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9" r:id="rId1"/>
  </p:sldMasterIdLst>
  <p:sldIdLst>
    <p:sldId id="256" r:id="rId2"/>
    <p:sldId id="257" r:id="rId3"/>
    <p:sldId id="345" r:id="rId4"/>
    <p:sldId id="258" r:id="rId5"/>
    <p:sldId id="259" r:id="rId6"/>
    <p:sldId id="260" r:id="rId7"/>
    <p:sldId id="261" r:id="rId8"/>
    <p:sldId id="262" r:id="rId9"/>
    <p:sldId id="270" r:id="rId10"/>
    <p:sldId id="271" r:id="rId11"/>
    <p:sldId id="346" r:id="rId12"/>
    <p:sldId id="272" r:id="rId13"/>
    <p:sldId id="274" r:id="rId14"/>
    <p:sldId id="273" r:id="rId15"/>
    <p:sldId id="281" r:id="rId16"/>
    <p:sldId id="275" r:id="rId17"/>
    <p:sldId id="276" r:id="rId18"/>
    <p:sldId id="277" r:id="rId19"/>
    <p:sldId id="278" r:id="rId20"/>
    <p:sldId id="280" r:id="rId21"/>
    <p:sldId id="283" r:id="rId22"/>
    <p:sldId id="284" r:id="rId23"/>
    <p:sldId id="285" r:id="rId24"/>
    <p:sldId id="286" r:id="rId25"/>
    <p:sldId id="288" r:id="rId26"/>
    <p:sldId id="287"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263" r:id="rId44"/>
    <p:sldId id="264" r:id="rId45"/>
    <p:sldId id="265" r:id="rId46"/>
    <p:sldId id="266" r:id="rId47"/>
    <p:sldId id="267" r:id="rId48"/>
    <p:sldId id="268" r:id="rId49"/>
    <p:sldId id="269"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7" r:id="rId76"/>
    <p:sldId id="330" r:id="rId77"/>
    <p:sldId id="331" r:id="rId78"/>
    <p:sldId id="336" r:id="rId79"/>
    <p:sldId id="340" r:id="rId80"/>
    <p:sldId id="341" r:id="rId81"/>
    <p:sldId id="342" r:id="rId82"/>
    <p:sldId id="332" r:id="rId83"/>
    <p:sldId id="334" r:id="rId84"/>
    <p:sldId id="335" r:id="rId85"/>
    <p:sldId id="338" r:id="rId86"/>
    <p:sldId id="339" r:id="rId87"/>
    <p:sldId id="344"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ustav Roy" initials="KR" lastIdx="1" clrIdx="0">
    <p:extLst>
      <p:ext uri="{19B8F6BF-5375-455C-9EA6-DF929625EA0E}">
        <p15:presenceInfo xmlns="" xmlns:p15="http://schemas.microsoft.com/office/powerpoint/2012/main" userId="6d0e8f8363e7693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87" d="100"/>
          <a:sy n="87" d="100"/>
        </p:scale>
        <p:origin x="-528" y="-8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96DFF08F-DC6B-4601-B491-B0F83F6DD2DA}" type="datetimeFigureOut">
              <a:rPr lang="en-US" smtClean="0"/>
              <a:pPr/>
              <a:t>12/9/2022</a:t>
            </a:fld>
            <a:endParaRPr lang="en-US"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2441158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3581968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3433882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2178214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3279442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3293874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3745331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2764586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3500413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12/9/2022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961513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96DFF08F-DC6B-4601-B491-B0F83F6DD2DA}" type="datetimeFigureOut">
              <a:rPr lang="en-US" smtClean="0"/>
              <a:pPr/>
              <a:t>12/9/2022</a:t>
            </a:fld>
            <a:endParaRPr lang="en-US"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103939264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96DFF08F-DC6B-4601-B491-B0F83F6DD2DA}" type="datetimeFigureOut">
              <a:rPr lang="en-US" smtClean="0"/>
              <a:pPr/>
              <a:t>12/9/2022</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 xmlns:p14="http://schemas.microsoft.com/office/powerpoint/2010/main" val="1385665609"/>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w3schools.com/python/python_sets.asp" TargetMode="External"/><Relationship Id="rId2" Type="http://schemas.openxmlformats.org/officeDocument/2006/relationships/hyperlink" Target="https://www.w3schools.com/python/python_tuples.asp" TargetMode="External"/><Relationship Id="rId1" Type="http://schemas.openxmlformats.org/officeDocument/2006/relationships/slideLayout" Target="../slideLayouts/slideLayout2.xml"/><Relationship Id="rId4" Type="http://schemas.openxmlformats.org/officeDocument/2006/relationships/hyperlink" Target="https://www.w3schools.com/python/python_dictionaries.asp"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geeksforgeeks.org/python-programming-languag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anaconda.com/distribution"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225D02-18B5-CF07-7E80-2DC827C134FA}"/>
              </a:ext>
            </a:extLst>
          </p:cNvPr>
          <p:cNvSpPr>
            <a:spLocks noGrp="1"/>
          </p:cNvSpPr>
          <p:nvPr>
            <p:ph type="ctrTitle"/>
          </p:nvPr>
        </p:nvSpPr>
        <p:spPr/>
        <p:txBody>
          <a:bodyPr/>
          <a:lstStyle/>
          <a:p>
            <a:r>
              <a:rPr lang="en-US" dirty="0"/>
              <a:t>Introduction to python</a:t>
            </a:r>
            <a:endParaRPr lang="en-IN" dirty="0"/>
          </a:p>
        </p:txBody>
      </p:sp>
      <p:sp>
        <p:nvSpPr>
          <p:cNvPr id="3" name="Subtitle 2">
            <a:extLst>
              <a:ext uri="{FF2B5EF4-FFF2-40B4-BE49-F238E27FC236}">
                <a16:creationId xmlns="" xmlns:a16="http://schemas.microsoft.com/office/drawing/2014/main" id="{821EDA62-3FC0-8C83-8216-852C2029936F}"/>
              </a:ext>
            </a:extLst>
          </p:cNvPr>
          <p:cNvSpPr>
            <a:spLocks noGrp="1"/>
          </p:cNvSpPr>
          <p:nvPr>
            <p:ph type="subTitle" idx="1"/>
          </p:nvPr>
        </p:nvSpPr>
        <p:spPr/>
        <p:txBody>
          <a:bodyPr/>
          <a:lstStyle/>
          <a:p>
            <a:r>
              <a:rPr lang="en-US" dirty="0"/>
              <a:t>Getting Started</a:t>
            </a:r>
            <a:endParaRPr lang="en-IN" dirty="0"/>
          </a:p>
        </p:txBody>
      </p:sp>
    </p:spTree>
    <p:extLst>
      <p:ext uri="{BB962C8B-B14F-4D97-AF65-F5344CB8AC3E}">
        <p14:creationId xmlns="" xmlns:p14="http://schemas.microsoft.com/office/powerpoint/2010/main" val="3287335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8AD5E8-8A71-1018-CA59-79921FF1CEFB}"/>
              </a:ext>
            </a:extLst>
          </p:cNvPr>
          <p:cNvSpPr>
            <a:spLocks noGrp="1"/>
          </p:cNvSpPr>
          <p:nvPr>
            <p:ph type="title"/>
          </p:nvPr>
        </p:nvSpPr>
        <p:spPr>
          <a:xfrm>
            <a:off x="0" y="-88777"/>
            <a:ext cx="11978290" cy="781235"/>
          </a:xfrm>
        </p:spPr>
        <p:txBody>
          <a:bodyPr>
            <a:normAutofit fontScale="90000"/>
          </a:bodyPr>
          <a:lstStyle/>
          <a:p>
            <a:r>
              <a:rPr lang="en-US" dirty="0"/>
              <a:t>Strings Continued</a:t>
            </a:r>
            <a:endParaRPr lang="en-IN" dirty="0"/>
          </a:p>
        </p:txBody>
      </p:sp>
      <p:sp>
        <p:nvSpPr>
          <p:cNvPr id="3" name="Content Placeholder 2">
            <a:extLst>
              <a:ext uri="{FF2B5EF4-FFF2-40B4-BE49-F238E27FC236}">
                <a16:creationId xmlns="" xmlns:a16="http://schemas.microsoft.com/office/drawing/2014/main" id="{9466C033-19C7-D82F-B906-D30FEC713F3C}"/>
              </a:ext>
            </a:extLst>
          </p:cNvPr>
          <p:cNvSpPr>
            <a:spLocks noGrp="1"/>
          </p:cNvSpPr>
          <p:nvPr>
            <p:ph idx="1"/>
          </p:nvPr>
        </p:nvSpPr>
        <p:spPr>
          <a:xfrm>
            <a:off x="106855" y="588886"/>
            <a:ext cx="11978290" cy="6269114"/>
          </a:xfrm>
        </p:spPr>
        <p:txBody>
          <a:bodyPr>
            <a:normAutofit lnSpcReduction="10000"/>
          </a:bodyPr>
          <a:lstStyle/>
          <a:p>
            <a:pPr marL="0" indent="0">
              <a:buNone/>
            </a:pPr>
            <a:r>
              <a:rPr lang="en-IN" b="1" u="sng" dirty="0"/>
              <a:t>SLICING STRINGS:</a:t>
            </a:r>
          </a:p>
          <a:p>
            <a:pPr algn="l"/>
            <a:r>
              <a:rPr lang="en-US" sz="1800" b="0" i="0" dirty="0">
                <a:solidFill>
                  <a:srgbClr val="000000"/>
                </a:solidFill>
                <a:effectLst/>
                <a:latin typeface="Verdana" panose="020B0604030504040204" pitchFamily="34" charset="0"/>
              </a:rPr>
              <a:t>Loop through the letters in the word "banana":</a:t>
            </a:r>
          </a:p>
          <a:p>
            <a:pPr algn="l"/>
            <a:r>
              <a:rPr lang="en-US" sz="1800" b="0" i="0" dirty="0">
                <a:solidFill>
                  <a:srgbClr val="0000CD"/>
                </a:solidFill>
                <a:effectLst/>
                <a:latin typeface="Consolas" panose="020B0609020204030204" pitchFamily="49" charset="0"/>
              </a:rPr>
              <a:t>for</a:t>
            </a:r>
            <a:r>
              <a:rPr lang="en-US" sz="1800" b="0" i="0" dirty="0">
                <a:solidFill>
                  <a:srgbClr val="000000"/>
                </a:solidFill>
                <a:effectLst/>
                <a:latin typeface="Consolas" panose="020B0609020204030204" pitchFamily="49" charset="0"/>
              </a:rPr>
              <a:t> x </a:t>
            </a:r>
            <a:r>
              <a:rPr lang="en-US" sz="1800" b="0" i="0" dirty="0">
                <a:solidFill>
                  <a:srgbClr val="0000CD"/>
                </a:solidFill>
                <a:effectLst/>
                <a:latin typeface="Consolas" panose="020B0609020204030204" pitchFamily="49" charset="0"/>
              </a:rPr>
              <a:t>in</a:t>
            </a:r>
            <a:r>
              <a:rPr lang="en-US" sz="1800" b="0" i="0" dirty="0">
                <a:solidFill>
                  <a:srgbClr val="000000"/>
                </a:solidFill>
                <a:effectLst/>
                <a:latin typeface="Consolas" panose="020B0609020204030204" pitchFamily="49" charset="0"/>
              </a:rPr>
              <a:t> </a:t>
            </a:r>
            <a:r>
              <a:rPr lang="en-US" sz="1800" b="0" i="0" dirty="0">
                <a:solidFill>
                  <a:srgbClr val="A52A2A"/>
                </a:solidFill>
                <a:effectLst/>
                <a:latin typeface="Consolas" panose="020B0609020204030204" pitchFamily="49" charset="0"/>
              </a:rPr>
              <a:t>"banana"</a:t>
            </a:r>
            <a:r>
              <a:rPr lang="en-US" sz="1800" b="0" i="0" dirty="0">
                <a:solidFill>
                  <a:srgbClr val="000000"/>
                </a:solidFill>
                <a:effectLst/>
                <a:latin typeface="Consolas" panose="020B0609020204030204" pitchFamily="49" charset="0"/>
              </a:rPr>
              <a:t>:</a:t>
            </a:r>
            <a:br>
              <a:rPr lang="en-US" sz="1800" b="0" i="0" dirty="0">
                <a:solidFill>
                  <a:srgbClr val="000000"/>
                </a:solidFill>
                <a:effectLst/>
                <a:latin typeface="Consolas" panose="020B0609020204030204" pitchFamily="49" charset="0"/>
              </a:rPr>
            </a:br>
            <a:r>
              <a:rPr lang="en-US" sz="1800" b="0" i="0" dirty="0">
                <a:solidFill>
                  <a:srgbClr val="000000"/>
                </a:solidFill>
                <a:effectLst/>
                <a:latin typeface="Consolas" panose="020B0609020204030204" pitchFamily="49" charset="0"/>
              </a:rPr>
              <a:t>  </a:t>
            </a:r>
            <a:r>
              <a:rPr lang="en-US" sz="1800" b="0" i="0" dirty="0">
                <a:solidFill>
                  <a:srgbClr val="0000CD"/>
                </a:solidFill>
                <a:effectLst/>
                <a:latin typeface="Consolas" panose="020B0609020204030204" pitchFamily="49" charset="0"/>
              </a:rPr>
              <a:t>print</a:t>
            </a:r>
            <a:r>
              <a:rPr lang="en-US" sz="1800" b="0" i="0" dirty="0">
                <a:solidFill>
                  <a:srgbClr val="000000"/>
                </a:solidFill>
                <a:effectLst/>
                <a:latin typeface="Consolas" panose="020B0609020204030204" pitchFamily="49" charset="0"/>
              </a:rPr>
              <a:t>(x)</a:t>
            </a:r>
          </a:p>
          <a:p>
            <a:pPr algn="l"/>
            <a:r>
              <a:rPr lang="en-US" sz="1800" b="0" i="0" dirty="0">
                <a:solidFill>
                  <a:srgbClr val="000000"/>
                </a:solidFill>
                <a:effectLst/>
                <a:latin typeface="Consolas" panose="020B0609020204030204" pitchFamily="49" charset="0"/>
              </a:rPr>
              <a:t>Strings Length:</a:t>
            </a:r>
          </a:p>
          <a:p>
            <a:pPr algn="l"/>
            <a:r>
              <a:rPr lang="en-US" sz="1800" b="0" i="0" dirty="0">
                <a:solidFill>
                  <a:srgbClr val="000000"/>
                </a:solidFill>
                <a:effectLst/>
                <a:latin typeface="Consolas" panose="020B0609020204030204" pitchFamily="49" charset="0"/>
              </a:rPr>
              <a:t>To calculate the length of the string use the </a:t>
            </a:r>
            <a:r>
              <a:rPr lang="en-US" sz="1800" b="0" i="0" dirty="0" err="1">
                <a:solidFill>
                  <a:srgbClr val="000000"/>
                </a:solidFill>
                <a:effectLst/>
                <a:latin typeface="Consolas" panose="020B0609020204030204" pitchFamily="49" charset="0"/>
              </a:rPr>
              <a:t>len</a:t>
            </a:r>
            <a:r>
              <a:rPr lang="en-US" sz="1800" b="0" i="0" dirty="0">
                <a:solidFill>
                  <a:srgbClr val="000000"/>
                </a:solidFill>
                <a:effectLst/>
                <a:latin typeface="Consolas" panose="020B0609020204030204" pitchFamily="49" charset="0"/>
              </a:rPr>
              <a:t>() function</a:t>
            </a:r>
          </a:p>
          <a:p>
            <a:pPr algn="l"/>
            <a:r>
              <a:rPr lang="en-US" sz="1800" b="0" i="0" dirty="0">
                <a:solidFill>
                  <a:srgbClr val="000000"/>
                </a:solidFill>
                <a:effectLst/>
                <a:latin typeface="Consolas" panose="020B0609020204030204" pitchFamily="49" charset="0"/>
              </a:rPr>
              <a:t>a = </a:t>
            </a:r>
            <a:r>
              <a:rPr lang="en-US" sz="1800" b="0" i="0" dirty="0">
                <a:solidFill>
                  <a:srgbClr val="A52A2A"/>
                </a:solidFill>
                <a:effectLst/>
                <a:latin typeface="Consolas" panose="020B0609020204030204" pitchFamily="49" charset="0"/>
              </a:rPr>
              <a:t>"Hello, World!"</a:t>
            </a:r>
            <a:r>
              <a:rPr lang="en-US" sz="1800" dirty="0"/>
              <a:t/>
            </a:r>
            <a:br>
              <a:rPr lang="en-US" sz="1800" dirty="0"/>
            </a:br>
            <a:r>
              <a:rPr lang="en-US" sz="1800" b="0" i="0" dirty="0">
                <a:solidFill>
                  <a:srgbClr val="0000CD"/>
                </a:solidFill>
                <a:effectLst/>
                <a:latin typeface="Consolas" panose="020B0609020204030204" pitchFamily="49" charset="0"/>
              </a:rPr>
              <a:t>print</a:t>
            </a:r>
            <a:r>
              <a:rPr lang="en-US" sz="1800" b="0" i="0" dirty="0">
                <a:solidFill>
                  <a:srgbClr val="000000"/>
                </a:solidFill>
                <a:effectLst/>
                <a:latin typeface="Consolas" panose="020B0609020204030204" pitchFamily="49" charset="0"/>
              </a:rPr>
              <a:t>(</a:t>
            </a:r>
            <a:r>
              <a:rPr lang="en-US" sz="1800" b="0" i="0" dirty="0" err="1">
                <a:solidFill>
                  <a:srgbClr val="0000CD"/>
                </a:solidFill>
                <a:effectLst/>
                <a:latin typeface="Consolas" panose="020B0609020204030204" pitchFamily="49" charset="0"/>
              </a:rPr>
              <a:t>len</a:t>
            </a:r>
            <a:r>
              <a:rPr lang="en-US" sz="1800" b="0" i="0" dirty="0">
                <a:solidFill>
                  <a:srgbClr val="000000"/>
                </a:solidFill>
                <a:effectLst/>
                <a:latin typeface="Consolas" panose="020B0609020204030204" pitchFamily="49" charset="0"/>
              </a:rPr>
              <a:t>(a))</a:t>
            </a:r>
          </a:p>
          <a:p>
            <a:pPr marL="0" marR="0" lvl="0" indent="0" fontAlgn="base">
              <a:spcAft>
                <a:spcPct val="0"/>
              </a:spcAft>
              <a:buClrTx/>
              <a:buSzTx/>
              <a:buFont typeface="Arial" pitchFamily="34" charset="0"/>
              <a:buNone/>
              <a:tabLst/>
            </a:pPr>
            <a:r>
              <a:rPr lang="en-US" altLang="en-US" b="1" u="sng" dirty="0"/>
              <a:t>Check String:</a:t>
            </a:r>
          </a:p>
          <a:p>
            <a:pPr marR="0" lvl="0" fontAlgn="base">
              <a:spcAft>
                <a:spcPct val="0"/>
              </a:spcAft>
              <a:buClrTx/>
              <a:buSzTx/>
              <a:tabLst/>
            </a:pPr>
            <a:r>
              <a:rPr lang="en-US" altLang="en-US" sz="1800" dirty="0">
                <a:solidFill>
                  <a:srgbClr val="000000"/>
                </a:solidFill>
                <a:latin typeface="Consolas" panose="020B0609020204030204" pitchFamily="49" charset="0"/>
              </a:rPr>
              <a:t>To check if a certain phrase or character is present in a string, we can use the keyword </a:t>
            </a:r>
            <a:r>
              <a:rPr lang="en-US" altLang="en-US" sz="1800" b="1" dirty="0">
                <a:solidFill>
                  <a:srgbClr val="000000"/>
                </a:solidFill>
                <a:latin typeface="Consolas" panose="020B0609020204030204" pitchFamily="49" charset="0"/>
              </a:rPr>
              <a:t>in</a:t>
            </a:r>
          </a:p>
          <a:p>
            <a:pPr marR="0" lvl="0" fontAlgn="base">
              <a:spcAft>
                <a:spcPct val="0"/>
              </a:spcAft>
              <a:buClrTx/>
              <a:buSzTx/>
              <a:tabLst/>
            </a:pPr>
            <a:r>
              <a:rPr lang="en-US" altLang="en-US" sz="1800" dirty="0">
                <a:solidFill>
                  <a:srgbClr val="000000"/>
                </a:solidFill>
                <a:latin typeface="Consolas" panose="020B0609020204030204" pitchFamily="49" charset="0"/>
              </a:rPr>
              <a:t>And</a:t>
            </a:r>
            <a:r>
              <a:rPr lang="en-US" altLang="en-US" sz="1800" b="1" dirty="0">
                <a:solidFill>
                  <a:srgbClr val="000000"/>
                </a:solidFill>
                <a:latin typeface="Consolas" panose="020B0609020204030204" pitchFamily="49" charset="0"/>
              </a:rPr>
              <a:t> not</a:t>
            </a:r>
          </a:p>
          <a:p>
            <a:pPr marR="0" lvl="0" fontAlgn="base">
              <a:spcAft>
                <a:spcPct val="0"/>
              </a:spcAft>
              <a:buClrTx/>
              <a:buSzTx/>
              <a:tabLst/>
            </a:pPr>
            <a:r>
              <a:rPr lang="en-US" sz="1400" b="0" i="0" dirty="0">
                <a:solidFill>
                  <a:srgbClr val="000000"/>
                </a:solidFill>
                <a:effectLst/>
                <a:latin typeface="Consolas" panose="020B0609020204030204" pitchFamily="49" charset="0"/>
              </a:rPr>
              <a:t>txt = </a:t>
            </a:r>
            <a:r>
              <a:rPr lang="en-US" sz="1400" b="0" i="0" dirty="0">
                <a:solidFill>
                  <a:srgbClr val="A52A2A"/>
                </a:solidFill>
                <a:effectLst/>
                <a:latin typeface="Consolas" panose="020B0609020204030204" pitchFamily="49" charset="0"/>
              </a:rPr>
              <a:t>"The best things in life are free!"</a:t>
            </a:r>
            <a:r>
              <a:rPr lang="en-US" sz="1400" dirty="0"/>
              <a:t/>
            </a:r>
            <a:br>
              <a:rPr lang="en-US" sz="1400" dirty="0"/>
            </a:b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"free"</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in</a:t>
            </a:r>
            <a:r>
              <a:rPr lang="en-US" sz="1400" b="0" i="0" dirty="0">
                <a:solidFill>
                  <a:srgbClr val="000000"/>
                </a:solidFill>
                <a:effectLst/>
                <a:latin typeface="Consolas" panose="020B0609020204030204" pitchFamily="49" charset="0"/>
              </a:rPr>
              <a:t> txt</a:t>
            </a:r>
            <a:r>
              <a:rPr lang="en-US" sz="1800" b="1" i="0" dirty="0">
                <a:solidFill>
                  <a:srgbClr val="000000"/>
                </a:solidFill>
                <a:effectLst/>
                <a:latin typeface="Consolas" panose="020B0609020204030204" pitchFamily="49" charset="0"/>
              </a:rPr>
              <a:t>)</a:t>
            </a:r>
          </a:p>
          <a:p>
            <a:pPr marR="0" lvl="0" fontAlgn="base">
              <a:spcAft>
                <a:spcPct val="0"/>
              </a:spcAft>
              <a:buClrTx/>
              <a:buSzTx/>
              <a:tabLst/>
            </a:pPr>
            <a:r>
              <a:rPr lang="en-US" sz="1400" b="0" i="0" dirty="0">
                <a:solidFill>
                  <a:srgbClr val="000000"/>
                </a:solidFill>
                <a:effectLst/>
                <a:latin typeface="Consolas" panose="020B0609020204030204" pitchFamily="49" charset="0"/>
              </a:rPr>
              <a:t>txt = </a:t>
            </a:r>
            <a:r>
              <a:rPr lang="en-US" sz="1400" b="0" i="0" dirty="0">
                <a:solidFill>
                  <a:srgbClr val="A52A2A"/>
                </a:solidFill>
                <a:effectLst/>
                <a:latin typeface="Consolas" panose="020B0609020204030204" pitchFamily="49" charset="0"/>
              </a:rPr>
              <a:t>"The best things in life are free!"</a:t>
            </a:r>
            <a:r>
              <a:rPr lang="en-US" sz="1400" dirty="0"/>
              <a:t/>
            </a:r>
            <a:br>
              <a:rPr lang="en-US" sz="1400" dirty="0"/>
            </a:b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"expensive"</a:t>
            </a:r>
            <a:r>
              <a:rPr lang="en-US" sz="1400" b="0" i="0" dirty="0">
                <a:solidFill>
                  <a:srgbClr val="000000"/>
                </a:solidFill>
                <a:effectLst/>
                <a:latin typeface="Consolas" panose="020B0609020204030204" pitchFamily="49" charset="0"/>
              </a:rPr>
              <a:t> not </a:t>
            </a:r>
            <a:r>
              <a:rPr lang="en-US" sz="1400" b="0" i="0" dirty="0">
                <a:solidFill>
                  <a:srgbClr val="0000CD"/>
                </a:solidFill>
                <a:effectLst/>
                <a:latin typeface="Consolas" panose="020B0609020204030204" pitchFamily="49" charset="0"/>
              </a:rPr>
              <a:t>in</a:t>
            </a:r>
            <a:r>
              <a:rPr lang="en-US" sz="1400" b="0" i="0" dirty="0">
                <a:solidFill>
                  <a:srgbClr val="000000"/>
                </a:solidFill>
                <a:effectLst/>
                <a:latin typeface="Consolas" panose="020B0609020204030204" pitchFamily="49" charset="0"/>
              </a:rPr>
              <a:t> txt)</a:t>
            </a:r>
            <a:endParaRPr lang="en-US" sz="1800" b="1" dirty="0">
              <a:solidFill>
                <a:srgbClr val="000000"/>
              </a:solidFill>
              <a:latin typeface="Consolas" panose="020B0609020204030204" pitchFamily="49" charset="0"/>
            </a:endParaRPr>
          </a:p>
          <a:p>
            <a:pPr fontAlgn="base">
              <a:lnSpc>
                <a:spcPct val="95000"/>
              </a:lnSpc>
              <a:spcAft>
                <a:spcPct val="0"/>
              </a:spcAft>
            </a:pPr>
            <a:r>
              <a:rPr lang="en-US" sz="1400" dirty="0">
                <a:solidFill>
                  <a:srgbClr val="000000"/>
                </a:solidFill>
                <a:latin typeface="Consolas" panose="020B0609020204030204" pitchFamily="49" charset="0"/>
              </a:rPr>
              <a:t>Example:</a:t>
            </a:r>
          </a:p>
          <a:p>
            <a:pPr fontAlgn="base">
              <a:lnSpc>
                <a:spcPct val="95000"/>
              </a:lnSpc>
              <a:spcAft>
                <a:spcPct val="0"/>
              </a:spcAft>
            </a:pPr>
            <a:r>
              <a:rPr lang="en-US" sz="1400" dirty="0">
                <a:solidFill>
                  <a:srgbClr val="000000"/>
                </a:solidFill>
                <a:latin typeface="Consolas" panose="020B0609020204030204" pitchFamily="49" charset="0"/>
              </a:rPr>
              <a:t>name="My name is john"</a:t>
            </a:r>
          </a:p>
          <a:p>
            <a:pPr fontAlgn="base">
              <a:lnSpc>
                <a:spcPct val="95000"/>
              </a:lnSpc>
              <a:spcAft>
                <a:spcPct val="0"/>
              </a:spcAft>
            </a:pPr>
            <a:r>
              <a:rPr lang="en-US" sz="1400" dirty="0">
                <a:solidFill>
                  <a:srgbClr val="000000"/>
                </a:solidFill>
                <a:latin typeface="Consolas" panose="020B0609020204030204" pitchFamily="49" charset="0"/>
              </a:rPr>
              <a:t>print(</a:t>
            </a:r>
            <a:r>
              <a:rPr lang="en-US" sz="1400" dirty="0" err="1">
                <a:solidFill>
                  <a:srgbClr val="000000"/>
                </a:solidFill>
                <a:latin typeface="Consolas" panose="020B0609020204030204" pitchFamily="49" charset="0"/>
              </a:rPr>
              <a:t>name.rstrip</a:t>
            </a:r>
            <a:r>
              <a:rPr lang="en-US" sz="1400" dirty="0">
                <a:solidFill>
                  <a:srgbClr val="000000"/>
                </a:solidFill>
                <a:latin typeface="Consolas" panose="020B0609020204030204" pitchFamily="49" charset="0"/>
              </a:rPr>
              <a:t>())</a:t>
            </a:r>
          </a:p>
          <a:p>
            <a:pPr fontAlgn="base">
              <a:lnSpc>
                <a:spcPct val="95000"/>
              </a:lnSpc>
              <a:spcAft>
                <a:spcPct val="0"/>
              </a:spcAft>
            </a:pPr>
            <a:r>
              <a:rPr lang="en-US" sz="1400" dirty="0">
                <a:solidFill>
                  <a:srgbClr val="000000"/>
                </a:solidFill>
                <a:latin typeface="Consolas" panose="020B0609020204030204" pitchFamily="49" charset="0"/>
              </a:rPr>
              <a:t>print(</a:t>
            </a:r>
            <a:r>
              <a:rPr lang="en-US" sz="1400" dirty="0" err="1">
                <a:solidFill>
                  <a:srgbClr val="000000"/>
                </a:solidFill>
                <a:latin typeface="Consolas" panose="020B0609020204030204" pitchFamily="49" charset="0"/>
              </a:rPr>
              <a:t>name.split</a:t>
            </a:r>
            <a:r>
              <a:rPr lang="en-US" sz="1400" dirty="0">
                <a:solidFill>
                  <a:srgbClr val="000000"/>
                </a:solidFill>
                <a:latin typeface="Consolas" panose="020B0609020204030204" pitchFamily="49" charset="0"/>
              </a:rPr>
              <a:t>())</a:t>
            </a:r>
          </a:p>
          <a:p>
            <a:pPr algn="l"/>
            <a:endParaRPr lang="en-US" b="0" i="0" dirty="0">
              <a:solidFill>
                <a:srgbClr val="000000"/>
              </a:solidFill>
              <a:effectLst/>
              <a:latin typeface="Consolas" panose="020B0609020204030204" pitchFamily="49" charset="0"/>
            </a:endParaRPr>
          </a:p>
          <a:p>
            <a:pPr marL="0" indent="0">
              <a:buNone/>
            </a:pPr>
            <a:endParaRPr lang="en-IN" dirty="0"/>
          </a:p>
        </p:txBody>
      </p:sp>
    </p:spTree>
    <p:extLst>
      <p:ext uri="{BB962C8B-B14F-4D97-AF65-F5344CB8AC3E}">
        <p14:creationId xmlns="" xmlns:p14="http://schemas.microsoft.com/office/powerpoint/2010/main" val="764232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a:xfrm>
            <a:off x="657224" y="499533"/>
            <a:ext cx="10772775" cy="975306"/>
          </a:xfrm>
        </p:spPr>
        <p:txBody>
          <a:bodyPr/>
          <a:lstStyle/>
          <a:p>
            <a:r>
              <a:rPr lang="en-US" dirty="0" smtClean="0"/>
              <a:t>Python Data Structure</a:t>
            </a:r>
            <a:endParaRPr lang="en-IN" dirty="0"/>
          </a:p>
        </p:txBody>
      </p:sp>
      <p:pic>
        <p:nvPicPr>
          <p:cNvPr id="8" name="Picture 7"/>
          <p:cNvPicPr>
            <a:picLocks noChangeAspect="1"/>
          </p:cNvPicPr>
          <p:nvPr/>
        </p:nvPicPr>
        <p:blipFill>
          <a:blip r:embed="rId2"/>
          <a:stretch>
            <a:fillRect/>
          </a:stretch>
        </p:blipFill>
        <p:spPr>
          <a:xfrm>
            <a:off x="657224" y="1474839"/>
            <a:ext cx="10772775" cy="4911213"/>
          </a:xfrm>
          <a:prstGeom prst="rect">
            <a:avLst/>
          </a:prstGeom>
        </p:spPr>
      </p:pic>
    </p:spTree>
    <p:extLst>
      <p:ext uri="{BB962C8B-B14F-4D97-AF65-F5344CB8AC3E}">
        <p14:creationId xmlns="" xmlns:p14="http://schemas.microsoft.com/office/powerpoint/2010/main" val="371326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80D25F-AA36-4468-A910-FD4DF023647F}"/>
              </a:ext>
            </a:extLst>
          </p:cNvPr>
          <p:cNvSpPr>
            <a:spLocks noGrp="1"/>
          </p:cNvSpPr>
          <p:nvPr>
            <p:ph type="title"/>
          </p:nvPr>
        </p:nvSpPr>
        <p:spPr>
          <a:xfrm>
            <a:off x="0" y="0"/>
            <a:ext cx="10772775" cy="577049"/>
          </a:xfrm>
        </p:spPr>
        <p:txBody>
          <a:bodyPr>
            <a:noAutofit/>
          </a:bodyPr>
          <a:lstStyle/>
          <a:p>
            <a:r>
              <a:rPr lang="en-US" sz="4000" b="1" u="sng" dirty="0"/>
              <a:t>Variables and Data Types</a:t>
            </a:r>
            <a:endParaRPr lang="en-IN" sz="4000" b="1" u="sng" dirty="0"/>
          </a:p>
        </p:txBody>
      </p:sp>
      <p:sp>
        <p:nvSpPr>
          <p:cNvPr id="3" name="Content Placeholder 2">
            <a:extLst>
              <a:ext uri="{FF2B5EF4-FFF2-40B4-BE49-F238E27FC236}">
                <a16:creationId xmlns="" xmlns:a16="http://schemas.microsoft.com/office/drawing/2014/main" id="{C07F8EE9-47C5-46E2-001E-73950691CCC5}"/>
              </a:ext>
            </a:extLst>
          </p:cNvPr>
          <p:cNvSpPr>
            <a:spLocks noGrp="1"/>
          </p:cNvSpPr>
          <p:nvPr>
            <p:ph idx="1"/>
          </p:nvPr>
        </p:nvSpPr>
        <p:spPr>
          <a:xfrm>
            <a:off x="19050" y="492572"/>
            <a:ext cx="10753725" cy="6218946"/>
          </a:xfrm>
        </p:spPr>
        <p:txBody>
          <a:bodyPr>
            <a:normAutofit/>
          </a:bodyPr>
          <a:lstStyle/>
          <a:p>
            <a:pPr algn="l"/>
            <a:r>
              <a:rPr lang="en-US" b="1" i="0" u="sng" dirty="0">
                <a:solidFill>
                  <a:srgbClr val="000000"/>
                </a:solidFill>
                <a:effectLst/>
                <a:latin typeface="Segoe UI" panose="020B0502040204020203" pitchFamily="34" charset="0"/>
              </a:rPr>
              <a:t>VARIABLES</a:t>
            </a:r>
          </a:p>
          <a:p>
            <a:pPr algn="l">
              <a:buFont typeface="Wingdings" panose="05000000000000000000" pitchFamily="2" charset="2"/>
              <a:buChar char="§"/>
            </a:pPr>
            <a:r>
              <a:rPr lang="en-US" sz="1800" b="0" i="0" dirty="0">
                <a:solidFill>
                  <a:srgbClr val="000000"/>
                </a:solidFill>
                <a:effectLst/>
                <a:latin typeface="Verdana" panose="020B0604030504040204" pitchFamily="34" charset="0"/>
              </a:rPr>
              <a:t>Variables are containers for storing data values.</a:t>
            </a:r>
          </a:p>
          <a:p>
            <a:pPr algn="l"/>
            <a:r>
              <a:rPr lang="en-US" sz="1400" b="0" i="0" dirty="0">
                <a:solidFill>
                  <a:srgbClr val="000000"/>
                </a:solidFill>
                <a:effectLst/>
                <a:latin typeface="Verdana" panose="020B0604030504040204" pitchFamily="34" charset="0"/>
              </a:rPr>
              <a:t>Python has no command for declaring a variable.</a:t>
            </a:r>
          </a:p>
          <a:p>
            <a:pPr algn="l"/>
            <a:r>
              <a:rPr lang="en-US" sz="1400" b="0" i="0" dirty="0">
                <a:solidFill>
                  <a:srgbClr val="000000"/>
                </a:solidFill>
                <a:effectLst/>
                <a:latin typeface="Verdana" panose="020B0604030504040204" pitchFamily="34" charset="0"/>
              </a:rPr>
              <a:t>A variable is created the moment you first assign a value to it</a:t>
            </a:r>
          </a:p>
          <a:p>
            <a:pPr algn="l">
              <a:buFont typeface="Wingdings" panose="05000000000000000000" pitchFamily="2" charset="2"/>
              <a:buChar char="§"/>
            </a:pPr>
            <a:r>
              <a:rPr lang="en-US" sz="1400" b="0" i="0" dirty="0">
                <a:solidFill>
                  <a:srgbClr val="000000"/>
                </a:solidFill>
                <a:effectLst/>
                <a:latin typeface="Consolas" panose="020B0609020204030204" pitchFamily="49" charset="0"/>
              </a:rPr>
              <a:t>x = </a:t>
            </a:r>
            <a:r>
              <a:rPr lang="en-US" sz="1400" b="0" i="0" dirty="0">
                <a:solidFill>
                  <a:srgbClr val="FF0000"/>
                </a:solidFill>
                <a:effectLst/>
                <a:latin typeface="Consolas" panose="020B0609020204030204" pitchFamily="49" charset="0"/>
              </a:rPr>
              <a:t>4</a:t>
            </a:r>
            <a:r>
              <a:rPr lang="en-US" sz="1400" b="0" i="0" dirty="0">
                <a:solidFill>
                  <a:srgbClr val="000000"/>
                </a:solidFill>
                <a:effectLst/>
                <a:latin typeface="Consolas" panose="020B0609020204030204" pitchFamily="49" charset="0"/>
              </a:rPr>
              <a:t>       </a:t>
            </a:r>
            <a:r>
              <a:rPr lang="en-US" sz="1400" b="0" i="0" dirty="0">
                <a:solidFill>
                  <a:srgbClr val="008000"/>
                </a:solidFill>
                <a:effectLst/>
                <a:latin typeface="Consolas" panose="020B0609020204030204" pitchFamily="49" charset="0"/>
              </a:rPr>
              <a:t># x is of type int</a:t>
            </a:r>
            <a:br>
              <a:rPr lang="en-US" sz="1400" b="0" i="0" dirty="0">
                <a:solidFill>
                  <a:srgbClr val="008000"/>
                </a:solidFill>
                <a:effectLst/>
                <a:latin typeface="Consolas" panose="020B0609020204030204" pitchFamily="49" charset="0"/>
              </a:rPr>
            </a:br>
            <a:r>
              <a:rPr lang="en-US" sz="1400" b="0" i="0" dirty="0">
                <a:solidFill>
                  <a:srgbClr val="000000"/>
                </a:solidFill>
                <a:effectLst/>
                <a:latin typeface="Consolas" panose="020B0609020204030204" pitchFamily="49" charset="0"/>
              </a:rPr>
              <a:t>x = </a:t>
            </a:r>
            <a:r>
              <a:rPr lang="en-US" sz="1400" b="0" i="0" dirty="0">
                <a:solidFill>
                  <a:srgbClr val="A52A2A"/>
                </a:solidFill>
                <a:effectLst/>
                <a:latin typeface="Consolas" panose="020B0609020204030204" pitchFamily="49" charset="0"/>
              </a:rPr>
              <a:t>"Sally"</a:t>
            </a:r>
            <a:r>
              <a:rPr lang="en-US" sz="1400" b="0" i="0" dirty="0">
                <a:solidFill>
                  <a:srgbClr val="000000"/>
                </a:solidFill>
                <a:effectLst/>
                <a:latin typeface="Consolas" panose="020B0609020204030204" pitchFamily="49" charset="0"/>
              </a:rPr>
              <a:t> </a:t>
            </a:r>
            <a:r>
              <a:rPr lang="en-US" sz="1400" b="0" i="0" dirty="0">
                <a:solidFill>
                  <a:srgbClr val="008000"/>
                </a:solidFill>
                <a:effectLst/>
                <a:latin typeface="Consolas" panose="020B0609020204030204" pitchFamily="49" charset="0"/>
              </a:rPr>
              <a:t># x is now of type str</a:t>
            </a:r>
            <a:br>
              <a:rPr lang="en-US" sz="1400" b="0" i="0" dirty="0">
                <a:solidFill>
                  <a:srgbClr val="008000"/>
                </a:solidFill>
                <a:effectLst/>
                <a:latin typeface="Consolas" panose="020B0609020204030204" pitchFamily="49" charset="0"/>
              </a:rPr>
            </a:br>
            <a:r>
              <a:rPr lang="en-US" sz="1400" b="0" i="0" dirty="0">
                <a:solidFill>
                  <a:srgbClr val="0000CD"/>
                </a:solidFill>
                <a:effectLst/>
                <a:latin typeface="Consolas" panose="020B0609020204030204" pitchFamily="49" charset="0"/>
              </a:rPr>
              <a:t>print</a:t>
            </a:r>
            <a:r>
              <a:rPr lang="en-US" sz="1400" dirty="0">
                <a:solidFill>
                  <a:srgbClr val="000000"/>
                </a:solidFill>
                <a:latin typeface="Consolas" panose="020B0609020204030204" pitchFamily="49" charset="0"/>
              </a:rPr>
              <a:t>(x)</a:t>
            </a:r>
          </a:p>
          <a:p>
            <a:pPr algn="l"/>
            <a:r>
              <a:rPr lang="en-US" sz="2000" b="1" i="0" u="sng" dirty="0">
                <a:solidFill>
                  <a:srgbClr val="000000"/>
                </a:solidFill>
                <a:effectLst/>
                <a:latin typeface="Segoe UI" panose="020B0502040204020203" pitchFamily="34" charset="0"/>
              </a:rPr>
              <a:t>Variable Names</a:t>
            </a:r>
          </a:p>
          <a:p>
            <a:pPr algn="l">
              <a:buFont typeface="Arial" panose="020B0604020202020204" pitchFamily="34" charset="0"/>
              <a:buChar char="•"/>
            </a:pPr>
            <a:r>
              <a:rPr lang="en-US" sz="1400" b="0" i="0" dirty="0">
                <a:solidFill>
                  <a:srgbClr val="000000"/>
                </a:solidFill>
                <a:effectLst/>
                <a:latin typeface="Verdana" panose="020B0604030504040204" pitchFamily="34" charset="0"/>
              </a:rPr>
              <a:t>A variable can have a short name (like x and y) or a more descriptive name (age, </a:t>
            </a:r>
            <a:r>
              <a:rPr lang="en-US" sz="1400" b="0" i="0" dirty="0" err="1">
                <a:solidFill>
                  <a:srgbClr val="000000"/>
                </a:solidFill>
                <a:effectLst/>
                <a:latin typeface="Verdana" panose="020B0604030504040204" pitchFamily="34" charset="0"/>
              </a:rPr>
              <a:t>carname</a:t>
            </a:r>
            <a:r>
              <a:rPr lang="en-US" sz="1400" b="0" i="0" dirty="0">
                <a:solidFill>
                  <a:srgbClr val="000000"/>
                </a:solidFill>
                <a:effectLst/>
                <a:latin typeface="Verdana" panose="020B0604030504040204" pitchFamily="34" charset="0"/>
              </a:rPr>
              <a:t>, </a:t>
            </a:r>
            <a:r>
              <a:rPr lang="en-US" sz="1400" b="0" i="0" dirty="0" err="1">
                <a:solidFill>
                  <a:srgbClr val="000000"/>
                </a:solidFill>
                <a:effectLst/>
                <a:latin typeface="Verdana" panose="020B0604030504040204" pitchFamily="34" charset="0"/>
              </a:rPr>
              <a:t>total_volume</a:t>
            </a:r>
            <a:r>
              <a:rPr lang="en-US" sz="1400" b="0" i="0" dirty="0">
                <a:solidFill>
                  <a:srgbClr val="000000"/>
                </a:solidFill>
                <a:effectLst/>
                <a:latin typeface="Verdana" panose="020B0604030504040204" pitchFamily="34" charset="0"/>
              </a:rPr>
              <a:t>). Rules for Python variables</a:t>
            </a:r>
            <a:r>
              <a:rPr lang="en-US" sz="1400" b="0" i="0" dirty="0" smtClean="0">
                <a:solidFill>
                  <a:srgbClr val="000000"/>
                </a:solidFill>
                <a:effectLst/>
                <a:latin typeface="Verdana" panose="020B0604030504040204" pitchFamily="34" charset="0"/>
              </a:rPr>
              <a:t>: A </a:t>
            </a:r>
            <a:r>
              <a:rPr lang="en-US" sz="1400" b="0" i="0" dirty="0">
                <a:solidFill>
                  <a:srgbClr val="000000"/>
                </a:solidFill>
                <a:effectLst/>
                <a:latin typeface="Verdana" panose="020B0604030504040204" pitchFamily="34" charset="0"/>
              </a:rPr>
              <a:t>variable name must start with a letter or the underscore character</a:t>
            </a:r>
          </a:p>
          <a:p>
            <a:pPr algn="l">
              <a:buFont typeface="Arial" panose="020B0604020202020204" pitchFamily="34" charset="0"/>
              <a:buChar char="•"/>
            </a:pPr>
            <a:r>
              <a:rPr lang="en-US" sz="1400" b="0" i="0" dirty="0">
                <a:solidFill>
                  <a:srgbClr val="000000"/>
                </a:solidFill>
                <a:effectLst/>
                <a:latin typeface="Verdana" panose="020B0604030504040204" pitchFamily="34" charset="0"/>
              </a:rPr>
              <a:t>A variable name cannot start with a number</a:t>
            </a:r>
          </a:p>
          <a:p>
            <a:pPr algn="l">
              <a:buFont typeface="Arial" panose="020B0604020202020204" pitchFamily="34" charset="0"/>
              <a:buChar char="•"/>
            </a:pPr>
            <a:r>
              <a:rPr lang="en-US" sz="1400" b="0" i="0" dirty="0">
                <a:solidFill>
                  <a:srgbClr val="000000"/>
                </a:solidFill>
                <a:effectLst/>
                <a:latin typeface="Verdana" panose="020B0604030504040204" pitchFamily="34" charset="0"/>
              </a:rPr>
              <a:t>A variable name can only contain alpha-numeric characters and underscores (A-z, 0-9, and _ )</a:t>
            </a:r>
          </a:p>
          <a:p>
            <a:pPr algn="l">
              <a:buFont typeface="Arial" panose="020B0604020202020204" pitchFamily="34" charset="0"/>
              <a:buChar char="•"/>
            </a:pPr>
            <a:r>
              <a:rPr lang="en-US" sz="1400" b="0" i="0" dirty="0">
                <a:solidFill>
                  <a:srgbClr val="000000"/>
                </a:solidFill>
                <a:effectLst/>
                <a:latin typeface="Verdana" panose="020B0604030504040204" pitchFamily="34" charset="0"/>
              </a:rPr>
              <a:t>Variable names are case-sensitive (age, Age and AGE are three different variables)</a:t>
            </a:r>
          </a:p>
          <a:p>
            <a:pPr algn="l">
              <a:buFont typeface="Wingdings" panose="05000000000000000000" pitchFamily="2" charset="2"/>
              <a:buChar char="§"/>
            </a:pPr>
            <a:r>
              <a:rPr lang="en-IN" sz="1400" b="0" i="0" dirty="0">
                <a:solidFill>
                  <a:srgbClr val="000000"/>
                </a:solidFill>
                <a:effectLst/>
                <a:latin typeface="Consolas" panose="020B0609020204030204" pitchFamily="49" charset="0"/>
              </a:rPr>
              <a:t>x, y, z = </a:t>
            </a:r>
            <a:r>
              <a:rPr lang="en-IN" sz="1400" b="0" i="0" dirty="0">
                <a:solidFill>
                  <a:srgbClr val="A52A2A"/>
                </a:solidFill>
                <a:effectLst/>
                <a:latin typeface="Consolas" panose="020B0609020204030204" pitchFamily="49" charset="0"/>
              </a:rPr>
              <a:t>"Orange"</a:t>
            </a:r>
            <a:r>
              <a:rPr lang="en-IN" sz="1400" b="0" i="0" dirty="0">
                <a:solidFill>
                  <a:srgbClr val="000000"/>
                </a:solidFill>
                <a:effectLst/>
                <a:latin typeface="Consolas" panose="020B0609020204030204" pitchFamily="49" charset="0"/>
              </a:rPr>
              <a:t>, </a:t>
            </a:r>
            <a:r>
              <a:rPr lang="en-IN" sz="1400" b="0" i="0" dirty="0">
                <a:solidFill>
                  <a:srgbClr val="A52A2A"/>
                </a:solidFill>
                <a:effectLst/>
                <a:latin typeface="Consolas" panose="020B0609020204030204" pitchFamily="49" charset="0"/>
              </a:rPr>
              <a:t>"Banana"</a:t>
            </a:r>
            <a:r>
              <a:rPr lang="en-IN" sz="1400" b="0" i="0" dirty="0">
                <a:solidFill>
                  <a:srgbClr val="000000"/>
                </a:solidFill>
                <a:effectLst/>
                <a:latin typeface="Consolas" panose="020B0609020204030204" pitchFamily="49" charset="0"/>
              </a:rPr>
              <a:t>, </a:t>
            </a:r>
            <a:r>
              <a:rPr lang="en-IN" sz="1400" b="0" i="0" dirty="0">
                <a:solidFill>
                  <a:srgbClr val="A52A2A"/>
                </a:solidFill>
                <a:effectLst/>
                <a:latin typeface="Consolas" panose="020B0609020204030204" pitchFamily="49" charset="0"/>
              </a:rPr>
              <a:t>"Cherry"</a:t>
            </a: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(x)</a:t>
            </a: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(y)</a:t>
            </a: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(z)</a:t>
            </a:r>
          </a:p>
          <a:p>
            <a:pPr algn="l">
              <a:buFont typeface="Wingdings" panose="05000000000000000000" pitchFamily="2" charset="2"/>
              <a:buChar char="§"/>
            </a:pPr>
            <a:r>
              <a:rPr lang="fr-FR" sz="1400" b="0" i="0" dirty="0">
                <a:solidFill>
                  <a:srgbClr val="000000"/>
                </a:solidFill>
                <a:effectLst/>
                <a:latin typeface="Consolas" panose="020B0609020204030204" pitchFamily="49" charset="0"/>
              </a:rPr>
              <a:t>x = y = z = </a:t>
            </a:r>
            <a:r>
              <a:rPr lang="fr-FR" sz="1400" b="0" i="0" dirty="0">
                <a:solidFill>
                  <a:srgbClr val="A52A2A"/>
                </a:solidFill>
                <a:effectLst/>
                <a:latin typeface="Consolas" panose="020B0609020204030204" pitchFamily="49" charset="0"/>
              </a:rPr>
              <a:t>"Orange"</a:t>
            </a:r>
            <a:r>
              <a:rPr lang="fr-FR" sz="1400" dirty="0"/>
              <a:t/>
            </a:r>
            <a:br>
              <a:rPr lang="fr-FR" sz="1400" dirty="0"/>
            </a:br>
            <a:r>
              <a:rPr lang="fr-FR" sz="1400" b="0" i="0" dirty="0" err="1">
                <a:solidFill>
                  <a:srgbClr val="0000CD"/>
                </a:solidFill>
                <a:effectLst/>
                <a:latin typeface="Consolas" panose="020B0609020204030204" pitchFamily="49" charset="0"/>
              </a:rPr>
              <a:t>print</a:t>
            </a:r>
            <a:r>
              <a:rPr lang="fr-FR" sz="1400" b="0" i="0" dirty="0">
                <a:solidFill>
                  <a:srgbClr val="000000"/>
                </a:solidFill>
                <a:effectLst/>
                <a:latin typeface="Consolas" panose="020B0609020204030204" pitchFamily="49" charset="0"/>
              </a:rPr>
              <a:t>(x)</a:t>
            </a:r>
            <a:r>
              <a:rPr lang="fr-FR" sz="1400" dirty="0"/>
              <a:t/>
            </a:r>
            <a:br>
              <a:rPr lang="fr-FR" sz="1400" dirty="0"/>
            </a:br>
            <a:r>
              <a:rPr lang="fr-FR" sz="1400" b="0" i="0" dirty="0" err="1">
                <a:solidFill>
                  <a:srgbClr val="0000CD"/>
                </a:solidFill>
                <a:effectLst/>
                <a:latin typeface="Consolas" panose="020B0609020204030204" pitchFamily="49" charset="0"/>
              </a:rPr>
              <a:t>print</a:t>
            </a:r>
            <a:r>
              <a:rPr lang="fr-FR" sz="1400" b="0" i="0" dirty="0">
                <a:solidFill>
                  <a:srgbClr val="000000"/>
                </a:solidFill>
                <a:effectLst/>
                <a:latin typeface="Consolas" panose="020B0609020204030204" pitchFamily="49" charset="0"/>
              </a:rPr>
              <a:t>(y)</a:t>
            </a:r>
            <a:r>
              <a:rPr lang="fr-FR" sz="1400" dirty="0"/>
              <a:t/>
            </a:r>
            <a:br>
              <a:rPr lang="fr-FR" sz="1400" dirty="0"/>
            </a:br>
            <a:r>
              <a:rPr lang="fr-FR" sz="1400" b="0" i="0" dirty="0" err="1">
                <a:solidFill>
                  <a:srgbClr val="0000CD"/>
                </a:solidFill>
                <a:effectLst/>
                <a:latin typeface="Consolas" panose="020B0609020204030204" pitchFamily="49" charset="0"/>
              </a:rPr>
              <a:t>print</a:t>
            </a:r>
            <a:r>
              <a:rPr lang="fr-FR" sz="1400" b="0" i="0" dirty="0">
                <a:solidFill>
                  <a:srgbClr val="000000"/>
                </a:solidFill>
                <a:effectLst/>
                <a:latin typeface="Consolas" panose="020B0609020204030204" pitchFamily="49" charset="0"/>
              </a:rPr>
              <a:t>(z</a:t>
            </a:r>
            <a:endParaRPr lang="en-US" sz="1800" b="0" i="0" dirty="0">
              <a:solidFill>
                <a:srgbClr val="000000"/>
              </a:solidFill>
              <a:effectLst/>
              <a:latin typeface="Verdana" panose="020B0604030504040204" pitchFamily="34" charset="0"/>
            </a:endParaRPr>
          </a:p>
          <a:p>
            <a:endParaRPr lang="en-IN" dirty="0"/>
          </a:p>
        </p:txBody>
      </p:sp>
    </p:spTree>
    <p:extLst>
      <p:ext uri="{BB962C8B-B14F-4D97-AF65-F5344CB8AC3E}">
        <p14:creationId xmlns="" xmlns:p14="http://schemas.microsoft.com/office/powerpoint/2010/main" val="12393417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80D25F-AA36-4468-A910-FD4DF023647F}"/>
              </a:ext>
            </a:extLst>
          </p:cNvPr>
          <p:cNvSpPr>
            <a:spLocks noGrp="1"/>
          </p:cNvSpPr>
          <p:nvPr>
            <p:ph type="title"/>
          </p:nvPr>
        </p:nvSpPr>
        <p:spPr>
          <a:xfrm>
            <a:off x="0" y="0"/>
            <a:ext cx="10772775" cy="577049"/>
          </a:xfrm>
        </p:spPr>
        <p:txBody>
          <a:bodyPr>
            <a:noAutofit/>
          </a:bodyPr>
          <a:lstStyle/>
          <a:p>
            <a:r>
              <a:rPr lang="en-US" sz="4000" b="1" u="sng" dirty="0"/>
              <a:t>Variables and Data Types</a:t>
            </a:r>
            <a:endParaRPr lang="en-IN" sz="4000" b="1" u="sng" dirty="0"/>
          </a:p>
        </p:txBody>
      </p:sp>
      <p:sp>
        <p:nvSpPr>
          <p:cNvPr id="3" name="Content Placeholder 2">
            <a:extLst>
              <a:ext uri="{FF2B5EF4-FFF2-40B4-BE49-F238E27FC236}">
                <a16:creationId xmlns="" xmlns:a16="http://schemas.microsoft.com/office/drawing/2014/main" id="{C07F8EE9-47C5-46E2-001E-73950691CCC5}"/>
              </a:ext>
            </a:extLst>
          </p:cNvPr>
          <p:cNvSpPr>
            <a:spLocks noGrp="1"/>
          </p:cNvSpPr>
          <p:nvPr>
            <p:ph idx="1"/>
          </p:nvPr>
        </p:nvSpPr>
        <p:spPr>
          <a:xfrm>
            <a:off x="19050" y="492572"/>
            <a:ext cx="12072336" cy="6218946"/>
          </a:xfrm>
        </p:spPr>
        <p:txBody>
          <a:bodyPr>
            <a:normAutofit/>
          </a:bodyPr>
          <a:lstStyle/>
          <a:p>
            <a:pPr marR="0" lvl="0" fontAlgn="base">
              <a:spcAft>
                <a:spcPct val="0"/>
              </a:spcAft>
              <a:buClrTx/>
              <a:buSzTx/>
              <a:tabLst/>
            </a:pPr>
            <a:r>
              <a:rPr lang="en-US" altLang="en-US" sz="2000" b="1" u="sng" dirty="0">
                <a:solidFill>
                  <a:srgbClr val="000000"/>
                </a:solidFill>
                <a:latin typeface="Segoe UI" panose="020B0502040204020203" pitchFamily="34" charset="0"/>
              </a:rPr>
              <a:t>Output Variables</a:t>
            </a:r>
          </a:p>
          <a:p>
            <a:pPr marR="0" lvl="0" fontAlgn="base">
              <a:spcAft>
                <a:spcPct val="0"/>
              </a:spcAft>
              <a:buClrTx/>
              <a:buSzTx/>
              <a:buFont typeface="Arial" panose="020B0604020202020204" pitchFamily="34" charset="0"/>
              <a:buChar char="•"/>
              <a:tabLst/>
            </a:pPr>
            <a:r>
              <a:rPr lang="en-US" altLang="en-US" sz="1400" dirty="0">
                <a:solidFill>
                  <a:srgbClr val="000000"/>
                </a:solidFill>
                <a:latin typeface="Verdana" panose="020B0604030504040204" pitchFamily="34" charset="0"/>
              </a:rPr>
              <a:t>The Python print() function is often used to output variables</a:t>
            </a:r>
            <a:r>
              <a:rPr lang="en-US" sz="1400" dirty="0">
                <a:solidFill>
                  <a:srgbClr val="000000"/>
                </a:solidFill>
                <a:latin typeface="Verdana" panose="020B0604030504040204" pitchFamily="34" charset="0"/>
              </a:rPr>
              <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print(x)</a:t>
            </a:r>
          </a:p>
          <a:p>
            <a:pPr fontAlgn="base">
              <a:spcAft>
                <a:spcPct val="0"/>
              </a:spcAft>
            </a:pPr>
            <a:r>
              <a:rPr lang="en-US" sz="2000" b="1" u="sng" dirty="0">
                <a:solidFill>
                  <a:srgbClr val="000000"/>
                </a:solidFill>
                <a:latin typeface="Segoe UI" panose="020B0502040204020203" pitchFamily="34" charset="0"/>
              </a:rPr>
              <a:t>Global Variables</a:t>
            </a:r>
          </a:p>
          <a:p>
            <a:pPr algn="l"/>
            <a:r>
              <a:rPr lang="en-US" sz="1600" b="0" i="0" dirty="0">
                <a:solidFill>
                  <a:srgbClr val="000000"/>
                </a:solidFill>
                <a:effectLst/>
                <a:latin typeface="Verdana" panose="020B0604030504040204" pitchFamily="34" charset="0"/>
              </a:rPr>
              <a:t>Variables that are created outside of a function (as in all of the examples above) are known as global variables.</a:t>
            </a:r>
          </a:p>
          <a:p>
            <a:pPr algn="l"/>
            <a:r>
              <a:rPr lang="en-US" sz="1600" b="0" i="0" dirty="0">
                <a:solidFill>
                  <a:srgbClr val="000000"/>
                </a:solidFill>
                <a:effectLst/>
                <a:latin typeface="Verdana" panose="020B0604030504040204" pitchFamily="34" charset="0"/>
              </a:rPr>
              <a:t>Global variables can be used by everyone, both inside of functions and outside.</a:t>
            </a:r>
          </a:p>
          <a:p>
            <a:r>
              <a:rPr lang="en-US" sz="1600" dirty="0">
                <a:solidFill>
                  <a:srgbClr val="000000"/>
                </a:solidFill>
                <a:latin typeface="Verdana" panose="020B0604030504040204" pitchFamily="34" charset="0"/>
              </a:rPr>
              <a:t>If you create a variable with the same name inside a function, this variable will be local, and can only be used inside the function. The global variable with the same name will remain as it was, global and with the original value.</a:t>
            </a:r>
          </a:p>
          <a:p>
            <a:r>
              <a:rPr lang="en-US" sz="1600" b="1" dirty="0">
                <a:solidFill>
                  <a:srgbClr val="000000"/>
                </a:solidFill>
                <a:latin typeface="Verdana" panose="020B0604030504040204" pitchFamily="34" charset="0"/>
              </a:rPr>
              <a:t>For Example:</a:t>
            </a:r>
          </a:p>
          <a:p>
            <a:r>
              <a:rPr lang="en-US" sz="1600" dirty="0">
                <a:solidFill>
                  <a:srgbClr val="000000"/>
                </a:solidFill>
                <a:latin typeface="Verdana" panose="020B0604030504040204" pitchFamily="34" charset="0"/>
              </a:rPr>
              <a:t>x = "awesome"</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def </a:t>
            </a:r>
            <a:r>
              <a:rPr lang="en-US" sz="1600" dirty="0" err="1">
                <a:solidFill>
                  <a:srgbClr val="000000"/>
                </a:solidFill>
                <a:latin typeface="Verdana" panose="020B0604030504040204" pitchFamily="34" charset="0"/>
              </a:rPr>
              <a:t>myfunc</a:t>
            </a:r>
            <a:r>
              <a:rPr lang="en-US" sz="1600" dirty="0">
                <a:solidFill>
                  <a:srgbClr val="000000"/>
                </a:solidFill>
                <a:latin typeface="Verdana" panose="020B0604030504040204" pitchFamily="34" charset="0"/>
              </a:rPr>
              <a:t>():</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  x = "fantastic"</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  print("Python is " + x)</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
            </a:r>
            <a:br>
              <a:rPr lang="en-US" sz="1600" dirty="0">
                <a:solidFill>
                  <a:srgbClr val="000000"/>
                </a:solidFill>
                <a:latin typeface="Verdana" panose="020B0604030504040204" pitchFamily="34" charset="0"/>
              </a:rPr>
            </a:br>
            <a:r>
              <a:rPr lang="en-US" sz="1600" dirty="0" err="1">
                <a:solidFill>
                  <a:srgbClr val="000000"/>
                </a:solidFill>
                <a:latin typeface="Verdana" panose="020B0604030504040204" pitchFamily="34" charset="0"/>
              </a:rPr>
              <a:t>myfunc</a:t>
            </a:r>
            <a:r>
              <a:rPr lang="en-US" sz="1600" dirty="0">
                <a:solidFill>
                  <a:srgbClr val="000000"/>
                </a:solidFill>
                <a:latin typeface="Verdana" panose="020B0604030504040204" pitchFamily="34" charset="0"/>
              </a:rPr>
              <a:t>()</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
            </a:r>
            <a:br>
              <a:rPr lang="en-US" sz="1600" dirty="0">
                <a:solidFill>
                  <a:srgbClr val="000000"/>
                </a:solidFill>
                <a:latin typeface="Verdana" panose="020B0604030504040204" pitchFamily="34" charset="0"/>
              </a:rPr>
            </a:br>
            <a:r>
              <a:rPr lang="en-US" sz="1600" dirty="0">
                <a:solidFill>
                  <a:srgbClr val="000000"/>
                </a:solidFill>
                <a:latin typeface="Verdana" panose="020B0604030504040204" pitchFamily="34" charset="0"/>
              </a:rPr>
              <a:t>print("Python is " + x)</a:t>
            </a:r>
          </a:p>
          <a:p>
            <a:endParaRPr lang="en-IN" dirty="0"/>
          </a:p>
        </p:txBody>
      </p:sp>
    </p:spTree>
    <p:extLst>
      <p:ext uri="{BB962C8B-B14F-4D97-AF65-F5344CB8AC3E}">
        <p14:creationId xmlns="" xmlns:p14="http://schemas.microsoft.com/office/powerpoint/2010/main" val="899795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80D25F-AA36-4468-A910-FD4DF023647F}"/>
              </a:ext>
            </a:extLst>
          </p:cNvPr>
          <p:cNvSpPr>
            <a:spLocks noGrp="1"/>
          </p:cNvSpPr>
          <p:nvPr>
            <p:ph type="title"/>
          </p:nvPr>
        </p:nvSpPr>
        <p:spPr>
          <a:xfrm>
            <a:off x="0" y="0"/>
            <a:ext cx="10772775" cy="577049"/>
          </a:xfrm>
        </p:spPr>
        <p:txBody>
          <a:bodyPr>
            <a:noAutofit/>
          </a:bodyPr>
          <a:lstStyle/>
          <a:p>
            <a:r>
              <a:rPr lang="en-US" sz="4000" b="1" u="sng" dirty="0"/>
              <a:t>Data Types</a:t>
            </a:r>
            <a:endParaRPr lang="en-IN" sz="4000" b="1" u="sng" dirty="0"/>
          </a:p>
        </p:txBody>
      </p:sp>
      <p:sp>
        <p:nvSpPr>
          <p:cNvPr id="3" name="Content Placeholder 2">
            <a:extLst>
              <a:ext uri="{FF2B5EF4-FFF2-40B4-BE49-F238E27FC236}">
                <a16:creationId xmlns="" xmlns:a16="http://schemas.microsoft.com/office/drawing/2014/main" id="{C07F8EE9-47C5-46E2-001E-73950691CCC5}"/>
              </a:ext>
            </a:extLst>
          </p:cNvPr>
          <p:cNvSpPr>
            <a:spLocks noGrp="1"/>
          </p:cNvSpPr>
          <p:nvPr>
            <p:ph idx="1"/>
          </p:nvPr>
        </p:nvSpPr>
        <p:spPr>
          <a:xfrm>
            <a:off x="105669" y="577049"/>
            <a:ext cx="10753725" cy="6218946"/>
          </a:xfrm>
        </p:spPr>
        <p:txBody>
          <a:bodyPr>
            <a:normAutofit/>
          </a:bodyPr>
          <a:lstStyle/>
          <a:p>
            <a:pPr algn="l"/>
            <a:r>
              <a:rPr lang="en-US" sz="1400" b="0" i="0" dirty="0">
                <a:solidFill>
                  <a:srgbClr val="000000"/>
                </a:solidFill>
                <a:effectLst/>
                <a:latin typeface="Verdana" panose="020B0604030504040204" pitchFamily="34" charset="0"/>
              </a:rPr>
              <a:t>Variables can store data of different types, and different types can do different things.</a:t>
            </a:r>
          </a:p>
          <a:p>
            <a:pPr algn="l"/>
            <a:r>
              <a:rPr lang="en-US" sz="1400" b="0" i="0" dirty="0">
                <a:solidFill>
                  <a:srgbClr val="000000"/>
                </a:solidFill>
                <a:effectLst/>
                <a:latin typeface="Verdana" panose="020B0604030504040204" pitchFamily="34" charset="0"/>
              </a:rPr>
              <a:t>You can get the data type of any object using type() function</a:t>
            </a:r>
          </a:p>
          <a:p>
            <a:pPr algn="l"/>
            <a:r>
              <a:rPr lang="en-US" sz="1400" b="0" i="0" dirty="0">
                <a:solidFill>
                  <a:srgbClr val="000000"/>
                </a:solidFill>
                <a:effectLst/>
                <a:latin typeface="Verdana" panose="020B0604030504040204" pitchFamily="34" charset="0"/>
              </a:rPr>
              <a:t>Python has the following data types built-in by default, in these categories: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b="1" u="sng" dirty="0">
                <a:solidFill>
                  <a:srgbClr val="000000"/>
                </a:solidFill>
                <a:latin typeface="Verdana" panose="020B0604030504040204" pitchFamily="34" charset="0"/>
              </a:rPr>
              <a:t>Python Numbers:</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b="1" u="sng" dirty="0">
              <a:solidFill>
                <a:srgbClr val="000000"/>
              </a:solidFill>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Verdana" panose="020B0604030504040204" pitchFamily="34" charset="0"/>
              </a:rPr>
              <a:t>There are three numeric types in Python:</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rgbClr val="DC143C"/>
                </a:solidFill>
                <a:effectLst/>
                <a:latin typeface="Consolas" panose="020B0609020204030204" pitchFamily="49" charset="0"/>
              </a:rPr>
              <a:t>int</a:t>
            </a:r>
            <a:endParaRPr kumimoji="0" lang="en-US" altLang="en-US" sz="1800" b="0" i="0" u="none" strike="noStrike" cap="none" normalizeH="0" baseline="0" dirty="0">
              <a:ln>
                <a:noFill/>
              </a:ln>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rgbClr val="DC143C"/>
                </a:solidFill>
                <a:effectLst/>
                <a:latin typeface="Consolas" panose="020B0609020204030204" pitchFamily="49" charset="0"/>
              </a:rPr>
              <a:t>float</a:t>
            </a:r>
            <a:endParaRPr kumimoji="0" lang="en-US" altLang="en-US" sz="1800" b="0" i="0" u="none" strike="noStrike" cap="none" normalizeH="0" baseline="0" dirty="0">
              <a:ln>
                <a:noFill/>
              </a:ln>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rgbClr val="DC143C"/>
                </a:solidFill>
                <a:effectLst/>
                <a:latin typeface="Consolas" panose="020B0609020204030204" pitchFamily="49" charset="0"/>
              </a:rPr>
              <a:t>complex</a:t>
            </a:r>
            <a:endParaRPr kumimoji="0" lang="en-US" altLang="en-US" sz="1800" b="0" i="0" u="none" strike="noStrike" cap="none" normalizeH="0" baseline="0" dirty="0">
              <a:ln>
                <a:noFill/>
              </a:ln>
              <a:solidFill>
                <a:srgbClr val="000000"/>
              </a:solidFill>
              <a:effectLst/>
              <a:latin typeface="Verdana" panose="020B0604030504040204" pitchFamily="34" charset="0"/>
            </a:endParaRPr>
          </a:p>
          <a:p>
            <a:endParaRPr lang="en-US" sz="1800" b="1" u="sng" dirty="0">
              <a:solidFill>
                <a:srgbClr val="000000"/>
              </a:solidFill>
              <a:latin typeface="Verdana" panose="020B0604030504040204" pitchFamily="34" charset="0"/>
            </a:endParaRPr>
          </a:p>
          <a:p>
            <a:endParaRPr lang="en-US" sz="1800" dirty="0">
              <a:solidFill>
                <a:srgbClr val="000000"/>
              </a:solidFill>
              <a:latin typeface="Verdana" panose="020B0604030504040204" pitchFamily="34" charset="0"/>
            </a:endParaRPr>
          </a:p>
          <a:p>
            <a:endParaRPr lang="en-IN" dirty="0"/>
          </a:p>
        </p:txBody>
      </p:sp>
      <p:graphicFrame>
        <p:nvGraphicFramePr>
          <p:cNvPr id="7" name="Table 6">
            <a:extLst>
              <a:ext uri="{FF2B5EF4-FFF2-40B4-BE49-F238E27FC236}">
                <a16:creationId xmlns="" xmlns:a16="http://schemas.microsoft.com/office/drawing/2014/main" id="{16FE30DE-362C-D329-863D-1F308D1B5869}"/>
              </a:ext>
            </a:extLst>
          </p:cNvPr>
          <p:cNvGraphicFramePr>
            <a:graphicFrameLocks noGrp="1"/>
          </p:cNvGraphicFramePr>
          <p:nvPr>
            <p:extLst>
              <p:ext uri="{D42A27DB-BD31-4B8C-83A1-F6EECF244321}">
                <p14:modId xmlns="" xmlns:p14="http://schemas.microsoft.com/office/powerpoint/2010/main" val="479515869"/>
              </p:ext>
            </p:extLst>
          </p:nvPr>
        </p:nvGraphicFramePr>
        <p:xfrm>
          <a:off x="105669" y="3628175"/>
          <a:ext cx="11852552" cy="2719328"/>
        </p:xfrm>
        <a:graphic>
          <a:graphicData uri="http://schemas.openxmlformats.org/drawingml/2006/table">
            <a:tbl>
              <a:tblPr firstRow="1" firstCol="1" bandRow="1">
                <a:tableStyleId>{5C22544A-7EE6-4342-B048-85BDC9FD1C3A}</a:tableStyleId>
              </a:tblPr>
              <a:tblGrid>
                <a:gridCol w="1863487">
                  <a:extLst>
                    <a:ext uri="{9D8B030D-6E8A-4147-A177-3AD203B41FA5}">
                      <a16:colId xmlns="" xmlns:a16="http://schemas.microsoft.com/office/drawing/2014/main" val="784110197"/>
                    </a:ext>
                  </a:extLst>
                </a:gridCol>
                <a:gridCol w="9989065">
                  <a:extLst>
                    <a:ext uri="{9D8B030D-6E8A-4147-A177-3AD203B41FA5}">
                      <a16:colId xmlns="" xmlns:a16="http://schemas.microsoft.com/office/drawing/2014/main" val="1859263110"/>
                    </a:ext>
                  </a:extLst>
                </a:gridCol>
              </a:tblGrid>
              <a:tr h="313325">
                <a:tc>
                  <a:txBody>
                    <a:bodyPr/>
                    <a:lstStyle/>
                    <a:p>
                      <a:pPr>
                        <a:lnSpc>
                          <a:spcPct val="107000"/>
                        </a:lnSpc>
                        <a:spcAft>
                          <a:spcPts val="800"/>
                        </a:spcAft>
                      </a:pPr>
                      <a:r>
                        <a:rPr lang="en-IN" sz="1150" dirty="0">
                          <a:effectLst/>
                        </a:rPr>
                        <a:t>Text Type:</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dirty="0">
                          <a:effectLst/>
                        </a:rPr>
                        <a:t>str</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000342823"/>
                  </a:ext>
                </a:extLst>
              </a:tr>
              <a:tr h="267721">
                <a:tc>
                  <a:txBody>
                    <a:bodyPr/>
                    <a:lstStyle/>
                    <a:p>
                      <a:pPr>
                        <a:lnSpc>
                          <a:spcPct val="107000"/>
                        </a:lnSpc>
                        <a:spcAft>
                          <a:spcPts val="800"/>
                        </a:spcAft>
                      </a:pPr>
                      <a:r>
                        <a:rPr lang="en-IN" sz="1150">
                          <a:effectLst/>
                        </a:rPr>
                        <a:t>Numeric Types:</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a:effectLst/>
                        </a:rPr>
                        <a:t>int</a:t>
                      </a:r>
                      <a:r>
                        <a:rPr lang="en-IN" sz="1150">
                          <a:effectLst/>
                        </a:rPr>
                        <a:t>, </a:t>
                      </a:r>
                      <a:r>
                        <a:rPr lang="en-IN" sz="1000">
                          <a:effectLst/>
                        </a:rPr>
                        <a:t>float</a:t>
                      </a:r>
                      <a:r>
                        <a:rPr lang="en-IN" sz="1150">
                          <a:effectLst/>
                        </a:rPr>
                        <a:t>, </a:t>
                      </a:r>
                      <a:r>
                        <a:rPr lang="en-IN" sz="1000">
                          <a:effectLst/>
                        </a:rPr>
                        <a:t>complex</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4273325418"/>
                  </a:ext>
                </a:extLst>
              </a:tr>
              <a:tr h="267721">
                <a:tc>
                  <a:txBody>
                    <a:bodyPr/>
                    <a:lstStyle/>
                    <a:p>
                      <a:pPr>
                        <a:lnSpc>
                          <a:spcPct val="107000"/>
                        </a:lnSpc>
                        <a:spcAft>
                          <a:spcPts val="800"/>
                        </a:spcAft>
                      </a:pPr>
                      <a:r>
                        <a:rPr lang="en-IN" sz="1150">
                          <a:effectLst/>
                        </a:rPr>
                        <a:t>Sequence Types:</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a:effectLst/>
                        </a:rPr>
                        <a:t>list</a:t>
                      </a:r>
                      <a:r>
                        <a:rPr lang="en-IN" sz="1150">
                          <a:effectLst/>
                        </a:rPr>
                        <a:t>, </a:t>
                      </a:r>
                      <a:r>
                        <a:rPr lang="en-IN" sz="1000">
                          <a:effectLst/>
                        </a:rPr>
                        <a:t>tuple</a:t>
                      </a:r>
                      <a:r>
                        <a:rPr lang="en-IN" sz="1150">
                          <a:effectLst/>
                        </a:rPr>
                        <a:t>, </a:t>
                      </a:r>
                      <a:r>
                        <a:rPr lang="en-IN" sz="1000">
                          <a:effectLst/>
                        </a:rPr>
                        <a:t>range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3320887580"/>
                  </a:ext>
                </a:extLst>
              </a:tr>
              <a:tr h="267721">
                <a:tc>
                  <a:txBody>
                    <a:bodyPr/>
                    <a:lstStyle/>
                    <a:p>
                      <a:pPr>
                        <a:lnSpc>
                          <a:spcPct val="107000"/>
                        </a:lnSpc>
                        <a:spcAft>
                          <a:spcPts val="800"/>
                        </a:spcAft>
                      </a:pPr>
                      <a:r>
                        <a:rPr lang="en-IN" sz="1150">
                          <a:effectLst/>
                        </a:rPr>
                        <a:t>Mapping Type: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dirty="0" err="1">
                          <a:effectLst/>
                        </a:rPr>
                        <a:t>dict</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3341930136"/>
                  </a:ext>
                </a:extLst>
              </a:tr>
              <a:tr h="267721">
                <a:tc>
                  <a:txBody>
                    <a:bodyPr/>
                    <a:lstStyle/>
                    <a:p>
                      <a:pPr>
                        <a:lnSpc>
                          <a:spcPct val="107000"/>
                        </a:lnSpc>
                        <a:spcAft>
                          <a:spcPts val="800"/>
                        </a:spcAft>
                      </a:pPr>
                      <a:r>
                        <a:rPr lang="en-IN" sz="1150">
                          <a:effectLst/>
                        </a:rPr>
                        <a:t>Set Types:</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a:effectLst/>
                        </a:rPr>
                        <a:t>set</a:t>
                      </a:r>
                      <a:r>
                        <a:rPr lang="en-IN" sz="1150">
                          <a:effectLst/>
                        </a:rPr>
                        <a:t>, </a:t>
                      </a:r>
                      <a:r>
                        <a:rPr lang="en-IN" sz="1000">
                          <a:effectLst/>
                        </a:rPr>
                        <a:t>frozenset</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4210765147"/>
                  </a:ext>
                </a:extLst>
              </a:tr>
              <a:tr h="267721">
                <a:tc>
                  <a:txBody>
                    <a:bodyPr/>
                    <a:lstStyle/>
                    <a:p>
                      <a:pPr>
                        <a:lnSpc>
                          <a:spcPct val="107000"/>
                        </a:lnSpc>
                        <a:spcAft>
                          <a:spcPts val="800"/>
                        </a:spcAft>
                      </a:pPr>
                      <a:r>
                        <a:rPr lang="en-IN" sz="1150">
                          <a:effectLst/>
                        </a:rPr>
                        <a:t>Boolean Type: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a:effectLst/>
                        </a:rPr>
                        <a:t>bool</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892163221"/>
                  </a:ext>
                </a:extLst>
              </a:tr>
              <a:tr h="267721">
                <a:tc>
                  <a:txBody>
                    <a:bodyPr/>
                    <a:lstStyle/>
                    <a:p>
                      <a:pPr>
                        <a:lnSpc>
                          <a:spcPct val="107000"/>
                        </a:lnSpc>
                        <a:spcAft>
                          <a:spcPts val="800"/>
                        </a:spcAft>
                      </a:pPr>
                      <a:r>
                        <a:rPr lang="en-IN" sz="1150">
                          <a:effectLst/>
                        </a:rPr>
                        <a:t>Binary Types:</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a:effectLst/>
                        </a:rPr>
                        <a:t>bytes</a:t>
                      </a:r>
                      <a:r>
                        <a:rPr lang="en-IN" sz="1150">
                          <a:effectLst/>
                        </a:rPr>
                        <a:t>, </a:t>
                      </a:r>
                      <a:r>
                        <a:rPr lang="en-IN" sz="1000">
                          <a:effectLst/>
                        </a:rPr>
                        <a:t>bytearray</a:t>
                      </a:r>
                      <a:r>
                        <a:rPr lang="en-IN" sz="1150">
                          <a:effectLst/>
                        </a:rPr>
                        <a:t>, </a:t>
                      </a:r>
                      <a:r>
                        <a:rPr lang="en-IN" sz="1000">
                          <a:effectLst/>
                        </a:rPr>
                        <a:t>memoryview</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154862709"/>
                  </a:ext>
                </a:extLst>
              </a:tr>
              <a:tr h="267721">
                <a:tc>
                  <a:txBody>
                    <a:bodyPr/>
                    <a:lstStyle/>
                    <a:p>
                      <a:pPr>
                        <a:lnSpc>
                          <a:spcPct val="107000"/>
                        </a:lnSpc>
                        <a:spcAft>
                          <a:spcPts val="800"/>
                        </a:spcAft>
                      </a:pPr>
                      <a:r>
                        <a:rPr lang="en-IN" sz="1150" dirty="0">
                          <a:effectLst/>
                        </a:rPr>
                        <a:t>None Type:</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Aft>
                          <a:spcPts val="800"/>
                        </a:spcAft>
                      </a:pPr>
                      <a:r>
                        <a:rPr lang="en-IN" sz="1000" dirty="0" err="1">
                          <a:effectLst/>
                        </a:rPr>
                        <a:t>NoneType</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337316525"/>
                  </a:ext>
                </a:extLst>
              </a:tr>
            </a:tbl>
          </a:graphicData>
        </a:graphic>
      </p:graphicFrame>
    </p:spTree>
    <p:extLst>
      <p:ext uri="{BB962C8B-B14F-4D97-AF65-F5344CB8AC3E}">
        <p14:creationId xmlns="" xmlns:p14="http://schemas.microsoft.com/office/powerpoint/2010/main" val="4158113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80D25F-AA36-4468-A910-FD4DF023647F}"/>
              </a:ext>
            </a:extLst>
          </p:cNvPr>
          <p:cNvSpPr>
            <a:spLocks noGrp="1"/>
          </p:cNvSpPr>
          <p:nvPr>
            <p:ph type="title"/>
          </p:nvPr>
        </p:nvSpPr>
        <p:spPr>
          <a:xfrm>
            <a:off x="0" y="0"/>
            <a:ext cx="10772775" cy="577049"/>
          </a:xfrm>
        </p:spPr>
        <p:txBody>
          <a:bodyPr>
            <a:noAutofit/>
          </a:bodyPr>
          <a:lstStyle/>
          <a:p>
            <a:r>
              <a:rPr lang="en-US" sz="4000" b="1" u="sng" dirty="0"/>
              <a:t>Python Numbers</a:t>
            </a:r>
            <a:endParaRPr lang="en-IN" sz="4000" b="1" u="sng" dirty="0"/>
          </a:p>
        </p:txBody>
      </p:sp>
      <p:sp>
        <p:nvSpPr>
          <p:cNvPr id="3" name="Content Placeholder 2">
            <a:extLst>
              <a:ext uri="{FF2B5EF4-FFF2-40B4-BE49-F238E27FC236}">
                <a16:creationId xmlns="" xmlns:a16="http://schemas.microsoft.com/office/drawing/2014/main" id="{C07F8EE9-47C5-46E2-001E-73950691CCC5}"/>
              </a:ext>
            </a:extLst>
          </p:cNvPr>
          <p:cNvSpPr>
            <a:spLocks noGrp="1"/>
          </p:cNvSpPr>
          <p:nvPr>
            <p:ph idx="1"/>
          </p:nvPr>
        </p:nvSpPr>
        <p:spPr>
          <a:xfrm>
            <a:off x="105669" y="577049"/>
            <a:ext cx="10753725" cy="6218946"/>
          </a:xfr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b="1" u="sng" dirty="0">
                <a:solidFill>
                  <a:srgbClr val="000000"/>
                </a:solidFill>
                <a:latin typeface="Verdana" panose="020B0604030504040204" pitchFamily="34" charset="0"/>
              </a:rPr>
              <a:t>Python Numbers:</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b="1" u="sng" dirty="0">
              <a:solidFill>
                <a:srgbClr val="000000"/>
              </a:solidFill>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Verdana" panose="020B0604030504040204" pitchFamily="34" charset="0"/>
              </a:rPr>
              <a:t>There are three numeric types in Python:</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rgbClr val="DC143C"/>
                </a:solidFill>
                <a:effectLst/>
                <a:latin typeface="Consolas" panose="020B0609020204030204" pitchFamily="49" charset="0"/>
              </a:rPr>
              <a:t>int</a:t>
            </a:r>
            <a:endParaRPr kumimoji="0" lang="en-US" altLang="en-US" sz="1800" b="0" i="0" u="none" strike="noStrike" cap="none" normalizeH="0" baseline="0" dirty="0">
              <a:ln>
                <a:noFill/>
              </a:ln>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rgbClr val="DC143C"/>
                </a:solidFill>
                <a:effectLst/>
                <a:latin typeface="Consolas" panose="020B0609020204030204" pitchFamily="49" charset="0"/>
              </a:rPr>
              <a:t>float</a:t>
            </a:r>
            <a:endParaRPr kumimoji="0" lang="en-US" altLang="en-US" sz="1800" b="0" i="0" u="none" strike="noStrike" cap="none" normalizeH="0" baseline="0" dirty="0">
              <a:ln>
                <a:noFill/>
              </a:ln>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rgbClr val="DC143C"/>
                </a:solidFill>
                <a:effectLst/>
                <a:latin typeface="Consolas" panose="020B0609020204030204" pitchFamily="49" charset="0"/>
              </a:rPr>
              <a:t>complex</a:t>
            </a:r>
            <a:endParaRPr kumimoji="0" lang="en-US" altLang="en-US" sz="1800" b="0" i="0" u="none" strike="noStrike" cap="none" normalizeH="0" baseline="0" dirty="0">
              <a:ln>
                <a:noFill/>
              </a:ln>
              <a:solidFill>
                <a:srgbClr val="000000"/>
              </a:solidFill>
              <a:effectLst/>
              <a:latin typeface="Verdana" panose="020B0604030504040204" pitchFamily="34" charset="0"/>
            </a:endParaRPr>
          </a:p>
          <a:p>
            <a:r>
              <a:rPr lang="en-IN" sz="1400" b="0" i="0" dirty="0">
                <a:solidFill>
                  <a:srgbClr val="000000"/>
                </a:solidFill>
                <a:effectLst/>
                <a:latin typeface="Consolas" panose="020B0609020204030204" pitchFamily="49" charset="0"/>
              </a:rPr>
              <a:t>x = </a:t>
            </a:r>
            <a:r>
              <a:rPr lang="en-IN" sz="1400" b="0" i="0" dirty="0">
                <a:solidFill>
                  <a:srgbClr val="FF0000"/>
                </a:solidFill>
                <a:effectLst/>
                <a:latin typeface="Consolas" panose="020B0609020204030204" pitchFamily="49" charset="0"/>
              </a:rPr>
              <a:t>1.10 #Float Data type.</a:t>
            </a:r>
          </a:p>
          <a:p>
            <a:r>
              <a:rPr lang="en-IN" sz="1400" dirty="0">
                <a:solidFill>
                  <a:srgbClr val="FF0000"/>
                </a:solidFill>
                <a:latin typeface="Consolas" panose="020B0609020204030204" pitchFamily="49" charset="0"/>
              </a:rPr>
              <a:t>x = 1 #Interger Data type.</a:t>
            </a:r>
            <a:r>
              <a:rPr lang="en-IN" sz="1400" u="sng" dirty="0">
                <a:solidFill>
                  <a:srgbClr val="FF0000"/>
                </a:solidFill>
                <a:latin typeface="Consolas" panose="020B0609020204030204" pitchFamily="49" charset="0"/>
              </a:rPr>
              <a:t> </a:t>
            </a:r>
          </a:p>
          <a:p>
            <a:r>
              <a:rPr lang="en-IN" sz="1400" b="0" i="0" dirty="0">
                <a:solidFill>
                  <a:srgbClr val="000000"/>
                </a:solidFill>
                <a:effectLst/>
                <a:latin typeface="Consolas" panose="020B0609020204030204" pitchFamily="49" charset="0"/>
              </a:rPr>
              <a:t>x = </a:t>
            </a:r>
            <a:r>
              <a:rPr lang="en-IN" sz="1400" b="0" i="0" dirty="0">
                <a:solidFill>
                  <a:srgbClr val="FF0000"/>
                </a:solidFill>
                <a:effectLst/>
                <a:latin typeface="Consolas" panose="020B0609020204030204" pitchFamily="49" charset="0"/>
              </a:rPr>
              <a:t>35e3 #Float Data Type.</a:t>
            </a:r>
          </a:p>
          <a:p>
            <a:r>
              <a:rPr lang="en-IN" sz="1400" dirty="0">
                <a:solidFill>
                  <a:srgbClr val="FF0000"/>
                </a:solidFill>
                <a:latin typeface="Consolas" panose="020B0609020204030204" pitchFamily="49" charset="0"/>
              </a:rPr>
              <a:t>x= 1j # Complex Data type.</a:t>
            </a:r>
          </a:p>
          <a:p>
            <a:r>
              <a:rPr lang="en-IN" sz="1400" u="sng" dirty="0">
                <a:solidFill>
                  <a:srgbClr val="FF0000"/>
                </a:solidFill>
                <a:latin typeface="Consolas" panose="020B0609020204030204" pitchFamily="49" charset="0"/>
              </a:rPr>
              <a:t>Conversion of Data Types:</a:t>
            </a:r>
          </a:p>
          <a:p>
            <a:r>
              <a:rPr lang="en-US" sz="1400" dirty="0">
                <a:solidFill>
                  <a:srgbClr val="000000"/>
                </a:solidFill>
                <a:latin typeface="Consolas" panose="020B0609020204030204" pitchFamily="49" charset="0"/>
              </a:rPr>
              <a:t>x = 1    # int</a:t>
            </a:r>
            <a:br>
              <a:rPr lang="en-US" sz="1400" dirty="0">
                <a:solidFill>
                  <a:srgbClr val="000000"/>
                </a:solidFill>
                <a:latin typeface="Consolas" panose="020B0609020204030204" pitchFamily="49" charset="0"/>
              </a:rPr>
            </a:br>
            <a:r>
              <a:rPr lang="en-US" sz="1400" dirty="0">
                <a:solidFill>
                  <a:srgbClr val="000000"/>
                </a:solidFill>
                <a:latin typeface="Consolas" panose="020B0609020204030204" pitchFamily="49" charset="0"/>
              </a:rPr>
              <a:t>y = 2.8  # float</a:t>
            </a:r>
            <a:br>
              <a:rPr lang="en-US" sz="1400" dirty="0">
                <a:solidFill>
                  <a:srgbClr val="000000"/>
                </a:solidFill>
                <a:latin typeface="Consolas" panose="020B0609020204030204" pitchFamily="49" charset="0"/>
              </a:rPr>
            </a:br>
            <a:r>
              <a:rPr lang="en-US" sz="1400" dirty="0">
                <a:solidFill>
                  <a:srgbClr val="000000"/>
                </a:solidFill>
                <a:latin typeface="Consolas" panose="020B0609020204030204" pitchFamily="49" charset="0"/>
              </a:rPr>
              <a:t>z = 1j   # complex</a:t>
            </a:r>
            <a:endParaRPr lang="en-IN" sz="1400" dirty="0">
              <a:solidFill>
                <a:srgbClr val="000000"/>
              </a:solidFill>
              <a:latin typeface="Consolas" panose="020B0609020204030204" pitchFamily="49" charset="0"/>
            </a:endParaRPr>
          </a:p>
          <a:p>
            <a:r>
              <a:rPr lang="en-US" sz="1400" b="0" i="0" dirty="0">
                <a:solidFill>
                  <a:srgbClr val="000000"/>
                </a:solidFill>
                <a:effectLst/>
                <a:latin typeface="Consolas" panose="020B0609020204030204" pitchFamily="49" charset="0"/>
              </a:rPr>
              <a:t>a = </a:t>
            </a:r>
            <a:r>
              <a:rPr lang="en-US" sz="1400" b="0" i="0" dirty="0">
                <a:solidFill>
                  <a:srgbClr val="0000CD"/>
                </a:solidFill>
                <a:effectLst/>
                <a:latin typeface="Consolas" panose="020B0609020204030204" pitchFamily="49" charset="0"/>
              </a:rPr>
              <a:t>float</a:t>
            </a:r>
            <a:r>
              <a:rPr lang="en-US" sz="1400" b="0" i="0" dirty="0">
                <a:solidFill>
                  <a:srgbClr val="000000"/>
                </a:solidFill>
                <a:effectLst/>
                <a:latin typeface="Consolas" panose="020B0609020204030204" pitchFamily="49" charset="0"/>
              </a:rPr>
              <a:t>(x)</a:t>
            </a:r>
            <a:r>
              <a:rPr lang="en-US" sz="1400" dirty="0"/>
              <a:t/>
            </a:r>
            <a:br>
              <a:rPr lang="en-US" sz="1400" dirty="0"/>
            </a:br>
            <a:r>
              <a:rPr lang="en-US" sz="1400" dirty="0"/>
              <a:t/>
            </a:r>
            <a:br>
              <a:rPr lang="en-US" sz="1400" dirty="0"/>
            </a:br>
            <a:r>
              <a:rPr lang="en-US" sz="1400" b="0" i="0" dirty="0">
                <a:solidFill>
                  <a:srgbClr val="008000"/>
                </a:solidFill>
                <a:effectLst/>
                <a:latin typeface="Consolas" panose="020B0609020204030204" pitchFamily="49" charset="0"/>
              </a:rPr>
              <a:t>#convert from float to int:</a:t>
            </a:r>
            <a:br>
              <a:rPr lang="en-US" sz="1400" b="0" i="0" dirty="0">
                <a:solidFill>
                  <a:srgbClr val="008000"/>
                </a:solidFill>
                <a:effectLst/>
                <a:latin typeface="Consolas" panose="020B0609020204030204" pitchFamily="49" charset="0"/>
              </a:rPr>
            </a:br>
            <a:r>
              <a:rPr lang="en-US" sz="1400" b="0" i="0" dirty="0">
                <a:solidFill>
                  <a:srgbClr val="000000"/>
                </a:solidFill>
                <a:effectLst/>
                <a:latin typeface="Consolas" panose="020B0609020204030204" pitchFamily="49" charset="0"/>
              </a:rPr>
              <a:t>b = </a:t>
            </a:r>
            <a:r>
              <a:rPr lang="en-US" sz="1400" b="0" i="0" dirty="0">
                <a:solidFill>
                  <a:srgbClr val="0000CD"/>
                </a:solidFill>
                <a:effectLst/>
                <a:latin typeface="Consolas" panose="020B0609020204030204" pitchFamily="49" charset="0"/>
              </a:rPr>
              <a:t>int</a:t>
            </a:r>
            <a:r>
              <a:rPr lang="en-US" sz="1400" b="0" i="0" dirty="0">
                <a:solidFill>
                  <a:srgbClr val="000000"/>
                </a:solidFill>
                <a:effectLst/>
                <a:latin typeface="Consolas" panose="020B0609020204030204" pitchFamily="49" charset="0"/>
              </a:rPr>
              <a:t>(y)</a:t>
            </a:r>
            <a:r>
              <a:rPr lang="en-US" sz="1400" dirty="0"/>
              <a:t/>
            </a:r>
            <a:br>
              <a:rPr lang="en-US" sz="1400" dirty="0"/>
            </a:br>
            <a:r>
              <a:rPr lang="en-US" sz="1400" dirty="0"/>
              <a:t/>
            </a:r>
            <a:br>
              <a:rPr lang="en-US" sz="1400" dirty="0"/>
            </a:br>
            <a:r>
              <a:rPr lang="en-US" sz="1400" b="0" i="0" dirty="0">
                <a:solidFill>
                  <a:srgbClr val="008000"/>
                </a:solidFill>
                <a:effectLst/>
                <a:latin typeface="Consolas" panose="020B0609020204030204" pitchFamily="49" charset="0"/>
              </a:rPr>
              <a:t>#convert from int to complex:</a:t>
            </a:r>
            <a:br>
              <a:rPr lang="en-US" sz="1400" b="0" i="0" dirty="0">
                <a:solidFill>
                  <a:srgbClr val="008000"/>
                </a:solidFill>
                <a:effectLst/>
                <a:latin typeface="Consolas" panose="020B0609020204030204" pitchFamily="49" charset="0"/>
              </a:rPr>
            </a:br>
            <a:r>
              <a:rPr lang="en-US" sz="1400" b="0" i="0" dirty="0">
                <a:solidFill>
                  <a:srgbClr val="000000"/>
                </a:solidFill>
                <a:effectLst/>
                <a:latin typeface="Consolas" panose="020B0609020204030204" pitchFamily="49" charset="0"/>
              </a:rPr>
              <a:t>c = </a:t>
            </a:r>
            <a:r>
              <a:rPr lang="en-US" sz="1400" b="0" i="0" dirty="0">
                <a:solidFill>
                  <a:srgbClr val="0000CD"/>
                </a:solidFill>
                <a:effectLst/>
                <a:latin typeface="Consolas" panose="020B0609020204030204" pitchFamily="49" charset="0"/>
              </a:rPr>
              <a:t>complex</a:t>
            </a:r>
            <a:r>
              <a:rPr lang="en-US" sz="1400" b="0" i="0" dirty="0">
                <a:solidFill>
                  <a:srgbClr val="000000"/>
                </a:solidFill>
                <a:effectLst/>
                <a:latin typeface="Consolas" panose="020B0609020204030204" pitchFamily="49" charset="0"/>
              </a:rPr>
              <a:t>(x)</a:t>
            </a:r>
            <a:endParaRPr lang="en-US" sz="1800" b="1" dirty="0">
              <a:solidFill>
                <a:srgbClr val="000000"/>
              </a:solidFill>
              <a:latin typeface="Verdana" panose="020B0604030504040204" pitchFamily="34" charset="0"/>
            </a:endParaRPr>
          </a:p>
          <a:p>
            <a:endParaRPr lang="en-US" sz="1800" dirty="0">
              <a:solidFill>
                <a:srgbClr val="000000"/>
              </a:solidFill>
              <a:latin typeface="Verdana" panose="020B0604030504040204" pitchFamily="34" charset="0"/>
            </a:endParaRPr>
          </a:p>
          <a:p>
            <a:endParaRPr lang="en-IN" dirty="0"/>
          </a:p>
        </p:txBody>
      </p:sp>
    </p:spTree>
    <p:extLst>
      <p:ext uri="{BB962C8B-B14F-4D97-AF65-F5344CB8AC3E}">
        <p14:creationId xmlns="" xmlns:p14="http://schemas.microsoft.com/office/powerpoint/2010/main" val="29801478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84B463F-8B93-EBD3-DBD4-D0AF011F61F4}"/>
              </a:ext>
            </a:extLst>
          </p:cNvPr>
          <p:cNvSpPr>
            <a:spLocks noGrp="1"/>
          </p:cNvSpPr>
          <p:nvPr>
            <p:ph type="title"/>
          </p:nvPr>
        </p:nvSpPr>
        <p:spPr>
          <a:xfrm>
            <a:off x="0" y="0"/>
            <a:ext cx="10772775" cy="506027"/>
          </a:xfrm>
        </p:spPr>
        <p:txBody>
          <a:bodyPr>
            <a:noAutofit/>
          </a:bodyPr>
          <a:lstStyle/>
          <a:p>
            <a:r>
              <a:rPr lang="en-US" sz="3200" dirty="0"/>
              <a:t>PYTHON Operators</a:t>
            </a:r>
            <a:endParaRPr lang="en-IN" sz="3200" dirty="0"/>
          </a:p>
        </p:txBody>
      </p:sp>
      <p:sp>
        <p:nvSpPr>
          <p:cNvPr id="3" name="Content Placeholder 2">
            <a:extLst>
              <a:ext uri="{FF2B5EF4-FFF2-40B4-BE49-F238E27FC236}">
                <a16:creationId xmlns="" xmlns:a16="http://schemas.microsoft.com/office/drawing/2014/main" id="{410E2D5B-319D-14D0-7AFE-EA6907786750}"/>
              </a:ext>
            </a:extLst>
          </p:cNvPr>
          <p:cNvSpPr>
            <a:spLocks noGrp="1"/>
          </p:cNvSpPr>
          <p:nvPr>
            <p:ph idx="1"/>
          </p:nvPr>
        </p:nvSpPr>
        <p:spPr>
          <a:xfrm>
            <a:off x="126240" y="506027"/>
            <a:ext cx="10753725" cy="3766185"/>
          </a:xfrm>
        </p:spPr>
        <p:txBody>
          <a:bodyPr>
            <a:normAutofit fontScale="92500" lnSpcReduction="10000"/>
          </a:bodyPr>
          <a:lstStyle/>
          <a:p>
            <a:pPr>
              <a:buFont typeface="Wingdings" panose="05000000000000000000" pitchFamily="2" charset="2"/>
              <a:buChar char="§"/>
            </a:pPr>
            <a:r>
              <a:rPr lang="en-US" b="0" i="0" dirty="0">
                <a:solidFill>
                  <a:srgbClr val="000000"/>
                </a:solidFill>
                <a:effectLst/>
                <a:latin typeface="Verdana" panose="020B0604030504040204" pitchFamily="34" charset="0"/>
              </a:rPr>
              <a:t>Operators are used to perform operations on variables and values.</a:t>
            </a:r>
          </a:p>
          <a:p>
            <a:pPr algn="l"/>
            <a:r>
              <a:rPr lang="en-US" b="0" i="0" u="sng" dirty="0">
                <a:solidFill>
                  <a:srgbClr val="000000"/>
                </a:solidFill>
                <a:effectLst/>
                <a:latin typeface="Verdana" panose="020B0604030504040204" pitchFamily="34" charset="0"/>
              </a:rPr>
              <a:t>Python divides the operators in the following groups: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Arithmetic operators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Assignment operators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Comparison operators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Logical operators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Identity operators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Membership operators</a:t>
            </a:r>
          </a:p>
          <a:p>
            <a:pPr algn="l">
              <a:buFont typeface="Courier New" panose="02070309020205020404" pitchFamily="49" charset="0"/>
              <a:buChar char="o"/>
            </a:pPr>
            <a:r>
              <a:rPr lang="en-US" b="0" i="0" dirty="0">
                <a:solidFill>
                  <a:srgbClr val="000000"/>
                </a:solidFill>
                <a:effectLst/>
                <a:latin typeface="Verdana" panose="020B0604030504040204" pitchFamily="34" charset="0"/>
              </a:rPr>
              <a:t>Bitwise operators.</a:t>
            </a:r>
          </a:p>
          <a:p>
            <a:pPr algn="l">
              <a:buFont typeface="Courier New" panose="02070309020205020404" pitchFamily="49" charset="0"/>
              <a:buChar char="o"/>
            </a:pPr>
            <a:endParaRPr lang="en-US" b="0" i="0" dirty="0">
              <a:solidFill>
                <a:srgbClr val="000000"/>
              </a:solidFill>
              <a:effectLst/>
              <a:latin typeface="Verdana" panose="020B0604030504040204" pitchFamily="34" charset="0"/>
            </a:endParaRPr>
          </a:p>
          <a:p>
            <a:pPr>
              <a:buFont typeface="Wingdings" panose="05000000000000000000" pitchFamily="2" charset="2"/>
              <a:buChar char="§"/>
            </a:pPr>
            <a:endParaRPr lang="en-US" b="0" i="0" dirty="0">
              <a:solidFill>
                <a:srgbClr val="000000"/>
              </a:solidFill>
              <a:effectLst/>
              <a:latin typeface="Verdana" panose="020B0604030504040204" pitchFamily="34" charset="0"/>
            </a:endParaRPr>
          </a:p>
          <a:p>
            <a:endParaRPr lang="en-IN" dirty="0"/>
          </a:p>
        </p:txBody>
      </p:sp>
      <p:graphicFrame>
        <p:nvGraphicFramePr>
          <p:cNvPr id="4" name="Table 3">
            <a:extLst>
              <a:ext uri="{FF2B5EF4-FFF2-40B4-BE49-F238E27FC236}">
                <a16:creationId xmlns="" xmlns:a16="http://schemas.microsoft.com/office/drawing/2014/main" id="{D49AFA07-476B-B700-E03B-4C2625E4FD2E}"/>
              </a:ext>
            </a:extLst>
          </p:cNvPr>
          <p:cNvGraphicFramePr>
            <a:graphicFrameLocks noGrp="1"/>
          </p:cNvGraphicFramePr>
          <p:nvPr>
            <p:extLst>
              <p:ext uri="{D42A27DB-BD31-4B8C-83A1-F6EECF244321}">
                <p14:modId xmlns="" xmlns:p14="http://schemas.microsoft.com/office/powerpoint/2010/main" val="538751795"/>
              </p:ext>
            </p:extLst>
          </p:nvPr>
        </p:nvGraphicFramePr>
        <p:xfrm>
          <a:off x="221079" y="4453731"/>
          <a:ext cx="9693274" cy="2379412"/>
        </p:xfrm>
        <a:graphic>
          <a:graphicData uri="http://schemas.openxmlformats.org/drawingml/2006/table">
            <a:tbl>
              <a:tblPr firstRow="1" firstCol="1" bandRow="1">
                <a:tableStyleId>{5C22544A-7EE6-4342-B048-85BDC9FD1C3A}</a:tableStyleId>
              </a:tblPr>
              <a:tblGrid>
                <a:gridCol w="2692419">
                  <a:extLst>
                    <a:ext uri="{9D8B030D-6E8A-4147-A177-3AD203B41FA5}">
                      <a16:colId xmlns="" xmlns:a16="http://schemas.microsoft.com/office/drawing/2014/main" val="2599157721"/>
                    </a:ext>
                  </a:extLst>
                </a:gridCol>
                <a:gridCol w="3769528">
                  <a:extLst>
                    <a:ext uri="{9D8B030D-6E8A-4147-A177-3AD203B41FA5}">
                      <a16:colId xmlns="" xmlns:a16="http://schemas.microsoft.com/office/drawing/2014/main" val="3243535270"/>
                    </a:ext>
                  </a:extLst>
                </a:gridCol>
                <a:gridCol w="3231327">
                  <a:extLst>
                    <a:ext uri="{9D8B030D-6E8A-4147-A177-3AD203B41FA5}">
                      <a16:colId xmlns="" xmlns:a16="http://schemas.microsoft.com/office/drawing/2014/main" val="1108291052"/>
                    </a:ext>
                  </a:extLst>
                </a:gridCol>
              </a:tblGrid>
              <a:tr h="0">
                <a:tc>
                  <a:txBody>
                    <a:bodyPr/>
                    <a:lstStyle/>
                    <a:p>
                      <a:pPr algn="ctr">
                        <a:lnSpc>
                          <a:spcPct val="107000"/>
                        </a:lnSpc>
                        <a:spcBef>
                          <a:spcPts val="1500"/>
                        </a:spcBef>
                        <a:spcAft>
                          <a:spcPts val="1500"/>
                        </a:spcAft>
                      </a:pPr>
                      <a:r>
                        <a:rPr lang="en-IN" sz="1150" dirty="0">
                          <a:effectLst/>
                        </a:rPr>
                        <a:t>Operator</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a:effectLst/>
                        </a:rPr>
                        <a:t>Name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a:effectLst/>
                        </a:rPr>
                        <a:t>Example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582547850"/>
                  </a:ext>
                </a:extLst>
              </a:tr>
              <a:tr h="0">
                <a:tc>
                  <a:txBody>
                    <a:bodyPr/>
                    <a:lstStyle/>
                    <a:p>
                      <a:pPr algn="ctr">
                        <a:lnSpc>
                          <a:spcPct val="107000"/>
                        </a:lnSpc>
                        <a:spcBef>
                          <a:spcPts val="1500"/>
                        </a:spcBef>
                        <a:spcAft>
                          <a:spcPts val="1500"/>
                        </a:spcAft>
                      </a:pPr>
                      <a:r>
                        <a:rPr lang="en-IN" sz="1150" dirty="0">
                          <a:effectLst/>
                        </a:rPr>
                        <a:t>==</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a:effectLst/>
                        </a:rPr>
                        <a:t>Equal</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a:effectLst/>
                        </a:rPr>
                        <a:t>x == y</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232635191"/>
                  </a:ext>
                </a:extLst>
              </a:tr>
              <a:tr h="0">
                <a:tc>
                  <a:txBody>
                    <a:bodyPr/>
                    <a:lstStyle/>
                    <a:p>
                      <a:pPr algn="ctr">
                        <a:lnSpc>
                          <a:spcPct val="107000"/>
                        </a:lnSpc>
                        <a:spcBef>
                          <a:spcPts val="1500"/>
                        </a:spcBef>
                        <a:spcAft>
                          <a:spcPts val="1500"/>
                        </a:spcAft>
                      </a:pPr>
                      <a:r>
                        <a:rPr lang="en-IN" sz="1150" dirty="0">
                          <a:effectLst/>
                        </a:rPr>
                        <a:t>!=</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a:effectLst/>
                        </a:rPr>
                        <a:t>Not equal</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a:effectLst/>
                        </a:rPr>
                        <a:t>x != y</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2581616975"/>
                  </a:ext>
                </a:extLst>
              </a:tr>
              <a:tr h="0">
                <a:tc>
                  <a:txBody>
                    <a:bodyPr/>
                    <a:lstStyle/>
                    <a:p>
                      <a:pPr algn="ctr">
                        <a:lnSpc>
                          <a:spcPct val="107000"/>
                        </a:lnSpc>
                        <a:spcBef>
                          <a:spcPts val="1500"/>
                        </a:spcBef>
                        <a:spcAft>
                          <a:spcPts val="1500"/>
                        </a:spcAft>
                      </a:pPr>
                      <a:r>
                        <a:rPr lang="en-IN" sz="1150">
                          <a:effectLst/>
                        </a:rPr>
                        <a:t>&gt; </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dirty="0">
                          <a:effectLst/>
                        </a:rPr>
                        <a:t>Greater than</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a:effectLst/>
                        </a:rPr>
                        <a:t>x &gt; y</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324290572"/>
                  </a:ext>
                </a:extLst>
              </a:tr>
              <a:tr h="0">
                <a:tc>
                  <a:txBody>
                    <a:bodyPr/>
                    <a:lstStyle/>
                    <a:p>
                      <a:pPr algn="ctr">
                        <a:lnSpc>
                          <a:spcPct val="107000"/>
                        </a:lnSpc>
                        <a:spcBef>
                          <a:spcPts val="1500"/>
                        </a:spcBef>
                        <a:spcAft>
                          <a:spcPts val="1500"/>
                        </a:spcAft>
                      </a:pPr>
                      <a:r>
                        <a:rPr lang="en-IN" sz="1150">
                          <a:effectLst/>
                        </a:rPr>
                        <a:t>&lt; </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dirty="0">
                          <a:effectLst/>
                        </a:rPr>
                        <a:t>Less than</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a:effectLst/>
                        </a:rPr>
                        <a:t>x &lt; y</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1377222067"/>
                  </a:ext>
                </a:extLst>
              </a:tr>
              <a:tr h="0">
                <a:tc>
                  <a:txBody>
                    <a:bodyPr/>
                    <a:lstStyle/>
                    <a:p>
                      <a:pPr algn="ctr">
                        <a:lnSpc>
                          <a:spcPct val="107000"/>
                        </a:lnSpc>
                        <a:spcBef>
                          <a:spcPts val="1500"/>
                        </a:spcBef>
                        <a:spcAft>
                          <a:spcPts val="1500"/>
                        </a:spcAft>
                      </a:pPr>
                      <a:r>
                        <a:rPr lang="en-IN" sz="1150">
                          <a:effectLst/>
                        </a:rPr>
                        <a:t>&gt;=</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a:effectLst/>
                        </a:rPr>
                        <a:t>Greater than or equal to</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dirty="0">
                          <a:effectLst/>
                        </a:rPr>
                        <a:t>x &gt;= y</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747911220"/>
                  </a:ext>
                </a:extLst>
              </a:tr>
              <a:tr h="0">
                <a:tc>
                  <a:txBody>
                    <a:bodyPr/>
                    <a:lstStyle/>
                    <a:p>
                      <a:pPr algn="ctr">
                        <a:lnSpc>
                          <a:spcPct val="107000"/>
                        </a:lnSpc>
                        <a:spcBef>
                          <a:spcPts val="1500"/>
                        </a:spcBef>
                        <a:spcAft>
                          <a:spcPts val="1500"/>
                        </a:spcAft>
                      </a:pPr>
                      <a:r>
                        <a:rPr lang="en-IN" sz="1150">
                          <a:effectLst/>
                        </a:rPr>
                        <a:t>&lt;=</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gn="ctr">
                        <a:lnSpc>
                          <a:spcPct val="107000"/>
                        </a:lnSpc>
                        <a:spcBef>
                          <a:spcPts val="1500"/>
                        </a:spcBef>
                        <a:spcAft>
                          <a:spcPts val="1500"/>
                        </a:spcAft>
                      </a:pPr>
                      <a:r>
                        <a:rPr lang="en-IN" sz="1150">
                          <a:effectLst/>
                        </a:rPr>
                        <a:t>Less than or equal to</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ctr">
                        <a:lnSpc>
                          <a:spcPct val="107000"/>
                        </a:lnSpc>
                        <a:spcBef>
                          <a:spcPts val="1500"/>
                        </a:spcBef>
                        <a:spcAft>
                          <a:spcPts val="1500"/>
                        </a:spcAft>
                      </a:pPr>
                      <a:r>
                        <a:rPr lang="en-IN" sz="1150" dirty="0">
                          <a:effectLst/>
                        </a:rPr>
                        <a:t>x &lt;= y</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3450898746"/>
                  </a:ext>
                </a:extLst>
              </a:tr>
            </a:tbl>
          </a:graphicData>
        </a:graphic>
      </p:graphicFrame>
    </p:spTree>
    <p:extLst>
      <p:ext uri="{BB962C8B-B14F-4D97-AF65-F5344CB8AC3E}">
        <p14:creationId xmlns="" xmlns:p14="http://schemas.microsoft.com/office/powerpoint/2010/main" val="1339513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82AFEB-63B6-D1F9-A04D-DEB5A1910237}"/>
              </a:ext>
            </a:extLst>
          </p:cNvPr>
          <p:cNvSpPr>
            <a:spLocks noGrp="1"/>
          </p:cNvSpPr>
          <p:nvPr>
            <p:ph type="title"/>
          </p:nvPr>
        </p:nvSpPr>
        <p:spPr>
          <a:xfrm>
            <a:off x="0" y="0"/>
            <a:ext cx="10772775" cy="719091"/>
          </a:xfrm>
        </p:spPr>
        <p:txBody>
          <a:bodyPr>
            <a:normAutofit fontScale="90000"/>
          </a:bodyPr>
          <a:lstStyle/>
          <a:p>
            <a:r>
              <a:rPr lang="en-US" dirty="0"/>
              <a:t>PYTHON Operator</a:t>
            </a:r>
            <a:endParaRPr lang="en-IN" dirty="0"/>
          </a:p>
        </p:txBody>
      </p:sp>
      <p:sp>
        <p:nvSpPr>
          <p:cNvPr id="3" name="Content Placeholder 2">
            <a:extLst>
              <a:ext uri="{FF2B5EF4-FFF2-40B4-BE49-F238E27FC236}">
                <a16:creationId xmlns="" xmlns:a16="http://schemas.microsoft.com/office/drawing/2014/main" id="{D4FD6D24-6921-55EF-BC34-072E4FD82646}"/>
              </a:ext>
            </a:extLst>
          </p:cNvPr>
          <p:cNvSpPr>
            <a:spLocks noGrp="1"/>
          </p:cNvSpPr>
          <p:nvPr>
            <p:ph idx="1"/>
          </p:nvPr>
        </p:nvSpPr>
        <p:spPr>
          <a:xfrm>
            <a:off x="99607" y="719091"/>
            <a:ext cx="10753725" cy="4154750"/>
          </a:xfrm>
        </p:spPr>
        <p:txBody>
          <a:bodyPr>
            <a:normAutofit lnSpcReduction="10000"/>
          </a:bodyPr>
          <a:lstStyle/>
          <a:p>
            <a:pPr algn="l">
              <a:buFont typeface="Wingdings" panose="05000000000000000000" pitchFamily="2" charset="2"/>
              <a:buChar char="§"/>
            </a:pPr>
            <a:r>
              <a:rPr lang="en-US" b="0" i="0" dirty="0">
                <a:solidFill>
                  <a:srgbClr val="000000"/>
                </a:solidFill>
                <a:effectLst/>
                <a:latin typeface="Verdana" panose="020B0604030504040204" pitchFamily="34" charset="0"/>
              </a:rPr>
              <a:t>Logical operators are used to combine conditional statements.</a:t>
            </a:r>
          </a:p>
          <a:p>
            <a:pPr algn="l">
              <a:buFont typeface="Wingdings" panose="05000000000000000000" pitchFamily="2" charset="2"/>
              <a:buChar char="§"/>
            </a:pPr>
            <a:endParaRPr lang="en-US" b="0" i="0" dirty="0">
              <a:solidFill>
                <a:srgbClr val="000000"/>
              </a:solidFill>
              <a:effectLst/>
              <a:latin typeface="Verdana" panose="020B0604030504040204" pitchFamily="34" charset="0"/>
            </a:endParaRPr>
          </a:p>
          <a:p>
            <a:pPr lvl="8"/>
            <a:endParaRPr lang="en-IN" dirty="0"/>
          </a:p>
          <a:p>
            <a:pPr marL="1571400" lvl="8" indent="0">
              <a:buNone/>
            </a:pPr>
            <a:endParaRPr lang="en-IN" dirty="0"/>
          </a:p>
          <a:p>
            <a:pPr marL="1571400" lvl="8" indent="0">
              <a:buNone/>
            </a:pPr>
            <a:endParaRPr lang="en-IN" dirty="0"/>
          </a:p>
          <a:p>
            <a:pPr algn="l">
              <a:buFont typeface="Wingdings" panose="05000000000000000000" pitchFamily="2" charset="2"/>
              <a:buChar char="§"/>
            </a:pPr>
            <a:endParaRPr lang="en-US" b="1" i="0" u="sng" dirty="0">
              <a:solidFill>
                <a:srgbClr val="000000"/>
              </a:solidFill>
              <a:effectLst/>
              <a:latin typeface="Segoe UI" panose="020B0502040204020203" pitchFamily="34" charset="0"/>
            </a:endParaRPr>
          </a:p>
          <a:p>
            <a:pPr algn="l">
              <a:buFont typeface="Wingdings" panose="05000000000000000000" pitchFamily="2" charset="2"/>
              <a:buChar char="§"/>
            </a:pPr>
            <a:endParaRPr lang="en-US" b="1" i="0" u="sng" dirty="0">
              <a:solidFill>
                <a:srgbClr val="000000"/>
              </a:solidFill>
              <a:effectLst/>
              <a:latin typeface="Segoe UI" panose="020B0502040204020203" pitchFamily="34" charset="0"/>
            </a:endParaRPr>
          </a:p>
          <a:p>
            <a:pPr algn="l">
              <a:buFont typeface="Wingdings" panose="05000000000000000000" pitchFamily="2" charset="2"/>
              <a:buChar char="§"/>
            </a:pPr>
            <a:r>
              <a:rPr lang="en-US" b="1" i="0" u="sng" dirty="0">
                <a:solidFill>
                  <a:srgbClr val="000000"/>
                </a:solidFill>
                <a:effectLst/>
                <a:latin typeface="Segoe UI" panose="020B0502040204020203" pitchFamily="34" charset="0"/>
              </a:rPr>
              <a:t>Python Identity Operators</a:t>
            </a:r>
          </a:p>
          <a:p>
            <a:pPr algn="l"/>
            <a:r>
              <a:rPr lang="en-US" b="0" i="0" dirty="0">
                <a:solidFill>
                  <a:srgbClr val="000000"/>
                </a:solidFill>
                <a:effectLst/>
                <a:latin typeface="Verdana" panose="020B0604030504040204" pitchFamily="34" charset="0"/>
              </a:rPr>
              <a:t>Identity operators are used to compare the objects, not if they are equal, but if they are actually the same object, with the same memory location:</a:t>
            </a:r>
          </a:p>
          <a:p>
            <a:pPr algn="l"/>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pPr marL="0" lvl="3" indent="0">
              <a:buNone/>
            </a:pPr>
            <a:endParaRPr lang="en-IN" dirty="0"/>
          </a:p>
          <a:p>
            <a:pPr marL="0" lvl="3" indent="0">
              <a:buNone/>
            </a:pPr>
            <a:endParaRPr lang="en-IN" dirty="0"/>
          </a:p>
        </p:txBody>
      </p:sp>
      <p:graphicFrame>
        <p:nvGraphicFramePr>
          <p:cNvPr id="4" name="Table 3">
            <a:extLst>
              <a:ext uri="{FF2B5EF4-FFF2-40B4-BE49-F238E27FC236}">
                <a16:creationId xmlns="" xmlns:a16="http://schemas.microsoft.com/office/drawing/2014/main" id="{C783D861-04AA-DD2A-CC18-10E3EEE90B9D}"/>
              </a:ext>
            </a:extLst>
          </p:cNvPr>
          <p:cNvGraphicFramePr>
            <a:graphicFrameLocks noGrp="1"/>
          </p:cNvGraphicFramePr>
          <p:nvPr>
            <p:extLst>
              <p:ext uri="{D42A27DB-BD31-4B8C-83A1-F6EECF244321}">
                <p14:modId xmlns="" xmlns:p14="http://schemas.microsoft.com/office/powerpoint/2010/main" val="3338757831"/>
              </p:ext>
            </p:extLst>
          </p:nvPr>
        </p:nvGraphicFramePr>
        <p:xfrm>
          <a:off x="203321" y="1188483"/>
          <a:ext cx="11577342" cy="1044321"/>
        </p:xfrm>
        <a:graphic>
          <a:graphicData uri="http://schemas.openxmlformats.org/drawingml/2006/table">
            <a:tbl>
              <a:tblPr firstRow="1" firstCol="1" bandRow="1">
                <a:tableStyleId>{5C22544A-7EE6-4342-B048-85BDC9FD1C3A}</a:tableStyleId>
              </a:tblPr>
              <a:tblGrid>
                <a:gridCol w="3859114">
                  <a:extLst>
                    <a:ext uri="{9D8B030D-6E8A-4147-A177-3AD203B41FA5}">
                      <a16:colId xmlns="" xmlns:a16="http://schemas.microsoft.com/office/drawing/2014/main" val="4384725"/>
                    </a:ext>
                  </a:extLst>
                </a:gridCol>
                <a:gridCol w="3859114">
                  <a:extLst>
                    <a:ext uri="{9D8B030D-6E8A-4147-A177-3AD203B41FA5}">
                      <a16:colId xmlns="" xmlns:a16="http://schemas.microsoft.com/office/drawing/2014/main" val="1286738147"/>
                    </a:ext>
                  </a:extLst>
                </a:gridCol>
                <a:gridCol w="3859114">
                  <a:extLst>
                    <a:ext uri="{9D8B030D-6E8A-4147-A177-3AD203B41FA5}">
                      <a16:colId xmlns="" xmlns:a16="http://schemas.microsoft.com/office/drawing/2014/main" val="3766735915"/>
                    </a:ext>
                  </a:extLst>
                </a:gridCol>
              </a:tblGrid>
              <a:tr h="0">
                <a:tc>
                  <a:txBody>
                    <a:bodyPr/>
                    <a:lstStyle/>
                    <a:p>
                      <a:pPr>
                        <a:lnSpc>
                          <a:spcPct val="107000"/>
                        </a:lnSpc>
                        <a:spcBef>
                          <a:spcPts val="1500"/>
                        </a:spcBef>
                        <a:spcAft>
                          <a:spcPts val="1500"/>
                        </a:spcAft>
                      </a:pPr>
                      <a:r>
                        <a:rPr lang="en-IN" sz="1200" dirty="0">
                          <a:effectLst/>
                        </a:rPr>
                        <a:t>and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Bef>
                          <a:spcPts val="1500"/>
                        </a:spcBef>
                        <a:spcAft>
                          <a:spcPts val="1500"/>
                        </a:spcAft>
                      </a:pPr>
                      <a:r>
                        <a:rPr lang="en-IN" sz="1200" dirty="0">
                          <a:effectLst/>
                        </a:rPr>
                        <a:t>Returns True if both statements are true</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nSpc>
                          <a:spcPct val="107000"/>
                        </a:lnSpc>
                        <a:spcBef>
                          <a:spcPts val="1500"/>
                        </a:spcBef>
                        <a:spcAft>
                          <a:spcPts val="1500"/>
                        </a:spcAft>
                      </a:pPr>
                      <a:r>
                        <a:rPr lang="en-IN" sz="1200">
                          <a:effectLst/>
                        </a:rPr>
                        <a:t>x &lt; 5 and  x &lt; 10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2837786202"/>
                  </a:ext>
                </a:extLst>
              </a:tr>
              <a:tr h="0">
                <a:tc>
                  <a:txBody>
                    <a:bodyPr/>
                    <a:lstStyle/>
                    <a:p>
                      <a:pPr>
                        <a:lnSpc>
                          <a:spcPct val="107000"/>
                        </a:lnSpc>
                        <a:spcBef>
                          <a:spcPts val="1500"/>
                        </a:spcBef>
                        <a:spcAft>
                          <a:spcPts val="1500"/>
                        </a:spcAft>
                      </a:pPr>
                      <a:r>
                        <a:rPr lang="en-IN" sz="1200" dirty="0">
                          <a:effectLst/>
                        </a:rPr>
                        <a:t>or</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Bef>
                          <a:spcPts val="1500"/>
                        </a:spcBef>
                        <a:spcAft>
                          <a:spcPts val="1500"/>
                        </a:spcAft>
                      </a:pPr>
                      <a:r>
                        <a:rPr lang="en-IN" sz="1200" dirty="0">
                          <a:effectLst/>
                        </a:rPr>
                        <a:t>Returns True if one of the statements is true</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nSpc>
                          <a:spcPct val="107000"/>
                        </a:lnSpc>
                        <a:spcBef>
                          <a:spcPts val="1500"/>
                        </a:spcBef>
                        <a:spcAft>
                          <a:spcPts val="1500"/>
                        </a:spcAft>
                      </a:pPr>
                      <a:r>
                        <a:rPr lang="en-IN" sz="1200" dirty="0">
                          <a:effectLst/>
                        </a:rPr>
                        <a:t>x &lt; 5 or x &lt; 4</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42958954"/>
                  </a:ext>
                </a:extLst>
              </a:tr>
              <a:tr h="0">
                <a:tc>
                  <a:txBody>
                    <a:bodyPr/>
                    <a:lstStyle/>
                    <a:p>
                      <a:pPr>
                        <a:lnSpc>
                          <a:spcPct val="107000"/>
                        </a:lnSpc>
                        <a:spcBef>
                          <a:spcPts val="1500"/>
                        </a:spcBef>
                        <a:spcAft>
                          <a:spcPts val="1500"/>
                        </a:spcAft>
                      </a:pPr>
                      <a:r>
                        <a:rPr lang="en-IN" sz="1200">
                          <a:effectLst/>
                        </a:rPr>
                        <a:t>not</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Bef>
                          <a:spcPts val="1500"/>
                        </a:spcBef>
                        <a:spcAft>
                          <a:spcPts val="1500"/>
                        </a:spcAft>
                      </a:pPr>
                      <a:r>
                        <a:rPr lang="en-IN" sz="1200">
                          <a:effectLst/>
                        </a:rPr>
                        <a:t>Reverse the result, returns False if the result is true</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nSpc>
                          <a:spcPct val="107000"/>
                        </a:lnSpc>
                        <a:spcBef>
                          <a:spcPts val="1500"/>
                        </a:spcBef>
                        <a:spcAft>
                          <a:spcPts val="1500"/>
                        </a:spcAft>
                      </a:pPr>
                      <a:r>
                        <a:rPr lang="en-IN" sz="1200" dirty="0">
                          <a:effectLst/>
                        </a:rPr>
                        <a:t>not(x &lt; 5 and x &lt; 10)</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961241982"/>
                  </a:ext>
                </a:extLst>
              </a:tr>
            </a:tbl>
          </a:graphicData>
        </a:graphic>
      </p:graphicFrame>
      <p:graphicFrame>
        <p:nvGraphicFramePr>
          <p:cNvPr id="6" name="Table 5">
            <a:extLst>
              <a:ext uri="{FF2B5EF4-FFF2-40B4-BE49-F238E27FC236}">
                <a16:creationId xmlns="" xmlns:a16="http://schemas.microsoft.com/office/drawing/2014/main" id="{C51E1AAE-F5F9-0B00-BAF3-8682B0558F76}"/>
              </a:ext>
            </a:extLst>
          </p:cNvPr>
          <p:cNvGraphicFramePr>
            <a:graphicFrameLocks noGrp="1"/>
          </p:cNvGraphicFramePr>
          <p:nvPr>
            <p:extLst>
              <p:ext uri="{D42A27DB-BD31-4B8C-83A1-F6EECF244321}">
                <p14:modId xmlns="" xmlns:p14="http://schemas.microsoft.com/office/powerpoint/2010/main" val="1447864763"/>
              </p:ext>
            </p:extLst>
          </p:nvPr>
        </p:nvGraphicFramePr>
        <p:xfrm>
          <a:off x="283223" y="4954668"/>
          <a:ext cx="11577344" cy="1142049"/>
        </p:xfrm>
        <a:graphic>
          <a:graphicData uri="http://schemas.openxmlformats.org/drawingml/2006/table">
            <a:tbl>
              <a:tblPr firstRow="1" firstCol="1" bandRow="1">
                <a:tableStyleId>{5C22544A-7EE6-4342-B048-85BDC9FD1C3A}</a:tableStyleId>
              </a:tblPr>
              <a:tblGrid>
                <a:gridCol w="3215741">
                  <a:extLst>
                    <a:ext uri="{9D8B030D-6E8A-4147-A177-3AD203B41FA5}">
                      <a16:colId xmlns="" xmlns:a16="http://schemas.microsoft.com/office/drawing/2014/main" val="2435226039"/>
                    </a:ext>
                  </a:extLst>
                </a:gridCol>
                <a:gridCol w="4502207">
                  <a:extLst>
                    <a:ext uri="{9D8B030D-6E8A-4147-A177-3AD203B41FA5}">
                      <a16:colId xmlns="" xmlns:a16="http://schemas.microsoft.com/office/drawing/2014/main" val="4216665330"/>
                    </a:ext>
                  </a:extLst>
                </a:gridCol>
                <a:gridCol w="3859396">
                  <a:extLst>
                    <a:ext uri="{9D8B030D-6E8A-4147-A177-3AD203B41FA5}">
                      <a16:colId xmlns="" xmlns:a16="http://schemas.microsoft.com/office/drawing/2014/main" val="2905232175"/>
                    </a:ext>
                  </a:extLst>
                </a:gridCol>
              </a:tblGrid>
              <a:tr h="0">
                <a:tc>
                  <a:txBody>
                    <a:bodyPr/>
                    <a:lstStyle/>
                    <a:p>
                      <a:pPr>
                        <a:lnSpc>
                          <a:spcPct val="107000"/>
                        </a:lnSpc>
                        <a:spcBef>
                          <a:spcPts val="1500"/>
                        </a:spcBef>
                        <a:spcAft>
                          <a:spcPts val="1500"/>
                        </a:spcAft>
                      </a:pPr>
                      <a:r>
                        <a:rPr lang="en-IN" sz="1400" dirty="0">
                          <a:effectLst/>
                        </a:rPr>
                        <a:t>Operator</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Bef>
                          <a:spcPts val="1500"/>
                        </a:spcBef>
                        <a:spcAft>
                          <a:spcPts val="1500"/>
                        </a:spcAft>
                      </a:pPr>
                      <a:r>
                        <a:rPr lang="en-IN" sz="1400" dirty="0">
                          <a:effectLst/>
                        </a:rPr>
                        <a:t>Description</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nSpc>
                          <a:spcPct val="107000"/>
                        </a:lnSpc>
                        <a:spcBef>
                          <a:spcPts val="1500"/>
                        </a:spcBef>
                        <a:spcAft>
                          <a:spcPts val="1500"/>
                        </a:spcAft>
                      </a:pPr>
                      <a:r>
                        <a:rPr lang="en-IN" sz="1400">
                          <a:effectLst/>
                        </a:rPr>
                        <a:t>Example</a:t>
                      </a:r>
                      <a:endParaRPr lang="en-IN" sz="14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442981690"/>
                  </a:ext>
                </a:extLst>
              </a:tr>
              <a:tr h="0">
                <a:tc>
                  <a:txBody>
                    <a:bodyPr/>
                    <a:lstStyle/>
                    <a:p>
                      <a:pPr>
                        <a:lnSpc>
                          <a:spcPct val="107000"/>
                        </a:lnSpc>
                        <a:spcBef>
                          <a:spcPts val="1500"/>
                        </a:spcBef>
                        <a:spcAft>
                          <a:spcPts val="1500"/>
                        </a:spcAft>
                      </a:pPr>
                      <a:r>
                        <a:rPr lang="en-IN" sz="1400" dirty="0">
                          <a:effectLst/>
                        </a:rPr>
                        <a:t>is </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Bef>
                          <a:spcPts val="1500"/>
                        </a:spcBef>
                        <a:spcAft>
                          <a:spcPts val="1500"/>
                        </a:spcAft>
                      </a:pPr>
                      <a:r>
                        <a:rPr lang="en-IN" sz="1400" dirty="0">
                          <a:effectLst/>
                        </a:rPr>
                        <a:t>Returns True if both variables are the same object</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nSpc>
                          <a:spcPct val="107000"/>
                        </a:lnSpc>
                        <a:spcBef>
                          <a:spcPts val="1500"/>
                        </a:spcBef>
                        <a:spcAft>
                          <a:spcPts val="1500"/>
                        </a:spcAft>
                      </a:pPr>
                      <a:r>
                        <a:rPr lang="en-IN" sz="1400" dirty="0">
                          <a:effectLst/>
                        </a:rPr>
                        <a:t>x is y</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512753343"/>
                  </a:ext>
                </a:extLst>
              </a:tr>
              <a:tr h="0">
                <a:tc>
                  <a:txBody>
                    <a:bodyPr/>
                    <a:lstStyle/>
                    <a:p>
                      <a:pPr>
                        <a:lnSpc>
                          <a:spcPct val="107000"/>
                        </a:lnSpc>
                        <a:spcBef>
                          <a:spcPts val="1500"/>
                        </a:spcBef>
                        <a:spcAft>
                          <a:spcPts val="1500"/>
                        </a:spcAft>
                      </a:pPr>
                      <a:r>
                        <a:rPr lang="en-IN" sz="1400" dirty="0">
                          <a:effectLst/>
                        </a:rPr>
                        <a:t>is not</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52400" marR="76200" marT="76200" marB="76200"/>
                </a:tc>
                <a:tc>
                  <a:txBody>
                    <a:bodyPr/>
                    <a:lstStyle/>
                    <a:p>
                      <a:pPr>
                        <a:lnSpc>
                          <a:spcPct val="107000"/>
                        </a:lnSpc>
                        <a:spcBef>
                          <a:spcPts val="1500"/>
                        </a:spcBef>
                        <a:spcAft>
                          <a:spcPts val="1500"/>
                        </a:spcAft>
                      </a:pPr>
                      <a:r>
                        <a:rPr lang="en-IN" sz="1400" dirty="0">
                          <a:effectLst/>
                        </a:rPr>
                        <a:t>Returns True if both variables are not the same object</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nSpc>
                          <a:spcPct val="107000"/>
                        </a:lnSpc>
                        <a:spcBef>
                          <a:spcPts val="1500"/>
                        </a:spcBef>
                        <a:spcAft>
                          <a:spcPts val="1500"/>
                        </a:spcAft>
                      </a:pPr>
                      <a:r>
                        <a:rPr lang="en-IN" sz="1400" dirty="0">
                          <a:effectLst/>
                        </a:rPr>
                        <a:t>x is not y</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 xmlns:a16="http://schemas.microsoft.com/office/drawing/2014/main" val="2848264083"/>
                  </a:ext>
                </a:extLst>
              </a:tr>
            </a:tbl>
          </a:graphicData>
        </a:graphic>
      </p:graphicFrame>
    </p:spTree>
    <p:extLst>
      <p:ext uri="{BB962C8B-B14F-4D97-AF65-F5344CB8AC3E}">
        <p14:creationId xmlns="" xmlns:p14="http://schemas.microsoft.com/office/powerpoint/2010/main" val="32609378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0" y="91160"/>
            <a:ext cx="10772775" cy="521399"/>
          </a:xfrm>
        </p:spPr>
        <p:txBody>
          <a:bodyPr>
            <a:normAutofit fontScale="90000"/>
          </a:bodyPr>
          <a:lstStyle/>
          <a:p>
            <a:r>
              <a:rPr lang="en-US" dirty="0"/>
              <a:t>Operators </a:t>
            </a:r>
            <a:r>
              <a:rPr lang="en-US" dirty="0" err="1"/>
              <a:t>Contd</a:t>
            </a:r>
            <a:r>
              <a:rPr lang="en-US" dirty="0"/>
              <a:t>….</a:t>
            </a:r>
            <a:endParaRPr lang="en-IN"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19050" y="649986"/>
            <a:ext cx="12045703" cy="6116854"/>
          </a:xfrm>
        </p:spPr>
        <p:txBody>
          <a:bodyPr/>
          <a:lstStyle/>
          <a:p>
            <a:pPr algn="l">
              <a:buFont typeface="Wingdings" panose="05000000000000000000" pitchFamily="2" charset="2"/>
              <a:buChar char="§"/>
            </a:pPr>
            <a:r>
              <a:rPr lang="en-US" b="0" i="0" dirty="0">
                <a:solidFill>
                  <a:srgbClr val="000000"/>
                </a:solidFill>
                <a:effectLst/>
                <a:latin typeface="Verdana" panose="020B0604030504040204" pitchFamily="34" charset="0"/>
              </a:rPr>
              <a:t>Bitwise operators are used to compare (binary) numbers:</a:t>
            </a:r>
          </a:p>
          <a:p>
            <a:pPr algn="l">
              <a:buFont typeface="Wingdings" panose="05000000000000000000" pitchFamily="2" charset="2"/>
              <a:buChar char="§"/>
            </a:pPr>
            <a:endParaRPr lang="en-US" b="0" i="0" dirty="0">
              <a:solidFill>
                <a:srgbClr val="000000"/>
              </a:solidFill>
              <a:effectLst/>
              <a:latin typeface="Verdana" panose="020B0604030504040204" pitchFamily="34" charset="0"/>
            </a:endParaRPr>
          </a:p>
          <a:p>
            <a:endParaRPr lang="en-IN" dirty="0"/>
          </a:p>
        </p:txBody>
      </p:sp>
      <p:graphicFrame>
        <p:nvGraphicFramePr>
          <p:cNvPr id="4" name="Table 3">
            <a:extLst>
              <a:ext uri="{FF2B5EF4-FFF2-40B4-BE49-F238E27FC236}">
                <a16:creationId xmlns="" xmlns:a16="http://schemas.microsoft.com/office/drawing/2014/main" id="{9E017D4F-73CA-EE86-02CA-FCA09D243D56}"/>
              </a:ext>
            </a:extLst>
          </p:cNvPr>
          <p:cNvGraphicFramePr>
            <a:graphicFrameLocks noGrp="1"/>
          </p:cNvGraphicFramePr>
          <p:nvPr>
            <p:extLst>
              <p:ext uri="{D42A27DB-BD31-4B8C-83A1-F6EECF244321}">
                <p14:modId xmlns="" xmlns:p14="http://schemas.microsoft.com/office/powerpoint/2010/main" val="1355467671"/>
              </p:ext>
            </p:extLst>
          </p:nvPr>
        </p:nvGraphicFramePr>
        <p:xfrm>
          <a:off x="196133" y="1173333"/>
          <a:ext cx="11460248" cy="3596640"/>
        </p:xfrm>
        <a:graphic>
          <a:graphicData uri="http://schemas.openxmlformats.org/drawingml/2006/table">
            <a:tbl>
              <a:tblPr/>
              <a:tblGrid>
                <a:gridCol w="1874949">
                  <a:extLst>
                    <a:ext uri="{9D8B030D-6E8A-4147-A177-3AD203B41FA5}">
                      <a16:colId xmlns="" xmlns:a16="http://schemas.microsoft.com/office/drawing/2014/main" val="3607403959"/>
                    </a:ext>
                  </a:extLst>
                </a:gridCol>
                <a:gridCol w="989935">
                  <a:extLst>
                    <a:ext uri="{9D8B030D-6E8A-4147-A177-3AD203B41FA5}">
                      <a16:colId xmlns="" xmlns:a16="http://schemas.microsoft.com/office/drawing/2014/main" val="1845931216"/>
                    </a:ext>
                  </a:extLst>
                </a:gridCol>
                <a:gridCol w="8595364">
                  <a:extLst>
                    <a:ext uri="{9D8B030D-6E8A-4147-A177-3AD203B41FA5}">
                      <a16:colId xmlns="" xmlns:a16="http://schemas.microsoft.com/office/drawing/2014/main" val="2201158321"/>
                    </a:ext>
                  </a:extLst>
                </a:gridCol>
              </a:tblGrid>
              <a:tr h="369539">
                <a:tc>
                  <a:txBody>
                    <a:bodyPr/>
                    <a:lstStyle/>
                    <a:p>
                      <a:pPr algn="l" fontAlgn="t"/>
                      <a:r>
                        <a:rPr lang="en-IN">
                          <a:effectLst/>
                        </a:rPr>
                        <a:t>Operator</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dirty="0">
                          <a:effectLst/>
                        </a:rPr>
                        <a:t>Name</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a:effectLst/>
                        </a:rPr>
                        <a:t>Description</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145874448"/>
                  </a:ext>
                </a:extLst>
              </a:tr>
              <a:tr h="369539">
                <a:tc>
                  <a:txBody>
                    <a:bodyPr/>
                    <a:lstStyle/>
                    <a:p>
                      <a:pPr algn="l" fontAlgn="t"/>
                      <a:r>
                        <a:rPr lang="en-IN">
                          <a:effectLst/>
                        </a:rPr>
                        <a:t>&amp; </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IN" dirty="0">
                          <a:effectLst/>
                        </a:rPr>
                        <a:t>AND</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a:effectLst/>
                        </a:rPr>
                        <a:t>Sets each bit to 1 if both bits are 1</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522608238"/>
                  </a:ext>
                </a:extLst>
              </a:tr>
              <a:tr h="369539">
                <a:tc>
                  <a:txBody>
                    <a:bodyPr/>
                    <a:lstStyle/>
                    <a:p>
                      <a:pPr algn="l" fontAlgn="t"/>
                      <a:r>
                        <a:rPr lang="en-IN">
                          <a:effectLst/>
                        </a:rPr>
                        <a: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dirty="0">
                          <a:effectLst/>
                        </a:rPr>
                        <a:t>OR</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a:effectLst/>
                        </a:rPr>
                        <a:t>Sets each bit to 1 if one of two bits is 1</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075671792"/>
                  </a:ext>
                </a:extLst>
              </a:tr>
              <a:tr h="369539">
                <a:tc>
                  <a:txBody>
                    <a:bodyPr/>
                    <a:lstStyle/>
                    <a:p>
                      <a:pPr algn="l" fontAlgn="t"/>
                      <a:r>
                        <a:rPr lang="en-IN">
                          <a:effectLst/>
                        </a:rPr>
                        <a:t> ^</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IN" dirty="0">
                          <a:effectLst/>
                        </a:rPr>
                        <a:t>XOR</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a:effectLst/>
                        </a:rPr>
                        <a:t>Sets each bit to 1 if only one of two bits is 1</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271101840"/>
                  </a:ext>
                </a:extLst>
              </a:tr>
              <a:tr h="369539">
                <a:tc>
                  <a:txBody>
                    <a:bodyPr/>
                    <a:lstStyle/>
                    <a:p>
                      <a:pPr algn="l" fontAlgn="t"/>
                      <a:r>
                        <a:rPr lang="en-IN">
                          <a:effectLst/>
                        </a:rPr>
                        <a:t>~ </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a:effectLst/>
                        </a:rPr>
                        <a:t>NOT</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a:effectLst/>
                        </a:rPr>
                        <a:t>Inverts all the bits</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65437497"/>
                  </a:ext>
                </a:extLst>
              </a:tr>
              <a:tr h="625374">
                <a:tc>
                  <a:txBody>
                    <a:bodyPr/>
                    <a:lstStyle/>
                    <a:p>
                      <a:pPr algn="l" fontAlgn="t"/>
                      <a:r>
                        <a:rPr lang="en-IN">
                          <a:effectLst/>
                        </a:rPr>
                        <a:t>&lt;&lt;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IN">
                          <a:effectLst/>
                        </a:rPr>
                        <a:t>Zero fill left shift</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a:effectLst/>
                        </a:rPr>
                        <a:t>Shift left by pushing zeros in from the right and let the leftmost bits fall off</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1280135173"/>
                  </a:ext>
                </a:extLst>
              </a:tr>
              <a:tr h="881209">
                <a:tc>
                  <a:txBody>
                    <a:bodyPr/>
                    <a:lstStyle/>
                    <a:p>
                      <a:pPr algn="l" fontAlgn="t"/>
                      <a:r>
                        <a:rPr lang="en-IN" dirty="0">
                          <a:effectLst/>
                        </a:rPr>
                        <a:t>&gt;&gt;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IN">
                          <a:effectLst/>
                        </a:rPr>
                        <a:t>Signed right shift</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US" dirty="0">
                          <a:effectLst/>
                        </a:rPr>
                        <a:t>Shift right by pushing copies of the leftmost bit in from the left, and let the rightmost bits fall off</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 xmlns:a16="http://schemas.microsoft.com/office/drawing/2014/main" val="2492166390"/>
                  </a:ext>
                </a:extLst>
              </a:tr>
            </a:tbl>
          </a:graphicData>
        </a:graphic>
      </p:graphicFrame>
    </p:spTree>
    <p:extLst>
      <p:ext uri="{BB962C8B-B14F-4D97-AF65-F5344CB8AC3E}">
        <p14:creationId xmlns="" xmlns:p14="http://schemas.microsoft.com/office/powerpoint/2010/main" val="2467450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0" y="91160"/>
            <a:ext cx="10772775" cy="521399"/>
          </a:xfrm>
        </p:spPr>
        <p:txBody>
          <a:bodyPr>
            <a:normAutofit fontScale="90000"/>
          </a:bodyPr>
          <a:lstStyle/>
          <a:p>
            <a:r>
              <a:rPr lang="en-US" dirty="0"/>
              <a:t>Operators </a:t>
            </a:r>
            <a:r>
              <a:rPr lang="en-US" dirty="0" err="1"/>
              <a:t>Contd</a:t>
            </a:r>
            <a:r>
              <a:rPr lang="en-US" dirty="0"/>
              <a:t>….</a:t>
            </a:r>
            <a:endParaRPr lang="en-IN"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19050" y="649986"/>
            <a:ext cx="12045703" cy="6116854"/>
          </a:xfrm>
        </p:spPr>
        <p:txBody>
          <a:bodyPr/>
          <a:lstStyle/>
          <a:p>
            <a:pPr algn="l"/>
            <a:r>
              <a:rPr lang="en-US" b="0" i="0" dirty="0">
                <a:solidFill>
                  <a:srgbClr val="000000"/>
                </a:solidFill>
                <a:effectLst/>
                <a:latin typeface="Segoe UI" panose="020B0502040204020203" pitchFamily="34" charset="0"/>
              </a:rPr>
              <a:t>Python Assignment Operators</a:t>
            </a:r>
          </a:p>
          <a:p>
            <a:pPr algn="l"/>
            <a:r>
              <a:rPr lang="en-US" b="0" i="0" dirty="0">
                <a:solidFill>
                  <a:srgbClr val="000000"/>
                </a:solidFill>
                <a:effectLst/>
                <a:latin typeface="Verdana" panose="020B0604030504040204" pitchFamily="34" charset="0"/>
              </a:rPr>
              <a:t>Assignment operators are used to assign values to variables:</a:t>
            </a:r>
          </a:p>
          <a:p>
            <a:pPr algn="l"/>
            <a:endParaRPr lang="en-US" b="0" i="0" dirty="0">
              <a:solidFill>
                <a:srgbClr val="000000"/>
              </a:solidFill>
              <a:effectLst/>
              <a:latin typeface="Verdana" panose="020B0604030504040204" pitchFamily="34" charset="0"/>
            </a:endParaRPr>
          </a:p>
          <a:p>
            <a:endParaRPr lang="en-IN" dirty="0"/>
          </a:p>
        </p:txBody>
      </p:sp>
      <p:graphicFrame>
        <p:nvGraphicFramePr>
          <p:cNvPr id="5" name="Table 4">
            <a:extLst>
              <a:ext uri="{FF2B5EF4-FFF2-40B4-BE49-F238E27FC236}">
                <a16:creationId xmlns="" xmlns:a16="http://schemas.microsoft.com/office/drawing/2014/main" id="{B75AD491-C526-6283-403A-90DB22E8DE0C}"/>
              </a:ext>
            </a:extLst>
          </p:cNvPr>
          <p:cNvGraphicFramePr>
            <a:graphicFrameLocks noGrp="1"/>
          </p:cNvGraphicFramePr>
          <p:nvPr>
            <p:extLst>
              <p:ext uri="{D42A27DB-BD31-4B8C-83A1-F6EECF244321}">
                <p14:modId xmlns="" xmlns:p14="http://schemas.microsoft.com/office/powerpoint/2010/main" val="1869404030"/>
              </p:ext>
            </p:extLst>
          </p:nvPr>
        </p:nvGraphicFramePr>
        <p:xfrm>
          <a:off x="372862" y="1713390"/>
          <a:ext cx="11434439" cy="4999596"/>
        </p:xfrm>
        <a:graphic>
          <a:graphicData uri="http://schemas.openxmlformats.org/drawingml/2006/table">
            <a:tbl>
              <a:tblPr/>
              <a:tblGrid>
                <a:gridCol w="4408893">
                  <a:extLst>
                    <a:ext uri="{9D8B030D-6E8A-4147-A177-3AD203B41FA5}">
                      <a16:colId xmlns="" xmlns:a16="http://schemas.microsoft.com/office/drawing/2014/main" val="686886158"/>
                    </a:ext>
                  </a:extLst>
                </a:gridCol>
                <a:gridCol w="3512773">
                  <a:extLst>
                    <a:ext uri="{9D8B030D-6E8A-4147-A177-3AD203B41FA5}">
                      <a16:colId xmlns="" xmlns:a16="http://schemas.microsoft.com/office/drawing/2014/main" val="2127928882"/>
                    </a:ext>
                  </a:extLst>
                </a:gridCol>
                <a:gridCol w="3512773">
                  <a:extLst>
                    <a:ext uri="{9D8B030D-6E8A-4147-A177-3AD203B41FA5}">
                      <a16:colId xmlns="" xmlns:a16="http://schemas.microsoft.com/office/drawing/2014/main" val="1745359782"/>
                    </a:ext>
                  </a:extLst>
                </a:gridCol>
              </a:tblGrid>
              <a:tr h="290365">
                <a:tc>
                  <a:txBody>
                    <a:bodyPr/>
                    <a:lstStyle/>
                    <a:p>
                      <a:pPr algn="ctr" fontAlgn="t"/>
                      <a:r>
                        <a:rPr lang="en-IN" sz="1800" b="1" u="sng" dirty="0">
                          <a:effectLst/>
                        </a:rPr>
                        <a:t>Operator</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b="1" u="sng" dirty="0">
                          <a:effectLst/>
                        </a:rPr>
                        <a:t>Example</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b="1" u="sng" dirty="0">
                          <a:effectLst/>
                        </a:rPr>
                        <a:t>Same As</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739729733"/>
                  </a:ext>
                </a:extLst>
              </a:tr>
              <a:tr h="290365">
                <a:tc>
                  <a:txBody>
                    <a:bodyPr/>
                    <a:lstStyle/>
                    <a:p>
                      <a:pPr algn="ctr" fontAlgn="t"/>
                      <a:r>
                        <a:rPr lang="en-IN" sz="180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5</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5</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904027765"/>
                  </a:ext>
                </a:extLst>
              </a:tr>
              <a:tr h="290365">
                <a:tc>
                  <a:txBody>
                    <a:bodyPr/>
                    <a:lstStyle/>
                    <a:p>
                      <a:pPr algn="ctr" fontAlgn="t"/>
                      <a:r>
                        <a:rPr lang="en-IN" sz="1800" dirty="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090131282"/>
                  </a:ext>
                </a:extLst>
              </a:tr>
              <a:tr h="290365">
                <a:tc>
                  <a:txBody>
                    <a:bodyPr/>
                    <a:lstStyle/>
                    <a:p>
                      <a:pPr algn="ctr" fontAlgn="t"/>
                      <a:r>
                        <a:rPr lang="en-IN" sz="180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789461490"/>
                  </a:ext>
                </a:extLst>
              </a:tr>
              <a:tr h="290365">
                <a:tc>
                  <a:txBody>
                    <a:bodyPr/>
                    <a:lstStyle/>
                    <a:p>
                      <a:pPr algn="ctr" fontAlgn="t"/>
                      <a:r>
                        <a:rPr lang="en-IN" sz="1800" dirty="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553163543"/>
                  </a:ext>
                </a:extLst>
              </a:tr>
              <a:tr h="290365">
                <a:tc>
                  <a:txBody>
                    <a:bodyPr/>
                    <a:lstStyle/>
                    <a:p>
                      <a:pPr algn="ctr" fontAlgn="t"/>
                      <a:r>
                        <a:rPr lang="en-IN" sz="180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830050623"/>
                  </a:ext>
                </a:extLst>
              </a:tr>
              <a:tr h="290365">
                <a:tc>
                  <a:txBody>
                    <a:bodyPr/>
                    <a:lstStyle/>
                    <a:p>
                      <a:pPr algn="ctr" fontAlgn="t"/>
                      <a:r>
                        <a:rPr lang="en-IN" sz="1800" dirty="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996764427"/>
                  </a:ext>
                </a:extLst>
              </a:tr>
              <a:tr h="290365">
                <a:tc>
                  <a:txBody>
                    <a:bodyPr/>
                    <a:lstStyle/>
                    <a:p>
                      <a:pPr algn="ctr" fontAlgn="t"/>
                      <a:r>
                        <a:rPr lang="en-IN" sz="1800" dirty="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574679077"/>
                  </a:ext>
                </a:extLst>
              </a:tr>
              <a:tr h="290365">
                <a:tc>
                  <a:txBody>
                    <a:bodyPr/>
                    <a:lstStyle/>
                    <a:p>
                      <a:pPr algn="ctr" fontAlgn="t"/>
                      <a:r>
                        <a:rPr lang="en-IN" sz="180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dirty="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401186912"/>
                  </a:ext>
                </a:extLst>
              </a:tr>
              <a:tr h="290365">
                <a:tc>
                  <a:txBody>
                    <a:bodyPr/>
                    <a:lstStyle/>
                    <a:p>
                      <a:pPr algn="ctr" fontAlgn="t"/>
                      <a:r>
                        <a:rPr lang="en-IN" sz="1800">
                          <a:effectLst/>
                        </a:rPr>
                        <a:t>&amp;=</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&amp;=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x &amp;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291047181"/>
                  </a:ext>
                </a:extLst>
              </a:tr>
              <a:tr h="290365">
                <a:tc>
                  <a:txBody>
                    <a:bodyPr/>
                    <a:lstStyle/>
                    <a:p>
                      <a:pPr algn="ctr" fontAlgn="t"/>
                      <a:r>
                        <a:rPr lang="en-IN" sz="180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254231538"/>
                  </a:ext>
                </a:extLst>
              </a:tr>
              <a:tr h="290365">
                <a:tc>
                  <a:txBody>
                    <a:bodyPr/>
                    <a:lstStyle/>
                    <a:p>
                      <a:pPr algn="ctr" fontAlgn="t"/>
                      <a:r>
                        <a:rPr lang="en-IN" sz="1800">
                          <a:effectLst/>
                        </a:rPr>
                        <a: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a:effectLst/>
                        </a:rPr>
                        <a:t>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sz="1800" dirty="0">
                          <a:effectLst/>
                        </a:rPr>
                        <a:t>x = x ^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07979882"/>
                  </a:ext>
                </a:extLst>
              </a:tr>
              <a:tr h="290365">
                <a:tc>
                  <a:txBody>
                    <a:bodyPr/>
                    <a:lstStyle/>
                    <a:p>
                      <a:pPr algn="ctr" fontAlgn="t"/>
                      <a:r>
                        <a:rPr lang="en-IN" sz="1800">
                          <a:effectLst/>
                        </a:rPr>
                        <a:t>&gt;&gt;=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a:effectLst/>
                        </a:rPr>
                        <a:t>x &gt;&gt;=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sz="1800" dirty="0">
                          <a:effectLst/>
                        </a:rPr>
                        <a:t>x = x &gt;&gt;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636323832"/>
                  </a:ext>
                </a:extLst>
              </a:tr>
              <a:tr h="290365">
                <a:tc>
                  <a:txBody>
                    <a:bodyPr/>
                    <a:lstStyle/>
                    <a:p>
                      <a:pPr algn="ctr" fontAlgn="t"/>
                      <a:r>
                        <a:rPr lang="en-IN" sz="1800">
                          <a:effectLst/>
                        </a:rPr>
                        <a:t>&lt;&lt;=</a:t>
                      </a:r>
                    </a:p>
                  </a:txBody>
                  <a:tcPr marL="82794"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tc>
                  <a:txBody>
                    <a:bodyPr/>
                    <a:lstStyle/>
                    <a:p>
                      <a:pPr algn="ctr" fontAlgn="t"/>
                      <a:r>
                        <a:rPr lang="en-IN" sz="1800">
                          <a:effectLst/>
                        </a:rPr>
                        <a:t>x &lt;&lt;=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tc>
                  <a:txBody>
                    <a:bodyPr/>
                    <a:lstStyle/>
                    <a:p>
                      <a:pPr algn="ctr" fontAlgn="t"/>
                      <a:r>
                        <a:rPr lang="en-IN" sz="1800" dirty="0">
                          <a:effectLst/>
                        </a:rPr>
                        <a:t>x = x &lt;&lt; 3</a:t>
                      </a:r>
                    </a:p>
                  </a:txBody>
                  <a:tcPr marL="41397" marR="41397" marT="41397" marB="4139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extLst>
                  <a:ext uri="{0D108BD9-81ED-4DB2-BD59-A6C34878D82A}">
                    <a16:rowId xmlns="" xmlns:a16="http://schemas.microsoft.com/office/drawing/2014/main" val="695403698"/>
                  </a:ext>
                </a:extLst>
              </a:tr>
            </a:tbl>
          </a:graphicData>
        </a:graphic>
      </p:graphicFrame>
    </p:spTree>
    <p:extLst>
      <p:ext uri="{BB962C8B-B14F-4D97-AF65-F5344CB8AC3E}">
        <p14:creationId xmlns="" xmlns:p14="http://schemas.microsoft.com/office/powerpoint/2010/main" val="22123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677289-7AF7-6071-9184-3B2CEE8506C8}"/>
              </a:ext>
            </a:extLst>
          </p:cNvPr>
          <p:cNvSpPr>
            <a:spLocks noGrp="1"/>
          </p:cNvSpPr>
          <p:nvPr>
            <p:ph type="title"/>
          </p:nvPr>
        </p:nvSpPr>
        <p:spPr>
          <a:xfrm>
            <a:off x="871225" y="275211"/>
            <a:ext cx="9784080" cy="1508760"/>
          </a:xfrm>
        </p:spPr>
        <p:txBody>
          <a:bodyPr/>
          <a:lstStyle/>
          <a:p>
            <a:r>
              <a:rPr lang="en-US" dirty="0"/>
              <a:t>What is python-some terminology</a:t>
            </a:r>
            <a:endParaRPr lang="en-IN" dirty="0"/>
          </a:p>
        </p:txBody>
      </p:sp>
      <p:sp>
        <p:nvSpPr>
          <p:cNvPr id="3" name="Content Placeholder 2">
            <a:extLst>
              <a:ext uri="{FF2B5EF4-FFF2-40B4-BE49-F238E27FC236}">
                <a16:creationId xmlns="" xmlns:a16="http://schemas.microsoft.com/office/drawing/2014/main" id="{03932689-8734-285D-C73B-2EE2185A6B11}"/>
              </a:ext>
            </a:extLst>
          </p:cNvPr>
          <p:cNvSpPr>
            <a:spLocks noGrp="1"/>
          </p:cNvSpPr>
          <p:nvPr>
            <p:ph idx="1"/>
          </p:nvPr>
        </p:nvSpPr>
        <p:spPr>
          <a:xfrm>
            <a:off x="808472" y="1859280"/>
            <a:ext cx="9784080" cy="4206240"/>
          </a:xfrm>
        </p:spPr>
        <p:txBody>
          <a:bodyPr>
            <a:normAutofit fontScale="92500" lnSpcReduction="10000"/>
          </a:bodyPr>
          <a:lstStyle/>
          <a:p>
            <a:r>
              <a:rPr lang="en-US" dirty="0"/>
              <a:t>It is a interpreted high level programming language.</a:t>
            </a:r>
          </a:p>
          <a:p>
            <a:r>
              <a:rPr lang="en-US" dirty="0"/>
              <a:t>There are three level</a:t>
            </a:r>
          </a:p>
          <a:p>
            <a:pPr lvl="1"/>
            <a:r>
              <a:rPr lang="en-US" dirty="0"/>
              <a:t>Low Level</a:t>
            </a:r>
          </a:p>
          <a:p>
            <a:pPr lvl="1"/>
            <a:r>
              <a:rPr lang="en-US" dirty="0"/>
              <a:t>Middle Level</a:t>
            </a:r>
          </a:p>
          <a:p>
            <a:pPr lvl="1"/>
            <a:r>
              <a:rPr lang="en-US" dirty="0"/>
              <a:t>High Level</a:t>
            </a:r>
          </a:p>
          <a:p>
            <a:r>
              <a:rPr lang="en-US" dirty="0"/>
              <a:t>Low Level means the programmer needs to allocate and manage memory .</a:t>
            </a:r>
          </a:p>
          <a:p>
            <a:r>
              <a:rPr lang="en-US" dirty="0"/>
              <a:t>High Level means the memory is automatically managed by the language or the software.</a:t>
            </a:r>
          </a:p>
          <a:p>
            <a:r>
              <a:rPr lang="en-US" b="1" u="sng" dirty="0"/>
              <a:t>Source Code: </a:t>
            </a:r>
            <a:r>
              <a:rPr lang="en-US" dirty="0"/>
              <a:t>A sequence of instructions written by the programmer.</a:t>
            </a:r>
          </a:p>
          <a:p>
            <a:r>
              <a:rPr lang="en-US" b="1" u="sng" dirty="0"/>
              <a:t>Compiler: </a:t>
            </a:r>
            <a:r>
              <a:rPr lang="en-US" dirty="0"/>
              <a:t> Sequence of instructions are converted into machine level language.</a:t>
            </a:r>
          </a:p>
          <a:p>
            <a:r>
              <a:rPr lang="en-US" dirty="0"/>
              <a:t>In Python most of the are run through the interpreter</a:t>
            </a:r>
          </a:p>
          <a:p>
            <a:endParaRPr lang="en-IN" dirty="0"/>
          </a:p>
        </p:txBody>
      </p:sp>
    </p:spTree>
    <p:extLst>
      <p:ext uri="{BB962C8B-B14F-4D97-AF65-F5344CB8AC3E}">
        <p14:creationId xmlns="" xmlns:p14="http://schemas.microsoft.com/office/powerpoint/2010/main" val="527953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0" y="91160"/>
            <a:ext cx="10772775" cy="521399"/>
          </a:xfrm>
        </p:spPr>
        <p:txBody>
          <a:bodyPr>
            <a:normAutofit fontScale="90000"/>
          </a:bodyPr>
          <a:lstStyle/>
          <a:p>
            <a:r>
              <a:rPr lang="en-US" dirty="0"/>
              <a:t>Operators </a:t>
            </a:r>
            <a:r>
              <a:rPr lang="en-US" dirty="0" err="1"/>
              <a:t>Contd</a:t>
            </a:r>
            <a:r>
              <a:rPr lang="en-US" dirty="0"/>
              <a:t>….</a:t>
            </a:r>
            <a:endParaRPr lang="en-IN"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19050" y="649986"/>
            <a:ext cx="12045703" cy="6116854"/>
          </a:xfrm>
        </p:spPr>
        <p:txBody>
          <a:bodyPr/>
          <a:lstStyle/>
          <a:p>
            <a:pPr algn="l"/>
            <a:r>
              <a:rPr lang="en-US" b="0" i="0" u="sng" dirty="0">
                <a:solidFill>
                  <a:srgbClr val="000000"/>
                </a:solidFill>
                <a:effectLst/>
                <a:latin typeface="Segoe UI" panose="020B0502040204020203" pitchFamily="34" charset="0"/>
              </a:rPr>
              <a:t>Python Comparison Operators</a:t>
            </a:r>
          </a:p>
          <a:p>
            <a:pPr algn="l"/>
            <a:r>
              <a:rPr lang="en-US" b="0" i="0" dirty="0">
                <a:solidFill>
                  <a:srgbClr val="000000"/>
                </a:solidFill>
                <a:effectLst/>
                <a:latin typeface="Verdana" panose="020B0604030504040204" pitchFamily="34" charset="0"/>
              </a:rPr>
              <a:t>Comparison operators are used to compare two values:</a:t>
            </a:r>
          </a:p>
          <a:p>
            <a:pPr algn="l"/>
            <a:endParaRPr lang="en-US" dirty="0">
              <a:solidFill>
                <a:srgbClr val="000000"/>
              </a:solidFill>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endParaRPr lang="en-IN" dirty="0"/>
          </a:p>
        </p:txBody>
      </p:sp>
      <p:graphicFrame>
        <p:nvGraphicFramePr>
          <p:cNvPr id="4" name="Table 3">
            <a:extLst>
              <a:ext uri="{FF2B5EF4-FFF2-40B4-BE49-F238E27FC236}">
                <a16:creationId xmlns="" xmlns:a16="http://schemas.microsoft.com/office/drawing/2014/main" id="{75F3BF16-5E67-B8EA-17D7-2546BBEBCBC0}"/>
              </a:ext>
            </a:extLst>
          </p:cNvPr>
          <p:cNvGraphicFramePr>
            <a:graphicFrameLocks noGrp="1"/>
          </p:cNvGraphicFramePr>
          <p:nvPr>
            <p:extLst>
              <p:ext uri="{D42A27DB-BD31-4B8C-83A1-F6EECF244321}">
                <p14:modId xmlns="" xmlns:p14="http://schemas.microsoft.com/office/powerpoint/2010/main" val="3621388030"/>
              </p:ext>
            </p:extLst>
          </p:nvPr>
        </p:nvGraphicFramePr>
        <p:xfrm>
          <a:off x="127247" y="1651247"/>
          <a:ext cx="11937504" cy="3630522"/>
        </p:xfrm>
        <a:graphic>
          <a:graphicData uri="http://schemas.openxmlformats.org/drawingml/2006/table">
            <a:tbl>
              <a:tblPr/>
              <a:tblGrid>
                <a:gridCol w="3316015">
                  <a:extLst>
                    <a:ext uri="{9D8B030D-6E8A-4147-A177-3AD203B41FA5}">
                      <a16:colId xmlns="" xmlns:a16="http://schemas.microsoft.com/office/drawing/2014/main" val="3506207307"/>
                    </a:ext>
                  </a:extLst>
                </a:gridCol>
                <a:gridCol w="4642382">
                  <a:extLst>
                    <a:ext uri="{9D8B030D-6E8A-4147-A177-3AD203B41FA5}">
                      <a16:colId xmlns="" xmlns:a16="http://schemas.microsoft.com/office/drawing/2014/main" val="2477606143"/>
                    </a:ext>
                  </a:extLst>
                </a:gridCol>
                <a:gridCol w="3979107">
                  <a:extLst>
                    <a:ext uri="{9D8B030D-6E8A-4147-A177-3AD203B41FA5}">
                      <a16:colId xmlns="" xmlns:a16="http://schemas.microsoft.com/office/drawing/2014/main" val="1026052189"/>
                    </a:ext>
                  </a:extLst>
                </a:gridCol>
              </a:tblGrid>
              <a:tr h="518646">
                <a:tc>
                  <a:txBody>
                    <a:bodyPr/>
                    <a:lstStyle/>
                    <a:p>
                      <a:pPr algn="ctr" fontAlgn="t"/>
                      <a:r>
                        <a:rPr lang="en-IN" b="1" u="sng" dirty="0">
                          <a:effectLst/>
                        </a:rPr>
                        <a:t>Operator</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b="1" u="sng" dirty="0">
                          <a:effectLst/>
                        </a:rPr>
                        <a:t>Name</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b="1" u="sng" dirty="0">
                          <a:effectLst/>
                        </a:rPr>
                        <a:t>Example</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715629167"/>
                  </a:ext>
                </a:extLst>
              </a:tr>
              <a:tr h="518646">
                <a:tc>
                  <a:txBody>
                    <a:bodyPr/>
                    <a:lstStyle/>
                    <a:p>
                      <a:pPr algn="ctr" fontAlgn="t"/>
                      <a:r>
                        <a:rPr lang="en-IN" dirty="0">
                          <a:effectLst/>
                        </a:rPr>
                        <a: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dirty="0">
                          <a:effectLst/>
                        </a:rPr>
                        <a:t>Equal</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a:effectLst/>
                        </a:rPr>
                        <a:t>x == y</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610604537"/>
                  </a:ext>
                </a:extLst>
              </a:tr>
              <a:tr h="518646">
                <a:tc>
                  <a:txBody>
                    <a:bodyPr/>
                    <a:lstStyle/>
                    <a:p>
                      <a:pPr algn="ctr" fontAlgn="t"/>
                      <a:r>
                        <a:rPr lang="en-IN">
                          <a:effectLst/>
                        </a:rPr>
                        <a: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dirty="0">
                          <a:effectLst/>
                        </a:rPr>
                        <a:t>Not equal</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a:effectLst/>
                        </a:rPr>
                        <a:t>x != y</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900265590"/>
                  </a:ext>
                </a:extLst>
              </a:tr>
              <a:tr h="518646">
                <a:tc>
                  <a:txBody>
                    <a:bodyPr/>
                    <a:lstStyle/>
                    <a:p>
                      <a:pPr algn="ctr" fontAlgn="t"/>
                      <a:r>
                        <a:rPr lang="en-IN">
                          <a:effectLst/>
                        </a:rPr>
                        <a:t>&gt;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dirty="0">
                          <a:effectLst/>
                        </a:rPr>
                        <a:t>Greater than</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a:effectLst/>
                        </a:rPr>
                        <a:t>x &gt; y</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538633707"/>
                  </a:ext>
                </a:extLst>
              </a:tr>
              <a:tr h="518646">
                <a:tc>
                  <a:txBody>
                    <a:bodyPr/>
                    <a:lstStyle/>
                    <a:p>
                      <a:pPr algn="ctr" fontAlgn="t"/>
                      <a:r>
                        <a:rPr lang="en-IN">
                          <a:effectLst/>
                        </a:rPr>
                        <a:t>&lt;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a:effectLst/>
                        </a:rPr>
                        <a:t>Less than</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ctr" fontAlgn="t"/>
                      <a:r>
                        <a:rPr lang="en-IN" dirty="0">
                          <a:effectLst/>
                        </a:rPr>
                        <a:t>x &lt; y</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020954136"/>
                  </a:ext>
                </a:extLst>
              </a:tr>
              <a:tr h="518646">
                <a:tc>
                  <a:txBody>
                    <a:bodyPr/>
                    <a:lstStyle/>
                    <a:p>
                      <a:pPr algn="ctr" fontAlgn="t"/>
                      <a:r>
                        <a:rPr lang="en-IN">
                          <a:effectLst/>
                        </a:rPr>
                        <a:t>&gt;=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US">
                          <a:effectLst/>
                        </a:rPr>
                        <a:t>Greater than or equal to</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ctr" fontAlgn="t"/>
                      <a:r>
                        <a:rPr lang="en-IN" dirty="0">
                          <a:effectLst/>
                        </a:rPr>
                        <a:t>x &gt;= y</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244437901"/>
                  </a:ext>
                </a:extLst>
              </a:tr>
              <a:tr h="518646">
                <a:tc>
                  <a:txBody>
                    <a:bodyPr/>
                    <a:lstStyle/>
                    <a:p>
                      <a:pPr algn="ctr" fontAlgn="t"/>
                      <a:r>
                        <a:rPr lang="en-IN">
                          <a:effectLst/>
                        </a:rPr>
                        <a:t>&lt;=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ctr" fontAlgn="t"/>
                      <a:r>
                        <a:rPr lang="en-US">
                          <a:effectLst/>
                        </a:rPr>
                        <a:t>Less than or equal to</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ctr" fontAlgn="t"/>
                      <a:r>
                        <a:rPr lang="en-IN" dirty="0">
                          <a:effectLst/>
                        </a:rPr>
                        <a:t>x &lt;= y</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 xmlns:a16="http://schemas.microsoft.com/office/drawing/2014/main" val="3549337034"/>
                  </a:ext>
                </a:extLst>
              </a:tr>
            </a:tbl>
          </a:graphicData>
        </a:graphic>
      </p:graphicFrame>
    </p:spTree>
    <p:extLst>
      <p:ext uri="{BB962C8B-B14F-4D97-AF65-F5344CB8AC3E}">
        <p14:creationId xmlns="" xmlns:p14="http://schemas.microsoft.com/office/powerpoint/2010/main" val="2373204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US" u="sng" dirty="0"/>
              <a:t>Boolean Operators:</a:t>
            </a:r>
            <a:endParaRPr lang="en-IN"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marR="0" lvl="0" fontAlgn="base">
              <a:spcAft>
                <a:spcPct val="0"/>
              </a:spcAft>
              <a:buClrTx/>
              <a:buSzTx/>
              <a:buFont typeface="Arial" pitchFamily="34" charset="0"/>
              <a:buNone/>
              <a:tabLst/>
            </a:pPr>
            <a:r>
              <a:rPr lang="en-US" altLang="en-US" sz="1800" dirty="0">
                <a:solidFill>
                  <a:srgbClr val="000000"/>
                </a:solidFill>
                <a:latin typeface="Segoe UI" panose="020B0502040204020203" pitchFamily="34" charset="0"/>
              </a:rPr>
              <a:t>In programming you often need to know if an expression is True or False.</a:t>
            </a:r>
          </a:p>
          <a:p>
            <a:pPr marR="0" lvl="0" fontAlgn="base">
              <a:spcAft>
                <a:spcPct val="0"/>
              </a:spcAft>
              <a:buClrTx/>
              <a:buSzTx/>
              <a:buFont typeface="Arial" pitchFamily="34" charset="0"/>
              <a:buNone/>
              <a:tabLst/>
            </a:pPr>
            <a:r>
              <a:rPr lang="en-US" altLang="en-US" sz="1800" dirty="0">
                <a:solidFill>
                  <a:srgbClr val="000000"/>
                </a:solidFill>
                <a:latin typeface="Segoe UI" panose="020B0502040204020203" pitchFamily="34" charset="0"/>
              </a:rPr>
              <a:t>You can evaluate any expression in Python, and get one of two answers, True or False.</a:t>
            </a:r>
          </a:p>
          <a:p>
            <a:pPr marR="0" lvl="0" fontAlgn="base">
              <a:spcAft>
                <a:spcPct val="0"/>
              </a:spcAft>
              <a:buClrTx/>
              <a:buSzTx/>
              <a:buFont typeface="Arial" pitchFamily="34" charset="0"/>
              <a:buNone/>
              <a:tabLst/>
            </a:pPr>
            <a:r>
              <a:rPr lang="en-US" altLang="en-US" sz="1800" dirty="0">
                <a:solidFill>
                  <a:srgbClr val="000000"/>
                </a:solidFill>
                <a:latin typeface="Segoe UI" panose="020B0502040204020203" pitchFamily="34" charset="0"/>
              </a:rPr>
              <a:t>When you compare two values, the expression is evaluated and Python returns the Boolean answer:</a:t>
            </a:r>
          </a:p>
          <a:p>
            <a:pPr>
              <a:buFont typeface="Arial" pitchFamily="34" charset="0"/>
              <a:buNone/>
            </a:pPr>
            <a:r>
              <a:rPr lang="en-IN" sz="1800" b="1" u="sng" dirty="0">
                <a:solidFill>
                  <a:srgbClr val="000000"/>
                </a:solidFill>
                <a:latin typeface="Segoe UI" panose="020B0502040204020203" pitchFamily="34" charset="0"/>
              </a:rPr>
              <a:t>For example:</a:t>
            </a:r>
          </a:p>
          <a:p>
            <a:pPr>
              <a:buFont typeface="Arial" pitchFamily="34" charset="0"/>
              <a:buNone/>
            </a:pPr>
            <a:r>
              <a:rPr lang="en-IN" sz="1800" dirty="0">
                <a:solidFill>
                  <a:srgbClr val="000000"/>
                </a:solidFill>
                <a:latin typeface="Segoe UI" panose="020B0502040204020203" pitchFamily="34" charset="0"/>
              </a:rPr>
              <a:t> print(10 &gt; 9)</a:t>
            </a:r>
            <a:br>
              <a:rPr lang="en-IN" sz="1800" dirty="0">
                <a:solidFill>
                  <a:srgbClr val="000000"/>
                </a:solidFill>
                <a:latin typeface="Segoe UI" panose="020B0502040204020203" pitchFamily="34" charset="0"/>
              </a:rPr>
            </a:br>
            <a:r>
              <a:rPr lang="en-IN" sz="1800" dirty="0">
                <a:solidFill>
                  <a:srgbClr val="000000"/>
                </a:solidFill>
                <a:latin typeface="Segoe UI" panose="020B0502040204020203" pitchFamily="34" charset="0"/>
              </a:rPr>
              <a:t>print(10 == 9)</a:t>
            </a:r>
            <a:br>
              <a:rPr lang="en-IN" sz="1800" dirty="0">
                <a:solidFill>
                  <a:srgbClr val="000000"/>
                </a:solidFill>
                <a:latin typeface="Segoe UI" panose="020B0502040204020203" pitchFamily="34" charset="0"/>
              </a:rPr>
            </a:br>
            <a:r>
              <a:rPr lang="en-IN" sz="1800" dirty="0">
                <a:solidFill>
                  <a:srgbClr val="000000"/>
                </a:solidFill>
                <a:latin typeface="Segoe UI" panose="020B0502040204020203" pitchFamily="34" charset="0"/>
              </a:rPr>
              <a:t>print(10 &lt; 9)</a:t>
            </a:r>
          </a:p>
          <a:p>
            <a:pPr>
              <a:buFont typeface="Arial" pitchFamily="34" charset="0"/>
              <a:buNone/>
            </a:pPr>
            <a:r>
              <a:rPr lang="en-IN" sz="1800" dirty="0">
                <a:solidFill>
                  <a:srgbClr val="000000"/>
                </a:solidFill>
                <a:latin typeface="Segoe UI" panose="020B0502040204020203" pitchFamily="34" charset="0"/>
              </a:rPr>
              <a:t>Output:</a:t>
            </a:r>
          </a:p>
          <a:p>
            <a:pPr>
              <a:buFont typeface="Arial" pitchFamily="34" charset="0"/>
              <a:buNone/>
            </a:pPr>
            <a:r>
              <a:rPr lang="en-IN" sz="1800" dirty="0">
                <a:solidFill>
                  <a:srgbClr val="000000"/>
                </a:solidFill>
                <a:latin typeface="Segoe UI" panose="020B0502040204020203" pitchFamily="34" charset="0"/>
              </a:rPr>
              <a:t>True</a:t>
            </a:r>
          </a:p>
          <a:p>
            <a:pPr>
              <a:buFont typeface="Arial" pitchFamily="34" charset="0"/>
              <a:buNone/>
            </a:pPr>
            <a:r>
              <a:rPr lang="en-IN" sz="1800" dirty="0">
                <a:solidFill>
                  <a:srgbClr val="000000"/>
                </a:solidFill>
                <a:latin typeface="Segoe UI" panose="020B0502040204020203" pitchFamily="34" charset="0"/>
              </a:rPr>
              <a:t>False</a:t>
            </a:r>
          </a:p>
          <a:p>
            <a:pPr>
              <a:buFont typeface="Arial" pitchFamily="34" charset="0"/>
              <a:buNone/>
            </a:pPr>
            <a:r>
              <a:rPr lang="en-IN" sz="1800" dirty="0">
                <a:solidFill>
                  <a:srgbClr val="000000"/>
                </a:solidFill>
                <a:latin typeface="Segoe UI" panose="020B0502040204020203" pitchFamily="34" charset="0"/>
              </a:rPr>
              <a:t>False</a:t>
            </a:r>
            <a:endParaRPr lang="en-US" sz="1800" dirty="0">
              <a:solidFill>
                <a:srgbClr val="000000"/>
              </a:solidFill>
              <a:latin typeface="Segoe UI" panose="020B0502040204020203" pitchFamily="34" charset="0"/>
            </a:endParaRPr>
          </a:p>
          <a:p>
            <a:pPr algn="l"/>
            <a:endParaRPr lang="en-US" sz="3200" b="0" i="0" dirty="0">
              <a:solidFill>
                <a:srgbClr val="000000"/>
              </a:solidFill>
              <a:effectLst/>
              <a:latin typeface="Verdana" panose="020B0604030504040204" pitchFamily="34" charset="0"/>
            </a:endParaRPr>
          </a:p>
          <a:p>
            <a:pPr marL="0" indent="0" algn="l">
              <a:buNone/>
            </a:pPr>
            <a:endParaRPr lang="en-US" sz="3200" b="0" i="0" dirty="0">
              <a:solidFill>
                <a:srgbClr val="000000"/>
              </a:solidFill>
              <a:effectLst/>
              <a:latin typeface="Verdana" panose="020B0604030504040204" pitchFamily="34" charset="0"/>
            </a:endParaRPr>
          </a:p>
          <a:p>
            <a:endParaRPr lang="en-IN" sz="3200" dirty="0"/>
          </a:p>
        </p:txBody>
      </p:sp>
    </p:spTree>
    <p:extLst>
      <p:ext uri="{BB962C8B-B14F-4D97-AF65-F5344CB8AC3E}">
        <p14:creationId xmlns="" xmlns:p14="http://schemas.microsoft.com/office/powerpoint/2010/main" val="3952895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US" u="sng" dirty="0"/>
              <a:t>Conditional Operators</a:t>
            </a:r>
            <a:endParaRPr lang="en-IN"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fontScale="92500" lnSpcReduction="10000"/>
          </a:bodyPr>
          <a:lstStyle/>
          <a:p>
            <a:pPr algn="l"/>
            <a:r>
              <a:rPr lang="en-US" sz="1400" b="0" i="0" dirty="0">
                <a:solidFill>
                  <a:srgbClr val="000000"/>
                </a:solidFill>
                <a:effectLst/>
                <a:latin typeface="Segoe UI" panose="020B0502040204020203" pitchFamily="34" charset="0"/>
              </a:rPr>
              <a:t>Python Conditions and If statements</a:t>
            </a:r>
          </a:p>
          <a:p>
            <a:pPr algn="l"/>
            <a:r>
              <a:rPr lang="en-US" sz="1400" b="0" i="0" dirty="0">
                <a:solidFill>
                  <a:srgbClr val="000000"/>
                </a:solidFill>
                <a:effectLst/>
                <a:latin typeface="Verdana" panose="020B0604030504040204" pitchFamily="34" charset="0"/>
              </a:rPr>
              <a:t>Python supports the usual logical conditions from mathematics:</a:t>
            </a:r>
          </a:p>
          <a:p>
            <a:pPr algn="l">
              <a:buFont typeface="Arial" panose="020B0604020202020204" pitchFamily="34" charset="0"/>
              <a:buChar char="•"/>
            </a:pPr>
            <a:r>
              <a:rPr lang="en-US" sz="1400" b="0" i="0" dirty="0">
                <a:solidFill>
                  <a:srgbClr val="000000"/>
                </a:solidFill>
                <a:effectLst/>
                <a:latin typeface="Verdana" panose="020B0604030504040204" pitchFamily="34" charset="0"/>
              </a:rPr>
              <a:t>Equals: </a:t>
            </a:r>
            <a:r>
              <a:rPr lang="en-US" sz="1400" b="0" i="0" dirty="0">
                <a:solidFill>
                  <a:srgbClr val="DC143C"/>
                </a:solidFill>
                <a:effectLst/>
                <a:latin typeface="Consolas" panose="020B0609020204030204" pitchFamily="49" charset="0"/>
              </a:rPr>
              <a:t>a == b</a:t>
            </a:r>
            <a:endParaRPr lang="en-US" sz="1400" b="0" i="0" dirty="0">
              <a:solidFill>
                <a:srgbClr val="000000"/>
              </a:solidFill>
              <a:effectLst/>
              <a:latin typeface="Verdana" panose="020B0604030504040204" pitchFamily="34" charset="0"/>
            </a:endParaRPr>
          </a:p>
          <a:p>
            <a:pPr algn="l">
              <a:buFont typeface="Arial" panose="020B0604020202020204" pitchFamily="34" charset="0"/>
              <a:buChar char="•"/>
            </a:pPr>
            <a:r>
              <a:rPr lang="en-US" sz="1400" b="0" i="0" dirty="0">
                <a:solidFill>
                  <a:srgbClr val="000000"/>
                </a:solidFill>
                <a:effectLst/>
                <a:latin typeface="Verdana" panose="020B0604030504040204" pitchFamily="34" charset="0"/>
              </a:rPr>
              <a:t>Not Equals: </a:t>
            </a:r>
            <a:r>
              <a:rPr lang="en-US" sz="1400" b="0" i="0" dirty="0">
                <a:solidFill>
                  <a:srgbClr val="DC143C"/>
                </a:solidFill>
                <a:effectLst/>
                <a:latin typeface="Consolas" panose="020B0609020204030204" pitchFamily="49" charset="0"/>
              </a:rPr>
              <a:t>a != b</a:t>
            </a:r>
            <a:endParaRPr lang="en-US" sz="1400" b="0" i="0" dirty="0">
              <a:solidFill>
                <a:srgbClr val="000000"/>
              </a:solidFill>
              <a:effectLst/>
              <a:latin typeface="Verdana" panose="020B0604030504040204" pitchFamily="34" charset="0"/>
            </a:endParaRPr>
          </a:p>
          <a:p>
            <a:pPr algn="l">
              <a:buFont typeface="Arial" panose="020B0604020202020204" pitchFamily="34" charset="0"/>
              <a:buChar char="•"/>
            </a:pPr>
            <a:r>
              <a:rPr lang="en-US" sz="1400" b="0" i="0" dirty="0">
                <a:solidFill>
                  <a:srgbClr val="000000"/>
                </a:solidFill>
                <a:effectLst/>
                <a:latin typeface="Verdana" panose="020B0604030504040204" pitchFamily="34" charset="0"/>
              </a:rPr>
              <a:t>Less than: </a:t>
            </a:r>
            <a:r>
              <a:rPr lang="en-US" sz="1400" b="0" i="0" dirty="0">
                <a:solidFill>
                  <a:srgbClr val="DC143C"/>
                </a:solidFill>
                <a:effectLst/>
                <a:latin typeface="Consolas" panose="020B0609020204030204" pitchFamily="49" charset="0"/>
              </a:rPr>
              <a:t>a &lt; b</a:t>
            </a:r>
            <a:endParaRPr lang="en-US" sz="1400" b="0" i="0" dirty="0">
              <a:solidFill>
                <a:srgbClr val="000000"/>
              </a:solidFill>
              <a:effectLst/>
              <a:latin typeface="Verdana" panose="020B0604030504040204" pitchFamily="34" charset="0"/>
            </a:endParaRPr>
          </a:p>
          <a:p>
            <a:pPr algn="l">
              <a:buFont typeface="Arial" panose="020B0604020202020204" pitchFamily="34" charset="0"/>
              <a:buChar char="•"/>
            </a:pPr>
            <a:r>
              <a:rPr lang="en-US" sz="1400" b="0" i="0" dirty="0">
                <a:solidFill>
                  <a:srgbClr val="000000"/>
                </a:solidFill>
                <a:effectLst/>
                <a:latin typeface="Verdana" panose="020B0604030504040204" pitchFamily="34" charset="0"/>
              </a:rPr>
              <a:t>Less than or equal to: </a:t>
            </a:r>
            <a:r>
              <a:rPr lang="en-US" sz="1400" b="0" i="0" dirty="0">
                <a:solidFill>
                  <a:srgbClr val="DC143C"/>
                </a:solidFill>
                <a:effectLst/>
                <a:latin typeface="Consolas" panose="020B0609020204030204" pitchFamily="49" charset="0"/>
              </a:rPr>
              <a:t>a &lt;= b</a:t>
            </a:r>
            <a:endParaRPr lang="en-US" sz="1400" b="0" i="0" dirty="0">
              <a:solidFill>
                <a:srgbClr val="000000"/>
              </a:solidFill>
              <a:effectLst/>
              <a:latin typeface="Verdana" panose="020B0604030504040204" pitchFamily="34" charset="0"/>
            </a:endParaRPr>
          </a:p>
          <a:p>
            <a:pPr algn="l">
              <a:buFont typeface="Arial" panose="020B0604020202020204" pitchFamily="34" charset="0"/>
              <a:buChar char="•"/>
            </a:pPr>
            <a:r>
              <a:rPr lang="en-US" sz="1400" b="0" i="0" dirty="0">
                <a:solidFill>
                  <a:srgbClr val="000000"/>
                </a:solidFill>
                <a:effectLst/>
                <a:latin typeface="Verdana" panose="020B0604030504040204" pitchFamily="34" charset="0"/>
              </a:rPr>
              <a:t>Greater than: </a:t>
            </a:r>
            <a:r>
              <a:rPr lang="en-US" sz="1400" b="0" i="0" dirty="0">
                <a:solidFill>
                  <a:srgbClr val="DC143C"/>
                </a:solidFill>
                <a:effectLst/>
                <a:latin typeface="Consolas" panose="020B0609020204030204" pitchFamily="49" charset="0"/>
              </a:rPr>
              <a:t>a &gt; b</a:t>
            </a:r>
            <a:endParaRPr lang="en-US" sz="1400" b="0" i="0" dirty="0">
              <a:solidFill>
                <a:srgbClr val="000000"/>
              </a:solidFill>
              <a:effectLst/>
              <a:latin typeface="Verdana" panose="020B0604030504040204" pitchFamily="34" charset="0"/>
            </a:endParaRPr>
          </a:p>
          <a:p>
            <a:pPr algn="l">
              <a:buFont typeface="Arial" panose="020B0604020202020204" pitchFamily="34" charset="0"/>
              <a:buChar char="•"/>
            </a:pPr>
            <a:r>
              <a:rPr lang="en-US" sz="1400" b="0" i="0" dirty="0">
                <a:solidFill>
                  <a:srgbClr val="000000"/>
                </a:solidFill>
                <a:effectLst/>
                <a:latin typeface="Verdana" panose="020B0604030504040204" pitchFamily="34" charset="0"/>
              </a:rPr>
              <a:t>Greater than or equal to: </a:t>
            </a:r>
            <a:r>
              <a:rPr lang="en-US" sz="1400" b="0" i="0" dirty="0">
                <a:solidFill>
                  <a:srgbClr val="DC143C"/>
                </a:solidFill>
                <a:effectLst/>
                <a:latin typeface="Consolas" panose="020B0609020204030204" pitchFamily="49" charset="0"/>
              </a:rPr>
              <a:t>a &gt;= b</a:t>
            </a:r>
            <a:endParaRPr lang="en-US" sz="1400" b="0" i="0" dirty="0">
              <a:solidFill>
                <a:srgbClr val="000000"/>
              </a:solidFill>
              <a:effectLst/>
              <a:latin typeface="Verdana" panose="020B0604030504040204" pitchFamily="34" charset="0"/>
            </a:endParaRPr>
          </a:p>
          <a:p>
            <a:pPr algn="l"/>
            <a:r>
              <a:rPr lang="en-US" sz="1400" b="0" i="0" dirty="0">
                <a:solidFill>
                  <a:srgbClr val="000000"/>
                </a:solidFill>
                <a:effectLst/>
                <a:latin typeface="Verdana" panose="020B0604030504040204" pitchFamily="34" charset="0"/>
              </a:rPr>
              <a:t>These conditions can be used in several ways, most commonly in "if statements" and loops.</a:t>
            </a:r>
          </a:p>
          <a:p>
            <a:pPr algn="l"/>
            <a:r>
              <a:rPr lang="en-US" sz="1400" b="0" i="0" dirty="0">
                <a:solidFill>
                  <a:srgbClr val="000000"/>
                </a:solidFill>
                <a:effectLst/>
                <a:latin typeface="Verdana" panose="020B0604030504040204" pitchFamily="34" charset="0"/>
              </a:rPr>
              <a:t>An "if statement" is written by using the </a:t>
            </a:r>
            <a:r>
              <a:rPr lang="en-US" sz="1400" b="0" i="0" dirty="0">
                <a:solidFill>
                  <a:srgbClr val="DC143C"/>
                </a:solidFill>
                <a:effectLst/>
                <a:latin typeface="Consolas" panose="020B0609020204030204" pitchFamily="49" charset="0"/>
              </a:rPr>
              <a:t>if</a:t>
            </a:r>
            <a:r>
              <a:rPr lang="en-US" sz="1400" b="0" i="0" dirty="0">
                <a:solidFill>
                  <a:srgbClr val="000000"/>
                </a:solidFill>
                <a:effectLst/>
                <a:latin typeface="Verdana" panose="020B0604030504040204" pitchFamily="34" charset="0"/>
              </a:rPr>
              <a:t> keyword.</a:t>
            </a:r>
          </a:p>
          <a:p>
            <a:pPr algn="l"/>
            <a:r>
              <a:rPr lang="en-IN" sz="1200" b="1" i="0" u="sng" dirty="0">
                <a:solidFill>
                  <a:srgbClr val="000000"/>
                </a:solidFill>
                <a:effectLst/>
                <a:latin typeface="Verdana" panose="020B0604030504040204" pitchFamily="34" charset="0"/>
              </a:rPr>
              <a:t>If statement:</a:t>
            </a:r>
            <a:endParaRPr lang="en-US" sz="1400" b="1" i="0" u="sng" dirty="0">
              <a:solidFill>
                <a:srgbClr val="000000"/>
              </a:solidFill>
              <a:effectLst/>
              <a:latin typeface="Verdana" panose="020B0604030504040204" pitchFamily="34" charset="0"/>
            </a:endParaRPr>
          </a:p>
          <a:p>
            <a:r>
              <a:rPr lang="en-US" sz="1400" dirty="0">
                <a:solidFill>
                  <a:srgbClr val="000000"/>
                </a:solidFill>
                <a:latin typeface="Verdana" panose="020B0604030504040204" pitchFamily="34" charset="0"/>
              </a:rPr>
              <a:t>a = 33</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b = 200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if b &gt; a:</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print("b is greater than a")</a:t>
            </a:r>
          </a:p>
          <a:p>
            <a:pPr>
              <a:lnSpc>
                <a:spcPct val="95000"/>
              </a:lnSpc>
            </a:pPr>
            <a:r>
              <a:rPr lang="en-US" sz="1400" b="1" u="sng" dirty="0">
                <a:solidFill>
                  <a:srgbClr val="000000"/>
                </a:solidFill>
                <a:latin typeface="Verdana" panose="020B0604030504040204" pitchFamily="34" charset="0"/>
              </a:rPr>
              <a:t>Indentation</a:t>
            </a:r>
          </a:p>
          <a:p>
            <a:pPr>
              <a:lnSpc>
                <a:spcPct val="95000"/>
              </a:lnSpc>
            </a:pPr>
            <a:r>
              <a:rPr lang="en-US" sz="1400" dirty="0">
                <a:solidFill>
                  <a:srgbClr val="000000"/>
                </a:solidFill>
                <a:latin typeface="Verdana" panose="020B0604030504040204" pitchFamily="34" charset="0"/>
              </a:rPr>
              <a:t>Python relies on indentation (whitespace at the beginning of a line) to define scope in the code. Other programming languages often use curly-brackets for this purpose</a:t>
            </a:r>
          </a:p>
          <a:p>
            <a:pPr>
              <a:lnSpc>
                <a:spcPct val="95000"/>
              </a:lnSpc>
            </a:pPr>
            <a:r>
              <a:rPr lang="en-US" sz="1400" dirty="0">
                <a:solidFill>
                  <a:srgbClr val="000000"/>
                </a:solidFill>
                <a:latin typeface="Verdana" panose="020B0604030504040204" pitchFamily="34" charset="0"/>
              </a:rPr>
              <a:t>a = 33</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b = 200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if b &gt; a:</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print("b is greater than a")</a:t>
            </a:r>
          </a:p>
          <a:p>
            <a:pPr marL="0" indent="0" algn="l">
              <a:buNone/>
            </a:pPr>
            <a:endParaRPr lang="en-US" b="0" i="0" dirty="0">
              <a:solidFill>
                <a:srgbClr val="000000"/>
              </a:solidFill>
              <a:effectLst/>
              <a:latin typeface="Verdana" panose="020B0604030504040204" pitchFamily="34" charset="0"/>
            </a:endParaRPr>
          </a:p>
          <a:p>
            <a:endParaRPr lang="en-IN" dirty="0"/>
          </a:p>
        </p:txBody>
      </p:sp>
    </p:spTree>
    <p:extLst>
      <p:ext uri="{BB962C8B-B14F-4D97-AF65-F5344CB8AC3E}">
        <p14:creationId xmlns="" xmlns:p14="http://schemas.microsoft.com/office/powerpoint/2010/main" val="42549863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US" u="sng" dirty="0"/>
              <a:t>Conditional Operators</a:t>
            </a:r>
            <a:endParaRPr lang="en-IN"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b="0" i="0" dirty="0" err="1">
                <a:solidFill>
                  <a:srgbClr val="000000"/>
                </a:solidFill>
                <a:effectLst/>
                <a:latin typeface="Segoe UI" panose="020B0502040204020203" pitchFamily="34" charset="0"/>
              </a:rPr>
              <a:t>Elif</a:t>
            </a:r>
            <a:endParaRPr lang="en-US" b="0" i="0" dirty="0">
              <a:solidFill>
                <a:srgbClr val="000000"/>
              </a:solidFill>
              <a:effectLst/>
              <a:latin typeface="Segoe UI" panose="020B0502040204020203" pitchFamily="34" charset="0"/>
            </a:endParaRPr>
          </a:p>
          <a:p>
            <a:pPr algn="l"/>
            <a:r>
              <a:rPr lang="en-US" sz="1400" b="0" i="0" dirty="0">
                <a:solidFill>
                  <a:srgbClr val="000000"/>
                </a:solidFill>
                <a:effectLst/>
                <a:latin typeface="Verdana" panose="020B0604030504040204" pitchFamily="34" charset="0"/>
              </a:rPr>
              <a:t>The </a:t>
            </a:r>
            <a:r>
              <a:rPr lang="en-US" sz="1400" b="0" i="0" dirty="0" err="1">
                <a:solidFill>
                  <a:srgbClr val="DC143C"/>
                </a:solidFill>
                <a:effectLst/>
                <a:latin typeface="Consolas" panose="020B0609020204030204" pitchFamily="49" charset="0"/>
              </a:rPr>
              <a:t>elif</a:t>
            </a:r>
            <a:r>
              <a:rPr lang="en-US" sz="1400" b="0" i="0" dirty="0">
                <a:solidFill>
                  <a:srgbClr val="000000"/>
                </a:solidFill>
                <a:effectLst/>
                <a:latin typeface="Verdana" panose="020B0604030504040204" pitchFamily="34" charset="0"/>
              </a:rPr>
              <a:t> keyword is pythons way of saying "if the previous conditions were not true, then try this condition".</a:t>
            </a:r>
          </a:p>
          <a:p>
            <a:pPr algn="l"/>
            <a:r>
              <a:rPr lang="en-US" sz="1400" dirty="0">
                <a:solidFill>
                  <a:srgbClr val="000000"/>
                </a:solidFill>
                <a:latin typeface="Verdana" panose="020B0604030504040204" pitchFamily="34" charset="0"/>
              </a:rPr>
              <a:t>a = 33</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b = 33</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if b &gt; a:</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print("b is greater than a")</a:t>
            </a:r>
            <a:br>
              <a:rPr lang="en-US" sz="1400" dirty="0">
                <a:solidFill>
                  <a:srgbClr val="000000"/>
                </a:solidFill>
                <a:latin typeface="Verdana" panose="020B0604030504040204" pitchFamily="34" charset="0"/>
              </a:rPr>
            </a:br>
            <a:r>
              <a:rPr lang="en-US" sz="1400" dirty="0" err="1">
                <a:solidFill>
                  <a:srgbClr val="000000"/>
                </a:solidFill>
                <a:latin typeface="Verdana" panose="020B0604030504040204" pitchFamily="34" charset="0"/>
              </a:rPr>
              <a:t>elif</a:t>
            </a:r>
            <a:r>
              <a:rPr lang="en-US" sz="1400" dirty="0">
                <a:solidFill>
                  <a:srgbClr val="000000"/>
                </a:solidFill>
                <a:latin typeface="Verdana" panose="020B0604030504040204" pitchFamily="34" charset="0"/>
              </a:rPr>
              <a:t> a == b:</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print("a and b are equal")</a:t>
            </a:r>
          </a:p>
          <a:p>
            <a:r>
              <a:rPr lang="en-US" sz="1400" dirty="0">
                <a:solidFill>
                  <a:srgbClr val="000000"/>
                </a:solidFill>
                <a:latin typeface="Verdana" panose="020B0604030504040204" pitchFamily="34" charset="0"/>
              </a:rPr>
              <a:t>Explanation: In this example a is equal to b, so the first condition is not true, but the </a:t>
            </a:r>
            <a:r>
              <a:rPr lang="en-US" sz="1400" dirty="0" err="1">
                <a:solidFill>
                  <a:srgbClr val="000000"/>
                </a:solidFill>
                <a:latin typeface="Verdana" panose="020B0604030504040204" pitchFamily="34" charset="0"/>
              </a:rPr>
              <a:t>elif</a:t>
            </a:r>
            <a:r>
              <a:rPr lang="en-US" sz="1400" dirty="0">
                <a:solidFill>
                  <a:srgbClr val="000000"/>
                </a:solidFill>
                <a:latin typeface="Verdana" panose="020B0604030504040204" pitchFamily="34" charset="0"/>
              </a:rPr>
              <a:t> condition is true, so we print to screen that "a and b are equal“.</a:t>
            </a:r>
          </a:p>
          <a:p>
            <a:r>
              <a:rPr lang="en-US" sz="1400" b="1" u="sng" dirty="0">
                <a:solidFill>
                  <a:srgbClr val="000000"/>
                </a:solidFill>
                <a:latin typeface="Verdana" panose="020B0604030504040204" pitchFamily="34" charset="0"/>
              </a:rPr>
              <a:t>Short Hand If:</a:t>
            </a:r>
          </a:p>
          <a:p>
            <a:r>
              <a:rPr lang="en-US" sz="1400" dirty="0">
                <a:solidFill>
                  <a:srgbClr val="000000"/>
                </a:solidFill>
                <a:latin typeface="Verdana" panose="020B0604030504040204" pitchFamily="34" charset="0"/>
              </a:rPr>
              <a:t>If you have only one statement to execute, you can put it on the same line as the if statement.</a:t>
            </a:r>
          </a:p>
          <a:p>
            <a:r>
              <a:rPr lang="en-US" sz="1400" dirty="0">
                <a:solidFill>
                  <a:srgbClr val="000000"/>
                </a:solidFill>
                <a:latin typeface="Verdana" panose="020B0604030504040204" pitchFamily="34" charset="0"/>
              </a:rPr>
              <a:t>if a &gt; b: print("a is greater than b“)</a:t>
            </a:r>
          </a:p>
          <a:p>
            <a:r>
              <a:rPr lang="en-US" sz="1400" b="1" u="sng" dirty="0">
                <a:solidFill>
                  <a:srgbClr val="000000"/>
                </a:solidFill>
                <a:latin typeface="Verdana" panose="020B0604030504040204" pitchFamily="34" charset="0"/>
              </a:rPr>
              <a:t>Short Hand If ... Else:</a:t>
            </a:r>
          </a:p>
          <a:p>
            <a:r>
              <a:rPr lang="en-US" sz="1400" dirty="0">
                <a:solidFill>
                  <a:srgbClr val="000000"/>
                </a:solidFill>
                <a:latin typeface="Verdana" panose="020B0604030504040204" pitchFamily="34" charset="0"/>
              </a:rPr>
              <a:t>If you have only one statement to execute, one for if, and one for else, you can put it all on the same line:</a:t>
            </a:r>
          </a:p>
          <a:p>
            <a:r>
              <a:rPr lang="en-US" sz="1400" dirty="0">
                <a:solidFill>
                  <a:srgbClr val="000000"/>
                </a:solidFill>
                <a:latin typeface="Verdana" panose="020B0604030504040204" pitchFamily="34" charset="0"/>
              </a:rPr>
              <a:t>a = 2</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b = 330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print("A") if a &gt; b else print("B")</a:t>
            </a:r>
          </a:p>
          <a:p>
            <a:endParaRPr lang="en-US" sz="1400" dirty="0">
              <a:solidFill>
                <a:srgbClr val="000000"/>
              </a:solidFill>
              <a:latin typeface="Verdana" panose="020B0604030504040204" pitchFamily="34" charset="0"/>
            </a:endParaRPr>
          </a:p>
          <a:p>
            <a:endParaRPr lang="en-IN" dirty="0"/>
          </a:p>
        </p:txBody>
      </p:sp>
    </p:spTree>
    <p:extLst>
      <p:ext uri="{BB962C8B-B14F-4D97-AF65-F5344CB8AC3E}">
        <p14:creationId xmlns="" xmlns:p14="http://schemas.microsoft.com/office/powerpoint/2010/main" val="40775684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US" u="sng" dirty="0"/>
              <a:t>Conditional Operators</a:t>
            </a:r>
            <a:endParaRPr lang="en-IN"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buFont typeface="Wingdings" panose="05000000000000000000" pitchFamily="2" charset="2"/>
              <a:buChar char="§"/>
            </a:pPr>
            <a:r>
              <a:rPr lang="en-US" sz="1400" dirty="0">
                <a:solidFill>
                  <a:srgbClr val="000000"/>
                </a:solidFill>
                <a:latin typeface="Verdana" panose="020B0604030504040204" pitchFamily="34" charset="0"/>
              </a:rPr>
              <a:t>The and keyword is a logical operator, and is used to combine conditional statements:</a:t>
            </a:r>
          </a:p>
          <a:p>
            <a:pPr>
              <a:buFont typeface="Wingdings" panose="05000000000000000000" pitchFamily="2" charset="2"/>
              <a:buChar char="§"/>
            </a:pPr>
            <a:r>
              <a:rPr lang="en-US" sz="1400" dirty="0">
                <a:solidFill>
                  <a:srgbClr val="000000"/>
                </a:solidFill>
                <a:latin typeface="Verdana" panose="020B0604030504040204" pitchFamily="34" charset="0"/>
              </a:rPr>
              <a:t>a = 200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b = 33</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c = 500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if a &gt; b and c &gt; a:</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print("Both conditions are True").</a:t>
            </a:r>
          </a:p>
          <a:p>
            <a:pPr>
              <a:buFont typeface="Wingdings" panose="05000000000000000000" pitchFamily="2" charset="2"/>
              <a:buChar char="§"/>
            </a:pPr>
            <a:r>
              <a:rPr lang="en-US" sz="1400" dirty="0">
                <a:solidFill>
                  <a:srgbClr val="000000"/>
                </a:solidFill>
                <a:latin typeface="Verdana" panose="020B0604030504040204" pitchFamily="34" charset="0"/>
              </a:rPr>
              <a:t>OR operator:</a:t>
            </a:r>
            <a:r>
              <a:rPr kumimoji="0" lang="en-US" altLang="en-US" sz="1400" b="0" i="0" u="none" strike="noStrike" cap="none" normalizeH="0" baseline="0" dirty="0">
                <a:ln>
                  <a:noFill/>
                </a:ln>
                <a:solidFill>
                  <a:srgbClr val="DC143C"/>
                </a:solidFill>
                <a:effectLst/>
                <a:latin typeface="Consolas" panose="020B0609020204030204" pitchFamily="49" charset="0"/>
              </a:rPr>
              <a:t> or</a:t>
            </a:r>
            <a:r>
              <a:rPr kumimoji="0" lang="en-US" altLang="en-US" sz="1400" b="0" i="0" u="none" strike="noStrike" cap="none" normalizeH="0" baseline="0" dirty="0">
                <a:ln>
                  <a:noFill/>
                </a:ln>
                <a:solidFill>
                  <a:srgbClr val="000000"/>
                </a:solidFill>
                <a:effectLst/>
                <a:latin typeface="Verdana" panose="020B0604030504040204" pitchFamily="34" charset="0"/>
              </a:rPr>
              <a:t> keyword is a logical operator, and is used to combine conditional statements</a:t>
            </a:r>
            <a:endParaRPr lang="en-US" sz="1400" dirty="0">
              <a:solidFill>
                <a:srgbClr val="000000"/>
              </a:solidFill>
              <a:latin typeface="Verdana" panose="020B0604030504040204" pitchFamily="34" charset="0"/>
            </a:endParaRPr>
          </a:p>
          <a:p>
            <a:pPr>
              <a:buFont typeface="Wingdings" panose="05000000000000000000" pitchFamily="2" charset="2"/>
              <a:buChar char="§"/>
            </a:pPr>
            <a:r>
              <a:rPr lang="en-US" sz="1400" dirty="0">
                <a:solidFill>
                  <a:srgbClr val="000000"/>
                </a:solidFill>
                <a:latin typeface="Verdana" panose="020B0604030504040204" pitchFamily="34" charset="0"/>
              </a:rPr>
              <a:t>a = 200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b = 33</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c = 500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if a &gt; b or a &gt; c:</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print("At least one of the conditions is True“</a:t>
            </a:r>
          </a:p>
          <a:p>
            <a:pPr marL="0" indent="0">
              <a:buNone/>
            </a:pPr>
            <a:endParaRPr lang="en-US" sz="1400" dirty="0">
              <a:solidFill>
                <a:srgbClr val="000000"/>
              </a:solidFill>
              <a:latin typeface="Verdana" panose="020B0604030504040204" pitchFamily="34"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1" i="0" u="sng" strike="noStrike" cap="none" normalizeH="0" baseline="0" dirty="0">
                <a:ln>
                  <a:noFill/>
                </a:ln>
                <a:solidFill>
                  <a:srgbClr val="000000"/>
                </a:solidFill>
                <a:effectLst/>
                <a:latin typeface="Segoe UI" panose="020B0502040204020203" pitchFamily="34" charset="0"/>
                <a:cs typeface="Segoe UI" panose="020B0502040204020203" pitchFamily="34" charset="0"/>
              </a:rPr>
              <a:t>Nested If:</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1" i="0" u="sng" strike="noStrike" cap="none" normalizeH="0" baseline="0" dirty="0">
              <a:ln>
                <a:noFill/>
              </a:ln>
              <a:solidFill>
                <a:srgbClr val="000000"/>
              </a:solidFill>
              <a:effectLst/>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Verdana" panose="020B0604030504040204" pitchFamily="34" charset="0"/>
              </a:rPr>
              <a:t>You can have </a:t>
            </a:r>
            <a:r>
              <a:rPr kumimoji="0" lang="en-US" altLang="en-US" sz="1400" b="0" i="0" u="none" strike="noStrike" cap="none" normalizeH="0" baseline="0" dirty="0">
                <a:ln>
                  <a:noFill/>
                </a:ln>
                <a:solidFill>
                  <a:srgbClr val="DC143C"/>
                </a:solidFill>
                <a:effectLst/>
                <a:latin typeface="Consolas" panose="020B0609020204030204" pitchFamily="49" charset="0"/>
              </a:rPr>
              <a:t>if</a:t>
            </a:r>
            <a:r>
              <a:rPr kumimoji="0" lang="en-US" altLang="en-US" sz="1400" b="0" i="0" u="none" strike="noStrike" cap="none" normalizeH="0" baseline="0" dirty="0">
                <a:ln>
                  <a:noFill/>
                </a:ln>
                <a:solidFill>
                  <a:srgbClr val="000000"/>
                </a:solidFill>
                <a:effectLst/>
                <a:latin typeface="Verdana" panose="020B0604030504040204" pitchFamily="34" charset="0"/>
              </a:rPr>
              <a:t> statements inside </a:t>
            </a:r>
            <a:r>
              <a:rPr kumimoji="0" lang="en-US" altLang="en-US" sz="1400" b="0" i="0" u="none" strike="noStrike" cap="none" normalizeH="0" baseline="0" dirty="0">
                <a:ln>
                  <a:noFill/>
                </a:ln>
                <a:solidFill>
                  <a:srgbClr val="DC143C"/>
                </a:solidFill>
                <a:effectLst/>
                <a:latin typeface="Consolas" panose="020B0609020204030204" pitchFamily="49" charset="0"/>
              </a:rPr>
              <a:t>if</a:t>
            </a:r>
            <a:r>
              <a:rPr kumimoji="0" lang="en-US" altLang="en-US" sz="1400" b="0" i="0" u="none" strike="noStrike" cap="none" normalizeH="0" baseline="0" dirty="0">
                <a:ln>
                  <a:noFill/>
                </a:ln>
                <a:solidFill>
                  <a:srgbClr val="000000"/>
                </a:solidFill>
                <a:effectLst/>
                <a:latin typeface="Verdana" panose="020B0604030504040204" pitchFamily="34" charset="0"/>
              </a:rPr>
              <a:t> statements, this is called </a:t>
            </a:r>
            <a:r>
              <a:rPr kumimoji="0" lang="en-US" altLang="en-US" sz="1400" b="0" i="1" u="none" strike="noStrike" cap="none" normalizeH="0" baseline="0" dirty="0">
                <a:ln>
                  <a:noFill/>
                </a:ln>
                <a:solidFill>
                  <a:srgbClr val="000000"/>
                </a:solidFill>
                <a:effectLst/>
                <a:latin typeface="Verdana" panose="020B0604030504040204" pitchFamily="34" charset="0"/>
              </a:rPr>
              <a:t>nested</a:t>
            </a:r>
            <a:r>
              <a:rPr kumimoji="0" lang="en-US" altLang="en-US" sz="1400" b="0" i="0" u="none" strike="noStrike" cap="none" normalizeH="0" baseline="0" dirty="0">
                <a:ln>
                  <a:noFill/>
                </a:ln>
                <a:solidFill>
                  <a:srgbClr val="000000"/>
                </a:solidFill>
                <a:effectLst/>
                <a:latin typeface="Verdana" panose="020B0604030504040204" pitchFamily="34" charset="0"/>
              </a:rPr>
              <a:t> </a:t>
            </a:r>
            <a:r>
              <a:rPr kumimoji="0" lang="en-US" altLang="en-US" sz="1400" b="0" i="0" u="none" strike="noStrike" cap="none" normalizeH="0" baseline="0" dirty="0">
                <a:ln>
                  <a:noFill/>
                </a:ln>
                <a:solidFill>
                  <a:srgbClr val="DC143C"/>
                </a:solidFill>
                <a:effectLst/>
                <a:latin typeface="Consolas" panose="020B0609020204030204" pitchFamily="49" charset="0"/>
              </a:rPr>
              <a:t>if</a:t>
            </a:r>
            <a:r>
              <a:rPr kumimoji="0" lang="en-US" altLang="en-US" sz="1400" b="0" i="0" u="none" strike="noStrike" cap="none" normalizeH="0" baseline="0" dirty="0">
                <a:ln>
                  <a:noFill/>
                </a:ln>
                <a:solidFill>
                  <a:srgbClr val="000000"/>
                </a:solidFill>
                <a:effectLst/>
                <a:latin typeface="Verdana" panose="020B0604030504040204" pitchFamily="34" charset="0"/>
              </a:rPr>
              <a:t> statements.</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solidFill>
                  <a:srgbClr val="000000"/>
                </a:solidFill>
                <a:latin typeface="Verdana" panose="020B0604030504040204" pitchFamily="34" charset="0"/>
              </a:rPr>
              <a:t>For </a:t>
            </a:r>
            <a:r>
              <a:rPr lang="en-US" altLang="en-US" sz="1400" dirty="0" err="1">
                <a:solidFill>
                  <a:srgbClr val="000000"/>
                </a:solidFill>
                <a:latin typeface="Verdana" panose="020B0604030504040204" pitchFamily="34" charset="0"/>
              </a:rPr>
              <a:t>Eg</a:t>
            </a:r>
            <a:r>
              <a:rPr lang="en-US" altLang="en-US" sz="1400" dirty="0">
                <a:solidFill>
                  <a:srgbClr val="000000"/>
                </a:solidFill>
                <a:latin typeface="Verdana" panose="020B060403050404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Verdana" panose="020B0604030504040204" pitchFamily="34" charset="0"/>
            </a:endParaRPr>
          </a:p>
          <a:p>
            <a:pPr marR="0" lvl="0" fontAlgn="base">
              <a:spcAft>
                <a:spcPct val="0"/>
              </a:spcAft>
              <a:buClrTx/>
              <a:buSzTx/>
              <a:buFont typeface="Wingdings" panose="05000000000000000000" pitchFamily="2" charset="2"/>
              <a:buChar char="§"/>
              <a:tabLst/>
            </a:pPr>
            <a:r>
              <a:rPr lang="en-US" sz="1400" dirty="0">
                <a:solidFill>
                  <a:srgbClr val="000000"/>
                </a:solidFill>
                <a:latin typeface="Verdana" panose="020B0604030504040204" pitchFamily="34" charset="0"/>
              </a:rPr>
              <a:t>x = 41</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if x &gt; 10: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print("Above ten,")</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if x &gt; 20: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print("and also above 20!")</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else:</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print("but not above 20.")</a:t>
            </a:r>
          </a:p>
        </p:txBody>
      </p:sp>
    </p:spTree>
    <p:extLst>
      <p:ext uri="{BB962C8B-B14F-4D97-AF65-F5344CB8AC3E}">
        <p14:creationId xmlns="" xmlns:p14="http://schemas.microsoft.com/office/powerpoint/2010/main" val="3902672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chor="t">
            <a:noAutofit/>
          </a:bodyPr>
          <a:lstStyle/>
          <a:p>
            <a:pPr>
              <a:lnSpc>
                <a:spcPct val="100000"/>
              </a:lnSpc>
            </a:pPr>
            <a:r>
              <a:rPr lang="en-US" sz="2400" u="sng" dirty="0"/>
              <a:t>Python Collections (Arrays)</a:t>
            </a:r>
            <a:br>
              <a:rPr lang="en-US" sz="2400" u="sng" dirty="0"/>
            </a:br>
            <a:endParaRPr lang="en-IN" sz="2400"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443883"/>
            <a:ext cx="12045703" cy="6402856"/>
          </a:xfrm>
        </p:spPr>
        <p:txBody>
          <a:bodyPr>
            <a:normAutofit fontScale="25000" lnSpcReduction="20000"/>
          </a:bodyPr>
          <a:lstStyle/>
          <a:p>
            <a:pPr fontAlgn="base">
              <a:spcAft>
                <a:spcPct val="0"/>
              </a:spcAft>
            </a:pPr>
            <a:r>
              <a:rPr lang="en-US" sz="4800" dirty="0">
                <a:solidFill>
                  <a:srgbClr val="000000"/>
                </a:solidFill>
                <a:latin typeface="Verdana" panose="020B0604030504040204" pitchFamily="34" charset="0"/>
              </a:rPr>
              <a:t>There are four collection data types in the Python programming language:</a:t>
            </a:r>
          </a:p>
          <a:p>
            <a:pPr fontAlgn="base">
              <a:spcAft>
                <a:spcPct val="0"/>
              </a:spcAft>
              <a:buFont typeface="Wingdings" panose="05000000000000000000" pitchFamily="2" charset="2"/>
              <a:buChar char="§"/>
            </a:pPr>
            <a:r>
              <a:rPr lang="en-US" sz="4800" dirty="0">
                <a:solidFill>
                  <a:srgbClr val="000000"/>
                </a:solidFill>
                <a:latin typeface="Verdana" panose="020B0604030504040204" pitchFamily="34" charset="0"/>
              </a:rPr>
              <a:t>List is a collection which is ordered and changeable. Allows duplicate members.</a:t>
            </a:r>
          </a:p>
          <a:p>
            <a:pPr fontAlgn="base">
              <a:spcAft>
                <a:spcPct val="0"/>
              </a:spcAft>
              <a:buFont typeface="Wingdings" panose="05000000000000000000" pitchFamily="2" charset="2"/>
              <a:buChar char="§"/>
            </a:pPr>
            <a:r>
              <a:rPr lang="en-US" sz="4800" dirty="0">
                <a:solidFill>
                  <a:srgbClr val="000000"/>
                </a:solidFill>
                <a:latin typeface="Verdana" panose="020B0604030504040204" pitchFamily="34" charset="0"/>
              </a:rPr>
              <a:t>Tuple is a collection which is ordered and unchangeable. Allows duplicate members.</a:t>
            </a:r>
          </a:p>
          <a:p>
            <a:pPr fontAlgn="base">
              <a:spcAft>
                <a:spcPct val="0"/>
              </a:spcAft>
              <a:buFont typeface="Wingdings" panose="05000000000000000000" pitchFamily="2" charset="2"/>
              <a:buChar char="§"/>
            </a:pPr>
            <a:r>
              <a:rPr lang="en-US" sz="4800" dirty="0">
                <a:solidFill>
                  <a:srgbClr val="000000"/>
                </a:solidFill>
                <a:latin typeface="Verdana" panose="020B0604030504040204" pitchFamily="34" charset="0"/>
              </a:rPr>
              <a:t>Set is a collection which is unordered, unchangeable*, and unindexed. No duplicate members.</a:t>
            </a:r>
          </a:p>
          <a:p>
            <a:pPr fontAlgn="base">
              <a:spcAft>
                <a:spcPct val="0"/>
              </a:spcAft>
              <a:buFont typeface="Wingdings" panose="05000000000000000000" pitchFamily="2" charset="2"/>
              <a:buChar char="§"/>
            </a:pPr>
            <a:r>
              <a:rPr lang="en-US" sz="4800" dirty="0">
                <a:solidFill>
                  <a:srgbClr val="000000"/>
                </a:solidFill>
                <a:latin typeface="Verdana" panose="020B0604030504040204" pitchFamily="34" charset="0"/>
              </a:rPr>
              <a:t>Dictionary is a collection which is ordered** and changeable. No duplicate members.</a:t>
            </a:r>
          </a:p>
          <a:p>
            <a:pPr algn="l"/>
            <a:r>
              <a:rPr lang="en-US" sz="6400" b="1" i="0" u="sng" dirty="0">
                <a:solidFill>
                  <a:srgbClr val="000000"/>
                </a:solidFill>
                <a:effectLst/>
                <a:latin typeface="Segoe UI" panose="020B0502040204020203" pitchFamily="34" charset="0"/>
              </a:rPr>
              <a:t>LISTS</a:t>
            </a:r>
          </a:p>
          <a:p>
            <a:pPr algn="l"/>
            <a:r>
              <a:rPr lang="en-US" sz="4800" dirty="0">
                <a:solidFill>
                  <a:srgbClr val="000000"/>
                </a:solidFill>
                <a:latin typeface="Verdana" panose="020B0604030504040204" pitchFamily="34" charset="0"/>
              </a:rPr>
              <a:t>Lists are used to store multiple items in a single variable.</a:t>
            </a:r>
          </a:p>
          <a:p>
            <a:pPr algn="l"/>
            <a:r>
              <a:rPr lang="en-US" sz="4800" dirty="0">
                <a:solidFill>
                  <a:srgbClr val="000000"/>
                </a:solidFill>
                <a:latin typeface="Verdana" panose="020B0604030504040204" pitchFamily="34" charset="0"/>
              </a:rPr>
              <a:t>Lists are one of 4 built-in data types in Python used to store collections of data, the other 3 are </a:t>
            </a:r>
            <a:r>
              <a:rPr lang="en-US" sz="4800" dirty="0">
                <a:solidFill>
                  <a:srgbClr val="000000"/>
                </a:solidFill>
                <a:latin typeface="Verdana" panose="020B0604030504040204" pitchFamily="34" charset="0"/>
                <a:hlinkClick r:id="rId2">
                  <a:extLst>
                    <a:ext uri="{A12FA001-AC4F-418D-AE19-62706E023703}">
                      <ahyp:hlinkClr xmlns="" xmlns:ahyp="http://schemas.microsoft.com/office/drawing/2018/hyperlinkcolor" val="tx"/>
                    </a:ext>
                  </a:extLst>
                </a:hlinkClick>
              </a:rPr>
              <a:t>Tuple</a:t>
            </a:r>
            <a:r>
              <a:rPr lang="en-US" sz="4800" dirty="0">
                <a:solidFill>
                  <a:srgbClr val="000000"/>
                </a:solidFill>
                <a:latin typeface="Verdana" panose="020B0604030504040204" pitchFamily="34" charset="0"/>
              </a:rPr>
              <a:t>, </a:t>
            </a:r>
            <a:r>
              <a:rPr lang="en-US" sz="4800" dirty="0">
                <a:solidFill>
                  <a:srgbClr val="000000"/>
                </a:solidFill>
                <a:latin typeface="Verdana" panose="020B0604030504040204" pitchFamily="34" charset="0"/>
                <a:hlinkClick r:id="rId3">
                  <a:extLst>
                    <a:ext uri="{A12FA001-AC4F-418D-AE19-62706E023703}">
                      <ahyp:hlinkClr xmlns="" xmlns:ahyp="http://schemas.microsoft.com/office/drawing/2018/hyperlinkcolor" val="tx"/>
                    </a:ext>
                  </a:extLst>
                </a:hlinkClick>
              </a:rPr>
              <a:t>Set</a:t>
            </a:r>
            <a:r>
              <a:rPr lang="en-US" sz="4800" dirty="0">
                <a:solidFill>
                  <a:srgbClr val="000000"/>
                </a:solidFill>
                <a:latin typeface="Verdana" panose="020B0604030504040204" pitchFamily="34" charset="0"/>
              </a:rPr>
              <a:t>, and </a:t>
            </a:r>
            <a:r>
              <a:rPr lang="en-US" sz="4800" dirty="0">
                <a:solidFill>
                  <a:srgbClr val="000000"/>
                </a:solidFill>
                <a:latin typeface="Verdana" panose="020B0604030504040204" pitchFamily="34" charset="0"/>
                <a:hlinkClick r:id="rId4">
                  <a:extLst>
                    <a:ext uri="{A12FA001-AC4F-418D-AE19-62706E023703}">
                      <ahyp:hlinkClr xmlns="" xmlns:ahyp="http://schemas.microsoft.com/office/drawing/2018/hyperlinkcolor" val="tx"/>
                    </a:ext>
                  </a:extLst>
                </a:hlinkClick>
              </a:rPr>
              <a:t>Dictionary</a:t>
            </a:r>
            <a:r>
              <a:rPr lang="en-US" sz="4800" dirty="0">
                <a:solidFill>
                  <a:srgbClr val="000000"/>
                </a:solidFill>
                <a:latin typeface="Verdana" panose="020B0604030504040204" pitchFamily="34" charset="0"/>
              </a:rPr>
              <a:t>, all with different qualities and usage.</a:t>
            </a:r>
          </a:p>
          <a:p>
            <a:pPr algn="l"/>
            <a:r>
              <a:rPr lang="en-US" sz="4800" dirty="0">
                <a:solidFill>
                  <a:srgbClr val="000000"/>
                </a:solidFill>
                <a:latin typeface="Verdana" panose="020B0604030504040204" pitchFamily="34" charset="0"/>
              </a:rPr>
              <a:t>Lists are created using square brackets:</a:t>
            </a:r>
          </a:p>
          <a:p>
            <a:pPr algn="l"/>
            <a:r>
              <a:rPr lang="en-US" sz="4800" dirty="0">
                <a:solidFill>
                  <a:srgbClr val="000000"/>
                </a:solidFill>
                <a:latin typeface="Verdana" panose="020B0604030504040204" pitchFamily="34" charset="0"/>
              </a:rPr>
              <a:t>Create a List(example):</a:t>
            </a:r>
          </a:p>
          <a:p>
            <a:r>
              <a:rPr lang="en-US" sz="4800" dirty="0" err="1">
                <a:solidFill>
                  <a:srgbClr val="000000"/>
                </a:solidFill>
                <a:latin typeface="Verdana" panose="020B0604030504040204" pitchFamily="34" charset="0"/>
              </a:rPr>
              <a:t>Thislist</a:t>
            </a:r>
            <a:r>
              <a:rPr lang="en-US" sz="4800" dirty="0">
                <a:solidFill>
                  <a:srgbClr val="000000"/>
                </a:solidFill>
                <a:latin typeface="Verdana" panose="020B0604030504040204" pitchFamily="34" charset="0"/>
              </a:rPr>
              <a:t> = ["apple", "banana", "cherry"]</a:t>
            </a:r>
          </a:p>
          <a:p>
            <a:r>
              <a:rPr lang="en-US" sz="3100" dirty="0">
                <a:solidFill>
                  <a:srgbClr val="000000"/>
                </a:solidFill>
                <a:latin typeface="Verdana" panose="020B0604030504040204" pitchFamily="34" charset="0"/>
              </a:rPr>
              <a:t/>
            </a:r>
            <a:br>
              <a:rPr lang="en-US" sz="3100" dirty="0">
                <a:solidFill>
                  <a:srgbClr val="000000"/>
                </a:solidFill>
                <a:latin typeface="Verdana" panose="020B0604030504040204" pitchFamily="34" charset="0"/>
              </a:rPr>
            </a:br>
            <a:r>
              <a:rPr lang="en-US" sz="4800" dirty="0">
                <a:solidFill>
                  <a:srgbClr val="000000"/>
                </a:solidFill>
                <a:latin typeface="Verdana" panose="020B0604030504040204" pitchFamily="34" charset="0"/>
              </a:rPr>
              <a:t>print(</a:t>
            </a:r>
            <a:r>
              <a:rPr lang="en-US" sz="4800" dirty="0" err="1">
                <a:solidFill>
                  <a:srgbClr val="000000"/>
                </a:solidFill>
                <a:latin typeface="Verdana" panose="020B0604030504040204" pitchFamily="34" charset="0"/>
              </a:rPr>
              <a:t>Thislist</a:t>
            </a:r>
            <a:r>
              <a:rPr lang="en-US" sz="4800" dirty="0">
                <a:solidFill>
                  <a:srgbClr val="000000"/>
                </a:solidFill>
                <a:latin typeface="Verdana" panose="020B0604030504040204" pitchFamily="34" charset="0"/>
              </a:rPr>
              <a:t>)</a:t>
            </a:r>
          </a:p>
          <a:p>
            <a:pPr marR="0" lvl="0" fontAlgn="base">
              <a:spcAft>
                <a:spcPct val="0"/>
              </a:spcAft>
              <a:buClrTx/>
              <a:buSzTx/>
              <a:tabLst/>
            </a:pPr>
            <a:r>
              <a:rPr lang="en-US" altLang="en-US" sz="4400" b="1" dirty="0">
                <a:solidFill>
                  <a:srgbClr val="000000"/>
                </a:solidFill>
                <a:latin typeface="Verdana" panose="020B0604030504040204" pitchFamily="34" charset="0"/>
              </a:rPr>
              <a:t>List Items:</a:t>
            </a:r>
          </a:p>
          <a:p>
            <a:pPr marR="0" lvl="0" fontAlgn="base">
              <a:spcAft>
                <a:spcPct val="0"/>
              </a:spcAft>
              <a:buClrTx/>
              <a:buSzTx/>
              <a:tabLst/>
            </a:pPr>
            <a:r>
              <a:rPr lang="en-US" altLang="en-US" sz="4800" dirty="0">
                <a:solidFill>
                  <a:srgbClr val="000000"/>
                </a:solidFill>
                <a:latin typeface="Verdana" panose="020B0604030504040204" pitchFamily="34" charset="0"/>
              </a:rPr>
              <a:t>List items are ordered, changeable, and allow duplicate values.</a:t>
            </a:r>
          </a:p>
          <a:p>
            <a:pPr marR="0" lvl="0" fontAlgn="base">
              <a:spcAft>
                <a:spcPct val="0"/>
              </a:spcAft>
              <a:buClrTx/>
              <a:buSzTx/>
              <a:tabLst/>
            </a:pPr>
            <a:r>
              <a:rPr lang="en-US" altLang="en-US" sz="4800" dirty="0">
                <a:solidFill>
                  <a:srgbClr val="000000"/>
                </a:solidFill>
                <a:latin typeface="Verdana" panose="020B0604030504040204" pitchFamily="34" charset="0"/>
              </a:rPr>
              <a:t>List items are indexed, the first item has index [0], the second item has index [1] etc.</a:t>
            </a:r>
          </a:p>
          <a:p>
            <a:pPr fontAlgn="base">
              <a:spcAft>
                <a:spcPct val="0"/>
              </a:spcAft>
            </a:pPr>
            <a:r>
              <a:rPr lang="en-US" sz="4800" b="1" u="sng" dirty="0">
                <a:solidFill>
                  <a:srgbClr val="000000"/>
                </a:solidFill>
                <a:latin typeface="Verdana" panose="020B0604030504040204" pitchFamily="34" charset="0"/>
              </a:rPr>
              <a:t>Ordered</a:t>
            </a:r>
          </a:p>
          <a:p>
            <a:pPr fontAlgn="base">
              <a:spcAft>
                <a:spcPct val="0"/>
              </a:spcAft>
            </a:pPr>
            <a:r>
              <a:rPr lang="en-US" sz="4800" dirty="0">
                <a:solidFill>
                  <a:srgbClr val="000000"/>
                </a:solidFill>
                <a:latin typeface="Verdana" panose="020B0604030504040204" pitchFamily="34" charset="0"/>
              </a:rPr>
              <a:t>When we say that lists are ordered, it means that the items have a defined order, and that order will not change.</a:t>
            </a:r>
          </a:p>
          <a:p>
            <a:pPr fontAlgn="base">
              <a:spcAft>
                <a:spcPct val="0"/>
              </a:spcAft>
            </a:pPr>
            <a:r>
              <a:rPr lang="en-US" sz="4800" dirty="0">
                <a:solidFill>
                  <a:srgbClr val="000000"/>
                </a:solidFill>
                <a:latin typeface="Verdana" panose="020B0604030504040204" pitchFamily="34" charset="0"/>
              </a:rPr>
              <a:t>If you add new items to a list, the new items will be placed at the end of the list.</a:t>
            </a:r>
          </a:p>
          <a:p>
            <a:r>
              <a:rPr lang="en-US" sz="4800" b="1" u="sng" dirty="0">
                <a:solidFill>
                  <a:srgbClr val="000000"/>
                </a:solidFill>
                <a:latin typeface="Verdana" panose="020B0604030504040204" pitchFamily="34" charset="0"/>
              </a:rPr>
              <a:t>Changeable</a:t>
            </a:r>
          </a:p>
          <a:p>
            <a:r>
              <a:rPr lang="en-US" sz="4800" dirty="0">
                <a:solidFill>
                  <a:srgbClr val="000000"/>
                </a:solidFill>
                <a:latin typeface="Verdana" panose="020B0604030504040204" pitchFamily="34" charset="0"/>
              </a:rPr>
              <a:t>The list is changeable, meaning that we can change, add, and remove items in a list after it has been created.</a:t>
            </a:r>
          </a:p>
          <a:p>
            <a:pPr>
              <a:lnSpc>
                <a:spcPct val="95000"/>
              </a:lnSpc>
            </a:pPr>
            <a:r>
              <a:rPr lang="en-US" sz="4800" b="1" u="sng" dirty="0">
                <a:solidFill>
                  <a:srgbClr val="000000"/>
                </a:solidFill>
                <a:latin typeface="Verdana" panose="020B0604030504040204" pitchFamily="34" charset="0"/>
              </a:rPr>
              <a:t>Allow Duplicates</a:t>
            </a:r>
          </a:p>
          <a:p>
            <a:pPr fontAlgn="base">
              <a:lnSpc>
                <a:spcPct val="95000"/>
              </a:lnSpc>
              <a:spcAft>
                <a:spcPct val="0"/>
              </a:spcAft>
            </a:pPr>
            <a:r>
              <a:rPr lang="en-US" sz="4800" dirty="0">
                <a:solidFill>
                  <a:srgbClr val="000000"/>
                </a:solidFill>
                <a:latin typeface="Verdana" panose="020B0604030504040204" pitchFamily="34" charset="0"/>
              </a:rPr>
              <a:t>Since lists are indexed, lists can have items with the same value</a:t>
            </a:r>
          </a:p>
          <a:p>
            <a:r>
              <a:rPr lang="en-US" sz="800" dirty="0"/>
              <a:t/>
            </a:r>
            <a:br>
              <a:rPr lang="en-US" sz="800" dirty="0"/>
            </a:br>
            <a:endParaRPr lang="en-US" sz="1200" dirty="0">
              <a:solidFill>
                <a:srgbClr val="000000"/>
              </a:solidFill>
              <a:latin typeface="Verdana" panose="020B0604030504040204" pitchFamily="34" charset="0"/>
            </a:endParaRPr>
          </a:p>
          <a:p>
            <a:pPr fontAlgn="base">
              <a:spcAft>
                <a:spcPct val="0"/>
              </a:spcAft>
              <a:buFont typeface="Arial" panose="020B0604020202020204" pitchFamily="34" charset="0"/>
              <a:buChar char="•"/>
            </a:pPr>
            <a:endParaRPr lang="en-US" sz="1400" dirty="0">
              <a:solidFill>
                <a:srgbClr val="000000"/>
              </a:solidFill>
              <a:latin typeface="Verdana" panose="020B0604030504040204" pitchFamily="34" charset="0"/>
            </a:endParaRPr>
          </a:p>
        </p:txBody>
      </p:sp>
    </p:spTree>
    <p:extLst>
      <p:ext uri="{BB962C8B-B14F-4D97-AF65-F5344CB8AC3E}">
        <p14:creationId xmlns="" xmlns:p14="http://schemas.microsoft.com/office/powerpoint/2010/main" val="16455968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US" u="sng" dirty="0"/>
              <a:t>Built In data types of Python</a:t>
            </a:r>
            <a:endParaRPr lang="en-IN"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fontScale="25000" lnSpcReduction="20000"/>
          </a:bodyPr>
          <a:lstStyle/>
          <a:p>
            <a:pPr marL="0" indent="0">
              <a:buNone/>
            </a:pPr>
            <a:r>
              <a:rPr lang="en-US" sz="4800" dirty="0">
                <a:solidFill>
                  <a:srgbClr val="000000"/>
                </a:solidFill>
                <a:latin typeface="Verdana" panose="020B0604030504040204" pitchFamily="34" charset="0"/>
              </a:rPr>
              <a:t>Access Items of the LIST:</a:t>
            </a:r>
          </a:p>
          <a:p>
            <a:pPr marL="0" indent="0">
              <a:buNone/>
            </a:pPr>
            <a:r>
              <a:rPr lang="en-US" sz="4800" dirty="0">
                <a:solidFill>
                  <a:srgbClr val="000000"/>
                </a:solidFill>
                <a:latin typeface="Verdana" panose="020B0604030504040204" pitchFamily="34" charset="0"/>
              </a:rPr>
              <a:t>List items are indexed and you can access them by referring to the index number:</a:t>
            </a:r>
          </a:p>
          <a:p>
            <a:r>
              <a:rPr lang="en-US" sz="4800" dirty="0" err="1">
                <a:solidFill>
                  <a:srgbClr val="000000"/>
                </a:solidFill>
                <a:latin typeface="Verdana" panose="020B0604030504040204" pitchFamily="34" charset="0"/>
              </a:rPr>
              <a:t>Thislist</a:t>
            </a:r>
            <a:r>
              <a:rPr lang="en-US" sz="4800" dirty="0">
                <a:solidFill>
                  <a:srgbClr val="000000"/>
                </a:solidFill>
                <a:latin typeface="Verdana" panose="020B0604030504040204" pitchFamily="34" charset="0"/>
              </a:rPr>
              <a:t> = ["apple", "banana", "cherry"]</a:t>
            </a:r>
          </a:p>
          <a:p>
            <a:r>
              <a:rPr lang="en-US" sz="4800" dirty="0">
                <a:solidFill>
                  <a:srgbClr val="000000"/>
                </a:solidFill>
                <a:latin typeface="Verdana" panose="020B0604030504040204" pitchFamily="34" charset="0"/>
              </a:rPr>
              <a:t/>
            </a:r>
            <a:br>
              <a:rPr lang="en-US" sz="4800" dirty="0">
                <a:solidFill>
                  <a:srgbClr val="000000"/>
                </a:solidFill>
                <a:latin typeface="Verdana" panose="020B0604030504040204" pitchFamily="34" charset="0"/>
              </a:rPr>
            </a:br>
            <a:r>
              <a:rPr lang="en-US" sz="4800" dirty="0">
                <a:solidFill>
                  <a:srgbClr val="000000"/>
                </a:solidFill>
                <a:latin typeface="Verdana" panose="020B0604030504040204" pitchFamily="34" charset="0"/>
              </a:rPr>
              <a:t>print(</a:t>
            </a:r>
            <a:r>
              <a:rPr lang="en-US" sz="4800" dirty="0" err="1">
                <a:solidFill>
                  <a:srgbClr val="000000"/>
                </a:solidFill>
                <a:latin typeface="Verdana" panose="020B0604030504040204" pitchFamily="34" charset="0"/>
              </a:rPr>
              <a:t>Thislist</a:t>
            </a:r>
            <a:r>
              <a:rPr lang="en-US" sz="4800" dirty="0">
                <a:solidFill>
                  <a:srgbClr val="000000"/>
                </a:solidFill>
                <a:latin typeface="Verdana" panose="020B0604030504040204" pitchFamily="34" charset="0"/>
              </a:rPr>
              <a:t>[1])</a:t>
            </a:r>
            <a:endParaRPr lang="en-US" sz="4800" b="1" u="sng" dirty="0">
              <a:solidFill>
                <a:srgbClr val="000000"/>
              </a:solidFill>
              <a:latin typeface="Verdana" panose="020B0604030504040204" pitchFamily="34" charset="0"/>
            </a:endParaRPr>
          </a:p>
          <a:p>
            <a:pPr algn="l"/>
            <a:r>
              <a:rPr lang="en-US" sz="4800" b="1" u="sng" dirty="0">
                <a:solidFill>
                  <a:srgbClr val="000000"/>
                </a:solidFill>
                <a:latin typeface="Verdana" panose="020B0604030504040204" pitchFamily="34" charset="0"/>
              </a:rPr>
              <a:t>Range of Indexes</a:t>
            </a:r>
          </a:p>
          <a:p>
            <a:pPr algn="l"/>
            <a:r>
              <a:rPr lang="en-US" sz="4800" dirty="0">
                <a:solidFill>
                  <a:srgbClr val="000000"/>
                </a:solidFill>
                <a:latin typeface="Verdana" panose="020B0604030504040204" pitchFamily="34" charset="0"/>
              </a:rPr>
              <a:t>You can specify a range of indexes by specifying where to start and where to end the range.</a:t>
            </a:r>
          </a:p>
          <a:p>
            <a:pPr algn="l"/>
            <a:r>
              <a:rPr lang="en-US" sz="4800" dirty="0">
                <a:solidFill>
                  <a:srgbClr val="000000"/>
                </a:solidFill>
                <a:latin typeface="Verdana" panose="020B0604030504040204" pitchFamily="34" charset="0"/>
              </a:rPr>
              <a:t>When specifying a range, the return value will be a new list with the specified items.</a:t>
            </a:r>
          </a:p>
          <a:p>
            <a:pPr algn="l"/>
            <a:r>
              <a:rPr lang="en-US" sz="4800" b="1" u="sng" dirty="0">
                <a:solidFill>
                  <a:srgbClr val="000000"/>
                </a:solidFill>
                <a:latin typeface="Verdana" panose="020B0604030504040204" pitchFamily="34" charset="0"/>
              </a:rPr>
              <a:t>For example:</a:t>
            </a:r>
          </a:p>
          <a:p>
            <a:r>
              <a:rPr lang="en-IN" sz="4800" dirty="0" err="1">
                <a:solidFill>
                  <a:srgbClr val="000000"/>
                </a:solidFill>
                <a:latin typeface="Verdana" panose="020B0604030504040204" pitchFamily="34" charset="0"/>
              </a:rPr>
              <a:t>Thislist</a:t>
            </a:r>
            <a:r>
              <a:rPr lang="en-IN" sz="4800" dirty="0">
                <a:solidFill>
                  <a:srgbClr val="000000"/>
                </a:solidFill>
                <a:latin typeface="Verdana" panose="020B0604030504040204" pitchFamily="34" charset="0"/>
              </a:rPr>
              <a:t> = ["apple", "banana", "cherry", "orange", "kiwi", "melon", "mango"]</a:t>
            </a:r>
          </a:p>
          <a:p>
            <a:r>
              <a:rPr lang="en-IN" sz="4800" dirty="0">
                <a:solidFill>
                  <a:srgbClr val="000000"/>
                </a:solidFill>
                <a:latin typeface="Verdana" panose="020B0604030504040204" pitchFamily="34" charset="0"/>
              </a:rPr>
              <a:t/>
            </a:r>
            <a:br>
              <a:rPr lang="en-IN" sz="4800" dirty="0">
                <a:solidFill>
                  <a:srgbClr val="000000"/>
                </a:solidFill>
                <a:latin typeface="Verdana" panose="020B0604030504040204" pitchFamily="34" charset="0"/>
              </a:rPr>
            </a:br>
            <a:r>
              <a:rPr lang="en-IN" sz="4800" dirty="0">
                <a:solidFill>
                  <a:srgbClr val="000000"/>
                </a:solidFill>
                <a:latin typeface="Verdana" panose="020B0604030504040204" pitchFamily="34" charset="0"/>
              </a:rPr>
              <a:t>print(</a:t>
            </a:r>
            <a:r>
              <a:rPr lang="en-IN" sz="4800" dirty="0" err="1">
                <a:solidFill>
                  <a:srgbClr val="000000"/>
                </a:solidFill>
                <a:latin typeface="Verdana" panose="020B0604030504040204" pitchFamily="34" charset="0"/>
              </a:rPr>
              <a:t>Thislist</a:t>
            </a:r>
            <a:r>
              <a:rPr lang="en-IN" sz="4800" dirty="0">
                <a:solidFill>
                  <a:srgbClr val="000000"/>
                </a:solidFill>
                <a:latin typeface="Verdana" panose="020B0604030504040204" pitchFamily="34" charset="0"/>
              </a:rPr>
              <a:t>[2:5])</a:t>
            </a:r>
          </a:p>
          <a:p>
            <a:pPr marL="0" indent="0">
              <a:buNone/>
            </a:pPr>
            <a:endParaRPr lang="en-IN" sz="2500" dirty="0">
              <a:solidFill>
                <a:srgbClr val="000000"/>
              </a:solidFill>
              <a:latin typeface="Verdana" panose="020B0604030504040204" pitchFamily="34" charset="0"/>
            </a:endParaRPr>
          </a:p>
          <a:p>
            <a:pPr marR="0" lvl="0" fontAlgn="base">
              <a:spcAft>
                <a:spcPct val="0"/>
              </a:spcAft>
              <a:buClrTx/>
              <a:buSzTx/>
              <a:tabLst/>
            </a:pPr>
            <a:r>
              <a:rPr lang="en-US" altLang="en-US" sz="3400" b="1" u="sng" dirty="0">
                <a:solidFill>
                  <a:srgbClr val="000000"/>
                </a:solidFill>
                <a:latin typeface="Verdana" panose="020B0604030504040204" pitchFamily="34" charset="0"/>
              </a:rPr>
              <a:t>Negative Indexing:</a:t>
            </a:r>
          </a:p>
          <a:p>
            <a:pPr marR="0" lvl="0" fontAlgn="base">
              <a:spcAft>
                <a:spcPct val="0"/>
              </a:spcAft>
              <a:buClrTx/>
              <a:buSzTx/>
              <a:tabLst/>
            </a:pPr>
            <a:r>
              <a:rPr lang="en-US" altLang="en-US" sz="4800" dirty="0">
                <a:solidFill>
                  <a:srgbClr val="000000"/>
                </a:solidFill>
                <a:latin typeface="Verdana" panose="020B0604030504040204" pitchFamily="34" charset="0"/>
              </a:rPr>
              <a:t>Negative indexing means start from the end</a:t>
            </a:r>
          </a:p>
          <a:p>
            <a:pPr marR="0" lvl="0" fontAlgn="base">
              <a:spcAft>
                <a:spcPct val="0"/>
              </a:spcAft>
              <a:buClrTx/>
              <a:buSzTx/>
              <a:tabLst/>
            </a:pPr>
            <a:r>
              <a:rPr lang="en-US" altLang="en-US" sz="4800" dirty="0">
                <a:solidFill>
                  <a:srgbClr val="000000"/>
                </a:solidFill>
                <a:latin typeface="Verdana" panose="020B0604030504040204" pitchFamily="34" charset="0"/>
              </a:rPr>
              <a:t>-1 refers to the last item, -2 refers to the second last item etc.</a:t>
            </a:r>
          </a:p>
          <a:p>
            <a:pPr marL="0" marR="0" lvl="0" indent="0" fontAlgn="base">
              <a:spcAft>
                <a:spcPct val="0"/>
              </a:spcAft>
              <a:buClrTx/>
              <a:buSzTx/>
              <a:buNone/>
              <a:tabLst/>
            </a:pPr>
            <a:r>
              <a:rPr lang="en-US" altLang="en-US" sz="4800" dirty="0">
                <a:solidFill>
                  <a:srgbClr val="000000"/>
                </a:solidFill>
                <a:latin typeface="Verdana" panose="020B0604030504040204" pitchFamily="34" charset="0"/>
              </a:rPr>
              <a:t>For Example:</a:t>
            </a:r>
          </a:p>
          <a:p>
            <a:pPr marL="0" marR="0" lvl="0" indent="0" fontAlgn="base">
              <a:spcAft>
                <a:spcPct val="0"/>
              </a:spcAft>
              <a:buClrTx/>
              <a:buSzTx/>
              <a:buNone/>
              <a:tabLst/>
            </a:pPr>
            <a:r>
              <a:rPr lang="en-US" altLang="en-US" sz="4800" dirty="0">
                <a:solidFill>
                  <a:srgbClr val="000000"/>
                </a:solidFill>
                <a:latin typeface="Verdana" panose="020B0604030504040204" pitchFamily="34" charset="0"/>
              </a:rPr>
              <a:t>Print the last item of the list:</a:t>
            </a:r>
          </a:p>
          <a:p>
            <a:pPr marR="0" lvl="0" fontAlgn="base">
              <a:lnSpc>
                <a:spcPct val="95000"/>
              </a:lnSpc>
              <a:spcAft>
                <a:spcPct val="0"/>
              </a:spcAft>
              <a:buClrTx/>
              <a:buSzTx/>
              <a:tabLst/>
            </a:pPr>
            <a:r>
              <a:rPr lang="en-US" sz="4800" dirty="0" err="1">
                <a:solidFill>
                  <a:srgbClr val="000000"/>
                </a:solidFill>
                <a:latin typeface="Verdana" panose="020B0604030504040204" pitchFamily="34" charset="0"/>
              </a:rPr>
              <a:t>Thislist</a:t>
            </a:r>
            <a:r>
              <a:rPr lang="en-US" sz="4800" dirty="0">
                <a:solidFill>
                  <a:srgbClr val="000000"/>
                </a:solidFill>
                <a:latin typeface="Verdana" panose="020B0604030504040204" pitchFamily="34" charset="0"/>
              </a:rPr>
              <a:t> = ["apple", "banana", "cherry"]</a:t>
            </a:r>
          </a:p>
          <a:p>
            <a:pPr marR="0" lvl="0" fontAlgn="base">
              <a:lnSpc>
                <a:spcPct val="95000"/>
              </a:lnSpc>
              <a:spcAft>
                <a:spcPct val="0"/>
              </a:spcAft>
              <a:buClrTx/>
              <a:buSzTx/>
              <a:tabLst/>
            </a:pPr>
            <a:r>
              <a:rPr lang="en-US" sz="4800" dirty="0">
                <a:solidFill>
                  <a:srgbClr val="000000"/>
                </a:solidFill>
                <a:latin typeface="Verdana" panose="020B0604030504040204" pitchFamily="34" charset="0"/>
              </a:rPr>
              <a:t/>
            </a:r>
            <a:br>
              <a:rPr lang="en-US" sz="4800" dirty="0">
                <a:solidFill>
                  <a:srgbClr val="000000"/>
                </a:solidFill>
                <a:latin typeface="Verdana" panose="020B0604030504040204" pitchFamily="34" charset="0"/>
              </a:rPr>
            </a:br>
            <a:r>
              <a:rPr lang="en-US" sz="4800" dirty="0">
                <a:solidFill>
                  <a:srgbClr val="000000"/>
                </a:solidFill>
                <a:latin typeface="Verdana" panose="020B0604030504040204" pitchFamily="34" charset="0"/>
              </a:rPr>
              <a:t>print(</a:t>
            </a:r>
            <a:r>
              <a:rPr lang="en-US" sz="4800" dirty="0" err="1">
                <a:solidFill>
                  <a:srgbClr val="000000"/>
                </a:solidFill>
                <a:latin typeface="Verdana" panose="020B0604030504040204" pitchFamily="34" charset="0"/>
              </a:rPr>
              <a:t>Thislist</a:t>
            </a:r>
            <a:r>
              <a:rPr lang="en-US" sz="4800" dirty="0">
                <a:solidFill>
                  <a:srgbClr val="000000"/>
                </a:solidFill>
                <a:latin typeface="Verdana" panose="020B0604030504040204" pitchFamily="34" charset="0"/>
              </a:rPr>
              <a:t>[-1])</a:t>
            </a:r>
          </a:p>
          <a:p>
            <a:pPr marR="0" lvl="0" fontAlgn="base">
              <a:lnSpc>
                <a:spcPct val="95000"/>
              </a:lnSpc>
              <a:spcAft>
                <a:spcPct val="0"/>
              </a:spcAft>
              <a:buClrTx/>
              <a:buSzTx/>
              <a:tabLst/>
            </a:pPr>
            <a:r>
              <a:rPr lang="en-US" sz="4800" b="1" i="0" dirty="0">
                <a:solidFill>
                  <a:srgbClr val="000000"/>
                </a:solidFill>
                <a:effectLst/>
                <a:latin typeface="Verdana" panose="020B0604030504040204" pitchFamily="34" charset="0"/>
              </a:rPr>
              <a:t>Remember that the first item has index 0</a:t>
            </a:r>
            <a:endParaRPr lang="en-US" altLang="en-US" sz="4800" b="1" dirty="0">
              <a:solidFill>
                <a:srgbClr val="000000"/>
              </a:solidFill>
              <a:latin typeface="Verdana" panose="020B0604030504040204" pitchFamily="34" charset="0"/>
            </a:endParaRPr>
          </a:p>
          <a:p>
            <a:r>
              <a:rPr lang="en-US" sz="1100" dirty="0"/>
              <a:t/>
            </a:r>
            <a:br>
              <a:rPr lang="en-US" sz="1100" dirty="0"/>
            </a:br>
            <a:endParaRPr lang="en-US" sz="1400" dirty="0">
              <a:solidFill>
                <a:srgbClr val="000000"/>
              </a:solidFill>
              <a:latin typeface="Verdana" panose="020B0604030504040204" pitchFamily="34" charset="0"/>
            </a:endParaRPr>
          </a:p>
          <a:p>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42407844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US" u="sng" dirty="0"/>
              <a:t>List Operations-</a:t>
            </a:r>
            <a:endParaRPr lang="en-IN" u="sng" dirty="0"/>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600" dirty="0">
                <a:solidFill>
                  <a:srgbClr val="000000"/>
                </a:solidFill>
                <a:latin typeface="Verdana" panose="020B0604030504040204" pitchFamily="34" charset="0"/>
              </a:rPr>
              <a:t>Change Item Value</a:t>
            </a:r>
          </a:p>
          <a:p>
            <a:pPr algn="l"/>
            <a:r>
              <a:rPr lang="en-US" sz="1600" dirty="0">
                <a:solidFill>
                  <a:srgbClr val="000000"/>
                </a:solidFill>
                <a:latin typeface="Verdana" panose="020B0604030504040204" pitchFamily="34" charset="0"/>
              </a:rPr>
              <a:t>To change the value of a specific item, refer to the index number:</a:t>
            </a:r>
          </a:p>
          <a:p>
            <a:pPr algn="l"/>
            <a:r>
              <a:rPr lang="en-US" sz="1200" b="0" i="0" dirty="0" err="1">
                <a:solidFill>
                  <a:srgbClr val="000000"/>
                </a:solidFill>
                <a:effectLst/>
                <a:latin typeface="Consolas" panose="020B0609020204030204" pitchFamily="49" charset="0"/>
              </a:rPr>
              <a:t>thislist</a:t>
            </a:r>
            <a:r>
              <a:rPr lang="en-US" sz="1200" b="0" i="0" dirty="0">
                <a:solidFill>
                  <a:srgbClr val="000000"/>
                </a:solidFill>
                <a:effectLst/>
                <a:latin typeface="Consolas" panose="020B0609020204030204" pitchFamily="49" charset="0"/>
              </a:rPr>
              <a:t> = [</a:t>
            </a:r>
            <a:r>
              <a:rPr lang="en-US" sz="1200" b="0" i="0" dirty="0">
                <a:solidFill>
                  <a:srgbClr val="A52A2A"/>
                </a:solidFill>
                <a:effectLst/>
                <a:latin typeface="Consolas" panose="020B0609020204030204" pitchFamily="49" charset="0"/>
              </a:rPr>
              <a:t>"apple"</a:t>
            </a:r>
            <a:r>
              <a:rPr lang="en-US" sz="1200" b="0" i="0" dirty="0">
                <a:solidFill>
                  <a:srgbClr val="000000"/>
                </a:solidFill>
                <a:effectLst/>
                <a:latin typeface="Consolas" panose="020B0609020204030204" pitchFamily="49" charset="0"/>
              </a:rPr>
              <a:t>, </a:t>
            </a:r>
            <a:r>
              <a:rPr lang="en-US" sz="1200" b="0" i="0" dirty="0">
                <a:solidFill>
                  <a:srgbClr val="A52A2A"/>
                </a:solidFill>
                <a:effectLst/>
                <a:latin typeface="Consolas" panose="020B0609020204030204" pitchFamily="49" charset="0"/>
              </a:rPr>
              <a:t>"banana"</a:t>
            </a:r>
            <a:r>
              <a:rPr lang="en-US" sz="1200" b="0" i="0" dirty="0">
                <a:solidFill>
                  <a:srgbClr val="000000"/>
                </a:solidFill>
                <a:effectLst/>
                <a:latin typeface="Consolas" panose="020B0609020204030204" pitchFamily="49" charset="0"/>
              </a:rPr>
              <a:t>, </a:t>
            </a:r>
            <a:r>
              <a:rPr lang="en-US" sz="1200" b="0" i="0" dirty="0">
                <a:solidFill>
                  <a:srgbClr val="A52A2A"/>
                </a:solidFill>
                <a:effectLst/>
                <a:latin typeface="Consolas" panose="020B0609020204030204" pitchFamily="49" charset="0"/>
              </a:rPr>
              <a:t>"cherry"</a:t>
            </a:r>
            <a:r>
              <a:rPr lang="en-US" sz="1200" b="0" i="0" dirty="0">
                <a:solidFill>
                  <a:srgbClr val="000000"/>
                </a:solidFill>
                <a:effectLst/>
                <a:latin typeface="Consolas" panose="020B0609020204030204" pitchFamily="49" charset="0"/>
              </a:rPr>
              <a:t>]</a:t>
            </a:r>
            <a:r>
              <a:rPr lang="en-US" sz="1200" dirty="0"/>
              <a:t/>
            </a:r>
            <a:br>
              <a:rPr lang="en-US" sz="1200" dirty="0"/>
            </a:br>
            <a:r>
              <a:rPr lang="en-US" sz="1200" b="0" i="0" dirty="0" err="1">
                <a:solidFill>
                  <a:srgbClr val="000000"/>
                </a:solidFill>
                <a:effectLst/>
                <a:latin typeface="Consolas" panose="020B0609020204030204" pitchFamily="49" charset="0"/>
              </a:rPr>
              <a:t>thislist</a:t>
            </a:r>
            <a:r>
              <a:rPr lang="en-US" sz="1200" b="0" i="0" dirty="0">
                <a:solidFill>
                  <a:srgbClr val="000000"/>
                </a:solidFill>
                <a:effectLst/>
                <a:latin typeface="Consolas" panose="020B0609020204030204" pitchFamily="49" charset="0"/>
              </a:rPr>
              <a:t>[</a:t>
            </a:r>
            <a:r>
              <a:rPr lang="en-US" sz="1200" b="0" i="0" dirty="0">
                <a:solidFill>
                  <a:srgbClr val="FF0000"/>
                </a:solidFill>
                <a:effectLst/>
                <a:latin typeface="Consolas" panose="020B0609020204030204" pitchFamily="49" charset="0"/>
              </a:rPr>
              <a:t>1</a:t>
            </a:r>
            <a:r>
              <a:rPr lang="en-US" sz="1200" b="0" i="0" dirty="0">
                <a:solidFill>
                  <a:srgbClr val="000000"/>
                </a:solidFill>
                <a:effectLst/>
                <a:latin typeface="Consolas" panose="020B0609020204030204" pitchFamily="49" charset="0"/>
              </a:rPr>
              <a:t>] = </a:t>
            </a:r>
            <a:r>
              <a:rPr lang="en-US" sz="1200" b="0" i="0" dirty="0">
                <a:solidFill>
                  <a:srgbClr val="A52A2A"/>
                </a:solidFill>
                <a:effectLst/>
                <a:latin typeface="Consolas" panose="020B0609020204030204" pitchFamily="49" charset="0"/>
              </a:rPr>
              <a:t>"blackcurrant"</a:t>
            </a:r>
            <a:r>
              <a:rPr lang="en-US" sz="1200" dirty="0"/>
              <a:t/>
            </a:r>
            <a:br>
              <a:rPr lang="en-US" sz="1200" dirty="0"/>
            </a:br>
            <a:r>
              <a:rPr lang="en-US" sz="1200" b="0" i="0" dirty="0">
                <a:solidFill>
                  <a:srgbClr val="0000CD"/>
                </a:solidFill>
                <a:effectLst/>
                <a:latin typeface="Consolas" panose="020B0609020204030204" pitchFamily="49" charset="0"/>
              </a:rPr>
              <a:t>print</a:t>
            </a:r>
            <a:r>
              <a:rPr lang="en-US" sz="1200" b="0" i="0" dirty="0">
                <a:solidFill>
                  <a:srgbClr val="000000"/>
                </a:solidFill>
                <a:effectLst/>
                <a:latin typeface="Consolas" panose="020B0609020204030204" pitchFamily="49" charset="0"/>
              </a:rPr>
              <a:t>(</a:t>
            </a:r>
            <a:r>
              <a:rPr lang="en-US" sz="1200" b="0" i="0" dirty="0" err="1">
                <a:solidFill>
                  <a:srgbClr val="000000"/>
                </a:solidFill>
                <a:effectLst/>
                <a:latin typeface="Consolas" panose="020B0609020204030204" pitchFamily="49" charset="0"/>
              </a:rPr>
              <a:t>thislist</a:t>
            </a:r>
            <a:r>
              <a:rPr lang="en-US" sz="1200" b="0" i="0" dirty="0">
                <a:solidFill>
                  <a:srgbClr val="000000"/>
                </a:solidFill>
                <a:effectLst/>
                <a:latin typeface="Consolas" panose="020B0609020204030204" pitchFamily="49" charset="0"/>
              </a:rPr>
              <a:t>)</a:t>
            </a:r>
          </a:p>
          <a:p>
            <a:pPr marR="0" lvl="0" fontAlgn="base">
              <a:spcAft>
                <a:spcPct val="0"/>
              </a:spcAft>
              <a:buClrTx/>
              <a:buSzTx/>
              <a:tabLst/>
            </a:pPr>
            <a:r>
              <a:rPr lang="en-US" altLang="en-US" sz="1600" dirty="0">
                <a:solidFill>
                  <a:srgbClr val="000000"/>
                </a:solidFill>
                <a:latin typeface="Verdana" panose="020B0604030504040204" pitchFamily="34" charset="0"/>
              </a:rPr>
              <a:t>Insert Items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Verdana" panose="020B0604030504040204" pitchFamily="34" charset="0"/>
              </a:rPr>
              <a:t>To insert a new list item, without replacing any of the existing values, we can use the </a:t>
            </a:r>
            <a:r>
              <a:rPr kumimoji="0" lang="en-US" altLang="en-US" sz="1200" b="0" i="0" u="none" strike="noStrike" cap="none" normalizeH="0" baseline="0" dirty="0">
                <a:ln>
                  <a:noFill/>
                </a:ln>
                <a:solidFill>
                  <a:srgbClr val="DC143C"/>
                </a:solidFill>
                <a:effectLst/>
                <a:latin typeface="Consolas" panose="020B0609020204030204" pitchFamily="49" charset="0"/>
              </a:rPr>
              <a:t>insert()</a:t>
            </a:r>
            <a:r>
              <a:rPr kumimoji="0" lang="en-US" altLang="en-US" sz="1200" b="0" i="0" u="none" strike="noStrike" cap="none" normalizeH="0" baseline="0" dirty="0">
                <a:ln>
                  <a:noFill/>
                </a:ln>
                <a:solidFill>
                  <a:srgbClr val="000000"/>
                </a:solidFill>
                <a:effectLst/>
                <a:latin typeface="Verdana" panose="020B0604030504040204" pitchFamily="34" charset="0"/>
              </a:rPr>
              <a:t> method.</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Verdana" panose="020B0604030504040204" pitchFamily="34" charset="0"/>
              </a:rPr>
              <a:t>The </a:t>
            </a:r>
            <a:r>
              <a:rPr kumimoji="0" lang="en-US" altLang="en-US" sz="1200" b="0" i="0" u="none" strike="noStrike" cap="none" normalizeH="0" baseline="0" dirty="0">
                <a:ln>
                  <a:noFill/>
                </a:ln>
                <a:solidFill>
                  <a:srgbClr val="DC143C"/>
                </a:solidFill>
                <a:effectLst/>
                <a:latin typeface="Consolas" panose="020B0609020204030204" pitchFamily="49" charset="0"/>
              </a:rPr>
              <a:t>insert()</a:t>
            </a:r>
            <a:r>
              <a:rPr kumimoji="0" lang="en-US" altLang="en-US" sz="1200" b="0" i="0" u="none" strike="noStrike" cap="none" normalizeH="0" baseline="0" dirty="0">
                <a:ln>
                  <a:noFill/>
                </a:ln>
                <a:solidFill>
                  <a:srgbClr val="000000"/>
                </a:solidFill>
                <a:effectLst/>
                <a:latin typeface="Verdana" panose="020B0604030504040204" pitchFamily="34" charset="0"/>
              </a:rPr>
              <a:t> method inserts an item at the specified index:</a:t>
            </a:r>
          </a:p>
          <a:p>
            <a:pPr algn="l"/>
            <a:r>
              <a:rPr lang="en-US" sz="1600" b="0" i="0" dirty="0">
                <a:solidFill>
                  <a:srgbClr val="000000"/>
                </a:solidFill>
                <a:effectLst/>
                <a:latin typeface="Segoe UI" panose="020B0502040204020203" pitchFamily="34" charset="0"/>
              </a:rPr>
              <a:t>List Methods</a:t>
            </a:r>
          </a:p>
          <a:p>
            <a:pPr marL="0" indent="0" eaLnBrk="0" fontAlgn="base" hangingPunct="0">
              <a:lnSpc>
                <a:spcPct val="100000"/>
              </a:lnSpc>
              <a:spcBef>
                <a:spcPct val="0"/>
              </a:spcBef>
              <a:spcAft>
                <a:spcPct val="0"/>
              </a:spcAft>
              <a:buNone/>
            </a:pPr>
            <a:r>
              <a:rPr lang="en-US" sz="1200" dirty="0">
                <a:solidFill>
                  <a:srgbClr val="000000"/>
                </a:solidFill>
                <a:latin typeface="Verdana" panose="020B0604030504040204" pitchFamily="34" charset="0"/>
              </a:rPr>
              <a:t>Python has a set of built-in methods that you can use on lists.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anose="020B0604020202020204" pitchFamily="34" charset="0"/>
            </a:endParaRPr>
          </a:p>
          <a:p>
            <a:pPr algn="l"/>
            <a:endParaRPr lang="en-US" sz="1200" b="0" i="0" dirty="0">
              <a:solidFill>
                <a:srgbClr val="000000"/>
              </a:solidFill>
              <a:effectLst/>
              <a:latin typeface="Consolas" panose="020B0609020204030204" pitchFamily="49" charset="0"/>
            </a:endParaRPr>
          </a:p>
          <a:p>
            <a:pPr algn="l"/>
            <a:endParaRPr lang="en-US" sz="1600" dirty="0">
              <a:solidFill>
                <a:srgbClr val="000000"/>
              </a:solidFill>
              <a:latin typeface="Verdana" panose="020B0604030504040204" pitchFamily="34" charset="0"/>
            </a:endParaRPr>
          </a:p>
          <a:p>
            <a:endParaRPr lang="en-US" sz="1400" dirty="0">
              <a:solidFill>
                <a:srgbClr val="000000"/>
              </a:solidFill>
              <a:latin typeface="Verdana" panose="020B0604030504040204" pitchFamily="34" charset="0"/>
            </a:endParaRPr>
          </a:p>
          <a:p>
            <a:r>
              <a:rPr lang="en-US" sz="1100" dirty="0"/>
              <a:t/>
            </a:r>
            <a:br>
              <a:rPr lang="en-US" sz="1100" dirty="0"/>
            </a:br>
            <a:endParaRPr lang="en-US" sz="1400" dirty="0">
              <a:solidFill>
                <a:srgbClr val="000000"/>
              </a:solidFill>
              <a:latin typeface="Verdana" panose="020B0604030504040204" pitchFamily="34" charset="0"/>
            </a:endParaRPr>
          </a:p>
          <a:p>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6" name="Table 5">
            <a:extLst>
              <a:ext uri="{FF2B5EF4-FFF2-40B4-BE49-F238E27FC236}">
                <a16:creationId xmlns="" xmlns:a16="http://schemas.microsoft.com/office/drawing/2014/main" id="{1813F7FA-C029-E6E9-ABC8-3A6B60EA2FC7}"/>
              </a:ext>
            </a:extLst>
          </p:cNvPr>
          <p:cNvGraphicFramePr>
            <a:graphicFrameLocks noGrp="1"/>
          </p:cNvGraphicFramePr>
          <p:nvPr>
            <p:extLst>
              <p:ext uri="{D42A27DB-BD31-4B8C-83A1-F6EECF244321}">
                <p14:modId xmlns="" xmlns:p14="http://schemas.microsoft.com/office/powerpoint/2010/main" val="113693068"/>
              </p:ext>
            </p:extLst>
          </p:nvPr>
        </p:nvGraphicFramePr>
        <p:xfrm>
          <a:off x="146297" y="3109209"/>
          <a:ext cx="11116658" cy="3804276"/>
        </p:xfrm>
        <a:graphic>
          <a:graphicData uri="http://schemas.openxmlformats.org/drawingml/2006/table">
            <a:tbl>
              <a:tblPr/>
              <a:tblGrid>
                <a:gridCol w="1504950">
                  <a:extLst>
                    <a:ext uri="{9D8B030D-6E8A-4147-A177-3AD203B41FA5}">
                      <a16:colId xmlns="" xmlns:a16="http://schemas.microsoft.com/office/drawing/2014/main" val="3540786049"/>
                    </a:ext>
                  </a:extLst>
                </a:gridCol>
                <a:gridCol w="9611708">
                  <a:extLst>
                    <a:ext uri="{9D8B030D-6E8A-4147-A177-3AD203B41FA5}">
                      <a16:colId xmlns="" xmlns:a16="http://schemas.microsoft.com/office/drawing/2014/main" val="1709116840"/>
                    </a:ext>
                  </a:extLst>
                </a:gridCol>
              </a:tblGrid>
              <a:tr h="233204">
                <a:tc>
                  <a:txBody>
                    <a:bodyPr/>
                    <a:lstStyle/>
                    <a:p>
                      <a:pPr algn="l" fontAlgn="t"/>
                      <a:r>
                        <a:rPr lang="en-IN" sz="1100" b="1" dirty="0">
                          <a:effectLst/>
                        </a:rPr>
                        <a:t>Method</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sz="1100" b="1" dirty="0">
                          <a:effectLst/>
                        </a:rPr>
                        <a:t>Description</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639383449"/>
                  </a:ext>
                </a:extLst>
              </a:tr>
              <a:tr h="233204">
                <a:tc>
                  <a:txBody>
                    <a:bodyPr/>
                    <a:lstStyle/>
                    <a:p>
                      <a:pPr algn="l" fontAlgn="t"/>
                      <a:r>
                        <a:rPr lang="en-IN" sz="1100" dirty="0">
                          <a:effectLst/>
                        </a:rPr>
                        <a:t>append()</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100">
                          <a:effectLst/>
                        </a:rPr>
                        <a:t>Adds an element at the end of the list</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1748539563"/>
                  </a:ext>
                </a:extLst>
              </a:tr>
              <a:tr h="233204">
                <a:tc>
                  <a:txBody>
                    <a:bodyPr/>
                    <a:lstStyle/>
                    <a:p>
                      <a:pPr algn="l" fontAlgn="t"/>
                      <a:r>
                        <a:rPr lang="en-IN" sz="1100" dirty="0">
                          <a:effectLst/>
                        </a:rPr>
                        <a:t>clear()</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100">
                          <a:effectLst/>
                        </a:rPr>
                        <a:t>Removes all the elements from the list</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578268937"/>
                  </a:ext>
                </a:extLst>
              </a:tr>
              <a:tr h="233204">
                <a:tc>
                  <a:txBody>
                    <a:bodyPr/>
                    <a:lstStyle/>
                    <a:p>
                      <a:pPr algn="l" fontAlgn="t"/>
                      <a:r>
                        <a:rPr lang="en-IN" sz="1100" dirty="0">
                          <a:effectLst/>
                        </a:rPr>
                        <a:t>copy()</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100">
                          <a:effectLst/>
                        </a:rPr>
                        <a:t>Returns a copy of the list</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1554208503"/>
                  </a:ext>
                </a:extLst>
              </a:tr>
              <a:tr h="394652">
                <a:tc>
                  <a:txBody>
                    <a:bodyPr/>
                    <a:lstStyle/>
                    <a:p>
                      <a:pPr algn="l" fontAlgn="t"/>
                      <a:r>
                        <a:rPr lang="en-IN" sz="1100" dirty="0">
                          <a:effectLst/>
                        </a:rPr>
                        <a:t>count()</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100">
                          <a:effectLst/>
                        </a:rPr>
                        <a:t>Returns the number of elements with the specified value</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552809334"/>
                  </a:ext>
                </a:extLst>
              </a:tr>
              <a:tr h="394652">
                <a:tc>
                  <a:txBody>
                    <a:bodyPr/>
                    <a:lstStyle/>
                    <a:p>
                      <a:pPr algn="l" fontAlgn="t"/>
                      <a:r>
                        <a:rPr lang="en-IN" sz="1100" dirty="0">
                          <a:effectLst/>
                        </a:rPr>
                        <a:t>extend()</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100">
                          <a:effectLst/>
                        </a:rPr>
                        <a:t>Add the elements of a list (or any iterable), to the end of the current list</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863717504"/>
                  </a:ext>
                </a:extLst>
              </a:tr>
              <a:tr h="394652">
                <a:tc>
                  <a:txBody>
                    <a:bodyPr/>
                    <a:lstStyle/>
                    <a:p>
                      <a:pPr algn="l" fontAlgn="t"/>
                      <a:r>
                        <a:rPr lang="en-IN" sz="1100" dirty="0">
                          <a:effectLst/>
                        </a:rPr>
                        <a:t>index()</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100">
                          <a:effectLst/>
                        </a:rPr>
                        <a:t>Returns the index of the first element with the specified value</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647101564"/>
                  </a:ext>
                </a:extLst>
              </a:tr>
              <a:tr h="394652">
                <a:tc>
                  <a:txBody>
                    <a:bodyPr/>
                    <a:lstStyle/>
                    <a:p>
                      <a:pPr algn="l" fontAlgn="t"/>
                      <a:r>
                        <a:rPr lang="en-IN" sz="1100" dirty="0">
                          <a:effectLst/>
                        </a:rPr>
                        <a:t>insert()</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100">
                          <a:effectLst/>
                        </a:rPr>
                        <a:t>Adds an element at the specified position</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400165237"/>
                  </a:ext>
                </a:extLst>
              </a:tr>
              <a:tr h="394652">
                <a:tc>
                  <a:txBody>
                    <a:bodyPr/>
                    <a:lstStyle/>
                    <a:p>
                      <a:pPr algn="l" fontAlgn="t"/>
                      <a:r>
                        <a:rPr lang="en-IN" sz="1100" dirty="0">
                          <a:effectLst/>
                        </a:rPr>
                        <a:t>pop()</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100">
                          <a:effectLst/>
                        </a:rPr>
                        <a:t>Removes the element at the specified position</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13215574"/>
                  </a:ext>
                </a:extLst>
              </a:tr>
              <a:tr h="394652">
                <a:tc>
                  <a:txBody>
                    <a:bodyPr/>
                    <a:lstStyle/>
                    <a:p>
                      <a:pPr algn="l" fontAlgn="t"/>
                      <a:r>
                        <a:rPr lang="en-IN" sz="1100" dirty="0">
                          <a:effectLst/>
                        </a:rPr>
                        <a:t>remove()</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100">
                          <a:effectLst/>
                        </a:rPr>
                        <a:t>Removes the item with the specified value</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746323589"/>
                  </a:ext>
                </a:extLst>
              </a:tr>
              <a:tr h="233204">
                <a:tc>
                  <a:txBody>
                    <a:bodyPr/>
                    <a:lstStyle/>
                    <a:p>
                      <a:pPr algn="l" fontAlgn="t"/>
                      <a:r>
                        <a:rPr lang="en-IN" sz="1100" dirty="0">
                          <a:effectLst/>
                        </a:rPr>
                        <a:t>reverse()</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100">
                          <a:effectLst/>
                        </a:rPr>
                        <a:t>Reverses the order of the list</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042143364"/>
                  </a:ext>
                </a:extLst>
              </a:tr>
              <a:tr h="233204">
                <a:tc>
                  <a:txBody>
                    <a:bodyPr/>
                    <a:lstStyle/>
                    <a:p>
                      <a:pPr algn="l" fontAlgn="t"/>
                      <a:r>
                        <a:rPr lang="en-IN" sz="1100" dirty="0">
                          <a:effectLst/>
                        </a:rPr>
                        <a:t>sort()</a:t>
                      </a:r>
                    </a:p>
                  </a:txBody>
                  <a:tcPr marL="71755"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tc>
                  <a:txBody>
                    <a:bodyPr/>
                    <a:lstStyle/>
                    <a:p>
                      <a:pPr algn="l" fontAlgn="t"/>
                      <a:r>
                        <a:rPr lang="en-IN" sz="1100" dirty="0">
                          <a:effectLst/>
                        </a:rPr>
                        <a:t>Sorts the list</a:t>
                      </a:r>
                    </a:p>
                  </a:txBody>
                  <a:tcPr marL="35877" marR="35877" marT="35877" marB="35877">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extLst>
                  <a:ext uri="{0D108BD9-81ED-4DB2-BD59-A6C34878D82A}">
                    <a16:rowId xmlns="" xmlns:a16="http://schemas.microsoft.com/office/drawing/2014/main" val="1124158089"/>
                  </a:ext>
                </a:extLst>
              </a:tr>
            </a:tbl>
          </a:graphicData>
        </a:graphic>
      </p:graphicFrame>
    </p:spTree>
    <p:extLst>
      <p:ext uri="{BB962C8B-B14F-4D97-AF65-F5344CB8AC3E}">
        <p14:creationId xmlns="" xmlns:p14="http://schemas.microsoft.com/office/powerpoint/2010/main" val="27585933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Python Tuples: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r>
              <a:rPr lang="en-US" sz="1100" dirty="0"/>
              <a:t/>
            </a:r>
            <a:br>
              <a:rPr lang="en-US" sz="1100" dirty="0"/>
            </a:br>
            <a:r>
              <a:rPr lang="en-US" sz="1400" b="0" i="0" dirty="0">
                <a:solidFill>
                  <a:srgbClr val="000000"/>
                </a:solidFill>
                <a:effectLst/>
                <a:latin typeface="Verdana" panose="020B0604030504040204" pitchFamily="34" charset="0"/>
              </a:rPr>
              <a:t>Tuples are used to store multiple items in a single variable.</a:t>
            </a:r>
          </a:p>
          <a:p>
            <a:pPr algn="l"/>
            <a:r>
              <a:rPr lang="en-US" sz="1400" b="0" i="0" dirty="0">
                <a:solidFill>
                  <a:srgbClr val="000000"/>
                </a:solidFill>
                <a:effectLst/>
                <a:latin typeface="Verdana" panose="020B0604030504040204" pitchFamily="34" charset="0"/>
              </a:rPr>
              <a:t>Tuple is one of 4 built-in data types in Python used to store collections of data, the other 3 are </a:t>
            </a:r>
            <a:r>
              <a:rPr lang="en-US" sz="1400" dirty="0">
                <a:solidFill>
                  <a:srgbClr val="000000"/>
                </a:solidFill>
                <a:latin typeface="Verdana" panose="020B0604030504040204" pitchFamily="34" charset="0"/>
              </a:rPr>
              <a:t>List</a:t>
            </a:r>
            <a:r>
              <a:rPr lang="en-US" sz="1400" b="0" i="0" dirty="0">
                <a:solidFill>
                  <a:srgbClr val="000000"/>
                </a:solidFill>
                <a:effectLst/>
                <a:latin typeface="Verdana" panose="020B0604030504040204" pitchFamily="34" charset="0"/>
              </a:rPr>
              <a:t>, </a:t>
            </a:r>
            <a:r>
              <a:rPr lang="en-US" sz="1400" dirty="0">
                <a:solidFill>
                  <a:srgbClr val="000000"/>
                </a:solidFill>
                <a:latin typeface="Verdana" panose="020B0604030504040204" pitchFamily="34" charset="0"/>
              </a:rPr>
              <a:t>Set</a:t>
            </a:r>
            <a:r>
              <a:rPr lang="en-US" sz="1400" b="0" i="0" dirty="0">
                <a:solidFill>
                  <a:srgbClr val="000000"/>
                </a:solidFill>
                <a:effectLst/>
                <a:latin typeface="Verdana" panose="020B0604030504040204" pitchFamily="34" charset="0"/>
              </a:rPr>
              <a:t>, and </a:t>
            </a:r>
            <a:r>
              <a:rPr lang="en-US" sz="1400" dirty="0">
                <a:solidFill>
                  <a:srgbClr val="000000"/>
                </a:solidFill>
                <a:latin typeface="Verdana" panose="020B0604030504040204" pitchFamily="34" charset="0"/>
              </a:rPr>
              <a:t>Dictionary</a:t>
            </a:r>
            <a:r>
              <a:rPr lang="en-US" sz="1400" b="0" i="0" dirty="0">
                <a:solidFill>
                  <a:srgbClr val="000000"/>
                </a:solidFill>
                <a:effectLst/>
                <a:latin typeface="Verdana" panose="020B0604030504040204" pitchFamily="34" charset="0"/>
              </a:rPr>
              <a:t>, all with different qualities and usage.</a:t>
            </a:r>
          </a:p>
          <a:p>
            <a:pPr algn="l"/>
            <a:r>
              <a:rPr lang="en-US" sz="1400" b="0" i="0" dirty="0">
                <a:solidFill>
                  <a:srgbClr val="000000"/>
                </a:solidFill>
                <a:effectLst/>
                <a:latin typeface="Verdana" panose="020B0604030504040204" pitchFamily="34" charset="0"/>
              </a:rPr>
              <a:t>A tuple is a collection which is ordered and </a:t>
            </a:r>
            <a:r>
              <a:rPr lang="en-US" sz="1400" b="1" i="0" dirty="0">
                <a:solidFill>
                  <a:srgbClr val="000000"/>
                </a:solidFill>
                <a:effectLst/>
                <a:latin typeface="Verdana" panose="020B0604030504040204" pitchFamily="34" charset="0"/>
              </a:rPr>
              <a:t>unchangeable</a:t>
            </a:r>
            <a:r>
              <a:rPr lang="en-US" sz="1400" b="0" i="0" dirty="0">
                <a:solidFill>
                  <a:srgbClr val="000000"/>
                </a:solidFill>
                <a:effectLst/>
                <a:latin typeface="Verdana" panose="020B0604030504040204" pitchFamily="34" charset="0"/>
              </a:rPr>
              <a:t>.</a:t>
            </a:r>
          </a:p>
          <a:p>
            <a:pPr algn="l"/>
            <a:r>
              <a:rPr lang="en-US" sz="1400" b="0" i="0" dirty="0">
                <a:solidFill>
                  <a:srgbClr val="000000"/>
                </a:solidFill>
                <a:effectLst/>
                <a:latin typeface="Verdana" panose="020B0604030504040204" pitchFamily="34" charset="0"/>
              </a:rPr>
              <a:t>Tuples are written with round brackets.</a:t>
            </a:r>
          </a:p>
          <a:p>
            <a:pPr algn="l"/>
            <a:r>
              <a:rPr lang="en-US" sz="1400" dirty="0">
                <a:solidFill>
                  <a:srgbClr val="000000"/>
                </a:solidFill>
                <a:latin typeface="Verdana" panose="020B0604030504040204" pitchFamily="34" charset="0"/>
              </a:rPr>
              <a:t>For Example:</a:t>
            </a:r>
          </a:p>
          <a:p>
            <a:pPr algn="l"/>
            <a:r>
              <a:rPr lang="en-US" sz="2000" b="0" i="0" dirty="0">
                <a:solidFill>
                  <a:srgbClr val="000000"/>
                </a:solidFill>
                <a:effectLst/>
                <a:latin typeface="Verdana" panose="020B0604030504040204" pitchFamily="34" charset="0"/>
              </a:rPr>
              <a:t> </a:t>
            </a:r>
            <a:r>
              <a:rPr lang="en-US" sz="2000" dirty="0" err="1">
                <a:solidFill>
                  <a:srgbClr val="000000"/>
                </a:solidFill>
                <a:latin typeface="Consolas" panose="020B0609020204030204" pitchFamily="49" charset="0"/>
              </a:rPr>
              <a:t>T</a:t>
            </a:r>
            <a:r>
              <a:rPr lang="en-US" sz="2000" b="0" i="0" dirty="0" err="1">
                <a:solidFill>
                  <a:srgbClr val="000000"/>
                </a:solidFill>
                <a:effectLst/>
                <a:latin typeface="Consolas" panose="020B0609020204030204" pitchFamily="49" charset="0"/>
              </a:rPr>
              <a:t>histuple</a:t>
            </a:r>
            <a:r>
              <a:rPr lang="en-US" sz="1600" b="0" i="0" dirty="0">
                <a:solidFill>
                  <a:srgbClr val="000000"/>
                </a:solidFill>
                <a:effectLst/>
                <a:latin typeface="Consolas" panose="020B0609020204030204" pitchFamily="49" charset="0"/>
              </a:rPr>
              <a:t> = (</a:t>
            </a:r>
            <a:r>
              <a:rPr lang="en-US" sz="1600" b="0" i="0" dirty="0">
                <a:solidFill>
                  <a:srgbClr val="A52A2A"/>
                </a:solidFill>
                <a:effectLst/>
                <a:latin typeface="Consolas" panose="020B0609020204030204" pitchFamily="49" charset="0"/>
              </a:rPr>
              <a:t>"apple"</a:t>
            </a:r>
            <a:r>
              <a:rPr lang="en-US" sz="1600" b="0" i="0" dirty="0">
                <a:solidFill>
                  <a:srgbClr val="000000"/>
                </a:solidFill>
                <a:effectLst/>
                <a:latin typeface="Consolas" panose="020B0609020204030204" pitchFamily="49" charset="0"/>
              </a:rPr>
              <a:t>, </a:t>
            </a:r>
            <a:r>
              <a:rPr lang="en-US" sz="1600" b="0" i="0" dirty="0">
                <a:solidFill>
                  <a:srgbClr val="A52A2A"/>
                </a:solidFill>
                <a:effectLst/>
                <a:latin typeface="Consolas" panose="020B0609020204030204" pitchFamily="49" charset="0"/>
              </a:rPr>
              <a:t>"banana"</a:t>
            </a:r>
            <a:r>
              <a:rPr lang="en-US" sz="1600" b="0" i="0" dirty="0">
                <a:solidFill>
                  <a:srgbClr val="000000"/>
                </a:solidFill>
                <a:effectLst/>
                <a:latin typeface="Consolas" panose="020B0609020204030204" pitchFamily="49" charset="0"/>
              </a:rPr>
              <a:t>, </a:t>
            </a:r>
            <a:r>
              <a:rPr lang="en-US" sz="1600" b="0" i="0" dirty="0">
                <a:solidFill>
                  <a:srgbClr val="A52A2A"/>
                </a:solidFill>
                <a:effectLst/>
                <a:latin typeface="Consolas" panose="020B0609020204030204" pitchFamily="49" charset="0"/>
              </a:rPr>
              <a:t>"cherry"</a:t>
            </a:r>
            <a:r>
              <a:rPr lang="en-US" sz="1600" b="0" i="0" dirty="0">
                <a:solidFill>
                  <a:srgbClr val="000000"/>
                </a:solidFill>
                <a:effectLst/>
                <a:latin typeface="Consolas" panose="020B0609020204030204" pitchFamily="49" charset="0"/>
              </a:rPr>
              <a:t>)</a:t>
            </a:r>
            <a:r>
              <a:rPr lang="en-US" sz="1600" dirty="0"/>
              <a:t/>
            </a:r>
            <a:br>
              <a:rPr lang="en-US" sz="1600" dirty="0"/>
            </a:br>
            <a:r>
              <a:rPr lang="en-US" sz="1600" b="0" i="0" dirty="0">
                <a:solidFill>
                  <a:srgbClr val="0000CD"/>
                </a:solidFill>
                <a:effectLst/>
                <a:latin typeface="Consolas" panose="020B0609020204030204" pitchFamily="49" charset="0"/>
              </a:rPr>
              <a:t>print</a:t>
            </a:r>
            <a:r>
              <a:rPr lang="en-US" sz="1600" b="0" i="0" dirty="0">
                <a:solidFill>
                  <a:srgbClr val="000000"/>
                </a:solidFill>
                <a:effectLst/>
                <a:latin typeface="Consolas" panose="020B0609020204030204" pitchFamily="49" charset="0"/>
              </a:rPr>
              <a:t>(</a:t>
            </a:r>
            <a:r>
              <a:rPr lang="en-US" sz="1600" dirty="0" err="1">
                <a:solidFill>
                  <a:srgbClr val="000000"/>
                </a:solidFill>
                <a:latin typeface="Consolas" panose="020B0609020204030204" pitchFamily="49" charset="0"/>
              </a:rPr>
              <a:t>T</a:t>
            </a:r>
            <a:r>
              <a:rPr lang="en-US" sz="1600" b="0" i="0" dirty="0" err="1">
                <a:solidFill>
                  <a:srgbClr val="000000"/>
                </a:solidFill>
                <a:effectLst/>
                <a:latin typeface="Consolas" panose="020B0609020204030204" pitchFamily="49" charset="0"/>
              </a:rPr>
              <a:t>histuple</a:t>
            </a:r>
            <a:r>
              <a:rPr lang="en-US" sz="1600" b="0" i="0" dirty="0">
                <a:solidFill>
                  <a:srgbClr val="000000"/>
                </a:solidFill>
                <a:effectLst/>
                <a:latin typeface="Consolas" panose="020B0609020204030204" pitchFamily="49" charset="0"/>
              </a:rPr>
              <a:t>)</a:t>
            </a:r>
            <a:endParaRPr lang="en-US" sz="2000" b="0" i="0" dirty="0">
              <a:solidFill>
                <a:srgbClr val="000000"/>
              </a:solidFill>
              <a:effectLst/>
              <a:latin typeface="Verdana" panose="020B0604030504040204" pitchFamily="34" charset="0"/>
            </a:endParaRPr>
          </a:p>
          <a:p>
            <a:pPr marR="0" lvl="0" fontAlgn="base">
              <a:spcAft>
                <a:spcPct val="0"/>
              </a:spcAft>
              <a:buClrTx/>
              <a:buSzTx/>
              <a:tabLst/>
            </a:pPr>
            <a:r>
              <a:rPr lang="en-US" altLang="en-US" sz="1400" dirty="0">
                <a:solidFill>
                  <a:srgbClr val="000000"/>
                </a:solidFill>
                <a:latin typeface="Verdana" panose="020B0604030504040204" pitchFamily="34" charset="0"/>
              </a:rPr>
              <a:t>Tuple items are ordered, unchangeable, and allow duplicate values.</a:t>
            </a:r>
          </a:p>
          <a:p>
            <a:pPr marR="0" lvl="0" fontAlgn="base">
              <a:spcAft>
                <a:spcPct val="0"/>
              </a:spcAft>
              <a:buClrTx/>
              <a:buSzTx/>
              <a:tabLst/>
            </a:pPr>
            <a:r>
              <a:rPr lang="en-US" altLang="en-US" sz="1400" dirty="0">
                <a:solidFill>
                  <a:srgbClr val="000000"/>
                </a:solidFill>
                <a:latin typeface="Verdana" panose="020B0604030504040204" pitchFamily="34" charset="0"/>
              </a:rPr>
              <a:t>Tuple items are indexed, the first item has index [0], the second item has index [1] etc.</a:t>
            </a:r>
          </a:p>
          <a:p>
            <a:r>
              <a:rPr lang="en-US" sz="1400" b="0" i="0" dirty="0">
                <a:solidFill>
                  <a:srgbClr val="000000"/>
                </a:solidFill>
                <a:effectLst/>
                <a:latin typeface="Verdana" panose="020B0604030504040204" pitchFamily="34" charset="0"/>
              </a:rPr>
              <a:t>Tuple items can be of any data type:</a:t>
            </a:r>
          </a:p>
          <a:p>
            <a:r>
              <a:rPr lang="en-US" sz="1400" b="0" i="0" dirty="0">
                <a:solidFill>
                  <a:srgbClr val="000000"/>
                </a:solidFill>
                <a:effectLst/>
                <a:latin typeface="Consolas" panose="020B0609020204030204" pitchFamily="49" charset="0"/>
              </a:rPr>
              <a:t>tuple1 = (</a:t>
            </a:r>
            <a:r>
              <a:rPr lang="en-US" sz="1400" b="0" i="0" dirty="0">
                <a:solidFill>
                  <a:srgbClr val="A52A2A"/>
                </a:solidFill>
                <a:effectLst/>
                <a:latin typeface="Consolas" panose="020B0609020204030204" pitchFamily="49" charset="0"/>
              </a:rPr>
              <a:t>"apple"</a:t>
            </a:r>
            <a:r>
              <a:rPr lang="en-US" sz="1400" b="0" i="0" dirty="0">
                <a:solidFill>
                  <a:srgbClr val="000000"/>
                </a:solidFill>
                <a:effectLst/>
                <a:latin typeface="Consolas" panose="020B0609020204030204" pitchFamily="49" charset="0"/>
              </a:rPr>
              <a:t>, </a:t>
            </a:r>
            <a:r>
              <a:rPr lang="en-US" sz="1400" b="0" i="0" dirty="0">
                <a:solidFill>
                  <a:srgbClr val="A52A2A"/>
                </a:solidFill>
                <a:effectLst/>
                <a:latin typeface="Consolas" panose="020B0609020204030204" pitchFamily="49" charset="0"/>
              </a:rPr>
              <a:t>"banana"</a:t>
            </a:r>
            <a:r>
              <a:rPr lang="en-US" sz="1400" b="0" i="0" dirty="0">
                <a:solidFill>
                  <a:srgbClr val="000000"/>
                </a:solidFill>
                <a:effectLst/>
                <a:latin typeface="Consolas" panose="020B0609020204030204" pitchFamily="49" charset="0"/>
              </a:rPr>
              <a:t>, </a:t>
            </a:r>
            <a:r>
              <a:rPr lang="en-US" sz="1400" b="0" i="0" dirty="0">
                <a:solidFill>
                  <a:srgbClr val="A52A2A"/>
                </a:solidFill>
                <a:effectLst/>
                <a:latin typeface="Consolas" panose="020B0609020204030204" pitchFamily="49" charset="0"/>
              </a:rPr>
              <a:t>"cherry"</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tuple2 = (</a:t>
            </a:r>
            <a:r>
              <a:rPr lang="en-US" sz="1400" b="0" i="0" dirty="0">
                <a:solidFill>
                  <a:srgbClr val="FF0000"/>
                </a:solidFill>
                <a:effectLst/>
                <a:latin typeface="Consolas" panose="020B0609020204030204" pitchFamily="49" charset="0"/>
              </a:rPr>
              <a:t>1</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5</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7</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9</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3</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tuple3 = (</a:t>
            </a:r>
            <a:r>
              <a:rPr lang="en-US" sz="1400" b="0" i="0" dirty="0">
                <a:solidFill>
                  <a:srgbClr val="0000CD"/>
                </a:solidFill>
                <a:effectLst/>
                <a:latin typeface="Consolas" panose="020B0609020204030204" pitchFamily="49" charset="0"/>
              </a:rPr>
              <a:t>True</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False</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False</a:t>
            </a:r>
            <a:r>
              <a:rPr lang="en-US" sz="1400" b="0" i="0" dirty="0">
                <a:solidFill>
                  <a:srgbClr val="000000"/>
                </a:solidFill>
                <a:effectLst/>
                <a:latin typeface="Consolas" panose="020B0609020204030204" pitchFamily="49" charset="0"/>
              </a:rPr>
              <a:t>)</a:t>
            </a:r>
            <a:endParaRPr lang="en-US" sz="1400" dirty="0">
              <a:solidFill>
                <a:srgbClr val="000000"/>
              </a:solidFill>
              <a:latin typeface="Verdana" panose="020B0604030504040204" pitchFamily="34" charset="0"/>
            </a:endParaRPr>
          </a:p>
          <a:p>
            <a:r>
              <a:rPr lang="en-US" sz="1400" b="0" i="0" dirty="0">
                <a:solidFill>
                  <a:srgbClr val="000000"/>
                </a:solidFill>
                <a:effectLst/>
                <a:latin typeface="Consolas" panose="020B0609020204030204" pitchFamily="49" charset="0"/>
              </a:rPr>
              <a:t>tuple1 = (</a:t>
            </a:r>
            <a:r>
              <a:rPr lang="en-US" sz="1400" b="0" i="0" dirty="0">
                <a:solidFill>
                  <a:srgbClr val="A52A2A"/>
                </a:solidFill>
                <a:effectLst/>
                <a:latin typeface="Consolas" panose="020B0609020204030204" pitchFamily="49" charset="0"/>
              </a:rPr>
              <a:t>"</a:t>
            </a:r>
            <a:r>
              <a:rPr lang="en-US" sz="1400" b="0" i="0" dirty="0" err="1">
                <a:solidFill>
                  <a:srgbClr val="A52A2A"/>
                </a:solidFill>
                <a:effectLst/>
                <a:latin typeface="Consolas" panose="020B0609020204030204" pitchFamily="49" charset="0"/>
              </a:rPr>
              <a:t>abc</a:t>
            </a:r>
            <a:r>
              <a:rPr lang="en-US" sz="1400" b="0" i="0" dirty="0">
                <a:solidFill>
                  <a:srgbClr val="A52A2A"/>
                </a:solidFill>
                <a:effectLst/>
                <a:latin typeface="Consolas" panose="020B0609020204030204" pitchFamily="49" charset="0"/>
              </a:rPr>
              <a:t>"</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34</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True</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40</a:t>
            </a:r>
            <a:r>
              <a:rPr lang="en-US" sz="1400" b="0" i="0" dirty="0">
                <a:solidFill>
                  <a:srgbClr val="000000"/>
                </a:solidFill>
                <a:effectLst/>
                <a:latin typeface="Consolas" panose="020B0609020204030204" pitchFamily="49" charset="0"/>
              </a:rPr>
              <a:t>, </a:t>
            </a:r>
            <a:r>
              <a:rPr lang="en-US" sz="1400" b="0" i="0" dirty="0">
                <a:solidFill>
                  <a:srgbClr val="A52A2A"/>
                </a:solidFill>
                <a:effectLst/>
                <a:latin typeface="Consolas" panose="020B0609020204030204" pitchFamily="49" charset="0"/>
              </a:rPr>
              <a:t>"male"</a:t>
            </a:r>
            <a:r>
              <a:rPr lang="en-US" sz="1400" b="0" i="0" dirty="0">
                <a:solidFill>
                  <a:srgbClr val="000000"/>
                </a:solidFill>
                <a:effectLst/>
                <a:latin typeface="Consolas" panose="020B0609020204030204" pitchFamily="49" charset="0"/>
              </a:rPr>
              <a:t>)</a:t>
            </a:r>
            <a:endParaRPr lang="en-US" sz="1400" b="0" i="0" dirty="0">
              <a:solidFill>
                <a:srgbClr val="000000"/>
              </a:solidFill>
              <a:effectLst/>
              <a:latin typeface="Verdana" panose="020B0604030504040204" pitchFamily="34" charset="0"/>
            </a:endParaRPr>
          </a:p>
          <a:p>
            <a:r>
              <a:rPr lang="en-US" sz="1400" b="0" i="0" dirty="0">
                <a:solidFill>
                  <a:srgbClr val="000000"/>
                </a:solidFill>
                <a:effectLst/>
                <a:latin typeface="Verdana" panose="020B0604030504040204" pitchFamily="34" charset="0"/>
              </a:rPr>
              <a:t>It is also possible to use the </a:t>
            </a:r>
            <a:r>
              <a:rPr lang="en-US" sz="1400" b="0" i="0" dirty="0">
                <a:solidFill>
                  <a:srgbClr val="DC143C"/>
                </a:solidFill>
                <a:effectLst/>
                <a:latin typeface="Consolas" panose="020B0609020204030204" pitchFamily="49" charset="0"/>
              </a:rPr>
              <a:t>tuple()</a:t>
            </a:r>
            <a:r>
              <a:rPr lang="en-US" sz="1400" b="0" i="0" dirty="0">
                <a:solidFill>
                  <a:srgbClr val="000000"/>
                </a:solidFill>
                <a:effectLst/>
                <a:latin typeface="Verdana" panose="020B0604030504040204" pitchFamily="34" charset="0"/>
              </a:rPr>
              <a:t> constructor to make a tuple</a:t>
            </a:r>
            <a:endParaRPr lang="en-US" sz="1400" dirty="0">
              <a:solidFill>
                <a:srgbClr val="000000"/>
              </a:solidFill>
              <a:latin typeface="Verdana" panose="020B0604030504040204" pitchFamily="34" charset="0"/>
            </a:endParaRPr>
          </a:p>
          <a:p>
            <a:r>
              <a:rPr lang="en-US" sz="1400" b="0" i="0" dirty="0" err="1">
                <a:solidFill>
                  <a:srgbClr val="000000"/>
                </a:solidFill>
                <a:effectLst/>
                <a:latin typeface="Consolas" panose="020B0609020204030204" pitchFamily="49" charset="0"/>
              </a:rPr>
              <a:t>thistuple</a:t>
            </a:r>
            <a:r>
              <a:rPr lang="en-US" sz="1400" b="0" i="0" dirty="0">
                <a:solidFill>
                  <a:srgbClr val="000000"/>
                </a:solidFill>
                <a:effectLst/>
                <a:latin typeface="Consolas" panose="020B0609020204030204" pitchFamily="49" charset="0"/>
              </a:rPr>
              <a:t> = tuple((</a:t>
            </a:r>
            <a:r>
              <a:rPr lang="en-US" sz="1400" b="0" i="0" dirty="0">
                <a:solidFill>
                  <a:srgbClr val="A52A2A"/>
                </a:solidFill>
                <a:effectLst/>
                <a:latin typeface="Consolas" panose="020B0609020204030204" pitchFamily="49" charset="0"/>
              </a:rPr>
              <a:t>"apple"</a:t>
            </a:r>
            <a:r>
              <a:rPr lang="en-US" sz="1400" b="0" i="0" dirty="0">
                <a:solidFill>
                  <a:srgbClr val="000000"/>
                </a:solidFill>
                <a:effectLst/>
                <a:latin typeface="Consolas" panose="020B0609020204030204" pitchFamily="49" charset="0"/>
              </a:rPr>
              <a:t>, </a:t>
            </a:r>
            <a:r>
              <a:rPr lang="en-US" sz="1400" b="0" i="0" dirty="0">
                <a:solidFill>
                  <a:srgbClr val="A52A2A"/>
                </a:solidFill>
                <a:effectLst/>
                <a:latin typeface="Consolas" panose="020B0609020204030204" pitchFamily="49" charset="0"/>
              </a:rPr>
              <a:t>"banana"</a:t>
            </a:r>
            <a:r>
              <a:rPr lang="en-US" sz="1400" b="0" i="0" dirty="0">
                <a:solidFill>
                  <a:srgbClr val="000000"/>
                </a:solidFill>
                <a:effectLst/>
                <a:latin typeface="Consolas" panose="020B0609020204030204" pitchFamily="49" charset="0"/>
              </a:rPr>
              <a:t>, </a:t>
            </a:r>
            <a:r>
              <a:rPr lang="en-US" sz="1400" b="0" i="0" dirty="0">
                <a:solidFill>
                  <a:srgbClr val="A52A2A"/>
                </a:solidFill>
                <a:effectLst/>
                <a:latin typeface="Consolas" panose="020B0609020204030204" pitchFamily="49" charset="0"/>
              </a:rPr>
              <a:t>"cherry"</a:t>
            </a:r>
            <a:r>
              <a:rPr lang="en-US" sz="1400" b="0" i="0" dirty="0">
                <a:solidFill>
                  <a:srgbClr val="000000"/>
                </a:solidFill>
                <a:effectLst/>
                <a:latin typeface="Consolas" panose="020B0609020204030204" pitchFamily="49" charset="0"/>
              </a:rPr>
              <a:t>)) </a:t>
            </a:r>
            <a:r>
              <a:rPr lang="en-US" sz="1400" b="0" i="0" dirty="0">
                <a:solidFill>
                  <a:srgbClr val="008000"/>
                </a:solidFill>
                <a:effectLst/>
                <a:latin typeface="Consolas" panose="020B0609020204030204" pitchFamily="49" charset="0"/>
              </a:rPr>
              <a:t># note the double round-brackets</a:t>
            </a:r>
            <a:br>
              <a:rPr lang="en-US" sz="1400" b="0" i="0" dirty="0">
                <a:solidFill>
                  <a:srgbClr val="008000"/>
                </a:solidFill>
                <a:effectLst/>
                <a:latin typeface="Consolas" panose="020B0609020204030204" pitchFamily="49" charset="0"/>
              </a:rPr>
            </a:b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err="1">
                <a:solidFill>
                  <a:srgbClr val="000000"/>
                </a:solidFill>
                <a:effectLst/>
                <a:latin typeface="Consolas" panose="020B0609020204030204" pitchFamily="49" charset="0"/>
              </a:rPr>
              <a:t>thistuple</a:t>
            </a:r>
            <a:r>
              <a:rPr lang="en-US" sz="1400" b="0" i="0" dirty="0">
                <a:solidFill>
                  <a:srgbClr val="000000"/>
                </a:solidFill>
                <a:effectLst/>
                <a:latin typeface="Consolas" panose="020B0609020204030204" pitchFamily="49" charset="0"/>
              </a:rPr>
              <a:t>)</a:t>
            </a:r>
            <a:endParaRPr lang="en-US" sz="1400" b="0" i="0" dirty="0">
              <a:solidFill>
                <a:srgbClr val="000000"/>
              </a:solidFill>
              <a:effectLst/>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38111100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Tuples: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r>
              <a:rPr lang="en-US" sz="1800" b="0" i="0" dirty="0">
                <a:solidFill>
                  <a:srgbClr val="000000"/>
                </a:solidFill>
                <a:effectLst/>
                <a:latin typeface="Verdana" panose="020B0604030504040204" pitchFamily="34" charset="0"/>
              </a:rPr>
              <a:t>Python has two built-in methods that you can use on tuples</a:t>
            </a:r>
            <a:r>
              <a:rPr lang="en-US" sz="1000" b="0" i="0" dirty="0">
                <a:solidFill>
                  <a:srgbClr val="000000"/>
                </a:solidFill>
                <a:effectLst/>
                <a:latin typeface="Verdana" panose="020B0604030504040204" pitchFamily="34" charset="0"/>
              </a:rPr>
              <a:t>.</a:t>
            </a:r>
          </a:p>
          <a:p>
            <a:pPr algn="l"/>
            <a:endParaRPr lang="en-US" sz="1000" b="0" i="0" dirty="0">
              <a:solidFill>
                <a:srgbClr val="000000"/>
              </a:solidFill>
              <a:effectLst/>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a:p>
            <a:endParaRPr lang="en-US" sz="1100" b="0" i="0" dirty="0">
              <a:solidFill>
                <a:srgbClr val="000000"/>
              </a:solidFill>
              <a:effectLst/>
              <a:latin typeface="Verdana" panose="020B0604030504040204" pitchFamily="34" charset="0"/>
            </a:endParaRPr>
          </a:p>
          <a:p>
            <a:r>
              <a:rPr lang="en-US" sz="1400" dirty="0">
                <a:solidFill>
                  <a:srgbClr val="202124"/>
                </a:solidFill>
                <a:latin typeface="arial" panose="020B0604020202020204" pitchFamily="34" charset="0"/>
              </a:rPr>
              <a:t>When we create a tuple, we normally assign values to it. This is called "packing" a tuple</a:t>
            </a:r>
          </a:p>
          <a:p>
            <a:r>
              <a:rPr lang="en-IN" sz="1100" b="0" i="0" dirty="0">
                <a:solidFill>
                  <a:srgbClr val="000000"/>
                </a:solidFill>
                <a:effectLst/>
                <a:latin typeface="Consolas" panose="020B0609020204030204" pitchFamily="49" charset="0"/>
              </a:rPr>
              <a:t>fruits = (</a:t>
            </a:r>
            <a:r>
              <a:rPr lang="en-IN" sz="1100" b="0" i="0" dirty="0">
                <a:solidFill>
                  <a:srgbClr val="A52A2A"/>
                </a:solidFill>
                <a:effectLst/>
                <a:latin typeface="Consolas" panose="020B0609020204030204" pitchFamily="49" charset="0"/>
              </a:rPr>
              <a:t>"apple"</a:t>
            </a:r>
            <a:r>
              <a:rPr lang="en-IN" sz="1100" b="0" i="0" dirty="0">
                <a:solidFill>
                  <a:srgbClr val="000000"/>
                </a:solidFill>
                <a:effectLst/>
                <a:latin typeface="Consolas" panose="020B0609020204030204" pitchFamily="49" charset="0"/>
              </a:rPr>
              <a:t>, </a:t>
            </a:r>
            <a:r>
              <a:rPr lang="en-IN" sz="1100" b="0" i="0" dirty="0">
                <a:solidFill>
                  <a:srgbClr val="A52A2A"/>
                </a:solidFill>
                <a:effectLst/>
                <a:latin typeface="Consolas" panose="020B0609020204030204" pitchFamily="49" charset="0"/>
              </a:rPr>
              <a:t>"banana"</a:t>
            </a:r>
            <a:r>
              <a:rPr lang="en-IN" sz="1100" b="0" i="0" dirty="0">
                <a:solidFill>
                  <a:srgbClr val="000000"/>
                </a:solidFill>
                <a:effectLst/>
                <a:latin typeface="Consolas" panose="020B0609020204030204" pitchFamily="49" charset="0"/>
              </a:rPr>
              <a:t>, </a:t>
            </a:r>
            <a:r>
              <a:rPr lang="en-IN" sz="1100" b="0" i="0" dirty="0">
                <a:solidFill>
                  <a:srgbClr val="A52A2A"/>
                </a:solidFill>
                <a:effectLst/>
                <a:latin typeface="Consolas" panose="020B0609020204030204" pitchFamily="49" charset="0"/>
              </a:rPr>
              <a:t>"cherry"</a:t>
            </a:r>
            <a:r>
              <a:rPr lang="en-IN" sz="1100" b="0" i="0" dirty="0">
                <a:solidFill>
                  <a:srgbClr val="000000"/>
                </a:solidFill>
                <a:effectLst/>
                <a:latin typeface="Consolas" panose="020B0609020204030204" pitchFamily="49" charset="0"/>
              </a:rPr>
              <a:t>)</a:t>
            </a:r>
            <a:endParaRPr lang="en-US" sz="1400" dirty="0">
              <a:solidFill>
                <a:srgbClr val="202124"/>
              </a:solidFill>
              <a:latin typeface="arial" panose="020B0604020202020204" pitchFamily="34" charset="0"/>
            </a:endParaRPr>
          </a:p>
          <a:p>
            <a:r>
              <a:rPr lang="en-US" sz="1400" dirty="0">
                <a:solidFill>
                  <a:srgbClr val="202124"/>
                </a:solidFill>
                <a:latin typeface="arial" panose="020B0604020202020204" pitchFamily="34" charset="0"/>
              </a:rPr>
              <a:t>In Python, we are also allowed to extract the values back into variables. This is called unpacking.</a:t>
            </a:r>
          </a:p>
          <a:p>
            <a:r>
              <a:rPr lang="en-US" sz="1400" dirty="0">
                <a:solidFill>
                  <a:srgbClr val="202124"/>
                </a:solidFill>
                <a:latin typeface="arial" panose="020B0604020202020204" pitchFamily="34" charset="0"/>
              </a:rPr>
              <a:t>For </a:t>
            </a:r>
            <a:r>
              <a:rPr lang="en-US" sz="1400" dirty="0" err="1">
                <a:solidFill>
                  <a:srgbClr val="202124"/>
                </a:solidFill>
                <a:latin typeface="arial" panose="020B0604020202020204" pitchFamily="34" charset="0"/>
              </a:rPr>
              <a:t>e.g</a:t>
            </a:r>
            <a:endParaRPr lang="en-US" sz="1400" dirty="0">
              <a:solidFill>
                <a:srgbClr val="202124"/>
              </a:solidFill>
              <a:latin typeface="arial" panose="020B0604020202020204" pitchFamily="34" charset="0"/>
            </a:endParaRPr>
          </a:p>
          <a:p>
            <a:r>
              <a:rPr lang="en-US" sz="1100" b="0" i="0" dirty="0">
                <a:solidFill>
                  <a:srgbClr val="000000"/>
                </a:solidFill>
                <a:effectLst/>
                <a:latin typeface="Consolas" panose="020B0609020204030204" pitchFamily="49" charset="0"/>
              </a:rPr>
              <a:t>fruits = (</a:t>
            </a:r>
            <a:r>
              <a:rPr lang="en-US" sz="1100" b="0" i="0" dirty="0">
                <a:solidFill>
                  <a:srgbClr val="A52A2A"/>
                </a:solidFill>
                <a:effectLst/>
                <a:latin typeface="Consolas" panose="020B0609020204030204" pitchFamily="49" charset="0"/>
              </a:rPr>
              <a:t>"apple"</a:t>
            </a:r>
            <a:r>
              <a:rPr lang="en-US" sz="1100" b="0" i="0" dirty="0">
                <a:solidFill>
                  <a:srgbClr val="000000"/>
                </a:solidFill>
                <a:effectLst/>
                <a:latin typeface="Consolas" panose="020B0609020204030204" pitchFamily="49" charset="0"/>
              </a:rPr>
              <a:t>, </a:t>
            </a:r>
            <a:r>
              <a:rPr lang="en-US" sz="1100" b="0" i="0" dirty="0">
                <a:solidFill>
                  <a:srgbClr val="A52A2A"/>
                </a:solidFill>
                <a:effectLst/>
                <a:latin typeface="Consolas" panose="020B0609020204030204" pitchFamily="49" charset="0"/>
              </a:rPr>
              <a:t>"banana"</a:t>
            </a:r>
            <a:r>
              <a:rPr lang="en-US" sz="1100" b="0" i="0" dirty="0">
                <a:solidFill>
                  <a:srgbClr val="000000"/>
                </a:solidFill>
                <a:effectLst/>
                <a:latin typeface="Consolas" panose="020B0609020204030204" pitchFamily="49" charset="0"/>
              </a:rPr>
              <a:t>, </a:t>
            </a:r>
            <a:r>
              <a:rPr lang="en-US" sz="1100" b="0" i="0" dirty="0">
                <a:solidFill>
                  <a:srgbClr val="A52A2A"/>
                </a:solidFill>
                <a:effectLst/>
                <a:latin typeface="Consolas" panose="020B0609020204030204" pitchFamily="49" charset="0"/>
              </a:rPr>
              <a:t>"cherry"</a:t>
            </a:r>
            <a:r>
              <a:rPr lang="en-US" sz="1100" b="0" i="0" dirty="0">
                <a:solidFill>
                  <a:srgbClr val="000000"/>
                </a:solidFill>
                <a:effectLst/>
                <a:latin typeface="Consolas" panose="020B0609020204030204" pitchFamily="49" charset="0"/>
              </a:rPr>
              <a:t>)</a:t>
            </a:r>
            <a:r>
              <a:rPr lang="en-US" sz="1100" dirty="0"/>
              <a:t/>
            </a:r>
            <a:br>
              <a:rPr lang="en-US" sz="1100" dirty="0"/>
            </a:br>
            <a:r>
              <a:rPr lang="en-US" sz="1100" dirty="0"/>
              <a:t/>
            </a:r>
            <a:br>
              <a:rPr lang="en-US" sz="1100" dirty="0"/>
            </a:br>
            <a:r>
              <a:rPr lang="en-US" sz="1100" b="0" i="0" dirty="0">
                <a:solidFill>
                  <a:srgbClr val="000000"/>
                </a:solidFill>
                <a:effectLst/>
                <a:latin typeface="Consolas" panose="020B0609020204030204" pitchFamily="49" charset="0"/>
              </a:rPr>
              <a:t>(green, yellow, red) = fruits</a:t>
            </a:r>
            <a:r>
              <a:rPr lang="en-US" sz="1100" dirty="0"/>
              <a:t/>
            </a:r>
            <a:br>
              <a:rPr lang="en-US" sz="1100" dirty="0"/>
            </a:br>
            <a:r>
              <a:rPr lang="en-US" sz="1100" dirty="0"/>
              <a:t/>
            </a:r>
            <a:br>
              <a:rPr lang="en-US" sz="1100" dirty="0"/>
            </a:br>
            <a:r>
              <a:rPr lang="en-US" sz="1100" b="0" i="0" dirty="0">
                <a:solidFill>
                  <a:srgbClr val="0000CD"/>
                </a:solidFill>
                <a:effectLst/>
                <a:latin typeface="Consolas" panose="020B0609020204030204" pitchFamily="49" charset="0"/>
              </a:rPr>
              <a:t>print</a:t>
            </a:r>
            <a:r>
              <a:rPr lang="en-US" sz="1100" b="0" i="0" dirty="0">
                <a:solidFill>
                  <a:srgbClr val="000000"/>
                </a:solidFill>
                <a:effectLst/>
                <a:latin typeface="Consolas" panose="020B0609020204030204" pitchFamily="49" charset="0"/>
              </a:rPr>
              <a:t>(green</a:t>
            </a:r>
            <a:endParaRPr lang="en-US" sz="1400" dirty="0">
              <a:solidFill>
                <a:srgbClr val="202124"/>
              </a:solidFill>
              <a:latin typeface="arial" panose="020B0604020202020204" pitchFamily="34" charset="0"/>
            </a:endParaRPr>
          </a:p>
          <a:p>
            <a:pPr marL="0" indent="0">
              <a:buNone/>
            </a:pPr>
            <a:r>
              <a:rPr lang="en-US" sz="1400" b="1" dirty="0">
                <a:solidFill>
                  <a:srgbClr val="202124"/>
                </a:solidFill>
                <a:latin typeface="arial" panose="020B0604020202020204" pitchFamily="34" charset="0"/>
              </a:rPr>
              <a:t>  Use of a Tuple to store the latitude and longitude of your home, </a:t>
            </a:r>
            <a:r>
              <a:rPr lang="en-US" sz="1400" dirty="0">
                <a:solidFill>
                  <a:srgbClr val="202124"/>
                </a:solidFill>
                <a:latin typeface="arial" panose="020B0604020202020204" pitchFamily="34" charset="0"/>
              </a:rPr>
              <a:t>because a tuple always has a predefined number of elements.</a:t>
            </a:r>
          </a:p>
          <a:p>
            <a:r>
              <a:rPr lang="en-US" sz="1400" b="1" i="0" dirty="0">
                <a:solidFill>
                  <a:srgbClr val="202124"/>
                </a:solidFill>
                <a:effectLst/>
                <a:latin typeface="arial" panose="020B0604020202020204" pitchFamily="34" charset="0"/>
              </a:rPr>
              <a:t>Use of Lists is storing objects or removing and adding objects</a:t>
            </a:r>
            <a:r>
              <a:rPr lang="en-US" sz="1400" b="0" i="0" dirty="0">
                <a:solidFill>
                  <a:srgbClr val="202124"/>
                </a:solidFill>
                <a:effectLst/>
                <a:latin typeface="arial" panose="020B0604020202020204" pitchFamily="34" charset="0"/>
              </a:rPr>
              <a:t>. So in order for the programmer to perform the various tasks for the list, the software should have enough storage to stay up with the changes made to the list.</a:t>
            </a:r>
            <a:endParaRPr lang="en-US" sz="1800" dirty="0">
              <a:solidFill>
                <a:srgbClr val="000000"/>
              </a:solidFill>
              <a:latin typeface="Verdana" panose="020B0604030504040204" pitchFamily="34" charset="0"/>
            </a:endParaRPr>
          </a:p>
          <a:p>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 xmlns:a16="http://schemas.microsoft.com/office/drawing/2014/main" id="{75EF8866-BB7B-8457-7442-784863A66B59}"/>
              </a:ext>
            </a:extLst>
          </p:cNvPr>
          <p:cNvGraphicFramePr>
            <a:graphicFrameLocks noGrp="1"/>
          </p:cNvGraphicFramePr>
          <p:nvPr>
            <p:extLst>
              <p:ext uri="{D42A27DB-BD31-4B8C-83A1-F6EECF244321}">
                <p14:modId xmlns="" xmlns:p14="http://schemas.microsoft.com/office/powerpoint/2010/main" val="3421815103"/>
              </p:ext>
            </p:extLst>
          </p:nvPr>
        </p:nvGraphicFramePr>
        <p:xfrm>
          <a:off x="231643" y="1210324"/>
          <a:ext cx="7754570" cy="1463040"/>
        </p:xfrm>
        <a:graphic>
          <a:graphicData uri="http://schemas.openxmlformats.org/drawingml/2006/table">
            <a:tbl>
              <a:tblPr/>
              <a:tblGrid>
                <a:gridCol w="1549337">
                  <a:extLst>
                    <a:ext uri="{9D8B030D-6E8A-4147-A177-3AD203B41FA5}">
                      <a16:colId xmlns="" xmlns:a16="http://schemas.microsoft.com/office/drawing/2014/main" val="1535107388"/>
                    </a:ext>
                  </a:extLst>
                </a:gridCol>
                <a:gridCol w="6205233">
                  <a:extLst>
                    <a:ext uri="{9D8B030D-6E8A-4147-A177-3AD203B41FA5}">
                      <a16:colId xmlns="" xmlns:a16="http://schemas.microsoft.com/office/drawing/2014/main" val="1146868496"/>
                    </a:ext>
                  </a:extLst>
                </a:gridCol>
              </a:tblGrid>
              <a:tr h="0">
                <a:tc>
                  <a:txBody>
                    <a:bodyPr/>
                    <a:lstStyle/>
                    <a:p>
                      <a:pPr algn="l" fontAlgn="t"/>
                      <a:r>
                        <a:rPr lang="en-IN">
                          <a:effectLst/>
                        </a:rPr>
                        <a:t>Method</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a:effectLst/>
                        </a:rPr>
                        <a:t>Description</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7856603"/>
                  </a:ext>
                </a:extLst>
              </a:tr>
              <a:tr h="0">
                <a:tc>
                  <a:txBody>
                    <a:bodyPr/>
                    <a:lstStyle/>
                    <a:p>
                      <a:pPr algn="l" fontAlgn="t"/>
                      <a:r>
                        <a:rPr lang="en-IN" dirty="0">
                          <a:effectLst/>
                        </a:rPr>
                        <a:t>count()</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a:effectLst/>
                        </a:rPr>
                        <a:t>Returns the number of times a specified value occurs in a tuple</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1906582383"/>
                  </a:ext>
                </a:extLst>
              </a:tr>
              <a:tr h="0">
                <a:tc>
                  <a:txBody>
                    <a:bodyPr/>
                    <a:lstStyle/>
                    <a:p>
                      <a:pPr algn="l" fontAlgn="t"/>
                      <a:r>
                        <a:rPr lang="en-IN" dirty="0">
                          <a:effectLst/>
                        </a:rPr>
                        <a:t>index()</a:t>
                      </a:r>
                    </a:p>
                  </a:txBody>
                  <a:tcPr marL="12192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US" dirty="0">
                          <a:effectLst/>
                        </a:rPr>
                        <a:t>Searches the tuple for a specified value and returns the position of where it was found</a:t>
                      </a:r>
                    </a:p>
                  </a:txBody>
                  <a:tcPr marL="60960" marR="60960" marT="60960" marB="6096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 xmlns:a16="http://schemas.microsoft.com/office/drawing/2014/main" val="1684315859"/>
                  </a:ext>
                </a:extLst>
              </a:tr>
            </a:tbl>
          </a:graphicData>
        </a:graphic>
      </p:graphicFrame>
    </p:spTree>
    <p:extLst>
      <p:ext uri="{BB962C8B-B14F-4D97-AF65-F5344CB8AC3E}">
        <p14:creationId xmlns="" xmlns:p14="http://schemas.microsoft.com/office/powerpoint/2010/main" val="35364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677289-7AF7-6071-9184-3B2CEE8506C8}"/>
              </a:ext>
            </a:extLst>
          </p:cNvPr>
          <p:cNvSpPr>
            <a:spLocks noGrp="1"/>
          </p:cNvSpPr>
          <p:nvPr>
            <p:ph type="title"/>
          </p:nvPr>
        </p:nvSpPr>
        <p:spPr>
          <a:xfrm>
            <a:off x="871225" y="275212"/>
            <a:ext cx="9784080" cy="948904"/>
          </a:xfrm>
        </p:spPr>
        <p:txBody>
          <a:bodyPr/>
          <a:lstStyle/>
          <a:p>
            <a:r>
              <a:rPr lang="en-US" dirty="0" smtClean="0"/>
              <a:t>Brief history-python</a:t>
            </a:r>
            <a:endParaRPr lang="en-IN" dirty="0"/>
          </a:p>
        </p:txBody>
      </p:sp>
      <p:sp>
        <p:nvSpPr>
          <p:cNvPr id="3" name="Content Placeholder 2">
            <a:extLst>
              <a:ext uri="{FF2B5EF4-FFF2-40B4-BE49-F238E27FC236}">
                <a16:creationId xmlns="" xmlns:a16="http://schemas.microsoft.com/office/drawing/2014/main" id="{03932689-8734-285D-C73B-2EE2185A6B11}"/>
              </a:ext>
            </a:extLst>
          </p:cNvPr>
          <p:cNvSpPr>
            <a:spLocks noGrp="1"/>
          </p:cNvSpPr>
          <p:nvPr>
            <p:ph idx="1"/>
          </p:nvPr>
        </p:nvSpPr>
        <p:spPr>
          <a:xfrm>
            <a:off x="871225" y="1224115"/>
            <a:ext cx="9784080" cy="5309419"/>
          </a:xfrm>
        </p:spPr>
        <p:txBody>
          <a:bodyPr>
            <a:normAutofit fontScale="25000" lnSpcReduction="20000"/>
          </a:bodyPr>
          <a:lstStyle/>
          <a:p>
            <a:pPr fontAlgn="base"/>
            <a:r>
              <a:rPr lang="en-US" sz="7200" u="sng" dirty="0">
                <a:hlinkClick r:id="rId2"/>
              </a:rPr>
              <a:t>Python</a:t>
            </a:r>
            <a:r>
              <a:rPr lang="en-US" sz="7200" dirty="0"/>
              <a:t> is a widely-used general-purpose, high-level programming language. It was initially designed by Guido van Rossum in 1991 and developed by Python Software Foundation. It was mainly developed for emphasis on code readability, and its syntax allows programmers to express concepts in fewer lines of code.</a:t>
            </a:r>
          </a:p>
          <a:p>
            <a:pPr fontAlgn="base"/>
            <a:r>
              <a:rPr lang="en-US" sz="7200" dirty="0"/>
              <a:t>In the late 1980s, history was about to be written. It was that time when working on Python started. Soon after that, Guido Van Rossum began doing its application-based work in December of 1989 at Centrum </a:t>
            </a:r>
            <a:r>
              <a:rPr lang="en-US" sz="7200" dirty="0" err="1"/>
              <a:t>Wiskunde</a:t>
            </a:r>
            <a:r>
              <a:rPr lang="en-US" sz="7200" dirty="0"/>
              <a:t> &amp; </a:t>
            </a:r>
            <a:r>
              <a:rPr lang="en-US" sz="7200" dirty="0" err="1"/>
              <a:t>Informatica</a:t>
            </a:r>
            <a:r>
              <a:rPr lang="en-US" sz="7200" dirty="0"/>
              <a:t> (CWI) which is situated in the </a:t>
            </a:r>
            <a:r>
              <a:rPr lang="en-US" sz="7200" b="1" dirty="0"/>
              <a:t>Netherlands</a:t>
            </a:r>
            <a:r>
              <a:rPr lang="en-US" sz="7200" dirty="0"/>
              <a:t>. It was started firstly as a hobby project because he was looking for an interesting project to keep him occupied during Christmas. </a:t>
            </a:r>
            <a:endParaRPr lang="en-US" sz="7200" dirty="0" smtClean="0"/>
          </a:p>
          <a:p>
            <a:pPr fontAlgn="base"/>
            <a:r>
              <a:rPr lang="en-US" sz="7200" dirty="0" smtClean="0"/>
              <a:t>The </a:t>
            </a:r>
            <a:r>
              <a:rPr lang="en-US" sz="7200" dirty="0"/>
              <a:t>programming language in which Python is said to have succeeded is ABC Programming Language, which had interfacing with the Amoeba Operating System and had the feature of exception handling. He had already helped to create ABC earlier in his career and he had seen some issues with ABC but liked most of the features. After that what he did was really very clever. He had taken the syntax of ABC, and some of its good features. It came with a lot of complaints too, so he fixed those issues completely and had created a good scripting language that had removed all the flaws. The inspiration for the name came from BBC’s TV Show – ‘Monty Python’s Flying Circus’, as he was a big fan of the TV show and also he wanted a short, unique and slightly mysterious name for his invention and hence he named it Python! He was the “Benevolent dictator for life” (BDFL) until he stepped down from the position as the leader on 12th July 2018. For quite some time he used to work for Google, but currently, he is working at Dropbox.</a:t>
            </a:r>
            <a:r>
              <a:rPr lang="en-US" sz="4500" dirty="0"/>
              <a:t> </a:t>
            </a:r>
            <a:br>
              <a:rPr lang="en-US" sz="4500" dirty="0"/>
            </a:br>
            <a:endParaRPr lang="en-US" sz="4500" dirty="0" smtClean="0"/>
          </a:p>
          <a:p>
            <a:pPr fontAlgn="base"/>
            <a:r>
              <a:rPr lang="en-US" sz="7200" dirty="0" smtClean="0"/>
              <a:t>The </a:t>
            </a:r>
            <a:r>
              <a:rPr lang="en-US" sz="7200" dirty="0"/>
              <a:t>language was finally released in 1991. When it was released, it used a lot fewer codes to express the concepts, when we compare it with Java, C++ &amp; C. Its design philosophy was quite good too. Its main objective is to provide code readability and advanced developer productivity. When it was released it had more than enough capability to provide classes with inheritance, several core data types exception handling and functions. </a:t>
            </a:r>
          </a:p>
          <a:p>
            <a:endParaRPr lang="en-IN" sz="7200" dirty="0"/>
          </a:p>
        </p:txBody>
      </p:sp>
    </p:spTree>
    <p:extLst>
      <p:ext uri="{BB962C8B-B14F-4D97-AF65-F5344CB8AC3E}">
        <p14:creationId xmlns="" xmlns:p14="http://schemas.microsoft.com/office/powerpoint/2010/main" val="18011009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Python Sets: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146296" y="634121"/>
            <a:ext cx="12045703" cy="5909310"/>
          </a:xfrm>
          <a:prstGeom prst="rect">
            <a:avLst/>
          </a:prstGeom>
          <a:noFill/>
        </p:spPr>
        <p:txBody>
          <a:bodyPr wrap="square">
            <a:spAutoFit/>
          </a:bodyPr>
          <a:lstStyle/>
          <a:p>
            <a:pPr algn="l"/>
            <a:r>
              <a:rPr lang="en-US" b="0" i="0" dirty="0">
                <a:solidFill>
                  <a:srgbClr val="000000"/>
                </a:solidFill>
                <a:effectLst/>
                <a:latin typeface="Verdana" panose="020B0604030504040204" pitchFamily="34" charset="0"/>
              </a:rPr>
              <a:t>Sets are used to store multiple items in a single variable.</a:t>
            </a:r>
          </a:p>
          <a:p>
            <a:pPr algn="l"/>
            <a:r>
              <a:rPr lang="en-US" b="0" i="0" dirty="0">
                <a:solidFill>
                  <a:srgbClr val="000000"/>
                </a:solidFill>
                <a:effectLst/>
                <a:latin typeface="Verdana" panose="020B0604030504040204" pitchFamily="34" charset="0"/>
              </a:rPr>
              <a:t>Set is one of 4 built-in data types in Python used to store collections of data, the other 3 are </a:t>
            </a:r>
            <a:r>
              <a:rPr lang="en-US" dirty="0">
                <a:solidFill>
                  <a:srgbClr val="000000"/>
                </a:solidFill>
                <a:latin typeface="Verdana" panose="020B0604030504040204" pitchFamily="34" charset="0"/>
              </a:rPr>
              <a:t>List</a:t>
            </a:r>
            <a:r>
              <a:rPr lang="en-US" b="0" i="0" dirty="0">
                <a:solidFill>
                  <a:srgbClr val="000000"/>
                </a:solidFill>
                <a:effectLst/>
                <a:latin typeface="Verdana" panose="020B0604030504040204" pitchFamily="34" charset="0"/>
              </a:rPr>
              <a:t>, </a:t>
            </a:r>
            <a:r>
              <a:rPr lang="en-US" dirty="0">
                <a:solidFill>
                  <a:srgbClr val="000000"/>
                </a:solidFill>
                <a:latin typeface="Verdana" panose="020B0604030504040204" pitchFamily="34" charset="0"/>
              </a:rPr>
              <a:t>Tuple</a:t>
            </a:r>
            <a:r>
              <a:rPr lang="en-US" b="0" i="0" dirty="0">
                <a:solidFill>
                  <a:srgbClr val="000000"/>
                </a:solidFill>
                <a:effectLst/>
                <a:latin typeface="Verdana" panose="020B0604030504040204" pitchFamily="34" charset="0"/>
              </a:rPr>
              <a:t>, and </a:t>
            </a:r>
            <a:r>
              <a:rPr lang="en-US" dirty="0">
                <a:solidFill>
                  <a:srgbClr val="000000"/>
                </a:solidFill>
                <a:latin typeface="Verdana" panose="020B0604030504040204" pitchFamily="34" charset="0"/>
              </a:rPr>
              <a:t>Dictionary</a:t>
            </a:r>
            <a:r>
              <a:rPr lang="en-US" b="0" i="0" dirty="0">
                <a:solidFill>
                  <a:srgbClr val="000000"/>
                </a:solidFill>
                <a:effectLst/>
                <a:latin typeface="Verdana" panose="020B0604030504040204" pitchFamily="34" charset="0"/>
              </a:rPr>
              <a:t>, all with different qualities and usage.</a:t>
            </a:r>
          </a:p>
          <a:p>
            <a:pPr algn="l"/>
            <a:r>
              <a:rPr lang="en-US" b="0" i="0" dirty="0">
                <a:solidFill>
                  <a:srgbClr val="000000"/>
                </a:solidFill>
                <a:effectLst/>
                <a:latin typeface="Verdana" panose="020B0604030504040204" pitchFamily="34" charset="0"/>
              </a:rPr>
              <a:t>A set is a collection which is </a:t>
            </a:r>
            <a:r>
              <a:rPr lang="en-US" b="0" i="1" dirty="0">
                <a:solidFill>
                  <a:srgbClr val="000000"/>
                </a:solidFill>
                <a:effectLst/>
                <a:latin typeface="Verdana" panose="020B0604030504040204" pitchFamily="34" charset="0"/>
              </a:rPr>
              <a:t>unordered</a:t>
            </a:r>
            <a:r>
              <a:rPr lang="en-US" b="0" i="0" dirty="0">
                <a:solidFill>
                  <a:srgbClr val="000000"/>
                </a:solidFill>
                <a:effectLst/>
                <a:latin typeface="Verdana" panose="020B0604030504040204" pitchFamily="34" charset="0"/>
              </a:rPr>
              <a:t>, </a:t>
            </a:r>
            <a:r>
              <a:rPr lang="en-US" b="0" i="1" dirty="0">
                <a:solidFill>
                  <a:srgbClr val="000000"/>
                </a:solidFill>
                <a:effectLst/>
                <a:latin typeface="Verdana" panose="020B0604030504040204" pitchFamily="34" charset="0"/>
              </a:rPr>
              <a:t>unchangeable</a:t>
            </a:r>
            <a:r>
              <a:rPr lang="en-US" b="0" i="0" dirty="0">
                <a:solidFill>
                  <a:srgbClr val="000000"/>
                </a:solidFill>
                <a:effectLst/>
                <a:latin typeface="Verdana" panose="020B0604030504040204" pitchFamily="34" charset="0"/>
              </a:rPr>
              <a:t>, and </a:t>
            </a:r>
            <a:r>
              <a:rPr lang="en-US" b="0" i="1" dirty="0">
                <a:solidFill>
                  <a:srgbClr val="000000"/>
                </a:solidFill>
                <a:effectLst/>
                <a:latin typeface="Verdana" panose="020B0604030504040204" pitchFamily="34" charset="0"/>
              </a:rPr>
              <a:t>unindexed</a:t>
            </a:r>
            <a:r>
              <a:rPr lang="en-US" b="0" i="0" dirty="0">
                <a:solidFill>
                  <a:srgbClr val="000000"/>
                </a:solidFill>
                <a:effectLst/>
                <a:latin typeface="Verdana" panose="020B0604030504040204" pitchFamily="34" charset="0"/>
              </a:rPr>
              <a:t>.</a:t>
            </a:r>
          </a:p>
          <a:p>
            <a:pPr algn="l"/>
            <a:endParaRPr lang="en-US" dirty="0">
              <a:solidFill>
                <a:srgbClr val="000000"/>
              </a:solidFill>
              <a:latin typeface="Verdana" panose="020B0604030504040204" pitchFamily="34" charset="0"/>
            </a:endParaRPr>
          </a:p>
          <a:p>
            <a:pPr algn="l"/>
            <a:r>
              <a:rPr lang="en-US" b="0" i="0" dirty="0">
                <a:solidFill>
                  <a:srgbClr val="000000"/>
                </a:solidFill>
                <a:effectLst/>
                <a:latin typeface="Verdana" panose="020B0604030504040204" pitchFamily="34" charset="0"/>
              </a:rPr>
              <a:t>Sets are written with curly brackets {}</a:t>
            </a:r>
          </a:p>
          <a:p>
            <a:pPr algn="l"/>
            <a:endParaRPr lang="en-US" b="0" i="0" dirty="0">
              <a:solidFill>
                <a:srgbClr val="000000"/>
              </a:solidFill>
              <a:effectLst/>
              <a:latin typeface="Verdana" panose="020B0604030504040204" pitchFamily="34" charset="0"/>
            </a:endParaRPr>
          </a:p>
          <a:p>
            <a:pPr algn="l"/>
            <a:r>
              <a:rPr lang="en-US" b="0" i="0" dirty="0" err="1">
                <a:solidFill>
                  <a:srgbClr val="000000"/>
                </a:solidFill>
                <a:effectLst/>
                <a:latin typeface="Consolas" panose="020B0609020204030204" pitchFamily="49" charset="0"/>
              </a:rPr>
              <a:t>thisset</a:t>
            </a:r>
            <a:r>
              <a:rPr lang="en-US" b="0" i="0" dirty="0">
                <a:solidFill>
                  <a:srgbClr val="000000"/>
                </a:solidFill>
                <a:effectLst/>
                <a:latin typeface="Consolas" panose="020B0609020204030204" pitchFamily="49" charset="0"/>
              </a:rPr>
              <a:t> = {</a:t>
            </a:r>
            <a:r>
              <a:rPr lang="en-US" b="0" i="0" dirty="0">
                <a:solidFill>
                  <a:srgbClr val="A52A2A"/>
                </a:solidFill>
                <a:effectLst/>
                <a:latin typeface="Consolas" panose="020B0609020204030204" pitchFamily="49" charset="0"/>
              </a:rPr>
              <a:t>"apple"</a:t>
            </a: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"banana"</a:t>
            </a: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"cherry"</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a:t>
            </a:r>
            <a:r>
              <a:rPr lang="en-US" b="0" i="0" dirty="0" err="1">
                <a:solidFill>
                  <a:srgbClr val="000000"/>
                </a:solidFill>
                <a:effectLst/>
                <a:latin typeface="Consolas" panose="020B0609020204030204" pitchFamily="49" charset="0"/>
              </a:rPr>
              <a:t>thisset</a:t>
            </a:r>
            <a:r>
              <a:rPr lang="en-US" b="0" i="0" dirty="0">
                <a:solidFill>
                  <a:srgbClr val="000000"/>
                </a:solidFill>
                <a:effectLst/>
                <a:latin typeface="Consolas" panose="020B0609020204030204" pitchFamily="49" charset="0"/>
              </a:rPr>
              <a:t>)</a:t>
            </a:r>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pPr algn="l"/>
            <a:r>
              <a:rPr lang="en-US" b="0" i="0" dirty="0">
                <a:solidFill>
                  <a:srgbClr val="000000"/>
                </a:solidFill>
                <a:effectLst/>
                <a:latin typeface="Segoe UI" panose="020B0502040204020203" pitchFamily="34" charset="0"/>
              </a:rPr>
              <a:t>Duplicates Not Allowed</a:t>
            </a:r>
          </a:p>
          <a:p>
            <a:pPr algn="l"/>
            <a:r>
              <a:rPr lang="en-US" b="0" i="0" dirty="0">
                <a:solidFill>
                  <a:srgbClr val="000000"/>
                </a:solidFill>
                <a:effectLst/>
                <a:latin typeface="Verdana" panose="020B0604030504040204" pitchFamily="34" charset="0"/>
              </a:rPr>
              <a:t>Sets cannot have two items with the same value.</a:t>
            </a:r>
          </a:p>
          <a:p>
            <a:pPr algn="l"/>
            <a:endParaRPr lang="en-US" dirty="0">
              <a:solidFill>
                <a:srgbClr val="000000"/>
              </a:solidFill>
              <a:latin typeface="Verdana" panose="020B0604030504040204" pitchFamily="34" charset="0"/>
            </a:endParaRPr>
          </a:p>
          <a:p>
            <a:pPr algn="l"/>
            <a:r>
              <a:rPr lang="en-US" b="0" i="0" dirty="0">
                <a:solidFill>
                  <a:srgbClr val="000000"/>
                </a:solidFill>
                <a:effectLst/>
                <a:latin typeface="Verdana" panose="020B0604030504040204" pitchFamily="34" charset="0"/>
              </a:rPr>
              <a:t>A set can contain different data types:</a:t>
            </a:r>
          </a:p>
          <a:p>
            <a:pPr algn="l"/>
            <a:r>
              <a:rPr lang="en-US" dirty="0">
                <a:solidFill>
                  <a:srgbClr val="000000"/>
                </a:solidFill>
                <a:latin typeface="Verdana" panose="020B0604030504040204" pitchFamily="34" charset="0"/>
              </a:rPr>
              <a:t>For </a:t>
            </a:r>
            <a:r>
              <a:rPr lang="en-US" dirty="0" err="1">
                <a:solidFill>
                  <a:srgbClr val="000000"/>
                </a:solidFill>
                <a:latin typeface="Verdana" panose="020B0604030504040204" pitchFamily="34" charset="0"/>
              </a:rPr>
              <a:t>e.g</a:t>
            </a:r>
            <a:r>
              <a:rPr lang="en-US" dirty="0">
                <a:solidFill>
                  <a:srgbClr val="000000"/>
                </a:solidFill>
                <a:latin typeface="Verdana" panose="020B0604030504040204" pitchFamily="34" charset="0"/>
              </a:rPr>
              <a:t>:</a:t>
            </a:r>
          </a:p>
          <a:p>
            <a:pPr algn="l"/>
            <a:r>
              <a:rPr lang="en-US" b="0" i="0" dirty="0">
                <a:solidFill>
                  <a:srgbClr val="000000"/>
                </a:solidFill>
                <a:effectLst/>
                <a:latin typeface="Consolas" panose="020B0609020204030204" pitchFamily="49" charset="0"/>
              </a:rPr>
              <a:t>set1 = {</a:t>
            </a:r>
            <a:r>
              <a:rPr lang="en-US" b="0" i="0" dirty="0">
                <a:solidFill>
                  <a:srgbClr val="A52A2A"/>
                </a:solidFill>
                <a:effectLst/>
                <a:latin typeface="Consolas" panose="020B0609020204030204" pitchFamily="49" charset="0"/>
              </a:rPr>
              <a:t>"</a:t>
            </a:r>
            <a:r>
              <a:rPr lang="en-US" b="0" i="0" dirty="0" err="1">
                <a:solidFill>
                  <a:srgbClr val="A52A2A"/>
                </a:solidFill>
                <a:effectLst/>
                <a:latin typeface="Consolas" panose="020B0609020204030204" pitchFamily="49" charset="0"/>
              </a:rPr>
              <a:t>abc</a:t>
            </a:r>
            <a:r>
              <a:rPr lang="en-US" b="0" i="0" dirty="0">
                <a:solidFill>
                  <a:srgbClr val="A52A2A"/>
                </a:solidFill>
                <a:effectLst/>
                <a:latin typeface="Consolas" panose="020B0609020204030204" pitchFamily="49" charset="0"/>
              </a:rPr>
              <a:t>"</a:t>
            </a:r>
            <a:r>
              <a:rPr lang="en-US" b="0" i="0" dirty="0">
                <a:solidFill>
                  <a:srgbClr val="000000"/>
                </a:solidFill>
                <a:effectLst/>
                <a:latin typeface="Consolas" panose="020B0609020204030204" pitchFamily="49" charset="0"/>
              </a:rPr>
              <a:t>, </a:t>
            </a:r>
            <a:r>
              <a:rPr lang="en-US" b="0" i="0" dirty="0">
                <a:solidFill>
                  <a:srgbClr val="FF0000"/>
                </a:solidFill>
                <a:effectLst/>
                <a:latin typeface="Consolas" panose="020B0609020204030204" pitchFamily="49" charset="0"/>
              </a:rPr>
              <a:t>34</a:t>
            </a:r>
            <a:r>
              <a:rPr lang="en-US" b="0" i="0" dirty="0">
                <a:solidFill>
                  <a:srgbClr val="000000"/>
                </a:solidFill>
                <a:effectLst/>
                <a:latin typeface="Consolas" panose="020B0609020204030204" pitchFamily="49" charset="0"/>
              </a:rPr>
              <a:t>, </a:t>
            </a:r>
            <a:r>
              <a:rPr lang="en-US" b="0" i="0" dirty="0">
                <a:solidFill>
                  <a:srgbClr val="0000CD"/>
                </a:solidFill>
                <a:effectLst/>
                <a:latin typeface="Consolas" panose="020B0609020204030204" pitchFamily="49" charset="0"/>
              </a:rPr>
              <a:t>True</a:t>
            </a:r>
            <a:r>
              <a:rPr lang="en-US" b="0" i="0" dirty="0">
                <a:solidFill>
                  <a:srgbClr val="000000"/>
                </a:solidFill>
                <a:effectLst/>
                <a:latin typeface="Consolas" panose="020B0609020204030204" pitchFamily="49" charset="0"/>
              </a:rPr>
              <a:t>, </a:t>
            </a:r>
            <a:r>
              <a:rPr lang="en-US" b="0" i="0" dirty="0">
                <a:solidFill>
                  <a:srgbClr val="FF0000"/>
                </a:solidFill>
                <a:effectLst/>
                <a:latin typeface="Consolas" panose="020B0609020204030204" pitchFamily="49" charset="0"/>
              </a:rPr>
              <a:t>40</a:t>
            </a: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"male"</a:t>
            </a:r>
            <a:r>
              <a:rPr lang="en-US" b="0" i="0" dirty="0">
                <a:solidFill>
                  <a:srgbClr val="000000"/>
                </a:solidFill>
                <a:effectLst/>
                <a:latin typeface="Consolas" panose="020B0609020204030204" pitchFamily="49" charset="0"/>
              </a:rPr>
              <a:t>}</a:t>
            </a:r>
          </a:p>
          <a:p>
            <a:pPr algn="l"/>
            <a:endParaRPr lang="en-US" b="0" i="0" dirty="0">
              <a:solidFill>
                <a:srgbClr val="000000"/>
              </a:solidFill>
              <a:effectLst/>
              <a:latin typeface="Consolas" panose="020B0609020204030204" pitchFamily="49" charset="0"/>
            </a:endParaRPr>
          </a:p>
          <a:p>
            <a:r>
              <a:rPr kumimoji="0" lang="en-US" altLang="en-US" sz="1800" b="0" i="0" u="none" strike="noStrike" cap="none" normalizeH="0" baseline="0" dirty="0">
                <a:ln>
                  <a:noFill/>
                </a:ln>
                <a:solidFill>
                  <a:srgbClr val="000000"/>
                </a:solidFill>
                <a:effectLst/>
                <a:latin typeface="Verdana" panose="020B0604030504040204" pitchFamily="34" charset="0"/>
              </a:rPr>
              <a:t>To remove an item in a set, use the </a:t>
            </a:r>
            <a:r>
              <a:rPr kumimoji="0" lang="en-US" altLang="en-US" sz="1800" b="0" i="0" u="none" strike="noStrike" cap="none" normalizeH="0" baseline="0" dirty="0">
                <a:ln>
                  <a:noFill/>
                </a:ln>
                <a:solidFill>
                  <a:srgbClr val="DC143C"/>
                </a:solidFill>
                <a:effectLst/>
                <a:latin typeface="Consolas" panose="020B0609020204030204" pitchFamily="49" charset="0"/>
              </a:rPr>
              <a:t>remove()</a:t>
            </a:r>
            <a:r>
              <a:rPr kumimoji="0" lang="en-US" altLang="en-US" sz="1800" b="0" i="0" u="none" strike="noStrike" cap="none" normalizeH="0" baseline="0" dirty="0">
                <a:ln>
                  <a:noFill/>
                </a:ln>
                <a:solidFill>
                  <a:srgbClr val="000000"/>
                </a:solidFill>
                <a:effectLst/>
                <a:latin typeface="Verdana" panose="020B0604030504040204" pitchFamily="34" charset="0"/>
              </a:rPr>
              <a:t>, or the </a:t>
            </a:r>
            <a:r>
              <a:rPr kumimoji="0" lang="en-US" altLang="en-US" sz="1800" b="0" i="0" u="none" strike="noStrike" cap="none" normalizeH="0" baseline="0" dirty="0">
                <a:ln>
                  <a:noFill/>
                </a:ln>
                <a:solidFill>
                  <a:srgbClr val="DC143C"/>
                </a:solidFill>
                <a:effectLst/>
                <a:latin typeface="Consolas" panose="020B0609020204030204" pitchFamily="49" charset="0"/>
              </a:rPr>
              <a:t>discard()</a:t>
            </a:r>
            <a:r>
              <a:rPr kumimoji="0" lang="en-US" altLang="en-US" sz="1800" b="0" i="0" u="none" strike="noStrike" cap="none" normalizeH="0" baseline="0" dirty="0">
                <a:ln>
                  <a:noFill/>
                </a:ln>
                <a:solidFill>
                  <a:srgbClr val="000000"/>
                </a:solidFill>
                <a:effectLst/>
                <a:latin typeface="Verdana" panose="020B0604030504040204" pitchFamily="34" charset="0"/>
              </a:rPr>
              <a:t> method</a:t>
            </a:r>
            <a:r>
              <a:rPr kumimoji="0" lang="en-US" altLang="en-US" sz="1100" b="0" i="0" u="none" strike="noStrike" cap="none" normalizeH="0" baseline="0" dirty="0">
                <a:ln>
                  <a:noFill/>
                </a:ln>
                <a:solidFill>
                  <a:schemeClr val="tx1"/>
                </a:solidFill>
                <a:effectLst/>
              </a:rPr>
              <a:t> </a:t>
            </a:r>
            <a:endParaRPr kumimoji="0" lang="en-US" altLang="en-US" sz="3200" b="0" i="0" u="none" strike="noStrike" cap="none" normalizeH="0" baseline="0" dirty="0">
              <a:ln>
                <a:noFill/>
              </a:ln>
              <a:solidFill>
                <a:schemeClr val="tx1"/>
              </a:solidFill>
              <a:effectLst/>
              <a:latin typeface="Arial" panose="020B0604020202020204" pitchFamily="34" charset="0"/>
            </a:endParaRPr>
          </a:p>
          <a:p>
            <a:pPr algn="l"/>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p:txBody>
      </p:sp>
    </p:spTree>
    <p:extLst>
      <p:ext uri="{BB962C8B-B14F-4D97-AF65-F5344CB8AC3E}">
        <p14:creationId xmlns="" xmlns:p14="http://schemas.microsoft.com/office/powerpoint/2010/main" val="11176443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Python Sets: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146296" y="634121"/>
            <a:ext cx="12045703" cy="34163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Verdana" panose="020B0604030504040204" pitchFamily="34" charset="0"/>
              </a:rPr>
              <a:t>Remove the last item by using the </a:t>
            </a:r>
            <a:r>
              <a:rPr kumimoji="0" lang="en-US" altLang="en-US" sz="1800" b="0" i="0" u="none" strike="noStrike" cap="none" normalizeH="0" baseline="0" dirty="0">
                <a:ln>
                  <a:noFill/>
                </a:ln>
                <a:solidFill>
                  <a:srgbClr val="DC143C"/>
                </a:solidFill>
                <a:effectLst/>
                <a:latin typeface="Consolas" panose="020B0609020204030204" pitchFamily="49" charset="0"/>
              </a:rPr>
              <a:t>pop()</a:t>
            </a:r>
            <a:r>
              <a:rPr kumimoji="0" lang="en-US" altLang="en-US" sz="1800" b="0" i="0" u="none" strike="noStrike" cap="none" normalizeH="0" baseline="0" dirty="0">
                <a:ln>
                  <a:noFill/>
                </a:ln>
                <a:solidFill>
                  <a:srgbClr val="000000"/>
                </a:solidFill>
                <a:effectLst/>
                <a:latin typeface="Verdana" panose="020B0604030504040204" pitchFamily="34" charset="0"/>
              </a:rPr>
              <a:t> method:</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Verdana" panose="020B0604030504040204" pitchFamily="34" charset="0"/>
              </a:rPr>
              <a:t>The </a:t>
            </a:r>
            <a:r>
              <a:rPr kumimoji="0" lang="en-US" altLang="en-US" sz="1800" b="0" i="0" u="none" strike="noStrike" cap="none" normalizeH="0" baseline="0" dirty="0">
                <a:ln>
                  <a:noFill/>
                </a:ln>
                <a:solidFill>
                  <a:srgbClr val="DC143C"/>
                </a:solidFill>
                <a:effectLst/>
                <a:latin typeface="Consolas" panose="020B0609020204030204" pitchFamily="49" charset="0"/>
              </a:rPr>
              <a:t>pop()</a:t>
            </a:r>
            <a:r>
              <a:rPr kumimoji="0" lang="en-US" altLang="en-US" sz="1800" b="0" i="0" u="none" strike="noStrike" cap="none" normalizeH="0" baseline="0" dirty="0">
                <a:ln>
                  <a:noFill/>
                </a:ln>
                <a:solidFill>
                  <a:srgbClr val="000000"/>
                </a:solidFill>
                <a:effectLst/>
                <a:latin typeface="Verdana" panose="020B0604030504040204" pitchFamily="34" charset="0"/>
              </a:rPr>
              <a:t> method to remove an item, but this method will remove the </a:t>
            </a:r>
            <a:r>
              <a:rPr kumimoji="0" lang="en-US" altLang="en-US" sz="1800" b="0" i="1" u="none" strike="noStrike" cap="none" normalizeH="0" baseline="0" dirty="0">
                <a:ln>
                  <a:noFill/>
                </a:ln>
                <a:solidFill>
                  <a:srgbClr val="000000"/>
                </a:solidFill>
                <a:effectLst/>
                <a:latin typeface="Verdana" panose="020B0604030504040204" pitchFamily="34" charset="0"/>
              </a:rPr>
              <a:t>last</a:t>
            </a:r>
            <a:r>
              <a:rPr kumimoji="0" lang="en-US" altLang="en-US" sz="1800" b="0" i="0" u="none" strike="noStrike" cap="none" normalizeH="0" baseline="0" dirty="0">
                <a:ln>
                  <a:noFill/>
                </a:ln>
                <a:solidFill>
                  <a:srgbClr val="000000"/>
                </a:solidFill>
                <a:effectLst/>
                <a:latin typeface="Verdana" panose="020B0604030504040204" pitchFamily="34" charset="0"/>
              </a:rPr>
              <a:t> item. Remember that sets are unordered, so you will not know what item that gets removed.</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Verdana" panose="020B0604030504040204" pitchFamily="34" charset="0"/>
              </a:rPr>
              <a:t>The return value of the </a:t>
            </a:r>
            <a:r>
              <a:rPr kumimoji="0" lang="en-US" altLang="en-US" sz="1800" b="0" i="0" u="none" strike="noStrike" cap="none" normalizeH="0" baseline="0" dirty="0">
                <a:ln>
                  <a:noFill/>
                </a:ln>
                <a:solidFill>
                  <a:srgbClr val="DC143C"/>
                </a:solidFill>
                <a:effectLst/>
                <a:latin typeface="Consolas" panose="020B0609020204030204" pitchFamily="49" charset="0"/>
              </a:rPr>
              <a:t>pop()</a:t>
            </a:r>
            <a:r>
              <a:rPr kumimoji="0" lang="en-US" altLang="en-US" sz="1800" b="0" i="0" u="none" strike="noStrike" cap="none" normalizeH="0" baseline="0" dirty="0">
                <a:ln>
                  <a:noFill/>
                </a:ln>
                <a:solidFill>
                  <a:srgbClr val="000000"/>
                </a:solidFill>
                <a:effectLst/>
                <a:latin typeface="Verdana" panose="020B0604030504040204" pitchFamily="34" charset="0"/>
              </a:rPr>
              <a:t> method is the removed item </a:t>
            </a:r>
            <a:r>
              <a:rPr kumimoji="0" lang="en-US" altLang="en-US" sz="1800" b="0" i="0" u="none" strike="noStrike" cap="none" normalizeH="0" baseline="0" dirty="0" err="1">
                <a:ln>
                  <a:noFill/>
                </a:ln>
                <a:solidFill>
                  <a:srgbClr val="000000"/>
                </a:solidFill>
                <a:effectLst/>
                <a:latin typeface="Consolas" panose="020B0609020204030204" pitchFamily="49" charset="0"/>
              </a:rPr>
              <a:t>thisset</a:t>
            </a:r>
            <a:r>
              <a:rPr kumimoji="0" lang="en-US" altLang="en-US" sz="1800" b="0" i="0" u="none" strike="noStrike" cap="none" normalizeH="0" baseline="0" dirty="0">
                <a:ln>
                  <a:noFill/>
                </a:ln>
                <a:solidFill>
                  <a:srgbClr val="000000"/>
                </a:solidFill>
                <a:effectLst/>
                <a:latin typeface="Consolas" panose="020B0609020204030204" pitchFamily="49" charset="0"/>
              </a:rPr>
              <a:t> = {</a:t>
            </a:r>
            <a:r>
              <a:rPr kumimoji="0" lang="en-US" altLang="en-US" sz="1800" b="0" i="0" u="none" strike="noStrike" cap="none" normalizeH="0" baseline="0" dirty="0">
                <a:ln>
                  <a:noFill/>
                </a:ln>
                <a:solidFill>
                  <a:srgbClr val="A52A2A"/>
                </a:solidFill>
                <a:effectLst/>
                <a:latin typeface="Consolas" panose="020B0609020204030204" pitchFamily="49" charset="0"/>
              </a:rPr>
              <a:t>"apple"</a:t>
            </a:r>
            <a:r>
              <a:rPr kumimoji="0" lang="en-US" altLang="en-US" sz="1800" b="0" i="0" u="none" strike="noStrike" cap="none" normalizeH="0" baseline="0" dirty="0">
                <a:ln>
                  <a:noFill/>
                </a:ln>
                <a:solidFill>
                  <a:srgbClr val="000000"/>
                </a:solidFill>
                <a:effectLst/>
                <a:latin typeface="Consolas" panose="020B0609020204030204" pitchFamily="49" charset="0"/>
              </a:rPr>
              <a:t>, </a:t>
            </a:r>
            <a:r>
              <a:rPr kumimoji="0" lang="en-US" altLang="en-US" sz="1800" b="0" i="0" u="none" strike="noStrike" cap="none" normalizeH="0" baseline="0" dirty="0">
                <a:ln>
                  <a:noFill/>
                </a:ln>
                <a:solidFill>
                  <a:srgbClr val="A52A2A"/>
                </a:solidFill>
                <a:effectLst/>
                <a:latin typeface="Consolas" panose="020B0609020204030204" pitchFamily="49" charset="0"/>
              </a:rPr>
              <a:t>"banana"</a:t>
            </a:r>
            <a:r>
              <a:rPr kumimoji="0" lang="en-US" altLang="en-US" sz="1800" b="0" i="0" u="none" strike="noStrike" cap="none" normalizeH="0" baseline="0" dirty="0">
                <a:ln>
                  <a:noFill/>
                </a:ln>
                <a:solidFill>
                  <a:srgbClr val="000000"/>
                </a:solidFill>
                <a:effectLst/>
                <a:latin typeface="Consolas" panose="020B0609020204030204" pitchFamily="49" charset="0"/>
              </a:rPr>
              <a:t>, </a:t>
            </a:r>
            <a:r>
              <a:rPr kumimoji="0" lang="en-US" altLang="en-US" sz="1800" b="0" i="0" u="none" strike="noStrike" cap="none" normalizeH="0" baseline="0" dirty="0">
                <a:ln>
                  <a:noFill/>
                </a:ln>
                <a:solidFill>
                  <a:srgbClr val="A52A2A"/>
                </a:solidFill>
                <a:effectLst/>
                <a:latin typeface="Consolas" panose="020B0609020204030204" pitchFamily="49" charset="0"/>
              </a:rPr>
              <a:t>"cherry"</a:t>
            </a:r>
            <a:r>
              <a:rPr kumimoji="0" lang="en-US" altLang="en-US" sz="1800" b="0" i="0" u="none" strike="noStrike" cap="none" normalizeH="0" baseline="0" dirty="0">
                <a:ln>
                  <a:noFill/>
                </a:ln>
                <a:solidFill>
                  <a:srgbClr val="000000"/>
                </a:solidFill>
                <a:effectLst/>
                <a:latin typeface="Consolas" panose="020B0609020204030204" pitchFamily="49" charset="0"/>
              </a:rPr>
              <a:t>}</a:t>
            </a:r>
            <a:br>
              <a:rPr kumimoji="0" lang="en-US" altLang="en-US" sz="1800" b="0" i="0" u="none" strike="noStrike" cap="none" normalizeH="0" baseline="0" dirty="0">
                <a:ln>
                  <a:noFill/>
                </a:ln>
                <a:solidFill>
                  <a:srgbClr val="000000"/>
                </a:solidFill>
                <a:effectLst/>
                <a:latin typeface="Consolas" panose="020B0609020204030204" pitchFamily="49" charset="0"/>
              </a:rPr>
            </a:br>
            <a:r>
              <a:rPr kumimoji="0" lang="en-US" altLang="en-US" sz="1800" b="0" i="0" u="none" strike="noStrike" cap="none" normalizeH="0" baseline="0" dirty="0">
                <a:ln>
                  <a:noFill/>
                </a:ln>
                <a:solidFill>
                  <a:srgbClr val="000000"/>
                </a:solidFill>
                <a:effectLst/>
                <a:latin typeface="Consolas" panose="020B0609020204030204" pitchFamily="49" charset="0"/>
              </a:rPr>
              <a:t>For </a:t>
            </a:r>
            <a:r>
              <a:rPr kumimoji="0" lang="en-US" altLang="en-US" sz="1800" b="0" i="0" u="none" strike="noStrike" cap="none" normalizeH="0" baseline="0" dirty="0" err="1">
                <a:ln>
                  <a:noFill/>
                </a:ln>
                <a:solidFill>
                  <a:srgbClr val="000000"/>
                </a:solidFill>
                <a:effectLst/>
                <a:latin typeface="Consolas" panose="020B0609020204030204" pitchFamily="49" charset="0"/>
              </a:rPr>
              <a:t>e.g</a:t>
            </a:r>
            <a:r>
              <a:rPr kumimoji="0" lang="en-US" altLang="en-US" sz="1800" b="0" i="0" u="none" strike="noStrike" cap="none" normalizeH="0" baseline="0" dirty="0">
                <a:ln>
                  <a:noFill/>
                </a:ln>
                <a:solidFill>
                  <a:srgbClr val="000000"/>
                </a:solidFill>
                <a:effectLst/>
                <a:latin typeface="Consolas" panose="020B0609020204030204" pitchFamily="49" charset="0"/>
              </a:rPr>
              <a:t/>
            </a:r>
            <a:br>
              <a:rPr kumimoji="0" lang="en-US" altLang="en-US" sz="1800" b="0" i="0" u="none" strike="noStrike" cap="none" normalizeH="0" baseline="0" dirty="0">
                <a:ln>
                  <a:noFill/>
                </a:ln>
                <a:solidFill>
                  <a:srgbClr val="000000"/>
                </a:solidFill>
                <a:effectLst/>
                <a:latin typeface="Consolas" panose="020B0609020204030204" pitchFamily="49" charset="0"/>
              </a:rPr>
            </a:br>
            <a:r>
              <a:rPr kumimoji="0" lang="en-US" altLang="en-US" sz="1800" b="0" i="0" u="none" strike="noStrike" cap="none" normalizeH="0" baseline="0" dirty="0">
                <a:ln>
                  <a:noFill/>
                </a:ln>
                <a:solidFill>
                  <a:srgbClr val="000000"/>
                </a:solidFill>
                <a:effectLst/>
                <a:latin typeface="Consolas" panose="020B0609020204030204" pitchFamily="49" charset="0"/>
              </a:rPr>
              <a:t>x =</a:t>
            </a:r>
            <a:r>
              <a:rPr kumimoji="0" lang="en-US" altLang="en-US" sz="1800" b="0" i="0" u="none" strike="noStrike" cap="none" normalizeH="0" baseline="0" dirty="0">
                <a:ln>
                  <a:noFill/>
                </a:ln>
                <a:solidFill>
                  <a:srgbClr val="FF0000"/>
                </a:solidFill>
                <a:effectLst/>
                <a:latin typeface="Consolas" panose="020B0609020204030204" pitchFamily="49" charset="0"/>
              </a:rPr>
              <a:t> </a:t>
            </a:r>
            <a:r>
              <a:rPr kumimoji="0" lang="en-US" altLang="en-US" sz="1800" b="0" i="0" u="none" strike="noStrike" cap="none" normalizeH="0" baseline="0" dirty="0" err="1">
                <a:ln>
                  <a:noFill/>
                </a:ln>
                <a:solidFill>
                  <a:srgbClr val="000000"/>
                </a:solidFill>
                <a:effectLst/>
                <a:latin typeface="Consolas" panose="020B0609020204030204" pitchFamily="49" charset="0"/>
              </a:rPr>
              <a:t>thisset.pop</a:t>
            </a:r>
            <a:r>
              <a:rPr kumimoji="0" lang="en-US" altLang="en-US" sz="1800" b="0" i="0" u="none" strike="noStrike" cap="none" normalizeH="0" baseline="0" dirty="0">
                <a:ln>
                  <a:noFill/>
                </a:ln>
                <a:solidFill>
                  <a:srgbClr val="000000"/>
                </a:solidFill>
                <a:effectLst/>
                <a:latin typeface="Consolas" panose="020B0609020204030204" pitchFamily="49" charset="0"/>
              </a:rPr>
              <a:t>()</a:t>
            </a:r>
            <a:br>
              <a:rPr kumimoji="0" lang="en-US" altLang="en-US" sz="1800" b="0" i="0" u="none" strike="noStrike" cap="none" normalizeH="0" baseline="0" dirty="0">
                <a:ln>
                  <a:noFill/>
                </a:ln>
                <a:solidFill>
                  <a:srgbClr val="000000"/>
                </a:solidFill>
                <a:effectLst/>
                <a:latin typeface="Consolas" panose="020B0609020204030204" pitchFamily="49" charset="0"/>
              </a:rPr>
            </a:br>
            <a:r>
              <a:rPr kumimoji="0" lang="en-US" altLang="en-US" sz="1800" b="0" i="0" u="none" strike="noStrike" cap="none" normalizeH="0" baseline="0" dirty="0">
                <a:ln>
                  <a:noFill/>
                </a:ln>
                <a:solidFill>
                  <a:srgbClr val="0000CD"/>
                </a:solidFill>
                <a:effectLst/>
                <a:latin typeface="Consolas" panose="020B0609020204030204" pitchFamily="49" charset="0"/>
              </a:rPr>
              <a:t>print</a:t>
            </a:r>
            <a:r>
              <a:rPr kumimoji="0" lang="en-US" altLang="en-US" sz="1800" b="0" i="0" u="none" strike="noStrike" cap="none" normalizeH="0" baseline="0" dirty="0">
                <a:ln>
                  <a:noFill/>
                </a:ln>
                <a:solidFill>
                  <a:srgbClr val="000000"/>
                </a:solidFill>
                <a:effectLst/>
                <a:latin typeface="Consolas" panose="020B0609020204030204" pitchFamily="49" charset="0"/>
              </a:rPr>
              <a:t>(x)</a:t>
            </a:r>
          </a:p>
          <a:p>
            <a:pPr marL="0" marR="0" lvl="0" indent="0" algn="l" defTabSz="914400" rtl="0" eaLnBrk="0" fontAlgn="base" latinLnBrk="0" hangingPunct="0">
              <a:lnSpc>
                <a:spcPct val="100000"/>
              </a:lnSpc>
              <a:spcBef>
                <a:spcPct val="0"/>
              </a:spcBef>
              <a:spcAft>
                <a:spcPct val="0"/>
              </a:spcAft>
              <a:buClrTx/>
              <a:buSzTx/>
              <a:buFontTx/>
              <a:buNone/>
              <a:tabLst/>
            </a:pPr>
            <a:endParaRPr lang="en-US" b="0" i="0" dirty="0">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b="0" i="0" dirty="0">
                <a:solidFill>
                  <a:srgbClr val="000000"/>
                </a:solidFill>
                <a:effectLst/>
                <a:latin typeface="Verdana" panose="020B0604030504040204" pitchFamily="34" charset="0"/>
              </a:rPr>
              <a:t>Python has a set of built-in methods that you can use on sets.</a:t>
            </a:r>
            <a:endParaRPr lang="en-US" dirty="0">
              <a:solidFill>
                <a:srgbClr val="000000"/>
              </a:solidFill>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pPr algn="l"/>
            <a:endParaRPr lang="en-US" b="0" i="0" dirty="0">
              <a:solidFill>
                <a:srgbClr val="000000"/>
              </a:solidFill>
              <a:effectLst/>
              <a:latin typeface="Verdana" panose="020B0604030504040204" pitchFamily="34" charset="0"/>
            </a:endParaRPr>
          </a:p>
        </p:txBody>
      </p:sp>
    </p:spTree>
    <p:extLst>
      <p:ext uri="{BB962C8B-B14F-4D97-AF65-F5344CB8AC3E}">
        <p14:creationId xmlns="" xmlns:p14="http://schemas.microsoft.com/office/powerpoint/2010/main" val="8388902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Python Sets: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115409" y="581133"/>
            <a:ext cx="12045703" cy="369332"/>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b="0" i="0" dirty="0">
                <a:solidFill>
                  <a:srgbClr val="000000"/>
                </a:solidFill>
                <a:effectLst/>
                <a:latin typeface="Verdana" panose="020B0604030504040204" pitchFamily="34" charset="0"/>
              </a:rPr>
              <a:t>Python has a set of built-in methods that you can use on sets.</a:t>
            </a:r>
          </a:p>
        </p:txBody>
      </p:sp>
      <p:graphicFrame>
        <p:nvGraphicFramePr>
          <p:cNvPr id="6" name="Table 5">
            <a:extLst>
              <a:ext uri="{FF2B5EF4-FFF2-40B4-BE49-F238E27FC236}">
                <a16:creationId xmlns="" xmlns:a16="http://schemas.microsoft.com/office/drawing/2014/main" id="{8EE9B83A-DA59-E7F2-1B6D-EC585E2948AC}"/>
              </a:ext>
            </a:extLst>
          </p:cNvPr>
          <p:cNvGraphicFramePr>
            <a:graphicFrameLocks noGrp="1"/>
          </p:cNvGraphicFramePr>
          <p:nvPr>
            <p:extLst>
              <p:ext uri="{D42A27DB-BD31-4B8C-83A1-F6EECF244321}">
                <p14:modId xmlns="" xmlns:p14="http://schemas.microsoft.com/office/powerpoint/2010/main" val="2314275226"/>
              </p:ext>
            </p:extLst>
          </p:nvPr>
        </p:nvGraphicFramePr>
        <p:xfrm>
          <a:off x="115409" y="924299"/>
          <a:ext cx="11961182" cy="5851114"/>
        </p:xfrm>
        <a:graphic>
          <a:graphicData uri="http://schemas.openxmlformats.org/drawingml/2006/table">
            <a:tbl>
              <a:tblPr/>
              <a:tblGrid>
                <a:gridCol w="3190598">
                  <a:extLst>
                    <a:ext uri="{9D8B030D-6E8A-4147-A177-3AD203B41FA5}">
                      <a16:colId xmlns="" xmlns:a16="http://schemas.microsoft.com/office/drawing/2014/main" val="2089966364"/>
                    </a:ext>
                  </a:extLst>
                </a:gridCol>
                <a:gridCol w="8770584">
                  <a:extLst>
                    <a:ext uri="{9D8B030D-6E8A-4147-A177-3AD203B41FA5}">
                      <a16:colId xmlns="" xmlns:a16="http://schemas.microsoft.com/office/drawing/2014/main" val="1923254433"/>
                    </a:ext>
                  </a:extLst>
                </a:gridCol>
              </a:tblGrid>
              <a:tr h="311711">
                <a:tc>
                  <a:txBody>
                    <a:bodyPr/>
                    <a:lstStyle/>
                    <a:p>
                      <a:pPr algn="l" fontAlgn="t"/>
                      <a:r>
                        <a:rPr lang="en-IN" sz="1800" dirty="0">
                          <a:effectLst/>
                        </a:rPr>
                        <a:t>add()</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a:effectLst/>
                        </a:rPr>
                        <a:t>Adds an element to the set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991156050"/>
                  </a:ext>
                </a:extLst>
              </a:tr>
              <a:tr h="311711">
                <a:tc>
                  <a:txBody>
                    <a:bodyPr/>
                    <a:lstStyle/>
                    <a:p>
                      <a:pPr algn="l" fontAlgn="t"/>
                      <a:r>
                        <a:rPr lang="en-IN" sz="1800" dirty="0">
                          <a:effectLst/>
                        </a:rPr>
                        <a:t>clear()</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Removes all the elements from the set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079277720"/>
                  </a:ext>
                </a:extLst>
              </a:tr>
              <a:tr h="311711">
                <a:tc>
                  <a:txBody>
                    <a:bodyPr/>
                    <a:lstStyle/>
                    <a:p>
                      <a:pPr algn="l" fontAlgn="t"/>
                      <a:r>
                        <a:rPr lang="en-IN" sz="1800" dirty="0">
                          <a:effectLst/>
                        </a:rPr>
                        <a:t>copy()</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a:effectLst/>
                        </a:rPr>
                        <a:t>Returns a copy of the set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886057173"/>
                  </a:ext>
                </a:extLst>
              </a:tr>
              <a:tr h="359171">
                <a:tc>
                  <a:txBody>
                    <a:bodyPr/>
                    <a:lstStyle/>
                    <a:p>
                      <a:pPr algn="l" fontAlgn="t"/>
                      <a:r>
                        <a:rPr lang="en-IN" sz="1800" dirty="0">
                          <a:effectLst/>
                        </a:rPr>
                        <a:t>difference()</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Returns a set containing the difference between two or more sets</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656147795"/>
                  </a:ext>
                </a:extLst>
              </a:tr>
              <a:tr h="359171">
                <a:tc>
                  <a:txBody>
                    <a:bodyPr/>
                    <a:lstStyle/>
                    <a:p>
                      <a:pPr algn="l" fontAlgn="t"/>
                      <a:r>
                        <a:rPr lang="en-IN" sz="1800" dirty="0" err="1">
                          <a:effectLst/>
                        </a:rPr>
                        <a:t>difference_update</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a:effectLst/>
                        </a:rPr>
                        <a:t>Removes the items in this set that are also included in another, specified set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4187568443"/>
                  </a:ext>
                </a:extLst>
              </a:tr>
              <a:tr h="311711">
                <a:tc>
                  <a:txBody>
                    <a:bodyPr/>
                    <a:lstStyle/>
                    <a:p>
                      <a:pPr algn="l" fontAlgn="t"/>
                      <a:r>
                        <a:rPr lang="en-IN" sz="1800" dirty="0">
                          <a:effectLst/>
                        </a:rPr>
                        <a:t>discard()</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sz="1800">
                          <a:effectLst/>
                        </a:rPr>
                        <a:t>Remove the specified item</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283611229"/>
                  </a:ext>
                </a:extLst>
              </a:tr>
              <a:tr h="359171">
                <a:tc>
                  <a:txBody>
                    <a:bodyPr/>
                    <a:lstStyle/>
                    <a:p>
                      <a:pPr algn="l" fontAlgn="t"/>
                      <a:r>
                        <a:rPr lang="en-IN" sz="1800" dirty="0">
                          <a:effectLst/>
                        </a:rPr>
                        <a:t>intersection()</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a:effectLst/>
                        </a:rPr>
                        <a:t>Returns a set, that is the intersection of two other sets</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375838973"/>
                  </a:ext>
                </a:extLst>
              </a:tr>
              <a:tr h="359171">
                <a:tc>
                  <a:txBody>
                    <a:bodyPr/>
                    <a:lstStyle/>
                    <a:p>
                      <a:pPr algn="l" fontAlgn="t"/>
                      <a:r>
                        <a:rPr lang="en-IN" sz="1800" dirty="0" err="1">
                          <a:effectLst/>
                        </a:rPr>
                        <a:t>intersection_update</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Removes the items in this set that are not present in other, specified set(s)</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647609802"/>
                  </a:ext>
                </a:extLst>
              </a:tr>
              <a:tr h="359171">
                <a:tc>
                  <a:txBody>
                    <a:bodyPr/>
                    <a:lstStyle/>
                    <a:p>
                      <a:pPr algn="l" fontAlgn="t"/>
                      <a:r>
                        <a:rPr lang="en-IN" sz="1800" dirty="0" err="1">
                          <a:effectLst/>
                        </a:rPr>
                        <a:t>isdisjoint</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a:effectLst/>
                        </a:rPr>
                        <a:t>Returns whether two sets have a intersection or not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71437038"/>
                  </a:ext>
                </a:extLst>
              </a:tr>
              <a:tr h="359171">
                <a:tc>
                  <a:txBody>
                    <a:bodyPr/>
                    <a:lstStyle/>
                    <a:p>
                      <a:pPr algn="l" fontAlgn="t"/>
                      <a:r>
                        <a:rPr lang="en-IN" sz="1800" dirty="0" err="1">
                          <a:effectLst/>
                        </a:rPr>
                        <a:t>issubset</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Returns whether another set contains this set or not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397907705"/>
                  </a:ext>
                </a:extLst>
              </a:tr>
              <a:tr h="359171">
                <a:tc>
                  <a:txBody>
                    <a:bodyPr/>
                    <a:lstStyle/>
                    <a:p>
                      <a:pPr algn="l" fontAlgn="t"/>
                      <a:r>
                        <a:rPr lang="en-IN" sz="1800" dirty="0" err="1">
                          <a:effectLst/>
                        </a:rPr>
                        <a:t>issuperset</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dirty="0">
                          <a:effectLst/>
                        </a:rPr>
                        <a:t>Returns whether this set contains another set or not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801709292"/>
                  </a:ext>
                </a:extLst>
              </a:tr>
              <a:tr h="311711">
                <a:tc>
                  <a:txBody>
                    <a:bodyPr/>
                    <a:lstStyle/>
                    <a:p>
                      <a:pPr algn="l" fontAlgn="t"/>
                      <a:r>
                        <a:rPr lang="en-IN" sz="1800" dirty="0">
                          <a:effectLst/>
                        </a:rPr>
                        <a:t>pop()</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effectLst/>
                        </a:rPr>
                        <a:t>Removes an element from the set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652029539"/>
                  </a:ext>
                </a:extLst>
              </a:tr>
              <a:tr h="311711">
                <a:tc>
                  <a:txBody>
                    <a:bodyPr/>
                    <a:lstStyle/>
                    <a:p>
                      <a:pPr algn="l" fontAlgn="t"/>
                      <a:r>
                        <a:rPr lang="en-IN" sz="1800" dirty="0">
                          <a:effectLst/>
                        </a:rPr>
                        <a:t>remove()</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IN" sz="1800">
                          <a:effectLst/>
                        </a:rPr>
                        <a:t>Removes the specified element</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404511918"/>
                  </a:ext>
                </a:extLst>
              </a:tr>
              <a:tr h="359171">
                <a:tc>
                  <a:txBody>
                    <a:bodyPr/>
                    <a:lstStyle/>
                    <a:p>
                      <a:pPr algn="l" fontAlgn="t"/>
                      <a:r>
                        <a:rPr lang="en-IN" sz="1800" dirty="0" err="1">
                          <a:effectLst/>
                        </a:rPr>
                        <a:t>symmetric_difference</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dirty="0">
                          <a:effectLst/>
                        </a:rPr>
                        <a:t>Returns a set with the symmetric differences of two sets</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940529289"/>
                  </a:ext>
                </a:extLst>
              </a:tr>
              <a:tr h="359171">
                <a:tc>
                  <a:txBody>
                    <a:bodyPr/>
                    <a:lstStyle/>
                    <a:p>
                      <a:pPr algn="l" fontAlgn="t"/>
                      <a:r>
                        <a:rPr lang="en-IN" sz="1800" dirty="0" err="1">
                          <a:effectLst/>
                        </a:rPr>
                        <a:t>symmetric_difference_update</a:t>
                      </a:r>
                      <a:r>
                        <a:rPr lang="en-IN" sz="1800" dirty="0">
                          <a:effectLst/>
                        </a:rPr>
                        <a:t>()</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1800">
                          <a:effectLst/>
                        </a:rPr>
                        <a:t>inserts the symmetric differences from this set and another</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063551845"/>
                  </a:ext>
                </a:extLst>
              </a:tr>
              <a:tr h="311711">
                <a:tc>
                  <a:txBody>
                    <a:bodyPr/>
                    <a:lstStyle/>
                    <a:p>
                      <a:pPr algn="l" fontAlgn="t"/>
                      <a:r>
                        <a:rPr lang="en-IN" sz="1800" dirty="0">
                          <a:effectLst/>
                        </a:rPr>
                        <a:t>union()</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dirty="0">
                          <a:effectLst/>
                        </a:rPr>
                        <a:t>Return a set containing the union of sets</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108396724"/>
                  </a:ext>
                </a:extLst>
              </a:tr>
              <a:tr h="359171">
                <a:tc>
                  <a:txBody>
                    <a:bodyPr/>
                    <a:lstStyle/>
                    <a:p>
                      <a:pPr algn="l" fontAlgn="t"/>
                      <a:r>
                        <a:rPr lang="en-IN" sz="1800" dirty="0">
                          <a:effectLst/>
                        </a:rPr>
                        <a:t>update()</a:t>
                      </a:r>
                    </a:p>
                  </a:txBody>
                  <a:tcPr marL="48452"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tc>
                  <a:txBody>
                    <a:bodyPr/>
                    <a:lstStyle/>
                    <a:p>
                      <a:pPr algn="l" fontAlgn="t"/>
                      <a:r>
                        <a:rPr lang="en-US" sz="1800" dirty="0">
                          <a:effectLst/>
                        </a:rPr>
                        <a:t>Update the set with the union of this set and others</a:t>
                      </a:r>
                    </a:p>
                  </a:txBody>
                  <a:tcPr marL="24226" marR="24226" marT="24226" marB="24226">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extLst>
                  <a:ext uri="{0D108BD9-81ED-4DB2-BD59-A6C34878D82A}">
                    <a16:rowId xmlns="" xmlns:a16="http://schemas.microsoft.com/office/drawing/2014/main" val="4012280624"/>
                  </a:ext>
                </a:extLst>
              </a:tr>
            </a:tbl>
          </a:graphicData>
        </a:graphic>
      </p:graphicFrame>
    </p:spTree>
    <p:extLst>
      <p:ext uri="{BB962C8B-B14F-4D97-AF65-F5344CB8AC3E}">
        <p14:creationId xmlns="" xmlns:p14="http://schemas.microsoft.com/office/powerpoint/2010/main" val="38799591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Python Dictionary:</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115409" y="581133"/>
            <a:ext cx="12045703" cy="6186309"/>
          </a:xfrm>
          <a:prstGeom prst="rect">
            <a:avLst/>
          </a:prstGeom>
          <a:noFill/>
        </p:spPr>
        <p:txBody>
          <a:bodyPr wrap="square">
            <a:spAutoFit/>
          </a:bodyPr>
          <a:lstStyle/>
          <a:p>
            <a:pPr marL="285750" indent="-285750" defTabSz="914400" eaLnBrk="0" fontAlgn="base" hangingPunct="0">
              <a:spcBef>
                <a:spcPct val="0"/>
              </a:spcBef>
              <a:spcAft>
                <a:spcPct val="0"/>
              </a:spcAft>
              <a:buFontTx/>
              <a:buNone/>
            </a:pPr>
            <a:r>
              <a:rPr lang="en-US" dirty="0">
                <a:solidFill>
                  <a:srgbClr val="000000"/>
                </a:solidFill>
                <a:latin typeface="GothamRounded"/>
              </a:rPr>
              <a:t>What is a Dictionary:</a:t>
            </a:r>
          </a:p>
          <a:p>
            <a:pPr marL="285750" indent="-285750" defTabSz="914400" eaLnBrk="0" fontAlgn="base" hangingPunct="0">
              <a:spcBef>
                <a:spcPct val="0"/>
              </a:spcBef>
              <a:spcAft>
                <a:spcPct val="0"/>
              </a:spcAft>
              <a:buFont typeface="Arial" panose="020B0604020202020204" pitchFamily="34" charset="0"/>
              <a:buChar char="•"/>
            </a:pPr>
            <a:r>
              <a:rPr lang="en-US" dirty="0">
                <a:solidFill>
                  <a:srgbClr val="000000"/>
                </a:solidFill>
                <a:latin typeface="GothamRounded"/>
              </a:rPr>
              <a:t>Dictionaries are used to store data values in </a:t>
            </a:r>
            <a:r>
              <a:rPr lang="en-US" dirty="0" err="1">
                <a:solidFill>
                  <a:srgbClr val="000000"/>
                </a:solidFill>
                <a:latin typeface="GothamRounded"/>
              </a:rPr>
              <a:t>key:value</a:t>
            </a:r>
            <a:r>
              <a:rPr lang="en-US" dirty="0">
                <a:solidFill>
                  <a:srgbClr val="000000"/>
                </a:solidFill>
                <a:latin typeface="GothamRounded"/>
              </a:rPr>
              <a:t> pairs.</a:t>
            </a:r>
          </a:p>
          <a:p>
            <a:pPr marL="285750" indent="-285750" defTabSz="914400" eaLnBrk="0" fontAlgn="base" hangingPunct="0">
              <a:spcBef>
                <a:spcPct val="0"/>
              </a:spcBef>
              <a:spcAft>
                <a:spcPct val="0"/>
              </a:spcAft>
              <a:buFont typeface="Arial" panose="020B0604020202020204" pitchFamily="34" charset="0"/>
              <a:buChar char="•"/>
            </a:pPr>
            <a:r>
              <a:rPr lang="en-US" dirty="0">
                <a:solidFill>
                  <a:srgbClr val="000000"/>
                </a:solidFill>
                <a:latin typeface="GothamRounded"/>
              </a:rPr>
              <a:t>A dictionary is a collection which is ordered*, changeable and do not allow duplicates</a:t>
            </a:r>
          </a:p>
          <a:p>
            <a:pPr marL="0" marR="0" lvl="0" indent="0" algn="l" defTabSz="914400" rtl="0" eaLnBrk="0" fontAlgn="base" latinLnBrk="0" hangingPunct="0">
              <a:lnSpc>
                <a:spcPct val="100000"/>
              </a:lnSpc>
              <a:spcBef>
                <a:spcPct val="0"/>
              </a:spcBef>
              <a:spcAft>
                <a:spcPct val="0"/>
              </a:spcAft>
              <a:buClrTx/>
              <a:buSzTx/>
              <a:buFontTx/>
              <a:buNone/>
              <a:tabLst/>
            </a:pPr>
            <a:endParaRPr lang="en-US" dirty="0">
              <a:solidFill>
                <a:srgbClr val="000000"/>
              </a:solidFill>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b="0" i="0" dirty="0">
                <a:solidFill>
                  <a:srgbClr val="000000"/>
                </a:solidFill>
                <a:effectLst/>
                <a:latin typeface="Verdana" panose="020B0604030504040204" pitchFamily="34" charset="0"/>
              </a:rPr>
              <a:t>What is a Key:</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dirty="0">
                <a:solidFill>
                  <a:srgbClr val="000000"/>
                </a:solidFill>
                <a:latin typeface="GothamRounded"/>
              </a:rPr>
              <a:t>A Python dictionary is a collection of key-value pairs where each key is associated with a value. A value in the key-value pair can be a number, a string, a list, a tuple, or even another dictionary.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dirty="0">
                <a:solidFill>
                  <a:srgbClr val="000000"/>
                </a:solidFill>
                <a:latin typeface="GothamRounded"/>
              </a:rPr>
              <a:t>Keys are analogous to indexes of a list. When using lists you access the elements via the index. With dictionaries you access values via the keys.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b="0" i="0" dirty="0">
                <a:solidFill>
                  <a:srgbClr val="000000"/>
                </a:solidFill>
                <a:effectLst/>
                <a:latin typeface="GothamRounded"/>
              </a:rPr>
              <a:t>A dictionary may contain duplicate values inside it, but the keys MUST be unique.</a:t>
            </a:r>
          </a:p>
          <a:p>
            <a:pPr algn="l"/>
            <a:r>
              <a:rPr lang="en-US" b="0" i="0" dirty="0">
                <a:solidFill>
                  <a:srgbClr val="000000"/>
                </a:solidFill>
                <a:effectLst/>
                <a:latin typeface="Segoe UI" panose="020B0502040204020203" pitchFamily="34" charset="0"/>
              </a:rPr>
              <a:t>Accessing Items</a:t>
            </a:r>
          </a:p>
          <a:p>
            <a:pPr marL="285750" indent="-285750" defTabSz="914400" eaLnBrk="0" fontAlgn="base" hangingPunct="0">
              <a:spcBef>
                <a:spcPct val="0"/>
              </a:spcBef>
              <a:spcAft>
                <a:spcPct val="0"/>
              </a:spcAft>
            </a:pPr>
            <a:r>
              <a:rPr lang="en-US" dirty="0">
                <a:solidFill>
                  <a:srgbClr val="000000"/>
                </a:solidFill>
                <a:latin typeface="GothamRounded"/>
              </a:rPr>
              <a:t>You can access the items of a dictionary by referring to its key name, inside square brackets: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dirty="0">
              <a:solidFill>
                <a:srgbClr val="000000"/>
              </a:solidFill>
              <a:latin typeface="GothamRounded"/>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dirty="0">
                <a:solidFill>
                  <a:srgbClr val="000000"/>
                </a:solidFill>
                <a:latin typeface="GothamRounded"/>
              </a:rPr>
              <a:t>The values in dictionary items can be of any data type: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dirty="0">
                <a:solidFill>
                  <a:srgbClr val="000000"/>
                </a:solidFill>
                <a:latin typeface="GothamRounded"/>
              </a:rPr>
              <a:t>It can be String, int, </a:t>
            </a:r>
            <a:r>
              <a:rPr lang="en-US" dirty="0" err="1">
                <a:solidFill>
                  <a:srgbClr val="000000"/>
                </a:solidFill>
                <a:latin typeface="GothamRounded"/>
              </a:rPr>
              <a:t>boolean</a:t>
            </a:r>
            <a:r>
              <a:rPr lang="en-US" dirty="0">
                <a:solidFill>
                  <a:srgbClr val="000000"/>
                </a:solidFill>
                <a:latin typeface="GothamRounded"/>
              </a:rPr>
              <a:t>, and list data types.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dirty="0">
                <a:solidFill>
                  <a:srgbClr val="000000"/>
                </a:solidFill>
                <a:latin typeface="GothamRounded"/>
              </a:rPr>
              <a:t>For </a:t>
            </a:r>
            <a:r>
              <a:rPr lang="en-US" dirty="0" err="1">
                <a:solidFill>
                  <a:srgbClr val="000000"/>
                </a:solidFill>
                <a:latin typeface="GothamRounded"/>
              </a:rPr>
              <a:t>e.g</a:t>
            </a:r>
            <a:r>
              <a:rPr lang="en-US" dirty="0">
                <a:solidFill>
                  <a:srgbClr val="000000"/>
                </a:solidFill>
                <a:latin typeface="GothamRounded"/>
              </a:rPr>
              <a:t>:</a:t>
            </a:r>
          </a:p>
          <a:p>
            <a:pPr defTabSz="914400" eaLnBrk="0" fontAlgn="base" hangingPunct="0">
              <a:spcBef>
                <a:spcPct val="0"/>
              </a:spcBef>
              <a:spcAft>
                <a:spcPct val="0"/>
              </a:spcAft>
            </a:pPr>
            <a:r>
              <a:rPr lang="en-US" dirty="0">
                <a:solidFill>
                  <a:srgbClr val="000000"/>
                </a:solidFill>
                <a:latin typeface="GothamRounded"/>
              </a:rPr>
              <a:t>  </a:t>
            </a:r>
            <a:r>
              <a:rPr lang="en-US" dirty="0" err="1">
                <a:solidFill>
                  <a:srgbClr val="000000"/>
                </a:solidFill>
                <a:latin typeface="GothamRounded"/>
              </a:rPr>
              <a:t>thisdict</a:t>
            </a:r>
            <a:r>
              <a:rPr lang="en-US" dirty="0">
                <a:solidFill>
                  <a:srgbClr val="000000"/>
                </a:solidFill>
                <a:latin typeface="GothamRounded"/>
              </a:rPr>
              <a:t> = {</a:t>
            </a:r>
            <a:br>
              <a:rPr lang="en-US" dirty="0">
                <a:solidFill>
                  <a:srgbClr val="000000"/>
                </a:solidFill>
                <a:latin typeface="GothamRounded"/>
              </a:rPr>
            </a:br>
            <a:r>
              <a:rPr lang="en-US" dirty="0">
                <a:solidFill>
                  <a:srgbClr val="000000"/>
                </a:solidFill>
                <a:latin typeface="GothamRounded"/>
              </a:rPr>
              <a:t>  "brand": "Ford",</a:t>
            </a:r>
            <a:br>
              <a:rPr lang="en-US" dirty="0">
                <a:solidFill>
                  <a:srgbClr val="000000"/>
                </a:solidFill>
                <a:latin typeface="GothamRounded"/>
              </a:rPr>
            </a:br>
            <a:r>
              <a:rPr lang="en-US" dirty="0">
                <a:solidFill>
                  <a:srgbClr val="000000"/>
                </a:solidFill>
                <a:latin typeface="GothamRounded"/>
              </a:rPr>
              <a:t>  "electric": False,</a:t>
            </a:r>
            <a:br>
              <a:rPr lang="en-US" dirty="0">
                <a:solidFill>
                  <a:srgbClr val="000000"/>
                </a:solidFill>
                <a:latin typeface="GothamRounded"/>
              </a:rPr>
            </a:br>
            <a:r>
              <a:rPr lang="en-US" dirty="0">
                <a:solidFill>
                  <a:srgbClr val="000000"/>
                </a:solidFill>
                <a:latin typeface="GothamRounded"/>
              </a:rPr>
              <a:t>  "year": 1964,</a:t>
            </a:r>
            <a:br>
              <a:rPr lang="en-US" dirty="0">
                <a:solidFill>
                  <a:srgbClr val="000000"/>
                </a:solidFill>
                <a:latin typeface="GothamRounded"/>
              </a:rPr>
            </a:br>
            <a:r>
              <a:rPr lang="en-US" dirty="0">
                <a:solidFill>
                  <a:srgbClr val="000000"/>
                </a:solidFill>
                <a:latin typeface="GothamRounded"/>
              </a:rPr>
              <a:t>  "colors": ["red", "white", "blue"]</a:t>
            </a:r>
            <a:br>
              <a:rPr lang="en-US" dirty="0">
                <a:solidFill>
                  <a:srgbClr val="000000"/>
                </a:solidFill>
                <a:latin typeface="GothamRounded"/>
              </a:rPr>
            </a:br>
            <a:r>
              <a:rPr lang="en-US" dirty="0">
                <a:solidFill>
                  <a:srgbClr val="000000"/>
                </a:solidFill>
                <a:latin typeface="GothamRounded"/>
              </a:rPr>
              <a:t>}</a:t>
            </a:r>
          </a:p>
        </p:txBody>
      </p:sp>
    </p:spTree>
    <p:extLst>
      <p:ext uri="{BB962C8B-B14F-4D97-AF65-F5344CB8AC3E}">
        <p14:creationId xmlns="" xmlns:p14="http://schemas.microsoft.com/office/powerpoint/2010/main" val="14647193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71022" y="11261"/>
            <a:ext cx="10772775" cy="521399"/>
          </a:xfrm>
        </p:spPr>
        <p:txBody>
          <a:bodyPr>
            <a:normAutofit fontScale="90000"/>
          </a:bodyPr>
          <a:lstStyle/>
          <a:p>
            <a:r>
              <a:rPr lang="en-IN" sz="4900" u="sng" dirty="0"/>
              <a:t>Python Dictionary:</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115409" y="581133"/>
            <a:ext cx="12045703" cy="5909310"/>
          </a:xfrm>
          <a:prstGeom prst="rect">
            <a:avLst/>
          </a:prstGeom>
          <a:noFill/>
        </p:spPr>
        <p:txBody>
          <a:bodyPr wrap="square">
            <a:spAutoFit/>
          </a:bodyPr>
          <a:lstStyle/>
          <a:p>
            <a:r>
              <a:rPr lang="en-US" dirty="0">
                <a:solidFill>
                  <a:srgbClr val="000000"/>
                </a:solidFill>
                <a:latin typeface="Verdana" panose="020B0604030504040204" pitchFamily="34" charset="0"/>
              </a:rPr>
              <a:t>Accessing Items</a:t>
            </a:r>
          </a:p>
          <a:p>
            <a:pPr marL="285750" indent="-285750">
              <a:buFont typeface="Arial" panose="020B0604020202020204" pitchFamily="34" charset="0"/>
              <a:buChar char="•"/>
            </a:pPr>
            <a:r>
              <a:rPr lang="en-US" dirty="0">
                <a:solidFill>
                  <a:srgbClr val="000000"/>
                </a:solidFill>
                <a:latin typeface="GothamRounded"/>
              </a:rPr>
              <a:t>You can access the items of a dictionary by referring to its key name, inside square brackets</a:t>
            </a:r>
            <a:r>
              <a:rPr lang="en-US" dirty="0">
                <a:solidFill>
                  <a:srgbClr val="000000"/>
                </a:solidFill>
                <a:latin typeface="Verdana" panose="020B0604030504040204" pitchFamily="34" charset="0"/>
              </a:rPr>
              <a:t>:</a:t>
            </a:r>
          </a:p>
          <a:p>
            <a:r>
              <a:rPr lang="en-US" dirty="0">
                <a:solidFill>
                  <a:srgbClr val="000000"/>
                </a:solidFill>
                <a:latin typeface="Verdana" panose="020B0604030504040204" pitchFamily="34" charset="0"/>
              </a:rPr>
              <a:t>For </a:t>
            </a:r>
            <a:r>
              <a:rPr lang="en-US" dirty="0" err="1">
                <a:solidFill>
                  <a:srgbClr val="000000"/>
                </a:solidFill>
                <a:latin typeface="Verdana" panose="020B0604030504040204" pitchFamily="34" charset="0"/>
              </a:rPr>
              <a:t>e.g</a:t>
            </a:r>
            <a:r>
              <a:rPr lang="en-US" dirty="0">
                <a:solidFill>
                  <a:srgbClr val="000000"/>
                </a:solidFill>
                <a:latin typeface="Verdana" panose="020B0604030504040204" pitchFamily="34" charset="0"/>
              </a:rPr>
              <a:t>:</a:t>
            </a:r>
          </a:p>
          <a:p>
            <a:r>
              <a:rPr lang="en-US" dirty="0" err="1">
                <a:solidFill>
                  <a:srgbClr val="000000"/>
                </a:solidFill>
                <a:latin typeface="GothamRounded"/>
              </a:rPr>
              <a:t>thisdict</a:t>
            </a:r>
            <a:r>
              <a:rPr lang="en-US" dirty="0">
                <a:solidFill>
                  <a:srgbClr val="000000"/>
                </a:solidFill>
                <a:latin typeface="GothamRounded"/>
              </a:rPr>
              <a:t> = {</a:t>
            </a:r>
            <a:br>
              <a:rPr lang="en-US" dirty="0">
                <a:solidFill>
                  <a:srgbClr val="000000"/>
                </a:solidFill>
                <a:latin typeface="GothamRounded"/>
              </a:rPr>
            </a:br>
            <a:r>
              <a:rPr lang="en-US" dirty="0">
                <a:solidFill>
                  <a:srgbClr val="000000"/>
                </a:solidFill>
                <a:latin typeface="GothamRounded"/>
              </a:rPr>
              <a:t>  "brand": "Ford",</a:t>
            </a:r>
            <a:br>
              <a:rPr lang="en-US" dirty="0">
                <a:solidFill>
                  <a:srgbClr val="000000"/>
                </a:solidFill>
                <a:latin typeface="GothamRounded"/>
              </a:rPr>
            </a:br>
            <a:r>
              <a:rPr lang="en-US" dirty="0">
                <a:solidFill>
                  <a:srgbClr val="000000"/>
                </a:solidFill>
                <a:latin typeface="GothamRounded"/>
              </a:rPr>
              <a:t>  "model": "Mustang",</a:t>
            </a:r>
            <a:br>
              <a:rPr lang="en-US" dirty="0">
                <a:solidFill>
                  <a:srgbClr val="000000"/>
                </a:solidFill>
                <a:latin typeface="GothamRounded"/>
              </a:rPr>
            </a:br>
            <a:r>
              <a:rPr lang="en-US" dirty="0">
                <a:solidFill>
                  <a:srgbClr val="000000"/>
                </a:solidFill>
                <a:latin typeface="GothamRounded"/>
              </a:rPr>
              <a:t>  "year": 1964</a:t>
            </a:r>
            <a:br>
              <a:rPr lang="en-US" dirty="0">
                <a:solidFill>
                  <a:srgbClr val="000000"/>
                </a:solidFill>
                <a:latin typeface="GothamRounded"/>
              </a:rPr>
            </a:br>
            <a:r>
              <a:rPr lang="en-US" dirty="0">
                <a:solidFill>
                  <a:srgbClr val="000000"/>
                </a:solidFill>
                <a:latin typeface="GothamRounded"/>
              </a:rPr>
              <a:t>}</a:t>
            </a:r>
            <a:br>
              <a:rPr lang="en-US" dirty="0">
                <a:solidFill>
                  <a:srgbClr val="000000"/>
                </a:solidFill>
                <a:latin typeface="GothamRounded"/>
              </a:rPr>
            </a:br>
            <a:r>
              <a:rPr lang="en-US" dirty="0">
                <a:solidFill>
                  <a:srgbClr val="000000"/>
                </a:solidFill>
                <a:latin typeface="GothamRounded"/>
              </a:rPr>
              <a:t>x = </a:t>
            </a:r>
            <a:r>
              <a:rPr lang="en-US" dirty="0" err="1">
                <a:solidFill>
                  <a:srgbClr val="000000"/>
                </a:solidFill>
                <a:latin typeface="GothamRounded"/>
              </a:rPr>
              <a:t>thisdict</a:t>
            </a:r>
            <a:r>
              <a:rPr lang="en-US" dirty="0">
                <a:solidFill>
                  <a:srgbClr val="000000"/>
                </a:solidFill>
                <a:latin typeface="GothamRounded"/>
              </a:rPr>
              <a:t>["model"].</a:t>
            </a:r>
          </a:p>
          <a:p>
            <a:endParaRPr lang="en-US" dirty="0">
              <a:solidFill>
                <a:srgbClr val="000000"/>
              </a:solidFill>
              <a:latin typeface="GothamRounded"/>
            </a:endParaRPr>
          </a:p>
          <a:p>
            <a:pPr marL="285750" indent="-285750">
              <a:buFont typeface="Arial" panose="020B0604020202020204" pitchFamily="34" charset="0"/>
              <a:buChar char="•"/>
            </a:pPr>
            <a:r>
              <a:rPr kumimoji="0" lang="en-US" altLang="en-US" sz="1800" b="0" i="0" u="none" strike="noStrike" cap="none" normalizeH="0" baseline="0" dirty="0">
                <a:ln>
                  <a:noFill/>
                </a:ln>
                <a:solidFill>
                  <a:srgbClr val="000000"/>
                </a:solidFill>
                <a:effectLst/>
                <a:latin typeface="Verdana" panose="020B0604030504040204" pitchFamily="34" charset="0"/>
              </a:rPr>
              <a:t> </a:t>
            </a:r>
            <a:r>
              <a:rPr lang="en-US" altLang="en-US" dirty="0">
                <a:solidFill>
                  <a:srgbClr val="000000"/>
                </a:solidFill>
                <a:latin typeface="GothamRounded"/>
              </a:rPr>
              <a:t>There is also a method called get() that will give you the same result:</a:t>
            </a:r>
          </a:p>
          <a:p>
            <a:r>
              <a:rPr lang="en-IN" dirty="0">
                <a:solidFill>
                  <a:srgbClr val="000000"/>
                </a:solidFill>
                <a:latin typeface="GothamRounded"/>
              </a:rPr>
              <a:t>x = </a:t>
            </a:r>
            <a:r>
              <a:rPr lang="en-IN" dirty="0" err="1">
                <a:solidFill>
                  <a:srgbClr val="000000"/>
                </a:solidFill>
                <a:latin typeface="GothamRounded"/>
              </a:rPr>
              <a:t>thisdict.get</a:t>
            </a:r>
            <a:r>
              <a:rPr lang="en-IN" b="0" i="0" dirty="0">
                <a:solidFill>
                  <a:srgbClr val="000000"/>
                </a:solidFill>
                <a:effectLst/>
                <a:latin typeface="Consolas" panose="020B0609020204030204" pitchFamily="49" charset="0"/>
              </a:rPr>
              <a:t>(</a:t>
            </a:r>
            <a:r>
              <a:rPr lang="en-IN" b="0" i="0" dirty="0">
                <a:solidFill>
                  <a:srgbClr val="A52A2A"/>
                </a:solidFill>
                <a:effectLst/>
                <a:latin typeface="Consolas" panose="020B0609020204030204" pitchFamily="49" charset="0"/>
              </a:rPr>
              <a:t>"model"</a:t>
            </a:r>
            <a:r>
              <a:rPr lang="en-IN" b="0" i="0" dirty="0">
                <a:solidFill>
                  <a:srgbClr val="000000"/>
                </a:solidFill>
                <a:effectLst/>
                <a:latin typeface="Consolas" panose="020B0609020204030204" pitchFamily="49" charset="0"/>
              </a:rPr>
              <a:t>)</a:t>
            </a:r>
          </a:p>
          <a:p>
            <a:pPr marL="285750" indent="-285750">
              <a:buFont typeface="Arial" panose="020B0604020202020204" pitchFamily="34" charset="0"/>
              <a:buChar char="•"/>
            </a:pPr>
            <a:r>
              <a:rPr lang="en-US" dirty="0">
                <a:solidFill>
                  <a:srgbClr val="000000"/>
                </a:solidFill>
                <a:latin typeface="GothamRounded"/>
              </a:rPr>
              <a:t>You can change the value of a specific item by referring to its key name:</a:t>
            </a:r>
          </a:p>
          <a:p>
            <a:r>
              <a:rPr lang="en-US" dirty="0" err="1">
                <a:solidFill>
                  <a:srgbClr val="000000"/>
                </a:solidFill>
                <a:latin typeface="GothamRounded"/>
              </a:rPr>
              <a:t>thisdict</a:t>
            </a:r>
            <a:r>
              <a:rPr lang="en-US" dirty="0">
                <a:solidFill>
                  <a:srgbClr val="000000"/>
                </a:solidFill>
                <a:latin typeface="GothamRounded"/>
              </a:rPr>
              <a:t> = {</a:t>
            </a:r>
            <a:br>
              <a:rPr lang="en-US" dirty="0">
                <a:solidFill>
                  <a:srgbClr val="000000"/>
                </a:solidFill>
                <a:latin typeface="GothamRounded"/>
              </a:rPr>
            </a:br>
            <a:r>
              <a:rPr lang="en-US" dirty="0">
                <a:solidFill>
                  <a:srgbClr val="000000"/>
                </a:solidFill>
                <a:latin typeface="GothamRounded"/>
              </a:rPr>
              <a:t>  "brand": "Ford",</a:t>
            </a:r>
            <a:br>
              <a:rPr lang="en-US" dirty="0">
                <a:solidFill>
                  <a:srgbClr val="000000"/>
                </a:solidFill>
                <a:latin typeface="GothamRounded"/>
              </a:rPr>
            </a:br>
            <a:r>
              <a:rPr lang="en-US" dirty="0">
                <a:solidFill>
                  <a:srgbClr val="000000"/>
                </a:solidFill>
                <a:latin typeface="GothamRounded"/>
              </a:rPr>
              <a:t>  "model": "Mustang",</a:t>
            </a:r>
            <a:br>
              <a:rPr lang="en-US" dirty="0">
                <a:solidFill>
                  <a:srgbClr val="000000"/>
                </a:solidFill>
                <a:latin typeface="GothamRounded"/>
              </a:rPr>
            </a:br>
            <a:r>
              <a:rPr lang="en-US" dirty="0">
                <a:solidFill>
                  <a:srgbClr val="000000"/>
                </a:solidFill>
                <a:latin typeface="GothamRounded"/>
              </a:rPr>
              <a:t>  "year": 1964</a:t>
            </a:r>
            <a:br>
              <a:rPr lang="en-US" dirty="0">
                <a:solidFill>
                  <a:srgbClr val="000000"/>
                </a:solidFill>
                <a:latin typeface="GothamRounded"/>
              </a:rPr>
            </a:br>
            <a:r>
              <a:rPr lang="en-US" dirty="0">
                <a:solidFill>
                  <a:srgbClr val="000000"/>
                </a:solidFill>
                <a:latin typeface="GothamRounded"/>
              </a:rPr>
              <a:t>}</a:t>
            </a:r>
            <a:br>
              <a:rPr lang="en-US" dirty="0">
                <a:solidFill>
                  <a:srgbClr val="000000"/>
                </a:solidFill>
                <a:latin typeface="GothamRounded"/>
              </a:rPr>
            </a:br>
            <a:r>
              <a:rPr lang="en-US" dirty="0" err="1">
                <a:solidFill>
                  <a:srgbClr val="000000"/>
                </a:solidFill>
                <a:latin typeface="GothamRounded"/>
              </a:rPr>
              <a:t>thisdict</a:t>
            </a:r>
            <a:r>
              <a:rPr lang="en-US" dirty="0">
                <a:solidFill>
                  <a:srgbClr val="000000"/>
                </a:solidFill>
                <a:latin typeface="GothamRounded"/>
              </a:rPr>
              <a:t>["year"] = 2018</a:t>
            </a:r>
          </a:p>
          <a:p>
            <a:endParaRPr lang="en-US" dirty="0">
              <a:solidFill>
                <a:srgbClr val="000000"/>
              </a:solidFill>
              <a:latin typeface="GothamRounded"/>
            </a:endParaRPr>
          </a:p>
          <a:p>
            <a:endParaRPr lang="en-US" dirty="0">
              <a:solidFill>
                <a:srgbClr val="000000"/>
              </a:solidFill>
              <a:latin typeface="GothamRounded"/>
            </a:endParaRPr>
          </a:p>
        </p:txBody>
      </p:sp>
    </p:spTree>
    <p:extLst>
      <p:ext uri="{BB962C8B-B14F-4D97-AF65-F5344CB8AC3E}">
        <p14:creationId xmlns="" xmlns:p14="http://schemas.microsoft.com/office/powerpoint/2010/main" val="32349097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Dictionary:</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88777" y="341436"/>
            <a:ext cx="12045703" cy="7140416"/>
          </a:xfrm>
          <a:prstGeom prst="rect">
            <a:avLst/>
          </a:prstGeom>
          <a:noFill/>
        </p:spPr>
        <p:txBody>
          <a:bodyPr wrap="square">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latin typeface="GothamRounded"/>
              </a:rPr>
              <a:t>The update() method will update the dictionary with the items from the given argument.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latin typeface="GothamRounded"/>
              </a:rPr>
              <a:t>The argument must be a dictionary, or an </a:t>
            </a:r>
            <a:r>
              <a:rPr lang="en-US" altLang="en-US" dirty="0" err="1">
                <a:solidFill>
                  <a:srgbClr val="000000"/>
                </a:solidFill>
                <a:latin typeface="GothamRounded"/>
              </a:rPr>
              <a:t>iterable</a:t>
            </a:r>
            <a:r>
              <a:rPr lang="en-US" altLang="en-US" dirty="0">
                <a:solidFill>
                  <a:srgbClr val="000000"/>
                </a:solidFill>
                <a:latin typeface="GothamRounded"/>
              </a:rPr>
              <a:t> object with </a:t>
            </a:r>
            <a:r>
              <a:rPr lang="en-US" altLang="en-US" dirty="0" err="1">
                <a:solidFill>
                  <a:srgbClr val="000000"/>
                </a:solidFill>
                <a:latin typeface="GothamRounded"/>
              </a:rPr>
              <a:t>key:value</a:t>
            </a:r>
            <a:r>
              <a:rPr lang="en-US" altLang="en-US" dirty="0">
                <a:solidFill>
                  <a:srgbClr val="000000"/>
                </a:solidFill>
                <a:latin typeface="GothamRounded"/>
              </a:rPr>
              <a:t> pairs</a:t>
            </a:r>
            <a:r>
              <a:rPr kumimoji="0" lang="en-US" altLang="en-US" sz="1800" b="0" i="0" u="none" strike="noStrike" cap="none" normalizeH="0" baseline="0" dirty="0">
                <a:ln>
                  <a:noFill/>
                </a:ln>
                <a:solidFill>
                  <a:srgbClr val="000000"/>
                </a:solidFill>
                <a:effectLst/>
                <a:latin typeface="Verdana" panose="020B060403050404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IN" dirty="0" err="1">
                <a:solidFill>
                  <a:srgbClr val="000000"/>
                </a:solidFill>
                <a:latin typeface="GothamRounded"/>
              </a:rPr>
              <a:t>thisdict</a:t>
            </a:r>
            <a:r>
              <a:rPr lang="en-IN" dirty="0">
                <a:solidFill>
                  <a:srgbClr val="000000"/>
                </a:solidFill>
                <a:latin typeface="GothamRounded"/>
              </a:rPr>
              <a:t> = {</a:t>
            </a:r>
            <a:br>
              <a:rPr lang="en-IN" dirty="0">
                <a:solidFill>
                  <a:srgbClr val="000000"/>
                </a:solidFill>
                <a:latin typeface="GothamRounded"/>
              </a:rPr>
            </a:br>
            <a:r>
              <a:rPr lang="en-IN" dirty="0">
                <a:solidFill>
                  <a:srgbClr val="000000"/>
                </a:solidFill>
                <a:latin typeface="GothamRounded"/>
              </a:rPr>
              <a:t>  "brand": "Ford",</a:t>
            </a:r>
            <a:br>
              <a:rPr lang="en-IN" dirty="0">
                <a:solidFill>
                  <a:srgbClr val="000000"/>
                </a:solidFill>
                <a:latin typeface="GothamRounded"/>
              </a:rPr>
            </a:br>
            <a:r>
              <a:rPr lang="en-IN" dirty="0">
                <a:solidFill>
                  <a:srgbClr val="000000"/>
                </a:solidFill>
                <a:latin typeface="GothamRounded"/>
              </a:rPr>
              <a:t>  "model": "Mustang",</a:t>
            </a:r>
            <a:br>
              <a:rPr lang="en-IN" dirty="0">
                <a:solidFill>
                  <a:srgbClr val="000000"/>
                </a:solidFill>
                <a:latin typeface="GothamRounded"/>
              </a:rPr>
            </a:br>
            <a:r>
              <a:rPr lang="en-IN" dirty="0">
                <a:solidFill>
                  <a:srgbClr val="000000"/>
                </a:solidFill>
                <a:latin typeface="GothamRounded"/>
              </a:rPr>
              <a:t>  "year": 1964</a:t>
            </a:r>
            <a:br>
              <a:rPr lang="en-IN" dirty="0">
                <a:solidFill>
                  <a:srgbClr val="000000"/>
                </a:solidFill>
                <a:latin typeface="GothamRounded"/>
              </a:rPr>
            </a:br>
            <a:r>
              <a:rPr lang="en-IN" dirty="0">
                <a:solidFill>
                  <a:srgbClr val="000000"/>
                </a:solidFill>
                <a:latin typeface="GothamRounded"/>
              </a:rPr>
              <a:t>}</a:t>
            </a:r>
            <a:br>
              <a:rPr lang="en-IN" dirty="0">
                <a:solidFill>
                  <a:srgbClr val="000000"/>
                </a:solidFill>
                <a:latin typeface="GothamRounded"/>
              </a:rPr>
            </a:br>
            <a:r>
              <a:rPr lang="en-IN" dirty="0" err="1">
                <a:solidFill>
                  <a:srgbClr val="000000"/>
                </a:solidFill>
                <a:latin typeface="GothamRounded"/>
              </a:rPr>
              <a:t>thisdict.update</a:t>
            </a:r>
            <a:r>
              <a:rPr lang="en-IN" dirty="0">
                <a:solidFill>
                  <a:srgbClr val="000000"/>
                </a:solidFill>
                <a:latin typeface="GothamRounded"/>
              </a:rPr>
              <a:t>({"year": 2020})</a:t>
            </a:r>
          </a:p>
          <a:p>
            <a:pPr defTabSz="914400" eaLnBrk="0" fontAlgn="base" hangingPunct="0">
              <a:spcBef>
                <a:spcPct val="0"/>
              </a:spcBef>
              <a:spcAft>
                <a:spcPct val="0"/>
              </a:spcAft>
            </a:pPr>
            <a:r>
              <a:rPr lang="en-IN" b="1" i="0" u="sng" dirty="0">
                <a:solidFill>
                  <a:srgbClr val="000000"/>
                </a:solidFill>
                <a:effectLst/>
                <a:latin typeface="Segoe UI" panose="020B0502040204020203" pitchFamily="34" charset="0"/>
              </a:rPr>
              <a:t>Nested Dictionaries:</a:t>
            </a:r>
          </a:p>
          <a:p>
            <a:pPr marL="0" indent="0" defTabSz="914400" eaLnBrk="0" fontAlgn="base" hangingPunct="0">
              <a:spcBef>
                <a:spcPct val="0"/>
              </a:spcBef>
              <a:spcAft>
                <a:spcPct val="0"/>
              </a:spcAft>
              <a:buFontTx/>
              <a:buNone/>
            </a:pPr>
            <a:r>
              <a:rPr lang="en-US" dirty="0">
                <a:solidFill>
                  <a:srgbClr val="000000"/>
                </a:solidFill>
                <a:latin typeface="GothamRounded"/>
              </a:rPr>
              <a:t>A dictionary can contain dictionaries within another dictionary, this is called nested dictionaries.</a:t>
            </a:r>
          </a:p>
          <a:p>
            <a:pPr marL="0" indent="0" defTabSz="914400" eaLnBrk="0" fontAlgn="base" hangingPunct="0">
              <a:spcBef>
                <a:spcPct val="0"/>
              </a:spcBef>
              <a:spcAft>
                <a:spcPct val="0"/>
              </a:spcAft>
              <a:buFontTx/>
              <a:buNone/>
            </a:pPr>
            <a:r>
              <a:rPr lang="en-US" dirty="0">
                <a:solidFill>
                  <a:srgbClr val="000000"/>
                </a:solidFill>
                <a:latin typeface="GothamRounded"/>
              </a:rPr>
              <a:t>For </a:t>
            </a:r>
            <a:r>
              <a:rPr lang="en-US" dirty="0" err="1">
                <a:solidFill>
                  <a:srgbClr val="000000"/>
                </a:solidFill>
                <a:latin typeface="GothamRounded"/>
              </a:rPr>
              <a:t>e.g</a:t>
            </a:r>
            <a:r>
              <a:rPr lang="en-US" dirty="0">
                <a:solidFill>
                  <a:srgbClr val="000000"/>
                </a:solidFill>
                <a:latin typeface="GothamRounded"/>
              </a:rPr>
              <a:t>:</a:t>
            </a:r>
          </a:p>
          <a:p>
            <a:pPr marL="0" indent="0" defTabSz="914400" eaLnBrk="0" fontAlgn="base" hangingPunct="0">
              <a:spcBef>
                <a:spcPct val="0"/>
              </a:spcBef>
              <a:spcAft>
                <a:spcPct val="0"/>
              </a:spcAft>
              <a:buFontTx/>
              <a:buNone/>
            </a:pPr>
            <a:r>
              <a:rPr lang="en-IN" sz="1600" dirty="0" err="1">
                <a:solidFill>
                  <a:srgbClr val="000000"/>
                </a:solidFill>
                <a:latin typeface="GothamRounded"/>
              </a:rPr>
              <a:t>myfamily</a:t>
            </a:r>
            <a:r>
              <a:rPr lang="en-IN" sz="1600" dirty="0">
                <a:solidFill>
                  <a:srgbClr val="000000"/>
                </a:solidFill>
                <a:latin typeface="GothamRounded"/>
              </a:rPr>
              <a:t> = {</a:t>
            </a:r>
            <a:br>
              <a:rPr lang="en-IN" sz="1600" dirty="0">
                <a:solidFill>
                  <a:srgbClr val="000000"/>
                </a:solidFill>
                <a:latin typeface="GothamRounded"/>
              </a:rPr>
            </a:br>
            <a:r>
              <a:rPr lang="en-IN" sz="1600" dirty="0">
                <a:solidFill>
                  <a:srgbClr val="000000"/>
                </a:solidFill>
                <a:latin typeface="GothamRounded"/>
              </a:rPr>
              <a:t>  "child1" : {</a:t>
            </a:r>
            <a:br>
              <a:rPr lang="en-IN" sz="1600" dirty="0">
                <a:solidFill>
                  <a:srgbClr val="000000"/>
                </a:solidFill>
                <a:latin typeface="GothamRounded"/>
              </a:rPr>
            </a:br>
            <a:r>
              <a:rPr lang="en-IN" sz="1600" dirty="0">
                <a:solidFill>
                  <a:srgbClr val="000000"/>
                </a:solidFill>
                <a:latin typeface="GothamRounded"/>
              </a:rPr>
              <a:t>    "name" : "Emil",</a:t>
            </a:r>
            <a:br>
              <a:rPr lang="en-IN" sz="1600" dirty="0">
                <a:solidFill>
                  <a:srgbClr val="000000"/>
                </a:solidFill>
                <a:latin typeface="GothamRounded"/>
              </a:rPr>
            </a:br>
            <a:r>
              <a:rPr lang="en-IN" sz="1600" dirty="0">
                <a:solidFill>
                  <a:srgbClr val="000000"/>
                </a:solidFill>
                <a:latin typeface="GothamRounded"/>
              </a:rPr>
              <a:t>    "year" : 2004</a:t>
            </a:r>
            <a:br>
              <a:rPr lang="en-IN" sz="1600" dirty="0">
                <a:solidFill>
                  <a:srgbClr val="000000"/>
                </a:solidFill>
                <a:latin typeface="GothamRounded"/>
              </a:rPr>
            </a:br>
            <a:r>
              <a:rPr lang="en-IN" sz="1600" dirty="0">
                <a:solidFill>
                  <a:srgbClr val="000000"/>
                </a:solidFill>
                <a:latin typeface="GothamRounded"/>
              </a:rPr>
              <a:t>  },</a:t>
            </a:r>
            <a:br>
              <a:rPr lang="en-IN" sz="1600" dirty="0">
                <a:solidFill>
                  <a:srgbClr val="000000"/>
                </a:solidFill>
                <a:latin typeface="GothamRounded"/>
              </a:rPr>
            </a:br>
            <a:r>
              <a:rPr lang="en-IN" sz="1600" dirty="0">
                <a:solidFill>
                  <a:srgbClr val="000000"/>
                </a:solidFill>
                <a:latin typeface="GothamRounded"/>
              </a:rPr>
              <a:t>  "child2" : {</a:t>
            </a:r>
            <a:br>
              <a:rPr lang="en-IN" sz="1600" dirty="0">
                <a:solidFill>
                  <a:srgbClr val="000000"/>
                </a:solidFill>
                <a:latin typeface="GothamRounded"/>
              </a:rPr>
            </a:br>
            <a:r>
              <a:rPr lang="en-IN" sz="1600" dirty="0">
                <a:solidFill>
                  <a:srgbClr val="000000"/>
                </a:solidFill>
                <a:latin typeface="GothamRounded"/>
              </a:rPr>
              <a:t>    "name" : "Tobias",</a:t>
            </a:r>
            <a:br>
              <a:rPr lang="en-IN" sz="1600" dirty="0">
                <a:solidFill>
                  <a:srgbClr val="000000"/>
                </a:solidFill>
                <a:latin typeface="GothamRounded"/>
              </a:rPr>
            </a:br>
            <a:r>
              <a:rPr lang="en-IN" sz="1600" dirty="0">
                <a:solidFill>
                  <a:srgbClr val="000000"/>
                </a:solidFill>
                <a:latin typeface="GothamRounded"/>
              </a:rPr>
              <a:t>    "year" : 2007</a:t>
            </a:r>
            <a:br>
              <a:rPr lang="en-IN" sz="1600" dirty="0">
                <a:solidFill>
                  <a:srgbClr val="000000"/>
                </a:solidFill>
                <a:latin typeface="GothamRounded"/>
              </a:rPr>
            </a:br>
            <a:r>
              <a:rPr lang="en-IN" sz="1600" dirty="0">
                <a:solidFill>
                  <a:srgbClr val="000000"/>
                </a:solidFill>
                <a:latin typeface="GothamRounded"/>
              </a:rPr>
              <a:t>  },</a:t>
            </a:r>
            <a:br>
              <a:rPr lang="en-IN" sz="1600" dirty="0">
                <a:solidFill>
                  <a:srgbClr val="000000"/>
                </a:solidFill>
                <a:latin typeface="GothamRounded"/>
              </a:rPr>
            </a:br>
            <a:r>
              <a:rPr lang="en-IN" sz="1600" dirty="0">
                <a:solidFill>
                  <a:srgbClr val="000000"/>
                </a:solidFill>
                <a:latin typeface="GothamRounded"/>
              </a:rPr>
              <a:t>  "child3" : {</a:t>
            </a:r>
            <a:br>
              <a:rPr lang="en-IN" sz="1600" dirty="0">
                <a:solidFill>
                  <a:srgbClr val="000000"/>
                </a:solidFill>
                <a:latin typeface="GothamRounded"/>
              </a:rPr>
            </a:br>
            <a:r>
              <a:rPr lang="en-IN" sz="1600" dirty="0">
                <a:solidFill>
                  <a:srgbClr val="000000"/>
                </a:solidFill>
                <a:latin typeface="GothamRounded"/>
              </a:rPr>
              <a:t>    "name" : "Linus",</a:t>
            </a:r>
            <a:br>
              <a:rPr lang="en-IN" sz="1600" dirty="0">
                <a:solidFill>
                  <a:srgbClr val="000000"/>
                </a:solidFill>
                <a:latin typeface="GothamRounded"/>
              </a:rPr>
            </a:br>
            <a:r>
              <a:rPr lang="en-IN" sz="1600" dirty="0">
                <a:solidFill>
                  <a:srgbClr val="000000"/>
                </a:solidFill>
                <a:latin typeface="GothamRounded"/>
              </a:rPr>
              <a:t>    "year" : 2011</a:t>
            </a:r>
            <a:br>
              <a:rPr lang="en-IN" sz="1600" dirty="0">
                <a:solidFill>
                  <a:srgbClr val="000000"/>
                </a:solidFill>
                <a:latin typeface="GothamRounded"/>
              </a:rPr>
            </a:br>
            <a:r>
              <a:rPr lang="en-IN" sz="1600" dirty="0">
                <a:solidFill>
                  <a:srgbClr val="000000"/>
                </a:solidFill>
                <a:latin typeface="GothamRounded"/>
              </a:rPr>
              <a:t>  }</a:t>
            </a:r>
            <a:br>
              <a:rPr lang="en-IN" sz="1600" dirty="0">
                <a:solidFill>
                  <a:srgbClr val="000000"/>
                </a:solidFill>
                <a:latin typeface="GothamRounded"/>
              </a:rPr>
            </a:br>
            <a:r>
              <a:rPr lang="en-IN" sz="1600" dirty="0">
                <a:solidFill>
                  <a:srgbClr val="000000"/>
                </a:solidFill>
                <a:latin typeface="GothamRounded"/>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GothamRounded"/>
            </a:endParaRPr>
          </a:p>
          <a:p>
            <a:endParaRPr lang="en-US" dirty="0">
              <a:solidFill>
                <a:srgbClr val="000000"/>
              </a:solidFill>
              <a:latin typeface="GothamRounded"/>
            </a:endParaRPr>
          </a:p>
        </p:txBody>
      </p:sp>
    </p:spTree>
    <p:extLst>
      <p:ext uri="{BB962C8B-B14F-4D97-AF65-F5344CB8AC3E}">
        <p14:creationId xmlns="" xmlns:p14="http://schemas.microsoft.com/office/powerpoint/2010/main" val="2843945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Dictionary:</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 xmlns:a16="http://schemas.microsoft.com/office/drawing/2014/main" id="{E7108BFB-9B3B-CB49-994B-526C3CEA91FC}"/>
              </a:ext>
            </a:extLst>
          </p:cNvPr>
          <p:cNvSpPr txBox="1"/>
          <p:nvPr/>
        </p:nvSpPr>
        <p:spPr>
          <a:xfrm>
            <a:off x="-1" y="693029"/>
            <a:ext cx="12045703" cy="5632311"/>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dirty="0">
                <a:solidFill>
                  <a:srgbClr val="000000"/>
                </a:solidFill>
                <a:latin typeface="Verdana" panose="020B0604030504040204" pitchFamily="34" charset="0"/>
              </a:rPr>
              <a:t>Creation of nested </a:t>
            </a:r>
            <a:r>
              <a:rPr lang="en-US" b="0" i="0" dirty="0">
                <a:solidFill>
                  <a:srgbClr val="000000"/>
                </a:solidFill>
                <a:effectLst/>
                <a:latin typeface="Verdana" panose="020B0604030504040204" pitchFamily="34" charset="0"/>
              </a:rPr>
              <a:t>dictionaries, then create one dictionary that will contain the other three dictionaries:</a:t>
            </a:r>
            <a:endParaRPr lang="en-US" altLang="en-US" dirty="0">
              <a:solidFill>
                <a:srgbClr val="000000"/>
              </a:solidFill>
              <a:latin typeface="GothamRounded"/>
            </a:endParaRPr>
          </a:p>
          <a:p>
            <a:r>
              <a:rPr lang="en-US" b="0" i="0" dirty="0">
                <a:solidFill>
                  <a:srgbClr val="000000"/>
                </a:solidFill>
                <a:effectLst/>
                <a:latin typeface="Consolas" panose="020B0609020204030204" pitchFamily="49" charset="0"/>
              </a:rPr>
              <a:t>child1 = {</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"name"</a:t>
            </a:r>
            <a:r>
              <a:rPr lang="en-US" b="0" i="0" dirty="0">
                <a:solidFill>
                  <a:srgbClr val="000000"/>
                </a:solidFill>
                <a:effectLst/>
                <a:latin typeface="Consolas" panose="020B0609020204030204" pitchFamily="49" charset="0"/>
              </a:rPr>
              <a:t> : </a:t>
            </a:r>
            <a:r>
              <a:rPr lang="en-US" b="0" i="0" dirty="0">
                <a:solidFill>
                  <a:srgbClr val="A52A2A"/>
                </a:solidFill>
                <a:effectLst/>
                <a:latin typeface="Consolas" panose="020B0609020204030204" pitchFamily="49" charset="0"/>
              </a:rPr>
              <a:t>"Emil"</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"year"</a:t>
            </a:r>
            <a:r>
              <a:rPr lang="en-US" b="0" i="0" dirty="0">
                <a:solidFill>
                  <a:srgbClr val="000000"/>
                </a:solidFill>
                <a:effectLst/>
                <a:latin typeface="Consolas" panose="020B0609020204030204" pitchFamily="49" charset="0"/>
              </a:rPr>
              <a:t> : </a:t>
            </a:r>
            <a:r>
              <a:rPr lang="en-US" b="0" i="0" dirty="0">
                <a:solidFill>
                  <a:srgbClr val="FF0000"/>
                </a:solidFill>
                <a:effectLst/>
                <a:latin typeface="Consolas" panose="020B0609020204030204" pitchFamily="49" charset="0"/>
              </a:rPr>
              <a:t>2004</a:t>
            </a:r>
            <a:r>
              <a:rPr lang="en-US" dirty="0"/>
              <a:t/>
            </a:r>
            <a:br>
              <a:rPr lang="en-US" dirty="0"/>
            </a:b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child2 = {</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"name"</a:t>
            </a:r>
            <a:r>
              <a:rPr lang="en-US" b="0" i="0" dirty="0">
                <a:solidFill>
                  <a:srgbClr val="000000"/>
                </a:solidFill>
                <a:effectLst/>
                <a:latin typeface="Consolas" panose="020B0609020204030204" pitchFamily="49" charset="0"/>
              </a:rPr>
              <a:t> : </a:t>
            </a:r>
            <a:r>
              <a:rPr lang="en-US" b="0" i="0" dirty="0">
                <a:solidFill>
                  <a:srgbClr val="A52A2A"/>
                </a:solidFill>
                <a:effectLst/>
                <a:latin typeface="Consolas" panose="020B0609020204030204" pitchFamily="49" charset="0"/>
              </a:rPr>
              <a:t>"Tobias"</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"year"</a:t>
            </a:r>
            <a:r>
              <a:rPr lang="en-US" b="0" i="0" dirty="0">
                <a:solidFill>
                  <a:srgbClr val="000000"/>
                </a:solidFill>
                <a:effectLst/>
                <a:latin typeface="Consolas" panose="020B0609020204030204" pitchFamily="49" charset="0"/>
              </a:rPr>
              <a:t> : </a:t>
            </a:r>
            <a:r>
              <a:rPr lang="en-US" b="0" i="0" dirty="0">
                <a:solidFill>
                  <a:srgbClr val="FF0000"/>
                </a:solidFill>
                <a:effectLst/>
                <a:latin typeface="Consolas" panose="020B0609020204030204" pitchFamily="49" charset="0"/>
              </a:rPr>
              <a:t>2007</a:t>
            </a:r>
            <a:r>
              <a:rPr lang="en-US" dirty="0"/>
              <a:t/>
            </a:r>
            <a:br>
              <a:rPr lang="en-US" dirty="0"/>
            </a:b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child3 = {</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"name"</a:t>
            </a:r>
            <a:r>
              <a:rPr lang="en-US" b="0" i="0" dirty="0">
                <a:solidFill>
                  <a:srgbClr val="000000"/>
                </a:solidFill>
                <a:effectLst/>
                <a:latin typeface="Consolas" panose="020B0609020204030204" pitchFamily="49" charset="0"/>
              </a:rPr>
              <a:t> : </a:t>
            </a:r>
            <a:r>
              <a:rPr lang="en-US" b="0" i="0" dirty="0">
                <a:solidFill>
                  <a:srgbClr val="A52A2A"/>
                </a:solidFill>
                <a:effectLst/>
                <a:latin typeface="Consolas" panose="020B0609020204030204" pitchFamily="49" charset="0"/>
              </a:rPr>
              <a:t>"Linus"</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"year"</a:t>
            </a:r>
            <a:r>
              <a:rPr lang="en-US" b="0" i="0" dirty="0">
                <a:solidFill>
                  <a:srgbClr val="000000"/>
                </a:solidFill>
                <a:effectLst/>
                <a:latin typeface="Consolas" panose="020B0609020204030204" pitchFamily="49" charset="0"/>
              </a:rPr>
              <a:t> : </a:t>
            </a:r>
            <a:r>
              <a:rPr lang="en-US" b="0" i="0" dirty="0">
                <a:solidFill>
                  <a:srgbClr val="FF0000"/>
                </a:solidFill>
                <a:effectLst/>
                <a:latin typeface="Consolas" panose="020B0609020204030204" pitchFamily="49" charset="0"/>
              </a:rPr>
              <a:t>2011</a:t>
            </a:r>
            <a:r>
              <a:rPr lang="en-US" dirty="0"/>
              <a:t/>
            </a:r>
            <a:br>
              <a:rPr lang="en-US" dirty="0"/>
            </a:br>
            <a:r>
              <a:rPr lang="en-US" b="0" i="0" dirty="0">
                <a:solidFill>
                  <a:srgbClr val="000000"/>
                </a:solidFill>
                <a:effectLst/>
                <a:latin typeface="Consolas" panose="020B0609020204030204" pitchFamily="49" charset="0"/>
              </a:rPr>
              <a:t>}</a:t>
            </a:r>
            <a:r>
              <a:rPr lang="en-US" dirty="0"/>
              <a:t/>
            </a:r>
            <a:br>
              <a:rPr lang="en-US" dirty="0"/>
            </a:br>
            <a:r>
              <a:rPr lang="en-US" dirty="0"/>
              <a:t/>
            </a:r>
            <a:br>
              <a:rPr lang="en-US" dirty="0"/>
            </a:br>
            <a:r>
              <a:rPr lang="en-US" b="0" i="0" dirty="0" err="1">
                <a:solidFill>
                  <a:srgbClr val="000000"/>
                </a:solidFill>
                <a:effectLst/>
                <a:latin typeface="Consolas" panose="020B0609020204030204" pitchFamily="49" charset="0"/>
              </a:rPr>
              <a:t>myfamily</a:t>
            </a:r>
            <a:r>
              <a:rPr lang="en-US" b="0" i="0" dirty="0">
                <a:solidFill>
                  <a:srgbClr val="000000"/>
                </a:solidFill>
                <a:effectLst/>
                <a:latin typeface="Consolas" panose="020B0609020204030204" pitchFamily="49" charset="0"/>
              </a:rPr>
              <a:t> = {</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"child1"</a:t>
            </a:r>
            <a:r>
              <a:rPr lang="en-US" b="0" i="0" dirty="0">
                <a:solidFill>
                  <a:srgbClr val="000000"/>
                </a:solidFill>
                <a:effectLst/>
                <a:latin typeface="Consolas" panose="020B0609020204030204" pitchFamily="49" charset="0"/>
              </a:rPr>
              <a:t> : child1,</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"child2"</a:t>
            </a:r>
            <a:r>
              <a:rPr lang="en-US" b="0" i="0" dirty="0">
                <a:solidFill>
                  <a:srgbClr val="000000"/>
                </a:solidFill>
                <a:effectLst/>
                <a:latin typeface="Consolas" panose="020B0609020204030204" pitchFamily="49" charset="0"/>
              </a:rPr>
              <a:t> : child2,</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"child3"</a:t>
            </a:r>
            <a:r>
              <a:rPr lang="en-US" b="0" i="0" dirty="0">
                <a:solidFill>
                  <a:srgbClr val="000000"/>
                </a:solidFill>
                <a:effectLst/>
                <a:latin typeface="Consolas" panose="020B0609020204030204" pitchFamily="49" charset="0"/>
              </a:rPr>
              <a:t> : child3</a:t>
            </a:r>
            <a:r>
              <a:rPr lang="en-US" dirty="0"/>
              <a:t/>
            </a:r>
            <a:br>
              <a:rPr lang="en-US" dirty="0"/>
            </a:br>
            <a:r>
              <a:rPr lang="en-US" dirty="0"/>
              <a:t>}</a:t>
            </a:r>
            <a:endParaRPr lang="en-US" dirty="0">
              <a:solidFill>
                <a:srgbClr val="000000"/>
              </a:solidFill>
              <a:latin typeface="GothamRounded"/>
            </a:endParaRPr>
          </a:p>
        </p:txBody>
      </p:sp>
    </p:spTree>
    <p:extLst>
      <p:ext uri="{BB962C8B-B14F-4D97-AF65-F5344CB8AC3E}">
        <p14:creationId xmlns="" xmlns:p14="http://schemas.microsoft.com/office/powerpoint/2010/main" val="11069892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Dictionary Methods: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 xmlns:a16="http://schemas.microsoft.com/office/drawing/2014/main" id="{D4CE43E1-371C-9593-7A1F-1001BA3D2B8D}"/>
              </a:ext>
            </a:extLst>
          </p:cNvPr>
          <p:cNvGraphicFramePr>
            <a:graphicFrameLocks noGrp="1"/>
          </p:cNvGraphicFramePr>
          <p:nvPr>
            <p:extLst>
              <p:ext uri="{D42A27DB-BD31-4B8C-83A1-F6EECF244321}">
                <p14:modId xmlns="" xmlns:p14="http://schemas.microsoft.com/office/powerpoint/2010/main" val="2898014985"/>
              </p:ext>
            </p:extLst>
          </p:nvPr>
        </p:nvGraphicFramePr>
        <p:xfrm>
          <a:off x="146297" y="790113"/>
          <a:ext cx="11403552" cy="5598222"/>
        </p:xfrm>
        <a:graphic>
          <a:graphicData uri="http://schemas.openxmlformats.org/drawingml/2006/table">
            <a:tbl>
              <a:tblPr/>
              <a:tblGrid>
                <a:gridCol w="5701776">
                  <a:extLst>
                    <a:ext uri="{9D8B030D-6E8A-4147-A177-3AD203B41FA5}">
                      <a16:colId xmlns="" xmlns:a16="http://schemas.microsoft.com/office/drawing/2014/main" val="179761717"/>
                    </a:ext>
                  </a:extLst>
                </a:gridCol>
                <a:gridCol w="5701776">
                  <a:extLst>
                    <a:ext uri="{9D8B030D-6E8A-4147-A177-3AD203B41FA5}">
                      <a16:colId xmlns="" xmlns:a16="http://schemas.microsoft.com/office/drawing/2014/main" val="1073467150"/>
                    </a:ext>
                  </a:extLst>
                </a:gridCol>
              </a:tblGrid>
              <a:tr h="273624">
                <a:tc>
                  <a:txBody>
                    <a:bodyPr/>
                    <a:lstStyle/>
                    <a:p>
                      <a:pPr algn="l" fontAlgn="t"/>
                      <a:r>
                        <a:rPr lang="en-IN" sz="2000" b="1" u="sng" dirty="0">
                          <a:effectLst/>
                        </a:rPr>
                        <a:t>Method</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IN" sz="2000" b="1" u="sng" dirty="0">
                          <a:effectLst/>
                        </a:rPr>
                        <a:t>Description</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280800896"/>
                  </a:ext>
                </a:extLst>
              </a:tr>
              <a:tr h="463057">
                <a:tc>
                  <a:txBody>
                    <a:bodyPr/>
                    <a:lstStyle/>
                    <a:p>
                      <a:pPr algn="l" fontAlgn="t"/>
                      <a:r>
                        <a:rPr lang="en-IN" sz="2000" dirty="0">
                          <a:effectLst/>
                        </a:rPr>
                        <a:t>clear()</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2000">
                          <a:effectLst/>
                        </a:rPr>
                        <a:t>Removes all the elements from the dictionary</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099921209"/>
                  </a:ext>
                </a:extLst>
              </a:tr>
              <a:tr h="273624">
                <a:tc>
                  <a:txBody>
                    <a:bodyPr/>
                    <a:lstStyle/>
                    <a:p>
                      <a:pPr algn="l" fontAlgn="t"/>
                      <a:r>
                        <a:rPr lang="en-IN" sz="2000" dirty="0">
                          <a:effectLst/>
                        </a:rPr>
                        <a:t>copy()</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a:effectLst/>
                        </a:rPr>
                        <a:t>Returns a copy of the dictionary</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370449844"/>
                  </a:ext>
                </a:extLst>
              </a:tr>
              <a:tr h="463057">
                <a:tc>
                  <a:txBody>
                    <a:bodyPr/>
                    <a:lstStyle/>
                    <a:p>
                      <a:pPr algn="l" fontAlgn="t"/>
                      <a:r>
                        <a:rPr lang="en-IN" sz="2000" dirty="0" err="1">
                          <a:effectLst/>
                        </a:rPr>
                        <a:t>fromkeys</a:t>
                      </a:r>
                      <a:r>
                        <a:rPr lang="en-IN" sz="2000" dirty="0">
                          <a:effectLst/>
                        </a:rPr>
                        <a:t>()</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2000">
                          <a:effectLst/>
                        </a:rPr>
                        <a:t>Returns a dictionary with the specified keys and value</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30317211"/>
                  </a:ext>
                </a:extLst>
              </a:tr>
              <a:tr h="273624">
                <a:tc>
                  <a:txBody>
                    <a:bodyPr/>
                    <a:lstStyle/>
                    <a:p>
                      <a:pPr algn="l" fontAlgn="t"/>
                      <a:r>
                        <a:rPr lang="en-IN" sz="2000" dirty="0">
                          <a:effectLst/>
                        </a:rPr>
                        <a:t>get()</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a:effectLst/>
                        </a:rPr>
                        <a:t>Returns the value of the specified key</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189409499"/>
                  </a:ext>
                </a:extLst>
              </a:tr>
              <a:tr h="463057">
                <a:tc>
                  <a:txBody>
                    <a:bodyPr/>
                    <a:lstStyle/>
                    <a:p>
                      <a:pPr algn="l" fontAlgn="t"/>
                      <a:r>
                        <a:rPr lang="en-IN" sz="2000" dirty="0">
                          <a:effectLst/>
                        </a:rPr>
                        <a:t>items()</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2000" dirty="0">
                          <a:effectLst/>
                        </a:rPr>
                        <a:t>Returns a list containing a tuple for each key value pair</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763338891"/>
                  </a:ext>
                </a:extLst>
              </a:tr>
              <a:tr h="463057">
                <a:tc>
                  <a:txBody>
                    <a:bodyPr/>
                    <a:lstStyle/>
                    <a:p>
                      <a:pPr algn="l" fontAlgn="t"/>
                      <a:r>
                        <a:rPr lang="en-IN" sz="2000" dirty="0">
                          <a:effectLst/>
                        </a:rPr>
                        <a:t>keys()</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a:effectLst/>
                        </a:rPr>
                        <a:t>Returns a list containing the dictionary's keys</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1328854612"/>
                  </a:ext>
                </a:extLst>
              </a:tr>
              <a:tr h="463057">
                <a:tc>
                  <a:txBody>
                    <a:bodyPr/>
                    <a:lstStyle/>
                    <a:p>
                      <a:pPr algn="l" fontAlgn="t"/>
                      <a:r>
                        <a:rPr lang="en-IN" sz="2000" dirty="0">
                          <a:effectLst/>
                        </a:rPr>
                        <a:t>pop()</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2000">
                          <a:effectLst/>
                        </a:rPr>
                        <a:t>Removes the element with the specified key</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3159413120"/>
                  </a:ext>
                </a:extLst>
              </a:tr>
              <a:tr h="273624">
                <a:tc>
                  <a:txBody>
                    <a:bodyPr/>
                    <a:lstStyle/>
                    <a:p>
                      <a:pPr algn="l" fontAlgn="t"/>
                      <a:r>
                        <a:rPr lang="en-IN" sz="2000" dirty="0" err="1">
                          <a:effectLst/>
                        </a:rPr>
                        <a:t>popitem</a:t>
                      </a:r>
                      <a:r>
                        <a:rPr lang="en-IN" sz="2000" dirty="0">
                          <a:effectLst/>
                        </a:rPr>
                        <a:t>()</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a:effectLst/>
                        </a:rPr>
                        <a:t>Removes the last inserted key-value pair</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3735863335"/>
                  </a:ext>
                </a:extLst>
              </a:tr>
              <a:tr h="652490">
                <a:tc>
                  <a:txBody>
                    <a:bodyPr/>
                    <a:lstStyle/>
                    <a:p>
                      <a:pPr algn="l" fontAlgn="t"/>
                      <a:r>
                        <a:rPr lang="en-IN" sz="2000" dirty="0" err="1">
                          <a:effectLst/>
                        </a:rPr>
                        <a:t>setdefault</a:t>
                      </a:r>
                      <a:r>
                        <a:rPr lang="en-IN" sz="2000" dirty="0">
                          <a:effectLst/>
                        </a:rPr>
                        <a:t>()</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tc>
                  <a:txBody>
                    <a:bodyPr/>
                    <a:lstStyle/>
                    <a:p>
                      <a:pPr algn="l" fontAlgn="t"/>
                      <a:r>
                        <a:rPr lang="en-US" sz="2000">
                          <a:effectLst/>
                        </a:rPr>
                        <a:t>Returns the value of the specified key. If the key does not exist: insert the key, with the specified value</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7E9EB"/>
                    </a:solidFill>
                  </a:tcPr>
                </a:tc>
                <a:extLst>
                  <a:ext uri="{0D108BD9-81ED-4DB2-BD59-A6C34878D82A}">
                    <a16:rowId xmlns="" xmlns:a16="http://schemas.microsoft.com/office/drawing/2014/main" val="2943039305"/>
                  </a:ext>
                </a:extLst>
              </a:tr>
              <a:tr h="463057">
                <a:tc>
                  <a:txBody>
                    <a:bodyPr/>
                    <a:lstStyle/>
                    <a:p>
                      <a:pPr algn="l" fontAlgn="t"/>
                      <a:r>
                        <a:rPr lang="en-IN" sz="2000" dirty="0">
                          <a:effectLst/>
                        </a:rPr>
                        <a:t>update()</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dirty="0">
                          <a:effectLst/>
                        </a:rPr>
                        <a:t>Updates the dictionary with the specified key-value pairs</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 xmlns:a16="http://schemas.microsoft.com/office/drawing/2014/main" val="2254658626"/>
                  </a:ext>
                </a:extLst>
              </a:tr>
              <a:tr h="463057">
                <a:tc>
                  <a:txBody>
                    <a:bodyPr/>
                    <a:lstStyle/>
                    <a:p>
                      <a:pPr algn="l" fontAlgn="t"/>
                      <a:r>
                        <a:rPr lang="en-IN" sz="2000" dirty="0">
                          <a:effectLst/>
                        </a:rPr>
                        <a:t>values()</a:t>
                      </a:r>
                    </a:p>
                  </a:txBody>
                  <a:tcPr marL="6358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tc>
                  <a:txBody>
                    <a:bodyPr/>
                    <a:lstStyle/>
                    <a:p>
                      <a:pPr algn="l" fontAlgn="t"/>
                      <a:r>
                        <a:rPr lang="en-US" sz="2000" dirty="0">
                          <a:effectLst/>
                        </a:rPr>
                        <a:t>Returns a list of all the values in the dictionary</a:t>
                      </a:r>
                    </a:p>
                  </a:txBody>
                  <a:tcPr marL="31790" marR="31790" marT="31790" marB="31790">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7E9EB"/>
                    </a:solidFill>
                  </a:tcPr>
                </a:tc>
                <a:extLst>
                  <a:ext uri="{0D108BD9-81ED-4DB2-BD59-A6C34878D82A}">
                    <a16:rowId xmlns="" xmlns:a16="http://schemas.microsoft.com/office/drawing/2014/main" val="2031737461"/>
                  </a:ext>
                </a:extLst>
              </a:tr>
            </a:tbl>
          </a:graphicData>
        </a:graphic>
      </p:graphicFrame>
    </p:spTree>
    <p:extLst>
      <p:ext uri="{BB962C8B-B14F-4D97-AF65-F5344CB8AC3E}">
        <p14:creationId xmlns="" xmlns:p14="http://schemas.microsoft.com/office/powerpoint/2010/main" val="26378035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a:t>
            </a:r>
            <a:r>
              <a:rPr lang="en-IN" sz="3600" u="sng" dirty="0" err="1"/>
              <a:t>Elif</a:t>
            </a:r>
            <a:r>
              <a:rPr lang="en-IN" sz="3600" u="sng" dirty="0"/>
              <a:t> and Else Statements: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 xmlns:a16="http://schemas.microsoft.com/office/drawing/2014/main" id="{02DDA4A2-15ED-7EE8-E2F6-145D47B4080D}"/>
              </a:ext>
            </a:extLst>
          </p:cNvPr>
          <p:cNvSpPr txBox="1"/>
          <p:nvPr/>
        </p:nvSpPr>
        <p:spPr>
          <a:xfrm>
            <a:off x="0" y="621437"/>
            <a:ext cx="12192000" cy="6463308"/>
          </a:xfrm>
          <a:prstGeom prst="rect">
            <a:avLst/>
          </a:prstGeom>
          <a:noFill/>
        </p:spPr>
        <p:txBody>
          <a:bodyPr wrap="square" rtlCol="0">
            <a:spAutoFit/>
          </a:bodyPr>
          <a:lstStyle/>
          <a:p>
            <a:pPr algn="l"/>
            <a:r>
              <a:rPr lang="en-US" sz="1600" b="0" i="0" dirty="0">
                <a:solidFill>
                  <a:srgbClr val="000000"/>
                </a:solidFill>
                <a:effectLst/>
                <a:latin typeface="Segoe UI" panose="020B0502040204020203" pitchFamily="34" charset="0"/>
              </a:rPr>
              <a:t>If Statement:</a:t>
            </a:r>
          </a:p>
          <a:p>
            <a:pPr algn="l"/>
            <a:r>
              <a:rPr lang="en-US" sz="1600" dirty="0">
                <a:solidFill>
                  <a:srgbClr val="000000"/>
                </a:solidFill>
                <a:latin typeface="Segoe UI" panose="020B0502040204020203" pitchFamily="34" charset="0"/>
              </a:rPr>
              <a:t>This statement is used for checking different mathematical operations and conditions.</a:t>
            </a:r>
          </a:p>
          <a:p>
            <a:r>
              <a:rPr lang="en-US" sz="1600" dirty="0">
                <a:solidFill>
                  <a:srgbClr val="000000"/>
                </a:solidFill>
                <a:latin typeface="Segoe UI" panose="020B0502040204020203" pitchFamily="34" charset="0"/>
              </a:rPr>
              <a:t>if statement" is written by using the if keyword</a:t>
            </a:r>
          </a:p>
          <a:p>
            <a:endParaRPr lang="en-US" sz="1600" dirty="0">
              <a:solidFill>
                <a:srgbClr val="000000"/>
              </a:solidFill>
              <a:latin typeface="Segoe UI" panose="020B0502040204020203" pitchFamily="34" charset="0"/>
            </a:endParaRPr>
          </a:p>
          <a:p>
            <a:r>
              <a:rPr lang="en-US" sz="1600" dirty="0" err="1">
                <a:solidFill>
                  <a:srgbClr val="000000"/>
                </a:solidFill>
                <a:latin typeface="Segoe UI" panose="020B0502040204020203" pitchFamily="34" charset="0"/>
              </a:rPr>
              <a:t>Elif</a:t>
            </a:r>
            <a:r>
              <a:rPr lang="en-US" sz="1600" dirty="0">
                <a:solidFill>
                  <a:srgbClr val="000000"/>
                </a:solidFill>
                <a:latin typeface="Segoe UI" panose="020B0502040204020203" pitchFamily="34" charset="0"/>
              </a:rPr>
              <a:t> </a:t>
            </a:r>
          </a:p>
          <a:p>
            <a:r>
              <a:rPr lang="en-US" sz="1600" dirty="0">
                <a:solidFill>
                  <a:srgbClr val="000000"/>
                </a:solidFill>
                <a:latin typeface="Segoe UI" panose="020B0502040204020203" pitchFamily="34" charset="0"/>
              </a:rPr>
              <a:t>The </a:t>
            </a:r>
            <a:r>
              <a:rPr lang="en-US" sz="1600" dirty="0" err="1">
                <a:solidFill>
                  <a:srgbClr val="000000"/>
                </a:solidFill>
                <a:latin typeface="Segoe UI" panose="020B0502040204020203" pitchFamily="34" charset="0"/>
              </a:rPr>
              <a:t>elif</a:t>
            </a:r>
            <a:r>
              <a:rPr lang="en-US" sz="1600" dirty="0">
                <a:solidFill>
                  <a:srgbClr val="000000"/>
                </a:solidFill>
                <a:latin typeface="Segoe UI" panose="020B0502040204020203" pitchFamily="34" charset="0"/>
              </a:rPr>
              <a:t> keyword is pythons way of saying "if the previous conditions were not true, then try this condition".</a:t>
            </a:r>
          </a:p>
          <a:p>
            <a:endParaRPr lang="en-US" dirty="0">
              <a:solidFill>
                <a:srgbClr val="000000"/>
              </a:solidFill>
              <a:latin typeface="Segoe UI" panose="020B0502040204020203" pitchFamily="34" charset="0"/>
            </a:endParaRPr>
          </a:p>
          <a:p>
            <a:r>
              <a:rPr lang="en-US" dirty="0">
                <a:solidFill>
                  <a:srgbClr val="000000"/>
                </a:solidFill>
                <a:latin typeface="Segoe UI" panose="020B0502040204020203" pitchFamily="34" charset="0"/>
              </a:rPr>
              <a:t>For </a:t>
            </a:r>
            <a:r>
              <a:rPr lang="en-US" dirty="0" err="1">
                <a:solidFill>
                  <a:srgbClr val="000000"/>
                </a:solidFill>
                <a:latin typeface="Segoe UI" panose="020B0502040204020203" pitchFamily="34" charset="0"/>
              </a:rPr>
              <a:t>e.g</a:t>
            </a:r>
            <a:r>
              <a:rPr lang="en-US" dirty="0">
                <a:solidFill>
                  <a:srgbClr val="000000"/>
                </a:solidFill>
                <a:latin typeface="Segoe UI" panose="020B0502040204020203" pitchFamily="34" charset="0"/>
              </a:rPr>
              <a:t>:</a:t>
            </a:r>
          </a:p>
          <a:p>
            <a:r>
              <a:rPr lang="en-US" sz="1400" b="0" i="0" dirty="0">
                <a:solidFill>
                  <a:srgbClr val="000000"/>
                </a:solidFill>
                <a:effectLst/>
                <a:latin typeface="Consolas" panose="020B0609020204030204" pitchFamily="49" charset="0"/>
              </a:rPr>
              <a:t>a = </a:t>
            </a:r>
            <a:r>
              <a:rPr lang="en-US" sz="1400" b="0" i="0" dirty="0">
                <a:solidFill>
                  <a:srgbClr val="FF0000"/>
                </a:solidFill>
                <a:effectLst/>
                <a:latin typeface="Consolas" panose="020B0609020204030204" pitchFamily="49" charset="0"/>
              </a:rPr>
              <a:t>33</a:t>
            </a:r>
            <a:r>
              <a:rPr lang="en-US" sz="1400" dirty="0"/>
              <a:t/>
            </a:r>
            <a:br>
              <a:rPr lang="en-US" sz="1400" dirty="0"/>
            </a:br>
            <a:r>
              <a:rPr lang="en-US" sz="1400" b="0" i="0" dirty="0">
                <a:solidFill>
                  <a:srgbClr val="000000"/>
                </a:solidFill>
                <a:effectLst/>
                <a:latin typeface="Consolas" panose="020B0609020204030204" pitchFamily="49" charset="0"/>
              </a:rPr>
              <a:t>b = </a:t>
            </a:r>
            <a:r>
              <a:rPr lang="en-US" sz="1400" b="0" i="0" dirty="0">
                <a:solidFill>
                  <a:srgbClr val="FF0000"/>
                </a:solidFill>
                <a:effectLst/>
                <a:latin typeface="Consolas" panose="020B0609020204030204" pitchFamily="49" charset="0"/>
              </a:rPr>
              <a:t>33</a:t>
            </a:r>
            <a:r>
              <a:rPr lang="en-US" sz="1400" dirty="0"/>
              <a:t/>
            </a:r>
            <a:br>
              <a:rPr lang="en-US" sz="1400" dirty="0"/>
            </a:br>
            <a:r>
              <a:rPr lang="en-US" sz="1400" b="0" i="0" dirty="0">
                <a:solidFill>
                  <a:srgbClr val="0000CD"/>
                </a:solidFill>
                <a:effectLst/>
                <a:latin typeface="Consolas" panose="020B0609020204030204" pitchFamily="49" charset="0"/>
              </a:rPr>
              <a:t>if</a:t>
            </a:r>
            <a:r>
              <a:rPr lang="en-US" sz="1400" b="0" i="0" dirty="0">
                <a:solidFill>
                  <a:srgbClr val="000000"/>
                </a:solidFill>
                <a:effectLst/>
                <a:latin typeface="Consolas" panose="020B0609020204030204" pitchFamily="49" charset="0"/>
              </a:rPr>
              <a:t> b &gt; a:</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"b is greater than a"</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err="1">
                <a:solidFill>
                  <a:srgbClr val="0000CD"/>
                </a:solidFill>
                <a:effectLst/>
                <a:latin typeface="Consolas" panose="020B0609020204030204" pitchFamily="49" charset="0"/>
              </a:rPr>
              <a:t>elif</a:t>
            </a:r>
            <a:r>
              <a:rPr lang="en-US" sz="1400" b="0" i="0" dirty="0">
                <a:solidFill>
                  <a:srgbClr val="000000"/>
                </a:solidFill>
                <a:effectLst/>
                <a:latin typeface="Consolas" panose="020B0609020204030204" pitchFamily="49" charset="0"/>
              </a:rPr>
              <a:t> a == b:</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"a and b are equal"</a:t>
            </a:r>
            <a:r>
              <a:rPr lang="en-US" sz="1400" b="0" i="0" dirty="0">
                <a:solidFill>
                  <a:srgbClr val="000000"/>
                </a:solidFill>
                <a:effectLst/>
                <a:latin typeface="Consolas" panose="020B0609020204030204" pitchFamily="49" charset="0"/>
              </a:rPr>
              <a:t>)</a:t>
            </a:r>
          </a:p>
          <a:p>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Else Statement:</a:t>
            </a:r>
          </a:p>
          <a:p>
            <a:r>
              <a:rPr lang="en-US" sz="1400" dirty="0">
                <a:solidFill>
                  <a:srgbClr val="000000"/>
                </a:solidFill>
                <a:latin typeface="Consolas" panose="020B0609020204030204" pitchFamily="49" charset="0"/>
              </a:rPr>
              <a:t>This statement is used when both the if and </a:t>
            </a:r>
            <a:r>
              <a:rPr lang="en-US" sz="1400" dirty="0" err="1">
                <a:solidFill>
                  <a:srgbClr val="000000"/>
                </a:solidFill>
                <a:latin typeface="Consolas" panose="020B0609020204030204" pitchFamily="49" charset="0"/>
              </a:rPr>
              <a:t>elif</a:t>
            </a:r>
            <a:r>
              <a:rPr lang="en-US" sz="1400" dirty="0">
                <a:solidFill>
                  <a:srgbClr val="000000"/>
                </a:solidFill>
                <a:latin typeface="Consolas" panose="020B0609020204030204" pitchFamily="49" charset="0"/>
              </a:rPr>
              <a:t> condition is not met and we need to print any condition which isn’t met through these statements:</a:t>
            </a:r>
          </a:p>
          <a:p>
            <a:r>
              <a:rPr lang="en-US" sz="1400" b="0" i="0" dirty="0">
                <a:solidFill>
                  <a:srgbClr val="000000"/>
                </a:solidFill>
                <a:effectLst/>
                <a:latin typeface="Consolas" panose="020B0609020204030204" pitchFamily="49" charset="0"/>
              </a:rPr>
              <a:t>a = </a:t>
            </a:r>
            <a:r>
              <a:rPr lang="en-US" sz="1400" b="0" i="0" dirty="0">
                <a:solidFill>
                  <a:srgbClr val="FF0000"/>
                </a:solidFill>
                <a:effectLst/>
                <a:latin typeface="Consolas" panose="020B0609020204030204" pitchFamily="49" charset="0"/>
              </a:rPr>
              <a:t>200</a:t>
            </a:r>
            <a:r>
              <a:rPr lang="en-US" sz="1400" dirty="0"/>
              <a:t/>
            </a:r>
            <a:br>
              <a:rPr lang="en-US" sz="1400" dirty="0"/>
            </a:br>
            <a:r>
              <a:rPr lang="en-US" sz="1400" b="0" i="0" dirty="0">
                <a:solidFill>
                  <a:srgbClr val="000000"/>
                </a:solidFill>
                <a:effectLst/>
                <a:latin typeface="Consolas" panose="020B0609020204030204" pitchFamily="49" charset="0"/>
              </a:rPr>
              <a:t>b = </a:t>
            </a:r>
            <a:r>
              <a:rPr lang="en-US" sz="1400" b="0" i="0" dirty="0">
                <a:solidFill>
                  <a:srgbClr val="FF0000"/>
                </a:solidFill>
                <a:effectLst/>
                <a:latin typeface="Consolas" panose="020B0609020204030204" pitchFamily="49" charset="0"/>
              </a:rPr>
              <a:t>33</a:t>
            </a:r>
            <a:r>
              <a:rPr lang="en-US" sz="1400" dirty="0"/>
              <a:t/>
            </a:r>
            <a:br>
              <a:rPr lang="en-US" sz="1400" dirty="0"/>
            </a:br>
            <a:r>
              <a:rPr lang="en-US" sz="1400" b="0" i="0" dirty="0">
                <a:solidFill>
                  <a:srgbClr val="0000CD"/>
                </a:solidFill>
                <a:effectLst/>
                <a:latin typeface="Consolas" panose="020B0609020204030204" pitchFamily="49" charset="0"/>
              </a:rPr>
              <a:t>if</a:t>
            </a:r>
            <a:r>
              <a:rPr lang="en-US" sz="1400" b="0" i="0" dirty="0">
                <a:solidFill>
                  <a:srgbClr val="000000"/>
                </a:solidFill>
                <a:effectLst/>
                <a:latin typeface="Consolas" panose="020B0609020204030204" pitchFamily="49" charset="0"/>
              </a:rPr>
              <a:t> b &gt; a:</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"b is greater than a"</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err="1">
                <a:solidFill>
                  <a:srgbClr val="0000CD"/>
                </a:solidFill>
                <a:effectLst/>
                <a:latin typeface="Consolas" panose="020B0609020204030204" pitchFamily="49" charset="0"/>
              </a:rPr>
              <a:t>elif</a:t>
            </a:r>
            <a:r>
              <a:rPr lang="en-US" sz="1400" b="0" i="0" dirty="0">
                <a:solidFill>
                  <a:srgbClr val="000000"/>
                </a:solidFill>
                <a:effectLst/>
                <a:latin typeface="Consolas" panose="020B0609020204030204" pitchFamily="49" charset="0"/>
              </a:rPr>
              <a:t> a == b:</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"a and b are equal"</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CD"/>
                </a:solidFill>
                <a:effectLst/>
                <a:latin typeface="Consolas" panose="020B0609020204030204" pitchFamily="49" charset="0"/>
              </a:rPr>
              <a:t>else</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"a is greater than b”)</a:t>
            </a:r>
            <a:endParaRPr lang="en-US" sz="1400" dirty="0">
              <a:solidFill>
                <a:srgbClr val="000000"/>
              </a:solidFill>
              <a:latin typeface="Segoe UI" panose="020B0502040204020203" pitchFamily="34" charset="0"/>
            </a:endParaRPr>
          </a:p>
          <a:p>
            <a:endParaRPr lang="en-IN" dirty="0"/>
          </a:p>
        </p:txBody>
      </p:sp>
    </p:spTree>
    <p:extLst>
      <p:ext uri="{BB962C8B-B14F-4D97-AF65-F5344CB8AC3E}">
        <p14:creationId xmlns="" xmlns:p14="http://schemas.microsoft.com/office/powerpoint/2010/main" val="22047919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AND/OR </a:t>
            </a:r>
            <a:r>
              <a:rPr lang="en-IN" sz="3600" u="sng" dirty="0" err="1"/>
              <a:t>Statements,Nested</a:t>
            </a:r>
            <a:r>
              <a:rPr lang="en-IN" sz="3600" u="sng" dirty="0"/>
              <a:t> If:</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 xmlns:a16="http://schemas.microsoft.com/office/drawing/2014/main" id="{02DDA4A2-15ED-7EE8-E2F6-145D47B4080D}"/>
              </a:ext>
            </a:extLst>
          </p:cNvPr>
          <p:cNvSpPr txBox="1"/>
          <p:nvPr/>
        </p:nvSpPr>
        <p:spPr>
          <a:xfrm>
            <a:off x="0" y="621437"/>
            <a:ext cx="12192000" cy="5016758"/>
          </a:xfrm>
          <a:prstGeom prst="rect">
            <a:avLst/>
          </a:prstGeom>
          <a:noFill/>
        </p:spPr>
        <p:txBody>
          <a:bodyPr wrap="square" rtlCol="0">
            <a:spAutoFit/>
          </a:bodyPr>
          <a:lstStyle/>
          <a:p>
            <a:pPr algn="l"/>
            <a:r>
              <a:rPr lang="en-US" sz="1600" b="0" i="0" dirty="0">
                <a:solidFill>
                  <a:srgbClr val="000000"/>
                </a:solidFill>
                <a:effectLst/>
                <a:latin typeface="Verdana" panose="020B0604030504040204" pitchFamily="34" charset="0"/>
              </a:rPr>
              <a:t>The </a:t>
            </a:r>
            <a:r>
              <a:rPr lang="en-US" sz="1600" b="0" i="0" dirty="0">
                <a:solidFill>
                  <a:srgbClr val="DC143C"/>
                </a:solidFill>
                <a:effectLst/>
                <a:latin typeface="Consolas" panose="020B0609020204030204" pitchFamily="49" charset="0"/>
              </a:rPr>
              <a:t>and/or</a:t>
            </a:r>
            <a:r>
              <a:rPr lang="en-US" sz="1600" b="0" i="0" dirty="0">
                <a:solidFill>
                  <a:srgbClr val="000000"/>
                </a:solidFill>
                <a:effectLst/>
                <a:latin typeface="Verdana" panose="020B0604030504040204" pitchFamily="34" charset="0"/>
              </a:rPr>
              <a:t> keyword is a logical operator, and is used to combine conditional statements:</a:t>
            </a:r>
          </a:p>
          <a:p>
            <a:pPr algn="l"/>
            <a:r>
              <a:rPr lang="en-US" sz="1600" dirty="0">
                <a:solidFill>
                  <a:srgbClr val="000000"/>
                </a:solidFill>
                <a:latin typeface="Verdana" panose="020B0604030504040204" pitchFamily="34" charset="0"/>
              </a:rPr>
              <a:t>For </a:t>
            </a:r>
            <a:r>
              <a:rPr lang="en-US" sz="1600" dirty="0" err="1">
                <a:solidFill>
                  <a:srgbClr val="000000"/>
                </a:solidFill>
                <a:latin typeface="Verdana" panose="020B0604030504040204" pitchFamily="34" charset="0"/>
              </a:rPr>
              <a:t>e.g</a:t>
            </a:r>
            <a:r>
              <a:rPr lang="en-US" sz="1600" dirty="0">
                <a:solidFill>
                  <a:srgbClr val="000000"/>
                </a:solidFill>
                <a:latin typeface="Verdana" panose="020B0604030504040204" pitchFamily="34" charset="0"/>
              </a:rPr>
              <a:t>:</a:t>
            </a:r>
          </a:p>
          <a:p>
            <a:pPr algn="l"/>
            <a:endParaRPr lang="en-US" sz="1200" dirty="0">
              <a:solidFill>
                <a:srgbClr val="000000"/>
              </a:solidFill>
              <a:latin typeface="Verdana" panose="020B0604030504040204" pitchFamily="34" charset="0"/>
            </a:endParaRPr>
          </a:p>
          <a:p>
            <a:pPr algn="l"/>
            <a:r>
              <a:rPr lang="en-US" sz="1400" b="0" i="0" dirty="0">
                <a:solidFill>
                  <a:srgbClr val="000000"/>
                </a:solidFill>
                <a:effectLst/>
                <a:latin typeface="Consolas" panose="020B0609020204030204" pitchFamily="49" charset="0"/>
              </a:rPr>
              <a:t>a = </a:t>
            </a:r>
            <a:r>
              <a:rPr lang="en-US" sz="1400" b="0" i="0" dirty="0">
                <a:solidFill>
                  <a:srgbClr val="FF0000"/>
                </a:solidFill>
                <a:effectLst/>
                <a:latin typeface="Consolas" panose="020B0609020204030204" pitchFamily="49" charset="0"/>
              </a:rPr>
              <a:t>200</a:t>
            </a:r>
            <a:r>
              <a:rPr lang="en-US" sz="1400" dirty="0"/>
              <a:t/>
            </a:r>
            <a:br>
              <a:rPr lang="en-US" sz="1400" dirty="0"/>
            </a:br>
            <a:r>
              <a:rPr lang="en-US" sz="1400" b="0" i="0" dirty="0">
                <a:solidFill>
                  <a:srgbClr val="000000"/>
                </a:solidFill>
                <a:effectLst/>
                <a:latin typeface="Consolas" panose="020B0609020204030204" pitchFamily="49" charset="0"/>
              </a:rPr>
              <a:t>b = </a:t>
            </a:r>
            <a:r>
              <a:rPr lang="en-US" sz="1400" b="0" i="0" dirty="0">
                <a:solidFill>
                  <a:srgbClr val="FF0000"/>
                </a:solidFill>
                <a:effectLst/>
                <a:latin typeface="Consolas" panose="020B0609020204030204" pitchFamily="49" charset="0"/>
              </a:rPr>
              <a:t>33</a:t>
            </a:r>
            <a:r>
              <a:rPr lang="en-US" sz="1400" dirty="0"/>
              <a:t/>
            </a:r>
            <a:br>
              <a:rPr lang="en-US" sz="1400" dirty="0"/>
            </a:br>
            <a:r>
              <a:rPr lang="en-US" sz="1400" b="0" i="0" dirty="0">
                <a:solidFill>
                  <a:srgbClr val="000000"/>
                </a:solidFill>
                <a:effectLst/>
                <a:latin typeface="Consolas" panose="020B0609020204030204" pitchFamily="49" charset="0"/>
              </a:rPr>
              <a:t>c = </a:t>
            </a:r>
            <a:r>
              <a:rPr lang="en-US" sz="1400" b="0" i="0" dirty="0">
                <a:solidFill>
                  <a:srgbClr val="FF0000"/>
                </a:solidFill>
                <a:effectLst/>
                <a:latin typeface="Consolas" panose="020B0609020204030204" pitchFamily="49" charset="0"/>
              </a:rPr>
              <a:t>500</a:t>
            </a:r>
            <a:r>
              <a:rPr lang="en-US" sz="1400" dirty="0"/>
              <a:t/>
            </a:r>
            <a:br>
              <a:rPr lang="en-US" sz="1400" dirty="0"/>
            </a:br>
            <a:r>
              <a:rPr lang="en-US" sz="1400" b="0" i="0" dirty="0">
                <a:solidFill>
                  <a:srgbClr val="0000CD"/>
                </a:solidFill>
                <a:effectLst/>
                <a:latin typeface="Consolas" panose="020B0609020204030204" pitchFamily="49" charset="0"/>
              </a:rPr>
              <a:t>if</a:t>
            </a:r>
            <a:r>
              <a:rPr lang="en-US" sz="1400" b="0" i="0" dirty="0">
                <a:solidFill>
                  <a:srgbClr val="000000"/>
                </a:solidFill>
                <a:effectLst/>
                <a:latin typeface="Consolas" panose="020B0609020204030204" pitchFamily="49" charset="0"/>
              </a:rPr>
              <a:t> a &gt; b and/or c &gt; a:</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"Both conditions are True"</a:t>
            </a:r>
            <a:r>
              <a:rPr lang="en-US" sz="1400" b="0" i="0" dirty="0">
                <a:solidFill>
                  <a:srgbClr val="000000"/>
                </a:solidFill>
                <a:effectLst/>
                <a:latin typeface="Consolas" panose="020B0609020204030204" pitchFamily="49" charset="0"/>
              </a:rPr>
              <a:t>).</a:t>
            </a:r>
          </a:p>
          <a:p>
            <a:pPr algn="l"/>
            <a:endParaRPr lang="en-US" sz="1400" dirty="0">
              <a:solidFill>
                <a:srgbClr val="000000"/>
              </a:solidFill>
              <a:latin typeface="Consolas" panose="020B0609020204030204" pitchFamily="49" charset="0"/>
            </a:endParaRPr>
          </a:p>
          <a:p>
            <a:pPr algn="l"/>
            <a:r>
              <a:rPr lang="en-US" sz="1400" b="0" i="0" dirty="0">
                <a:solidFill>
                  <a:srgbClr val="000000"/>
                </a:solidFill>
                <a:effectLst/>
                <a:latin typeface="Consolas" panose="020B0609020204030204" pitchFamily="49" charset="0"/>
              </a:rPr>
              <a:t>Nested If:</a:t>
            </a:r>
          </a:p>
          <a:p>
            <a:pPr algn="l"/>
            <a:endParaRPr lang="en-US" sz="1400" dirty="0">
              <a:solidFill>
                <a:srgbClr val="000000"/>
              </a:solidFill>
              <a:latin typeface="Consolas" panose="020B0609020204030204" pitchFamily="49" charset="0"/>
            </a:endParaRPr>
          </a:p>
          <a:p>
            <a:r>
              <a:rPr kumimoji="0" lang="en-US" altLang="en-US" sz="1400" b="0" i="0" u="none" strike="noStrike" cap="none" normalizeH="0" baseline="0" dirty="0">
                <a:ln>
                  <a:noFill/>
                </a:ln>
                <a:solidFill>
                  <a:srgbClr val="000000"/>
                </a:solidFill>
                <a:effectLst/>
                <a:latin typeface="Verdana" panose="020B0604030504040204" pitchFamily="34" charset="0"/>
              </a:rPr>
              <a:t>We can have </a:t>
            </a:r>
            <a:r>
              <a:rPr kumimoji="0" lang="en-US" altLang="en-US" sz="1400" b="0" i="0" u="none" strike="noStrike" cap="none" normalizeH="0" baseline="0" dirty="0">
                <a:ln>
                  <a:noFill/>
                </a:ln>
                <a:solidFill>
                  <a:srgbClr val="DC143C"/>
                </a:solidFill>
                <a:effectLst/>
                <a:latin typeface="Consolas" panose="020B0609020204030204" pitchFamily="49" charset="0"/>
              </a:rPr>
              <a:t>if</a:t>
            </a:r>
            <a:r>
              <a:rPr kumimoji="0" lang="en-US" altLang="en-US" sz="1400" b="0" i="0" u="none" strike="noStrike" cap="none" normalizeH="0" baseline="0" dirty="0">
                <a:ln>
                  <a:noFill/>
                </a:ln>
                <a:solidFill>
                  <a:srgbClr val="000000"/>
                </a:solidFill>
                <a:effectLst/>
                <a:latin typeface="Verdana" panose="020B0604030504040204" pitchFamily="34" charset="0"/>
              </a:rPr>
              <a:t> statements inside </a:t>
            </a:r>
            <a:r>
              <a:rPr kumimoji="0" lang="en-US" altLang="en-US" sz="1400" b="0" i="0" u="none" strike="noStrike" cap="none" normalizeH="0" baseline="0" dirty="0">
                <a:ln>
                  <a:noFill/>
                </a:ln>
                <a:solidFill>
                  <a:srgbClr val="DC143C"/>
                </a:solidFill>
                <a:effectLst/>
                <a:latin typeface="Consolas" panose="020B0609020204030204" pitchFamily="49" charset="0"/>
              </a:rPr>
              <a:t>if</a:t>
            </a:r>
            <a:r>
              <a:rPr kumimoji="0" lang="en-US" altLang="en-US" sz="1400" b="0" i="0" u="none" strike="noStrike" cap="none" normalizeH="0" baseline="0" dirty="0">
                <a:ln>
                  <a:noFill/>
                </a:ln>
                <a:solidFill>
                  <a:srgbClr val="000000"/>
                </a:solidFill>
                <a:effectLst/>
                <a:latin typeface="Verdana" panose="020B0604030504040204" pitchFamily="34" charset="0"/>
              </a:rPr>
              <a:t> statements, this is called </a:t>
            </a:r>
            <a:r>
              <a:rPr kumimoji="0" lang="en-US" altLang="en-US" sz="1400" b="0" i="1" u="none" strike="noStrike" cap="none" normalizeH="0" baseline="0" dirty="0">
                <a:ln>
                  <a:noFill/>
                </a:ln>
                <a:solidFill>
                  <a:srgbClr val="000000"/>
                </a:solidFill>
                <a:effectLst/>
                <a:latin typeface="Verdana" panose="020B0604030504040204" pitchFamily="34" charset="0"/>
              </a:rPr>
              <a:t>nested</a:t>
            </a:r>
            <a:r>
              <a:rPr kumimoji="0" lang="en-US" altLang="en-US" sz="1400" b="0" i="0" u="none" strike="noStrike" cap="none" normalizeH="0" baseline="0" dirty="0">
                <a:ln>
                  <a:noFill/>
                </a:ln>
                <a:solidFill>
                  <a:srgbClr val="000000"/>
                </a:solidFill>
                <a:effectLst/>
                <a:latin typeface="Verdana" panose="020B0604030504040204" pitchFamily="34" charset="0"/>
              </a:rPr>
              <a:t> </a:t>
            </a:r>
            <a:r>
              <a:rPr kumimoji="0" lang="en-US" altLang="en-US" sz="1400" b="0" i="0" u="none" strike="noStrike" cap="none" normalizeH="0" baseline="0" dirty="0">
                <a:ln>
                  <a:noFill/>
                </a:ln>
                <a:solidFill>
                  <a:srgbClr val="DC143C"/>
                </a:solidFill>
                <a:effectLst/>
                <a:latin typeface="Consolas" panose="020B0609020204030204" pitchFamily="49" charset="0"/>
              </a:rPr>
              <a:t>if</a:t>
            </a:r>
            <a:r>
              <a:rPr kumimoji="0" lang="en-US" altLang="en-US" sz="1400" b="0" i="0" u="none" strike="noStrike" cap="none" normalizeH="0" baseline="0" dirty="0">
                <a:ln>
                  <a:noFill/>
                </a:ln>
                <a:solidFill>
                  <a:srgbClr val="000000"/>
                </a:solidFill>
                <a:effectLst/>
                <a:latin typeface="Verdana" panose="020B0604030504040204" pitchFamily="34" charset="0"/>
              </a:rPr>
              <a:t> statements.</a:t>
            </a:r>
            <a:r>
              <a:rPr kumimoji="0" lang="en-US" altLang="en-US" sz="1000" b="0" i="0" u="none" strike="noStrike" cap="none" normalizeH="0" baseline="0" dirty="0">
                <a:ln>
                  <a:noFill/>
                </a:ln>
                <a:solidFill>
                  <a:schemeClr val="tx1"/>
                </a:solidFill>
                <a:effectLst/>
              </a:rPr>
              <a:t> </a:t>
            </a:r>
          </a:p>
          <a:p>
            <a:endParaRPr lang="en-US" altLang="en-US" sz="1000" dirty="0">
              <a:latin typeface="Arial" panose="020B0604020202020204" pitchFamily="34" charset="0"/>
            </a:endParaRPr>
          </a:p>
          <a:p>
            <a:r>
              <a:rPr lang="en-US" altLang="en-US" sz="1400" dirty="0">
                <a:solidFill>
                  <a:srgbClr val="000000"/>
                </a:solidFill>
                <a:latin typeface="Verdana" panose="020B0604030504040204" pitchFamily="34" charset="0"/>
              </a:rPr>
              <a:t>For </a:t>
            </a:r>
            <a:r>
              <a:rPr lang="en-US" altLang="en-US" sz="1400" dirty="0" err="1">
                <a:solidFill>
                  <a:srgbClr val="000000"/>
                </a:solidFill>
                <a:latin typeface="Verdana" panose="020B0604030504040204" pitchFamily="34" charset="0"/>
              </a:rPr>
              <a:t>E.g</a:t>
            </a:r>
            <a:endParaRPr lang="en-US" altLang="en-US" sz="1400" dirty="0">
              <a:solidFill>
                <a:srgbClr val="000000"/>
              </a:solidFill>
              <a:latin typeface="Verdana" panose="020B0604030504040204" pitchFamily="34" charset="0"/>
            </a:endParaRPr>
          </a:p>
          <a:p>
            <a:r>
              <a:rPr lang="en-US" sz="1400" b="0" i="0" dirty="0">
                <a:solidFill>
                  <a:srgbClr val="000000"/>
                </a:solidFill>
                <a:effectLst/>
                <a:latin typeface="Consolas" panose="020B0609020204030204" pitchFamily="49" charset="0"/>
              </a:rPr>
              <a:t>x = </a:t>
            </a:r>
            <a:r>
              <a:rPr lang="en-US" sz="1400" b="0" i="0" dirty="0">
                <a:solidFill>
                  <a:srgbClr val="FF0000"/>
                </a:solidFill>
                <a:effectLst/>
                <a:latin typeface="Consolas" panose="020B0609020204030204" pitchFamily="49" charset="0"/>
              </a:rPr>
              <a:t>41</a:t>
            </a:r>
            <a:r>
              <a:rPr lang="en-US" sz="1400" dirty="0"/>
              <a:t/>
            </a:r>
            <a:br>
              <a:rPr lang="en-US" sz="1400" dirty="0"/>
            </a:br>
            <a:r>
              <a:rPr lang="en-US" sz="1400" dirty="0"/>
              <a:t/>
            </a:r>
            <a:br>
              <a:rPr lang="en-US" sz="1400" dirty="0"/>
            </a:br>
            <a:r>
              <a:rPr lang="en-US" sz="1400" b="0" i="0" dirty="0">
                <a:solidFill>
                  <a:srgbClr val="0000CD"/>
                </a:solidFill>
                <a:effectLst/>
                <a:latin typeface="Consolas" panose="020B0609020204030204" pitchFamily="49" charset="0"/>
              </a:rPr>
              <a:t>if</a:t>
            </a:r>
            <a:r>
              <a:rPr lang="en-US" sz="1400" b="0" i="0" dirty="0">
                <a:solidFill>
                  <a:srgbClr val="000000"/>
                </a:solidFill>
                <a:effectLst/>
                <a:latin typeface="Consolas" panose="020B0609020204030204" pitchFamily="49" charset="0"/>
              </a:rPr>
              <a:t> x &gt; </a:t>
            </a:r>
            <a:r>
              <a:rPr lang="en-US" sz="1400" b="0" i="0" dirty="0">
                <a:solidFill>
                  <a:srgbClr val="FF0000"/>
                </a:solidFill>
                <a:effectLst/>
                <a:latin typeface="Consolas" panose="020B0609020204030204" pitchFamily="49" charset="0"/>
              </a:rPr>
              <a:t>10</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"Above ten,"</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if</a:t>
            </a:r>
            <a:r>
              <a:rPr lang="en-US" sz="1400" b="0" i="0" dirty="0">
                <a:solidFill>
                  <a:srgbClr val="000000"/>
                </a:solidFill>
                <a:effectLst/>
                <a:latin typeface="Consolas" panose="020B0609020204030204" pitchFamily="49" charset="0"/>
              </a:rPr>
              <a:t> x &gt; </a:t>
            </a:r>
            <a:r>
              <a:rPr lang="en-US" sz="1400" b="0" i="0" dirty="0">
                <a:solidFill>
                  <a:srgbClr val="FF0000"/>
                </a:solidFill>
                <a:effectLst/>
                <a:latin typeface="Consolas" panose="020B0609020204030204" pitchFamily="49" charset="0"/>
              </a:rPr>
              <a:t>20</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"and also above 20!"</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else</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"but not above 20."</a:t>
            </a:r>
            <a:r>
              <a:rPr lang="en-US" sz="1400" b="0" i="0" dirty="0">
                <a:solidFill>
                  <a:srgbClr val="000000"/>
                </a:solidFill>
                <a:effectLst/>
                <a:latin typeface="Consolas" panose="020B0609020204030204" pitchFamily="49" charset="0"/>
              </a:rPr>
              <a:t>)</a:t>
            </a:r>
            <a:endParaRPr lang="en-US" altLang="en-US" sz="1400" dirty="0">
              <a:solidFill>
                <a:srgbClr val="000000"/>
              </a:solidFill>
              <a:latin typeface="Verdana" panose="020B0604030504040204" pitchFamily="34" charset="0"/>
            </a:endParaRPr>
          </a:p>
          <a:p>
            <a:pPr algn="l"/>
            <a:endParaRPr lang="en-IN" sz="1400" dirty="0"/>
          </a:p>
        </p:txBody>
      </p:sp>
    </p:spTree>
    <p:extLst>
      <p:ext uri="{BB962C8B-B14F-4D97-AF65-F5344CB8AC3E}">
        <p14:creationId xmlns="" xmlns:p14="http://schemas.microsoft.com/office/powerpoint/2010/main" val="1636134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696AC9-6803-AF0B-32CA-FB0C435A4DF3}"/>
              </a:ext>
            </a:extLst>
          </p:cNvPr>
          <p:cNvSpPr>
            <a:spLocks noGrp="1"/>
          </p:cNvSpPr>
          <p:nvPr>
            <p:ph type="title"/>
          </p:nvPr>
        </p:nvSpPr>
        <p:spPr/>
        <p:txBody>
          <a:bodyPr/>
          <a:lstStyle/>
          <a:p>
            <a:r>
              <a:rPr lang="en-US" dirty="0"/>
              <a:t>Why we need to know python</a:t>
            </a:r>
            <a:endParaRPr lang="en-IN" dirty="0"/>
          </a:p>
        </p:txBody>
      </p:sp>
      <p:sp>
        <p:nvSpPr>
          <p:cNvPr id="3" name="Content Placeholder 2">
            <a:extLst>
              <a:ext uri="{FF2B5EF4-FFF2-40B4-BE49-F238E27FC236}">
                <a16:creationId xmlns="" xmlns:a16="http://schemas.microsoft.com/office/drawing/2014/main" id="{FE9192AD-A66D-5D6C-5DE7-3C15F2CDCD4D}"/>
              </a:ext>
            </a:extLst>
          </p:cNvPr>
          <p:cNvSpPr>
            <a:spLocks noGrp="1"/>
          </p:cNvSpPr>
          <p:nvPr>
            <p:ph idx="1"/>
          </p:nvPr>
        </p:nvSpPr>
        <p:spPr/>
        <p:txBody>
          <a:bodyPr>
            <a:normAutofit/>
          </a:bodyPr>
          <a:lstStyle/>
          <a:p>
            <a:r>
              <a:rPr lang="en-US" dirty="0"/>
              <a:t>Python is a programming language that reads closer to the English language compare to other languages.</a:t>
            </a:r>
          </a:p>
          <a:p>
            <a:r>
              <a:rPr lang="en-US" dirty="0"/>
              <a:t>Concept of Python Language can be applied to other programming languages.</a:t>
            </a:r>
          </a:p>
          <a:p>
            <a:r>
              <a:rPr lang="en-US" dirty="0"/>
              <a:t>It is the most sought skills required by technological industry like google</a:t>
            </a:r>
            <a:r>
              <a:rPr lang="en-US" dirty="0" smtClean="0"/>
              <a:t>, Facebook, IBM etc. </a:t>
            </a:r>
            <a:endParaRPr lang="en-US" dirty="0"/>
          </a:p>
          <a:p>
            <a:r>
              <a:rPr lang="en-US" dirty="0"/>
              <a:t>It is used to build application like Instagram</a:t>
            </a:r>
            <a:r>
              <a:rPr lang="en-US" dirty="0" smtClean="0"/>
              <a:t>, Pinterest, Dropbox, Netflix, </a:t>
            </a:r>
            <a:r>
              <a:rPr lang="en-US" dirty="0"/>
              <a:t>e</a:t>
            </a:r>
            <a:r>
              <a:rPr lang="en-US" dirty="0" smtClean="0"/>
              <a:t>tc.</a:t>
            </a:r>
            <a:endParaRPr lang="en-US" dirty="0"/>
          </a:p>
          <a:p>
            <a:r>
              <a:rPr lang="en-US" dirty="0"/>
              <a:t>It is Used for developing  front and back end development</a:t>
            </a:r>
            <a:r>
              <a:rPr lang="en-US" dirty="0" smtClean="0"/>
              <a:t>, Full </a:t>
            </a:r>
            <a:r>
              <a:rPr lang="en-US" dirty="0"/>
              <a:t>stack development</a:t>
            </a:r>
            <a:r>
              <a:rPr lang="en-US" dirty="0" smtClean="0"/>
              <a:t>, Testing, Data </a:t>
            </a:r>
            <a:r>
              <a:rPr lang="en-US" dirty="0"/>
              <a:t>Analytics</a:t>
            </a:r>
            <a:r>
              <a:rPr lang="en-US" dirty="0" smtClean="0"/>
              <a:t>, Data </a:t>
            </a:r>
            <a:r>
              <a:rPr lang="en-US" dirty="0"/>
              <a:t>Science</a:t>
            </a:r>
            <a:r>
              <a:rPr lang="en-US" dirty="0" smtClean="0"/>
              <a:t>, AI </a:t>
            </a:r>
            <a:r>
              <a:rPr lang="en-US" dirty="0"/>
              <a:t>etc</a:t>
            </a:r>
            <a:r>
              <a:rPr lang="en-US" dirty="0" smtClean="0"/>
              <a:t>.</a:t>
            </a:r>
            <a:endParaRPr lang="en-US" dirty="0"/>
          </a:p>
          <a:p>
            <a:pPr marL="0" indent="0">
              <a:buNone/>
            </a:pPr>
            <a:endParaRPr lang="en-US" dirty="0"/>
          </a:p>
          <a:p>
            <a:endParaRPr lang="en-US" dirty="0"/>
          </a:p>
          <a:p>
            <a:endParaRPr lang="en-IN" dirty="0"/>
          </a:p>
        </p:txBody>
      </p:sp>
    </p:spTree>
    <p:extLst>
      <p:ext uri="{BB962C8B-B14F-4D97-AF65-F5344CB8AC3E}">
        <p14:creationId xmlns="" xmlns:p14="http://schemas.microsoft.com/office/powerpoint/2010/main" val="5721843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Loops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 xmlns:a16="http://schemas.microsoft.com/office/drawing/2014/main" id="{02DDA4A2-15ED-7EE8-E2F6-145D47B4080D}"/>
              </a:ext>
            </a:extLst>
          </p:cNvPr>
          <p:cNvSpPr txBox="1"/>
          <p:nvPr/>
        </p:nvSpPr>
        <p:spPr>
          <a:xfrm>
            <a:off x="0" y="621437"/>
            <a:ext cx="12192000" cy="5786199"/>
          </a:xfrm>
          <a:prstGeom prst="rect">
            <a:avLst/>
          </a:prstGeom>
          <a:noFill/>
        </p:spPr>
        <p:txBody>
          <a:bodyPr wrap="square" rtlCol="0">
            <a:spAutoFit/>
          </a:bodyPr>
          <a:lstStyle/>
          <a:p>
            <a:pPr algn="l"/>
            <a:r>
              <a:rPr lang="en-US" sz="1600" b="0" i="0" dirty="0">
                <a:solidFill>
                  <a:srgbClr val="000000"/>
                </a:solidFill>
                <a:effectLst/>
                <a:latin typeface="Verdana" panose="020B0604030504040204" pitchFamily="34" charset="0"/>
              </a:rPr>
              <a:t>Python has two primitive loop commands:</a:t>
            </a:r>
          </a:p>
          <a:p>
            <a:pPr algn="l">
              <a:buFont typeface="Arial" panose="020B0604020202020204" pitchFamily="34" charset="0"/>
              <a:buChar char="•"/>
            </a:pPr>
            <a:r>
              <a:rPr lang="en-US" sz="1600" b="0" i="0" dirty="0">
                <a:solidFill>
                  <a:srgbClr val="DC143C"/>
                </a:solidFill>
                <a:effectLst/>
                <a:latin typeface="Consolas" panose="020B0609020204030204" pitchFamily="49" charset="0"/>
              </a:rPr>
              <a:t>while</a:t>
            </a:r>
            <a:r>
              <a:rPr lang="en-US" sz="1600" b="0" i="0" dirty="0">
                <a:solidFill>
                  <a:srgbClr val="000000"/>
                </a:solidFill>
                <a:effectLst/>
                <a:latin typeface="Verdana" panose="020B0604030504040204" pitchFamily="34" charset="0"/>
              </a:rPr>
              <a:t> loops</a:t>
            </a:r>
          </a:p>
          <a:p>
            <a:pPr algn="l">
              <a:buFont typeface="Arial" panose="020B0604020202020204" pitchFamily="34" charset="0"/>
              <a:buChar char="•"/>
            </a:pPr>
            <a:r>
              <a:rPr lang="en-US" sz="1600" b="0" i="0" dirty="0">
                <a:solidFill>
                  <a:srgbClr val="DC143C"/>
                </a:solidFill>
                <a:effectLst/>
                <a:latin typeface="Consolas" panose="020B0609020204030204" pitchFamily="49" charset="0"/>
              </a:rPr>
              <a:t>for</a:t>
            </a:r>
            <a:r>
              <a:rPr lang="en-US" sz="1600" b="0" i="0" dirty="0">
                <a:solidFill>
                  <a:srgbClr val="000000"/>
                </a:solidFill>
                <a:effectLst/>
                <a:latin typeface="Verdana" panose="020B0604030504040204" pitchFamily="34" charset="0"/>
              </a:rPr>
              <a:t> loops</a:t>
            </a:r>
          </a:p>
          <a:p>
            <a:pPr algn="l"/>
            <a:endParaRPr lang="en-IN" sz="1400" dirty="0"/>
          </a:p>
          <a:p>
            <a:pPr algn="l"/>
            <a:endParaRPr lang="en-IN" sz="1400" dirty="0"/>
          </a:p>
          <a:p>
            <a:pPr algn="l"/>
            <a:r>
              <a:rPr lang="en-US" sz="1400" b="0" i="0" dirty="0">
                <a:solidFill>
                  <a:srgbClr val="000000"/>
                </a:solidFill>
                <a:effectLst/>
                <a:latin typeface="Verdana" panose="020B0604030504040204" pitchFamily="34" charset="0"/>
              </a:rPr>
              <a:t>With the </a:t>
            </a:r>
            <a:r>
              <a:rPr lang="en-US" sz="1400" b="0" i="0" dirty="0">
                <a:solidFill>
                  <a:srgbClr val="DC143C"/>
                </a:solidFill>
                <a:effectLst/>
                <a:latin typeface="Consolas" panose="020B0609020204030204" pitchFamily="49" charset="0"/>
              </a:rPr>
              <a:t>while</a:t>
            </a:r>
            <a:r>
              <a:rPr lang="en-US" sz="1400" b="0" i="0" dirty="0">
                <a:solidFill>
                  <a:srgbClr val="000000"/>
                </a:solidFill>
                <a:effectLst/>
                <a:latin typeface="Verdana" panose="020B0604030504040204" pitchFamily="34" charset="0"/>
              </a:rPr>
              <a:t> loop we can execute a set of statements as long as a condition is true.</a:t>
            </a:r>
            <a:endParaRPr lang="en-IN" sz="1400" b="0" i="0" dirty="0">
              <a:solidFill>
                <a:srgbClr val="000000"/>
              </a:solidFill>
              <a:effectLst/>
              <a:latin typeface="Verdana" panose="020B0604030504040204" pitchFamily="34" charset="0"/>
            </a:endParaRPr>
          </a:p>
          <a:p>
            <a:pPr algn="l"/>
            <a:endParaRPr lang="en-IN" sz="1400" dirty="0">
              <a:solidFill>
                <a:srgbClr val="000000"/>
              </a:solidFill>
              <a:latin typeface="Verdana" panose="020B0604030504040204" pitchFamily="34" charset="0"/>
            </a:endParaRPr>
          </a:p>
          <a:p>
            <a:pPr algn="l"/>
            <a:endParaRPr lang="en-IN" sz="1400" dirty="0">
              <a:solidFill>
                <a:srgbClr val="000000"/>
              </a:solidFill>
              <a:latin typeface="Verdana" panose="020B0604030504040204" pitchFamily="34" charset="0"/>
            </a:endParaRPr>
          </a:p>
          <a:p>
            <a:pPr algn="l"/>
            <a:r>
              <a:rPr lang="en-IN" sz="1400" dirty="0">
                <a:solidFill>
                  <a:srgbClr val="000000"/>
                </a:solidFill>
                <a:latin typeface="Verdana" panose="020B0604030504040204" pitchFamily="34" charset="0"/>
              </a:rPr>
              <a:t>For </a:t>
            </a:r>
            <a:r>
              <a:rPr lang="en-IN" sz="1400" dirty="0" err="1">
                <a:solidFill>
                  <a:srgbClr val="000000"/>
                </a:solidFill>
                <a:latin typeface="Verdana" panose="020B0604030504040204" pitchFamily="34" charset="0"/>
              </a:rPr>
              <a:t>e.g</a:t>
            </a:r>
            <a:endParaRPr lang="en-IN" sz="1400" dirty="0">
              <a:solidFill>
                <a:srgbClr val="000000"/>
              </a:solidFill>
              <a:latin typeface="Verdana" panose="020B0604030504040204" pitchFamily="34" charset="0"/>
            </a:endParaRPr>
          </a:p>
          <a:p>
            <a:pPr algn="l"/>
            <a:r>
              <a:rPr lang="en-US" sz="1400" b="0" i="0" dirty="0">
                <a:solidFill>
                  <a:srgbClr val="000000"/>
                </a:solidFill>
                <a:effectLst/>
                <a:latin typeface="Verdana" panose="020B0604030504040204" pitchFamily="34" charset="0"/>
              </a:rPr>
              <a:t>Print </a:t>
            </a:r>
            <a:r>
              <a:rPr lang="en-US" sz="1400" b="0" i="0" dirty="0" err="1">
                <a:solidFill>
                  <a:srgbClr val="000000"/>
                </a:solidFill>
                <a:effectLst/>
                <a:latin typeface="Verdana" panose="020B0604030504040204" pitchFamily="34" charset="0"/>
              </a:rPr>
              <a:t>i</a:t>
            </a:r>
            <a:r>
              <a:rPr lang="en-US" sz="1400" b="0" i="0" dirty="0">
                <a:solidFill>
                  <a:srgbClr val="000000"/>
                </a:solidFill>
                <a:effectLst/>
                <a:latin typeface="Verdana" panose="020B0604030504040204" pitchFamily="34" charset="0"/>
              </a:rPr>
              <a:t> as long as </a:t>
            </a:r>
            <a:r>
              <a:rPr lang="en-US" sz="1400" b="0" i="0" dirty="0" err="1">
                <a:solidFill>
                  <a:srgbClr val="000000"/>
                </a:solidFill>
                <a:effectLst/>
                <a:latin typeface="Verdana" panose="020B0604030504040204" pitchFamily="34" charset="0"/>
              </a:rPr>
              <a:t>i</a:t>
            </a:r>
            <a:r>
              <a:rPr lang="en-US" sz="1400" b="0" i="0" dirty="0">
                <a:solidFill>
                  <a:srgbClr val="000000"/>
                </a:solidFill>
                <a:effectLst/>
                <a:latin typeface="Verdana" panose="020B0604030504040204" pitchFamily="34" charset="0"/>
              </a:rPr>
              <a:t> is less than 6:</a:t>
            </a:r>
            <a:endParaRPr lang="en-IN" sz="1400" b="0" i="0" dirty="0">
              <a:solidFill>
                <a:srgbClr val="000000"/>
              </a:solidFill>
              <a:effectLst/>
              <a:latin typeface="Verdana" panose="020B0604030504040204" pitchFamily="34" charset="0"/>
            </a:endParaRPr>
          </a:p>
          <a:p>
            <a:pPr algn="l"/>
            <a:r>
              <a:rPr lang="nn-NO" sz="1400" b="0" i="0" dirty="0">
                <a:solidFill>
                  <a:srgbClr val="000000"/>
                </a:solidFill>
                <a:effectLst/>
                <a:latin typeface="Consolas" panose="020B0609020204030204" pitchFamily="49" charset="0"/>
              </a:rPr>
              <a:t>i = </a:t>
            </a:r>
            <a:r>
              <a:rPr lang="nn-NO" sz="1400" b="0" i="0" dirty="0">
                <a:solidFill>
                  <a:srgbClr val="FF0000"/>
                </a:solidFill>
                <a:effectLst/>
                <a:latin typeface="Consolas" panose="020B0609020204030204" pitchFamily="49" charset="0"/>
              </a:rPr>
              <a:t>1</a:t>
            </a:r>
            <a:r>
              <a:rPr lang="nn-NO" sz="1400" dirty="0"/>
              <a:t/>
            </a:r>
            <a:br>
              <a:rPr lang="nn-NO" sz="1400" dirty="0"/>
            </a:br>
            <a:r>
              <a:rPr lang="nn-NO" sz="1400" b="0" i="0" dirty="0">
                <a:solidFill>
                  <a:srgbClr val="0000CD"/>
                </a:solidFill>
                <a:effectLst/>
                <a:latin typeface="Consolas" panose="020B0609020204030204" pitchFamily="49" charset="0"/>
              </a:rPr>
              <a:t>while</a:t>
            </a:r>
            <a:r>
              <a:rPr lang="nn-NO" sz="1400" b="0" i="0" dirty="0">
                <a:solidFill>
                  <a:srgbClr val="000000"/>
                </a:solidFill>
                <a:effectLst/>
                <a:latin typeface="Consolas" panose="020B0609020204030204" pitchFamily="49" charset="0"/>
              </a:rPr>
              <a:t> i &lt; </a:t>
            </a:r>
            <a:r>
              <a:rPr lang="nn-NO" sz="1400" b="0" i="0" dirty="0">
                <a:solidFill>
                  <a:srgbClr val="FF0000"/>
                </a:solidFill>
                <a:effectLst/>
                <a:latin typeface="Consolas" panose="020B0609020204030204" pitchFamily="49" charset="0"/>
              </a:rPr>
              <a:t>6</a:t>
            </a:r>
            <a:r>
              <a:rPr lang="nn-NO" sz="1400" b="0" i="0" dirty="0">
                <a:solidFill>
                  <a:srgbClr val="000000"/>
                </a:solidFill>
                <a:effectLst/>
                <a:latin typeface="Consolas" panose="020B0609020204030204" pitchFamily="49" charset="0"/>
              </a:rPr>
              <a:t>:</a:t>
            </a:r>
            <a:r>
              <a:rPr lang="nn-NO" sz="1400" dirty="0"/>
              <a:t/>
            </a:r>
            <a:br>
              <a:rPr lang="nn-NO" sz="1400" dirty="0"/>
            </a:br>
            <a:r>
              <a:rPr lang="nn-NO" sz="1400" b="0" i="0" dirty="0">
                <a:solidFill>
                  <a:srgbClr val="000000"/>
                </a:solidFill>
                <a:effectLst/>
                <a:latin typeface="Consolas" panose="020B0609020204030204" pitchFamily="49" charset="0"/>
              </a:rPr>
              <a:t>  </a:t>
            </a:r>
            <a:r>
              <a:rPr lang="nn-NO" sz="1400" b="0" i="0" dirty="0">
                <a:solidFill>
                  <a:srgbClr val="0000CD"/>
                </a:solidFill>
                <a:effectLst/>
                <a:latin typeface="Consolas" panose="020B0609020204030204" pitchFamily="49" charset="0"/>
              </a:rPr>
              <a:t>print</a:t>
            </a:r>
            <a:r>
              <a:rPr lang="nn-NO" sz="1400" b="0" i="0" dirty="0">
                <a:solidFill>
                  <a:srgbClr val="000000"/>
                </a:solidFill>
                <a:effectLst/>
                <a:latin typeface="Consolas" panose="020B0609020204030204" pitchFamily="49" charset="0"/>
              </a:rPr>
              <a:t>(i)</a:t>
            </a:r>
            <a:r>
              <a:rPr lang="nn-NO" sz="1400" dirty="0"/>
              <a:t/>
            </a:r>
            <a:br>
              <a:rPr lang="nn-NO" sz="1400" dirty="0"/>
            </a:br>
            <a:r>
              <a:rPr lang="nn-NO" sz="1400" b="0" i="0" dirty="0">
                <a:solidFill>
                  <a:srgbClr val="000000"/>
                </a:solidFill>
                <a:effectLst/>
                <a:latin typeface="Consolas" panose="020B0609020204030204" pitchFamily="49" charset="0"/>
              </a:rPr>
              <a:t>  i += </a:t>
            </a:r>
            <a:r>
              <a:rPr lang="nn-NO" sz="1400" b="0" i="0" dirty="0">
                <a:solidFill>
                  <a:srgbClr val="FF0000"/>
                </a:solidFill>
                <a:effectLst/>
                <a:latin typeface="Consolas" panose="020B0609020204030204" pitchFamily="49" charset="0"/>
              </a:rPr>
              <a:t>1</a:t>
            </a:r>
            <a:endParaRPr lang="en-IN" sz="1400" dirty="0">
              <a:solidFill>
                <a:srgbClr val="000000"/>
              </a:solidFill>
              <a:latin typeface="Verdana" panose="020B0604030504040204" pitchFamily="34" charset="0"/>
            </a:endParaRPr>
          </a:p>
          <a:p>
            <a:pPr algn="l"/>
            <a:endParaRPr lang="en-IN" sz="1400" dirty="0">
              <a:solidFill>
                <a:srgbClr val="000000"/>
              </a:solidFill>
              <a:latin typeface="Verdana" panose="020B0604030504040204" pitchFamily="34" charset="0"/>
            </a:endParaRPr>
          </a:p>
          <a:p>
            <a:pPr algn="l"/>
            <a:endParaRPr lang="en-IN" sz="1400" dirty="0">
              <a:solidFill>
                <a:srgbClr val="000000"/>
              </a:solidFill>
              <a:latin typeface="Verdana" panose="020B0604030504040204" pitchFamily="34" charset="0"/>
            </a:endParaRPr>
          </a:p>
          <a:p>
            <a:r>
              <a:rPr lang="en-IN" sz="1400" b="1" i="0" u="sng" dirty="0">
                <a:solidFill>
                  <a:srgbClr val="000000"/>
                </a:solidFill>
                <a:effectLst/>
                <a:latin typeface="Segoe UI" panose="020B0502040204020203" pitchFamily="34" charset="0"/>
              </a:rPr>
              <a:t>The break Statement</a:t>
            </a:r>
          </a:p>
          <a:p>
            <a:pPr algn="l"/>
            <a:r>
              <a:rPr lang="en-US" sz="1400" b="0" i="0" dirty="0">
                <a:solidFill>
                  <a:srgbClr val="000000"/>
                </a:solidFill>
                <a:effectLst/>
                <a:latin typeface="Verdana" panose="020B0604030504040204" pitchFamily="34" charset="0"/>
              </a:rPr>
              <a:t>With the </a:t>
            </a:r>
            <a:r>
              <a:rPr lang="en-US" sz="1400" b="0" i="0" dirty="0">
                <a:solidFill>
                  <a:srgbClr val="DC143C"/>
                </a:solidFill>
                <a:effectLst/>
                <a:latin typeface="Consolas" panose="020B0609020204030204" pitchFamily="49" charset="0"/>
              </a:rPr>
              <a:t>break</a:t>
            </a:r>
            <a:r>
              <a:rPr lang="en-US" sz="1400" b="0" i="0" dirty="0">
                <a:solidFill>
                  <a:srgbClr val="000000"/>
                </a:solidFill>
                <a:effectLst/>
                <a:latin typeface="Verdana" panose="020B0604030504040204" pitchFamily="34" charset="0"/>
              </a:rPr>
              <a:t> statement we can stop the loop even if the while condition is true:</a:t>
            </a:r>
          </a:p>
          <a:p>
            <a:pPr algn="l"/>
            <a:endParaRPr lang="en-US" sz="1400" dirty="0">
              <a:solidFill>
                <a:srgbClr val="000000"/>
              </a:solidFill>
              <a:latin typeface="Verdana" panose="020B0604030504040204" pitchFamily="34" charset="0"/>
            </a:endParaRPr>
          </a:p>
          <a:p>
            <a:pPr algn="l"/>
            <a:r>
              <a:rPr lang="en-US" sz="1400" b="0" i="0" dirty="0">
                <a:solidFill>
                  <a:srgbClr val="000000"/>
                </a:solidFill>
                <a:effectLst/>
                <a:latin typeface="Verdana" panose="020B0604030504040204" pitchFamily="34" charset="0"/>
              </a:rPr>
              <a:t>Exit the loop when </a:t>
            </a:r>
            <a:r>
              <a:rPr lang="en-US" sz="1400" b="0" i="0" dirty="0" err="1">
                <a:solidFill>
                  <a:srgbClr val="000000"/>
                </a:solidFill>
                <a:effectLst/>
                <a:latin typeface="Verdana" panose="020B0604030504040204" pitchFamily="34" charset="0"/>
              </a:rPr>
              <a:t>i</a:t>
            </a:r>
            <a:r>
              <a:rPr lang="en-US" sz="1400" b="0" i="0" dirty="0">
                <a:solidFill>
                  <a:srgbClr val="000000"/>
                </a:solidFill>
                <a:effectLst/>
                <a:latin typeface="Verdana" panose="020B0604030504040204" pitchFamily="34" charset="0"/>
              </a:rPr>
              <a:t> is 3:</a:t>
            </a:r>
          </a:p>
          <a:p>
            <a:pPr algn="l"/>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 </a:t>
            </a:r>
            <a:r>
              <a:rPr lang="en-IN" sz="1400" b="0" i="0" dirty="0">
                <a:solidFill>
                  <a:srgbClr val="FF0000"/>
                </a:solidFill>
                <a:effectLst/>
                <a:latin typeface="Consolas" panose="020B0609020204030204" pitchFamily="49" charset="0"/>
              </a:rPr>
              <a:t>1</a:t>
            </a:r>
            <a:r>
              <a:rPr lang="en-IN" sz="1400" dirty="0"/>
              <a:t/>
            </a:r>
            <a:br>
              <a:rPr lang="en-IN" sz="1400" dirty="0"/>
            </a:br>
            <a:r>
              <a:rPr lang="en-IN" sz="1400" b="0" i="0" dirty="0">
                <a:solidFill>
                  <a:srgbClr val="0000CD"/>
                </a:solidFill>
                <a:effectLst/>
                <a:latin typeface="Consolas" panose="020B0609020204030204" pitchFamily="49" charset="0"/>
              </a:rPr>
              <a:t>while</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&lt; </a:t>
            </a:r>
            <a:r>
              <a:rPr lang="en-IN" sz="1400" b="0" i="0" dirty="0">
                <a:solidFill>
                  <a:srgbClr val="FF0000"/>
                </a:solidFill>
                <a:effectLst/>
                <a:latin typeface="Consolas" panose="020B0609020204030204" pitchFamily="49" charset="0"/>
              </a:rPr>
              <a:t>6</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if</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 </a:t>
            </a:r>
            <a:r>
              <a:rPr lang="en-IN" sz="1400" b="0" i="0" dirty="0">
                <a:solidFill>
                  <a:srgbClr val="FF0000"/>
                </a:solidFill>
                <a:effectLst/>
                <a:latin typeface="Consolas" panose="020B0609020204030204" pitchFamily="49" charset="0"/>
              </a:rPr>
              <a:t>3</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break</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 </a:t>
            </a:r>
            <a:r>
              <a:rPr lang="en-IN" sz="1400" b="0" i="0" dirty="0">
                <a:solidFill>
                  <a:srgbClr val="FF0000"/>
                </a:solidFill>
                <a:effectLst/>
                <a:latin typeface="Consolas" panose="020B0609020204030204" pitchFamily="49" charset="0"/>
              </a:rPr>
              <a:t>1</a:t>
            </a:r>
            <a:endParaRPr lang="en-IN" sz="1400" dirty="0"/>
          </a:p>
        </p:txBody>
      </p:sp>
    </p:spTree>
    <p:extLst>
      <p:ext uri="{BB962C8B-B14F-4D97-AF65-F5344CB8AC3E}">
        <p14:creationId xmlns="" xmlns:p14="http://schemas.microsoft.com/office/powerpoint/2010/main" val="22556115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Loops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 xmlns:a16="http://schemas.microsoft.com/office/drawing/2014/main" id="{02DDA4A2-15ED-7EE8-E2F6-145D47B4080D}"/>
              </a:ext>
            </a:extLst>
          </p:cNvPr>
          <p:cNvSpPr txBox="1"/>
          <p:nvPr/>
        </p:nvSpPr>
        <p:spPr>
          <a:xfrm>
            <a:off x="0" y="621437"/>
            <a:ext cx="12192000" cy="5355312"/>
          </a:xfrm>
          <a:prstGeom prst="rect">
            <a:avLst/>
          </a:prstGeom>
          <a:noFill/>
        </p:spPr>
        <p:txBody>
          <a:bodyPr wrap="square" rtlCol="0">
            <a:spAutoFit/>
          </a:bodyPr>
          <a:lstStyle/>
          <a:p>
            <a:pPr algn="l"/>
            <a:r>
              <a:rPr lang="en-US" sz="1600" b="0" i="0" dirty="0">
                <a:solidFill>
                  <a:srgbClr val="000000"/>
                </a:solidFill>
                <a:effectLst/>
                <a:latin typeface="Verdana" panose="020B0604030504040204" pitchFamily="34" charset="0"/>
              </a:rPr>
              <a:t>Python loop commands:</a:t>
            </a:r>
          </a:p>
          <a:p>
            <a:pPr algn="l">
              <a:buFont typeface="Arial" panose="020B0604020202020204" pitchFamily="34" charset="0"/>
              <a:buChar char="•"/>
            </a:pPr>
            <a:r>
              <a:rPr lang="en-US" sz="1600" b="0" i="0" dirty="0">
                <a:solidFill>
                  <a:srgbClr val="DC143C"/>
                </a:solidFill>
                <a:effectLst/>
                <a:latin typeface="Consolas" panose="020B0609020204030204" pitchFamily="49" charset="0"/>
              </a:rPr>
              <a:t>while</a:t>
            </a:r>
            <a:r>
              <a:rPr lang="en-US" sz="1600" b="0" i="0" dirty="0">
                <a:solidFill>
                  <a:srgbClr val="000000"/>
                </a:solidFill>
                <a:effectLst/>
                <a:latin typeface="Verdana" panose="020B0604030504040204" pitchFamily="34" charset="0"/>
              </a:rPr>
              <a:t> loops</a:t>
            </a:r>
          </a:p>
          <a:p>
            <a:pPr algn="l"/>
            <a:endParaRPr lang="en-US" sz="1600" b="0" i="0" dirty="0">
              <a:solidFill>
                <a:srgbClr val="000000"/>
              </a:solidFill>
              <a:effectLst/>
              <a:latin typeface="Verdana" panose="020B0604030504040204" pitchFamily="34" charset="0"/>
            </a:endParaRPr>
          </a:p>
          <a:p>
            <a:pPr algn="l"/>
            <a:endParaRPr lang="en-IN" sz="1400" dirty="0"/>
          </a:p>
          <a:p>
            <a:pPr algn="l"/>
            <a:endParaRPr lang="en-IN" sz="1400" dirty="0"/>
          </a:p>
          <a:p>
            <a:pPr algn="l"/>
            <a:r>
              <a:rPr lang="en-US" sz="1400" b="0" i="0" dirty="0">
                <a:solidFill>
                  <a:srgbClr val="000000"/>
                </a:solidFill>
                <a:effectLst/>
                <a:latin typeface="Verdana" panose="020B0604030504040204" pitchFamily="34" charset="0"/>
              </a:rPr>
              <a:t>With the </a:t>
            </a:r>
            <a:r>
              <a:rPr lang="en-US" sz="1400" b="0" i="0" dirty="0">
                <a:solidFill>
                  <a:srgbClr val="DC143C"/>
                </a:solidFill>
                <a:effectLst/>
                <a:latin typeface="Consolas" panose="020B0609020204030204" pitchFamily="49" charset="0"/>
              </a:rPr>
              <a:t>continue</a:t>
            </a:r>
            <a:r>
              <a:rPr lang="en-US" sz="1400" b="0" i="0" dirty="0">
                <a:solidFill>
                  <a:srgbClr val="000000"/>
                </a:solidFill>
                <a:effectLst/>
                <a:latin typeface="Verdana" panose="020B0604030504040204" pitchFamily="34" charset="0"/>
              </a:rPr>
              <a:t> statement we can stop the current iteration, and continue with the next:</a:t>
            </a:r>
          </a:p>
          <a:p>
            <a:pPr algn="l"/>
            <a:r>
              <a:rPr lang="en-US" sz="1400" b="0" i="0" dirty="0">
                <a:solidFill>
                  <a:srgbClr val="000000"/>
                </a:solidFill>
                <a:effectLst/>
                <a:latin typeface="Verdana" panose="020B0604030504040204" pitchFamily="34" charset="0"/>
              </a:rPr>
              <a:t>Continue to the next iteration if </a:t>
            </a:r>
            <a:r>
              <a:rPr lang="en-US" sz="1400" b="0" i="0" dirty="0" err="1">
                <a:solidFill>
                  <a:srgbClr val="000000"/>
                </a:solidFill>
                <a:effectLst/>
                <a:latin typeface="Verdana" panose="020B0604030504040204" pitchFamily="34" charset="0"/>
              </a:rPr>
              <a:t>i</a:t>
            </a:r>
            <a:r>
              <a:rPr lang="en-US" sz="1400" b="0" i="0" dirty="0">
                <a:solidFill>
                  <a:srgbClr val="000000"/>
                </a:solidFill>
                <a:effectLst/>
                <a:latin typeface="Verdana" panose="020B0604030504040204" pitchFamily="34" charset="0"/>
              </a:rPr>
              <a:t> is 3:</a:t>
            </a:r>
            <a:endParaRPr lang="en-US" sz="1400" dirty="0">
              <a:solidFill>
                <a:srgbClr val="000000"/>
              </a:solidFill>
              <a:latin typeface="Verdana" panose="020B0604030504040204" pitchFamily="34" charset="0"/>
            </a:endParaRPr>
          </a:p>
          <a:p>
            <a:pPr algn="l"/>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 </a:t>
            </a:r>
            <a:r>
              <a:rPr lang="en-IN" sz="1400" b="0" i="0" dirty="0">
                <a:solidFill>
                  <a:srgbClr val="FF0000"/>
                </a:solidFill>
                <a:effectLst/>
                <a:latin typeface="Consolas" panose="020B0609020204030204" pitchFamily="49" charset="0"/>
              </a:rPr>
              <a:t>0</a:t>
            </a:r>
            <a:r>
              <a:rPr lang="en-IN" sz="1400" dirty="0"/>
              <a:t/>
            </a:r>
            <a:br>
              <a:rPr lang="en-IN" sz="1400" dirty="0"/>
            </a:br>
            <a:r>
              <a:rPr lang="en-IN" sz="1400" b="0" i="0" dirty="0">
                <a:solidFill>
                  <a:srgbClr val="0000CD"/>
                </a:solidFill>
                <a:effectLst/>
                <a:latin typeface="Consolas" panose="020B0609020204030204" pitchFamily="49" charset="0"/>
              </a:rPr>
              <a:t>while</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&lt; </a:t>
            </a:r>
            <a:r>
              <a:rPr lang="en-IN" sz="1400" b="0" i="0" dirty="0">
                <a:solidFill>
                  <a:srgbClr val="FF0000"/>
                </a:solidFill>
                <a:effectLst/>
                <a:latin typeface="Consolas" panose="020B0609020204030204" pitchFamily="49" charset="0"/>
              </a:rPr>
              <a:t>6</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 </a:t>
            </a:r>
            <a:r>
              <a:rPr lang="en-IN" sz="1400" b="0" i="0" dirty="0">
                <a:solidFill>
                  <a:srgbClr val="FF0000"/>
                </a:solidFill>
                <a:effectLst/>
                <a:latin typeface="Consolas" panose="020B0609020204030204" pitchFamily="49" charset="0"/>
              </a:rPr>
              <a:t>1</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if</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 == </a:t>
            </a:r>
            <a:r>
              <a:rPr lang="en-IN" sz="1400" b="0" i="0" dirty="0">
                <a:solidFill>
                  <a:srgbClr val="FF0000"/>
                </a:solidFill>
                <a:effectLst/>
                <a:latin typeface="Consolas" panose="020B0609020204030204" pitchFamily="49" charset="0"/>
              </a:rPr>
              <a:t>3</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continue</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i</a:t>
            </a:r>
            <a:r>
              <a:rPr lang="en-IN" sz="1400" b="0" i="0" dirty="0">
                <a:solidFill>
                  <a:srgbClr val="000000"/>
                </a:solidFill>
                <a:effectLst/>
                <a:latin typeface="Consolas" panose="020B0609020204030204" pitchFamily="49" charset="0"/>
              </a:rPr>
              <a:t>)</a:t>
            </a:r>
          </a:p>
          <a:p>
            <a:pPr algn="l"/>
            <a:endParaRPr lang="en-US" sz="1400" b="0" i="0" dirty="0">
              <a:solidFill>
                <a:srgbClr val="000000"/>
              </a:solidFill>
              <a:effectLst/>
              <a:latin typeface="Verdana" panose="020B0604030504040204" pitchFamily="34" charset="0"/>
            </a:endParaRPr>
          </a:p>
          <a:p>
            <a:pPr algn="l"/>
            <a:r>
              <a:rPr lang="en-US" sz="1400" b="0" i="0" dirty="0">
                <a:solidFill>
                  <a:srgbClr val="000000"/>
                </a:solidFill>
                <a:effectLst/>
                <a:latin typeface="Segoe UI" panose="020B0502040204020203" pitchFamily="34" charset="0"/>
              </a:rPr>
              <a:t>The else Statement</a:t>
            </a:r>
          </a:p>
          <a:p>
            <a:pPr algn="l"/>
            <a:endParaRPr lang="en-US" sz="1400" b="0" i="0" dirty="0">
              <a:solidFill>
                <a:srgbClr val="000000"/>
              </a:solidFill>
              <a:effectLst/>
              <a:latin typeface="Segoe UI" panose="020B0502040204020203" pitchFamily="34" charset="0"/>
            </a:endParaRPr>
          </a:p>
          <a:p>
            <a:pPr algn="l"/>
            <a:r>
              <a:rPr lang="en-US" sz="1400" b="0" i="0" dirty="0">
                <a:solidFill>
                  <a:srgbClr val="000000"/>
                </a:solidFill>
                <a:effectLst/>
                <a:latin typeface="Verdana" panose="020B0604030504040204" pitchFamily="34" charset="0"/>
              </a:rPr>
              <a:t>With the </a:t>
            </a:r>
            <a:r>
              <a:rPr lang="en-US" sz="1400" b="0" i="0" dirty="0">
                <a:solidFill>
                  <a:srgbClr val="DC143C"/>
                </a:solidFill>
                <a:effectLst/>
                <a:latin typeface="Consolas" panose="020B0609020204030204" pitchFamily="49" charset="0"/>
              </a:rPr>
              <a:t>else</a:t>
            </a:r>
            <a:r>
              <a:rPr lang="en-US" sz="1400" b="0" i="0" dirty="0">
                <a:solidFill>
                  <a:srgbClr val="000000"/>
                </a:solidFill>
                <a:effectLst/>
                <a:latin typeface="Verdana" panose="020B0604030504040204" pitchFamily="34" charset="0"/>
              </a:rPr>
              <a:t> statement we can run a block of code once when the condition no longer is true:</a:t>
            </a:r>
          </a:p>
          <a:p>
            <a:pPr algn="l"/>
            <a:endParaRPr lang="en-IN" sz="1400" dirty="0"/>
          </a:p>
          <a:p>
            <a:pPr algn="l"/>
            <a:r>
              <a:rPr lang="en-US" sz="1400" b="0" i="0" dirty="0" err="1">
                <a:solidFill>
                  <a:srgbClr val="000000"/>
                </a:solidFill>
                <a:effectLst/>
                <a:latin typeface="Consolas" panose="020B0609020204030204" pitchFamily="49" charset="0"/>
              </a:rPr>
              <a:t>i</a:t>
            </a:r>
            <a:r>
              <a:rPr lang="en-US" sz="1400" b="0" i="0" dirty="0">
                <a:solidFill>
                  <a:srgbClr val="000000"/>
                </a:solidFill>
                <a:effectLst/>
                <a:latin typeface="Consolas" panose="020B0609020204030204" pitchFamily="49" charset="0"/>
              </a:rPr>
              <a:t> = </a:t>
            </a:r>
            <a:r>
              <a:rPr lang="en-US" sz="1400" b="0" i="0" dirty="0">
                <a:solidFill>
                  <a:srgbClr val="FF0000"/>
                </a:solidFill>
                <a:effectLst/>
                <a:latin typeface="Consolas" panose="020B0609020204030204" pitchFamily="49" charset="0"/>
              </a:rPr>
              <a:t>1</a:t>
            </a:r>
            <a:r>
              <a:rPr lang="en-US" sz="1400" dirty="0"/>
              <a:t/>
            </a:r>
            <a:br>
              <a:rPr lang="en-US" sz="1400" dirty="0"/>
            </a:br>
            <a:r>
              <a:rPr lang="en-US" sz="1400" b="0" i="0" dirty="0">
                <a:solidFill>
                  <a:srgbClr val="0000CD"/>
                </a:solidFill>
                <a:effectLst/>
                <a:latin typeface="Consolas" panose="020B0609020204030204" pitchFamily="49" charset="0"/>
              </a:rPr>
              <a:t>while</a:t>
            </a:r>
            <a:r>
              <a:rPr lang="en-US" sz="1400" b="0" i="0" dirty="0">
                <a:solidFill>
                  <a:srgbClr val="000000"/>
                </a:solidFill>
                <a:effectLst/>
                <a:latin typeface="Consolas" panose="020B0609020204030204" pitchFamily="49" charset="0"/>
              </a:rPr>
              <a:t> </a:t>
            </a:r>
            <a:r>
              <a:rPr lang="en-US" sz="1400" b="0" i="0" dirty="0" err="1">
                <a:solidFill>
                  <a:srgbClr val="000000"/>
                </a:solidFill>
                <a:effectLst/>
                <a:latin typeface="Consolas" panose="020B0609020204030204" pitchFamily="49" charset="0"/>
              </a:rPr>
              <a:t>i</a:t>
            </a:r>
            <a:r>
              <a:rPr lang="en-US" sz="1400" b="0" i="0" dirty="0">
                <a:solidFill>
                  <a:srgbClr val="000000"/>
                </a:solidFill>
                <a:effectLst/>
                <a:latin typeface="Consolas" panose="020B0609020204030204" pitchFamily="49" charset="0"/>
              </a:rPr>
              <a:t> &lt; </a:t>
            </a:r>
            <a:r>
              <a:rPr lang="en-US" sz="1400" b="0" i="0" dirty="0">
                <a:solidFill>
                  <a:srgbClr val="FF0000"/>
                </a:solidFill>
                <a:effectLst/>
                <a:latin typeface="Consolas" panose="020B0609020204030204" pitchFamily="49" charset="0"/>
              </a:rPr>
              <a:t>6</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err="1">
                <a:solidFill>
                  <a:srgbClr val="000000"/>
                </a:solidFill>
                <a:effectLst/>
                <a:latin typeface="Consolas" panose="020B0609020204030204" pitchFamily="49" charset="0"/>
              </a:rPr>
              <a:t>i</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err="1">
                <a:solidFill>
                  <a:srgbClr val="000000"/>
                </a:solidFill>
                <a:effectLst/>
                <a:latin typeface="Consolas" panose="020B0609020204030204" pitchFamily="49" charset="0"/>
              </a:rPr>
              <a:t>i</a:t>
            </a:r>
            <a:r>
              <a:rPr lang="en-US" sz="1400" b="0" i="0" dirty="0">
                <a:solidFill>
                  <a:srgbClr val="000000"/>
                </a:solidFill>
                <a:effectLst/>
                <a:latin typeface="Consolas" panose="020B0609020204030204" pitchFamily="49" charset="0"/>
              </a:rPr>
              <a:t> += </a:t>
            </a:r>
            <a:r>
              <a:rPr lang="en-US" sz="1400" b="0" i="0" dirty="0">
                <a:solidFill>
                  <a:srgbClr val="FF0000"/>
                </a:solidFill>
                <a:effectLst/>
                <a:latin typeface="Consolas" panose="020B0609020204030204" pitchFamily="49" charset="0"/>
              </a:rPr>
              <a:t>1</a:t>
            </a:r>
            <a:r>
              <a:rPr lang="en-US" sz="1400" dirty="0"/>
              <a:t/>
            </a:r>
            <a:br>
              <a:rPr lang="en-US" sz="1400" dirty="0"/>
            </a:br>
            <a:r>
              <a:rPr lang="en-US" sz="1400" b="0" i="0" dirty="0">
                <a:solidFill>
                  <a:srgbClr val="0000CD"/>
                </a:solidFill>
                <a:effectLst/>
                <a:latin typeface="Consolas" panose="020B0609020204030204" pitchFamily="49" charset="0"/>
              </a:rPr>
              <a:t>else</a:t>
            </a:r>
            <a:r>
              <a:rPr lang="en-US" sz="1400" b="0" i="0" dirty="0">
                <a:solidFill>
                  <a:srgbClr val="000000"/>
                </a:solidFill>
                <a:effectLst/>
                <a:latin typeface="Consolas" panose="020B0609020204030204" pitchFamily="49" charset="0"/>
              </a:rPr>
              <a:t>:</a:t>
            </a:r>
            <a:r>
              <a:rPr lang="en-US" sz="1400" dirty="0"/>
              <a:t/>
            </a:r>
            <a:br>
              <a:rPr lang="en-US" sz="1400" dirty="0"/>
            </a:b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a:t>
            </a:r>
            <a:r>
              <a:rPr lang="en-US" sz="1400" b="0" i="0" dirty="0" err="1">
                <a:solidFill>
                  <a:srgbClr val="A52A2A"/>
                </a:solidFill>
                <a:effectLst/>
                <a:latin typeface="Consolas" panose="020B0609020204030204" pitchFamily="49" charset="0"/>
              </a:rPr>
              <a:t>i</a:t>
            </a:r>
            <a:r>
              <a:rPr lang="en-US" sz="1400" b="0" i="0" dirty="0">
                <a:solidFill>
                  <a:srgbClr val="A52A2A"/>
                </a:solidFill>
                <a:effectLst/>
                <a:latin typeface="Consolas" panose="020B0609020204030204" pitchFamily="49" charset="0"/>
              </a:rPr>
              <a:t> is no longer less than 6"</a:t>
            </a:r>
            <a:r>
              <a:rPr lang="en-US" sz="1400" b="0" i="0" dirty="0">
                <a:solidFill>
                  <a:srgbClr val="000000"/>
                </a:solidFill>
                <a:effectLst/>
                <a:latin typeface="Consolas" panose="020B0609020204030204" pitchFamily="49" charset="0"/>
              </a:rPr>
              <a:t>)</a:t>
            </a:r>
            <a:endParaRPr lang="en-IN" sz="1400" dirty="0"/>
          </a:p>
        </p:txBody>
      </p:sp>
    </p:spTree>
    <p:extLst>
      <p:ext uri="{BB962C8B-B14F-4D97-AF65-F5344CB8AC3E}">
        <p14:creationId xmlns="" xmlns:p14="http://schemas.microsoft.com/office/powerpoint/2010/main" val="31881494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0398F-51F1-A5B5-38A9-3ECF45CF23DA}"/>
              </a:ext>
            </a:extLst>
          </p:cNvPr>
          <p:cNvSpPr>
            <a:spLocks noGrp="1"/>
          </p:cNvSpPr>
          <p:nvPr>
            <p:ph type="title"/>
          </p:nvPr>
        </p:nvSpPr>
        <p:spPr>
          <a:xfrm>
            <a:off x="-88777" y="-32101"/>
            <a:ext cx="10772775" cy="521399"/>
          </a:xfrm>
        </p:spPr>
        <p:txBody>
          <a:bodyPr>
            <a:noAutofit/>
          </a:bodyPr>
          <a:lstStyle/>
          <a:p>
            <a:r>
              <a:rPr lang="en-IN" sz="3600" u="sng" dirty="0"/>
              <a:t>Python Loops</a:t>
            </a:r>
          </a:p>
        </p:txBody>
      </p:sp>
      <p:sp>
        <p:nvSpPr>
          <p:cNvPr id="3" name="Content Placeholder 2">
            <a:extLst>
              <a:ext uri="{FF2B5EF4-FFF2-40B4-BE49-F238E27FC236}">
                <a16:creationId xmlns="" xmlns:a16="http://schemas.microsoft.com/office/drawing/2014/main" id="{D96661A9-2889-7681-05DA-BBAAF5529882}"/>
              </a:ext>
            </a:extLst>
          </p:cNvPr>
          <p:cNvSpPr>
            <a:spLocks noGrp="1"/>
          </p:cNvSpPr>
          <p:nvPr>
            <p:ph idx="1"/>
          </p:nvPr>
        </p:nvSpPr>
        <p:spPr>
          <a:xfrm>
            <a:off x="0" y="532660"/>
            <a:ext cx="12045703" cy="6116854"/>
          </a:xfrm>
        </p:spPr>
        <p:txBody>
          <a:bodyPr>
            <a:normAutofit/>
          </a:bodyPr>
          <a:lstStyle/>
          <a:p>
            <a:pPr algn="l"/>
            <a:r>
              <a:rPr lang="en-US" sz="1100" dirty="0"/>
              <a:t/>
            </a:r>
            <a:br>
              <a:rPr lang="en-US" sz="1100" dirty="0"/>
            </a:br>
            <a:endParaRPr lang="en-US" sz="1400" dirty="0">
              <a:solidFill>
                <a:srgbClr val="000000"/>
              </a:solidFill>
              <a:latin typeface="Verdana" panose="020B0604030504040204" pitchFamily="34" charset="0"/>
            </a:endParaRPr>
          </a:p>
          <a:p>
            <a:pPr>
              <a:buFont typeface="Wingdings" panose="05000000000000000000" pitchFamily="2" charset="2"/>
              <a:buChar char="§"/>
            </a:pPr>
            <a:endParaRPr lang="en-US" sz="14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AEE3CBF9-7549-CB71-AB3D-6108473FD084}"/>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 xmlns:a16="http://schemas.microsoft.com/office/drawing/2014/main" id="{02DDA4A2-15ED-7EE8-E2F6-145D47B4080D}"/>
              </a:ext>
            </a:extLst>
          </p:cNvPr>
          <p:cNvSpPr txBox="1"/>
          <p:nvPr/>
        </p:nvSpPr>
        <p:spPr>
          <a:xfrm>
            <a:off x="0" y="621437"/>
            <a:ext cx="12192000" cy="5755422"/>
          </a:xfrm>
          <a:prstGeom prst="rect">
            <a:avLst/>
          </a:prstGeom>
          <a:noFill/>
        </p:spPr>
        <p:txBody>
          <a:bodyPr wrap="square" rtlCol="0">
            <a:spAutoFit/>
          </a:bodyPr>
          <a:lstStyle/>
          <a:p>
            <a:pPr algn="l"/>
            <a:r>
              <a:rPr lang="en-US" sz="1600" dirty="0">
                <a:solidFill>
                  <a:srgbClr val="000000"/>
                </a:solidFill>
                <a:latin typeface="Verdana" panose="020B0604030504040204" pitchFamily="34" charset="0"/>
              </a:rPr>
              <a:t>Python Command :</a:t>
            </a:r>
            <a:r>
              <a:rPr lang="en-US" sz="1600" dirty="0">
                <a:solidFill>
                  <a:srgbClr val="DC143C"/>
                </a:solidFill>
                <a:latin typeface="Consolas" panose="020B0609020204030204" pitchFamily="49" charset="0"/>
              </a:rPr>
              <a:t>for </a:t>
            </a:r>
            <a:r>
              <a:rPr lang="en-US" sz="1600" dirty="0">
                <a:solidFill>
                  <a:srgbClr val="000000"/>
                </a:solidFill>
                <a:latin typeface="Verdana" panose="020B0604030504040204" pitchFamily="34" charset="0"/>
              </a:rPr>
              <a:t>loop</a:t>
            </a: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marL="285750" indent="-285750" algn="l">
              <a:buFont typeface="Arial" panose="020B0604020202020204" pitchFamily="34" charset="0"/>
              <a:buChar char="•"/>
            </a:pPr>
            <a:r>
              <a:rPr lang="en-US" sz="1600" b="0" i="0" dirty="0">
                <a:solidFill>
                  <a:srgbClr val="000000"/>
                </a:solidFill>
                <a:effectLst/>
                <a:latin typeface="Verdana" panose="020B0604030504040204" pitchFamily="34" charset="0"/>
              </a:rPr>
              <a:t>A </a:t>
            </a:r>
            <a:r>
              <a:rPr lang="en-US" sz="1600" b="0" i="0" dirty="0">
                <a:solidFill>
                  <a:srgbClr val="DC143C"/>
                </a:solidFill>
                <a:effectLst/>
                <a:latin typeface="Consolas" panose="020B0609020204030204" pitchFamily="49" charset="0"/>
              </a:rPr>
              <a:t>for</a:t>
            </a:r>
            <a:r>
              <a:rPr lang="en-US" sz="1600" b="0" i="0" dirty="0">
                <a:solidFill>
                  <a:srgbClr val="000000"/>
                </a:solidFill>
                <a:effectLst/>
                <a:latin typeface="Verdana" panose="020B0604030504040204" pitchFamily="34" charset="0"/>
              </a:rPr>
              <a:t> loop is used for iterating over a sequence (that is either a list, a tuple, a dictionary, a set, or a string).</a:t>
            </a:r>
          </a:p>
          <a:p>
            <a:pPr marL="285750" indent="-285750" algn="l">
              <a:buFont typeface="Arial" panose="020B0604020202020204" pitchFamily="34" charset="0"/>
              <a:buChar char="•"/>
            </a:pPr>
            <a:r>
              <a:rPr lang="en-US" sz="1600" b="0" i="0" dirty="0">
                <a:solidFill>
                  <a:srgbClr val="000000"/>
                </a:solidFill>
                <a:effectLst/>
                <a:latin typeface="Verdana" panose="020B0604030504040204" pitchFamily="34" charset="0"/>
              </a:rPr>
              <a:t>This is less like the </a:t>
            </a:r>
            <a:r>
              <a:rPr lang="en-US" sz="1600" b="0" i="0" dirty="0">
                <a:solidFill>
                  <a:srgbClr val="DC143C"/>
                </a:solidFill>
                <a:effectLst/>
                <a:latin typeface="Consolas" panose="020B0609020204030204" pitchFamily="49" charset="0"/>
              </a:rPr>
              <a:t>for</a:t>
            </a:r>
            <a:r>
              <a:rPr lang="en-US" sz="1600" b="0" i="0" dirty="0">
                <a:solidFill>
                  <a:srgbClr val="000000"/>
                </a:solidFill>
                <a:effectLst/>
                <a:latin typeface="Verdana" panose="020B0604030504040204" pitchFamily="34" charset="0"/>
              </a:rPr>
              <a:t> keyword in other programming languages, and works more like an iterator method as found in other object-orientated programming languages.</a:t>
            </a:r>
          </a:p>
          <a:p>
            <a:pPr marL="285750" indent="-285750" algn="l">
              <a:buFont typeface="Arial" panose="020B0604020202020204" pitchFamily="34" charset="0"/>
              <a:buChar char="•"/>
            </a:pPr>
            <a:r>
              <a:rPr lang="en-US" sz="1600" b="0" i="0" dirty="0">
                <a:solidFill>
                  <a:srgbClr val="000000"/>
                </a:solidFill>
                <a:effectLst/>
                <a:latin typeface="Verdana" panose="020B0604030504040204" pitchFamily="34" charset="0"/>
              </a:rPr>
              <a:t>With the </a:t>
            </a:r>
            <a:r>
              <a:rPr lang="en-US" sz="1600" b="0" i="0" dirty="0">
                <a:solidFill>
                  <a:srgbClr val="DC143C"/>
                </a:solidFill>
                <a:effectLst/>
                <a:latin typeface="Consolas" panose="020B0609020204030204" pitchFamily="49" charset="0"/>
              </a:rPr>
              <a:t>for</a:t>
            </a:r>
            <a:r>
              <a:rPr lang="en-US" sz="1600" b="0" i="0" dirty="0">
                <a:solidFill>
                  <a:srgbClr val="000000"/>
                </a:solidFill>
                <a:effectLst/>
                <a:latin typeface="Verdana" panose="020B0604030504040204" pitchFamily="34" charset="0"/>
              </a:rPr>
              <a:t> loop we can execute a set of statements, once for each item in a list, tuple, set etc.</a:t>
            </a:r>
          </a:p>
          <a:p>
            <a:pPr marL="285750" indent="-285750" algn="l">
              <a:buFont typeface="Arial" panose="020B0604020202020204" pitchFamily="34" charset="0"/>
              <a:buChar char="•"/>
            </a:pPr>
            <a:endParaRPr lang="en-US" sz="1600" b="0" i="0" dirty="0">
              <a:solidFill>
                <a:srgbClr val="000000"/>
              </a:solidFill>
              <a:effectLst/>
              <a:latin typeface="Verdana" panose="020B0604030504040204" pitchFamily="34" charset="0"/>
            </a:endParaRPr>
          </a:p>
          <a:p>
            <a:pPr marL="285750" indent="-285750" algn="l">
              <a:buFont typeface="Arial" panose="020B0604020202020204" pitchFamily="34" charset="0"/>
              <a:buChar char="•"/>
            </a:pPr>
            <a:r>
              <a:rPr lang="en-US" sz="1600" b="0" i="0" dirty="0">
                <a:solidFill>
                  <a:srgbClr val="000000"/>
                </a:solidFill>
                <a:effectLst/>
                <a:latin typeface="Consolas" panose="020B0609020204030204" pitchFamily="49" charset="0"/>
              </a:rPr>
              <a:t>fruits = [</a:t>
            </a:r>
            <a:r>
              <a:rPr lang="en-US" sz="1600" b="0" i="0" dirty="0">
                <a:solidFill>
                  <a:srgbClr val="A52A2A"/>
                </a:solidFill>
                <a:effectLst/>
                <a:latin typeface="Consolas" panose="020B0609020204030204" pitchFamily="49" charset="0"/>
              </a:rPr>
              <a:t>"apple"</a:t>
            </a:r>
            <a:r>
              <a:rPr lang="en-US" sz="1600" b="0" i="0" dirty="0">
                <a:solidFill>
                  <a:srgbClr val="000000"/>
                </a:solidFill>
                <a:effectLst/>
                <a:latin typeface="Consolas" panose="020B0609020204030204" pitchFamily="49" charset="0"/>
              </a:rPr>
              <a:t>, </a:t>
            </a:r>
            <a:r>
              <a:rPr lang="en-US" sz="1600" b="0" i="0" dirty="0">
                <a:solidFill>
                  <a:srgbClr val="A52A2A"/>
                </a:solidFill>
                <a:effectLst/>
                <a:latin typeface="Consolas" panose="020B0609020204030204" pitchFamily="49" charset="0"/>
              </a:rPr>
              <a:t>"banana"</a:t>
            </a:r>
            <a:r>
              <a:rPr lang="en-US" sz="1600" b="0" i="0" dirty="0">
                <a:solidFill>
                  <a:srgbClr val="000000"/>
                </a:solidFill>
                <a:effectLst/>
                <a:latin typeface="Consolas" panose="020B0609020204030204" pitchFamily="49" charset="0"/>
              </a:rPr>
              <a:t>, </a:t>
            </a:r>
            <a:r>
              <a:rPr lang="en-US" sz="1600" b="0" i="0" dirty="0">
                <a:solidFill>
                  <a:srgbClr val="A52A2A"/>
                </a:solidFill>
                <a:effectLst/>
                <a:latin typeface="Consolas" panose="020B0609020204030204" pitchFamily="49" charset="0"/>
              </a:rPr>
              <a:t>"cherry"</a:t>
            </a:r>
            <a:r>
              <a:rPr lang="en-US" sz="1600" b="0" i="0" dirty="0">
                <a:solidFill>
                  <a:srgbClr val="000000"/>
                </a:solidFill>
                <a:effectLst/>
                <a:latin typeface="Consolas" panose="020B0609020204030204" pitchFamily="49" charset="0"/>
              </a:rPr>
              <a:t>]</a:t>
            </a:r>
            <a:r>
              <a:rPr lang="en-US" sz="1600" dirty="0"/>
              <a:t/>
            </a:r>
            <a:br>
              <a:rPr lang="en-US" sz="1600" dirty="0"/>
            </a:br>
            <a:r>
              <a:rPr lang="en-US" sz="1600" b="0" i="0" dirty="0">
                <a:solidFill>
                  <a:srgbClr val="0000CD"/>
                </a:solidFill>
                <a:effectLst/>
                <a:latin typeface="Consolas" panose="020B0609020204030204" pitchFamily="49" charset="0"/>
              </a:rPr>
              <a:t>for</a:t>
            </a:r>
            <a:r>
              <a:rPr lang="en-US" sz="1600" b="0" i="0" dirty="0">
                <a:solidFill>
                  <a:srgbClr val="000000"/>
                </a:solidFill>
                <a:effectLst/>
                <a:latin typeface="Consolas" panose="020B0609020204030204" pitchFamily="49" charset="0"/>
              </a:rPr>
              <a:t> </a:t>
            </a:r>
            <a:r>
              <a:rPr lang="en-US" sz="1600" b="1" i="0" dirty="0">
                <a:solidFill>
                  <a:srgbClr val="FF0000"/>
                </a:solidFill>
                <a:effectLst/>
                <a:latin typeface="Consolas" panose="020B0609020204030204" pitchFamily="49" charset="0"/>
              </a:rPr>
              <a:t>x</a:t>
            </a:r>
            <a:r>
              <a:rPr lang="en-US" sz="1600" b="0" i="0" dirty="0">
                <a:solidFill>
                  <a:srgbClr val="000000"/>
                </a:solidFill>
                <a:effectLst/>
                <a:latin typeface="Consolas" panose="020B0609020204030204" pitchFamily="49" charset="0"/>
              </a:rPr>
              <a:t> </a:t>
            </a:r>
            <a:r>
              <a:rPr lang="en-US" sz="1600" b="0" i="0" dirty="0">
                <a:solidFill>
                  <a:srgbClr val="0000CD"/>
                </a:solidFill>
                <a:effectLst/>
                <a:latin typeface="Consolas" panose="020B0609020204030204" pitchFamily="49" charset="0"/>
              </a:rPr>
              <a:t>in</a:t>
            </a:r>
            <a:r>
              <a:rPr lang="en-US" sz="1600" b="0" i="0" dirty="0">
                <a:solidFill>
                  <a:srgbClr val="000000"/>
                </a:solidFill>
                <a:effectLst/>
                <a:latin typeface="Consolas" panose="020B0609020204030204" pitchFamily="49" charset="0"/>
              </a:rPr>
              <a:t> fruits:</a:t>
            </a:r>
            <a:r>
              <a:rPr lang="en-US" sz="1600" dirty="0"/>
              <a:t/>
            </a:r>
            <a:br>
              <a:rPr lang="en-US" sz="1600" dirty="0"/>
            </a:br>
            <a:r>
              <a:rPr lang="en-US" sz="1600" b="0" i="0" dirty="0">
                <a:solidFill>
                  <a:srgbClr val="000000"/>
                </a:solidFill>
                <a:effectLst/>
                <a:latin typeface="Consolas" panose="020B0609020204030204" pitchFamily="49" charset="0"/>
              </a:rPr>
              <a:t>  </a:t>
            </a:r>
            <a:r>
              <a:rPr lang="en-US" sz="1600" b="0" i="0" dirty="0">
                <a:solidFill>
                  <a:srgbClr val="0000CD"/>
                </a:solidFill>
                <a:effectLst/>
                <a:latin typeface="Consolas" panose="020B0609020204030204" pitchFamily="49" charset="0"/>
              </a:rPr>
              <a:t>print</a:t>
            </a:r>
            <a:r>
              <a:rPr lang="en-US" sz="1600" b="0" i="0" dirty="0">
                <a:solidFill>
                  <a:srgbClr val="000000"/>
                </a:solidFill>
                <a:effectLst/>
                <a:latin typeface="Consolas" panose="020B0609020204030204" pitchFamily="49" charset="0"/>
              </a:rPr>
              <a:t>(x)</a:t>
            </a:r>
          </a:p>
          <a:p>
            <a:pPr marL="285750" indent="-285750" algn="l">
              <a:buFont typeface="Arial" panose="020B0604020202020204" pitchFamily="34" charset="0"/>
              <a:buChar char="•"/>
            </a:pPr>
            <a:r>
              <a:rPr lang="en-US" sz="1600" dirty="0">
                <a:solidFill>
                  <a:srgbClr val="000000"/>
                </a:solidFill>
                <a:latin typeface="Consolas" panose="020B0609020204030204" pitchFamily="49" charset="0"/>
              </a:rPr>
              <a:t>This x signifies the element of the List fruits.</a:t>
            </a:r>
          </a:p>
          <a:p>
            <a:pPr marL="285750" indent="-285750" algn="l">
              <a:buFont typeface="Arial" panose="020B0604020202020204" pitchFamily="34" charset="0"/>
              <a:buChar char="•"/>
            </a:pPr>
            <a:endParaRPr lang="en-US" sz="1600" b="0" i="0" dirty="0">
              <a:solidFill>
                <a:srgbClr val="000000"/>
              </a:solidFill>
              <a:effectLst/>
              <a:latin typeface="Consolas" panose="020B0609020204030204" pitchFamily="49" charset="0"/>
            </a:endParaRPr>
          </a:p>
          <a:p>
            <a:pPr marL="285750" indent="-285750" algn="l">
              <a:buFont typeface="Arial" panose="020B0604020202020204" pitchFamily="34" charset="0"/>
              <a:buChar char="•"/>
            </a:pPr>
            <a:r>
              <a:rPr lang="en-US" sz="1600" dirty="0">
                <a:solidFill>
                  <a:srgbClr val="000000"/>
                </a:solidFill>
                <a:latin typeface="Consolas" panose="020B0609020204030204" pitchFamily="49" charset="0"/>
              </a:rPr>
              <a:t>The Continue statement is used to skip a particular element in the Data type(list,tuple,sets,Dictionary)</a:t>
            </a:r>
          </a:p>
          <a:p>
            <a:pPr marL="285750" indent="-285750" algn="l">
              <a:buFont typeface="Arial" panose="020B0604020202020204" pitchFamily="34" charset="0"/>
              <a:buChar char="•"/>
            </a:pPr>
            <a:endParaRPr lang="en-US" sz="1600" b="0" i="0" dirty="0">
              <a:solidFill>
                <a:srgbClr val="000000"/>
              </a:solidFill>
              <a:effectLst/>
              <a:latin typeface="Consolas" panose="020B0609020204030204" pitchFamily="49" charset="0"/>
            </a:endParaRPr>
          </a:p>
          <a:p>
            <a:pPr marL="285750" indent="-285750" algn="l">
              <a:buFont typeface="Arial" panose="020B0604020202020204" pitchFamily="34" charset="0"/>
              <a:buChar char="•"/>
            </a:pPr>
            <a:r>
              <a:rPr lang="en-US" sz="1600" b="1" i="0" u="sng" dirty="0">
                <a:solidFill>
                  <a:srgbClr val="000000"/>
                </a:solidFill>
                <a:effectLst/>
                <a:latin typeface="Verdana" panose="020B0604030504040204" pitchFamily="34" charset="0"/>
              </a:rPr>
              <a:t>Range Function:</a:t>
            </a:r>
          </a:p>
          <a:p>
            <a:pPr marL="285750" indent="-285750" algn="l">
              <a:buFont typeface="Arial" panose="020B0604020202020204" pitchFamily="34" charset="0"/>
              <a:buChar char="•"/>
            </a:pPr>
            <a:endParaRPr lang="en-US" sz="1600" dirty="0">
              <a:solidFill>
                <a:srgbClr val="000000"/>
              </a:solidFill>
              <a:latin typeface="Verdana" panose="020B0604030504040204" pitchFamily="34" charset="0"/>
            </a:endParaRPr>
          </a:p>
          <a:p>
            <a:pPr marL="285750" indent="-285750" algn="l">
              <a:buFont typeface="Arial" panose="020B0604020202020204" pitchFamily="34" charset="0"/>
              <a:buChar char="•"/>
            </a:pPr>
            <a:r>
              <a:rPr lang="en-US" sz="1600" b="0" i="0" dirty="0">
                <a:solidFill>
                  <a:srgbClr val="000000"/>
                </a:solidFill>
                <a:effectLst/>
                <a:latin typeface="Verdana" panose="020B0604030504040204" pitchFamily="34" charset="0"/>
              </a:rPr>
              <a:t>This function is used to print certain range of element present in any data type. The </a:t>
            </a:r>
            <a:r>
              <a:rPr lang="en-US" sz="1600" b="0" i="0" dirty="0">
                <a:solidFill>
                  <a:srgbClr val="DC143C"/>
                </a:solidFill>
                <a:effectLst/>
                <a:latin typeface="Consolas" panose="020B0609020204030204" pitchFamily="49" charset="0"/>
              </a:rPr>
              <a:t>range()</a:t>
            </a:r>
            <a:r>
              <a:rPr lang="en-US" sz="1600" b="0" i="0" dirty="0">
                <a:solidFill>
                  <a:srgbClr val="000000"/>
                </a:solidFill>
                <a:effectLst/>
                <a:latin typeface="Verdana" panose="020B0604030504040204" pitchFamily="34" charset="0"/>
              </a:rPr>
              <a:t> function defaults to 0 as a starting value, however it is possible to specify the starting value by adding a parameter: </a:t>
            </a:r>
            <a:r>
              <a:rPr lang="en-US" sz="1600" b="0" i="0" dirty="0">
                <a:solidFill>
                  <a:srgbClr val="DC143C"/>
                </a:solidFill>
                <a:effectLst/>
                <a:latin typeface="Consolas" panose="020B0609020204030204" pitchFamily="49" charset="0"/>
              </a:rPr>
              <a:t>range(2, 6)</a:t>
            </a:r>
            <a:r>
              <a:rPr lang="en-US" sz="1600" b="0" i="0" dirty="0">
                <a:solidFill>
                  <a:srgbClr val="000000"/>
                </a:solidFill>
                <a:effectLst/>
                <a:latin typeface="Verdana" panose="020B0604030504040204" pitchFamily="34" charset="0"/>
              </a:rPr>
              <a:t>, which means values from 2 to 6 (but not including 6)</a:t>
            </a:r>
          </a:p>
          <a:p>
            <a:pPr marL="285750" indent="-285750" algn="l">
              <a:buFont typeface="Arial" panose="020B0604020202020204" pitchFamily="34" charset="0"/>
              <a:buChar char="•"/>
            </a:pPr>
            <a:r>
              <a:rPr lang="en-US" sz="1600" dirty="0">
                <a:solidFill>
                  <a:srgbClr val="000000"/>
                </a:solidFill>
                <a:latin typeface="Verdana" panose="020B0604030504040204" pitchFamily="34" charset="0"/>
              </a:rPr>
              <a:t>For </a:t>
            </a:r>
            <a:r>
              <a:rPr lang="en-US" sz="1600" dirty="0" err="1">
                <a:solidFill>
                  <a:srgbClr val="000000"/>
                </a:solidFill>
                <a:latin typeface="Verdana" panose="020B0604030504040204" pitchFamily="34" charset="0"/>
              </a:rPr>
              <a:t>e.g</a:t>
            </a:r>
            <a:endParaRPr lang="en-US" sz="1600" dirty="0">
              <a:solidFill>
                <a:srgbClr val="000000"/>
              </a:solidFill>
              <a:latin typeface="Verdana" panose="020B0604030504040204" pitchFamily="34" charset="0"/>
            </a:endParaRPr>
          </a:p>
          <a:p>
            <a:pPr marL="285750" indent="-285750" algn="l">
              <a:buFont typeface="Arial" panose="020B0604020202020204" pitchFamily="34" charset="0"/>
              <a:buChar char="•"/>
            </a:pPr>
            <a:r>
              <a:rPr lang="en-US" sz="1600" b="0" i="0" dirty="0">
                <a:solidFill>
                  <a:srgbClr val="0000CD"/>
                </a:solidFill>
                <a:effectLst/>
                <a:latin typeface="Consolas" panose="020B0609020204030204" pitchFamily="49" charset="0"/>
              </a:rPr>
              <a:t>for</a:t>
            </a:r>
            <a:r>
              <a:rPr lang="en-US" sz="1600" b="0" i="0" dirty="0">
                <a:solidFill>
                  <a:srgbClr val="000000"/>
                </a:solidFill>
                <a:effectLst/>
                <a:latin typeface="Consolas" panose="020B0609020204030204" pitchFamily="49" charset="0"/>
              </a:rPr>
              <a:t> x </a:t>
            </a:r>
            <a:r>
              <a:rPr lang="en-US" sz="1600" b="0" i="0" dirty="0">
                <a:solidFill>
                  <a:srgbClr val="0000CD"/>
                </a:solidFill>
                <a:effectLst/>
                <a:latin typeface="Consolas" panose="020B0609020204030204" pitchFamily="49" charset="0"/>
              </a:rPr>
              <a:t>in</a:t>
            </a:r>
            <a:r>
              <a:rPr lang="en-US" sz="1600" b="0" i="0" dirty="0">
                <a:solidFill>
                  <a:srgbClr val="000000"/>
                </a:solidFill>
                <a:effectLst/>
                <a:latin typeface="Consolas" panose="020B0609020204030204" pitchFamily="49" charset="0"/>
              </a:rPr>
              <a:t> </a:t>
            </a:r>
            <a:r>
              <a:rPr lang="en-US" sz="1600" b="0" i="0" dirty="0">
                <a:solidFill>
                  <a:srgbClr val="0000CD"/>
                </a:solidFill>
                <a:effectLst/>
                <a:latin typeface="Consolas" panose="020B0609020204030204" pitchFamily="49" charset="0"/>
              </a:rPr>
              <a:t>range</a:t>
            </a:r>
            <a:r>
              <a:rPr lang="en-US" sz="1600" b="0" i="0" dirty="0">
                <a:solidFill>
                  <a:srgbClr val="000000"/>
                </a:solidFill>
                <a:effectLst/>
                <a:latin typeface="Consolas" panose="020B0609020204030204" pitchFamily="49" charset="0"/>
              </a:rPr>
              <a:t>(</a:t>
            </a:r>
            <a:r>
              <a:rPr lang="en-US" sz="1600" b="0" i="0" dirty="0">
                <a:solidFill>
                  <a:srgbClr val="FF0000"/>
                </a:solidFill>
                <a:effectLst/>
                <a:latin typeface="Consolas" panose="020B0609020204030204" pitchFamily="49" charset="0"/>
              </a:rPr>
              <a:t>2</a:t>
            </a:r>
            <a:r>
              <a:rPr lang="en-US" sz="1600" b="0" i="0" dirty="0">
                <a:solidFill>
                  <a:srgbClr val="000000"/>
                </a:solidFill>
                <a:effectLst/>
                <a:latin typeface="Consolas" panose="020B0609020204030204" pitchFamily="49" charset="0"/>
              </a:rPr>
              <a:t>, </a:t>
            </a:r>
            <a:r>
              <a:rPr lang="en-US" sz="1600" b="0" i="0" dirty="0">
                <a:solidFill>
                  <a:srgbClr val="FF0000"/>
                </a:solidFill>
                <a:effectLst/>
                <a:latin typeface="Consolas" panose="020B0609020204030204" pitchFamily="49" charset="0"/>
              </a:rPr>
              <a:t>6</a:t>
            </a:r>
            <a:r>
              <a:rPr lang="en-US" sz="1600" b="0" i="0" dirty="0">
                <a:solidFill>
                  <a:srgbClr val="000000"/>
                </a:solidFill>
                <a:effectLst/>
                <a:latin typeface="Consolas" panose="020B0609020204030204" pitchFamily="49" charset="0"/>
              </a:rPr>
              <a:t>):</a:t>
            </a:r>
            <a:r>
              <a:rPr lang="en-US" sz="1600" dirty="0"/>
              <a:t/>
            </a:r>
            <a:br>
              <a:rPr lang="en-US" sz="1600" dirty="0"/>
            </a:br>
            <a:r>
              <a:rPr lang="en-US" sz="1600" b="0" i="0" dirty="0">
                <a:solidFill>
                  <a:srgbClr val="000000"/>
                </a:solidFill>
                <a:effectLst/>
                <a:latin typeface="Consolas" panose="020B0609020204030204" pitchFamily="49" charset="0"/>
              </a:rPr>
              <a:t>  </a:t>
            </a:r>
            <a:r>
              <a:rPr lang="en-US" sz="1600" b="0" i="0" dirty="0">
                <a:solidFill>
                  <a:srgbClr val="0000CD"/>
                </a:solidFill>
                <a:effectLst/>
                <a:latin typeface="Consolas" panose="020B0609020204030204" pitchFamily="49" charset="0"/>
              </a:rPr>
              <a:t>print</a:t>
            </a:r>
            <a:r>
              <a:rPr lang="en-US" sz="1600" dirty="0">
                <a:solidFill>
                  <a:srgbClr val="000000"/>
                </a:solidFill>
                <a:latin typeface="Consolas" panose="020B0609020204030204" pitchFamily="49" charset="0"/>
              </a:rPr>
              <a:t>(x)</a:t>
            </a:r>
            <a:endParaRPr lang="en-US" sz="1600" b="0" i="0" dirty="0">
              <a:solidFill>
                <a:srgbClr val="000000"/>
              </a:solidFill>
              <a:effectLst/>
              <a:latin typeface="Verdana" panose="020B0604030504040204" pitchFamily="34" charset="0"/>
            </a:endParaRPr>
          </a:p>
        </p:txBody>
      </p:sp>
    </p:spTree>
    <p:extLst>
      <p:ext uri="{BB962C8B-B14F-4D97-AF65-F5344CB8AC3E}">
        <p14:creationId xmlns="" xmlns:p14="http://schemas.microsoft.com/office/powerpoint/2010/main" val="27067074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a:xfrm>
            <a:off x="0" y="0"/>
            <a:ext cx="10772775" cy="843379"/>
          </a:xfrm>
        </p:spPr>
        <p:txBody>
          <a:bodyPr/>
          <a:lstStyle/>
          <a:p>
            <a:r>
              <a:rPr lang="en-US" dirty="0"/>
              <a:t>What is FUNCTIONS.</a:t>
            </a:r>
            <a:endParaRPr lang="en-IN" dirty="0"/>
          </a:p>
        </p:txBody>
      </p:sp>
      <p:sp>
        <p:nvSpPr>
          <p:cNvPr id="3" name="Content Placeholder 2">
            <a:extLst>
              <a:ext uri="{FF2B5EF4-FFF2-40B4-BE49-F238E27FC236}">
                <a16:creationId xmlns="" xmlns:a16="http://schemas.microsoft.com/office/drawing/2014/main" id="{97AC9C5C-BBD5-853D-7BE0-FACE89720A7E}"/>
              </a:ext>
            </a:extLst>
          </p:cNvPr>
          <p:cNvSpPr>
            <a:spLocks noGrp="1"/>
          </p:cNvSpPr>
          <p:nvPr>
            <p:ph idx="1"/>
          </p:nvPr>
        </p:nvSpPr>
        <p:spPr>
          <a:xfrm>
            <a:off x="1202918" y="2011679"/>
            <a:ext cx="10603599" cy="4962861"/>
          </a:xfrm>
        </p:spPr>
        <p:txBody>
          <a:bodyPr/>
          <a:lstStyle/>
          <a:p>
            <a:endParaRPr lang="en-US" dirty="0"/>
          </a:p>
          <a:p>
            <a:endParaRPr lang="en-IN" dirty="0"/>
          </a:p>
        </p:txBody>
      </p:sp>
      <p:sp>
        <p:nvSpPr>
          <p:cNvPr id="4" name="TextBox 3">
            <a:extLst>
              <a:ext uri="{FF2B5EF4-FFF2-40B4-BE49-F238E27FC236}">
                <a16:creationId xmlns="" xmlns:a16="http://schemas.microsoft.com/office/drawing/2014/main" id="{7CD22CAE-F39A-AA07-B2A0-4C085B15CCA3}"/>
              </a:ext>
            </a:extLst>
          </p:cNvPr>
          <p:cNvSpPr txBox="1"/>
          <p:nvPr/>
        </p:nvSpPr>
        <p:spPr>
          <a:xfrm>
            <a:off x="0" y="843379"/>
            <a:ext cx="10513953" cy="4801314"/>
          </a:xfrm>
          <a:prstGeom prst="rect">
            <a:avLst/>
          </a:prstGeom>
          <a:noFill/>
        </p:spPr>
        <p:txBody>
          <a:bodyPr wrap="square" rtlCol="0">
            <a:spAutoFit/>
          </a:bodyPr>
          <a:lstStyle/>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A function is a block of code which only runs when it is called.</a:t>
            </a: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You can pass data, known as parameters, into a function.</a:t>
            </a: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A function can return data as a result.</a:t>
            </a:r>
          </a:p>
          <a:p>
            <a:pPr marL="285750" indent="-285750" algn="l">
              <a:buFont typeface="Arial" panose="020B0604020202020204" pitchFamily="34" charset="0"/>
              <a:buChar char="•"/>
            </a:pPr>
            <a:endParaRPr lang="en-US" dirty="0">
              <a:solidFill>
                <a:srgbClr val="000000"/>
              </a:solidFill>
              <a:latin typeface="Verdana" panose="020B0604030504040204" pitchFamily="34" charset="0"/>
            </a:endParaRP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In Python a function is defined using the </a:t>
            </a:r>
            <a:r>
              <a:rPr lang="en-US" b="0" i="0" dirty="0">
                <a:solidFill>
                  <a:srgbClr val="DC143C"/>
                </a:solidFill>
                <a:effectLst/>
                <a:latin typeface="Consolas" panose="020B0609020204030204" pitchFamily="49" charset="0"/>
              </a:rPr>
              <a:t>def</a:t>
            </a:r>
            <a:r>
              <a:rPr lang="en-US" b="0" i="0" dirty="0">
                <a:solidFill>
                  <a:srgbClr val="000000"/>
                </a:solidFill>
                <a:effectLst/>
                <a:latin typeface="Verdana" panose="020B0604030504040204" pitchFamily="34" charset="0"/>
              </a:rPr>
              <a:t> keyword.</a:t>
            </a:r>
          </a:p>
          <a:p>
            <a:pPr algn="l"/>
            <a:endParaRPr lang="en-US" b="0" i="0" dirty="0">
              <a:solidFill>
                <a:srgbClr val="000000"/>
              </a:solidFill>
              <a:effectLst/>
              <a:latin typeface="Verdana" panose="020B0604030504040204" pitchFamily="34" charset="0"/>
            </a:endParaRPr>
          </a:p>
          <a:p>
            <a:pPr marL="285750" indent="-285750" algn="l">
              <a:buFont typeface="Arial" panose="020B0604020202020204" pitchFamily="34" charset="0"/>
              <a:buChar char="•"/>
            </a:pPr>
            <a:r>
              <a:rPr lang="en-US" dirty="0">
                <a:solidFill>
                  <a:srgbClr val="000000"/>
                </a:solidFill>
                <a:latin typeface="Verdana" panose="020B0604030504040204" pitchFamily="34" charset="0"/>
              </a:rPr>
              <a:t>Example:</a:t>
            </a:r>
          </a:p>
          <a:p>
            <a:pPr marL="285750" indent="-285750" algn="l">
              <a:buFont typeface="Arial" panose="020B0604020202020204" pitchFamily="34" charset="0"/>
              <a:buChar char="•"/>
            </a:pPr>
            <a:r>
              <a:rPr lang="en-US" b="0" i="0" dirty="0">
                <a:solidFill>
                  <a:srgbClr val="0000CD"/>
                </a:solidFill>
                <a:effectLst/>
                <a:latin typeface="Consolas" panose="020B0609020204030204" pitchFamily="49" charset="0"/>
              </a:rPr>
              <a:t>def</a:t>
            </a:r>
            <a:r>
              <a:rPr lang="en-US" b="0" i="0" dirty="0">
                <a:solidFill>
                  <a:srgbClr val="000000"/>
                </a:solidFill>
                <a:effectLst/>
                <a:latin typeface="Consolas" panose="020B0609020204030204" pitchFamily="49" charset="0"/>
              </a:rPr>
              <a:t> my_function():</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a:t>
            </a:r>
            <a:r>
              <a:rPr lang="en-US" b="0" i="0" dirty="0">
                <a:solidFill>
                  <a:srgbClr val="A52A2A"/>
                </a:solidFill>
                <a:effectLst/>
                <a:latin typeface="Consolas" panose="020B0609020204030204" pitchFamily="49" charset="0"/>
              </a:rPr>
              <a:t>"Hello from a function"</a:t>
            </a:r>
            <a:r>
              <a:rPr lang="en-US" b="0" i="0" dirty="0">
                <a:solidFill>
                  <a:srgbClr val="000000"/>
                </a:solidFill>
                <a:effectLst/>
                <a:latin typeface="Consolas" panose="020B0609020204030204" pitchFamily="49" charset="0"/>
              </a:rPr>
              <a:t>)</a:t>
            </a:r>
            <a:r>
              <a:rPr lang="en-US" dirty="0"/>
              <a:t/>
            </a:r>
            <a:br>
              <a:rPr lang="en-US" dirty="0"/>
            </a:br>
            <a:r>
              <a:rPr lang="en-US" dirty="0"/>
              <a:t/>
            </a:r>
            <a:br>
              <a:rPr lang="en-US" dirty="0"/>
            </a:br>
            <a:r>
              <a:rPr lang="en-US" dirty="0"/>
              <a:t>here the function is </a:t>
            </a:r>
            <a:r>
              <a:rPr lang="en-US" b="1" i="0" dirty="0">
                <a:solidFill>
                  <a:srgbClr val="000000"/>
                </a:solidFill>
                <a:effectLst/>
                <a:latin typeface="Consolas" panose="020B0609020204030204" pitchFamily="49" charset="0"/>
              </a:rPr>
              <a:t>my_function</a:t>
            </a:r>
            <a:r>
              <a:rPr lang="en-US" b="1" dirty="0">
                <a:solidFill>
                  <a:srgbClr val="000000"/>
                </a:solidFill>
                <a:latin typeface="Consolas" panose="020B0609020204030204" pitchFamily="49" charset="0"/>
              </a:rPr>
              <a:t>().</a:t>
            </a:r>
          </a:p>
          <a:p>
            <a:pPr marL="285750" indent="-285750" algn="l">
              <a:buFont typeface="Arial" panose="020B0604020202020204" pitchFamily="34" charset="0"/>
              <a:buChar char="•"/>
            </a:pPr>
            <a:r>
              <a:rPr lang="en-US" b="1" dirty="0">
                <a:solidFill>
                  <a:srgbClr val="000000"/>
                </a:solidFill>
                <a:latin typeface="Consolas" panose="020B0609020204030204" pitchFamily="49" charset="0"/>
              </a:rPr>
              <a:t>Beauty of functions is once you define its working we need not to mention again for performing any operation again and again </a:t>
            </a:r>
          </a:p>
          <a:p>
            <a:pPr marL="285750" indent="-285750" algn="l">
              <a:buFont typeface="Arial" panose="020B0604020202020204" pitchFamily="34" charset="0"/>
              <a:buChar char="•"/>
            </a:pPr>
            <a:r>
              <a:rPr lang="en-US" b="1" dirty="0">
                <a:solidFill>
                  <a:srgbClr val="000000"/>
                </a:solidFill>
                <a:latin typeface="Consolas" panose="020B0609020204030204" pitchFamily="49" charset="0"/>
              </a:rPr>
              <a:t>We just need to call the required functions as an when required.</a:t>
            </a:r>
          </a:p>
          <a:p>
            <a:pPr marL="285750" indent="-285750" algn="l">
              <a:buFont typeface="Arial" panose="020B0604020202020204" pitchFamily="34" charset="0"/>
              <a:buChar char="•"/>
            </a:pPr>
            <a:endParaRPr lang="en-US" b="0" i="0" dirty="0">
              <a:solidFill>
                <a:srgbClr val="000000"/>
              </a:solidFill>
              <a:effectLst/>
              <a:latin typeface="Verdana" panose="020B0604030504040204" pitchFamily="34" charset="0"/>
            </a:endParaRP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IN" dirty="0"/>
          </a:p>
        </p:txBody>
      </p:sp>
    </p:spTree>
    <p:extLst>
      <p:ext uri="{BB962C8B-B14F-4D97-AF65-F5344CB8AC3E}">
        <p14:creationId xmlns="" xmlns:p14="http://schemas.microsoft.com/office/powerpoint/2010/main" val="16251633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a:xfrm>
            <a:off x="97931" y="112750"/>
            <a:ext cx="10772775" cy="695118"/>
          </a:xfrm>
        </p:spPr>
        <p:txBody>
          <a:bodyPr>
            <a:normAutofit fontScale="90000"/>
          </a:bodyPr>
          <a:lstStyle/>
          <a:p>
            <a:r>
              <a:rPr lang="en-US" dirty="0"/>
              <a:t>What is arguments.</a:t>
            </a:r>
            <a:endParaRPr lang="en-IN" dirty="0"/>
          </a:p>
        </p:txBody>
      </p:sp>
      <p:sp>
        <p:nvSpPr>
          <p:cNvPr id="3" name="Content Placeholder 2">
            <a:extLst>
              <a:ext uri="{FF2B5EF4-FFF2-40B4-BE49-F238E27FC236}">
                <a16:creationId xmlns="" xmlns:a16="http://schemas.microsoft.com/office/drawing/2014/main" id="{97AC9C5C-BBD5-853D-7BE0-FACE89720A7E}"/>
              </a:ext>
            </a:extLst>
          </p:cNvPr>
          <p:cNvSpPr>
            <a:spLocks noGrp="1"/>
          </p:cNvSpPr>
          <p:nvPr>
            <p:ph idx="1"/>
          </p:nvPr>
        </p:nvSpPr>
        <p:spPr>
          <a:xfrm>
            <a:off x="1202918" y="2011679"/>
            <a:ext cx="10603599" cy="4962861"/>
          </a:xfrm>
        </p:spPr>
        <p:txBody>
          <a:bodyPr/>
          <a:lstStyle/>
          <a:p>
            <a:endParaRPr lang="en-US" dirty="0"/>
          </a:p>
          <a:p>
            <a:endParaRPr lang="en-IN" dirty="0"/>
          </a:p>
        </p:txBody>
      </p:sp>
      <p:sp>
        <p:nvSpPr>
          <p:cNvPr id="4" name="TextBox 3">
            <a:extLst>
              <a:ext uri="{FF2B5EF4-FFF2-40B4-BE49-F238E27FC236}">
                <a16:creationId xmlns="" xmlns:a16="http://schemas.microsoft.com/office/drawing/2014/main" id="{7CD22CAE-F39A-AA07-B2A0-4C085B15CCA3}"/>
              </a:ext>
            </a:extLst>
          </p:cNvPr>
          <p:cNvSpPr txBox="1"/>
          <p:nvPr/>
        </p:nvSpPr>
        <p:spPr>
          <a:xfrm>
            <a:off x="0" y="807868"/>
            <a:ext cx="11716871" cy="5355312"/>
          </a:xfrm>
          <a:prstGeom prst="rect">
            <a:avLst/>
          </a:prstGeom>
          <a:noFill/>
        </p:spPr>
        <p:txBody>
          <a:bodyPr wrap="square" rtlCol="0">
            <a:spAutoFit/>
          </a:bodyPr>
          <a:lstStyle/>
          <a:p>
            <a:pPr algn="l"/>
            <a:r>
              <a:rPr lang="en-US" b="0" i="0" dirty="0">
                <a:solidFill>
                  <a:srgbClr val="000000"/>
                </a:solidFill>
                <a:effectLst/>
                <a:latin typeface="Verdana" panose="020B0604030504040204" pitchFamily="34" charset="0"/>
              </a:rPr>
              <a:t>Information can be passed into functions as arguments.</a:t>
            </a:r>
          </a:p>
          <a:p>
            <a:pPr algn="l"/>
            <a:r>
              <a:rPr lang="en-US" b="0" i="0" dirty="0">
                <a:solidFill>
                  <a:srgbClr val="000000"/>
                </a:solidFill>
                <a:effectLst/>
                <a:latin typeface="Verdana" panose="020B0604030504040204" pitchFamily="34" charset="0"/>
              </a:rPr>
              <a:t>Arguments are specified after the function name, inside the parentheses. You can add as many arguments as you want, just separate them with a comma.</a:t>
            </a:r>
          </a:p>
          <a:p>
            <a:pPr algn="l"/>
            <a:endParaRPr lang="en-US" b="0" i="0" dirty="0">
              <a:solidFill>
                <a:srgbClr val="000000"/>
              </a:solidFill>
              <a:effectLst/>
              <a:latin typeface="Verdana" panose="020B0604030504040204" pitchFamily="34" charset="0"/>
            </a:endParaRPr>
          </a:p>
          <a:p>
            <a:pPr algn="l"/>
            <a:r>
              <a:rPr lang="en-US" b="0" i="0" dirty="0">
                <a:solidFill>
                  <a:srgbClr val="000000"/>
                </a:solidFill>
                <a:effectLst/>
                <a:latin typeface="Verdana" panose="020B0604030504040204" pitchFamily="34" charset="0"/>
              </a:rPr>
              <a:t>The following example has a function with one argument (</a:t>
            </a:r>
            <a:r>
              <a:rPr lang="en-US" b="0" i="0" dirty="0" err="1">
                <a:solidFill>
                  <a:srgbClr val="000000"/>
                </a:solidFill>
                <a:effectLst/>
                <a:latin typeface="Verdana" panose="020B0604030504040204" pitchFamily="34" charset="0"/>
              </a:rPr>
              <a:t>fname</a:t>
            </a:r>
            <a:r>
              <a:rPr lang="en-US" b="0" i="0" dirty="0">
                <a:solidFill>
                  <a:srgbClr val="000000"/>
                </a:solidFill>
                <a:effectLst/>
                <a:latin typeface="Verdana" panose="020B0604030504040204" pitchFamily="34" charset="0"/>
              </a:rPr>
              <a:t>). When the function is called, we pass along a first name, which is used inside the function to print the full name.</a:t>
            </a:r>
          </a:p>
          <a:p>
            <a:pPr algn="l"/>
            <a:r>
              <a:rPr lang="en-US" b="0" i="0" dirty="0">
                <a:solidFill>
                  <a:srgbClr val="0000CD"/>
                </a:solidFill>
                <a:effectLst/>
                <a:latin typeface="Consolas" panose="020B0609020204030204" pitchFamily="49" charset="0"/>
              </a:rPr>
              <a:t>def</a:t>
            </a:r>
            <a:r>
              <a:rPr lang="en-US" b="0" i="0" dirty="0">
                <a:solidFill>
                  <a:srgbClr val="000000"/>
                </a:solidFill>
                <a:effectLst/>
                <a:latin typeface="Consolas" panose="020B0609020204030204" pitchFamily="49" charset="0"/>
              </a:rPr>
              <a:t> my_function(</a:t>
            </a:r>
            <a:r>
              <a:rPr lang="en-US" b="1" i="0" dirty="0" err="1">
                <a:solidFill>
                  <a:srgbClr val="000000"/>
                </a:solidFill>
                <a:effectLst/>
                <a:latin typeface="Consolas" panose="020B0609020204030204" pitchFamily="49" charset="0"/>
              </a:rPr>
              <a:t>fname</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a:t>
            </a:r>
            <a:r>
              <a:rPr lang="en-US" b="0" i="0" dirty="0" err="1">
                <a:solidFill>
                  <a:srgbClr val="000000"/>
                </a:solidFill>
                <a:effectLst/>
                <a:latin typeface="Consolas" panose="020B0609020204030204" pitchFamily="49" charset="0"/>
              </a:rPr>
              <a:t>fname</a:t>
            </a:r>
            <a:r>
              <a:rPr lang="en-US" b="0" i="0" dirty="0">
                <a:solidFill>
                  <a:srgbClr val="000000"/>
                </a:solidFill>
                <a:effectLst/>
                <a:latin typeface="Consolas" panose="020B0609020204030204" pitchFamily="49" charset="0"/>
              </a:rPr>
              <a:t> + </a:t>
            </a:r>
            <a:r>
              <a:rPr lang="en-US" b="0" i="0" dirty="0">
                <a:solidFill>
                  <a:srgbClr val="A52A2A"/>
                </a:solidFill>
                <a:effectLst/>
                <a:latin typeface="Consolas" panose="020B0609020204030204" pitchFamily="49" charset="0"/>
              </a:rPr>
              <a:t>" </a:t>
            </a:r>
            <a:r>
              <a:rPr lang="en-US" dirty="0">
                <a:solidFill>
                  <a:srgbClr val="A52A2A"/>
                </a:solidFill>
                <a:latin typeface="Consolas" panose="020B0609020204030204" pitchFamily="49" charset="0"/>
              </a:rPr>
              <a:t>fresh</a:t>
            </a:r>
            <a:r>
              <a:rPr lang="en-US" b="0" i="0" dirty="0">
                <a:solidFill>
                  <a:srgbClr val="A52A2A"/>
                </a:solidFill>
                <a:effectLst/>
                <a:latin typeface="Consolas" panose="020B0609020204030204" pitchFamily="49" charset="0"/>
              </a:rPr>
              <a:t>ness"</a:t>
            </a:r>
            <a:r>
              <a:rPr lang="en-US" b="0" i="0" dirty="0">
                <a:solidFill>
                  <a:srgbClr val="000000"/>
                </a:solidFill>
                <a:effectLst/>
                <a:latin typeface="Consolas" panose="020B0609020204030204" pitchFamily="49" charset="0"/>
              </a:rPr>
              <a:t>)</a:t>
            </a:r>
            <a:r>
              <a:rPr lang="en-US" dirty="0"/>
              <a:t/>
            </a:r>
            <a:br>
              <a:rPr lang="en-US" dirty="0"/>
            </a:br>
            <a:r>
              <a:rPr lang="en-US" dirty="0"/>
              <a:t/>
            </a:r>
            <a:br>
              <a:rPr lang="en-US" dirty="0"/>
            </a:br>
            <a:r>
              <a:rPr lang="en-US" b="0" i="0" dirty="0">
                <a:solidFill>
                  <a:srgbClr val="000000"/>
                </a:solidFill>
                <a:effectLst/>
                <a:latin typeface="Consolas" panose="020B0609020204030204" pitchFamily="49" charset="0"/>
              </a:rPr>
              <a:t>my_function(</a:t>
            </a:r>
            <a:r>
              <a:rPr lang="en-US" b="1" i="0" dirty="0">
                <a:solidFill>
                  <a:srgbClr val="A52A2A"/>
                </a:solidFill>
                <a:effectLst/>
                <a:latin typeface="Consolas" panose="020B0609020204030204" pitchFamily="49" charset="0"/>
              </a:rPr>
              <a:t>"Email"</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my_function(</a:t>
            </a:r>
            <a:r>
              <a:rPr lang="en-US" b="1" i="0" dirty="0">
                <a:solidFill>
                  <a:srgbClr val="A52A2A"/>
                </a:solidFill>
                <a:effectLst/>
                <a:latin typeface="Consolas" panose="020B0609020204030204" pitchFamily="49" charset="0"/>
              </a:rPr>
              <a:t>"bias"</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my_function(</a:t>
            </a:r>
            <a:r>
              <a:rPr lang="en-US" b="1" i="0" dirty="0">
                <a:solidFill>
                  <a:srgbClr val="A52A2A"/>
                </a:solidFill>
                <a:effectLst/>
                <a:latin typeface="Consolas" panose="020B0609020204030204" pitchFamily="49" charset="0"/>
              </a:rPr>
              <a:t>"Linux"</a:t>
            </a:r>
            <a:r>
              <a:rPr lang="en-US" b="0" i="0" dirty="0">
                <a:solidFill>
                  <a:srgbClr val="000000"/>
                </a:solidFill>
                <a:effectLst/>
                <a:latin typeface="Consolas" panose="020B0609020204030204" pitchFamily="49" charset="0"/>
              </a:rPr>
              <a:t>)</a:t>
            </a:r>
          </a:p>
          <a:p>
            <a:pPr algn="l"/>
            <a:endParaRPr lang="en-US" dirty="0">
              <a:solidFill>
                <a:srgbClr val="000000"/>
              </a:solidFill>
              <a:latin typeface="Consolas" panose="020B0609020204030204" pitchFamily="49" charset="0"/>
            </a:endParaRPr>
          </a:p>
          <a:p>
            <a:pPr algn="l"/>
            <a:r>
              <a:rPr lang="en-US" dirty="0">
                <a:solidFill>
                  <a:srgbClr val="000000"/>
                </a:solidFill>
                <a:latin typeface="Consolas" panose="020B0609020204030204" pitchFamily="49" charset="0"/>
              </a:rPr>
              <a:t>Here the function my_function is called and </a:t>
            </a:r>
            <a:r>
              <a:rPr lang="en-US" dirty="0" err="1">
                <a:solidFill>
                  <a:srgbClr val="000000"/>
                </a:solidFill>
                <a:latin typeface="Consolas" panose="020B0609020204030204" pitchFamily="49" charset="0"/>
              </a:rPr>
              <a:t>fname</a:t>
            </a:r>
            <a:r>
              <a:rPr lang="en-US" dirty="0">
                <a:solidFill>
                  <a:srgbClr val="000000"/>
                </a:solidFill>
                <a:latin typeface="Consolas" panose="020B0609020204030204" pitchFamily="49" charset="0"/>
              </a:rPr>
              <a:t> is arguments and we are passing value to this </a:t>
            </a:r>
            <a:r>
              <a:rPr lang="en-US" dirty="0" err="1">
                <a:solidFill>
                  <a:srgbClr val="000000"/>
                </a:solidFill>
                <a:latin typeface="Consolas" panose="020B0609020204030204" pitchFamily="49" charset="0"/>
              </a:rPr>
              <a:t>fname</a:t>
            </a:r>
            <a:r>
              <a:rPr lang="en-US" dirty="0">
                <a:solidFill>
                  <a:srgbClr val="000000"/>
                </a:solidFill>
                <a:latin typeface="Consolas" panose="020B0609020204030204" pitchFamily="49" charset="0"/>
              </a:rPr>
              <a:t> argument. </a:t>
            </a:r>
            <a:endParaRPr lang="en-US" dirty="0">
              <a:solidFill>
                <a:srgbClr val="000000"/>
              </a:solidFill>
              <a:latin typeface="Verdana" panose="020B0604030504040204" pitchFamily="34" charset="0"/>
            </a:endParaRPr>
          </a:p>
          <a:p>
            <a:pPr algn="l"/>
            <a:endParaRPr lang="en-US" b="0" i="0" dirty="0">
              <a:solidFill>
                <a:srgbClr val="000000"/>
              </a:solidFill>
              <a:effectLst/>
              <a:latin typeface="Verdana" panose="020B0604030504040204" pitchFamily="34" charset="0"/>
            </a:endParaRPr>
          </a:p>
          <a:p>
            <a:pPr marL="285750" indent="-285750" algn="l">
              <a:buFont typeface="Arial" panose="020B0604020202020204" pitchFamily="34" charset="0"/>
              <a:buChar char="•"/>
            </a:pPr>
            <a:endParaRPr lang="en-US" b="0" i="0" dirty="0">
              <a:solidFill>
                <a:srgbClr val="000000"/>
              </a:solidFill>
              <a:effectLst/>
              <a:latin typeface="Verdana" panose="020B0604030504040204" pitchFamily="34" charset="0"/>
            </a:endParaRP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IN" dirty="0"/>
          </a:p>
        </p:txBody>
      </p:sp>
    </p:spTree>
    <p:extLst>
      <p:ext uri="{BB962C8B-B14F-4D97-AF65-F5344CB8AC3E}">
        <p14:creationId xmlns="" xmlns:p14="http://schemas.microsoft.com/office/powerpoint/2010/main" val="14523392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a:xfrm>
            <a:off x="-110977" y="0"/>
            <a:ext cx="9784080" cy="932774"/>
          </a:xfrm>
        </p:spPr>
        <p:txBody>
          <a:bodyPr/>
          <a:lstStyle/>
          <a:p>
            <a:r>
              <a:rPr lang="en-US" dirty="0"/>
              <a:t>Arguments or variables.</a:t>
            </a:r>
            <a:endParaRPr lang="en-IN" dirty="0"/>
          </a:p>
        </p:txBody>
      </p:sp>
      <p:sp>
        <p:nvSpPr>
          <p:cNvPr id="3" name="Content Placeholder 2">
            <a:extLst>
              <a:ext uri="{FF2B5EF4-FFF2-40B4-BE49-F238E27FC236}">
                <a16:creationId xmlns="" xmlns:a16="http://schemas.microsoft.com/office/drawing/2014/main" id="{97AC9C5C-BBD5-853D-7BE0-FACE89720A7E}"/>
              </a:ext>
            </a:extLst>
          </p:cNvPr>
          <p:cNvSpPr>
            <a:spLocks noGrp="1"/>
          </p:cNvSpPr>
          <p:nvPr>
            <p:ph idx="1"/>
          </p:nvPr>
        </p:nvSpPr>
        <p:spPr>
          <a:xfrm>
            <a:off x="1202918" y="2011679"/>
            <a:ext cx="10603599" cy="4962861"/>
          </a:xfrm>
        </p:spPr>
        <p:txBody>
          <a:bodyPr/>
          <a:lstStyle/>
          <a:p>
            <a:endParaRPr lang="en-US" dirty="0"/>
          </a:p>
          <a:p>
            <a:endParaRPr lang="en-IN" dirty="0"/>
          </a:p>
        </p:txBody>
      </p:sp>
      <p:sp>
        <p:nvSpPr>
          <p:cNvPr id="4" name="TextBox 3">
            <a:extLst>
              <a:ext uri="{FF2B5EF4-FFF2-40B4-BE49-F238E27FC236}">
                <a16:creationId xmlns="" xmlns:a16="http://schemas.microsoft.com/office/drawing/2014/main" id="{7CD22CAE-F39A-AA07-B2A0-4C085B15CCA3}"/>
              </a:ext>
            </a:extLst>
          </p:cNvPr>
          <p:cNvSpPr txBox="1"/>
          <p:nvPr/>
        </p:nvSpPr>
        <p:spPr>
          <a:xfrm>
            <a:off x="0" y="847904"/>
            <a:ext cx="12192000" cy="5909310"/>
          </a:xfrm>
          <a:prstGeom prst="rect">
            <a:avLst/>
          </a:prstGeom>
          <a:noFill/>
        </p:spPr>
        <p:txBody>
          <a:bodyPr wrap="square" rtlCol="0">
            <a:spAutoFit/>
          </a:bodyPr>
          <a:lstStyle/>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In Python arguments is shortened as </a:t>
            </a:r>
            <a:r>
              <a:rPr lang="en-US" b="0" i="0" dirty="0" err="1">
                <a:solidFill>
                  <a:srgbClr val="000000"/>
                </a:solidFill>
                <a:effectLst/>
                <a:latin typeface="Verdana" panose="020B0604030504040204" pitchFamily="34" charset="0"/>
              </a:rPr>
              <a:t>args</a:t>
            </a:r>
            <a:r>
              <a:rPr lang="en-US" b="0" i="0" dirty="0">
                <a:solidFill>
                  <a:srgbClr val="000000"/>
                </a:solidFill>
                <a:effectLst/>
                <a:latin typeface="Verdana" panose="020B0604030504040204" pitchFamily="34" charset="0"/>
              </a:rPr>
              <a:t> in python dictionaries.</a:t>
            </a: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The terms </a:t>
            </a:r>
            <a:r>
              <a:rPr lang="en-US" b="0" i="1" dirty="0">
                <a:solidFill>
                  <a:srgbClr val="000000"/>
                </a:solidFill>
                <a:effectLst/>
                <a:latin typeface="Verdana" panose="020B0604030504040204" pitchFamily="34" charset="0"/>
              </a:rPr>
              <a:t>parameter</a:t>
            </a:r>
            <a:r>
              <a:rPr lang="en-US" b="0" i="0" dirty="0">
                <a:solidFill>
                  <a:srgbClr val="000000"/>
                </a:solidFill>
                <a:effectLst/>
                <a:latin typeface="Verdana" panose="020B0604030504040204" pitchFamily="34" charset="0"/>
              </a:rPr>
              <a:t> and </a:t>
            </a:r>
            <a:r>
              <a:rPr lang="en-US" b="0" i="1" dirty="0">
                <a:solidFill>
                  <a:srgbClr val="000000"/>
                </a:solidFill>
                <a:effectLst/>
                <a:latin typeface="Verdana" panose="020B0604030504040204" pitchFamily="34" charset="0"/>
              </a:rPr>
              <a:t>argument</a:t>
            </a:r>
            <a:r>
              <a:rPr lang="en-US" b="0" i="0" dirty="0">
                <a:solidFill>
                  <a:srgbClr val="000000"/>
                </a:solidFill>
                <a:effectLst/>
                <a:latin typeface="Verdana" panose="020B0604030504040204" pitchFamily="34" charset="0"/>
              </a:rPr>
              <a:t> can be used for the same thing: information that are passed into a function.</a:t>
            </a:r>
          </a:p>
          <a:p>
            <a:pPr algn="l"/>
            <a:r>
              <a:rPr lang="en-US" b="1" i="0" u="sng" dirty="0">
                <a:solidFill>
                  <a:srgbClr val="000000"/>
                </a:solidFill>
                <a:effectLst/>
                <a:latin typeface="Verdana" panose="020B0604030504040204" pitchFamily="34" charset="0"/>
              </a:rPr>
              <a:t>From a function's perspective:</a:t>
            </a: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A parameter is the variable listed inside the parentheses in the function definition.</a:t>
            </a: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An argument is the value that is sent to the function when it is called.</a:t>
            </a:r>
          </a:p>
          <a:p>
            <a:pPr marL="285750" indent="-285750" algn="l">
              <a:buFont typeface="Arial" panose="020B0604020202020204" pitchFamily="34" charset="0"/>
              <a:buChar char="•"/>
            </a:pPr>
            <a:endParaRPr lang="en-US" dirty="0">
              <a:solidFill>
                <a:srgbClr val="000000"/>
              </a:solidFill>
              <a:latin typeface="Verdana" panose="020B0604030504040204" pitchFamily="34" charset="0"/>
            </a:endParaRP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For example:</a:t>
            </a: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def my_function(</a:t>
            </a:r>
            <a:r>
              <a:rPr lang="en-US" b="0" i="0" dirty="0" err="1">
                <a:solidFill>
                  <a:srgbClr val="000000"/>
                </a:solidFill>
                <a:effectLst/>
                <a:latin typeface="Verdana" panose="020B0604030504040204" pitchFamily="34" charset="0"/>
              </a:rPr>
              <a:t>fname</a:t>
            </a:r>
            <a:r>
              <a:rPr lang="en-US" b="0" i="0" dirty="0">
                <a:solidFill>
                  <a:srgbClr val="000000"/>
                </a:solidFill>
                <a:effectLst/>
                <a:latin typeface="Verdana" panose="020B0604030504040204" pitchFamily="34" charset="0"/>
              </a:rPr>
              <a:t>, </a:t>
            </a:r>
            <a:r>
              <a:rPr lang="en-US" b="0" i="0" dirty="0" err="1">
                <a:solidFill>
                  <a:srgbClr val="000000"/>
                </a:solidFill>
                <a:effectLst/>
                <a:latin typeface="Verdana" panose="020B0604030504040204" pitchFamily="34" charset="0"/>
              </a:rPr>
              <a:t>lname</a:t>
            </a:r>
            <a:r>
              <a:rPr lang="en-US" b="0" i="0" dirty="0">
                <a:solidFill>
                  <a:srgbClr val="000000"/>
                </a:solidFill>
                <a:effectLst/>
                <a:latin typeface="Verdana" panose="020B0604030504040204" pitchFamily="34" charset="0"/>
              </a:rPr>
              <a:t>):</a:t>
            </a:r>
          </a:p>
          <a:p>
            <a:pPr algn="l"/>
            <a:r>
              <a:rPr lang="en-US" b="0" i="0" dirty="0">
                <a:solidFill>
                  <a:srgbClr val="000000"/>
                </a:solidFill>
                <a:effectLst/>
                <a:latin typeface="Verdana" panose="020B0604030504040204" pitchFamily="34" charset="0"/>
              </a:rPr>
              <a:t>     print(</a:t>
            </a:r>
            <a:r>
              <a:rPr lang="en-US" b="0" i="0" dirty="0" err="1">
                <a:solidFill>
                  <a:srgbClr val="000000"/>
                </a:solidFill>
                <a:effectLst/>
                <a:latin typeface="Verdana" panose="020B0604030504040204" pitchFamily="34" charset="0"/>
              </a:rPr>
              <a:t>fname</a:t>
            </a:r>
            <a:r>
              <a:rPr lang="en-US" b="0" i="0" dirty="0">
                <a:solidFill>
                  <a:srgbClr val="000000"/>
                </a:solidFill>
                <a:effectLst/>
                <a:latin typeface="Verdana" panose="020B0604030504040204" pitchFamily="34" charset="0"/>
              </a:rPr>
              <a:t> + " " + </a:t>
            </a:r>
            <a:r>
              <a:rPr lang="en-US" b="0" i="0" dirty="0" err="1">
                <a:solidFill>
                  <a:srgbClr val="000000"/>
                </a:solidFill>
                <a:effectLst/>
                <a:latin typeface="Verdana" panose="020B0604030504040204" pitchFamily="34" charset="0"/>
              </a:rPr>
              <a:t>lname</a:t>
            </a:r>
            <a:r>
              <a:rPr lang="en-US" b="0" i="0" dirty="0">
                <a:solidFill>
                  <a:srgbClr val="000000"/>
                </a:solidFill>
                <a:effectLst/>
                <a:latin typeface="Verdana" panose="020B0604030504040204" pitchFamily="34" charset="0"/>
              </a:rPr>
              <a:t>)</a:t>
            </a:r>
          </a:p>
          <a:p>
            <a:pPr algn="l"/>
            <a:r>
              <a:rPr lang="en-US" b="0" i="0" dirty="0">
                <a:solidFill>
                  <a:srgbClr val="000000"/>
                </a:solidFill>
                <a:effectLst/>
                <a:latin typeface="Verdana" panose="020B0604030504040204" pitchFamily="34" charset="0"/>
              </a:rPr>
              <a:t>    my_function("Emily", “Bardon")</a:t>
            </a:r>
          </a:p>
          <a:p>
            <a:pPr marL="285750" indent="-285750" algn="l">
              <a:buFont typeface="Arial" panose="020B0604020202020204" pitchFamily="34" charset="0"/>
              <a:buChar char="•"/>
            </a:pPr>
            <a:endParaRPr lang="en-US" b="0" i="0" dirty="0">
              <a:solidFill>
                <a:srgbClr val="000000"/>
              </a:solidFill>
              <a:effectLst/>
              <a:latin typeface="Verdana" panose="020B0604030504040204" pitchFamily="34" charset="0"/>
            </a:endParaRPr>
          </a:p>
          <a:p>
            <a:pPr marL="285750" indent="-285750" algn="l">
              <a:buFont typeface="Arial" panose="020B0604020202020204" pitchFamily="34" charset="0"/>
              <a:buChar char="•"/>
            </a:pPr>
            <a:r>
              <a:rPr lang="en-US" b="0" i="0" dirty="0">
                <a:solidFill>
                  <a:srgbClr val="000000"/>
                </a:solidFill>
                <a:effectLst/>
                <a:latin typeface="Verdana" panose="020B0604030504040204" pitchFamily="34" charset="0"/>
              </a:rPr>
              <a:t>Error:</a:t>
            </a:r>
          </a:p>
          <a:p>
            <a:pPr algn="l"/>
            <a:r>
              <a:rPr lang="en-US" b="0" i="0" dirty="0">
                <a:solidFill>
                  <a:srgbClr val="000000"/>
                </a:solidFill>
                <a:effectLst/>
                <a:latin typeface="Verdana" panose="020B0604030504040204" pitchFamily="34" charset="0"/>
              </a:rPr>
              <a:t>This function expects 2 arguments, but gets only 1:</a:t>
            </a:r>
          </a:p>
          <a:p>
            <a:pPr algn="l"/>
            <a:r>
              <a:rPr lang="en-US" b="0" i="0" dirty="0">
                <a:solidFill>
                  <a:srgbClr val="0000CD"/>
                </a:solidFill>
                <a:effectLst/>
                <a:latin typeface="Consolas" panose="020B0609020204030204" pitchFamily="49" charset="0"/>
              </a:rPr>
              <a:t>def</a:t>
            </a:r>
            <a:r>
              <a:rPr lang="en-US" b="0" i="0" dirty="0">
                <a:solidFill>
                  <a:srgbClr val="000000"/>
                </a:solidFill>
                <a:effectLst/>
                <a:latin typeface="Consolas" panose="020B0609020204030204" pitchFamily="49" charset="0"/>
              </a:rPr>
              <a:t> my_function(</a:t>
            </a:r>
            <a:r>
              <a:rPr lang="en-US" b="0" i="0" dirty="0" err="1">
                <a:solidFill>
                  <a:srgbClr val="000000"/>
                </a:solidFill>
                <a:effectLst/>
                <a:latin typeface="Consolas" panose="020B0609020204030204" pitchFamily="49" charset="0"/>
              </a:rPr>
              <a:t>fname</a:t>
            </a:r>
            <a:r>
              <a:rPr lang="en-US" b="0" i="0" dirty="0">
                <a:solidFill>
                  <a:srgbClr val="000000"/>
                </a:solidFill>
                <a:effectLst/>
                <a:latin typeface="Consolas" panose="020B0609020204030204" pitchFamily="49" charset="0"/>
              </a:rPr>
              <a:t>, </a:t>
            </a:r>
            <a:r>
              <a:rPr lang="en-US" b="0" i="0" dirty="0" err="1">
                <a:solidFill>
                  <a:srgbClr val="000000"/>
                </a:solidFill>
                <a:effectLst/>
                <a:latin typeface="Consolas" panose="020B0609020204030204" pitchFamily="49" charset="0"/>
              </a:rPr>
              <a:t>lname</a:t>
            </a:r>
            <a:r>
              <a:rPr lang="en-US" b="0" i="0" dirty="0">
                <a:solidFill>
                  <a:srgbClr val="000000"/>
                </a:solidFill>
                <a:effectLst/>
                <a:latin typeface="Consolas" panose="020B0609020204030204" pitchFamily="49" charset="0"/>
              </a:rPr>
              <a:t>):</a:t>
            </a:r>
            <a:br>
              <a:rPr lang="en-US" b="0" i="0" dirty="0">
                <a:solidFill>
                  <a:srgbClr val="000000"/>
                </a:solidFill>
                <a:effectLst/>
                <a:latin typeface="Consolas" panose="020B0609020204030204" pitchFamily="49" charset="0"/>
              </a:rPr>
            </a:br>
            <a:r>
              <a:rPr lang="en-US" b="0" i="0" dirty="0">
                <a:solidFill>
                  <a:srgbClr val="000000"/>
                </a:solidFill>
                <a:effectLst/>
                <a:latin typeface="Consolas" panose="020B0609020204030204" pitchFamily="49" charset="0"/>
              </a:rPr>
              <a:t>  </a:t>
            </a: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a:t>
            </a:r>
            <a:r>
              <a:rPr lang="en-US" b="0" i="0" dirty="0" err="1">
                <a:solidFill>
                  <a:srgbClr val="000000"/>
                </a:solidFill>
                <a:effectLst/>
                <a:latin typeface="Consolas" panose="020B0609020204030204" pitchFamily="49" charset="0"/>
              </a:rPr>
              <a:t>fname</a:t>
            </a:r>
            <a:r>
              <a:rPr lang="en-US" b="0" i="0" dirty="0">
                <a:solidFill>
                  <a:srgbClr val="000000"/>
                </a:solidFill>
                <a:effectLst/>
                <a:latin typeface="Consolas" panose="020B0609020204030204" pitchFamily="49" charset="0"/>
              </a:rPr>
              <a:t> + </a:t>
            </a:r>
            <a:r>
              <a:rPr lang="en-US" b="0" i="0" dirty="0">
                <a:solidFill>
                  <a:srgbClr val="A52A2A"/>
                </a:solidFill>
                <a:effectLst/>
                <a:latin typeface="Consolas" panose="020B0609020204030204" pitchFamily="49" charset="0"/>
              </a:rPr>
              <a:t>" "</a:t>
            </a:r>
            <a:r>
              <a:rPr lang="en-US" b="0" i="0" dirty="0">
                <a:solidFill>
                  <a:srgbClr val="000000"/>
                </a:solidFill>
                <a:effectLst/>
                <a:latin typeface="Consolas" panose="020B0609020204030204" pitchFamily="49" charset="0"/>
              </a:rPr>
              <a:t> + </a:t>
            </a:r>
            <a:r>
              <a:rPr lang="en-US" b="0" i="0" dirty="0" err="1">
                <a:solidFill>
                  <a:srgbClr val="000000"/>
                </a:solidFill>
                <a:effectLst/>
                <a:latin typeface="Consolas" panose="020B0609020204030204" pitchFamily="49" charset="0"/>
              </a:rPr>
              <a:t>lname</a:t>
            </a:r>
            <a:r>
              <a:rPr lang="en-US" b="0" i="0" dirty="0">
                <a:solidFill>
                  <a:srgbClr val="000000"/>
                </a:solidFill>
                <a:effectLst/>
                <a:latin typeface="Consolas" panose="020B0609020204030204" pitchFamily="49" charset="0"/>
              </a:rPr>
              <a:t>)</a:t>
            </a:r>
            <a:br>
              <a:rPr lang="en-US" b="0" i="0" dirty="0">
                <a:solidFill>
                  <a:srgbClr val="000000"/>
                </a:solidFill>
                <a:effectLst/>
                <a:latin typeface="Consolas" panose="020B0609020204030204" pitchFamily="49" charset="0"/>
              </a:rPr>
            </a:br>
            <a:r>
              <a:rPr lang="en-US" b="0" i="0" dirty="0">
                <a:solidFill>
                  <a:srgbClr val="000000"/>
                </a:solidFill>
                <a:effectLst/>
                <a:latin typeface="Consolas" panose="020B0609020204030204" pitchFamily="49" charset="0"/>
              </a:rPr>
              <a:t/>
            </a:r>
            <a:br>
              <a:rPr lang="en-US" b="0" i="0" dirty="0">
                <a:solidFill>
                  <a:srgbClr val="000000"/>
                </a:solidFill>
                <a:effectLst/>
                <a:latin typeface="Consolas" panose="020B0609020204030204" pitchFamily="49" charset="0"/>
              </a:rPr>
            </a:br>
            <a:r>
              <a:rPr lang="en-US" b="0" i="0" dirty="0">
                <a:solidFill>
                  <a:srgbClr val="000000"/>
                </a:solidFill>
                <a:effectLst/>
                <a:latin typeface="Consolas" panose="020B0609020204030204" pitchFamily="49" charset="0"/>
              </a:rPr>
              <a:t>my_function(</a:t>
            </a:r>
            <a:r>
              <a:rPr lang="en-US" b="0" i="0" dirty="0">
                <a:solidFill>
                  <a:srgbClr val="A52A2A"/>
                </a:solidFill>
                <a:effectLst/>
                <a:latin typeface="Consolas" panose="020B0609020204030204" pitchFamily="49" charset="0"/>
              </a:rPr>
              <a:t>"Emil“</a:t>
            </a:r>
            <a:r>
              <a:rPr lang="en-US" dirty="0">
                <a:solidFill>
                  <a:srgbClr val="000000"/>
                </a:solidFill>
                <a:latin typeface="Consolas" panose="020B0609020204030204" pitchFamily="49" charset="0"/>
              </a:rPr>
              <a:t>)</a:t>
            </a:r>
          </a:p>
          <a:p>
            <a:pPr marL="285750" indent="-285750" algn="l">
              <a:buFont typeface="Arial" panose="020B0604020202020204" pitchFamily="34" charset="0"/>
              <a:buChar char="•"/>
            </a:pPr>
            <a:endParaRPr lang="en-US" b="0" i="0" dirty="0">
              <a:solidFill>
                <a:srgbClr val="000000"/>
              </a:solidFill>
              <a:effectLst/>
              <a:latin typeface="Verdana" panose="020B0604030504040204" pitchFamily="34" charset="0"/>
            </a:endParaRP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IN" dirty="0"/>
          </a:p>
        </p:txBody>
      </p:sp>
    </p:spTree>
    <p:extLst>
      <p:ext uri="{BB962C8B-B14F-4D97-AF65-F5344CB8AC3E}">
        <p14:creationId xmlns="" xmlns:p14="http://schemas.microsoft.com/office/powerpoint/2010/main" val="16415656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0" y="43934"/>
            <a:ext cx="9784080" cy="736732"/>
          </a:xfrm>
        </p:spPr>
        <p:txBody>
          <a:bodyPr anchor="t">
            <a:normAutofit fontScale="90000"/>
          </a:bodyPr>
          <a:lstStyle/>
          <a:p>
            <a:r>
              <a:rPr kumimoji="0" lang="en-US" altLang="en-US" sz="3200" b="1" i="0" u="sng" strike="noStrike" cap="none" normalizeH="0" baseline="0" dirty="0" smtClean="0">
                <a:ln>
                  <a:noFill/>
                </a:ln>
                <a:solidFill>
                  <a:srgbClr val="000000"/>
                </a:solidFill>
                <a:effectLst/>
                <a:latin typeface="Segoe UI" panose="020B0502040204020203" pitchFamily="34" charset="0"/>
                <a:cs typeface="Segoe UI" panose="020B0502040204020203" pitchFamily="34" charset="0"/>
              </a:rPr>
              <a:t> Arbitrary </a:t>
            </a:r>
            <a:r>
              <a:rPr kumimoji="0" lang="en-US" altLang="en-US" sz="3200" b="1" i="0" u="sng" strike="noStrike" cap="none" normalizeH="0" baseline="0" dirty="0">
                <a:ln>
                  <a:noFill/>
                </a:ln>
                <a:solidFill>
                  <a:srgbClr val="000000"/>
                </a:solidFill>
                <a:effectLst/>
                <a:latin typeface="Segoe UI" panose="020B0502040204020203" pitchFamily="34" charset="0"/>
                <a:cs typeface="Segoe UI" panose="020B0502040204020203" pitchFamily="34" charset="0"/>
              </a:rPr>
              <a:t>Arguments, *</a:t>
            </a:r>
            <a:r>
              <a:rPr kumimoji="0" lang="en-US" altLang="en-US" sz="3200" b="1" i="0" u="sng" strike="noStrike" cap="none" normalizeH="0" baseline="0" dirty="0" err="1">
                <a:ln>
                  <a:noFill/>
                </a:ln>
                <a:solidFill>
                  <a:srgbClr val="000000"/>
                </a:solidFill>
                <a:effectLst/>
                <a:latin typeface="Segoe UI" panose="020B0502040204020203" pitchFamily="34" charset="0"/>
                <a:cs typeface="Segoe UI" panose="020B0502040204020203" pitchFamily="34" charset="0"/>
              </a:rPr>
              <a:t>args</a:t>
            </a:r>
            <a:r>
              <a:rPr kumimoji="0" lang="en-US" altLang="en-US" sz="3200" b="0" i="0" u="none" strike="noStrike" cap="none" normalizeH="0" baseline="0" dirty="0">
                <a:ln>
                  <a:noFill/>
                </a:ln>
                <a:solidFill>
                  <a:srgbClr val="000000"/>
                </a:solidFill>
                <a:effectLst/>
                <a:latin typeface="Segoe UI" panose="020B0502040204020203" pitchFamily="34" charset="0"/>
                <a:cs typeface="Segoe UI" panose="020B0502040204020203" pitchFamily="34" charset="0"/>
              </a:rPr>
              <a:t/>
            </a:r>
            <a:br>
              <a:rPr kumimoji="0" lang="en-US" altLang="en-US" sz="3200" b="0" i="0" u="none" strike="noStrike" cap="none" normalizeH="0" baseline="0" dirty="0">
                <a:ln>
                  <a:noFill/>
                </a:ln>
                <a:solidFill>
                  <a:srgbClr val="000000"/>
                </a:solidFill>
                <a:effectLst/>
                <a:latin typeface="Segoe UI" panose="020B0502040204020203" pitchFamily="34" charset="0"/>
                <a:cs typeface="Segoe UI" panose="020B0502040204020203" pitchFamily="34" charset="0"/>
              </a:rPr>
            </a:br>
            <a:endParaRPr lang="en-IN" dirty="0"/>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0" y="710213"/>
            <a:ext cx="12192000" cy="5708342"/>
          </a:xfrm>
        </p:spPr>
        <p:txBody>
          <a:bodyPr>
            <a:normAutofit fontScale="92500"/>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Verdana" panose="020B0604030504040204" pitchFamily="34" charset="0"/>
              </a:rPr>
              <a:t>If you do not know how many </a:t>
            </a:r>
            <a:r>
              <a:rPr kumimoji="0" lang="en-US" altLang="en-US" sz="2000" b="1" i="0" u="sng" strike="noStrike" cap="none" normalizeH="0" baseline="0" dirty="0">
                <a:ln>
                  <a:noFill/>
                </a:ln>
                <a:solidFill>
                  <a:srgbClr val="000000"/>
                </a:solidFill>
                <a:effectLst/>
                <a:latin typeface="Verdana" panose="020B0604030504040204" pitchFamily="34" charset="0"/>
              </a:rPr>
              <a:t>arguments</a:t>
            </a:r>
            <a:r>
              <a:rPr kumimoji="0" lang="en-US" altLang="en-US" sz="2000" b="0" i="0" u="none" strike="noStrike" cap="none" normalizeH="0" baseline="0" dirty="0">
                <a:ln>
                  <a:noFill/>
                </a:ln>
                <a:solidFill>
                  <a:srgbClr val="000000"/>
                </a:solidFill>
                <a:effectLst/>
                <a:latin typeface="Verdana" panose="020B0604030504040204" pitchFamily="34" charset="0"/>
              </a:rPr>
              <a:t> that will be passed into your function, add a </a:t>
            </a:r>
            <a:r>
              <a:rPr kumimoji="0" lang="en-US" altLang="en-US" sz="2000" b="0" i="0" u="none" strike="noStrike" cap="none" normalizeH="0" baseline="0" dirty="0">
                <a:ln>
                  <a:noFill/>
                </a:ln>
                <a:solidFill>
                  <a:srgbClr val="DC143C"/>
                </a:solidFill>
                <a:effectLst/>
                <a:latin typeface="Consolas" panose="020B0609020204030204" pitchFamily="49" charset="0"/>
              </a:rPr>
              <a:t>*</a:t>
            </a:r>
            <a:r>
              <a:rPr kumimoji="0" lang="en-US" altLang="en-US" sz="2000" b="0" i="0" u="none" strike="noStrike" cap="none" normalizeH="0" baseline="0" dirty="0">
                <a:ln>
                  <a:noFill/>
                </a:ln>
                <a:solidFill>
                  <a:srgbClr val="000000"/>
                </a:solidFill>
                <a:effectLst/>
                <a:latin typeface="Verdana" panose="020B0604030504040204" pitchFamily="34" charset="0"/>
              </a:rPr>
              <a:t> before the parameter name in the function definition.</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Verdana" panose="020B0604030504040204" pitchFamily="34" charset="0"/>
              </a:rPr>
              <a:t>This way the function will receive a </a:t>
            </a:r>
            <a:r>
              <a:rPr kumimoji="0" lang="en-US" altLang="en-US" sz="2000" b="0" i="1" u="none" strike="noStrike" cap="none" normalizeH="0" baseline="0" dirty="0">
                <a:ln>
                  <a:noFill/>
                </a:ln>
                <a:solidFill>
                  <a:srgbClr val="000000"/>
                </a:solidFill>
                <a:effectLst/>
                <a:latin typeface="Verdana" panose="020B0604030504040204" pitchFamily="34" charset="0"/>
              </a:rPr>
              <a:t>tuple</a:t>
            </a:r>
            <a:r>
              <a:rPr kumimoji="0" lang="en-US" altLang="en-US" sz="2000" b="0" i="0" u="none" strike="noStrike" cap="none" normalizeH="0" baseline="0" dirty="0">
                <a:ln>
                  <a:noFill/>
                </a:ln>
                <a:solidFill>
                  <a:srgbClr val="000000"/>
                </a:solidFill>
                <a:effectLst/>
                <a:latin typeface="Verdana" panose="020B0604030504040204" pitchFamily="34" charset="0"/>
              </a:rPr>
              <a:t> of arguments, and can access the items accordingly:</a:t>
            </a:r>
          </a:p>
          <a:p>
            <a:pPr marL="0" indent="0" eaLnBrk="0" fontAlgn="base" hangingPunct="0">
              <a:lnSpc>
                <a:spcPct val="100000"/>
              </a:lnSpc>
              <a:spcBef>
                <a:spcPct val="0"/>
              </a:spcBef>
              <a:spcAft>
                <a:spcPct val="0"/>
              </a:spcAft>
              <a:buClrTx/>
              <a:buSzTx/>
              <a:buNone/>
            </a:pPr>
            <a:r>
              <a:rPr lang="en-US" altLang="en-US" dirty="0">
                <a:solidFill>
                  <a:srgbClr val="000000"/>
                </a:solidFill>
                <a:latin typeface="Verdana" panose="020B0604030504040204" pitchFamily="34" charset="0"/>
              </a:rPr>
              <a:t>If the number of arguments is unknown, add a * before the parameter name:</a:t>
            </a:r>
          </a:p>
          <a:p>
            <a:pPr marL="0" indent="0" eaLnBrk="0" fontAlgn="base" hangingPunct="0">
              <a:lnSpc>
                <a:spcPct val="100000"/>
              </a:lnSpc>
              <a:spcBef>
                <a:spcPct val="0"/>
              </a:spcBef>
              <a:spcAft>
                <a:spcPct val="0"/>
              </a:spcAft>
              <a:buClrTx/>
              <a:buSzTx/>
              <a:buNone/>
            </a:pPr>
            <a:r>
              <a:rPr lang="en-US" altLang="en-US" dirty="0">
                <a:solidFill>
                  <a:srgbClr val="000000"/>
                </a:solidFill>
                <a:latin typeface="Verdana" panose="020B0604030504040204" pitchFamily="34" charset="0"/>
              </a:rPr>
              <a:t>For Example</a:t>
            </a:r>
          </a:p>
          <a:p>
            <a:pPr marL="0" indent="0" eaLnBrk="0" fontAlgn="base" hangingPunct="0">
              <a:lnSpc>
                <a:spcPct val="100000"/>
              </a:lnSpc>
              <a:spcBef>
                <a:spcPct val="0"/>
              </a:spcBef>
              <a:spcAft>
                <a:spcPct val="0"/>
              </a:spcAft>
              <a:buClrTx/>
              <a:buSzTx/>
              <a:buNone/>
            </a:pPr>
            <a:r>
              <a:rPr lang="en-US" altLang="en-US" dirty="0">
                <a:solidFill>
                  <a:srgbClr val="000000"/>
                </a:solidFill>
                <a:latin typeface="Verdana" panose="020B0604030504040204" pitchFamily="34" charset="0"/>
              </a:rPr>
              <a:t>def my_function(*kids):</a:t>
            </a:r>
            <a:br>
              <a:rPr lang="en-US" altLang="en-US" dirty="0">
                <a:solidFill>
                  <a:srgbClr val="000000"/>
                </a:solidFill>
                <a:latin typeface="Verdana" panose="020B0604030504040204" pitchFamily="34" charset="0"/>
              </a:rPr>
            </a:br>
            <a:r>
              <a:rPr lang="en-US" altLang="en-US" dirty="0">
                <a:solidFill>
                  <a:srgbClr val="000000"/>
                </a:solidFill>
                <a:latin typeface="Verdana" panose="020B0604030504040204" pitchFamily="34" charset="0"/>
              </a:rPr>
              <a:t>  print("The youngest child is " + kids[2])</a:t>
            </a:r>
            <a:br>
              <a:rPr lang="en-US" altLang="en-US" dirty="0">
                <a:solidFill>
                  <a:srgbClr val="000000"/>
                </a:solidFill>
                <a:latin typeface="Verdana" panose="020B0604030504040204" pitchFamily="34" charset="0"/>
              </a:rPr>
            </a:br>
            <a:r>
              <a:rPr lang="en-US" altLang="en-US" dirty="0">
                <a:solidFill>
                  <a:srgbClr val="000000"/>
                </a:solidFill>
                <a:latin typeface="Verdana" panose="020B0604030504040204" pitchFamily="34" charset="0"/>
              </a:rPr>
              <a:t/>
            </a:r>
            <a:br>
              <a:rPr lang="en-US" altLang="en-US" dirty="0">
                <a:solidFill>
                  <a:srgbClr val="000000"/>
                </a:solidFill>
                <a:latin typeface="Verdana" panose="020B0604030504040204" pitchFamily="34" charset="0"/>
              </a:rPr>
            </a:br>
            <a:r>
              <a:rPr lang="en-US" altLang="en-US" dirty="0">
                <a:solidFill>
                  <a:srgbClr val="000000"/>
                </a:solidFill>
                <a:latin typeface="Verdana" panose="020B0604030504040204" pitchFamily="34" charset="0"/>
              </a:rPr>
              <a:t>my_function("Emil", "Tobias", "Linus")</a:t>
            </a:r>
          </a:p>
          <a:p>
            <a:pPr marL="0" indent="0" eaLnBrk="0" fontAlgn="base" hangingPunct="0">
              <a:lnSpc>
                <a:spcPct val="100000"/>
              </a:lnSpc>
              <a:spcBef>
                <a:spcPct val="0"/>
              </a:spcBef>
              <a:spcAft>
                <a:spcPct val="0"/>
              </a:spcAft>
              <a:buClrTx/>
              <a:buSzTx/>
              <a:buNone/>
            </a:pPr>
            <a:endParaRPr lang="en-US" altLang="en-US" dirty="0">
              <a:solidFill>
                <a:srgbClr val="000000"/>
              </a:solidFill>
              <a:latin typeface="Verdana" panose="020B0604030504040204" pitchFamily="34" charset="0"/>
            </a:endParaRPr>
          </a:p>
          <a:p>
            <a:pPr marL="0" indent="0" eaLnBrk="0" fontAlgn="base" hangingPunct="0">
              <a:spcBef>
                <a:spcPct val="0"/>
              </a:spcBef>
              <a:spcAft>
                <a:spcPct val="0"/>
              </a:spcAft>
              <a:buClrTx/>
              <a:buSzTx/>
              <a:buNone/>
            </a:pPr>
            <a:r>
              <a:rPr lang="en-US" altLang="en-US" sz="2100" b="1" u="sng" dirty="0">
                <a:solidFill>
                  <a:srgbClr val="000000"/>
                </a:solidFill>
                <a:latin typeface="Verdana" panose="020B0604030504040204" pitchFamily="34" charset="0"/>
              </a:rPr>
              <a:t>Arbitrary Arguments, **</a:t>
            </a:r>
            <a:r>
              <a:rPr lang="en-US" altLang="en-US" sz="2100" b="1" u="sng" dirty="0" err="1">
                <a:solidFill>
                  <a:srgbClr val="000000"/>
                </a:solidFill>
                <a:latin typeface="Verdana" panose="020B0604030504040204" pitchFamily="34" charset="0"/>
              </a:rPr>
              <a:t>Kwargs</a:t>
            </a:r>
            <a:endParaRPr lang="en-US" altLang="en-US" sz="2100" b="1" u="sng" dirty="0">
              <a:solidFill>
                <a:srgbClr val="000000"/>
              </a:solidFill>
              <a:latin typeface="Verdana" panose="020B0604030504040204" pitchFamily="34" charset="0"/>
            </a:endParaRPr>
          </a:p>
          <a:p>
            <a:pPr marL="0" marR="0" lvl="0" indent="0" defTabSz="914400" eaLnBrk="0" fontAlgn="base" hangingPunct="0">
              <a:spcBef>
                <a:spcPct val="0"/>
              </a:spcBef>
              <a:spcAft>
                <a:spcPct val="0"/>
              </a:spcAft>
              <a:buClrTx/>
              <a:buSzTx/>
              <a:buNone/>
              <a:tabLst/>
            </a:pPr>
            <a:r>
              <a:rPr lang="en-US" altLang="en-US" sz="2100" dirty="0">
                <a:solidFill>
                  <a:srgbClr val="000000"/>
                </a:solidFill>
                <a:latin typeface="Verdana" panose="020B0604030504040204" pitchFamily="34" charset="0"/>
              </a:rPr>
              <a:t>If you do not know how many </a:t>
            </a:r>
            <a:r>
              <a:rPr lang="en-US" altLang="en-US" sz="2100" b="1" u="sng" dirty="0">
                <a:solidFill>
                  <a:srgbClr val="000000"/>
                </a:solidFill>
                <a:latin typeface="Verdana" panose="020B0604030504040204" pitchFamily="34" charset="0"/>
              </a:rPr>
              <a:t>keyword arguments </a:t>
            </a:r>
            <a:r>
              <a:rPr lang="en-US" altLang="en-US" sz="2100" dirty="0">
                <a:solidFill>
                  <a:srgbClr val="000000"/>
                </a:solidFill>
                <a:latin typeface="Verdana" panose="020B0604030504040204" pitchFamily="34" charset="0"/>
              </a:rPr>
              <a:t>that will be passed into your function, add two asterisk: ** before the parameter name in the function definition.</a:t>
            </a:r>
          </a:p>
          <a:p>
            <a:pPr marL="0" marR="0" lvl="0" indent="0" defTabSz="914400" eaLnBrk="0" fontAlgn="base" hangingPunct="0">
              <a:spcBef>
                <a:spcPct val="0"/>
              </a:spcBef>
              <a:spcAft>
                <a:spcPct val="0"/>
              </a:spcAft>
              <a:buClrTx/>
              <a:buSzTx/>
              <a:buNone/>
              <a:tabLst/>
            </a:pPr>
            <a:r>
              <a:rPr lang="en-US" altLang="en-US" sz="2100" dirty="0">
                <a:solidFill>
                  <a:srgbClr val="000000"/>
                </a:solidFill>
                <a:latin typeface="Verdana" panose="020B0604030504040204" pitchFamily="34" charset="0"/>
              </a:rPr>
              <a:t>This way the function will receive a dictionary of arguments, and can access the items accordingly:</a:t>
            </a:r>
          </a:p>
          <a:p>
            <a:pPr marL="0" marR="0" lvl="0" indent="0" eaLnBrk="0" fontAlgn="base" hangingPunct="0">
              <a:spcBef>
                <a:spcPct val="0"/>
              </a:spcBef>
              <a:spcAft>
                <a:spcPct val="0"/>
              </a:spcAft>
              <a:buClrTx/>
              <a:buSzTx/>
              <a:buNone/>
              <a:tabLst/>
            </a:pPr>
            <a:r>
              <a:rPr lang="en-US" dirty="0">
                <a:solidFill>
                  <a:srgbClr val="000000"/>
                </a:solidFill>
                <a:latin typeface="Verdana" panose="020B0604030504040204" pitchFamily="34" charset="0"/>
              </a:rPr>
              <a:t>def my_function(**kid):</a:t>
            </a:r>
            <a:br>
              <a:rPr lang="en-US" dirty="0">
                <a:solidFill>
                  <a:srgbClr val="000000"/>
                </a:solidFill>
                <a:latin typeface="Verdana" panose="020B0604030504040204" pitchFamily="34" charset="0"/>
              </a:rPr>
            </a:br>
            <a:r>
              <a:rPr lang="en-US" dirty="0">
                <a:solidFill>
                  <a:srgbClr val="000000"/>
                </a:solidFill>
                <a:latin typeface="Verdana" panose="020B0604030504040204" pitchFamily="34" charset="0"/>
              </a:rPr>
              <a:t>  print("His last name is " + kid["</a:t>
            </a:r>
            <a:r>
              <a:rPr lang="en-US" dirty="0" err="1">
                <a:solidFill>
                  <a:srgbClr val="000000"/>
                </a:solidFill>
                <a:latin typeface="Verdana" panose="020B0604030504040204" pitchFamily="34" charset="0"/>
              </a:rPr>
              <a:t>l_name</a:t>
            </a:r>
            <a:r>
              <a:rPr lang="en-US" dirty="0">
                <a:solidFill>
                  <a:srgbClr val="000000"/>
                </a:solidFill>
                <a:latin typeface="Verdana" panose="020B0604030504040204" pitchFamily="34" charset="0"/>
              </a:rPr>
              <a:t>"])</a:t>
            </a:r>
            <a:br>
              <a:rPr lang="en-US" dirty="0">
                <a:solidFill>
                  <a:srgbClr val="000000"/>
                </a:solidFill>
                <a:latin typeface="Verdana" panose="020B0604030504040204" pitchFamily="34" charset="0"/>
              </a:rPr>
            </a:br>
            <a:r>
              <a:rPr lang="en-US" dirty="0">
                <a:solidFill>
                  <a:srgbClr val="000000"/>
                </a:solidFill>
                <a:latin typeface="Verdana" panose="020B0604030504040204" pitchFamily="34" charset="0"/>
              </a:rPr>
              <a:t/>
            </a:r>
            <a:br>
              <a:rPr lang="en-US" dirty="0">
                <a:solidFill>
                  <a:srgbClr val="000000"/>
                </a:solidFill>
                <a:latin typeface="Verdana" panose="020B0604030504040204" pitchFamily="34" charset="0"/>
              </a:rPr>
            </a:br>
            <a:r>
              <a:rPr lang="en-US" dirty="0">
                <a:solidFill>
                  <a:srgbClr val="000000"/>
                </a:solidFill>
                <a:latin typeface="Verdana" panose="020B0604030504040204" pitchFamily="34" charset="0"/>
              </a:rPr>
              <a:t>my_function(</a:t>
            </a:r>
            <a:r>
              <a:rPr lang="en-US" dirty="0" err="1">
                <a:solidFill>
                  <a:srgbClr val="000000"/>
                </a:solidFill>
                <a:latin typeface="Verdana" panose="020B0604030504040204" pitchFamily="34" charset="0"/>
              </a:rPr>
              <a:t>f_name</a:t>
            </a:r>
            <a:r>
              <a:rPr lang="en-US" dirty="0">
                <a:solidFill>
                  <a:srgbClr val="000000"/>
                </a:solidFill>
                <a:latin typeface="Verdana" panose="020B0604030504040204" pitchFamily="34" charset="0"/>
              </a:rPr>
              <a:t> = "Thomas", </a:t>
            </a:r>
            <a:r>
              <a:rPr lang="en-US" dirty="0" err="1">
                <a:solidFill>
                  <a:srgbClr val="000000"/>
                </a:solidFill>
                <a:latin typeface="Verdana" panose="020B0604030504040204" pitchFamily="34" charset="0"/>
              </a:rPr>
              <a:t>l_name</a:t>
            </a:r>
            <a:r>
              <a:rPr lang="en-US" dirty="0">
                <a:solidFill>
                  <a:srgbClr val="000000"/>
                </a:solidFill>
                <a:latin typeface="Verdana" panose="020B0604030504040204" pitchFamily="34" charset="0"/>
              </a:rPr>
              <a:t> = “</a:t>
            </a:r>
            <a:r>
              <a:rPr lang="en-US" dirty="0" err="1">
                <a:solidFill>
                  <a:srgbClr val="000000"/>
                </a:solidFill>
                <a:latin typeface="Verdana" panose="020B0604030504040204" pitchFamily="34" charset="0"/>
              </a:rPr>
              <a:t>Upadhay</a:t>
            </a:r>
            <a:r>
              <a:rPr lang="en-US" dirty="0">
                <a:solidFill>
                  <a:srgbClr val="000000"/>
                </a:solidFill>
                <a:latin typeface="Verdana" panose="020B0604030504040204" pitchFamily="34" charset="0"/>
              </a:rPr>
              <a:t>")</a:t>
            </a:r>
            <a:endParaRPr lang="en-US" altLang="en-US" dirty="0">
              <a:solidFill>
                <a:srgbClr val="000000"/>
              </a:solidFill>
              <a:latin typeface="Verdana" panose="020B0604030504040204" pitchFamily="34" charset="0"/>
            </a:endParaRPr>
          </a:p>
          <a:p>
            <a:endParaRPr lang="en-IN" dirty="0"/>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3">
            <a:extLst>
              <a:ext uri="{FF2B5EF4-FFF2-40B4-BE49-F238E27FC236}">
                <a16:creationId xmlns="" xmlns:a16="http://schemas.microsoft.com/office/drawing/2014/main" id="{F0CB9679-C58D-6BF3-EA7A-3F27B8B7E5AE}"/>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35178756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4" y="62258"/>
            <a:ext cx="9784080" cy="452647"/>
          </a:xfrm>
        </p:spPr>
        <p:txBody>
          <a:bodyPr>
            <a:normAutofit fontScale="90000"/>
          </a:bodyPr>
          <a:lstStyle/>
          <a:p>
            <a:r>
              <a:rPr lang="en-US" altLang="en-US" sz="3600" u="sng" dirty="0"/>
              <a:t>Passing a LIST</a:t>
            </a:r>
            <a:endParaRPr lang="en-IN" sz="3600" u="sng" dirty="0"/>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816638"/>
            <a:ext cx="10930567" cy="5415486"/>
          </a:xfrm>
        </p:spPr>
        <p:txBody>
          <a:bodyPr>
            <a:normAutofit fontScale="85000" lnSpcReduction="20000"/>
          </a:bodyPr>
          <a:lstStyle/>
          <a:p>
            <a:pPr marL="0" indent="0" defTabSz="914400" eaLnBrk="0" fontAlgn="base" hangingPunct="0">
              <a:spcBef>
                <a:spcPct val="0"/>
              </a:spcBef>
              <a:spcAft>
                <a:spcPct val="0"/>
              </a:spcAft>
              <a:buClrTx/>
              <a:buSzTx/>
              <a:buNone/>
            </a:pPr>
            <a:r>
              <a:rPr lang="en-US" altLang="en-US" sz="3600" dirty="0">
                <a:solidFill>
                  <a:schemeClr val="tx1"/>
                </a:solidFill>
                <a:latin typeface="Arial" panose="020B0604020202020204" pitchFamily="34" charset="0"/>
              </a:rPr>
              <a:t>Passing large amount of data is always required and is the easiest way if it is stored in a list.</a:t>
            </a:r>
          </a:p>
          <a:p>
            <a:pPr marL="0" indent="0" defTabSz="914400" eaLnBrk="0" fontAlgn="base" hangingPunct="0">
              <a:spcBef>
                <a:spcPct val="0"/>
              </a:spcBef>
              <a:spcAft>
                <a:spcPct val="0"/>
              </a:spcAft>
              <a:buClrTx/>
              <a:buSzTx/>
              <a:buNone/>
            </a:pPr>
            <a:endParaRPr lang="en-US" altLang="en-US" sz="3600" dirty="0">
              <a:solidFill>
                <a:schemeClr val="tx1"/>
              </a:solidFill>
              <a:latin typeface="Arial" panose="020B0604020202020204" pitchFamily="34" charset="0"/>
            </a:endParaRPr>
          </a:p>
          <a:p>
            <a:pPr marL="0" indent="0" defTabSz="914400" eaLnBrk="0" fontAlgn="base" hangingPunct="0">
              <a:spcBef>
                <a:spcPct val="0"/>
              </a:spcBef>
              <a:spcAft>
                <a:spcPct val="0"/>
              </a:spcAft>
              <a:buClrTx/>
              <a:buSzTx/>
              <a:buNone/>
            </a:pPr>
            <a:r>
              <a:rPr lang="en-US" altLang="en-US" sz="3600" dirty="0">
                <a:solidFill>
                  <a:schemeClr val="tx1"/>
                </a:solidFill>
                <a:latin typeface="Arial" panose="020B0604020202020204" pitchFamily="34" charset="0"/>
              </a:rPr>
              <a:t>For </a:t>
            </a:r>
            <a:r>
              <a:rPr lang="en-US" altLang="en-US" sz="3600" dirty="0" err="1">
                <a:solidFill>
                  <a:schemeClr val="tx1"/>
                </a:solidFill>
                <a:latin typeface="Arial" panose="020B0604020202020204" pitchFamily="34" charset="0"/>
              </a:rPr>
              <a:t>e.g</a:t>
            </a:r>
            <a:endParaRPr lang="en-US" altLang="en-US" sz="3600" dirty="0">
              <a:solidFill>
                <a:schemeClr val="tx1"/>
              </a:solidFill>
              <a:latin typeface="Arial" panose="020B0604020202020204" pitchFamily="34" charset="0"/>
            </a:endParaRPr>
          </a:p>
          <a:p>
            <a:pPr marL="0" indent="0" defTabSz="914400" eaLnBrk="0" fontAlgn="base" hangingPunct="0">
              <a:spcBef>
                <a:spcPct val="0"/>
              </a:spcBef>
              <a:spcAft>
                <a:spcPct val="0"/>
              </a:spcAft>
              <a:buClrTx/>
              <a:buSzTx/>
              <a:buNone/>
            </a:pPr>
            <a:r>
              <a:rPr lang="en-US" altLang="en-US" sz="2600" dirty="0">
                <a:solidFill>
                  <a:schemeClr val="tx1"/>
                </a:solidFill>
                <a:latin typeface="Arial" panose="020B0604020202020204" pitchFamily="34" charset="0"/>
              </a:rPr>
              <a:t>numbers1=[1,2,3,4]</a:t>
            </a:r>
          </a:p>
          <a:p>
            <a:pPr marL="0" indent="0" defTabSz="914400" eaLnBrk="0" fontAlgn="base" hangingPunct="0">
              <a:spcBef>
                <a:spcPct val="0"/>
              </a:spcBef>
              <a:spcAft>
                <a:spcPct val="0"/>
              </a:spcAft>
              <a:buClrTx/>
              <a:buSzTx/>
              <a:buNone/>
            </a:pPr>
            <a:r>
              <a:rPr lang="en-US" altLang="en-US" sz="2600" dirty="0">
                <a:solidFill>
                  <a:schemeClr val="tx1"/>
                </a:solidFill>
                <a:latin typeface="Arial" panose="020B0604020202020204" pitchFamily="34" charset="0"/>
              </a:rPr>
              <a:t>numbers2=[5,6,7,8]</a:t>
            </a:r>
          </a:p>
          <a:p>
            <a:pPr marL="0" indent="0" defTabSz="914400" eaLnBrk="0" fontAlgn="base" hangingPunct="0">
              <a:spcBef>
                <a:spcPct val="0"/>
              </a:spcBef>
              <a:spcAft>
                <a:spcPct val="0"/>
              </a:spcAft>
              <a:buClrTx/>
              <a:buSzTx/>
              <a:buNone/>
            </a:pPr>
            <a:r>
              <a:rPr lang="en-US" altLang="en-US" sz="2600" dirty="0">
                <a:solidFill>
                  <a:schemeClr val="tx1"/>
                </a:solidFill>
                <a:latin typeface="Arial" panose="020B0604020202020204" pitchFamily="34" charset="0"/>
              </a:rPr>
              <a:t>def square(numbers):</a:t>
            </a:r>
          </a:p>
          <a:p>
            <a:pPr marL="0" indent="0" defTabSz="914400" eaLnBrk="0" fontAlgn="base" hangingPunct="0">
              <a:spcBef>
                <a:spcPct val="0"/>
              </a:spcBef>
              <a:spcAft>
                <a:spcPct val="0"/>
              </a:spcAft>
              <a:buClrTx/>
              <a:buSzTx/>
              <a:buNone/>
            </a:pPr>
            <a:endParaRPr lang="en-US" altLang="en-US" sz="2600" dirty="0">
              <a:solidFill>
                <a:schemeClr val="tx1"/>
              </a:solidFill>
              <a:latin typeface="Arial" panose="020B0604020202020204" pitchFamily="34" charset="0"/>
            </a:endParaRPr>
          </a:p>
          <a:p>
            <a:pPr marL="0" indent="0" defTabSz="914400" eaLnBrk="0" fontAlgn="base" hangingPunct="0">
              <a:spcBef>
                <a:spcPct val="0"/>
              </a:spcBef>
              <a:spcAft>
                <a:spcPct val="0"/>
              </a:spcAft>
              <a:buClrTx/>
              <a:buSzTx/>
              <a:buNone/>
            </a:pPr>
            <a:r>
              <a:rPr lang="en-US" altLang="en-US" sz="2600" dirty="0">
                <a:solidFill>
                  <a:schemeClr val="tx1"/>
                </a:solidFill>
                <a:latin typeface="Arial" panose="020B0604020202020204" pitchFamily="34" charset="0"/>
              </a:rPr>
              <a:t>    for </a:t>
            </a:r>
            <a:r>
              <a:rPr lang="en-US" altLang="en-US" sz="2600" dirty="0" err="1">
                <a:solidFill>
                  <a:schemeClr val="tx1"/>
                </a:solidFill>
                <a:latin typeface="Arial" panose="020B0604020202020204" pitchFamily="34" charset="0"/>
              </a:rPr>
              <a:t>i</a:t>
            </a:r>
            <a:r>
              <a:rPr lang="en-US" altLang="en-US" sz="2600" dirty="0">
                <a:solidFill>
                  <a:schemeClr val="tx1"/>
                </a:solidFill>
                <a:latin typeface="Arial" panose="020B0604020202020204" pitchFamily="34" charset="0"/>
              </a:rPr>
              <a:t> in numbers:</a:t>
            </a:r>
          </a:p>
          <a:p>
            <a:pPr marL="0" indent="0" defTabSz="914400" eaLnBrk="0" fontAlgn="base" hangingPunct="0">
              <a:spcBef>
                <a:spcPct val="0"/>
              </a:spcBef>
              <a:spcAft>
                <a:spcPct val="0"/>
              </a:spcAft>
              <a:buClrTx/>
              <a:buSzTx/>
              <a:buNone/>
            </a:pPr>
            <a:r>
              <a:rPr lang="en-US" altLang="en-US" sz="2600" dirty="0">
                <a:solidFill>
                  <a:schemeClr val="tx1"/>
                </a:solidFill>
                <a:latin typeface="Arial" panose="020B0604020202020204" pitchFamily="34" charset="0"/>
              </a:rPr>
              <a:t>            print(</a:t>
            </a:r>
            <a:r>
              <a:rPr lang="en-US" altLang="en-US" sz="2600" dirty="0" err="1">
                <a:solidFill>
                  <a:schemeClr val="tx1"/>
                </a:solidFill>
                <a:latin typeface="Arial" panose="020B0604020202020204" pitchFamily="34" charset="0"/>
              </a:rPr>
              <a:t>i</a:t>
            </a:r>
            <a:r>
              <a:rPr lang="en-US" altLang="en-US" sz="2600" dirty="0">
                <a:solidFill>
                  <a:schemeClr val="tx1"/>
                </a:solidFill>
                <a:latin typeface="Arial" panose="020B0604020202020204" pitchFamily="34" charset="0"/>
              </a:rPr>
              <a:t>**2)</a:t>
            </a:r>
          </a:p>
          <a:p>
            <a:pPr marL="0" indent="0" defTabSz="914400" eaLnBrk="0" fontAlgn="base" hangingPunct="0">
              <a:spcBef>
                <a:spcPct val="0"/>
              </a:spcBef>
              <a:spcAft>
                <a:spcPct val="0"/>
              </a:spcAft>
              <a:buClrTx/>
              <a:buSzTx/>
              <a:buNone/>
            </a:pPr>
            <a:r>
              <a:rPr lang="en-US" altLang="en-US" sz="2600" dirty="0">
                <a:solidFill>
                  <a:schemeClr val="tx1"/>
                </a:solidFill>
                <a:latin typeface="Arial" panose="020B0604020202020204" pitchFamily="34" charset="0"/>
              </a:rPr>
              <a:t>square(numbers1)</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600" b="0" i="0" u="none" strike="noStrike" cap="none" normalizeH="0" baseline="0" dirty="0">
                <a:ln>
                  <a:noFill/>
                </a:ln>
                <a:solidFill>
                  <a:schemeClr val="tx1"/>
                </a:solidFill>
                <a:effectLst/>
                <a:latin typeface="Arial" panose="020B0604020202020204" pitchFamily="34" charset="0"/>
              </a:rPr>
              <a:t>Another Example: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3600" b="1" u="sng" dirty="0">
                <a:solidFill>
                  <a:schemeClr val="tx1"/>
                </a:solidFill>
                <a:latin typeface="Arial" panose="020B0604020202020204" pitchFamily="34" charset="0"/>
              </a:rPr>
              <a:t>Calculate the area of a circle:</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3600" b="1" u="sng" dirty="0">
              <a:solidFill>
                <a:schemeClr val="tx1"/>
              </a:solidFill>
              <a:latin typeface="Arial" panose="020B0604020202020204" pitchFamily="34" charset="0"/>
            </a:endParaRPr>
          </a:p>
          <a:p>
            <a:pPr marL="0" marR="0" lvl="0" indent="0" eaLnBrk="0" fontAlgn="base" hangingPunct="0">
              <a:spcBef>
                <a:spcPct val="0"/>
              </a:spcBef>
              <a:spcAft>
                <a:spcPct val="0"/>
              </a:spcAft>
              <a:buNone/>
              <a:tabLst/>
            </a:pPr>
            <a:r>
              <a:rPr lang="en-US" altLang="en-US" sz="2600" dirty="0">
                <a:solidFill>
                  <a:schemeClr val="tx1"/>
                </a:solidFill>
                <a:latin typeface="Arial" panose="020B0604020202020204" pitchFamily="34" charset="0"/>
              </a:rPr>
              <a:t>def calc_area(pi):</a:t>
            </a:r>
          </a:p>
          <a:p>
            <a:pPr marL="0" marR="0" lvl="0" indent="0" eaLnBrk="0" fontAlgn="base" hangingPunct="0">
              <a:spcBef>
                <a:spcPct val="0"/>
              </a:spcBef>
              <a:spcAft>
                <a:spcPct val="0"/>
              </a:spcAft>
              <a:buNone/>
              <a:tabLst/>
            </a:pPr>
            <a:r>
              <a:rPr lang="en-US" altLang="en-US" sz="2600" dirty="0">
                <a:solidFill>
                  <a:schemeClr val="tx1"/>
                </a:solidFill>
                <a:latin typeface="Arial" panose="020B0604020202020204" pitchFamily="34" charset="0"/>
              </a:rPr>
              <a:t>    r=float(input("Enter the radius value"))</a:t>
            </a:r>
          </a:p>
          <a:p>
            <a:pPr marL="0" marR="0" lvl="0" indent="0" eaLnBrk="0" fontAlgn="base" hangingPunct="0">
              <a:spcBef>
                <a:spcPct val="0"/>
              </a:spcBef>
              <a:spcAft>
                <a:spcPct val="0"/>
              </a:spcAft>
              <a:buNone/>
              <a:tabLst/>
            </a:pPr>
            <a:r>
              <a:rPr lang="en-US" altLang="en-US" sz="2600" dirty="0">
                <a:solidFill>
                  <a:schemeClr val="tx1"/>
                </a:solidFill>
                <a:latin typeface="Arial" panose="020B0604020202020204" pitchFamily="34" charset="0"/>
              </a:rPr>
              <a:t>    area=pi*(r**2)</a:t>
            </a:r>
          </a:p>
          <a:p>
            <a:pPr marL="0" marR="0" lvl="0" indent="0" eaLnBrk="0" fontAlgn="base" hangingPunct="0">
              <a:spcBef>
                <a:spcPct val="0"/>
              </a:spcBef>
              <a:spcAft>
                <a:spcPct val="0"/>
              </a:spcAft>
              <a:buNone/>
              <a:tabLst/>
            </a:pPr>
            <a:r>
              <a:rPr lang="en-US" altLang="en-US" sz="2600" dirty="0">
                <a:solidFill>
                  <a:schemeClr val="tx1"/>
                </a:solidFill>
                <a:latin typeface="Arial" panose="020B0604020202020204" pitchFamily="34" charset="0"/>
              </a:rPr>
              <a:t>    print("area of circle is {}".format(area))</a:t>
            </a:r>
          </a:p>
          <a:p>
            <a:pPr marL="0" marR="0" lvl="0" indent="0" eaLnBrk="0" fontAlgn="base" hangingPunct="0">
              <a:spcBef>
                <a:spcPct val="0"/>
              </a:spcBef>
              <a:spcAft>
                <a:spcPct val="0"/>
              </a:spcAft>
              <a:buNone/>
              <a:tabLst/>
            </a:pPr>
            <a:r>
              <a:rPr lang="en-US" altLang="en-US" sz="2600" dirty="0">
                <a:solidFill>
                  <a:schemeClr val="tx1"/>
                </a:solidFill>
                <a:latin typeface="Arial" panose="020B0604020202020204" pitchFamily="34" charset="0"/>
              </a:rPr>
              <a:t>calc_area(3.14)</a:t>
            </a:r>
          </a:p>
          <a:p>
            <a:endParaRPr lang="en-IN" dirty="0"/>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13352705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altLang="en-US" sz="3600" u="sng" dirty="0"/>
              <a:t>The Return statement</a:t>
            </a:r>
            <a:endParaRPr lang="en-IN" sz="3600" u="sng" dirty="0"/>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816638"/>
            <a:ext cx="11945755" cy="5415486"/>
          </a:xfrm>
        </p:spPr>
        <p:txBody>
          <a:bodyPr>
            <a:normAutofit fontScale="92500" lnSpcReduction="10000"/>
          </a:bodyPr>
          <a:lstStyle/>
          <a:p>
            <a:pPr defTabSz="914400" eaLnBrk="0" fontAlgn="base" hangingPunct="0">
              <a:lnSpc>
                <a:spcPct val="80000"/>
              </a:lnSpc>
              <a:spcBef>
                <a:spcPct val="0"/>
              </a:spcBef>
              <a:spcAft>
                <a:spcPct val="0"/>
              </a:spcAft>
              <a:buClrTx/>
              <a:buSzTx/>
              <a:buFont typeface="Wingdings" panose="05000000000000000000" pitchFamily="2" charset="2"/>
              <a:buChar char="§"/>
            </a:pPr>
            <a:r>
              <a:rPr lang="en-US" altLang="en-US" sz="2300" dirty="0">
                <a:solidFill>
                  <a:schemeClr val="tx1"/>
                </a:solidFill>
                <a:latin typeface="Arial" panose="020B0604020202020204" pitchFamily="34" charset="0"/>
              </a:rPr>
              <a:t>Till this time we were only printing the output of the function.</a:t>
            </a:r>
          </a:p>
          <a:p>
            <a:pPr defTabSz="914400" eaLnBrk="0" fontAlgn="base" hangingPunct="0">
              <a:lnSpc>
                <a:spcPct val="80000"/>
              </a:lnSpc>
              <a:spcBef>
                <a:spcPct val="0"/>
              </a:spcBef>
              <a:spcAft>
                <a:spcPct val="0"/>
              </a:spcAft>
              <a:buClrTx/>
              <a:buSzTx/>
              <a:buFont typeface="Wingdings" panose="05000000000000000000" pitchFamily="2" charset="2"/>
              <a:buChar char="§"/>
            </a:pPr>
            <a:r>
              <a:rPr lang="en-US" altLang="en-US" sz="2300" dirty="0">
                <a:solidFill>
                  <a:schemeClr val="tx1"/>
                </a:solidFill>
                <a:latin typeface="Arial" panose="020B0604020202020204" pitchFamily="34" charset="0"/>
              </a:rPr>
              <a:t>If we want to use this output later than we can use this return statement/function.</a:t>
            </a:r>
          </a:p>
          <a:p>
            <a:pPr defTabSz="914400" eaLnBrk="0" fontAlgn="base" hangingPunct="0">
              <a:lnSpc>
                <a:spcPct val="80000"/>
              </a:lnSpc>
              <a:spcBef>
                <a:spcPct val="0"/>
              </a:spcBef>
              <a:spcAft>
                <a:spcPct val="0"/>
              </a:spcAft>
              <a:buClrTx/>
              <a:buSzTx/>
              <a:buFont typeface="Wingdings" panose="05000000000000000000" pitchFamily="2" charset="2"/>
              <a:buChar char="§"/>
            </a:pPr>
            <a:r>
              <a:rPr lang="en-US" altLang="en-US" sz="2300" dirty="0">
                <a:solidFill>
                  <a:schemeClr val="tx1"/>
                </a:solidFill>
                <a:latin typeface="Arial" panose="020B0604020202020204" pitchFamily="34" charset="0"/>
              </a:rPr>
              <a:t>The return statement is used to send the information or the output back to where it has been called.</a:t>
            </a:r>
          </a:p>
          <a:p>
            <a:pPr defTabSz="914400" eaLnBrk="0" fontAlgn="base" hangingPunct="0">
              <a:lnSpc>
                <a:spcPct val="80000"/>
              </a:lnSpc>
              <a:spcBef>
                <a:spcPct val="0"/>
              </a:spcBef>
              <a:spcAft>
                <a:spcPct val="0"/>
              </a:spcAft>
              <a:buClrTx/>
              <a:buSzTx/>
              <a:buFont typeface="Wingdings" panose="05000000000000000000" pitchFamily="2" charset="2"/>
              <a:buChar char="§"/>
            </a:pPr>
            <a:r>
              <a:rPr lang="en-US" altLang="en-US" sz="2300" dirty="0">
                <a:solidFill>
                  <a:schemeClr val="tx1"/>
                </a:solidFill>
                <a:latin typeface="Arial" panose="020B0604020202020204" pitchFamily="34" charset="0"/>
              </a:rPr>
              <a:t>For </a:t>
            </a:r>
            <a:r>
              <a:rPr lang="en-US" altLang="en-US" sz="2300" dirty="0" err="1">
                <a:solidFill>
                  <a:schemeClr val="tx1"/>
                </a:solidFill>
                <a:latin typeface="Arial" panose="020B0604020202020204" pitchFamily="34" charset="0"/>
              </a:rPr>
              <a:t>e.g</a:t>
            </a:r>
            <a:r>
              <a:rPr lang="en-US" altLang="en-US" sz="2300" dirty="0">
                <a:solidFill>
                  <a:schemeClr val="tx1"/>
                </a:solidFill>
                <a:latin typeface="Arial" panose="020B0604020202020204" pitchFamily="34" charset="0"/>
              </a:rPr>
              <a:t>:</a:t>
            </a:r>
          </a:p>
          <a:p>
            <a:pPr defTabSz="914400" eaLnBrk="0" fontAlgn="base" hangingPunct="0">
              <a:lnSpc>
                <a:spcPct val="80000"/>
              </a:lnSpc>
              <a:spcBef>
                <a:spcPct val="0"/>
              </a:spcBef>
              <a:spcAft>
                <a:spcPct val="0"/>
              </a:spcAft>
              <a:buClrTx/>
              <a:buSzTx/>
              <a:buFont typeface="Wingdings" panose="05000000000000000000" pitchFamily="2" charset="2"/>
              <a:buChar char="§"/>
            </a:pPr>
            <a:endParaRPr lang="en-US" altLang="en-US" sz="2300" dirty="0">
              <a:solidFill>
                <a:schemeClr val="tx1"/>
              </a:solidFill>
              <a:latin typeface="Arial" panose="020B0604020202020204" pitchFamily="34" charset="0"/>
            </a:endParaRPr>
          </a:p>
          <a:p>
            <a:pPr defTabSz="914400" eaLnBrk="0" fontAlgn="base" hangingPunct="0">
              <a:lnSpc>
                <a:spcPct val="80000"/>
              </a:lnSpc>
              <a:spcBef>
                <a:spcPct val="0"/>
              </a:spcBef>
              <a:spcAft>
                <a:spcPct val="0"/>
              </a:spcAft>
              <a:buClrTx/>
              <a:buSzTx/>
              <a:buFont typeface="Wingdings" panose="05000000000000000000" pitchFamily="2" charset="2"/>
              <a:buChar char="§"/>
            </a:pPr>
            <a:r>
              <a:rPr lang="pt-BR" altLang="en-US" sz="2300" dirty="0">
                <a:solidFill>
                  <a:schemeClr val="tx1"/>
                </a:solidFill>
                <a:latin typeface="Arial" panose="020B0604020202020204" pitchFamily="34" charset="0"/>
              </a:rPr>
              <a:t>def addNums(num1,num2):</a:t>
            </a:r>
          </a:p>
          <a:p>
            <a:pPr marL="0" indent="0" defTabSz="914400" eaLnBrk="0" fontAlgn="base" hangingPunct="0">
              <a:lnSpc>
                <a:spcPct val="80000"/>
              </a:lnSpc>
              <a:spcBef>
                <a:spcPct val="0"/>
              </a:spcBef>
              <a:spcAft>
                <a:spcPct val="0"/>
              </a:spcAft>
              <a:buClrTx/>
              <a:buSzTx/>
              <a:buNone/>
            </a:pPr>
            <a:r>
              <a:rPr lang="pt-BR" altLang="en-US" sz="2300" dirty="0">
                <a:solidFill>
                  <a:schemeClr val="tx1"/>
                </a:solidFill>
                <a:latin typeface="Arial" panose="020B0604020202020204" pitchFamily="34" charset="0"/>
              </a:rPr>
              <a:t>          return num1+num2</a:t>
            </a:r>
          </a:p>
          <a:p>
            <a:pPr marL="0" indent="0" defTabSz="914400" eaLnBrk="0" fontAlgn="base" hangingPunct="0">
              <a:lnSpc>
                <a:spcPct val="80000"/>
              </a:lnSpc>
              <a:spcBef>
                <a:spcPct val="0"/>
              </a:spcBef>
              <a:spcAft>
                <a:spcPct val="0"/>
              </a:spcAft>
              <a:buClrTx/>
              <a:buSzTx/>
              <a:buNone/>
            </a:pPr>
            <a:r>
              <a:rPr lang="pt-BR" altLang="en-US" sz="2300" dirty="0">
                <a:solidFill>
                  <a:schemeClr val="tx1"/>
                </a:solidFill>
                <a:latin typeface="Arial" panose="020B0604020202020204" pitchFamily="34" charset="0"/>
              </a:rPr>
              <a:t>num = addNums(5,4)</a:t>
            </a:r>
          </a:p>
          <a:p>
            <a:pPr marL="0" indent="0" defTabSz="914400" eaLnBrk="0" fontAlgn="base" hangingPunct="0">
              <a:lnSpc>
                <a:spcPct val="80000"/>
              </a:lnSpc>
              <a:spcBef>
                <a:spcPct val="0"/>
              </a:spcBef>
              <a:spcAft>
                <a:spcPct val="0"/>
              </a:spcAft>
              <a:buClrTx/>
              <a:buSzTx/>
              <a:buNone/>
            </a:pPr>
            <a:r>
              <a:rPr lang="pt-BR" altLang="en-US" sz="2300" dirty="0">
                <a:solidFill>
                  <a:schemeClr val="tx1"/>
                </a:solidFill>
                <a:latin typeface="Arial" panose="020B0604020202020204" pitchFamily="34" charset="0"/>
              </a:rPr>
              <a:t>print(num)</a:t>
            </a:r>
          </a:p>
          <a:p>
            <a:pPr marL="0" indent="0" defTabSz="914400" eaLnBrk="0" fontAlgn="base" hangingPunct="0">
              <a:lnSpc>
                <a:spcPct val="80000"/>
              </a:lnSpc>
              <a:spcBef>
                <a:spcPct val="0"/>
              </a:spcBef>
              <a:spcAft>
                <a:spcPct val="0"/>
              </a:spcAft>
              <a:buClrTx/>
              <a:buSzTx/>
              <a:buNone/>
            </a:pPr>
            <a:r>
              <a:rPr lang="pt-BR" altLang="en-US" sz="2300" dirty="0">
                <a:solidFill>
                  <a:schemeClr val="tx1"/>
                </a:solidFill>
                <a:latin typeface="Arial" panose="020B0604020202020204" pitchFamily="34" charset="0"/>
              </a:rPr>
              <a:t>print(addNums(10,10))</a:t>
            </a:r>
          </a:p>
          <a:p>
            <a:pPr marL="0" indent="0" defTabSz="914400" eaLnBrk="0" fontAlgn="base" hangingPunct="0">
              <a:lnSpc>
                <a:spcPct val="80000"/>
              </a:lnSpc>
              <a:spcBef>
                <a:spcPct val="0"/>
              </a:spcBef>
              <a:spcAft>
                <a:spcPct val="0"/>
              </a:spcAft>
              <a:buClrTx/>
              <a:buSzTx/>
              <a:buNone/>
            </a:pPr>
            <a:r>
              <a:rPr lang="pt-BR" altLang="en-US" sz="2300" dirty="0">
                <a:solidFill>
                  <a:schemeClr val="tx1"/>
                </a:solidFill>
                <a:latin typeface="Arial" panose="020B0604020202020204" pitchFamily="34" charset="0"/>
              </a:rPr>
              <a:t>print(num)</a:t>
            </a:r>
          </a:p>
          <a:p>
            <a:pPr marL="0" indent="0" defTabSz="914400" eaLnBrk="0" fontAlgn="base" hangingPunct="0">
              <a:lnSpc>
                <a:spcPct val="80000"/>
              </a:lnSpc>
              <a:spcBef>
                <a:spcPct val="0"/>
              </a:spcBef>
              <a:spcAft>
                <a:spcPct val="0"/>
              </a:spcAft>
              <a:buClrTx/>
              <a:buSzTx/>
              <a:buNone/>
            </a:pPr>
            <a:endParaRPr lang="pt-BR" altLang="en-US" sz="2300" dirty="0">
              <a:solidFill>
                <a:schemeClr val="tx1"/>
              </a:solidFill>
              <a:latin typeface="Arial" panose="020B0604020202020204" pitchFamily="34" charset="0"/>
            </a:endParaRP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2.For </a:t>
            </a:r>
            <a:r>
              <a:rPr lang="en-US" sz="2300" dirty="0" err="1">
                <a:solidFill>
                  <a:schemeClr val="tx1"/>
                </a:solidFill>
                <a:latin typeface="Arial" panose="020B0604020202020204" pitchFamily="34" charset="0"/>
              </a:rPr>
              <a:t>E.g</a:t>
            </a:r>
            <a:endParaRPr lang="en-US" sz="2300" dirty="0">
              <a:solidFill>
                <a:schemeClr val="tx1"/>
              </a:solidFill>
              <a:latin typeface="Arial" panose="020B0604020202020204" pitchFamily="34" charset="0"/>
            </a:endParaRPr>
          </a:p>
          <a:p>
            <a:pPr marL="0" indent="0" defTabSz="914400" eaLnBrk="0" fontAlgn="base" hangingPunct="0">
              <a:lnSpc>
                <a:spcPct val="90000"/>
              </a:lnSpc>
              <a:spcBef>
                <a:spcPct val="0"/>
              </a:spcBef>
              <a:spcAft>
                <a:spcPct val="0"/>
              </a:spcAft>
              <a:buClrTx/>
              <a:buSzTx/>
              <a:buNone/>
            </a:pPr>
            <a:endParaRPr lang="en-US" sz="2300" dirty="0">
              <a:solidFill>
                <a:schemeClr val="tx1"/>
              </a:solidFill>
              <a:latin typeface="Arial" panose="020B0604020202020204" pitchFamily="34" charset="0"/>
            </a:endParaRP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def </a:t>
            </a:r>
            <a:r>
              <a:rPr lang="en-US" sz="2300" dirty="0" err="1">
                <a:solidFill>
                  <a:schemeClr val="tx1"/>
                </a:solidFill>
                <a:latin typeface="Arial" panose="020B0604020202020204" pitchFamily="34" charset="0"/>
              </a:rPr>
              <a:t>ownfn</a:t>
            </a:r>
            <a:r>
              <a:rPr lang="en-US" sz="2300" dirty="0">
                <a:solidFill>
                  <a:schemeClr val="tx1"/>
                </a:solidFill>
                <a:latin typeface="Arial" panose="020B0604020202020204" pitchFamily="34" charset="0"/>
              </a:rPr>
              <a:t>(x):</a:t>
            </a: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    z=5*x</a:t>
            </a: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    return z</a:t>
            </a: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print(</a:t>
            </a:r>
            <a:r>
              <a:rPr lang="en-US" sz="2300" dirty="0" err="1">
                <a:solidFill>
                  <a:schemeClr val="tx1"/>
                </a:solidFill>
                <a:latin typeface="Arial" panose="020B0604020202020204" pitchFamily="34" charset="0"/>
              </a:rPr>
              <a:t>ownfn</a:t>
            </a:r>
            <a:r>
              <a:rPr lang="en-US" sz="2300" dirty="0">
                <a:solidFill>
                  <a:schemeClr val="tx1"/>
                </a:solidFill>
                <a:latin typeface="Arial" panose="020B0604020202020204" pitchFamily="34" charset="0"/>
              </a:rPr>
              <a:t>(3))</a:t>
            </a: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print(</a:t>
            </a:r>
            <a:r>
              <a:rPr lang="en-US" sz="2300" dirty="0" err="1">
                <a:solidFill>
                  <a:schemeClr val="tx1"/>
                </a:solidFill>
                <a:latin typeface="Arial" panose="020B0604020202020204" pitchFamily="34" charset="0"/>
              </a:rPr>
              <a:t>ownfn</a:t>
            </a:r>
            <a:r>
              <a:rPr lang="en-US" sz="2300" dirty="0">
                <a:solidFill>
                  <a:schemeClr val="tx1"/>
                </a:solidFill>
                <a:latin typeface="Arial" panose="020B0604020202020204" pitchFamily="34" charset="0"/>
              </a:rPr>
              <a:t>(5))</a:t>
            </a:r>
          </a:p>
          <a:p>
            <a:pPr marL="0" indent="0" defTabSz="914400" eaLnBrk="0" fontAlgn="base" hangingPunct="0">
              <a:lnSpc>
                <a:spcPct val="90000"/>
              </a:lnSpc>
              <a:spcBef>
                <a:spcPct val="0"/>
              </a:spcBef>
              <a:spcAft>
                <a:spcPct val="0"/>
              </a:spcAft>
              <a:buClrTx/>
              <a:buSzTx/>
              <a:buNone/>
            </a:pPr>
            <a:r>
              <a:rPr lang="en-US" sz="2300" dirty="0">
                <a:solidFill>
                  <a:schemeClr val="tx1"/>
                </a:solidFill>
                <a:latin typeface="Arial" panose="020B0604020202020204" pitchFamily="34" charset="0"/>
              </a:rPr>
              <a:t>print(</a:t>
            </a:r>
            <a:r>
              <a:rPr lang="en-US" sz="2300" dirty="0" err="1">
                <a:solidFill>
                  <a:schemeClr val="tx1"/>
                </a:solidFill>
                <a:latin typeface="Arial" panose="020B0604020202020204" pitchFamily="34" charset="0"/>
              </a:rPr>
              <a:t>ownfn</a:t>
            </a:r>
            <a:r>
              <a:rPr lang="en-US" sz="2300" dirty="0">
                <a:solidFill>
                  <a:schemeClr val="tx1"/>
                </a:solidFill>
                <a:latin typeface="Arial" panose="020B0604020202020204" pitchFamily="34" charset="0"/>
              </a:rPr>
              <a:t>(6))</a:t>
            </a:r>
            <a:endParaRPr lang="en-US" altLang="en-US" sz="2300" dirty="0">
              <a:solidFill>
                <a:schemeClr val="tx1"/>
              </a:solidFill>
              <a:latin typeface="Arial" panose="020B0604020202020204" pitchFamily="34" charset="0"/>
            </a:endParaRPr>
          </a:p>
          <a:p>
            <a:endParaRPr lang="en-IN" dirty="0"/>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19885024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normAutofit/>
          </a:bodyPr>
          <a:lstStyle/>
          <a:p>
            <a:r>
              <a:rPr lang="en-US" sz="3600" u="sng" dirty="0"/>
              <a:t>Recursion –Calling the same function by itself</a:t>
            </a:r>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647962"/>
            <a:ext cx="11945755" cy="5415486"/>
          </a:xfrm>
        </p:spPr>
        <p:txBody>
          <a:bodyPr>
            <a:normAutofit/>
          </a:bodyPr>
          <a:lstStyle/>
          <a:p>
            <a:pPr defTabSz="914400" eaLnBrk="0" fontAlgn="base" hangingPunct="0">
              <a:lnSpc>
                <a:spcPct val="90000"/>
              </a:lnSpc>
              <a:spcBef>
                <a:spcPct val="0"/>
              </a:spcBef>
              <a:spcAft>
                <a:spcPct val="0"/>
              </a:spcAft>
              <a:buClrTx/>
              <a:buSzTx/>
              <a:buFont typeface="Wingdings" panose="05000000000000000000" pitchFamily="2" charset="2"/>
              <a:buChar char="§"/>
            </a:pPr>
            <a:r>
              <a:rPr lang="en-US" sz="1800" dirty="0">
                <a:solidFill>
                  <a:srgbClr val="000000"/>
                </a:solidFill>
                <a:latin typeface="Verdana" panose="020B0604030504040204" pitchFamily="34" charset="0"/>
              </a:rPr>
              <a:t>Python also accepts function recursion, which means a defined function can call itself.</a:t>
            </a:r>
          </a:p>
          <a:p>
            <a:pPr defTabSz="914400" eaLnBrk="0" fontAlgn="base" hangingPunct="0">
              <a:lnSpc>
                <a:spcPct val="90000"/>
              </a:lnSpc>
              <a:spcBef>
                <a:spcPct val="0"/>
              </a:spcBef>
              <a:spcAft>
                <a:spcPct val="0"/>
              </a:spcAft>
              <a:buClrTx/>
              <a:buSzTx/>
              <a:buFont typeface="Wingdings" panose="05000000000000000000" pitchFamily="2" charset="2"/>
              <a:buChar char="§"/>
            </a:pPr>
            <a:r>
              <a:rPr lang="en-US" sz="1800" dirty="0">
                <a:solidFill>
                  <a:srgbClr val="000000"/>
                </a:solidFill>
                <a:latin typeface="Verdana" panose="020B0604030504040204" pitchFamily="34" charset="0"/>
              </a:rPr>
              <a:t>Recursion is a common mathematical and programming concept. It means that a function calls itself. This has the benefit of meaning that you can loop through data to reach a result.</a:t>
            </a:r>
          </a:p>
          <a:p>
            <a:pPr defTabSz="914400" eaLnBrk="0" fontAlgn="base" hangingPunct="0">
              <a:lnSpc>
                <a:spcPct val="90000"/>
              </a:lnSpc>
              <a:spcBef>
                <a:spcPct val="0"/>
              </a:spcBef>
              <a:spcAft>
                <a:spcPct val="0"/>
              </a:spcAft>
              <a:buClrTx/>
              <a:buSzTx/>
              <a:buFont typeface="Wingdings" panose="05000000000000000000" pitchFamily="2" charset="2"/>
              <a:buChar char="§"/>
            </a:pPr>
            <a:r>
              <a:rPr lang="en-US" sz="1800" dirty="0">
                <a:solidFill>
                  <a:srgbClr val="000000"/>
                </a:solidFill>
                <a:latin typeface="Verdana" panose="020B0604030504040204" pitchFamily="34" charset="0"/>
              </a:rPr>
              <a:t>When written correctly recursion can be a very efficient and mathematically-elegant approach to programming</a:t>
            </a:r>
            <a:r>
              <a:rPr lang="en-US" sz="1400" dirty="0">
                <a:solidFill>
                  <a:srgbClr val="000000"/>
                </a:solidFill>
                <a:latin typeface="Verdana" panose="020B0604030504040204" pitchFamily="34" charset="0"/>
              </a:rPr>
              <a:t>.</a:t>
            </a:r>
          </a:p>
          <a:p>
            <a:pPr defTabSz="914400" eaLnBrk="0" fontAlgn="base" hangingPunct="0">
              <a:lnSpc>
                <a:spcPct val="90000"/>
              </a:lnSpc>
              <a:spcBef>
                <a:spcPct val="0"/>
              </a:spcBef>
              <a:spcAft>
                <a:spcPct val="0"/>
              </a:spcAft>
              <a:buClrTx/>
              <a:buSzTx/>
            </a:pPr>
            <a:endParaRPr lang="en-US" sz="2100" dirty="0">
              <a:solidFill>
                <a:schemeClr val="tx1"/>
              </a:solidFill>
              <a:latin typeface="Arial" panose="020B0604020202020204" pitchFamily="34" charset="0"/>
            </a:endParaRPr>
          </a:p>
          <a:p>
            <a:pPr marL="0" indent="0" defTabSz="914400" eaLnBrk="0" fontAlgn="base" hangingPunct="0">
              <a:lnSpc>
                <a:spcPct val="80000"/>
              </a:lnSpc>
              <a:spcBef>
                <a:spcPct val="0"/>
              </a:spcBef>
              <a:spcAft>
                <a:spcPct val="0"/>
              </a:spcAft>
              <a:buClrTx/>
              <a:buSzTx/>
              <a:buNone/>
            </a:pPr>
            <a:r>
              <a:rPr lang="en-US" altLang="en-US" sz="2300" dirty="0">
                <a:solidFill>
                  <a:schemeClr val="tx1"/>
                </a:solidFill>
                <a:latin typeface="Arial" panose="020B0604020202020204" pitchFamily="34" charset="0"/>
              </a:rPr>
              <a:t>Example of Recursive Function:</a:t>
            </a:r>
          </a:p>
          <a:p>
            <a:r>
              <a:rPr lang="en-IN" sz="1800" b="0" i="0" dirty="0">
                <a:solidFill>
                  <a:srgbClr val="000000"/>
                </a:solidFill>
                <a:effectLst/>
                <a:latin typeface="Consolas" panose="020B0609020204030204" pitchFamily="49" charset="0"/>
              </a:rPr>
              <a:t>def </a:t>
            </a:r>
            <a:r>
              <a:rPr lang="en-IN" sz="1800" b="0" i="0" dirty="0" err="1">
                <a:solidFill>
                  <a:srgbClr val="000000"/>
                </a:solidFill>
                <a:effectLst/>
                <a:latin typeface="Consolas" panose="020B0609020204030204" pitchFamily="49" charset="0"/>
              </a:rPr>
              <a:t>tri_recursion</a:t>
            </a:r>
            <a:r>
              <a:rPr lang="en-IN" sz="1800" b="0" i="0" dirty="0">
                <a:solidFill>
                  <a:srgbClr val="000000"/>
                </a:solidFill>
                <a:effectLst/>
                <a:latin typeface="Consolas" panose="020B0609020204030204" pitchFamily="49" charset="0"/>
              </a:rPr>
              <a:t>(k):</a:t>
            </a:r>
            <a:r>
              <a:rPr lang="en-IN" sz="1800" dirty="0"/>
              <a:t/>
            </a:r>
            <a:br>
              <a:rPr lang="en-IN" sz="1800" dirty="0"/>
            </a:br>
            <a:r>
              <a:rPr lang="en-IN" sz="1800" b="0" i="0" dirty="0">
                <a:solidFill>
                  <a:srgbClr val="000000"/>
                </a:solidFill>
                <a:effectLst/>
                <a:latin typeface="Consolas" panose="020B0609020204030204" pitchFamily="49" charset="0"/>
              </a:rPr>
              <a:t>  </a:t>
            </a:r>
            <a:r>
              <a:rPr lang="en-IN" sz="1800" b="0" i="0" dirty="0">
                <a:solidFill>
                  <a:srgbClr val="0000CD"/>
                </a:solidFill>
                <a:effectLst/>
                <a:latin typeface="Consolas" panose="020B0609020204030204" pitchFamily="49" charset="0"/>
              </a:rPr>
              <a:t>if</a:t>
            </a:r>
            <a:r>
              <a:rPr lang="en-IN" sz="1800" b="0" i="0" dirty="0">
                <a:solidFill>
                  <a:srgbClr val="000000"/>
                </a:solidFill>
                <a:effectLst/>
                <a:latin typeface="Consolas" panose="020B0609020204030204" pitchFamily="49" charset="0"/>
              </a:rPr>
              <a:t>(k &gt; </a:t>
            </a:r>
            <a:r>
              <a:rPr lang="en-IN" sz="1800" b="0" i="0" dirty="0">
                <a:solidFill>
                  <a:srgbClr val="FF0000"/>
                </a:solidFill>
                <a:effectLst/>
                <a:latin typeface="Consolas" panose="020B0609020204030204" pitchFamily="49" charset="0"/>
              </a:rPr>
              <a:t>0</a:t>
            </a:r>
            <a:r>
              <a:rPr lang="en-IN" sz="1800" b="0" i="0" dirty="0">
                <a:solidFill>
                  <a:srgbClr val="000000"/>
                </a:solidFill>
                <a:effectLst/>
                <a:latin typeface="Consolas" panose="020B0609020204030204" pitchFamily="49" charset="0"/>
              </a:rPr>
              <a:t>):</a:t>
            </a:r>
            <a:r>
              <a:rPr lang="en-IN" sz="1800" dirty="0"/>
              <a:t/>
            </a:r>
            <a:br>
              <a:rPr lang="en-IN" sz="1800" dirty="0"/>
            </a:br>
            <a:r>
              <a:rPr lang="en-IN" sz="1800" b="0" i="0" dirty="0">
                <a:solidFill>
                  <a:srgbClr val="000000"/>
                </a:solidFill>
                <a:effectLst/>
                <a:latin typeface="Consolas" panose="020B0609020204030204" pitchFamily="49" charset="0"/>
              </a:rPr>
              <a:t>    result = k + </a:t>
            </a:r>
            <a:r>
              <a:rPr lang="en-IN" sz="1800" b="0" i="0" dirty="0" err="1">
                <a:solidFill>
                  <a:srgbClr val="000000"/>
                </a:solidFill>
                <a:effectLst/>
                <a:latin typeface="Consolas" panose="020B0609020204030204" pitchFamily="49" charset="0"/>
              </a:rPr>
              <a:t>tri_recursion</a:t>
            </a:r>
            <a:r>
              <a:rPr lang="en-IN" sz="1800" b="0" i="0" dirty="0">
                <a:solidFill>
                  <a:srgbClr val="000000"/>
                </a:solidFill>
                <a:effectLst/>
                <a:latin typeface="Consolas" panose="020B0609020204030204" pitchFamily="49" charset="0"/>
              </a:rPr>
              <a:t>(k - </a:t>
            </a:r>
            <a:r>
              <a:rPr lang="en-IN" sz="1800" b="0" i="0" dirty="0">
                <a:solidFill>
                  <a:srgbClr val="FF0000"/>
                </a:solidFill>
                <a:effectLst/>
                <a:latin typeface="Consolas" panose="020B0609020204030204" pitchFamily="49" charset="0"/>
              </a:rPr>
              <a:t>1</a:t>
            </a:r>
            <a:r>
              <a:rPr lang="en-IN" sz="1800" b="0" i="0" dirty="0">
                <a:solidFill>
                  <a:srgbClr val="000000"/>
                </a:solidFill>
                <a:effectLst/>
                <a:latin typeface="Consolas" panose="020B0609020204030204" pitchFamily="49" charset="0"/>
              </a:rPr>
              <a:t>)</a:t>
            </a:r>
            <a:r>
              <a:rPr lang="en-IN" sz="1800" dirty="0"/>
              <a:t/>
            </a:r>
            <a:br>
              <a:rPr lang="en-IN" sz="1800" dirty="0"/>
            </a:br>
            <a:r>
              <a:rPr lang="en-IN" sz="1800" b="0" i="0" dirty="0">
                <a:solidFill>
                  <a:srgbClr val="000000"/>
                </a:solidFill>
                <a:effectLst/>
                <a:latin typeface="Consolas" panose="020B0609020204030204" pitchFamily="49" charset="0"/>
              </a:rPr>
              <a:t>    print(result)</a:t>
            </a:r>
            <a:r>
              <a:rPr lang="en-IN" sz="1800" dirty="0"/>
              <a:t/>
            </a:r>
            <a:br>
              <a:rPr lang="en-IN" sz="1800" dirty="0"/>
            </a:br>
            <a:r>
              <a:rPr lang="en-IN" sz="1800" b="0" i="0" dirty="0">
                <a:solidFill>
                  <a:srgbClr val="000000"/>
                </a:solidFill>
                <a:effectLst/>
                <a:latin typeface="Consolas" panose="020B0609020204030204" pitchFamily="49" charset="0"/>
              </a:rPr>
              <a:t>  </a:t>
            </a:r>
            <a:r>
              <a:rPr lang="en-IN" sz="1800" b="0" i="0" dirty="0">
                <a:solidFill>
                  <a:srgbClr val="0000CD"/>
                </a:solidFill>
                <a:effectLst/>
                <a:latin typeface="Consolas" panose="020B0609020204030204" pitchFamily="49" charset="0"/>
              </a:rPr>
              <a:t>else</a:t>
            </a:r>
            <a:r>
              <a:rPr lang="en-IN" sz="1800" b="0" i="0" dirty="0">
                <a:solidFill>
                  <a:srgbClr val="000000"/>
                </a:solidFill>
                <a:effectLst/>
                <a:latin typeface="Consolas" panose="020B0609020204030204" pitchFamily="49" charset="0"/>
              </a:rPr>
              <a:t>:</a:t>
            </a:r>
            <a:r>
              <a:rPr lang="en-IN" sz="1800" dirty="0"/>
              <a:t/>
            </a:r>
            <a:br>
              <a:rPr lang="en-IN" sz="1800" dirty="0"/>
            </a:br>
            <a:r>
              <a:rPr lang="en-IN" sz="1800" b="0" i="0" dirty="0">
                <a:solidFill>
                  <a:srgbClr val="000000"/>
                </a:solidFill>
                <a:effectLst/>
                <a:latin typeface="Consolas" panose="020B0609020204030204" pitchFamily="49" charset="0"/>
              </a:rPr>
              <a:t>    result = </a:t>
            </a:r>
            <a:r>
              <a:rPr lang="en-IN" sz="1800" b="0" i="0" dirty="0">
                <a:solidFill>
                  <a:srgbClr val="FF0000"/>
                </a:solidFill>
                <a:effectLst/>
                <a:latin typeface="Consolas" panose="020B0609020204030204" pitchFamily="49" charset="0"/>
              </a:rPr>
              <a:t>0</a:t>
            </a:r>
            <a:r>
              <a:rPr lang="en-IN" sz="1800" dirty="0"/>
              <a:t/>
            </a:r>
            <a:br>
              <a:rPr lang="en-IN" sz="1800" dirty="0"/>
            </a:br>
            <a:r>
              <a:rPr lang="en-IN" sz="1800" b="0" i="0" dirty="0">
                <a:solidFill>
                  <a:srgbClr val="000000"/>
                </a:solidFill>
                <a:effectLst/>
                <a:latin typeface="Consolas" panose="020B0609020204030204" pitchFamily="49" charset="0"/>
              </a:rPr>
              <a:t>  </a:t>
            </a:r>
            <a:r>
              <a:rPr lang="en-IN" sz="1800" b="0" i="0" dirty="0">
                <a:solidFill>
                  <a:srgbClr val="0000CD"/>
                </a:solidFill>
                <a:effectLst/>
                <a:latin typeface="Consolas" panose="020B0609020204030204" pitchFamily="49" charset="0"/>
              </a:rPr>
              <a:t>return</a:t>
            </a:r>
            <a:r>
              <a:rPr lang="en-IN" sz="1800" b="0" i="0" dirty="0">
                <a:solidFill>
                  <a:srgbClr val="000000"/>
                </a:solidFill>
                <a:effectLst/>
                <a:latin typeface="Consolas" panose="020B0609020204030204" pitchFamily="49" charset="0"/>
              </a:rPr>
              <a:t> result</a:t>
            </a:r>
            <a:r>
              <a:rPr lang="en-IN" sz="1800" dirty="0"/>
              <a:t/>
            </a:r>
            <a:br>
              <a:rPr lang="en-IN" sz="1800" dirty="0"/>
            </a:br>
            <a:r>
              <a:rPr lang="en-IN" sz="1800" dirty="0"/>
              <a:t/>
            </a:r>
            <a:br>
              <a:rPr lang="en-IN" sz="1800" dirty="0"/>
            </a:br>
            <a:r>
              <a:rPr lang="en-IN" sz="1800" b="0" i="0" dirty="0">
                <a:solidFill>
                  <a:srgbClr val="000000"/>
                </a:solidFill>
                <a:effectLst/>
                <a:latin typeface="Consolas" panose="020B0609020204030204" pitchFamily="49" charset="0"/>
              </a:rPr>
              <a:t>print(</a:t>
            </a:r>
            <a:r>
              <a:rPr lang="en-IN" sz="1800" b="0" i="0" dirty="0">
                <a:solidFill>
                  <a:srgbClr val="A52A2A"/>
                </a:solidFill>
                <a:effectLst/>
                <a:latin typeface="Consolas" panose="020B0609020204030204" pitchFamily="49" charset="0"/>
              </a:rPr>
              <a:t>"\n\</a:t>
            </a:r>
            <a:r>
              <a:rPr lang="en-IN" sz="1800" b="0" i="0" dirty="0" err="1">
                <a:solidFill>
                  <a:srgbClr val="A52A2A"/>
                </a:solidFill>
                <a:effectLst/>
                <a:latin typeface="Consolas" panose="020B0609020204030204" pitchFamily="49" charset="0"/>
              </a:rPr>
              <a:t>nRecursion</a:t>
            </a:r>
            <a:r>
              <a:rPr lang="en-IN" sz="1800" b="0" i="0" dirty="0">
                <a:solidFill>
                  <a:srgbClr val="A52A2A"/>
                </a:solidFill>
                <a:effectLst/>
                <a:latin typeface="Consolas" panose="020B0609020204030204" pitchFamily="49" charset="0"/>
              </a:rPr>
              <a:t> Example Results"</a:t>
            </a:r>
            <a:r>
              <a:rPr lang="en-IN" sz="1800" b="0" i="0" dirty="0">
                <a:solidFill>
                  <a:srgbClr val="000000"/>
                </a:solidFill>
                <a:effectLst/>
                <a:latin typeface="Consolas" panose="020B0609020204030204" pitchFamily="49" charset="0"/>
              </a:rPr>
              <a:t>)</a:t>
            </a:r>
            <a:r>
              <a:rPr lang="en-IN" sz="1800" dirty="0"/>
              <a:t/>
            </a:r>
            <a:br>
              <a:rPr lang="en-IN" sz="1800" dirty="0"/>
            </a:br>
            <a:r>
              <a:rPr lang="en-IN" sz="1800" b="0" i="0" dirty="0" err="1">
                <a:solidFill>
                  <a:srgbClr val="000000"/>
                </a:solidFill>
                <a:effectLst/>
                <a:latin typeface="Consolas" panose="020B0609020204030204" pitchFamily="49" charset="0"/>
              </a:rPr>
              <a:t>tri_recursion</a:t>
            </a:r>
            <a:r>
              <a:rPr lang="en-IN" sz="1800" b="0" i="0" dirty="0">
                <a:solidFill>
                  <a:srgbClr val="000000"/>
                </a:solidFill>
                <a:effectLst/>
                <a:latin typeface="Consolas" panose="020B0609020204030204" pitchFamily="49" charset="0"/>
              </a:rPr>
              <a:t>(</a:t>
            </a:r>
            <a:r>
              <a:rPr lang="en-IN" sz="1800" b="0" i="0" dirty="0">
                <a:solidFill>
                  <a:srgbClr val="FF0000"/>
                </a:solidFill>
                <a:effectLst/>
                <a:latin typeface="Consolas" panose="020B0609020204030204" pitchFamily="49" charset="0"/>
              </a:rPr>
              <a:t>6</a:t>
            </a:r>
            <a:r>
              <a:rPr lang="en-IN" sz="1800" b="0" i="0" dirty="0">
                <a:solidFill>
                  <a:srgbClr val="000000"/>
                </a:solidFill>
                <a:effectLst/>
                <a:latin typeface="Consolas" panose="020B0609020204030204" pitchFamily="49" charset="0"/>
              </a:rPr>
              <a:t>)</a:t>
            </a:r>
            <a:endParaRPr lang="en-IN" sz="1800" dirty="0"/>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953240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4CEDDE-F081-4040-FEFA-9809D8D7B71E}"/>
              </a:ext>
            </a:extLst>
          </p:cNvPr>
          <p:cNvSpPr>
            <a:spLocks noGrp="1"/>
          </p:cNvSpPr>
          <p:nvPr>
            <p:ph type="title"/>
          </p:nvPr>
        </p:nvSpPr>
        <p:spPr/>
        <p:txBody>
          <a:bodyPr/>
          <a:lstStyle/>
          <a:p>
            <a:r>
              <a:rPr lang="en-US" dirty="0"/>
              <a:t>Anaconda and Python</a:t>
            </a:r>
            <a:endParaRPr lang="en-IN" dirty="0"/>
          </a:p>
        </p:txBody>
      </p:sp>
      <p:sp>
        <p:nvSpPr>
          <p:cNvPr id="3" name="Content Placeholder 2">
            <a:extLst>
              <a:ext uri="{FF2B5EF4-FFF2-40B4-BE49-F238E27FC236}">
                <a16:creationId xmlns="" xmlns:a16="http://schemas.microsoft.com/office/drawing/2014/main" id="{77D97552-D3C0-7F34-BAA3-DE5577FE4D21}"/>
              </a:ext>
            </a:extLst>
          </p:cNvPr>
          <p:cNvSpPr>
            <a:spLocks noGrp="1"/>
          </p:cNvSpPr>
          <p:nvPr>
            <p:ph idx="1"/>
          </p:nvPr>
        </p:nvSpPr>
        <p:spPr/>
        <p:txBody>
          <a:bodyPr>
            <a:normAutofit fontScale="92500" lnSpcReduction="20000"/>
          </a:bodyPr>
          <a:lstStyle/>
          <a:p>
            <a:r>
              <a:rPr lang="en-US" b="1" u="sng" dirty="0"/>
              <a:t>What is Anaconda?</a:t>
            </a:r>
          </a:p>
          <a:p>
            <a:r>
              <a:rPr lang="en-US" dirty="0"/>
              <a:t>It is a open source software source that distributes Python and R programming language for Data Science that aim to simplify package Management and Deployment.</a:t>
            </a:r>
          </a:p>
          <a:p>
            <a:r>
              <a:rPr lang="en-US" dirty="0"/>
              <a:t>Package Management in Anaconda are Managed by packaged management system known as CONDA,which analyses the current Environment before Executing an installation to avoid disrupting other framework and packages.</a:t>
            </a:r>
          </a:p>
          <a:p>
            <a:r>
              <a:rPr lang="en-US" dirty="0"/>
              <a:t>Anaconda Distribution comes over 250 packages automatically installed.</a:t>
            </a:r>
          </a:p>
          <a:p>
            <a:r>
              <a:rPr lang="en-US" dirty="0"/>
              <a:t>Additional 7500 packages can be installed using CONDA and </a:t>
            </a:r>
            <a:r>
              <a:rPr lang="en-US" dirty="0" err="1"/>
              <a:t>PyPI</a:t>
            </a:r>
            <a:r>
              <a:rPr lang="en-US" dirty="0"/>
              <a:t>.</a:t>
            </a:r>
          </a:p>
          <a:p>
            <a:r>
              <a:rPr lang="en-US" dirty="0"/>
              <a:t>Anaconda Comes with wide variety of tools to easily collect data from various sources using various Machine Learning and AI Algorithms.</a:t>
            </a:r>
          </a:p>
          <a:p>
            <a:r>
              <a:rPr lang="en-US" dirty="0"/>
              <a:t> </a:t>
            </a:r>
            <a:endParaRPr lang="en-IN" dirty="0"/>
          </a:p>
        </p:txBody>
      </p:sp>
    </p:spTree>
    <p:extLst>
      <p:ext uri="{BB962C8B-B14F-4D97-AF65-F5344CB8AC3E}">
        <p14:creationId xmlns="" xmlns:p14="http://schemas.microsoft.com/office/powerpoint/2010/main" val="14905333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Function –Lambda function</a:t>
            </a:r>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647962"/>
            <a:ext cx="11945755" cy="5415486"/>
          </a:xfrm>
        </p:spPr>
        <p:txBody>
          <a:bodyPr>
            <a:normAutofit/>
          </a:bodyPr>
          <a:lstStyle/>
          <a:p>
            <a:pPr defTabSz="914400" eaLnBrk="0" fontAlgn="base" hangingPunct="0">
              <a:lnSpc>
                <a:spcPct val="90000"/>
              </a:lnSpc>
              <a:spcBef>
                <a:spcPct val="0"/>
              </a:spcBef>
              <a:spcAft>
                <a:spcPct val="0"/>
              </a:spcAft>
              <a:buClrTx/>
              <a:buSzTx/>
              <a:buFont typeface="Wingdings" panose="05000000000000000000" pitchFamily="2" charset="2"/>
              <a:buChar char="§"/>
            </a:pPr>
            <a:r>
              <a:rPr lang="en-US" sz="1400" b="0" i="0" dirty="0">
                <a:solidFill>
                  <a:srgbClr val="000000"/>
                </a:solidFill>
                <a:effectLst/>
                <a:latin typeface="Verdana" panose="020B0604030504040204" pitchFamily="34" charset="0"/>
              </a:rPr>
              <a:t> </a:t>
            </a:r>
            <a:r>
              <a:rPr lang="en-US" sz="1800" b="0" i="0" dirty="0">
                <a:solidFill>
                  <a:srgbClr val="000000"/>
                </a:solidFill>
                <a:effectLst/>
                <a:latin typeface="Verdana" panose="020B0604030504040204" pitchFamily="34" charset="0"/>
              </a:rPr>
              <a:t>Lambda function is a small anonymous function.</a:t>
            </a:r>
          </a:p>
          <a:p>
            <a:pPr defTabSz="914400" eaLnBrk="0" fontAlgn="base" hangingPunct="0">
              <a:lnSpc>
                <a:spcPct val="90000"/>
              </a:lnSpc>
              <a:spcBef>
                <a:spcPct val="0"/>
              </a:spcBef>
              <a:spcAft>
                <a:spcPct val="0"/>
              </a:spcAft>
              <a:buClrTx/>
              <a:buSzTx/>
              <a:buFont typeface="Wingdings" panose="05000000000000000000" pitchFamily="2" charset="2"/>
              <a:buChar char="§"/>
            </a:pPr>
            <a:r>
              <a:rPr lang="en-US" sz="1800" b="0" i="0" dirty="0">
                <a:solidFill>
                  <a:srgbClr val="000000"/>
                </a:solidFill>
                <a:effectLst/>
                <a:latin typeface="Verdana" panose="020B0604030504040204" pitchFamily="34" charset="0"/>
              </a:rPr>
              <a:t>A lambda function can take any number of arguments, but can only have one expression.</a:t>
            </a:r>
          </a:p>
          <a:p>
            <a:pPr defTabSz="914400" eaLnBrk="0" fontAlgn="base" hangingPunct="0">
              <a:lnSpc>
                <a:spcPct val="90000"/>
              </a:lnSpc>
              <a:spcBef>
                <a:spcPct val="0"/>
              </a:spcBef>
              <a:spcAft>
                <a:spcPct val="0"/>
              </a:spcAft>
              <a:buClrTx/>
              <a:buSzTx/>
              <a:buFont typeface="Wingdings" panose="05000000000000000000" pitchFamily="2" charset="2"/>
              <a:buChar char="§"/>
            </a:pPr>
            <a:r>
              <a:rPr lang="en-US" sz="1800" dirty="0">
                <a:solidFill>
                  <a:srgbClr val="000000"/>
                </a:solidFill>
                <a:latin typeface="Verdana" panose="020B0604030504040204" pitchFamily="34" charset="0"/>
              </a:rPr>
              <a:t>The Expression/Syntax of Lambda </a:t>
            </a:r>
            <a:r>
              <a:rPr lang="en-US" sz="1800" dirty="0" err="1">
                <a:solidFill>
                  <a:srgbClr val="000000"/>
                </a:solidFill>
                <a:latin typeface="Verdana" panose="020B0604030504040204" pitchFamily="34" charset="0"/>
              </a:rPr>
              <a:t>fn</a:t>
            </a:r>
            <a:r>
              <a:rPr lang="en-US" sz="1800" dirty="0">
                <a:solidFill>
                  <a:srgbClr val="000000"/>
                </a:solidFill>
                <a:latin typeface="Verdana" panose="020B0604030504040204" pitchFamily="34" charset="0"/>
              </a:rPr>
              <a:t> is </a:t>
            </a:r>
          </a:p>
          <a:p>
            <a:pPr marL="0" indent="0" defTabSz="914400" eaLnBrk="0" fontAlgn="base" hangingPunct="0">
              <a:lnSpc>
                <a:spcPct val="90000"/>
              </a:lnSpc>
              <a:spcBef>
                <a:spcPct val="0"/>
              </a:spcBef>
              <a:spcAft>
                <a:spcPct val="0"/>
              </a:spcAft>
              <a:buClrTx/>
              <a:buSzTx/>
              <a:buNone/>
            </a:pPr>
            <a:endParaRPr lang="en-US" sz="1400" dirty="0">
              <a:solidFill>
                <a:srgbClr val="000000"/>
              </a:solidFill>
              <a:latin typeface="Verdana" panose="020B0604030504040204" pitchFamily="34" charset="0"/>
            </a:endParaRPr>
          </a:p>
          <a:p>
            <a:pPr marL="205740" lvl="2" indent="0" eaLnBrk="0" fontAlgn="base" hangingPunct="0">
              <a:lnSpc>
                <a:spcPct val="90000"/>
              </a:lnSpc>
              <a:spcBef>
                <a:spcPct val="0"/>
              </a:spcBef>
              <a:spcAft>
                <a:spcPct val="0"/>
              </a:spcAft>
              <a:buNone/>
            </a:pPr>
            <a:r>
              <a:rPr lang="en-IN" sz="1600" b="0" i="0" dirty="0">
                <a:solidFill>
                  <a:srgbClr val="000000"/>
                </a:solidFill>
                <a:effectLst/>
                <a:latin typeface="Consolas" panose="020B0609020204030204" pitchFamily="49" charset="0"/>
              </a:rPr>
              <a:t>lambda </a:t>
            </a:r>
            <a:r>
              <a:rPr lang="en-IN" sz="1600" b="0" i="1" dirty="0">
                <a:solidFill>
                  <a:srgbClr val="000000"/>
                </a:solidFill>
                <a:effectLst/>
                <a:latin typeface="Consolas" panose="020B0609020204030204" pitchFamily="49" charset="0"/>
              </a:rPr>
              <a:t>arguments </a:t>
            </a:r>
            <a:r>
              <a:rPr lang="en-IN" sz="1600" b="0" i="0" dirty="0">
                <a:solidFill>
                  <a:srgbClr val="000000"/>
                </a:solidFill>
                <a:effectLst/>
                <a:latin typeface="Consolas" panose="020B0609020204030204" pitchFamily="49" charset="0"/>
              </a:rPr>
              <a:t>: </a:t>
            </a:r>
            <a:r>
              <a:rPr lang="en-IN" sz="1600" b="0" i="1" dirty="0">
                <a:solidFill>
                  <a:srgbClr val="000000"/>
                </a:solidFill>
                <a:effectLst/>
                <a:latin typeface="Consolas" panose="020B0609020204030204" pitchFamily="49" charset="0"/>
              </a:rPr>
              <a:t>expression</a:t>
            </a:r>
          </a:p>
          <a:p>
            <a:pPr marL="205740" lvl="2" indent="0" eaLnBrk="0" fontAlgn="base" hangingPunct="0">
              <a:lnSpc>
                <a:spcPct val="90000"/>
              </a:lnSpc>
              <a:spcBef>
                <a:spcPct val="0"/>
              </a:spcBef>
              <a:spcAft>
                <a:spcPct val="0"/>
              </a:spcAft>
              <a:buNone/>
            </a:pPr>
            <a:endParaRPr lang="en-IN" sz="1600" b="0" i="1" dirty="0">
              <a:solidFill>
                <a:srgbClr val="000000"/>
              </a:solidFill>
              <a:effectLst/>
              <a:latin typeface="Consolas" panose="020B0609020204030204" pitchFamily="49" charset="0"/>
            </a:endParaRPr>
          </a:p>
          <a:p>
            <a:pPr marR="0" lvl="0" eaLnBrk="0" fontAlgn="base" hangingPunct="0">
              <a:lnSpc>
                <a:spcPct val="90000"/>
              </a:lnSpc>
              <a:spcBef>
                <a:spcPct val="0"/>
              </a:spcBef>
              <a:spcAft>
                <a:spcPct val="0"/>
              </a:spcAft>
              <a:buFont typeface="Wingdings" panose="05000000000000000000" pitchFamily="2" charset="2"/>
              <a:buChar char="§"/>
              <a:tabLst/>
            </a:pPr>
            <a:r>
              <a:rPr lang="en-US" altLang="en-US" sz="1800" dirty="0">
                <a:solidFill>
                  <a:srgbClr val="000000"/>
                </a:solidFill>
                <a:latin typeface="Verdana" panose="020B0604030504040204" pitchFamily="34" charset="0"/>
              </a:rPr>
              <a:t>Add 10 to argument a, and return the result:</a:t>
            </a:r>
          </a:p>
          <a:p>
            <a:pPr marR="0" lvl="0" eaLnBrk="0" fontAlgn="base" hangingPunct="0">
              <a:lnSpc>
                <a:spcPct val="90000"/>
              </a:lnSpc>
              <a:spcBef>
                <a:spcPct val="0"/>
              </a:spcBef>
              <a:spcAft>
                <a:spcPct val="0"/>
              </a:spcAft>
              <a:buFont typeface="Wingdings" panose="05000000000000000000" pitchFamily="2" charset="2"/>
              <a:buChar char="§"/>
              <a:tabLst/>
            </a:pPr>
            <a:r>
              <a:rPr lang="en-US" altLang="en-US" sz="1800" dirty="0">
                <a:solidFill>
                  <a:srgbClr val="000000"/>
                </a:solidFill>
                <a:latin typeface="Verdana" panose="020B0604030504040204" pitchFamily="34" charset="0"/>
              </a:rPr>
              <a:t>x = lambda a : a + 10</a:t>
            </a:r>
            <a:br>
              <a:rPr lang="en-US" altLang="en-US" sz="1800" dirty="0">
                <a:solidFill>
                  <a:srgbClr val="000000"/>
                </a:solidFill>
                <a:latin typeface="Verdana" panose="020B0604030504040204" pitchFamily="34" charset="0"/>
              </a:rPr>
            </a:br>
            <a:r>
              <a:rPr lang="en-US" altLang="en-US" sz="1800" dirty="0">
                <a:solidFill>
                  <a:srgbClr val="000000"/>
                </a:solidFill>
                <a:latin typeface="Verdana" panose="020B0604030504040204" pitchFamily="34" charset="0"/>
              </a:rPr>
              <a:t>print(x(5))</a:t>
            </a:r>
          </a:p>
          <a:p>
            <a:pPr marR="0" lvl="0" eaLnBrk="0" fontAlgn="base" hangingPunct="0">
              <a:lnSpc>
                <a:spcPct val="90000"/>
              </a:lnSpc>
              <a:spcBef>
                <a:spcPct val="0"/>
              </a:spcBef>
              <a:spcAft>
                <a:spcPct val="0"/>
              </a:spcAft>
              <a:buFont typeface="Wingdings" panose="05000000000000000000" pitchFamily="2" charset="2"/>
              <a:buChar char="§"/>
              <a:tabLst/>
            </a:pPr>
            <a:endParaRPr lang="en-US" altLang="en-US" sz="1800" dirty="0">
              <a:solidFill>
                <a:srgbClr val="000000"/>
              </a:solidFill>
              <a:latin typeface="Verdana" panose="020B0604030504040204" pitchFamily="34" charset="0"/>
            </a:endParaRPr>
          </a:p>
          <a:p>
            <a:pPr marL="0" marR="0" lvl="0" indent="0" eaLnBrk="0" fontAlgn="base" hangingPunct="0">
              <a:lnSpc>
                <a:spcPct val="90000"/>
              </a:lnSpc>
              <a:spcBef>
                <a:spcPct val="0"/>
              </a:spcBef>
              <a:spcAft>
                <a:spcPct val="0"/>
              </a:spcAft>
              <a:buNone/>
              <a:tabLst/>
            </a:pPr>
            <a:endParaRPr lang="en-US" altLang="en-US" sz="1800" dirty="0">
              <a:solidFill>
                <a:srgbClr val="000000"/>
              </a:solidFill>
              <a:latin typeface="Verdana" panose="020B0604030504040204" pitchFamily="34" charset="0"/>
            </a:endParaRPr>
          </a:p>
          <a:p>
            <a:pPr eaLnBrk="0" fontAlgn="base" hangingPunct="0">
              <a:lnSpc>
                <a:spcPct val="90000"/>
              </a:lnSpc>
              <a:spcBef>
                <a:spcPct val="0"/>
              </a:spcBef>
              <a:spcAft>
                <a:spcPct val="0"/>
              </a:spcAft>
              <a:buClrTx/>
              <a:buSzTx/>
              <a:buFont typeface="Wingdings" panose="05000000000000000000" pitchFamily="2" charset="2"/>
              <a:buChar char="§"/>
            </a:pPr>
            <a:r>
              <a:rPr lang="en-US" altLang="en-US" sz="1800" dirty="0">
                <a:solidFill>
                  <a:srgbClr val="000000"/>
                </a:solidFill>
                <a:latin typeface="Verdana" panose="020B0604030504040204" pitchFamily="34" charset="0"/>
              </a:rPr>
              <a:t>Multiply argument a with argument b and return the result: </a:t>
            </a:r>
          </a:p>
          <a:p>
            <a:pPr eaLnBrk="0" fontAlgn="base" hangingPunct="0">
              <a:lnSpc>
                <a:spcPct val="90000"/>
              </a:lnSpc>
              <a:spcBef>
                <a:spcPct val="0"/>
              </a:spcBef>
              <a:spcAft>
                <a:spcPct val="0"/>
              </a:spcAft>
              <a:buClrTx/>
              <a:buSzTx/>
              <a:buFont typeface="Wingdings" panose="05000000000000000000" pitchFamily="2" charset="2"/>
              <a:buChar char="§"/>
            </a:pPr>
            <a:r>
              <a:rPr lang="en-US" altLang="en-US" sz="1800" dirty="0">
                <a:solidFill>
                  <a:srgbClr val="000000"/>
                </a:solidFill>
                <a:latin typeface="Verdana" panose="020B0604030504040204" pitchFamily="34" charset="0"/>
              </a:rPr>
              <a:t> x=lambda a</a:t>
            </a:r>
            <a:r>
              <a:rPr lang="en-US" altLang="en-US" sz="1800" dirty="0" smtClean="0">
                <a:solidFill>
                  <a:srgbClr val="000000"/>
                </a:solidFill>
                <a:latin typeface="Verdana" panose="020B0604030504040204" pitchFamily="34" charset="0"/>
              </a:rPr>
              <a:t>, b </a:t>
            </a:r>
            <a:r>
              <a:rPr lang="en-US" altLang="en-US" sz="1800" dirty="0">
                <a:solidFill>
                  <a:srgbClr val="000000"/>
                </a:solidFill>
                <a:latin typeface="Verdana" panose="020B0604030504040204" pitchFamily="34" charset="0"/>
              </a:rPr>
              <a:t>: a*b)</a:t>
            </a:r>
          </a:p>
          <a:p>
            <a:pPr marL="0" indent="0" eaLnBrk="0" fontAlgn="base" hangingPunct="0">
              <a:lnSpc>
                <a:spcPct val="90000"/>
              </a:lnSpc>
              <a:spcBef>
                <a:spcPct val="0"/>
              </a:spcBef>
              <a:spcAft>
                <a:spcPct val="0"/>
              </a:spcAft>
              <a:buClrTx/>
              <a:buSzTx/>
              <a:buNone/>
            </a:pPr>
            <a:r>
              <a:rPr lang="en-US" altLang="en-US" sz="1800" dirty="0">
                <a:solidFill>
                  <a:srgbClr val="000000"/>
                </a:solidFill>
                <a:latin typeface="Verdana" panose="020B0604030504040204" pitchFamily="34" charset="0"/>
              </a:rPr>
              <a:t>  print(x(5,6))</a:t>
            </a:r>
          </a:p>
          <a:p>
            <a:pPr marL="0" indent="0" eaLnBrk="0" fontAlgn="base" hangingPunct="0">
              <a:lnSpc>
                <a:spcPct val="90000"/>
              </a:lnSpc>
              <a:spcBef>
                <a:spcPct val="0"/>
              </a:spcBef>
              <a:spcAft>
                <a:spcPct val="0"/>
              </a:spcAft>
              <a:buClrTx/>
              <a:buSzTx/>
              <a:buNone/>
            </a:pPr>
            <a:endParaRPr lang="en-US" altLang="en-US" sz="1800" dirty="0">
              <a:solidFill>
                <a:srgbClr val="000000"/>
              </a:solidFill>
              <a:latin typeface="Verdana" panose="020B0604030504040204" pitchFamily="34" charset="0"/>
            </a:endParaRPr>
          </a:p>
          <a:p>
            <a:pPr marL="0" indent="0" eaLnBrk="0" fontAlgn="base" hangingPunct="0">
              <a:lnSpc>
                <a:spcPct val="90000"/>
              </a:lnSpc>
              <a:spcBef>
                <a:spcPct val="0"/>
              </a:spcBef>
              <a:spcAft>
                <a:spcPct val="0"/>
              </a:spcAft>
              <a:buClrTx/>
              <a:buSzTx/>
              <a:buNone/>
            </a:pPr>
            <a:r>
              <a:rPr lang="en-US" altLang="en-US" sz="1800" dirty="0">
                <a:solidFill>
                  <a:srgbClr val="000000"/>
                </a:solidFill>
                <a:latin typeface="Verdana" panose="020B0604030504040204" pitchFamily="34" charset="0"/>
              </a:rPr>
              <a:t>Why do we use lambda </a:t>
            </a:r>
            <a:r>
              <a:rPr lang="en-US" altLang="en-US" sz="1800" dirty="0" err="1">
                <a:solidFill>
                  <a:srgbClr val="000000"/>
                </a:solidFill>
                <a:latin typeface="Verdana" panose="020B0604030504040204" pitchFamily="34" charset="0"/>
              </a:rPr>
              <a:t>fn</a:t>
            </a:r>
            <a:r>
              <a:rPr lang="en-US" altLang="en-US" sz="1800" dirty="0">
                <a:solidFill>
                  <a:srgbClr val="000000"/>
                </a:solidFill>
                <a:latin typeface="Verdana" panose="020B0604030504040204" pitchFamily="34" charset="0"/>
              </a:rPr>
              <a:t> when we are defining a function?</a:t>
            </a:r>
          </a:p>
          <a:p>
            <a:pPr marL="0" indent="0" eaLnBrk="0" fontAlgn="base" hangingPunct="0">
              <a:lnSpc>
                <a:spcPct val="90000"/>
              </a:lnSpc>
              <a:spcBef>
                <a:spcPct val="0"/>
              </a:spcBef>
              <a:spcAft>
                <a:spcPct val="0"/>
              </a:spcAft>
              <a:buClrTx/>
              <a:buSzTx/>
              <a:buNone/>
            </a:pPr>
            <a:endParaRPr lang="en-US" altLang="en-US" sz="1800" dirty="0">
              <a:solidFill>
                <a:srgbClr val="000000"/>
              </a:solidFill>
              <a:latin typeface="Verdana" panose="020B0604030504040204" pitchFamily="34" charset="0"/>
            </a:endParaRPr>
          </a:p>
          <a:p>
            <a:pPr marL="0" indent="0" eaLnBrk="0" fontAlgn="base" hangingPunct="0">
              <a:lnSpc>
                <a:spcPct val="90000"/>
              </a:lnSpc>
              <a:spcBef>
                <a:spcPct val="0"/>
              </a:spcBef>
              <a:spcAft>
                <a:spcPct val="0"/>
              </a:spcAft>
              <a:buClrTx/>
              <a:buSzTx/>
              <a:buNone/>
            </a:pPr>
            <a:r>
              <a:rPr lang="en-US" sz="1800" dirty="0">
                <a:solidFill>
                  <a:srgbClr val="000000"/>
                </a:solidFill>
                <a:latin typeface="Verdana" panose="020B0604030504040204" pitchFamily="34" charset="0"/>
              </a:rPr>
              <a:t>The power of lambda is when we use an anonymous function inside another function.</a:t>
            </a:r>
          </a:p>
          <a:p>
            <a:pPr marL="0" indent="0" eaLnBrk="0" fontAlgn="base" hangingPunct="0">
              <a:lnSpc>
                <a:spcPct val="90000"/>
              </a:lnSpc>
              <a:spcBef>
                <a:spcPct val="0"/>
              </a:spcBef>
              <a:spcAft>
                <a:spcPct val="0"/>
              </a:spcAft>
              <a:buClrTx/>
              <a:buSzTx/>
              <a:buNone/>
            </a:pPr>
            <a:endParaRPr lang="en-US" altLang="en-US" sz="1800" dirty="0">
              <a:solidFill>
                <a:srgbClr val="000000"/>
              </a:solidFill>
              <a:latin typeface="Verdana" panose="020B0604030504040204" pitchFamily="34" charset="0"/>
            </a:endParaRPr>
          </a:p>
          <a:p>
            <a:pPr marL="4572" lvl="1" indent="0" eaLnBrk="0" fontAlgn="base" hangingPunct="0">
              <a:lnSpc>
                <a:spcPct val="90000"/>
              </a:lnSpc>
              <a:spcBef>
                <a:spcPct val="0"/>
              </a:spcBef>
              <a:spcAft>
                <a:spcPct val="0"/>
              </a:spcAft>
              <a:buNone/>
            </a:pPr>
            <a:r>
              <a:rPr lang="pt-BR" sz="1800" b="0" i="0" dirty="0">
                <a:solidFill>
                  <a:srgbClr val="0000CD"/>
                </a:solidFill>
                <a:effectLst/>
                <a:latin typeface="Consolas" panose="020B0609020204030204" pitchFamily="49" charset="0"/>
              </a:rPr>
              <a:t>def</a:t>
            </a:r>
            <a:r>
              <a:rPr lang="pt-BR" sz="1800" b="0" i="0" dirty="0">
                <a:solidFill>
                  <a:srgbClr val="000000"/>
                </a:solidFill>
                <a:effectLst/>
                <a:latin typeface="Consolas" panose="020B0609020204030204" pitchFamily="49" charset="0"/>
              </a:rPr>
              <a:t> myfunc(n):</a:t>
            </a:r>
            <a:r>
              <a:rPr lang="pt-BR" sz="1800" dirty="0"/>
              <a:t/>
            </a:r>
            <a:br>
              <a:rPr lang="pt-BR" sz="1800" dirty="0"/>
            </a:br>
            <a:r>
              <a:rPr lang="pt-BR" sz="1800" b="0" i="0" dirty="0">
                <a:solidFill>
                  <a:srgbClr val="000000"/>
                </a:solidFill>
                <a:effectLst/>
                <a:latin typeface="Consolas" panose="020B0609020204030204" pitchFamily="49" charset="0"/>
              </a:rPr>
              <a:t>  </a:t>
            </a:r>
            <a:r>
              <a:rPr lang="pt-BR" sz="1800" b="0" i="0" dirty="0">
                <a:solidFill>
                  <a:srgbClr val="0000CD"/>
                </a:solidFill>
                <a:effectLst/>
                <a:latin typeface="Consolas" panose="020B0609020204030204" pitchFamily="49" charset="0"/>
              </a:rPr>
              <a:t>return</a:t>
            </a:r>
            <a:r>
              <a:rPr lang="pt-BR" sz="1800" b="0" i="0" dirty="0">
                <a:solidFill>
                  <a:srgbClr val="000000"/>
                </a:solidFill>
                <a:effectLst/>
                <a:latin typeface="Consolas" panose="020B0609020204030204" pitchFamily="49" charset="0"/>
              </a:rPr>
              <a:t> </a:t>
            </a:r>
            <a:r>
              <a:rPr lang="pt-BR" sz="1800" b="0" i="0" dirty="0">
                <a:solidFill>
                  <a:srgbClr val="0000CD"/>
                </a:solidFill>
                <a:effectLst/>
                <a:latin typeface="Consolas" panose="020B0609020204030204" pitchFamily="49" charset="0"/>
              </a:rPr>
              <a:t>lambda</a:t>
            </a:r>
            <a:r>
              <a:rPr lang="pt-BR" sz="1800" b="0" i="0" dirty="0">
                <a:solidFill>
                  <a:srgbClr val="000000"/>
                </a:solidFill>
                <a:effectLst/>
                <a:latin typeface="Consolas" panose="020B0609020204030204" pitchFamily="49" charset="0"/>
              </a:rPr>
              <a:t> a : a * n</a:t>
            </a:r>
            <a:endParaRPr lang="en-IN" dirty="0"/>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40905758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Function –Array</a:t>
            </a:r>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647962"/>
            <a:ext cx="11945755" cy="5415486"/>
          </a:xfrm>
        </p:spPr>
        <p:txBody>
          <a:bodyPr>
            <a:normAutofit/>
          </a:bodyPr>
          <a:lstStyle/>
          <a:p>
            <a:pPr algn="l"/>
            <a:r>
              <a:rPr lang="en-US" sz="1400" b="0" i="0" dirty="0">
                <a:solidFill>
                  <a:srgbClr val="000000"/>
                </a:solidFill>
                <a:effectLst/>
                <a:latin typeface="Verdana" panose="020B0604030504040204" pitchFamily="34" charset="0"/>
              </a:rPr>
              <a:t> </a:t>
            </a:r>
            <a:r>
              <a:rPr lang="en-US" sz="1400" b="0" i="0" dirty="0">
                <a:solidFill>
                  <a:srgbClr val="000000"/>
                </a:solidFill>
                <a:effectLst/>
                <a:latin typeface="Segoe UI" panose="020B0502040204020203" pitchFamily="34" charset="0"/>
              </a:rPr>
              <a:t>What is an Array?</a:t>
            </a:r>
          </a:p>
          <a:p>
            <a:pPr algn="l"/>
            <a:r>
              <a:rPr lang="en-US" sz="1400" b="0" i="0" dirty="0">
                <a:solidFill>
                  <a:srgbClr val="000000"/>
                </a:solidFill>
                <a:effectLst/>
                <a:latin typeface="Verdana" panose="020B0604030504040204" pitchFamily="34" charset="0"/>
              </a:rPr>
              <a:t>An array is a special variable, which can hold more than one value at a time.</a:t>
            </a:r>
          </a:p>
          <a:p>
            <a:pPr algn="l"/>
            <a:r>
              <a:rPr lang="en-US" sz="1400" b="0" i="0" dirty="0">
                <a:solidFill>
                  <a:srgbClr val="000000"/>
                </a:solidFill>
                <a:effectLst/>
                <a:latin typeface="Verdana" panose="020B0604030504040204" pitchFamily="34" charset="0"/>
              </a:rPr>
              <a:t>If you have a list of items (a list of car names, for example), storing the cars in single variables could look like this:</a:t>
            </a:r>
          </a:p>
          <a:p>
            <a:pPr algn="l"/>
            <a:r>
              <a:rPr lang="en-US" sz="1400" dirty="0">
                <a:solidFill>
                  <a:srgbClr val="000000"/>
                </a:solidFill>
                <a:latin typeface="Verdana" panose="020B0604030504040204" pitchFamily="34" charset="0"/>
              </a:rPr>
              <a:t>Cars=[“</a:t>
            </a:r>
            <a:r>
              <a:rPr lang="en-US" sz="1400" dirty="0" err="1">
                <a:solidFill>
                  <a:srgbClr val="000000"/>
                </a:solidFill>
                <a:latin typeface="Verdana" panose="020B0604030504040204" pitchFamily="34" charset="0"/>
              </a:rPr>
              <a:t>BWM”,”Maruti”,”Hyundai</a:t>
            </a:r>
            <a:r>
              <a:rPr lang="en-US" sz="1400" dirty="0">
                <a:solidFill>
                  <a:srgbClr val="000000"/>
                </a:solidFill>
                <a:latin typeface="Verdana" panose="020B0604030504040204" pitchFamily="34" charset="0"/>
              </a:rPr>
              <a:t>”]</a:t>
            </a:r>
          </a:p>
          <a:p>
            <a:pPr algn="l"/>
            <a:endParaRPr lang="en-US" sz="1400" b="0" i="0" dirty="0">
              <a:solidFill>
                <a:srgbClr val="000000"/>
              </a:solidFill>
              <a:effectLst/>
              <a:latin typeface="Verdana" panose="020B0604030504040204" pitchFamily="34" charset="0"/>
            </a:endParaRPr>
          </a:p>
          <a:p>
            <a:r>
              <a:rPr lang="en-US" sz="1400" dirty="0">
                <a:solidFill>
                  <a:srgbClr val="000000"/>
                </a:solidFill>
                <a:latin typeface="Verdana" panose="020B0604030504040204" pitchFamily="34" charset="0"/>
              </a:rPr>
              <a:t>An array can hold many values under a single name, and you can access the values by referring to an index number.</a:t>
            </a:r>
          </a:p>
          <a:p>
            <a:r>
              <a:rPr lang="en-US" sz="1400" dirty="0">
                <a:solidFill>
                  <a:srgbClr val="000000"/>
                </a:solidFill>
                <a:latin typeface="Verdana" panose="020B0604030504040204" pitchFamily="34" charset="0"/>
              </a:rPr>
              <a:t>How to Access the Elements of an Array.</a:t>
            </a:r>
          </a:p>
          <a:p>
            <a:r>
              <a:rPr lang="en-IN" sz="1400" dirty="0">
                <a:solidFill>
                  <a:srgbClr val="000000"/>
                </a:solidFill>
                <a:latin typeface="Verdana" panose="020B0604030504040204" pitchFamily="34" charset="0"/>
              </a:rPr>
              <a:t>x = cars[</a:t>
            </a:r>
            <a:r>
              <a:rPr lang="en-IN" sz="1400" dirty="0">
                <a:solidFill>
                  <a:srgbClr val="FF0000"/>
                </a:solidFill>
                <a:latin typeface="Verdana" panose="020B0604030504040204" pitchFamily="34" charset="0"/>
              </a:rPr>
              <a:t>0</a:t>
            </a:r>
            <a:r>
              <a:rPr lang="en-IN" sz="1400" dirty="0">
                <a:solidFill>
                  <a:srgbClr val="000000"/>
                </a:solidFill>
                <a:latin typeface="Verdana" panose="020B0604030504040204" pitchFamily="34" charset="0"/>
              </a:rPr>
              <a:t>]</a:t>
            </a:r>
            <a:endParaRPr lang="en-US" sz="1400" dirty="0">
              <a:solidFill>
                <a:srgbClr val="000000"/>
              </a:solidFill>
              <a:latin typeface="Verdana" panose="020B0604030504040204" pitchFamily="34" charset="0"/>
            </a:endParaRPr>
          </a:p>
          <a:p>
            <a:r>
              <a:rPr lang="en-US" sz="1400" dirty="0">
                <a:solidFill>
                  <a:srgbClr val="000000"/>
                </a:solidFill>
                <a:latin typeface="Verdana" panose="020B0604030504040204" pitchFamily="34" charset="0"/>
              </a:rPr>
              <a:t>Modify the value of the first array item:</a:t>
            </a:r>
          </a:p>
          <a:p>
            <a:r>
              <a:rPr lang="en-US" sz="1400" dirty="0">
                <a:solidFill>
                  <a:srgbClr val="000000"/>
                </a:solidFill>
                <a:latin typeface="Verdana" panose="020B0604030504040204" pitchFamily="34" charset="0"/>
              </a:rPr>
              <a:t>cars[0] = "Toyota“.</a:t>
            </a:r>
          </a:p>
          <a:p>
            <a:r>
              <a:rPr lang="en-US" sz="1100" b="1" i="0" dirty="0">
                <a:solidFill>
                  <a:srgbClr val="000000"/>
                </a:solidFill>
                <a:effectLst/>
                <a:latin typeface="Verdana" panose="020B0604030504040204" pitchFamily="34" charset="0"/>
              </a:rPr>
              <a:t>Imp Note:</a:t>
            </a:r>
            <a:r>
              <a:rPr lang="en-US" sz="1100" b="0" i="0" dirty="0">
                <a:solidFill>
                  <a:srgbClr val="000000"/>
                </a:solidFill>
                <a:effectLst/>
                <a:latin typeface="Verdana" panose="020B0604030504040204" pitchFamily="34" charset="0"/>
              </a:rPr>
              <a:t> </a:t>
            </a:r>
            <a:r>
              <a:rPr lang="en-US" sz="1400" dirty="0">
                <a:solidFill>
                  <a:srgbClr val="000000"/>
                </a:solidFill>
                <a:latin typeface="Verdana" panose="020B0604030504040204" pitchFamily="34" charset="0"/>
              </a:rPr>
              <a:t>The length of an array is always one more than the highest array index.</a:t>
            </a:r>
          </a:p>
          <a:p>
            <a:endParaRPr lang="en-US" sz="1400" dirty="0">
              <a:solidFill>
                <a:srgbClr val="000000"/>
              </a:solidFill>
              <a:latin typeface="Verdana" panose="020B0604030504040204" pitchFamily="34" charset="0"/>
            </a:endParaRP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31455807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Class –Python as an OOPS</a:t>
            </a:r>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647962"/>
            <a:ext cx="11945755" cy="6210038"/>
          </a:xfrm>
        </p:spPr>
        <p:txBody>
          <a:bodyPr>
            <a:normAutofit/>
          </a:bodyPr>
          <a:lstStyle/>
          <a:p>
            <a:pPr algn="l"/>
            <a:r>
              <a:rPr lang="en-US" sz="1400" b="0" i="0" dirty="0">
                <a:solidFill>
                  <a:srgbClr val="000000"/>
                </a:solidFill>
                <a:effectLst/>
                <a:latin typeface="Verdana" panose="020B0604030504040204" pitchFamily="34" charset="0"/>
              </a:rPr>
              <a:t> </a:t>
            </a:r>
            <a:r>
              <a:rPr lang="en-US" sz="1400" dirty="0">
                <a:solidFill>
                  <a:srgbClr val="000000"/>
                </a:solidFill>
                <a:latin typeface="Verdana" panose="020B0604030504040204" pitchFamily="34" charset="0"/>
              </a:rPr>
              <a:t>Python is an object oriented programming language.</a:t>
            </a:r>
          </a:p>
          <a:p>
            <a:pPr algn="l"/>
            <a:r>
              <a:rPr lang="en-US" sz="1400" dirty="0">
                <a:solidFill>
                  <a:srgbClr val="000000"/>
                </a:solidFill>
                <a:latin typeface="Verdana" panose="020B0604030504040204" pitchFamily="34" charset="0"/>
              </a:rPr>
              <a:t>Almost everything in Python is an object, with its properties and methods.</a:t>
            </a:r>
          </a:p>
          <a:p>
            <a:pPr algn="l"/>
            <a:r>
              <a:rPr lang="en-US" sz="1400" b="1" i="0" dirty="0">
                <a:solidFill>
                  <a:srgbClr val="000000"/>
                </a:solidFill>
                <a:effectLst/>
                <a:latin typeface="Segoe UI" panose="020B0502040204020203" pitchFamily="34" charset="0"/>
              </a:rPr>
              <a:t>Create a Class</a:t>
            </a:r>
          </a:p>
          <a:p>
            <a:pPr algn="l"/>
            <a:r>
              <a:rPr lang="en-US" sz="1400" dirty="0">
                <a:solidFill>
                  <a:srgbClr val="000000"/>
                </a:solidFill>
                <a:latin typeface="Verdana" panose="020B0604030504040204" pitchFamily="34" charset="0"/>
              </a:rPr>
              <a:t>To create a class, use the keyword </a:t>
            </a:r>
            <a:r>
              <a:rPr lang="en-US" sz="1100" b="0" i="0" dirty="0">
                <a:solidFill>
                  <a:srgbClr val="FF0000"/>
                </a:solidFill>
                <a:effectLst/>
                <a:latin typeface="Verdana" panose="020B0604030504040204" pitchFamily="34" charset="0"/>
              </a:rPr>
              <a:t>class</a:t>
            </a:r>
            <a:r>
              <a:rPr lang="en-US" sz="1100" b="0" i="0" dirty="0">
                <a:solidFill>
                  <a:srgbClr val="000000"/>
                </a:solidFill>
                <a:effectLst/>
                <a:latin typeface="Verdana" panose="020B0604030504040204" pitchFamily="34" charset="0"/>
              </a:rPr>
              <a:t>:</a:t>
            </a:r>
          </a:p>
          <a:p>
            <a:pPr algn="l"/>
            <a:r>
              <a:rPr lang="en-US" sz="1100" b="0" i="0" dirty="0">
                <a:solidFill>
                  <a:srgbClr val="000000"/>
                </a:solidFill>
                <a:effectLst/>
                <a:latin typeface="Verdana" panose="020B0604030504040204" pitchFamily="34" charset="0"/>
              </a:rPr>
              <a:t>Class </a:t>
            </a:r>
            <a:r>
              <a:rPr lang="en-US" sz="1100" b="0" i="0" dirty="0" err="1">
                <a:solidFill>
                  <a:srgbClr val="000000"/>
                </a:solidFill>
                <a:effectLst/>
                <a:latin typeface="Verdana" panose="020B0604030504040204" pitchFamily="34" charset="0"/>
              </a:rPr>
              <a:t>MyClass</a:t>
            </a:r>
            <a:r>
              <a:rPr lang="en-US" sz="1100" dirty="0">
                <a:solidFill>
                  <a:srgbClr val="000000"/>
                </a:solidFill>
                <a:latin typeface="Verdana" panose="020B0604030504040204" pitchFamily="34" charset="0"/>
              </a:rPr>
              <a:t>:</a:t>
            </a:r>
          </a:p>
          <a:p>
            <a:pPr algn="l"/>
            <a:r>
              <a:rPr lang="en-US" sz="1100" b="0" i="0" dirty="0">
                <a:solidFill>
                  <a:srgbClr val="000000"/>
                </a:solidFill>
                <a:effectLst/>
                <a:latin typeface="Verdana" panose="020B0604030504040204" pitchFamily="34" charset="0"/>
              </a:rPr>
              <a:t>X= 5</a:t>
            </a:r>
          </a:p>
          <a:p>
            <a:r>
              <a:rPr lang="en-US" sz="1400" b="1" dirty="0">
                <a:solidFill>
                  <a:srgbClr val="000000"/>
                </a:solidFill>
                <a:latin typeface="Segoe UI" panose="020B0502040204020203" pitchFamily="34" charset="0"/>
              </a:rPr>
              <a:t>Create Object</a:t>
            </a:r>
          </a:p>
          <a:p>
            <a:pPr algn="l"/>
            <a:r>
              <a:rPr lang="en-US" sz="1100" b="0" i="0" dirty="0">
                <a:solidFill>
                  <a:srgbClr val="000000"/>
                </a:solidFill>
                <a:effectLst/>
                <a:latin typeface="Verdana" panose="020B0604030504040204" pitchFamily="34" charset="0"/>
              </a:rPr>
              <a:t>Now we can use the class named </a:t>
            </a:r>
            <a:r>
              <a:rPr lang="en-US" sz="1100" b="0" i="0" dirty="0" err="1">
                <a:solidFill>
                  <a:srgbClr val="000000"/>
                </a:solidFill>
                <a:effectLst/>
                <a:latin typeface="Verdana" panose="020B0604030504040204" pitchFamily="34" charset="0"/>
              </a:rPr>
              <a:t>MyClass</a:t>
            </a:r>
            <a:r>
              <a:rPr lang="en-US" sz="1100" b="0" i="0" dirty="0">
                <a:solidFill>
                  <a:srgbClr val="000000"/>
                </a:solidFill>
                <a:effectLst/>
                <a:latin typeface="Verdana" panose="020B0604030504040204" pitchFamily="34" charset="0"/>
              </a:rPr>
              <a:t> to create objects:</a:t>
            </a:r>
          </a:p>
          <a:p>
            <a:pPr algn="l"/>
            <a:r>
              <a:rPr lang="en-IN" sz="1400" dirty="0">
                <a:solidFill>
                  <a:srgbClr val="000000"/>
                </a:solidFill>
                <a:latin typeface="Verdana" panose="020B0604030504040204" pitchFamily="34" charset="0"/>
              </a:rPr>
              <a:t>p1 = </a:t>
            </a:r>
            <a:r>
              <a:rPr lang="en-IN" sz="1400" dirty="0" err="1">
                <a:solidFill>
                  <a:srgbClr val="000000"/>
                </a:solidFill>
                <a:latin typeface="Verdana" panose="020B0604030504040204" pitchFamily="34" charset="0"/>
              </a:rPr>
              <a:t>MyClass</a:t>
            </a:r>
            <a:r>
              <a:rPr lang="en-IN" sz="1400" dirty="0">
                <a:solidFill>
                  <a:srgbClr val="000000"/>
                </a:solidFill>
                <a:latin typeface="Verdana" panose="020B0604030504040204" pitchFamily="34" charset="0"/>
              </a:rPr>
              <a:t>()</a:t>
            </a:r>
            <a:br>
              <a:rPr lang="en-IN" sz="1400" dirty="0">
                <a:solidFill>
                  <a:srgbClr val="000000"/>
                </a:solidFill>
                <a:latin typeface="Verdana" panose="020B0604030504040204" pitchFamily="34" charset="0"/>
              </a:rPr>
            </a:br>
            <a:r>
              <a:rPr lang="en-IN" sz="1400" dirty="0">
                <a:solidFill>
                  <a:srgbClr val="000000"/>
                </a:solidFill>
                <a:latin typeface="Verdana" panose="020B0604030504040204" pitchFamily="34" charset="0"/>
              </a:rPr>
              <a:t>print(p1.x)</a:t>
            </a:r>
            <a:endParaRPr lang="en-US" sz="1400" dirty="0">
              <a:solidFill>
                <a:srgbClr val="000000"/>
              </a:solidFill>
              <a:latin typeface="Verdana" panose="020B0604030504040204" pitchFamily="34" charset="0"/>
            </a:endParaRPr>
          </a:p>
          <a:p>
            <a:r>
              <a:rPr lang="en-US" sz="1400" dirty="0">
                <a:solidFill>
                  <a:srgbClr val="000000"/>
                </a:solidFill>
                <a:latin typeface="Verdana" panose="020B0604030504040204" pitchFamily="34" charset="0"/>
              </a:rPr>
              <a:t>The __</a:t>
            </a:r>
            <a:r>
              <a:rPr lang="en-US" sz="1400" dirty="0" err="1">
                <a:solidFill>
                  <a:srgbClr val="000000"/>
                </a:solidFill>
                <a:latin typeface="Verdana" panose="020B0604030504040204" pitchFamily="34" charset="0"/>
              </a:rPr>
              <a:t>init</a:t>
            </a:r>
            <a:r>
              <a:rPr lang="en-US" sz="1400" dirty="0">
                <a:solidFill>
                  <a:srgbClr val="000000"/>
                </a:solidFill>
                <a:latin typeface="Verdana" panose="020B0604030504040204" pitchFamily="34" charset="0"/>
              </a:rPr>
              <a:t>__() Function</a:t>
            </a:r>
          </a:p>
          <a:p>
            <a:r>
              <a:rPr lang="en-US" sz="1400" dirty="0">
                <a:solidFill>
                  <a:srgbClr val="000000"/>
                </a:solidFill>
                <a:latin typeface="Verdana" panose="020B0604030504040204" pitchFamily="34" charset="0"/>
              </a:rPr>
              <a:t>The examples above are classes and objects in their simplest form, and are not really useful in real life applications.</a:t>
            </a:r>
          </a:p>
          <a:p>
            <a:r>
              <a:rPr lang="en-US" sz="1400" dirty="0">
                <a:solidFill>
                  <a:srgbClr val="000000"/>
                </a:solidFill>
                <a:latin typeface="Verdana" panose="020B0604030504040204" pitchFamily="34" charset="0"/>
              </a:rPr>
              <a:t>To understand the meaning of classes we have to understand the built-in __</a:t>
            </a:r>
            <a:r>
              <a:rPr lang="en-US" sz="1400" dirty="0" err="1">
                <a:solidFill>
                  <a:srgbClr val="000000"/>
                </a:solidFill>
                <a:latin typeface="Verdana" panose="020B0604030504040204" pitchFamily="34" charset="0"/>
              </a:rPr>
              <a:t>init</a:t>
            </a:r>
            <a:r>
              <a:rPr lang="en-US" sz="1400" dirty="0">
                <a:solidFill>
                  <a:srgbClr val="000000"/>
                </a:solidFill>
                <a:latin typeface="Verdana" panose="020B0604030504040204" pitchFamily="34" charset="0"/>
              </a:rPr>
              <a:t>__() function.</a:t>
            </a:r>
          </a:p>
          <a:p>
            <a:r>
              <a:rPr lang="en-US" sz="1400" dirty="0">
                <a:solidFill>
                  <a:srgbClr val="000000"/>
                </a:solidFill>
                <a:latin typeface="Verdana" panose="020B0604030504040204" pitchFamily="34" charset="0"/>
              </a:rPr>
              <a:t>All classes have a function called __</a:t>
            </a:r>
            <a:r>
              <a:rPr lang="en-US" sz="1400" dirty="0" err="1">
                <a:solidFill>
                  <a:srgbClr val="000000"/>
                </a:solidFill>
                <a:latin typeface="Verdana" panose="020B0604030504040204" pitchFamily="34" charset="0"/>
              </a:rPr>
              <a:t>init</a:t>
            </a:r>
            <a:r>
              <a:rPr lang="en-US" sz="1400" dirty="0">
                <a:solidFill>
                  <a:srgbClr val="000000"/>
                </a:solidFill>
                <a:latin typeface="Verdana" panose="020B0604030504040204" pitchFamily="34" charset="0"/>
              </a:rPr>
              <a:t>__(), which is always executed when the class is being initiated.</a:t>
            </a:r>
          </a:p>
          <a:p>
            <a:r>
              <a:rPr lang="en-US" sz="1400" dirty="0">
                <a:solidFill>
                  <a:srgbClr val="000000"/>
                </a:solidFill>
                <a:latin typeface="Verdana" panose="020B0604030504040204" pitchFamily="34" charset="0"/>
              </a:rPr>
              <a:t>Use the __</a:t>
            </a:r>
            <a:r>
              <a:rPr lang="en-US" sz="1400" dirty="0" err="1">
                <a:solidFill>
                  <a:srgbClr val="000000"/>
                </a:solidFill>
                <a:latin typeface="Verdana" panose="020B0604030504040204" pitchFamily="34" charset="0"/>
              </a:rPr>
              <a:t>init</a:t>
            </a:r>
            <a:r>
              <a:rPr lang="en-US" sz="1400" dirty="0">
                <a:solidFill>
                  <a:srgbClr val="000000"/>
                </a:solidFill>
                <a:latin typeface="Verdana" panose="020B0604030504040204" pitchFamily="34" charset="0"/>
              </a:rPr>
              <a:t>__() function to assign values to object properties, or other operations that are necessary to do when the object is being created:</a:t>
            </a:r>
          </a:p>
          <a:p>
            <a:endParaRPr lang="en-US" sz="1400" dirty="0">
              <a:solidFill>
                <a:srgbClr val="000000"/>
              </a:solidFill>
              <a:latin typeface="Verdana" panose="020B0604030504040204" pitchFamily="34" charset="0"/>
            </a:endParaRPr>
          </a:p>
          <a:p>
            <a:endParaRPr lang="en-US" sz="1400" dirty="0">
              <a:solidFill>
                <a:srgbClr val="000000"/>
              </a:solidFill>
              <a:latin typeface="Verdana" panose="020B0604030504040204" pitchFamily="34" charset="0"/>
            </a:endParaRP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2826560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Class –Python as an OOPS</a:t>
            </a:r>
          </a:p>
        </p:txBody>
      </p:sp>
      <p:sp>
        <p:nvSpPr>
          <p:cNvPr id="5" name="Content Placeholder 4">
            <a:extLst>
              <a:ext uri="{FF2B5EF4-FFF2-40B4-BE49-F238E27FC236}">
                <a16:creationId xmlns="" xmlns:a16="http://schemas.microsoft.com/office/drawing/2014/main" id="{11DFEB43-ACE6-414B-680A-3EAE1579B148}"/>
              </a:ext>
            </a:extLst>
          </p:cNvPr>
          <p:cNvSpPr>
            <a:spLocks noGrp="1"/>
          </p:cNvSpPr>
          <p:nvPr>
            <p:ph idx="1"/>
          </p:nvPr>
        </p:nvSpPr>
        <p:spPr>
          <a:xfrm>
            <a:off x="92365" y="647962"/>
            <a:ext cx="11945755" cy="6210038"/>
          </a:xfrm>
        </p:spPr>
        <p:txBody>
          <a:bodyPr>
            <a:normAutofit/>
          </a:bodyPr>
          <a:lstStyle/>
          <a:p>
            <a:r>
              <a:rPr lang="en-US" sz="1400" dirty="0">
                <a:solidFill>
                  <a:srgbClr val="000000"/>
                </a:solidFill>
                <a:latin typeface="Verdana" panose="020B0604030504040204" pitchFamily="34" charset="0"/>
              </a:rPr>
              <a:t> For Example</a:t>
            </a:r>
          </a:p>
          <a:p>
            <a:r>
              <a:rPr lang="en-US" sz="1400" dirty="0">
                <a:solidFill>
                  <a:srgbClr val="000000"/>
                </a:solidFill>
                <a:latin typeface="Verdana" panose="020B0604030504040204" pitchFamily="34" charset="0"/>
              </a:rPr>
              <a:t>class Person:</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def __</a:t>
            </a:r>
            <a:r>
              <a:rPr lang="en-US" sz="1400" dirty="0" err="1">
                <a:solidFill>
                  <a:srgbClr val="000000"/>
                </a:solidFill>
                <a:latin typeface="Verdana" panose="020B0604030504040204" pitchFamily="34" charset="0"/>
              </a:rPr>
              <a:t>init</a:t>
            </a:r>
            <a:r>
              <a:rPr lang="en-US" sz="1400" dirty="0">
                <a:solidFill>
                  <a:srgbClr val="000000"/>
                </a:solidFill>
                <a:latin typeface="Verdana" panose="020B0604030504040204" pitchFamily="34" charset="0"/>
              </a:rPr>
              <a:t>__(self, name, age):</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self.name = name</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a:t>
            </a:r>
            <a:r>
              <a:rPr lang="en-US" sz="1400" dirty="0" err="1">
                <a:solidFill>
                  <a:srgbClr val="000000"/>
                </a:solidFill>
                <a:latin typeface="Verdana" panose="020B0604030504040204" pitchFamily="34" charset="0"/>
              </a:rPr>
              <a:t>self.age</a:t>
            </a:r>
            <a:r>
              <a:rPr lang="en-US" sz="1400" dirty="0">
                <a:solidFill>
                  <a:srgbClr val="000000"/>
                </a:solidFill>
                <a:latin typeface="Verdana" panose="020B0604030504040204" pitchFamily="34" charset="0"/>
              </a:rPr>
              <a:t> = age</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p1 = Person("John", 36)</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print(p1.name)</a:t>
            </a:r>
            <a:br>
              <a:rPr lang="en-US" sz="1400" dirty="0">
                <a:solidFill>
                  <a:srgbClr val="000000"/>
                </a:solidFill>
                <a:latin typeface="Verdana" panose="020B0604030504040204" pitchFamily="34" charset="0"/>
              </a:rPr>
            </a:br>
            <a:r>
              <a:rPr lang="en-US" sz="1400" dirty="0">
                <a:solidFill>
                  <a:srgbClr val="000000"/>
                </a:solidFill>
                <a:latin typeface="Verdana" panose="020B0604030504040204" pitchFamily="34" charset="0"/>
              </a:rPr>
              <a:t>print(p1.age)</a:t>
            </a:r>
          </a:p>
          <a:p>
            <a:endParaRPr lang="en-US" sz="1400" dirty="0">
              <a:solidFill>
                <a:srgbClr val="000000"/>
              </a:solidFill>
              <a:latin typeface="Verdana" panose="020B0604030504040204" pitchFamily="34" charset="0"/>
            </a:endParaRP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14903042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Iterators</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lnSpcReduction="10000"/>
          </a:bodyPr>
          <a:lstStyle/>
          <a:p>
            <a:pPr algn="l">
              <a:buFont typeface="Wingdings" panose="05000000000000000000" pitchFamily="2" charset="2"/>
              <a:buChar char="§"/>
            </a:pPr>
            <a:r>
              <a:rPr lang="en-US" b="0" i="0" dirty="0">
                <a:solidFill>
                  <a:srgbClr val="000000"/>
                </a:solidFill>
                <a:effectLst/>
                <a:latin typeface="Verdana" panose="020B0604030504040204" pitchFamily="34" charset="0"/>
              </a:rPr>
              <a:t>An iterator is an object that contains a countable number of values.</a:t>
            </a:r>
          </a:p>
          <a:p>
            <a:pPr algn="l">
              <a:buFont typeface="Wingdings" panose="05000000000000000000" pitchFamily="2" charset="2"/>
              <a:buChar char="§"/>
            </a:pPr>
            <a:r>
              <a:rPr lang="en-US" b="0" i="0" dirty="0">
                <a:solidFill>
                  <a:srgbClr val="000000"/>
                </a:solidFill>
                <a:effectLst/>
                <a:latin typeface="Verdana" panose="020B0604030504040204" pitchFamily="34" charset="0"/>
              </a:rPr>
              <a:t>An iterator is an object that can be iterated upon, meaning that you can traverse through all the values.</a:t>
            </a:r>
          </a:p>
          <a:p>
            <a:pPr algn="l">
              <a:buFont typeface="Wingdings" panose="05000000000000000000" pitchFamily="2" charset="2"/>
              <a:buChar char="§"/>
            </a:pPr>
            <a:r>
              <a:rPr lang="en-US" dirty="0">
                <a:solidFill>
                  <a:srgbClr val="000000"/>
                </a:solidFill>
                <a:latin typeface="Verdana" panose="020B0604030504040204" pitchFamily="34" charset="0"/>
              </a:rPr>
              <a:t>A</a:t>
            </a:r>
            <a:r>
              <a:rPr lang="en-US" b="0" i="0" dirty="0">
                <a:solidFill>
                  <a:srgbClr val="000000"/>
                </a:solidFill>
                <a:effectLst/>
                <a:latin typeface="Verdana" panose="020B0604030504040204" pitchFamily="34" charset="0"/>
              </a:rPr>
              <a:t>n iterator is an object which implements the iterator protocol, which consist of the methods</a:t>
            </a:r>
            <a:r>
              <a:rPr lang="en-IN" b="0" i="0" dirty="0">
                <a:solidFill>
                  <a:srgbClr val="DC143C"/>
                </a:solidFill>
                <a:effectLst/>
                <a:latin typeface="Consolas" panose="020B0609020204030204" pitchFamily="49" charset="0"/>
              </a:rPr>
              <a:t>__</a:t>
            </a:r>
            <a:r>
              <a:rPr lang="en-IN" b="0" i="0" dirty="0" err="1">
                <a:solidFill>
                  <a:srgbClr val="DC143C"/>
                </a:solidFill>
                <a:effectLst/>
                <a:latin typeface="Consolas" panose="020B0609020204030204" pitchFamily="49" charset="0"/>
              </a:rPr>
              <a:t>iter</a:t>
            </a:r>
            <a:r>
              <a:rPr lang="en-IN" b="0" i="0" dirty="0">
                <a:solidFill>
                  <a:srgbClr val="DC143C"/>
                </a:solidFill>
                <a:effectLst/>
                <a:latin typeface="Consolas" panose="020B0609020204030204" pitchFamily="49" charset="0"/>
              </a:rPr>
              <a:t>__() </a:t>
            </a:r>
            <a:r>
              <a:rPr lang="en-IN" dirty="0">
                <a:solidFill>
                  <a:srgbClr val="000000"/>
                </a:solidFill>
                <a:latin typeface="Verdana" panose="020B0604030504040204" pitchFamily="34" charset="0"/>
              </a:rPr>
              <a:t>and </a:t>
            </a:r>
            <a:r>
              <a:rPr lang="en-IN" b="0" i="0" dirty="0">
                <a:solidFill>
                  <a:srgbClr val="DC143C"/>
                </a:solidFill>
                <a:effectLst/>
                <a:latin typeface="Consolas" panose="020B0609020204030204" pitchFamily="49" charset="0"/>
              </a:rPr>
              <a:t>__next__().</a:t>
            </a:r>
          </a:p>
          <a:p>
            <a:pPr algn="l">
              <a:buFont typeface="Wingdings" panose="05000000000000000000" pitchFamily="2" charset="2"/>
              <a:buChar char="§"/>
            </a:pPr>
            <a:r>
              <a:rPr lang="en-IN" b="0" i="0" dirty="0">
                <a:solidFill>
                  <a:srgbClr val="000000"/>
                </a:solidFill>
                <a:effectLst/>
                <a:latin typeface="Consolas" panose="020B0609020204030204" pitchFamily="49" charset="0"/>
              </a:rPr>
              <a:t>For Example:</a:t>
            </a:r>
          </a:p>
          <a:p>
            <a:pPr marL="0" indent="0" algn="l">
              <a:buNone/>
            </a:pPr>
            <a:r>
              <a:rPr lang="en-IN" b="0" i="0" dirty="0" err="1">
                <a:solidFill>
                  <a:srgbClr val="000000"/>
                </a:solidFill>
                <a:effectLst/>
                <a:latin typeface="Consolas" panose="020B0609020204030204" pitchFamily="49" charset="0"/>
              </a:rPr>
              <a:t>mytuple</a:t>
            </a:r>
            <a:r>
              <a:rPr lang="en-IN" b="0" i="0" dirty="0">
                <a:solidFill>
                  <a:srgbClr val="000000"/>
                </a:solidFill>
                <a:effectLst/>
                <a:latin typeface="Consolas" panose="020B0609020204030204" pitchFamily="49" charset="0"/>
              </a:rPr>
              <a:t> = (</a:t>
            </a:r>
            <a:r>
              <a:rPr lang="en-IN" b="0" i="0" dirty="0">
                <a:solidFill>
                  <a:srgbClr val="A52A2A"/>
                </a:solidFill>
                <a:effectLst/>
                <a:latin typeface="Consolas" panose="020B0609020204030204" pitchFamily="49" charset="0"/>
              </a:rPr>
              <a:t>"apple"</a:t>
            </a:r>
            <a:r>
              <a:rPr lang="en-IN" b="0" i="0" dirty="0">
                <a:solidFill>
                  <a:srgbClr val="000000"/>
                </a:solidFill>
                <a:effectLst/>
                <a:latin typeface="Consolas" panose="020B0609020204030204" pitchFamily="49" charset="0"/>
              </a:rPr>
              <a:t>, </a:t>
            </a:r>
            <a:r>
              <a:rPr lang="en-IN" b="0" i="0" dirty="0">
                <a:solidFill>
                  <a:srgbClr val="A52A2A"/>
                </a:solidFill>
                <a:effectLst/>
                <a:latin typeface="Consolas" panose="020B0609020204030204" pitchFamily="49" charset="0"/>
              </a:rPr>
              <a:t>"banana"</a:t>
            </a:r>
            <a:r>
              <a:rPr lang="en-IN" b="0" i="0" dirty="0">
                <a:solidFill>
                  <a:srgbClr val="000000"/>
                </a:solidFill>
                <a:effectLst/>
                <a:latin typeface="Consolas" panose="020B0609020204030204" pitchFamily="49" charset="0"/>
              </a:rPr>
              <a:t>, </a:t>
            </a:r>
            <a:r>
              <a:rPr lang="en-IN" b="0" i="0" dirty="0">
                <a:solidFill>
                  <a:srgbClr val="A52A2A"/>
                </a:solidFill>
                <a:effectLst/>
                <a:latin typeface="Consolas" panose="020B0609020204030204" pitchFamily="49" charset="0"/>
              </a:rPr>
              <a:t>"cherry"</a:t>
            </a:r>
            <a:r>
              <a:rPr lang="en-IN" b="0" i="0" dirty="0">
                <a:solidFill>
                  <a:srgbClr val="000000"/>
                </a:solidFill>
                <a:effectLst/>
                <a:latin typeface="Consolas" panose="020B0609020204030204" pitchFamily="49" charset="0"/>
              </a:rPr>
              <a:t>)</a:t>
            </a:r>
            <a:r>
              <a:rPr lang="en-IN" dirty="0"/>
              <a:t/>
            </a:r>
            <a:br>
              <a:rPr lang="en-IN" dirty="0"/>
            </a:br>
            <a:r>
              <a:rPr lang="en-IN" b="0" i="0" dirty="0" err="1">
                <a:solidFill>
                  <a:srgbClr val="000000"/>
                </a:solidFill>
                <a:effectLst/>
                <a:latin typeface="Consolas" panose="020B0609020204030204" pitchFamily="49" charset="0"/>
              </a:rPr>
              <a:t>myit</a:t>
            </a:r>
            <a:r>
              <a:rPr lang="en-IN" b="0" i="0" dirty="0">
                <a:solidFill>
                  <a:srgbClr val="000000"/>
                </a:solidFill>
                <a:effectLst/>
                <a:latin typeface="Consolas" panose="020B0609020204030204" pitchFamily="49" charset="0"/>
              </a:rPr>
              <a:t> = </a:t>
            </a:r>
            <a:r>
              <a:rPr lang="en-IN" b="0" i="0" dirty="0" err="1">
                <a:solidFill>
                  <a:srgbClr val="0000CD"/>
                </a:solidFill>
                <a:effectLst/>
                <a:latin typeface="Consolas" panose="020B0609020204030204" pitchFamily="49" charset="0"/>
              </a:rPr>
              <a:t>iter</a:t>
            </a:r>
            <a:r>
              <a:rPr lang="en-IN" b="0" i="0" dirty="0">
                <a:solidFill>
                  <a:srgbClr val="000000"/>
                </a:solidFill>
                <a:effectLst/>
                <a:latin typeface="Consolas" panose="020B0609020204030204" pitchFamily="49" charset="0"/>
              </a:rPr>
              <a:t>(</a:t>
            </a:r>
            <a:r>
              <a:rPr lang="en-IN" b="0" i="0" dirty="0" err="1">
                <a:solidFill>
                  <a:srgbClr val="000000"/>
                </a:solidFill>
                <a:effectLst/>
                <a:latin typeface="Consolas" panose="020B0609020204030204" pitchFamily="49" charset="0"/>
              </a:rPr>
              <a:t>mytuple</a:t>
            </a:r>
            <a:r>
              <a:rPr lang="en-IN" b="0" i="0" dirty="0">
                <a:solidFill>
                  <a:srgbClr val="000000"/>
                </a:solidFill>
                <a:effectLst/>
                <a:latin typeface="Consolas" panose="020B0609020204030204" pitchFamily="49" charset="0"/>
              </a:rPr>
              <a:t>)</a:t>
            </a:r>
            <a:r>
              <a:rPr lang="en-IN" dirty="0"/>
              <a:t/>
            </a:r>
            <a:br>
              <a:rPr lang="en-IN" dirty="0"/>
            </a:br>
            <a:r>
              <a:rPr lang="en-IN" dirty="0"/>
              <a:t/>
            </a:r>
            <a:br>
              <a:rPr lang="en-IN" dirty="0"/>
            </a:br>
            <a:r>
              <a:rPr lang="en-IN" b="0" i="0" dirty="0">
                <a:solidFill>
                  <a:srgbClr val="0000CD"/>
                </a:solidFill>
                <a:effectLst/>
                <a:latin typeface="Consolas" panose="020B0609020204030204" pitchFamily="49" charset="0"/>
              </a:rPr>
              <a:t>print</a:t>
            </a:r>
            <a:r>
              <a:rPr lang="en-IN" b="0" i="0" dirty="0">
                <a:solidFill>
                  <a:srgbClr val="000000"/>
                </a:solidFill>
                <a:effectLst/>
                <a:latin typeface="Consolas" panose="020B0609020204030204" pitchFamily="49" charset="0"/>
              </a:rPr>
              <a:t>(</a:t>
            </a:r>
            <a:r>
              <a:rPr lang="en-IN" b="0" i="0" dirty="0">
                <a:solidFill>
                  <a:srgbClr val="0000CD"/>
                </a:solidFill>
                <a:effectLst/>
                <a:latin typeface="Consolas" panose="020B0609020204030204" pitchFamily="49" charset="0"/>
              </a:rPr>
              <a:t>next</a:t>
            </a:r>
            <a:r>
              <a:rPr lang="en-IN" b="0" i="0" dirty="0">
                <a:solidFill>
                  <a:srgbClr val="000000"/>
                </a:solidFill>
                <a:effectLst/>
                <a:latin typeface="Consolas" panose="020B0609020204030204" pitchFamily="49" charset="0"/>
              </a:rPr>
              <a:t>(</a:t>
            </a:r>
            <a:r>
              <a:rPr lang="en-IN" b="0" i="0" dirty="0" err="1">
                <a:solidFill>
                  <a:srgbClr val="000000"/>
                </a:solidFill>
                <a:effectLst/>
                <a:latin typeface="Consolas" panose="020B0609020204030204" pitchFamily="49" charset="0"/>
              </a:rPr>
              <a:t>myit</a:t>
            </a:r>
            <a:r>
              <a:rPr lang="en-IN" b="0" i="0" dirty="0">
                <a:solidFill>
                  <a:srgbClr val="000000"/>
                </a:solidFill>
                <a:effectLst/>
                <a:latin typeface="Consolas" panose="020B0609020204030204" pitchFamily="49" charset="0"/>
              </a:rPr>
              <a:t>))</a:t>
            </a:r>
            <a:r>
              <a:rPr lang="en-IN" dirty="0"/>
              <a:t/>
            </a:r>
            <a:br>
              <a:rPr lang="en-IN" dirty="0"/>
            </a:br>
            <a:r>
              <a:rPr lang="en-IN" b="0" i="0" dirty="0">
                <a:solidFill>
                  <a:srgbClr val="0000CD"/>
                </a:solidFill>
                <a:effectLst/>
                <a:latin typeface="Consolas" panose="020B0609020204030204" pitchFamily="49" charset="0"/>
              </a:rPr>
              <a:t>print</a:t>
            </a:r>
            <a:r>
              <a:rPr lang="en-IN" b="0" i="0" dirty="0">
                <a:solidFill>
                  <a:srgbClr val="000000"/>
                </a:solidFill>
                <a:effectLst/>
                <a:latin typeface="Consolas" panose="020B0609020204030204" pitchFamily="49" charset="0"/>
              </a:rPr>
              <a:t>(</a:t>
            </a:r>
            <a:r>
              <a:rPr lang="en-IN" b="0" i="0" dirty="0">
                <a:solidFill>
                  <a:srgbClr val="0000CD"/>
                </a:solidFill>
                <a:effectLst/>
                <a:latin typeface="Consolas" panose="020B0609020204030204" pitchFamily="49" charset="0"/>
              </a:rPr>
              <a:t>next</a:t>
            </a:r>
            <a:r>
              <a:rPr lang="en-IN" b="0" i="0" dirty="0">
                <a:solidFill>
                  <a:srgbClr val="000000"/>
                </a:solidFill>
                <a:effectLst/>
                <a:latin typeface="Consolas" panose="020B0609020204030204" pitchFamily="49" charset="0"/>
              </a:rPr>
              <a:t>(</a:t>
            </a:r>
            <a:r>
              <a:rPr lang="en-IN" b="0" i="0" dirty="0" err="1">
                <a:solidFill>
                  <a:srgbClr val="000000"/>
                </a:solidFill>
                <a:effectLst/>
                <a:latin typeface="Consolas" panose="020B0609020204030204" pitchFamily="49" charset="0"/>
              </a:rPr>
              <a:t>myit</a:t>
            </a:r>
            <a:r>
              <a:rPr lang="en-IN" b="0" i="0" dirty="0">
                <a:solidFill>
                  <a:srgbClr val="000000"/>
                </a:solidFill>
                <a:effectLst/>
                <a:latin typeface="Consolas" panose="020B0609020204030204" pitchFamily="49" charset="0"/>
              </a:rPr>
              <a:t>))</a:t>
            </a:r>
            <a:r>
              <a:rPr lang="en-IN" dirty="0"/>
              <a:t/>
            </a:r>
            <a:br>
              <a:rPr lang="en-IN" dirty="0"/>
            </a:br>
            <a:r>
              <a:rPr lang="en-IN" b="0" i="0" dirty="0">
                <a:solidFill>
                  <a:srgbClr val="0000CD"/>
                </a:solidFill>
                <a:effectLst/>
                <a:latin typeface="Consolas" panose="020B0609020204030204" pitchFamily="49" charset="0"/>
              </a:rPr>
              <a:t>print</a:t>
            </a:r>
            <a:r>
              <a:rPr lang="en-IN" b="0" i="0" dirty="0">
                <a:solidFill>
                  <a:srgbClr val="000000"/>
                </a:solidFill>
                <a:effectLst/>
                <a:latin typeface="Consolas" panose="020B0609020204030204" pitchFamily="49" charset="0"/>
              </a:rPr>
              <a:t>(</a:t>
            </a:r>
            <a:r>
              <a:rPr lang="en-IN" b="0" i="0" dirty="0">
                <a:solidFill>
                  <a:srgbClr val="0000CD"/>
                </a:solidFill>
                <a:effectLst/>
                <a:latin typeface="Consolas" panose="020B0609020204030204" pitchFamily="49" charset="0"/>
              </a:rPr>
              <a:t>next</a:t>
            </a:r>
            <a:r>
              <a:rPr lang="en-IN" b="0" i="0" dirty="0">
                <a:solidFill>
                  <a:srgbClr val="000000"/>
                </a:solidFill>
                <a:effectLst/>
                <a:latin typeface="Consolas" panose="020B0609020204030204" pitchFamily="49" charset="0"/>
              </a:rPr>
              <a:t>(</a:t>
            </a:r>
            <a:r>
              <a:rPr lang="en-IN" b="0" i="0" dirty="0" err="1">
                <a:solidFill>
                  <a:srgbClr val="000000"/>
                </a:solidFill>
                <a:effectLst/>
                <a:latin typeface="Consolas" panose="020B0609020204030204" pitchFamily="49" charset="0"/>
              </a:rPr>
              <a:t>myit</a:t>
            </a:r>
            <a:r>
              <a:rPr lang="en-IN" b="0" i="0" dirty="0">
                <a:solidFill>
                  <a:srgbClr val="000000"/>
                </a:solidFill>
                <a:effectLst/>
                <a:latin typeface="Consolas" panose="020B0609020204030204" pitchFamily="49" charset="0"/>
              </a:rPr>
              <a:t>)).</a:t>
            </a:r>
          </a:p>
          <a:p>
            <a:pPr marL="0" indent="0" algn="l">
              <a:buNone/>
            </a:pPr>
            <a:r>
              <a:rPr lang="en-IN" b="1" u="sng" dirty="0">
                <a:solidFill>
                  <a:srgbClr val="000000"/>
                </a:solidFill>
                <a:latin typeface="Consolas" panose="020B0609020204030204" pitchFamily="49" charset="0"/>
              </a:rPr>
              <a:t>Output:</a:t>
            </a:r>
          </a:p>
          <a:p>
            <a:pPr marL="0" indent="0" algn="l">
              <a:buNone/>
            </a:pPr>
            <a:r>
              <a:rPr lang="en-US" dirty="0">
                <a:solidFill>
                  <a:srgbClr val="000000"/>
                </a:solidFill>
                <a:latin typeface="Verdana" panose="020B0604030504040204" pitchFamily="34" charset="0"/>
              </a:rPr>
              <a:t> a</a:t>
            </a:r>
            <a:r>
              <a:rPr lang="en-US" b="0" i="0" dirty="0">
                <a:solidFill>
                  <a:srgbClr val="000000"/>
                </a:solidFill>
                <a:effectLst/>
                <a:latin typeface="Verdana" panose="020B0604030504040204" pitchFamily="34" charset="0"/>
              </a:rPr>
              <a:t>pple</a:t>
            </a:r>
          </a:p>
          <a:p>
            <a:pPr marL="0" indent="0" algn="l">
              <a:buNone/>
            </a:pPr>
            <a:r>
              <a:rPr lang="en-US" dirty="0">
                <a:solidFill>
                  <a:srgbClr val="000000"/>
                </a:solidFill>
                <a:latin typeface="Verdana" panose="020B0604030504040204" pitchFamily="34" charset="0"/>
              </a:rPr>
              <a:t> banana</a:t>
            </a:r>
          </a:p>
          <a:p>
            <a:pPr marL="0" indent="0" algn="l">
              <a:buNone/>
            </a:pPr>
            <a:r>
              <a:rPr lang="en-US" b="0" i="0" dirty="0">
                <a:solidFill>
                  <a:srgbClr val="000000"/>
                </a:solidFill>
                <a:effectLst/>
                <a:latin typeface="Verdana" panose="020B0604030504040204" pitchFamily="34" charset="0"/>
              </a:rPr>
              <a:t> cherry</a:t>
            </a:r>
          </a:p>
          <a:p>
            <a:endParaRPr lang="en-IN" dirty="0"/>
          </a:p>
        </p:txBody>
      </p:sp>
    </p:spTree>
    <p:extLst>
      <p:ext uri="{BB962C8B-B14F-4D97-AF65-F5344CB8AC3E}">
        <p14:creationId xmlns="" xmlns:p14="http://schemas.microsoft.com/office/powerpoint/2010/main" val="11779844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Modules</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a:bodyPr>
          <a:lstStyle/>
          <a:p>
            <a:pPr algn="l"/>
            <a:r>
              <a:rPr lang="en-US" b="1" i="0" u="sng" dirty="0">
                <a:solidFill>
                  <a:srgbClr val="000000"/>
                </a:solidFill>
                <a:effectLst/>
                <a:latin typeface="Segoe UI" panose="020B0502040204020203" pitchFamily="34" charset="0"/>
              </a:rPr>
              <a:t>What is a Module?</a:t>
            </a:r>
          </a:p>
          <a:p>
            <a:pPr algn="l"/>
            <a:r>
              <a:rPr lang="en-US" b="0" i="0" dirty="0">
                <a:solidFill>
                  <a:srgbClr val="000000"/>
                </a:solidFill>
                <a:effectLst/>
                <a:latin typeface="Verdana" panose="020B0604030504040204" pitchFamily="34" charset="0"/>
              </a:rPr>
              <a:t>Consider a module to be the same as a code library.</a:t>
            </a:r>
          </a:p>
          <a:p>
            <a:pPr algn="l"/>
            <a:r>
              <a:rPr lang="en-US" b="0" i="0" dirty="0">
                <a:solidFill>
                  <a:srgbClr val="000000"/>
                </a:solidFill>
                <a:effectLst/>
                <a:latin typeface="Verdana" panose="020B0604030504040204" pitchFamily="34" charset="0"/>
              </a:rPr>
              <a:t>A file containing a set of functions you want to include in your application</a:t>
            </a:r>
          </a:p>
          <a:p>
            <a:pPr algn="l"/>
            <a:r>
              <a:rPr lang="en-US" b="1" i="0" u="sng" dirty="0">
                <a:solidFill>
                  <a:srgbClr val="000000"/>
                </a:solidFill>
                <a:effectLst/>
                <a:latin typeface="Segoe UI" panose="020B0502040204020203" pitchFamily="34" charset="0"/>
              </a:rPr>
              <a:t>Create a Module</a:t>
            </a:r>
          </a:p>
          <a:p>
            <a:pPr algn="l"/>
            <a:r>
              <a:rPr lang="en-US" b="0" i="0" dirty="0">
                <a:solidFill>
                  <a:srgbClr val="000000"/>
                </a:solidFill>
                <a:effectLst/>
                <a:latin typeface="Verdana" panose="020B0604030504040204" pitchFamily="34" charset="0"/>
              </a:rPr>
              <a:t>To create a module just save the code you want in a file with the file extension </a:t>
            </a:r>
            <a:r>
              <a:rPr lang="en-US" b="0" i="0" dirty="0">
                <a:solidFill>
                  <a:srgbClr val="FF0000"/>
                </a:solidFill>
                <a:effectLst/>
                <a:latin typeface="Verdana" panose="020B0604030504040204" pitchFamily="34" charset="0"/>
              </a:rPr>
              <a:t>.</a:t>
            </a:r>
            <a:r>
              <a:rPr lang="en-US" b="0" i="0" dirty="0" err="1">
                <a:solidFill>
                  <a:srgbClr val="FF0000"/>
                </a:solidFill>
                <a:effectLst/>
                <a:latin typeface="Verdana" panose="020B0604030504040204" pitchFamily="34" charset="0"/>
              </a:rPr>
              <a:t>py</a:t>
            </a:r>
            <a:endParaRPr lang="en-US" b="0" i="0" dirty="0">
              <a:solidFill>
                <a:srgbClr val="FF0000"/>
              </a:solidFill>
              <a:effectLst/>
              <a:latin typeface="Verdana" panose="020B0604030504040204" pitchFamily="34" charset="0"/>
            </a:endParaRPr>
          </a:p>
          <a:p>
            <a:pPr algn="l"/>
            <a:r>
              <a:rPr lang="en-US" b="0" i="0" dirty="0">
                <a:solidFill>
                  <a:srgbClr val="000000"/>
                </a:solidFill>
                <a:effectLst/>
                <a:latin typeface="Segoe UI" panose="020B0502040204020203" pitchFamily="34" charset="0"/>
              </a:rPr>
              <a:t>Use a Module</a:t>
            </a:r>
          </a:p>
          <a:p>
            <a:pPr algn="l"/>
            <a:r>
              <a:rPr lang="en-US" b="0" i="0" dirty="0">
                <a:solidFill>
                  <a:srgbClr val="000000"/>
                </a:solidFill>
                <a:effectLst/>
                <a:latin typeface="Verdana" panose="020B0604030504040204" pitchFamily="34" charset="0"/>
              </a:rPr>
              <a:t>Now we can use the module we just created, by using the </a:t>
            </a:r>
            <a:r>
              <a:rPr lang="en-US" b="0" i="0" dirty="0">
                <a:solidFill>
                  <a:srgbClr val="FF0000"/>
                </a:solidFill>
                <a:effectLst/>
                <a:latin typeface="Verdana" panose="020B0604030504040204" pitchFamily="34" charset="0"/>
              </a:rPr>
              <a:t>import </a:t>
            </a:r>
            <a:r>
              <a:rPr lang="en-US" b="0" i="0" dirty="0">
                <a:solidFill>
                  <a:schemeClr val="tx1"/>
                </a:solidFill>
                <a:effectLst/>
                <a:latin typeface="Verdana" panose="020B0604030504040204" pitchFamily="34" charset="0"/>
              </a:rPr>
              <a:t>statement.</a:t>
            </a:r>
          </a:p>
          <a:p>
            <a:pPr algn="l"/>
            <a:r>
              <a:rPr lang="en-US" dirty="0">
                <a:solidFill>
                  <a:schemeClr val="tx1"/>
                </a:solidFill>
                <a:latin typeface="Verdana" panose="020B0604030504040204" pitchFamily="34" charset="0"/>
              </a:rPr>
              <a:t>It can also be written as </a:t>
            </a:r>
            <a:r>
              <a:rPr lang="en-US" dirty="0">
                <a:solidFill>
                  <a:srgbClr val="002060"/>
                </a:solidFill>
                <a:latin typeface="Verdana" panose="020B0604030504040204" pitchFamily="34" charset="0"/>
              </a:rPr>
              <a:t>import</a:t>
            </a:r>
            <a:r>
              <a:rPr lang="en-US" dirty="0">
                <a:solidFill>
                  <a:schemeClr val="tx1"/>
                </a:solidFill>
                <a:latin typeface="Verdana" panose="020B0604030504040204" pitchFamily="34" charset="0"/>
              </a:rPr>
              <a:t> module as </a:t>
            </a:r>
            <a:r>
              <a:rPr lang="en-US" dirty="0" err="1">
                <a:solidFill>
                  <a:srgbClr val="C00000"/>
                </a:solidFill>
                <a:latin typeface="Verdana" panose="020B0604030504040204" pitchFamily="34" charset="0"/>
              </a:rPr>
              <a:t>shortname</a:t>
            </a:r>
            <a:endParaRPr lang="en-US" b="0" i="0" dirty="0">
              <a:solidFill>
                <a:srgbClr val="C00000"/>
              </a:solidFill>
              <a:effectLst/>
              <a:latin typeface="Verdana" panose="020B0604030504040204" pitchFamily="34" charset="0"/>
            </a:endParaRPr>
          </a:p>
          <a:p>
            <a:pPr algn="l"/>
            <a:r>
              <a:rPr lang="en-US" b="0" i="0" dirty="0">
                <a:solidFill>
                  <a:srgbClr val="FF0000"/>
                </a:solidFill>
                <a:effectLst/>
                <a:latin typeface="Verdana" panose="020B0604030504040204" pitchFamily="34" charset="0"/>
              </a:rPr>
              <a:t>For </a:t>
            </a:r>
            <a:r>
              <a:rPr lang="en-US" b="0" i="0" dirty="0" err="1">
                <a:solidFill>
                  <a:srgbClr val="FF0000"/>
                </a:solidFill>
                <a:effectLst/>
                <a:latin typeface="Verdana" panose="020B0604030504040204" pitchFamily="34" charset="0"/>
              </a:rPr>
              <a:t>e.g</a:t>
            </a:r>
            <a:r>
              <a:rPr lang="en-US" b="0" i="0" dirty="0">
                <a:solidFill>
                  <a:srgbClr val="FF0000"/>
                </a:solidFill>
                <a:effectLst/>
                <a:latin typeface="Verdana" panose="020B0604030504040204" pitchFamily="34" charset="0"/>
              </a:rPr>
              <a:t>:</a:t>
            </a:r>
          </a:p>
          <a:p>
            <a:pPr algn="l"/>
            <a:r>
              <a:rPr lang="en-US" dirty="0">
                <a:solidFill>
                  <a:srgbClr val="FF0000"/>
                </a:solidFill>
                <a:latin typeface="Verdana" panose="020B0604030504040204" pitchFamily="34" charset="0"/>
              </a:rPr>
              <a:t> import </a:t>
            </a:r>
            <a:r>
              <a:rPr lang="en-US" dirty="0" err="1">
                <a:solidFill>
                  <a:schemeClr val="tx1"/>
                </a:solidFill>
                <a:latin typeface="Verdana" panose="020B0604030504040204" pitchFamily="34" charset="0"/>
              </a:rPr>
              <a:t>numpy</a:t>
            </a:r>
            <a:r>
              <a:rPr lang="en-US" dirty="0">
                <a:solidFill>
                  <a:srgbClr val="FF0000"/>
                </a:solidFill>
                <a:latin typeface="Verdana" panose="020B0604030504040204" pitchFamily="34" charset="0"/>
              </a:rPr>
              <a:t> </a:t>
            </a:r>
            <a:r>
              <a:rPr lang="en-US" dirty="0">
                <a:solidFill>
                  <a:schemeClr val="tx1"/>
                </a:solidFill>
                <a:latin typeface="Verdana" panose="020B0604030504040204" pitchFamily="34" charset="0"/>
              </a:rPr>
              <a:t>as</a:t>
            </a:r>
            <a:r>
              <a:rPr lang="en-US" dirty="0">
                <a:solidFill>
                  <a:srgbClr val="FF0000"/>
                </a:solidFill>
                <a:latin typeface="Verdana" panose="020B0604030504040204" pitchFamily="34" charset="0"/>
              </a:rPr>
              <a:t> np</a:t>
            </a:r>
            <a:endParaRPr lang="en-US" b="0" i="0" dirty="0">
              <a:solidFill>
                <a:srgbClr val="FF0000"/>
              </a:solidFill>
              <a:effectLst/>
              <a:latin typeface="Verdana" panose="020B0604030504040204" pitchFamily="34" charset="0"/>
            </a:endParaRPr>
          </a:p>
          <a:p>
            <a:endParaRPr lang="en-IN" dirty="0"/>
          </a:p>
        </p:txBody>
      </p:sp>
    </p:spTree>
    <p:extLst>
      <p:ext uri="{BB962C8B-B14F-4D97-AF65-F5344CB8AC3E}">
        <p14:creationId xmlns="" xmlns:p14="http://schemas.microsoft.com/office/powerpoint/2010/main" val="21948823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Modules</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a:bodyPr>
          <a:lstStyle/>
          <a:p>
            <a:pPr algn="l"/>
            <a:r>
              <a:rPr lang="en-US" b="1" i="0" u="sng" dirty="0">
                <a:solidFill>
                  <a:srgbClr val="000000"/>
                </a:solidFill>
                <a:effectLst/>
                <a:latin typeface="Segoe UI" panose="020B0502040204020203" pitchFamily="34" charset="0"/>
              </a:rPr>
              <a:t>Importing values from Python Modules:</a:t>
            </a:r>
          </a:p>
          <a:p>
            <a:pPr algn="l"/>
            <a:r>
              <a:rPr lang="en-US" b="0" i="0" dirty="0">
                <a:solidFill>
                  <a:srgbClr val="000000"/>
                </a:solidFill>
                <a:effectLst/>
                <a:latin typeface="Verdana" panose="020B0604030504040204" pitchFamily="34" charset="0"/>
              </a:rPr>
              <a:t>Import only the person1 dictionary from the module:</a:t>
            </a:r>
            <a:endParaRPr lang="en-US" b="1" u="sng" dirty="0">
              <a:solidFill>
                <a:srgbClr val="000000"/>
              </a:solidFill>
              <a:latin typeface="Segoe UI" panose="020B0502040204020203" pitchFamily="34" charset="0"/>
            </a:endParaRPr>
          </a:p>
          <a:p>
            <a:pPr algn="l"/>
            <a:endParaRPr lang="en-US" b="0" i="0" dirty="0">
              <a:solidFill>
                <a:srgbClr val="0000CD"/>
              </a:solidFill>
              <a:effectLst/>
              <a:latin typeface="Consolas" panose="020B0609020204030204" pitchFamily="49" charset="0"/>
            </a:endParaRPr>
          </a:p>
          <a:p>
            <a:pPr algn="l"/>
            <a:r>
              <a:rPr lang="en-US" b="0" i="0" dirty="0">
                <a:solidFill>
                  <a:srgbClr val="0000CD"/>
                </a:solidFill>
                <a:effectLst/>
                <a:latin typeface="Consolas" panose="020B0609020204030204" pitchFamily="49" charset="0"/>
              </a:rPr>
              <a:t>def</a:t>
            </a:r>
            <a:r>
              <a:rPr lang="en-US" b="0" i="0" dirty="0">
                <a:solidFill>
                  <a:srgbClr val="000000"/>
                </a:solidFill>
                <a:effectLst/>
                <a:latin typeface="Consolas" panose="020B0609020204030204" pitchFamily="49" charset="0"/>
              </a:rPr>
              <a:t> greeting(name):</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a:t>
            </a:r>
            <a:r>
              <a:rPr lang="en-US" b="0" i="0" dirty="0">
                <a:solidFill>
                  <a:srgbClr val="A52A2A"/>
                </a:solidFill>
                <a:effectLst/>
                <a:latin typeface="Consolas" panose="020B0609020204030204" pitchFamily="49" charset="0"/>
              </a:rPr>
              <a:t>"Hello, "</a:t>
            </a:r>
            <a:r>
              <a:rPr lang="en-US" b="0" i="0" dirty="0">
                <a:solidFill>
                  <a:srgbClr val="000000"/>
                </a:solidFill>
                <a:effectLst/>
                <a:latin typeface="Consolas" panose="020B0609020204030204" pitchFamily="49" charset="0"/>
              </a:rPr>
              <a:t> + name)</a:t>
            </a:r>
            <a:r>
              <a:rPr lang="en-US" dirty="0"/>
              <a:t/>
            </a:r>
            <a:br>
              <a:rPr lang="en-US" dirty="0"/>
            </a:br>
            <a:r>
              <a:rPr lang="en-US" dirty="0"/>
              <a:t/>
            </a:r>
            <a:br>
              <a:rPr lang="en-US" dirty="0"/>
            </a:br>
            <a:r>
              <a:rPr lang="en-US" b="0" i="0" dirty="0">
                <a:solidFill>
                  <a:srgbClr val="000000"/>
                </a:solidFill>
                <a:effectLst/>
                <a:latin typeface="Consolas" panose="020B0609020204030204" pitchFamily="49" charset="0"/>
              </a:rPr>
              <a:t>person1 = {</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"name"</a:t>
            </a: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"John"</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"age"</a:t>
            </a:r>
            <a:r>
              <a:rPr lang="en-US" b="0" i="0" dirty="0">
                <a:solidFill>
                  <a:srgbClr val="000000"/>
                </a:solidFill>
                <a:effectLst/>
                <a:latin typeface="Consolas" panose="020B0609020204030204" pitchFamily="49" charset="0"/>
              </a:rPr>
              <a:t>: </a:t>
            </a:r>
            <a:r>
              <a:rPr lang="en-US" b="0" i="0" dirty="0">
                <a:solidFill>
                  <a:srgbClr val="FF0000"/>
                </a:solidFill>
                <a:effectLst/>
                <a:latin typeface="Consolas" panose="020B0609020204030204" pitchFamily="49" charset="0"/>
              </a:rPr>
              <a:t>36</a:t>
            </a:r>
            <a:r>
              <a:rPr lang="en-US" b="0" i="0" dirty="0">
                <a:solidFill>
                  <a:srgbClr val="000000"/>
                </a:solidFill>
                <a:effectLst/>
                <a:latin typeface="Consolas" panose="020B0609020204030204" pitchFamily="49" charset="0"/>
              </a:rPr>
              <a:t>,</a:t>
            </a:r>
            <a:r>
              <a:rPr lang="en-US" dirty="0"/>
              <a:t/>
            </a:r>
            <a:br>
              <a:rPr lang="en-US" dirty="0"/>
            </a:b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"country"</a:t>
            </a:r>
            <a:r>
              <a:rPr lang="en-US" b="0" i="0" dirty="0">
                <a:solidFill>
                  <a:srgbClr val="000000"/>
                </a:solidFill>
                <a:effectLst/>
                <a:latin typeface="Consolas" panose="020B0609020204030204" pitchFamily="49" charset="0"/>
              </a:rPr>
              <a:t>: </a:t>
            </a:r>
            <a:r>
              <a:rPr lang="en-US" b="0" i="0" dirty="0">
                <a:solidFill>
                  <a:srgbClr val="A52A2A"/>
                </a:solidFill>
                <a:effectLst/>
                <a:latin typeface="Consolas" panose="020B0609020204030204" pitchFamily="49" charset="0"/>
              </a:rPr>
              <a:t>"Norway"</a:t>
            </a:r>
            <a:r>
              <a:rPr lang="en-US" dirty="0"/>
              <a:t/>
            </a:r>
            <a:br>
              <a:rPr lang="en-US" dirty="0"/>
            </a:br>
            <a:r>
              <a:rPr lang="en-US" b="0" i="0" dirty="0">
                <a:solidFill>
                  <a:srgbClr val="000000"/>
                </a:solidFill>
                <a:effectLst/>
                <a:latin typeface="Consolas" panose="020B0609020204030204" pitchFamily="49" charset="0"/>
              </a:rPr>
              <a:t>}</a:t>
            </a:r>
            <a:endParaRPr lang="en-US" dirty="0">
              <a:solidFill>
                <a:srgbClr val="0000CD"/>
              </a:solidFill>
              <a:latin typeface="Consolas" panose="020B0609020204030204" pitchFamily="49" charset="0"/>
            </a:endParaRPr>
          </a:p>
          <a:p>
            <a:pPr algn="l"/>
            <a:r>
              <a:rPr lang="en-US" b="0" i="0" dirty="0">
                <a:solidFill>
                  <a:srgbClr val="0000CD"/>
                </a:solidFill>
                <a:effectLst/>
                <a:latin typeface="Consolas" panose="020B0609020204030204" pitchFamily="49" charset="0"/>
              </a:rPr>
              <a:t>from</a:t>
            </a:r>
            <a:r>
              <a:rPr lang="en-US" b="0" i="0" dirty="0">
                <a:solidFill>
                  <a:srgbClr val="000000"/>
                </a:solidFill>
                <a:effectLst/>
                <a:latin typeface="Consolas" panose="020B0609020204030204" pitchFamily="49" charset="0"/>
              </a:rPr>
              <a:t> </a:t>
            </a:r>
            <a:r>
              <a:rPr lang="en-US" b="0" i="0" dirty="0" err="1">
                <a:solidFill>
                  <a:srgbClr val="000000"/>
                </a:solidFill>
                <a:effectLst/>
                <a:latin typeface="Consolas" panose="020B0609020204030204" pitchFamily="49" charset="0"/>
              </a:rPr>
              <a:t>mymodule</a:t>
            </a:r>
            <a:r>
              <a:rPr lang="en-US" b="0" i="0" dirty="0">
                <a:solidFill>
                  <a:srgbClr val="000000"/>
                </a:solidFill>
                <a:effectLst/>
                <a:latin typeface="Consolas" panose="020B0609020204030204" pitchFamily="49" charset="0"/>
              </a:rPr>
              <a:t> </a:t>
            </a:r>
            <a:r>
              <a:rPr lang="en-US" b="0" i="0" dirty="0">
                <a:solidFill>
                  <a:srgbClr val="0000CD"/>
                </a:solidFill>
                <a:effectLst/>
                <a:latin typeface="Consolas" panose="020B0609020204030204" pitchFamily="49" charset="0"/>
              </a:rPr>
              <a:t>import</a:t>
            </a:r>
            <a:r>
              <a:rPr lang="en-US" b="0" i="0" dirty="0">
                <a:solidFill>
                  <a:srgbClr val="000000"/>
                </a:solidFill>
                <a:effectLst/>
                <a:latin typeface="Consolas" panose="020B0609020204030204" pitchFamily="49" charset="0"/>
              </a:rPr>
              <a:t> person1</a:t>
            </a:r>
            <a:r>
              <a:rPr lang="en-US" dirty="0"/>
              <a:t/>
            </a:r>
            <a:br>
              <a:rPr lang="en-US" dirty="0"/>
            </a:br>
            <a:r>
              <a:rPr lang="en-US" dirty="0"/>
              <a:t/>
            </a:r>
            <a:br>
              <a:rPr lang="en-US" dirty="0"/>
            </a:b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 (person1[</a:t>
            </a:r>
            <a:r>
              <a:rPr lang="en-US" b="0" i="0" dirty="0">
                <a:solidFill>
                  <a:srgbClr val="A52A2A"/>
                </a:solidFill>
                <a:effectLst/>
                <a:latin typeface="Consolas" panose="020B0609020204030204" pitchFamily="49" charset="0"/>
              </a:rPr>
              <a:t>"age"</a:t>
            </a:r>
            <a:r>
              <a:rPr lang="en-US" b="0" i="0" dirty="0">
                <a:solidFill>
                  <a:srgbClr val="000000"/>
                </a:solidFill>
                <a:effectLst/>
                <a:latin typeface="Consolas" panose="020B0609020204030204" pitchFamily="49" charset="0"/>
              </a:rPr>
              <a:t>])</a:t>
            </a:r>
            <a:endParaRPr lang="en-US" b="0" i="0" dirty="0">
              <a:solidFill>
                <a:srgbClr val="FF0000"/>
              </a:solidFill>
              <a:effectLst/>
              <a:latin typeface="Verdana" panose="020B0604030504040204" pitchFamily="34" charset="0"/>
            </a:endParaRPr>
          </a:p>
          <a:p>
            <a:endParaRPr lang="en-IN" dirty="0"/>
          </a:p>
        </p:txBody>
      </p:sp>
    </p:spTree>
    <p:extLst>
      <p:ext uri="{BB962C8B-B14F-4D97-AF65-F5344CB8AC3E}">
        <p14:creationId xmlns="" xmlns:p14="http://schemas.microsoft.com/office/powerpoint/2010/main" val="42265817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Packages</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a:bodyPr>
          <a:lstStyle/>
          <a:p>
            <a:pPr algn="l"/>
            <a:r>
              <a:rPr lang="en-US" b="1" i="0" u="sng" dirty="0">
                <a:solidFill>
                  <a:srgbClr val="000000"/>
                </a:solidFill>
                <a:effectLst/>
                <a:latin typeface="Segoe UI" panose="020B0502040204020203" pitchFamily="34" charset="0"/>
              </a:rPr>
              <a:t>PIP:-</a:t>
            </a:r>
            <a:r>
              <a:rPr lang="en-US" b="0" i="0" dirty="0">
                <a:solidFill>
                  <a:srgbClr val="000000"/>
                </a:solidFill>
                <a:effectLst/>
                <a:latin typeface="Verdana" panose="020B0604030504040204" pitchFamily="34" charset="0"/>
              </a:rPr>
              <a:t>PIP is a package manager for Python packages, or modules</a:t>
            </a:r>
            <a:r>
              <a:rPr lang="en-US" i="0" dirty="0">
                <a:solidFill>
                  <a:srgbClr val="000000"/>
                </a:solidFill>
                <a:effectLst/>
                <a:latin typeface="Verdana" panose="020B0604030504040204" pitchFamily="34" charset="0"/>
              </a:rPr>
              <a:t>.</a:t>
            </a:r>
            <a:endParaRPr lang="en-US" b="1" i="0" u="sng" dirty="0">
              <a:solidFill>
                <a:srgbClr val="000000"/>
              </a:solidFill>
              <a:effectLst/>
              <a:latin typeface="Segoe UI" panose="020B0502040204020203" pitchFamily="34" charset="0"/>
            </a:endParaRPr>
          </a:p>
          <a:p>
            <a:pPr algn="l"/>
            <a:r>
              <a:rPr lang="en-US" b="1" i="0" u="sng" dirty="0">
                <a:solidFill>
                  <a:srgbClr val="000000"/>
                </a:solidFill>
                <a:effectLst/>
                <a:latin typeface="Segoe UI" panose="020B0502040204020203" pitchFamily="34" charset="0"/>
              </a:rPr>
              <a:t>What is Packages</a:t>
            </a:r>
          </a:p>
          <a:p>
            <a:pPr algn="l"/>
            <a:r>
              <a:rPr lang="en-US" b="0" i="0" dirty="0">
                <a:solidFill>
                  <a:srgbClr val="000000"/>
                </a:solidFill>
                <a:effectLst/>
                <a:latin typeface="Verdana" panose="020B0604030504040204" pitchFamily="34" charset="0"/>
              </a:rPr>
              <a:t>A package contains all the files you need for a module.</a:t>
            </a:r>
          </a:p>
          <a:p>
            <a:pPr algn="l"/>
            <a:r>
              <a:rPr lang="en-US" b="0" i="0" dirty="0">
                <a:solidFill>
                  <a:srgbClr val="000000"/>
                </a:solidFill>
                <a:effectLst/>
                <a:latin typeface="Verdana" panose="020B0604030504040204" pitchFamily="34" charset="0"/>
              </a:rPr>
              <a:t>Modules are Python code libraries you can include in your project.</a:t>
            </a:r>
          </a:p>
          <a:p>
            <a:pPr algn="l"/>
            <a:r>
              <a:rPr lang="en-US" b="1" i="0" u="sng" dirty="0">
                <a:solidFill>
                  <a:srgbClr val="000000"/>
                </a:solidFill>
                <a:effectLst/>
                <a:latin typeface="Segoe UI" panose="020B0502040204020203" pitchFamily="34" charset="0"/>
              </a:rPr>
              <a:t>Download a Package</a:t>
            </a:r>
          </a:p>
          <a:p>
            <a:pPr algn="l"/>
            <a:r>
              <a:rPr lang="en-US" b="0" i="0" dirty="0">
                <a:solidFill>
                  <a:srgbClr val="000000"/>
                </a:solidFill>
                <a:effectLst/>
                <a:latin typeface="Verdana" panose="020B0604030504040204" pitchFamily="34" charset="0"/>
              </a:rPr>
              <a:t>Open the command line interface and tell PIP to download the package you want.</a:t>
            </a:r>
          </a:p>
          <a:p>
            <a:pPr algn="l"/>
            <a:r>
              <a:rPr lang="en-US" b="0" i="0" dirty="0">
                <a:solidFill>
                  <a:srgbClr val="000000"/>
                </a:solidFill>
                <a:effectLst/>
                <a:latin typeface="Verdana" panose="020B0604030504040204" pitchFamily="34" charset="0"/>
              </a:rPr>
              <a:t>Navigate your command line to the location of Python's script directory, and type the following:</a:t>
            </a:r>
          </a:p>
          <a:p>
            <a:r>
              <a:rPr lang="en-IN" b="0" i="0" dirty="0">
                <a:solidFill>
                  <a:schemeClr val="tx1"/>
                </a:solidFill>
                <a:effectLst/>
                <a:latin typeface="Consolas" panose="020B0609020204030204" pitchFamily="49" charset="0"/>
              </a:rPr>
              <a:t>pip install matplotlib</a:t>
            </a:r>
          </a:p>
          <a:p>
            <a:r>
              <a:rPr lang="en-IN" b="1" u="sng" dirty="0">
                <a:solidFill>
                  <a:schemeClr val="tx1"/>
                </a:solidFill>
              </a:rPr>
              <a:t>For removing:</a:t>
            </a:r>
          </a:p>
          <a:p>
            <a:r>
              <a:rPr lang="en-IN" dirty="0">
                <a:solidFill>
                  <a:schemeClr val="tx1"/>
                </a:solidFill>
              </a:rPr>
              <a:t> pip uninstall matplotlib</a:t>
            </a:r>
          </a:p>
        </p:txBody>
      </p:sp>
    </p:spTree>
    <p:extLst>
      <p:ext uri="{BB962C8B-B14F-4D97-AF65-F5344CB8AC3E}">
        <p14:creationId xmlns="" xmlns:p14="http://schemas.microsoft.com/office/powerpoint/2010/main" val="16491871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File Handling</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a:bodyPr>
          <a:lstStyle/>
          <a:p>
            <a:pPr algn="l"/>
            <a:r>
              <a:rPr lang="en-IN" sz="2000" b="1" i="0" u="sng" dirty="0">
                <a:solidFill>
                  <a:srgbClr val="000000"/>
                </a:solidFill>
                <a:effectLst/>
                <a:latin typeface="Segoe UI" panose="020B0502040204020203" pitchFamily="34" charset="0"/>
              </a:rPr>
              <a:t>Python File Open:</a:t>
            </a:r>
          </a:p>
          <a:p>
            <a:pPr algn="l"/>
            <a:r>
              <a:rPr lang="en-US" sz="2000" b="0" i="0" dirty="0">
                <a:solidFill>
                  <a:srgbClr val="000000"/>
                </a:solidFill>
                <a:effectLst/>
                <a:latin typeface="Verdana" panose="020B0604030504040204" pitchFamily="34" charset="0"/>
              </a:rPr>
              <a:t>The key function for working with files in Python is the</a:t>
            </a:r>
            <a:r>
              <a:rPr lang="en-IN" sz="2000" dirty="0">
                <a:solidFill>
                  <a:srgbClr val="000000"/>
                </a:solidFill>
                <a:latin typeface="Segoe UI" panose="020B0502040204020203" pitchFamily="34" charset="0"/>
              </a:rPr>
              <a:t> </a:t>
            </a:r>
            <a:r>
              <a:rPr lang="en-IN" sz="2000" dirty="0">
                <a:solidFill>
                  <a:srgbClr val="C00000"/>
                </a:solidFill>
                <a:latin typeface="Segoe UI" panose="020B0502040204020203" pitchFamily="34" charset="0"/>
              </a:rPr>
              <a:t>open() </a:t>
            </a:r>
            <a:r>
              <a:rPr lang="en-IN" sz="2000" dirty="0">
                <a:solidFill>
                  <a:schemeClr val="tx1"/>
                </a:solidFill>
                <a:latin typeface="Segoe UI" panose="020B0502040204020203" pitchFamily="34" charset="0"/>
              </a:rPr>
              <a:t>function.</a:t>
            </a:r>
            <a:endParaRPr lang="en-IN" sz="2000" i="0" dirty="0">
              <a:solidFill>
                <a:schemeClr val="tx1"/>
              </a:solidFill>
              <a:effectLst/>
              <a:latin typeface="Segoe UI" panose="020B0502040204020203" pitchFamily="34" charset="0"/>
            </a:endParaRPr>
          </a:p>
          <a:p>
            <a:r>
              <a:rPr lang="en-US" sz="2000" b="0" i="0" dirty="0">
                <a:solidFill>
                  <a:srgbClr val="000000"/>
                </a:solidFill>
                <a:effectLst/>
                <a:latin typeface="Verdana" panose="020B0604030504040204" pitchFamily="34" charset="0"/>
              </a:rPr>
              <a:t>The </a:t>
            </a:r>
            <a:r>
              <a:rPr lang="en-US" sz="2000" b="0" i="0" dirty="0">
                <a:solidFill>
                  <a:srgbClr val="C00000"/>
                </a:solidFill>
                <a:effectLst/>
                <a:latin typeface="Verdana" panose="020B0604030504040204" pitchFamily="34" charset="0"/>
              </a:rPr>
              <a:t>open()</a:t>
            </a:r>
            <a:r>
              <a:rPr lang="en-US" sz="2000" b="0" i="0" dirty="0">
                <a:solidFill>
                  <a:srgbClr val="000000"/>
                </a:solidFill>
                <a:effectLst/>
                <a:latin typeface="Verdana" panose="020B0604030504040204" pitchFamily="34" charset="0"/>
              </a:rPr>
              <a:t> </a:t>
            </a:r>
            <a:r>
              <a:rPr lang="en-US" sz="2000" b="0" i="0" dirty="0">
                <a:solidFill>
                  <a:schemeClr val="tx1"/>
                </a:solidFill>
                <a:effectLst/>
                <a:latin typeface="Verdana" panose="020B0604030504040204" pitchFamily="34" charset="0"/>
              </a:rPr>
              <a:t>function</a:t>
            </a:r>
            <a:r>
              <a:rPr lang="en-US" sz="2000" b="0" i="0" dirty="0">
                <a:solidFill>
                  <a:srgbClr val="000000"/>
                </a:solidFill>
                <a:effectLst/>
                <a:latin typeface="Verdana" panose="020B0604030504040204" pitchFamily="34" charset="0"/>
              </a:rPr>
              <a:t> takes two parameters; </a:t>
            </a:r>
            <a:r>
              <a:rPr lang="en-US" sz="2000" b="0" i="1" dirty="0">
                <a:solidFill>
                  <a:srgbClr val="000000"/>
                </a:solidFill>
                <a:effectLst/>
                <a:latin typeface="Verdana" panose="020B0604030504040204" pitchFamily="34" charset="0"/>
              </a:rPr>
              <a:t>filename</a:t>
            </a:r>
            <a:r>
              <a:rPr lang="en-US" sz="2000" b="0" i="0" dirty="0">
                <a:solidFill>
                  <a:srgbClr val="000000"/>
                </a:solidFill>
                <a:effectLst/>
                <a:latin typeface="Verdana" panose="020B0604030504040204" pitchFamily="34" charset="0"/>
              </a:rPr>
              <a:t>, and </a:t>
            </a:r>
            <a:r>
              <a:rPr lang="en-US" sz="2000" b="0" i="1" dirty="0">
                <a:solidFill>
                  <a:srgbClr val="000000"/>
                </a:solidFill>
                <a:effectLst/>
                <a:latin typeface="Verdana" panose="020B0604030504040204" pitchFamily="34" charset="0"/>
              </a:rPr>
              <a:t>mode.</a:t>
            </a:r>
          </a:p>
          <a:p>
            <a:r>
              <a:rPr lang="en-US" sz="2000" i="1" dirty="0">
                <a:solidFill>
                  <a:srgbClr val="000000"/>
                </a:solidFill>
                <a:latin typeface="Verdana" panose="020B0604030504040204" pitchFamily="34" charset="0"/>
              </a:rPr>
              <a:t> modes are:</a:t>
            </a:r>
          </a:p>
          <a:p>
            <a:r>
              <a:rPr lang="en-US" sz="2000" i="1" dirty="0">
                <a:solidFill>
                  <a:srgbClr val="000000"/>
                </a:solidFill>
                <a:latin typeface="Verdana" panose="020B0604030504040204" pitchFamily="34" charset="0"/>
              </a:rPr>
              <a:t> t:</a:t>
            </a:r>
          </a:p>
          <a:p>
            <a:r>
              <a:rPr lang="en-IN" sz="2000" b="0" i="0" dirty="0">
                <a:solidFill>
                  <a:srgbClr val="DC143C"/>
                </a:solidFill>
                <a:effectLst/>
                <a:latin typeface="Consolas" panose="020B0609020204030204" pitchFamily="49" charset="0"/>
              </a:rPr>
              <a:t>“r"</a:t>
            </a:r>
            <a:r>
              <a:rPr lang="en-US" sz="2000" b="0" i="0" dirty="0">
                <a:solidFill>
                  <a:srgbClr val="000000"/>
                </a:solidFill>
                <a:effectLst/>
                <a:latin typeface="Verdana" panose="020B0604030504040204" pitchFamily="34" charset="0"/>
              </a:rPr>
              <a:t>:-</a:t>
            </a:r>
            <a:r>
              <a:rPr lang="en-US" sz="1600" dirty="0">
                <a:solidFill>
                  <a:srgbClr val="000000"/>
                </a:solidFill>
                <a:latin typeface="Verdana" panose="020B0604030504040204" pitchFamily="34" charset="0"/>
              </a:rPr>
              <a:t>Read - Default value. Opens a file for reading, error if the file does not exist.</a:t>
            </a:r>
          </a:p>
          <a:p>
            <a:r>
              <a:rPr lang="en-IN" sz="2000" b="0" i="0" dirty="0">
                <a:solidFill>
                  <a:srgbClr val="DC143C"/>
                </a:solidFill>
                <a:effectLst/>
                <a:latin typeface="Consolas" panose="020B0609020204030204" pitchFamily="49" charset="0"/>
              </a:rPr>
              <a:t>"a“</a:t>
            </a:r>
            <a:r>
              <a:rPr lang="en-US" sz="2000" i="1" dirty="0">
                <a:solidFill>
                  <a:srgbClr val="000000"/>
                </a:solidFill>
                <a:latin typeface="Verdana" panose="020B0604030504040204" pitchFamily="34" charset="0"/>
              </a:rPr>
              <a:t>:-</a:t>
            </a:r>
            <a:r>
              <a:rPr lang="en-US" sz="1600" dirty="0">
                <a:solidFill>
                  <a:srgbClr val="000000"/>
                </a:solidFill>
                <a:latin typeface="Verdana" panose="020B0604030504040204" pitchFamily="34" charset="0"/>
              </a:rPr>
              <a:t>Append - Opens a file for appending, creates the file if it does not exist.</a:t>
            </a:r>
          </a:p>
          <a:p>
            <a:r>
              <a:rPr lang="en-IN" sz="1600" b="0" i="0" dirty="0">
                <a:solidFill>
                  <a:srgbClr val="DC143C"/>
                </a:solidFill>
                <a:effectLst/>
                <a:latin typeface="Consolas" panose="020B0609020204030204" pitchFamily="49" charset="0"/>
              </a:rPr>
              <a:t>"w" : </a:t>
            </a:r>
            <a:r>
              <a:rPr lang="en-US" sz="1600" b="0" i="0" dirty="0">
                <a:solidFill>
                  <a:srgbClr val="000000"/>
                </a:solidFill>
                <a:effectLst/>
                <a:latin typeface="Verdana" panose="020B0604030504040204" pitchFamily="34" charset="0"/>
              </a:rPr>
              <a:t>Write - Opens a file for writing, creates the file if it does not exist.</a:t>
            </a:r>
          </a:p>
          <a:p>
            <a:r>
              <a:rPr lang="en-US" sz="1600" dirty="0">
                <a:solidFill>
                  <a:srgbClr val="000000"/>
                </a:solidFill>
                <a:latin typeface="Verdana" panose="020B0604030504040204" pitchFamily="34" charset="0"/>
              </a:rPr>
              <a:t> </a:t>
            </a:r>
            <a:r>
              <a:rPr lang="en-IN" sz="2000" b="0" i="0" dirty="0">
                <a:solidFill>
                  <a:srgbClr val="DC143C"/>
                </a:solidFill>
                <a:effectLst/>
                <a:latin typeface="Consolas" panose="020B0609020204030204" pitchFamily="49" charset="0"/>
              </a:rPr>
              <a:t>" x " :</a:t>
            </a:r>
            <a:r>
              <a:rPr lang="en-US" sz="1600" b="0" i="0" dirty="0">
                <a:solidFill>
                  <a:srgbClr val="000000"/>
                </a:solidFill>
                <a:effectLst/>
                <a:latin typeface="Verdana" panose="020B0604030504040204" pitchFamily="34" charset="0"/>
              </a:rPr>
              <a:t> Create - Creates the specified file, returns an error if the file exists.</a:t>
            </a:r>
          </a:p>
          <a:p>
            <a:r>
              <a:rPr lang="en-US" sz="1200" dirty="0">
                <a:solidFill>
                  <a:srgbClr val="000000"/>
                </a:solidFill>
                <a:latin typeface="Verdana" panose="020B0604030504040204" pitchFamily="34" charset="0"/>
              </a:rPr>
              <a:t> </a:t>
            </a:r>
            <a:r>
              <a:rPr lang="en-IN" sz="1600" b="0" i="0" dirty="0">
                <a:solidFill>
                  <a:srgbClr val="DC143C"/>
                </a:solidFill>
                <a:effectLst/>
                <a:latin typeface="Consolas" panose="020B0609020204030204" pitchFamily="49" charset="0"/>
              </a:rPr>
              <a:t>" t " </a:t>
            </a:r>
            <a:r>
              <a:rPr lang="en-US" sz="1600" b="0" i="0" dirty="0">
                <a:solidFill>
                  <a:srgbClr val="000000"/>
                </a:solidFill>
                <a:effectLst/>
                <a:latin typeface="Verdana" panose="020B0604030504040204" pitchFamily="34" charset="0"/>
              </a:rPr>
              <a:t> - Text - Default value. Text mode</a:t>
            </a:r>
          </a:p>
          <a:p>
            <a:r>
              <a:rPr lang="en-US" sz="1200" dirty="0">
                <a:solidFill>
                  <a:srgbClr val="000000"/>
                </a:solidFill>
                <a:latin typeface="Verdana" panose="020B0604030504040204" pitchFamily="34" charset="0"/>
              </a:rPr>
              <a:t> </a:t>
            </a:r>
            <a:r>
              <a:rPr lang="en-IN" sz="1600" b="0" i="0" dirty="0">
                <a:solidFill>
                  <a:srgbClr val="DC143C"/>
                </a:solidFill>
                <a:effectLst/>
                <a:latin typeface="Consolas" panose="020B0609020204030204" pitchFamily="49" charset="0"/>
              </a:rPr>
              <a:t>" b " </a:t>
            </a:r>
            <a:r>
              <a:rPr lang="en-US" sz="1600" b="0" i="0" dirty="0">
                <a:solidFill>
                  <a:srgbClr val="000000"/>
                </a:solidFill>
                <a:effectLst/>
                <a:latin typeface="Verdana" panose="020B0604030504040204" pitchFamily="34" charset="0"/>
              </a:rPr>
              <a:t> Binary - Binary mode (e.g. images)</a:t>
            </a:r>
          </a:p>
          <a:p>
            <a:r>
              <a:rPr lang="en-US" sz="1600" dirty="0">
                <a:solidFill>
                  <a:srgbClr val="000000"/>
                </a:solidFill>
                <a:latin typeface="Verdana" panose="020B0604030504040204" pitchFamily="34" charset="0"/>
              </a:rPr>
              <a:t>Example for opening the file in python:</a:t>
            </a:r>
          </a:p>
          <a:p>
            <a:r>
              <a:rPr lang="en-IN" sz="1600" b="0" i="0" dirty="0">
                <a:solidFill>
                  <a:srgbClr val="000000"/>
                </a:solidFill>
                <a:effectLst/>
                <a:latin typeface="Consolas" panose="020B0609020204030204" pitchFamily="49" charset="0"/>
              </a:rPr>
              <a:t>f = </a:t>
            </a:r>
            <a:r>
              <a:rPr lang="en-IN" sz="1600" b="0" i="0" dirty="0">
                <a:solidFill>
                  <a:srgbClr val="0000CD"/>
                </a:solidFill>
                <a:effectLst/>
                <a:latin typeface="Consolas" panose="020B0609020204030204" pitchFamily="49" charset="0"/>
              </a:rPr>
              <a:t>open</a:t>
            </a:r>
            <a:r>
              <a:rPr lang="en-IN" sz="1600" b="0" i="0" dirty="0">
                <a:solidFill>
                  <a:srgbClr val="000000"/>
                </a:solidFill>
                <a:effectLst/>
                <a:latin typeface="Consolas" panose="020B0609020204030204" pitchFamily="49" charset="0"/>
              </a:rPr>
              <a:t>(</a:t>
            </a:r>
            <a:r>
              <a:rPr lang="en-IN" sz="1600" b="0" i="0" dirty="0">
                <a:solidFill>
                  <a:srgbClr val="A52A2A"/>
                </a:solidFill>
                <a:effectLst/>
                <a:latin typeface="Consolas" panose="020B0609020204030204" pitchFamily="49" charset="0"/>
              </a:rPr>
              <a:t>"demofile.txt“,</a:t>
            </a:r>
            <a:r>
              <a:rPr lang="en-IN" sz="1200" b="0" i="0" dirty="0">
                <a:solidFill>
                  <a:srgbClr val="A52A2A"/>
                </a:solidFill>
                <a:effectLst/>
                <a:latin typeface="Consolas" panose="020B0609020204030204" pitchFamily="49" charset="0"/>
              </a:rPr>
              <a:t> "rt"</a:t>
            </a:r>
            <a:r>
              <a:rPr lang="en-IN" sz="1600" b="0" i="0" dirty="0">
                <a:solidFill>
                  <a:srgbClr val="000000"/>
                </a:solidFill>
                <a:effectLst/>
                <a:latin typeface="Consolas" panose="020B0609020204030204" pitchFamily="49" charset="0"/>
              </a:rPr>
              <a:t>)</a:t>
            </a:r>
            <a:r>
              <a:rPr lang="en-US" sz="1600" b="0" i="0" dirty="0">
                <a:solidFill>
                  <a:srgbClr val="000000"/>
                </a:solidFill>
                <a:effectLst/>
                <a:latin typeface="Verdana" panose="020B0604030504040204" pitchFamily="34" charset="0"/>
              </a:rPr>
              <a:t>.</a:t>
            </a:r>
            <a:endParaRPr lang="en-IN" sz="2000" dirty="0">
              <a:solidFill>
                <a:schemeClr val="tx1"/>
              </a:solidFill>
            </a:endParaRPr>
          </a:p>
        </p:txBody>
      </p:sp>
    </p:spTree>
    <p:extLst>
      <p:ext uri="{BB962C8B-B14F-4D97-AF65-F5344CB8AC3E}">
        <p14:creationId xmlns="" xmlns:p14="http://schemas.microsoft.com/office/powerpoint/2010/main" val="23144199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File Handling</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a:bodyPr>
          <a:lstStyle/>
          <a:p>
            <a:pPr algn="l"/>
            <a:r>
              <a:rPr lang="en-IN" sz="2000" b="1" i="0" u="sng" dirty="0">
                <a:solidFill>
                  <a:srgbClr val="000000"/>
                </a:solidFill>
                <a:effectLst/>
                <a:latin typeface="Segoe UI" panose="020B0502040204020203" pitchFamily="34" charset="0"/>
              </a:rPr>
              <a:t>Python File Delete:</a:t>
            </a:r>
          </a:p>
          <a:p>
            <a:pPr algn="l"/>
            <a:r>
              <a:rPr lang="en-US" sz="2000" b="0" i="0" dirty="0">
                <a:solidFill>
                  <a:srgbClr val="000000"/>
                </a:solidFill>
                <a:effectLst/>
                <a:latin typeface="Verdana" panose="020B0604030504040204" pitchFamily="34" charset="0"/>
              </a:rPr>
              <a:t>The key function for </a:t>
            </a:r>
            <a:r>
              <a:rPr lang="en-US" sz="2000" b="0" i="0" dirty="0" err="1">
                <a:solidFill>
                  <a:srgbClr val="000000"/>
                </a:solidFill>
                <a:effectLst/>
                <a:latin typeface="Verdana" panose="020B0604030504040204" pitchFamily="34" charset="0"/>
              </a:rPr>
              <a:t>deletingfiles</a:t>
            </a:r>
            <a:r>
              <a:rPr lang="en-US" sz="2000" b="0" i="0" dirty="0">
                <a:solidFill>
                  <a:srgbClr val="000000"/>
                </a:solidFill>
                <a:effectLst/>
                <a:latin typeface="Verdana" panose="020B0604030504040204" pitchFamily="34" charset="0"/>
              </a:rPr>
              <a:t> in Python is the</a:t>
            </a:r>
            <a:r>
              <a:rPr lang="en-IN" sz="2000" dirty="0">
                <a:solidFill>
                  <a:srgbClr val="000000"/>
                </a:solidFill>
                <a:latin typeface="Segoe UI" panose="020B0502040204020203" pitchFamily="34" charset="0"/>
              </a:rPr>
              <a:t> </a:t>
            </a:r>
            <a:r>
              <a:rPr lang="en-IN" sz="2000" dirty="0">
                <a:solidFill>
                  <a:srgbClr val="C00000"/>
                </a:solidFill>
                <a:latin typeface="Segoe UI" panose="020B0502040204020203" pitchFamily="34" charset="0"/>
              </a:rPr>
              <a:t>remove() </a:t>
            </a:r>
            <a:r>
              <a:rPr lang="en-IN" sz="2000" dirty="0">
                <a:solidFill>
                  <a:schemeClr val="tx1"/>
                </a:solidFill>
                <a:latin typeface="Segoe UI" panose="020B0502040204020203" pitchFamily="34" charset="0"/>
              </a:rPr>
              <a:t>function.</a:t>
            </a:r>
            <a:endParaRPr lang="en-IN" sz="2000" i="0" dirty="0">
              <a:solidFill>
                <a:schemeClr val="tx1"/>
              </a:solidFill>
              <a:effectLst/>
              <a:latin typeface="Segoe UI" panose="020B0502040204020203" pitchFamily="34" charset="0"/>
            </a:endParaRPr>
          </a:p>
          <a:p>
            <a:r>
              <a:rPr lang="en-US" sz="2000" b="0" i="0" dirty="0">
                <a:solidFill>
                  <a:srgbClr val="000000"/>
                </a:solidFill>
                <a:effectLst/>
                <a:latin typeface="Verdana" panose="020B0604030504040204" pitchFamily="34" charset="0"/>
              </a:rPr>
              <a:t>The </a:t>
            </a:r>
            <a:r>
              <a:rPr lang="en-US" sz="2000" dirty="0">
                <a:solidFill>
                  <a:srgbClr val="C00000"/>
                </a:solidFill>
                <a:latin typeface="Verdana" panose="020B0604030504040204" pitchFamily="34" charset="0"/>
              </a:rPr>
              <a:t>remove</a:t>
            </a:r>
            <a:r>
              <a:rPr lang="en-US" sz="2000" b="0" i="0" dirty="0">
                <a:solidFill>
                  <a:srgbClr val="C00000"/>
                </a:solidFill>
                <a:effectLst/>
                <a:latin typeface="Verdana" panose="020B0604030504040204" pitchFamily="34" charset="0"/>
              </a:rPr>
              <a:t>()</a:t>
            </a:r>
            <a:r>
              <a:rPr lang="en-US" sz="2000" b="0" i="0" dirty="0">
                <a:solidFill>
                  <a:srgbClr val="000000"/>
                </a:solidFill>
                <a:effectLst/>
                <a:latin typeface="Verdana" panose="020B0604030504040204" pitchFamily="34" charset="0"/>
              </a:rPr>
              <a:t> </a:t>
            </a:r>
            <a:r>
              <a:rPr lang="en-US" sz="2000" b="0" i="0" dirty="0">
                <a:solidFill>
                  <a:schemeClr val="tx1"/>
                </a:solidFill>
                <a:effectLst/>
                <a:latin typeface="Verdana" panose="020B0604030504040204" pitchFamily="34" charset="0"/>
              </a:rPr>
              <a:t>operates by importing OS module like</a:t>
            </a:r>
          </a:p>
          <a:p>
            <a:r>
              <a:rPr lang="en-US" sz="2000" dirty="0">
                <a:solidFill>
                  <a:schemeClr val="tx1"/>
                </a:solidFill>
                <a:latin typeface="Verdana" panose="020B0604030504040204" pitchFamily="34" charset="0"/>
              </a:rPr>
              <a:t> import </a:t>
            </a:r>
            <a:r>
              <a:rPr lang="en-US" sz="2000" dirty="0" err="1">
                <a:solidFill>
                  <a:schemeClr val="tx1"/>
                </a:solidFill>
                <a:latin typeface="Verdana" panose="020B0604030504040204" pitchFamily="34" charset="0"/>
              </a:rPr>
              <a:t>os</a:t>
            </a:r>
            <a:endParaRPr lang="en-US" sz="2000" i="1" dirty="0">
              <a:solidFill>
                <a:srgbClr val="000000"/>
              </a:solidFill>
              <a:latin typeface="Verdana" panose="020B0604030504040204" pitchFamily="34" charset="0"/>
            </a:endParaRPr>
          </a:p>
          <a:p>
            <a:r>
              <a:rPr lang="en-US" sz="2000" i="1" dirty="0">
                <a:solidFill>
                  <a:srgbClr val="000000"/>
                </a:solidFill>
                <a:latin typeface="Verdana" panose="020B0604030504040204" pitchFamily="34" charset="0"/>
              </a:rPr>
              <a:t>Then </a:t>
            </a:r>
          </a:p>
          <a:p>
            <a:r>
              <a:rPr lang="en-US" sz="2000" i="1" dirty="0">
                <a:solidFill>
                  <a:srgbClr val="000000"/>
                </a:solidFill>
                <a:latin typeface="Verdana" panose="020B0604030504040204" pitchFamily="34" charset="0"/>
              </a:rPr>
              <a:t>F=</a:t>
            </a:r>
            <a:r>
              <a:rPr lang="en-US" sz="2000" i="1" dirty="0" err="1">
                <a:solidFill>
                  <a:srgbClr val="000000"/>
                </a:solidFill>
                <a:latin typeface="Verdana" panose="020B0604030504040204" pitchFamily="34" charset="0"/>
              </a:rPr>
              <a:t>os.remove</a:t>
            </a:r>
            <a:r>
              <a:rPr lang="en-US" sz="2000" i="1" dirty="0">
                <a:solidFill>
                  <a:srgbClr val="000000"/>
                </a:solidFill>
                <a:latin typeface="Verdana" panose="020B0604030504040204" pitchFamily="34" charset="0"/>
              </a:rPr>
              <a:t>(“demo.txt)</a:t>
            </a:r>
          </a:p>
          <a:p>
            <a:r>
              <a:rPr lang="en-US" sz="2000" b="1" i="1" u="sng" dirty="0">
                <a:solidFill>
                  <a:srgbClr val="000000"/>
                </a:solidFill>
                <a:latin typeface="Verdana" panose="020B0604030504040204" pitchFamily="34" charset="0"/>
              </a:rPr>
              <a:t>Delete if the file exists:</a:t>
            </a:r>
          </a:p>
          <a:p>
            <a:r>
              <a:rPr lang="en-IN" sz="1600" b="0" i="0" dirty="0">
                <a:solidFill>
                  <a:srgbClr val="0000CD"/>
                </a:solidFill>
                <a:effectLst/>
                <a:latin typeface="Consolas" panose="020B0609020204030204" pitchFamily="49" charset="0"/>
              </a:rPr>
              <a:t>import</a:t>
            </a: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os</a:t>
            </a:r>
            <a:r>
              <a:rPr lang="en-IN" sz="1600" dirty="0"/>
              <a:t/>
            </a:r>
            <a:br>
              <a:rPr lang="en-IN" sz="1600" dirty="0"/>
            </a:br>
            <a:r>
              <a:rPr lang="en-IN" sz="1600" b="0" i="0" dirty="0">
                <a:solidFill>
                  <a:srgbClr val="0000CD"/>
                </a:solidFill>
                <a:effectLst/>
                <a:latin typeface="Consolas" panose="020B0609020204030204" pitchFamily="49" charset="0"/>
              </a:rPr>
              <a:t>if</a:t>
            </a: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os.path.exists</a:t>
            </a:r>
            <a:r>
              <a:rPr lang="en-IN" sz="1600" b="0" i="0" dirty="0">
                <a:solidFill>
                  <a:srgbClr val="000000"/>
                </a:solidFill>
                <a:effectLst/>
                <a:latin typeface="Consolas" panose="020B0609020204030204" pitchFamily="49" charset="0"/>
              </a:rPr>
              <a:t>(</a:t>
            </a:r>
            <a:r>
              <a:rPr lang="en-IN" sz="1600" b="0" i="0" dirty="0">
                <a:solidFill>
                  <a:srgbClr val="A52A2A"/>
                </a:solidFill>
                <a:effectLst/>
                <a:latin typeface="Consolas" panose="020B0609020204030204" pitchFamily="49" charset="0"/>
              </a:rPr>
              <a:t>"demofile.txt"</a:t>
            </a:r>
            <a:r>
              <a:rPr lang="en-IN" sz="1600" b="0" i="0" dirty="0">
                <a:solidFill>
                  <a:srgbClr val="000000"/>
                </a:solidFill>
                <a:effectLst/>
                <a:latin typeface="Consolas" panose="020B0609020204030204" pitchFamily="49" charset="0"/>
              </a:rPr>
              <a:t>):</a:t>
            </a:r>
            <a:r>
              <a:rPr lang="en-IN" sz="1600" dirty="0"/>
              <a:t/>
            </a:r>
            <a:br>
              <a:rPr lang="en-IN" sz="1600" dirty="0"/>
            </a:b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os.remove</a:t>
            </a:r>
            <a:r>
              <a:rPr lang="en-IN" sz="1600" b="0" i="0" dirty="0">
                <a:solidFill>
                  <a:srgbClr val="000000"/>
                </a:solidFill>
                <a:effectLst/>
                <a:latin typeface="Consolas" panose="020B0609020204030204" pitchFamily="49" charset="0"/>
              </a:rPr>
              <a:t>(</a:t>
            </a:r>
            <a:r>
              <a:rPr lang="en-IN" sz="1600" b="0" i="0" dirty="0">
                <a:solidFill>
                  <a:srgbClr val="A52A2A"/>
                </a:solidFill>
                <a:effectLst/>
                <a:latin typeface="Consolas" panose="020B0609020204030204" pitchFamily="49" charset="0"/>
              </a:rPr>
              <a:t>"demofile.txt"</a:t>
            </a:r>
            <a:r>
              <a:rPr lang="en-IN" sz="1600" b="0" i="0" dirty="0">
                <a:solidFill>
                  <a:srgbClr val="000000"/>
                </a:solidFill>
                <a:effectLst/>
                <a:latin typeface="Consolas" panose="020B0609020204030204" pitchFamily="49" charset="0"/>
              </a:rPr>
              <a:t>)</a:t>
            </a:r>
            <a:r>
              <a:rPr lang="en-IN" sz="1600" dirty="0"/>
              <a:t/>
            </a:r>
            <a:br>
              <a:rPr lang="en-IN" sz="1600" dirty="0"/>
            </a:br>
            <a:r>
              <a:rPr lang="en-IN" sz="1600" b="0" i="0" dirty="0">
                <a:solidFill>
                  <a:srgbClr val="0000CD"/>
                </a:solidFill>
                <a:effectLst/>
                <a:latin typeface="Consolas" panose="020B0609020204030204" pitchFamily="49" charset="0"/>
              </a:rPr>
              <a:t>else</a:t>
            </a:r>
            <a:r>
              <a:rPr lang="en-IN" sz="1600" b="0" i="0" dirty="0">
                <a:solidFill>
                  <a:srgbClr val="000000"/>
                </a:solidFill>
                <a:effectLst/>
                <a:latin typeface="Consolas" panose="020B0609020204030204" pitchFamily="49" charset="0"/>
              </a:rPr>
              <a:t>:</a:t>
            </a:r>
            <a:r>
              <a:rPr lang="en-IN" sz="1600" dirty="0"/>
              <a:t/>
            </a:r>
            <a:br>
              <a:rPr lang="en-IN" sz="1600" dirty="0"/>
            </a:br>
            <a:r>
              <a:rPr lang="en-IN" sz="1600" b="0" i="0" dirty="0">
                <a:solidFill>
                  <a:srgbClr val="000000"/>
                </a:solidFill>
                <a:effectLst/>
                <a:latin typeface="Consolas" panose="020B0609020204030204" pitchFamily="49" charset="0"/>
              </a:rPr>
              <a:t>  </a:t>
            </a:r>
            <a:r>
              <a:rPr lang="en-IN" sz="1600" b="0" i="0" dirty="0">
                <a:solidFill>
                  <a:srgbClr val="0000CD"/>
                </a:solidFill>
                <a:effectLst/>
                <a:latin typeface="Consolas" panose="020B0609020204030204" pitchFamily="49" charset="0"/>
              </a:rPr>
              <a:t>print</a:t>
            </a:r>
            <a:r>
              <a:rPr lang="en-IN" sz="1600" b="0" i="0" dirty="0">
                <a:solidFill>
                  <a:srgbClr val="000000"/>
                </a:solidFill>
                <a:effectLst/>
                <a:latin typeface="Consolas" panose="020B0609020204030204" pitchFamily="49" charset="0"/>
              </a:rPr>
              <a:t>(</a:t>
            </a:r>
            <a:r>
              <a:rPr lang="en-IN" sz="1600" b="0" i="0" dirty="0">
                <a:solidFill>
                  <a:srgbClr val="A52A2A"/>
                </a:solidFill>
                <a:effectLst/>
                <a:latin typeface="Consolas" panose="020B0609020204030204" pitchFamily="49" charset="0"/>
              </a:rPr>
              <a:t>"The file does not exist"</a:t>
            </a:r>
            <a:r>
              <a:rPr lang="en-IN" sz="1600" b="0" i="0" dirty="0">
                <a:solidFill>
                  <a:srgbClr val="000000"/>
                </a:solidFill>
                <a:effectLst/>
                <a:latin typeface="Consolas" panose="020B0609020204030204" pitchFamily="49" charset="0"/>
              </a:rPr>
              <a:t>)</a:t>
            </a:r>
          </a:p>
          <a:p>
            <a:endParaRPr lang="en-IN" sz="2000" dirty="0">
              <a:solidFill>
                <a:schemeClr val="tx1"/>
              </a:solidFill>
            </a:endParaRPr>
          </a:p>
        </p:txBody>
      </p:sp>
    </p:spTree>
    <p:extLst>
      <p:ext uri="{BB962C8B-B14F-4D97-AF65-F5344CB8AC3E}">
        <p14:creationId xmlns="" xmlns:p14="http://schemas.microsoft.com/office/powerpoint/2010/main" val="2263044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p:txBody>
          <a:bodyPr/>
          <a:lstStyle/>
          <a:p>
            <a:r>
              <a:rPr lang="en-US" dirty="0"/>
              <a:t>Installing anaconda and python</a:t>
            </a:r>
            <a:endParaRPr lang="en-IN" dirty="0"/>
          </a:p>
        </p:txBody>
      </p:sp>
      <p:sp>
        <p:nvSpPr>
          <p:cNvPr id="3" name="Content Placeholder 2">
            <a:extLst>
              <a:ext uri="{FF2B5EF4-FFF2-40B4-BE49-F238E27FC236}">
                <a16:creationId xmlns="" xmlns:a16="http://schemas.microsoft.com/office/drawing/2014/main" id="{97AC9C5C-BBD5-853D-7BE0-FACE89720A7E}"/>
              </a:ext>
            </a:extLst>
          </p:cNvPr>
          <p:cNvSpPr>
            <a:spLocks noGrp="1"/>
          </p:cNvSpPr>
          <p:nvPr>
            <p:ph idx="1"/>
          </p:nvPr>
        </p:nvSpPr>
        <p:spPr>
          <a:xfrm>
            <a:off x="1202918" y="2011679"/>
            <a:ext cx="10603599" cy="4610347"/>
          </a:xfrm>
        </p:spPr>
        <p:txBody>
          <a:bodyPr/>
          <a:lstStyle/>
          <a:p>
            <a:r>
              <a:rPr lang="en-US" dirty="0"/>
              <a:t>For Windows users PYTHON usually isn’t Included, but it gets Installed with Anaconda</a:t>
            </a:r>
            <a:r>
              <a:rPr lang="en-US" dirty="0" smtClean="0"/>
              <a:t>. Use </a:t>
            </a:r>
            <a:r>
              <a:rPr lang="en-US" dirty="0"/>
              <a:t>the following Steps to install Anaconda Properly.</a:t>
            </a:r>
          </a:p>
          <a:p>
            <a:r>
              <a:rPr lang="en-US" dirty="0">
                <a:hlinkClick r:id="rId2"/>
              </a:rPr>
              <a:t>www.anaconda.com/distribution</a:t>
            </a:r>
            <a:r>
              <a:rPr lang="en-US" dirty="0"/>
              <a:t>.</a:t>
            </a:r>
          </a:p>
          <a:p>
            <a:endParaRPr lang="en-US" dirty="0"/>
          </a:p>
          <a:p>
            <a:endParaRPr lang="en-IN" dirty="0"/>
          </a:p>
        </p:txBody>
      </p:sp>
      <p:pic>
        <p:nvPicPr>
          <p:cNvPr id="5" name="Picture 4">
            <a:extLst>
              <a:ext uri="{FF2B5EF4-FFF2-40B4-BE49-F238E27FC236}">
                <a16:creationId xmlns="" xmlns:a16="http://schemas.microsoft.com/office/drawing/2014/main" id="{6F84A6A5-4CC6-5004-E6AD-F292094DFFB5}"/>
              </a:ext>
            </a:extLst>
          </p:cNvPr>
          <p:cNvPicPr>
            <a:picLocks noChangeAspect="1"/>
          </p:cNvPicPr>
          <p:nvPr/>
        </p:nvPicPr>
        <p:blipFill>
          <a:blip r:embed="rId3"/>
          <a:stretch>
            <a:fillRect/>
          </a:stretch>
        </p:blipFill>
        <p:spPr>
          <a:xfrm>
            <a:off x="1202919" y="3112393"/>
            <a:ext cx="9784080" cy="3105527"/>
          </a:xfrm>
          <a:prstGeom prst="rect">
            <a:avLst/>
          </a:prstGeom>
        </p:spPr>
      </p:pic>
    </p:spTree>
    <p:extLst>
      <p:ext uri="{BB962C8B-B14F-4D97-AF65-F5344CB8AC3E}">
        <p14:creationId xmlns="" xmlns:p14="http://schemas.microsoft.com/office/powerpoint/2010/main" val="3273844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Library:</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lnSpcReduction="10000"/>
          </a:bodyPr>
          <a:lstStyle/>
          <a:p>
            <a:pPr algn="l"/>
            <a:r>
              <a:rPr lang="en-US" sz="1600" b="0" i="0" dirty="0">
                <a:solidFill>
                  <a:srgbClr val="000000"/>
                </a:solidFill>
                <a:effectLst/>
                <a:latin typeface="Verdana" panose="020B0604030504040204" pitchFamily="34" charset="0"/>
              </a:rPr>
              <a:t>NumPy is a Python library.</a:t>
            </a:r>
          </a:p>
          <a:p>
            <a:pPr algn="l"/>
            <a:r>
              <a:rPr lang="en-US" sz="1600" b="0" i="0" dirty="0">
                <a:solidFill>
                  <a:srgbClr val="000000"/>
                </a:solidFill>
                <a:effectLst/>
                <a:latin typeface="Verdana" panose="020B0604030504040204" pitchFamily="34" charset="0"/>
              </a:rPr>
              <a:t>NumPy is used for working with arrays.</a:t>
            </a:r>
          </a:p>
          <a:p>
            <a:pPr algn="l"/>
            <a:r>
              <a:rPr lang="en-US" sz="1600" b="0" i="0" dirty="0">
                <a:solidFill>
                  <a:srgbClr val="000000"/>
                </a:solidFill>
                <a:effectLst/>
                <a:latin typeface="Verdana" panose="020B0604030504040204" pitchFamily="34" charset="0"/>
              </a:rPr>
              <a:t>NumPy is short for "Numerical Python”.</a:t>
            </a:r>
          </a:p>
          <a:p>
            <a:pPr algn="l"/>
            <a:r>
              <a:rPr lang="en-US" sz="1600" dirty="0">
                <a:solidFill>
                  <a:srgbClr val="000000"/>
                </a:solidFill>
                <a:latin typeface="Verdana" panose="020B0604030504040204" pitchFamily="34" charset="0"/>
              </a:rPr>
              <a:t>Library is basically a collection of modules.</a:t>
            </a:r>
          </a:p>
          <a:p>
            <a:r>
              <a:rPr lang="en-US" sz="1600" b="1" dirty="0">
                <a:solidFill>
                  <a:srgbClr val="000000"/>
                </a:solidFill>
                <a:latin typeface="Verdana" panose="020B0604030504040204" pitchFamily="34" charset="0"/>
              </a:rPr>
              <a:t>Why Use NumPy?</a:t>
            </a:r>
          </a:p>
          <a:p>
            <a:r>
              <a:rPr lang="en-US" sz="1600" dirty="0">
                <a:solidFill>
                  <a:srgbClr val="000000"/>
                </a:solidFill>
                <a:latin typeface="Verdana" panose="020B0604030504040204" pitchFamily="34" charset="0"/>
              </a:rPr>
              <a:t>In Python we have lists that serve the purpose of arrays, but they are slow to process.</a:t>
            </a:r>
          </a:p>
          <a:p>
            <a:r>
              <a:rPr lang="en-US" sz="1600" dirty="0">
                <a:solidFill>
                  <a:srgbClr val="000000"/>
                </a:solidFill>
                <a:latin typeface="Verdana" panose="020B0604030504040204" pitchFamily="34" charset="0"/>
              </a:rPr>
              <a:t>NumPy aims to provide an array object that is up to much faster than traditional Python lists</a:t>
            </a:r>
            <a:r>
              <a:rPr lang="en-US" sz="1200" b="0" i="0" dirty="0">
                <a:solidFill>
                  <a:srgbClr val="000000"/>
                </a:solidFill>
                <a:effectLst/>
                <a:latin typeface="Verdana" panose="020B0604030504040204" pitchFamily="34" charset="0"/>
              </a:rPr>
              <a:t>.</a:t>
            </a:r>
          </a:p>
          <a:p>
            <a:pPr algn="l"/>
            <a:r>
              <a:rPr lang="en-US" sz="1600" dirty="0">
                <a:solidFill>
                  <a:srgbClr val="000000"/>
                </a:solidFill>
                <a:latin typeface="Verdana" panose="020B0604030504040204" pitchFamily="34" charset="0"/>
              </a:rPr>
              <a:t>The array object in NumPy is called </a:t>
            </a:r>
            <a:r>
              <a:rPr lang="en-IN" sz="1600" b="0" i="0" dirty="0" err="1">
                <a:solidFill>
                  <a:srgbClr val="DC143C"/>
                </a:solidFill>
                <a:effectLst/>
                <a:latin typeface="Consolas" panose="020B0609020204030204" pitchFamily="49" charset="0"/>
              </a:rPr>
              <a:t>ndarray</a:t>
            </a:r>
            <a:r>
              <a:rPr lang="en-IN" sz="1600" b="0" i="0" dirty="0">
                <a:solidFill>
                  <a:srgbClr val="DC143C"/>
                </a:solidFill>
                <a:effectLst/>
                <a:latin typeface="Consolas" panose="020B0609020204030204" pitchFamily="49" charset="0"/>
              </a:rPr>
              <a:t>, </a:t>
            </a:r>
            <a:r>
              <a:rPr lang="en-US" sz="1600" b="0" i="0" dirty="0">
                <a:solidFill>
                  <a:srgbClr val="000000"/>
                </a:solidFill>
                <a:effectLst/>
                <a:latin typeface="Verdana" panose="020B0604030504040204" pitchFamily="34" charset="0"/>
              </a:rPr>
              <a:t>it provides a lot of supporting functions that make working with</a:t>
            </a:r>
          </a:p>
          <a:p>
            <a:pPr algn="l"/>
            <a:r>
              <a:rPr lang="en-IN" sz="1600" b="0" i="0" dirty="0" err="1">
                <a:solidFill>
                  <a:srgbClr val="DC143C"/>
                </a:solidFill>
                <a:effectLst/>
                <a:latin typeface="Consolas" panose="020B0609020204030204" pitchFamily="49" charset="0"/>
              </a:rPr>
              <a:t>ndarray</a:t>
            </a:r>
            <a:r>
              <a:rPr lang="en-US" sz="1600" dirty="0">
                <a:solidFill>
                  <a:srgbClr val="000000"/>
                </a:solidFill>
                <a:latin typeface="Verdana" panose="020B0604030504040204" pitchFamily="34" charset="0"/>
              </a:rPr>
              <a:t> very easy.</a:t>
            </a:r>
          </a:p>
          <a:p>
            <a:pPr algn="l"/>
            <a:r>
              <a:rPr lang="en-US" sz="1600" b="1" i="0" dirty="0">
                <a:solidFill>
                  <a:srgbClr val="000000"/>
                </a:solidFill>
                <a:effectLst/>
                <a:latin typeface="Segoe UI" panose="020B0502040204020203" pitchFamily="34" charset="0"/>
              </a:rPr>
              <a:t>Why is NumPy Faster Than Lists?</a:t>
            </a:r>
          </a:p>
          <a:p>
            <a:pPr algn="l"/>
            <a:r>
              <a:rPr lang="en-US" sz="1600" b="0" i="0" dirty="0">
                <a:solidFill>
                  <a:srgbClr val="000000"/>
                </a:solidFill>
                <a:effectLst/>
                <a:latin typeface="Verdana" panose="020B0604030504040204" pitchFamily="34" charset="0"/>
              </a:rPr>
              <a:t>NumPy arrays are stored at one continuous place in memory unlike lists, so processes can access and manipulate them very efficiently.</a:t>
            </a:r>
          </a:p>
          <a:p>
            <a:pPr algn="l"/>
            <a:r>
              <a:rPr lang="en-US" sz="1600" b="0" i="0" dirty="0">
                <a:solidFill>
                  <a:srgbClr val="000000"/>
                </a:solidFill>
                <a:effectLst/>
                <a:latin typeface="Verdana" panose="020B0604030504040204" pitchFamily="34" charset="0"/>
              </a:rPr>
              <a:t>This behavior is called locality of reference in computer science.</a:t>
            </a:r>
          </a:p>
          <a:p>
            <a:pPr algn="l"/>
            <a:r>
              <a:rPr lang="en-US" sz="1600" b="0" i="0" dirty="0">
                <a:solidFill>
                  <a:srgbClr val="000000"/>
                </a:solidFill>
                <a:effectLst/>
                <a:latin typeface="Verdana" panose="020B0604030504040204" pitchFamily="34" charset="0"/>
              </a:rPr>
              <a:t>This is the main reason why NumPy is faster than lists. Also it is optimized to work with latest CPU architectures.</a:t>
            </a:r>
          </a:p>
          <a:p>
            <a:pPr algn="l"/>
            <a:r>
              <a:rPr lang="en-IN" sz="2000" b="1" dirty="0">
                <a:solidFill>
                  <a:schemeClr val="tx1"/>
                </a:solidFill>
              </a:rPr>
              <a:t>Installation of </a:t>
            </a:r>
            <a:r>
              <a:rPr lang="en-IN" sz="2000" b="1" dirty="0" err="1">
                <a:solidFill>
                  <a:schemeClr val="tx1"/>
                </a:solidFill>
              </a:rPr>
              <a:t>Numpy</a:t>
            </a:r>
            <a:r>
              <a:rPr lang="en-IN" sz="2000" b="1" dirty="0">
                <a:solidFill>
                  <a:schemeClr val="tx1"/>
                </a:solidFill>
              </a:rPr>
              <a:t>:</a:t>
            </a:r>
          </a:p>
          <a:p>
            <a:pPr algn="l"/>
            <a:r>
              <a:rPr lang="en-IN" sz="1600" b="0" i="0" dirty="0">
                <a:solidFill>
                  <a:schemeClr val="tx1"/>
                </a:solidFill>
                <a:effectLst/>
                <a:latin typeface="Consolas" panose="020B0609020204030204" pitchFamily="49" charset="0"/>
              </a:rPr>
              <a:t>pip install </a:t>
            </a:r>
            <a:r>
              <a:rPr lang="en-IN" sz="1600" b="0" i="0" dirty="0" err="1">
                <a:solidFill>
                  <a:schemeClr val="tx1"/>
                </a:solidFill>
                <a:effectLst/>
                <a:latin typeface="Consolas" panose="020B0609020204030204" pitchFamily="49" charset="0"/>
              </a:rPr>
              <a:t>numpy</a:t>
            </a:r>
            <a:endParaRPr lang="en-IN" sz="2000" dirty="0">
              <a:solidFill>
                <a:schemeClr val="tx1"/>
              </a:solidFill>
            </a:endParaRPr>
          </a:p>
        </p:txBody>
      </p:sp>
    </p:spTree>
    <p:extLst>
      <p:ext uri="{BB962C8B-B14F-4D97-AF65-F5344CB8AC3E}">
        <p14:creationId xmlns="" xmlns:p14="http://schemas.microsoft.com/office/powerpoint/2010/main" val="336654216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Library:</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270763" y="813195"/>
            <a:ext cx="11687458" cy="5880568"/>
          </a:xfrm>
        </p:spPr>
        <p:txBody>
          <a:bodyPr>
            <a:normAutofit lnSpcReduction="10000"/>
          </a:bodyPr>
          <a:lstStyle/>
          <a:p>
            <a:pPr algn="l"/>
            <a:r>
              <a:rPr lang="en-US" sz="1600" b="0" i="0" dirty="0">
                <a:solidFill>
                  <a:srgbClr val="000000"/>
                </a:solidFill>
                <a:effectLst/>
                <a:latin typeface="Verdana" panose="020B0604030504040204" pitchFamily="34" charset="0"/>
              </a:rPr>
              <a:t>NumPy is a Python library.</a:t>
            </a:r>
          </a:p>
          <a:p>
            <a:pPr algn="l"/>
            <a:r>
              <a:rPr lang="en-US" sz="1600" b="0" i="0" dirty="0">
                <a:solidFill>
                  <a:srgbClr val="000000"/>
                </a:solidFill>
                <a:effectLst/>
                <a:latin typeface="Verdana" panose="020B0604030504040204" pitchFamily="34" charset="0"/>
              </a:rPr>
              <a:t>NumPy is used for working with arrays.</a:t>
            </a:r>
          </a:p>
          <a:p>
            <a:pPr algn="l"/>
            <a:r>
              <a:rPr lang="en-US" sz="1600" b="0" i="0" dirty="0">
                <a:solidFill>
                  <a:srgbClr val="000000"/>
                </a:solidFill>
                <a:effectLst/>
                <a:latin typeface="Verdana" panose="020B0604030504040204" pitchFamily="34" charset="0"/>
              </a:rPr>
              <a:t>NumPy is short for "Numerical Python”.</a:t>
            </a:r>
          </a:p>
          <a:p>
            <a:pPr algn="l"/>
            <a:r>
              <a:rPr lang="en-US" sz="1600" dirty="0">
                <a:solidFill>
                  <a:srgbClr val="000000"/>
                </a:solidFill>
                <a:latin typeface="Verdana" panose="020B0604030504040204" pitchFamily="34" charset="0"/>
              </a:rPr>
              <a:t>Library is basically a collection of modules.</a:t>
            </a:r>
          </a:p>
          <a:p>
            <a:r>
              <a:rPr lang="en-US" sz="1600" b="1" dirty="0">
                <a:solidFill>
                  <a:srgbClr val="000000"/>
                </a:solidFill>
                <a:latin typeface="Verdana" panose="020B0604030504040204" pitchFamily="34" charset="0"/>
              </a:rPr>
              <a:t>Why Use NumPy?</a:t>
            </a:r>
          </a:p>
          <a:p>
            <a:r>
              <a:rPr lang="en-US" sz="1600" dirty="0">
                <a:solidFill>
                  <a:srgbClr val="000000"/>
                </a:solidFill>
                <a:latin typeface="Verdana" panose="020B0604030504040204" pitchFamily="34" charset="0"/>
              </a:rPr>
              <a:t>In Python we have lists that serve the purpose of arrays, but they are slow to process.</a:t>
            </a:r>
          </a:p>
          <a:p>
            <a:r>
              <a:rPr lang="en-US" sz="1600" dirty="0">
                <a:solidFill>
                  <a:srgbClr val="000000"/>
                </a:solidFill>
                <a:latin typeface="Verdana" panose="020B0604030504040204" pitchFamily="34" charset="0"/>
              </a:rPr>
              <a:t>NumPy aims to provide an array object that is up to much faster than traditional Python lists</a:t>
            </a:r>
            <a:r>
              <a:rPr lang="en-US" sz="1200" b="0" i="0" dirty="0">
                <a:solidFill>
                  <a:srgbClr val="000000"/>
                </a:solidFill>
                <a:effectLst/>
                <a:latin typeface="Verdana" panose="020B0604030504040204" pitchFamily="34" charset="0"/>
              </a:rPr>
              <a:t>.</a:t>
            </a:r>
          </a:p>
          <a:p>
            <a:pPr algn="l"/>
            <a:r>
              <a:rPr lang="en-US" sz="1600" dirty="0">
                <a:solidFill>
                  <a:srgbClr val="000000"/>
                </a:solidFill>
                <a:latin typeface="Verdana" panose="020B0604030504040204" pitchFamily="34" charset="0"/>
              </a:rPr>
              <a:t>The array object in NumPy is called </a:t>
            </a:r>
            <a:r>
              <a:rPr lang="en-IN" sz="1600" b="0" i="0" dirty="0" err="1">
                <a:solidFill>
                  <a:srgbClr val="DC143C"/>
                </a:solidFill>
                <a:effectLst/>
                <a:latin typeface="Consolas" panose="020B0609020204030204" pitchFamily="49" charset="0"/>
              </a:rPr>
              <a:t>ndarray</a:t>
            </a:r>
            <a:r>
              <a:rPr lang="en-IN" sz="1600" b="0" i="0" dirty="0">
                <a:solidFill>
                  <a:srgbClr val="DC143C"/>
                </a:solidFill>
                <a:effectLst/>
                <a:latin typeface="Consolas" panose="020B0609020204030204" pitchFamily="49" charset="0"/>
              </a:rPr>
              <a:t>, </a:t>
            </a:r>
            <a:r>
              <a:rPr lang="en-US" sz="1600" b="0" i="0" dirty="0">
                <a:solidFill>
                  <a:srgbClr val="000000"/>
                </a:solidFill>
                <a:effectLst/>
                <a:latin typeface="Verdana" panose="020B0604030504040204" pitchFamily="34" charset="0"/>
              </a:rPr>
              <a:t>it provides a lot of supporting functions that make working with</a:t>
            </a:r>
          </a:p>
          <a:p>
            <a:pPr algn="l"/>
            <a:r>
              <a:rPr lang="en-IN" sz="1600" b="0" i="0" dirty="0" err="1">
                <a:solidFill>
                  <a:srgbClr val="DC143C"/>
                </a:solidFill>
                <a:effectLst/>
                <a:latin typeface="Consolas" panose="020B0609020204030204" pitchFamily="49" charset="0"/>
              </a:rPr>
              <a:t>ndarray</a:t>
            </a:r>
            <a:r>
              <a:rPr lang="en-US" sz="1600" dirty="0">
                <a:solidFill>
                  <a:srgbClr val="000000"/>
                </a:solidFill>
                <a:latin typeface="Verdana" panose="020B0604030504040204" pitchFamily="34" charset="0"/>
              </a:rPr>
              <a:t> very easy.</a:t>
            </a:r>
          </a:p>
          <a:p>
            <a:pPr algn="l"/>
            <a:r>
              <a:rPr lang="en-US" sz="1600" b="1" i="0" dirty="0">
                <a:solidFill>
                  <a:srgbClr val="000000"/>
                </a:solidFill>
                <a:effectLst/>
                <a:latin typeface="Segoe UI" panose="020B0502040204020203" pitchFamily="34" charset="0"/>
              </a:rPr>
              <a:t>Why is NumPy Faster Than Lists?</a:t>
            </a:r>
          </a:p>
          <a:p>
            <a:pPr algn="l"/>
            <a:r>
              <a:rPr lang="en-US" sz="1600" b="0" i="0" dirty="0">
                <a:solidFill>
                  <a:srgbClr val="000000"/>
                </a:solidFill>
                <a:effectLst/>
                <a:latin typeface="Verdana" panose="020B0604030504040204" pitchFamily="34" charset="0"/>
              </a:rPr>
              <a:t>NumPy arrays are stored at one continuous place in memory unlike lists, so processes can access and manipulate them very efficiently.</a:t>
            </a:r>
          </a:p>
          <a:p>
            <a:pPr algn="l"/>
            <a:r>
              <a:rPr lang="en-US" sz="1600" b="0" i="0" dirty="0">
                <a:solidFill>
                  <a:srgbClr val="000000"/>
                </a:solidFill>
                <a:effectLst/>
                <a:latin typeface="Verdana" panose="020B0604030504040204" pitchFamily="34" charset="0"/>
              </a:rPr>
              <a:t>This behavior is called locality of reference in computer science.</a:t>
            </a:r>
          </a:p>
          <a:p>
            <a:pPr algn="l"/>
            <a:r>
              <a:rPr lang="en-US" sz="1600" b="0" i="0" dirty="0">
                <a:solidFill>
                  <a:srgbClr val="000000"/>
                </a:solidFill>
                <a:effectLst/>
                <a:latin typeface="Verdana" panose="020B0604030504040204" pitchFamily="34" charset="0"/>
              </a:rPr>
              <a:t>This is the main reason why NumPy is faster than lists. Also it is optimized to work with latest CPU architectures.</a:t>
            </a:r>
          </a:p>
          <a:p>
            <a:pPr algn="l"/>
            <a:r>
              <a:rPr lang="en-IN" sz="2000" b="1" dirty="0">
                <a:solidFill>
                  <a:schemeClr val="tx1"/>
                </a:solidFill>
              </a:rPr>
              <a:t>Installation of </a:t>
            </a:r>
            <a:r>
              <a:rPr lang="en-IN" sz="2000" b="1" dirty="0" err="1">
                <a:solidFill>
                  <a:schemeClr val="tx1"/>
                </a:solidFill>
              </a:rPr>
              <a:t>Numpy</a:t>
            </a:r>
            <a:r>
              <a:rPr lang="en-IN" sz="2000" b="1" dirty="0">
                <a:solidFill>
                  <a:schemeClr val="tx1"/>
                </a:solidFill>
              </a:rPr>
              <a:t>:</a:t>
            </a:r>
          </a:p>
          <a:p>
            <a:pPr algn="l"/>
            <a:r>
              <a:rPr lang="en-IN" sz="1600" b="0" i="0" dirty="0">
                <a:solidFill>
                  <a:schemeClr val="tx1"/>
                </a:solidFill>
                <a:effectLst/>
                <a:latin typeface="Consolas" panose="020B0609020204030204" pitchFamily="49" charset="0"/>
              </a:rPr>
              <a:t>pip install </a:t>
            </a:r>
            <a:r>
              <a:rPr lang="en-IN" sz="1600" b="0" i="0" dirty="0" err="1">
                <a:solidFill>
                  <a:schemeClr val="tx1"/>
                </a:solidFill>
                <a:effectLst/>
                <a:latin typeface="Consolas" panose="020B0609020204030204" pitchFamily="49" charset="0"/>
              </a:rPr>
              <a:t>numpy</a:t>
            </a:r>
            <a:endParaRPr lang="en-IN" sz="2000" dirty="0">
              <a:solidFill>
                <a:schemeClr val="tx1"/>
              </a:solidFill>
            </a:endParaRPr>
          </a:p>
        </p:txBody>
      </p:sp>
    </p:spTree>
    <p:extLst>
      <p:ext uri="{BB962C8B-B14F-4D97-AF65-F5344CB8AC3E}">
        <p14:creationId xmlns="" xmlns:p14="http://schemas.microsoft.com/office/powerpoint/2010/main" val="34144746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–Dimension in Array </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621436"/>
            <a:ext cx="11773490" cy="6236563"/>
          </a:xfrm>
        </p:spPr>
        <p:txBody>
          <a:bodyPr>
            <a:normAutofit lnSpcReduction="10000"/>
          </a:bodyPr>
          <a:lstStyle/>
          <a:p>
            <a:r>
              <a:rPr lang="en-US" sz="1600" dirty="0">
                <a:solidFill>
                  <a:srgbClr val="000000"/>
                </a:solidFill>
                <a:latin typeface="Verdana" panose="020B0604030504040204" pitchFamily="34" charset="0"/>
              </a:rPr>
              <a:t>A dimension in arrays is one level of array depth.</a:t>
            </a:r>
          </a:p>
          <a:p>
            <a:r>
              <a:rPr lang="en-IN" sz="1800" b="0" i="0" dirty="0">
                <a:solidFill>
                  <a:srgbClr val="000000"/>
                </a:solidFill>
                <a:effectLst/>
                <a:latin typeface="Segoe UI" panose="020B0502040204020203" pitchFamily="34" charset="0"/>
              </a:rPr>
              <a:t>0-D Arrays- </a:t>
            </a:r>
            <a:r>
              <a:rPr lang="en-IN" sz="1800" b="0" i="0" dirty="0" err="1">
                <a:solidFill>
                  <a:srgbClr val="000000"/>
                </a:solidFill>
                <a:effectLst/>
                <a:latin typeface="Segoe UI" panose="020B0502040204020203" pitchFamily="34" charset="0"/>
              </a:rPr>
              <a:t>np.array</a:t>
            </a:r>
            <a:r>
              <a:rPr lang="en-IN" sz="1800" b="0" i="0" dirty="0">
                <a:solidFill>
                  <a:srgbClr val="000000"/>
                </a:solidFill>
                <a:effectLst/>
                <a:latin typeface="Segoe UI" panose="020B0502040204020203" pitchFamily="34" charset="0"/>
              </a:rPr>
              <a:t>(42)</a:t>
            </a:r>
          </a:p>
          <a:p>
            <a:r>
              <a:rPr lang="en-IN" sz="1800" dirty="0">
                <a:solidFill>
                  <a:srgbClr val="000000"/>
                </a:solidFill>
                <a:latin typeface="Segoe UI" panose="020B0502040204020203" pitchFamily="34" charset="0"/>
              </a:rPr>
              <a:t>1-D array- </a:t>
            </a:r>
            <a:r>
              <a:rPr lang="en-IN" sz="1800" dirty="0" err="1">
                <a:solidFill>
                  <a:srgbClr val="000000"/>
                </a:solidFill>
                <a:latin typeface="Segoe UI" panose="020B0502040204020203" pitchFamily="34" charset="0"/>
              </a:rPr>
              <a:t>np.array</a:t>
            </a:r>
            <a:r>
              <a:rPr lang="en-IN" sz="1800" dirty="0">
                <a:solidFill>
                  <a:srgbClr val="000000"/>
                </a:solidFill>
                <a:latin typeface="Segoe UI" panose="020B0502040204020203" pitchFamily="34" charset="0"/>
              </a:rPr>
              <a:t>([1,2,3])</a:t>
            </a:r>
          </a:p>
          <a:p>
            <a:r>
              <a:rPr lang="en-IN" sz="1800" b="0" i="0" dirty="0">
                <a:solidFill>
                  <a:srgbClr val="000000"/>
                </a:solidFill>
                <a:effectLst/>
                <a:latin typeface="Segoe UI" panose="020B0502040204020203" pitchFamily="34" charset="0"/>
              </a:rPr>
              <a:t>2-D array- </a:t>
            </a:r>
            <a:r>
              <a:rPr lang="en-IN" sz="1800" b="0" i="0" dirty="0" err="1">
                <a:solidFill>
                  <a:srgbClr val="000000"/>
                </a:solidFill>
                <a:effectLst/>
                <a:latin typeface="Segoe UI" panose="020B0502040204020203" pitchFamily="34" charset="0"/>
              </a:rPr>
              <a:t>np.array</a:t>
            </a:r>
            <a:r>
              <a:rPr lang="en-IN" sz="1800" b="0" i="0" dirty="0">
                <a:solidFill>
                  <a:srgbClr val="000000"/>
                </a:solidFill>
                <a:effectLst/>
                <a:latin typeface="Segoe UI" panose="020B0502040204020203" pitchFamily="34" charset="0"/>
              </a:rPr>
              <a:t>([[</a:t>
            </a:r>
            <a:r>
              <a:rPr lang="en-IN" sz="1800" dirty="0">
                <a:solidFill>
                  <a:srgbClr val="000000"/>
                </a:solidFill>
                <a:latin typeface="Segoe UI" panose="020B0502040204020203" pitchFamily="34" charset="0"/>
              </a:rPr>
              <a:t>1,2,3],[4,5,6]))</a:t>
            </a:r>
            <a:endParaRPr lang="en-IN" sz="1800" b="0" i="0" dirty="0">
              <a:solidFill>
                <a:srgbClr val="000000"/>
              </a:solidFill>
              <a:effectLst/>
              <a:latin typeface="Segoe UI" panose="020B0502040204020203" pitchFamily="34" charset="0"/>
            </a:endParaRPr>
          </a:p>
          <a:p>
            <a:r>
              <a:rPr lang="en-IN" sz="1800" b="1" i="0" u="sng" dirty="0" smtClean="0">
                <a:solidFill>
                  <a:srgbClr val="000000"/>
                </a:solidFill>
                <a:effectLst/>
                <a:latin typeface="Segoe UI" panose="020B0502040204020203" pitchFamily="34" charset="0"/>
              </a:rPr>
              <a:t>Check </a:t>
            </a:r>
            <a:r>
              <a:rPr lang="en-IN" sz="1800" b="1" i="0" u="sng" dirty="0">
                <a:solidFill>
                  <a:srgbClr val="000000"/>
                </a:solidFill>
                <a:effectLst/>
                <a:latin typeface="Segoe UI" panose="020B0502040204020203" pitchFamily="34" charset="0"/>
              </a:rPr>
              <a:t>Number of Dimensions</a:t>
            </a:r>
          </a:p>
          <a:p>
            <a:r>
              <a:rPr lang="en-IN" sz="1800" dirty="0" err="1" smtClean="0">
                <a:solidFill>
                  <a:srgbClr val="7030A0"/>
                </a:solidFill>
                <a:latin typeface="Verdana" panose="020B0604030504040204" pitchFamily="34" charset="0"/>
              </a:rPr>
              <a:t>ndim</a:t>
            </a:r>
            <a:r>
              <a:rPr lang="en-IN" sz="1800" dirty="0" smtClean="0">
                <a:solidFill>
                  <a:srgbClr val="000000"/>
                </a:solidFill>
                <a:latin typeface="Verdana" panose="020B0604030504040204" pitchFamily="34" charset="0"/>
              </a:rPr>
              <a:t> </a:t>
            </a:r>
            <a:r>
              <a:rPr lang="en-IN" sz="1800" dirty="0">
                <a:solidFill>
                  <a:srgbClr val="000000"/>
                </a:solidFill>
                <a:latin typeface="Verdana" panose="020B0604030504040204" pitchFamily="34" charset="0"/>
              </a:rPr>
              <a:t>function is used to check the dimension of the array.</a:t>
            </a:r>
          </a:p>
          <a:p>
            <a:r>
              <a:rPr lang="en-IN" sz="1800" dirty="0" err="1" smtClean="0">
                <a:solidFill>
                  <a:srgbClr val="7030A0"/>
                </a:solidFill>
                <a:latin typeface="Verdana" panose="020B0604030504040204" pitchFamily="34" charset="0"/>
              </a:rPr>
              <a:t>ndmin</a:t>
            </a:r>
            <a:r>
              <a:rPr lang="en-IN" sz="1800" dirty="0" smtClean="0">
                <a:solidFill>
                  <a:srgbClr val="000000"/>
                </a:solidFill>
                <a:latin typeface="Verdana" panose="020B0604030504040204" pitchFamily="34" charset="0"/>
              </a:rPr>
              <a:t> </a:t>
            </a:r>
            <a:r>
              <a:rPr lang="en-IN" sz="1800" dirty="0">
                <a:solidFill>
                  <a:srgbClr val="000000"/>
                </a:solidFill>
                <a:latin typeface="Verdana" panose="020B0604030504040204" pitchFamily="34" charset="0"/>
              </a:rPr>
              <a:t>function is used to create the number of dimensions.</a:t>
            </a:r>
          </a:p>
          <a:p>
            <a:r>
              <a:rPr lang="en-IN" sz="1800" b="1" u="sng" dirty="0">
                <a:solidFill>
                  <a:schemeClr val="tx1"/>
                </a:solidFill>
                <a:latin typeface="Verdana" panose="020B0604030504040204" pitchFamily="34" charset="0"/>
              </a:rPr>
              <a:t>Accessing the element of the 2-D array.</a:t>
            </a:r>
          </a:p>
          <a:p>
            <a:r>
              <a:rPr lang="en-US" sz="1400" b="0" i="0" dirty="0">
                <a:solidFill>
                  <a:srgbClr val="0000CD"/>
                </a:solidFill>
                <a:effectLst/>
                <a:latin typeface="Consolas" panose="020B0609020204030204" pitchFamily="49" charset="0"/>
              </a:rPr>
              <a:t>import</a:t>
            </a:r>
            <a:r>
              <a:rPr lang="en-US" sz="1400" b="0" i="0" dirty="0">
                <a:solidFill>
                  <a:srgbClr val="000000"/>
                </a:solidFill>
                <a:effectLst/>
                <a:latin typeface="Consolas" panose="020B0609020204030204" pitchFamily="49" charset="0"/>
              </a:rPr>
              <a:t> </a:t>
            </a:r>
            <a:r>
              <a:rPr lang="en-US" sz="1400" b="0" i="0" dirty="0" err="1">
                <a:solidFill>
                  <a:srgbClr val="000000"/>
                </a:solidFill>
                <a:effectLst/>
                <a:latin typeface="Consolas" panose="020B0609020204030204" pitchFamily="49" charset="0"/>
              </a:rPr>
              <a:t>numpy</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as</a:t>
            </a:r>
            <a:r>
              <a:rPr lang="en-US" sz="1400" b="0" i="0" dirty="0">
                <a:solidFill>
                  <a:srgbClr val="000000"/>
                </a:solidFill>
                <a:effectLst/>
                <a:latin typeface="Consolas" panose="020B0609020204030204" pitchFamily="49" charset="0"/>
              </a:rPr>
              <a:t> np</a:t>
            </a:r>
            <a:r>
              <a:rPr lang="en-US" sz="1400" dirty="0"/>
              <a:t/>
            </a:r>
            <a:br>
              <a:rPr lang="en-US" sz="1400" dirty="0"/>
            </a:br>
            <a:r>
              <a:rPr lang="en-US" sz="1400" dirty="0"/>
              <a:t/>
            </a:r>
            <a:br>
              <a:rPr lang="en-US" sz="1400" dirty="0"/>
            </a:br>
            <a:r>
              <a:rPr lang="en-US" sz="1400" b="0" i="0" dirty="0" err="1">
                <a:solidFill>
                  <a:srgbClr val="000000"/>
                </a:solidFill>
                <a:effectLst/>
                <a:latin typeface="Consolas" panose="020B0609020204030204" pitchFamily="49" charset="0"/>
              </a:rPr>
              <a:t>arr</a:t>
            </a:r>
            <a:r>
              <a:rPr lang="en-US" sz="1400" b="0" i="0" dirty="0">
                <a:solidFill>
                  <a:srgbClr val="000000"/>
                </a:solidFill>
                <a:effectLst/>
                <a:latin typeface="Consolas" panose="020B0609020204030204" pitchFamily="49" charset="0"/>
              </a:rPr>
              <a:t> = </a:t>
            </a:r>
            <a:r>
              <a:rPr lang="en-US" sz="1400" b="0" i="0" dirty="0" err="1">
                <a:solidFill>
                  <a:srgbClr val="000000"/>
                </a:solidFill>
                <a:effectLst/>
                <a:latin typeface="Consolas" panose="020B0609020204030204" pitchFamily="49" charset="0"/>
              </a:rPr>
              <a:t>np.array</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1</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2</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3</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4</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5</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6</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7</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8</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9</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10</a:t>
            </a:r>
            <a:r>
              <a:rPr lang="en-US" sz="1400" b="0" i="0" dirty="0">
                <a:solidFill>
                  <a:srgbClr val="000000"/>
                </a:solidFill>
                <a:effectLst/>
                <a:latin typeface="Consolas" panose="020B0609020204030204" pitchFamily="49" charset="0"/>
              </a:rPr>
              <a:t>]])</a:t>
            </a:r>
            <a:r>
              <a:rPr lang="en-US" sz="1400" dirty="0"/>
              <a:t/>
            </a:r>
            <a:br>
              <a:rPr lang="en-US" sz="1400" dirty="0"/>
            </a:br>
            <a:r>
              <a:rPr lang="en-US" sz="1400" dirty="0"/>
              <a:t/>
            </a:r>
            <a:br>
              <a:rPr lang="en-US" sz="1400" dirty="0"/>
            </a:b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a:t>
            </a:r>
            <a:r>
              <a:rPr lang="en-US" sz="1400" b="0" i="0" dirty="0">
                <a:solidFill>
                  <a:srgbClr val="A52A2A"/>
                </a:solidFill>
                <a:effectLst/>
                <a:latin typeface="Consolas" panose="020B0609020204030204" pitchFamily="49" charset="0"/>
              </a:rPr>
              <a:t>'2nd element on 1st row: '</a:t>
            </a:r>
            <a:r>
              <a:rPr lang="en-US" sz="1400" b="0" i="0" dirty="0">
                <a:solidFill>
                  <a:srgbClr val="000000"/>
                </a:solidFill>
                <a:effectLst/>
                <a:latin typeface="Consolas" panose="020B0609020204030204" pitchFamily="49" charset="0"/>
              </a:rPr>
              <a:t>, </a:t>
            </a:r>
            <a:r>
              <a:rPr lang="en-US" sz="1400" b="0" i="0" dirty="0" err="1">
                <a:solidFill>
                  <a:srgbClr val="000000"/>
                </a:solidFill>
                <a:effectLst/>
                <a:latin typeface="Consolas" panose="020B0609020204030204" pitchFamily="49" charset="0"/>
              </a:rPr>
              <a:t>arr</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0</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1</a:t>
            </a:r>
            <a:r>
              <a:rPr lang="en-US" sz="1400" b="0" i="0" dirty="0">
                <a:solidFill>
                  <a:srgbClr val="000000"/>
                </a:solidFill>
                <a:effectLst/>
                <a:latin typeface="Consolas" panose="020B0609020204030204" pitchFamily="49" charset="0"/>
              </a:rPr>
              <a:t>])</a:t>
            </a:r>
            <a:endParaRPr lang="en-IN" sz="1800" b="1" i="0" u="sng" dirty="0">
              <a:solidFill>
                <a:schemeClr val="tx1"/>
              </a:solidFill>
              <a:effectLst/>
              <a:latin typeface="Verdana" panose="020B0604030504040204" pitchFamily="34" charset="0"/>
            </a:endParaRPr>
          </a:p>
          <a:p>
            <a:r>
              <a:rPr lang="en-IN" sz="1800" b="1" u="sng" dirty="0">
                <a:solidFill>
                  <a:schemeClr val="tx1"/>
                </a:solidFill>
                <a:latin typeface="Verdana" panose="020B0604030504040204" pitchFamily="34" charset="0"/>
              </a:rPr>
              <a:t>Output:</a:t>
            </a:r>
            <a:r>
              <a:rPr lang="en-IN" sz="1800" b="1" dirty="0">
                <a:solidFill>
                  <a:schemeClr val="tx1"/>
                </a:solidFill>
                <a:latin typeface="Verdana" panose="020B0604030504040204" pitchFamily="34" charset="0"/>
              </a:rPr>
              <a:t> </a:t>
            </a:r>
            <a:r>
              <a:rPr lang="en-US" sz="1800" b="0" i="0" dirty="0">
                <a:solidFill>
                  <a:srgbClr val="A52A2A"/>
                </a:solidFill>
                <a:effectLst/>
                <a:latin typeface="Consolas" panose="020B0609020204030204" pitchFamily="49" charset="0"/>
              </a:rPr>
              <a:t>2nd element on 1st row: 2</a:t>
            </a:r>
          </a:p>
          <a:p>
            <a:endParaRPr lang="en-US" sz="1800" b="0" i="0" dirty="0">
              <a:solidFill>
                <a:srgbClr val="0000CD"/>
              </a:solidFill>
              <a:effectLst/>
              <a:latin typeface="Consolas" panose="020B0609020204030204" pitchFamily="49" charset="0"/>
            </a:endParaRPr>
          </a:p>
          <a:p>
            <a:r>
              <a:rPr lang="en-US" sz="1800" b="0" i="0" dirty="0">
                <a:solidFill>
                  <a:srgbClr val="0000CD"/>
                </a:solidFill>
                <a:effectLst/>
                <a:latin typeface="Consolas" panose="020B0609020204030204" pitchFamily="49" charset="0"/>
              </a:rPr>
              <a:t>import</a:t>
            </a:r>
            <a:r>
              <a:rPr lang="en-US" sz="1800" b="0" i="0" dirty="0">
                <a:solidFill>
                  <a:srgbClr val="000000"/>
                </a:solidFill>
                <a:effectLst/>
                <a:latin typeface="Consolas" panose="020B0609020204030204" pitchFamily="49" charset="0"/>
              </a:rPr>
              <a:t> </a:t>
            </a:r>
            <a:r>
              <a:rPr lang="en-US" sz="1800" b="0" i="0" dirty="0" err="1">
                <a:solidFill>
                  <a:srgbClr val="000000"/>
                </a:solidFill>
                <a:effectLst/>
                <a:latin typeface="Consolas" panose="020B0609020204030204" pitchFamily="49" charset="0"/>
              </a:rPr>
              <a:t>numpy</a:t>
            </a:r>
            <a:r>
              <a:rPr lang="en-US" sz="1800" b="0" i="0" dirty="0">
                <a:solidFill>
                  <a:srgbClr val="000000"/>
                </a:solidFill>
                <a:effectLst/>
                <a:latin typeface="Consolas" panose="020B0609020204030204" pitchFamily="49" charset="0"/>
              </a:rPr>
              <a:t> </a:t>
            </a:r>
            <a:r>
              <a:rPr lang="en-US" sz="1800" b="0" i="0" dirty="0">
                <a:solidFill>
                  <a:srgbClr val="0000CD"/>
                </a:solidFill>
                <a:effectLst/>
                <a:latin typeface="Consolas" panose="020B0609020204030204" pitchFamily="49" charset="0"/>
              </a:rPr>
              <a:t>as</a:t>
            </a:r>
            <a:r>
              <a:rPr lang="en-US" sz="1800" b="0" i="0" dirty="0">
                <a:solidFill>
                  <a:srgbClr val="000000"/>
                </a:solidFill>
                <a:effectLst/>
                <a:latin typeface="Consolas" panose="020B0609020204030204" pitchFamily="49" charset="0"/>
              </a:rPr>
              <a:t> np</a:t>
            </a:r>
            <a:r>
              <a:rPr lang="en-US" sz="1800" dirty="0"/>
              <a:t/>
            </a:r>
            <a:br>
              <a:rPr lang="en-US" sz="1800" dirty="0"/>
            </a:br>
            <a:r>
              <a:rPr lang="en-US" sz="1800" dirty="0"/>
              <a:t/>
            </a:r>
            <a:br>
              <a:rPr lang="en-US" sz="1800" dirty="0"/>
            </a:br>
            <a:r>
              <a:rPr lang="en-US" sz="1800" b="0" i="0" dirty="0" err="1">
                <a:solidFill>
                  <a:srgbClr val="000000"/>
                </a:solidFill>
                <a:effectLst/>
                <a:latin typeface="Consolas" panose="020B0609020204030204" pitchFamily="49" charset="0"/>
              </a:rPr>
              <a:t>arr</a:t>
            </a:r>
            <a:r>
              <a:rPr lang="en-US" sz="1800" b="0" i="0" dirty="0">
                <a:solidFill>
                  <a:srgbClr val="000000"/>
                </a:solidFill>
                <a:effectLst/>
                <a:latin typeface="Consolas" panose="020B0609020204030204" pitchFamily="49" charset="0"/>
              </a:rPr>
              <a:t> = </a:t>
            </a:r>
            <a:r>
              <a:rPr lang="en-US" sz="1800" b="0" i="0" dirty="0" err="1">
                <a:solidFill>
                  <a:srgbClr val="000000"/>
                </a:solidFill>
                <a:effectLst/>
                <a:latin typeface="Consolas" panose="020B0609020204030204" pitchFamily="49" charset="0"/>
              </a:rPr>
              <a:t>np.array</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1</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2</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3</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4</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5</a:t>
            </a:r>
            <a:r>
              <a:rPr lang="en-US" sz="1800" b="0" i="0" dirty="0">
                <a:solidFill>
                  <a:srgbClr val="000000"/>
                </a:solidFill>
                <a:effectLst/>
                <a:latin typeface="Consolas" panose="020B0609020204030204" pitchFamily="49" charset="0"/>
              </a:rPr>
              <a:t>], [</a:t>
            </a:r>
            <a:r>
              <a:rPr lang="en-US" sz="1800" b="0" i="0" dirty="0">
                <a:solidFill>
                  <a:srgbClr val="FF0000"/>
                </a:solidFill>
                <a:effectLst/>
                <a:latin typeface="Consolas" panose="020B0609020204030204" pitchFamily="49" charset="0"/>
              </a:rPr>
              <a:t>6</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7</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8</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9</a:t>
            </a:r>
            <a:r>
              <a:rPr lang="en-US" sz="1800" b="0" i="0" dirty="0">
                <a:solidFill>
                  <a:srgbClr val="000000"/>
                </a:solidFill>
                <a:effectLst/>
                <a:latin typeface="Consolas" panose="020B0609020204030204" pitchFamily="49" charset="0"/>
              </a:rPr>
              <a:t>,</a:t>
            </a:r>
            <a:r>
              <a:rPr lang="en-US" sz="1800" b="0" i="0" dirty="0">
                <a:solidFill>
                  <a:srgbClr val="FF0000"/>
                </a:solidFill>
                <a:effectLst/>
                <a:latin typeface="Consolas" panose="020B0609020204030204" pitchFamily="49" charset="0"/>
              </a:rPr>
              <a:t>10</a:t>
            </a:r>
            <a:r>
              <a:rPr lang="en-US" sz="1800" b="0" i="0" dirty="0">
                <a:solidFill>
                  <a:srgbClr val="000000"/>
                </a:solidFill>
                <a:effectLst/>
                <a:latin typeface="Consolas" panose="020B0609020204030204" pitchFamily="49" charset="0"/>
              </a:rPr>
              <a:t>]])</a:t>
            </a:r>
            <a:r>
              <a:rPr lang="en-US" sz="1800" dirty="0"/>
              <a:t/>
            </a:r>
            <a:br>
              <a:rPr lang="en-US" sz="1800" dirty="0"/>
            </a:br>
            <a:r>
              <a:rPr lang="en-US" sz="1800" dirty="0"/>
              <a:t/>
            </a:r>
            <a:br>
              <a:rPr lang="en-US" sz="1800" dirty="0"/>
            </a:br>
            <a:r>
              <a:rPr lang="en-US" sz="1800" b="0" i="0" dirty="0">
                <a:solidFill>
                  <a:srgbClr val="0000CD"/>
                </a:solidFill>
                <a:effectLst/>
                <a:latin typeface="Consolas" panose="020B0609020204030204" pitchFamily="49" charset="0"/>
              </a:rPr>
              <a:t>print</a:t>
            </a:r>
            <a:r>
              <a:rPr lang="en-US" sz="1800" b="0" i="0" dirty="0">
                <a:solidFill>
                  <a:srgbClr val="000000"/>
                </a:solidFill>
                <a:effectLst/>
                <a:latin typeface="Consolas" panose="020B0609020204030204" pitchFamily="49" charset="0"/>
              </a:rPr>
              <a:t>(</a:t>
            </a:r>
            <a:r>
              <a:rPr lang="en-US" sz="1800" b="0" i="0" dirty="0">
                <a:solidFill>
                  <a:srgbClr val="A52A2A"/>
                </a:solidFill>
                <a:effectLst/>
                <a:latin typeface="Consolas" panose="020B0609020204030204" pitchFamily="49" charset="0"/>
              </a:rPr>
              <a:t>'2nd element on 2nd row: '</a:t>
            </a:r>
            <a:r>
              <a:rPr lang="en-US" sz="1800" b="0" i="0" dirty="0">
                <a:solidFill>
                  <a:srgbClr val="000000"/>
                </a:solidFill>
                <a:effectLst/>
                <a:latin typeface="Consolas" panose="020B0609020204030204" pitchFamily="49" charset="0"/>
              </a:rPr>
              <a:t>, </a:t>
            </a:r>
            <a:r>
              <a:rPr lang="en-US" sz="1800" b="0" i="0" dirty="0" err="1">
                <a:solidFill>
                  <a:srgbClr val="000000"/>
                </a:solidFill>
                <a:effectLst/>
                <a:latin typeface="Consolas" panose="020B0609020204030204" pitchFamily="49" charset="0"/>
              </a:rPr>
              <a:t>arr</a:t>
            </a:r>
            <a:r>
              <a:rPr lang="en-US" sz="1800" b="0" i="0" dirty="0">
                <a:solidFill>
                  <a:srgbClr val="000000"/>
                </a:solidFill>
                <a:effectLst/>
                <a:latin typeface="Consolas" panose="020B0609020204030204" pitchFamily="49" charset="0"/>
              </a:rPr>
              <a:t>[</a:t>
            </a:r>
            <a:r>
              <a:rPr lang="en-US" sz="1800" dirty="0">
                <a:solidFill>
                  <a:srgbClr val="FF0000"/>
                </a:solidFill>
                <a:latin typeface="Consolas" panose="020B0609020204030204" pitchFamily="49" charset="0"/>
              </a:rPr>
              <a:t>1</a:t>
            </a:r>
            <a:r>
              <a:rPr lang="en-US" sz="1800" b="0" i="0" dirty="0">
                <a:solidFill>
                  <a:srgbClr val="000000"/>
                </a:solidFill>
                <a:effectLst/>
                <a:latin typeface="Consolas" panose="020B0609020204030204" pitchFamily="49" charset="0"/>
              </a:rPr>
              <a:t>, </a:t>
            </a:r>
            <a:r>
              <a:rPr lang="en-US" sz="1800" b="0" i="0" dirty="0">
                <a:solidFill>
                  <a:srgbClr val="FF0000"/>
                </a:solidFill>
                <a:effectLst/>
                <a:latin typeface="Consolas" panose="020B0609020204030204" pitchFamily="49" charset="0"/>
              </a:rPr>
              <a:t>1</a:t>
            </a:r>
            <a:r>
              <a:rPr lang="en-US" sz="1800" b="0" i="0" dirty="0">
                <a:solidFill>
                  <a:srgbClr val="000000"/>
                </a:solidFill>
                <a:effectLst/>
                <a:latin typeface="Consolas" panose="020B0609020204030204" pitchFamily="49" charset="0"/>
              </a:rPr>
              <a:t>])</a:t>
            </a:r>
            <a:endParaRPr lang="en-IN" sz="2400" b="1" i="0" u="sng" dirty="0">
              <a:solidFill>
                <a:schemeClr val="tx1"/>
              </a:solidFill>
              <a:effectLst/>
              <a:latin typeface="Verdana" panose="020B0604030504040204" pitchFamily="34" charset="0"/>
            </a:endParaRPr>
          </a:p>
          <a:p>
            <a:r>
              <a:rPr lang="en-US" sz="1800" b="0" i="0" dirty="0">
                <a:solidFill>
                  <a:srgbClr val="A52A2A"/>
                </a:solidFill>
                <a:effectLst/>
                <a:latin typeface="Consolas" panose="020B0609020204030204" pitchFamily="49" charset="0"/>
              </a:rPr>
              <a:t>2nd element on 2nd row:7</a:t>
            </a:r>
            <a:endParaRPr lang="en-IN" sz="1800" b="1" u="sng" dirty="0">
              <a:solidFill>
                <a:schemeClr val="tx1"/>
              </a:solidFill>
              <a:latin typeface="Verdana" panose="020B0604030504040204" pitchFamily="34" charset="0"/>
            </a:endParaRPr>
          </a:p>
        </p:txBody>
      </p:sp>
    </p:spTree>
    <p:extLst>
      <p:ext uri="{BB962C8B-B14F-4D97-AF65-F5344CB8AC3E}">
        <p14:creationId xmlns="" xmlns:p14="http://schemas.microsoft.com/office/powerpoint/2010/main" val="23310452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–Slicing Array and Shape</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967666"/>
            <a:ext cx="11773490" cy="5890333"/>
          </a:xfrm>
        </p:spPr>
        <p:txBody>
          <a:bodyPr>
            <a:normAutofit/>
          </a:bodyPr>
          <a:lstStyle/>
          <a:p>
            <a:pPr algn="l"/>
            <a:r>
              <a:rPr lang="en-US" sz="1400" b="0" i="0" dirty="0">
                <a:solidFill>
                  <a:srgbClr val="000000"/>
                </a:solidFill>
                <a:effectLst/>
                <a:latin typeface="Verdana" panose="020B0604030504040204" pitchFamily="34" charset="0"/>
              </a:rPr>
              <a:t>Slicing in python means taking elements from one given index to another given index.</a:t>
            </a:r>
          </a:p>
          <a:p>
            <a:pPr algn="l"/>
            <a:r>
              <a:rPr lang="en-US" sz="1400" b="0" i="0" dirty="0">
                <a:solidFill>
                  <a:srgbClr val="000000"/>
                </a:solidFill>
                <a:effectLst/>
                <a:latin typeface="Verdana" panose="020B0604030504040204" pitchFamily="34" charset="0"/>
              </a:rPr>
              <a:t>We pass slice instead of index like this:</a:t>
            </a:r>
          </a:p>
          <a:p>
            <a:pPr marL="0" indent="0" algn="l">
              <a:buNone/>
            </a:pPr>
            <a:r>
              <a:rPr lang="en-IN" sz="2000" b="0" i="0" dirty="0">
                <a:solidFill>
                  <a:srgbClr val="DC143C"/>
                </a:solidFill>
                <a:effectLst/>
                <a:latin typeface="Consolas" panose="020B0609020204030204" pitchFamily="49" charset="0"/>
              </a:rPr>
              <a:t>[</a:t>
            </a:r>
            <a:r>
              <a:rPr lang="en-IN" sz="2000" b="0" i="1" dirty="0" err="1">
                <a:solidFill>
                  <a:srgbClr val="DC143C"/>
                </a:solidFill>
                <a:effectLst/>
                <a:latin typeface="Consolas" panose="020B0609020204030204" pitchFamily="49" charset="0"/>
              </a:rPr>
              <a:t>start</a:t>
            </a:r>
            <a:r>
              <a:rPr lang="en-IN" sz="2000" b="0" i="0" dirty="0" err="1">
                <a:solidFill>
                  <a:srgbClr val="DC143C"/>
                </a:solidFill>
                <a:effectLst/>
                <a:latin typeface="Consolas" panose="020B0609020204030204" pitchFamily="49" charset="0"/>
              </a:rPr>
              <a:t>:</a:t>
            </a:r>
            <a:r>
              <a:rPr lang="en-IN" sz="2000" b="0" i="1" dirty="0" err="1">
                <a:solidFill>
                  <a:srgbClr val="DC143C"/>
                </a:solidFill>
                <a:effectLst/>
                <a:latin typeface="Consolas" panose="020B0609020204030204" pitchFamily="49" charset="0"/>
              </a:rPr>
              <a:t>end</a:t>
            </a:r>
            <a:r>
              <a:rPr lang="en-IN" sz="2000" b="0" i="0" dirty="0">
                <a:solidFill>
                  <a:srgbClr val="DC143C"/>
                </a:solidFill>
                <a:effectLst/>
                <a:latin typeface="Consolas" panose="020B0609020204030204" pitchFamily="49" charset="0"/>
              </a:rPr>
              <a:t>]</a:t>
            </a:r>
            <a:endParaRPr lang="en-IN" sz="2800" dirty="0">
              <a:solidFill>
                <a:srgbClr val="000000"/>
              </a:solidFill>
              <a:latin typeface="Segoe UI" panose="020B0502040204020203" pitchFamily="34" charset="0"/>
            </a:endParaRPr>
          </a:p>
          <a:p>
            <a:pPr marL="0" indent="0" algn="l">
              <a:buNone/>
            </a:pPr>
            <a:r>
              <a:rPr lang="en-IN" sz="1400" b="0" i="0" dirty="0">
                <a:solidFill>
                  <a:srgbClr val="DC143C"/>
                </a:solidFill>
                <a:effectLst/>
                <a:latin typeface="Consolas" panose="020B0609020204030204" pitchFamily="49" charset="0"/>
              </a:rPr>
              <a:t>[</a:t>
            </a:r>
            <a:r>
              <a:rPr lang="en-IN" sz="1400" b="0" i="1" dirty="0" err="1">
                <a:solidFill>
                  <a:srgbClr val="DC143C"/>
                </a:solidFill>
                <a:effectLst/>
                <a:latin typeface="Consolas" panose="020B0609020204030204" pitchFamily="49" charset="0"/>
              </a:rPr>
              <a:t>start</a:t>
            </a:r>
            <a:r>
              <a:rPr lang="en-IN" sz="1400" b="0" i="0" dirty="0" err="1">
                <a:solidFill>
                  <a:srgbClr val="DC143C"/>
                </a:solidFill>
                <a:effectLst/>
                <a:latin typeface="Consolas" panose="020B0609020204030204" pitchFamily="49" charset="0"/>
              </a:rPr>
              <a:t>:</a:t>
            </a:r>
            <a:r>
              <a:rPr lang="en-IN" sz="1400" b="0" i="1" dirty="0" err="1">
                <a:solidFill>
                  <a:srgbClr val="DC143C"/>
                </a:solidFill>
                <a:effectLst/>
                <a:latin typeface="Consolas" panose="020B0609020204030204" pitchFamily="49" charset="0"/>
              </a:rPr>
              <a:t>end</a:t>
            </a:r>
            <a:r>
              <a:rPr lang="en-IN" sz="1400" b="0" i="0" dirty="0" err="1">
                <a:solidFill>
                  <a:srgbClr val="DC143C"/>
                </a:solidFill>
                <a:effectLst/>
                <a:latin typeface="Consolas" panose="020B0609020204030204" pitchFamily="49" charset="0"/>
              </a:rPr>
              <a:t>:</a:t>
            </a:r>
            <a:r>
              <a:rPr lang="en-IN" sz="1400" b="0" i="1" dirty="0" err="1">
                <a:solidFill>
                  <a:srgbClr val="DC143C"/>
                </a:solidFill>
                <a:effectLst/>
                <a:latin typeface="Consolas" panose="020B0609020204030204" pitchFamily="49" charset="0"/>
              </a:rPr>
              <a:t>step</a:t>
            </a:r>
            <a:r>
              <a:rPr lang="en-IN" sz="1400" b="0" i="0" dirty="0">
                <a:solidFill>
                  <a:srgbClr val="DC143C"/>
                </a:solidFill>
                <a:effectLst/>
                <a:latin typeface="Consolas" panose="020B0609020204030204" pitchFamily="49" charset="0"/>
              </a:rPr>
              <a:t>]</a:t>
            </a:r>
          </a:p>
          <a:p>
            <a:pPr marL="0" indent="0" algn="l">
              <a:buNone/>
            </a:pPr>
            <a:endParaRPr lang="en-IN" sz="1400" dirty="0">
              <a:solidFill>
                <a:srgbClr val="DC143C"/>
              </a:solidFill>
              <a:latin typeface="Consolas" panose="020B0609020204030204" pitchFamily="49" charset="0"/>
            </a:endParaRPr>
          </a:p>
          <a:p>
            <a:pPr algn="l"/>
            <a:r>
              <a:rPr lang="en-US" sz="1400" b="1" i="0" u="sng" dirty="0">
                <a:solidFill>
                  <a:srgbClr val="000000"/>
                </a:solidFill>
                <a:effectLst/>
                <a:latin typeface="Segoe UI" panose="020B0502040204020203" pitchFamily="34" charset="0"/>
              </a:rPr>
              <a:t>Get the Shape of an Array</a:t>
            </a:r>
          </a:p>
          <a:p>
            <a:pPr algn="l"/>
            <a:r>
              <a:rPr lang="en-US" sz="1400" b="0" i="0" dirty="0">
                <a:solidFill>
                  <a:srgbClr val="000000"/>
                </a:solidFill>
                <a:effectLst/>
                <a:latin typeface="Verdana" panose="020B0604030504040204" pitchFamily="34" charset="0"/>
              </a:rPr>
              <a:t>NumPy arrays have an attribute called </a:t>
            </a:r>
            <a:r>
              <a:rPr lang="en-IN" sz="1800" b="0" i="0" dirty="0">
                <a:solidFill>
                  <a:srgbClr val="DC143C"/>
                </a:solidFill>
                <a:effectLst/>
                <a:latin typeface="Consolas" panose="020B0609020204030204" pitchFamily="49" charset="0"/>
              </a:rPr>
              <a:t>shape</a:t>
            </a:r>
            <a:r>
              <a:rPr lang="en-US" sz="1400" b="0" i="0" dirty="0">
                <a:solidFill>
                  <a:srgbClr val="000000"/>
                </a:solidFill>
                <a:effectLst/>
                <a:latin typeface="Verdana" panose="020B0604030504040204" pitchFamily="34" charset="0"/>
              </a:rPr>
              <a:t> </a:t>
            </a:r>
            <a:r>
              <a:rPr lang="en-US" sz="1400" dirty="0">
                <a:solidFill>
                  <a:srgbClr val="000000"/>
                </a:solidFill>
                <a:latin typeface="Verdana" panose="020B0604030504040204" pitchFamily="34" charset="0"/>
              </a:rPr>
              <a:t>that returns a tuple with each index having the number of corresponding elements</a:t>
            </a:r>
            <a:r>
              <a:rPr lang="en-US" sz="1100" b="0" i="0" dirty="0">
                <a:solidFill>
                  <a:srgbClr val="000000"/>
                </a:solidFill>
                <a:effectLst/>
                <a:latin typeface="Verdana" panose="020B0604030504040204" pitchFamily="34" charset="0"/>
              </a:rPr>
              <a:t>.</a:t>
            </a:r>
          </a:p>
          <a:p>
            <a:pPr algn="l"/>
            <a:r>
              <a:rPr lang="en-US" sz="1400" dirty="0">
                <a:solidFill>
                  <a:srgbClr val="000000"/>
                </a:solidFill>
                <a:latin typeface="Verdana" panose="020B0604030504040204" pitchFamily="34" charset="0"/>
              </a:rPr>
              <a:t>It Gives the number of rows and columns in an array.</a:t>
            </a:r>
          </a:p>
          <a:p>
            <a:pPr marL="0" indent="0" algn="l">
              <a:buNone/>
            </a:pPr>
            <a:r>
              <a:rPr lang="en-IN" sz="1400" b="1" i="0" u="sng" dirty="0">
                <a:solidFill>
                  <a:srgbClr val="0000CD"/>
                </a:solidFill>
                <a:effectLst/>
                <a:latin typeface="Consolas" panose="020B0609020204030204" pitchFamily="49" charset="0"/>
              </a:rPr>
              <a:t>Reshaping of an Array</a:t>
            </a:r>
          </a:p>
          <a:p>
            <a:pPr marL="0" indent="0" algn="l">
              <a:buNone/>
            </a:pPr>
            <a:r>
              <a:rPr lang="en-IN" sz="1400" b="0" i="0" dirty="0">
                <a:solidFill>
                  <a:srgbClr val="0000CD"/>
                </a:solidFill>
                <a:effectLst/>
                <a:latin typeface="Consolas" panose="020B0609020204030204" pitchFamily="49" charset="0"/>
              </a:rPr>
              <a:t>import</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numpy</a:t>
            </a: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as</a:t>
            </a:r>
            <a:r>
              <a:rPr lang="en-IN" sz="1400" b="0" i="0" dirty="0">
                <a:solidFill>
                  <a:srgbClr val="000000"/>
                </a:solidFill>
                <a:effectLst/>
                <a:latin typeface="Consolas" panose="020B0609020204030204" pitchFamily="49" charset="0"/>
              </a:rPr>
              <a:t> np</a:t>
            </a:r>
            <a:r>
              <a:rPr lang="en-IN" sz="1400" dirty="0"/>
              <a:t/>
            </a:r>
            <a:br>
              <a:rPr lang="en-IN" sz="1400" dirty="0"/>
            </a:br>
            <a:r>
              <a:rPr lang="en-IN" sz="1400" dirty="0"/>
              <a:t/>
            </a:r>
            <a:br>
              <a:rPr lang="en-IN" sz="1400" dirty="0"/>
            </a:br>
            <a:r>
              <a:rPr lang="en-IN" sz="1400" b="0" i="0" dirty="0" err="1">
                <a:solidFill>
                  <a:srgbClr val="000000"/>
                </a:solidFill>
                <a:effectLst/>
                <a:latin typeface="Consolas" panose="020B0609020204030204" pitchFamily="49" charset="0"/>
              </a:rPr>
              <a:t>arr</a:t>
            </a:r>
            <a:r>
              <a:rPr lang="en-IN" sz="1400" b="0" i="0" dirty="0">
                <a:solidFill>
                  <a:srgbClr val="000000"/>
                </a:solidFill>
                <a:effectLst/>
                <a:latin typeface="Consolas" panose="020B0609020204030204" pitchFamily="49" charset="0"/>
              </a:rPr>
              <a:t> = </a:t>
            </a:r>
            <a:r>
              <a:rPr lang="en-IN" sz="1400" b="0" i="0" dirty="0" err="1">
                <a:solidFill>
                  <a:srgbClr val="000000"/>
                </a:solidFill>
                <a:effectLst/>
                <a:latin typeface="Consolas" panose="020B0609020204030204" pitchFamily="49" charset="0"/>
              </a:rPr>
              <a:t>np.array</a:t>
            </a:r>
            <a:r>
              <a:rPr lang="en-IN" sz="1400" b="0" i="0" dirty="0">
                <a:solidFill>
                  <a:srgbClr val="000000"/>
                </a:solidFill>
                <a:effectLst/>
                <a:latin typeface="Consolas" panose="020B0609020204030204" pitchFamily="49" charset="0"/>
              </a:rPr>
              <a:t>([</a:t>
            </a:r>
            <a:r>
              <a:rPr lang="en-IN" sz="1400" b="0" i="0" dirty="0">
                <a:solidFill>
                  <a:srgbClr val="FF0000"/>
                </a:solidFill>
                <a:effectLst/>
                <a:latin typeface="Consolas" panose="020B0609020204030204" pitchFamily="49" charset="0"/>
              </a:rPr>
              <a:t>1</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2</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3</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4</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5</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6</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7</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8</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9</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10</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11</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12</a:t>
            </a: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err="1">
                <a:solidFill>
                  <a:srgbClr val="000000"/>
                </a:solidFill>
                <a:effectLst/>
                <a:latin typeface="Consolas" panose="020B0609020204030204" pitchFamily="49" charset="0"/>
              </a:rPr>
              <a:t>new_arr</a:t>
            </a:r>
            <a:r>
              <a:rPr lang="en-IN" sz="1400" b="0" i="0" dirty="0">
                <a:solidFill>
                  <a:srgbClr val="000000"/>
                </a:solidFill>
                <a:effectLst/>
                <a:latin typeface="Consolas" panose="020B0609020204030204" pitchFamily="49" charset="0"/>
              </a:rPr>
              <a:t> = </a:t>
            </a:r>
            <a:r>
              <a:rPr lang="en-IN" sz="1400" b="0" i="0" dirty="0" err="1">
                <a:solidFill>
                  <a:srgbClr val="000000"/>
                </a:solidFill>
                <a:effectLst/>
                <a:latin typeface="Consolas" panose="020B0609020204030204" pitchFamily="49" charset="0"/>
              </a:rPr>
              <a:t>arr.reshape</a:t>
            </a:r>
            <a:r>
              <a:rPr lang="en-IN" sz="1400" b="0" i="0" dirty="0">
                <a:solidFill>
                  <a:srgbClr val="000000"/>
                </a:solidFill>
                <a:effectLst/>
                <a:latin typeface="Consolas" panose="020B0609020204030204" pitchFamily="49" charset="0"/>
              </a:rPr>
              <a:t>(</a:t>
            </a:r>
            <a:r>
              <a:rPr lang="en-IN" sz="1400" b="0" i="0" dirty="0">
                <a:solidFill>
                  <a:srgbClr val="FF0000"/>
                </a:solidFill>
                <a:effectLst/>
                <a:latin typeface="Consolas" panose="020B0609020204030204" pitchFamily="49" charset="0"/>
              </a:rPr>
              <a:t>4</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3</a:t>
            </a: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new_arr</a:t>
            </a:r>
            <a:r>
              <a:rPr lang="en-IN" sz="1400" b="0" i="0" dirty="0">
                <a:solidFill>
                  <a:srgbClr val="000000"/>
                </a:solidFill>
                <a:effectLst/>
                <a:latin typeface="Consolas" panose="020B0609020204030204" pitchFamily="49" charset="0"/>
              </a:rPr>
              <a:t>)</a:t>
            </a:r>
            <a:endParaRPr lang="en-IN" sz="1800" b="0" i="0" dirty="0">
              <a:solidFill>
                <a:srgbClr val="000000"/>
              </a:solidFill>
              <a:effectLst/>
              <a:latin typeface="Segoe UI" panose="020B0502040204020203" pitchFamily="34" charset="0"/>
            </a:endParaRPr>
          </a:p>
        </p:txBody>
      </p:sp>
    </p:spTree>
    <p:extLst>
      <p:ext uri="{BB962C8B-B14F-4D97-AF65-F5344CB8AC3E}">
        <p14:creationId xmlns="" xmlns:p14="http://schemas.microsoft.com/office/powerpoint/2010/main" val="5885180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–Random Distribution</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967666"/>
            <a:ext cx="11773490" cy="5890333"/>
          </a:xfrm>
        </p:spPr>
        <p:txBody>
          <a:bodyPr>
            <a:normAutofit lnSpcReduction="10000"/>
          </a:bodyPr>
          <a:lstStyle/>
          <a:p>
            <a:pPr algn="l"/>
            <a:r>
              <a:rPr lang="en-US" sz="1600" b="1" i="0" u="sng" dirty="0">
                <a:solidFill>
                  <a:srgbClr val="000000"/>
                </a:solidFill>
                <a:effectLst/>
                <a:latin typeface="Segoe UI" panose="020B0502040204020203" pitchFamily="34" charset="0"/>
              </a:rPr>
              <a:t>What is a Random Number?</a:t>
            </a:r>
          </a:p>
          <a:p>
            <a:pPr algn="l"/>
            <a:r>
              <a:rPr lang="en-US" sz="1600" b="0" i="0" dirty="0">
                <a:solidFill>
                  <a:srgbClr val="000000"/>
                </a:solidFill>
                <a:effectLst/>
                <a:latin typeface="Verdana" panose="020B0604030504040204" pitchFamily="34" charset="0"/>
              </a:rPr>
              <a:t>Random number does NOT mean a different number every time. Random means something that can not be predicted logically.</a:t>
            </a:r>
          </a:p>
          <a:p>
            <a:r>
              <a:rPr lang="en-IN" sz="1600" b="1" u="sng" dirty="0">
                <a:solidFill>
                  <a:srgbClr val="000000"/>
                </a:solidFill>
                <a:latin typeface="Segoe UI" panose="020B0502040204020203" pitchFamily="34" charset="0"/>
              </a:rPr>
              <a:t>Generate Random Number in Python:</a:t>
            </a:r>
          </a:p>
          <a:p>
            <a:r>
              <a:rPr lang="en-IN" sz="1600" dirty="0">
                <a:solidFill>
                  <a:srgbClr val="000000"/>
                </a:solidFill>
                <a:latin typeface="Segoe UI" panose="020B0502040204020203" pitchFamily="34" charset="0"/>
              </a:rPr>
              <a:t>This Can be generated using random module in </a:t>
            </a:r>
            <a:r>
              <a:rPr lang="en-IN" sz="1600" dirty="0" err="1">
                <a:solidFill>
                  <a:srgbClr val="000000"/>
                </a:solidFill>
                <a:latin typeface="Segoe UI" panose="020B0502040204020203" pitchFamily="34" charset="0"/>
              </a:rPr>
              <a:t>Numpy</a:t>
            </a:r>
            <a:r>
              <a:rPr lang="en-IN" sz="1600" dirty="0">
                <a:solidFill>
                  <a:srgbClr val="000000"/>
                </a:solidFill>
                <a:latin typeface="Segoe UI" panose="020B0502040204020203" pitchFamily="34" charset="0"/>
              </a:rPr>
              <a:t> library.</a:t>
            </a:r>
          </a:p>
          <a:p>
            <a:r>
              <a:rPr lang="en-IN" sz="1600" dirty="0">
                <a:solidFill>
                  <a:srgbClr val="000000"/>
                </a:solidFill>
                <a:latin typeface="Segoe UI" panose="020B0502040204020203" pitchFamily="34" charset="0"/>
              </a:rPr>
              <a:t> Syntax: </a:t>
            </a:r>
            <a:r>
              <a:rPr lang="en-IN" sz="1600" dirty="0">
                <a:solidFill>
                  <a:srgbClr val="00B050"/>
                </a:solidFill>
                <a:latin typeface="Segoe UI" panose="020B0502040204020203" pitchFamily="34" charset="0"/>
              </a:rPr>
              <a:t>from</a:t>
            </a:r>
            <a:r>
              <a:rPr lang="en-IN" sz="1600" dirty="0">
                <a:solidFill>
                  <a:srgbClr val="000000"/>
                </a:solidFill>
                <a:latin typeface="Segoe UI" panose="020B0502040204020203" pitchFamily="34" charset="0"/>
              </a:rPr>
              <a:t> </a:t>
            </a:r>
            <a:r>
              <a:rPr lang="en-IN" sz="1600" dirty="0" err="1">
                <a:solidFill>
                  <a:srgbClr val="000000"/>
                </a:solidFill>
                <a:latin typeface="Segoe UI" panose="020B0502040204020203" pitchFamily="34" charset="0"/>
              </a:rPr>
              <a:t>numpy</a:t>
            </a:r>
            <a:r>
              <a:rPr lang="en-IN" sz="1600" dirty="0">
                <a:solidFill>
                  <a:srgbClr val="000000"/>
                </a:solidFill>
                <a:latin typeface="Segoe UI" panose="020B0502040204020203" pitchFamily="34" charset="0"/>
              </a:rPr>
              <a:t> </a:t>
            </a:r>
            <a:r>
              <a:rPr lang="en-IN" sz="1600" dirty="0">
                <a:solidFill>
                  <a:srgbClr val="002060"/>
                </a:solidFill>
                <a:latin typeface="Segoe UI" panose="020B0502040204020203" pitchFamily="34" charset="0"/>
              </a:rPr>
              <a:t>import</a:t>
            </a:r>
            <a:r>
              <a:rPr lang="en-IN" sz="1600" dirty="0">
                <a:solidFill>
                  <a:srgbClr val="000000"/>
                </a:solidFill>
                <a:latin typeface="Segoe UI" panose="020B0502040204020203" pitchFamily="34" charset="0"/>
              </a:rPr>
              <a:t> random</a:t>
            </a:r>
          </a:p>
          <a:p>
            <a:pPr marL="0" indent="0">
              <a:buNone/>
            </a:pPr>
            <a:r>
              <a:rPr lang="en-IN" sz="1600" b="1" u="sng" dirty="0">
                <a:solidFill>
                  <a:srgbClr val="000000"/>
                </a:solidFill>
                <a:latin typeface="Segoe UI" panose="020B0502040204020203" pitchFamily="34" charset="0"/>
              </a:rPr>
              <a:t>Generate the Random Numbers of 2D array.</a:t>
            </a:r>
          </a:p>
          <a:p>
            <a:pPr marL="0" indent="0">
              <a:buNone/>
            </a:pPr>
            <a:r>
              <a:rPr lang="en-US" sz="1200" b="0" i="0" dirty="0">
                <a:solidFill>
                  <a:srgbClr val="0000CD"/>
                </a:solidFill>
                <a:effectLst/>
                <a:latin typeface="Consolas" panose="020B0609020204030204" pitchFamily="49" charset="0"/>
              </a:rPr>
              <a:t>from</a:t>
            </a: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numpy</a:t>
            </a:r>
            <a:r>
              <a:rPr lang="en-US" sz="1200" b="0" i="0" dirty="0">
                <a:solidFill>
                  <a:srgbClr val="000000"/>
                </a:solidFill>
                <a:effectLst/>
                <a:latin typeface="Consolas" panose="020B0609020204030204" pitchFamily="49" charset="0"/>
              </a:rPr>
              <a:t> </a:t>
            </a:r>
            <a:r>
              <a:rPr lang="en-US" sz="1200" b="0" i="0" dirty="0">
                <a:solidFill>
                  <a:srgbClr val="0000CD"/>
                </a:solidFill>
                <a:effectLst/>
                <a:latin typeface="Consolas" panose="020B0609020204030204" pitchFamily="49" charset="0"/>
              </a:rPr>
              <a:t>import</a:t>
            </a:r>
            <a:r>
              <a:rPr lang="en-US" sz="1200" b="0" i="0" dirty="0">
                <a:solidFill>
                  <a:srgbClr val="000000"/>
                </a:solidFill>
                <a:effectLst/>
                <a:latin typeface="Consolas" panose="020B0609020204030204" pitchFamily="49" charset="0"/>
              </a:rPr>
              <a:t> random</a:t>
            </a:r>
            <a:r>
              <a:rPr lang="en-US" sz="1200" dirty="0"/>
              <a:t/>
            </a:r>
            <a:br>
              <a:rPr lang="en-US" sz="1200" dirty="0"/>
            </a:br>
            <a:r>
              <a:rPr lang="en-US" sz="1200" dirty="0"/>
              <a:t/>
            </a:r>
            <a:br>
              <a:rPr lang="en-US" sz="1200" dirty="0"/>
            </a:br>
            <a:r>
              <a:rPr lang="en-US" sz="1200" b="0" i="0" dirty="0">
                <a:solidFill>
                  <a:srgbClr val="000000"/>
                </a:solidFill>
                <a:effectLst/>
                <a:latin typeface="Consolas" panose="020B0609020204030204" pitchFamily="49" charset="0"/>
              </a:rPr>
              <a:t>x = </a:t>
            </a:r>
            <a:r>
              <a:rPr lang="en-US" sz="1200" b="0" i="0" dirty="0" err="1">
                <a:solidFill>
                  <a:srgbClr val="000000"/>
                </a:solidFill>
                <a:effectLst/>
                <a:latin typeface="Consolas" panose="020B0609020204030204" pitchFamily="49" charset="0"/>
              </a:rPr>
              <a:t>random.randint</a:t>
            </a:r>
            <a:r>
              <a:rPr lang="en-US" sz="1200" b="0" i="0" dirty="0">
                <a:solidFill>
                  <a:srgbClr val="000000"/>
                </a:solidFill>
                <a:effectLst/>
                <a:latin typeface="Consolas" panose="020B0609020204030204" pitchFamily="49" charset="0"/>
              </a:rPr>
              <a:t>(</a:t>
            </a:r>
            <a:r>
              <a:rPr lang="en-US" sz="1200" b="0" i="0" dirty="0">
                <a:solidFill>
                  <a:srgbClr val="FF0000"/>
                </a:solidFill>
                <a:effectLst/>
                <a:latin typeface="Consolas" panose="020B0609020204030204" pitchFamily="49" charset="0"/>
              </a:rPr>
              <a:t>100</a:t>
            </a:r>
            <a:r>
              <a:rPr lang="en-US" sz="1200" b="0" i="0" dirty="0">
                <a:solidFill>
                  <a:srgbClr val="000000"/>
                </a:solidFill>
                <a:effectLst/>
                <a:latin typeface="Consolas" panose="020B0609020204030204" pitchFamily="49" charset="0"/>
              </a:rPr>
              <a:t>, size=(</a:t>
            </a:r>
            <a:r>
              <a:rPr lang="en-US" sz="1200" b="0" i="0" dirty="0">
                <a:solidFill>
                  <a:srgbClr val="FF0000"/>
                </a:solidFill>
                <a:effectLst/>
                <a:latin typeface="Consolas" panose="020B0609020204030204" pitchFamily="49" charset="0"/>
              </a:rPr>
              <a:t>3</a:t>
            </a:r>
            <a:r>
              <a:rPr lang="en-US" sz="1200" b="0" i="0" dirty="0">
                <a:solidFill>
                  <a:srgbClr val="000000"/>
                </a:solidFill>
                <a:effectLst/>
                <a:latin typeface="Consolas" panose="020B0609020204030204" pitchFamily="49" charset="0"/>
              </a:rPr>
              <a:t>, </a:t>
            </a:r>
            <a:r>
              <a:rPr lang="en-US" sz="1200" b="0" i="0" dirty="0">
                <a:solidFill>
                  <a:srgbClr val="FF0000"/>
                </a:solidFill>
                <a:effectLst/>
                <a:latin typeface="Consolas" panose="020B0609020204030204" pitchFamily="49" charset="0"/>
              </a:rPr>
              <a:t>5</a:t>
            </a:r>
            <a:r>
              <a:rPr lang="en-US" sz="1200" b="0" i="0" dirty="0">
                <a:solidFill>
                  <a:srgbClr val="000000"/>
                </a:solidFill>
                <a:effectLst/>
                <a:latin typeface="Consolas" panose="020B0609020204030204" pitchFamily="49" charset="0"/>
              </a:rPr>
              <a:t>))</a:t>
            </a:r>
            <a:r>
              <a:rPr lang="en-US" sz="1200" dirty="0"/>
              <a:t/>
            </a:r>
            <a:br>
              <a:rPr lang="en-US" sz="1200" dirty="0"/>
            </a:br>
            <a:r>
              <a:rPr lang="en-US" sz="1200" dirty="0"/>
              <a:t/>
            </a:r>
            <a:br>
              <a:rPr lang="en-US" sz="1200" dirty="0"/>
            </a:br>
            <a:r>
              <a:rPr lang="en-US" sz="1200" b="0" i="0" dirty="0">
                <a:solidFill>
                  <a:srgbClr val="0000CD"/>
                </a:solidFill>
                <a:effectLst/>
                <a:latin typeface="Consolas" panose="020B0609020204030204" pitchFamily="49" charset="0"/>
              </a:rPr>
              <a:t>print</a:t>
            </a:r>
            <a:r>
              <a:rPr lang="en-US" sz="1200" b="0" i="0" dirty="0">
                <a:solidFill>
                  <a:srgbClr val="000000"/>
                </a:solidFill>
                <a:effectLst/>
                <a:latin typeface="Consolas" panose="020B0609020204030204" pitchFamily="49" charset="0"/>
              </a:rPr>
              <a:t>(x)</a:t>
            </a:r>
            <a:endParaRPr lang="en-IN" sz="1600" dirty="0">
              <a:solidFill>
                <a:srgbClr val="000000"/>
              </a:solidFill>
              <a:latin typeface="Segoe UI" panose="020B0502040204020203" pitchFamily="34" charset="0"/>
            </a:endParaRPr>
          </a:p>
          <a:p>
            <a:pPr algn="l"/>
            <a:r>
              <a:rPr lang="en-US" sz="1600" b="0" i="0" dirty="0">
                <a:solidFill>
                  <a:srgbClr val="000000"/>
                </a:solidFill>
                <a:effectLst/>
                <a:latin typeface="Verdana" panose="020B0604030504040204" pitchFamily="34" charset="0"/>
              </a:rPr>
              <a:t>Output:</a:t>
            </a:r>
          </a:p>
          <a:p>
            <a:pPr fontAlgn="base"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IN" sz="1800" dirty="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[[63 77 79 18 23]</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IN" sz="1800" dirty="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[10 66 54  3 28]</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IN" sz="1800" dirty="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[95 19 41  4  3]]</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US" sz="1600" b="0" i="0" dirty="0">
              <a:solidFill>
                <a:srgbClr val="000000"/>
              </a:solidFill>
              <a:effectLst/>
              <a:latin typeface="Verdana" panose="020B0604030504040204" pitchFamily="34" charset="0"/>
            </a:endParaRPr>
          </a:p>
          <a:p>
            <a:pPr algn="l"/>
            <a:r>
              <a:rPr lang="en-IN" sz="1800" b="0" i="0" dirty="0">
                <a:solidFill>
                  <a:srgbClr val="000000"/>
                </a:solidFill>
                <a:effectLst/>
                <a:latin typeface="Segoe UI" panose="020B0502040204020203" pitchFamily="34" charset="0"/>
              </a:rPr>
              <a:t>Here Size specifies the number of rows and columns required in 2D array</a:t>
            </a:r>
          </a:p>
        </p:txBody>
      </p:sp>
    </p:spTree>
    <p:extLst>
      <p:ext uri="{BB962C8B-B14F-4D97-AF65-F5344CB8AC3E}">
        <p14:creationId xmlns="" xmlns:p14="http://schemas.microsoft.com/office/powerpoint/2010/main" val="413972933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–Random Permutations</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967666"/>
            <a:ext cx="11773490" cy="5890333"/>
          </a:xfrm>
        </p:spPr>
        <p:txBody>
          <a:bodyPr>
            <a:normAutofit lnSpcReduction="10000"/>
          </a:bodyPr>
          <a:lstStyle/>
          <a:p>
            <a:pPr algn="l"/>
            <a:r>
              <a:rPr lang="en-US" sz="1600" b="1" i="0" u="sng" dirty="0">
                <a:solidFill>
                  <a:srgbClr val="000000"/>
                </a:solidFill>
                <a:effectLst/>
                <a:latin typeface="Segoe UI" panose="020B0502040204020203" pitchFamily="34" charset="0"/>
              </a:rPr>
              <a:t>What is a Random Number?</a:t>
            </a:r>
          </a:p>
          <a:p>
            <a:pPr algn="l"/>
            <a:r>
              <a:rPr lang="en-US" sz="1600" b="0" i="0" dirty="0">
                <a:solidFill>
                  <a:srgbClr val="000000"/>
                </a:solidFill>
                <a:effectLst/>
                <a:latin typeface="Verdana" panose="020B0604030504040204" pitchFamily="34" charset="0"/>
              </a:rPr>
              <a:t>Random number does NOT mean a different number every time. Random means something that can not be predicted logically.</a:t>
            </a:r>
          </a:p>
          <a:p>
            <a:r>
              <a:rPr lang="en-IN" sz="1600" b="1" u="sng" dirty="0">
                <a:solidFill>
                  <a:srgbClr val="000000"/>
                </a:solidFill>
                <a:latin typeface="Segoe UI" panose="020B0502040204020203" pitchFamily="34" charset="0"/>
              </a:rPr>
              <a:t>Generate Random Number in Python:</a:t>
            </a:r>
          </a:p>
          <a:p>
            <a:r>
              <a:rPr lang="en-IN" sz="1600" dirty="0">
                <a:solidFill>
                  <a:srgbClr val="000000"/>
                </a:solidFill>
                <a:latin typeface="Segoe UI" panose="020B0502040204020203" pitchFamily="34" charset="0"/>
              </a:rPr>
              <a:t>This Can be generated using random module in </a:t>
            </a:r>
            <a:r>
              <a:rPr lang="en-IN" sz="1600" dirty="0" err="1">
                <a:solidFill>
                  <a:srgbClr val="000000"/>
                </a:solidFill>
                <a:latin typeface="Segoe UI" panose="020B0502040204020203" pitchFamily="34" charset="0"/>
              </a:rPr>
              <a:t>Numpy</a:t>
            </a:r>
            <a:r>
              <a:rPr lang="en-IN" sz="1600" dirty="0">
                <a:solidFill>
                  <a:srgbClr val="000000"/>
                </a:solidFill>
                <a:latin typeface="Segoe UI" panose="020B0502040204020203" pitchFamily="34" charset="0"/>
              </a:rPr>
              <a:t> library.</a:t>
            </a:r>
          </a:p>
          <a:p>
            <a:r>
              <a:rPr lang="en-IN" sz="1600" dirty="0">
                <a:solidFill>
                  <a:srgbClr val="000000"/>
                </a:solidFill>
                <a:latin typeface="Segoe UI" panose="020B0502040204020203" pitchFamily="34" charset="0"/>
              </a:rPr>
              <a:t> Syntax: </a:t>
            </a:r>
            <a:r>
              <a:rPr lang="en-IN" sz="1600" dirty="0">
                <a:solidFill>
                  <a:srgbClr val="00B050"/>
                </a:solidFill>
                <a:latin typeface="Segoe UI" panose="020B0502040204020203" pitchFamily="34" charset="0"/>
              </a:rPr>
              <a:t>from</a:t>
            </a:r>
            <a:r>
              <a:rPr lang="en-IN" sz="1600" dirty="0">
                <a:solidFill>
                  <a:srgbClr val="000000"/>
                </a:solidFill>
                <a:latin typeface="Segoe UI" panose="020B0502040204020203" pitchFamily="34" charset="0"/>
              </a:rPr>
              <a:t> </a:t>
            </a:r>
            <a:r>
              <a:rPr lang="en-IN" sz="1600" dirty="0" err="1">
                <a:solidFill>
                  <a:srgbClr val="000000"/>
                </a:solidFill>
                <a:latin typeface="Segoe UI" panose="020B0502040204020203" pitchFamily="34" charset="0"/>
              </a:rPr>
              <a:t>numpy</a:t>
            </a:r>
            <a:r>
              <a:rPr lang="en-IN" sz="1600" dirty="0">
                <a:solidFill>
                  <a:srgbClr val="000000"/>
                </a:solidFill>
                <a:latin typeface="Segoe UI" panose="020B0502040204020203" pitchFamily="34" charset="0"/>
              </a:rPr>
              <a:t> </a:t>
            </a:r>
            <a:r>
              <a:rPr lang="en-IN" sz="1600" dirty="0">
                <a:solidFill>
                  <a:srgbClr val="002060"/>
                </a:solidFill>
                <a:latin typeface="Segoe UI" panose="020B0502040204020203" pitchFamily="34" charset="0"/>
              </a:rPr>
              <a:t>import</a:t>
            </a:r>
            <a:r>
              <a:rPr lang="en-IN" sz="1600" dirty="0">
                <a:solidFill>
                  <a:srgbClr val="000000"/>
                </a:solidFill>
                <a:latin typeface="Segoe UI" panose="020B0502040204020203" pitchFamily="34" charset="0"/>
              </a:rPr>
              <a:t> random</a:t>
            </a:r>
          </a:p>
          <a:p>
            <a:pPr marL="0" indent="0">
              <a:buNone/>
            </a:pPr>
            <a:r>
              <a:rPr lang="en-IN" sz="1600" b="1" u="sng" dirty="0">
                <a:solidFill>
                  <a:srgbClr val="000000"/>
                </a:solidFill>
                <a:latin typeface="Segoe UI" panose="020B0502040204020203" pitchFamily="34" charset="0"/>
              </a:rPr>
              <a:t>Generate the Random Numbers of 2D array.</a:t>
            </a:r>
          </a:p>
          <a:p>
            <a:pPr marL="0" indent="0">
              <a:buNone/>
            </a:pPr>
            <a:r>
              <a:rPr lang="en-US" sz="1200" b="0" i="0" dirty="0">
                <a:solidFill>
                  <a:srgbClr val="0000CD"/>
                </a:solidFill>
                <a:effectLst/>
                <a:latin typeface="Consolas" panose="020B0609020204030204" pitchFamily="49" charset="0"/>
              </a:rPr>
              <a:t>from</a:t>
            </a: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numpy</a:t>
            </a:r>
            <a:r>
              <a:rPr lang="en-US" sz="1200" b="0" i="0" dirty="0">
                <a:solidFill>
                  <a:srgbClr val="000000"/>
                </a:solidFill>
                <a:effectLst/>
                <a:latin typeface="Consolas" panose="020B0609020204030204" pitchFamily="49" charset="0"/>
              </a:rPr>
              <a:t> </a:t>
            </a:r>
            <a:r>
              <a:rPr lang="en-US" sz="1200" b="0" i="0" dirty="0">
                <a:solidFill>
                  <a:srgbClr val="0000CD"/>
                </a:solidFill>
                <a:effectLst/>
                <a:latin typeface="Consolas" panose="020B0609020204030204" pitchFamily="49" charset="0"/>
              </a:rPr>
              <a:t>import</a:t>
            </a:r>
            <a:r>
              <a:rPr lang="en-US" sz="1200" b="0" i="0" dirty="0">
                <a:solidFill>
                  <a:srgbClr val="000000"/>
                </a:solidFill>
                <a:effectLst/>
                <a:latin typeface="Consolas" panose="020B0609020204030204" pitchFamily="49" charset="0"/>
              </a:rPr>
              <a:t> random</a:t>
            </a:r>
            <a:r>
              <a:rPr lang="en-US" sz="1200" dirty="0"/>
              <a:t/>
            </a:r>
            <a:br>
              <a:rPr lang="en-US" sz="1200" dirty="0"/>
            </a:br>
            <a:r>
              <a:rPr lang="en-US" sz="1200" dirty="0"/>
              <a:t/>
            </a:r>
            <a:br>
              <a:rPr lang="en-US" sz="1200" dirty="0"/>
            </a:br>
            <a:r>
              <a:rPr lang="en-US" sz="1200" b="0" i="0" dirty="0">
                <a:solidFill>
                  <a:srgbClr val="000000"/>
                </a:solidFill>
                <a:effectLst/>
                <a:latin typeface="Consolas" panose="020B0609020204030204" pitchFamily="49" charset="0"/>
              </a:rPr>
              <a:t>x = </a:t>
            </a:r>
            <a:r>
              <a:rPr lang="en-US" sz="1200" b="0" i="0" dirty="0" err="1">
                <a:solidFill>
                  <a:srgbClr val="000000"/>
                </a:solidFill>
                <a:effectLst/>
                <a:latin typeface="Consolas" panose="020B0609020204030204" pitchFamily="49" charset="0"/>
              </a:rPr>
              <a:t>random.randint</a:t>
            </a:r>
            <a:r>
              <a:rPr lang="en-US" sz="1200" b="0" i="0" dirty="0">
                <a:solidFill>
                  <a:srgbClr val="000000"/>
                </a:solidFill>
                <a:effectLst/>
                <a:latin typeface="Consolas" panose="020B0609020204030204" pitchFamily="49" charset="0"/>
              </a:rPr>
              <a:t>(</a:t>
            </a:r>
            <a:r>
              <a:rPr lang="en-US" sz="1200" b="0" i="0" dirty="0">
                <a:solidFill>
                  <a:srgbClr val="FF0000"/>
                </a:solidFill>
                <a:effectLst/>
                <a:latin typeface="Consolas" panose="020B0609020204030204" pitchFamily="49" charset="0"/>
              </a:rPr>
              <a:t>100</a:t>
            </a:r>
            <a:r>
              <a:rPr lang="en-US" sz="1200" b="0" i="0" dirty="0">
                <a:solidFill>
                  <a:srgbClr val="000000"/>
                </a:solidFill>
                <a:effectLst/>
                <a:latin typeface="Consolas" panose="020B0609020204030204" pitchFamily="49" charset="0"/>
              </a:rPr>
              <a:t>, size=(</a:t>
            </a:r>
            <a:r>
              <a:rPr lang="en-US" sz="1200" b="0" i="0" dirty="0">
                <a:solidFill>
                  <a:srgbClr val="FF0000"/>
                </a:solidFill>
                <a:effectLst/>
                <a:latin typeface="Consolas" panose="020B0609020204030204" pitchFamily="49" charset="0"/>
              </a:rPr>
              <a:t>3</a:t>
            </a:r>
            <a:r>
              <a:rPr lang="en-US" sz="1200" b="0" i="0" dirty="0">
                <a:solidFill>
                  <a:srgbClr val="000000"/>
                </a:solidFill>
                <a:effectLst/>
                <a:latin typeface="Consolas" panose="020B0609020204030204" pitchFamily="49" charset="0"/>
              </a:rPr>
              <a:t>, </a:t>
            </a:r>
            <a:r>
              <a:rPr lang="en-US" sz="1200" b="0" i="0" dirty="0">
                <a:solidFill>
                  <a:srgbClr val="FF0000"/>
                </a:solidFill>
                <a:effectLst/>
                <a:latin typeface="Consolas" panose="020B0609020204030204" pitchFamily="49" charset="0"/>
              </a:rPr>
              <a:t>5</a:t>
            </a:r>
            <a:r>
              <a:rPr lang="en-US" sz="1200" b="0" i="0" dirty="0">
                <a:solidFill>
                  <a:srgbClr val="000000"/>
                </a:solidFill>
                <a:effectLst/>
                <a:latin typeface="Consolas" panose="020B0609020204030204" pitchFamily="49" charset="0"/>
              </a:rPr>
              <a:t>))</a:t>
            </a:r>
            <a:r>
              <a:rPr lang="en-US" sz="1200" dirty="0"/>
              <a:t/>
            </a:r>
            <a:br>
              <a:rPr lang="en-US" sz="1200" dirty="0"/>
            </a:br>
            <a:r>
              <a:rPr lang="en-US" sz="1200" dirty="0"/>
              <a:t/>
            </a:r>
            <a:br>
              <a:rPr lang="en-US" sz="1200" dirty="0"/>
            </a:br>
            <a:r>
              <a:rPr lang="en-US" sz="1200" b="0" i="0" dirty="0">
                <a:solidFill>
                  <a:srgbClr val="0000CD"/>
                </a:solidFill>
                <a:effectLst/>
                <a:latin typeface="Consolas" panose="020B0609020204030204" pitchFamily="49" charset="0"/>
              </a:rPr>
              <a:t>print</a:t>
            </a:r>
            <a:r>
              <a:rPr lang="en-US" sz="1200" b="0" i="0" dirty="0">
                <a:solidFill>
                  <a:srgbClr val="000000"/>
                </a:solidFill>
                <a:effectLst/>
                <a:latin typeface="Consolas" panose="020B0609020204030204" pitchFamily="49" charset="0"/>
              </a:rPr>
              <a:t>(x)</a:t>
            </a:r>
            <a:endParaRPr lang="en-IN" sz="1600" dirty="0">
              <a:solidFill>
                <a:srgbClr val="000000"/>
              </a:solidFill>
              <a:latin typeface="Segoe UI" panose="020B0502040204020203" pitchFamily="34" charset="0"/>
            </a:endParaRPr>
          </a:p>
          <a:p>
            <a:pPr algn="l"/>
            <a:r>
              <a:rPr lang="en-US" sz="1600" b="0" i="0" dirty="0">
                <a:solidFill>
                  <a:srgbClr val="000000"/>
                </a:solidFill>
                <a:effectLst/>
                <a:latin typeface="Verdana" panose="020B0604030504040204" pitchFamily="34" charset="0"/>
              </a:rPr>
              <a:t>Output:</a:t>
            </a:r>
          </a:p>
          <a:p>
            <a:pPr fontAlgn="base"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IN" sz="1800" dirty="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[[63 77 79 18 23]</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IN" sz="1800" dirty="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[10 66 54  3 28]</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IN" sz="1800" dirty="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[95 19 41  4  3]]</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US" sz="1600" b="0" i="0" dirty="0">
              <a:solidFill>
                <a:srgbClr val="000000"/>
              </a:solidFill>
              <a:effectLst/>
              <a:latin typeface="Verdana" panose="020B0604030504040204" pitchFamily="34" charset="0"/>
            </a:endParaRPr>
          </a:p>
          <a:p>
            <a:pPr algn="l"/>
            <a:r>
              <a:rPr lang="en-IN" sz="1800" b="0" i="0" dirty="0">
                <a:solidFill>
                  <a:srgbClr val="000000"/>
                </a:solidFill>
                <a:effectLst/>
                <a:latin typeface="Segoe UI" panose="020B0502040204020203" pitchFamily="34" charset="0"/>
              </a:rPr>
              <a:t>Here Size specifies the number of rows and columns required in 2D array</a:t>
            </a:r>
          </a:p>
        </p:txBody>
      </p:sp>
    </p:spTree>
    <p:extLst>
      <p:ext uri="{BB962C8B-B14F-4D97-AF65-F5344CB8AC3E}">
        <p14:creationId xmlns="" xmlns:p14="http://schemas.microsoft.com/office/powerpoint/2010/main" val="363266820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–Random Permutations</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719092"/>
            <a:ext cx="11773490" cy="6138908"/>
          </a:xfrm>
        </p:spPr>
        <p:txBody>
          <a:bodyPr>
            <a:normAutofit/>
          </a:bodyPr>
          <a:lstStyle/>
          <a:p>
            <a:pPr algn="l"/>
            <a:r>
              <a:rPr lang="en-US" sz="1600" dirty="0">
                <a:solidFill>
                  <a:srgbClr val="000000"/>
                </a:solidFill>
                <a:latin typeface="Verdana" panose="020B0604030504040204" pitchFamily="34" charset="0"/>
              </a:rPr>
              <a:t>A permutation refers to an arrangement of elements. e.g. [3, 2, 1] is a permutation of [1, 2, 3] and vice-versa.</a:t>
            </a:r>
          </a:p>
          <a:p>
            <a:pPr algn="l"/>
            <a:r>
              <a:rPr lang="en-US" sz="1600" dirty="0">
                <a:solidFill>
                  <a:srgbClr val="000000"/>
                </a:solidFill>
                <a:latin typeface="Verdana" panose="020B0604030504040204" pitchFamily="34" charset="0"/>
              </a:rPr>
              <a:t>The NumPy Random module provides two methods for this.</a:t>
            </a:r>
          </a:p>
          <a:p>
            <a:pPr algn="l"/>
            <a:r>
              <a:rPr lang="en-IN" sz="1600" b="0" i="0" dirty="0">
                <a:solidFill>
                  <a:srgbClr val="DC143C"/>
                </a:solidFill>
                <a:effectLst/>
                <a:latin typeface="Consolas" panose="020B0609020204030204" pitchFamily="49" charset="0"/>
              </a:rPr>
              <a:t>permutation()</a:t>
            </a:r>
          </a:p>
          <a:p>
            <a:pPr algn="l"/>
            <a:r>
              <a:rPr lang="en-IN" sz="1600" b="0" i="0" dirty="0">
                <a:solidFill>
                  <a:srgbClr val="DC143C"/>
                </a:solidFill>
                <a:effectLst/>
                <a:latin typeface="Consolas" panose="020B0609020204030204" pitchFamily="49" charset="0"/>
              </a:rPr>
              <a:t>shuffle().</a:t>
            </a:r>
          </a:p>
          <a:p>
            <a:pPr algn="l"/>
            <a:r>
              <a:rPr lang="en-IN" sz="1600" dirty="0">
                <a:solidFill>
                  <a:srgbClr val="DC143C"/>
                </a:solidFill>
                <a:latin typeface="Consolas" panose="020B0609020204030204" pitchFamily="49" charset="0"/>
              </a:rPr>
              <a:t>For example:</a:t>
            </a:r>
          </a:p>
          <a:p>
            <a:pPr algn="l"/>
            <a:r>
              <a:rPr lang="en-IN" sz="1400" b="0" i="0" dirty="0">
                <a:solidFill>
                  <a:srgbClr val="0000CD"/>
                </a:solidFill>
                <a:effectLst/>
                <a:latin typeface="Consolas" panose="020B0609020204030204" pitchFamily="49" charset="0"/>
              </a:rPr>
              <a:t>from</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numpy</a:t>
            </a: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import</a:t>
            </a:r>
            <a:r>
              <a:rPr lang="en-IN" sz="1400" b="0" i="0" dirty="0">
                <a:solidFill>
                  <a:srgbClr val="000000"/>
                </a:solidFill>
                <a:effectLst/>
                <a:latin typeface="Consolas" panose="020B0609020204030204" pitchFamily="49" charset="0"/>
              </a:rPr>
              <a:t> random</a:t>
            </a:r>
            <a:r>
              <a:rPr lang="en-IN" sz="1400" dirty="0"/>
              <a:t/>
            </a:r>
            <a:br>
              <a:rPr lang="en-IN" sz="1400" dirty="0"/>
            </a:br>
            <a:r>
              <a:rPr lang="en-IN" sz="1400" b="0" i="0" dirty="0">
                <a:solidFill>
                  <a:srgbClr val="0000CD"/>
                </a:solidFill>
                <a:effectLst/>
                <a:latin typeface="Consolas" panose="020B0609020204030204" pitchFamily="49" charset="0"/>
              </a:rPr>
              <a:t>import</a:t>
            </a:r>
            <a:r>
              <a:rPr lang="en-IN" sz="1400" b="0" i="0" dirty="0">
                <a:solidFill>
                  <a:srgbClr val="000000"/>
                </a:solidFill>
                <a:effectLst/>
                <a:latin typeface="Consolas" panose="020B0609020204030204" pitchFamily="49" charset="0"/>
              </a:rPr>
              <a:t> </a:t>
            </a:r>
            <a:r>
              <a:rPr lang="en-IN" sz="1400" b="0" i="0" dirty="0" err="1">
                <a:solidFill>
                  <a:srgbClr val="000000"/>
                </a:solidFill>
                <a:effectLst/>
                <a:latin typeface="Consolas" panose="020B0609020204030204" pitchFamily="49" charset="0"/>
              </a:rPr>
              <a:t>numpy</a:t>
            </a:r>
            <a:r>
              <a:rPr lang="en-IN" sz="1400" b="0" i="0" dirty="0">
                <a:solidFill>
                  <a:srgbClr val="000000"/>
                </a:solidFill>
                <a:effectLst/>
                <a:latin typeface="Consolas" panose="020B0609020204030204" pitchFamily="49" charset="0"/>
              </a:rPr>
              <a:t> </a:t>
            </a:r>
            <a:r>
              <a:rPr lang="en-IN" sz="1400" b="0" i="0" dirty="0">
                <a:solidFill>
                  <a:srgbClr val="0000CD"/>
                </a:solidFill>
                <a:effectLst/>
                <a:latin typeface="Consolas" panose="020B0609020204030204" pitchFamily="49" charset="0"/>
              </a:rPr>
              <a:t>as</a:t>
            </a:r>
            <a:r>
              <a:rPr lang="en-IN" sz="1400" b="0" i="0" dirty="0">
                <a:solidFill>
                  <a:srgbClr val="000000"/>
                </a:solidFill>
                <a:effectLst/>
                <a:latin typeface="Consolas" panose="020B0609020204030204" pitchFamily="49" charset="0"/>
              </a:rPr>
              <a:t> np</a:t>
            </a:r>
            <a:r>
              <a:rPr lang="en-IN" sz="1400" dirty="0"/>
              <a:t/>
            </a:r>
            <a:br>
              <a:rPr lang="en-IN" sz="1400" dirty="0"/>
            </a:br>
            <a:r>
              <a:rPr lang="en-IN" sz="1400" dirty="0"/>
              <a:t/>
            </a:r>
            <a:br>
              <a:rPr lang="en-IN" sz="1400" dirty="0"/>
            </a:br>
            <a:r>
              <a:rPr lang="en-IN" sz="1400" b="0" i="0" dirty="0" err="1">
                <a:solidFill>
                  <a:srgbClr val="000000"/>
                </a:solidFill>
                <a:effectLst/>
                <a:latin typeface="Consolas" panose="020B0609020204030204" pitchFamily="49" charset="0"/>
              </a:rPr>
              <a:t>arr</a:t>
            </a:r>
            <a:r>
              <a:rPr lang="en-IN" sz="1400" b="0" i="0" dirty="0">
                <a:solidFill>
                  <a:srgbClr val="000000"/>
                </a:solidFill>
                <a:effectLst/>
                <a:latin typeface="Consolas" panose="020B0609020204030204" pitchFamily="49" charset="0"/>
              </a:rPr>
              <a:t> = </a:t>
            </a:r>
            <a:r>
              <a:rPr lang="en-IN" sz="1400" b="0" i="0" dirty="0" err="1">
                <a:solidFill>
                  <a:srgbClr val="000000"/>
                </a:solidFill>
                <a:effectLst/>
                <a:latin typeface="Consolas" panose="020B0609020204030204" pitchFamily="49" charset="0"/>
              </a:rPr>
              <a:t>np.array</a:t>
            </a:r>
            <a:r>
              <a:rPr lang="en-IN" sz="1400" b="0" i="0" dirty="0">
                <a:solidFill>
                  <a:srgbClr val="000000"/>
                </a:solidFill>
                <a:effectLst/>
                <a:latin typeface="Consolas" panose="020B0609020204030204" pitchFamily="49" charset="0"/>
              </a:rPr>
              <a:t>([</a:t>
            </a:r>
            <a:r>
              <a:rPr lang="en-IN" sz="1400" b="0" i="0" dirty="0">
                <a:solidFill>
                  <a:srgbClr val="FF0000"/>
                </a:solidFill>
                <a:effectLst/>
                <a:latin typeface="Consolas" panose="020B0609020204030204" pitchFamily="49" charset="0"/>
              </a:rPr>
              <a:t>1</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2</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3</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4</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5</a:t>
            </a: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random.permutation</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arr</a:t>
            </a:r>
            <a:r>
              <a:rPr lang="en-IN" sz="1400" b="0" i="0" dirty="0">
                <a:solidFill>
                  <a:srgbClr val="000000"/>
                </a:solidFill>
                <a:effectLst/>
                <a:latin typeface="Consolas" panose="020B0609020204030204" pitchFamily="49" charset="0"/>
              </a:rPr>
              <a:t>))</a:t>
            </a:r>
          </a:p>
          <a:p>
            <a:pPr algn="l"/>
            <a:endParaRPr lang="en-IN" sz="1400" dirty="0">
              <a:solidFill>
                <a:srgbClr val="000000"/>
              </a:solidFill>
              <a:latin typeface="Consolas" panose="020B0609020204030204" pitchFamily="49" charset="0"/>
            </a:endParaRPr>
          </a:p>
          <a:p>
            <a:pPr algn="l"/>
            <a:r>
              <a:rPr lang="en-IN" sz="1400" dirty="0">
                <a:solidFill>
                  <a:srgbClr val="000000"/>
                </a:solidFill>
                <a:latin typeface="Consolas" panose="020B0609020204030204" pitchFamily="49" charset="0"/>
              </a:rPr>
              <a:t>Output:</a:t>
            </a:r>
          </a:p>
          <a:p>
            <a:pPr algn="l"/>
            <a:r>
              <a:rPr lang="en-IN" sz="1400" dirty="0">
                <a:solidFill>
                  <a:srgbClr val="000000"/>
                </a:solidFill>
                <a:latin typeface="Consolas" panose="020B0609020204030204" pitchFamily="49" charset="0"/>
              </a:rPr>
              <a:t>[5,4,1,2,3]</a:t>
            </a:r>
          </a:p>
          <a:p>
            <a:pPr algn="l"/>
            <a:r>
              <a:rPr lang="en-IN" sz="1400" dirty="0">
                <a:solidFill>
                  <a:srgbClr val="000000"/>
                </a:solidFill>
                <a:latin typeface="Consolas" panose="020B0609020204030204" pitchFamily="49" charset="0"/>
              </a:rPr>
              <a:t>If u run the print line again the output will randomly change.</a:t>
            </a:r>
            <a:endParaRPr lang="en-US" sz="1800" dirty="0">
              <a:solidFill>
                <a:srgbClr val="000000"/>
              </a:solidFill>
              <a:latin typeface="Verdana" panose="020B0604030504040204" pitchFamily="34" charset="0"/>
            </a:endParaRPr>
          </a:p>
        </p:txBody>
      </p:sp>
    </p:spTree>
    <p:extLst>
      <p:ext uri="{BB962C8B-B14F-4D97-AF65-F5344CB8AC3E}">
        <p14:creationId xmlns="" xmlns:p14="http://schemas.microsoft.com/office/powerpoint/2010/main" val="288018794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–Seaborn Library</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719092"/>
            <a:ext cx="11773490" cy="6138908"/>
          </a:xfrm>
        </p:spPr>
        <p:txBody>
          <a:bodyPr>
            <a:normAutofit/>
          </a:bodyPr>
          <a:lstStyle/>
          <a:p>
            <a:r>
              <a:rPr lang="en-US" sz="1600" dirty="0">
                <a:solidFill>
                  <a:srgbClr val="000000"/>
                </a:solidFill>
                <a:latin typeface="Verdana" panose="020B0604030504040204" pitchFamily="34" charset="0"/>
              </a:rPr>
              <a:t>Visualize Distributions can be done with the help of  </a:t>
            </a:r>
            <a:r>
              <a:rPr lang="en-US" sz="1600" b="1" dirty="0">
                <a:solidFill>
                  <a:srgbClr val="000000"/>
                </a:solidFill>
                <a:latin typeface="Verdana" panose="020B0604030504040204" pitchFamily="34" charset="0"/>
              </a:rPr>
              <a:t>Seaborn</a:t>
            </a:r>
          </a:p>
          <a:p>
            <a:r>
              <a:rPr lang="en-US" sz="1600" dirty="0">
                <a:solidFill>
                  <a:srgbClr val="000000"/>
                </a:solidFill>
                <a:latin typeface="Verdana" panose="020B0604030504040204" pitchFamily="34" charset="0"/>
              </a:rPr>
              <a:t>Seaborn is a library that uses Matplotlib underneath to plot graphs. It will be used to visualize random distributions.</a:t>
            </a:r>
          </a:p>
          <a:p>
            <a:r>
              <a:rPr lang="en-US" sz="1600" dirty="0">
                <a:solidFill>
                  <a:srgbClr val="000000"/>
                </a:solidFill>
                <a:latin typeface="Verdana" panose="020B0604030504040204" pitchFamily="34" charset="0"/>
              </a:rPr>
              <a:t>Install Syntax:</a:t>
            </a:r>
          </a:p>
          <a:p>
            <a:r>
              <a:rPr lang="en-IN" sz="1600" b="0" i="0" dirty="0">
                <a:solidFill>
                  <a:schemeClr val="tx1"/>
                </a:solidFill>
                <a:effectLst/>
                <a:latin typeface="Consolas" panose="020B0609020204030204" pitchFamily="49" charset="0"/>
              </a:rPr>
              <a:t>pip install seaborn</a:t>
            </a:r>
          </a:p>
          <a:p>
            <a:endParaRPr lang="en-IN" sz="1600" dirty="0">
              <a:solidFill>
                <a:schemeClr val="tx1"/>
              </a:solidFill>
              <a:latin typeface="Consolas" panose="020B0609020204030204" pitchFamily="49" charset="0"/>
            </a:endParaRPr>
          </a:p>
          <a:p>
            <a:endParaRPr lang="en-US" sz="2000" dirty="0">
              <a:solidFill>
                <a:schemeClr val="tx1"/>
              </a:solidFill>
              <a:latin typeface="Verdana" panose="020B0604030504040204" pitchFamily="34" charset="0"/>
            </a:endParaRPr>
          </a:p>
          <a:p>
            <a:pPr algn="l"/>
            <a:endParaRPr lang="en-US" sz="1800" dirty="0">
              <a:solidFill>
                <a:srgbClr val="000000"/>
              </a:solidFill>
              <a:latin typeface="Verdana" panose="020B0604030504040204" pitchFamily="34" charset="0"/>
            </a:endParaRPr>
          </a:p>
        </p:txBody>
      </p:sp>
      <p:pic>
        <p:nvPicPr>
          <p:cNvPr id="5" name="Picture 4">
            <a:extLst>
              <a:ext uri="{FF2B5EF4-FFF2-40B4-BE49-F238E27FC236}">
                <a16:creationId xmlns="" xmlns:a16="http://schemas.microsoft.com/office/drawing/2014/main" id="{F285F18C-DC27-3DE5-3C64-A43786DDFDE6}"/>
              </a:ext>
            </a:extLst>
          </p:cNvPr>
          <p:cNvPicPr>
            <a:picLocks noChangeAspect="1"/>
          </p:cNvPicPr>
          <p:nvPr/>
        </p:nvPicPr>
        <p:blipFill>
          <a:blip r:embed="rId2"/>
          <a:stretch>
            <a:fillRect/>
          </a:stretch>
        </p:blipFill>
        <p:spPr>
          <a:xfrm>
            <a:off x="548382" y="2400300"/>
            <a:ext cx="11294430" cy="4457700"/>
          </a:xfrm>
          <a:prstGeom prst="rect">
            <a:avLst/>
          </a:prstGeom>
        </p:spPr>
      </p:pic>
    </p:spTree>
    <p:extLst>
      <p:ext uri="{BB962C8B-B14F-4D97-AF65-F5344CB8AC3E}">
        <p14:creationId xmlns="" xmlns:p14="http://schemas.microsoft.com/office/powerpoint/2010/main" val="403566718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–Seaborn Library-Normal Distribution</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719092"/>
            <a:ext cx="11773490" cy="6138908"/>
          </a:xfrm>
        </p:spPr>
        <p:txBody>
          <a:bodyPr>
            <a:normAutofit/>
          </a:bodyPr>
          <a:lstStyle/>
          <a:p>
            <a:r>
              <a:rPr lang="en-US" sz="1200" dirty="0">
                <a:solidFill>
                  <a:srgbClr val="000000"/>
                </a:solidFill>
                <a:latin typeface="Verdana" panose="020B0604030504040204" pitchFamily="34" charset="0"/>
              </a:rPr>
              <a:t>The Normal Distribution is one of the most important distributions.</a:t>
            </a:r>
          </a:p>
          <a:p>
            <a:r>
              <a:rPr lang="en-US" sz="1200" dirty="0">
                <a:solidFill>
                  <a:srgbClr val="000000"/>
                </a:solidFill>
                <a:latin typeface="Verdana" panose="020B0604030504040204" pitchFamily="34" charset="0"/>
              </a:rPr>
              <a:t>It is also called the Gaussian Distribution after the German mathematician Carl Friedrich Gauss.</a:t>
            </a:r>
          </a:p>
          <a:p>
            <a:r>
              <a:rPr lang="en-US" sz="1200" dirty="0">
                <a:solidFill>
                  <a:srgbClr val="000000"/>
                </a:solidFill>
                <a:latin typeface="Verdana" panose="020B0604030504040204" pitchFamily="34" charset="0"/>
              </a:rPr>
              <a:t>It fits the probability distribution of many events, </a:t>
            </a:r>
            <a:r>
              <a:rPr lang="en-US" sz="1200" dirty="0" err="1">
                <a:solidFill>
                  <a:srgbClr val="000000"/>
                </a:solidFill>
                <a:latin typeface="Verdana" panose="020B0604030504040204" pitchFamily="34" charset="0"/>
              </a:rPr>
              <a:t>eg.</a:t>
            </a:r>
            <a:r>
              <a:rPr lang="en-US" sz="1200" dirty="0">
                <a:solidFill>
                  <a:srgbClr val="000000"/>
                </a:solidFill>
                <a:latin typeface="Verdana" panose="020B0604030504040204" pitchFamily="34" charset="0"/>
              </a:rPr>
              <a:t> IQ Scores, Heartbeat etc.</a:t>
            </a:r>
          </a:p>
          <a:p>
            <a:r>
              <a:rPr lang="en-US" sz="1200" dirty="0">
                <a:solidFill>
                  <a:srgbClr val="000000"/>
                </a:solidFill>
                <a:latin typeface="Verdana" panose="020B0604030504040204" pitchFamily="34" charset="0"/>
              </a:rPr>
              <a:t>Syntax:</a:t>
            </a:r>
          </a:p>
          <a:p>
            <a:r>
              <a:rPr lang="en-US" sz="1400" dirty="0">
                <a:solidFill>
                  <a:srgbClr val="000000"/>
                </a:solidFill>
                <a:latin typeface="Consolas" panose="020B0609020204030204" pitchFamily="49" charset="0"/>
              </a:rPr>
              <a:t>from </a:t>
            </a:r>
            <a:r>
              <a:rPr lang="en-US" sz="1400" dirty="0" err="1">
                <a:solidFill>
                  <a:srgbClr val="000000"/>
                </a:solidFill>
                <a:latin typeface="Consolas" panose="020B0609020204030204" pitchFamily="49" charset="0"/>
              </a:rPr>
              <a:t>numpy</a:t>
            </a:r>
            <a:r>
              <a:rPr lang="en-US" sz="1400" dirty="0">
                <a:solidFill>
                  <a:srgbClr val="000000"/>
                </a:solidFill>
                <a:latin typeface="Consolas" panose="020B0609020204030204" pitchFamily="49" charset="0"/>
              </a:rPr>
              <a:t> import random</a:t>
            </a:r>
            <a:br>
              <a:rPr lang="en-US" sz="1400" dirty="0">
                <a:solidFill>
                  <a:srgbClr val="000000"/>
                </a:solidFill>
                <a:latin typeface="Consolas" panose="020B0609020204030204" pitchFamily="49" charset="0"/>
              </a:rPr>
            </a:br>
            <a:r>
              <a:rPr lang="en-US" sz="1400" dirty="0">
                <a:solidFill>
                  <a:srgbClr val="000000"/>
                </a:solidFill>
                <a:latin typeface="Consolas" panose="020B0609020204030204" pitchFamily="49" charset="0"/>
              </a:rPr>
              <a:t>import </a:t>
            </a:r>
            <a:r>
              <a:rPr lang="en-US" sz="1400" dirty="0" err="1">
                <a:solidFill>
                  <a:srgbClr val="000000"/>
                </a:solidFill>
                <a:latin typeface="Consolas" panose="020B0609020204030204" pitchFamily="49" charset="0"/>
              </a:rPr>
              <a:t>matplotlib.pyplot</a:t>
            </a:r>
            <a:r>
              <a:rPr lang="en-US" sz="1400" dirty="0">
                <a:solidFill>
                  <a:srgbClr val="000000"/>
                </a:solidFill>
                <a:latin typeface="Consolas" panose="020B0609020204030204" pitchFamily="49" charset="0"/>
              </a:rPr>
              <a:t> as </a:t>
            </a:r>
            <a:r>
              <a:rPr lang="en-US" sz="1400" dirty="0" err="1">
                <a:solidFill>
                  <a:srgbClr val="000000"/>
                </a:solidFill>
                <a:latin typeface="Consolas" panose="020B0609020204030204" pitchFamily="49" charset="0"/>
              </a:rPr>
              <a:t>plt</a:t>
            </a:r>
            <a:r>
              <a:rPr lang="en-US" sz="1400" dirty="0">
                <a:solidFill>
                  <a:srgbClr val="000000"/>
                </a:solidFill>
                <a:latin typeface="Consolas" panose="020B0609020204030204" pitchFamily="49" charset="0"/>
              </a:rPr>
              <a:t/>
            </a:r>
            <a:br>
              <a:rPr lang="en-US" sz="1400" dirty="0">
                <a:solidFill>
                  <a:srgbClr val="000000"/>
                </a:solidFill>
                <a:latin typeface="Consolas" panose="020B0609020204030204" pitchFamily="49" charset="0"/>
              </a:rPr>
            </a:br>
            <a:r>
              <a:rPr lang="en-US" sz="1400" dirty="0">
                <a:solidFill>
                  <a:srgbClr val="000000"/>
                </a:solidFill>
                <a:latin typeface="Consolas" panose="020B0609020204030204" pitchFamily="49" charset="0"/>
              </a:rPr>
              <a:t>import seaborn as </a:t>
            </a:r>
            <a:r>
              <a:rPr lang="en-US" sz="1400" dirty="0" err="1">
                <a:solidFill>
                  <a:srgbClr val="000000"/>
                </a:solidFill>
                <a:latin typeface="Consolas" panose="020B0609020204030204" pitchFamily="49" charset="0"/>
              </a:rPr>
              <a:t>sns</a:t>
            </a:r>
            <a:endParaRPr lang="en-IN" sz="1400" dirty="0">
              <a:solidFill>
                <a:srgbClr val="000000"/>
              </a:solidFill>
              <a:latin typeface="Consolas" panose="020B0609020204030204" pitchFamily="49" charset="0"/>
            </a:endParaRPr>
          </a:p>
          <a:p>
            <a:r>
              <a:rPr lang="en-IN" sz="1400" b="0" i="0" dirty="0" err="1">
                <a:solidFill>
                  <a:srgbClr val="000000"/>
                </a:solidFill>
                <a:effectLst/>
                <a:latin typeface="Consolas" panose="020B0609020204030204" pitchFamily="49" charset="0"/>
              </a:rPr>
              <a:t>sns.distplot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random.normal</a:t>
            </a:r>
            <a:r>
              <a:rPr lang="en-IN" sz="1400" b="0" i="0" dirty="0">
                <a:solidFill>
                  <a:srgbClr val="000000"/>
                </a:solidFill>
                <a:effectLst/>
                <a:latin typeface="Consolas" panose="020B0609020204030204" pitchFamily="49" charset="0"/>
              </a:rPr>
              <a:t>(size=</a:t>
            </a:r>
            <a:r>
              <a:rPr lang="en-IN" sz="1400" b="0" i="0" dirty="0">
                <a:solidFill>
                  <a:srgbClr val="FF0000"/>
                </a:solidFill>
                <a:effectLst/>
                <a:latin typeface="Consolas" panose="020B0609020204030204" pitchFamily="49" charset="0"/>
              </a:rPr>
              <a:t>1000</a:t>
            </a:r>
            <a:r>
              <a:rPr lang="en-IN" sz="1400" b="0" i="0" dirty="0">
                <a:solidFill>
                  <a:srgbClr val="000000"/>
                </a:solidFill>
                <a:effectLst/>
                <a:latin typeface="Consolas" panose="020B0609020204030204" pitchFamily="49" charset="0"/>
              </a:rPr>
              <a:t>), hist=</a:t>
            </a:r>
            <a:r>
              <a:rPr lang="en-IN" sz="1400" b="0" i="0" dirty="0">
                <a:solidFill>
                  <a:srgbClr val="0000CD"/>
                </a:solidFill>
                <a:effectLst/>
                <a:latin typeface="Consolas" panose="020B0609020204030204" pitchFamily="49" charset="0"/>
              </a:rPr>
              <a:t>False</a:t>
            </a: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err="1">
                <a:solidFill>
                  <a:srgbClr val="000000"/>
                </a:solidFill>
                <a:effectLst/>
                <a:latin typeface="Consolas" panose="020B0609020204030204" pitchFamily="49" charset="0"/>
              </a:rPr>
              <a:t>plt.show</a:t>
            </a:r>
            <a:r>
              <a:rPr lang="en-IN" sz="1400" b="0" i="0" dirty="0">
                <a:solidFill>
                  <a:srgbClr val="000000"/>
                </a:solidFill>
                <a:effectLst/>
                <a:latin typeface="Consolas" panose="020B0609020204030204" pitchFamily="49" charset="0"/>
              </a:rPr>
              <a:t>()</a:t>
            </a:r>
            <a:endParaRPr lang="en-IN" sz="1400" dirty="0">
              <a:solidFill>
                <a:srgbClr val="000000"/>
              </a:solidFill>
              <a:latin typeface="Consolas" panose="020B0609020204030204" pitchFamily="49" charset="0"/>
            </a:endParaRPr>
          </a:p>
          <a:p>
            <a:r>
              <a:rPr lang="en-IN" sz="1400" dirty="0">
                <a:solidFill>
                  <a:srgbClr val="000000"/>
                </a:solidFill>
                <a:latin typeface="Consolas" panose="020B0609020204030204" pitchFamily="49" charset="0"/>
              </a:rPr>
              <a:t>Syntax 2:</a:t>
            </a:r>
          </a:p>
          <a:p>
            <a:r>
              <a:rPr lang="en-US" sz="1400" b="0" i="0" dirty="0">
                <a:solidFill>
                  <a:srgbClr val="000000"/>
                </a:solidFill>
                <a:effectLst/>
                <a:latin typeface="Verdana" panose="020B0604030504040204" pitchFamily="34" charset="0"/>
              </a:rPr>
              <a:t>Generate a random normal distribution of size 2x3 with mean at 1 and standard deviation of 2:</a:t>
            </a:r>
            <a:endParaRPr lang="en-IN" sz="1400" b="0" i="0" dirty="0">
              <a:solidFill>
                <a:srgbClr val="000000"/>
              </a:solidFill>
              <a:effectLst/>
              <a:latin typeface="Consolas" panose="020B0609020204030204" pitchFamily="49" charset="0"/>
            </a:endParaRPr>
          </a:p>
          <a:p>
            <a:r>
              <a:rPr lang="en-US" sz="1400" b="0" i="0" dirty="0">
                <a:solidFill>
                  <a:srgbClr val="0000CD"/>
                </a:solidFill>
                <a:effectLst/>
                <a:latin typeface="Consolas" panose="020B0609020204030204" pitchFamily="49" charset="0"/>
              </a:rPr>
              <a:t>from</a:t>
            </a:r>
            <a:r>
              <a:rPr lang="en-US" sz="1400" b="0" i="0" dirty="0">
                <a:solidFill>
                  <a:srgbClr val="000000"/>
                </a:solidFill>
                <a:effectLst/>
                <a:latin typeface="Consolas" panose="020B0609020204030204" pitchFamily="49" charset="0"/>
              </a:rPr>
              <a:t> </a:t>
            </a:r>
            <a:r>
              <a:rPr lang="en-US" sz="1400" b="0" i="0" dirty="0" err="1">
                <a:solidFill>
                  <a:srgbClr val="000000"/>
                </a:solidFill>
                <a:effectLst/>
                <a:latin typeface="Consolas" panose="020B0609020204030204" pitchFamily="49" charset="0"/>
              </a:rPr>
              <a:t>numpy</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import</a:t>
            </a:r>
            <a:r>
              <a:rPr lang="en-US" sz="1400" b="0" i="0" dirty="0">
                <a:solidFill>
                  <a:srgbClr val="000000"/>
                </a:solidFill>
                <a:effectLst/>
                <a:latin typeface="Consolas" panose="020B0609020204030204" pitchFamily="49" charset="0"/>
              </a:rPr>
              <a:t> random</a:t>
            </a:r>
            <a:r>
              <a:rPr lang="en-US" sz="1400" dirty="0"/>
              <a:t/>
            </a:r>
            <a:br>
              <a:rPr lang="en-US" sz="1400" dirty="0"/>
            </a:br>
            <a:r>
              <a:rPr lang="en-US" sz="1400" dirty="0"/>
              <a:t/>
            </a:r>
            <a:br>
              <a:rPr lang="en-US" sz="1400" dirty="0"/>
            </a:br>
            <a:r>
              <a:rPr lang="en-US" sz="1400" b="0" i="0" dirty="0">
                <a:solidFill>
                  <a:srgbClr val="000000"/>
                </a:solidFill>
                <a:effectLst/>
                <a:latin typeface="Consolas" panose="020B0609020204030204" pitchFamily="49" charset="0"/>
              </a:rPr>
              <a:t>x = </a:t>
            </a:r>
            <a:r>
              <a:rPr lang="en-US" sz="1400" b="0" i="0" dirty="0" err="1">
                <a:solidFill>
                  <a:srgbClr val="000000"/>
                </a:solidFill>
                <a:effectLst/>
                <a:latin typeface="Consolas" panose="020B0609020204030204" pitchFamily="49" charset="0"/>
              </a:rPr>
              <a:t>random.normal</a:t>
            </a:r>
            <a:r>
              <a:rPr lang="en-US" sz="1400" b="0" i="0" dirty="0">
                <a:solidFill>
                  <a:srgbClr val="000000"/>
                </a:solidFill>
                <a:effectLst/>
                <a:latin typeface="Consolas" panose="020B0609020204030204" pitchFamily="49" charset="0"/>
              </a:rPr>
              <a:t>(loc=</a:t>
            </a:r>
            <a:r>
              <a:rPr lang="en-US" sz="1400" b="0" i="0" dirty="0">
                <a:solidFill>
                  <a:srgbClr val="FF0000"/>
                </a:solidFill>
                <a:effectLst/>
                <a:latin typeface="Consolas" panose="020B0609020204030204" pitchFamily="49" charset="0"/>
              </a:rPr>
              <a:t>1</a:t>
            </a:r>
            <a:r>
              <a:rPr lang="en-US" sz="1400" b="0" i="0" dirty="0">
                <a:solidFill>
                  <a:srgbClr val="000000"/>
                </a:solidFill>
                <a:effectLst/>
                <a:latin typeface="Consolas" panose="020B0609020204030204" pitchFamily="49" charset="0"/>
              </a:rPr>
              <a:t>, scale=</a:t>
            </a:r>
            <a:r>
              <a:rPr lang="en-US" sz="1400" b="0" i="0" dirty="0">
                <a:solidFill>
                  <a:srgbClr val="FF0000"/>
                </a:solidFill>
                <a:effectLst/>
                <a:latin typeface="Consolas" panose="020B0609020204030204" pitchFamily="49" charset="0"/>
              </a:rPr>
              <a:t>2</a:t>
            </a:r>
            <a:r>
              <a:rPr lang="en-US" sz="1400" b="0" i="0" dirty="0">
                <a:solidFill>
                  <a:srgbClr val="000000"/>
                </a:solidFill>
                <a:effectLst/>
                <a:latin typeface="Consolas" panose="020B0609020204030204" pitchFamily="49" charset="0"/>
              </a:rPr>
              <a:t>, size=(</a:t>
            </a:r>
            <a:r>
              <a:rPr lang="en-US" sz="1400" b="0" i="0" dirty="0">
                <a:solidFill>
                  <a:srgbClr val="FF0000"/>
                </a:solidFill>
                <a:effectLst/>
                <a:latin typeface="Consolas" panose="020B0609020204030204" pitchFamily="49" charset="0"/>
              </a:rPr>
              <a:t>2</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3</a:t>
            </a:r>
            <a:r>
              <a:rPr lang="en-US" sz="1400" b="0" i="0" dirty="0">
                <a:solidFill>
                  <a:srgbClr val="000000"/>
                </a:solidFill>
                <a:effectLst/>
                <a:latin typeface="Consolas" panose="020B0609020204030204" pitchFamily="49" charset="0"/>
              </a:rPr>
              <a:t>))</a:t>
            </a:r>
            <a:r>
              <a:rPr lang="en-US" sz="1400" dirty="0"/>
              <a:t/>
            </a:r>
            <a:br>
              <a:rPr lang="en-US" sz="1400" dirty="0"/>
            </a:br>
            <a:r>
              <a:rPr lang="en-US" sz="1400" dirty="0"/>
              <a:t/>
            </a:r>
            <a:br>
              <a:rPr lang="en-US" sz="1400" dirty="0"/>
            </a:b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(x)</a:t>
            </a:r>
          </a:p>
          <a:p>
            <a:endParaRPr lang="en-US" sz="1400" b="0" i="0" dirty="0">
              <a:solidFill>
                <a:srgbClr val="000000"/>
              </a:solidFill>
              <a:effectLst/>
              <a:latin typeface="Consolas" panose="020B0609020204030204" pitchFamily="49" charset="0"/>
            </a:endParaRPr>
          </a:p>
          <a:p>
            <a:r>
              <a:rPr lang="en-US" sz="1800" b="1" dirty="0">
                <a:solidFill>
                  <a:srgbClr val="000000"/>
                </a:solidFill>
                <a:latin typeface="Verdana" panose="020B0604030504040204" pitchFamily="34" charset="0"/>
              </a:rPr>
              <a:t>Syntax 2 Output:</a:t>
            </a:r>
            <a:endParaRPr lang="en-US" sz="1400" dirty="0">
              <a:solidFill>
                <a:srgbClr val="000000"/>
              </a:solidFill>
              <a:latin typeface="Verdana" panose="020B0604030504040204" pitchFamily="34" charset="0"/>
            </a:endParaRPr>
          </a:p>
          <a:p>
            <a:r>
              <a:rPr lang="en-US" altLang="en-US" sz="1400" dirty="0">
                <a:solidFill>
                  <a:srgbClr val="000000"/>
                </a:solidFill>
                <a:latin typeface="Verdana" panose="020B0604030504040204" pitchFamily="34" charset="0"/>
              </a:rPr>
              <a:t>[[-0.44887758  1.23772619 -1.00329209] </a:t>
            </a:r>
          </a:p>
          <a:p>
            <a:r>
              <a:rPr lang="en-US" altLang="en-US" sz="1400" dirty="0">
                <a:solidFill>
                  <a:srgbClr val="000000"/>
                </a:solidFill>
                <a:latin typeface="Verdana" panose="020B0604030504040204" pitchFamily="34" charset="0"/>
              </a:rPr>
              <a:t>[-1.00493516  3.95657135 -1.29841723]] </a:t>
            </a:r>
          </a:p>
          <a:p>
            <a:endParaRPr lang="en-US" sz="1800" dirty="0">
              <a:solidFill>
                <a:srgbClr val="000000"/>
              </a:solidFill>
              <a:latin typeface="Verdana" panose="020B0604030504040204" pitchFamily="34" charset="0"/>
            </a:endParaRPr>
          </a:p>
        </p:txBody>
      </p:sp>
    </p:spTree>
    <p:extLst>
      <p:ext uri="{BB962C8B-B14F-4D97-AF65-F5344CB8AC3E}">
        <p14:creationId xmlns="" xmlns:p14="http://schemas.microsoft.com/office/powerpoint/2010/main" val="26531830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–Seaborn Library-Normal </a:t>
            </a:r>
            <a:r>
              <a:rPr lang="en-US" sz="3600" u="sng" dirty="0" err="1"/>
              <a:t>Dist</a:t>
            </a:r>
            <a:endParaRPr lang="en-US" sz="3600" u="sng" dirty="0"/>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719092"/>
            <a:ext cx="11773490" cy="6138908"/>
          </a:xfrm>
        </p:spPr>
        <p:txBody>
          <a:bodyPr>
            <a:normAutofit/>
          </a:bodyPr>
          <a:lstStyle/>
          <a:p>
            <a:r>
              <a:rPr lang="en-US" sz="1800" b="1" dirty="0">
                <a:solidFill>
                  <a:srgbClr val="000000"/>
                </a:solidFill>
                <a:latin typeface="Verdana" panose="020B0604030504040204" pitchFamily="34" charset="0"/>
              </a:rPr>
              <a:t>Syntax 1 output:</a:t>
            </a:r>
          </a:p>
          <a:p>
            <a:endParaRPr lang="en-US" sz="1800" dirty="0">
              <a:solidFill>
                <a:srgbClr val="000000"/>
              </a:solidFill>
              <a:latin typeface="Verdana" panose="020B0604030504040204" pitchFamily="34" charset="0"/>
            </a:endParaRPr>
          </a:p>
        </p:txBody>
      </p:sp>
      <p:pic>
        <p:nvPicPr>
          <p:cNvPr id="5" name="Picture 4">
            <a:extLst>
              <a:ext uri="{FF2B5EF4-FFF2-40B4-BE49-F238E27FC236}">
                <a16:creationId xmlns="" xmlns:a16="http://schemas.microsoft.com/office/drawing/2014/main" id="{23D45E67-C344-F569-BB71-A9CFD696D4C5}"/>
              </a:ext>
            </a:extLst>
          </p:cNvPr>
          <p:cNvPicPr>
            <a:picLocks noChangeAspect="1"/>
          </p:cNvPicPr>
          <p:nvPr/>
        </p:nvPicPr>
        <p:blipFill>
          <a:blip r:embed="rId2"/>
          <a:stretch>
            <a:fillRect/>
          </a:stretch>
        </p:blipFill>
        <p:spPr>
          <a:xfrm>
            <a:off x="233779" y="1302909"/>
            <a:ext cx="11433884" cy="3972625"/>
          </a:xfrm>
          <a:prstGeom prst="rect">
            <a:avLst/>
          </a:prstGeom>
        </p:spPr>
      </p:pic>
    </p:spTree>
    <p:extLst>
      <p:ext uri="{BB962C8B-B14F-4D97-AF65-F5344CB8AC3E}">
        <p14:creationId xmlns="" xmlns:p14="http://schemas.microsoft.com/office/powerpoint/2010/main" val="889332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p:txBody>
          <a:bodyPr/>
          <a:lstStyle/>
          <a:p>
            <a:r>
              <a:rPr lang="en-US" dirty="0"/>
              <a:t>Installing anaconda and python</a:t>
            </a:r>
            <a:endParaRPr lang="en-IN" dirty="0"/>
          </a:p>
        </p:txBody>
      </p:sp>
      <p:sp>
        <p:nvSpPr>
          <p:cNvPr id="3" name="Content Placeholder 2">
            <a:extLst>
              <a:ext uri="{FF2B5EF4-FFF2-40B4-BE49-F238E27FC236}">
                <a16:creationId xmlns="" xmlns:a16="http://schemas.microsoft.com/office/drawing/2014/main" id="{97AC9C5C-BBD5-853D-7BE0-FACE89720A7E}"/>
              </a:ext>
            </a:extLst>
          </p:cNvPr>
          <p:cNvSpPr>
            <a:spLocks noGrp="1"/>
          </p:cNvSpPr>
          <p:nvPr>
            <p:ph idx="1"/>
          </p:nvPr>
        </p:nvSpPr>
        <p:spPr>
          <a:xfrm>
            <a:off x="1202918" y="2011679"/>
            <a:ext cx="10603599" cy="4962861"/>
          </a:xfrm>
        </p:spPr>
        <p:txBody>
          <a:bodyPr/>
          <a:lstStyle/>
          <a:p>
            <a:endParaRPr lang="en-US" dirty="0"/>
          </a:p>
          <a:p>
            <a:endParaRPr lang="en-IN" dirty="0"/>
          </a:p>
        </p:txBody>
      </p:sp>
      <p:sp>
        <p:nvSpPr>
          <p:cNvPr id="4" name="TextBox 3">
            <a:extLst>
              <a:ext uri="{FF2B5EF4-FFF2-40B4-BE49-F238E27FC236}">
                <a16:creationId xmlns="" xmlns:a16="http://schemas.microsoft.com/office/drawing/2014/main" id="{7CD22CAE-F39A-AA07-B2A0-4C085B15CCA3}"/>
              </a:ext>
            </a:extLst>
          </p:cNvPr>
          <p:cNvSpPr txBox="1"/>
          <p:nvPr/>
        </p:nvSpPr>
        <p:spPr>
          <a:xfrm>
            <a:off x="1202918" y="2294965"/>
            <a:ext cx="10513953" cy="923330"/>
          </a:xfrm>
          <a:prstGeom prst="rect">
            <a:avLst/>
          </a:prstGeom>
          <a:noFill/>
        </p:spPr>
        <p:txBody>
          <a:bodyPr wrap="square" rtlCol="0">
            <a:spAutoFit/>
          </a:bodyPr>
          <a:lstStyle/>
          <a:p>
            <a:pPr marL="285750" indent="-285750">
              <a:buFont typeface="Arial" panose="020B0604020202020204" pitchFamily="34" charset="0"/>
              <a:buChar char="•"/>
            </a:pPr>
            <a:r>
              <a:rPr lang="en-US" dirty="0"/>
              <a:t>Next Select the Download Button for the Python 3.9 or greater.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IN" dirty="0"/>
          </a:p>
        </p:txBody>
      </p:sp>
      <p:pic>
        <p:nvPicPr>
          <p:cNvPr id="7" name="Picture 6">
            <a:extLst>
              <a:ext uri="{FF2B5EF4-FFF2-40B4-BE49-F238E27FC236}">
                <a16:creationId xmlns="" xmlns:a16="http://schemas.microsoft.com/office/drawing/2014/main" id="{28D49A69-8EF3-49D4-D462-C4136D1A8A2B}"/>
              </a:ext>
            </a:extLst>
          </p:cNvPr>
          <p:cNvPicPr>
            <a:picLocks noChangeAspect="1"/>
          </p:cNvPicPr>
          <p:nvPr/>
        </p:nvPicPr>
        <p:blipFill>
          <a:blip r:embed="rId2">
            <a:extLst>
              <a:ext uri="{BEBA8EAE-BF5A-486C-A8C5-ECC9F3942E4B}">
                <a14:imgProps xmlns="" xmlns:a14="http://schemas.microsoft.com/office/drawing/2010/main">
                  <a14:imgLayer r:embed="rId3">
                    <a14:imgEffect>
                      <a14:sharpenSoften amount="25000"/>
                    </a14:imgEffect>
                  </a14:imgLayer>
                </a14:imgProps>
              </a:ext>
            </a:extLst>
          </a:blip>
          <a:stretch>
            <a:fillRect/>
          </a:stretch>
        </p:blipFill>
        <p:spPr>
          <a:xfrm>
            <a:off x="1202918" y="3043842"/>
            <a:ext cx="3675978" cy="2370168"/>
          </a:xfrm>
          <a:prstGeom prst="rect">
            <a:avLst/>
          </a:prstGeom>
        </p:spPr>
      </p:pic>
      <p:pic>
        <p:nvPicPr>
          <p:cNvPr id="9" name="Picture 8">
            <a:extLst>
              <a:ext uri="{FF2B5EF4-FFF2-40B4-BE49-F238E27FC236}">
                <a16:creationId xmlns="" xmlns:a16="http://schemas.microsoft.com/office/drawing/2014/main" id="{B9FA0D70-F510-C58E-A987-24465C2904C9}"/>
              </a:ext>
            </a:extLst>
          </p:cNvPr>
          <p:cNvPicPr>
            <a:picLocks noChangeAspect="1"/>
          </p:cNvPicPr>
          <p:nvPr/>
        </p:nvPicPr>
        <p:blipFill>
          <a:blip r:embed="rId4">
            <a:extLst>
              <a:ext uri="{BEBA8EAE-BF5A-486C-A8C5-ECC9F3942E4B}">
                <a14:imgProps xmlns="" xmlns:a14="http://schemas.microsoft.com/office/drawing/2010/main">
                  <a14:imgLayer r:embed="rId5">
                    <a14:imgEffect>
                      <a14:sharpenSoften amount="25000"/>
                    </a14:imgEffect>
                  </a14:imgLayer>
                </a14:imgProps>
              </a:ext>
            </a:extLst>
          </a:blip>
          <a:stretch>
            <a:fillRect/>
          </a:stretch>
        </p:blipFill>
        <p:spPr>
          <a:xfrm>
            <a:off x="4957482" y="3043842"/>
            <a:ext cx="3476513" cy="2370168"/>
          </a:xfrm>
          <a:prstGeom prst="rect">
            <a:avLst/>
          </a:prstGeom>
        </p:spPr>
      </p:pic>
      <p:pic>
        <p:nvPicPr>
          <p:cNvPr id="11" name="Picture 10">
            <a:extLst>
              <a:ext uri="{FF2B5EF4-FFF2-40B4-BE49-F238E27FC236}">
                <a16:creationId xmlns="" xmlns:a16="http://schemas.microsoft.com/office/drawing/2014/main" id="{1171D537-4EA1-B8E7-3692-0A11A4A24616}"/>
              </a:ext>
            </a:extLst>
          </p:cNvPr>
          <p:cNvPicPr>
            <a:picLocks noChangeAspect="1"/>
          </p:cNvPicPr>
          <p:nvPr/>
        </p:nvPicPr>
        <p:blipFill>
          <a:blip r:embed="rId6">
            <a:extLst>
              <a:ext uri="{BEBA8EAE-BF5A-486C-A8C5-ECC9F3942E4B}">
                <a14:imgProps xmlns="" xmlns:a14="http://schemas.microsoft.com/office/drawing/2010/main">
                  <a14:imgLayer r:embed="rId7">
                    <a14:imgEffect>
                      <a14:sharpenSoften amount="25000"/>
                    </a14:imgEffect>
                  </a14:imgLayer>
                </a14:imgProps>
              </a:ext>
            </a:extLst>
          </a:blip>
          <a:stretch>
            <a:fillRect/>
          </a:stretch>
        </p:blipFill>
        <p:spPr>
          <a:xfrm>
            <a:off x="8628529" y="3043842"/>
            <a:ext cx="3384176" cy="2370168"/>
          </a:xfrm>
          <a:prstGeom prst="rect">
            <a:avLst/>
          </a:prstGeom>
        </p:spPr>
      </p:pic>
    </p:spTree>
    <p:extLst>
      <p:ext uri="{BB962C8B-B14F-4D97-AF65-F5344CB8AC3E}">
        <p14:creationId xmlns="" xmlns:p14="http://schemas.microsoft.com/office/powerpoint/2010/main" val="22706507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8"/>
            <a:ext cx="11048265" cy="656833"/>
          </a:xfrm>
        </p:spPr>
        <p:txBody>
          <a:bodyPr/>
          <a:lstStyle/>
          <a:p>
            <a:r>
              <a:rPr lang="en-US" sz="3600" u="sng" dirty="0"/>
              <a:t>Python –Seaborn Library-Logistic Distribution</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719092"/>
            <a:ext cx="11773490" cy="6138908"/>
          </a:xfrm>
        </p:spPr>
        <p:txBody>
          <a:bodyPr>
            <a:normAutofit/>
          </a:bodyPr>
          <a:lstStyle/>
          <a:p>
            <a:pPr algn="l"/>
            <a:r>
              <a:rPr lang="en-US" sz="1800" b="0" i="0" dirty="0">
                <a:solidFill>
                  <a:srgbClr val="000000"/>
                </a:solidFill>
                <a:effectLst/>
                <a:latin typeface="Verdana" panose="020B0604030504040204" pitchFamily="34" charset="0"/>
              </a:rPr>
              <a:t>Logistic Distribution is used to describe growth.</a:t>
            </a:r>
          </a:p>
          <a:p>
            <a:pPr algn="l"/>
            <a:r>
              <a:rPr lang="en-US" sz="1800" b="0" i="0" dirty="0">
                <a:solidFill>
                  <a:srgbClr val="000000"/>
                </a:solidFill>
                <a:effectLst/>
                <a:latin typeface="Verdana" panose="020B0604030504040204" pitchFamily="34" charset="0"/>
              </a:rPr>
              <a:t>Used extensively in machine learning in logistic regression, neural networks etc.</a:t>
            </a:r>
          </a:p>
          <a:p>
            <a:pPr algn="l"/>
            <a:r>
              <a:rPr lang="en-US" sz="1800" b="0" i="0" dirty="0">
                <a:solidFill>
                  <a:srgbClr val="000000"/>
                </a:solidFill>
                <a:effectLst/>
                <a:latin typeface="Verdana" panose="020B0604030504040204" pitchFamily="34" charset="0"/>
              </a:rPr>
              <a:t>It has three parameters:</a:t>
            </a:r>
          </a:p>
          <a:p>
            <a:pPr algn="l"/>
            <a:r>
              <a:rPr lang="en-IN" sz="1400" b="0" i="0" dirty="0" err="1">
                <a:solidFill>
                  <a:srgbClr val="DC143C"/>
                </a:solidFill>
                <a:effectLst/>
                <a:latin typeface="Consolas" panose="020B0609020204030204" pitchFamily="49" charset="0"/>
              </a:rPr>
              <a:t>Loc</a:t>
            </a:r>
            <a:r>
              <a:rPr lang="en-US" sz="1800" dirty="0">
                <a:solidFill>
                  <a:srgbClr val="000000"/>
                </a:solidFill>
                <a:latin typeface="Verdana" panose="020B0604030504040204" pitchFamily="34" charset="0"/>
              </a:rPr>
              <a:t>:-</a:t>
            </a:r>
            <a:r>
              <a:rPr lang="en-US" sz="1400" b="0" i="0" dirty="0">
                <a:solidFill>
                  <a:srgbClr val="000000"/>
                </a:solidFill>
                <a:effectLst/>
                <a:latin typeface="Verdana" panose="020B0604030504040204" pitchFamily="34" charset="0"/>
              </a:rPr>
              <a:t> mean, where the peak is. Default 0</a:t>
            </a:r>
            <a:endParaRPr lang="en-US" sz="1800" dirty="0">
              <a:solidFill>
                <a:srgbClr val="000000"/>
              </a:solidFill>
              <a:latin typeface="Verdana" panose="020B0604030504040204" pitchFamily="34" charset="0"/>
            </a:endParaRPr>
          </a:p>
          <a:p>
            <a:pPr algn="l"/>
            <a:r>
              <a:rPr lang="en-IN" sz="1400" b="0" i="0" dirty="0">
                <a:solidFill>
                  <a:srgbClr val="DC143C"/>
                </a:solidFill>
                <a:effectLst/>
                <a:latin typeface="Consolas" panose="020B0609020204030204" pitchFamily="49" charset="0"/>
              </a:rPr>
              <a:t>Scale</a:t>
            </a:r>
            <a:r>
              <a:rPr lang="en-US" sz="1800" b="0" i="0" dirty="0">
                <a:solidFill>
                  <a:srgbClr val="000000"/>
                </a:solidFill>
                <a:effectLst/>
                <a:latin typeface="Verdana" panose="020B0604030504040204" pitchFamily="34" charset="0"/>
              </a:rPr>
              <a:t>:-</a:t>
            </a:r>
            <a:r>
              <a:rPr lang="en-US" sz="1400" b="0" i="0" dirty="0">
                <a:solidFill>
                  <a:srgbClr val="000000"/>
                </a:solidFill>
                <a:effectLst/>
                <a:latin typeface="Verdana" panose="020B0604030504040204" pitchFamily="34" charset="0"/>
              </a:rPr>
              <a:t>standard deviation, the flatness of distribution. Default 1.</a:t>
            </a:r>
            <a:endParaRPr lang="en-US" sz="1800" b="0" i="0" dirty="0">
              <a:solidFill>
                <a:srgbClr val="000000"/>
              </a:solidFill>
              <a:effectLst/>
              <a:latin typeface="Verdana" panose="020B0604030504040204" pitchFamily="34" charset="0"/>
            </a:endParaRPr>
          </a:p>
          <a:p>
            <a:pPr algn="l"/>
            <a:r>
              <a:rPr lang="en-IN" sz="1400" b="0" i="0" dirty="0">
                <a:solidFill>
                  <a:srgbClr val="DC143C"/>
                </a:solidFill>
                <a:effectLst/>
                <a:latin typeface="Consolas" panose="020B0609020204030204" pitchFamily="49" charset="0"/>
              </a:rPr>
              <a:t>Size</a:t>
            </a:r>
            <a:r>
              <a:rPr lang="en-US" sz="1800" dirty="0">
                <a:solidFill>
                  <a:srgbClr val="000000"/>
                </a:solidFill>
                <a:latin typeface="Verdana" panose="020B0604030504040204" pitchFamily="34" charset="0"/>
              </a:rPr>
              <a:t>:- </a:t>
            </a:r>
            <a:r>
              <a:rPr lang="en-US" sz="1400" b="0" i="0" dirty="0">
                <a:solidFill>
                  <a:srgbClr val="000000"/>
                </a:solidFill>
                <a:effectLst/>
                <a:latin typeface="Verdana" panose="020B0604030504040204" pitchFamily="34" charset="0"/>
              </a:rPr>
              <a:t>shape of the returned array</a:t>
            </a:r>
            <a:r>
              <a:rPr lang="en-US" sz="1800" b="0" i="0" dirty="0">
                <a:solidFill>
                  <a:srgbClr val="000000"/>
                </a:solidFill>
                <a:effectLst/>
                <a:latin typeface="Verdana" panose="020B0604030504040204" pitchFamily="34" charset="0"/>
              </a:rPr>
              <a:t>.</a:t>
            </a:r>
          </a:p>
          <a:p>
            <a:pPr algn="l"/>
            <a:r>
              <a:rPr lang="en-US" sz="1800" b="0" i="0" dirty="0">
                <a:solidFill>
                  <a:srgbClr val="000000"/>
                </a:solidFill>
                <a:effectLst/>
                <a:latin typeface="Verdana" panose="020B0604030504040204" pitchFamily="34" charset="0"/>
              </a:rPr>
              <a:t>Syntax:</a:t>
            </a:r>
          </a:p>
          <a:p>
            <a:pPr algn="l"/>
            <a:r>
              <a:rPr lang="en-US" sz="1800" b="0" i="0" dirty="0">
                <a:solidFill>
                  <a:srgbClr val="000000"/>
                </a:solidFill>
                <a:effectLst/>
                <a:latin typeface="Verdana" panose="020B0604030504040204" pitchFamily="34" charset="0"/>
              </a:rPr>
              <a:t>from </a:t>
            </a:r>
            <a:r>
              <a:rPr lang="en-US" sz="1800" b="0" i="0" dirty="0" err="1">
                <a:solidFill>
                  <a:srgbClr val="000000"/>
                </a:solidFill>
                <a:effectLst/>
                <a:latin typeface="Verdana" panose="020B0604030504040204" pitchFamily="34" charset="0"/>
              </a:rPr>
              <a:t>numpy</a:t>
            </a:r>
            <a:r>
              <a:rPr lang="en-US" sz="1800" b="0" i="0" dirty="0">
                <a:solidFill>
                  <a:srgbClr val="000000"/>
                </a:solidFill>
                <a:effectLst/>
                <a:latin typeface="Verdana" panose="020B0604030504040204" pitchFamily="34" charset="0"/>
              </a:rPr>
              <a:t> import random</a:t>
            </a:r>
          </a:p>
          <a:p>
            <a:pPr algn="l"/>
            <a:r>
              <a:rPr lang="en-US" sz="1800" b="0" i="0" dirty="0">
                <a:solidFill>
                  <a:srgbClr val="000000"/>
                </a:solidFill>
                <a:effectLst/>
                <a:latin typeface="Verdana" panose="020B0604030504040204" pitchFamily="34" charset="0"/>
              </a:rPr>
              <a:t>x = </a:t>
            </a:r>
            <a:r>
              <a:rPr lang="en-US" sz="1800" b="0" i="0" dirty="0" err="1">
                <a:solidFill>
                  <a:srgbClr val="000000"/>
                </a:solidFill>
                <a:effectLst/>
                <a:latin typeface="Verdana" panose="020B0604030504040204" pitchFamily="34" charset="0"/>
              </a:rPr>
              <a:t>random.logistic</a:t>
            </a:r>
            <a:r>
              <a:rPr lang="en-US" sz="1800" b="0" i="0" dirty="0">
                <a:solidFill>
                  <a:srgbClr val="000000"/>
                </a:solidFill>
                <a:effectLst/>
                <a:latin typeface="Verdana" panose="020B0604030504040204" pitchFamily="34" charset="0"/>
              </a:rPr>
              <a:t>(loc=1, scale=2, size=(2, 3))</a:t>
            </a:r>
          </a:p>
          <a:p>
            <a:pPr marL="0" indent="0" algn="l">
              <a:buNone/>
            </a:pPr>
            <a:r>
              <a:rPr lang="en-US" sz="1800" dirty="0">
                <a:solidFill>
                  <a:srgbClr val="000000"/>
                </a:solidFill>
                <a:latin typeface="Verdana" panose="020B0604030504040204" pitchFamily="34" charset="0"/>
              </a:rPr>
              <a:t> </a:t>
            </a:r>
            <a:r>
              <a:rPr lang="en-US" sz="1800" b="0" i="0" dirty="0">
                <a:solidFill>
                  <a:srgbClr val="000000"/>
                </a:solidFill>
                <a:effectLst/>
                <a:latin typeface="Verdana" panose="020B0604030504040204" pitchFamily="34" charset="0"/>
              </a:rPr>
              <a:t>print(x)</a:t>
            </a:r>
          </a:p>
          <a:p>
            <a:pPr marL="0" indent="0" algn="l">
              <a:buNone/>
            </a:pPr>
            <a:r>
              <a:rPr lang="en-US" sz="1800" dirty="0">
                <a:solidFill>
                  <a:srgbClr val="000000"/>
                </a:solidFill>
                <a:latin typeface="Verdana" panose="020B0604030504040204" pitchFamily="34" charset="0"/>
              </a:rPr>
              <a:t>Output:</a:t>
            </a:r>
          </a:p>
          <a:p>
            <a:pPr marL="0" indent="0">
              <a:buNone/>
            </a:pPr>
            <a:r>
              <a:rPr kumimoji="0" lang="en-US" altLang="en-US" sz="1800" b="0" i="0" u="none" strike="noStrike" cap="none" normalizeH="0" baseline="0" dirty="0">
                <a:ln>
                  <a:noFill/>
                </a:ln>
                <a:solidFill>
                  <a:srgbClr val="FF0000"/>
                </a:solidFill>
                <a:effectLst/>
                <a:latin typeface="Consolas" panose="020B0609020204030204" pitchFamily="49" charset="0"/>
                <a:ea typeface="Times New Roman" panose="02020603050405020304" pitchFamily="18" charset="0"/>
                <a:cs typeface="Courier New" panose="02070309020205020404" pitchFamily="49" charset="0"/>
              </a:rPr>
              <a:t>[[0.69221095  5.62183758  3.66045038] </a:t>
            </a:r>
          </a:p>
          <a:p>
            <a:pPr marL="0" indent="0">
              <a:buNone/>
            </a:pPr>
            <a:r>
              <a:rPr kumimoji="0" lang="en-US" altLang="en-US" sz="1800" b="0" i="0" u="none" strike="noStrike" cap="none" normalizeH="0" baseline="0" dirty="0">
                <a:ln>
                  <a:noFill/>
                </a:ln>
                <a:solidFill>
                  <a:srgbClr val="FF0000"/>
                </a:solidFill>
                <a:effectLst/>
                <a:latin typeface="Consolas" panose="020B0609020204030204" pitchFamily="49" charset="0"/>
                <a:ea typeface="Times New Roman" panose="02020603050405020304" pitchFamily="18" charset="0"/>
                <a:cs typeface="Courier New" panose="02070309020205020404" pitchFamily="49" charset="0"/>
              </a:rPr>
              <a:t>[-4.89580367  3.14756452  5.97728248]]</a:t>
            </a:r>
            <a:r>
              <a:rPr kumimoji="0" lang="en-US" altLang="en-US" sz="10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0" indent="0" algn="l">
              <a:buNone/>
            </a:pPr>
            <a:endParaRPr lang="en-US" sz="1800" b="0" i="0" dirty="0">
              <a:solidFill>
                <a:srgbClr val="000000"/>
              </a:solidFill>
              <a:effectLst/>
              <a:latin typeface="Verdana" panose="020B0604030504040204" pitchFamily="34" charset="0"/>
            </a:endParaRPr>
          </a:p>
        </p:txBody>
      </p:sp>
    </p:spTree>
    <p:extLst>
      <p:ext uri="{BB962C8B-B14F-4D97-AF65-F5344CB8AC3E}">
        <p14:creationId xmlns="" xmlns:p14="http://schemas.microsoft.com/office/powerpoint/2010/main" val="375731969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7DF2F7-F0CC-6AEE-048D-AECE2DB41255}"/>
              </a:ext>
            </a:extLst>
          </p:cNvPr>
          <p:cNvSpPr>
            <a:spLocks noGrp="1"/>
          </p:cNvSpPr>
          <p:nvPr>
            <p:ph type="title"/>
          </p:nvPr>
        </p:nvSpPr>
        <p:spPr>
          <a:xfrm>
            <a:off x="270763" y="62259"/>
            <a:ext cx="11048265" cy="369332"/>
          </a:xfrm>
        </p:spPr>
        <p:txBody>
          <a:bodyPr>
            <a:normAutofit fontScale="90000"/>
          </a:bodyPr>
          <a:lstStyle/>
          <a:p>
            <a:r>
              <a:rPr lang="en-US" sz="3600" u="sng" dirty="0"/>
              <a:t>Python –Seaborn Library-Chi Square Distribution</a:t>
            </a:r>
          </a:p>
        </p:txBody>
      </p:sp>
      <p:sp>
        <p:nvSpPr>
          <p:cNvPr id="6" name="Rectangle 2">
            <a:extLst>
              <a:ext uri="{FF2B5EF4-FFF2-40B4-BE49-F238E27FC236}">
                <a16:creationId xmlns="" xmlns:a16="http://schemas.microsoft.com/office/drawing/2014/main" id="{A0BE37EB-3BF8-9E1A-235C-377634F42EE6}"/>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Content Placeholder 3">
            <a:extLst>
              <a:ext uri="{FF2B5EF4-FFF2-40B4-BE49-F238E27FC236}">
                <a16:creationId xmlns="" xmlns:a16="http://schemas.microsoft.com/office/drawing/2014/main" id="{BFFFC5B5-D7D1-2D8E-ECBC-960C94A39B1E}"/>
              </a:ext>
            </a:extLst>
          </p:cNvPr>
          <p:cNvSpPr>
            <a:spLocks noGrp="1"/>
          </p:cNvSpPr>
          <p:nvPr>
            <p:ph idx="1"/>
          </p:nvPr>
        </p:nvSpPr>
        <p:spPr>
          <a:xfrm>
            <a:off x="184731" y="719092"/>
            <a:ext cx="11773490" cy="6138908"/>
          </a:xfrm>
        </p:spPr>
        <p:txBody>
          <a:bodyPr>
            <a:normAutofit/>
          </a:bodyPr>
          <a:lstStyle/>
          <a:p>
            <a:r>
              <a:rPr lang="en-US" sz="1800" dirty="0">
                <a:solidFill>
                  <a:srgbClr val="000000"/>
                </a:solidFill>
                <a:latin typeface="Verdana" panose="020B0604030504040204" pitchFamily="34" charset="0"/>
              </a:rPr>
              <a:t>Chi Square Distribution</a:t>
            </a:r>
          </a:p>
          <a:p>
            <a:r>
              <a:rPr lang="en-US" sz="1800" dirty="0">
                <a:solidFill>
                  <a:srgbClr val="000000"/>
                </a:solidFill>
                <a:latin typeface="Verdana" panose="020B0604030504040204" pitchFamily="34" charset="0"/>
              </a:rPr>
              <a:t>Chi Square distribution is used as a basis to verify the hypothesis.</a:t>
            </a:r>
          </a:p>
          <a:p>
            <a:r>
              <a:rPr lang="en-US" sz="1800" dirty="0">
                <a:solidFill>
                  <a:srgbClr val="000000"/>
                </a:solidFill>
                <a:latin typeface="Verdana" panose="020B0604030504040204" pitchFamily="34" charset="0"/>
              </a:rPr>
              <a:t>It has two parameters:</a:t>
            </a:r>
          </a:p>
          <a:p>
            <a:r>
              <a:rPr lang="en-IN" sz="1400" dirty="0" err="1">
                <a:solidFill>
                  <a:srgbClr val="DC143C"/>
                </a:solidFill>
                <a:latin typeface="Consolas" panose="020B0609020204030204" pitchFamily="49" charset="0"/>
              </a:rPr>
              <a:t>d</a:t>
            </a:r>
            <a:r>
              <a:rPr lang="en-IN" sz="1400" b="0" i="0" dirty="0" err="1">
                <a:solidFill>
                  <a:srgbClr val="DC143C"/>
                </a:solidFill>
                <a:effectLst/>
                <a:latin typeface="Consolas" panose="020B0609020204030204" pitchFamily="49" charset="0"/>
              </a:rPr>
              <a:t>f</a:t>
            </a:r>
            <a:r>
              <a:rPr lang="en-US" sz="1800" b="0" i="0" dirty="0">
                <a:solidFill>
                  <a:srgbClr val="000000"/>
                </a:solidFill>
                <a:effectLst/>
                <a:latin typeface="Verdana" panose="020B0604030504040204" pitchFamily="34" charset="0"/>
              </a:rPr>
              <a:t>:- Degree if==of freedom.</a:t>
            </a:r>
          </a:p>
          <a:p>
            <a:r>
              <a:rPr lang="en-IN" sz="1400" b="0" i="0" dirty="0">
                <a:solidFill>
                  <a:srgbClr val="DC143C"/>
                </a:solidFill>
                <a:effectLst/>
                <a:latin typeface="Consolas" panose="020B0609020204030204" pitchFamily="49" charset="0"/>
              </a:rPr>
              <a:t>Size</a:t>
            </a:r>
            <a:r>
              <a:rPr lang="en-US" sz="1800" dirty="0">
                <a:solidFill>
                  <a:srgbClr val="000000"/>
                </a:solidFill>
                <a:latin typeface="Verdana" panose="020B0604030504040204" pitchFamily="34" charset="0"/>
              </a:rPr>
              <a:t>:-Shape of the returned array.</a:t>
            </a:r>
          </a:p>
          <a:p>
            <a:endParaRPr lang="en-US" sz="1800" dirty="0">
              <a:solidFill>
                <a:srgbClr val="000000"/>
              </a:solidFill>
              <a:latin typeface="Verdana" panose="020B0604030504040204" pitchFamily="34" charset="0"/>
            </a:endParaRPr>
          </a:p>
          <a:p>
            <a:r>
              <a:rPr lang="en-US" sz="1800" dirty="0">
                <a:solidFill>
                  <a:srgbClr val="000000"/>
                </a:solidFill>
                <a:latin typeface="Verdana" panose="020B0604030504040204" pitchFamily="34" charset="0"/>
              </a:rPr>
              <a:t>Syntax:</a:t>
            </a:r>
          </a:p>
          <a:p>
            <a:r>
              <a:rPr lang="en-US" sz="1400" b="0" i="0" dirty="0">
                <a:solidFill>
                  <a:srgbClr val="0000CD"/>
                </a:solidFill>
                <a:effectLst/>
                <a:latin typeface="Consolas" panose="020B0609020204030204" pitchFamily="49" charset="0"/>
              </a:rPr>
              <a:t>from</a:t>
            </a:r>
            <a:r>
              <a:rPr lang="en-US" sz="1400" b="0" i="0" dirty="0">
                <a:solidFill>
                  <a:srgbClr val="000000"/>
                </a:solidFill>
                <a:effectLst/>
                <a:latin typeface="Consolas" panose="020B0609020204030204" pitchFamily="49" charset="0"/>
              </a:rPr>
              <a:t> </a:t>
            </a:r>
            <a:r>
              <a:rPr lang="en-US" sz="1400" b="0" i="0" dirty="0" err="1">
                <a:solidFill>
                  <a:srgbClr val="000000"/>
                </a:solidFill>
                <a:effectLst/>
                <a:latin typeface="Consolas" panose="020B0609020204030204" pitchFamily="49" charset="0"/>
              </a:rPr>
              <a:t>numpy</a:t>
            </a:r>
            <a:r>
              <a:rPr lang="en-US" sz="1400" b="0" i="0" dirty="0">
                <a:solidFill>
                  <a:srgbClr val="000000"/>
                </a:solidFill>
                <a:effectLst/>
                <a:latin typeface="Consolas" panose="020B0609020204030204" pitchFamily="49" charset="0"/>
              </a:rPr>
              <a:t> </a:t>
            </a:r>
            <a:r>
              <a:rPr lang="en-US" sz="1400" b="0" i="0" dirty="0">
                <a:solidFill>
                  <a:srgbClr val="0000CD"/>
                </a:solidFill>
                <a:effectLst/>
                <a:latin typeface="Consolas" panose="020B0609020204030204" pitchFamily="49" charset="0"/>
              </a:rPr>
              <a:t>import</a:t>
            </a:r>
            <a:r>
              <a:rPr lang="en-US" sz="1400" b="0" i="0" dirty="0">
                <a:solidFill>
                  <a:srgbClr val="000000"/>
                </a:solidFill>
                <a:effectLst/>
                <a:latin typeface="Consolas" panose="020B0609020204030204" pitchFamily="49" charset="0"/>
              </a:rPr>
              <a:t> random</a:t>
            </a:r>
            <a:r>
              <a:rPr lang="en-US" sz="1400" dirty="0"/>
              <a:t/>
            </a:r>
            <a:br>
              <a:rPr lang="en-US" sz="1400" dirty="0"/>
            </a:br>
            <a:r>
              <a:rPr lang="en-US" sz="1400" dirty="0"/>
              <a:t/>
            </a:r>
            <a:br>
              <a:rPr lang="en-US" sz="1400" dirty="0"/>
            </a:br>
            <a:r>
              <a:rPr lang="en-US" sz="1400" b="0" i="0" dirty="0">
                <a:solidFill>
                  <a:srgbClr val="000000"/>
                </a:solidFill>
                <a:effectLst/>
                <a:latin typeface="Consolas" panose="020B0609020204030204" pitchFamily="49" charset="0"/>
              </a:rPr>
              <a:t>x = </a:t>
            </a:r>
            <a:r>
              <a:rPr lang="en-US" sz="1400" b="0" i="0" dirty="0" err="1">
                <a:solidFill>
                  <a:srgbClr val="000000"/>
                </a:solidFill>
                <a:effectLst/>
                <a:latin typeface="Consolas" panose="020B0609020204030204" pitchFamily="49" charset="0"/>
              </a:rPr>
              <a:t>random.chisquare</a:t>
            </a:r>
            <a:r>
              <a:rPr lang="en-US" sz="1400" b="0" i="0" dirty="0">
                <a:solidFill>
                  <a:srgbClr val="000000"/>
                </a:solidFill>
                <a:effectLst/>
                <a:latin typeface="Consolas" panose="020B0609020204030204" pitchFamily="49" charset="0"/>
              </a:rPr>
              <a:t>(</a:t>
            </a:r>
            <a:r>
              <a:rPr lang="en-US" sz="1400" b="0" i="0" dirty="0" err="1">
                <a:solidFill>
                  <a:srgbClr val="000000"/>
                </a:solidFill>
                <a:effectLst/>
                <a:latin typeface="Consolas" panose="020B0609020204030204" pitchFamily="49" charset="0"/>
              </a:rPr>
              <a:t>df</a:t>
            </a:r>
            <a:r>
              <a:rPr lang="en-US" sz="1400" b="0" i="0" dirty="0">
                <a:solidFill>
                  <a:srgbClr val="000000"/>
                </a:solidFill>
                <a:effectLst/>
                <a:latin typeface="Consolas" panose="020B0609020204030204" pitchFamily="49" charset="0"/>
              </a:rPr>
              <a:t>=</a:t>
            </a:r>
            <a:r>
              <a:rPr lang="en-US" sz="1400" b="0" i="0" dirty="0">
                <a:solidFill>
                  <a:srgbClr val="FF0000"/>
                </a:solidFill>
                <a:effectLst/>
                <a:latin typeface="Consolas" panose="020B0609020204030204" pitchFamily="49" charset="0"/>
              </a:rPr>
              <a:t>2</a:t>
            </a:r>
            <a:r>
              <a:rPr lang="en-US" sz="1400" b="0" i="0" dirty="0">
                <a:solidFill>
                  <a:srgbClr val="000000"/>
                </a:solidFill>
                <a:effectLst/>
                <a:latin typeface="Consolas" panose="020B0609020204030204" pitchFamily="49" charset="0"/>
              </a:rPr>
              <a:t>, size=(</a:t>
            </a:r>
            <a:r>
              <a:rPr lang="en-US" sz="1400" b="0" i="0" dirty="0">
                <a:solidFill>
                  <a:srgbClr val="FF0000"/>
                </a:solidFill>
                <a:effectLst/>
                <a:latin typeface="Consolas" panose="020B0609020204030204" pitchFamily="49" charset="0"/>
              </a:rPr>
              <a:t>2</a:t>
            </a:r>
            <a:r>
              <a:rPr lang="en-US" sz="1400" b="0" i="0" dirty="0">
                <a:solidFill>
                  <a:srgbClr val="000000"/>
                </a:solidFill>
                <a:effectLst/>
                <a:latin typeface="Consolas" panose="020B0609020204030204" pitchFamily="49" charset="0"/>
              </a:rPr>
              <a:t>, </a:t>
            </a:r>
            <a:r>
              <a:rPr lang="en-US" sz="1400" b="0" i="0" dirty="0">
                <a:solidFill>
                  <a:srgbClr val="FF0000"/>
                </a:solidFill>
                <a:effectLst/>
                <a:latin typeface="Consolas" panose="020B0609020204030204" pitchFamily="49" charset="0"/>
              </a:rPr>
              <a:t>3</a:t>
            </a:r>
            <a:r>
              <a:rPr lang="en-US" sz="1400" b="0" i="0" dirty="0">
                <a:solidFill>
                  <a:srgbClr val="000000"/>
                </a:solidFill>
                <a:effectLst/>
                <a:latin typeface="Consolas" panose="020B0609020204030204" pitchFamily="49" charset="0"/>
              </a:rPr>
              <a:t>))</a:t>
            </a:r>
            <a:r>
              <a:rPr lang="en-US" sz="1400" dirty="0"/>
              <a:t/>
            </a:r>
            <a:br>
              <a:rPr lang="en-US" sz="1400" dirty="0"/>
            </a:br>
            <a:r>
              <a:rPr lang="en-US" sz="1400" dirty="0"/>
              <a:t/>
            </a:r>
            <a:br>
              <a:rPr lang="en-US" sz="1400" dirty="0"/>
            </a:br>
            <a:r>
              <a:rPr lang="en-US" sz="1400" b="0" i="0" dirty="0">
                <a:solidFill>
                  <a:srgbClr val="0000CD"/>
                </a:solidFill>
                <a:effectLst/>
                <a:latin typeface="Consolas" panose="020B0609020204030204" pitchFamily="49" charset="0"/>
              </a:rPr>
              <a:t>print</a:t>
            </a:r>
            <a:r>
              <a:rPr lang="en-US" sz="1400" b="0" i="0" dirty="0">
                <a:solidFill>
                  <a:srgbClr val="000000"/>
                </a:solidFill>
                <a:effectLst/>
                <a:latin typeface="Consolas" panose="020B0609020204030204" pitchFamily="49" charset="0"/>
              </a:rPr>
              <a:t>(x)</a:t>
            </a:r>
            <a:endParaRPr lang="en-US" sz="1800" b="0" i="0" dirty="0">
              <a:solidFill>
                <a:srgbClr val="000000"/>
              </a:solidFill>
              <a:effectLst/>
              <a:latin typeface="Verdana" panose="020B0604030504040204" pitchFamily="34" charset="0"/>
            </a:endParaRPr>
          </a:p>
          <a:p>
            <a:r>
              <a:rPr lang="en-US" sz="1800" dirty="0">
                <a:solidFill>
                  <a:srgbClr val="000000"/>
                </a:solidFill>
                <a:latin typeface="Verdana" panose="020B0604030504040204" pitchFamily="34" charset="0"/>
              </a:rPr>
              <a:t>Here </a:t>
            </a:r>
            <a:r>
              <a:rPr lang="en-US" sz="1800" dirty="0" err="1">
                <a:solidFill>
                  <a:srgbClr val="000000"/>
                </a:solidFill>
                <a:latin typeface="Verdana" panose="020B0604030504040204" pitchFamily="34" charset="0"/>
              </a:rPr>
              <a:t>df</a:t>
            </a:r>
            <a:r>
              <a:rPr lang="en-US" sz="1800" dirty="0">
                <a:solidFill>
                  <a:srgbClr val="000000"/>
                </a:solidFill>
                <a:latin typeface="Verdana" panose="020B0604030504040204" pitchFamily="34" charset="0"/>
              </a:rPr>
              <a:t>=2 and size=No of  rows 2 and columns =3</a:t>
            </a:r>
          </a:p>
        </p:txBody>
      </p:sp>
    </p:spTree>
    <p:extLst>
      <p:ext uri="{BB962C8B-B14F-4D97-AF65-F5344CB8AC3E}">
        <p14:creationId xmlns="" xmlns:p14="http://schemas.microsoft.com/office/powerpoint/2010/main" val="94412043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62144"/>
            <a:ext cx="10772775" cy="426128"/>
          </a:xfrm>
        </p:spPr>
        <p:txBody>
          <a:bodyPr>
            <a:normAutofit fontScale="90000"/>
          </a:bodyPr>
          <a:lstStyle/>
          <a:p>
            <a:r>
              <a:rPr lang="en-US" dirty="0"/>
              <a:t>Pandas Library</a:t>
            </a:r>
            <a:endParaRPr lang="en-IN"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34736" y="616998"/>
            <a:ext cx="10753725" cy="6196613"/>
          </a:xfrm>
        </p:spPr>
        <p:txBody>
          <a:bodyPr>
            <a:normAutofit lnSpcReduction="10000"/>
          </a:bodyPr>
          <a:lstStyle/>
          <a:p>
            <a:pPr>
              <a:buFont typeface="Wingdings" panose="05000000000000000000" pitchFamily="2" charset="2"/>
              <a:buChar char="§"/>
            </a:pPr>
            <a:r>
              <a:rPr lang="en-US" sz="1400" dirty="0">
                <a:solidFill>
                  <a:srgbClr val="000000"/>
                </a:solidFill>
                <a:latin typeface="Verdana" panose="020B0604030504040204" pitchFamily="34" charset="0"/>
              </a:rPr>
              <a:t>Pandas is a Python library used for working with data sets.</a:t>
            </a:r>
          </a:p>
          <a:p>
            <a:pPr>
              <a:buFont typeface="Wingdings" panose="05000000000000000000" pitchFamily="2" charset="2"/>
              <a:buChar char="§"/>
            </a:pPr>
            <a:r>
              <a:rPr lang="en-US" sz="1400" dirty="0">
                <a:solidFill>
                  <a:srgbClr val="000000"/>
                </a:solidFill>
                <a:latin typeface="Verdana" panose="020B0604030504040204" pitchFamily="34" charset="0"/>
              </a:rPr>
              <a:t>It has functions for analyzing, cleaning, exploring, and manipulating data.</a:t>
            </a:r>
          </a:p>
          <a:p>
            <a:pPr>
              <a:buFont typeface="Wingdings" panose="05000000000000000000" pitchFamily="2" charset="2"/>
              <a:buChar char="§"/>
            </a:pPr>
            <a:r>
              <a:rPr lang="en-US" sz="1400" dirty="0">
                <a:solidFill>
                  <a:srgbClr val="000000"/>
                </a:solidFill>
                <a:latin typeface="Verdana" panose="020B0604030504040204" pitchFamily="34" charset="0"/>
              </a:rPr>
              <a:t>The name "Pandas" has a reference to both "Panel Data", and "Python Data Analysis" and was created by Wes McKinney in 2008.</a:t>
            </a:r>
          </a:p>
          <a:p>
            <a:pPr>
              <a:buFont typeface="Wingdings" panose="05000000000000000000" pitchFamily="2" charset="2"/>
              <a:buChar char="§"/>
            </a:pPr>
            <a:r>
              <a:rPr lang="en-US" sz="1400" b="0" i="0" dirty="0">
                <a:solidFill>
                  <a:srgbClr val="000000"/>
                </a:solidFill>
                <a:effectLst/>
                <a:latin typeface="Verdana" panose="020B0604030504040204" pitchFamily="34" charset="0"/>
              </a:rPr>
              <a:t>Pandas allows us to analyze big data and make conclusions based on statistical theories.</a:t>
            </a:r>
          </a:p>
          <a:p>
            <a:pPr>
              <a:buFont typeface="Wingdings" panose="05000000000000000000" pitchFamily="2" charset="2"/>
              <a:buChar char="§"/>
            </a:pPr>
            <a:r>
              <a:rPr lang="en-US" sz="1400" b="0" i="0" dirty="0">
                <a:solidFill>
                  <a:srgbClr val="000000"/>
                </a:solidFill>
                <a:effectLst/>
                <a:latin typeface="Verdana" panose="020B0604030504040204" pitchFamily="34" charset="0"/>
              </a:rPr>
              <a:t>Pandas can clean messy data sets, and make them readable and relevant.</a:t>
            </a:r>
          </a:p>
          <a:p>
            <a:pPr>
              <a:buFont typeface="Wingdings" panose="05000000000000000000" pitchFamily="2" charset="2"/>
              <a:buChar char="§"/>
            </a:pPr>
            <a:r>
              <a:rPr lang="en-US" sz="1400" b="0" i="0" dirty="0">
                <a:solidFill>
                  <a:srgbClr val="000000"/>
                </a:solidFill>
                <a:effectLst/>
                <a:latin typeface="Verdana" panose="020B0604030504040204" pitchFamily="34" charset="0"/>
              </a:rPr>
              <a:t>Relevant data is very important in data science.</a:t>
            </a:r>
          </a:p>
          <a:p>
            <a:pPr algn="l"/>
            <a:r>
              <a:rPr lang="en-US" sz="1400" b="1" i="0" u="sng" dirty="0">
                <a:solidFill>
                  <a:srgbClr val="000000"/>
                </a:solidFill>
                <a:effectLst/>
                <a:latin typeface="Verdana" panose="020B0604030504040204" pitchFamily="34" charset="0"/>
              </a:rPr>
              <a:t>Pandas gives you answers about the data:</a:t>
            </a:r>
          </a:p>
          <a:p>
            <a:pPr>
              <a:buFont typeface="Arial" panose="020B0604020202020204" pitchFamily="34" charset="0"/>
              <a:buChar char="•"/>
            </a:pPr>
            <a:r>
              <a:rPr lang="en-US" sz="1400" dirty="0">
                <a:solidFill>
                  <a:srgbClr val="000000"/>
                </a:solidFill>
                <a:latin typeface="Verdana" panose="020B0604030504040204" pitchFamily="34" charset="0"/>
              </a:rPr>
              <a:t>Is there a correlation between two or more columns?</a:t>
            </a:r>
          </a:p>
          <a:p>
            <a:pPr>
              <a:buFont typeface="Arial" panose="020B0604020202020204" pitchFamily="34" charset="0"/>
              <a:buChar char="•"/>
            </a:pPr>
            <a:r>
              <a:rPr lang="en-US" sz="1400" dirty="0">
                <a:solidFill>
                  <a:srgbClr val="000000"/>
                </a:solidFill>
                <a:latin typeface="Verdana" panose="020B0604030504040204" pitchFamily="34" charset="0"/>
              </a:rPr>
              <a:t>What is average value?</a:t>
            </a:r>
          </a:p>
          <a:p>
            <a:pPr>
              <a:buFont typeface="Arial" panose="020B0604020202020204" pitchFamily="34" charset="0"/>
              <a:buChar char="•"/>
            </a:pPr>
            <a:r>
              <a:rPr lang="en-US" sz="1400" dirty="0">
                <a:solidFill>
                  <a:srgbClr val="000000"/>
                </a:solidFill>
                <a:latin typeface="Verdana" panose="020B0604030504040204" pitchFamily="34" charset="0"/>
              </a:rPr>
              <a:t>Max value?</a:t>
            </a:r>
          </a:p>
          <a:p>
            <a:pPr>
              <a:buFont typeface="Arial" panose="020B0604020202020204" pitchFamily="34" charset="0"/>
              <a:buChar char="•"/>
            </a:pPr>
            <a:r>
              <a:rPr lang="en-US" sz="1400" dirty="0">
                <a:solidFill>
                  <a:srgbClr val="000000"/>
                </a:solidFill>
                <a:latin typeface="Verdana" panose="020B0604030504040204" pitchFamily="34" charset="0"/>
              </a:rPr>
              <a:t>Min value?</a:t>
            </a:r>
          </a:p>
          <a:p>
            <a:pPr>
              <a:buFont typeface="Arial" panose="020B0604020202020204" pitchFamily="34" charset="0"/>
              <a:buChar char="•"/>
            </a:pPr>
            <a:r>
              <a:rPr lang="en-US" sz="1400" dirty="0">
                <a:solidFill>
                  <a:srgbClr val="000000"/>
                </a:solidFill>
                <a:latin typeface="Verdana" panose="020B0604030504040204" pitchFamily="34" charset="0"/>
              </a:rPr>
              <a:t>Syntax for installing pandas</a:t>
            </a:r>
            <a:r>
              <a:rPr lang="en-US" sz="1800" dirty="0">
                <a:solidFill>
                  <a:srgbClr val="C00000"/>
                </a:solidFill>
                <a:latin typeface="Verdana" panose="020B0604030504040204" pitchFamily="34" charset="0"/>
              </a:rPr>
              <a:t>:-</a:t>
            </a:r>
            <a:r>
              <a:rPr lang="en-US" sz="1400" dirty="0">
                <a:solidFill>
                  <a:srgbClr val="C00000"/>
                </a:solidFill>
                <a:latin typeface="Consolas" panose="020B0609020204030204" pitchFamily="49" charset="0"/>
              </a:rPr>
              <a:t>p</a:t>
            </a:r>
            <a:r>
              <a:rPr lang="en-IN" sz="1400" dirty="0" err="1">
                <a:solidFill>
                  <a:srgbClr val="C00000"/>
                </a:solidFill>
                <a:latin typeface="Consolas" panose="020B0609020204030204" pitchFamily="49" charset="0"/>
              </a:rPr>
              <a:t>ip</a:t>
            </a:r>
            <a:r>
              <a:rPr lang="en-IN" sz="1400" dirty="0">
                <a:solidFill>
                  <a:srgbClr val="C00000"/>
                </a:solidFill>
                <a:latin typeface="Consolas" panose="020B0609020204030204" pitchFamily="49" charset="0"/>
              </a:rPr>
              <a:t> </a:t>
            </a:r>
            <a:r>
              <a:rPr lang="en-IN" sz="1400" b="0" i="0" dirty="0">
                <a:solidFill>
                  <a:srgbClr val="C00000"/>
                </a:solidFill>
                <a:effectLst/>
                <a:latin typeface="Consolas" panose="020B0609020204030204" pitchFamily="49" charset="0"/>
              </a:rPr>
              <a:t>install pandas</a:t>
            </a:r>
          </a:p>
          <a:p>
            <a:pPr algn="l"/>
            <a:r>
              <a:rPr lang="en-IN" sz="1600" b="1" i="0" u="sng" dirty="0">
                <a:solidFill>
                  <a:srgbClr val="000000"/>
                </a:solidFill>
                <a:effectLst/>
                <a:latin typeface="Segoe UI" panose="020B0502040204020203" pitchFamily="34" charset="0"/>
              </a:rPr>
              <a:t>Create Labels</a:t>
            </a:r>
          </a:p>
          <a:p>
            <a:pPr marL="0" indent="0" algn="l">
              <a:buNone/>
            </a:pPr>
            <a:r>
              <a:rPr lang="en-IN" sz="1100" b="0" i="0" dirty="0">
                <a:solidFill>
                  <a:srgbClr val="000000"/>
                </a:solidFill>
                <a:effectLst/>
                <a:latin typeface="Verdana" panose="020B0604030504040204" pitchFamily="34" charset="0"/>
              </a:rPr>
              <a:t>Index argument is used to create your own labels </a:t>
            </a:r>
          </a:p>
          <a:p>
            <a:pPr>
              <a:buFont typeface="Arial" panose="020B0604020202020204" pitchFamily="34" charset="0"/>
              <a:buChar char="•"/>
            </a:pPr>
            <a:r>
              <a:rPr lang="en-IN" sz="1400" b="0" i="0" dirty="0">
                <a:solidFill>
                  <a:srgbClr val="0000CD"/>
                </a:solidFill>
                <a:effectLst/>
                <a:latin typeface="Consolas" panose="020B0609020204030204" pitchFamily="49" charset="0"/>
              </a:rPr>
              <a:t>import</a:t>
            </a:r>
            <a:r>
              <a:rPr lang="en-IN" sz="1400" b="0" i="0" dirty="0">
                <a:solidFill>
                  <a:srgbClr val="000000"/>
                </a:solidFill>
                <a:effectLst/>
                <a:latin typeface="Consolas" panose="020B0609020204030204" pitchFamily="49" charset="0"/>
              </a:rPr>
              <a:t> pandas as pd</a:t>
            </a:r>
            <a:r>
              <a:rPr lang="en-IN" sz="1400" dirty="0"/>
              <a:t/>
            </a:r>
            <a:br>
              <a:rPr lang="en-IN" sz="1400" dirty="0"/>
            </a:br>
            <a:r>
              <a:rPr lang="en-IN" sz="1400" dirty="0"/>
              <a:t/>
            </a:r>
            <a:br>
              <a:rPr lang="en-IN" sz="1400" dirty="0"/>
            </a:br>
            <a:r>
              <a:rPr lang="en-IN" sz="1400" b="0" i="0" dirty="0">
                <a:solidFill>
                  <a:srgbClr val="000000"/>
                </a:solidFill>
                <a:effectLst/>
                <a:latin typeface="Consolas" panose="020B0609020204030204" pitchFamily="49" charset="0"/>
              </a:rPr>
              <a:t>a = [</a:t>
            </a:r>
            <a:r>
              <a:rPr lang="en-IN" sz="1400" b="0" i="0" dirty="0">
                <a:solidFill>
                  <a:srgbClr val="FF0000"/>
                </a:solidFill>
                <a:effectLst/>
                <a:latin typeface="Consolas" panose="020B0609020204030204" pitchFamily="49" charset="0"/>
              </a:rPr>
              <a:t>1</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7</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2</a:t>
            </a: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err="1">
                <a:solidFill>
                  <a:srgbClr val="000000"/>
                </a:solidFill>
                <a:effectLst/>
                <a:latin typeface="Consolas" panose="020B0609020204030204" pitchFamily="49" charset="0"/>
              </a:rPr>
              <a:t>my_var</a:t>
            </a:r>
            <a:r>
              <a:rPr lang="en-IN" sz="1400" b="0" i="0" dirty="0">
                <a:solidFill>
                  <a:srgbClr val="000000"/>
                </a:solidFill>
                <a:effectLst/>
                <a:latin typeface="Consolas" panose="020B0609020204030204" pitchFamily="49" charset="0"/>
              </a:rPr>
              <a:t> = </a:t>
            </a:r>
            <a:r>
              <a:rPr lang="en-IN" sz="1400" b="0" i="0" dirty="0" err="1">
                <a:solidFill>
                  <a:srgbClr val="000000"/>
                </a:solidFill>
                <a:effectLst/>
                <a:latin typeface="Consolas" panose="020B0609020204030204" pitchFamily="49" charset="0"/>
              </a:rPr>
              <a:t>pd.Series</a:t>
            </a:r>
            <a:r>
              <a:rPr lang="en-IN" sz="1400" b="0" i="0" dirty="0">
                <a:solidFill>
                  <a:srgbClr val="000000"/>
                </a:solidFill>
                <a:effectLst/>
                <a:latin typeface="Consolas" panose="020B0609020204030204" pitchFamily="49" charset="0"/>
              </a:rPr>
              <a:t>(a, index = [</a:t>
            </a:r>
            <a:r>
              <a:rPr lang="en-IN" sz="1400" b="0" i="0" dirty="0">
                <a:solidFill>
                  <a:srgbClr val="A52A2A"/>
                </a:solidFill>
                <a:effectLst/>
                <a:latin typeface="Consolas" panose="020B0609020204030204" pitchFamily="49" charset="0"/>
              </a:rPr>
              <a:t>"x"</a:t>
            </a:r>
            <a:r>
              <a:rPr lang="en-IN" sz="1400" b="0" i="0" dirty="0">
                <a:solidFill>
                  <a:srgbClr val="000000"/>
                </a:solidFill>
                <a:effectLst/>
                <a:latin typeface="Consolas" panose="020B0609020204030204" pitchFamily="49" charset="0"/>
              </a:rPr>
              <a:t>, </a:t>
            </a:r>
            <a:r>
              <a:rPr lang="en-IN" sz="1400" b="0" i="0" dirty="0">
                <a:solidFill>
                  <a:srgbClr val="A52A2A"/>
                </a:solidFill>
                <a:effectLst/>
                <a:latin typeface="Consolas" panose="020B0609020204030204" pitchFamily="49" charset="0"/>
              </a:rPr>
              <a:t>"y"</a:t>
            </a:r>
            <a:r>
              <a:rPr lang="en-IN" sz="1400" b="0" i="0" dirty="0">
                <a:solidFill>
                  <a:srgbClr val="000000"/>
                </a:solidFill>
                <a:effectLst/>
                <a:latin typeface="Consolas" panose="020B0609020204030204" pitchFamily="49" charset="0"/>
              </a:rPr>
              <a:t>, </a:t>
            </a:r>
            <a:r>
              <a:rPr lang="en-IN" sz="1400" b="0" i="0" dirty="0">
                <a:solidFill>
                  <a:srgbClr val="A52A2A"/>
                </a:solidFill>
                <a:effectLst/>
                <a:latin typeface="Consolas" panose="020B0609020204030204" pitchFamily="49" charset="0"/>
              </a:rPr>
              <a:t>"z"</a:t>
            </a: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my_var</a:t>
            </a:r>
            <a:r>
              <a:rPr lang="en-IN" sz="1400" b="0" i="0" dirty="0">
                <a:solidFill>
                  <a:srgbClr val="000000"/>
                </a:solidFill>
                <a:effectLst/>
                <a:latin typeface="Consolas" panose="020B0609020204030204" pitchFamily="49" charset="0"/>
              </a:rPr>
              <a:t>)</a:t>
            </a:r>
            <a:endParaRPr lang="en-US" sz="1800" dirty="0">
              <a:solidFill>
                <a:schemeClr val="tx1"/>
              </a:solidFill>
              <a:latin typeface="Verdana" panose="020B0604030504040204" pitchFamily="34" charset="0"/>
            </a:endParaRPr>
          </a:p>
          <a:p>
            <a:pPr>
              <a:buFont typeface="Wingdings" panose="05000000000000000000" pitchFamily="2" charset="2"/>
              <a:buChar char="§"/>
            </a:pPr>
            <a:endParaRPr lang="en-US" sz="1400" b="0" i="0" dirty="0">
              <a:solidFill>
                <a:srgbClr val="000000"/>
              </a:solidFill>
              <a:effectLst/>
              <a:latin typeface="Verdana" panose="020B0604030504040204" pitchFamily="34" charset="0"/>
            </a:endParaRPr>
          </a:p>
          <a:p>
            <a:endParaRPr lang="en-US" sz="1800" dirty="0">
              <a:solidFill>
                <a:srgbClr val="000000"/>
              </a:solidFill>
              <a:latin typeface="Verdana" panose="020B0604030504040204" pitchFamily="34" charset="0"/>
            </a:endParaRPr>
          </a:p>
          <a:p>
            <a:endParaRPr lang="en-IN" dirty="0"/>
          </a:p>
        </p:txBody>
      </p:sp>
    </p:spTree>
    <p:extLst>
      <p:ext uri="{BB962C8B-B14F-4D97-AF65-F5344CB8AC3E}">
        <p14:creationId xmlns="" xmlns:p14="http://schemas.microsoft.com/office/powerpoint/2010/main" val="166933718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62144"/>
            <a:ext cx="10772775" cy="426128"/>
          </a:xfrm>
        </p:spPr>
        <p:txBody>
          <a:bodyPr>
            <a:normAutofit fontScale="90000"/>
          </a:bodyPr>
          <a:lstStyle/>
          <a:p>
            <a:r>
              <a:rPr lang="en-US" dirty="0"/>
              <a:t>Pandas </a:t>
            </a:r>
            <a:r>
              <a:rPr lang="en-US" dirty="0" err="1"/>
              <a:t>Dataframe</a:t>
            </a:r>
            <a:endParaRPr lang="en-IN"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lnSpcReduction="10000"/>
          </a:bodyPr>
          <a:lstStyle/>
          <a:p>
            <a:pPr algn="l"/>
            <a:r>
              <a:rPr lang="en-US" sz="1400" dirty="0">
                <a:solidFill>
                  <a:srgbClr val="000000"/>
                </a:solidFill>
                <a:latin typeface="Verdana" panose="020B0604030504040204" pitchFamily="34" charset="0"/>
              </a:rPr>
              <a:t>Data sets in Pandas are usually multi-dimensional tables, called Data Frames.</a:t>
            </a:r>
          </a:p>
          <a:p>
            <a:r>
              <a:rPr lang="en-US" sz="1400" dirty="0">
                <a:solidFill>
                  <a:srgbClr val="000000"/>
                </a:solidFill>
                <a:latin typeface="Verdana" panose="020B0604030504040204" pitchFamily="34" charset="0"/>
              </a:rPr>
              <a:t>Pandas Data Frame is a 2 dimensional data structure, like a 2 dimensional array, or a table with rows and columns.</a:t>
            </a:r>
          </a:p>
          <a:p>
            <a:pPr algn="l"/>
            <a:r>
              <a:rPr lang="en-IN" sz="1400" b="0" i="0" dirty="0">
                <a:solidFill>
                  <a:srgbClr val="0000CD"/>
                </a:solidFill>
                <a:effectLst/>
                <a:latin typeface="Consolas" panose="020B0609020204030204" pitchFamily="49" charset="0"/>
              </a:rPr>
              <a:t>Syntax:</a:t>
            </a:r>
          </a:p>
          <a:p>
            <a:pPr algn="l"/>
            <a:r>
              <a:rPr lang="en-IN" sz="1400" b="0" i="0" dirty="0">
                <a:solidFill>
                  <a:srgbClr val="0000CD"/>
                </a:solidFill>
                <a:effectLst/>
                <a:latin typeface="Consolas" panose="020B0609020204030204" pitchFamily="49" charset="0"/>
              </a:rPr>
              <a:t>import</a:t>
            </a:r>
            <a:r>
              <a:rPr lang="en-IN" sz="1400" b="0" i="0" dirty="0">
                <a:solidFill>
                  <a:srgbClr val="000000"/>
                </a:solidFill>
                <a:effectLst/>
                <a:latin typeface="Consolas" panose="020B0609020204030204" pitchFamily="49" charset="0"/>
              </a:rPr>
              <a:t> pandas as pd</a:t>
            </a:r>
            <a:r>
              <a:rPr lang="en-IN" sz="1400" dirty="0"/>
              <a:t/>
            </a:r>
            <a:br>
              <a:rPr lang="en-IN" sz="1400" dirty="0"/>
            </a:br>
            <a:r>
              <a:rPr lang="en-IN" sz="1400" dirty="0"/>
              <a:t/>
            </a:r>
            <a:br>
              <a:rPr lang="en-IN" sz="1400" dirty="0"/>
            </a:br>
            <a:r>
              <a:rPr lang="en-IN" sz="1400" b="0" i="0" dirty="0">
                <a:solidFill>
                  <a:srgbClr val="000000"/>
                </a:solidFill>
                <a:effectLst/>
                <a:latin typeface="Consolas" panose="020B0609020204030204" pitchFamily="49" charset="0"/>
              </a:rPr>
              <a:t>data = {</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A52A2A"/>
                </a:solidFill>
                <a:effectLst/>
                <a:latin typeface="Consolas" panose="020B0609020204030204" pitchFamily="49" charset="0"/>
              </a:rPr>
              <a:t>"calories"</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420</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380</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390</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  </a:t>
            </a:r>
            <a:r>
              <a:rPr lang="en-IN" sz="1400" b="0" i="0" dirty="0">
                <a:solidFill>
                  <a:srgbClr val="A52A2A"/>
                </a:solidFill>
                <a:effectLst/>
                <a:latin typeface="Consolas" panose="020B0609020204030204" pitchFamily="49" charset="0"/>
              </a:rPr>
              <a:t>"duration"</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50</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40</a:t>
            </a:r>
            <a:r>
              <a:rPr lang="en-IN" sz="1400" b="0" i="0" dirty="0">
                <a:solidFill>
                  <a:srgbClr val="000000"/>
                </a:solidFill>
                <a:effectLst/>
                <a:latin typeface="Consolas" panose="020B0609020204030204" pitchFamily="49" charset="0"/>
              </a:rPr>
              <a:t>, </a:t>
            </a:r>
            <a:r>
              <a:rPr lang="en-IN" sz="1400" b="0" i="0" dirty="0">
                <a:solidFill>
                  <a:srgbClr val="FF0000"/>
                </a:solidFill>
                <a:effectLst/>
                <a:latin typeface="Consolas" panose="020B0609020204030204" pitchFamily="49" charset="0"/>
              </a:rPr>
              <a:t>45</a:t>
            </a:r>
            <a:r>
              <a:rPr lang="en-IN" sz="1400" b="0" i="0" dirty="0">
                <a:solidFill>
                  <a:srgbClr val="000000"/>
                </a:solidFill>
                <a:effectLst/>
                <a:latin typeface="Consolas" panose="020B0609020204030204" pitchFamily="49" charset="0"/>
              </a:rPr>
              <a:t>]</a:t>
            </a:r>
            <a:r>
              <a:rPr lang="en-IN" sz="1400" dirty="0"/>
              <a:t/>
            </a:r>
            <a:br>
              <a:rPr lang="en-IN" sz="1400" dirty="0"/>
            </a:br>
            <a:r>
              <a:rPr lang="en-IN" sz="1400" b="0" i="0" dirty="0">
                <a:solidFill>
                  <a:srgbClr val="000000"/>
                </a:solidFill>
                <a:effectLst/>
                <a:latin typeface="Consolas" panose="020B0609020204030204" pitchFamily="49" charset="0"/>
              </a:rPr>
              <a:t>}</a:t>
            </a:r>
            <a:r>
              <a:rPr lang="en-IN" sz="1400" dirty="0"/>
              <a:t/>
            </a:r>
            <a:br>
              <a:rPr lang="en-IN" sz="1400" dirty="0"/>
            </a:br>
            <a:r>
              <a:rPr lang="en-IN" sz="1400" dirty="0"/>
              <a:t/>
            </a:r>
            <a:br>
              <a:rPr lang="en-IN" sz="1400" dirty="0"/>
            </a:br>
            <a:r>
              <a:rPr lang="en-IN" sz="1400" b="0" i="0" dirty="0" err="1">
                <a:solidFill>
                  <a:srgbClr val="000000"/>
                </a:solidFill>
                <a:effectLst/>
                <a:latin typeface="Consolas" panose="020B0609020204030204" pitchFamily="49" charset="0"/>
              </a:rPr>
              <a:t>my_var</a:t>
            </a:r>
            <a:r>
              <a:rPr lang="en-IN" sz="1400" b="0" i="0" dirty="0">
                <a:solidFill>
                  <a:srgbClr val="000000"/>
                </a:solidFill>
                <a:effectLst/>
                <a:latin typeface="Consolas" panose="020B0609020204030204" pitchFamily="49" charset="0"/>
              </a:rPr>
              <a:t> = </a:t>
            </a:r>
            <a:r>
              <a:rPr lang="en-IN" sz="1400" b="0" i="0" dirty="0" err="1">
                <a:solidFill>
                  <a:srgbClr val="000000"/>
                </a:solidFill>
                <a:effectLst/>
                <a:latin typeface="Consolas" panose="020B0609020204030204" pitchFamily="49" charset="0"/>
              </a:rPr>
              <a:t>pd.DataFrame</a:t>
            </a:r>
            <a:r>
              <a:rPr lang="en-IN" sz="1400" b="0" i="0" dirty="0">
                <a:solidFill>
                  <a:srgbClr val="000000"/>
                </a:solidFill>
                <a:effectLst/>
                <a:latin typeface="Consolas" panose="020B0609020204030204" pitchFamily="49" charset="0"/>
              </a:rPr>
              <a:t>(data)</a:t>
            </a:r>
            <a:r>
              <a:rPr lang="en-IN" sz="1400" dirty="0"/>
              <a:t/>
            </a:r>
            <a:br>
              <a:rPr lang="en-IN" sz="1400" dirty="0"/>
            </a:br>
            <a:r>
              <a:rPr lang="en-IN" sz="1400" dirty="0"/>
              <a:t/>
            </a:r>
            <a:br>
              <a:rPr lang="en-IN" sz="1400" dirty="0"/>
            </a:br>
            <a:r>
              <a:rPr lang="en-IN" sz="1400" b="0" i="0" dirty="0">
                <a:solidFill>
                  <a:srgbClr val="0000CD"/>
                </a:solidFill>
                <a:effectLst/>
                <a:latin typeface="Consolas" panose="020B0609020204030204" pitchFamily="49" charset="0"/>
              </a:rPr>
              <a:t>print</a:t>
            </a:r>
            <a:r>
              <a:rPr lang="en-IN" sz="1400" b="0" i="0" dirty="0">
                <a:solidFill>
                  <a:srgbClr val="000000"/>
                </a:solidFill>
                <a:effectLst/>
                <a:latin typeface="Consolas" panose="020B0609020204030204" pitchFamily="49" charset="0"/>
              </a:rPr>
              <a:t>(</a:t>
            </a:r>
            <a:r>
              <a:rPr lang="en-IN" sz="1400" b="0" i="0" dirty="0" err="1">
                <a:solidFill>
                  <a:srgbClr val="000000"/>
                </a:solidFill>
                <a:effectLst/>
                <a:latin typeface="Consolas" panose="020B0609020204030204" pitchFamily="49" charset="0"/>
              </a:rPr>
              <a:t>my_var</a:t>
            </a:r>
            <a:r>
              <a:rPr lang="en-IN" sz="1400" dirty="0">
                <a:solidFill>
                  <a:srgbClr val="000000"/>
                </a:solidFill>
                <a:latin typeface="Consolas" panose="020B0609020204030204" pitchFamily="49" charset="0"/>
              </a:rPr>
              <a:t>)</a:t>
            </a:r>
            <a:endParaRPr lang="en-US" sz="1800" dirty="0">
              <a:solidFill>
                <a:srgbClr val="000000"/>
              </a:solidFill>
              <a:latin typeface="Verdana" panose="020B0604030504040204" pitchFamily="34" charset="0"/>
            </a:endParaRPr>
          </a:p>
          <a:p>
            <a:pPr marL="0" indent="0">
              <a:buNone/>
            </a:pPr>
            <a:r>
              <a:rPr lang="en-US" sz="1400" b="1" u="sng" dirty="0">
                <a:solidFill>
                  <a:srgbClr val="000000"/>
                </a:solidFill>
                <a:latin typeface="Verdana" panose="020B0604030504040204" pitchFamily="34" charset="0"/>
              </a:rPr>
              <a:t>How to locate Row in a </a:t>
            </a:r>
            <a:r>
              <a:rPr lang="en-US" sz="1400" b="1" u="sng" dirty="0" err="1">
                <a:solidFill>
                  <a:srgbClr val="000000"/>
                </a:solidFill>
                <a:latin typeface="Verdana" panose="020B0604030504040204" pitchFamily="34" charset="0"/>
              </a:rPr>
              <a:t>Dataframe</a:t>
            </a:r>
            <a:r>
              <a:rPr lang="en-US" sz="1400" b="1" u="sng" dirty="0">
                <a:solidFill>
                  <a:srgbClr val="000000"/>
                </a:solidFill>
                <a:latin typeface="Verdana" panose="020B0604030504040204" pitchFamily="34" charset="0"/>
              </a:rPr>
              <a:t>:</a:t>
            </a:r>
          </a:p>
          <a:p>
            <a:pPr marL="0" indent="0">
              <a:buNone/>
            </a:pPr>
            <a:r>
              <a:rPr lang="en-US" sz="1800" dirty="0">
                <a:solidFill>
                  <a:srgbClr val="000000"/>
                </a:solidFill>
                <a:latin typeface="Verdana" panose="020B0604030504040204" pitchFamily="34" charset="0"/>
              </a:rPr>
              <a:t>import pandas as pd</a:t>
            </a:r>
          </a:p>
          <a:p>
            <a:pPr marL="0" indent="0">
              <a:buNone/>
            </a:pPr>
            <a:r>
              <a:rPr lang="en-US" sz="1800" dirty="0">
                <a:solidFill>
                  <a:srgbClr val="000000"/>
                </a:solidFill>
                <a:latin typeface="Verdana" panose="020B0604030504040204" pitchFamily="34" charset="0"/>
              </a:rPr>
              <a:t>data = {</a:t>
            </a:r>
          </a:p>
          <a:p>
            <a:pPr marL="0" indent="0">
              <a:buNone/>
            </a:pPr>
            <a:r>
              <a:rPr lang="en-US" sz="1800" dirty="0">
                <a:solidFill>
                  <a:srgbClr val="000000"/>
                </a:solidFill>
                <a:latin typeface="Verdana" panose="020B0604030504040204" pitchFamily="34" charset="0"/>
              </a:rPr>
              <a:t>  "calories": [420, 380, 390],</a:t>
            </a:r>
          </a:p>
          <a:p>
            <a:pPr marL="0" indent="0">
              <a:buNone/>
            </a:pPr>
            <a:r>
              <a:rPr lang="en-US" sz="1800" dirty="0">
                <a:solidFill>
                  <a:srgbClr val="000000"/>
                </a:solidFill>
                <a:latin typeface="Verdana" panose="020B0604030504040204" pitchFamily="34" charset="0"/>
              </a:rPr>
              <a:t>  "duration": [50, 40, 45]</a:t>
            </a:r>
          </a:p>
          <a:p>
            <a:pPr marL="0" indent="0">
              <a:buNone/>
            </a:pPr>
            <a:r>
              <a:rPr lang="en-US" sz="1800" dirty="0">
                <a:solidFill>
                  <a:srgbClr val="000000"/>
                </a:solidFill>
                <a:latin typeface="Verdana" panose="020B0604030504040204" pitchFamily="34" charset="0"/>
              </a:rPr>
              <a:t>}</a:t>
            </a:r>
          </a:p>
          <a:p>
            <a:pPr marL="0" indent="0">
              <a:buNone/>
            </a:pPr>
            <a:r>
              <a:rPr lang="en-US" sz="1800" dirty="0">
                <a:solidFill>
                  <a:srgbClr val="000000"/>
                </a:solidFill>
                <a:latin typeface="Verdana" panose="020B0604030504040204" pitchFamily="34" charset="0"/>
              </a:rPr>
              <a:t>#load data into a </a:t>
            </a:r>
            <a:r>
              <a:rPr lang="en-US" sz="1800" dirty="0" err="1">
                <a:solidFill>
                  <a:srgbClr val="000000"/>
                </a:solidFill>
                <a:latin typeface="Verdana" panose="020B0604030504040204" pitchFamily="34" charset="0"/>
              </a:rPr>
              <a:t>dataFrame</a:t>
            </a:r>
            <a:r>
              <a:rPr lang="en-US" sz="1800" dirty="0">
                <a:solidFill>
                  <a:srgbClr val="000000"/>
                </a:solidFill>
                <a:latin typeface="Verdana" panose="020B0604030504040204" pitchFamily="34" charset="0"/>
              </a:rPr>
              <a:t> object:</a:t>
            </a:r>
          </a:p>
          <a:p>
            <a:pPr marL="0" indent="0">
              <a:buNone/>
            </a:pPr>
            <a:r>
              <a:rPr lang="en-US" sz="1800" dirty="0" err="1">
                <a:solidFill>
                  <a:srgbClr val="000000"/>
                </a:solidFill>
                <a:latin typeface="Verdana" panose="020B0604030504040204" pitchFamily="34" charset="0"/>
              </a:rPr>
              <a:t>df</a:t>
            </a:r>
            <a:r>
              <a:rPr lang="en-US" sz="1800" dirty="0">
                <a:solidFill>
                  <a:srgbClr val="000000"/>
                </a:solidFill>
                <a:latin typeface="Verdana" panose="020B0604030504040204" pitchFamily="34" charset="0"/>
              </a:rPr>
              <a:t> = </a:t>
            </a:r>
            <a:r>
              <a:rPr lang="en-US" sz="1800" dirty="0" err="1">
                <a:solidFill>
                  <a:srgbClr val="000000"/>
                </a:solidFill>
                <a:latin typeface="Verdana" panose="020B0604030504040204" pitchFamily="34" charset="0"/>
              </a:rPr>
              <a:t>pd.dataFrame</a:t>
            </a:r>
            <a:r>
              <a:rPr lang="en-US" sz="1800" dirty="0">
                <a:solidFill>
                  <a:srgbClr val="000000"/>
                </a:solidFill>
                <a:latin typeface="Verdana" panose="020B0604030504040204" pitchFamily="34" charset="0"/>
              </a:rPr>
              <a:t>(data)</a:t>
            </a:r>
          </a:p>
          <a:p>
            <a:pPr marL="0" indent="0">
              <a:buNone/>
            </a:pPr>
            <a:r>
              <a:rPr lang="en-US" sz="1800" dirty="0">
                <a:solidFill>
                  <a:srgbClr val="000000"/>
                </a:solidFill>
                <a:latin typeface="Verdana" panose="020B0604030504040204" pitchFamily="34" charset="0"/>
              </a:rPr>
              <a:t>print(</a:t>
            </a:r>
            <a:r>
              <a:rPr lang="en-US" sz="1800" dirty="0" err="1">
                <a:solidFill>
                  <a:srgbClr val="000000"/>
                </a:solidFill>
                <a:latin typeface="Verdana" panose="020B0604030504040204" pitchFamily="34" charset="0"/>
              </a:rPr>
              <a:t>df.loc</a:t>
            </a:r>
            <a:r>
              <a:rPr lang="en-US" sz="1800" dirty="0">
                <a:solidFill>
                  <a:srgbClr val="000000"/>
                </a:solidFill>
                <a:latin typeface="Verdana" panose="020B0604030504040204" pitchFamily="34" charset="0"/>
              </a:rPr>
              <a:t>[0])</a:t>
            </a:r>
          </a:p>
          <a:p>
            <a:endParaRPr lang="en-IN" dirty="0"/>
          </a:p>
        </p:txBody>
      </p:sp>
    </p:spTree>
    <p:extLst>
      <p:ext uri="{BB962C8B-B14F-4D97-AF65-F5344CB8AC3E}">
        <p14:creationId xmlns="" xmlns:p14="http://schemas.microsoft.com/office/powerpoint/2010/main" val="28554313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
            <a:ext cx="10772775" cy="426128"/>
          </a:xfrm>
        </p:spPr>
        <p:txBody>
          <a:bodyPr>
            <a:noAutofit/>
          </a:bodyPr>
          <a:lstStyle/>
          <a:p>
            <a:r>
              <a:rPr lang="en-US" sz="4400" dirty="0"/>
              <a:t>Pandas-Data Cleaning</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r>
              <a:rPr lang="en-US" sz="1600" b="0" i="0" dirty="0">
                <a:solidFill>
                  <a:srgbClr val="000000"/>
                </a:solidFill>
                <a:effectLst/>
                <a:latin typeface="Verdana" panose="020B0604030504040204" pitchFamily="34" charset="0"/>
              </a:rPr>
              <a:t>Data cleaning means fixing bad data in your data set.</a:t>
            </a:r>
          </a:p>
          <a:p>
            <a:pPr algn="l"/>
            <a:r>
              <a:rPr lang="en-US" sz="1600" b="0" i="0" dirty="0">
                <a:solidFill>
                  <a:srgbClr val="000000"/>
                </a:solidFill>
                <a:effectLst/>
                <a:latin typeface="Verdana" panose="020B0604030504040204" pitchFamily="34" charset="0"/>
              </a:rPr>
              <a:t>Bad data could be:</a:t>
            </a:r>
          </a:p>
          <a:p>
            <a:pPr algn="l">
              <a:buFont typeface="Arial" panose="020B0604020202020204" pitchFamily="34" charset="0"/>
              <a:buChar char="•"/>
            </a:pPr>
            <a:r>
              <a:rPr lang="en-US" sz="1600" b="0" i="0" dirty="0">
                <a:solidFill>
                  <a:srgbClr val="000000"/>
                </a:solidFill>
                <a:effectLst/>
                <a:latin typeface="Verdana" panose="020B0604030504040204" pitchFamily="34" charset="0"/>
              </a:rPr>
              <a:t>Empty cells</a:t>
            </a:r>
          </a:p>
          <a:p>
            <a:pPr algn="l">
              <a:buFont typeface="Arial" panose="020B0604020202020204" pitchFamily="34" charset="0"/>
              <a:buChar char="•"/>
            </a:pPr>
            <a:r>
              <a:rPr lang="en-US" sz="1600" b="0" i="0" dirty="0">
                <a:solidFill>
                  <a:srgbClr val="000000"/>
                </a:solidFill>
                <a:effectLst/>
                <a:latin typeface="Verdana" panose="020B0604030504040204" pitchFamily="34" charset="0"/>
              </a:rPr>
              <a:t>Data in wrong format</a:t>
            </a:r>
          </a:p>
          <a:p>
            <a:pPr algn="l">
              <a:buFont typeface="Arial" panose="020B0604020202020204" pitchFamily="34" charset="0"/>
              <a:buChar char="•"/>
            </a:pPr>
            <a:r>
              <a:rPr lang="en-US" sz="1600" b="0" i="0" dirty="0">
                <a:solidFill>
                  <a:srgbClr val="000000"/>
                </a:solidFill>
                <a:effectLst/>
                <a:latin typeface="Verdana" panose="020B0604030504040204" pitchFamily="34" charset="0"/>
              </a:rPr>
              <a:t>Wrong data</a:t>
            </a:r>
          </a:p>
          <a:p>
            <a:pPr algn="l">
              <a:buFont typeface="Arial" panose="020B0604020202020204" pitchFamily="34" charset="0"/>
              <a:buChar char="•"/>
            </a:pPr>
            <a:r>
              <a:rPr lang="en-US" sz="1600" b="0" i="0" dirty="0">
                <a:solidFill>
                  <a:srgbClr val="000000"/>
                </a:solidFill>
                <a:effectLst/>
                <a:latin typeface="Verdana" panose="020B0604030504040204" pitchFamily="34" charset="0"/>
              </a:rPr>
              <a:t>Duplicates</a:t>
            </a:r>
          </a:p>
          <a:p>
            <a:pPr marL="0" indent="0" algn="l">
              <a:buNone/>
            </a:pPr>
            <a:r>
              <a:rPr lang="en-US" sz="1400" b="1" i="0" dirty="0">
                <a:solidFill>
                  <a:srgbClr val="000000"/>
                </a:solidFill>
                <a:effectLst/>
                <a:latin typeface="Verdana" panose="020B0604030504040204" pitchFamily="34" charset="0"/>
              </a:rPr>
              <a:t>Return a new Data Frame with no empty cells:</a:t>
            </a:r>
          </a:p>
          <a:p>
            <a:pPr marL="0" indent="0" algn="l">
              <a:buNone/>
            </a:pPr>
            <a:r>
              <a:rPr lang="en-US" sz="1400" b="1" dirty="0">
                <a:solidFill>
                  <a:srgbClr val="000000"/>
                </a:solidFill>
                <a:latin typeface="Verdana" panose="020B0604030504040204" pitchFamily="34" charset="0"/>
              </a:rPr>
              <a:t> </a:t>
            </a:r>
            <a:r>
              <a:rPr lang="en-US" sz="1200" dirty="0" err="1">
                <a:solidFill>
                  <a:srgbClr val="A52A2A"/>
                </a:solidFill>
                <a:latin typeface="Consolas" panose="020B0609020204030204" pitchFamily="49" charset="0"/>
              </a:rPr>
              <a:t>dropna</a:t>
            </a:r>
            <a:r>
              <a:rPr lang="en-US" sz="1200" dirty="0">
                <a:solidFill>
                  <a:srgbClr val="A52A2A"/>
                </a:solidFill>
                <a:latin typeface="Consolas" panose="020B0609020204030204" pitchFamily="49" charset="0"/>
              </a:rPr>
              <a:t>() </a:t>
            </a:r>
            <a:r>
              <a:rPr lang="en-US" sz="1400" dirty="0">
                <a:solidFill>
                  <a:srgbClr val="000000"/>
                </a:solidFill>
                <a:latin typeface="Verdana" panose="020B0604030504040204" pitchFamily="34" charset="0"/>
              </a:rPr>
              <a:t>is used to replace Null values in the data.csv file</a:t>
            </a:r>
          </a:p>
          <a:p>
            <a:pPr marL="0" indent="0" algn="l">
              <a:buNone/>
            </a:pPr>
            <a:r>
              <a:rPr lang="en-US" sz="1400" i="0" dirty="0">
                <a:solidFill>
                  <a:srgbClr val="000000"/>
                </a:solidFill>
                <a:effectLst/>
                <a:latin typeface="Verdana" panose="020B0604030504040204" pitchFamily="34" charset="0"/>
              </a:rPr>
              <a:t>Syntax for c</a:t>
            </a:r>
            <a:r>
              <a:rPr lang="en-US" sz="1400" dirty="0">
                <a:solidFill>
                  <a:srgbClr val="000000"/>
                </a:solidFill>
                <a:latin typeface="Verdana" panose="020B0604030504040204" pitchFamily="34" charset="0"/>
              </a:rPr>
              <a:t>hecking the same :</a:t>
            </a:r>
            <a:endParaRPr lang="en-US" sz="1600" i="0" dirty="0">
              <a:solidFill>
                <a:srgbClr val="000000"/>
              </a:solidFill>
              <a:effectLst/>
              <a:latin typeface="Verdana" panose="020B0604030504040204" pitchFamily="34" charset="0"/>
            </a:endParaRPr>
          </a:p>
          <a:p>
            <a:pPr algn="l">
              <a:buFont typeface="Arial" panose="020B0604020202020204" pitchFamily="34" charset="0"/>
              <a:buChar char="•"/>
            </a:pPr>
            <a:r>
              <a:rPr lang="en-IN" sz="1200" b="0" i="0" dirty="0">
                <a:solidFill>
                  <a:srgbClr val="0000CD"/>
                </a:solidFill>
                <a:effectLst/>
                <a:latin typeface="Consolas" panose="020B0609020204030204" pitchFamily="49" charset="0"/>
              </a:rPr>
              <a:t>import</a:t>
            </a:r>
            <a:r>
              <a:rPr lang="en-IN" sz="1200" b="0" i="0" dirty="0">
                <a:solidFill>
                  <a:srgbClr val="000000"/>
                </a:solidFill>
                <a:effectLst/>
                <a:latin typeface="Consolas" panose="020B0609020204030204" pitchFamily="49" charset="0"/>
              </a:rPr>
              <a:t> pandas as pd</a:t>
            </a:r>
            <a:r>
              <a:rPr lang="en-IN" sz="1200" dirty="0"/>
              <a:t/>
            </a:r>
            <a:br>
              <a:rPr lang="en-IN" sz="1200" dirty="0"/>
            </a:br>
            <a:r>
              <a:rPr lang="en-IN" sz="1200" dirty="0"/>
              <a:t/>
            </a:r>
            <a:br>
              <a:rPr lang="en-IN" sz="1200" dirty="0"/>
            </a:br>
            <a:r>
              <a:rPr lang="en-IN" sz="1200" b="0" i="0" dirty="0" err="1">
                <a:solidFill>
                  <a:srgbClr val="000000"/>
                </a:solidFill>
                <a:effectLst/>
                <a:latin typeface="Consolas" panose="020B0609020204030204" pitchFamily="49" charset="0"/>
              </a:rPr>
              <a:t>df</a:t>
            </a:r>
            <a:r>
              <a:rPr lang="en-IN" sz="1200" b="0" i="0" dirty="0">
                <a:solidFill>
                  <a:srgbClr val="000000"/>
                </a:solidFill>
                <a:effectLst/>
                <a:latin typeface="Consolas" panose="020B0609020204030204" pitchFamily="49" charset="0"/>
              </a:rPr>
              <a:t> = </a:t>
            </a:r>
            <a:r>
              <a:rPr lang="en-IN" sz="1200" b="0" i="0" dirty="0" err="1">
                <a:solidFill>
                  <a:srgbClr val="000000"/>
                </a:solidFill>
                <a:effectLst/>
                <a:latin typeface="Consolas" panose="020B0609020204030204" pitchFamily="49" charset="0"/>
              </a:rPr>
              <a:t>pd.read_csv</a:t>
            </a:r>
            <a:r>
              <a:rPr lang="en-IN" sz="1200" b="0" i="0" dirty="0">
                <a:solidFill>
                  <a:srgbClr val="000000"/>
                </a:solidFill>
                <a:effectLst/>
                <a:latin typeface="Consolas" panose="020B0609020204030204" pitchFamily="49" charset="0"/>
              </a:rPr>
              <a:t>(</a:t>
            </a:r>
            <a:r>
              <a:rPr lang="en-IN" sz="1200" b="0" i="0" dirty="0">
                <a:solidFill>
                  <a:srgbClr val="A52A2A"/>
                </a:solidFill>
                <a:effectLst/>
                <a:latin typeface="Consolas" panose="020B0609020204030204" pitchFamily="49" charset="0"/>
              </a:rPr>
              <a:t>'data.csv'</a:t>
            </a:r>
            <a:r>
              <a:rPr lang="en-IN" sz="1200" b="0" i="0" dirty="0">
                <a:solidFill>
                  <a:srgbClr val="000000"/>
                </a:solidFill>
                <a:effectLst/>
                <a:latin typeface="Consolas" panose="020B0609020204030204" pitchFamily="49" charset="0"/>
              </a:rPr>
              <a:t>)</a:t>
            </a:r>
            <a:r>
              <a:rPr lang="en-IN" sz="1200" dirty="0"/>
              <a:t/>
            </a:r>
            <a:br>
              <a:rPr lang="en-IN" sz="1200" dirty="0"/>
            </a:br>
            <a:r>
              <a:rPr lang="en-IN" sz="1200" dirty="0"/>
              <a:t/>
            </a:r>
            <a:br>
              <a:rPr lang="en-IN" sz="1200" dirty="0"/>
            </a:br>
            <a:r>
              <a:rPr lang="en-IN" sz="1200" b="0" i="0" dirty="0" err="1">
                <a:solidFill>
                  <a:srgbClr val="000000"/>
                </a:solidFill>
                <a:effectLst/>
                <a:latin typeface="Consolas" panose="020B0609020204030204" pitchFamily="49" charset="0"/>
              </a:rPr>
              <a:t>new_df</a:t>
            </a:r>
            <a:r>
              <a:rPr lang="en-IN" sz="1200" b="0" i="0" dirty="0">
                <a:solidFill>
                  <a:srgbClr val="000000"/>
                </a:solidFill>
                <a:effectLst/>
                <a:latin typeface="Consolas" panose="020B0609020204030204" pitchFamily="49" charset="0"/>
              </a:rPr>
              <a:t> = </a:t>
            </a:r>
            <a:r>
              <a:rPr lang="en-IN" sz="1200" b="0" i="0" dirty="0" err="1">
                <a:solidFill>
                  <a:srgbClr val="000000"/>
                </a:solidFill>
                <a:effectLst/>
                <a:latin typeface="Consolas" panose="020B0609020204030204" pitchFamily="49" charset="0"/>
              </a:rPr>
              <a:t>df.dropna</a:t>
            </a:r>
            <a:r>
              <a:rPr lang="en-IN" sz="1200" b="0" i="0" dirty="0">
                <a:solidFill>
                  <a:srgbClr val="000000"/>
                </a:solidFill>
                <a:effectLst/>
                <a:latin typeface="Consolas" panose="020B0609020204030204" pitchFamily="49" charset="0"/>
              </a:rPr>
              <a:t>()</a:t>
            </a:r>
            <a:r>
              <a:rPr lang="en-IN" sz="1200" dirty="0"/>
              <a:t/>
            </a:r>
            <a:br>
              <a:rPr lang="en-IN" sz="1200" dirty="0"/>
            </a:br>
            <a:r>
              <a:rPr lang="en-IN" sz="1200" dirty="0"/>
              <a:t/>
            </a:r>
            <a:br>
              <a:rPr lang="en-IN" sz="1200" dirty="0"/>
            </a:br>
            <a:r>
              <a:rPr lang="en-IN" sz="1200" b="0" i="0" dirty="0">
                <a:solidFill>
                  <a:srgbClr val="0000CD"/>
                </a:solidFill>
                <a:effectLst/>
                <a:latin typeface="Consolas" panose="020B0609020204030204" pitchFamily="49" charset="0"/>
              </a:rPr>
              <a:t>print</a:t>
            </a:r>
            <a:r>
              <a:rPr lang="en-IN" sz="1200" b="0" i="0" dirty="0">
                <a:solidFill>
                  <a:srgbClr val="000000"/>
                </a:solidFill>
                <a:effectLst/>
                <a:latin typeface="Consolas" panose="020B0609020204030204" pitchFamily="49" charset="0"/>
              </a:rPr>
              <a:t>(</a:t>
            </a:r>
            <a:r>
              <a:rPr lang="en-IN" sz="1200" b="0" i="0" dirty="0" err="1">
                <a:solidFill>
                  <a:srgbClr val="000000"/>
                </a:solidFill>
                <a:effectLst/>
                <a:latin typeface="Consolas" panose="020B0609020204030204" pitchFamily="49" charset="0"/>
              </a:rPr>
              <a:t>new_df.to_string</a:t>
            </a:r>
            <a:r>
              <a:rPr lang="en-IN" sz="1200" b="0" i="0" dirty="0">
                <a:solidFill>
                  <a:srgbClr val="000000"/>
                </a:solidFill>
                <a:effectLst/>
                <a:latin typeface="Consolas" panose="020B0609020204030204" pitchFamily="49" charset="0"/>
              </a:rPr>
              <a:t>())</a:t>
            </a:r>
            <a:endParaRPr lang="en-US" sz="1600" b="0" i="0" dirty="0">
              <a:solidFill>
                <a:srgbClr val="000000"/>
              </a:solidFill>
              <a:effectLst/>
              <a:latin typeface="Verdana" panose="020B0604030504040204" pitchFamily="34" charset="0"/>
            </a:endParaRPr>
          </a:p>
          <a:p>
            <a:endParaRPr lang="en-IN" dirty="0"/>
          </a:p>
        </p:txBody>
      </p:sp>
    </p:spTree>
    <p:extLst>
      <p:ext uri="{BB962C8B-B14F-4D97-AF65-F5344CB8AC3E}">
        <p14:creationId xmlns="" xmlns:p14="http://schemas.microsoft.com/office/powerpoint/2010/main" val="297148006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
            <a:ext cx="10772775" cy="426128"/>
          </a:xfrm>
        </p:spPr>
        <p:txBody>
          <a:bodyPr>
            <a:noAutofit/>
          </a:bodyPr>
          <a:lstStyle/>
          <a:p>
            <a:r>
              <a:rPr lang="en-US" sz="4400" dirty="0"/>
              <a:t>Pandas- Merging, Joining, Concatenation</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1878322" cy="6325339"/>
          </a:xfrm>
        </p:spPr>
        <p:txBody>
          <a:bodyPr>
            <a:normAutofit/>
          </a:bodyPr>
          <a:lstStyle/>
          <a:p>
            <a:endParaRPr lang="en-IN" dirty="0"/>
          </a:p>
        </p:txBody>
      </p:sp>
    </p:spTree>
    <p:extLst>
      <p:ext uri="{BB962C8B-B14F-4D97-AF65-F5344CB8AC3E}">
        <p14:creationId xmlns="" xmlns:p14="http://schemas.microsoft.com/office/powerpoint/2010/main" val="400737683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
            <a:ext cx="10772775" cy="426128"/>
          </a:xfrm>
        </p:spPr>
        <p:txBody>
          <a:bodyPr>
            <a:noAutofit/>
          </a:bodyPr>
          <a:lstStyle/>
          <a:p>
            <a:r>
              <a:rPr lang="en-US" sz="4400" dirty="0"/>
              <a:t>Pandas-Correlations and Plotting</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r>
              <a:rPr lang="en-US" sz="1600" dirty="0">
                <a:solidFill>
                  <a:srgbClr val="000000"/>
                </a:solidFill>
                <a:latin typeface="Verdana" panose="020B0604030504040204" pitchFamily="34" charset="0"/>
              </a:rPr>
              <a:t>A great aspect of the Pandas module is the </a:t>
            </a:r>
            <a:r>
              <a:rPr lang="en-IN" b="0" i="0" dirty="0" err="1">
                <a:solidFill>
                  <a:srgbClr val="DC143C"/>
                </a:solidFill>
                <a:effectLst/>
                <a:latin typeface="Consolas" panose="020B0609020204030204" pitchFamily="49" charset="0"/>
              </a:rPr>
              <a:t>corr</a:t>
            </a:r>
            <a:r>
              <a:rPr lang="en-IN" b="0" i="0" dirty="0">
                <a:solidFill>
                  <a:srgbClr val="DC143C"/>
                </a:solidFill>
                <a:effectLst/>
                <a:latin typeface="Consolas" panose="020B0609020204030204" pitchFamily="49" charset="0"/>
              </a:rPr>
              <a:t>()</a:t>
            </a:r>
            <a:r>
              <a:rPr lang="en-IN" sz="1600" dirty="0">
                <a:solidFill>
                  <a:srgbClr val="000000"/>
                </a:solidFill>
                <a:latin typeface="Verdana" panose="020B0604030504040204" pitchFamily="34" charset="0"/>
              </a:rPr>
              <a:t>method</a:t>
            </a:r>
            <a:r>
              <a:rPr lang="en-IN" b="0" i="0" dirty="0">
                <a:solidFill>
                  <a:srgbClr val="000000"/>
                </a:solidFill>
                <a:effectLst/>
                <a:latin typeface="Verdana" panose="020B0604030504040204" pitchFamily="34" charset="0"/>
              </a:rPr>
              <a:t>.</a:t>
            </a:r>
          </a:p>
          <a:p>
            <a:pPr algn="l"/>
            <a:r>
              <a:rPr lang="en-US" dirty="0">
                <a:solidFill>
                  <a:srgbClr val="000000"/>
                </a:solidFill>
                <a:latin typeface="Verdana" panose="020B0604030504040204" pitchFamily="34" charset="0"/>
              </a:rPr>
              <a:t> </a:t>
            </a:r>
            <a:r>
              <a:rPr lang="en-IN" b="0" i="0" dirty="0" err="1">
                <a:solidFill>
                  <a:srgbClr val="DC143C"/>
                </a:solidFill>
                <a:effectLst/>
                <a:latin typeface="Consolas" panose="020B0609020204030204" pitchFamily="49" charset="0"/>
              </a:rPr>
              <a:t>corr</a:t>
            </a:r>
            <a:r>
              <a:rPr lang="en-IN" b="0" i="0" dirty="0">
                <a:solidFill>
                  <a:srgbClr val="DC143C"/>
                </a:solidFill>
                <a:effectLst/>
                <a:latin typeface="Consolas" panose="020B0609020204030204" pitchFamily="49" charset="0"/>
              </a:rPr>
              <a:t>()</a:t>
            </a:r>
            <a:r>
              <a:rPr lang="en-US" sz="1600" dirty="0">
                <a:solidFill>
                  <a:srgbClr val="000000"/>
                </a:solidFill>
                <a:latin typeface="Verdana" panose="020B0604030504040204" pitchFamily="34" charset="0"/>
              </a:rPr>
              <a:t>method calculates the relationship between each column in your data set.</a:t>
            </a:r>
          </a:p>
          <a:p>
            <a:pPr algn="l"/>
            <a:r>
              <a:rPr lang="en-US" sz="1600" dirty="0">
                <a:solidFill>
                  <a:srgbClr val="000000"/>
                </a:solidFill>
                <a:latin typeface="Verdana" panose="020B0604030504040204" pitchFamily="34" charset="0"/>
              </a:rPr>
              <a:t>Syntax:</a:t>
            </a:r>
          </a:p>
          <a:p>
            <a:pPr algn="l"/>
            <a:r>
              <a:rPr lang="en-US" sz="1600" dirty="0" err="1">
                <a:solidFill>
                  <a:srgbClr val="000000"/>
                </a:solidFill>
                <a:latin typeface="Verdana" panose="020B0604030504040204" pitchFamily="34" charset="0"/>
              </a:rPr>
              <a:t>df.corr</a:t>
            </a:r>
            <a:r>
              <a:rPr lang="en-US" sz="1600" dirty="0">
                <a:solidFill>
                  <a:srgbClr val="000000"/>
                </a:solidFill>
                <a:latin typeface="Verdana" panose="020B0604030504040204" pitchFamily="34" charset="0"/>
              </a:rPr>
              <a:t>()</a:t>
            </a: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marL="0" indent="0" algn="l">
              <a:buNone/>
            </a:pPr>
            <a:endParaRPr lang="en-US" sz="1600" dirty="0">
              <a:solidFill>
                <a:srgbClr val="000000"/>
              </a:solidFill>
              <a:latin typeface="Verdana" panose="020B0604030504040204" pitchFamily="34" charset="0"/>
            </a:endParaRPr>
          </a:p>
          <a:p>
            <a:pPr algn="l"/>
            <a:r>
              <a:rPr lang="en-US" sz="1600" dirty="0" err="1">
                <a:solidFill>
                  <a:srgbClr val="000000"/>
                </a:solidFill>
                <a:latin typeface="Verdana" panose="020B0604030504040204" pitchFamily="34" charset="0"/>
              </a:rPr>
              <a:t>df.plot</a:t>
            </a:r>
            <a:r>
              <a:rPr lang="en-US" sz="1600" dirty="0">
                <a:solidFill>
                  <a:srgbClr val="000000"/>
                </a:solidFill>
                <a:latin typeface="Verdana" panose="020B0604030504040204" pitchFamily="34" charset="0"/>
              </a:rPr>
              <a:t>() is used to plot different variables.</a:t>
            </a: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graphicFrame>
        <p:nvGraphicFramePr>
          <p:cNvPr id="4" name="Table 3">
            <a:extLst>
              <a:ext uri="{FF2B5EF4-FFF2-40B4-BE49-F238E27FC236}">
                <a16:creationId xmlns="" xmlns:a16="http://schemas.microsoft.com/office/drawing/2014/main" id="{2967F98A-6705-CEE8-4F99-F083401A0F1E}"/>
              </a:ext>
            </a:extLst>
          </p:cNvPr>
          <p:cNvGraphicFramePr>
            <a:graphicFrameLocks noGrp="1"/>
          </p:cNvGraphicFramePr>
          <p:nvPr>
            <p:extLst>
              <p:ext uri="{D42A27DB-BD31-4B8C-83A1-F6EECF244321}">
                <p14:modId xmlns="" xmlns:p14="http://schemas.microsoft.com/office/powerpoint/2010/main" val="3736866247"/>
              </p:ext>
            </p:extLst>
          </p:nvPr>
        </p:nvGraphicFramePr>
        <p:xfrm>
          <a:off x="301840" y="2121568"/>
          <a:ext cx="5317724" cy="1528384"/>
        </p:xfrm>
        <a:graphic>
          <a:graphicData uri="http://schemas.openxmlformats.org/drawingml/2006/table">
            <a:tbl>
              <a:tblPr firstRow="1" firstCol="1" bandRow="1">
                <a:tableStyleId>{5C22544A-7EE6-4342-B048-85BDC9FD1C3A}</a:tableStyleId>
              </a:tblPr>
              <a:tblGrid>
                <a:gridCol w="1644144">
                  <a:extLst>
                    <a:ext uri="{9D8B030D-6E8A-4147-A177-3AD203B41FA5}">
                      <a16:colId xmlns="" xmlns:a16="http://schemas.microsoft.com/office/drawing/2014/main" val="4160447165"/>
                    </a:ext>
                  </a:extLst>
                </a:gridCol>
                <a:gridCol w="646296">
                  <a:extLst>
                    <a:ext uri="{9D8B030D-6E8A-4147-A177-3AD203B41FA5}">
                      <a16:colId xmlns="" xmlns:a16="http://schemas.microsoft.com/office/drawing/2014/main" val="3018247580"/>
                    </a:ext>
                  </a:extLst>
                </a:gridCol>
                <a:gridCol w="620996">
                  <a:extLst>
                    <a:ext uri="{9D8B030D-6E8A-4147-A177-3AD203B41FA5}">
                      <a16:colId xmlns="" xmlns:a16="http://schemas.microsoft.com/office/drawing/2014/main" val="3315568020"/>
                    </a:ext>
                  </a:extLst>
                </a:gridCol>
                <a:gridCol w="1133357">
                  <a:extLst>
                    <a:ext uri="{9D8B030D-6E8A-4147-A177-3AD203B41FA5}">
                      <a16:colId xmlns="" xmlns:a16="http://schemas.microsoft.com/office/drawing/2014/main" val="3954004323"/>
                    </a:ext>
                  </a:extLst>
                </a:gridCol>
                <a:gridCol w="1272931">
                  <a:extLst>
                    <a:ext uri="{9D8B030D-6E8A-4147-A177-3AD203B41FA5}">
                      <a16:colId xmlns="" xmlns:a16="http://schemas.microsoft.com/office/drawing/2014/main" val="4152671989"/>
                    </a:ext>
                  </a:extLst>
                </a:gridCol>
              </a:tblGrid>
              <a:tr h="0">
                <a:tc>
                  <a:txBody>
                    <a:bodyPr/>
                    <a:lstStyle/>
                    <a:p>
                      <a:pPr algn="ctr">
                        <a:lnSpc>
                          <a:spcPct val="107000"/>
                        </a:lnSpc>
                      </a:pPr>
                      <a:endParaRPr lang="en-IN" sz="1100" dirty="0">
                        <a:effectLst/>
                        <a:latin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Duration</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Pulse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Maxpulse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Calories</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extLst>
                  <a:ext uri="{0D108BD9-81ED-4DB2-BD59-A6C34878D82A}">
                    <a16:rowId xmlns="" xmlns:a16="http://schemas.microsoft.com/office/drawing/2014/main" val="2616621087"/>
                  </a:ext>
                </a:extLst>
              </a:tr>
              <a:tr h="0">
                <a:tc>
                  <a:txBody>
                    <a:bodyPr/>
                    <a:lstStyle/>
                    <a:p>
                      <a:pPr algn="ctr">
                        <a:lnSpc>
                          <a:spcPct val="107000"/>
                        </a:lnSpc>
                        <a:spcBef>
                          <a:spcPts val="1200"/>
                        </a:spcBef>
                        <a:spcAft>
                          <a:spcPts val="800"/>
                        </a:spcAft>
                      </a:pPr>
                      <a:r>
                        <a:rPr lang="en-IN" sz="900" dirty="0">
                          <a:effectLst/>
                        </a:rPr>
                        <a:t>Duration</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1.000000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-0.155408</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0.009403</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0.922717</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extLst>
                  <a:ext uri="{0D108BD9-81ED-4DB2-BD59-A6C34878D82A}">
                    <a16:rowId xmlns="" xmlns:a16="http://schemas.microsoft.com/office/drawing/2014/main" val="2825460780"/>
                  </a:ext>
                </a:extLst>
              </a:tr>
              <a:tr h="0">
                <a:tc>
                  <a:txBody>
                    <a:bodyPr/>
                    <a:lstStyle/>
                    <a:p>
                      <a:pPr algn="ctr">
                        <a:lnSpc>
                          <a:spcPct val="107000"/>
                        </a:lnSpc>
                        <a:spcBef>
                          <a:spcPts val="1200"/>
                        </a:spcBef>
                        <a:spcAft>
                          <a:spcPts val="800"/>
                        </a:spcAft>
                      </a:pPr>
                      <a:r>
                        <a:rPr lang="en-IN" sz="900">
                          <a:effectLst/>
                        </a:rPr>
                        <a:t>Pulse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-0.155408</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1.000000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0.786535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0.025121</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extLst>
                  <a:ext uri="{0D108BD9-81ED-4DB2-BD59-A6C34878D82A}">
                    <a16:rowId xmlns="" xmlns:a16="http://schemas.microsoft.com/office/drawing/2014/main" val="1645012138"/>
                  </a:ext>
                </a:extLst>
              </a:tr>
              <a:tr h="0">
                <a:tc>
                  <a:txBody>
                    <a:bodyPr/>
                    <a:lstStyle/>
                    <a:p>
                      <a:pPr algn="ctr">
                        <a:lnSpc>
                          <a:spcPct val="107000"/>
                        </a:lnSpc>
                        <a:spcBef>
                          <a:spcPts val="1200"/>
                        </a:spcBef>
                        <a:spcAft>
                          <a:spcPts val="800"/>
                        </a:spcAft>
                      </a:pPr>
                      <a:r>
                        <a:rPr lang="en-IN" sz="900">
                          <a:effectLst/>
                        </a:rPr>
                        <a:t>Maxpulse</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dirty="0">
                          <a:effectLst/>
                        </a:rPr>
                        <a:t>0.009403</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0.786535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dirty="0">
                          <a:effectLst/>
                        </a:rPr>
                        <a:t>1.000000</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0.203813</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extLst>
                  <a:ext uri="{0D108BD9-81ED-4DB2-BD59-A6C34878D82A}">
                    <a16:rowId xmlns="" xmlns:a16="http://schemas.microsoft.com/office/drawing/2014/main" val="2969637838"/>
                  </a:ext>
                </a:extLst>
              </a:tr>
              <a:tr h="0">
                <a:tc>
                  <a:txBody>
                    <a:bodyPr/>
                    <a:lstStyle/>
                    <a:p>
                      <a:pPr algn="ctr">
                        <a:lnSpc>
                          <a:spcPct val="107000"/>
                        </a:lnSpc>
                        <a:spcBef>
                          <a:spcPts val="1200"/>
                        </a:spcBef>
                        <a:spcAft>
                          <a:spcPts val="800"/>
                        </a:spcAft>
                      </a:pPr>
                      <a:r>
                        <a:rPr lang="en-IN" sz="900">
                          <a:effectLst/>
                        </a:rPr>
                        <a:t>Calories</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dirty="0">
                          <a:effectLst/>
                        </a:rPr>
                        <a:t>0.922717</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a:effectLst/>
                        </a:rPr>
                        <a:t>0.025121</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dirty="0">
                          <a:effectLst/>
                        </a:rPr>
                        <a:t>0.203813</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tc>
                  <a:txBody>
                    <a:bodyPr/>
                    <a:lstStyle/>
                    <a:p>
                      <a:pPr algn="ctr">
                        <a:lnSpc>
                          <a:spcPct val="107000"/>
                        </a:lnSpc>
                        <a:spcBef>
                          <a:spcPts val="1200"/>
                        </a:spcBef>
                        <a:spcAft>
                          <a:spcPts val="800"/>
                        </a:spcAft>
                      </a:pPr>
                      <a:r>
                        <a:rPr lang="en-IN" sz="900" dirty="0">
                          <a:effectLst/>
                        </a:rPr>
                        <a:t>1.000000</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76200" marB="76200" anchor="ctr"/>
                </a:tc>
                <a:extLst>
                  <a:ext uri="{0D108BD9-81ED-4DB2-BD59-A6C34878D82A}">
                    <a16:rowId xmlns="" xmlns:a16="http://schemas.microsoft.com/office/drawing/2014/main" val="3926883608"/>
                  </a:ext>
                </a:extLst>
              </a:tr>
            </a:tbl>
          </a:graphicData>
        </a:graphic>
      </p:graphicFrame>
      <p:pic>
        <p:nvPicPr>
          <p:cNvPr id="6" name="Picture 5">
            <a:extLst>
              <a:ext uri="{FF2B5EF4-FFF2-40B4-BE49-F238E27FC236}">
                <a16:creationId xmlns="" xmlns:a16="http://schemas.microsoft.com/office/drawing/2014/main" id="{B115E89C-B30A-17C3-1459-9BA4A2D2AEA9}"/>
              </a:ext>
            </a:extLst>
          </p:cNvPr>
          <p:cNvPicPr>
            <a:picLocks noChangeAspect="1"/>
          </p:cNvPicPr>
          <p:nvPr/>
        </p:nvPicPr>
        <p:blipFill>
          <a:blip r:embed="rId2"/>
          <a:stretch>
            <a:fillRect/>
          </a:stretch>
        </p:blipFill>
        <p:spPr>
          <a:xfrm>
            <a:off x="301840" y="3986074"/>
            <a:ext cx="5317724" cy="2767543"/>
          </a:xfrm>
          <a:prstGeom prst="rect">
            <a:avLst/>
          </a:prstGeom>
        </p:spPr>
      </p:pic>
    </p:spTree>
    <p:extLst>
      <p:ext uri="{BB962C8B-B14F-4D97-AF65-F5344CB8AC3E}">
        <p14:creationId xmlns="" xmlns:p14="http://schemas.microsoft.com/office/powerpoint/2010/main" val="30191023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18303"/>
            <a:ext cx="10772775" cy="307825"/>
          </a:xfrm>
        </p:spPr>
        <p:txBody>
          <a:bodyPr>
            <a:noAutofit/>
          </a:bodyPr>
          <a:lstStyle/>
          <a:p>
            <a:r>
              <a:rPr lang="en-US" sz="4400" dirty="0"/>
              <a:t>Pandas-Scatter Plot</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r>
              <a:rPr lang="en-US" sz="1600" dirty="0">
                <a:solidFill>
                  <a:srgbClr val="000000"/>
                </a:solidFill>
                <a:latin typeface="Verdana" panose="020B0604030504040204" pitchFamily="34" charset="0"/>
              </a:rPr>
              <a:t>Scatter plot shows is there any relation we can infer by plotting the data graphically.</a:t>
            </a:r>
          </a:p>
          <a:p>
            <a:pPr algn="l"/>
            <a:r>
              <a:rPr lang="en-US" sz="1600" dirty="0">
                <a:solidFill>
                  <a:srgbClr val="000000"/>
                </a:solidFill>
                <a:latin typeface="Verdana" panose="020B0604030504040204" pitchFamily="34" charset="0"/>
              </a:rPr>
              <a:t>Syntax is :</a:t>
            </a:r>
            <a:r>
              <a:rPr lang="en-US" sz="1600" b="1" dirty="0">
                <a:solidFill>
                  <a:srgbClr val="000000"/>
                </a:solidFill>
                <a:latin typeface="Verdana" panose="020B0604030504040204" pitchFamily="34" charset="0"/>
              </a:rPr>
              <a:t>use kind as hist or scatter.</a:t>
            </a:r>
          </a:p>
          <a:p>
            <a:pPr algn="l"/>
            <a:r>
              <a:rPr lang="en-US" sz="1600" dirty="0">
                <a:solidFill>
                  <a:srgbClr val="000000"/>
                </a:solidFill>
                <a:latin typeface="Verdana" panose="020B0604030504040204" pitchFamily="34" charset="0"/>
              </a:rPr>
              <a:t> </a:t>
            </a:r>
            <a:r>
              <a:rPr lang="en-US" sz="1600" dirty="0" err="1">
                <a:solidFill>
                  <a:srgbClr val="000000"/>
                </a:solidFill>
                <a:latin typeface="Verdana" panose="020B0604030504040204" pitchFamily="34" charset="0"/>
              </a:rPr>
              <a:t>df.plot</a:t>
            </a:r>
            <a:r>
              <a:rPr lang="en-US" sz="1600" dirty="0">
                <a:solidFill>
                  <a:srgbClr val="000000"/>
                </a:solidFill>
                <a:latin typeface="Verdana" panose="020B0604030504040204" pitchFamily="34" charset="0"/>
              </a:rPr>
              <a:t>(kind = 'scatter', x = 'Duration', y = '</a:t>
            </a:r>
            <a:r>
              <a:rPr lang="en-US" sz="1600" dirty="0" err="1">
                <a:solidFill>
                  <a:srgbClr val="000000"/>
                </a:solidFill>
                <a:latin typeface="Verdana" panose="020B0604030504040204" pitchFamily="34" charset="0"/>
              </a:rPr>
              <a:t>Maxpulse</a:t>
            </a:r>
            <a:r>
              <a:rPr lang="en-US" sz="1600" dirty="0">
                <a:solidFill>
                  <a:srgbClr val="000000"/>
                </a:solidFill>
                <a:latin typeface="Verdana" panose="020B0604030504040204" pitchFamily="34" charset="0"/>
              </a:rPr>
              <a:t>',color='</a:t>
            </a:r>
            <a:r>
              <a:rPr lang="en-US" sz="1600" dirty="0" err="1">
                <a:solidFill>
                  <a:srgbClr val="000000"/>
                </a:solidFill>
                <a:latin typeface="Verdana" panose="020B0604030504040204" pitchFamily="34" charset="0"/>
              </a:rPr>
              <a:t>red',marker</a:t>
            </a:r>
            <a:r>
              <a:rPr lang="en-US" sz="1600" dirty="0">
                <a:solidFill>
                  <a:srgbClr val="000000"/>
                </a:solidFill>
                <a:latin typeface="Verdana" panose="020B0604030504040204" pitchFamily="34" charset="0"/>
              </a:rPr>
              <a:t>='+’).</a:t>
            </a: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r>
              <a:rPr lang="en-US" sz="1600" dirty="0">
                <a:solidFill>
                  <a:srgbClr val="000000"/>
                </a:solidFill>
                <a:latin typeface="Verdana" panose="020B0604030504040204" pitchFamily="34" charset="0"/>
              </a:rPr>
              <a:t>Histogram Plotting :</a:t>
            </a:r>
          </a:p>
          <a:p>
            <a:pPr algn="l"/>
            <a:r>
              <a:rPr lang="en-US" sz="1600" dirty="0" err="1">
                <a:solidFill>
                  <a:srgbClr val="000000"/>
                </a:solidFill>
                <a:latin typeface="Verdana" panose="020B0604030504040204" pitchFamily="34" charset="0"/>
              </a:rPr>
              <a:t>df</a:t>
            </a:r>
            <a:r>
              <a:rPr lang="en-US" sz="1600" dirty="0">
                <a:solidFill>
                  <a:srgbClr val="000000"/>
                </a:solidFill>
                <a:latin typeface="Verdana" panose="020B0604030504040204" pitchFamily="34" charset="0"/>
              </a:rPr>
              <a:t>["Duration"].plot(kind = 'hist’)</a:t>
            </a:r>
          </a:p>
          <a:p>
            <a:pPr marL="0" indent="0" algn="l">
              <a:buNone/>
            </a:pPr>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pic>
        <p:nvPicPr>
          <p:cNvPr id="7" name="Picture 6">
            <a:extLst>
              <a:ext uri="{FF2B5EF4-FFF2-40B4-BE49-F238E27FC236}">
                <a16:creationId xmlns="" xmlns:a16="http://schemas.microsoft.com/office/drawing/2014/main" id="{3D130971-1852-D51F-8541-0CB85784FFCA}"/>
              </a:ext>
            </a:extLst>
          </p:cNvPr>
          <p:cNvPicPr>
            <a:picLocks noChangeAspect="1"/>
          </p:cNvPicPr>
          <p:nvPr/>
        </p:nvPicPr>
        <p:blipFill>
          <a:blip r:embed="rId2"/>
          <a:stretch>
            <a:fillRect/>
          </a:stretch>
        </p:blipFill>
        <p:spPr>
          <a:xfrm>
            <a:off x="589885" y="1582740"/>
            <a:ext cx="10772774" cy="2545377"/>
          </a:xfrm>
          <a:prstGeom prst="rect">
            <a:avLst/>
          </a:prstGeom>
        </p:spPr>
      </p:pic>
      <p:pic>
        <p:nvPicPr>
          <p:cNvPr id="9" name="Picture 8">
            <a:extLst>
              <a:ext uri="{FF2B5EF4-FFF2-40B4-BE49-F238E27FC236}">
                <a16:creationId xmlns="" xmlns:a16="http://schemas.microsoft.com/office/drawing/2014/main" id="{362B6056-C377-4055-E2F4-A7F64B0E7AAA}"/>
              </a:ext>
            </a:extLst>
          </p:cNvPr>
          <p:cNvPicPr>
            <a:picLocks noChangeAspect="1"/>
          </p:cNvPicPr>
          <p:nvPr/>
        </p:nvPicPr>
        <p:blipFill>
          <a:blip r:embed="rId3"/>
          <a:stretch>
            <a:fillRect/>
          </a:stretch>
        </p:blipFill>
        <p:spPr>
          <a:xfrm>
            <a:off x="4414561" y="4183594"/>
            <a:ext cx="6948097" cy="2556794"/>
          </a:xfrm>
          <a:prstGeom prst="rect">
            <a:avLst/>
          </a:prstGeom>
        </p:spPr>
      </p:pic>
    </p:spTree>
    <p:extLst>
      <p:ext uri="{BB962C8B-B14F-4D97-AF65-F5344CB8AC3E}">
        <p14:creationId xmlns="" xmlns:p14="http://schemas.microsoft.com/office/powerpoint/2010/main" val="364593970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18303"/>
            <a:ext cx="10772775" cy="307825"/>
          </a:xfrm>
        </p:spPr>
        <p:txBody>
          <a:bodyPr>
            <a:noAutofit/>
          </a:bodyPr>
          <a:lstStyle/>
          <a:p>
            <a:r>
              <a:rPr lang="en-US" sz="4400" dirty="0"/>
              <a:t>Pandas-Bar and Pie chart Plot</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r>
              <a:rPr lang="en-US" sz="1200" b="0" i="0" dirty="0">
                <a:solidFill>
                  <a:srgbClr val="000000"/>
                </a:solidFill>
                <a:effectLst/>
                <a:latin typeface="Verdana" panose="020B0604030504040204" pitchFamily="34" charset="0"/>
              </a:rPr>
              <a:t>Bar Plot can be done by using bar() function to draw bar graphs and pie() for plotting pie chart:</a:t>
            </a: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marL="0" indent="0" algn="l">
              <a:buNone/>
            </a:pPr>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pic>
        <p:nvPicPr>
          <p:cNvPr id="5" name="Picture 4">
            <a:extLst>
              <a:ext uri="{FF2B5EF4-FFF2-40B4-BE49-F238E27FC236}">
                <a16:creationId xmlns="" xmlns:a16="http://schemas.microsoft.com/office/drawing/2014/main" id="{B5B2A240-E64C-1C5E-9868-1CFCA28DAD53}"/>
              </a:ext>
            </a:extLst>
          </p:cNvPr>
          <p:cNvPicPr>
            <a:picLocks noChangeAspect="1"/>
          </p:cNvPicPr>
          <p:nvPr/>
        </p:nvPicPr>
        <p:blipFill>
          <a:blip r:embed="rId2"/>
          <a:stretch>
            <a:fillRect/>
          </a:stretch>
        </p:blipFill>
        <p:spPr>
          <a:xfrm>
            <a:off x="186430" y="799693"/>
            <a:ext cx="11478827" cy="3177503"/>
          </a:xfrm>
          <a:prstGeom prst="rect">
            <a:avLst/>
          </a:prstGeom>
        </p:spPr>
      </p:pic>
      <p:pic>
        <p:nvPicPr>
          <p:cNvPr id="8" name="Picture 7">
            <a:extLst>
              <a:ext uri="{FF2B5EF4-FFF2-40B4-BE49-F238E27FC236}">
                <a16:creationId xmlns="" xmlns:a16="http://schemas.microsoft.com/office/drawing/2014/main" id="{D9CD080A-50AD-844C-85FA-D96ED642A80F}"/>
              </a:ext>
            </a:extLst>
          </p:cNvPr>
          <p:cNvPicPr>
            <a:picLocks noChangeAspect="1"/>
          </p:cNvPicPr>
          <p:nvPr/>
        </p:nvPicPr>
        <p:blipFill>
          <a:blip r:embed="rId3"/>
          <a:stretch>
            <a:fillRect/>
          </a:stretch>
        </p:blipFill>
        <p:spPr>
          <a:xfrm>
            <a:off x="186428" y="3977196"/>
            <a:ext cx="11478827" cy="2836415"/>
          </a:xfrm>
          <a:prstGeom prst="rect">
            <a:avLst/>
          </a:prstGeom>
        </p:spPr>
      </p:pic>
    </p:spTree>
    <p:extLst>
      <p:ext uri="{BB962C8B-B14F-4D97-AF65-F5344CB8AC3E}">
        <p14:creationId xmlns="" xmlns:p14="http://schemas.microsoft.com/office/powerpoint/2010/main" val="286723417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18303"/>
            <a:ext cx="10772775" cy="307825"/>
          </a:xfrm>
        </p:spPr>
        <p:txBody>
          <a:bodyPr>
            <a:noAutofit/>
          </a:bodyPr>
          <a:lstStyle/>
          <a:p>
            <a:r>
              <a:rPr lang="en-US" sz="4400" dirty="0"/>
              <a:t>Pandas-Pair Plot</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marL="0" indent="0" algn="l">
              <a:buNone/>
            </a:pPr>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pic>
        <p:nvPicPr>
          <p:cNvPr id="7" name="Picture 6">
            <a:extLst>
              <a:ext uri="{FF2B5EF4-FFF2-40B4-BE49-F238E27FC236}">
                <a16:creationId xmlns="" xmlns:a16="http://schemas.microsoft.com/office/drawing/2014/main" id="{388633C4-5651-057E-E6BC-217927991112}"/>
              </a:ext>
            </a:extLst>
          </p:cNvPr>
          <p:cNvPicPr>
            <a:picLocks noChangeAspect="1"/>
          </p:cNvPicPr>
          <p:nvPr/>
        </p:nvPicPr>
        <p:blipFill>
          <a:blip r:embed="rId2"/>
          <a:stretch>
            <a:fillRect/>
          </a:stretch>
        </p:blipFill>
        <p:spPr>
          <a:xfrm>
            <a:off x="186430" y="488272"/>
            <a:ext cx="11700769" cy="6287676"/>
          </a:xfrm>
          <a:prstGeom prst="rect">
            <a:avLst/>
          </a:prstGeom>
        </p:spPr>
      </p:pic>
    </p:spTree>
    <p:extLst>
      <p:ext uri="{BB962C8B-B14F-4D97-AF65-F5344CB8AC3E}">
        <p14:creationId xmlns="" xmlns:p14="http://schemas.microsoft.com/office/powerpoint/2010/main" val="3921667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FF7713-DEA6-E4BB-91D7-9202ADE28CCA}"/>
              </a:ext>
            </a:extLst>
          </p:cNvPr>
          <p:cNvSpPr>
            <a:spLocks noGrp="1"/>
          </p:cNvSpPr>
          <p:nvPr>
            <p:ph type="title"/>
          </p:nvPr>
        </p:nvSpPr>
        <p:spPr/>
        <p:txBody>
          <a:bodyPr/>
          <a:lstStyle/>
          <a:p>
            <a:r>
              <a:rPr lang="en-US" dirty="0"/>
              <a:t>What is </a:t>
            </a:r>
            <a:r>
              <a:rPr lang="en-US" dirty="0" err="1"/>
              <a:t>j</a:t>
            </a:r>
            <a:r>
              <a:rPr lang="en-US" dirty="0" err="1" smtClean="0"/>
              <a:t>upyter</a:t>
            </a:r>
            <a:r>
              <a:rPr lang="en-US" dirty="0" smtClean="0"/>
              <a:t> </a:t>
            </a:r>
            <a:r>
              <a:rPr lang="en-US" dirty="0"/>
              <a:t>notebook.</a:t>
            </a:r>
            <a:endParaRPr lang="en-IN" dirty="0"/>
          </a:p>
        </p:txBody>
      </p:sp>
      <p:sp>
        <p:nvSpPr>
          <p:cNvPr id="3" name="Content Placeholder 2">
            <a:extLst>
              <a:ext uri="{FF2B5EF4-FFF2-40B4-BE49-F238E27FC236}">
                <a16:creationId xmlns="" xmlns:a16="http://schemas.microsoft.com/office/drawing/2014/main" id="{97AC9C5C-BBD5-853D-7BE0-FACE89720A7E}"/>
              </a:ext>
            </a:extLst>
          </p:cNvPr>
          <p:cNvSpPr>
            <a:spLocks noGrp="1"/>
          </p:cNvSpPr>
          <p:nvPr>
            <p:ph idx="1"/>
          </p:nvPr>
        </p:nvSpPr>
        <p:spPr>
          <a:xfrm>
            <a:off x="1202918" y="2011679"/>
            <a:ext cx="10603599" cy="4079405"/>
          </a:xfrm>
        </p:spPr>
        <p:txBody>
          <a:bodyPr/>
          <a:lstStyle/>
          <a:p>
            <a:endParaRPr lang="en-US" dirty="0"/>
          </a:p>
          <a:p>
            <a:endParaRPr lang="en-IN" dirty="0"/>
          </a:p>
        </p:txBody>
      </p:sp>
      <p:sp>
        <p:nvSpPr>
          <p:cNvPr id="4" name="TextBox 3">
            <a:extLst>
              <a:ext uri="{FF2B5EF4-FFF2-40B4-BE49-F238E27FC236}">
                <a16:creationId xmlns="" xmlns:a16="http://schemas.microsoft.com/office/drawing/2014/main" id="{7CD22CAE-F39A-AA07-B2A0-4C085B15CCA3}"/>
              </a:ext>
            </a:extLst>
          </p:cNvPr>
          <p:cNvSpPr txBox="1"/>
          <p:nvPr/>
        </p:nvSpPr>
        <p:spPr>
          <a:xfrm>
            <a:off x="1202918" y="2294965"/>
            <a:ext cx="10513953" cy="3139321"/>
          </a:xfrm>
          <a:prstGeom prst="rect">
            <a:avLst/>
          </a:prstGeom>
          <a:noFill/>
        </p:spPr>
        <p:txBody>
          <a:bodyPr wrap="square" rtlCol="0">
            <a:spAutoFit/>
          </a:bodyPr>
          <a:lstStyle/>
          <a:p>
            <a:pPr marL="285750" indent="-285750">
              <a:buFont typeface="Arial" panose="020B0604020202020204" pitchFamily="34" charset="0"/>
              <a:buChar char="•"/>
            </a:pPr>
            <a:r>
              <a:rPr lang="en-US" dirty="0"/>
              <a:t>It is an Open source integrated development Environment that allows us to create share documents that contain live code,equations,visualizations and narrative texts.</a:t>
            </a:r>
          </a:p>
          <a:p>
            <a:pPr marL="285750" indent="-285750">
              <a:buFont typeface="Arial" panose="020B0604020202020204" pitchFamily="34" charset="0"/>
              <a:buChar char="•"/>
            </a:pPr>
            <a:r>
              <a:rPr lang="en-US" dirty="0"/>
              <a:t>It is basically our notebook </a:t>
            </a:r>
          </a:p>
          <a:p>
            <a:pPr marL="285750" indent="-285750">
              <a:buFont typeface="Arial" panose="020B0604020202020204" pitchFamily="34" charset="0"/>
              <a:buChar char="•"/>
            </a:pPr>
            <a:r>
              <a:rPr lang="en-US" dirty="0"/>
              <a:t>IDE is nothing but the tool for the developer to code in.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What is a Terminal ?</a:t>
            </a:r>
          </a:p>
          <a:p>
            <a:pPr marL="285750" indent="-285750">
              <a:buFont typeface="Arial" panose="020B0604020202020204" pitchFamily="34" charset="0"/>
              <a:buChar char="•"/>
            </a:pPr>
            <a:r>
              <a:rPr lang="en-US" dirty="0"/>
              <a:t>It is a tool </a:t>
            </a:r>
            <a:r>
              <a:rPr lang="en-US" dirty="0" smtClean="0"/>
              <a:t>where </a:t>
            </a:r>
            <a:r>
              <a:rPr lang="en-US" dirty="0"/>
              <a:t>users will be able to issue commands to the computer through basic texts.</a:t>
            </a:r>
          </a:p>
          <a:p>
            <a:pPr marL="285750" indent="-285750">
              <a:buFont typeface="Arial" panose="020B0604020202020204" pitchFamily="34" charset="0"/>
              <a:buChar char="•"/>
            </a:pPr>
            <a:r>
              <a:rPr lang="en-US" dirty="0"/>
              <a:t>Terminal is used to tests the python code or run the JUPYTER  Notebook.</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IN" dirty="0"/>
          </a:p>
        </p:txBody>
      </p:sp>
    </p:spTree>
    <p:extLst>
      <p:ext uri="{BB962C8B-B14F-4D97-AF65-F5344CB8AC3E}">
        <p14:creationId xmlns="" xmlns:p14="http://schemas.microsoft.com/office/powerpoint/2010/main" val="112891059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18303"/>
            <a:ext cx="10772775" cy="307825"/>
          </a:xfrm>
        </p:spPr>
        <p:txBody>
          <a:bodyPr>
            <a:noAutofit/>
          </a:bodyPr>
          <a:lstStyle/>
          <a:p>
            <a:r>
              <a:rPr lang="en-US" sz="4400" dirty="0"/>
              <a:t>Pandas-Violin and Box Plot</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endParaRPr lang="en-US" sz="1600" dirty="0">
              <a:solidFill>
                <a:srgbClr val="000000"/>
              </a:solidFill>
              <a:latin typeface="Verdana" panose="020B0604030504040204" pitchFamily="34" charset="0"/>
            </a:endParaRPr>
          </a:p>
          <a:p>
            <a:pPr marL="0" indent="0" algn="l">
              <a:buNone/>
            </a:pPr>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pic>
        <p:nvPicPr>
          <p:cNvPr id="5" name="Picture 4">
            <a:extLst>
              <a:ext uri="{FF2B5EF4-FFF2-40B4-BE49-F238E27FC236}">
                <a16:creationId xmlns="" xmlns:a16="http://schemas.microsoft.com/office/drawing/2014/main" id="{D2DD6054-7E9E-3FA9-51DB-AE505746B3EF}"/>
              </a:ext>
            </a:extLst>
          </p:cNvPr>
          <p:cNvPicPr>
            <a:picLocks noChangeAspect="1"/>
          </p:cNvPicPr>
          <p:nvPr/>
        </p:nvPicPr>
        <p:blipFill>
          <a:blip r:embed="rId2"/>
          <a:stretch>
            <a:fillRect/>
          </a:stretch>
        </p:blipFill>
        <p:spPr>
          <a:xfrm>
            <a:off x="278906" y="709843"/>
            <a:ext cx="5817094" cy="5726468"/>
          </a:xfrm>
          <a:prstGeom prst="rect">
            <a:avLst/>
          </a:prstGeom>
        </p:spPr>
      </p:pic>
      <p:pic>
        <p:nvPicPr>
          <p:cNvPr id="7" name="Picture 6">
            <a:extLst>
              <a:ext uri="{FF2B5EF4-FFF2-40B4-BE49-F238E27FC236}">
                <a16:creationId xmlns="" xmlns:a16="http://schemas.microsoft.com/office/drawing/2014/main" id="{1AEF0F7F-92AD-E521-34BC-92A354CE1D02}"/>
              </a:ext>
            </a:extLst>
          </p:cNvPr>
          <p:cNvPicPr>
            <a:picLocks noChangeAspect="1"/>
          </p:cNvPicPr>
          <p:nvPr/>
        </p:nvPicPr>
        <p:blipFill>
          <a:blip r:embed="rId3"/>
          <a:stretch>
            <a:fillRect/>
          </a:stretch>
        </p:blipFill>
        <p:spPr>
          <a:xfrm>
            <a:off x="6096000" y="709843"/>
            <a:ext cx="6030898" cy="5726468"/>
          </a:xfrm>
          <a:prstGeom prst="rect">
            <a:avLst/>
          </a:prstGeom>
        </p:spPr>
      </p:pic>
    </p:spTree>
    <p:extLst>
      <p:ext uri="{BB962C8B-B14F-4D97-AF65-F5344CB8AC3E}">
        <p14:creationId xmlns="" xmlns:p14="http://schemas.microsoft.com/office/powerpoint/2010/main" val="427054345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118303"/>
            <a:ext cx="10772775" cy="307825"/>
          </a:xfrm>
        </p:spPr>
        <p:txBody>
          <a:bodyPr>
            <a:noAutofit/>
          </a:bodyPr>
          <a:lstStyle/>
          <a:p>
            <a:r>
              <a:rPr lang="en-US" sz="4400" dirty="0"/>
              <a:t>Pandas-Heat </a:t>
            </a:r>
            <a:r>
              <a:rPr lang="en-US" sz="4400"/>
              <a:t>and Cluster </a:t>
            </a:r>
            <a:r>
              <a:rPr lang="en-US" sz="4400" dirty="0"/>
              <a:t>Plot</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marL="0" indent="0" algn="l">
              <a:buNone/>
            </a:pPr>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spTree>
    <p:extLst>
      <p:ext uri="{BB962C8B-B14F-4D97-AF65-F5344CB8AC3E}">
        <p14:creationId xmlns="" xmlns:p14="http://schemas.microsoft.com/office/powerpoint/2010/main" val="150058271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62144"/>
            <a:ext cx="10772775" cy="426128"/>
          </a:xfrm>
        </p:spPr>
        <p:txBody>
          <a:bodyPr>
            <a:noAutofit/>
          </a:bodyPr>
          <a:lstStyle/>
          <a:p>
            <a:r>
              <a:rPr lang="en-US" sz="4400" dirty="0"/>
              <a:t>Python-Statistics</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sng" strike="noStrike" cap="none" normalizeH="0" baseline="0" dirty="0">
                <a:ln>
                  <a:noFill/>
                </a:ln>
                <a:solidFill>
                  <a:srgbClr val="000000"/>
                </a:solidFill>
                <a:effectLst/>
                <a:latin typeface="Segoe UI" panose="020B0502040204020203" pitchFamily="34" charset="0"/>
                <a:cs typeface="Segoe UI" panose="020B0502040204020203" pitchFamily="34" charset="0"/>
              </a:rPr>
              <a:t>Statistical Description of Data</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000000"/>
                </a:solidFill>
                <a:latin typeface="Consolas" panose="020B0609020204030204" pitchFamily="49" charset="0"/>
              </a:rPr>
              <a:t>In order to see a summary of values in an array, we can use the describe() function.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000000"/>
                </a:solidFill>
                <a:latin typeface="Consolas" panose="020B0609020204030204" pitchFamily="49" charset="0"/>
              </a:rPr>
              <a:t>It returns the following description:</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lang="en-US" altLang="en-US" sz="1800" dirty="0">
                <a:solidFill>
                  <a:srgbClr val="000000"/>
                </a:solidFill>
                <a:latin typeface="Consolas" panose="020B0609020204030204" pitchFamily="49" charset="0"/>
              </a:rPr>
              <a:t>number of observations (nobs)</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lang="en-US" altLang="en-US" sz="1800" dirty="0">
                <a:solidFill>
                  <a:srgbClr val="000000"/>
                </a:solidFill>
                <a:latin typeface="Consolas" panose="020B0609020204030204" pitchFamily="49" charset="0"/>
              </a:rPr>
              <a:t>minimum and maximum values = minmax</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lang="en-US" altLang="en-US" sz="1800" dirty="0">
                <a:solidFill>
                  <a:srgbClr val="000000"/>
                </a:solidFill>
                <a:latin typeface="Consolas" panose="020B0609020204030204" pitchFamily="49" charset="0"/>
              </a:rPr>
              <a:t>mean</a:t>
            </a: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lang="en-US" altLang="en-US" sz="1800" dirty="0">
                <a:solidFill>
                  <a:srgbClr val="000000"/>
                </a:solidFill>
                <a:latin typeface="Consolas" panose="020B0609020204030204" pitchFamily="49" charset="0"/>
              </a:rPr>
              <a:t>variance</a:t>
            </a: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lang="en-US" altLang="en-US" sz="1800" dirty="0">
                <a:solidFill>
                  <a:srgbClr val="000000"/>
                </a:solidFill>
                <a:latin typeface="Consolas" panose="020B0609020204030204" pitchFamily="49" charset="0"/>
              </a:rPr>
              <a:t>skewness</a:t>
            </a: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lang="en-US" altLang="en-US" sz="1800" dirty="0">
                <a:solidFill>
                  <a:srgbClr val="000000"/>
                </a:solidFill>
                <a:latin typeface="Consolas" panose="020B0609020204030204" pitchFamily="49" charset="0"/>
              </a:rPr>
              <a:t>Kurtosis.</a:t>
            </a: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endParaRPr lang="en-US" altLang="en-US" sz="1800" dirty="0">
              <a:solidFill>
                <a:srgbClr val="000000"/>
              </a:solidFill>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lang="en-IN" sz="1600" b="0" i="0" dirty="0">
                <a:solidFill>
                  <a:srgbClr val="0000CD"/>
                </a:solidFill>
                <a:effectLst/>
                <a:latin typeface="Consolas" panose="020B0609020204030204" pitchFamily="49" charset="0"/>
              </a:rPr>
              <a:t>import</a:t>
            </a: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numpy</a:t>
            </a:r>
            <a:r>
              <a:rPr lang="en-IN" sz="1600" b="0" i="0" dirty="0">
                <a:solidFill>
                  <a:srgbClr val="000000"/>
                </a:solidFill>
                <a:effectLst/>
                <a:latin typeface="Consolas" panose="020B0609020204030204" pitchFamily="49" charset="0"/>
              </a:rPr>
              <a:t> </a:t>
            </a:r>
            <a:r>
              <a:rPr lang="en-IN" sz="1600" b="0" i="0" dirty="0">
                <a:solidFill>
                  <a:srgbClr val="0000CD"/>
                </a:solidFill>
                <a:effectLst/>
                <a:latin typeface="Consolas" panose="020B0609020204030204" pitchFamily="49" charset="0"/>
              </a:rPr>
              <a:t>as</a:t>
            </a:r>
            <a:r>
              <a:rPr lang="en-IN" sz="1600" b="0" i="0" dirty="0">
                <a:solidFill>
                  <a:srgbClr val="000000"/>
                </a:solidFill>
                <a:effectLst/>
                <a:latin typeface="Consolas" panose="020B0609020204030204" pitchFamily="49" charset="0"/>
              </a:rPr>
              <a:t> np</a:t>
            </a:r>
            <a:r>
              <a:rPr lang="en-IN" sz="1600" dirty="0"/>
              <a:t/>
            </a:r>
            <a:br>
              <a:rPr lang="en-IN" sz="1600" dirty="0"/>
            </a:br>
            <a:r>
              <a:rPr lang="en-IN" sz="1600" b="0" i="0" dirty="0">
                <a:solidFill>
                  <a:srgbClr val="0000CD"/>
                </a:solidFill>
                <a:effectLst/>
                <a:latin typeface="Consolas" panose="020B0609020204030204" pitchFamily="49" charset="0"/>
              </a:rPr>
              <a:t>from</a:t>
            </a: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scipy.stats</a:t>
            </a:r>
            <a:r>
              <a:rPr lang="en-IN" sz="1600" b="0" i="0" dirty="0">
                <a:solidFill>
                  <a:srgbClr val="000000"/>
                </a:solidFill>
                <a:effectLst/>
                <a:latin typeface="Consolas" panose="020B0609020204030204" pitchFamily="49" charset="0"/>
              </a:rPr>
              <a:t> </a:t>
            </a:r>
            <a:r>
              <a:rPr lang="en-IN" sz="1600" b="0" i="0" dirty="0">
                <a:solidFill>
                  <a:srgbClr val="0000CD"/>
                </a:solidFill>
                <a:effectLst/>
                <a:latin typeface="Consolas" panose="020B0609020204030204" pitchFamily="49" charset="0"/>
              </a:rPr>
              <a:t>import</a:t>
            </a:r>
            <a:r>
              <a:rPr lang="en-IN" sz="1600" b="0" i="0" dirty="0">
                <a:solidFill>
                  <a:srgbClr val="000000"/>
                </a:solidFill>
                <a:effectLst/>
                <a:latin typeface="Consolas" panose="020B0609020204030204" pitchFamily="49" charset="0"/>
              </a:rPr>
              <a:t> describe</a:t>
            </a:r>
            <a:r>
              <a:rPr lang="en-IN" sz="1600" dirty="0"/>
              <a:t/>
            </a:r>
            <a:br>
              <a:rPr lang="en-IN" sz="1600" dirty="0"/>
            </a:br>
            <a:r>
              <a:rPr lang="en-IN" sz="1600" dirty="0"/>
              <a:t/>
            </a:r>
            <a:br>
              <a:rPr lang="en-IN" sz="1600" dirty="0"/>
            </a:br>
            <a:r>
              <a:rPr lang="en-IN" sz="1600" b="0" i="0" dirty="0">
                <a:solidFill>
                  <a:srgbClr val="000000"/>
                </a:solidFill>
                <a:effectLst/>
                <a:latin typeface="Consolas" panose="020B0609020204030204" pitchFamily="49" charset="0"/>
              </a:rPr>
              <a:t>v = </a:t>
            </a:r>
            <a:r>
              <a:rPr lang="en-IN" sz="1600" b="0" i="0" dirty="0" err="1">
                <a:solidFill>
                  <a:srgbClr val="000000"/>
                </a:solidFill>
                <a:effectLst/>
                <a:latin typeface="Consolas" panose="020B0609020204030204" pitchFamily="49" charset="0"/>
              </a:rPr>
              <a:t>np.random.normal</a:t>
            </a:r>
            <a:r>
              <a:rPr lang="en-IN" sz="1600" b="0" i="0" dirty="0">
                <a:solidFill>
                  <a:srgbClr val="000000"/>
                </a:solidFill>
                <a:effectLst/>
                <a:latin typeface="Consolas" panose="020B0609020204030204" pitchFamily="49" charset="0"/>
              </a:rPr>
              <a:t>(size=</a:t>
            </a:r>
            <a:r>
              <a:rPr lang="en-IN" sz="1600" b="0" i="0" dirty="0">
                <a:solidFill>
                  <a:srgbClr val="FF0000"/>
                </a:solidFill>
                <a:effectLst/>
                <a:latin typeface="Consolas" panose="020B0609020204030204" pitchFamily="49" charset="0"/>
              </a:rPr>
              <a:t>100</a:t>
            </a:r>
            <a:r>
              <a:rPr lang="en-IN" sz="1600" b="0" i="0" dirty="0">
                <a:solidFill>
                  <a:srgbClr val="000000"/>
                </a:solidFill>
                <a:effectLst/>
                <a:latin typeface="Consolas" panose="020B0609020204030204" pitchFamily="49" charset="0"/>
              </a:rPr>
              <a:t>)</a:t>
            </a:r>
            <a:r>
              <a:rPr lang="en-IN" sz="1600" dirty="0"/>
              <a:t/>
            </a:r>
            <a:br>
              <a:rPr lang="en-IN" sz="1600" dirty="0"/>
            </a:br>
            <a:r>
              <a:rPr lang="en-IN" sz="1600" b="0" i="0" dirty="0">
                <a:solidFill>
                  <a:srgbClr val="000000"/>
                </a:solidFill>
                <a:effectLst/>
                <a:latin typeface="Consolas" panose="020B0609020204030204" pitchFamily="49" charset="0"/>
              </a:rPr>
              <a:t>res = describe(v)</a:t>
            </a:r>
            <a:r>
              <a:rPr lang="en-IN" sz="1600" dirty="0"/>
              <a:t/>
            </a:r>
            <a:br>
              <a:rPr lang="en-IN" sz="1600" dirty="0"/>
            </a:br>
            <a:r>
              <a:rPr lang="en-IN" sz="1600" dirty="0"/>
              <a:t/>
            </a:r>
            <a:br>
              <a:rPr lang="en-IN" sz="1600" dirty="0"/>
            </a:br>
            <a:r>
              <a:rPr lang="en-IN" sz="1600" b="0" i="0" dirty="0">
                <a:solidFill>
                  <a:srgbClr val="0000CD"/>
                </a:solidFill>
                <a:effectLst/>
                <a:latin typeface="Consolas" panose="020B0609020204030204" pitchFamily="49" charset="0"/>
              </a:rPr>
              <a:t>print</a:t>
            </a:r>
            <a:r>
              <a:rPr lang="en-IN" sz="1600" b="0" i="0" dirty="0">
                <a:solidFill>
                  <a:srgbClr val="000000"/>
                </a:solidFill>
                <a:effectLst/>
                <a:latin typeface="Consolas" panose="020B0609020204030204" pitchFamily="49" charset="0"/>
              </a:rPr>
              <a:t>(res)</a:t>
            </a:r>
          </a:p>
          <a:p>
            <a:pPr marL="0" marR="0" lvl="0" indent="0" algn="l" defTabSz="914400" rtl="0" eaLnBrk="0" fontAlgn="base" latinLnBrk="0" hangingPunct="0">
              <a:lnSpc>
                <a:spcPct val="100000"/>
              </a:lnSpc>
              <a:spcBef>
                <a:spcPct val="0"/>
              </a:spcBef>
              <a:spcAft>
                <a:spcPct val="0"/>
              </a:spcAft>
              <a:buClrTx/>
              <a:buSzTx/>
              <a:buNone/>
              <a:tabLst/>
            </a:pPr>
            <a:endParaRPr kumimoji="0" lang="en-IN" altLang="en-US" sz="1600" u="none" strike="noStrike" cap="none" normalizeH="0" baseline="0" dirty="0">
              <a:ln>
                <a:noFill/>
              </a:ln>
              <a:solidFill>
                <a:srgbClr val="000000"/>
              </a:solidFill>
              <a:latin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lang="en-IN" altLang="en-US" sz="1600" b="0" i="0" dirty="0">
                <a:solidFill>
                  <a:srgbClr val="000000"/>
                </a:solidFill>
                <a:effectLst/>
                <a:latin typeface="Consolas" panose="020B0609020204030204" pitchFamily="49" charset="0"/>
              </a:rPr>
              <a:t>Here </a:t>
            </a:r>
            <a:r>
              <a:rPr lang="en-IN" altLang="en-US" sz="1600" b="0" i="0" dirty="0" err="1">
                <a:solidFill>
                  <a:srgbClr val="000000"/>
                </a:solidFill>
                <a:effectLst/>
                <a:latin typeface="Consolas" panose="020B0609020204030204" pitchFamily="49" charset="0"/>
              </a:rPr>
              <a:t>scipy.stats</a:t>
            </a:r>
            <a:r>
              <a:rPr lang="en-IN" altLang="en-US" sz="1600" b="0" i="0" dirty="0">
                <a:solidFill>
                  <a:srgbClr val="000000"/>
                </a:solidFill>
                <a:effectLst/>
                <a:latin typeface="Consolas" panose="020B0609020204030204" pitchFamily="49" charset="0"/>
              </a:rPr>
              <a:t> is a library </a:t>
            </a:r>
            <a:r>
              <a:rPr lang="en-US" sz="1600" dirty="0">
                <a:solidFill>
                  <a:srgbClr val="000000"/>
                </a:solidFill>
                <a:latin typeface="Consolas" panose="020B0609020204030204" pitchFamily="49" charset="0"/>
              </a:rPr>
              <a:t>which has functions for performing statistical significance tests</a:t>
            </a:r>
            <a:r>
              <a:rPr lang="en-IN" sz="1600" dirty="0">
                <a:solidFill>
                  <a:srgbClr val="000000"/>
                </a:solidFill>
                <a:latin typeface="Consolas" panose="020B0609020204030204" pitchFamily="49" charset="0"/>
              </a:rPr>
              <a:t>.describe keyword is used to find the details of any data just like descriptive statistics in SPSS gives.</a:t>
            </a:r>
            <a:endParaRPr lang="en-US" altLang="en-US" sz="1600" dirty="0">
              <a:solidFill>
                <a:srgbClr val="000000"/>
              </a:solidFill>
              <a:latin typeface="Consolas" panose="020B0609020204030204" pitchFamily="49" charset="0"/>
            </a:endParaRPr>
          </a:p>
          <a:p>
            <a:pPr marL="0" indent="0" algn="l">
              <a:buNone/>
            </a:pPr>
            <a:endParaRPr lang="en-US" sz="1600" dirty="0">
              <a:solidFill>
                <a:srgbClr val="000000"/>
              </a:solidFill>
              <a:latin typeface="Verdana" panose="020B0604030504040204" pitchFamily="34" charset="0"/>
            </a:endParaRPr>
          </a:p>
          <a:p>
            <a:pPr algn="l"/>
            <a:endParaRPr lang="en-US" sz="1600" dirty="0">
              <a:solidFill>
                <a:srgbClr val="000000"/>
              </a:solidFill>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C9643183-CC32-18B1-28D2-D51118C2456D}"/>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92183906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15686" y="27897"/>
            <a:ext cx="10772775" cy="426128"/>
          </a:xfrm>
        </p:spPr>
        <p:txBody>
          <a:bodyPr>
            <a:noAutofit/>
          </a:bodyPr>
          <a:lstStyle/>
          <a:p>
            <a:r>
              <a:rPr lang="en-US" sz="4400" dirty="0"/>
              <a:t>Python-Statistics</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pPr marL="0" indent="0" algn="l">
              <a:buNone/>
            </a:pPr>
            <a:r>
              <a:rPr lang="en-US" sz="1600" b="1" i="0" dirty="0">
                <a:solidFill>
                  <a:srgbClr val="000000"/>
                </a:solidFill>
                <a:effectLst/>
                <a:latin typeface="Segoe UI" panose="020B0502040204020203" pitchFamily="34" charset="0"/>
              </a:rPr>
              <a:t>Normality Tests (Skewness and Kurtosis)</a:t>
            </a:r>
          </a:p>
          <a:p>
            <a:r>
              <a:rPr lang="en-US" sz="1600" b="0" i="0" dirty="0">
                <a:solidFill>
                  <a:srgbClr val="000000"/>
                </a:solidFill>
                <a:effectLst/>
                <a:latin typeface="Verdana" panose="020B0604030504040204" pitchFamily="34" charset="0"/>
              </a:rPr>
              <a:t>Normality tests are based on the skewness and kurtosis.</a:t>
            </a:r>
          </a:p>
          <a:p>
            <a:r>
              <a:rPr lang="en-US" sz="1600" dirty="0">
                <a:solidFill>
                  <a:srgbClr val="000000"/>
                </a:solidFill>
                <a:latin typeface="Verdana" panose="020B0604030504040204" pitchFamily="34" charset="0"/>
              </a:rPr>
              <a:t>The </a:t>
            </a:r>
            <a:r>
              <a:rPr lang="en-US" sz="1600" dirty="0" err="1">
                <a:solidFill>
                  <a:srgbClr val="000000"/>
                </a:solidFill>
                <a:latin typeface="Verdana" panose="020B0604030504040204" pitchFamily="34" charset="0"/>
              </a:rPr>
              <a:t>normaltest</a:t>
            </a:r>
            <a:r>
              <a:rPr lang="en-US" sz="1600" dirty="0">
                <a:solidFill>
                  <a:srgbClr val="000000"/>
                </a:solidFill>
                <a:latin typeface="Verdana" panose="020B0604030504040204" pitchFamily="34" charset="0"/>
              </a:rPr>
              <a:t>() function returns p value for the null hypothesis.</a:t>
            </a:r>
          </a:p>
          <a:p>
            <a:r>
              <a:rPr lang="en-US" sz="1600" dirty="0">
                <a:solidFill>
                  <a:srgbClr val="000000"/>
                </a:solidFill>
                <a:latin typeface="Verdana" panose="020B0604030504040204" pitchFamily="34" charset="0"/>
              </a:rPr>
              <a:t>Skewness:</a:t>
            </a:r>
          </a:p>
          <a:p>
            <a:pPr algn="l"/>
            <a:r>
              <a:rPr lang="en-US" sz="1200" b="0" i="0" dirty="0">
                <a:solidFill>
                  <a:srgbClr val="000000"/>
                </a:solidFill>
                <a:effectLst/>
                <a:latin typeface="Verdana" panose="020B0604030504040204" pitchFamily="34" charset="0"/>
              </a:rPr>
              <a:t>A measure of symmetry in data.</a:t>
            </a:r>
          </a:p>
          <a:p>
            <a:pPr algn="l"/>
            <a:r>
              <a:rPr lang="en-US" sz="1200" b="0" i="0" dirty="0">
                <a:solidFill>
                  <a:srgbClr val="000000"/>
                </a:solidFill>
                <a:effectLst/>
                <a:latin typeface="Verdana" panose="020B0604030504040204" pitchFamily="34" charset="0"/>
              </a:rPr>
              <a:t>For normal distributions it is 0.</a:t>
            </a:r>
          </a:p>
          <a:p>
            <a:pPr algn="l"/>
            <a:r>
              <a:rPr lang="en-US" sz="1200" b="0" i="0" dirty="0">
                <a:solidFill>
                  <a:srgbClr val="000000"/>
                </a:solidFill>
                <a:effectLst/>
                <a:latin typeface="Verdana" panose="020B0604030504040204" pitchFamily="34" charset="0"/>
              </a:rPr>
              <a:t>If it is negative, it means the data is skewed left.</a:t>
            </a:r>
          </a:p>
          <a:p>
            <a:pPr algn="l"/>
            <a:r>
              <a:rPr lang="en-US" sz="1200" b="0" i="0" dirty="0">
                <a:solidFill>
                  <a:srgbClr val="000000"/>
                </a:solidFill>
                <a:effectLst/>
                <a:latin typeface="Verdana" panose="020B0604030504040204" pitchFamily="34" charset="0"/>
              </a:rPr>
              <a:t>If it is positive it means the data is skewed right.</a:t>
            </a:r>
          </a:p>
          <a:p>
            <a:pPr algn="l"/>
            <a:endParaRPr lang="en-US" sz="1200" dirty="0">
              <a:solidFill>
                <a:srgbClr val="000000"/>
              </a:solidFill>
              <a:latin typeface="Verdana" panose="020B0604030504040204" pitchFamily="34" charset="0"/>
            </a:endParaRPr>
          </a:p>
          <a:p>
            <a:pPr algn="l"/>
            <a:r>
              <a:rPr lang="en-US" sz="1600" b="0" i="0" dirty="0">
                <a:solidFill>
                  <a:srgbClr val="000000"/>
                </a:solidFill>
                <a:effectLst/>
                <a:latin typeface="Verdana" panose="020B0604030504040204" pitchFamily="34" charset="0"/>
              </a:rPr>
              <a:t>Kurtosis:</a:t>
            </a:r>
          </a:p>
          <a:p>
            <a:pPr algn="l"/>
            <a:r>
              <a:rPr lang="en-US" sz="1200" b="0" i="0" dirty="0">
                <a:solidFill>
                  <a:srgbClr val="000000"/>
                </a:solidFill>
                <a:effectLst/>
                <a:latin typeface="Verdana" panose="020B0604030504040204" pitchFamily="34" charset="0"/>
              </a:rPr>
              <a:t>A measure of whether the data is heavy or lightly tailed to a normal distribution.</a:t>
            </a:r>
          </a:p>
          <a:p>
            <a:pPr algn="l"/>
            <a:r>
              <a:rPr lang="en-US" sz="1200" b="0" i="0" dirty="0">
                <a:solidFill>
                  <a:srgbClr val="000000"/>
                </a:solidFill>
                <a:effectLst/>
                <a:latin typeface="Verdana" panose="020B0604030504040204" pitchFamily="34" charset="0"/>
              </a:rPr>
              <a:t>Positive kurtosis means heavy tailed.</a:t>
            </a:r>
          </a:p>
          <a:p>
            <a:pPr algn="l"/>
            <a:r>
              <a:rPr lang="en-US" sz="1200" b="0" i="0" dirty="0">
                <a:solidFill>
                  <a:srgbClr val="000000"/>
                </a:solidFill>
                <a:effectLst/>
                <a:latin typeface="Verdana" panose="020B0604030504040204" pitchFamily="34" charset="0"/>
              </a:rPr>
              <a:t>Negative kurtosis means lightly tailed.</a:t>
            </a:r>
          </a:p>
          <a:p>
            <a:pPr algn="l"/>
            <a:r>
              <a:rPr lang="en-US" sz="1200" b="1" i="0" u="sng" dirty="0">
                <a:solidFill>
                  <a:srgbClr val="000000"/>
                </a:solidFill>
                <a:effectLst/>
                <a:latin typeface="Verdana" panose="020B0604030504040204" pitchFamily="34" charset="0"/>
              </a:rPr>
              <a:t>Syntax:</a:t>
            </a:r>
          </a:p>
          <a:p>
            <a:r>
              <a:rPr lang="en-IN" sz="1600" b="0" i="0" dirty="0">
                <a:solidFill>
                  <a:srgbClr val="0000CD"/>
                </a:solidFill>
                <a:effectLst/>
                <a:latin typeface="Consolas" panose="020B0609020204030204" pitchFamily="49" charset="0"/>
              </a:rPr>
              <a:t>import</a:t>
            </a: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numpy</a:t>
            </a:r>
            <a:r>
              <a:rPr lang="en-IN" sz="1600" b="0" i="0" dirty="0">
                <a:solidFill>
                  <a:srgbClr val="000000"/>
                </a:solidFill>
                <a:effectLst/>
                <a:latin typeface="Consolas" panose="020B0609020204030204" pitchFamily="49" charset="0"/>
              </a:rPr>
              <a:t> </a:t>
            </a:r>
            <a:r>
              <a:rPr lang="en-IN" sz="1600" b="0" i="0" dirty="0">
                <a:solidFill>
                  <a:srgbClr val="0000CD"/>
                </a:solidFill>
                <a:effectLst/>
                <a:latin typeface="Consolas" panose="020B0609020204030204" pitchFamily="49" charset="0"/>
              </a:rPr>
              <a:t>as</a:t>
            </a:r>
            <a:r>
              <a:rPr lang="en-IN" sz="1600" b="0" i="0" dirty="0">
                <a:solidFill>
                  <a:srgbClr val="000000"/>
                </a:solidFill>
                <a:effectLst/>
                <a:latin typeface="Consolas" panose="020B0609020204030204" pitchFamily="49" charset="0"/>
              </a:rPr>
              <a:t> np</a:t>
            </a:r>
            <a:r>
              <a:rPr lang="en-IN" sz="1600" dirty="0"/>
              <a:t/>
            </a:r>
            <a:br>
              <a:rPr lang="en-IN" sz="1600" dirty="0"/>
            </a:br>
            <a:r>
              <a:rPr lang="en-IN" sz="1600" b="0" i="0" dirty="0">
                <a:solidFill>
                  <a:srgbClr val="0000CD"/>
                </a:solidFill>
                <a:effectLst/>
                <a:latin typeface="Consolas" panose="020B0609020204030204" pitchFamily="49" charset="0"/>
              </a:rPr>
              <a:t>from</a:t>
            </a:r>
            <a:r>
              <a:rPr lang="en-IN" sz="1600" b="0" i="0" dirty="0">
                <a:solidFill>
                  <a:srgbClr val="000000"/>
                </a:solidFill>
                <a:effectLst/>
                <a:latin typeface="Consolas" panose="020B0609020204030204" pitchFamily="49" charset="0"/>
              </a:rPr>
              <a:t> </a:t>
            </a:r>
            <a:r>
              <a:rPr lang="en-IN" sz="1600" b="0" i="0" dirty="0" err="1">
                <a:solidFill>
                  <a:srgbClr val="000000"/>
                </a:solidFill>
                <a:effectLst/>
                <a:latin typeface="Consolas" panose="020B0609020204030204" pitchFamily="49" charset="0"/>
              </a:rPr>
              <a:t>scipy.stats</a:t>
            </a:r>
            <a:r>
              <a:rPr lang="en-IN" sz="1600" b="0" i="0" dirty="0">
                <a:solidFill>
                  <a:srgbClr val="000000"/>
                </a:solidFill>
                <a:effectLst/>
                <a:latin typeface="Consolas" panose="020B0609020204030204" pitchFamily="49" charset="0"/>
              </a:rPr>
              <a:t> </a:t>
            </a:r>
            <a:r>
              <a:rPr lang="en-IN" sz="1600" b="0" i="0" dirty="0">
                <a:solidFill>
                  <a:srgbClr val="0000CD"/>
                </a:solidFill>
                <a:effectLst/>
                <a:latin typeface="Consolas" panose="020B0609020204030204" pitchFamily="49" charset="0"/>
              </a:rPr>
              <a:t>import</a:t>
            </a:r>
            <a:r>
              <a:rPr lang="en-IN" sz="1600" b="0" i="0" dirty="0">
                <a:solidFill>
                  <a:srgbClr val="000000"/>
                </a:solidFill>
                <a:effectLst/>
                <a:latin typeface="Consolas" panose="020B0609020204030204" pitchFamily="49" charset="0"/>
              </a:rPr>
              <a:t> skew, kurtosis</a:t>
            </a:r>
            <a:r>
              <a:rPr lang="en-IN" sz="1600" dirty="0"/>
              <a:t/>
            </a:r>
            <a:br>
              <a:rPr lang="en-IN" sz="1600" dirty="0"/>
            </a:br>
            <a:r>
              <a:rPr lang="en-IN" sz="1600" dirty="0"/>
              <a:t/>
            </a:r>
            <a:br>
              <a:rPr lang="en-IN" sz="1600" dirty="0"/>
            </a:br>
            <a:r>
              <a:rPr lang="en-IN" sz="1600" b="0" i="0" dirty="0">
                <a:solidFill>
                  <a:srgbClr val="000000"/>
                </a:solidFill>
                <a:effectLst/>
                <a:latin typeface="Consolas" panose="020B0609020204030204" pitchFamily="49" charset="0"/>
              </a:rPr>
              <a:t>v = </a:t>
            </a:r>
            <a:r>
              <a:rPr lang="en-IN" sz="1600" b="0" i="0" dirty="0" err="1">
                <a:solidFill>
                  <a:srgbClr val="000000"/>
                </a:solidFill>
                <a:effectLst/>
                <a:latin typeface="Consolas" panose="020B0609020204030204" pitchFamily="49" charset="0"/>
              </a:rPr>
              <a:t>np.random.normal</a:t>
            </a:r>
            <a:r>
              <a:rPr lang="en-IN" sz="1600" b="0" i="0" dirty="0">
                <a:solidFill>
                  <a:srgbClr val="000000"/>
                </a:solidFill>
                <a:effectLst/>
                <a:latin typeface="Consolas" panose="020B0609020204030204" pitchFamily="49" charset="0"/>
              </a:rPr>
              <a:t>(size=</a:t>
            </a:r>
            <a:r>
              <a:rPr lang="en-IN" sz="1600" b="0" i="0" dirty="0">
                <a:solidFill>
                  <a:srgbClr val="FF0000"/>
                </a:solidFill>
                <a:effectLst/>
                <a:latin typeface="Consolas" panose="020B0609020204030204" pitchFamily="49" charset="0"/>
              </a:rPr>
              <a:t>100</a:t>
            </a:r>
            <a:r>
              <a:rPr lang="en-IN" sz="1600" b="0" i="0" dirty="0">
                <a:solidFill>
                  <a:srgbClr val="000000"/>
                </a:solidFill>
                <a:effectLst/>
                <a:latin typeface="Consolas" panose="020B0609020204030204" pitchFamily="49" charset="0"/>
              </a:rPr>
              <a:t>)</a:t>
            </a:r>
            <a:r>
              <a:rPr lang="en-IN" sz="1600" dirty="0"/>
              <a:t/>
            </a:r>
            <a:br>
              <a:rPr lang="en-IN" sz="1600" dirty="0"/>
            </a:br>
            <a:r>
              <a:rPr lang="en-IN" sz="1600" dirty="0"/>
              <a:t/>
            </a:r>
            <a:br>
              <a:rPr lang="en-IN" sz="1600" dirty="0"/>
            </a:br>
            <a:r>
              <a:rPr lang="en-IN" sz="1600" b="0" i="0" dirty="0">
                <a:solidFill>
                  <a:srgbClr val="0000CD"/>
                </a:solidFill>
                <a:effectLst/>
                <a:latin typeface="Consolas" panose="020B0609020204030204" pitchFamily="49" charset="0"/>
              </a:rPr>
              <a:t>print</a:t>
            </a:r>
            <a:r>
              <a:rPr lang="en-IN" sz="1600" b="0" i="0" dirty="0">
                <a:solidFill>
                  <a:srgbClr val="000000"/>
                </a:solidFill>
                <a:effectLst/>
                <a:latin typeface="Consolas" panose="020B0609020204030204" pitchFamily="49" charset="0"/>
              </a:rPr>
              <a:t>(skew(v))</a:t>
            </a:r>
            <a:r>
              <a:rPr lang="en-IN" sz="1600" dirty="0"/>
              <a:t/>
            </a:r>
            <a:br>
              <a:rPr lang="en-IN" sz="1600" dirty="0"/>
            </a:br>
            <a:r>
              <a:rPr lang="en-IN" sz="1600" b="0" i="0" dirty="0">
                <a:solidFill>
                  <a:srgbClr val="0000CD"/>
                </a:solidFill>
                <a:effectLst/>
                <a:latin typeface="Consolas" panose="020B0609020204030204" pitchFamily="49" charset="0"/>
              </a:rPr>
              <a:t>print</a:t>
            </a:r>
            <a:r>
              <a:rPr lang="en-IN" sz="1600" b="0" i="0" dirty="0">
                <a:solidFill>
                  <a:srgbClr val="000000"/>
                </a:solidFill>
                <a:effectLst/>
                <a:latin typeface="Consolas" panose="020B0609020204030204" pitchFamily="49" charset="0"/>
              </a:rPr>
              <a:t>(kurtosis(v))</a:t>
            </a:r>
            <a:endParaRPr lang="en-US" sz="2000" dirty="0">
              <a:solidFill>
                <a:srgbClr val="000000"/>
              </a:solidFill>
              <a:latin typeface="Verdana" panose="020B0604030504040204" pitchFamily="34" charset="0"/>
            </a:endParaRPr>
          </a:p>
          <a:p>
            <a:endParaRPr lang="en-US" sz="1200" b="0" i="0" dirty="0">
              <a:solidFill>
                <a:srgbClr val="000000"/>
              </a:solidFill>
              <a:effectLst/>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C9643183-CC32-18B1-28D2-D51118C2456D}"/>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278339037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106808" y="44389"/>
            <a:ext cx="11806960" cy="426128"/>
          </a:xfrm>
        </p:spPr>
        <p:txBody>
          <a:bodyPr>
            <a:noAutofit/>
          </a:bodyPr>
          <a:lstStyle/>
          <a:p>
            <a:r>
              <a:rPr lang="en-US" sz="4400" dirty="0"/>
              <a:t>Python-Statistics</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0702030" cy="6325339"/>
          </a:xfrm>
        </p:spPr>
        <p:txBody>
          <a:bodyPr>
            <a:normAutofit/>
          </a:bodyPr>
          <a:lstStyle/>
          <a:p>
            <a:r>
              <a:rPr lang="en-US" sz="1600" b="0" i="0" dirty="0">
                <a:solidFill>
                  <a:srgbClr val="000000"/>
                </a:solidFill>
                <a:effectLst/>
                <a:latin typeface="Verdana" panose="020B0604030504040204" pitchFamily="34" charset="0"/>
              </a:rPr>
              <a:t>Mean Median Mode :</a:t>
            </a:r>
          </a:p>
          <a:p>
            <a:r>
              <a:rPr lang="en-US" sz="1600" dirty="0">
                <a:solidFill>
                  <a:srgbClr val="000000"/>
                </a:solidFill>
                <a:latin typeface="Verdana" panose="020B0604030504040204" pitchFamily="34" charset="0"/>
              </a:rPr>
              <a:t>Mean/Median/Mode(x)- x is the argument where we are passing the value of the numeric data types.</a:t>
            </a:r>
          </a:p>
          <a:p>
            <a:r>
              <a:rPr lang="en-US" sz="1600" dirty="0">
                <a:solidFill>
                  <a:srgbClr val="000000"/>
                </a:solidFill>
                <a:latin typeface="Verdana" panose="020B0604030504040204" pitchFamily="34" charset="0"/>
              </a:rPr>
              <a:t>Syntax:</a:t>
            </a:r>
          </a:p>
          <a:p>
            <a:r>
              <a:rPr lang="en-US" sz="1600" dirty="0">
                <a:solidFill>
                  <a:srgbClr val="000000"/>
                </a:solidFill>
                <a:latin typeface="Verdana" panose="020B0604030504040204" pitchFamily="34" charset="0"/>
              </a:rPr>
              <a:t>x=</a:t>
            </a:r>
            <a:r>
              <a:rPr lang="en-US" sz="1600" dirty="0" err="1">
                <a:solidFill>
                  <a:srgbClr val="000000"/>
                </a:solidFill>
                <a:latin typeface="Verdana" panose="020B0604030504040204" pitchFamily="34" charset="0"/>
              </a:rPr>
              <a:t>np.array</a:t>
            </a:r>
            <a:r>
              <a:rPr lang="en-US" sz="1600" dirty="0">
                <a:solidFill>
                  <a:srgbClr val="000000"/>
                </a:solidFill>
                <a:latin typeface="Verdana" panose="020B0604030504040204" pitchFamily="34" charset="0"/>
              </a:rPr>
              <a:t>([1,5,2,3,6,9,8,8,7])</a:t>
            </a:r>
          </a:p>
          <a:p>
            <a:r>
              <a:rPr lang="en-US" sz="1600" dirty="0">
                <a:solidFill>
                  <a:srgbClr val="000000"/>
                </a:solidFill>
                <a:latin typeface="Verdana" panose="020B0604030504040204" pitchFamily="34" charset="0"/>
              </a:rPr>
              <a:t>avg=</a:t>
            </a:r>
            <a:r>
              <a:rPr lang="en-US" sz="1600" dirty="0" err="1">
                <a:solidFill>
                  <a:srgbClr val="000000"/>
                </a:solidFill>
                <a:latin typeface="Verdana" panose="020B0604030504040204" pitchFamily="34" charset="0"/>
              </a:rPr>
              <a:t>np.mean</a:t>
            </a:r>
            <a:r>
              <a:rPr lang="en-US" sz="1600" dirty="0">
                <a:solidFill>
                  <a:srgbClr val="000000"/>
                </a:solidFill>
                <a:latin typeface="Verdana" panose="020B0604030504040204" pitchFamily="34" charset="0"/>
              </a:rPr>
              <a:t>(x)</a:t>
            </a:r>
          </a:p>
          <a:p>
            <a:r>
              <a:rPr lang="en-US" sz="1600" dirty="0">
                <a:solidFill>
                  <a:srgbClr val="000000"/>
                </a:solidFill>
                <a:latin typeface="Verdana" panose="020B0604030504040204" pitchFamily="34" charset="0"/>
              </a:rPr>
              <a:t>print(avg)</a:t>
            </a:r>
          </a:p>
          <a:p>
            <a:endParaRPr lang="en-US" sz="1600" dirty="0">
              <a:solidFill>
                <a:srgbClr val="000000"/>
              </a:solidFill>
              <a:latin typeface="Verdana" panose="020B0604030504040204" pitchFamily="34" charset="0"/>
            </a:endParaRPr>
          </a:p>
          <a:p>
            <a:r>
              <a:rPr lang="en-US" sz="1600" dirty="0">
                <a:solidFill>
                  <a:srgbClr val="000000"/>
                </a:solidFill>
                <a:latin typeface="Verdana" panose="020B0604030504040204" pitchFamily="34" charset="0"/>
              </a:rPr>
              <a:t>In the Same way we can find the median, mode, standard deviation of any data.</a:t>
            </a:r>
          </a:p>
          <a:p>
            <a:endParaRPr lang="en-US" sz="1600" dirty="0">
              <a:solidFill>
                <a:srgbClr val="000000"/>
              </a:solidFill>
              <a:latin typeface="Verdana" panose="020B0604030504040204" pitchFamily="34" charset="0"/>
            </a:endParaRPr>
          </a:p>
          <a:p>
            <a:endParaRPr lang="en-US" sz="1200" b="0" i="0" dirty="0">
              <a:solidFill>
                <a:srgbClr val="000000"/>
              </a:solidFill>
              <a:effectLst/>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C9643183-CC32-18B1-28D2-D51118C2456D}"/>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36915403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73981" y="62144"/>
            <a:ext cx="11806960" cy="426128"/>
          </a:xfrm>
        </p:spPr>
        <p:txBody>
          <a:bodyPr>
            <a:noAutofit/>
          </a:bodyPr>
          <a:lstStyle/>
          <a:p>
            <a:r>
              <a:rPr lang="en-US" sz="4400" dirty="0"/>
              <a:t>Python-Statistics-Linear-Regression</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710214"/>
            <a:ext cx="11931588" cy="6103397"/>
          </a:xfrm>
        </p:spPr>
        <p:txBody>
          <a:bodyPr>
            <a:normAutofit/>
          </a:bodyPr>
          <a:lstStyle/>
          <a:p>
            <a:r>
              <a:rPr lang="en-IN" sz="1200" b="0" i="0" dirty="0">
                <a:solidFill>
                  <a:srgbClr val="0000CD"/>
                </a:solidFill>
                <a:effectLst/>
                <a:latin typeface="Consolas" panose="020B0609020204030204" pitchFamily="49" charset="0"/>
              </a:rPr>
              <a:t>import </a:t>
            </a:r>
            <a:r>
              <a:rPr lang="en-IN" sz="1200" b="0" i="0" dirty="0" err="1">
                <a:solidFill>
                  <a:srgbClr val="0000CD"/>
                </a:solidFill>
                <a:effectLst/>
                <a:latin typeface="Consolas" panose="020B0609020204030204" pitchFamily="49" charset="0"/>
              </a:rPr>
              <a:t>matplotlib.pyplot</a:t>
            </a:r>
            <a:r>
              <a:rPr lang="en-IN" sz="1200" b="0" i="0" dirty="0">
                <a:solidFill>
                  <a:srgbClr val="0000CD"/>
                </a:solidFill>
                <a:effectLst/>
                <a:latin typeface="Consolas" panose="020B0609020204030204" pitchFamily="49" charset="0"/>
              </a:rPr>
              <a:t> as </a:t>
            </a:r>
            <a:r>
              <a:rPr lang="en-IN" sz="1200" b="0" i="0" dirty="0" err="1">
                <a:solidFill>
                  <a:srgbClr val="0000CD"/>
                </a:solidFill>
                <a:effectLst/>
                <a:latin typeface="Consolas" panose="020B0609020204030204" pitchFamily="49" charset="0"/>
              </a:rPr>
              <a:t>plt</a:t>
            </a:r>
            <a:endParaRPr lang="en-IN" sz="1200" b="0" i="0" dirty="0">
              <a:solidFill>
                <a:srgbClr val="0000CD"/>
              </a:solidFill>
              <a:effectLst/>
              <a:latin typeface="Consolas" panose="020B0609020204030204" pitchFamily="49" charset="0"/>
            </a:endParaRPr>
          </a:p>
          <a:p>
            <a:r>
              <a:rPr lang="en-IN" sz="1200" b="0" i="0" dirty="0">
                <a:solidFill>
                  <a:srgbClr val="0000CD"/>
                </a:solidFill>
                <a:effectLst/>
                <a:latin typeface="Consolas" panose="020B0609020204030204" pitchFamily="49" charset="0"/>
              </a:rPr>
              <a:t>from </a:t>
            </a:r>
            <a:r>
              <a:rPr lang="en-IN" sz="1200" b="0" i="0" dirty="0" err="1">
                <a:solidFill>
                  <a:srgbClr val="0000CD"/>
                </a:solidFill>
                <a:effectLst/>
                <a:latin typeface="Consolas" panose="020B0609020204030204" pitchFamily="49" charset="0"/>
              </a:rPr>
              <a:t>scipy</a:t>
            </a:r>
            <a:r>
              <a:rPr lang="en-IN" sz="1200" b="0" i="0" dirty="0">
                <a:solidFill>
                  <a:srgbClr val="0000CD"/>
                </a:solidFill>
                <a:effectLst/>
                <a:latin typeface="Consolas" panose="020B0609020204030204" pitchFamily="49" charset="0"/>
              </a:rPr>
              <a:t> import stats</a:t>
            </a:r>
          </a:p>
          <a:p>
            <a:pPr marL="0" indent="0">
              <a:buNone/>
            </a:pPr>
            <a:r>
              <a:rPr lang="en-IN" sz="1200" b="0" i="0" dirty="0">
                <a:solidFill>
                  <a:srgbClr val="0000CD"/>
                </a:solidFill>
                <a:effectLst/>
                <a:latin typeface="Consolas" panose="020B0609020204030204" pitchFamily="49" charset="0"/>
              </a:rPr>
              <a:t>x = [5,7,8,7,2,17,2,9,4,11,12,9,6]</a:t>
            </a:r>
          </a:p>
          <a:p>
            <a:pPr marL="0" indent="0">
              <a:buNone/>
            </a:pPr>
            <a:r>
              <a:rPr lang="en-IN" sz="1200" b="0" i="0" dirty="0">
                <a:solidFill>
                  <a:srgbClr val="0000CD"/>
                </a:solidFill>
                <a:effectLst/>
                <a:latin typeface="Consolas" panose="020B0609020204030204" pitchFamily="49" charset="0"/>
              </a:rPr>
              <a:t>y = [99,86,87,88,111,86,103,87,94,78,77,85,86]</a:t>
            </a:r>
          </a:p>
          <a:p>
            <a:r>
              <a:rPr lang="en-IN" sz="1200" b="0" i="0" dirty="0">
                <a:solidFill>
                  <a:srgbClr val="0000CD"/>
                </a:solidFill>
                <a:effectLst/>
                <a:latin typeface="Consolas" panose="020B0609020204030204" pitchFamily="49" charset="0"/>
              </a:rPr>
              <a:t>slope, intercept, r, p, </a:t>
            </a:r>
            <a:r>
              <a:rPr lang="en-IN" sz="1200" b="0" i="0" dirty="0" err="1">
                <a:solidFill>
                  <a:srgbClr val="0000CD"/>
                </a:solidFill>
                <a:effectLst/>
                <a:latin typeface="Consolas" panose="020B0609020204030204" pitchFamily="49" charset="0"/>
              </a:rPr>
              <a:t>std_err</a:t>
            </a:r>
            <a:r>
              <a:rPr lang="en-IN" sz="1200" b="0" i="0" dirty="0">
                <a:solidFill>
                  <a:srgbClr val="0000CD"/>
                </a:solidFill>
                <a:effectLst/>
                <a:latin typeface="Consolas" panose="020B0609020204030204" pitchFamily="49" charset="0"/>
              </a:rPr>
              <a:t> = </a:t>
            </a:r>
            <a:r>
              <a:rPr lang="en-IN" sz="1200" b="0" i="0" dirty="0" err="1">
                <a:solidFill>
                  <a:srgbClr val="0000CD"/>
                </a:solidFill>
                <a:effectLst/>
                <a:latin typeface="Consolas" panose="020B0609020204030204" pitchFamily="49" charset="0"/>
              </a:rPr>
              <a:t>stats.linregress</a:t>
            </a:r>
            <a:r>
              <a:rPr lang="en-IN" sz="1200" b="0" i="0" dirty="0">
                <a:solidFill>
                  <a:srgbClr val="0000CD"/>
                </a:solidFill>
                <a:effectLst/>
                <a:latin typeface="Consolas" panose="020B0609020204030204" pitchFamily="49" charset="0"/>
              </a:rPr>
              <a:t>(x, y)</a:t>
            </a:r>
          </a:p>
          <a:p>
            <a:r>
              <a:rPr lang="en-IN" sz="1200" b="0" i="0" dirty="0">
                <a:solidFill>
                  <a:srgbClr val="0000CD"/>
                </a:solidFill>
                <a:effectLst/>
                <a:latin typeface="Consolas" panose="020B0609020204030204" pitchFamily="49" charset="0"/>
              </a:rPr>
              <a:t>def </a:t>
            </a:r>
            <a:r>
              <a:rPr lang="en-IN" sz="1200" b="0" i="0" dirty="0" err="1">
                <a:solidFill>
                  <a:srgbClr val="0000CD"/>
                </a:solidFill>
                <a:effectLst/>
                <a:latin typeface="Consolas" panose="020B0609020204030204" pitchFamily="49" charset="0"/>
              </a:rPr>
              <a:t>myfunc</a:t>
            </a:r>
            <a:r>
              <a:rPr lang="en-IN" sz="1200" b="0" i="0" dirty="0">
                <a:solidFill>
                  <a:srgbClr val="0000CD"/>
                </a:solidFill>
                <a:effectLst/>
                <a:latin typeface="Consolas" panose="020B0609020204030204" pitchFamily="49" charset="0"/>
              </a:rPr>
              <a:t>(x):</a:t>
            </a:r>
          </a:p>
          <a:p>
            <a:r>
              <a:rPr lang="en-IN" sz="1200" b="0" i="0" dirty="0">
                <a:solidFill>
                  <a:srgbClr val="0000CD"/>
                </a:solidFill>
                <a:effectLst/>
                <a:latin typeface="Consolas" panose="020B0609020204030204" pitchFamily="49" charset="0"/>
              </a:rPr>
              <a:t>  return slope * x + intercept</a:t>
            </a:r>
          </a:p>
          <a:p>
            <a:r>
              <a:rPr lang="en-IN" sz="1200" b="0" i="0" dirty="0" err="1">
                <a:solidFill>
                  <a:srgbClr val="0000CD"/>
                </a:solidFill>
                <a:effectLst/>
                <a:latin typeface="Consolas" panose="020B0609020204030204" pitchFamily="49" charset="0"/>
              </a:rPr>
              <a:t>mymodel</a:t>
            </a:r>
            <a:r>
              <a:rPr lang="en-IN" sz="1200" b="0" i="0" dirty="0">
                <a:solidFill>
                  <a:srgbClr val="0000CD"/>
                </a:solidFill>
                <a:effectLst/>
                <a:latin typeface="Consolas" panose="020B0609020204030204" pitchFamily="49" charset="0"/>
              </a:rPr>
              <a:t> = list(map(</a:t>
            </a:r>
            <a:r>
              <a:rPr lang="en-IN" sz="1200" b="0" i="0" dirty="0" err="1">
                <a:solidFill>
                  <a:srgbClr val="0000CD"/>
                </a:solidFill>
                <a:effectLst/>
                <a:latin typeface="Consolas" panose="020B0609020204030204" pitchFamily="49" charset="0"/>
              </a:rPr>
              <a:t>myfunc</a:t>
            </a:r>
            <a:r>
              <a:rPr lang="en-IN" sz="1200" b="0" i="0" dirty="0">
                <a:solidFill>
                  <a:srgbClr val="0000CD"/>
                </a:solidFill>
                <a:effectLst/>
                <a:latin typeface="Consolas" panose="020B0609020204030204" pitchFamily="49" charset="0"/>
              </a:rPr>
              <a:t>, x))</a:t>
            </a:r>
          </a:p>
          <a:p>
            <a:r>
              <a:rPr lang="en-IN" sz="1200" b="0" i="0" dirty="0" err="1">
                <a:solidFill>
                  <a:srgbClr val="0000CD"/>
                </a:solidFill>
                <a:effectLst/>
                <a:latin typeface="Consolas" panose="020B0609020204030204" pitchFamily="49" charset="0"/>
              </a:rPr>
              <a:t>plt.scatter</a:t>
            </a:r>
            <a:r>
              <a:rPr lang="en-IN" sz="1200" b="0" i="0" dirty="0">
                <a:solidFill>
                  <a:srgbClr val="0000CD"/>
                </a:solidFill>
                <a:effectLst/>
                <a:latin typeface="Consolas" panose="020B0609020204030204" pitchFamily="49" charset="0"/>
              </a:rPr>
              <a:t>(x, y)</a:t>
            </a:r>
          </a:p>
          <a:p>
            <a:r>
              <a:rPr lang="en-IN" sz="1200" b="0" i="0" dirty="0" err="1">
                <a:solidFill>
                  <a:srgbClr val="0000CD"/>
                </a:solidFill>
                <a:effectLst/>
                <a:latin typeface="Consolas" panose="020B0609020204030204" pitchFamily="49" charset="0"/>
              </a:rPr>
              <a:t>plt.plot</a:t>
            </a:r>
            <a:r>
              <a:rPr lang="en-IN" sz="1200" b="0" i="0" dirty="0">
                <a:solidFill>
                  <a:srgbClr val="0000CD"/>
                </a:solidFill>
                <a:effectLst/>
                <a:latin typeface="Consolas" panose="020B0609020204030204" pitchFamily="49" charset="0"/>
              </a:rPr>
              <a:t>(x, </a:t>
            </a:r>
            <a:r>
              <a:rPr lang="en-IN" sz="1200" b="0" i="0" dirty="0" err="1">
                <a:solidFill>
                  <a:srgbClr val="0000CD"/>
                </a:solidFill>
                <a:effectLst/>
                <a:latin typeface="Consolas" panose="020B0609020204030204" pitchFamily="49" charset="0"/>
              </a:rPr>
              <a:t>mymodel</a:t>
            </a:r>
            <a:r>
              <a:rPr lang="en-IN" sz="1200" b="0" i="0" dirty="0">
                <a:solidFill>
                  <a:srgbClr val="0000CD"/>
                </a:solidFill>
                <a:effectLst/>
                <a:latin typeface="Consolas" panose="020B0609020204030204" pitchFamily="49" charset="0"/>
              </a:rPr>
              <a:t>)</a:t>
            </a:r>
          </a:p>
          <a:p>
            <a:r>
              <a:rPr lang="en-IN" sz="1200" b="0" i="0" dirty="0" err="1">
                <a:solidFill>
                  <a:srgbClr val="0000CD"/>
                </a:solidFill>
                <a:effectLst/>
                <a:latin typeface="Consolas" panose="020B0609020204030204" pitchFamily="49" charset="0"/>
              </a:rPr>
              <a:t>plt.show</a:t>
            </a:r>
            <a:r>
              <a:rPr lang="en-IN" sz="1200" b="0" i="0" dirty="0">
                <a:solidFill>
                  <a:srgbClr val="0000CD"/>
                </a:solidFill>
                <a:effectLst/>
                <a:latin typeface="Consolas" panose="020B0609020204030204" pitchFamily="49" charset="0"/>
              </a:rPr>
              <a:t>()</a:t>
            </a:r>
            <a:endParaRPr lang="en-US" sz="1200" b="0" i="0" dirty="0">
              <a:solidFill>
                <a:srgbClr val="000000"/>
              </a:solidFill>
              <a:effectLst/>
              <a:latin typeface="Verdana" panose="020B0604030504040204" pitchFamily="34" charset="0"/>
            </a:endParaRPr>
          </a:p>
          <a:p>
            <a:pPr algn="l"/>
            <a:endParaRPr lang="en-IN" sz="16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C9643183-CC32-18B1-28D2-D51118C2456D}"/>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a:extLst>
              <a:ext uri="{FF2B5EF4-FFF2-40B4-BE49-F238E27FC236}">
                <a16:creationId xmlns="" xmlns:a16="http://schemas.microsoft.com/office/drawing/2014/main" id="{6DF0D775-7227-3120-947C-0E678C6A5884}"/>
              </a:ext>
            </a:extLst>
          </p:cNvPr>
          <p:cNvPicPr>
            <a:picLocks noChangeAspect="1"/>
          </p:cNvPicPr>
          <p:nvPr/>
        </p:nvPicPr>
        <p:blipFill>
          <a:blip r:embed="rId2"/>
          <a:stretch>
            <a:fillRect/>
          </a:stretch>
        </p:blipFill>
        <p:spPr>
          <a:xfrm>
            <a:off x="5051393" y="2299317"/>
            <a:ext cx="5521911" cy="3575703"/>
          </a:xfrm>
          <a:prstGeom prst="rect">
            <a:avLst/>
          </a:prstGeom>
        </p:spPr>
      </p:pic>
    </p:spTree>
    <p:extLst>
      <p:ext uri="{BB962C8B-B14F-4D97-AF65-F5344CB8AC3E}">
        <p14:creationId xmlns="" xmlns:p14="http://schemas.microsoft.com/office/powerpoint/2010/main" val="249569974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73981" y="79899"/>
            <a:ext cx="11806960" cy="426128"/>
          </a:xfrm>
        </p:spPr>
        <p:txBody>
          <a:bodyPr>
            <a:noAutofit/>
          </a:bodyPr>
          <a:lstStyle/>
          <a:p>
            <a:r>
              <a:rPr lang="en-US" sz="4400" dirty="0"/>
              <a:t>Python-Statistics-Polynomial Regression</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1931588" cy="6325339"/>
          </a:xfrm>
        </p:spPr>
        <p:txBody>
          <a:bodyPr>
            <a:normAutofit/>
          </a:bodyPr>
          <a:lstStyle/>
          <a:p>
            <a:r>
              <a:rPr lang="en-US" sz="1600" b="0" i="0" dirty="0">
                <a:solidFill>
                  <a:srgbClr val="000000"/>
                </a:solidFill>
                <a:effectLst/>
                <a:latin typeface="Verdana" panose="020B0604030504040204" pitchFamily="34" charset="0"/>
              </a:rPr>
              <a:t>import </a:t>
            </a:r>
            <a:r>
              <a:rPr lang="en-US" sz="1600" b="0" i="0" dirty="0" err="1">
                <a:solidFill>
                  <a:srgbClr val="000000"/>
                </a:solidFill>
                <a:effectLst/>
                <a:latin typeface="Verdana" panose="020B0604030504040204" pitchFamily="34" charset="0"/>
              </a:rPr>
              <a:t>numpy</a:t>
            </a:r>
            <a:endParaRPr lang="en-US" sz="1600" b="0" i="0" dirty="0">
              <a:solidFill>
                <a:srgbClr val="000000"/>
              </a:solidFill>
              <a:effectLst/>
              <a:latin typeface="Verdana" panose="020B0604030504040204" pitchFamily="34" charset="0"/>
            </a:endParaRPr>
          </a:p>
          <a:p>
            <a:r>
              <a:rPr lang="en-US" sz="1600" b="0" i="0" dirty="0">
                <a:solidFill>
                  <a:srgbClr val="000000"/>
                </a:solidFill>
                <a:effectLst/>
                <a:latin typeface="Verdana" panose="020B0604030504040204" pitchFamily="34" charset="0"/>
              </a:rPr>
              <a:t>from </a:t>
            </a:r>
            <a:r>
              <a:rPr lang="en-US" sz="1600" b="0" i="0" dirty="0" err="1">
                <a:solidFill>
                  <a:srgbClr val="000000"/>
                </a:solidFill>
                <a:effectLst/>
                <a:latin typeface="Verdana" panose="020B0604030504040204" pitchFamily="34" charset="0"/>
              </a:rPr>
              <a:t>sklearn.metrics</a:t>
            </a:r>
            <a:r>
              <a:rPr lang="en-US" sz="1600" b="0" i="0" dirty="0">
                <a:solidFill>
                  <a:srgbClr val="000000"/>
                </a:solidFill>
                <a:effectLst/>
                <a:latin typeface="Verdana" panose="020B0604030504040204" pitchFamily="34" charset="0"/>
              </a:rPr>
              <a:t> import r2_score</a:t>
            </a:r>
          </a:p>
          <a:p>
            <a:endParaRPr lang="en-US" sz="1600" b="0" i="0" dirty="0">
              <a:solidFill>
                <a:srgbClr val="000000"/>
              </a:solidFill>
              <a:effectLst/>
              <a:latin typeface="Verdana" panose="020B0604030504040204" pitchFamily="34" charset="0"/>
            </a:endParaRPr>
          </a:p>
          <a:p>
            <a:r>
              <a:rPr lang="en-US" sz="1600" b="0" i="0" dirty="0">
                <a:solidFill>
                  <a:srgbClr val="000000"/>
                </a:solidFill>
                <a:effectLst/>
                <a:latin typeface="Verdana" panose="020B0604030504040204" pitchFamily="34" charset="0"/>
              </a:rPr>
              <a:t>x = [1,2,3,5,6,7,8,9,10,12,13,14,15,16,18,19,21,22,29]</a:t>
            </a:r>
          </a:p>
          <a:p>
            <a:r>
              <a:rPr lang="en-US" sz="1600" b="0" i="0" dirty="0">
                <a:solidFill>
                  <a:srgbClr val="000000"/>
                </a:solidFill>
                <a:effectLst/>
                <a:latin typeface="Verdana" panose="020B0604030504040204" pitchFamily="34" charset="0"/>
              </a:rPr>
              <a:t>y = [100,90,80,60,60,55,60,65,70,70,75,76,78,79,90,99,99,100,108]</a:t>
            </a:r>
          </a:p>
          <a:p>
            <a:endParaRPr lang="en-US" sz="1600" b="0" i="0" dirty="0">
              <a:solidFill>
                <a:srgbClr val="000000"/>
              </a:solidFill>
              <a:effectLst/>
              <a:latin typeface="Verdana" panose="020B0604030504040204" pitchFamily="34" charset="0"/>
            </a:endParaRPr>
          </a:p>
          <a:p>
            <a:r>
              <a:rPr lang="en-US" sz="1600" b="0" i="0" dirty="0" err="1">
                <a:solidFill>
                  <a:srgbClr val="000000"/>
                </a:solidFill>
                <a:effectLst/>
                <a:latin typeface="Verdana" panose="020B0604030504040204" pitchFamily="34" charset="0"/>
              </a:rPr>
              <a:t>mymodel</a:t>
            </a:r>
            <a:r>
              <a:rPr lang="en-US" sz="1600" b="0" i="0" dirty="0">
                <a:solidFill>
                  <a:srgbClr val="000000"/>
                </a:solidFill>
                <a:effectLst/>
                <a:latin typeface="Verdana" panose="020B0604030504040204" pitchFamily="34" charset="0"/>
              </a:rPr>
              <a:t> = numpy.poly1d(</a:t>
            </a:r>
            <a:r>
              <a:rPr lang="en-US" sz="1600" b="0" i="0" dirty="0" err="1">
                <a:solidFill>
                  <a:srgbClr val="000000"/>
                </a:solidFill>
                <a:effectLst/>
                <a:latin typeface="Verdana" panose="020B0604030504040204" pitchFamily="34" charset="0"/>
              </a:rPr>
              <a:t>numpy.polyfit</a:t>
            </a:r>
            <a:r>
              <a:rPr lang="en-US" sz="1600" b="0" i="0" dirty="0">
                <a:solidFill>
                  <a:srgbClr val="000000"/>
                </a:solidFill>
                <a:effectLst/>
                <a:latin typeface="Verdana" panose="020B0604030504040204" pitchFamily="34" charset="0"/>
              </a:rPr>
              <a:t>(x, y, 3))</a:t>
            </a:r>
          </a:p>
          <a:p>
            <a:r>
              <a:rPr lang="en-US" sz="1600" b="0" i="0" dirty="0" err="1">
                <a:solidFill>
                  <a:srgbClr val="000000"/>
                </a:solidFill>
                <a:effectLst/>
                <a:latin typeface="Verdana" panose="020B0604030504040204" pitchFamily="34" charset="0"/>
              </a:rPr>
              <a:t>myline</a:t>
            </a:r>
            <a:r>
              <a:rPr lang="en-US" sz="1600" b="0" i="0" dirty="0">
                <a:solidFill>
                  <a:srgbClr val="000000"/>
                </a:solidFill>
                <a:effectLst/>
                <a:latin typeface="Verdana" panose="020B0604030504040204" pitchFamily="34" charset="0"/>
              </a:rPr>
              <a:t> = </a:t>
            </a:r>
            <a:r>
              <a:rPr lang="en-US" sz="1600" b="0" i="0" dirty="0" err="1">
                <a:solidFill>
                  <a:srgbClr val="000000"/>
                </a:solidFill>
                <a:effectLst/>
                <a:latin typeface="Verdana" panose="020B0604030504040204" pitchFamily="34" charset="0"/>
              </a:rPr>
              <a:t>numpy.linspace</a:t>
            </a:r>
            <a:r>
              <a:rPr lang="en-US" sz="1600" b="0" i="0" dirty="0">
                <a:solidFill>
                  <a:srgbClr val="000000"/>
                </a:solidFill>
                <a:effectLst/>
                <a:latin typeface="Verdana" panose="020B0604030504040204" pitchFamily="34" charset="0"/>
              </a:rPr>
              <a:t>(1, 29, 100)</a:t>
            </a:r>
          </a:p>
          <a:p>
            <a:r>
              <a:rPr lang="en-US" sz="1600" b="0" i="0" dirty="0" err="1">
                <a:solidFill>
                  <a:srgbClr val="000000"/>
                </a:solidFill>
                <a:effectLst/>
                <a:latin typeface="Verdana" panose="020B0604030504040204" pitchFamily="34" charset="0"/>
              </a:rPr>
              <a:t>plt.scatter</a:t>
            </a:r>
            <a:r>
              <a:rPr lang="en-US" sz="1600" b="0" i="0" dirty="0">
                <a:solidFill>
                  <a:srgbClr val="000000"/>
                </a:solidFill>
                <a:effectLst/>
                <a:latin typeface="Verdana" panose="020B0604030504040204" pitchFamily="34" charset="0"/>
              </a:rPr>
              <a:t>(</a:t>
            </a:r>
            <a:r>
              <a:rPr lang="en-US" sz="1600" b="0" i="0" dirty="0" err="1">
                <a:solidFill>
                  <a:srgbClr val="000000"/>
                </a:solidFill>
                <a:effectLst/>
                <a:latin typeface="Verdana" panose="020B0604030504040204" pitchFamily="34" charset="0"/>
              </a:rPr>
              <a:t>x,y,marker</a:t>
            </a:r>
            <a:r>
              <a:rPr lang="en-US" sz="1600" b="0" i="0" dirty="0">
                <a:solidFill>
                  <a:srgbClr val="000000"/>
                </a:solidFill>
                <a:effectLst/>
                <a:latin typeface="Verdana" panose="020B0604030504040204" pitchFamily="34" charset="0"/>
              </a:rPr>
              <a:t>='x')</a:t>
            </a:r>
          </a:p>
          <a:p>
            <a:r>
              <a:rPr lang="en-US" sz="1600" b="0" i="0" dirty="0" err="1">
                <a:solidFill>
                  <a:srgbClr val="000000"/>
                </a:solidFill>
                <a:effectLst/>
                <a:latin typeface="Verdana" panose="020B0604030504040204" pitchFamily="34" charset="0"/>
              </a:rPr>
              <a:t>plt.plot</a:t>
            </a:r>
            <a:r>
              <a:rPr lang="en-US" sz="1600" b="0" i="0" dirty="0">
                <a:solidFill>
                  <a:srgbClr val="000000"/>
                </a:solidFill>
                <a:effectLst/>
                <a:latin typeface="Verdana" panose="020B0604030504040204" pitchFamily="34" charset="0"/>
              </a:rPr>
              <a:t>(</a:t>
            </a:r>
            <a:r>
              <a:rPr lang="en-US" sz="1600" b="0" i="0" dirty="0" err="1">
                <a:solidFill>
                  <a:srgbClr val="000000"/>
                </a:solidFill>
                <a:effectLst/>
                <a:latin typeface="Verdana" panose="020B0604030504040204" pitchFamily="34" charset="0"/>
              </a:rPr>
              <a:t>myline</a:t>
            </a:r>
            <a:r>
              <a:rPr lang="en-US" sz="1600" b="0" i="0" dirty="0">
                <a:solidFill>
                  <a:srgbClr val="000000"/>
                </a:solidFill>
                <a:effectLst/>
                <a:latin typeface="Verdana" panose="020B0604030504040204" pitchFamily="34" charset="0"/>
              </a:rPr>
              <a:t>, </a:t>
            </a:r>
            <a:r>
              <a:rPr lang="en-US" sz="1600" b="0" i="0" dirty="0" err="1">
                <a:solidFill>
                  <a:srgbClr val="000000"/>
                </a:solidFill>
                <a:effectLst/>
                <a:latin typeface="Verdana" panose="020B0604030504040204" pitchFamily="34" charset="0"/>
              </a:rPr>
              <a:t>mymodel</a:t>
            </a:r>
            <a:r>
              <a:rPr lang="en-US" sz="1600" b="0" i="0" dirty="0">
                <a:solidFill>
                  <a:srgbClr val="000000"/>
                </a:solidFill>
                <a:effectLst/>
                <a:latin typeface="Verdana" panose="020B0604030504040204" pitchFamily="34" charset="0"/>
              </a:rPr>
              <a:t>(</a:t>
            </a:r>
            <a:r>
              <a:rPr lang="en-US" sz="1600" b="0" i="0" dirty="0" err="1">
                <a:solidFill>
                  <a:srgbClr val="000000"/>
                </a:solidFill>
                <a:effectLst/>
                <a:latin typeface="Verdana" panose="020B0604030504040204" pitchFamily="34" charset="0"/>
              </a:rPr>
              <a:t>myline</a:t>
            </a:r>
            <a:r>
              <a:rPr lang="en-US" sz="1600" b="0" i="0" dirty="0">
                <a:solidFill>
                  <a:srgbClr val="000000"/>
                </a:solidFill>
                <a:effectLst/>
                <a:latin typeface="Verdana" panose="020B0604030504040204" pitchFamily="34" charset="0"/>
              </a:rPr>
              <a:t>),color='red')</a:t>
            </a:r>
          </a:p>
          <a:p>
            <a:r>
              <a:rPr lang="en-US" sz="1600" b="0" i="0" dirty="0">
                <a:solidFill>
                  <a:srgbClr val="000000"/>
                </a:solidFill>
                <a:effectLst/>
                <a:latin typeface="Verdana" panose="020B0604030504040204" pitchFamily="34" charset="0"/>
              </a:rPr>
              <a:t>speed = </a:t>
            </a:r>
            <a:r>
              <a:rPr lang="en-US" sz="1600" b="0" i="0" dirty="0" err="1">
                <a:solidFill>
                  <a:srgbClr val="000000"/>
                </a:solidFill>
                <a:effectLst/>
                <a:latin typeface="Verdana" panose="020B0604030504040204" pitchFamily="34" charset="0"/>
              </a:rPr>
              <a:t>mymodel</a:t>
            </a:r>
            <a:r>
              <a:rPr lang="en-US" sz="1600" b="0" i="0" dirty="0">
                <a:solidFill>
                  <a:srgbClr val="000000"/>
                </a:solidFill>
                <a:effectLst/>
                <a:latin typeface="Verdana" panose="020B0604030504040204" pitchFamily="34" charset="0"/>
              </a:rPr>
              <a:t>(17)</a:t>
            </a:r>
          </a:p>
          <a:p>
            <a:r>
              <a:rPr lang="en-US" sz="1600" b="0" i="0" dirty="0">
                <a:solidFill>
                  <a:srgbClr val="000000"/>
                </a:solidFill>
                <a:effectLst/>
                <a:latin typeface="Verdana" panose="020B0604030504040204" pitchFamily="34" charset="0"/>
              </a:rPr>
              <a:t>print(speed)</a:t>
            </a:r>
          </a:p>
          <a:p>
            <a:r>
              <a:rPr lang="en-US" sz="1600" b="0" i="0" dirty="0">
                <a:solidFill>
                  <a:srgbClr val="000000"/>
                </a:solidFill>
                <a:effectLst/>
                <a:latin typeface="Verdana" panose="020B0604030504040204" pitchFamily="34" charset="0"/>
              </a:rPr>
              <a:t>print(r2_score(</a:t>
            </a:r>
            <a:r>
              <a:rPr lang="en-US" sz="1600" b="0" i="0" dirty="0" err="1">
                <a:solidFill>
                  <a:srgbClr val="000000"/>
                </a:solidFill>
                <a:effectLst/>
                <a:latin typeface="Verdana" panose="020B0604030504040204" pitchFamily="34" charset="0"/>
              </a:rPr>
              <a:t>y,mymodel</a:t>
            </a:r>
            <a:r>
              <a:rPr lang="en-US" sz="1600" b="0" i="0" dirty="0">
                <a:solidFill>
                  <a:srgbClr val="000000"/>
                </a:solidFill>
                <a:effectLst/>
                <a:latin typeface="Verdana" panose="020B0604030504040204" pitchFamily="34" charset="0"/>
              </a:rPr>
              <a:t>(x)))</a:t>
            </a:r>
            <a:endParaRPr lang="en-IN" sz="1600" dirty="0">
              <a:solidFill>
                <a:srgbClr val="000000"/>
              </a:solidFill>
              <a:latin typeface="Verdana" panose="020B0604030504040204" pitchFamily="34" charset="0"/>
            </a:endParaRPr>
          </a:p>
        </p:txBody>
      </p:sp>
      <p:sp>
        <p:nvSpPr>
          <p:cNvPr id="4" name="Rectangle 1">
            <a:extLst>
              <a:ext uri="{FF2B5EF4-FFF2-40B4-BE49-F238E27FC236}">
                <a16:creationId xmlns="" xmlns:a16="http://schemas.microsoft.com/office/drawing/2014/main" id="{C9643183-CC32-18B1-28D2-D51118C2456D}"/>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a:extLst>
              <a:ext uri="{FF2B5EF4-FFF2-40B4-BE49-F238E27FC236}">
                <a16:creationId xmlns="" xmlns:a16="http://schemas.microsoft.com/office/drawing/2014/main" id="{11221FA2-97A1-6DB7-4D5F-D27974DBCE4B}"/>
              </a:ext>
            </a:extLst>
          </p:cNvPr>
          <p:cNvPicPr>
            <a:picLocks noChangeAspect="1"/>
          </p:cNvPicPr>
          <p:nvPr/>
        </p:nvPicPr>
        <p:blipFill>
          <a:blip r:embed="rId2"/>
          <a:stretch>
            <a:fillRect/>
          </a:stretch>
        </p:blipFill>
        <p:spPr>
          <a:xfrm>
            <a:off x="5663953" y="2681056"/>
            <a:ext cx="5921406" cy="36886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 xmlns:a16="http://schemas.microsoft.com/office/drawing/2014/main" id="{55C1A620-1124-C46F-E6EE-5C6DBE246A1E}"/>
              </a:ext>
            </a:extLst>
          </p:cNvPr>
          <p:cNvSpPr txBox="1"/>
          <p:nvPr/>
        </p:nvSpPr>
        <p:spPr>
          <a:xfrm>
            <a:off x="7554897" y="2743200"/>
            <a:ext cx="1704513" cy="276999"/>
          </a:xfrm>
          <a:prstGeom prst="rect">
            <a:avLst/>
          </a:prstGeom>
          <a:noFill/>
        </p:spPr>
        <p:txBody>
          <a:bodyPr wrap="square" rtlCol="0">
            <a:spAutoFit/>
          </a:bodyPr>
          <a:lstStyle/>
          <a:p>
            <a:r>
              <a:rPr lang="en-US" sz="1200" dirty="0"/>
              <a:t>Speed@17</a:t>
            </a:r>
            <a:endParaRPr lang="en-IN" sz="1200" dirty="0"/>
          </a:p>
        </p:txBody>
      </p:sp>
    </p:spTree>
    <p:extLst>
      <p:ext uri="{BB962C8B-B14F-4D97-AF65-F5344CB8AC3E}">
        <p14:creationId xmlns="" xmlns:p14="http://schemas.microsoft.com/office/powerpoint/2010/main" val="371662452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33DAB-3D9A-4FC6-ED55-34AB0C78B8FD}"/>
              </a:ext>
            </a:extLst>
          </p:cNvPr>
          <p:cNvSpPr>
            <a:spLocks noGrp="1"/>
          </p:cNvSpPr>
          <p:nvPr>
            <p:ph type="title"/>
          </p:nvPr>
        </p:nvSpPr>
        <p:spPr>
          <a:xfrm>
            <a:off x="73981" y="79899"/>
            <a:ext cx="11806960" cy="426128"/>
          </a:xfrm>
        </p:spPr>
        <p:txBody>
          <a:bodyPr>
            <a:noAutofit/>
          </a:bodyPr>
          <a:lstStyle/>
          <a:p>
            <a:r>
              <a:rPr lang="en-US" sz="4400" dirty="0"/>
              <a:t>Python-Statistics-Multiple Regression</a:t>
            </a:r>
            <a:endParaRPr lang="en-IN" sz="4400" dirty="0"/>
          </a:p>
        </p:txBody>
      </p:sp>
      <p:sp>
        <p:nvSpPr>
          <p:cNvPr id="3" name="Content Placeholder 2">
            <a:extLst>
              <a:ext uri="{FF2B5EF4-FFF2-40B4-BE49-F238E27FC236}">
                <a16:creationId xmlns="" xmlns:a16="http://schemas.microsoft.com/office/drawing/2014/main" id="{03459C95-F87C-EE30-0C87-499CE524D3EC}"/>
              </a:ext>
            </a:extLst>
          </p:cNvPr>
          <p:cNvSpPr>
            <a:spLocks noGrp="1"/>
          </p:cNvSpPr>
          <p:nvPr>
            <p:ph idx="1"/>
          </p:nvPr>
        </p:nvSpPr>
        <p:spPr>
          <a:xfrm>
            <a:off x="186431" y="488272"/>
            <a:ext cx="11931588" cy="6325339"/>
          </a:xfrm>
        </p:spPr>
        <p:txBody>
          <a:bodyPr>
            <a:normAutofit/>
          </a:bodyPr>
          <a:lstStyle/>
          <a:p>
            <a:pPr marL="0" indent="0">
              <a:buNone/>
            </a:pPr>
            <a:r>
              <a:rPr lang="en-US" sz="1600" b="0" i="0" dirty="0">
                <a:solidFill>
                  <a:srgbClr val="000000"/>
                </a:solidFill>
                <a:effectLst/>
                <a:latin typeface="Verdana" panose="020B0604030504040204" pitchFamily="34" charset="0"/>
              </a:rPr>
              <a:t>import pandas as pd</a:t>
            </a:r>
          </a:p>
          <a:p>
            <a:pPr marL="0" indent="0">
              <a:buNone/>
            </a:pPr>
            <a:r>
              <a:rPr lang="en-US" sz="1600" b="0" i="0" dirty="0" err="1">
                <a:solidFill>
                  <a:srgbClr val="000000"/>
                </a:solidFill>
                <a:effectLst/>
                <a:latin typeface="Verdana" panose="020B0604030504040204" pitchFamily="34" charset="0"/>
              </a:rPr>
              <a:t>df</a:t>
            </a:r>
            <a:r>
              <a:rPr lang="en-US" sz="1600" b="0" i="0" dirty="0">
                <a:solidFill>
                  <a:srgbClr val="000000"/>
                </a:solidFill>
                <a:effectLst/>
                <a:latin typeface="Verdana" panose="020B0604030504040204" pitchFamily="34" charset="0"/>
              </a:rPr>
              <a:t>=</a:t>
            </a:r>
            <a:r>
              <a:rPr lang="en-US" sz="1600" b="0" i="0" dirty="0" err="1">
                <a:solidFill>
                  <a:srgbClr val="000000"/>
                </a:solidFill>
                <a:effectLst/>
                <a:latin typeface="Verdana" panose="020B0604030504040204" pitchFamily="34" charset="0"/>
              </a:rPr>
              <a:t>pd.read_csv</a:t>
            </a:r>
            <a:r>
              <a:rPr lang="en-US" sz="1600" b="0" i="0" dirty="0">
                <a:solidFill>
                  <a:srgbClr val="000000"/>
                </a:solidFill>
                <a:effectLst/>
                <a:latin typeface="Verdana" panose="020B0604030504040204" pitchFamily="34" charset="0"/>
              </a:rPr>
              <a:t>('kagglehouse.csv')</a:t>
            </a:r>
          </a:p>
          <a:p>
            <a:pPr marL="0" indent="0">
              <a:buNone/>
            </a:pPr>
            <a:r>
              <a:rPr lang="en-US" sz="1600" b="0" i="0" dirty="0">
                <a:solidFill>
                  <a:srgbClr val="000000"/>
                </a:solidFill>
                <a:effectLst/>
                <a:latin typeface="Verdana" panose="020B0604030504040204" pitchFamily="34" charset="0"/>
              </a:rPr>
              <a:t>print(</a:t>
            </a:r>
            <a:r>
              <a:rPr lang="en-US" sz="1600" b="0" i="0" dirty="0" err="1">
                <a:solidFill>
                  <a:srgbClr val="000000"/>
                </a:solidFill>
                <a:effectLst/>
                <a:latin typeface="Verdana" panose="020B0604030504040204" pitchFamily="34" charset="0"/>
              </a:rPr>
              <a:t>df</a:t>
            </a:r>
            <a:r>
              <a:rPr lang="en-US" sz="1600" b="0" i="0" dirty="0">
                <a:solidFill>
                  <a:srgbClr val="000000"/>
                </a:solidFill>
                <a:effectLst/>
                <a:latin typeface="Verdana" panose="020B0604030504040204" pitchFamily="34" charset="0"/>
              </a:rPr>
              <a:t>)</a:t>
            </a:r>
          </a:p>
          <a:p>
            <a:pPr marL="0" indent="0">
              <a:buNone/>
            </a:pPr>
            <a:r>
              <a:rPr lang="en-US" sz="1600" b="0" i="0" dirty="0">
                <a:solidFill>
                  <a:srgbClr val="000000"/>
                </a:solidFill>
                <a:effectLst/>
                <a:latin typeface="Verdana" panose="020B0604030504040204" pitchFamily="34" charset="0"/>
              </a:rPr>
              <a:t>x=</a:t>
            </a:r>
            <a:r>
              <a:rPr lang="en-US" sz="1600" b="0" i="0" dirty="0" err="1">
                <a:solidFill>
                  <a:srgbClr val="000000"/>
                </a:solidFill>
                <a:effectLst/>
                <a:latin typeface="Verdana" panose="020B0604030504040204" pitchFamily="34" charset="0"/>
              </a:rPr>
              <a:t>df</a:t>
            </a:r>
            <a:r>
              <a:rPr lang="en-US" sz="1600" b="0" i="0" dirty="0">
                <a:solidFill>
                  <a:srgbClr val="000000"/>
                </a:solidFill>
                <a:effectLst/>
                <a:latin typeface="Verdana" panose="020B0604030504040204" pitchFamily="34" charset="0"/>
              </a:rPr>
              <a:t>[['sqft_living','</a:t>
            </a:r>
            <a:r>
              <a:rPr lang="en-US" sz="1600" b="0" i="0" dirty="0" err="1">
                <a:solidFill>
                  <a:srgbClr val="000000"/>
                </a:solidFill>
                <a:effectLst/>
                <a:latin typeface="Verdana" panose="020B0604030504040204" pitchFamily="34" charset="0"/>
              </a:rPr>
              <a:t>sqft_lot</a:t>
            </a:r>
            <a:r>
              <a:rPr lang="en-US" sz="1600" b="0" i="0" dirty="0">
                <a:solidFill>
                  <a:srgbClr val="000000"/>
                </a:solidFill>
                <a:effectLst/>
                <a:latin typeface="Verdana" panose="020B0604030504040204" pitchFamily="34" charset="0"/>
              </a:rPr>
              <a:t>']]</a:t>
            </a:r>
          </a:p>
          <a:p>
            <a:pPr marL="0" indent="0">
              <a:buNone/>
            </a:pPr>
            <a:r>
              <a:rPr lang="en-US" sz="1600" b="0" i="0" dirty="0">
                <a:solidFill>
                  <a:srgbClr val="000000"/>
                </a:solidFill>
                <a:effectLst/>
                <a:latin typeface="Verdana" panose="020B0604030504040204" pitchFamily="34" charset="0"/>
              </a:rPr>
              <a:t>y=</a:t>
            </a:r>
            <a:r>
              <a:rPr lang="en-US" sz="1600" b="0" i="0" dirty="0" err="1">
                <a:solidFill>
                  <a:srgbClr val="000000"/>
                </a:solidFill>
                <a:effectLst/>
                <a:latin typeface="Verdana" panose="020B0604030504040204" pitchFamily="34" charset="0"/>
              </a:rPr>
              <a:t>df</a:t>
            </a:r>
            <a:r>
              <a:rPr lang="en-US" sz="1600" b="0" i="0" dirty="0">
                <a:solidFill>
                  <a:srgbClr val="000000"/>
                </a:solidFill>
                <a:effectLst/>
                <a:latin typeface="Verdana" panose="020B0604030504040204" pitchFamily="34" charset="0"/>
              </a:rPr>
              <a:t>['price']</a:t>
            </a:r>
          </a:p>
          <a:p>
            <a:pPr marL="0" indent="0">
              <a:buNone/>
            </a:pPr>
            <a:r>
              <a:rPr lang="en-US" sz="1600" b="0" i="0" dirty="0">
                <a:solidFill>
                  <a:srgbClr val="000000"/>
                </a:solidFill>
                <a:effectLst/>
                <a:latin typeface="Verdana" panose="020B0604030504040204" pitchFamily="34" charset="0"/>
              </a:rPr>
              <a:t>from </a:t>
            </a:r>
            <a:r>
              <a:rPr lang="en-US" sz="1600" b="0" i="0" dirty="0" err="1">
                <a:solidFill>
                  <a:srgbClr val="000000"/>
                </a:solidFill>
                <a:effectLst/>
                <a:latin typeface="Verdana" panose="020B0604030504040204" pitchFamily="34" charset="0"/>
              </a:rPr>
              <a:t>sklearn</a:t>
            </a:r>
            <a:r>
              <a:rPr lang="en-US" sz="1600" b="0" i="0" dirty="0">
                <a:solidFill>
                  <a:srgbClr val="000000"/>
                </a:solidFill>
                <a:effectLst/>
                <a:latin typeface="Verdana" panose="020B0604030504040204" pitchFamily="34" charset="0"/>
              </a:rPr>
              <a:t> import </a:t>
            </a:r>
            <a:r>
              <a:rPr lang="en-US" sz="1600" b="0" i="0" dirty="0" err="1">
                <a:solidFill>
                  <a:srgbClr val="000000"/>
                </a:solidFill>
                <a:effectLst/>
                <a:latin typeface="Verdana" panose="020B0604030504040204" pitchFamily="34" charset="0"/>
              </a:rPr>
              <a:t>linear_model</a:t>
            </a:r>
            <a:endParaRPr lang="en-US" sz="1600" b="0" i="0" dirty="0">
              <a:solidFill>
                <a:srgbClr val="000000"/>
              </a:solidFill>
              <a:effectLst/>
              <a:latin typeface="Verdana" panose="020B0604030504040204" pitchFamily="34" charset="0"/>
            </a:endParaRPr>
          </a:p>
          <a:p>
            <a:pPr marL="0" indent="0">
              <a:buNone/>
            </a:pPr>
            <a:r>
              <a:rPr lang="en-US" sz="1600" b="0" i="0" dirty="0" err="1">
                <a:solidFill>
                  <a:srgbClr val="000000"/>
                </a:solidFill>
                <a:effectLst/>
                <a:latin typeface="Verdana" panose="020B0604030504040204" pitchFamily="34" charset="0"/>
              </a:rPr>
              <a:t>regr</a:t>
            </a:r>
            <a:r>
              <a:rPr lang="en-US" sz="1600" b="0" i="0" dirty="0">
                <a:solidFill>
                  <a:srgbClr val="000000"/>
                </a:solidFill>
                <a:effectLst/>
                <a:latin typeface="Verdana" panose="020B0604030504040204" pitchFamily="34" charset="0"/>
              </a:rPr>
              <a:t> = </a:t>
            </a:r>
            <a:r>
              <a:rPr lang="en-US" sz="1600" b="0" i="0" dirty="0" err="1">
                <a:solidFill>
                  <a:srgbClr val="000000"/>
                </a:solidFill>
                <a:effectLst/>
                <a:latin typeface="Verdana" panose="020B0604030504040204" pitchFamily="34" charset="0"/>
              </a:rPr>
              <a:t>linear_model.LinearRegression</a:t>
            </a:r>
            <a:r>
              <a:rPr lang="en-US" sz="1600" b="0" i="0" dirty="0">
                <a:solidFill>
                  <a:srgbClr val="000000"/>
                </a:solidFill>
                <a:effectLst/>
                <a:latin typeface="Verdana" panose="020B0604030504040204" pitchFamily="34" charset="0"/>
              </a:rPr>
              <a:t>()</a:t>
            </a:r>
          </a:p>
          <a:p>
            <a:pPr marL="0" indent="0">
              <a:buNone/>
            </a:pPr>
            <a:r>
              <a:rPr lang="en-US" sz="1600" b="0" i="0" dirty="0" err="1">
                <a:solidFill>
                  <a:srgbClr val="000000"/>
                </a:solidFill>
                <a:effectLst/>
                <a:latin typeface="Verdana" panose="020B0604030504040204" pitchFamily="34" charset="0"/>
              </a:rPr>
              <a:t>regr.fit</a:t>
            </a:r>
            <a:r>
              <a:rPr lang="en-US" sz="1600" b="0" i="0" dirty="0">
                <a:solidFill>
                  <a:srgbClr val="000000"/>
                </a:solidFill>
                <a:effectLst/>
                <a:latin typeface="Verdana" panose="020B0604030504040204" pitchFamily="34" charset="0"/>
              </a:rPr>
              <a:t>(x, y)</a:t>
            </a:r>
          </a:p>
          <a:p>
            <a:pPr marL="0" indent="0">
              <a:buNone/>
            </a:pPr>
            <a:r>
              <a:rPr lang="en-US" sz="1600" b="0" i="0" dirty="0" err="1">
                <a:solidFill>
                  <a:srgbClr val="000000"/>
                </a:solidFill>
                <a:effectLst/>
                <a:latin typeface="Verdana" panose="020B0604030504040204" pitchFamily="34" charset="0"/>
              </a:rPr>
              <a:t>predict_price</a:t>
            </a:r>
            <a:r>
              <a:rPr lang="en-US" sz="1600" b="0" i="0" dirty="0">
                <a:solidFill>
                  <a:srgbClr val="000000"/>
                </a:solidFill>
                <a:effectLst/>
                <a:latin typeface="Verdana" panose="020B0604030504040204" pitchFamily="34" charset="0"/>
              </a:rPr>
              <a:t>=</a:t>
            </a:r>
            <a:r>
              <a:rPr lang="en-US" sz="1600" b="0" i="0" dirty="0" err="1">
                <a:solidFill>
                  <a:srgbClr val="000000"/>
                </a:solidFill>
                <a:effectLst/>
                <a:latin typeface="Verdana" panose="020B0604030504040204" pitchFamily="34" charset="0"/>
              </a:rPr>
              <a:t>regr.predict</a:t>
            </a:r>
            <a:r>
              <a:rPr lang="en-US" sz="1600" b="0" i="0" dirty="0">
                <a:solidFill>
                  <a:srgbClr val="000000"/>
                </a:solidFill>
                <a:effectLst/>
                <a:latin typeface="Verdana" panose="020B0604030504040204" pitchFamily="34" charset="0"/>
              </a:rPr>
              <a:t>([[1258,7589]])</a:t>
            </a:r>
          </a:p>
          <a:p>
            <a:pPr marL="0" indent="0">
              <a:buNone/>
            </a:pPr>
            <a:r>
              <a:rPr lang="en-US" sz="1600" b="0" i="0" dirty="0">
                <a:solidFill>
                  <a:srgbClr val="000000"/>
                </a:solidFill>
                <a:effectLst/>
                <a:latin typeface="Verdana" panose="020B0604030504040204" pitchFamily="34" charset="0"/>
              </a:rPr>
              <a:t>print(</a:t>
            </a:r>
            <a:r>
              <a:rPr lang="en-US" sz="1600" b="0" i="0" dirty="0" err="1">
                <a:solidFill>
                  <a:srgbClr val="000000"/>
                </a:solidFill>
                <a:effectLst/>
                <a:latin typeface="Verdana" panose="020B0604030504040204" pitchFamily="34" charset="0"/>
              </a:rPr>
              <a:t>predict_price</a:t>
            </a:r>
            <a:r>
              <a:rPr lang="en-US" sz="1600" b="0" i="0" dirty="0">
                <a:solidFill>
                  <a:srgbClr val="000000"/>
                </a:solidFill>
                <a:effectLst/>
                <a:latin typeface="Verdana" panose="020B0604030504040204" pitchFamily="34" charset="0"/>
              </a:rPr>
              <a:t>)</a:t>
            </a:r>
          </a:p>
        </p:txBody>
      </p:sp>
      <p:sp>
        <p:nvSpPr>
          <p:cNvPr id="4" name="Rectangle 1">
            <a:extLst>
              <a:ext uri="{FF2B5EF4-FFF2-40B4-BE49-F238E27FC236}">
                <a16:creationId xmlns="" xmlns:a16="http://schemas.microsoft.com/office/drawing/2014/main" id="{C9643183-CC32-18B1-28D2-D51118C2456D}"/>
              </a:ext>
            </a:extLst>
          </p:cNvPr>
          <p:cNvSpPr>
            <a:spLocks noChangeArrowheads="1"/>
          </p:cNvSpPr>
          <p:nvPr/>
        </p:nvSpPr>
        <p:spPr bwMode="auto">
          <a:xfrm>
            <a:off x="0" y="26000"/>
            <a:ext cx="65" cy="405199"/>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63480" rIns="0" bIns="6348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41757454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76E019D-2248-8444-E33A-BF240617C6CB}"/>
              </a:ext>
            </a:extLst>
          </p:cNvPr>
          <p:cNvSpPr>
            <a:spLocks noGrp="1"/>
          </p:cNvSpPr>
          <p:nvPr>
            <p:ph type="title"/>
          </p:nvPr>
        </p:nvSpPr>
        <p:spPr>
          <a:xfrm>
            <a:off x="0" y="0"/>
            <a:ext cx="8596668" cy="674703"/>
          </a:xfrm>
        </p:spPr>
        <p:txBody>
          <a:bodyPr>
            <a:normAutofit fontScale="90000"/>
          </a:bodyPr>
          <a:lstStyle/>
          <a:p>
            <a:r>
              <a:rPr lang="en-US" dirty="0"/>
              <a:t>Formatting in Python</a:t>
            </a:r>
            <a:endParaRPr lang="en-IN" dirty="0"/>
          </a:p>
        </p:txBody>
      </p:sp>
      <p:sp>
        <p:nvSpPr>
          <p:cNvPr id="3" name="Content Placeholder 2">
            <a:extLst>
              <a:ext uri="{FF2B5EF4-FFF2-40B4-BE49-F238E27FC236}">
                <a16:creationId xmlns="" xmlns:a16="http://schemas.microsoft.com/office/drawing/2014/main" id="{656D2BBE-7401-FE74-DF3B-BD492BEF487A}"/>
              </a:ext>
            </a:extLst>
          </p:cNvPr>
          <p:cNvSpPr>
            <a:spLocks noGrp="1"/>
          </p:cNvSpPr>
          <p:nvPr>
            <p:ph idx="1"/>
          </p:nvPr>
        </p:nvSpPr>
        <p:spPr>
          <a:xfrm>
            <a:off x="153551" y="559294"/>
            <a:ext cx="11760281" cy="6116714"/>
          </a:xfrm>
        </p:spPr>
        <p:txBody>
          <a:bodyPr>
            <a:normAutofit lnSpcReduction="10000"/>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4800" b="0" i="0" u="none" strike="noStrike" cap="none" normalizeH="0" baseline="0" dirty="0">
                <a:ln>
                  <a:noFill/>
                </a:ln>
                <a:solidFill>
                  <a:srgbClr val="000000"/>
                </a:solidFill>
                <a:effectLst/>
                <a:latin typeface="Segoe UI" panose="020B0502040204020203" pitchFamily="34" charset="0"/>
                <a:cs typeface="Segoe UI" panose="020B0502040204020203" pitchFamily="34" charset="0"/>
              </a:rPr>
              <a:t>Strings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Verdana" panose="020B0604030504040204" pitchFamily="34" charset="0"/>
              </a:rPr>
              <a:t>Strings in python are surrounded by either single quotation marks, or double quotation marks.</a:t>
            </a:r>
            <a:endParaRPr kumimoji="0" lang="en-US" altLang="en-US"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DC143C"/>
                </a:solidFill>
                <a:effectLst/>
                <a:latin typeface="Consolas" panose="020B0609020204030204" pitchFamily="49" charset="0"/>
              </a:rPr>
              <a:t>'hello'</a:t>
            </a:r>
            <a:r>
              <a:rPr kumimoji="0" lang="en-US" altLang="en-US" sz="2400" b="0" i="0" u="none" strike="noStrike" cap="none" normalizeH="0" baseline="0" dirty="0">
                <a:ln>
                  <a:noFill/>
                </a:ln>
                <a:solidFill>
                  <a:srgbClr val="000000"/>
                </a:solidFill>
                <a:effectLst/>
                <a:latin typeface="Verdana" panose="020B0604030504040204" pitchFamily="34" charset="0"/>
              </a:rPr>
              <a:t> is the same as </a:t>
            </a:r>
            <a:r>
              <a:rPr kumimoji="0" lang="en-US" altLang="en-US" sz="2400" b="0" i="0" u="none" strike="noStrike" cap="none" normalizeH="0" baseline="0" dirty="0">
                <a:ln>
                  <a:noFill/>
                </a:ln>
                <a:solidFill>
                  <a:srgbClr val="DC143C"/>
                </a:solidFill>
                <a:effectLst/>
                <a:latin typeface="Consolas" panose="020B0609020204030204" pitchFamily="49" charset="0"/>
              </a:rPr>
              <a:t>"hello"</a:t>
            </a:r>
            <a:r>
              <a:rPr kumimoji="0" lang="en-US" altLang="en-US" sz="2400" b="0" i="0" u="none" strike="noStrike" cap="none" normalizeH="0" baseline="0" dirty="0">
                <a:ln>
                  <a:noFill/>
                </a:ln>
                <a:solidFill>
                  <a:srgbClr val="000000"/>
                </a:solidFill>
                <a:effectLst/>
                <a:latin typeface="Verdana" panose="020B0604030504040204" pitchFamily="34" charset="0"/>
              </a:rPr>
              <a:t>.</a:t>
            </a:r>
            <a:endParaRPr kumimoji="0" lang="en-US" altLang="en-US"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Verdana" panose="020B0604030504040204" pitchFamily="34" charset="0"/>
              </a:rPr>
              <a:t>You can display a string literal with the </a:t>
            </a:r>
            <a:r>
              <a:rPr kumimoji="0" lang="en-US" altLang="en-US" sz="2400" b="0" i="0" u="none" strike="noStrike" cap="none" normalizeH="0" baseline="0" dirty="0">
                <a:ln>
                  <a:noFill/>
                </a:ln>
                <a:solidFill>
                  <a:srgbClr val="DC143C"/>
                </a:solidFill>
                <a:effectLst/>
                <a:latin typeface="Consolas" panose="020B0609020204030204" pitchFamily="49" charset="0"/>
              </a:rPr>
              <a:t>print()</a:t>
            </a:r>
            <a:r>
              <a:rPr kumimoji="0" lang="en-US" altLang="en-US" sz="2400" b="0" i="0" u="none" strike="noStrike" cap="none" normalizeH="0" baseline="0" dirty="0">
                <a:ln>
                  <a:noFill/>
                </a:ln>
                <a:solidFill>
                  <a:srgbClr val="000000"/>
                </a:solidFill>
                <a:effectLst/>
                <a:latin typeface="Verdana" panose="020B0604030504040204" pitchFamily="34" charset="0"/>
              </a:rPr>
              <a:t> function:</a:t>
            </a:r>
            <a:endParaRPr kumimoji="0" lang="en-US" altLang="en-US" sz="4000" b="0" i="0" u="none" strike="noStrike" cap="none" normalizeH="0" baseline="0" dirty="0">
              <a:ln>
                <a:noFill/>
              </a:ln>
              <a:solidFill>
                <a:schemeClr val="tx1"/>
              </a:solidFill>
              <a:effectLst/>
              <a:latin typeface="Arial" panose="020B0604020202020204" pitchFamily="34" charset="0"/>
            </a:endParaRPr>
          </a:p>
          <a:p>
            <a:r>
              <a:rPr lang="en-IN" b="0" i="0" dirty="0">
                <a:solidFill>
                  <a:srgbClr val="0000CD"/>
                </a:solidFill>
                <a:effectLst/>
                <a:latin typeface="Consolas" panose="020B0609020204030204" pitchFamily="49" charset="0"/>
              </a:rPr>
              <a:t>Example:</a:t>
            </a:r>
          </a:p>
          <a:p>
            <a:r>
              <a:rPr lang="en-IN" b="0" i="0" dirty="0">
                <a:solidFill>
                  <a:srgbClr val="0000CD"/>
                </a:solidFill>
                <a:effectLst/>
                <a:latin typeface="Consolas" panose="020B0609020204030204" pitchFamily="49" charset="0"/>
              </a:rPr>
              <a:t>print</a:t>
            </a:r>
            <a:r>
              <a:rPr lang="en-IN" b="0" i="0" dirty="0">
                <a:solidFill>
                  <a:srgbClr val="000000"/>
                </a:solidFill>
                <a:effectLst/>
                <a:latin typeface="Consolas" panose="020B0609020204030204" pitchFamily="49" charset="0"/>
              </a:rPr>
              <a:t>(</a:t>
            </a:r>
            <a:r>
              <a:rPr lang="en-IN" b="0" i="0" dirty="0">
                <a:solidFill>
                  <a:srgbClr val="A52A2A"/>
                </a:solidFill>
                <a:effectLst/>
                <a:latin typeface="Consolas" panose="020B0609020204030204" pitchFamily="49" charset="0"/>
              </a:rPr>
              <a:t>"Hello"</a:t>
            </a:r>
            <a:r>
              <a:rPr lang="en-IN" b="0" i="0" dirty="0">
                <a:solidFill>
                  <a:srgbClr val="000000"/>
                </a:solidFill>
                <a:effectLst/>
                <a:latin typeface="Consolas" panose="020B0609020204030204" pitchFamily="49" charset="0"/>
              </a:rPr>
              <a:t>)</a:t>
            </a:r>
            <a:r>
              <a:rPr lang="en-IN" dirty="0"/>
              <a:t/>
            </a:r>
            <a:br>
              <a:rPr lang="en-IN" dirty="0"/>
            </a:br>
            <a:r>
              <a:rPr lang="en-IN" b="0" i="0" dirty="0">
                <a:solidFill>
                  <a:srgbClr val="0000CD"/>
                </a:solidFill>
                <a:effectLst/>
                <a:latin typeface="Consolas" panose="020B0609020204030204" pitchFamily="49" charset="0"/>
              </a:rPr>
              <a:t>print</a:t>
            </a:r>
            <a:r>
              <a:rPr lang="en-IN" b="0" i="0" dirty="0">
                <a:solidFill>
                  <a:srgbClr val="000000"/>
                </a:solidFill>
                <a:effectLst/>
                <a:latin typeface="Consolas" panose="020B0609020204030204" pitchFamily="49" charset="0"/>
              </a:rPr>
              <a:t>(</a:t>
            </a:r>
            <a:r>
              <a:rPr lang="en-IN" b="0" i="0" dirty="0">
                <a:solidFill>
                  <a:srgbClr val="A52A2A"/>
                </a:solidFill>
                <a:effectLst/>
                <a:latin typeface="Consolas" panose="020B0609020204030204" pitchFamily="49" charset="0"/>
              </a:rPr>
              <a:t>'Hello’)</a:t>
            </a:r>
          </a:p>
          <a:p>
            <a:pPr algn="l"/>
            <a:r>
              <a:rPr lang="en-US" b="0" i="0" dirty="0">
                <a:solidFill>
                  <a:srgbClr val="000000"/>
                </a:solidFill>
                <a:effectLst/>
                <a:latin typeface="Segoe UI" panose="020B0502040204020203" pitchFamily="34" charset="0"/>
              </a:rPr>
              <a:t>Strings are Arrays</a:t>
            </a:r>
          </a:p>
          <a:p>
            <a:pPr algn="l"/>
            <a:r>
              <a:rPr lang="en-US" b="0" i="0" dirty="0">
                <a:solidFill>
                  <a:srgbClr val="000000"/>
                </a:solidFill>
                <a:effectLst/>
                <a:latin typeface="Verdana" panose="020B0604030504040204" pitchFamily="34" charset="0"/>
              </a:rPr>
              <a:t>Like many other popular programming languages, strings in Python are arrays of bytes representing </a:t>
            </a:r>
            <a:r>
              <a:rPr lang="en-US" b="0" i="0" dirty="0" err="1">
                <a:solidFill>
                  <a:srgbClr val="000000"/>
                </a:solidFill>
                <a:effectLst/>
                <a:latin typeface="Verdana" panose="020B0604030504040204" pitchFamily="34" charset="0"/>
              </a:rPr>
              <a:t>unicode</a:t>
            </a:r>
            <a:r>
              <a:rPr lang="en-US" b="0" i="0" dirty="0">
                <a:solidFill>
                  <a:srgbClr val="000000"/>
                </a:solidFill>
                <a:effectLst/>
                <a:latin typeface="Verdana" panose="020B0604030504040204" pitchFamily="34" charset="0"/>
              </a:rPr>
              <a:t> characters.</a:t>
            </a:r>
          </a:p>
          <a:p>
            <a:r>
              <a:rPr lang="en-US" b="0" i="0" dirty="0">
                <a:solidFill>
                  <a:srgbClr val="000000"/>
                </a:solidFill>
                <a:effectLst/>
                <a:latin typeface="Verdana" panose="020B0604030504040204" pitchFamily="34" charset="0"/>
              </a:rPr>
              <a:t>Square brackets can be used to access elements of the string.</a:t>
            </a:r>
          </a:p>
          <a:p>
            <a:pPr algn="l"/>
            <a:r>
              <a:rPr lang="en-US" b="0" i="0" dirty="0">
                <a:solidFill>
                  <a:srgbClr val="000000"/>
                </a:solidFill>
                <a:effectLst/>
                <a:latin typeface="Verdana" panose="020B0604030504040204" pitchFamily="34" charset="0"/>
              </a:rPr>
              <a:t>This process is also known as indexing.</a:t>
            </a:r>
          </a:p>
          <a:p>
            <a:r>
              <a:rPr lang="en-US" b="0" i="0" dirty="0">
                <a:solidFill>
                  <a:srgbClr val="000000"/>
                </a:solidFill>
                <a:effectLst/>
                <a:latin typeface="Consolas" panose="020B0609020204030204" pitchFamily="49" charset="0"/>
              </a:rPr>
              <a:t>a = </a:t>
            </a:r>
            <a:r>
              <a:rPr lang="en-US" b="0" i="0" dirty="0">
                <a:solidFill>
                  <a:srgbClr val="A52A2A"/>
                </a:solidFill>
                <a:effectLst/>
                <a:latin typeface="Consolas" panose="020B0609020204030204" pitchFamily="49" charset="0"/>
              </a:rPr>
              <a:t>"Hello, World!"</a:t>
            </a:r>
            <a:r>
              <a:rPr lang="en-US" dirty="0"/>
              <a:t/>
            </a:r>
            <a:br>
              <a:rPr lang="en-US" dirty="0"/>
            </a:br>
            <a:r>
              <a:rPr lang="en-US" b="0" i="0" dirty="0">
                <a:solidFill>
                  <a:srgbClr val="0000CD"/>
                </a:solidFill>
                <a:effectLst/>
                <a:latin typeface="Consolas" panose="020B0609020204030204" pitchFamily="49" charset="0"/>
              </a:rPr>
              <a:t>print</a:t>
            </a:r>
            <a:r>
              <a:rPr lang="en-US" b="0" i="0" dirty="0">
                <a:solidFill>
                  <a:srgbClr val="000000"/>
                </a:solidFill>
                <a:effectLst/>
                <a:latin typeface="Consolas" panose="020B0609020204030204" pitchFamily="49" charset="0"/>
              </a:rPr>
              <a:t>(a[</a:t>
            </a:r>
            <a:r>
              <a:rPr lang="en-US" b="0" i="0" dirty="0">
                <a:solidFill>
                  <a:srgbClr val="FF0000"/>
                </a:solidFill>
                <a:effectLst/>
                <a:latin typeface="Consolas" panose="020B0609020204030204" pitchFamily="49" charset="0"/>
              </a:rPr>
              <a:t>1</a:t>
            </a:r>
            <a:r>
              <a:rPr lang="en-US" b="0" i="0" dirty="0">
                <a:solidFill>
                  <a:srgbClr val="000000"/>
                </a:solidFill>
                <a:effectLst/>
                <a:latin typeface="Consolas" panose="020B0609020204030204" pitchFamily="49" charset="0"/>
              </a:rPr>
              <a:t>])</a:t>
            </a:r>
            <a:endParaRPr lang="en-IN" dirty="0"/>
          </a:p>
        </p:txBody>
      </p:sp>
    </p:spTree>
    <p:extLst>
      <p:ext uri="{BB962C8B-B14F-4D97-AF65-F5344CB8AC3E}">
        <p14:creationId xmlns="" xmlns:p14="http://schemas.microsoft.com/office/powerpoint/2010/main" val="2626798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 xmlns:thm15="http://schemas.microsoft.com/office/thememl/2012/main" name="Metropolitan" id="{4C5440D6-04D2-4954-96CF-F251137069B2}" vid="{79CFCA13-9412-4290-BB4B-85112F88857B}"/>
    </a:ext>
  </a:extLst>
</a:theme>
</file>

<file path=docProps/app.xml><?xml version="1.0" encoding="utf-8"?>
<Properties xmlns="http://schemas.openxmlformats.org/officeDocument/2006/extended-properties" xmlns:vt="http://schemas.openxmlformats.org/officeDocument/2006/docPropsVTypes">
  <Template>TM03457491[[fn=Metropolitan]]</Template>
  <TotalTime>3797</TotalTime>
  <Words>4195</Words>
  <Application>Microsoft Office PowerPoint</Application>
  <PresentationFormat>Custom</PresentationFormat>
  <Paragraphs>1226</Paragraphs>
  <Slides>87</Slides>
  <Notes>0</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Metropolitan</vt:lpstr>
      <vt:lpstr>Introduction to python</vt:lpstr>
      <vt:lpstr>What is python-some terminology</vt:lpstr>
      <vt:lpstr>Brief history-python</vt:lpstr>
      <vt:lpstr>Why we need to know python</vt:lpstr>
      <vt:lpstr>Anaconda and Python</vt:lpstr>
      <vt:lpstr>Installing anaconda and python</vt:lpstr>
      <vt:lpstr>Installing anaconda and python</vt:lpstr>
      <vt:lpstr>What is jupyter notebook.</vt:lpstr>
      <vt:lpstr>Formatting in Python</vt:lpstr>
      <vt:lpstr>Strings Continued</vt:lpstr>
      <vt:lpstr>Python Data Structure</vt:lpstr>
      <vt:lpstr>Variables and Data Types</vt:lpstr>
      <vt:lpstr>Variables and Data Types</vt:lpstr>
      <vt:lpstr>Data Types</vt:lpstr>
      <vt:lpstr>Python Numbers</vt:lpstr>
      <vt:lpstr>PYTHON Operators</vt:lpstr>
      <vt:lpstr>PYTHON Operator</vt:lpstr>
      <vt:lpstr>Operators Contd….</vt:lpstr>
      <vt:lpstr>Operators Contd….</vt:lpstr>
      <vt:lpstr>Operators Contd….</vt:lpstr>
      <vt:lpstr>Boolean Operators:</vt:lpstr>
      <vt:lpstr>Conditional Operators</vt:lpstr>
      <vt:lpstr>Conditional Operators</vt:lpstr>
      <vt:lpstr>Conditional Operators</vt:lpstr>
      <vt:lpstr>Python Collections (Arrays) </vt:lpstr>
      <vt:lpstr>Built In data types of Python</vt:lpstr>
      <vt:lpstr>List Operations-</vt:lpstr>
      <vt:lpstr>Python Tuples:</vt:lpstr>
      <vt:lpstr>Tuples:</vt:lpstr>
      <vt:lpstr>Python Sets:</vt:lpstr>
      <vt:lpstr>Python Sets:</vt:lpstr>
      <vt:lpstr>Python Sets:</vt:lpstr>
      <vt:lpstr>Python Dictionary:</vt:lpstr>
      <vt:lpstr>Python Dictionary:</vt:lpstr>
      <vt:lpstr>Python Dictionary:</vt:lpstr>
      <vt:lpstr>Python Dictionary:</vt:lpstr>
      <vt:lpstr>Python Dictionary Methods:</vt:lpstr>
      <vt:lpstr>Python Elif and Else Statements:</vt:lpstr>
      <vt:lpstr>Python AND/OR Statements,Nested If:</vt:lpstr>
      <vt:lpstr>Python Loops</vt:lpstr>
      <vt:lpstr>Python Loops</vt:lpstr>
      <vt:lpstr>Python Loops</vt:lpstr>
      <vt:lpstr>What is FUNCTIONS.</vt:lpstr>
      <vt:lpstr>What is arguments.</vt:lpstr>
      <vt:lpstr>Arguments or variables.</vt:lpstr>
      <vt:lpstr> Arbitrary Arguments, *args </vt:lpstr>
      <vt:lpstr>Passing a LIST</vt:lpstr>
      <vt:lpstr>The Return statement</vt:lpstr>
      <vt:lpstr>Recursion –Calling the same function by itself</vt:lpstr>
      <vt:lpstr>Function –Lambda function</vt:lpstr>
      <vt:lpstr>Function –Array</vt:lpstr>
      <vt:lpstr>Class –Python as an OOPS</vt:lpstr>
      <vt:lpstr>Class –Python as an OOPS</vt:lpstr>
      <vt:lpstr>Python Iterators</vt:lpstr>
      <vt:lpstr>Python Modules</vt:lpstr>
      <vt:lpstr>Python Modules</vt:lpstr>
      <vt:lpstr>Python Packages</vt:lpstr>
      <vt:lpstr>Python File Handling</vt:lpstr>
      <vt:lpstr>Python File Handling</vt:lpstr>
      <vt:lpstr>Python Library:</vt:lpstr>
      <vt:lpstr>Python Library:</vt:lpstr>
      <vt:lpstr>Python –Dimension in Array </vt:lpstr>
      <vt:lpstr>Python –Slicing Array and Shape</vt:lpstr>
      <vt:lpstr>Python –Random Distribution</vt:lpstr>
      <vt:lpstr>Python –Random Permutations</vt:lpstr>
      <vt:lpstr>Python –Random Permutations</vt:lpstr>
      <vt:lpstr>Python –Seaborn Library</vt:lpstr>
      <vt:lpstr>Python –Seaborn Library-Normal Distribution</vt:lpstr>
      <vt:lpstr>Python –Seaborn Library-Normal Dist</vt:lpstr>
      <vt:lpstr>Python –Seaborn Library-Logistic Distribution</vt:lpstr>
      <vt:lpstr>Python –Seaborn Library-Chi Square Distribution</vt:lpstr>
      <vt:lpstr>Pandas Library</vt:lpstr>
      <vt:lpstr>Pandas Dataframe</vt:lpstr>
      <vt:lpstr>Pandas-Data Cleaning</vt:lpstr>
      <vt:lpstr>Pandas- Merging, Joining, Concatenation</vt:lpstr>
      <vt:lpstr>Pandas-Correlations and Plotting</vt:lpstr>
      <vt:lpstr>Pandas-Scatter Plot</vt:lpstr>
      <vt:lpstr>Pandas-Bar and Pie chart Plot</vt:lpstr>
      <vt:lpstr>Pandas-Pair Plot</vt:lpstr>
      <vt:lpstr>Pandas-Violin and Box Plot</vt:lpstr>
      <vt:lpstr>Pandas-Heat and Cluster Plot</vt:lpstr>
      <vt:lpstr>Python-Statistics</vt:lpstr>
      <vt:lpstr>Python-Statistics</vt:lpstr>
      <vt:lpstr>Python-Statistics</vt:lpstr>
      <vt:lpstr>Python-Statistics-Linear-Regression</vt:lpstr>
      <vt:lpstr>Python-Statistics-Polynomial Regression</vt:lpstr>
      <vt:lpstr>Python-Statistics-Multiple Regression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python</dc:title>
  <dc:creator>Koustav Roy</dc:creator>
  <cp:lastModifiedBy>Gautam Bandyopadhyay</cp:lastModifiedBy>
  <cp:revision>123</cp:revision>
  <dcterms:created xsi:type="dcterms:W3CDTF">2022-06-01T05:14:03Z</dcterms:created>
  <dcterms:modified xsi:type="dcterms:W3CDTF">2022-12-09T04:05:26Z</dcterms:modified>
</cp:coreProperties>
</file>