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9" r:id="rId2"/>
    <p:sldId id="287" r:id="rId3"/>
    <p:sldId id="256" r:id="rId4"/>
    <p:sldId id="275" r:id="rId5"/>
    <p:sldId id="261" r:id="rId6"/>
    <p:sldId id="263" r:id="rId7"/>
    <p:sldId id="274" r:id="rId8"/>
    <p:sldId id="277" r:id="rId9"/>
    <p:sldId id="269" r:id="rId10"/>
    <p:sldId id="260" r:id="rId11"/>
    <p:sldId id="257" r:id="rId12"/>
    <p:sldId id="270" r:id="rId13"/>
    <p:sldId id="262" r:id="rId14"/>
    <p:sldId id="271" r:id="rId15"/>
    <p:sldId id="272" r:id="rId16"/>
    <p:sldId id="279" r:id="rId17"/>
    <p:sldId id="268" r:id="rId18"/>
    <p:sldId id="278" r:id="rId19"/>
    <p:sldId id="281" r:id="rId20"/>
    <p:sldId id="282" r:id="rId21"/>
    <p:sldId id="285" r:id="rId22"/>
    <p:sldId id="284" r:id="rId23"/>
    <p:sldId id="286" r:id="rId24"/>
    <p:sldId id="273" r:id="rId2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754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EC16E-6F2E-4C0A-804F-307B9B572E04}" type="datetimeFigureOut">
              <a:rPr lang="en-IN" smtClean="0"/>
              <a:t>21-06-2020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49780-2E02-4859-A9F8-0E0D73795A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8723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D49780-2E02-4859-A9F8-0E0D73795A2B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618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D49780-2E02-4859-A9F8-0E0D73795A2B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37190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D49780-2E02-4859-A9F8-0E0D73795A2B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2177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E99A2-DA49-4860-92A4-04D6A7FD4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735E-E0AD-4BE8-9B2D-77D295130A63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4F40-21D6-402D-9AE8-9D9B4505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CBCA4-8D8B-4AFB-9620-0A066DB50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C03E61-B93E-439F-8DF2-1669FC5B1F5C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1984455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DBB63-14AE-44AA-A321-9E1BE74B7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5E877-857C-4530-9358-2FDA3F5BCE98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56F3F-DC3C-452A-8C3B-FF49F957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43D85-BFE5-478B-924D-8D68FCE1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C127FF-85CD-4B13-8093-64821432176A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66878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548C5-75EE-497D-86A1-ABBAAA43B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AA051-FAC2-44A4-9D54-FA6C12EE646C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493B6-D75C-4253-8E1C-2F13316EE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7FDBD-2D09-4415-83D7-CB2E744D0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72D161-9768-489F-82B8-45E056D615B0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276778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BB94B-D9D0-474A-9908-058F2362F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D4B5E-2BA9-495E-A130-E13E24805A8C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E0926-F736-49FC-BAF6-F2DAF52BE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AFF23-2F11-4281-BD5F-1104CF5C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3C6D49-1C68-4B65-8100-8507F94A3875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3153145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7F608-7DCF-44A8-9399-6399293BF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D47BB-68A4-4D04-B471-2CA2FFF74BB2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177F5-6BB5-4812-98E6-40BC4B643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909CF-483D-4251-AEE4-4A09984E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D2541A-17C3-4070-A6D3-7E05F6022954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68523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0D265D-F2CE-4184-A599-7BFE18EEA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753B8-A700-468C-9A3F-AD39981962F1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F0C416-DA7D-496E-884D-95CE57985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84C0D4F-C15C-46DA-B1EA-934EE6121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58B2AF-774B-45F7-846F-F86FA6B7DA18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308650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0EAC02D-F140-435F-B935-8A472D0A0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0BE2F-F208-4A2E-9E90-EDD6EDD10979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DD2B44D-72E1-4CD0-B6E2-750B7A66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DD4227E-DAD0-4AF2-9013-FD2C8960B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1BAD7E-7AFB-4E0C-9DE8-5FC5D37AD090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1047899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56477B5-5A30-4475-A8DE-4C9537324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CB924-CB6A-440D-BA2C-0E08B014E8CB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0D84C0D-F8BA-4471-BB92-43D21AC93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F9BA10F-57AF-4034-9FE4-95BCEBA15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E72DB4-9B8A-437B-8C85-E8D838774D33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66365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40BFFF2-F2BA-4101-A7F3-56AD8120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F74F-2BE0-4CF9-B278-D584C766DD46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E10C0FB-CC49-4D86-B4E2-19711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FA89BF7-1F19-4E98-B1A0-9E0EEFB25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85F2B3-C0DC-464A-AEA9-EFA2981ED85D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14708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BE0754-8C52-438D-9CCE-86B6D4981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A2B05-0D0F-4AB6-979E-A3D503F6F9E0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F2920F-F25A-4013-99BA-2455778BE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67CB9E-BD7F-45C4-AF6F-A48859C2F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E409E9-7219-4A8D-9FD2-43CBD962C97B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208557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4028708-FA54-42DF-9F0A-C6B4F83D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116B3-5D38-416F-B669-483943726F21}" type="datetimeFigureOut">
              <a:rPr lang="en-IN"/>
              <a:pPr>
                <a:defRPr/>
              </a:pPr>
              <a:t>21-06-2020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6B51B7D-8032-4FF9-8423-F8A486875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D74B05-A526-4086-8491-B9568DBE1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C757B6-27EA-46AC-892E-ECB08CE05FB0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343411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567DC99-9155-4C8D-A7BA-1598DC522E3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</a:t>
            </a:r>
            <a:fld id="{4ACD74C4-A3AE-4EA6-9457-FE96B0095631}" type="slidenum">
              <a:rPr lang="en-US" altLang="en-US" smtClean="0"/>
              <a:pPr lvl="0"/>
              <a:t>‹#›</a:t>
            </a:fld>
            <a:r>
              <a:rPr lang="en-US" altLang="en-US"/>
              <a:t>e</a:t>
            </a:r>
            <a:endParaRPr lang="en-IN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4E7094B-0124-42B6-89DA-8A835E7181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I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ADE6D-6DB6-4E74-845E-1BAD946033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0D7E4A-E529-46BC-9326-8D379EE9F54E}" type="datetime1">
              <a:rPr lang="en-IN"/>
              <a:pPr>
                <a:defRPr/>
              </a:pPr>
              <a:t>21-06-2020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826CE-426C-477D-98EB-B004D962A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IN"/>
              <a:t>Dr. Gautam Bandyopadhyay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E85BF-D0CA-4158-8811-E60A9D109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59A7547-DE81-456A-9237-136E524E852A}" type="slidenum">
              <a:rPr lang="en-IN" altLang="en-US"/>
              <a:pPr>
                <a:defRPr/>
              </a:pPr>
              <a:t>‹#›</a:t>
            </a:fld>
            <a:endParaRPr lang="en-I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ran.r-project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>
            <a:extLst>
              <a:ext uri="{FF2B5EF4-FFF2-40B4-BE49-F238E27FC236}">
                <a16:creationId xmlns:a16="http://schemas.microsoft.com/office/drawing/2014/main" id="{5167707E-F490-4760-842A-5644E8BB98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077" y="451412"/>
            <a:ext cx="2158265" cy="184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4">
            <a:extLst>
              <a:ext uri="{FF2B5EF4-FFF2-40B4-BE49-F238E27FC236}">
                <a16:creationId xmlns:a16="http://schemas.microsoft.com/office/drawing/2014/main" id="{D07F12D6-8F9C-49A0-AE04-6F17CA939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0754" y="4978889"/>
            <a:ext cx="73009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 dirty="0">
                <a:latin typeface="Arial" panose="020B0604020202020204" pitchFamily="34" charset="0"/>
              </a:rPr>
              <a:t>By </a:t>
            </a:r>
            <a:br>
              <a:rPr lang="en-US" altLang="en-US" sz="3600" b="1" dirty="0">
                <a:latin typeface="Arial" panose="020B0604020202020204" pitchFamily="34" charset="0"/>
              </a:rPr>
            </a:br>
            <a:r>
              <a:rPr lang="en-US" altLang="en-US" sz="3600" b="1" dirty="0">
                <a:latin typeface="Arial" panose="020B0604020202020204" pitchFamily="34" charset="0"/>
              </a:rPr>
              <a:t>Dr. Gautam Bandyopadhyay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3413338-A22D-4678-A094-F7E4594E8AC4}"/>
              </a:ext>
            </a:extLst>
          </p:cNvPr>
          <p:cNvSpPr/>
          <p:nvPr/>
        </p:nvSpPr>
        <p:spPr>
          <a:xfrm>
            <a:off x="2476097" y="2804258"/>
            <a:ext cx="7637340" cy="166711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Introduction of R and R Studio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AAD249-2325-40C9-8CB2-AA8F9F9AEA5D}"/>
              </a:ext>
            </a:extLst>
          </p:cNvPr>
          <p:cNvSpPr txBox="1"/>
          <p:nvPr/>
        </p:nvSpPr>
        <p:spPr>
          <a:xfrm>
            <a:off x="395288" y="327025"/>
            <a:ext cx="113014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IN" sz="3600" dirty="0">
                <a:latin typeface="+mn-lt"/>
                <a:cs typeface="+mn-cs"/>
              </a:rPr>
              <a:t>Why  R?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3600" dirty="0">
              <a:latin typeface="+mn-lt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B197305-C36C-488E-A57E-D23ED7B09B50}"/>
              </a:ext>
            </a:extLst>
          </p:cNvPr>
          <p:cNvGraphicFramePr>
            <a:graphicFrameLocks noGrp="1"/>
          </p:cNvGraphicFramePr>
          <p:nvPr/>
        </p:nvGraphicFramePr>
        <p:xfrm>
          <a:off x="982663" y="965200"/>
          <a:ext cx="10958510" cy="535782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91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1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1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17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17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9231"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Features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Stata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SPSS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SAS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3200" dirty="0">
                          <a:latin typeface="AR CENA" panose="02000000000000000000" pitchFamily="2" charset="0"/>
                        </a:rPr>
                        <a:t>R</a:t>
                      </a:r>
                    </a:p>
                  </a:txBody>
                  <a:tcPr marL="91435" marR="91435" marT="45717" marB="4571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231">
                <a:tc>
                  <a:txBody>
                    <a:bodyPr/>
                    <a:lstStyle/>
                    <a:p>
                      <a:r>
                        <a:rPr lang="en-IN" sz="2000" b="1" dirty="0"/>
                        <a:t>Learning</a:t>
                      </a:r>
                      <a:r>
                        <a:rPr lang="en-IN" sz="2000" b="1" baseline="0" dirty="0"/>
                        <a:t> Curve</a:t>
                      </a:r>
                      <a:endParaRPr lang="en-IN" sz="2000" b="1" dirty="0"/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Steep/gradual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Gradual/flat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Pretty Steep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Pretty Steep</a:t>
                      </a:r>
                    </a:p>
                  </a:txBody>
                  <a:tcPr marL="91435" marR="91435" marT="45717" marB="4571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031">
                <a:tc>
                  <a:txBody>
                    <a:bodyPr/>
                    <a:lstStyle/>
                    <a:p>
                      <a:r>
                        <a:rPr lang="en-IN" sz="2000" b="1" dirty="0"/>
                        <a:t>User Interface</a:t>
                      </a:r>
                    </a:p>
                    <a:p>
                      <a:endParaRPr lang="en-IN" sz="2000" b="1" dirty="0"/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Programming/</a:t>
                      </a:r>
                      <a:r>
                        <a:rPr lang="en-IN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point-and-click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Mostly point-and-click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Programming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Programming</a:t>
                      </a:r>
                    </a:p>
                    <a:p>
                      <a:endParaRPr lang="en-IN" sz="2000" b="1" dirty="0"/>
                    </a:p>
                  </a:txBody>
                  <a:tcPr marL="91435" marR="91435" marT="45717" marB="4571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231">
                <a:tc>
                  <a:txBody>
                    <a:bodyPr/>
                    <a:lstStyle/>
                    <a:p>
                      <a:r>
                        <a:rPr lang="en-IN" sz="2000" b="1" dirty="0"/>
                        <a:t>Data manipulation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strong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Moderate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strong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strong</a:t>
                      </a:r>
                    </a:p>
                  </a:txBody>
                  <a:tcPr marL="91435" marR="91435" marT="45717" marB="4571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9231">
                <a:tc>
                  <a:txBody>
                    <a:bodyPr/>
                    <a:lstStyle/>
                    <a:p>
                      <a:r>
                        <a:rPr lang="en-IN" sz="2000" b="1" dirty="0"/>
                        <a:t>Data analysis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Powerful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Powerful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Powerful/versatile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Powerful/versatile</a:t>
                      </a:r>
                    </a:p>
                  </a:txBody>
                  <a:tcPr marL="91435" marR="91435" marT="45717" marB="4571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9231">
                <a:tc>
                  <a:txBody>
                    <a:bodyPr/>
                    <a:lstStyle/>
                    <a:p>
                      <a:r>
                        <a:rPr lang="en-IN" sz="2000" b="1" dirty="0"/>
                        <a:t>Graphics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good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Very good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Good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Excellent</a:t>
                      </a:r>
                    </a:p>
                  </a:txBody>
                  <a:tcPr marL="91435" marR="91435" marT="45717" marB="4571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10629">
                <a:tc>
                  <a:txBody>
                    <a:bodyPr/>
                    <a:lstStyle/>
                    <a:p>
                      <a:r>
                        <a:rPr lang="en-IN" sz="2000" b="1" dirty="0"/>
                        <a:t>Cost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Affordable(perpetual</a:t>
                      </a:r>
                      <a:r>
                        <a:rPr lang="en-IN" sz="2000" b="1" baseline="0" dirty="0"/>
                        <a:t> licenses, renew only when upgrade)</a:t>
                      </a:r>
                      <a:endParaRPr lang="en-IN" sz="2000" b="1" dirty="0"/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Expensive( but not need to renew until upgrade,</a:t>
                      </a:r>
                      <a:r>
                        <a:rPr lang="en-IN" sz="2000" b="1" baseline="0" dirty="0"/>
                        <a:t> long term licenses)</a:t>
                      </a:r>
                      <a:endParaRPr lang="en-IN" sz="2000" b="1" dirty="0"/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Expensive (yearly renewal)</a:t>
                      </a:r>
                    </a:p>
                  </a:txBody>
                  <a:tcPr marL="91435" marR="91435" marT="45717" marB="45717"/>
                </a:tc>
                <a:tc>
                  <a:txBody>
                    <a:bodyPr/>
                    <a:lstStyle/>
                    <a:p>
                      <a:r>
                        <a:rPr lang="en-IN" sz="2000" b="1" dirty="0"/>
                        <a:t>Open source</a:t>
                      </a:r>
                    </a:p>
                  </a:txBody>
                  <a:tcPr marL="91435" marR="91435"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60C27A0-DE06-4AF9-99E9-799356BA5C2D}"/>
              </a:ext>
            </a:extLst>
          </p:cNvPr>
          <p:cNvSpPr/>
          <p:nvPr/>
        </p:nvSpPr>
        <p:spPr>
          <a:xfrm>
            <a:off x="3098800" y="136525"/>
            <a:ext cx="5826125" cy="8318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3600" b="1" dirty="0" err="1">
                <a:latin typeface="Agency FB" panose="020B0503020202020204" pitchFamily="34" charset="0"/>
              </a:rPr>
              <a:t>r</a:t>
            </a:r>
            <a:r>
              <a:rPr lang="en-IN" sz="3600" b="1" dirty="0" err="1">
                <a:solidFill>
                  <a:schemeClr val="tx1"/>
                </a:solidFill>
                <a:latin typeface="Agency FB" panose="020B0503020202020204" pitchFamily="34" charset="0"/>
              </a:rPr>
              <a:t>R</a:t>
            </a:r>
            <a:r>
              <a:rPr lang="en-IN" sz="3600" b="1" dirty="0">
                <a:solidFill>
                  <a:schemeClr val="tx1"/>
                </a:solidFill>
                <a:latin typeface="Agency FB" panose="020B0503020202020204" pitchFamily="34" charset="0"/>
              </a:rPr>
              <a:t> Studio Screen</a:t>
            </a:r>
            <a:endParaRPr lang="en-IN" sz="3600" b="1" dirty="0">
              <a:latin typeface="Agency FB" panose="020B0503020202020204" pitchFamily="34" charset="0"/>
            </a:endParaRPr>
          </a:p>
        </p:txBody>
      </p:sp>
      <p:pic>
        <p:nvPicPr>
          <p:cNvPr id="22531" name="Picture 9">
            <a:extLst>
              <a:ext uri="{FF2B5EF4-FFF2-40B4-BE49-F238E27FC236}">
                <a16:creationId xmlns:a16="http://schemas.microsoft.com/office/drawing/2014/main" id="{F51ACF32-AC4C-4605-953E-74E7155B7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4863"/>
            <a:ext cx="12192000" cy="605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10">
            <a:extLst>
              <a:ext uri="{FF2B5EF4-FFF2-40B4-BE49-F238E27FC236}">
                <a16:creationId xmlns:a16="http://schemas.microsoft.com/office/drawing/2014/main" id="{06EA8553-D582-4DDF-AF53-959B0BD69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7825" y="2487613"/>
            <a:ext cx="52276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1800"/>
              <a:t>The </a:t>
            </a:r>
            <a:r>
              <a:rPr lang="en-IN" altLang="en-US" sz="1800" b="1"/>
              <a:t>workspace</a:t>
            </a:r>
            <a:r>
              <a:rPr lang="en-IN" altLang="en-US" sz="1800"/>
              <a:t> tab shows all the active objects. The </a:t>
            </a:r>
            <a:r>
              <a:rPr lang="en-IN" altLang="en-US" sz="1800" b="1"/>
              <a:t>history</a:t>
            </a:r>
            <a:r>
              <a:rPr lang="en-IN" altLang="en-US" sz="1800"/>
              <a:t> tab shows a list of commands used so far.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IN" altLang="en-US" sz="1800"/>
          </a:p>
        </p:txBody>
      </p:sp>
      <p:sp>
        <p:nvSpPr>
          <p:cNvPr id="22533" name="TextBox 11">
            <a:extLst>
              <a:ext uri="{FF2B5EF4-FFF2-40B4-BE49-F238E27FC236}">
                <a16:creationId xmlns:a16="http://schemas.microsoft.com/office/drawing/2014/main" id="{A9DB5D85-7513-4D1E-81F9-470F7902C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7825" y="4257675"/>
            <a:ext cx="5227638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1800"/>
              <a:t>The </a:t>
            </a:r>
            <a:r>
              <a:rPr lang="en-IN" altLang="en-US" sz="1800" b="1"/>
              <a:t>files</a:t>
            </a:r>
            <a:r>
              <a:rPr lang="en-IN" altLang="en-US" sz="1800"/>
              <a:t> tab shows all the files and folders in your default workspace as if you were on a PC/Mac window. The </a:t>
            </a:r>
            <a:r>
              <a:rPr lang="en-IN" altLang="en-US" sz="1800" b="1"/>
              <a:t>plots</a:t>
            </a:r>
            <a:r>
              <a:rPr lang="en-IN" altLang="en-US" sz="1800"/>
              <a:t> tab will show all your graphs. The </a:t>
            </a:r>
            <a:r>
              <a:rPr lang="en-IN" altLang="en-US" sz="1800" b="1"/>
              <a:t>packages</a:t>
            </a:r>
            <a:r>
              <a:rPr lang="en-IN" altLang="en-US" sz="1800"/>
              <a:t> tab will list a series of packages or add-ons needed to run certain processes. For additional info see the </a:t>
            </a:r>
            <a:r>
              <a:rPr lang="en-IN" altLang="en-US" sz="1800" b="1"/>
              <a:t>help</a:t>
            </a:r>
            <a:r>
              <a:rPr lang="en-IN" altLang="en-US" sz="1800"/>
              <a:t> tab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IN" altLang="en-US" sz="1800"/>
          </a:p>
        </p:txBody>
      </p:sp>
      <p:sp>
        <p:nvSpPr>
          <p:cNvPr id="22534" name="TextBox 12">
            <a:extLst>
              <a:ext uri="{FF2B5EF4-FFF2-40B4-BE49-F238E27FC236}">
                <a16:creationId xmlns:a16="http://schemas.microsoft.com/office/drawing/2014/main" id="{7CEE4D89-2725-4B00-B269-AA4164685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0575" y="5922963"/>
            <a:ext cx="4149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1800"/>
              <a:t>The </a:t>
            </a:r>
            <a:r>
              <a:rPr lang="en-IN" altLang="en-US" sz="1800" b="1"/>
              <a:t>console</a:t>
            </a:r>
            <a:r>
              <a:rPr lang="en-IN" altLang="en-US" sz="1800"/>
              <a:t> is where you can type commands and see output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en-IN" altLang="en-US" sz="1800"/>
            </a:br>
            <a:r>
              <a:rPr lang="en-IN" altLang="en-US" sz="1800"/>
              <a:t> </a:t>
            </a:r>
          </a:p>
        </p:txBody>
      </p:sp>
      <p:sp>
        <p:nvSpPr>
          <p:cNvPr id="22535" name="TextBox 13">
            <a:extLst>
              <a:ext uri="{FF2B5EF4-FFF2-40B4-BE49-F238E27FC236}">
                <a16:creationId xmlns:a16="http://schemas.microsoft.com/office/drawing/2014/main" id="{3B6C7435-0E82-458E-8C50-DD1E0CA18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338" y="2894013"/>
            <a:ext cx="4940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1800"/>
              <a:t>The </a:t>
            </a:r>
            <a:r>
              <a:rPr lang="en-IN" altLang="en-US" sz="1800" b="1"/>
              <a:t>R script</a:t>
            </a:r>
            <a:r>
              <a:rPr lang="en-IN" altLang="en-US" sz="1800"/>
              <a:t> is where you keep a record of your work.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312D8E8-EFAE-4E5A-A2EB-8C7A7919F28E}"/>
              </a:ext>
            </a:extLst>
          </p:cNvPr>
          <p:cNvSpPr/>
          <p:nvPr/>
        </p:nvSpPr>
        <p:spPr>
          <a:xfrm>
            <a:off x="1814513" y="750888"/>
            <a:ext cx="10377487" cy="130968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Library   and   Packages</a:t>
            </a:r>
          </a:p>
        </p:txBody>
      </p:sp>
      <p:pic>
        <p:nvPicPr>
          <p:cNvPr id="23555" name="Picture 2">
            <a:extLst>
              <a:ext uri="{FF2B5EF4-FFF2-40B4-BE49-F238E27FC236}">
                <a16:creationId xmlns:a16="http://schemas.microsoft.com/office/drawing/2014/main" id="{99D5F34B-A34B-41DB-BD79-52791CA84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846138"/>
            <a:ext cx="146685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3B198F-9122-45FA-A77E-2DB1AC8F6165}"/>
              </a:ext>
            </a:extLst>
          </p:cNvPr>
          <p:cNvSpPr txBox="1"/>
          <p:nvPr/>
        </p:nvSpPr>
        <p:spPr>
          <a:xfrm>
            <a:off x="846138" y="2306638"/>
            <a:ext cx="11123612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Packages are nothing but bundles of </a:t>
            </a:r>
            <a:r>
              <a:rPr lang="en-IN" sz="2000" b="1" dirty="0">
                <a:latin typeface="+mn-lt"/>
                <a:cs typeface="+mn-cs"/>
              </a:rPr>
              <a:t>R functions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Thus, packages are collections of R functions, data and compiled code in a well defined format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Some packages containing R functions are already in-built in R- for example: </a:t>
            </a:r>
            <a:r>
              <a:rPr lang="en-IN" sz="2000" b="1" dirty="0">
                <a:latin typeface="+mn-lt"/>
                <a:cs typeface="+mn-cs"/>
              </a:rPr>
              <a:t>Base</a:t>
            </a:r>
            <a:r>
              <a:rPr lang="en-IN" sz="2000" dirty="0">
                <a:latin typeface="+mn-lt"/>
                <a:cs typeface="+mn-cs"/>
              </a:rPr>
              <a:t>, </a:t>
            </a:r>
            <a:r>
              <a:rPr lang="en-IN" sz="2000" b="1" dirty="0">
                <a:latin typeface="+mn-lt"/>
                <a:cs typeface="+mn-cs"/>
              </a:rPr>
              <a:t>Stats</a:t>
            </a:r>
            <a:r>
              <a:rPr lang="en-IN" sz="2000" dirty="0">
                <a:latin typeface="+mn-lt"/>
                <a:cs typeface="+mn-cs"/>
              </a:rPr>
              <a:t> package and many more. But there are some functions which are available in packages  that are not in-built in R for example :</a:t>
            </a:r>
            <a:r>
              <a:rPr lang="en-IN" sz="2000" b="1" dirty="0">
                <a:latin typeface="+mn-lt"/>
                <a:cs typeface="+mn-cs"/>
              </a:rPr>
              <a:t>Foreign</a:t>
            </a:r>
            <a:r>
              <a:rPr lang="en-IN" sz="2000" dirty="0">
                <a:latin typeface="+mn-lt"/>
                <a:cs typeface="+mn-cs"/>
              </a:rPr>
              <a:t> package. In such cases we need to install these packages manually(download) using the function: </a:t>
            </a:r>
            <a:r>
              <a:rPr lang="en-IN" sz="2000" b="1" dirty="0">
                <a:latin typeface="+mn-lt"/>
                <a:cs typeface="+mn-cs"/>
              </a:rPr>
              <a:t>install.packages()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After installing the packages, we need to call them in every R session whenever we want to use functions in that particular package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000" dirty="0">
                <a:latin typeface="+mn-lt"/>
                <a:cs typeface="+mn-cs"/>
              </a:rPr>
              <a:t>We use the functions- </a:t>
            </a:r>
            <a:r>
              <a:rPr lang="en-IN" sz="2000" b="1" dirty="0">
                <a:latin typeface="+mn-lt"/>
                <a:cs typeface="+mn-cs"/>
              </a:rPr>
              <a:t>library() </a:t>
            </a:r>
            <a:r>
              <a:rPr lang="en-IN" sz="2000" dirty="0">
                <a:latin typeface="+mn-lt"/>
                <a:cs typeface="+mn-cs"/>
              </a:rPr>
              <a:t>or </a:t>
            </a:r>
            <a:r>
              <a:rPr lang="en-IN" sz="2000" b="1" dirty="0">
                <a:latin typeface="+mn-lt"/>
                <a:cs typeface="+mn-cs"/>
              </a:rPr>
              <a:t>require() </a:t>
            </a:r>
            <a:r>
              <a:rPr lang="en-IN" sz="2000" dirty="0">
                <a:latin typeface="+mn-lt"/>
                <a:cs typeface="+mn-cs"/>
              </a:rPr>
              <a:t>to call the desired package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000" dirty="0">
                <a:latin typeface="+mn-lt"/>
                <a:cs typeface="+mn-cs"/>
              </a:rPr>
              <a:t>Note that the packages that are already installed with the basic functionalities of R need not be called explicitly while the packages which are manually installed need to be called in every R session.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0425779-5CB6-42ED-934D-B6AD45C703D8}"/>
              </a:ext>
            </a:extLst>
          </p:cNvPr>
          <p:cNvSpPr/>
          <p:nvPr/>
        </p:nvSpPr>
        <p:spPr>
          <a:xfrm>
            <a:off x="1870075" y="463550"/>
            <a:ext cx="10321925" cy="118745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 working  Rules for </a:t>
            </a:r>
            <a:r>
              <a:rPr lang="en-IN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Rstudio</a:t>
            </a:r>
            <a:endParaRPr lang="en-IN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9" name="Picture 2">
            <a:extLst>
              <a:ext uri="{FF2B5EF4-FFF2-40B4-BE49-F238E27FC236}">
                <a16:creationId xmlns:a16="http://schemas.microsoft.com/office/drawing/2014/main" id="{19FE16AD-BC60-42DA-AB83-7B7F0FD997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312738"/>
            <a:ext cx="1465262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3">
            <a:extLst>
              <a:ext uri="{FF2B5EF4-FFF2-40B4-BE49-F238E27FC236}">
                <a16:creationId xmlns:a16="http://schemas.microsoft.com/office/drawing/2014/main" id="{41A8B965-1054-40B4-BE3A-7663BCE75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813" y="2087563"/>
            <a:ext cx="1138237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IN" altLang="en-US" sz="2400"/>
              <a:t>R is </a:t>
            </a:r>
            <a:r>
              <a:rPr lang="en-IN" altLang="en-US" sz="2400" b="1"/>
              <a:t>case-sensitive</a:t>
            </a:r>
            <a:r>
              <a:rPr lang="en-IN" altLang="en-US" sz="2400"/>
              <a:t> i.e Matrix and matrix are different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IN" altLang="en-US" sz="2400"/>
              <a:t>In R </a:t>
            </a:r>
            <a:r>
              <a:rPr lang="en-IN" altLang="en-US" sz="2400" b="1"/>
              <a:t>&lt;-</a:t>
            </a:r>
            <a:r>
              <a:rPr lang="en-IN" altLang="en-US" sz="2400"/>
              <a:t> is the </a:t>
            </a:r>
            <a:r>
              <a:rPr lang="en-IN" altLang="en-US" sz="2400" b="1"/>
              <a:t>assignment</a:t>
            </a:r>
            <a:r>
              <a:rPr lang="en-IN" altLang="en-US" sz="2400"/>
              <a:t> operator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IN" altLang="en-US" sz="2400"/>
              <a:t>To clear the console we use: </a:t>
            </a:r>
            <a:r>
              <a:rPr lang="en-IN" altLang="en-US" sz="2400" b="1"/>
              <a:t>ctrl+L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IN" altLang="en-US" sz="2400"/>
              <a:t>To run each line of the codes written on the R script or on the console we use: </a:t>
            </a:r>
            <a:r>
              <a:rPr lang="en-IN" altLang="en-US" sz="2400" b="1"/>
              <a:t>ctrl + R </a:t>
            </a:r>
            <a:r>
              <a:rPr lang="en-IN" altLang="en-US" sz="2400"/>
              <a:t>after bringing the cursor on the line we want to run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IN" altLang="en-US" sz="2400"/>
              <a:t>To include </a:t>
            </a:r>
            <a:r>
              <a:rPr lang="en-IN" altLang="en-US" sz="2400" b="1"/>
              <a:t>comments</a:t>
            </a:r>
            <a:r>
              <a:rPr lang="en-IN" altLang="en-US" sz="2400"/>
              <a:t> in the code we use the </a:t>
            </a:r>
            <a:r>
              <a:rPr lang="en-IN" altLang="en-US" sz="2400" b="1"/>
              <a:t>#</a:t>
            </a:r>
            <a:r>
              <a:rPr lang="en-IN" altLang="en-US" sz="2400"/>
              <a:t> symbol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IN" altLang="en-US" sz="2400"/>
              <a:t>For help we use </a:t>
            </a:r>
            <a:r>
              <a:rPr lang="en-IN" altLang="en-US" sz="2400" b="1"/>
              <a:t>?</a:t>
            </a:r>
            <a:r>
              <a:rPr lang="en-IN" altLang="en-US" sz="2400"/>
              <a:t>function (in case the exact function is known) or</a:t>
            </a:r>
            <a:r>
              <a:rPr lang="en-IN" altLang="en-US" sz="2400" b="1"/>
              <a:t> ??</a:t>
            </a:r>
            <a:r>
              <a:rPr lang="en-IN" altLang="en-US" sz="2400"/>
              <a:t>function in case of partial information on the function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IN" altLang="en-US" sz="2400"/>
              <a:t>For importing data we need to specify the exact path of the input file. In this case the path(address) contains the symbol ‘\’  which we need to replace by’/’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A9A5034-E969-4504-B071-69EEC3F068D7}"/>
              </a:ext>
            </a:extLst>
          </p:cNvPr>
          <p:cNvSpPr/>
          <p:nvPr/>
        </p:nvSpPr>
        <p:spPr>
          <a:xfrm>
            <a:off x="2074863" y="587375"/>
            <a:ext cx="10117137" cy="135096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Data  Structures  in  R</a:t>
            </a:r>
          </a:p>
        </p:txBody>
      </p:sp>
      <p:pic>
        <p:nvPicPr>
          <p:cNvPr id="25603" name="Picture 3">
            <a:extLst>
              <a:ext uri="{FF2B5EF4-FFF2-40B4-BE49-F238E27FC236}">
                <a16:creationId xmlns:a16="http://schemas.microsoft.com/office/drawing/2014/main" id="{A24349DE-0E36-4D3C-9E85-5D4B99607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09613"/>
            <a:ext cx="17145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EDFEC-5CDB-4D33-AD5D-244736CBE38E}"/>
              </a:ext>
            </a:extLst>
          </p:cNvPr>
          <p:cNvSpPr txBox="1"/>
          <p:nvPr/>
        </p:nvSpPr>
        <p:spPr>
          <a:xfrm>
            <a:off x="641350" y="2184400"/>
            <a:ext cx="11095038" cy="4062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dirty="0">
                <a:latin typeface="+mn-lt"/>
                <a:cs typeface="+mn-cs"/>
              </a:rPr>
              <a:t> </a:t>
            </a:r>
            <a:r>
              <a:rPr lang="en-IN" sz="2400" dirty="0">
                <a:latin typeface="+mn-lt"/>
                <a:cs typeface="+mn-cs"/>
              </a:rPr>
              <a:t>R has a wide range of objects for storing  data which are given as follows: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Vector : The c() function can be used to create vectors of objects by concatenating things together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Matrix: Matrices are created with the matrix() function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Data Frame:A data frame is more general than a matrix in the sense the different columns of a data frame can contain different modes of data. It is very similar to the datasets we see in practice.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List: It is an ordered collection of objects. It may contain a combination of vectors,matrices,data frames and even other lists.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Factors: These are used to store categorical data.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2020B4-EBDE-4285-AF5A-B686A4ECC6BB}"/>
              </a:ext>
            </a:extLst>
          </p:cNvPr>
          <p:cNvSpPr/>
          <p:nvPr/>
        </p:nvSpPr>
        <p:spPr>
          <a:xfrm>
            <a:off x="1951038" y="709613"/>
            <a:ext cx="10240962" cy="1241425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Data  Types or modes  in  R</a:t>
            </a:r>
          </a:p>
        </p:txBody>
      </p:sp>
      <p:pic>
        <p:nvPicPr>
          <p:cNvPr id="26627" name="Picture 2">
            <a:extLst>
              <a:ext uri="{FF2B5EF4-FFF2-40B4-BE49-F238E27FC236}">
                <a16:creationId xmlns:a16="http://schemas.microsoft.com/office/drawing/2014/main" id="{C2AE4A93-2B90-4B5F-A7D2-E2EE18869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09613"/>
            <a:ext cx="14668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16CB1B-7933-4DC6-BBA8-188BD799B6D0}"/>
              </a:ext>
            </a:extLst>
          </p:cNvPr>
          <p:cNvSpPr txBox="1"/>
          <p:nvPr/>
        </p:nvSpPr>
        <p:spPr>
          <a:xfrm>
            <a:off x="504825" y="2360613"/>
            <a:ext cx="11423650" cy="304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3200" dirty="0">
                <a:latin typeface="+mn-lt"/>
                <a:cs typeface="+mn-cs"/>
              </a:rPr>
              <a:t>   Data Types                                              Examples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Numeric (Real numbers)                      7.9 , 5, 999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Character                                                 “a” , “good”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Logical                                                      TRUE/FALSE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Integer                                                       2L, 34L ,0L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3200" dirty="0">
                <a:latin typeface="+mn-lt"/>
                <a:cs typeface="+mn-cs"/>
              </a:rPr>
              <a:t>Complex (Imaginary numbers)              7+2i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1">
            <a:extLst>
              <a:ext uri="{FF2B5EF4-FFF2-40B4-BE49-F238E27FC236}">
                <a16:creationId xmlns:a16="http://schemas.microsoft.com/office/drawing/2014/main" id="{04BAA50F-4E17-4C8C-857E-21CE577D85DF}"/>
              </a:ext>
            </a:extLst>
          </p:cNvPr>
          <p:cNvSpPr/>
          <p:nvPr/>
        </p:nvSpPr>
        <p:spPr>
          <a:xfrm>
            <a:off x="1842868" y="546100"/>
            <a:ext cx="10349132" cy="12827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Running RStudio and Setting Up Your Working Directory </a:t>
            </a:r>
          </a:p>
        </p:txBody>
      </p:sp>
      <p:pic>
        <p:nvPicPr>
          <p:cNvPr id="27651" name="Picture 3">
            <a:extLst>
              <a:ext uri="{FF2B5EF4-FFF2-40B4-BE49-F238E27FC236}">
                <a16:creationId xmlns:a16="http://schemas.microsoft.com/office/drawing/2014/main" id="{F01D9F36-CD5B-4DD1-92BB-27C0FAF043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1B03D41-035D-4486-8F0F-95CFE645AA44}"/>
              </a:ext>
            </a:extLst>
          </p:cNvPr>
          <p:cNvSpPr/>
          <p:nvPr/>
        </p:nvSpPr>
        <p:spPr>
          <a:xfrm>
            <a:off x="549275" y="2152650"/>
            <a:ext cx="11422063" cy="3692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21B34"/>
                </a:solidFill>
                <a:latin typeface="Open Sans"/>
              </a:rPr>
              <a:t>After </a:t>
            </a:r>
            <a:r>
              <a:rPr lang="en-US" dirty="0">
                <a:latin typeface="Open Sans"/>
              </a:rPr>
              <a:t>installing R and RStudio</a:t>
            </a:r>
            <a:r>
              <a:rPr lang="en-US" dirty="0">
                <a:solidFill>
                  <a:srgbClr val="021B34"/>
                </a:solidFill>
                <a:latin typeface="Open Sans"/>
              </a:rPr>
              <a:t>, the question is now how to start using </a:t>
            </a:r>
            <a:r>
              <a:rPr lang="en-US" b="1" dirty="0">
                <a:solidFill>
                  <a:srgbClr val="021B34"/>
                </a:solidFill>
                <a:latin typeface="Open Sans"/>
              </a:rPr>
              <a:t>R/RStudio</a:t>
            </a:r>
            <a:r>
              <a:rPr lang="en-US" dirty="0">
                <a:solidFill>
                  <a:srgbClr val="021B34"/>
                </a:solidFill>
                <a:latin typeface="Open Sans"/>
              </a:rPr>
              <a:t>. In this case, we’ll describe how to run </a:t>
            </a:r>
            <a:r>
              <a:rPr lang="en-US" b="1" dirty="0">
                <a:solidFill>
                  <a:srgbClr val="021B34"/>
                </a:solidFill>
                <a:latin typeface="Open Sans"/>
              </a:rPr>
              <a:t>RStudio</a:t>
            </a:r>
            <a:r>
              <a:rPr lang="en-US" dirty="0">
                <a:solidFill>
                  <a:srgbClr val="021B34"/>
                </a:solidFill>
                <a:latin typeface="Open Sans"/>
              </a:rPr>
              <a:t> and to set up your </a:t>
            </a:r>
            <a:r>
              <a:rPr lang="en-US" b="1" dirty="0">
                <a:solidFill>
                  <a:srgbClr val="021B34"/>
                </a:solidFill>
                <a:latin typeface="Open Sans"/>
              </a:rPr>
              <a:t>working directory</a:t>
            </a:r>
            <a:r>
              <a:rPr lang="en-US" dirty="0">
                <a:solidFill>
                  <a:srgbClr val="021B34"/>
                </a:solidFill>
                <a:latin typeface="Open Sans"/>
              </a:rPr>
              <a:t>.</a:t>
            </a:r>
          </a:p>
          <a:p>
            <a:pPr>
              <a:defRPr/>
            </a:pPr>
            <a:endParaRPr lang="en-US" b="1" dirty="0"/>
          </a:p>
          <a:p>
            <a:pPr>
              <a:defRPr/>
            </a:pPr>
            <a:r>
              <a:rPr lang="en-US" b="1" dirty="0"/>
              <a:t>Under Windows </a:t>
            </a:r>
            <a:br>
              <a:rPr lang="en-US" b="1" dirty="0"/>
            </a:br>
            <a:r>
              <a:rPr lang="en-US" dirty="0"/>
              <a:t>For the first time you use R, the suggested procedure, under Windows, is as follow:</a:t>
            </a:r>
          </a:p>
          <a:p>
            <a:pPr>
              <a:defRPr/>
            </a:pPr>
            <a:r>
              <a:rPr lang="en-US" dirty="0"/>
              <a:t>Create a sub-directory, say </a:t>
            </a:r>
            <a:r>
              <a:rPr lang="en-US" b="1" dirty="0"/>
              <a:t>R</a:t>
            </a:r>
            <a:r>
              <a:rPr lang="en-US" dirty="0"/>
              <a:t>, in your “Documents” folder. This sub-folder, also known as </a:t>
            </a:r>
            <a:r>
              <a:rPr lang="en-US" b="1" dirty="0"/>
              <a:t>working directory</a:t>
            </a:r>
            <a:r>
              <a:rPr lang="en-US" dirty="0"/>
              <a:t>, will be used by R to read and save files.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Launch R by double-clicking on the icon.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Specify your working directory to R:</a:t>
            </a:r>
          </a:p>
          <a:p>
            <a:pPr lvl="1">
              <a:defRPr/>
            </a:pPr>
            <a:r>
              <a:rPr lang="en-US" dirty="0"/>
              <a:t>On Windows: File –&gt; Change directory</a:t>
            </a:r>
          </a:p>
          <a:p>
            <a:pPr>
              <a:defRPr/>
            </a:pP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1F4B422-F4C4-47BD-A3A0-A661F1E1F472}"/>
              </a:ext>
            </a:extLst>
          </p:cNvPr>
          <p:cNvSpPr/>
          <p:nvPr/>
        </p:nvSpPr>
        <p:spPr>
          <a:xfrm>
            <a:off x="1856935" y="546100"/>
            <a:ext cx="10335065" cy="12827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Entering   data  from  Keyboard</a:t>
            </a:r>
          </a:p>
        </p:txBody>
      </p:sp>
      <p:pic>
        <p:nvPicPr>
          <p:cNvPr id="30723" name="Picture 3">
            <a:extLst>
              <a:ext uri="{FF2B5EF4-FFF2-40B4-BE49-F238E27FC236}">
                <a16:creationId xmlns:a16="http://schemas.microsoft.com/office/drawing/2014/main" id="{BC4C1230-CB1F-4E11-8B55-ED4DD99FE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0FED8A-F406-41B6-BE24-C9D927C96012}"/>
              </a:ext>
            </a:extLst>
          </p:cNvPr>
          <p:cNvSpPr txBox="1"/>
          <p:nvPr/>
        </p:nvSpPr>
        <p:spPr>
          <a:xfrm>
            <a:off x="682625" y="2184400"/>
            <a:ext cx="10741025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solidFill>
                  <a:prstClr val="black"/>
                </a:solidFill>
                <a:latin typeface="+mn-lt"/>
                <a:cs typeface="+mn-cs"/>
              </a:rPr>
              <a:t>The edit() function in R provides a text editor that lets us enter data manually.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400" dirty="0">
              <a:solidFill>
                <a:prstClr val="black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solidFill>
                  <a:prstClr val="black"/>
                </a:solidFill>
                <a:latin typeface="+mn-lt"/>
                <a:cs typeface="+mn-cs"/>
              </a:rPr>
              <a:t>We need to apply the following steps: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solidFill>
                  <a:prstClr val="black"/>
                </a:solidFill>
                <a:latin typeface="+mn-lt"/>
                <a:cs typeface="+mn-cs"/>
              </a:rPr>
              <a:t> We create an empty data frame(or matrix) with the variable names and data type we want to have in the final dataset.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400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solidFill>
                  <a:prstClr val="black"/>
                </a:solidFill>
                <a:latin typeface="+mn-lt"/>
                <a:cs typeface="+mn-cs"/>
              </a:rPr>
              <a:t>Next we invoke the text editor by using the edit() function on this data object, enter the data and save the results to the data object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9CC6FDB-42C5-4E20-997F-9E3F86D2169F}"/>
              </a:ext>
            </a:extLst>
          </p:cNvPr>
          <p:cNvSpPr/>
          <p:nvPr/>
        </p:nvSpPr>
        <p:spPr>
          <a:xfrm>
            <a:off x="1941342" y="546100"/>
            <a:ext cx="10250658" cy="12827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Installing Packages in R/R Studio </a:t>
            </a:r>
          </a:p>
        </p:txBody>
      </p:sp>
      <p:pic>
        <p:nvPicPr>
          <p:cNvPr id="31747" name="Picture 3">
            <a:extLst>
              <a:ext uri="{FF2B5EF4-FFF2-40B4-BE49-F238E27FC236}">
                <a16:creationId xmlns:a16="http://schemas.microsoft.com/office/drawing/2014/main" id="{CD62E720-0C62-4417-B0B4-4F18A634E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847A960-A405-4627-8E4C-537F72C87C10}"/>
              </a:ext>
            </a:extLst>
          </p:cNvPr>
          <p:cNvSpPr/>
          <p:nvPr/>
        </p:nvSpPr>
        <p:spPr>
          <a:xfrm>
            <a:off x="866775" y="2092325"/>
            <a:ext cx="10499725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/>
              <a:t>  There are more than 6000 user-contributed modules called packages.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Packages are collections of R functions, data, and compiled code in a well-defined format.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The directory where packages are stored on your computer is called the library.	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The function .</a:t>
            </a:r>
            <a:r>
              <a:rPr lang="en-US" sz="2400" dirty="0" err="1"/>
              <a:t>libPaths</a:t>
            </a:r>
            <a:r>
              <a:rPr lang="en-US" sz="2400" dirty="0"/>
              <a:t>() shows you where your library is located, and the function library() shows you what packages you’ve saved in your library.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C737554-5458-4F2E-B997-CDB2F659D965}"/>
              </a:ext>
            </a:extLst>
          </p:cNvPr>
          <p:cNvSpPr/>
          <p:nvPr/>
        </p:nvSpPr>
        <p:spPr>
          <a:xfrm>
            <a:off x="2025748" y="546100"/>
            <a:ext cx="10166252" cy="12827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Installing Packages in R/R Studio </a:t>
            </a:r>
          </a:p>
        </p:txBody>
      </p:sp>
      <p:pic>
        <p:nvPicPr>
          <p:cNvPr id="32771" name="Picture 3">
            <a:extLst>
              <a:ext uri="{FF2B5EF4-FFF2-40B4-BE49-F238E27FC236}">
                <a16:creationId xmlns:a16="http://schemas.microsoft.com/office/drawing/2014/main" id="{510DC4BB-CB13-4368-ACCD-D75D5DCFFD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3">
            <a:extLst>
              <a:ext uri="{FF2B5EF4-FFF2-40B4-BE49-F238E27FC236}">
                <a16:creationId xmlns:a16="http://schemas.microsoft.com/office/drawing/2014/main" id="{4618014B-606B-41A3-9D62-A092BE8F1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775" y="2092325"/>
            <a:ext cx="104997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/>
              <a:t>For installing packages in R/R Studio we have to use </a:t>
            </a:r>
          </a:p>
          <a:p>
            <a:r>
              <a:rPr lang="en-US" altLang="en-US" sz="2400"/>
              <a:t>install.packages(“car”)</a:t>
            </a:r>
          </a:p>
          <a:p>
            <a:endParaRPr lang="en-US" altLang="en-US" sz="2400"/>
          </a:p>
        </p:txBody>
      </p:sp>
      <p:pic>
        <p:nvPicPr>
          <p:cNvPr id="32773" name="Picture 4">
            <a:extLst>
              <a:ext uri="{FF2B5EF4-FFF2-40B4-BE49-F238E27FC236}">
                <a16:creationId xmlns:a16="http://schemas.microsoft.com/office/drawing/2014/main" id="{5465D9A6-7E0B-4CFF-BAF7-69BC112EF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" b="9929"/>
          <a:stretch>
            <a:fillRect/>
          </a:stretch>
        </p:blipFill>
        <p:spPr bwMode="auto">
          <a:xfrm>
            <a:off x="4557713" y="2557463"/>
            <a:ext cx="69469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8FF000-FC52-4F78-A4E3-D15507CE39D8}"/>
              </a:ext>
            </a:extLst>
          </p:cNvPr>
          <p:cNvSpPr txBox="1"/>
          <p:nvPr/>
        </p:nvSpPr>
        <p:spPr>
          <a:xfrm>
            <a:off x="2733773" y="1291474"/>
            <a:ext cx="76545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/>
              <a:t>BASICS OF 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/>
              <a:t>DATA ANALYSIS USING R STUDIO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/>
              <a:t>QUIZ1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/>
              <a:t>MATRIX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/>
              <a:t>DATA VISULISATION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/>
              <a:t>DATA MANIPULATION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737A97-6A27-4ED1-9F6C-656B98EEB206}"/>
              </a:ext>
            </a:extLst>
          </p:cNvPr>
          <p:cNvSpPr txBox="1"/>
          <p:nvPr/>
        </p:nvSpPr>
        <p:spPr>
          <a:xfrm>
            <a:off x="3959258" y="386499"/>
            <a:ext cx="317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/>
              <a:t>TODAY’S AGENDA</a:t>
            </a:r>
          </a:p>
        </p:txBody>
      </p:sp>
    </p:spTree>
    <p:extLst>
      <p:ext uri="{BB962C8B-B14F-4D97-AF65-F5344CB8AC3E}">
        <p14:creationId xmlns:p14="http://schemas.microsoft.com/office/powerpoint/2010/main" val="3491104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52F4438-8439-4C03-A6F8-E5A0E4209449}"/>
              </a:ext>
            </a:extLst>
          </p:cNvPr>
          <p:cNvSpPr/>
          <p:nvPr/>
        </p:nvSpPr>
        <p:spPr>
          <a:xfrm>
            <a:off x="2222695" y="546100"/>
            <a:ext cx="9969305" cy="12827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mistakes in R programming </a:t>
            </a:r>
            <a:endParaRPr lang="en-IN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1F39198D-CEE8-40D5-B174-3C6C6B265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3">
            <a:extLst>
              <a:ext uri="{FF2B5EF4-FFF2-40B4-BE49-F238E27FC236}">
                <a16:creationId xmlns:a16="http://schemas.microsoft.com/office/drawing/2014/main" id="{DC7DDE17-3C9B-45DC-94F3-FF658A325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775" y="2092325"/>
            <a:ext cx="1049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/>
          </a:p>
        </p:txBody>
      </p:sp>
      <p:sp>
        <p:nvSpPr>
          <p:cNvPr id="33797" name="Rectangle 4">
            <a:extLst>
              <a:ext uri="{FF2B5EF4-FFF2-40B4-BE49-F238E27FC236}">
                <a16:creationId xmlns:a16="http://schemas.microsoft.com/office/drawing/2014/main" id="{7AA6F54D-D7B9-4F55-A5F5-133DEBDCB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775" y="2185988"/>
            <a:ext cx="1067752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800"/>
              <a:t>Using the wrong case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/>
              <a:t>Forgetting to include the parentheses in a function call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/>
              <a:t>Using the “\” in a pathname on Windows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/>
              <a:t>Using a function from a package that’s not loaded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F9C9687-3611-46CA-A185-357A796BE818}"/>
              </a:ext>
            </a:extLst>
          </p:cNvPr>
          <p:cNvSpPr/>
          <p:nvPr/>
        </p:nvSpPr>
        <p:spPr>
          <a:xfrm>
            <a:off x="2039815" y="546100"/>
            <a:ext cx="10152185" cy="12827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 the Data set from different files</a:t>
            </a:r>
            <a:endParaRPr lang="en-IN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19" name="Picture 3">
            <a:extLst>
              <a:ext uri="{FF2B5EF4-FFF2-40B4-BE49-F238E27FC236}">
                <a16:creationId xmlns:a16="http://schemas.microsoft.com/office/drawing/2014/main" id="{DD06D20C-5373-47CC-A06C-44277D306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3">
            <a:extLst>
              <a:ext uri="{FF2B5EF4-FFF2-40B4-BE49-F238E27FC236}">
                <a16:creationId xmlns:a16="http://schemas.microsoft.com/office/drawing/2014/main" id="{4FEDAA28-C22C-4DF3-87D7-8E2CDFFEC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2291" y="1938490"/>
            <a:ext cx="104997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N" sz="2400" b="1" dirty="0"/>
              <a:t>Tab-delimited (*.txt), type: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/>
              <a:t>      </a:t>
            </a:r>
            <a:r>
              <a:rPr lang="en-IN" sz="2400" dirty="0" err="1"/>
              <a:t>mydata</a:t>
            </a:r>
            <a:r>
              <a:rPr lang="en-IN" sz="2400" dirty="0"/>
              <a:t> &lt;- </a:t>
            </a:r>
            <a:r>
              <a:rPr lang="en-IN" sz="2400" dirty="0" err="1"/>
              <a:t>read.table</a:t>
            </a:r>
            <a:r>
              <a:rPr lang="en-IN" sz="2400" dirty="0"/>
              <a:t>("mydata.txt")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141063-766E-41CD-83C6-090352D737F1}"/>
              </a:ext>
            </a:extLst>
          </p:cNvPr>
          <p:cNvSpPr/>
          <p:nvPr/>
        </p:nvSpPr>
        <p:spPr>
          <a:xfrm>
            <a:off x="1532291" y="2836624"/>
            <a:ext cx="10112375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Importing data from R</a:t>
            </a:r>
          </a:p>
          <a:p>
            <a:pPr>
              <a:defRPr/>
            </a:pPr>
            <a:r>
              <a:rPr lang="en-US" sz="2400" b="1" dirty="0"/>
              <a:t>    </a:t>
            </a:r>
            <a:r>
              <a:rPr lang="en-US" sz="2000" dirty="0"/>
              <a:t>data(</a:t>
            </a:r>
            <a:r>
              <a:rPr lang="en-US" sz="2000" dirty="0" err="1"/>
              <a:t>mtcar</a:t>
            </a:r>
            <a:r>
              <a:rPr lang="en-US" sz="2000" dirty="0"/>
              <a:t>)</a:t>
            </a:r>
          </a:p>
          <a:p>
            <a:pPr>
              <a:defRPr/>
            </a:pPr>
            <a:r>
              <a:rPr lang="en-US" sz="2000" dirty="0"/>
              <a:t>     View(</a:t>
            </a:r>
            <a:r>
              <a:rPr lang="en-US" sz="2000" dirty="0" err="1"/>
              <a:t>mtcar</a:t>
            </a:r>
            <a:r>
              <a:rPr lang="en-US" sz="2000" dirty="0"/>
              <a:t>)</a:t>
            </a:r>
          </a:p>
        </p:txBody>
      </p:sp>
      <p:sp>
        <p:nvSpPr>
          <p:cNvPr id="34824" name="Rectangle 12">
            <a:extLst>
              <a:ext uri="{FF2B5EF4-FFF2-40B4-BE49-F238E27FC236}">
                <a16:creationId xmlns:a16="http://schemas.microsoft.com/office/drawing/2014/main" id="{669A4B0C-57A8-4A68-BC91-A62952245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9469" y="3940979"/>
            <a:ext cx="42386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400" b="1" dirty="0"/>
              <a:t>Importing data from CSV </a:t>
            </a:r>
          </a:p>
        </p:txBody>
      </p:sp>
      <p:sp>
        <p:nvSpPr>
          <p:cNvPr id="34826" name="TextBox 15">
            <a:extLst>
              <a:ext uri="{FF2B5EF4-FFF2-40B4-BE49-F238E27FC236}">
                <a16:creationId xmlns:a16="http://schemas.microsoft.com/office/drawing/2014/main" id="{019EE28B-C333-4C2D-A36C-D1AF3D321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043" y="5295106"/>
            <a:ext cx="3151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 dirty="0"/>
              <a:t>Path or location of the file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702971-0A6B-4C4E-8080-FEA5F59C8D79}"/>
              </a:ext>
            </a:extLst>
          </p:cNvPr>
          <p:cNvCxnSpPr>
            <a:cxnSpLocks/>
          </p:cNvCxnSpPr>
          <p:nvPr/>
        </p:nvCxnSpPr>
        <p:spPr>
          <a:xfrm>
            <a:off x="6116637" y="5012770"/>
            <a:ext cx="0" cy="309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3F9EB2E-B25D-48E1-BF1E-F7EE97FEA394}"/>
              </a:ext>
            </a:extLst>
          </p:cNvPr>
          <p:cNvSpPr/>
          <p:nvPr/>
        </p:nvSpPr>
        <p:spPr>
          <a:xfrm>
            <a:off x="8778875" y="2092325"/>
            <a:ext cx="2868613" cy="42195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b="1" dirty="0"/>
          </a:p>
          <a:p>
            <a:pPr algn="ctr">
              <a:defRPr/>
            </a:pPr>
            <a:endParaRPr lang="en-US" b="1" dirty="0"/>
          </a:p>
          <a:p>
            <a:pPr algn="ctr">
              <a:defRPr/>
            </a:pPr>
            <a:r>
              <a:rPr lang="en-US" b="1" dirty="0"/>
              <a:t>To import CSV file we need to call a library function (</a:t>
            </a:r>
            <a:r>
              <a:rPr lang="en-US" b="1" dirty="0" err="1"/>
              <a:t>readr</a:t>
            </a:r>
            <a:r>
              <a:rPr lang="en-US" b="1" dirty="0"/>
              <a:t>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559B71-FC42-47A8-BED0-9FEC564EDA56}"/>
              </a:ext>
            </a:extLst>
          </p:cNvPr>
          <p:cNvSpPr/>
          <p:nvPr/>
        </p:nvSpPr>
        <p:spPr>
          <a:xfrm>
            <a:off x="1859158" y="4306670"/>
            <a:ext cx="73136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library(</a:t>
            </a:r>
            <a:r>
              <a:rPr lang="en-US" sz="2000" dirty="0" err="1"/>
              <a:t>readr</a:t>
            </a:r>
            <a:r>
              <a:rPr lang="en-US" sz="2000" dirty="0"/>
              <a:t>)</a:t>
            </a:r>
          </a:p>
          <a:p>
            <a:r>
              <a:rPr lang="en-US" sz="2000" dirty="0"/>
              <a:t>c1 &lt;- </a:t>
            </a:r>
            <a:r>
              <a:rPr lang="en-US" sz="2000" dirty="0" err="1"/>
              <a:t>read_csv</a:t>
            </a:r>
            <a:r>
              <a:rPr lang="en-US" sz="2000" dirty="0"/>
              <a:t>("C:/Users/sayan/Desktop/c1.csv")</a:t>
            </a:r>
          </a:p>
          <a:p>
            <a:r>
              <a:rPr lang="en-US" sz="2000" dirty="0"/>
              <a:t>View(c1)</a:t>
            </a:r>
          </a:p>
        </p:txBody>
      </p:sp>
    </p:spTree>
    <p:extLst>
      <p:ext uri="{BB962C8B-B14F-4D97-AF65-F5344CB8AC3E}">
        <p14:creationId xmlns:p14="http://schemas.microsoft.com/office/powerpoint/2010/main" val="333157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F9C9687-3611-46CA-A185-357A796BE818}"/>
              </a:ext>
            </a:extLst>
          </p:cNvPr>
          <p:cNvSpPr/>
          <p:nvPr/>
        </p:nvSpPr>
        <p:spPr>
          <a:xfrm>
            <a:off x="2079625" y="546100"/>
            <a:ext cx="10112375" cy="12827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 the Data set from different files</a:t>
            </a:r>
            <a:endParaRPr lang="en-IN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19" name="Picture 3">
            <a:extLst>
              <a:ext uri="{FF2B5EF4-FFF2-40B4-BE49-F238E27FC236}">
                <a16:creationId xmlns:a16="http://schemas.microsoft.com/office/drawing/2014/main" id="{DD06D20C-5373-47CC-A06C-44277D306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3">
            <a:extLst>
              <a:ext uri="{FF2B5EF4-FFF2-40B4-BE49-F238E27FC236}">
                <a16:creationId xmlns:a16="http://schemas.microsoft.com/office/drawing/2014/main" id="{4FEDAA28-C22C-4DF3-87D7-8E2CDFFEC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775" y="2092325"/>
            <a:ext cx="1049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141063-766E-41CD-83C6-090352D737F1}"/>
              </a:ext>
            </a:extLst>
          </p:cNvPr>
          <p:cNvSpPr/>
          <p:nvPr/>
        </p:nvSpPr>
        <p:spPr>
          <a:xfrm>
            <a:off x="1465263" y="2092325"/>
            <a:ext cx="10112375" cy="1385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Importing data from Excel</a:t>
            </a:r>
          </a:p>
          <a:p>
            <a:pPr>
              <a:defRPr/>
            </a:pPr>
            <a:r>
              <a:rPr lang="en-US" sz="2000" dirty="0"/>
              <a:t>library(</a:t>
            </a:r>
            <a:r>
              <a:rPr lang="en-US" sz="2000" dirty="0" err="1"/>
              <a:t>readxl</a:t>
            </a:r>
            <a:r>
              <a:rPr lang="en-US" sz="2000" dirty="0"/>
              <a:t>)</a:t>
            </a:r>
          </a:p>
          <a:p>
            <a:pPr>
              <a:defRPr/>
            </a:pPr>
            <a:r>
              <a:rPr lang="en-US" sz="2000" dirty="0"/>
              <a:t>Cement_final_1 &lt;- </a:t>
            </a:r>
            <a:r>
              <a:rPr lang="en-US" sz="2000" dirty="0" err="1"/>
              <a:t>read_excel</a:t>
            </a:r>
            <a:r>
              <a:rPr lang="en-US" sz="2000" dirty="0"/>
              <a:t>("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Cement_final_1.xlsx</a:t>
            </a:r>
            <a:r>
              <a:rPr lang="en-US" sz="2000" dirty="0"/>
              <a:t>")</a:t>
            </a:r>
          </a:p>
          <a:p>
            <a:pPr>
              <a:defRPr/>
            </a:pPr>
            <a:r>
              <a:rPr lang="en-US" sz="2000" dirty="0"/>
              <a:t>View(Cement_final_1)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4028C6-D65A-4E62-AF37-4891A6C90817}"/>
              </a:ext>
            </a:extLst>
          </p:cNvPr>
          <p:cNvCxnSpPr>
            <a:cxnSpLocks/>
          </p:cNvCxnSpPr>
          <p:nvPr/>
        </p:nvCxnSpPr>
        <p:spPr>
          <a:xfrm>
            <a:off x="6219825" y="3168650"/>
            <a:ext cx="0" cy="309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3" name="TextBox 11">
            <a:extLst>
              <a:ext uri="{FF2B5EF4-FFF2-40B4-BE49-F238E27FC236}">
                <a16:creationId xmlns:a16="http://schemas.microsoft.com/office/drawing/2014/main" id="{9A27BB22-9C17-4C6C-BBCE-2A6393029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6650" y="3405188"/>
            <a:ext cx="3151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/>
              <a:t>Path or location of the file</a:t>
            </a:r>
          </a:p>
        </p:txBody>
      </p:sp>
      <p:sp>
        <p:nvSpPr>
          <p:cNvPr id="34824" name="Rectangle 12">
            <a:extLst>
              <a:ext uri="{FF2B5EF4-FFF2-40B4-BE49-F238E27FC236}">
                <a16:creationId xmlns:a16="http://schemas.microsoft.com/office/drawing/2014/main" id="{669A4B0C-57A8-4A68-BC91-A62952245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263" y="3773488"/>
            <a:ext cx="4425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400" b="1" dirty="0"/>
              <a:t>Importing data from SPSS </a:t>
            </a:r>
          </a:p>
        </p:txBody>
      </p:sp>
      <p:sp>
        <p:nvSpPr>
          <p:cNvPr id="34825" name="Rectangle 14">
            <a:extLst>
              <a:ext uri="{FF2B5EF4-FFF2-40B4-BE49-F238E27FC236}">
                <a16:creationId xmlns:a16="http://schemas.microsoft.com/office/drawing/2014/main" id="{8E3864D3-54AF-4E9A-A9E5-F0EFB4D78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263" y="4235450"/>
            <a:ext cx="703103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/>
              <a:t>library(haven)</a:t>
            </a:r>
          </a:p>
          <a:p>
            <a:r>
              <a:rPr lang="en-US" altLang="en-US" sz="2000"/>
              <a:t>dvdplayer &lt;- read_sav("C:/Users/sayan/Desktop/R_w/spss_files/dvdplayer.sav")</a:t>
            </a:r>
          </a:p>
          <a:p>
            <a:r>
              <a:rPr lang="en-US" altLang="en-US" sz="2000"/>
              <a:t>View(dvdplayer)</a:t>
            </a:r>
          </a:p>
        </p:txBody>
      </p:sp>
      <p:sp>
        <p:nvSpPr>
          <p:cNvPr id="34826" name="TextBox 15">
            <a:extLst>
              <a:ext uri="{FF2B5EF4-FFF2-40B4-BE49-F238E27FC236}">
                <a16:creationId xmlns:a16="http://schemas.microsoft.com/office/drawing/2014/main" id="{019EE28B-C333-4C2D-A36C-D1AF3D321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1575" y="5454650"/>
            <a:ext cx="3151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/>
              <a:t>Path or location of the file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702971-0A6B-4C4E-8080-FEA5F59C8D79}"/>
              </a:ext>
            </a:extLst>
          </p:cNvPr>
          <p:cNvCxnSpPr>
            <a:cxnSpLocks/>
          </p:cNvCxnSpPr>
          <p:nvPr/>
        </p:nvCxnSpPr>
        <p:spPr>
          <a:xfrm>
            <a:off x="6219825" y="5187950"/>
            <a:ext cx="0" cy="309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3F9EB2E-B25D-48E1-BF1E-F7EE97FEA394}"/>
              </a:ext>
            </a:extLst>
          </p:cNvPr>
          <p:cNvSpPr/>
          <p:nvPr/>
        </p:nvSpPr>
        <p:spPr>
          <a:xfrm>
            <a:off x="8778875" y="2092325"/>
            <a:ext cx="2868613" cy="42195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To import excel file we need to call a library function (</a:t>
            </a:r>
            <a:r>
              <a:rPr lang="en-US" b="1" dirty="0" err="1"/>
              <a:t>readxl</a:t>
            </a:r>
            <a:r>
              <a:rPr lang="en-US" b="1" dirty="0"/>
              <a:t>).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b="1" dirty="0"/>
          </a:p>
          <a:p>
            <a:pPr algn="ctr">
              <a:defRPr/>
            </a:pPr>
            <a:endParaRPr lang="en-US" b="1" dirty="0"/>
          </a:p>
          <a:p>
            <a:pPr algn="ctr">
              <a:defRPr/>
            </a:pPr>
            <a:r>
              <a:rPr lang="en-US" b="1" dirty="0"/>
              <a:t>To import SPSS file we need to call a library function (haven).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F9C9687-3611-46CA-A185-357A796BE818}"/>
              </a:ext>
            </a:extLst>
          </p:cNvPr>
          <p:cNvSpPr/>
          <p:nvPr/>
        </p:nvSpPr>
        <p:spPr>
          <a:xfrm>
            <a:off x="2079625" y="546100"/>
            <a:ext cx="10112375" cy="12827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 the Data set from different files</a:t>
            </a:r>
            <a:endParaRPr lang="en-IN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19" name="Picture 3">
            <a:extLst>
              <a:ext uri="{FF2B5EF4-FFF2-40B4-BE49-F238E27FC236}">
                <a16:creationId xmlns:a16="http://schemas.microsoft.com/office/drawing/2014/main" id="{DD06D20C-5373-47CC-A06C-44277D306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546100"/>
            <a:ext cx="1466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3">
            <a:extLst>
              <a:ext uri="{FF2B5EF4-FFF2-40B4-BE49-F238E27FC236}">
                <a16:creationId xmlns:a16="http://schemas.microsoft.com/office/drawing/2014/main" id="{4FEDAA28-C22C-4DF3-87D7-8E2CDFFEC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775" y="2092325"/>
            <a:ext cx="1049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141063-766E-41CD-83C6-090352D737F1}"/>
              </a:ext>
            </a:extLst>
          </p:cNvPr>
          <p:cNvSpPr/>
          <p:nvPr/>
        </p:nvSpPr>
        <p:spPr>
          <a:xfrm>
            <a:off x="1465263" y="2092325"/>
            <a:ext cx="10112375" cy="1385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Importing data from SAS</a:t>
            </a:r>
          </a:p>
          <a:p>
            <a:pPr>
              <a:defRPr/>
            </a:pPr>
            <a:r>
              <a:rPr lang="en-US" sz="2000" dirty="0"/>
              <a:t>library(haven)</a:t>
            </a:r>
          </a:p>
          <a:p>
            <a:pPr>
              <a:defRPr/>
            </a:pPr>
            <a:r>
              <a:rPr lang="en-US" sz="2000" dirty="0"/>
              <a:t>dataset &lt;- </a:t>
            </a:r>
            <a:r>
              <a:rPr lang="en-US" sz="2000" dirty="0" err="1"/>
              <a:t>read_sas</a:t>
            </a:r>
            <a:r>
              <a:rPr lang="en-US" sz="2000" dirty="0"/>
              <a:t>(“   ……………………………………..”)</a:t>
            </a:r>
          </a:p>
          <a:p>
            <a:pPr>
              <a:defRPr/>
            </a:pPr>
            <a:r>
              <a:rPr lang="en-US" sz="2000" dirty="0"/>
              <a:t>View(dataset)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4028C6-D65A-4E62-AF37-4891A6C90817}"/>
              </a:ext>
            </a:extLst>
          </p:cNvPr>
          <p:cNvCxnSpPr>
            <a:cxnSpLocks/>
          </p:cNvCxnSpPr>
          <p:nvPr/>
        </p:nvCxnSpPr>
        <p:spPr>
          <a:xfrm>
            <a:off x="6219825" y="3168650"/>
            <a:ext cx="0" cy="309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3" name="TextBox 11">
            <a:extLst>
              <a:ext uri="{FF2B5EF4-FFF2-40B4-BE49-F238E27FC236}">
                <a16:creationId xmlns:a16="http://schemas.microsoft.com/office/drawing/2014/main" id="{9A27BB22-9C17-4C6C-BBCE-2A6393029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6650" y="3405188"/>
            <a:ext cx="3151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 dirty="0"/>
              <a:t>Path or location of the file</a:t>
            </a:r>
          </a:p>
        </p:txBody>
      </p:sp>
      <p:sp>
        <p:nvSpPr>
          <p:cNvPr id="34824" name="Rectangle 12">
            <a:extLst>
              <a:ext uri="{FF2B5EF4-FFF2-40B4-BE49-F238E27FC236}">
                <a16:creationId xmlns:a16="http://schemas.microsoft.com/office/drawing/2014/main" id="{669A4B0C-57A8-4A68-BC91-A62952245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263" y="3773488"/>
            <a:ext cx="45515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400" b="1" dirty="0"/>
              <a:t>Importing data from STATA </a:t>
            </a:r>
          </a:p>
        </p:txBody>
      </p:sp>
      <p:sp>
        <p:nvSpPr>
          <p:cNvPr id="34825" name="Rectangle 14">
            <a:extLst>
              <a:ext uri="{FF2B5EF4-FFF2-40B4-BE49-F238E27FC236}">
                <a16:creationId xmlns:a16="http://schemas.microsoft.com/office/drawing/2014/main" id="{8E3864D3-54AF-4E9A-A9E5-F0EFB4D78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263" y="4235450"/>
            <a:ext cx="70310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 dirty="0"/>
              <a:t>library(haven)</a:t>
            </a:r>
          </a:p>
          <a:p>
            <a:r>
              <a:rPr lang="en-US" altLang="en-US" sz="2000" dirty="0"/>
              <a:t>dataset &lt;- </a:t>
            </a:r>
            <a:r>
              <a:rPr lang="en-US" altLang="en-US" sz="2000" dirty="0" err="1"/>
              <a:t>read_stata</a:t>
            </a:r>
            <a:r>
              <a:rPr lang="en-US" altLang="en-US" sz="2000" dirty="0"/>
              <a:t>(“………………………………………”)</a:t>
            </a:r>
          </a:p>
          <a:p>
            <a:r>
              <a:rPr lang="en-US" altLang="en-US" sz="2000" dirty="0"/>
              <a:t>View(dataset)</a:t>
            </a:r>
          </a:p>
        </p:txBody>
      </p:sp>
      <p:sp>
        <p:nvSpPr>
          <p:cNvPr id="34826" name="TextBox 15">
            <a:extLst>
              <a:ext uri="{FF2B5EF4-FFF2-40B4-BE49-F238E27FC236}">
                <a16:creationId xmlns:a16="http://schemas.microsoft.com/office/drawing/2014/main" id="{019EE28B-C333-4C2D-A36C-D1AF3D321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4231" y="5251113"/>
            <a:ext cx="3151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/>
              <a:t>Path or location of the file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702971-0A6B-4C4E-8080-FEA5F59C8D79}"/>
              </a:ext>
            </a:extLst>
          </p:cNvPr>
          <p:cNvCxnSpPr>
            <a:cxnSpLocks/>
          </p:cNvCxnSpPr>
          <p:nvPr/>
        </p:nvCxnSpPr>
        <p:spPr>
          <a:xfrm>
            <a:off x="6193595" y="4941550"/>
            <a:ext cx="0" cy="309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3F9EB2E-B25D-48E1-BF1E-F7EE97FEA394}"/>
              </a:ext>
            </a:extLst>
          </p:cNvPr>
          <p:cNvSpPr/>
          <p:nvPr/>
        </p:nvSpPr>
        <p:spPr>
          <a:xfrm>
            <a:off x="8778875" y="2092325"/>
            <a:ext cx="2868613" cy="42195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To import SAS file we need to call a library function (haven).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b="1" dirty="0"/>
          </a:p>
          <a:p>
            <a:pPr algn="ctr">
              <a:defRPr/>
            </a:pPr>
            <a:endParaRPr lang="en-US" b="1" dirty="0"/>
          </a:p>
          <a:p>
            <a:pPr algn="ctr">
              <a:defRPr/>
            </a:pPr>
            <a:r>
              <a:rPr lang="en-US" b="1" dirty="0"/>
              <a:t>To import STATA file we need to call a library function (haven).</a:t>
            </a:r>
          </a:p>
        </p:txBody>
      </p:sp>
    </p:spTree>
    <p:extLst>
      <p:ext uri="{BB962C8B-B14F-4D97-AF65-F5344CB8AC3E}">
        <p14:creationId xmlns:p14="http://schemas.microsoft.com/office/powerpoint/2010/main" val="4236505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>
            <a:extLst>
              <a:ext uri="{FF2B5EF4-FFF2-40B4-BE49-F238E27FC236}">
                <a16:creationId xmlns:a16="http://schemas.microsoft.com/office/drawing/2014/main" id="{F1D00884-F8CA-4217-AAD2-B74AF669C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470150"/>
            <a:ext cx="10591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9600">
                <a:latin typeface="AR CENA" panose="02000000000000000000"/>
              </a:rPr>
              <a:t>Thank you!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07A52D2A-68E1-4CD6-ACE7-31115B5CA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386922"/>
            <a:ext cx="146526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5D994C-821A-49A2-BF2B-467DC1D4B5D4}"/>
              </a:ext>
            </a:extLst>
          </p:cNvPr>
          <p:cNvSpPr txBox="1"/>
          <p:nvPr/>
        </p:nvSpPr>
        <p:spPr>
          <a:xfrm>
            <a:off x="633413" y="2057400"/>
            <a:ext cx="11558587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800" dirty="0">
                <a:latin typeface="+mn-lt"/>
                <a:cs typeface="+mn-cs"/>
              </a:rPr>
              <a:t>R is an open source programming language and software environment </a:t>
            </a:r>
            <a:r>
              <a:rPr lang="en-US" sz="2800" dirty="0"/>
              <a:t>for statistical analysis, graphics representation and reporting, </a:t>
            </a:r>
            <a:endParaRPr lang="en-IN" sz="40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800" dirty="0">
                <a:latin typeface="+mn-lt"/>
                <a:cs typeface="+mn-cs"/>
              </a:rPr>
              <a:t>which facilitates us in fulfilling the following objectives: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8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800" dirty="0">
                <a:latin typeface="+mn-lt"/>
                <a:cs typeface="+mn-cs"/>
              </a:rPr>
              <a:t>All kinds of algebraic operations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800" dirty="0">
                <a:latin typeface="+mn-lt"/>
                <a:cs typeface="+mn-cs"/>
              </a:rPr>
              <a:t>Analysis of data through a variety of Statistical tools and functionalities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800" dirty="0">
                <a:latin typeface="+mn-lt"/>
                <a:cs typeface="+mn-cs"/>
              </a:rPr>
              <a:t>Any kind of statistical analysis can be done in R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800" dirty="0">
                <a:latin typeface="+mn-lt"/>
                <a:cs typeface="+mn-cs"/>
              </a:rPr>
              <a:t>Advanced visualization of data using different graphical techniques</a:t>
            </a:r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id="{EAB1A084-D4B2-4A3B-8693-CC9F611C028A}"/>
              </a:ext>
            </a:extLst>
          </p:cNvPr>
          <p:cNvSpPr/>
          <p:nvPr/>
        </p:nvSpPr>
        <p:spPr>
          <a:xfrm>
            <a:off x="1828800" y="476250"/>
            <a:ext cx="10363200" cy="11049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What is R?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>
            <a:extLst>
              <a:ext uri="{FF2B5EF4-FFF2-40B4-BE49-F238E27FC236}">
                <a16:creationId xmlns:a16="http://schemas.microsoft.com/office/drawing/2014/main" id="{98AE703C-F34A-492A-B00C-90EF73042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246063"/>
            <a:ext cx="1465262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4B7EBD6-3691-46C5-935E-68B07A88D3AF}"/>
              </a:ext>
            </a:extLst>
          </p:cNvPr>
          <p:cNvSpPr/>
          <p:nvPr/>
        </p:nvSpPr>
        <p:spPr>
          <a:xfrm>
            <a:off x="1882775" y="246063"/>
            <a:ext cx="10309225" cy="125571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Why we use R?</a:t>
            </a:r>
          </a:p>
        </p:txBody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B3BC7442-DAEB-4D01-8F6B-67035FC63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838" y="2025650"/>
            <a:ext cx="11366500" cy="295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400"/>
              <a:t>R is	a comprehensive statistical platform, offering all manner of data analytic techniques.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/>
              <a:t>R is a powerful platform for interactive data analysis and exploration.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/>
              <a:t>R has state-of-the-art graphics capabilities.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/>
              <a:t>We can visualize the complex data in 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/>
              <a:t>R functionality can be integrated into applications written in other languages, including C++, Java, Python, PHP, Pentaho, SAS, and SPSS.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6C979BF-F762-4313-AC70-C8F9D6A529D6}"/>
              </a:ext>
            </a:extLst>
          </p:cNvPr>
          <p:cNvSpPr/>
          <p:nvPr/>
        </p:nvSpPr>
        <p:spPr>
          <a:xfrm>
            <a:off x="1882775" y="246063"/>
            <a:ext cx="10309225" cy="125571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Evolution   of   R</a:t>
            </a:r>
          </a:p>
        </p:txBody>
      </p:sp>
      <p:pic>
        <p:nvPicPr>
          <p:cNvPr id="16387" name="Picture 3">
            <a:extLst>
              <a:ext uri="{FF2B5EF4-FFF2-40B4-BE49-F238E27FC236}">
                <a16:creationId xmlns:a16="http://schemas.microsoft.com/office/drawing/2014/main" id="{051B7A77-1F27-48AD-A121-1F63FF0A7B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246063"/>
            <a:ext cx="1465262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B9F3F5-4DA5-4DE7-A27B-C68DC4C457BF}"/>
              </a:ext>
            </a:extLst>
          </p:cNvPr>
          <p:cNvSpPr txBox="1"/>
          <p:nvPr/>
        </p:nvSpPr>
        <p:spPr>
          <a:xfrm>
            <a:off x="169863" y="1882775"/>
            <a:ext cx="11634787" cy="532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R is a dialect of S language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1991, R was created by Ross Ihaka and Robert Gentleman in the Department of Statistics at the University of Auckland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1993 the ﬁrst announcement of R was made to the public. Ross’s and Robert’s experience developing R is documented in a 1996 paper in the Journal of Computational and Graphical Statistics: Ross Ihaka and Robert Gentleman. R: A language for data analysis and graphics. Journal of Computational and Graphical Statistics, 5(3):299–314, 1996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1995, Martin Mächler made an important contribution by convincing Ross and Robert to use the GNU General Public License to make R free software. This was critical because it allowed for the source code for the entire R system to be accessible to anyone who wanted to tinker with it.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1996, a public mailing list was created (the R-help and R-</a:t>
            </a:r>
            <a:r>
              <a:rPr lang="en-IN" sz="2000" dirty="0" err="1">
                <a:latin typeface="+mn-lt"/>
                <a:cs typeface="+mn-cs"/>
              </a:rPr>
              <a:t>devel</a:t>
            </a:r>
            <a:r>
              <a:rPr lang="en-IN" sz="2000" dirty="0">
                <a:latin typeface="+mn-lt"/>
                <a:cs typeface="+mn-cs"/>
              </a:rPr>
              <a:t> lists)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 In 1997 the R Core Group was formed, containing some people associated with S and S-PLUS. Currently, the core group controls the source code for R and is solely able to check in changes to the main R source tree.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000" dirty="0">
                <a:latin typeface="+mn-lt"/>
                <a:cs typeface="+mn-cs"/>
              </a:rPr>
              <a:t>Finally, in 2000 R version 1.0.0 was released to the public.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000" dirty="0">
                <a:latin typeface="+mn-lt"/>
                <a:cs typeface="+mn-cs"/>
              </a:rPr>
              <a:t>Since then periodically updated R versions have been released in public. Currently the latest </a:t>
            </a:r>
            <a:r>
              <a:rPr lang="en-IN" sz="2000" dirty="0" err="1">
                <a:latin typeface="+mn-lt"/>
                <a:cs typeface="+mn-cs"/>
              </a:rPr>
              <a:t>vesrion</a:t>
            </a:r>
            <a:r>
              <a:rPr lang="en-IN" sz="2000" dirty="0">
                <a:latin typeface="+mn-lt"/>
                <a:cs typeface="+mn-cs"/>
              </a:rPr>
              <a:t> is R 3.2.4.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0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5266BEC-D8A6-4774-849F-94A7189D344B}"/>
              </a:ext>
            </a:extLst>
          </p:cNvPr>
          <p:cNvSpPr/>
          <p:nvPr/>
        </p:nvSpPr>
        <p:spPr>
          <a:xfrm>
            <a:off x="1828800" y="519113"/>
            <a:ext cx="10363200" cy="11049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Installation   of   R</a:t>
            </a:r>
          </a:p>
        </p:txBody>
      </p:sp>
      <p:pic>
        <p:nvPicPr>
          <p:cNvPr id="17411" name="Picture 2">
            <a:extLst>
              <a:ext uri="{FF2B5EF4-FFF2-40B4-BE49-F238E27FC236}">
                <a16:creationId xmlns:a16="http://schemas.microsoft.com/office/drawing/2014/main" id="{56E49A30-DE7C-4E8C-AC87-5D0D19B0D3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519113"/>
            <a:ext cx="1465262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3">
            <a:extLst>
              <a:ext uri="{FF2B5EF4-FFF2-40B4-BE49-F238E27FC236}">
                <a16:creationId xmlns:a16="http://schemas.microsoft.com/office/drawing/2014/main" id="{296A396F-7B68-4AE2-AEF2-28C526AEB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863" y="1992313"/>
            <a:ext cx="118681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3600"/>
              <a:t>R is freely available from the </a:t>
            </a:r>
            <a:r>
              <a:rPr lang="en-IN" altLang="en-US" sz="3600" b="1"/>
              <a:t>Comprehensive R Archive Network (CRAN) </a:t>
            </a:r>
            <a:r>
              <a:rPr lang="en-IN" altLang="en-US" sz="3600"/>
              <a:t>at </a:t>
            </a:r>
            <a:r>
              <a:rPr lang="en-IN" altLang="en-US" sz="3600">
                <a:hlinkClick r:id="rId3"/>
              </a:rPr>
              <a:t>http://cran.r-project.org</a:t>
            </a:r>
            <a:r>
              <a:rPr lang="en-IN" altLang="en-US" sz="3600"/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3600"/>
              <a:t>RStudio allows the user to run R in a more user-friendly environment.  It is open-source (i.e. free) and available at </a:t>
            </a:r>
            <a:r>
              <a:rPr lang="en-IN" altLang="en-US" sz="3600" b="1"/>
              <a:t>http://www.rstudio.com</a:t>
            </a:r>
            <a:r>
              <a:rPr lang="en-IN" altLang="en-US" sz="3600"/>
              <a:t>/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DFE4BD0-1AF4-4715-8597-69D4530CA153}"/>
              </a:ext>
            </a:extLst>
          </p:cNvPr>
          <p:cNvSpPr/>
          <p:nvPr/>
        </p:nvSpPr>
        <p:spPr>
          <a:xfrm>
            <a:off x="1828800" y="519113"/>
            <a:ext cx="10363200" cy="11049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in  R Environment</a:t>
            </a:r>
          </a:p>
        </p:txBody>
      </p:sp>
      <p:pic>
        <p:nvPicPr>
          <p:cNvPr id="18435" name="Picture 2">
            <a:extLst>
              <a:ext uri="{FF2B5EF4-FFF2-40B4-BE49-F238E27FC236}">
                <a16:creationId xmlns:a16="http://schemas.microsoft.com/office/drawing/2014/main" id="{9F80AA9F-F189-4F8D-A83D-46F1CE133D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519113"/>
            <a:ext cx="1465262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1E9392A-EC2D-4C24-B89E-798EE62E912A}"/>
              </a:ext>
            </a:extLst>
          </p:cNvPr>
          <p:cNvSpPr/>
          <p:nvPr/>
        </p:nvSpPr>
        <p:spPr>
          <a:xfrm>
            <a:off x="1065213" y="2220913"/>
            <a:ext cx="10512425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R is a case-sensitive, interpreted language.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R provided built-in and user-created functions.</a:t>
            </a:r>
          </a:p>
          <a:p>
            <a:pPr>
              <a:defRPr/>
            </a:pPr>
            <a:r>
              <a:rPr lang="en-US" dirty="0"/>
              <a:t>	</a:t>
            </a:r>
          </a:p>
        </p:txBody>
      </p:sp>
      <p:pic>
        <p:nvPicPr>
          <p:cNvPr id="18437" name="Picture 6">
            <a:extLst>
              <a:ext uri="{FF2B5EF4-FFF2-40B4-BE49-F238E27FC236}">
                <a16:creationId xmlns:a16="http://schemas.microsoft.com/office/drawing/2014/main" id="{AF5F79D3-B5D4-43B6-86AC-4B6378CB0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0" t="23666" r="23500" b="11571"/>
          <a:stretch>
            <a:fillRect/>
          </a:stretch>
        </p:blipFill>
        <p:spPr bwMode="auto">
          <a:xfrm>
            <a:off x="1490663" y="3328988"/>
            <a:ext cx="55435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01A75BE-55FC-4A45-97A6-5F29391B1866}"/>
              </a:ext>
            </a:extLst>
          </p:cNvPr>
          <p:cNvSpPr/>
          <p:nvPr/>
        </p:nvSpPr>
        <p:spPr>
          <a:xfrm>
            <a:off x="1828800" y="533400"/>
            <a:ext cx="10363200" cy="11049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Help in R</a:t>
            </a:r>
          </a:p>
        </p:txBody>
      </p:sp>
      <p:pic>
        <p:nvPicPr>
          <p:cNvPr id="19459" name="Picture 2">
            <a:extLst>
              <a:ext uri="{FF2B5EF4-FFF2-40B4-BE49-F238E27FC236}">
                <a16:creationId xmlns:a16="http://schemas.microsoft.com/office/drawing/2014/main" id="{146593F8-1F0E-434F-8E54-95318078E6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533400"/>
            <a:ext cx="1465262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DC5BEBC-55C1-40C6-B941-E5EB845F1395}"/>
              </a:ext>
            </a:extLst>
          </p:cNvPr>
          <p:cNvSpPr/>
          <p:nvPr/>
        </p:nvSpPr>
        <p:spPr>
          <a:xfrm>
            <a:off x="576263" y="1955800"/>
            <a:ext cx="11255375" cy="3692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444444"/>
                </a:solidFill>
                <a:latin typeface="Helvetica Neue"/>
              </a:rPr>
              <a:t>The built-in help system provides details, references, and examples	of any function contained in a currently installed package.	</a:t>
            </a:r>
          </a:p>
          <a:p>
            <a:pPr>
              <a:defRPr/>
            </a:pPr>
            <a:endParaRPr lang="en-US" sz="2400" dirty="0">
              <a:solidFill>
                <a:srgbClr val="444444"/>
              </a:solidFill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4444"/>
                </a:solidFill>
                <a:latin typeface="Helvetica Neue"/>
              </a:rPr>
              <a:t>The </a:t>
            </a:r>
            <a:r>
              <a:rPr lang="en-US" sz="2400" b="1" dirty="0">
                <a:solidFill>
                  <a:srgbClr val="444444"/>
                </a:solidFill>
                <a:latin typeface="Helvetica Neue"/>
              </a:rPr>
              <a:t>help() </a:t>
            </a:r>
            <a:r>
              <a:rPr lang="en-US" sz="2400" dirty="0">
                <a:solidFill>
                  <a:srgbClr val="444444"/>
                </a:solidFill>
                <a:latin typeface="Helvetica Neue"/>
              </a:rPr>
              <a:t>function and </a:t>
            </a:r>
            <a:r>
              <a:rPr lang="en-US" sz="2400" b="1" dirty="0">
                <a:solidFill>
                  <a:srgbClr val="444444"/>
                </a:solidFill>
                <a:latin typeface="Helvetica Neue"/>
              </a:rPr>
              <a:t>?</a:t>
            </a:r>
            <a:r>
              <a:rPr lang="en-US" sz="2400" dirty="0">
                <a:solidFill>
                  <a:srgbClr val="444444"/>
                </a:solidFill>
                <a:latin typeface="Helvetica Neue"/>
              </a:rPr>
              <a:t> help operator in R provide access to the documentation pages for R functions data sets, and other objects, both for packages in the standard R distribution and for contributed packages.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4444"/>
                </a:solidFill>
                <a:latin typeface="Helvetica Neue"/>
              </a:rPr>
              <a:t>To access documentation for the standard </a:t>
            </a:r>
            <a:r>
              <a:rPr lang="en-US" sz="2400" dirty="0" err="1">
                <a:solidFill>
                  <a:srgbClr val="444444"/>
                </a:solidFill>
                <a:latin typeface="Helvetica Neue"/>
              </a:rPr>
              <a:t>lm</a:t>
            </a:r>
            <a:r>
              <a:rPr lang="en-US" sz="2400" dirty="0">
                <a:solidFill>
                  <a:srgbClr val="444444"/>
                </a:solidFill>
                <a:latin typeface="Helvetica Neue"/>
              </a:rPr>
              <a:t> (linear model) function, for example, enter the command help(</a:t>
            </a:r>
            <a:r>
              <a:rPr lang="en-US" sz="2400" dirty="0" err="1">
                <a:solidFill>
                  <a:srgbClr val="444444"/>
                </a:solidFill>
                <a:latin typeface="Helvetica Neue"/>
              </a:rPr>
              <a:t>lm</a:t>
            </a:r>
            <a:r>
              <a:rPr lang="en-US" sz="2400" dirty="0">
                <a:solidFill>
                  <a:srgbClr val="444444"/>
                </a:solidFill>
                <a:latin typeface="Helvetica Neue"/>
              </a:rPr>
              <a:t>) or help("</a:t>
            </a:r>
            <a:r>
              <a:rPr lang="en-US" sz="2400" dirty="0" err="1">
                <a:solidFill>
                  <a:srgbClr val="444444"/>
                </a:solidFill>
                <a:latin typeface="Helvetica Neue"/>
              </a:rPr>
              <a:t>lm</a:t>
            </a:r>
            <a:r>
              <a:rPr lang="en-US" sz="2400" dirty="0">
                <a:solidFill>
                  <a:srgbClr val="444444"/>
                </a:solidFill>
                <a:latin typeface="Helvetica Neue"/>
              </a:rPr>
              <a:t>"), or ?</a:t>
            </a:r>
            <a:r>
              <a:rPr lang="en-US" sz="2400" dirty="0" err="1">
                <a:solidFill>
                  <a:srgbClr val="444444"/>
                </a:solidFill>
                <a:latin typeface="Helvetica Neue"/>
              </a:rPr>
              <a:t>lm</a:t>
            </a:r>
            <a:r>
              <a:rPr lang="en-US" sz="2400" dirty="0">
                <a:solidFill>
                  <a:srgbClr val="444444"/>
                </a:solidFill>
                <a:latin typeface="Helvetica Neue"/>
              </a:rPr>
              <a:t> or ?"</a:t>
            </a:r>
            <a:r>
              <a:rPr lang="en-US" sz="2400" dirty="0" err="1">
                <a:solidFill>
                  <a:srgbClr val="444444"/>
                </a:solidFill>
                <a:latin typeface="Helvetica Neue"/>
              </a:rPr>
              <a:t>lm</a:t>
            </a:r>
            <a:r>
              <a:rPr lang="en-US" sz="2400" dirty="0">
                <a:solidFill>
                  <a:srgbClr val="444444"/>
                </a:solidFill>
                <a:latin typeface="Helvetica Neue"/>
              </a:rPr>
              <a:t>" (i.e., the quotes are optional).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9F76DDC-3C64-431B-81B2-706FA1F28443}"/>
              </a:ext>
            </a:extLst>
          </p:cNvPr>
          <p:cNvSpPr/>
          <p:nvPr/>
        </p:nvSpPr>
        <p:spPr>
          <a:xfrm>
            <a:off x="1814513" y="709613"/>
            <a:ext cx="10377487" cy="125571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A   Make-over  for   R : RStudio</a:t>
            </a:r>
          </a:p>
        </p:txBody>
      </p:sp>
      <p:pic>
        <p:nvPicPr>
          <p:cNvPr id="20483" name="Picture 3">
            <a:extLst>
              <a:ext uri="{FF2B5EF4-FFF2-40B4-BE49-F238E27FC236}">
                <a16:creationId xmlns:a16="http://schemas.microsoft.com/office/drawing/2014/main" id="{459210C7-FEE0-477F-A0A0-B8A8B89235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25475"/>
            <a:ext cx="14668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DA9779-F0BF-4D04-992F-A1DFBEE3114B}"/>
              </a:ext>
            </a:extLst>
          </p:cNvPr>
          <p:cNvSpPr txBox="1"/>
          <p:nvPr/>
        </p:nvSpPr>
        <p:spPr>
          <a:xfrm>
            <a:off x="395288" y="2455863"/>
            <a:ext cx="11574462" cy="3694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dirty="0">
                <a:latin typeface="+mn-lt"/>
                <a:cs typeface="+mn-cs"/>
              </a:rPr>
              <a:t>RStudio is an integrated development environment (IDE) for R. It provides a user friendly interface to 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Execute R code directly from the source editor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Quickly jump to function definitions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Integrated R help and documentation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Workspace browser and data viewer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Extensive package development tools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IN" sz="2400" dirty="0">
                <a:latin typeface="+mn-lt"/>
                <a:cs typeface="+mn-cs"/>
              </a:rPr>
              <a:t>RStudio integrates the tools you use with R into a single environment and many more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IN" sz="24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5071</TotalTime>
  <Words>2005</Words>
  <Application>Microsoft Office PowerPoint</Application>
  <PresentationFormat>Widescreen</PresentationFormat>
  <Paragraphs>210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Agency FB</vt:lpstr>
      <vt:lpstr>AR CENA</vt:lpstr>
      <vt:lpstr>Arial</vt:lpstr>
      <vt:lpstr>Calibri</vt:lpstr>
      <vt:lpstr>Calibri Light</vt:lpstr>
      <vt:lpstr>Helvetica Neue</vt:lpstr>
      <vt:lpstr>Open Sans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debadrita banerjee</dc:creator>
  <cp:lastModifiedBy>Gautam Bandyopadhyay</cp:lastModifiedBy>
  <cp:revision>152</cp:revision>
  <dcterms:created xsi:type="dcterms:W3CDTF">2017-06-16T10:07:48Z</dcterms:created>
  <dcterms:modified xsi:type="dcterms:W3CDTF">2020-06-21T19:46:36Z</dcterms:modified>
</cp:coreProperties>
</file>