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ink/ink1.xml" ContentType="application/inkml+xml"/>
  <Override PartName="/ppt/ink/ink2.xml" ContentType="application/inkml+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1.xml" ContentType="application/vnd.openxmlformats-officedocument.presentationml.comments+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 id="264" r:id="rId6"/>
    <p:sldId id="265" r:id="rId7"/>
    <p:sldId id="266" r:id="rId8"/>
    <p:sldId id="267" r:id="rId9"/>
    <p:sldId id="268" r:id="rId10"/>
    <p:sldId id="269" r:id="rId11"/>
    <p:sldId id="333" r:id="rId12"/>
    <p:sldId id="334" r:id="rId13"/>
    <p:sldId id="270" r:id="rId14"/>
    <p:sldId id="271" r:id="rId15"/>
    <p:sldId id="272" r:id="rId16"/>
    <p:sldId id="273" r:id="rId17"/>
    <p:sldId id="335" r:id="rId18"/>
    <p:sldId id="336" r:id="rId19"/>
    <p:sldId id="337" r:id="rId20"/>
    <p:sldId id="338" r:id="rId21"/>
    <p:sldId id="348" r:id="rId22"/>
    <p:sldId id="349" r:id="rId23"/>
    <p:sldId id="261" r:id="rId24"/>
    <p:sldId id="263" r:id="rId25"/>
    <p:sldId id="339" r:id="rId26"/>
    <p:sldId id="340" r:id="rId27"/>
    <p:sldId id="350" r:id="rId28"/>
    <p:sldId id="341" r:id="rId29"/>
    <p:sldId id="342" r:id="rId30"/>
    <p:sldId id="351" r:id="rId31"/>
    <p:sldId id="356" r:id="rId32"/>
    <p:sldId id="343" r:id="rId33"/>
    <p:sldId id="344" r:id="rId34"/>
    <p:sldId id="346" r:id="rId35"/>
    <p:sldId id="345" r:id="rId36"/>
    <p:sldId id="276" r:id="rId37"/>
    <p:sldId id="347" r:id="rId38"/>
    <p:sldId id="353" r:id="rId39"/>
    <p:sldId id="352" r:id="rId40"/>
    <p:sldId id="277" r:id="rId41"/>
    <p:sldId id="278" r:id="rId42"/>
    <p:sldId id="289" r:id="rId43"/>
    <p:sldId id="274" r:id="rId44"/>
    <p:sldId id="275" r:id="rId45"/>
    <p:sldId id="279" r:id="rId46"/>
    <p:sldId id="355" r:id="rId47"/>
    <p:sldId id="285" r:id="rId48"/>
    <p:sldId id="28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mya Banerjee" initials="SB" lastIdx="2" clrIdx="0">
    <p:extLst>
      <p:ext uri="{19B8F6BF-5375-455C-9EA6-DF929625EA0E}">
        <p15:presenceInfo xmlns:p15="http://schemas.microsoft.com/office/powerpoint/2012/main" userId="S::sbanerjee2@kol.amity.edu::76557093-0afd-446c-ac8d-d509e097ec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3302" autoAdjust="0"/>
  </p:normalViewPr>
  <p:slideViewPr>
    <p:cSldViewPr snapToGrid="0">
      <p:cViewPr varScale="1">
        <p:scale>
          <a:sx n="73" d="100"/>
          <a:sy n="73" d="100"/>
        </p:scale>
        <p:origin x="60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9-17T16:35:54.776" idx="1">
    <p:pos x="10" y="10"/>
    <p:text/>
    <p:extLst>
      <p:ext uri="{C676402C-5697-4E1C-873F-D02D1690AC5C}">
        <p15:threadingInfo xmlns:p15="http://schemas.microsoft.com/office/powerpoint/2012/main" timeZoneBias="-33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svg"/><Relationship Id="rId1" Type="http://schemas.openxmlformats.org/officeDocument/2006/relationships/image" Target="../media/image23.png"/><Relationship Id="rId6" Type="http://schemas.openxmlformats.org/officeDocument/2006/relationships/image" Target="../media/image29.svg"/><Relationship Id="rId5" Type="http://schemas.openxmlformats.org/officeDocument/2006/relationships/image" Target="../media/image25.png"/><Relationship Id="rId4" Type="http://schemas.openxmlformats.org/officeDocument/2006/relationships/image" Target="../media/image2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svg"/><Relationship Id="rId1" Type="http://schemas.openxmlformats.org/officeDocument/2006/relationships/image" Target="../media/image23.png"/><Relationship Id="rId6" Type="http://schemas.openxmlformats.org/officeDocument/2006/relationships/image" Target="../media/image29.svg"/><Relationship Id="rId5" Type="http://schemas.openxmlformats.org/officeDocument/2006/relationships/image" Target="../media/image25.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7EA474-8CA4-41B4-97E2-0BB8E1A64DA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329BA87-EBB6-4600-B8E9-191AC673EE66}">
      <dgm:prSet/>
      <dgm:spPr/>
      <dgm:t>
        <a:bodyPr/>
        <a:lstStyle/>
        <a:p>
          <a:pPr>
            <a:lnSpc>
              <a:spcPct val="100000"/>
            </a:lnSpc>
          </a:pPr>
          <a:r>
            <a:rPr lang="en-US"/>
            <a:t>Descriptive Statistics – Organization, summarization and Analysis of data</a:t>
          </a:r>
        </a:p>
      </dgm:t>
    </dgm:pt>
    <dgm:pt modelId="{87160CC1-B0F1-460E-9354-9314E9F724AE}" type="parTrans" cxnId="{64BF1784-490D-4E61-94D1-973A486F907B}">
      <dgm:prSet/>
      <dgm:spPr/>
      <dgm:t>
        <a:bodyPr/>
        <a:lstStyle/>
        <a:p>
          <a:endParaRPr lang="en-US"/>
        </a:p>
      </dgm:t>
    </dgm:pt>
    <dgm:pt modelId="{C6FF43D8-A19D-4D6C-A2BE-517513ED201C}" type="sibTrans" cxnId="{64BF1784-490D-4E61-94D1-973A486F907B}">
      <dgm:prSet/>
      <dgm:spPr/>
      <dgm:t>
        <a:bodyPr/>
        <a:lstStyle/>
        <a:p>
          <a:endParaRPr lang="en-US"/>
        </a:p>
      </dgm:t>
    </dgm:pt>
    <dgm:pt modelId="{37961C8D-D08C-49F6-B7F2-9DD2C080A24F}">
      <dgm:prSet/>
      <dgm:spPr/>
      <dgm:t>
        <a:bodyPr/>
        <a:lstStyle/>
        <a:p>
          <a:pPr>
            <a:lnSpc>
              <a:spcPct val="100000"/>
            </a:lnSpc>
          </a:pPr>
          <a:r>
            <a:rPr lang="en-US"/>
            <a:t>Inferential Statistics – Making wise decisions in the face of uncertainty</a:t>
          </a:r>
        </a:p>
      </dgm:t>
    </dgm:pt>
    <dgm:pt modelId="{6A5740D4-2D00-4CA6-925F-A378766217D5}" type="parTrans" cxnId="{AF71C48B-8084-434D-9B44-AA358861A0F3}">
      <dgm:prSet/>
      <dgm:spPr/>
      <dgm:t>
        <a:bodyPr/>
        <a:lstStyle/>
        <a:p>
          <a:endParaRPr lang="en-US"/>
        </a:p>
      </dgm:t>
    </dgm:pt>
    <dgm:pt modelId="{897923F7-C54E-4DCD-BD0A-FC69E6451AFA}" type="sibTrans" cxnId="{AF71C48B-8084-434D-9B44-AA358861A0F3}">
      <dgm:prSet/>
      <dgm:spPr/>
      <dgm:t>
        <a:bodyPr/>
        <a:lstStyle/>
        <a:p>
          <a:endParaRPr lang="en-US"/>
        </a:p>
      </dgm:t>
    </dgm:pt>
    <dgm:pt modelId="{D2D241B8-7876-48A8-A54E-274661A7FF19}" type="pres">
      <dgm:prSet presAssocID="{557EA474-8CA4-41B4-97E2-0BB8E1A64DA8}" presName="root" presStyleCnt="0">
        <dgm:presLayoutVars>
          <dgm:dir/>
          <dgm:resizeHandles val="exact"/>
        </dgm:presLayoutVars>
      </dgm:prSet>
      <dgm:spPr/>
      <dgm:t>
        <a:bodyPr/>
        <a:lstStyle/>
        <a:p>
          <a:endParaRPr lang="en-US"/>
        </a:p>
      </dgm:t>
    </dgm:pt>
    <dgm:pt modelId="{C484C268-AE01-49FA-8FD4-F65ED748213A}" type="pres">
      <dgm:prSet presAssocID="{A329BA87-EBB6-4600-B8E9-191AC673EE66}" presName="compNode" presStyleCnt="0"/>
      <dgm:spPr/>
    </dgm:pt>
    <dgm:pt modelId="{108156F3-6B7B-49F7-92F1-40318984E160}" type="pres">
      <dgm:prSet presAssocID="{A329BA87-EBB6-4600-B8E9-191AC673EE66}" presName="bgRect" presStyleLbl="bgShp" presStyleIdx="0" presStyleCnt="2"/>
      <dgm:spPr/>
    </dgm:pt>
    <dgm:pt modelId="{0DBB7E67-6D98-464E-B36E-F80EA698A25D}" type="pres">
      <dgm:prSet presAssocID="{A329BA87-EBB6-4600-B8E9-191AC673EE66}" presName="iconRect" presStyleLbl="node1" presStyleIdx="0" presStyleCnt="2"/>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Bar chart"/>
        </a:ext>
      </dgm:extLst>
    </dgm:pt>
    <dgm:pt modelId="{EFE2DF3D-9A63-4781-AAAC-832FDEB07865}" type="pres">
      <dgm:prSet presAssocID="{A329BA87-EBB6-4600-B8E9-191AC673EE66}" presName="spaceRect" presStyleCnt="0"/>
      <dgm:spPr/>
    </dgm:pt>
    <dgm:pt modelId="{5D5D3BF2-CA66-43AC-93F0-F7CEE688F55C}" type="pres">
      <dgm:prSet presAssocID="{A329BA87-EBB6-4600-B8E9-191AC673EE66}" presName="parTx" presStyleLbl="revTx" presStyleIdx="0" presStyleCnt="2">
        <dgm:presLayoutVars>
          <dgm:chMax val="0"/>
          <dgm:chPref val="0"/>
        </dgm:presLayoutVars>
      </dgm:prSet>
      <dgm:spPr/>
      <dgm:t>
        <a:bodyPr/>
        <a:lstStyle/>
        <a:p>
          <a:endParaRPr lang="en-US"/>
        </a:p>
      </dgm:t>
    </dgm:pt>
    <dgm:pt modelId="{DB6930A7-8591-4C92-957F-722382BB149E}" type="pres">
      <dgm:prSet presAssocID="{C6FF43D8-A19D-4D6C-A2BE-517513ED201C}" presName="sibTrans" presStyleCnt="0"/>
      <dgm:spPr/>
    </dgm:pt>
    <dgm:pt modelId="{F8126D0A-70AA-4F8B-901B-9200318DA65D}" type="pres">
      <dgm:prSet presAssocID="{37961C8D-D08C-49F6-B7F2-9DD2C080A24F}" presName="compNode" presStyleCnt="0"/>
      <dgm:spPr/>
    </dgm:pt>
    <dgm:pt modelId="{1E2BBC71-CB43-49B4-8DCB-F8CA3D1F0239}" type="pres">
      <dgm:prSet presAssocID="{37961C8D-D08C-49F6-B7F2-9DD2C080A24F}" presName="bgRect" presStyleLbl="bgShp" presStyleIdx="1" presStyleCnt="2"/>
      <dgm:spPr/>
    </dgm:pt>
    <dgm:pt modelId="{1FD72362-8601-4ECA-97B7-081209C17E3F}" type="pres">
      <dgm:prSet presAssocID="{37961C8D-D08C-49F6-B7F2-9DD2C080A24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Head with Gears"/>
        </a:ext>
      </dgm:extLst>
    </dgm:pt>
    <dgm:pt modelId="{765C0694-53E8-40E3-89CF-5697A1322BDD}" type="pres">
      <dgm:prSet presAssocID="{37961C8D-D08C-49F6-B7F2-9DD2C080A24F}" presName="spaceRect" presStyleCnt="0"/>
      <dgm:spPr/>
    </dgm:pt>
    <dgm:pt modelId="{3B349857-2B02-473C-BFB0-AC70277CB4D4}" type="pres">
      <dgm:prSet presAssocID="{37961C8D-D08C-49F6-B7F2-9DD2C080A24F}" presName="parTx" presStyleLbl="revTx" presStyleIdx="1" presStyleCnt="2">
        <dgm:presLayoutVars>
          <dgm:chMax val="0"/>
          <dgm:chPref val="0"/>
        </dgm:presLayoutVars>
      </dgm:prSet>
      <dgm:spPr/>
      <dgm:t>
        <a:bodyPr/>
        <a:lstStyle/>
        <a:p>
          <a:endParaRPr lang="en-US"/>
        </a:p>
      </dgm:t>
    </dgm:pt>
  </dgm:ptLst>
  <dgm:cxnLst>
    <dgm:cxn modelId="{2571CCD3-18E7-457F-A0C2-79C9121C697E}" type="presOf" srcId="{A329BA87-EBB6-4600-B8E9-191AC673EE66}" destId="{5D5D3BF2-CA66-43AC-93F0-F7CEE688F55C}" srcOrd="0" destOrd="0" presId="urn:microsoft.com/office/officeart/2018/2/layout/IconVerticalSolidList"/>
    <dgm:cxn modelId="{AF71C48B-8084-434D-9B44-AA358861A0F3}" srcId="{557EA474-8CA4-41B4-97E2-0BB8E1A64DA8}" destId="{37961C8D-D08C-49F6-B7F2-9DD2C080A24F}" srcOrd="1" destOrd="0" parTransId="{6A5740D4-2D00-4CA6-925F-A378766217D5}" sibTransId="{897923F7-C54E-4DCD-BD0A-FC69E6451AFA}"/>
    <dgm:cxn modelId="{E7EAB29A-EB20-44E5-B502-A96A6C0555B7}" type="presOf" srcId="{37961C8D-D08C-49F6-B7F2-9DD2C080A24F}" destId="{3B349857-2B02-473C-BFB0-AC70277CB4D4}" srcOrd="0" destOrd="0" presId="urn:microsoft.com/office/officeart/2018/2/layout/IconVerticalSolidList"/>
    <dgm:cxn modelId="{64BF1784-490D-4E61-94D1-973A486F907B}" srcId="{557EA474-8CA4-41B4-97E2-0BB8E1A64DA8}" destId="{A329BA87-EBB6-4600-B8E9-191AC673EE66}" srcOrd="0" destOrd="0" parTransId="{87160CC1-B0F1-460E-9354-9314E9F724AE}" sibTransId="{C6FF43D8-A19D-4D6C-A2BE-517513ED201C}"/>
    <dgm:cxn modelId="{0DF179C5-38B1-465E-B60C-AE5ED00F461A}" type="presOf" srcId="{557EA474-8CA4-41B4-97E2-0BB8E1A64DA8}" destId="{D2D241B8-7876-48A8-A54E-274661A7FF19}" srcOrd="0" destOrd="0" presId="urn:microsoft.com/office/officeart/2018/2/layout/IconVerticalSolidList"/>
    <dgm:cxn modelId="{2B4BC1E0-38C3-4ABD-BF55-DA8703811A7E}" type="presParOf" srcId="{D2D241B8-7876-48A8-A54E-274661A7FF19}" destId="{C484C268-AE01-49FA-8FD4-F65ED748213A}" srcOrd="0" destOrd="0" presId="urn:microsoft.com/office/officeart/2018/2/layout/IconVerticalSolidList"/>
    <dgm:cxn modelId="{71D3BB04-EF83-4032-9D3E-1BDD877F30DA}" type="presParOf" srcId="{C484C268-AE01-49FA-8FD4-F65ED748213A}" destId="{108156F3-6B7B-49F7-92F1-40318984E160}" srcOrd="0" destOrd="0" presId="urn:microsoft.com/office/officeart/2018/2/layout/IconVerticalSolidList"/>
    <dgm:cxn modelId="{5B92625D-90AB-44B2-882D-1ECFFEE557FF}" type="presParOf" srcId="{C484C268-AE01-49FA-8FD4-F65ED748213A}" destId="{0DBB7E67-6D98-464E-B36E-F80EA698A25D}" srcOrd="1" destOrd="0" presId="urn:microsoft.com/office/officeart/2018/2/layout/IconVerticalSolidList"/>
    <dgm:cxn modelId="{A30E5084-62D3-496C-BF4D-D53DAFC8FDED}" type="presParOf" srcId="{C484C268-AE01-49FA-8FD4-F65ED748213A}" destId="{EFE2DF3D-9A63-4781-AAAC-832FDEB07865}" srcOrd="2" destOrd="0" presId="urn:microsoft.com/office/officeart/2018/2/layout/IconVerticalSolidList"/>
    <dgm:cxn modelId="{46FCA476-889A-49E3-95E3-112BF50445CE}" type="presParOf" srcId="{C484C268-AE01-49FA-8FD4-F65ED748213A}" destId="{5D5D3BF2-CA66-43AC-93F0-F7CEE688F55C}" srcOrd="3" destOrd="0" presId="urn:microsoft.com/office/officeart/2018/2/layout/IconVerticalSolidList"/>
    <dgm:cxn modelId="{41CD2BF4-63C8-4203-B6BA-BCC6E04D28EC}" type="presParOf" srcId="{D2D241B8-7876-48A8-A54E-274661A7FF19}" destId="{DB6930A7-8591-4C92-957F-722382BB149E}" srcOrd="1" destOrd="0" presId="urn:microsoft.com/office/officeart/2018/2/layout/IconVerticalSolidList"/>
    <dgm:cxn modelId="{2623269E-D60A-40F4-9DA7-5DB0C11BC0FF}" type="presParOf" srcId="{D2D241B8-7876-48A8-A54E-274661A7FF19}" destId="{F8126D0A-70AA-4F8B-901B-9200318DA65D}" srcOrd="2" destOrd="0" presId="urn:microsoft.com/office/officeart/2018/2/layout/IconVerticalSolidList"/>
    <dgm:cxn modelId="{A76EC954-B4C2-4A15-B948-A9579096347E}" type="presParOf" srcId="{F8126D0A-70AA-4F8B-901B-9200318DA65D}" destId="{1E2BBC71-CB43-49B4-8DCB-F8CA3D1F0239}" srcOrd="0" destOrd="0" presId="urn:microsoft.com/office/officeart/2018/2/layout/IconVerticalSolidList"/>
    <dgm:cxn modelId="{9209CC3A-B259-456E-A610-03B3C58DE452}" type="presParOf" srcId="{F8126D0A-70AA-4F8B-901B-9200318DA65D}" destId="{1FD72362-8601-4ECA-97B7-081209C17E3F}" srcOrd="1" destOrd="0" presId="urn:microsoft.com/office/officeart/2018/2/layout/IconVerticalSolidList"/>
    <dgm:cxn modelId="{88D34202-3ABA-4A31-A216-8BFE3D477B59}" type="presParOf" srcId="{F8126D0A-70AA-4F8B-901B-9200318DA65D}" destId="{765C0694-53E8-40E3-89CF-5697A1322BDD}" srcOrd="2" destOrd="0" presId="urn:microsoft.com/office/officeart/2018/2/layout/IconVerticalSolidList"/>
    <dgm:cxn modelId="{92C5C017-CDCC-46B1-B381-ED2FFFF57DBC}" type="presParOf" srcId="{F8126D0A-70AA-4F8B-901B-9200318DA65D}" destId="{3B349857-2B02-473C-BFB0-AC70277CB4D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9C577C-E5C8-428E-B0DD-104B5FAC5509}" type="doc">
      <dgm:prSet loTypeId="urn:microsoft.com/office/officeart/2005/8/layout/default#1" loCatId="list" qsTypeId="urn:microsoft.com/office/officeart/2005/8/quickstyle/simple4" qsCatId="simple" csTypeId="urn:microsoft.com/office/officeart/2005/8/colors/colorful5" csCatId="colorful"/>
      <dgm:spPr/>
      <dgm:t>
        <a:bodyPr/>
        <a:lstStyle/>
        <a:p>
          <a:endParaRPr lang="en-US"/>
        </a:p>
      </dgm:t>
    </dgm:pt>
    <dgm:pt modelId="{EE078C80-C30B-425D-A809-7E47C8D31FFE}">
      <dgm:prSet/>
      <dgm:spPr/>
      <dgm:t>
        <a:bodyPr/>
        <a:lstStyle/>
        <a:p>
          <a:r>
            <a:rPr lang="en-US"/>
            <a:t>Univariate Data</a:t>
          </a:r>
        </a:p>
      </dgm:t>
    </dgm:pt>
    <dgm:pt modelId="{DCBC2F08-7DEC-430D-B14B-FED94FD85888}" type="parTrans" cxnId="{D4405139-BC53-413F-A3BB-31DDBE93A5A3}">
      <dgm:prSet/>
      <dgm:spPr/>
      <dgm:t>
        <a:bodyPr/>
        <a:lstStyle/>
        <a:p>
          <a:endParaRPr lang="en-US"/>
        </a:p>
      </dgm:t>
    </dgm:pt>
    <dgm:pt modelId="{92278570-7EC2-4F6E-9277-00317A40C94E}" type="sibTrans" cxnId="{D4405139-BC53-413F-A3BB-31DDBE93A5A3}">
      <dgm:prSet/>
      <dgm:spPr/>
      <dgm:t>
        <a:bodyPr/>
        <a:lstStyle/>
        <a:p>
          <a:endParaRPr lang="en-US"/>
        </a:p>
      </dgm:t>
    </dgm:pt>
    <dgm:pt modelId="{FF6735FE-EFB2-43AE-B312-ED2CD5FD4D4E}">
      <dgm:prSet/>
      <dgm:spPr/>
      <dgm:t>
        <a:bodyPr/>
        <a:lstStyle/>
        <a:p>
          <a:r>
            <a:rPr lang="en-US"/>
            <a:t>Central Tendency (Average)</a:t>
          </a:r>
        </a:p>
      </dgm:t>
    </dgm:pt>
    <dgm:pt modelId="{0B3632B3-0A66-4A26-8B24-DB5A263B4316}" type="parTrans" cxnId="{F2AD7119-EA7B-41B9-AE61-528FD32467EA}">
      <dgm:prSet/>
      <dgm:spPr/>
      <dgm:t>
        <a:bodyPr/>
        <a:lstStyle/>
        <a:p>
          <a:endParaRPr lang="en-US"/>
        </a:p>
      </dgm:t>
    </dgm:pt>
    <dgm:pt modelId="{0FEA7155-C0DD-4731-9FD8-468172E9F010}" type="sibTrans" cxnId="{F2AD7119-EA7B-41B9-AE61-528FD32467EA}">
      <dgm:prSet/>
      <dgm:spPr/>
      <dgm:t>
        <a:bodyPr/>
        <a:lstStyle/>
        <a:p>
          <a:endParaRPr lang="en-US"/>
        </a:p>
      </dgm:t>
    </dgm:pt>
    <dgm:pt modelId="{62801D1B-E512-4F22-876C-4A59D41C3C96}">
      <dgm:prSet/>
      <dgm:spPr/>
      <dgm:t>
        <a:bodyPr/>
        <a:lstStyle/>
        <a:p>
          <a:r>
            <a:rPr lang="en-US"/>
            <a:t>Dispersion (Variability)</a:t>
          </a:r>
        </a:p>
      </dgm:t>
    </dgm:pt>
    <dgm:pt modelId="{394E227B-C443-46E8-996D-3A87AE43B47B}" type="parTrans" cxnId="{1703063A-00DF-480D-97CC-058FC1F2D811}">
      <dgm:prSet/>
      <dgm:spPr/>
      <dgm:t>
        <a:bodyPr/>
        <a:lstStyle/>
        <a:p>
          <a:endParaRPr lang="en-US"/>
        </a:p>
      </dgm:t>
    </dgm:pt>
    <dgm:pt modelId="{E51AC0EE-848E-4037-92F9-8C5BDAA2A41A}" type="sibTrans" cxnId="{1703063A-00DF-480D-97CC-058FC1F2D811}">
      <dgm:prSet/>
      <dgm:spPr/>
      <dgm:t>
        <a:bodyPr/>
        <a:lstStyle/>
        <a:p>
          <a:endParaRPr lang="en-US"/>
        </a:p>
      </dgm:t>
    </dgm:pt>
    <dgm:pt modelId="{FBDC9FDC-E316-4D09-A5A1-D54FA4D03B95}">
      <dgm:prSet/>
      <dgm:spPr/>
      <dgm:t>
        <a:bodyPr/>
        <a:lstStyle/>
        <a:p>
          <a:r>
            <a:rPr lang="en-US"/>
            <a:t>Skewness (Shape)</a:t>
          </a:r>
        </a:p>
      </dgm:t>
    </dgm:pt>
    <dgm:pt modelId="{5010EEDC-218A-4D4E-A7AD-3D41628B3E35}" type="parTrans" cxnId="{30D74FE2-864F-4416-92C1-29E7EA9F6449}">
      <dgm:prSet/>
      <dgm:spPr/>
      <dgm:t>
        <a:bodyPr/>
        <a:lstStyle/>
        <a:p>
          <a:endParaRPr lang="en-US"/>
        </a:p>
      </dgm:t>
    </dgm:pt>
    <dgm:pt modelId="{9C9CA0B0-8479-4659-81CB-69FEEF0033EA}" type="sibTrans" cxnId="{30D74FE2-864F-4416-92C1-29E7EA9F6449}">
      <dgm:prSet/>
      <dgm:spPr/>
      <dgm:t>
        <a:bodyPr/>
        <a:lstStyle/>
        <a:p>
          <a:endParaRPr lang="en-US"/>
        </a:p>
      </dgm:t>
    </dgm:pt>
    <dgm:pt modelId="{E2E355FF-68D5-455C-BD4D-8F2DE91D2EE2}">
      <dgm:prSet/>
      <dgm:spPr/>
      <dgm:t>
        <a:bodyPr/>
        <a:lstStyle/>
        <a:p>
          <a:r>
            <a:rPr lang="en-US"/>
            <a:t>Kurtosis (Tail Area)</a:t>
          </a:r>
        </a:p>
      </dgm:t>
    </dgm:pt>
    <dgm:pt modelId="{5883DBD5-662F-415F-9B9E-AC49EBCFDE66}" type="parTrans" cxnId="{776E8F5A-AA68-4DFF-AB90-50063EBDE6BA}">
      <dgm:prSet/>
      <dgm:spPr/>
      <dgm:t>
        <a:bodyPr/>
        <a:lstStyle/>
        <a:p>
          <a:endParaRPr lang="en-US"/>
        </a:p>
      </dgm:t>
    </dgm:pt>
    <dgm:pt modelId="{F28B2F30-6F7D-4E65-8952-400343C90C14}" type="sibTrans" cxnId="{776E8F5A-AA68-4DFF-AB90-50063EBDE6BA}">
      <dgm:prSet/>
      <dgm:spPr/>
      <dgm:t>
        <a:bodyPr/>
        <a:lstStyle/>
        <a:p>
          <a:endParaRPr lang="en-US"/>
        </a:p>
      </dgm:t>
    </dgm:pt>
    <dgm:pt modelId="{F58FB12D-A7E8-4635-8F85-32DEB3617C50}">
      <dgm:prSet/>
      <dgm:spPr/>
      <dgm:t>
        <a:bodyPr/>
        <a:lstStyle/>
        <a:p>
          <a:r>
            <a:rPr lang="en-US"/>
            <a:t>Bivariate Data (Multivariate Data)</a:t>
          </a:r>
        </a:p>
      </dgm:t>
    </dgm:pt>
    <dgm:pt modelId="{C5DE7BB4-BFB3-4AD8-BDF4-24C937C78418}" type="parTrans" cxnId="{A9C0BC3B-09A4-4811-BBEF-C2F74EFE873C}">
      <dgm:prSet/>
      <dgm:spPr/>
      <dgm:t>
        <a:bodyPr/>
        <a:lstStyle/>
        <a:p>
          <a:endParaRPr lang="en-US"/>
        </a:p>
      </dgm:t>
    </dgm:pt>
    <dgm:pt modelId="{20ABCBF0-367D-48F4-ADF4-D7D0F7E0DBFD}" type="sibTrans" cxnId="{A9C0BC3B-09A4-4811-BBEF-C2F74EFE873C}">
      <dgm:prSet/>
      <dgm:spPr/>
      <dgm:t>
        <a:bodyPr/>
        <a:lstStyle/>
        <a:p>
          <a:endParaRPr lang="en-US"/>
        </a:p>
      </dgm:t>
    </dgm:pt>
    <dgm:pt modelId="{F8BD0B01-562F-4068-89BF-7ED3F11FA5FF}">
      <dgm:prSet/>
      <dgm:spPr/>
      <dgm:t>
        <a:bodyPr/>
        <a:lstStyle/>
        <a:p>
          <a:r>
            <a:rPr lang="en-US"/>
            <a:t>Correlation</a:t>
          </a:r>
        </a:p>
      </dgm:t>
    </dgm:pt>
    <dgm:pt modelId="{C8D0B5F7-A602-419A-BD1D-FECF6D618F32}" type="parTrans" cxnId="{6810374A-5D64-401E-A29D-A6C8872FD4FD}">
      <dgm:prSet/>
      <dgm:spPr/>
      <dgm:t>
        <a:bodyPr/>
        <a:lstStyle/>
        <a:p>
          <a:endParaRPr lang="en-US"/>
        </a:p>
      </dgm:t>
    </dgm:pt>
    <dgm:pt modelId="{F610525B-729C-4F23-AEB9-D8677426D8D2}" type="sibTrans" cxnId="{6810374A-5D64-401E-A29D-A6C8872FD4FD}">
      <dgm:prSet/>
      <dgm:spPr/>
      <dgm:t>
        <a:bodyPr/>
        <a:lstStyle/>
        <a:p>
          <a:endParaRPr lang="en-US"/>
        </a:p>
      </dgm:t>
    </dgm:pt>
    <dgm:pt modelId="{2D1DD6BB-2046-45A5-AAF5-B17CD026A972}">
      <dgm:prSet/>
      <dgm:spPr/>
      <dgm:t>
        <a:bodyPr/>
        <a:lstStyle/>
        <a:p>
          <a:r>
            <a:rPr lang="en-US"/>
            <a:t>Regression</a:t>
          </a:r>
        </a:p>
      </dgm:t>
    </dgm:pt>
    <dgm:pt modelId="{25D95342-5731-4448-A48D-4BCE3ADD7A15}" type="parTrans" cxnId="{5EE7DCB1-5F88-4613-AF4C-58096CDDA2DD}">
      <dgm:prSet/>
      <dgm:spPr/>
      <dgm:t>
        <a:bodyPr/>
        <a:lstStyle/>
        <a:p>
          <a:endParaRPr lang="en-US"/>
        </a:p>
      </dgm:t>
    </dgm:pt>
    <dgm:pt modelId="{9B3DEE2D-556F-4E8F-A5E4-85F154E7C325}" type="sibTrans" cxnId="{5EE7DCB1-5F88-4613-AF4C-58096CDDA2DD}">
      <dgm:prSet/>
      <dgm:spPr/>
      <dgm:t>
        <a:bodyPr/>
        <a:lstStyle/>
        <a:p>
          <a:endParaRPr lang="en-US"/>
        </a:p>
      </dgm:t>
    </dgm:pt>
    <dgm:pt modelId="{E6B5CAA8-5C2C-4EFB-A348-89E1A18ABD7D}" type="pres">
      <dgm:prSet presAssocID="{AD9C577C-E5C8-428E-B0DD-104B5FAC5509}" presName="diagram" presStyleCnt="0">
        <dgm:presLayoutVars>
          <dgm:dir/>
          <dgm:resizeHandles val="exact"/>
        </dgm:presLayoutVars>
      </dgm:prSet>
      <dgm:spPr/>
      <dgm:t>
        <a:bodyPr/>
        <a:lstStyle/>
        <a:p>
          <a:endParaRPr lang="en-US"/>
        </a:p>
      </dgm:t>
    </dgm:pt>
    <dgm:pt modelId="{E2D28791-0ECB-494A-8BA3-53BF1470B657}" type="pres">
      <dgm:prSet presAssocID="{EE078C80-C30B-425D-A809-7E47C8D31FFE}" presName="node" presStyleLbl="node1" presStyleIdx="0" presStyleCnt="2">
        <dgm:presLayoutVars>
          <dgm:bulletEnabled val="1"/>
        </dgm:presLayoutVars>
      </dgm:prSet>
      <dgm:spPr/>
      <dgm:t>
        <a:bodyPr/>
        <a:lstStyle/>
        <a:p>
          <a:endParaRPr lang="en-US"/>
        </a:p>
      </dgm:t>
    </dgm:pt>
    <dgm:pt modelId="{425070A2-8322-4BBC-AF67-4F81F5AB8811}" type="pres">
      <dgm:prSet presAssocID="{92278570-7EC2-4F6E-9277-00317A40C94E}" presName="sibTrans" presStyleCnt="0"/>
      <dgm:spPr/>
    </dgm:pt>
    <dgm:pt modelId="{2B716AFB-3746-4B1A-A83B-283355D90E69}" type="pres">
      <dgm:prSet presAssocID="{F58FB12D-A7E8-4635-8F85-32DEB3617C50}" presName="node" presStyleLbl="node1" presStyleIdx="1" presStyleCnt="2">
        <dgm:presLayoutVars>
          <dgm:bulletEnabled val="1"/>
        </dgm:presLayoutVars>
      </dgm:prSet>
      <dgm:spPr/>
      <dgm:t>
        <a:bodyPr/>
        <a:lstStyle/>
        <a:p>
          <a:endParaRPr lang="en-US"/>
        </a:p>
      </dgm:t>
    </dgm:pt>
  </dgm:ptLst>
  <dgm:cxnLst>
    <dgm:cxn modelId="{A9C0BC3B-09A4-4811-BBEF-C2F74EFE873C}" srcId="{AD9C577C-E5C8-428E-B0DD-104B5FAC5509}" destId="{F58FB12D-A7E8-4635-8F85-32DEB3617C50}" srcOrd="1" destOrd="0" parTransId="{C5DE7BB4-BFB3-4AD8-BDF4-24C937C78418}" sibTransId="{20ABCBF0-367D-48F4-ADF4-D7D0F7E0DBFD}"/>
    <dgm:cxn modelId="{1703063A-00DF-480D-97CC-058FC1F2D811}" srcId="{EE078C80-C30B-425D-A809-7E47C8D31FFE}" destId="{62801D1B-E512-4F22-876C-4A59D41C3C96}" srcOrd="1" destOrd="0" parTransId="{394E227B-C443-46E8-996D-3A87AE43B47B}" sibTransId="{E51AC0EE-848E-4037-92F9-8C5BDAA2A41A}"/>
    <dgm:cxn modelId="{D4405139-BC53-413F-A3BB-31DDBE93A5A3}" srcId="{AD9C577C-E5C8-428E-B0DD-104B5FAC5509}" destId="{EE078C80-C30B-425D-A809-7E47C8D31FFE}" srcOrd="0" destOrd="0" parTransId="{DCBC2F08-7DEC-430D-B14B-FED94FD85888}" sibTransId="{92278570-7EC2-4F6E-9277-00317A40C94E}"/>
    <dgm:cxn modelId="{8AA1F5B3-E13A-4E56-AF74-3003DE7808D5}" type="presOf" srcId="{62801D1B-E512-4F22-876C-4A59D41C3C96}" destId="{E2D28791-0ECB-494A-8BA3-53BF1470B657}" srcOrd="0" destOrd="2" presId="urn:microsoft.com/office/officeart/2005/8/layout/default#1"/>
    <dgm:cxn modelId="{DB7CBEB4-9F09-47F2-8D85-790BD886FE9F}" type="presOf" srcId="{AD9C577C-E5C8-428E-B0DD-104B5FAC5509}" destId="{E6B5CAA8-5C2C-4EFB-A348-89E1A18ABD7D}" srcOrd="0" destOrd="0" presId="urn:microsoft.com/office/officeart/2005/8/layout/default#1"/>
    <dgm:cxn modelId="{8DCAF605-3EA0-4F07-A0C5-FC30E5F895DA}" type="presOf" srcId="{E2E355FF-68D5-455C-BD4D-8F2DE91D2EE2}" destId="{E2D28791-0ECB-494A-8BA3-53BF1470B657}" srcOrd="0" destOrd="4" presId="urn:microsoft.com/office/officeart/2005/8/layout/default#1"/>
    <dgm:cxn modelId="{6810374A-5D64-401E-A29D-A6C8872FD4FD}" srcId="{F58FB12D-A7E8-4635-8F85-32DEB3617C50}" destId="{F8BD0B01-562F-4068-89BF-7ED3F11FA5FF}" srcOrd="0" destOrd="0" parTransId="{C8D0B5F7-A602-419A-BD1D-FECF6D618F32}" sibTransId="{F610525B-729C-4F23-AEB9-D8677426D8D2}"/>
    <dgm:cxn modelId="{F2AD7119-EA7B-41B9-AE61-528FD32467EA}" srcId="{EE078C80-C30B-425D-A809-7E47C8D31FFE}" destId="{FF6735FE-EFB2-43AE-B312-ED2CD5FD4D4E}" srcOrd="0" destOrd="0" parTransId="{0B3632B3-0A66-4A26-8B24-DB5A263B4316}" sibTransId="{0FEA7155-C0DD-4731-9FD8-468172E9F010}"/>
    <dgm:cxn modelId="{B994D178-A31C-4075-B8D5-02D6B28CC15F}" type="presOf" srcId="{F8BD0B01-562F-4068-89BF-7ED3F11FA5FF}" destId="{2B716AFB-3746-4B1A-A83B-283355D90E69}" srcOrd="0" destOrd="1" presId="urn:microsoft.com/office/officeart/2005/8/layout/default#1"/>
    <dgm:cxn modelId="{ED8FD55E-89D2-408E-B2C1-8C98BE537F4C}" type="presOf" srcId="{2D1DD6BB-2046-45A5-AAF5-B17CD026A972}" destId="{2B716AFB-3746-4B1A-A83B-283355D90E69}" srcOrd="0" destOrd="2" presId="urn:microsoft.com/office/officeart/2005/8/layout/default#1"/>
    <dgm:cxn modelId="{776E8F5A-AA68-4DFF-AB90-50063EBDE6BA}" srcId="{EE078C80-C30B-425D-A809-7E47C8D31FFE}" destId="{E2E355FF-68D5-455C-BD4D-8F2DE91D2EE2}" srcOrd="3" destOrd="0" parTransId="{5883DBD5-662F-415F-9B9E-AC49EBCFDE66}" sibTransId="{F28B2F30-6F7D-4E65-8952-400343C90C14}"/>
    <dgm:cxn modelId="{DDCE245E-37DC-4286-851D-8B8DC0F58D1C}" type="presOf" srcId="{EE078C80-C30B-425D-A809-7E47C8D31FFE}" destId="{E2D28791-0ECB-494A-8BA3-53BF1470B657}" srcOrd="0" destOrd="0" presId="urn:microsoft.com/office/officeart/2005/8/layout/default#1"/>
    <dgm:cxn modelId="{B8AA4791-F83D-4FDD-B3C2-22C4AD7D0EE4}" type="presOf" srcId="{FBDC9FDC-E316-4D09-A5A1-D54FA4D03B95}" destId="{E2D28791-0ECB-494A-8BA3-53BF1470B657}" srcOrd="0" destOrd="3" presId="urn:microsoft.com/office/officeart/2005/8/layout/default#1"/>
    <dgm:cxn modelId="{30D74FE2-864F-4416-92C1-29E7EA9F6449}" srcId="{EE078C80-C30B-425D-A809-7E47C8D31FFE}" destId="{FBDC9FDC-E316-4D09-A5A1-D54FA4D03B95}" srcOrd="2" destOrd="0" parTransId="{5010EEDC-218A-4D4E-A7AD-3D41628B3E35}" sibTransId="{9C9CA0B0-8479-4659-81CB-69FEEF0033EA}"/>
    <dgm:cxn modelId="{931B2A3F-CAF8-4168-BB35-A500456628E5}" type="presOf" srcId="{FF6735FE-EFB2-43AE-B312-ED2CD5FD4D4E}" destId="{E2D28791-0ECB-494A-8BA3-53BF1470B657}" srcOrd="0" destOrd="1" presId="urn:microsoft.com/office/officeart/2005/8/layout/default#1"/>
    <dgm:cxn modelId="{5EE7DCB1-5F88-4613-AF4C-58096CDDA2DD}" srcId="{F58FB12D-A7E8-4635-8F85-32DEB3617C50}" destId="{2D1DD6BB-2046-45A5-AAF5-B17CD026A972}" srcOrd="1" destOrd="0" parTransId="{25D95342-5731-4448-A48D-4BCE3ADD7A15}" sibTransId="{9B3DEE2D-556F-4E8F-A5E4-85F154E7C325}"/>
    <dgm:cxn modelId="{939ADDE3-07F9-4328-96C1-6F831947B331}" type="presOf" srcId="{F58FB12D-A7E8-4635-8F85-32DEB3617C50}" destId="{2B716AFB-3746-4B1A-A83B-283355D90E69}" srcOrd="0" destOrd="0" presId="urn:microsoft.com/office/officeart/2005/8/layout/default#1"/>
    <dgm:cxn modelId="{D802BF34-1E2C-4B76-B0A3-608254F5A932}" type="presParOf" srcId="{E6B5CAA8-5C2C-4EFB-A348-89E1A18ABD7D}" destId="{E2D28791-0ECB-494A-8BA3-53BF1470B657}" srcOrd="0" destOrd="0" presId="urn:microsoft.com/office/officeart/2005/8/layout/default#1"/>
    <dgm:cxn modelId="{D75DDC9B-9CAE-4A60-8E2F-B7E63998E973}" type="presParOf" srcId="{E6B5CAA8-5C2C-4EFB-A348-89E1A18ABD7D}" destId="{425070A2-8322-4BBC-AF67-4F81F5AB8811}" srcOrd="1" destOrd="0" presId="urn:microsoft.com/office/officeart/2005/8/layout/default#1"/>
    <dgm:cxn modelId="{F9553112-F82B-4360-922E-E4096B340D8B}" type="presParOf" srcId="{E6B5CAA8-5C2C-4EFB-A348-89E1A18ABD7D}" destId="{2B716AFB-3746-4B1A-A83B-283355D90E69}" srcOrd="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21BD2F-D34B-4826-B80E-00CDF1C9DD0F}" type="doc">
      <dgm:prSet loTypeId="urn:microsoft.com/office/officeart/2005/8/layout/default#2" loCatId="list" qsTypeId="urn:microsoft.com/office/officeart/2005/8/quickstyle/simple1" qsCatId="simple" csTypeId="urn:microsoft.com/office/officeart/2005/8/colors/colorful5" csCatId="colorful"/>
      <dgm:spPr/>
      <dgm:t>
        <a:bodyPr/>
        <a:lstStyle/>
        <a:p>
          <a:endParaRPr lang="en-US"/>
        </a:p>
      </dgm:t>
    </dgm:pt>
    <dgm:pt modelId="{86C4E2DA-427B-4660-BDE1-5B86BE37FC08}">
      <dgm:prSet/>
      <dgm:spPr/>
      <dgm:t>
        <a:bodyPr/>
        <a:lstStyle/>
        <a:p>
          <a:r>
            <a:rPr lang="en-US"/>
            <a:t>Population – Group of individuals under study. Practically impossible to study the whole population due to its size.</a:t>
          </a:r>
        </a:p>
      </dgm:t>
    </dgm:pt>
    <dgm:pt modelId="{376B849B-B629-4FBF-AA60-8B9A9B4EBE41}" type="parTrans" cxnId="{1C718D15-055C-4BF4-ADAA-9368510733CB}">
      <dgm:prSet/>
      <dgm:spPr/>
      <dgm:t>
        <a:bodyPr/>
        <a:lstStyle/>
        <a:p>
          <a:endParaRPr lang="en-US"/>
        </a:p>
      </dgm:t>
    </dgm:pt>
    <dgm:pt modelId="{F0C4801A-2BD1-4C5C-8D49-1C8F76D193DA}" type="sibTrans" cxnId="{1C718D15-055C-4BF4-ADAA-9368510733CB}">
      <dgm:prSet/>
      <dgm:spPr/>
      <dgm:t>
        <a:bodyPr/>
        <a:lstStyle/>
        <a:p>
          <a:endParaRPr lang="en-US"/>
        </a:p>
      </dgm:t>
    </dgm:pt>
    <dgm:pt modelId="{492BBF3E-A9F3-4A81-B899-DE733FA82BAB}">
      <dgm:prSet/>
      <dgm:spPr/>
      <dgm:t>
        <a:bodyPr/>
        <a:lstStyle/>
        <a:p>
          <a:r>
            <a:rPr lang="en-US"/>
            <a:t>Sample – Representative part of a population which forms the basis of our enquiry. Mode of selecting a sample is known as Sampling.</a:t>
          </a:r>
        </a:p>
      </dgm:t>
    </dgm:pt>
    <dgm:pt modelId="{4E307C40-C348-4942-B75D-B112DB92F1D2}" type="parTrans" cxnId="{D0ED2D3A-BA37-4815-ADD7-B4547C4EE878}">
      <dgm:prSet/>
      <dgm:spPr/>
      <dgm:t>
        <a:bodyPr/>
        <a:lstStyle/>
        <a:p>
          <a:endParaRPr lang="en-US"/>
        </a:p>
      </dgm:t>
    </dgm:pt>
    <dgm:pt modelId="{F299FACB-9F0B-4FEF-A5DB-20983D64FFEE}" type="sibTrans" cxnId="{D0ED2D3A-BA37-4815-ADD7-B4547C4EE878}">
      <dgm:prSet/>
      <dgm:spPr/>
      <dgm:t>
        <a:bodyPr/>
        <a:lstStyle/>
        <a:p>
          <a:endParaRPr lang="en-US"/>
        </a:p>
      </dgm:t>
    </dgm:pt>
    <dgm:pt modelId="{4B96C014-10BD-4B29-8E57-5A3C0CD03AC8}">
      <dgm:prSet/>
      <dgm:spPr/>
      <dgm:t>
        <a:bodyPr/>
        <a:lstStyle/>
        <a:p>
          <a:r>
            <a:rPr lang="en-US" b="1"/>
            <a:t>Drawing conclusions about the unknown population based on a known sample – Statistical Inference</a:t>
          </a:r>
          <a:r>
            <a:rPr lang="en-US"/>
            <a:t>.</a:t>
          </a:r>
        </a:p>
      </dgm:t>
    </dgm:pt>
    <dgm:pt modelId="{A5E145CE-468D-42E3-819F-BA5C818097E0}" type="parTrans" cxnId="{9253BC2C-F9D7-4A93-9958-233C27C20E66}">
      <dgm:prSet/>
      <dgm:spPr/>
      <dgm:t>
        <a:bodyPr/>
        <a:lstStyle/>
        <a:p>
          <a:endParaRPr lang="en-US"/>
        </a:p>
      </dgm:t>
    </dgm:pt>
    <dgm:pt modelId="{01568848-4187-4D38-86AD-25AEF2D5DB42}" type="sibTrans" cxnId="{9253BC2C-F9D7-4A93-9958-233C27C20E66}">
      <dgm:prSet/>
      <dgm:spPr/>
      <dgm:t>
        <a:bodyPr/>
        <a:lstStyle/>
        <a:p>
          <a:endParaRPr lang="en-US"/>
        </a:p>
      </dgm:t>
    </dgm:pt>
    <dgm:pt modelId="{BD323011-A018-4AB1-9D40-86005EF9D8A9}">
      <dgm:prSet/>
      <dgm:spPr/>
      <dgm:t>
        <a:bodyPr/>
        <a:lstStyle/>
        <a:p>
          <a:r>
            <a:rPr lang="en-US"/>
            <a:t>Parameter – Unknown Characteristics of a Population like population mean, population variance.</a:t>
          </a:r>
        </a:p>
      </dgm:t>
    </dgm:pt>
    <dgm:pt modelId="{142709BE-15F1-45F9-A4D0-6FC0A779D874}" type="parTrans" cxnId="{C7230E0B-EF0B-4F2D-A83F-536FFD77D46F}">
      <dgm:prSet/>
      <dgm:spPr/>
      <dgm:t>
        <a:bodyPr/>
        <a:lstStyle/>
        <a:p>
          <a:endParaRPr lang="en-US"/>
        </a:p>
      </dgm:t>
    </dgm:pt>
    <dgm:pt modelId="{C1E22E54-4EA6-4386-A2E7-71A77D35FD12}" type="sibTrans" cxnId="{C7230E0B-EF0B-4F2D-A83F-536FFD77D46F}">
      <dgm:prSet/>
      <dgm:spPr/>
      <dgm:t>
        <a:bodyPr/>
        <a:lstStyle/>
        <a:p>
          <a:endParaRPr lang="en-US"/>
        </a:p>
      </dgm:t>
    </dgm:pt>
    <dgm:pt modelId="{FB187F15-A570-44C9-BF22-3880404ECD8F}">
      <dgm:prSet/>
      <dgm:spPr/>
      <dgm:t>
        <a:bodyPr/>
        <a:lstStyle/>
        <a:p>
          <a:r>
            <a:rPr lang="en-US"/>
            <a:t>Statistic – Function of sample observations used to estimate the unknown parameter like sample mean, sample sd etc.</a:t>
          </a:r>
        </a:p>
      </dgm:t>
    </dgm:pt>
    <dgm:pt modelId="{DA11F456-E26A-4D48-9C4D-4788BFA170D6}" type="parTrans" cxnId="{9E44A1A7-4F6B-4B1C-A103-7FF20B323B94}">
      <dgm:prSet/>
      <dgm:spPr/>
      <dgm:t>
        <a:bodyPr/>
        <a:lstStyle/>
        <a:p>
          <a:endParaRPr lang="en-US"/>
        </a:p>
      </dgm:t>
    </dgm:pt>
    <dgm:pt modelId="{6C572FCF-DC48-4F81-BFB4-DABB540FD788}" type="sibTrans" cxnId="{9E44A1A7-4F6B-4B1C-A103-7FF20B323B94}">
      <dgm:prSet/>
      <dgm:spPr/>
      <dgm:t>
        <a:bodyPr/>
        <a:lstStyle/>
        <a:p>
          <a:endParaRPr lang="en-US"/>
        </a:p>
      </dgm:t>
    </dgm:pt>
    <dgm:pt modelId="{73988B87-335A-462B-A1D7-F3B058C11366}" type="pres">
      <dgm:prSet presAssocID="{9921BD2F-D34B-4826-B80E-00CDF1C9DD0F}" presName="diagram" presStyleCnt="0">
        <dgm:presLayoutVars>
          <dgm:dir/>
          <dgm:resizeHandles val="exact"/>
        </dgm:presLayoutVars>
      </dgm:prSet>
      <dgm:spPr/>
      <dgm:t>
        <a:bodyPr/>
        <a:lstStyle/>
        <a:p>
          <a:endParaRPr lang="en-US"/>
        </a:p>
      </dgm:t>
    </dgm:pt>
    <dgm:pt modelId="{90BB05AA-8BE7-49AE-A2D6-CC7EA179D754}" type="pres">
      <dgm:prSet presAssocID="{86C4E2DA-427B-4660-BDE1-5B86BE37FC08}" presName="node" presStyleLbl="node1" presStyleIdx="0" presStyleCnt="5">
        <dgm:presLayoutVars>
          <dgm:bulletEnabled val="1"/>
        </dgm:presLayoutVars>
      </dgm:prSet>
      <dgm:spPr/>
      <dgm:t>
        <a:bodyPr/>
        <a:lstStyle/>
        <a:p>
          <a:endParaRPr lang="en-US"/>
        </a:p>
      </dgm:t>
    </dgm:pt>
    <dgm:pt modelId="{A0C8F5E4-27E4-48E4-BCF8-C985C4EF793A}" type="pres">
      <dgm:prSet presAssocID="{F0C4801A-2BD1-4C5C-8D49-1C8F76D193DA}" presName="sibTrans" presStyleCnt="0"/>
      <dgm:spPr/>
    </dgm:pt>
    <dgm:pt modelId="{4D7C8DE7-CD72-4321-A640-872AB20611F9}" type="pres">
      <dgm:prSet presAssocID="{492BBF3E-A9F3-4A81-B899-DE733FA82BAB}" presName="node" presStyleLbl="node1" presStyleIdx="1" presStyleCnt="5">
        <dgm:presLayoutVars>
          <dgm:bulletEnabled val="1"/>
        </dgm:presLayoutVars>
      </dgm:prSet>
      <dgm:spPr/>
      <dgm:t>
        <a:bodyPr/>
        <a:lstStyle/>
        <a:p>
          <a:endParaRPr lang="en-US"/>
        </a:p>
      </dgm:t>
    </dgm:pt>
    <dgm:pt modelId="{B80D7784-3DD8-4935-AE2D-49D3A22F4E7A}" type="pres">
      <dgm:prSet presAssocID="{F299FACB-9F0B-4FEF-A5DB-20983D64FFEE}" presName="sibTrans" presStyleCnt="0"/>
      <dgm:spPr/>
    </dgm:pt>
    <dgm:pt modelId="{6F162313-2708-4DF6-9BE9-668E54647BBF}" type="pres">
      <dgm:prSet presAssocID="{4B96C014-10BD-4B29-8E57-5A3C0CD03AC8}" presName="node" presStyleLbl="node1" presStyleIdx="2" presStyleCnt="5">
        <dgm:presLayoutVars>
          <dgm:bulletEnabled val="1"/>
        </dgm:presLayoutVars>
      </dgm:prSet>
      <dgm:spPr/>
      <dgm:t>
        <a:bodyPr/>
        <a:lstStyle/>
        <a:p>
          <a:endParaRPr lang="en-US"/>
        </a:p>
      </dgm:t>
    </dgm:pt>
    <dgm:pt modelId="{0F969B50-44D3-4B7C-9D13-B31CA1B6B45A}" type="pres">
      <dgm:prSet presAssocID="{01568848-4187-4D38-86AD-25AEF2D5DB42}" presName="sibTrans" presStyleCnt="0"/>
      <dgm:spPr/>
    </dgm:pt>
    <dgm:pt modelId="{909BE75A-EF73-41DD-B69F-2797DB6C7D1C}" type="pres">
      <dgm:prSet presAssocID="{BD323011-A018-4AB1-9D40-86005EF9D8A9}" presName="node" presStyleLbl="node1" presStyleIdx="3" presStyleCnt="5">
        <dgm:presLayoutVars>
          <dgm:bulletEnabled val="1"/>
        </dgm:presLayoutVars>
      </dgm:prSet>
      <dgm:spPr/>
      <dgm:t>
        <a:bodyPr/>
        <a:lstStyle/>
        <a:p>
          <a:endParaRPr lang="en-US"/>
        </a:p>
      </dgm:t>
    </dgm:pt>
    <dgm:pt modelId="{8B972F10-FED2-4E35-89B6-51EFEFCB94D0}" type="pres">
      <dgm:prSet presAssocID="{C1E22E54-4EA6-4386-A2E7-71A77D35FD12}" presName="sibTrans" presStyleCnt="0"/>
      <dgm:spPr/>
    </dgm:pt>
    <dgm:pt modelId="{6FEF3086-5268-4F0E-A3C3-3D0AE0AF56A2}" type="pres">
      <dgm:prSet presAssocID="{FB187F15-A570-44C9-BF22-3880404ECD8F}" presName="node" presStyleLbl="node1" presStyleIdx="4" presStyleCnt="5">
        <dgm:presLayoutVars>
          <dgm:bulletEnabled val="1"/>
        </dgm:presLayoutVars>
      </dgm:prSet>
      <dgm:spPr/>
      <dgm:t>
        <a:bodyPr/>
        <a:lstStyle/>
        <a:p>
          <a:endParaRPr lang="en-US"/>
        </a:p>
      </dgm:t>
    </dgm:pt>
  </dgm:ptLst>
  <dgm:cxnLst>
    <dgm:cxn modelId="{D0ED2D3A-BA37-4815-ADD7-B4547C4EE878}" srcId="{9921BD2F-D34B-4826-B80E-00CDF1C9DD0F}" destId="{492BBF3E-A9F3-4A81-B899-DE733FA82BAB}" srcOrd="1" destOrd="0" parTransId="{4E307C40-C348-4942-B75D-B112DB92F1D2}" sibTransId="{F299FACB-9F0B-4FEF-A5DB-20983D64FFEE}"/>
    <dgm:cxn modelId="{1C718D15-055C-4BF4-ADAA-9368510733CB}" srcId="{9921BD2F-D34B-4826-B80E-00CDF1C9DD0F}" destId="{86C4E2DA-427B-4660-BDE1-5B86BE37FC08}" srcOrd="0" destOrd="0" parTransId="{376B849B-B629-4FBF-AA60-8B9A9B4EBE41}" sibTransId="{F0C4801A-2BD1-4C5C-8D49-1C8F76D193DA}"/>
    <dgm:cxn modelId="{2304BE62-9E65-41F1-90D1-56F866D470FA}" type="presOf" srcId="{86C4E2DA-427B-4660-BDE1-5B86BE37FC08}" destId="{90BB05AA-8BE7-49AE-A2D6-CC7EA179D754}" srcOrd="0" destOrd="0" presId="urn:microsoft.com/office/officeart/2005/8/layout/default#2"/>
    <dgm:cxn modelId="{9253BC2C-F9D7-4A93-9958-233C27C20E66}" srcId="{9921BD2F-D34B-4826-B80E-00CDF1C9DD0F}" destId="{4B96C014-10BD-4B29-8E57-5A3C0CD03AC8}" srcOrd="2" destOrd="0" parTransId="{A5E145CE-468D-42E3-819F-BA5C818097E0}" sibTransId="{01568848-4187-4D38-86AD-25AEF2D5DB42}"/>
    <dgm:cxn modelId="{C7230E0B-EF0B-4F2D-A83F-536FFD77D46F}" srcId="{9921BD2F-D34B-4826-B80E-00CDF1C9DD0F}" destId="{BD323011-A018-4AB1-9D40-86005EF9D8A9}" srcOrd="3" destOrd="0" parTransId="{142709BE-15F1-45F9-A4D0-6FC0A779D874}" sibTransId="{C1E22E54-4EA6-4386-A2E7-71A77D35FD12}"/>
    <dgm:cxn modelId="{5D6B86B1-3A54-4B4D-9758-2846E8763A49}" type="presOf" srcId="{492BBF3E-A9F3-4A81-B899-DE733FA82BAB}" destId="{4D7C8DE7-CD72-4321-A640-872AB20611F9}" srcOrd="0" destOrd="0" presId="urn:microsoft.com/office/officeart/2005/8/layout/default#2"/>
    <dgm:cxn modelId="{FCE46B2F-6353-46CB-BFA2-2699EA7119D8}" type="presOf" srcId="{4B96C014-10BD-4B29-8E57-5A3C0CD03AC8}" destId="{6F162313-2708-4DF6-9BE9-668E54647BBF}" srcOrd="0" destOrd="0" presId="urn:microsoft.com/office/officeart/2005/8/layout/default#2"/>
    <dgm:cxn modelId="{AD1583A5-8DC1-48DB-B1EC-B3CE15EFFE8A}" type="presOf" srcId="{9921BD2F-D34B-4826-B80E-00CDF1C9DD0F}" destId="{73988B87-335A-462B-A1D7-F3B058C11366}" srcOrd="0" destOrd="0" presId="urn:microsoft.com/office/officeart/2005/8/layout/default#2"/>
    <dgm:cxn modelId="{9E44A1A7-4F6B-4B1C-A103-7FF20B323B94}" srcId="{9921BD2F-D34B-4826-B80E-00CDF1C9DD0F}" destId="{FB187F15-A570-44C9-BF22-3880404ECD8F}" srcOrd="4" destOrd="0" parTransId="{DA11F456-E26A-4D48-9C4D-4788BFA170D6}" sibTransId="{6C572FCF-DC48-4F81-BFB4-DABB540FD788}"/>
    <dgm:cxn modelId="{81F40AF0-10D7-4C94-A5C7-1CB62CC9F32B}" type="presOf" srcId="{FB187F15-A570-44C9-BF22-3880404ECD8F}" destId="{6FEF3086-5268-4F0E-A3C3-3D0AE0AF56A2}" srcOrd="0" destOrd="0" presId="urn:microsoft.com/office/officeart/2005/8/layout/default#2"/>
    <dgm:cxn modelId="{D9A4674C-7015-4EB3-A6F3-A4CA1A6AFB8B}" type="presOf" srcId="{BD323011-A018-4AB1-9D40-86005EF9D8A9}" destId="{909BE75A-EF73-41DD-B69F-2797DB6C7D1C}" srcOrd="0" destOrd="0" presId="urn:microsoft.com/office/officeart/2005/8/layout/default#2"/>
    <dgm:cxn modelId="{9DF98E21-2550-4F1F-A70A-8CB007E1D3B7}" type="presParOf" srcId="{73988B87-335A-462B-A1D7-F3B058C11366}" destId="{90BB05AA-8BE7-49AE-A2D6-CC7EA179D754}" srcOrd="0" destOrd="0" presId="urn:microsoft.com/office/officeart/2005/8/layout/default#2"/>
    <dgm:cxn modelId="{A4DE979B-6D39-42FF-A92E-04CE312BEEB2}" type="presParOf" srcId="{73988B87-335A-462B-A1D7-F3B058C11366}" destId="{A0C8F5E4-27E4-48E4-BCF8-C985C4EF793A}" srcOrd="1" destOrd="0" presId="urn:microsoft.com/office/officeart/2005/8/layout/default#2"/>
    <dgm:cxn modelId="{51CFC208-A596-472C-8548-BAA4278ACE48}" type="presParOf" srcId="{73988B87-335A-462B-A1D7-F3B058C11366}" destId="{4D7C8DE7-CD72-4321-A640-872AB20611F9}" srcOrd="2" destOrd="0" presId="urn:microsoft.com/office/officeart/2005/8/layout/default#2"/>
    <dgm:cxn modelId="{4C621193-CA5B-463E-8A76-35CD6A9FA1E4}" type="presParOf" srcId="{73988B87-335A-462B-A1D7-F3B058C11366}" destId="{B80D7784-3DD8-4935-AE2D-49D3A22F4E7A}" srcOrd="3" destOrd="0" presId="urn:microsoft.com/office/officeart/2005/8/layout/default#2"/>
    <dgm:cxn modelId="{4F3F8897-4C3B-41D2-80E7-15C2822B0EF7}" type="presParOf" srcId="{73988B87-335A-462B-A1D7-F3B058C11366}" destId="{6F162313-2708-4DF6-9BE9-668E54647BBF}" srcOrd="4" destOrd="0" presId="urn:microsoft.com/office/officeart/2005/8/layout/default#2"/>
    <dgm:cxn modelId="{22BDD9D0-955C-4C7C-AC0D-0BD8A104870D}" type="presParOf" srcId="{73988B87-335A-462B-A1D7-F3B058C11366}" destId="{0F969B50-44D3-4B7C-9D13-B31CA1B6B45A}" srcOrd="5" destOrd="0" presId="urn:microsoft.com/office/officeart/2005/8/layout/default#2"/>
    <dgm:cxn modelId="{B3B19411-065E-4315-A8B2-29FE82D1AA86}" type="presParOf" srcId="{73988B87-335A-462B-A1D7-F3B058C11366}" destId="{909BE75A-EF73-41DD-B69F-2797DB6C7D1C}" srcOrd="6" destOrd="0" presId="urn:microsoft.com/office/officeart/2005/8/layout/default#2"/>
    <dgm:cxn modelId="{40F1BB1E-0E10-4ED1-AFDA-A6832C282884}" type="presParOf" srcId="{73988B87-335A-462B-A1D7-F3B058C11366}" destId="{8B972F10-FED2-4E35-89B6-51EFEFCB94D0}" srcOrd="7" destOrd="0" presId="urn:microsoft.com/office/officeart/2005/8/layout/default#2"/>
    <dgm:cxn modelId="{9F8DB3FE-1E3F-455B-B242-5BB083987E64}" type="presParOf" srcId="{73988B87-335A-462B-A1D7-F3B058C11366}" destId="{6FEF3086-5268-4F0E-A3C3-3D0AE0AF56A2}" srcOrd="8"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6603E6-BF31-4D92-B0F4-533F04AD4AD8}" type="doc">
      <dgm:prSet loTypeId="urn:microsoft.com/office/officeart/2018/2/layout/IconLabelList" loCatId="icon" qsTypeId="urn:microsoft.com/office/officeart/2005/8/quickstyle/simple1" qsCatId="simple" csTypeId="urn:microsoft.com/office/officeart/2005/8/colors/accent0_3" csCatId="mainScheme" phldr="1"/>
      <dgm:spPr/>
      <dgm:t>
        <a:bodyPr/>
        <a:lstStyle/>
        <a:p>
          <a:endParaRPr lang="en-US"/>
        </a:p>
      </dgm:t>
    </dgm:pt>
    <dgm:pt modelId="{1B89B27C-245F-4842-9D77-CE39D91C475B}">
      <dgm:prSet/>
      <dgm:spPr/>
      <dgm:t>
        <a:bodyPr/>
        <a:lstStyle/>
        <a:p>
          <a:pPr>
            <a:lnSpc>
              <a:spcPct val="100000"/>
            </a:lnSpc>
          </a:pPr>
          <a:r>
            <a:rPr lang="en-US"/>
            <a:t>Chi-square Distribution</a:t>
          </a:r>
        </a:p>
      </dgm:t>
    </dgm:pt>
    <dgm:pt modelId="{22AE07DF-E8D8-4823-B995-6A62149F07D6}" type="parTrans" cxnId="{B0B6AC47-F33C-44EE-9696-D34E261AD7B1}">
      <dgm:prSet/>
      <dgm:spPr/>
      <dgm:t>
        <a:bodyPr/>
        <a:lstStyle/>
        <a:p>
          <a:endParaRPr lang="en-US"/>
        </a:p>
      </dgm:t>
    </dgm:pt>
    <dgm:pt modelId="{7EE8E0AE-ABF1-4920-ACFF-EAC0D251398D}" type="sibTrans" cxnId="{B0B6AC47-F33C-44EE-9696-D34E261AD7B1}">
      <dgm:prSet/>
      <dgm:spPr/>
      <dgm:t>
        <a:bodyPr/>
        <a:lstStyle/>
        <a:p>
          <a:endParaRPr lang="en-US"/>
        </a:p>
      </dgm:t>
    </dgm:pt>
    <dgm:pt modelId="{45249D82-EC5A-4208-B8BE-D637861D8852}">
      <dgm:prSet/>
      <dgm:spPr/>
      <dgm:t>
        <a:bodyPr/>
        <a:lstStyle/>
        <a:p>
          <a:pPr>
            <a:lnSpc>
              <a:spcPct val="100000"/>
            </a:lnSpc>
          </a:pPr>
          <a:r>
            <a:rPr lang="en-US" dirty="0"/>
            <a:t> t – Distribution</a:t>
          </a:r>
        </a:p>
      </dgm:t>
    </dgm:pt>
    <dgm:pt modelId="{D8AA337B-9935-4B5B-BB52-882E0AF09558}" type="parTrans" cxnId="{C7E301FA-E4FF-4046-8AA8-653843709AA2}">
      <dgm:prSet/>
      <dgm:spPr/>
      <dgm:t>
        <a:bodyPr/>
        <a:lstStyle/>
        <a:p>
          <a:endParaRPr lang="en-US"/>
        </a:p>
      </dgm:t>
    </dgm:pt>
    <dgm:pt modelId="{1DFD4C8A-67B8-4F56-BCFA-530A288475A9}" type="sibTrans" cxnId="{C7E301FA-E4FF-4046-8AA8-653843709AA2}">
      <dgm:prSet/>
      <dgm:spPr/>
      <dgm:t>
        <a:bodyPr/>
        <a:lstStyle/>
        <a:p>
          <a:endParaRPr lang="en-US"/>
        </a:p>
      </dgm:t>
    </dgm:pt>
    <dgm:pt modelId="{11EE3D62-BEA3-4C99-8389-40E37CD3EFE5}">
      <dgm:prSet/>
      <dgm:spPr/>
      <dgm:t>
        <a:bodyPr/>
        <a:lstStyle/>
        <a:p>
          <a:pPr>
            <a:lnSpc>
              <a:spcPct val="100000"/>
            </a:lnSpc>
          </a:pPr>
          <a:r>
            <a:rPr lang="en-US"/>
            <a:t>F-Distribution</a:t>
          </a:r>
        </a:p>
      </dgm:t>
    </dgm:pt>
    <dgm:pt modelId="{DD927B35-2CE4-4A72-8E7C-5E524EA94FFF}" type="parTrans" cxnId="{AF1763B6-FC85-4C1E-80A7-5FB338A3186C}">
      <dgm:prSet/>
      <dgm:spPr/>
      <dgm:t>
        <a:bodyPr/>
        <a:lstStyle/>
        <a:p>
          <a:endParaRPr lang="en-US"/>
        </a:p>
      </dgm:t>
    </dgm:pt>
    <dgm:pt modelId="{AC021D46-A1F9-4D39-AA05-8BD0FA0496FB}" type="sibTrans" cxnId="{AF1763B6-FC85-4C1E-80A7-5FB338A3186C}">
      <dgm:prSet/>
      <dgm:spPr/>
      <dgm:t>
        <a:bodyPr/>
        <a:lstStyle/>
        <a:p>
          <a:endParaRPr lang="en-US"/>
        </a:p>
      </dgm:t>
    </dgm:pt>
    <dgm:pt modelId="{7427E607-96EB-4727-9A01-7944854EA67D}" type="pres">
      <dgm:prSet presAssocID="{436603E6-BF31-4D92-B0F4-533F04AD4AD8}" presName="root" presStyleCnt="0">
        <dgm:presLayoutVars>
          <dgm:dir/>
          <dgm:resizeHandles val="exact"/>
        </dgm:presLayoutVars>
      </dgm:prSet>
      <dgm:spPr/>
      <dgm:t>
        <a:bodyPr/>
        <a:lstStyle/>
        <a:p>
          <a:endParaRPr lang="en-US"/>
        </a:p>
      </dgm:t>
    </dgm:pt>
    <dgm:pt modelId="{FA71BFF9-A402-4A0C-B87C-20EB19DDBEB3}" type="pres">
      <dgm:prSet presAssocID="{1B89B27C-245F-4842-9D77-CE39D91C475B}" presName="compNode" presStyleCnt="0"/>
      <dgm:spPr/>
    </dgm:pt>
    <dgm:pt modelId="{29428EDD-BE71-4335-8041-D7E51B0AA954}" type="pres">
      <dgm:prSet presAssocID="{1B89B27C-245F-4842-9D77-CE39D91C475B}" presName="iconRect" presStyleLbl="node1" presStyleIdx="0" presStyleCnt="3"/>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dgm:spPr>
      <dgm:t>
        <a:bodyPr/>
        <a:lstStyle/>
        <a:p>
          <a:endParaRPr lang="en-US"/>
        </a:p>
      </dgm:t>
      <dgm:extLst>
        <a:ext uri="{E40237B7-FDA0-4F09-8148-C483321AD2D9}">
          <dgm14:cNvPr xmlns:dgm14="http://schemas.microsoft.com/office/drawing/2010/diagram" id="0" name="" descr="Stop"/>
        </a:ext>
      </dgm:extLst>
    </dgm:pt>
    <dgm:pt modelId="{66EA4F29-CB2E-416F-8BD8-2A2BCE9193D8}" type="pres">
      <dgm:prSet presAssocID="{1B89B27C-245F-4842-9D77-CE39D91C475B}" presName="spaceRect" presStyleCnt="0"/>
      <dgm:spPr/>
    </dgm:pt>
    <dgm:pt modelId="{0E099959-302F-4F5F-8BE3-84341E76C70A}" type="pres">
      <dgm:prSet presAssocID="{1B89B27C-245F-4842-9D77-CE39D91C475B}" presName="textRect" presStyleLbl="revTx" presStyleIdx="0" presStyleCnt="3">
        <dgm:presLayoutVars>
          <dgm:chMax val="1"/>
          <dgm:chPref val="1"/>
        </dgm:presLayoutVars>
      </dgm:prSet>
      <dgm:spPr/>
      <dgm:t>
        <a:bodyPr/>
        <a:lstStyle/>
        <a:p>
          <a:endParaRPr lang="en-US"/>
        </a:p>
      </dgm:t>
    </dgm:pt>
    <dgm:pt modelId="{0A853E17-696E-4D78-A85F-0E78947CA5F6}" type="pres">
      <dgm:prSet presAssocID="{7EE8E0AE-ABF1-4920-ACFF-EAC0D251398D}" presName="sibTrans" presStyleCnt="0"/>
      <dgm:spPr/>
    </dgm:pt>
    <dgm:pt modelId="{D45B450E-7C13-4EA2-9043-0987D9813614}" type="pres">
      <dgm:prSet presAssocID="{45249D82-EC5A-4208-B8BE-D637861D8852}" presName="compNode" presStyleCnt="0"/>
      <dgm:spPr/>
    </dgm:pt>
    <dgm:pt modelId="{F4F3139C-835A-4D6E-BD8F-3C66E7EA7578}" type="pres">
      <dgm:prSet presAssocID="{45249D82-EC5A-4208-B8BE-D637861D885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dgm:spPr>
      <dgm:t>
        <a:bodyPr/>
        <a:lstStyle/>
        <a:p>
          <a:endParaRPr lang="en-US"/>
        </a:p>
      </dgm:t>
      <dgm:extLst>
        <a:ext uri="{E40237B7-FDA0-4F09-8148-C483321AD2D9}">
          <dgm14:cNvPr xmlns:dgm14="http://schemas.microsoft.com/office/drawing/2010/diagram" id="0" name="" descr="Schoolhouse"/>
        </a:ext>
      </dgm:extLst>
    </dgm:pt>
    <dgm:pt modelId="{64EFA2D2-B7F4-44E9-914A-EDFC0641BA81}" type="pres">
      <dgm:prSet presAssocID="{45249D82-EC5A-4208-B8BE-D637861D8852}" presName="spaceRect" presStyleCnt="0"/>
      <dgm:spPr/>
    </dgm:pt>
    <dgm:pt modelId="{5EFAC509-12E0-4D80-9907-CB8A5999FB69}" type="pres">
      <dgm:prSet presAssocID="{45249D82-EC5A-4208-B8BE-D637861D8852}" presName="textRect" presStyleLbl="revTx" presStyleIdx="1" presStyleCnt="3">
        <dgm:presLayoutVars>
          <dgm:chMax val="1"/>
          <dgm:chPref val="1"/>
        </dgm:presLayoutVars>
      </dgm:prSet>
      <dgm:spPr/>
      <dgm:t>
        <a:bodyPr/>
        <a:lstStyle/>
        <a:p>
          <a:endParaRPr lang="en-US"/>
        </a:p>
      </dgm:t>
    </dgm:pt>
    <dgm:pt modelId="{FD8A4F67-AD3F-4F16-A8CD-F218C0B7E661}" type="pres">
      <dgm:prSet presAssocID="{1DFD4C8A-67B8-4F56-BCFA-530A288475A9}" presName="sibTrans" presStyleCnt="0"/>
      <dgm:spPr/>
    </dgm:pt>
    <dgm:pt modelId="{9CBF8938-EDBC-4DD7-9BD4-B9326659FD5D}" type="pres">
      <dgm:prSet presAssocID="{11EE3D62-BEA3-4C99-8389-40E37CD3EFE5}" presName="compNode" presStyleCnt="0"/>
      <dgm:spPr/>
    </dgm:pt>
    <dgm:pt modelId="{5814038B-3331-4FC0-81BE-811EDB320DCE}" type="pres">
      <dgm:prSet presAssocID="{11EE3D62-BEA3-4C99-8389-40E37CD3EFE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dgm:spPr>
      <dgm:t>
        <a:bodyPr/>
        <a:lstStyle/>
        <a:p>
          <a:endParaRPr lang="en-US"/>
        </a:p>
      </dgm:t>
      <dgm:extLst>
        <a:ext uri="{E40237B7-FDA0-4F09-8148-C483321AD2D9}">
          <dgm14:cNvPr xmlns:dgm14="http://schemas.microsoft.com/office/drawing/2010/diagram" id="0" name="" descr="Truck"/>
        </a:ext>
      </dgm:extLst>
    </dgm:pt>
    <dgm:pt modelId="{B1190518-0F0C-49C7-BDFD-F8800EAC018C}" type="pres">
      <dgm:prSet presAssocID="{11EE3D62-BEA3-4C99-8389-40E37CD3EFE5}" presName="spaceRect" presStyleCnt="0"/>
      <dgm:spPr/>
    </dgm:pt>
    <dgm:pt modelId="{367278C1-253F-4DA9-BC5C-16BD0FE26F18}" type="pres">
      <dgm:prSet presAssocID="{11EE3D62-BEA3-4C99-8389-40E37CD3EFE5}" presName="textRect" presStyleLbl="revTx" presStyleIdx="2" presStyleCnt="3">
        <dgm:presLayoutVars>
          <dgm:chMax val="1"/>
          <dgm:chPref val="1"/>
        </dgm:presLayoutVars>
      </dgm:prSet>
      <dgm:spPr/>
      <dgm:t>
        <a:bodyPr/>
        <a:lstStyle/>
        <a:p>
          <a:endParaRPr lang="en-US"/>
        </a:p>
      </dgm:t>
    </dgm:pt>
  </dgm:ptLst>
  <dgm:cxnLst>
    <dgm:cxn modelId="{2CEF6211-C0A5-4820-A8F6-D4D6424A020A}" type="presOf" srcId="{436603E6-BF31-4D92-B0F4-533F04AD4AD8}" destId="{7427E607-96EB-4727-9A01-7944854EA67D}" srcOrd="0" destOrd="0" presId="urn:microsoft.com/office/officeart/2018/2/layout/IconLabelList"/>
    <dgm:cxn modelId="{B0B6AC47-F33C-44EE-9696-D34E261AD7B1}" srcId="{436603E6-BF31-4D92-B0F4-533F04AD4AD8}" destId="{1B89B27C-245F-4842-9D77-CE39D91C475B}" srcOrd="0" destOrd="0" parTransId="{22AE07DF-E8D8-4823-B995-6A62149F07D6}" sibTransId="{7EE8E0AE-ABF1-4920-ACFF-EAC0D251398D}"/>
    <dgm:cxn modelId="{454614C1-0FDC-492E-BB77-9042899087CD}" type="presOf" srcId="{11EE3D62-BEA3-4C99-8389-40E37CD3EFE5}" destId="{367278C1-253F-4DA9-BC5C-16BD0FE26F18}" srcOrd="0" destOrd="0" presId="urn:microsoft.com/office/officeart/2018/2/layout/IconLabelList"/>
    <dgm:cxn modelId="{6B863D0D-10D3-4959-9485-5383ED048FB4}" type="presOf" srcId="{45249D82-EC5A-4208-B8BE-D637861D8852}" destId="{5EFAC509-12E0-4D80-9907-CB8A5999FB69}" srcOrd="0" destOrd="0" presId="urn:microsoft.com/office/officeart/2018/2/layout/IconLabelList"/>
    <dgm:cxn modelId="{C7E301FA-E4FF-4046-8AA8-653843709AA2}" srcId="{436603E6-BF31-4D92-B0F4-533F04AD4AD8}" destId="{45249D82-EC5A-4208-B8BE-D637861D8852}" srcOrd="1" destOrd="0" parTransId="{D8AA337B-9935-4B5B-BB52-882E0AF09558}" sibTransId="{1DFD4C8A-67B8-4F56-BCFA-530A288475A9}"/>
    <dgm:cxn modelId="{AF1763B6-FC85-4C1E-80A7-5FB338A3186C}" srcId="{436603E6-BF31-4D92-B0F4-533F04AD4AD8}" destId="{11EE3D62-BEA3-4C99-8389-40E37CD3EFE5}" srcOrd="2" destOrd="0" parTransId="{DD927B35-2CE4-4A72-8E7C-5E524EA94FFF}" sibTransId="{AC021D46-A1F9-4D39-AA05-8BD0FA0496FB}"/>
    <dgm:cxn modelId="{D0168599-B9B8-4A09-BA54-066C9C4B0F5A}" type="presOf" srcId="{1B89B27C-245F-4842-9D77-CE39D91C475B}" destId="{0E099959-302F-4F5F-8BE3-84341E76C70A}" srcOrd="0" destOrd="0" presId="urn:microsoft.com/office/officeart/2018/2/layout/IconLabelList"/>
    <dgm:cxn modelId="{7FA45A28-E0F9-47D9-811A-BA7985D9D3BF}" type="presParOf" srcId="{7427E607-96EB-4727-9A01-7944854EA67D}" destId="{FA71BFF9-A402-4A0C-B87C-20EB19DDBEB3}" srcOrd="0" destOrd="0" presId="urn:microsoft.com/office/officeart/2018/2/layout/IconLabelList"/>
    <dgm:cxn modelId="{47FA313D-44B3-4685-8026-AAB2ED8AFAF6}" type="presParOf" srcId="{FA71BFF9-A402-4A0C-B87C-20EB19DDBEB3}" destId="{29428EDD-BE71-4335-8041-D7E51B0AA954}" srcOrd="0" destOrd="0" presId="urn:microsoft.com/office/officeart/2018/2/layout/IconLabelList"/>
    <dgm:cxn modelId="{EA0BE920-FF69-48EA-ADE6-4593AAF9549C}" type="presParOf" srcId="{FA71BFF9-A402-4A0C-B87C-20EB19DDBEB3}" destId="{66EA4F29-CB2E-416F-8BD8-2A2BCE9193D8}" srcOrd="1" destOrd="0" presId="urn:microsoft.com/office/officeart/2018/2/layout/IconLabelList"/>
    <dgm:cxn modelId="{C942428F-3541-41C9-9FA4-586164DCBF21}" type="presParOf" srcId="{FA71BFF9-A402-4A0C-B87C-20EB19DDBEB3}" destId="{0E099959-302F-4F5F-8BE3-84341E76C70A}" srcOrd="2" destOrd="0" presId="urn:microsoft.com/office/officeart/2018/2/layout/IconLabelList"/>
    <dgm:cxn modelId="{41005B90-CA06-41C7-BFBB-9D0FD415C608}" type="presParOf" srcId="{7427E607-96EB-4727-9A01-7944854EA67D}" destId="{0A853E17-696E-4D78-A85F-0E78947CA5F6}" srcOrd="1" destOrd="0" presId="urn:microsoft.com/office/officeart/2018/2/layout/IconLabelList"/>
    <dgm:cxn modelId="{C8FB8038-5A9E-46C4-974E-921C2E240474}" type="presParOf" srcId="{7427E607-96EB-4727-9A01-7944854EA67D}" destId="{D45B450E-7C13-4EA2-9043-0987D9813614}" srcOrd="2" destOrd="0" presId="urn:microsoft.com/office/officeart/2018/2/layout/IconLabelList"/>
    <dgm:cxn modelId="{E4C4E957-2249-4BA6-8764-04C28210FD39}" type="presParOf" srcId="{D45B450E-7C13-4EA2-9043-0987D9813614}" destId="{F4F3139C-835A-4D6E-BD8F-3C66E7EA7578}" srcOrd="0" destOrd="0" presId="urn:microsoft.com/office/officeart/2018/2/layout/IconLabelList"/>
    <dgm:cxn modelId="{9BA9723C-C649-455C-B244-68745D74C769}" type="presParOf" srcId="{D45B450E-7C13-4EA2-9043-0987D9813614}" destId="{64EFA2D2-B7F4-44E9-914A-EDFC0641BA81}" srcOrd="1" destOrd="0" presId="urn:microsoft.com/office/officeart/2018/2/layout/IconLabelList"/>
    <dgm:cxn modelId="{699706D3-D4EC-4273-A322-573247730168}" type="presParOf" srcId="{D45B450E-7C13-4EA2-9043-0987D9813614}" destId="{5EFAC509-12E0-4D80-9907-CB8A5999FB69}" srcOrd="2" destOrd="0" presId="urn:microsoft.com/office/officeart/2018/2/layout/IconLabelList"/>
    <dgm:cxn modelId="{B63E713F-2DFB-431F-8267-23E5BC6D3FEC}" type="presParOf" srcId="{7427E607-96EB-4727-9A01-7944854EA67D}" destId="{FD8A4F67-AD3F-4F16-A8CD-F218C0B7E661}" srcOrd="3" destOrd="0" presId="urn:microsoft.com/office/officeart/2018/2/layout/IconLabelList"/>
    <dgm:cxn modelId="{30666B99-1075-4B69-AEDC-03364014646F}" type="presParOf" srcId="{7427E607-96EB-4727-9A01-7944854EA67D}" destId="{9CBF8938-EDBC-4DD7-9BD4-B9326659FD5D}" srcOrd="4" destOrd="0" presId="urn:microsoft.com/office/officeart/2018/2/layout/IconLabelList"/>
    <dgm:cxn modelId="{15DD8E78-3265-4155-A8DA-057DF529F527}" type="presParOf" srcId="{9CBF8938-EDBC-4DD7-9BD4-B9326659FD5D}" destId="{5814038B-3331-4FC0-81BE-811EDB320DCE}" srcOrd="0" destOrd="0" presId="urn:microsoft.com/office/officeart/2018/2/layout/IconLabelList"/>
    <dgm:cxn modelId="{679D7439-395E-4AE7-95B1-53D83F96E298}" type="presParOf" srcId="{9CBF8938-EDBC-4DD7-9BD4-B9326659FD5D}" destId="{B1190518-0F0C-49C7-BDFD-F8800EAC018C}" srcOrd="1" destOrd="0" presId="urn:microsoft.com/office/officeart/2018/2/layout/IconLabelList"/>
    <dgm:cxn modelId="{0387AEB0-C15C-422C-A68C-433E74CB6F18}" type="presParOf" srcId="{9CBF8938-EDBC-4DD7-9BD4-B9326659FD5D}" destId="{367278C1-253F-4DA9-BC5C-16BD0FE26F1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7F161C-A83B-4938-BF2F-DBCDD31A3595}" type="doc">
      <dgm:prSet loTypeId="urn:microsoft.com/office/officeart/2005/8/layout/process2" loCatId="process" qsTypeId="urn:microsoft.com/office/officeart/2005/8/quickstyle/simple4" qsCatId="simple" csTypeId="urn:microsoft.com/office/officeart/2005/8/colors/accent0_3" csCatId="mainScheme"/>
      <dgm:spPr/>
      <dgm:t>
        <a:bodyPr/>
        <a:lstStyle/>
        <a:p>
          <a:endParaRPr lang="en-US"/>
        </a:p>
      </dgm:t>
    </dgm:pt>
    <dgm:pt modelId="{8B447B1E-7162-4D9C-B14F-61F19A6DCF84}">
      <dgm:prSet/>
      <dgm:spPr/>
      <dgm:t>
        <a:bodyPr/>
        <a:lstStyle/>
        <a:p>
          <a:r>
            <a:rPr lang="en-US" dirty="0"/>
            <a:t>Here we make a tentative assertion regarding the unknown parameter, which we frame as a hypothesis. On the basis of sample observations, we then try to test whether the assertion is justified or not.</a:t>
          </a:r>
        </a:p>
      </dgm:t>
    </dgm:pt>
    <dgm:pt modelId="{1DD19A88-2DB2-4CE8-9BA4-7274C2D37432}" type="parTrans" cxnId="{91D48C43-4C73-4C55-B60F-AB10F49528C5}">
      <dgm:prSet/>
      <dgm:spPr/>
      <dgm:t>
        <a:bodyPr/>
        <a:lstStyle/>
        <a:p>
          <a:endParaRPr lang="en-US"/>
        </a:p>
      </dgm:t>
    </dgm:pt>
    <dgm:pt modelId="{DFA45AAA-D1FA-461D-9530-3D0FC2B38ACB}" type="sibTrans" cxnId="{91D48C43-4C73-4C55-B60F-AB10F49528C5}">
      <dgm:prSet/>
      <dgm:spPr/>
      <dgm:t>
        <a:bodyPr/>
        <a:lstStyle/>
        <a:p>
          <a:endParaRPr lang="en-US"/>
        </a:p>
      </dgm:t>
    </dgm:pt>
    <dgm:pt modelId="{81D0416C-F814-4C9F-842A-1E52C1170FEE}">
      <dgm:prSet/>
      <dgm:spPr/>
      <dgm:t>
        <a:bodyPr/>
        <a:lstStyle/>
        <a:p>
          <a:r>
            <a:rPr lang="en-US" sz="1600" dirty="0"/>
            <a:t>Two types </a:t>
          </a:r>
        </a:p>
      </dgm:t>
    </dgm:pt>
    <dgm:pt modelId="{4BE1D6D9-0BBB-469D-88DD-288040CC022D}" type="parTrans" cxnId="{F5291D85-959C-4139-A5EE-173BFA10A854}">
      <dgm:prSet/>
      <dgm:spPr/>
      <dgm:t>
        <a:bodyPr/>
        <a:lstStyle/>
        <a:p>
          <a:endParaRPr lang="en-US"/>
        </a:p>
      </dgm:t>
    </dgm:pt>
    <dgm:pt modelId="{640B4E02-BA8D-4B0E-8D81-C1248530F898}" type="sibTrans" cxnId="{F5291D85-959C-4139-A5EE-173BFA10A854}">
      <dgm:prSet/>
      <dgm:spPr/>
      <dgm:t>
        <a:bodyPr/>
        <a:lstStyle/>
        <a:p>
          <a:endParaRPr lang="en-US"/>
        </a:p>
      </dgm:t>
    </dgm:pt>
    <dgm:pt modelId="{2FC04178-167F-44D2-8C75-69190A99B1A3}">
      <dgm:prSet custT="1"/>
      <dgm:spPr/>
      <dgm:t>
        <a:bodyPr/>
        <a:lstStyle/>
        <a:p>
          <a:r>
            <a:rPr lang="en-US" sz="1200" dirty="0"/>
            <a:t>Parametric test – based on the assumption that the population has a specific distribution (Normal, Binomial) with some unknown parameter(s). Examples – Z test, t test, Chi-square test for variance, F test, ANOVA etc.</a:t>
          </a:r>
        </a:p>
      </dgm:t>
    </dgm:pt>
    <dgm:pt modelId="{14523818-EB61-422A-8368-0955322E809E}" type="parTrans" cxnId="{873BA651-CA5E-46CA-8AF8-715516F358F5}">
      <dgm:prSet/>
      <dgm:spPr/>
      <dgm:t>
        <a:bodyPr/>
        <a:lstStyle/>
        <a:p>
          <a:endParaRPr lang="en-US"/>
        </a:p>
      </dgm:t>
    </dgm:pt>
    <dgm:pt modelId="{67B2A967-B8E0-4E62-9486-F155B7F620BB}" type="sibTrans" cxnId="{873BA651-CA5E-46CA-8AF8-715516F358F5}">
      <dgm:prSet/>
      <dgm:spPr/>
      <dgm:t>
        <a:bodyPr/>
        <a:lstStyle/>
        <a:p>
          <a:endParaRPr lang="en-US"/>
        </a:p>
      </dgm:t>
    </dgm:pt>
    <dgm:pt modelId="{4AC482E4-C514-4804-B130-45011F57ADE1}">
      <dgm:prSet custT="1"/>
      <dgm:spPr/>
      <dgm:t>
        <a:bodyPr/>
        <a:lstStyle/>
        <a:p>
          <a:r>
            <a:rPr lang="en-US" sz="1200" dirty="0"/>
            <a:t>Non-Parametric test – no such assumption about the form of the population distribution is needed. Examples – Sign test, Wilcoxon sign rank test, Mann Whitney test, Kolmogorov Smirnov test, Wald Wolfowitz Run test, Seigel-Tukey test, Kruskal Wallis test, Friedman test etc.</a:t>
          </a:r>
        </a:p>
      </dgm:t>
    </dgm:pt>
    <dgm:pt modelId="{13941F39-3359-4292-94E3-9BDE75677FE0}" type="parTrans" cxnId="{D1A4284D-ECD9-40FA-B4BE-DF97AF4A74E7}">
      <dgm:prSet/>
      <dgm:spPr/>
      <dgm:t>
        <a:bodyPr/>
        <a:lstStyle/>
        <a:p>
          <a:endParaRPr lang="en-US"/>
        </a:p>
      </dgm:t>
    </dgm:pt>
    <dgm:pt modelId="{B9575C79-5E6E-4469-86AA-846DF0DC5EC2}" type="sibTrans" cxnId="{D1A4284D-ECD9-40FA-B4BE-DF97AF4A74E7}">
      <dgm:prSet/>
      <dgm:spPr/>
      <dgm:t>
        <a:bodyPr/>
        <a:lstStyle/>
        <a:p>
          <a:endParaRPr lang="en-US"/>
        </a:p>
      </dgm:t>
    </dgm:pt>
    <dgm:pt modelId="{B57D1106-0EE6-4B2B-9C5F-4FEE255B13A3}" type="pres">
      <dgm:prSet presAssocID="{0C7F161C-A83B-4938-BF2F-DBCDD31A3595}" presName="linearFlow" presStyleCnt="0">
        <dgm:presLayoutVars>
          <dgm:resizeHandles val="exact"/>
        </dgm:presLayoutVars>
      </dgm:prSet>
      <dgm:spPr/>
      <dgm:t>
        <a:bodyPr/>
        <a:lstStyle/>
        <a:p>
          <a:endParaRPr lang="en-US"/>
        </a:p>
      </dgm:t>
    </dgm:pt>
    <dgm:pt modelId="{30B97402-5074-4580-A7DD-E2225CFF47A7}" type="pres">
      <dgm:prSet presAssocID="{8B447B1E-7162-4D9C-B14F-61F19A6DCF84}" presName="node" presStyleLbl="node1" presStyleIdx="0" presStyleCnt="2">
        <dgm:presLayoutVars>
          <dgm:bulletEnabled val="1"/>
        </dgm:presLayoutVars>
      </dgm:prSet>
      <dgm:spPr/>
      <dgm:t>
        <a:bodyPr/>
        <a:lstStyle/>
        <a:p>
          <a:endParaRPr lang="en-US"/>
        </a:p>
      </dgm:t>
    </dgm:pt>
    <dgm:pt modelId="{49429AA0-B3A7-4346-B012-95352632B20B}" type="pres">
      <dgm:prSet presAssocID="{DFA45AAA-D1FA-461D-9530-3D0FC2B38ACB}" presName="sibTrans" presStyleLbl="sibTrans2D1" presStyleIdx="0" presStyleCnt="1"/>
      <dgm:spPr/>
      <dgm:t>
        <a:bodyPr/>
        <a:lstStyle/>
        <a:p>
          <a:endParaRPr lang="en-US"/>
        </a:p>
      </dgm:t>
    </dgm:pt>
    <dgm:pt modelId="{AD1482A8-95BD-4C73-BF75-FBA61B57D3F4}" type="pres">
      <dgm:prSet presAssocID="{DFA45AAA-D1FA-461D-9530-3D0FC2B38ACB}" presName="connectorText" presStyleLbl="sibTrans2D1" presStyleIdx="0" presStyleCnt="1"/>
      <dgm:spPr/>
      <dgm:t>
        <a:bodyPr/>
        <a:lstStyle/>
        <a:p>
          <a:endParaRPr lang="en-US"/>
        </a:p>
      </dgm:t>
    </dgm:pt>
    <dgm:pt modelId="{83CCF08A-2346-462E-9211-D459A48B5741}" type="pres">
      <dgm:prSet presAssocID="{81D0416C-F814-4C9F-842A-1E52C1170FEE}" presName="node" presStyleLbl="node1" presStyleIdx="1" presStyleCnt="2">
        <dgm:presLayoutVars>
          <dgm:bulletEnabled val="1"/>
        </dgm:presLayoutVars>
      </dgm:prSet>
      <dgm:spPr/>
      <dgm:t>
        <a:bodyPr/>
        <a:lstStyle/>
        <a:p>
          <a:endParaRPr lang="en-US"/>
        </a:p>
      </dgm:t>
    </dgm:pt>
  </dgm:ptLst>
  <dgm:cxnLst>
    <dgm:cxn modelId="{873BA651-CA5E-46CA-8AF8-715516F358F5}" srcId="{81D0416C-F814-4C9F-842A-1E52C1170FEE}" destId="{2FC04178-167F-44D2-8C75-69190A99B1A3}" srcOrd="0" destOrd="0" parTransId="{14523818-EB61-422A-8368-0955322E809E}" sibTransId="{67B2A967-B8E0-4E62-9486-F155B7F620BB}"/>
    <dgm:cxn modelId="{D1A4284D-ECD9-40FA-B4BE-DF97AF4A74E7}" srcId="{81D0416C-F814-4C9F-842A-1E52C1170FEE}" destId="{4AC482E4-C514-4804-B130-45011F57ADE1}" srcOrd="1" destOrd="0" parTransId="{13941F39-3359-4292-94E3-9BDE75677FE0}" sibTransId="{B9575C79-5E6E-4469-86AA-846DF0DC5EC2}"/>
    <dgm:cxn modelId="{804552E3-6B8C-4E5F-93C5-7FBB096740B2}" type="presOf" srcId="{8B447B1E-7162-4D9C-B14F-61F19A6DCF84}" destId="{30B97402-5074-4580-A7DD-E2225CFF47A7}" srcOrd="0" destOrd="0" presId="urn:microsoft.com/office/officeart/2005/8/layout/process2"/>
    <dgm:cxn modelId="{928E1B91-3951-4261-94D9-29EED778C1AA}" type="presOf" srcId="{81D0416C-F814-4C9F-842A-1E52C1170FEE}" destId="{83CCF08A-2346-462E-9211-D459A48B5741}" srcOrd="0" destOrd="0" presId="urn:microsoft.com/office/officeart/2005/8/layout/process2"/>
    <dgm:cxn modelId="{1D848701-0F9C-45AF-9389-F545D15DFB9C}" type="presOf" srcId="{4AC482E4-C514-4804-B130-45011F57ADE1}" destId="{83CCF08A-2346-462E-9211-D459A48B5741}" srcOrd="0" destOrd="2" presId="urn:microsoft.com/office/officeart/2005/8/layout/process2"/>
    <dgm:cxn modelId="{95FA0421-F5E0-43B8-94C6-CB8F9245FF81}" type="presOf" srcId="{0C7F161C-A83B-4938-BF2F-DBCDD31A3595}" destId="{B57D1106-0EE6-4B2B-9C5F-4FEE255B13A3}" srcOrd="0" destOrd="0" presId="urn:microsoft.com/office/officeart/2005/8/layout/process2"/>
    <dgm:cxn modelId="{84BF07B6-ACE6-4616-94C2-16B08BECB522}" type="presOf" srcId="{2FC04178-167F-44D2-8C75-69190A99B1A3}" destId="{83CCF08A-2346-462E-9211-D459A48B5741}" srcOrd="0" destOrd="1" presId="urn:microsoft.com/office/officeart/2005/8/layout/process2"/>
    <dgm:cxn modelId="{BD254801-1A20-42EE-A7B9-A7B9C79A912B}" type="presOf" srcId="{DFA45AAA-D1FA-461D-9530-3D0FC2B38ACB}" destId="{AD1482A8-95BD-4C73-BF75-FBA61B57D3F4}" srcOrd="1" destOrd="0" presId="urn:microsoft.com/office/officeart/2005/8/layout/process2"/>
    <dgm:cxn modelId="{F5291D85-959C-4139-A5EE-173BFA10A854}" srcId="{0C7F161C-A83B-4938-BF2F-DBCDD31A3595}" destId="{81D0416C-F814-4C9F-842A-1E52C1170FEE}" srcOrd="1" destOrd="0" parTransId="{4BE1D6D9-0BBB-469D-88DD-288040CC022D}" sibTransId="{640B4E02-BA8D-4B0E-8D81-C1248530F898}"/>
    <dgm:cxn modelId="{91D48C43-4C73-4C55-B60F-AB10F49528C5}" srcId="{0C7F161C-A83B-4938-BF2F-DBCDD31A3595}" destId="{8B447B1E-7162-4D9C-B14F-61F19A6DCF84}" srcOrd="0" destOrd="0" parTransId="{1DD19A88-2DB2-4CE8-9BA4-7274C2D37432}" sibTransId="{DFA45AAA-D1FA-461D-9530-3D0FC2B38ACB}"/>
    <dgm:cxn modelId="{6C0C3A78-046C-41A2-9605-BC1B4968866D}" type="presOf" srcId="{DFA45AAA-D1FA-461D-9530-3D0FC2B38ACB}" destId="{49429AA0-B3A7-4346-B012-95352632B20B}" srcOrd="0" destOrd="0" presId="urn:microsoft.com/office/officeart/2005/8/layout/process2"/>
    <dgm:cxn modelId="{FBB7DE78-9BC7-42CD-84AB-3911935C9346}" type="presParOf" srcId="{B57D1106-0EE6-4B2B-9C5F-4FEE255B13A3}" destId="{30B97402-5074-4580-A7DD-E2225CFF47A7}" srcOrd="0" destOrd="0" presId="urn:microsoft.com/office/officeart/2005/8/layout/process2"/>
    <dgm:cxn modelId="{AD128C17-0913-44AB-8530-2A96DCE6E125}" type="presParOf" srcId="{B57D1106-0EE6-4B2B-9C5F-4FEE255B13A3}" destId="{49429AA0-B3A7-4346-B012-95352632B20B}" srcOrd="1" destOrd="0" presId="urn:microsoft.com/office/officeart/2005/8/layout/process2"/>
    <dgm:cxn modelId="{D8238750-DABE-425D-A9F0-E412A394A3AD}" type="presParOf" srcId="{49429AA0-B3A7-4346-B012-95352632B20B}" destId="{AD1482A8-95BD-4C73-BF75-FBA61B57D3F4}" srcOrd="0" destOrd="0" presId="urn:microsoft.com/office/officeart/2005/8/layout/process2"/>
    <dgm:cxn modelId="{BCC994A8-3F10-4CEE-921E-18777B8764BD}" type="presParOf" srcId="{B57D1106-0EE6-4B2B-9C5F-4FEE255B13A3}" destId="{83CCF08A-2346-462E-9211-D459A48B5741}" srcOrd="2"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156F3-6B7B-49F7-92F1-40318984E160}">
      <dsp:nvSpPr>
        <dsp:cNvPr id="0" name=""/>
        <dsp:cNvSpPr/>
      </dsp:nvSpPr>
      <dsp:spPr>
        <a:xfrm>
          <a:off x="0" y="768019"/>
          <a:ext cx="5744684" cy="141788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BB7E67-6D98-464E-B36E-F80EA698A25D}">
      <dsp:nvSpPr>
        <dsp:cNvPr id="0" name=""/>
        <dsp:cNvSpPr/>
      </dsp:nvSpPr>
      <dsp:spPr>
        <a:xfrm>
          <a:off x="428909" y="1087043"/>
          <a:ext cx="779835" cy="779835"/>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D5D3BF2-CA66-43AC-93F0-F7CEE688F55C}">
      <dsp:nvSpPr>
        <dsp:cNvPr id="0" name=""/>
        <dsp:cNvSpPr/>
      </dsp:nvSpPr>
      <dsp:spPr>
        <a:xfrm>
          <a:off x="1637654" y="768019"/>
          <a:ext cx="4107030" cy="1417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059" tIns="150059" rIns="150059" bIns="150059" numCol="1" spcCol="1270" anchor="ctr" anchorCtr="0">
          <a:noAutofit/>
        </a:bodyPr>
        <a:lstStyle/>
        <a:p>
          <a:pPr lvl="0" algn="l" defTabSz="1066800">
            <a:lnSpc>
              <a:spcPct val="100000"/>
            </a:lnSpc>
            <a:spcBef>
              <a:spcPct val="0"/>
            </a:spcBef>
            <a:spcAft>
              <a:spcPct val="35000"/>
            </a:spcAft>
          </a:pPr>
          <a:r>
            <a:rPr lang="en-US" sz="2400" kern="1200"/>
            <a:t>Descriptive Statistics – Organization, summarization and Analysis of data</a:t>
          </a:r>
        </a:p>
      </dsp:txBody>
      <dsp:txXfrm>
        <a:off x="1637654" y="768019"/>
        <a:ext cx="4107030" cy="1417882"/>
      </dsp:txXfrm>
    </dsp:sp>
    <dsp:sp modelId="{1E2BBC71-CB43-49B4-8DCB-F8CA3D1F0239}">
      <dsp:nvSpPr>
        <dsp:cNvPr id="0" name=""/>
        <dsp:cNvSpPr/>
      </dsp:nvSpPr>
      <dsp:spPr>
        <a:xfrm>
          <a:off x="0" y="2540373"/>
          <a:ext cx="5744684" cy="141788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D72362-8601-4ECA-97B7-081209C17E3F}">
      <dsp:nvSpPr>
        <dsp:cNvPr id="0" name=""/>
        <dsp:cNvSpPr/>
      </dsp:nvSpPr>
      <dsp:spPr>
        <a:xfrm>
          <a:off x="428909" y="2859396"/>
          <a:ext cx="779835" cy="7798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349857-2B02-473C-BFB0-AC70277CB4D4}">
      <dsp:nvSpPr>
        <dsp:cNvPr id="0" name=""/>
        <dsp:cNvSpPr/>
      </dsp:nvSpPr>
      <dsp:spPr>
        <a:xfrm>
          <a:off x="1637654" y="2540373"/>
          <a:ext cx="4107030" cy="1417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059" tIns="150059" rIns="150059" bIns="150059" numCol="1" spcCol="1270" anchor="ctr" anchorCtr="0">
          <a:noAutofit/>
        </a:bodyPr>
        <a:lstStyle/>
        <a:p>
          <a:pPr lvl="0" algn="l" defTabSz="1066800">
            <a:lnSpc>
              <a:spcPct val="100000"/>
            </a:lnSpc>
            <a:spcBef>
              <a:spcPct val="0"/>
            </a:spcBef>
            <a:spcAft>
              <a:spcPct val="35000"/>
            </a:spcAft>
          </a:pPr>
          <a:r>
            <a:rPr lang="en-US" sz="2400" kern="1200"/>
            <a:t>Inferential Statistics – Making wise decisions in the face of uncertainty</a:t>
          </a:r>
        </a:p>
      </dsp:txBody>
      <dsp:txXfrm>
        <a:off x="1637654" y="2540373"/>
        <a:ext cx="4107030" cy="14178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D28791-0ECB-494A-8BA3-53BF1470B657}">
      <dsp:nvSpPr>
        <dsp:cNvPr id="0" name=""/>
        <dsp:cNvSpPr/>
      </dsp:nvSpPr>
      <dsp:spPr>
        <a:xfrm>
          <a:off x="1024422" y="1733"/>
          <a:ext cx="3344515" cy="2006709"/>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a:t>Univariate Data</a:t>
          </a:r>
        </a:p>
        <a:p>
          <a:pPr marL="228600" lvl="1" indent="-228600" algn="l" defTabSz="889000">
            <a:lnSpc>
              <a:spcPct val="90000"/>
            </a:lnSpc>
            <a:spcBef>
              <a:spcPct val="0"/>
            </a:spcBef>
            <a:spcAft>
              <a:spcPct val="15000"/>
            </a:spcAft>
            <a:buChar char="••"/>
          </a:pPr>
          <a:r>
            <a:rPr lang="en-US" sz="2000" kern="1200"/>
            <a:t>Central Tendency (Average)</a:t>
          </a:r>
        </a:p>
        <a:p>
          <a:pPr marL="228600" lvl="1" indent="-228600" algn="l" defTabSz="889000">
            <a:lnSpc>
              <a:spcPct val="90000"/>
            </a:lnSpc>
            <a:spcBef>
              <a:spcPct val="0"/>
            </a:spcBef>
            <a:spcAft>
              <a:spcPct val="15000"/>
            </a:spcAft>
            <a:buChar char="••"/>
          </a:pPr>
          <a:r>
            <a:rPr lang="en-US" sz="2000" kern="1200"/>
            <a:t>Dispersion (Variability)</a:t>
          </a:r>
        </a:p>
        <a:p>
          <a:pPr marL="228600" lvl="1" indent="-228600" algn="l" defTabSz="889000">
            <a:lnSpc>
              <a:spcPct val="90000"/>
            </a:lnSpc>
            <a:spcBef>
              <a:spcPct val="0"/>
            </a:spcBef>
            <a:spcAft>
              <a:spcPct val="15000"/>
            </a:spcAft>
            <a:buChar char="••"/>
          </a:pPr>
          <a:r>
            <a:rPr lang="en-US" sz="2000" kern="1200"/>
            <a:t>Skewness (Shape)</a:t>
          </a:r>
        </a:p>
        <a:p>
          <a:pPr marL="228600" lvl="1" indent="-228600" algn="l" defTabSz="889000">
            <a:lnSpc>
              <a:spcPct val="90000"/>
            </a:lnSpc>
            <a:spcBef>
              <a:spcPct val="0"/>
            </a:spcBef>
            <a:spcAft>
              <a:spcPct val="15000"/>
            </a:spcAft>
            <a:buChar char="••"/>
          </a:pPr>
          <a:r>
            <a:rPr lang="en-US" sz="2000" kern="1200"/>
            <a:t>Kurtosis (Tail Area)</a:t>
          </a:r>
        </a:p>
      </dsp:txBody>
      <dsp:txXfrm>
        <a:off x="1024422" y="1733"/>
        <a:ext cx="3344515" cy="2006709"/>
      </dsp:txXfrm>
    </dsp:sp>
    <dsp:sp modelId="{2B716AFB-3746-4B1A-A83B-283355D90E69}">
      <dsp:nvSpPr>
        <dsp:cNvPr id="0" name=""/>
        <dsp:cNvSpPr/>
      </dsp:nvSpPr>
      <dsp:spPr>
        <a:xfrm>
          <a:off x="1024422" y="2342894"/>
          <a:ext cx="3344515" cy="2006709"/>
        </a:xfrm>
        <a:prstGeom prst="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a:t>Bivariate Data (Multivariate Data)</a:t>
          </a:r>
        </a:p>
        <a:p>
          <a:pPr marL="228600" lvl="1" indent="-228600" algn="l" defTabSz="889000">
            <a:lnSpc>
              <a:spcPct val="90000"/>
            </a:lnSpc>
            <a:spcBef>
              <a:spcPct val="0"/>
            </a:spcBef>
            <a:spcAft>
              <a:spcPct val="15000"/>
            </a:spcAft>
            <a:buChar char="••"/>
          </a:pPr>
          <a:r>
            <a:rPr lang="en-US" sz="2000" kern="1200"/>
            <a:t>Correlation</a:t>
          </a:r>
        </a:p>
        <a:p>
          <a:pPr marL="228600" lvl="1" indent="-228600" algn="l" defTabSz="889000">
            <a:lnSpc>
              <a:spcPct val="90000"/>
            </a:lnSpc>
            <a:spcBef>
              <a:spcPct val="0"/>
            </a:spcBef>
            <a:spcAft>
              <a:spcPct val="15000"/>
            </a:spcAft>
            <a:buChar char="••"/>
          </a:pPr>
          <a:r>
            <a:rPr lang="en-US" sz="2000" kern="1200"/>
            <a:t>Regression</a:t>
          </a:r>
        </a:p>
      </dsp:txBody>
      <dsp:txXfrm>
        <a:off x="1024422" y="2342894"/>
        <a:ext cx="3344515" cy="20067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B05AA-8BE7-49AE-A2D6-CC7EA179D754}">
      <dsp:nvSpPr>
        <dsp:cNvPr id="0" name=""/>
        <dsp:cNvSpPr/>
      </dsp:nvSpPr>
      <dsp:spPr>
        <a:xfrm>
          <a:off x="402550" y="1992"/>
          <a:ext cx="3034531" cy="182071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Population – Group of individuals under study. Practically impossible to study the whole population due to its size.</a:t>
          </a:r>
        </a:p>
      </dsp:txBody>
      <dsp:txXfrm>
        <a:off x="402550" y="1992"/>
        <a:ext cx="3034531" cy="1820718"/>
      </dsp:txXfrm>
    </dsp:sp>
    <dsp:sp modelId="{4D7C8DE7-CD72-4321-A640-872AB20611F9}">
      <dsp:nvSpPr>
        <dsp:cNvPr id="0" name=""/>
        <dsp:cNvSpPr/>
      </dsp:nvSpPr>
      <dsp:spPr>
        <a:xfrm>
          <a:off x="3740534" y="1992"/>
          <a:ext cx="3034531" cy="1820718"/>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Sample – Representative part of a population which forms the basis of our enquiry. Mode of selecting a sample is known as Sampling.</a:t>
          </a:r>
        </a:p>
      </dsp:txBody>
      <dsp:txXfrm>
        <a:off x="3740534" y="1992"/>
        <a:ext cx="3034531" cy="1820718"/>
      </dsp:txXfrm>
    </dsp:sp>
    <dsp:sp modelId="{6F162313-2708-4DF6-9BE9-668E54647BBF}">
      <dsp:nvSpPr>
        <dsp:cNvPr id="0" name=""/>
        <dsp:cNvSpPr/>
      </dsp:nvSpPr>
      <dsp:spPr>
        <a:xfrm>
          <a:off x="7078518" y="1992"/>
          <a:ext cx="3034531" cy="1820718"/>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a:t>Drawing conclusions about the unknown population based on a known sample – Statistical Inference</a:t>
          </a:r>
          <a:r>
            <a:rPr lang="en-US" sz="1900" kern="1200"/>
            <a:t>.</a:t>
          </a:r>
        </a:p>
      </dsp:txBody>
      <dsp:txXfrm>
        <a:off x="7078518" y="1992"/>
        <a:ext cx="3034531" cy="1820718"/>
      </dsp:txXfrm>
    </dsp:sp>
    <dsp:sp modelId="{909BE75A-EF73-41DD-B69F-2797DB6C7D1C}">
      <dsp:nvSpPr>
        <dsp:cNvPr id="0" name=""/>
        <dsp:cNvSpPr/>
      </dsp:nvSpPr>
      <dsp:spPr>
        <a:xfrm>
          <a:off x="2071542" y="2126164"/>
          <a:ext cx="3034531" cy="1820718"/>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Parameter – Unknown Characteristics of a Population like population mean, population variance.</a:t>
          </a:r>
        </a:p>
      </dsp:txBody>
      <dsp:txXfrm>
        <a:off x="2071542" y="2126164"/>
        <a:ext cx="3034531" cy="1820718"/>
      </dsp:txXfrm>
    </dsp:sp>
    <dsp:sp modelId="{6FEF3086-5268-4F0E-A3C3-3D0AE0AF56A2}">
      <dsp:nvSpPr>
        <dsp:cNvPr id="0" name=""/>
        <dsp:cNvSpPr/>
      </dsp:nvSpPr>
      <dsp:spPr>
        <a:xfrm>
          <a:off x="5409526" y="2126164"/>
          <a:ext cx="3034531" cy="1820718"/>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Statistic – Function of sample observations used to estimate the unknown parameter like sample mean, sample sd etc.</a:t>
          </a:r>
        </a:p>
      </dsp:txBody>
      <dsp:txXfrm>
        <a:off x="5409526" y="2126164"/>
        <a:ext cx="3034531" cy="18207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28EDD-BE71-4335-8041-D7E51B0AA954}">
      <dsp:nvSpPr>
        <dsp:cNvPr id="0" name=""/>
        <dsp:cNvSpPr/>
      </dsp:nvSpPr>
      <dsp:spPr>
        <a:xfrm>
          <a:off x="702854" y="1254848"/>
          <a:ext cx="881594" cy="881594"/>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099959-302F-4F5F-8BE3-84341E76C70A}">
      <dsp:nvSpPr>
        <dsp:cNvPr id="0" name=""/>
        <dsp:cNvSpPr/>
      </dsp:nvSpPr>
      <dsp:spPr>
        <a:xfrm>
          <a:off x="164101" y="2419133"/>
          <a:ext cx="195909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kern="1200"/>
            <a:t>Chi-square Distribution</a:t>
          </a:r>
        </a:p>
      </dsp:txBody>
      <dsp:txXfrm>
        <a:off x="164101" y="2419133"/>
        <a:ext cx="1959099" cy="720000"/>
      </dsp:txXfrm>
    </dsp:sp>
    <dsp:sp modelId="{F4F3139C-835A-4D6E-BD8F-3C66E7EA7578}">
      <dsp:nvSpPr>
        <dsp:cNvPr id="0" name=""/>
        <dsp:cNvSpPr/>
      </dsp:nvSpPr>
      <dsp:spPr>
        <a:xfrm>
          <a:off x="3004796" y="1254848"/>
          <a:ext cx="881594" cy="88159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FAC509-12E0-4D80-9907-CB8A5999FB69}">
      <dsp:nvSpPr>
        <dsp:cNvPr id="0" name=""/>
        <dsp:cNvSpPr/>
      </dsp:nvSpPr>
      <dsp:spPr>
        <a:xfrm>
          <a:off x="2466043" y="2419133"/>
          <a:ext cx="195909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kern="1200" dirty="0"/>
            <a:t> t – Distribution</a:t>
          </a:r>
        </a:p>
      </dsp:txBody>
      <dsp:txXfrm>
        <a:off x="2466043" y="2419133"/>
        <a:ext cx="1959099" cy="720000"/>
      </dsp:txXfrm>
    </dsp:sp>
    <dsp:sp modelId="{5814038B-3331-4FC0-81BE-811EDB320DCE}">
      <dsp:nvSpPr>
        <dsp:cNvPr id="0" name=""/>
        <dsp:cNvSpPr/>
      </dsp:nvSpPr>
      <dsp:spPr>
        <a:xfrm>
          <a:off x="5306738" y="1254848"/>
          <a:ext cx="881594" cy="88159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7278C1-253F-4DA9-BC5C-16BD0FE26F18}">
      <dsp:nvSpPr>
        <dsp:cNvPr id="0" name=""/>
        <dsp:cNvSpPr/>
      </dsp:nvSpPr>
      <dsp:spPr>
        <a:xfrm>
          <a:off x="4767985" y="2419133"/>
          <a:ext cx="195909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kern="1200"/>
            <a:t>F-Distribution</a:t>
          </a:r>
        </a:p>
      </dsp:txBody>
      <dsp:txXfrm>
        <a:off x="4767985" y="2419133"/>
        <a:ext cx="1959099"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97402-5074-4580-A7DD-E2225CFF47A7}">
      <dsp:nvSpPr>
        <dsp:cNvPr id="0" name=""/>
        <dsp:cNvSpPr/>
      </dsp:nvSpPr>
      <dsp:spPr>
        <a:xfrm>
          <a:off x="248290" y="531"/>
          <a:ext cx="4896779" cy="174011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Here we make a tentative assertion regarding the unknown parameter, which we frame as a hypothesis. On the basis of sample observations, we then try to test whether the assertion is justified or not.</a:t>
          </a:r>
        </a:p>
      </dsp:txBody>
      <dsp:txXfrm>
        <a:off x="299256" y="51497"/>
        <a:ext cx="4794847" cy="1638178"/>
      </dsp:txXfrm>
    </dsp:sp>
    <dsp:sp modelId="{49429AA0-B3A7-4346-B012-95352632B20B}">
      <dsp:nvSpPr>
        <dsp:cNvPr id="0" name=""/>
        <dsp:cNvSpPr/>
      </dsp:nvSpPr>
      <dsp:spPr>
        <a:xfrm rot="5400000">
          <a:off x="2370409" y="1784144"/>
          <a:ext cx="652541" cy="783049"/>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2461765" y="1849398"/>
        <a:ext cx="469829" cy="456779"/>
      </dsp:txXfrm>
    </dsp:sp>
    <dsp:sp modelId="{83CCF08A-2346-462E-9211-D459A48B5741}">
      <dsp:nvSpPr>
        <dsp:cNvPr id="0" name=""/>
        <dsp:cNvSpPr/>
      </dsp:nvSpPr>
      <dsp:spPr>
        <a:xfrm>
          <a:off x="248290" y="2610696"/>
          <a:ext cx="4896779" cy="174011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711200">
            <a:lnSpc>
              <a:spcPct val="90000"/>
            </a:lnSpc>
            <a:spcBef>
              <a:spcPct val="0"/>
            </a:spcBef>
            <a:spcAft>
              <a:spcPct val="35000"/>
            </a:spcAft>
          </a:pPr>
          <a:r>
            <a:rPr lang="en-US" sz="1600" kern="1200" dirty="0"/>
            <a:t>Two types </a:t>
          </a:r>
        </a:p>
        <a:p>
          <a:pPr marL="114300" lvl="1" indent="-114300" algn="l" defTabSz="533400">
            <a:lnSpc>
              <a:spcPct val="90000"/>
            </a:lnSpc>
            <a:spcBef>
              <a:spcPct val="0"/>
            </a:spcBef>
            <a:spcAft>
              <a:spcPct val="15000"/>
            </a:spcAft>
            <a:buChar char="••"/>
          </a:pPr>
          <a:r>
            <a:rPr lang="en-US" sz="1200" kern="1200" dirty="0"/>
            <a:t>Parametric test – based on the assumption that the population has a specific distribution (Normal, Binomial) with some unknown parameter(s). Examples – Z test, t test, Chi-square test for variance, F test, ANOVA etc.</a:t>
          </a:r>
        </a:p>
        <a:p>
          <a:pPr marL="114300" lvl="1" indent="-114300" algn="l" defTabSz="533400">
            <a:lnSpc>
              <a:spcPct val="90000"/>
            </a:lnSpc>
            <a:spcBef>
              <a:spcPct val="0"/>
            </a:spcBef>
            <a:spcAft>
              <a:spcPct val="15000"/>
            </a:spcAft>
            <a:buChar char="••"/>
          </a:pPr>
          <a:r>
            <a:rPr lang="en-US" sz="1200" kern="1200" dirty="0"/>
            <a:t>Non-Parametric test – no such assumption about the form of the population distribution is needed. Examples – Sign test, Wilcoxon sign rank test, Mann Whitney test, Kolmogorov Smirnov test, Wald Wolfowitz Run test, Seigel-Tukey test, Kruskal Wallis test, Friedman test etc.</a:t>
          </a:r>
        </a:p>
      </dsp:txBody>
      <dsp:txXfrm>
        <a:off x="299256" y="2661662"/>
        <a:ext cx="4794847" cy="163817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7T09:20:47.589"/>
    </inkml:context>
    <inkml:brush xml:id="br0">
      <inkml:brushProperty name="width" value="0.05" units="cm"/>
      <inkml:brushProperty name="height" value="0.05" units="cm"/>
      <inkml:brushProperty name="ignorePressure" value="1"/>
    </inkml:brush>
  </inkml:definitions>
  <inkml:trace contextRef="#ctx0" brushRef="#br0">1 1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30.799"/>
    </inkml:context>
    <inkml:brush xml:id="br0">
      <inkml:brushProperty name="width" value="0.05" units="cm"/>
      <inkml:brushProperty name="height" value="0.05" units="cm"/>
      <inkml:brushProperty name="ignorePressure" value="1"/>
    </inkml:brush>
  </inkml:definitions>
  <inkml:trace contextRef="#ctx0" brushRef="#br0">1 1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32.255"/>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32.641"/>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33.544"/>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11:47:12.041"/>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11:47:17.098"/>
    </inkml:context>
    <inkml:brush xml:id="br0">
      <inkml:brushProperty name="width" value="0.05" units="cm"/>
      <inkml:brushProperty name="height" value="0.05" units="cm"/>
      <inkml:brushProperty name="ignorePressure" value="1"/>
    </inkml:brush>
  </inkml:definitions>
  <inkml:trace contextRef="#ctx0" brushRef="#br0">120 1,'-1'18,"-1"0,-1-1,0 1,-1 0,-2-1,1 0,-2 0,0-1,-12 20,-17 44,29-59,2 0,0 0,1 1,1-1,2 1,0 0,1 0,1 0,1-1,8 39,-1-35,1-1,1 1,1-2,1 0,23 33,24 41,-54-84,0 0,-2 1,1 0,-2-1,0 2,0-1,0 18,-4 104,-1-77,-1-22,-2-1,-2 1,-16 51,17-64,-1 3,5-16,-1 1,0-1,0 0,-1 0,-1 0,1 0,-2-1,0 0,-11 16,16-25,1-1,-1 1,1 0,-1-1,1 1,-1-1,0 1,1 0,-1-1,0 0,1 1,-1-1,0 1,0-1,0 0,1 1,-1-1,0 0,0 0,0 0,0 0,1 0,-1 0,0 0,0 0,0 0,0 0,1 0,-1-1,-2 1,2-1,0-1,0 1,0 0,0 0,0-1,0 1,0 0,0-1,0 1,1-1,-1 0,1 1,-1-1,0-2,0 0,1 0,-1 0,0 0,1 0,0 0,0 0,0 0,1 0,-1 0,1 0,0 1,0-1,3-7,-4 11,0 0,1 0,-1-1,0 1,1 0,-1 0,0 0,1 0,-1 0,0-1,1 1,-1 0,0 0,1 0,-1 0,0 0,1 0,-1 0,0 0,1 0,-1 0,0 0,1 0,-1 1,0-1,1 0,-1 0,0 0,1 0,-1 1,0-1,0 0,1 0,-1 0,0 1,0-1,1 0,-1 0,0 1,0-1,0 0,1 1,-1-1,0 0,0 1,0-1,0 0,0 1,0-1,0 0,0 1,0-1,0 0,0 1,0-1,0 0,0 1,5 23,-5-11,-2 1,0-1,0 1,-1-1,-1 0,0 0,-11 23,7-19,2 1,0 0,-5 27,5 13,3 0,6 63,-1-29,0-66,1-1,2 0,0 0,2 0,14 37,4 15,-12-42,2-1,0 0,3-1,32 46,25 49,-51-74,-15-32,1 0,1-1,19 29,-30-49,1 0,0 0,-1 1,1-1,0 0,0 0,0 0,0 0,0 0,0 0,0 0,0 0,0-1,1 1,-1 0,0-1,1 1,-1-1,0 1,1-1,-1 1,0-1,1 0,-1 0,1 0,-1 0,0 0,1 0,-1 0,1 0,-1-1,0 1,1 0,-1-1,0 1,1-1,-1 0,2-1,8-11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11:47:18.906"/>
    </inkml:context>
    <inkml:brush xml:id="br0">
      <inkml:brushProperty name="width" value="0.05" units="cm"/>
      <inkml:brushProperty name="height" value="0.05" units="cm"/>
      <inkml:brushProperty name="ignorePressure" value="1"/>
    </inkml:brush>
  </inkml:definitions>
  <inkml:trace contextRef="#ctx0" brushRef="#br0">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7T09:20:51.684"/>
    </inkml:context>
    <inkml:brush xml:id="br0">
      <inkml:brushProperty name="width" value="0.05" units="cm"/>
      <inkml:brushProperty name="height" value="0.05" units="cm"/>
      <inkml:brushProperty name="ignorePressure" value="1"/>
    </inkml:brush>
  </inkml:definitions>
  <inkml:trace contextRef="#ctx0" brushRef="#br0">1 1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49:37.452"/>
    </inkml:context>
    <inkml:brush xml:id="br0">
      <inkml:brushProperty name="width" value="0.05" units="cm"/>
      <inkml:brushProperty name="height" value="0.05" units="cm"/>
      <inkml:brushProperty name="ignorePressure" value="1"/>
    </inkml:brush>
  </inkml:definitions>
  <inkml:trace contextRef="#ctx0" brushRef="#br0">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49:44.272"/>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49:46.714"/>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49:47.077"/>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00.483"/>
    </inkml:context>
    <inkml:brush xml:id="br0">
      <inkml:brushProperty name="width" value="0.05" units="cm"/>
      <inkml:brushProperty name="height" value="0.05" units="cm"/>
      <inkml:brushProperty name="ignorePressure" value="1"/>
    </inkml:brush>
  </inkml:definitions>
  <inkml:trace contextRef="#ctx0" brushRef="#br0">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01.518"/>
    </inkml:context>
    <inkml:brush xml:id="br0">
      <inkml:brushProperty name="width" value="0.05" units="cm"/>
      <inkml:brushProperty name="height" value="0.05" units="cm"/>
      <inkml:brushProperty name="ignorePressure" value="1"/>
    </inkml:brush>
  </inkml:definitions>
  <inkml:trace contextRef="#ctx0" brushRef="#br0">1 1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8T06:50:02.705"/>
    </inkml:context>
    <inkml:brush xml:id="br0">
      <inkml:brushProperty name="width" value="0.05" units="cm"/>
      <inkml:brushProperty name="height" value="0.05" units="cm"/>
      <inkml:brushProperty name="ignorePressure" value="1"/>
    </inkml:brush>
  </inkml:definitions>
  <inkml:trace contextRef="#ctx0" brushRef="#br0">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E67D5-667A-419B-8566-92CDF9AE94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4BCA69E-B90B-43E2-BD1F-AEFA24BE27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9B7F59C-439E-4935-917C-846B6C5A5ED5}"/>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C40C0EF0-9919-426D-AA76-0043709FF44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45D73A3-5564-4C7D-86F0-E899161DC013}"/>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1778376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24697-67B9-4287-8315-F1CDA1811AD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D1A0217-4A9C-46AE-B23C-6070A13D85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C24231D-AB25-48F2-8B58-A4D0AD9B2A70}"/>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8CDD0AE3-BE15-4FDF-972E-39375364801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F4A048-5612-4B3F-82F2-E029C0C8EC29}"/>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3134883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BBB466-0E35-4CFA-AD50-CF6716A9F4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89FE2B3-ABF3-459E-95C8-B209E21D48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DE2D92-38E0-4EED-BA64-F96115E23AEA}"/>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E509605C-2CCC-403E-9C33-FBF6DF2BFD6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475228-48A8-49C1-BDBD-EC5F5D8708E9}"/>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2239004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91595-9BDE-4539-AA4A-CFC59FB1603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6D56339-C73C-4AB9-9445-224D3E622A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507F455-9A83-4329-88F3-615456A72331}"/>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A2F55832-9559-4852-834A-C92D7A83278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DF45E6-F401-4CDD-B24C-C93434F67281}"/>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2159126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C2C50-64FD-44DA-9D76-8DF698A0BB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1F6E295-A296-415E-8F90-318192301A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19C517-67FA-46C6-99ED-A6CDD25A56C1}"/>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D41CEBDB-00E1-4F24-8600-EE6EE4C22D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5617467-B877-405A-9CFB-3696F98E06EE}"/>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182972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DEB7E-6014-49C1-B334-7DFD24C83F9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A4704DA-130A-4ED1-AF80-DF93BF6434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B1A3F7A-90EB-43EA-96F7-3ABB566BB98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A3712E3-DAF9-4A19-AF30-8CCA6D25494F}"/>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6" name="Footer Placeholder 5">
            <a:extLst>
              <a:ext uri="{FF2B5EF4-FFF2-40B4-BE49-F238E27FC236}">
                <a16:creationId xmlns:a16="http://schemas.microsoft.com/office/drawing/2014/main" id="{54018C4A-E2C2-4A12-8478-2C59F6B0719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A905C2C-429C-426C-8CFB-8612144B246A}"/>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3141576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C4351-C63F-45A3-B034-92FE3822474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DF5C877-4158-4A7B-B68F-0E00339C28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C74D3A-5316-4E97-A685-F888FB019F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88276C9-FA67-44C4-A6BC-434B333179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2C011D-D468-49A3-A458-ABE161FD1C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49024E0-0729-411F-9BBA-B210C463848D}"/>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8" name="Footer Placeholder 7">
            <a:extLst>
              <a:ext uri="{FF2B5EF4-FFF2-40B4-BE49-F238E27FC236}">
                <a16:creationId xmlns:a16="http://schemas.microsoft.com/office/drawing/2014/main" id="{3E311466-39AD-461D-B42E-015056A0327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F16FD26-96FA-4671-A840-4D7BA653BD47}"/>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152084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1C0B9-9478-41A0-B7EE-4D8C6D94BC4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EFE7CE3-3B4F-4EE9-AD8C-1DEB47C91C87}"/>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4" name="Footer Placeholder 3">
            <a:extLst>
              <a:ext uri="{FF2B5EF4-FFF2-40B4-BE49-F238E27FC236}">
                <a16:creationId xmlns:a16="http://schemas.microsoft.com/office/drawing/2014/main" id="{7B3C7F8A-6E94-4162-9791-A728ED9CB6B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A002FBC-8EB6-45FA-AA71-33DAF198E4D2}"/>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293987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8CFB67-2369-490A-89E3-0248394E1A77}"/>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3" name="Footer Placeholder 2">
            <a:extLst>
              <a:ext uri="{FF2B5EF4-FFF2-40B4-BE49-F238E27FC236}">
                <a16:creationId xmlns:a16="http://schemas.microsoft.com/office/drawing/2014/main" id="{C4E0A548-E080-4A0B-8AD3-2DF3468E1A2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23E82FE9-A353-4414-8C77-1F8255F09D16}"/>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67374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0C0C5-30B6-444A-8B3F-F5F6597300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50EE2BF-6538-4AF5-9DB1-C1352F183F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59A0FB6-AAE5-4A5C-9E8F-D65E92695F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D71984-B814-4B0E-832A-39721FC9B9A2}"/>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6" name="Footer Placeholder 5">
            <a:extLst>
              <a:ext uri="{FF2B5EF4-FFF2-40B4-BE49-F238E27FC236}">
                <a16:creationId xmlns:a16="http://schemas.microsoft.com/office/drawing/2014/main" id="{3040172B-799E-43CE-B49E-92A2CE21F06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F43CAB6-EE00-49ED-83DF-7648766D3489}"/>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3661240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CA3B-46D8-40E3-9B6A-1A1A03B751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1F36E36-3852-4CED-8C49-06D9602AF3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773DA82-C444-41C6-A34D-E136FD9F26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909ED7-EBC5-4953-9C53-EFFB101EB65E}"/>
              </a:ext>
            </a:extLst>
          </p:cNvPr>
          <p:cNvSpPr>
            <a:spLocks noGrp="1"/>
          </p:cNvSpPr>
          <p:nvPr>
            <p:ph type="dt" sz="half" idx="10"/>
          </p:nvPr>
        </p:nvSpPr>
        <p:spPr/>
        <p:txBody>
          <a:bodyPr/>
          <a:lstStyle/>
          <a:p>
            <a:fld id="{8C30CB7C-1619-416D-8938-6B07F9CDF55C}" type="datetimeFigureOut">
              <a:rPr lang="en-IN" smtClean="0"/>
              <a:pPr/>
              <a:t>16-01-2024</a:t>
            </a:fld>
            <a:endParaRPr lang="en-IN"/>
          </a:p>
        </p:txBody>
      </p:sp>
      <p:sp>
        <p:nvSpPr>
          <p:cNvPr id="6" name="Footer Placeholder 5">
            <a:extLst>
              <a:ext uri="{FF2B5EF4-FFF2-40B4-BE49-F238E27FC236}">
                <a16:creationId xmlns:a16="http://schemas.microsoft.com/office/drawing/2014/main" id="{AFF1ADA3-E55D-43B9-9E3F-9B668AC0045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5D979B3-69C6-44D3-8A4C-F7FE46576ECF}"/>
              </a:ext>
            </a:extLst>
          </p:cNvPr>
          <p:cNvSpPr>
            <a:spLocks noGrp="1"/>
          </p:cNvSpPr>
          <p:nvPr>
            <p:ph type="sldNum" sz="quarter" idx="12"/>
          </p:nvPr>
        </p:nvSpPr>
        <p:spPr/>
        <p:txBody>
          <a:bodyPr/>
          <a:lstStyle/>
          <a:p>
            <a:fld id="{474D1D4F-0244-4088-8773-1817690AC330}" type="slidenum">
              <a:rPr lang="en-IN" smtClean="0"/>
              <a:pPr/>
              <a:t>‹#›</a:t>
            </a:fld>
            <a:endParaRPr lang="en-IN"/>
          </a:p>
        </p:txBody>
      </p:sp>
    </p:spTree>
    <p:extLst>
      <p:ext uri="{BB962C8B-B14F-4D97-AF65-F5344CB8AC3E}">
        <p14:creationId xmlns:p14="http://schemas.microsoft.com/office/powerpoint/2010/main" val="3143100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DD3C38-CBAC-43A2-983A-28D3F8C79E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BA361-771F-4927-A9FB-C4434BC581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F6FDE4-61BE-4CFC-A59F-951F919DD7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30CB7C-1619-416D-8938-6B07F9CDF55C}" type="datetimeFigureOut">
              <a:rPr lang="en-IN" smtClean="0"/>
              <a:pPr/>
              <a:t>16-01-2024</a:t>
            </a:fld>
            <a:endParaRPr lang="en-IN"/>
          </a:p>
        </p:txBody>
      </p:sp>
      <p:sp>
        <p:nvSpPr>
          <p:cNvPr id="5" name="Footer Placeholder 4">
            <a:extLst>
              <a:ext uri="{FF2B5EF4-FFF2-40B4-BE49-F238E27FC236}">
                <a16:creationId xmlns:a16="http://schemas.microsoft.com/office/drawing/2014/main" id="{B6E83956-89BB-4EEA-95F6-B96212FBE7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702CDC-29F5-4D0B-AC25-9CDE874BA6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4D1D4F-0244-4088-8773-1817690AC330}" type="slidenum">
              <a:rPr lang="en-IN" smtClean="0"/>
              <a:pPr/>
              <a:t>‹#›</a:t>
            </a:fld>
            <a:endParaRPr lang="en-IN"/>
          </a:p>
        </p:txBody>
      </p:sp>
    </p:spTree>
    <p:extLst>
      <p:ext uri="{BB962C8B-B14F-4D97-AF65-F5344CB8AC3E}">
        <p14:creationId xmlns:p14="http://schemas.microsoft.com/office/powerpoint/2010/main" val="494510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customXml" Target="../ink/ink8.xml"/><Relationship Id="rId13" Type="http://schemas.openxmlformats.org/officeDocument/2006/relationships/customXml" Target="../ink/ink13.xml"/><Relationship Id="rId18" Type="http://schemas.openxmlformats.org/officeDocument/2006/relationships/customXml" Target="../ink/ink16.xml"/><Relationship Id="rId3" Type="http://schemas.openxmlformats.org/officeDocument/2006/relationships/image" Target="../media/image5.png"/><Relationship Id="rId7" Type="http://schemas.openxmlformats.org/officeDocument/2006/relationships/customXml" Target="../ink/ink7.xml"/><Relationship Id="rId12" Type="http://schemas.openxmlformats.org/officeDocument/2006/relationships/customXml" Target="../ink/ink12.xml"/><Relationship Id="rId17" Type="http://schemas.openxmlformats.org/officeDocument/2006/relationships/image" Target="../media/image13.png"/><Relationship Id="rId2" Type="http://schemas.openxmlformats.org/officeDocument/2006/relationships/customXml" Target="../ink/ink3.xml"/><Relationship Id="rId1" Type="http://schemas.openxmlformats.org/officeDocument/2006/relationships/slideLayout" Target="../slideLayouts/slideLayout2.xml"/><Relationship Id="rId6" Type="http://schemas.openxmlformats.org/officeDocument/2006/relationships/customXml" Target="../ink/ink6.xml"/><Relationship Id="rId11" Type="http://schemas.openxmlformats.org/officeDocument/2006/relationships/customXml" Target="../ink/ink11.xml"/><Relationship Id="rId5" Type="http://schemas.openxmlformats.org/officeDocument/2006/relationships/customXml" Target="../ink/ink5.xml"/><Relationship Id="rId15" Type="http://schemas.openxmlformats.org/officeDocument/2006/relationships/customXml" Target="../ink/ink15.xml"/><Relationship Id="rId10" Type="http://schemas.openxmlformats.org/officeDocument/2006/relationships/customXml" Target="../ink/ink10.xml"/><Relationship Id="rId4" Type="http://schemas.openxmlformats.org/officeDocument/2006/relationships/customXml" Target="../ink/ink4.xml"/><Relationship Id="rId9" Type="http://schemas.openxmlformats.org/officeDocument/2006/relationships/customXml" Target="../ink/ink9.xml"/><Relationship Id="rId14" Type="http://schemas.openxmlformats.org/officeDocument/2006/relationships/customXml" Target="../ink/ink14.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1.xml"/><Relationship Id="rId1" Type="http://schemas.openxmlformats.org/officeDocument/2006/relationships/slideLayout" Target="../slideLayouts/slideLayout2.xml"/><Relationship Id="rId4" Type="http://schemas.openxmlformats.org/officeDocument/2006/relationships/customXml" Target="../ink/ink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raphs and plots layered on a blue digital screen">
            <a:extLst>
              <a:ext uri="{FF2B5EF4-FFF2-40B4-BE49-F238E27FC236}">
                <a16:creationId xmlns:a16="http://schemas.microsoft.com/office/drawing/2014/main" id="{5607E16A-6ED0-47C4-9221-A672A003F20E}"/>
              </a:ext>
            </a:extLst>
          </p:cNvPr>
          <p:cNvPicPr>
            <a:picLocks noChangeAspect="1"/>
          </p:cNvPicPr>
          <p:nvPr/>
        </p:nvPicPr>
        <p:blipFill rotWithShape="1">
          <a:blip r:embed="rId2"/>
          <a:srcRect r="5200"/>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0274FAD-0706-4349-9CCF-675A787DBF94}"/>
              </a:ext>
            </a:extLst>
          </p:cNvPr>
          <p:cNvSpPr>
            <a:spLocks noGrp="1"/>
          </p:cNvSpPr>
          <p:nvPr>
            <p:ph type="ctrTitle"/>
          </p:nvPr>
        </p:nvSpPr>
        <p:spPr>
          <a:xfrm>
            <a:off x="477981" y="1122363"/>
            <a:ext cx="4023360" cy="3204134"/>
          </a:xfrm>
        </p:spPr>
        <p:txBody>
          <a:bodyPr anchor="b">
            <a:normAutofit/>
          </a:bodyPr>
          <a:lstStyle/>
          <a:p>
            <a:pPr algn="l"/>
            <a:r>
              <a:rPr lang="en-US" sz="4800"/>
              <a:t>Probability and Statistics for Data Science</a:t>
            </a:r>
            <a:endParaRPr lang="en-IN" sz="4800"/>
          </a:p>
        </p:txBody>
      </p:sp>
      <p:sp>
        <p:nvSpPr>
          <p:cNvPr id="13" name="Rectangle 12">
            <a:extLst>
              <a:ext uri="{FF2B5EF4-FFF2-40B4-BE49-F238E27FC236}">
                <a16:creationId xmlns:a16="http://schemas.microsoft.com/office/drawing/2014/main" id="{AF2F604E-43BE-4DC3-B983-E071523364F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304132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232B152-3720-4D3B-97ED-45CE5483F16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1BAB570-FF10-4E96-8A3F-FA9804702B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13" name="Freeform: Shape 12">
            <a:extLst>
              <a:ext uri="{FF2B5EF4-FFF2-40B4-BE49-F238E27FC236}">
                <a16:creationId xmlns:a16="http://schemas.microsoft.com/office/drawing/2014/main" id="{4B9FAFB2-BEB5-4848-8018-BCAD99E2E1A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7E343F10-52DD-4F80-9707-77A77C127F79}"/>
              </a:ext>
            </a:extLst>
          </p:cNvPr>
          <p:cNvSpPr>
            <a:spLocks noGrp="1"/>
          </p:cNvSpPr>
          <p:nvPr>
            <p:ph type="title"/>
          </p:nvPr>
        </p:nvSpPr>
        <p:spPr>
          <a:xfrm>
            <a:off x="765051" y="662400"/>
            <a:ext cx="3384000" cy="1492132"/>
          </a:xfrm>
        </p:spPr>
        <p:txBody>
          <a:bodyPr anchor="t">
            <a:normAutofit/>
          </a:bodyPr>
          <a:lstStyle/>
          <a:p>
            <a:r>
              <a:rPr lang="en-US">
                <a:solidFill>
                  <a:schemeClr val="bg1"/>
                </a:solidFill>
              </a:rPr>
              <a:t>Kurtosis</a:t>
            </a:r>
            <a:endParaRPr lang="en-IN">
              <a:solidFill>
                <a:schemeClr val="bg1"/>
              </a:solidFill>
            </a:endParaRPr>
          </a:p>
        </p:txBody>
      </p:sp>
      <p:sp>
        <p:nvSpPr>
          <p:cNvPr id="3" name="Content Placeholder 2">
            <a:extLst>
              <a:ext uri="{FF2B5EF4-FFF2-40B4-BE49-F238E27FC236}">
                <a16:creationId xmlns:a16="http://schemas.microsoft.com/office/drawing/2014/main" id="{84B4EFEA-11E1-447E-AD41-48BA982EFB4C}"/>
              </a:ext>
            </a:extLst>
          </p:cNvPr>
          <p:cNvSpPr>
            <a:spLocks noGrp="1"/>
          </p:cNvSpPr>
          <p:nvPr>
            <p:ph idx="1"/>
          </p:nvPr>
        </p:nvSpPr>
        <p:spPr>
          <a:xfrm>
            <a:off x="765051" y="2286000"/>
            <a:ext cx="3384000" cy="3844800"/>
          </a:xfrm>
        </p:spPr>
        <p:txBody>
          <a:bodyPr>
            <a:normAutofit/>
          </a:bodyPr>
          <a:lstStyle/>
          <a:p>
            <a:r>
              <a:rPr lang="en-US" altLang="en-US" sz="2000">
                <a:solidFill>
                  <a:schemeClr val="bg1">
                    <a:alpha val="60000"/>
                  </a:schemeClr>
                </a:solidFill>
                <a:latin typeface="Times New Roman" panose="02020603050405020304" pitchFamily="18" charset="0"/>
              </a:rPr>
              <a:t>Two distributions having the same location, dispersion and same shape may differ with respect to their peak (tail area).The degree of peakedness of a frequency</a:t>
            </a:r>
            <a:r>
              <a:rPr lang="en-US" altLang="en-US" sz="2000">
                <a:solidFill>
                  <a:schemeClr val="bg1">
                    <a:alpha val="60000"/>
                  </a:schemeClr>
                </a:solidFill>
              </a:rPr>
              <a:t> </a:t>
            </a:r>
            <a:r>
              <a:rPr lang="en-US" altLang="en-US" sz="2000">
                <a:solidFill>
                  <a:schemeClr val="bg1">
                    <a:alpha val="60000"/>
                  </a:schemeClr>
                </a:solidFill>
                <a:latin typeface="Times New Roman" panose="02020603050405020304" pitchFamily="18" charset="0"/>
              </a:rPr>
              <a:t>distribution is called the KURTOSIS.</a:t>
            </a:r>
          </a:p>
          <a:p>
            <a:pPr marL="0" indent="0">
              <a:buNone/>
            </a:pPr>
            <a:endParaRPr lang="en-US" altLang="en-US" sz="2000">
              <a:solidFill>
                <a:schemeClr val="bg1">
                  <a:alpha val="60000"/>
                </a:schemeClr>
              </a:solidFill>
              <a:latin typeface="Times New Roman" panose="02020603050405020304" pitchFamily="18" charset="0"/>
            </a:endParaRPr>
          </a:p>
          <a:p>
            <a:endParaRPr lang="en-IN" sz="2000">
              <a:solidFill>
                <a:schemeClr val="bg1">
                  <a:alpha val="60000"/>
                </a:schemeClr>
              </a:solidFill>
            </a:endParaRPr>
          </a:p>
        </p:txBody>
      </p:sp>
      <p:pic>
        <p:nvPicPr>
          <p:cNvPr id="4" name="Picture 3">
            <a:extLst>
              <a:ext uri="{FF2B5EF4-FFF2-40B4-BE49-F238E27FC236}">
                <a16:creationId xmlns:a16="http://schemas.microsoft.com/office/drawing/2014/main" id="{3A86D565-6674-4202-998A-54A8B3F7ACEE}"/>
              </a:ext>
            </a:extLst>
          </p:cNvPr>
          <p:cNvPicPr/>
          <p:nvPr/>
        </p:nvPicPr>
        <p:blipFill rotWithShape="1">
          <a:blip r:embed="rId2">
            <a:extLst>
              <a:ext uri="{28A0092B-C50C-407E-A947-70E740481C1C}">
                <a14:useLocalDpi xmlns:a14="http://schemas.microsoft.com/office/drawing/2010/main" val="0"/>
              </a:ext>
            </a:extLst>
          </a:blip>
          <a:srcRect l="7118" r="9820" b="1"/>
          <a:stretch/>
        </p:blipFill>
        <p:spPr bwMode="auto">
          <a:xfrm>
            <a:off x="5411053" y="1370037"/>
            <a:ext cx="6014185" cy="4117925"/>
          </a:xfrm>
          <a:prstGeom prst="rect">
            <a:avLst/>
          </a:prstGeom>
          <a:noFill/>
        </p:spPr>
      </p:pic>
    </p:spTree>
    <p:extLst>
      <p:ext uri="{BB962C8B-B14F-4D97-AF65-F5344CB8AC3E}">
        <p14:creationId xmlns:p14="http://schemas.microsoft.com/office/powerpoint/2010/main" val="2923264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7" name="Rectangle 76">
            <a:extLst>
              <a:ext uri="{FF2B5EF4-FFF2-40B4-BE49-F238E27FC236}">
                <a16:creationId xmlns:a16="http://schemas.microsoft.com/office/drawing/2014/main" id="{2D2B266D-3625-4584-A5C3-7D3F672CFF3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A5D2A5D1-BA0D-47D3-B051-DA7743C46E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220293" name="Group 133">
            <a:extLst>
              <a:ext uri="{FF2B5EF4-FFF2-40B4-BE49-F238E27FC236}">
                <a16:creationId xmlns:a16="http://schemas.microsoft.com/office/drawing/2014/main" id="{8B1ABEAD-5B7E-4E48-AC32-0334F7152F61}"/>
              </a:ext>
            </a:extLst>
          </p:cNvPr>
          <p:cNvGraphicFramePr>
            <a:graphicFrameLocks noGrp="1"/>
          </p:cNvGraphicFramePr>
          <p:nvPr>
            <p:extLst>
              <p:ext uri="{D42A27DB-BD31-4B8C-83A1-F6EECF244321}">
                <p14:modId xmlns:p14="http://schemas.microsoft.com/office/powerpoint/2010/main" val="3205536836"/>
              </p:ext>
            </p:extLst>
          </p:nvPr>
        </p:nvGraphicFramePr>
        <p:xfrm>
          <a:off x="286474" y="228600"/>
          <a:ext cx="11542853" cy="4953002"/>
        </p:xfrm>
        <a:graphic>
          <a:graphicData uri="http://schemas.openxmlformats.org/drawingml/2006/table">
            <a:tbl>
              <a:tblPr>
                <a:tableStyleId>{8799B23B-EC83-4686-B30A-512413B5E67A}</a:tableStyleId>
              </a:tblPr>
              <a:tblGrid>
                <a:gridCol w="3024615">
                  <a:extLst>
                    <a:ext uri="{9D8B030D-6E8A-4147-A177-3AD203B41FA5}">
                      <a16:colId xmlns:a16="http://schemas.microsoft.com/office/drawing/2014/main" val="20000"/>
                    </a:ext>
                  </a:extLst>
                </a:gridCol>
                <a:gridCol w="2511017">
                  <a:extLst>
                    <a:ext uri="{9D8B030D-6E8A-4147-A177-3AD203B41FA5}">
                      <a16:colId xmlns:a16="http://schemas.microsoft.com/office/drawing/2014/main" val="20001"/>
                    </a:ext>
                  </a:extLst>
                </a:gridCol>
                <a:gridCol w="2882565">
                  <a:extLst>
                    <a:ext uri="{9D8B030D-6E8A-4147-A177-3AD203B41FA5}">
                      <a16:colId xmlns:a16="http://schemas.microsoft.com/office/drawing/2014/main" val="20002"/>
                    </a:ext>
                  </a:extLst>
                </a:gridCol>
                <a:gridCol w="3124656">
                  <a:extLst>
                    <a:ext uri="{9D8B030D-6E8A-4147-A177-3AD203B41FA5}">
                      <a16:colId xmlns:a16="http://schemas.microsoft.com/office/drawing/2014/main" val="20003"/>
                    </a:ext>
                  </a:extLst>
                </a:gridCol>
              </a:tblGrid>
              <a:tr h="77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Descriptive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measures of</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Moment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measure</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Fractile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measure</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Some special measures</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extLst>
                  <a:ext uri="{0D108BD9-81ED-4DB2-BD59-A6C34878D82A}">
                    <a16:rowId xmlns:a16="http://schemas.microsoft.com/office/drawing/2014/main" val="10000"/>
                  </a:ext>
                </a:extLst>
              </a:tr>
              <a:tr h="1045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u="none" strike="noStrike" cap="none" spc="0" normalizeH="0" baseline="0">
                        <a:ln>
                          <a:noFill/>
                        </a:ln>
                        <a:solidFill>
                          <a:schemeClr val="tx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Central Tendency</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AM</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u="none" strike="noStrike" cap="none" spc="0" normalizeH="0" baseline="0">
                        <a:ln>
                          <a:noFill/>
                        </a:ln>
                        <a:solidFill>
                          <a:schemeClr val="tx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Median, mid range, Trimean</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GM, HM, Mode, Weighted means, Winsorised mean, Trimmed mean</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extLst>
                  <a:ext uri="{0D108BD9-81ED-4DB2-BD59-A6C34878D82A}">
                    <a16:rowId xmlns:a16="http://schemas.microsoft.com/office/drawing/2014/main" val="10001"/>
                  </a:ext>
                </a:extLst>
              </a:tr>
              <a:tr h="159408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u="none" strike="noStrike" cap="none" spc="0" normalizeH="0" baseline="0">
                        <a:ln>
                          <a:noFill/>
                        </a:ln>
                        <a:solidFill>
                          <a:schemeClr val="tx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Dispersion</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Standard deviation, mean deviation</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Quartile deviation,   range</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u="none" strike="noStrike" cap="none" spc="0" normalizeH="0" baseline="0">
                        <a:ln>
                          <a:noFill/>
                        </a:ln>
                        <a:solidFill>
                          <a:schemeClr val="tx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u="none" strike="noStrike" cap="none" spc="0" normalizeH="0" baseline="0">
                        <a:ln>
                          <a:noFill/>
                        </a:ln>
                        <a:solidFill>
                          <a:schemeClr val="tx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Coefficient of Variation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extLst>
                  <a:ext uri="{0D108BD9-81ED-4DB2-BD59-A6C34878D82A}">
                    <a16:rowId xmlns:a16="http://schemas.microsoft.com/office/drawing/2014/main" val="10002"/>
                  </a:ext>
                </a:extLst>
              </a:tr>
              <a:tr h="77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Skewness</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g</a:t>
                      </a:r>
                      <a:r>
                        <a:rPr kumimoji="0" lang="en-US" sz="1800" b="0" u="none" strike="noStrike" cap="none" spc="0" normalizeH="0" baseline="-30000">
                          <a:ln>
                            <a:noFill/>
                          </a:ln>
                          <a:solidFill>
                            <a:schemeClr val="tx1"/>
                          </a:solidFill>
                          <a:effectLst/>
                        </a:rPr>
                        <a:t>1</a:t>
                      </a:r>
                      <a:r>
                        <a:rPr kumimoji="0" lang="en-US" sz="1800" b="0" u="none" strike="noStrike" cap="none" spc="0" normalizeH="0" baseline="0">
                          <a:ln>
                            <a:noFill/>
                          </a:ln>
                          <a:solidFill>
                            <a:schemeClr val="tx1"/>
                          </a:solidFill>
                          <a:effectLst/>
                        </a:rPr>
                        <a:t>, b</a:t>
                      </a:r>
                      <a:r>
                        <a:rPr kumimoji="0" lang="en-US" sz="1800" b="0" u="none" strike="noStrike" cap="none" spc="0" normalizeH="0" baseline="-30000">
                          <a:ln>
                            <a:noFill/>
                          </a:ln>
                          <a:solidFill>
                            <a:schemeClr val="tx1"/>
                          </a:solidFill>
                          <a:effectLst/>
                        </a:rPr>
                        <a:t>1</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Bowley’s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measure</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Pearson’s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measure</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extLst>
                  <a:ext uri="{0D108BD9-81ED-4DB2-BD59-A6C34878D82A}">
                    <a16:rowId xmlns:a16="http://schemas.microsoft.com/office/drawing/2014/main" val="10003"/>
                  </a:ext>
                </a:extLst>
              </a:tr>
              <a:tr h="771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Kurtosis</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g</a:t>
                      </a:r>
                      <a:r>
                        <a:rPr kumimoji="0" lang="en-US" sz="1800" b="0" u="none" strike="noStrike" cap="none" spc="0" normalizeH="0" baseline="-30000">
                          <a:ln>
                            <a:noFill/>
                          </a:ln>
                          <a:solidFill>
                            <a:schemeClr val="tx1"/>
                          </a:solidFill>
                          <a:effectLst/>
                        </a:rPr>
                        <a:t>2</a:t>
                      </a:r>
                      <a:r>
                        <a:rPr kumimoji="0" lang="en-US" sz="1800" b="0" u="none" strike="noStrike" cap="none" spc="0" normalizeH="0" baseline="0">
                          <a:ln>
                            <a:noFill/>
                          </a:ln>
                          <a:solidFill>
                            <a:schemeClr val="tx1"/>
                          </a:solidFill>
                          <a:effectLst/>
                        </a:rPr>
                        <a:t> ,b</a:t>
                      </a:r>
                      <a:r>
                        <a:rPr kumimoji="0" lang="en-US" sz="1800" b="0" u="none" strike="noStrike" cap="none" spc="0" normalizeH="0" baseline="-30000">
                          <a:ln>
                            <a:noFill/>
                          </a:ln>
                          <a:solidFill>
                            <a:schemeClr val="tx1"/>
                          </a:solidFill>
                          <a:effectLst/>
                        </a:rPr>
                        <a:t>2</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Percentile coefficient</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spc="0" normalizeH="0" baseline="0">
                          <a:ln>
                            <a:noFill/>
                          </a:ln>
                          <a:solidFill>
                            <a:schemeClr val="tx1"/>
                          </a:solidFill>
                          <a:effectLst/>
                        </a:rPr>
                        <a:t>          -</a:t>
                      </a:r>
                      <a:endParaRPr kumimoji="0" lang="en-US" sz="1800" b="0" i="0" u="none" strike="noStrike" cap="none" spc="0" normalizeH="0" baseline="0">
                        <a:ln>
                          <a:noFill/>
                        </a:ln>
                        <a:solidFill>
                          <a:schemeClr val="tx1"/>
                        </a:solidFill>
                        <a:effectLst/>
                        <a:latin typeface="Times New Roman" pitchFamily="18" charset="0"/>
                      </a:endParaRPr>
                    </a:p>
                  </a:txBody>
                  <a:tcPr marL="0" marR="141382" marT="42414" marB="141382" horzOverflow="overflow"/>
                </a:tc>
                <a:extLst>
                  <a:ext uri="{0D108BD9-81ED-4DB2-BD59-A6C34878D82A}">
                    <a16:rowId xmlns:a16="http://schemas.microsoft.com/office/drawing/2014/main" val="10004"/>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B97F24A-32CE-4C1C-A50D-3016B394DC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A06959-218F-4D4C-B6F8-BE4D265E485A}"/>
              </a:ext>
            </a:extLst>
          </p:cNvPr>
          <p:cNvSpPr>
            <a:spLocks noGrp="1"/>
          </p:cNvSpPr>
          <p:nvPr>
            <p:ph type="title"/>
          </p:nvPr>
        </p:nvSpPr>
        <p:spPr>
          <a:xfrm>
            <a:off x="630936" y="639520"/>
            <a:ext cx="3429000" cy="1719072"/>
          </a:xfrm>
        </p:spPr>
        <p:txBody>
          <a:bodyPr anchor="b">
            <a:normAutofit/>
          </a:bodyPr>
          <a:lstStyle/>
          <a:p>
            <a:r>
              <a:rPr lang="en-US" sz="3800"/>
              <a:t>Box Plot (Box-Whisker diagram)</a:t>
            </a:r>
            <a:endParaRPr lang="en-IN" sz="3800"/>
          </a:p>
        </p:txBody>
      </p:sp>
      <p:sp>
        <p:nvSpPr>
          <p:cNvPr id="17" name="sketch line">
            <a:extLst>
              <a:ext uri="{FF2B5EF4-FFF2-40B4-BE49-F238E27FC236}">
                <a16:creationId xmlns:a16="http://schemas.microsoft.com/office/drawing/2014/main" id="{CD8B4F24-440B-49E9-B85D-733523DC06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8AF8762-9AA5-489F-B0F3-921C1428971C}"/>
              </a:ext>
            </a:extLst>
          </p:cNvPr>
          <p:cNvSpPr>
            <a:spLocks noGrp="1"/>
          </p:cNvSpPr>
          <p:nvPr>
            <p:ph idx="1"/>
          </p:nvPr>
        </p:nvSpPr>
        <p:spPr>
          <a:xfrm>
            <a:off x="630936" y="2807208"/>
            <a:ext cx="3429000" cy="3410712"/>
          </a:xfrm>
        </p:spPr>
        <p:txBody>
          <a:bodyPr anchor="t">
            <a:normAutofit/>
          </a:bodyPr>
          <a:lstStyle/>
          <a:p>
            <a:r>
              <a:rPr lang="en-US" altLang="en-US" sz="2200">
                <a:latin typeface="Times New Roman" panose="02020603050405020304" pitchFamily="18" charset="0"/>
              </a:rPr>
              <a:t>A graphical device to represent the 5 points summary of a frequency distribution.</a:t>
            </a:r>
          </a:p>
          <a:p>
            <a:r>
              <a:rPr lang="en-US" altLang="en-US" sz="2200">
                <a:latin typeface="Times New Roman" panose="02020603050405020304" pitchFamily="18" charset="0"/>
              </a:rPr>
              <a:t>Detection of Outliers</a:t>
            </a:r>
          </a:p>
          <a:p>
            <a:pPr marL="0" indent="0">
              <a:buNone/>
            </a:pPr>
            <a:endParaRPr lang="en-IN" sz="2200"/>
          </a:p>
        </p:txBody>
      </p:sp>
      <p:pic>
        <p:nvPicPr>
          <p:cNvPr id="4" name="Picture 3">
            <a:extLst>
              <a:ext uri="{FF2B5EF4-FFF2-40B4-BE49-F238E27FC236}">
                <a16:creationId xmlns:a16="http://schemas.microsoft.com/office/drawing/2014/main" id="{17E3C5E9-EA0A-4E3F-846D-520EBA6FF149}"/>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4654296" y="1694442"/>
            <a:ext cx="6903720" cy="3469116"/>
          </a:xfrm>
          <a:prstGeom prst="rect">
            <a:avLst/>
          </a:prstGeom>
          <a:noFill/>
        </p:spPr>
      </p:pic>
    </p:spTree>
    <p:extLst>
      <p:ext uri="{BB962C8B-B14F-4D97-AF65-F5344CB8AC3E}">
        <p14:creationId xmlns:p14="http://schemas.microsoft.com/office/powerpoint/2010/main" val="1353700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BAF07C-C39E-42EB-BB22-8D46691D97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3061"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D8E9CF54-0466-4261-9E62-0249E60E188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2" name="Freeform 5">
              <a:extLst>
                <a:ext uri="{FF2B5EF4-FFF2-40B4-BE49-F238E27FC236}">
                  <a16:creationId xmlns:a16="http://schemas.microsoft.com/office/drawing/2014/main" id="{33E32106-E8B1-4F76-9EE6-58537738A3C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6">
              <a:extLst>
                <a:ext uri="{FF2B5EF4-FFF2-40B4-BE49-F238E27FC236}">
                  <a16:creationId xmlns:a16="http://schemas.microsoft.com/office/drawing/2014/main" id="{C32C2C46-A045-44FB-8A74-5EBD650C278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7">
              <a:extLst>
                <a:ext uri="{FF2B5EF4-FFF2-40B4-BE49-F238E27FC236}">
                  <a16:creationId xmlns:a16="http://schemas.microsoft.com/office/drawing/2014/main" id="{6A76F79C-6683-4940-BCF7-4BCCCEE4068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8">
              <a:extLst>
                <a:ext uri="{FF2B5EF4-FFF2-40B4-BE49-F238E27FC236}">
                  <a16:creationId xmlns:a16="http://schemas.microsoft.com/office/drawing/2014/main" id="{FF4675A3-6D07-4B1F-9BFC-AEBEA1AD067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9">
              <a:extLst>
                <a:ext uri="{FF2B5EF4-FFF2-40B4-BE49-F238E27FC236}">
                  <a16:creationId xmlns:a16="http://schemas.microsoft.com/office/drawing/2014/main" id="{765E127A-B6B7-4B1D-B7BD-6C8C969D29C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0">
              <a:extLst>
                <a:ext uri="{FF2B5EF4-FFF2-40B4-BE49-F238E27FC236}">
                  <a16:creationId xmlns:a16="http://schemas.microsoft.com/office/drawing/2014/main" id="{3BCA9D9E-C72C-4751-BFA9-10B85CACE3C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1">
              <a:extLst>
                <a:ext uri="{FF2B5EF4-FFF2-40B4-BE49-F238E27FC236}">
                  <a16:creationId xmlns:a16="http://schemas.microsoft.com/office/drawing/2014/main" id="{080C708C-69BF-441B-AB75-C98160ED06D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2">
              <a:extLst>
                <a:ext uri="{FF2B5EF4-FFF2-40B4-BE49-F238E27FC236}">
                  <a16:creationId xmlns:a16="http://schemas.microsoft.com/office/drawing/2014/main" id="{3E79964E-F8F1-4763-8892-7BC3DAE306E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3">
              <a:extLst>
                <a:ext uri="{FF2B5EF4-FFF2-40B4-BE49-F238E27FC236}">
                  <a16:creationId xmlns:a16="http://schemas.microsoft.com/office/drawing/2014/main" id="{FE09592A-FCC9-4AE5-BA0B-730C6F3BBE9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4">
              <a:extLst>
                <a:ext uri="{FF2B5EF4-FFF2-40B4-BE49-F238E27FC236}">
                  <a16:creationId xmlns:a16="http://schemas.microsoft.com/office/drawing/2014/main" id="{96448994-820C-4BC1-ABF3-4579C6F99A6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5">
              <a:extLst>
                <a:ext uri="{FF2B5EF4-FFF2-40B4-BE49-F238E27FC236}">
                  <a16:creationId xmlns:a16="http://schemas.microsoft.com/office/drawing/2014/main" id="{9BB0D192-565A-42B9-B292-CC032D71A6A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6">
              <a:extLst>
                <a:ext uri="{FF2B5EF4-FFF2-40B4-BE49-F238E27FC236}">
                  <a16:creationId xmlns:a16="http://schemas.microsoft.com/office/drawing/2014/main" id="{6D1CA09C-5F40-4E92-A7E9-D1FCEE51283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7">
              <a:extLst>
                <a:ext uri="{FF2B5EF4-FFF2-40B4-BE49-F238E27FC236}">
                  <a16:creationId xmlns:a16="http://schemas.microsoft.com/office/drawing/2014/main" id="{379F5AA5-2E14-4880-A5A6-07AEF2AD89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8">
              <a:extLst>
                <a:ext uri="{FF2B5EF4-FFF2-40B4-BE49-F238E27FC236}">
                  <a16:creationId xmlns:a16="http://schemas.microsoft.com/office/drawing/2014/main" id="{EF14BD32-D239-4DA3-98B3-7752073657C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9">
              <a:extLst>
                <a:ext uri="{FF2B5EF4-FFF2-40B4-BE49-F238E27FC236}">
                  <a16:creationId xmlns:a16="http://schemas.microsoft.com/office/drawing/2014/main" id="{CF07B250-E5E4-4624-9BD7-8D513A67B73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0">
              <a:extLst>
                <a:ext uri="{FF2B5EF4-FFF2-40B4-BE49-F238E27FC236}">
                  <a16:creationId xmlns:a16="http://schemas.microsoft.com/office/drawing/2014/main" id="{BCC5D120-7C8C-4290-865C-4EE6E4F245F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1">
              <a:extLst>
                <a:ext uri="{FF2B5EF4-FFF2-40B4-BE49-F238E27FC236}">
                  <a16:creationId xmlns:a16="http://schemas.microsoft.com/office/drawing/2014/main" id="{C24688C6-CAE5-4EF2-B2BA-A138DA0A24B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2">
              <a:extLst>
                <a:ext uri="{FF2B5EF4-FFF2-40B4-BE49-F238E27FC236}">
                  <a16:creationId xmlns:a16="http://schemas.microsoft.com/office/drawing/2014/main" id="{6BD31099-7C13-4901-A04F-632B1CD8462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23">
              <a:extLst>
                <a:ext uri="{FF2B5EF4-FFF2-40B4-BE49-F238E27FC236}">
                  <a16:creationId xmlns:a16="http://schemas.microsoft.com/office/drawing/2014/main" id="{679F5FF7-82B2-4033-8FBE-63170C93783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a:extLst>
              <a:ext uri="{FF2B5EF4-FFF2-40B4-BE49-F238E27FC236}">
                <a16:creationId xmlns:a16="http://schemas.microsoft.com/office/drawing/2014/main" id="{72BA26F6-E523-475B-87E5-665D2E8D979C}"/>
              </a:ext>
            </a:extLst>
          </p:cNvPr>
          <p:cNvSpPr>
            <a:spLocks noGrp="1"/>
          </p:cNvSpPr>
          <p:nvPr>
            <p:ph type="title"/>
          </p:nvPr>
        </p:nvSpPr>
        <p:spPr>
          <a:xfrm>
            <a:off x="888631" y="4760132"/>
            <a:ext cx="3947420" cy="1777829"/>
          </a:xfrm>
        </p:spPr>
        <p:txBody>
          <a:bodyPr>
            <a:normAutofit/>
          </a:bodyPr>
          <a:lstStyle/>
          <a:p>
            <a:r>
              <a:rPr lang="en-US" sz="4000"/>
              <a:t>Bivariate Data</a:t>
            </a:r>
            <a:endParaRPr lang="en-IN" sz="4000"/>
          </a:p>
        </p:txBody>
      </p:sp>
      <p:sp>
        <p:nvSpPr>
          <p:cNvPr id="32" name="Freeform: Shape 31">
            <a:extLst>
              <a:ext uri="{FF2B5EF4-FFF2-40B4-BE49-F238E27FC236}">
                <a16:creationId xmlns:a16="http://schemas.microsoft.com/office/drawing/2014/main" id="{44C110BA-81E8-4247-853A-5F2B93E92E4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37825"/>
          </a:xfrm>
          <a:custGeom>
            <a:avLst/>
            <a:gdLst>
              <a:gd name="connsiteX0" fmla="*/ 0 w 12192000"/>
              <a:gd name="connsiteY0" fmla="*/ 0 h 4537825"/>
              <a:gd name="connsiteX1" fmla="*/ 12192000 w 12192000"/>
              <a:gd name="connsiteY1" fmla="*/ 0 h 4537825"/>
              <a:gd name="connsiteX2" fmla="*/ 12192000 w 12192000"/>
              <a:gd name="connsiteY2" fmla="*/ 3020937 h 4537825"/>
              <a:gd name="connsiteX3" fmla="*/ 12192000 w 12192000"/>
              <a:gd name="connsiteY3" fmla="*/ 3213062 h 4537825"/>
              <a:gd name="connsiteX4" fmla="*/ 12192000 w 12192000"/>
              <a:gd name="connsiteY4" fmla="*/ 4188880 h 4537825"/>
              <a:gd name="connsiteX5" fmla="*/ 12113803 w 12192000"/>
              <a:gd name="connsiteY5" fmla="*/ 4197163 h 4537825"/>
              <a:gd name="connsiteX6" fmla="*/ 6753597 w 12192000"/>
              <a:gd name="connsiteY6" fmla="*/ 4520720 h 4537825"/>
              <a:gd name="connsiteX7" fmla="*/ 400746 w 12192000"/>
              <a:gd name="connsiteY7" fmla="*/ 4349377 h 4537825"/>
              <a:gd name="connsiteX8" fmla="*/ 0 w 12192000"/>
              <a:gd name="connsiteY8" fmla="*/ 4312401 h 4537825"/>
              <a:gd name="connsiteX9" fmla="*/ 0 w 12192000"/>
              <a:gd name="connsiteY9" fmla="*/ 3213062 h 4537825"/>
              <a:gd name="connsiteX10" fmla="*/ 0 w 12192000"/>
              <a:gd name="connsiteY10" fmla="*/ 3020937 h 453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537825">
                <a:moveTo>
                  <a:pt x="0" y="0"/>
                </a:moveTo>
                <a:lnTo>
                  <a:pt x="12192000" y="0"/>
                </a:lnTo>
                <a:lnTo>
                  <a:pt x="12192000" y="3020937"/>
                </a:lnTo>
                <a:lnTo>
                  <a:pt x="12192000" y="3213062"/>
                </a:lnTo>
                <a:lnTo>
                  <a:pt x="12192000" y="4188880"/>
                </a:lnTo>
                <a:lnTo>
                  <a:pt x="12113803" y="4197163"/>
                </a:lnTo>
                <a:cubicBezTo>
                  <a:pt x="10139508" y="4395112"/>
                  <a:pt x="8237152" y="4488115"/>
                  <a:pt x="6753597" y="4520720"/>
                </a:cubicBezTo>
                <a:cubicBezTo>
                  <a:pt x="4940362" y="4560569"/>
                  <a:pt x="2657278" y="4541239"/>
                  <a:pt x="400746" y="4349377"/>
                </a:cubicBezTo>
                <a:lnTo>
                  <a:pt x="0" y="4312401"/>
                </a:lnTo>
                <a:lnTo>
                  <a:pt x="0" y="3213062"/>
                </a:lnTo>
                <a:lnTo>
                  <a:pt x="0" y="3020937"/>
                </a:lnTo>
                <a:close/>
              </a:path>
            </a:pathLst>
          </a:custGeom>
          <a:solidFill>
            <a:schemeClr val="tx1"/>
          </a:solidFill>
          <a:ln w="44450">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6BAA2CE0-B2B3-473D-B797-97C8CB3D7F3D}"/>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274192" y="671951"/>
            <a:ext cx="9652609" cy="3359108"/>
          </a:xfrm>
          <a:prstGeom prst="rect">
            <a:avLst/>
          </a:prstGeom>
          <a:noFill/>
        </p:spPr>
      </p:pic>
      <p:sp>
        <p:nvSpPr>
          <p:cNvPr id="3" name="Content Placeholder 2">
            <a:extLst>
              <a:ext uri="{FF2B5EF4-FFF2-40B4-BE49-F238E27FC236}">
                <a16:creationId xmlns:a16="http://schemas.microsoft.com/office/drawing/2014/main" id="{D5376BA7-E919-4796-8590-EE60ECCF34E8}"/>
              </a:ext>
            </a:extLst>
          </p:cNvPr>
          <p:cNvSpPr>
            <a:spLocks noGrp="1"/>
          </p:cNvSpPr>
          <p:nvPr>
            <p:ph idx="1"/>
          </p:nvPr>
        </p:nvSpPr>
        <p:spPr>
          <a:xfrm>
            <a:off x="5118447" y="4767660"/>
            <a:ext cx="6281873" cy="1770300"/>
          </a:xfrm>
        </p:spPr>
        <p:txBody>
          <a:bodyPr anchor="ctr">
            <a:normAutofit/>
          </a:bodyPr>
          <a:lstStyle/>
          <a:p>
            <a:r>
              <a:rPr lang="en-US" sz="1700"/>
              <a:t>Correlation – association of two variables</a:t>
            </a:r>
          </a:p>
          <a:p>
            <a:r>
              <a:rPr lang="en-US" sz="1700"/>
              <a:t>Regression – prediction of dependent variable for known independent variable.</a:t>
            </a:r>
          </a:p>
          <a:p>
            <a:r>
              <a:rPr lang="en-US" sz="1700"/>
              <a:t>Scatter Plot – Diagrammatic representation of bivariate data. Tells us about the nature and intensity of association of two variables.</a:t>
            </a:r>
            <a:endParaRPr lang="en-IN" sz="1700"/>
          </a:p>
        </p:txBody>
      </p:sp>
    </p:spTree>
    <p:extLst>
      <p:ext uri="{BB962C8B-B14F-4D97-AF65-F5344CB8AC3E}">
        <p14:creationId xmlns:p14="http://schemas.microsoft.com/office/powerpoint/2010/main" val="313169479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Stock numbers on a digital display">
            <a:extLst>
              <a:ext uri="{FF2B5EF4-FFF2-40B4-BE49-F238E27FC236}">
                <a16:creationId xmlns:a16="http://schemas.microsoft.com/office/drawing/2014/main" id="{EDE5AE4F-465D-4806-959A-867A415BECDC}"/>
              </a:ext>
            </a:extLst>
          </p:cNvPr>
          <p:cNvPicPr>
            <a:picLocks noChangeAspect="1"/>
          </p:cNvPicPr>
          <p:nvPr/>
        </p:nvPicPr>
        <p:blipFill rotWithShape="1">
          <a:blip r:embed="rId2"/>
          <a:srcRect b="3434"/>
          <a:stretch/>
        </p:blipFill>
        <p:spPr>
          <a:xfrm>
            <a:off x="-1" y="10"/>
            <a:ext cx="12192001"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067E011C-8433-435A-A26D-0DB9ACBC272B}"/>
              </a:ext>
            </a:extLst>
          </p:cNvPr>
          <p:cNvSpPr>
            <a:spLocks noGrp="1"/>
          </p:cNvSpPr>
          <p:nvPr>
            <p:ph type="title"/>
          </p:nvPr>
        </p:nvSpPr>
        <p:spPr>
          <a:xfrm>
            <a:off x="709448" y="1913950"/>
            <a:ext cx="4204137" cy="1342754"/>
          </a:xfrm>
        </p:spPr>
        <p:txBody>
          <a:bodyPr>
            <a:normAutofit/>
          </a:bodyPr>
          <a:lstStyle/>
          <a:p>
            <a:pPr algn="ctr"/>
            <a:r>
              <a:rPr lang="en-US" sz="3600"/>
              <a:t>Measures</a:t>
            </a:r>
            <a:endParaRPr lang="en-IN" sz="3600"/>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633E420-EB7F-40E2-BEC9-2423AE0D0A3D}"/>
              </a:ext>
            </a:extLst>
          </p:cNvPr>
          <p:cNvSpPr>
            <a:spLocks noGrp="1"/>
          </p:cNvSpPr>
          <p:nvPr>
            <p:ph idx="1"/>
          </p:nvPr>
        </p:nvSpPr>
        <p:spPr>
          <a:xfrm>
            <a:off x="525516" y="3417573"/>
            <a:ext cx="4593021" cy="2619839"/>
          </a:xfrm>
        </p:spPr>
        <p:txBody>
          <a:bodyPr anchor="ctr">
            <a:normAutofit/>
          </a:bodyPr>
          <a:lstStyle/>
          <a:p>
            <a:r>
              <a:rPr lang="en-US" sz="1800"/>
              <a:t>Correlation</a:t>
            </a:r>
          </a:p>
          <a:p>
            <a:pPr marL="0" indent="0">
              <a:buNone/>
            </a:pPr>
            <a:r>
              <a:rPr lang="en-US" sz="1800"/>
              <a:t>Correlation Coefficient, Correlation Index, Correlation Ratio, Multiple Correlation Coefficient, Partial Correlation Coefficient</a:t>
            </a:r>
          </a:p>
          <a:p>
            <a:r>
              <a:rPr lang="en-US" sz="1800"/>
              <a:t>Regression</a:t>
            </a:r>
          </a:p>
          <a:p>
            <a:pPr marL="0" indent="0">
              <a:buNone/>
            </a:pPr>
            <a:r>
              <a:rPr lang="en-US" sz="1800"/>
              <a:t> Linear Regression, Polynomial Regression, Logistic regression, Multiple Regression.</a:t>
            </a:r>
            <a:endParaRPr lang="en-IN" sz="1800"/>
          </a:p>
        </p:txBody>
      </p:sp>
    </p:spTree>
    <p:extLst>
      <p:ext uri="{BB962C8B-B14F-4D97-AF65-F5344CB8AC3E}">
        <p14:creationId xmlns:p14="http://schemas.microsoft.com/office/powerpoint/2010/main" val="1110101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5DB3719-6FDC-4E5D-891D-FF40B7300F6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37079B-D35F-4E07-8A59-1411330351D1}"/>
              </a:ext>
            </a:extLst>
          </p:cNvPr>
          <p:cNvSpPr>
            <a:spLocks noGrp="1"/>
          </p:cNvSpPr>
          <p:nvPr>
            <p:ph type="title"/>
          </p:nvPr>
        </p:nvSpPr>
        <p:spPr>
          <a:xfrm>
            <a:off x="838200" y="365125"/>
            <a:ext cx="10515600" cy="1325563"/>
          </a:xfrm>
        </p:spPr>
        <p:txBody>
          <a:bodyPr vert="horz" lIns="91440" tIns="45720" rIns="91440" bIns="45720" rtlCol="0">
            <a:normAutofit/>
          </a:bodyPr>
          <a:lstStyle/>
          <a:p>
            <a:r>
              <a:rPr lang="en-US" sz="5400" kern="1200">
                <a:latin typeface="+mj-lt"/>
                <a:ea typeface="+mj-ea"/>
                <a:cs typeface="+mj-cs"/>
              </a:rPr>
              <a:t>Inferential Statistics</a:t>
            </a:r>
          </a:p>
        </p:txBody>
      </p:sp>
      <p:sp>
        <p:nvSpPr>
          <p:cNvPr id="23" name="sketch line">
            <a:extLst>
              <a:ext uri="{FF2B5EF4-FFF2-40B4-BE49-F238E27FC236}">
                <a16:creationId xmlns:a16="http://schemas.microsoft.com/office/drawing/2014/main" id="{E0CBAC23-2E3F-4A90-BA59-F8299F6A543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4C1D58EC-8BDA-4797-B4D5-DAD647C3FB7D}"/>
              </a:ext>
            </a:extLst>
          </p:cNvPr>
          <p:cNvGraphicFramePr>
            <a:graphicFrameLocks noGrp="1"/>
          </p:cNvGraphicFramePr>
          <p:nvPr>
            <p:ph idx="1"/>
            <p:extLst>
              <p:ext uri="{D42A27DB-BD31-4B8C-83A1-F6EECF244321}">
                <p14:modId xmlns:p14="http://schemas.microsoft.com/office/powerpoint/2010/main" val="1991736368"/>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916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989542-9C8F-49F5-853F-1187A673A2F6}"/>
              </a:ext>
            </a:extLst>
          </p:cNvPr>
          <p:cNvSpPr>
            <a:spLocks noGrp="1"/>
          </p:cNvSpPr>
          <p:nvPr>
            <p:ph type="title"/>
          </p:nvPr>
        </p:nvSpPr>
        <p:spPr>
          <a:xfrm>
            <a:off x="686834" y="1153572"/>
            <a:ext cx="3200400" cy="4461163"/>
          </a:xfrm>
        </p:spPr>
        <p:txBody>
          <a:bodyPr>
            <a:normAutofit/>
          </a:bodyPr>
          <a:lstStyle/>
          <a:p>
            <a:r>
              <a:rPr lang="en-US">
                <a:solidFill>
                  <a:srgbClr val="FFFFFF"/>
                </a:solidFill>
              </a:rPr>
              <a:t>Preliminaries</a:t>
            </a:r>
            <a:endParaRPr lang="en-IN">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9B62474-278F-4AC8-9AD1-846AA68DB00D}"/>
              </a:ext>
            </a:extLst>
          </p:cNvPr>
          <p:cNvSpPr>
            <a:spLocks noGrp="1"/>
          </p:cNvSpPr>
          <p:nvPr>
            <p:ph idx="1"/>
          </p:nvPr>
        </p:nvSpPr>
        <p:spPr>
          <a:xfrm>
            <a:off x="4447308" y="591344"/>
            <a:ext cx="6906491" cy="5585619"/>
          </a:xfrm>
        </p:spPr>
        <p:txBody>
          <a:bodyPr anchor="ctr">
            <a:normAutofit/>
          </a:bodyPr>
          <a:lstStyle/>
          <a:p>
            <a:r>
              <a:rPr lang="en-US" sz="2600" dirty="0"/>
              <a:t>Probability (Science of Chance, Uncertainties)</a:t>
            </a:r>
          </a:p>
          <a:p>
            <a:r>
              <a:rPr lang="en-US" sz="2600" dirty="0"/>
              <a:t>Random Variable (Discrete and Continuous)</a:t>
            </a:r>
          </a:p>
          <a:p>
            <a:r>
              <a:rPr lang="en-US" sz="2600" dirty="0"/>
              <a:t>Probability distributions (Binomial, Poisson, Geometric, Uniform, Gamma, Beta, Exponential, Normal)</a:t>
            </a:r>
          </a:p>
          <a:p>
            <a:r>
              <a:rPr lang="en-US" sz="2600" dirty="0"/>
              <a:t>Sampling Distributions (Standard Normal, Chi-square, t and F)</a:t>
            </a:r>
          </a:p>
          <a:p>
            <a:r>
              <a:rPr lang="en-US" sz="2600" dirty="0"/>
              <a:t>Sampling Theory (Sample Survey)</a:t>
            </a:r>
          </a:p>
          <a:p>
            <a:pPr marL="0" indent="0">
              <a:buNone/>
            </a:pPr>
            <a:r>
              <a:rPr lang="en-US" sz="2600" dirty="0"/>
              <a:t>[Probability Sampling - Simple Random Sampling, Stratified Sampling, Systematic Sampling, Cluster Sampling etc.</a:t>
            </a:r>
          </a:p>
          <a:p>
            <a:pPr marL="0" indent="0">
              <a:buNone/>
            </a:pPr>
            <a:r>
              <a:rPr lang="en-US" sz="2600" dirty="0"/>
              <a:t>Non-Probability Sampling – Judgement Sampling, Quota Sampling, Snowball Sampling etc.]</a:t>
            </a:r>
            <a:endParaRPr lang="en-IN" sz="2600" dirty="0"/>
          </a:p>
        </p:txBody>
      </p:sp>
    </p:spTree>
    <p:extLst>
      <p:ext uri="{BB962C8B-B14F-4D97-AF65-F5344CB8AC3E}">
        <p14:creationId xmlns:p14="http://schemas.microsoft.com/office/powerpoint/2010/main" val="621977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9A36457-A5F4-4103-A443-02581C0918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DC5FB7E8-B636-40FA-BE8D-48145C0F5C5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A6AC2C8-C257-4124-9673-ADF729B67A07}"/>
              </a:ext>
            </a:extLst>
          </p:cNvPr>
          <p:cNvSpPr>
            <a:spLocks noGrp="1"/>
          </p:cNvSpPr>
          <p:nvPr>
            <p:ph type="title"/>
          </p:nvPr>
        </p:nvSpPr>
        <p:spPr>
          <a:xfrm>
            <a:off x="1137036" y="548640"/>
            <a:ext cx="9543405" cy="1188720"/>
          </a:xfrm>
        </p:spPr>
        <p:txBody>
          <a:bodyPr>
            <a:normAutofit/>
          </a:bodyPr>
          <a:lstStyle/>
          <a:p>
            <a:r>
              <a:rPr lang="en-US">
                <a:solidFill>
                  <a:schemeClr val="tx1">
                    <a:lumMod val="85000"/>
                    <a:lumOff val="15000"/>
                  </a:schemeClr>
                </a:solidFill>
              </a:rPr>
              <a:t>Probability</a:t>
            </a:r>
            <a:endParaRPr lang="en-IN">
              <a:solidFill>
                <a:schemeClr val="tx1">
                  <a:lumMod val="85000"/>
                  <a:lumOff val="15000"/>
                </a:schemeClr>
              </a:solidFill>
            </a:endParaRPr>
          </a:p>
        </p:txBody>
      </p:sp>
      <p:sp>
        <p:nvSpPr>
          <p:cNvPr id="3" name="Content Placeholder 2">
            <a:extLst>
              <a:ext uri="{FF2B5EF4-FFF2-40B4-BE49-F238E27FC236}">
                <a16:creationId xmlns:a16="http://schemas.microsoft.com/office/drawing/2014/main" id="{2BE1AC7F-7460-4A49-B19D-160C2B3DF450}"/>
              </a:ext>
            </a:extLst>
          </p:cNvPr>
          <p:cNvSpPr>
            <a:spLocks noGrp="1"/>
          </p:cNvSpPr>
          <p:nvPr>
            <p:ph idx="1"/>
          </p:nvPr>
        </p:nvSpPr>
        <p:spPr>
          <a:xfrm>
            <a:off x="1957987" y="2431765"/>
            <a:ext cx="8276026" cy="3320031"/>
          </a:xfrm>
        </p:spPr>
        <p:txBody>
          <a:bodyPr anchor="ctr">
            <a:normAutofit/>
          </a:bodyPr>
          <a:lstStyle/>
          <a:p>
            <a:r>
              <a:rPr lang="en-US" sz="2400" dirty="0">
                <a:solidFill>
                  <a:schemeClr val="tx1">
                    <a:lumMod val="85000"/>
                    <a:lumOff val="15000"/>
                  </a:schemeClr>
                </a:solidFill>
              </a:rPr>
              <a:t>The chance that an uncertain event will occur. It is the numerical measure of the likelihood that an event will occur.</a:t>
            </a:r>
          </a:p>
          <a:p>
            <a:r>
              <a:rPr lang="en-US" sz="2400" dirty="0">
                <a:solidFill>
                  <a:schemeClr val="tx1">
                    <a:lumMod val="85000"/>
                    <a:lumOff val="15000"/>
                  </a:schemeClr>
                </a:solidFill>
              </a:rPr>
              <a:t>Probability of an event A is defined as </a:t>
            </a:r>
          </a:p>
          <a:p>
            <a:pPr marL="0" indent="0">
              <a:buNone/>
            </a:pPr>
            <a:r>
              <a:rPr lang="en-US" sz="2400" dirty="0">
                <a:solidFill>
                  <a:schemeClr val="tx1">
                    <a:lumMod val="85000"/>
                    <a:lumOff val="15000"/>
                  </a:schemeClr>
                </a:solidFill>
              </a:rPr>
              <a:t>P(A) = No. of outcomes favorable to the event A / Total No. of outcomes.</a:t>
            </a:r>
          </a:p>
          <a:p>
            <a:pPr marL="0" indent="0">
              <a:buNone/>
            </a:pPr>
            <a:r>
              <a:rPr lang="en-US" sz="2400" dirty="0">
                <a:solidFill>
                  <a:schemeClr val="tx1">
                    <a:lumMod val="85000"/>
                    <a:lumOff val="15000"/>
                  </a:schemeClr>
                </a:solidFill>
              </a:rPr>
              <a:t>0 ≤ P(A) ≤ 1; P(A) = 0 → A is an impossible event, P(A) =1 → A is a sure event.</a:t>
            </a:r>
          </a:p>
          <a:p>
            <a:pPr marL="0" indent="0">
              <a:buNone/>
            </a:pPr>
            <a:r>
              <a:rPr lang="en-US" sz="2400" dirty="0">
                <a:solidFill>
                  <a:schemeClr val="tx1">
                    <a:lumMod val="85000"/>
                    <a:lumOff val="15000"/>
                  </a:schemeClr>
                </a:solidFill>
              </a:rPr>
              <a:t>Example: P( 53 Sundays in 2021) = 1 / 7</a:t>
            </a:r>
            <a:endParaRPr lang="en-IN" sz="2400" dirty="0">
              <a:solidFill>
                <a:schemeClr val="tx1">
                  <a:lumMod val="85000"/>
                  <a:lumOff val="15000"/>
                </a:schemeClr>
              </a:solidFill>
            </a:endParaRPr>
          </a:p>
        </p:txBody>
      </p:sp>
      <p:sp>
        <p:nvSpPr>
          <p:cNvPr id="21" name="Freeform: Shape 20">
            <a:extLst>
              <a:ext uri="{FF2B5EF4-FFF2-40B4-BE49-F238E27FC236}">
                <a16:creationId xmlns:a16="http://schemas.microsoft.com/office/drawing/2014/main" id="{142DCE2C-2863-46FA-9BE7-24365A24D9B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825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C1D6D7-0053-4D39-84A5-166A9D921599}"/>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Conditional Probability and Independence</a:t>
            </a:r>
            <a:endParaRPr lang="en-IN" sz="4000">
              <a:solidFill>
                <a:srgbClr val="FFFFFF"/>
              </a:solidFill>
            </a:endParaRPr>
          </a:p>
        </p:txBody>
      </p:sp>
      <p:sp>
        <p:nvSpPr>
          <p:cNvPr id="3" name="Content Placeholder 2">
            <a:extLst>
              <a:ext uri="{FF2B5EF4-FFF2-40B4-BE49-F238E27FC236}">
                <a16:creationId xmlns:a16="http://schemas.microsoft.com/office/drawing/2014/main" id="{C5EA5AF2-9590-4766-9441-C705554B78D4}"/>
              </a:ext>
            </a:extLst>
          </p:cNvPr>
          <p:cNvSpPr>
            <a:spLocks noGrp="1"/>
          </p:cNvSpPr>
          <p:nvPr>
            <p:ph idx="1"/>
          </p:nvPr>
        </p:nvSpPr>
        <p:spPr>
          <a:xfrm>
            <a:off x="4810259" y="649480"/>
            <a:ext cx="6555347" cy="5546047"/>
          </a:xfrm>
        </p:spPr>
        <p:txBody>
          <a:bodyPr anchor="ctr">
            <a:normAutofit/>
          </a:bodyPr>
          <a:lstStyle/>
          <a:p>
            <a:r>
              <a:rPr lang="en-US" sz="2000" dirty="0"/>
              <a:t>Conditional Probability is a probability of occurrence of an event when another event has already occurred. Conditional probability of an event A given that B has already occurred is defined as –</a:t>
            </a:r>
          </a:p>
          <a:p>
            <a:pPr marL="0" indent="0">
              <a:buNone/>
            </a:pPr>
            <a:r>
              <a:rPr lang="en-US" sz="2000" dirty="0"/>
              <a:t> P(A/B) = P(A∩B) / P(B), P(B) ≠ 0</a:t>
            </a:r>
          </a:p>
          <a:p>
            <a:pPr marL="0" indent="0">
              <a:buNone/>
            </a:pPr>
            <a:r>
              <a:rPr lang="en-US" sz="2000" dirty="0"/>
              <a:t>Example: In a group of 20 males and 5 females, 10 males and 3 females are service holders. P(a person selected at random from the group is a service holder, given that the person is a male) = (10/25) / (20/25) =1/2.</a:t>
            </a:r>
          </a:p>
          <a:p>
            <a:r>
              <a:rPr lang="en-US" sz="2000" dirty="0"/>
              <a:t>A and B are said to be independent if P(A/B) = P(A) i.e., P(A∩B) = P(A).P(B)</a:t>
            </a:r>
            <a:endParaRPr lang="en-IN" sz="2000" dirty="0"/>
          </a:p>
        </p:txBody>
      </p:sp>
    </p:spTree>
    <p:extLst>
      <p:ext uri="{BB962C8B-B14F-4D97-AF65-F5344CB8AC3E}">
        <p14:creationId xmlns:p14="http://schemas.microsoft.com/office/powerpoint/2010/main" val="28045711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77A147A-9ED8-46B4-8660-1B3C2AA880B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D20171-EC65-492F-B27E-2869F1A4BBB4}"/>
              </a:ext>
            </a:extLst>
          </p:cNvPr>
          <p:cNvSpPr>
            <a:spLocks noGrp="1"/>
          </p:cNvSpPr>
          <p:nvPr>
            <p:ph type="title"/>
          </p:nvPr>
        </p:nvSpPr>
        <p:spPr>
          <a:xfrm>
            <a:off x="841248" y="548640"/>
            <a:ext cx="3600860" cy="5431536"/>
          </a:xfrm>
        </p:spPr>
        <p:txBody>
          <a:bodyPr>
            <a:normAutofit/>
          </a:bodyPr>
          <a:lstStyle/>
          <a:p>
            <a:r>
              <a:rPr lang="en-US" sz="5400"/>
              <a:t>Bayes’ Theorem</a:t>
            </a:r>
            <a:endParaRPr lang="en-IN" sz="5400"/>
          </a:p>
        </p:txBody>
      </p:sp>
      <p:sp>
        <p:nvSpPr>
          <p:cNvPr id="23" name="sketch line">
            <a:extLst>
              <a:ext uri="{FF2B5EF4-FFF2-40B4-BE49-F238E27FC236}">
                <a16:creationId xmlns:a16="http://schemas.microsoft.com/office/drawing/2014/main" id="{5D6C15A0-C087-4593-8414-2B4EC1CDC3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A56193C-682F-44BC-A336-79791016C4E0}"/>
              </a:ext>
            </a:extLst>
          </p:cNvPr>
          <p:cNvSpPr>
            <a:spLocks noGrp="1"/>
          </p:cNvSpPr>
          <p:nvPr>
            <p:ph idx="1"/>
          </p:nvPr>
        </p:nvSpPr>
        <p:spPr>
          <a:xfrm>
            <a:off x="5126418" y="552091"/>
            <a:ext cx="6224335" cy="5431536"/>
          </a:xfrm>
        </p:spPr>
        <p:txBody>
          <a:bodyPr anchor="ctr">
            <a:normAutofit/>
          </a:bodyPr>
          <a:lstStyle/>
          <a:p>
            <a:pPr marL="342900" lvl="0" indent="-342900">
              <a:spcAft>
                <a:spcPts val="800"/>
              </a:spcAft>
              <a:buFont typeface="Arial" panose="020B0604020202020204" pitchFamily="34" charset="0"/>
              <a:buChar char="•"/>
              <a:tabLst>
                <a:tab pos="457200" algn="l"/>
              </a:tabLst>
            </a:pPr>
            <a:r>
              <a:rPr lang="en-US" sz="1500" b="1">
                <a:effectLst/>
                <a:latin typeface="Calibri" panose="020F0502020204030204" pitchFamily="34" charset="0"/>
                <a:ea typeface="Calibri" panose="020F0502020204030204" pitchFamily="34" charset="0"/>
                <a:cs typeface="Times New Roman" panose="02020603050405020304" pitchFamily="18" charset="0"/>
              </a:rPr>
              <a:t>P(A/B) = P(B/A). P(A) / {P(B/A). P(A) + P (B/A</a:t>
            </a:r>
            <a:r>
              <a:rPr lang="en-US" sz="1500" b="1" baseline="30000">
                <a:effectLst/>
                <a:latin typeface="Calibri" panose="020F0502020204030204" pitchFamily="34" charset="0"/>
                <a:ea typeface="Calibri" panose="020F0502020204030204" pitchFamily="34" charset="0"/>
                <a:cs typeface="Times New Roman" panose="02020603050405020304" pitchFamily="18" charset="0"/>
              </a:rPr>
              <a:t>c</a:t>
            </a:r>
            <a:r>
              <a:rPr lang="en-US" sz="1500" b="1">
                <a:effectLst/>
                <a:latin typeface="Calibri" panose="020F0502020204030204" pitchFamily="34" charset="0"/>
                <a:ea typeface="Calibri" panose="020F0502020204030204" pitchFamily="34" charset="0"/>
                <a:cs typeface="Times New Roman" panose="02020603050405020304" pitchFamily="18" charset="0"/>
              </a:rPr>
              <a:t>). P(A</a:t>
            </a:r>
            <a:r>
              <a:rPr lang="en-US" sz="1500" b="1" baseline="30000">
                <a:effectLst/>
                <a:latin typeface="Calibri" panose="020F0502020204030204" pitchFamily="34" charset="0"/>
                <a:ea typeface="Calibri" panose="020F0502020204030204" pitchFamily="34" charset="0"/>
                <a:cs typeface="Times New Roman" panose="02020603050405020304" pitchFamily="18" charset="0"/>
              </a:rPr>
              <a:t>c</a:t>
            </a:r>
            <a:r>
              <a:rPr lang="en-US" sz="1500" b="1">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spcAft>
                <a:spcPts val="800"/>
              </a:spcAft>
              <a:buFont typeface="Arial" panose="020B0604020202020204" pitchFamily="34" charset="0"/>
              <a:buChar char="•"/>
              <a:tabLst>
                <a:tab pos="457200" algn="l"/>
              </a:tabLst>
            </a:pPr>
            <a:r>
              <a:rPr lang="en-US" sz="1500">
                <a:latin typeface="Calibri" panose="020F0502020204030204" pitchFamily="34" charset="0"/>
                <a:ea typeface="Calibri" panose="020F0502020204030204" pitchFamily="34" charset="0"/>
                <a:cs typeface="Times New Roman" panose="02020603050405020304" pitchFamily="18" charset="0"/>
              </a:rPr>
              <a:t>Example: Consider the following case study:</a:t>
            </a:r>
          </a:p>
          <a:p>
            <a:pPr marL="0" lvl="0" indent="0">
              <a:spcAft>
                <a:spcPts val="800"/>
              </a:spcAft>
              <a:buNone/>
              <a:tabLst>
                <a:tab pos="457200" algn="l"/>
              </a:tabLst>
            </a:pPr>
            <a:r>
              <a:rPr lang="en-US" sz="1500">
                <a:latin typeface="Calibri" panose="020F0502020204030204" pitchFamily="34" charset="0"/>
                <a:ea typeface="Calibri" panose="020F0502020204030204" pitchFamily="34" charset="0"/>
                <a:cs typeface="Times New Roman" panose="02020603050405020304" pitchFamily="18" charset="0"/>
              </a:rPr>
              <a:t>1% of women have breast cancer (and therefore 99% do not); 80% of mammograms detect breast cancer when it is there (and therefore 20% miss it); 9.6% of mammograms detect breast cancer when it’s not there (and therefore 90.4% correctly return a negative result). </a:t>
            </a:r>
          </a:p>
          <a:p>
            <a:pPr marL="0" lvl="0" indent="0">
              <a:spcAft>
                <a:spcPts val="800"/>
              </a:spcAft>
              <a:buNone/>
              <a:tabLst>
                <a:tab pos="457200" algn="l"/>
              </a:tabLst>
            </a:pPr>
            <a:r>
              <a:rPr lang="en-US" sz="1500">
                <a:latin typeface="Calibri" panose="020F0502020204030204" pitchFamily="34" charset="0"/>
                <a:ea typeface="Calibri" panose="020F0502020204030204" pitchFamily="34" charset="0"/>
                <a:cs typeface="Times New Roman" panose="02020603050405020304" pitchFamily="18" charset="0"/>
              </a:rPr>
              <a:t>Now suppose one gets a positive test result. What are the chances that he / she has cancer?</a:t>
            </a:r>
          </a:p>
          <a:p>
            <a:pPr lvl="0">
              <a:spcAft>
                <a:spcPts val="800"/>
              </a:spcAft>
              <a:buFont typeface="Wingdings" panose="05000000000000000000" pitchFamily="2" charset="2"/>
              <a:buChar char="Ø"/>
              <a:tabLst>
                <a:tab pos="457200" algn="l"/>
              </a:tabLst>
            </a:pPr>
            <a:r>
              <a:rPr lang="en-US" sz="1500">
                <a:effectLst/>
                <a:latin typeface="Calibri" panose="020F0502020204030204" pitchFamily="34" charset="0"/>
                <a:ea typeface="Calibri" panose="020F0502020204030204" pitchFamily="34" charset="0"/>
                <a:cs typeface="Times New Roman" panose="02020603050405020304" pitchFamily="18" charset="0"/>
              </a:rPr>
              <a:t>P(B/A)= Chance of a positive test (B) given that one had cancer (A). This is the chance of a true positive, 80% in our case.</a:t>
            </a:r>
          </a:p>
          <a:p>
            <a:pPr lvl="0">
              <a:spcAft>
                <a:spcPts val="800"/>
              </a:spcAft>
              <a:buFont typeface="Wingdings" panose="05000000000000000000" pitchFamily="2" charset="2"/>
              <a:buChar char="Ø"/>
              <a:tabLst>
                <a:tab pos="457200" algn="l"/>
              </a:tabLst>
            </a:pPr>
            <a:r>
              <a:rPr lang="en-US" sz="1500">
                <a:latin typeface="Calibri" panose="020F0502020204030204" pitchFamily="34" charset="0"/>
                <a:ea typeface="Calibri" panose="020F0502020204030204" pitchFamily="34" charset="0"/>
                <a:cs typeface="Times New Roman" panose="02020603050405020304" pitchFamily="18" charset="0"/>
              </a:rPr>
              <a:t>P(A)</a:t>
            </a:r>
            <a:r>
              <a:rPr lang="en-US" sz="1500">
                <a:effectLst/>
                <a:latin typeface="Calibri" panose="020F0502020204030204" pitchFamily="34" charset="0"/>
                <a:ea typeface="Calibri" panose="020F0502020204030204" pitchFamily="34" charset="0"/>
                <a:cs typeface="Times New Roman" panose="02020603050405020304" pitchFamily="18" charset="0"/>
              </a:rPr>
              <a:t> = Chance of having cancer (1%); P(A</a:t>
            </a:r>
            <a:r>
              <a:rPr lang="en-US" sz="1500" baseline="30000">
                <a:effectLst/>
                <a:latin typeface="Calibri" panose="020F0502020204030204" pitchFamily="34" charset="0"/>
                <a:ea typeface="Calibri" panose="020F0502020204030204" pitchFamily="34" charset="0"/>
                <a:cs typeface="Times New Roman" panose="02020603050405020304" pitchFamily="18" charset="0"/>
              </a:rPr>
              <a:t>c</a:t>
            </a:r>
            <a:r>
              <a:rPr lang="en-US" sz="1500">
                <a:effectLst/>
                <a:latin typeface="Calibri" panose="020F0502020204030204" pitchFamily="34" charset="0"/>
                <a:ea typeface="Calibri" panose="020F0502020204030204" pitchFamily="34" charset="0"/>
                <a:cs typeface="Times New Roman" panose="02020603050405020304" pitchFamily="18" charset="0"/>
              </a:rPr>
              <a:t>) = Chance of not having cancer (99%).</a:t>
            </a:r>
          </a:p>
          <a:p>
            <a:pPr lvl="0">
              <a:spcAft>
                <a:spcPts val="800"/>
              </a:spcAft>
              <a:buFont typeface="Wingdings" panose="05000000000000000000" pitchFamily="2" charset="2"/>
              <a:buChar char="Ø"/>
              <a:tabLst>
                <a:tab pos="457200" algn="l"/>
              </a:tabLst>
            </a:pPr>
            <a:r>
              <a:rPr lang="en-US" sz="1500">
                <a:effectLst/>
                <a:latin typeface="Calibri" panose="020F0502020204030204" pitchFamily="34" charset="0"/>
                <a:ea typeface="Calibri" panose="020F0502020204030204" pitchFamily="34" charset="0"/>
                <a:cs typeface="Times New Roman" panose="02020603050405020304" pitchFamily="18" charset="0"/>
              </a:rPr>
              <a:t> P(B/A</a:t>
            </a:r>
            <a:r>
              <a:rPr lang="en-US" sz="1500" baseline="30000">
                <a:effectLst/>
                <a:latin typeface="Calibri" panose="020F0502020204030204" pitchFamily="34" charset="0"/>
                <a:ea typeface="Calibri" panose="020F0502020204030204" pitchFamily="34" charset="0"/>
                <a:cs typeface="Times New Roman" panose="02020603050405020304" pitchFamily="18" charset="0"/>
              </a:rPr>
              <a:t>c</a:t>
            </a:r>
            <a:r>
              <a:rPr lang="en-US" sz="1500">
                <a:effectLst/>
                <a:latin typeface="Calibri" panose="020F0502020204030204" pitchFamily="34" charset="0"/>
                <a:ea typeface="Calibri" panose="020F0502020204030204" pitchFamily="34" charset="0"/>
                <a:cs typeface="Times New Roman" panose="02020603050405020304" pitchFamily="18" charset="0"/>
              </a:rPr>
              <a:t>) = Chance of a positive test (B) given that one didn’t have cancer (not A). This is a false positive, 9.6% in our case.</a:t>
            </a:r>
          </a:p>
          <a:p>
            <a:pPr lvl="0">
              <a:spcAft>
                <a:spcPts val="800"/>
              </a:spcAft>
              <a:buFont typeface="Wingdings" panose="05000000000000000000" pitchFamily="2" charset="2"/>
              <a:buChar char="Ø"/>
              <a:tabLst>
                <a:tab pos="457200" algn="l"/>
              </a:tabLst>
            </a:pPr>
            <a:r>
              <a:rPr lang="en-US" sz="1500">
                <a:latin typeface="Calibri" panose="020F0502020204030204" pitchFamily="34" charset="0"/>
                <a:ea typeface="Calibri" panose="020F0502020204030204" pitchFamily="34" charset="0"/>
                <a:cs typeface="Times New Roman" panose="02020603050405020304" pitchFamily="18" charset="0"/>
              </a:rPr>
              <a:t>Hence</a:t>
            </a:r>
            <a:r>
              <a:rPr lang="en-US" sz="1500" b="1">
                <a:latin typeface="Calibri" panose="020F0502020204030204" pitchFamily="34" charset="0"/>
                <a:ea typeface="Calibri" panose="020F0502020204030204" pitchFamily="34" charset="0"/>
                <a:cs typeface="Times New Roman" panose="02020603050405020304" pitchFamily="18" charset="0"/>
              </a:rPr>
              <a:t> P(A/B) = 0.0776 = 7.8% </a:t>
            </a:r>
            <a:r>
              <a:rPr lang="en-US" sz="1500">
                <a:latin typeface="Calibri" panose="020F0502020204030204" pitchFamily="34" charset="0"/>
                <a:ea typeface="Calibri" panose="020F0502020204030204" pitchFamily="34" charset="0"/>
                <a:cs typeface="Times New Roman" panose="02020603050405020304" pitchFamily="18" charset="0"/>
              </a:rPr>
              <a:t>→ a positive mammogram only means one have a 7.8% chance of cancer based on the given information.</a:t>
            </a:r>
            <a:endParaRPr lang="en-IN" sz="15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6914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51A3D-BDF8-4823-8958-896B68999CE5}"/>
              </a:ext>
            </a:extLst>
          </p:cNvPr>
          <p:cNvSpPr>
            <a:spLocks noGrp="1"/>
          </p:cNvSpPr>
          <p:nvPr>
            <p:ph type="title"/>
          </p:nvPr>
        </p:nvSpPr>
        <p:spPr>
          <a:xfrm>
            <a:off x="838200" y="365125"/>
            <a:ext cx="10515600" cy="1325563"/>
          </a:xfrm>
        </p:spPr>
        <p:txBody>
          <a:bodyPr/>
          <a:lstStyle/>
          <a:p>
            <a:r>
              <a:rPr lang="en-US" dirty="0"/>
              <a:t>Data</a:t>
            </a:r>
            <a:endParaRPr lang="en-IN" dirty="0"/>
          </a:p>
        </p:txBody>
      </p:sp>
      <p:sp>
        <p:nvSpPr>
          <p:cNvPr id="3" name="Content Placeholder 2">
            <a:extLst>
              <a:ext uri="{FF2B5EF4-FFF2-40B4-BE49-F238E27FC236}">
                <a16:creationId xmlns:a16="http://schemas.microsoft.com/office/drawing/2014/main" id="{95AEF912-FE2A-4F18-A7E7-FA04CF0FEF44}"/>
              </a:ext>
            </a:extLst>
          </p:cNvPr>
          <p:cNvSpPr>
            <a:spLocks noGrp="1"/>
          </p:cNvSpPr>
          <p:nvPr>
            <p:ph idx="1"/>
          </p:nvPr>
        </p:nvSpPr>
        <p:spPr>
          <a:xfrm>
            <a:off x="838200" y="1825625"/>
            <a:ext cx="10515600" cy="4351338"/>
          </a:xfrm>
        </p:spPr>
        <p:txBody>
          <a:bodyPr>
            <a:normAutofit fontScale="92500" lnSpcReduction="10000"/>
          </a:bodyPr>
          <a:lstStyle/>
          <a:p>
            <a:r>
              <a:rPr lang="en-US" dirty="0"/>
              <a:t>Data – an outcome of an experiment</a:t>
            </a:r>
            <a:r>
              <a:rPr lang="en-IN" dirty="0"/>
              <a:t>. </a:t>
            </a:r>
          </a:p>
          <a:p>
            <a:endParaRPr lang="en-US" dirty="0"/>
          </a:p>
          <a:p>
            <a:endParaRPr lang="en-US" dirty="0"/>
          </a:p>
          <a:p>
            <a:endParaRPr lang="en-US" dirty="0"/>
          </a:p>
          <a:p>
            <a:endParaRPr lang="en-US" dirty="0"/>
          </a:p>
          <a:p>
            <a:pPr marL="0" indent="0">
              <a:buNone/>
            </a:pPr>
            <a:r>
              <a:rPr lang="en-US" dirty="0"/>
              <a:t>         Dumb Data                        Expressive Data </a:t>
            </a:r>
          </a:p>
          <a:p>
            <a:pPr marL="0" indent="0">
              <a:buNone/>
            </a:pPr>
            <a:r>
              <a:rPr lang="en-US" dirty="0"/>
              <a:t>Conveys no information    Conveys some numeric facts</a:t>
            </a:r>
          </a:p>
          <a:p>
            <a:pPr marL="0" indent="0">
              <a:buNone/>
            </a:pPr>
            <a:endParaRPr lang="en-US" dirty="0"/>
          </a:p>
          <a:p>
            <a:r>
              <a:rPr lang="en-US" dirty="0"/>
              <a:t>Statistical Data – an outcome of a random experiment (tossing a coin, throwing a dice etc.)</a:t>
            </a:r>
          </a:p>
        </p:txBody>
      </p:sp>
      <p:graphicFrame>
        <p:nvGraphicFramePr>
          <p:cNvPr id="5" name="Table 4">
            <a:extLst>
              <a:ext uri="{FF2B5EF4-FFF2-40B4-BE49-F238E27FC236}">
                <a16:creationId xmlns:a16="http://schemas.microsoft.com/office/drawing/2014/main" id="{A21EB152-39C0-4788-B6D9-5638FDC11262}"/>
              </a:ext>
            </a:extLst>
          </p:cNvPr>
          <p:cNvGraphicFramePr>
            <a:graphicFrameLocks noGrp="1"/>
          </p:cNvGraphicFramePr>
          <p:nvPr/>
        </p:nvGraphicFramePr>
        <p:xfrm>
          <a:off x="838200" y="2557463"/>
          <a:ext cx="2478157" cy="1524000"/>
        </p:xfrm>
        <a:graphic>
          <a:graphicData uri="http://schemas.openxmlformats.org/drawingml/2006/table">
            <a:tbl>
              <a:tblPr firstRow="1" firstCol="1" bandRow="1"/>
              <a:tblGrid>
                <a:gridCol w="857707">
                  <a:extLst>
                    <a:ext uri="{9D8B030D-6E8A-4147-A177-3AD203B41FA5}">
                      <a16:colId xmlns:a16="http://schemas.microsoft.com/office/drawing/2014/main" val="424806789"/>
                    </a:ext>
                  </a:extLst>
                </a:gridCol>
                <a:gridCol w="866063">
                  <a:extLst>
                    <a:ext uri="{9D8B030D-6E8A-4147-A177-3AD203B41FA5}">
                      <a16:colId xmlns:a16="http://schemas.microsoft.com/office/drawing/2014/main" val="4260505686"/>
                    </a:ext>
                  </a:extLst>
                </a:gridCol>
                <a:gridCol w="754387">
                  <a:extLst>
                    <a:ext uri="{9D8B030D-6E8A-4147-A177-3AD203B41FA5}">
                      <a16:colId xmlns:a16="http://schemas.microsoft.com/office/drawing/2014/main" val="856839829"/>
                    </a:ext>
                  </a:extLst>
                </a:gridCol>
              </a:tblGrid>
              <a:tr h="381000">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9061605"/>
                  </a:ext>
                </a:extLst>
              </a:tr>
              <a:tr h="381000">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925317"/>
                  </a:ext>
                </a:extLst>
              </a:tr>
              <a:tr h="381000">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115000"/>
                  </a:ext>
                </a:extLst>
              </a:tr>
              <a:tr h="381000">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dirty="0">
                          <a:effectLst/>
                          <a:latin typeface="Calibri" panose="020F0502020204030204" pitchFamily="34" charset="0"/>
                          <a:ea typeface="Calibri" panose="020F0502020204030204" pitchFamily="34" charset="0"/>
                          <a:cs typeface="Times New Roman" panose="02020603050405020304" pitchFamily="18" charset="0"/>
                        </a:rPr>
                        <a:t>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8500792"/>
                  </a:ext>
                </a:extLst>
              </a:tr>
            </a:tbl>
          </a:graphicData>
        </a:graphic>
      </p:graphicFrame>
      <p:graphicFrame>
        <p:nvGraphicFramePr>
          <p:cNvPr id="7" name="Table 6">
            <a:extLst>
              <a:ext uri="{FF2B5EF4-FFF2-40B4-BE49-F238E27FC236}">
                <a16:creationId xmlns:a16="http://schemas.microsoft.com/office/drawing/2014/main" id="{13A62C9E-1509-478E-B8A0-607F00B5C8BE}"/>
              </a:ext>
            </a:extLst>
          </p:cNvPr>
          <p:cNvGraphicFramePr>
            <a:graphicFrameLocks noGrp="1"/>
          </p:cNvGraphicFramePr>
          <p:nvPr/>
        </p:nvGraphicFramePr>
        <p:xfrm>
          <a:off x="4267200" y="2557671"/>
          <a:ext cx="2690191" cy="1524000"/>
        </p:xfrm>
        <a:graphic>
          <a:graphicData uri="http://schemas.openxmlformats.org/drawingml/2006/table">
            <a:tbl>
              <a:tblPr firstRow="1" firstCol="1" bandRow="1"/>
              <a:tblGrid>
                <a:gridCol w="544692">
                  <a:extLst>
                    <a:ext uri="{9D8B030D-6E8A-4147-A177-3AD203B41FA5}">
                      <a16:colId xmlns:a16="http://schemas.microsoft.com/office/drawing/2014/main" val="2533944851"/>
                    </a:ext>
                  </a:extLst>
                </a:gridCol>
                <a:gridCol w="1022845">
                  <a:extLst>
                    <a:ext uri="{9D8B030D-6E8A-4147-A177-3AD203B41FA5}">
                      <a16:colId xmlns:a16="http://schemas.microsoft.com/office/drawing/2014/main" val="1030533401"/>
                    </a:ext>
                  </a:extLst>
                </a:gridCol>
                <a:gridCol w="1122654">
                  <a:extLst>
                    <a:ext uri="{9D8B030D-6E8A-4147-A177-3AD203B41FA5}">
                      <a16:colId xmlns:a16="http://schemas.microsoft.com/office/drawing/2014/main" val="3630282070"/>
                    </a:ext>
                  </a:extLst>
                </a:gridCol>
              </a:tblGrid>
              <a:tr h="515780">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Roll 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Marks_Stats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Marks_Maths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3344866"/>
                  </a:ext>
                </a:extLst>
              </a:tr>
              <a:tr h="252055">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94601"/>
                  </a:ext>
                </a:extLst>
              </a:tr>
              <a:tr h="252055">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3142899"/>
                  </a:ext>
                </a:extLst>
              </a:tr>
              <a:tr h="252055">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090793"/>
                  </a:ext>
                </a:extLst>
              </a:tr>
              <a:tr h="252055">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Calibri" panose="020F0502020204030204" pitchFamily="34" charset="0"/>
                          <a:ea typeface="Calibri" panose="020F0502020204030204" pitchFamily="34" charset="0"/>
                          <a:cs typeface="Times New Roman" panose="02020603050405020304" pitchFamily="18" charset="0"/>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dirty="0">
                          <a:effectLst/>
                          <a:latin typeface="Calibri" panose="020F0502020204030204" pitchFamily="34" charset="0"/>
                          <a:ea typeface="Calibri" panose="020F0502020204030204" pitchFamily="34" charset="0"/>
                          <a:cs typeface="Times New Roman" panose="02020603050405020304" pitchFamily="18" charset="0"/>
                        </a:rPr>
                        <a:t>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1725833"/>
                  </a:ext>
                </a:extLst>
              </a:tr>
            </a:tbl>
          </a:graphicData>
        </a:graphic>
      </p:graphicFrame>
    </p:spTree>
    <p:extLst>
      <p:ext uri="{BB962C8B-B14F-4D97-AF65-F5344CB8AC3E}">
        <p14:creationId xmlns:p14="http://schemas.microsoft.com/office/powerpoint/2010/main" val="26598167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7FF47CB7-972F-479F-A36D-9E72D26EC8D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0D153B68-5844-490D-8E67-F616D6D721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641A040-BD06-412D-8D26-9066B3C46D95}"/>
              </a:ext>
            </a:extLst>
          </p:cNvPr>
          <p:cNvSpPr>
            <a:spLocks noGrp="1"/>
          </p:cNvSpPr>
          <p:nvPr>
            <p:ph type="title"/>
          </p:nvPr>
        </p:nvSpPr>
        <p:spPr>
          <a:xfrm>
            <a:off x="1137034" y="609597"/>
            <a:ext cx="9392421" cy="1330841"/>
          </a:xfrm>
        </p:spPr>
        <p:txBody>
          <a:bodyPr>
            <a:normAutofit/>
          </a:bodyPr>
          <a:lstStyle/>
          <a:p>
            <a:r>
              <a:rPr lang="en-US"/>
              <a:t>Statistical Definition of Probability</a:t>
            </a:r>
            <a:endParaRPr lang="en-IN"/>
          </a:p>
        </p:txBody>
      </p:sp>
      <p:sp>
        <p:nvSpPr>
          <p:cNvPr id="9" name="Content Placeholder 8">
            <a:extLst>
              <a:ext uri="{FF2B5EF4-FFF2-40B4-BE49-F238E27FC236}">
                <a16:creationId xmlns:a16="http://schemas.microsoft.com/office/drawing/2014/main" id="{F8459F15-83B8-4F6A-BFFB-42EE23429966}"/>
              </a:ext>
            </a:extLst>
          </p:cNvPr>
          <p:cNvSpPr>
            <a:spLocks noGrp="1"/>
          </p:cNvSpPr>
          <p:nvPr>
            <p:ph idx="1"/>
          </p:nvPr>
        </p:nvSpPr>
        <p:spPr>
          <a:xfrm>
            <a:off x="1137034" y="2198362"/>
            <a:ext cx="4958966" cy="3917773"/>
          </a:xfrm>
        </p:spPr>
        <p:txBody>
          <a:bodyPr>
            <a:normAutofit/>
          </a:bodyPr>
          <a:lstStyle/>
          <a:p>
            <a:r>
              <a:rPr lang="en-US" sz="2000" dirty="0"/>
              <a:t>Consider a random experiment</a:t>
            </a:r>
          </a:p>
          <a:p>
            <a:pPr marL="0" indent="0">
              <a:buNone/>
            </a:pPr>
            <a:r>
              <a:rPr lang="en-US" sz="2000" dirty="0"/>
              <a:t> E: tossing a coin. Let A: number of heads</a:t>
            </a:r>
          </a:p>
          <a:p>
            <a:pPr marL="0" indent="0">
              <a:buNone/>
            </a:pPr>
            <a:endParaRPr lang="en-US" sz="2000" dirty="0"/>
          </a:p>
          <a:p>
            <a:pPr marL="0" indent="0">
              <a:buNone/>
            </a:pPr>
            <a:r>
              <a:rPr lang="en-US" sz="2000" dirty="0"/>
              <a:t>Here the relative frequencies fluctuates when n is small, but as n increases, the relative frequencies stabilize around the value 0.53. This phenomenon is known as Statistical Regularity. Here 0.53 is taken as an estimate of the probability of the event A. Thus, Probability of an event can be defined as its relative frequency in the long run.</a:t>
            </a:r>
          </a:p>
          <a:p>
            <a:pPr marL="0" indent="0">
              <a:buNone/>
            </a:pPr>
            <a:endParaRPr lang="en-US" sz="2000" dirty="0"/>
          </a:p>
        </p:txBody>
      </p:sp>
      <p:sp>
        <p:nvSpPr>
          <p:cNvPr id="47" name="Freeform: Shape 46">
            <a:extLst>
              <a:ext uri="{FF2B5EF4-FFF2-40B4-BE49-F238E27FC236}">
                <a16:creationId xmlns:a16="http://schemas.microsoft.com/office/drawing/2014/main" id="{9A0D773F-7A7D-4DBB-9DEA-86BB8B8F4BC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12" name="Table 11">
            <a:extLst>
              <a:ext uri="{FF2B5EF4-FFF2-40B4-BE49-F238E27FC236}">
                <a16:creationId xmlns:a16="http://schemas.microsoft.com/office/drawing/2014/main" id="{06AFAD9B-C037-45E1-85B4-C69CE8958645}"/>
              </a:ext>
            </a:extLst>
          </p:cNvPr>
          <p:cNvGraphicFramePr>
            <a:graphicFrameLocks noGrp="1"/>
          </p:cNvGraphicFramePr>
          <p:nvPr>
            <p:extLst>
              <p:ext uri="{D42A27DB-BD31-4B8C-83A1-F6EECF244321}">
                <p14:modId xmlns:p14="http://schemas.microsoft.com/office/powerpoint/2010/main" val="3979880771"/>
              </p:ext>
            </p:extLst>
          </p:nvPr>
        </p:nvGraphicFramePr>
        <p:xfrm>
          <a:off x="6719367" y="2355140"/>
          <a:ext cx="4788507" cy="3415466"/>
        </p:xfrm>
        <a:graphic>
          <a:graphicData uri="http://schemas.openxmlformats.org/drawingml/2006/table">
            <a:tbl>
              <a:tblPr firstRow="1" firstCol="1" bandRow="1">
                <a:tableStyleId>{5C22544A-7EE6-4342-B048-85BDC9FD1C3A}</a:tableStyleId>
              </a:tblPr>
              <a:tblGrid>
                <a:gridCol w="1639166">
                  <a:extLst>
                    <a:ext uri="{9D8B030D-6E8A-4147-A177-3AD203B41FA5}">
                      <a16:colId xmlns:a16="http://schemas.microsoft.com/office/drawing/2014/main" val="2463273287"/>
                    </a:ext>
                  </a:extLst>
                </a:gridCol>
                <a:gridCol w="1580912">
                  <a:extLst>
                    <a:ext uri="{9D8B030D-6E8A-4147-A177-3AD203B41FA5}">
                      <a16:colId xmlns:a16="http://schemas.microsoft.com/office/drawing/2014/main" val="2533531922"/>
                    </a:ext>
                  </a:extLst>
                </a:gridCol>
                <a:gridCol w="1568429">
                  <a:extLst>
                    <a:ext uri="{9D8B030D-6E8A-4147-A177-3AD203B41FA5}">
                      <a16:colId xmlns:a16="http://schemas.microsoft.com/office/drawing/2014/main" val="3328109565"/>
                    </a:ext>
                  </a:extLst>
                </a:gridCol>
              </a:tblGrid>
              <a:tr h="670754">
                <a:tc>
                  <a:txBody>
                    <a:bodyPr/>
                    <a:lstStyle/>
                    <a:p>
                      <a:pPr>
                        <a:lnSpc>
                          <a:spcPct val="107000"/>
                        </a:lnSpc>
                        <a:spcAft>
                          <a:spcPts val="800"/>
                        </a:spcAft>
                      </a:pPr>
                      <a:r>
                        <a:rPr lang="en-IN" sz="2000">
                          <a:effectLst/>
                        </a:rPr>
                        <a:t>No. of tosses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Frequency of A</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Relative Frequency</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1666303084"/>
                  </a:ext>
                </a:extLst>
              </a:tr>
              <a:tr h="343089">
                <a:tc>
                  <a:txBody>
                    <a:bodyPr/>
                    <a:lstStyle/>
                    <a:p>
                      <a:pPr>
                        <a:lnSpc>
                          <a:spcPct val="107000"/>
                        </a:lnSpc>
                        <a:spcAft>
                          <a:spcPts val="800"/>
                        </a:spcAft>
                      </a:pPr>
                      <a:r>
                        <a:rPr lang="en-IN" sz="2000">
                          <a:effectLst/>
                        </a:rPr>
                        <a:t>10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770757030"/>
                  </a:ext>
                </a:extLst>
              </a:tr>
              <a:tr h="343089">
                <a:tc>
                  <a:txBody>
                    <a:bodyPr/>
                    <a:lstStyle/>
                    <a:p>
                      <a:pPr>
                        <a:lnSpc>
                          <a:spcPct val="107000"/>
                        </a:lnSpc>
                        <a:spcAft>
                          <a:spcPts val="800"/>
                        </a:spcAft>
                      </a:pPr>
                      <a:r>
                        <a:rPr lang="en-IN" sz="2000">
                          <a:effectLst/>
                        </a:rPr>
                        <a:t>100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61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0.61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2694495853"/>
                  </a:ext>
                </a:extLst>
              </a:tr>
              <a:tr h="343089">
                <a:tc>
                  <a:txBody>
                    <a:bodyPr/>
                    <a:lstStyle/>
                    <a:p>
                      <a:pPr>
                        <a:lnSpc>
                          <a:spcPct val="107000"/>
                        </a:lnSpc>
                        <a:spcAft>
                          <a:spcPts val="800"/>
                        </a:spcAft>
                      </a:pPr>
                      <a:r>
                        <a:rPr lang="en-IN" sz="2000">
                          <a:effectLst/>
                        </a:rPr>
                        <a:t>1000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582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7807852"/>
                  </a:ext>
                </a:extLst>
              </a:tr>
              <a:tr h="343089">
                <a:tc>
                  <a:txBody>
                    <a:bodyPr/>
                    <a:lstStyle/>
                    <a:p>
                      <a:pPr>
                        <a:lnSpc>
                          <a:spcPct val="107000"/>
                        </a:lnSpc>
                        <a:spcAft>
                          <a:spcPts val="800"/>
                        </a:spcAft>
                      </a:pPr>
                      <a:r>
                        <a:rPr lang="en-IN" sz="2000">
                          <a:effectLst/>
                        </a:rPr>
                        <a:t>10000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5624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1716241294"/>
                  </a:ext>
                </a:extLst>
              </a:tr>
              <a:tr h="343089">
                <a:tc>
                  <a:txBody>
                    <a:bodyPr/>
                    <a:lstStyle/>
                    <a:p>
                      <a:pPr>
                        <a:lnSpc>
                          <a:spcPct val="107000"/>
                        </a:lnSpc>
                        <a:spcAft>
                          <a:spcPts val="800"/>
                        </a:spcAft>
                      </a:pPr>
                      <a:r>
                        <a:rPr lang="en-IN" sz="2000">
                          <a:effectLst/>
                        </a:rPr>
                        <a:t>100000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54234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4125111927"/>
                  </a:ext>
                </a:extLst>
              </a:tr>
              <a:tr h="343089">
                <a:tc>
                  <a:txBody>
                    <a:bodyPr/>
                    <a:lstStyle/>
                    <a:p>
                      <a:pPr>
                        <a:lnSpc>
                          <a:spcPct val="107000"/>
                        </a:lnSpc>
                        <a:spcAft>
                          <a:spcPts val="800"/>
                        </a:spcAft>
                      </a:pPr>
                      <a:r>
                        <a:rPr lang="en-IN" sz="2000">
                          <a:effectLst/>
                        </a:rPr>
                        <a:t>1000000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534786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1378706083"/>
                  </a:ext>
                </a:extLst>
              </a:tr>
              <a:tr h="343089">
                <a:tc>
                  <a:txBody>
                    <a:bodyPr/>
                    <a:lstStyle/>
                    <a:p>
                      <a:pPr>
                        <a:lnSpc>
                          <a:spcPct val="107000"/>
                        </a:lnSpc>
                        <a:spcAft>
                          <a:spcPts val="800"/>
                        </a:spcAft>
                      </a:pPr>
                      <a:r>
                        <a:rPr lang="en-IN" sz="2000">
                          <a:effectLst/>
                        </a:rPr>
                        <a:t>10000000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5387687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946636607"/>
                  </a:ext>
                </a:extLst>
              </a:tr>
              <a:tr h="343089">
                <a:tc>
                  <a:txBody>
                    <a:bodyPr/>
                    <a:lstStyle/>
                    <a:p>
                      <a:pPr>
                        <a:lnSpc>
                          <a:spcPct val="107000"/>
                        </a:lnSpc>
                        <a:spcAft>
                          <a:spcPts val="800"/>
                        </a:spcAft>
                      </a:pPr>
                      <a:r>
                        <a:rPr lang="en-IN" sz="2000">
                          <a:effectLst/>
                        </a:rPr>
                        <a:t>100000000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53245678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tc>
                  <a:txBody>
                    <a:bodyPr/>
                    <a:lstStyle/>
                    <a:p>
                      <a:pPr>
                        <a:lnSpc>
                          <a:spcPct val="107000"/>
                        </a:lnSpc>
                        <a:spcAft>
                          <a:spcPts val="800"/>
                        </a:spcAft>
                      </a:pPr>
                      <a:r>
                        <a:rPr lang="en-IN" sz="2000">
                          <a:effectLst/>
                        </a:rPr>
                        <a:t>0.53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3863" marR="123863" marT="0" marB="0"/>
                </a:tc>
                <a:extLst>
                  <a:ext uri="{0D108BD9-81ED-4DB2-BD59-A6C34878D82A}">
                    <a16:rowId xmlns:a16="http://schemas.microsoft.com/office/drawing/2014/main" val="823764066"/>
                  </a:ext>
                </a:extLst>
              </a:tr>
            </a:tbl>
          </a:graphicData>
        </a:graphic>
      </p:graphicFrame>
    </p:spTree>
    <p:extLst>
      <p:ext uri="{BB962C8B-B14F-4D97-AF65-F5344CB8AC3E}">
        <p14:creationId xmlns:p14="http://schemas.microsoft.com/office/powerpoint/2010/main" val="4087205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838AA-A948-4BD3-898F-089500FA4210}"/>
              </a:ext>
            </a:extLst>
          </p:cNvPr>
          <p:cNvSpPr>
            <a:spLocks noGrp="1"/>
          </p:cNvSpPr>
          <p:nvPr>
            <p:ph type="title"/>
          </p:nvPr>
        </p:nvSpPr>
        <p:spPr/>
        <p:txBody>
          <a:bodyPr/>
          <a:lstStyle/>
          <a:p>
            <a:r>
              <a:rPr lang="en-US" dirty="0"/>
              <a:t>Random Variable &amp; Probability Distribution</a:t>
            </a:r>
            <a:endParaRPr lang="en-IN" dirty="0"/>
          </a:p>
        </p:txBody>
      </p:sp>
      <p:sp>
        <p:nvSpPr>
          <p:cNvPr id="3" name="Content Placeholder 2">
            <a:extLst>
              <a:ext uri="{FF2B5EF4-FFF2-40B4-BE49-F238E27FC236}">
                <a16:creationId xmlns:a16="http://schemas.microsoft.com/office/drawing/2014/main" id="{543A1046-6790-4AAA-9189-A821F915BB2A}"/>
              </a:ext>
            </a:extLst>
          </p:cNvPr>
          <p:cNvSpPr>
            <a:spLocks noGrp="1"/>
          </p:cNvSpPr>
          <p:nvPr>
            <p:ph idx="1"/>
          </p:nvPr>
        </p:nvSpPr>
        <p:spPr/>
        <p:txBody>
          <a:bodyPr>
            <a:normAutofit fontScale="85000" lnSpcReduction="20000"/>
          </a:bodyPr>
          <a:lstStyle/>
          <a:p>
            <a:r>
              <a:rPr lang="en-US" dirty="0"/>
              <a:t>A random Variable is a real valued function which maps from S (space space) → R (set of real numbers). It takes certain values with definite probabilities</a:t>
            </a:r>
          </a:p>
          <a:p>
            <a:pPr>
              <a:buFont typeface="Wingdings" panose="05000000000000000000" pitchFamily="2" charset="2"/>
              <a:buChar char="Ø"/>
            </a:pPr>
            <a:r>
              <a:rPr lang="en-US" dirty="0"/>
              <a:t>Discrete Random Variable – assumes finite or countable infinite values</a:t>
            </a:r>
          </a:p>
          <a:p>
            <a:pPr>
              <a:buFont typeface="Wingdings" panose="05000000000000000000" pitchFamily="2" charset="2"/>
              <a:buChar char="Ø"/>
            </a:pPr>
            <a:r>
              <a:rPr lang="en-US" dirty="0"/>
              <a:t>Continuous Random Variable – assumes uncountably infinite values.</a:t>
            </a:r>
          </a:p>
          <a:p>
            <a:r>
              <a:rPr lang="en-US" b="1" dirty="0"/>
              <a:t>Probability distribution </a:t>
            </a:r>
            <a:r>
              <a:rPr lang="en-US" dirty="0"/>
              <a:t>is the mathematical function that gives the probabilities of occurrence of different possible outcomes for an experiment. It is a mathematical description of a random phenomenon in terms of its sample space and the probabilities of events (subsets of the sample space).</a:t>
            </a:r>
          </a:p>
          <a:p>
            <a:r>
              <a:rPr lang="en-US" dirty="0"/>
              <a:t>Example: Consider tossing a coin twice. Let X: number of heads obtained. X takes the values 0,1 and 2 with respective probabilities ¼, 2/4 and ¼. Here, X is considered as a random variable and its probability distribution can be written as</a:t>
            </a:r>
          </a:p>
          <a:p>
            <a:pPr marL="0" indent="0">
              <a:buNone/>
            </a:pPr>
            <a:r>
              <a:rPr lang="en-US" dirty="0"/>
              <a:t>    f(x) = ¼, if x=0,2</a:t>
            </a:r>
          </a:p>
          <a:p>
            <a:pPr marL="0" indent="0">
              <a:buNone/>
            </a:pPr>
            <a:r>
              <a:rPr lang="en-US" dirty="0"/>
              <a:t>              2/4, if x = 1</a:t>
            </a:r>
            <a:endParaRPr lang="en-IN" dirty="0"/>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85C02AB2-D058-4C60-BE26-BAB9C083CA66}"/>
                  </a:ext>
                </a:extLst>
              </p14:cNvPr>
              <p14:cNvContentPartPr/>
              <p14:nvPr/>
            </p14:nvContentPartPr>
            <p14:xfrm>
              <a:off x="12429981" y="4293386"/>
              <a:ext cx="360" cy="360"/>
            </p14:xfrm>
          </p:contentPart>
        </mc:Choice>
        <mc:Fallback xmlns="">
          <p:pic>
            <p:nvPicPr>
              <p:cNvPr id="5" name="Ink 4">
                <a:extLst>
                  <a:ext uri="{FF2B5EF4-FFF2-40B4-BE49-F238E27FC236}">
                    <a16:creationId xmlns:a16="http://schemas.microsoft.com/office/drawing/2014/main" xmlns="" xmlns:p14="http://schemas.microsoft.com/office/powerpoint/2010/main" id="{85C02AB2-D058-4C60-BE26-BAB9C083CA66}"/>
                  </a:ext>
                </a:extLst>
              </p:cNvPr>
              <p:cNvPicPr/>
              <p:nvPr/>
            </p:nvPicPr>
            <p:blipFill>
              <a:blip r:embed="rId3"/>
              <a:stretch>
                <a:fillRect/>
              </a:stretch>
            </p:blipFill>
            <p:spPr>
              <a:xfrm>
                <a:off x="12421341" y="428438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D09619A8-0605-4055-AE20-AA2ADE14B18D}"/>
                  </a:ext>
                </a:extLst>
              </p14:cNvPr>
              <p14:cNvContentPartPr/>
              <p14:nvPr/>
            </p14:nvContentPartPr>
            <p14:xfrm>
              <a:off x="8348661" y="4120946"/>
              <a:ext cx="360" cy="360"/>
            </p14:xfrm>
          </p:contentPart>
        </mc:Choice>
        <mc:Fallback xmlns="">
          <p:pic>
            <p:nvPicPr>
              <p:cNvPr id="7" name="Ink 6">
                <a:extLst>
                  <a:ext uri="{FF2B5EF4-FFF2-40B4-BE49-F238E27FC236}">
                    <a16:creationId xmlns:a16="http://schemas.microsoft.com/office/drawing/2014/main" xmlns="" xmlns:p14="http://schemas.microsoft.com/office/powerpoint/2010/main" id="{D09619A8-0605-4055-AE20-AA2ADE14B18D}"/>
                  </a:ext>
                </a:extLst>
              </p:cNvPr>
              <p:cNvPicPr/>
              <p:nvPr/>
            </p:nvPicPr>
            <p:blipFill>
              <a:blip r:embed="rId3"/>
              <a:stretch>
                <a:fillRect/>
              </a:stretch>
            </p:blipFill>
            <p:spPr>
              <a:xfrm>
                <a:off x="8339661" y="4112306"/>
                <a:ext cx="18000" cy="18000"/>
              </a:xfrm>
              <a:prstGeom prst="rect">
                <a:avLst/>
              </a:prstGeom>
            </p:spPr>
          </p:pic>
        </mc:Fallback>
      </mc:AlternateContent>
      <p:grpSp>
        <p:nvGrpSpPr>
          <p:cNvPr id="10" name="Group 9">
            <a:extLst>
              <a:ext uri="{FF2B5EF4-FFF2-40B4-BE49-F238E27FC236}">
                <a16:creationId xmlns:a16="http://schemas.microsoft.com/office/drawing/2014/main" id="{6A03D6C3-66D3-49AE-B6C7-77757AA701E7}"/>
              </a:ext>
            </a:extLst>
          </p:cNvPr>
          <p:cNvGrpSpPr/>
          <p:nvPr/>
        </p:nvGrpSpPr>
        <p:grpSpPr>
          <a:xfrm>
            <a:off x="1152621" y="5260706"/>
            <a:ext cx="360" cy="360"/>
            <a:chOff x="1152621" y="5260706"/>
            <a:chExt cx="360" cy="360"/>
          </a:xfrm>
        </p:grpSpPr>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32E2B211-33F9-4132-8635-70B1502B8AE6}"/>
                    </a:ext>
                  </a:extLst>
                </p14:cNvPr>
                <p14:cNvContentPartPr/>
                <p14:nvPr/>
              </p14:nvContentPartPr>
              <p14:xfrm>
                <a:off x="1152621" y="5260706"/>
                <a:ext cx="360" cy="360"/>
              </p14:xfrm>
            </p:contentPart>
          </mc:Choice>
          <mc:Fallback xmlns="">
            <p:pic>
              <p:nvPicPr>
                <p:cNvPr id="8" name="Ink 7">
                  <a:extLst>
                    <a:ext uri="{FF2B5EF4-FFF2-40B4-BE49-F238E27FC236}">
                      <a16:creationId xmlns:a16="http://schemas.microsoft.com/office/drawing/2014/main" xmlns="" xmlns:p14="http://schemas.microsoft.com/office/powerpoint/2010/main" id="{32E2B211-33F9-4132-8635-70B1502B8AE6}"/>
                    </a:ext>
                  </a:extLst>
                </p:cNvPr>
                <p:cNvPicPr/>
                <p:nvPr/>
              </p:nvPicPr>
              <p:blipFill>
                <a:blip r:embed="rId3"/>
                <a:stretch>
                  <a:fillRect/>
                </a:stretch>
              </p:blipFill>
              <p:spPr>
                <a:xfrm>
                  <a:off x="1143621" y="525170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1C1C8824-C135-4193-8BB8-69AB12314794}"/>
                    </a:ext>
                  </a:extLst>
                </p14:cNvPr>
                <p14:cNvContentPartPr/>
                <p14:nvPr/>
              </p14:nvContentPartPr>
              <p14:xfrm>
                <a:off x="1152621" y="5260706"/>
                <a:ext cx="360" cy="360"/>
              </p14:xfrm>
            </p:contentPart>
          </mc:Choice>
          <mc:Fallback xmlns="">
            <p:pic>
              <p:nvPicPr>
                <p:cNvPr id="9" name="Ink 8">
                  <a:extLst>
                    <a:ext uri="{FF2B5EF4-FFF2-40B4-BE49-F238E27FC236}">
                      <a16:creationId xmlns:a16="http://schemas.microsoft.com/office/drawing/2014/main" xmlns="" xmlns:p14="http://schemas.microsoft.com/office/powerpoint/2010/main" id="{1C1C8824-C135-4193-8BB8-69AB12314794}"/>
                    </a:ext>
                  </a:extLst>
                </p:cNvPr>
                <p:cNvPicPr/>
                <p:nvPr/>
              </p:nvPicPr>
              <p:blipFill>
                <a:blip r:embed="rId3"/>
                <a:stretch>
                  <a:fillRect/>
                </a:stretch>
              </p:blipFill>
              <p:spPr>
                <a:xfrm>
                  <a:off x="1143621" y="5251706"/>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9" name="Ink 18">
                <a:extLst>
                  <a:ext uri="{FF2B5EF4-FFF2-40B4-BE49-F238E27FC236}">
                    <a16:creationId xmlns:a16="http://schemas.microsoft.com/office/drawing/2014/main" id="{A6C256D6-C723-4F0C-9E65-8B69864526C8}"/>
                  </a:ext>
                </a:extLst>
              </p14:cNvPr>
              <p14:cNvContentPartPr/>
              <p14:nvPr/>
            </p14:nvContentPartPr>
            <p14:xfrm>
              <a:off x="11422701" y="4929506"/>
              <a:ext cx="360" cy="360"/>
            </p14:xfrm>
          </p:contentPart>
        </mc:Choice>
        <mc:Fallback xmlns="">
          <p:pic>
            <p:nvPicPr>
              <p:cNvPr id="19" name="Ink 18">
                <a:extLst>
                  <a:ext uri="{FF2B5EF4-FFF2-40B4-BE49-F238E27FC236}">
                    <a16:creationId xmlns:a16="http://schemas.microsoft.com/office/drawing/2014/main" xmlns="" xmlns:p14="http://schemas.microsoft.com/office/powerpoint/2010/main" id="{A6C256D6-C723-4F0C-9E65-8B69864526C8}"/>
                  </a:ext>
                </a:extLst>
              </p:cNvPr>
              <p:cNvPicPr/>
              <p:nvPr/>
            </p:nvPicPr>
            <p:blipFill>
              <a:blip r:embed="rId3"/>
              <a:stretch>
                <a:fillRect/>
              </a:stretch>
            </p:blipFill>
            <p:spPr>
              <a:xfrm>
                <a:off x="11414061" y="492050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0" name="Ink 19">
                <a:extLst>
                  <a:ext uri="{FF2B5EF4-FFF2-40B4-BE49-F238E27FC236}">
                    <a16:creationId xmlns:a16="http://schemas.microsoft.com/office/drawing/2014/main" id="{7F903A19-D845-4BAF-98B8-C38E1DE685F6}"/>
                  </a:ext>
                </a:extLst>
              </p14:cNvPr>
              <p14:cNvContentPartPr/>
              <p14:nvPr/>
            </p14:nvContentPartPr>
            <p14:xfrm>
              <a:off x="12959901" y="3670226"/>
              <a:ext cx="360" cy="360"/>
            </p14:xfrm>
          </p:contentPart>
        </mc:Choice>
        <mc:Fallback xmlns="">
          <p:pic>
            <p:nvPicPr>
              <p:cNvPr id="20" name="Ink 19">
                <a:extLst>
                  <a:ext uri="{FF2B5EF4-FFF2-40B4-BE49-F238E27FC236}">
                    <a16:creationId xmlns:a16="http://schemas.microsoft.com/office/drawing/2014/main" xmlns="" xmlns:p14="http://schemas.microsoft.com/office/powerpoint/2010/main" id="{7F903A19-D845-4BAF-98B8-C38E1DE685F6}"/>
                  </a:ext>
                </a:extLst>
              </p:cNvPr>
              <p:cNvPicPr/>
              <p:nvPr/>
            </p:nvPicPr>
            <p:blipFill>
              <a:blip r:embed="rId3"/>
              <a:stretch>
                <a:fillRect/>
              </a:stretch>
            </p:blipFill>
            <p:spPr>
              <a:xfrm>
                <a:off x="12951261" y="366158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8D9B13BC-951E-4AC2-BA29-E3C6ACAD3044}"/>
                  </a:ext>
                </a:extLst>
              </p14:cNvPr>
              <p14:cNvContentPartPr/>
              <p14:nvPr/>
            </p14:nvContentPartPr>
            <p14:xfrm>
              <a:off x="12867381" y="3763466"/>
              <a:ext cx="360" cy="360"/>
            </p14:xfrm>
          </p:contentPart>
        </mc:Choice>
        <mc:Fallback xmlns="">
          <p:pic>
            <p:nvPicPr>
              <p:cNvPr id="21" name="Ink 20">
                <a:extLst>
                  <a:ext uri="{FF2B5EF4-FFF2-40B4-BE49-F238E27FC236}">
                    <a16:creationId xmlns:a16="http://schemas.microsoft.com/office/drawing/2014/main" xmlns="" xmlns:p14="http://schemas.microsoft.com/office/powerpoint/2010/main" id="{8D9B13BC-951E-4AC2-BA29-E3C6ACAD3044}"/>
                  </a:ext>
                </a:extLst>
              </p:cNvPr>
              <p:cNvPicPr/>
              <p:nvPr/>
            </p:nvPicPr>
            <p:blipFill>
              <a:blip r:embed="rId3"/>
              <a:stretch>
                <a:fillRect/>
              </a:stretch>
            </p:blipFill>
            <p:spPr>
              <a:xfrm>
                <a:off x="12858381" y="3754466"/>
                <a:ext cx="18000" cy="18000"/>
              </a:xfrm>
              <a:prstGeom prst="rect">
                <a:avLst/>
              </a:prstGeom>
            </p:spPr>
          </p:pic>
        </mc:Fallback>
      </mc:AlternateContent>
      <p:grpSp>
        <p:nvGrpSpPr>
          <p:cNvPr id="27" name="Group 26">
            <a:extLst>
              <a:ext uri="{FF2B5EF4-FFF2-40B4-BE49-F238E27FC236}">
                <a16:creationId xmlns:a16="http://schemas.microsoft.com/office/drawing/2014/main" id="{71172B0B-5AA7-411A-92D8-0057EF221A93}"/>
              </a:ext>
            </a:extLst>
          </p:cNvPr>
          <p:cNvGrpSpPr/>
          <p:nvPr/>
        </p:nvGrpSpPr>
        <p:grpSpPr>
          <a:xfrm>
            <a:off x="1111098" y="2981769"/>
            <a:ext cx="42120" cy="70920"/>
            <a:chOff x="1111098" y="2981769"/>
            <a:chExt cx="42120" cy="70920"/>
          </a:xfrm>
        </p:grpSpPr>
        <mc:AlternateContent xmlns:mc="http://schemas.openxmlformats.org/markup-compatibility/2006" xmlns:p14="http://schemas.microsoft.com/office/powerpoint/2010/main">
          <mc:Choice Requires="p14">
            <p:contentPart p14:bwMode="auto" r:id="rId10">
              <p14:nvContentPartPr>
                <p14:cNvPr id="22" name="Ink 21">
                  <a:extLst>
                    <a:ext uri="{FF2B5EF4-FFF2-40B4-BE49-F238E27FC236}">
                      <a16:creationId xmlns:a16="http://schemas.microsoft.com/office/drawing/2014/main" id="{CB5FA9BA-D1CE-4113-BAA8-5C05D390EBC8}"/>
                    </a:ext>
                  </a:extLst>
                </p14:cNvPr>
                <p14:cNvContentPartPr/>
                <p14:nvPr/>
              </p14:nvContentPartPr>
              <p14:xfrm>
                <a:off x="1152858" y="2981769"/>
                <a:ext cx="360" cy="360"/>
              </p14:xfrm>
            </p:contentPart>
          </mc:Choice>
          <mc:Fallback xmlns="">
            <p:pic>
              <p:nvPicPr>
                <p:cNvPr id="22" name="Ink 21">
                  <a:extLst>
                    <a:ext uri="{FF2B5EF4-FFF2-40B4-BE49-F238E27FC236}">
                      <a16:creationId xmlns:a16="http://schemas.microsoft.com/office/drawing/2014/main" xmlns="" xmlns:p14="http://schemas.microsoft.com/office/powerpoint/2010/main" id="{CB5FA9BA-D1CE-4113-BAA8-5C05D390EBC8}"/>
                    </a:ext>
                  </a:extLst>
                </p:cNvPr>
                <p:cNvPicPr/>
                <p:nvPr/>
              </p:nvPicPr>
              <p:blipFill>
                <a:blip r:embed="rId3"/>
                <a:stretch>
                  <a:fillRect/>
                </a:stretch>
              </p:blipFill>
              <p:spPr>
                <a:xfrm>
                  <a:off x="1144218" y="297312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3" name="Ink 22">
                  <a:extLst>
                    <a:ext uri="{FF2B5EF4-FFF2-40B4-BE49-F238E27FC236}">
                      <a16:creationId xmlns:a16="http://schemas.microsoft.com/office/drawing/2014/main" id="{1E336179-2015-48A8-8EF0-805B99963048}"/>
                    </a:ext>
                  </a:extLst>
                </p14:cNvPr>
                <p14:cNvContentPartPr/>
                <p14:nvPr/>
              </p14:nvContentPartPr>
              <p14:xfrm>
                <a:off x="1111098" y="3052329"/>
                <a:ext cx="360" cy="360"/>
              </p14:xfrm>
            </p:contentPart>
          </mc:Choice>
          <mc:Fallback xmlns="">
            <p:pic>
              <p:nvPicPr>
                <p:cNvPr id="23" name="Ink 22">
                  <a:extLst>
                    <a:ext uri="{FF2B5EF4-FFF2-40B4-BE49-F238E27FC236}">
                      <a16:creationId xmlns:a16="http://schemas.microsoft.com/office/drawing/2014/main" xmlns="" xmlns:p14="http://schemas.microsoft.com/office/powerpoint/2010/main" id="{1E336179-2015-48A8-8EF0-805B99963048}"/>
                    </a:ext>
                  </a:extLst>
                </p:cNvPr>
                <p:cNvPicPr/>
                <p:nvPr/>
              </p:nvPicPr>
              <p:blipFill>
                <a:blip r:embed="rId3"/>
                <a:stretch>
                  <a:fillRect/>
                </a:stretch>
              </p:blipFill>
              <p:spPr>
                <a:xfrm>
                  <a:off x="1102098" y="304368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4" name="Ink 23">
                  <a:extLst>
                    <a:ext uri="{FF2B5EF4-FFF2-40B4-BE49-F238E27FC236}">
                      <a16:creationId xmlns:a16="http://schemas.microsoft.com/office/drawing/2014/main" id="{5765D4F2-1276-499B-8031-7B78986A9305}"/>
                    </a:ext>
                  </a:extLst>
                </p14:cNvPr>
                <p14:cNvContentPartPr/>
                <p14:nvPr/>
              </p14:nvContentPartPr>
              <p14:xfrm>
                <a:off x="1111098" y="3052329"/>
                <a:ext cx="360" cy="360"/>
              </p14:xfrm>
            </p:contentPart>
          </mc:Choice>
          <mc:Fallback xmlns="">
            <p:pic>
              <p:nvPicPr>
                <p:cNvPr id="24" name="Ink 23">
                  <a:extLst>
                    <a:ext uri="{FF2B5EF4-FFF2-40B4-BE49-F238E27FC236}">
                      <a16:creationId xmlns:a16="http://schemas.microsoft.com/office/drawing/2014/main" xmlns="" xmlns:p14="http://schemas.microsoft.com/office/powerpoint/2010/main" id="{5765D4F2-1276-499B-8031-7B78986A9305}"/>
                    </a:ext>
                  </a:extLst>
                </p:cNvPr>
                <p:cNvPicPr/>
                <p:nvPr/>
              </p:nvPicPr>
              <p:blipFill>
                <a:blip r:embed="rId3"/>
                <a:stretch>
                  <a:fillRect/>
                </a:stretch>
              </p:blipFill>
              <p:spPr>
                <a:xfrm>
                  <a:off x="1102098" y="304368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2AC5415B-8CEF-4A07-B51B-0CDF947F692E}"/>
                    </a:ext>
                  </a:extLst>
                </p14:cNvPr>
                <p14:cNvContentPartPr/>
                <p14:nvPr/>
              </p14:nvContentPartPr>
              <p14:xfrm>
                <a:off x="1111098" y="3052329"/>
                <a:ext cx="360" cy="360"/>
              </p14:xfrm>
            </p:contentPart>
          </mc:Choice>
          <mc:Fallback xmlns="">
            <p:pic>
              <p:nvPicPr>
                <p:cNvPr id="26" name="Ink 25">
                  <a:extLst>
                    <a:ext uri="{FF2B5EF4-FFF2-40B4-BE49-F238E27FC236}">
                      <a16:creationId xmlns:a16="http://schemas.microsoft.com/office/drawing/2014/main" xmlns="" xmlns:p14="http://schemas.microsoft.com/office/powerpoint/2010/main" id="{2AC5415B-8CEF-4A07-B51B-0CDF947F692E}"/>
                    </a:ext>
                  </a:extLst>
                </p:cNvPr>
                <p:cNvPicPr/>
                <p:nvPr/>
              </p:nvPicPr>
              <p:blipFill>
                <a:blip r:embed="rId3"/>
                <a:stretch>
                  <a:fillRect/>
                </a:stretch>
              </p:blipFill>
              <p:spPr>
                <a:xfrm>
                  <a:off x="1102098" y="3043689"/>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4">
            <p14:nvContentPartPr>
              <p14:cNvPr id="4" name="Ink 3">
                <a:extLst>
                  <a:ext uri="{FF2B5EF4-FFF2-40B4-BE49-F238E27FC236}">
                    <a16:creationId xmlns:a16="http://schemas.microsoft.com/office/drawing/2014/main" id="{D52A09F9-A70E-49B9-A218-F85A708282A8}"/>
                  </a:ext>
                </a:extLst>
              </p14:cNvPr>
              <p14:cNvContentPartPr/>
              <p14:nvPr/>
            </p14:nvContentPartPr>
            <p14:xfrm>
              <a:off x="1868301" y="5167826"/>
              <a:ext cx="360" cy="360"/>
            </p14:xfrm>
          </p:contentPart>
        </mc:Choice>
        <mc:Fallback xmlns="">
          <p:pic>
            <p:nvPicPr>
              <p:cNvPr id="4" name="Ink 3">
                <a:extLst>
                  <a:ext uri="{FF2B5EF4-FFF2-40B4-BE49-F238E27FC236}">
                    <a16:creationId xmlns:a16="http://schemas.microsoft.com/office/drawing/2014/main" xmlns="" xmlns:p14="http://schemas.microsoft.com/office/powerpoint/2010/main" id="{D52A09F9-A70E-49B9-A218-F85A708282A8}"/>
                  </a:ext>
                </a:extLst>
              </p:cNvPr>
              <p:cNvPicPr/>
              <p:nvPr/>
            </p:nvPicPr>
            <p:blipFill>
              <a:blip r:embed="rId3"/>
              <a:stretch>
                <a:fillRect/>
              </a:stretch>
            </p:blipFill>
            <p:spPr>
              <a:xfrm>
                <a:off x="1859301" y="515918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28BEB1BE-CF8A-4011-A4DE-083A0835F0C2}"/>
                  </a:ext>
                </a:extLst>
              </p14:cNvPr>
              <p14:cNvContentPartPr/>
              <p14:nvPr/>
            </p14:nvContentPartPr>
            <p14:xfrm>
              <a:off x="1825101" y="5167826"/>
              <a:ext cx="146160" cy="1016640"/>
            </p14:xfrm>
          </p:contentPart>
        </mc:Choice>
        <mc:Fallback xmlns="">
          <p:pic>
            <p:nvPicPr>
              <p:cNvPr id="6" name="Ink 5">
                <a:extLst>
                  <a:ext uri="{FF2B5EF4-FFF2-40B4-BE49-F238E27FC236}">
                    <a16:creationId xmlns:a16="http://schemas.microsoft.com/office/drawing/2014/main" xmlns="" xmlns:p14="http://schemas.microsoft.com/office/powerpoint/2010/main" id="{28BEB1BE-CF8A-4011-A4DE-083A0835F0C2}"/>
                  </a:ext>
                </a:extLst>
              </p:cNvPr>
              <p:cNvPicPr/>
              <p:nvPr/>
            </p:nvPicPr>
            <p:blipFill>
              <a:blip r:embed="rId17"/>
              <a:stretch>
                <a:fillRect/>
              </a:stretch>
            </p:blipFill>
            <p:spPr>
              <a:xfrm>
                <a:off x="1816461" y="5159186"/>
                <a:ext cx="163800" cy="1034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1" name="Ink 10">
                <a:extLst>
                  <a:ext uri="{FF2B5EF4-FFF2-40B4-BE49-F238E27FC236}">
                    <a16:creationId xmlns:a16="http://schemas.microsoft.com/office/drawing/2014/main" id="{ED04B7FE-2821-4B32-BF2E-5743F9E62311}"/>
                  </a:ext>
                </a:extLst>
              </p14:cNvPr>
              <p14:cNvContentPartPr/>
              <p14:nvPr/>
            </p14:nvContentPartPr>
            <p14:xfrm>
              <a:off x="13053141" y="5300666"/>
              <a:ext cx="360" cy="360"/>
            </p14:xfrm>
          </p:contentPart>
        </mc:Choice>
        <mc:Fallback xmlns="">
          <p:pic>
            <p:nvPicPr>
              <p:cNvPr id="11" name="Ink 10">
                <a:extLst>
                  <a:ext uri="{FF2B5EF4-FFF2-40B4-BE49-F238E27FC236}">
                    <a16:creationId xmlns:a16="http://schemas.microsoft.com/office/drawing/2014/main" xmlns="" xmlns:p14="http://schemas.microsoft.com/office/powerpoint/2010/main" id="{ED04B7FE-2821-4B32-BF2E-5743F9E62311}"/>
                  </a:ext>
                </a:extLst>
              </p:cNvPr>
              <p:cNvPicPr/>
              <p:nvPr/>
            </p:nvPicPr>
            <p:blipFill>
              <a:blip r:embed="rId3"/>
              <a:stretch>
                <a:fillRect/>
              </a:stretch>
            </p:blipFill>
            <p:spPr>
              <a:xfrm>
                <a:off x="13044501" y="5291666"/>
                <a:ext cx="18000" cy="18000"/>
              </a:xfrm>
              <a:prstGeom prst="rect">
                <a:avLst/>
              </a:prstGeom>
            </p:spPr>
          </p:pic>
        </mc:Fallback>
      </mc:AlternateContent>
    </p:spTree>
    <p:extLst>
      <p:ext uri="{BB962C8B-B14F-4D97-AF65-F5344CB8AC3E}">
        <p14:creationId xmlns:p14="http://schemas.microsoft.com/office/powerpoint/2010/main" val="2823900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2E17E911-875F-4DE5-8699-99D9F1805A5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D9FE4EF-C4D8-49A0-B2FF-81D8DB7D8A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300840D-0A0B-4512-BACA-B439D5B9C5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2B78728-A580-49A7-84F9-6EF6F583AD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33">
            <a:extLst>
              <a:ext uri="{FF2B5EF4-FFF2-40B4-BE49-F238E27FC236}">
                <a16:creationId xmlns:a16="http://schemas.microsoft.com/office/drawing/2014/main" id="{38FAA1A1-D861-433F-88FA-1E9D6FD31D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6" name="Rectangle 35">
            <a:extLst>
              <a:ext uri="{FF2B5EF4-FFF2-40B4-BE49-F238E27FC236}">
                <a16:creationId xmlns:a16="http://schemas.microsoft.com/office/drawing/2014/main" id="{8D71EDA1-87BF-4D5D-AB79-F346FD1927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E92FAA-7658-47F3-A683-379015A782F3}"/>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Some Commonly used Probability Distributions</a:t>
            </a:r>
            <a:endParaRPr lang="en-IN" sz="4000">
              <a:solidFill>
                <a:srgbClr val="FFFFFF"/>
              </a:solidFill>
            </a:endParaRPr>
          </a:p>
        </p:txBody>
      </p:sp>
      <p:sp>
        <p:nvSpPr>
          <p:cNvPr id="3" name="Content Placeholder 2">
            <a:extLst>
              <a:ext uri="{FF2B5EF4-FFF2-40B4-BE49-F238E27FC236}">
                <a16:creationId xmlns:a16="http://schemas.microsoft.com/office/drawing/2014/main" id="{F2E81207-6E17-4942-B58A-0D3736EA5C61}"/>
              </a:ext>
            </a:extLst>
          </p:cNvPr>
          <p:cNvSpPr>
            <a:spLocks noGrp="1"/>
          </p:cNvSpPr>
          <p:nvPr>
            <p:ph idx="1"/>
          </p:nvPr>
        </p:nvSpPr>
        <p:spPr>
          <a:xfrm>
            <a:off x="4581727" y="649480"/>
            <a:ext cx="3025303" cy="5546047"/>
          </a:xfrm>
        </p:spPr>
        <p:txBody>
          <a:bodyPr anchor="ctr">
            <a:normAutofit/>
          </a:bodyPr>
          <a:lstStyle/>
          <a:p>
            <a:r>
              <a:rPr lang="en-US" sz="1700" b="1"/>
              <a:t>Discrete Distributions</a:t>
            </a:r>
          </a:p>
          <a:p>
            <a:pPr>
              <a:buFont typeface="Wingdings" panose="05000000000000000000" pitchFamily="2" charset="2"/>
              <a:buChar char="Ø"/>
            </a:pPr>
            <a:r>
              <a:rPr lang="en-US" sz="1700" b="1"/>
              <a:t>Binomial Distribution</a:t>
            </a:r>
          </a:p>
          <a:p>
            <a:pPr>
              <a:buFont typeface="Wingdings" panose="05000000000000000000" pitchFamily="2" charset="2"/>
              <a:buChar char="Ø"/>
            </a:pPr>
            <a:r>
              <a:rPr lang="en-US" sz="1700" b="1"/>
              <a:t>Poisson Distribution</a:t>
            </a:r>
          </a:p>
          <a:p>
            <a:pPr>
              <a:buFont typeface="Wingdings" panose="05000000000000000000" pitchFamily="2" charset="2"/>
              <a:buChar char="Ø"/>
            </a:pPr>
            <a:r>
              <a:rPr lang="en-US" sz="1700"/>
              <a:t>Geometric Distribution</a:t>
            </a:r>
          </a:p>
          <a:p>
            <a:pPr>
              <a:buFont typeface="Wingdings" panose="05000000000000000000" pitchFamily="2" charset="2"/>
              <a:buChar char="Ø"/>
            </a:pPr>
            <a:r>
              <a:rPr lang="en-US" sz="1700"/>
              <a:t>Hypergeometric distribution</a:t>
            </a:r>
          </a:p>
          <a:p>
            <a:pPr>
              <a:buFont typeface="Wingdings" panose="05000000000000000000" pitchFamily="2" charset="2"/>
              <a:buChar char="Ø"/>
            </a:pPr>
            <a:r>
              <a:rPr lang="en-US" sz="1700"/>
              <a:t>Negative Binomial Distribution</a:t>
            </a:r>
          </a:p>
          <a:p>
            <a:r>
              <a:rPr lang="en-US" sz="1700" b="1"/>
              <a:t>Continuous Distributions</a:t>
            </a:r>
          </a:p>
          <a:p>
            <a:pPr>
              <a:buFont typeface="Wingdings" panose="05000000000000000000" pitchFamily="2" charset="2"/>
              <a:buChar char="Ø"/>
            </a:pPr>
            <a:r>
              <a:rPr lang="en-US" sz="1700" b="1"/>
              <a:t>Normal Distribution</a:t>
            </a:r>
          </a:p>
          <a:p>
            <a:pPr>
              <a:buFont typeface="Wingdings" panose="05000000000000000000" pitchFamily="2" charset="2"/>
              <a:buChar char="Ø"/>
            </a:pPr>
            <a:r>
              <a:rPr lang="en-US" sz="1700"/>
              <a:t>Rectangular Distribution</a:t>
            </a:r>
          </a:p>
          <a:p>
            <a:pPr>
              <a:buFont typeface="Wingdings" panose="05000000000000000000" pitchFamily="2" charset="2"/>
              <a:buChar char="Ø"/>
            </a:pPr>
            <a:r>
              <a:rPr lang="en-US" sz="1700"/>
              <a:t>Exponential Distribution</a:t>
            </a:r>
          </a:p>
          <a:p>
            <a:pPr>
              <a:buFont typeface="Wingdings" panose="05000000000000000000" pitchFamily="2" charset="2"/>
              <a:buChar char="Ø"/>
            </a:pPr>
            <a:r>
              <a:rPr lang="en-US" sz="1700"/>
              <a:t>Gamma Distribution</a:t>
            </a:r>
          </a:p>
          <a:p>
            <a:pPr>
              <a:buFont typeface="Wingdings" panose="05000000000000000000" pitchFamily="2" charset="2"/>
              <a:buChar char="Ø"/>
            </a:pPr>
            <a:r>
              <a:rPr lang="en-US" sz="1700"/>
              <a:t>Beta Distribution</a:t>
            </a:r>
          </a:p>
          <a:p>
            <a:pPr>
              <a:buFont typeface="Wingdings" panose="05000000000000000000" pitchFamily="2" charset="2"/>
              <a:buChar char="Ø"/>
            </a:pPr>
            <a:r>
              <a:rPr lang="en-US" sz="1700"/>
              <a:t>Lognormal Distribution</a:t>
            </a:r>
          </a:p>
          <a:p>
            <a:pPr>
              <a:buFont typeface="Wingdings" panose="05000000000000000000" pitchFamily="2" charset="2"/>
              <a:buChar char="Ø"/>
            </a:pPr>
            <a:r>
              <a:rPr lang="en-US" sz="1700"/>
              <a:t>Cauchy Distribution</a:t>
            </a:r>
            <a:endParaRPr lang="en-IN" sz="1700"/>
          </a:p>
        </p:txBody>
      </p:sp>
      <p:pic>
        <p:nvPicPr>
          <p:cNvPr id="22" name="Picture 21" descr="Stock market graph on display">
            <a:extLst>
              <a:ext uri="{FF2B5EF4-FFF2-40B4-BE49-F238E27FC236}">
                <a16:creationId xmlns:a16="http://schemas.microsoft.com/office/drawing/2014/main" id="{6C835012-8A33-4C66-ADA8-83C7DF35E230}"/>
              </a:ext>
            </a:extLst>
          </p:cNvPr>
          <p:cNvPicPr>
            <a:picLocks noChangeAspect="1"/>
          </p:cNvPicPr>
          <p:nvPr/>
        </p:nvPicPr>
        <p:blipFill rotWithShape="1">
          <a:blip r:embed="rId2"/>
          <a:srcRect l="45664" r="19809" b="-1"/>
          <a:stretch/>
        </p:blipFill>
        <p:spPr>
          <a:xfrm>
            <a:off x="8109502" y="10"/>
            <a:ext cx="4082498" cy="6857990"/>
          </a:xfrm>
          <a:prstGeom prst="rect">
            <a:avLst/>
          </a:prstGeom>
        </p:spPr>
      </p:pic>
    </p:spTree>
    <p:extLst>
      <p:ext uri="{BB962C8B-B14F-4D97-AF65-F5344CB8AC3E}">
        <p14:creationId xmlns:p14="http://schemas.microsoft.com/office/powerpoint/2010/main" val="1043842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C5FB7E8-B636-40FA-BE8D-48145C0F5C5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1137036" y="548640"/>
            <a:ext cx="9543405" cy="1188720"/>
          </a:xfrm>
        </p:spPr>
        <p:txBody>
          <a:bodyPr>
            <a:normAutofit/>
          </a:bodyPr>
          <a:lstStyle/>
          <a:p>
            <a:pPr lvl="1" rtl="0">
              <a:spcBef>
                <a:spcPct val="0"/>
              </a:spcBef>
            </a:pPr>
            <a:r>
              <a:rPr lang="en-US" b="1" kern="1200">
                <a:solidFill>
                  <a:schemeClr val="tx1">
                    <a:lumMod val="85000"/>
                    <a:lumOff val="15000"/>
                  </a:schemeClr>
                </a:solidFill>
                <a:latin typeface="+mj-lt"/>
                <a:ea typeface="+mj-ea"/>
                <a:cs typeface="+mj-cs"/>
              </a:rPr>
              <a:t>Binomial</a:t>
            </a:r>
            <a:r>
              <a:rPr lang="en-US">
                <a:solidFill>
                  <a:schemeClr val="tx1">
                    <a:lumMod val="85000"/>
                    <a:lumOff val="15000"/>
                  </a:schemeClr>
                </a:solidFill>
              </a:rPr>
              <a:t> </a:t>
            </a:r>
            <a:r>
              <a:rPr lang="en-US" b="1" kern="1200">
                <a:solidFill>
                  <a:schemeClr val="tx1">
                    <a:lumMod val="85000"/>
                    <a:lumOff val="15000"/>
                  </a:schemeClr>
                </a:solidFill>
                <a:latin typeface="+mj-lt"/>
                <a:ea typeface="+mj-ea"/>
                <a:cs typeface="+mj-cs"/>
              </a:rPr>
              <a:t>Distribution</a:t>
            </a:r>
          </a:p>
        </p:txBody>
      </p:sp>
      <p:sp>
        <p:nvSpPr>
          <p:cNvPr id="3" name="Content Placeholder 2"/>
          <p:cNvSpPr>
            <a:spLocks noGrp="1"/>
          </p:cNvSpPr>
          <p:nvPr>
            <p:ph idx="1"/>
          </p:nvPr>
        </p:nvSpPr>
        <p:spPr>
          <a:xfrm>
            <a:off x="1957987" y="2431765"/>
            <a:ext cx="8276026" cy="3320031"/>
          </a:xfrm>
        </p:spPr>
        <p:txBody>
          <a:bodyPr anchor="ctr">
            <a:normAutofit/>
          </a:bodyPr>
          <a:lstStyle/>
          <a:p>
            <a:r>
              <a:rPr lang="en-US" sz="2000">
                <a:solidFill>
                  <a:schemeClr val="tx1">
                    <a:lumMod val="85000"/>
                    <a:lumOff val="15000"/>
                  </a:schemeClr>
                </a:solidFill>
              </a:rPr>
              <a:t>A binomial distribution can be understood as the probability of a trial with two and only two outcomes – Success and Failure</a:t>
            </a:r>
          </a:p>
          <a:p>
            <a:r>
              <a:rPr lang="en-US" sz="2000">
                <a:solidFill>
                  <a:schemeClr val="tx1">
                    <a:lumMod val="85000"/>
                    <a:lumOff val="15000"/>
                  </a:schemeClr>
                </a:solidFill>
              </a:rPr>
              <a:t> Probability Mass Function :</a:t>
            </a:r>
          </a:p>
          <a:p>
            <a:pPr lvl="1">
              <a:buNone/>
            </a:pPr>
            <a:r>
              <a:rPr lang="en-US" sz="2000" i="1">
                <a:solidFill>
                  <a:schemeClr val="tx1">
                    <a:lumMod val="85000"/>
                    <a:lumOff val="15000"/>
                  </a:schemeClr>
                </a:solidFill>
              </a:rPr>
              <a:t>	</a:t>
            </a:r>
            <a:r>
              <a:rPr lang="pt-BR" sz="2000" i="1">
                <a:solidFill>
                  <a:schemeClr val="tx1">
                    <a:lumMod val="85000"/>
                    <a:lumOff val="15000"/>
                  </a:schemeClr>
                </a:solidFill>
              </a:rPr>
              <a:t>P (X = r successes) = </a:t>
            </a:r>
            <a:r>
              <a:rPr lang="pt-BR" sz="2000" i="1" baseline="30000">
                <a:solidFill>
                  <a:schemeClr val="tx1">
                    <a:lumMod val="85000"/>
                    <a:lumOff val="15000"/>
                  </a:schemeClr>
                </a:solidFill>
              </a:rPr>
              <a:t>n</a:t>
            </a:r>
            <a:r>
              <a:rPr lang="pt-BR" sz="2000" i="1">
                <a:solidFill>
                  <a:schemeClr val="tx1">
                    <a:lumMod val="85000"/>
                    <a:lumOff val="15000"/>
                  </a:schemeClr>
                </a:solidFill>
              </a:rPr>
              <a:t>C </a:t>
            </a:r>
            <a:r>
              <a:rPr lang="pt-BR" sz="2000" i="1" baseline="-25000">
                <a:solidFill>
                  <a:schemeClr val="tx1">
                    <a:lumMod val="85000"/>
                    <a:lumOff val="15000"/>
                  </a:schemeClr>
                </a:solidFill>
              </a:rPr>
              <a:t>r</a:t>
            </a:r>
            <a:r>
              <a:rPr lang="pt-BR" sz="2000" i="1">
                <a:solidFill>
                  <a:schemeClr val="tx1">
                    <a:lumMod val="85000"/>
                    <a:lumOff val="15000"/>
                  </a:schemeClr>
                </a:solidFill>
              </a:rPr>
              <a:t> p</a:t>
            </a:r>
            <a:r>
              <a:rPr lang="pt-BR" sz="2000" i="1" baseline="30000">
                <a:solidFill>
                  <a:schemeClr val="tx1">
                    <a:lumMod val="85000"/>
                    <a:lumOff val="15000"/>
                  </a:schemeClr>
                </a:solidFill>
              </a:rPr>
              <a:t>r </a:t>
            </a:r>
            <a:r>
              <a:rPr lang="pt-BR" sz="2000" i="1">
                <a:solidFill>
                  <a:schemeClr val="tx1">
                    <a:lumMod val="85000"/>
                    <a:lumOff val="15000"/>
                  </a:schemeClr>
                </a:solidFill>
              </a:rPr>
              <a:t>q </a:t>
            </a:r>
            <a:r>
              <a:rPr lang="pt-BR" sz="2000" i="1" baseline="30000">
                <a:solidFill>
                  <a:schemeClr val="tx1">
                    <a:lumMod val="85000"/>
                    <a:lumOff val="15000"/>
                  </a:schemeClr>
                </a:solidFill>
              </a:rPr>
              <a:t>n-r   </a:t>
            </a:r>
            <a:r>
              <a:rPr lang="en-US" sz="2000">
                <a:solidFill>
                  <a:schemeClr val="tx1">
                    <a:lumMod val="85000"/>
                    <a:lumOff val="15000"/>
                  </a:schemeClr>
                </a:solidFill>
              </a:rPr>
              <a:t>, r = 0,1,2,…,n</a:t>
            </a:r>
          </a:p>
          <a:p>
            <a:pPr lvl="1">
              <a:buNone/>
            </a:pPr>
            <a:endParaRPr lang="en-US" sz="2000">
              <a:solidFill>
                <a:schemeClr val="tx1">
                  <a:lumMod val="85000"/>
                  <a:lumOff val="15000"/>
                </a:schemeClr>
              </a:solidFill>
            </a:endParaRPr>
          </a:p>
          <a:p>
            <a:pPr marL="12700" marR="5080">
              <a:spcBef>
                <a:spcPts val="105"/>
              </a:spcBef>
              <a:tabLst>
                <a:tab pos="241300" algn="l"/>
              </a:tabLst>
            </a:pPr>
            <a:r>
              <a:rPr lang="en-US" sz="2000">
                <a:solidFill>
                  <a:schemeClr val="tx1">
                    <a:lumMod val="85000"/>
                    <a:lumOff val="15000"/>
                  </a:schemeClr>
                </a:solidFill>
              </a:rPr>
              <a:t>Characteristics of the Binomial Distribution</a:t>
            </a:r>
          </a:p>
          <a:p>
            <a:pPr lvl="1">
              <a:buNone/>
            </a:pPr>
            <a:r>
              <a:rPr lang="en-US" sz="2000">
                <a:solidFill>
                  <a:schemeClr val="tx1">
                    <a:lumMod val="85000"/>
                    <a:lumOff val="15000"/>
                  </a:schemeClr>
                </a:solidFill>
              </a:rPr>
              <a:t>		Mean, </a:t>
            </a:r>
            <a:r>
              <a:rPr lang="el-GR" sz="2000">
                <a:solidFill>
                  <a:schemeClr val="tx1">
                    <a:lumMod val="85000"/>
                    <a:lumOff val="15000"/>
                  </a:schemeClr>
                </a:solidFill>
              </a:rPr>
              <a:t>μ = </a:t>
            </a:r>
            <a:r>
              <a:rPr lang="en-US" sz="2000" i="1">
                <a:solidFill>
                  <a:schemeClr val="tx1">
                    <a:lumMod val="85000"/>
                    <a:lumOff val="15000"/>
                  </a:schemeClr>
                </a:solidFill>
              </a:rPr>
              <a:t>np,</a:t>
            </a:r>
          </a:p>
          <a:p>
            <a:pPr>
              <a:buNone/>
            </a:pPr>
            <a:r>
              <a:rPr lang="fr-FR" sz="2000">
                <a:solidFill>
                  <a:schemeClr val="tx1">
                    <a:lumMod val="85000"/>
                    <a:lumOff val="15000"/>
                  </a:schemeClr>
                </a:solidFill>
              </a:rPr>
              <a:t>		Standard deviation, σ = √</a:t>
            </a:r>
            <a:r>
              <a:rPr lang="fr-FR" sz="2000" i="1">
                <a:solidFill>
                  <a:schemeClr val="tx1">
                    <a:lumMod val="85000"/>
                    <a:lumOff val="15000"/>
                  </a:schemeClr>
                </a:solidFill>
              </a:rPr>
              <a:t>npq</a:t>
            </a:r>
          </a:p>
          <a:p>
            <a:pPr>
              <a:buNone/>
            </a:pPr>
            <a:r>
              <a:rPr lang="en-US" sz="2000">
                <a:solidFill>
                  <a:schemeClr val="tx1">
                    <a:lumMod val="85000"/>
                    <a:lumOff val="15000"/>
                  </a:schemeClr>
                </a:solidFill>
              </a:rPr>
              <a:t>		Skewness Coefficient = (1-2p) / </a:t>
            </a:r>
            <a:r>
              <a:rPr lang="fr-FR" sz="2000">
                <a:solidFill>
                  <a:schemeClr val="tx1">
                    <a:lumMod val="85000"/>
                    <a:lumOff val="15000"/>
                  </a:schemeClr>
                </a:solidFill>
              </a:rPr>
              <a:t>√</a:t>
            </a:r>
            <a:r>
              <a:rPr lang="fr-FR" sz="2000" i="1">
                <a:solidFill>
                  <a:schemeClr val="tx1">
                    <a:lumMod val="85000"/>
                    <a:lumOff val="15000"/>
                  </a:schemeClr>
                </a:solidFill>
              </a:rPr>
              <a:t>npq</a:t>
            </a:r>
            <a:endParaRPr lang="en-US" sz="2000" i="1">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sz="4400" b="1" kern="1200" dirty="0">
                <a:solidFill>
                  <a:schemeClr val="tx1"/>
                </a:solidFill>
                <a:latin typeface="+mj-lt"/>
                <a:ea typeface="+mj-ea"/>
                <a:cs typeface="+mj-cs"/>
              </a:rPr>
              <a:t>Binomial</a:t>
            </a:r>
            <a:r>
              <a:rPr lang="en-US" dirty="0"/>
              <a:t> </a:t>
            </a:r>
            <a:r>
              <a:rPr lang="en-US" sz="4400" b="1" kern="1200" dirty="0">
                <a:solidFill>
                  <a:schemeClr val="tx1"/>
                </a:solidFill>
                <a:latin typeface="+mj-lt"/>
                <a:ea typeface="+mj-ea"/>
                <a:cs typeface="+mj-cs"/>
              </a:rPr>
              <a:t>Distribution</a:t>
            </a:r>
          </a:p>
        </p:txBody>
      </p:sp>
      <p:sp>
        <p:nvSpPr>
          <p:cNvPr id="3" name="Content Placeholder 2"/>
          <p:cNvSpPr>
            <a:spLocks noGrp="1"/>
          </p:cNvSpPr>
          <p:nvPr>
            <p:ph idx="1"/>
          </p:nvPr>
        </p:nvSpPr>
        <p:spPr>
          <a:xfrm>
            <a:off x="1981200" y="1600201"/>
            <a:ext cx="8229600" cy="1828799"/>
          </a:xfrm>
        </p:spPr>
        <p:txBody>
          <a:bodyPr>
            <a:normAutofit fontScale="92500" lnSpcReduction="10000"/>
          </a:bodyPr>
          <a:lstStyle/>
          <a:p>
            <a:r>
              <a:rPr lang="en-US" dirty="0"/>
              <a:t>Shape of the Binomial Distribution depends on the values of n  and p</a:t>
            </a:r>
          </a:p>
          <a:p>
            <a:pPr lvl="1" indent="-3175">
              <a:buNone/>
            </a:pPr>
            <a:endParaRPr lang="en-US" dirty="0"/>
          </a:p>
          <a:p>
            <a:pPr lvl="1" indent="-3175">
              <a:buNone/>
            </a:pPr>
            <a:r>
              <a:rPr lang="en-US" dirty="0"/>
              <a:t>Figure 1: Binomial distributions for different values of p with n=10</a:t>
            </a:r>
          </a:p>
          <a:p>
            <a:pPr lvl="1" indent="-3175">
              <a:buNone/>
            </a:pPr>
            <a:endParaRPr lang="en-US" dirty="0"/>
          </a:p>
          <a:p>
            <a:pPr lvl="1" indent="-3175">
              <a:buNone/>
            </a:pPr>
            <a:endParaRPr lang="en-US" dirty="0"/>
          </a:p>
          <a:p>
            <a:pPr lvl="1" indent="-3175">
              <a:buNone/>
            </a:pPr>
            <a:endParaRPr lang="en-US" dirty="0"/>
          </a:p>
          <a:p>
            <a:pPr lvl="1" indent="-3175">
              <a:buNone/>
            </a:pPr>
            <a:endParaRPr lang="en-US" dirty="0"/>
          </a:p>
          <a:p>
            <a:pPr lvl="1" indent="-3175">
              <a:buNone/>
            </a:pPr>
            <a:endParaRPr lang="en-US" dirty="0"/>
          </a:p>
          <a:p>
            <a:pPr lvl="1" indent="-3175">
              <a:buNone/>
            </a:pPr>
            <a:endParaRPr lang="en-US" dirty="0"/>
          </a:p>
          <a:p>
            <a:pPr lvl="1" indent="-3175">
              <a:buNone/>
            </a:pPr>
            <a:endParaRPr lang="en-US" dirty="0"/>
          </a:p>
        </p:txBody>
      </p:sp>
      <p:sp>
        <p:nvSpPr>
          <p:cNvPr id="7" name="object 8" descr="positively&#10;&#10;"/>
          <p:cNvSpPr/>
          <p:nvPr/>
        </p:nvSpPr>
        <p:spPr>
          <a:xfrm>
            <a:off x="2209800" y="3896967"/>
            <a:ext cx="8420804" cy="1991415"/>
          </a:xfrm>
          <a:prstGeom prst="rect">
            <a:avLst/>
          </a:prstGeom>
          <a:blipFill>
            <a:blip r:embed="rId2" cstate="print"/>
            <a:stretch>
              <a:fillRect/>
            </a:stretch>
          </a:blipFill>
        </p:spPr>
        <p:txBody>
          <a:bodyPr wrap="square" lIns="0" tIns="0" rIns="0" bIns="0" rtlCol="0"/>
          <a:lstStyle/>
          <a:p>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sz="4400" b="1" kern="1200" dirty="0">
                <a:solidFill>
                  <a:schemeClr val="tx1"/>
                </a:solidFill>
                <a:latin typeface="+mj-lt"/>
                <a:ea typeface="+mj-ea"/>
                <a:cs typeface="+mj-cs"/>
              </a:rPr>
              <a:t>Binomial</a:t>
            </a:r>
            <a:r>
              <a:rPr lang="en-US" dirty="0"/>
              <a:t> </a:t>
            </a:r>
            <a:r>
              <a:rPr lang="en-US" sz="4400" b="1" kern="1200" dirty="0">
                <a:solidFill>
                  <a:schemeClr val="tx1"/>
                </a:solidFill>
                <a:latin typeface="+mj-lt"/>
                <a:ea typeface="+mj-ea"/>
                <a:cs typeface="+mj-cs"/>
              </a:rPr>
              <a:t>Distribution</a:t>
            </a:r>
          </a:p>
        </p:txBody>
      </p:sp>
      <p:sp>
        <p:nvSpPr>
          <p:cNvPr id="3" name="Content Placeholder 2"/>
          <p:cNvSpPr>
            <a:spLocks noGrp="1"/>
          </p:cNvSpPr>
          <p:nvPr>
            <p:ph idx="1"/>
          </p:nvPr>
        </p:nvSpPr>
        <p:spPr>
          <a:xfrm>
            <a:off x="1981200" y="1600201"/>
            <a:ext cx="8229600" cy="1524000"/>
          </a:xfrm>
        </p:spPr>
        <p:txBody>
          <a:bodyPr>
            <a:normAutofit/>
          </a:bodyPr>
          <a:lstStyle/>
          <a:p>
            <a:r>
              <a:rPr lang="en-US" dirty="0"/>
              <a:t>Shape of the Binomial Distribution</a:t>
            </a:r>
          </a:p>
          <a:p>
            <a:pPr lvl="1" indent="-3175">
              <a:buNone/>
            </a:pPr>
            <a:r>
              <a:rPr lang="en-US" dirty="0"/>
              <a:t>Fig.2.Binomial distributions for different values of n with p=0.2</a:t>
            </a:r>
          </a:p>
          <a:p>
            <a:pPr lvl="1" indent="-3175">
              <a:buNone/>
            </a:pPr>
            <a:endParaRPr lang="en-US" dirty="0"/>
          </a:p>
          <a:p>
            <a:pPr lvl="1" indent="-3175">
              <a:buNone/>
            </a:pPr>
            <a:endParaRPr lang="en-US" dirty="0"/>
          </a:p>
          <a:p>
            <a:pPr lvl="1" indent="-3175">
              <a:buNone/>
            </a:pPr>
            <a:endParaRPr lang="en-US" dirty="0"/>
          </a:p>
          <a:p>
            <a:pPr lvl="1" indent="-3175">
              <a:buNone/>
            </a:pPr>
            <a:endParaRPr lang="en-US" dirty="0"/>
          </a:p>
          <a:p>
            <a:pPr lvl="1" indent="-3175">
              <a:buNone/>
            </a:pPr>
            <a:endParaRPr lang="en-US" dirty="0"/>
          </a:p>
          <a:p>
            <a:pPr lvl="1" indent="-3175">
              <a:buNone/>
            </a:pPr>
            <a:endParaRPr lang="en-US" dirty="0"/>
          </a:p>
        </p:txBody>
      </p:sp>
      <p:sp>
        <p:nvSpPr>
          <p:cNvPr id="8" name="object 7"/>
          <p:cNvSpPr/>
          <p:nvPr/>
        </p:nvSpPr>
        <p:spPr>
          <a:xfrm>
            <a:off x="2057400" y="3352800"/>
            <a:ext cx="8188010" cy="2035362"/>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548640"/>
            <a:ext cx="3600860" cy="5431536"/>
          </a:xfrm>
        </p:spPr>
        <p:txBody>
          <a:bodyPr>
            <a:normAutofit/>
          </a:bodyPr>
          <a:lstStyle/>
          <a:p>
            <a:pPr lvl="1" rtl="0">
              <a:spcBef>
                <a:spcPct val="0"/>
              </a:spcBef>
            </a:pPr>
            <a:r>
              <a:rPr lang="en-US" sz="5400" b="1" kern="1200">
                <a:latin typeface="+mj-lt"/>
                <a:ea typeface="+mj-ea"/>
                <a:cs typeface="+mj-cs"/>
              </a:rPr>
              <a:t>Binomial</a:t>
            </a:r>
            <a:r>
              <a:rPr lang="en-US" sz="5400"/>
              <a:t> </a:t>
            </a:r>
            <a:r>
              <a:rPr lang="en-US" sz="5400" b="1" kern="1200">
                <a:latin typeface="+mj-lt"/>
                <a:ea typeface="+mj-ea"/>
                <a:cs typeface="+mj-cs"/>
              </a:rPr>
              <a:t>Distribution</a:t>
            </a:r>
          </a:p>
        </p:txBody>
      </p:sp>
      <p:sp>
        <p:nvSpPr>
          <p:cNvPr id="10" name="sketch line">
            <a:extLst>
              <a:ext uri="{FF2B5EF4-FFF2-40B4-BE49-F238E27FC236}">
                <a16:creationId xmlns:a16="http://schemas.microsoft.com/office/drawing/2014/main" id="{5D6C15A0-C087-4593-8414-2B4EC1CDC3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26418" y="552091"/>
            <a:ext cx="6224335" cy="5431536"/>
          </a:xfrm>
        </p:spPr>
        <p:txBody>
          <a:bodyPr anchor="ctr">
            <a:normAutofit/>
          </a:bodyPr>
          <a:lstStyle/>
          <a:p>
            <a:r>
              <a:rPr lang="en-US" sz="1700"/>
              <a:t>Applications for binomial distributions</a:t>
            </a:r>
          </a:p>
          <a:p>
            <a:pPr lvl="1">
              <a:buBlip>
                <a:blip r:embed="rId2"/>
              </a:buBlip>
            </a:pPr>
            <a:r>
              <a:rPr lang="en-US" sz="1700"/>
              <a:t>Binomial distributions describe the possible number of times that a particular event will occur in a sequence of observations.</a:t>
            </a:r>
          </a:p>
          <a:p>
            <a:pPr lvl="1">
              <a:buBlip>
                <a:blip r:embed="rId2"/>
              </a:buBlip>
            </a:pPr>
            <a:r>
              <a:rPr lang="en-US" sz="1700"/>
              <a:t>They are used when we want to know about the occurrence of an  event, not its magnitude.</a:t>
            </a:r>
          </a:p>
          <a:p>
            <a:pPr lvl="1">
              <a:buBlip>
                <a:blip r:embed="rId2"/>
              </a:buBlip>
            </a:pPr>
            <a:endParaRPr lang="en-US" sz="1700"/>
          </a:p>
          <a:p>
            <a:pPr lvl="1">
              <a:buBlip>
                <a:blip r:embed="rId2"/>
              </a:buBlip>
            </a:pPr>
            <a:r>
              <a:rPr lang="en-US" sz="1700"/>
              <a:t>Examples</a:t>
            </a:r>
          </a:p>
          <a:p>
            <a:pPr lvl="1">
              <a:buBlip>
                <a:blip r:embed="rId2"/>
              </a:buBlip>
            </a:pPr>
            <a:r>
              <a:rPr lang="en-US" sz="1700"/>
              <a:t>In a clinical trial, a patient’s condition may improve or not. We study  the number of patients who improved, not how much better they feel.</a:t>
            </a:r>
          </a:p>
          <a:p>
            <a:pPr lvl="1">
              <a:buBlip>
                <a:blip r:embed="rId2"/>
              </a:buBlip>
            </a:pPr>
            <a:endParaRPr lang="en-US" sz="1700"/>
          </a:p>
          <a:p>
            <a:pPr lvl="1">
              <a:buBlip>
                <a:blip r:embed="rId2"/>
              </a:buBlip>
            </a:pPr>
            <a:r>
              <a:rPr lang="en-US" sz="1700"/>
              <a:t>Is a person ambitious or not? The binomial distribution describes the  number of ambitious persons, not how ambitious they are.</a:t>
            </a:r>
          </a:p>
          <a:p>
            <a:pPr lvl="1">
              <a:buBlip>
                <a:blip r:embed="rId2"/>
              </a:buBlip>
            </a:pPr>
            <a:endParaRPr lang="en-US" sz="1700"/>
          </a:p>
          <a:p>
            <a:pPr lvl="1">
              <a:buBlip>
                <a:blip r:embed="rId2"/>
              </a:buBlip>
            </a:pPr>
            <a:r>
              <a:rPr lang="en-US" sz="1700"/>
              <a:t>In quality control we assess the number of defective items in a lot of  goods, irrespective of the type of defect.</a:t>
            </a:r>
          </a:p>
          <a:p>
            <a:pPr lvl="1"/>
            <a:endParaRPr lang="en-US" sz="1700"/>
          </a:p>
          <a:p>
            <a:pPr lvl="1" indent="-3175">
              <a:buNone/>
            </a:pPr>
            <a:endParaRPr lang="en-US" sz="1700"/>
          </a:p>
          <a:p>
            <a:pPr lvl="1" indent="-3175">
              <a:buNone/>
            </a:pPr>
            <a:endParaRPr lang="en-US" sz="1700"/>
          </a:p>
          <a:p>
            <a:pPr lvl="1" indent="-3175">
              <a:buNone/>
            </a:pPr>
            <a:endParaRPr lang="en-US" sz="1700"/>
          </a:p>
          <a:p>
            <a:pPr lvl="1" indent="-3175">
              <a:buNone/>
            </a:pPr>
            <a:endParaRPr lang="en-US" sz="1700"/>
          </a:p>
          <a:p>
            <a:pPr lvl="1" indent="-3175">
              <a:buNone/>
            </a:pPr>
            <a:endParaRPr lang="en-US" sz="17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C05CBC3C-2E5A-4839-8B9B-2E5A6ADF0F5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827FF362-FC97-4BF5-949B-D4ADFA26E45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p:cNvSpPr>
            <a:spLocks noGrp="1"/>
          </p:cNvSpPr>
          <p:nvPr>
            <p:ph type="title"/>
          </p:nvPr>
        </p:nvSpPr>
        <p:spPr>
          <a:xfrm>
            <a:off x="841246" y="673770"/>
            <a:ext cx="3644489" cy="2414488"/>
          </a:xfrm>
        </p:spPr>
        <p:txBody>
          <a:bodyPr anchor="t">
            <a:normAutofit/>
          </a:bodyPr>
          <a:lstStyle/>
          <a:p>
            <a:pPr lvl="1" rtl="0">
              <a:spcBef>
                <a:spcPct val="0"/>
              </a:spcBef>
            </a:pPr>
            <a:r>
              <a:rPr lang="en-US" sz="5400" b="1" kern="1200">
                <a:solidFill>
                  <a:srgbClr val="FFFFFF"/>
                </a:solidFill>
                <a:latin typeface="+mj-lt"/>
                <a:ea typeface="+mj-ea"/>
                <a:cs typeface="+mj-cs"/>
              </a:rPr>
              <a:t>Poisson Distribution</a:t>
            </a:r>
          </a:p>
        </p:txBody>
      </p:sp>
      <p:sp>
        <p:nvSpPr>
          <p:cNvPr id="3" name="Content Placeholder 2"/>
          <p:cNvSpPr>
            <a:spLocks noGrp="1"/>
          </p:cNvSpPr>
          <p:nvPr>
            <p:ph idx="1"/>
          </p:nvPr>
        </p:nvSpPr>
        <p:spPr>
          <a:xfrm>
            <a:off x="6095999" y="882315"/>
            <a:ext cx="5254754" cy="5294647"/>
          </a:xfrm>
        </p:spPr>
        <p:txBody>
          <a:bodyPr>
            <a:normAutofit/>
          </a:bodyPr>
          <a:lstStyle/>
          <a:p>
            <a:r>
              <a:rPr lang="en-US" sz="2000" dirty="0"/>
              <a:t>The Poisson process measures the number of occurrences of a particular outcome of a discrete random variable in a predetermined time interval, space, or volume, for which an average number of occurrences of the outcome is known or can be determined.</a:t>
            </a:r>
          </a:p>
          <a:p>
            <a:r>
              <a:rPr lang="en-US" sz="2000" dirty="0"/>
              <a:t>Probability Mass Function :  </a:t>
            </a:r>
            <a:r>
              <a:rPr lang="en-US" sz="2000" dirty="0">
                <a:effectLst/>
                <a:latin typeface="Calibri" panose="020F0502020204030204" pitchFamily="34" charset="0"/>
                <a:ea typeface="Calibri" panose="020F0502020204030204" pitchFamily="34" charset="0"/>
                <a:cs typeface="Times New Roman" panose="02020603050405020304" pitchFamily="18" charset="0"/>
              </a:rPr>
              <a:t>f(x) = e</a:t>
            </a:r>
            <a:r>
              <a:rPr lang="en-US" sz="20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US" sz="2000" baseline="30000" dirty="0">
                <a:effectLst/>
                <a:latin typeface="Calibri" panose="020F0502020204030204" pitchFamily="34" charset="0"/>
                <a:ea typeface="Calibri" panose="020F0502020204030204" pitchFamily="34" charset="0"/>
                <a:cs typeface="Calibri" panose="020F0502020204030204" pitchFamily="34" charset="0"/>
              </a:rPr>
              <a:t>λ</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Calibri" panose="020F0502020204030204" pitchFamily="34" charset="0"/>
              </a:rPr>
              <a:t>λ</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x</a:t>
            </a:r>
            <a:r>
              <a:rPr lang="en-US" sz="2000" dirty="0">
                <a:effectLst/>
                <a:latin typeface="Calibri" panose="020F0502020204030204" pitchFamily="34" charset="0"/>
                <a:ea typeface="Calibri" panose="020F0502020204030204" pitchFamily="34" charset="0"/>
                <a:cs typeface="Times New Roman" panose="02020603050405020304" pitchFamily="18" charset="0"/>
              </a:rPr>
              <a:t> / x!, x &gt; 0 </a:t>
            </a:r>
            <a:endParaRPr lang="en-US" sz="2000" dirty="0"/>
          </a:p>
          <a:p>
            <a:pPr marL="12700" marR="5080">
              <a:spcBef>
                <a:spcPts val="105"/>
              </a:spcBef>
              <a:tabLst>
                <a:tab pos="241300" algn="l"/>
              </a:tabLst>
            </a:pPr>
            <a:r>
              <a:rPr lang="en-US" sz="2000" dirty="0"/>
              <a:t>In binomial distribution, as n →∞, p →0 such that np = </a:t>
            </a:r>
            <a:r>
              <a:rPr lang="el-GR" sz="2000" dirty="0"/>
              <a:t>λ </a:t>
            </a:r>
            <a:r>
              <a:rPr lang="en-US" sz="2000" dirty="0"/>
              <a:t>is a moderate finite quantity, then Binomial distribution tends to Poisson.</a:t>
            </a:r>
          </a:p>
          <a:p>
            <a:pPr marL="12700" marR="5080">
              <a:spcBef>
                <a:spcPts val="105"/>
              </a:spcBef>
              <a:tabLst>
                <a:tab pos="241300" algn="l"/>
              </a:tabLst>
            </a:pPr>
            <a:r>
              <a:rPr lang="en-US" sz="2000" dirty="0"/>
              <a:t> Characteristics of the Poisson Distribution</a:t>
            </a:r>
          </a:p>
          <a:p>
            <a:pPr lvl="1">
              <a:buNone/>
            </a:pPr>
            <a:r>
              <a:rPr lang="en-US" sz="2000" dirty="0"/>
              <a:t>		Mean, </a:t>
            </a:r>
            <a:r>
              <a:rPr lang="el-GR" sz="2000" dirty="0"/>
              <a:t>μ = λ</a:t>
            </a:r>
            <a:r>
              <a:rPr lang="en-US" sz="2000" dirty="0"/>
              <a:t> </a:t>
            </a:r>
            <a:r>
              <a:rPr lang="en-US" sz="2000" i="1" dirty="0"/>
              <a:t>,</a:t>
            </a:r>
          </a:p>
          <a:p>
            <a:pPr>
              <a:buNone/>
            </a:pPr>
            <a:r>
              <a:rPr lang="fr-FR" sz="2000" dirty="0"/>
              <a:t>		Variance  (</a:t>
            </a:r>
            <a:r>
              <a:rPr lang="el-GR" sz="2000" dirty="0"/>
              <a:t>σ</a:t>
            </a:r>
            <a:r>
              <a:rPr lang="el-GR" sz="2000" baseline="30000" dirty="0"/>
              <a:t>2</a:t>
            </a:r>
            <a:r>
              <a:rPr lang="en-US" sz="2000" baseline="-25000" dirty="0"/>
              <a:t> </a:t>
            </a:r>
            <a:r>
              <a:rPr lang="en-US" sz="2000" dirty="0"/>
              <a:t>) </a:t>
            </a:r>
            <a:r>
              <a:rPr lang="el-GR" sz="2000" dirty="0"/>
              <a:t>= λ = </a:t>
            </a:r>
            <a:r>
              <a:rPr lang="en-US" sz="2000" i="1" dirty="0"/>
              <a:t>np.</a:t>
            </a:r>
          </a:p>
          <a:p>
            <a:pPr>
              <a:buNone/>
            </a:pPr>
            <a:r>
              <a:rPr lang="en-US" sz="2000" i="1" dirty="0"/>
              <a:t>                  Skewness Coefficient = 1 / </a:t>
            </a:r>
            <a:r>
              <a:rPr lang="fr-FR" sz="2000" dirty="0"/>
              <a:t>√ </a:t>
            </a:r>
            <a:r>
              <a:rPr lang="el-GR" sz="2000" dirty="0"/>
              <a:t>λ</a:t>
            </a:r>
            <a:r>
              <a:rPr lang="en-US" sz="2000" dirty="0"/>
              <a:t>, thus positively skew.</a:t>
            </a:r>
            <a:endParaRPr lang="fr-FR" sz="2000" i="1" dirty="0"/>
          </a:p>
          <a:p>
            <a:pPr>
              <a:buNone/>
            </a:pPr>
            <a:endParaRPr lang="fr-FR" sz="2000" i="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743AA782-23D1-4521-8CAD-47662984AA0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40080"/>
            <a:ext cx="4818888" cy="1481328"/>
          </a:xfrm>
        </p:spPr>
        <p:txBody>
          <a:bodyPr anchor="b">
            <a:normAutofit/>
          </a:bodyPr>
          <a:lstStyle/>
          <a:p>
            <a:pPr lvl="1" rtl="0">
              <a:lnSpc>
                <a:spcPct val="90000"/>
              </a:lnSpc>
              <a:spcBef>
                <a:spcPct val="0"/>
              </a:spcBef>
            </a:pPr>
            <a:r>
              <a:rPr lang="en-US" sz="5000" b="1" kern="1200"/>
              <a:t>Poisson Distribution</a:t>
            </a:r>
            <a:endParaRPr lang="en-US" sz="5000" b="1" kern="1200">
              <a:latin typeface="+mj-lt"/>
              <a:ea typeface="+mj-ea"/>
              <a:cs typeface="+mj-cs"/>
            </a:endParaRPr>
          </a:p>
        </p:txBody>
      </p:sp>
      <p:sp>
        <p:nvSpPr>
          <p:cNvPr id="75" name="sketch line">
            <a:extLst>
              <a:ext uri="{FF2B5EF4-FFF2-40B4-BE49-F238E27FC236}">
                <a16:creationId xmlns:a16="http://schemas.microsoft.com/office/drawing/2014/main" id="{650D18FE-0824-4A46-B22C-A86B52E5780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30936" y="2660904"/>
            <a:ext cx="4818888" cy="3547872"/>
          </a:xfrm>
        </p:spPr>
        <p:txBody>
          <a:bodyPr anchor="t">
            <a:normAutofit/>
          </a:bodyPr>
          <a:lstStyle/>
          <a:p>
            <a:r>
              <a:rPr lang="en-US" sz="2200"/>
              <a:t>Shape of the Poisson Distribution depends on the values of </a:t>
            </a:r>
            <a:r>
              <a:rPr lang="el-GR" sz="2200"/>
              <a:t>λ</a:t>
            </a:r>
            <a:endParaRPr lang="en-US" sz="2200"/>
          </a:p>
          <a:p>
            <a:pPr lvl="1" indent="-3175">
              <a:buNone/>
            </a:pPr>
            <a:endParaRPr lang="en-US" sz="2200"/>
          </a:p>
          <a:p>
            <a:pPr lvl="1" indent="-3175">
              <a:buNone/>
            </a:pPr>
            <a:r>
              <a:rPr lang="en-US" sz="2200"/>
              <a:t>Poisson Distribution for different values of </a:t>
            </a:r>
            <a:r>
              <a:rPr lang="el-GR" sz="2200"/>
              <a:t> λ</a:t>
            </a:r>
            <a:endParaRPr lang="en-US" sz="2200"/>
          </a:p>
          <a:p>
            <a:pPr lvl="1" indent="-3175">
              <a:buNone/>
            </a:pPr>
            <a:endParaRPr lang="en-US" sz="2200"/>
          </a:p>
          <a:p>
            <a:pPr lvl="1" indent="-3175">
              <a:buNone/>
            </a:pPr>
            <a:endParaRPr lang="en-US" sz="2200"/>
          </a:p>
          <a:p>
            <a:pPr lvl="1" indent="-3175">
              <a:buNone/>
            </a:pPr>
            <a:endParaRPr lang="en-US" sz="2200"/>
          </a:p>
          <a:p>
            <a:pPr lvl="1" indent="-3175">
              <a:buNone/>
            </a:pPr>
            <a:endParaRPr lang="en-US" sz="2200"/>
          </a:p>
          <a:p>
            <a:pPr lvl="1" indent="-3175">
              <a:buNone/>
            </a:pPr>
            <a:endParaRPr lang="en-US" sz="2200"/>
          </a:p>
          <a:p>
            <a:pPr lvl="1" indent="-3175">
              <a:buNone/>
            </a:pPr>
            <a:endParaRPr lang="en-US" sz="2200"/>
          </a:p>
          <a:p>
            <a:pPr lvl="1" indent="-3175">
              <a:buNone/>
            </a:pPr>
            <a:endParaRPr lang="en-US" sz="2200"/>
          </a:p>
        </p:txBody>
      </p:sp>
      <p:pic>
        <p:nvPicPr>
          <p:cNvPr id="1028" name="Picture 4" descr="Image for post"/>
          <p:cNvPicPr>
            <a:picLocks noChangeAspect="1" noChangeArrowheads="1"/>
          </p:cNvPicPr>
          <p:nvPr/>
        </p:nvPicPr>
        <p:blipFill>
          <a:blip r:embed="rId2" cstate="print"/>
          <a:srcRect t="12152"/>
          <a:stretch>
            <a:fillRect/>
          </a:stretch>
        </p:blipFill>
        <p:spPr bwMode="auto">
          <a:xfrm>
            <a:off x="6099048" y="1378935"/>
            <a:ext cx="5458968" cy="410013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297797-5C89-4791-8204-AB071FA1FB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43468" y="643467"/>
            <a:ext cx="4804064" cy="5571065"/>
          </a:xfrm>
        </p:spPr>
        <p:txBody>
          <a:bodyPr>
            <a:normAutofit/>
          </a:bodyPr>
          <a:lstStyle/>
          <a:p>
            <a:pPr lvl="1" rtl="0">
              <a:spcBef>
                <a:spcPct val="0"/>
              </a:spcBef>
            </a:pPr>
            <a:r>
              <a:rPr lang="en-US" sz="3600" b="1" kern="1200">
                <a:latin typeface="+mj-lt"/>
                <a:ea typeface="+mj-ea"/>
                <a:cs typeface="+mj-cs"/>
              </a:rPr>
              <a:t>Application of Poisson</a:t>
            </a:r>
            <a:r>
              <a:rPr lang="en-US" sz="3600"/>
              <a:t> </a:t>
            </a:r>
            <a:r>
              <a:rPr lang="en-US" sz="3600" b="1" kern="1200">
                <a:latin typeface="+mj-lt"/>
                <a:ea typeface="+mj-ea"/>
                <a:cs typeface="+mj-cs"/>
              </a:rPr>
              <a:t>Distribution</a:t>
            </a:r>
          </a:p>
        </p:txBody>
      </p:sp>
      <p:sp>
        <p:nvSpPr>
          <p:cNvPr id="10" name="Freeform: Shape 9">
            <a:extLst>
              <a:ext uri="{FF2B5EF4-FFF2-40B4-BE49-F238E27FC236}">
                <a16:creationId xmlns:a16="http://schemas.microsoft.com/office/drawing/2014/main" id="{569BBA9B-8F4E-4D2B-BEFA-41A47544337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ectangle 11">
            <a:extLst>
              <a:ext uri="{FF2B5EF4-FFF2-40B4-BE49-F238E27FC236}">
                <a16:creationId xmlns:a16="http://schemas.microsoft.com/office/drawing/2014/main" id="{851012D1-8033-40B1-9EC0-91390FFC74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6090998" y="643467"/>
            <a:ext cx="5457533" cy="5571065"/>
          </a:xfrm>
        </p:spPr>
        <p:txBody>
          <a:bodyPr anchor="ctr">
            <a:normAutofit/>
          </a:bodyPr>
          <a:lstStyle/>
          <a:p>
            <a:pPr marL="0" indent="0">
              <a:buNone/>
            </a:pPr>
            <a:endParaRPr lang="en-US" sz="1700"/>
          </a:p>
          <a:p>
            <a:pPr lvl="1">
              <a:buBlip>
                <a:blip r:embed="rId2"/>
              </a:buBlip>
            </a:pPr>
            <a:r>
              <a:rPr lang="en-US" sz="1700"/>
              <a:t>Poisson distributions are used by businessmen to make </a:t>
            </a:r>
            <a:r>
              <a:rPr lang="en-US" sz="1700" b="1"/>
              <a:t>forecasts</a:t>
            </a:r>
            <a:r>
              <a:rPr lang="en-US" sz="1700"/>
              <a:t> about the number of customers or sales on certain days or seasons of the year. </a:t>
            </a:r>
          </a:p>
          <a:p>
            <a:pPr lvl="1">
              <a:buBlip>
                <a:blip r:embed="rId2"/>
              </a:buBlip>
            </a:pPr>
            <a:r>
              <a:rPr lang="en-US" sz="1700"/>
              <a:t>In business, overstocking will sometimes mean losses if the goods are not sold. Likewise, having too few stocks would still mean a lost business opportunity because you were not able to maximize your sales due to a shortage of stock. By using this tool, businessmen are able to estimate the time when demand is unusually higher, so they can purchase more stock. </a:t>
            </a:r>
          </a:p>
          <a:p>
            <a:pPr lvl="1">
              <a:buBlip>
                <a:blip r:embed="rId2"/>
              </a:buBlip>
            </a:pPr>
            <a:r>
              <a:rPr lang="en-US" sz="1700"/>
              <a:t>Hotels and restaurants could prepare for an influx of customers, they could hire extra temporary workers in advance, purchase more supplies, or make contingency plans just in case they cannot accommodate their guests coming to the area.</a:t>
            </a:r>
          </a:p>
          <a:p>
            <a:pPr lvl="1">
              <a:buBlip>
                <a:blip r:embed="rId2"/>
              </a:buBlip>
            </a:pPr>
            <a:r>
              <a:rPr lang="en-US" sz="1700"/>
              <a:t>With the Poisson distribution, companies can adjust supply to demand in order to keep their business earning good profit. In addition, waste of resources is prevented.</a:t>
            </a:r>
          </a:p>
          <a:p>
            <a:pPr lvl="1">
              <a:buBlip>
                <a:blip r:embed="rId2"/>
              </a:buBlip>
            </a:pPr>
            <a:endParaRPr lang="en-US" sz="1700"/>
          </a:p>
          <a:p>
            <a:pPr lvl="1">
              <a:buNone/>
            </a:pPr>
            <a:endParaRPr lang="en-US" sz="1700"/>
          </a:p>
          <a:p>
            <a:pPr lvl="1" indent="-3175">
              <a:buNone/>
            </a:pPr>
            <a:endParaRPr lang="en-US" sz="1700"/>
          </a:p>
          <a:p>
            <a:pPr lvl="1" indent="-3175">
              <a:buNone/>
            </a:pPr>
            <a:endParaRPr lang="en-US" sz="1700"/>
          </a:p>
          <a:p>
            <a:pPr lvl="1" indent="-3175">
              <a:buNone/>
            </a:pPr>
            <a:endParaRPr lang="en-US" sz="1700"/>
          </a:p>
          <a:p>
            <a:pPr lvl="1" indent="-3175">
              <a:buNone/>
            </a:pPr>
            <a:endParaRPr lang="en-US" sz="1700"/>
          </a:p>
          <a:p>
            <a:pPr lvl="1" indent="-3175">
              <a:buNone/>
            </a:pPr>
            <a:endParaRPr lang="en-US" sz="1700"/>
          </a:p>
        </p:txBody>
      </p:sp>
      <p:sp>
        <p:nvSpPr>
          <p:cNvPr id="14" name="Rectangle 13">
            <a:extLst>
              <a:ext uri="{FF2B5EF4-FFF2-40B4-BE49-F238E27FC236}">
                <a16:creationId xmlns:a16="http://schemas.microsoft.com/office/drawing/2014/main" id="{2E80C965-DB6D-4F81-9E9E-B027384D0B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80943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D291F021-C45C-4D44-A2B8-A789E386CC4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3444"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6D6F4C-8A91-4CD0-818B-2D3868EED20C}"/>
              </a:ext>
            </a:extLst>
          </p:cNvPr>
          <p:cNvSpPr>
            <a:spLocks noGrp="1"/>
          </p:cNvSpPr>
          <p:nvPr>
            <p:ph type="title"/>
          </p:nvPr>
        </p:nvSpPr>
        <p:spPr>
          <a:xfrm>
            <a:off x="686834" y="1153572"/>
            <a:ext cx="3200400" cy="4461163"/>
          </a:xfrm>
        </p:spPr>
        <p:txBody>
          <a:bodyPr>
            <a:normAutofit/>
          </a:bodyPr>
          <a:lstStyle/>
          <a:p>
            <a:r>
              <a:rPr lang="en-US">
                <a:solidFill>
                  <a:srgbClr val="FFFFFF"/>
                </a:solidFill>
              </a:rPr>
              <a:t>Statistics - Definition</a:t>
            </a:r>
            <a:endParaRPr lang="en-IN">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2E968A5-E459-4C8E-8459-56F892089BF9}"/>
              </a:ext>
            </a:extLst>
          </p:cNvPr>
          <p:cNvSpPr>
            <a:spLocks noGrp="1"/>
          </p:cNvSpPr>
          <p:nvPr>
            <p:ph idx="1"/>
          </p:nvPr>
        </p:nvSpPr>
        <p:spPr>
          <a:xfrm>
            <a:off x="4447308" y="591344"/>
            <a:ext cx="6906491" cy="5585619"/>
          </a:xfrm>
        </p:spPr>
        <p:txBody>
          <a:bodyPr anchor="ctr">
            <a:normAutofit/>
          </a:bodyPr>
          <a:lstStyle/>
          <a:p>
            <a:r>
              <a:rPr lang="en-US" sz="2400" dirty="0"/>
              <a:t>Earlier, Statistics is used to mean numerical data arising in any sphere of human experience. These may include data on birth, death, employment, poverty, income, rainfall, export, import, agricultural production etc. of a community. In this sense the Statistical Abstract of India is a typical and excellent collection of statistics.</a:t>
            </a:r>
            <a:endParaRPr lang="en-IN" sz="2400" dirty="0"/>
          </a:p>
          <a:p>
            <a:r>
              <a:rPr lang="en-US" sz="2400" dirty="0"/>
              <a:t> Statistics is a body of scientific method which are meant for </a:t>
            </a:r>
            <a:endParaRPr lang="en-IN" sz="2400" dirty="0"/>
          </a:p>
          <a:p>
            <a:pPr marL="0" indent="0">
              <a:buNone/>
            </a:pPr>
            <a:r>
              <a:rPr lang="en-IN" sz="2400" dirty="0"/>
              <a:t>a) </a:t>
            </a:r>
            <a:r>
              <a:rPr lang="en-US" sz="2400" dirty="0"/>
              <a:t>Collection of numerical data</a:t>
            </a:r>
            <a:endParaRPr lang="en-IN" sz="2400" dirty="0"/>
          </a:p>
          <a:p>
            <a:pPr marL="0" indent="0">
              <a:buNone/>
            </a:pPr>
            <a:r>
              <a:rPr lang="en-US" sz="2400" dirty="0"/>
              <a:t>b) Organization, Summarization, and Analysis of numerical data.</a:t>
            </a:r>
            <a:endParaRPr lang="en-IN" sz="2400" dirty="0"/>
          </a:p>
          <a:p>
            <a:pPr marL="0" indent="0">
              <a:buNone/>
            </a:pPr>
            <a:r>
              <a:rPr lang="en-US" sz="2400" dirty="0"/>
              <a:t>c) Interpretation of numerical data.</a:t>
            </a:r>
            <a:endParaRPr lang="en-IN" sz="2400" dirty="0"/>
          </a:p>
        </p:txBody>
      </p:sp>
    </p:spTree>
    <p:extLst>
      <p:ext uri="{BB962C8B-B14F-4D97-AF65-F5344CB8AC3E}">
        <p14:creationId xmlns:p14="http://schemas.microsoft.com/office/powerpoint/2010/main" val="25997350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E234CF4-802C-4AA1-B540-36C3B838C46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5271697-90F1-4A23-8EF2-0179F2EAFAC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9F5512A-48E1-4C07-B75E-3CCC517B68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D800584-727A-48CF-8223-244AD9717CA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967" y="-1"/>
            <a:ext cx="5038344" cy="6857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B1D106-75AF-489F-9D4A-D60DE4A962EE}"/>
              </a:ext>
            </a:extLst>
          </p:cNvPr>
          <p:cNvSpPr>
            <a:spLocks noGrp="1"/>
          </p:cNvSpPr>
          <p:nvPr>
            <p:ph type="title"/>
          </p:nvPr>
        </p:nvSpPr>
        <p:spPr>
          <a:xfrm>
            <a:off x="1166650" y="1332952"/>
            <a:ext cx="3926898" cy="3921176"/>
          </a:xfrm>
        </p:spPr>
        <p:txBody>
          <a:bodyPr anchor="ctr">
            <a:normAutofit/>
          </a:bodyPr>
          <a:lstStyle/>
          <a:p>
            <a:r>
              <a:rPr lang="en-US" sz="5400"/>
              <a:t>Normal (Gaussian) Distribution</a:t>
            </a:r>
            <a:endParaRPr lang="en-IN" sz="5400"/>
          </a:p>
        </p:txBody>
      </p:sp>
      <p:grpSp>
        <p:nvGrpSpPr>
          <p:cNvPr id="21" name="Group 20">
            <a:extLst>
              <a:ext uri="{FF2B5EF4-FFF2-40B4-BE49-F238E27FC236}">
                <a16:creationId xmlns:a16="http://schemas.microsoft.com/office/drawing/2014/main" id="{B0CED441-B73B-4907-9AF2-614CEAC6A18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5422392" y="64008"/>
            <a:chExt cx="1178966" cy="232963"/>
          </a:xfrm>
        </p:grpSpPr>
        <p:sp>
          <p:nvSpPr>
            <p:cNvPr id="22" name="Rectangle 64">
              <a:extLst>
                <a:ext uri="{FF2B5EF4-FFF2-40B4-BE49-F238E27FC236}">
                  <a16:creationId xmlns:a16="http://schemas.microsoft.com/office/drawing/2014/main" id="{A03170C9-14E4-4D47-827E-51518FA9CA8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922213"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6">
              <a:extLst>
                <a:ext uri="{FF2B5EF4-FFF2-40B4-BE49-F238E27FC236}">
                  <a16:creationId xmlns:a16="http://schemas.microsoft.com/office/drawing/2014/main" id="{757EFF12-1826-499E-94C2-AF4400A6640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922213"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4">
              <a:extLst>
                <a:ext uri="{FF2B5EF4-FFF2-40B4-BE49-F238E27FC236}">
                  <a16:creationId xmlns:a16="http://schemas.microsoft.com/office/drawing/2014/main" id="{20CC511B-2DB0-4523-82ED-40CCC5C7D04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797258"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6">
              <a:extLst>
                <a:ext uri="{FF2B5EF4-FFF2-40B4-BE49-F238E27FC236}">
                  <a16:creationId xmlns:a16="http://schemas.microsoft.com/office/drawing/2014/main" id="{6CB93565-67D6-49DD-8D4E-4685AC81A07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797258"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4">
              <a:extLst>
                <a:ext uri="{FF2B5EF4-FFF2-40B4-BE49-F238E27FC236}">
                  <a16:creationId xmlns:a16="http://schemas.microsoft.com/office/drawing/2014/main" id="{AE9D45A7-FFB3-4E69-A4EC-FAA3489B0E8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672303"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6">
              <a:extLst>
                <a:ext uri="{FF2B5EF4-FFF2-40B4-BE49-F238E27FC236}">
                  <a16:creationId xmlns:a16="http://schemas.microsoft.com/office/drawing/2014/main" id="{A29467A6-0F59-4991-89B5-35408BD725D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672303"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AA726CA1-9A94-4AF0-B9DD-3572C692A17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547347"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EB03BD70-FD68-460B-A88B-005DAB5BEDD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547347"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4">
              <a:extLst>
                <a:ext uri="{FF2B5EF4-FFF2-40B4-BE49-F238E27FC236}">
                  <a16:creationId xmlns:a16="http://schemas.microsoft.com/office/drawing/2014/main" id="{C1040543-6AB1-4FE1-8946-59D0E7BB858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422392"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6">
              <a:extLst>
                <a:ext uri="{FF2B5EF4-FFF2-40B4-BE49-F238E27FC236}">
                  <a16:creationId xmlns:a16="http://schemas.microsoft.com/office/drawing/2014/main" id="{BEEF4851-38D3-48A2-B05D-26977162684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5422392"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4">
              <a:extLst>
                <a:ext uri="{FF2B5EF4-FFF2-40B4-BE49-F238E27FC236}">
                  <a16:creationId xmlns:a16="http://schemas.microsoft.com/office/drawing/2014/main" id="{DEC37F16-C638-42B2-AA09-CA5142D855D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546990"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6">
              <a:extLst>
                <a:ext uri="{FF2B5EF4-FFF2-40B4-BE49-F238E27FC236}">
                  <a16:creationId xmlns:a16="http://schemas.microsoft.com/office/drawing/2014/main" id="{0AC31779-80E9-4BF3-9703-F63FE809455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546990"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4">
              <a:extLst>
                <a:ext uri="{FF2B5EF4-FFF2-40B4-BE49-F238E27FC236}">
                  <a16:creationId xmlns:a16="http://schemas.microsoft.com/office/drawing/2014/main" id="{D71CA5FF-D764-4C4E-8854-E5875684FEA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422035"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6">
              <a:extLst>
                <a:ext uri="{FF2B5EF4-FFF2-40B4-BE49-F238E27FC236}">
                  <a16:creationId xmlns:a16="http://schemas.microsoft.com/office/drawing/2014/main" id="{81A1FA9D-7285-4D42-ADF3-BC14114B27E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422035"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4">
              <a:extLst>
                <a:ext uri="{FF2B5EF4-FFF2-40B4-BE49-F238E27FC236}">
                  <a16:creationId xmlns:a16="http://schemas.microsoft.com/office/drawing/2014/main" id="{A1E40F6A-5F88-46D9-A510-00D54F0B81C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297080"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6">
              <a:extLst>
                <a:ext uri="{FF2B5EF4-FFF2-40B4-BE49-F238E27FC236}">
                  <a16:creationId xmlns:a16="http://schemas.microsoft.com/office/drawing/2014/main" id="{938C555D-926A-4092-966E-1BC7E455FF3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297080"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4">
              <a:extLst>
                <a:ext uri="{FF2B5EF4-FFF2-40B4-BE49-F238E27FC236}">
                  <a16:creationId xmlns:a16="http://schemas.microsoft.com/office/drawing/2014/main" id="{58D049FF-3E13-4E3E-A5BE-CF5253B8E18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72124"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6">
              <a:extLst>
                <a:ext uri="{FF2B5EF4-FFF2-40B4-BE49-F238E27FC236}">
                  <a16:creationId xmlns:a16="http://schemas.microsoft.com/office/drawing/2014/main" id="{A16547CF-5B03-4E57-B466-A0FDCECADD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72124"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64">
              <a:extLst>
                <a:ext uri="{FF2B5EF4-FFF2-40B4-BE49-F238E27FC236}">
                  <a16:creationId xmlns:a16="http://schemas.microsoft.com/office/drawing/2014/main" id="{84C012C4-5959-40D5-8A7B-8542BD4B982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047169"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66">
              <a:extLst>
                <a:ext uri="{FF2B5EF4-FFF2-40B4-BE49-F238E27FC236}">
                  <a16:creationId xmlns:a16="http://schemas.microsoft.com/office/drawing/2014/main" id="{8C7DF75A-2C0D-4388-A295-397333ADBD8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047169"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Content Placeholder 7">
            <a:extLst>
              <a:ext uri="{FF2B5EF4-FFF2-40B4-BE49-F238E27FC236}">
                <a16:creationId xmlns:a16="http://schemas.microsoft.com/office/drawing/2014/main" id="{8A2300D4-CAAE-48E5-B253-E55D684B3432}"/>
              </a:ext>
            </a:extLst>
          </p:cNvPr>
          <p:cNvSpPr>
            <a:spLocks noGrp="1"/>
          </p:cNvSpPr>
          <p:nvPr>
            <p:ph idx="1"/>
          </p:nvPr>
        </p:nvSpPr>
        <p:spPr>
          <a:xfrm>
            <a:off x="6421120" y="499833"/>
            <a:ext cx="5100320" cy="5581226"/>
          </a:xfrm>
        </p:spPr>
        <p:txBody>
          <a:bodyPr anchor="ctr">
            <a:normAutofit/>
          </a:bodyPr>
          <a:lstStyle/>
          <a:p>
            <a:r>
              <a:rPr lang="en-US" sz="2200"/>
              <a:t>The normal distribution is given by the probability density function</a:t>
            </a:r>
          </a:p>
          <a:p>
            <a:pPr marL="0" indent="0">
              <a:spcAft>
                <a:spcPts val="800"/>
              </a:spcAft>
              <a:buNone/>
            </a:pPr>
            <a:r>
              <a:rPr lang="en-US" sz="2200">
                <a:effectLst/>
                <a:latin typeface="Calibri" panose="020F0502020204030204" pitchFamily="34" charset="0"/>
                <a:ea typeface="Calibri" panose="020F0502020204030204" pitchFamily="34" charset="0"/>
                <a:cs typeface="Times New Roman" panose="02020603050405020304" pitchFamily="18" charset="0"/>
              </a:rPr>
              <a:t>f(x) = exp {-(x-</a:t>
            </a:r>
            <a:r>
              <a:rPr lang="en-US" sz="2200">
                <a:effectLst/>
                <a:latin typeface="Calibri" panose="020F0502020204030204" pitchFamily="34" charset="0"/>
                <a:ea typeface="Calibri" panose="020F0502020204030204" pitchFamily="34" charset="0"/>
                <a:cs typeface="Calibri" panose="020F0502020204030204" pitchFamily="34" charset="0"/>
              </a:rPr>
              <a:t>µ</a:t>
            </a:r>
            <a:r>
              <a:rPr lang="en-US" sz="2200">
                <a:effectLst/>
                <a:latin typeface="Calibri" panose="020F0502020204030204" pitchFamily="34" charset="0"/>
                <a:ea typeface="Calibri" panose="020F0502020204030204" pitchFamily="34" charset="0"/>
                <a:cs typeface="Times New Roman" panose="02020603050405020304" pitchFamily="18" charset="0"/>
              </a:rPr>
              <a:t>)</a:t>
            </a:r>
            <a:r>
              <a:rPr lang="en-US" sz="22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200">
                <a:effectLst/>
                <a:latin typeface="Calibri" panose="020F0502020204030204" pitchFamily="34" charset="0"/>
                <a:ea typeface="Calibri" panose="020F0502020204030204" pitchFamily="34" charset="0"/>
                <a:cs typeface="Times New Roman" panose="02020603050405020304" pitchFamily="18" charset="0"/>
              </a:rPr>
              <a:t> / 2.</a:t>
            </a:r>
            <a:r>
              <a:rPr lang="en-US" sz="2200">
                <a:effectLst/>
                <a:latin typeface="Calibri" panose="020F0502020204030204" pitchFamily="34" charset="0"/>
                <a:ea typeface="Calibri" panose="020F0502020204030204" pitchFamily="34" charset="0"/>
                <a:cs typeface="Calibri" panose="020F0502020204030204" pitchFamily="34" charset="0"/>
              </a:rPr>
              <a:t>σ</a:t>
            </a:r>
            <a:r>
              <a:rPr lang="en-US" sz="22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200">
                <a:effectLst/>
                <a:latin typeface="Calibri" panose="020F0502020204030204" pitchFamily="34" charset="0"/>
                <a:ea typeface="Calibri" panose="020F0502020204030204" pitchFamily="34" charset="0"/>
                <a:cs typeface="Times New Roman" panose="02020603050405020304" pitchFamily="18" charset="0"/>
              </a:rPr>
              <a:t>} / </a:t>
            </a:r>
            <a:r>
              <a:rPr lang="en-US" sz="2200">
                <a:effectLst/>
                <a:latin typeface="Times New Roman" panose="02020603050405020304" pitchFamily="18" charset="0"/>
                <a:ea typeface="Calibri" panose="020F0502020204030204" pitchFamily="34" charset="0"/>
                <a:cs typeface="Times New Roman" panose="02020603050405020304" pitchFamily="18" charset="0"/>
              </a:rPr>
              <a:t>√ 2ᴨ, - ∞ &lt; x &lt; ∞</a:t>
            </a:r>
          </a:p>
          <a:p>
            <a:pPr>
              <a:spcAft>
                <a:spcPts val="800"/>
              </a:spcAft>
            </a:pPr>
            <a:r>
              <a:rPr lang="en-US" sz="2200">
                <a:latin typeface="Times New Roman" panose="02020603050405020304" pitchFamily="18" charset="0"/>
                <a:ea typeface="Calibri" panose="020F0502020204030204" pitchFamily="34" charset="0"/>
                <a:cs typeface="Times New Roman" panose="02020603050405020304" pitchFamily="18" charset="0"/>
              </a:rPr>
              <a:t>Characteristics</a:t>
            </a:r>
          </a:p>
          <a:p>
            <a:pPr marL="0" indent="0">
              <a:spcAft>
                <a:spcPts val="800"/>
              </a:spcAft>
              <a:buNone/>
            </a:pPr>
            <a:r>
              <a:rPr lang="en-US" sz="2200">
                <a:effectLst/>
                <a:latin typeface="Times New Roman" panose="02020603050405020304" pitchFamily="18" charset="0"/>
                <a:ea typeface="Calibri" panose="020F0502020204030204" pitchFamily="34" charset="0"/>
                <a:cs typeface="Times New Roman" panose="02020603050405020304" pitchFamily="18" charset="0"/>
              </a:rPr>
              <a:t>Mean = µ (=Median=Mode)</a:t>
            </a:r>
          </a:p>
          <a:p>
            <a:pPr marL="0" indent="0">
              <a:spcAft>
                <a:spcPts val="800"/>
              </a:spcAft>
              <a:buNone/>
            </a:pPr>
            <a:r>
              <a:rPr lang="en-US" sz="2200">
                <a:latin typeface="Times New Roman" panose="02020603050405020304" pitchFamily="18" charset="0"/>
                <a:ea typeface="Calibri" panose="020F0502020204030204" pitchFamily="34" charset="0"/>
                <a:cs typeface="Times New Roman" panose="02020603050405020304" pitchFamily="18" charset="0"/>
              </a:rPr>
              <a:t>Standard Deviation = </a:t>
            </a:r>
            <a:r>
              <a:rPr lang="el-GR" sz="2200">
                <a:effectLst/>
                <a:latin typeface="Times New Roman" panose="02020603050405020304" pitchFamily="18" charset="0"/>
                <a:ea typeface="Calibri" panose="020F0502020204030204" pitchFamily="34" charset="0"/>
                <a:cs typeface="Times New Roman" panose="02020603050405020304" pitchFamily="18" charset="0"/>
              </a:rPr>
              <a:t>σ</a:t>
            </a:r>
            <a:endParaRPr lang="en-US" sz="220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Aft>
                <a:spcPts val="800"/>
              </a:spcAft>
              <a:buNone/>
            </a:pPr>
            <a:r>
              <a:rPr lang="en-US" sz="2200">
                <a:latin typeface="Times New Roman" panose="02020603050405020304" pitchFamily="18" charset="0"/>
                <a:ea typeface="Calibri" panose="020F0502020204030204" pitchFamily="34" charset="0"/>
                <a:cs typeface="Times New Roman" panose="02020603050405020304" pitchFamily="18" charset="0"/>
              </a:rPr>
              <a:t>The distribution is symmetric and mesokurtic</a:t>
            </a:r>
          </a:p>
          <a:p>
            <a:pPr marL="0" indent="0">
              <a:spcAft>
                <a:spcPts val="800"/>
              </a:spcAft>
              <a:buNone/>
            </a:pPr>
            <a:r>
              <a:rPr lang="en-US" sz="2200">
                <a:effectLst/>
                <a:latin typeface="Times New Roman" panose="02020603050405020304" pitchFamily="18" charset="0"/>
                <a:ea typeface="Calibri" panose="020F0502020204030204" pitchFamily="34" charset="0"/>
                <a:cs typeface="Times New Roman" panose="02020603050405020304" pitchFamily="18" charset="0"/>
              </a:rPr>
              <a:t>Normal distribution with mean 0 and variance 1 is known as standard normal distribution.</a:t>
            </a:r>
          </a:p>
          <a:p>
            <a:pPr marL="0" indent="0">
              <a:spcAft>
                <a:spcPts val="800"/>
              </a:spcAft>
              <a:buNone/>
            </a:pPr>
            <a:r>
              <a:rPr lang="el-GR" sz="2200">
                <a:effectLst/>
                <a:latin typeface="Calibri" panose="020F0502020204030204" pitchFamily="34" charset="0"/>
                <a:ea typeface="Calibri" panose="020F0502020204030204" pitchFamily="34" charset="0"/>
                <a:cs typeface="Times New Roman" panose="02020603050405020304" pitchFamily="18" charset="0"/>
              </a:rPr>
              <a:t>Φ</a:t>
            </a:r>
            <a:r>
              <a:rPr lang="en-US" sz="2200">
                <a:effectLst/>
                <a:latin typeface="Calibri" panose="020F0502020204030204" pitchFamily="34" charset="0"/>
                <a:ea typeface="Calibri" panose="020F0502020204030204" pitchFamily="34" charset="0"/>
                <a:cs typeface="Times New Roman" panose="02020603050405020304" pitchFamily="18" charset="0"/>
              </a:rPr>
              <a:t>(x) = exp {-x</a:t>
            </a:r>
            <a:r>
              <a:rPr lang="en-US" sz="22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200">
                <a:effectLst/>
                <a:latin typeface="Calibri" panose="020F0502020204030204" pitchFamily="34" charset="0"/>
                <a:ea typeface="Calibri" panose="020F0502020204030204" pitchFamily="34" charset="0"/>
                <a:cs typeface="Times New Roman" panose="02020603050405020304" pitchFamily="18" charset="0"/>
              </a:rPr>
              <a:t> / 2} / </a:t>
            </a:r>
            <a:r>
              <a:rPr lang="en-US" sz="2200">
                <a:effectLst/>
                <a:latin typeface="Times New Roman" panose="02020603050405020304" pitchFamily="18" charset="0"/>
                <a:ea typeface="Calibri" panose="020F0502020204030204" pitchFamily="34" charset="0"/>
                <a:cs typeface="Times New Roman" panose="02020603050405020304" pitchFamily="18" charset="0"/>
              </a:rPr>
              <a:t>√ 2ᴨ</a:t>
            </a:r>
          </a:p>
          <a:p>
            <a:pPr marL="0" indent="0">
              <a:spcAft>
                <a:spcPts val="800"/>
              </a:spcAft>
              <a:buNone/>
            </a:pPr>
            <a:endParaRPr lang="en-IN" sz="22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IN" sz="2200"/>
          </a:p>
        </p:txBody>
      </p:sp>
    </p:spTree>
    <p:extLst>
      <p:ext uri="{BB962C8B-B14F-4D97-AF65-F5344CB8AC3E}">
        <p14:creationId xmlns:p14="http://schemas.microsoft.com/office/powerpoint/2010/main" val="2266118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7">
            <a:extLst>
              <a:ext uri="{FF2B5EF4-FFF2-40B4-BE49-F238E27FC236}">
                <a16:creationId xmlns:a16="http://schemas.microsoft.com/office/drawing/2014/main" id="{64F519EA-836C-4E21-87EE-CE7AB018636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9">
            <a:extLst>
              <a:ext uri="{FF2B5EF4-FFF2-40B4-BE49-F238E27FC236}">
                <a16:creationId xmlns:a16="http://schemas.microsoft.com/office/drawing/2014/main" id="{E3E51905-F374-4E1A-97CF-B741584B74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26280"/>
            <a:ext cx="4449464" cy="2331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11">
            <a:extLst>
              <a:ext uri="{FF2B5EF4-FFF2-40B4-BE49-F238E27FC236}">
                <a16:creationId xmlns:a16="http://schemas.microsoft.com/office/drawing/2014/main" id="{A210685A-6235-45A7-850D-A6F555466E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3374" y="702944"/>
            <a:ext cx="5369325" cy="5586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D880B4-F103-456D-8920-D153D7EBA978}"/>
              </a:ext>
            </a:extLst>
          </p:cNvPr>
          <p:cNvSpPr>
            <a:spLocks noGrp="1"/>
          </p:cNvSpPr>
          <p:nvPr>
            <p:ph type="title"/>
          </p:nvPr>
        </p:nvSpPr>
        <p:spPr>
          <a:xfrm>
            <a:off x="1016805" y="1345958"/>
            <a:ext cx="4193196" cy="4166085"/>
          </a:xfrm>
        </p:spPr>
        <p:txBody>
          <a:bodyPr>
            <a:normAutofit/>
          </a:bodyPr>
          <a:lstStyle/>
          <a:p>
            <a:r>
              <a:rPr lang="en-US" sz="4600"/>
              <a:t>Uses</a:t>
            </a:r>
            <a:endParaRPr lang="en-IN" sz="4600"/>
          </a:p>
        </p:txBody>
      </p:sp>
      <p:grpSp>
        <p:nvGrpSpPr>
          <p:cNvPr id="43" name="Group 13">
            <a:extLst>
              <a:ext uri="{FF2B5EF4-FFF2-40B4-BE49-F238E27FC236}">
                <a16:creationId xmlns:a16="http://schemas.microsoft.com/office/drawing/2014/main" id="{C833A70A-9722-46F0-A5EB-C72F7874707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864" y="3048506"/>
            <a:ext cx="630289" cy="765242"/>
            <a:chOff x="45711" y="3048506"/>
            <a:chExt cx="630289" cy="765242"/>
          </a:xfrm>
        </p:grpSpPr>
        <p:sp>
          <p:nvSpPr>
            <p:cNvPr id="15" name="Rectangle 2">
              <a:extLst>
                <a:ext uri="{FF2B5EF4-FFF2-40B4-BE49-F238E27FC236}">
                  <a16:creationId xmlns:a16="http://schemas.microsoft.com/office/drawing/2014/main" id="{0E424FCE-3213-4BEE-A1E8-B7E8AEA5A2C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4166"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59">
              <a:extLst>
                <a:ext uri="{FF2B5EF4-FFF2-40B4-BE49-F238E27FC236}">
                  <a16:creationId xmlns:a16="http://schemas.microsoft.com/office/drawing/2014/main" id="{5EE95433-383A-45BD-BFCA-833B8F0AE4B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4166"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62">
              <a:extLst>
                <a:ext uri="{FF2B5EF4-FFF2-40B4-BE49-F238E27FC236}">
                  <a16:creationId xmlns:a16="http://schemas.microsoft.com/office/drawing/2014/main" id="{2EEA944D-C4D5-48D7-804D-86BE8AFC86A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4166"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64">
              <a:extLst>
                <a:ext uri="{FF2B5EF4-FFF2-40B4-BE49-F238E27FC236}">
                  <a16:creationId xmlns:a16="http://schemas.microsoft.com/office/drawing/2014/main" id="{F3FCE305-3F55-48BF-8549-01E0364C865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4166"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6">
              <a:extLst>
                <a:ext uri="{FF2B5EF4-FFF2-40B4-BE49-F238E27FC236}">
                  <a16:creationId xmlns:a16="http://schemas.microsoft.com/office/drawing/2014/main" id="{23D7F518-6C41-4C3F-9060-C9FE0B1D4CC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14166"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
              <a:extLst>
                <a:ext uri="{FF2B5EF4-FFF2-40B4-BE49-F238E27FC236}">
                  <a16:creationId xmlns:a16="http://schemas.microsoft.com/office/drawing/2014/main" id="{3B93E94B-19C7-49C9-A135-582F72B1A2A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72053"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59">
              <a:extLst>
                <a:ext uri="{FF2B5EF4-FFF2-40B4-BE49-F238E27FC236}">
                  <a16:creationId xmlns:a16="http://schemas.microsoft.com/office/drawing/2014/main" id="{FEF28287-3D78-44FC-8C53-70755EAF6F5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72053"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2">
              <a:extLst>
                <a:ext uri="{FF2B5EF4-FFF2-40B4-BE49-F238E27FC236}">
                  <a16:creationId xmlns:a16="http://schemas.microsoft.com/office/drawing/2014/main" id="{2E8ECBA7-D5B5-48AD-9108-4EB4FB5AAF2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72053"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4">
              <a:extLst>
                <a:ext uri="{FF2B5EF4-FFF2-40B4-BE49-F238E27FC236}">
                  <a16:creationId xmlns:a16="http://schemas.microsoft.com/office/drawing/2014/main" id="{69CDB17F-9370-4BDB-AF7D-0C10664AF31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72053"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6">
              <a:extLst>
                <a:ext uri="{FF2B5EF4-FFF2-40B4-BE49-F238E27FC236}">
                  <a16:creationId xmlns:a16="http://schemas.microsoft.com/office/drawing/2014/main" id="{65D03FDE-4254-4CCB-ACA1-CCF9ED99A19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72053"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406E5C16-E87A-48D6-808A-4E99A9FA2AA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329939"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59">
              <a:extLst>
                <a:ext uri="{FF2B5EF4-FFF2-40B4-BE49-F238E27FC236}">
                  <a16:creationId xmlns:a16="http://schemas.microsoft.com/office/drawing/2014/main" id="{DD6696B0-7715-471B-835A-DA4F6E0B540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329939"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2">
              <a:extLst>
                <a:ext uri="{FF2B5EF4-FFF2-40B4-BE49-F238E27FC236}">
                  <a16:creationId xmlns:a16="http://schemas.microsoft.com/office/drawing/2014/main" id="{7B7BE224-1A69-42AA-9C1C-29ADE08B27A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329939"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F4CBB296-B6FF-43BA-A2F1-471A7D6A322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329939"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7B9B8F5E-97B1-4CC6-A25F-0406AF9F802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329939"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
              <a:extLst>
                <a:ext uri="{FF2B5EF4-FFF2-40B4-BE49-F238E27FC236}">
                  <a16:creationId xmlns:a16="http://schemas.microsoft.com/office/drawing/2014/main" id="{9EB4DAA2-343C-4239-A2B2-D2412770B58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87825"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59">
              <a:extLst>
                <a:ext uri="{FF2B5EF4-FFF2-40B4-BE49-F238E27FC236}">
                  <a16:creationId xmlns:a16="http://schemas.microsoft.com/office/drawing/2014/main" id="{8D6B2AAD-8F5E-4D57-B2E6-7DBB7953C64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87825"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2">
              <a:extLst>
                <a:ext uri="{FF2B5EF4-FFF2-40B4-BE49-F238E27FC236}">
                  <a16:creationId xmlns:a16="http://schemas.microsoft.com/office/drawing/2014/main" id="{9CE95F93-6BC5-4616-9F8D-B941B4B8F18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87825"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A8C3D8DE-DC76-487C-8C2A-7684D5C9ED8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87825"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56088CB5-E2A8-49A4-8AB5-6D5463E0375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87825"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
              <a:extLst>
                <a:ext uri="{FF2B5EF4-FFF2-40B4-BE49-F238E27FC236}">
                  <a16:creationId xmlns:a16="http://schemas.microsoft.com/office/drawing/2014/main" id="{372F50F8-8B88-48EF-B21C-B5B26426218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5711"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59">
              <a:extLst>
                <a:ext uri="{FF2B5EF4-FFF2-40B4-BE49-F238E27FC236}">
                  <a16:creationId xmlns:a16="http://schemas.microsoft.com/office/drawing/2014/main" id="{37008499-DF9A-4230-BE00-35B862316EB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5711"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2">
              <a:extLst>
                <a:ext uri="{FF2B5EF4-FFF2-40B4-BE49-F238E27FC236}">
                  <a16:creationId xmlns:a16="http://schemas.microsoft.com/office/drawing/2014/main" id="{BCEE48F0-E436-451D-A5FE-0D818D19E87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5711"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4">
              <a:extLst>
                <a:ext uri="{FF2B5EF4-FFF2-40B4-BE49-F238E27FC236}">
                  <a16:creationId xmlns:a16="http://schemas.microsoft.com/office/drawing/2014/main" id="{6852656E-1E8F-41F9-900D-8E8CC1B2B91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5711"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6">
              <a:extLst>
                <a:ext uri="{FF2B5EF4-FFF2-40B4-BE49-F238E27FC236}">
                  <a16:creationId xmlns:a16="http://schemas.microsoft.com/office/drawing/2014/main" id="{489DA605-39DD-45FD-9796-12A36B23B19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45711"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0B2A4DBF-6777-4929-9796-862CA19CF21E}"/>
              </a:ext>
            </a:extLst>
          </p:cNvPr>
          <p:cNvSpPr>
            <a:spLocks noGrp="1"/>
          </p:cNvSpPr>
          <p:nvPr>
            <p:ph idx="1"/>
          </p:nvPr>
        </p:nvSpPr>
        <p:spPr>
          <a:xfrm>
            <a:off x="6229734" y="750307"/>
            <a:ext cx="5369326" cy="5357387"/>
          </a:xfrm>
        </p:spPr>
        <p:txBody>
          <a:bodyPr anchor="ctr">
            <a:normAutofit/>
          </a:bodyPr>
          <a:lstStyle/>
          <a:p>
            <a:r>
              <a:rPr lang="en-US" sz="2200">
                <a:effectLst/>
                <a:latin typeface="Calibri" panose="020F0502020204030204" pitchFamily="34" charset="0"/>
                <a:ea typeface="Calibri" panose="020F0502020204030204" pitchFamily="34" charset="0"/>
                <a:cs typeface="Times New Roman" panose="02020603050405020304" pitchFamily="18" charset="0"/>
              </a:rPr>
              <a:t>Normal distribution is often used in the natural and social sciences to represent real-valued random variables whose distributions are not known. Its importance is partly due to the </a:t>
            </a:r>
            <a:r>
              <a:rPr lang="en-US" sz="2200" b="1">
                <a:effectLst/>
                <a:latin typeface="Calibri" panose="020F0502020204030204" pitchFamily="34" charset="0"/>
                <a:ea typeface="Calibri" panose="020F0502020204030204" pitchFamily="34" charset="0"/>
                <a:cs typeface="Times New Roman" panose="02020603050405020304" pitchFamily="18" charset="0"/>
              </a:rPr>
              <a:t>central limit theorem</a:t>
            </a:r>
            <a:r>
              <a:rPr lang="en-US" sz="2200">
                <a:effectLst/>
                <a:latin typeface="Calibri" panose="020F0502020204030204" pitchFamily="34" charset="0"/>
                <a:ea typeface="Calibri" panose="020F0502020204030204" pitchFamily="34" charset="0"/>
                <a:cs typeface="Times New Roman" panose="02020603050405020304" pitchFamily="18" charset="0"/>
              </a:rPr>
              <a:t>. </a:t>
            </a:r>
          </a:p>
          <a:p>
            <a:r>
              <a:rPr lang="en-US" sz="2200">
                <a:effectLst/>
                <a:latin typeface="Calibri" panose="020F0502020204030204" pitchFamily="34" charset="0"/>
                <a:ea typeface="Calibri" panose="020F0502020204030204" pitchFamily="34" charset="0"/>
                <a:cs typeface="Times New Roman" panose="02020603050405020304" pitchFamily="18" charset="0"/>
              </a:rPr>
              <a:t>It states that, under some conditions, the average of many samples (observations) of a random variable with finite mean and variance is itself a random variable—whose distribution converges to a normal distribution as the number of samples increases. Therefore, physical quantities that are expected to be the sum of many independent processes, such as measurement errors, often have distributions that are nearly normal</a:t>
            </a:r>
            <a:endParaRPr lang="en-IN" sz="2200">
              <a:effectLst/>
              <a:latin typeface="Calibri" panose="020F0502020204030204" pitchFamily="34" charset="0"/>
              <a:ea typeface="Calibri" panose="020F0502020204030204" pitchFamily="34" charset="0"/>
              <a:cs typeface="Times New Roman" panose="02020603050405020304" pitchFamily="18" charset="0"/>
            </a:endParaRPr>
          </a:p>
          <a:p>
            <a:endParaRPr lang="en-IN" sz="2200"/>
          </a:p>
        </p:txBody>
      </p:sp>
    </p:spTree>
    <p:extLst>
      <p:ext uri="{BB962C8B-B14F-4D97-AF65-F5344CB8AC3E}">
        <p14:creationId xmlns:p14="http://schemas.microsoft.com/office/powerpoint/2010/main" val="3040957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84" name="Flowchart: Document 81">
            <a:extLst>
              <a:ext uri="{FF2B5EF4-FFF2-40B4-BE49-F238E27FC236}">
                <a16:creationId xmlns:a16="http://schemas.microsoft.com/office/drawing/2014/main" id="{D12DDE76-C203-4047-9998-63900085B5E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585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681" name="Picture 9"/>
          <p:cNvPicPr>
            <a:picLocks noChangeAspect="1" noChangeArrowheads="1"/>
          </p:cNvPicPr>
          <p:nvPr/>
        </p:nvPicPr>
        <p:blipFill>
          <a:blip r:embed="rId2" cstate="print"/>
          <a:srcRect r="69231" b="68838"/>
          <a:stretch>
            <a:fillRect/>
          </a:stretch>
        </p:blipFill>
        <p:spPr bwMode="auto">
          <a:xfrm>
            <a:off x="4254500" y="639763"/>
            <a:ext cx="7253288" cy="3492500"/>
          </a:xfrm>
          <a:prstGeom prst="rect">
            <a:avLst/>
          </a:prstGeom>
        </p:spPr>
      </p:pic>
      <p:pic>
        <p:nvPicPr>
          <p:cNvPr id="28682" name="Picture 10"/>
          <p:cNvPicPr>
            <a:picLocks noChangeAspect="1" noChangeArrowheads="1"/>
          </p:cNvPicPr>
          <p:nvPr/>
        </p:nvPicPr>
        <p:blipFill>
          <a:blip r:embed="rId3" cstate="print"/>
          <a:stretch>
            <a:fillRect/>
          </a:stretch>
        </p:blipFill>
        <p:spPr bwMode="auto">
          <a:xfrm>
            <a:off x="4254500" y="4200525"/>
            <a:ext cx="7253288" cy="2017713"/>
          </a:xfrm>
          <a:prstGeom prst="rect">
            <a:avLst/>
          </a:prstGeom>
        </p:spPr>
      </p:pic>
      <p:sp>
        <p:nvSpPr>
          <p:cNvPr id="2" name="Title 1"/>
          <p:cNvSpPr>
            <a:spLocks noGrp="1"/>
          </p:cNvSpPr>
          <p:nvPr>
            <p:ph type="title"/>
          </p:nvPr>
        </p:nvSpPr>
        <p:spPr>
          <a:xfrm>
            <a:off x="838200" y="171162"/>
            <a:ext cx="2840182" cy="2371148"/>
          </a:xfrm>
        </p:spPr>
        <p:txBody>
          <a:bodyPr vert="horz" lIns="91440" tIns="45720" rIns="91440" bIns="45720" rtlCol="0" anchor="ctr">
            <a:normAutofit/>
          </a:bodyPr>
          <a:lstStyle/>
          <a:p>
            <a:pPr lvl="1" algn="l" rtl="0">
              <a:lnSpc>
                <a:spcPct val="90000"/>
              </a:lnSpc>
              <a:spcBef>
                <a:spcPct val="0"/>
              </a:spcBef>
            </a:pPr>
            <a:r>
              <a:rPr lang="en-US" sz="3200" b="1" kern="1200">
                <a:solidFill>
                  <a:srgbClr val="FFFFFF"/>
                </a:solidFill>
                <a:latin typeface="+mj-lt"/>
                <a:ea typeface="+mj-ea"/>
                <a:cs typeface="+mj-cs"/>
              </a:rPr>
              <a:t>Shape of the Normal Distribution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2B566528-1B12-4246-9431-5C2D7D0811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43467" y="321734"/>
            <a:ext cx="10905066" cy="1135737"/>
          </a:xfrm>
        </p:spPr>
        <p:txBody>
          <a:bodyPr>
            <a:normAutofit/>
          </a:bodyPr>
          <a:lstStyle/>
          <a:p>
            <a:pPr lvl="1" rtl="0">
              <a:spcBef>
                <a:spcPct val="0"/>
              </a:spcBef>
            </a:pPr>
            <a:r>
              <a:rPr lang="en-US" sz="3600" b="1" kern="1200"/>
              <a:t>Effective Range of Normal Distribution</a:t>
            </a:r>
            <a:endParaRPr lang="en-US" sz="3600" b="1" kern="1200">
              <a:latin typeface="+mj-lt"/>
              <a:ea typeface="+mj-ea"/>
              <a:cs typeface="+mj-cs"/>
            </a:endParaRPr>
          </a:p>
        </p:txBody>
      </p:sp>
      <p:sp>
        <p:nvSpPr>
          <p:cNvPr id="3" name="Content Placeholder 2"/>
          <p:cNvSpPr>
            <a:spLocks noGrp="1"/>
          </p:cNvSpPr>
          <p:nvPr>
            <p:ph idx="1"/>
          </p:nvPr>
        </p:nvSpPr>
        <p:spPr>
          <a:xfrm>
            <a:off x="643469" y="1782981"/>
            <a:ext cx="4008384" cy="4393982"/>
          </a:xfrm>
        </p:spPr>
        <p:txBody>
          <a:bodyPr>
            <a:normAutofit/>
          </a:bodyPr>
          <a:lstStyle/>
          <a:p>
            <a:pPr marL="0" indent="0">
              <a:buNone/>
            </a:pPr>
            <a:r>
              <a:rPr lang="en-US" sz="2000"/>
              <a:t>Chebyshev’s Inequality: </a:t>
            </a:r>
            <a:r>
              <a:rPr lang="en-US" sz="2000">
                <a:effectLst/>
                <a:latin typeface="Calibri" panose="020F0502020204030204" pitchFamily="34" charset="0"/>
                <a:ea typeface="Calibri" panose="020F0502020204030204" pitchFamily="34" charset="0"/>
                <a:cs typeface="Times New Roman" panose="02020603050405020304" pitchFamily="18" charset="0"/>
              </a:rPr>
              <a:t>P(</a:t>
            </a:r>
            <a:r>
              <a:rPr lang="en-US" sz="2000">
                <a:effectLst/>
                <a:latin typeface="Calibri" panose="020F0502020204030204" pitchFamily="34" charset="0"/>
                <a:ea typeface="Calibri" panose="020F0502020204030204" pitchFamily="34" charset="0"/>
                <a:cs typeface="Calibri" panose="020F0502020204030204" pitchFamily="34"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X-</a:t>
            </a:r>
            <a:r>
              <a:rPr lang="en-US" sz="2000">
                <a:effectLst/>
                <a:latin typeface="Calibri" panose="020F0502020204030204" pitchFamily="34" charset="0"/>
                <a:ea typeface="Calibri" panose="020F0502020204030204" pitchFamily="34" charset="0"/>
                <a:cs typeface="Calibri" panose="020F0502020204030204" pitchFamily="34" charset="0"/>
              </a:rPr>
              <a:t>µ│</a:t>
            </a:r>
            <a:r>
              <a:rPr lang="en-US" sz="2000">
                <a:effectLst/>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Calibri" panose="020F0502020204030204" pitchFamily="34"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 t.</a:t>
            </a:r>
            <a:r>
              <a:rPr lang="en-US" sz="2000">
                <a:effectLst/>
                <a:latin typeface="Calibri" panose="020F0502020204030204" pitchFamily="34" charset="0"/>
                <a:ea typeface="Calibri" panose="020F0502020204030204" pitchFamily="34" charset="0"/>
                <a:cs typeface="Calibri" panose="020F0502020204030204" pitchFamily="34" charset="0"/>
              </a:rPr>
              <a:t>σ</a:t>
            </a:r>
            <a:r>
              <a:rPr lang="en-US" sz="2000">
                <a:effectLst/>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Calibri" panose="020F0502020204030204" pitchFamily="34"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 1 – 1/ t</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000">
                <a:effectLst/>
                <a:latin typeface="Calibri" panose="020F0502020204030204" pitchFamily="34" charset="0"/>
                <a:ea typeface="Calibri" panose="020F0502020204030204" pitchFamily="34" charset="0"/>
                <a:cs typeface="Times New Roman" panose="02020603050405020304" pitchFamily="18" charset="0"/>
              </a:rPr>
              <a:t>, for any t &gt; 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000"/>
              <a:t>Thus, 68% of the data falls within one standard deviation of the mean.</a:t>
            </a:r>
          </a:p>
          <a:p>
            <a:pPr marL="0" indent="0">
              <a:buNone/>
            </a:pPr>
            <a:r>
              <a:rPr lang="en-US" sz="2000"/>
              <a:t>95% of the data falls within two standard deviations of the mean.</a:t>
            </a:r>
          </a:p>
          <a:p>
            <a:pPr marL="0" indent="0">
              <a:buNone/>
            </a:pPr>
            <a:r>
              <a:rPr lang="en-US" sz="2000"/>
              <a:t>99.8% of the data falls within three standard deviations of the mean</a:t>
            </a:r>
          </a:p>
          <a:p>
            <a:pPr marL="0" indent="0">
              <a:buNone/>
            </a:pPr>
            <a:endParaRPr lang="en-US" sz="2000"/>
          </a:p>
          <a:p>
            <a:endParaRPr lang="en-US" sz="2000"/>
          </a:p>
          <a:p>
            <a:endParaRPr lang="en-US" sz="2000"/>
          </a:p>
          <a:p>
            <a:endParaRPr lang="en-US" sz="2000"/>
          </a:p>
          <a:p>
            <a:endParaRPr lang="en-US" sz="2000"/>
          </a:p>
          <a:p>
            <a:endParaRPr lang="en-US" sz="2000"/>
          </a:p>
          <a:p>
            <a:endParaRPr lang="en-US" sz="2000"/>
          </a:p>
          <a:p>
            <a:endParaRPr lang="en-US" sz="2000"/>
          </a:p>
        </p:txBody>
      </p:sp>
      <p:grpSp>
        <p:nvGrpSpPr>
          <p:cNvPr id="77" name="Group 76">
            <a:extLst>
              <a:ext uri="{FF2B5EF4-FFF2-40B4-BE49-F238E27FC236}">
                <a16:creationId xmlns:a16="http://schemas.microsoft.com/office/drawing/2014/main" id="{828A5161-06F1-46CF-8AD7-844680A59E1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78" name="Isosceles Triangle 77">
              <a:extLst>
                <a:ext uri="{FF2B5EF4-FFF2-40B4-BE49-F238E27FC236}">
                  <a16:creationId xmlns:a16="http://schemas.microsoft.com/office/drawing/2014/main" id="{D3F51FEB-38FB-4F6C-9F7B-2F2AFAB6546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54" name="Picture 6">
            <a:extLst>
              <a:ext uri="{FF2B5EF4-FFF2-40B4-BE49-F238E27FC236}">
                <a16:creationId xmlns:a16="http://schemas.microsoft.com/office/drawing/2014/main" id="{22EFB8C7-E6EB-4897-A030-01D5D27D732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5320" y="2830532"/>
            <a:ext cx="6253212" cy="2266789"/>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 80">
            <a:extLst>
              <a:ext uri="{FF2B5EF4-FFF2-40B4-BE49-F238E27FC236}">
                <a16:creationId xmlns:a16="http://schemas.microsoft.com/office/drawing/2014/main" id="{5995D10D-E9C9-47DB-AE7E-801FEF38F5C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82" name="Rectangle 81">
              <a:extLst>
                <a:ext uri="{FF2B5EF4-FFF2-40B4-BE49-F238E27FC236}">
                  <a16:creationId xmlns:a16="http://schemas.microsoft.com/office/drawing/2014/main" id="{CC1A72C6-3DE4-4EC3-9AD5-9E0D40D8CE8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Isosceles Triangle 82">
              <a:extLst>
                <a:ext uri="{FF2B5EF4-FFF2-40B4-BE49-F238E27FC236}">
                  <a16:creationId xmlns:a16="http://schemas.microsoft.com/office/drawing/2014/main" id="{0B0DA1F1-C391-4EDF-9FE0-23E86E13776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6306C-ED4F-4AAE-B4A5-EEA6AFAD72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43467" y="1698171"/>
            <a:ext cx="3962061" cy="4516360"/>
          </a:xfrm>
        </p:spPr>
        <p:txBody>
          <a:bodyPr anchor="t">
            <a:normAutofit/>
          </a:bodyPr>
          <a:lstStyle/>
          <a:p>
            <a:r>
              <a:rPr lang="en-US" sz="3600" b="1"/>
              <a:t>Sampling Distributions</a:t>
            </a:r>
            <a:endParaRPr lang="en-US" sz="3600"/>
          </a:p>
        </p:txBody>
      </p:sp>
      <p:sp>
        <p:nvSpPr>
          <p:cNvPr id="10" name="Rectangle 9">
            <a:extLst>
              <a:ext uri="{FF2B5EF4-FFF2-40B4-BE49-F238E27FC236}">
                <a16:creationId xmlns:a16="http://schemas.microsoft.com/office/drawing/2014/main" id="{0EC5361D-F897-4856-B945-0455A365EB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4508C0C5-2268-42B5-B3C8-4D0899E05F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41ACBDB-38F8-4B34-8183-BD95B4E55A6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00DB52-3455-4E2F-867B-A6D0516E17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5070020" y="1698170"/>
            <a:ext cx="6478513" cy="4516361"/>
          </a:xfrm>
        </p:spPr>
        <p:txBody>
          <a:bodyPr>
            <a:normAutofit/>
          </a:bodyPr>
          <a:lstStyle/>
          <a:p>
            <a:r>
              <a:rPr lang="en-US" sz="2000" b="1" i="1"/>
              <a:t>Population distribution </a:t>
            </a:r>
            <a:r>
              <a:rPr lang="en-US" sz="2000"/>
              <a:t>is the distribution of values of its elements members and has mean denoted by μ, variance σ</a:t>
            </a:r>
            <a:r>
              <a:rPr lang="en-US" sz="2000" baseline="30000"/>
              <a:t>2</a:t>
            </a:r>
            <a:r>
              <a:rPr lang="en-US" sz="2000"/>
              <a:t> and standard deviation σ.</a:t>
            </a:r>
          </a:p>
          <a:p>
            <a:r>
              <a:rPr lang="en-US" sz="2000" b="1" i="1"/>
              <a:t>Sample distribution </a:t>
            </a:r>
            <a:r>
              <a:rPr lang="en-US" sz="2000"/>
              <a:t>is the distribution of measured values of statistic in random samples drawn from a given population. Each sample distribution is a discrete distribution [as shown in Fig because the value of the sample mean would vary from sample to sample.</a:t>
            </a:r>
          </a:p>
          <a:p>
            <a:r>
              <a:rPr lang="en-US" sz="2000" b="1" i="1"/>
              <a:t>Sampling distribution </a:t>
            </a:r>
            <a:r>
              <a:rPr lang="en-US" sz="2000"/>
              <a:t>is the distribution of all possible values of a statistic from all the distinct possible samples of equal size drawn from a population or a process.</a:t>
            </a:r>
          </a:p>
        </p:txBody>
      </p:sp>
      <p:sp>
        <p:nvSpPr>
          <p:cNvPr id="18" name="Isosceles Triangle 17">
            <a:extLst>
              <a:ext uri="{FF2B5EF4-FFF2-40B4-BE49-F238E27FC236}">
                <a16:creationId xmlns:a16="http://schemas.microsoft.com/office/drawing/2014/main" id="{9E914C83-E0D8-4953-92D5-169D28CB43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Isosceles Triangle 19">
            <a:extLst>
              <a:ext uri="{FF2B5EF4-FFF2-40B4-BE49-F238E27FC236}">
                <a16:creationId xmlns:a16="http://schemas.microsoft.com/office/drawing/2014/main" id="{3512E083-F550-46AF-8490-767ECFD00C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lowchart: Document 70">
            <a:extLst>
              <a:ext uri="{FF2B5EF4-FFF2-40B4-BE49-F238E27FC236}">
                <a16:creationId xmlns:a16="http://schemas.microsoft.com/office/drawing/2014/main" id="{D12DDE76-C203-4047-9998-63900085B5E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b="1" kern="1200">
                <a:solidFill>
                  <a:srgbClr val="FFFFFF"/>
                </a:solidFill>
                <a:latin typeface="+mj-lt"/>
                <a:ea typeface="+mj-ea"/>
                <a:cs typeface="+mj-cs"/>
              </a:rPr>
              <a:t>Sampling Distributions</a:t>
            </a:r>
            <a:endParaRPr lang="en-US" sz="3200" kern="1200">
              <a:solidFill>
                <a:srgbClr val="FFFFFF"/>
              </a:solidFill>
              <a:latin typeface="+mj-lt"/>
              <a:ea typeface="+mj-ea"/>
              <a:cs typeface="+mj-cs"/>
            </a:endParaRPr>
          </a:p>
        </p:txBody>
      </p:sp>
      <p:pic>
        <p:nvPicPr>
          <p:cNvPr id="1026" name="Picture 2"/>
          <p:cNvPicPr>
            <a:picLocks noChangeAspect="1" noChangeArrowheads="1"/>
          </p:cNvPicPr>
          <p:nvPr/>
        </p:nvPicPr>
        <p:blipFill>
          <a:blip r:embed="rId2" cstate="print"/>
          <a:stretch>
            <a:fillRect/>
          </a:stretch>
        </p:blipFill>
        <p:spPr bwMode="auto">
          <a:xfrm>
            <a:off x="4207933" y="894588"/>
            <a:ext cx="7347537" cy="50698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5EF4FCB-A2D9-401C-B3D4-4E00C029CF27}"/>
              </a:ext>
            </a:extLst>
          </p:cNvPr>
          <p:cNvPicPr>
            <a:picLocks noChangeAspect="1"/>
          </p:cNvPicPr>
          <p:nvPr/>
        </p:nvPicPr>
        <p:blipFill rotWithShape="1">
          <a:blip r:embed="rId2"/>
          <a:srcRect/>
          <a:stretch/>
        </p:blipFill>
        <p:spPr>
          <a:xfrm>
            <a:off x="19" y="-170219"/>
            <a:ext cx="12191981" cy="6857990"/>
          </a:xfrm>
          <a:prstGeom prst="rect">
            <a:avLst/>
          </a:prstGeom>
        </p:spPr>
      </p:pic>
      <p:sp>
        <p:nvSpPr>
          <p:cNvPr id="25" name="Rectangle 24">
            <a:extLst>
              <a:ext uri="{FF2B5EF4-FFF2-40B4-BE49-F238E27FC236}">
                <a16:creationId xmlns:a16="http://schemas.microsoft.com/office/drawing/2014/main" id="{2B566528-1B12-4246-9431-5C2D7D0811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9873"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43467" y="321734"/>
            <a:ext cx="6891186" cy="1135737"/>
          </a:xfrm>
        </p:spPr>
        <p:txBody>
          <a:bodyPr>
            <a:normAutofit/>
          </a:bodyPr>
          <a:lstStyle/>
          <a:p>
            <a:r>
              <a:rPr lang="en-US" sz="3600" b="1"/>
              <a:t>Sampling Distributions derived from Normal distribution</a:t>
            </a:r>
            <a:endParaRPr lang="en-US" sz="3600"/>
          </a:p>
        </p:txBody>
      </p:sp>
      <p:grpSp>
        <p:nvGrpSpPr>
          <p:cNvPr id="27" name="Group 26">
            <a:extLst>
              <a:ext uri="{FF2B5EF4-FFF2-40B4-BE49-F238E27FC236}">
                <a16:creationId xmlns:a16="http://schemas.microsoft.com/office/drawing/2014/main" id="{07EAA094-9CF6-4695-958A-33D9BCAA947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28" name="Rectangle 27">
              <a:extLst>
                <a:ext uri="{FF2B5EF4-FFF2-40B4-BE49-F238E27FC236}">
                  <a16:creationId xmlns:a16="http://schemas.microsoft.com/office/drawing/2014/main" id="{2E80C965-DB6D-4F81-9E9E-B027384D0BD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A580F890-B085-4E95-96AA-55AEBEC5CE6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Isosceles Triangle 30">
            <a:extLst>
              <a:ext uri="{FF2B5EF4-FFF2-40B4-BE49-F238E27FC236}">
                <a16:creationId xmlns:a16="http://schemas.microsoft.com/office/drawing/2014/main" id="{D3F51FEB-38FB-4F6C-9F7B-2F2AFAB6546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a:xfrm>
            <a:off x="8805333" y="6356350"/>
            <a:ext cx="2743200" cy="365125"/>
          </a:xfrm>
        </p:spPr>
        <p:txBody>
          <a:bodyPr>
            <a:normAutofit/>
          </a:bodyPr>
          <a:lstStyle/>
          <a:p>
            <a:pPr>
              <a:spcAft>
                <a:spcPts val="600"/>
              </a:spcAft>
            </a:pPr>
            <a:fld id="{B6F15528-21DE-4FAA-801E-634DDDAF4B2B}" type="slidenum">
              <a:rPr lang="en-US">
                <a:solidFill>
                  <a:srgbClr val="FFFFFF"/>
                </a:solidFill>
              </a:rPr>
              <a:pPr>
                <a:spcAft>
                  <a:spcPts val="600"/>
                </a:spcAft>
              </a:pPr>
              <a:t>36</a:t>
            </a:fld>
            <a:endParaRPr lang="en-US">
              <a:solidFill>
                <a:srgbClr val="FFFFFF"/>
              </a:solidFill>
            </a:endParaRPr>
          </a:p>
        </p:txBody>
      </p:sp>
      <p:graphicFrame>
        <p:nvGraphicFramePr>
          <p:cNvPr id="7" name="Content Placeholder 2">
            <a:extLst>
              <a:ext uri="{FF2B5EF4-FFF2-40B4-BE49-F238E27FC236}">
                <a16:creationId xmlns:a16="http://schemas.microsoft.com/office/drawing/2014/main" id="{B6F3F0F6-9692-43FD-9B44-28AC96F4EA86}"/>
              </a:ext>
            </a:extLst>
          </p:cNvPr>
          <p:cNvGraphicFramePr>
            <a:graphicFrameLocks noGrp="1"/>
          </p:cNvGraphicFramePr>
          <p:nvPr>
            <p:ph idx="1"/>
            <p:extLst>
              <p:ext uri="{D42A27DB-BD31-4B8C-83A1-F6EECF244321}">
                <p14:modId xmlns:p14="http://schemas.microsoft.com/office/powerpoint/2010/main" val="154613286"/>
              </p:ext>
            </p:extLst>
          </p:nvPr>
        </p:nvGraphicFramePr>
        <p:xfrm>
          <a:off x="643467" y="1782981"/>
          <a:ext cx="6891187" cy="4393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821940F-7A1D-4ACC-85B4-A932898ABB3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16674508-81D3-48CF-96BF-7FC60EAA572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1137034" y="609600"/>
            <a:ext cx="4784796" cy="1330840"/>
          </a:xfrm>
        </p:spPr>
        <p:txBody>
          <a:bodyPr>
            <a:normAutofit/>
          </a:bodyPr>
          <a:lstStyle/>
          <a:p>
            <a:r>
              <a:rPr lang="en-US" b="1" dirty="0"/>
              <a:t>Chi-Square (</a:t>
            </a:r>
            <a:r>
              <a:rPr lang="el-GR" dirty="0"/>
              <a:t>χ2</a:t>
            </a:r>
            <a:r>
              <a:rPr lang="en-US" dirty="0"/>
              <a:t>)</a:t>
            </a:r>
            <a:r>
              <a:rPr lang="en-US" b="1" dirty="0"/>
              <a:t>Distributions</a:t>
            </a:r>
            <a:endParaRPr lang="en-US" dirty="0"/>
          </a:p>
        </p:txBody>
      </p:sp>
      <p:sp>
        <p:nvSpPr>
          <p:cNvPr id="3" name="Content Placeholder 2"/>
          <p:cNvSpPr>
            <a:spLocks noGrp="1"/>
          </p:cNvSpPr>
          <p:nvPr>
            <p:ph idx="1"/>
          </p:nvPr>
        </p:nvSpPr>
        <p:spPr>
          <a:xfrm>
            <a:off x="1137034" y="2194102"/>
            <a:ext cx="4438036" cy="3908585"/>
          </a:xfrm>
        </p:spPr>
        <p:txBody>
          <a:bodyPr>
            <a:normAutofit/>
          </a:bodyPr>
          <a:lstStyle/>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X</a:t>
            </a:r>
            <a:r>
              <a:rPr lang="en-US" sz="2000" baseline="-25000">
                <a:effectLst/>
                <a:latin typeface="Calibri" panose="020F0502020204030204" pitchFamily="34" charset="0"/>
                <a:ea typeface="Calibri" panose="020F0502020204030204" pitchFamily="34" charset="0"/>
                <a:cs typeface="Times New Roman" panose="02020603050405020304" pitchFamily="18" charset="0"/>
              </a:rPr>
              <a:t>1</a:t>
            </a:r>
            <a:r>
              <a:rPr lang="en-US" sz="2000">
                <a:effectLst/>
                <a:latin typeface="Calibri" panose="020F0502020204030204" pitchFamily="34" charset="0"/>
                <a:ea typeface="Calibri" panose="020F0502020204030204" pitchFamily="34" charset="0"/>
                <a:cs typeface="Times New Roman" panose="02020603050405020304" pitchFamily="18" charset="0"/>
              </a:rPr>
              <a:t>, X</a:t>
            </a:r>
            <a:r>
              <a:rPr lang="en-US" sz="2000" baseline="-25000">
                <a:effectLst/>
                <a:latin typeface="Calibri" panose="020F0502020204030204" pitchFamily="34" charset="0"/>
                <a:ea typeface="Calibri" panose="020F0502020204030204" pitchFamily="34" charset="0"/>
                <a:cs typeface="Times New Roman" panose="02020603050405020304" pitchFamily="18" charset="0"/>
              </a:rPr>
              <a:t>2</a:t>
            </a:r>
            <a:r>
              <a:rPr lang="en-US" sz="2000">
                <a:effectLst/>
                <a:latin typeface="Calibri" panose="020F0502020204030204" pitchFamily="34" charset="0"/>
                <a:ea typeface="Calibri" panose="020F0502020204030204" pitchFamily="34" charset="0"/>
                <a:cs typeface="Times New Roman" panose="02020603050405020304" pitchFamily="18" charset="0"/>
              </a:rPr>
              <a:t>,…, X</a:t>
            </a:r>
            <a:r>
              <a:rPr lang="en-US" sz="20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2000">
                <a:effectLst/>
                <a:latin typeface="Calibri" panose="020F0502020204030204" pitchFamily="34" charset="0"/>
                <a:ea typeface="Calibri" panose="020F0502020204030204" pitchFamily="34" charset="0"/>
                <a:cs typeface="Times New Roman" panose="02020603050405020304" pitchFamily="18" charset="0"/>
              </a:rPr>
              <a:t> are independent sample observations drawn from standard normal distributions, then Y = </a:t>
            </a:r>
            <a:r>
              <a:rPr lang="en-US" sz="2000">
                <a:effectLst/>
                <a:latin typeface="Calibri" panose="020F0502020204030204" pitchFamily="34" charset="0"/>
                <a:ea typeface="Calibri" panose="020F0502020204030204" pitchFamily="34" charset="0"/>
                <a:cs typeface="Calibri" panose="020F0502020204030204" pitchFamily="34" charset="0"/>
              </a:rPr>
              <a:t>Σ</a:t>
            </a:r>
            <a:r>
              <a:rPr lang="en-US" sz="2000">
                <a:effectLst/>
                <a:latin typeface="Calibri" panose="020F0502020204030204" pitchFamily="34" charset="0"/>
                <a:ea typeface="Calibri" panose="020F0502020204030204" pitchFamily="34" charset="0"/>
                <a:cs typeface="Times New Roman" panose="02020603050405020304" pitchFamily="18" charset="0"/>
              </a:rPr>
              <a:t> X</a:t>
            </a:r>
            <a:r>
              <a:rPr lang="en-US" sz="20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000">
                <a:effectLst/>
                <a:latin typeface="Calibri" panose="020F0502020204030204" pitchFamily="34" charset="0"/>
                <a:ea typeface="Calibri" panose="020F0502020204030204" pitchFamily="34" charset="0"/>
                <a:cs typeface="Times New Roman" panose="02020603050405020304" pitchFamily="18" charset="0"/>
              </a:rPr>
              <a:t> is said to follow a Chi-Square distribution with n degrees of freedom (df).</a:t>
            </a:r>
          </a:p>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 It is described by the pdf f(x) = exp(-y/2). y</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n/2 -1</a:t>
            </a:r>
            <a:r>
              <a:rPr lang="en-US" sz="2000">
                <a:effectLst/>
                <a:latin typeface="Calibri" panose="020F0502020204030204" pitchFamily="34" charset="0"/>
                <a:ea typeface="Calibri" panose="020F0502020204030204" pitchFamily="34" charset="0"/>
                <a:cs typeface="Times New Roman" panose="02020603050405020304" pitchFamily="18" charset="0"/>
              </a:rPr>
              <a:t> / 2</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n/2</a:t>
            </a:r>
            <a:r>
              <a:rPr lang="en-US" sz="2000">
                <a:effectLst/>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Calibri" panose="020F0502020204030204" pitchFamily="34" charset="0"/>
              </a:rPr>
              <a:t>Г</a:t>
            </a:r>
            <a:r>
              <a:rPr lang="en-US" sz="2000">
                <a:effectLst/>
                <a:latin typeface="Calibri" panose="020F0502020204030204" pitchFamily="34" charset="0"/>
                <a:ea typeface="Calibri" panose="020F0502020204030204" pitchFamily="34" charset="0"/>
                <a:cs typeface="Times New Roman" panose="02020603050405020304" pitchFamily="18" charset="0"/>
              </a:rPr>
              <a:t> (n/2).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Mean = n</a:t>
            </a:r>
            <a:r>
              <a:rPr lang="en-IN" sz="2000">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Times New Roman" panose="02020603050405020304" pitchFamily="18" charset="0"/>
              </a:rPr>
              <a:t>Variance = 2n; It is a positively skewed distribution.</a:t>
            </a:r>
            <a:endParaRPr lang="en-IN" sz="200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l-GR" sz="2000"/>
              <a:t>χ2</a:t>
            </a:r>
            <a:r>
              <a:rPr lang="el-GR" sz="2000" b="1"/>
              <a:t>-</a:t>
            </a:r>
            <a:r>
              <a:rPr lang="en-US" sz="2000"/>
              <a:t>Distributions with different values of </a:t>
            </a:r>
            <a:r>
              <a:rPr lang="en-US" sz="2000" i="1"/>
              <a:t>df parameter.</a:t>
            </a:r>
            <a:endParaRPr lang="en-US" sz="2000"/>
          </a:p>
        </p:txBody>
      </p:sp>
      <p:pic>
        <p:nvPicPr>
          <p:cNvPr id="2050" name="Picture 2"/>
          <p:cNvPicPr>
            <a:picLocks noChangeAspect="1" noChangeArrowheads="1"/>
          </p:cNvPicPr>
          <p:nvPr/>
        </p:nvPicPr>
        <p:blipFill>
          <a:blip r:embed="rId2" cstate="print"/>
          <a:stretch>
            <a:fillRect/>
          </a:stretch>
        </p:blipFill>
        <p:spPr bwMode="auto">
          <a:xfrm>
            <a:off x="6880610" y="1801670"/>
            <a:ext cx="4737650" cy="3276874"/>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F229D-4B23-436B-8128-506DA880FA5A}"/>
              </a:ext>
            </a:extLst>
          </p:cNvPr>
          <p:cNvSpPr>
            <a:spLocks noGrp="1"/>
          </p:cNvSpPr>
          <p:nvPr>
            <p:ph type="title"/>
          </p:nvPr>
        </p:nvSpPr>
        <p:spPr>
          <a:xfrm>
            <a:off x="886968" y="1472184"/>
            <a:ext cx="3767328" cy="4581144"/>
          </a:xfrm>
        </p:spPr>
        <p:txBody>
          <a:bodyPr anchor="t">
            <a:normAutofit/>
          </a:bodyPr>
          <a:lstStyle/>
          <a:p>
            <a:r>
              <a:rPr lang="en-US" sz="5400"/>
              <a:t>Application of Chi-Square distribution</a:t>
            </a:r>
            <a:endParaRPr lang="en-IN" sz="5400"/>
          </a:p>
        </p:txBody>
      </p:sp>
      <p:sp>
        <p:nvSpPr>
          <p:cNvPr id="3" name="Content Placeholder 2">
            <a:extLst>
              <a:ext uri="{FF2B5EF4-FFF2-40B4-BE49-F238E27FC236}">
                <a16:creationId xmlns:a16="http://schemas.microsoft.com/office/drawing/2014/main" id="{E5FED521-5D46-4876-BFF5-4369BE9E919F}"/>
              </a:ext>
            </a:extLst>
          </p:cNvPr>
          <p:cNvSpPr>
            <a:spLocks noGrp="1"/>
          </p:cNvSpPr>
          <p:nvPr>
            <p:ph idx="1"/>
          </p:nvPr>
        </p:nvSpPr>
        <p:spPr>
          <a:xfrm>
            <a:off x="5248656" y="1472184"/>
            <a:ext cx="6153912" cy="4581144"/>
          </a:xfrm>
        </p:spPr>
        <p:txBody>
          <a:bodyPr>
            <a:normAutofit/>
          </a:bodyPr>
          <a:lstStyle/>
          <a:p>
            <a:r>
              <a:rPr lang="en-US" sz="2400"/>
              <a:t>Testing goodness of fit</a:t>
            </a:r>
          </a:p>
          <a:p>
            <a:r>
              <a:rPr lang="en-US" sz="2400"/>
              <a:t>Testing independence of two attributes</a:t>
            </a:r>
          </a:p>
          <a:p>
            <a:r>
              <a:rPr lang="en-US" sz="2400"/>
              <a:t>Testing homogeneity of similarly classified populations</a:t>
            </a:r>
          </a:p>
          <a:p>
            <a:r>
              <a:rPr lang="en-US" sz="2400"/>
              <a:t>Testing variance of a normal population</a:t>
            </a:r>
            <a:endParaRPr lang="en-IN" sz="2400"/>
          </a:p>
        </p:txBody>
      </p:sp>
      <p:grpSp>
        <p:nvGrpSpPr>
          <p:cNvPr id="8" name="Group 7">
            <a:extLst>
              <a:ext uri="{FF2B5EF4-FFF2-40B4-BE49-F238E27FC236}">
                <a16:creationId xmlns:a16="http://schemas.microsoft.com/office/drawing/2014/main" id="{DDAE397D-2F47-480F-95CA-D5EDB24333CB}"/>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9" name="Freeform 5">
              <a:extLst>
                <a:ext uri="{FF2B5EF4-FFF2-40B4-BE49-F238E27FC236}">
                  <a16:creationId xmlns:a16="http://schemas.microsoft.com/office/drawing/2014/main" id="{BD66E0D2-4D47-45F5-9F6C-04DF950CBB1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 name="Freeform 6">
              <a:extLst>
                <a:ext uri="{FF2B5EF4-FFF2-40B4-BE49-F238E27FC236}">
                  <a16:creationId xmlns:a16="http://schemas.microsoft.com/office/drawing/2014/main" id="{C36CD79E-81FA-41B2-9A38-E0E26BCBE85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1" name="Freeform 7">
              <a:extLst>
                <a:ext uri="{FF2B5EF4-FFF2-40B4-BE49-F238E27FC236}">
                  <a16:creationId xmlns:a16="http://schemas.microsoft.com/office/drawing/2014/main" id="{58CF2E87-8DCB-4A21-A926-1879E39DE79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8">
              <a:extLst>
                <a:ext uri="{FF2B5EF4-FFF2-40B4-BE49-F238E27FC236}">
                  <a16:creationId xmlns:a16="http://schemas.microsoft.com/office/drawing/2014/main" id="{E8EBCED8-09A7-4078-908F-87C5C90943E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 name="Freeform 9">
              <a:extLst>
                <a:ext uri="{FF2B5EF4-FFF2-40B4-BE49-F238E27FC236}">
                  <a16:creationId xmlns:a16="http://schemas.microsoft.com/office/drawing/2014/main" id="{881B8E24-1A3B-4288-834C-5C75EE6121F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10">
              <a:extLst>
                <a:ext uri="{FF2B5EF4-FFF2-40B4-BE49-F238E27FC236}">
                  <a16:creationId xmlns:a16="http://schemas.microsoft.com/office/drawing/2014/main" id="{CE6C6947-62CC-47B5-8006-0DBB1105707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11">
              <a:extLst>
                <a:ext uri="{FF2B5EF4-FFF2-40B4-BE49-F238E27FC236}">
                  <a16:creationId xmlns:a16="http://schemas.microsoft.com/office/drawing/2014/main" id="{5A3EA873-FF38-49B1-AA18-6CAA8278A70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2">
              <a:extLst>
                <a:ext uri="{FF2B5EF4-FFF2-40B4-BE49-F238E27FC236}">
                  <a16:creationId xmlns:a16="http://schemas.microsoft.com/office/drawing/2014/main" id="{2B74FB34-BB05-4313-9474-A4F9B27A5FF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3">
              <a:extLst>
                <a:ext uri="{FF2B5EF4-FFF2-40B4-BE49-F238E27FC236}">
                  <a16:creationId xmlns:a16="http://schemas.microsoft.com/office/drawing/2014/main" id="{3673863D-063E-49A6-9856-52014BB4D6E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4">
              <a:extLst>
                <a:ext uri="{FF2B5EF4-FFF2-40B4-BE49-F238E27FC236}">
                  <a16:creationId xmlns:a16="http://schemas.microsoft.com/office/drawing/2014/main" id="{59E7384A-6379-482C-8070-680EA33AF4B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5">
              <a:extLst>
                <a:ext uri="{FF2B5EF4-FFF2-40B4-BE49-F238E27FC236}">
                  <a16:creationId xmlns:a16="http://schemas.microsoft.com/office/drawing/2014/main" id="{C6A49E1B-06B5-467F-97A5-EE77945A7E2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6">
              <a:extLst>
                <a:ext uri="{FF2B5EF4-FFF2-40B4-BE49-F238E27FC236}">
                  <a16:creationId xmlns:a16="http://schemas.microsoft.com/office/drawing/2014/main" id="{C67D60A3-4CE7-453B-97D1-08DD83271B2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7">
              <a:extLst>
                <a:ext uri="{FF2B5EF4-FFF2-40B4-BE49-F238E27FC236}">
                  <a16:creationId xmlns:a16="http://schemas.microsoft.com/office/drawing/2014/main" id="{1333C1DC-BC77-4584-B472-AE19C4A09F6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8">
              <a:extLst>
                <a:ext uri="{FF2B5EF4-FFF2-40B4-BE49-F238E27FC236}">
                  <a16:creationId xmlns:a16="http://schemas.microsoft.com/office/drawing/2014/main" id="{30CC34F2-2D02-4DC8-8951-5E29E08662E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9">
              <a:extLst>
                <a:ext uri="{FF2B5EF4-FFF2-40B4-BE49-F238E27FC236}">
                  <a16:creationId xmlns:a16="http://schemas.microsoft.com/office/drawing/2014/main" id="{C77A3E1B-1C72-4437-A8A1-FC659C9E857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20">
              <a:extLst>
                <a:ext uri="{FF2B5EF4-FFF2-40B4-BE49-F238E27FC236}">
                  <a16:creationId xmlns:a16="http://schemas.microsoft.com/office/drawing/2014/main" id="{4EE3E561-115A-4994-832B-FB79E44989A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21">
              <a:extLst>
                <a:ext uri="{FF2B5EF4-FFF2-40B4-BE49-F238E27FC236}">
                  <a16:creationId xmlns:a16="http://schemas.microsoft.com/office/drawing/2014/main" id="{D389D14E-E715-4844-8E58-ED5A66AB431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6" name="Freeform 22">
              <a:extLst>
                <a:ext uri="{FF2B5EF4-FFF2-40B4-BE49-F238E27FC236}">
                  <a16:creationId xmlns:a16="http://schemas.microsoft.com/office/drawing/2014/main" id="{4208B28A-82FB-48D4-9087-806354C858A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3">
              <a:extLst>
                <a:ext uri="{FF2B5EF4-FFF2-40B4-BE49-F238E27FC236}">
                  <a16:creationId xmlns:a16="http://schemas.microsoft.com/office/drawing/2014/main" id="{1330334B-C28B-49CB-8643-6EF94623063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4">
              <a:extLst>
                <a:ext uri="{FF2B5EF4-FFF2-40B4-BE49-F238E27FC236}">
                  <a16:creationId xmlns:a16="http://schemas.microsoft.com/office/drawing/2014/main" id="{F221AA9B-1DD9-4FC4-947F-90C0582F711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5">
              <a:extLst>
                <a:ext uri="{FF2B5EF4-FFF2-40B4-BE49-F238E27FC236}">
                  <a16:creationId xmlns:a16="http://schemas.microsoft.com/office/drawing/2014/main" id="{9214B596-B3CC-43CB-A72A-2ADABBE5B9D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Isosceles Triangle 30">
            <a:extLst>
              <a:ext uri="{FF2B5EF4-FFF2-40B4-BE49-F238E27FC236}">
                <a16:creationId xmlns:a16="http://schemas.microsoft.com/office/drawing/2014/main" id="{64F9BF67-14D7-4F9D-A8E4-4BB8DE3512E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5225" y="1331697"/>
            <a:ext cx="193249" cy="16659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Tree>
    <p:extLst>
      <p:ext uri="{BB962C8B-B14F-4D97-AF65-F5344CB8AC3E}">
        <p14:creationId xmlns:p14="http://schemas.microsoft.com/office/powerpoint/2010/main" val="3300783577"/>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7">
            <a:extLst>
              <a:ext uri="{FF2B5EF4-FFF2-40B4-BE49-F238E27FC236}">
                <a16:creationId xmlns:a16="http://schemas.microsoft.com/office/drawing/2014/main" id="{6BEF4656-0683-4420-BED2-A1C88CED7D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9">
            <a:extLst>
              <a:ext uri="{FF2B5EF4-FFF2-40B4-BE49-F238E27FC236}">
                <a16:creationId xmlns:a16="http://schemas.microsoft.com/office/drawing/2014/main" id="{C40C6DFE-A65D-4403-B6BC-B3955D185AF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61570451-0F79-49FA-9006-DDA34158AF2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36" name="Freeform 6">
              <a:extLst>
                <a:ext uri="{FF2B5EF4-FFF2-40B4-BE49-F238E27FC236}">
                  <a16:creationId xmlns:a16="http://schemas.microsoft.com/office/drawing/2014/main" id="{73ED4693-3203-430A-B494-E5572D882B1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92C81946-966A-4F98-B6D5-39416D85694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8">
              <a:extLst>
                <a:ext uri="{FF2B5EF4-FFF2-40B4-BE49-F238E27FC236}">
                  <a16:creationId xmlns:a16="http://schemas.microsoft.com/office/drawing/2014/main" id="{CFF22F7A-2A49-4D98-8016-E3ADF34E9BE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rgbClr val="FFFFFF">
                  <a:alpha val="35000"/>
                </a:srgb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5E47559A-3055-4BF1-A481-FF0888273BF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rgbClr val="FFFFFF">
                  <a:alpha val="35000"/>
                </a:srgb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8" name="Freeform 10">
              <a:extLst>
                <a:ext uri="{FF2B5EF4-FFF2-40B4-BE49-F238E27FC236}">
                  <a16:creationId xmlns:a16="http://schemas.microsoft.com/office/drawing/2014/main" id="{7FC3188E-62A8-41B8-A8E7-73439710062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rgbClr val="FFFFFF">
                  <a:alpha val="35000"/>
                </a:srgb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ACB5179-11E1-483B-9F71-605DFF0DF01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12">
              <a:extLst>
                <a:ext uri="{FF2B5EF4-FFF2-40B4-BE49-F238E27FC236}">
                  <a16:creationId xmlns:a16="http://schemas.microsoft.com/office/drawing/2014/main" id="{08077595-049F-4D02-BE55-694962FBD39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0BD6263D-1C03-40DF-9628-88542C63BCE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14">
              <a:extLst>
                <a:ext uri="{FF2B5EF4-FFF2-40B4-BE49-F238E27FC236}">
                  <a16:creationId xmlns:a16="http://schemas.microsoft.com/office/drawing/2014/main" id="{7D5A3CBA-EC92-49C5-BA5D-14C628D55D2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680A3DC5-4E47-4F87-9328-A7B07168B11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8B207045-4F4A-4CF9-BD4B-F82BE21BEE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D1A09BB2-6A65-49E5-B6DA-86330A7E689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AA0550FC-A296-4ED3-8025-0857A9AD160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94BB60CD-EF3A-436F-93A3-45DE0D1D8A4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AB302E06-FB93-40A4-9442-A22CAACB964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rgbClr val="FFFFFF">
                  <a:alpha val="35000"/>
                </a:srgb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37294D15-9328-422C-A53D-A3FE7C39424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rgbClr val="FFFFFF">
                  <a:alpha val="35000"/>
                </a:srgb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C225D3FA-9D52-4638-8B28-75FA605A422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9EE46D05-61E5-4A82-BDF8-2CB05405C7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3CC2F79D-17F2-44CB-93AF-FF6E1E184F6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75C66F41-CC84-445A-A14E-69FB88ABC6A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rgbClr val="FFFFFF">
                  <a:alpha val="35000"/>
                </a:srgb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3" name="Rectangle 32">
            <a:extLst>
              <a:ext uri="{FF2B5EF4-FFF2-40B4-BE49-F238E27FC236}">
                <a16:creationId xmlns:a16="http://schemas.microsoft.com/office/drawing/2014/main" id="{C4CCB850-8E75-43A0-AE24-BEE25764B1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578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AF4348-417E-4E79-9E3D-F5904C229939}"/>
              </a:ext>
            </a:extLst>
          </p:cNvPr>
          <p:cNvSpPr>
            <a:spLocks noGrp="1"/>
          </p:cNvSpPr>
          <p:nvPr>
            <p:ph type="title"/>
          </p:nvPr>
        </p:nvSpPr>
        <p:spPr>
          <a:xfrm>
            <a:off x="649224" y="960120"/>
            <a:ext cx="3867912" cy="4169664"/>
          </a:xfrm>
        </p:spPr>
        <p:txBody>
          <a:bodyPr>
            <a:normAutofit/>
          </a:bodyPr>
          <a:lstStyle/>
          <a:p>
            <a:pPr algn="r"/>
            <a:r>
              <a:rPr lang="en-US"/>
              <a:t>t distribution</a:t>
            </a:r>
            <a:endParaRPr lang="en-IN"/>
          </a:p>
        </p:txBody>
      </p:sp>
      <p:cxnSp>
        <p:nvCxnSpPr>
          <p:cNvPr id="35" name="Straight Connector 34">
            <a:extLst>
              <a:ext uri="{FF2B5EF4-FFF2-40B4-BE49-F238E27FC236}">
                <a16:creationId xmlns:a16="http://schemas.microsoft.com/office/drawing/2014/main" id="{3E2D009B-70F6-4703-A06F-6829E40A115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11FCAF9-BE4B-44F9-8C04-CFE44F88404D}"/>
              </a:ext>
            </a:extLst>
          </p:cNvPr>
          <p:cNvSpPr>
            <a:spLocks noGrp="1"/>
          </p:cNvSpPr>
          <p:nvPr>
            <p:ph idx="1"/>
          </p:nvPr>
        </p:nvSpPr>
        <p:spPr>
          <a:xfrm>
            <a:off x="4983480" y="960120"/>
            <a:ext cx="5513832" cy="4169664"/>
          </a:xfrm>
        </p:spPr>
        <p:txBody>
          <a:bodyPr anchor="ctr">
            <a:normAutofit/>
          </a:bodyPr>
          <a:lstStyle/>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If X is a standard normal variable and Y is a chi-square variable and X and Y are independent, then </a:t>
            </a:r>
          </a:p>
          <a:p>
            <a:pPr marL="0" indent="0">
              <a:spcAft>
                <a:spcPts val="800"/>
              </a:spcAft>
              <a:buNone/>
            </a:pPr>
            <a:r>
              <a:rPr lang="en-US" sz="2000">
                <a:latin typeface="Calibri" panose="020F0502020204030204" pitchFamily="34" charset="0"/>
                <a:ea typeface="Calibri" panose="020F0502020204030204" pitchFamily="34" charset="0"/>
                <a:cs typeface="Times New Roman" panose="02020603050405020304" pitchFamily="18" charset="0"/>
              </a:rPr>
              <a:t> </a:t>
            </a:r>
            <a:r>
              <a:rPr lang="en-US" sz="2000">
                <a:effectLst/>
                <a:latin typeface="Calibri" panose="020F0502020204030204" pitchFamily="34" charset="0"/>
                <a:ea typeface="Calibri" panose="020F0502020204030204" pitchFamily="34" charset="0"/>
                <a:cs typeface="Times New Roman" panose="02020603050405020304" pitchFamily="18" charset="0"/>
              </a:rPr>
              <a:t>Z = X / </a:t>
            </a: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 Y/n is said to follow a t distribution with n degrees of freedom.</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It is characterized by the pdf f(x) = (1+z</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2000">
                <a:effectLst/>
                <a:latin typeface="Calibri" panose="020F0502020204030204" pitchFamily="34" charset="0"/>
                <a:ea typeface="Calibri" panose="020F0502020204030204" pitchFamily="34" charset="0"/>
                <a:cs typeface="Times New Roman" panose="02020603050405020304" pitchFamily="18" charset="0"/>
              </a:rPr>
              <a:t>/n)</a:t>
            </a:r>
            <a:r>
              <a:rPr lang="en-US" sz="2000" baseline="30000">
                <a:effectLst/>
                <a:latin typeface="Calibri" panose="020F0502020204030204" pitchFamily="34" charset="0"/>
                <a:ea typeface="Calibri" panose="020F0502020204030204" pitchFamily="34" charset="0"/>
                <a:cs typeface="Times New Roman" panose="02020603050405020304" pitchFamily="18" charset="0"/>
              </a:rPr>
              <a:t>-(n+1)/2</a:t>
            </a:r>
            <a:r>
              <a:rPr lang="en-US" sz="2000">
                <a:effectLst/>
                <a:latin typeface="Calibri" panose="020F0502020204030204" pitchFamily="34" charset="0"/>
                <a:ea typeface="Calibri" panose="020F0502020204030204" pitchFamily="34" charset="0"/>
                <a:cs typeface="Times New Roman" panose="02020603050405020304" pitchFamily="18" charset="0"/>
              </a:rPr>
              <a:t> / B(1/2,n/2).</a:t>
            </a: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Mean = 0, Variance = n/(n-2). It is symmetric about 0 and is leptokurtic.</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2000">
                <a:effectLst/>
                <a:latin typeface="Calibri" panose="020F0502020204030204" pitchFamily="34" charset="0"/>
                <a:ea typeface="Calibri" panose="020F0502020204030204" pitchFamily="34" charset="0"/>
                <a:cs typeface="Times New Roman" panose="02020603050405020304" pitchFamily="18" charset="0"/>
              </a:rPr>
              <a:t>As n</a:t>
            </a:r>
            <a:r>
              <a:rPr lang="en-US" sz="2000">
                <a:effectLst/>
                <a:latin typeface="Calibri" panose="020F0502020204030204" pitchFamily="34" charset="0"/>
                <a:ea typeface="Calibri" panose="020F0502020204030204" pitchFamily="34" charset="0"/>
                <a:cs typeface="Calibri" panose="020F0502020204030204" pitchFamily="34" charset="0"/>
              </a:rPr>
              <a:t>→∞</a:t>
            </a:r>
            <a:r>
              <a:rPr lang="en-US" sz="2000">
                <a:effectLst/>
                <a:latin typeface="Calibri" panose="020F0502020204030204" pitchFamily="34" charset="0"/>
                <a:ea typeface="Calibri" panose="020F0502020204030204" pitchFamily="34" charset="0"/>
                <a:cs typeface="Times New Roman" panose="02020603050405020304" pitchFamily="18" charset="0"/>
              </a:rPr>
              <a:t>, t distribution tends to the standard normal distribution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p>
            <a:endParaRPr lang="en-IN" sz="2000"/>
          </a:p>
        </p:txBody>
      </p:sp>
    </p:spTree>
    <p:extLst>
      <p:ext uri="{BB962C8B-B14F-4D97-AF65-F5344CB8AC3E}">
        <p14:creationId xmlns:p14="http://schemas.microsoft.com/office/powerpoint/2010/main" val="808874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5E6CFF1-2F42-4E10-9A97-F116F46F53F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7C93ACCF-01DE-49DB-B6C0-FC20B220DE82}"/>
              </a:ext>
            </a:extLst>
          </p:cNvPr>
          <p:cNvPicPr>
            <a:picLocks noChangeAspect="1"/>
          </p:cNvPicPr>
          <p:nvPr/>
        </p:nvPicPr>
        <p:blipFill rotWithShape="1">
          <a:blip r:embed="rId2">
            <a:alphaModFix amt="35000"/>
          </a:blip>
          <a:srcRect t="11409" b="4321"/>
          <a:stretch/>
        </p:blipFill>
        <p:spPr>
          <a:xfrm>
            <a:off x="20" y="1"/>
            <a:ext cx="12191980" cy="6857999"/>
          </a:xfrm>
          <a:prstGeom prst="rect">
            <a:avLst/>
          </a:prstGeom>
        </p:spPr>
      </p:pic>
      <p:sp>
        <p:nvSpPr>
          <p:cNvPr id="2" name="Title 1">
            <a:extLst>
              <a:ext uri="{FF2B5EF4-FFF2-40B4-BE49-F238E27FC236}">
                <a16:creationId xmlns:a16="http://schemas.microsoft.com/office/drawing/2014/main" id="{D7F62258-48E6-4725-A0DE-021F97AB1BB2}"/>
              </a:ext>
            </a:extLst>
          </p:cNvPr>
          <p:cNvSpPr>
            <a:spLocks noGrp="1"/>
          </p:cNvSpPr>
          <p:nvPr>
            <p:ph type="title"/>
          </p:nvPr>
        </p:nvSpPr>
        <p:spPr>
          <a:xfrm>
            <a:off x="838201" y="1065862"/>
            <a:ext cx="3313164" cy="4726276"/>
          </a:xfrm>
        </p:spPr>
        <p:txBody>
          <a:bodyPr>
            <a:normAutofit/>
          </a:bodyPr>
          <a:lstStyle/>
          <a:p>
            <a:pPr algn="r"/>
            <a:r>
              <a:rPr lang="en-US" sz="4000">
                <a:solidFill>
                  <a:srgbClr val="FFFFFF"/>
                </a:solidFill>
              </a:rPr>
              <a:t>Branches </a:t>
            </a:r>
            <a:endParaRPr lang="en-IN" sz="4000">
              <a:solidFill>
                <a:srgbClr val="FFFFFF"/>
              </a:solidFill>
            </a:endParaRPr>
          </a:p>
        </p:txBody>
      </p:sp>
      <p:cxnSp>
        <p:nvCxnSpPr>
          <p:cNvPr id="31" name="Straight Connector 30">
            <a:extLst>
              <a:ext uri="{FF2B5EF4-FFF2-40B4-BE49-F238E27FC236}">
                <a16:creationId xmlns:a16="http://schemas.microsoft.com/office/drawing/2014/main" id="{67182200-4859-4C8D-BCBB-55B245C28BA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graphicFrame>
        <p:nvGraphicFramePr>
          <p:cNvPr id="16" name="Content Placeholder 2">
            <a:extLst>
              <a:ext uri="{FF2B5EF4-FFF2-40B4-BE49-F238E27FC236}">
                <a16:creationId xmlns:a16="http://schemas.microsoft.com/office/drawing/2014/main" id="{7BE194D6-7A6B-4C40-B023-521E93BBD64E}"/>
              </a:ext>
            </a:extLst>
          </p:cNvPr>
          <p:cNvGraphicFramePr>
            <a:graphicFrameLocks noGrp="1"/>
          </p:cNvGraphicFramePr>
          <p:nvPr>
            <p:ph idx="1"/>
            <p:extLst>
              <p:ext uri="{D42A27DB-BD31-4B8C-83A1-F6EECF244321}">
                <p14:modId xmlns:p14="http://schemas.microsoft.com/office/powerpoint/2010/main" val="893960872"/>
              </p:ext>
            </p:extLst>
          </p:nvPr>
        </p:nvGraphicFramePr>
        <p:xfrm>
          <a:off x="5155379" y="1065862"/>
          <a:ext cx="5744685" cy="4726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6721102"/>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5316D-ED2F-4F89-B4B4-8D9240B1A34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lvl="1" algn="ctr" rtl="0">
              <a:lnSpc>
                <a:spcPct val="90000"/>
              </a:lnSpc>
              <a:spcBef>
                <a:spcPct val="0"/>
              </a:spcBef>
            </a:pPr>
            <a:r>
              <a:rPr lang="en-US" sz="2600" b="1" kern="1200">
                <a:solidFill>
                  <a:srgbClr val="FFFFFF"/>
                </a:solidFill>
                <a:latin typeface="+mj-lt"/>
                <a:ea typeface="+mj-ea"/>
                <a:cs typeface="+mj-cs"/>
              </a:rPr>
              <a:t>t - Distribution</a:t>
            </a:r>
          </a:p>
        </p:txBody>
      </p:sp>
      <p:pic>
        <p:nvPicPr>
          <p:cNvPr id="3074" name="Picture 2"/>
          <p:cNvPicPr>
            <a:picLocks noChangeAspect="1" noChangeArrowheads="1"/>
          </p:cNvPicPr>
          <p:nvPr/>
        </p:nvPicPr>
        <p:blipFill>
          <a:blip r:embed="rId2" cstate="print"/>
          <a:stretch>
            <a:fillRect/>
          </a:stretch>
        </p:blipFill>
        <p:spPr bwMode="auto">
          <a:xfrm>
            <a:off x="4038600" y="1313299"/>
            <a:ext cx="6874339" cy="3091146"/>
          </a:xfrm>
          <a:prstGeom prst="rect">
            <a:avLst/>
          </a:prstGeom>
          <a:noFill/>
        </p:spPr>
      </p:pic>
      <p:sp>
        <p:nvSpPr>
          <p:cNvPr id="9" name="Rectangle 8"/>
          <p:cNvSpPr/>
          <p:nvPr/>
        </p:nvSpPr>
        <p:spPr>
          <a:xfrm>
            <a:off x="4038600" y="4884873"/>
            <a:ext cx="7188199" cy="129209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dirty="0"/>
              <a:t>Comparison of </a:t>
            </a:r>
            <a:r>
              <a:rPr lang="en-US" i="1" dirty="0"/>
              <a:t>t-Distribution with </a:t>
            </a:r>
            <a:r>
              <a:rPr lang="en-US" dirty="0"/>
              <a:t>Standard Normal Distribution</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904877" y="2415322"/>
            <a:ext cx="3451730" cy="2399869"/>
          </a:xfrm>
        </p:spPr>
        <p:txBody>
          <a:bodyPr>
            <a:normAutofit/>
          </a:bodyPr>
          <a:lstStyle/>
          <a:p>
            <a:pPr lvl="1" algn="ctr" rtl="0">
              <a:spcBef>
                <a:spcPct val="0"/>
              </a:spcBef>
            </a:pPr>
            <a:r>
              <a:rPr lang="en-US" sz="4000" b="1" kern="1200">
                <a:solidFill>
                  <a:srgbClr val="FFFFFF"/>
                </a:solidFill>
                <a:latin typeface="+mj-lt"/>
                <a:ea typeface="+mj-ea"/>
                <a:cs typeface="+mj-cs"/>
              </a:rPr>
              <a:t>Application of t - Distribution</a:t>
            </a:r>
          </a:p>
        </p:txBody>
      </p:sp>
      <p:sp>
        <p:nvSpPr>
          <p:cNvPr id="3" name="Content Placeholder 2"/>
          <p:cNvSpPr>
            <a:spLocks noGrp="1"/>
          </p:cNvSpPr>
          <p:nvPr>
            <p:ph idx="1"/>
          </p:nvPr>
        </p:nvSpPr>
        <p:spPr>
          <a:xfrm>
            <a:off x="5120640" y="804672"/>
            <a:ext cx="6281928" cy="5248656"/>
          </a:xfrm>
        </p:spPr>
        <p:txBody>
          <a:bodyPr anchor="ctr">
            <a:normAutofit/>
          </a:bodyPr>
          <a:lstStyle/>
          <a:p>
            <a:r>
              <a:rPr lang="en-US" sz="2000"/>
              <a:t>Hypothesis Testing for Single Normal Mean</a:t>
            </a:r>
          </a:p>
          <a:p>
            <a:r>
              <a:rPr lang="en-US" sz="2000"/>
              <a:t>Hypothesis Testing for Difference of Two Normal Means (Independent Samples)</a:t>
            </a:r>
          </a:p>
          <a:p>
            <a:r>
              <a:rPr lang="en-US" sz="2000"/>
              <a:t>Hypothesis Testing for Difference of Two Normal Means (Dependent Samples)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31BAD53-4E89-4F62-BBB7-26359763ED3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62756DA2-40EB-4C6F-B962-5822FFB54FB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838200" y="609600"/>
            <a:ext cx="3739341" cy="1330839"/>
          </a:xfrm>
        </p:spPr>
        <p:txBody>
          <a:bodyPr>
            <a:normAutofit/>
          </a:bodyPr>
          <a:lstStyle/>
          <a:p>
            <a:r>
              <a:rPr lang="en-US" b="1" dirty="0"/>
              <a:t>F distribution</a:t>
            </a:r>
            <a:endParaRPr lang="en-US" dirty="0"/>
          </a:p>
        </p:txBody>
      </p:sp>
      <p:sp>
        <p:nvSpPr>
          <p:cNvPr id="3" name="Content Placeholder 2"/>
          <p:cNvSpPr>
            <a:spLocks noGrp="1"/>
          </p:cNvSpPr>
          <p:nvPr>
            <p:ph idx="1"/>
          </p:nvPr>
        </p:nvSpPr>
        <p:spPr>
          <a:xfrm>
            <a:off x="862366" y="2194102"/>
            <a:ext cx="3427001" cy="3908586"/>
          </a:xfrm>
        </p:spPr>
        <p:txBody>
          <a:bodyPr>
            <a:normAutofit/>
          </a:bodyPr>
          <a:lstStyle/>
          <a:p>
            <a:pPr>
              <a:spcAft>
                <a:spcPts val="800"/>
              </a:spcAft>
            </a:pPr>
            <a:r>
              <a:rPr lang="en-US" sz="1900"/>
              <a:t>If X and Y independently follows Chi-square variable with </a:t>
            </a:r>
            <a:r>
              <a:rPr lang="en-US" sz="1900">
                <a:effectLst/>
                <a:latin typeface="Calibri" panose="020F0502020204030204" pitchFamily="34" charset="0"/>
                <a:ea typeface="Calibri" panose="020F0502020204030204" pitchFamily="34" charset="0"/>
                <a:cs typeface="Times New Roman" panose="02020603050405020304" pitchFamily="18" charset="0"/>
              </a:rPr>
              <a:t>d</a:t>
            </a:r>
            <a:r>
              <a:rPr lang="en-US" sz="1900" baseline="-25000">
                <a:effectLst/>
                <a:latin typeface="Calibri" panose="020F0502020204030204" pitchFamily="34" charset="0"/>
                <a:ea typeface="Calibri" panose="020F0502020204030204" pitchFamily="34" charset="0"/>
                <a:cs typeface="Times New Roman" panose="02020603050405020304" pitchFamily="18" charset="0"/>
              </a:rPr>
              <a:t>1</a:t>
            </a:r>
            <a:r>
              <a:rPr lang="en-US" sz="1900">
                <a:effectLst/>
                <a:latin typeface="Calibri" panose="020F0502020204030204" pitchFamily="34" charset="0"/>
                <a:ea typeface="Calibri" panose="020F0502020204030204" pitchFamily="34" charset="0"/>
                <a:cs typeface="Times New Roman" panose="02020603050405020304" pitchFamily="18" charset="0"/>
              </a:rPr>
              <a:t> and d</a:t>
            </a:r>
            <a:r>
              <a:rPr lang="en-US" sz="1900" baseline="-25000">
                <a:effectLst/>
                <a:latin typeface="Calibri" panose="020F0502020204030204" pitchFamily="34" charset="0"/>
                <a:ea typeface="Calibri" panose="020F0502020204030204" pitchFamily="34" charset="0"/>
                <a:cs typeface="Times New Roman" panose="02020603050405020304" pitchFamily="18" charset="0"/>
              </a:rPr>
              <a:t>2</a:t>
            </a:r>
            <a:r>
              <a:rPr lang="en-IN" sz="1900" baseline="-25000">
                <a:latin typeface="Calibri" panose="020F0502020204030204" pitchFamily="34" charset="0"/>
                <a:ea typeface="Calibri" panose="020F0502020204030204" pitchFamily="34" charset="0"/>
                <a:cs typeface="Times New Roman" panose="02020603050405020304" pitchFamily="18" charset="0"/>
              </a:rPr>
              <a:t> </a:t>
            </a:r>
            <a:r>
              <a:rPr lang="en-US" sz="1900"/>
              <a:t>d.f. respectively, then Z = (X/</a:t>
            </a:r>
            <a:r>
              <a:rPr lang="en-US" sz="1900">
                <a:effectLst/>
                <a:latin typeface="Calibri" panose="020F0502020204030204" pitchFamily="34" charset="0"/>
                <a:ea typeface="Calibri" panose="020F0502020204030204" pitchFamily="34" charset="0"/>
                <a:cs typeface="Times New Roman" panose="02020603050405020304" pitchFamily="18" charset="0"/>
              </a:rPr>
              <a:t> d</a:t>
            </a:r>
            <a:r>
              <a:rPr lang="en-US" sz="1900" baseline="-25000">
                <a:effectLst/>
                <a:latin typeface="Calibri" panose="020F0502020204030204" pitchFamily="34" charset="0"/>
                <a:ea typeface="Calibri" panose="020F0502020204030204" pitchFamily="34" charset="0"/>
                <a:cs typeface="Times New Roman" panose="02020603050405020304" pitchFamily="18" charset="0"/>
              </a:rPr>
              <a:t>1</a:t>
            </a:r>
            <a:r>
              <a:rPr lang="en-US" sz="1900">
                <a:effectLst/>
                <a:latin typeface="Calibri" panose="020F0502020204030204" pitchFamily="34" charset="0"/>
                <a:ea typeface="Calibri" panose="020F0502020204030204" pitchFamily="34" charset="0"/>
                <a:cs typeface="Times New Roman" panose="02020603050405020304" pitchFamily="18" charset="0"/>
              </a:rPr>
              <a:t>)/ (Y/ d</a:t>
            </a:r>
            <a:r>
              <a:rPr lang="en-US" sz="1900" baseline="-25000">
                <a:latin typeface="Calibri" panose="020F0502020204030204" pitchFamily="34" charset="0"/>
                <a:ea typeface="Calibri" panose="020F0502020204030204" pitchFamily="34" charset="0"/>
                <a:cs typeface="Times New Roman" panose="02020603050405020304" pitchFamily="18" charset="0"/>
              </a:rPr>
              <a:t>2</a:t>
            </a:r>
            <a:r>
              <a:rPr lang="en-US" sz="1900"/>
              <a:t>) is said to follow an F distribution with </a:t>
            </a:r>
            <a:r>
              <a:rPr lang="en-US" sz="1900">
                <a:effectLst/>
                <a:latin typeface="Calibri" panose="020F0502020204030204" pitchFamily="34" charset="0"/>
                <a:ea typeface="Calibri" panose="020F0502020204030204" pitchFamily="34" charset="0"/>
                <a:cs typeface="Times New Roman" panose="02020603050405020304" pitchFamily="18" charset="0"/>
              </a:rPr>
              <a:t>d</a:t>
            </a:r>
            <a:r>
              <a:rPr lang="en-US" sz="1900" baseline="-25000">
                <a:effectLst/>
                <a:latin typeface="Calibri" panose="020F0502020204030204" pitchFamily="34" charset="0"/>
                <a:ea typeface="Calibri" panose="020F0502020204030204" pitchFamily="34" charset="0"/>
                <a:cs typeface="Times New Roman" panose="02020603050405020304" pitchFamily="18" charset="0"/>
              </a:rPr>
              <a:t>1</a:t>
            </a:r>
            <a:r>
              <a:rPr lang="en-US" sz="1900">
                <a:effectLst/>
                <a:latin typeface="Calibri" panose="020F0502020204030204" pitchFamily="34" charset="0"/>
                <a:ea typeface="Calibri" panose="020F0502020204030204" pitchFamily="34" charset="0"/>
                <a:cs typeface="Times New Roman" panose="02020603050405020304" pitchFamily="18" charset="0"/>
              </a:rPr>
              <a:t> and d</a:t>
            </a:r>
            <a:r>
              <a:rPr lang="en-US" sz="1900" baseline="-25000">
                <a:effectLst/>
                <a:latin typeface="Calibri" panose="020F0502020204030204" pitchFamily="34" charset="0"/>
                <a:ea typeface="Calibri" panose="020F0502020204030204" pitchFamily="34" charset="0"/>
                <a:cs typeface="Times New Roman" panose="02020603050405020304" pitchFamily="18" charset="0"/>
              </a:rPr>
              <a:t>2</a:t>
            </a:r>
            <a:r>
              <a:rPr lang="en-IN" sz="1900" baseline="-25000">
                <a:latin typeface="Calibri" panose="020F0502020204030204" pitchFamily="34" charset="0"/>
                <a:ea typeface="Calibri" panose="020F0502020204030204" pitchFamily="34" charset="0"/>
                <a:cs typeface="Times New Roman" panose="02020603050405020304" pitchFamily="18" charset="0"/>
              </a:rPr>
              <a:t> </a:t>
            </a:r>
            <a:r>
              <a:rPr lang="en-US" sz="1900"/>
              <a:t>d.f. It is a positively skewed distribution.</a:t>
            </a:r>
          </a:p>
          <a:p>
            <a:pPr>
              <a:spcAft>
                <a:spcPts val="800"/>
              </a:spcAft>
            </a:pPr>
            <a:r>
              <a:rPr lang="en-US" sz="1900"/>
              <a:t>Application</a:t>
            </a:r>
          </a:p>
          <a:p>
            <a:pPr marL="0" indent="0">
              <a:buNone/>
            </a:pPr>
            <a:r>
              <a:rPr lang="en-US" sz="1900"/>
              <a:t>Testing ratio of two normal variances</a:t>
            </a:r>
          </a:p>
          <a:p>
            <a:pPr marL="0" indent="0">
              <a:buNone/>
            </a:pPr>
            <a:r>
              <a:rPr lang="en-US" sz="1900"/>
              <a:t>ANOVA</a:t>
            </a:r>
            <a:endParaRPr lang="en-IN" sz="1900"/>
          </a:p>
          <a:p>
            <a:pPr>
              <a:spcAft>
                <a:spcPts val="800"/>
              </a:spcAft>
            </a:pPr>
            <a:endParaRPr lang="en-US" sz="1900"/>
          </a:p>
          <a:p>
            <a:pPr>
              <a:spcAft>
                <a:spcPts val="800"/>
              </a:spcAft>
            </a:pPr>
            <a:endParaRPr lang="en-US" sz="1900"/>
          </a:p>
        </p:txBody>
      </p:sp>
      <p:pic>
        <p:nvPicPr>
          <p:cNvPr id="3074" name="Picture 2"/>
          <p:cNvPicPr>
            <a:picLocks noChangeAspect="1" noChangeArrowheads="1"/>
          </p:cNvPicPr>
          <p:nvPr/>
        </p:nvPicPr>
        <p:blipFill>
          <a:blip r:embed="rId2" cstate="print"/>
          <a:stretch>
            <a:fillRect/>
          </a:stretch>
        </p:blipFill>
        <p:spPr bwMode="auto">
          <a:xfrm>
            <a:off x="5445457" y="757036"/>
            <a:ext cx="6155141" cy="5367668"/>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47939-4394-4379-96CE-D4254C53379A}"/>
              </a:ext>
            </a:extLst>
          </p:cNvPr>
          <p:cNvSpPr>
            <a:spLocks noGrp="1"/>
          </p:cNvSpPr>
          <p:nvPr>
            <p:ph type="title"/>
          </p:nvPr>
        </p:nvSpPr>
        <p:spPr>
          <a:xfrm>
            <a:off x="886968" y="1472184"/>
            <a:ext cx="3767328" cy="4581144"/>
          </a:xfrm>
        </p:spPr>
        <p:txBody>
          <a:bodyPr anchor="t">
            <a:normAutofit/>
          </a:bodyPr>
          <a:lstStyle/>
          <a:p>
            <a:r>
              <a:rPr lang="en-US" sz="5400"/>
              <a:t>Branches of Inference</a:t>
            </a:r>
            <a:endParaRPr lang="en-IN" sz="5400"/>
          </a:p>
        </p:txBody>
      </p:sp>
      <p:sp>
        <p:nvSpPr>
          <p:cNvPr id="3" name="Content Placeholder 2">
            <a:extLst>
              <a:ext uri="{FF2B5EF4-FFF2-40B4-BE49-F238E27FC236}">
                <a16:creationId xmlns:a16="http://schemas.microsoft.com/office/drawing/2014/main" id="{21F321DA-C3BD-44CE-A5C1-E91624385479}"/>
              </a:ext>
            </a:extLst>
          </p:cNvPr>
          <p:cNvSpPr>
            <a:spLocks noGrp="1"/>
          </p:cNvSpPr>
          <p:nvPr>
            <p:ph idx="1"/>
          </p:nvPr>
        </p:nvSpPr>
        <p:spPr>
          <a:xfrm>
            <a:off x="5248656" y="1472184"/>
            <a:ext cx="6153912" cy="4581144"/>
          </a:xfrm>
        </p:spPr>
        <p:txBody>
          <a:bodyPr>
            <a:normAutofit/>
          </a:bodyPr>
          <a:lstStyle/>
          <a:p>
            <a:r>
              <a:rPr lang="en-US" sz="2200"/>
              <a:t>Estimation</a:t>
            </a:r>
          </a:p>
          <a:p>
            <a:pPr marL="514350" indent="-514350">
              <a:buAutoNum type="alphaLcParenR"/>
            </a:pPr>
            <a:r>
              <a:rPr lang="en-US" sz="2200"/>
              <a:t>Point Estimation – Here we estimate the unknown parameter by a single value of the statistic (a point to speak)</a:t>
            </a:r>
          </a:p>
          <a:p>
            <a:pPr marL="514350" indent="-514350">
              <a:buAutoNum type="alphaLcParenR"/>
            </a:pPr>
            <a:r>
              <a:rPr lang="en-US" sz="2200"/>
              <a:t>Interval Estimation – Here two values are computed based on the given sample observations and the interval between them is put forward which contains the true value of the unknown parameter with a very high probability </a:t>
            </a:r>
            <a:r>
              <a:rPr lang="en-IN" sz="2200"/>
              <a:t>i.e </a:t>
            </a:r>
            <a:r>
              <a:rPr lang="en-US" sz="2200"/>
              <a:t>P[T</a:t>
            </a:r>
            <a:r>
              <a:rPr lang="en-US" sz="2200" baseline="-25000"/>
              <a:t>1</a:t>
            </a:r>
            <a:r>
              <a:rPr lang="en-US" sz="2200"/>
              <a:t> ≤ θ ≤ T</a:t>
            </a:r>
            <a:r>
              <a:rPr lang="en-US" sz="2200" baseline="-25000"/>
              <a:t>2</a:t>
            </a:r>
            <a:r>
              <a:rPr lang="en-US" sz="2200"/>
              <a:t>] = (1-α); α is very small, usually 0.05 ; the interval is known as 100.(1-α)% Confidence Interval and (1-α) is the confidence coefficient.</a:t>
            </a:r>
            <a:endParaRPr lang="en-IN" sz="2200"/>
          </a:p>
          <a:p>
            <a:pPr marL="0" indent="0">
              <a:buNone/>
            </a:pPr>
            <a:endParaRPr lang="en-US" sz="2200"/>
          </a:p>
        </p:txBody>
      </p:sp>
      <p:grpSp>
        <p:nvGrpSpPr>
          <p:cNvPr id="25" name="Group 24">
            <a:extLst>
              <a:ext uri="{FF2B5EF4-FFF2-40B4-BE49-F238E27FC236}">
                <a16:creationId xmlns:a16="http://schemas.microsoft.com/office/drawing/2014/main" id="{DDAE397D-2F47-480F-95CA-D5EDB24333CB}"/>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26" name="Freeform 5">
              <a:extLst>
                <a:ext uri="{FF2B5EF4-FFF2-40B4-BE49-F238E27FC236}">
                  <a16:creationId xmlns:a16="http://schemas.microsoft.com/office/drawing/2014/main" id="{BD66E0D2-4D47-45F5-9F6C-04DF950CBB1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7" name="Freeform 6">
              <a:extLst>
                <a:ext uri="{FF2B5EF4-FFF2-40B4-BE49-F238E27FC236}">
                  <a16:creationId xmlns:a16="http://schemas.microsoft.com/office/drawing/2014/main" id="{C36CD79E-81FA-41B2-9A38-E0E26BCBE85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7">
              <a:extLst>
                <a:ext uri="{FF2B5EF4-FFF2-40B4-BE49-F238E27FC236}">
                  <a16:creationId xmlns:a16="http://schemas.microsoft.com/office/drawing/2014/main" id="{58CF2E87-8DCB-4A21-A926-1879E39DE79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8">
              <a:extLst>
                <a:ext uri="{FF2B5EF4-FFF2-40B4-BE49-F238E27FC236}">
                  <a16:creationId xmlns:a16="http://schemas.microsoft.com/office/drawing/2014/main" id="{E8EBCED8-09A7-4078-908F-87C5C90943E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9">
              <a:extLst>
                <a:ext uri="{FF2B5EF4-FFF2-40B4-BE49-F238E27FC236}">
                  <a16:creationId xmlns:a16="http://schemas.microsoft.com/office/drawing/2014/main" id="{881B8E24-1A3B-4288-834C-5C75EE6121F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10">
              <a:extLst>
                <a:ext uri="{FF2B5EF4-FFF2-40B4-BE49-F238E27FC236}">
                  <a16:creationId xmlns:a16="http://schemas.microsoft.com/office/drawing/2014/main" id="{CE6C6947-62CC-47B5-8006-0DBB1105707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2" name="Freeform 11">
              <a:extLst>
                <a:ext uri="{FF2B5EF4-FFF2-40B4-BE49-F238E27FC236}">
                  <a16:creationId xmlns:a16="http://schemas.microsoft.com/office/drawing/2014/main" id="{5A3EA873-FF38-49B1-AA18-6CAA8278A70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3" name="Freeform 12">
              <a:extLst>
                <a:ext uri="{FF2B5EF4-FFF2-40B4-BE49-F238E27FC236}">
                  <a16:creationId xmlns:a16="http://schemas.microsoft.com/office/drawing/2014/main" id="{2B74FB34-BB05-4313-9474-A4F9B27A5FF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3">
              <a:extLst>
                <a:ext uri="{FF2B5EF4-FFF2-40B4-BE49-F238E27FC236}">
                  <a16:creationId xmlns:a16="http://schemas.microsoft.com/office/drawing/2014/main" id="{3673863D-063E-49A6-9856-52014BB4D6E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4">
              <a:extLst>
                <a:ext uri="{FF2B5EF4-FFF2-40B4-BE49-F238E27FC236}">
                  <a16:creationId xmlns:a16="http://schemas.microsoft.com/office/drawing/2014/main" id="{59E7384A-6379-482C-8070-680EA33AF4B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15">
              <a:extLst>
                <a:ext uri="{FF2B5EF4-FFF2-40B4-BE49-F238E27FC236}">
                  <a16:creationId xmlns:a16="http://schemas.microsoft.com/office/drawing/2014/main" id="{C6A49E1B-06B5-467F-97A5-EE77945A7E2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16">
              <a:extLst>
                <a:ext uri="{FF2B5EF4-FFF2-40B4-BE49-F238E27FC236}">
                  <a16:creationId xmlns:a16="http://schemas.microsoft.com/office/drawing/2014/main" id="{C67D60A3-4CE7-453B-97D1-08DD83271B2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17">
              <a:extLst>
                <a:ext uri="{FF2B5EF4-FFF2-40B4-BE49-F238E27FC236}">
                  <a16:creationId xmlns:a16="http://schemas.microsoft.com/office/drawing/2014/main" id="{1333C1DC-BC77-4584-B472-AE19C4A09F6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18">
              <a:extLst>
                <a:ext uri="{FF2B5EF4-FFF2-40B4-BE49-F238E27FC236}">
                  <a16:creationId xmlns:a16="http://schemas.microsoft.com/office/drawing/2014/main" id="{30CC34F2-2D02-4DC8-8951-5E29E08662E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19">
              <a:extLst>
                <a:ext uri="{FF2B5EF4-FFF2-40B4-BE49-F238E27FC236}">
                  <a16:creationId xmlns:a16="http://schemas.microsoft.com/office/drawing/2014/main" id="{C77A3E1B-1C72-4437-A8A1-FC659C9E857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20">
              <a:extLst>
                <a:ext uri="{FF2B5EF4-FFF2-40B4-BE49-F238E27FC236}">
                  <a16:creationId xmlns:a16="http://schemas.microsoft.com/office/drawing/2014/main" id="{4EE3E561-115A-4994-832B-FB79E44989A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2" name="Freeform 21">
              <a:extLst>
                <a:ext uri="{FF2B5EF4-FFF2-40B4-BE49-F238E27FC236}">
                  <a16:creationId xmlns:a16="http://schemas.microsoft.com/office/drawing/2014/main" id="{D389D14E-E715-4844-8E58-ED5A66AB431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43" name="Freeform 22">
              <a:extLst>
                <a:ext uri="{FF2B5EF4-FFF2-40B4-BE49-F238E27FC236}">
                  <a16:creationId xmlns:a16="http://schemas.microsoft.com/office/drawing/2014/main" id="{4208B28A-82FB-48D4-9087-806354C858A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23">
              <a:extLst>
                <a:ext uri="{FF2B5EF4-FFF2-40B4-BE49-F238E27FC236}">
                  <a16:creationId xmlns:a16="http://schemas.microsoft.com/office/drawing/2014/main" id="{1330334B-C28B-49CB-8643-6EF94623063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24">
              <a:extLst>
                <a:ext uri="{FF2B5EF4-FFF2-40B4-BE49-F238E27FC236}">
                  <a16:creationId xmlns:a16="http://schemas.microsoft.com/office/drawing/2014/main" id="{F221AA9B-1DD9-4FC4-947F-90C0582F711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25">
              <a:extLst>
                <a:ext uri="{FF2B5EF4-FFF2-40B4-BE49-F238E27FC236}">
                  <a16:creationId xmlns:a16="http://schemas.microsoft.com/office/drawing/2014/main" id="{9214B596-B3CC-43CB-A72A-2ADABBE5B9D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48" name="Isosceles Triangle 47">
            <a:extLst>
              <a:ext uri="{FF2B5EF4-FFF2-40B4-BE49-F238E27FC236}">
                <a16:creationId xmlns:a16="http://schemas.microsoft.com/office/drawing/2014/main" id="{64F9BF67-14D7-4F9D-A8E4-4BB8DE3512E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5225" y="1331697"/>
            <a:ext cx="193249" cy="16659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Tree>
    <p:extLst>
      <p:ext uri="{BB962C8B-B14F-4D97-AF65-F5344CB8AC3E}">
        <p14:creationId xmlns:p14="http://schemas.microsoft.com/office/powerpoint/2010/main" val="3728448190"/>
      </p:ext>
    </p:extLst>
  </p:cSld>
  <p:clrMapOvr>
    <a:overrideClrMapping bg1="dk1" tx1="lt1" bg2="dk2" tx2="lt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1CD81A2A-6ED4-4EF4-A14C-912D31E148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AF6F522-433F-4338-9739-AE53ADF9118F}"/>
              </a:ext>
            </a:extLst>
          </p:cNvPr>
          <p:cNvSpPr>
            <a:spLocks noGrp="1"/>
          </p:cNvSpPr>
          <p:nvPr>
            <p:ph type="title"/>
          </p:nvPr>
        </p:nvSpPr>
        <p:spPr>
          <a:xfrm>
            <a:off x="838200" y="365125"/>
            <a:ext cx="5393361" cy="1325563"/>
          </a:xfrm>
        </p:spPr>
        <p:txBody>
          <a:bodyPr>
            <a:normAutofit/>
          </a:bodyPr>
          <a:lstStyle/>
          <a:p>
            <a:r>
              <a:rPr lang="en-US" dirty="0"/>
              <a:t>Testing of Hypothesis</a:t>
            </a:r>
            <a:endParaRPr lang="en-IN" dirty="0"/>
          </a:p>
        </p:txBody>
      </p:sp>
      <p:sp>
        <p:nvSpPr>
          <p:cNvPr id="9" name="Freeform: Shape 12">
            <a:extLst>
              <a:ext uri="{FF2B5EF4-FFF2-40B4-BE49-F238E27FC236}">
                <a16:creationId xmlns:a16="http://schemas.microsoft.com/office/drawing/2014/main" id="{1661932C-CA15-4E17-B115-FAE7CBEE47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8590ADD5-9383-4D3D-9047-3DA2593CCB5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B15C57E-3E16-45DC-BC5C-EFE8AE72A864}"/>
              </a:ext>
            </a:extLst>
          </p:cNvPr>
          <p:cNvPicPr>
            <a:picLocks noChangeAspect="1"/>
          </p:cNvPicPr>
          <p:nvPr/>
        </p:nvPicPr>
        <p:blipFill rotWithShape="1">
          <a:blip r:embed="rId2"/>
          <a:srcRect l="18263" r="16611" b="-3"/>
          <a:stretch/>
        </p:blipFill>
        <p:spPr>
          <a:xfrm>
            <a:off x="7887199" y="1176557"/>
            <a:ext cx="3781020" cy="3860908"/>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17" name="Freeform: Shape 16">
            <a:extLst>
              <a:ext uri="{FF2B5EF4-FFF2-40B4-BE49-F238E27FC236}">
                <a16:creationId xmlns:a16="http://schemas.microsoft.com/office/drawing/2014/main" id="{DABE3E45-88CF-45D8-8D40-C773324D93F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19" name="Straight Connector 18">
            <a:extLst>
              <a:ext uri="{FF2B5EF4-FFF2-40B4-BE49-F238E27FC236}">
                <a16:creationId xmlns:a16="http://schemas.microsoft.com/office/drawing/2014/main" id="{49CD1692-827B-4C8D-B4A1-134FD04CF45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B91ECDA9-56DC-4270-8F33-01C5637B8CE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5F47824-961D-465D-84F9-EAE11BC6173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Shape 24">
            <a:extLst>
              <a:ext uri="{FF2B5EF4-FFF2-40B4-BE49-F238E27FC236}">
                <a16:creationId xmlns:a16="http://schemas.microsoft.com/office/drawing/2014/main" id="{FEC9DA3E-C1D7-472D-B7C0-F71AE41FBA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graphicFrame>
        <p:nvGraphicFramePr>
          <p:cNvPr id="5" name="Content Placeholder 2">
            <a:extLst>
              <a:ext uri="{FF2B5EF4-FFF2-40B4-BE49-F238E27FC236}">
                <a16:creationId xmlns:a16="http://schemas.microsoft.com/office/drawing/2014/main" id="{DA69794B-7C19-4ACE-9639-48A9F5A325AD}"/>
              </a:ext>
            </a:extLst>
          </p:cNvPr>
          <p:cNvGraphicFramePr>
            <a:graphicFrameLocks noGrp="1"/>
          </p:cNvGraphicFramePr>
          <p:nvPr>
            <p:ph idx="1"/>
            <p:extLst>
              <p:ext uri="{D42A27DB-BD31-4B8C-83A1-F6EECF244321}">
                <p14:modId xmlns:p14="http://schemas.microsoft.com/office/powerpoint/2010/main" val="3406774262"/>
              </p:ext>
            </p:extLst>
          </p:nvPr>
        </p:nvGraphicFramePr>
        <p:xfrm>
          <a:off x="838200" y="1825625"/>
          <a:ext cx="539336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33628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F9857ED-1DEF-4481-AEB4-E7759342AC1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457275" cy="6858000"/>
          </a:xfrm>
          <a:custGeom>
            <a:avLst/>
            <a:gdLst>
              <a:gd name="connsiteX0" fmla="*/ 5457275 w 5457275"/>
              <a:gd name="connsiteY0" fmla="*/ 0 h 6858000"/>
              <a:gd name="connsiteX1" fmla="*/ 361354 w 5457275"/>
              <a:gd name="connsiteY1" fmla="*/ 0 h 6858000"/>
              <a:gd name="connsiteX2" fmla="*/ 335637 w 5457275"/>
              <a:gd name="connsiteY2" fmla="*/ 94722 h 6858000"/>
              <a:gd name="connsiteX3" fmla="*/ 690849 w 5457275"/>
              <a:gd name="connsiteY3" fmla="*/ 6842426 h 6858000"/>
              <a:gd name="connsiteX4" fmla="*/ 696735 w 5457275"/>
              <a:gd name="connsiteY4" fmla="*/ 6858000 h 6858000"/>
              <a:gd name="connsiteX5" fmla="*/ 5457275 w 545727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275" h="6858000">
                <a:moveTo>
                  <a:pt x="5457275" y="0"/>
                </a:moveTo>
                <a:lnTo>
                  <a:pt x="361354" y="0"/>
                </a:lnTo>
                <a:lnTo>
                  <a:pt x="335637" y="94722"/>
                </a:lnTo>
                <a:cubicBezTo>
                  <a:pt x="-226206" y="2374054"/>
                  <a:pt x="-65870" y="4704140"/>
                  <a:pt x="690849" y="6842426"/>
                </a:cubicBezTo>
                <a:lnTo>
                  <a:pt x="696735" y="6858000"/>
                </a:lnTo>
                <a:lnTo>
                  <a:pt x="5457275"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D6E4FBE1-8E8A-42A6-B693-88C8979D80E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228693" cy="6858000"/>
          </a:xfrm>
          <a:custGeom>
            <a:avLst/>
            <a:gdLst>
              <a:gd name="connsiteX0" fmla="*/ 5228693 w 5228693"/>
              <a:gd name="connsiteY0" fmla="*/ 0 h 6858000"/>
              <a:gd name="connsiteX1" fmla="*/ 371685 w 5228693"/>
              <a:gd name="connsiteY1" fmla="*/ 1 h 6858000"/>
              <a:gd name="connsiteX2" fmla="*/ 319533 w 5228693"/>
              <a:gd name="connsiteY2" fmla="*/ 193787 h 6858000"/>
              <a:gd name="connsiteX3" fmla="*/ 623642 w 5228693"/>
              <a:gd name="connsiteY3" fmla="*/ 6599363 h 6858000"/>
              <a:gd name="connsiteX4" fmla="*/ 717029 w 5228693"/>
              <a:gd name="connsiteY4" fmla="*/ 6858000 h 6858000"/>
              <a:gd name="connsiteX5" fmla="*/ 5228693 w 522869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693" h="6858000">
                <a:moveTo>
                  <a:pt x="5228693" y="0"/>
                </a:moveTo>
                <a:lnTo>
                  <a:pt x="371685" y="1"/>
                </a:lnTo>
                <a:lnTo>
                  <a:pt x="319533" y="193787"/>
                </a:lnTo>
                <a:cubicBezTo>
                  <a:pt x="-206622" y="2355719"/>
                  <a:pt x="-67685" y="4563346"/>
                  <a:pt x="623642" y="6599363"/>
                </a:cubicBezTo>
                <a:lnTo>
                  <a:pt x="717029" y="6858000"/>
                </a:lnTo>
                <a:lnTo>
                  <a:pt x="5228693" y="685800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804671" y="1330007"/>
            <a:ext cx="3820669" cy="4692396"/>
          </a:xfrm>
        </p:spPr>
        <p:txBody>
          <a:bodyPr anchor="ctr">
            <a:normAutofit/>
          </a:bodyPr>
          <a:lstStyle/>
          <a:p>
            <a:pPr lvl="1" algn="l" rtl="0">
              <a:spcBef>
                <a:spcPct val="0"/>
              </a:spcBef>
            </a:pPr>
            <a:r>
              <a:rPr lang="en-US" sz="5400" b="1" kern="1200">
                <a:latin typeface="+mj-lt"/>
                <a:ea typeface="+mj-ea"/>
                <a:cs typeface="+mj-cs"/>
              </a:rPr>
              <a:t>Single</a:t>
            </a:r>
            <a:r>
              <a:rPr lang="en-US" sz="5400"/>
              <a:t> </a:t>
            </a:r>
            <a:r>
              <a:rPr lang="en-US" sz="5400" b="1" kern="1200">
                <a:latin typeface="+mj-lt"/>
                <a:ea typeface="+mj-ea"/>
                <a:cs typeface="+mj-cs"/>
              </a:rPr>
              <a:t>Population</a:t>
            </a:r>
            <a:r>
              <a:rPr lang="en-US" sz="5400"/>
              <a:t> </a:t>
            </a:r>
            <a:r>
              <a:rPr lang="en-US" sz="5400" b="1" kern="1200">
                <a:latin typeface="+mj-lt"/>
                <a:ea typeface="+mj-ea"/>
                <a:cs typeface="+mj-cs"/>
              </a:rPr>
              <a:t>Mean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71616" y="1330007"/>
                <a:ext cx="5477256" cy="4692396"/>
              </a:xfrm>
            </p:spPr>
            <p:txBody>
              <a:bodyPr anchor="ctr">
                <a:normAutofit/>
              </a:bodyPr>
              <a:lstStyle/>
              <a:p>
                <a:r>
                  <a:rPr lang="en-US" sz="2200"/>
                  <a:t>Assumptions: X</a:t>
                </a:r>
                <a:r>
                  <a:rPr lang="en-US" sz="2200" baseline="-25000"/>
                  <a:t>1</a:t>
                </a:r>
                <a:r>
                  <a:rPr lang="en-US" sz="2200"/>
                  <a:t>, X</a:t>
                </a:r>
                <a:r>
                  <a:rPr lang="en-US" sz="2200" baseline="-25000"/>
                  <a:t>2</a:t>
                </a:r>
                <a:r>
                  <a:rPr lang="en-US" sz="2200"/>
                  <a:t>, X</a:t>
                </a:r>
                <a:r>
                  <a:rPr lang="en-US" sz="2200" baseline="-25000"/>
                  <a:t>3</a:t>
                </a:r>
                <a:r>
                  <a:rPr lang="en-US" sz="2200"/>
                  <a:t>, X</a:t>
                </a:r>
                <a:r>
                  <a:rPr lang="en-US" sz="2200" baseline="-25000"/>
                  <a:t>4</a:t>
                </a:r>
                <a:r>
                  <a:rPr lang="en-US" sz="2200"/>
                  <a:t> ,…X</a:t>
                </a:r>
                <a:r>
                  <a:rPr lang="en-US" sz="2200" baseline="-25000"/>
                  <a:t>n</a:t>
                </a:r>
                <a:r>
                  <a:rPr lang="en-US" sz="2200"/>
                  <a:t> (Independent) sample observations drawn fromN (</a:t>
                </a:r>
                <a:r>
                  <a:rPr lang="en-US" sz="2200">
                    <a:sym typeface="Symbol"/>
                  </a:rPr>
                  <a:t> , </a:t>
                </a:r>
                <a:r>
                  <a:rPr lang="en-US" sz="2200" baseline="30000">
                    <a:sym typeface="Symbol"/>
                  </a:rPr>
                  <a:t>2</a:t>
                </a:r>
                <a:r>
                  <a:rPr lang="en-US" sz="2200">
                    <a:sym typeface="Symbol"/>
                  </a:rPr>
                  <a:t> ), where   and  </a:t>
                </a:r>
                <a:r>
                  <a:rPr lang="en-US" sz="2200" baseline="30000">
                    <a:sym typeface="Symbol"/>
                  </a:rPr>
                  <a:t>2 </a:t>
                </a:r>
                <a:r>
                  <a:rPr lang="en-US" sz="2200">
                    <a:sym typeface="Symbol"/>
                  </a:rPr>
                  <a:t> are unknown</a:t>
                </a:r>
              </a:p>
              <a:p>
                <a:r>
                  <a:rPr lang="en-US" sz="2200">
                    <a:sym typeface="Symbol"/>
                  </a:rPr>
                  <a:t>Problem : Test H</a:t>
                </a:r>
                <a:r>
                  <a:rPr lang="en-US" sz="2200" baseline="-25000"/>
                  <a:t>0 </a:t>
                </a:r>
                <a:r>
                  <a:rPr lang="en-US" sz="2200">
                    <a:sym typeface="Symbol"/>
                  </a:rPr>
                  <a:t>:  = a (Null Hypothesis) against H</a:t>
                </a:r>
                <a:r>
                  <a:rPr lang="en-US" sz="2200" baseline="-25000"/>
                  <a:t>1 </a:t>
                </a:r>
                <a:r>
                  <a:rPr lang="en-US" sz="2200">
                    <a:sym typeface="Symbol"/>
                  </a:rPr>
                  <a:t>:  &gt; a(Alternative hypothesis)</a:t>
                </a:r>
              </a:p>
              <a:p>
                <a:pPr>
                  <a:spcAft>
                    <a:spcPts val="800"/>
                  </a:spcAft>
                </a:pPr>
                <a:r>
                  <a:rPr lang="en-US" sz="2200">
                    <a:sym typeface="Symbol"/>
                  </a:rPr>
                  <a:t>Test Statistic: T = (</a:t>
                </a:r>
                <a14:m>
                  <m:oMath xmlns:m="http://schemas.openxmlformats.org/officeDocument/2006/math">
                    <m:acc>
                      <m:accPr>
                        <m:chr m:val="̅"/>
                        <m:ctrlPr>
                          <a:rPr lang="en-IN" sz="2200" i="1">
                            <a:effectLst/>
                            <a:latin typeface="Cambria Math" panose="02040503050406030204" pitchFamily="18" charset="0"/>
                            <a:ea typeface="Calibri" panose="020F0502020204030204" pitchFamily="34" charset="0"/>
                            <a:cs typeface="Times New Roman" panose="02020603050405020304" pitchFamily="18" charset="0"/>
                          </a:rPr>
                        </m:ctrlPr>
                      </m:accPr>
                      <m:e>
                        <m:r>
                          <a:rPr lang="en-US" sz="2200" i="1">
                            <a:effectLst/>
                            <a:latin typeface="Cambria Math" panose="02040503050406030204" pitchFamily="18" charset="0"/>
                            <a:ea typeface="Calibri" panose="020F0502020204030204" pitchFamily="34" charset="0"/>
                            <a:cs typeface="Times New Roman" panose="02020603050405020304" pitchFamily="18" charset="0"/>
                          </a:rPr>
                          <m:t>𝑋</m:t>
                        </m:r>
                      </m:e>
                    </m:acc>
                  </m:oMath>
                </a14:m>
                <a:r>
                  <a:rPr lang="en-US" sz="2200">
                    <a:sym typeface="Symbol"/>
                  </a:rPr>
                  <a:t>– )/(s/n) ~ t distribution with n-1 df, under H</a:t>
                </a:r>
                <a:r>
                  <a:rPr lang="en-US" sz="2200" baseline="-25000"/>
                  <a:t>0</a:t>
                </a:r>
                <a:endParaRPr lang="en-US" sz="2200">
                  <a:sym typeface="Symbol"/>
                </a:endParaRPr>
              </a:p>
              <a:p>
                <a:r>
                  <a:rPr lang="en-US" sz="2200">
                    <a:sym typeface="Symbol"/>
                  </a:rPr>
                  <a:t>Critical Region: Reject H</a:t>
                </a:r>
                <a:r>
                  <a:rPr lang="en-US" sz="2200" baseline="-25000"/>
                  <a:t>0  </a:t>
                </a:r>
                <a:r>
                  <a:rPr lang="en-US" sz="2200">
                    <a:sym typeface="Symbol"/>
                  </a:rPr>
                  <a:t>if observed T &gt; t </a:t>
                </a:r>
                <a:r>
                  <a:rPr lang="en-US" sz="2200" baseline="-25000">
                    <a:sym typeface="Symbol"/>
                  </a:rPr>
                  <a:t>, n-1 </a:t>
                </a:r>
                <a:r>
                  <a:rPr lang="en-US" sz="2200">
                    <a:sym typeface="Symbol"/>
                  </a:rPr>
                  <a:t>(upper  point) </a:t>
                </a:r>
              </a:p>
              <a:p>
                <a:r>
                  <a:rPr lang="en-US" sz="2200">
                    <a:sym typeface="Symbol"/>
                  </a:rPr>
                  <a:t>p-value= Pr( T  observed T) under H</a:t>
                </a:r>
                <a:r>
                  <a:rPr lang="en-US" sz="2200" baseline="-25000"/>
                  <a:t>0</a:t>
                </a:r>
                <a:endParaRPr lang="en-US" sz="2200">
                  <a:sym typeface="Symbol"/>
                </a:endParaRPr>
              </a:p>
              <a:p>
                <a:r>
                  <a:rPr lang="en-US" sz="2200">
                    <a:sym typeface="Symbol"/>
                  </a:rPr>
                  <a:t>This test is known as Student’s t-test.</a:t>
                </a:r>
                <a:endParaRPr lang="en-US" sz="220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71616" y="1330007"/>
                <a:ext cx="5477256" cy="4692396"/>
              </a:xfrm>
              <a:blipFill>
                <a:blip r:embed="rId2"/>
                <a:stretch>
                  <a:fillRect l="-1224" b="-130"/>
                </a:stretch>
              </a:blipFill>
            </p:spPr>
            <p:txBody>
              <a:bodyPr/>
              <a:lstStyle/>
              <a:p>
                <a:r>
                  <a:rPr lang="en-IN">
                    <a:noFill/>
                  </a:rPr>
                  <a:t> </a:t>
                </a:r>
              </a:p>
            </p:txBody>
          </p:sp>
        </mc:Fallback>
      </mc:AlternateContent>
    </p:spTree>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FAD68F-CAC3-4A31-B7EE-4C5D35273397}"/>
              </a:ext>
            </a:extLst>
          </p:cNvPr>
          <p:cNvSpPr>
            <a:spLocks noGrp="1"/>
          </p:cNvSpPr>
          <p:nvPr>
            <p:ph type="title"/>
          </p:nvPr>
        </p:nvSpPr>
        <p:spPr>
          <a:xfrm>
            <a:off x="2311147" y="365760"/>
            <a:ext cx="7569706" cy="1288238"/>
          </a:xfrm>
        </p:spPr>
        <p:txBody>
          <a:bodyPr anchor="ctr">
            <a:normAutofit/>
          </a:bodyPr>
          <a:lstStyle/>
          <a:p>
            <a:pPr algn="ctr"/>
            <a:r>
              <a:rPr lang="en-US" dirty="0"/>
              <a:t>Student’s t test</a:t>
            </a:r>
            <a:endParaRPr lang="en-IN"/>
          </a:p>
        </p:txBody>
      </p:sp>
      <p:sp>
        <p:nvSpPr>
          <p:cNvPr id="3" name="Content Placeholder 2">
            <a:extLst>
              <a:ext uri="{FF2B5EF4-FFF2-40B4-BE49-F238E27FC236}">
                <a16:creationId xmlns:a16="http://schemas.microsoft.com/office/drawing/2014/main" id="{AF88E78D-C68C-4494-B842-51B415E2002C}"/>
              </a:ext>
            </a:extLst>
          </p:cNvPr>
          <p:cNvSpPr>
            <a:spLocks noGrp="1"/>
          </p:cNvSpPr>
          <p:nvPr>
            <p:ph idx="1"/>
          </p:nvPr>
        </p:nvSpPr>
        <p:spPr>
          <a:xfrm>
            <a:off x="2165569" y="1956816"/>
            <a:ext cx="7860863" cy="4024884"/>
          </a:xfrm>
        </p:spPr>
        <p:txBody>
          <a:bodyPr anchor="t">
            <a:normAutofit/>
          </a:bodyPr>
          <a:lstStyle/>
          <a:p>
            <a:r>
              <a:rPr lang="en-IN" sz="2400"/>
              <a:t>A random sample of 20 obituary notices in the Durgapur gave the following information about life span (in years) of complex residents:</a:t>
            </a:r>
          </a:p>
          <a:p>
            <a:pPr marL="0" indent="0">
              <a:buNone/>
            </a:pPr>
            <a:r>
              <a:rPr lang="en-IN" sz="2400"/>
              <a:t> 72 68 81 93 56 19 78 94 83 84 77 69 85 97 75 71 86 47 66 27.</a:t>
            </a:r>
          </a:p>
          <a:p>
            <a:pPr marL="0" indent="0">
              <a:buNone/>
            </a:pPr>
            <a:r>
              <a:rPr lang="en-IN" sz="2400"/>
              <a:t>Assuming that life span in Durgapur is approximately normally distributed, does this information indicate that the population mean life span for Durgapur residents is greater than 70 years? </a:t>
            </a:r>
          </a:p>
          <a:p>
            <a:endParaRPr lang="en-IN" sz="2400"/>
          </a:p>
          <a:p>
            <a:endParaRPr lang="en-IN" sz="24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6552995"/>
      </p:ext>
    </p:extLst>
  </p:cSld>
  <p:clrMapOvr>
    <a:overrideClrMapping bg1="dk1" tx1="lt1" bg2="dk2" tx2="lt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5BD1C87D-7B83-49A8-844E-433D32C4567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024938"/>
            <a:ext cx="6413262" cy="5833063"/>
          </a:xfrm>
          <a:custGeom>
            <a:avLst/>
            <a:gdLst>
              <a:gd name="connsiteX0" fmla="*/ 343517 w 6413262"/>
              <a:gd name="connsiteY0" fmla="*/ 5832222 h 5833063"/>
              <a:gd name="connsiteX1" fmla="*/ 6335225 w 6413262"/>
              <a:gd name="connsiteY1" fmla="*/ 835839 h 5833063"/>
              <a:gd name="connsiteX2" fmla="*/ 6411127 w 6413262"/>
              <a:gd name="connsiteY2" fmla="*/ 123790 h 5833063"/>
              <a:gd name="connsiteX3" fmla="*/ 6413262 w 6413262"/>
              <a:gd name="connsiteY3" fmla="*/ 0 h 5833063"/>
              <a:gd name="connsiteX4" fmla="*/ 0 w 6413262"/>
              <a:gd name="connsiteY4" fmla="*/ 0 h 5833063"/>
              <a:gd name="connsiteX5" fmla="*/ 0 w 6413262"/>
              <a:gd name="connsiteY5" fmla="*/ 5815521 h 5833063"/>
              <a:gd name="connsiteX6" fmla="*/ 51379 w 6413262"/>
              <a:gd name="connsiteY6" fmla="*/ 5820166 h 5833063"/>
              <a:gd name="connsiteX7" fmla="*/ 343517 w 6413262"/>
              <a:gd name="connsiteY7" fmla="*/ 5832222 h 5833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13262" h="5833063">
                <a:moveTo>
                  <a:pt x="343517" y="5832222"/>
                </a:moveTo>
                <a:cubicBezTo>
                  <a:pt x="3254747" y="5881130"/>
                  <a:pt x="5841718" y="3794544"/>
                  <a:pt x="6335225" y="835839"/>
                </a:cubicBezTo>
                <a:cubicBezTo>
                  <a:pt x="6375023" y="597235"/>
                  <a:pt x="6400103" y="359575"/>
                  <a:pt x="6411127" y="123790"/>
                </a:cubicBezTo>
                <a:lnTo>
                  <a:pt x="6413262" y="0"/>
                </a:lnTo>
                <a:lnTo>
                  <a:pt x="0" y="0"/>
                </a:lnTo>
                <a:lnTo>
                  <a:pt x="0" y="5815521"/>
                </a:lnTo>
                <a:lnTo>
                  <a:pt x="51379" y="5820166"/>
                </a:lnTo>
                <a:cubicBezTo>
                  <a:pt x="149075" y="5826589"/>
                  <a:pt x="246476" y="5830592"/>
                  <a:pt x="343517" y="58322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1703047A-2C9B-4E2C-9A75-B67521B6D63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324648"/>
            <a:ext cx="6110122" cy="5533351"/>
          </a:xfrm>
          <a:custGeom>
            <a:avLst/>
            <a:gdLst>
              <a:gd name="connsiteX0" fmla="*/ 324583 w 6110122"/>
              <a:gd name="connsiteY0" fmla="*/ 5532549 h 5533351"/>
              <a:gd name="connsiteX1" fmla="*/ 6035604 w 6110122"/>
              <a:gd name="connsiteY1" fmla="*/ 770225 h 5533351"/>
              <a:gd name="connsiteX2" fmla="*/ 6088871 w 6110122"/>
              <a:gd name="connsiteY2" fmla="*/ 362020 h 5533351"/>
              <a:gd name="connsiteX3" fmla="*/ 6110122 w 6110122"/>
              <a:gd name="connsiteY3" fmla="*/ 0 h 5533351"/>
              <a:gd name="connsiteX4" fmla="*/ 0 w 6110122"/>
              <a:gd name="connsiteY4" fmla="*/ 0 h 5533351"/>
              <a:gd name="connsiteX5" fmla="*/ 0 w 6110122"/>
              <a:gd name="connsiteY5" fmla="*/ 5516887 h 5533351"/>
              <a:gd name="connsiteX6" fmla="*/ 46130 w 6110122"/>
              <a:gd name="connsiteY6" fmla="*/ 5521057 h 5533351"/>
              <a:gd name="connsiteX7" fmla="*/ 324583 w 6110122"/>
              <a:gd name="connsiteY7" fmla="*/ 5532549 h 553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10122" h="5533351">
                <a:moveTo>
                  <a:pt x="324583" y="5532549"/>
                </a:moveTo>
                <a:cubicBezTo>
                  <a:pt x="3099434" y="5579166"/>
                  <a:pt x="5565217" y="3590326"/>
                  <a:pt x="6035604" y="770225"/>
                </a:cubicBezTo>
                <a:cubicBezTo>
                  <a:pt x="6058365" y="633768"/>
                  <a:pt x="6076076" y="497636"/>
                  <a:pt x="6088871" y="362020"/>
                </a:cubicBezTo>
                <a:lnTo>
                  <a:pt x="6110122" y="0"/>
                </a:lnTo>
                <a:lnTo>
                  <a:pt x="0" y="0"/>
                </a:lnTo>
                <a:lnTo>
                  <a:pt x="0" y="5516887"/>
                </a:lnTo>
                <a:lnTo>
                  <a:pt x="46130" y="5521057"/>
                </a:lnTo>
                <a:cubicBezTo>
                  <a:pt x="139249" y="5527179"/>
                  <a:pt x="232088" y="5530995"/>
                  <a:pt x="324583" y="5532549"/>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804671" y="2903393"/>
            <a:ext cx="3607841" cy="2625537"/>
          </a:xfrm>
        </p:spPr>
        <p:txBody>
          <a:bodyPr anchor="b">
            <a:normAutofit/>
          </a:bodyPr>
          <a:lstStyle/>
          <a:p>
            <a:pPr lvl="1" algn="l" rtl="0">
              <a:spcBef>
                <a:spcPct val="0"/>
              </a:spcBef>
            </a:pPr>
            <a:r>
              <a:rPr lang="en-US" sz="4400" b="1" kern="1200">
                <a:latin typeface="+mj-lt"/>
                <a:ea typeface="+mj-ea"/>
                <a:cs typeface="+mj-cs"/>
              </a:rPr>
              <a:t>Independent Samples t-Test (Fisher’s t test)</a:t>
            </a:r>
          </a:p>
        </p:txBody>
      </p:sp>
      <p:sp>
        <p:nvSpPr>
          <p:cNvPr id="3" name="Content Placeholder 2"/>
          <p:cNvSpPr>
            <a:spLocks noGrp="1"/>
          </p:cNvSpPr>
          <p:nvPr>
            <p:ph idx="1"/>
          </p:nvPr>
        </p:nvSpPr>
        <p:spPr>
          <a:xfrm>
            <a:off x="6570921" y="600741"/>
            <a:ext cx="4959662" cy="4816548"/>
          </a:xfrm>
        </p:spPr>
        <p:txBody>
          <a:bodyPr anchor="ctr">
            <a:normAutofit/>
          </a:bodyPr>
          <a:lstStyle/>
          <a:p>
            <a:pPr>
              <a:buNone/>
            </a:pPr>
            <a:r>
              <a:rPr lang="en-US" sz="1600"/>
              <a:t>Study of soothing effect of the mother’s heartbeat on her newborn infant. Placed in the nursery for four days.</a:t>
            </a:r>
          </a:p>
          <a:p>
            <a:pPr>
              <a:buNone/>
            </a:pPr>
            <a:r>
              <a:rPr lang="en-US" sz="1600"/>
              <a:t>Heartbeat Group: Exposed to the heartbeat</a:t>
            </a:r>
          </a:p>
          <a:p>
            <a:pPr>
              <a:buNone/>
            </a:pPr>
            <a:r>
              <a:rPr lang="en-US" sz="1600"/>
              <a:t>Heartless Group : Not exposed to the sound</a:t>
            </a:r>
          </a:p>
          <a:p>
            <a:pPr>
              <a:buNone/>
            </a:pPr>
            <a:r>
              <a:rPr lang="en-US" sz="1600"/>
              <a:t>Observations: Weight change from the birthday to the fourth day.</a:t>
            </a:r>
          </a:p>
          <a:p>
            <a:pPr>
              <a:buNone/>
            </a:pPr>
            <a:r>
              <a:rPr lang="en-US" sz="1600"/>
              <a:t>Know : Heartbeat group would gain more weight</a:t>
            </a:r>
            <a:endParaRPr lang="en-IN" sz="1600"/>
          </a:p>
          <a:p>
            <a:r>
              <a:rPr lang="en-US" sz="1600"/>
              <a:t>Heartbeat group : 20 (=m) babies</a:t>
            </a:r>
          </a:p>
          <a:p>
            <a:r>
              <a:rPr lang="en-US" sz="1600"/>
              <a:t>xi = 190,80,80,75, 50, 40,30, 20, 20,10,10,10,0,0,-10,-25,-30,-45,-60,-85</a:t>
            </a:r>
          </a:p>
          <a:p>
            <a:r>
              <a:rPr lang="en-US" sz="1600"/>
              <a:t>Heartless group : 36 (=n) babies</a:t>
            </a:r>
          </a:p>
          <a:p>
            <a:r>
              <a:rPr lang="en-US" sz="1600"/>
              <a:t>yi= 140,100,100,70,25,20,10,0,-10,-10,-25,-25,-25,-30,-30,-30,-45,-45,-45,-50,-50,-50,-60,-75,-75,-85,-85, -100,-110,-130,-130,-155,-155,-180,-240,-240</a:t>
            </a:r>
          </a:p>
          <a:p>
            <a:endParaRPr lang="en-IN" sz="1600"/>
          </a:p>
        </p:txBody>
      </p:sp>
    </p:spTree>
  </p:cSld>
  <p:clrMapOvr>
    <a:overrideClrMapping bg1="dk1" tx1="lt1" bg2="dk2" tx2="lt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8908E2-EE49-44D2-9428-A28D2312A8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0" name="Group 9">
            <a:extLst>
              <a:ext uri="{FF2B5EF4-FFF2-40B4-BE49-F238E27FC236}">
                <a16:creationId xmlns:a16="http://schemas.microsoft.com/office/drawing/2014/main" id="{5D1A9D8B-3117-4D9D-BDA4-DD81895098B0}"/>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11" name="Rectangle 10">
              <a:extLst>
                <a:ext uri="{FF2B5EF4-FFF2-40B4-BE49-F238E27FC236}">
                  <a16:creationId xmlns:a16="http://schemas.microsoft.com/office/drawing/2014/main" id="{A7877B25-8C10-4C8D-BC88-BF3C557F8FF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4F0DD86-96CD-4F5F-BA4D-FFC17F2D6C4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Freeform: Shape 13">
            <a:extLst>
              <a:ext uri="{FF2B5EF4-FFF2-40B4-BE49-F238E27FC236}">
                <a16:creationId xmlns:a16="http://schemas.microsoft.com/office/drawing/2014/main" id="{BD92035A-AA2F-4CD8-A556-1CE8BDEC75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6" name="Rectangle 15">
            <a:extLst>
              <a:ext uri="{FF2B5EF4-FFF2-40B4-BE49-F238E27FC236}">
                <a16:creationId xmlns:a16="http://schemas.microsoft.com/office/drawing/2014/main" id="{ED888B23-07FA-482A-96DF-47E31AF1A6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p:cNvSpPr>
            <a:spLocks noGrp="1"/>
          </p:cNvSpPr>
          <p:nvPr>
            <p:ph type="title"/>
          </p:nvPr>
        </p:nvSpPr>
        <p:spPr>
          <a:xfrm>
            <a:off x="1143000" y="1676400"/>
            <a:ext cx="3810000" cy="3505200"/>
          </a:xfrm>
        </p:spPr>
        <p:txBody>
          <a:bodyPr anchor="t">
            <a:normAutofit/>
          </a:bodyPr>
          <a:lstStyle/>
          <a:p>
            <a:pPr lvl="1" rtl="0">
              <a:spcBef>
                <a:spcPct val="0"/>
              </a:spcBef>
            </a:pPr>
            <a:r>
              <a:rPr lang="en-US" sz="4000" b="1" kern="1200">
                <a:latin typeface="+mj-lt"/>
                <a:ea typeface="+mj-ea"/>
                <a:cs typeface="+mj-cs"/>
              </a:rPr>
              <a:t>Dependent Sample’s t (Paired t) test </a:t>
            </a:r>
          </a:p>
        </p:txBody>
      </p:sp>
      <p:sp>
        <p:nvSpPr>
          <p:cNvPr id="3" name="Content Placeholder 2"/>
          <p:cNvSpPr>
            <a:spLocks noGrp="1"/>
          </p:cNvSpPr>
          <p:nvPr>
            <p:ph idx="1"/>
          </p:nvPr>
        </p:nvSpPr>
        <p:spPr>
          <a:xfrm>
            <a:off x="5181604" y="1676400"/>
            <a:ext cx="5638796" cy="3505200"/>
          </a:xfrm>
        </p:spPr>
        <p:txBody>
          <a:bodyPr>
            <a:normAutofit/>
          </a:bodyPr>
          <a:lstStyle/>
          <a:p>
            <a:pPr>
              <a:buNone/>
            </a:pPr>
            <a:r>
              <a:rPr lang="en-IN" sz="1500">
                <a:solidFill>
                  <a:schemeClr val="tx1">
                    <a:alpha val="55000"/>
                  </a:schemeClr>
                </a:solidFill>
              </a:rPr>
              <a:t>Researcher wishes to draw inferences about the effect of the pill on reduction of blood pressure. (undesirable side effect) </a:t>
            </a:r>
          </a:p>
          <a:p>
            <a:pPr>
              <a:buNone/>
            </a:pPr>
            <a:r>
              <a:rPr lang="en-IN" sz="1500">
                <a:solidFill>
                  <a:schemeClr val="tx1">
                    <a:alpha val="55000"/>
                  </a:schemeClr>
                </a:solidFill>
              </a:rPr>
              <a:t>X: initial blood pressures (before use of pill) of 15 college-age women. </a:t>
            </a:r>
          </a:p>
          <a:p>
            <a:pPr>
              <a:buNone/>
            </a:pPr>
            <a:r>
              <a:rPr lang="en-IN" sz="1500">
                <a:solidFill>
                  <a:schemeClr val="tx1">
                    <a:alpha val="55000"/>
                  </a:schemeClr>
                </a:solidFill>
              </a:rPr>
              <a:t>After they use the pill regularly for six months</a:t>
            </a:r>
          </a:p>
          <a:p>
            <a:pPr>
              <a:buNone/>
            </a:pPr>
            <a:r>
              <a:rPr lang="en-IN" sz="1500">
                <a:solidFill>
                  <a:schemeClr val="tx1">
                    <a:alpha val="55000"/>
                  </a:schemeClr>
                </a:solidFill>
              </a:rPr>
              <a:t>Y: Their blood pressures after six months</a:t>
            </a:r>
          </a:p>
          <a:p>
            <a:pPr>
              <a:buNone/>
            </a:pPr>
            <a:r>
              <a:rPr lang="en-US" sz="1500">
                <a:solidFill>
                  <a:schemeClr val="tx1">
                    <a:alpha val="55000"/>
                  </a:schemeClr>
                </a:solidFill>
              </a:rPr>
              <a:t>(X</a:t>
            </a:r>
            <a:r>
              <a:rPr lang="en-US" sz="1500" baseline="-25000">
                <a:solidFill>
                  <a:schemeClr val="tx1">
                    <a:alpha val="55000"/>
                  </a:schemeClr>
                </a:solidFill>
              </a:rPr>
              <a:t>1</a:t>
            </a:r>
            <a:r>
              <a:rPr lang="en-US" sz="1500">
                <a:solidFill>
                  <a:schemeClr val="tx1">
                    <a:alpha val="55000"/>
                  </a:schemeClr>
                </a:solidFill>
              </a:rPr>
              <a:t> , Y</a:t>
            </a:r>
            <a:r>
              <a:rPr lang="en-US" sz="1500" baseline="-25000">
                <a:solidFill>
                  <a:schemeClr val="tx1">
                    <a:alpha val="55000"/>
                  </a:schemeClr>
                </a:solidFill>
              </a:rPr>
              <a:t>1</a:t>
            </a:r>
            <a:r>
              <a:rPr lang="en-US" sz="1500">
                <a:solidFill>
                  <a:schemeClr val="tx1">
                    <a:alpha val="55000"/>
                  </a:schemeClr>
                </a:solidFill>
              </a:rPr>
              <a:t>), (X</a:t>
            </a:r>
            <a:r>
              <a:rPr lang="en-US" sz="1500" baseline="-25000">
                <a:solidFill>
                  <a:schemeClr val="tx1">
                    <a:alpha val="55000"/>
                  </a:schemeClr>
                </a:solidFill>
              </a:rPr>
              <a:t>2</a:t>
            </a:r>
            <a:r>
              <a:rPr lang="en-US" sz="1500">
                <a:solidFill>
                  <a:schemeClr val="tx1">
                    <a:alpha val="55000"/>
                  </a:schemeClr>
                </a:solidFill>
              </a:rPr>
              <a:t> , Y</a:t>
            </a:r>
            <a:r>
              <a:rPr lang="en-US" sz="1500" baseline="-25000">
                <a:solidFill>
                  <a:schemeClr val="tx1">
                    <a:alpha val="55000"/>
                  </a:schemeClr>
                </a:solidFill>
              </a:rPr>
              <a:t>2</a:t>
            </a:r>
            <a:r>
              <a:rPr lang="en-US" sz="1500">
                <a:solidFill>
                  <a:schemeClr val="tx1">
                    <a:alpha val="55000"/>
                  </a:schemeClr>
                </a:solidFill>
              </a:rPr>
              <a:t>),…, (X</a:t>
            </a:r>
            <a:r>
              <a:rPr lang="en-US" sz="1500" baseline="-25000">
                <a:solidFill>
                  <a:schemeClr val="tx1">
                    <a:alpha val="55000"/>
                  </a:schemeClr>
                </a:solidFill>
              </a:rPr>
              <a:t>n</a:t>
            </a:r>
            <a:r>
              <a:rPr lang="en-US" sz="1500">
                <a:solidFill>
                  <a:schemeClr val="tx1">
                    <a:alpha val="55000"/>
                  </a:schemeClr>
                </a:solidFill>
              </a:rPr>
              <a:t> , Y</a:t>
            </a:r>
            <a:r>
              <a:rPr lang="en-US" sz="1500" baseline="-25000">
                <a:solidFill>
                  <a:schemeClr val="tx1">
                    <a:alpha val="55000"/>
                  </a:schemeClr>
                </a:solidFill>
              </a:rPr>
              <a:t>n</a:t>
            </a:r>
            <a:r>
              <a:rPr lang="en-US" sz="1500">
                <a:solidFill>
                  <a:schemeClr val="tx1">
                    <a:alpha val="55000"/>
                  </a:schemeClr>
                </a:solidFill>
              </a:rPr>
              <a:t>)</a:t>
            </a:r>
          </a:p>
          <a:p>
            <a:pPr>
              <a:buNone/>
            </a:pPr>
            <a:r>
              <a:rPr lang="en-IN" sz="1500">
                <a:solidFill>
                  <a:schemeClr val="tx1">
                    <a:alpha val="55000"/>
                  </a:schemeClr>
                </a:solidFill>
              </a:rPr>
              <a:t>X</a:t>
            </a:r>
            <a:r>
              <a:rPr lang="en-IN" sz="1500" baseline="-25000">
                <a:solidFill>
                  <a:schemeClr val="tx1">
                    <a:alpha val="55000"/>
                  </a:schemeClr>
                </a:solidFill>
              </a:rPr>
              <a:t>i</a:t>
            </a:r>
            <a:r>
              <a:rPr lang="en-IN" sz="1500">
                <a:solidFill>
                  <a:schemeClr val="tx1">
                    <a:alpha val="55000"/>
                  </a:schemeClr>
                </a:solidFill>
              </a:rPr>
              <a:t>= 70,80,72,76,76,76,72,78,82,64,74,92, 74, 68,84</a:t>
            </a:r>
          </a:p>
          <a:p>
            <a:pPr>
              <a:buNone/>
            </a:pPr>
            <a:r>
              <a:rPr lang="en-US" sz="1500">
                <a:solidFill>
                  <a:schemeClr val="tx1">
                    <a:alpha val="55000"/>
                  </a:schemeClr>
                </a:solidFill>
              </a:rPr>
              <a:t>Y</a:t>
            </a:r>
            <a:r>
              <a:rPr lang="en-US" sz="1500" baseline="-25000">
                <a:solidFill>
                  <a:schemeClr val="tx1">
                    <a:alpha val="55000"/>
                  </a:schemeClr>
                </a:solidFill>
              </a:rPr>
              <a:t>i</a:t>
            </a:r>
            <a:r>
              <a:rPr lang="en-US" sz="1500">
                <a:solidFill>
                  <a:schemeClr val="tx1">
                    <a:alpha val="55000"/>
                  </a:schemeClr>
                </a:solidFill>
              </a:rPr>
              <a:t> = </a:t>
            </a:r>
            <a:r>
              <a:rPr lang="en-IN" sz="1500">
                <a:solidFill>
                  <a:schemeClr val="tx1">
                    <a:alpha val="55000"/>
                  </a:schemeClr>
                </a:solidFill>
              </a:rPr>
              <a:t>68,72,62,70,58,66, 68,52,64,72,74,60,74, 72,74</a:t>
            </a:r>
          </a:p>
          <a:p>
            <a:pPr>
              <a:buNone/>
            </a:pPr>
            <a:r>
              <a:rPr lang="en-US" sz="1500">
                <a:solidFill>
                  <a:schemeClr val="tx1">
                    <a:alpha val="55000"/>
                  </a:schemeClr>
                </a:solidFill>
              </a:rPr>
              <a:t>To test whether average blood pressure is reduced.</a:t>
            </a:r>
            <a:endParaRPr lang="en-IN" sz="1500">
              <a:solidFill>
                <a:schemeClr val="tx1">
                  <a:alpha val="5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D02C-B93A-47FC-B04C-15B6BA081EC0}"/>
              </a:ext>
            </a:extLst>
          </p:cNvPr>
          <p:cNvSpPr>
            <a:spLocks noGrp="1"/>
          </p:cNvSpPr>
          <p:nvPr>
            <p:ph type="title"/>
          </p:nvPr>
        </p:nvSpPr>
        <p:spPr>
          <a:xfrm>
            <a:off x="804673" y="1445494"/>
            <a:ext cx="3616856" cy="4376572"/>
          </a:xfrm>
        </p:spPr>
        <p:txBody>
          <a:bodyPr anchor="ctr">
            <a:normAutofit/>
          </a:bodyPr>
          <a:lstStyle/>
          <a:p>
            <a:r>
              <a:rPr lang="en-US" sz="4800"/>
              <a:t>Organization of Data</a:t>
            </a:r>
            <a:endParaRPr lang="en-IN" sz="4800"/>
          </a:p>
        </p:txBody>
      </p:sp>
      <p:sp>
        <p:nvSpPr>
          <p:cNvPr id="8" name="Freeform: Shape 7">
            <a:extLst>
              <a:ext uri="{FF2B5EF4-FFF2-40B4-BE49-F238E27FC236}">
                <a16:creationId xmlns:a16="http://schemas.microsoft.com/office/drawing/2014/main" id="{DFF2AC85-FAA0-4844-813F-83C04D7382E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7636" y="0"/>
            <a:ext cx="7281316" cy="6858000"/>
          </a:xfrm>
          <a:custGeom>
            <a:avLst/>
            <a:gdLst>
              <a:gd name="connsiteX0" fmla="*/ 361354 w 7281316"/>
              <a:gd name="connsiteY0" fmla="*/ 0 h 6858000"/>
              <a:gd name="connsiteX1" fmla="*/ 7281316 w 7281316"/>
              <a:gd name="connsiteY1" fmla="*/ 0 h 6858000"/>
              <a:gd name="connsiteX2" fmla="*/ 7281316 w 7281316"/>
              <a:gd name="connsiteY2" fmla="*/ 6858000 h 6858000"/>
              <a:gd name="connsiteX3" fmla="*/ 696735 w 7281316"/>
              <a:gd name="connsiteY3" fmla="*/ 6858000 h 6858000"/>
              <a:gd name="connsiteX4" fmla="*/ 690849 w 7281316"/>
              <a:gd name="connsiteY4" fmla="*/ 6842426 h 6858000"/>
              <a:gd name="connsiteX5" fmla="*/ 335637 w 7281316"/>
              <a:gd name="connsiteY5" fmla="*/ 9472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1316" h="6858000">
                <a:moveTo>
                  <a:pt x="361354" y="0"/>
                </a:moveTo>
                <a:lnTo>
                  <a:pt x="7281316" y="0"/>
                </a:lnTo>
                <a:lnTo>
                  <a:pt x="7281316" y="6858000"/>
                </a:lnTo>
                <a:lnTo>
                  <a:pt x="696735" y="6858000"/>
                </a:lnTo>
                <a:lnTo>
                  <a:pt x="690849" y="6842426"/>
                </a:lnTo>
                <a:cubicBezTo>
                  <a:pt x="-65870" y="4704140"/>
                  <a:pt x="-226206" y="2374054"/>
                  <a:pt x="335637" y="947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9CC0F1E-BAA2-47B1-8F83-7ECB9FD9E00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89558" y="0"/>
            <a:ext cx="6999394" cy="6858000"/>
          </a:xfrm>
          <a:custGeom>
            <a:avLst/>
            <a:gdLst>
              <a:gd name="connsiteX0" fmla="*/ 6999394 w 6999394"/>
              <a:gd name="connsiteY0" fmla="*/ 0 h 6858000"/>
              <a:gd name="connsiteX1" fmla="*/ 6999394 w 6999394"/>
              <a:gd name="connsiteY1" fmla="*/ 6858000 h 6858000"/>
              <a:gd name="connsiteX2" fmla="*/ 717029 w 6999394"/>
              <a:gd name="connsiteY2" fmla="*/ 6858000 h 6858000"/>
              <a:gd name="connsiteX3" fmla="*/ 623642 w 6999394"/>
              <a:gd name="connsiteY3" fmla="*/ 6599363 h 6858000"/>
              <a:gd name="connsiteX4" fmla="*/ 319533 w 6999394"/>
              <a:gd name="connsiteY4" fmla="*/ 193787 h 6858000"/>
              <a:gd name="connsiteX5" fmla="*/ 371685 w 6999394"/>
              <a:gd name="connsiteY5"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9394" h="6858000">
                <a:moveTo>
                  <a:pt x="6999394" y="0"/>
                </a:moveTo>
                <a:lnTo>
                  <a:pt x="6999394" y="6858000"/>
                </a:lnTo>
                <a:lnTo>
                  <a:pt x="717029" y="6858000"/>
                </a:lnTo>
                <a:lnTo>
                  <a:pt x="623642" y="6599363"/>
                </a:lnTo>
                <a:cubicBezTo>
                  <a:pt x="-67685" y="4563346"/>
                  <a:pt x="-206622" y="2355719"/>
                  <a:pt x="319533" y="193787"/>
                </a:cubicBezTo>
                <a:lnTo>
                  <a:pt x="371685" y="1"/>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B43FCCC-17D3-48D3-8C6B-F1D538A421B5}"/>
              </a:ext>
            </a:extLst>
          </p:cNvPr>
          <p:cNvSpPr>
            <a:spLocks noGrp="1"/>
          </p:cNvSpPr>
          <p:nvPr>
            <p:ph idx="1"/>
          </p:nvPr>
        </p:nvSpPr>
        <p:spPr>
          <a:xfrm>
            <a:off x="6096000" y="1399032"/>
            <a:ext cx="5501834" cy="4471416"/>
          </a:xfrm>
        </p:spPr>
        <p:txBody>
          <a:bodyPr anchor="ctr">
            <a:normAutofit/>
          </a:bodyPr>
          <a:lstStyle/>
          <a:p>
            <a:r>
              <a:rPr lang="en-US" sz="2200">
                <a:solidFill>
                  <a:schemeClr val="bg1"/>
                </a:solidFill>
              </a:rPr>
              <a:t>Collection</a:t>
            </a:r>
          </a:p>
          <a:p>
            <a:pPr marL="0" indent="0">
              <a:buNone/>
            </a:pPr>
            <a:r>
              <a:rPr lang="en-US" sz="2200">
                <a:solidFill>
                  <a:schemeClr val="bg1"/>
                </a:solidFill>
              </a:rPr>
              <a:t>a) Questionnaire method</a:t>
            </a:r>
            <a:endParaRPr lang="en-IN" sz="2200">
              <a:solidFill>
                <a:schemeClr val="bg1"/>
              </a:solidFill>
            </a:endParaRPr>
          </a:p>
          <a:p>
            <a:pPr marL="0" indent="0">
              <a:buNone/>
            </a:pPr>
            <a:r>
              <a:rPr lang="en-US" sz="2200">
                <a:solidFill>
                  <a:schemeClr val="bg1"/>
                </a:solidFill>
              </a:rPr>
              <a:t>b) Interviewer method</a:t>
            </a:r>
            <a:endParaRPr lang="en-IN" sz="2200">
              <a:solidFill>
                <a:schemeClr val="bg1"/>
              </a:solidFill>
            </a:endParaRPr>
          </a:p>
          <a:p>
            <a:pPr marL="0" indent="0">
              <a:buNone/>
            </a:pPr>
            <a:r>
              <a:rPr lang="en-US" sz="2200">
                <a:solidFill>
                  <a:schemeClr val="bg1"/>
                </a:solidFill>
              </a:rPr>
              <a:t>c) Method of direct observation</a:t>
            </a:r>
            <a:endParaRPr lang="en-IN" sz="2200">
              <a:solidFill>
                <a:schemeClr val="bg1"/>
              </a:solidFill>
            </a:endParaRPr>
          </a:p>
          <a:p>
            <a:pPr marL="0" indent="0">
              <a:buNone/>
            </a:pPr>
            <a:r>
              <a:rPr lang="en-US" sz="2200">
                <a:solidFill>
                  <a:schemeClr val="bg1"/>
                </a:solidFill>
              </a:rPr>
              <a:t>d) Indirect Oral Investigation method</a:t>
            </a:r>
          </a:p>
          <a:p>
            <a:r>
              <a:rPr lang="en-US" sz="2200">
                <a:solidFill>
                  <a:schemeClr val="bg1"/>
                </a:solidFill>
              </a:rPr>
              <a:t>Presentation</a:t>
            </a:r>
          </a:p>
          <a:p>
            <a:pPr marL="0" indent="0">
              <a:buNone/>
            </a:pPr>
            <a:r>
              <a:rPr lang="en-US" sz="2200">
                <a:solidFill>
                  <a:schemeClr val="bg1"/>
                </a:solidFill>
              </a:rPr>
              <a:t>a) Textual</a:t>
            </a:r>
            <a:endParaRPr lang="en-IN" sz="2200">
              <a:solidFill>
                <a:schemeClr val="bg1"/>
              </a:solidFill>
            </a:endParaRPr>
          </a:p>
          <a:p>
            <a:pPr marL="0" indent="0">
              <a:buNone/>
            </a:pPr>
            <a:r>
              <a:rPr lang="en-US" sz="2200">
                <a:solidFill>
                  <a:schemeClr val="bg1"/>
                </a:solidFill>
              </a:rPr>
              <a:t>b) Tabular </a:t>
            </a:r>
            <a:endParaRPr lang="en-IN" sz="2200">
              <a:solidFill>
                <a:schemeClr val="bg1"/>
              </a:solidFill>
            </a:endParaRPr>
          </a:p>
          <a:p>
            <a:pPr marL="0" indent="0">
              <a:buNone/>
            </a:pPr>
            <a:r>
              <a:rPr lang="en-US" sz="2200">
                <a:solidFill>
                  <a:schemeClr val="bg1"/>
                </a:solidFill>
              </a:rPr>
              <a:t>c) Diagrammatic</a:t>
            </a:r>
            <a:endParaRPr lang="en-IN" sz="2200">
              <a:solidFill>
                <a:schemeClr val="bg1"/>
              </a:solidFill>
            </a:endParaRPr>
          </a:p>
          <a:p>
            <a:endParaRPr lang="en-IN" sz="2200">
              <a:solidFill>
                <a:schemeClr val="bg1"/>
              </a:solidFill>
            </a:endParaRPr>
          </a:p>
          <a:p>
            <a:pPr marL="0" indent="0">
              <a:buNone/>
            </a:pPr>
            <a:endParaRPr lang="en-IN" sz="2200">
              <a:solidFill>
                <a:schemeClr val="bg1"/>
              </a:solidFill>
            </a:endParaRPr>
          </a:p>
        </p:txBody>
      </p:sp>
    </p:spTree>
    <p:extLst>
      <p:ext uri="{BB962C8B-B14F-4D97-AF65-F5344CB8AC3E}">
        <p14:creationId xmlns:p14="http://schemas.microsoft.com/office/powerpoint/2010/main" val="2261126396"/>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F236D-F2C4-45B8-8C7E-B8017E2E9AF2}"/>
              </a:ext>
            </a:extLst>
          </p:cNvPr>
          <p:cNvSpPr>
            <a:spLocks noGrp="1"/>
          </p:cNvSpPr>
          <p:nvPr>
            <p:ph type="title"/>
          </p:nvPr>
        </p:nvSpPr>
        <p:spPr/>
        <p:txBody>
          <a:bodyPr/>
          <a:lstStyle/>
          <a:p>
            <a:r>
              <a:rPr lang="en-US" dirty="0"/>
              <a:t>Graphical Presentation of Data</a:t>
            </a:r>
            <a:endParaRPr lang="en-IN" dirty="0"/>
          </a:p>
        </p:txBody>
      </p:sp>
      <p:sp>
        <p:nvSpPr>
          <p:cNvPr id="3" name="Content Placeholder 2">
            <a:extLst>
              <a:ext uri="{FF2B5EF4-FFF2-40B4-BE49-F238E27FC236}">
                <a16:creationId xmlns:a16="http://schemas.microsoft.com/office/drawing/2014/main" id="{8842873D-18EA-4421-8F0C-F65307AA519D}"/>
              </a:ext>
            </a:extLst>
          </p:cNvPr>
          <p:cNvSpPr>
            <a:spLocks noGrp="1"/>
          </p:cNvSpPr>
          <p:nvPr>
            <p:ph idx="1"/>
          </p:nvPr>
        </p:nvSpPr>
        <p:spPr/>
        <p:txBody>
          <a:bodyPr>
            <a:normAutofit fontScale="85000" lnSpcReduction="20000"/>
          </a:bodyPr>
          <a:lstStyle/>
          <a:p>
            <a:r>
              <a:rPr lang="en-US" dirty="0"/>
              <a:t>Non-Frequency Data</a:t>
            </a:r>
          </a:p>
          <a:p>
            <a:pPr marL="0" indent="0">
              <a:buNone/>
            </a:pPr>
            <a:r>
              <a:rPr lang="en-US" dirty="0"/>
              <a:t>-Line Charts</a:t>
            </a:r>
          </a:p>
          <a:p>
            <a:pPr marL="0" indent="0">
              <a:buNone/>
            </a:pPr>
            <a:r>
              <a:rPr lang="en-US" dirty="0"/>
              <a:t>-Bar Charts</a:t>
            </a:r>
          </a:p>
          <a:p>
            <a:pPr marL="0" indent="0">
              <a:buNone/>
            </a:pPr>
            <a:r>
              <a:rPr lang="en-US" dirty="0"/>
              <a:t>-Pie Charts</a:t>
            </a:r>
          </a:p>
          <a:p>
            <a:r>
              <a:rPr lang="en-US" dirty="0"/>
              <a:t>Frequency Data</a:t>
            </a:r>
          </a:p>
          <a:p>
            <a:pPr marL="0" indent="0" algn="just" eaLnBrk="1" hangingPunct="1">
              <a:lnSpc>
                <a:spcPct val="150000"/>
              </a:lnSpc>
              <a:buNone/>
            </a:pPr>
            <a:r>
              <a:rPr lang="en-US" altLang="en-US" dirty="0">
                <a:latin typeface="Times New Roman" panose="02020603050405020304" pitchFamily="18" charset="0"/>
              </a:rPr>
              <a:t>-Column Diagram</a:t>
            </a:r>
          </a:p>
          <a:p>
            <a:pPr marL="0" indent="0" algn="just" eaLnBrk="1" hangingPunct="1">
              <a:lnSpc>
                <a:spcPct val="150000"/>
              </a:lnSpc>
              <a:buNone/>
            </a:pPr>
            <a:r>
              <a:rPr lang="en-US" altLang="en-US" dirty="0">
                <a:latin typeface="Times New Roman" panose="02020603050405020304" pitchFamily="18" charset="0"/>
              </a:rPr>
              <a:t>- Histogram</a:t>
            </a:r>
          </a:p>
          <a:p>
            <a:pPr marL="0" indent="0" algn="just" eaLnBrk="1" hangingPunct="1">
              <a:lnSpc>
                <a:spcPct val="150000"/>
              </a:lnSpc>
              <a:buNone/>
            </a:pPr>
            <a:r>
              <a:rPr lang="en-US" altLang="en-US" dirty="0">
                <a:latin typeface="Times New Roman" panose="02020603050405020304" pitchFamily="18" charset="0"/>
              </a:rPr>
              <a:t> -Step diagram</a:t>
            </a:r>
          </a:p>
          <a:p>
            <a:pPr marL="0" indent="0" algn="just" eaLnBrk="1" hangingPunct="1">
              <a:lnSpc>
                <a:spcPct val="150000"/>
              </a:lnSpc>
              <a:buNone/>
            </a:pPr>
            <a:r>
              <a:rPr lang="en-US" altLang="en-US" dirty="0">
                <a:latin typeface="Times New Roman" panose="02020603050405020304" pitchFamily="18" charset="0"/>
              </a:rPr>
              <a:t> -Ogive</a:t>
            </a:r>
          </a:p>
          <a:p>
            <a:endParaRPr lang="en-IN" dirty="0"/>
          </a:p>
        </p:txBody>
      </p:sp>
      <mc:AlternateContent xmlns:mc="http://schemas.openxmlformats.org/markup-compatibility/2006" xmlns:p14="http://schemas.microsoft.com/office/powerpoint/2010/main">
        <mc:Choice Requires="p14">
          <p:contentPart p14:bwMode="auto" r:id="rId2">
            <p14:nvContentPartPr>
              <p14:cNvPr id="20" name="Ink 19">
                <a:extLst>
                  <a:ext uri="{FF2B5EF4-FFF2-40B4-BE49-F238E27FC236}">
                    <a16:creationId xmlns:a16="http://schemas.microsoft.com/office/drawing/2014/main" id="{C2FE59CD-FEC8-4A62-81BF-C56AD7AE8AE2}"/>
                  </a:ext>
                </a:extLst>
              </p14:cNvPr>
              <p14:cNvContentPartPr/>
              <p14:nvPr/>
            </p14:nvContentPartPr>
            <p14:xfrm>
              <a:off x="9480932" y="3586680"/>
              <a:ext cx="360" cy="360"/>
            </p14:xfrm>
          </p:contentPart>
        </mc:Choice>
        <mc:Fallback xmlns="">
          <p:pic>
            <p:nvPicPr>
              <p:cNvPr id="20" name="Ink 19">
                <a:extLst>
                  <a:ext uri="{FF2B5EF4-FFF2-40B4-BE49-F238E27FC236}">
                    <a16:creationId xmlns:a16="http://schemas.microsoft.com/office/drawing/2014/main" xmlns="" xmlns:p14="http://schemas.microsoft.com/office/powerpoint/2010/main" id="{C2FE59CD-FEC8-4A62-81BF-C56AD7AE8AE2}"/>
                  </a:ext>
                </a:extLst>
              </p:cNvPr>
              <p:cNvPicPr/>
              <p:nvPr/>
            </p:nvPicPr>
            <p:blipFill>
              <a:blip r:embed="rId3"/>
              <a:stretch>
                <a:fillRect/>
              </a:stretch>
            </p:blipFill>
            <p:spPr>
              <a:xfrm>
                <a:off x="9472292" y="35780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1" name="Ink 20">
                <a:extLst>
                  <a:ext uri="{FF2B5EF4-FFF2-40B4-BE49-F238E27FC236}">
                    <a16:creationId xmlns:a16="http://schemas.microsoft.com/office/drawing/2014/main" id="{9F8A0ECB-B216-4116-92F5-971F5014764C}"/>
                  </a:ext>
                </a:extLst>
              </p14:cNvPr>
              <p14:cNvContentPartPr/>
              <p14:nvPr/>
            </p14:nvContentPartPr>
            <p14:xfrm>
              <a:off x="9087452" y="3488400"/>
              <a:ext cx="360" cy="360"/>
            </p14:xfrm>
          </p:contentPart>
        </mc:Choice>
        <mc:Fallback xmlns="">
          <p:pic>
            <p:nvPicPr>
              <p:cNvPr id="21" name="Ink 20">
                <a:extLst>
                  <a:ext uri="{FF2B5EF4-FFF2-40B4-BE49-F238E27FC236}">
                    <a16:creationId xmlns:a16="http://schemas.microsoft.com/office/drawing/2014/main" xmlns="" xmlns:p14="http://schemas.microsoft.com/office/powerpoint/2010/main" id="{9F8A0ECB-B216-4116-92F5-971F5014764C}"/>
                  </a:ext>
                </a:extLst>
              </p:cNvPr>
              <p:cNvPicPr/>
              <p:nvPr/>
            </p:nvPicPr>
            <p:blipFill>
              <a:blip r:embed="rId3"/>
              <a:stretch>
                <a:fillRect/>
              </a:stretch>
            </p:blipFill>
            <p:spPr>
              <a:xfrm>
                <a:off x="9078812" y="3479760"/>
                <a:ext cx="18000" cy="18000"/>
              </a:xfrm>
              <a:prstGeom prst="rect">
                <a:avLst/>
              </a:prstGeom>
            </p:spPr>
          </p:pic>
        </mc:Fallback>
      </mc:AlternateContent>
    </p:spTree>
    <p:extLst>
      <p:ext uri="{BB962C8B-B14F-4D97-AF65-F5344CB8AC3E}">
        <p14:creationId xmlns:p14="http://schemas.microsoft.com/office/powerpoint/2010/main" val="1058590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87315-EE27-44C6-AE1F-E08C24FB4CAE}"/>
              </a:ext>
            </a:extLst>
          </p:cNvPr>
          <p:cNvSpPr>
            <a:spLocks noGrp="1"/>
          </p:cNvSpPr>
          <p:nvPr>
            <p:ph type="title"/>
          </p:nvPr>
        </p:nvSpPr>
        <p:spPr>
          <a:xfrm>
            <a:off x="838200" y="365125"/>
            <a:ext cx="5393361" cy="1325563"/>
          </a:xfrm>
        </p:spPr>
        <p:txBody>
          <a:bodyPr>
            <a:normAutofit/>
          </a:bodyPr>
          <a:lstStyle/>
          <a:p>
            <a:r>
              <a:rPr lang="en-US" dirty="0"/>
              <a:t>Analysis of Data</a:t>
            </a:r>
            <a:endParaRPr lang="en-IN" dirty="0"/>
          </a:p>
        </p:txBody>
      </p:sp>
      <p:pic>
        <p:nvPicPr>
          <p:cNvPr id="6" name="Picture 5">
            <a:extLst>
              <a:ext uri="{FF2B5EF4-FFF2-40B4-BE49-F238E27FC236}">
                <a16:creationId xmlns:a16="http://schemas.microsoft.com/office/drawing/2014/main" id="{43C8D6EF-3B54-40BA-B026-6BFE8CB7F54B}"/>
              </a:ext>
            </a:extLst>
          </p:cNvPr>
          <p:cNvPicPr>
            <a:picLocks noChangeAspect="1"/>
          </p:cNvPicPr>
          <p:nvPr/>
        </p:nvPicPr>
        <p:blipFill rotWithShape="1">
          <a:blip r:embed="rId2"/>
          <a:srcRect l="21225" r="12023" b="-2"/>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graphicFrame>
        <p:nvGraphicFramePr>
          <p:cNvPr id="5" name="Content Placeholder 2">
            <a:extLst>
              <a:ext uri="{FF2B5EF4-FFF2-40B4-BE49-F238E27FC236}">
                <a16:creationId xmlns:a16="http://schemas.microsoft.com/office/drawing/2014/main" id="{E66DCA47-DFBE-49EB-8E74-4D926A89EEFC}"/>
              </a:ext>
            </a:extLst>
          </p:cNvPr>
          <p:cNvGraphicFramePr>
            <a:graphicFrameLocks noGrp="1"/>
          </p:cNvGraphicFramePr>
          <p:nvPr>
            <p:ph idx="1"/>
          </p:nvPr>
        </p:nvGraphicFramePr>
        <p:xfrm>
          <a:off x="838200" y="1825625"/>
          <a:ext cx="539336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7690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31BAD53-4E89-4F62-BBB7-26359763ED3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2756DA2-40EB-4C6F-B962-5822FFB54FB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2A0A7E9-B276-4623-A6E2-874865379B90}"/>
              </a:ext>
            </a:extLst>
          </p:cNvPr>
          <p:cNvSpPr>
            <a:spLocks noGrp="1"/>
          </p:cNvSpPr>
          <p:nvPr>
            <p:ph type="title"/>
          </p:nvPr>
        </p:nvSpPr>
        <p:spPr>
          <a:xfrm>
            <a:off x="838200" y="609600"/>
            <a:ext cx="3739341" cy="1330839"/>
          </a:xfrm>
        </p:spPr>
        <p:txBody>
          <a:bodyPr>
            <a:normAutofit/>
          </a:bodyPr>
          <a:lstStyle/>
          <a:p>
            <a:r>
              <a:rPr lang="en-US"/>
              <a:t>Center and Variability</a:t>
            </a:r>
            <a:endParaRPr lang="en-IN"/>
          </a:p>
        </p:txBody>
      </p:sp>
      <p:sp>
        <p:nvSpPr>
          <p:cNvPr id="3" name="Content Placeholder 2">
            <a:extLst>
              <a:ext uri="{FF2B5EF4-FFF2-40B4-BE49-F238E27FC236}">
                <a16:creationId xmlns:a16="http://schemas.microsoft.com/office/drawing/2014/main" id="{F69663BB-4F58-49FF-B4DA-3FB4958A6C1E}"/>
              </a:ext>
            </a:extLst>
          </p:cNvPr>
          <p:cNvSpPr>
            <a:spLocks noGrp="1"/>
          </p:cNvSpPr>
          <p:nvPr>
            <p:ph idx="1"/>
          </p:nvPr>
        </p:nvSpPr>
        <p:spPr>
          <a:xfrm>
            <a:off x="862366" y="2194102"/>
            <a:ext cx="3427001" cy="3908586"/>
          </a:xfrm>
        </p:spPr>
        <p:txBody>
          <a:bodyPr>
            <a:normAutofit/>
          </a:bodyPr>
          <a:lstStyle/>
          <a:p>
            <a:r>
              <a:rPr lang="en-US" sz="2000"/>
              <a:t>Central Tendency - Tendency in the data to cluster around some central values of the variable. </a:t>
            </a:r>
          </a:p>
          <a:p>
            <a:r>
              <a:rPr lang="en-US" sz="2000"/>
              <a:t>Dispersion – extent to which the values differ from an average or from themselves.</a:t>
            </a:r>
            <a:endParaRPr lang="en-IN" sz="2000"/>
          </a:p>
          <a:p>
            <a:endParaRPr lang="en-IN" sz="2000"/>
          </a:p>
        </p:txBody>
      </p:sp>
      <p:pic>
        <p:nvPicPr>
          <p:cNvPr id="4" name="Picture 3" descr="A table showing high and low standard deviation curves.  See pdf link below for accessible information">
            <a:extLst>
              <a:ext uri="{FF2B5EF4-FFF2-40B4-BE49-F238E27FC236}">
                <a16:creationId xmlns:a16="http://schemas.microsoft.com/office/drawing/2014/main" id="{AAC6206F-7A7C-4FE5-A3F5-4197F51C6918}"/>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5613127" y="661916"/>
            <a:ext cx="5819800" cy="5557909"/>
          </a:xfrm>
          <a:prstGeom prst="rect">
            <a:avLst/>
          </a:prstGeom>
          <a:noFill/>
        </p:spPr>
      </p:pic>
    </p:spTree>
    <p:extLst>
      <p:ext uri="{BB962C8B-B14F-4D97-AF65-F5344CB8AC3E}">
        <p14:creationId xmlns:p14="http://schemas.microsoft.com/office/powerpoint/2010/main" val="3550215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AEB8A9-B768-4E30-BA55-D919E66873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AB79A15-CCAC-4449-A62A-5DB867D14D12}"/>
              </a:ext>
            </a:extLst>
          </p:cNvPr>
          <p:cNvSpPr>
            <a:spLocks noGrp="1"/>
          </p:cNvSpPr>
          <p:nvPr>
            <p:ph type="title"/>
          </p:nvPr>
        </p:nvSpPr>
        <p:spPr>
          <a:xfrm>
            <a:off x="643467" y="640080"/>
            <a:ext cx="3096427" cy="5613236"/>
          </a:xfrm>
        </p:spPr>
        <p:txBody>
          <a:bodyPr anchor="ctr">
            <a:normAutofit/>
          </a:bodyPr>
          <a:lstStyle/>
          <a:p>
            <a:r>
              <a:rPr lang="en-US" dirty="0">
                <a:solidFill>
                  <a:srgbClr val="FFFFFF"/>
                </a:solidFill>
              </a:rPr>
              <a:t>Skewness</a:t>
            </a:r>
            <a:endParaRPr lang="en-IN" dirty="0">
              <a:solidFill>
                <a:srgbClr val="FFFFFF"/>
              </a:solidFill>
            </a:endParaRPr>
          </a:p>
        </p:txBody>
      </p:sp>
      <p:sp>
        <p:nvSpPr>
          <p:cNvPr id="3" name="Content Placeholder 2">
            <a:extLst>
              <a:ext uri="{FF2B5EF4-FFF2-40B4-BE49-F238E27FC236}">
                <a16:creationId xmlns:a16="http://schemas.microsoft.com/office/drawing/2014/main" id="{FA8A2A9B-B896-40F0-A488-20696059DD71}"/>
              </a:ext>
            </a:extLst>
          </p:cNvPr>
          <p:cNvSpPr>
            <a:spLocks noGrp="1"/>
          </p:cNvSpPr>
          <p:nvPr>
            <p:ph idx="1"/>
          </p:nvPr>
        </p:nvSpPr>
        <p:spPr>
          <a:xfrm>
            <a:off x="4699818" y="640082"/>
            <a:ext cx="6848715" cy="2484884"/>
          </a:xfrm>
        </p:spPr>
        <p:txBody>
          <a:bodyPr anchor="ctr">
            <a:normAutofit/>
          </a:bodyPr>
          <a:lstStyle/>
          <a:p>
            <a:r>
              <a:rPr lang="en-US" altLang="en-US" sz="2000" dirty="0">
                <a:latin typeface="Times New Roman" panose="02020603050405020304" pitchFamily="18" charset="0"/>
              </a:rPr>
              <a:t>Two frequency distribution may differ from one another with respect to their shapes. Some distributions may be symmetrical, some positively skewed, or some may be negatively skewed. The degree of departure from symmetry of a frequency distribution is called the SKEWNESS of the data</a:t>
            </a: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p:txBody>
      </p:sp>
      <p:pic>
        <p:nvPicPr>
          <p:cNvPr id="4" name="Picture 3">
            <a:extLst>
              <a:ext uri="{FF2B5EF4-FFF2-40B4-BE49-F238E27FC236}">
                <a16:creationId xmlns:a16="http://schemas.microsoft.com/office/drawing/2014/main" id="{95F3F115-661D-44F9-B7EF-687E58C54A90}"/>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4869811" y="3446698"/>
            <a:ext cx="6463207" cy="2488335"/>
          </a:xfrm>
          <a:prstGeom prst="rect">
            <a:avLst/>
          </a:prstGeom>
          <a:noFill/>
        </p:spPr>
      </p:pic>
    </p:spTree>
    <p:extLst>
      <p:ext uri="{BB962C8B-B14F-4D97-AF65-F5344CB8AC3E}">
        <p14:creationId xmlns:p14="http://schemas.microsoft.com/office/powerpoint/2010/main" val="2453216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TotalTime>
  <Words>3183</Words>
  <Application>Microsoft Office PowerPoint</Application>
  <PresentationFormat>Widescreen</PresentationFormat>
  <Paragraphs>387</Paragraphs>
  <Slides>48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Calibri Light</vt:lpstr>
      <vt:lpstr>Cambria Math</vt:lpstr>
      <vt:lpstr>Symbol</vt:lpstr>
      <vt:lpstr>Times New Roman</vt:lpstr>
      <vt:lpstr>Wingdings</vt:lpstr>
      <vt:lpstr>Office Theme</vt:lpstr>
      <vt:lpstr>Probability and Statistics for Data Science</vt:lpstr>
      <vt:lpstr>Data</vt:lpstr>
      <vt:lpstr>Statistics - Definition</vt:lpstr>
      <vt:lpstr>Branches </vt:lpstr>
      <vt:lpstr>Organization of Data</vt:lpstr>
      <vt:lpstr>Graphical Presentation of Data</vt:lpstr>
      <vt:lpstr>Analysis of Data</vt:lpstr>
      <vt:lpstr>Center and Variability</vt:lpstr>
      <vt:lpstr>Skewness</vt:lpstr>
      <vt:lpstr>Kurtosis</vt:lpstr>
      <vt:lpstr>PowerPoint Presentation</vt:lpstr>
      <vt:lpstr>Box Plot (Box-Whisker diagram)</vt:lpstr>
      <vt:lpstr>Bivariate Data</vt:lpstr>
      <vt:lpstr>Measures</vt:lpstr>
      <vt:lpstr>Inferential Statistics</vt:lpstr>
      <vt:lpstr>Preliminaries</vt:lpstr>
      <vt:lpstr>Probability</vt:lpstr>
      <vt:lpstr>Conditional Probability and Independence</vt:lpstr>
      <vt:lpstr>Bayes’ Theorem</vt:lpstr>
      <vt:lpstr>Statistical Definition of Probability</vt:lpstr>
      <vt:lpstr>Random Variable &amp; Probability Distribution</vt:lpstr>
      <vt:lpstr>Some Commonly used Probability Distributions</vt:lpstr>
      <vt:lpstr>Binomial Distribution</vt:lpstr>
      <vt:lpstr>Binomial Distribution</vt:lpstr>
      <vt:lpstr>Binomial Distribution</vt:lpstr>
      <vt:lpstr>Binomial Distribution</vt:lpstr>
      <vt:lpstr>Poisson Distribution</vt:lpstr>
      <vt:lpstr>Poisson Distribution</vt:lpstr>
      <vt:lpstr>Application of Poisson Distribution</vt:lpstr>
      <vt:lpstr>Normal (Gaussian) Distribution</vt:lpstr>
      <vt:lpstr>Uses</vt:lpstr>
      <vt:lpstr>Shape of the Normal Distribution</vt:lpstr>
      <vt:lpstr>Effective Range of Normal Distribution</vt:lpstr>
      <vt:lpstr>Sampling Distributions</vt:lpstr>
      <vt:lpstr>Sampling Distributions</vt:lpstr>
      <vt:lpstr>Sampling Distributions derived from Normal distribution</vt:lpstr>
      <vt:lpstr>Chi-Square (χ2)Distributions</vt:lpstr>
      <vt:lpstr>Application of Chi-Square distribution</vt:lpstr>
      <vt:lpstr>t distribution</vt:lpstr>
      <vt:lpstr>t - Distribution</vt:lpstr>
      <vt:lpstr>Application of t - Distribution</vt:lpstr>
      <vt:lpstr>F distribution</vt:lpstr>
      <vt:lpstr>Branches of Inference</vt:lpstr>
      <vt:lpstr>Testing of Hypothesis</vt:lpstr>
      <vt:lpstr>Single Population Mean</vt:lpstr>
      <vt:lpstr>Student’s t test</vt:lpstr>
      <vt:lpstr>Independent Samples t-Test (Fisher’s t test)</vt:lpstr>
      <vt:lpstr>Dependent Sample’s t (Paired t) test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Soumya Banerjee</dc:creator>
  <cp:lastModifiedBy>Sanjib Dutta</cp:lastModifiedBy>
  <cp:revision>46</cp:revision>
  <dcterms:created xsi:type="dcterms:W3CDTF">2021-09-17T08:24:31Z</dcterms:created>
  <dcterms:modified xsi:type="dcterms:W3CDTF">2024-01-16T05:31:21Z</dcterms:modified>
</cp:coreProperties>
</file>