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4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8" d="100"/>
          <a:sy n="98" d="100"/>
        </p:scale>
        <p:origin x="110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B3C4C6-FFD6-449A-917D-DDB437FFE625}" type="datetimeFigureOut">
              <a:rPr lang="en-US" smtClean="0"/>
              <a:t>8/5/2020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3B4715-468E-49BE-9F3C-24237D6405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551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7514E0-E7C6-42EA-9D07-78DF4D662A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5729A9-C725-4EE2-9DAC-FDA353438D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F727B6-20B4-4D67-8FCB-EC6F7FF11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BB1B-EB2D-44EC-8F06-881C74391018}" type="datetime1">
              <a:rPr lang="en-US" smtClean="0"/>
              <a:t>8/5/2020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7F7B8B-9CE3-4504-8E23-5BAE16ED0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Gautam Bandyopadhyay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4D3FD7-FA6F-409C-86F3-19BFED8B8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E5A69-A3FB-4D70-A690-79D25F8C60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406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01ABD2-2482-4DA0-AADE-868B7F324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489F02-4131-4189-8821-DB4FF692D3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AE42EC-0385-452F-9170-4A58E6AAE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42C0A-134A-4C01-819D-44D300CDC449}" type="datetime1">
              <a:rPr lang="en-US" smtClean="0"/>
              <a:t>8/5/2020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490E18-45C3-4A5F-AD39-78658C4AA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Gautam Bandyopadhyay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F03C38-259A-4688-86EC-EB2D64C8D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E5A69-A3FB-4D70-A690-79D25F8C60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986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5EE4331-C335-48BB-89AF-9F9B561DE5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0ADA31-9883-4428-A36E-5696290B33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1462C3-3055-436A-AE0E-7832BF707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61E08-D3BC-479F-8AF5-58D421D070C6}" type="datetime1">
              <a:rPr lang="en-US" smtClean="0"/>
              <a:t>8/5/2020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E774F2-2879-4F57-A7CB-54B9A215C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Gautam Bandyopadhyay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0C4A47-A077-4A68-B402-A9346272A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E5A69-A3FB-4D70-A690-79D25F8C60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454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1000">
              <a:schemeClr val="accent2">
                <a:lumMod val="20000"/>
                <a:lumOff val="80000"/>
              </a:schemeClr>
            </a:gs>
            <a:gs pos="83199">
              <a:srgbClr val="29C3F4"/>
            </a:gs>
            <a:gs pos="30000">
              <a:srgbClr val="8AF0FE"/>
            </a:gs>
            <a:gs pos="93000">
              <a:srgbClr val="0DE3E3"/>
            </a:gs>
            <a:gs pos="100000">
              <a:schemeClr val="accent1">
                <a:lumMod val="30000"/>
                <a:lumOff val="7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8107E-14B0-4933-9E58-1063B348D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19538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0C1BEC-EDCA-4170-941F-3EF33B976A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8354"/>
            <a:ext cx="10515600" cy="4648609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B8DBFB-5B4F-4613-8E7F-29D8AAC3F6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5364D480-F943-4906-87A2-D89353500D95}" type="datetime1">
              <a:rPr lang="en-US" smtClean="0"/>
              <a:pPr/>
              <a:t>8/5/2020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EE76BA-51E8-4CB1-9C4E-70338A655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Dr Gautam Bandyopadhyay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EAABFB-A2D2-4DC2-AE81-B48845C0C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12EE5A69-A3FB-4D70-A690-79D25F8C60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438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13B6C0-E325-42C2-853A-8259904AF1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66A6B7-6580-496D-AC40-A977CA9342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15EB2A-A753-4AA8-BFF7-C423710D70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6FE67-5C21-4A0A-AE2F-019AF4AE37EF}" type="datetime1">
              <a:rPr lang="en-US" smtClean="0"/>
              <a:t>8/5/2020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274A72-178D-48EE-AA49-328FADED1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Gautam Bandyopadhyay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502BDC-4C9A-4E82-A9C6-E66A6F1C0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E5A69-A3FB-4D70-A690-79D25F8C60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919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79A516-3ACE-4A80-8402-FC0EEE93D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200E26-C90D-4FCD-9BE9-01246B3254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CE97F5-F9C8-4E4B-ABF2-C2CFBC8035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667551-48F7-4CC8-BE79-49E46BF46B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7D5D0-4523-448C-9CD8-6DAE89A3D630}" type="datetime1">
              <a:rPr lang="en-US" smtClean="0"/>
              <a:t>8/5/2020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9D67E0-E0E1-4D77-B8F9-E8A39ECF1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Gautam Bandyopadhyay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6FA191-2F64-4916-AB1F-BD6571424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E5A69-A3FB-4D70-A690-79D25F8C60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86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207D15-BEBA-41AF-9231-84A261DFE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B84338-E382-4939-9407-5AC21325F5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4BFD24-357B-4C0A-BB91-2814F6244B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46FEFA-6AD8-44DF-9D19-62F3B094F4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377302-8631-4765-B430-FF4167CB79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C1467A4-84A3-4C36-8111-4A903DF6A1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7B024-63CD-4DE7-B260-CB33C07ABE3C}" type="datetime1">
              <a:rPr lang="en-US" smtClean="0"/>
              <a:t>8/5/2020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A4BFADF-4B46-4450-992B-F0E9304CE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Gautam Bandyopadhyay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FA0D2DE-60C0-4CE6-A8A5-5396F7D77B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E5A69-A3FB-4D70-A690-79D25F8C60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161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6EE12E-BB0F-4B9F-A5A8-BA50AA60B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FFBD49-4DB6-478A-97BB-C0E1C0A47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9828-7180-42AE-B071-31A5FD33E30C}" type="datetime1">
              <a:rPr lang="en-US" smtClean="0"/>
              <a:t>8/5/2020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340C2A-34CE-4F11-AA97-548C78E7F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Gautam Bandyopadhyay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A1EB98-CC78-412A-9472-947C618CC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E5A69-A3FB-4D70-A690-79D25F8C60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96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B6846F-41A3-4B90-B104-39262F855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47C0E-9A5E-4C1F-AF10-7CF157AE65DB}" type="datetime1">
              <a:rPr lang="en-US" smtClean="0"/>
              <a:t>8/5/2020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45B550-9A9F-4729-AA36-9754374169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Gautam Bandyopadhyay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86C342-8334-49E0-8F63-24059A0BC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E5A69-A3FB-4D70-A690-79D25F8C60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10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6E23DE-F1CD-428A-9EE9-1681D68053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5158D0-DD07-438A-86FC-31C06E8F3A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1FB33F-DA14-4453-BBA9-6E4C2AEE1B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B46E4F-A800-4537-8B00-AFF2AA503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444CE-4C69-4C51-B58B-034FA7C1AA6F}" type="datetime1">
              <a:rPr lang="en-US" smtClean="0"/>
              <a:t>8/5/2020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8851BD-61A1-4622-A06E-656C2D885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Gautam Bandyopadhyay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83E5E5-8E98-49F1-B7DC-A905D1397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E5A69-A3FB-4D70-A690-79D25F8C60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285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F02DDF-19F8-43B7-A2CE-F33A1E213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E7FC13-CCEA-41F3-BB7B-5A4E473B39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158A6D-3B57-4EDC-884A-56C90DD4EF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E30348-8A24-4517-95DA-347A5E16C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E1B4F-A41F-4129-AEB5-F3F3F279D1F5}" type="datetime1">
              <a:rPr lang="en-US" smtClean="0"/>
              <a:t>8/5/2020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057154-343E-4461-873D-E2C4E6ACB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Gautam Bandyopadhyay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CBB1B1-51E4-41B6-9C25-27801E73B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E5A69-A3FB-4D70-A690-79D25F8C60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651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72FD074-6DDF-4AD2-8738-AFD3B0858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52E832-5E1B-45DA-AC84-E294AED1EE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ADFA68-9841-466E-8858-AC17956A78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D94AA-F6D3-4A86-98F5-68A1C6E4C540}" type="datetime1">
              <a:rPr lang="en-US" smtClean="0"/>
              <a:t>8/5/2020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69A9D1-AD46-4B90-846D-2A5F963EB4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Dr Gautam Bandyopadhyay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C6963C-E190-4A2F-9060-AFB5A6612D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EE5A69-A3FB-4D70-A690-79D25F8C60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4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EA299-8ABC-48CB-9744-A95247A976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38922"/>
            <a:ext cx="9144000" cy="238760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to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Jamovi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08DBE1-C5BB-447C-B2BB-23F600287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Dr. Gautam Bandyopadhyay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0E1F34-7401-4487-B9F5-793CF13C7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BC405-F709-4A4A-8038-69D78D90584B}" type="datetime1">
              <a:rPr lang="en-US" smtClean="0"/>
              <a:t>8/5/2020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50CA08-47E8-4E2A-B1C3-B6D4B0F14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Gautam Bandyopadhyay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8E0F7B-C9CD-4160-997D-191717154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E5A69-A3FB-4D70-A690-79D25F8C60C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4508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2456F-5B7B-42F4-BB93-99A2C0B2D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/>
              <a:t>Importing Data in </a:t>
            </a:r>
            <a:r>
              <a:rPr lang="en-US" sz="4000" b="1" dirty="0" err="1"/>
              <a:t>Jamovi</a:t>
            </a:r>
            <a:endParaRPr lang="en-US" sz="40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D81F6A-53B5-4FB7-9351-18747A9E2D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8958"/>
            <a:ext cx="10515600" cy="4918006"/>
          </a:xfrm>
        </p:spPr>
        <p:txBody>
          <a:bodyPr/>
          <a:lstStyle/>
          <a:p>
            <a:r>
              <a:rPr lang="en-US" dirty="0"/>
              <a:t>Import CSV files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483F91-404C-4B78-A253-388057E15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4D480-F943-4906-87A2-D89353500D95}" type="datetime1">
              <a:rPr lang="en-US" smtClean="0"/>
              <a:pPr/>
              <a:t>8/5/2020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E425E5-7E52-42C2-B17C-AD9413AF4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Gautam Bandyopadhyay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922E3F-7E63-467A-B310-57CB9D7A6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E5A69-A3FB-4D70-A690-79D25F8C60C0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9" name="Arrow: Left 8">
            <a:extLst>
              <a:ext uri="{FF2B5EF4-FFF2-40B4-BE49-F238E27FC236}">
                <a16:creationId xmlns:a16="http://schemas.microsoft.com/office/drawing/2014/main" id="{5753B681-1D81-4E0D-B53A-07EC2AD77B05}"/>
              </a:ext>
            </a:extLst>
          </p:cNvPr>
          <p:cNvSpPr/>
          <p:nvPr/>
        </p:nvSpPr>
        <p:spPr>
          <a:xfrm>
            <a:off x="8153401" y="1775791"/>
            <a:ext cx="3654286" cy="3912001"/>
          </a:xfrm>
          <a:prstGeom prst="leftArrow">
            <a:avLst>
              <a:gd name="adj1" fmla="val 87234"/>
              <a:gd name="adj2" fmla="val 1574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US" dirty="0"/>
              <a:t>Go to Import 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US" dirty="0"/>
              <a:t>Click on Browse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US" dirty="0"/>
              <a:t>Select the extension as CSV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US" dirty="0"/>
              <a:t>Select the CSV file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US" dirty="0"/>
              <a:t>Click open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FCD955A-CA5D-492E-A8DE-BBDD433EC7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314" y="1775791"/>
            <a:ext cx="7653130" cy="432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3797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8CE647-33F3-44EC-9F1E-DFEBAB816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750213"/>
          </a:xfrm>
        </p:spPr>
        <p:txBody>
          <a:bodyPr>
            <a:normAutofit/>
          </a:bodyPr>
          <a:lstStyle/>
          <a:p>
            <a:pPr algn="ctr"/>
            <a:r>
              <a:rPr lang="en-US" sz="8000" i="1" dirty="0"/>
              <a:t>Thank You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6359F6-5CF6-4974-ACAB-4806507D9E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4D480-F943-4906-87A2-D89353500D95}" type="datetime1">
              <a:rPr lang="en-US" smtClean="0"/>
              <a:pPr/>
              <a:t>8/5/2020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60DAEE-DE66-4EE5-809F-14A40B2AD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Gautam Bandyopadhyay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188CEA-8B29-4524-B675-EB07C2012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E5A69-A3FB-4D70-A690-79D25F8C60C0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386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780CC1-BD1D-4967-9389-BDEE8AB815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609" y="259352"/>
            <a:ext cx="10515600" cy="1019538"/>
          </a:xfrm>
        </p:spPr>
        <p:txBody>
          <a:bodyPr>
            <a:normAutofit fontScale="90000"/>
          </a:bodyPr>
          <a:lstStyle/>
          <a:p>
            <a:pPr algn="ctr"/>
            <a:br>
              <a:rPr lang="en-IN" b="1" dirty="0"/>
            </a:br>
            <a:r>
              <a:rPr lang="en-IN" b="1" dirty="0"/>
              <a:t>What is </a:t>
            </a:r>
            <a:r>
              <a:rPr lang="en-IN" b="1" dirty="0" err="1"/>
              <a:t>Jamovi</a:t>
            </a:r>
            <a:r>
              <a:rPr lang="en-IN" b="1" dirty="0"/>
              <a:t>?</a:t>
            </a:r>
            <a:br>
              <a:rPr lang="en-IN" b="1" dirty="0"/>
            </a:b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D4D5C3-1290-45D2-8D69-F6471FC75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F42AB-6A80-4EF4-B8C0-6C55BAD47E0E}" type="datetime1">
              <a:rPr lang="en-US" smtClean="0"/>
              <a:t>8/5/2020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0EBE6D-A35F-4D70-B8A5-BD7926FFD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Gautam Bandyopadhyay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191E22-BB6B-4A8E-A831-C2A5731CC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E5A69-A3FB-4D70-A690-79D25F8C60C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00F767C-B013-458B-9260-17AC78A2E913}"/>
              </a:ext>
            </a:extLst>
          </p:cNvPr>
          <p:cNvSpPr txBox="1"/>
          <p:nvPr/>
        </p:nvSpPr>
        <p:spPr>
          <a:xfrm>
            <a:off x="785609" y="1324630"/>
            <a:ext cx="11075831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a free, open-source data analysis software that bridges the gap between the freedom and power of R and the accessibility of SPSS. </a:t>
            </a:r>
            <a:endParaRPr lang="en-IN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enables us in fulfilling the following objectives:</a:t>
            </a:r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kinds of algebraic operations</a:t>
            </a:r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Statistical analysis can be done in </a:t>
            </a:r>
            <a:r>
              <a:rPr lang="en-I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Jamovi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Visualization of data using different graphical techniques is possible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was introduced in 2018 by </a:t>
            </a:r>
            <a:r>
              <a:rPr lang="en-US" sz="2400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onathon</a:t>
            </a:r>
            <a:r>
              <a:rPr lang="en-US" sz="2400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</a:t>
            </a:r>
            <a:r>
              <a:rPr lang="en-US" sz="2400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amian </a:t>
            </a:r>
            <a:r>
              <a:rPr lang="en-US" sz="2400" cap="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ropmann</a:t>
            </a:r>
            <a:r>
              <a:rPr lang="en-US" sz="2400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2400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avi </a:t>
            </a:r>
            <a:r>
              <a:rPr lang="en-US" sz="2400" cap="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elker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The latest version is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Jamovi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1.2.9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9194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8FF553-548E-4254-A5A4-C9FF65C1C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IN" b="1" dirty="0"/>
            </a:br>
            <a:r>
              <a:rPr lang="en-IN" b="1" dirty="0"/>
              <a:t>Installation  of  </a:t>
            </a:r>
            <a:r>
              <a:rPr lang="en-IN" b="1" dirty="0" err="1"/>
              <a:t>Jamovi</a:t>
            </a:r>
            <a:br>
              <a:rPr lang="en-IN" dirty="0"/>
            </a:b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088A7B-2D8A-4398-AF19-D6BC219F0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4D480-F943-4906-87A2-D89353500D95}" type="datetime1">
              <a:rPr lang="en-US" smtClean="0"/>
              <a:pPr/>
              <a:t>8/5/2020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72203E-0A6C-4099-BD1C-4A84CDF1C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Gautam Bandyopadhyay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BB1EAA-321C-446B-8674-61C9BCE9A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E5A69-A3FB-4D70-A690-79D25F8C60C0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E38DEF0-8EDE-4CEC-92EE-F02414F4422A}"/>
              </a:ext>
            </a:extLst>
          </p:cNvPr>
          <p:cNvSpPr txBox="1"/>
          <p:nvPr/>
        </p:nvSpPr>
        <p:spPr>
          <a:xfrm>
            <a:off x="838200" y="2017029"/>
            <a:ext cx="1077961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sz="3200" dirty="0"/>
              <a:t>You can easily download </a:t>
            </a:r>
            <a:r>
              <a:rPr lang="en-US" sz="3200" dirty="0" err="1"/>
              <a:t>Jamovi</a:t>
            </a:r>
            <a:r>
              <a:rPr lang="en-US" sz="3200" dirty="0"/>
              <a:t> from the following website:</a:t>
            </a:r>
          </a:p>
          <a:p>
            <a:endParaRPr lang="en-US" dirty="0"/>
          </a:p>
          <a:p>
            <a:pPr algn="ctr"/>
            <a:r>
              <a:rPr lang="en-US" dirty="0"/>
              <a:t> </a:t>
            </a:r>
            <a:r>
              <a:rPr lang="en-US" sz="4000" dirty="0">
                <a:solidFill>
                  <a:srgbClr val="FF0000"/>
                </a:solidFill>
              </a:rPr>
              <a:t>https://www.jamovi.org/download.html</a:t>
            </a:r>
            <a:endParaRPr lang="en-IN" sz="4000" dirty="0">
              <a:solidFill>
                <a:srgbClr val="FF0000"/>
              </a:solidFill>
            </a:endParaRP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568451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F4D7D9-FCD4-44E9-9BC8-E1F0C7862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494" y="171268"/>
            <a:ext cx="10515600" cy="1019538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Working with </a:t>
            </a:r>
            <a:r>
              <a:rPr lang="en-US" sz="4000" b="1" dirty="0" err="1"/>
              <a:t>Jamovi</a:t>
            </a:r>
            <a:r>
              <a:rPr lang="en-US" sz="4000" b="1" dirty="0"/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982309-3658-414D-BA25-129535159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4D480-F943-4906-87A2-D89353500D95}" type="datetime1">
              <a:rPr lang="en-US" smtClean="0"/>
              <a:pPr/>
              <a:t>8/5/2020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19454F-7763-4BC4-A1CC-078A27B28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Gautam Bandyopadhyay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494C26-A44F-407A-A533-3B0E6F5E0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E5A69-A3FB-4D70-A690-79D25F8C60C0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B772426-6970-4523-8390-D82093C42C9C}"/>
              </a:ext>
            </a:extLst>
          </p:cNvPr>
          <p:cNvGrpSpPr/>
          <p:nvPr/>
        </p:nvGrpSpPr>
        <p:grpSpPr>
          <a:xfrm>
            <a:off x="233590" y="1189112"/>
            <a:ext cx="11724820" cy="5010772"/>
            <a:chOff x="233590" y="1189112"/>
            <a:chExt cx="11724820" cy="501077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689206A-4BD3-49C7-ADBF-426C5054EB39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590" y="1189112"/>
              <a:ext cx="11724820" cy="501077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Arrow: Right 9">
              <a:extLst>
                <a:ext uri="{FF2B5EF4-FFF2-40B4-BE49-F238E27FC236}">
                  <a16:creationId xmlns:a16="http://schemas.microsoft.com/office/drawing/2014/main" id="{6459C636-7410-4567-9FCC-6B519E10CEA9}"/>
                </a:ext>
              </a:extLst>
            </p:cNvPr>
            <p:cNvSpPr/>
            <p:nvPr/>
          </p:nvSpPr>
          <p:spPr>
            <a:xfrm>
              <a:off x="6798366" y="3157207"/>
              <a:ext cx="2014330" cy="566653"/>
            </a:xfrm>
            <a:prstGeom prst="rightArrow">
              <a:avLst>
                <a:gd name="adj1" fmla="val 75946"/>
                <a:gd name="adj2" fmla="val 3403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Output View</a:t>
              </a:r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ECFBFD18-0D61-4DAD-BDF3-F03993AB1075}"/>
                </a:ext>
              </a:extLst>
            </p:cNvPr>
            <p:cNvSpPr/>
            <p:nvPr/>
          </p:nvSpPr>
          <p:spPr>
            <a:xfrm>
              <a:off x="1113183" y="3286005"/>
              <a:ext cx="2729947" cy="566653"/>
            </a:xfrm>
            <a:prstGeom prst="roundRect">
              <a:avLst>
                <a:gd name="adj" fmla="val 50000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Data View</a:t>
              </a:r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6FC2C9A7-0C8A-4AB0-99CF-F74F3A083784}"/>
                </a:ext>
              </a:extLst>
            </p:cNvPr>
            <p:cNvSpPr/>
            <p:nvPr/>
          </p:nvSpPr>
          <p:spPr>
            <a:xfrm>
              <a:off x="5880653" y="1616765"/>
              <a:ext cx="2729947" cy="398530"/>
            </a:xfrm>
            <a:prstGeom prst="roundRect">
              <a:avLst>
                <a:gd name="adj" fmla="val 50000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Menu View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251211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7A317D-4985-4FAC-9C6A-633E3460DA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852" y="279939"/>
            <a:ext cx="10890862" cy="1019538"/>
          </a:xfrm>
        </p:spPr>
        <p:txBody>
          <a:bodyPr>
            <a:normAutofit fontScale="90000"/>
          </a:bodyPr>
          <a:lstStyle/>
          <a:p>
            <a:pPr algn="ctr"/>
            <a:br>
              <a:rPr lang="en-IN" dirty="0"/>
            </a:br>
            <a:r>
              <a:rPr lang="en-IN" b="1" dirty="0"/>
              <a:t>Scales of measurement</a:t>
            </a:r>
            <a:br>
              <a:rPr lang="en-IN" dirty="0"/>
            </a:b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6F17E2-FCD2-427D-945E-3B4A406BD7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4D480-F943-4906-87A2-D89353500D95}" type="datetime1">
              <a:rPr lang="en-US" smtClean="0"/>
              <a:pPr/>
              <a:t>8/5/2020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32C551-EB3B-4652-86F1-AB9D48EF4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Gautam Bandyopadhyay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D3FA38-241B-4F41-B801-057682198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E5A69-A3FB-4D70-A690-79D25F8C60C0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1DE60D9-5B53-4ADA-981A-3A85DEDFB700}"/>
              </a:ext>
            </a:extLst>
          </p:cNvPr>
          <p:cNvSpPr txBox="1"/>
          <p:nvPr/>
        </p:nvSpPr>
        <p:spPr>
          <a:xfrm>
            <a:off x="622852" y="1299477"/>
            <a:ext cx="1089086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N" dirty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IN" sz="2400" dirty="0"/>
              <a:t>Nominal scale :</a:t>
            </a:r>
            <a:r>
              <a:rPr lang="en-US" sz="2400" dirty="0"/>
              <a:t>A nominal scale variable (also referred to as a categorical variable) is one in which there is no particular relationship between the different possibilities.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n-US" sz="2400" dirty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IN" sz="2400" dirty="0"/>
              <a:t>Ordinal scale:</a:t>
            </a:r>
            <a:r>
              <a:rPr lang="en-US" sz="2400" dirty="0"/>
              <a:t>Ordinal scale variables have a bit more structure than nominal scale variables, but not by a lot. An ordinal scale variable is one in which there is a natural, meaningful way to order the different possibilities.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n-US" sz="2400" dirty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IN" sz="2400" dirty="0"/>
              <a:t>Interval scale:</a:t>
            </a:r>
            <a:r>
              <a:rPr lang="en-US" sz="2400" dirty="0"/>
              <a:t>In the case of interval scale variables the differences between the numbers are interpretable, but the variable doesn’t have a “natural” zero value.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n-US" sz="2400" dirty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IN" sz="2400" dirty="0"/>
              <a:t>Ratio scale:</a:t>
            </a:r>
            <a:r>
              <a:rPr lang="en-US" sz="2400" dirty="0"/>
              <a:t>The fourth and final type of variable to consider is a ratio scale variable, in which zero really means zero, and it’s okay to multiply and divide.</a:t>
            </a:r>
            <a:endParaRPr lang="en-IN" sz="2400" dirty="0"/>
          </a:p>
        </p:txBody>
      </p:sp>
    </p:spTree>
    <p:extLst>
      <p:ext uri="{BB962C8B-B14F-4D97-AF65-F5344CB8AC3E}">
        <p14:creationId xmlns:p14="http://schemas.microsoft.com/office/powerpoint/2010/main" val="3080804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81D362-F34F-4774-B34A-D03CCD104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b="1" dirty="0"/>
            </a:br>
            <a:r>
              <a:rPr lang="en-US" b="1" dirty="0"/>
              <a:t>Handling Datatypes in </a:t>
            </a:r>
            <a:r>
              <a:rPr lang="en-US" b="1" dirty="0" err="1"/>
              <a:t>Jamovi</a:t>
            </a:r>
            <a:br>
              <a:rPr lang="en-US" b="1" dirty="0"/>
            </a:b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39B842-2096-42EF-9638-2092FE92C5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4664"/>
            <a:ext cx="10515600" cy="4792299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In </a:t>
            </a:r>
            <a:r>
              <a:rPr lang="en-US" dirty="0" err="1"/>
              <a:t>jamovi</a:t>
            </a:r>
            <a:r>
              <a:rPr lang="en-US" dirty="0"/>
              <a:t> there are five variable types: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4D15FD-D0A5-4CB3-97DB-6953879C3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4D480-F943-4906-87A2-D89353500D95}" type="datetime1">
              <a:rPr lang="en-US" smtClean="0"/>
              <a:pPr/>
              <a:t>8/5/2020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CED595-3EAA-42C8-9B81-18214B0A8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Gautam Bandyopadhyay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2BD11F-34F1-4FB6-BCB9-0DBDDE662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E5A69-A3FB-4D70-A690-79D25F8C60C0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B79F9D1-D2DF-455E-838E-83EF27CD7B83}"/>
              </a:ext>
            </a:extLst>
          </p:cNvPr>
          <p:cNvGrpSpPr/>
          <p:nvPr/>
        </p:nvGrpSpPr>
        <p:grpSpPr>
          <a:xfrm>
            <a:off x="1167640" y="2893762"/>
            <a:ext cx="3139316" cy="2198224"/>
            <a:chOff x="1114632" y="2136585"/>
            <a:chExt cx="3139316" cy="2198224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7AB87B6-B279-43D5-9217-A4A9A2BE522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14632" y="2136585"/>
              <a:ext cx="3139316" cy="1647085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DEAF3805-73E9-4094-BB4C-2A3AB728DA9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14632" y="3780812"/>
              <a:ext cx="3139316" cy="553997"/>
            </a:xfrm>
            <a:prstGeom prst="rect">
              <a:avLst/>
            </a:prstGeom>
          </p:spPr>
        </p:pic>
      </p:grpSp>
      <p:sp>
        <p:nvSpPr>
          <p:cNvPr id="17" name="Arrow: Left 16">
            <a:extLst>
              <a:ext uri="{FF2B5EF4-FFF2-40B4-BE49-F238E27FC236}">
                <a16:creationId xmlns:a16="http://schemas.microsoft.com/office/drawing/2014/main" id="{4DC053CF-4126-487A-A62E-9685E1B378C7}"/>
              </a:ext>
            </a:extLst>
          </p:cNvPr>
          <p:cNvSpPr/>
          <p:nvPr/>
        </p:nvSpPr>
        <p:spPr>
          <a:xfrm>
            <a:off x="4306956" y="1948070"/>
            <a:ext cx="7280207" cy="3988904"/>
          </a:xfrm>
          <a:prstGeom prst="leftArrow">
            <a:avLst>
              <a:gd name="adj1" fmla="val 88848"/>
              <a:gd name="adj2" fmla="val 5000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US" b="1" dirty="0"/>
              <a:t>Nominal Text: </a:t>
            </a:r>
            <a:r>
              <a:rPr lang="en-US" dirty="0"/>
              <a:t>It is defined as a categorical variable that contain only text value</a:t>
            </a:r>
            <a:endParaRPr lang="en-US" b="1" dirty="0"/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US" b="1" dirty="0"/>
              <a:t>Nominal: </a:t>
            </a:r>
            <a:r>
              <a:rPr lang="en-US" dirty="0"/>
              <a:t>It is defined as a categorical variable that contains both text and numerical value</a:t>
            </a:r>
            <a:endParaRPr lang="en-US" b="1" dirty="0"/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US" b="1" dirty="0"/>
              <a:t>Ordinal:</a:t>
            </a:r>
            <a:r>
              <a:rPr lang="en-US" dirty="0"/>
              <a:t> It is defined as a categorical variable containing meaningful way to order the different possibilities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b="1" dirty="0"/>
              <a:t>Continuous: </a:t>
            </a:r>
            <a:r>
              <a:rPr lang="en-US" dirty="0"/>
              <a:t>Its allows for assessment of both the distance and magnitude of treatment effects.</a:t>
            </a:r>
            <a:endParaRPr lang="en-US" b="1" dirty="0"/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US" b="1" dirty="0"/>
              <a:t>ID: </a:t>
            </a:r>
            <a:r>
              <a:rPr lang="en-US" dirty="0"/>
              <a:t>It is defined as a unique identifier. For example , Roll no &amp; ID no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331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2456F-5B7B-42F4-BB93-99A2C0B2D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/>
              <a:t>Installing Modules in </a:t>
            </a:r>
            <a:r>
              <a:rPr lang="en-US" sz="4000" b="1" dirty="0" err="1"/>
              <a:t>Jamovi</a:t>
            </a:r>
            <a:endParaRPr lang="en-US" sz="4000" b="1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E15C5176-5FCD-4BC2-AFBC-8948CC06D0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9501" y="1775790"/>
            <a:ext cx="7298197" cy="4147931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483F91-404C-4B78-A253-388057E15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4D480-F943-4906-87A2-D89353500D95}" type="datetime1">
              <a:rPr lang="en-US" smtClean="0"/>
              <a:pPr/>
              <a:t>8/5/2020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E425E5-7E52-42C2-B17C-AD9413AF4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Gautam Bandyopadhyay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922E3F-7E63-467A-B310-57CB9D7A6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E5A69-A3FB-4D70-A690-79D25F8C60C0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9" name="Arrow: Left 8">
            <a:extLst>
              <a:ext uri="{FF2B5EF4-FFF2-40B4-BE49-F238E27FC236}">
                <a16:creationId xmlns:a16="http://schemas.microsoft.com/office/drawing/2014/main" id="{5753B681-1D81-4E0D-B53A-07EC2AD77B05}"/>
              </a:ext>
            </a:extLst>
          </p:cNvPr>
          <p:cNvSpPr/>
          <p:nvPr/>
        </p:nvSpPr>
        <p:spPr>
          <a:xfrm>
            <a:off x="7951304" y="1775791"/>
            <a:ext cx="3856383" cy="3912001"/>
          </a:xfrm>
          <a:prstGeom prst="leftArrow">
            <a:avLst>
              <a:gd name="adj1" fmla="val 87234"/>
              <a:gd name="adj2" fmla="val 1574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US" dirty="0"/>
              <a:t>Click on “+ “ 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US" dirty="0"/>
              <a:t>Go to available tab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US" dirty="0"/>
              <a:t>Click on install</a:t>
            </a:r>
          </a:p>
        </p:txBody>
      </p:sp>
    </p:spTree>
    <p:extLst>
      <p:ext uri="{BB962C8B-B14F-4D97-AF65-F5344CB8AC3E}">
        <p14:creationId xmlns:p14="http://schemas.microsoft.com/office/powerpoint/2010/main" val="5551853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2456F-5B7B-42F4-BB93-99A2C0B2D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/>
              <a:t>Importing Data in </a:t>
            </a:r>
            <a:r>
              <a:rPr lang="en-US" sz="4000" b="1" dirty="0" err="1"/>
              <a:t>Jamovi</a:t>
            </a:r>
            <a:endParaRPr lang="en-US" sz="40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D81F6A-53B5-4FB7-9351-18747A9E2D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8958"/>
            <a:ext cx="10515600" cy="4918006"/>
          </a:xfrm>
        </p:spPr>
        <p:txBody>
          <a:bodyPr/>
          <a:lstStyle/>
          <a:p>
            <a:r>
              <a:rPr lang="en-US" dirty="0"/>
              <a:t>Import </a:t>
            </a:r>
            <a:r>
              <a:rPr lang="en-US" dirty="0" err="1"/>
              <a:t>Jamovi</a:t>
            </a:r>
            <a:r>
              <a:rPr lang="en-US" dirty="0"/>
              <a:t> Sample files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483F91-404C-4B78-A253-388057E15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4D480-F943-4906-87A2-D89353500D95}" type="datetime1">
              <a:rPr lang="en-US" smtClean="0"/>
              <a:pPr/>
              <a:t>8/5/2020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E425E5-7E52-42C2-B17C-AD9413AF4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Gautam Bandyopadhyay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922E3F-7E63-467A-B310-57CB9D7A6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E5A69-A3FB-4D70-A690-79D25F8C60C0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6EB36C3-09F2-4B60-A429-7B72ED12E4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782" y="1872450"/>
            <a:ext cx="7292617" cy="3815343"/>
          </a:xfrm>
          <a:prstGeom prst="rect">
            <a:avLst/>
          </a:prstGeom>
        </p:spPr>
      </p:pic>
      <p:sp>
        <p:nvSpPr>
          <p:cNvPr id="9" name="Arrow: Left 8">
            <a:extLst>
              <a:ext uri="{FF2B5EF4-FFF2-40B4-BE49-F238E27FC236}">
                <a16:creationId xmlns:a16="http://schemas.microsoft.com/office/drawing/2014/main" id="{5753B681-1D81-4E0D-B53A-07EC2AD77B05}"/>
              </a:ext>
            </a:extLst>
          </p:cNvPr>
          <p:cNvSpPr/>
          <p:nvPr/>
        </p:nvSpPr>
        <p:spPr>
          <a:xfrm>
            <a:off x="8295861" y="1775791"/>
            <a:ext cx="3511825" cy="3912001"/>
          </a:xfrm>
          <a:prstGeom prst="leftArrow">
            <a:avLst>
              <a:gd name="adj1" fmla="val 87234"/>
              <a:gd name="adj2" fmla="val 1574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This four files highlighted in the figure are the default sample </a:t>
            </a:r>
            <a:r>
              <a:rPr lang="en-US" dirty="0" err="1"/>
              <a:t>jamovi</a:t>
            </a:r>
            <a:r>
              <a:rPr lang="en-US" dirty="0"/>
              <a:t> files. </a:t>
            </a:r>
          </a:p>
        </p:txBody>
      </p:sp>
    </p:spTree>
    <p:extLst>
      <p:ext uri="{BB962C8B-B14F-4D97-AF65-F5344CB8AC3E}">
        <p14:creationId xmlns:p14="http://schemas.microsoft.com/office/powerpoint/2010/main" val="2665808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2456F-5B7B-42F4-BB93-99A2C0B2D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/>
              <a:t>Importing Data in </a:t>
            </a:r>
            <a:r>
              <a:rPr lang="en-US" sz="4000" b="1" dirty="0" err="1"/>
              <a:t>Jamovi</a:t>
            </a:r>
            <a:endParaRPr lang="en-US" sz="40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D81F6A-53B5-4FB7-9351-18747A9E2D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8958"/>
            <a:ext cx="10515600" cy="4918006"/>
          </a:xfrm>
        </p:spPr>
        <p:txBody>
          <a:bodyPr/>
          <a:lstStyle/>
          <a:p>
            <a:r>
              <a:rPr lang="en-US" dirty="0"/>
              <a:t>Import SPSS files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483F91-404C-4B78-A253-388057E15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4D480-F943-4906-87A2-D89353500D95}" type="datetime1">
              <a:rPr lang="en-US" smtClean="0"/>
              <a:pPr/>
              <a:t>8/5/2020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E425E5-7E52-42C2-B17C-AD9413AF4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Gautam Bandyopadhyay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922E3F-7E63-467A-B310-57CB9D7A6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E5A69-A3FB-4D70-A690-79D25F8C60C0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9" name="Arrow: Left 8">
            <a:extLst>
              <a:ext uri="{FF2B5EF4-FFF2-40B4-BE49-F238E27FC236}">
                <a16:creationId xmlns:a16="http://schemas.microsoft.com/office/drawing/2014/main" id="{5753B681-1D81-4E0D-B53A-07EC2AD77B05}"/>
              </a:ext>
            </a:extLst>
          </p:cNvPr>
          <p:cNvSpPr/>
          <p:nvPr/>
        </p:nvSpPr>
        <p:spPr>
          <a:xfrm>
            <a:off x="8295861" y="1775791"/>
            <a:ext cx="3511825" cy="3912001"/>
          </a:xfrm>
          <a:prstGeom prst="leftArrow">
            <a:avLst>
              <a:gd name="adj1" fmla="val 87234"/>
              <a:gd name="adj2" fmla="val 1574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US" dirty="0"/>
              <a:t>Go to Import 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US" dirty="0"/>
              <a:t>Click on Browse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US" dirty="0"/>
              <a:t>Select the SPSS file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US" dirty="0"/>
              <a:t>Click open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D64B276-B210-4B41-8E2F-AB740AB325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761" y="2002427"/>
            <a:ext cx="7415935" cy="3912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679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Frosted Glass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119</TotalTime>
  <Words>503</Words>
  <Application>Microsoft Office PowerPoint</Application>
  <PresentationFormat>Widescreen</PresentationFormat>
  <Paragraphs>91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Wingdings</vt:lpstr>
      <vt:lpstr>Office Theme</vt:lpstr>
      <vt:lpstr>Introduction to Jamovi</vt:lpstr>
      <vt:lpstr> What is Jamovi? </vt:lpstr>
      <vt:lpstr> Installation  of  Jamovi </vt:lpstr>
      <vt:lpstr>Working with Jamovi </vt:lpstr>
      <vt:lpstr> Scales of measurement </vt:lpstr>
      <vt:lpstr> Handling Datatypes in Jamovi </vt:lpstr>
      <vt:lpstr>Installing Modules in Jamovi</vt:lpstr>
      <vt:lpstr>Importing Data in Jamovi</vt:lpstr>
      <vt:lpstr>Importing Data in Jamovi</vt:lpstr>
      <vt:lpstr>Importing Data in Jamovi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Sayan Gupta</dc:creator>
  <cp:lastModifiedBy>Gautam Bandyopadhyay</cp:lastModifiedBy>
  <cp:revision>18</cp:revision>
  <dcterms:created xsi:type="dcterms:W3CDTF">2020-08-04T17:47:33Z</dcterms:created>
  <dcterms:modified xsi:type="dcterms:W3CDTF">2020-08-05T06:58:15Z</dcterms:modified>
</cp:coreProperties>
</file>