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61" r:id="rId4"/>
    <p:sldId id="269" r:id="rId5"/>
    <p:sldId id="263" r:id="rId6"/>
    <p:sldId id="260" r:id="rId7"/>
    <p:sldId id="257" r:id="rId8"/>
    <p:sldId id="270" r:id="rId9"/>
    <p:sldId id="262" r:id="rId10"/>
    <p:sldId id="271" r:id="rId11"/>
    <p:sldId id="272" r:id="rId12"/>
    <p:sldId id="264" r:id="rId13"/>
    <p:sldId id="268" r:id="rId14"/>
    <p:sldId id="273" r:id="rId15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000" autoAdjust="0"/>
    <p:restoredTop sz="94434" autoAdjust="0"/>
  </p:normalViewPr>
  <p:slideViewPr>
    <p:cSldViewPr snapToGrid="0">
      <p:cViewPr varScale="1">
        <p:scale>
          <a:sx n="82" d="100"/>
          <a:sy n="82" d="100"/>
        </p:scale>
        <p:origin x="-720" y="-8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576D53-5374-4B6B-B4DA-0E7F0957C632}" type="datetimeFigureOut">
              <a:rPr lang="en-IN"/>
              <a:pPr>
                <a:defRPr/>
              </a:pPr>
              <a:t>03-12-2022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1CD419-D2A0-4B5C-A364-94D8879BFCF4}" type="slidenum">
              <a:rPr lang="en-IN" altLang="en-US"/>
              <a:pPr/>
              <a:t>‹#›</a:t>
            </a:fld>
            <a:endParaRPr lang="en-I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175FF5-69CB-4A6B-ABD3-CCE6C6FC3AF1}" type="datetimeFigureOut">
              <a:rPr lang="en-IN"/>
              <a:pPr>
                <a:defRPr/>
              </a:pPr>
              <a:t>03-12-2022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FB0E2E-EE95-48B9-A9BF-180BC659785C}" type="slidenum">
              <a:rPr lang="en-IN" altLang="en-US"/>
              <a:pPr/>
              <a:t>‹#›</a:t>
            </a:fld>
            <a:endParaRPr lang="en-I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39DE03-E114-4BE6-8762-2672FDD763CA}" type="datetimeFigureOut">
              <a:rPr lang="en-IN"/>
              <a:pPr>
                <a:defRPr/>
              </a:pPr>
              <a:t>03-12-2022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BD17CE-7C6E-4B08-9E57-5998FBE6BFA5}" type="slidenum">
              <a:rPr lang="en-IN" altLang="en-US"/>
              <a:pPr/>
              <a:t>‹#›</a:t>
            </a:fld>
            <a:endParaRPr lang="en-I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E37409-0A4D-4768-AF02-FC4EB2DAAF33}" type="datetimeFigureOut">
              <a:rPr lang="en-IN"/>
              <a:pPr>
                <a:defRPr/>
              </a:pPr>
              <a:t>03-12-2022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2D532A-F0AC-4F42-86D3-DF674B172A56}" type="slidenum">
              <a:rPr lang="en-IN" altLang="en-US"/>
              <a:pPr/>
              <a:t>‹#›</a:t>
            </a:fld>
            <a:endParaRPr lang="en-I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01D7D2-6647-4F39-8CA5-753F1941B592}" type="datetimeFigureOut">
              <a:rPr lang="en-IN"/>
              <a:pPr>
                <a:defRPr/>
              </a:pPr>
              <a:t>03-12-2022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CF7BE3-C309-4CA4-A230-694A6D66735C}" type="slidenum">
              <a:rPr lang="en-IN" altLang="en-US"/>
              <a:pPr/>
              <a:t>‹#›</a:t>
            </a:fld>
            <a:endParaRPr lang="en-I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7A71EA-EF48-4AE9-8D7A-DDABA19F86C6}" type="datetimeFigureOut">
              <a:rPr lang="en-IN"/>
              <a:pPr>
                <a:defRPr/>
              </a:pPr>
              <a:t>03-12-2022</a:t>
            </a:fld>
            <a:endParaRPr lang="en-I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B5FB78-A0BD-4DC0-9D6E-98C7A49EA5BB}" type="slidenum">
              <a:rPr lang="en-IN" altLang="en-US"/>
              <a:pPr/>
              <a:t>‹#›</a:t>
            </a:fld>
            <a:endParaRPr lang="en-I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76513E-6888-4795-85FD-A798E8759087}" type="datetimeFigureOut">
              <a:rPr lang="en-IN"/>
              <a:pPr>
                <a:defRPr/>
              </a:pPr>
              <a:t>03-12-2022</a:t>
            </a:fld>
            <a:endParaRPr lang="en-IN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5F8101-D471-4C58-8B7A-89F54D942280}" type="slidenum">
              <a:rPr lang="en-IN" altLang="en-US"/>
              <a:pPr/>
              <a:t>‹#›</a:t>
            </a:fld>
            <a:endParaRPr lang="en-I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AD81AB-39F5-478C-A8A6-1E76CC3B2C25}" type="datetimeFigureOut">
              <a:rPr lang="en-IN"/>
              <a:pPr>
                <a:defRPr/>
              </a:pPr>
              <a:t>03-12-2022</a:t>
            </a:fld>
            <a:endParaRPr lang="en-IN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A0F556-1F36-4B6C-86CA-0936AD99E603}" type="slidenum">
              <a:rPr lang="en-IN" altLang="en-US"/>
              <a:pPr/>
              <a:t>‹#›</a:t>
            </a:fld>
            <a:endParaRPr lang="en-I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FF38D1-CF41-4506-9D38-9BCCED399F9D}" type="datetimeFigureOut">
              <a:rPr lang="en-IN"/>
              <a:pPr>
                <a:defRPr/>
              </a:pPr>
              <a:t>03-12-2022</a:t>
            </a:fld>
            <a:endParaRPr lang="en-IN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C28B62-0FDB-4965-BC0C-7C3C5856615E}" type="slidenum">
              <a:rPr lang="en-IN" altLang="en-US"/>
              <a:pPr/>
              <a:t>‹#›</a:t>
            </a:fld>
            <a:endParaRPr lang="en-I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23CCA2-B290-4B31-B82E-07BC8B426919}" type="datetimeFigureOut">
              <a:rPr lang="en-IN"/>
              <a:pPr>
                <a:defRPr/>
              </a:pPr>
              <a:t>03-12-2022</a:t>
            </a:fld>
            <a:endParaRPr lang="en-I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F7B49E-6E66-4D68-93B1-FC5C392748F1}" type="slidenum">
              <a:rPr lang="en-IN" altLang="en-US"/>
              <a:pPr/>
              <a:t>‹#›</a:t>
            </a:fld>
            <a:endParaRPr lang="en-I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IN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EF6C43-C329-4738-88DB-66033221EC48}" type="datetimeFigureOut">
              <a:rPr lang="en-IN"/>
              <a:pPr>
                <a:defRPr/>
              </a:pPr>
              <a:t>03-12-2022</a:t>
            </a:fld>
            <a:endParaRPr lang="en-I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B6F8D3-1133-4B60-8C6F-CDD4CF875C7C}" type="slidenum">
              <a:rPr lang="en-IN" altLang="en-US"/>
              <a:pPr/>
              <a:t>‹#›</a:t>
            </a:fld>
            <a:endParaRPr lang="en-I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IN" alt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I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2EEC5D5-9FF7-40C3-882C-8B7CFB78CEA2}" type="datetimeFigureOut">
              <a:rPr lang="en-IN"/>
              <a:pPr>
                <a:defRPr/>
              </a:pPr>
              <a:t>03-12-2022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CCAAFEF4-8781-4DBB-93F2-672F6F7831E8}" type="slidenum">
              <a:rPr lang="en-IN" altLang="en-US"/>
              <a:pPr/>
              <a:t>‹#›</a:t>
            </a:fld>
            <a:endParaRPr lang="en-I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cran.r-project.org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2743200" y="641350"/>
            <a:ext cx="9448800" cy="155575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IN" sz="6600" b="1" dirty="0">
                <a:solidFill>
                  <a:schemeClr val="tx1"/>
                </a:solidFill>
                <a:latin typeface="Algerian" panose="04020705040A02060702" pitchFamily="82" charset="0"/>
              </a:rPr>
              <a:t>An overview of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4462463" y="2743200"/>
            <a:ext cx="7729537" cy="147320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IN" sz="4400" b="1" dirty="0">
                <a:solidFill>
                  <a:schemeClr val="tx1"/>
                </a:solidFill>
                <a:latin typeface="AR CENA" panose="02000000000000000000" pitchFamily="2" charset="0"/>
              </a:rPr>
              <a:t>Mathematical Operations &amp; Statistical Analysis 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6346825" y="4762500"/>
            <a:ext cx="5845175" cy="1433513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IN" sz="4000" dirty="0">
                <a:solidFill>
                  <a:schemeClr val="tx1"/>
                </a:solidFill>
                <a:latin typeface="Berlin Sans FB Demi" panose="020E0802020502020306" pitchFamily="34" charset="0"/>
              </a:rPr>
              <a:t>Using RStudio</a:t>
            </a:r>
          </a:p>
        </p:txBody>
      </p:sp>
      <p:pic>
        <p:nvPicPr>
          <p:cNvPr id="2053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8" y="2319338"/>
            <a:ext cx="3930650" cy="3360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2074863" y="587375"/>
            <a:ext cx="10117137" cy="1350963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IN" sz="4800" b="1" dirty="0">
                <a:latin typeface="AR CENA" panose="02000000000000000000" pitchFamily="2" charset="0"/>
              </a:rPr>
              <a:t>   Data  Structures  in  R</a:t>
            </a:r>
          </a:p>
        </p:txBody>
      </p:sp>
      <p:pic>
        <p:nvPicPr>
          <p:cNvPr id="11267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9550" y="709613"/>
            <a:ext cx="1714500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41350" y="2184400"/>
            <a:ext cx="11095038" cy="40624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IN" dirty="0">
                <a:latin typeface="+mn-lt"/>
                <a:cs typeface="+mn-cs"/>
              </a:rPr>
              <a:t> </a:t>
            </a:r>
            <a:r>
              <a:rPr lang="en-IN" sz="2400" dirty="0">
                <a:latin typeface="+mn-lt"/>
                <a:cs typeface="+mn-cs"/>
              </a:rPr>
              <a:t>R has a wide range of objects for storing  data which are given as follows: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IN" sz="2400" dirty="0">
                <a:latin typeface="+mn-lt"/>
                <a:cs typeface="+mn-cs"/>
              </a:rPr>
              <a:t>Vector : The c() function can be used to create vectors of objects by concatenating things together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IN" sz="2400" dirty="0">
                <a:latin typeface="+mn-lt"/>
                <a:cs typeface="+mn-cs"/>
              </a:rPr>
              <a:t>Matrix: Matrices are created with the matrix() function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IN" sz="2400" dirty="0">
                <a:latin typeface="+mn-lt"/>
                <a:cs typeface="+mn-cs"/>
              </a:rPr>
              <a:t>Data Frame:A data frame is more general than a matrix in the sense the different columns of a data frame can contain different modes of data. It is very similar to the datasets we see in practice. 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IN" sz="2400" dirty="0">
                <a:latin typeface="+mn-lt"/>
                <a:cs typeface="+mn-cs"/>
              </a:rPr>
              <a:t>List: It is an ordered collection of objects. It may contain a combination of vectors,matrices,data frames and even other lists.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IN" sz="2400" dirty="0">
                <a:latin typeface="+mn-lt"/>
                <a:cs typeface="+mn-cs"/>
              </a:rPr>
              <a:t>Factors: These are used to store categorical data.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N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1951038" y="709613"/>
            <a:ext cx="10240962" cy="1241425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IN" sz="4800" b="1" dirty="0">
                <a:latin typeface="AR CENA" panose="02000000000000000000" pitchFamily="2" charset="0"/>
              </a:rPr>
              <a:t>   Data  Types or modes  in  R</a:t>
            </a:r>
          </a:p>
        </p:txBody>
      </p:sp>
      <p:pic>
        <p:nvPicPr>
          <p:cNvPr id="12291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9550" y="709613"/>
            <a:ext cx="1466850" cy="133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504825" y="2360613"/>
            <a:ext cx="11423650" cy="3048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IN" sz="3200" dirty="0">
                <a:latin typeface="+mn-lt"/>
                <a:cs typeface="+mn-cs"/>
              </a:rPr>
              <a:t>   Data Types                                              Examples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IN" sz="3200" dirty="0">
                <a:latin typeface="+mn-lt"/>
                <a:cs typeface="+mn-cs"/>
              </a:rPr>
              <a:t>Numeric (Real numbers)                      7.9 , 5, 999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IN" sz="3200" dirty="0">
                <a:latin typeface="+mn-lt"/>
                <a:cs typeface="+mn-cs"/>
              </a:rPr>
              <a:t>Character                                                 “a” , “good”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IN" sz="3200" dirty="0">
                <a:latin typeface="+mn-lt"/>
                <a:cs typeface="+mn-cs"/>
              </a:rPr>
              <a:t>Logical                                                      TRUE/FALSE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IN" sz="3200" dirty="0">
                <a:latin typeface="+mn-lt"/>
                <a:cs typeface="+mn-cs"/>
              </a:rPr>
              <a:t>Integer                                                       2L, 34L ,0L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IN" sz="3200" dirty="0">
                <a:latin typeface="+mn-lt"/>
                <a:cs typeface="+mn-cs"/>
              </a:rPr>
              <a:t>Complex (Imaginary numbers)              7+2i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1951038" y="436563"/>
            <a:ext cx="10240962" cy="1228725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IN" sz="4000" b="1" dirty="0">
                <a:latin typeface="AR CENA" panose="02000000000000000000" pitchFamily="2" charset="0"/>
              </a:rPr>
              <a:t>   Data  Import  in  </a:t>
            </a:r>
            <a:r>
              <a:rPr lang="en-IN" sz="4000" b="1" dirty="0" err="1">
                <a:latin typeface="AR CENA" panose="02000000000000000000" pitchFamily="2" charset="0"/>
              </a:rPr>
              <a:t>Rstudio</a:t>
            </a:r>
            <a:endParaRPr lang="en-IN" sz="4000" b="1" dirty="0">
              <a:latin typeface="AR CENA" panose="02000000000000000000" pitchFamily="2" charset="0"/>
            </a:endParaRPr>
          </a:p>
        </p:txBody>
      </p:sp>
      <p:pic>
        <p:nvPicPr>
          <p:cNvPr id="13315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863" y="312738"/>
            <a:ext cx="1465262" cy="1338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423863" y="2144713"/>
            <a:ext cx="11477625" cy="4154487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IN" sz="2400" b="1" dirty="0">
                <a:latin typeface="+mn-lt"/>
                <a:cs typeface="+mn-cs"/>
              </a:rPr>
              <a:t>tab-delimited (*.txt), type: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IN" sz="2400" dirty="0">
                <a:latin typeface="+mn-lt"/>
                <a:cs typeface="+mn-cs"/>
              </a:rPr>
              <a:t>      mydata &lt;- read.table("mydata.txt") 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IN" sz="2400" b="1" dirty="0">
                <a:latin typeface="+mn-lt"/>
                <a:cs typeface="+mn-cs"/>
              </a:rPr>
              <a:t> comma-separated value (*.csv), type: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IN" sz="2400" dirty="0">
                <a:latin typeface="+mn-lt"/>
                <a:cs typeface="+mn-cs"/>
              </a:rPr>
              <a:t>    mydata &lt;- read.csv("mydata.csv")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IN" sz="2400" dirty="0">
                <a:latin typeface="+mn-lt"/>
                <a:cs typeface="+mn-cs"/>
              </a:rPr>
              <a:t>    mydata &lt;- read.csv("mydata.csv", header = TRUE)                    #With column headings 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IN" sz="2400" b="1" dirty="0">
                <a:latin typeface="+mn-lt"/>
                <a:cs typeface="+mn-cs"/>
              </a:rPr>
              <a:t> From SPSS/Stata to R use the foreign package, type: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IN" sz="2400" dirty="0">
                <a:latin typeface="+mn-lt"/>
                <a:cs typeface="+mn-cs"/>
              </a:rPr>
              <a:t>    library(foreign)  # Load the foreign package.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IN" sz="2400" dirty="0">
                <a:latin typeface="+mn-lt"/>
                <a:cs typeface="+mn-cs"/>
              </a:rPr>
              <a:t>    stata.data &lt;- read.dta("mydata.dta")                                           # For Stata.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IN" sz="2400" dirty="0">
                <a:latin typeface="+mn-lt"/>
                <a:cs typeface="+mn-cs"/>
              </a:rPr>
              <a:t>    spss.data &lt;- read.spss("mydata.sav", to.data.frame = TRUE)   # For SPSS. </a:t>
            </a:r>
            <a:endParaRPr lang="en-IN" sz="2400" b="1" dirty="0"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N" sz="2400" b="1" dirty="0"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IN" sz="2400" dirty="0">
                <a:latin typeface="+mn-lt"/>
                <a:cs typeface="+mn-cs"/>
              </a:rPr>
              <a:t>    Here mydata corresponds to the path where the input file is located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1692275" y="546100"/>
            <a:ext cx="10499725" cy="1282700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IN" sz="4000" b="1" dirty="0">
                <a:solidFill>
                  <a:prstClr val="white"/>
                </a:solidFill>
                <a:latin typeface="AR CENA" panose="02000000000000000000" pitchFamily="2" charset="0"/>
              </a:rPr>
              <a:t>  Entering   data  from  Keyboard</a:t>
            </a:r>
          </a:p>
        </p:txBody>
      </p:sp>
      <p:pic>
        <p:nvPicPr>
          <p:cNvPr id="14339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5425" y="546100"/>
            <a:ext cx="1466850" cy="128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82625" y="2184400"/>
            <a:ext cx="10741025" cy="30464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IN" sz="2400" dirty="0">
                <a:solidFill>
                  <a:prstClr val="black"/>
                </a:solidFill>
                <a:latin typeface="+mn-lt"/>
                <a:cs typeface="+mn-cs"/>
              </a:rPr>
              <a:t>The edit() function in R provides a text editor that lets us enter data manually.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N" sz="2400" dirty="0">
              <a:solidFill>
                <a:prstClr val="black"/>
              </a:solidFill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IN" sz="2400" dirty="0">
                <a:solidFill>
                  <a:prstClr val="black"/>
                </a:solidFill>
                <a:latin typeface="+mn-lt"/>
                <a:cs typeface="+mn-cs"/>
              </a:rPr>
              <a:t>We need to apply the following steps: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IN" sz="2400" dirty="0">
                <a:solidFill>
                  <a:prstClr val="black"/>
                </a:solidFill>
                <a:latin typeface="+mn-lt"/>
                <a:cs typeface="+mn-cs"/>
              </a:rPr>
              <a:t> We create an empty data frame(or matrix) with the variable names and data type we want to have in the final dataset.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N" sz="2400" dirty="0">
              <a:solidFill>
                <a:prstClr val="black"/>
              </a:solidFill>
              <a:latin typeface="+mn-lt"/>
              <a:cs typeface="+mn-cs"/>
            </a:endParaRP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IN" sz="2400" dirty="0">
                <a:solidFill>
                  <a:prstClr val="black"/>
                </a:solidFill>
                <a:latin typeface="+mn-lt"/>
                <a:cs typeface="+mn-cs"/>
              </a:rPr>
              <a:t>Next we invoke the text editor by using the edit() function on this data object, enter the data and save the results to the data object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1"/>
          <p:cNvSpPr txBox="1">
            <a:spLocks noChangeArrowheads="1"/>
          </p:cNvSpPr>
          <p:nvPr/>
        </p:nvSpPr>
        <p:spPr bwMode="auto">
          <a:xfrm>
            <a:off x="900113" y="2470150"/>
            <a:ext cx="105918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n-IN" altLang="en-US" sz="9600">
                <a:latin typeface="AR CENA"/>
              </a:rPr>
              <a:t>Thank you!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854200" y="476250"/>
            <a:ext cx="10337800" cy="133985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IN" sz="5400" b="1" dirty="0">
                <a:solidFill>
                  <a:schemeClr val="bg1"/>
                </a:solidFill>
                <a:latin typeface="Algerian" panose="04020705040A02060702" pitchFamily="82" charset="0"/>
              </a:rPr>
              <a:t>Introduction  to  R </a:t>
            </a:r>
          </a:p>
        </p:txBody>
      </p:sp>
      <p:pic>
        <p:nvPicPr>
          <p:cNvPr id="3075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863" y="476250"/>
            <a:ext cx="1465262" cy="133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19113" y="2074863"/>
            <a:ext cx="11558587" cy="36623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en-IN" sz="3600" dirty="0">
                <a:latin typeface="+mn-lt"/>
                <a:cs typeface="+mn-cs"/>
              </a:rPr>
              <a:t>What is R?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IN" sz="2800" dirty="0">
                <a:latin typeface="+mn-lt"/>
                <a:cs typeface="+mn-cs"/>
              </a:rPr>
              <a:t>R is an open source programming language and software environment which facilitates us in fulfilling the following objectives: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N" sz="2800" dirty="0">
              <a:latin typeface="+mn-lt"/>
              <a:cs typeface="+mn-cs"/>
            </a:endParaRPr>
          </a:p>
          <a:p>
            <a:pPr marL="457200" indent="-45720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IN" sz="2800" dirty="0">
                <a:latin typeface="+mn-lt"/>
                <a:cs typeface="+mn-cs"/>
              </a:rPr>
              <a:t>All kinds of algebraic operations</a:t>
            </a:r>
          </a:p>
          <a:p>
            <a:pPr marL="457200" indent="-45720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IN" sz="2800" dirty="0">
                <a:latin typeface="+mn-lt"/>
                <a:cs typeface="+mn-cs"/>
              </a:rPr>
              <a:t>Analysis of data through a variety of Statistical tools and functionalities</a:t>
            </a:r>
          </a:p>
          <a:p>
            <a:pPr marL="457200" indent="-45720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IN" sz="2800" dirty="0">
                <a:latin typeface="+mn-lt"/>
                <a:cs typeface="+mn-cs"/>
              </a:rPr>
              <a:t>Any kind of statistical analysis can be done in R</a:t>
            </a:r>
          </a:p>
          <a:p>
            <a:pPr marL="457200" indent="-45720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IN" sz="2800" dirty="0">
                <a:latin typeface="+mn-lt"/>
                <a:cs typeface="+mn-cs"/>
              </a:rPr>
              <a:t>Advanced visualization of data using different graphical techniques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882775" y="246063"/>
            <a:ext cx="9921875" cy="1255712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IN" sz="4800" b="1" dirty="0">
                <a:solidFill>
                  <a:schemeClr val="bg1"/>
                </a:solidFill>
              </a:rPr>
              <a:t>    </a:t>
            </a:r>
            <a:r>
              <a:rPr lang="en-IN" sz="4800" b="1" dirty="0">
                <a:solidFill>
                  <a:schemeClr val="bg1"/>
                </a:solidFill>
                <a:latin typeface="AR CENA" panose="02000000000000000000" pitchFamily="2" charset="0"/>
              </a:rPr>
              <a:t>Evolution   of   R</a:t>
            </a:r>
          </a:p>
        </p:txBody>
      </p:sp>
      <p:pic>
        <p:nvPicPr>
          <p:cNvPr id="4099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863" y="246063"/>
            <a:ext cx="1465262" cy="1338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69863" y="1882775"/>
            <a:ext cx="11634787" cy="53244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IN" sz="2000" dirty="0">
                <a:latin typeface="+mn-lt"/>
                <a:cs typeface="+mn-cs"/>
              </a:rPr>
              <a:t> R is a dialect of S language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IN" sz="2000" dirty="0">
                <a:latin typeface="+mn-lt"/>
                <a:cs typeface="+mn-cs"/>
              </a:rPr>
              <a:t> In 1991, R was created by Ross Ihaka and Robert Gentleman in the Department of Statistics at the University of Auckland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IN" sz="2000" dirty="0">
                <a:latin typeface="+mn-lt"/>
                <a:cs typeface="+mn-cs"/>
              </a:rPr>
              <a:t> In 1993 the ﬁrst announcement of R was made to the public. Ross’s and Robert’s experience developing R is documented in a 1996 paper in the Journal of Computational and Graphical Statistics: Ross Ihaka and Robert Gentleman. R: A language for data analysis and graphics. Journal of Computational and Graphical Statistics, 5(3):299–314, 1996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IN" sz="2000" dirty="0">
                <a:latin typeface="+mn-lt"/>
                <a:cs typeface="+mn-cs"/>
              </a:rPr>
              <a:t> In 1995, Martin Mächler made an important contribution by convincing Ross and Robert to use the GNU General Public License to make R free software. This was critical because it allowed for the source code for the entire R system to be accessible to anyone who wanted to tinker with it. 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IN" sz="2000" dirty="0">
                <a:latin typeface="+mn-lt"/>
                <a:cs typeface="+mn-cs"/>
              </a:rPr>
              <a:t> In 1996, a public mailing list was created (the R-help and R-</a:t>
            </a:r>
            <a:r>
              <a:rPr lang="en-IN" sz="2000" dirty="0" err="1">
                <a:latin typeface="+mn-lt"/>
                <a:cs typeface="+mn-cs"/>
              </a:rPr>
              <a:t>devel</a:t>
            </a:r>
            <a:r>
              <a:rPr lang="en-IN" sz="2000" dirty="0">
                <a:latin typeface="+mn-lt"/>
                <a:cs typeface="+mn-cs"/>
              </a:rPr>
              <a:t> lists)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IN" sz="2000" dirty="0">
                <a:latin typeface="+mn-lt"/>
                <a:cs typeface="+mn-cs"/>
              </a:rPr>
              <a:t> In 1997 the R Core Group was formed, containing some people associated with S and S-PLUS. Currently, the core group controls the source code for R and is solely able to check in changes to the main R source tree.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IN" sz="2000" dirty="0">
                <a:latin typeface="+mn-lt"/>
                <a:cs typeface="+mn-cs"/>
              </a:rPr>
              <a:t>Finally, in 2000 R version 1.0.0 was released to the public.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N" sz="2000" dirty="0"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IN" sz="2000" dirty="0">
                <a:latin typeface="+mn-lt"/>
                <a:cs typeface="+mn-cs"/>
              </a:rPr>
              <a:t>Since then periodically updated R versions have been released in public. Currently the latest </a:t>
            </a:r>
            <a:r>
              <a:rPr lang="en-IN" sz="2000" dirty="0" err="1">
                <a:latin typeface="+mn-lt"/>
                <a:cs typeface="+mn-cs"/>
              </a:rPr>
              <a:t>vesrion</a:t>
            </a:r>
            <a:r>
              <a:rPr lang="en-IN" sz="2000" dirty="0">
                <a:latin typeface="+mn-lt"/>
                <a:cs typeface="+mn-cs"/>
              </a:rPr>
              <a:t> is R 3.2.4.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N" sz="2000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1814513" y="709613"/>
            <a:ext cx="10377487" cy="1255712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IN" sz="4000" dirty="0">
                <a:latin typeface="AR CENA" panose="02000000000000000000" pitchFamily="2" charset="0"/>
              </a:rPr>
              <a:t>   A   Make-over  for   R : RStudio</a:t>
            </a:r>
          </a:p>
        </p:txBody>
      </p:sp>
      <p:pic>
        <p:nvPicPr>
          <p:cNvPr id="5123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9550" y="625475"/>
            <a:ext cx="1466850" cy="133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95288" y="2455863"/>
            <a:ext cx="11574462" cy="3694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IN" sz="2400" dirty="0">
                <a:latin typeface="+mn-lt"/>
                <a:cs typeface="+mn-cs"/>
              </a:rPr>
              <a:t>RStudio is an integrated development environment (IDE) for R. It provides a user friendly interface to R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IN" sz="2400" dirty="0">
                <a:latin typeface="+mn-lt"/>
                <a:cs typeface="+mn-cs"/>
              </a:rPr>
              <a:t>Execute R code directly from the source editor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IN" sz="2400" dirty="0">
                <a:latin typeface="+mn-lt"/>
                <a:cs typeface="+mn-cs"/>
              </a:rPr>
              <a:t>Quickly jump to function definitions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IN" sz="2400" dirty="0">
                <a:latin typeface="+mn-lt"/>
                <a:cs typeface="+mn-cs"/>
              </a:rPr>
              <a:t>Integrated R help and documentation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IN" sz="2400" dirty="0">
                <a:latin typeface="+mn-lt"/>
                <a:cs typeface="+mn-cs"/>
              </a:rPr>
              <a:t>Workspace browser and data viewer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IN" sz="2400" dirty="0">
                <a:latin typeface="+mn-lt"/>
                <a:cs typeface="+mn-cs"/>
              </a:rPr>
              <a:t>Extensive package development tools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IN" sz="2400" dirty="0">
                <a:latin typeface="+mn-lt"/>
                <a:cs typeface="+mn-cs"/>
              </a:rPr>
              <a:t>RStudio integrates the tools you use with R into a single environment and many more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endParaRPr lang="en-IN" sz="2400" dirty="0"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N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1828800" y="519113"/>
            <a:ext cx="10363200" cy="1104900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IN" sz="4800" dirty="0">
                <a:latin typeface="AR CENA" panose="02000000000000000000" pitchFamily="2" charset="0"/>
              </a:rPr>
              <a:t>    Installation   of   RStudio</a:t>
            </a:r>
          </a:p>
        </p:txBody>
      </p:sp>
      <p:pic>
        <p:nvPicPr>
          <p:cNvPr id="6147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863" y="519113"/>
            <a:ext cx="1465262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TextBox 3"/>
          <p:cNvSpPr txBox="1">
            <a:spLocks noChangeArrowheads="1"/>
          </p:cNvSpPr>
          <p:nvPr/>
        </p:nvSpPr>
        <p:spPr bwMode="auto">
          <a:xfrm>
            <a:off x="169863" y="1992313"/>
            <a:ext cx="11868150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IN" altLang="en-US" sz="3600">
                <a:latin typeface="Calibri" pitchFamily="34" charset="0"/>
              </a:rPr>
              <a:t>R is freely available from the </a:t>
            </a:r>
            <a:r>
              <a:rPr lang="en-IN" altLang="en-US" sz="3600" b="1">
                <a:latin typeface="Calibri" pitchFamily="34" charset="0"/>
              </a:rPr>
              <a:t>Comprehensive R Archive Network (CRAN) </a:t>
            </a:r>
            <a:r>
              <a:rPr lang="en-IN" altLang="en-US" sz="3600">
                <a:latin typeface="Calibri" pitchFamily="34" charset="0"/>
              </a:rPr>
              <a:t>at </a:t>
            </a:r>
            <a:r>
              <a:rPr lang="en-IN" altLang="en-US" sz="3600">
                <a:latin typeface="Calibri" pitchFamily="34" charset="0"/>
                <a:hlinkClick r:id="rId3"/>
              </a:rPr>
              <a:t>http://cran.r-project.org</a:t>
            </a:r>
            <a:r>
              <a:rPr lang="en-IN" altLang="en-US" sz="3600">
                <a:latin typeface="Calibri" pitchFamily="34" charset="0"/>
              </a:rPr>
              <a:t>.</a:t>
            </a:r>
          </a:p>
          <a:p>
            <a:pPr eaLnBrk="1" hangingPunct="1"/>
            <a:r>
              <a:rPr lang="en-IN" altLang="en-US" sz="3600">
                <a:latin typeface="Calibri" pitchFamily="34" charset="0"/>
              </a:rPr>
              <a:t>RStudio allows the user to run R in a more user-friendly environment.  It is open-source (i.e. free) and available at </a:t>
            </a:r>
            <a:r>
              <a:rPr lang="en-IN" altLang="en-US" sz="3600" b="1">
                <a:latin typeface="Calibri" pitchFamily="34" charset="0"/>
              </a:rPr>
              <a:t>http://www.rstudio.com</a:t>
            </a:r>
            <a:r>
              <a:rPr lang="en-IN" altLang="en-US" sz="3600">
                <a:latin typeface="Calibri" pitchFamily="34" charset="0"/>
              </a:rPr>
              <a:t>/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5288" y="327025"/>
            <a:ext cx="11301412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571500" indent="-57150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en-IN" sz="3600" dirty="0">
                <a:latin typeface="+mn-lt"/>
                <a:cs typeface="+mn-cs"/>
              </a:rPr>
              <a:t>Why  R?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N" sz="3600" dirty="0">
              <a:latin typeface="+mn-lt"/>
              <a:cs typeface="+mn-cs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982663" y="965200"/>
          <a:ext cx="10958510" cy="5357877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191702"/>
                <a:gridCol w="2191702"/>
                <a:gridCol w="2191702"/>
                <a:gridCol w="2191702"/>
                <a:gridCol w="2191702"/>
              </a:tblGrid>
              <a:tr h="669241">
                <a:tc>
                  <a:txBody>
                    <a:bodyPr/>
                    <a:lstStyle/>
                    <a:p>
                      <a:r>
                        <a:rPr lang="en-IN" sz="3200" dirty="0">
                          <a:latin typeface="AR CENA" panose="02000000000000000000" pitchFamily="2" charset="0"/>
                        </a:rPr>
                        <a:t>Features</a:t>
                      </a:r>
                    </a:p>
                  </a:txBody>
                  <a:tcPr marL="91435" marR="91435" marT="45718" marB="45718"/>
                </a:tc>
                <a:tc>
                  <a:txBody>
                    <a:bodyPr/>
                    <a:lstStyle/>
                    <a:p>
                      <a:r>
                        <a:rPr lang="en-IN" sz="3200" dirty="0">
                          <a:latin typeface="AR CENA" panose="02000000000000000000" pitchFamily="2" charset="0"/>
                        </a:rPr>
                        <a:t>Stata</a:t>
                      </a:r>
                    </a:p>
                  </a:txBody>
                  <a:tcPr marL="91435" marR="91435" marT="45718" marB="45718"/>
                </a:tc>
                <a:tc>
                  <a:txBody>
                    <a:bodyPr/>
                    <a:lstStyle/>
                    <a:p>
                      <a:r>
                        <a:rPr lang="en-IN" sz="3200" dirty="0">
                          <a:latin typeface="AR CENA" panose="02000000000000000000" pitchFamily="2" charset="0"/>
                        </a:rPr>
                        <a:t>SPSS</a:t>
                      </a:r>
                    </a:p>
                  </a:txBody>
                  <a:tcPr marL="91435" marR="91435" marT="45718" marB="45718"/>
                </a:tc>
                <a:tc>
                  <a:txBody>
                    <a:bodyPr/>
                    <a:lstStyle/>
                    <a:p>
                      <a:r>
                        <a:rPr lang="en-IN" sz="3200" dirty="0">
                          <a:latin typeface="AR CENA" panose="02000000000000000000" pitchFamily="2" charset="0"/>
                        </a:rPr>
                        <a:t>SAS</a:t>
                      </a:r>
                    </a:p>
                  </a:txBody>
                  <a:tcPr marL="91435" marR="91435" marT="45718" marB="45718"/>
                </a:tc>
                <a:tc>
                  <a:txBody>
                    <a:bodyPr/>
                    <a:lstStyle/>
                    <a:p>
                      <a:r>
                        <a:rPr lang="en-IN" sz="3200" dirty="0">
                          <a:latin typeface="AR CENA" panose="02000000000000000000" pitchFamily="2" charset="0"/>
                        </a:rPr>
                        <a:t>R</a:t>
                      </a:r>
                    </a:p>
                  </a:txBody>
                  <a:tcPr marL="91435" marR="91435" marT="45718" marB="45718"/>
                </a:tc>
              </a:tr>
              <a:tr h="669241">
                <a:tc>
                  <a:txBody>
                    <a:bodyPr/>
                    <a:lstStyle/>
                    <a:p>
                      <a:r>
                        <a:rPr lang="en-IN" sz="2000" b="1" dirty="0"/>
                        <a:t>Learning</a:t>
                      </a:r>
                      <a:r>
                        <a:rPr lang="en-IN" sz="2000" b="1" baseline="0" dirty="0"/>
                        <a:t> Curve</a:t>
                      </a:r>
                      <a:endParaRPr lang="en-IN" sz="2000" b="1" dirty="0"/>
                    </a:p>
                  </a:txBody>
                  <a:tcPr marL="91435" marR="91435" marT="45718" marB="45718"/>
                </a:tc>
                <a:tc>
                  <a:txBody>
                    <a:bodyPr/>
                    <a:lstStyle/>
                    <a:p>
                      <a:r>
                        <a:rPr lang="en-IN" sz="2000" b="1" dirty="0"/>
                        <a:t>Steep/gradual</a:t>
                      </a:r>
                    </a:p>
                  </a:txBody>
                  <a:tcPr marL="91435" marR="91435" marT="45718" marB="45718"/>
                </a:tc>
                <a:tc>
                  <a:txBody>
                    <a:bodyPr/>
                    <a:lstStyle/>
                    <a:p>
                      <a:r>
                        <a:rPr lang="en-IN" sz="2000" b="1" dirty="0"/>
                        <a:t>Gradual/flat</a:t>
                      </a:r>
                    </a:p>
                  </a:txBody>
                  <a:tcPr marL="91435" marR="91435" marT="45718" marB="45718"/>
                </a:tc>
                <a:tc>
                  <a:txBody>
                    <a:bodyPr/>
                    <a:lstStyle/>
                    <a:p>
                      <a:r>
                        <a:rPr lang="en-IN" sz="2000" b="1" dirty="0"/>
                        <a:t>Pretty Steep</a:t>
                      </a:r>
                    </a:p>
                  </a:txBody>
                  <a:tcPr marL="91435" marR="91435" marT="45718" marB="45718"/>
                </a:tc>
                <a:tc>
                  <a:txBody>
                    <a:bodyPr/>
                    <a:lstStyle/>
                    <a:p>
                      <a:r>
                        <a:rPr lang="en-IN" sz="2000" b="1" dirty="0"/>
                        <a:t>Pretty Steep</a:t>
                      </a:r>
                    </a:p>
                  </a:txBody>
                  <a:tcPr marL="91435" marR="91435" marT="45718" marB="45718"/>
                </a:tc>
              </a:tr>
              <a:tr h="701016">
                <a:tc>
                  <a:txBody>
                    <a:bodyPr/>
                    <a:lstStyle/>
                    <a:p>
                      <a:r>
                        <a:rPr lang="en-IN" sz="2000" b="1" dirty="0"/>
                        <a:t>User Interface</a:t>
                      </a:r>
                    </a:p>
                    <a:p>
                      <a:endParaRPr lang="en-IN" sz="2000" b="1" dirty="0"/>
                    </a:p>
                  </a:txBody>
                  <a:tcPr marL="91435" marR="91435" marT="45718" marB="45718"/>
                </a:tc>
                <a:tc>
                  <a:txBody>
                    <a:bodyPr/>
                    <a:lstStyle/>
                    <a:p>
                      <a:r>
                        <a:rPr lang="en-IN" sz="2000" b="1" dirty="0"/>
                        <a:t>Programming/point-and-click</a:t>
                      </a:r>
                    </a:p>
                  </a:txBody>
                  <a:tcPr marL="91435" marR="91435" marT="45718" marB="45718"/>
                </a:tc>
                <a:tc>
                  <a:txBody>
                    <a:bodyPr/>
                    <a:lstStyle/>
                    <a:p>
                      <a:r>
                        <a:rPr lang="en-IN" sz="2000" b="1" dirty="0"/>
                        <a:t>Mostly point-and-click</a:t>
                      </a:r>
                    </a:p>
                  </a:txBody>
                  <a:tcPr marL="91435" marR="91435" marT="45718" marB="45718"/>
                </a:tc>
                <a:tc>
                  <a:txBody>
                    <a:bodyPr/>
                    <a:lstStyle/>
                    <a:p>
                      <a:r>
                        <a:rPr lang="en-IN" sz="2000" b="1" dirty="0"/>
                        <a:t>Programming</a:t>
                      </a:r>
                    </a:p>
                  </a:txBody>
                  <a:tcPr marL="91435" marR="91435" marT="45718" marB="45718"/>
                </a:tc>
                <a:tc>
                  <a:txBody>
                    <a:bodyPr/>
                    <a:lstStyle/>
                    <a:p>
                      <a:r>
                        <a:rPr lang="en-IN" sz="2000" b="1" dirty="0"/>
                        <a:t>Programming</a:t>
                      </a:r>
                    </a:p>
                    <a:p>
                      <a:endParaRPr lang="en-IN" sz="2000" b="1" dirty="0"/>
                    </a:p>
                  </a:txBody>
                  <a:tcPr marL="91435" marR="91435" marT="45718" marB="45718"/>
                </a:tc>
              </a:tr>
              <a:tr h="669241">
                <a:tc>
                  <a:txBody>
                    <a:bodyPr/>
                    <a:lstStyle/>
                    <a:p>
                      <a:r>
                        <a:rPr lang="en-IN" sz="2000" b="1" dirty="0"/>
                        <a:t>Data manipulation</a:t>
                      </a:r>
                    </a:p>
                  </a:txBody>
                  <a:tcPr marL="91435" marR="91435" marT="45718" marB="45718"/>
                </a:tc>
                <a:tc>
                  <a:txBody>
                    <a:bodyPr/>
                    <a:lstStyle/>
                    <a:p>
                      <a:r>
                        <a:rPr lang="en-IN" sz="2000" b="1" dirty="0"/>
                        <a:t>Very strong</a:t>
                      </a:r>
                    </a:p>
                  </a:txBody>
                  <a:tcPr marL="91435" marR="91435" marT="45718" marB="45718"/>
                </a:tc>
                <a:tc>
                  <a:txBody>
                    <a:bodyPr/>
                    <a:lstStyle/>
                    <a:p>
                      <a:r>
                        <a:rPr lang="en-IN" sz="2000" b="1" dirty="0"/>
                        <a:t>Moderate</a:t>
                      </a:r>
                    </a:p>
                  </a:txBody>
                  <a:tcPr marL="91435" marR="91435" marT="45718" marB="45718"/>
                </a:tc>
                <a:tc>
                  <a:txBody>
                    <a:bodyPr/>
                    <a:lstStyle/>
                    <a:p>
                      <a:r>
                        <a:rPr lang="en-IN" sz="2000" b="1" dirty="0"/>
                        <a:t>Very strong</a:t>
                      </a:r>
                    </a:p>
                  </a:txBody>
                  <a:tcPr marL="91435" marR="91435" marT="45718" marB="45718"/>
                </a:tc>
                <a:tc>
                  <a:txBody>
                    <a:bodyPr/>
                    <a:lstStyle/>
                    <a:p>
                      <a:r>
                        <a:rPr lang="en-IN" sz="2000" b="1" dirty="0"/>
                        <a:t>Very strong</a:t>
                      </a:r>
                    </a:p>
                  </a:txBody>
                  <a:tcPr marL="91435" marR="91435" marT="45718" marB="45718"/>
                </a:tc>
              </a:tr>
              <a:tr h="669241">
                <a:tc>
                  <a:txBody>
                    <a:bodyPr/>
                    <a:lstStyle/>
                    <a:p>
                      <a:r>
                        <a:rPr lang="en-IN" sz="2000" b="1" dirty="0"/>
                        <a:t>Data analysis</a:t>
                      </a:r>
                    </a:p>
                  </a:txBody>
                  <a:tcPr marL="91435" marR="91435" marT="45718" marB="45718"/>
                </a:tc>
                <a:tc>
                  <a:txBody>
                    <a:bodyPr/>
                    <a:lstStyle/>
                    <a:p>
                      <a:r>
                        <a:rPr lang="en-IN" sz="2000" b="1" dirty="0"/>
                        <a:t>Powerful</a:t>
                      </a:r>
                    </a:p>
                  </a:txBody>
                  <a:tcPr marL="91435" marR="91435" marT="45718" marB="45718"/>
                </a:tc>
                <a:tc>
                  <a:txBody>
                    <a:bodyPr/>
                    <a:lstStyle/>
                    <a:p>
                      <a:r>
                        <a:rPr lang="en-IN" sz="2000" b="1" dirty="0"/>
                        <a:t>Powerful</a:t>
                      </a:r>
                    </a:p>
                  </a:txBody>
                  <a:tcPr marL="91435" marR="91435" marT="45718" marB="45718"/>
                </a:tc>
                <a:tc>
                  <a:txBody>
                    <a:bodyPr/>
                    <a:lstStyle/>
                    <a:p>
                      <a:r>
                        <a:rPr lang="en-IN" sz="2000" b="1" dirty="0"/>
                        <a:t>Powerful/versatile</a:t>
                      </a:r>
                    </a:p>
                  </a:txBody>
                  <a:tcPr marL="91435" marR="91435" marT="45718" marB="45718"/>
                </a:tc>
                <a:tc>
                  <a:txBody>
                    <a:bodyPr/>
                    <a:lstStyle/>
                    <a:p>
                      <a:r>
                        <a:rPr lang="en-IN" sz="2000" b="1" dirty="0"/>
                        <a:t>Powerful/versatile</a:t>
                      </a:r>
                    </a:p>
                  </a:txBody>
                  <a:tcPr marL="91435" marR="91435" marT="45718" marB="45718"/>
                </a:tc>
              </a:tr>
              <a:tr h="669241">
                <a:tc>
                  <a:txBody>
                    <a:bodyPr/>
                    <a:lstStyle/>
                    <a:p>
                      <a:r>
                        <a:rPr lang="en-IN" sz="2000" b="1" dirty="0"/>
                        <a:t>Graphics</a:t>
                      </a:r>
                    </a:p>
                  </a:txBody>
                  <a:tcPr marL="91435" marR="91435" marT="45718" marB="45718"/>
                </a:tc>
                <a:tc>
                  <a:txBody>
                    <a:bodyPr/>
                    <a:lstStyle/>
                    <a:p>
                      <a:r>
                        <a:rPr lang="en-IN" sz="2000" b="1" dirty="0"/>
                        <a:t>Very good</a:t>
                      </a:r>
                    </a:p>
                  </a:txBody>
                  <a:tcPr marL="91435" marR="91435" marT="45718" marB="45718"/>
                </a:tc>
                <a:tc>
                  <a:txBody>
                    <a:bodyPr/>
                    <a:lstStyle/>
                    <a:p>
                      <a:r>
                        <a:rPr lang="en-IN" sz="2000" b="1" dirty="0"/>
                        <a:t>Very good</a:t>
                      </a:r>
                    </a:p>
                  </a:txBody>
                  <a:tcPr marL="91435" marR="91435" marT="45718" marB="45718"/>
                </a:tc>
                <a:tc>
                  <a:txBody>
                    <a:bodyPr/>
                    <a:lstStyle/>
                    <a:p>
                      <a:r>
                        <a:rPr lang="en-IN" sz="2000" b="1" dirty="0"/>
                        <a:t>Good</a:t>
                      </a:r>
                    </a:p>
                  </a:txBody>
                  <a:tcPr marL="91435" marR="91435" marT="45718" marB="45718"/>
                </a:tc>
                <a:tc>
                  <a:txBody>
                    <a:bodyPr/>
                    <a:lstStyle/>
                    <a:p>
                      <a:r>
                        <a:rPr lang="en-IN" sz="2000" b="1" dirty="0"/>
                        <a:t>Excellent</a:t>
                      </a:r>
                    </a:p>
                  </a:txBody>
                  <a:tcPr marL="91435" marR="91435" marT="45718" marB="45718"/>
                </a:tc>
              </a:tr>
              <a:tr h="1310594">
                <a:tc>
                  <a:txBody>
                    <a:bodyPr/>
                    <a:lstStyle/>
                    <a:p>
                      <a:r>
                        <a:rPr lang="en-IN" sz="2000" b="1" dirty="0"/>
                        <a:t>Cost</a:t>
                      </a:r>
                    </a:p>
                  </a:txBody>
                  <a:tcPr marL="91435" marR="91435" marT="45718" marB="45718"/>
                </a:tc>
                <a:tc>
                  <a:txBody>
                    <a:bodyPr/>
                    <a:lstStyle/>
                    <a:p>
                      <a:r>
                        <a:rPr lang="en-IN" sz="2000" b="1" dirty="0"/>
                        <a:t>Affordable(perpetual</a:t>
                      </a:r>
                      <a:r>
                        <a:rPr lang="en-IN" sz="2000" b="1" baseline="0" dirty="0"/>
                        <a:t> licenses, renew only when upgrade)</a:t>
                      </a:r>
                      <a:endParaRPr lang="en-IN" sz="2000" b="1" dirty="0"/>
                    </a:p>
                  </a:txBody>
                  <a:tcPr marL="91435" marR="91435" marT="45718" marB="45718"/>
                </a:tc>
                <a:tc>
                  <a:txBody>
                    <a:bodyPr/>
                    <a:lstStyle/>
                    <a:p>
                      <a:r>
                        <a:rPr lang="en-IN" sz="2000" b="1" dirty="0"/>
                        <a:t>Expensive( but not need to renew until upgrade,</a:t>
                      </a:r>
                      <a:r>
                        <a:rPr lang="en-IN" sz="2000" b="1" baseline="0" dirty="0"/>
                        <a:t> long term licenses)</a:t>
                      </a:r>
                      <a:endParaRPr lang="en-IN" sz="2000" b="1" dirty="0"/>
                    </a:p>
                  </a:txBody>
                  <a:tcPr marL="91435" marR="91435" marT="45718" marB="45718"/>
                </a:tc>
                <a:tc>
                  <a:txBody>
                    <a:bodyPr/>
                    <a:lstStyle/>
                    <a:p>
                      <a:r>
                        <a:rPr lang="en-IN" sz="2000" b="1" dirty="0"/>
                        <a:t>Expensive (yearly renewal)</a:t>
                      </a:r>
                    </a:p>
                  </a:txBody>
                  <a:tcPr marL="91435" marR="91435" marT="45718" marB="45718"/>
                </a:tc>
                <a:tc>
                  <a:txBody>
                    <a:bodyPr/>
                    <a:lstStyle/>
                    <a:p>
                      <a:r>
                        <a:rPr lang="en-IN" sz="2000" b="1" dirty="0"/>
                        <a:t>Open source</a:t>
                      </a:r>
                    </a:p>
                  </a:txBody>
                  <a:tcPr marL="91435" marR="91435" marT="45718" marB="45718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3098800" y="136525"/>
            <a:ext cx="5826125" cy="83185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IN" sz="3600" b="1" dirty="0" err="1">
                <a:latin typeface="Agency FB" panose="020B0503020202020204" pitchFamily="34" charset="0"/>
              </a:rPr>
              <a:t>r</a:t>
            </a:r>
            <a:r>
              <a:rPr lang="en-IN" sz="3600" b="1" dirty="0" err="1">
                <a:solidFill>
                  <a:schemeClr val="tx1"/>
                </a:solidFill>
                <a:latin typeface="Agency FB" panose="020B0503020202020204" pitchFamily="34" charset="0"/>
              </a:rPr>
              <a:t>R</a:t>
            </a:r>
            <a:r>
              <a:rPr lang="en-IN" sz="3600" b="1" dirty="0">
                <a:solidFill>
                  <a:schemeClr val="tx1"/>
                </a:solidFill>
                <a:latin typeface="Agency FB" panose="020B0503020202020204" pitchFamily="34" charset="0"/>
              </a:rPr>
              <a:t> Studio Screen</a:t>
            </a:r>
            <a:endParaRPr lang="en-IN" sz="3600" b="1" dirty="0">
              <a:latin typeface="Agency FB" panose="020B0503020202020204" pitchFamily="34" charset="0"/>
            </a:endParaRPr>
          </a:p>
        </p:txBody>
      </p:sp>
      <p:pic>
        <p:nvPicPr>
          <p:cNvPr id="8195" name="Picture 9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04863"/>
            <a:ext cx="12192000" cy="6053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TextBox 10"/>
          <p:cNvSpPr txBox="1">
            <a:spLocks noChangeArrowheads="1"/>
          </p:cNvSpPr>
          <p:nvPr/>
        </p:nvSpPr>
        <p:spPr bwMode="auto">
          <a:xfrm>
            <a:off x="6727825" y="2487613"/>
            <a:ext cx="522763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IN" altLang="en-US">
                <a:latin typeface="Calibri" pitchFamily="34" charset="0"/>
              </a:rPr>
              <a:t>The </a:t>
            </a:r>
            <a:r>
              <a:rPr lang="en-IN" altLang="en-US" b="1">
                <a:latin typeface="Calibri" pitchFamily="34" charset="0"/>
              </a:rPr>
              <a:t>workspace</a:t>
            </a:r>
            <a:r>
              <a:rPr lang="en-IN" altLang="en-US">
                <a:latin typeface="Calibri" pitchFamily="34" charset="0"/>
              </a:rPr>
              <a:t> tab shows all the active objects. The </a:t>
            </a:r>
            <a:r>
              <a:rPr lang="en-IN" altLang="en-US" b="1">
                <a:latin typeface="Calibri" pitchFamily="34" charset="0"/>
              </a:rPr>
              <a:t>history</a:t>
            </a:r>
            <a:r>
              <a:rPr lang="en-IN" altLang="en-US">
                <a:latin typeface="Calibri" pitchFamily="34" charset="0"/>
              </a:rPr>
              <a:t> tab shows a list of commands used so far.</a:t>
            </a:r>
          </a:p>
          <a:p>
            <a:pPr eaLnBrk="1" hangingPunct="1"/>
            <a:endParaRPr lang="en-IN" altLang="en-US">
              <a:latin typeface="Calibri" pitchFamily="34" charset="0"/>
            </a:endParaRPr>
          </a:p>
        </p:txBody>
      </p:sp>
      <p:sp>
        <p:nvSpPr>
          <p:cNvPr id="8197" name="TextBox 11"/>
          <p:cNvSpPr txBox="1">
            <a:spLocks noChangeArrowheads="1"/>
          </p:cNvSpPr>
          <p:nvPr/>
        </p:nvSpPr>
        <p:spPr bwMode="auto">
          <a:xfrm>
            <a:off x="6727825" y="4257675"/>
            <a:ext cx="5227638" cy="203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IN" altLang="en-US">
                <a:latin typeface="Calibri" pitchFamily="34" charset="0"/>
              </a:rPr>
              <a:t>The </a:t>
            </a:r>
            <a:r>
              <a:rPr lang="en-IN" altLang="en-US" b="1">
                <a:latin typeface="Calibri" pitchFamily="34" charset="0"/>
              </a:rPr>
              <a:t>files</a:t>
            </a:r>
            <a:r>
              <a:rPr lang="en-IN" altLang="en-US">
                <a:latin typeface="Calibri" pitchFamily="34" charset="0"/>
              </a:rPr>
              <a:t> tab shows all the files and folders in your default workspace as if you were on a PC/Mac window. The </a:t>
            </a:r>
            <a:r>
              <a:rPr lang="en-IN" altLang="en-US" b="1">
                <a:latin typeface="Calibri" pitchFamily="34" charset="0"/>
              </a:rPr>
              <a:t>plots</a:t>
            </a:r>
            <a:r>
              <a:rPr lang="en-IN" altLang="en-US">
                <a:latin typeface="Calibri" pitchFamily="34" charset="0"/>
              </a:rPr>
              <a:t> tab will show all your graphs. The </a:t>
            </a:r>
            <a:r>
              <a:rPr lang="en-IN" altLang="en-US" b="1">
                <a:latin typeface="Calibri" pitchFamily="34" charset="0"/>
              </a:rPr>
              <a:t>packages</a:t>
            </a:r>
            <a:r>
              <a:rPr lang="en-IN" altLang="en-US">
                <a:latin typeface="Calibri" pitchFamily="34" charset="0"/>
              </a:rPr>
              <a:t> tab will list a series of packages or add-ons needed to run certain processes. For additional info see the </a:t>
            </a:r>
            <a:r>
              <a:rPr lang="en-IN" altLang="en-US" b="1">
                <a:latin typeface="Calibri" pitchFamily="34" charset="0"/>
              </a:rPr>
              <a:t>help</a:t>
            </a:r>
            <a:r>
              <a:rPr lang="en-IN" altLang="en-US">
                <a:latin typeface="Calibri" pitchFamily="34" charset="0"/>
              </a:rPr>
              <a:t> tab</a:t>
            </a:r>
          </a:p>
          <a:p>
            <a:pPr eaLnBrk="1" hangingPunct="1"/>
            <a:endParaRPr lang="en-IN" altLang="en-US">
              <a:latin typeface="Calibri" pitchFamily="34" charset="0"/>
            </a:endParaRPr>
          </a:p>
        </p:txBody>
      </p:sp>
      <p:sp>
        <p:nvSpPr>
          <p:cNvPr id="8198" name="TextBox 12"/>
          <p:cNvSpPr txBox="1">
            <a:spLocks noChangeArrowheads="1"/>
          </p:cNvSpPr>
          <p:nvPr/>
        </p:nvSpPr>
        <p:spPr bwMode="auto">
          <a:xfrm>
            <a:off x="2060575" y="5922963"/>
            <a:ext cx="41497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/>
            <a:r>
              <a:rPr lang="en-IN" altLang="en-US">
                <a:latin typeface="Calibri" pitchFamily="34" charset="0"/>
              </a:rPr>
              <a:t>The </a:t>
            </a:r>
            <a:r>
              <a:rPr lang="en-IN" altLang="en-US" b="1">
                <a:latin typeface="Calibri" pitchFamily="34" charset="0"/>
              </a:rPr>
              <a:t>console</a:t>
            </a:r>
            <a:r>
              <a:rPr lang="en-IN" altLang="en-US">
                <a:latin typeface="Calibri" pitchFamily="34" charset="0"/>
              </a:rPr>
              <a:t> is where you can type commands and see output</a:t>
            </a:r>
          </a:p>
          <a:p>
            <a:pPr eaLnBrk="1" hangingPunct="1"/>
            <a:r>
              <a:rPr lang="en-IN" altLang="en-US">
                <a:latin typeface="Calibri" pitchFamily="34" charset="0"/>
              </a:rPr>
              <a:t/>
            </a:r>
            <a:br>
              <a:rPr lang="en-IN" altLang="en-US">
                <a:latin typeface="Calibri" pitchFamily="34" charset="0"/>
              </a:rPr>
            </a:br>
            <a:r>
              <a:rPr lang="en-IN" altLang="en-US">
                <a:latin typeface="Calibri" pitchFamily="34" charset="0"/>
              </a:rPr>
              <a:t> </a:t>
            </a:r>
          </a:p>
        </p:txBody>
      </p:sp>
      <p:sp>
        <p:nvSpPr>
          <p:cNvPr id="8199" name="TextBox 13"/>
          <p:cNvSpPr txBox="1">
            <a:spLocks noChangeArrowheads="1"/>
          </p:cNvSpPr>
          <p:nvPr/>
        </p:nvSpPr>
        <p:spPr bwMode="auto">
          <a:xfrm>
            <a:off x="668338" y="2894013"/>
            <a:ext cx="49403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IN" altLang="en-US">
                <a:latin typeface="Calibri" pitchFamily="34" charset="0"/>
              </a:rPr>
              <a:t>The </a:t>
            </a:r>
            <a:r>
              <a:rPr lang="en-IN" altLang="en-US" b="1">
                <a:latin typeface="Calibri" pitchFamily="34" charset="0"/>
              </a:rPr>
              <a:t>R script</a:t>
            </a:r>
            <a:r>
              <a:rPr lang="en-IN" altLang="en-US">
                <a:latin typeface="Calibri" pitchFamily="34" charset="0"/>
              </a:rPr>
              <a:t> is where you keep a record of your work.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1814513" y="750888"/>
            <a:ext cx="10377487" cy="1309687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IN" sz="4400" b="1" dirty="0">
                <a:latin typeface="AR CENA" panose="02000000000000000000" pitchFamily="2" charset="0"/>
              </a:rPr>
              <a:t>  Library   and   Packages</a:t>
            </a:r>
          </a:p>
        </p:txBody>
      </p:sp>
      <p:pic>
        <p:nvPicPr>
          <p:cNvPr id="9219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9550" y="846138"/>
            <a:ext cx="1466850" cy="120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846138" y="2306638"/>
            <a:ext cx="11123612" cy="37861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IN" sz="2000" dirty="0">
                <a:latin typeface="+mn-lt"/>
                <a:cs typeface="+mn-cs"/>
              </a:rPr>
              <a:t>Packages are nothing but bundles of </a:t>
            </a:r>
            <a:r>
              <a:rPr lang="en-IN" sz="2000" b="1" dirty="0">
                <a:latin typeface="+mn-lt"/>
                <a:cs typeface="+mn-cs"/>
              </a:rPr>
              <a:t>R functions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IN" sz="2000" dirty="0">
                <a:latin typeface="+mn-lt"/>
                <a:cs typeface="+mn-cs"/>
              </a:rPr>
              <a:t>Thus, packages are collections of R functions, data and compiled code in a well defined format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IN" sz="2000" dirty="0">
                <a:latin typeface="+mn-lt"/>
                <a:cs typeface="+mn-cs"/>
              </a:rPr>
              <a:t>Some packages containing R functions are already in-built in R- for example: </a:t>
            </a:r>
            <a:r>
              <a:rPr lang="en-IN" sz="2000" b="1" dirty="0">
                <a:latin typeface="+mn-lt"/>
                <a:cs typeface="+mn-cs"/>
              </a:rPr>
              <a:t>Base</a:t>
            </a:r>
            <a:r>
              <a:rPr lang="en-IN" sz="2000" dirty="0">
                <a:latin typeface="+mn-lt"/>
                <a:cs typeface="+mn-cs"/>
              </a:rPr>
              <a:t>, </a:t>
            </a:r>
            <a:r>
              <a:rPr lang="en-IN" sz="2000" b="1" dirty="0">
                <a:latin typeface="+mn-lt"/>
                <a:cs typeface="+mn-cs"/>
              </a:rPr>
              <a:t>Stats</a:t>
            </a:r>
            <a:r>
              <a:rPr lang="en-IN" sz="2000" dirty="0">
                <a:latin typeface="+mn-lt"/>
                <a:cs typeface="+mn-cs"/>
              </a:rPr>
              <a:t> package and many more. But there are some functions which are available in packages  that are not in-built in R for example :</a:t>
            </a:r>
            <a:r>
              <a:rPr lang="en-IN" sz="2000" b="1" dirty="0">
                <a:latin typeface="+mn-lt"/>
                <a:cs typeface="+mn-cs"/>
              </a:rPr>
              <a:t>Foreign</a:t>
            </a:r>
            <a:r>
              <a:rPr lang="en-IN" sz="2000" dirty="0">
                <a:latin typeface="+mn-lt"/>
                <a:cs typeface="+mn-cs"/>
              </a:rPr>
              <a:t> package. In such cases we need to install these packages manually(download) using the function: </a:t>
            </a:r>
            <a:r>
              <a:rPr lang="en-IN" sz="2000" b="1" dirty="0">
                <a:latin typeface="+mn-lt"/>
                <a:cs typeface="+mn-cs"/>
              </a:rPr>
              <a:t>install.packages()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IN" sz="2000" dirty="0">
                <a:latin typeface="+mn-lt"/>
                <a:cs typeface="+mn-cs"/>
              </a:rPr>
              <a:t>After installing the packages, we need to call them in every R session whenever we want to use functions in that particular package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IN" sz="2000" dirty="0">
                <a:latin typeface="+mn-lt"/>
                <a:cs typeface="+mn-cs"/>
              </a:rPr>
              <a:t>We use the functions- </a:t>
            </a:r>
            <a:r>
              <a:rPr lang="en-IN" sz="2000" b="1" dirty="0">
                <a:latin typeface="+mn-lt"/>
                <a:cs typeface="+mn-cs"/>
              </a:rPr>
              <a:t>library() </a:t>
            </a:r>
            <a:r>
              <a:rPr lang="en-IN" sz="2000" dirty="0">
                <a:latin typeface="+mn-lt"/>
                <a:cs typeface="+mn-cs"/>
              </a:rPr>
              <a:t>or </a:t>
            </a:r>
            <a:r>
              <a:rPr lang="en-IN" sz="2000" b="1" dirty="0">
                <a:latin typeface="+mn-lt"/>
                <a:cs typeface="+mn-cs"/>
              </a:rPr>
              <a:t>require() </a:t>
            </a:r>
            <a:r>
              <a:rPr lang="en-IN" sz="2000" dirty="0">
                <a:latin typeface="+mn-lt"/>
                <a:cs typeface="+mn-cs"/>
              </a:rPr>
              <a:t>to call the desired package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N" sz="2000" dirty="0"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IN" sz="2000" dirty="0">
                <a:latin typeface="+mn-lt"/>
                <a:cs typeface="+mn-cs"/>
              </a:rPr>
              <a:t>Note that the packages that are already installed with the basic functionalities of R need not be called explicitly while the packages which are manually installed need to be called in every R session.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1870075" y="463550"/>
            <a:ext cx="10321925" cy="1187450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IN" sz="4400" b="1" dirty="0">
                <a:latin typeface="AR CENA" panose="02000000000000000000" pitchFamily="2" charset="0"/>
              </a:rPr>
              <a:t>Important  working  Rules for </a:t>
            </a:r>
            <a:r>
              <a:rPr lang="en-IN" sz="4400" b="1" dirty="0" err="1">
                <a:latin typeface="AR CENA" panose="02000000000000000000" pitchFamily="2" charset="0"/>
              </a:rPr>
              <a:t>Rstudio</a:t>
            </a:r>
            <a:endParaRPr lang="en-IN" sz="4400" b="1" dirty="0">
              <a:latin typeface="AR CENA" panose="02000000000000000000" pitchFamily="2" charset="0"/>
            </a:endParaRPr>
          </a:p>
        </p:txBody>
      </p:sp>
      <p:pic>
        <p:nvPicPr>
          <p:cNvPr id="10243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863" y="312738"/>
            <a:ext cx="1465262" cy="1338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4" name="TextBox 3"/>
          <p:cNvSpPr txBox="1">
            <a:spLocks noChangeArrowheads="1"/>
          </p:cNvSpPr>
          <p:nvPr/>
        </p:nvSpPr>
        <p:spPr bwMode="auto">
          <a:xfrm>
            <a:off x="531813" y="2087563"/>
            <a:ext cx="11382375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 eaLnBrk="1" hangingPunct="1">
              <a:buFont typeface="Wingdings" pitchFamily="2" charset="2"/>
              <a:buChar char="§"/>
            </a:pPr>
            <a:r>
              <a:rPr lang="en-IN" altLang="en-US" sz="2400">
                <a:latin typeface="Calibri" pitchFamily="34" charset="0"/>
              </a:rPr>
              <a:t>R is </a:t>
            </a:r>
            <a:r>
              <a:rPr lang="en-IN" altLang="en-US" sz="2400" b="1">
                <a:latin typeface="Calibri" pitchFamily="34" charset="0"/>
              </a:rPr>
              <a:t>case-sensitive</a:t>
            </a:r>
            <a:r>
              <a:rPr lang="en-IN" altLang="en-US" sz="2400">
                <a:latin typeface="Calibri" pitchFamily="34" charset="0"/>
              </a:rPr>
              <a:t> i.e Matrix and matrix are different </a:t>
            </a:r>
          </a:p>
          <a:p>
            <a:pPr marL="285750" indent="-285750" eaLnBrk="1" hangingPunct="1">
              <a:buFont typeface="Wingdings" pitchFamily="2" charset="2"/>
              <a:buChar char="§"/>
            </a:pPr>
            <a:r>
              <a:rPr lang="en-IN" altLang="en-US" sz="2400">
                <a:latin typeface="Calibri" pitchFamily="34" charset="0"/>
              </a:rPr>
              <a:t>In R </a:t>
            </a:r>
            <a:r>
              <a:rPr lang="en-IN" altLang="en-US" sz="2400" b="1">
                <a:latin typeface="Calibri" pitchFamily="34" charset="0"/>
              </a:rPr>
              <a:t>&lt;-</a:t>
            </a:r>
            <a:r>
              <a:rPr lang="en-IN" altLang="en-US" sz="2400">
                <a:latin typeface="Calibri" pitchFamily="34" charset="0"/>
              </a:rPr>
              <a:t> is the </a:t>
            </a:r>
            <a:r>
              <a:rPr lang="en-IN" altLang="en-US" sz="2400" b="1">
                <a:latin typeface="Calibri" pitchFamily="34" charset="0"/>
              </a:rPr>
              <a:t>assignment</a:t>
            </a:r>
            <a:r>
              <a:rPr lang="en-IN" altLang="en-US" sz="2400">
                <a:latin typeface="Calibri" pitchFamily="34" charset="0"/>
              </a:rPr>
              <a:t> operator</a:t>
            </a:r>
          </a:p>
          <a:p>
            <a:pPr marL="285750" indent="-285750" eaLnBrk="1" hangingPunct="1">
              <a:buFont typeface="Wingdings" pitchFamily="2" charset="2"/>
              <a:buChar char="§"/>
            </a:pPr>
            <a:r>
              <a:rPr lang="en-IN" altLang="en-US" sz="2400">
                <a:latin typeface="Calibri" pitchFamily="34" charset="0"/>
              </a:rPr>
              <a:t>To clear the console we use: </a:t>
            </a:r>
            <a:r>
              <a:rPr lang="en-IN" altLang="en-US" sz="2400" b="1">
                <a:latin typeface="Calibri" pitchFamily="34" charset="0"/>
              </a:rPr>
              <a:t>ctrl+L</a:t>
            </a:r>
          </a:p>
          <a:p>
            <a:pPr marL="285750" indent="-285750" eaLnBrk="1" hangingPunct="1">
              <a:buFont typeface="Wingdings" pitchFamily="2" charset="2"/>
              <a:buChar char="§"/>
            </a:pPr>
            <a:r>
              <a:rPr lang="en-IN" altLang="en-US" sz="2400">
                <a:latin typeface="Calibri" pitchFamily="34" charset="0"/>
              </a:rPr>
              <a:t>To run each line of the codes written on the R script or on the console we use: </a:t>
            </a:r>
            <a:r>
              <a:rPr lang="en-IN" altLang="en-US" sz="2400" b="1">
                <a:latin typeface="Calibri" pitchFamily="34" charset="0"/>
              </a:rPr>
              <a:t>ctrl + R </a:t>
            </a:r>
            <a:r>
              <a:rPr lang="en-IN" altLang="en-US" sz="2400">
                <a:latin typeface="Calibri" pitchFamily="34" charset="0"/>
              </a:rPr>
              <a:t>after bringing the cursor on the line we want to run</a:t>
            </a:r>
          </a:p>
          <a:p>
            <a:pPr marL="285750" indent="-285750" eaLnBrk="1" hangingPunct="1">
              <a:buFont typeface="Wingdings" pitchFamily="2" charset="2"/>
              <a:buChar char="§"/>
            </a:pPr>
            <a:r>
              <a:rPr lang="en-IN" altLang="en-US" sz="2400">
                <a:latin typeface="Calibri" pitchFamily="34" charset="0"/>
              </a:rPr>
              <a:t>To include </a:t>
            </a:r>
            <a:r>
              <a:rPr lang="en-IN" altLang="en-US" sz="2400" b="1">
                <a:latin typeface="Calibri" pitchFamily="34" charset="0"/>
              </a:rPr>
              <a:t>comments</a:t>
            </a:r>
            <a:r>
              <a:rPr lang="en-IN" altLang="en-US" sz="2400">
                <a:latin typeface="Calibri" pitchFamily="34" charset="0"/>
              </a:rPr>
              <a:t> in the code we use the </a:t>
            </a:r>
            <a:r>
              <a:rPr lang="en-IN" altLang="en-US" sz="2400" b="1">
                <a:latin typeface="Calibri" pitchFamily="34" charset="0"/>
              </a:rPr>
              <a:t>#</a:t>
            </a:r>
            <a:r>
              <a:rPr lang="en-IN" altLang="en-US" sz="2400">
                <a:latin typeface="Calibri" pitchFamily="34" charset="0"/>
              </a:rPr>
              <a:t> symbol</a:t>
            </a:r>
          </a:p>
          <a:p>
            <a:pPr marL="285750" indent="-285750" eaLnBrk="1" hangingPunct="1">
              <a:buFont typeface="Wingdings" pitchFamily="2" charset="2"/>
              <a:buChar char="§"/>
            </a:pPr>
            <a:r>
              <a:rPr lang="en-IN" altLang="en-US" sz="2400">
                <a:latin typeface="Calibri" pitchFamily="34" charset="0"/>
              </a:rPr>
              <a:t>For help we use </a:t>
            </a:r>
            <a:r>
              <a:rPr lang="en-IN" altLang="en-US" sz="2400" b="1">
                <a:latin typeface="Calibri" pitchFamily="34" charset="0"/>
              </a:rPr>
              <a:t>?</a:t>
            </a:r>
            <a:r>
              <a:rPr lang="en-IN" altLang="en-US" sz="2400">
                <a:latin typeface="Calibri" pitchFamily="34" charset="0"/>
              </a:rPr>
              <a:t>function (in case the exact function is known) or</a:t>
            </a:r>
            <a:r>
              <a:rPr lang="en-IN" altLang="en-US" sz="2400" b="1">
                <a:latin typeface="Calibri" pitchFamily="34" charset="0"/>
              </a:rPr>
              <a:t> ??</a:t>
            </a:r>
            <a:r>
              <a:rPr lang="en-IN" altLang="en-US" sz="2400">
                <a:latin typeface="Calibri" pitchFamily="34" charset="0"/>
              </a:rPr>
              <a:t>function in case of partial information on the function </a:t>
            </a:r>
          </a:p>
          <a:p>
            <a:pPr marL="285750" indent="-285750" eaLnBrk="1" hangingPunct="1">
              <a:buFont typeface="Wingdings" pitchFamily="2" charset="2"/>
              <a:buChar char="§"/>
            </a:pPr>
            <a:r>
              <a:rPr lang="en-IN" altLang="en-US" sz="2400">
                <a:latin typeface="Calibri" pitchFamily="34" charset="0"/>
              </a:rPr>
              <a:t>For importing data we need to specify the exact path of the input file. In this case the path(address) contains the symbol ‘\’  which we need to replace by’/’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1940</TotalTime>
  <Words>1268</Words>
  <Application>Microsoft Office PowerPoint</Application>
  <PresentationFormat>Custom</PresentationFormat>
  <Paragraphs>124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3" baseType="lpstr">
      <vt:lpstr>Arial</vt:lpstr>
      <vt:lpstr>Calibri Light</vt:lpstr>
      <vt:lpstr>Calibri</vt:lpstr>
      <vt:lpstr>Algerian</vt:lpstr>
      <vt:lpstr>AR CENA</vt:lpstr>
      <vt:lpstr>Berlin Sans FB Demi</vt:lpstr>
      <vt:lpstr>Wingdings</vt:lpstr>
      <vt:lpstr>Agency FB</vt:lpstr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debadrita banerjee</dc:creator>
  <cp:lastModifiedBy>Gautam Bandyopadhyay</cp:lastModifiedBy>
  <cp:revision>106</cp:revision>
  <dcterms:created xsi:type="dcterms:W3CDTF">2017-06-16T10:07:48Z</dcterms:created>
  <dcterms:modified xsi:type="dcterms:W3CDTF">2022-12-03T04:25:52Z</dcterms:modified>
</cp:coreProperties>
</file>