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4" r:id="rId8"/>
    <p:sldId id="265" r:id="rId9"/>
    <p:sldId id="266" r:id="rId10"/>
    <p:sldId id="268" r:id="rId11"/>
    <p:sldId id="267" r:id="rId12"/>
    <p:sldId id="269" r:id="rId13"/>
    <p:sldId id="270" r:id="rId14"/>
    <p:sldId id="271" r:id="rId15"/>
    <p:sldId id="272" r:id="rId16"/>
    <p:sldId id="274" r:id="rId17"/>
    <p:sldId id="273" r:id="rId18"/>
    <p:sldId id="275" r:id="rId19"/>
    <p:sldId id="276" r:id="rId20"/>
    <p:sldId id="278" r:id="rId21"/>
    <p:sldId id="280" r:id="rId22"/>
    <p:sldId id="279" r:id="rId23"/>
    <p:sldId id="277" r:id="rId24"/>
    <p:sldId id="281" r:id="rId25"/>
    <p:sldId id="282" r:id="rId26"/>
    <p:sldId id="283" r:id="rId27"/>
    <p:sldId id="284" r:id="rId28"/>
    <p:sldId id="286" r:id="rId29"/>
    <p:sldId id="287" r:id="rId30"/>
    <p:sldId id="288" r:id="rId31"/>
    <p:sldId id="290" r:id="rId32"/>
    <p:sldId id="291" r:id="rId33"/>
    <p:sldId id="292" r:id="rId34"/>
    <p:sldId id="293" r:id="rId35"/>
    <p:sldId id="294" r:id="rId36"/>
    <p:sldId id="295"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 id="335" r:id="rId76"/>
    <p:sldId id="336" r:id="rId77"/>
    <p:sldId id="337" r:id="rId78"/>
    <p:sldId id="338" r:id="rId79"/>
    <p:sldId id="339" r:id="rId80"/>
    <p:sldId id="340" r:id="rId81"/>
    <p:sldId id="341" r:id="rId82"/>
    <p:sldId id="342" r:id="rId83"/>
    <p:sldId id="343" r:id="rId84"/>
    <p:sldId id="344" r:id="rId85"/>
    <p:sldId id="345" r:id="rId86"/>
    <p:sldId id="346" r:id="rId87"/>
    <p:sldId id="347" r:id="rId88"/>
    <p:sldId id="348" r:id="rId8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Data Analysis using R</a:t>
            </a:r>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Repetition and looping</a:t>
            </a:r>
            <a:endParaRPr lang="en-US" dirty="0"/>
          </a:p>
        </p:txBody>
      </p:sp>
      <p:sp>
        <p:nvSpPr>
          <p:cNvPr id="3" name="Content Placeholder 2"/>
          <p:cNvSpPr>
            <a:spLocks noGrp="1"/>
          </p:cNvSpPr>
          <p:nvPr>
            <p:ph idx="1"/>
          </p:nvPr>
        </p:nvSpPr>
        <p:spPr/>
        <p:txBody>
          <a:bodyPr/>
          <a:lstStyle/>
          <a:p>
            <a:r>
              <a:rPr lang="en-US" dirty="0"/>
              <a:t>Looping constructs repetitively execute a statement or series of statements until a condition isn’t true. These include the </a:t>
            </a:r>
            <a:r>
              <a:rPr lang="en-US" b="1" dirty="0"/>
              <a:t>for</a:t>
            </a:r>
            <a:r>
              <a:rPr lang="en-US" dirty="0"/>
              <a:t> and </a:t>
            </a:r>
            <a:r>
              <a:rPr lang="en-US" b="1" dirty="0"/>
              <a:t>while</a:t>
            </a:r>
            <a:r>
              <a:rPr lang="en-US" dirty="0"/>
              <a:t> structures.</a:t>
            </a:r>
          </a:p>
        </p:txBody>
      </p:sp>
      <p:sp>
        <p:nvSpPr>
          <p:cNvPr id="4" name="Rectangle 3"/>
          <p:cNvSpPr/>
          <p:nvPr/>
        </p:nvSpPr>
        <p:spPr>
          <a:xfrm>
            <a:off x="0" y="0"/>
            <a:ext cx="2971800" cy="707886"/>
          </a:xfrm>
          <a:prstGeom prst="rect">
            <a:avLst/>
          </a:prstGeom>
        </p:spPr>
        <p:txBody>
          <a:bodyPr wrap="square">
            <a:spAutoFit/>
          </a:bodyPr>
          <a:lstStyle/>
          <a:p>
            <a:r>
              <a:rPr lang="en-US" sz="4000" b="1" dirty="0"/>
              <a:t>Control flow</a:t>
            </a:r>
            <a:endParaRPr lang="en-US"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For</a:t>
            </a:r>
            <a:endParaRPr lang="en-US" dirty="0"/>
          </a:p>
        </p:txBody>
      </p:sp>
      <p:sp>
        <p:nvSpPr>
          <p:cNvPr id="3" name="Content Placeholder 2"/>
          <p:cNvSpPr>
            <a:spLocks noGrp="1"/>
          </p:cNvSpPr>
          <p:nvPr>
            <p:ph idx="1"/>
          </p:nvPr>
        </p:nvSpPr>
        <p:spPr/>
        <p:txBody>
          <a:bodyPr/>
          <a:lstStyle/>
          <a:p>
            <a:r>
              <a:rPr lang="en-US" dirty="0"/>
              <a:t>The for loop executes a statement repetitively until a variable’s value is no longer contained in the sequence seq. The syntax is</a:t>
            </a:r>
          </a:p>
          <a:p>
            <a:r>
              <a:rPr lang="en-US" dirty="0"/>
              <a:t>for (</a:t>
            </a:r>
            <a:r>
              <a:rPr lang="en-US" i="1" dirty="0" err="1"/>
              <a:t>var</a:t>
            </a:r>
            <a:r>
              <a:rPr lang="en-US" i="1" dirty="0"/>
              <a:t> in </a:t>
            </a:r>
            <a:r>
              <a:rPr lang="en-US" i="1" dirty="0" err="1"/>
              <a:t>seq</a:t>
            </a:r>
            <a:r>
              <a:rPr lang="en-US" i="1" dirty="0"/>
              <a:t>) statement</a:t>
            </a:r>
          </a:p>
          <a:p>
            <a:pPr>
              <a:buNone/>
            </a:pPr>
            <a:endParaRPr lang="en-US" dirty="0"/>
          </a:p>
          <a:p>
            <a:pPr>
              <a:buNone/>
            </a:pPr>
            <a:r>
              <a:rPr lang="en-US" dirty="0"/>
              <a:t>In this example</a:t>
            </a:r>
          </a:p>
          <a:p>
            <a:pPr>
              <a:buNone/>
            </a:pPr>
            <a:r>
              <a:rPr lang="en-US" dirty="0"/>
              <a:t>for (</a:t>
            </a:r>
            <a:r>
              <a:rPr lang="en-US" dirty="0" err="1"/>
              <a:t>i</a:t>
            </a:r>
            <a:r>
              <a:rPr lang="en-US" dirty="0"/>
              <a:t> in 1:10) print("Hello")</a:t>
            </a:r>
          </a:p>
          <a:p>
            <a:pPr>
              <a:buNone/>
            </a:pPr>
            <a:r>
              <a:rPr lang="en-US" dirty="0"/>
              <a:t>the word </a:t>
            </a:r>
            <a:r>
              <a:rPr lang="en-US" i="1" dirty="0"/>
              <a:t>Hello is printed 10 times.</a:t>
            </a:r>
            <a:endParaRPr lang="en-US" dirty="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While</a:t>
            </a:r>
            <a:endParaRPr lang="en-US" dirty="0"/>
          </a:p>
        </p:txBody>
      </p:sp>
      <p:sp>
        <p:nvSpPr>
          <p:cNvPr id="3" name="Content Placeholder 2"/>
          <p:cNvSpPr>
            <a:spLocks noGrp="1"/>
          </p:cNvSpPr>
          <p:nvPr>
            <p:ph idx="1"/>
          </p:nvPr>
        </p:nvSpPr>
        <p:spPr/>
        <p:txBody>
          <a:bodyPr/>
          <a:lstStyle/>
          <a:p>
            <a:r>
              <a:rPr lang="en-US" dirty="0"/>
              <a:t>A while loop executes a statement repetitively until the condition is no longer true. The syntax is</a:t>
            </a:r>
          </a:p>
          <a:p>
            <a:r>
              <a:rPr lang="en-US" dirty="0"/>
              <a:t>while (</a:t>
            </a:r>
            <a:r>
              <a:rPr lang="en-US" i="1" dirty="0" err="1"/>
              <a:t>cond</a:t>
            </a:r>
            <a:r>
              <a:rPr lang="en-US" i="1" dirty="0"/>
              <a:t>) statement</a:t>
            </a:r>
          </a:p>
          <a:p>
            <a:pPr>
              <a:buNone/>
            </a:pPr>
            <a:r>
              <a:rPr lang="en-US" dirty="0"/>
              <a:t>example,</a:t>
            </a:r>
          </a:p>
          <a:p>
            <a:pPr>
              <a:buNone/>
            </a:pPr>
            <a:r>
              <a:rPr lang="en-US" dirty="0" err="1"/>
              <a:t>i</a:t>
            </a:r>
            <a:r>
              <a:rPr lang="en-US" dirty="0"/>
              <a:t> &lt;- 10</a:t>
            </a:r>
          </a:p>
          <a:p>
            <a:pPr>
              <a:buNone/>
            </a:pPr>
            <a:r>
              <a:rPr lang="en-US" dirty="0"/>
              <a:t>while (</a:t>
            </a:r>
            <a:r>
              <a:rPr lang="en-US" dirty="0" err="1"/>
              <a:t>i</a:t>
            </a:r>
            <a:r>
              <a:rPr lang="en-US" dirty="0"/>
              <a:t> &gt; 0) {print("Hello"); </a:t>
            </a:r>
            <a:r>
              <a:rPr lang="en-US" dirty="0" err="1"/>
              <a:t>i</a:t>
            </a:r>
            <a:r>
              <a:rPr lang="en-US" dirty="0"/>
              <a:t> &lt;- </a:t>
            </a:r>
            <a:r>
              <a:rPr lang="en-US" dirty="0" err="1"/>
              <a:t>i</a:t>
            </a:r>
            <a:r>
              <a:rPr lang="en-US" dirty="0"/>
              <a:t> - 1}</a:t>
            </a:r>
          </a:p>
          <a:p>
            <a:pPr>
              <a:buNone/>
            </a:pPr>
            <a:r>
              <a:rPr lang="en-US" dirty="0"/>
              <a:t>once again prints the word </a:t>
            </a:r>
            <a:r>
              <a:rPr lang="en-US" i="1" dirty="0"/>
              <a:t>Hello 10 times.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Aggregation and reshaping</a:t>
            </a:r>
            <a:endParaRPr lang="en-US" dirty="0"/>
          </a:p>
        </p:txBody>
      </p:sp>
      <p:sp>
        <p:nvSpPr>
          <p:cNvPr id="3" name="Content Placeholder 2"/>
          <p:cNvSpPr>
            <a:spLocks noGrp="1"/>
          </p:cNvSpPr>
          <p:nvPr>
            <p:ph idx="1"/>
          </p:nvPr>
        </p:nvSpPr>
        <p:spPr/>
        <p:txBody>
          <a:bodyPr/>
          <a:lstStyle/>
          <a:p>
            <a:r>
              <a:rPr lang="en-US" dirty="0"/>
              <a:t>R provides a number of powerful methods for aggregating and reshaping data.</a:t>
            </a:r>
          </a:p>
          <a:p>
            <a:r>
              <a:rPr lang="en-US" dirty="0"/>
              <a:t>When you </a:t>
            </a:r>
            <a:r>
              <a:rPr lang="en-US" i="1" dirty="0"/>
              <a:t>aggregate data, you replace groups of observations with summary </a:t>
            </a:r>
            <a:r>
              <a:rPr lang="en-US" dirty="0"/>
              <a:t>statistics based on those observations. </a:t>
            </a:r>
          </a:p>
          <a:p>
            <a:r>
              <a:rPr lang="en-US" dirty="0"/>
              <a:t>When you </a:t>
            </a:r>
            <a:r>
              <a:rPr lang="en-US" i="1" dirty="0"/>
              <a:t>reshape data, you alter the </a:t>
            </a:r>
            <a:r>
              <a:rPr lang="en-US" dirty="0"/>
              <a:t>structure (rows and columns) determining how the data is organized.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Transpose</a:t>
            </a:r>
            <a:endParaRPr lang="en-US" dirty="0"/>
          </a:p>
        </p:txBody>
      </p:sp>
      <p:sp>
        <p:nvSpPr>
          <p:cNvPr id="3" name="Content Placeholder 2"/>
          <p:cNvSpPr>
            <a:spLocks noGrp="1"/>
          </p:cNvSpPr>
          <p:nvPr>
            <p:ph idx="1"/>
          </p:nvPr>
        </p:nvSpPr>
        <p:spPr>
          <a:xfrm>
            <a:off x="457200" y="1600201"/>
            <a:ext cx="8229600" cy="3733800"/>
          </a:xfrm>
        </p:spPr>
        <p:txBody>
          <a:bodyPr/>
          <a:lstStyle/>
          <a:p>
            <a:r>
              <a:rPr lang="en-US" i="1" dirty="0"/>
              <a:t>Transposing (reversing rows and columns) is perhaps the simplest method of </a:t>
            </a:r>
            <a:r>
              <a:rPr lang="en-US" dirty="0"/>
              <a:t>reshaping a dataset. Use the t() function to transpose a matrix or a data frame.</a:t>
            </a:r>
          </a:p>
          <a:p>
            <a:r>
              <a:rPr lang="en-US" dirty="0"/>
              <a:t>In the latter case, row names become variable (column) names</a:t>
            </a:r>
          </a:p>
          <a:p>
            <a:pPr>
              <a:buNone/>
            </a:pPr>
            <a:r>
              <a:rPr lang="en-US" b="1" i="1" dirty="0"/>
              <a:t>Using Dataset </a:t>
            </a:r>
            <a:r>
              <a:rPr lang="en-US" b="1" i="1" dirty="0" err="1"/>
              <a:t>mtcars</a:t>
            </a:r>
            <a:endParaRPr lang="en-US" b="1" i="1" dirty="0"/>
          </a:p>
          <a:p>
            <a:pPr>
              <a:buNone/>
            </a:pPr>
            <a:endParaRPr lang="en-US" b="1" i="1" dirty="0"/>
          </a:p>
        </p:txBody>
      </p:sp>
      <p:sp>
        <p:nvSpPr>
          <p:cNvPr id="4" name="Rectangle 3"/>
          <p:cNvSpPr/>
          <p:nvPr/>
        </p:nvSpPr>
        <p:spPr>
          <a:xfrm>
            <a:off x="0" y="0"/>
            <a:ext cx="5888150" cy="707886"/>
          </a:xfrm>
          <a:prstGeom prst="rect">
            <a:avLst/>
          </a:prstGeom>
        </p:spPr>
        <p:txBody>
          <a:bodyPr wrap="none">
            <a:spAutoFit/>
          </a:bodyPr>
          <a:lstStyle/>
          <a:p>
            <a:r>
              <a:rPr lang="en-US" sz="4000" b="1" dirty="0"/>
              <a:t>Aggregation and reshaping</a:t>
            </a:r>
            <a:endParaRPr lang="en-US" sz="4000" dirty="0"/>
          </a:p>
        </p:txBody>
      </p:sp>
      <p:pic>
        <p:nvPicPr>
          <p:cNvPr id="17410" name="Picture 2"/>
          <p:cNvPicPr>
            <a:picLocks noChangeAspect="1" noChangeArrowheads="1"/>
          </p:cNvPicPr>
          <p:nvPr/>
        </p:nvPicPr>
        <p:blipFill>
          <a:blip r:embed="rId2" cstate="print"/>
          <a:srcRect/>
          <a:stretch>
            <a:fillRect/>
          </a:stretch>
        </p:blipFill>
        <p:spPr bwMode="auto">
          <a:xfrm>
            <a:off x="4343401" y="4419600"/>
            <a:ext cx="4648200" cy="22098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Aggregating data</a:t>
            </a:r>
            <a:endParaRPr lang="en-US" dirty="0"/>
          </a:p>
        </p:txBody>
      </p:sp>
      <p:sp>
        <p:nvSpPr>
          <p:cNvPr id="3" name="Content Placeholder 2"/>
          <p:cNvSpPr>
            <a:spLocks noGrp="1"/>
          </p:cNvSpPr>
          <p:nvPr>
            <p:ph idx="1"/>
          </p:nvPr>
        </p:nvSpPr>
        <p:spPr/>
        <p:txBody>
          <a:bodyPr>
            <a:normAutofit lnSpcReduction="10000"/>
          </a:bodyPr>
          <a:lstStyle/>
          <a:p>
            <a:r>
              <a:rPr lang="en-US" dirty="0"/>
              <a:t>It’s relatively easy to collapse data in R using one or more by variables and a defined function. The format is</a:t>
            </a:r>
          </a:p>
          <a:p>
            <a:pPr lvl="1">
              <a:buNone/>
            </a:pPr>
            <a:r>
              <a:rPr lang="en-US" dirty="0"/>
              <a:t>aggregate(</a:t>
            </a:r>
            <a:r>
              <a:rPr lang="en-US" i="1" dirty="0"/>
              <a:t>x, by, FUN)</a:t>
            </a:r>
          </a:p>
          <a:p>
            <a:r>
              <a:rPr lang="en-US" dirty="0"/>
              <a:t>where </a:t>
            </a:r>
            <a:r>
              <a:rPr lang="en-US" sz="2400" b="1" i="1" dirty="0"/>
              <a:t>X</a:t>
            </a:r>
            <a:r>
              <a:rPr lang="en-US" sz="2400" i="1" dirty="0"/>
              <a:t> </a:t>
            </a:r>
            <a:r>
              <a:rPr lang="en-US" i="1" dirty="0"/>
              <a:t>is the data object to be collapsed, </a:t>
            </a:r>
            <a:r>
              <a:rPr lang="en-US" sz="2400" b="1" i="1" dirty="0"/>
              <a:t>by</a:t>
            </a:r>
            <a:r>
              <a:rPr lang="en-US" sz="2400" i="1" dirty="0"/>
              <a:t> </a:t>
            </a:r>
            <a:r>
              <a:rPr lang="en-US" i="1" dirty="0"/>
              <a:t>is a list of variables that will be </a:t>
            </a:r>
            <a:r>
              <a:rPr lang="en-US" dirty="0"/>
              <a:t>crossed to form the new observations, and </a:t>
            </a:r>
            <a:r>
              <a:rPr lang="en-US" sz="2400" b="1" i="1" dirty="0"/>
              <a:t>FUN</a:t>
            </a:r>
            <a:r>
              <a:rPr lang="en-US" sz="2400" i="1" dirty="0"/>
              <a:t> </a:t>
            </a:r>
            <a:r>
              <a:rPr lang="en-US" i="1" dirty="0"/>
              <a:t>is the scalar function used to </a:t>
            </a:r>
            <a:r>
              <a:rPr lang="en-US" dirty="0"/>
              <a:t>calculate summary statistics that will make up the new observation values</a:t>
            </a:r>
          </a:p>
          <a:p>
            <a:pPr lvl="1">
              <a:buNone/>
            </a:pPr>
            <a:endParaRPr lang="en-US" i="1" dirty="0"/>
          </a:p>
        </p:txBody>
      </p:sp>
      <p:sp>
        <p:nvSpPr>
          <p:cNvPr id="4" name="Rectangle 3"/>
          <p:cNvSpPr/>
          <p:nvPr/>
        </p:nvSpPr>
        <p:spPr>
          <a:xfrm>
            <a:off x="0" y="0"/>
            <a:ext cx="5888150" cy="707886"/>
          </a:xfrm>
          <a:prstGeom prst="rect">
            <a:avLst/>
          </a:prstGeom>
        </p:spPr>
        <p:txBody>
          <a:bodyPr wrap="none">
            <a:spAutoFit/>
          </a:bodyPr>
          <a:lstStyle/>
          <a:p>
            <a:r>
              <a:rPr lang="en-US" sz="4000" b="1" dirty="0"/>
              <a:t>Aggregation and reshaping</a:t>
            </a:r>
            <a:endParaRPr lang="en-US" sz="4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Aggregating data</a:t>
            </a:r>
            <a:endParaRPr lang="en-US" dirty="0"/>
          </a:p>
        </p:txBody>
      </p:sp>
      <p:sp>
        <p:nvSpPr>
          <p:cNvPr id="3" name="Content Placeholder 2"/>
          <p:cNvSpPr>
            <a:spLocks noGrp="1"/>
          </p:cNvSpPr>
          <p:nvPr>
            <p:ph idx="1"/>
          </p:nvPr>
        </p:nvSpPr>
        <p:spPr/>
        <p:txBody>
          <a:bodyPr>
            <a:normAutofit/>
          </a:bodyPr>
          <a:lstStyle/>
          <a:p>
            <a:pPr lvl="1">
              <a:buNone/>
            </a:pPr>
            <a:r>
              <a:rPr lang="en-US" i="1" dirty="0"/>
              <a:t>Example:</a:t>
            </a:r>
          </a:p>
          <a:p>
            <a:pPr>
              <a:buNone/>
            </a:pPr>
            <a:r>
              <a:rPr lang="en-US" sz="1600" dirty="0">
                <a:latin typeface="LiberationMono"/>
              </a:rPr>
              <a:t>&gt; </a:t>
            </a:r>
            <a:r>
              <a:rPr lang="en-US" sz="1400" dirty="0">
                <a:latin typeface="LiberationMono"/>
              </a:rPr>
              <a:t>options(digits=3)</a:t>
            </a:r>
          </a:p>
          <a:p>
            <a:pPr>
              <a:buNone/>
            </a:pPr>
            <a:r>
              <a:rPr lang="en-US" sz="1400" dirty="0">
                <a:latin typeface="LiberationMono"/>
              </a:rPr>
              <a:t>&gt; attach(</a:t>
            </a:r>
            <a:r>
              <a:rPr lang="en-US" sz="1400" dirty="0" err="1">
                <a:latin typeface="LiberationMono"/>
              </a:rPr>
              <a:t>mtcars</a:t>
            </a:r>
            <a:r>
              <a:rPr lang="en-US" sz="1400" dirty="0">
                <a:latin typeface="LiberationMono"/>
              </a:rPr>
              <a:t>)</a:t>
            </a:r>
          </a:p>
          <a:p>
            <a:pPr>
              <a:buNone/>
            </a:pPr>
            <a:r>
              <a:rPr lang="en-US" sz="1400" dirty="0">
                <a:latin typeface="LiberationMono"/>
              </a:rPr>
              <a:t>&gt; </a:t>
            </a:r>
            <a:r>
              <a:rPr lang="en-US" sz="1400" dirty="0" err="1">
                <a:latin typeface="LiberationMono"/>
              </a:rPr>
              <a:t>aggdata</a:t>
            </a:r>
            <a:r>
              <a:rPr lang="en-US" sz="1400" dirty="0">
                <a:latin typeface="LiberationMono"/>
              </a:rPr>
              <a:t> &lt;-aggregate(</a:t>
            </a:r>
            <a:r>
              <a:rPr lang="en-US" sz="1400" dirty="0" err="1">
                <a:latin typeface="LiberationMono"/>
              </a:rPr>
              <a:t>mtcars</a:t>
            </a:r>
            <a:r>
              <a:rPr lang="en-US" sz="1400" dirty="0">
                <a:latin typeface="LiberationMono"/>
              </a:rPr>
              <a:t>, by=list(</a:t>
            </a:r>
            <a:r>
              <a:rPr lang="en-US" sz="1400" dirty="0" err="1">
                <a:latin typeface="LiberationMono"/>
              </a:rPr>
              <a:t>cyl,gear</a:t>
            </a:r>
            <a:r>
              <a:rPr lang="en-US" sz="1400" dirty="0">
                <a:latin typeface="LiberationMono"/>
              </a:rPr>
              <a:t>), FUN=mean, na.rm=TRUE)</a:t>
            </a:r>
          </a:p>
          <a:p>
            <a:pPr>
              <a:buNone/>
            </a:pPr>
            <a:r>
              <a:rPr lang="en-US" sz="1400" dirty="0">
                <a:latin typeface="LiberationMono"/>
              </a:rPr>
              <a:t>&gt; </a:t>
            </a:r>
            <a:r>
              <a:rPr lang="en-US" sz="1400" dirty="0" err="1">
                <a:latin typeface="LiberationMono"/>
              </a:rPr>
              <a:t>aggdata</a:t>
            </a:r>
            <a:endParaRPr lang="en-US" sz="1400" dirty="0">
              <a:latin typeface="LiberationMono"/>
            </a:endParaRPr>
          </a:p>
          <a:p>
            <a:pPr marL="91440">
              <a:buNone/>
            </a:pPr>
            <a:r>
              <a:rPr lang="en-US" sz="1400" dirty="0">
                <a:latin typeface="LiberationMono"/>
              </a:rPr>
              <a:t>	</a:t>
            </a:r>
            <a:r>
              <a:rPr lang="en-US" sz="1050" dirty="0">
                <a:latin typeface="LiberationMono"/>
              </a:rPr>
              <a:t>Group.1 	Group.2 	mpg 	</a:t>
            </a:r>
            <a:r>
              <a:rPr lang="en-US" sz="1050" dirty="0" err="1">
                <a:latin typeface="LiberationMono"/>
              </a:rPr>
              <a:t>cyl</a:t>
            </a:r>
            <a:r>
              <a:rPr lang="en-US" sz="1050" dirty="0">
                <a:latin typeface="LiberationMono"/>
              </a:rPr>
              <a:t> 	</a:t>
            </a:r>
            <a:r>
              <a:rPr lang="en-US" sz="1050" dirty="0" err="1">
                <a:latin typeface="LiberationMono"/>
              </a:rPr>
              <a:t>disp</a:t>
            </a:r>
            <a:r>
              <a:rPr lang="en-US" sz="1050" dirty="0">
                <a:latin typeface="LiberationMono"/>
              </a:rPr>
              <a:t>       hp      drat         wt            </a:t>
            </a:r>
            <a:r>
              <a:rPr lang="en-US" sz="1050" dirty="0" err="1">
                <a:latin typeface="LiberationMono"/>
              </a:rPr>
              <a:t>qsec</a:t>
            </a:r>
            <a:r>
              <a:rPr lang="en-US" sz="1050" dirty="0">
                <a:latin typeface="LiberationMono"/>
              </a:rPr>
              <a:t>       </a:t>
            </a:r>
            <a:r>
              <a:rPr lang="en-US" sz="1050" dirty="0" err="1">
                <a:latin typeface="LiberationMono"/>
              </a:rPr>
              <a:t>vs</a:t>
            </a:r>
            <a:r>
              <a:rPr lang="en-US" sz="1050" dirty="0">
                <a:latin typeface="LiberationMono"/>
              </a:rPr>
              <a:t>       am      gear       </a:t>
            </a:r>
            <a:r>
              <a:rPr lang="en-US" sz="1050" dirty="0" err="1">
                <a:latin typeface="LiberationMono"/>
              </a:rPr>
              <a:t>carb</a:t>
            </a:r>
            <a:endParaRPr lang="en-US" sz="1100" dirty="0">
              <a:latin typeface="LiberationMono"/>
            </a:endParaRPr>
          </a:p>
          <a:p>
            <a:pPr>
              <a:buNone/>
            </a:pPr>
            <a:r>
              <a:rPr lang="en-US" sz="1100" dirty="0">
                <a:latin typeface="LiberationMono"/>
              </a:rPr>
              <a:t>1 	4 	3	 21.5 	4 	120       97       3.70       2.46        20.0      1.0      0.00     3          1.00</a:t>
            </a:r>
          </a:p>
          <a:p>
            <a:pPr>
              <a:buNone/>
            </a:pPr>
            <a:r>
              <a:rPr lang="en-US" sz="1100" dirty="0">
                <a:latin typeface="LiberationMono"/>
              </a:rPr>
              <a:t>2 	6 	3	 19.8 	6 	242       108     2.92      3.34        19.8       1.0      0.00     3          1.00</a:t>
            </a:r>
          </a:p>
          <a:p>
            <a:pPr>
              <a:buNone/>
            </a:pPr>
            <a:r>
              <a:rPr lang="en-US" sz="1100" dirty="0">
                <a:latin typeface="LiberationMono"/>
              </a:rPr>
              <a:t>3 	8 	3	 15.1 	8 	358       194     3.12      4.10        17.1       0.0      0.00     3          3.08</a:t>
            </a:r>
          </a:p>
          <a:p>
            <a:pPr>
              <a:buNone/>
            </a:pPr>
            <a:r>
              <a:rPr lang="en-US" sz="1100" dirty="0">
                <a:latin typeface="LiberationMono"/>
              </a:rPr>
              <a:t>4 	4 	4 	26.9 	4 	103       76       4.11      2.38        19.6       1.0      0.75    4           1.50</a:t>
            </a:r>
          </a:p>
          <a:p>
            <a:pPr>
              <a:buNone/>
            </a:pPr>
            <a:r>
              <a:rPr lang="en-US" sz="1100" dirty="0">
                <a:latin typeface="LiberationMono"/>
              </a:rPr>
              <a:t>5 	6 	4 	19.8 	6 	164       116     3.91      3.09        17.7       0.5      0.50    4           4.00</a:t>
            </a:r>
          </a:p>
          <a:p>
            <a:pPr>
              <a:buNone/>
            </a:pPr>
            <a:r>
              <a:rPr lang="en-US" sz="1100" dirty="0">
                <a:latin typeface="LiberationMono"/>
              </a:rPr>
              <a:t>6 	4 	5 	28.2 	4 	108       102     4.10      1.83        16.8       0.5      1.00    5           2.00</a:t>
            </a:r>
          </a:p>
          <a:p>
            <a:pPr>
              <a:buNone/>
            </a:pPr>
            <a:r>
              <a:rPr lang="en-US" sz="1100" dirty="0">
                <a:latin typeface="LiberationMono"/>
              </a:rPr>
              <a:t>7	 6 	5 	19.7 	6 	145       175     3.62      2.77        15.5       0.0      1.00    5           6.00</a:t>
            </a:r>
          </a:p>
          <a:p>
            <a:pPr>
              <a:buNone/>
            </a:pPr>
            <a:r>
              <a:rPr lang="en-US" sz="1100" dirty="0">
                <a:latin typeface="LiberationMono"/>
              </a:rPr>
              <a:t>8 	8 	5 	15.4 	8 	326       300     3.88      3.37        14.6       0.0      1.00    5           6.00</a:t>
            </a:r>
            <a:endParaRPr lang="en-US" sz="2000" i="1" dirty="0"/>
          </a:p>
        </p:txBody>
      </p:sp>
      <p:sp>
        <p:nvSpPr>
          <p:cNvPr id="4" name="Rectangle 3"/>
          <p:cNvSpPr/>
          <p:nvPr/>
        </p:nvSpPr>
        <p:spPr>
          <a:xfrm>
            <a:off x="0" y="0"/>
            <a:ext cx="5888150" cy="707886"/>
          </a:xfrm>
          <a:prstGeom prst="rect">
            <a:avLst/>
          </a:prstGeom>
        </p:spPr>
        <p:txBody>
          <a:bodyPr wrap="none">
            <a:spAutoFit/>
          </a:bodyPr>
          <a:lstStyle/>
          <a:p>
            <a:r>
              <a:rPr lang="en-US" sz="4000" b="1" dirty="0"/>
              <a:t>Aggregation and reshaping</a:t>
            </a:r>
            <a:endParaRPr lang="en-US" sz="4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reshape2 package</a:t>
            </a:r>
            <a:endParaRPr lang="en-US" dirty="0"/>
          </a:p>
        </p:txBody>
      </p:sp>
      <p:sp>
        <p:nvSpPr>
          <p:cNvPr id="3" name="Content Placeholder 2"/>
          <p:cNvSpPr>
            <a:spLocks noGrp="1"/>
          </p:cNvSpPr>
          <p:nvPr>
            <p:ph idx="1"/>
          </p:nvPr>
        </p:nvSpPr>
        <p:spPr/>
        <p:txBody>
          <a:bodyPr/>
          <a:lstStyle/>
          <a:p>
            <a:r>
              <a:rPr lang="en-US" dirty="0"/>
              <a:t>The reshape2 package is a tremendously versatile approach to both restructuring and aggregating datasets.</a:t>
            </a:r>
          </a:p>
          <a:p>
            <a:r>
              <a:rPr lang="en-US" dirty="0"/>
              <a:t>Because reshape2 isn’t included in the standard installation of R, you’ll need to install it one time, using </a:t>
            </a:r>
            <a:r>
              <a:rPr lang="en-US" dirty="0" err="1"/>
              <a:t>install.packages</a:t>
            </a:r>
            <a:r>
              <a:rPr lang="en-US" dirty="0"/>
              <a:t>("reshape2")</a:t>
            </a:r>
          </a:p>
        </p:txBody>
      </p:sp>
      <p:sp>
        <p:nvSpPr>
          <p:cNvPr id="4" name="Rectangle 3"/>
          <p:cNvSpPr/>
          <p:nvPr/>
        </p:nvSpPr>
        <p:spPr>
          <a:xfrm>
            <a:off x="0" y="0"/>
            <a:ext cx="5888150" cy="707886"/>
          </a:xfrm>
          <a:prstGeom prst="rect">
            <a:avLst/>
          </a:prstGeom>
        </p:spPr>
        <p:txBody>
          <a:bodyPr wrap="none">
            <a:spAutoFit/>
          </a:bodyPr>
          <a:lstStyle/>
          <a:p>
            <a:r>
              <a:rPr lang="en-US" sz="4000" b="1" dirty="0"/>
              <a:t>Aggregation and reshaping</a:t>
            </a:r>
            <a:endParaRPr lang="en-US" sz="4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reshape2 package</a:t>
            </a:r>
            <a:endParaRPr lang="en-US" dirty="0"/>
          </a:p>
        </p:txBody>
      </p:sp>
      <p:sp>
        <p:nvSpPr>
          <p:cNvPr id="3" name="Content Placeholder 2"/>
          <p:cNvSpPr>
            <a:spLocks noGrp="1"/>
          </p:cNvSpPr>
          <p:nvPr>
            <p:ph idx="1"/>
          </p:nvPr>
        </p:nvSpPr>
        <p:spPr/>
        <p:txBody>
          <a:bodyPr/>
          <a:lstStyle/>
          <a:p>
            <a:r>
              <a:rPr lang="en-US" dirty="0"/>
              <a:t>Basically, you </a:t>
            </a:r>
            <a:r>
              <a:rPr lang="en-US" i="1" dirty="0"/>
              <a:t>melt data so that each row is a unique ID-variable combination. </a:t>
            </a:r>
            <a:r>
              <a:rPr lang="en-US" dirty="0"/>
              <a:t>Then you </a:t>
            </a:r>
            <a:r>
              <a:rPr lang="en-US" i="1" dirty="0"/>
              <a:t>cast the melted data into any shape you desire. During the cast, you </a:t>
            </a:r>
            <a:r>
              <a:rPr lang="en-US" dirty="0"/>
              <a:t>can aggregate the data with any function you wish.</a:t>
            </a:r>
          </a:p>
        </p:txBody>
      </p:sp>
      <p:sp>
        <p:nvSpPr>
          <p:cNvPr id="4" name="Rectangle 3"/>
          <p:cNvSpPr/>
          <p:nvPr/>
        </p:nvSpPr>
        <p:spPr>
          <a:xfrm>
            <a:off x="0" y="0"/>
            <a:ext cx="5888150" cy="707886"/>
          </a:xfrm>
          <a:prstGeom prst="rect">
            <a:avLst/>
          </a:prstGeom>
        </p:spPr>
        <p:txBody>
          <a:bodyPr wrap="none">
            <a:spAutoFit/>
          </a:bodyPr>
          <a:lstStyle/>
          <a:p>
            <a:r>
              <a:rPr lang="en-US" sz="4000" b="1" dirty="0"/>
              <a:t>Aggregation and reshaping</a:t>
            </a:r>
            <a:endParaRPr lang="en-US" sz="4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reshape2 package</a:t>
            </a:r>
            <a:endParaRPr lang="en-US" dirty="0"/>
          </a:p>
        </p:txBody>
      </p:sp>
      <p:sp>
        <p:nvSpPr>
          <p:cNvPr id="3" name="Content Placeholder 2"/>
          <p:cNvSpPr>
            <a:spLocks noGrp="1"/>
          </p:cNvSpPr>
          <p:nvPr>
            <p:ph idx="1"/>
          </p:nvPr>
        </p:nvSpPr>
        <p:spPr/>
        <p:txBody>
          <a:bodyPr>
            <a:normAutofit fontScale="92500" lnSpcReduction="10000"/>
          </a:bodyPr>
          <a:lstStyle/>
          <a:p>
            <a:r>
              <a:rPr lang="en-US" b="1" dirty="0"/>
              <a:t>The original dataset (</a:t>
            </a:r>
            <a:r>
              <a:rPr lang="en-US" b="1" dirty="0" err="1"/>
              <a:t>mydata</a:t>
            </a:r>
            <a:r>
              <a:rPr lang="en-US" b="1" dirty="0"/>
              <a:t>)</a:t>
            </a:r>
          </a:p>
          <a:p>
            <a:r>
              <a:rPr lang="en-US" dirty="0"/>
              <a:t>In this dataset, the </a:t>
            </a:r>
            <a:r>
              <a:rPr lang="en-US" i="1" dirty="0"/>
              <a:t>measurements are the values in the last two columns (5, 6, 3, </a:t>
            </a:r>
            <a:r>
              <a:rPr lang="en-US" dirty="0"/>
              <a:t>5, 6, 1, 2, and 4). Each measurement is uniquely identified by a combination of ID variables (in this case ID, Time, and whether the measurement is on X1 or X2). For example, the measured value 5 in the first row is uniquely identified by knowing that it’s from observation (ID) 1, at Time 1, and on variable X1.</a:t>
            </a:r>
          </a:p>
        </p:txBody>
      </p:sp>
      <p:sp>
        <p:nvSpPr>
          <p:cNvPr id="4" name="Rectangle 3"/>
          <p:cNvSpPr/>
          <p:nvPr/>
        </p:nvSpPr>
        <p:spPr>
          <a:xfrm>
            <a:off x="0" y="0"/>
            <a:ext cx="5888150" cy="707886"/>
          </a:xfrm>
          <a:prstGeom prst="rect">
            <a:avLst/>
          </a:prstGeom>
        </p:spPr>
        <p:txBody>
          <a:bodyPr wrap="none">
            <a:spAutoFit/>
          </a:bodyPr>
          <a:lstStyle/>
          <a:p>
            <a:r>
              <a:rPr lang="en-US" sz="4000" b="1" dirty="0"/>
              <a:t>Aggregation and reshaping</a:t>
            </a:r>
            <a:endParaRPr lang="en-US" sz="4000" dirty="0"/>
          </a:p>
        </p:txBody>
      </p:sp>
      <p:pic>
        <p:nvPicPr>
          <p:cNvPr id="1026" name="Picture 2"/>
          <p:cNvPicPr>
            <a:picLocks noChangeAspect="1" noChangeArrowheads="1"/>
          </p:cNvPicPr>
          <p:nvPr/>
        </p:nvPicPr>
        <p:blipFill>
          <a:blip r:embed="rId2" cstate="print"/>
          <a:srcRect/>
          <a:stretch>
            <a:fillRect/>
          </a:stretch>
        </p:blipFill>
        <p:spPr bwMode="auto">
          <a:xfrm>
            <a:off x="7648575" y="457200"/>
            <a:ext cx="1495425" cy="16383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Structure in R</a:t>
            </a:r>
          </a:p>
        </p:txBody>
      </p:sp>
      <p:sp>
        <p:nvSpPr>
          <p:cNvPr id="3" name="Content Placeholder 2"/>
          <p:cNvSpPr>
            <a:spLocks noGrp="1"/>
          </p:cNvSpPr>
          <p:nvPr>
            <p:ph idx="1"/>
          </p:nvPr>
        </p:nvSpPr>
        <p:spPr>
          <a:xfrm>
            <a:off x="5334000" y="1524000"/>
            <a:ext cx="3352800" cy="4602163"/>
          </a:xfrm>
        </p:spPr>
        <p:txBody>
          <a:bodyPr>
            <a:normAutofit fontScale="62500" lnSpcReduction="20000"/>
          </a:bodyPr>
          <a:lstStyle/>
          <a:p>
            <a:pPr>
              <a:buNone/>
            </a:pPr>
            <a:r>
              <a:rPr lang="en-US" i="1" dirty="0"/>
              <a:t>A data frame is a structure in R that holds data and is similar to the datasets </a:t>
            </a:r>
            <a:r>
              <a:rPr lang="en-US" dirty="0"/>
              <a:t>found in standard statistical packages (for example, SAS, SPSS, and </a:t>
            </a:r>
            <a:r>
              <a:rPr lang="en-US" dirty="0" err="1"/>
              <a:t>Stata</a:t>
            </a:r>
            <a:r>
              <a:rPr lang="en-US" dirty="0"/>
              <a:t>). The columns are variables, and the rows are observations. You can have variables of different types (for example, numeric or character) in the same data frame. Data frames are the main structures you use to store datasets.</a:t>
            </a:r>
          </a:p>
        </p:txBody>
      </p:sp>
      <p:pic>
        <p:nvPicPr>
          <p:cNvPr id="1028" name="Picture 4"/>
          <p:cNvPicPr>
            <a:picLocks noChangeAspect="1" noChangeArrowheads="1"/>
          </p:cNvPicPr>
          <p:nvPr/>
        </p:nvPicPr>
        <p:blipFill>
          <a:blip r:embed="rId2" cstate="print"/>
          <a:srcRect l="7080" r="12212"/>
          <a:stretch>
            <a:fillRect/>
          </a:stretch>
        </p:blipFill>
        <p:spPr bwMode="auto">
          <a:xfrm>
            <a:off x="381000" y="1219200"/>
            <a:ext cx="4343400" cy="3057525"/>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Melting</a:t>
            </a:r>
            <a:endParaRPr lang="en-US" dirty="0"/>
          </a:p>
        </p:txBody>
      </p:sp>
      <p:sp>
        <p:nvSpPr>
          <p:cNvPr id="3" name="Content Placeholder 2"/>
          <p:cNvSpPr>
            <a:spLocks noGrp="1"/>
          </p:cNvSpPr>
          <p:nvPr>
            <p:ph idx="1"/>
          </p:nvPr>
        </p:nvSpPr>
        <p:spPr/>
        <p:txBody>
          <a:bodyPr>
            <a:normAutofit lnSpcReduction="10000"/>
          </a:bodyPr>
          <a:lstStyle/>
          <a:p>
            <a:r>
              <a:rPr lang="en-US" dirty="0"/>
              <a:t>When you </a:t>
            </a:r>
            <a:r>
              <a:rPr lang="en-US" i="1" dirty="0"/>
              <a:t>melt a dataset, you restructure it into a format in which each measured </a:t>
            </a:r>
            <a:r>
              <a:rPr lang="en-US" dirty="0"/>
              <a:t>variable is in its own row along with the ID variables needed to uniquely identify it.</a:t>
            </a:r>
          </a:p>
          <a:p>
            <a:r>
              <a:rPr lang="en-US" dirty="0"/>
              <a:t>library(reshape2)</a:t>
            </a:r>
          </a:p>
          <a:p>
            <a:r>
              <a:rPr lang="en-US" dirty="0" err="1"/>
              <a:t>md</a:t>
            </a:r>
            <a:r>
              <a:rPr lang="en-US" dirty="0"/>
              <a:t> &lt;- melt(</a:t>
            </a:r>
            <a:r>
              <a:rPr lang="en-US" dirty="0" err="1"/>
              <a:t>mydata</a:t>
            </a:r>
            <a:r>
              <a:rPr lang="en-US" dirty="0"/>
              <a:t>, id=c("ID", "Time"))</a:t>
            </a:r>
          </a:p>
          <a:p>
            <a:pPr marL="3175" indent="-3175">
              <a:buNone/>
            </a:pPr>
            <a:r>
              <a:rPr lang="en-US" sz="2200" dirty="0"/>
              <a:t>Note that you must specify the variables needed to uniquely identify each measurement (ID and Time) and that the variable indicating the measurement variable names (X1 or X2) is created for you automatically.</a:t>
            </a:r>
          </a:p>
        </p:txBody>
      </p:sp>
      <p:sp>
        <p:nvSpPr>
          <p:cNvPr id="4" name="Rectangle 3"/>
          <p:cNvSpPr/>
          <p:nvPr/>
        </p:nvSpPr>
        <p:spPr>
          <a:xfrm>
            <a:off x="0" y="0"/>
            <a:ext cx="5888150" cy="707886"/>
          </a:xfrm>
          <a:prstGeom prst="rect">
            <a:avLst/>
          </a:prstGeom>
        </p:spPr>
        <p:txBody>
          <a:bodyPr wrap="none">
            <a:spAutoFit/>
          </a:bodyPr>
          <a:lstStyle/>
          <a:p>
            <a:r>
              <a:rPr lang="en-US" sz="4000" b="1" dirty="0"/>
              <a:t>Aggregation and reshaping</a:t>
            </a:r>
            <a:endParaRPr lang="en-US" sz="4000" dirty="0"/>
          </a:p>
        </p:txBody>
      </p:sp>
      <p:pic>
        <p:nvPicPr>
          <p:cNvPr id="2050" name="Picture 2"/>
          <p:cNvPicPr>
            <a:picLocks noChangeAspect="1" noChangeArrowheads="1"/>
          </p:cNvPicPr>
          <p:nvPr/>
        </p:nvPicPr>
        <p:blipFill>
          <a:blip r:embed="rId2" cstate="print"/>
          <a:srcRect l="12500" t="11667" r="12500" b="5000"/>
          <a:stretch>
            <a:fillRect/>
          </a:stretch>
        </p:blipFill>
        <p:spPr bwMode="auto">
          <a:xfrm>
            <a:off x="7696200" y="5134428"/>
            <a:ext cx="1447800" cy="1723571"/>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Casting</a:t>
            </a:r>
            <a:endParaRPr lang="en-US" dirty="0"/>
          </a:p>
        </p:txBody>
      </p:sp>
      <p:sp>
        <p:nvSpPr>
          <p:cNvPr id="3" name="Content Placeholder 2"/>
          <p:cNvSpPr>
            <a:spLocks noGrp="1"/>
          </p:cNvSpPr>
          <p:nvPr>
            <p:ph idx="1"/>
          </p:nvPr>
        </p:nvSpPr>
        <p:spPr/>
        <p:txBody>
          <a:bodyPr>
            <a:normAutofit/>
          </a:bodyPr>
          <a:lstStyle/>
          <a:p>
            <a:r>
              <a:rPr lang="en-US" sz="2400" dirty="0"/>
              <a:t>The </a:t>
            </a:r>
            <a:r>
              <a:rPr lang="en-US" sz="2400" dirty="0" err="1"/>
              <a:t>dcast</a:t>
            </a:r>
            <a:r>
              <a:rPr lang="en-US" sz="2400" dirty="0"/>
              <a:t>() function starts with a melted data frame and reshapes it into a new data frame using a formula that you provide and an (optional) function used to aggregate the data. The format is</a:t>
            </a:r>
          </a:p>
          <a:p>
            <a:r>
              <a:rPr lang="en-US" sz="2400" i="1" dirty="0" err="1"/>
              <a:t>newdata</a:t>
            </a:r>
            <a:r>
              <a:rPr lang="en-US" sz="2400" i="1" dirty="0"/>
              <a:t> &lt;- </a:t>
            </a:r>
            <a:r>
              <a:rPr lang="en-US" sz="2400" i="1" dirty="0" err="1"/>
              <a:t>dcast</a:t>
            </a:r>
            <a:r>
              <a:rPr lang="en-US" sz="2400" i="1" dirty="0"/>
              <a:t>(</a:t>
            </a:r>
            <a:r>
              <a:rPr lang="en-US" sz="2400" i="1" dirty="0" err="1"/>
              <a:t>md</a:t>
            </a:r>
            <a:r>
              <a:rPr lang="en-US" sz="2400" i="1" dirty="0"/>
              <a:t>, formula, </a:t>
            </a:r>
            <a:r>
              <a:rPr lang="en-US" sz="2400" i="1" dirty="0" err="1"/>
              <a:t>fun.aggregate</a:t>
            </a:r>
            <a:r>
              <a:rPr lang="en-US" sz="2400" i="1" dirty="0"/>
              <a:t>)</a:t>
            </a:r>
          </a:p>
          <a:p>
            <a:pPr marL="3175" indent="-3175">
              <a:buNone/>
            </a:pPr>
            <a:r>
              <a:rPr lang="en-US" sz="2000" dirty="0"/>
              <a:t>where </a:t>
            </a:r>
            <a:r>
              <a:rPr lang="en-US" sz="2000" i="1" dirty="0" err="1"/>
              <a:t>md</a:t>
            </a:r>
            <a:r>
              <a:rPr lang="en-US" sz="2000" i="1" dirty="0"/>
              <a:t> is the melted data, formula describes the desired end result, and </a:t>
            </a:r>
            <a:r>
              <a:rPr lang="en-US" sz="2000" i="1" dirty="0" err="1"/>
              <a:t>fun.aggregate</a:t>
            </a:r>
            <a:r>
              <a:rPr lang="en-US" sz="2000" i="1" dirty="0"/>
              <a:t> is the (optional) aggregating function. The formula takes the </a:t>
            </a:r>
            <a:r>
              <a:rPr lang="en-US" sz="2000" dirty="0"/>
              <a:t>form </a:t>
            </a:r>
          </a:p>
          <a:p>
            <a:pPr marL="3175" indent="-3175">
              <a:buNone/>
            </a:pPr>
            <a:r>
              <a:rPr lang="en-US" sz="2000" i="1" dirty="0"/>
              <a:t>rowvar1 + rowvar2 + ... ~ colvar1 + colvar2 + ...</a:t>
            </a:r>
          </a:p>
          <a:p>
            <a:pPr marL="3175" indent="-3175">
              <a:buNone/>
            </a:pPr>
            <a:r>
              <a:rPr lang="en-US" sz="2000" dirty="0"/>
              <a:t>In this formula, rowvar1 + rowvar2 + ... defines the set of crossed variables that defines the rows, and colvar1 + colvar2 + ... defines the set of crossed variables that defines the columns.</a:t>
            </a:r>
          </a:p>
          <a:p>
            <a:pPr marL="3175" indent="-3175">
              <a:buNone/>
            </a:pPr>
            <a:endParaRPr lang="en-US" sz="2200" dirty="0"/>
          </a:p>
        </p:txBody>
      </p:sp>
      <p:sp>
        <p:nvSpPr>
          <p:cNvPr id="4" name="Rectangle 3"/>
          <p:cNvSpPr/>
          <p:nvPr/>
        </p:nvSpPr>
        <p:spPr>
          <a:xfrm>
            <a:off x="0" y="0"/>
            <a:ext cx="5888150" cy="707886"/>
          </a:xfrm>
          <a:prstGeom prst="rect">
            <a:avLst/>
          </a:prstGeom>
        </p:spPr>
        <p:txBody>
          <a:bodyPr wrap="none">
            <a:spAutoFit/>
          </a:bodyPr>
          <a:lstStyle/>
          <a:p>
            <a:r>
              <a:rPr lang="en-US" sz="4000" b="1" dirty="0"/>
              <a:t>Aggregation and reshaping</a:t>
            </a:r>
            <a:endParaRPr lang="en-US" sz="4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Reshaping of data</a:t>
            </a:r>
          </a:p>
        </p:txBody>
      </p:sp>
      <p:pic>
        <p:nvPicPr>
          <p:cNvPr id="3075" name="Picture 3"/>
          <p:cNvPicPr>
            <a:picLocks noChangeAspect="1" noChangeArrowheads="1"/>
          </p:cNvPicPr>
          <p:nvPr/>
        </p:nvPicPr>
        <p:blipFill>
          <a:blip r:embed="rId2" cstate="print"/>
          <a:srcRect/>
          <a:stretch>
            <a:fillRect/>
          </a:stretch>
        </p:blipFill>
        <p:spPr bwMode="auto">
          <a:xfrm>
            <a:off x="685800" y="1143000"/>
            <a:ext cx="7848600" cy="5486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Basic graphs in R</a:t>
            </a:r>
            <a:endParaRPr lang="en-US" dirty="0"/>
          </a:p>
        </p:txBody>
      </p:sp>
      <p:sp>
        <p:nvSpPr>
          <p:cNvPr id="3" name="Content Placeholder 2"/>
          <p:cNvSpPr>
            <a:spLocks noGrp="1"/>
          </p:cNvSpPr>
          <p:nvPr>
            <p:ph idx="1"/>
          </p:nvPr>
        </p:nvSpPr>
        <p:spPr/>
        <p:txBody>
          <a:bodyPr/>
          <a:lstStyle/>
          <a:p>
            <a:r>
              <a:rPr lang="en-US" dirty="0"/>
              <a:t>Bar, box, and dot plots</a:t>
            </a:r>
          </a:p>
          <a:p>
            <a:r>
              <a:rPr lang="en-US" dirty="0"/>
              <a:t>Pie charts</a:t>
            </a:r>
          </a:p>
          <a:p>
            <a:r>
              <a:rPr lang="en-US" dirty="0"/>
              <a:t>Histograms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Bar plots</a:t>
            </a:r>
            <a:endParaRPr lang="en-US" dirty="0"/>
          </a:p>
        </p:txBody>
      </p:sp>
      <p:sp>
        <p:nvSpPr>
          <p:cNvPr id="3" name="Content Placeholder 2"/>
          <p:cNvSpPr>
            <a:spLocks noGrp="1"/>
          </p:cNvSpPr>
          <p:nvPr>
            <p:ph idx="1"/>
          </p:nvPr>
        </p:nvSpPr>
        <p:spPr/>
        <p:txBody>
          <a:bodyPr/>
          <a:lstStyle/>
          <a:p>
            <a:r>
              <a:rPr lang="en-US" dirty="0"/>
              <a:t>A bar plot displays the distribution (frequency) of a categorical variable through vertical or horizontal bars. In its simplest form, the format of the </a:t>
            </a:r>
            <a:r>
              <a:rPr lang="en-US" dirty="0" err="1"/>
              <a:t>barplot</a:t>
            </a:r>
            <a:r>
              <a:rPr lang="en-US" dirty="0"/>
              <a:t>() function is</a:t>
            </a:r>
          </a:p>
          <a:p>
            <a:r>
              <a:rPr lang="en-US" dirty="0" err="1"/>
              <a:t>barplot</a:t>
            </a:r>
            <a:r>
              <a:rPr lang="en-US" dirty="0"/>
              <a:t>(</a:t>
            </a:r>
            <a:r>
              <a:rPr lang="en-US" i="1" dirty="0"/>
              <a:t>height)</a:t>
            </a:r>
          </a:p>
          <a:p>
            <a:r>
              <a:rPr lang="en-US" dirty="0"/>
              <a:t>where </a:t>
            </a:r>
            <a:r>
              <a:rPr lang="en-US" i="1" dirty="0"/>
              <a:t>height is a vector or matrix.</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Simple bar plots</a:t>
            </a:r>
            <a:endParaRPr lang="en-US" dirty="0"/>
          </a:p>
        </p:txBody>
      </p:sp>
      <p:sp>
        <p:nvSpPr>
          <p:cNvPr id="3" name="Content Placeholder 2"/>
          <p:cNvSpPr>
            <a:spLocks noGrp="1"/>
          </p:cNvSpPr>
          <p:nvPr>
            <p:ph idx="1"/>
          </p:nvPr>
        </p:nvSpPr>
        <p:spPr/>
        <p:txBody>
          <a:bodyPr>
            <a:normAutofit/>
          </a:bodyPr>
          <a:lstStyle/>
          <a:p>
            <a:r>
              <a:rPr lang="en-US" dirty="0"/>
              <a:t>If height is a vector, the values determine the heights of the bars in the plot, and  a vertical bar plot is produced. Including the option </a:t>
            </a:r>
            <a:r>
              <a:rPr lang="en-US" dirty="0" err="1"/>
              <a:t>horiz</a:t>
            </a:r>
            <a:r>
              <a:rPr lang="en-US" dirty="0"/>
              <a:t>=TRUE produces a horizontal bar chart instead. You can also add annotating options. The main option adds a plot title, whereas the </a:t>
            </a:r>
            <a:r>
              <a:rPr lang="en-US" dirty="0" err="1"/>
              <a:t>xlab</a:t>
            </a:r>
            <a:r>
              <a:rPr lang="en-US" dirty="0"/>
              <a:t> and </a:t>
            </a:r>
            <a:r>
              <a:rPr lang="en-US" dirty="0" err="1"/>
              <a:t>ylab</a:t>
            </a:r>
            <a:r>
              <a:rPr lang="en-US" dirty="0"/>
              <a:t> options add x-axis and y-axis labels, respectively</a:t>
            </a:r>
          </a:p>
        </p:txBody>
      </p:sp>
      <p:sp>
        <p:nvSpPr>
          <p:cNvPr id="4" name="Rectangle 3"/>
          <p:cNvSpPr/>
          <p:nvPr/>
        </p:nvSpPr>
        <p:spPr>
          <a:xfrm>
            <a:off x="0" y="0"/>
            <a:ext cx="2747868" cy="923330"/>
          </a:xfrm>
          <a:prstGeom prst="rect">
            <a:avLst/>
          </a:prstGeom>
        </p:spPr>
        <p:txBody>
          <a:bodyPr wrap="none">
            <a:spAutoFit/>
          </a:bodyPr>
          <a:lstStyle/>
          <a:p>
            <a:r>
              <a:rPr lang="en-US" sz="5400" b="1" dirty="0"/>
              <a:t>Bar plots</a:t>
            </a:r>
            <a:endParaRPr lang="en-US" sz="5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Simple bar plots</a:t>
            </a:r>
            <a:endParaRPr lang="en-US" dirty="0"/>
          </a:p>
        </p:txBody>
      </p:sp>
      <p:sp>
        <p:nvSpPr>
          <p:cNvPr id="3" name="Content Placeholder 2"/>
          <p:cNvSpPr>
            <a:spLocks noGrp="1"/>
          </p:cNvSpPr>
          <p:nvPr>
            <p:ph idx="1"/>
          </p:nvPr>
        </p:nvSpPr>
        <p:spPr/>
        <p:txBody>
          <a:bodyPr>
            <a:normAutofit fontScale="77500" lnSpcReduction="20000"/>
          </a:bodyPr>
          <a:lstStyle/>
          <a:p>
            <a:r>
              <a:rPr lang="en-US" dirty="0"/>
              <a:t>In the Arthritis study, the variable Improved records the patient outcomes for individuals receiving a placebo or drug:</a:t>
            </a:r>
          </a:p>
          <a:p>
            <a:pPr>
              <a:buNone/>
            </a:pPr>
            <a:r>
              <a:rPr lang="en-US" dirty="0"/>
              <a:t>&gt; library(</a:t>
            </a:r>
            <a:r>
              <a:rPr lang="en-US" dirty="0" err="1"/>
              <a:t>vcd</a:t>
            </a:r>
            <a:r>
              <a:rPr lang="en-US" dirty="0"/>
              <a:t>)</a:t>
            </a:r>
          </a:p>
          <a:p>
            <a:pPr>
              <a:buNone/>
            </a:pPr>
            <a:r>
              <a:rPr lang="en-US" dirty="0"/>
              <a:t>&gt; counts &lt;- table(</a:t>
            </a:r>
            <a:r>
              <a:rPr lang="en-US" dirty="0" err="1"/>
              <a:t>Arthritis$Improved</a:t>
            </a:r>
            <a:r>
              <a:rPr lang="en-US" dirty="0"/>
              <a:t>)</a:t>
            </a:r>
          </a:p>
          <a:p>
            <a:pPr>
              <a:buNone/>
            </a:pPr>
            <a:r>
              <a:rPr lang="en-US" dirty="0"/>
              <a:t>&gt; counts</a:t>
            </a:r>
          </a:p>
          <a:p>
            <a:pPr>
              <a:buNone/>
            </a:pPr>
            <a:r>
              <a:rPr lang="en-US" dirty="0"/>
              <a:t>None 	Some 	Marked</a:t>
            </a:r>
          </a:p>
          <a:p>
            <a:pPr>
              <a:buNone/>
            </a:pPr>
            <a:r>
              <a:rPr lang="en-US" dirty="0"/>
              <a:t>42 	14 	28</a:t>
            </a:r>
          </a:p>
          <a:p>
            <a:pPr indent="-3175">
              <a:buNone/>
            </a:pPr>
            <a:r>
              <a:rPr lang="en-US" dirty="0"/>
              <a:t>Here, you see that 28 patients showed marked improvement, 14 showed some improvement, and 42 showed no improvement. You can graph the variable counts using a vertical or horizontal bar plot.</a:t>
            </a:r>
          </a:p>
        </p:txBody>
      </p:sp>
      <p:sp>
        <p:nvSpPr>
          <p:cNvPr id="4" name="Rectangle 3"/>
          <p:cNvSpPr/>
          <p:nvPr/>
        </p:nvSpPr>
        <p:spPr>
          <a:xfrm>
            <a:off x="0" y="0"/>
            <a:ext cx="2747868" cy="923330"/>
          </a:xfrm>
          <a:prstGeom prst="rect">
            <a:avLst/>
          </a:prstGeom>
        </p:spPr>
        <p:txBody>
          <a:bodyPr wrap="none">
            <a:spAutoFit/>
          </a:bodyPr>
          <a:lstStyle/>
          <a:p>
            <a:r>
              <a:rPr lang="en-US" sz="5400" b="1" dirty="0"/>
              <a:t>Bar plots</a:t>
            </a:r>
            <a:endParaRPr lang="en-US" sz="5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Simple bar plots</a:t>
            </a:r>
            <a:endParaRPr lang="en-US" dirty="0"/>
          </a:p>
        </p:txBody>
      </p:sp>
      <p:sp>
        <p:nvSpPr>
          <p:cNvPr id="4" name="Rectangle 3"/>
          <p:cNvSpPr/>
          <p:nvPr/>
        </p:nvSpPr>
        <p:spPr>
          <a:xfrm>
            <a:off x="0" y="0"/>
            <a:ext cx="2747868" cy="923330"/>
          </a:xfrm>
          <a:prstGeom prst="rect">
            <a:avLst/>
          </a:prstGeom>
        </p:spPr>
        <p:txBody>
          <a:bodyPr wrap="none">
            <a:spAutoFit/>
          </a:bodyPr>
          <a:lstStyle/>
          <a:p>
            <a:r>
              <a:rPr lang="en-US" sz="5400" b="1" dirty="0"/>
              <a:t>Bar plots</a:t>
            </a:r>
            <a:endParaRPr lang="en-US" sz="5400" dirty="0"/>
          </a:p>
        </p:txBody>
      </p:sp>
      <p:pic>
        <p:nvPicPr>
          <p:cNvPr id="4099" name="Picture 3"/>
          <p:cNvPicPr>
            <a:picLocks noChangeAspect="1" noChangeArrowheads="1"/>
          </p:cNvPicPr>
          <p:nvPr/>
        </p:nvPicPr>
        <p:blipFill>
          <a:blip r:embed="rId2" cstate="print"/>
          <a:srcRect/>
          <a:stretch>
            <a:fillRect/>
          </a:stretch>
        </p:blipFill>
        <p:spPr bwMode="auto">
          <a:xfrm>
            <a:off x="1128712" y="1371600"/>
            <a:ext cx="6872288" cy="5194074"/>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Stacked and grouped bar plots</a:t>
            </a:r>
            <a:endParaRPr lang="en-US" sz="4000" dirty="0"/>
          </a:p>
        </p:txBody>
      </p:sp>
      <p:sp>
        <p:nvSpPr>
          <p:cNvPr id="3" name="Content Placeholder 2"/>
          <p:cNvSpPr>
            <a:spLocks noGrp="1"/>
          </p:cNvSpPr>
          <p:nvPr>
            <p:ph idx="1"/>
          </p:nvPr>
        </p:nvSpPr>
        <p:spPr/>
        <p:txBody>
          <a:bodyPr>
            <a:normAutofit/>
          </a:bodyPr>
          <a:lstStyle/>
          <a:p>
            <a:r>
              <a:rPr lang="en-US" dirty="0"/>
              <a:t>If height is a matrix rather than a vector, the resulting graph will be a stacked or grouped bar plot. If beside=FALSE (the default), then each column of the matrix produces a bar in the plot, with the values in the column giving the heights of stacked “sub-bars.” If beside=TRUE, each column of the matrix represents a group, and the values in each column are juxtaposed rather than stacked.</a:t>
            </a:r>
          </a:p>
        </p:txBody>
      </p:sp>
      <p:sp>
        <p:nvSpPr>
          <p:cNvPr id="4" name="Rectangle 3"/>
          <p:cNvSpPr/>
          <p:nvPr/>
        </p:nvSpPr>
        <p:spPr>
          <a:xfrm>
            <a:off x="0" y="0"/>
            <a:ext cx="2747868" cy="923330"/>
          </a:xfrm>
          <a:prstGeom prst="rect">
            <a:avLst/>
          </a:prstGeom>
        </p:spPr>
        <p:txBody>
          <a:bodyPr wrap="none">
            <a:spAutoFit/>
          </a:bodyPr>
          <a:lstStyle/>
          <a:p>
            <a:r>
              <a:rPr lang="en-US" sz="5400" b="1" dirty="0"/>
              <a:t>Bar plots</a:t>
            </a:r>
            <a:endParaRPr lang="en-US" sz="5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Stacked and grouped bar plots</a:t>
            </a:r>
            <a:endParaRPr lang="en-US" sz="4000" dirty="0"/>
          </a:p>
        </p:txBody>
      </p:sp>
      <p:sp>
        <p:nvSpPr>
          <p:cNvPr id="3" name="Content Placeholder 2"/>
          <p:cNvSpPr>
            <a:spLocks noGrp="1"/>
          </p:cNvSpPr>
          <p:nvPr>
            <p:ph idx="1"/>
          </p:nvPr>
        </p:nvSpPr>
        <p:spPr/>
        <p:txBody>
          <a:bodyPr>
            <a:normAutofit lnSpcReduction="10000"/>
          </a:bodyPr>
          <a:lstStyle/>
          <a:p>
            <a:r>
              <a:rPr lang="en-US" dirty="0"/>
              <a:t>Consider the cross-tabulation of treatment type and improvement status:</a:t>
            </a:r>
          </a:p>
          <a:p>
            <a:pPr>
              <a:buNone/>
            </a:pPr>
            <a:r>
              <a:rPr lang="en-US" sz="2600" dirty="0"/>
              <a:t>&gt; library(</a:t>
            </a:r>
            <a:r>
              <a:rPr lang="en-US" sz="2600" dirty="0" err="1"/>
              <a:t>vcd</a:t>
            </a:r>
            <a:r>
              <a:rPr lang="en-US" sz="2600" dirty="0"/>
              <a:t>)</a:t>
            </a:r>
          </a:p>
          <a:p>
            <a:pPr>
              <a:buNone/>
            </a:pPr>
            <a:r>
              <a:rPr lang="en-US" sz="2600" dirty="0"/>
              <a:t>&gt; counts &lt;- table(</a:t>
            </a:r>
            <a:r>
              <a:rPr lang="en-US" sz="2600" dirty="0" err="1"/>
              <a:t>Arthritis$Improved</a:t>
            </a:r>
            <a:r>
              <a:rPr lang="en-US" sz="2600" dirty="0"/>
              <a:t>, </a:t>
            </a:r>
            <a:r>
              <a:rPr lang="en-US" sz="2600" dirty="0" err="1"/>
              <a:t>Arthritis$Treatment</a:t>
            </a:r>
            <a:r>
              <a:rPr lang="en-US" sz="2600" dirty="0"/>
              <a:t>)</a:t>
            </a:r>
            <a:endParaRPr lang="en-US" dirty="0"/>
          </a:p>
          <a:p>
            <a:pPr>
              <a:buNone/>
            </a:pPr>
            <a:r>
              <a:rPr lang="en-US" sz="2600" dirty="0"/>
              <a:t>&gt; counts</a:t>
            </a:r>
          </a:p>
          <a:p>
            <a:pPr>
              <a:buNone/>
            </a:pPr>
            <a:r>
              <a:rPr lang="en-US" sz="2600" dirty="0"/>
              <a:t>			Treatment</a:t>
            </a:r>
          </a:p>
          <a:p>
            <a:pPr>
              <a:buNone/>
            </a:pPr>
            <a:r>
              <a:rPr lang="en-US" sz="2600" dirty="0"/>
              <a:t>Improved	 Placebo	 Treated</a:t>
            </a:r>
          </a:p>
          <a:p>
            <a:pPr>
              <a:buNone/>
            </a:pPr>
            <a:r>
              <a:rPr lang="en-US" sz="2600" dirty="0"/>
              <a:t>None		 29 		13</a:t>
            </a:r>
          </a:p>
          <a:p>
            <a:pPr>
              <a:buNone/>
            </a:pPr>
            <a:r>
              <a:rPr lang="en-US" sz="2600" dirty="0"/>
              <a:t>Some		 7 		7</a:t>
            </a:r>
          </a:p>
          <a:p>
            <a:pPr>
              <a:buNone/>
            </a:pPr>
            <a:r>
              <a:rPr lang="en-US" sz="2600" dirty="0"/>
              <a:t>Marked 	7 		21</a:t>
            </a:r>
          </a:p>
        </p:txBody>
      </p:sp>
      <p:sp>
        <p:nvSpPr>
          <p:cNvPr id="4" name="Rectangle 3"/>
          <p:cNvSpPr/>
          <p:nvPr/>
        </p:nvSpPr>
        <p:spPr>
          <a:xfrm>
            <a:off x="0" y="0"/>
            <a:ext cx="2747868" cy="923330"/>
          </a:xfrm>
          <a:prstGeom prst="rect">
            <a:avLst/>
          </a:prstGeom>
        </p:spPr>
        <p:txBody>
          <a:bodyPr wrap="none">
            <a:spAutoFit/>
          </a:bodyPr>
          <a:lstStyle/>
          <a:p>
            <a:r>
              <a:rPr lang="en-US" sz="5400" b="1" dirty="0"/>
              <a:t>Bar plots</a:t>
            </a:r>
            <a:endParaRPr lang="en-US" sz="5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Control flow</a:t>
            </a:r>
            <a:endParaRPr lang="en-US" dirty="0"/>
          </a:p>
        </p:txBody>
      </p:sp>
      <p:sp>
        <p:nvSpPr>
          <p:cNvPr id="3" name="Content Placeholder 2"/>
          <p:cNvSpPr>
            <a:spLocks noGrp="1"/>
          </p:cNvSpPr>
          <p:nvPr>
            <p:ph idx="1"/>
          </p:nvPr>
        </p:nvSpPr>
        <p:spPr/>
        <p:txBody>
          <a:bodyPr>
            <a:normAutofit lnSpcReduction="10000"/>
          </a:bodyPr>
          <a:lstStyle/>
          <a:p>
            <a:r>
              <a:rPr lang="en-US" dirty="0"/>
              <a:t>In the normal course of events, the statements in an R program are executed sequentially from the top of the program to the bottom.</a:t>
            </a:r>
          </a:p>
          <a:p>
            <a:r>
              <a:rPr lang="en-US" dirty="0"/>
              <a:t>But there are times that you’ll want to execute some statements repetitively while executing other statements only if certain conditions are met. This is where control-flow constructs come 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Stacked and grouped bar plots</a:t>
            </a:r>
            <a:endParaRPr lang="en-US" sz="4000" dirty="0"/>
          </a:p>
        </p:txBody>
      </p:sp>
      <p:sp>
        <p:nvSpPr>
          <p:cNvPr id="4" name="Rectangle 3"/>
          <p:cNvSpPr/>
          <p:nvPr/>
        </p:nvSpPr>
        <p:spPr>
          <a:xfrm>
            <a:off x="0" y="0"/>
            <a:ext cx="2747868" cy="923330"/>
          </a:xfrm>
          <a:prstGeom prst="rect">
            <a:avLst/>
          </a:prstGeom>
        </p:spPr>
        <p:txBody>
          <a:bodyPr wrap="none">
            <a:spAutoFit/>
          </a:bodyPr>
          <a:lstStyle/>
          <a:p>
            <a:r>
              <a:rPr lang="en-US" sz="5400" b="1" dirty="0"/>
              <a:t>Bar plots</a:t>
            </a:r>
            <a:endParaRPr lang="en-US" sz="5400" dirty="0"/>
          </a:p>
        </p:txBody>
      </p:sp>
      <p:pic>
        <p:nvPicPr>
          <p:cNvPr id="5123" name="Picture 3"/>
          <p:cNvPicPr>
            <a:picLocks noChangeAspect="1" noChangeArrowheads="1"/>
          </p:cNvPicPr>
          <p:nvPr/>
        </p:nvPicPr>
        <p:blipFill>
          <a:blip r:embed="rId2" cstate="print"/>
          <a:srcRect/>
          <a:stretch>
            <a:fillRect/>
          </a:stretch>
        </p:blipFill>
        <p:spPr bwMode="auto">
          <a:xfrm>
            <a:off x="1219200" y="4038600"/>
            <a:ext cx="7162800" cy="2509003"/>
          </a:xfrm>
          <a:prstGeom prst="rect">
            <a:avLst/>
          </a:prstGeom>
          <a:noFill/>
          <a:ln w="9525">
            <a:noFill/>
            <a:miter lim="800000"/>
            <a:headEnd/>
            <a:tailEnd/>
          </a:ln>
        </p:spPr>
      </p:pic>
      <p:pic>
        <p:nvPicPr>
          <p:cNvPr id="5124" name="Picture 4"/>
          <p:cNvPicPr>
            <a:picLocks noChangeAspect="1" noChangeArrowheads="1"/>
          </p:cNvPicPr>
          <p:nvPr/>
        </p:nvPicPr>
        <p:blipFill>
          <a:blip r:embed="rId3" cstate="print"/>
          <a:srcRect/>
          <a:stretch>
            <a:fillRect/>
          </a:stretch>
        </p:blipFill>
        <p:spPr bwMode="auto">
          <a:xfrm>
            <a:off x="1524000" y="1447800"/>
            <a:ext cx="4905375" cy="282892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Pie charts</a:t>
            </a:r>
            <a:endParaRPr lang="en-US" sz="4000" dirty="0"/>
          </a:p>
        </p:txBody>
      </p:sp>
      <p:sp>
        <p:nvSpPr>
          <p:cNvPr id="3" name="Content Placeholder 2"/>
          <p:cNvSpPr>
            <a:spLocks noGrp="1"/>
          </p:cNvSpPr>
          <p:nvPr>
            <p:ph idx="1"/>
          </p:nvPr>
        </p:nvSpPr>
        <p:spPr/>
        <p:txBody>
          <a:bodyPr>
            <a:normAutofit/>
          </a:bodyPr>
          <a:lstStyle/>
          <a:p>
            <a:pPr>
              <a:buNone/>
            </a:pPr>
            <a:r>
              <a:rPr lang="en-US" sz="2800" dirty="0"/>
              <a:t>Pie charts are created with the function</a:t>
            </a:r>
          </a:p>
          <a:p>
            <a:pPr>
              <a:buNone/>
            </a:pPr>
            <a:r>
              <a:rPr lang="en-US" sz="2800" dirty="0"/>
              <a:t>pie(</a:t>
            </a:r>
            <a:r>
              <a:rPr lang="en-US" sz="2800" i="1" dirty="0"/>
              <a:t>x, labels)</a:t>
            </a:r>
          </a:p>
          <a:p>
            <a:pPr>
              <a:buNone/>
            </a:pPr>
            <a:r>
              <a:rPr lang="en-US" sz="2800" dirty="0"/>
              <a:t>where </a:t>
            </a:r>
            <a:r>
              <a:rPr lang="en-US" sz="2800" i="1" dirty="0"/>
              <a:t>x is a non-negative numeric vector indicating the area of each slice and labels provides a character vector of slice labels.</a:t>
            </a:r>
          </a:p>
          <a:p>
            <a:pPr>
              <a:buNone/>
            </a:pPr>
            <a:endParaRPr lang="en-US" sz="2600" dirty="0"/>
          </a:p>
        </p:txBody>
      </p:sp>
      <p:pic>
        <p:nvPicPr>
          <p:cNvPr id="7" name="Picture 2"/>
          <p:cNvPicPr>
            <a:picLocks noChangeAspect="1" noChangeArrowheads="1"/>
          </p:cNvPicPr>
          <p:nvPr/>
        </p:nvPicPr>
        <p:blipFill>
          <a:blip r:embed="rId2" cstate="print"/>
          <a:srcRect/>
          <a:stretch>
            <a:fillRect/>
          </a:stretch>
        </p:blipFill>
        <p:spPr bwMode="auto">
          <a:xfrm>
            <a:off x="4247956" y="3429000"/>
            <a:ext cx="4896044" cy="3428999"/>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Pie charts</a:t>
            </a:r>
            <a:endParaRPr lang="en-US" sz="4000" dirty="0"/>
          </a:p>
        </p:txBody>
      </p:sp>
      <p:pic>
        <p:nvPicPr>
          <p:cNvPr id="6147" name="Picture 3"/>
          <p:cNvPicPr>
            <a:picLocks noChangeAspect="1" noChangeArrowheads="1"/>
          </p:cNvPicPr>
          <p:nvPr/>
        </p:nvPicPr>
        <p:blipFill>
          <a:blip r:embed="rId2" cstate="print"/>
          <a:srcRect/>
          <a:stretch>
            <a:fillRect/>
          </a:stretch>
        </p:blipFill>
        <p:spPr bwMode="auto">
          <a:xfrm>
            <a:off x="0" y="1143000"/>
            <a:ext cx="8305800" cy="5710238"/>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Histograms</a:t>
            </a:r>
            <a:endParaRPr lang="en-US" sz="4000" dirty="0"/>
          </a:p>
        </p:txBody>
      </p:sp>
      <p:sp>
        <p:nvSpPr>
          <p:cNvPr id="3" name="Content Placeholder 2"/>
          <p:cNvSpPr>
            <a:spLocks noGrp="1"/>
          </p:cNvSpPr>
          <p:nvPr>
            <p:ph idx="1"/>
          </p:nvPr>
        </p:nvSpPr>
        <p:spPr/>
        <p:txBody>
          <a:bodyPr>
            <a:normAutofit/>
          </a:bodyPr>
          <a:lstStyle/>
          <a:p>
            <a:pPr marL="0" indent="0">
              <a:buNone/>
            </a:pPr>
            <a:r>
              <a:rPr lang="en-US" sz="2800" dirty="0"/>
              <a:t>Histograms display the distribution of a continuous variable by dividing the range of scores into a specified number of bins on the x-axis and displaying the frequency of scores in each bin on the y-axis. You can create histograms with the function</a:t>
            </a:r>
          </a:p>
          <a:p>
            <a:pPr>
              <a:buNone/>
            </a:pPr>
            <a:r>
              <a:rPr lang="en-US" sz="2800" dirty="0" err="1"/>
              <a:t>hist</a:t>
            </a:r>
            <a:r>
              <a:rPr lang="en-US" sz="2800" dirty="0"/>
              <a:t>(</a:t>
            </a:r>
            <a:r>
              <a:rPr lang="en-US" sz="2800" i="1" dirty="0"/>
              <a:t>x)</a:t>
            </a:r>
          </a:p>
          <a:p>
            <a:r>
              <a:rPr lang="en-US" sz="2800" dirty="0"/>
              <a:t>where </a:t>
            </a:r>
            <a:r>
              <a:rPr lang="en-US" sz="2800" i="1" dirty="0"/>
              <a:t>x is a numeric vector of values. The option freq=FALSE creates a plot </a:t>
            </a:r>
            <a:r>
              <a:rPr lang="en-US" sz="2800" dirty="0"/>
              <a:t>based on probability densities rather than frequencies.</a:t>
            </a:r>
            <a:endParaRPr lang="en-US" sz="26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Histograms</a:t>
            </a:r>
            <a:endParaRPr lang="en-US" sz="4000" dirty="0"/>
          </a:p>
        </p:txBody>
      </p:sp>
      <p:pic>
        <p:nvPicPr>
          <p:cNvPr id="7170" name="Picture 2"/>
          <p:cNvPicPr>
            <a:picLocks noChangeAspect="1" noChangeArrowheads="1"/>
          </p:cNvPicPr>
          <p:nvPr/>
        </p:nvPicPr>
        <p:blipFill>
          <a:blip r:embed="rId2" cstate="print"/>
          <a:srcRect/>
          <a:stretch>
            <a:fillRect/>
          </a:stretch>
        </p:blipFill>
        <p:spPr bwMode="auto">
          <a:xfrm>
            <a:off x="1371600" y="1219200"/>
            <a:ext cx="5181600" cy="4559808"/>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Histograms</a:t>
            </a:r>
            <a:endParaRPr lang="en-US" sz="4000" dirty="0"/>
          </a:p>
        </p:txBody>
      </p:sp>
      <p:pic>
        <p:nvPicPr>
          <p:cNvPr id="8194" name="Picture 2"/>
          <p:cNvPicPr>
            <a:picLocks noChangeAspect="1" noChangeArrowheads="1"/>
          </p:cNvPicPr>
          <p:nvPr/>
        </p:nvPicPr>
        <p:blipFill>
          <a:blip r:embed="rId2" cstate="print"/>
          <a:srcRect/>
          <a:stretch>
            <a:fillRect/>
          </a:stretch>
        </p:blipFill>
        <p:spPr bwMode="auto">
          <a:xfrm>
            <a:off x="609600" y="1219199"/>
            <a:ext cx="6400800" cy="5647765"/>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Box plots</a:t>
            </a:r>
            <a:endParaRPr lang="en-US" sz="4000" dirty="0"/>
          </a:p>
        </p:txBody>
      </p:sp>
      <p:sp>
        <p:nvSpPr>
          <p:cNvPr id="3" name="Content Placeholder 2"/>
          <p:cNvSpPr>
            <a:spLocks noGrp="1"/>
          </p:cNvSpPr>
          <p:nvPr>
            <p:ph idx="1"/>
          </p:nvPr>
        </p:nvSpPr>
        <p:spPr/>
        <p:txBody>
          <a:bodyPr>
            <a:normAutofit/>
          </a:bodyPr>
          <a:lstStyle/>
          <a:p>
            <a:pPr marL="3175" indent="-3175">
              <a:buNone/>
            </a:pPr>
            <a:r>
              <a:rPr lang="en-US" sz="2800" dirty="0"/>
              <a:t>A </a:t>
            </a:r>
            <a:r>
              <a:rPr lang="en-US" sz="2800" i="1" dirty="0"/>
              <a:t>box-and-whiskers plot describes the distribution of a continuous variable by </a:t>
            </a:r>
            <a:r>
              <a:rPr lang="en-US" sz="2800" dirty="0"/>
              <a:t>plotting its five-number summary: the minimum, lower quartile (25</a:t>
            </a:r>
            <a:r>
              <a:rPr lang="en-US" sz="2800" baseline="30000" dirty="0"/>
              <a:t>th</a:t>
            </a:r>
            <a:r>
              <a:rPr lang="en-US" sz="2800" dirty="0"/>
              <a:t> percentile), median (50th percentile), upper quartile (75th percentile), and maximum. It can also display observations that may be outliers (values outside the range of ± 1.5*IQR, where IQR is the </a:t>
            </a:r>
            <a:r>
              <a:rPr lang="en-US" sz="2800" dirty="0" err="1"/>
              <a:t>interquartile</a:t>
            </a:r>
            <a:r>
              <a:rPr lang="en-US" sz="2800" dirty="0"/>
              <a:t> range defined as the upper quartile minus the lower quartile).</a:t>
            </a:r>
            <a:endParaRPr lang="en-US" sz="26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Box plots</a:t>
            </a:r>
            <a:endParaRPr lang="en-US" sz="4000" dirty="0"/>
          </a:p>
        </p:txBody>
      </p:sp>
      <p:sp>
        <p:nvSpPr>
          <p:cNvPr id="3" name="Content Placeholder 2"/>
          <p:cNvSpPr>
            <a:spLocks noGrp="1"/>
          </p:cNvSpPr>
          <p:nvPr>
            <p:ph idx="1"/>
          </p:nvPr>
        </p:nvSpPr>
        <p:spPr/>
        <p:txBody>
          <a:bodyPr>
            <a:normAutofit/>
          </a:bodyPr>
          <a:lstStyle/>
          <a:p>
            <a:pPr marL="3175" indent="-3175">
              <a:buNone/>
            </a:pPr>
            <a:endParaRPr lang="en-US" sz="2600" dirty="0"/>
          </a:p>
        </p:txBody>
      </p:sp>
      <p:pic>
        <p:nvPicPr>
          <p:cNvPr id="9219" name="Picture 3"/>
          <p:cNvPicPr>
            <a:picLocks noChangeAspect="1" noChangeArrowheads="1"/>
          </p:cNvPicPr>
          <p:nvPr/>
        </p:nvPicPr>
        <p:blipFill>
          <a:blip r:embed="rId2" cstate="print"/>
          <a:srcRect/>
          <a:stretch>
            <a:fillRect/>
          </a:stretch>
        </p:blipFill>
        <p:spPr bwMode="auto">
          <a:xfrm>
            <a:off x="2109788" y="1219200"/>
            <a:ext cx="4924425" cy="44196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Box plots</a:t>
            </a:r>
            <a:endParaRPr lang="en-US" sz="4000" dirty="0"/>
          </a:p>
        </p:txBody>
      </p:sp>
      <p:sp>
        <p:nvSpPr>
          <p:cNvPr id="3" name="Content Placeholder 2"/>
          <p:cNvSpPr>
            <a:spLocks noGrp="1"/>
          </p:cNvSpPr>
          <p:nvPr>
            <p:ph idx="1"/>
          </p:nvPr>
        </p:nvSpPr>
        <p:spPr/>
        <p:txBody>
          <a:bodyPr>
            <a:normAutofit/>
          </a:bodyPr>
          <a:lstStyle/>
          <a:p>
            <a:pPr marL="3175" indent="-3175">
              <a:buNone/>
            </a:pPr>
            <a:r>
              <a:rPr lang="en-US" sz="2800" dirty="0"/>
              <a:t>For example, in the sample of cars, the median mpg is 19.2, 50% of the scores fall between 15.3 and 22.8, the smallest value is 10.4, and the largest value is 33.9.</a:t>
            </a:r>
            <a:endParaRPr lang="en-US" sz="26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Box plots</a:t>
            </a:r>
            <a:endParaRPr lang="en-US" sz="4000" dirty="0"/>
          </a:p>
        </p:txBody>
      </p:sp>
      <p:sp>
        <p:nvSpPr>
          <p:cNvPr id="3" name="Content Placeholder 2"/>
          <p:cNvSpPr>
            <a:spLocks noGrp="1"/>
          </p:cNvSpPr>
          <p:nvPr>
            <p:ph idx="1"/>
          </p:nvPr>
        </p:nvSpPr>
        <p:spPr/>
        <p:txBody>
          <a:bodyPr>
            <a:normAutofit/>
          </a:bodyPr>
          <a:lstStyle/>
          <a:p>
            <a:pPr marL="3175" indent="-3175">
              <a:buNone/>
            </a:pPr>
            <a:r>
              <a:rPr lang="en-US" sz="2800" dirty="0"/>
              <a:t>For example, in the sample of cars, the median mpg is 19.2, 50% of the scores fall between 15.3 and 22.8, the smallest value is 10.4, and the largest value is 33.9.</a:t>
            </a:r>
            <a:endParaRPr lang="en-US" sz="2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Control flow</a:t>
            </a:r>
            <a:endParaRPr lang="en-US" dirty="0"/>
          </a:p>
        </p:txBody>
      </p:sp>
      <p:sp>
        <p:nvSpPr>
          <p:cNvPr id="3" name="Content Placeholder 2"/>
          <p:cNvSpPr>
            <a:spLocks noGrp="1"/>
          </p:cNvSpPr>
          <p:nvPr>
            <p:ph idx="1"/>
          </p:nvPr>
        </p:nvSpPr>
        <p:spPr/>
        <p:txBody>
          <a:bodyPr/>
          <a:lstStyle/>
          <a:p>
            <a:r>
              <a:rPr lang="en-US" dirty="0"/>
              <a:t>R has the standard control structures</a:t>
            </a:r>
          </a:p>
          <a:p>
            <a:pPr lvl="1"/>
            <a:r>
              <a:rPr lang="en-US" dirty="0"/>
              <a:t>constructs used for conditional execution, (</a:t>
            </a:r>
            <a:r>
              <a:rPr lang="en-US" b="1" dirty="0"/>
              <a:t>Conditional execution</a:t>
            </a:r>
            <a:r>
              <a:rPr lang="en-US" dirty="0"/>
              <a:t>)</a:t>
            </a:r>
          </a:p>
          <a:p>
            <a:pPr lvl="1"/>
            <a:r>
              <a:rPr lang="en-US" dirty="0"/>
              <a:t>followed by the constructs used for looping. (</a:t>
            </a:r>
            <a:r>
              <a:rPr lang="en-US" b="1" dirty="0"/>
              <a:t>Repetition and looping</a:t>
            </a:r>
            <a:r>
              <a:rPr lang="en-US" dirty="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Using parallel box plots to compare groups</a:t>
            </a:r>
            <a:endParaRPr lang="en-US" sz="3200" dirty="0"/>
          </a:p>
        </p:txBody>
      </p:sp>
      <p:sp>
        <p:nvSpPr>
          <p:cNvPr id="3" name="Content Placeholder 2"/>
          <p:cNvSpPr>
            <a:spLocks noGrp="1"/>
          </p:cNvSpPr>
          <p:nvPr>
            <p:ph idx="1"/>
          </p:nvPr>
        </p:nvSpPr>
        <p:spPr/>
        <p:txBody>
          <a:bodyPr>
            <a:normAutofit fontScale="92500" lnSpcReduction="20000"/>
          </a:bodyPr>
          <a:lstStyle/>
          <a:p>
            <a:pPr marL="3175" indent="-3175">
              <a:buNone/>
            </a:pPr>
            <a:r>
              <a:rPr lang="en-US" sz="2800" dirty="0"/>
              <a:t>Box plots can be created for individual variables or for variables by group. The format is</a:t>
            </a:r>
          </a:p>
          <a:p>
            <a:pPr marL="3175" indent="-3175">
              <a:buNone/>
            </a:pPr>
            <a:r>
              <a:rPr lang="en-US" sz="2800" dirty="0" err="1"/>
              <a:t>boxplot</a:t>
            </a:r>
            <a:r>
              <a:rPr lang="en-US" sz="2800" dirty="0"/>
              <a:t>(</a:t>
            </a:r>
            <a:r>
              <a:rPr lang="en-US" sz="2800" i="1" dirty="0"/>
              <a:t>formula, data=</a:t>
            </a:r>
            <a:r>
              <a:rPr lang="en-US" sz="2800" i="1" dirty="0" err="1"/>
              <a:t>dataframe</a:t>
            </a:r>
            <a:r>
              <a:rPr lang="en-US" sz="2800" i="1" dirty="0"/>
              <a:t>)</a:t>
            </a:r>
          </a:p>
          <a:p>
            <a:r>
              <a:rPr lang="en-US" sz="2800" dirty="0"/>
              <a:t>where </a:t>
            </a:r>
            <a:r>
              <a:rPr lang="en-US" sz="2800" i="1" dirty="0"/>
              <a:t>formula is a formula and </a:t>
            </a:r>
            <a:r>
              <a:rPr lang="en-US" sz="2800" i="1" dirty="0" err="1"/>
              <a:t>dataframe</a:t>
            </a:r>
            <a:r>
              <a:rPr lang="en-US" sz="2800" i="1" dirty="0"/>
              <a:t> denotes the data frame (or list) </a:t>
            </a:r>
            <a:r>
              <a:rPr lang="en-US" sz="2800" dirty="0"/>
              <a:t>providing the data. An example of a formula is y ~ A, where a separate box plot for numeric variable y is generated for each value of categorical variable A. The formula y ~ A*B would produce a box plot of numeric variable y, for each combination of levels in categorical variables A and B. Adding the option </a:t>
            </a:r>
            <a:r>
              <a:rPr lang="en-US" sz="2800" dirty="0" err="1"/>
              <a:t>varwidth</a:t>
            </a:r>
            <a:r>
              <a:rPr lang="en-US" sz="2800" dirty="0"/>
              <a:t>=TRUE makes the </a:t>
            </a:r>
            <a:r>
              <a:rPr lang="en-US" sz="2800" dirty="0" err="1"/>
              <a:t>boxplot</a:t>
            </a:r>
            <a:r>
              <a:rPr lang="en-US" sz="2800" dirty="0"/>
              <a:t> widths proportional to the square root of their sample sizes. Add horizontal=TRUE to reverse the axis orientation.</a:t>
            </a:r>
            <a:endParaRPr lang="en-US" sz="26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Using parallel box plots to compare groups</a:t>
            </a:r>
            <a:endParaRPr lang="en-US" sz="3200" dirty="0"/>
          </a:p>
        </p:txBody>
      </p:sp>
      <p:sp>
        <p:nvSpPr>
          <p:cNvPr id="3" name="Content Placeholder 2"/>
          <p:cNvSpPr>
            <a:spLocks noGrp="1"/>
          </p:cNvSpPr>
          <p:nvPr>
            <p:ph idx="1"/>
          </p:nvPr>
        </p:nvSpPr>
        <p:spPr/>
        <p:txBody>
          <a:bodyPr>
            <a:normAutofit fontScale="92500" lnSpcReduction="20000"/>
          </a:bodyPr>
          <a:lstStyle/>
          <a:p>
            <a:pPr marL="3175" indent="-3175">
              <a:buNone/>
            </a:pPr>
            <a:r>
              <a:rPr lang="en-US" sz="2800" dirty="0"/>
              <a:t>Box plots can be created for individual variables or for variables by group. The format is</a:t>
            </a:r>
          </a:p>
          <a:p>
            <a:pPr marL="3175" indent="-3175">
              <a:buNone/>
            </a:pPr>
            <a:r>
              <a:rPr lang="en-US" sz="2800" dirty="0" err="1"/>
              <a:t>boxplot</a:t>
            </a:r>
            <a:r>
              <a:rPr lang="en-US" sz="2800" dirty="0"/>
              <a:t>(</a:t>
            </a:r>
            <a:r>
              <a:rPr lang="en-US" sz="2800" i="1" dirty="0"/>
              <a:t>formula, data=</a:t>
            </a:r>
            <a:r>
              <a:rPr lang="en-US" sz="2800" i="1" dirty="0" err="1"/>
              <a:t>dataframe</a:t>
            </a:r>
            <a:r>
              <a:rPr lang="en-US" sz="2800" i="1" dirty="0"/>
              <a:t>)</a:t>
            </a:r>
          </a:p>
          <a:p>
            <a:r>
              <a:rPr lang="en-US" sz="2800" dirty="0"/>
              <a:t>where </a:t>
            </a:r>
            <a:r>
              <a:rPr lang="en-US" sz="2800" i="1" dirty="0"/>
              <a:t>formula is a formula and </a:t>
            </a:r>
            <a:r>
              <a:rPr lang="en-US" sz="2800" i="1" dirty="0" err="1"/>
              <a:t>dataframe</a:t>
            </a:r>
            <a:r>
              <a:rPr lang="en-US" sz="2800" i="1" dirty="0"/>
              <a:t> denotes the data frame (or list) </a:t>
            </a:r>
            <a:r>
              <a:rPr lang="en-US" sz="2800" dirty="0"/>
              <a:t>providing the data. An example of a formula is y ~ A, where a separate box plot for numeric variable y is generated for each value of categorical variable A. The formula y ~ A*B would produce a box plot of numeric variable y, for each combination of levels in categorical variables A and B. Adding the option </a:t>
            </a:r>
            <a:r>
              <a:rPr lang="en-US" sz="2800" dirty="0" err="1"/>
              <a:t>varwidth</a:t>
            </a:r>
            <a:r>
              <a:rPr lang="en-US" sz="2800" dirty="0"/>
              <a:t>=TRUE makes the </a:t>
            </a:r>
            <a:r>
              <a:rPr lang="en-US" sz="2800" dirty="0" err="1"/>
              <a:t>boxplot</a:t>
            </a:r>
            <a:r>
              <a:rPr lang="en-US" sz="2800" dirty="0"/>
              <a:t> widths proportional to the square root of their sample sizes. Add horizontal=TRUE to reverse the axis orientation.</a:t>
            </a:r>
            <a:endParaRPr lang="en-US" sz="26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Using parallel box plots to compare groups</a:t>
            </a:r>
            <a:endParaRPr lang="en-US" sz="3200" dirty="0"/>
          </a:p>
        </p:txBody>
      </p:sp>
      <p:sp>
        <p:nvSpPr>
          <p:cNvPr id="3" name="Content Placeholder 2"/>
          <p:cNvSpPr>
            <a:spLocks noGrp="1"/>
          </p:cNvSpPr>
          <p:nvPr>
            <p:ph idx="1"/>
          </p:nvPr>
        </p:nvSpPr>
        <p:spPr/>
        <p:txBody>
          <a:bodyPr>
            <a:normAutofit/>
          </a:bodyPr>
          <a:lstStyle/>
          <a:p>
            <a:pPr marL="3175" indent="-3175">
              <a:buNone/>
            </a:pPr>
            <a:r>
              <a:rPr lang="en-US" sz="2400" dirty="0" err="1"/>
              <a:t>boxplot</a:t>
            </a:r>
            <a:r>
              <a:rPr lang="en-US" sz="2400" dirty="0"/>
              <a:t>(mpg ~ </a:t>
            </a:r>
            <a:r>
              <a:rPr lang="en-US" sz="2400" dirty="0" err="1"/>
              <a:t>cyl</a:t>
            </a:r>
            <a:r>
              <a:rPr lang="en-US" sz="2400" dirty="0"/>
              <a:t>, data=</a:t>
            </a:r>
            <a:r>
              <a:rPr lang="en-US" sz="2400" dirty="0" err="1"/>
              <a:t>mtcars</a:t>
            </a:r>
            <a:r>
              <a:rPr lang="en-US" sz="2400" dirty="0"/>
              <a:t>, </a:t>
            </a:r>
          </a:p>
          <a:p>
            <a:pPr marL="3175" indent="-3175">
              <a:buNone/>
            </a:pPr>
            <a:r>
              <a:rPr lang="en-US" sz="2400" dirty="0"/>
              <a:t>			main="Car Mileage Data“, 					</a:t>
            </a:r>
            <a:r>
              <a:rPr lang="en-US" sz="2400" dirty="0" err="1"/>
              <a:t>xlab</a:t>
            </a:r>
            <a:r>
              <a:rPr lang="en-US" sz="2400" dirty="0"/>
              <a:t>="Number of Cylinders“, 					</a:t>
            </a:r>
            <a:r>
              <a:rPr lang="en-US" sz="2400" dirty="0" err="1"/>
              <a:t>ylab</a:t>
            </a:r>
            <a:r>
              <a:rPr lang="en-US" sz="2400" dirty="0"/>
              <a:t>="Miles Per Gallon")</a:t>
            </a:r>
            <a:endParaRPr lang="en-US" sz="2000" dirty="0"/>
          </a:p>
        </p:txBody>
      </p:sp>
      <p:pic>
        <p:nvPicPr>
          <p:cNvPr id="10242" name="Picture 2"/>
          <p:cNvPicPr>
            <a:picLocks noChangeAspect="1" noChangeArrowheads="1"/>
          </p:cNvPicPr>
          <p:nvPr/>
        </p:nvPicPr>
        <p:blipFill>
          <a:blip r:embed="rId2" cstate="print"/>
          <a:srcRect/>
          <a:stretch>
            <a:fillRect/>
          </a:stretch>
        </p:blipFill>
        <p:spPr bwMode="auto">
          <a:xfrm>
            <a:off x="5067713" y="2971800"/>
            <a:ext cx="4076287" cy="38862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Box plots for car mileage vs. transmission type and number of cylinders</a:t>
            </a:r>
            <a:endParaRPr lang="en-US" sz="3200" dirty="0"/>
          </a:p>
        </p:txBody>
      </p:sp>
      <p:pic>
        <p:nvPicPr>
          <p:cNvPr id="11266" name="Picture 2"/>
          <p:cNvPicPr>
            <a:picLocks noChangeAspect="1" noChangeArrowheads="1"/>
          </p:cNvPicPr>
          <p:nvPr/>
        </p:nvPicPr>
        <p:blipFill>
          <a:blip r:embed="rId2" cstate="print"/>
          <a:srcRect/>
          <a:stretch>
            <a:fillRect/>
          </a:stretch>
        </p:blipFill>
        <p:spPr bwMode="auto">
          <a:xfrm>
            <a:off x="0" y="1704976"/>
            <a:ext cx="4876800" cy="4644980"/>
          </a:xfrm>
          <a:prstGeom prst="rect">
            <a:avLst/>
          </a:prstGeom>
          <a:noFill/>
          <a:ln w="9525">
            <a:noFill/>
            <a:miter lim="800000"/>
            <a:headEnd/>
            <a:tailEnd/>
          </a:ln>
        </p:spPr>
      </p:pic>
      <p:pic>
        <p:nvPicPr>
          <p:cNvPr id="11267" name="Picture 3"/>
          <p:cNvPicPr>
            <a:picLocks noChangeAspect="1" noChangeArrowheads="1"/>
          </p:cNvPicPr>
          <p:nvPr/>
        </p:nvPicPr>
        <p:blipFill>
          <a:blip r:embed="rId3" cstate="print"/>
          <a:srcRect/>
          <a:stretch>
            <a:fillRect/>
          </a:stretch>
        </p:blipFill>
        <p:spPr bwMode="auto">
          <a:xfrm>
            <a:off x="4724400" y="2133600"/>
            <a:ext cx="4419601" cy="32766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Using parallel box plots to compare groups</a:t>
            </a:r>
            <a:endParaRPr lang="en-US" sz="3200" dirty="0"/>
          </a:p>
        </p:txBody>
      </p:sp>
      <p:sp>
        <p:nvSpPr>
          <p:cNvPr id="3" name="Content Placeholder 2"/>
          <p:cNvSpPr>
            <a:spLocks noGrp="1"/>
          </p:cNvSpPr>
          <p:nvPr>
            <p:ph idx="1"/>
          </p:nvPr>
        </p:nvSpPr>
        <p:spPr/>
        <p:txBody>
          <a:bodyPr>
            <a:normAutofit/>
          </a:bodyPr>
          <a:lstStyle/>
          <a:p>
            <a:pPr marL="3175" indent="-3175">
              <a:buNone/>
            </a:pPr>
            <a:r>
              <a:rPr lang="en-US" sz="2400" dirty="0" err="1"/>
              <a:t>boxplot</a:t>
            </a:r>
            <a:r>
              <a:rPr lang="en-US" sz="2400" dirty="0"/>
              <a:t>(mpg ~ </a:t>
            </a:r>
            <a:r>
              <a:rPr lang="en-US" sz="2400" dirty="0" err="1"/>
              <a:t>cyl</a:t>
            </a:r>
            <a:r>
              <a:rPr lang="en-US" sz="2400" dirty="0"/>
              <a:t>, data=</a:t>
            </a:r>
            <a:r>
              <a:rPr lang="en-US" sz="2400" dirty="0" err="1"/>
              <a:t>mtcars</a:t>
            </a:r>
            <a:r>
              <a:rPr lang="en-US" sz="2400" dirty="0"/>
              <a:t>, </a:t>
            </a:r>
          </a:p>
          <a:p>
            <a:pPr marL="3175" indent="-3175">
              <a:buNone/>
            </a:pPr>
            <a:r>
              <a:rPr lang="en-US" sz="2400" dirty="0"/>
              <a:t>			main="Car Mileage Data“, 					</a:t>
            </a:r>
            <a:r>
              <a:rPr lang="en-US" sz="2400" dirty="0" err="1"/>
              <a:t>xlab</a:t>
            </a:r>
            <a:r>
              <a:rPr lang="en-US" sz="2400" dirty="0"/>
              <a:t>="Number of Cylinders“, 					</a:t>
            </a:r>
            <a:r>
              <a:rPr lang="en-US" sz="2400" dirty="0" err="1"/>
              <a:t>ylab</a:t>
            </a:r>
            <a:r>
              <a:rPr lang="en-US" sz="2400" dirty="0"/>
              <a:t>="Miles Per Gallon")</a:t>
            </a:r>
            <a:endParaRPr lang="en-US" sz="2000" dirty="0"/>
          </a:p>
        </p:txBody>
      </p:sp>
      <p:pic>
        <p:nvPicPr>
          <p:cNvPr id="10242" name="Picture 2"/>
          <p:cNvPicPr>
            <a:picLocks noChangeAspect="1" noChangeArrowheads="1"/>
          </p:cNvPicPr>
          <p:nvPr/>
        </p:nvPicPr>
        <p:blipFill>
          <a:blip r:embed="rId2" cstate="print"/>
          <a:srcRect/>
          <a:stretch>
            <a:fillRect/>
          </a:stretch>
        </p:blipFill>
        <p:spPr bwMode="auto">
          <a:xfrm>
            <a:off x="5067713" y="2971800"/>
            <a:ext cx="4076287" cy="38862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Dot plots</a:t>
            </a:r>
            <a:endParaRPr lang="en-US" sz="3200" dirty="0"/>
          </a:p>
        </p:txBody>
      </p:sp>
      <p:sp>
        <p:nvSpPr>
          <p:cNvPr id="3" name="Content Placeholder 2"/>
          <p:cNvSpPr>
            <a:spLocks noGrp="1"/>
          </p:cNvSpPr>
          <p:nvPr>
            <p:ph idx="1"/>
          </p:nvPr>
        </p:nvSpPr>
        <p:spPr/>
        <p:txBody>
          <a:bodyPr>
            <a:normAutofit/>
          </a:bodyPr>
          <a:lstStyle/>
          <a:p>
            <a:pPr>
              <a:buNone/>
            </a:pPr>
            <a:r>
              <a:rPr lang="en-US" sz="2400" dirty="0"/>
              <a:t>	Dot plots provide a method of plotting a large number of labeled values on a simple horizontal scale. You create them with the </a:t>
            </a:r>
            <a:r>
              <a:rPr lang="en-US" sz="2400" dirty="0" err="1"/>
              <a:t>dotchart</a:t>
            </a:r>
            <a:r>
              <a:rPr lang="en-US" sz="2400" dirty="0"/>
              <a:t>() function, using the format</a:t>
            </a:r>
          </a:p>
          <a:p>
            <a:pPr>
              <a:buNone/>
            </a:pPr>
            <a:r>
              <a:rPr lang="en-US" sz="2400" dirty="0" err="1"/>
              <a:t>dotchart</a:t>
            </a:r>
            <a:r>
              <a:rPr lang="en-US" sz="2400" dirty="0"/>
              <a:t>(</a:t>
            </a:r>
            <a:r>
              <a:rPr lang="en-US" sz="2400" i="1" dirty="0"/>
              <a:t>x, labels=)</a:t>
            </a:r>
          </a:p>
          <a:p>
            <a:pPr marL="3175" indent="-3175">
              <a:buNone/>
            </a:pPr>
            <a:endParaRPr lang="en-US" sz="2400" dirty="0"/>
          </a:p>
          <a:p>
            <a:pPr marL="3175" indent="-3175">
              <a:buNone/>
            </a:pPr>
            <a:r>
              <a:rPr lang="en-US" sz="2400" dirty="0"/>
              <a:t>where </a:t>
            </a:r>
            <a:r>
              <a:rPr lang="en-US" sz="2400" i="1" dirty="0"/>
              <a:t>x is a numeric vector and labels specifies a vector that labels each point</a:t>
            </a:r>
            <a:endParaRPr lang="en-US" sz="20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Dot plots</a:t>
            </a:r>
            <a:endParaRPr lang="en-US" sz="3200" dirty="0"/>
          </a:p>
        </p:txBody>
      </p:sp>
      <p:sp>
        <p:nvSpPr>
          <p:cNvPr id="3" name="Content Placeholder 2"/>
          <p:cNvSpPr>
            <a:spLocks noGrp="1"/>
          </p:cNvSpPr>
          <p:nvPr>
            <p:ph idx="1"/>
          </p:nvPr>
        </p:nvSpPr>
        <p:spPr/>
        <p:txBody>
          <a:bodyPr>
            <a:normAutofit/>
          </a:bodyPr>
          <a:lstStyle/>
          <a:p>
            <a:pPr>
              <a:buNone/>
            </a:pPr>
            <a:r>
              <a:rPr lang="en-US" sz="2400" dirty="0" err="1"/>
              <a:t>dotchart</a:t>
            </a:r>
            <a:r>
              <a:rPr lang="en-US" sz="2400" dirty="0"/>
              <a:t>(</a:t>
            </a:r>
            <a:r>
              <a:rPr lang="en-US" sz="2400" dirty="0" err="1"/>
              <a:t>mtcars$mpg</a:t>
            </a:r>
            <a:r>
              <a:rPr lang="en-US" sz="2400" dirty="0"/>
              <a:t>, labels=</a:t>
            </a:r>
            <a:r>
              <a:rPr lang="en-US" sz="2400" dirty="0" err="1"/>
              <a:t>row.names</a:t>
            </a:r>
            <a:r>
              <a:rPr lang="en-US" sz="2400" dirty="0"/>
              <a:t>(</a:t>
            </a:r>
            <a:r>
              <a:rPr lang="en-US" sz="2400" dirty="0" err="1"/>
              <a:t>mtcars</a:t>
            </a:r>
            <a:r>
              <a:rPr lang="en-US" sz="2400" dirty="0"/>
              <a:t>), </a:t>
            </a:r>
            <a:r>
              <a:rPr lang="en-US" sz="2400" dirty="0" err="1"/>
              <a:t>cex</a:t>
            </a:r>
            <a:r>
              <a:rPr lang="en-US" sz="2400" dirty="0"/>
              <a:t>=.7,</a:t>
            </a:r>
          </a:p>
          <a:p>
            <a:pPr>
              <a:buNone/>
            </a:pPr>
            <a:r>
              <a:rPr lang="en-US" sz="2400" dirty="0"/>
              <a:t>			main="Gas Mileage for Car Models",</a:t>
            </a:r>
          </a:p>
          <a:p>
            <a:pPr>
              <a:buNone/>
            </a:pPr>
            <a:r>
              <a:rPr lang="en-US" sz="2400" dirty="0"/>
              <a:t>			</a:t>
            </a:r>
            <a:r>
              <a:rPr lang="en-US" sz="2400" dirty="0" err="1"/>
              <a:t>xlab</a:t>
            </a:r>
            <a:r>
              <a:rPr lang="en-US" sz="2400" dirty="0"/>
              <a:t>="Miles Per Gallon")</a:t>
            </a:r>
            <a:endParaRPr lang="en-US" sz="2000" dirty="0"/>
          </a:p>
        </p:txBody>
      </p:sp>
      <p:pic>
        <p:nvPicPr>
          <p:cNvPr id="12290" name="Picture 2"/>
          <p:cNvPicPr>
            <a:picLocks noChangeAspect="1" noChangeArrowheads="1"/>
          </p:cNvPicPr>
          <p:nvPr/>
        </p:nvPicPr>
        <p:blipFill>
          <a:blip r:embed="rId2" cstate="print"/>
          <a:srcRect/>
          <a:stretch>
            <a:fillRect/>
          </a:stretch>
        </p:blipFill>
        <p:spPr bwMode="auto">
          <a:xfrm>
            <a:off x="0" y="2871361"/>
            <a:ext cx="3886200" cy="3986639"/>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Dot plots</a:t>
            </a:r>
            <a:endParaRPr lang="en-US" sz="3200" dirty="0"/>
          </a:p>
        </p:txBody>
      </p:sp>
      <p:pic>
        <p:nvPicPr>
          <p:cNvPr id="13314" name="Picture 2"/>
          <p:cNvPicPr>
            <a:picLocks noChangeAspect="1" noChangeArrowheads="1"/>
          </p:cNvPicPr>
          <p:nvPr/>
        </p:nvPicPr>
        <p:blipFill>
          <a:blip r:embed="rId2" cstate="print"/>
          <a:srcRect/>
          <a:stretch>
            <a:fillRect/>
          </a:stretch>
        </p:blipFill>
        <p:spPr bwMode="auto">
          <a:xfrm>
            <a:off x="0" y="1600200"/>
            <a:ext cx="5153025" cy="5257800"/>
          </a:xfrm>
          <a:prstGeom prst="rect">
            <a:avLst/>
          </a:prstGeom>
          <a:noFill/>
          <a:ln w="9525">
            <a:noFill/>
            <a:miter lim="800000"/>
            <a:headEnd/>
            <a:tailEnd/>
          </a:ln>
        </p:spPr>
      </p:pic>
      <p:pic>
        <p:nvPicPr>
          <p:cNvPr id="13315" name="Picture 3"/>
          <p:cNvPicPr>
            <a:picLocks noChangeAspect="1" noChangeArrowheads="1"/>
          </p:cNvPicPr>
          <p:nvPr/>
        </p:nvPicPr>
        <p:blipFill>
          <a:blip r:embed="rId3" cstate="print"/>
          <a:srcRect/>
          <a:stretch>
            <a:fillRect/>
          </a:stretch>
        </p:blipFill>
        <p:spPr bwMode="auto">
          <a:xfrm>
            <a:off x="4648200" y="1752600"/>
            <a:ext cx="4724400" cy="31242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Basic statistics</a:t>
            </a:r>
            <a:endParaRPr lang="en-US" dirty="0"/>
          </a:p>
        </p:txBody>
      </p:sp>
      <p:sp>
        <p:nvSpPr>
          <p:cNvPr id="3" name="Content Placeholder 2"/>
          <p:cNvSpPr>
            <a:spLocks noGrp="1"/>
          </p:cNvSpPr>
          <p:nvPr>
            <p:ph idx="1"/>
          </p:nvPr>
        </p:nvSpPr>
        <p:spPr/>
        <p:txBody>
          <a:bodyPr/>
          <a:lstStyle/>
          <a:p>
            <a:r>
              <a:rPr lang="en-US" dirty="0"/>
              <a:t>Descriptive statistics</a:t>
            </a:r>
          </a:p>
          <a:p>
            <a:r>
              <a:rPr lang="en-US" dirty="0"/>
              <a:t>Frequency and contingency tables</a:t>
            </a:r>
          </a:p>
          <a:p>
            <a:r>
              <a:rPr lang="en-US" dirty="0"/>
              <a:t>Correlations and </a:t>
            </a:r>
            <a:r>
              <a:rPr lang="en-US" dirty="0" err="1"/>
              <a:t>covariances</a:t>
            </a:r>
            <a:endParaRPr lang="en-US" dirty="0"/>
          </a:p>
          <a:p>
            <a:r>
              <a:rPr lang="en-US" dirty="0"/>
              <a:t>t-tests</a:t>
            </a:r>
          </a:p>
          <a:p>
            <a:r>
              <a:rPr lang="en-US" dirty="0"/>
              <a:t>Nonparametric statistics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Descriptive statistics</a:t>
            </a:r>
            <a:endParaRPr lang="en-US" dirty="0"/>
          </a:p>
        </p:txBody>
      </p:sp>
      <p:sp>
        <p:nvSpPr>
          <p:cNvPr id="3" name="Content Placeholder 2"/>
          <p:cNvSpPr>
            <a:spLocks noGrp="1"/>
          </p:cNvSpPr>
          <p:nvPr>
            <p:ph idx="1"/>
          </p:nvPr>
        </p:nvSpPr>
        <p:spPr/>
        <p:txBody>
          <a:bodyPr/>
          <a:lstStyle/>
          <a:p>
            <a:r>
              <a:rPr lang="en-US" dirty="0"/>
              <a:t>In this section, we’ll look at measures of central tendency, variability, and distribution shape for continuous variables. For illustrative purposes, we’ll use several of the variables from the Motor Trend Car Road Tests (</a:t>
            </a:r>
            <a:r>
              <a:rPr lang="en-US" b="1" i="1" dirty="0" err="1"/>
              <a:t>mtcars</a:t>
            </a:r>
            <a:r>
              <a:rPr lang="en-US" dirty="0"/>
              <a:t>) dataset.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Conditional execution</a:t>
            </a:r>
            <a:endParaRPr lang="en-US" dirty="0"/>
          </a:p>
        </p:txBody>
      </p:sp>
      <p:sp>
        <p:nvSpPr>
          <p:cNvPr id="3" name="Content Placeholder 2"/>
          <p:cNvSpPr>
            <a:spLocks noGrp="1"/>
          </p:cNvSpPr>
          <p:nvPr>
            <p:ph idx="1"/>
          </p:nvPr>
        </p:nvSpPr>
        <p:spPr/>
        <p:txBody>
          <a:bodyPr/>
          <a:lstStyle/>
          <a:p>
            <a:r>
              <a:rPr lang="en-US" dirty="0"/>
              <a:t>In conditional execution, a statement or statements are executed only if a specified condition is met. These constructs include </a:t>
            </a:r>
            <a:r>
              <a:rPr lang="en-US" b="1" dirty="0"/>
              <a:t>if-else, </a:t>
            </a:r>
            <a:r>
              <a:rPr lang="en-US" b="1" dirty="0" err="1"/>
              <a:t>ifelse</a:t>
            </a:r>
            <a:r>
              <a:rPr lang="en-US" b="1" dirty="0"/>
              <a:t>, and switch</a:t>
            </a:r>
            <a:r>
              <a:rPr lang="en-US" dirty="0"/>
              <a:t>.</a:t>
            </a:r>
          </a:p>
        </p:txBody>
      </p:sp>
      <p:sp>
        <p:nvSpPr>
          <p:cNvPr id="4" name="Rectangle 3"/>
          <p:cNvSpPr/>
          <p:nvPr/>
        </p:nvSpPr>
        <p:spPr>
          <a:xfrm>
            <a:off x="0" y="0"/>
            <a:ext cx="2971800" cy="707886"/>
          </a:xfrm>
          <a:prstGeom prst="rect">
            <a:avLst/>
          </a:prstGeom>
        </p:spPr>
        <p:txBody>
          <a:bodyPr wrap="square">
            <a:spAutoFit/>
          </a:bodyPr>
          <a:lstStyle/>
          <a:p>
            <a:r>
              <a:rPr lang="en-US" sz="4000" b="1" dirty="0"/>
              <a:t>Control flow</a:t>
            </a:r>
            <a:endParaRPr lang="en-US" sz="4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Descriptive statistics via summary()</a:t>
            </a:r>
            <a:endParaRPr lang="en-US" dirty="0"/>
          </a:p>
        </p:txBody>
      </p:sp>
      <p:sp>
        <p:nvSpPr>
          <p:cNvPr id="3" name="Content Placeholder 2"/>
          <p:cNvSpPr>
            <a:spLocks noGrp="1"/>
          </p:cNvSpPr>
          <p:nvPr>
            <p:ph idx="1"/>
          </p:nvPr>
        </p:nvSpPr>
        <p:spPr/>
        <p:txBody>
          <a:bodyPr>
            <a:normAutofit/>
          </a:bodyPr>
          <a:lstStyle/>
          <a:p>
            <a:pPr>
              <a:buNone/>
            </a:pPr>
            <a:r>
              <a:rPr lang="en-US" dirty="0"/>
              <a:t>	In the base installation, you can use the summary() function to obtain descriptive statistics. An example is presented in the following listing.</a:t>
            </a:r>
          </a:p>
          <a:p>
            <a:pPr>
              <a:buNone/>
            </a:pPr>
            <a:r>
              <a:rPr lang="en-US" dirty="0"/>
              <a:t>&gt; </a:t>
            </a:r>
            <a:r>
              <a:rPr lang="en-US" dirty="0" err="1"/>
              <a:t>myvars</a:t>
            </a:r>
            <a:r>
              <a:rPr lang="en-US" dirty="0"/>
              <a:t> &lt;- c("mpg", "hp", "wt")</a:t>
            </a:r>
          </a:p>
          <a:p>
            <a:pPr>
              <a:buNone/>
            </a:pPr>
            <a:r>
              <a:rPr lang="en-US" dirty="0"/>
              <a:t>&gt; summary(</a:t>
            </a:r>
            <a:r>
              <a:rPr lang="en-US" dirty="0" err="1"/>
              <a:t>mtcars</a:t>
            </a:r>
            <a:r>
              <a:rPr lang="en-US" dirty="0"/>
              <a:t>[</a:t>
            </a:r>
            <a:r>
              <a:rPr lang="en-US" dirty="0" err="1"/>
              <a:t>myvars</a:t>
            </a:r>
            <a:r>
              <a:rPr lang="en-US" dirty="0"/>
              <a:t>])</a:t>
            </a:r>
          </a:p>
          <a:p>
            <a:pPr marL="3175" indent="-3175">
              <a:buNone/>
            </a:pPr>
            <a:r>
              <a:rPr lang="en-US" sz="2400" dirty="0"/>
              <a:t>The summary() function provides the minimum, maximum, quartiles, and mean for numerical variables and frequencies for factors and logical vectors.</a:t>
            </a:r>
            <a:endParaRPr lang="en-US" dirty="0"/>
          </a:p>
          <a:p>
            <a:endParaRPr lang="en-US" dirty="0"/>
          </a:p>
        </p:txBody>
      </p:sp>
      <p:sp>
        <p:nvSpPr>
          <p:cNvPr id="4" name="Title 1"/>
          <p:cNvSpPr txBox="1">
            <a:spLocks/>
          </p:cNvSpPr>
          <p:nvPr/>
        </p:nvSpPr>
        <p:spPr>
          <a:xfrm>
            <a:off x="0" y="0"/>
            <a:ext cx="3962400" cy="6858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mj-lt"/>
                <a:ea typeface="+mj-ea"/>
                <a:cs typeface="+mj-cs"/>
              </a:rPr>
              <a:t>Descriptive statistics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p:cNvPicPr>
            <a:picLocks noChangeAspect="1" noChangeArrowheads="1"/>
          </p:cNvPicPr>
          <p:nvPr/>
        </p:nvPicPr>
        <p:blipFill>
          <a:blip r:embed="rId2" cstate="print"/>
          <a:srcRect r="10345"/>
          <a:stretch>
            <a:fillRect/>
          </a:stretch>
        </p:blipFill>
        <p:spPr bwMode="auto">
          <a:xfrm>
            <a:off x="5257800" y="5458425"/>
            <a:ext cx="3886200" cy="1399575"/>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Descriptive statistics via </a:t>
            </a:r>
            <a:r>
              <a:rPr lang="en-US" b="1" dirty="0" err="1"/>
              <a:t>sapply</a:t>
            </a:r>
            <a:r>
              <a:rPr lang="en-US" b="1" dirty="0"/>
              <a:t>()</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US" dirty="0"/>
              <a:t>&gt; </a:t>
            </a:r>
            <a:r>
              <a:rPr lang="en-US" dirty="0" err="1"/>
              <a:t>mystats</a:t>
            </a:r>
            <a:r>
              <a:rPr lang="en-US" dirty="0"/>
              <a:t> &lt;- function(x, </a:t>
            </a:r>
            <a:r>
              <a:rPr lang="en-US" dirty="0" err="1"/>
              <a:t>na.omit</a:t>
            </a:r>
            <a:r>
              <a:rPr lang="en-US" dirty="0"/>
              <a:t>=FALSE){</a:t>
            </a:r>
          </a:p>
          <a:p>
            <a:pPr>
              <a:buNone/>
            </a:pPr>
            <a:r>
              <a:rPr lang="en-US" dirty="0"/>
              <a:t>			if (</a:t>
            </a:r>
            <a:r>
              <a:rPr lang="en-US" dirty="0" err="1"/>
              <a:t>na.omit</a:t>
            </a:r>
            <a:r>
              <a:rPr lang="en-US" dirty="0"/>
              <a:t>)</a:t>
            </a:r>
          </a:p>
          <a:p>
            <a:pPr>
              <a:buNone/>
            </a:pPr>
            <a:r>
              <a:rPr lang="en-US" dirty="0"/>
              <a:t>			x &lt;- x[!is.na(x)]</a:t>
            </a:r>
          </a:p>
          <a:p>
            <a:pPr>
              <a:buNone/>
            </a:pPr>
            <a:r>
              <a:rPr lang="en-US" dirty="0"/>
              <a:t>			m &lt;- mean(x)</a:t>
            </a:r>
          </a:p>
          <a:p>
            <a:pPr>
              <a:buNone/>
            </a:pPr>
            <a:r>
              <a:rPr lang="en-US" dirty="0"/>
              <a:t>			n &lt;- length(x)</a:t>
            </a:r>
          </a:p>
          <a:p>
            <a:pPr>
              <a:buNone/>
            </a:pPr>
            <a:r>
              <a:rPr lang="en-US" dirty="0"/>
              <a:t>			s &lt;- </a:t>
            </a:r>
            <a:r>
              <a:rPr lang="en-US" dirty="0" err="1"/>
              <a:t>sd</a:t>
            </a:r>
            <a:r>
              <a:rPr lang="en-US" dirty="0"/>
              <a:t>(x)</a:t>
            </a:r>
          </a:p>
          <a:p>
            <a:pPr>
              <a:buNone/>
            </a:pPr>
            <a:r>
              <a:rPr lang="pt-BR" dirty="0"/>
              <a:t>			skew &lt;- sum((x-m)^3/s^3)/n</a:t>
            </a:r>
          </a:p>
          <a:p>
            <a:pPr>
              <a:buNone/>
            </a:pPr>
            <a:r>
              <a:rPr lang="pt-BR" dirty="0"/>
              <a:t>			kurt &lt;- sum((x-m)^4/s^4)/n - 3</a:t>
            </a:r>
          </a:p>
          <a:p>
            <a:pPr>
              <a:buNone/>
            </a:pPr>
            <a:r>
              <a:rPr lang="en-US" dirty="0"/>
              <a:t>		return(c(n=n, mean=m, </a:t>
            </a:r>
            <a:r>
              <a:rPr lang="en-US" dirty="0" err="1"/>
              <a:t>stdev</a:t>
            </a:r>
            <a:r>
              <a:rPr lang="en-US" dirty="0"/>
              <a:t>=s, skew=skew, kurtosis=</a:t>
            </a:r>
            <a:r>
              <a:rPr lang="en-US" dirty="0" err="1"/>
              <a:t>kurt</a:t>
            </a:r>
            <a:r>
              <a:rPr lang="en-US" dirty="0"/>
              <a:t>))</a:t>
            </a:r>
          </a:p>
          <a:p>
            <a:pPr>
              <a:buNone/>
            </a:pPr>
            <a:r>
              <a:rPr lang="en-US" dirty="0"/>
              <a:t>			}</a:t>
            </a:r>
          </a:p>
          <a:p>
            <a:pPr>
              <a:buNone/>
            </a:pPr>
            <a:r>
              <a:rPr lang="en-US" dirty="0"/>
              <a:t>&gt; </a:t>
            </a:r>
            <a:r>
              <a:rPr lang="en-US" dirty="0" err="1"/>
              <a:t>myvars</a:t>
            </a:r>
            <a:r>
              <a:rPr lang="en-US" dirty="0"/>
              <a:t> &lt;- c("mpg", "hp", "wt")</a:t>
            </a:r>
          </a:p>
          <a:p>
            <a:pPr>
              <a:buNone/>
            </a:pPr>
            <a:r>
              <a:rPr lang="en-US" dirty="0"/>
              <a:t>&gt; </a:t>
            </a:r>
            <a:r>
              <a:rPr lang="en-US" dirty="0" err="1"/>
              <a:t>sapply</a:t>
            </a:r>
            <a:r>
              <a:rPr lang="en-US" dirty="0"/>
              <a:t>(</a:t>
            </a:r>
            <a:r>
              <a:rPr lang="en-US" dirty="0" err="1"/>
              <a:t>mtcars</a:t>
            </a:r>
            <a:r>
              <a:rPr lang="en-US" dirty="0"/>
              <a:t>[</a:t>
            </a:r>
            <a:r>
              <a:rPr lang="en-US" dirty="0" err="1"/>
              <a:t>myvars</a:t>
            </a:r>
            <a:r>
              <a:rPr lang="en-US" dirty="0"/>
              <a:t>], </a:t>
            </a:r>
            <a:r>
              <a:rPr lang="en-US" dirty="0" err="1"/>
              <a:t>mystats</a:t>
            </a:r>
            <a:r>
              <a:rPr lang="en-US" dirty="0"/>
              <a:t>)</a:t>
            </a:r>
          </a:p>
          <a:p>
            <a:pPr>
              <a:buNone/>
            </a:pPr>
            <a:endParaRPr lang="en-US" dirty="0"/>
          </a:p>
          <a:p>
            <a:pPr>
              <a:buNone/>
            </a:pPr>
            <a:r>
              <a:rPr lang="en-US" dirty="0"/>
              <a:t>		mpg 		hp 	wt</a:t>
            </a:r>
          </a:p>
          <a:p>
            <a:pPr>
              <a:buNone/>
            </a:pPr>
            <a:r>
              <a:rPr lang="en-US" dirty="0"/>
              <a:t>n 		32.000 		32.000 	32.0000</a:t>
            </a:r>
          </a:p>
          <a:p>
            <a:pPr>
              <a:buNone/>
            </a:pPr>
            <a:r>
              <a:rPr lang="en-US" dirty="0"/>
              <a:t>Mean	 20.091 		146.688 	3.2172</a:t>
            </a:r>
          </a:p>
          <a:p>
            <a:pPr>
              <a:buNone/>
            </a:pPr>
            <a:r>
              <a:rPr lang="en-US" dirty="0" err="1"/>
              <a:t>stdev</a:t>
            </a:r>
            <a:r>
              <a:rPr lang="en-US" dirty="0"/>
              <a:t> 	6.027 		68.563 	0.9785</a:t>
            </a:r>
          </a:p>
          <a:p>
            <a:pPr>
              <a:buNone/>
            </a:pPr>
            <a:r>
              <a:rPr lang="en-US" dirty="0"/>
              <a:t>skew 	0.611 		0.726 	0.4231</a:t>
            </a:r>
          </a:p>
          <a:p>
            <a:pPr>
              <a:buNone/>
            </a:pPr>
            <a:r>
              <a:rPr lang="en-US" dirty="0"/>
              <a:t>kurtosis 	-0.373	 	-0.136	 -0.0227</a:t>
            </a:r>
          </a:p>
        </p:txBody>
      </p:sp>
      <p:sp>
        <p:nvSpPr>
          <p:cNvPr id="4" name="Title 1"/>
          <p:cNvSpPr txBox="1">
            <a:spLocks/>
          </p:cNvSpPr>
          <p:nvPr/>
        </p:nvSpPr>
        <p:spPr>
          <a:xfrm>
            <a:off x="0" y="0"/>
            <a:ext cx="3962400" cy="6858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mj-lt"/>
                <a:ea typeface="+mj-ea"/>
                <a:cs typeface="+mj-cs"/>
              </a:rPr>
              <a:t>Descriptive statistics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Descriptive statistics via describe() in the </a:t>
            </a:r>
            <a:r>
              <a:rPr lang="en-US" sz="2400" b="1" dirty="0" err="1"/>
              <a:t>Hmisc</a:t>
            </a:r>
            <a:r>
              <a:rPr lang="en-US" sz="2400" b="1" dirty="0"/>
              <a:t> package</a:t>
            </a:r>
            <a:endParaRPr lang="en-US" sz="2400" dirty="0"/>
          </a:p>
        </p:txBody>
      </p:sp>
      <p:sp>
        <p:nvSpPr>
          <p:cNvPr id="3" name="Content Placeholder 2"/>
          <p:cNvSpPr>
            <a:spLocks noGrp="1"/>
          </p:cNvSpPr>
          <p:nvPr>
            <p:ph idx="1"/>
          </p:nvPr>
        </p:nvSpPr>
        <p:spPr/>
        <p:txBody>
          <a:bodyPr>
            <a:normAutofit/>
          </a:bodyPr>
          <a:lstStyle/>
          <a:p>
            <a:pPr>
              <a:buNone/>
            </a:pPr>
            <a:r>
              <a:rPr lang="en-US" dirty="0"/>
              <a:t>&gt; library(</a:t>
            </a:r>
            <a:r>
              <a:rPr lang="en-US" dirty="0" err="1"/>
              <a:t>Hmisc</a:t>
            </a:r>
            <a:r>
              <a:rPr lang="en-US" dirty="0"/>
              <a:t>)</a:t>
            </a:r>
          </a:p>
          <a:p>
            <a:pPr>
              <a:buNone/>
            </a:pPr>
            <a:r>
              <a:rPr lang="en-US" dirty="0"/>
              <a:t>&gt; </a:t>
            </a:r>
            <a:r>
              <a:rPr lang="en-US" dirty="0" err="1"/>
              <a:t>myvars</a:t>
            </a:r>
            <a:r>
              <a:rPr lang="en-US" dirty="0"/>
              <a:t> &lt;- c("mpg", "hp", "wt")</a:t>
            </a:r>
          </a:p>
          <a:p>
            <a:pPr>
              <a:buNone/>
            </a:pPr>
            <a:r>
              <a:rPr lang="en-US" dirty="0"/>
              <a:t>&gt; describe(</a:t>
            </a:r>
            <a:r>
              <a:rPr lang="en-US" dirty="0" err="1"/>
              <a:t>mtcars</a:t>
            </a:r>
            <a:r>
              <a:rPr lang="en-US" dirty="0"/>
              <a:t>[</a:t>
            </a:r>
            <a:r>
              <a:rPr lang="en-US" dirty="0" err="1"/>
              <a:t>myvars</a:t>
            </a:r>
            <a:r>
              <a:rPr lang="en-US" dirty="0"/>
              <a:t>])</a:t>
            </a:r>
          </a:p>
        </p:txBody>
      </p:sp>
      <p:sp>
        <p:nvSpPr>
          <p:cNvPr id="4" name="Title 1"/>
          <p:cNvSpPr txBox="1">
            <a:spLocks/>
          </p:cNvSpPr>
          <p:nvPr/>
        </p:nvSpPr>
        <p:spPr>
          <a:xfrm>
            <a:off x="0" y="0"/>
            <a:ext cx="3962400" cy="6858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mj-lt"/>
                <a:ea typeface="+mj-ea"/>
                <a:cs typeface="+mj-cs"/>
              </a:rPr>
              <a:t>Descriptive statistics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838200" y="3429000"/>
            <a:ext cx="6934200" cy="3305086"/>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Descriptive statistics via </a:t>
            </a:r>
            <a:r>
              <a:rPr lang="en-US" sz="2400" b="1" dirty="0" err="1"/>
              <a:t>stat.desc</a:t>
            </a:r>
            <a:r>
              <a:rPr lang="en-US" sz="2400" b="1" dirty="0"/>
              <a:t>() in the </a:t>
            </a:r>
            <a:r>
              <a:rPr lang="en-US" sz="2400" b="1" dirty="0" err="1"/>
              <a:t>pastecs</a:t>
            </a:r>
            <a:r>
              <a:rPr lang="en-US" sz="2400" b="1" dirty="0"/>
              <a:t> package</a:t>
            </a:r>
            <a:endParaRPr lang="en-US" sz="2400" dirty="0"/>
          </a:p>
        </p:txBody>
      </p:sp>
      <p:sp>
        <p:nvSpPr>
          <p:cNvPr id="3" name="Content Placeholder 2"/>
          <p:cNvSpPr>
            <a:spLocks noGrp="1"/>
          </p:cNvSpPr>
          <p:nvPr>
            <p:ph idx="1"/>
          </p:nvPr>
        </p:nvSpPr>
        <p:spPr/>
        <p:txBody>
          <a:bodyPr>
            <a:normAutofit lnSpcReduction="10000"/>
          </a:bodyPr>
          <a:lstStyle/>
          <a:p>
            <a:r>
              <a:rPr lang="en-US" dirty="0"/>
              <a:t>The </a:t>
            </a:r>
            <a:r>
              <a:rPr lang="en-US" dirty="0" err="1"/>
              <a:t>pastecs</a:t>
            </a:r>
            <a:r>
              <a:rPr lang="en-US" dirty="0"/>
              <a:t> package includes a function named </a:t>
            </a:r>
            <a:r>
              <a:rPr lang="en-US" dirty="0" err="1"/>
              <a:t>stat.desc</a:t>
            </a:r>
            <a:r>
              <a:rPr lang="en-US" dirty="0"/>
              <a:t>() that provides a wide range of descriptive statistics. The format is </a:t>
            </a:r>
            <a:r>
              <a:rPr lang="en-US" dirty="0" err="1"/>
              <a:t>stat.desc</a:t>
            </a:r>
            <a:r>
              <a:rPr lang="en-US" dirty="0"/>
              <a:t>(</a:t>
            </a:r>
            <a:r>
              <a:rPr lang="en-US" i="1" dirty="0"/>
              <a:t>x, basic=TRUE, </a:t>
            </a:r>
            <a:r>
              <a:rPr lang="en-US" i="1" dirty="0" err="1"/>
              <a:t>desc</a:t>
            </a:r>
            <a:r>
              <a:rPr lang="en-US" i="1" dirty="0"/>
              <a:t>=TRUE, norm=FALSE, p=0.95)</a:t>
            </a:r>
          </a:p>
          <a:p>
            <a:endParaRPr lang="en-US" i="1" dirty="0"/>
          </a:p>
          <a:p>
            <a:r>
              <a:rPr lang="en-US" dirty="0"/>
              <a:t>&gt; library(</a:t>
            </a:r>
            <a:r>
              <a:rPr lang="en-US" dirty="0" err="1"/>
              <a:t>pastecs</a:t>
            </a:r>
            <a:r>
              <a:rPr lang="en-US" dirty="0"/>
              <a:t>)</a:t>
            </a:r>
          </a:p>
          <a:p>
            <a:r>
              <a:rPr lang="en-US" dirty="0"/>
              <a:t>&gt; </a:t>
            </a:r>
            <a:r>
              <a:rPr lang="en-US" dirty="0" err="1"/>
              <a:t>myvars</a:t>
            </a:r>
            <a:r>
              <a:rPr lang="en-US" dirty="0"/>
              <a:t> &lt;- c("mpg", "hp", "wt")</a:t>
            </a:r>
          </a:p>
          <a:p>
            <a:r>
              <a:rPr lang="en-US" dirty="0"/>
              <a:t>&gt; </a:t>
            </a:r>
            <a:r>
              <a:rPr lang="en-US" dirty="0" err="1"/>
              <a:t>stat.desc</a:t>
            </a:r>
            <a:r>
              <a:rPr lang="en-US" dirty="0"/>
              <a:t>(</a:t>
            </a:r>
            <a:r>
              <a:rPr lang="en-US" dirty="0" err="1"/>
              <a:t>mtcars</a:t>
            </a:r>
            <a:r>
              <a:rPr lang="en-US" dirty="0"/>
              <a:t>[</a:t>
            </a:r>
            <a:r>
              <a:rPr lang="en-US" dirty="0" err="1"/>
              <a:t>myvars</a:t>
            </a:r>
            <a:r>
              <a:rPr lang="en-US" dirty="0"/>
              <a:t>])</a:t>
            </a:r>
          </a:p>
        </p:txBody>
      </p:sp>
      <p:sp>
        <p:nvSpPr>
          <p:cNvPr id="4" name="Title 1"/>
          <p:cNvSpPr txBox="1">
            <a:spLocks/>
          </p:cNvSpPr>
          <p:nvPr/>
        </p:nvSpPr>
        <p:spPr>
          <a:xfrm>
            <a:off x="0" y="0"/>
            <a:ext cx="3962400" cy="6858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mj-lt"/>
                <a:ea typeface="+mj-ea"/>
                <a:cs typeface="+mj-cs"/>
              </a:rPr>
              <a:t>Descriptive statistics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Descriptive statistics via </a:t>
            </a:r>
            <a:r>
              <a:rPr lang="en-US" sz="2400" b="1" dirty="0" err="1"/>
              <a:t>stat.desc</a:t>
            </a:r>
            <a:r>
              <a:rPr lang="en-US" sz="2400" b="1" dirty="0"/>
              <a:t>() in the </a:t>
            </a:r>
            <a:r>
              <a:rPr lang="en-US" sz="2400" b="1" dirty="0" err="1"/>
              <a:t>pastecs</a:t>
            </a:r>
            <a:r>
              <a:rPr lang="en-US" sz="2400" b="1" dirty="0"/>
              <a:t> package</a:t>
            </a:r>
            <a:endParaRPr lang="en-US" sz="2400" dirty="0"/>
          </a:p>
        </p:txBody>
      </p:sp>
      <p:sp>
        <p:nvSpPr>
          <p:cNvPr id="3" name="Content Placeholder 2"/>
          <p:cNvSpPr>
            <a:spLocks noGrp="1"/>
          </p:cNvSpPr>
          <p:nvPr>
            <p:ph idx="1"/>
          </p:nvPr>
        </p:nvSpPr>
        <p:spPr/>
        <p:txBody>
          <a:bodyPr>
            <a:normAutofit fontScale="47500" lnSpcReduction="20000"/>
          </a:bodyPr>
          <a:lstStyle/>
          <a:p>
            <a:pPr lvl="1">
              <a:buNone/>
            </a:pPr>
            <a:r>
              <a:rPr lang="en-US" dirty="0"/>
              <a:t>			</a:t>
            </a:r>
            <a:r>
              <a:rPr lang="en-US" sz="3400" dirty="0"/>
              <a:t>mpg 		hp 		wt</a:t>
            </a:r>
          </a:p>
          <a:p>
            <a:pPr>
              <a:buNone/>
            </a:pPr>
            <a:r>
              <a:rPr lang="en-US" sz="3800" dirty="0"/>
              <a:t>nbr.val 		32.00 		32.000 		32.000</a:t>
            </a:r>
          </a:p>
          <a:p>
            <a:pPr>
              <a:buNone/>
            </a:pPr>
            <a:r>
              <a:rPr lang="en-US" sz="3800" dirty="0" err="1"/>
              <a:t>nbr.null</a:t>
            </a:r>
            <a:r>
              <a:rPr lang="en-US" sz="3800" dirty="0"/>
              <a:t>		0.00 		0.000		0.000</a:t>
            </a:r>
          </a:p>
          <a:p>
            <a:pPr>
              <a:buNone/>
            </a:pPr>
            <a:r>
              <a:rPr lang="en-US" sz="3800" dirty="0"/>
              <a:t>nbr.na 		0.00 		0.000 		0.000</a:t>
            </a:r>
          </a:p>
          <a:p>
            <a:pPr>
              <a:buNone/>
            </a:pPr>
            <a:r>
              <a:rPr lang="en-US" sz="3800" dirty="0"/>
              <a:t>min 		10.40 		52.000 		1.513</a:t>
            </a:r>
          </a:p>
          <a:p>
            <a:pPr>
              <a:buNone/>
            </a:pPr>
            <a:r>
              <a:rPr lang="en-US" sz="3800" dirty="0"/>
              <a:t>max 		33.90 		335.000 		5.424</a:t>
            </a:r>
          </a:p>
          <a:p>
            <a:pPr>
              <a:buNone/>
            </a:pPr>
            <a:r>
              <a:rPr lang="en-US" sz="3800" dirty="0"/>
              <a:t>range 		23.50 		283.000 		3.911</a:t>
            </a:r>
          </a:p>
          <a:p>
            <a:pPr>
              <a:buNone/>
            </a:pPr>
            <a:r>
              <a:rPr lang="en-US" sz="3800" dirty="0"/>
              <a:t>Sum		 642.90 		4694.000 	102.952</a:t>
            </a:r>
          </a:p>
          <a:p>
            <a:pPr>
              <a:buNone/>
            </a:pPr>
            <a:r>
              <a:rPr lang="en-US" sz="3800" dirty="0"/>
              <a:t>median 		19.20 		123.000 		3.325</a:t>
            </a:r>
          </a:p>
          <a:p>
            <a:pPr>
              <a:buNone/>
            </a:pPr>
            <a:r>
              <a:rPr lang="en-US" sz="3800" dirty="0"/>
              <a:t>mean 		20.09 		146.688 		3.217</a:t>
            </a:r>
          </a:p>
          <a:p>
            <a:pPr>
              <a:buNone/>
            </a:pPr>
            <a:r>
              <a:rPr lang="en-US" sz="3800" dirty="0" err="1"/>
              <a:t>SE.mean</a:t>
            </a:r>
            <a:r>
              <a:rPr lang="en-US" sz="3800" dirty="0"/>
              <a:t> 		1.07 		12.120 		0.173</a:t>
            </a:r>
          </a:p>
          <a:p>
            <a:pPr>
              <a:buNone/>
            </a:pPr>
            <a:r>
              <a:rPr lang="en-US" sz="3800" dirty="0" err="1"/>
              <a:t>CI.mean</a:t>
            </a:r>
            <a:r>
              <a:rPr lang="en-US" sz="3800" dirty="0"/>
              <a:t>.		0.95 		2.17 24.720 	0.353</a:t>
            </a:r>
          </a:p>
          <a:p>
            <a:pPr>
              <a:buNone/>
            </a:pPr>
            <a:r>
              <a:rPr lang="en-US" sz="3800" dirty="0" err="1"/>
              <a:t>var</a:t>
            </a:r>
            <a:r>
              <a:rPr lang="en-US" sz="3800" dirty="0"/>
              <a:t> 			36.32 		4700.867		0.957</a:t>
            </a:r>
          </a:p>
          <a:p>
            <a:pPr>
              <a:buNone/>
            </a:pPr>
            <a:r>
              <a:rPr lang="en-US" sz="3800" dirty="0"/>
              <a:t>std.dev 		6.03 		68.563 		0.978</a:t>
            </a:r>
          </a:p>
          <a:p>
            <a:pPr>
              <a:buNone/>
            </a:pPr>
            <a:r>
              <a:rPr lang="en-US" sz="3800" dirty="0"/>
              <a:t>coef.var 		0.30 		0.467		0.304</a:t>
            </a:r>
          </a:p>
        </p:txBody>
      </p:sp>
      <p:sp>
        <p:nvSpPr>
          <p:cNvPr id="4" name="Title 1"/>
          <p:cNvSpPr txBox="1">
            <a:spLocks/>
          </p:cNvSpPr>
          <p:nvPr/>
        </p:nvSpPr>
        <p:spPr>
          <a:xfrm>
            <a:off x="0" y="0"/>
            <a:ext cx="3962400" cy="6858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mj-lt"/>
                <a:ea typeface="+mj-ea"/>
                <a:cs typeface="+mj-cs"/>
              </a:rPr>
              <a:t>Descriptive statistics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Descriptive statistics via describe() in the psych package</a:t>
            </a:r>
            <a:endParaRPr lang="en-US" sz="2400" dirty="0"/>
          </a:p>
        </p:txBody>
      </p:sp>
      <p:sp>
        <p:nvSpPr>
          <p:cNvPr id="3" name="Content Placeholder 2"/>
          <p:cNvSpPr>
            <a:spLocks noGrp="1"/>
          </p:cNvSpPr>
          <p:nvPr>
            <p:ph idx="1"/>
          </p:nvPr>
        </p:nvSpPr>
        <p:spPr/>
        <p:txBody>
          <a:bodyPr>
            <a:normAutofit/>
          </a:bodyPr>
          <a:lstStyle/>
          <a:p>
            <a:pPr marL="3175" indent="-3175">
              <a:buNone/>
            </a:pPr>
            <a:r>
              <a:rPr lang="en-US" sz="2800" dirty="0"/>
              <a:t>the </a:t>
            </a:r>
            <a:r>
              <a:rPr lang="en-US" sz="2000" dirty="0"/>
              <a:t>psych </a:t>
            </a:r>
            <a:r>
              <a:rPr lang="en-US" sz="2800" dirty="0"/>
              <a:t>package also has a function called </a:t>
            </a:r>
            <a:r>
              <a:rPr lang="en-US" sz="2000" dirty="0"/>
              <a:t>describe() </a:t>
            </a:r>
            <a:r>
              <a:rPr lang="en-US" sz="2800" dirty="0"/>
              <a:t>that provides the number of </a:t>
            </a:r>
            <a:r>
              <a:rPr lang="en-US" sz="2800" dirty="0" err="1"/>
              <a:t>nonmissing</a:t>
            </a:r>
            <a:r>
              <a:rPr lang="en-US" sz="2800" dirty="0"/>
              <a:t> observations, mean, standard deviation, median, trimmed mean, median absolute deviation, minimum, maximum, range, skew, kurtosis, and standard error of the mean.</a:t>
            </a:r>
          </a:p>
          <a:p>
            <a:pPr>
              <a:buNone/>
            </a:pPr>
            <a:r>
              <a:rPr lang="en-US" sz="2000" dirty="0"/>
              <a:t>&gt; library(psych)</a:t>
            </a:r>
          </a:p>
          <a:p>
            <a:pPr>
              <a:buNone/>
            </a:pPr>
            <a:r>
              <a:rPr lang="en-US" sz="2000" dirty="0"/>
              <a:t>	</a:t>
            </a:r>
            <a:r>
              <a:rPr lang="en-US" sz="2000" i="1" dirty="0"/>
              <a:t>Attaching package: 'psych‘ The following object(s) are masked from </a:t>
            </a:r>
            <a:r>
              <a:rPr lang="en-US" sz="2000" i="1" dirty="0" err="1"/>
              <a:t>package:Hmisc</a:t>
            </a:r>
            <a:r>
              <a:rPr lang="en-US" sz="2000" i="1" dirty="0"/>
              <a:t> : describe</a:t>
            </a:r>
          </a:p>
          <a:p>
            <a:pPr>
              <a:buNone/>
            </a:pPr>
            <a:r>
              <a:rPr lang="en-US" sz="2000" dirty="0"/>
              <a:t>&gt; </a:t>
            </a:r>
            <a:r>
              <a:rPr lang="en-US" sz="2000" dirty="0" err="1"/>
              <a:t>myvars</a:t>
            </a:r>
            <a:r>
              <a:rPr lang="en-US" sz="2000" dirty="0"/>
              <a:t> &lt;- c("mpg", "hp", "wt")</a:t>
            </a:r>
          </a:p>
          <a:p>
            <a:pPr>
              <a:buNone/>
            </a:pPr>
            <a:r>
              <a:rPr lang="en-US" sz="2000" dirty="0"/>
              <a:t>&gt; describe(</a:t>
            </a:r>
            <a:r>
              <a:rPr lang="en-US" sz="2000" dirty="0" err="1"/>
              <a:t>mtcars</a:t>
            </a:r>
            <a:r>
              <a:rPr lang="en-US" sz="2000" dirty="0"/>
              <a:t>[</a:t>
            </a:r>
            <a:r>
              <a:rPr lang="en-US" sz="2000" dirty="0" err="1"/>
              <a:t>myvars</a:t>
            </a:r>
            <a:r>
              <a:rPr lang="en-US" sz="2000" dirty="0"/>
              <a:t>])</a:t>
            </a:r>
          </a:p>
        </p:txBody>
      </p:sp>
      <p:sp>
        <p:nvSpPr>
          <p:cNvPr id="4" name="Title 1"/>
          <p:cNvSpPr txBox="1">
            <a:spLocks/>
          </p:cNvSpPr>
          <p:nvPr/>
        </p:nvSpPr>
        <p:spPr>
          <a:xfrm>
            <a:off x="0" y="0"/>
            <a:ext cx="3962400" cy="6858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mj-lt"/>
                <a:ea typeface="+mj-ea"/>
                <a:cs typeface="+mj-cs"/>
              </a:rPr>
              <a:t>Descriptive statistics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3074" name="Picture 2"/>
          <p:cNvPicPr>
            <a:picLocks noChangeAspect="1" noChangeArrowheads="1"/>
          </p:cNvPicPr>
          <p:nvPr/>
        </p:nvPicPr>
        <p:blipFill>
          <a:blip r:embed="rId2" cstate="print"/>
          <a:srcRect/>
          <a:stretch>
            <a:fillRect/>
          </a:stretch>
        </p:blipFill>
        <p:spPr bwMode="auto">
          <a:xfrm>
            <a:off x="3810000" y="5257800"/>
            <a:ext cx="5363632" cy="1600200"/>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Descriptive statistics by group</a:t>
            </a:r>
            <a:endParaRPr lang="en-US" dirty="0"/>
          </a:p>
        </p:txBody>
      </p:sp>
      <p:sp>
        <p:nvSpPr>
          <p:cNvPr id="3" name="Content Placeholder 2"/>
          <p:cNvSpPr>
            <a:spLocks noGrp="1"/>
          </p:cNvSpPr>
          <p:nvPr>
            <p:ph idx="1"/>
          </p:nvPr>
        </p:nvSpPr>
        <p:spPr/>
        <p:txBody>
          <a:bodyPr/>
          <a:lstStyle/>
          <a:p>
            <a:r>
              <a:rPr lang="en-US" dirty="0"/>
              <a:t>When comparing groups of individuals or observations, the focus is usually on the descriptive statistics of each group, rather than the total sample. Again, there are several ways to accomplish this in 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Descriptive statistics by group using aggregate()</a:t>
            </a:r>
            <a:endParaRPr lang="en-US" sz="2400" dirty="0"/>
          </a:p>
        </p:txBody>
      </p:sp>
      <p:sp>
        <p:nvSpPr>
          <p:cNvPr id="3" name="Content Placeholder 2"/>
          <p:cNvSpPr>
            <a:spLocks noGrp="1"/>
          </p:cNvSpPr>
          <p:nvPr>
            <p:ph idx="1"/>
          </p:nvPr>
        </p:nvSpPr>
        <p:spPr/>
        <p:txBody>
          <a:bodyPr>
            <a:normAutofit fontScale="70000" lnSpcReduction="20000"/>
          </a:bodyPr>
          <a:lstStyle/>
          <a:p>
            <a:pPr>
              <a:buNone/>
            </a:pPr>
            <a:r>
              <a:rPr lang="en-US" sz="2800" dirty="0"/>
              <a:t>&gt; </a:t>
            </a:r>
            <a:r>
              <a:rPr lang="en-US" sz="2800" dirty="0" err="1"/>
              <a:t>myvars</a:t>
            </a:r>
            <a:r>
              <a:rPr lang="en-US" sz="2800" dirty="0"/>
              <a:t> &lt;- c("mpg", "hp", "wt")</a:t>
            </a:r>
          </a:p>
          <a:p>
            <a:pPr>
              <a:buNone/>
            </a:pPr>
            <a:r>
              <a:rPr lang="en-US" sz="2800" dirty="0"/>
              <a:t>&gt; aggregate(</a:t>
            </a:r>
            <a:r>
              <a:rPr lang="en-US" sz="2800" dirty="0" err="1"/>
              <a:t>mtcars</a:t>
            </a:r>
            <a:r>
              <a:rPr lang="en-US" sz="2800" dirty="0"/>
              <a:t>[</a:t>
            </a:r>
            <a:r>
              <a:rPr lang="en-US" sz="2800" dirty="0" err="1"/>
              <a:t>myvars</a:t>
            </a:r>
            <a:r>
              <a:rPr lang="en-US" sz="2800" dirty="0"/>
              <a:t>], by=list(am=</a:t>
            </a:r>
            <a:r>
              <a:rPr lang="en-US" sz="2800" dirty="0" err="1"/>
              <a:t>mtcars$am</a:t>
            </a:r>
            <a:r>
              <a:rPr lang="en-US" sz="2800" dirty="0"/>
              <a:t>), mean)</a:t>
            </a:r>
          </a:p>
          <a:p>
            <a:pPr>
              <a:buNone/>
            </a:pPr>
            <a:r>
              <a:rPr lang="en-US" sz="2800" dirty="0"/>
              <a:t>Am	 mpg 	hp 	wt</a:t>
            </a:r>
          </a:p>
          <a:p>
            <a:pPr>
              <a:buNone/>
            </a:pPr>
            <a:r>
              <a:rPr lang="en-US" sz="2800" dirty="0"/>
              <a:t>1 0 	17.1 	160 	3.77</a:t>
            </a:r>
          </a:p>
          <a:p>
            <a:pPr>
              <a:buNone/>
            </a:pPr>
            <a:r>
              <a:rPr lang="en-US" sz="2800" dirty="0"/>
              <a:t>2 1 	24.4 	127 	2.41</a:t>
            </a:r>
          </a:p>
          <a:p>
            <a:pPr>
              <a:buNone/>
            </a:pPr>
            <a:r>
              <a:rPr lang="en-US" sz="2800" dirty="0"/>
              <a:t>&gt; aggregate(</a:t>
            </a:r>
            <a:r>
              <a:rPr lang="en-US" sz="2800" dirty="0" err="1"/>
              <a:t>mtcars</a:t>
            </a:r>
            <a:r>
              <a:rPr lang="en-US" sz="2800" dirty="0"/>
              <a:t>[</a:t>
            </a:r>
            <a:r>
              <a:rPr lang="en-US" sz="2800" dirty="0" err="1"/>
              <a:t>myvars</a:t>
            </a:r>
            <a:r>
              <a:rPr lang="en-US" sz="2800" dirty="0"/>
              <a:t>], by=list(am=</a:t>
            </a:r>
            <a:r>
              <a:rPr lang="en-US" sz="2800" dirty="0" err="1"/>
              <a:t>mtcars$am</a:t>
            </a:r>
            <a:r>
              <a:rPr lang="en-US" sz="2800" dirty="0"/>
              <a:t>), </a:t>
            </a:r>
            <a:r>
              <a:rPr lang="en-US" sz="2800" dirty="0" err="1"/>
              <a:t>sd</a:t>
            </a:r>
            <a:r>
              <a:rPr lang="en-US" sz="2800" dirty="0"/>
              <a:t>)</a:t>
            </a:r>
          </a:p>
          <a:p>
            <a:pPr>
              <a:buNone/>
            </a:pPr>
            <a:r>
              <a:rPr lang="en-US" sz="2800" dirty="0"/>
              <a:t>am 	mpg	 hp 	wt</a:t>
            </a:r>
          </a:p>
          <a:p>
            <a:pPr>
              <a:buNone/>
            </a:pPr>
            <a:r>
              <a:rPr lang="en-US" sz="2800" dirty="0"/>
              <a:t>1 0 	3.83 	53.9	 0.777</a:t>
            </a:r>
          </a:p>
          <a:p>
            <a:pPr>
              <a:buNone/>
            </a:pPr>
            <a:r>
              <a:rPr lang="en-US" sz="2800" dirty="0"/>
              <a:t>2 1 	6.17 	84.1 	0.617</a:t>
            </a:r>
          </a:p>
          <a:p>
            <a:pPr marL="3175" indent="-3175">
              <a:buNone/>
            </a:pPr>
            <a:endParaRPr lang="en-US" sz="2000" dirty="0"/>
          </a:p>
          <a:p>
            <a:pPr marL="3175" indent="-3175">
              <a:buNone/>
            </a:pPr>
            <a:r>
              <a:rPr lang="en-US" sz="2000" dirty="0"/>
              <a:t>Note the use of list(am=</a:t>
            </a:r>
            <a:r>
              <a:rPr lang="en-US" sz="2000" dirty="0" err="1"/>
              <a:t>mtcars$am</a:t>
            </a:r>
            <a:r>
              <a:rPr lang="en-US" sz="2000" dirty="0"/>
              <a:t>). If you used list(</a:t>
            </a:r>
            <a:r>
              <a:rPr lang="en-US" sz="2000" dirty="0" err="1"/>
              <a:t>mtcars$am</a:t>
            </a:r>
            <a:r>
              <a:rPr lang="en-US" sz="2000" dirty="0"/>
              <a:t>), the am column would be labeled Group.1 rather than am. You use the assignment to provide a more useful column label. If you have more than one grouping variable, you can use code like by=list(</a:t>
            </a:r>
            <a:r>
              <a:rPr lang="en-US" sz="2000" i="1" dirty="0"/>
              <a:t>name1=groupvar1, name2=groupvar2, </a:t>
            </a:r>
            <a:r>
              <a:rPr lang="en-US" sz="2000" dirty="0"/>
              <a:t>... , </a:t>
            </a:r>
            <a:r>
              <a:rPr lang="en-US" sz="2000" i="1" dirty="0" err="1"/>
              <a:t>nameN</a:t>
            </a:r>
            <a:r>
              <a:rPr lang="en-US" sz="2000" i="1" dirty="0"/>
              <a:t>=</a:t>
            </a:r>
            <a:r>
              <a:rPr lang="en-US" sz="2000" i="1" dirty="0" err="1"/>
              <a:t>groupvarN</a:t>
            </a:r>
            <a:r>
              <a:rPr lang="en-US" sz="2000" i="1" dirty="0"/>
              <a:t>).</a:t>
            </a:r>
          </a:p>
          <a:p>
            <a:pPr marL="3175" indent="-3175">
              <a:buNone/>
            </a:pPr>
            <a:endParaRPr lang="en-US" sz="2000" dirty="0"/>
          </a:p>
          <a:p>
            <a:pPr marL="3175" indent="-3175">
              <a:buNone/>
            </a:pPr>
            <a:r>
              <a:rPr lang="en-US" sz="2000" dirty="0"/>
              <a:t>Unfortunately, aggregate() only allows you to use single-value functions such as mean, standard deviation, and the like in each call. It won’t return </a:t>
            </a:r>
            <a:r>
              <a:rPr lang="en-US" sz="2000" dirty="0" err="1"/>
              <a:t>severas</a:t>
            </a:r>
            <a:r>
              <a:rPr lang="en-US" sz="2000" dirty="0"/>
              <a:t> statistics at once.</a:t>
            </a:r>
          </a:p>
        </p:txBody>
      </p:sp>
      <p:sp>
        <p:nvSpPr>
          <p:cNvPr id="4" name="Title 1"/>
          <p:cNvSpPr txBox="1">
            <a:spLocks/>
          </p:cNvSpPr>
          <p:nvPr/>
        </p:nvSpPr>
        <p:spPr>
          <a:xfrm>
            <a:off x="0" y="0"/>
            <a:ext cx="3962400" cy="685800"/>
          </a:xfrm>
          <a:prstGeom prst="rect">
            <a:avLst/>
          </a:prstGeom>
        </p:spPr>
        <p:txBody>
          <a:bodyPr vert="horz" lIns="91440" tIns="45720" rIns="91440" bIns="45720" rtlCol="0" anchor="ctr">
            <a:normAutofit/>
          </a:bodyPr>
          <a:lstStyle/>
          <a:p>
            <a:pPr lvl="0" algn="ctr">
              <a:spcBef>
                <a:spcPct val="0"/>
              </a:spcBef>
            </a:pPr>
            <a:r>
              <a:rPr kumimoji="0" lang="en-US" sz="2000" b="1" i="0" u="none" strike="noStrike" kern="1200" cap="none" spc="0" normalizeH="0" baseline="0" noProof="0" dirty="0">
                <a:ln>
                  <a:noFill/>
                </a:ln>
                <a:solidFill>
                  <a:schemeClr val="tx1"/>
                </a:solidFill>
                <a:effectLst/>
                <a:uLnTx/>
                <a:uFillTx/>
                <a:latin typeface="+mj-lt"/>
                <a:ea typeface="+mj-ea"/>
                <a:cs typeface="+mj-cs"/>
              </a:rPr>
              <a:t>Descriptive statistics </a:t>
            </a:r>
            <a:r>
              <a:rPr lang="en-US" sz="2000" b="1" dirty="0"/>
              <a:t>by group</a:t>
            </a:r>
            <a:endParaRPr kumimoji="0" lang="en-US" sz="2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Descriptive statistics by group using by()</a:t>
            </a:r>
            <a:endParaRPr lang="en-US" sz="2400" dirty="0"/>
          </a:p>
        </p:txBody>
      </p:sp>
      <p:sp>
        <p:nvSpPr>
          <p:cNvPr id="3" name="Content Placeholder 2"/>
          <p:cNvSpPr>
            <a:spLocks noGrp="1"/>
          </p:cNvSpPr>
          <p:nvPr>
            <p:ph idx="1"/>
          </p:nvPr>
        </p:nvSpPr>
        <p:spPr/>
        <p:txBody>
          <a:bodyPr>
            <a:normAutofit/>
          </a:bodyPr>
          <a:lstStyle/>
          <a:p>
            <a:pPr>
              <a:buNone/>
            </a:pPr>
            <a:r>
              <a:rPr lang="en-US" sz="2800" dirty="0"/>
              <a:t>&gt; </a:t>
            </a:r>
            <a:r>
              <a:rPr lang="en-US" sz="2800" dirty="0" err="1"/>
              <a:t>dstats</a:t>
            </a:r>
            <a:r>
              <a:rPr lang="en-US" sz="2800" dirty="0"/>
              <a:t> &lt;- function(x)</a:t>
            </a:r>
            <a:r>
              <a:rPr lang="en-US" sz="2800" dirty="0" err="1"/>
              <a:t>sapply</a:t>
            </a:r>
            <a:r>
              <a:rPr lang="en-US" sz="2800" dirty="0"/>
              <a:t>(x, </a:t>
            </a:r>
            <a:r>
              <a:rPr lang="en-US" sz="2800" dirty="0" err="1"/>
              <a:t>mystats</a:t>
            </a:r>
            <a:r>
              <a:rPr lang="en-US" sz="2800" dirty="0"/>
              <a:t>)</a:t>
            </a:r>
          </a:p>
          <a:p>
            <a:pPr>
              <a:buNone/>
            </a:pPr>
            <a:r>
              <a:rPr lang="en-US" sz="2800" dirty="0"/>
              <a:t>&gt; </a:t>
            </a:r>
            <a:r>
              <a:rPr lang="en-US" sz="2800" dirty="0" err="1"/>
              <a:t>myvars</a:t>
            </a:r>
            <a:r>
              <a:rPr lang="en-US" sz="2800" dirty="0"/>
              <a:t> &lt;- c("mpg", "hp", "wt")</a:t>
            </a:r>
          </a:p>
          <a:p>
            <a:pPr>
              <a:buNone/>
            </a:pPr>
            <a:r>
              <a:rPr lang="en-US" sz="2800" dirty="0"/>
              <a:t>&gt; by(</a:t>
            </a:r>
            <a:r>
              <a:rPr lang="en-US" sz="2800" dirty="0" err="1"/>
              <a:t>mtcars</a:t>
            </a:r>
            <a:r>
              <a:rPr lang="en-US" sz="2800" dirty="0"/>
              <a:t>[</a:t>
            </a:r>
            <a:r>
              <a:rPr lang="en-US" sz="2800" dirty="0" err="1"/>
              <a:t>myvars</a:t>
            </a:r>
            <a:r>
              <a:rPr lang="en-US" sz="2800" dirty="0"/>
              <a:t>], </a:t>
            </a:r>
            <a:r>
              <a:rPr lang="en-US" sz="2800" dirty="0" err="1"/>
              <a:t>mtcars$am</a:t>
            </a:r>
            <a:r>
              <a:rPr lang="en-US" sz="2800" dirty="0"/>
              <a:t>, </a:t>
            </a:r>
            <a:r>
              <a:rPr lang="en-US" sz="2800" dirty="0" err="1"/>
              <a:t>dstats</a:t>
            </a:r>
            <a:r>
              <a:rPr lang="en-US" sz="2800" dirty="0"/>
              <a:t>)</a:t>
            </a:r>
            <a:endParaRPr lang="en-US" sz="2000" dirty="0"/>
          </a:p>
        </p:txBody>
      </p:sp>
      <p:sp>
        <p:nvSpPr>
          <p:cNvPr id="4" name="Title 1"/>
          <p:cNvSpPr txBox="1">
            <a:spLocks/>
          </p:cNvSpPr>
          <p:nvPr/>
        </p:nvSpPr>
        <p:spPr>
          <a:xfrm>
            <a:off x="0" y="0"/>
            <a:ext cx="3962400" cy="685800"/>
          </a:xfrm>
          <a:prstGeom prst="rect">
            <a:avLst/>
          </a:prstGeom>
        </p:spPr>
        <p:txBody>
          <a:bodyPr vert="horz" lIns="91440" tIns="45720" rIns="91440" bIns="45720" rtlCol="0" anchor="ctr">
            <a:normAutofit/>
          </a:bodyPr>
          <a:lstStyle/>
          <a:p>
            <a:pPr lvl="0" algn="ctr">
              <a:spcBef>
                <a:spcPct val="0"/>
              </a:spcBef>
            </a:pPr>
            <a:r>
              <a:rPr kumimoji="0" lang="en-US" sz="2000" b="1" i="0" u="none" strike="noStrike" kern="1200" cap="none" spc="0" normalizeH="0" baseline="0" noProof="0" dirty="0">
                <a:ln>
                  <a:noFill/>
                </a:ln>
                <a:solidFill>
                  <a:schemeClr val="tx1"/>
                </a:solidFill>
                <a:effectLst/>
                <a:uLnTx/>
                <a:uFillTx/>
                <a:latin typeface="+mj-lt"/>
                <a:ea typeface="+mj-ea"/>
                <a:cs typeface="+mj-cs"/>
              </a:rPr>
              <a:t>Descriptive statistics </a:t>
            </a:r>
            <a:r>
              <a:rPr lang="en-US" sz="2000" b="1" dirty="0"/>
              <a:t>by group</a:t>
            </a:r>
            <a:endParaRPr kumimoji="0" lang="en-US" sz="2000" b="0" i="0" u="none" strike="noStrike" kern="1200" cap="none" spc="0" normalizeH="0" baseline="0" noProof="0" dirty="0">
              <a:ln>
                <a:noFill/>
              </a:ln>
              <a:solidFill>
                <a:schemeClr val="tx1"/>
              </a:solidFill>
              <a:effectLst/>
              <a:uLnTx/>
              <a:uFillTx/>
              <a:latin typeface="+mj-lt"/>
              <a:ea typeface="+mj-ea"/>
              <a:cs typeface="+mj-cs"/>
            </a:endParaRPr>
          </a:p>
        </p:txBody>
      </p:sp>
      <p:pic>
        <p:nvPicPr>
          <p:cNvPr id="4098" name="Picture 2"/>
          <p:cNvPicPr>
            <a:picLocks noChangeAspect="1" noChangeArrowheads="1"/>
          </p:cNvPicPr>
          <p:nvPr/>
        </p:nvPicPr>
        <p:blipFill>
          <a:blip r:embed="rId2" cstate="print"/>
          <a:srcRect t="2266" b="7081"/>
          <a:stretch>
            <a:fillRect/>
          </a:stretch>
        </p:blipFill>
        <p:spPr bwMode="auto">
          <a:xfrm>
            <a:off x="2286000" y="3048000"/>
            <a:ext cx="4572000" cy="3048000"/>
          </a:xfrm>
          <a:prstGeom prst="rect">
            <a:avLst/>
          </a:prstGeom>
          <a:noFill/>
          <a:ln w="9525">
            <a:noFill/>
            <a:miter lim="800000"/>
            <a:headEnd/>
            <a:tailEnd/>
          </a:ln>
        </p:spPr>
      </p:pic>
      <p:sp>
        <p:nvSpPr>
          <p:cNvPr id="6" name="Rectangle 5"/>
          <p:cNvSpPr/>
          <p:nvPr/>
        </p:nvSpPr>
        <p:spPr>
          <a:xfrm>
            <a:off x="0" y="6287869"/>
            <a:ext cx="9144000" cy="646331"/>
          </a:xfrm>
          <a:prstGeom prst="rect">
            <a:avLst/>
          </a:prstGeom>
        </p:spPr>
        <p:txBody>
          <a:bodyPr wrap="square">
            <a:spAutoFit/>
          </a:bodyPr>
          <a:lstStyle/>
          <a:p>
            <a:r>
              <a:rPr lang="en-US" dirty="0"/>
              <a:t>In this case, </a:t>
            </a:r>
            <a:r>
              <a:rPr lang="en-US" dirty="0" err="1"/>
              <a:t>dstats</a:t>
            </a:r>
            <a:r>
              <a:rPr lang="en-US" dirty="0"/>
              <a:t>() applies the </a:t>
            </a:r>
            <a:r>
              <a:rPr lang="en-US" dirty="0" err="1"/>
              <a:t>mystats</a:t>
            </a:r>
            <a:r>
              <a:rPr lang="en-US" dirty="0"/>
              <a:t>() function to each column of the data frame. Placing it in the by() function gives you summary statistics for each level of am.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t>Frequency and contingency tables</a:t>
            </a:r>
            <a:endParaRPr lang="en-US" sz="4000" dirty="0"/>
          </a:p>
        </p:txBody>
      </p:sp>
      <p:sp>
        <p:nvSpPr>
          <p:cNvPr id="3" name="Content Placeholder 2"/>
          <p:cNvSpPr>
            <a:spLocks noGrp="1"/>
          </p:cNvSpPr>
          <p:nvPr>
            <p:ph idx="1"/>
          </p:nvPr>
        </p:nvSpPr>
        <p:spPr>
          <a:xfrm>
            <a:off x="457200" y="1600200"/>
            <a:ext cx="8229600" cy="4953000"/>
          </a:xfrm>
        </p:spPr>
        <p:txBody>
          <a:bodyPr>
            <a:noAutofit/>
          </a:bodyPr>
          <a:lstStyle/>
          <a:p>
            <a:pPr marL="3175" indent="-3175">
              <a:buNone/>
            </a:pPr>
            <a:r>
              <a:rPr lang="en-US" sz="2200" dirty="0"/>
              <a:t>In this section, we’ll look at frequency and contingency tables from categorical variables, along with tests of independence, measures of association, and methods for graphically displaying results. We’ll be using functions in the basic installation, along with functions from the </a:t>
            </a:r>
            <a:r>
              <a:rPr lang="en-US" sz="2200" dirty="0" err="1"/>
              <a:t>vcd</a:t>
            </a:r>
            <a:r>
              <a:rPr lang="en-US" sz="2200" dirty="0"/>
              <a:t> and </a:t>
            </a:r>
            <a:r>
              <a:rPr lang="en-US" sz="2200" dirty="0" err="1"/>
              <a:t>gmodels</a:t>
            </a:r>
            <a:r>
              <a:rPr lang="en-US" sz="2200" dirty="0"/>
              <a:t> packages. In the following examples, assume that A, B, and C represent categorical variables.</a:t>
            </a:r>
          </a:p>
          <a:p>
            <a:pPr marL="3175" indent="-3175">
              <a:buNone/>
            </a:pPr>
            <a:endParaRPr lang="en-US" sz="2200" dirty="0"/>
          </a:p>
          <a:p>
            <a:pPr marL="3175" indent="-3175">
              <a:buNone/>
            </a:pPr>
            <a:r>
              <a:rPr lang="en-US" sz="2200" dirty="0"/>
              <a:t>The data for this section come from the Arthritis dataset included with the </a:t>
            </a:r>
            <a:r>
              <a:rPr lang="en-US" sz="2200" dirty="0" err="1"/>
              <a:t>vcd</a:t>
            </a:r>
            <a:r>
              <a:rPr lang="en-US" sz="2200" dirty="0"/>
              <a:t> package. The data are from </a:t>
            </a:r>
            <a:r>
              <a:rPr lang="en-US" sz="2200" dirty="0" err="1"/>
              <a:t>Kock</a:t>
            </a:r>
            <a:r>
              <a:rPr lang="en-US" sz="2200" dirty="0"/>
              <a:t> &amp; Edward (1988) and represent a double-blind clinical trial of new treatments for rheumatoid arthritis. Here are the first few observations:</a:t>
            </a:r>
          </a:p>
          <a:p>
            <a:pPr>
              <a:buNone/>
            </a:pPr>
            <a:r>
              <a:rPr lang="en-US" sz="2200" dirty="0"/>
              <a:t>&gt; library(</a:t>
            </a:r>
            <a:r>
              <a:rPr lang="en-US" sz="2200" dirty="0" err="1"/>
              <a:t>vcd</a:t>
            </a:r>
            <a:r>
              <a:rPr lang="en-US" sz="2200" dirty="0"/>
              <a:t>)</a:t>
            </a:r>
          </a:p>
          <a:p>
            <a:pPr>
              <a:buNone/>
            </a:pPr>
            <a:r>
              <a:rPr lang="en-US" sz="2200" dirty="0"/>
              <a:t>&gt; head(Arthritis)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If-Else</a:t>
            </a:r>
            <a:endParaRPr lang="en-US" dirty="0"/>
          </a:p>
        </p:txBody>
      </p:sp>
      <p:sp>
        <p:nvSpPr>
          <p:cNvPr id="3" name="Content Placeholder 2"/>
          <p:cNvSpPr>
            <a:spLocks noGrp="1"/>
          </p:cNvSpPr>
          <p:nvPr>
            <p:ph idx="1"/>
          </p:nvPr>
        </p:nvSpPr>
        <p:spPr/>
        <p:txBody>
          <a:bodyPr/>
          <a:lstStyle/>
          <a:p>
            <a:r>
              <a:rPr lang="en-US" dirty="0"/>
              <a:t>The if-else control structure executes a statement if a given condition is true. Optionally, a different statement is executed if the condition is false. The syntax </a:t>
            </a:r>
          </a:p>
          <a:p>
            <a:r>
              <a:rPr lang="en-US" dirty="0"/>
              <a:t>if (</a:t>
            </a:r>
            <a:r>
              <a:rPr lang="en-US" i="1" dirty="0" err="1"/>
              <a:t>cond</a:t>
            </a:r>
            <a:r>
              <a:rPr lang="en-US" i="1" dirty="0"/>
              <a:t>) statement</a:t>
            </a:r>
          </a:p>
          <a:p>
            <a:r>
              <a:rPr lang="en-US" dirty="0"/>
              <a:t>if (</a:t>
            </a:r>
            <a:r>
              <a:rPr lang="en-US" i="1" dirty="0" err="1"/>
              <a:t>cond</a:t>
            </a:r>
            <a:r>
              <a:rPr lang="en-US" i="1" dirty="0"/>
              <a:t>) statement1 else statement2</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t>Frequency and contingency tables</a:t>
            </a:r>
            <a:endParaRPr lang="en-US" sz="4000" dirty="0"/>
          </a:p>
        </p:txBody>
      </p:sp>
      <p:sp>
        <p:nvSpPr>
          <p:cNvPr id="3" name="Content Placeholder 2"/>
          <p:cNvSpPr>
            <a:spLocks noGrp="1"/>
          </p:cNvSpPr>
          <p:nvPr>
            <p:ph idx="1"/>
          </p:nvPr>
        </p:nvSpPr>
        <p:spPr>
          <a:xfrm>
            <a:off x="457200" y="1600200"/>
            <a:ext cx="8229600" cy="4953000"/>
          </a:xfrm>
        </p:spPr>
        <p:txBody>
          <a:bodyPr>
            <a:noAutofit/>
          </a:bodyPr>
          <a:lstStyle/>
          <a:p>
            <a:pPr>
              <a:buNone/>
            </a:pPr>
            <a:r>
              <a:rPr lang="en-US" sz="2400" dirty="0"/>
              <a:t>		ID 	Treatment 	Sex 	Age 	Improved</a:t>
            </a:r>
          </a:p>
          <a:p>
            <a:pPr>
              <a:buNone/>
            </a:pPr>
            <a:r>
              <a:rPr lang="en-US" sz="2400" dirty="0"/>
              <a:t>1 		57	Treated 	Male 	27 	Some</a:t>
            </a:r>
          </a:p>
          <a:p>
            <a:pPr>
              <a:buNone/>
            </a:pPr>
            <a:r>
              <a:rPr lang="en-US" sz="2400" dirty="0"/>
              <a:t>2 		46	Treated 	Male 	29 	None</a:t>
            </a:r>
          </a:p>
          <a:p>
            <a:pPr>
              <a:buNone/>
            </a:pPr>
            <a:r>
              <a:rPr lang="en-US" sz="2400" dirty="0"/>
              <a:t>3 		77 	Treated 	Male 	30	None</a:t>
            </a:r>
          </a:p>
          <a:p>
            <a:pPr>
              <a:buNone/>
            </a:pPr>
            <a:r>
              <a:rPr lang="en-US" sz="2400" dirty="0"/>
              <a:t>4 		17 	Treated 	Male 	32 	Marked</a:t>
            </a:r>
          </a:p>
          <a:p>
            <a:pPr>
              <a:buNone/>
            </a:pPr>
            <a:r>
              <a:rPr lang="en-US" sz="2400" dirty="0"/>
              <a:t>5 		36 	Treated 	Male 	46 	Marked</a:t>
            </a:r>
          </a:p>
          <a:p>
            <a:pPr>
              <a:buNone/>
            </a:pPr>
            <a:r>
              <a:rPr lang="en-US" sz="2400" dirty="0"/>
              <a:t>6 		23 	Treated	Male 	58	Marked</a:t>
            </a:r>
          </a:p>
          <a:p>
            <a:pPr>
              <a:buNone/>
            </a:pPr>
            <a:endParaRPr lang="en-US" sz="2400" dirty="0"/>
          </a:p>
          <a:p>
            <a:pPr marL="3175" indent="-3175">
              <a:buNone/>
            </a:pPr>
            <a:r>
              <a:rPr lang="en-US" sz="2400" dirty="0"/>
              <a:t>Treatment (Placebo, Treated), Sex (Male, Female), and Improved (None, Some, Marked) are all categorical factors.</a:t>
            </a:r>
            <a:endParaRPr lang="en-US" sz="22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Generating frequency tables</a:t>
            </a:r>
            <a:endParaRPr lang="en-US" sz="3600" dirty="0"/>
          </a:p>
        </p:txBody>
      </p:sp>
      <p:sp>
        <p:nvSpPr>
          <p:cNvPr id="3" name="Content Placeholder 2"/>
          <p:cNvSpPr>
            <a:spLocks noGrp="1"/>
          </p:cNvSpPr>
          <p:nvPr>
            <p:ph idx="1"/>
          </p:nvPr>
        </p:nvSpPr>
        <p:spPr/>
        <p:txBody>
          <a:bodyPr>
            <a:normAutofit fontScale="85000" lnSpcReduction="10000"/>
          </a:bodyPr>
          <a:lstStyle/>
          <a:p>
            <a:pPr>
              <a:buNone/>
            </a:pPr>
            <a:r>
              <a:rPr lang="en-US" sz="2800" dirty="0"/>
              <a:t>R provides several methods for creating frequency and contingency tables. The most important functions are listed</a:t>
            </a:r>
          </a:p>
          <a:p>
            <a:pPr>
              <a:buNone/>
            </a:pPr>
            <a:endParaRPr lang="en-US" sz="2800" dirty="0"/>
          </a:p>
          <a:p>
            <a:pPr>
              <a:buNone/>
            </a:pPr>
            <a:r>
              <a:rPr lang="en-US" sz="2000" b="1" dirty="0"/>
              <a:t>		Functions for creating and manipulating contingency tables</a:t>
            </a:r>
          </a:p>
          <a:p>
            <a:pPr>
              <a:buNone/>
            </a:pPr>
            <a:r>
              <a:rPr lang="en-US" sz="2000" b="1" dirty="0"/>
              <a:t>	Function		 Description</a:t>
            </a:r>
          </a:p>
          <a:p>
            <a:pPr>
              <a:buNone/>
            </a:pPr>
            <a:r>
              <a:rPr lang="en-US" sz="2000" dirty="0"/>
              <a:t>table(var1, var2, ..., </a:t>
            </a:r>
            <a:r>
              <a:rPr lang="en-US" sz="2000" dirty="0" err="1"/>
              <a:t>var</a:t>
            </a:r>
            <a:r>
              <a:rPr lang="en-US" sz="2000" i="1" dirty="0" err="1"/>
              <a:t>N</a:t>
            </a:r>
            <a:r>
              <a:rPr lang="en-US" sz="2000" i="1" dirty="0"/>
              <a:t>) 	Creates an N-way contingency table from N 					categorical variables (factors)</a:t>
            </a:r>
          </a:p>
          <a:p>
            <a:pPr>
              <a:buNone/>
            </a:pPr>
            <a:r>
              <a:rPr lang="en-US" sz="2000" dirty="0" err="1"/>
              <a:t>xtabs</a:t>
            </a:r>
            <a:r>
              <a:rPr lang="en-US" sz="2000" dirty="0"/>
              <a:t>(formula, data) 		Creates an </a:t>
            </a:r>
            <a:r>
              <a:rPr lang="en-US" sz="2000" i="1" dirty="0"/>
              <a:t>N-way contingency table based on a 					formula and a matrix or data frame</a:t>
            </a:r>
          </a:p>
          <a:p>
            <a:pPr>
              <a:buNone/>
            </a:pPr>
            <a:r>
              <a:rPr lang="en-US" sz="2000" dirty="0" err="1"/>
              <a:t>prop.table</a:t>
            </a:r>
            <a:r>
              <a:rPr lang="en-US" sz="2000" dirty="0"/>
              <a:t>(table, margins) 	Expresses table entries as fractions of the marginal table 				defined by the margins</a:t>
            </a:r>
          </a:p>
          <a:p>
            <a:pPr>
              <a:buNone/>
            </a:pPr>
            <a:r>
              <a:rPr lang="en-US" sz="2000" dirty="0" err="1"/>
              <a:t>margin.table</a:t>
            </a:r>
            <a:r>
              <a:rPr lang="en-US" sz="2000" dirty="0"/>
              <a:t>(table, margins) 	Computes the sum of table entries for a marginal table 				defined by the margins</a:t>
            </a:r>
          </a:p>
          <a:p>
            <a:pPr>
              <a:buNone/>
            </a:pPr>
            <a:r>
              <a:rPr lang="en-US" sz="2000" dirty="0" err="1"/>
              <a:t>addmargins</a:t>
            </a:r>
            <a:r>
              <a:rPr lang="en-US" sz="2000" dirty="0"/>
              <a:t>(table, margins) 	Puts summary margins (sums by default) on a table</a:t>
            </a:r>
          </a:p>
          <a:p>
            <a:pPr>
              <a:buNone/>
            </a:pPr>
            <a:r>
              <a:rPr lang="en-US" sz="2000" dirty="0" err="1"/>
              <a:t>ftable</a:t>
            </a:r>
            <a:r>
              <a:rPr lang="en-US" sz="2000" dirty="0"/>
              <a:t>(table) 		Creates a compact, “flat” contingency table</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Frequency and contingency tables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One-Way Tables</a:t>
            </a:r>
            <a:endParaRPr lang="en-US" sz="3600" dirty="0"/>
          </a:p>
        </p:txBody>
      </p:sp>
      <p:sp>
        <p:nvSpPr>
          <p:cNvPr id="3" name="Content Placeholder 2"/>
          <p:cNvSpPr>
            <a:spLocks noGrp="1"/>
          </p:cNvSpPr>
          <p:nvPr>
            <p:ph idx="1"/>
          </p:nvPr>
        </p:nvSpPr>
        <p:spPr/>
        <p:txBody>
          <a:bodyPr>
            <a:normAutofit lnSpcReduction="10000"/>
          </a:bodyPr>
          <a:lstStyle/>
          <a:p>
            <a:pPr>
              <a:buNone/>
            </a:pPr>
            <a:r>
              <a:rPr lang="en-US" sz="2000" dirty="0"/>
              <a:t>You can generate simple frequency counts using the table() function. Here’s an example:</a:t>
            </a:r>
          </a:p>
          <a:p>
            <a:pPr>
              <a:buNone/>
            </a:pPr>
            <a:r>
              <a:rPr lang="en-US" sz="2000" dirty="0"/>
              <a:t>&gt; </a:t>
            </a:r>
            <a:r>
              <a:rPr lang="en-US" sz="2000" dirty="0" err="1"/>
              <a:t>mytable</a:t>
            </a:r>
            <a:r>
              <a:rPr lang="en-US" sz="2000" dirty="0"/>
              <a:t> &lt;- with(Arthritis, table(Improved))</a:t>
            </a:r>
          </a:p>
          <a:p>
            <a:pPr>
              <a:buNone/>
            </a:pPr>
            <a:r>
              <a:rPr lang="en-US" sz="2000" dirty="0"/>
              <a:t>&gt; </a:t>
            </a:r>
            <a:r>
              <a:rPr lang="en-US" sz="2000" dirty="0" err="1"/>
              <a:t>mytable</a:t>
            </a:r>
            <a:endParaRPr lang="en-US" sz="2000" dirty="0"/>
          </a:p>
          <a:p>
            <a:pPr>
              <a:buNone/>
            </a:pPr>
            <a:r>
              <a:rPr lang="en-US" sz="2000" dirty="0"/>
              <a:t>		Improved</a:t>
            </a:r>
          </a:p>
          <a:p>
            <a:pPr>
              <a:buNone/>
            </a:pPr>
            <a:r>
              <a:rPr lang="en-US" sz="2000" dirty="0"/>
              <a:t>None 	Some 	Marked</a:t>
            </a:r>
          </a:p>
          <a:p>
            <a:pPr>
              <a:buNone/>
            </a:pPr>
            <a:r>
              <a:rPr lang="en-US" sz="2000" dirty="0"/>
              <a:t>	42	 14 	28</a:t>
            </a:r>
          </a:p>
          <a:p>
            <a:pPr>
              <a:buNone/>
            </a:pPr>
            <a:endParaRPr lang="en-US" sz="2000" dirty="0"/>
          </a:p>
          <a:p>
            <a:pPr>
              <a:buNone/>
            </a:pPr>
            <a:r>
              <a:rPr lang="en-US" sz="2000" dirty="0"/>
              <a:t>You can turn these frequencies into proportions with </a:t>
            </a:r>
            <a:r>
              <a:rPr lang="en-US" sz="2000" dirty="0" err="1"/>
              <a:t>prop.table</a:t>
            </a:r>
            <a:r>
              <a:rPr lang="en-US" sz="2000" dirty="0"/>
              <a:t>()</a:t>
            </a:r>
          </a:p>
          <a:p>
            <a:pPr>
              <a:buNone/>
            </a:pPr>
            <a:r>
              <a:rPr lang="en-US" sz="2000" dirty="0"/>
              <a:t>&gt; </a:t>
            </a:r>
            <a:r>
              <a:rPr lang="en-US" sz="2000" dirty="0" err="1"/>
              <a:t>prop.table</a:t>
            </a:r>
            <a:r>
              <a:rPr lang="en-US" sz="2000" dirty="0"/>
              <a:t>(</a:t>
            </a:r>
            <a:r>
              <a:rPr lang="en-US" sz="2000" dirty="0" err="1"/>
              <a:t>mytable</a:t>
            </a:r>
            <a:r>
              <a:rPr lang="en-US" sz="2000" dirty="0"/>
              <a:t>)</a:t>
            </a:r>
          </a:p>
          <a:p>
            <a:pPr>
              <a:buNone/>
            </a:pPr>
            <a:r>
              <a:rPr lang="en-US" sz="2000" dirty="0"/>
              <a:t>		Improved</a:t>
            </a:r>
          </a:p>
          <a:p>
            <a:pPr>
              <a:buNone/>
            </a:pPr>
            <a:r>
              <a:rPr lang="en-US" sz="2000" dirty="0"/>
              <a:t>None 	Some 	Marked</a:t>
            </a:r>
          </a:p>
          <a:p>
            <a:pPr>
              <a:buNone/>
            </a:pPr>
            <a:r>
              <a:rPr lang="en-US" sz="2000" dirty="0"/>
              <a:t>0.500 	0.167 	0.333</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Frequency and contingency tables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Two-Way Tables</a:t>
            </a:r>
            <a:endParaRPr lang="en-US" sz="3600" dirty="0"/>
          </a:p>
        </p:txBody>
      </p:sp>
      <p:sp>
        <p:nvSpPr>
          <p:cNvPr id="3" name="Content Placeholder 2"/>
          <p:cNvSpPr>
            <a:spLocks noGrp="1"/>
          </p:cNvSpPr>
          <p:nvPr>
            <p:ph idx="1"/>
          </p:nvPr>
        </p:nvSpPr>
        <p:spPr/>
        <p:txBody>
          <a:bodyPr>
            <a:normAutofit fontScale="92500" lnSpcReduction="10000"/>
          </a:bodyPr>
          <a:lstStyle/>
          <a:p>
            <a:pPr>
              <a:buNone/>
            </a:pPr>
            <a:r>
              <a:rPr lang="en-US" sz="2000" dirty="0"/>
              <a:t>For two-way tables, the format for the table() function is</a:t>
            </a:r>
          </a:p>
          <a:p>
            <a:pPr>
              <a:buNone/>
            </a:pPr>
            <a:r>
              <a:rPr lang="en-US" sz="2000" dirty="0"/>
              <a:t>&gt;</a:t>
            </a:r>
            <a:r>
              <a:rPr lang="en-US" sz="2000" dirty="0" err="1"/>
              <a:t>mytable</a:t>
            </a:r>
            <a:r>
              <a:rPr lang="en-US" sz="2000" dirty="0"/>
              <a:t> &lt;- table(</a:t>
            </a:r>
            <a:r>
              <a:rPr lang="en-US" sz="2000" i="1" dirty="0"/>
              <a:t>A, B)</a:t>
            </a:r>
          </a:p>
          <a:p>
            <a:pPr>
              <a:buNone/>
            </a:pPr>
            <a:r>
              <a:rPr lang="en-US" sz="2000" dirty="0"/>
              <a:t>where </a:t>
            </a:r>
            <a:r>
              <a:rPr lang="en-US" sz="2000" i="1" dirty="0"/>
              <a:t>A is the row variable and B is the column variable.</a:t>
            </a:r>
          </a:p>
          <a:p>
            <a:pPr>
              <a:buNone/>
            </a:pPr>
            <a:r>
              <a:rPr lang="en-US" sz="2000" dirty="0"/>
              <a:t>Alternatively, the </a:t>
            </a:r>
            <a:r>
              <a:rPr lang="en-US" sz="2000" dirty="0" err="1"/>
              <a:t>xtabs</a:t>
            </a:r>
            <a:r>
              <a:rPr lang="en-US" sz="2000" dirty="0"/>
              <a:t>() function allows you to create a contingency table using formula-style input. The format is</a:t>
            </a:r>
          </a:p>
          <a:p>
            <a:pPr>
              <a:buNone/>
            </a:pPr>
            <a:r>
              <a:rPr lang="en-US" sz="2000" i="1" dirty="0"/>
              <a:t>&gt;</a:t>
            </a:r>
            <a:r>
              <a:rPr lang="en-US" sz="2000" i="1" dirty="0" err="1"/>
              <a:t>mytable</a:t>
            </a:r>
            <a:r>
              <a:rPr lang="en-US" sz="2000" i="1" dirty="0"/>
              <a:t> &lt;- </a:t>
            </a:r>
            <a:r>
              <a:rPr lang="en-US" sz="2000" i="1" dirty="0" err="1"/>
              <a:t>xtabs</a:t>
            </a:r>
            <a:r>
              <a:rPr lang="en-US" sz="2000" i="1" dirty="0"/>
              <a:t>(~ A + B, data=</a:t>
            </a:r>
            <a:r>
              <a:rPr lang="en-US" sz="2000" i="1" dirty="0" err="1"/>
              <a:t>mydata</a:t>
            </a:r>
            <a:r>
              <a:rPr lang="en-US" sz="2000" i="1" dirty="0"/>
              <a:t>)</a:t>
            </a:r>
          </a:p>
          <a:p>
            <a:pPr>
              <a:buNone/>
            </a:pPr>
            <a:endParaRPr lang="en-US" sz="2000" dirty="0"/>
          </a:p>
          <a:p>
            <a:pPr>
              <a:buNone/>
            </a:pPr>
            <a:r>
              <a:rPr lang="en-US" sz="2000" dirty="0"/>
              <a:t>For the Arthritis data, you have</a:t>
            </a:r>
          </a:p>
          <a:p>
            <a:pPr>
              <a:buNone/>
            </a:pPr>
            <a:r>
              <a:rPr lang="en-US" sz="2000" dirty="0"/>
              <a:t>&gt; </a:t>
            </a:r>
            <a:r>
              <a:rPr lang="en-US" sz="2000" dirty="0" err="1"/>
              <a:t>mytable</a:t>
            </a:r>
            <a:r>
              <a:rPr lang="en-US" sz="2000" dirty="0"/>
              <a:t> &lt;- </a:t>
            </a:r>
            <a:r>
              <a:rPr lang="en-US" sz="2000" dirty="0" err="1"/>
              <a:t>xtabs</a:t>
            </a:r>
            <a:r>
              <a:rPr lang="en-US" sz="2000" dirty="0"/>
              <a:t>(~ </a:t>
            </a:r>
            <a:r>
              <a:rPr lang="en-US" sz="2000" dirty="0" err="1"/>
              <a:t>Treatment+Improved</a:t>
            </a:r>
            <a:r>
              <a:rPr lang="en-US" sz="2000" dirty="0"/>
              <a:t>, data=Arthritis)</a:t>
            </a:r>
          </a:p>
          <a:p>
            <a:pPr>
              <a:buNone/>
            </a:pPr>
            <a:r>
              <a:rPr lang="en-US" sz="2000" dirty="0"/>
              <a:t>&gt; </a:t>
            </a:r>
            <a:r>
              <a:rPr lang="en-US" sz="2000" dirty="0" err="1"/>
              <a:t>mytable</a:t>
            </a:r>
            <a:endParaRPr lang="en-US" sz="2000" dirty="0"/>
          </a:p>
          <a:p>
            <a:pPr>
              <a:buNone/>
            </a:pPr>
            <a:r>
              <a:rPr lang="en-US" sz="2000" dirty="0"/>
              <a:t>				Improved</a:t>
            </a:r>
          </a:p>
          <a:p>
            <a:pPr>
              <a:buNone/>
            </a:pPr>
            <a:r>
              <a:rPr lang="en-US" sz="2000" dirty="0"/>
              <a:t>Treatment 	None 	Some 	Marked</a:t>
            </a:r>
          </a:p>
          <a:p>
            <a:pPr>
              <a:buNone/>
            </a:pPr>
            <a:r>
              <a:rPr lang="en-US" sz="2000" dirty="0"/>
              <a:t>Placebo		 29 	7 	7</a:t>
            </a:r>
          </a:p>
          <a:p>
            <a:pPr>
              <a:buNone/>
            </a:pPr>
            <a:r>
              <a:rPr lang="en-US" sz="2000" dirty="0"/>
              <a:t>Treated 		13 	7 	21</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Frequency and contingency tables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Two-Way Tables</a:t>
            </a:r>
            <a:endParaRPr lang="en-US" sz="3600" dirty="0"/>
          </a:p>
        </p:txBody>
      </p:sp>
      <p:sp>
        <p:nvSpPr>
          <p:cNvPr id="3" name="Content Placeholder 2"/>
          <p:cNvSpPr>
            <a:spLocks noGrp="1"/>
          </p:cNvSpPr>
          <p:nvPr>
            <p:ph idx="1"/>
          </p:nvPr>
        </p:nvSpPr>
        <p:spPr/>
        <p:txBody>
          <a:bodyPr>
            <a:normAutofit/>
          </a:bodyPr>
          <a:lstStyle/>
          <a:p>
            <a:pPr>
              <a:buNone/>
            </a:pPr>
            <a:r>
              <a:rPr lang="en-US" sz="2000" dirty="0"/>
              <a:t>You can generate marginal frequencies and proportions using the</a:t>
            </a:r>
          </a:p>
          <a:p>
            <a:pPr>
              <a:buNone/>
            </a:pPr>
            <a:r>
              <a:rPr lang="en-US" sz="2000" dirty="0" err="1"/>
              <a:t>margin.table</a:t>
            </a:r>
            <a:r>
              <a:rPr lang="en-US" sz="2000" dirty="0"/>
              <a:t>() and </a:t>
            </a:r>
            <a:r>
              <a:rPr lang="en-US" sz="2000" dirty="0" err="1"/>
              <a:t>prop.table</a:t>
            </a:r>
            <a:r>
              <a:rPr lang="en-US" sz="2000" dirty="0"/>
              <a:t>() functions, respectively. For row sums and</a:t>
            </a:r>
          </a:p>
          <a:p>
            <a:pPr>
              <a:buNone/>
            </a:pPr>
            <a:r>
              <a:rPr lang="en-US" sz="2000" dirty="0"/>
              <a:t>row proportions, you have</a:t>
            </a:r>
          </a:p>
          <a:p>
            <a:pPr>
              <a:buNone/>
            </a:pPr>
            <a:r>
              <a:rPr lang="en-US" sz="2000" dirty="0"/>
              <a:t>&gt; </a:t>
            </a:r>
            <a:r>
              <a:rPr lang="en-US" sz="2000" dirty="0" err="1"/>
              <a:t>margin.table</a:t>
            </a:r>
            <a:r>
              <a:rPr lang="en-US" sz="2000" dirty="0"/>
              <a:t>(</a:t>
            </a:r>
            <a:r>
              <a:rPr lang="en-US" sz="2000" dirty="0" err="1"/>
              <a:t>mytable</a:t>
            </a:r>
            <a:r>
              <a:rPr lang="en-US" sz="2000" dirty="0"/>
              <a:t>, 1)</a:t>
            </a:r>
          </a:p>
          <a:p>
            <a:pPr>
              <a:buNone/>
            </a:pPr>
            <a:r>
              <a:rPr lang="en-US" sz="2000" dirty="0"/>
              <a:t>		Treatment</a:t>
            </a:r>
          </a:p>
          <a:p>
            <a:pPr>
              <a:buNone/>
            </a:pPr>
            <a:r>
              <a:rPr lang="en-US" sz="2000" dirty="0"/>
              <a:t>Placebo 		Treated</a:t>
            </a:r>
          </a:p>
          <a:p>
            <a:pPr>
              <a:buNone/>
            </a:pPr>
            <a:r>
              <a:rPr lang="en-US" sz="2000" dirty="0"/>
              <a:t>3 			41</a:t>
            </a:r>
          </a:p>
          <a:p>
            <a:pPr>
              <a:buNone/>
            </a:pPr>
            <a:r>
              <a:rPr lang="en-US" sz="2000" dirty="0"/>
              <a:t>&gt; </a:t>
            </a:r>
            <a:r>
              <a:rPr lang="en-US" sz="2000" dirty="0" err="1"/>
              <a:t>prop.table</a:t>
            </a:r>
            <a:r>
              <a:rPr lang="en-US" sz="2000" dirty="0"/>
              <a:t>(</a:t>
            </a:r>
            <a:r>
              <a:rPr lang="en-US" sz="2000" dirty="0" err="1"/>
              <a:t>mytable</a:t>
            </a:r>
            <a:r>
              <a:rPr lang="en-US" sz="2000" dirty="0"/>
              <a:t>, 1)</a:t>
            </a:r>
          </a:p>
          <a:p>
            <a:pPr>
              <a:buNone/>
            </a:pPr>
            <a:r>
              <a:rPr lang="en-US" sz="2000" dirty="0"/>
              <a:t>			Improved</a:t>
            </a:r>
          </a:p>
          <a:p>
            <a:pPr>
              <a:buNone/>
            </a:pPr>
            <a:r>
              <a:rPr lang="en-US" sz="2000" dirty="0"/>
              <a:t>Treatment 	None 	Some	 Marked</a:t>
            </a:r>
          </a:p>
          <a:p>
            <a:pPr>
              <a:buNone/>
            </a:pPr>
            <a:r>
              <a:rPr lang="en-US" sz="2000" dirty="0"/>
              <a:t>Placebo	 	0.674 	0.163	0.163</a:t>
            </a:r>
          </a:p>
          <a:p>
            <a:pPr>
              <a:buNone/>
            </a:pPr>
            <a:r>
              <a:rPr lang="en-US" sz="2000" dirty="0"/>
              <a:t>Treated		0.317	 0.171 	0.512</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Frequency and contingency tables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Two-Way Tables</a:t>
            </a:r>
            <a:endParaRPr lang="en-US" sz="3600" dirty="0"/>
          </a:p>
        </p:txBody>
      </p:sp>
      <p:sp>
        <p:nvSpPr>
          <p:cNvPr id="3" name="Content Placeholder 2"/>
          <p:cNvSpPr>
            <a:spLocks noGrp="1"/>
          </p:cNvSpPr>
          <p:nvPr>
            <p:ph idx="1"/>
          </p:nvPr>
        </p:nvSpPr>
        <p:spPr/>
        <p:txBody>
          <a:bodyPr>
            <a:normAutofit fontScale="85000" lnSpcReduction="20000"/>
          </a:bodyPr>
          <a:lstStyle/>
          <a:p>
            <a:pPr>
              <a:buNone/>
            </a:pPr>
            <a:r>
              <a:rPr lang="en-US" sz="2000" dirty="0"/>
              <a:t>You can use the </a:t>
            </a:r>
            <a:r>
              <a:rPr lang="en-US" sz="2000" dirty="0" err="1"/>
              <a:t>addmargins</a:t>
            </a:r>
            <a:r>
              <a:rPr lang="en-US" sz="2000" dirty="0"/>
              <a:t>() function to add marginal sums to these tables. For example, the following code adds a Sum row and column:</a:t>
            </a:r>
          </a:p>
          <a:p>
            <a:endParaRPr lang="en-US" sz="2000" dirty="0"/>
          </a:p>
          <a:p>
            <a:pPr>
              <a:buNone/>
            </a:pPr>
            <a:r>
              <a:rPr lang="en-US" sz="2000" dirty="0"/>
              <a:t>&gt; </a:t>
            </a:r>
            <a:r>
              <a:rPr lang="en-US" sz="2000" dirty="0" err="1"/>
              <a:t>addmargins</a:t>
            </a:r>
            <a:r>
              <a:rPr lang="en-US" sz="2000" dirty="0"/>
              <a:t>(</a:t>
            </a:r>
            <a:r>
              <a:rPr lang="en-US" sz="2000" dirty="0" err="1"/>
              <a:t>mytable</a:t>
            </a:r>
            <a:r>
              <a:rPr lang="en-US" sz="2000" dirty="0"/>
              <a:t>)</a:t>
            </a:r>
          </a:p>
          <a:p>
            <a:pPr>
              <a:buNone/>
            </a:pPr>
            <a:r>
              <a:rPr lang="en-US" sz="2000" dirty="0"/>
              <a:t>				Improved</a:t>
            </a:r>
          </a:p>
          <a:p>
            <a:pPr>
              <a:buNone/>
            </a:pPr>
            <a:r>
              <a:rPr lang="en-US" sz="2000" dirty="0"/>
              <a:t>Treatment 	None 	Some 	Marked 	Sum</a:t>
            </a:r>
          </a:p>
          <a:p>
            <a:pPr>
              <a:buNone/>
            </a:pPr>
            <a:r>
              <a:rPr lang="en-US" sz="2000" dirty="0"/>
              <a:t>Placebo 		29 	7 	7 	43</a:t>
            </a:r>
          </a:p>
          <a:p>
            <a:pPr>
              <a:buNone/>
            </a:pPr>
            <a:r>
              <a:rPr lang="en-US" sz="2000" dirty="0"/>
              <a:t>Treated 		13 	7 	21 	41</a:t>
            </a:r>
          </a:p>
          <a:p>
            <a:pPr>
              <a:buNone/>
            </a:pPr>
            <a:r>
              <a:rPr lang="en-US" sz="2000" dirty="0"/>
              <a:t>Sum 		42	 14 	28 	84</a:t>
            </a:r>
          </a:p>
          <a:p>
            <a:pPr>
              <a:buNone/>
            </a:pPr>
            <a:endParaRPr lang="en-US" sz="2000" dirty="0"/>
          </a:p>
          <a:p>
            <a:pPr>
              <a:buNone/>
            </a:pPr>
            <a:r>
              <a:rPr lang="en-US" sz="2000" dirty="0"/>
              <a:t>&gt; </a:t>
            </a:r>
            <a:r>
              <a:rPr lang="en-US" sz="2000" dirty="0" err="1"/>
              <a:t>addmargins</a:t>
            </a:r>
            <a:r>
              <a:rPr lang="en-US" sz="2000" dirty="0"/>
              <a:t>(</a:t>
            </a:r>
            <a:r>
              <a:rPr lang="en-US" sz="2000" dirty="0" err="1"/>
              <a:t>prop.table</a:t>
            </a:r>
            <a:r>
              <a:rPr lang="en-US" sz="2000" dirty="0"/>
              <a:t>(</a:t>
            </a:r>
            <a:r>
              <a:rPr lang="en-US" sz="2000" dirty="0" err="1"/>
              <a:t>mytable</a:t>
            </a:r>
            <a:r>
              <a:rPr lang="en-US" sz="2000" dirty="0"/>
              <a:t>))</a:t>
            </a:r>
          </a:p>
          <a:p>
            <a:pPr>
              <a:buNone/>
            </a:pPr>
            <a:r>
              <a:rPr lang="en-US" sz="2000" dirty="0"/>
              <a:t>				Improved</a:t>
            </a:r>
          </a:p>
          <a:p>
            <a:pPr>
              <a:buNone/>
            </a:pPr>
            <a:r>
              <a:rPr lang="en-US" sz="2000" dirty="0"/>
              <a:t>Treatment 	None 	Some 	Marked 	Sum</a:t>
            </a:r>
          </a:p>
          <a:p>
            <a:pPr>
              <a:buNone/>
            </a:pPr>
            <a:r>
              <a:rPr lang="en-US" sz="2000" dirty="0"/>
              <a:t>Placebo 		0.3452 	0.0833	 0.0833 	0.5119</a:t>
            </a:r>
          </a:p>
          <a:p>
            <a:pPr>
              <a:buNone/>
            </a:pPr>
            <a:r>
              <a:rPr lang="en-US" sz="2000" dirty="0"/>
              <a:t>Treated 		0.1548 	0.0833 	0.2500 	0.4881</a:t>
            </a:r>
          </a:p>
          <a:p>
            <a:pPr>
              <a:buNone/>
            </a:pPr>
            <a:r>
              <a:rPr lang="en-US" sz="2000" dirty="0"/>
              <a:t>Sum 		0.5000 	0.1667 	0.3333 	1.0000</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Frequency and contingency tables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Two-way table using </a:t>
            </a:r>
            <a:r>
              <a:rPr lang="en-US" sz="3600" b="1" dirty="0" err="1"/>
              <a:t>CrossTable</a:t>
            </a:r>
            <a:endParaRPr lang="en-US" sz="3600" dirty="0"/>
          </a:p>
        </p:txBody>
      </p:sp>
      <p:sp>
        <p:nvSpPr>
          <p:cNvPr id="3" name="Content Placeholder 2"/>
          <p:cNvSpPr>
            <a:spLocks noGrp="1"/>
          </p:cNvSpPr>
          <p:nvPr>
            <p:ph idx="1"/>
          </p:nvPr>
        </p:nvSpPr>
        <p:spPr/>
        <p:txBody>
          <a:bodyPr>
            <a:normAutofit/>
          </a:bodyPr>
          <a:lstStyle/>
          <a:p>
            <a:pPr>
              <a:buNone/>
            </a:pPr>
            <a:r>
              <a:rPr lang="en-US" sz="1800" dirty="0"/>
              <a:t>A third method for creating two-way tables is the </a:t>
            </a:r>
            <a:r>
              <a:rPr lang="en-US" sz="1800" dirty="0" err="1"/>
              <a:t>CrossTable</a:t>
            </a:r>
            <a:r>
              <a:rPr lang="en-US" sz="1800" dirty="0"/>
              <a:t>() function</a:t>
            </a:r>
          </a:p>
          <a:p>
            <a:pPr>
              <a:buNone/>
            </a:pPr>
            <a:endParaRPr lang="en-US" sz="1800" dirty="0"/>
          </a:p>
          <a:p>
            <a:pPr>
              <a:buNone/>
            </a:pPr>
            <a:r>
              <a:rPr lang="en-US" sz="2000" dirty="0"/>
              <a:t>&gt; library(</a:t>
            </a:r>
            <a:r>
              <a:rPr lang="en-US" sz="2000" dirty="0" err="1"/>
              <a:t>gmodels</a:t>
            </a:r>
            <a:r>
              <a:rPr lang="en-US" sz="2000" dirty="0"/>
              <a:t>)</a:t>
            </a:r>
          </a:p>
          <a:p>
            <a:pPr>
              <a:buNone/>
            </a:pPr>
            <a:r>
              <a:rPr lang="en-US" sz="2000" dirty="0"/>
              <a:t>&gt; </a:t>
            </a:r>
            <a:r>
              <a:rPr lang="en-US" sz="2000" dirty="0" err="1"/>
              <a:t>CrossTable</a:t>
            </a:r>
            <a:r>
              <a:rPr lang="en-US" sz="2000" dirty="0"/>
              <a:t>(</a:t>
            </a:r>
            <a:r>
              <a:rPr lang="en-US" sz="2000" dirty="0" err="1"/>
              <a:t>Arthritis$Treatment</a:t>
            </a:r>
            <a:r>
              <a:rPr lang="en-US" sz="2000" dirty="0"/>
              <a:t>, </a:t>
            </a:r>
            <a:r>
              <a:rPr lang="en-US" sz="2000" dirty="0" err="1"/>
              <a:t>Arthritis$Improved</a:t>
            </a:r>
            <a:r>
              <a:rPr lang="en-US" sz="2000" dirty="0"/>
              <a:t>)</a:t>
            </a:r>
          </a:p>
          <a:p>
            <a:pPr>
              <a:buNone/>
            </a:pPr>
            <a:endParaRPr lang="en-US" sz="2000" dirty="0"/>
          </a:p>
          <a:p>
            <a:pPr>
              <a:buNone/>
            </a:pPr>
            <a:endParaRPr lang="en-US" sz="2000"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Frequency and contingency tables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8" name="Group 7"/>
          <p:cNvGrpSpPr/>
          <p:nvPr/>
        </p:nvGrpSpPr>
        <p:grpSpPr>
          <a:xfrm>
            <a:off x="2362200" y="3124200"/>
            <a:ext cx="4800600" cy="3733800"/>
            <a:chOff x="2438400" y="3124200"/>
            <a:chExt cx="4343400" cy="3524250"/>
          </a:xfrm>
        </p:grpSpPr>
        <p:pic>
          <p:nvPicPr>
            <p:cNvPr id="5122" name="Picture 2"/>
            <p:cNvPicPr>
              <a:picLocks noChangeAspect="1" noChangeArrowheads="1"/>
            </p:cNvPicPr>
            <p:nvPr/>
          </p:nvPicPr>
          <p:blipFill>
            <a:blip r:embed="rId2" cstate="print"/>
            <a:srcRect/>
            <a:stretch>
              <a:fillRect/>
            </a:stretch>
          </p:blipFill>
          <p:spPr bwMode="auto">
            <a:xfrm>
              <a:off x="2667000" y="4648200"/>
              <a:ext cx="4114800" cy="200025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2438400" y="3657600"/>
              <a:ext cx="2362200" cy="901931"/>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2438400" y="3124200"/>
              <a:ext cx="2068830" cy="685800"/>
            </a:xfrm>
            <a:prstGeom prst="rect">
              <a:avLst/>
            </a:prstGeom>
            <a:noFill/>
            <a:ln w="9525">
              <a:noFill/>
              <a:miter lim="800000"/>
              <a:headEnd/>
              <a:tailEnd/>
            </a:ln>
          </p:spPr>
        </p:pic>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Tests of independence</a:t>
            </a:r>
            <a:endParaRPr lang="en-US" dirty="0"/>
          </a:p>
        </p:txBody>
      </p:sp>
      <p:sp>
        <p:nvSpPr>
          <p:cNvPr id="3" name="Content Placeholder 2"/>
          <p:cNvSpPr>
            <a:spLocks noGrp="1"/>
          </p:cNvSpPr>
          <p:nvPr>
            <p:ph idx="1"/>
          </p:nvPr>
        </p:nvSpPr>
        <p:spPr/>
        <p:txBody>
          <a:bodyPr/>
          <a:lstStyle/>
          <a:p>
            <a:pPr>
              <a:buNone/>
            </a:pPr>
            <a:r>
              <a:rPr lang="en-US" dirty="0"/>
              <a:t>R provides several methods of testing the independence of categorical variables.</a:t>
            </a:r>
          </a:p>
          <a:p>
            <a:pPr>
              <a:buNone/>
            </a:pPr>
            <a:r>
              <a:rPr lang="en-US" dirty="0"/>
              <a:t>The three tests described in this section are the </a:t>
            </a:r>
            <a:r>
              <a:rPr lang="en-US" b="1" i="1" dirty="0"/>
              <a:t>chi-square test of independence, the Fisher exact test, and the Cochran-Mantel–</a:t>
            </a:r>
            <a:r>
              <a:rPr lang="en-US" b="1" i="1" dirty="0" err="1"/>
              <a:t>Haenszel</a:t>
            </a:r>
            <a:r>
              <a:rPr lang="en-US" b="1" i="1" dirty="0"/>
              <a:t> test</a:t>
            </a:r>
            <a:r>
              <a:rPr lang="en-US" dirty="0"/>
              <a: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err="1"/>
              <a:t>Chisquare</a:t>
            </a:r>
            <a:r>
              <a:rPr lang="en-US" sz="3600" b="1" dirty="0"/>
              <a:t> test of independence</a:t>
            </a:r>
            <a:endParaRPr lang="en-US" sz="3600" dirty="0"/>
          </a:p>
        </p:txBody>
      </p:sp>
      <p:sp>
        <p:nvSpPr>
          <p:cNvPr id="3" name="Content Placeholder 2"/>
          <p:cNvSpPr>
            <a:spLocks noGrp="1"/>
          </p:cNvSpPr>
          <p:nvPr>
            <p:ph idx="1"/>
          </p:nvPr>
        </p:nvSpPr>
        <p:spPr/>
        <p:txBody>
          <a:bodyPr>
            <a:normAutofit/>
          </a:bodyPr>
          <a:lstStyle/>
          <a:p>
            <a:pPr marL="3175" indent="-3175">
              <a:buNone/>
            </a:pPr>
            <a:r>
              <a:rPr lang="en-US" sz="2400" dirty="0"/>
              <a:t>You can apply the function </a:t>
            </a:r>
            <a:r>
              <a:rPr lang="en-US" sz="2400" b="1" i="1" dirty="0" err="1"/>
              <a:t>chisq.test</a:t>
            </a:r>
            <a:r>
              <a:rPr lang="en-US" sz="2400" b="1" i="1" dirty="0"/>
              <a:t>()</a:t>
            </a:r>
            <a:r>
              <a:rPr lang="en-US" sz="2400" dirty="0"/>
              <a:t> to a two-way table in order to produce a chi-square test of independence of the row and column variables.</a:t>
            </a:r>
          </a:p>
          <a:p>
            <a:pPr>
              <a:buNone/>
            </a:pPr>
            <a:endParaRPr lang="en-US" sz="2000"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Tests of independence</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6146" name="Picture 2"/>
          <p:cNvPicPr>
            <a:picLocks noChangeAspect="1" noChangeArrowheads="1"/>
          </p:cNvPicPr>
          <p:nvPr/>
        </p:nvPicPr>
        <p:blipFill>
          <a:blip r:embed="rId2" cstate="print"/>
          <a:srcRect/>
          <a:stretch>
            <a:fillRect/>
          </a:stretch>
        </p:blipFill>
        <p:spPr bwMode="auto">
          <a:xfrm>
            <a:off x="533400" y="2895600"/>
            <a:ext cx="7267575" cy="3181350"/>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Fisher’s Exact Test</a:t>
            </a:r>
            <a:endParaRPr lang="en-US" sz="3600" dirty="0"/>
          </a:p>
        </p:txBody>
      </p:sp>
      <p:sp>
        <p:nvSpPr>
          <p:cNvPr id="3" name="Content Placeholder 2"/>
          <p:cNvSpPr>
            <a:spLocks noGrp="1"/>
          </p:cNvSpPr>
          <p:nvPr>
            <p:ph idx="1"/>
          </p:nvPr>
        </p:nvSpPr>
        <p:spPr/>
        <p:txBody>
          <a:bodyPr>
            <a:normAutofit fontScale="92500" lnSpcReduction="20000"/>
          </a:bodyPr>
          <a:lstStyle/>
          <a:p>
            <a:pPr indent="-3175">
              <a:buNone/>
            </a:pPr>
            <a:r>
              <a:rPr lang="en-US" sz="2400" dirty="0"/>
              <a:t>You can produce a Fisher’s exact test via the </a:t>
            </a:r>
            <a:r>
              <a:rPr lang="en-US" sz="2400" b="1" i="1" dirty="0" err="1"/>
              <a:t>fisher.test</a:t>
            </a:r>
            <a:r>
              <a:rPr lang="en-US" sz="2400" b="1" i="1" dirty="0"/>
              <a:t>() </a:t>
            </a:r>
            <a:r>
              <a:rPr lang="en-US" sz="2400" dirty="0"/>
              <a:t>function. Fisher’s exact test evaluates the null hypothesis of independence of rows and columns in a contingency table with fixed </a:t>
            </a:r>
            <a:r>
              <a:rPr lang="en-US" sz="2400" dirty="0" err="1"/>
              <a:t>marginals</a:t>
            </a:r>
            <a:r>
              <a:rPr lang="en-US" sz="2400" dirty="0"/>
              <a:t>. The format is </a:t>
            </a:r>
            <a:r>
              <a:rPr lang="en-US" sz="2400" b="1" i="1" dirty="0" err="1"/>
              <a:t>fisher.test</a:t>
            </a:r>
            <a:r>
              <a:rPr lang="en-US" sz="2400" b="1" i="1" dirty="0"/>
              <a:t>(</a:t>
            </a:r>
            <a:r>
              <a:rPr lang="en-US" sz="2400" b="1" i="1" dirty="0" err="1"/>
              <a:t>mytable</a:t>
            </a:r>
            <a:r>
              <a:rPr lang="en-US" sz="2400" b="1" i="1" dirty="0"/>
              <a:t>)</a:t>
            </a:r>
            <a:r>
              <a:rPr lang="en-US" sz="2400" dirty="0"/>
              <a:t>, where </a:t>
            </a:r>
            <a:r>
              <a:rPr lang="en-US" sz="2400" dirty="0" err="1"/>
              <a:t>mytable</a:t>
            </a:r>
            <a:r>
              <a:rPr lang="en-US" sz="2400" dirty="0"/>
              <a:t> is a two-way table. Here’s an example:</a:t>
            </a:r>
          </a:p>
          <a:p>
            <a:pPr>
              <a:buNone/>
            </a:pPr>
            <a:endParaRPr lang="en-US" sz="2400" dirty="0"/>
          </a:p>
          <a:p>
            <a:pPr>
              <a:buNone/>
            </a:pPr>
            <a:r>
              <a:rPr lang="en-US" sz="2400" dirty="0"/>
              <a:t>&gt; </a:t>
            </a:r>
            <a:r>
              <a:rPr lang="en-US" sz="2400" dirty="0" err="1"/>
              <a:t>mytable</a:t>
            </a:r>
            <a:r>
              <a:rPr lang="en-US" sz="2400" dirty="0"/>
              <a:t> &lt;- </a:t>
            </a:r>
            <a:r>
              <a:rPr lang="en-US" sz="2400" dirty="0" err="1"/>
              <a:t>xtabs</a:t>
            </a:r>
            <a:r>
              <a:rPr lang="en-US" sz="2400" dirty="0"/>
              <a:t>(~</a:t>
            </a:r>
            <a:r>
              <a:rPr lang="en-US" sz="2400" dirty="0" err="1"/>
              <a:t>Treatment+Improved</a:t>
            </a:r>
            <a:r>
              <a:rPr lang="en-US" sz="2400" dirty="0"/>
              <a:t>, data=Arthritis)</a:t>
            </a:r>
          </a:p>
          <a:p>
            <a:pPr>
              <a:buNone/>
            </a:pPr>
            <a:r>
              <a:rPr lang="en-US" sz="2400" dirty="0"/>
              <a:t>&gt; </a:t>
            </a:r>
            <a:r>
              <a:rPr lang="en-US" sz="2400" dirty="0" err="1"/>
              <a:t>fisher.test</a:t>
            </a:r>
            <a:r>
              <a:rPr lang="en-US" sz="2400" dirty="0"/>
              <a:t>(</a:t>
            </a:r>
            <a:r>
              <a:rPr lang="en-US" sz="2400" dirty="0" err="1"/>
              <a:t>mytable</a:t>
            </a:r>
            <a:r>
              <a:rPr lang="en-US" sz="2400" dirty="0"/>
              <a:t>)</a:t>
            </a:r>
          </a:p>
          <a:p>
            <a:pPr>
              <a:buNone/>
            </a:pPr>
            <a:endParaRPr lang="en-US" sz="2400" dirty="0"/>
          </a:p>
          <a:p>
            <a:pPr>
              <a:buNone/>
            </a:pPr>
            <a:r>
              <a:rPr lang="en-US" sz="2400" dirty="0"/>
              <a:t>Fisher's Exact Test for Count Data</a:t>
            </a:r>
          </a:p>
          <a:p>
            <a:pPr>
              <a:buNone/>
            </a:pPr>
            <a:r>
              <a:rPr lang="en-US" sz="2400" dirty="0"/>
              <a:t>data: 	</a:t>
            </a:r>
            <a:r>
              <a:rPr lang="en-US" sz="2400" dirty="0" err="1"/>
              <a:t>mytable</a:t>
            </a:r>
            <a:endParaRPr lang="en-US" sz="2400" dirty="0"/>
          </a:p>
          <a:p>
            <a:pPr>
              <a:buNone/>
            </a:pPr>
            <a:r>
              <a:rPr lang="en-US" sz="2400" dirty="0"/>
              <a:t>p-value = 0.001393</a:t>
            </a:r>
          </a:p>
          <a:p>
            <a:pPr>
              <a:buNone/>
            </a:pPr>
            <a:r>
              <a:rPr lang="en-US" sz="2400" dirty="0"/>
              <a:t>alternative hypothesis: </a:t>
            </a:r>
            <a:r>
              <a:rPr lang="en-US" sz="2400" dirty="0" err="1"/>
              <a:t>two.sided</a:t>
            </a:r>
            <a:endParaRPr lang="en-US" sz="2400"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Tests of independence</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ifelse</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a:t>
            </a:r>
            <a:r>
              <a:rPr lang="en-US" dirty="0" err="1"/>
              <a:t>ifelse</a:t>
            </a:r>
            <a:r>
              <a:rPr lang="en-US" dirty="0"/>
              <a:t> construct is a compact and </a:t>
            </a:r>
            <a:r>
              <a:rPr lang="en-US" dirty="0" err="1"/>
              <a:t>vectorized</a:t>
            </a:r>
            <a:r>
              <a:rPr lang="en-US" dirty="0"/>
              <a:t> version of the if-else construct. The syntax is</a:t>
            </a:r>
          </a:p>
          <a:p>
            <a:r>
              <a:rPr lang="en-US" dirty="0" err="1"/>
              <a:t>ifelse</a:t>
            </a:r>
            <a:r>
              <a:rPr lang="en-US" dirty="0"/>
              <a:t>(</a:t>
            </a:r>
            <a:r>
              <a:rPr lang="en-US" i="1" dirty="0" err="1"/>
              <a:t>cond</a:t>
            </a:r>
            <a:r>
              <a:rPr lang="en-US" i="1" dirty="0"/>
              <a:t>, statement1, statement2)</a:t>
            </a:r>
          </a:p>
          <a:p>
            <a:r>
              <a:rPr lang="en-US" dirty="0"/>
              <a:t>The first statement is executed if </a:t>
            </a:r>
            <a:r>
              <a:rPr lang="en-US" dirty="0" err="1"/>
              <a:t>cond</a:t>
            </a:r>
            <a:r>
              <a:rPr lang="en-US" dirty="0"/>
              <a:t> is TRUE. If </a:t>
            </a:r>
            <a:r>
              <a:rPr lang="en-US" dirty="0" err="1"/>
              <a:t>cond</a:t>
            </a:r>
            <a:r>
              <a:rPr lang="en-US" dirty="0"/>
              <a:t> is FALSE, the second statement is executed. </a:t>
            </a:r>
          </a:p>
          <a:p>
            <a:pPr>
              <a:buNone/>
            </a:pPr>
            <a:endParaRPr lang="en-US" dirty="0"/>
          </a:p>
          <a:p>
            <a:pPr>
              <a:buNone/>
            </a:pPr>
            <a:r>
              <a:rPr lang="en-US" dirty="0"/>
              <a:t>Here are some examples:</a:t>
            </a:r>
          </a:p>
          <a:p>
            <a:r>
              <a:rPr lang="en-US" dirty="0" err="1"/>
              <a:t>ifelse</a:t>
            </a:r>
            <a:r>
              <a:rPr lang="en-US" dirty="0"/>
              <a:t>(score &gt; 0.5, print("Passed"), print("Failed"))</a:t>
            </a:r>
          </a:p>
          <a:p>
            <a:pPr>
              <a:buNone/>
            </a:pPr>
            <a:r>
              <a:rPr lang="en-US" dirty="0"/>
              <a:t>outcome &lt;- </a:t>
            </a:r>
            <a:r>
              <a:rPr lang="en-US" dirty="0" err="1"/>
              <a:t>ifelse</a:t>
            </a:r>
            <a:r>
              <a:rPr lang="en-US" dirty="0"/>
              <a:t> (score &gt; 0.5, "Passed", "Failed")</a:t>
            </a:r>
          </a:p>
          <a:p>
            <a:pPr>
              <a:buNone/>
            </a:pPr>
            <a:endParaRPr lang="en-US" dirty="0"/>
          </a:p>
          <a:p>
            <a:pPr>
              <a:buNone/>
            </a:pPr>
            <a:r>
              <a:rPr lang="en-US" sz="3100" dirty="0"/>
              <a:t>Use </a:t>
            </a:r>
            <a:r>
              <a:rPr lang="en-US" sz="3100" dirty="0" err="1"/>
              <a:t>ifelse</a:t>
            </a:r>
            <a:r>
              <a:rPr lang="en-US" sz="3100" dirty="0"/>
              <a:t> when you want to take a binary action or when you want to </a:t>
            </a:r>
            <a:r>
              <a:rPr lang="en-US" sz="3100" dirty="0" err="1"/>
              <a:t>inputand</a:t>
            </a:r>
            <a:r>
              <a:rPr lang="en-US" sz="3100" dirty="0"/>
              <a:t> output vectors from the construct.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Cochran–Mantel–</a:t>
            </a:r>
            <a:r>
              <a:rPr lang="en-US" sz="3600" b="1" dirty="0" err="1"/>
              <a:t>Haenszel</a:t>
            </a:r>
            <a:r>
              <a:rPr lang="en-US" sz="3600" b="1" dirty="0"/>
              <a:t> Test</a:t>
            </a:r>
            <a:endParaRPr lang="en-US" sz="3600" dirty="0"/>
          </a:p>
        </p:txBody>
      </p:sp>
      <p:sp>
        <p:nvSpPr>
          <p:cNvPr id="3" name="Content Placeholder 2"/>
          <p:cNvSpPr>
            <a:spLocks noGrp="1"/>
          </p:cNvSpPr>
          <p:nvPr>
            <p:ph idx="1"/>
          </p:nvPr>
        </p:nvSpPr>
        <p:spPr/>
        <p:txBody>
          <a:bodyPr>
            <a:normAutofit fontScale="85000" lnSpcReduction="10000"/>
          </a:bodyPr>
          <a:lstStyle/>
          <a:p>
            <a:pPr marL="3175" indent="-3175">
              <a:buNone/>
            </a:pPr>
            <a:r>
              <a:rPr lang="en-US" sz="2400" dirty="0"/>
              <a:t>The </a:t>
            </a:r>
            <a:r>
              <a:rPr lang="en-US" sz="2400" b="1" i="1" dirty="0" err="1"/>
              <a:t>mantelhaen.test</a:t>
            </a:r>
            <a:r>
              <a:rPr lang="en-US" sz="2400" b="1" i="1" dirty="0"/>
              <a:t>() </a:t>
            </a:r>
            <a:r>
              <a:rPr lang="en-US" sz="2400" dirty="0"/>
              <a:t>function provides a Cochran–Mantel–</a:t>
            </a:r>
            <a:r>
              <a:rPr lang="en-US" sz="2400" dirty="0" err="1"/>
              <a:t>Haenszel</a:t>
            </a:r>
            <a:r>
              <a:rPr lang="en-US" sz="2400" dirty="0"/>
              <a:t> </a:t>
            </a:r>
            <a:r>
              <a:rPr lang="en-US" sz="2400" dirty="0" err="1"/>
              <a:t>chisquare</a:t>
            </a:r>
            <a:r>
              <a:rPr lang="en-US" sz="2400" dirty="0"/>
              <a:t> test of the null hypothesis that two nominal variables are conditionally independent in each stratum of a third variable.</a:t>
            </a:r>
          </a:p>
          <a:p>
            <a:pPr marL="3175" indent="-3175">
              <a:buNone/>
            </a:pPr>
            <a:endParaRPr lang="en-US" sz="2400" dirty="0"/>
          </a:p>
          <a:p>
            <a:pPr marL="3175" indent="-3175">
              <a:buNone/>
            </a:pPr>
            <a:r>
              <a:rPr lang="en-US" sz="2400" dirty="0"/>
              <a:t>The following code tests the hypothesis that the Treatment and Improved variables are independent within each level for Sex. The test assumes that there’s no three-way (Treatment × Improved × Sex) interaction:</a:t>
            </a:r>
          </a:p>
          <a:p>
            <a:pPr>
              <a:buNone/>
            </a:pPr>
            <a:endParaRPr lang="en-US" sz="2400" dirty="0"/>
          </a:p>
          <a:p>
            <a:pPr>
              <a:buNone/>
            </a:pPr>
            <a:r>
              <a:rPr lang="en-US" sz="2400" dirty="0"/>
              <a:t>&gt; </a:t>
            </a:r>
            <a:r>
              <a:rPr lang="en-US" sz="2400" dirty="0" err="1"/>
              <a:t>mytable</a:t>
            </a:r>
            <a:r>
              <a:rPr lang="en-US" sz="2400" dirty="0"/>
              <a:t> &lt;- </a:t>
            </a:r>
            <a:r>
              <a:rPr lang="en-US" sz="2400" dirty="0" err="1"/>
              <a:t>xtabs</a:t>
            </a:r>
            <a:r>
              <a:rPr lang="en-US" sz="2400" dirty="0"/>
              <a:t>(~</a:t>
            </a:r>
            <a:r>
              <a:rPr lang="en-US" sz="2400" dirty="0" err="1"/>
              <a:t>Treatment+Improved+Sex</a:t>
            </a:r>
            <a:r>
              <a:rPr lang="en-US" sz="2400" dirty="0"/>
              <a:t>, data=Arthritis)</a:t>
            </a:r>
          </a:p>
          <a:p>
            <a:pPr>
              <a:buNone/>
            </a:pPr>
            <a:r>
              <a:rPr lang="en-US" sz="2400" dirty="0"/>
              <a:t>&gt; </a:t>
            </a:r>
            <a:r>
              <a:rPr lang="en-US" sz="2400" dirty="0" err="1"/>
              <a:t>mantelhaen.test</a:t>
            </a:r>
            <a:r>
              <a:rPr lang="en-US" sz="2400" dirty="0"/>
              <a:t>(</a:t>
            </a:r>
            <a:r>
              <a:rPr lang="en-US" sz="2400" dirty="0" err="1"/>
              <a:t>mytable</a:t>
            </a:r>
            <a:r>
              <a:rPr lang="en-US" sz="2400" dirty="0"/>
              <a:t>)</a:t>
            </a:r>
          </a:p>
          <a:p>
            <a:pPr>
              <a:buNone/>
            </a:pPr>
            <a:endParaRPr lang="en-US" sz="2400" dirty="0"/>
          </a:p>
          <a:p>
            <a:pPr>
              <a:buNone/>
            </a:pPr>
            <a:r>
              <a:rPr lang="en-US" sz="2400" dirty="0"/>
              <a:t>Cochran-Mantel-</a:t>
            </a:r>
            <a:r>
              <a:rPr lang="en-US" sz="2400" dirty="0" err="1"/>
              <a:t>Haenszel</a:t>
            </a:r>
            <a:r>
              <a:rPr lang="en-US" sz="2400" dirty="0"/>
              <a:t> test</a:t>
            </a:r>
          </a:p>
          <a:p>
            <a:pPr>
              <a:buNone/>
            </a:pPr>
            <a:r>
              <a:rPr lang="en-US" sz="2400" dirty="0"/>
              <a:t>data: </a:t>
            </a:r>
            <a:r>
              <a:rPr lang="en-US" sz="2400" dirty="0" err="1"/>
              <a:t>mytable</a:t>
            </a:r>
            <a:endParaRPr lang="en-US" sz="2400" dirty="0"/>
          </a:p>
          <a:p>
            <a:pPr>
              <a:buNone/>
            </a:pPr>
            <a:r>
              <a:rPr lang="en-US" sz="2400" dirty="0"/>
              <a:t>Cochran-Mantel-</a:t>
            </a:r>
            <a:r>
              <a:rPr lang="en-US" sz="2400" dirty="0" err="1"/>
              <a:t>Haenszel</a:t>
            </a:r>
            <a:r>
              <a:rPr lang="en-US" sz="2400" dirty="0"/>
              <a:t> M^2 = 14.6, </a:t>
            </a:r>
            <a:r>
              <a:rPr lang="en-US" sz="2400" dirty="0" err="1"/>
              <a:t>df</a:t>
            </a:r>
            <a:r>
              <a:rPr lang="en-US" sz="2400" dirty="0"/>
              <a:t> = 2, p-value = 0.0006647</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Tests of independence</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Measures of association</a:t>
            </a:r>
            <a:endParaRPr lang="en-US" dirty="0"/>
          </a:p>
        </p:txBody>
      </p:sp>
      <p:sp>
        <p:nvSpPr>
          <p:cNvPr id="3" name="Content Placeholder 2"/>
          <p:cNvSpPr>
            <a:spLocks noGrp="1"/>
          </p:cNvSpPr>
          <p:nvPr>
            <p:ph idx="1"/>
          </p:nvPr>
        </p:nvSpPr>
        <p:spPr/>
        <p:txBody>
          <a:bodyPr>
            <a:normAutofit fontScale="62500" lnSpcReduction="20000"/>
          </a:bodyPr>
          <a:lstStyle/>
          <a:p>
            <a:pPr marL="3175" indent="-3175">
              <a:buNone/>
            </a:pPr>
            <a:r>
              <a:rPr lang="en-US" dirty="0"/>
              <a:t>The </a:t>
            </a:r>
            <a:r>
              <a:rPr lang="en-US" b="1" i="1" dirty="0" err="1"/>
              <a:t>assocstats</a:t>
            </a:r>
            <a:r>
              <a:rPr lang="en-US" b="1" i="1" dirty="0"/>
              <a:t>()</a:t>
            </a:r>
            <a:r>
              <a:rPr lang="en-US" dirty="0"/>
              <a:t> function in the </a:t>
            </a:r>
            <a:r>
              <a:rPr lang="en-US" dirty="0" err="1"/>
              <a:t>vcd</a:t>
            </a:r>
            <a:r>
              <a:rPr lang="en-US" dirty="0"/>
              <a:t> package can be used to calculate the phi coefficient, contingency coefficient, and Cramer’s V for a two-way table. An example is given in the following listing.</a:t>
            </a:r>
          </a:p>
          <a:p>
            <a:pPr marL="3175" indent="-3175">
              <a:buNone/>
            </a:pPr>
            <a:endParaRPr lang="en-US" dirty="0"/>
          </a:p>
          <a:p>
            <a:pPr>
              <a:buNone/>
            </a:pPr>
            <a:r>
              <a:rPr lang="en-US" dirty="0"/>
              <a:t>&gt; library(</a:t>
            </a:r>
            <a:r>
              <a:rPr lang="en-US" dirty="0" err="1"/>
              <a:t>vcd</a:t>
            </a:r>
            <a:r>
              <a:rPr lang="en-US" dirty="0"/>
              <a:t>)</a:t>
            </a:r>
          </a:p>
          <a:p>
            <a:pPr>
              <a:buNone/>
            </a:pPr>
            <a:r>
              <a:rPr lang="en-US" dirty="0"/>
              <a:t>&gt; </a:t>
            </a:r>
            <a:r>
              <a:rPr lang="en-US" dirty="0" err="1"/>
              <a:t>mytable</a:t>
            </a:r>
            <a:r>
              <a:rPr lang="en-US" dirty="0"/>
              <a:t> &lt;- </a:t>
            </a:r>
            <a:r>
              <a:rPr lang="en-US" dirty="0" err="1"/>
              <a:t>xtabs</a:t>
            </a:r>
            <a:r>
              <a:rPr lang="en-US" dirty="0"/>
              <a:t>(~</a:t>
            </a:r>
            <a:r>
              <a:rPr lang="en-US" dirty="0" err="1"/>
              <a:t>Treatment+Improved</a:t>
            </a:r>
            <a:r>
              <a:rPr lang="en-US" dirty="0"/>
              <a:t>, data=Arthritis)</a:t>
            </a:r>
          </a:p>
          <a:p>
            <a:pPr>
              <a:buNone/>
            </a:pPr>
            <a:r>
              <a:rPr lang="en-US" dirty="0"/>
              <a:t>&gt; </a:t>
            </a:r>
            <a:r>
              <a:rPr lang="en-US" dirty="0" err="1"/>
              <a:t>assocstats</a:t>
            </a:r>
            <a:r>
              <a:rPr lang="en-US" dirty="0"/>
              <a:t>(</a:t>
            </a:r>
            <a:r>
              <a:rPr lang="en-US" dirty="0" err="1"/>
              <a:t>mytable</a:t>
            </a:r>
            <a:r>
              <a:rPr lang="en-US" dirty="0"/>
              <a:t>)</a:t>
            </a:r>
          </a:p>
          <a:p>
            <a:pPr>
              <a:buNone/>
            </a:pPr>
            <a:endParaRPr lang="en-US" dirty="0"/>
          </a:p>
          <a:p>
            <a:pPr>
              <a:buNone/>
            </a:pPr>
            <a:r>
              <a:rPr lang="en-US" dirty="0"/>
              <a:t>				X^2 	</a:t>
            </a:r>
            <a:r>
              <a:rPr lang="en-US" dirty="0" err="1"/>
              <a:t>df</a:t>
            </a:r>
            <a:r>
              <a:rPr lang="en-US" dirty="0"/>
              <a:t> 	P(&gt; X^2)</a:t>
            </a:r>
          </a:p>
          <a:p>
            <a:pPr>
              <a:buNone/>
            </a:pPr>
            <a:r>
              <a:rPr lang="en-US" dirty="0"/>
              <a:t>Likelihood Ratio		13.530 	2 	0.0011536</a:t>
            </a:r>
          </a:p>
          <a:p>
            <a:pPr>
              <a:buNone/>
            </a:pPr>
            <a:r>
              <a:rPr lang="en-US" dirty="0"/>
              <a:t>Pearson 			13.055 	2 	0.0014626</a:t>
            </a:r>
          </a:p>
          <a:p>
            <a:pPr>
              <a:buNone/>
            </a:pPr>
            <a:endParaRPr lang="en-US" dirty="0"/>
          </a:p>
          <a:p>
            <a:pPr>
              <a:buNone/>
            </a:pPr>
            <a:r>
              <a:rPr lang="en-US" dirty="0"/>
              <a:t>Phi-Coefficient 		: 	0.394</a:t>
            </a:r>
          </a:p>
          <a:p>
            <a:pPr>
              <a:buNone/>
            </a:pPr>
            <a:r>
              <a:rPr lang="en-US" dirty="0"/>
              <a:t>Contingency </a:t>
            </a:r>
            <a:r>
              <a:rPr lang="en-US" dirty="0" err="1"/>
              <a:t>Coeff</a:t>
            </a:r>
            <a:r>
              <a:rPr lang="en-US" dirty="0"/>
              <a:t>.	:	0.367</a:t>
            </a:r>
          </a:p>
          <a:p>
            <a:pPr>
              <a:buNone/>
            </a:pPr>
            <a:r>
              <a:rPr lang="en-US" dirty="0"/>
              <a:t>Cramer's V 		: 	0.394</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Correlations</a:t>
            </a:r>
            <a:endParaRPr lang="en-US" dirty="0"/>
          </a:p>
        </p:txBody>
      </p:sp>
      <p:sp>
        <p:nvSpPr>
          <p:cNvPr id="3" name="Content Placeholder 2"/>
          <p:cNvSpPr>
            <a:spLocks noGrp="1"/>
          </p:cNvSpPr>
          <p:nvPr>
            <p:ph idx="1"/>
          </p:nvPr>
        </p:nvSpPr>
        <p:spPr/>
        <p:txBody>
          <a:bodyPr>
            <a:normAutofit lnSpcReduction="10000"/>
          </a:bodyPr>
          <a:lstStyle/>
          <a:p>
            <a:r>
              <a:rPr lang="en-US" dirty="0"/>
              <a:t>Correlation coefficients are used to describe relationships among quantitative variables. The sign ± indicates the direction of the relationship (positive or inverse), and the magnitude indicates the strength of the relationship (ranging from 0 for no relationship to 1 for a perfectly predictable relationship).</a:t>
            </a:r>
          </a:p>
          <a:p>
            <a:r>
              <a:rPr lang="en-US" dirty="0"/>
              <a:t>We’ll use the state.x77 dataset</a:t>
            </a:r>
          </a:p>
          <a:p>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Types of correlations</a:t>
            </a:r>
            <a:endParaRPr lang="en-US" dirty="0"/>
          </a:p>
        </p:txBody>
      </p:sp>
      <p:sp>
        <p:nvSpPr>
          <p:cNvPr id="3" name="Content Placeholder 2"/>
          <p:cNvSpPr>
            <a:spLocks noGrp="1"/>
          </p:cNvSpPr>
          <p:nvPr>
            <p:ph idx="1"/>
          </p:nvPr>
        </p:nvSpPr>
        <p:spPr/>
        <p:txBody>
          <a:bodyPr/>
          <a:lstStyle/>
          <a:p>
            <a:r>
              <a:rPr lang="en-US" dirty="0"/>
              <a:t>R can produce a variety of correlation coefficients, including Pearson, Spearman, Kendall, partial, </a:t>
            </a:r>
            <a:r>
              <a:rPr lang="en-US" dirty="0" err="1"/>
              <a:t>polychoric</a:t>
            </a:r>
            <a:r>
              <a:rPr lang="en-US" dirty="0"/>
              <a:t>, and </a:t>
            </a:r>
            <a:r>
              <a:rPr lang="en-US" dirty="0" err="1"/>
              <a:t>polyserial</a:t>
            </a:r>
            <a:r>
              <a:rPr lang="en-US" dirty="0"/>
              <a: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Pearson, Spearman, and Kendall correlations</a:t>
            </a:r>
            <a:endParaRPr lang="en-US" sz="3200" dirty="0"/>
          </a:p>
        </p:txBody>
      </p:sp>
      <p:sp>
        <p:nvSpPr>
          <p:cNvPr id="3" name="Content Placeholder 2"/>
          <p:cNvSpPr>
            <a:spLocks noGrp="1"/>
          </p:cNvSpPr>
          <p:nvPr>
            <p:ph idx="1"/>
          </p:nvPr>
        </p:nvSpPr>
        <p:spPr/>
        <p:txBody>
          <a:bodyPr>
            <a:normAutofit/>
          </a:bodyPr>
          <a:lstStyle/>
          <a:p>
            <a:pPr marL="3175" indent="-3175">
              <a:buNone/>
            </a:pPr>
            <a:r>
              <a:rPr lang="en-US" sz="2000" dirty="0"/>
              <a:t>The </a:t>
            </a:r>
            <a:r>
              <a:rPr lang="en-US" sz="2000" b="1" i="1" dirty="0" err="1"/>
              <a:t>cor</a:t>
            </a:r>
            <a:r>
              <a:rPr lang="en-US" sz="2000" b="1" i="1" dirty="0"/>
              <a:t>()</a:t>
            </a:r>
            <a:r>
              <a:rPr lang="en-US" sz="2000" dirty="0"/>
              <a:t> function produces all three correlation coefficients, whereas the </a:t>
            </a:r>
            <a:r>
              <a:rPr lang="en-US" sz="2000" b="1" i="1" dirty="0" err="1"/>
              <a:t>cov</a:t>
            </a:r>
            <a:r>
              <a:rPr lang="en-US" sz="2000" b="1" i="1" dirty="0"/>
              <a:t>() </a:t>
            </a:r>
            <a:r>
              <a:rPr lang="en-US" sz="2000" dirty="0"/>
              <a:t>function provides </a:t>
            </a:r>
            <a:r>
              <a:rPr lang="en-US" sz="2000" dirty="0" err="1"/>
              <a:t>covariances</a:t>
            </a:r>
            <a:r>
              <a:rPr lang="en-US" sz="2000" dirty="0"/>
              <a:t>.</a:t>
            </a:r>
          </a:p>
          <a:p>
            <a:pPr marL="3175" indent="-3175">
              <a:buNone/>
            </a:pPr>
            <a:endParaRPr lang="en-US" sz="2000" dirty="0"/>
          </a:p>
          <a:p>
            <a:pPr>
              <a:buNone/>
            </a:pPr>
            <a:r>
              <a:rPr lang="en-US" sz="2400" dirty="0"/>
              <a:t>format for producing correlations is</a:t>
            </a:r>
          </a:p>
          <a:p>
            <a:pPr>
              <a:buNone/>
            </a:pPr>
            <a:r>
              <a:rPr lang="en-US" sz="2400" dirty="0"/>
              <a:t>&gt; </a:t>
            </a:r>
            <a:r>
              <a:rPr lang="en-US" sz="2400" dirty="0" err="1"/>
              <a:t>cor</a:t>
            </a:r>
            <a:r>
              <a:rPr lang="en-US" sz="2400" dirty="0"/>
              <a:t>(x, use= , method= )</a:t>
            </a:r>
          </a:p>
          <a:p>
            <a:pPr>
              <a:buNone/>
            </a:pPr>
            <a:endParaRPr lang="en-US" sz="2400" dirty="0"/>
          </a:p>
          <a:p>
            <a:pPr>
              <a:buNone/>
            </a:pPr>
            <a:endParaRPr lang="en-US" sz="2400" dirty="0"/>
          </a:p>
          <a:p>
            <a:pPr marL="0" indent="0">
              <a:buNone/>
            </a:pPr>
            <a:r>
              <a:rPr lang="en-US" sz="2400" dirty="0"/>
              <a:t>The default options are use="everything" and method="</a:t>
            </a:r>
            <a:r>
              <a:rPr lang="en-US" sz="2400" dirty="0" err="1"/>
              <a:t>pearson</a:t>
            </a:r>
            <a:r>
              <a:rPr lang="en-US" sz="2400" dirty="0"/>
              <a:t>”, “spearman”, and “</a:t>
            </a:r>
            <a:r>
              <a:rPr lang="en-US" sz="2400" dirty="0" err="1"/>
              <a:t>kendall</a:t>
            </a:r>
            <a:r>
              <a:rPr lang="en-US" sz="2400" dirty="0"/>
              <a:t>”.</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Correlations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Pearson, Spearman, and Kendall correlations</a:t>
            </a:r>
            <a:endParaRPr lang="en-US" sz="3200"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Correlations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7170" name="Picture 2"/>
          <p:cNvPicPr>
            <a:picLocks noChangeAspect="1" noChangeArrowheads="1"/>
          </p:cNvPicPr>
          <p:nvPr/>
        </p:nvPicPr>
        <p:blipFill>
          <a:blip r:embed="rId2" cstate="print"/>
          <a:srcRect/>
          <a:stretch>
            <a:fillRect/>
          </a:stretch>
        </p:blipFill>
        <p:spPr bwMode="auto">
          <a:xfrm>
            <a:off x="685800" y="1600200"/>
            <a:ext cx="6400800" cy="4411930"/>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Pearson, Spearman, and Kendall correlations</a:t>
            </a:r>
            <a:endParaRPr lang="en-US" sz="3200" dirty="0"/>
          </a:p>
        </p:txBody>
      </p:sp>
      <p:sp>
        <p:nvSpPr>
          <p:cNvPr id="3" name="Content Placeholder 2"/>
          <p:cNvSpPr>
            <a:spLocks noGrp="1"/>
          </p:cNvSpPr>
          <p:nvPr>
            <p:ph idx="1"/>
          </p:nvPr>
        </p:nvSpPr>
        <p:spPr>
          <a:xfrm>
            <a:off x="304800" y="1447800"/>
            <a:ext cx="8229600" cy="4525963"/>
          </a:xfrm>
        </p:spPr>
        <p:txBody>
          <a:bodyPr>
            <a:normAutofit/>
          </a:bodyPr>
          <a:lstStyle/>
          <a:p>
            <a:pPr marL="3175" indent="-3175">
              <a:buNone/>
            </a:pPr>
            <a:r>
              <a:rPr lang="en-US" sz="2000" dirty="0"/>
              <a:t>Some other example with correlations</a:t>
            </a:r>
            <a:endParaRPr lang="en-US" sz="2400"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Correlations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8194" name="Picture 2"/>
          <p:cNvPicPr>
            <a:picLocks noChangeAspect="1" noChangeArrowheads="1"/>
          </p:cNvPicPr>
          <p:nvPr/>
        </p:nvPicPr>
        <p:blipFill>
          <a:blip r:embed="rId2" cstate="print"/>
          <a:srcRect/>
          <a:stretch>
            <a:fillRect/>
          </a:stretch>
        </p:blipFill>
        <p:spPr bwMode="auto">
          <a:xfrm>
            <a:off x="1524000" y="2286000"/>
            <a:ext cx="7706436" cy="2133600"/>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Partial Correlations</a:t>
            </a:r>
            <a:endParaRPr lang="en-US" sz="3200" dirty="0"/>
          </a:p>
        </p:txBody>
      </p:sp>
      <p:sp>
        <p:nvSpPr>
          <p:cNvPr id="3" name="Content Placeholder 2"/>
          <p:cNvSpPr>
            <a:spLocks noGrp="1"/>
          </p:cNvSpPr>
          <p:nvPr>
            <p:ph idx="1"/>
          </p:nvPr>
        </p:nvSpPr>
        <p:spPr>
          <a:xfrm>
            <a:off x="304800" y="1447800"/>
            <a:ext cx="8229600" cy="4525963"/>
          </a:xfrm>
        </p:spPr>
        <p:txBody>
          <a:bodyPr>
            <a:normAutofit/>
          </a:bodyPr>
          <a:lstStyle/>
          <a:p>
            <a:pPr marL="3175" indent="-3175">
              <a:buNone/>
            </a:pPr>
            <a:r>
              <a:rPr lang="en-US" sz="2000" dirty="0"/>
              <a:t>A </a:t>
            </a:r>
            <a:r>
              <a:rPr lang="en-US" sz="2000" i="1" dirty="0"/>
              <a:t>partial correlation is a correlation between two quantitative variables, </a:t>
            </a:r>
            <a:r>
              <a:rPr lang="en-US" sz="2000" dirty="0"/>
              <a:t>controlling for one or more other quantitative variables. You can use the </a:t>
            </a:r>
            <a:r>
              <a:rPr lang="en-US" sz="2000" b="1" i="1" dirty="0" err="1"/>
              <a:t>pcor</a:t>
            </a:r>
            <a:r>
              <a:rPr lang="en-US" sz="2000" b="1" i="1" dirty="0"/>
              <a:t>() </a:t>
            </a:r>
            <a:r>
              <a:rPr lang="en-US" sz="2000" dirty="0"/>
              <a:t>function in the </a:t>
            </a:r>
            <a:r>
              <a:rPr lang="en-US" sz="2000" b="1" dirty="0" err="1"/>
              <a:t>ggm</a:t>
            </a:r>
            <a:r>
              <a:rPr lang="en-US" sz="2000" b="1" dirty="0"/>
              <a:t> package </a:t>
            </a:r>
            <a:r>
              <a:rPr lang="en-US" sz="2000" dirty="0"/>
              <a:t>to provide partial correlation coefficients. The </a:t>
            </a:r>
            <a:r>
              <a:rPr lang="en-US" sz="2000" dirty="0" err="1"/>
              <a:t>ggm</a:t>
            </a:r>
            <a:r>
              <a:rPr lang="en-US" sz="2000" dirty="0"/>
              <a:t> package isn’t installed by default, so be sure to install it on first use. The format is</a:t>
            </a:r>
          </a:p>
          <a:p>
            <a:pPr>
              <a:buNone/>
            </a:pPr>
            <a:endParaRPr lang="en-US" sz="2000" dirty="0"/>
          </a:p>
          <a:p>
            <a:pPr>
              <a:buNone/>
            </a:pPr>
            <a:r>
              <a:rPr lang="en-US" sz="2000" b="1" i="1" dirty="0"/>
              <a:t>&gt;</a:t>
            </a:r>
            <a:r>
              <a:rPr lang="en-US" sz="2000" b="1" i="1" dirty="0" err="1"/>
              <a:t>pcor</a:t>
            </a:r>
            <a:r>
              <a:rPr lang="en-US" sz="2000" b="1" i="1" dirty="0"/>
              <a:t>(u, S)</a:t>
            </a:r>
          </a:p>
          <a:p>
            <a:pPr>
              <a:buNone/>
            </a:pPr>
            <a:endParaRPr lang="en-US" sz="2000" b="1" i="1" dirty="0"/>
          </a:p>
          <a:p>
            <a:pPr>
              <a:buNone/>
            </a:pPr>
            <a:r>
              <a:rPr lang="en-US" sz="2400" dirty="0"/>
              <a:t>	where </a:t>
            </a:r>
            <a:r>
              <a:rPr lang="en-US" sz="2400" i="1" dirty="0"/>
              <a:t>u is a vector of numbers, with the first two numbers being the indices of </a:t>
            </a:r>
            <a:r>
              <a:rPr lang="en-US" sz="2400" dirty="0"/>
              <a:t>the variables to be correlated, and the remaining numbers being the indices of the conditioning variables</a:t>
            </a:r>
            <a:endParaRPr lang="en-US" sz="2400" b="1" i="1"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Correlations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Partial Correlations</a:t>
            </a:r>
            <a:endParaRPr lang="en-US" sz="3200" dirty="0"/>
          </a:p>
        </p:txBody>
      </p:sp>
      <p:sp>
        <p:nvSpPr>
          <p:cNvPr id="3" name="Content Placeholder 2"/>
          <p:cNvSpPr>
            <a:spLocks noGrp="1"/>
          </p:cNvSpPr>
          <p:nvPr>
            <p:ph idx="1"/>
          </p:nvPr>
        </p:nvSpPr>
        <p:spPr>
          <a:xfrm>
            <a:off x="304800" y="1447800"/>
            <a:ext cx="8229600" cy="4525963"/>
          </a:xfrm>
        </p:spPr>
        <p:txBody>
          <a:bodyPr>
            <a:normAutofit fontScale="92500" lnSpcReduction="10000"/>
          </a:bodyPr>
          <a:lstStyle/>
          <a:p>
            <a:pPr>
              <a:buNone/>
            </a:pPr>
            <a:r>
              <a:rPr lang="en-US" sz="2400" dirty="0"/>
              <a:t>An example :</a:t>
            </a:r>
          </a:p>
          <a:p>
            <a:pPr>
              <a:buNone/>
            </a:pPr>
            <a:r>
              <a:rPr lang="en-US" sz="2400" dirty="0"/>
              <a:t>&gt; library(</a:t>
            </a:r>
            <a:r>
              <a:rPr lang="en-US" sz="2400" dirty="0" err="1"/>
              <a:t>ggm</a:t>
            </a:r>
            <a:r>
              <a:rPr lang="en-US" sz="2400" dirty="0"/>
              <a:t>)</a:t>
            </a:r>
          </a:p>
          <a:p>
            <a:pPr>
              <a:buNone/>
            </a:pPr>
            <a:r>
              <a:rPr lang="en-US" sz="2400" dirty="0"/>
              <a:t>&gt; </a:t>
            </a:r>
            <a:r>
              <a:rPr lang="en-US" sz="2400" dirty="0" err="1"/>
              <a:t>colnames</a:t>
            </a:r>
            <a:r>
              <a:rPr lang="en-US" sz="2400" dirty="0"/>
              <a:t>(states)</a:t>
            </a:r>
          </a:p>
          <a:p>
            <a:pPr>
              <a:buNone/>
            </a:pPr>
            <a:endParaRPr lang="en-US" sz="2400" dirty="0"/>
          </a:p>
          <a:p>
            <a:pPr>
              <a:buNone/>
            </a:pPr>
            <a:r>
              <a:rPr lang="en-US" sz="2400" dirty="0"/>
              <a:t>[1] "Population" "Income" "Illiteracy" "Life Exp" "Murder" "HS Grad"</a:t>
            </a:r>
          </a:p>
          <a:p>
            <a:pPr>
              <a:buNone/>
            </a:pPr>
            <a:r>
              <a:rPr lang="en-US" sz="2400" dirty="0"/>
              <a:t>&gt; </a:t>
            </a:r>
            <a:r>
              <a:rPr lang="en-US" sz="2400" dirty="0" err="1"/>
              <a:t>pcor</a:t>
            </a:r>
            <a:r>
              <a:rPr lang="en-US" sz="2400" dirty="0"/>
              <a:t>(c(1,5,2,3,6), </a:t>
            </a:r>
            <a:r>
              <a:rPr lang="en-US" sz="2400" dirty="0" err="1"/>
              <a:t>cov</a:t>
            </a:r>
            <a:r>
              <a:rPr lang="en-US" sz="2400" dirty="0"/>
              <a:t>(states))</a:t>
            </a:r>
          </a:p>
          <a:p>
            <a:pPr>
              <a:buNone/>
            </a:pPr>
            <a:r>
              <a:rPr lang="en-US" sz="2400" dirty="0"/>
              <a:t>[1] 0.346</a:t>
            </a:r>
          </a:p>
          <a:p>
            <a:pPr>
              <a:buNone/>
            </a:pPr>
            <a:endParaRPr lang="en-US" sz="2400" b="1" i="1" dirty="0"/>
          </a:p>
          <a:p>
            <a:pPr indent="-3175">
              <a:buNone/>
            </a:pPr>
            <a:r>
              <a:rPr lang="en-US" sz="2400" dirty="0"/>
              <a:t>In this case, 0.346 is the correlation between population (variable 1) and murder rate (variable 5), controlling for the influence of income, illiteracy rate, and high school graduation rate (variables 2, 3, and 6 respectively).</a:t>
            </a:r>
            <a:endParaRPr lang="en-US" sz="2400" b="1" i="1"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Correlations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T-tests</a:t>
            </a:r>
            <a:endParaRPr lang="en-US" dirty="0"/>
          </a:p>
        </p:txBody>
      </p:sp>
      <p:sp>
        <p:nvSpPr>
          <p:cNvPr id="3" name="Content Placeholder 2"/>
          <p:cNvSpPr>
            <a:spLocks noGrp="1"/>
          </p:cNvSpPr>
          <p:nvPr>
            <p:ph idx="1"/>
          </p:nvPr>
        </p:nvSpPr>
        <p:spPr/>
        <p:txBody>
          <a:bodyPr/>
          <a:lstStyle/>
          <a:p>
            <a:r>
              <a:rPr lang="en-US" dirty="0"/>
              <a:t>The most common activity in research is the comparison of two groups.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Switch</a:t>
            </a:r>
            <a:endParaRPr lang="en-US" dirty="0"/>
          </a:p>
        </p:txBody>
      </p:sp>
      <p:sp>
        <p:nvSpPr>
          <p:cNvPr id="3" name="Content Placeholder 2"/>
          <p:cNvSpPr>
            <a:spLocks noGrp="1"/>
          </p:cNvSpPr>
          <p:nvPr>
            <p:ph idx="1"/>
          </p:nvPr>
        </p:nvSpPr>
        <p:spPr/>
        <p:txBody>
          <a:bodyPr/>
          <a:lstStyle/>
          <a:p>
            <a:pPr>
              <a:buNone/>
            </a:pPr>
            <a:r>
              <a:rPr lang="en-US" dirty="0"/>
              <a:t>Switch chooses statements based on the value of an expression. The syntax is</a:t>
            </a:r>
          </a:p>
          <a:p>
            <a:pPr>
              <a:buNone/>
            </a:pPr>
            <a:r>
              <a:rPr lang="en-US" dirty="0"/>
              <a:t>switch(</a:t>
            </a:r>
            <a:r>
              <a:rPr lang="en-US" i="1" dirty="0" err="1"/>
              <a:t>expr</a:t>
            </a:r>
            <a:r>
              <a:rPr lang="en-US" i="1" dirty="0"/>
              <a:t>, ...)</a:t>
            </a:r>
          </a:p>
          <a:p>
            <a:pPr>
              <a:buNone/>
            </a:pPr>
            <a:r>
              <a:rPr lang="en-US" dirty="0"/>
              <a:t>where ... represents statements tied to the possible outcome values of </a:t>
            </a:r>
            <a:r>
              <a:rPr lang="en-US" i="1" dirty="0" err="1"/>
              <a:t>expr</a:t>
            </a:r>
            <a:r>
              <a:rPr lang="en-US" i="1" dirty="0"/>
              <a:t>. It’s </a:t>
            </a:r>
            <a:r>
              <a:rPr lang="en-US" dirty="0"/>
              <a:t>easiest to understand how switch works by looking at the example in the following listing.</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Independent t-test</a:t>
            </a:r>
            <a:endParaRPr lang="en-US" sz="3200" dirty="0"/>
          </a:p>
        </p:txBody>
      </p:sp>
      <p:sp>
        <p:nvSpPr>
          <p:cNvPr id="3" name="Content Placeholder 2"/>
          <p:cNvSpPr>
            <a:spLocks noGrp="1"/>
          </p:cNvSpPr>
          <p:nvPr>
            <p:ph idx="1"/>
          </p:nvPr>
        </p:nvSpPr>
        <p:spPr>
          <a:xfrm>
            <a:off x="304800" y="1447800"/>
            <a:ext cx="8229600" cy="4525963"/>
          </a:xfrm>
        </p:spPr>
        <p:txBody>
          <a:bodyPr>
            <a:normAutofit fontScale="92500" lnSpcReduction="10000"/>
          </a:bodyPr>
          <a:lstStyle/>
          <a:p>
            <a:pPr marL="3175" indent="-3175">
              <a:buNone/>
            </a:pPr>
            <a:r>
              <a:rPr lang="en-US" sz="2400" dirty="0"/>
              <a:t>A two-group independent t-test can be used to test the hypothesis that the two population means are equal. Here, you assume that the two groups are independent and that the data is sampled from normal populations. The format is either</a:t>
            </a:r>
          </a:p>
          <a:p>
            <a:pPr>
              <a:buNone/>
            </a:pPr>
            <a:endParaRPr lang="en-US" sz="2400" b="1" i="1" dirty="0"/>
          </a:p>
          <a:p>
            <a:pPr>
              <a:buNone/>
            </a:pPr>
            <a:r>
              <a:rPr lang="en-US" sz="2400" b="1" i="1" dirty="0"/>
              <a:t>&gt;</a:t>
            </a:r>
            <a:r>
              <a:rPr lang="en-US" sz="2400" b="1" i="1" dirty="0" err="1"/>
              <a:t>t.test</a:t>
            </a:r>
            <a:r>
              <a:rPr lang="en-US" sz="2400" b="1" i="1" dirty="0"/>
              <a:t>(y ~ x, data) </a:t>
            </a:r>
          </a:p>
          <a:p>
            <a:pPr>
              <a:buNone/>
            </a:pPr>
            <a:r>
              <a:rPr lang="en-US" sz="2400" dirty="0"/>
              <a:t>where </a:t>
            </a:r>
            <a:r>
              <a:rPr lang="en-US" sz="2400" i="1" dirty="0"/>
              <a:t>y is numeric and x is a dichotomous variable, or</a:t>
            </a:r>
          </a:p>
          <a:p>
            <a:pPr>
              <a:buNone/>
            </a:pPr>
            <a:endParaRPr lang="en-US" sz="2400" i="1" dirty="0"/>
          </a:p>
          <a:p>
            <a:pPr>
              <a:buNone/>
            </a:pPr>
            <a:r>
              <a:rPr lang="en-US" sz="2400" b="1" i="1" dirty="0"/>
              <a:t>&gt;</a:t>
            </a:r>
            <a:r>
              <a:rPr lang="en-US" sz="2400" b="1" i="1" dirty="0" err="1"/>
              <a:t>t.test</a:t>
            </a:r>
            <a:r>
              <a:rPr lang="en-US" sz="2400" b="1" i="1" dirty="0"/>
              <a:t>(y1, y2)</a:t>
            </a:r>
          </a:p>
          <a:p>
            <a:pPr>
              <a:buNone/>
            </a:pPr>
            <a:endParaRPr lang="en-US" sz="2400" dirty="0"/>
          </a:p>
          <a:p>
            <a:pPr marL="3175" indent="-3175">
              <a:buNone/>
            </a:pPr>
            <a:r>
              <a:rPr lang="en-US" sz="2400" dirty="0"/>
              <a:t>where </a:t>
            </a:r>
            <a:r>
              <a:rPr lang="en-US" sz="2400" i="1" dirty="0"/>
              <a:t>y1 and y2 are numeric vectors (the outcome variable for each group). The </a:t>
            </a:r>
            <a:r>
              <a:rPr lang="en-US" sz="2400" dirty="0"/>
              <a:t>optional </a:t>
            </a:r>
            <a:r>
              <a:rPr lang="en-US" sz="2400" i="1" dirty="0"/>
              <a:t>data argument refers to a matrix or data frame containing the variables.</a:t>
            </a:r>
            <a:endParaRPr lang="en-US" sz="2400" b="1" i="1"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T-tests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Independent t-test</a:t>
            </a:r>
            <a:endParaRPr lang="en-US" sz="3200" dirty="0"/>
          </a:p>
        </p:txBody>
      </p:sp>
      <p:sp>
        <p:nvSpPr>
          <p:cNvPr id="3" name="Content Placeholder 2"/>
          <p:cNvSpPr>
            <a:spLocks noGrp="1"/>
          </p:cNvSpPr>
          <p:nvPr>
            <p:ph idx="1"/>
          </p:nvPr>
        </p:nvSpPr>
        <p:spPr>
          <a:xfrm>
            <a:off x="304800" y="1447800"/>
            <a:ext cx="8229600" cy="4525963"/>
          </a:xfrm>
        </p:spPr>
        <p:txBody>
          <a:bodyPr>
            <a:normAutofit/>
          </a:bodyPr>
          <a:lstStyle/>
          <a:p>
            <a:pPr>
              <a:buNone/>
            </a:pPr>
            <a:r>
              <a:rPr lang="en-US" sz="2400" dirty="0"/>
              <a:t>	The following code compares Southern (group 1) and non-Southern (group 0) states on the probability of imprisonment using a two-tailed test without the assumption of equal variances:</a:t>
            </a:r>
            <a:endParaRPr lang="en-US" sz="2400" b="1" i="1"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T-tests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9218" name="Picture 2"/>
          <p:cNvPicPr>
            <a:picLocks noChangeAspect="1" noChangeArrowheads="1"/>
          </p:cNvPicPr>
          <p:nvPr/>
        </p:nvPicPr>
        <p:blipFill>
          <a:blip r:embed="rId2" cstate="print"/>
          <a:srcRect/>
          <a:stretch>
            <a:fillRect/>
          </a:stretch>
        </p:blipFill>
        <p:spPr bwMode="auto">
          <a:xfrm>
            <a:off x="838200" y="3200400"/>
            <a:ext cx="6605286" cy="2438400"/>
          </a:xfrm>
          <a:prstGeom prst="rect">
            <a:avLst/>
          </a:prstGeom>
          <a:noFill/>
          <a:ln w="9525">
            <a:noFill/>
            <a:miter lim="800000"/>
            <a:headEnd/>
            <a:tailEnd/>
          </a:ln>
        </p:spPr>
      </p:pic>
      <p:sp>
        <p:nvSpPr>
          <p:cNvPr id="6" name="Rectangle 5"/>
          <p:cNvSpPr/>
          <p:nvPr/>
        </p:nvSpPr>
        <p:spPr>
          <a:xfrm>
            <a:off x="533400" y="5638800"/>
            <a:ext cx="8610600" cy="830997"/>
          </a:xfrm>
          <a:prstGeom prst="rect">
            <a:avLst/>
          </a:prstGeom>
        </p:spPr>
        <p:txBody>
          <a:bodyPr wrap="square">
            <a:spAutoFit/>
          </a:bodyPr>
          <a:lstStyle/>
          <a:p>
            <a:r>
              <a:rPr lang="en-US" sz="2400" dirty="0"/>
              <a:t>You can reject the hypothesis that Southern states and non-Southern states have equal probabilities of imprisonment (p &lt; .001).</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Dependent t-test</a:t>
            </a:r>
            <a:endParaRPr lang="en-US" sz="3200" dirty="0"/>
          </a:p>
        </p:txBody>
      </p:sp>
      <p:sp>
        <p:nvSpPr>
          <p:cNvPr id="3" name="Content Placeholder 2"/>
          <p:cNvSpPr>
            <a:spLocks noGrp="1"/>
          </p:cNvSpPr>
          <p:nvPr>
            <p:ph idx="1"/>
          </p:nvPr>
        </p:nvSpPr>
        <p:spPr>
          <a:xfrm>
            <a:off x="304800" y="1447800"/>
            <a:ext cx="8229600" cy="5410200"/>
          </a:xfrm>
        </p:spPr>
        <p:txBody>
          <a:bodyPr>
            <a:normAutofit fontScale="70000" lnSpcReduction="20000"/>
          </a:bodyPr>
          <a:lstStyle/>
          <a:p>
            <a:pPr>
              <a:buNone/>
            </a:pPr>
            <a:r>
              <a:rPr lang="en-US" sz="2400" dirty="0"/>
              <a:t>A dependent t-test assumes that the difference between groups is normally distributed. In this case, the format is</a:t>
            </a:r>
          </a:p>
          <a:p>
            <a:pPr>
              <a:buNone/>
            </a:pPr>
            <a:endParaRPr lang="en-US" sz="2400" dirty="0"/>
          </a:p>
          <a:p>
            <a:pPr>
              <a:buNone/>
            </a:pPr>
            <a:r>
              <a:rPr lang="en-US" sz="2400" b="1" i="1" dirty="0"/>
              <a:t>&gt;</a:t>
            </a:r>
            <a:r>
              <a:rPr lang="en-US" sz="2400" b="1" i="1" dirty="0" err="1"/>
              <a:t>t.test</a:t>
            </a:r>
            <a:r>
              <a:rPr lang="en-US" sz="2400" b="1" i="1" dirty="0"/>
              <a:t>(y1, y2, paired=TRUE)</a:t>
            </a:r>
          </a:p>
          <a:p>
            <a:pPr>
              <a:buNone/>
            </a:pPr>
            <a:endParaRPr lang="en-US" sz="2400" dirty="0"/>
          </a:p>
          <a:p>
            <a:pPr marL="3175" indent="-3175">
              <a:buNone/>
            </a:pPr>
            <a:r>
              <a:rPr lang="en-US" sz="2400" dirty="0"/>
              <a:t>where </a:t>
            </a:r>
            <a:r>
              <a:rPr lang="en-US" sz="2400" i="1" dirty="0"/>
              <a:t>y1 and y2 are the numeric vectors for the two dependent groups. The </a:t>
            </a:r>
            <a:r>
              <a:rPr lang="en-US" sz="2400" dirty="0"/>
              <a:t>results are as follows:</a:t>
            </a:r>
          </a:p>
          <a:p>
            <a:pPr marL="3175" indent="-3175">
              <a:buNone/>
            </a:pPr>
            <a:r>
              <a:rPr lang="en-US" sz="2400" b="1" i="1" dirty="0"/>
              <a:t> </a:t>
            </a:r>
          </a:p>
          <a:p>
            <a:pPr marL="3175" indent="-3175">
              <a:buNone/>
            </a:pPr>
            <a:endParaRPr lang="en-US" sz="2400" b="1" i="1" dirty="0"/>
          </a:p>
          <a:p>
            <a:pPr marL="3175" indent="-3175">
              <a:buNone/>
            </a:pPr>
            <a:endParaRPr lang="en-US" sz="2400" b="1" i="1" dirty="0"/>
          </a:p>
          <a:p>
            <a:pPr marL="3175" indent="-3175">
              <a:buNone/>
            </a:pPr>
            <a:endParaRPr lang="en-US" sz="2400" b="1" i="1" dirty="0"/>
          </a:p>
          <a:p>
            <a:pPr marL="3175" indent="-3175">
              <a:buNone/>
            </a:pPr>
            <a:endParaRPr lang="en-US" sz="2400" b="1" i="1" dirty="0"/>
          </a:p>
          <a:p>
            <a:pPr>
              <a:buNone/>
            </a:pPr>
            <a:r>
              <a:rPr lang="en-US" sz="2400" dirty="0"/>
              <a:t>	</a:t>
            </a:r>
          </a:p>
          <a:p>
            <a:pPr>
              <a:buNone/>
            </a:pPr>
            <a:endParaRPr lang="en-US" sz="2400" dirty="0"/>
          </a:p>
          <a:p>
            <a:pPr>
              <a:buNone/>
            </a:pPr>
            <a:endParaRPr lang="en-US" sz="2400" dirty="0"/>
          </a:p>
          <a:p>
            <a:pPr>
              <a:buNone/>
            </a:pPr>
            <a:endParaRPr lang="en-US" sz="2400" dirty="0"/>
          </a:p>
          <a:p>
            <a:pPr>
              <a:buNone/>
            </a:pPr>
            <a:endParaRPr lang="en-US" sz="2400" dirty="0"/>
          </a:p>
          <a:p>
            <a:pPr>
              <a:buNone/>
            </a:pPr>
            <a:r>
              <a:rPr lang="en-US" sz="2400" dirty="0"/>
              <a:t>The mean difference (61.5) is large enough to warrant rejection of the hypothesis that the mean unemployment rate for older and younger males is the same. Younger males have a higher rate. In fact, the probability of obtaining a sample difference this large if the population means are equal is less than 0.00000000000000022 (that is, 2.2e–16).</a:t>
            </a:r>
            <a:endParaRPr lang="en-US" sz="2400" b="1" i="1"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T-tests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42" name="Picture 2"/>
          <p:cNvPicPr>
            <a:picLocks noChangeAspect="1" noChangeArrowheads="1"/>
          </p:cNvPicPr>
          <p:nvPr/>
        </p:nvPicPr>
        <p:blipFill>
          <a:blip r:embed="rId2" cstate="print"/>
          <a:srcRect/>
          <a:stretch>
            <a:fillRect/>
          </a:stretch>
        </p:blipFill>
        <p:spPr bwMode="auto">
          <a:xfrm>
            <a:off x="1676400" y="3181350"/>
            <a:ext cx="5080000" cy="2381250"/>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Nonparametric tests of group differences</a:t>
            </a:r>
            <a:endParaRPr lang="en-US" dirty="0"/>
          </a:p>
        </p:txBody>
      </p:sp>
      <p:sp>
        <p:nvSpPr>
          <p:cNvPr id="3" name="Content Placeholder 2"/>
          <p:cNvSpPr>
            <a:spLocks noGrp="1"/>
          </p:cNvSpPr>
          <p:nvPr>
            <p:ph idx="1"/>
          </p:nvPr>
        </p:nvSpPr>
        <p:spPr/>
        <p:txBody>
          <a:bodyPr/>
          <a:lstStyle/>
          <a:p>
            <a:r>
              <a:rPr lang="en-US" dirty="0"/>
              <a:t>If you’re unable to meet the parametric assumptions of a t-test or ANOVA, you can turn to nonparametric approaches</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Comparing two groups</a:t>
            </a:r>
            <a:endParaRPr lang="en-US" sz="3200" dirty="0"/>
          </a:p>
        </p:txBody>
      </p:sp>
      <p:sp>
        <p:nvSpPr>
          <p:cNvPr id="3" name="Content Placeholder 2"/>
          <p:cNvSpPr>
            <a:spLocks noGrp="1"/>
          </p:cNvSpPr>
          <p:nvPr>
            <p:ph idx="1"/>
          </p:nvPr>
        </p:nvSpPr>
        <p:spPr>
          <a:xfrm>
            <a:off x="304800" y="1447800"/>
            <a:ext cx="8229600" cy="5410200"/>
          </a:xfrm>
        </p:spPr>
        <p:txBody>
          <a:bodyPr>
            <a:normAutofit/>
          </a:bodyPr>
          <a:lstStyle/>
          <a:p>
            <a:r>
              <a:rPr lang="en-US" sz="2400" dirty="0"/>
              <a:t>If the two groups are independent, you can use the </a:t>
            </a:r>
            <a:r>
              <a:rPr lang="en-US" sz="2400" dirty="0" err="1"/>
              <a:t>Wilcoxon</a:t>
            </a:r>
            <a:r>
              <a:rPr lang="en-US" sz="2400" dirty="0"/>
              <a:t> rank sum test (more popularly known as the Mann–Whitney U test) to assess whether the observations are sampled from the same probability distribution (that is, whether the probability of obtaining higher scores is greater in one population than the other). The format is either</a:t>
            </a:r>
          </a:p>
          <a:p>
            <a:pPr>
              <a:buNone/>
            </a:pPr>
            <a:r>
              <a:rPr lang="en-US" sz="2400" b="1" i="1" dirty="0"/>
              <a:t>&gt; </a:t>
            </a:r>
            <a:r>
              <a:rPr lang="en-US" sz="2400" b="1" i="1" dirty="0" err="1"/>
              <a:t>wilcox.test</a:t>
            </a:r>
            <a:r>
              <a:rPr lang="en-US" sz="2400" b="1" i="1" dirty="0"/>
              <a:t>(y ~ x, data)</a:t>
            </a:r>
          </a:p>
          <a:p>
            <a:pPr>
              <a:buNone/>
            </a:pPr>
            <a:endParaRPr lang="en-US" sz="2400" dirty="0"/>
          </a:p>
          <a:p>
            <a:pPr>
              <a:buNone/>
            </a:pPr>
            <a:r>
              <a:rPr lang="en-US" sz="2400" dirty="0"/>
              <a:t>where y is numeric and x is a dichotomous variable, or</a:t>
            </a:r>
          </a:p>
          <a:p>
            <a:pPr>
              <a:buNone/>
            </a:pPr>
            <a:endParaRPr lang="en-US" sz="2400" dirty="0"/>
          </a:p>
          <a:p>
            <a:pPr>
              <a:buNone/>
            </a:pPr>
            <a:r>
              <a:rPr lang="en-US" sz="2400" b="1" i="1" dirty="0"/>
              <a:t>&gt; </a:t>
            </a:r>
            <a:r>
              <a:rPr lang="en-US" sz="2400" b="1" i="1" dirty="0" err="1"/>
              <a:t>wilcox.test</a:t>
            </a:r>
            <a:r>
              <a:rPr lang="en-US" sz="2400" b="1" i="1" dirty="0"/>
              <a:t>(y1, y2)</a:t>
            </a:r>
          </a:p>
          <a:p>
            <a:pPr>
              <a:buNone/>
            </a:pPr>
            <a:r>
              <a:rPr lang="en-US" sz="2400" dirty="0"/>
              <a:t>where </a:t>
            </a:r>
            <a:r>
              <a:rPr lang="en-US" sz="2400" i="1" dirty="0"/>
              <a:t>y1 and y2 are the outcome variables for each group.</a:t>
            </a:r>
            <a:endParaRPr lang="en-US" sz="2400" dirty="0"/>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Nonparametric tests of group differences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Comparing two groups</a:t>
            </a:r>
            <a:endParaRPr lang="en-US" sz="3200" dirty="0"/>
          </a:p>
        </p:txBody>
      </p:sp>
      <p:sp>
        <p:nvSpPr>
          <p:cNvPr id="3" name="Content Placeholder 2"/>
          <p:cNvSpPr>
            <a:spLocks noGrp="1"/>
          </p:cNvSpPr>
          <p:nvPr>
            <p:ph idx="1"/>
          </p:nvPr>
        </p:nvSpPr>
        <p:spPr>
          <a:xfrm>
            <a:off x="0" y="5410200"/>
            <a:ext cx="8229600" cy="1219200"/>
          </a:xfrm>
        </p:spPr>
        <p:txBody>
          <a:bodyPr>
            <a:normAutofit/>
          </a:bodyPr>
          <a:lstStyle/>
          <a:p>
            <a:r>
              <a:rPr lang="en-US" sz="2400" dirty="0"/>
              <a:t>Again, you can reject the hypothesis that incarceration rates are the same in Southern and non-Southern states (p &lt; .001).</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Nonparametric tests of group differences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685799" y="1524000"/>
            <a:ext cx="8044269" cy="3962400"/>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Comparing more than two groups</a:t>
            </a:r>
            <a:endParaRPr lang="en-US" sz="3200" dirty="0"/>
          </a:p>
        </p:txBody>
      </p:sp>
      <p:sp>
        <p:nvSpPr>
          <p:cNvPr id="3" name="Content Placeholder 2"/>
          <p:cNvSpPr>
            <a:spLocks noGrp="1"/>
          </p:cNvSpPr>
          <p:nvPr>
            <p:ph idx="1"/>
          </p:nvPr>
        </p:nvSpPr>
        <p:spPr>
          <a:xfrm>
            <a:off x="0" y="1524000"/>
            <a:ext cx="8229600" cy="5334000"/>
          </a:xfrm>
        </p:spPr>
        <p:txBody>
          <a:bodyPr>
            <a:normAutofit fontScale="92500" lnSpcReduction="10000"/>
          </a:bodyPr>
          <a:lstStyle/>
          <a:p>
            <a:r>
              <a:rPr lang="en-US" sz="2400" dirty="0"/>
              <a:t>When there are more than two groups to be compared, you must turn to other methods. Consider the state.x77 dataset. It contains population, income, illiteracy rate, life expectancy, murder rate, and high school graduation rate data for US states. What if you want to compare the illiteracy rates in four regions of the country (Northeast, South, North Central, and West)?</a:t>
            </a:r>
          </a:p>
          <a:p>
            <a:r>
              <a:rPr lang="en-US" sz="2400" dirty="0"/>
              <a:t>This is called a </a:t>
            </a:r>
            <a:r>
              <a:rPr lang="en-US" sz="2400" i="1" dirty="0"/>
              <a:t>one-way design, and there are both parametric and nonparametric </a:t>
            </a:r>
            <a:r>
              <a:rPr lang="en-US" sz="2400" dirty="0"/>
              <a:t>approaches available to address the question.</a:t>
            </a:r>
          </a:p>
          <a:p>
            <a:r>
              <a:rPr lang="en-US" sz="2400" dirty="0"/>
              <a:t>If you can’t meet the assumptions of ANOVA designs, you can use nonparametric methods to evaluate group differences. </a:t>
            </a:r>
          </a:p>
          <a:p>
            <a:r>
              <a:rPr lang="en-US" sz="2400" dirty="0"/>
              <a:t>If the groups are independent, a </a:t>
            </a:r>
            <a:r>
              <a:rPr lang="en-US" sz="2400" dirty="0" err="1"/>
              <a:t>Kruskal</a:t>
            </a:r>
            <a:r>
              <a:rPr lang="en-US" sz="2400" dirty="0"/>
              <a:t>–Wallis test provides a useful approach</a:t>
            </a:r>
          </a:p>
          <a:p>
            <a:r>
              <a:rPr lang="en-US" sz="2400" dirty="0"/>
              <a:t>The format for the </a:t>
            </a:r>
            <a:r>
              <a:rPr lang="en-US" sz="2400" dirty="0" err="1"/>
              <a:t>Kruskal</a:t>
            </a:r>
            <a:r>
              <a:rPr lang="en-US" sz="2400" dirty="0"/>
              <a:t>–Wallis test is</a:t>
            </a:r>
          </a:p>
          <a:p>
            <a:pPr>
              <a:buNone/>
            </a:pPr>
            <a:r>
              <a:rPr lang="en-US" sz="2400" b="1" i="1" dirty="0"/>
              <a:t>&gt;</a:t>
            </a:r>
            <a:r>
              <a:rPr lang="en-US" sz="2400" b="1" i="1" dirty="0" err="1"/>
              <a:t>kruskal.test</a:t>
            </a:r>
            <a:r>
              <a:rPr lang="en-US" sz="2400" b="1" i="1" dirty="0"/>
              <a:t>(y ~ A, data)</a:t>
            </a:r>
          </a:p>
          <a:p>
            <a:r>
              <a:rPr lang="en-US" sz="2400" dirty="0"/>
              <a:t>where </a:t>
            </a:r>
            <a:r>
              <a:rPr lang="en-US" sz="2400" i="1" dirty="0"/>
              <a:t>y is a numeric outcome variable and A is a grouping variable with two or </a:t>
            </a:r>
            <a:r>
              <a:rPr lang="en-US" sz="2400" dirty="0"/>
              <a:t>more levels</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Nonparametric tests of group differences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Comparing more than two groups</a:t>
            </a:r>
            <a:endParaRPr lang="en-US" sz="3200" dirty="0"/>
          </a:p>
        </p:txBody>
      </p:sp>
      <p:sp>
        <p:nvSpPr>
          <p:cNvPr id="3" name="Content Placeholder 2"/>
          <p:cNvSpPr>
            <a:spLocks noGrp="1"/>
          </p:cNvSpPr>
          <p:nvPr>
            <p:ph idx="1"/>
          </p:nvPr>
        </p:nvSpPr>
        <p:spPr>
          <a:xfrm>
            <a:off x="0" y="1524000"/>
            <a:ext cx="8229600" cy="5334000"/>
          </a:xfrm>
        </p:spPr>
        <p:txBody>
          <a:bodyPr>
            <a:normAutofit/>
          </a:bodyPr>
          <a:lstStyle/>
          <a:p>
            <a:pPr>
              <a:buNone/>
            </a:pPr>
            <a:r>
              <a:rPr lang="en-US" sz="2400" dirty="0"/>
              <a:t>For the Friedman test, the format is</a:t>
            </a:r>
          </a:p>
          <a:p>
            <a:pPr>
              <a:buNone/>
            </a:pPr>
            <a:r>
              <a:rPr lang="en-US" sz="2400" b="1" i="1" dirty="0"/>
              <a:t>&gt;</a:t>
            </a:r>
            <a:r>
              <a:rPr lang="en-US" sz="2400" b="1" i="1" dirty="0" err="1"/>
              <a:t>friedman.test</a:t>
            </a:r>
            <a:r>
              <a:rPr lang="en-US" sz="2400" b="1" i="1" dirty="0"/>
              <a:t>(y ~ A | B, data)</a:t>
            </a:r>
          </a:p>
          <a:p>
            <a:pPr>
              <a:buNone/>
            </a:pPr>
            <a:endParaRPr lang="en-US" sz="2400" dirty="0"/>
          </a:p>
          <a:p>
            <a:pPr>
              <a:buNone/>
            </a:pPr>
            <a:r>
              <a:rPr lang="en-US" sz="2400" dirty="0"/>
              <a:t>	where </a:t>
            </a:r>
            <a:r>
              <a:rPr lang="en-US" sz="2400" i="1" dirty="0"/>
              <a:t>y is the numeric outcome variable, A is a grouping variable, and B is a </a:t>
            </a:r>
            <a:r>
              <a:rPr lang="en-US" sz="2400" dirty="0"/>
              <a:t>blocking variable that identifies matched observations.</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Nonparametric tests of group differences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Comparing more than two groups</a:t>
            </a:r>
            <a:endParaRPr lang="en-US" sz="3200" dirty="0"/>
          </a:p>
        </p:txBody>
      </p:sp>
      <p:sp>
        <p:nvSpPr>
          <p:cNvPr id="3" name="Content Placeholder 2"/>
          <p:cNvSpPr>
            <a:spLocks noGrp="1"/>
          </p:cNvSpPr>
          <p:nvPr>
            <p:ph idx="1"/>
          </p:nvPr>
        </p:nvSpPr>
        <p:spPr>
          <a:xfrm>
            <a:off x="0" y="1524000"/>
            <a:ext cx="8229600" cy="5334000"/>
          </a:xfrm>
        </p:spPr>
        <p:txBody>
          <a:bodyPr>
            <a:normAutofit/>
          </a:bodyPr>
          <a:lstStyle/>
          <a:p>
            <a:r>
              <a:rPr lang="en-US" sz="2400" dirty="0" err="1"/>
              <a:t>Kruskal</a:t>
            </a:r>
            <a:r>
              <a:rPr lang="en-US" sz="2400" dirty="0"/>
              <a:t>–Wallis test is</a:t>
            </a:r>
          </a:p>
          <a:p>
            <a:pPr>
              <a:buNone/>
            </a:pPr>
            <a:endParaRPr lang="en-US" sz="2400" dirty="0"/>
          </a:p>
          <a:p>
            <a:pPr>
              <a:buNone/>
            </a:pPr>
            <a:endParaRPr lang="en-US" sz="2400" dirty="0"/>
          </a:p>
          <a:p>
            <a:pPr>
              <a:buNone/>
            </a:pPr>
            <a:r>
              <a:rPr lang="en-US" sz="2400" dirty="0"/>
              <a:t>&gt; </a:t>
            </a:r>
            <a:r>
              <a:rPr lang="en-US" sz="2400" dirty="0" err="1"/>
              <a:t>kruskal.test</a:t>
            </a:r>
            <a:r>
              <a:rPr lang="en-US" sz="2400" dirty="0"/>
              <a:t>(Illiteracy ~ </a:t>
            </a:r>
            <a:r>
              <a:rPr lang="en-US" sz="2400" dirty="0" err="1"/>
              <a:t>state.region</a:t>
            </a:r>
            <a:r>
              <a:rPr lang="en-US" sz="2400" dirty="0"/>
              <a:t>, data=states)</a:t>
            </a:r>
          </a:p>
          <a:p>
            <a:pPr>
              <a:buNone/>
            </a:pPr>
            <a:endParaRPr lang="en-US" sz="2400" dirty="0"/>
          </a:p>
          <a:p>
            <a:pPr>
              <a:buNone/>
            </a:pPr>
            <a:r>
              <a:rPr lang="en-US" sz="2400" dirty="0" err="1"/>
              <a:t>Kruskal</a:t>
            </a:r>
            <a:r>
              <a:rPr lang="en-US" sz="2400" dirty="0"/>
              <a:t>-Wallis rank sum test</a:t>
            </a:r>
          </a:p>
          <a:p>
            <a:pPr>
              <a:buNone/>
            </a:pPr>
            <a:r>
              <a:rPr lang="en-US" sz="2400"/>
              <a:t>Data	: </a:t>
            </a:r>
            <a:r>
              <a:rPr lang="en-US" sz="2400" dirty="0" err="1"/>
              <a:t>states$Illiteracy</a:t>
            </a:r>
            <a:r>
              <a:rPr lang="en-US" sz="2400" dirty="0"/>
              <a:t> by </a:t>
            </a:r>
            <a:r>
              <a:rPr lang="en-US" sz="2400" dirty="0" err="1"/>
              <a:t>states$state.region</a:t>
            </a:r>
            <a:endParaRPr lang="en-US" sz="2400" dirty="0"/>
          </a:p>
          <a:p>
            <a:pPr>
              <a:buNone/>
            </a:pPr>
            <a:r>
              <a:rPr lang="en-US" sz="2400" dirty="0" err="1"/>
              <a:t>Kruskal</a:t>
            </a:r>
            <a:r>
              <a:rPr lang="en-US" sz="2400" dirty="0"/>
              <a:t>-Wallis chi-squared = 22.7, </a:t>
            </a:r>
            <a:r>
              <a:rPr lang="en-US" sz="2400" dirty="0" err="1"/>
              <a:t>df</a:t>
            </a:r>
            <a:r>
              <a:rPr lang="en-US" sz="2400" dirty="0"/>
              <a:t> = 3, p-value = 4.726e-05</a:t>
            </a:r>
          </a:p>
        </p:txBody>
      </p:sp>
      <p:sp>
        <p:nvSpPr>
          <p:cNvPr id="4" name="Title 1"/>
          <p:cNvSpPr txBox="1">
            <a:spLocks/>
          </p:cNvSpPr>
          <p:nvPr/>
        </p:nvSpPr>
        <p:spPr>
          <a:xfrm>
            <a:off x="0" y="0"/>
            <a:ext cx="7239000" cy="685800"/>
          </a:xfrm>
          <a:prstGeom prst="rect">
            <a:avLst/>
          </a:prstGeom>
        </p:spPr>
        <p:txBody>
          <a:bodyPr vert="horz" lIns="91440" tIns="45720" rIns="91440" bIns="45720" rtlCol="0" anchor="ctr">
            <a:noAutofit/>
          </a:bodyPr>
          <a:lstStyle/>
          <a:p>
            <a:pPr lvl="0">
              <a:spcBef>
                <a:spcPct val="0"/>
              </a:spcBef>
            </a:pPr>
            <a:r>
              <a:rPr lang="en-US" sz="3200" b="1" dirty="0"/>
              <a:t>Nonparametric tests of group differences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Switch</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b="1" dirty="0"/>
              <a:t>A switch example</a:t>
            </a:r>
          </a:p>
          <a:p>
            <a:pPr>
              <a:buNone/>
            </a:pPr>
            <a:endParaRPr lang="en-US" b="1" dirty="0"/>
          </a:p>
          <a:p>
            <a:pPr>
              <a:buNone/>
            </a:pPr>
            <a:r>
              <a:rPr lang="en-US" dirty="0"/>
              <a:t>&gt; feelings &lt;- c("sad", "afraid")</a:t>
            </a:r>
          </a:p>
          <a:p>
            <a:pPr>
              <a:buNone/>
            </a:pPr>
            <a:r>
              <a:rPr lang="en-US" dirty="0"/>
              <a:t>&gt; for (</a:t>
            </a:r>
            <a:r>
              <a:rPr lang="en-US" dirty="0" err="1"/>
              <a:t>i</a:t>
            </a:r>
            <a:r>
              <a:rPr lang="en-US" dirty="0"/>
              <a:t> in feelings)</a:t>
            </a:r>
          </a:p>
          <a:p>
            <a:pPr>
              <a:buNone/>
            </a:pPr>
            <a:r>
              <a:rPr lang="en-US" dirty="0"/>
              <a:t>	print(</a:t>
            </a:r>
          </a:p>
          <a:p>
            <a:pPr>
              <a:buNone/>
            </a:pPr>
            <a:r>
              <a:rPr lang="en-US" dirty="0"/>
              <a:t>		switch(</a:t>
            </a:r>
            <a:r>
              <a:rPr lang="en-US" dirty="0" err="1"/>
              <a:t>i</a:t>
            </a:r>
            <a:r>
              <a:rPr lang="en-US" dirty="0"/>
              <a:t>,</a:t>
            </a:r>
          </a:p>
          <a:p>
            <a:pPr>
              <a:buNone/>
            </a:pPr>
            <a:r>
              <a:rPr lang="en-US" dirty="0"/>
              <a:t>			happy = "I am glad you are happy",</a:t>
            </a:r>
          </a:p>
          <a:p>
            <a:pPr>
              <a:buNone/>
            </a:pPr>
            <a:r>
              <a:rPr lang="en-US" dirty="0"/>
              <a:t>			afraid = "There is nothing to fear",</a:t>
            </a:r>
          </a:p>
          <a:p>
            <a:pPr>
              <a:buNone/>
            </a:pPr>
            <a:r>
              <a:rPr lang="en-US" dirty="0"/>
              <a:t>			sad = "Cheer up",</a:t>
            </a:r>
          </a:p>
          <a:p>
            <a:pPr>
              <a:buNone/>
            </a:pPr>
            <a:r>
              <a:rPr lang="en-US" dirty="0"/>
              <a:t>			angry = "Calm down now"</a:t>
            </a:r>
          </a:p>
          <a:p>
            <a:pPr>
              <a:buNone/>
            </a:pPr>
            <a:r>
              <a:rPr lang="en-US" dirty="0"/>
              <a:t>			)</a:t>
            </a:r>
          </a:p>
          <a:p>
            <a:pPr>
              <a:buNone/>
            </a:pPr>
            <a:r>
              <a:rPr lang="en-US" dirty="0"/>
              <a:t>		)</a:t>
            </a:r>
          </a:p>
          <a:p>
            <a:pPr>
              <a:buNone/>
            </a:pPr>
            <a:r>
              <a:rPr lang="en-US" dirty="0"/>
              <a:t>Output</a:t>
            </a:r>
          </a:p>
          <a:p>
            <a:pPr>
              <a:buNone/>
            </a:pPr>
            <a:r>
              <a:rPr lang="en-US" dirty="0"/>
              <a:t>[1] "Cheer up“</a:t>
            </a:r>
          </a:p>
          <a:p>
            <a:pPr>
              <a:buNone/>
            </a:pPr>
            <a:r>
              <a:rPr lang="en-US" dirty="0"/>
              <a:t>[1] "There is nothing to fear"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TotalTime>
  <Words>6186</Words>
  <Application>Microsoft Office PowerPoint</Application>
  <PresentationFormat>On-screen Show (4:3)</PresentationFormat>
  <Paragraphs>541</Paragraphs>
  <Slides>88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88</vt:i4>
      </vt:variant>
    </vt:vector>
  </HeadingPairs>
  <TitlesOfParts>
    <vt:vector size="92" baseType="lpstr">
      <vt:lpstr>Arial</vt:lpstr>
      <vt:lpstr>Calibri</vt:lpstr>
      <vt:lpstr>LiberationMono</vt:lpstr>
      <vt:lpstr>Office Theme</vt:lpstr>
      <vt:lpstr>Data Analysis using R</vt:lpstr>
      <vt:lpstr>Data Structure in R</vt:lpstr>
      <vt:lpstr>Control flow</vt:lpstr>
      <vt:lpstr>Control flow</vt:lpstr>
      <vt:lpstr>Conditional execution</vt:lpstr>
      <vt:lpstr>If-Else</vt:lpstr>
      <vt:lpstr>ifelse</vt:lpstr>
      <vt:lpstr>Switch</vt:lpstr>
      <vt:lpstr>Switch</vt:lpstr>
      <vt:lpstr>Repetition and looping</vt:lpstr>
      <vt:lpstr>For</vt:lpstr>
      <vt:lpstr>While</vt:lpstr>
      <vt:lpstr>Aggregation and reshaping</vt:lpstr>
      <vt:lpstr>Transpose</vt:lpstr>
      <vt:lpstr>Aggregating data</vt:lpstr>
      <vt:lpstr>Aggregating data</vt:lpstr>
      <vt:lpstr>The reshape2 package</vt:lpstr>
      <vt:lpstr>The reshape2 package</vt:lpstr>
      <vt:lpstr>The reshape2 package</vt:lpstr>
      <vt:lpstr>Melting</vt:lpstr>
      <vt:lpstr>Casting</vt:lpstr>
      <vt:lpstr>Reshaping of data</vt:lpstr>
      <vt:lpstr>Basic graphs in R</vt:lpstr>
      <vt:lpstr>Bar plots</vt:lpstr>
      <vt:lpstr>Simple bar plots</vt:lpstr>
      <vt:lpstr>Simple bar plots</vt:lpstr>
      <vt:lpstr>Simple bar plots</vt:lpstr>
      <vt:lpstr>Stacked and grouped bar plots</vt:lpstr>
      <vt:lpstr>Stacked and grouped bar plots</vt:lpstr>
      <vt:lpstr>Stacked and grouped bar plots</vt:lpstr>
      <vt:lpstr>Pie charts</vt:lpstr>
      <vt:lpstr>Pie charts</vt:lpstr>
      <vt:lpstr>Histograms</vt:lpstr>
      <vt:lpstr>Histograms</vt:lpstr>
      <vt:lpstr>Histograms</vt:lpstr>
      <vt:lpstr>Box plots</vt:lpstr>
      <vt:lpstr>Box plots</vt:lpstr>
      <vt:lpstr>Box plots</vt:lpstr>
      <vt:lpstr>Box plots</vt:lpstr>
      <vt:lpstr>Using parallel box plots to compare groups</vt:lpstr>
      <vt:lpstr>Using parallel box plots to compare groups</vt:lpstr>
      <vt:lpstr>Using parallel box plots to compare groups</vt:lpstr>
      <vt:lpstr>Box plots for car mileage vs. transmission type and number of cylinders</vt:lpstr>
      <vt:lpstr>Using parallel box plots to compare groups</vt:lpstr>
      <vt:lpstr>Dot plots</vt:lpstr>
      <vt:lpstr>Dot plots</vt:lpstr>
      <vt:lpstr>Dot plots</vt:lpstr>
      <vt:lpstr>Basic statistics</vt:lpstr>
      <vt:lpstr>Descriptive statistics</vt:lpstr>
      <vt:lpstr>Descriptive statistics via summary()</vt:lpstr>
      <vt:lpstr>Descriptive statistics via sapply()</vt:lpstr>
      <vt:lpstr>Descriptive statistics via describe() in the Hmisc package</vt:lpstr>
      <vt:lpstr>Descriptive statistics via stat.desc() in the pastecs package</vt:lpstr>
      <vt:lpstr>Descriptive statistics via stat.desc() in the pastecs package</vt:lpstr>
      <vt:lpstr>Descriptive statistics via describe() in the psych package</vt:lpstr>
      <vt:lpstr>Descriptive statistics by group</vt:lpstr>
      <vt:lpstr>Descriptive statistics by group using aggregate()</vt:lpstr>
      <vt:lpstr>Descriptive statistics by group using by()</vt:lpstr>
      <vt:lpstr>Frequency and contingency tables</vt:lpstr>
      <vt:lpstr>Frequency and contingency tables</vt:lpstr>
      <vt:lpstr>Generating frequency tables</vt:lpstr>
      <vt:lpstr>One-Way Tables</vt:lpstr>
      <vt:lpstr>Two-Way Tables</vt:lpstr>
      <vt:lpstr>Two-Way Tables</vt:lpstr>
      <vt:lpstr>Two-Way Tables</vt:lpstr>
      <vt:lpstr>Two-way table using CrossTable</vt:lpstr>
      <vt:lpstr>Tests of independence</vt:lpstr>
      <vt:lpstr>Chisquare test of independence</vt:lpstr>
      <vt:lpstr>Fisher’s Exact Test</vt:lpstr>
      <vt:lpstr>Cochran–Mantel–Haenszel Test</vt:lpstr>
      <vt:lpstr>Measures of association</vt:lpstr>
      <vt:lpstr>Correlations</vt:lpstr>
      <vt:lpstr>Types of correlations</vt:lpstr>
      <vt:lpstr>Pearson, Spearman, and Kendall correlations</vt:lpstr>
      <vt:lpstr>Pearson, Spearman, and Kendall correlations</vt:lpstr>
      <vt:lpstr>Pearson, Spearman, and Kendall correlations</vt:lpstr>
      <vt:lpstr>Partial Correlations</vt:lpstr>
      <vt:lpstr>Partial Correlations</vt:lpstr>
      <vt:lpstr>T-tests</vt:lpstr>
      <vt:lpstr>Independent t-test</vt:lpstr>
      <vt:lpstr>Independent t-test</vt:lpstr>
      <vt:lpstr>Dependent t-test</vt:lpstr>
      <vt:lpstr>Nonparametric tests of group differences</vt:lpstr>
      <vt:lpstr>Comparing two groups</vt:lpstr>
      <vt:lpstr>Comparing two groups</vt:lpstr>
      <vt:lpstr>Comparing more than two groups</vt:lpstr>
      <vt:lpstr>Comparing more than two groups</vt:lpstr>
      <vt:lpstr>Comparing more than two groups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Banhi Guha</dc:creator>
  <cp:lastModifiedBy>Gautam Bandyopadhyay</cp:lastModifiedBy>
  <cp:revision>54</cp:revision>
  <dcterms:created xsi:type="dcterms:W3CDTF">2006-08-16T00:00:00Z</dcterms:created>
  <dcterms:modified xsi:type="dcterms:W3CDTF">2020-06-15T19:01:05Z</dcterms:modified>
</cp:coreProperties>
</file>