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376" r:id="rId2"/>
    <p:sldId id="750" r:id="rId3"/>
    <p:sldId id="595" r:id="rId4"/>
    <p:sldId id="658" r:id="rId5"/>
    <p:sldId id="746" r:id="rId6"/>
    <p:sldId id="747" r:id="rId7"/>
    <p:sldId id="751" r:id="rId8"/>
    <p:sldId id="748" r:id="rId9"/>
    <p:sldId id="749" r:id="rId10"/>
    <p:sldId id="659" r:id="rId11"/>
    <p:sldId id="753" r:id="rId12"/>
    <p:sldId id="754" r:id="rId13"/>
    <p:sldId id="755" r:id="rId14"/>
    <p:sldId id="756" r:id="rId15"/>
    <p:sldId id="364" r:id="rId16"/>
    <p:sldId id="737" r:id="rId17"/>
    <p:sldId id="682" r:id="rId18"/>
    <p:sldId id="700" r:id="rId19"/>
    <p:sldId id="701" r:id="rId20"/>
    <p:sldId id="696" r:id="rId21"/>
    <p:sldId id="702" r:id="rId22"/>
    <p:sldId id="683" r:id="rId23"/>
    <p:sldId id="685" r:id="rId24"/>
    <p:sldId id="684" r:id="rId25"/>
    <p:sldId id="742" r:id="rId26"/>
    <p:sldId id="721" r:id="rId27"/>
    <p:sldId id="723" r:id="rId28"/>
    <p:sldId id="724" r:id="rId29"/>
    <p:sldId id="726" r:id="rId30"/>
    <p:sldId id="725" r:id="rId31"/>
    <p:sldId id="688" r:id="rId32"/>
    <p:sldId id="693" r:id="rId33"/>
    <p:sldId id="727" r:id="rId34"/>
    <p:sldId id="690" r:id="rId35"/>
    <p:sldId id="710" r:id="rId36"/>
    <p:sldId id="712" r:id="rId37"/>
    <p:sldId id="694" r:id="rId38"/>
    <p:sldId id="734" r:id="rId39"/>
    <p:sldId id="735" r:id="rId40"/>
    <p:sldId id="736" r:id="rId41"/>
    <p:sldId id="706" r:id="rId42"/>
    <p:sldId id="720" r:id="rId43"/>
    <p:sldId id="719" r:id="rId44"/>
    <p:sldId id="738" r:id="rId45"/>
    <p:sldId id="739" r:id="rId46"/>
    <p:sldId id="740" r:id="rId47"/>
    <p:sldId id="728" r:id="rId48"/>
    <p:sldId id="729" r:id="rId49"/>
    <p:sldId id="733" r:id="rId50"/>
    <p:sldId id="531" r:id="rId51"/>
    <p:sldId id="558" r:id="rId52"/>
    <p:sldId id="537" r:id="rId53"/>
    <p:sldId id="538" r:id="rId54"/>
    <p:sldId id="532" r:id="rId55"/>
    <p:sldId id="692" r:id="rId56"/>
    <p:sldId id="707" r:id="rId57"/>
    <p:sldId id="708" r:id="rId58"/>
    <p:sldId id="709" r:id="rId59"/>
    <p:sldId id="714" r:id="rId60"/>
    <p:sldId id="681" r:id="rId6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CC"/>
    <a:srgbClr val="CCE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3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9B039D-6A18-4327-98A6-35FBB27F26F8}" type="doc">
      <dgm:prSet loTypeId="urn:microsoft.com/office/officeart/2005/8/layout/matrix3" loCatId="matrix" qsTypeId="urn:microsoft.com/office/officeart/2005/8/quickstyle/simple1" qsCatId="simple" csTypeId="urn:microsoft.com/office/officeart/2005/8/colors/colorful2" csCatId="colorful" phldr="1"/>
      <dgm:spPr/>
      <dgm:t>
        <a:bodyPr/>
        <a:lstStyle/>
        <a:p>
          <a:endParaRPr lang="en-IN"/>
        </a:p>
      </dgm:t>
    </dgm:pt>
    <dgm:pt modelId="{72E3E81A-B0BD-45B1-AEF3-7377E15D26C6}">
      <dgm:prSet phldrT="[Text]" custT="1"/>
      <dgm:spPr>
        <a:solidFill>
          <a:schemeClr val="accent5">
            <a:lumMod val="20000"/>
            <a:lumOff val="80000"/>
          </a:schemeClr>
        </a:solidFill>
      </dgm:spPr>
      <dgm:t>
        <a:bodyPr/>
        <a:lstStyle/>
        <a:p>
          <a:r>
            <a:rPr lang="en-IN" sz="2800" dirty="0">
              <a:solidFill>
                <a:schemeClr val="tx1"/>
              </a:solidFill>
            </a:rPr>
            <a:t>Capital growth</a:t>
          </a:r>
        </a:p>
        <a:p>
          <a:r>
            <a:rPr lang="en-IN" sz="2800" dirty="0">
              <a:solidFill>
                <a:schemeClr val="tx1"/>
              </a:solidFill>
            </a:rPr>
            <a:t>(Wealth Creation)  </a:t>
          </a:r>
        </a:p>
      </dgm:t>
    </dgm:pt>
    <dgm:pt modelId="{41AADB23-EAE5-4F6D-8FC0-185EE85FE867}" type="parTrans" cxnId="{B6C2EEEC-0513-4F71-872A-CF08AC11C30C}">
      <dgm:prSet/>
      <dgm:spPr/>
      <dgm:t>
        <a:bodyPr/>
        <a:lstStyle/>
        <a:p>
          <a:endParaRPr lang="en-IN"/>
        </a:p>
      </dgm:t>
    </dgm:pt>
    <dgm:pt modelId="{6C7B5D57-60E5-4F63-8400-333B9A49249A}" type="sibTrans" cxnId="{B6C2EEEC-0513-4F71-872A-CF08AC11C30C}">
      <dgm:prSet/>
      <dgm:spPr/>
      <dgm:t>
        <a:bodyPr/>
        <a:lstStyle/>
        <a:p>
          <a:endParaRPr lang="en-IN"/>
        </a:p>
      </dgm:t>
    </dgm:pt>
    <dgm:pt modelId="{436496F1-F809-4AA7-8479-3E32BD54E7EF}">
      <dgm:prSet phldrT="[Text]" custT="1"/>
      <dgm:spPr>
        <a:solidFill>
          <a:schemeClr val="accent5">
            <a:lumMod val="20000"/>
            <a:lumOff val="80000"/>
          </a:schemeClr>
        </a:solidFill>
      </dgm:spPr>
      <dgm:t>
        <a:bodyPr/>
        <a:lstStyle/>
        <a:p>
          <a:r>
            <a:rPr lang="en-IN" sz="2800" kern="1200" dirty="0">
              <a:solidFill>
                <a:prstClr val="black"/>
              </a:solidFill>
              <a:latin typeface="Calibri"/>
              <a:ea typeface="+mn-ea"/>
              <a:cs typeface="+mn-cs"/>
            </a:rPr>
            <a:t>Diversification</a:t>
          </a:r>
        </a:p>
      </dgm:t>
    </dgm:pt>
    <dgm:pt modelId="{A68DADF2-4183-49AB-ABFB-BEEB18792075}" type="parTrans" cxnId="{D21B6214-A8EE-4176-A801-532F3E21863A}">
      <dgm:prSet/>
      <dgm:spPr/>
      <dgm:t>
        <a:bodyPr/>
        <a:lstStyle/>
        <a:p>
          <a:endParaRPr lang="en-IN"/>
        </a:p>
      </dgm:t>
    </dgm:pt>
    <dgm:pt modelId="{06568B62-8FBC-48D1-A90E-95C0897B4F28}" type="sibTrans" cxnId="{D21B6214-A8EE-4176-A801-532F3E21863A}">
      <dgm:prSet/>
      <dgm:spPr/>
      <dgm:t>
        <a:bodyPr/>
        <a:lstStyle/>
        <a:p>
          <a:endParaRPr lang="en-IN"/>
        </a:p>
      </dgm:t>
    </dgm:pt>
    <dgm:pt modelId="{C824D3ED-6F74-4E4B-AE72-B392ED7FC52B}">
      <dgm:prSet phldrT="[Text]" custT="1"/>
      <dgm:spPr>
        <a:solidFill>
          <a:schemeClr val="accent5">
            <a:lumMod val="20000"/>
            <a:lumOff val="80000"/>
          </a:schemeClr>
        </a:solidFill>
      </dgm:spPr>
      <dgm:t>
        <a:bodyPr/>
        <a:lstStyle/>
        <a:p>
          <a:r>
            <a:rPr lang="en-IN" sz="2800" kern="1200" dirty="0">
              <a:solidFill>
                <a:prstClr val="black"/>
              </a:solidFill>
              <a:latin typeface="Calibri"/>
              <a:ea typeface="+mn-ea"/>
              <a:cs typeface="+mn-cs"/>
            </a:rPr>
            <a:t>Tax benefits</a:t>
          </a:r>
        </a:p>
      </dgm:t>
    </dgm:pt>
    <dgm:pt modelId="{19288BF9-8F98-47BB-B53F-B6A15D0E304C}" type="parTrans" cxnId="{B3C576C1-C176-4AD1-93DF-F32A97D4CB2B}">
      <dgm:prSet/>
      <dgm:spPr/>
      <dgm:t>
        <a:bodyPr/>
        <a:lstStyle/>
        <a:p>
          <a:endParaRPr lang="en-IN"/>
        </a:p>
      </dgm:t>
    </dgm:pt>
    <dgm:pt modelId="{DF09D49E-9A50-466A-865C-3440BB33B8FE}" type="sibTrans" cxnId="{B3C576C1-C176-4AD1-93DF-F32A97D4CB2B}">
      <dgm:prSet/>
      <dgm:spPr/>
      <dgm:t>
        <a:bodyPr/>
        <a:lstStyle/>
        <a:p>
          <a:endParaRPr lang="en-IN"/>
        </a:p>
      </dgm:t>
    </dgm:pt>
    <dgm:pt modelId="{FFAE8600-9F3A-4303-935A-47A24D3CD394}">
      <dgm:prSet phldrT="[Text]" custT="1"/>
      <dgm:spPr>
        <a:solidFill>
          <a:srgbClr val="4BACC6">
            <a:lumMod val="20000"/>
            <a:lumOff val="80000"/>
          </a:srgbClr>
        </a:solidFill>
        <a:ln w="25400"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pPr marL="0" lvl="0" indent="0" algn="ctr" defTabSz="1244600">
            <a:lnSpc>
              <a:spcPct val="90000"/>
            </a:lnSpc>
            <a:spcBef>
              <a:spcPct val="0"/>
            </a:spcBef>
            <a:spcAft>
              <a:spcPct val="35000"/>
            </a:spcAft>
            <a:buNone/>
          </a:pPr>
          <a:r>
            <a:rPr lang="en-IN" sz="2800" kern="1200" dirty="0">
              <a:solidFill>
                <a:prstClr val="black"/>
              </a:solidFill>
              <a:latin typeface="Calibri"/>
              <a:ea typeface="+mn-ea"/>
              <a:cs typeface="+mn-cs"/>
            </a:rPr>
            <a:t>Returns </a:t>
          </a:r>
        </a:p>
      </dgm:t>
    </dgm:pt>
    <dgm:pt modelId="{978FF77C-8332-4C97-85F4-74EAC270F738}" type="parTrans" cxnId="{BC7FD809-093B-40ED-B679-696DAF22321A}">
      <dgm:prSet/>
      <dgm:spPr/>
      <dgm:t>
        <a:bodyPr/>
        <a:lstStyle/>
        <a:p>
          <a:endParaRPr lang="en-IN"/>
        </a:p>
      </dgm:t>
    </dgm:pt>
    <dgm:pt modelId="{D96058ED-8E33-4430-BB68-91CE747AD422}" type="sibTrans" cxnId="{BC7FD809-093B-40ED-B679-696DAF22321A}">
      <dgm:prSet/>
      <dgm:spPr/>
      <dgm:t>
        <a:bodyPr/>
        <a:lstStyle/>
        <a:p>
          <a:endParaRPr lang="en-IN"/>
        </a:p>
      </dgm:t>
    </dgm:pt>
    <dgm:pt modelId="{A5B494E0-BA8D-4F30-B3CE-B683922A137F}" type="pres">
      <dgm:prSet presAssocID="{869B039D-6A18-4327-98A6-35FBB27F26F8}" presName="matrix" presStyleCnt="0">
        <dgm:presLayoutVars>
          <dgm:chMax val="1"/>
          <dgm:dir/>
          <dgm:resizeHandles val="exact"/>
        </dgm:presLayoutVars>
      </dgm:prSet>
      <dgm:spPr/>
    </dgm:pt>
    <dgm:pt modelId="{F7A8906C-13A0-4A05-BEF1-F243684D4496}" type="pres">
      <dgm:prSet presAssocID="{869B039D-6A18-4327-98A6-35FBB27F26F8}" presName="diamond" presStyleLbl="bgShp" presStyleIdx="0" presStyleCnt="1" custScaleX="163125"/>
      <dgm:spPr/>
    </dgm:pt>
    <dgm:pt modelId="{870B4C37-6146-42E4-BA26-08B0694C1568}" type="pres">
      <dgm:prSet presAssocID="{869B039D-6A18-4327-98A6-35FBB27F26F8}" presName="quad1" presStyleLbl="node1" presStyleIdx="0" presStyleCnt="4" custScaleX="200950" custLinFactNeighborX="-85470" custLinFactNeighborY="-5651">
        <dgm:presLayoutVars>
          <dgm:chMax val="0"/>
          <dgm:chPref val="0"/>
          <dgm:bulletEnabled val="1"/>
        </dgm:presLayoutVars>
      </dgm:prSet>
      <dgm:spPr/>
    </dgm:pt>
    <dgm:pt modelId="{FBE9DA28-C691-405C-BC5B-209645C01415}" type="pres">
      <dgm:prSet presAssocID="{869B039D-6A18-4327-98A6-35FBB27F26F8}" presName="quad2" presStyleLbl="node1" presStyleIdx="1" presStyleCnt="4" custScaleX="172461" custLinFactNeighborX="44255" custLinFactNeighborY="-617">
        <dgm:presLayoutVars>
          <dgm:chMax val="0"/>
          <dgm:chPref val="0"/>
          <dgm:bulletEnabled val="1"/>
        </dgm:presLayoutVars>
      </dgm:prSet>
      <dgm:spPr/>
    </dgm:pt>
    <dgm:pt modelId="{E2A1C33F-FDEF-4E5E-BA06-5881630FD0EB}" type="pres">
      <dgm:prSet presAssocID="{869B039D-6A18-4327-98A6-35FBB27F26F8}" presName="quad3" presStyleLbl="node1" presStyleIdx="2" presStyleCnt="4" custScaleX="164323" custLinFactX="-8532" custLinFactNeighborX="-100000" custLinFactNeighborY="902">
        <dgm:presLayoutVars>
          <dgm:chMax val="0"/>
          <dgm:chPref val="0"/>
          <dgm:bulletEnabled val="1"/>
        </dgm:presLayoutVars>
      </dgm:prSet>
      <dgm:spPr/>
    </dgm:pt>
    <dgm:pt modelId="{0259B714-C7DF-4574-8246-6777529B9511}" type="pres">
      <dgm:prSet presAssocID="{869B039D-6A18-4327-98A6-35FBB27F26F8}" presName="quad4" presStyleLbl="node1" presStyleIdx="3" presStyleCnt="4" custScaleX="143970" custLinFactNeighborX="34758" custLinFactNeighborY="5651">
        <dgm:presLayoutVars>
          <dgm:chMax val="0"/>
          <dgm:chPref val="0"/>
          <dgm:bulletEnabled val="1"/>
        </dgm:presLayoutVars>
      </dgm:prSet>
      <dgm:spPr>
        <a:xfrm>
          <a:off x="3785612" y="2119122"/>
          <a:ext cx="2310390" cy="1604772"/>
        </a:xfrm>
        <a:prstGeom prst="roundRect">
          <a:avLst/>
        </a:prstGeom>
      </dgm:spPr>
    </dgm:pt>
  </dgm:ptLst>
  <dgm:cxnLst>
    <dgm:cxn modelId="{BC7FD809-093B-40ED-B679-696DAF22321A}" srcId="{869B039D-6A18-4327-98A6-35FBB27F26F8}" destId="{FFAE8600-9F3A-4303-935A-47A24D3CD394}" srcOrd="3" destOrd="0" parTransId="{978FF77C-8332-4C97-85F4-74EAC270F738}" sibTransId="{D96058ED-8E33-4430-BB68-91CE747AD422}"/>
    <dgm:cxn modelId="{D21B6214-A8EE-4176-A801-532F3E21863A}" srcId="{869B039D-6A18-4327-98A6-35FBB27F26F8}" destId="{436496F1-F809-4AA7-8479-3E32BD54E7EF}" srcOrd="1" destOrd="0" parTransId="{A68DADF2-4183-49AB-ABFB-BEEB18792075}" sibTransId="{06568B62-8FBC-48D1-A90E-95C0897B4F28}"/>
    <dgm:cxn modelId="{62E1CF21-F593-4F4E-861B-69225DBC971B}" type="presOf" srcId="{C824D3ED-6F74-4E4B-AE72-B392ED7FC52B}" destId="{E2A1C33F-FDEF-4E5E-BA06-5881630FD0EB}" srcOrd="0" destOrd="0" presId="urn:microsoft.com/office/officeart/2005/8/layout/matrix3"/>
    <dgm:cxn modelId="{983A3E57-9D15-4BFF-84B0-106ACFB6473B}" type="presOf" srcId="{436496F1-F809-4AA7-8479-3E32BD54E7EF}" destId="{FBE9DA28-C691-405C-BC5B-209645C01415}" srcOrd="0" destOrd="0" presId="urn:microsoft.com/office/officeart/2005/8/layout/matrix3"/>
    <dgm:cxn modelId="{E63E2678-1C31-4CA3-81DE-638E17EAA4C6}" type="presOf" srcId="{72E3E81A-B0BD-45B1-AEF3-7377E15D26C6}" destId="{870B4C37-6146-42E4-BA26-08B0694C1568}" srcOrd="0" destOrd="0" presId="urn:microsoft.com/office/officeart/2005/8/layout/matrix3"/>
    <dgm:cxn modelId="{27F5AFAB-0363-4B2A-9AD2-11CA2ECB5C66}" type="presOf" srcId="{FFAE8600-9F3A-4303-935A-47A24D3CD394}" destId="{0259B714-C7DF-4574-8246-6777529B9511}" srcOrd="0" destOrd="0" presId="urn:microsoft.com/office/officeart/2005/8/layout/matrix3"/>
    <dgm:cxn modelId="{B3C576C1-C176-4AD1-93DF-F32A97D4CB2B}" srcId="{869B039D-6A18-4327-98A6-35FBB27F26F8}" destId="{C824D3ED-6F74-4E4B-AE72-B392ED7FC52B}" srcOrd="2" destOrd="0" parTransId="{19288BF9-8F98-47BB-B53F-B6A15D0E304C}" sibTransId="{DF09D49E-9A50-466A-865C-3440BB33B8FE}"/>
    <dgm:cxn modelId="{25164EC2-5610-4F45-88F1-5F9EDBED899C}" type="presOf" srcId="{869B039D-6A18-4327-98A6-35FBB27F26F8}" destId="{A5B494E0-BA8D-4F30-B3CE-B683922A137F}" srcOrd="0" destOrd="0" presId="urn:microsoft.com/office/officeart/2005/8/layout/matrix3"/>
    <dgm:cxn modelId="{B6C2EEEC-0513-4F71-872A-CF08AC11C30C}" srcId="{869B039D-6A18-4327-98A6-35FBB27F26F8}" destId="{72E3E81A-B0BD-45B1-AEF3-7377E15D26C6}" srcOrd="0" destOrd="0" parTransId="{41AADB23-EAE5-4F6D-8FC0-185EE85FE867}" sibTransId="{6C7B5D57-60E5-4F63-8400-333B9A49249A}"/>
    <dgm:cxn modelId="{573B5B04-7A07-4C53-89A3-65155DE18B9A}" type="presParOf" srcId="{A5B494E0-BA8D-4F30-B3CE-B683922A137F}" destId="{F7A8906C-13A0-4A05-BEF1-F243684D4496}" srcOrd="0" destOrd="0" presId="urn:microsoft.com/office/officeart/2005/8/layout/matrix3"/>
    <dgm:cxn modelId="{FA58F772-0DB7-49AC-96A5-4AFE1C2C7B4D}" type="presParOf" srcId="{A5B494E0-BA8D-4F30-B3CE-B683922A137F}" destId="{870B4C37-6146-42E4-BA26-08B0694C1568}" srcOrd="1" destOrd="0" presId="urn:microsoft.com/office/officeart/2005/8/layout/matrix3"/>
    <dgm:cxn modelId="{99D3B5C8-1862-4FA2-81AE-F29B1B649C2A}" type="presParOf" srcId="{A5B494E0-BA8D-4F30-B3CE-B683922A137F}" destId="{FBE9DA28-C691-405C-BC5B-209645C01415}" srcOrd="2" destOrd="0" presId="urn:microsoft.com/office/officeart/2005/8/layout/matrix3"/>
    <dgm:cxn modelId="{1C18DE3F-E265-4D77-A661-2CBA449CB026}" type="presParOf" srcId="{A5B494E0-BA8D-4F30-B3CE-B683922A137F}" destId="{E2A1C33F-FDEF-4E5E-BA06-5881630FD0EB}" srcOrd="3" destOrd="0" presId="urn:microsoft.com/office/officeart/2005/8/layout/matrix3"/>
    <dgm:cxn modelId="{646B84BB-B860-4143-AE3B-1BF00C9F690D}" type="presParOf" srcId="{A5B494E0-BA8D-4F30-B3CE-B683922A137F}" destId="{0259B714-C7DF-4574-8246-6777529B9511}" srcOrd="4" destOrd="0" presId="urn:microsoft.com/office/officeart/2005/8/layout/matrix3"/>
  </dgm:cxnLst>
  <dgm:bg>
    <a:solidFill>
      <a:schemeClr val="accent3">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D4DC61-B21F-4D2C-9273-0BBFBB7D397F}" type="doc">
      <dgm:prSet loTypeId="urn:microsoft.com/office/officeart/2009/layout/CirclePictureHierarchy" loCatId="hierarchy" qsTypeId="urn:microsoft.com/office/officeart/2005/8/quickstyle/simple1" qsCatId="simple" csTypeId="urn:microsoft.com/office/officeart/2005/8/colors/accent1_1" csCatId="accent1" phldr="1"/>
      <dgm:spPr/>
      <dgm:t>
        <a:bodyPr/>
        <a:lstStyle/>
        <a:p>
          <a:endParaRPr lang="en-IN"/>
        </a:p>
      </dgm:t>
    </dgm:pt>
    <dgm:pt modelId="{F65EBC6D-11DB-4F7A-BE07-22D059F882C1}">
      <dgm:prSet phldrT="[Text]" custT="1"/>
      <dgm:spPr/>
      <dgm:t>
        <a:bodyPr/>
        <a:lstStyle/>
        <a:p>
          <a:r>
            <a:rPr lang="en-IN" sz="1400" dirty="0">
              <a:latin typeface="Calibri Light" panose="020F0302020204030204" pitchFamily="34" charset="0"/>
              <a:cs typeface="Calibri Light" panose="020F0302020204030204" pitchFamily="34" charset="0"/>
            </a:rPr>
            <a:t>Market Regulator SEBI</a:t>
          </a:r>
        </a:p>
      </dgm:t>
    </dgm:pt>
    <dgm:pt modelId="{DF182200-BFC1-48E3-8C6C-956F14925B43}" type="parTrans" cxnId="{F5CCC3D3-A1B9-41D2-9B69-02668B9F440E}">
      <dgm:prSet/>
      <dgm:spPr/>
      <dgm:t>
        <a:bodyPr/>
        <a:lstStyle/>
        <a:p>
          <a:endParaRPr lang="en-IN" sz="1400">
            <a:latin typeface="Calibri Light" panose="020F0302020204030204" pitchFamily="34" charset="0"/>
            <a:cs typeface="Calibri Light" panose="020F0302020204030204" pitchFamily="34" charset="0"/>
          </a:endParaRPr>
        </a:p>
      </dgm:t>
    </dgm:pt>
    <dgm:pt modelId="{57B95219-3EEE-4BA4-9383-48E91E1B268A}" type="sibTrans" cxnId="{F5CCC3D3-A1B9-41D2-9B69-02668B9F440E}">
      <dgm:prSet/>
      <dgm:spPr/>
      <dgm:t>
        <a:bodyPr/>
        <a:lstStyle/>
        <a:p>
          <a:endParaRPr lang="en-IN" sz="1400">
            <a:latin typeface="Calibri Light" panose="020F0302020204030204" pitchFamily="34" charset="0"/>
            <a:cs typeface="Calibri Light" panose="020F0302020204030204" pitchFamily="34" charset="0"/>
          </a:endParaRPr>
        </a:p>
      </dgm:t>
    </dgm:pt>
    <dgm:pt modelId="{56267649-F7DE-4155-9681-C3DE30F40B62}">
      <dgm:prSet phldrT="[Text]" custT="1"/>
      <dgm:spPr/>
      <dgm:t>
        <a:bodyPr/>
        <a:lstStyle/>
        <a:p>
          <a:r>
            <a:rPr lang="en-US" altLang="en-US" sz="1400" dirty="0">
              <a:latin typeface="Calibri Light" panose="020F0302020204030204" pitchFamily="34" charset="0"/>
              <a:cs typeface="Calibri Light" panose="020F0302020204030204" pitchFamily="34" charset="0"/>
            </a:rPr>
            <a:t>Stocks and Commodities Derivative </a:t>
          </a:r>
          <a:r>
            <a:rPr lang="en-US" sz="1400" dirty="0">
              <a:latin typeface="Calibri Light" panose="020F0302020204030204" pitchFamily="34" charset="0"/>
              <a:cs typeface="Calibri Light" panose="020F0302020204030204" pitchFamily="34" charset="0"/>
            </a:rPr>
            <a:t>Exchanges</a:t>
          </a:r>
          <a:endParaRPr lang="en-IN" sz="1400" dirty="0">
            <a:latin typeface="Calibri Light" panose="020F0302020204030204" pitchFamily="34" charset="0"/>
            <a:cs typeface="Calibri Light" panose="020F0302020204030204" pitchFamily="34" charset="0"/>
          </a:endParaRPr>
        </a:p>
      </dgm:t>
    </dgm:pt>
    <dgm:pt modelId="{0FB1979D-A2C5-4DDB-AB8D-784E808AB121}" type="parTrans" cxnId="{7857367A-2079-4941-A385-4980E5DDA2EA}">
      <dgm:prSet/>
      <dgm:spPr>
        <a:ln>
          <a:solidFill>
            <a:schemeClr val="bg2">
              <a:lumMod val="50000"/>
            </a:schemeClr>
          </a:solidFill>
        </a:ln>
      </dgm:spPr>
      <dgm:t>
        <a:bodyPr/>
        <a:lstStyle/>
        <a:p>
          <a:endParaRPr lang="en-IN" sz="1400">
            <a:latin typeface="Calibri Light" panose="020F0302020204030204" pitchFamily="34" charset="0"/>
            <a:cs typeface="Calibri Light" panose="020F0302020204030204" pitchFamily="34" charset="0"/>
          </a:endParaRPr>
        </a:p>
      </dgm:t>
    </dgm:pt>
    <dgm:pt modelId="{F53DC7CC-B66B-432C-B45A-5D2BF023F304}" type="sibTrans" cxnId="{7857367A-2079-4941-A385-4980E5DDA2EA}">
      <dgm:prSet/>
      <dgm:spPr/>
      <dgm:t>
        <a:bodyPr/>
        <a:lstStyle/>
        <a:p>
          <a:endParaRPr lang="en-IN" sz="1400">
            <a:latin typeface="Calibri Light" panose="020F0302020204030204" pitchFamily="34" charset="0"/>
            <a:cs typeface="Calibri Light" panose="020F0302020204030204" pitchFamily="34" charset="0"/>
          </a:endParaRPr>
        </a:p>
      </dgm:t>
    </dgm:pt>
    <dgm:pt modelId="{F7739D43-831F-4915-B822-79C4DB9D465F}">
      <dgm:prSet phldrT="[Text]" custT="1"/>
      <dgm:spPr/>
      <dgm:t>
        <a:bodyPr/>
        <a:lstStyle/>
        <a:p>
          <a:r>
            <a:rPr lang="en-US" altLang="en-US" sz="1400" dirty="0">
              <a:latin typeface="Calibri Light" panose="020F0302020204030204" pitchFamily="34" charset="0"/>
              <a:cs typeface="Calibri Light" panose="020F0302020204030204" pitchFamily="34" charset="0"/>
            </a:rPr>
            <a:t>Depositories</a:t>
          </a:r>
          <a:endParaRPr lang="en-IN" sz="1400" dirty="0">
            <a:latin typeface="Calibri Light" panose="020F0302020204030204" pitchFamily="34" charset="0"/>
            <a:cs typeface="Calibri Light" panose="020F0302020204030204" pitchFamily="34" charset="0"/>
          </a:endParaRPr>
        </a:p>
      </dgm:t>
    </dgm:pt>
    <dgm:pt modelId="{3B17A441-AA5E-404F-B595-7E0FAE870944}" type="parTrans" cxnId="{3A25A3F5-614D-40E0-8A4A-073518E65269}">
      <dgm:prSet/>
      <dgm:spPr/>
      <dgm:t>
        <a:bodyPr/>
        <a:lstStyle/>
        <a:p>
          <a:endParaRPr lang="en-IN" sz="1400">
            <a:latin typeface="Calibri Light" panose="020F0302020204030204" pitchFamily="34" charset="0"/>
            <a:cs typeface="Calibri Light" panose="020F0302020204030204" pitchFamily="34" charset="0"/>
          </a:endParaRPr>
        </a:p>
      </dgm:t>
    </dgm:pt>
    <dgm:pt modelId="{0E46D9E9-7E21-4142-A42A-AC6B125498A8}" type="sibTrans" cxnId="{3A25A3F5-614D-40E0-8A4A-073518E65269}">
      <dgm:prSet/>
      <dgm:spPr/>
      <dgm:t>
        <a:bodyPr/>
        <a:lstStyle/>
        <a:p>
          <a:endParaRPr lang="en-IN" sz="1400">
            <a:latin typeface="Calibri Light" panose="020F0302020204030204" pitchFamily="34" charset="0"/>
            <a:cs typeface="Calibri Light" panose="020F0302020204030204" pitchFamily="34" charset="0"/>
          </a:endParaRPr>
        </a:p>
      </dgm:t>
    </dgm:pt>
    <dgm:pt modelId="{B3B8D527-0E32-4303-AB7E-8F818DA9CF72}">
      <dgm:prSet phldrT="[Text]" custT="1"/>
      <dgm:spPr/>
      <dgm:t>
        <a:bodyPr/>
        <a:lstStyle/>
        <a:p>
          <a:r>
            <a:rPr lang="en-US" altLang="en-US" sz="1400" dirty="0">
              <a:latin typeface="Calibri Light" panose="020F0302020204030204" pitchFamily="34" charset="0"/>
              <a:cs typeface="Calibri Light" panose="020F0302020204030204" pitchFamily="34" charset="0"/>
            </a:rPr>
            <a:t>Other Intermediaries</a:t>
          </a:r>
          <a:endParaRPr lang="en-IN" sz="1400" dirty="0">
            <a:latin typeface="Calibri Light" panose="020F0302020204030204" pitchFamily="34" charset="0"/>
            <a:cs typeface="Calibri Light" panose="020F0302020204030204" pitchFamily="34" charset="0"/>
          </a:endParaRPr>
        </a:p>
      </dgm:t>
    </dgm:pt>
    <dgm:pt modelId="{4904B4C6-4B7D-455B-AF20-67A83AB033D4}" type="parTrans" cxnId="{D42EA9E9-56BA-471D-9C09-A10629B1C42E}">
      <dgm:prSet/>
      <dgm:spPr>
        <a:ln>
          <a:solidFill>
            <a:schemeClr val="bg2">
              <a:lumMod val="50000"/>
            </a:schemeClr>
          </a:solidFill>
        </a:ln>
      </dgm:spPr>
      <dgm:t>
        <a:bodyPr/>
        <a:lstStyle/>
        <a:p>
          <a:endParaRPr lang="en-IN" sz="1400">
            <a:latin typeface="Calibri Light" panose="020F0302020204030204" pitchFamily="34" charset="0"/>
            <a:cs typeface="Calibri Light" panose="020F0302020204030204" pitchFamily="34" charset="0"/>
          </a:endParaRPr>
        </a:p>
      </dgm:t>
    </dgm:pt>
    <dgm:pt modelId="{563A7954-6183-4050-B389-2648E5E4C37C}" type="sibTrans" cxnId="{D42EA9E9-56BA-471D-9C09-A10629B1C42E}">
      <dgm:prSet/>
      <dgm:spPr/>
      <dgm:t>
        <a:bodyPr/>
        <a:lstStyle/>
        <a:p>
          <a:endParaRPr lang="en-IN" sz="1400">
            <a:latin typeface="Calibri Light" panose="020F0302020204030204" pitchFamily="34" charset="0"/>
            <a:cs typeface="Calibri Light" panose="020F0302020204030204" pitchFamily="34" charset="0"/>
          </a:endParaRPr>
        </a:p>
      </dgm:t>
    </dgm:pt>
    <dgm:pt modelId="{BCF33756-ECF2-43BE-9F07-D5183F19B0EB}">
      <dgm:prSet custT="1"/>
      <dgm:spPr/>
      <dgm:t>
        <a:bodyPr/>
        <a:lstStyle/>
        <a:p>
          <a:endParaRPr lang="en-IN" sz="1400">
            <a:latin typeface="Calibri Light" panose="020F0302020204030204" pitchFamily="34" charset="0"/>
            <a:cs typeface="Calibri Light" panose="020F0302020204030204" pitchFamily="34" charset="0"/>
          </a:endParaRPr>
        </a:p>
      </dgm:t>
    </dgm:pt>
    <dgm:pt modelId="{809A4111-0E01-4569-A835-AD413E43B707}" type="parTrans" cxnId="{D99B2C92-0183-4FEE-8575-667DB68647FD}">
      <dgm:prSet/>
      <dgm:spPr>
        <a:ln>
          <a:solidFill>
            <a:schemeClr val="bg2">
              <a:lumMod val="50000"/>
            </a:schemeClr>
          </a:solidFill>
        </a:ln>
      </dgm:spPr>
      <dgm:t>
        <a:bodyPr/>
        <a:lstStyle/>
        <a:p>
          <a:endParaRPr lang="en-IN" sz="1400">
            <a:latin typeface="Calibri Light" panose="020F0302020204030204" pitchFamily="34" charset="0"/>
            <a:cs typeface="Calibri Light" panose="020F0302020204030204" pitchFamily="34" charset="0"/>
          </a:endParaRPr>
        </a:p>
      </dgm:t>
    </dgm:pt>
    <dgm:pt modelId="{B797CA46-03EB-4270-861D-34A4BB017DAF}" type="sibTrans" cxnId="{D99B2C92-0183-4FEE-8575-667DB68647FD}">
      <dgm:prSet/>
      <dgm:spPr/>
      <dgm:t>
        <a:bodyPr/>
        <a:lstStyle/>
        <a:p>
          <a:endParaRPr lang="en-IN" sz="1400">
            <a:latin typeface="Calibri Light" panose="020F0302020204030204" pitchFamily="34" charset="0"/>
            <a:cs typeface="Calibri Light" panose="020F0302020204030204" pitchFamily="34" charset="0"/>
          </a:endParaRPr>
        </a:p>
      </dgm:t>
    </dgm:pt>
    <dgm:pt modelId="{D803D8FF-A244-4193-85A9-F34589EEB4E6}">
      <dgm:prSet custT="1"/>
      <dgm:spPr/>
      <dgm:t>
        <a:bodyPr/>
        <a:lstStyle/>
        <a:p>
          <a:endParaRPr lang="en-IN" sz="1400">
            <a:latin typeface="Calibri Light" panose="020F0302020204030204" pitchFamily="34" charset="0"/>
            <a:cs typeface="Calibri Light" panose="020F0302020204030204" pitchFamily="34" charset="0"/>
          </a:endParaRPr>
        </a:p>
      </dgm:t>
    </dgm:pt>
    <dgm:pt modelId="{6C4FF778-5958-491F-8712-FC5317337103}" type="parTrans" cxnId="{63145544-E8F8-4794-9084-27DAF270858F}">
      <dgm:prSet/>
      <dgm:spPr>
        <a:ln>
          <a:solidFill>
            <a:schemeClr val="bg2">
              <a:lumMod val="50000"/>
            </a:schemeClr>
          </a:solidFill>
        </a:ln>
      </dgm:spPr>
      <dgm:t>
        <a:bodyPr/>
        <a:lstStyle/>
        <a:p>
          <a:endParaRPr lang="en-IN" sz="1400">
            <a:latin typeface="Calibri Light" panose="020F0302020204030204" pitchFamily="34" charset="0"/>
            <a:cs typeface="Calibri Light" panose="020F0302020204030204" pitchFamily="34" charset="0"/>
          </a:endParaRPr>
        </a:p>
      </dgm:t>
    </dgm:pt>
    <dgm:pt modelId="{EAC3EE20-5409-44D7-9C75-57D29D400206}" type="sibTrans" cxnId="{63145544-E8F8-4794-9084-27DAF270858F}">
      <dgm:prSet/>
      <dgm:spPr/>
      <dgm:t>
        <a:bodyPr/>
        <a:lstStyle/>
        <a:p>
          <a:endParaRPr lang="en-IN" sz="1400">
            <a:latin typeface="Calibri Light" panose="020F0302020204030204" pitchFamily="34" charset="0"/>
            <a:cs typeface="Calibri Light" panose="020F0302020204030204" pitchFamily="34" charset="0"/>
          </a:endParaRPr>
        </a:p>
      </dgm:t>
    </dgm:pt>
    <dgm:pt modelId="{E955BE59-A78A-4FEB-8498-5655A7017E17}">
      <dgm:prSet custT="1"/>
      <dgm:spPr/>
      <dgm:t>
        <a:bodyPr/>
        <a:lstStyle/>
        <a:p>
          <a:endParaRPr lang="en-IN" sz="1400">
            <a:latin typeface="Calibri Light" panose="020F0302020204030204" pitchFamily="34" charset="0"/>
            <a:cs typeface="Calibri Light" panose="020F0302020204030204" pitchFamily="34" charset="0"/>
          </a:endParaRPr>
        </a:p>
      </dgm:t>
    </dgm:pt>
    <dgm:pt modelId="{30BB7A41-2137-4D16-B0E3-89A537D04C24}" type="parTrans" cxnId="{2CECC0FF-DB1B-40F6-8949-8646F9037763}">
      <dgm:prSet/>
      <dgm:spPr>
        <a:ln>
          <a:solidFill>
            <a:schemeClr val="bg2">
              <a:lumMod val="50000"/>
            </a:schemeClr>
          </a:solidFill>
        </a:ln>
      </dgm:spPr>
      <dgm:t>
        <a:bodyPr/>
        <a:lstStyle/>
        <a:p>
          <a:endParaRPr lang="en-IN" sz="1400">
            <a:latin typeface="Calibri Light" panose="020F0302020204030204" pitchFamily="34" charset="0"/>
            <a:cs typeface="Calibri Light" panose="020F0302020204030204" pitchFamily="34" charset="0"/>
          </a:endParaRPr>
        </a:p>
      </dgm:t>
    </dgm:pt>
    <dgm:pt modelId="{4936B723-2A1B-4EB0-87F8-F4C458B575C7}" type="sibTrans" cxnId="{2CECC0FF-DB1B-40F6-8949-8646F9037763}">
      <dgm:prSet/>
      <dgm:spPr/>
      <dgm:t>
        <a:bodyPr/>
        <a:lstStyle/>
        <a:p>
          <a:endParaRPr lang="en-IN" sz="1400">
            <a:latin typeface="Calibri Light" panose="020F0302020204030204" pitchFamily="34" charset="0"/>
            <a:cs typeface="Calibri Light" panose="020F0302020204030204" pitchFamily="34" charset="0"/>
          </a:endParaRPr>
        </a:p>
      </dgm:t>
    </dgm:pt>
    <dgm:pt modelId="{3965C5CB-97AA-4B8A-A209-A6EBCF9188E9}" type="pres">
      <dgm:prSet presAssocID="{F5D4DC61-B21F-4D2C-9273-0BBFBB7D397F}" presName="hierChild1" presStyleCnt="0">
        <dgm:presLayoutVars>
          <dgm:chPref val="1"/>
          <dgm:dir/>
          <dgm:animOne val="branch"/>
          <dgm:animLvl val="lvl"/>
          <dgm:resizeHandles/>
        </dgm:presLayoutVars>
      </dgm:prSet>
      <dgm:spPr/>
    </dgm:pt>
    <dgm:pt modelId="{4FF10367-16DC-4FE2-BC18-03B4CEFE38EA}" type="pres">
      <dgm:prSet presAssocID="{F65EBC6D-11DB-4F7A-BE07-22D059F882C1}" presName="hierRoot1" presStyleCnt="0"/>
      <dgm:spPr/>
    </dgm:pt>
    <dgm:pt modelId="{12CEDB08-415D-40DD-BAFF-1CD0B9BABD17}" type="pres">
      <dgm:prSet presAssocID="{F65EBC6D-11DB-4F7A-BE07-22D059F882C1}" presName="composite" presStyleCnt="0"/>
      <dgm:spPr/>
    </dgm:pt>
    <dgm:pt modelId="{CB10DDB0-B878-44C4-89D0-989C7CD51797}" type="pres">
      <dgm:prSet presAssocID="{F65EBC6D-11DB-4F7A-BE07-22D059F882C1}" presName="image" presStyleLbl="node0" presStyleIdx="0" presStyleCnt="1"/>
      <dgm:spPr>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a:noFill/>
        </a:ln>
      </dgm:spPr>
    </dgm:pt>
    <dgm:pt modelId="{58681E65-1037-4552-A5A8-089B23E463A5}" type="pres">
      <dgm:prSet presAssocID="{F65EBC6D-11DB-4F7A-BE07-22D059F882C1}" presName="text" presStyleLbl="revTx" presStyleIdx="0" presStyleCnt="7" custLinFactNeighborX="7981">
        <dgm:presLayoutVars>
          <dgm:chPref val="3"/>
        </dgm:presLayoutVars>
      </dgm:prSet>
      <dgm:spPr/>
    </dgm:pt>
    <dgm:pt modelId="{5EE13695-8706-4DD2-9317-0C8B790C378B}" type="pres">
      <dgm:prSet presAssocID="{F65EBC6D-11DB-4F7A-BE07-22D059F882C1}" presName="hierChild2" presStyleCnt="0"/>
      <dgm:spPr/>
    </dgm:pt>
    <dgm:pt modelId="{9DCBFDE7-C7B8-4585-9E1C-4DAF62BE4ACF}" type="pres">
      <dgm:prSet presAssocID="{0FB1979D-A2C5-4DDB-AB8D-784E808AB121}" presName="Name10" presStyleLbl="parChTrans1D2" presStyleIdx="0" presStyleCnt="3"/>
      <dgm:spPr/>
    </dgm:pt>
    <dgm:pt modelId="{882C5098-EF61-40E4-9EDE-80A90603F402}" type="pres">
      <dgm:prSet presAssocID="{56267649-F7DE-4155-9681-C3DE30F40B62}" presName="hierRoot2" presStyleCnt="0"/>
      <dgm:spPr/>
    </dgm:pt>
    <dgm:pt modelId="{828A2AE2-3574-4DFF-9572-49C0F04993BF}" type="pres">
      <dgm:prSet presAssocID="{56267649-F7DE-4155-9681-C3DE30F40B62}" presName="composite2" presStyleCnt="0"/>
      <dgm:spPr/>
    </dgm:pt>
    <dgm:pt modelId="{3C12F549-37E6-41D4-A089-44B6B5F8B822}" type="pres">
      <dgm:prSet presAssocID="{56267649-F7DE-4155-9681-C3DE30F40B62}" presName="image2" presStyleLbl="node2" presStyleIdx="0" presStyleCnt="3"/>
      <dgm:spPr>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a:noFill/>
        </a:ln>
      </dgm:spPr>
    </dgm:pt>
    <dgm:pt modelId="{E3A39A82-DF8D-47AD-8C7E-804CB95AA49A}" type="pres">
      <dgm:prSet presAssocID="{56267649-F7DE-4155-9681-C3DE30F40B62}" presName="text2" presStyleLbl="revTx" presStyleIdx="1" presStyleCnt="7" custLinFactNeighborX="8686">
        <dgm:presLayoutVars>
          <dgm:chPref val="3"/>
        </dgm:presLayoutVars>
      </dgm:prSet>
      <dgm:spPr/>
    </dgm:pt>
    <dgm:pt modelId="{C5DE2F7E-FABC-4AEA-9A98-789CE5F21AC7}" type="pres">
      <dgm:prSet presAssocID="{56267649-F7DE-4155-9681-C3DE30F40B62}" presName="hierChild3" presStyleCnt="0"/>
      <dgm:spPr/>
    </dgm:pt>
    <dgm:pt modelId="{D3258297-51B1-4C94-865E-F906009C41A7}" type="pres">
      <dgm:prSet presAssocID="{809A4111-0E01-4569-A835-AD413E43B707}" presName="Name17" presStyleLbl="parChTrans1D3" presStyleIdx="0" presStyleCnt="3"/>
      <dgm:spPr/>
    </dgm:pt>
    <dgm:pt modelId="{B2507DB0-A3E9-43A0-A75B-225E3995EB10}" type="pres">
      <dgm:prSet presAssocID="{BCF33756-ECF2-43BE-9F07-D5183F19B0EB}" presName="hierRoot3" presStyleCnt="0"/>
      <dgm:spPr/>
    </dgm:pt>
    <dgm:pt modelId="{28E6C0E4-D678-469D-8E40-41FB06823EB7}" type="pres">
      <dgm:prSet presAssocID="{BCF33756-ECF2-43BE-9F07-D5183F19B0EB}" presName="composite3" presStyleCnt="0"/>
      <dgm:spPr/>
    </dgm:pt>
    <dgm:pt modelId="{9221BB73-536D-4C19-AA25-C21E1641C276}" type="pres">
      <dgm:prSet presAssocID="{BCF33756-ECF2-43BE-9F07-D5183F19B0EB}" presName="image3" presStyleLbl="node3" presStyleIdx="0" presStyleCnt="3"/>
      <dgm:spPr>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a:ln>
          <a:noFill/>
        </a:ln>
      </dgm:spPr>
    </dgm:pt>
    <dgm:pt modelId="{189B5E17-3247-42B6-8D90-6686CB6DA8DA}" type="pres">
      <dgm:prSet presAssocID="{BCF33756-ECF2-43BE-9F07-D5183F19B0EB}" presName="text3" presStyleLbl="revTx" presStyleIdx="2" presStyleCnt="7">
        <dgm:presLayoutVars>
          <dgm:chPref val="3"/>
        </dgm:presLayoutVars>
      </dgm:prSet>
      <dgm:spPr/>
    </dgm:pt>
    <dgm:pt modelId="{610028CD-07A3-41C2-9D3E-4F63765F2F54}" type="pres">
      <dgm:prSet presAssocID="{BCF33756-ECF2-43BE-9F07-D5183F19B0EB}" presName="hierChild4" presStyleCnt="0"/>
      <dgm:spPr/>
    </dgm:pt>
    <dgm:pt modelId="{2CB56BE5-5331-4668-B5C5-EC1B42454D0C}" type="pres">
      <dgm:prSet presAssocID="{3B17A441-AA5E-404F-B595-7E0FAE870944}" presName="Name10" presStyleLbl="parChTrans1D2" presStyleIdx="1" presStyleCnt="3"/>
      <dgm:spPr/>
    </dgm:pt>
    <dgm:pt modelId="{BEE8CCD5-EAD4-4024-8DE3-D65E5D5EE098}" type="pres">
      <dgm:prSet presAssocID="{F7739D43-831F-4915-B822-79C4DB9D465F}" presName="hierRoot2" presStyleCnt="0"/>
      <dgm:spPr/>
    </dgm:pt>
    <dgm:pt modelId="{601DEC8C-E3F2-45B1-A4E7-B365A55BF126}" type="pres">
      <dgm:prSet presAssocID="{F7739D43-831F-4915-B822-79C4DB9D465F}" presName="composite2" presStyleCnt="0"/>
      <dgm:spPr/>
    </dgm:pt>
    <dgm:pt modelId="{19836D26-1DFE-4BA9-98F2-5348A92F1818}" type="pres">
      <dgm:prSet presAssocID="{F7739D43-831F-4915-B822-79C4DB9D465F}" presName="image2" presStyleLbl="node2" presStyleIdx="1" presStyleCnt="3"/>
      <dgm:spPr>
        <a:blipFill rotWithShape="1">
          <a:blip xmlns:r="http://schemas.openxmlformats.org/officeDocument/2006/relationships" r:embed="rId4" cstate="email">
            <a:extLst>
              <a:ext uri="{28A0092B-C50C-407E-A947-70E740481C1C}">
                <a14:useLocalDpi xmlns:a14="http://schemas.microsoft.com/office/drawing/2010/main"/>
              </a:ext>
            </a:extLst>
          </a:blip>
          <a:stretch>
            <a:fillRect/>
          </a:stretch>
        </a:blipFill>
        <a:ln>
          <a:noFill/>
        </a:ln>
      </dgm:spPr>
    </dgm:pt>
    <dgm:pt modelId="{038DF02B-E3C9-4FF7-B77B-57DA43B17D47}" type="pres">
      <dgm:prSet presAssocID="{F7739D43-831F-4915-B822-79C4DB9D465F}" presName="text2" presStyleLbl="revTx" presStyleIdx="3" presStyleCnt="7" custLinFactNeighborX="7981">
        <dgm:presLayoutVars>
          <dgm:chPref val="3"/>
        </dgm:presLayoutVars>
      </dgm:prSet>
      <dgm:spPr/>
    </dgm:pt>
    <dgm:pt modelId="{1A279641-78C4-4A8A-B217-CC39BBA50C62}" type="pres">
      <dgm:prSet presAssocID="{F7739D43-831F-4915-B822-79C4DB9D465F}" presName="hierChild3" presStyleCnt="0"/>
      <dgm:spPr/>
    </dgm:pt>
    <dgm:pt modelId="{D22C102A-D78D-4985-B77D-0919FFB353D4}" type="pres">
      <dgm:prSet presAssocID="{6C4FF778-5958-491F-8712-FC5317337103}" presName="Name17" presStyleLbl="parChTrans1D3" presStyleIdx="1" presStyleCnt="3"/>
      <dgm:spPr/>
    </dgm:pt>
    <dgm:pt modelId="{210FE99B-65B9-45A8-B786-8DD4976CE1A2}" type="pres">
      <dgm:prSet presAssocID="{D803D8FF-A244-4193-85A9-F34589EEB4E6}" presName="hierRoot3" presStyleCnt="0"/>
      <dgm:spPr/>
    </dgm:pt>
    <dgm:pt modelId="{CE284273-68CD-44D6-94A2-7F431DBC6C5E}" type="pres">
      <dgm:prSet presAssocID="{D803D8FF-A244-4193-85A9-F34589EEB4E6}" presName="composite3" presStyleCnt="0"/>
      <dgm:spPr/>
    </dgm:pt>
    <dgm:pt modelId="{A281CAC5-3902-4C3B-B396-A80E7AE7CEBD}" type="pres">
      <dgm:prSet presAssocID="{D803D8FF-A244-4193-85A9-F34589EEB4E6}" presName="image3" presStyleLbl="node3" presStyleIdx="1" presStyleCnt="3"/>
      <dgm:spPr>
        <a:blipFill rotWithShape="1">
          <a:blip xmlns:r="http://schemas.openxmlformats.org/officeDocument/2006/relationships" r:embed="rId5"/>
          <a:stretch>
            <a:fillRect/>
          </a:stretch>
        </a:blipFill>
        <a:ln>
          <a:noFill/>
        </a:ln>
      </dgm:spPr>
    </dgm:pt>
    <dgm:pt modelId="{04DC350B-3562-4A61-AC3F-6BAF497E7F52}" type="pres">
      <dgm:prSet presAssocID="{D803D8FF-A244-4193-85A9-F34589EEB4E6}" presName="text3" presStyleLbl="revTx" presStyleIdx="4" presStyleCnt="7">
        <dgm:presLayoutVars>
          <dgm:chPref val="3"/>
        </dgm:presLayoutVars>
      </dgm:prSet>
      <dgm:spPr/>
    </dgm:pt>
    <dgm:pt modelId="{6DDC9189-6DF0-4734-9358-C72CFC6854BD}" type="pres">
      <dgm:prSet presAssocID="{D803D8FF-A244-4193-85A9-F34589EEB4E6}" presName="hierChild4" presStyleCnt="0"/>
      <dgm:spPr/>
    </dgm:pt>
    <dgm:pt modelId="{865F1FEF-85EE-4C81-A70E-950421217F6D}" type="pres">
      <dgm:prSet presAssocID="{4904B4C6-4B7D-455B-AF20-67A83AB033D4}" presName="Name10" presStyleLbl="parChTrans1D2" presStyleIdx="2" presStyleCnt="3"/>
      <dgm:spPr/>
    </dgm:pt>
    <dgm:pt modelId="{C71A3EDB-6DEC-458C-A699-B2673B4A9C4A}" type="pres">
      <dgm:prSet presAssocID="{B3B8D527-0E32-4303-AB7E-8F818DA9CF72}" presName="hierRoot2" presStyleCnt="0"/>
      <dgm:spPr/>
    </dgm:pt>
    <dgm:pt modelId="{342D1206-4F58-4382-A86B-087E2892B956}" type="pres">
      <dgm:prSet presAssocID="{B3B8D527-0E32-4303-AB7E-8F818DA9CF72}" presName="composite2" presStyleCnt="0"/>
      <dgm:spPr/>
    </dgm:pt>
    <dgm:pt modelId="{7FB13D78-2EAC-43C1-884D-8608C4BAC230}" type="pres">
      <dgm:prSet presAssocID="{B3B8D527-0E32-4303-AB7E-8F818DA9CF72}" presName="image2" presStyleLbl="node2" presStyleIdx="2" presStyleCnt="3"/>
      <dgm:spPr>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a:ln>
          <a:noFill/>
        </a:ln>
      </dgm:spPr>
    </dgm:pt>
    <dgm:pt modelId="{9F61267B-3A0C-437D-AF6A-5A4C9FB0E60B}" type="pres">
      <dgm:prSet presAssocID="{B3B8D527-0E32-4303-AB7E-8F818DA9CF72}" presName="text2" presStyleLbl="revTx" presStyleIdx="5" presStyleCnt="7" custLinFactNeighborX="7277">
        <dgm:presLayoutVars>
          <dgm:chPref val="3"/>
        </dgm:presLayoutVars>
      </dgm:prSet>
      <dgm:spPr/>
    </dgm:pt>
    <dgm:pt modelId="{AFE8FAE2-6A42-4811-8E72-941CD67E1E34}" type="pres">
      <dgm:prSet presAssocID="{B3B8D527-0E32-4303-AB7E-8F818DA9CF72}" presName="hierChild3" presStyleCnt="0"/>
      <dgm:spPr/>
    </dgm:pt>
    <dgm:pt modelId="{82A3466D-0DDA-4DB7-8857-B9A27A9BBA22}" type="pres">
      <dgm:prSet presAssocID="{30BB7A41-2137-4D16-B0E3-89A537D04C24}" presName="Name17" presStyleLbl="parChTrans1D3" presStyleIdx="2" presStyleCnt="3"/>
      <dgm:spPr/>
    </dgm:pt>
    <dgm:pt modelId="{06F155D5-36BE-4840-A7A4-2F0874921076}" type="pres">
      <dgm:prSet presAssocID="{E955BE59-A78A-4FEB-8498-5655A7017E17}" presName="hierRoot3" presStyleCnt="0"/>
      <dgm:spPr/>
    </dgm:pt>
    <dgm:pt modelId="{40158F0D-3482-4B76-969A-118A5BEAC19D}" type="pres">
      <dgm:prSet presAssocID="{E955BE59-A78A-4FEB-8498-5655A7017E17}" presName="composite3" presStyleCnt="0"/>
      <dgm:spPr/>
    </dgm:pt>
    <dgm:pt modelId="{712A72F6-66BD-4844-B558-2E19FD60987A}" type="pres">
      <dgm:prSet presAssocID="{E955BE59-A78A-4FEB-8498-5655A7017E17}" presName="image3" presStyleLbl="node3" presStyleIdx="2" presStyleCnt="3"/>
      <dgm:spPr>
        <a:blipFill rotWithShape="1">
          <a:blip xmlns:r="http://schemas.openxmlformats.org/officeDocument/2006/relationships" r:embed="rId7" cstate="email">
            <a:extLst>
              <a:ext uri="{28A0092B-C50C-407E-A947-70E740481C1C}">
                <a14:useLocalDpi xmlns:a14="http://schemas.microsoft.com/office/drawing/2010/main"/>
              </a:ext>
            </a:extLst>
          </a:blip>
          <a:stretch>
            <a:fillRect/>
          </a:stretch>
        </a:blipFill>
        <a:ln>
          <a:noFill/>
        </a:ln>
      </dgm:spPr>
    </dgm:pt>
    <dgm:pt modelId="{092191D2-94B6-41A9-B9D3-F24B31E5EE72}" type="pres">
      <dgm:prSet presAssocID="{E955BE59-A78A-4FEB-8498-5655A7017E17}" presName="text3" presStyleLbl="revTx" presStyleIdx="6" presStyleCnt="7">
        <dgm:presLayoutVars>
          <dgm:chPref val="3"/>
        </dgm:presLayoutVars>
      </dgm:prSet>
      <dgm:spPr/>
    </dgm:pt>
    <dgm:pt modelId="{DF9130CF-337F-4F3F-8737-71341C4BA04F}" type="pres">
      <dgm:prSet presAssocID="{E955BE59-A78A-4FEB-8498-5655A7017E17}" presName="hierChild4" presStyleCnt="0"/>
      <dgm:spPr/>
    </dgm:pt>
  </dgm:ptLst>
  <dgm:cxnLst>
    <dgm:cxn modelId="{06EB391B-6E4B-4023-B1CA-BA4F2030A470}" type="presOf" srcId="{30BB7A41-2137-4D16-B0E3-89A537D04C24}" destId="{82A3466D-0DDA-4DB7-8857-B9A27A9BBA22}" srcOrd="0" destOrd="0" presId="urn:microsoft.com/office/officeart/2009/layout/CirclePictureHierarchy"/>
    <dgm:cxn modelId="{4FFB5B20-FC56-4D33-9E9D-913909BB0CA1}" type="presOf" srcId="{D803D8FF-A244-4193-85A9-F34589EEB4E6}" destId="{04DC350B-3562-4A61-AC3F-6BAF497E7F52}" srcOrd="0" destOrd="0" presId="urn:microsoft.com/office/officeart/2009/layout/CirclePictureHierarchy"/>
    <dgm:cxn modelId="{EB89D324-B25F-4528-B189-0CC6AC6CD057}" type="presOf" srcId="{F5D4DC61-B21F-4D2C-9273-0BBFBB7D397F}" destId="{3965C5CB-97AA-4B8A-A209-A6EBCF9188E9}" srcOrd="0" destOrd="0" presId="urn:microsoft.com/office/officeart/2009/layout/CirclePictureHierarchy"/>
    <dgm:cxn modelId="{8E35EC2B-581B-4F8B-A89D-990C31621D44}" type="presOf" srcId="{B3B8D527-0E32-4303-AB7E-8F818DA9CF72}" destId="{9F61267B-3A0C-437D-AF6A-5A4C9FB0E60B}" srcOrd="0" destOrd="0" presId="urn:microsoft.com/office/officeart/2009/layout/CirclePictureHierarchy"/>
    <dgm:cxn modelId="{9E587243-CC53-4D68-824A-412EC665425F}" type="presOf" srcId="{F65EBC6D-11DB-4F7A-BE07-22D059F882C1}" destId="{58681E65-1037-4552-A5A8-089B23E463A5}" srcOrd="0" destOrd="0" presId="urn:microsoft.com/office/officeart/2009/layout/CirclePictureHierarchy"/>
    <dgm:cxn modelId="{63145544-E8F8-4794-9084-27DAF270858F}" srcId="{F7739D43-831F-4915-B822-79C4DB9D465F}" destId="{D803D8FF-A244-4193-85A9-F34589EEB4E6}" srcOrd="0" destOrd="0" parTransId="{6C4FF778-5958-491F-8712-FC5317337103}" sibTransId="{EAC3EE20-5409-44D7-9C75-57D29D400206}"/>
    <dgm:cxn modelId="{81C03849-567B-46D0-B776-0F3AFDA880D6}" type="presOf" srcId="{6C4FF778-5958-491F-8712-FC5317337103}" destId="{D22C102A-D78D-4985-B77D-0919FFB353D4}" srcOrd="0" destOrd="0" presId="urn:microsoft.com/office/officeart/2009/layout/CirclePictureHierarchy"/>
    <dgm:cxn modelId="{7857367A-2079-4941-A385-4980E5DDA2EA}" srcId="{F65EBC6D-11DB-4F7A-BE07-22D059F882C1}" destId="{56267649-F7DE-4155-9681-C3DE30F40B62}" srcOrd="0" destOrd="0" parTransId="{0FB1979D-A2C5-4DDB-AB8D-784E808AB121}" sibTransId="{F53DC7CC-B66B-432C-B45A-5D2BF023F304}"/>
    <dgm:cxn modelId="{8CD7CA80-88B7-4570-9728-B977449189C5}" type="presOf" srcId="{0FB1979D-A2C5-4DDB-AB8D-784E808AB121}" destId="{9DCBFDE7-C7B8-4585-9E1C-4DAF62BE4ACF}" srcOrd="0" destOrd="0" presId="urn:microsoft.com/office/officeart/2009/layout/CirclePictureHierarchy"/>
    <dgm:cxn modelId="{CE90E683-6C0F-4068-A035-14DB5321BE69}" type="presOf" srcId="{3B17A441-AA5E-404F-B595-7E0FAE870944}" destId="{2CB56BE5-5331-4668-B5C5-EC1B42454D0C}" srcOrd="0" destOrd="0" presId="urn:microsoft.com/office/officeart/2009/layout/CirclePictureHierarchy"/>
    <dgm:cxn modelId="{D99B2C92-0183-4FEE-8575-667DB68647FD}" srcId="{56267649-F7DE-4155-9681-C3DE30F40B62}" destId="{BCF33756-ECF2-43BE-9F07-D5183F19B0EB}" srcOrd="0" destOrd="0" parTransId="{809A4111-0E01-4569-A835-AD413E43B707}" sibTransId="{B797CA46-03EB-4270-861D-34A4BB017DAF}"/>
    <dgm:cxn modelId="{608B0198-01D5-4FF4-AA2E-911824F10C70}" type="presOf" srcId="{809A4111-0E01-4569-A835-AD413E43B707}" destId="{D3258297-51B1-4C94-865E-F906009C41A7}" srcOrd="0" destOrd="0" presId="urn:microsoft.com/office/officeart/2009/layout/CirclePictureHierarchy"/>
    <dgm:cxn modelId="{4DB129A2-0673-418B-B62A-894B167731D0}" type="presOf" srcId="{BCF33756-ECF2-43BE-9F07-D5183F19B0EB}" destId="{189B5E17-3247-42B6-8D90-6686CB6DA8DA}" srcOrd="0" destOrd="0" presId="urn:microsoft.com/office/officeart/2009/layout/CirclePictureHierarchy"/>
    <dgm:cxn modelId="{22204EA3-CDC3-4B85-A4CE-877AEB5C27DF}" type="presOf" srcId="{F7739D43-831F-4915-B822-79C4DB9D465F}" destId="{038DF02B-E3C9-4FF7-B77B-57DA43B17D47}" srcOrd="0" destOrd="0" presId="urn:microsoft.com/office/officeart/2009/layout/CirclePictureHierarchy"/>
    <dgm:cxn modelId="{8CCFAAB9-3AFC-4108-84B8-ABA1BE8C30D4}" type="presOf" srcId="{4904B4C6-4B7D-455B-AF20-67A83AB033D4}" destId="{865F1FEF-85EE-4C81-A70E-950421217F6D}" srcOrd="0" destOrd="0" presId="urn:microsoft.com/office/officeart/2009/layout/CirclePictureHierarchy"/>
    <dgm:cxn modelId="{5782A6BD-BA96-498F-8967-26901FB24C31}" type="presOf" srcId="{56267649-F7DE-4155-9681-C3DE30F40B62}" destId="{E3A39A82-DF8D-47AD-8C7E-804CB95AA49A}" srcOrd="0" destOrd="0" presId="urn:microsoft.com/office/officeart/2009/layout/CirclePictureHierarchy"/>
    <dgm:cxn modelId="{2F4760C4-B29A-42AF-AD96-CE3D8E69E4EE}" type="presOf" srcId="{E955BE59-A78A-4FEB-8498-5655A7017E17}" destId="{092191D2-94B6-41A9-B9D3-F24B31E5EE72}" srcOrd="0" destOrd="0" presId="urn:microsoft.com/office/officeart/2009/layout/CirclePictureHierarchy"/>
    <dgm:cxn modelId="{F5CCC3D3-A1B9-41D2-9B69-02668B9F440E}" srcId="{F5D4DC61-B21F-4D2C-9273-0BBFBB7D397F}" destId="{F65EBC6D-11DB-4F7A-BE07-22D059F882C1}" srcOrd="0" destOrd="0" parTransId="{DF182200-BFC1-48E3-8C6C-956F14925B43}" sibTransId="{57B95219-3EEE-4BA4-9383-48E91E1B268A}"/>
    <dgm:cxn modelId="{D42EA9E9-56BA-471D-9C09-A10629B1C42E}" srcId="{F65EBC6D-11DB-4F7A-BE07-22D059F882C1}" destId="{B3B8D527-0E32-4303-AB7E-8F818DA9CF72}" srcOrd="2" destOrd="0" parTransId="{4904B4C6-4B7D-455B-AF20-67A83AB033D4}" sibTransId="{563A7954-6183-4050-B389-2648E5E4C37C}"/>
    <dgm:cxn modelId="{3A25A3F5-614D-40E0-8A4A-073518E65269}" srcId="{F65EBC6D-11DB-4F7A-BE07-22D059F882C1}" destId="{F7739D43-831F-4915-B822-79C4DB9D465F}" srcOrd="1" destOrd="0" parTransId="{3B17A441-AA5E-404F-B595-7E0FAE870944}" sibTransId="{0E46D9E9-7E21-4142-A42A-AC6B125498A8}"/>
    <dgm:cxn modelId="{2CECC0FF-DB1B-40F6-8949-8646F9037763}" srcId="{B3B8D527-0E32-4303-AB7E-8F818DA9CF72}" destId="{E955BE59-A78A-4FEB-8498-5655A7017E17}" srcOrd="0" destOrd="0" parTransId="{30BB7A41-2137-4D16-B0E3-89A537D04C24}" sibTransId="{4936B723-2A1B-4EB0-87F8-F4C458B575C7}"/>
    <dgm:cxn modelId="{768450FD-CEFB-4232-BDCD-A9785B1BA500}" type="presParOf" srcId="{3965C5CB-97AA-4B8A-A209-A6EBCF9188E9}" destId="{4FF10367-16DC-4FE2-BC18-03B4CEFE38EA}" srcOrd="0" destOrd="0" presId="urn:microsoft.com/office/officeart/2009/layout/CirclePictureHierarchy"/>
    <dgm:cxn modelId="{DB6922D9-0E36-44A6-AFEB-A7AAF407543C}" type="presParOf" srcId="{4FF10367-16DC-4FE2-BC18-03B4CEFE38EA}" destId="{12CEDB08-415D-40DD-BAFF-1CD0B9BABD17}" srcOrd="0" destOrd="0" presId="urn:microsoft.com/office/officeart/2009/layout/CirclePictureHierarchy"/>
    <dgm:cxn modelId="{B74C7B74-24C6-4920-AA40-C0D1FD5758F1}" type="presParOf" srcId="{12CEDB08-415D-40DD-BAFF-1CD0B9BABD17}" destId="{CB10DDB0-B878-44C4-89D0-989C7CD51797}" srcOrd="0" destOrd="0" presId="urn:microsoft.com/office/officeart/2009/layout/CirclePictureHierarchy"/>
    <dgm:cxn modelId="{74482842-FF38-42B0-BEC0-0FE380DF75B0}" type="presParOf" srcId="{12CEDB08-415D-40DD-BAFF-1CD0B9BABD17}" destId="{58681E65-1037-4552-A5A8-089B23E463A5}" srcOrd="1" destOrd="0" presId="urn:microsoft.com/office/officeart/2009/layout/CirclePictureHierarchy"/>
    <dgm:cxn modelId="{1CEF5EF0-663D-4E13-B2D5-536A87E7B092}" type="presParOf" srcId="{4FF10367-16DC-4FE2-BC18-03B4CEFE38EA}" destId="{5EE13695-8706-4DD2-9317-0C8B790C378B}" srcOrd="1" destOrd="0" presId="urn:microsoft.com/office/officeart/2009/layout/CirclePictureHierarchy"/>
    <dgm:cxn modelId="{B3353BA9-F5EE-4D1E-A88B-B3EF436D66E6}" type="presParOf" srcId="{5EE13695-8706-4DD2-9317-0C8B790C378B}" destId="{9DCBFDE7-C7B8-4585-9E1C-4DAF62BE4ACF}" srcOrd="0" destOrd="0" presId="urn:microsoft.com/office/officeart/2009/layout/CirclePictureHierarchy"/>
    <dgm:cxn modelId="{BBB8DE91-C37B-4E36-99F6-C6B67C205760}" type="presParOf" srcId="{5EE13695-8706-4DD2-9317-0C8B790C378B}" destId="{882C5098-EF61-40E4-9EDE-80A90603F402}" srcOrd="1" destOrd="0" presId="urn:microsoft.com/office/officeart/2009/layout/CirclePictureHierarchy"/>
    <dgm:cxn modelId="{DFADDEC7-180E-4953-B27E-1E321A693936}" type="presParOf" srcId="{882C5098-EF61-40E4-9EDE-80A90603F402}" destId="{828A2AE2-3574-4DFF-9572-49C0F04993BF}" srcOrd="0" destOrd="0" presId="urn:microsoft.com/office/officeart/2009/layout/CirclePictureHierarchy"/>
    <dgm:cxn modelId="{532D7389-C26E-4C25-BA7F-558425E45C9E}" type="presParOf" srcId="{828A2AE2-3574-4DFF-9572-49C0F04993BF}" destId="{3C12F549-37E6-41D4-A089-44B6B5F8B822}" srcOrd="0" destOrd="0" presId="urn:microsoft.com/office/officeart/2009/layout/CirclePictureHierarchy"/>
    <dgm:cxn modelId="{BE6AF0F9-2A3E-482E-9C41-6D3E17666370}" type="presParOf" srcId="{828A2AE2-3574-4DFF-9572-49C0F04993BF}" destId="{E3A39A82-DF8D-47AD-8C7E-804CB95AA49A}" srcOrd="1" destOrd="0" presId="urn:microsoft.com/office/officeart/2009/layout/CirclePictureHierarchy"/>
    <dgm:cxn modelId="{1E5A3E04-CA4D-42CA-8B0C-CC30DAC593DD}" type="presParOf" srcId="{882C5098-EF61-40E4-9EDE-80A90603F402}" destId="{C5DE2F7E-FABC-4AEA-9A98-789CE5F21AC7}" srcOrd="1" destOrd="0" presId="urn:microsoft.com/office/officeart/2009/layout/CirclePictureHierarchy"/>
    <dgm:cxn modelId="{C4A8C247-61B4-4EC9-8EF6-6EB16DD5AF34}" type="presParOf" srcId="{C5DE2F7E-FABC-4AEA-9A98-789CE5F21AC7}" destId="{D3258297-51B1-4C94-865E-F906009C41A7}" srcOrd="0" destOrd="0" presId="urn:microsoft.com/office/officeart/2009/layout/CirclePictureHierarchy"/>
    <dgm:cxn modelId="{3B720522-06C0-4215-AA36-E70ABB7B7971}" type="presParOf" srcId="{C5DE2F7E-FABC-4AEA-9A98-789CE5F21AC7}" destId="{B2507DB0-A3E9-43A0-A75B-225E3995EB10}" srcOrd="1" destOrd="0" presId="urn:microsoft.com/office/officeart/2009/layout/CirclePictureHierarchy"/>
    <dgm:cxn modelId="{935DC28D-E3A4-48A2-8FCA-B56C4C788C2C}" type="presParOf" srcId="{B2507DB0-A3E9-43A0-A75B-225E3995EB10}" destId="{28E6C0E4-D678-469D-8E40-41FB06823EB7}" srcOrd="0" destOrd="0" presId="urn:microsoft.com/office/officeart/2009/layout/CirclePictureHierarchy"/>
    <dgm:cxn modelId="{A303D927-EF52-4193-A4D9-82C966D4A073}" type="presParOf" srcId="{28E6C0E4-D678-469D-8E40-41FB06823EB7}" destId="{9221BB73-536D-4C19-AA25-C21E1641C276}" srcOrd="0" destOrd="0" presId="urn:microsoft.com/office/officeart/2009/layout/CirclePictureHierarchy"/>
    <dgm:cxn modelId="{4EFFC922-900F-4CB3-9978-657772D6E90C}" type="presParOf" srcId="{28E6C0E4-D678-469D-8E40-41FB06823EB7}" destId="{189B5E17-3247-42B6-8D90-6686CB6DA8DA}" srcOrd="1" destOrd="0" presId="urn:microsoft.com/office/officeart/2009/layout/CirclePictureHierarchy"/>
    <dgm:cxn modelId="{5C1F913B-219A-4D39-B435-B7ADC7514582}" type="presParOf" srcId="{B2507DB0-A3E9-43A0-A75B-225E3995EB10}" destId="{610028CD-07A3-41C2-9D3E-4F63765F2F54}" srcOrd="1" destOrd="0" presId="urn:microsoft.com/office/officeart/2009/layout/CirclePictureHierarchy"/>
    <dgm:cxn modelId="{630E863E-C0FE-4519-9299-8C639CCCE8FF}" type="presParOf" srcId="{5EE13695-8706-4DD2-9317-0C8B790C378B}" destId="{2CB56BE5-5331-4668-B5C5-EC1B42454D0C}" srcOrd="2" destOrd="0" presId="urn:microsoft.com/office/officeart/2009/layout/CirclePictureHierarchy"/>
    <dgm:cxn modelId="{B02FC691-029B-451A-A1FB-09DE3E3B9D29}" type="presParOf" srcId="{5EE13695-8706-4DD2-9317-0C8B790C378B}" destId="{BEE8CCD5-EAD4-4024-8DE3-D65E5D5EE098}" srcOrd="3" destOrd="0" presId="urn:microsoft.com/office/officeart/2009/layout/CirclePictureHierarchy"/>
    <dgm:cxn modelId="{E028A6AE-6709-4CFA-B02F-223463B0CF25}" type="presParOf" srcId="{BEE8CCD5-EAD4-4024-8DE3-D65E5D5EE098}" destId="{601DEC8C-E3F2-45B1-A4E7-B365A55BF126}" srcOrd="0" destOrd="0" presId="urn:microsoft.com/office/officeart/2009/layout/CirclePictureHierarchy"/>
    <dgm:cxn modelId="{91D5B9F3-8786-45E6-8A42-1FB0566D59C3}" type="presParOf" srcId="{601DEC8C-E3F2-45B1-A4E7-B365A55BF126}" destId="{19836D26-1DFE-4BA9-98F2-5348A92F1818}" srcOrd="0" destOrd="0" presId="urn:microsoft.com/office/officeart/2009/layout/CirclePictureHierarchy"/>
    <dgm:cxn modelId="{1A48C6B3-EB6A-4542-9879-C104D16521A4}" type="presParOf" srcId="{601DEC8C-E3F2-45B1-A4E7-B365A55BF126}" destId="{038DF02B-E3C9-4FF7-B77B-57DA43B17D47}" srcOrd="1" destOrd="0" presId="urn:microsoft.com/office/officeart/2009/layout/CirclePictureHierarchy"/>
    <dgm:cxn modelId="{D6A8D86C-FDFB-4B3F-B1B3-99255228BC4A}" type="presParOf" srcId="{BEE8CCD5-EAD4-4024-8DE3-D65E5D5EE098}" destId="{1A279641-78C4-4A8A-B217-CC39BBA50C62}" srcOrd="1" destOrd="0" presId="urn:microsoft.com/office/officeart/2009/layout/CirclePictureHierarchy"/>
    <dgm:cxn modelId="{0637B42C-0370-4EFF-B05D-8B349120F2EC}" type="presParOf" srcId="{1A279641-78C4-4A8A-B217-CC39BBA50C62}" destId="{D22C102A-D78D-4985-B77D-0919FFB353D4}" srcOrd="0" destOrd="0" presId="urn:microsoft.com/office/officeart/2009/layout/CirclePictureHierarchy"/>
    <dgm:cxn modelId="{2C06FDE2-C2E0-4C98-A6DF-15F008E62EE2}" type="presParOf" srcId="{1A279641-78C4-4A8A-B217-CC39BBA50C62}" destId="{210FE99B-65B9-45A8-B786-8DD4976CE1A2}" srcOrd="1" destOrd="0" presId="urn:microsoft.com/office/officeart/2009/layout/CirclePictureHierarchy"/>
    <dgm:cxn modelId="{14F7E81F-C749-4176-8B61-D934C43B52CC}" type="presParOf" srcId="{210FE99B-65B9-45A8-B786-8DD4976CE1A2}" destId="{CE284273-68CD-44D6-94A2-7F431DBC6C5E}" srcOrd="0" destOrd="0" presId="urn:microsoft.com/office/officeart/2009/layout/CirclePictureHierarchy"/>
    <dgm:cxn modelId="{D4438314-048B-4F27-A2E9-80E4E6E469E3}" type="presParOf" srcId="{CE284273-68CD-44D6-94A2-7F431DBC6C5E}" destId="{A281CAC5-3902-4C3B-B396-A80E7AE7CEBD}" srcOrd="0" destOrd="0" presId="urn:microsoft.com/office/officeart/2009/layout/CirclePictureHierarchy"/>
    <dgm:cxn modelId="{6888C00E-BA74-4C18-AA15-5613756329BC}" type="presParOf" srcId="{CE284273-68CD-44D6-94A2-7F431DBC6C5E}" destId="{04DC350B-3562-4A61-AC3F-6BAF497E7F52}" srcOrd="1" destOrd="0" presId="urn:microsoft.com/office/officeart/2009/layout/CirclePictureHierarchy"/>
    <dgm:cxn modelId="{851234C9-7C4B-4AD0-BD2A-CC7F21C128BF}" type="presParOf" srcId="{210FE99B-65B9-45A8-B786-8DD4976CE1A2}" destId="{6DDC9189-6DF0-4734-9358-C72CFC6854BD}" srcOrd="1" destOrd="0" presId="urn:microsoft.com/office/officeart/2009/layout/CirclePictureHierarchy"/>
    <dgm:cxn modelId="{7B25DCED-7F99-4082-8B07-3694BABF2AD5}" type="presParOf" srcId="{5EE13695-8706-4DD2-9317-0C8B790C378B}" destId="{865F1FEF-85EE-4C81-A70E-950421217F6D}" srcOrd="4" destOrd="0" presId="urn:microsoft.com/office/officeart/2009/layout/CirclePictureHierarchy"/>
    <dgm:cxn modelId="{8C134115-96C9-456D-8E08-4FC0ADF19801}" type="presParOf" srcId="{5EE13695-8706-4DD2-9317-0C8B790C378B}" destId="{C71A3EDB-6DEC-458C-A699-B2673B4A9C4A}" srcOrd="5" destOrd="0" presId="urn:microsoft.com/office/officeart/2009/layout/CirclePictureHierarchy"/>
    <dgm:cxn modelId="{57385648-6FB2-45AD-9436-F2DFDC4FCC46}" type="presParOf" srcId="{C71A3EDB-6DEC-458C-A699-B2673B4A9C4A}" destId="{342D1206-4F58-4382-A86B-087E2892B956}" srcOrd="0" destOrd="0" presId="urn:microsoft.com/office/officeart/2009/layout/CirclePictureHierarchy"/>
    <dgm:cxn modelId="{2F3F3CE2-983A-42AE-85A2-AAB8905379C6}" type="presParOf" srcId="{342D1206-4F58-4382-A86B-087E2892B956}" destId="{7FB13D78-2EAC-43C1-884D-8608C4BAC230}" srcOrd="0" destOrd="0" presId="urn:microsoft.com/office/officeart/2009/layout/CirclePictureHierarchy"/>
    <dgm:cxn modelId="{AE657D43-B08B-47CD-B3A8-EB8286D3EA1D}" type="presParOf" srcId="{342D1206-4F58-4382-A86B-087E2892B956}" destId="{9F61267B-3A0C-437D-AF6A-5A4C9FB0E60B}" srcOrd="1" destOrd="0" presId="urn:microsoft.com/office/officeart/2009/layout/CirclePictureHierarchy"/>
    <dgm:cxn modelId="{09A6459B-DFF6-457E-B7C3-7DEB5999AF94}" type="presParOf" srcId="{C71A3EDB-6DEC-458C-A699-B2673B4A9C4A}" destId="{AFE8FAE2-6A42-4811-8E72-941CD67E1E34}" srcOrd="1" destOrd="0" presId="urn:microsoft.com/office/officeart/2009/layout/CirclePictureHierarchy"/>
    <dgm:cxn modelId="{5549C814-4C38-4B05-A305-10B3654714B8}" type="presParOf" srcId="{AFE8FAE2-6A42-4811-8E72-941CD67E1E34}" destId="{82A3466D-0DDA-4DB7-8857-B9A27A9BBA22}" srcOrd="0" destOrd="0" presId="urn:microsoft.com/office/officeart/2009/layout/CirclePictureHierarchy"/>
    <dgm:cxn modelId="{D82CAD48-0360-41C1-92BE-DC7E614DBAA5}" type="presParOf" srcId="{AFE8FAE2-6A42-4811-8E72-941CD67E1E34}" destId="{06F155D5-36BE-4840-A7A4-2F0874921076}" srcOrd="1" destOrd="0" presId="urn:microsoft.com/office/officeart/2009/layout/CirclePictureHierarchy"/>
    <dgm:cxn modelId="{5D5F0415-45F8-4C42-B540-59FC04B24B4F}" type="presParOf" srcId="{06F155D5-36BE-4840-A7A4-2F0874921076}" destId="{40158F0D-3482-4B76-969A-118A5BEAC19D}" srcOrd="0" destOrd="0" presId="urn:microsoft.com/office/officeart/2009/layout/CirclePictureHierarchy"/>
    <dgm:cxn modelId="{52BF3F94-5544-498B-A12A-0B2B94C9C92C}" type="presParOf" srcId="{40158F0D-3482-4B76-969A-118A5BEAC19D}" destId="{712A72F6-66BD-4844-B558-2E19FD60987A}" srcOrd="0" destOrd="0" presId="urn:microsoft.com/office/officeart/2009/layout/CirclePictureHierarchy"/>
    <dgm:cxn modelId="{FF485E03-07B2-49D4-BB8F-473676471C89}" type="presParOf" srcId="{40158F0D-3482-4B76-969A-118A5BEAC19D}" destId="{092191D2-94B6-41A9-B9D3-F24B31E5EE72}" srcOrd="1" destOrd="0" presId="urn:microsoft.com/office/officeart/2009/layout/CirclePictureHierarchy"/>
    <dgm:cxn modelId="{357F821C-32C7-4473-864E-1509BE301C1F}" type="presParOf" srcId="{06F155D5-36BE-4840-A7A4-2F0874921076}" destId="{DF9130CF-337F-4F3F-8737-71341C4BA04F}" srcOrd="1" destOrd="0" presId="urn:microsoft.com/office/officeart/2009/layout/CirclePictureHierarchy"/>
  </dgm:cxnLst>
  <dgm:bg>
    <a:solidFill>
      <a:schemeClr val="accent5">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1822B0-332A-4B0B-B069-8A9FE91A0A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BE710A39-6B1B-4784-8909-90DFF4EE32D0}">
      <dgm:prSet phldrT="[Text]" custT="1"/>
      <dgm:spPr>
        <a:solidFill>
          <a:schemeClr val="accent3">
            <a:lumMod val="20000"/>
            <a:lumOff val="80000"/>
          </a:schemeClr>
        </a:solidFill>
        <a:ln>
          <a:solidFill>
            <a:schemeClr val="tx1"/>
          </a:solidFill>
        </a:ln>
      </dgm:spPr>
      <dgm:t>
        <a:bodyPr/>
        <a:lstStyle/>
        <a:p>
          <a:r>
            <a:rPr lang="en-US" sz="1600" spc="-1" dirty="0">
              <a:solidFill>
                <a:schemeClr val="tx1"/>
              </a:solidFill>
              <a:latin typeface="Arial"/>
            </a:rPr>
            <a:t>Link your Trading, </a:t>
          </a:r>
          <a:r>
            <a:rPr lang="en-US" sz="1600" spc="-1" dirty="0" err="1">
              <a:solidFill>
                <a:schemeClr val="tx1"/>
              </a:solidFill>
              <a:latin typeface="Arial"/>
            </a:rPr>
            <a:t>Demat</a:t>
          </a:r>
          <a:r>
            <a:rPr lang="en-US" sz="1600" spc="-1" dirty="0">
              <a:solidFill>
                <a:schemeClr val="tx1"/>
              </a:solidFill>
              <a:latin typeface="Arial"/>
            </a:rPr>
            <a:t> and Bank Account.</a:t>
          </a:r>
        </a:p>
      </dgm:t>
    </dgm:pt>
    <dgm:pt modelId="{C82E9546-33F5-48E9-870E-7730B3A5A4B2}" type="parTrans" cxnId="{8290A099-551C-47D8-BA20-BA8AA20AC525}">
      <dgm:prSet/>
      <dgm:spPr/>
      <dgm:t>
        <a:bodyPr/>
        <a:lstStyle/>
        <a:p>
          <a:endParaRPr lang="en-US" sz="1600"/>
        </a:p>
      </dgm:t>
    </dgm:pt>
    <dgm:pt modelId="{C7A52090-21C4-4382-B48B-8BB24005835E}" type="sibTrans" cxnId="{8290A099-551C-47D8-BA20-BA8AA20AC525}">
      <dgm:prSet custT="1"/>
      <dgm:spPr/>
      <dgm:t>
        <a:bodyPr/>
        <a:lstStyle/>
        <a:p>
          <a:endParaRPr lang="en-US" sz="1600"/>
        </a:p>
      </dgm:t>
    </dgm:pt>
    <dgm:pt modelId="{9F8DF4EC-3738-438D-9667-21D66448E47A}">
      <dgm:prSet phldrT="[Text]" custT="1"/>
      <dgm:spPr>
        <a:solidFill>
          <a:schemeClr val="accent3">
            <a:lumMod val="20000"/>
            <a:lumOff val="80000"/>
          </a:schemeClr>
        </a:solidFill>
        <a:ln>
          <a:solidFill>
            <a:schemeClr val="tx1"/>
          </a:solidFill>
        </a:ln>
      </dgm:spPr>
      <dgm:t>
        <a:bodyPr/>
        <a:lstStyle/>
        <a:p>
          <a:r>
            <a:rPr lang="en-US" sz="1600" spc="-1" dirty="0">
              <a:solidFill>
                <a:schemeClr val="tx1"/>
              </a:solidFill>
              <a:latin typeface="Arial"/>
            </a:rPr>
            <a:t>Sign the IBT (Internet based trading) agreement after checking the costs involved and the facilities provided.</a:t>
          </a:r>
        </a:p>
      </dgm:t>
    </dgm:pt>
    <dgm:pt modelId="{F95A48DD-33D4-4DCA-A766-DDF15A9F4B4C}" type="parTrans" cxnId="{0B42F8FF-EB97-42BD-8B55-4C2E9242B25B}">
      <dgm:prSet/>
      <dgm:spPr/>
      <dgm:t>
        <a:bodyPr/>
        <a:lstStyle/>
        <a:p>
          <a:endParaRPr lang="en-US" sz="1600"/>
        </a:p>
      </dgm:t>
    </dgm:pt>
    <dgm:pt modelId="{85E795B6-4869-4357-8DF9-A6DBD706707D}" type="sibTrans" cxnId="{0B42F8FF-EB97-42BD-8B55-4C2E9242B25B}">
      <dgm:prSet custT="1"/>
      <dgm:spPr/>
      <dgm:t>
        <a:bodyPr/>
        <a:lstStyle/>
        <a:p>
          <a:endParaRPr lang="en-US" sz="1600"/>
        </a:p>
      </dgm:t>
    </dgm:pt>
    <dgm:pt modelId="{57C63D0F-1C6A-477D-9A12-881A23AE8293}">
      <dgm:prSet phldrT="[Text]" custT="1"/>
      <dgm:spPr>
        <a:solidFill>
          <a:schemeClr val="accent3">
            <a:lumMod val="20000"/>
            <a:lumOff val="80000"/>
          </a:schemeClr>
        </a:solidFill>
        <a:ln>
          <a:solidFill>
            <a:schemeClr val="tx1"/>
          </a:solidFill>
        </a:ln>
      </dgm:spPr>
      <dgm:t>
        <a:bodyPr/>
        <a:lstStyle/>
        <a:p>
          <a:r>
            <a:rPr lang="en-US" sz="1600" b="0" spc="-1" dirty="0">
              <a:solidFill>
                <a:schemeClr val="tx1"/>
              </a:solidFill>
              <a:latin typeface="Arial"/>
            </a:rPr>
            <a:t>Visit website of the Stockbroker / Install the Online Trading app.</a:t>
          </a:r>
        </a:p>
      </dgm:t>
    </dgm:pt>
    <dgm:pt modelId="{6F6676B6-5DC5-45E6-B07F-59FC1B3B4493}" type="parTrans" cxnId="{70F80F56-9D17-441E-BE06-9827FADC5B57}">
      <dgm:prSet/>
      <dgm:spPr/>
      <dgm:t>
        <a:bodyPr/>
        <a:lstStyle/>
        <a:p>
          <a:endParaRPr lang="en-US" sz="1600"/>
        </a:p>
      </dgm:t>
    </dgm:pt>
    <dgm:pt modelId="{D27FB1C4-D077-4527-923C-0269590E65DD}" type="sibTrans" cxnId="{70F80F56-9D17-441E-BE06-9827FADC5B57}">
      <dgm:prSet custT="1"/>
      <dgm:spPr/>
      <dgm:t>
        <a:bodyPr/>
        <a:lstStyle/>
        <a:p>
          <a:endParaRPr lang="en-US" sz="1600">
            <a:solidFill>
              <a:schemeClr val="tx1"/>
            </a:solidFill>
          </a:endParaRPr>
        </a:p>
      </dgm:t>
    </dgm:pt>
    <dgm:pt modelId="{FC239512-3B6D-4909-96F1-FBE6F0650B56}">
      <dgm:prSet custT="1"/>
      <dgm:spPr>
        <a:solidFill>
          <a:schemeClr val="accent3">
            <a:lumMod val="20000"/>
            <a:lumOff val="80000"/>
          </a:schemeClr>
        </a:solidFill>
        <a:ln>
          <a:solidFill>
            <a:schemeClr val="tx1"/>
          </a:solidFill>
        </a:ln>
      </dgm:spPr>
      <dgm:t>
        <a:bodyPr/>
        <a:lstStyle/>
        <a:p>
          <a:r>
            <a:rPr lang="en-US" sz="1600" spc="-1" dirty="0">
              <a:solidFill>
                <a:schemeClr val="tx1"/>
              </a:solidFill>
              <a:latin typeface="Arial"/>
            </a:rPr>
            <a:t>Investor must login using Username and Password provided.</a:t>
          </a:r>
        </a:p>
      </dgm:t>
    </dgm:pt>
    <dgm:pt modelId="{638535C4-8BF2-4887-8385-0D961E8AE1E0}" type="parTrans" cxnId="{BB141B53-0312-4DD5-9D0E-56EB62209813}">
      <dgm:prSet/>
      <dgm:spPr/>
      <dgm:t>
        <a:bodyPr/>
        <a:lstStyle/>
        <a:p>
          <a:endParaRPr lang="en-US" sz="1600"/>
        </a:p>
      </dgm:t>
    </dgm:pt>
    <dgm:pt modelId="{BE2C5E13-A569-4704-8FC7-169F89C264A7}" type="sibTrans" cxnId="{BB141B53-0312-4DD5-9D0E-56EB62209813}">
      <dgm:prSet custT="1"/>
      <dgm:spPr/>
      <dgm:t>
        <a:bodyPr/>
        <a:lstStyle/>
        <a:p>
          <a:endParaRPr lang="en-US" sz="1600"/>
        </a:p>
      </dgm:t>
    </dgm:pt>
    <dgm:pt modelId="{88A080F6-4E57-47F1-96C6-31588485A9E1}">
      <dgm:prSet custT="1"/>
      <dgm:spPr>
        <a:solidFill>
          <a:schemeClr val="accent3">
            <a:lumMod val="20000"/>
            <a:lumOff val="80000"/>
          </a:schemeClr>
        </a:solidFill>
        <a:ln>
          <a:solidFill>
            <a:schemeClr val="tx1"/>
          </a:solidFill>
        </a:ln>
      </dgm:spPr>
      <dgm:t>
        <a:bodyPr/>
        <a:lstStyle/>
        <a:p>
          <a:r>
            <a:rPr lang="en-US" sz="1600" spc="-1" dirty="0">
              <a:solidFill>
                <a:schemeClr val="tx1"/>
              </a:solidFill>
              <a:latin typeface="Arial"/>
            </a:rPr>
            <a:t>Some Stock Brokers also have 2-Factor verification system where additional OTP also needs to be entered.</a:t>
          </a:r>
          <a:endParaRPr lang="en-US" sz="1600" dirty="0">
            <a:solidFill>
              <a:schemeClr val="tx1"/>
            </a:solidFill>
          </a:endParaRPr>
        </a:p>
      </dgm:t>
    </dgm:pt>
    <dgm:pt modelId="{75B69786-E9C1-4689-A17B-02EBFD053353}" type="parTrans" cxnId="{2393FDD2-421D-4BB0-B7F2-0B458E2305E2}">
      <dgm:prSet/>
      <dgm:spPr/>
      <dgm:t>
        <a:bodyPr/>
        <a:lstStyle/>
        <a:p>
          <a:endParaRPr lang="en-US" sz="1600"/>
        </a:p>
      </dgm:t>
    </dgm:pt>
    <dgm:pt modelId="{A386A73F-4A2D-47C1-AA46-3EBDF01E462E}" type="sibTrans" cxnId="{2393FDD2-421D-4BB0-B7F2-0B458E2305E2}">
      <dgm:prSet custT="1"/>
      <dgm:spPr/>
      <dgm:t>
        <a:bodyPr/>
        <a:lstStyle/>
        <a:p>
          <a:endParaRPr lang="en-US" sz="1600"/>
        </a:p>
      </dgm:t>
    </dgm:pt>
    <dgm:pt modelId="{3A0C40D2-BB84-4D58-A09D-9E862E827702}">
      <dgm:prSet custT="1"/>
      <dgm:spPr>
        <a:solidFill>
          <a:schemeClr val="accent3">
            <a:lumMod val="20000"/>
            <a:lumOff val="80000"/>
          </a:schemeClr>
        </a:solidFill>
        <a:ln>
          <a:solidFill>
            <a:schemeClr val="tx1"/>
          </a:solidFill>
        </a:ln>
      </dgm:spPr>
      <dgm:t>
        <a:bodyPr/>
        <a:lstStyle/>
        <a:p>
          <a:r>
            <a:rPr lang="en-US" sz="1600" spc="-1" dirty="0">
              <a:solidFill>
                <a:schemeClr val="tx1"/>
              </a:solidFill>
              <a:latin typeface="Arial"/>
            </a:rPr>
            <a:t>Check current price and volume details of stock you want to buy/ sell on </a:t>
          </a:r>
          <a:r>
            <a:rPr lang="en-US" sz="1600" b="1" u="sng" spc="-1" dirty="0">
              <a:solidFill>
                <a:schemeClr val="tx1"/>
              </a:solidFill>
              <a:latin typeface="Arial"/>
            </a:rPr>
            <a:t>Market Watch</a:t>
          </a:r>
          <a:r>
            <a:rPr lang="en-US" sz="1600" spc="-1" dirty="0">
              <a:solidFill>
                <a:schemeClr val="tx1"/>
              </a:solidFill>
              <a:latin typeface="Arial"/>
            </a:rPr>
            <a:t> Section of the Stock broker’s terminal.</a:t>
          </a:r>
          <a:endParaRPr lang="en-US" sz="1600" dirty="0">
            <a:solidFill>
              <a:schemeClr val="tx1"/>
            </a:solidFill>
          </a:endParaRPr>
        </a:p>
      </dgm:t>
    </dgm:pt>
    <dgm:pt modelId="{7A073027-94AD-4A40-9577-DB8F37D995BB}" type="parTrans" cxnId="{281F4B97-3CDB-47DE-BF56-423EC96887E5}">
      <dgm:prSet/>
      <dgm:spPr/>
      <dgm:t>
        <a:bodyPr/>
        <a:lstStyle/>
        <a:p>
          <a:endParaRPr lang="en-US" sz="1600"/>
        </a:p>
      </dgm:t>
    </dgm:pt>
    <dgm:pt modelId="{01BD0156-D1D8-477B-B618-CEBADE002FD7}" type="sibTrans" cxnId="{281F4B97-3CDB-47DE-BF56-423EC96887E5}">
      <dgm:prSet/>
      <dgm:spPr/>
      <dgm:t>
        <a:bodyPr/>
        <a:lstStyle/>
        <a:p>
          <a:endParaRPr lang="en-US" sz="1600"/>
        </a:p>
      </dgm:t>
    </dgm:pt>
    <dgm:pt modelId="{4741D3A1-C4D2-4C2B-9CB1-30F9E18AA64A}" type="pres">
      <dgm:prSet presAssocID="{011822B0-332A-4B0B-B069-8A9FE91A0AA1}" presName="linearFlow" presStyleCnt="0">
        <dgm:presLayoutVars>
          <dgm:resizeHandles val="exact"/>
        </dgm:presLayoutVars>
      </dgm:prSet>
      <dgm:spPr/>
    </dgm:pt>
    <dgm:pt modelId="{5A72366E-0573-4095-9B27-67CC3009D532}" type="pres">
      <dgm:prSet presAssocID="{BE710A39-6B1B-4784-8909-90DFF4EE32D0}" presName="node" presStyleLbl="node1" presStyleIdx="0" presStyleCnt="6" custScaleX="441502">
        <dgm:presLayoutVars>
          <dgm:bulletEnabled val="1"/>
        </dgm:presLayoutVars>
      </dgm:prSet>
      <dgm:spPr/>
    </dgm:pt>
    <dgm:pt modelId="{CC0AD81A-9566-4CEB-98C2-EA2F13D78101}" type="pres">
      <dgm:prSet presAssocID="{C7A52090-21C4-4382-B48B-8BB24005835E}" presName="sibTrans" presStyleLbl="sibTrans2D1" presStyleIdx="0" presStyleCnt="5"/>
      <dgm:spPr/>
    </dgm:pt>
    <dgm:pt modelId="{F95090CD-CB15-476E-A38C-5B45C86D9007}" type="pres">
      <dgm:prSet presAssocID="{C7A52090-21C4-4382-B48B-8BB24005835E}" presName="connectorText" presStyleLbl="sibTrans2D1" presStyleIdx="0" presStyleCnt="5"/>
      <dgm:spPr/>
    </dgm:pt>
    <dgm:pt modelId="{F27EAF8A-474B-47EA-9A5C-DB1769C7BB59}" type="pres">
      <dgm:prSet presAssocID="{9F8DF4EC-3738-438D-9667-21D66448E47A}" presName="node" presStyleLbl="node1" presStyleIdx="1" presStyleCnt="6" custScaleX="441502">
        <dgm:presLayoutVars>
          <dgm:bulletEnabled val="1"/>
        </dgm:presLayoutVars>
      </dgm:prSet>
      <dgm:spPr/>
    </dgm:pt>
    <dgm:pt modelId="{DC243833-EA93-4A0C-8E91-6517BCE41629}" type="pres">
      <dgm:prSet presAssocID="{85E795B6-4869-4357-8DF9-A6DBD706707D}" presName="sibTrans" presStyleLbl="sibTrans2D1" presStyleIdx="1" presStyleCnt="5"/>
      <dgm:spPr/>
    </dgm:pt>
    <dgm:pt modelId="{C03BF04C-F178-42D0-9335-81490934B3DC}" type="pres">
      <dgm:prSet presAssocID="{85E795B6-4869-4357-8DF9-A6DBD706707D}" presName="connectorText" presStyleLbl="sibTrans2D1" presStyleIdx="1" presStyleCnt="5"/>
      <dgm:spPr/>
    </dgm:pt>
    <dgm:pt modelId="{5F29EDCC-6928-436A-B745-63336AE73A2B}" type="pres">
      <dgm:prSet presAssocID="{57C63D0F-1C6A-477D-9A12-881A23AE8293}" presName="node" presStyleLbl="node1" presStyleIdx="2" presStyleCnt="6" custScaleX="441502">
        <dgm:presLayoutVars>
          <dgm:bulletEnabled val="1"/>
        </dgm:presLayoutVars>
      </dgm:prSet>
      <dgm:spPr/>
    </dgm:pt>
    <dgm:pt modelId="{359E9C02-ECCC-44DC-89DD-34D2AADBCF08}" type="pres">
      <dgm:prSet presAssocID="{D27FB1C4-D077-4527-923C-0269590E65DD}" presName="sibTrans" presStyleLbl="sibTrans2D1" presStyleIdx="2" presStyleCnt="5"/>
      <dgm:spPr/>
    </dgm:pt>
    <dgm:pt modelId="{7E0B0394-B2C0-4BEE-BA1B-37A7AC9C3F9E}" type="pres">
      <dgm:prSet presAssocID="{D27FB1C4-D077-4527-923C-0269590E65DD}" presName="connectorText" presStyleLbl="sibTrans2D1" presStyleIdx="2" presStyleCnt="5"/>
      <dgm:spPr/>
    </dgm:pt>
    <dgm:pt modelId="{2D6C08B6-CB2B-4D5D-9ADA-7C5EF1E60B21}" type="pres">
      <dgm:prSet presAssocID="{FC239512-3B6D-4909-96F1-FBE6F0650B56}" presName="node" presStyleLbl="node1" presStyleIdx="3" presStyleCnt="6" custScaleX="441502">
        <dgm:presLayoutVars>
          <dgm:bulletEnabled val="1"/>
        </dgm:presLayoutVars>
      </dgm:prSet>
      <dgm:spPr/>
    </dgm:pt>
    <dgm:pt modelId="{988E4D3C-5F5D-47FC-AC28-CA82EF2FFC6D}" type="pres">
      <dgm:prSet presAssocID="{BE2C5E13-A569-4704-8FC7-169F89C264A7}" presName="sibTrans" presStyleLbl="sibTrans2D1" presStyleIdx="3" presStyleCnt="5"/>
      <dgm:spPr/>
    </dgm:pt>
    <dgm:pt modelId="{7089F0FA-A7DE-407F-95DB-276AA191EC1E}" type="pres">
      <dgm:prSet presAssocID="{BE2C5E13-A569-4704-8FC7-169F89C264A7}" presName="connectorText" presStyleLbl="sibTrans2D1" presStyleIdx="3" presStyleCnt="5"/>
      <dgm:spPr/>
    </dgm:pt>
    <dgm:pt modelId="{6D871836-3495-4183-8B2D-E5F5FC74810E}" type="pres">
      <dgm:prSet presAssocID="{88A080F6-4E57-47F1-96C6-31588485A9E1}" presName="node" presStyleLbl="node1" presStyleIdx="4" presStyleCnt="6" custScaleX="441502">
        <dgm:presLayoutVars>
          <dgm:bulletEnabled val="1"/>
        </dgm:presLayoutVars>
      </dgm:prSet>
      <dgm:spPr/>
    </dgm:pt>
    <dgm:pt modelId="{433704E2-AFA0-4111-9E77-7BBF08921627}" type="pres">
      <dgm:prSet presAssocID="{A386A73F-4A2D-47C1-AA46-3EBDF01E462E}" presName="sibTrans" presStyleLbl="sibTrans2D1" presStyleIdx="4" presStyleCnt="5"/>
      <dgm:spPr/>
    </dgm:pt>
    <dgm:pt modelId="{B9B3F91B-296E-45C7-BF9C-89BD4DF8731E}" type="pres">
      <dgm:prSet presAssocID="{A386A73F-4A2D-47C1-AA46-3EBDF01E462E}" presName="connectorText" presStyleLbl="sibTrans2D1" presStyleIdx="4" presStyleCnt="5"/>
      <dgm:spPr/>
    </dgm:pt>
    <dgm:pt modelId="{10EB3EB1-1BFA-4E02-8E6A-964A6F5EB444}" type="pres">
      <dgm:prSet presAssocID="{3A0C40D2-BB84-4D58-A09D-9E862E827702}" presName="node" presStyleLbl="node1" presStyleIdx="5" presStyleCnt="6" custScaleX="441502">
        <dgm:presLayoutVars>
          <dgm:bulletEnabled val="1"/>
        </dgm:presLayoutVars>
      </dgm:prSet>
      <dgm:spPr/>
    </dgm:pt>
  </dgm:ptLst>
  <dgm:cxnLst>
    <dgm:cxn modelId="{1A11B50A-CE3D-483C-9A9E-1A32BD175543}" type="presOf" srcId="{BE2C5E13-A569-4704-8FC7-169F89C264A7}" destId="{988E4D3C-5F5D-47FC-AC28-CA82EF2FFC6D}" srcOrd="0" destOrd="0" presId="urn:microsoft.com/office/officeart/2005/8/layout/process2"/>
    <dgm:cxn modelId="{4E77B70A-2CE6-4BD8-9E92-08491FB8E51A}" type="presOf" srcId="{C7A52090-21C4-4382-B48B-8BB24005835E}" destId="{CC0AD81A-9566-4CEB-98C2-EA2F13D78101}" srcOrd="0" destOrd="0" presId="urn:microsoft.com/office/officeart/2005/8/layout/process2"/>
    <dgm:cxn modelId="{E3518428-95B8-4603-AB15-8936284BF619}" type="presOf" srcId="{FC239512-3B6D-4909-96F1-FBE6F0650B56}" destId="{2D6C08B6-CB2B-4D5D-9ADA-7C5EF1E60B21}" srcOrd="0" destOrd="0" presId="urn:microsoft.com/office/officeart/2005/8/layout/process2"/>
    <dgm:cxn modelId="{C585E12A-089F-464F-8DD3-27F1C2CA690A}" type="presOf" srcId="{C7A52090-21C4-4382-B48B-8BB24005835E}" destId="{F95090CD-CB15-476E-A38C-5B45C86D9007}" srcOrd="1" destOrd="0" presId="urn:microsoft.com/office/officeart/2005/8/layout/process2"/>
    <dgm:cxn modelId="{B187C130-9F5A-4A16-8F34-E4BA34C1AD07}" type="presOf" srcId="{57C63D0F-1C6A-477D-9A12-881A23AE8293}" destId="{5F29EDCC-6928-436A-B745-63336AE73A2B}" srcOrd="0" destOrd="0" presId="urn:microsoft.com/office/officeart/2005/8/layout/process2"/>
    <dgm:cxn modelId="{451A2138-FD3C-4F40-B1A9-C61E32C73AA4}" type="presOf" srcId="{011822B0-332A-4B0B-B069-8A9FE91A0AA1}" destId="{4741D3A1-C4D2-4C2B-9CB1-30F9E18AA64A}" srcOrd="0" destOrd="0" presId="urn:microsoft.com/office/officeart/2005/8/layout/process2"/>
    <dgm:cxn modelId="{8C227838-93C9-4E1E-922F-0F14CB62763E}" type="presOf" srcId="{85E795B6-4869-4357-8DF9-A6DBD706707D}" destId="{C03BF04C-F178-42D0-9335-81490934B3DC}" srcOrd="1" destOrd="0" presId="urn:microsoft.com/office/officeart/2005/8/layout/process2"/>
    <dgm:cxn modelId="{BB141B53-0312-4DD5-9D0E-56EB62209813}" srcId="{011822B0-332A-4B0B-B069-8A9FE91A0AA1}" destId="{FC239512-3B6D-4909-96F1-FBE6F0650B56}" srcOrd="3" destOrd="0" parTransId="{638535C4-8BF2-4887-8385-0D961E8AE1E0}" sibTransId="{BE2C5E13-A569-4704-8FC7-169F89C264A7}"/>
    <dgm:cxn modelId="{70F80F56-9D17-441E-BE06-9827FADC5B57}" srcId="{011822B0-332A-4B0B-B069-8A9FE91A0AA1}" destId="{57C63D0F-1C6A-477D-9A12-881A23AE8293}" srcOrd="2" destOrd="0" parTransId="{6F6676B6-5DC5-45E6-B07F-59FC1B3B4493}" sibTransId="{D27FB1C4-D077-4527-923C-0269590E65DD}"/>
    <dgm:cxn modelId="{48F91476-F7B4-49A7-9B95-3D2F738C9D60}" type="presOf" srcId="{9F8DF4EC-3738-438D-9667-21D66448E47A}" destId="{F27EAF8A-474B-47EA-9A5C-DB1769C7BB59}" srcOrd="0" destOrd="0" presId="urn:microsoft.com/office/officeart/2005/8/layout/process2"/>
    <dgm:cxn modelId="{DAE98580-4D57-440B-8AD0-6CEF0E4B666C}" type="presOf" srcId="{3A0C40D2-BB84-4D58-A09D-9E862E827702}" destId="{10EB3EB1-1BFA-4E02-8E6A-964A6F5EB444}" srcOrd="0" destOrd="0" presId="urn:microsoft.com/office/officeart/2005/8/layout/process2"/>
    <dgm:cxn modelId="{11D11483-F03A-4218-9CCE-A67227B3C775}" type="presOf" srcId="{A386A73F-4A2D-47C1-AA46-3EBDF01E462E}" destId="{B9B3F91B-296E-45C7-BF9C-89BD4DF8731E}" srcOrd="1" destOrd="0" presId="urn:microsoft.com/office/officeart/2005/8/layout/process2"/>
    <dgm:cxn modelId="{611B7C83-814D-4E3F-AFBF-8842A1BE361C}" type="presOf" srcId="{D27FB1C4-D077-4527-923C-0269590E65DD}" destId="{7E0B0394-B2C0-4BEE-BA1B-37A7AC9C3F9E}" srcOrd="1" destOrd="0" presId="urn:microsoft.com/office/officeart/2005/8/layout/process2"/>
    <dgm:cxn modelId="{CFEF208E-A14D-4D60-B33A-BE089E7C77A9}" type="presOf" srcId="{D27FB1C4-D077-4527-923C-0269590E65DD}" destId="{359E9C02-ECCC-44DC-89DD-34D2AADBCF08}" srcOrd="0" destOrd="0" presId="urn:microsoft.com/office/officeart/2005/8/layout/process2"/>
    <dgm:cxn modelId="{281F4B97-3CDB-47DE-BF56-423EC96887E5}" srcId="{011822B0-332A-4B0B-B069-8A9FE91A0AA1}" destId="{3A0C40D2-BB84-4D58-A09D-9E862E827702}" srcOrd="5" destOrd="0" parTransId="{7A073027-94AD-4A40-9577-DB8F37D995BB}" sibTransId="{01BD0156-D1D8-477B-B618-CEBADE002FD7}"/>
    <dgm:cxn modelId="{8290A099-551C-47D8-BA20-BA8AA20AC525}" srcId="{011822B0-332A-4B0B-B069-8A9FE91A0AA1}" destId="{BE710A39-6B1B-4784-8909-90DFF4EE32D0}" srcOrd="0" destOrd="0" parTransId="{C82E9546-33F5-48E9-870E-7730B3A5A4B2}" sibTransId="{C7A52090-21C4-4382-B48B-8BB24005835E}"/>
    <dgm:cxn modelId="{F5E440AD-6A16-41AF-80FA-B4454FA996D8}" type="presOf" srcId="{88A080F6-4E57-47F1-96C6-31588485A9E1}" destId="{6D871836-3495-4183-8B2D-E5F5FC74810E}" srcOrd="0" destOrd="0" presId="urn:microsoft.com/office/officeart/2005/8/layout/process2"/>
    <dgm:cxn modelId="{D0E182CC-6769-4552-AA01-3AA29BA0A268}" type="presOf" srcId="{BE2C5E13-A569-4704-8FC7-169F89C264A7}" destId="{7089F0FA-A7DE-407F-95DB-276AA191EC1E}" srcOrd="1" destOrd="0" presId="urn:microsoft.com/office/officeart/2005/8/layout/process2"/>
    <dgm:cxn modelId="{2393FDD2-421D-4BB0-B7F2-0B458E2305E2}" srcId="{011822B0-332A-4B0B-B069-8A9FE91A0AA1}" destId="{88A080F6-4E57-47F1-96C6-31588485A9E1}" srcOrd="4" destOrd="0" parTransId="{75B69786-E9C1-4689-A17B-02EBFD053353}" sibTransId="{A386A73F-4A2D-47C1-AA46-3EBDF01E462E}"/>
    <dgm:cxn modelId="{F21414E5-294D-41A1-8C1F-78896B9E45E3}" type="presOf" srcId="{A386A73F-4A2D-47C1-AA46-3EBDF01E462E}" destId="{433704E2-AFA0-4111-9E77-7BBF08921627}" srcOrd="0" destOrd="0" presId="urn:microsoft.com/office/officeart/2005/8/layout/process2"/>
    <dgm:cxn modelId="{FA24D0ED-16EE-4949-9471-90AA7D908352}" type="presOf" srcId="{BE710A39-6B1B-4784-8909-90DFF4EE32D0}" destId="{5A72366E-0573-4095-9B27-67CC3009D532}" srcOrd="0" destOrd="0" presId="urn:microsoft.com/office/officeart/2005/8/layout/process2"/>
    <dgm:cxn modelId="{175B04F5-82CF-4A7E-98E0-2BD8C75E47F2}" type="presOf" srcId="{85E795B6-4869-4357-8DF9-A6DBD706707D}" destId="{DC243833-EA93-4A0C-8E91-6517BCE41629}" srcOrd="0" destOrd="0" presId="urn:microsoft.com/office/officeart/2005/8/layout/process2"/>
    <dgm:cxn modelId="{0B42F8FF-EB97-42BD-8B55-4C2E9242B25B}" srcId="{011822B0-332A-4B0B-B069-8A9FE91A0AA1}" destId="{9F8DF4EC-3738-438D-9667-21D66448E47A}" srcOrd="1" destOrd="0" parTransId="{F95A48DD-33D4-4DCA-A766-DDF15A9F4B4C}" sibTransId="{85E795B6-4869-4357-8DF9-A6DBD706707D}"/>
    <dgm:cxn modelId="{A16104A6-200B-4325-9111-82F4082B18E2}" type="presParOf" srcId="{4741D3A1-C4D2-4C2B-9CB1-30F9E18AA64A}" destId="{5A72366E-0573-4095-9B27-67CC3009D532}" srcOrd="0" destOrd="0" presId="urn:microsoft.com/office/officeart/2005/8/layout/process2"/>
    <dgm:cxn modelId="{0F85CBA3-88B1-454F-A3D6-0C29AC063669}" type="presParOf" srcId="{4741D3A1-C4D2-4C2B-9CB1-30F9E18AA64A}" destId="{CC0AD81A-9566-4CEB-98C2-EA2F13D78101}" srcOrd="1" destOrd="0" presId="urn:microsoft.com/office/officeart/2005/8/layout/process2"/>
    <dgm:cxn modelId="{6D6559CF-FE00-4681-B7D0-CB7F9755989D}" type="presParOf" srcId="{CC0AD81A-9566-4CEB-98C2-EA2F13D78101}" destId="{F95090CD-CB15-476E-A38C-5B45C86D9007}" srcOrd="0" destOrd="0" presId="urn:microsoft.com/office/officeart/2005/8/layout/process2"/>
    <dgm:cxn modelId="{80E39BE6-525A-4C2A-9B60-A0770BD7E118}" type="presParOf" srcId="{4741D3A1-C4D2-4C2B-9CB1-30F9E18AA64A}" destId="{F27EAF8A-474B-47EA-9A5C-DB1769C7BB59}" srcOrd="2" destOrd="0" presId="urn:microsoft.com/office/officeart/2005/8/layout/process2"/>
    <dgm:cxn modelId="{4F7E1AF0-45A7-4170-A9A9-FE94F26BAC7C}" type="presParOf" srcId="{4741D3A1-C4D2-4C2B-9CB1-30F9E18AA64A}" destId="{DC243833-EA93-4A0C-8E91-6517BCE41629}" srcOrd="3" destOrd="0" presId="urn:microsoft.com/office/officeart/2005/8/layout/process2"/>
    <dgm:cxn modelId="{46EE62FE-687F-4617-9D91-9345DBA9674B}" type="presParOf" srcId="{DC243833-EA93-4A0C-8E91-6517BCE41629}" destId="{C03BF04C-F178-42D0-9335-81490934B3DC}" srcOrd="0" destOrd="0" presId="urn:microsoft.com/office/officeart/2005/8/layout/process2"/>
    <dgm:cxn modelId="{D4F29C3A-E9D0-4C88-B8BF-C883F404529F}" type="presParOf" srcId="{4741D3A1-C4D2-4C2B-9CB1-30F9E18AA64A}" destId="{5F29EDCC-6928-436A-B745-63336AE73A2B}" srcOrd="4" destOrd="0" presId="urn:microsoft.com/office/officeart/2005/8/layout/process2"/>
    <dgm:cxn modelId="{63EE090C-4C0D-4984-93DD-B47A69B9A065}" type="presParOf" srcId="{4741D3A1-C4D2-4C2B-9CB1-30F9E18AA64A}" destId="{359E9C02-ECCC-44DC-89DD-34D2AADBCF08}" srcOrd="5" destOrd="0" presId="urn:microsoft.com/office/officeart/2005/8/layout/process2"/>
    <dgm:cxn modelId="{239073F7-D395-4EF3-9D0B-0B20A078A3C5}" type="presParOf" srcId="{359E9C02-ECCC-44DC-89DD-34D2AADBCF08}" destId="{7E0B0394-B2C0-4BEE-BA1B-37A7AC9C3F9E}" srcOrd="0" destOrd="0" presId="urn:microsoft.com/office/officeart/2005/8/layout/process2"/>
    <dgm:cxn modelId="{7739CD2B-1D49-4380-A78B-676518B8483F}" type="presParOf" srcId="{4741D3A1-C4D2-4C2B-9CB1-30F9E18AA64A}" destId="{2D6C08B6-CB2B-4D5D-9ADA-7C5EF1E60B21}" srcOrd="6" destOrd="0" presId="urn:microsoft.com/office/officeart/2005/8/layout/process2"/>
    <dgm:cxn modelId="{9DEE4EAD-BE58-4D92-89EC-2953947402B3}" type="presParOf" srcId="{4741D3A1-C4D2-4C2B-9CB1-30F9E18AA64A}" destId="{988E4D3C-5F5D-47FC-AC28-CA82EF2FFC6D}" srcOrd="7" destOrd="0" presId="urn:microsoft.com/office/officeart/2005/8/layout/process2"/>
    <dgm:cxn modelId="{9456A2B2-B01A-497A-9DBE-87AB16BF59AA}" type="presParOf" srcId="{988E4D3C-5F5D-47FC-AC28-CA82EF2FFC6D}" destId="{7089F0FA-A7DE-407F-95DB-276AA191EC1E}" srcOrd="0" destOrd="0" presId="urn:microsoft.com/office/officeart/2005/8/layout/process2"/>
    <dgm:cxn modelId="{43833CF3-F1D6-4FD3-8075-B4D72E6A7718}" type="presParOf" srcId="{4741D3A1-C4D2-4C2B-9CB1-30F9E18AA64A}" destId="{6D871836-3495-4183-8B2D-E5F5FC74810E}" srcOrd="8" destOrd="0" presId="urn:microsoft.com/office/officeart/2005/8/layout/process2"/>
    <dgm:cxn modelId="{B596F0D0-5305-4DC8-A220-5D00E9090A21}" type="presParOf" srcId="{4741D3A1-C4D2-4C2B-9CB1-30F9E18AA64A}" destId="{433704E2-AFA0-4111-9E77-7BBF08921627}" srcOrd="9" destOrd="0" presId="urn:microsoft.com/office/officeart/2005/8/layout/process2"/>
    <dgm:cxn modelId="{27DEE4BD-9F90-4296-8589-20159BDC7137}" type="presParOf" srcId="{433704E2-AFA0-4111-9E77-7BBF08921627}" destId="{B9B3F91B-296E-45C7-BF9C-89BD4DF8731E}" srcOrd="0" destOrd="0" presId="urn:microsoft.com/office/officeart/2005/8/layout/process2"/>
    <dgm:cxn modelId="{47726AC7-7B7B-4BB4-A24D-5ADD6943EA48}" type="presParOf" srcId="{4741D3A1-C4D2-4C2B-9CB1-30F9E18AA64A}" destId="{10EB3EB1-1BFA-4E02-8E6A-964A6F5EB444}"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4BF4FC-7AEB-448D-A238-2A5BAEA65E5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021C92D-D416-43E9-8A5F-56E5775426C0}">
      <dgm:prSet phldrT="[Text]" custT="1"/>
      <dgm:spPr>
        <a:solidFill>
          <a:schemeClr val="accent5">
            <a:lumMod val="75000"/>
          </a:schemeClr>
        </a:solidFill>
        <a:ln>
          <a:solidFill>
            <a:schemeClr val="tx1"/>
          </a:solidFill>
        </a:ln>
      </dgm:spPr>
      <dgm:t>
        <a:bodyPr/>
        <a:lstStyle/>
        <a:p>
          <a:r>
            <a:rPr lang="en-IN" sz="1600" spc="-1" dirty="0">
              <a:latin typeface="Arial"/>
            </a:rPr>
            <a:t>Keeps a record of all the orders put by the client</a:t>
          </a:r>
          <a:endParaRPr lang="en-US" sz="1600" dirty="0"/>
        </a:p>
      </dgm:t>
    </dgm:pt>
    <dgm:pt modelId="{B8501283-A025-4ABA-9B9C-7DB9E701D8F0}" type="parTrans" cxnId="{4C4751C4-BC9B-4D6D-AB49-06EC500850D4}">
      <dgm:prSet/>
      <dgm:spPr/>
      <dgm:t>
        <a:bodyPr/>
        <a:lstStyle/>
        <a:p>
          <a:endParaRPr lang="en-US" sz="1600"/>
        </a:p>
      </dgm:t>
    </dgm:pt>
    <dgm:pt modelId="{06C7DFE3-860A-42FD-A6D9-5850EFB28A16}" type="sibTrans" cxnId="{4C4751C4-BC9B-4D6D-AB49-06EC500850D4}">
      <dgm:prSet/>
      <dgm:spPr/>
      <dgm:t>
        <a:bodyPr/>
        <a:lstStyle/>
        <a:p>
          <a:endParaRPr lang="en-US" sz="1600"/>
        </a:p>
      </dgm:t>
    </dgm:pt>
    <dgm:pt modelId="{EECC1009-A8B4-4A54-A5F2-1BD17CCA0974}">
      <dgm:prSet phldrT="[Text]" custT="1"/>
      <dgm:spPr>
        <a:solidFill>
          <a:schemeClr val="accent4">
            <a:lumMod val="60000"/>
            <a:lumOff val="40000"/>
          </a:schemeClr>
        </a:solidFill>
        <a:ln>
          <a:solidFill>
            <a:schemeClr val="tx1"/>
          </a:solidFill>
        </a:ln>
      </dgm:spPr>
      <dgm:t>
        <a:bodyPr/>
        <a:lstStyle/>
        <a:p>
          <a:r>
            <a:rPr lang="en-IN" sz="1600" spc="-1" dirty="0">
              <a:solidFill>
                <a:schemeClr val="tx1"/>
              </a:solidFill>
              <a:latin typeface="Arial"/>
            </a:rPr>
            <a:t>Check order details of past order</a:t>
          </a:r>
          <a:endParaRPr lang="en-US" sz="1600" dirty="0">
            <a:solidFill>
              <a:schemeClr val="tx1"/>
            </a:solidFill>
          </a:endParaRPr>
        </a:p>
      </dgm:t>
    </dgm:pt>
    <dgm:pt modelId="{B8798406-8AAB-43FB-A885-0CE62A5BFAA3}" type="parTrans" cxnId="{D2697C57-BD96-404D-9FC6-8F81009E3679}">
      <dgm:prSet/>
      <dgm:spPr/>
      <dgm:t>
        <a:bodyPr/>
        <a:lstStyle/>
        <a:p>
          <a:endParaRPr lang="en-US" sz="1600"/>
        </a:p>
      </dgm:t>
    </dgm:pt>
    <dgm:pt modelId="{A31F1CFC-F5B8-41C4-A404-D927A8918CFE}" type="sibTrans" cxnId="{D2697C57-BD96-404D-9FC6-8F81009E3679}">
      <dgm:prSet/>
      <dgm:spPr/>
      <dgm:t>
        <a:bodyPr/>
        <a:lstStyle/>
        <a:p>
          <a:endParaRPr lang="en-US" sz="1600"/>
        </a:p>
      </dgm:t>
    </dgm:pt>
    <dgm:pt modelId="{EAD7FF49-4248-4400-83F1-AA604A427E17}">
      <dgm:prSet phldrT="[Text]" custT="1"/>
      <dgm:spPr>
        <a:solidFill>
          <a:schemeClr val="accent5">
            <a:lumMod val="75000"/>
          </a:schemeClr>
        </a:solidFill>
        <a:ln>
          <a:solidFill>
            <a:schemeClr val="tx1"/>
          </a:solidFill>
        </a:ln>
      </dgm:spPr>
      <dgm:t>
        <a:bodyPr/>
        <a:lstStyle/>
        <a:p>
          <a:r>
            <a:rPr lang="en-IN" sz="1600" spc="-1" dirty="0">
              <a:latin typeface="Arial"/>
            </a:rPr>
            <a:t>Modify the orders</a:t>
          </a:r>
          <a:endParaRPr lang="en-US" sz="1600" dirty="0"/>
        </a:p>
      </dgm:t>
    </dgm:pt>
    <dgm:pt modelId="{C4963517-8CEC-41B8-BF45-D0063ED57491}" type="parTrans" cxnId="{06CAF90F-4247-4276-BBE5-764A4AC84E98}">
      <dgm:prSet/>
      <dgm:spPr/>
      <dgm:t>
        <a:bodyPr/>
        <a:lstStyle/>
        <a:p>
          <a:endParaRPr lang="en-US" sz="1600"/>
        </a:p>
      </dgm:t>
    </dgm:pt>
    <dgm:pt modelId="{0CA26D4D-1929-4D00-AD17-3CF13DB6D86C}" type="sibTrans" cxnId="{06CAF90F-4247-4276-BBE5-764A4AC84E98}">
      <dgm:prSet/>
      <dgm:spPr/>
      <dgm:t>
        <a:bodyPr/>
        <a:lstStyle/>
        <a:p>
          <a:endParaRPr lang="en-US" sz="1600"/>
        </a:p>
      </dgm:t>
    </dgm:pt>
    <dgm:pt modelId="{E540AE41-DBB8-4676-898C-59228AA17443}">
      <dgm:prSet phldrT="[Text]" custT="1"/>
      <dgm:spPr>
        <a:solidFill>
          <a:schemeClr val="accent4">
            <a:lumMod val="60000"/>
            <a:lumOff val="40000"/>
          </a:schemeClr>
        </a:solidFill>
        <a:ln>
          <a:solidFill>
            <a:schemeClr val="tx1"/>
          </a:solidFill>
        </a:ln>
      </dgm:spPr>
      <dgm:t>
        <a:bodyPr/>
        <a:lstStyle/>
        <a:p>
          <a:r>
            <a:rPr lang="en-IN" sz="1600" spc="-1" dirty="0">
              <a:solidFill>
                <a:schemeClr val="tx1"/>
              </a:solidFill>
              <a:latin typeface="Arial"/>
            </a:rPr>
            <a:t>Check Status of Order (Open / Completed / Rejected)</a:t>
          </a:r>
          <a:endParaRPr lang="en-US" sz="1600" dirty="0">
            <a:solidFill>
              <a:schemeClr val="tx1"/>
            </a:solidFill>
          </a:endParaRPr>
        </a:p>
      </dgm:t>
    </dgm:pt>
    <dgm:pt modelId="{59334A89-15B6-405B-A779-8E6B460CFD77}" type="parTrans" cxnId="{26D2F68D-5FE6-474B-886D-F05C5C986B1C}">
      <dgm:prSet/>
      <dgm:spPr/>
      <dgm:t>
        <a:bodyPr/>
        <a:lstStyle/>
        <a:p>
          <a:endParaRPr lang="en-US" sz="1600"/>
        </a:p>
      </dgm:t>
    </dgm:pt>
    <dgm:pt modelId="{8EBAEFE1-2E71-4A17-AD4B-5D14044B7FD2}" type="sibTrans" cxnId="{26D2F68D-5FE6-474B-886D-F05C5C986B1C}">
      <dgm:prSet/>
      <dgm:spPr/>
      <dgm:t>
        <a:bodyPr/>
        <a:lstStyle/>
        <a:p>
          <a:endParaRPr lang="en-US" sz="1600"/>
        </a:p>
      </dgm:t>
    </dgm:pt>
    <dgm:pt modelId="{F53F40AC-D2DD-48BA-AC1E-7B2E04C1E5AE}" type="pres">
      <dgm:prSet presAssocID="{034BF4FC-7AEB-448D-A238-2A5BAEA65E52}" presName="diagram" presStyleCnt="0">
        <dgm:presLayoutVars>
          <dgm:dir/>
          <dgm:resizeHandles val="exact"/>
        </dgm:presLayoutVars>
      </dgm:prSet>
      <dgm:spPr/>
    </dgm:pt>
    <dgm:pt modelId="{00333ACD-F707-4229-ADB3-3AC05B0B6FB7}" type="pres">
      <dgm:prSet presAssocID="{5021C92D-D416-43E9-8A5F-56E5775426C0}" presName="node" presStyleLbl="node1" presStyleIdx="0" presStyleCnt="4">
        <dgm:presLayoutVars>
          <dgm:bulletEnabled val="1"/>
        </dgm:presLayoutVars>
      </dgm:prSet>
      <dgm:spPr>
        <a:prstGeom prst="ellipse">
          <a:avLst/>
        </a:prstGeom>
      </dgm:spPr>
    </dgm:pt>
    <dgm:pt modelId="{454789FE-B4B0-4DF3-BF8C-369B36DA0366}" type="pres">
      <dgm:prSet presAssocID="{06C7DFE3-860A-42FD-A6D9-5850EFB28A16}" presName="sibTrans" presStyleCnt="0"/>
      <dgm:spPr/>
    </dgm:pt>
    <dgm:pt modelId="{CC186AEF-9940-496C-B98D-D237E862ACE3}" type="pres">
      <dgm:prSet presAssocID="{EECC1009-A8B4-4A54-A5F2-1BD17CCA0974}" presName="node" presStyleLbl="node1" presStyleIdx="1" presStyleCnt="4" custLinFactNeighborX="30640" custLinFactNeighborY="2084">
        <dgm:presLayoutVars>
          <dgm:bulletEnabled val="1"/>
        </dgm:presLayoutVars>
      </dgm:prSet>
      <dgm:spPr>
        <a:prstGeom prst="ellipse">
          <a:avLst/>
        </a:prstGeom>
      </dgm:spPr>
    </dgm:pt>
    <dgm:pt modelId="{2C083C73-4EF1-44EB-9028-450D59915714}" type="pres">
      <dgm:prSet presAssocID="{A31F1CFC-F5B8-41C4-A404-D927A8918CFE}" presName="sibTrans" presStyleCnt="0"/>
      <dgm:spPr/>
    </dgm:pt>
    <dgm:pt modelId="{B813F375-E9A0-4076-BF96-D23FF247E7E5}" type="pres">
      <dgm:prSet presAssocID="{EAD7FF49-4248-4400-83F1-AA604A427E17}" presName="node" presStyleLbl="node1" presStyleIdx="2" presStyleCnt="4" custLinFactX="-44037" custLinFactY="3317" custLinFactNeighborX="-100000" custLinFactNeighborY="100000">
        <dgm:presLayoutVars>
          <dgm:bulletEnabled val="1"/>
        </dgm:presLayoutVars>
      </dgm:prSet>
      <dgm:spPr>
        <a:prstGeom prst="ellipse">
          <a:avLst/>
        </a:prstGeom>
      </dgm:spPr>
    </dgm:pt>
    <dgm:pt modelId="{A7EAD20A-7DF2-4BCF-B4CD-EAAB1B72E6F6}" type="pres">
      <dgm:prSet presAssocID="{0CA26D4D-1929-4D00-AD17-3CF13DB6D86C}" presName="sibTrans" presStyleCnt="0"/>
      <dgm:spPr/>
    </dgm:pt>
    <dgm:pt modelId="{9498C774-D0C6-4B91-8DD8-989C3B7DD9A5}" type="pres">
      <dgm:prSet presAssocID="{E540AE41-DBB8-4676-898C-59228AA17443}" presName="node" presStyleLbl="node1" presStyleIdx="3" presStyleCnt="4" custLinFactX="24899" custLinFactNeighborX="100000" custLinFactNeighborY="-19579">
        <dgm:presLayoutVars>
          <dgm:bulletEnabled val="1"/>
        </dgm:presLayoutVars>
      </dgm:prSet>
      <dgm:spPr>
        <a:prstGeom prst="ellipse">
          <a:avLst/>
        </a:prstGeom>
      </dgm:spPr>
    </dgm:pt>
  </dgm:ptLst>
  <dgm:cxnLst>
    <dgm:cxn modelId="{06CAF90F-4247-4276-BBE5-764A4AC84E98}" srcId="{034BF4FC-7AEB-448D-A238-2A5BAEA65E52}" destId="{EAD7FF49-4248-4400-83F1-AA604A427E17}" srcOrd="2" destOrd="0" parTransId="{C4963517-8CEC-41B8-BF45-D0063ED57491}" sibTransId="{0CA26D4D-1929-4D00-AD17-3CF13DB6D86C}"/>
    <dgm:cxn modelId="{9A0FC738-E797-46AD-A76D-712F9DBE7C07}" type="presOf" srcId="{5021C92D-D416-43E9-8A5F-56E5775426C0}" destId="{00333ACD-F707-4229-ADB3-3AC05B0B6FB7}" srcOrd="0" destOrd="0" presId="urn:microsoft.com/office/officeart/2005/8/layout/default"/>
    <dgm:cxn modelId="{B4C4B869-94A0-4B37-92EC-554C8F6F6999}" type="presOf" srcId="{EECC1009-A8B4-4A54-A5F2-1BD17CCA0974}" destId="{CC186AEF-9940-496C-B98D-D237E862ACE3}" srcOrd="0" destOrd="0" presId="urn:microsoft.com/office/officeart/2005/8/layout/default"/>
    <dgm:cxn modelId="{D2697C57-BD96-404D-9FC6-8F81009E3679}" srcId="{034BF4FC-7AEB-448D-A238-2A5BAEA65E52}" destId="{EECC1009-A8B4-4A54-A5F2-1BD17CCA0974}" srcOrd="1" destOrd="0" parTransId="{B8798406-8AAB-43FB-A885-0CE62A5BFAA3}" sibTransId="{A31F1CFC-F5B8-41C4-A404-D927A8918CFE}"/>
    <dgm:cxn modelId="{26D2F68D-5FE6-474B-886D-F05C5C986B1C}" srcId="{034BF4FC-7AEB-448D-A238-2A5BAEA65E52}" destId="{E540AE41-DBB8-4676-898C-59228AA17443}" srcOrd="3" destOrd="0" parTransId="{59334A89-15B6-405B-A779-8E6B460CFD77}" sibTransId="{8EBAEFE1-2E71-4A17-AD4B-5D14044B7FD2}"/>
    <dgm:cxn modelId="{40FA2D9A-5E83-48F8-9F3A-83DC13C23BA1}" type="presOf" srcId="{EAD7FF49-4248-4400-83F1-AA604A427E17}" destId="{B813F375-E9A0-4076-BF96-D23FF247E7E5}" srcOrd="0" destOrd="0" presId="urn:microsoft.com/office/officeart/2005/8/layout/default"/>
    <dgm:cxn modelId="{C3A08EA4-72D5-4827-BC45-891819CC0EF6}" type="presOf" srcId="{E540AE41-DBB8-4676-898C-59228AA17443}" destId="{9498C774-D0C6-4B91-8DD8-989C3B7DD9A5}" srcOrd="0" destOrd="0" presId="urn:microsoft.com/office/officeart/2005/8/layout/default"/>
    <dgm:cxn modelId="{7A2ADABF-BB07-4BD8-9BF9-C77C4B2EEC01}" type="presOf" srcId="{034BF4FC-7AEB-448D-A238-2A5BAEA65E52}" destId="{F53F40AC-D2DD-48BA-AC1E-7B2E04C1E5AE}" srcOrd="0" destOrd="0" presId="urn:microsoft.com/office/officeart/2005/8/layout/default"/>
    <dgm:cxn modelId="{4C4751C4-BC9B-4D6D-AB49-06EC500850D4}" srcId="{034BF4FC-7AEB-448D-A238-2A5BAEA65E52}" destId="{5021C92D-D416-43E9-8A5F-56E5775426C0}" srcOrd="0" destOrd="0" parTransId="{B8501283-A025-4ABA-9B9C-7DB9E701D8F0}" sibTransId="{06C7DFE3-860A-42FD-A6D9-5850EFB28A16}"/>
    <dgm:cxn modelId="{5CC83D42-62DF-4FCF-BA54-68EFFA87FF0F}" type="presParOf" srcId="{F53F40AC-D2DD-48BA-AC1E-7B2E04C1E5AE}" destId="{00333ACD-F707-4229-ADB3-3AC05B0B6FB7}" srcOrd="0" destOrd="0" presId="urn:microsoft.com/office/officeart/2005/8/layout/default"/>
    <dgm:cxn modelId="{9A05BAAE-6411-49D3-ADCE-192CD01A268B}" type="presParOf" srcId="{F53F40AC-D2DD-48BA-AC1E-7B2E04C1E5AE}" destId="{454789FE-B4B0-4DF3-BF8C-369B36DA0366}" srcOrd="1" destOrd="0" presId="urn:microsoft.com/office/officeart/2005/8/layout/default"/>
    <dgm:cxn modelId="{77BFD7B6-5788-40FA-8F00-D0DA6244824A}" type="presParOf" srcId="{F53F40AC-D2DD-48BA-AC1E-7B2E04C1E5AE}" destId="{CC186AEF-9940-496C-B98D-D237E862ACE3}" srcOrd="2" destOrd="0" presId="urn:microsoft.com/office/officeart/2005/8/layout/default"/>
    <dgm:cxn modelId="{71193AF1-D21C-4B3E-ADAB-726DE11212E7}" type="presParOf" srcId="{F53F40AC-D2DD-48BA-AC1E-7B2E04C1E5AE}" destId="{2C083C73-4EF1-44EB-9028-450D59915714}" srcOrd="3" destOrd="0" presId="urn:microsoft.com/office/officeart/2005/8/layout/default"/>
    <dgm:cxn modelId="{F2E1A179-E004-4E94-BBE8-0087A688205F}" type="presParOf" srcId="{F53F40AC-D2DD-48BA-AC1E-7B2E04C1E5AE}" destId="{B813F375-E9A0-4076-BF96-D23FF247E7E5}" srcOrd="4" destOrd="0" presId="urn:microsoft.com/office/officeart/2005/8/layout/default"/>
    <dgm:cxn modelId="{E51AB54B-EDDB-4043-AA36-EF27B63DC270}" type="presParOf" srcId="{F53F40AC-D2DD-48BA-AC1E-7B2E04C1E5AE}" destId="{A7EAD20A-7DF2-4BCF-B4CD-EAAB1B72E6F6}" srcOrd="5" destOrd="0" presId="urn:microsoft.com/office/officeart/2005/8/layout/default"/>
    <dgm:cxn modelId="{25AC0C7D-4980-4A30-9CDF-A7A14ABF3FCC}" type="presParOf" srcId="{F53F40AC-D2DD-48BA-AC1E-7B2E04C1E5AE}" destId="{9498C774-D0C6-4B91-8DD8-989C3B7DD9A5}"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8906C-13A0-4A05-BEF1-F243684D4496}">
      <dsp:nvSpPr>
        <dsp:cNvPr id="0" name=""/>
        <dsp:cNvSpPr/>
      </dsp:nvSpPr>
      <dsp:spPr>
        <a:xfrm>
          <a:off x="720566" y="0"/>
          <a:ext cx="6712267" cy="411480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0B4C37-6146-42E4-BA26-08B0694C1568}">
      <dsp:nvSpPr>
        <dsp:cNvPr id="0" name=""/>
        <dsp:cNvSpPr/>
      </dsp:nvSpPr>
      <dsp:spPr>
        <a:xfrm>
          <a:off x="228598" y="300220"/>
          <a:ext cx="3224789" cy="160477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N" sz="2800" kern="1200" dirty="0">
              <a:solidFill>
                <a:schemeClr val="tx1"/>
              </a:solidFill>
            </a:rPr>
            <a:t>Capital growth</a:t>
          </a:r>
        </a:p>
        <a:p>
          <a:pPr marL="0" lvl="0" indent="0" algn="ctr" defTabSz="1244600">
            <a:lnSpc>
              <a:spcPct val="90000"/>
            </a:lnSpc>
            <a:spcBef>
              <a:spcPct val="0"/>
            </a:spcBef>
            <a:spcAft>
              <a:spcPct val="35000"/>
            </a:spcAft>
            <a:buNone/>
          </a:pPr>
          <a:r>
            <a:rPr lang="en-IN" sz="2800" kern="1200" dirty="0">
              <a:solidFill>
                <a:schemeClr val="tx1"/>
              </a:solidFill>
            </a:rPr>
            <a:t>(Wealth Creation)  </a:t>
          </a:r>
        </a:p>
      </dsp:txBody>
      <dsp:txXfrm>
        <a:off x="306937" y="378559"/>
        <a:ext cx="3068111" cy="1448094"/>
      </dsp:txXfrm>
    </dsp:sp>
    <dsp:sp modelId="{FBE9DA28-C691-405C-BC5B-209645C01415}">
      <dsp:nvSpPr>
        <dsp:cNvPr id="0" name=""/>
        <dsp:cNvSpPr/>
      </dsp:nvSpPr>
      <dsp:spPr>
        <a:xfrm>
          <a:off x="4267196" y="381004"/>
          <a:ext cx="2767605" cy="160477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N" sz="2800" kern="1200" dirty="0">
              <a:solidFill>
                <a:prstClr val="black"/>
              </a:solidFill>
              <a:latin typeface="Calibri"/>
              <a:ea typeface="+mn-ea"/>
              <a:cs typeface="+mn-cs"/>
            </a:rPr>
            <a:t>Diversification</a:t>
          </a:r>
        </a:p>
      </dsp:txBody>
      <dsp:txXfrm>
        <a:off x="4345535" y="459343"/>
        <a:ext cx="2610927" cy="1448094"/>
      </dsp:txXfrm>
    </dsp:sp>
    <dsp:sp modelId="{E2A1C33F-FDEF-4E5E-BA06-5881630FD0EB}">
      <dsp:nvSpPr>
        <dsp:cNvPr id="0" name=""/>
        <dsp:cNvSpPr/>
      </dsp:nvSpPr>
      <dsp:spPr>
        <a:xfrm>
          <a:off x="152396" y="2133597"/>
          <a:ext cx="2637009" cy="160477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N" sz="2800" kern="1200" dirty="0">
              <a:solidFill>
                <a:prstClr val="black"/>
              </a:solidFill>
              <a:latin typeface="Calibri"/>
              <a:ea typeface="+mn-ea"/>
              <a:cs typeface="+mn-cs"/>
            </a:rPr>
            <a:t>Tax benefits</a:t>
          </a:r>
        </a:p>
      </dsp:txBody>
      <dsp:txXfrm>
        <a:off x="230735" y="2211936"/>
        <a:ext cx="2480331" cy="1448094"/>
      </dsp:txXfrm>
    </dsp:sp>
    <dsp:sp modelId="{0259B714-C7DF-4574-8246-6777529B9511}">
      <dsp:nvSpPr>
        <dsp:cNvPr id="0" name=""/>
        <dsp:cNvSpPr/>
      </dsp:nvSpPr>
      <dsp:spPr>
        <a:xfrm>
          <a:off x="4343399" y="2209807"/>
          <a:ext cx="2310390" cy="1604772"/>
        </a:xfrm>
        <a:prstGeom prst="roundRect">
          <a:avLst/>
        </a:prstGeom>
        <a:solidFill>
          <a:srgbClr val="4BACC6">
            <a:lumMod val="20000"/>
            <a:lumOff val="80000"/>
          </a:srgbClr>
        </a:solidFill>
        <a:ln w="25400"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N" sz="2800" kern="1200" dirty="0">
              <a:solidFill>
                <a:prstClr val="black"/>
              </a:solidFill>
              <a:latin typeface="Calibri"/>
              <a:ea typeface="+mn-ea"/>
              <a:cs typeface="+mn-cs"/>
            </a:rPr>
            <a:t>Returns </a:t>
          </a:r>
        </a:p>
      </dsp:txBody>
      <dsp:txXfrm>
        <a:off x="4421738" y="2288146"/>
        <a:ext cx="2153712" cy="1448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3466D-0DDA-4DB7-8857-B9A27A9BBA22}">
      <dsp:nvSpPr>
        <dsp:cNvPr id="0" name=""/>
        <dsp:cNvSpPr/>
      </dsp:nvSpPr>
      <dsp:spPr>
        <a:xfrm>
          <a:off x="6297929" y="2549259"/>
          <a:ext cx="91440" cy="333041"/>
        </a:xfrm>
        <a:custGeom>
          <a:avLst/>
          <a:gdLst/>
          <a:ahLst/>
          <a:cxnLst/>
          <a:rect l="0" t="0" r="0" b="0"/>
          <a:pathLst>
            <a:path>
              <a:moveTo>
                <a:pt x="45720" y="0"/>
              </a:moveTo>
              <a:lnTo>
                <a:pt x="45720" y="333041"/>
              </a:lnTo>
            </a:path>
          </a:pathLst>
        </a:custGeom>
        <a:noFill/>
        <a:ln w="25400" cap="flat" cmpd="sng" algn="ctr">
          <a:solidFill>
            <a:schemeClr val="bg2">
              <a:lumMod val="50000"/>
            </a:schemeClr>
          </a:solidFill>
          <a:prstDash val="solid"/>
        </a:ln>
        <a:effectLst/>
      </dsp:spPr>
      <dsp:style>
        <a:lnRef idx="2">
          <a:scrgbClr r="0" g="0" b="0"/>
        </a:lnRef>
        <a:fillRef idx="0">
          <a:scrgbClr r="0" g="0" b="0"/>
        </a:fillRef>
        <a:effectRef idx="0">
          <a:scrgbClr r="0" g="0" b="0"/>
        </a:effectRef>
        <a:fontRef idx="minor"/>
      </dsp:style>
    </dsp:sp>
    <dsp:sp modelId="{865F1FEF-85EE-4C81-A70E-950421217F6D}">
      <dsp:nvSpPr>
        <dsp:cNvPr id="0" name=""/>
        <dsp:cNvSpPr/>
      </dsp:nvSpPr>
      <dsp:spPr>
        <a:xfrm>
          <a:off x="3436143" y="1158942"/>
          <a:ext cx="2907506" cy="333041"/>
        </a:xfrm>
        <a:custGeom>
          <a:avLst/>
          <a:gdLst/>
          <a:ahLst/>
          <a:cxnLst/>
          <a:rect l="0" t="0" r="0" b="0"/>
          <a:pathLst>
            <a:path>
              <a:moveTo>
                <a:pt x="0" y="0"/>
              </a:moveTo>
              <a:lnTo>
                <a:pt x="0" y="167842"/>
              </a:lnTo>
              <a:lnTo>
                <a:pt x="2907506" y="167842"/>
              </a:lnTo>
              <a:lnTo>
                <a:pt x="2907506" y="333041"/>
              </a:lnTo>
            </a:path>
          </a:pathLst>
        </a:custGeom>
        <a:noFill/>
        <a:ln w="25400" cap="flat" cmpd="sng" algn="ctr">
          <a:solidFill>
            <a:schemeClr val="bg2">
              <a:lumMod val="50000"/>
            </a:schemeClr>
          </a:solidFill>
          <a:prstDash val="solid"/>
        </a:ln>
        <a:effectLst/>
      </dsp:spPr>
      <dsp:style>
        <a:lnRef idx="2">
          <a:scrgbClr r="0" g="0" b="0"/>
        </a:lnRef>
        <a:fillRef idx="0">
          <a:scrgbClr r="0" g="0" b="0"/>
        </a:fillRef>
        <a:effectRef idx="0">
          <a:scrgbClr r="0" g="0" b="0"/>
        </a:effectRef>
        <a:fontRef idx="minor"/>
      </dsp:style>
    </dsp:sp>
    <dsp:sp modelId="{D22C102A-D78D-4985-B77D-0919FFB353D4}">
      <dsp:nvSpPr>
        <dsp:cNvPr id="0" name=""/>
        <dsp:cNvSpPr/>
      </dsp:nvSpPr>
      <dsp:spPr>
        <a:xfrm>
          <a:off x="3390423" y="2549259"/>
          <a:ext cx="91440" cy="333041"/>
        </a:xfrm>
        <a:custGeom>
          <a:avLst/>
          <a:gdLst/>
          <a:ahLst/>
          <a:cxnLst/>
          <a:rect l="0" t="0" r="0" b="0"/>
          <a:pathLst>
            <a:path>
              <a:moveTo>
                <a:pt x="45720" y="0"/>
              </a:moveTo>
              <a:lnTo>
                <a:pt x="45720" y="333041"/>
              </a:lnTo>
            </a:path>
          </a:pathLst>
        </a:custGeom>
        <a:noFill/>
        <a:ln w="25400" cap="flat" cmpd="sng" algn="ctr">
          <a:solidFill>
            <a:schemeClr val="bg2">
              <a:lumMod val="50000"/>
            </a:schemeClr>
          </a:solidFill>
          <a:prstDash val="solid"/>
        </a:ln>
        <a:effectLst/>
      </dsp:spPr>
      <dsp:style>
        <a:lnRef idx="2">
          <a:scrgbClr r="0" g="0" b="0"/>
        </a:lnRef>
        <a:fillRef idx="0">
          <a:scrgbClr r="0" g="0" b="0"/>
        </a:fillRef>
        <a:effectRef idx="0">
          <a:scrgbClr r="0" g="0" b="0"/>
        </a:effectRef>
        <a:fontRef idx="minor"/>
      </dsp:style>
    </dsp:sp>
    <dsp:sp modelId="{2CB56BE5-5331-4668-B5C5-EC1B42454D0C}">
      <dsp:nvSpPr>
        <dsp:cNvPr id="0" name=""/>
        <dsp:cNvSpPr/>
      </dsp:nvSpPr>
      <dsp:spPr>
        <a:xfrm>
          <a:off x="3390423" y="1158942"/>
          <a:ext cx="91440" cy="333041"/>
        </a:xfrm>
        <a:custGeom>
          <a:avLst/>
          <a:gdLst/>
          <a:ahLst/>
          <a:cxnLst/>
          <a:rect l="0" t="0" r="0" b="0"/>
          <a:pathLst>
            <a:path>
              <a:moveTo>
                <a:pt x="45720" y="0"/>
              </a:moveTo>
              <a:lnTo>
                <a:pt x="45720" y="3330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258297-51B1-4C94-865E-F906009C41A7}">
      <dsp:nvSpPr>
        <dsp:cNvPr id="0" name=""/>
        <dsp:cNvSpPr/>
      </dsp:nvSpPr>
      <dsp:spPr>
        <a:xfrm>
          <a:off x="482917" y="2549259"/>
          <a:ext cx="91440" cy="333041"/>
        </a:xfrm>
        <a:custGeom>
          <a:avLst/>
          <a:gdLst/>
          <a:ahLst/>
          <a:cxnLst/>
          <a:rect l="0" t="0" r="0" b="0"/>
          <a:pathLst>
            <a:path>
              <a:moveTo>
                <a:pt x="45720" y="0"/>
              </a:moveTo>
              <a:lnTo>
                <a:pt x="45720" y="333041"/>
              </a:lnTo>
            </a:path>
          </a:pathLst>
        </a:custGeom>
        <a:noFill/>
        <a:ln w="25400" cap="flat" cmpd="sng" algn="ctr">
          <a:solidFill>
            <a:schemeClr val="bg2">
              <a:lumMod val="50000"/>
            </a:schemeClr>
          </a:solidFill>
          <a:prstDash val="solid"/>
        </a:ln>
        <a:effectLst/>
      </dsp:spPr>
      <dsp:style>
        <a:lnRef idx="2">
          <a:scrgbClr r="0" g="0" b="0"/>
        </a:lnRef>
        <a:fillRef idx="0">
          <a:scrgbClr r="0" g="0" b="0"/>
        </a:fillRef>
        <a:effectRef idx="0">
          <a:scrgbClr r="0" g="0" b="0"/>
        </a:effectRef>
        <a:fontRef idx="minor"/>
      </dsp:style>
    </dsp:sp>
    <dsp:sp modelId="{9DCBFDE7-C7B8-4585-9E1C-4DAF62BE4ACF}">
      <dsp:nvSpPr>
        <dsp:cNvPr id="0" name=""/>
        <dsp:cNvSpPr/>
      </dsp:nvSpPr>
      <dsp:spPr>
        <a:xfrm>
          <a:off x="528637" y="1158942"/>
          <a:ext cx="2907506" cy="333041"/>
        </a:xfrm>
        <a:custGeom>
          <a:avLst/>
          <a:gdLst/>
          <a:ahLst/>
          <a:cxnLst/>
          <a:rect l="0" t="0" r="0" b="0"/>
          <a:pathLst>
            <a:path>
              <a:moveTo>
                <a:pt x="2907506" y="0"/>
              </a:moveTo>
              <a:lnTo>
                <a:pt x="2907506" y="167842"/>
              </a:lnTo>
              <a:lnTo>
                <a:pt x="0" y="167842"/>
              </a:lnTo>
              <a:lnTo>
                <a:pt x="0" y="333041"/>
              </a:lnTo>
            </a:path>
          </a:pathLst>
        </a:custGeom>
        <a:noFill/>
        <a:ln w="25400" cap="flat" cmpd="sng" algn="ctr">
          <a:solidFill>
            <a:schemeClr val="bg2">
              <a:lumMod val="50000"/>
            </a:schemeClr>
          </a:solidFill>
          <a:prstDash val="solid"/>
        </a:ln>
        <a:effectLst/>
      </dsp:spPr>
      <dsp:style>
        <a:lnRef idx="2">
          <a:scrgbClr r="0" g="0" b="0"/>
        </a:lnRef>
        <a:fillRef idx="0">
          <a:scrgbClr r="0" g="0" b="0"/>
        </a:fillRef>
        <a:effectRef idx="0">
          <a:scrgbClr r="0" g="0" b="0"/>
        </a:effectRef>
        <a:fontRef idx="minor"/>
      </dsp:style>
    </dsp:sp>
    <dsp:sp modelId="{CB10DDB0-B878-44C4-89D0-989C7CD51797}">
      <dsp:nvSpPr>
        <dsp:cNvPr id="0" name=""/>
        <dsp:cNvSpPr/>
      </dsp:nvSpPr>
      <dsp:spPr>
        <a:xfrm>
          <a:off x="2907506" y="101667"/>
          <a:ext cx="1057275" cy="1057275"/>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681E65-1037-4552-A5A8-089B23E463A5}">
      <dsp:nvSpPr>
        <dsp:cNvPr id="0" name=""/>
        <dsp:cNvSpPr/>
      </dsp:nvSpPr>
      <dsp:spPr>
        <a:xfrm>
          <a:off x="4091352" y="99024"/>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Calibri Light" panose="020F0302020204030204" pitchFamily="34" charset="0"/>
              <a:cs typeface="Calibri Light" panose="020F0302020204030204" pitchFamily="34" charset="0"/>
            </a:rPr>
            <a:t>Market Regulator SEBI</a:t>
          </a:r>
        </a:p>
      </dsp:txBody>
      <dsp:txXfrm>
        <a:off x="4091352" y="99024"/>
        <a:ext cx="1585912" cy="1057275"/>
      </dsp:txXfrm>
    </dsp:sp>
    <dsp:sp modelId="{3C12F549-37E6-41D4-A089-44B6B5F8B822}">
      <dsp:nvSpPr>
        <dsp:cNvPr id="0" name=""/>
        <dsp:cNvSpPr/>
      </dsp:nvSpPr>
      <dsp:spPr>
        <a:xfrm>
          <a:off x="0" y="1491984"/>
          <a:ext cx="1057275" cy="1057275"/>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A39A82-DF8D-47AD-8C7E-804CB95AA49A}">
      <dsp:nvSpPr>
        <dsp:cNvPr id="0" name=""/>
        <dsp:cNvSpPr/>
      </dsp:nvSpPr>
      <dsp:spPr>
        <a:xfrm>
          <a:off x="1195027" y="1489340"/>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altLang="en-US" sz="1400" kern="1200" dirty="0">
              <a:latin typeface="Calibri Light" panose="020F0302020204030204" pitchFamily="34" charset="0"/>
              <a:cs typeface="Calibri Light" panose="020F0302020204030204" pitchFamily="34" charset="0"/>
            </a:rPr>
            <a:t>Stocks and Commodities Derivative </a:t>
          </a:r>
          <a:r>
            <a:rPr lang="en-US" sz="1400" kern="1200" dirty="0">
              <a:latin typeface="Calibri Light" panose="020F0302020204030204" pitchFamily="34" charset="0"/>
              <a:cs typeface="Calibri Light" panose="020F0302020204030204" pitchFamily="34" charset="0"/>
            </a:rPr>
            <a:t>Exchanges</a:t>
          </a:r>
          <a:endParaRPr lang="en-IN" sz="1400" kern="1200" dirty="0">
            <a:latin typeface="Calibri Light" panose="020F0302020204030204" pitchFamily="34" charset="0"/>
            <a:cs typeface="Calibri Light" panose="020F0302020204030204" pitchFamily="34" charset="0"/>
          </a:endParaRPr>
        </a:p>
      </dsp:txBody>
      <dsp:txXfrm>
        <a:off x="1195027" y="1489340"/>
        <a:ext cx="1585912" cy="1057275"/>
      </dsp:txXfrm>
    </dsp:sp>
    <dsp:sp modelId="{9221BB73-536D-4C19-AA25-C21E1641C276}">
      <dsp:nvSpPr>
        <dsp:cNvPr id="0" name=""/>
        <dsp:cNvSpPr/>
      </dsp:nvSpPr>
      <dsp:spPr>
        <a:xfrm>
          <a:off x="0" y="2882300"/>
          <a:ext cx="1057275" cy="1057275"/>
        </a:xfrm>
        <a:prstGeom prst="ellipse">
          <a:avLst/>
        </a:prstGeom>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9B5E17-3247-42B6-8D90-6686CB6DA8DA}">
      <dsp:nvSpPr>
        <dsp:cNvPr id="0" name=""/>
        <dsp:cNvSpPr/>
      </dsp:nvSpPr>
      <dsp:spPr>
        <a:xfrm>
          <a:off x="1057275" y="2879657"/>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IN" sz="1400" kern="1200">
            <a:latin typeface="Calibri Light" panose="020F0302020204030204" pitchFamily="34" charset="0"/>
            <a:cs typeface="Calibri Light" panose="020F0302020204030204" pitchFamily="34" charset="0"/>
          </a:endParaRPr>
        </a:p>
      </dsp:txBody>
      <dsp:txXfrm>
        <a:off x="1057275" y="2879657"/>
        <a:ext cx="1585912" cy="1057275"/>
      </dsp:txXfrm>
    </dsp:sp>
    <dsp:sp modelId="{19836D26-1DFE-4BA9-98F2-5348A92F1818}">
      <dsp:nvSpPr>
        <dsp:cNvPr id="0" name=""/>
        <dsp:cNvSpPr/>
      </dsp:nvSpPr>
      <dsp:spPr>
        <a:xfrm>
          <a:off x="2907506" y="1491984"/>
          <a:ext cx="1057275" cy="1057275"/>
        </a:xfrm>
        <a:prstGeom prst="ellipse">
          <a:avLst/>
        </a:prstGeom>
        <a:blipFill rotWithShape="1">
          <a:blip xmlns:r="http://schemas.openxmlformats.org/officeDocument/2006/relationships" r:embed="rId4"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8DF02B-E3C9-4FF7-B77B-57DA43B17D47}">
      <dsp:nvSpPr>
        <dsp:cNvPr id="0" name=""/>
        <dsp:cNvSpPr/>
      </dsp:nvSpPr>
      <dsp:spPr>
        <a:xfrm>
          <a:off x="4091352" y="1489340"/>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altLang="en-US" sz="1400" kern="1200" dirty="0">
              <a:latin typeface="Calibri Light" panose="020F0302020204030204" pitchFamily="34" charset="0"/>
              <a:cs typeface="Calibri Light" panose="020F0302020204030204" pitchFamily="34" charset="0"/>
            </a:rPr>
            <a:t>Depositories</a:t>
          </a:r>
          <a:endParaRPr lang="en-IN" sz="1400" kern="1200" dirty="0">
            <a:latin typeface="Calibri Light" panose="020F0302020204030204" pitchFamily="34" charset="0"/>
            <a:cs typeface="Calibri Light" panose="020F0302020204030204" pitchFamily="34" charset="0"/>
          </a:endParaRPr>
        </a:p>
      </dsp:txBody>
      <dsp:txXfrm>
        <a:off x="4091352" y="1489340"/>
        <a:ext cx="1585912" cy="1057275"/>
      </dsp:txXfrm>
    </dsp:sp>
    <dsp:sp modelId="{A281CAC5-3902-4C3B-B396-A80E7AE7CEBD}">
      <dsp:nvSpPr>
        <dsp:cNvPr id="0" name=""/>
        <dsp:cNvSpPr/>
      </dsp:nvSpPr>
      <dsp:spPr>
        <a:xfrm>
          <a:off x="2907506" y="2882300"/>
          <a:ext cx="1057275" cy="1057275"/>
        </a:xfrm>
        <a:prstGeom prst="ellipse">
          <a:avLst/>
        </a:prstGeom>
        <a:blipFill rotWithShape="1">
          <a:blip xmlns:r="http://schemas.openxmlformats.org/officeDocument/2006/relationships" r:embed="rId5"/>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DC350B-3562-4A61-AC3F-6BAF497E7F52}">
      <dsp:nvSpPr>
        <dsp:cNvPr id="0" name=""/>
        <dsp:cNvSpPr/>
      </dsp:nvSpPr>
      <dsp:spPr>
        <a:xfrm>
          <a:off x="3964781" y="2879657"/>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IN" sz="1400" kern="1200">
            <a:latin typeface="Calibri Light" panose="020F0302020204030204" pitchFamily="34" charset="0"/>
            <a:cs typeface="Calibri Light" panose="020F0302020204030204" pitchFamily="34" charset="0"/>
          </a:endParaRPr>
        </a:p>
      </dsp:txBody>
      <dsp:txXfrm>
        <a:off x="3964781" y="2879657"/>
        <a:ext cx="1585912" cy="1057275"/>
      </dsp:txXfrm>
    </dsp:sp>
    <dsp:sp modelId="{7FB13D78-2EAC-43C1-884D-8608C4BAC230}">
      <dsp:nvSpPr>
        <dsp:cNvPr id="0" name=""/>
        <dsp:cNvSpPr/>
      </dsp:nvSpPr>
      <dsp:spPr>
        <a:xfrm>
          <a:off x="5815012" y="1491984"/>
          <a:ext cx="1057275" cy="1057275"/>
        </a:xfrm>
        <a:prstGeom prst="ellipse">
          <a:avLst/>
        </a:prstGeom>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61267B-3A0C-437D-AF6A-5A4C9FB0E60B}">
      <dsp:nvSpPr>
        <dsp:cNvPr id="0" name=""/>
        <dsp:cNvSpPr/>
      </dsp:nvSpPr>
      <dsp:spPr>
        <a:xfrm>
          <a:off x="6872287" y="1489340"/>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altLang="en-US" sz="1400" kern="1200" dirty="0">
              <a:latin typeface="Calibri Light" panose="020F0302020204030204" pitchFamily="34" charset="0"/>
              <a:cs typeface="Calibri Light" panose="020F0302020204030204" pitchFamily="34" charset="0"/>
            </a:rPr>
            <a:t>Other Intermediaries</a:t>
          </a:r>
          <a:endParaRPr lang="en-IN" sz="1400" kern="1200" dirty="0">
            <a:latin typeface="Calibri Light" panose="020F0302020204030204" pitchFamily="34" charset="0"/>
            <a:cs typeface="Calibri Light" panose="020F0302020204030204" pitchFamily="34" charset="0"/>
          </a:endParaRPr>
        </a:p>
      </dsp:txBody>
      <dsp:txXfrm>
        <a:off x="6872287" y="1489340"/>
        <a:ext cx="1585912" cy="1057275"/>
      </dsp:txXfrm>
    </dsp:sp>
    <dsp:sp modelId="{712A72F6-66BD-4844-B558-2E19FD60987A}">
      <dsp:nvSpPr>
        <dsp:cNvPr id="0" name=""/>
        <dsp:cNvSpPr/>
      </dsp:nvSpPr>
      <dsp:spPr>
        <a:xfrm>
          <a:off x="5815012" y="2882300"/>
          <a:ext cx="1057275" cy="1057275"/>
        </a:xfrm>
        <a:prstGeom prst="ellipse">
          <a:avLst/>
        </a:prstGeom>
        <a:blipFill rotWithShape="1">
          <a:blip xmlns:r="http://schemas.openxmlformats.org/officeDocument/2006/relationships" r:embed="rId7" cstate="email">
            <a:extLst>
              <a:ext uri="{28A0092B-C50C-407E-A947-70E740481C1C}">
                <a14:useLocalDpi xmlns:a14="http://schemas.microsoft.com/office/drawing/2010/main"/>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2191D2-94B6-41A9-B9D3-F24B31E5EE72}">
      <dsp:nvSpPr>
        <dsp:cNvPr id="0" name=""/>
        <dsp:cNvSpPr/>
      </dsp:nvSpPr>
      <dsp:spPr>
        <a:xfrm>
          <a:off x="6872287" y="2879657"/>
          <a:ext cx="1585912" cy="1057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IN" sz="1400" kern="1200">
            <a:latin typeface="Calibri Light" panose="020F0302020204030204" pitchFamily="34" charset="0"/>
            <a:cs typeface="Calibri Light" panose="020F0302020204030204" pitchFamily="34" charset="0"/>
          </a:endParaRPr>
        </a:p>
      </dsp:txBody>
      <dsp:txXfrm>
        <a:off x="6872287" y="2879657"/>
        <a:ext cx="1585912" cy="10572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2366E-0573-4095-9B27-67CC3009D532}">
      <dsp:nvSpPr>
        <dsp:cNvPr id="0" name=""/>
        <dsp:cNvSpPr/>
      </dsp:nvSpPr>
      <dsp:spPr>
        <a:xfrm>
          <a:off x="2" y="3669"/>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spc="-1" dirty="0">
              <a:solidFill>
                <a:schemeClr val="tx1"/>
              </a:solidFill>
              <a:latin typeface="Arial"/>
            </a:rPr>
            <a:t>Link your Trading, </a:t>
          </a:r>
          <a:r>
            <a:rPr lang="en-US" sz="1600" kern="1200" spc="-1" dirty="0" err="1">
              <a:solidFill>
                <a:schemeClr val="tx1"/>
              </a:solidFill>
              <a:latin typeface="Arial"/>
            </a:rPr>
            <a:t>Demat</a:t>
          </a:r>
          <a:r>
            <a:rPr lang="en-US" sz="1600" kern="1200" spc="-1" dirty="0">
              <a:solidFill>
                <a:schemeClr val="tx1"/>
              </a:solidFill>
              <a:latin typeface="Arial"/>
            </a:rPr>
            <a:t> and Bank Account.</a:t>
          </a:r>
        </a:p>
      </dsp:txBody>
      <dsp:txXfrm>
        <a:off x="14270" y="17937"/>
        <a:ext cx="8574250" cy="458595"/>
      </dsp:txXfrm>
    </dsp:sp>
    <dsp:sp modelId="{CC0AD81A-9566-4CEB-98C2-EA2F13D78101}">
      <dsp:nvSpPr>
        <dsp:cNvPr id="0" name=""/>
        <dsp:cNvSpPr/>
      </dsp:nvSpPr>
      <dsp:spPr>
        <a:xfrm rot="5400000">
          <a:off x="4210058" y="502979"/>
          <a:ext cx="182674" cy="219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4235633" y="521246"/>
        <a:ext cx="131525" cy="127872"/>
      </dsp:txXfrm>
    </dsp:sp>
    <dsp:sp modelId="{F27EAF8A-474B-47EA-9A5C-DB1769C7BB59}">
      <dsp:nvSpPr>
        <dsp:cNvPr id="0" name=""/>
        <dsp:cNvSpPr/>
      </dsp:nvSpPr>
      <dsp:spPr>
        <a:xfrm>
          <a:off x="2" y="734367"/>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spc="-1" dirty="0">
              <a:solidFill>
                <a:schemeClr val="tx1"/>
              </a:solidFill>
              <a:latin typeface="Arial"/>
            </a:rPr>
            <a:t>Sign the IBT (Internet based trading) agreement after checking the costs involved and the facilities provided.</a:t>
          </a:r>
        </a:p>
      </dsp:txBody>
      <dsp:txXfrm>
        <a:off x="14270" y="748635"/>
        <a:ext cx="8574250" cy="458595"/>
      </dsp:txXfrm>
    </dsp:sp>
    <dsp:sp modelId="{DC243833-EA93-4A0C-8E91-6517BCE41629}">
      <dsp:nvSpPr>
        <dsp:cNvPr id="0" name=""/>
        <dsp:cNvSpPr/>
      </dsp:nvSpPr>
      <dsp:spPr>
        <a:xfrm rot="5400000">
          <a:off x="4210058" y="1233677"/>
          <a:ext cx="182674" cy="219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4235633" y="1251944"/>
        <a:ext cx="131525" cy="127872"/>
      </dsp:txXfrm>
    </dsp:sp>
    <dsp:sp modelId="{5F29EDCC-6928-436A-B745-63336AE73A2B}">
      <dsp:nvSpPr>
        <dsp:cNvPr id="0" name=""/>
        <dsp:cNvSpPr/>
      </dsp:nvSpPr>
      <dsp:spPr>
        <a:xfrm>
          <a:off x="2" y="1465064"/>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spc="-1" dirty="0">
              <a:solidFill>
                <a:schemeClr val="tx1"/>
              </a:solidFill>
              <a:latin typeface="Arial"/>
            </a:rPr>
            <a:t>Visit website of the Stockbroker / Install the Online Trading app.</a:t>
          </a:r>
        </a:p>
      </dsp:txBody>
      <dsp:txXfrm>
        <a:off x="14270" y="1479332"/>
        <a:ext cx="8574250" cy="458595"/>
      </dsp:txXfrm>
    </dsp:sp>
    <dsp:sp modelId="{359E9C02-ECCC-44DC-89DD-34D2AADBCF08}">
      <dsp:nvSpPr>
        <dsp:cNvPr id="0" name=""/>
        <dsp:cNvSpPr/>
      </dsp:nvSpPr>
      <dsp:spPr>
        <a:xfrm rot="5400000">
          <a:off x="4210058" y="1964374"/>
          <a:ext cx="182674" cy="219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solidFill>
              <a:schemeClr val="tx1"/>
            </a:solidFill>
          </a:endParaRPr>
        </a:p>
      </dsp:txBody>
      <dsp:txXfrm rot="-5400000">
        <a:off x="4235633" y="1982641"/>
        <a:ext cx="131525" cy="127872"/>
      </dsp:txXfrm>
    </dsp:sp>
    <dsp:sp modelId="{2D6C08B6-CB2B-4D5D-9ADA-7C5EF1E60B21}">
      <dsp:nvSpPr>
        <dsp:cNvPr id="0" name=""/>
        <dsp:cNvSpPr/>
      </dsp:nvSpPr>
      <dsp:spPr>
        <a:xfrm>
          <a:off x="2" y="2195762"/>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spc="-1" dirty="0">
              <a:solidFill>
                <a:schemeClr val="tx1"/>
              </a:solidFill>
              <a:latin typeface="Arial"/>
            </a:rPr>
            <a:t>Investor must login using Username and Password provided.</a:t>
          </a:r>
        </a:p>
      </dsp:txBody>
      <dsp:txXfrm>
        <a:off x="14270" y="2210030"/>
        <a:ext cx="8574250" cy="458595"/>
      </dsp:txXfrm>
    </dsp:sp>
    <dsp:sp modelId="{988E4D3C-5F5D-47FC-AC28-CA82EF2FFC6D}">
      <dsp:nvSpPr>
        <dsp:cNvPr id="0" name=""/>
        <dsp:cNvSpPr/>
      </dsp:nvSpPr>
      <dsp:spPr>
        <a:xfrm rot="5400000">
          <a:off x="4210058" y="2695072"/>
          <a:ext cx="182674" cy="219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4235633" y="2713339"/>
        <a:ext cx="131525" cy="127872"/>
      </dsp:txXfrm>
    </dsp:sp>
    <dsp:sp modelId="{6D871836-3495-4183-8B2D-E5F5FC74810E}">
      <dsp:nvSpPr>
        <dsp:cNvPr id="0" name=""/>
        <dsp:cNvSpPr/>
      </dsp:nvSpPr>
      <dsp:spPr>
        <a:xfrm>
          <a:off x="2" y="2926460"/>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spc="-1" dirty="0">
              <a:solidFill>
                <a:schemeClr val="tx1"/>
              </a:solidFill>
              <a:latin typeface="Arial"/>
            </a:rPr>
            <a:t>Some Stock Brokers also have 2-Factor verification system where additional OTP also needs to be entered.</a:t>
          </a:r>
          <a:endParaRPr lang="en-US" sz="1600" kern="1200" dirty="0">
            <a:solidFill>
              <a:schemeClr val="tx1"/>
            </a:solidFill>
          </a:endParaRPr>
        </a:p>
      </dsp:txBody>
      <dsp:txXfrm>
        <a:off x="14270" y="2940728"/>
        <a:ext cx="8574250" cy="458595"/>
      </dsp:txXfrm>
    </dsp:sp>
    <dsp:sp modelId="{433704E2-AFA0-4111-9E77-7BBF08921627}">
      <dsp:nvSpPr>
        <dsp:cNvPr id="0" name=""/>
        <dsp:cNvSpPr/>
      </dsp:nvSpPr>
      <dsp:spPr>
        <a:xfrm rot="5400000">
          <a:off x="4210058" y="3425770"/>
          <a:ext cx="182674" cy="219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4235633" y="3444037"/>
        <a:ext cx="131525" cy="127872"/>
      </dsp:txXfrm>
    </dsp:sp>
    <dsp:sp modelId="{10EB3EB1-1BFA-4E02-8E6A-964A6F5EB444}">
      <dsp:nvSpPr>
        <dsp:cNvPr id="0" name=""/>
        <dsp:cNvSpPr/>
      </dsp:nvSpPr>
      <dsp:spPr>
        <a:xfrm>
          <a:off x="2" y="3657157"/>
          <a:ext cx="8602786" cy="487131"/>
        </a:xfrm>
        <a:prstGeom prst="roundRect">
          <a:avLst>
            <a:gd name="adj" fmla="val 10000"/>
          </a:avLst>
        </a:prstGeom>
        <a:solidFill>
          <a:schemeClr val="accent3">
            <a:lumMod val="20000"/>
            <a:lumOff val="8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spc="-1" dirty="0">
              <a:solidFill>
                <a:schemeClr val="tx1"/>
              </a:solidFill>
              <a:latin typeface="Arial"/>
            </a:rPr>
            <a:t>Check current price and volume details of stock you want to buy/ sell on </a:t>
          </a:r>
          <a:r>
            <a:rPr lang="en-US" sz="1600" b="1" u="sng" kern="1200" spc="-1" dirty="0">
              <a:solidFill>
                <a:schemeClr val="tx1"/>
              </a:solidFill>
              <a:latin typeface="Arial"/>
            </a:rPr>
            <a:t>Market Watch</a:t>
          </a:r>
          <a:r>
            <a:rPr lang="en-US" sz="1600" kern="1200" spc="-1" dirty="0">
              <a:solidFill>
                <a:schemeClr val="tx1"/>
              </a:solidFill>
              <a:latin typeface="Arial"/>
            </a:rPr>
            <a:t> Section of the Stock broker’s terminal.</a:t>
          </a:r>
          <a:endParaRPr lang="en-US" sz="1600" kern="1200" dirty="0">
            <a:solidFill>
              <a:schemeClr val="tx1"/>
            </a:solidFill>
          </a:endParaRPr>
        </a:p>
      </dsp:txBody>
      <dsp:txXfrm>
        <a:off x="14270" y="3671425"/>
        <a:ext cx="8574250" cy="4585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333ACD-F707-4229-ADB3-3AC05B0B6FB7}">
      <dsp:nvSpPr>
        <dsp:cNvPr id="0" name=""/>
        <dsp:cNvSpPr/>
      </dsp:nvSpPr>
      <dsp:spPr>
        <a:xfrm>
          <a:off x="802377" y="583"/>
          <a:ext cx="2045745" cy="1227447"/>
        </a:xfrm>
        <a:prstGeom prst="ellipse">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spc="-1" dirty="0">
              <a:latin typeface="Arial"/>
            </a:rPr>
            <a:t>Keeps a record of all the orders put by the client</a:t>
          </a:r>
          <a:endParaRPr lang="en-US" sz="1600" kern="1200" dirty="0"/>
        </a:p>
      </dsp:txBody>
      <dsp:txXfrm>
        <a:off x="1101969" y="180338"/>
        <a:ext cx="1446561" cy="867937"/>
      </dsp:txXfrm>
    </dsp:sp>
    <dsp:sp modelId="{CC186AEF-9940-496C-B98D-D237E862ACE3}">
      <dsp:nvSpPr>
        <dsp:cNvPr id="0" name=""/>
        <dsp:cNvSpPr/>
      </dsp:nvSpPr>
      <dsp:spPr>
        <a:xfrm>
          <a:off x="3679513" y="26163"/>
          <a:ext cx="2045745" cy="1227447"/>
        </a:xfrm>
        <a:prstGeom prst="ellipse">
          <a:avLst/>
        </a:prstGeom>
        <a:solidFill>
          <a:schemeClr val="accent4">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spc="-1" dirty="0">
              <a:solidFill>
                <a:schemeClr val="tx1"/>
              </a:solidFill>
              <a:latin typeface="Arial"/>
            </a:rPr>
            <a:t>Check order details of past order</a:t>
          </a:r>
          <a:endParaRPr lang="en-US" sz="1600" kern="1200" dirty="0">
            <a:solidFill>
              <a:schemeClr val="tx1"/>
            </a:solidFill>
          </a:endParaRPr>
        </a:p>
      </dsp:txBody>
      <dsp:txXfrm>
        <a:off x="3979105" y="205918"/>
        <a:ext cx="1446561" cy="867937"/>
      </dsp:txXfrm>
    </dsp:sp>
    <dsp:sp modelId="{B813F375-E9A0-4076-BF96-D23FF247E7E5}">
      <dsp:nvSpPr>
        <dsp:cNvPr id="0" name=""/>
        <dsp:cNvSpPr/>
      </dsp:nvSpPr>
      <dsp:spPr>
        <a:xfrm>
          <a:off x="2356387" y="1268745"/>
          <a:ext cx="2045745" cy="1227447"/>
        </a:xfrm>
        <a:prstGeom prst="ellipse">
          <a:avLst/>
        </a:prstGeom>
        <a:solidFill>
          <a:schemeClr val="accent5">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spc="-1" dirty="0">
              <a:latin typeface="Arial"/>
            </a:rPr>
            <a:t>Modify the orders</a:t>
          </a:r>
          <a:endParaRPr lang="en-US" sz="1600" kern="1200" dirty="0"/>
        </a:p>
      </dsp:txBody>
      <dsp:txXfrm>
        <a:off x="2655979" y="1448500"/>
        <a:ext cx="1446561" cy="867937"/>
      </dsp:txXfrm>
    </dsp:sp>
    <dsp:sp modelId="{9498C774-D0C6-4B91-8DD8-989C3B7DD9A5}">
      <dsp:nvSpPr>
        <dsp:cNvPr id="0" name=""/>
        <dsp:cNvSpPr/>
      </dsp:nvSpPr>
      <dsp:spPr>
        <a:xfrm>
          <a:off x="5607812" y="1192283"/>
          <a:ext cx="2045745" cy="1227447"/>
        </a:xfrm>
        <a:prstGeom prst="ellipse">
          <a:avLst/>
        </a:prstGeom>
        <a:solidFill>
          <a:schemeClr val="accent4">
            <a:lumMod val="60000"/>
            <a:lumOff val="40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spc="-1" dirty="0">
              <a:solidFill>
                <a:schemeClr val="tx1"/>
              </a:solidFill>
              <a:latin typeface="Arial"/>
            </a:rPr>
            <a:t>Check Status of Order (Open / Completed / Rejected)</a:t>
          </a:r>
          <a:endParaRPr lang="en-US" sz="1600" kern="1200" dirty="0">
            <a:solidFill>
              <a:schemeClr val="tx1"/>
            </a:solidFill>
          </a:endParaRPr>
        </a:p>
      </dsp:txBody>
      <dsp:txXfrm>
        <a:off x="5907404" y="1372038"/>
        <a:ext cx="1446561" cy="867937"/>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FB80D1-7BAD-6678-746F-E3B7B0D24A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IN"/>
          </a:p>
        </p:txBody>
      </p:sp>
      <p:sp>
        <p:nvSpPr>
          <p:cNvPr id="3" name="Date Placeholder 2">
            <a:extLst>
              <a:ext uri="{FF2B5EF4-FFF2-40B4-BE49-F238E27FC236}">
                <a16:creationId xmlns:a16="http://schemas.microsoft.com/office/drawing/2014/main" id="{CBC807F8-66C6-9C47-F747-892C7487260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BED4D377-CCDD-4C17-B0AE-DB1B63CCEE55}" type="datetimeFigureOut">
              <a:rPr lang="en-IN"/>
              <a:pPr>
                <a:defRPr/>
              </a:pPr>
              <a:t>10-11-2024</a:t>
            </a:fld>
            <a:endParaRPr lang="en-IN"/>
          </a:p>
        </p:txBody>
      </p:sp>
      <p:sp>
        <p:nvSpPr>
          <p:cNvPr id="4" name="Slide Image Placeholder 3">
            <a:extLst>
              <a:ext uri="{FF2B5EF4-FFF2-40B4-BE49-F238E27FC236}">
                <a16:creationId xmlns:a16="http://schemas.microsoft.com/office/drawing/2014/main" id="{07096469-F621-47A0-DDE9-08C49C6CC0A6}"/>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id="{CA64024B-914F-5837-DAD7-3A6FD3E3B3D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86CFD558-B8C1-6AD7-35D2-4B53023E241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IN"/>
          </a:p>
        </p:txBody>
      </p:sp>
      <p:sp>
        <p:nvSpPr>
          <p:cNvPr id="7" name="Slide Number Placeholder 6">
            <a:extLst>
              <a:ext uri="{FF2B5EF4-FFF2-40B4-BE49-F238E27FC236}">
                <a16:creationId xmlns:a16="http://schemas.microsoft.com/office/drawing/2014/main" id="{6568D6A5-E1B8-FCB3-62D7-89ACA77A43AF}"/>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05AA6FDE-D5A0-46F6-A76B-0111AB966611}"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6F45199-4F9D-8D9A-A3FD-C58F938F76C8}"/>
              </a:ext>
            </a:extLst>
          </p:cNvPr>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CD88201-C4AE-BC82-B5A2-3A41726939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N" altLang="en-US"/>
          </a:p>
        </p:txBody>
      </p:sp>
      <p:sp>
        <p:nvSpPr>
          <p:cNvPr id="23556" name="Slide Number Placeholder 3">
            <a:extLst>
              <a:ext uri="{FF2B5EF4-FFF2-40B4-BE49-F238E27FC236}">
                <a16:creationId xmlns:a16="http://schemas.microsoft.com/office/drawing/2014/main" id="{9F995491-0731-4DD6-C26C-75D8F02852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053896-B8F7-4054-875D-1CC60917CD65}" type="slidenum">
              <a:rPr lang="en-IN" altLang="en-US" smtClean="0"/>
              <a:pPr/>
              <a:t>3</a:t>
            </a:fld>
            <a:endParaRPr lang="en-I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9B85A93-B978-1ECC-EA79-FD583E190DAA}"/>
              </a:ext>
            </a:extLst>
          </p:cNvPr>
          <p:cNvSpPr>
            <a:spLocks noGrp="1"/>
          </p:cNvSpPr>
          <p:nvPr>
            <p:ph type="dt" sz="half" idx="10"/>
          </p:nvPr>
        </p:nvSpPr>
        <p:spPr/>
        <p:txBody>
          <a:bodyPr/>
          <a:lstStyle>
            <a:lvl1pPr>
              <a:defRPr/>
            </a:lvl1pPr>
          </a:lstStyle>
          <a:p>
            <a:pPr>
              <a:defRPr/>
            </a:pPr>
            <a:fld id="{78FE3BC4-8F45-4C7E-AD4A-77108C8EFA94}" type="datetimeFigureOut">
              <a:rPr lang="en-US"/>
              <a:pPr>
                <a:defRPr/>
              </a:pPr>
              <a:t>11/10/2024</a:t>
            </a:fld>
            <a:endParaRPr lang="en-US"/>
          </a:p>
        </p:txBody>
      </p:sp>
      <p:sp>
        <p:nvSpPr>
          <p:cNvPr id="5" name="Footer Placeholder 4">
            <a:extLst>
              <a:ext uri="{FF2B5EF4-FFF2-40B4-BE49-F238E27FC236}">
                <a16:creationId xmlns:a16="http://schemas.microsoft.com/office/drawing/2014/main" id="{E1DDC3A9-936E-190D-453C-67A073D4F43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B2F43D-3A7D-0FEE-11A0-570D5946C0D5}"/>
              </a:ext>
            </a:extLst>
          </p:cNvPr>
          <p:cNvSpPr>
            <a:spLocks noGrp="1"/>
          </p:cNvSpPr>
          <p:nvPr>
            <p:ph type="sldNum" sz="quarter" idx="12"/>
          </p:nvPr>
        </p:nvSpPr>
        <p:spPr/>
        <p:txBody>
          <a:bodyPr/>
          <a:lstStyle>
            <a:lvl1pPr>
              <a:defRPr/>
            </a:lvl1pPr>
          </a:lstStyle>
          <a:p>
            <a:pPr>
              <a:defRPr/>
            </a:pPr>
            <a:fld id="{E2934570-ED65-4017-BA37-E26164A3F8EF}" type="slidenum">
              <a:rPr lang="en-US" altLang="en-US"/>
              <a:pPr>
                <a:defRPr/>
              </a:pPr>
              <a:t>‹#›</a:t>
            </a:fld>
            <a:endParaRPr lang="en-US" altLang="en-US"/>
          </a:p>
        </p:txBody>
      </p:sp>
    </p:spTree>
    <p:extLst>
      <p:ext uri="{BB962C8B-B14F-4D97-AF65-F5344CB8AC3E}">
        <p14:creationId xmlns:p14="http://schemas.microsoft.com/office/powerpoint/2010/main" val="227489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8DD15-7020-EAAE-23D7-E296B33CD0EF}"/>
              </a:ext>
            </a:extLst>
          </p:cNvPr>
          <p:cNvSpPr>
            <a:spLocks noGrp="1"/>
          </p:cNvSpPr>
          <p:nvPr>
            <p:ph type="dt" sz="half" idx="10"/>
          </p:nvPr>
        </p:nvSpPr>
        <p:spPr/>
        <p:txBody>
          <a:bodyPr/>
          <a:lstStyle>
            <a:lvl1pPr>
              <a:defRPr/>
            </a:lvl1pPr>
          </a:lstStyle>
          <a:p>
            <a:pPr>
              <a:defRPr/>
            </a:pPr>
            <a:fld id="{76BEECB2-7A1D-4809-9FB7-323ABBCCA937}" type="datetimeFigureOut">
              <a:rPr lang="en-US"/>
              <a:pPr>
                <a:defRPr/>
              </a:pPr>
              <a:t>11/10/2024</a:t>
            </a:fld>
            <a:endParaRPr lang="en-US"/>
          </a:p>
        </p:txBody>
      </p:sp>
      <p:sp>
        <p:nvSpPr>
          <p:cNvPr id="5" name="Footer Placeholder 4">
            <a:extLst>
              <a:ext uri="{FF2B5EF4-FFF2-40B4-BE49-F238E27FC236}">
                <a16:creationId xmlns:a16="http://schemas.microsoft.com/office/drawing/2014/main" id="{51046AC2-DC6D-8E80-2F9C-FB605447E0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67E852F-5C6F-1686-076B-EF759CB9B16D}"/>
              </a:ext>
            </a:extLst>
          </p:cNvPr>
          <p:cNvSpPr>
            <a:spLocks noGrp="1"/>
          </p:cNvSpPr>
          <p:nvPr>
            <p:ph type="sldNum" sz="quarter" idx="12"/>
          </p:nvPr>
        </p:nvSpPr>
        <p:spPr/>
        <p:txBody>
          <a:bodyPr/>
          <a:lstStyle>
            <a:lvl1pPr>
              <a:defRPr/>
            </a:lvl1pPr>
          </a:lstStyle>
          <a:p>
            <a:pPr>
              <a:defRPr/>
            </a:pPr>
            <a:fld id="{E237121C-7BF1-4C7A-857C-1CA7B29543BC}" type="slidenum">
              <a:rPr lang="en-US" altLang="en-US"/>
              <a:pPr>
                <a:defRPr/>
              </a:pPr>
              <a:t>‹#›</a:t>
            </a:fld>
            <a:endParaRPr lang="en-US" altLang="en-US"/>
          </a:p>
        </p:txBody>
      </p:sp>
    </p:spTree>
    <p:extLst>
      <p:ext uri="{BB962C8B-B14F-4D97-AF65-F5344CB8AC3E}">
        <p14:creationId xmlns:p14="http://schemas.microsoft.com/office/powerpoint/2010/main" val="42612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B974F-2F8A-0A82-7BD8-1D99A4A075E1}"/>
              </a:ext>
            </a:extLst>
          </p:cNvPr>
          <p:cNvSpPr>
            <a:spLocks noGrp="1"/>
          </p:cNvSpPr>
          <p:nvPr>
            <p:ph type="dt" sz="half" idx="10"/>
          </p:nvPr>
        </p:nvSpPr>
        <p:spPr/>
        <p:txBody>
          <a:bodyPr/>
          <a:lstStyle>
            <a:lvl1pPr>
              <a:defRPr/>
            </a:lvl1pPr>
          </a:lstStyle>
          <a:p>
            <a:pPr>
              <a:defRPr/>
            </a:pPr>
            <a:fld id="{E90EB834-800F-435B-89D5-D6FFC1C15AFD}" type="datetimeFigureOut">
              <a:rPr lang="en-US"/>
              <a:pPr>
                <a:defRPr/>
              </a:pPr>
              <a:t>11/10/2024</a:t>
            </a:fld>
            <a:endParaRPr lang="en-US"/>
          </a:p>
        </p:txBody>
      </p:sp>
      <p:sp>
        <p:nvSpPr>
          <p:cNvPr id="5" name="Footer Placeholder 4">
            <a:extLst>
              <a:ext uri="{FF2B5EF4-FFF2-40B4-BE49-F238E27FC236}">
                <a16:creationId xmlns:a16="http://schemas.microsoft.com/office/drawing/2014/main" id="{2869FDC0-EF63-6FA5-8324-9D9A9DC30F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D17785-056A-E6C6-925E-8CABC8AC5635}"/>
              </a:ext>
            </a:extLst>
          </p:cNvPr>
          <p:cNvSpPr>
            <a:spLocks noGrp="1"/>
          </p:cNvSpPr>
          <p:nvPr>
            <p:ph type="sldNum" sz="quarter" idx="12"/>
          </p:nvPr>
        </p:nvSpPr>
        <p:spPr/>
        <p:txBody>
          <a:bodyPr/>
          <a:lstStyle>
            <a:lvl1pPr>
              <a:defRPr/>
            </a:lvl1pPr>
          </a:lstStyle>
          <a:p>
            <a:pPr>
              <a:defRPr/>
            </a:pPr>
            <a:fld id="{07DDB3CF-955B-4F2D-B006-BDA4A8E763A5}" type="slidenum">
              <a:rPr lang="en-US" altLang="en-US"/>
              <a:pPr>
                <a:defRPr/>
              </a:pPr>
              <a:t>‹#›</a:t>
            </a:fld>
            <a:endParaRPr lang="en-US" altLang="en-US"/>
          </a:p>
        </p:txBody>
      </p:sp>
    </p:spTree>
    <p:extLst>
      <p:ext uri="{BB962C8B-B14F-4D97-AF65-F5344CB8AC3E}">
        <p14:creationId xmlns:p14="http://schemas.microsoft.com/office/powerpoint/2010/main" val="242076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66C556-4A2E-5FCC-A40D-2D8C7C2DE5D1}"/>
              </a:ext>
            </a:extLst>
          </p:cNvPr>
          <p:cNvSpPr>
            <a:spLocks noGrp="1"/>
          </p:cNvSpPr>
          <p:nvPr>
            <p:ph type="dt" sz="half" idx="10"/>
          </p:nvPr>
        </p:nvSpPr>
        <p:spPr/>
        <p:txBody>
          <a:bodyPr/>
          <a:lstStyle>
            <a:lvl1pPr>
              <a:defRPr/>
            </a:lvl1pPr>
          </a:lstStyle>
          <a:p>
            <a:pPr>
              <a:defRPr/>
            </a:pPr>
            <a:fld id="{58814AEA-E358-438D-AC03-67DF5960ED5F}" type="datetimeFigureOut">
              <a:rPr lang="en-US"/>
              <a:pPr>
                <a:defRPr/>
              </a:pPr>
              <a:t>11/10/2024</a:t>
            </a:fld>
            <a:endParaRPr lang="en-US"/>
          </a:p>
        </p:txBody>
      </p:sp>
      <p:sp>
        <p:nvSpPr>
          <p:cNvPr id="5" name="Footer Placeholder 4">
            <a:extLst>
              <a:ext uri="{FF2B5EF4-FFF2-40B4-BE49-F238E27FC236}">
                <a16:creationId xmlns:a16="http://schemas.microsoft.com/office/drawing/2014/main" id="{75448A3D-B0A7-C9C8-60EA-1BDB81DFF9C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874744A-C800-2CF3-1FBC-9CCF2173182F}"/>
              </a:ext>
            </a:extLst>
          </p:cNvPr>
          <p:cNvSpPr>
            <a:spLocks noGrp="1"/>
          </p:cNvSpPr>
          <p:nvPr>
            <p:ph type="sldNum" sz="quarter" idx="12"/>
          </p:nvPr>
        </p:nvSpPr>
        <p:spPr/>
        <p:txBody>
          <a:bodyPr/>
          <a:lstStyle>
            <a:lvl1pPr>
              <a:defRPr/>
            </a:lvl1pPr>
          </a:lstStyle>
          <a:p>
            <a:pPr>
              <a:defRPr/>
            </a:pPr>
            <a:fld id="{305CD143-139B-43B0-9760-89C0366413F9}" type="slidenum">
              <a:rPr lang="en-US" altLang="en-US"/>
              <a:pPr>
                <a:defRPr/>
              </a:pPr>
              <a:t>‹#›</a:t>
            </a:fld>
            <a:endParaRPr lang="en-US" altLang="en-US"/>
          </a:p>
        </p:txBody>
      </p:sp>
    </p:spTree>
    <p:extLst>
      <p:ext uri="{BB962C8B-B14F-4D97-AF65-F5344CB8AC3E}">
        <p14:creationId xmlns:p14="http://schemas.microsoft.com/office/powerpoint/2010/main" val="2187251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F25816-D26C-F02E-5E98-94CE5B1DC7F4}"/>
              </a:ext>
            </a:extLst>
          </p:cNvPr>
          <p:cNvSpPr>
            <a:spLocks noGrp="1"/>
          </p:cNvSpPr>
          <p:nvPr>
            <p:ph type="dt" sz="half" idx="10"/>
          </p:nvPr>
        </p:nvSpPr>
        <p:spPr/>
        <p:txBody>
          <a:bodyPr/>
          <a:lstStyle>
            <a:lvl1pPr>
              <a:defRPr/>
            </a:lvl1pPr>
          </a:lstStyle>
          <a:p>
            <a:pPr>
              <a:defRPr/>
            </a:pPr>
            <a:fld id="{7B728FF2-66AD-4368-8EA4-8470143E44E6}" type="datetimeFigureOut">
              <a:rPr lang="en-US"/>
              <a:pPr>
                <a:defRPr/>
              </a:pPr>
              <a:t>11/10/2024</a:t>
            </a:fld>
            <a:endParaRPr lang="en-US"/>
          </a:p>
        </p:txBody>
      </p:sp>
      <p:sp>
        <p:nvSpPr>
          <p:cNvPr id="5" name="Footer Placeholder 4">
            <a:extLst>
              <a:ext uri="{FF2B5EF4-FFF2-40B4-BE49-F238E27FC236}">
                <a16:creationId xmlns:a16="http://schemas.microsoft.com/office/drawing/2014/main" id="{9009AF35-F484-6DC5-95A7-AE0063830D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7BAA47-A72B-7333-8FB2-CBC193DBD4C6}"/>
              </a:ext>
            </a:extLst>
          </p:cNvPr>
          <p:cNvSpPr>
            <a:spLocks noGrp="1"/>
          </p:cNvSpPr>
          <p:nvPr>
            <p:ph type="sldNum" sz="quarter" idx="12"/>
          </p:nvPr>
        </p:nvSpPr>
        <p:spPr/>
        <p:txBody>
          <a:bodyPr/>
          <a:lstStyle>
            <a:lvl1pPr>
              <a:defRPr/>
            </a:lvl1pPr>
          </a:lstStyle>
          <a:p>
            <a:pPr>
              <a:defRPr/>
            </a:pPr>
            <a:fld id="{B2EE69B5-2AB4-403E-A2AA-323379011787}" type="slidenum">
              <a:rPr lang="en-US" altLang="en-US"/>
              <a:pPr>
                <a:defRPr/>
              </a:pPr>
              <a:t>‹#›</a:t>
            </a:fld>
            <a:endParaRPr lang="en-US" altLang="en-US"/>
          </a:p>
        </p:txBody>
      </p:sp>
    </p:spTree>
    <p:extLst>
      <p:ext uri="{BB962C8B-B14F-4D97-AF65-F5344CB8AC3E}">
        <p14:creationId xmlns:p14="http://schemas.microsoft.com/office/powerpoint/2010/main" val="333492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6CAACCB-F279-CA5F-999C-57859091A6BD}"/>
              </a:ext>
            </a:extLst>
          </p:cNvPr>
          <p:cNvSpPr>
            <a:spLocks noGrp="1"/>
          </p:cNvSpPr>
          <p:nvPr>
            <p:ph type="dt" sz="half" idx="10"/>
          </p:nvPr>
        </p:nvSpPr>
        <p:spPr/>
        <p:txBody>
          <a:bodyPr/>
          <a:lstStyle>
            <a:lvl1pPr>
              <a:defRPr/>
            </a:lvl1pPr>
          </a:lstStyle>
          <a:p>
            <a:pPr>
              <a:defRPr/>
            </a:pPr>
            <a:fld id="{C9A0EA19-BB84-40A9-B038-026586D93EA7}" type="datetimeFigureOut">
              <a:rPr lang="en-US"/>
              <a:pPr>
                <a:defRPr/>
              </a:pPr>
              <a:t>11/10/2024</a:t>
            </a:fld>
            <a:endParaRPr lang="en-US"/>
          </a:p>
        </p:txBody>
      </p:sp>
      <p:sp>
        <p:nvSpPr>
          <p:cNvPr id="6" name="Footer Placeholder 4">
            <a:extLst>
              <a:ext uri="{FF2B5EF4-FFF2-40B4-BE49-F238E27FC236}">
                <a16:creationId xmlns:a16="http://schemas.microsoft.com/office/drawing/2014/main" id="{60FE1D6A-79CA-4E41-CF22-1C690B47D22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FC34998-458D-EC23-6303-5166E20ED683}"/>
              </a:ext>
            </a:extLst>
          </p:cNvPr>
          <p:cNvSpPr>
            <a:spLocks noGrp="1"/>
          </p:cNvSpPr>
          <p:nvPr>
            <p:ph type="sldNum" sz="quarter" idx="12"/>
          </p:nvPr>
        </p:nvSpPr>
        <p:spPr/>
        <p:txBody>
          <a:bodyPr/>
          <a:lstStyle>
            <a:lvl1pPr>
              <a:defRPr/>
            </a:lvl1pPr>
          </a:lstStyle>
          <a:p>
            <a:pPr>
              <a:defRPr/>
            </a:pPr>
            <a:fld id="{8B5E9889-FCDE-4B13-BC6D-EA4AE882E1AA}" type="slidenum">
              <a:rPr lang="en-US" altLang="en-US"/>
              <a:pPr>
                <a:defRPr/>
              </a:pPr>
              <a:t>‹#›</a:t>
            </a:fld>
            <a:endParaRPr lang="en-US" altLang="en-US"/>
          </a:p>
        </p:txBody>
      </p:sp>
    </p:spTree>
    <p:extLst>
      <p:ext uri="{BB962C8B-B14F-4D97-AF65-F5344CB8AC3E}">
        <p14:creationId xmlns:p14="http://schemas.microsoft.com/office/powerpoint/2010/main" val="6863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A7FFC42-16A7-B363-0469-C8A190D7A42B}"/>
              </a:ext>
            </a:extLst>
          </p:cNvPr>
          <p:cNvSpPr>
            <a:spLocks noGrp="1"/>
          </p:cNvSpPr>
          <p:nvPr>
            <p:ph type="dt" sz="half" idx="10"/>
          </p:nvPr>
        </p:nvSpPr>
        <p:spPr/>
        <p:txBody>
          <a:bodyPr/>
          <a:lstStyle>
            <a:lvl1pPr>
              <a:defRPr/>
            </a:lvl1pPr>
          </a:lstStyle>
          <a:p>
            <a:pPr>
              <a:defRPr/>
            </a:pPr>
            <a:fld id="{8607B971-4ECD-45CC-8C97-768DB68794D9}" type="datetimeFigureOut">
              <a:rPr lang="en-US"/>
              <a:pPr>
                <a:defRPr/>
              </a:pPr>
              <a:t>11/10/2024</a:t>
            </a:fld>
            <a:endParaRPr lang="en-US"/>
          </a:p>
        </p:txBody>
      </p:sp>
      <p:sp>
        <p:nvSpPr>
          <p:cNvPr id="8" name="Footer Placeholder 4">
            <a:extLst>
              <a:ext uri="{FF2B5EF4-FFF2-40B4-BE49-F238E27FC236}">
                <a16:creationId xmlns:a16="http://schemas.microsoft.com/office/drawing/2014/main" id="{3B231B50-9E08-CBC4-8957-44B2F60EB89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27F5330-1DD2-4119-EFCE-B7691570A326}"/>
              </a:ext>
            </a:extLst>
          </p:cNvPr>
          <p:cNvSpPr>
            <a:spLocks noGrp="1"/>
          </p:cNvSpPr>
          <p:nvPr>
            <p:ph type="sldNum" sz="quarter" idx="12"/>
          </p:nvPr>
        </p:nvSpPr>
        <p:spPr/>
        <p:txBody>
          <a:bodyPr/>
          <a:lstStyle>
            <a:lvl1pPr>
              <a:defRPr/>
            </a:lvl1pPr>
          </a:lstStyle>
          <a:p>
            <a:pPr>
              <a:defRPr/>
            </a:pPr>
            <a:fld id="{BBA4890E-FAD5-4F93-A1B1-12D98CB53C9B}" type="slidenum">
              <a:rPr lang="en-US" altLang="en-US"/>
              <a:pPr>
                <a:defRPr/>
              </a:pPr>
              <a:t>‹#›</a:t>
            </a:fld>
            <a:endParaRPr lang="en-US" altLang="en-US"/>
          </a:p>
        </p:txBody>
      </p:sp>
    </p:spTree>
    <p:extLst>
      <p:ext uri="{BB962C8B-B14F-4D97-AF65-F5344CB8AC3E}">
        <p14:creationId xmlns:p14="http://schemas.microsoft.com/office/powerpoint/2010/main" val="4223645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D28AFBB-004C-0FED-2707-40A4EAB13497}"/>
              </a:ext>
            </a:extLst>
          </p:cNvPr>
          <p:cNvSpPr>
            <a:spLocks noGrp="1"/>
          </p:cNvSpPr>
          <p:nvPr>
            <p:ph type="dt" sz="half" idx="10"/>
          </p:nvPr>
        </p:nvSpPr>
        <p:spPr/>
        <p:txBody>
          <a:bodyPr/>
          <a:lstStyle>
            <a:lvl1pPr>
              <a:defRPr/>
            </a:lvl1pPr>
          </a:lstStyle>
          <a:p>
            <a:pPr>
              <a:defRPr/>
            </a:pPr>
            <a:fld id="{119F837E-ACC9-43F9-BC95-331456DECDB9}" type="datetimeFigureOut">
              <a:rPr lang="en-US"/>
              <a:pPr>
                <a:defRPr/>
              </a:pPr>
              <a:t>11/10/2024</a:t>
            </a:fld>
            <a:endParaRPr lang="en-US"/>
          </a:p>
        </p:txBody>
      </p:sp>
      <p:sp>
        <p:nvSpPr>
          <p:cNvPr id="4" name="Footer Placeholder 4">
            <a:extLst>
              <a:ext uri="{FF2B5EF4-FFF2-40B4-BE49-F238E27FC236}">
                <a16:creationId xmlns:a16="http://schemas.microsoft.com/office/drawing/2014/main" id="{3D7D9B82-7EF9-4F20-8EF9-D228678B3A8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56BAA94-2AF8-8225-4A10-94B4A0A355FF}"/>
              </a:ext>
            </a:extLst>
          </p:cNvPr>
          <p:cNvSpPr>
            <a:spLocks noGrp="1"/>
          </p:cNvSpPr>
          <p:nvPr>
            <p:ph type="sldNum" sz="quarter" idx="12"/>
          </p:nvPr>
        </p:nvSpPr>
        <p:spPr/>
        <p:txBody>
          <a:bodyPr/>
          <a:lstStyle>
            <a:lvl1pPr>
              <a:defRPr/>
            </a:lvl1pPr>
          </a:lstStyle>
          <a:p>
            <a:pPr>
              <a:defRPr/>
            </a:pPr>
            <a:fld id="{89E02901-129B-4D1B-B685-C52AAFCE757D}" type="slidenum">
              <a:rPr lang="en-US" altLang="en-US"/>
              <a:pPr>
                <a:defRPr/>
              </a:pPr>
              <a:t>‹#›</a:t>
            </a:fld>
            <a:endParaRPr lang="en-US" altLang="en-US"/>
          </a:p>
        </p:txBody>
      </p:sp>
    </p:spTree>
    <p:extLst>
      <p:ext uri="{BB962C8B-B14F-4D97-AF65-F5344CB8AC3E}">
        <p14:creationId xmlns:p14="http://schemas.microsoft.com/office/powerpoint/2010/main" val="1767513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3666C11-D867-6F2E-30AB-202174F1F954}"/>
              </a:ext>
            </a:extLst>
          </p:cNvPr>
          <p:cNvSpPr>
            <a:spLocks noGrp="1"/>
          </p:cNvSpPr>
          <p:nvPr>
            <p:ph type="dt" sz="half" idx="10"/>
          </p:nvPr>
        </p:nvSpPr>
        <p:spPr/>
        <p:txBody>
          <a:bodyPr/>
          <a:lstStyle>
            <a:lvl1pPr>
              <a:defRPr/>
            </a:lvl1pPr>
          </a:lstStyle>
          <a:p>
            <a:pPr>
              <a:defRPr/>
            </a:pPr>
            <a:fld id="{0A6E23BD-096C-47F9-B5F1-867079CA5222}" type="datetimeFigureOut">
              <a:rPr lang="en-US"/>
              <a:pPr>
                <a:defRPr/>
              </a:pPr>
              <a:t>11/10/2024</a:t>
            </a:fld>
            <a:endParaRPr lang="en-US"/>
          </a:p>
        </p:txBody>
      </p:sp>
      <p:sp>
        <p:nvSpPr>
          <p:cNvPr id="3" name="Footer Placeholder 4">
            <a:extLst>
              <a:ext uri="{FF2B5EF4-FFF2-40B4-BE49-F238E27FC236}">
                <a16:creationId xmlns:a16="http://schemas.microsoft.com/office/drawing/2014/main" id="{D7621D62-1CC0-428C-4EDE-6D08A9940E8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B78032E-4B18-B253-B5B6-DD45DC44EF46}"/>
              </a:ext>
            </a:extLst>
          </p:cNvPr>
          <p:cNvSpPr>
            <a:spLocks noGrp="1"/>
          </p:cNvSpPr>
          <p:nvPr>
            <p:ph type="sldNum" sz="quarter" idx="12"/>
          </p:nvPr>
        </p:nvSpPr>
        <p:spPr/>
        <p:txBody>
          <a:bodyPr/>
          <a:lstStyle>
            <a:lvl1pPr>
              <a:defRPr/>
            </a:lvl1pPr>
          </a:lstStyle>
          <a:p>
            <a:pPr>
              <a:defRPr/>
            </a:pPr>
            <a:fld id="{4BC17FA6-5AE6-458B-9F06-A7A8976A82A3}" type="slidenum">
              <a:rPr lang="en-US" altLang="en-US"/>
              <a:pPr>
                <a:defRPr/>
              </a:pPr>
              <a:t>‹#›</a:t>
            </a:fld>
            <a:endParaRPr lang="en-US" altLang="en-US"/>
          </a:p>
        </p:txBody>
      </p:sp>
    </p:spTree>
    <p:extLst>
      <p:ext uri="{BB962C8B-B14F-4D97-AF65-F5344CB8AC3E}">
        <p14:creationId xmlns:p14="http://schemas.microsoft.com/office/powerpoint/2010/main" val="1415435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58414E2-916D-791F-83C8-62E2673BE07C}"/>
              </a:ext>
            </a:extLst>
          </p:cNvPr>
          <p:cNvSpPr>
            <a:spLocks noGrp="1"/>
          </p:cNvSpPr>
          <p:nvPr>
            <p:ph type="dt" sz="half" idx="10"/>
          </p:nvPr>
        </p:nvSpPr>
        <p:spPr/>
        <p:txBody>
          <a:bodyPr/>
          <a:lstStyle>
            <a:lvl1pPr>
              <a:defRPr/>
            </a:lvl1pPr>
          </a:lstStyle>
          <a:p>
            <a:pPr>
              <a:defRPr/>
            </a:pPr>
            <a:fld id="{0914F4F9-0F44-490F-830A-4B29F2C8695B}" type="datetimeFigureOut">
              <a:rPr lang="en-US"/>
              <a:pPr>
                <a:defRPr/>
              </a:pPr>
              <a:t>11/10/2024</a:t>
            </a:fld>
            <a:endParaRPr lang="en-US"/>
          </a:p>
        </p:txBody>
      </p:sp>
      <p:sp>
        <p:nvSpPr>
          <p:cNvPr id="6" name="Footer Placeholder 4">
            <a:extLst>
              <a:ext uri="{FF2B5EF4-FFF2-40B4-BE49-F238E27FC236}">
                <a16:creationId xmlns:a16="http://schemas.microsoft.com/office/drawing/2014/main" id="{D3362C9F-578B-A946-6EDB-9934DAD4265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2FC1F6B-5580-5886-DF6F-4A620F0A6487}"/>
              </a:ext>
            </a:extLst>
          </p:cNvPr>
          <p:cNvSpPr>
            <a:spLocks noGrp="1"/>
          </p:cNvSpPr>
          <p:nvPr>
            <p:ph type="sldNum" sz="quarter" idx="12"/>
          </p:nvPr>
        </p:nvSpPr>
        <p:spPr/>
        <p:txBody>
          <a:bodyPr/>
          <a:lstStyle>
            <a:lvl1pPr>
              <a:defRPr/>
            </a:lvl1pPr>
          </a:lstStyle>
          <a:p>
            <a:pPr>
              <a:defRPr/>
            </a:pPr>
            <a:fld id="{14FAAF7F-5067-4479-8A33-5E1A78E5FB06}" type="slidenum">
              <a:rPr lang="en-US" altLang="en-US"/>
              <a:pPr>
                <a:defRPr/>
              </a:pPr>
              <a:t>‹#›</a:t>
            </a:fld>
            <a:endParaRPr lang="en-US" altLang="en-US"/>
          </a:p>
        </p:txBody>
      </p:sp>
    </p:spTree>
    <p:extLst>
      <p:ext uri="{BB962C8B-B14F-4D97-AF65-F5344CB8AC3E}">
        <p14:creationId xmlns:p14="http://schemas.microsoft.com/office/powerpoint/2010/main" val="19436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B2A1E69-53D1-06B6-6C06-FC087D63D2FF}"/>
              </a:ext>
            </a:extLst>
          </p:cNvPr>
          <p:cNvSpPr>
            <a:spLocks noGrp="1"/>
          </p:cNvSpPr>
          <p:nvPr>
            <p:ph type="dt" sz="half" idx="10"/>
          </p:nvPr>
        </p:nvSpPr>
        <p:spPr/>
        <p:txBody>
          <a:bodyPr/>
          <a:lstStyle>
            <a:lvl1pPr>
              <a:defRPr/>
            </a:lvl1pPr>
          </a:lstStyle>
          <a:p>
            <a:pPr>
              <a:defRPr/>
            </a:pPr>
            <a:fld id="{75EFCBC2-B2C0-4B38-97D6-3530F0B45D9D}" type="datetimeFigureOut">
              <a:rPr lang="en-US"/>
              <a:pPr>
                <a:defRPr/>
              </a:pPr>
              <a:t>11/10/2024</a:t>
            </a:fld>
            <a:endParaRPr lang="en-US"/>
          </a:p>
        </p:txBody>
      </p:sp>
      <p:sp>
        <p:nvSpPr>
          <p:cNvPr id="6" name="Footer Placeholder 4">
            <a:extLst>
              <a:ext uri="{FF2B5EF4-FFF2-40B4-BE49-F238E27FC236}">
                <a16:creationId xmlns:a16="http://schemas.microsoft.com/office/drawing/2014/main" id="{D1719C3B-496A-B6DB-9DE2-AB1C9512C10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5A71BC6-99C3-9206-7EAA-83FBD4205685}"/>
              </a:ext>
            </a:extLst>
          </p:cNvPr>
          <p:cNvSpPr>
            <a:spLocks noGrp="1"/>
          </p:cNvSpPr>
          <p:nvPr>
            <p:ph type="sldNum" sz="quarter" idx="12"/>
          </p:nvPr>
        </p:nvSpPr>
        <p:spPr/>
        <p:txBody>
          <a:bodyPr/>
          <a:lstStyle>
            <a:lvl1pPr>
              <a:defRPr/>
            </a:lvl1pPr>
          </a:lstStyle>
          <a:p>
            <a:pPr>
              <a:defRPr/>
            </a:pPr>
            <a:fld id="{56C97926-46CB-42ED-985F-D45781413D9B}" type="slidenum">
              <a:rPr lang="en-US" altLang="en-US"/>
              <a:pPr>
                <a:defRPr/>
              </a:pPr>
              <a:t>‹#›</a:t>
            </a:fld>
            <a:endParaRPr lang="en-US" altLang="en-US"/>
          </a:p>
        </p:txBody>
      </p:sp>
    </p:spTree>
    <p:extLst>
      <p:ext uri="{BB962C8B-B14F-4D97-AF65-F5344CB8AC3E}">
        <p14:creationId xmlns:p14="http://schemas.microsoft.com/office/powerpoint/2010/main" val="309096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35C4449-DB60-AE33-59D2-219DCB8192A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8D64865-1F17-13F1-6759-ED89C08D8E2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878F1CB-7AF5-D469-4A0B-72061C35236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4B2107D-3FDD-405A-9D02-75887D3ED5A4}" type="datetimeFigureOut">
              <a:rPr lang="en-US"/>
              <a:pPr>
                <a:defRPr/>
              </a:pPr>
              <a:t>11/10/2024</a:t>
            </a:fld>
            <a:endParaRPr lang="en-US"/>
          </a:p>
        </p:txBody>
      </p:sp>
      <p:sp>
        <p:nvSpPr>
          <p:cNvPr id="5" name="Footer Placeholder 4">
            <a:extLst>
              <a:ext uri="{FF2B5EF4-FFF2-40B4-BE49-F238E27FC236}">
                <a16:creationId xmlns:a16="http://schemas.microsoft.com/office/drawing/2014/main" id="{693890D4-8CF3-EF26-3930-5DFED92135C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F42B927-E84A-396C-D7F1-AE4CF83A4E2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779BB53-CC04-4269-812E-B850AF70355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5D39AA83-5FB5-BCB1-AA9F-34C5D00A10D5}"/>
              </a:ext>
            </a:extLst>
          </p:cNvPr>
          <p:cNvSpPr>
            <a:spLocks noGrp="1"/>
          </p:cNvSpPr>
          <p:nvPr>
            <p:ph type="title"/>
          </p:nvPr>
        </p:nvSpPr>
        <p:spPr>
          <a:solidFill>
            <a:schemeClr val="accent3">
              <a:lumMod val="40000"/>
              <a:lumOff val="60000"/>
            </a:schemeClr>
          </a:solidFill>
        </p:spPr>
        <p:txBody>
          <a:bodyPr/>
          <a:lstStyle/>
          <a:p>
            <a:pPr>
              <a:defRPr/>
            </a:pPr>
            <a:r>
              <a:rPr lang="en-US" altLang="en-US" dirty="0"/>
              <a:t>Secondary Market: Lecture Outline </a:t>
            </a:r>
            <a:endParaRPr lang="en-IN" altLang="en-US" dirty="0"/>
          </a:p>
        </p:txBody>
      </p:sp>
      <p:sp>
        <p:nvSpPr>
          <p:cNvPr id="3075" name="Content Placeholder 2">
            <a:extLst>
              <a:ext uri="{FF2B5EF4-FFF2-40B4-BE49-F238E27FC236}">
                <a16:creationId xmlns:a16="http://schemas.microsoft.com/office/drawing/2014/main" id="{569AFE31-2595-B12A-C313-95EC2D81090F}"/>
              </a:ext>
            </a:extLst>
          </p:cNvPr>
          <p:cNvSpPr>
            <a:spLocks noGrp="1"/>
          </p:cNvSpPr>
          <p:nvPr>
            <p:ph idx="1"/>
          </p:nvPr>
        </p:nvSpPr>
        <p:spPr>
          <a:xfrm>
            <a:off x="457200" y="1600200"/>
            <a:ext cx="8229600" cy="4800600"/>
          </a:xfrm>
          <a:solidFill>
            <a:schemeClr val="accent3">
              <a:lumMod val="40000"/>
              <a:lumOff val="60000"/>
            </a:schemeClr>
          </a:solidFill>
        </p:spPr>
        <p:txBody>
          <a:bodyPr/>
          <a:lstStyle/>
          <a:p>
            <a:pPr>
              <a:defRPr/>
            </a:pPr>
            <a:r>
              <a:rPr lang="en-IN" altLang="en-US" sz="2800" dirty="0"/>
              <a:t>Concept and importance </a:t>
            </a:r>
          </a:p>
          <a:p>
            <a:pPr>
              <a:defRPr/>
            </a:pPr>
            <a:r>
              <a:rPr lang="en-IN" altLang="en-US" sz="2800" dirty="0"/>
              <a:t>Trading in Secondary Market (Online) (OTC and NSE/BSE)  </a:t>
            </a:r>
          </a:p>
          <a:p>
            <a:pPr>
              <a:defRPr/>
            </a:pPr>
            <a:r>
              <a:rPr lang="en-IN" altLang="en-US" sz="2800" dirty="0"/>
              <a:t>Trading Methods</a:t>
            </a:r>
          </a:p>
          <a:p>
            <a:pPr>
              <a:defRPr/>
            </a:pPr>
            <a:r>
              <a:rPr lang="en-IN" altLang="en-US" sz="2800" dirty="0"/>
              <a:t>Role of Intermediaries (Brokers and Sub-brokers) </a:t>
            </a:r>
          </a:p>
          <a:p>
            <a:pPr>
              <a:defRPr/>
            </a:pPr>
            <a:r>
              <a:rPr lang="en-IN" altLang="en-US" sz="2800" dirty="0"/>
              <a:t>Stock Exchanges </a:t>
            </a:r>
          </a:p>
          <a:p>
            <a:pPr>
              <a:defRPr/>
            </a:pPr>
            <a:r>
              <a:rPr lang="en-IN" altLang="en-US" sz="2800" dirty="0"/>
              <a:t>Stock Indices (Nifty and Sensex)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ustomShape 1">
            <a:extLst>
              <a:ext uri="{FF2B5EF4-FFF2-40B4-BE49-F238E27FC236}">
                <a16:creationId xmlns:a16="http://schemas.microsoft.com/office/drawing/2014/main" id="{B6281603-E782-F06B-26D7-72271DBB03D9}"/>
              </a:ext>
            </a:extLst>
          </p:cNvPr>
          <p:cNvSpPr/>
          <p:nvPr/>
        </p:nvSpPr>
        <p:spPr>
          <a:xfrm>
            <a:off x="196850" y="252413"/>
            <a:ext cx="9348788" cy="690562"/>
          </a:xfrm>
          <a:prstGeom prst="rect">
            <a:avLst/>
          </a:prstGeom>
          <a:noFill/>
          <a:ln w="12600">
            <a:noFill/>
          </a:ln>
        </p:spPr>
        <p:style>
          <a:lnRef idx="0">
            <a:scrgbClr r="0" g="0" b="0"/>
          </a:lnRef>
          <a:fillRef idx="0">
            <a:scrgbClr r="0" g="0" b="0"/>
          </a:fillRef>
          <a:effectRef idx="0">
            <a:scrgbClr r="0" g="0" b="0"/>
          </a:effectRef>
          <a:fontRef idx="minor"/>
        </p:style>
        <p:txBody>
          <a:bodyPr lIns="41538" tIns="41538" rIns="41538" bIns="41538" anchor="b"/>
          <a:lstStyle/>
          <a:p>
            <a:pPr algn="ctr">
              <a:lnSpc>
                <a:spcPct val="90000"/>
              </a:lnSpc>
              <a:defRPr/>
            </a:pPr>
            <a:r>
              <a:rPr lang="en-US" sz="2215" b="1" spc="-1" dirty="0">
                <a:solidFill>
                  <a:srgbClr val="000000"/>
                </a:solidFill>
                <a:ea typeface="Arial"/>
              </a:rPr>
              <a:t>Primary v/s Secondary Market : Key Differentiation</a:t>
            </a:r>
          </a:p>
        </p:txBody>
      </p:sp>
      <p:graphicFrame>
        <p:nvGraphicFramePr>
          <p:cNvPr id="7" name="Table 6">
            <a:extLst>
              <a:ext uri="{FF2B5EF4-FFF2-40B4-BE49-F238E27FC236}">
                <a16:creationId xmlns:a16="http://schemas.microsoft.com/office/drawing/2014/main" id="{BD597859-728C-3548-AD44-BA63B3426F77}"/>
              </a:ext>
            </a:extLst>
          </p:cNvPr>
          <p:cNvGraphicFramePr>
            <a:graphicFrameLocks noGrp="1"/>
          </p:cNvGraphicFramePr>
          <p:nvPr/>
        </p:nvGraphicFramePr>
        <p:xfrm>
          <a:off x="455613" y="1260475"/>
          <a:ext cx="8231187" cy="4589501"/>
        </p:xfrm>
        <a:graphic>
          <a:graphicData uri="http://schemas.openxmlformats.org/drawingml/2006/table">
            <a:tbl>
              <a:tblPr firstRow="1" bandRow="1">
                <a:tableStyleId>{073A0DAA-6AF3-43AB-8588-CEC1D06C72B9}</a:tableStyleId>
              </a:tblPr>
              <a:tblGrid>
                <a:gridCol w="1751616">
                  <a:extLst>
                    <a:ext uri="{9D8B030D-6E8A-4147-A177-3AD203B41FA5}">
                      <a16:colId xmlns:a16="http://schemas.microsoft.com/office/drawing/2014/main" val="20000"/>
                    </a:ext>
                  </a:extLst>
                </a:gridCol>
                <a:gridCol w="3002128">
                  <a:extLst>
                    <a:ext uri="{9D8B030D-6E8A-4147-A177-3AD203B41FA5}">
                      <a16:colId xmlns:a16="http://schemas.microsoft.com/office/drawing/2014/main" val="20001"/>
                    </a:ext>
                  </a:extLst>
                </a:gridCol>
                <a:gridCol w="3477443">
                  <a:extLst>
                    <a:ext uri="{9D8B030D-6E8A-4147-A177-3AD203B41FA5}">
                      <a16:colId xmlns:a16="http://schemas.microsoft.com/office/drawing/2014/main" val="20002"/>
                    </a:ext>
                  </a:extLst>
                </a:gridCol>
              </a:tblGrid>
              <a:tr h="570588">
                <a:tc>
                  <a:txBody>
                    <a:bodyPr/>
                    <a:lstStyle/>
                    <a:p>
                      <a:pPr algn="ctr"/>
                      <a:r>
                        <a:rPr lang="en-US" sz="2200" dirty="0">
                          <a:solidFill>
                            <a:schemeClr val="tx1"/>
                          </a:solidFill>
                          <a:latin typeface="Arial" panose="020B0604020202020204" pitchFamily="34" charset="0"/>
                          <a:cs typeface="Arial" panose="020B0604020202020204" pitchFamily="34" charset="0"/>
                        </a:rPr>
                        <a:t>Features</a:t>
                      </a:r>
                      <a:endParaRPr lang="en-IN" sz="2200" dirty="0">
                        <a:solidFill>
                          <a:schemeClr val="tx1"/>
                        </a:solidFill>
                        <a:latin typeface="Arial" panose="020B0604020202020204" pitchFamily="34" charset="0"/>
                        <a:cs typeface="Arial" panose="020B0604020202020204" pitchFamily="34" charset="0"/>
                      </a:endParaRPr>
                    </a:p>
                  </a:txBody>
                  <a:tcPr marL="63299" marR="63299" marT="31648" marB="316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Primary Market</a:t>
                      </a:r>
                      <a:endParaRPr lang="en-IN" sz="2200" dirty="0">
                        <a:solidFill>
                          <a:schemeClr val="tx1"/>
                        </a:solidFill>
                        <a:latin typeface="Arial" panose="020B0604020202020204" pitchFamily="34" charset="0"/>
                        <a:cs typeface="Arial" panose="020B0604020202020204" pitchFamily="34" charset="0"/>
                      </a:endParaRPr>
                    </a:p>
                  </a:txBody>
                  <a:tcPr marL="63299" marR="63299" marT="31648" marB="316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Secondary Market</a:t>
                      </a:r>
                      <a:endParaRPr lang="en-IN" sz="2200" dirty="0">
                        <a:solidFill>
                          <a:schemeClr val="tx1"/>
                        </a:solidFill>
                        <a:latin typeface="Arial" panose="020B0604020202020204" pitchFamily="34" charset="0"/>
                        <a:cs typeface="Arial" panose="020B0604020202020204" pitchFamily="34" charset="0"/>
                      </a:endParaRPr>
                    </a:p>
                  </a:txBody>
                  <a:tcPr marL="63299" marR="63299" marT="31648" marB="316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r h="789065">
                <a:tc>
                  <a:txBody>
                    <a:bodyPr/>
                    <a:lstStyle/>
                    <a:p>
                      <a:pPr algn="ctr"/>
                      <a:r>
                        <a:rPr lang="en-US" sz="1700" b="1" dirty="0">
                          <a:latin typeface="Arial" panose="020B0604020202020204" pitchFamily="34" charset="0"/>
                          <a:cs typeface="Arial" panose="020B0604020202020204" pitchFamily="34" charset="0"/>
                        </a:rPr>
                        <a:t>Definition</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Securities issued first time to the public.</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Trading of already issued and listed securities.</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49160">
                <a:tc>
                  <a:txBody>
                    <a:bodyPr/>
                    <a:lstStyle/>
                    <a:p>
                      <a:pPr algn="ctr"/>
                      <a:r>
                        <a:rPr lang="en-US" sz="1700" b="1" dirty="0">
                          <a:latin typeface="Arial" panose="020B0604020202020204" pitchFamily="34" charset="0"/>
                          <a:cs typeface="Arial" panose="020B0604020202020204" pitchFamily="34" charset="0"/>
                        </a:rPr>
                        <a:t>Also called as</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New Issue Market.</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Post Issue Market.</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840524">
                <a:tc>
                  <a:txBody>
                    <a:bodyPr/>
                    <a:lstStyle/>
                    <a:p>
                      <a:pPr algn="ctr"/>
                      <a:r>
                        <a:rPr lang="en-US" sz="1700" b="1" dirty="0">
                          <a:latin typeface="Arial" panose="020B0604020202020204" pitchFamily="34" charset="0"/>
                          <a:cs typeface="Arial" panose="020B0604020202020204" pitchFamily="34" charset="0"/>
                        </a:rPr>
                        <a:t>Price</a:t>
                      </a:r>
                      <a:r>
                        <a:rPr lang="en-US" sz="1700" b="1" baseline="0" dirty="0">
                          <a:latin typeface="Arial" panose="020B0604020202020204" pitchFamily="34" charset="0"/>
                          <a:cs typeface="Arial" panose="020B0604020202020204" pitchFamily="34" charset="0"/>
                        </a:rPr>
                        <a:t> Determination</a:t>
                      </a:r>
                      <a:endParaRPr lang="en-US" sz="1700" b="1" dirty="0">
                        <a:latin typeface="Arial" panose="020B0604020202020204" pitchFamily="34" charset="0"/>
                        <a:cs typeface="Arial" panose="020B0604020202020204" pitchFamily="34" charset="0"/>
                      </a:endParaRP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By Issuer Company in consultation with Merchant</a:t>
                      </a:r>
                      <a:r>
                        <a:rPr lang="en-US" sz="1700" baseline="0" dirty="0">
                          <a:latin typeface="Arial" panose="020B0604020202020204" pitchFamily="34" charset="0"/>
                          <a:cs typeface="Arial" panose="020B0604020202020204" pitchFamily="34" charset="0"/>
                        </a:rPr>
                        <a:t> Bankers.</a:t>
                      </a:r>
                      <a:endParaRPr lang="en-US" sz="1700" dirty="0">
                        <a:latin typeface="Arial" panose="020B0604020202020204" pitchFamily="34" charset="0"/>
                        <a:cs typeface="Arial" panose="020B0604020202020204" pitchFamily="34" charset="0"/>
                      </a:endParaRP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Supply and Demand Forces of Market.</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581448">
                <a:tc>
                  <a:txBody>
                    <a:bodyPr/>
                    <a:lstStyle/>
                    <a:p>
                      <a:pPr algn="ctr"/>
                      <a:r>
                        <a:rPr lang="en-US" sz="1700" b="1" dirty="0">
                          <a:latin typeface="Arial" panose="020B0604020202020204" pitchFamily="34" charset="0"/>
                          <a:cs typeface="Arial" panose="020B0604020202020204" pitchFamily="34" charset="0"/>
                        </a:rPr>
                        <a:t>Key</a:t>
                      </a:r>
                      <a:r>
                        <a:rPr lang="en-US" sz="1700" b="1" baseline="0" dirty="0">
                          <a:latin typeface="Arial" panose="020B0604020202020204" pitchFamily="34" charset="0"/>
                          <a:cs typeface="Arial" panose="020B0604020202020204" pitchFamily="34" charset="0"/>
                        </a:rPr>
                        <a:t> </a:t>
                      </a:r>
                      <a:r>
                        <a:rPr lang="en-US" sz="1700" b="1" dirty="0">
                          <a:latin typeface="Arial" panose="020B0604020202020204" pitchFamily="34" charset="0"/>
                          <a:cs typeface="Arial" panose="020B0604020202020204" pitchFamily="34" charset="0"/>
                        </a:rPr>
                        <a:t>Intermediaries</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Merchant Bankers, Bankers/ Lead Managers, RTAs.</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en-US" sz="1700" dirty="0">
                          <a:latin typeface="Arial" panose="020B0604020202020204" pitchFamily="34" charset="0"/>
                          <a:cs typeface="Arial" panose="020B0604020202020204" pitchFamily="34" charset="0"/>
                        </a:rPr>
                        <a:t>Stock Brokers and</a:t>
                      </a:r>
                      <a:r>
                        <a:rPr lang="en-US" sz="1700" baseline="0" dirty="0">
                          <a:latin typeface="Arial" panose="020B0604020202020204" pitchFamily="34" charset="0"/>
                          <a:cs typeface="Arial" panose="020B0604020202020204" pitchFamily="34" charset="0"/>
                        </a:rPr>
                        <a:t> DPs.</a:t>
                      </a:r>
                      <a:endParaRPr lang="en-US" sz="1700" dirty="0">
                        <a:latin typeface="Arial" panose="020B0604020202020204" pitchFamily="34" charset="0"/>
                        <a:cs typeface="Arial" panose="020B0604020202020204" pitchFamily="34" charset="0"/>
                      </a:endParaRP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1358677">
                <a:tc>
                  <a:txBody>
                    <a:bodyPr/>
                    <a:lstStyle/>
                    <a:p>
                      <a:pPr algn="ctr"/>
                      <a:r>
                        <a:rPr lang="en-US" sz="1700" b="1" dirty="0">
                          <a:latin typeface="Arial" panose="020B0604020202020204" pitchFamily="34" charset="0"/>
                          <a:cs typeface="Arial" panose="020B0604020202020204" pitchFamily="34" charset="0"/>
                        </a:rPr>
                        <a:t>Purpose</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Tx/>
                        <a:buChar char="-"/>
                      </a:pPr>
                      <a:r>
                        <a:rPr lang="en-US" sz="1700" dirty="0">
                          <a:latin typeface="Arial" panose="020B0604020202020204" pitchFamily="34" charset="0"/>
                          <a:cs typeface="Arial" panose="020B0604020202020204" pitchFamily="34" charset="0"/>
                        </a:rPr>
                        <a:t>Raise capital for expansion, diversification, etc.</a:t>
                      </a:r>
                    </a:p>
                    <a:p>
                      <a:pPr marL="285750" indent="-285750" algn="just">
                        <a:buFontTx/>
                        <a:buChar char="-"/>
                      </a:pPr>
                      <a:r>
                        <a:rPr lang="en-US" sz="1700" dirty="0">
                          <a:latin typeface="Arial" panose="020B0604020202020204" pitchFamily="34" charset="0"/>
                          <a:cs typeface="Arial" panose="020B0604020202020204" pitchFamily="34" charset="0"/>
                        </a:rPr>
                        <a:t>To seek listing of securities.</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Tx/>
                        <a:buChar char="-"/>
                      </a:pPr>
                      <a:r>
                        <a:rPr lang="en-US" sz="1700" dirty="0">
                          <a:latin typeface="Arial" panose="020B0604020202020204" pitchFamily="34" charset="0"/>
                          <a:cs typeface="Arial" panose="020B0604020202020204" pitchFamily="34" charset="0"/>
                        </a:rPr>
                        <a:t>Trading of securities.</a:t>
                      </a:r>
                    </a:p>
                    <a:p>
                      <a:pPr marL="285750" indent="-285750" algn="just">
                        <a:buFontTx/>
                        <a:buChar char="-"/>
                      </a:pPr>
                      <a:r>
                        <a:rPr lang="en-US" sz="1700" dirty="0">
                          <a:latin typeface="Arial" panose="020B0604020202020204" pitchFamily="34" charset="0"/>
                          <a:cs typeface="Arial" panose="020B0604020202020204" pitchFamily="34" charset="0"/>
                        </a:rPr>
                        <a:t>Providing liquidity to investors.</a:t>
                      </a:r>
                    </a:p>
                    <a:p>
                      <a:pPr marL="285750" indent="-285750" algn="just">
                        <a:buFontTx/>
                        <a:buChar char="-"/>
                      </a:pPr>
                      <a:r>
                        <a:rPr lang="en-US" sz="1700" dirty="0">
                          <a:latin typeface="Arial" panose="020B0604020202020204" pitchFamily="34" charset="0"/>
                          <a:cs typeface="Arial" panose="020B0604020202020204" pitchFamily="34" charset="0"/>
                        </a:rPr>
                        <a:t>Raising further capital for expansion.</a:t>
                      </a:r>
                    </a:p>
                  </a:txBody>
                  <a:tcPr marL="63299" marR="63299" marT="31648" marB="316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BD816-852E-26D3-B395-6015B69F91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A3A70D-324F-4101-7210-9AAE1596A499}"/>
              </a:ext>
            </a:extLst>
          </p:cNvPr>
          <p:cNvSpPr>
            <a:spLocks noGrp="1"/>
          </p:cNvSpPr>
          <p:nvPr>
            <p:ph type="title"/>
          </p:nvPr>
        </p:nvSpPr>
        <p:spPr/>
        <p:txBody>
          <a:bodyPr/>
          <a:lstStyle/>
          <a:p>
            <a:r>
              <a:rPr lang="en-IN" dirty="0"/>
              <a:t>Terms </a:t>
            </a:r>
          </a:p>
        </p:txBody>
      </p:sp>
      <p:sp>
        <p:nvSpPr>
          <p:cNvPr id="3" name="Content Placeholder 2">
            <a:extLst>
              <a:ext uri="{FF2B5EF4-FFF2-40B4-BE49-F238E27FC236}">
                <a16:creationId xmlns:a16="http://schemas.microsoft.com/office/drawing/2014/main" id="{9890AB2A-FAC2-C146-4986-411783D764B6}"/>
              </a:ext>
            </a:extLst>
          </p:cNvPr>
          <p:cNvSpPr>
            <a:spLocks noGrp="1"/>
          </p:cNvSpPr>
          <p:nvPr>
            <p:ph idx="1"/>
          </p:nvPr>
        </p:nvSpPr>
        <p:spPr/>
        <p:txBody>
          <a:bodyPr/>
          <a:lstStyle/>
          <a:p>
            <a:r>
              <a:rPr lang="en-IN" sz="2800" dirty="0"/>
              <a:t>Market Price (trading price/listed)-Market driven (demand and supply) </a:t>
            </a:r>
          </a:p>
          <a:p>
            <a:pPr lvl="1"/>
            <a:r>
              <a:rPr lang="en-IN" sz="2400" dirty="0"/>
              <a:t>How ? Quote (no of shares and price) </a:t>
            </a:r>
          </a:p>
          <a:p>
            <a:pPr lvl="1"/>
            <a:r>
              <a:rPr lang="en-IN" sz="2400" dirty="0"/>
              <a:t>Buy and sell (Bid and Ask) </a:t>
            </a:r>
          </a:p>
          <a:p>
            <a:pPr lvl="1"/>
            <a:r>
              <a:rPr lang="en-IN" sz="2400" dirty="0"/>
              <a:t>Non-listed (privately negotiated)  </a:t>
            </a:r>
          </a:p>
          <a:p>
            <a:r>
              <a:rPr lang="en-IN" sz="2800" dirty="0"/>
              <a:t>Market Capitalisation </a:t>
            </a:r>
          </a:p>
          <a:p>
            <a:pPr lvl="1"/>
            <a:r>
              <a:rPr lang="en-IN" sz="2400" dirty="0"/>
              <a:t>Face value Rs.10 per share (Balance Sheet / Fixed) </a:t>
            </a:r>
          </a:p>
          <a:p>
            <a:pPr lvl="1"/>
            <a:r>
              <a:rPr lang="en-IN" sz="2400" dirty="0"/>
              <a:t>Dividend paid on face value </a:t>
            </a:r>
          </a:p>
          <a:p>
            <a:pPr lvl="1"/>
            <a:r>
              <a:rPr lang="en-IN" sz="2400" dirty="0"/>
              <a:t>Market price x No of shares = </a:t>
            </a:r>
          </a:p>
          <a:p>
            <a:pPr lvl="1"/>
            <a:endParaRPr lang="en-IN" sz="2000" dirty="0"/>
          </a:p>
          <a:p>
            <a:endParaRPr lang="en-IN" dirty="0"/>
          </a:p>
        </p:txBody>
      </p:sp>
    </p:spTree>
    <p:extLst>
      <p:ext uri="{BB962C8B-B14F-4D97-AF65-F5344CB8AC3E}">
        <p14:creationId xmlns:p14="http://schemas.microsoft.com/office/powerpoint/2010/main" val="2308723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5839-CADE-4CF6-2318-8339E980FEC3}"/>
              </a:ext>
            </a:extLst>
          </p:cNvPr>
          <p:cNvSpPr>
            <a:spLocks noGrp="1"/>
          </p:cNvSpPr>
          <p:nvPr>
            <p:ph type="title"/>
          </p:nvPr>
        </p:nvSpPr>
        <p:spPr/>
        <p:txBody>
          <a:bodyPr/>
          <a:lstStyle/>
          <a:p>
            <a:r>
              <a:rPr lang="en-IN" dirty="0"/>
              <a:t>MC </a:t>
            </a:r>
          </a:p>
        </p:txBody>
      </p:sp>
      <p:sp>
        <p:nvSpPr>
          <p:cNvPr id="3" name="Content Placeholder 2">
            <a:extLst>
              <a:ext uri="{FF2B5EF4-FFF2-40B4-BE49-F238E27FC236}">
                <a16:creationId xmlns:a16="http://schemas.microsoft.com/office/drawing/2014/main" id="{1987D576-6D23-E734-FA73-08829F9AB7FB}"/>
              </a:ext>
            </a:extLst>
          </p:cNvPr>
          <p:cNvSpPr>
            <a:spLocks noGrp="1"/>
          </p:cNvSpPr>
          <p:nvPr>
            <p:ph idx="1"/>
          </p:nvPr>
        </p:nvSpPr>
        <p:spPr/>
        <p:txBody>
          <a:bodyPr/>
          <a:lstStyle/>
          <a:p>
            <a:r>
              <a:rPr lang="en-IN" dirty="0"/>
              <a:t>Determination of Rank </a:t>
            </a:r>
          </a:p>
          <a:p>
            <a:r>
              <a:rPr lang="en-IN" dirty="0"/>
              <a:t>Used for Calculation of Indices </a:t>
            </a:r>
          </a:p>
          <a:p>
            <a:pPr lvl="1"/>
            <a:r>
              <a:rPr lang="en-IN" dirty="0"/>
              <a:t>SENSEX -30 </a:t>
            </a:r>
          </a:p>
          <a:p>
            <a:pPr lvl="1"/>
            <a:r>
              <a:rPr lang="en-IN" dirty="0"/>
              <a:t>NIFTY 50 </a:t>
            </a:r>
          </a:p>
        </p:txBody>
      </p:sp>
    </p:spTree>
    <p:extLst>
      <p:ext uri="{BB962C8B-B14F-4D97-AF65-F5344CB8AC3E}">
        <p14:creationId xmlns:p14="http://schemas.microsoft.com/office/powerpoint/2010/main" val="359454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BBBCE-88B5-7F84-7562-D5809A0FCB4B}"/>
              </a:ext>
            </a:extLst>
          </p:cNvPr>
          <p:cNvSpPr>
            <a:spLocks noGrp="1"/>
          </p:cNvSpPr>
          <p:nvPr>
            <p:ph type="title"/>
          </p:nvPr>
        </p:nvSpPr>
        <p:spPr/>
        <p:txBody>
          <a:bodyPr/>
          <a:lstStyle/>
          <a:p>
            <a:r>
              <a:rPr lang="en-IN" dirty="0"/>
              <a:t>How to calculate SENSEX </a:t>
            </a:r>
          </a:p>
        </p:txBody>
      </p:sp>
      <p:sp>
        <p:nvSpPr>
          <p:cNvPr id="3" name="Content Placeholder 2">
            <a:extLst>
              <a:ext uri="{FF2B5EF4-FFF2-40B4-BE49-F238E27FC236}">
                <a16:creationId xmlns:a16="http://schemas.microsoft.com/office/drawing/2014/main" id="{9A43CC8B-473E-3C92-C04D-1F9BE39E73B0}"/>
              </a:ext>
            </a:extLst>
          </p:cNvPr>
          <p:cNvSpPr>
            <a:spLocks noGrp="1"/>
          </p:cNvSpPr>
          <p:nvPr>
            <p:ph idx="1"/>
          </p:nvPr>
        </p:nvSpPr>
        <p:spPr/>
        <p:txBody>
          <a:bodyPr/>
          <a:lstStyle/>
          <a:p>
            <a:r>
              <a:rPr lang="en-IN" dirty="0"/>
              <a:t>Index </a:t>
            </a:r>
          </a:p>
          <a:p>
            <a:r>
              <a:rPr lang="en-IN" dirty="0"/>
              <a:t>= (Current Market Cap of 30 Companies /</a:t>
            </a:r>
          </a:p>
          <a:p>
            <a:r>
              <a:rPr lang="en-IN" dirty="0"/>
              <a:t>Base Year Market Cap of 30 Companies)  x 100 </a:t>
            </a:r>
          </a:p>
        </p:txBody>
      </p:sp>
    </p:spTree>
    <p:extLst>
      <p:ext uri="{BB962C8B-B14F-4D97-AF65-F5344CB8AC3E}">
        <p14:creationId xmlns:p14="http://schemas.microsoft.com/office/powerpoint/2010/main" val="4189924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586AD-BE2E-26FD-C58B-2D2640CC42E5}"/>
              </a:ext>
            </a:extLst>
          </p:cNvPr>
          <p:cNvSpPr>
            <a:spLocks noGrp="1"/>
          </p:cNvSpPr>
          <p:nvPr>
            <p:ph type="title"/>
          </p:nvPr>
        </p:nvSpPr>
        <p:spPr/>
        <p:txBody>
          <a:bodyPr/>
          <a:lstStyle/>
          <a:p>
            <a:r>
              <a:rPr lang="en-IN" dirty="0"/>
              <a:t>NSE </a:t>
            </a:r>
          </a:p>
        </p:txBody>
      </p:sp>
      <p:sp>
        <p:nvSpPr>
          <p:cNvPr id="3" name="Content Placeholder 2">
            <a:extLst>
              <a:ext uri="{FF2B5EF4-FFF2-40B4-BE49-F238E27FC236}">
                <a16:creationId xmlns:a16="http://schemas.microsoft.com/office/drawing/2014/main" id="{6D1DEED3-8648-2F18-5504-FF97D68C0FC9}"/>
              </a:ext>
            </a:extLst>
          </p:cNvPr>
          <p:cNvSpPr>
            <a:spLocks noGrp="1"/>
          </p:cNvSpPr>
          <p:nvPr>
            <p:ph idx="1"/>
          </p:nvPr>
        </p:nvSpPr>
        <p:spPr/>
        <p:txBody>
          <a:bodyPr/>
          <a:lstStyle/>
          <a:p>
            <a:r>
              <a:rPr lang="en-IN" dirty="0"/>
              <a:t>NIFTY 50 </a:t>
            </a:r>
          </a:p>
          <a:p>
            <a:r>
              <a:rPr lang="en-IN" dirty="0"/>
              <a:t>NIFTY 200 </a:t>
            </a:r>
          </a:p>
          <a:p>
            <a:r>
              <a:rPr lang="en-IN" dirty="0"/>
              <a:t>NIFTY 500 </a:t>
            </a:r>
          </a:p>
        </p:txBody>
      </p:sp>
    </p:spTree>
    <p:extLst>
      <p:ext uri="{BB962C8B-B14F-4D97-AF65-F5344CB8AC3E}">
        <p14:creationId xmlns:p14="http://schemas.microsoft.com/office/powerpoint/2010/main" val="1342773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AB7F8-45CB-F3BF-DA00-59F92BA2B301}"/>
              </a:ext>
            </a:extLst>
          </p:cNvPr>
          <p:cNvSpPr>
            <a:spLocks noGrp="1"/>
          </p:cNvSpPr>
          <p:nvPr>
            <p:ph type="title"/>
          </p:nvPr>
        </p:nvSpPr>
        <p:spPr>
          <a:solidFill>
            <a:schemeClr val="accent5">
              <a:lumMod val="40000"/>
              <a:lumOff val="60000"/>
            </a:schemeClr>
          </a:solidFill>
        </p:spPr>
        <p:txBody>
          <a:bodyPr/>
          <a:lstStyle/>
          <a:p>
            <a:pPr>
              <a:defRPr/>
            </a:pPr>
            <a:r>
              <a:rPr lang="en-IN" altLang="en-US" dirty="0"/>
              <a:t>Concept and Definition </a:t>
            </a:r>
          </a:p>
        </p:txBody>
      </p:sp>
      <p:sp>
        <p:nvSpPr>
          <p:cNvPr id="3" name="Content Placeholder 2">
            <a:extLst>
              <a:ext uri="{FF2B5EF4-FFF2-40B4-BE49-F238E27FC236}">
                <a16:creationId xmlns:a16="http://schemas.microsoft.com/office/drawing/2014/main" id="{A699F64D-BBF5-1743-23A3-D938045328E1}"/>
              </a:ext>
            </a:extLst>
          </p:cNvPr>
          <p:cNvSpPr>
            <a:spLocks noGrp="1"/>
          </p:cNvSpPr>
          <p:nvPr>
            <p:ph idx="1"/>
          </p:nvPr>
        </p:nvSpPr>
        <p:spPr>
          <a:xfrm>
            <a:off x="457200" y="1600200"/>
            <a:ext cx="8229600" cy="5394325"/>
          </a:xfrm>
          <a:solidFill>
            <a:schemeClr val="accent3">
              <a:lumMod val="20000"/>
              <a:lumOff val="80000"/>
            </a:schemeClr>
          </a:solidFill>
        </p:spPr>
        <p:txBody>
          <a:bodyPr/>
          <a:lstStyle/>
          <a:p>
            <a:pPr algn="just">
              <a:defRPr/>
            </a:pPr>
            <a:endParaRPr lang="en-US" dirty="0"/>
          </a:p>
          <a:p>
            <a:pPr algn="just">
              <a:defRPr/>
            </a:pPr>
            <a:endParaRPr lang="en-IN" dirty="0"/>
          </a:p>
        </p:txBody>
      </p:sp>
      <p:pic>
        <p:nvPicPr>
          <p:cNvPr id="5124" name="Picture 6">
            <a:extLst>
              <a:ext uri="{FF2B5EF4-FFF2-40B4-BE49-F238E27FC236}">
                <a16:creationId xmlns:a16="http://schemas.microsoft.com/office/drawing/2014/main" id="{D001F1E6-8278-F6C2-63DE-2E93B3DE3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38238"/>
            <a:ext cx="9144000" cy="495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DD3E-1911-315E-F44E-35F5B014D540}"/>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Segment of Capital Market in India </a:t>
            </a:r>
          </a:p>
        </p:txBody>
      </p:sp>
      <p:sp>
        <p:nvSpPr>
          <p:cNvPr id="3" name="Content Placeholder 2">
            <a:extLst>
              <a:ext uri="{FF2B5EF4-FFF2-40B4-BE49-F238E27FC236}">
                <a16:creationId xmlns:a16="http://schemas.microsoft.com/office/drawing/2014/main" id="{888D47D6-6C0D-EDD5-9D46-FAF45BF7BD9A}"/>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IN" dirty="0"/>
              <a:t>Equity and SME </a:t>
            </a:r>
          </a:p>
          <a:p>
            <a:r>
              <a:rPr lang="en-IN" dirty="0"/>
              <a:t>Debt (Fixed Income and Debt Market) (Bond and G Sec) </a:t>
            </a:r>
          </a:p>
          <a:p>
            <a:r>
              <a:rPr lang="en-IN" dirty="0"/>
              <a:t>Derivatives (Futures and Options) </a:t>
            </a:r>
          </a:p>
        </p:txBody>
      </p:sp>
    </p:spTree>
    <p:extLst>
      <p:ext uri="{BB962C8B-B14F-4D97-AF65-F5344CB8AC3E}">
        <p14:creationId xmlns:p14="http://schemas.microsoft.com/office/powerpoint/2010/main" val="880380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44A3C-95AB-46B5-249B-3C50A63233F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Why Secondary Market?  </a:t>
            </a:r>
            <a:endParaRPr lang="en-IN" dirty="0"/>
          </a:p>
        </p:txBody>
      </p:sp>
      <p:sp>
        <p:nvSpPr>
          <p:cNvPr id="3" name="Content Placeholder 2">
            <a:extLst>
              <a:ext uri="{FF2B5EF4-FFF2-40B4-BE49-F238E27FC236}">
                <a16:creationId xmlns:a16="http://schemas.microsoft.com/office/drawing/2014/main" id="{D5727D34-02EA-886B-9087-DD2C1AE8B0D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800" dirty="0">
                <a:solidFill>
                  <a:srgbClr val="595959"/>
                </a:solidFill>
                <a:latin typeface="Roboto Condensed" panose="02000000000000000000" pitchFamily="2" charset="0"/>
              </a:rPr>
              <a:t>The market where existing securities are traded among investors.</a:t>
            </a:r>
          </a:p>
          <a:p>
            <a:pPr algn="just">
              <a:defRPr/>
            </a:pPr>
            <a:r>
              <a:rPr lang="en-US" sz="2800" dirty="0">
                <a:solidFill>
                  <a:srgbClr val="595959"/>
                </a:solidFill>
                <a:latin typeface="Roboto Condensed" panose="02000000000000000000" pitchFamily="2" charset="0"/>
              </a:rPr>
              <a:t> Secondary markets are important because they provide </a:t>
            </a:r>
            <a:r>
              <a:rPr lang="en-US" sz="2800" dirty="0">
                <a:solidFill>
                  <a:srgbClr val="000000"/>
                </a:solidFill>
                <a:latin typeface="Roboto Condensed" panose="02000000000000000000" pitchFamily="2" charset="0"/>
              </a:rPr>
              <a:t>liquidity</a:t>
            </a:r>
            <a:r>
              <a:rPr lang="en-US" sz="2800" dirty="0">
                <a:solidFill>
                  <a:srgbClr val="595959"/>
                </a:solidFill>
                <a:latin typeface="Roboto Condensed" panose="02000000000000000000" pitchFamily="2" charset="0"/>
              </a:rPr>
              <a:t> and price information.</a:t>
            </a:r>
          </a:p>
          <a:p>
            <a:pPr algn="just">
              <a:defRPr/>
            </a:pPr>
            <a:r>
              <a:rPr lang="en-US" sz="2800" dirty="0">
                <a:latin typeface="Roboto Condensed" panose="02000000000000000000" pitchFamily="2" charset="0"/>
              </a:rPr>
              <a:t>The trading of securities in the secondary market has encouraged the development of market structures to facilitate trading. </a:t>
            </a:r>
          </a:p>
          <a:p>
            <a:pPr algn="just">
              <a:defRPr/>
            </a:pPr>
            <a:r>
              <a:rPr lang="en-US" sz="2800" dirty="0">
                <a:latin typeface="Roboto Condensed" panose="02000000000000000000" pitchFamily="2" charset="0"/>
              </a:rPr>
              <a:t>The structures can be classified according to </a:t>
            </a:r>
            <a:r>
              <a:rPr lang="en-US" sz="2800" b="1" dirty="0">
                <a:latin typeface="Roboto Condensed" panose="02000000000000000000" pitchFamily="2" charset="0"/>
              </a:rPr>
              <a:t>when</a:t>
            </a:r>
            <a:r>
              <a:rPr lang="en-US" sz="2800" dirty="0">
                <a:latin typeface="Roboto Condensed" panose="02000000000000000000" pitchFamily="2" charset="0"/>
              </a:rPr>
              <a:t> securities are traded, and </a:t>
            </a:r>
            <a:r>
              <a:rPr lang="en-US" sz="2800" b="1" dirty="0">
                <a:latin typeface="Roboto Condensed" panose="02000000000000000000" pitchFamily="2" charset="0"/>
              </a:rPr>
              <a:t>how</a:t>
            </a:r>
            <a:r>
              <a:rPr lang="en-US" sz="2800" dirty="0">
                <a:latin typeface="Roboto Condensed" panose="02000000000000000000" pitchFamily="2" charset="0"/>
              </a:rPr>
              <a:t> they are traded.</a:t>
            </a:r>
            <a:endParaRPr lang="en-IN"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F056C-A5E5-7776-90F6-BFF8F6EF108F}"/>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sz="3600" dirty="0"/>
              <a:t>Secondary market for corporates and financial intermediaries</a:t>
            </a:r>
            <a:endParaRPr lang="en-IN" sz="3600" dirty="0"/>
          </a:p>
        </p:txBody>
      </p:sp>
      <p:sp>
        <p:nvSpPr>
          <p:cNvPr id="3" name="Content Placeholder 2">
            <a:extLst>
              <a:ext uri="{FF2B5EF4-FFF2-40B4-BE49-F238E27FC236}">
                <a16:creationId xmlns:a16="http://schemas.microsoft.com/office/drawing/2014/main" id="{D5E9180D-F525-F55E-017B-AE015E62787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800" dirty="0"/>
              <a:t>Recognized stock exchanges</a:t>
            </a:r>
          </a:p>
          <a:p>
            <a:pPr algn="just">
              <a:defRPr/>
            </a:pPr>
            <a:r>
              <a:rPr lang="en-US" sz="2800" dirty="0"/>
              <a:t>The National Stock Exchange of India Limited (NSE) </a:t>
            </a:r>
          </a:p>
          <a:p>
            <a:pPr algn="just">
              <a:defRPr/>
            </a:pPr>
            <a:r>
              <a:rPr lang="en-US" sz="2800" dirty="0"/>
              <a:t>BSE </a:t>
            </a:r>
          </a:p>
          <a:p>
            <a:pPr algn="just">
              <a:defRPr/>
            </a:pPr>
            <a:r>
              <a:rPr lang="en-US" sz="2800" dirty="0"/>
              <a:t>The Over the Counter Exchange of India (OTCEI) </a:t>
            </a:r>
            <a:r>
              <a:rPr lang="en-US" sz="2800" dirty="0">
                <a:highlight>
                  <a:srgbClr val="FFFF00"/>
                </a:highlight>
              </a:rPr>
              <a:t>: De-recognized </a:t>
            </a:r>
          </a:p>
          <a:p>
            <a:pPr algn="just">
              <a:defRPr/>
            </a:pPr>
            <a:r>
              <a:rPr lang="en-US" sz="2800" dirty="0"/>
              <a:t>The Interconnected Stock Exchange of India (ISE). </a:t>
            </a:r>
            <a:r>
              <a:rPr lang="en-US" sz="2800" dirty="0">
                <a:highlight>
                  <a:srgbClr val="FFFF00"/>
                </a:highlight>
              </a:rPr>
              <a:t>De-</a:t>
            </a:r>
            <a:r>
              <a:rPr lang="en-US" sz="2800" dirty="0" err="1">
                <a:highlight>
                  <a:srgbClr val="FFFF00"/>
                </a:highlight>
              </a:rPr>
              <a:t>recognised</a:t>
            </a:r>
            <a:r>
              <a:rPr lang="en-US" sz="2800" dirty="0"/>
              <a:t> </a:t>
            </a:r>
            <a:endParaRPr lang="en-IN"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6DBDE-2B80-07C4-3C4D-72E202C881B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sz="3200" dirty="0"/>
              <a:t>Secondary market for government securities and public sector undertaking bonds</a:t>
            </a:r>
            <a:endParaRPr lang="en-IN" sz="3200" dirty="0"/>
          </a:p>
        </p:txBody>
      </p:sp>
      <p:sp>
        <p:nvSpPr>
          <p:cNvPr id="3" name="Content Placeholder 2">
            <a:extLst>
              <a:ext uri="{FF2B5EF4-FFF2-40B4-BE49-F238E27FC236}">
                <a16:creationId xmlns:a16="http://schemas.microsoft.com/office/drawing/2014/main" id="{41C62B94-A26A-282E-ABB1-58EBD86BB2CC}"/>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600" dirty="0"/>
              <a:t>The trading in government securities is basically divided into the short-term money market instruments such as treasury bills and long-term government bonds ranging in maturity from 5 to 20 years.</a:t>
            </a:r>
          </a:p>
          <a:p>
            <a:pPr algn="just">
              <a:defRPr/>
            </a:pPr>
            <a:r>
              <a:rPr lang="en-US" sz="2600" dirty="0"/>
              <a:t>The secondary market transactions in government securities have been conducted through the subsidiary general ledger (SGL) since September 1994. Both the government securities and public sector undertaking bonds are now traded in the wholesale debt market (WDM) segment of the NSE, the BSE, and the OTCEI.</a:t>
            </a:r>
            <a:endParaRPr lang="en-IN"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0A9F7-00DE-A4E7-72B4-3E62AEA6C1B9}"/>
              </a:ext>
            </a:extLst>
          </p:cNvPr>
          <p:cNvSpPr>
            <a:spLocks noGrp="1"/>
          </p:cNvSpPr>
          <p:nvPr>
            <p:ph type="title"/>
          </p:nvPr>
        </p:nvSpPr>
        <p:spPr/>
        <p:txBody>
          <a:bodyPr/>
          <a:lstStyle/>
          <a:p>
            <a:r>
              <a:rPr lang="en-IN" dirty="0"/>
              <a:t>Decisions </a:t>
            </a:r>
          </a:p>
        </p:txBody>
      </p:sp>
      <p:sp>
        <p:nvSpPr>
          <p:cNvPr id="3" name="Content Placeholder 2">
            <a:extLst>
              <a:ext uri="{FF2B5EF4-FFF2-40B4-BE49-F238E27FC236}">
                <a16:creationId xmlns:a16="http://schemas.microsoft.com/office/drawing/2014/main" id="{8364CB45-10D0-C5ED-2241-C6D4520BC139}"/>
              </a:ext>
            </a:extLst>
          </p:cNvPr>
          <p:cNvSpPr>
            <a:spLocks noGrp="1"/>
          </p:cNvSpPr>
          <p:nvPr>
            <p:ph idx="1"/>
          </p:nvPr>
        </p:nvSpPr>
        <p:spPr/>
        <p:txBody>
          <a:bodyPr/>
          <a:lstStyle/>
          <a:p>
            <a:r>
              <a:rPr lang="en-IN" dirty="0"/>
              <a:t>Financing Decision </a:t>
            </a:r>
          </a:p>
          <a:p>
            <a:pPr lvl="1"/>
            <a:r>
              <a:rPr lang="en-IN" dirty="0"/>
              <a:t>(Raise finance- Source of Finances) : Long-term or short term </a:t>
            </a:r>
          </a:p>
          <a:p>
            <a:pPr lvl="1"/>
            <a:r>
              <a:rPr lang="en-IN" dirty="0"/>
              <a:t>IPO and FPO </a:t>
            </a:r>
          </a:p>
          <a:p>
            <a:pPr lvl="1"/>
            <a:r>
              <a:rPr lang="en-IN" dirty="0"/>
              <a:t>Equity and Debt Capital (Interest-Fixed Expenses) </a:t>
            </a:r>
          </a:p>
          <a:p>
            <a:pPr lvl="1"/>
            <a:r>
              <a:rPr lang="en-IN" dirty="0">
                <a:highlight>
                  <a:srgbClr val="FFFF00"/>
                </a:highlight>
              </a:rPr>
              <a:t>Business Operations </a:t>
            </a:r>
          </a:p>
          <a:p>
            <a:r>
              <a:rPr lang="en-IN" dirty="0"/>
              <a:t>Investment Decision </a:t>
            </a:r>
          </a:p>
        </p:txBody>
      </p:sp>
    </p:spTree>
    <p:extLst>
      <p:ext uri="{BB962C8B-B14F-4D97-AF65-F5344CB8AC3E}">
        <p14:creationId xmlns:p14="http://schemas.microsoft.com/office/powerpoint/2010/main" val="3111528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CD36055-03DA-7FEF-7FC0-F98ACF0F9DF1}"/>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Intermediaries </a:t>
            </a:r>
            <a:endParaRPr lang="en-IN" altLang="en-US" dirty="0"/>
          </a:p>
        </p:txBody>
      </p:sp>
      <p:sp>
        <p:nvSpPr>
          <p:cNvPr id="3" name="TextBox 2">
            <a:extLst>
              <a:ext uri="{FF2B5EF4-FFF2-40B4-BE49-F238E27FC236}">
                <a16:creationId xmlns:a16="http://schemas.microsoft.com/office/drawing/2014/main" id="{9E1FCE6A-2A7E-BD9B-1675-02E17E37EADB}"/>
              </a:ext>
            </a:extLst>
          </p:cNvPr>
          <p:cNvSpPr txBox="1"/>
          <p:nvPr/>
        </p:nvSpPr>
        <p:spPr>
          <a:xfrm>
            <a:off x="609600" y="2057400"/>
            <a:ext cx="7620000"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indent="-457200">
              <a:buFont typeface="Arial" panose="020B0604020202020204" pitchFamily="34" charset="0"/>
              <a:buChar char="•"/>
              <a:defRPr/>
            </a:pPr>
            <a:r>
              <a:rPr lang="en-US" sz="3200" dirty="0"/>
              <a:t>Depository Participants (DP) </a:t>
            </a:r>
          </a:p>
          <a:p>
            <a:pPr marL="457200" indent="-457200">
              <a:buFont typeface="Arial" panose="020B0604020202020204" pitchFamily="34" charset="0"/>
              <a:buChar char="•"/>
              <a:defRPr/>
            </a:pPr>
            <a:r>
              <a:rPr lang="en-US" sz="3200" dirty="0"/>
              <a:t>Depositories (NSDL and CDSL) </a:t>
            </a:r>
          </a:p>
          <a:p>
            <a:pPr marL="457200" indent="-457200">
              <a:buFont typeface="Arial" panose="020B0604020202020204" pitchFamily="34" charset="0"/>
              <a:buChar char="•"/>
              <a:defRPr/>
            </a:pPr>
            <a:r>
              <a:rPr lang="en-US" sz="3200" dirty="0"/>
              <a:t>Brokers </a:t>
            </a:r>
          </a:p>
          <a:p>
            <a:pPr marL="457200" indent="-457200">
              <a:buFont typeface="Arial" panose="020B0604020202020204" pitchFamily="34" charset="0"/>
              <a:buChar char="•"/>
              <a:defRPr/>
            </a:pPr>
            <a:r>
              <a:rPr lang="en-US" sz="3200" dirty="0"/>
              <a:t>Sub-brokers  </a:t>
            </a:r>
          </a:p>
          <a:p>
            <a:pPr marL="457200" indent="-457200">
              <a:buFont typeface="Arial" panose="020B0604020202020204" pitchFamily="34" charset="0"/>
              <a:buChar char="•"/>
              <a:defRPr/>
            </a:pPr>
            <a:r>
              <a:rPr lang="en-US" sz="3200" dirty="0"/>
              <a:t>Share Transfer Agents </a:t>
            </a:r>
            <a:endParaRPr lang="en-IN" sz="3200" dirty="0">
              <a:highlight>
                <a:srgbClr val="FFFF00"/>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69FDF-CDF4-CD83-09A2-DAE79F53D2D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Secondary Market </a:t>
            </a:r>
          </a:p>
        </p:txBody>
      </p:sp>
      <p:sp>
        <p:nvSpPr>
          <p:cNvPr id="3" name="Content Placeholder 2">
            <a:extLst>
              <a:ext uri="{FF2B5EF4-FFF2-40B4-BE49-F238E27FC236}">
                <a16:creationId xmlns:a16="http://schemas.microsoft.com/office/drawing/2014/main" id="{D73276E4-9F79-0913-A15C-7ACEB50685E7}"/>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800" dirty="0"/>
              <a:t>The open outcry trading system, prevalent till 1995, was replaced by the on-line screen-based electronic trading. </a:t>
            </a:r>
          </a:p>
          <a:p>
            <a:pPr algn="just">
              <a:defRPr/>
            </a:pPr>
            <a:r>
              <a:rPr lang="en-US" sz="2800" dirty="0"/>
              <a:t>Three new stock exchanges at the national level were set up in the 1990s. These were: the Over the Counter Exchange of India (1992), the National Stock Exchange of India (1994), and the Interconnected Stock Exchange of India (1999). </a:t>
            </a:r>
          </a:p>
          <a:p>
            <a:pPr algn="just">
              <a:defRPr/>
            </a:pPr>
            <a:endParaRPr lang="en-US" dirty="0"/>
          </a:p>
          <a:p>
            <a:pPr algn="just">
              <a:defRPr/>
            </a:pPr>
            <a:endParaRPr lang="en-US" dirty="0"/>
          </a:p>
          <a:p>
            <a:pPr algn="just">
              <a:defRPr/>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C7AC-D398-6EB7-EFCA-9408AF40463F}"/>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latin typeface="Times New Roman" panose="02020603050405020304" pitchFamily="18" charset="0"/>
                <a:cs typeface="Times New Roman" panose="02020603050405020304" pitchFamily="18" charset="0"/>
              </a:rPr>
              <a:t>Quote-driven market</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49F4F10-0F75-F74B-28E9-E2C8C678A9D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800" dirty="0">
                <a:latin typeface="Times New Roman" panose="02020603050405020304" pitchFamily="18" charset="0"/>
                <a:ea typeface="Tahoma" panose="020B0604030504040204" pitchFamily="34" charset="0"/>
                <a:cs typeface="Times New Roman" panose="02020603050405020304" pitchFamily="18" charset="0"/>
              </a:rPr>
              <a:t>In quote-driven markets, traders transact with dealers or market makers who post bid and ask prices. The dealers maintain an inventory of securities. </a:t>
            </a:r>
          </a:p>
          <a:p>
            <a:pPr algn="just">
              <a:defRPr/>
            </a:pPr>
            <a:r>
              <a:rPr lang="en-US" sz="2800" dirty="0">
                <a:latin typeface="Times New Roman" panose="02020603050405020304" pitchFamily="18" charset="0"/>
                <a:ea typeface="Tahoma" panose="020B0604030504040204" pitchFamily="34" charset="0"/>
                <a:cs typeface="Times New Roman" panose="02020603050405020304" pitchFamily="18" charset="0"/>
              </a:rPr>
              <a:t>Quote-driven markets are commonly known as over-the-counter markets because securities used to be literally traded over the dealer’s counter in the dealer’s office. Now, most trades in OTC markets are conducted electronically.   Most securities other than stocks trade in quote-driven markets.</a:t>
            </a:r>
          </a:p>
          <a:p>
            <a:pPr>
              <a:defRPr/>
            </a:pP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8A110-4E4D-4639-DBBF-E8DAAA3C6DD8}"/>
              </a:ext>
            </a:extLst>
          </p:cNvPr>
          <p:cNvSpPr>
            <a:spLocks noGrp="1"/>
          </p:cNvSpPr>
          <p:nvPr>
            <p:ph type="title"/>
          </p:nvPr>
        </p:nvSpPr>
        <p:spPr>
          <a:solidFill>
            <a:schemeClr val="accent3">
              <a:lumMod val="20000"/>
              <a:lumOff val="80000"/>
            </a:schemeClr>
          </a:solidFill>
        </p:spPr>
        <p:txBody>
          <a:bodyPr/>
          <a:lstStyle/>
          <a:p>
            <a:pPr>
              <a:defRPr/>
            </a:pPr>
            <a:r>
              <a:rPr lang="en-US" dirty="0"/>
              <a:t>Dealers </a:t>
            </a:r>
            <a:endParaRPr lang="en-IN" dirty="0"/>
          </a:p>
        </p:txBody>
      </p:sp>
      <p:pic>
        <p:nvPicPr>
          <p:cNvPr id="101378" name="Picture 2">
            <a:extLst>
              <a:ext uri="{FF2B5EF4-FFF2-40B4-BE49-F238E27FC236}">
                <a16:creationId xmlns:a16="http://schemas.microsoft.com/office/drawing/2014/main" id="{ACED1284-870F-86CB-EF86-B6F501B26526}"/>
              </a:ext>
            </a:extLst>
          </p:cNvPr>
          <p:cNvPicPr>
            <a:picLocks noGrp="1" noChangeAspect="1" noChangeArrowheads="1"/>
          </p:cNvPicPr>
          <p:nvPr>
            <p:ph idx="1"/>
          </p:nvPr>
        </p:nvPicPr>
        <p:blipFill>
          <a:blip r:embed="rId2"/>
          <a:srcRect/>
          <a:stretch>
            <a:fillRect/>
          </a:stretch>
        </p:blipFill>
        <p:spPr>
          <a:xfrm>
            <a:off x="990600" y="1690688"/>
            <a:ext cx="6400800" cy="4786312"/>
          </a:xfrm>
          <a:ln>
            <a:solidFill>
              <a:schemeClr val="accent3">
                <a:lumMod val="60000"/>
                <a:lumOff val="40000"/>
              </a:schemeClr>
            </a:solid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BFCE9-0BC9-5C8A-0682-AF36052EC1D0}"/>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Order-Driven Market  </a:t>
            </a:r>
            <a:endParaRPr lang="en-IN" dirty="0"/>
          </a:p>
        </p:txBody>
      </p:sp>
      <p:sp>
        <p:nvSpPr>
          <p:cNvPr id="3" name="Content Placeholder 2">
            <a:extLst>
              <a:ext uri="{FF2B5EF4-FFF2-40B4-BE49-F238E27FC236}">
                <a16:creationId xmlns:a16="http://schemas.microsoft.com/office/drawing/2014/main" id="{6A8BD0C6-607E-0AFB-978B-64AFFDAF89B4}"/>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defRPr/>
            </a:pPr>
            <a:r>
              <a:rPr lang="en-US" dirty="0">
                <a:solidFill>
                  <a:srgbClr val="595959"/>
                </a:solidFill>
                <a:latin typeface="Roboto Condensed" panose="02000000000000000000" pitchFamily="2" charset="0"/>
              </a:rPr>
              <a:t>A type of </a:t>
            </a:r>
            <a:r>
              <a:rPr lang="en-US" dirty="0">
                <a:solidFill>
                  <a:srgbClr val="000000"/>
                </a:solidFill>
                <a:latin typeface="Roboto Condensed" panose="02000000000000000000" pitchFamily="2" charset="0"/>
              </a:rPr>
              <a:t>secondary market</a:t>
            </a:r>
            <a:r>
              <a:rPr lang="en-US" dirty="0">
                <a:solidFill>
                  <a:srgbClr val="595959"/>
                </a:solidFill>
                <a:latin typeface="Roboto Condensed" panose="02000000000000000000" pitchFamily="2" charset="0"/>
              </a:rPr>
              <a:t> that uses rules to match buy and sell orders. </a:t>
            </a:r>
          </a:p>
          <a:p>
            <a:pPr>
              <a:defRPr/>
            </a:pPr>
            <a:r>
              <a:rPr lang="en-US" dirty="0">
                <a:solidFill>
                  <a:srgbClr val="595959"/>
                </a:solidFill>
                <a:latin typeface="Roboto Condensed" panose="02000000000000000000" pitchFamily="2" charset="0"/>
              </a:rPr>
              <a:t>NSE/BSE order-driven through their system </a:t>
            </a:r>
          </a:p>
          <a:p>
            <a:pPr>
              <a:defRPr/>
            </a:pPr>
            <a:r>
              <a:rPr lang="en-US" dirty="0">
                <a:solidFill>
                  <a:srgbClr val="595959"/>
                </a:solidFill>
                <a:latin typeface="Roboto Condensed" panose="02000000000000000000" pitchFamily="2" charset="0"/>
              </a:rPr>
              <a:t>Types of Order </a:t>
            </a:r>
          </a:p>
          <a:p>
            <a:pPr>
              <a:defRPr/>
            </a:pPr>
            <a:r>
              <a:rPr lang="en-US" dirty="0"/>
              <a:t>Price Priority </a:t>
            </a:r>
          </a:p>
          <a:p>
            <a:pPr lvl="1">
              <a:defRPr/>
            </a:pPr>
            <a:r>
              <a:rPr lang="en-US" dirty="0"/>
              <a:t>Highest bid price </a:t>
            </a:r>
          </a:p>
          <a:p>
            <a:pPr lvl="1">
              <a:defRPr/>
            </a:pPr>
            <a:r>
              <a:rPr lang="en-US" dirty="0"/>
              <a:t>Lowest ask price </a:t>
            </a:r>
            <a:endParaRPr lang="en-IN" dirty="0"/>
          </a:p>
          <a:p>
            <a:pPr marL="0" indent="0">
              <a:buFont typeface="Arial" panose="020B0604020202020204" pitchFamily="34" charset="0"/>
              <a:buNone/>
              <a:defRPr/>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DAF51-611E-D6C6-65A9-5543B50B7E4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Listing of Securities </a:t>
            </a:r>
          </a:p>
        </p:txBody>
      </p:sp>
      <p:sp>
        <p:nvSpPr>
          <p:cNvPr id="3" name="Content Placeholder 2">
            <a:extLst>
              <a:ext uri="{FF2B5EF4-FFF2-40B4-BE49-F238E27FC236}">
                <a16:creationId xmlns:a16="http://schemas.microsoft.com/office/drawing/2014/main" id="{9EB477A4-15B8-5690-C531-B6E80C8F4362}"/>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F1F1F"/>
                </a:solidFill>
                <a:effectLst/>
                <a:highlight>
                  <a:srgbClr val="FFFFFF"/>
                </a:highlight>
                <a:latin typeface="Google Sans"/>
              </a:rPr>
              <a:t>Listing of securities or shares on the stock market or stock exchange is</a:t>
            </a:r>
            <a:r>
              <a:rPr lang="en-US" dirty="0">
                <a:solidFill>
                  <a:srgbClr val="1F1F1F"/>
                </a:solidFill>
                <a:highlight>
                  <a:srgbClr val="FFFFFF"/>
                </a:highlight>
                <a:latin typeface="Google Sans"/>
              </a:rPr>
              <a:t> a process where the shares of a company become available to the public.</a:t>
            </a:r>
          </a:p>
          <a:p>
            <a:r>
              <a:rPr lang="en-US" dirty="0">
                <a:solidFill>
                  <a:srgbClr val="1F1F1F"/>
                </a:solidFill>
                <a:highlight>
                  <a:srgbClr val="FFFFFF"/>
                </a:highlight>
                <a:latin typeface="Google Sans"/>
              </a:rPr>
              <a:t>A listed security is traded in an exchange </a:t>
            </a:r>
            <a:endParaRPr lang="en-IN" dirty="0"/>
          </a:p>
        </p:txBody>
      </p:sp>
    </p:spTree>
    <p:extLst>
      <p:ext uri="{BB962C8B-B14F-4D97-AF65-F5344CB8AC3E}">
        <p14:creationId xmlns:p14="http://schemas.microsoft.com/office/powerpoint/2010/main" val="2777736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37C36-102C-9B51-D170-F11CF22CD91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Listing of Securities</a:t>
            </a:r>
          </a:p>
        </p:txBody>
      </p:sp>
      <p:sp>
        <p:nvSpPr>
          <p:cNvPr id="15363" name="Content Placeholder 2">
            <a:extLst>
              <a:ext uri="{FF2B5EF4-FFF2-40B4-BE49-F238E27FC236}">
                <a16:creationId xmlns:a16="http://schemas.microsoft.com/office/drawing/2014/main" id="{2863CB45-7EDA-2E3B-5952-25F9CA0262E7}"/>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altLang="en-US" sz="2600" dirty="0"/>
              <a:t>A company has to list its securities on the exchange so that they are available for trading. </a:t>
            </a:r>
          </a:p>
          <a:p>
            <a:pPr algn="just"/>
            <a:r>
              <a:rPr lang="en-US" altLang="en-US" sz="2600" dirty="0"/>
              <a:t>A company can seek listing on more than one stock exchange.</a:t>
            </a:r>
          </a:p>
          <a:p>
            <a:pPr algn="just"/>
            <a:r>
              <a:rPr lang="en-US" altLang="en-US" sz="2600" dirty="0"/>
              <a:t>A company seeking listing of its securities on the stock exchange is required to file an application, in the prescribed form, with the Exchange before issue of Prospectus by the company, where the securities are issued by way of a prospectus or before issue of Offer for Sale, where the securities are issued by way of an offer for sale.</a:t>
            </a:r>
            <a:endParaRPr lang="en-IN" altLang="en-US" sz="2600" dirty="0"/>
          </a:p>
        </p:txBody>
      </p:sp>
    </p:spTree>
    <p:extLst>
      <p:ext uri="{BB962C8B-B14F-4D97-AF65-F5344CB8AC3E}">
        <p14:creationId xmlns:p14="http://schemas.microsoft.com/office/powerpoint/2010/main" val="1703975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3B94A-9E94-2629-196E-1A26A7E25605}"/>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Objectives of Listing </a:t>
            </a:r>
            <a:endParaRPr lang="en-IN" dirty="0"/>
          </a:p>
        </p:txBody>
      </p:sp>
      <p:sp>
        <p:nvSpPr>
          <p:cNvPr id="3" name="Content Placeholder 2">
            <a:extLst>
              <a:ext uri="{FF2B5EF4-FFF2-40B4-BE49-F238E27FC236}">
                <a16:creationId xmlns:a16="http://schemas.microsoft.com/office/drawing/2014/main" id="{29B78E6C-1AF4-B84C-EC17-F42EE1DA246B}"/>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l">
              <a:buFont typeface="Arial" panose="020B0604020202020204" pitchFamily="34" charset="0"/>
              <a:buChar char="•"/>
            </a:pPr>
            <a:r>
              <a:rPr lang="en-US" dirty="0">
                <a:solidFill>
                  <a:srgbClr val="000000"/>
                </a:solidFill>
                <a:highlight>
                  <a:srgbClr val="FFFFFF"/>
                </a:highlight>
                <a:latin typeface="myFirstFont"/>
              </a:rPr>
              <a:t>It </a:t>
            </a:r>
            <a:r>
              <a:rPr lang="en-US" b="0" i="0" dirty="0">
                <a:solidFill>
                  <a:srgbClr val="000000"/>
                </a:solidFill>
                <a:effectLst/>
                <a:highlight>
                  <a:srgbClr val="FFFFFF"/>
                </a:highlight>
                <a:latin typeface="myFirstFont"/>
              </a:rPr>
              <a:t>provides liquidity to securities;</a:t>
            </a:r>
          </a:p>
          <a:p>
            <a:pPr algn="just">
              <a:buFont typeface="Arial" panose="020B0604020202020204" pitchFamily="34" charset="0"/>
              <a:buChar char="•"/>
            </a:pPr>
            <a:r>
              <a:rPr lang="en-US" b="0" i="0" dirty="0">
                <a:solidFill>
                  <a:srgbClr val="000000"/>
                </a:solidFill>
                <a:effectLst/>
                <a:highlight>
                  <a:srgbClr val="FFFFFF"/>
                </a:highlight>
                <a:latin typeface="myFirstFont"/>
              </a:rPr>
              <a:t>It mobilizes savings for economic development;</a:t>
            </a:r>
          </a:p>
          <a:p>
            <a:pPr algn="l">
              <a:buFont typeface="Arial" panose="020B0604020202020204" pitchFamily="34" charset="0"/>
              <a:buChar char="•"/>
            </a:pPr>
            <a:r>
              <a:rPr lang="en-US" b="0" i="0" dirty="0">
                <a:solidFill>
                  <a:srgbClr val="000000"/>
                </a:solidFill>
                <a:effectLst/>
                <a:highlight>
                  <a:srgbClr val="FFFFFF"/>
                </a:highlight>
                <a:latin typeface="myFirstFont"/>
              </a:rPr>
              <a:t>It protects interest of investors by ensuring full disclosures.</a:t>
            </a:r>
          </a:p>
          <a:p>
            <a:endParaRPr lang="en-IN" dirty="0"/>
          </a:p>
        </p:txBody>
      </p:sp>
    </p:spTree>
    <p:extLst>
      <p:ext uri="{BB962C8B-B14F-4D97-AF65-F5344CB8AC3E}">
        <p14:creationId xmlns:p14="http://schemas.microsoft.com/office/powerpoint/2010/main" val="2343983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260C3-3A14-C380-F955-474A08A7E64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BSE Listing Criteria </a:t>
            </a:r>
            <a:endParaRPr lang="en-IN" dirty="0"/>
          </a:p>
        </p:txBody>
      </p:sp>
      <p:sp>
        <p:nvSpPr>
          <p:cNvPr id="3" name="Content Placeholder 2">
            <a:extLst>
              <a:ext uri="{FF2B5EF4-FFF2-40B4-BE49-F238E27FC236}">
                <a16:creationId xmlns:a16="http://schemas.microsoft.com/office/drawing/2014/main" id="{6954FEE8-3782-0F83-B1AE-1FF08187EB86}"/>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buFont typeface="Arial" panose="020B0604020202020204" pitchFamily="34" charset="0"/>
              <a:buChar char="•"/>
            </a:pPr>
            <a:r>
              <a:rPr lang="en-US" sz="2800" b="0" i="0" dirty="0">
                <a:solidFill>
                  <a:srgbClr val="000000"/>
                </a:solidFill>
                <a:effectLst/>
                <a:highlight>
                  <a:srgbClr val="FFFFFF"/>
                </a:highlight>
                <a:latin typeface="myFirstFont"/>
              </a:rPr>
              <a:t>The minimum post-issue paid-up capital of the applicant company (hereinafter referred to as "the Company") shall be Rs. 10 crore for IPOs &amp; Rs.3 crore for FPOs; and</a:t>
            </a:r>
          </a:p>
          <a:p>
            <a:pPr algn="just">
              <a:buFont typeface="Arial" panose="020B0604020202020204" pitchFamily="34" charset="0"/>
              <a:buChar char="•"/>
            </a:pPr>
            <a:r>
              <a:rPr lang="en-US" sz="2800" b="0" i="0" dirty="0">
                <a:solidFill>
                  <a:srgbClr val="000000"/>
                </a:solidFill>
                <a:effectLst/>
                <a:highlight>
                  <a:srgbClr val="FFFFFF"/>
                </a:highlight>
                <a:latin typeface="myFirstFont"/>
              </a:rPr>
              <a:t>The minimum issue size shall be Rs. 10 crore; and</a:t>
            </a:r>
          </a:p>
          <a:p>
            <a:pPr algn="just">
              <a:buFont typeface="Arial" panose="020B0604020202020204" pitchFamily="34" charset="0"/>
              <a:buChar char="•"/>
            </a:pPr>
            <a:r>
              <a:rPr lang="en-US" sz="2800" b="0" i="0" dirty="0">
                <a:solidFill>
                  <a:srgbClr val="000000"/>
                </a:solidFill>
                <a:effectLst/>
                <a:highlight>
                  <a:srgbClr val="FFFFFF"/>
                </a:highlight>
                <a:latin typeface="myFirstFont"/>
              </a:rPr>
              <a:t>The minimum market capitalization of the Company shall be Rs. 25 crore (market capitalization shall be calculated by multiplying the post-issue paid-up number of equity shares with the issue price).</a:t>
            </a:r>
          </a:p>
          <a:p>
            <a:endParaRPr lang="en-IN" dirty="0"/>
          </a:p>
        </p:txBody>
      </p:sp>
    </p:spTree>
    <p:extLst>
      <p:ext uri="{BB962C8B-B14F-4D97-AF65-F5344CB8AC3E}">
        <p14:creationId xmlns:p14="http://schemas.microsoft.com/office/powerpoint/2010/main" val="2062850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CEF23-6748-0B5C-6275-40993AD955C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NSE: Listing Criteria </a:t>
            </a:r>
            <a:endParaRPr lang="en-IN" dirty="0"/>
          </a:p>
        </p:txBody>
      </p:sp>
      <p:sp>
        <p:nvSpPr>
          <p:cNvPr id="3" name="Content Placeholder 2">
            <a:extLst>
              <a:ext uri="{FF2B5EF4-FFF2-40B4-BE49-F238E27FC236}">
                <a16:creationId xmlns:a16="http://schemas.microsoft.com/office/drawing/2014/main" id="{C26A8F91-E9F9-E681-6571-2D7E358331B8}"/>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n-IN" sz="4400" dirty="0">
                <a:latin typeface="+mj-lt"/>
                <a:ea typeface="+mj-ea"/>
                <a:cs typeface="+mj-cs"/>
              </a:rPr>
              <a:t>Incorporation</a:t>
            </a:r>
          </a:p>
          <a:p>
            <a:r>
              <a:rPr lang="en-US" sz="4400" dirty="0">
                <a:latin typeface="+mj-lt"/>
                <a:ea typeface="+mj-ea"/>
                <a:cs typeface="+mj-cs"/>
              </a:rPr>
              <a:t>Post Issue Paid Up Capital</a:t>
            </a:r>
          </a:p>
          <a:p>
            <a:r>
              <a:rPr lang="en-IN" sz="4400" dirty="0">
                <a:latin typeface="+mj-lt"/>
                <a:ea typeface="+mj-ea"/>
                <a:cs typeface="+mj-cs"/>
              </a:rPr>
              <a:t>Track Record</a:t>
            </a:r>
          </a:p>
          <a:p>
            <a:r>
              <a:rPr lang="en-IN" sz="4400" dirty="0">
                <a:latin typeface="+mj-lt"/>
                <a:ea typeface="+mj-ea"/>
                <a:cs typeface="+mj-cs"/>
              </a:rPr>
              <a:t>Other Listing Conditions</a:t>
            </a:r>
          </a:p>
          <a:p>
            <a:r>
              <a:rPr lang="en-IN" sz="4400" dirty="0">
                <a:latin typeface="+mj-lt"/>
                <a:ea typeface="+mj-ea"/>
                <a:cs typeface="+mj-cs"/>
              </a:rPr>
              <a:t>Disclosures</a:t>
            </a:r>
          </a:p>
        </p:txBody>
      </p:sp>
    </p:spTree>
    <p:extLst>
      <p:ext uri="{BB962C8B-B14F-4D97-AF65-F5344CB8AC3E}">
        <p14:creationId xmlns:p14="http://schemas.microsoft.com/office/powerpoint/2010/main" val="1957046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0A6A4A9-0B89-2640-D989-6D0E4A2D9C20}"/>
              </a:ext>
            </a:extLst>
          </p:cNvPr>
          <p:cNvGraphicFramePr/>
          <p:nvPr>
            <p:extLst>
              <p:ext uri="{D42A27DB-BD31-4B8C-83A1-F6EECF244321}">
                <p14:modId xmlns:p14="http://schemas.microsoft.com/office/powerpoint/2010/main" val="1555176087"/>
              </p:ext>
            </p:extLst>
          </p:nvPr>
        </p:nvGraphicFramePr>
        <p:xfrm>
          <a:off x="381000" y="1524000"/>
          <a:ext cx="8153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187C8789-6BA4-E0E6-8ACA-A3969626C49F}"/>
              </a:ext>
            </a:extLst>
          </p:cNvPr>
          <p:cNvSpPr>
            <a:spLocks noGrp="1"/>
          </p:cNvSpPr>
          <p:nvPr>
            <p:ph type="title"/>
          </p:nvPr>
        </p:nvSpPr>
        <p:spPr>
          <a:xfrm>
            <a:off x="685800" y="457200"/>
            <a:ext cx="7086600" cy="685800"/>
          </a:xfrm>
          <a:solidFill>
            <a:schemeClr val="accent5">
              <a:lumMod val="20000"/>
              <a:lumOff val="80000"/>
            </a:schemeClr>
          </a:solidFill>
        </p:spPr>
        <p:txBody>
          <a:bodyPr/>
          <a:lstStyle/>
          <a:p>
            <a:pPr algn="l">
              <a:defRPr/>
            </a:pPr>
            <a:r>
              <a:rPr lang="en-IN" sz="3200" dirty="0"/>
              <a:t>Why to invest in Securities?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767EE-B0D5-9512-49E9-41BFCC62E62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NSE </a:t>
            </a:r>
            <a:endParaRPr lang="en-IN" dirty="0"/>
          </a:p>
        </p:txBody>
      </p:sp>
      <p:sp>
        <p:nvSpPr>
          <p:cNvPr id="3" name="Content Placeholder 2">
            <a:extLst>
              <a:ext uri="{FF2B5EF4-FFF2-40B4-BE49-F238E27FC236}">
                <a16:creationId xmlns:a16="http://schemas.microsoft.com/office/drawing/2014/main" id="{2E004DB1-2236-CC32-A416-7DEE3BEDCF24}"/>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5C5C5C"/>
                </a:solidFill>
                <a:effectLst/>
                <a:highlight>
                  <a:srgbClr val="FFFFFF"/>
                </a:highlight>
                <a:latin typeface="Roboto" panose="02000000000000000000" pitchFamily="2" charset="0"/>
              </a:rPr>
              <a:t>The Issuer should be a company incorporated under the Companies Act 1956 / 2013 in India.</a:t>
            </a:r>
          </a:p>
          <a:p>
            <a:pPr algn="just"/>
            <a:r>
              <a:rPr lang="en-US" b="0" i="0" dirty="0">
                <a:solidFill>
                  <a:srgbClr val="5C5C5C"/>
                </a:solidFill>
                <a:effectLst/>
                <a:highlight>
                  <a:srgbClr val="FFFFFF"/>
                </a:highlight>
                <a:latin typeface="Roboto" panose="02000000000000000000" pitchFamily="2" charset="0"/>
              </a:rPr>
              <a:t>The post issue paid up capital of the company (face value) shall not be more than Rs. 25 crore.</a:t>
            </a:r>
          </a:p>
          <a:p>
            <a:endParaRPr lang="en-US" dirty="0">
              <a:solidFill>
                <a:srgbClr val="5C5C5C"/>
              </a:solidFill>
              <a:highlight>
                <a:srgbClr val="FFFFFF"/>
              </a:highlight>
              <a:latin typeface="Roboto" panose="02000000000000000000" pitchFamily="2" charset="0"/>
            </a:endParaRPr>
          </a:p>
          <a:p>
            <a:endParaRPr lang="en-IN" dirty="0"/>
          </a:p>
        </p:txBody>
      </p:sp>
    </p:spTree>
    <p:extLst>
      <p:ext uri="{BB962C8B-B14F-4D97-AF65-F5344CB8AC3E}">
        <p14:creationId xmlns:p14="http://schemas.microsoft.com/office/powerpoint/2010/main" val="2834554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6F2D5-4439-7BEB-6DDB-BEF3AD855CF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sz="2800" dirty="0">
                <a:solidFill>
                  <a:srgbClr val="000000"/>
                </a:solidFill>
                <a:latin typeface="Fira Sans" panose="020B0503050000020004" pitchFamily="34" charset="0"/>
              </a:rPr>
              <a:t>Over The Counter Exchange of India (OTCEI) </a:t>
            </a:r>
            <a:br>
              <a:rPr lang="en-US" sz="2800" dirty="0">
                <a:solidFill>
                  <a:srgbClr val="000000"/>
                </a:solidFill>
                <a:latin typeface="Fira Sans" panose="020B0503050000020004" pitchFamily="34" charset="0"/>
              </a:rPr>
            </a:br>
            <a:endParaRPr lang="en-IN" sz="2800" dirty="0"/>
          </a:p>
        </p:txBody>
      </p:sp>
      <p:sp>
        <p:nvSpPr>
          <p:cNvPr id="3" name="Content Placeholder 2">
            <a:extLst>
              <a:ext uri="{FF2B5EF4-FFF2-40B4-BE49-F238E27FC236}">
                <a16:creationId xmlns:a16="http://schemas.microsoft.com/office/drawing/2014/main" id="{BEA4F46E-3140-4581-70B5-A6FAC49F9C5B}"/>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800" b="1" dirty="0">
                <a:solidFill>
                  <a:schemeClr val="tx1"/>
                </a:solidFill>
                <a:latin typeface="georgia" panose="02040502050405020303" pitchFamily="18" charset="0"/>
              </a:rPr>
              <a:t>Over The Counter Exchange of India can be defined as an exchange without a specified trading floor." </a:t>
            </a:r>
          </a:p>
          <a:p>
            <a:pPr algn="just">
              <a:defRPr/>
            </a:pPr>
            <a:r>
              <a:rPr lang="en-US" sz="2800" dirty="0">
                <a:solidFill>
                  <a:schemeClr val="tx1"/>
                </a:solidFill>
                <a:latin typeface="georgia" panose="02040502050405020303" pitchFamily="18" charset="0"/>
              </a:rPr>
              <a:t>It does not have a market place physically and the market is spread across the country through counters. All the counters are connected through a computer network and transactions takes place through satellite Communication.</a:t>
            </a:r>
            <a:endParaRPr lang="en-IN" sz="2800"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641A772-8071-AD1E-E176-14235035708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BSE </a:t>
            </a:r>
            <a:endParaRPr lang="en-IN" altLang="en-US" dirty="0"/>
          </a:p>
        </p:txBody>
      </p:sp>
      <p:sp>
        <p:nvSpPr>
          <p:cNvPr id="22531" name="Content Placeholder 2">
            <a:extLst>
              <a:ext uri="{FF2B5EF4-FFF2-40B4-BE49-F238E27FC236}">
                <a16:creationId xmlns:a16="http://schemas.microsoft.com/office/drawing/2014/main" id="{E0086C0D-2050-015F-75E0-130AB4C911A2}"/>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altLang="en-US" dirty="0">
                <a:solidFill>
                  <a:srgbClr val="212529"/>
                </a:solidFill>
                <a:latin typeface="myFirstFont"/>
              </a:rPr>
              <a:t>Established in 1875, BSE (formerly known as Bombay Stock Exchange), is Asia's first &amp; the Fastest Stock Exchange in world with the speed of 6 micro seconds and one of India's leading exchange groups.</a:t>
            </a:r>
          </a:p>
          <a:p>
            <a:pPr>
              <a:defRPr/>
            </a:pPr>
            <a:r>
              <a:rPr lang="en-US" altLang="en-US" dirty="0">
                <a:solidFill>
                  <a:srgbClr val="212529"/>
                </a:solidFill>
                <a:latin typeface="myFirstFont"/>
              </a:rPr>
              <a:t>High frequency data </a:t>
            </a:r>
          </a:p>
          <a:p>
            <a:pPr>
              <a:defRPr/>
            </a:pPr>
            <a:endParaRPr lang="en-I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5B101-929D-1E4F-9D7D-28C8373AEC8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BSE </a:t>
            </a:r>
            <a:endParaRPr lang="en-IN" dirty="0"/>
          </a:p>
        </p:txBody>
      </p:sp>
      <p:sp>
        <p:nvSpPr>
          <p:cNvPr id="3" name="Content Placeholder 2">
            <a:extLst>
              <a:ext uri="{FF2B5EF4-FFF2-40B4-BE49-F238E27FC236}">
                <a16:creationId xmlns:a16="http://schemas.microsoft.com/office/drawing/2014/main" id="{C8426EBB-C446-CC03-DFEB-1FAF5D94CDC1}"/>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F1F1F"/>
                </a:solidFill>
                <a:effectLst/>
                <a:highlight>
                  <a:srgbClr val="FFFFFF"/>
                </a:highlight>
                <a:latin typeface="Google Sans"/>
              </a:rPr>
              <a:t>No. of Listed Companies in BSE</a:t>
            </a:r>
            <a:r>
              <a:rPr lang="en-US" dirty="0">
                <a:solidFill>
                  <a:srgbClr val="1F1F1F"/>
                </a:solidFill>
                <a:highlight>
                  <a:srgbClr val="FFFFFF"/>
                </a:highlight>
                <a:latin typeface="Google Sans"/>
              </a:rPr>
              <a:t>: Total</a:t>
            </a:r>
            <a:r>
              <a:rPr lang="en-US" b="0" i="0" dirty="0">
                <a:solidFill>
                  <a:srgbClr val="1F1F1F"/>
                </a:solidFill>
                <a:effectLst/>
                <a:highlight>
                  <a:srgbClr val="FFFFFF"/>
                </a:highlight>
                <a:latin typeface="Google Sans"/>
              </a:rPr>
              <a:t> </a:t>
            </a:r>
            <a:r>
              <a:rPr lang="en-US" b="0" i="0" dirty="0">
                <a:solidFill>
                  <a:srgbClr val="040C28"/>
                </a:solidFill>
                <a:effectLst/>
                <a:highlight>
                  <a:srgbClr val="D3E3FD"/>
                </a:highlight>
                <a:latin typeface="Google Sans"/>
              </a:rPr>
              <a:t>5,309</a:t>
            </a:r>
            <a:r>
              <a:rPr lang="en-US" b="0" i="0" dirty="0">
                <a:solidFill>
                  <a:srgbClr val="1F1F1F"/>
                </a:solidFill>
                <a:effectLst/>
                <a:highlight>
                  <a:srgbClr val="FFFFFF"/>
                </a:highlight>
                <a:latin typeface="Google Sans"/>
              </a:rPr>
              <a:t> listed companies on BSE, with a market </a:t>
            </a:r>
            <a:r>
              <a:rPr lang="en-US" b="0" i="0" dirty="0" err="1">
                <a:solidFill>
                  <a:srgbClr val="1F1F1F"/>
                </a:solidFill>
                <a:effectLst/>
                <a:highlight>
                  <a:srgbClr val="FFFFFF"/>
                </a:highlight>
                <a:latin typeface="Google Sans"/>
              </a:rPr>
              <a:t>capitalisation</a:t>
            </a:r>
            <a:r>
              <a:rPr lang="en-US" b="0" i="0" dirty="0">
                <a:solidFill>
                  <a:srgbClr val="1F1F1F"/>
                </a:solidFill>
                <a:effectLst/>
                <a:highlight>
                  <a:srgbClr val="FFFFFF"/>
                </a:highlight>
                <a:latin typeface="Google Sans"/>
              </a:rPr>
              <a:t> of ₹37,636,886.59 Cr. </a:t>
            </a:r>
            <a:endParaRPr lang="en-IN" dirty="0"/>
          </a:p>
        </p:txBody>
      </p:sp>
    </p:spTree>
    <p:extLst>
      <p:ext uri="{BB962C8B-B14F-4D97-AF65-F5344CB8AC3E}">
        <p14:creationId xmlns:p14="http://schemas.microsoft.com/office/powerpoint/2010/main" val="4183074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8FBC8BC-8DC6-FC2A-7A0D-11144737197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NSE </a:t>
            </a:r>
            <a:endParaRPr lang="en-IN" altLang="en-US" dirty="0"/>
          </a:p>
        </p:txBody>
      </p:sp>
      <p:sp>
        <p:nvSpPr>
          <p:cNvPr id="24579" name="Content Placeholder 2">
            <a:extLst>
              <a:ext uri="{FF2B5EF4-FFF2-40B4-BE49-F238E27FC236}">
                <a16:creationId xmlns:a16="http://schemas.microsoft.com/office/drawing/2014/main" id="{31BD94A4-246F-795B-6766-721628B44B48}"/>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400" dirty="0">
                <a:solidFill>
                  <a:srgbClr val="03050A"/>
                </a:solidFill>
                <a:latin typeface="Times New Roman" panose="02020603050405020304" pitchFamily="18" charset="0"/>
                <a:cs typeface="Times New Roman" panose="02020603050405020304" pitchFamily="18" charset="0"/>
              </a:rPr>
              <a:t>NSE was incorporated in 1992. It was </a:t>
            </a:r>
            <a:r>
              <a:rPr lang="en-US" sz="2400" dirty="0" err="1">
                <a:solidFill>
                  <a:srgbClr val="03050A"/>
                </a:solidFill>
                <a:latin typeface="Times New Roman" panose="02020603050405020304" pitchFamily="18" charset="0"/>
                <a:cs typeface="Times New Roman" panose="02020603050405020304" pitchFamily="18" charset="0"/>
              </a:rPr>
              <a:t>recognised</a:t>
            </a:r>
            <a:r>
              <a:rPr lang="en-US" sz="2400" dirty="0">
                <a:solidFill>
                  <a:srgbClr val="03050A"/>
                </a:solidFill>
                <a:latin typeface="Times New Roman" panose="02020603050405020304" pitchFamily="18" charset="0"/>
                <a:cs typeface="Times New Roman" panose="02020603050405020304" pitchFamily="18" charset="0"/>
              </a:rPr>
              <a:t> as a stock exchange by SEBI in April 1993 and commenced operations in 1994 with the launch of the wholesale debt market, followed shortly after by the launch of the cash market segment.</a:t>
            </a:r>
          </a:p>
          <a:p>
            <a:pPr>
              <a:defRPr/>
            </a:pPr>
            <a:r>
              <a:rPr lang="en-US" sz="2400" dirty="0">
                <a:solidFill>
                  <a:srgbClr val="03050A"/>
                </a:solidFill>
                <a:latin typeface="Times New Roman" panose="02020603050405020304" pitchFamily="18" charset="0"/>
                <a:cs typeface="Times New Roman" panose="02020603050405020304" pitchFamily="18" charset="0"/>
              </a:rPr>
              <a:t>Launched index options based on the NIFTY 50 Index (then known as S&amp;PCNX NIFTY) for trading. </a:t>
            </a:r>
          </a:p>
          <a:p>
            <a:pPr>
              <a:defRPr/>
            </a:pPr>
            <a:r>
              <a:rPr lang="en-US" sz="2400" dirty="0">
                <a:solidFill>
                  <a:srgbClr val="03050A"/>
                </a:solidFill>
                <a:highlight>
                  <a:srgbClr val="FFFF00"/>
                </a:highlight>
                <a:latin typeface="Times New Roman" panose="02020603050405020304" pitchFamily="18" charset="0"/>
                <a:cs typeface="Times New Roman" panose="02020603050405020304" pitchFamily="18" charset="0"/>
              </a:rPr>
              <a:t>Launched single stock futures and options on listed securities in 2001 </a:t>
            </a:r>
          </a:p>
          <a:p>
            <a:pPr>
              <a:defRPr/>
            </a:pPr>
            <a:r>
              <a:rPr lang="en-IN" altLang="en-US" sz="2400" dirty="0">
                <a:latin typeface="Times New Roman" panose="02020603050405020304" pitchFamily="18" charset="0"/>
                <a:cs typeface="Times New Roman" panose="02020603050405020304" pitchFamily="18" charset="0"/>
              </a:rPr>
              <a:t>No of listed companies as on 31</a:t>
            </a:r>
            <a:r>
              <a:rPr lang="en-IN" altLang="en-US" sz="2400" baseline="30000" dirty="0">
                <a:latin typeface="Times New Roman" panose="02020603050405020304" pitchFamily="18" charset="0"/>
                <a:cs typeface="Times New Roman" panose="02020603050405020304" pitchFamily="18" charset="0"/>
              </a:rPr>
              <a:t>st</a:t>
            </a:r>
            <a:r>
              <a:rPr lang="en-IN" altLang="en-US" sz="2400" dirty="0">
                <a:latin typeface="Times New Roman" panose="02020603050405020304" pitchFamily="18" charset="0"/>
                <a:cs typeface="Times New Roman" panose="02020603050405020304" pitchFamily="18" charset="0"/>
              </a:rPr>
              <a:t> March 2024: 2379</a:t>
            </a:r>
            <a:r>
              <a:rPr lang="en-IN" altLang="en-US" sz="2800"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C4F1DD5-27DF-9CF1-9A62-256A61AC32B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Stock Market Index</a:t>
            </a:r>
            <a:endParaRPr lang="en-IN" altLang="en-US" dirty="0"/>
          </a:p>
        </p:txBody>
      </p:sp>
      <p:sp>
        <p:nvSpPr>
          <p:cNvPr id="24579" name="Content Placeholder 2">
            <a:extLst>
              <a:ext uri="{FF2B5EF4-FFF2-40B4-BE49-F238E27FC236}">
                <a16:creationId xmlns:a16="http://schemas.microsoft.com/office/drawing/2014/main" id="{BDDC52D9-24A0-16E4-4F17-52FAC5E42025}"/>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dirty="0"/>
              <a:t>The stock market index is the most important indices of all as it measures overall market sentiment through a set of stocks that are representative of the market.</a:t>
            </a:r>
          </a:p>
          <a:p>
            <a:pPr algn="just">
              <a:defRPr/>
            </a:pPr>
            <a:endParaRPr lang="en-IN" altLang="en-US" dirty="0"/>
          </a:p>
        </p:txBody>
      </p:sp>
    </p:spTree>
    <p:extLst>
      <p:ext uri="{BB962C8B-B14F-4D97-AF65-F5344CB8AC3E}">
        <p14:creationId xmlns:p14="http://schemas.microsoft.com/office/powerpoint/2010/main" val="2417041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083CC-27EC-4C5E-FDB9-5A0DA3674B3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Functions of an Index</a:t>
            </a:r>
            <a:endParaRPr lang="en-IN" dirty="0"/>
          </a:p>
        </p:txBody>
      </p:sp>
      <p:sp>
        <p:nvSpPr>
          <p:cNvPr id="3" name="Content Placeholder 2">
            <a:extLst>
              <a:ext uri="{FF2B5EF4-FFF2-40B4-BE49-F238E27FC236}">
                <a16:creationId xmlns:a16="http://schemas.microsoft.com/office/drawing/2014/main" id="{FD4DBE2A-3391-F501-C0B8-B397384D5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defRPr/>
            </a:pPr>
            <a:r>
              <a:rPr lang="en-US" dirty="0"/>
              <a:t>To serve as a barometer of the equity market.</a:t>
            </a:r>
          </a:p>
          <a:p>
            <a:pPr algn="just">
              <a:defRPr/>
            </a:pPr>
            <a:r>
              <a:rPr lang="en-US" dirty="0"/>
              <a:t>To serve as a benchmark for portfolio of stocks. </a:t>
            </a:r>
          </a:p>
          <a:p>
            <a:pPr algn="just">
              <a:defRPr/>
            </a:pPr>
            <a:r>
              <a:rPr lang="en-US" dirty="0"/>
              <a:t>To serve as underlying for futures and options contracts.</a:t>
            </a:r>
            <a:endParaRPr lang="en-IN" dirty="0"/>
          </a:p>
        </p:txBody>
      </p:sp>
    </p:spTree>
    <p:extLst>
      <p:ext uri="{BB962C8B-B14F-4D97-AF65-F5344CB8AC3E}">
        <p14:creationId xmlns:p14="http://schemas.microsoft.com/office/powerpoint/2010/main" val="17099058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31BA842-FAFD-C1EA-24DC-A72678AC607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Market </a:t>
            </a:r>
            <a:r>
              <a:rPr lang="en-US" altLang="en-US" dirty="0" err="1"/>
              <a:t>Capitlisation</a:t>
            </a:r>
            <a:r>
              <a:rPr lang="en-US" altLang="en-US" dirty="0"/>
              <a:t>  </a:t>
            </a:r>
            <a:endParaRPr lang="en-IN" altLang="en-US" dirty="0"/>
          </a:p>
        </p:txBody>
      </p:sp>
      <p:sp>
        <p:nvSpPr>
          <p:cNvPr id="12291" name="Content Placeholder 2">
            <a:extLst>
              <a:ext uri="{FF2B5EF4-FFF2-40B4-BE49-F238E27FC236}">
                <a16:creationId xmlns:a16="http://schemas.microsoft.com/office/drawing/2014/main" id="{B2448060-A813-5796-A899-2FD04742F92A}"/>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Holding pattern (investors category) </a:t>
            </a:r>
          </a:p>
          <a:p>
            <a:pPr algn="ctr">
              <a:defRPr/>
            </a:pPr>
            <a:r>
              <a:rPr lang="en-US" altLang="en-US" dirty="0"/>
              <a:t>MC= MP x No. of shares outstanding </a:t>
            </a:r>
          </a:p>
          <a:p>
            <a:pPr>
              <a:defRPr/>
            </a:pPr>
            <a:r>
              <a:rPr lang="en-US" altLang="en-US" dirty="0">
                <a:highlight>
                  <a:srgbClr val="FFFF00"/>
                </a:highlight>
              </a:rPr>
              <a:t>Large Cap (Big) (Market </a:t>
            </a:r>
            <a:r>
              <a:rPr lang="en-US" altLang="en-US" dirty="0" err="1">
                <a:highlight>
                  <a:srgbClr val="FFFF00"/>
                </a:highlight>
              </a:rPr>
              <a:t>Capitalisation</a:t>
            </a:r>
            <a:r>
              <a:rPr lang="en-US" altLang="en-US" dirty="0">
                <a:highlight>
                  <a:srgbClr val="FFFF00"/>
                </a:highlight>
              </a:rPr>
              <a:t>) </a:t>
            </a:r>
          </a:p>
          <a:p>
            <a:pPr>
              <a:defRPr/>
            </a:pPr>
            <a:r>
              <a:rPr lang="en-US" altLang="en-US" dirty="0">
                <a:highlight>
                  <a:srgbClr val="FFFF00"/>
                </a:highlight>
              </a:rPr>
              <a:t>Small Cap (Small) </a:t>
            </a:r>
          </a:p>
          <a:p>
            <a:pPr>
              <a:defRPr/>
            </a:pPr>
            <a:r>
              <a:rPr lang="en-US" altLang="en-US" dirty="0">
                <a:highlight>
                  <a:srgbClr val="FFFF00"/>
                </a:highlight>
              </a:rPr>
              <a:t>Mid Cap </a:t>
            </a:r>
            <a:endParaRPr lang="en-IN" altLang="en-US" dirty="0">
              <a:highlight>
                <a:srgbClr val="FFFF00"/>
              </a:highlight>
            </a:endParaRPr>
          </a:p>
        </p:txBody>
      </p:sp>
    </p:spTree>
    <p:extLst>
      <p:ext uri="{BB962C8B-B14F-4D97-AF65-F5344CB8AC3E}">
        <p14:creationId xmlns:p14="http://schemas.microsoft.com/office/powerpoint/2010/main" val="2710278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CF99B-7DAA-DC6F-C4CC-F1A6A1335AD7}"/>
              </a:ext>
            </a:extLst>
          </p:cNvPr>
          <p:cNvSpPr>
            <a:spLocks noGrp="1"/>
          </p:cNvSpPr>
          <p:nvPr>
            <p:ph type="title"/>
          </p:nvPr>
        </p:nvSpPr>
        <p:spPr/>
        <p:txBody>
          <a:bodyPr/>
          <a:lstStyle/>
          <a:p>
            <a:r>
              <a:rPr lang="en-IN" dirty="0"/>
              <a:t>Free Float Market Cap </a:t>
            </a:r>
          </a:p>
        </p:txBody>
      </p:sp>
      <p:pic>
        <p:nvPicPr>
          <p:cNvPr id="82946" name="Picture 2" descr="Free-Float Methodology | Learn Stock Market Terminology | Kalkine US">
            <a:extLst>
              <a:ext uri="{FF2B5EF4-FFF2-40B4-BE49-F238E27FC236}">
                <a16:creationId xmlns:a16="http://schemas.microsoft.com/office/drawing/2014/main" id="{F95C2C4C-1844-0143-F55D-AC291759B2F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676400"/>
            <a:ext cx="7848600" cy="21582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B568284-C134-9139-38A3-966AA4C17227}"/>
              </a:ext>
            </a:extLst>
          </p:cNvPr>
          <p:cNvSpPr txBox="1"/>
          <p:nvPr/>
        </p:nvSpPr>
        <p:spPr>
          <a:xfrm>
            <a:off x="914400" y="3886200"/>
            <a:ext cx="7315200"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3200" b="0" i="0" dirty="0">
                <a:solidFill>
                  <a:srgbClr val="040C28"/>
                </a:solidFill>
                <a:effectLst/>
                <a:highlight>
                  <a:srgbClr val="D3E3FD"/>
                </a:highlight>
                <a:latin typeface="Google Sans"/>
              </a:rPr>
              <a:t>The free-float method excludes locked-in shares, such as those held by insiders, promoters, and governments</a:t>
            </a:r>
            <a:r>
              <a:rPr lang="en-US" sz="3200" b="0" i="0" dirty="0">
                <a:solidFill>
                  <a:srgbClr val="474747"/>
                </a:solidFill>
                <a:effectLst/>
                <a:highlight>
                  <a:srgbClr val="FFFFFF"/>
                </a:highlight>
                <a:latin typeface="Google Sans"/>
              </a:rPr>
              <a:t>.</a:t>
            </a:r>
            <a:endParaRPr lang="en-IN" sz="3200" dirty="0"/>
          </a:p>
        </p:txBody>
      </p:sp>
    </p:spTree>
    <p:extLst>
      <p:ext uri="{BB962C8B-B14F-4D97-AF65-F5344CB8AC3E}">
        <p14:creationId xmlns:p14="http://schemas.microsoft.com/office/powerpoint/2010/main" val="2360120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AA953-B0CF-B6F5-B5FC-353B1E9B96D0}"/>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NSE: Free Float </a:t>
            </a:r>
          </a:p>
        </p:txBody>
      </p:sp>
      <p:sp>
        <p:nvSpPr>
          <p:cNvPr id="3" name="Content Placeholder 2">
            <a:extLst>
              <a:ext uri="{FF2B5EF4-FFF2-40B4-BE49-F238E27FC236}">
                <a16:creationId xmlns:a16="http://schemas.microsoft.com/office/drawing/2014/main" id="{60BD7397-22D9-F862-2CF7-6BC14E1818B3}"/>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buFont typeface="Arial" panose="020B0604020202020204" pitchFamily="34" charset="0"/>
              <a:buChar char="•"/>
            </a:pPr>
            <a:r>
              <a:rPr lang="en-US" sz="2400" b="0" i="0" dirty="0">
                <a:solidFill>
                  <a:srgbClr val="000000"/>
                </a:solidFill>
                <a:effectLst/>
                <a:highlight>
                  <a:srgbClr val="FFFFFF"/>
                </a:highlight>
                <a:latin typeface="myFirstFont"/>
              </a:rPr>
              <a:t>Shares held by founders/directors/acquirers which have control element</a:t>
            </a:r>
          </a:p>
          <a:p>
            <a:pPr algn="just">
              <a:buFont typeface="Arial" panose="020B0604020202020204" pitchFamily="34" charset="0"/>
              <a:buChar char="•"/>
            </a:pPr>
            <a:r>
              <a:rPr lang="en-US" sz="2400" b="0" i="0" dirty="0">
                <a:solidFill>
                  <a:srgbClr val="000000"/>
                </a:solidFill>
                <a:effectLst/>
                <a:highlight>
                  <a:srgbClr val="FFFFFF"/>
                </a:highlight>
                <a:latin typeface="myFirstFont"/>
              </a:rPr>
              <a:t>Shares held by persons/ bodies with "Controlling Interest"</a:t>
            </a:r>
          </a:p>
          <a:p>
            <a:pPr algn="just">
              <a:buFont typeface="Arial" panose="020B0604020202020204" pitchFamily="34" charset="0"/>
              <a:buChar char="•"/>
            </a:pPr>
            <a:r>
              <a:rPr lang="en-US" sz="2400" b="0" i="0" dirty="0">
                <a:solidFill>
                  <a:srgbClr val="000000"/>
                </a:solidFill>
                <a:effectLst/>
                <a:highlight>
                  <a:srgbClr val="FFFFFF"/>
                </a:highlight>
                <a:latin typeface="myFirstFont"/>
              </a:rPr>
              <a:t>Shares held by the Government(s) as promoters/acquirers</a:t>
            </a:r>
          </a:p>
          <a:p>
            <a:pPr algn="l">
              <a:buFont typeface="Arial" panose="020B0604020202020204" pitchFamily="34" charset="0"/>
              <a:buChar char="•"/>
            </a:pPr>
            <a:r>
              <a:rPr lang="en-US" sz="2400" b="0" i="0" dirty="0">
                <a:solidFill>
                  <a:srgbClr val="000000"/>
                </a:solidFill>
                <a:effectLst/>
                <a:highlight>
                  <a:srgbClr val="FFFFFF"/>
                </a:highlight>
                <a:latin typeface="myFirstFont"/>
              </a:rPr>
              <a:t>Holdings through the FDI route</a:t>
            </a:r>
          </a:p>
          <a:p>
            <a:pPr algn="l">
              <a:buFont typeface="Arial" panose="020B0604020202020204" pitchFamily="34" charset="0"/>
              <a:buChar char="•"/>
            </a:pPr>
            <a:r>
              <a:rPr lang="en-US" sz="2400" b="0" i="0" dirty="0">
                <a:solidFill>
                  <a:srgbClr val="000000"/>
                </a:solidFill>
                <a:effectLst/>
                <a:highlight>
                  <a:srgbClr val="FFFFFF"/>
                </a:highlight>
                <a:latin typeface="myFirstFont"/>
              </a:rPr>
              <a:t>Strategic stakes by private corporate bodies/ individuals</a:t>
            </a:r>
          </a:p>
          <a:p>
            <a:pPr algn="l">
              <a:buFont typeface="Arial" panose="020B0604020202020204" pitchFamily="34" charset="0"/>
              <a:buChar char="•"/>
            </a:pPr>
            <a:r>
              <a:rPr lang="en-US" sz="2400" b="0" i="0" dirty="0">
                <a:solidFill>
                  <a:srgbClr val="000000"/>
                </a:solidFill>
                <a:effectLst/>
                <a:highlight>
                  <a:srgbClr val="FFFFFF"/>
                </a:highlight>
                <a:latin typeface="myFirstFont"/>
              </a:rPr>
              <a:t>Equity held by associate/group companies (cross-holdings)</a:t>
            </a:r>
          </a:p>
          <a:p>
            <a:pPr algn="l">
              <a:buFont typeface="Arial" panose="020B0604020202020204" pitchFamily="34" charset="0"/>
              <a:buChar char="•"/>
            </a:pPr>
            <a:r>
              <a:rPr lang="en-US" sz="2400" b="0" i="0" dirty="0">
                <a:solidFill>
                  <a:srgbClr val="000000"/>
                </a:solidFill>
                <a:effectLst/>
                <a:highlight>
                  <a:srgbClr val="FFFFFF"/>
                </a:highlight>
                <a:latin typeface="myFirstFont"/>
              </a:rPr>
              <a:t>Equity held by Employee Welfare Trusts</a:t>
            </a:r>
          </a:p>
          <a:p>
            <a:pPr algn="l">
              <a:buFont typeface="Arial" panose="020B0604020202020204" pitchFamily="34" charset="0"/>
              <a:buChar char="•"/>
            </a:pPr>
            <a:r>
              <a:rPr lang="en-US" sz="2400" b="0" i="0" dirty="0">
                <a:solidFill>
                  <a:srgbClr val="000000"/>
                </a:solidFill>
                <a:effectLst/>
                <a:highlight>
                  <a:srgbClr val="FFFFFF"/>
                </a:highlight>
                <a:latin typeface="myFirstFont"/>
              </a:rPr>
              <a:t>Locked-in shares and shares which would not be sold in the open market in normal course</a:t>
            </a:r>
          </a:p>
          <a:p>
            <a:endParaRPr lang="en-IN" dirty="0"/>
          </a:p>
        </p:txBody>
      </p:sp>
    </p:spTree>
    <p:extLst>
      <p:ext uri="{BB962C8B-B14F-4D97-AF65-F5344CB8AC3E}">
        <p14:creationId xmlns:p14="http://schemas.microsoft.com/office/powerpoint/2010/main" val="18570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E02F19CF-6E30-8A82-DCBB-373D87536CA5}"/>
              </a:ext>
            </a:extLst>
          </p:cNvPr>
          <p:cNvSpPr>
            <a:spLocks noGrp="1"/>
          </p:cNvSpPr>
          <p:nvPr>
            <p:ph type="title"/>
          </p:nvPr>
        </p:nvSpPr>
        <p:spPr>
          <a:solidFill>
            <a:schemeClr val="accent3">
              <a:lumMod val="20000"/>
              <a:lumOff val="80000"/>
            </a:schemeClr>
          </a:solidFill>
        </p:spPr>
        <p:txBody>
          <a:bodyPr/>
          <a:lstStyle/>
          <a:p>
            <a:pPr>
              <a:defRPr/>
            </a:pPr>
            <a:r>
              <a:rPr lang="en-US" altLang="en-US" sz="3200" dirty="0"/>
              <a:t>Indian Capital Market - Overview</a:t>
            </a:r>
            <a:endParaRPr lang="mr-IN" altLang="en-US" sz="3200" dirty="0"/>
          </a:p>
        </p:txBody>
      </p:sp>
      <p:graphicFrame>
        <p:nvGraphicFramePr>
          <p:cNvPr id="2" name="Diagram 1">
            <a:extLst>
              <a:ext uri="{FF2B5EF4-FFF2-40B4-BE49-F238E27FC236}">
                <a16:creationId xmlns:a16="http://schemas.microsoft.com/office/drawing/2014/main" id="{BFFC1D30-299B-AD48-086E-A2F21497C14E}"/>
              </a:ext>
            </a:extLst>
          </p:cNvPr>
          <p:cNvGraphicFramePr/>
          <p:nvPr>
            <p:extLst>
              <p:ext uri="{D42A27DB-BD31-4B8C-83A1-F6EECF244321}">
                <p14:modId xmlns:p14="http://schemas.microsoft.com/office/powerpoint/2010/main" val="3099302484"/>
              </p:ext>
            </p:extLst>
          </p:nvPr>
        </p:nvGraphicFramePr>
        <p:xfrm>
          <a:off x="381000" y="1752600"/>
          <a:ext cx="8458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4580" name="Group 9">
            <a:extLst>
              <a:ext uri="{FF2B5EF4-FFF2-40B4-BE49-F238E27FC236}">
                <a16:creationId xmlns:a16="http://schemas.microsoft.com/office/drawing/2014/main" id="{A8C4981A-01CF-6EE5-C7F6-A8FDACCF0CAF}"/>
              </a:ext>
            </a:extLst>
          </p:cNvPr>
          <p:cNvGrpSpPr>
            <a:grpSpLocks/>
          </p:cNvGrpSpPr>
          <p:nvPr/>
        </p:nvGrpSpPr>
        <p:grpSpPr bwMode="auto">
          <a:xfrm>
            <a:off x="1524000" y="4572000"/>
            <a:ext cx="1600200" cy="1028700"/>
            <a:chOff x="1141526" y="1389117"/>
            <a:chExt cx="1600200" cy="1029191"/>
          </a:xfrm>
        </p:grpSpPr>
        <p:sp>
          <p:nvSpPr>
            <p:cNvPr id="11" name="Rectangle 10">
              <a:extLst>
                <a:ext uri="{FF2B5EF4-FFF2-40B4-BE49-F238E27FC236}">
                  <a16:creationId xmlns:a16="http://schemas.microsoft.com/office/drawing/2014/main" id="{026432D7-82E6-8ABB-C01D-70175685AAD2}"/>
                </a:ext>
              </a:extLst>
            </p:cNvPr>
            <p:cNvSpPr/>
            <p:nvPr/>
          </p:nvSpPr>
          <p:spPr>
            <a:xfrm>
              <a:off x="1141526" y="1389117"/>
              <a:ext cx="1543050" cy="102919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a:extLst>
                <a:ext uri="{FF2B5EF4-FFF2-40B4-BE49-F238E27FC236}">
                  <a16:creationId xmlns:a16="http://schemas.microsoft.com/office/drawing/2014/main" id="{F03BD5B2-0782-F05A-64DD-DA21FFE251A2}"/>
                </a:ext>
              </a:extLst>
            </p:cNvPr>
            <p:cNvSpPr/>
            <p:nvPr/>
          </p:nvSpPr>
          <p:spPr>
            <a:xfrm>
              <a:off x="1198676" y="1389117"/>
              <a:ext cx="1543050" cy="102919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60960" tIns="60960" rIns="60960" bIns="60960" spcCol="1270" anchor="ctr"/>
            <a:lstStyle/>
            <a:p>
              <a:pPr>
                <a:defRPr/>
              </a:pPr>
              <a:r>
                <a:rPr lang="en-US" altLang="en-US" sz="1400" dirty="0"/>
                <a:t>NSE, BSE, MSE, MCX etc.</a:t>
              </a:r>
              <a:endParaRPr lang="en-US" sz="1400" dirty="0"/>
            </a:p>
          </p:txBody>
        </p:sp>
      </p:grpSp>
      <p:grpSp>
        <p:nvGrpSpPr>
          <p:cNvPr id="24581" name="Group 12">
            <a:extLst>
              <a:ext uri="{FF2B5EF4-FFF2-40B4-BE49-F238E27FC236}">
                <a16:creationId xmlns:a16="http://schemas.microsoft.com/office/drawing/2014/main" id="{8DEE76E8-F087-C713-27D6-6718A5C1F401}"/>
              </a:ext>
            </a:extLst>
          </p:cNvPr>
          <p:cNvGrpSpPr>
            <a:grpSpLocks/>
          </p:cNvGrpSpPr>
          <p:nvPr/>
        </p:nvGrpSpPr>
        <p:grpSpPr bwMode="auto">
          <a:xfrm>
            <a:off x="4343400" y="4572000"/>
            <a:ext cx="1600200" cy="1028700"/>
            <a:chOff x="1141526" y="1389117"/>
            <a:chExt cx="1600200" cy="1029191"/>
          </a:xfrm>
        </p:grpSpPr>
        <p:sp>
          <p:nvSpPr>
            <p:cNvPr id="14" name="Rectangle 13">
              <a:extLst>
                <a:ext uri="{FF2B5EF4-FFF2-40B4-BE49-F238E27FC236}">
                  <a16:creationId xmlns:a16="http://schemas.microsoft.com/office/drawing/2014/main" id="{E49ACD83-3427-4D0B-EC6B-1C28684A570C}"/>
                </a:ext>
              </a:extLst>
            </p:cNvPr>
            <p:cNvSpPr/>
            <p:nvPr/>
          </p:nvSpPr>
          <p:spPr>
            <a:xfrm>
              <a:off x="1141526" y="1389117"/>
              <a:ext cx="1543050" cy="102919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tangle 14">
              <a:extLst>
                <a:ext uri="{FF2B5EF4-FFF2-40B4-BE49-F238E27FC236}">
                  <a16:creationId xmlns:a16="http://schemas.microsoft.com/office/drawing/2014/main" id="{33DC4060-CA6C-A4E9-5D5D-EE74F046385D}"/>
                </a:ext>
              </a:extLst>
            </p:cNvPr>
            <p:cNvSpPr/>
            <p:nvPr/>
          </p:nvSpPr>
          <p:spPr>
            <a:xfrm>
              <a:off x="1198676" y="1389117"/>
              <a:ext cx="1543050" cy="102919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60960" tIns="60960" rIns="60960" bIns="60960" spcCol="1270" anchor="ctr"/>
            <a:lstStyle/>
            <a:p>
              <a:pPr>
                <a:defRPr/>
              </a:pPr>
              <a:r>
                <a:rPr lang="en-US" altLang="en-US" sz="1400" dirty="0"/>
                <a:t>NSDL, CDSL</a:t>
              </a:r>
              <a:endParaRPr lang="en-US" sz="1400" dirty="0"/>
            </a:p>
          </p:txBody>
        </p:sp>
      </p:grpSp>
      <p:grpSp>
        <p:nvGrpSpPr>
          <p:cNvPr id="24582" name="Group 15">
            <a:extLst>
              <a:ext uri="{FF2B5EF4-FFF2-40B4-BE49-F238E27FC236}">
                <a16:creationId xmlns:a16="http://schemas.microsoft.com/office/drawing/2014/main" id="{271F65CF-1F62-648A-60AC-4EBFBEDF36CB}"/>
              </a:ext>
            </a:extLst>
          </p:cNvPr>
          <p:cNvGrpSpPr>
            <a:grpSpLocks/>
          </p:cNvGrpSpPr>
          <p:nvPr/>
        </p:nvGrpSpPr>
        <p:grpSpPr bwMode="auto">
          <a:xfrm>
            <a:off x="7315200" y="4572000"/>
            <a:ext cx="1600200" cy="1028700"/>
            <a:chOff x="1141526" y="1389117"/>
            <a:chExt cx="1600200" cy="1029191"/>
          </a:xfrm>
        </p:grpSpPr>
        <p:sp>
          <p:nvSpPr>
            <p:cNvPr id="17" name="Rectangle 16">
              <a:extLst>
                <a:ext uri="{FF2B5EF4-FFF2-40B4-BE49-F238E27FC236}">
                  <a16:creationId xmlns:a16="http://schemas.microsoft.com/office/drawing/2014/main" id="{36CC56A5-B325-B390-8D78-16E0651A8E49}"/>
                </a:ext>
              </a:extLst>
            </p:cNvPr>
            <p:cNvSpPr/>
            <p:nvPr/>
          </p:nvSpPr>
          <p:spPr>
            <a:xfrm>
              <a:off x="1141526" y="1389117"/>
              <a:ext cx="1543050" cy="102919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tangle 17">
              <a:extLst>
                <a:ext uri="{FF2B5EF4-FFF2-40B4-BE49-F238E27FC236}">
                  <a16:creationId xmlns:a16="http://schemas.microsoft.com/office/drawing/2014/main" id="{5D251C7C-204B-4572-8685-45C8F338E044}"/>
                </a:ext>
              </a:extLst>
            </p:cNvPr>
            <p:cNvSpPr/>
            <p:nvPr/>
          </p:nvSpPr>
          <p:spPr>
            <a:xfrm>
              <a:off x="1198676" y="1389117"/>
              <a:ext cx="1543050" cy="102919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60960" tIns="60960" rIns="60960" bIns="60960" spcCol="1270" anchor="ctr"/>
            <a:lstStyle/>
            <a:p>
              <a:pPr>
                <a:defRPr/>
              </a:pPr>
              <a:r>
                <a:rPr lang="en-US" altLang="en-US" sz="1400" dirty="0"/>
                <a:t>Stock Brokers, RTAs, Mutual Funds, Investment Advisors etc.</a:t>
              </a:r>
              <a:endParaRPr lang="en-US" sz="1400" dirty="0"/>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CCDE4-6836-C89F-A99F-E6CFC974448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Free Float </a:t>
            </a:r>
          </a:p>
        </p:txBody>
      </p:sp>
      <p:graphicFrame>
        <p:nvGraphicFramePr>
          <p:cNvPr id="4" name="Content Placeholder 3">
            <a:extLst>
              <a:ext uri="{FF2B5EF4-FFF2-40B4-BE49-F238E27FC236}">
                <a16:creationId xmlns:a16="http://schemas.microsoft.com/office/drawing/2014/main" id="{0BE4781E-7B32-6E62-315B-E9388D7F8E73}"/>
              </a:ext>
            </a:extLst>
          </p:cNvPr>
          <p:cNvGraphicFramePr>
            <a:graphicFrameLocks noGrp="1"/>
          </p:cNvGraphicFramePr>
          <p:nvPr>
            <p:ph idx="1"/>
          </p:nvPr>
        </p:nvGraphicFramePr>
        <p:xfrm>
          <a:off x="457200" y="3360261"/>
          <a:ext cx="8229600" cy="1005840"/>
        </p:xfrm>
        <a:graphic>
          <a:graphicData uri="http://schemas.openxmlformats.org/drawingml/2006/table">
            <a:tbl>
              <a:tblPr/>
              <a:tblGrid>
                <a:gridCol w="2551176">
                  <a:extLst>
                    <a:ext uri="{9D8B030D-6E8A-4147-A177-3AD203B41FA5}">
                      <a16:colId xmlns:a16="http://schemas.microsoft.com/office/drawing/2014/main" val="2523055031"/>
                    </a:ext>
                  </a:extLst>
                </a:gridCol>
                <a:gridCol w="3127248">
                  <a:extLst>
                    <a:ext uri="{9D8B030D-6E8A-4147-A177-3AD203B41FA5}">
                      <a16:colId xmlns:a16="http://schemas.microsoft.com/office/drawing/2014/main" val="1698604591"/>
                    </a:ext>
                  </a:extLst>
                </a:gridCol>
                <a:gridCol w="2551176">
                  <a:extLst>
                    <a:ext uri="{9D8B030D-6E8A-4147-A177-3AD203B41FA5}">
                      <a16:colId xmlns:a16="http://schemas.microsoft.com/office/drawing/2014/main" val="1610125569"/>
                    </a:ext>
                  </a:extLst>
                </a:gridCol>
              </a:tblGrid>
              <a:tr h="0">
                <a:tc>
                  <a:txBody>
                    <a:bodyPr/>
                    <a:lstStyle/>
                    <a:p>
                      <a:endParaRPr lang="en-IN"/>
                    </a:p>
                  </a:txBody>
                  <a:tcPr marL="0" marR="0" marT="0" marB="0" anchor="ctr">
                    <a:lnL>
                      <a:noFill/>
                    </a:lnL>
                    <a:lnR>
                      <a:noFill/>
                    </a:lnR>
                    <a:lnT>
                      <a:noFill/>
                    </a:lnT>
                    <a:lnB>
                      <a:noFill/>
                    </a:lnB>
                    <a:solidFill>
                      <a:srgbClr val="D6D6D6"/>
                    </a:solidFill>
                  </a:tcPr>
                </a:tc>
                <a:tc>
                  <a:txBody>
                    <a:bodyPr/>
                    <a:lstStyle/>
                    <a:p>
                      <a:endParaRPr lang="en-IN"/>
                    </a:p>
                  </a:txBody>
                  <a:tcPr>
                    <a:lnL>
                      <a:noFill/>
                    </a:lnL>
                  </a:tcPr>
                </a:tc>
                <a:tc>
                  <a:txBody>
                    <a:bodyPr/>
                    <a:lstStyle/>
                    <a:p>
                      <a:endParaRPr lang="en-IN"/>
                    </a:p>
                  </a:txBody>
                  <a:tcPr/>
                </a:tc>
                <a:extLst>
                  <a:ext uri="{0D108BD9-81ED-4DB2-BD59-A6C34878D82A}">
                    <a16:rowId xmlns:a16="http://schemas.microsoft.com/office/drawing/2014/main" val="1618764702"/>
                  </a:ext>
                </a:extLst>
              </a:tr>
              <a:tr h="304800">
                <a:tc>
                  <a:txBody>
                    <a:bodyPr/>
                    <a:lstStyle/>
                    <a:p>
                      <a:pPr algn="ctr"/>
                      <a:r>
                        <a:rPr lang="en-IN" u="none" strike="noStrike">
                          <a:solidFill>
                            <a:srgbClr val="FFFFFF"/>
                          </a:solidFill>
                          <a:effectLst/>
                          <a:highlight>
                            <a:srgbClr val="10486B"/>
                          </a:highlight>
                          <a:latin typeface="myFirstFont"/>
                        </a:rPr>
                        <a:t>No. of Shares</a:t>
                      </a:r>
                    </a:p>
                  </a:txBody>
                  <a:tcPr marL="76200" marR="76200" marT="0" marB="0" anchor="ctr">
                    <a:lnL>
                      <a:noFill/>
                    </a:lnL>
                    <a:lnR>
                      <a:noFill/>
                    </a:lnR>
                    <a:lnT>
                      <a:noFill/>
                    </a:lnT>
                    <a:lnB>
                      <a:noFill/>
                    </a:lnB>
                    <a:solidFill>
                      <a:srgbClr val="10486B"/>
                    </a:solidFill>
                  </a:tcPr>
                </a:tc>
                <a:tc>
                  <a:txBody>
                    <a:bodyPr/>
                    <a:lstStyle/>
                    <a:p>
                      <a:pPr algn="ctr"/>
                      <a:r>
                        <a:rPr lang="en-IN" u="none" strike="noStrike">
                          <a:solidFill>
                            <a:srgbClr val="FFFFFF"/>
                          </a:solidFill>
                          <a:effectLst/>
                          <a:highlight>
                            <a:srgbClr val="10486B"/>
                          </a:highlight>
                          <a:latin typeface="myFirstFont"/>
                        </a:rPr>
                        <a:t>%</a:t>
                      </a:r>
                    </a:p>
                  </a:txBody>
                  <a:tcPr marL="76200" marR="76200" marT="0" marB="0" anchor="ctr">
                    <a:lnL>
                      <a:noFill/>
                    </a:lnL>
                    <a:lnR>
                      <a:noFill/>
                    </a:lnR>
                    <a:lnB>
                      <a:noFill/>
                    </a:lnB>
                    <a:solidFill>
                      <a:srgbClr val="10486B"/>
                    </a:solidFill>
                  </a:tcPr>
                </a:tc>
                <a:tc>
                  <a:txBody>
                    <a:bodyPr/>
                    <a:lstStyle/>
                    <a:p>
                      <a:endParaRPr lang="en-IN"/>
                    </a:p>
                  </a:txBody>
                  <a:tcPr>
                    <a:lnL>
                      <a:noFill/>
                    </a:lnL>
                  </a:tcPr>
                </a:tc>
                <a:extLst>
                  <a:ext uri="{0D108BD9-81ED-4DB2-BD59-A6C34878D82A}">
                    <a16:rowId xmlns:a16="http://schemas.microsoft.com/office/drawing/2014/main" val="2329140564"/>
                  </a:ext>
                </a:extLst>
              </a:tr>
              <a:tr h="228600">
                <a:tc>
                  <a:txBody>
                    <a:bodyPr/>
                    <a:lstStyle/>
                    <a:p>
                      <a:pPr algn="l"/>
                      <a:r>
                        <a:rPr lang="en-IN" u="none" strike="noStrike">
                          <a:solidFill>
                            <a:srgbClr val="000000"/>
                          </a:solidFill>
                          <a:effectLst/>
                          <a:highlight>
                            <a:srgbClr val="FFFFFF"/>
                          </a:highlight>
                          <a:latin typeface="myFirstFont"/>
                        </a:rPr>
                        <a:t>Total Equity Shares</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2,50,00,000</a:t>
                      </a:r>
                    </a:p>
                  </a:txBody>
                  <a:tcPr marL="76200" marR="76200" marT="0" marB="0" anchor="ctr">
                    <a:lnL>
                      <a:noFill/>
                    </a:lnL>
                    <a:lnR>
                      <a:noFill/>
                    </a:lnR>
                    <a:lnT>
                      <a:noFill/>
                    </a:lnT>
                    <a:lnB>
                      <a:noFill/>
                    </a:lnB>
                    <a:solidFill>
                      <a:srgbClr val="FFFFFF"/>
                    </a:solidFill>
                  </a:tcPr>
                </a:tc>
                <a:tc>
                  <a:txBody>
                    <a:bodyPr/>
                    <a:lstStyle/>
                    <a:p>
                      <a:r>
                        <a:rPr lang="en-IN" u="none" strike="noStrike">
                          <a:solidFill>
                            <a:srgbClr val="000000"/>
                          </a:solidFill>
                          <a:effectLst/>
                          <a:highlight>
                            <a:srgbClr val="FFFFFF"/>
                          </a:highlight>
                          <a:latin typeface="myFirstFont"/>
                        </a:rPr>
                        <a:t>100</a:t>
                      </a:r>
                      <a:endParaRPr lang="en-IN">
                        <a:effectLst/>
                      </a:endParaRPr>
                    </a:p>
                  </a:txBody>
                  <a:tcPr marL="76200" marR="76200" marT="0" marB="0" anchor="ctr">
                    <a:lnL>
                      <a:noFill/>
                    </a:lnL>
                    <a:lnR>
                      <a:noFill/>
                    </a:lnR>
                    <a:lnB>
                      <a:noFill/>
                    </a:lnB>
                    <a:solidFill>
                      <a:srgbClr val="FFFFFF"/>
                    </a:solidFill>
                  </a:tcPr>
                </a:tc>
                <a:extLst>
                  <a:ext uri="{0D108BD9-81ED-4DB2-BD59-A6C34878D82A}">
                    <a16:rowId xmlns:a16="http://schemas.microsoft.com/office/drawing/2014/main" val="1175220371"/>
                  </a:ext>
                </a:extLst>
              </a:tr>
            </a:tbl>
          </a:graphicData>
        </a:graphic>
      </p:graphicFrame>
      <p:graphicFrame>
        <p:nvGraphicFramePr>
          <p:cNvPr id="5" name="Table 4">
            <a:extLst>
              <a:ext uri="{FF2B5EF4-FFF2-40B4-BE49-F238E27FC236}">
                <a16:creationId xmlns:a16="http://schemas.microsoft.com/office/drawing/2014/main" id="{C2B2E0EC-2956-DF5A-7C99-6F299AC8087F}"/>
              </a:ext>
            </a:extLst>
          </p:cNvPr>
          <p:cNvGraphicFramePr>
            <a:graphicFrameLocks noGrp="1"/>
          </p:cNvGraphicFramePr>
          <p:nvPr/>
        </p:nvGraphicFramePr>
        <p:xfrm>
          <a:off x="457200" y="1752600"/>
          <a:ext cx="8229600" cy="3048001"/>
        </p:xfrm>
        <a:graphic>
          <a:graphicData uri="http://schemas.openxmlformats.org/drawingml/2006/table">
            <a:tbl>
              <a:tblPr/>
              <a:tblGrid>
                <a:gridCol w="2633472">
                  <a:extLst>
                    <a:ext uri="{9D8B030D-6E8A-4147-A177-3AD203B41FA5}">
                      <a16:colId xmlns:a16="http://schemas.microsoft.com/office/drawing/2014/main" val="1947058986"/>
                    </a:ext>
                  </a:extLst>
                </a:gridCol>
                <a:gridCol w="2471928">
                  <a:extLst>
                    <a:ext uri="{9D8B030D-6E8A-4147-A177-3AD203B41FA5}">
                      <a16:colId xmlns:a16="http://schemas.microsoft.com/office/drawing/2014/main" val="1793088362"/>
                    </a:ext>
                  </a:extLst>
                </a:gridCol>
                <a:gridCol w="3124200">
                  <a:extLst>
                    <a:ext uri="{9D8B030D-6E8A-4147-A177-3AD203B41FA5}">
                      <a16:colId xmlns:a16="http://schemas.microsoft.com/office/drawing/2014/main" val="1761715691"/>
                    </a:ext>
                  </a:extLst>
                </a:gridCol>
              </a:tblGrid>
              <a:tr h="389106">
                <a:tc>
                  <a:txBody>
                    <a:bodyPr/>
                    <a:lstStyle/>
                    <a:p>
                      <a:endParaRPr lang="en-IN" dirty="0"/>
                    </a:p>
                  </a:txBody>
                  <a:tcPr marL="0" marR="0" marT="0" marB="0" anchor="ctr">
                    <a:lnL>
                      <a:noFill/>
                    </a:lnL>
                    <a:lnR>
                      <a:noFill/>
                    </a:lnR>
                    <a:lnT>
                      <a:noFill/>
                    </a:lnT>
                    <a:lnB>
                      <a:noFill/>
                    </a:lnB>
                    <a:solidFill>
                      <a:srgbClr val="D6D6D6"/>
                    </a:solidFill>
                  </a:tcPr>
                </a:tc>
                <a:tc>
                  <a:txBody>
                    <a:bodyPr/>
                    <a:lstStyle/>
                    <a:p>
                      <a:endParaRPr lang="en-IN"/>
                    </a:p>
                  </a:txBody>
                  <a:tcPr>
                    <a:lnL>
                      <a:noFill/>
                    </a:lnL>
                  </a:tcPr>
                </a:tc>
                <a:tc>
                  <a:txBody>
                    <a:bodyPr/>
                    <a:lstStyle/>
                    <a:p>
                      <a:endParaRPr lang="en-IN"/>
                    </a:p>
                  </a:txBody>
                  <a:tcPr/>
                </a:tc>
                <a:extLst>
                  <a:ext uri="{0D108BD9-81ED-4DB2-BD59-A6C34878D82A}">
                    <a16:rowId xmlns:a16="http://schemas.microsoft.com/office/drawing/2014/main" val="2078159047"/>
                  </a:ext>
                </a:extLst>
              </a:tr>
              <a:tr h="324255">
                <a:tc>
                  <a:txBody>
                    <a:bodyPr/>
                    <a:lstStyle/>
                    <a:p>
                      <a:pPr algn="ctr"/>
                      <a:r>
                        <a:rPr lang="en-IN" u="none" strike="noStrike">
                          <a:solidFill>
                            <a:srgbClr val="FFFFFF"/>
                          </a:solidFill>
                          <a:effectLst/>
                          <a:highlight>
                            <a:srgbClr val="10486B"/>
                          </a:highlight>
                          <a:latin typeface="myFirstFont"/>
                        </a:rPr>
                        <a:t>Category</a:t>
                      </a:r>
                    </a:p>
                  </a:txBody>
                  <a:tcPr marL="76200" marR="76200" marT="0" marB="0" anchor="ctr">
                    <a:lnL>
                      <a:noFill/>
                    </a:lnL>
                    <a:lnR>
                      <a:noFill/>
                    </a:lnR>
                    <a:lnT>
                      <a:noFill/>
                    </a:lnT>
                    <a:lnB>
                      <a:noFill/>
                    </a:lnB>
                    <a:solidFill>
                      <a:srgbClr val="10486B"/>
                    </a:solidFill>
                  </a:tcPr>
                </a:tc>
                <a:tc>
                  <a:txBody>
                    <a:bodyPr/>
                    <a:lstStyle/>
                    <a:p>
                      <a:pPr algn="ctr"/>
                      <a:r>
                        <a:rPr lang="en-IN" u="none" strike="noStrike">
                          <a:solidFill>
                            <a:srgbClr val="FFFFFF"/>
                          </a:solidFill>
                          <a:effectLst/>
                          <a:highlight>
                            <a:srgbClr val="10486B"/>
                          </a:highlight>
                          <a:latin typeface="myFirstFont"/>
                        </a:rPr>
                        <a:t>No. of Shares</a:t>
                      </a:r>
                    </a:p>
                  </a:txBody>
                  <a:tcPr marL="76200" marR="76200" marT="0" marB="0" anchor="ctr">
                    <a:lnL>
                      <a:noFill/>
                    </a:lnL>
                    <a:lnR>
                      <a:noFill/>
                    </a:lnR>
                    <a:lnB>
                      <a:noFill/>
                    </a:lnB>
                    <a:solidFill>
                      <a:srgbClr val="10486B"/>
                    </a:solidFill>
                  </a:tcPr>
                </a:tc>
                <a:tc>
                  <a:txBody>
                    <a:bodyPr/>
                    <a:lstStyle/>
                    <a:p>
                      <a:pPr algn="ctr"/>
                      <a:r>
                        <a:rPr lang="en-IN" u="none" strike="noStrike">
                          <a:solidFill>
                            <a:srgbClr val="FFFFFF"/>
                          </a:solidFill>
                          <a:effectLst/>
                          <a:highlight>
                            <a:srgbClr val="10486B"/>
                          </a:highlight>
                          <a:latin typeface="myFirstFont"/>
                        </a:rPr>
                        <a:t>%</a:t>
                      </a:r>
                    </a:p>
                  </a:txBody>
                  <a:tcPr marL="76200" marR="76200" marT="0" marB="0" anchor="ctr">
                    <a:lnL>
                      <a:noFill/>
                    </a:lnL>
                    <a:lnR>
                      <a:noFill/>
                    </a:lnR>
                    <a:lnB>
                      <a:noFill/>
                    </a:lnB>
                    <a:solidFill>
                      <a:srgbClr val="10486B"/>
                    </a:solidFill>
                  </a:tcPr>
                </a:tc>
                <a:extLst>
                  <a:ext uri="{0D108BD9-81ED-4DB2-BD59-A6C34878D82A}">
                    <a16:rowId xmlns:a16="http://schemas.microsoft.com/office/drawing/2014/main" val="31888730"/>
                  </a:ext>
                </a:extLst>
              </a:tr>
              <a:tr h="583660">
                <a:tc>
                  <a:txBody>
                    <a:bodyPr/>
                    <a:lstStyle/>
                    <a:p>
                      <a:pPr algn="l"/>
                      <a:r>
                        <a:rPr lang="en-IN" u="none" strike="noStrike" dirty="0">
                          <a:solidFill>
                            <a:srgbClr val="000000"/>
                          </a:solidFill>
                          <a:effectLst/>
                          <a:highlight>
                            <a:srgbClr val="FFFFFF"/>
                          </a:highlight>
                          <a:latin typeface="myFirstFont"/>
                        </a:rPr>
                        <a:t>Promoter and Promoter Group</a:t>
                      </a:r>
                    </a:p>
                  </a:txBody>
                  <a:tcPr marL="76200" marR="76200" marT="0" marB="0" anchor="ctr">
                    <a:lnL>
                      <a:noFill/>
                    </a:lnL>
                    <a:lnR>
                      <a:noFill/>
                    </a:lnR>
                    <a:lnT>
                      <a:noFill/>
                    </a:lnT>
                    <a:lnB>
                      <a:noFill/>
                    </a:lnB>
                    <a:solidFill>
                      <a:srgbClr val="FFFFFF"/>
                    </a:solidFill>
                  </a:tcPr>
                </a:tc>
                <a:tc>
                  <a:txBody>
                    <a:bodyPr/>
                    <a:lstStyle/>
                    <a:p>
                      <a:pPr algn="r"/>
                      <a:r>
                        <a:rPr lang="en-IN" u="none" strike="noStrike" dirty="0">
                          <a:solidFill>
                            <a:srgbClr val="000000"/>
                          </a:solidFill>
                          <a:effectLst/>
                          <a:highlight>
                            <a:srgbClr val="FFFFFF"/>
                          </a:highlight>
                          <a:latin typeface="myFirstFont"/>
                        </a:rPr>
                        <a:t>1,20,00,000</a:t>
                      </a:r>
                    </a:p>
                  </a:txBody>
                  <a:tcPr marL="76200" marR="76200" marT="0" marB="0" anchor="ctr">
                    <a:lnL>
                      <a:noFill/>
                    </a:lnL>
                    <a:lnR>
                      <a:noFill/>
                    </a:lnR>
                    <a:lnT>
                      <a:noFill/>
                    </a:lnT>
                    <a:lnB>
                      <a:noFill/>
                    </a:lnB>
                    <a:solidFill>
                      <a:srgbClr val="FFFFFF"/>
                    </a:solidFill>
                  </a:tcPr>
                </a:tc>
                <a:tc>
                  <a:txBody>
                    <a:bodyPr/>
                    <a:lstStyle/>
                    <a:p>
                      <a:pPr algn="r"/>
                      <a:r>
                        <a:rPr lang="en-IN" u="none" strike="noStrike" dirty="0">
                          <a:solidFill>
                            <a:srgbClr val="000000"/>
                          </a:solidFill>
                          <a:effectLst/>
                          <a:highlight>
                            <a:srgbClr val="FFFFFF"/>
                          </a:highlight>
                          <a:latin typeface="myFirstFont"/>
                        </a:rPr>
                        <a:t>48.00</a:t>
                      </a:r>
                    </a:p>
                  </a:txBody>
                  <a:tcPr marL="76200" marR="76200" marT="0" marB="0" anchor="ctr">
                    <a:lnL>
                      <a:noFill/>
                    </a:lnL>
                    <a:lnR>
                      <a:noFill/>
                    </a:lnR>
                    <a:lnT>
                      <a:noFill/>
                    </a:lnT>
                    <a:lnB>
                      <a:noFill/>
                    </a:lnB>
                    <a:solidFill>
                      <a:srgbClr val="FFFFFF"/>
                    </a:solidFill>
                  </a:tcPr>
                </a:tc>
                <a:extLst>
                  <a:ext uri="{0D108BD9-81ED-4DB2-BD59-A6C34878D82A}">
                    <a16:rowId xmlns:a16="http://schemas.microsoft.com/office/drawing/2014/main" val="3695340948"/>
                  </a:ext>
                </a:extLst>
              </a:tr>
              <a:tr h="583660">
                <a:tc>
                  <a:txBody>
                    <a:bodyPr/>
                    <a:lstStyle/>
                    <a:p>
                      <a:pPr algn="l"/>
                      <a:r>
                        <a:rPr lang="en-IN" u="none" strike="noStrike" dirty="0">
                          <a:solidFill>
                            <a:srgbClr val="000000"/>
                          </a:solidFill>
                          <a:effectLst/>
                          <a:highlight>
                            <a:srgbClr val="FFFFFF"/>
                          </a:highlight>
                          <a:latin typeface="myFirstFont"/>
                        </a:rPr>
                        <a:t>Promoter Depository Receipts (DR)</a:t>
                      </a:r>
                    </a:p>
                  </a:txBody>
                  <a:tcPr marL="76200" marR="76200" marT="0" marB="0" anchor="ctr">
                    <a:lnL>
                      <a:noFill/>
                    </a:lnL>
                    <a:lnR>
                      <a:noFill/>
                    </a:lnR>
                    <a:lnT>
                      <a:noFill/>
                    </a:lnT>
                    <a:lnB>
                      <a:noFill/>
                    </a:lnB>
                    <a:solidFill>
                      <a:srgbClr val="FFFFFF"/>
                    </a:solidFill>
                  </a:tcPr>
                </a:tc>
                <a:tc>
                  <a:txBody>
                    <a:bodyPr/>
                    <a:lstStyle/>
                    <a:p>
                      <a:pPr algn="r"/>
                      <a:r>
                        <a:rPr lang="en-IN" u="none" strike="noStrike" dirty="0">
                          <a:solidFill>
                            <a:srgbClr val="000000"/>
                          </a:solidFill>
                          <a:effectLst/>
                          <a:highlight>
                            <a:srgbClr val="FFFFFF"/>
                          </a:highlight>
                          <a:latin typeface="myFirstFont"/>
                        </a:rPr>
                        <a:t>10,000</a:t>
                      </a:r>
                    </a:p>
                  </a:txBody>
                  <a:tcPr marL="76200" marR="76200" marT="0" marB="0" anchor="ctr">
                    <a:lnL>
                      <a:noFill/>
                    </a:lnL>
                    <a:lnR>
                      <a:noFill/>
                    </a:lnR>
                    <a:lnT>
                      <a:noFill/>
                    </a:lnT>
                    <a:lnB>
                      <a:noFill/>
                    </a:lnB>
                    <a:solidFill>
                      <a:srgbClr val="FFFFFF"/>
                    </a:solidFill>
                  </a:tcPr>
                </a:tc>
                <a:tc>
                  <a:txBody>
                    <a:bodyPr/>
                    <a:lstStyle/>
                    <a:p>
                      <a:pPr algn="r"/>
                      <a:r>
                        <a:rPr lang="en-IN" u="none" strike="noStrike" dirty="0">
                          <a:solidFill>
                            <a:srgbClr val="000000"/>
                          </a:solidFill>
                          <a:effectLst/>
                          <a:highlight>
                            <a:srgbClr val="FFFFFF"/>
                          </a:highlight>
                          <a:latin typeface="myFirstFont"/>
                        </a:rPr>
                        <a:t>0.04</a:t>
                      </a:r>
                    </a:p>
                  </a:txBody>
                  <a:tcPr marL="76200" marR="76200" marT="0" marB="0" anchor="ctr">
                    <a:lnL>
                      <a:noFill/>
                    </a:lnL>
                    <a:lnR>
                      <a:noFill/>
                    </a:lnR>
                    <a:lnT>
                      <a:noFill/>
                    </a:lnT>
                    <a:lnB>
                      <a:noFill/>
                    </a:lnB>
                    <a:solidFill>
                      <a:srgbClr val="FFFFFF"/>
                    </a:solidFill>
                  </a:tcPr>
                </a:tc>
                <a:extLst>
                  <a:ext uri="{0D108BD9-81ED-4DB2-BD59-A6C34878D82A}">
                    <a16:rowId xmlns:a16="http://schemas.microsoft.com/office/drawing/2014/main" val="430631388"/>
                  </a:ext>
                </a:extLst>
              </a:tr>
              <a:tr h="583660">
                <a:tc>
                  <a:txBody>
                    <a:bodyPr/>
                    <a:lstStyle/>
                    <a:p>
                      <a:pPr algn="l"/>
                      <a:r>
                        <a:rPr lang="en-IN" u="none" strike="noStrike" dirty="0">
                          <a:solidFill>
                            <a:srgbClr val="000000"/>
                          </a:solidFill>
                          <a:effectLst/>
                          <a:highlight>
                            <a:srgbClr val="FFFFFF"/>
                          </a:highlight>
                          <a:latin typeface="myFirstFont"/>
                        </a:rPr>
                        <a:t>Public Shareholders Locked in</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75,000</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0.30</a:t>
                      </a:r>
                    </a:p>
                  </a:txBody>
                  <a:tcPr marL="76200" marR="76200" marT="0" marB="0" anchor="ctr">
                    <a:lnL>
                      <a:noFill/>
                    </a:lnL>
                    <a:lnR>
                      <a:noFill/>
                    </a:lnR>
                    <a:lnT>
                      <a:noFill/>
                    </a:lnT>
                    <a:lnB>
                      <a:noFill/>
                    </a:lnB>
                    <a:solidFill>
                      <a:srgbClr val="FFFFFF"/>
                    </a:solidFill>
                  </a:tcPr>
                </a:tc>
                <a:extLst>
                  <a:ext uri="{0D108BD9-81ED-4DB2-BD59-A6C34878D82A}">
                    <a16:rowId xmlns:a16="http://schemas.microsoft.com/office/drawing/2014/main" val="2118120503"/>
                  </a:ext>
                </a:extLst>
              </a:tr>
              <a:tr h="291830">
                <a:tc>
                  <a:txBody>
                    <a:bodyPr/>
                    <a:lstStyle/>
                    <a:p>
                      <a:pPr algn="l"/>
                      <a:r>
                        <a:rPr lang="en-IN" u="none" strike="noStrike">
                          <a:solidFill>
                            <a:srgbClr val="000000"/>
                          </a:solidFill>
                          <a:effectLst/>
                          <a:highlight>
                            <a:srgbClr val="FFFFFF"/>
                          </a:highlight>
                          <a:latin typeface="myFirstFont"/>
                        </a:rPr>
                        <a:t>Strategic holding</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25,000</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0.10</a:t>
                      </a:r>
                    </a:p>
                  </a:txBody>
                  <a:tcPr marL="76200" marR="76200" marT="0" marB="0" anchor="ctr">
                    <a:lnL>
                      <a:noFill/>
                    </a:lnL>
                    <a:lnR>
                      <a:noFill/>
                    </a:lnR>
                    <a:lnT>
                      <a:noFill/>
                    </a:lnT>
                    <a:lnB>
                      <a:noFill/>
                    </a:lnB>
                    <a:solidFill>
                      <a:srgbClr val="FFFFFF"/>
                    </a:solidFill>
                  </a:tcPr>
                </a:tc>
                <a:extLst>
                  <a:ext uri="{0D108BD9-81ED-4DB2-BD59-A6C34878D82A}">
                    <a16:rowId xmlns:a16="http://schemas.microsoft.com/office/drawing/2014/main" val="151497066"/>
                  </a:ext>
                </a:extLst>
              </a:tr>
              <a:tr h="291830">
                <a:tc>
                  <a:txBody>
                    <a:bodyPr/>
                    <a:lstStyle/>
                    <a:p>
                      <a:pPr algn="l"/>
                      <a:r>
                        <a:rPr lang="en-IN" u="none" strike="noStrike">
                          <a:solidFill>
                            <a:srgbClr val="000000"/>
                          </a:solidFill>
                          <a:effectLst/>
                          <a:highlight>
                            <a:srgbClr val="FFFFFF"/>
                          </a:highlight>
                          <a:latin typeface="myFirstFont"/>
                        </a:rPr>
                        <a:t>Total</a:t>
                      </a:r>
                    </a:p>
                  </a:txBody>
                  <a:tcPr marL="76200" marR="76200" marT="0" marB="0" anchor="ctr">
                    <a:lnL>
                      <a:noFill/>
                    </a:lnL>
                    <a:lnR>
                      <a:noFill/>
                    </a:lnR>
                    <a:lnT>
                      <a:noFill/>
                    </a:lnT>
                    <a:lnB>
                      <a:noFill/>
                    </a:lnB>
                    <a:solidFill>
                      <a:srgbClr val="FFFFFF"/>
                    </a:solidFill>
                  </a:tcPr>
                </a:tc>
                <a:tc>
                  <a:txBody>
                    <a:bodyPr/>
                    <a:lstStyle/>
                    <a:p>
                      <a:pPr algn="r"/>
                      <a:r>
                        <a:rPr lang="en-IN" u="none" strike="noStrike">
                          <a:solidFill>
                            <a:srgbClr val="000000"/>
                          </a:solidFill>
                          <a:effectLst/>
                          <a:highlight>
                            <a:srgbClr val="FFFFFF"/>
                          </a:highlight>
                          <a:latin typeface="myFirstFont"/>
                        </a:rPr>
                        <a:t> </a:t>
                      </a:r>
                    </a:p>
                  </a:txBody>
                  <a:tcPr marL="76200" marR="76200" marT="0" marB="0" anchor="ctr">
                    <a:lnL>
                      <a:noFill/>
                    </a:lnL>
                    <a:lnR>
                      <a:noFill/>
                    </a:lnR>
                    <a:lnT>
                      <a:noFill/>
                    </a:lnT>
                    <a:lnB>
                      <a:noFill/>
                    </a:lnB>
                    <a:solidFill>
                      <a:srgbClr val="FFFFFF"/>
                    </a:solidFill>
                  </a:tcPr>
                </a:tc>
                <a:tc>
                  <a:txBody>
                    <a:bodyPr/>
                    <a:lstStyle/>
                    <a:p>
                      <a:r>
                        <a:rPr lang="en-IN" u="none" strike="noStrike" dirty="0">
                          <a:solidFill>
                            <a:srgbClr val="000000"/>
                          </a:solidFill>
                          <a:effectLst/>
                          <a:highlight>
                            <a:srgbClr val="FFFFFF"/>
                          </a:highlight>
                          <a:latin typeface="myFirstFont"/>
                        </a:rPr>
                        <a:t>                                              48.44</a:t>
                      </a:r>
                      <a:endParaRPr lang="en-IN" dirty="0">
                        <a:effectLst/>
                      </a:endParaRPr>
                    </a:p>
                  </a:txBody>
                  <a:tcPr marL="76200" marR="76200" marT="0" marB="0" anchor="ctr">
                    <a:lnL>
                      <a:noFill/>
                    </a:lnL>
                    <a:lnR>
                      <a:noFill/>
                    </a:lnR>
                    <a:lnT>
                      <a:noFill/>
                    </a:lnT>
                    <a:lnB>
                      <a:noFill/>
                    </a:lnB>
                    <a:solidFill>
                      <a:srgbClr val="FFFFFF"/>
                    </a:solidFill>
                  </a:tcPr>
                </a:tc>
                <a:extLst>
                  <a:ext uri="{0D108BD9-81ED-4DB2-BD59-A6C34878D82A}">
                    <a16:rowId xmlns:a16="http://schemas.microsoft.com/office/drawing/2014/main" val="787824422"/>
                  </a:ext>
                </a:extLst>
              </a:tr>
            </a:tbl>
          </a:graphicData>
        </a:graphic>
      </p:graphicFrame>
      <p:sp>
        <p:nvSpPr>
          <p:cNvPr id="6" name="Rectangle 1">
            <a:extLst>
              <a:ext uri="{FF2B5EF4-FFF2-40B4-BE49-F238E27FC236}">
                <a16:creationId xmlns:a16="http://schemas.microsoft.com/office/drawing/2014/main" id="{853FBDCB-B72E-6D4B-2E4F-07877ED97531}"/>
              </a:ext>
            </a:extLst>
          </p:cNvPr>
          <p:cNvSpPr>
            <a:spLocks noChangeArrowheads="1"/>
          </p:cNvSpPr>
          <p:nvPr/>
        </p:nvSpPr>
        <p:spPr bwMode="auto">
          <a:xfrm>
            <a:off x="0" y="-738664"/>
            <a:ext cx="18473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5774076-CC23-456B-0196-95B97EFA9C6E}"/>
              </a:ext>
            </a:extLst>
          </p:cNvPr>
          <p:cNvSpPr txBox="1"/>
          <p:nvPr/>
        </p:nvSpPr>
        <p:spPr>
          <a:xfrm>
            <a:off x="533400" y="5410200"/>
            <a:ext cx="75438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0" lang="en-US" altLang="en-US" sz="1800" b="0" i="0" u="none" strike="noStrike" cap="none" normalizeH="0" baseline="0" dirty="0">
                <a:ln>
                  <a:noFill/>
                </a:ln>
                <a:solidFill>
                  <a:srgbClr val="212529"/>
                </a:solidFill>
                <a:effectLst/>
                <a:latin typeface="myFirstFont" charset="0"/>
                <a:cs typeface="Arial" panose="020B0604020202020204" pitchFamily="34" charset="0"/>
              </a:rPr>
              <a:t>Free Float Factor in the above case is (100-48.44)/100 = 0.51</a:t>
            </a:r>
            <a:endParaRPr lang="en-IN" dirty="0"/>
          </a:p>
        </p:txBody>
      </p:sp>
    </p:spTree>
    <p:extLst>
      <p:ext uri="{BB962C8B-B14F-4D97-AF65-F5344CB8AC3E}">
        <p14:creationId xmlns:p14="http://schemas.microsoft.com/office/powerpoint/2010/main" val="1233025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3523A45-E04A-FC68-A827-D7AC98FC9E9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sz="3600" dirty="0"/>
              <a:t>Methodologies for Calculating the Index</a:t>
            </a:r>
            <a:endParaRPr lang="en-IN" altLang="en-US" sz="3600" dirty="0"/>
          </a:p>
        </p:txBody>
      </p:sp>
      <p:sp>
        <p:nvSpPr>
          <p:cNvPr id="24579" name="Content Placeholder 2">
            <a:extLst>
              <a:ext uri="{FF2B5EF4-FFF2-40B4-BE49-F238E27FC236}">
                <a16:creationId xmlns:a16="http://schemas.microsoft.com/office/drawing/2014/main" id="{0CFF6D3A-AF91-5D11-B725-B98284DEBD7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IN" sz="2800" dirty="0">
                <a:highlight>
                  <a:srgbClr val="FFFF00"/>
                </a:highlight>
              </a:rPr>
              <a:t>Full market capitalization method</a:t>
            </a:r>
            <a:r>
              <a:rPr lang="en-IN" sz="2800" dirty="0"/>
              <a:t>: I</a:t>
            </a:r>
            <a:r>
              <a:rPr lang="en-US" sz="2800" dirty="0"/>
              <a:t>n this method, the number of shares outstanding multiplied by the market price of a company’s share determines the scrip’s weightage in the index. </a:t>
            </a:r>
          </a:p>
          <a:p>
            <a:pPr algn="just">
              <a:defRPr/>
            </a:pPr>
            <a:r>
              <a:rPr lang="en-US" sz="2800" dirty="0"/>
              <a:t>The shares with the highest market capitalization would have a higher weightage and would be most influential in this type of index.</a:t>
            </a:r>
            <a:endParaRPr lang="en-IN" altLang="en-US" sz="2800" dirty="0"/>
          </a:p>
        </p:txBody>
      </p:sp>
    </p:spTree>
    <p:extLst>
      <p:ext uri="{BB962C8B-B14F-4D97-AF65-F5344CB8AC3E}">
        <p14:creationId xmlns:p14="http://schemas.microsoft.com/office/powerpoint/2010/main" val="3482877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735A3-7F21-5B5D-1698-1A5B890E928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Free-float market capitalization method</a:t>
            </a:r>
            <a:endParaRPr lang="en-IN" dirty="0"/>
          </a:p>
        </p:txBody>
      </p:sp>
      <p:sp>
        <p:nvSpPr>
          <p:cNvPr id="3" name="Content Placeholder 2">
            <a:extLst>
              <a:ext uri="{FF2B5EF4-FFF2-40B4-BE49-F238E27FC236}">
                <a16:creationId xmlns:a16="http://schemas.microsoft.com/office/drawing/2014/main" id="{408C5859-321D-58D4-4255-AB123A985F8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600" dirty="0"/>
              <a:t>Free-float is the percentage of shares that are freely available for purchase in the markets. It excludes strategic investments in a company such as the stake held by government, controlling shareholders and their families, the company’s management, restricted shares due to IPO regulations, and shares locked under the employee stock ownership plan. </a:t>
            </a:r>
          </a:p>
          <a:p>
            <a:pPr algn="just">
              <a:defRPr/>
            </a:pPr>
            <a:r>
              <a:rPr lang="en-US" sz="2600" dirty="0"/>
              <a:t>In this methodology, the weight of a scrip is based on the free-float market capitalization. Free-float market capitalization reflects the investible market capitalization which may be much less than the total.</a:t>
            </a:r>
            <a:endParaRPr lang="en-IN" sz="2600" dirty="0"/>
          </a:p>
        </p:txBody>
      </p:sp>
    </p:spTree>
    <p:extLst>
      <p:ext uri="{BB962C8B-B14F-4D97-AF65-F5344CB8AC3E}">
        <p14:creationId xmlns:p14="http://schemas.microsoft.com/office/powerpoint/2010/main" val="21522871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F1B95-437D-B6EB-C456-FBA45DBF316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latin typeface="Arial" panose="020B0604020202020204" pitchFamily="34" charset="0"/>
              </a:rPr>
              <a:t>SENSEX = BSE 30 Index (MC) </a:t>
            </a:r>
            <a:br>
              <a:rPr lang="en-US" altLang="en-US" dirty="0">
                <a:latin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37021994-9B85-CA45-5EFC-633C5BBF9AF4}"/>
              </a:ext>
            </a:extLst>
          </p:cNvPr>
          <p:cNvSpPr>
            <a:spLocks noGrp="1"/>
          </p:cNvSpPr>
          <p:nvPr>
            <p:ph idx="1"/>
          </p:nvPr>
        </p:nvSpPr>
        <p:spPr>
          <a:solidFill>
            <a:schemeClr val="bg1">
              <a:lumMod val="95000"/>
            </a:schemeClr>
          </a:solidFill>
        </p:spPr>
        <p:txBody>
          <a:bodyPr/>
          <a:lstStyle/>
          <a:p>
            <a:pPr>
              <a:spcBef>
                <a:spcPct val="0"/>
              </a:spcBef>
              <a:buFontTx/>
              <a:buNone/>
              <a:defRPr/>
            </a:pPr>
            <a:r>
              <a:rPr lang="en-US" altLang="en-US" dirty="0">
                <a:latin typeface="Arial" panose="020B0604020202020204" pitchFamily="34" charset="0"/>
              </a:rPr>
              <a:t>Base year (Fixed) and Current year  (variable)  Index multiplier </a:t>
            </a:r>
          </a:p>
          <a:p>
            <a:pPr>
              <a:spcBef>
                <a:spcPct val="0"/>
              </a:spcBef>
              <a:buFontTx/>
              <a:buNone/>
              <a:defRPr/>
            </a:pPr>
            <a:endParaRPr lang="en-US" altLang="en-US" dirty="0">
              <a:latin typeface="Arial" panose="020B0604020202020204" pitchFamily="34" charset="0"/>
            </a:endParaRPr>
          </a:p>
          <a:p>
            <a:pPr>
              <a:spcBef>
                <a:spcPct val="0"/>
              </a:spcBef>
              <a:buFontTx/>
              <a:buNone/>
              <a:defRPr/>
            </a:pPr>
            <a:endParaRPr lang="en-US" altLang="en-US" dirty="0">
              <a:latin typeface="Arial" panose="020B0604020202020204" pitchFamily="34" charset="0"/>
            </a:endParaRPr>
          </a:p>
          <a:p>
            <a:pPr>
              <a:defRPr/>
            </a:pPr>
            <a:endParaRPr lang="en-IN" dirty="0"/>
          </a:p>
        </p:txBody>
      </p:sp>
      <p:pic>
        <p:nvPicPr>
          <p:cNvPr id="4" name="Picture 2" descr="How Sensex is Calculated? - GETMONEYRICH">
            <a:extLst>
              <a:ext uri="{FF2B5EF4-FFF2-40B4-BE49-F238E27FC236}">
                <a16:creationId xmlns:a16="http://schemas.microsoft.com/office/drawing/2014/main" id="{4A9529BB-5F30-8EE3-8346-7D6E11CADD58}"/>
              </a:ext>
            </a:extLst>
          </p:cNvPr>
          <p:cNvPicPr>
            <a:picLocks noChangeAspect="1" noChangeArrowheads="1"/>
          </p:cNvPicPr>
          <p:nvPr/>
        </p:nvPicPr>
        <p:blipFill>
          <a:blip r:embed="rId2"/>
          <a:srcRect/>
          <a:stretch>
            <a:fillRect/>
          </a:stretch>
        </p:blipFill>
        <p:spPr bwMode="auto">
          <a:xfrm>
            <a:off x="1752600" y="2819400"/>
            <a:ext cx="5334000" cy="3306763"/>
          </a:xfrm>
          <a:prstGeom prst="rect">
            <a:avLst/>
          </a:prstGeom>
          <a:solidFill>
            <a:schemeClr val="accent6">
              <a:lumMod val="20000"/>
              <a:lumOff val="80000"/>
            </a:schemeClr>
          </a:solidFill>
          <a:ln>
            <a:noFill/>
          </a:ln>
        </p:spPr>
      </p:pic>
    </p:spTree>
    <p:extLst>
      <p:ext uri="{BB962C8B-B14F-4D97-AF65-F5344CB8AC3E}">
        <p14:creationId xmlns:p14="http://schemas.microsoft.com/office/powerpoint/2010/main" val="16000535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0004-BECF-67B8-230B-FC65726CB761}"/>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Nifty 50 </a:t>
            </a:r>
          </a:p>
        </p:txBody>
      </p:sp>
      <p:sp>
        <p:nvSpPr>
          <p:cNvPr id="3" name="Content Placeholder 2">
            <a:extLst>
              <a:ext uri="{FF2B5EF4-FFF2-40B4-BE49-F238E27FC236}">
                <a16:creationId xmlns:a16="http://schemas.microsoft.com/office/drawing/2014/main" id="{DE9A1206-C128-CBC4-AC13-8274F3144820}"/>
              </a:ext>
            </a:extLst>
          </p:cNvPr>
          <p:cNvSpPr>
            <a:spLocks noGrp="1"/>
          </p:cNvSpPr>
          <p:nvPr>
            <p:ph idx="1"/>
          </p:nvPr>
        </p:nvSpPr>
        <p:spPr>
          <a:xfrm>
            <a:off x="457200" y="1600201"/>
            <a:ext cx="8229600" cy="3657600"/>
          </a:xfrm>
        </p:spPr>
        <p:style>
          <a:lnRef idx="2">
            <a:schemeClr val="dk1"/>
          </a:lnRef>
          <a:fillRef idx="1">
            <a:schemeClr val="lt1"/>
          </a:fillRef>
          <a:effectRef idx="0">
            <a:schemeClr val="dk1"/>
          </a:effectRef>
          <a:fontRef idx="minor">
            <a:schemeClr val="dk1"/>
          </a:fontRef>
        </p:style>
        <p:txBody>
          <a:bodyPr/>
          <a:lstStyle/>
          <a:p>
            <a:pPr algn="just"/>
            <a:r>
              <a:rPr lang="en-US" sz="2800" b="0" i="0" dirty="0">
                <a:solidFill>
                  <a:srgbClr val="03050A"/>
                </a:solidFill>
                <a:effectLst/>
                <a:highlight>
                  <a:srgbClr val="FFFFFF"/>
                </a:highlight>
                <a:latin typeface="Times New Roman" panose="02020603050405020304" pitchFamily="18" charset="0"/>
                <a:cs typeface="Times New Roman" panose="02020603050405020304" pitchFamily="18" charset="0"/>
              </a:rPr>
              <a:t>The Nifty 50 is a diversified 50 stock index accounting for 13 sectors of the economy. It is used for a variety of purposes such as benchmarking fund portfolios, index based derivatives and index funds.</a:t>
            </a:r>
          </a:p>
          <a:p>
            <a:pPr algn="just"/>
            <a:r>
              <a:rPr lang="en-US" sz="2800" b="0" i="0" dirty="0">
                <a:solidFill>
                  <a:srgbClr val="03050A"/>
                </a:solidFill>
                <a:effectLst/>
                <a:highlight>
                  <a:srgbClr val="FFFFFF"/>
                </a:highlight>
                <a:latin typeface="Times New Roman" panose="02020603050405020304" pitchFamily="18" charset="0"/>
                <a:cs typeface="Times New Roman" panose="02020603050405020304" pitchFamily="18" charset="0"/>
              </a:rPr>
              <a:t>The Nifty 50 Index represents about 59% of the free float market capitalization of the stocks listed on NSE as on September 29, 2023.</a:t>
            </a:r>
          </a:p>
          <a:p>
            <a:endParaRPr lang="en-IN" dirty="0"/>
          </a:p>
        </p:txBody>
      </p:sp>
    </p:spTree>
    <p:extLst>
      <p:ext uri="{BB962C8B-B14F-4D97-AF65-F5344CB8AC3E}">
        <p14:creationId xmlns:p14="http://schemas.microsoft.com/office/powerpoint/2010/main" val="1156340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F390C-EAF5-02E4-A97C-C17DE580B43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NSE Other indices </a:t>
            </a:r>
          </a:p>
        </p:txBody>
      </p:sp>
      <p:sp>
        <p:nvSpPr>
          <p:cNvPr id="3" name="Content Placeholder 2">
            <a:extLst>
              <a:ext uri="{FF2B5EF4-FFF2-40B4-BE49-F238E27FC236}">
                <a16:creationId xmlns:a16="http://schemas.microsoft.com/office/drawing/2014/main" id="{EC70CD71-C0EF-0D26-EF27-F55CE5D21F0A}"/>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IN" dirty="0"/>
              <a:t>Nifty 100 </a:t>
            </a:r>
          </a:p>
          <a:p>
            <a:r>
              <a:rPr lang="en-IN" dirty="0"/>
              <a:t>Nifty 200 </a:t>
            </a:r>
          </a:p>
          <a:p>
            <a:r>
              <a:rPr lang="en-IN" dirty="0"/>
              <a:t>Nifty 500 </a:t>
            </a:r>
          </a:p>
          <a:p>
            <a:r>
              <a:rPr lang="en-IN" dirty="0"/>
              <a:t>Nifty Midcap </a:t>
            </a:r>
          </a:p>
          <a:p>
            <a:r>
              <a:rPr lang="en-IN" dirty="0"/>
              <a:t>Nifty </a:t>
            </a:r>
            <a:r>
              <a:rPr lang="en-IN" dirty="0" err="1"/>
              <a:t>Smallcap</a:t>
            </a:r>
            <a:endParaRPr lang="en-IN" dirty="0"/>
          </a:p>
          <a:p>
            <a:r>
              <a:rPr lang="en-IN" dirty="0" err="1"/>
              <a:t>Dolex</a:t>
            </a:r>
            <a:r>
              <a:rPr lang="en-IN" dirty="0"/>
              <a:t>  </a:t>
            </a:r>
          </a:p>
          <a:p>
            <a:endParaRPr lang="en-IN" dirty="0"/>
          </a:p>
          <a:p>
            <a:endParaRPr lang="en-IN" dirty="0"/>
          </a:p>
        </p:txBody>
      </p:sp>
    </p:spTree>
    <p:extLst>
      <p:ext uri="{BB962C8B-B14F-4D97-AF65-F5344CB8AC3E}">
        <p14:creationId xmlns:p14="http://schemas.microsoft.com/office/powerpoint/2010/main" val="3121158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805E8-901B-FF81-02F8-E601D285B1F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India </a:t>
            </a:r>
            <a:r>
              <a:rPr lang="en-IN" dirty="0" err="1"/>
              <a:t>Vix</a:t>
            </a:r>
            <a:r>
              <a:rPr lang="en-IN" dirty="0"/>
              <a:t> Index </a:t>
            </a:r>
          </a:p>
        </p:txBody>
      </p:sp>
      <p:sp>
        <p:nvSpPr>
          <p:cNvPr id="3" name="Content Placeholder 2">
            <a:extLst>
              <a:ext uri="{FF2B5EF4-FFF2-40B4-BE49-F238E27FC236}">
                <a16:creationId xmlns:a16="http://schemas.microsoft.com/office/drawing/2014/main" id="{81AFF5A5-A2FC-DB1D-B264-62A48EA4F6B1}"/>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sz="2800" b="0" i="0" dirty="0">
                <a:solidFill>
                  <a:srgbClr val="03050A"/>
                </a:solidFill>
                <a:effectLst/>
                <a:highlight>
                  <a:srgbClr val="FFFFFF"/>
                </a:highlight>
                <a:latin typeface="Roboto" panose="02000000000000000000" pitchFamily="2" charset="0"/>
              </a:rPr>
              <a:t>Volatility Index is a measure of market’s expectation of volatility over the near term. Volatility is often described as the “rate and magnitude of changes in prices" and in finance often referred to as risk. Volatility Index is a measure, of the amount by which an underlying Index is expected to fluctuate, in the near term, (calculated as </a:t>
            </a:r>
            <a:r>
              <a:rPr lang="en-US" sz="2800" b="0" i="0" dirty="0" err="1">
                <a:solidFill>
                  <a:srgbClr val="03050A"/>
                </a:solidFill>
                <a:effectLst/>
                <a:highlight>
                  <a:srgbClr val="FFFFFF"/>
                </a:highlight>
                <a:latin typeface="Roboto" panose="02000000000000000000" pitchFamily="2" charset="0"/>
              </a:rPr>
              <a:t>annualised</a:t>
            </a:r>
            <a:r>
              <a:rPr lang="en-US" sz="2800" b="0" i="0" dirty="0">
                <a:solidFill>
                  <a:srgbClr val="03050A"/>
                </a:solidFill>
                <a:effectLst/>
                <a:highlight>
                  <a:srgbClr val="FFFFFF"/>
                </a:highlight>
                <a:latin typeface="Roboto" panose="02000000000000000000" pitchFamily="2" charset="0"/>
              </a:rPr>
              <a:t> volatility, denoted in percentage e.g. 20%) based on the order book of the underlying index options.</a:t>
            </a:r>
            <a:endParaRPr lang="en-IN" sz="2800" dirty="0"/>
          </a:p>
        </p:txBody>
      </p:sp>
    </p:spTree>
    <p:extLst>
      <p:ext uri="{BB962C8B-B14F-4D97-AF65-F5344CB8AC3E}">
        <p14:creationId xmlns:p14="http://schemas.microsoft.com/office/powerpoint/2010/main" val="25131548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773A1-908D-F502-C98F-D176F3D4BDC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a:t>Stock Broking </a:t>
            </a:r>
            <a:endParaRPr lang="en-IN" dirty="0"/>
          </a:p>
        </p:txBody>
      </p:sp>
      <p:sp>
        <p:nvSpPr>
          <p:cNvPr id="3" name="Content Placeholder 2">
            <a:extLst>
              <a:ext uri="{FF2B5EF4-FFF2-40B4-BE49-F238E27FC236}">
                <a16:creationId xmlns:a16="http://schemas.microsoft.com/office/drawing/2014/main" id="{ED96B39B-CE34-8D92-24B5-3DBB085907F8}"/>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a:effectLst/>
                <a:latin typeface="Times New Roman" panose="02020603050405020304" pitchFamily="18" charset="0"/>
                <a:ea typeface="Arial MT"/>
                <a:cs typeface="Times New Roman" panose="02020603050405020304" pitchFamily="18" charset="0"/>
              </a:rPr>
              <a:t>Brokers are members of stock exchange. </a:t>
            </a:r>
          </a:p>
          <a:p>
            <a:pPr algn="just"/>
            <a:r>
              <a:rPr lang="en-US" dirty="0">
                <a:effectLst/>
                <a:latin typeface="Times New Roman" panose="02020603050405020304" pitchFamily="18" charset="0"/>
                <a:ea typeface="Arial MT"/>
                <a:cs typeface="Times New Roman" panose="02020603050405020304" pitchFamily="18" charset="0"/>
              </a:rPr>
              <a:t>They enter into share trading transactions either on their own account or on behalf of their clients</a:t>
            </a:r>
            <a:r>
              <a:rPr lang="en-US" dirty="0">
                <a:latin typeface="Times New Roman" panose="02020603050405020304" pitchFamily="18" charset="0"/>
                <a:ea typeface="Arial MT"/>
                <a:cs typeface="Times New Roman" panose="02020603050405020304" pitchFamily="18" charset="0"/>
              </a:rPr>
              <a:t>. </a:t>
            </a:r>
          </a:p>
          <a:p>
            <a:pPr marL="342900" lvl="0" indent="-342900" algn="just">
              <a:spcBef>
                <a:spcPts val="485"/>
              </a:spcBef>
              <a:spcAft>
                <a:spcPts val="0"/>
              </a:spcAft>
              <a:buClr>
                <a:srgbClr val="28156E"/>
              </a:buClr>
              <a:buSzPts val="1100"/>
              <a:buFont typeface="Wingdings" panose="05000000000000000000" pitchFamily="2" charset="2"/>
              <a:buChar char=""/>
              <a:tabLst>
                <a:tab pos="428625" algn="l"/>
              </a:tabLst>
            </a:pPr>
            <a:r>
              <a:rPr lang="en-US" spc="0" dirty="0" err="1">
                <a:effectLst/>
                <a:latin typeface="Times New Roman" panose="02020603050405020304" pitchFamily="18" charset="0"/>
                <a:ea typeface="Wingdings" panose="05000000000000000000" pitchFamily="2" charset="2"/>
                <a:cs typeface="Times New Roman" panose="02020603050405020304" pitchFamily="18" charset="0"/>
              </a:rPr>
              <a:t>Sharekhan</a:t>
            </a:r>
            <a:r>
              <a:rPr lang="en-US" spc="155"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10" dirty="0">
                <a:effectLst/>
                <a:latin typeface="Times New Roman" panose="02020603050405020304" pitchFamily="18" charset="0"/>
                <a:ea typeface="Wingdings" panose="05000000000000000000" pitchFamily="2" charset="2"/>
                <a:cs typeface="Times New Roman" panose="02020603050405020304" pitchFamily="18" charset="0"/>
              </a:rPr>
              <a:t>Limited</a:t>
            </a:r>
            <a:endParaRPr lang="en-IN" spc="0" dirty="0">
              <a:effectLst/>
              <a:latin typeface="Times New Roman" panose="02020603050405020304" pitchFamily="18" charset="0"/>
              <a:ea typeface="Wingdings" panose="05000000000000000000" pitchFamily="2" charset="2"/>
              <a:cs typeface="Times New Roman" panose="02020603050405020304" pitchFamily="18" charset="0"/>
            </a:endParaRPr>
          </a:p>
          <a:p>
            <a:pPr marL="342900" lvl="0" indent="-342900" algn="just">
              <a:spcBef>
                <a:spcPts val="635"/>
              </a:spcBef>
              <a:spcAft>
                <a:spcPts val="0"/>
              </a:spcAft>
              <a:buClr>
                <a:srgbClr val="28156E"/>
              </a:buClr>
              <a:buSzPts val="1100"/>
              <a:buFont typeface="Wingdings" panose="05000000000000000000" pitchFamily="2" charset="2"/>
              <a:buChar char=""/>
              <a:tabLst>
                <a:tab pos="428625" algn="l"/>
              </a:tabLst>
            </a:pPr>
            <a:r>
              <a:rPr lang="en-US" spc="0" dirty="0">
                <a:effectLst/>
                <a:latin typeface="Times New Roman" panose="02020603050405020304" pitchFamily="18" charset="0"/>
                <a:ea typeface="Wingdings" panose="05000000000000000000" pitchFamily="2" charset="2"/>
                <a:cs typeface="Times New Roman" panose="02020603050405020304" pitchFamily="18" charset="0"/>
              </a:rPr>
              <a:t>India</a:t>
            </a:r>
            <a:r>
              <a:rPr lang="en-US" spc="60"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10" dirty="0">
                <a:effectLst/>
                <a:latin typeface="Times New Roman" panose="02020603050405020304" pitchFamily="18" charset="0"/>
                <a:ea typeface="Wingdings" panose="05000000000000000000" pitchFamily="2" charset="2"/>
                <a:cs typeface="Times New Roman" panose="02020603050405020304" pitchFamily="18" charset="0"/>
              </a:rPr>
              <a:t>Bulls</a:t>
            </a:r>
            <a:endParaRPr lang="en-IN" spc="0" dirty="0">
              <a:effectLst/>
              <a:latin typeface="Times New Roman" panose="02020603050405020304" pitchFamily="18" charset="0"/>
              <a:ea typeface="Wingdings" panose="05000000000000000000" pitchFamily="2" charset="2"/>
              <a:cs typeface="Times New Roman" panose="02020603050405020304" pitchFamily="18" charset="0"/>
            </a:endParaRPr>
          </a:p>
          <a:p>
            <a:pPr marL="342900" lvl="0" indent="-342900" algn="l">
              <a:spcBef>
                <a:spcPts val="635"/>
              </a:spcBef>
              <a:buClr>
                <a:srgbClr val="28156E"/>
              </a:buClr>
              <a:buSzPts val="1100"/>
              <a:buFont typeface="Wingdings" panose="05000000000000000000" pitchFamily="2" charset="2"/>
              <a:buChar char=""/>
              <a:tabLst>
                <a:tab pos="429260" algn="l"/>
              </a:tabLst>
            </a:pPr>
            <a:r>
              <a:rPr lang="en-US" spc="0" dirty="0">
                <a:effectLst/>
                <a:latin typeface="Times New Roman" panose="02020603050405020304" pitchFamily="18" charset="0"/>
                <a:ea typeface="Wingdings" panose="05000000000000000000" pitchFamily="2" charset="2"/>
                <a:cs typeface="Times New Roman" panose="02020603050405020304" pitchFamily="18" charset="0"/>
              </a:rPr>
              <a:t>Angel</a:t>
            </a:r>
            <a:r>
              <a:rPr lang="en-US" spc="90"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0" dirty="0">
                <a:effectLst/>
                <a:latin typeface="Times New Roman" panose="02020603050405020304" pitchFamily="18" charset="0"/>
                <a:ea typeface="Wingdings" panose="05000000000000000000" pitchFamily="2" charset="2"/>
                <a:cs typeface="Times New Roman" panose="02020603050405020304" pitchFamily="18" charset="0"/>
              </a:rPr>
              <a:t>Broking</a:t>
            </a:r>
            <a:r>
              <a:rPr lang="en-US" spc="95"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10" dirty="0">
                <a:effectLst/>
                <a:latin typeface="Times New Roman" panose="02020603050405020304" pitchFamily="18" charset="0"/>
                <a:ea typeface="Wingdings" panose="05000000000000000000" pitchFamily="2" charset="2"/>
                <a:cs typeface="Times New Roman" panose="02020603050405020304" pitchFamily="18" charset="0"/>
              </a:rPr>
              <a:t>Limited</a:t>
            </a:r>
            <a:endParaRPr lang="en-IN" spc="0" dirty="0">
              <a:effectLst/>
              <a:latin typeface="Times New Roman" panose="02020603050405020304" pitchFamily="18" charset="0"/>
              <a:ea typeface="Wingdings" panose="05000000000000000000" pitchFamily="2" charset="2"/>
              <a:cs typeface="Times New Roman" panose="02020603050405020304" pitchFamily="18" charset="0"/>
            </a:endParaRPr>
          </a:p>
          <a:p>
            <a:pPr marL="342900" lvl="0" indent="-342900" algn="l">
              <a:spcBef>
                <a:spcPts val="640"/>
              </a:spcBef>
              <a:buClr>
                <a:srgbClr val="28156E"/>
              </a:buClr>
              <a:buSzPts val="1100"/>
              <a:buFont typeface="Wingdings" panose="05000000000000000000" pitchFamily="2" charset="2"/>
              <a:buChar char=""/>
              <a:tabLst>
                <a:tab pos="429260" algn="l"/>
              </a:tabLst>
            </a:pPr>
            <a:r>
              <a:rPr lang="en-US" spc="0" dirty="0">
                <a:effectLst/>
                <a:latin typeface="Times New Roman" panose="02020603050405020304" pitchFamily="18" charset="0"/>
                <a:ea typeface="Wingdings" panose="05000000000000000000" pitchFamily="2" charset="2"/>
                <a:cs typeface="Times New Roman" panose="02020603050405020304" pitchFamily="18" charset="0"/>
              </a:rPr>
              <a:t>India</a:t>
            </a:r>
            <a:r>
              <a:rPr lang="en-US" spc="90"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0" dirty="0">
                <a:effectLst/>
                <a:latin typeface="Times New Roman" panose="02020603050405020304" pitchFamily="18" charset="0"/>
                <a:ea typeface="Wingdings" panose="05000000000000000000" pitchFamily="2" charset="2"/>
                <a:cs typeface="Times New Roman" panose="02020603050405020304" pitchFamily="18" charset="0"/>
              </a:rPr>
              <a:t>Infoline</a:t>
            </a:r>
            <a:r>
              <a:rPr lang="en-US" spc="100" dirty="0">
                <a:effectLst/>
                <a:latin typeface="Times New Roman" panose="02020603050405020304" pitchFamily="18" charset="0"/>
                <a:ea typeface="Wingdings" panose="05000000000000000000" pitchFamily="2" charset="2"/>
                <a:cs typeface="Times New Roman" panose="02020603050405020304" pitchFamily="18" charset="0"/>
              </a:rPr>
              <a:t> </a:t>
            </a:r>
            <a:r>
              <a:rPr lang="en-US" spc="-10" dirty="0">
                <a:effectLst/>
                <a:latin typeface="Times New Roman" panose="02020603050405020304" pitchFamily="18" charset="0"/>
                <a:ea typeface="Wingdings" panose="05000000000000000000" pitchFamily="2" charset="2"/>
                <a:cs typeface="Times New Roman" panose="02020603050405020304" pitchFamily="18" charset="0"/>
              </a:rPr>
              <a:t>Limited</a:t>
            </a:r>
            <a:endParaRPr lang="en-IN" spc="0" dirty="0">
              <a:effectLst/>
              <a:latin typeface="Times New Roman" panose="02020603050405020304" pitchFamily="18" charset="0"/>
              <a:ea typeface="Wingdings" panose="05000000000000000000" pitchFamily="2" charset="2"/>
              <a:cs typeface="Times New Roman" panose="02020603050405020304" pitchFamily="18" charset="0"/>
            </a:endParaRPr>
          </a:p>
          <a:p>
            <a:endParaRPr lang="en-IN" dirty="0"/>
          </a:p>
        </p:txBody>
      </p:sp>
    </p:spTree>
    <p:extLst>
      <p:ext uri="{BB962C8B-B14F-4D97-AF65-F5344CB8AC3E}">
        <p14:creationId xmlns:p14="http://schemas.microsoft.com/office/powerpoint/2010/main" val="3236124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EBD04-71E6-BE78-D8BF-96E9B2D9612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sz="3600" b="1" dirty="0">
                <a:solidFill>
                  <a:srgbClr val="28156E"/>
                </a:solidFill>
                <a:effectLst/>
                <a:latin typeface="Arial" panose="020B0604020202020204" pitchFamily="34" charset="0"/>
                <a:ea typeface="Arial MT"/>
                <a:cs typeface="Arial MT"/>
              </a:rPr>
              <a:t>Custodial Services </a:t>
            </a:r>
            <a:endParaRPr lang="en-IN" sz="7200" dirty="0"/>
          </a:p>
        </p:txBody>
      </p:sp>
      <p:sp>
        <p:nvSpPr>
          <p:cNvPr id="3" name="Content Placeholder 2">
            <a:extLst>
              <a:ext uri="{FF2B5EF4-FFF2-40B4-BE49-F238E27FC236}">
                <a16:creationId xmlns:a16="http://schemas.microsoft.com/office/drawing/2014/main" id="{AA266EEB-FA2E-1A00-C185-979D1CE58DF4}"/>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sz="2800" spc="0" dirty="0">
                <a:effectLst/>
                <a:latin typeface="Arial MT"/>
                <a:ea typeface="Wingdings" panose="05000000000000000000" pitchFamily="2" charset="2"/>
                <a:cs typeface="Wingdings" panose="05000000000000000000" pitchFamily="2" charset="2"/>
              </a:rPr>
              <a:t>Maintaining</a:t>
            </a:r>
            <a:r>
              <a:rPr lang="en-US" sz="2800" spc="7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accounts</a:t>
            </a:r>
            <a:r>
              <a:rPr lang="en-US" sz="2800" spc="8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of</a:t>
            </a:r>
            <a:r>
              <a:rPr lang="en-US" sz="2800" spc="7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the</a:t>
            </a:r>
            <a:r>
              <a:rPr lang="en-US" sz="2800" spc="7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securities</a:t>
            </a:r>
            <a:r>
              <a:rPr lang="en-US" sz="2800" spc="8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of</a:t>
            </a:r>
            <a:r>
              <a:rPr lang="en-US" sz="2800" spc="8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a</a:t>
            </a:r>
            <a:r>
              <a:rPr lang="en-US" sz="2800" spc="75" dirty="0">
                <a:effectLst/>
                <a:latin typeface="Arial MT"/>
                <a:ea typeface="Wingdings" panose="05000000000000000000" pitchFamily="2" charset="2"/>
                <a:cs typeface="Wingdings" panose="05000000000000000000" pitchFamily="2" charset="2"/>
              </a:rPr>
              <a:t> </a:t>
            </a:r>
            <a:r>
              <a:rPr lang="en-US" sz="2800" spc="-10" dirty="0">
                <a:effectLst/>
                <a:latin typeface="Arial MT"/>
                <a:ea typeface="Wingdings" panose="05000000000000000000" pitchFamily="2" charset="2"/>
                <a:cs typeface="Wingdings" panose="05000000000000000000" pitchFamily="2" charset="2"/>
              </a:rPr>
              <a:t>client.</a:t>
            </a:r>
            <a:endParaRPr lang="en-IN" sz="2800" spc="0" dirty="0">
              <a:effectLst/>
              <a:latin typeface="Arial MT"/>
              <a:ea typeface="Wingdings" panose="05000000000000000000" pitchFamily="2" charset="2"/>
              <a:cs typeface="Wingdings" panose="05000000000000000000" pitchFamily="2" charset="2"/>
            </a:endParaRPr>
          </a:p>
          <a:p>
            <a:r>
              <a:rPr lang="en-US" sz="2800" dirty="0">
                <a:effectLst/>
                <a:latin typeface="Arial MT"/>
                <a:ea typeface="Arial MT"/>
                <a:cs typeface="Arial MT"/>
              </a:rPr>
              <a:t>Collecting</a:t>
            </a:r>
            <a:r>
              <a:rPr lang="en-US" sz="2800" spc="105" dirty="0">
                <a:effectLst/>
                <a:latin typeface="Arial MT"/>
                <a:ea typeface="Arial MT"/>
                <a:cs typeface="Arial MT"/>
              </a:rPr>
              <a:t> </a:t>
            </a:r>
            <a:r>
              <a:rPr lang="en-US" sz="2800" dirty="0">
                <a:effectLst/>
                <a:latin typeface="Arial MT"/>
                <a:ea typeface="Arial MT"/>
                <a:cs typeface="Arial MT"/>
              </a:rPr>
              <a:t>the</a:t>
            </a:r>
            <a:r>
              <a:rPr lang="en-US" sz="2800" spc="85" dirty="0">
                <a:effectLst/>
                <a:latin typeface="Arial MT"/>
                <a:ea typeface="Arial MT"/>
                <a:cs typeface="Arial MT"/>
              </a:rPr>
              <a:t> </a:t>
            </a:r>
            <a:r>
              <a:rPr lang="en-US" sz="2800" dirty="0">
                <a:effectLst/>
                <a:latin typeface="Arial MT"/>
                <a:ea typeface="Arial MT"/>
                <a:cs typeface="Arial MT"/>
              </a:rPr>
              <a:t>benefits/rights</a:t>
            </a:r>
            <a:r>
              <a:rPr lang="en-US" sz="2800" spc="95" dirty="0">
                <a:effectLst/>
                <a:latin typeface="Arial MT"/>
                <a:ea typeface="Arial MT"/>
                <a:cs typeface="Arial MT"/>
              </a:rPr>
              <a:t> </a:t>
            </a:r>
            <a:r>
              <a:rPr lang="en-US" sz="2800" dirty="0">
                <a:effectLst/>
                <a:latin typeface="Arial MT"/>
                <a:ea typeface="Arial MT"/>
                <a:cs typeface="Arial MT"/>
              </a:rPr>
              <a:t>accruing</a:t>
            </a:r>
            <a:r>
              <a:rPr lang="en-US" sz="2800" spc="80" dirty="0">
                <a:effectLst/>
                <a:latin typeface="Arial MT"/>
                <a:ea typeface="Arial MT"/>
                <a:cs typeface="Arial MT"/>
              </a:rPr>
              <a:t> </a:t>
            </a:r>
            <a:r>
              <a:rPr lang="en-US" sz="2800" dirty="0">
                <a:effectLst/>
                <a:latin typeface="Arial MT"/>
                <a:ea typeface="Arial MT"/>
                <a:cs typeface="Arial MT"/>
              </a:rPr>
              <a:t>to</a:t>
            </a:r>
            <a:r>
              <a:rPr lang="en-US" sz="2800" spc="85" dirty="0">
                <a:effectLst/>
                <a:latin typeface="Arial MT"/>
                <a:ea typeface="Arial MT"/>
                <a:cs typeface="Arial MT"/>
              </a:rPr>
              <a:t> </a:t>
            </a:r>
            <a:r>
              <a:rPr lang="en-US" sz="2800" dirty="0">
                <a:effectLst/>
                <a:latin typeface="Arial MT"/>
                <a:ea typeface="Arial MT"/>
                <a:cs typeface="Arial MT"/>
              </a:rPr>
              <a:t>the</a:t>
            </a:r>
            <a:r>
              <a:rPr lang="en-US" sz="2800" spc="85" dirty="0">
                <a:effectLst/>
                <a:latin typeface="Arial MT"/>
                <a:ea typeface="Arial MT"/>
                <a:cs typeface="Arial MT"/>
              </a:rPr>
              <a:t> </a:t>
            </a:r>
            <a:r>
              <a:rPr lang="en-US" sz="2800" dirty="0">
                <a:effectLst/>
                <a:latin typeface="Arial MT"/>
                <a:ea typeface="Arial MT"/>
                <a:cs typeface="Arial MT"/>
              </a:rPr>
              <a:t>client</a:t>
            </a:r>
            <a:r>
              <a:rPr lang="en-US" sz="2800" spc="95" dirty="0">
                <a:effectLst/>
                <a:latin typeface="Arial MT"/>
                <a:ea typeface="Arial MT"/>
                <a:cs typeface="Arial MT"/>
              </a:rPr>
              <a:t> </a:t>
            </a:r>
            <a:r>
              <a:rPr lang="en-US" sz="2800" dirty="0">
                <a:effectLst/>
                <a:latin typeface="Arial MT"/>
                <a:ea typeface="Arial MT"/>
                <a:cs typeface="Arial MT"/>
              </a:rPr>
              <a:t>in</a:t>
            </a:r>
            <a:r>
              <a:rPr lang="en-US" sz="2800" spc="80" dirty="0">
                <a:effectLst/>
                <a:latin typeface="Arial MT"/>
                <a:ea typeface="Arial MT"/>
                <a:cs typeface="Arial MT"/>
              </a:rPr>
              <a:t> </a:t>
            </a:r>
            <a:r>
              <a:rPr lang="en-US" sz="2800" dirty="0">
                <a:effectLst/>
                <a:latin typeface="Arial MT"/>
                <a:ea typeface="Arial MT"/>
                <a:cs typeface="Arial MT"/>
              </a:rPr>
              <a:t>respect</a:t>
            </a:r>
            <a:r>
              <a:rPr lang="en-US" sz="2800" spc="95" dirty="0">
                <a:effectLst/>
                <a:latin typeface="Arial MT"/>
                <a:ea typeface="Arial MT"/>
                <a:cs typeface="Arial MT"/>
              </a:rPr>
              <a:t> </a:t>
            </a:r>
            <a:r>
              <a:rPr lang="en-US" sz="2800" dirty="0">
                <a:effectLst/>
                <a:latin typeface="Arial MT"/>
                <a:ea typeface="Arial MT"/>
                <a:cs typeface="Arial MT"/>
              </a:rPr>
              <a:t>of</a:t>
            </a:r>
            <a:r>
              <a:rPr lang="en-US" sz="2800" spc="85" dirty="0">
                <a:effectLst/>
                <a:latin typeface="Arial MT"/>
                <a:ea typeface="Arial MT"/>
                <a:cs typeface="Arial MT"/>
              </a:rPr>
              <a:t> </a:t>
            </a:r>
            <a:r>
              <a:rPr lang="en-US" sz="2800" spc="-10" dirty="0">
                <a:effectLst/>
                <a:latin typeface="Arial MT"/>
                <a:ea typeface="Arial MT"/>
                <a:cs typeface="Arial MT"/>
              </a:rPr>
              <a:t>securities</a:t>
            </a:r>
          </a:p>
          <a:p>
            <a:r>
              <a:rPr lang="en-US" sz="2800" dirty="0">
                <a:effectLst/>
                <a:latin typeface="Arial MT"/>
                <a:ea typeface="Arial MT"/>
                <a:cs typeface="Arial MT"/>
              </a:rPr>
              <a:t>Keeping</a:t>
            </a:r>
            <a:r>
              <a:rPr lang="en-US" sz="2800" spc="50" dirty="0">
                <a:effectLst/>
                <a:latin typeface="Arial MT"/>
                <a:ea typeface="Arial MT"/>
                <a:cs typeface="Arial MT"/>
              </a:rPr>
              <a:t> </a:t>
            </a:r>
            <a:r>
              <a:rPr lang="en-US" sz="2800" dirty="0">
                <a:effectLst/>
                <a:latin typeface="Arial MT"/>
                <a:ea typeface="Arial MT"/>
                <a:cs typeface="Arial MT"/>
              </a:rPr>
              <a:t>the</a:t>
            </a:r>
            <a:r>
              <a:rPr lang="en-US" sz="2800" spc="65" dirty="0">
                <a:effectLst/>
                <a:latin typeface="Arial MT"/>
                <a:ea typeface="Arial MT"/>
                <a:cs typeface="Arial MT"/>
              </a:rPr>
              <a:t> </a:t>
            </a:r>
            <a:r>
              <a:rPr lang="en-US" sz="2800" dirty="0">
                <a:effectLst/>
                <a:latin typeface="Arial MT"/>
                <a:ea typeface="Arial MT"/>
                <a:cs typeface="Arial MT"/>
              </a:rPr>
              <a:t>client</a:t>
            </a:r>
            <a:r>
              <a:rPr lang="en-US" sz="2800" spc="65" dirty="0">
                <a:effectLst/>
                <a:latin typeface="Arial MT"/>
                <a:ea typeface="Arial MT"/>
                <a:cs typeface="Arial MT"/>
              </a:rPr>
              <a:t> </a:t>
            </a:r>
            <a:r>
              <a:rPr lang="en-US" sz="2800" dirty="0">
                <a:effectLst/>
                <a:latin typeface="Arial MT"/>
                <a:ea typeface="Arial MT"/>
                <a:cs typeface="Arial MT"/>
              </a:rPr>
              <a:t>informed</a:t>
            </a:r>
            <a:r>
              <a:rPr lang="en-US" sz="2800" spc="70" dirty="0">
                <a:effectLst/>
                <a:latin typeface="Arial MT"/>
                <a:ea typeface="Arial MT"/>
                <a:cs typeface="Arial MT"/>
              </a:rPr>
              <a:t> </a:t>
            </a:r>
            <a:r>
              <a:rPr lang="en-US" sz="2800" dirty="0">
                <a:effectLst/>
                <a:latin typeface="Arial MT"/>
                <a:ea typeface="Arial MT"/>
                <a:cs typeface="Arial MT"/>
              </a:rPr>
              <a:t>of</a:t>
            </a:r>
            <a:r>
              <a:rPr lang="en-US" sz="2800" spc="60" dirty="0">
                <a:effectLst/>
                <a:latin typeface="Arial MT"/>
                <a:ea typeface="Arial MT"/>
                <a:cs typeface="Arial MT"/>
              </a:rPr>
              <a:t> </a:t>
            </a:r>
            <a:r>
              <a:rPr lang="en-US" sz="2800" dirty="0">
                <a:effectLst/>
                <a:latin typeface="Arial MT"/>
                <a:ea typeface="Arial MT"/>
                <a:cs typeface="Arial MT"/>
              </a:rPr>
              <a:t>the</a:t>
            </a:r>
            <a:r>
              <a:rPr lang="en-US" sz="2800" spc="60" dirty="0">
                <a:effectLst/>
                <a:latin typeface="Arial MT"/>
                <a:ea typeface="Arial MT"/>
                <a:cs typeface="Arial MT"/>
              </a:rPr>
              <a:t> </a:t>
            </a:r>
            <a:r>
              <a:rPr lang="en-US" sz="2800" dirty="0">
                <a:effectLst/>
                <a:latin typeface="Arial MT"/>
                <a:ea typeface="Arial MT"/>
                <a:cs typeface="Arial MT"/>
              </a:rPr>
              <a:t>actions</a:t>
            </a:r>
            <a:r>
              <a:rPr lang="en-US" sz="2800" spc="65" dirty="0">
                <a:effectLst/>
                <a:latin typeface="Arial MT"/>
                <a:ea typeface="Arial MT"/>
                <a:cs typeface="Arial MT"/>
              </a:rPr>
              <a:t> </a:t>
            </a:r>
            <a:r>
              <a:rPr lang="en-US" sz="2800" dirty="0">
                <a:effectLst/>
                <a:latin typeface="Arial MT"/>
                <a:ea typeface="Arial MT"/>
                <a:cs typeface="Arial MT"/>
              </a:rPr>
              <a:t>taken</a:t>
            </a:r>
            <a:r>
              <a:rPr lang="en-US" sz="2800" spc="70" dirty="0">
                <a:effectLst/>
                <a:latin typeface="Arial MT"/>
                <a:ea typeface="Arial MT"/>
                <a:cs typeface="Arial MT"/>
              </a:rPr>
              <a:t> </a:t>
            </a:r>
            <a:r>
              <a:rPr lang="en-US" sz="2800" dirty="0">
                <a:effectLst/>
                <a:latin typeface="Arial MT"/>
                <a:ea typeface="Arial MT"/>
                <a:cs typeface="Arial MT"/>
              </a:rPr>
              <a:t>by</a:t>
            </a:r>
            <a:r>
              <a:rPr lang="en-US" sz="2800" spc="65" dirty="0">
                <a:effectLst/>
                <a:latin typeface="Arial MT"/>
                <a:ea typeface="Arial MT"/>
                <a:cs typeface="Arial MT"/>
              </a:rPr>
              <a:t> </a:t>
            </a:r>
            <a:r>
              <a:rPr lang="en-US" sz="2800" dirty="0">
                <a:effectLst/>
                <a:latin typeface="Arial MT"/>
                <a:ea typeface="Arial MT"/>
                <a:cs typeface="Arial MT"/>
              </a:rPr>
              <a:t>issuer</a:t>
            </a:r>
            <a:r>
              <a:rPr lang="en-US" sz="2800" spc="60" dirty="0">
                <a:effectLst/>
                <a:latin typeface="Arial MT"/>
                <a:ea typeface="Arial MT"/>
                <a:cs typeface="Arial MT"/>
              </a:rPr>
              <a:t> </a:t>
            </a:r>
            <a:r>
              <a:rPr lang="en-US" sz="2800" dirty="0">
                <a:effectLst/>
                <a:latin typeface="Arial MT"/>
                <a:ea typeface="Arial MT"/>
                <a:cs typeface="Arial MT"/>
              </a:rPr>
              <a:t>of</a:t>
            </a:r>
            <a:r>
              <a:rPr lang="en-US" sz="2800" spc="65" dirty="0">
                <a:effectLst/>
                <a:latin typeface="Arial MT"/>
                <a:ea typeface="Arial MT"/>
                <a:cs typeface="Arial MT"/>
              </a:rPr>
              <a:t> </a:t>
            </a:r>
            <a:r>
              <a:rPr lang="en-US" sz="2800" spc="-10" dirty="0">
                <a:effectLst/>
                <a:latin typeface="Arial MT"/>
                <a:ea typeface="Arial MT"/>
                <a:cs typeface="Arial MT"/>
              </a:rPr>
              <a:t>securities</a:t>
            </a:r>
          </a:p>
          <a:p>
            <a:r>
              <a:rPr lang="en-US" sz="2800" spc="0" dirty="0">
                <a:effectLst/>
                <a:latin typeface="Arial MT"/>
                <a:ea typeface="Wingdings" panose="05000000000000000000" pitchFamily="2" charset="2"/>
                <a:cs typeface="Wingdings" panose="05000000000000000000" pitchFamily="2" charset="2"/>
              </a:rPr>
              <a:t>Maintaining</a:t>
            </a:r>
            <a:r>
              <a:rPr lang="en-US" sz="2800" spc="10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and</a:t>
            </a:r>
            <a:r>
              <a:rPr lang="en-US" sz="2800" spc="9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reconciling</a:t>
            </a:r>
            <a:r>
              <a:rPr lang="en-US" sz="2800" spc="9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records</a:t>
            </a:r>
            <a:r>
              <a:rPr lang="en-US" sz="2800" spc="10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of</a:t>
            </a:r>
            <a:r>
              <a:rPr lang="en-US" sz="2800" spc="9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the</a:t>
            </a:r>
            <a:r>
              <a:rPr lang="en-US" sz="2800" spc="95"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services</a:t>
            </a:r>
            <a:r>
              <a:rPr lang="en-US" sz="2800" spc="10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as</a:t>
            </a:r>
            <a:r>
              <a:rPr lang="en-US" sz="2800" spc="90" dirty="0">
                <a:effectLst/>
                <a:latin typeface="Arial MT"/>
                <a:ea typeface="Wingdings" panose="05000000000000000000" pitchFamily="2" charset="2"/>
                <a:cs typeface="Wingdings" panose="05000000000000000000" pitchFamily="2" charset="2"/>
              </a:rPr>
              <a:t> </a:t>
            </a:r>
            <a:r>
              <a:rPr lang="en-US" sz="2800" spc="0" dirty="0">
                <a:effectLst/>
                <a:latin typeface="Arial MT"/>
                <a:ea typeface="Wingdings" panose="05000000000000000000" pitchFamily="2" charset="2"/>
                <a:cs typeface="Wingdings" panose="05000000000000000000" pitchFamily="2" charset="2"/>
              </a:rPr>
              <a:t>referred</a:t>
            </a:r>
            <a:r>
              <a:rPr lang="en-US" sz="2800" spc="95" dirty="0">
                <a:effectLst/>
                <a:latin typeface="Arial MT"/>
                <a:ea typeface="Wingdings" panose="05000000000000000000" pitchFamily="2" charset="2"/>
                <a:cs typeface="Wingdings" panose="05000000000000000000" pitchFamily="2" charset="2"/>
              </a:rPr>
              <a:t> </a:t>
            </a:r>
            <a:r>
              <a:rPr lang="en-US" sz="2800" spc="-10" dirty="0">
                <a:effectLst/>
                <a:latin typeface="Arial MT"/>
                <a:ea typeface="Wingdings" panose="05000000000000000000" pitchFamily="2" charset="2"/>
                <a:cs typeface="Wingdings" panose="05000000000000000000" pitchFamily="2" charset="2"/>
              </a:rPr>
              <a:t>above.</a:t>
            </a:r>
            <a:endParaRPr lang="en-IN" sz="2800" spc="0" dirty="0">
              <a:effectLst/>
              <a:latin typeface="Arial MT"/>
              <a:ea typeface="Wingdings" panose="05000000000000000000" pitchFamily="2" charset="2"/>
              <a:cs typeface="Wingdings" panose="05000000000000000000" pitchFamily="2" charset="2"/>
            </a:endParaRPr>
          </a:p>
          <a:p>
            <a:endParaRPr lang="en-IN" dirty="0"/>
          </a:p>
        </p:txBody>
      </p:sp>
    </p:spTree>
    <p:extLst>
      <p:ext uri="{BB962C8B-B14F-4D97-AF65-F5344CB8AC3E}">
        <p14:creationId xmlns:p14="http://schemas.microsoft.com/office/powerpoint/2010/main" val="15528831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0AE49-8EF1-3BA3-ED4D-3A1BDD75AC82}"/>
              </a:ext>
            </a:extLst>
          </p:cNvPr>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lstStyle/>
          <a:p>
            <a:r>
              <a:rPr lang="en-IN" dirty="0"/>
              <a:t>Global Stock Market Indices </a:t>
            </a:r>
          </a:p>
        </p:txBody>
      </p:sp>
      <p:sp>
        <p:nvSpPr>
          <p:cNvPr id="3" name="Content Placeholder 2">
            <a:extLst>
              <a:ext uri="{FF2B5EF4-FFF2-40B4-BE49-F238E27FC236}">
                <a16:creationId xmlns:a16="http://schemas.microsoft.com/office/drawing/2014/main" id="{797E2984-7365-942D-5CF1-8E84700B2454}"/>
              </a:ext>
            </a:extLst>
          </p:cNvPr>
          <p:cNvSpPr>
            <a:spLocks noGrp="1"/>
          </p:cNvSpPr>
          <p:nvPr>
            <p:ph idx="1"/>
          </p:nvPr>
        </p:nvSpPr>
        <p:spPr/>
        <p:txBody>
          <a:bodyPr/>
          <a:lstStyle/>
          <a:p>
            <a:endParaRPr lang="en-IN" dirty="0"/>
          </a:p>
        </p:txBody>
      </p:sp>
      <p:pic>
        <p:nvPicPr>
          <p:cNvPr id="5" name="Picture 2" descr="First Global on X: &quot;Here are some of the most important stock market indices,  country wise. How many of these do you follow? . . . . #FirstGlobal  #Investing #investment #GlobalInvesting #GlobalPMS #">
            <a:extLst>
              <a:ext uri="{FF2B5EF4-FFF2-40B4-BE49-F238E27FC236}">
                <a16:creationId xmlns:a16="http://schemas.microsoft.com/office/drawing/2014/main" id="{8B42307C-6349-CF56-B849-EB75F20CEC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480" r="-1980" b="10750"/>
          <a:stretch/>
        </p:blipFill>
        <p:spPr bwMode="auto">
          <a:xfrm>
            <a:off x="457200" y="1295400"/>
            <a:ext cx="83820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00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6193E-1725-5B3D-A818-E4F3845E979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Stock and Commodity Exchanges </a:t>
            </a:r>
          </a:p>
        </p:txBody>
      </p:sp>
      <p:pic>
        <p:nvPicPr>
          <p:cNvPr id="1026" name="Picture 2" descr="Indian Stock Exchange BSE Starts ...">
            <a:extLst>
              <a:ext uri="{FF2B5EF4-FFF2-40B4-BE49-F238E27FC236}">
                <a16:creationId xmlns:a16="http://schemas.microsoft.com/office/drawing/2014/main" id="{8360DBDB-649D-2B8E-E36F-62B0CBE4ED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873577"/>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SE issues guidelines for action ...">
            <a:extLst>
              <a:ext uri="{FF2B5EF4-FFF2-40B4-BE49-F238E27FC236}">
                <a16:creationId xmlns:a16="http://schemas.microsoft.com/office/drawing/2014/main" id="{FE0797BC-4374-54AA-36A5-3398BAAFF8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7526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ulti Commodity Exchange - Wikipedia">
            <a:extLst>
              <a:ext uri="{FF2B5EF4-FFF2-40B4-BE49-F238E27FC236}">
                <a16:creationId xmlns:a16="http://schemas.microsoft.com/office/drawing/2014/main" id="{2BC4141A-BA26-2CF7-09CA-9BFC007339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625" y="4267200"/>
            <a:ext cx="3381375"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5723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8F1FC8CF-1231-0711-2DF5-7795BD2B9682}"/>
              </a:ext>
            </a:extLst>
          </p:cNvPr>
          <p:cNvSpPr/>
          <p:nvPr/>
        </p:nvSpPr>
        <p:spPr>
          <a:xfrm>
            <a:off x="457200" y="184150"/>
            <a:ext cx="7904163" cy="923925"/>
          </a:xfrm>
          <a:prstGeom prst="rect">
            <a:avLst/>
          </a:prstGeom>
          <a:solidFill>
            <a:srgbClr val="CCECFF"/>
          </a:solidFill>
          <a:ln w="9360">
            <a:noFill/>
          </a:ln>
        </p:spPr>
        <p:style>
          <a:lnRef idx="0">
            <a:scrgbClr r="0" g="0" b="0"/>
          </a:lnRef>
          <a:fillRef idx="0">
            <a:scrgbClr r="0" g="0" b="0"/>
          </a:fillRef>
          <a:effectRef idx="0">
            <a:scrgbClr r="0" g="0" b="0"/>
          </a:effectRef>
          <a:fontRef idx="minor"/>
        </p:style>
        <p:txBody>
          <a:bodyPr lIns="76686" tIns="38343" rIns="76686" bIns="38343" anchor="b"/>
          <a:lstStyle/>
          <a:p>
            <a:pPr algn="ctr">
              <a:lnSpc>
                <a:spcPct val="90000"/>
              </a:lnSpc>
              <a:defRPr/>
            </a:pPr>
            <a:r>
              <a:rPr lang="en-IN" sz="2585" b="1" spc="-1" dirty="0">
                <a:solidFill>
                  <a:srgbClr val="000000"/>
                </a:solidFill>
                <a:latin typeface="Arial" panose="020B0604020202020204" pitchFamily="34" charset="0"/>
                <a:ea typeface="Calibri"/>
                <a:cs typeface="Arial" panose="020B0604020202020204" pitchFamily="34" charset="0"/>
              </a:rPr>
              <a:t>Place Order : Online (Website/ App)</a:t>
            </a:r>
          </a:p>
        </p:txBody>
      </p:sp>
      <p:sp>
        <p:nvSpPr>
          <p:cNvPr id="3" name="CustomShape 2">
            <a:extLst>
              <a:ext uri="{FF2B5EF4-FFF2-40B4-BE49-F238E27FC236}">
                <a16:creationId xmlns:a16="http://schemas.microsoft.com/office/drawing/2014/main" id="{5E409822-D9FA-20DC-DB22-0CDDEA0D11B7}"/>
              </a:ext>
            </a:extLst>
          </p:cNvPr>
          <p:cNvSpPr/>
          <p:nvPr/>
        </p:nvSpPr>
        <p:spPr>
          <a:xfrm>
            <a:off x="180975" y="1112838"/>
            <a:ext cx="8505825" cy="4806950"/>
          </a:xfrm>
          <a:prstGeom prst="rect">
            <a:avLst/>
          </a:prstGeom>
          <a:noFill/>
          <a:ln w="9360">
            <a:noFill/>
          </a:ln>
        </p:spPr>
        <p:style>
          <a:lnRef idx="0">
            <a:scrgbClr r="0" g="0" b="0"/>
          </a:lnRef>
          <a:fillRef idx="0">
            <a:scrgbClr r="0" g="0" b="0"/>
          </a:fillRef>
          <a:effectRef idx="0">
            <a:scrgbClr r="0" g="0" b="0"/>
          </a:effectRef>
          <a:fontRef idx="minor"/>
        </p:style>
        <p:txBody>
          <a:bodyPr lIns="76686" tIns="38343" rIns="76686" bIns="38343"/>
          <a:lstStyle/>
          <a:p>
            <a:pPr marL="1227" algn="ctr">
              <a:spcBef>
                <a:spcPts val="341"/>
              </a:spcBef>
              <a:buClr>
                <a:srgbClr val="000000"/>
              </a:buClr>
              <a:defRPr/>
            </a:pPr>
            <a:endParaRPr lang="en-US" sz="462" b="1" u="sng" spc="-1" dirty="0"/>
          </a:p>
          <a:p>
            <a:pPr marL="1227" algn="ctr">
              <a:spcBef>
                <a:spcPts val="341"/>
              </a:spcBef>
              <a:buClr>
                <a:srgbClr val="000000"/>
              </a:buClr>
              <a:defRPr/>
            </a:pPr>
            <a:r>
              <a:rPr lang="en-US" sz="1846" b="1" u="sng" spc="-1" dirty="0"/>
              <a:t>Steps for Trading Online</a:t>
            </a:r>
            <a:endParaRPr lang="en-IN" sz="1846" dirty="0"/>
          </a:p>
          <a:p>
            <a:pPr marL="292957" indent="-291730" algn="just">
              <a:spcBef>
                <a:spcPts val="341"/>
              </a:spcBef>
              <a:buClr>
                <a:srgbClr val="000000"/>
              </a:buClr>
              <a:buFont typeface="Wingdings" charset="2"/>
              <a:buChar char=""/>
              <a:defRPr/>
            </a:pPr>
            <a:endParaRPr lang="en-US" sz="1846" spc="-1" dirty="0">
              <a:latin typeface="Arial"/>
            </a:endParaRPr>
          </a:p>
          <a:p>
            <a:pPr marL="292957" indent="-291730" algn="just">
              <a:spcBef>
                <a:spcPts val="341"/>
              </a:spcBef>
              <a:buClr>
                <a:srgbClr val="000000"/>
              </a:buClr>
              <a:buFont typeface="Wingdings" charset="2"/>
              <a:buChar char=""/>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p:txBody>
      </p:sp>
      <p:graphicFrame>
        <p:nvGraphicFramePr>
          <p:cNvPr id="9" name="Diagram 8">
            <a:extLst>
              <a:ext uri="{FF2B5EF4-FFF2-40B4-BE49-F238E27FC236}">
                <a16:creationId xmlns:a16="http://schemas.microsoft.com/office/drawing/2014/main" id="{8D775A2B-C0F1-D7FD-4C83-B2EFAF46BE57}"/>
              </a:ext>
            </a:extLst>
          </p:cNvPr>
          <p:cNvGraphicFramePr/>
          <p:nvPr/>
        </p:nvGraphicFramePr>
        <p:xfrm>
          <a:off x="262560" y="1783080"/>
          <a:ext cx="8602791" cy="41479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3771167"/>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B53237ED-C7B5-CBD8-0FB3-B937E4C7647A}"/>
              </a:ext>
            </a:extLst>
          </p:cNvPr>
          <p:cNvSpPr/>
          <p:nvPr/>
        </p:nvSpPr>
        <p:spPr>
          <a:xfrm>
            <a:off x="598488" y="258763"/>
            <a:ext cx="7594600" cy="801687"/>
          </a:xfrm>
          <a:prstGeom prst="rect">
            <a:avLst/>
          </a:prstGeom>
          <a:solidFill>
            <a:schemeClr val="accent5">
              <a:lumMod val="20000"/>
              <a:lumOff val="80000"/>
            </a:schemeClr>
          </a:solidFill>
          <a:ln w="9360">
            <a:noFill/>
          </a:ln>
        </p:spPr>
        <p:style>
          <a:lnRef idx="0">
            <a:scrgbClr r="0" g="0" b="0"/>
          </a:lnRef>
          <a:fillRef idx="0">
            <a:scrgbClr r="0" g="0" b="0"/>
          </a:fillRef>
          <a:effectRef idx="0">
            <a:scrgbClr r="0" g="0" b="0"/>
          </a:effectRef>
          <a:fontRef idx="minor"/>
        </p:style>
        <p:txBody>
          <a:bodyPr lIns="76686" tIns="38343" rIns="76686" bIns="38343" anchor="b"/>
          <a:lstStyle/>
          <a:p>
            <a:pPr algn="ctr">
              <a:lnSpc>
                <a:spcPct val="90000"/>
              </a:lnSpc>
              <a:defRPr/>
            </a:pPr>
            <a:r>
              <a:rPr lang="en-US" sz="2585" b="1" spc="-1" dirty="0">
                <a:solidFill>
                  <a:srgbClr val="000000"/>
                </a:solidFill>
                <a:latin typeface="Arial" panose="020B0604020202020204" pitchFamily="34" charset="0"/>
                <a:ea typeface="Calibri"/>
                <a:cs typeface="Arial" panose="020B0604020202020204" pitchFamily="34" charset="0"/>
              </a:rPr>
              <a:t>Types of Orders </a:t>
            </a:r>
            <a:endParaRPr lang="en-IN" sz="2585" b="1" spc="-1" dirty="0">
              <a:solidFill>
                <a:srgbClr val="000000"/>
              </a:solidFill>
              <a:latin typeface="Arial" panose="020B0604020202020204" pitchFamily="34" charset="0"/>
              <a:ea typeface="Calibri"/>
              <a:cs typeface="Arial" panose="020B0604020202020204" pitchFamily="34" charset="0"/>
            </a:endParaRPr>
          </a:p>
        </p:txBody>
      </p:sp>
      <p:graphicFrame>
        <p:nvGraphicFramePr>
          <p:cNvPr id="2" name="Table 1">
            <a:extLst>
              <a:ext uri="{FF2B5EF4-FFF2-40B4-BE49-F238E27FC236}">
                <a16:creationId xmlns:a16="http://schemas.microsoft.com/office/drawing/2014/main" id="{4AB17485-AC0F-6A40-A681-009024F67A2C}"/>
              </a:ext>
            </a:extLst>
          </p:cNvPr>
          <p:cNvGraphicFramePr>
            <a:graphicFrameLocks noGrp="1"/>
          </p:cNvGraphicFramePr>
          <p:nvPr/>
        </p:nvGraphicFramePr>
        <p:xfrm>
          <a:off x="598488" y="1533525"/>
          <a:ext cx="8047037" cy="3697287"/>
        </p:xfrm>
        <a:graphic>
          <a:graphicData uri="http://schemas.openxmlformats.org/drawingml/2006/table">
            <a:tbl>
              <a:tblPr firstRow="1" bandRow="1">
                <a:tableStyleId>{5C22544A-7EE6-4342-B048-85BDC9FD1C3A}</a:tableStyleId>
              </a:tblPr>
              <a:tblGrid>
                <a:gridCol w="3139600">
                  <a:extLst>
                    <a:ext uri="{9D8B030D-6E8A-4147-A177-3AD203B41FA5}">
                      <a16:colId xmlns:a16="http://schemas.microsoft.com/office/drawing/2014/main" val="20000"/>
                    </a:ext>
                  </a:extLst>
                </a:gridCol>
                <a:gridCol w="4907437">
                  <a:extLst>
                    <a:ext uri="{9D8B030D-6E8A-4147-A177-3AD203B41FA5}">
                      <a16:colId xmlns:a16="http://schemas.microsoft.com/office/drawing/2014/main" val="20001"/>
                    </a:ext>
                  </a:extLst>
                </a:gridCol>
              </a:tblGrid>
              <a:tr h="480642">
                <a:tc gridSpan="2">
                  <a:txBody>
                    <a:bodyPr/>
                    <a:lstStyle/>
                    <a:p>
                      <a:pPr algn="ctr"/>
                      <a:r>
                        <a:rPr lang="en-US" sz="2600" dirty="0"/>
                        <a:t>ORDER TYPE</a:t>
                      </a:r>
                      <a:endParaRPr lang="en-IN" sz="2600" dirty="0"/>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endParaRPr lang="en-IN" dirty="0"/>
                    </a:p>
                  </a:txBody>
                  <a:tcPr/>
                </a:tc>
                <a:extLst>
                  <a:ext uri="{0D108BD9-81ED-4DB2-BD59-A6C34878D82A}">
                    <a16:rowId xmlns:a16="http://schemas.microsoft.com/office/drawing/2014/main" val="10000"/>
                  </a:ext>
                </a:extLst>
              </a:tr>
              <a:tr h="9338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spc="-1" dirty="0">
                          <a:latin typeface="+mn-lt"/>
                        </a:rPr>
                        <a:t>Limit (L) </a:t>
                      </a:r>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342900" marR="0" lvl="2" indent="-342900" algn="l" defTabSz="914400" rtl="0" eaLnBrk="1" fontAlgn="auto" latinLnBrk="0" hangingPunct="1">
                        <a:lnSpc>
                          <a:spcPct val="100000"/>
                        </a:lnSpc>
                        <a:spcBef>
                          <a:spcPts val="0"/>
                        </a:spcBef>
                        <a:spcAft>
                          <a:spcPts val="0"/>
                        </a:spcAft>
                        <a:buClrTx/>
                        <a:buSzTx/>
                        <a:buFontTx/>
                        <a:buChar char="-"/>
                        <a:tabLst/>
                        <a:defRPr/>
                      </a:pPr>
                      <a:r>
                        <a:rPr lang="en-US" sz="2200" spc="-1" dirty="0">
                          <a:latin typeface="+mn-lt"/>
                        </a:rPr>
                        <a:t>Buy only if price falls to certain level</a:t>
                      </a:r>
                      <a:r>
                        <a:rPr lang="en-IN" sz="1700" spc="0" dirty="0">
                          <a:latin typeface="+mn-lt"/>
                        </a:rPr>
                        <a:t>.</a:t>
                      </a:r>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933864">
                <a:tc>
                  <a:txBody>
                    <a:bodyPr/>
                    <a:lstStyle/>
                    <a:p>
                      <a:pPr algn="ctr"/>
                      <a:r>
                        <a:rPr lang="en-US" sz="2200" b="1" dirty="0"/>
                        <a:t>Market (Mkt)</a:t>
                      </a:r>
                      <a:endParaRPr lang="en-IN" sz="2200" b="1" dirty="0"/>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342900" marR="0" lvl="2" indent="-342900" algn="l" defTabSz="914400" rtl="0" eaLnBrk="1" fontAlgn="auto" latinLnBrk="0" hangingPunct="1">
                        <a:lnSpc>
                          <a:spcPct val="100000"/>
                        </a:lnSpc>
                        <a:spcBef>
                          <a:spcPts val="0"/>
                        </a:spcBef>
                        <a:spcAft>
                          <a:spcPts val="0"/>
                        </a:spcAft>
                        <a:buClrTx/>
                        <a:buSzTx/>
                        <a:buFontTx/>
                        <a:buChar char="-"/>
                        <a:tabLst/>
                        <a:defRPr/>
                      </a:pPr>
                      <a:r>
                        <a:rPr lang="en-US" sz="2200" spc="-1" dirty="0">
                          <a:latin typeface="+mn-lt"/>
                        </a:rPr>
                        <a:t>Buy/Sell at price offered on market</a:t>
                      </a:r>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348917">
                <a:tc>
                  <a:txBody>
                    <a:bodyPr/>
                    <a:lstStyle/>
                    <a:p>
                      <a:pPr algn="ctr"/>
                      <a:r>
                        <a:rPr lang="en-US" sz="2200" b="1" dirty="0"/>
                        <a:t>Stop Loss (SL)</a:t>
                      </a:r>
                      <a:endParaRPr lang="en-IN" sz="2200" b="1" dirty="0"/>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342900" marR="0" lvl="2" indent="-342900" algn="l" defTabSz="914400" rtl="0" eaLnBrk="1" fontAlgn="auto" latinLnBrk="0" hangingPunct="1">
                        <a:lnSpc>
                          <a:spcPct val="100000"/>
                        </a:lnSpc>
                        <a:spcBef>
                          <a:spcPts val="0"/>
                        </a:spcBef>
                        <a:spcAft>
                          <a:spcPts val="0"/>
                        </a:spcAft>
                        <a:buClrTx/>
                        <a:buSzTx/>
                        <a:buFontTx/>
                        <a:buChar char="-"/>
                        <a:tabLst/>
                        <a:defRPr/>
                      </a:pPr>
                      <a:r>
                        <a:rPr lang="en-US" sz="2200" spc="-1" dirty="0">
                          <a:latin typeface="+mn-lt"/>
                        </a:rPr>
                        <a:t>Sell as soon as price goes below a certain level (Trigger Price).</a:t>
                      </a:r>
                    </a:p>
                  </a:txBody>
                  <a:tcPr marL="84403" marR="84403" marT="42201" marB="422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D9534A2-1301-8A33-18F6-B2E446010172}"/>
              </a:ext>
            </a:extLst>
          </p:cNvPr>
          <p:cNvSpPr/>
          <p:nvPr/>
        </p:nvSpPr>
        <p:spPr>
          <a:xfrm>
            <a:off x="598488" y="193675"/>
            <a:ext cx="7596187" cy="801688"/>
          </a:xfrm>
          <a:prstGeom prst="rect">
            <a:avLst/>
          </a:prstGeom>
          <a:solidFill>
            <a:schemeClr val="accent3">
              <a:lumMod val="40000"/>
              <a:lumOff val="60000"/>
            </a:schemeClr>
          </a:solidFill>
          <a:ln w="9360">
            <a:noFill/>
          </a:ln>
        </p:spPr>
        <p:style>
          <a:lnRef idx="0">
            <a:scrgbClr r="0" g="0" b="0"/>
          </a:lnRef>
          <a:fillRef idx="0">
            <a:scrgbClr r="0" g="0" b="0"/>
          </a:fillRef>
          <a:effectRef idx="0">
            <a:scrgbClr r="0" g="0" b="0"/>
          </a:effectRef>
          <a:fontRef idx="minor"/>
        </p:style>
        <p:txBody>
          <a:bodyPr lIns="76686" tIns="38343" rIns="76686" bIns="38343" anchor="b"/>
          <a:lstStyle/>
          <a:p>
            <a:pPr algn="ctr">
              <a:lnSpc>
                <a:spcPct val="90000"/>
              </a:lnSpc>
              <a:defRPr/>
            </a:pPr>
            <a:r>
              <a:rPr lang="en-IN" sz="2585" b="1" spc="-1" dirty="0">
                <a:solidFill>
                  <a:srgbClr val="000000"/>
                </a:solidFill>
                <a:latin typeface="Arial" panose="020B0604020202020204" pitchFamily="34" charset="0"/>
                <a:ea typeface="Calibri"/>
                <a:cs typeface="Arial" panose="020B0604020202020204" pitchFamily="34" charset="0"/>
              </a:rPr>
              <a:t>Place Order : </a:t>
            </a:r>
            <a:r>
              <a:rPr lang="en-US" sz="2585" b="1" spc="-1" dirty="0">
                <a:solidFill>
                  <a:srgbClr val="000000"/>
                </a:solidFill>
                <a:latin typeface="Arial" panose="020B0604020202020204" pitchFamily="34" charset="0"/>
                <a:ea typeface="Calibri"/>
                <a:cs typeface="Arial" panose="020B0604020202020204" pitchFamily="34" charset="0"/>
              </a:rPr>
              <a:t>Sample Order Screen</a:t>
            </a:r>
            <a:endParaRPr lang="en-IN" sz="2585" b="1" spc="-1" dirty="0">
              <a:solidFill>
                <a:srgbClr val="000000"/>
              </a:solidFill>
              <a:latin typeface="Arial" panose="020B0604020202020204" pitchFamily="34" charset="0"/>
              <a:ea typeface="Calibri"/>
              <a:cs typeface="Arial" panose="020B0604020202020204" pitchFamily="34" charset="0"/>
            </a:endParaRPr>
          </a:p>
        </p:txBody>
      </p:sp>
      <p:sp>
        <p:nvSpPr>
          <p:cNvPr id="5" name="Rectangle 3">
            <a:extLst>
              <a:ext uri="{FF2B5EF4-FFF2-40B4-BE49-F238E27FC236}">
                <a16:creationId xmlns:a16="http://schemas.microsoft.com/office/drawing/2014/main" id="{33B0CEEA-0302-32AE-89DC-608E1EE2D872}"/>
              </a:ext>
            </a:extLst>
          </p:cNvPr>
          <p:cNvSpPr txBox="1">
            <a:spLocks/>
          </p:cNvSpPr>
          <p:nvPr/>
        </p:nvSpPr>
        <p:spPr>
          <a:xfrm>
            <a:off x="598488" y="1125538"/>
            <a:ext cx="8124825" cy="4291012"/>
          </a:xfrm>
          <a:prstGeom prst="rect">
            <a:avLst/>
          </a:prstGeom>
          <a:solidFill>
            <a:schemeClr val="accent6">
              <a:lumMod val="40000"/>
              <a:lumOff val="60000"/>
            </a:schemeClr>
          </a:solidFill>
          <a:ln>
            <a:solidFill>
              <a:schemeClr val="accent3">
                <a:lumMod val="60000"/>
                <a:lumOff val="40000"/>
              </a:schemeClr>
            </a:solidFill>
          </a:ln>
        </p:spPr>
        <p:txBody>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just">
              <a:lnSpc>
                <a:spcPct val="90000"/>
              </a:lnSpc>
              <a:spcBef>
                <a:spcPts val="923"/>
              </a:spcBef>
              <a:buFont typeface="Wingdings"/>
              <a:buNone/>
              <a:defRPr/>
            </a:pPr>
            <a:r>
              <a:rPr lang="en-US" sz="1846" b="1" u="sng" dirty="0">
                <a:solidFill>
                  <a:prstClr val="black"/>
                </a:solidFill>
                <a:latin typeface="Arial" panose="020B0604020202020204" pitchFamily="34" charset="0"/>
                <a:cs typeface="Arial" panose="020B0604020202020204" pitchFamily="34" charset="0"/>
              </a:rPr>
              <a:t>ORDER PLACEMENT</a:t>
            </a:r>
          </a:p>
          <a:p>
            <a:pPr marL="0" indent="0" algn="just">
              <a:lnSpc>
                <a:spcPct val="90000"/>
              </a:lnSpc>
              <a:spcBef>
                <a:spcPts val="923"/>
              </a:spcBef>
              <a:buFont typeface="Wingdings"/>
              <a:buNone/>
              <a:defRPr/>
            </a:pPr>
            <a:endParaRPr lang="en-US" sz="1846" b="1" u="sng" dirty="0">
              <a:solidFill>
                <a:prstClr val="black"/>
              </a:solidFill>
              <a:latin typeface="Arial" panose="020B0604020202020204" pitchFamily="34" charset="0"/>
              <a:cs typeface="Arial" panose="020B0604020202020204" pitchFamily="34" charset="0"/>
            </a:endParaRPr>
          </a:p>
          <a:p>
            <a:pPr marL="0" indent="0" algn="just">
              <a:lnSpc>
                <a:spcPct val="90000"/>
              </a:lnSpc>
              <a:spcBef>
                <a:spcPts val="923"/>
              </a:spcBef>
              <a:buFont typeface="Wingdings"/>
              <a:buNone/>
              <a:defRPr/>
            </a:pPr>
            <a:r>
              <a:rPr lang="en-US" sz="1846" b="1" dirty="0">
                <a:solidFill>
                  <a:prstClr val="black"/>
                </a:solidFill>
                <a:latin typeface="Arial" panose="020B0604020202020204" pitchFamily="34" charset="0"/>
                <a:cs typeface="Arial" panose="020B0604020202020204" pitchFamily="34" charset="0"/>
              </a:rPr>
              <a:t>Order Type                   Limit                                        Market</a:t>
            </a:r>
          </a:p>
          <a:p>
            <a:pPr marL="0" indent="0" algn="just">
              <a:lnSpc>
                <a:spcPct val="90000"/>
              </a:lnSpc>
              <a:spcBef>
                <a:spcPts val="923"/>
              </a:spcBef>
              <a:buFont typeface="Wingdings"/>
              <a:buNone/>
              <a:defRPr/>
            </a:pPr>
            <a:endParaRPr lang="en-US" sz="1846" b="1" dirty="0">
              <a:solidFill>
                <a:prstClr val="black"/>
              </a:solidFill>
              <a:latin typeface="Arial" panose="020B0604020202020204" pitchFamily="34" charset="0"/>
              <a:cs typeface="Arial" panose="020B0604020202020204" pitchFamily="34" charset="0"/>
            </a:endParaRPr>
          </a:p>
          <a:p>
            <a:pPr marL="0" indent="0" algn="just">
              <a:lnSpc>
                <a:spcPct val="90000"/>
              </a:lnSpc>
              <a:spcBef>
                <a:spcPts val="923"/>
              </a:spcBef>
              <a:buFont typeface="Wingdings"/>
              <a:buNone/>
              <a:defRPr/>
            </a:pPr>
            <a:r>
              <a:rPr lang="en-US" sz="1846" b="1" dirty="0">
                <a:solidFill>
                  <a:prstClr val="black"/>
                </a:solidFill>
                <a:latin typeface="Arial" panose="020B0604020202020204" pitchFamily="34" charset="0"/>
                <a:cs typeface="Arial" panose="020B0604020202020204" pitchFamily="34" charset="0"/>
              </a:rPr>
              <a:t>Quantity            ______</a:t>
            </a:r>
          </a:p>
          <a:p>
            <a:pPr marL="0" indent="0">
              <a:buFont typeface="Wingdings"/>
              <a:buNone/>
              <a:defRPr/>
            </a:pPr>
            <a:endParaRPr lang="en-IN" sz="1846" dirty="0">
              <a:latin typeface="Arial" panose="020B0604020202020204" pitchFamily="34" charset="0"/>
              <a:cs typeface="Arial" panose="020B0604020202020204" pitchFamily="34" charset="0"/>
            </a:endParaRPr>
          </a:p>
          <a:p>
            <a:pPr marL="0" indent="0">
              <a:buFont typeface="Wingdings"/>
              <a:buNone/>
              <a:defRPr/>
            </a:pPr>
            <a:r>
              <a:rPr lang="en-IN" sz="1846" b="1" dirty="0">
                <a:latin typeface="Arial" panose="020B0604020202020204" pitchFamily="34" charset="0"/>
                <a:cs typeface="Arial" panose="020B0604020202020204" pitchFamily="34" charset="0"/>
              </a:rPr>
              <a:t>Price  </a:t>
            </a:r>
            <a:r>
              <a:rPr lang="en-IN" sz="1846" dirty="0">
                <a:latin typeface="Arial" panose="020B0604020202020204" pitchFamily="34" charset="0"/>
                <a:cs typeface="Arial" panose="020B0604020202020204" pitchFamily="34" charset="0"/>
              </a:rPr>
              <a:t>                </a:t>
            </a:r>
            <a:r>
              <a:rPr lang="en-IN" sz="1846" dirty="0" err="1">
                <a:latin typeface="Arial" panose="020B0604020202020204" pitchFamily="34" charset="0"/>
                <a:cs typeface="Arial" panose="020B0604020202020204" pitchFamily="34" charset="0"/>
              </a:rPr>
              <a:t>Rs</a:t>
            </a:r>
            <a:r>
              <a:rPr lang="en-IN" sz="1846" dirty="0">
                <a:latin typeface="Arial" panose="020B0604020202020204" pitchFamily="34" charset="0"/>
                <a:cs typeface="Arial" panose="020B0604020202020204" pitchFamily="34" charset="0"/>
              </a:rPr>
              <a:t>. _______</a:t>
            </a:r>
            <a:br>
              <a:rPr lang="en-IN" sz="1846" dirty="0">
                <a:latin typeface="Arial" panose="020B0604020202020204" pitchFamily="34" charset="0"/>
                <a:cs typeface="Arial" panose="020B0604020202020204" pitchFamily="34" charset="0"/>
              </a:rPr>
            </a:br>
            <a:endParaRPr lang="en-US" sz="1846" b="1" u="sng" dirty="0">
              <a:solidFill>
                <a:prstClr val="black"/>
              </a:solidFill>
              <a:latin typeface="Arial" panose="020B0604020202020204" pitchFamily="34" charset="0"/>
              <a:cs typeface="Arial" panose="020B0604020202020204" pitchFamily="34" charset="0"/>
            </a:endParaRPr>
          </a:p>
          <a:p>
            <a:pPr marL="0" indent="0">
              <a:buFont typeface="Wingdings"/>
              <a:buNone/>
              <a:defRPr/>
            </a:pPr>
            <a:r>
              <a:rPr lang="en-IN" sz="1846" b="1" dirty="0">
                <a:latin typeface="Arial" panose="020B0604020202020204" pitchFamily="34" charset="0"/>
                <a:cs typeface="Arial" panose="020B0604020202020204" pitchFamily="34" charset="0"/>
              </a:rPr>
              <a:t>Trigger Price (Stop loss) </a:t>
            </a:r>
            <a:r>
              <a:rPr lang="en-IN" sz="1846" dirty="0">
                <a:latin typeface="Arial" panose="020B0604020202020204" pitchFamily="34" charset="0"/>
                <a:cs typeface="Arial" panose="020B0604020202020204" pitchFamily="34" charset="0"/>
              </a:rPr>
              <a:t>   </a:t>
            </a:r>
            <a:r>
              <a:rPr lang="en-IN" sz="1846" dirty="0" err="1">
                <a:latin typeface="Arial" panose="020B0604020202020204" pitchFamily="34" charset="0"/>
                <a:cs typeface="Arial" panose="020B0604020202020204" pitchFamily="34" charset="0"/>
              </a:rPr>
              <a:t>Rs</a:t>
            </a:r>
            <a:r>
              <a:rPr lang="en-IN" sz="1846" dirty="0">
                <a:latin typeface="Arial" panose="020B0604020202020204" pitchFamily="34" charset="0"/>
                <a:cs typeface="Arial" panose="020B0604020202020204" pitchFamily="34" charset="0"/>
              </a:rPr>
              <a:t>. ___________</a:t>
            </a:r>
            <a:br>
              <a:rPr lang="en-IN" sz="1846" dirty="0">
                <a:latin typeface="Arial" panose="020B0604020202020204" pitchFamily="34" charset="0"/>
                <a:cs typeface="Arial" panose="020B0604020202020204" pitchFamily="34" charset="0"/>
              </a:rPr>
            </a:br>
            <a:endParaRPr lang="en-IN" sz="1846" dirty="0">
              <a:latin typeface="Arial" panose="020B0604020202020204" pitchFamily="34" charset="0"/>
              <a:cs typeface="Arial" panose="020B0604020202020204" pitchFamily="34" charset="0"/>
            </a:endParaRPr>
          </a:p>
          <a:p>
            <a:pPr marL="0" indent="0">
              <a:buFont typeface="Wingdings"/>
              <a:buNone/>
              <a:defRPr/>
            </a:pPr>
            <a:r>
              <a:rPr lang="en-US" sz="1846" b="1" dirty="0">
                <a:solidFill>
                  <a:prstClr val="black"/>
                </a:solidFill>
                <a:latin typeface="Arial" panose="020B0604020202020204" pitchFamily="34" charset="0"/>
                <a:cs typeface="Arial" panose="020B0604020202020204" pitchFamily="34" charset="0"/>
              </a:rPr>
              <a:t>Validity</a:t>
            </a:r>
            <a:r>
              <a:rPr lang="en-US" sz="1846" dirty="0">
                <a:solidFill>
                  <a:prstClr val="black"/>
                </a:solidFill>
                <a:latin typeface="Arial" panose="020B0604020202020204" pitchFamily="34" charset="0"/>
                <a:cs typeface="Arial" panose="020B0604020202020204" pitchFamily="34" charset="0"/>
              </a:rPr>
              <a:t>               Day                                 IOC</a:t>
            </a:r>
          </a:p>
          <a:p>
            <a:pPr marL="0" indent="0">
              <a:buFont typeface="Wingdings"/>
              <a:buNone/>
              <a:defRPr/>
            </a:pPr>
            <a:endParaRPr lang="en-US" sz="1846" dirty="0">
              <a:solidFill>
                <a:prstClr val="black"/>
              </a:solidFill>
              <a:latin typeface="Arial" panose="020B0604020202020204" pitchFamily="34" charset="0"/>
              <a:cs typeface="Arial" panose="020B0604020202020204" pitchFamily="34" charset="0"/>
            </a:endParaRPr>
          </a:p>
          <a:p>
            <a:pPr marL="0" indent="0">
              <a:buFont typeface="Wingdings"/>
              <a:buNone/>
              <a:defRPr/>
            </a:pPr>
            <a:endParaRPr lang="en-IN" sz="1477" i="1" dirty="0">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70E7F01D-3F60-AF29-F757-460CF32FA0EB}"/>
              </a:ext>
            </a:extLst>
          </p:cNvPr>
          <p:cNvSpPr/>
          <p:nvPr/>
        </p:nvSpPr>
        <p:spPr>
          <a:xfrm flipV="1">
            <a:off x="2825750" y="1957388"/>
            <a:ext cx="141288" cy="13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7F457468-D1FF-D144-8C63-DB256A8B8B61}"/>
              </a:ext>
            </a:extLst>
          </p:cNvPr>
          <p:cNvSpPr/>
          <p:nvPr/>
        </p:nvSpPr>
        <p:spPr>
          <a:xfrm flipV="1">
            <a:off x="5940425" y="1957388"/>
            <a:ext cx="139700" cy="13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C6009032-46C3-84A2-13A9-E1C008BC56F9}"/>
              </a:ext>
            </a:extLst>
          </p:cNvPr>
          <p:cNvSpPr/>
          <p:nvPr/>
        </p:nvSpPr>
        <p:spPr>
          <a:xfrm flipV="1">
            <a:off x="2141538" y="4713288"/>
            <a:ext cx="141287" cy="13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latin typeface="Arial" panose="020B0604020202020204" pitchFamily="34" charset="0"/>
              <a:cs typeface="Arial" panose="020B0604020202020204" pitchFamily="34" charset="0"/>
            </a:endParaRPr>
          </a:p>
        </p:txBody>
      </p:sp>
      <p:sp>
        <p:nvSpPr>
          <p:cNvPr id="9" name="Oval 8">
            <a:extLst>
              <a:ext uri="{FF2B5EF4-FFF2-40B4-BE49-F238E27FC236}">
                <a16:creationId xmlns:a16="http://schemas.microsoft.com/office/drawing/2014/main" id="{32B446EE-4511-186C-6B20-0B9D840A6B69}"/>
              </a:ext>
            </a:extLst>
          </p:cNvPr>
          <p:cNvSpPr/>
          <p:nvPr/>
        </p:nvSpPr>
        <p:spPr>
          <a:xfrm flipV="1">
            <a:off x="4743450" y="4713288"/>
            <a:ext cx="141288" cy="13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DE25BE32-845D-CB0A-277B-61B8E909ECE3}"/>
              </a:ext>
            </a:extLst>
          </p:cNvPr>
          <p:cNvSpPr/>
          <p:nvPr/>
        </p:nvSpPr>
        <p:spPr>
          <a:xfrm>
            <a:off x="6502400" y="4641850"/>
            <a:ext cx="1758950" cy="352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Place order </a:t>
            </a:r>
            <a:r>
              <a:rPr lang="en-US" dirty="0">
                <a:solidFill>
                  <a:schemeClr val="tx1"/>
                </a:solidFill>
                <a:sym typeface="Wingdings" panose="05000000000000000000" pitchFamily="2" charset="2"/>
              </a:rPr>
              <a:t></a:t>
            </a:r>
            <a:endParaRPr lang="en-US" dirty="0">
              <a:solidFill>
                <a:schemeClr val="tx1"/>
              </a:solidFill>
            </a:endParaRP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stomShape 2">
            <a:extLst>
              <a:ext uri="{FF2B5EF4-FFF2-40B4-BE49-F238E27FC236}">
                <a16:creationId xmlns:a16="http://schemas.microsoft.com/office/drawing/2014/main" id="{E8335162-B916-87FE-186F-4F3D136FE628}"/>
              </a:ext>
            </a:extLst>
          </p:cNvPr>
          <p:cNvSpPr/>
          <p:nvPr/>
        </p:nvSpPr>
        <p:spPr>
          <a:xfrm>
            <a:off x="393700" y="1338263"/>
            <a:ext cx="8293100" cy="4910137"/>
          </a:xfrm>
          <a:prstGeom prst="rect">
            <a:avLst/>
          </a:prstGeom>
          <a:solidFill>
            <a:schemeClr val="accent6">
              <a:lumMod val="40000"/>
              <a:lumOff val="60000"/>
            </a:schemeClr>
          </a:solidFill>
          <a:ln w="9360">
            <a:noFill/>
          </a:ln>
        </p:spPr>
        <p:style>
          <a:lnRef idx="0">
            <a:scrgbClr r="0" g="0" b="0"/>
          </a:lnRef>
          <a:fillRef idx="0">
            <a:scrgbClr r="0" g="0" b="0"/>
          </a:fillRef>
          <a:effectRef idx="0">
            <a:scrgbClr r="0" g="0" b="0"/>
          </a:effectRef>
          <a:fontRef idx="minor"/>
        </p:style>
        <p:txBody>
          <a:bodyPr lIns="76686" tIns="38343" rIns="76686" bIns="38343"/>
          <a:lstStyle/>
          <a:p>
            <a:pPr marL="292957" indent="-291730" algn="just">
              <a:lnSpc>
                <a:spcPct val="80000"/>
              </a:lnSpc>
              <a:spcBef>
                <a:spcPts val="306"/>
              </a:spcBef>
              <a:buClr>
                <a:srgbClr val="000000"/>
              </a:buClr>
              <a:buFont typeface="Wingdings" charset="2"/>
              <a:buChar char=""/>
              <a:defRPr/>
            </a:pPr>
            <a:r>
              <a:rPr lang="en-IN" sz="1846" b="1" spc="-1" dirty="0">
                <a:latin typeface="Arial"/>
              </a:rPr>
              <a:t>Purpose of Order Book :</a:t>
            </a:r>
          </a:p>
          <a:p>
            <a:pPr marL="292957" indent="-291730" algn="just">
              <a:lnSpc>
                <a:spcPct val="80000"/>
              </a:lnSpc>
              <a:spcBef>
                <a:spcPts val="306"/>
              </a:spcBef>
              <a:buClr>
                <a:srgbClr val="000000"/>
              </a:buClr>
              <a:buFont typeface="Wingdings" charset="2"/>
              <a:buChar char=""/>
              <a:defRPr/>
            </a:pPr>
            <a:endParaRPr lang="en-US" sz="1846" b="1" spc="-1" dirty="0">
              <a:latin typeface="Arial"/>
            </a:endParaRPr>
          </a:p>
          <a:p>
            <a:pPr marL="292957" indent="-291730" algn="just">
              <a:lnSpc>
                <a:spcPct val="80000"/>
              </a:lnSpc>
              <a:spcBef>
                <a:spcPts val="306"/>
              </a:spcBef>
              <a:buClr>
                <a:srgbClr val="000000"/>
              </a:buClr>
              <a:buFont typeface="Wingdings" charset="2"/>
              <a:buChar char=""/>
              <a:defRPr/>
            </a:pPr>
            <a:endParaRPr lang="en-US" sz="2215" spc="-1" dirty="0">
              <a:latin typeface="Arial"/>
            </a:endParaRPr>
          </a:p>
          <a:p>
            <a:pPr marL="292957" indent="-291730" algn="just">
              <a:lnSpc>
                <a:spcPct val="80000"/>
              </a:lnSpc>
              <a:spcBef>
                <a:spcPts val="306"/>
              </a:spcBef>
              <a:buClr>
                <a:srgbClr val="000000"/>
              </a:buClr>
              <a:buFont typeface="Wingdings" charset="2"/>
              <a:buChar char=""/>
              <a:defRPr/>
            </a:pPr>
            <a:endParaRPr lang="en-US" sz="2215" spc="-1" dirty="0">
              <a:latin typeface="Arial"/>
            </a:endParaRPr>
          </a:p>
          <a:p>
            <a:pPr marL="292957" indent="-291730" algn="just">
              <a:lnSpc>
                <a:spcPct val="80000"/>
              </a:lnSpc>
              <a:spcBef>
                <a:spcPts val="306"/>
              </a:spcBef>
              <a:buClr>
                <a:srgbClr val="000000"/>
              </a:buClr>
              <a:buFont typeface="Wingdings" charset="2"/>
              <a:buChar char=""/>
              <a:defRPr/>
            </a:pPr>
            <a:endParaRPr lang="en-IN" sz="2215" spc="-1" dirty="0">
              <a:latin typeface="Arial"/>
            </a:endParaRPr>
          </a:p>
          <a:p>
            <a:pPr marL="707345" lvl="1" indent="-316531" algn="just">
              <a:lnSpc>
                <a:spcPct val="80000"/>
              </a:lnSpc>
              <a:spcBef>
                <a:spcPts val="306"/>
              </a:spcBef>
              <a:buClr>
                <a:srgbClr val="000000"/>
              </a:buClr>
              <a:buFontTx/>
              <a:buChar char="-"/>
              <a:defRPr/>
            </a:pPr>
            <a:endParaRPr lang="en-US" sz="2215" spc="-1" dirty="0">
              <a:latin typeface="Arial"/>
            </a:endParaRPr>
          </a:p>
          <a:p>
            <a:pPr marL="707345" lvl="1" indent="-316531" algn="just">
              <a:lnSpc>
                <a:spcPct val="80000"/>
              </a:lnSpc>
              <a:spcBef>
                <a:spcPts val="306"/>
              </a:spcBef>
              <a:buClr>
                <a:srgbClr val="000000"/>
              </a:buClr>
              <a:buFontTx/>
              <a:buChar char="-"/>
              <a:defRPr/>
            </a:pPr>
            <a:endParaRPr lang="en-IN" sz="2215" spc="-1" dirty="0">
              <a:latin typeface="Arial"/>
            </a:endParaRPr>
          </a:p>
          <a:p>
            <a:pPr algn="just">
              <a:lnSpc>
                <a:spcPct val="80000"/>
              </a:lnSpc>
              <a:spcBef>
                <a:spcPts val="306"/>
              </a:spcBef>
              <a:defRPr/>
            </a:pPr>
            <a:endParaRPr lang="en-IN" sz="2215" spc="-1" dirty="0">
              <a:latin typeface="Arial"/>
            </a:endParaRPr>
          </a:p>
          <a:p>
            <a:pPr algn="just">
              <a:lnSpc>
                <a:spcPct val="80000"/>
              </a:lnSpc>
              <a:spcBef>
                <a:spcPts val="306"/>
              </a:spcBef>
              <a:defRPr/>
            </a:pPr>
            <a:endParaRPr lang="en-IN" sz="2215" spc="-1" dirty="0">
              <a:latin typeface="Arial"/>
            </a:endParaRPr>
          </a:p>
          <a:p>
            <a:pPr marL="292957" indent="-291730" algn="just">
              <a:lnSpc>
                <a:spcPct val="80000"/>
              </a:lnSpc>
              <a:spcBef>
                <a:spcPts val="306"/>
              </a:spcBef>
              <a:buClr>
                <a:srgbClr val="000000"/>
              </a:buClr>
              <a:buFont typeface="Wingdings" charset="2"/>
              <a:buChar char=""/>
              <a:defRPr/>
            </a:pPr>
            <a:endParaRPr lang="en-IN" sz="1846" spc="-1" dirty="0">
              <a:latin typeface="Arial"/>
            </a:endParaRPr>
          </a:p>
          <a:p>
            <a:pPr marL="292957" indent="-291730" algn="just">
              <a:lnSpc>
                <a:spcPct val="80000"/>
              </a:lnSpc>
              <a:spcBef>
                <a:spcPts val="306"/>
              </a:spcBef>
              <a:buClr>
                <a:srgbClr val="000000"/>
              </a:buClr>
              <a:buFont typeface="Wingdings" charset="2"/>
              <a:buChar char=""/>
              <a:defRPr/>
            </a:pPr>
            <a:endParaRPr lang="en-IN" sz="1846" b="1" spc="-1" dirty="0">
              <a:latin typeface="Arial"/>
            </a:endParaRPr>
          </a:p>
          <a:p>
            <a:pPr marL="292957" indent="-291730" algn="just">
              <a:lnSpc>
                <a:spcPct val="80000"/>
              </a:lnSpc>
              <a:spcBef>
                <a:spcPts val="306"/>
              </a:spcBef>
              <a:buClr>
                <a:srgbClr val="000000"/>
              </a:buClr>
              <a:buFont typeface="Wingdings" charset="2"/>
              <a:buChar char=""/>
              <a:defRPr/>
            </a:pPr>
            <a:r>
              <a:rPr lang="en-IN" sz="1846" b="1" spc="-1" dirty="0">
                <a:latin typeface="Arial"/>
              </a:rPr>
              <a:t>Trading History</a:t>
            </a:r>
            <a:r>
              <a:rPr lang="en-IN" sz="1846" spc="-1" dirty="0">
                <a:latin typeface="Arial"/>
              </a:rPr>
              <a:t> : </a:t>
            </a:r>
          </a:p>
          <a:p>
            <a:pPr marL="739799" lvl="1" indent="-316531" algn="just">
              <a:lnSpc>
                <a:spcPct val="80000"/>
              </a:lnSpc>
              <a:spcBef>
                <a:spcPts val="306"/>
              </a:spcBef>
              <a:buClr>
                <a:srgbClr val="000000"/>
              </a:buClr>
              <a:buFontTx/>
              <a:buChar char="-"/>
              <a:defRPr/>
            </a:pPr>
            <a:endParaRPr lang="en-IN" sz="1846" spc="-1" dirty="0">
              <a:latin typeface="Arial"/>
            </a:endParaRPr>
          </a:p>
          <a:p>
            <a:pPr marL="739799" lvl="1" indent="-316531" algn="just">
              <a:lnSpc>
                <a:spcPct val="80000"/>
              </a:lnSpc>
              <a:spcBef>
                <a:spcPts val="306"/>
              </a:spcBef>
              <a:buClr>
                <a:srgbClr val="000000"/>
              </a:buClr>
              <a:buFontTx/>
              <a:buChar char="-"/>
              <a:defRPr/>
            </a:pPr>
            <a:r>
              <a:rPr lang="en-IN" sz="1846" spc="-1" dirty="0">
                <a:latin typeface="Arial"/>
              </a:rPr>
              <a:t>Once Order is placed and trade get executed, details are trade are visible on Trade history Page. </a:t>
            </a:r>
          </a:p>
          <a:p>
            <a:pPr marL="739799" lvl="1" indent="-316531" algn="just">
              <a:lnSpc>
                <a:spcPct val="80000"/>
              </a:lnSpc>
              <a:spcBef>
                <a:spcPts val="306"/>
              </a:spcBef>
              <a:buClr>
                <a:srgbClr val="000000"/>
              </a:buClr>
              <a:buFontTx/>
              <a:buChar char="-"/>
              <a:defRPr/>
            </a:pPr>
            <a:endParaRPr lang="en-IN" sz="1846" spc="-1" dirty="0">
              <a:latin typeface="Arial"/>
            </a:endParaRPr>
          </a:p>
          <a:p>
            <a:pPr marL="739799" lvl="1" indent="-316531" algn="just">
              <a:lnSpc>
                <a:spcPct val="80000"/>
              </a:lnSpc>
              <a:spcBef>
                <a:spcPts val="306"/>
              </a:spcBef>
              <a:buClr>
                <a:srgbClr val="000000"/>
              </a:buClr>
              <a:buFontTx/>
              <a:buChar char="-"/>
              <a:defRPr/>
            </a:pPr>
            <a:r>
              <a:rPr lang="en-IN" sz="1846" spc="-1" dirty="0">
                <a:latin typeface="Arial"/>
              </a:rPr>
              <a:t>Prior to execution of trade one can Modify Order</a:t>
            </a:r>
            <a:r>
              <a:rPr lang="en-IN" sz="2215" spc="-1" dirty="0">
                <a:latin typeface="Arial"/>
              </a:rPr>
              <a:t>.</a:t>
            </a:r>
          </a:p>
          <a:p>
            <a:pPr algn="just">
              <a:lnSpc>
                <a:spcPct val="80000"/>
              </a:lnSpc>
              <a:spcBef>
                <a:spcPts val="306"/>
              </a:spcBef>
              <a:defRPr/>
            </a:pPr>
            <a:endParaRPr lang="en-IN" sz="2215" spc="-1" dirty="0">
              <a:latin typeface="Arial"/>
            </a:endParaRPr>
          </a:p>
          <a:p>
            <a:pPr algn="just">
              <a:lnSpc>
                <a:spcPct val="80000"/>
              </a:lnSpc>
              <a:spcBef>
                <a:spcPts val="306"/>
              </a:spcBef>
              <a:defRPr/>
            </a:pPr>
            <a:endParaRPr lang="en-IN" sz="2215" spc="-1" dirty="0">
              <a:latin typeface="Arial"/>
            </a:endParaRPr>
          </a:p>
        </p:txBody>
      </p:sp>
      <p:sp>
        <p:nvSpPr>
          <p:cNvPr id="4" name="CustomShape 1">
            <a:extLst>
              <a:ext uri="{FF2B5EF4-FFF2-40B4-BE49-F238E27FC236}">
                <a16:creationId xmlns:a16="http://schemas.microsoft.com/office/drawing/2014/main" id="{28D6393E-0B60-C738-68CA-651598217E38}"/>
              </a:ext>
            </a:extLst>
          </p:cNvPr>
          <p:cNvSpPr/>
          <p:nvPr/>
        </p:nvSpPr>
        <p:spPr>
          <a:xfrm>
            <a:off x="773113" y="125413"/>
            <a:ext cx="7596187" cy="800100"/>
          </a:xfrm>
          <a:prstGeom prst="rect">
            <a:avLst/>
          </a:prstGeom>
          <a:solidFill>
            <a:schemeClr val="accent6">
              <a:lumMod val="40000"/>
              <a:lumOff val="60000"/>
            </a:schemeClr>
          </a:solidFill>
          <a:ln w="9360">
            <a:noFill/>
          </a:ln>
        </p:spPr>
        <p:style>
          <a:lnRef idx="0">
            <a:scrgbClr r="0" g="0" b="0"/>
          </a:lnRef>
          <a:fillRef idx="0">
            <a:scrgbClr r="0" g="0" b="0"/>
          </a:fillRef>
          <a:effectRef idx="0">
            <a:scrgbClr r="0" g="0" b="0"/>
          </a:effectRef>
          <a:fontRef idx="minor"/>
        </p:style>
        <p:txBody>
          <a:bodyPr lIns="76686" tIns="38343" rIns="76686" bIns="38343" anchor="b"/>
          <a:lstStyle/>
          <a:p>
            <a:pPr algn="ctr">
              <a:lnSpc>
                <a:spcPct val="90000"/>
              </a:lnSpc>
              <a:defRPr/>
            </a:pPr>
            <a:r>
              <a:rPr lang="en-IN" sz="2585" b="1" spc="-1" dirty="0">
                <a:solidFill>
                  <a:srgbClr val="000000"/>
                </a:solidFill>
                <a:latin typeface="Arial" panose="020B0604020202020204" pitchFamily="34" charset="0"/>
                <a:ea typeface="Calibri"/>
                <a:cs typeface="Arial" panose="020B0604020202020204" pitchFamily="34" charset="0"/>
              </a:rPr>
              <a:t>Place Order : Client Order Book</a:t>
            </a:r>
          </a:p>
        </p:txBody>
      </p:sp>
      <p:graphicFrame>
        <p:nvGraphicFramePr>
          <p:cNvPr id="7" name="Diagram 6">
            <a:extLst>
              <a:ext uri="{FF2B5EF4-FFF2-40B4-BE49-F238E27FC236}">
                <a16:creationId xmlns:a16="http://schemas.microsoft.com/office/drawing/2014/main" id="{6A073E00-DF91-86DB-EA0B-DF26F7C15B2E}"/>
              </a:ext>
            </a:extLst>
          </p:cNvPr>
          <p:cNvGraphicFramePr/>
          <p:nvPr/>
        </p:nvGraphicFramePr>
        <p:xfrm>
          <a:off x="745401" y="1758964"/>
          <a:ext cx="8151140" cy="266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A81004C6-C6D9-1513-FC47-FF53BB71B736}"/>
              </a:ext>
            </a:extLst>
          </p:cNvPr>
          <p:cNvSpPr/>
          <p:nvPr/>
        </p:nvSpPr>
        <p:spPr>
          <a:xfrm>
            <a:off x="766763" y="371475"/>
            <a:ext cx="7594600" cy="644525"/>
          </a:xfrm>
          <a:prstGeom prst="rect">
            <a:avLst/>
          </a:prstGeom>
          <a:solidFill>
            <a:srgbClr val="CCECFF"/>
          </a:solidFill>
          <a:ln w="9360">
            <a:noFill/>
          </a:ln>
        </p:spPr>
        <p:style>
          <a:lnRef idx="0">
            <a:scrgbClr r="0" g="0" b="0"/>
          </a:lnRef>
          <a:fillRef idx="0">
            <a:scrgbClr r="0" g="0" b="0"/>
          </a:fillRef>
          <a:effectRef idx="0">
            <a:scrgbClr r="0" g="0" b="0"/>
          </a:effectRef>
          <a:fontRef idx="minor"/>
        </p:style>
        <p:txBody>
          <a:bodyPr lIns="76686" tIns="38343" rIns="76686" bIns="38343" anchor="b"/>
          <a:lstStyle/>
          <a:p>
            <a:pPr algn="ctr">
              <a:lnSpc>
                <a:spcPct val="90000"/>
              </a:lnSpc>
              <a:defRPr/>
            </a:pPr>
            <a:r>
              <a:rPr lang="en-IN" sz="2585" b="1" spc="-1" dirty="0">
                <a:solidFill>
                  <a:srgbClr val="000000"/>
                </a:solidFill>
                <a:latin typeface="Arial" panose="020B0604020202020204" pitchFamily="34" charset="0"/>
                <a:ea typeface="Calibri"/>
                <a:cs typeface="Arial" panose="020B0604020202020204" pitchFamily="34" charset="0"/>
              </a:rPr>
              <a:t>Place Order : Online (Website/ App)</a:t>
            </a:r>
          </a:p>
        </p:txBody>
      </p:sp>
      <p:sp>
        <p:nvSpPr>
          <p:cNvPr id="3" name="CustomShape 2">
            <a:extLst>
              <a:ext uri="{FF2B5EF4-FFF2-40B4-BE49-F238E27FC236}">
                <a16:creationId xmlns:a16="http://schemas.microsoft.com/office/drawing/2014/main" id="{ECACE861-9745-4F61-87C4-4BFA2DE80547}"/>
              </a:ext>
            </a:extLst>
          </p:cNvPr>
          <p:cNvSpPr/>
          <p:nvPr/>
        </p:nvSpPr>
        <p:spPr>
          <a:xfrm>
            <a:off x="214313" y="1112838"/>
            <a:ext cx="8699500" cy="4806950"/>
          </a:xfrm>
          <a:prstGeom prst="rect">
            <a:avLst/>
          </a:prstGeom>
          <a:solidFill>
            <a:schemeClr val="accent3">
              <a:lumMod val="40000"/>
              <a:lumOff val="60000"/>
            </a:schemeClr>
          </a:solidFill>
          <a:ln w="9360">
            <a:noFill/>
          </a:ln>
        </p:spPr>
        <p:style>
          <a:lnRef idx="0">
            <a:scrgbClr r="0" g="0" b="0"/>
          </a:lnRef>
          <a:fillRef idx="0">
            <a:scrgbClr r="0" g="0" b="0"/>
          </a:fillRef>
          <a:effectRef idx="0">
            <a:scrgbClr r="0" g="0" b="0"/>
          </a:effectRef>
          <a:fontRef idx="minor"/>
        </p:style>
        <p:txBody>
          <a:bodyPr lIns="76686" tIns="38343" rIns="76686" bIns="38343"/>
          <a:lstStyle/>
          <a:p>
            <a:pPr marL="1227" algn="ctr">
              <a:spcBef>
                <a:spcPts val="341"/>
              </a:spcBef>
              <a:buClr>
                <a:srgbClr val="000000"/>
              </a:buClr>
              <a:defRPr/>
            </a:pPr>
            <a:endParaRPr lang="en-US" sz="462" b="1" u="sng" spc="-1" dirty="0"/>
          </a:p>
          <a:p>
            <a:pPr marL="1227" algn="ctr">
              <a:spcBef>
                <a:spcPts val="341"/>
              </a:spcBef>
              <a:buClr>
                <a:srgbClr val="000000"/>
              </a:buClr>
              <a:defRPr/>
            </a:pPr>
            <a:r>
              <a:rPr lang="en-IN" sz="2131" b="1" u="sng" spc="-1" dirty="0"/>
              <a:t>Market Watch Section :</a:t>
            </a:r>
          </a:p>
          <a:p>
            <a:pPr marL="683004" lvl="1" indent="-292190" algn="just">
              <a:spcBef>
                <a:spcPts val="341"/>
              </a:spcBef>
              <a:buClr>
                <a:srgbClr val="000000"/>
              </a:buClr>
              <a:buFont typeface="Courier New" panose="02070309020205020404" pitchFamily="49" charset="0"/>
              <a:buChar char="o"/>
              <a:defRPr/>
            </a:pPr>
            <a:endParaRPr lang="en-IN" sz="2131" spc="-1" dirty="0"/>
          </a:p>
          <a:p>
            <a:pPr marL="498474" lvl="1" indent="-316531" algn="just">
              <a:spcBef>
                <a:spcPts val="341"/>
              </a:spcBef>
              <a:buClr>
                <a:srgbClr val="000000"/>
              </a:buClr>
              <a:buFont typeface="Wingdings" panose="05000000000000000000" pitchFamily="2" charset="2"/>
              <a:buChar char="Ø"/>
              <a:defRPr/>
            </a:pPr>
            <a:r>
              <a:rPr lang="en-IN" sz="1846" spc="-1" dirty="0"/>
              <a:t>Allows investor to check details of the stock that he wants to buy/ sell.</a:t>
            </a:r>
          </a:p>
          <a:p>
            <a:pPr marL="498474" lvl="1" indent="-316531" algn="just">
              <a:spcBef>
                <a:spcPts val="341"/>
              </a:spcBef>
              <a:buClr>
                <a:srgbClr val="000000"/>
              </a:buClr>
              <a:buFont typeface="Wingdings" panose="05000000000000000000" pitchFamily="2" charset="2"/>
              <a:buChar char="Ø"/>
              <a:defRPr/>
            </a:pPr>
            <a:endParaRPr lang="en-US" sz="2131" spc="-1" dirty="0"/>
          </a:p>
          <a:p>
            <a:pPr marL="498474" lvl="1" indent="-316531" algn="just">
              <a:spcBef>
                <a:spcPts val="341"/>
              </a:spcBef>
              <a:buClr>
                <a:srgbClr val="000000"/>
              </a:buClr>
              <a:buFont typeface="Wingdings" panose="05000000000000000000" pitchFamily="2" charset="2"/>
              <a:buChar char="Ø"/>
              <a:defRPr/>
            </a:pPr>
            <a:r>
              <a:rPr lang="en-US" sz="1846" spc="-1" dirty="0"/>
              <a:t>Information Displayed in Market Watch:</a:t>
            </a:r>
          </a:p>
          <a:p>
            <a:pPr marL="498474" lvl="1" indent="-316531" algn="just">
              <a:spcBef>
                <a:spcPts val="341"/>
              </a:spcBef>
              <a:buClr>
                <a:srgbClr val="000000"/>
              </a:buClr>
              <a:buFont typeface="Wingdings" panose="05000000000000000000" pitchFamily="2" charset="2"/>
              <a:buChar char="Ø"/>
              <a:defRPr/>
            </a:pPr>
            <a:endParaRPr lang="en-US" sz="1846" spc="-1" dirty="0"/>
          </a:p>
          <a:p>
            <a:pPr marL="830790" lvl="1" indent="-316531" algn="just">
              <a:spcBef>
                <a:spcPts val="341"/>
              </a:spcBef>
              <a:buClr>
                <a:srgbClr val="000000"/>
              </a:buClr>
              <a:buFontTx/>
              <a:buChar char="-"/>
              <a:defRPr/>
            </a:pPr>
            <a:r>
              <a:rPr lang="en-US" sz="1846" b="1" spc="-1" dirty="0"/>
              <a:t>Last Traded Price </a:t>
            </a:r>
            <a:r>
              <a:rPr lang="en-US" sz="1846" spc="-1" dirty="0"/>
              <a:t>(</a:t>
            </a:r>
            <a:r>
              <a:rPr lang="en-US" sz="1846" b="1" spc="-1" dirty="0"/>
              <a:t>LTP</a:t>
            </a:r>
            <a:r>
              <a:rPr lang="en-US" sz="1846" spc="-1" dirty="0"/>
              <a:t>).</a:t>
            </a:r>
          </a:p>
          <a:p>
            <a:pPr marL="830790" lvl="1" indent="-316531" algn="just">
              <a:spcBef>
                <a:spcPts val="341"/>
              </a:spcBef>
              <a:buClr>
                <a:srgbClr val="000000"/>
              </a:buClr>
              <a:buFontTx/>
              <a:buChar char="-"/>
              <a:defRPr/>
            </a:pPr>
            <a:r>
              <a:rPr lang="en-IN" sz="1846" b="1" spc="-1" dirty="0"/>
              <a:t>Percentage change</a:t>
            </a:r>
            <a:r>
              <a:rPr lang="en-IN" sz="1846" spc="-1" dirty="0"/>
              <a:t> – % Change from previous day close.</a:t>
            </a:r>
          </a:p>
          <a:p>
            <a:pPr marL="830790" lvl="1" indent="-316531" algn="just">
              <a:spcBef>
                <a:spcPts val="341"/>
              </a:spcBef>
              <a:buClr>
                <a:srgbClr val="000000"/>
              </a:buClr>
              <a:buFontTx/>
              <a:buChar char="-"/>
              <a:defRPr/>
            </a:pPr>
            <a:r>
              <a:rPr lang="en-IN" sz="1846" b="1" spc="-1" dirty="0"/>
              <a:t>Previous day close</a:t>
            </a:r>
            <a:r>
              <a:rPr lang="en-IN" sz="1846" spc="-1" dirty="0"/>
              <a:t> – At what price did the stock closed the previous day.</a:t>
            </a:r>
          </a:p>
          <a:p>
            <a:pPr marL="830790" lvl="1" indent="-316531" algn="just">
              <a:spcBef>
                <a:spcPts val="341"/>
              </a:spcBef>
              <a:buClr>
                <a:srgbClr val="000000"/>
              </a:buClr>
              <a:buFontTx/>
              <a:buChar char="-"/>
              <a:defRPr/>
            </a:pPr>
            <a:r>
              <a:rPr lang="en-IN" sz="1846" b="1" spc="-1" dirty="0"/>
              <a:t>O.H.L.C</a:t>
            </a:r>
            <a:r>
              <a:rPr lang="en-IN" sz="1846" spc="-1" dirty="0"/>
              <a:t> – Open, High, Low and Close Prices.</a:t>
            </a:r>
          </a:p>
          <a:p>
            <a:pPr marL="830790" lvl="1" indent="-316531" algn="just">
              <a:spcBef>
                <a:spcPts val="341"/>
              </a:spcBef>
              <a:buClr>
                <a:srgbClr val="000000"/>
              </a:buClr>
              <a:buFontTx/>
              <a:buChar char="-"/>
              <a:defRPr/>
            </a:pPr>
            <a:r>
              <a:rPr lang="en-IN" sz="1846" b="1" spc="-1" dirty="0"/>
              <a:t>Volumes</a:t>
            </a:r>
            <a:r>
              <a:rPr lang="en-IN" sz="1846" spc="-1" dirty="0"/>
              <a:t> – How many shares are being traded at a particular point of time?</a:t>
            </a:r>
          </a:p>
          <a:p>
            <a:pPr marL="830790" lvl="1" indent="-316531" algn="just">
              <a:spcBef>
                <a:spcPts val="341"/>
              </a:spcBef>
              <a:buClr>
                <a:srgbClr val="000000"/>
              </a:buClr>
              <a:buFontTx/>
              <a:buChar char="-"/>
              <a:defRPr/>
            </a:pPr>
            <a:r>
              <a:rPr lang="en-IN" sz="1846" b="1" spc="-1" dirty="0"/>
              <a:t>Bid and ask price</a:t>
            </a:r>
            <a:r>
              <a:rPr lang="en-IN" sz="1846" spc="-1" dirty="0"/>
              <a:t> ladder.</a:t>
            </a:r>
          </a:p>
          <a:p>
            <a:pPr marL="292957" indent="-291730" algn="just">
              <a:spcBef>
                <a:spcPts val="341"/>
              </a:spcBef>
              <a:buClr>
                <a:srgbClr val="000000"/>
              </a:buClr>
              <a:buFont typeface="Wingdings" charset="2"/>
              <a:buChar char=""/>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a:p>
            <a:pPr algn="just">
              <a:lnSpc>
                <a:spcPct val="80000"/>
              </a:lnSpc>
              <a:spcBef>
                <a:spcPts val="306"/>
              </a:spcBef>
              <a:defRPr/>
            </a:pPr>
            <a:endParaRPr lang="en-IN" sz="1846" spc="-1" dirty="0">
              <a:latin typeface="Arial"/>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3688C3D7-3DCD-E86D-45D4-C5D11D9B1D4F}"/>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LTP/CLP</a:t>
            </a:r>
            <a:endParaRPr lang="en-IN" altLang="en-US" dirty="0"/>
          </a:p>
        </p:txBody>
      </p:sp>
      <p:sp>
        <p:nvSpPr>
          <p:cNvPr id="3075" name="Content Placeholder 2">
            <a:extLst>
              <a:ext uri="{FF2B5EF4-FFF2-40B4-BE49-F238E27FC236}">
                <a16:creationId xmlns:a16="http://schemas.microsoft.com/office/drawing/2014/main" id="{9583A13A-7CFB-5DAE-209E-07DD1B97AAF0}"/>
              </a:ext>
            </a:extLst>
          </p:cNvPr>
          <p:cNvSpPr>
            <a:spLocks noGrp="1"/>
          </p:cNvSpPr>
          <p:nvPr>
            <p:ph idx="1"/>
          </p:nvPr>
        </p:nvSpPr>
        <p:spPr>
          <a:xfrm>
            <a:off x="457200" y="1600200"/>
            <a:ext cx="8229600" cy="4800600"/>
          </a:xfrm>
        </p:spPr>
        <p:style>
          <a:lnRef idx="2">
            <a:schemeClr val="dk1"/>
          </a:lnRef>
          <a:fillRef idx="1">
            <a:schemeClr val="lt1"/>
          </a:fillRef>
          <a:effectRef idx="0">
            <a:schemeClr val="dk1"/>
          </a:effectRef>
          <a:fontRef idx="minor">
            <a:schemeClr val="dk1"/>
          </a:fontRef>
        </p:style>
        <p:txBody>
          <a:bodyPr/>
          <a:lstStyle/>
          <a:p>
            <a:pPr algn="just">
              <a:defRPr/>
            </a:pPr>
            <a:r>
              <a:rPr lang="en-US" sz="2400" b="1" dirty="0">
                <a:solidFill>
                  <a:srgbClr val="444444"/>
                </a:solidFill>
                <a:latin typeface="Inter"/>
              </a:rPr>
              <a:t>Closing price of the day on NSE is the weighted average price </a:t>
            </a:r>
            <a:r>
              <a:rPr lang="en-US" sz="2400" dirty="0">
                <a:solidFill>
                  <a:srgbClr val="444444"/>
                </a:solidFill>
                <a:latin typeface="Inter"/>
              </a:rPr>
              <a:t>of the last 30 mins of trading. </a:t>
            </a:r>
          </a:p>
          <a:p>
            <a:pPr>
              <a:defRPr/>
            </a:pPr>
            <a:r>
              <a:rPr lang="en-US" sz="2400" dirty="0">
                <a:solidFill>
                  <a:srgbClr val="444444"/>
                </a:solidFill>
                <a:latin typeface="Inter"/>
              </a:rPr>
              <a:t>The last traded price of the day is the actual last traded price.</a:t>
            </a:r>
          </a:p>
          <a:p>
            <a:pPr>
              <a:defRPr/>
            </a:pPr>
            <a:r>
              <a:rPr lang="en-US" sz="2400" dirty="0">
                <a:solidFill>
                  <a:srgbClr val="111111"/>
                </a:solidFill>
                <a:latin typeface="SourceSansPro"/>
              </a:rPr>
              <a:t>The opening price is the price at which a security first trades upon the opening of an exchange on a trading day.</a:t>
            </a:r>
          </a:p>
          <a:p>
            <a:pPr>
              <a:defRPr/>
            </a:pPr>
            <a:r>
              <a:rPr lang="en-US" altLang="en-US" sz="2400" dirty="0">
                <a:solidFill>
                  <a:srgbClr val="111111"/>
                </a:solidFill>
                <a:latin typeface="SourceSansPro"/>
              </a:rPr>
              <a:t>High and Low Price (52 Weeks) </a:t>
            </a:r>
            <a:endParaRPr lang="en-IN" altLang="en-US" sz="4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D2A03EC2-CC13-9DE2-FFCD-F8E50F9E407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Risk Management</a:t>
            </a:r>
            <a:endParaRPr lang="en-IN" altLang="en-US" dirty="0"/>
          </a:p>
        </p:txBody>
      </p:sp>
      <p:sp>
        <p:nvSpPr>
          <p:cNvPr id="24579" name="Content Placeholder 2">
            <a:extLst>
              <a:ext uri="{FF2B5EF4-FFF2-40B4-BE49-F238E27FC236}">
                <a16:creationId xmlns:a16="http://schemas.microsoft.com/office/drawing/2014/main" id="{DEA1DDB8-5087-67E3-E8C4-8AA9DA89F5F7}"/>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dirty="0"/>
              <a:t>The SEBI has laid down risk management policies to mitigate market, operational and systemic risks. Designing effective risk management policies leads to enhancement of investor protection and market development.</a:t>
            </a:r>
            <a:endParaRPr lang="en-I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8918C95-64FC-2A70-9F48-17C604754C9F}"/>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Electronic Trading Systems</a:t>
            </a:r>
            <a:endParaRPr lang="en-IN" altLang="en-US" dirty="0"/>
          </a:p>
        </p:txBody>
      </p:sp>
      <p:sp>
        <p:nvSpPr>
          <p:cNvPr id="24579" name="Content Placeholder 2">
            <a:extLst>
              <a:ext uri="{FF2B5EF4-FFF2-40B4-BE49-F238E27FC236}">
                <a16:creationId xmlns:a16="http://schemas.microsoft.com/office/drawing/2014/main" id="{6EFE9876-8A83-9219-D3B0-69D94FB292CF}"/>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defRPr/>
            </a:pPr>
            <a:r>
              <a:rPr lang="en-US" dirty="0"/>
              <a:t> Ensures transparency </a:t>
            </a:r>
          </a:p>
          <a:p>
            <a:pPr>
              <a:defRPr/>
            </a:pPr>
            <a:r>
              <a:rPr lang="en-US" dirty="0"/>
              <a:t>Increases information efficiency</a:t>
            </a:r>
          </a:p>
          <a:p>
            <a:pPr>
              <a:defRPr/>
            </a:pPr>
            <a:r>
              <a:rPr lang="en-US" dirty="0"/>
              <a:t>Increases operational efficiency</a:t>
            </a:r>
          </a:p>
          <a:p>
            <a:pPr>
              <a:defRPr/>
            </a:pPr>
            <a:r>
              <a:rPr lang="en-US" dirty="0"/>
              <a:t>Improves depth and liquidity of the market</a:t>
            </a:r>
          </a:p>
          <a:p>
            <a:pPr>
              <a:defRPr/>
            </a:pPr>
            <a:r>
              <a:rPr lang="en-US" dirty="0"/>
              <a:t>Provides a single trading platform</a:t>
            </a:r>
            <a:endParaRPr lang="en-I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FFAB107-78FA-560A-CE28-AC117816688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dirty="0"/>
              <a:t>Rolling Settlement</a:t>
            </a:r>
            <a:endParaRPr lang="en-IN" altLang="en-US" dirty="0"/>
          </a:p>
        </p:txBody>
      </p:sp>
      <p:sp>
        <p:nvSpPr>
          <p:cNvPr id="24579" name="Content Placeholder 2">
            <a:extLst>
              <a:ext uri="{FF2B5EF4-FFF2-40B4-BE49-F238E27FC236}">
                <a16:creationId xmlns:a16="http://schemas.microsoft.com/office/drawing/2014/main" id="{C4DFBBD6-767C-02B6-6F0E-88EF8D6F7275}"/>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dirty="0"/>
              <a:t>Rolling settlement is a system of settling transactions in a fixed number of days after the trade is agreed. </a:t>
            </a:r>
          </a:p>
          <a:p>
            <a:pPr>
              <a:defRPr/>
            </a:pPr>
            <a:r>
              <a:rPr lang="en-US" dirty="0"/>
              <a:t>Stock markets moved to the T + 2 system from April 1, 2003.</a:t>
            </a:r>
            <a:endParaRPr lang="en-I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A0410C6-68E5-1039-EEB4-5500F3C0962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Margin Trading</a:t>
            </a:r>
            <a:endParaRPr lang="en-IN" altLang="en-US" dirty="0"/>
          </a:p>
        </p:txBody>
      </p:sp>
      <p:sp>
        <p:nvSpPr>
          <p:cNvPr id="24579" name="Content Placeholder 2">
            <a:extLst>
              <a:ext uri="{FF2B5EF4-FFF2-40B4-BE49-F238E27FC236}">
                <a16:creationId xmlns:a16="http://schemas.microsoft.com/office/drawing/2014/main" id="{A6D0507A-450E-88BF-13E6-0D72BF02CDDA}"/>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defRPr/>
            </a:pPr>
            <a:r>
              <a:rPr lang="en-US" sz="2400" dirty="0"/>
              <a:t>Margin trading is a form of leveraged trading which allows an investor to invest in excess of his financial capacity by borrowing money. </a:t>
            </a:r>
          </a:p>
          <a:p>
            <a:pPr algn="just">
              <a:defRPr/>
            </a:pPr>
            <a:r>
              <a:rPr lang="en-US" sz="2400" dirty="0"/>
              <a:t>Margin trading permits investors to buy shares by providing 50 per cent of the deal value as ‘margin,’ while borrowing 50 per cent from banks. From April 2004, the SEBI has permitted brokers, banks, non-banking finance companies (NBFCs) registered with the Reserve Bank, insurance companies and financial institutions to finance margin trading—borrowing money to part-finance stock purchases.</a:t>
            </a:r>
            <a:endParaRPr lang="en-IN"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9FA57-ED64-70B0-97CC-C6A1F1F7E57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Commodity Exchanges in India </a:t>
            </a:r>
          </a:p>
        </p:txBody>
      </p:sp>
      <p:sp>
        <p:nvSpPr>
          <p:cNvPr id="3" name="Content Placeholder 2">
            <a:extLst>
              <a:ext uri="{FF2B5EF4-FFF2-40B4-BE49-F238E27FC236}">
                <a16:creationId xmlns:a16="http://schemas.microsoft.com/office/drawing/2014/main" id="{D7905323-F2C3-6006-8695-E303F23498BD}"/>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1" i="0" dirty="0">
                <a:solidFill>
                  <a:srgbClr val="232533"/>
                </a:solidFill>
                <a:effectLst/>
                <a:latin typeface="Plus Jakarta Sans"/>
              </a:rPr>
              <a:t>NCDEX</a:t>
            </a:r>
            <a:r>
              <a:rPr lang="en-US" b="0" i="0" dirty="0">
                <a:solidFill>
                  <a:srgbClr val="232533"/>
                </a:solidFill>
                <a:effectLst/>
                <a:latin typeface="Plus Jakarta Sans"/>
              </a:rPr>
              <a:t>, or National Commodity and Derivatives Exchange of India, primarily deals with agricultural commodities such as grains, pulses, and spices.</a:t>
            </a:r>
          </a:p>
          <a:p>
            <a:pPr algn="just"/>
            <a:r>
              <a:rPr lang="en-US" b="1" i="0" dirty="0">
                <a:solidFill>
                  <a:srgbClr val="232533"/>
                </a:solidFill>
                <a:effectLst/>
                <a:latin typeface="Plus Jakarta Sans"/>
              </a:rPr>
              <a:t>MCX</a:t>
            </a:r>
            <a:r>
              <a:rPr lang="en-US" b="0" i="0" dirty="0">
                <a:solidFill>
                  <a:srgbClr val="232533"/>
                </a:solidFill>
                <a:effectLst/>
                <a:latin typeface="Plus Jakarta Sans"/>
              </a:rPr>
              <a:t>, or Multi Commodity Exchange of India, specializes in various commodities, including metals, energy, and agricultural products.</a:t>
            </a:r>
            <a:endParaRPr lang="en-IN" dirty="0"/>
          </a:p>
        </p:txBody>
      </p:sp>
    </p:spTree>
    <p:extLst>
      <p:ext uri="{BB962C8B-B14F-4D97-AF65-F5344CB8AC3E}">
        <p14:creationId xmlns:p14="http://schemas.microsoft.com/office/powerpoint/2010/main" val="10772355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68,550 Thank You Stock Photos, Pictures &amp; Royalty-Free Images - iStock">
            <a:extLst>
              <a:ext uri="{FF2B5EF4-FFF2-40B4-BE49-F238E27FC236}">
                <a16:creationId xmlns:a16="http://schemas.microsoft.com/office/drawing/2014/main" id="{3511984A-5AE1-E5BA-0593-A4D81F129C5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25513" y="1447800"/>
            <a:ext cx="7304087" cy="385445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37B8-4ABA-2243-AED3-2A932C5C7F2C}"/>
              </a:ext>
            </a:extLst>
          </p:cNvPr>
          <p:cNvSpPr>
            <a:spLocks noGrp="1"/>
          </p:cNvSpPr>
          <p:nvPr>
            <p:ph type="title"/>
          </p:nvPr>
        </p:nvSpPr>
        <p:spPr/>
        <p:txBody>
          <a:bodyPr/>
          <a:lstStyle/>
          <a:p>
            <a:r>
              <a:rPr lang="en-IN" dirty="0"/>
              <a:t>Stock Exchange </a:t>
            </a:r>
          </a:p>
        </p:txBody>
      </p:sp>
      <p:sp>
        <p:nvSpPr>
          <p:cNvPr id="3" name="Content Placeholder 2">
            <a:extLst>
              <a:ext uri="{FF2B5EF4-FFF2-40B4-BE49-F238E27FC236}">
                <a16:creationId xmlns:a16="http://schemas.microsoft.com/office/drawing/2014/main" id="{E1F2EF00-F3B0-B8DD-3DAF-9526BBB7E78C}"/>
              </a:ext>
            </a:extLst>
          </p:cNvPr>
          <p:cNvSpPr>
            <a:spLocks noGrp="1"/>
          </p:cNvSpPr>
          <p:nvPr>
            <p:ph idx="1"/>
          </p:nvPr>
        </p:nvSpPr>
        <p:spPr/>
        <p:txBody>
          <a:bodyPr/>
          <a:lstStyle/>
          <a:p>
            <a:r>
              <a:rPr lang="en-IN" dirty="0"/>
              <a:t>Equity </a:t>
            </a:r>
          </a:p>
          <a:p>
            <a:pPr lvl="1"/>
            <a:r>
              <a:rPr lang="en-IN" dirty="0"/>
              <a:t>Cash Segment </a:t>
            </a:r>
          </a:p>
          <a:p>
            <a:pPr lvl="1"/>
            <a:r>
              <a:rPr lang="en-IN" dirty="0"/>
              <a:t>Derivative Segment (contract based) </a:t>
            </a:r>
          </a:p>
          <a:p>
            <a:pPr lvl="1">
              <a:buFont typeface="Wingdings" panose="05000000000000000000" pitchFamily="2" charset="2"/>
              <a:buChar char="§"/>
            </a:pPr>
            <a:r>
              <a:rPr lang="en-IN" sz="3200" dirty="0"/>
              <a:t>Debt (G sec,, Bond) </a:t>
            </a:r>
          </a:p>
          <a:p>
            <a:pPr lvl="1">
              <a:buFont typeface="Wingdings" panose="05000000000000000000" pitchFamily="2" charset="2"/>
              <a:buChar char="§"/>
            </a:pPr>
            <a:r>
              <a:rPr lang="en-IN" sz="3200" dirty="0"/>
              <a:t>Currency Derivatives (Forex market) </a:t>
            </a:r>
          </a:p>
          <a:p>
            <a:pPr lvl="1"/>
            <a:endParaRPr lang="en-IN" dirty="0"/>
          </a:p>
        </p:txBody>
      </p:sp>
    </p:spTree>
    <p:extLst>
      <p:ext uri="{BB962C8B-B14F-4D97-AF65-F5344CB8AC3E}">
        <p14:creationId xmlns:p14="http://schemas.microsoft.com/office/powerpoint/2010/main" val="139936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DDAEB-2670-F267-DD32-FCE2BD20531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sz="3200" b="1" dirty="0"/>
              <a:t>Who are the Investors in Secondary Market? </a:t>
            </a:r>
          </a:p>
        </p:txBody>
      </p:sp>
      <p:sp>
        <p:nvSpPr>
          <p:cNvPr id="3" name="Content Placeholder 2">
            <a:extLst>
              <a:ext uri="{FF2B5EF4-FFF2-40B4-BE49-F238E27FC236}">
                <a16:creationId xmlns:a16="http://schemas.microsoft.com/office/drawing/2014/main" id="{AB30A381-5FFE-C859-6EC8-1B7373B3225C}"/>
              </a:ext>
            </a:extLst>
          </p:cNvPr>
          <p:cNvSpPr>
            <a:spLocks noGrp="1"/>
          </p:cNvSpPr>
          <p:nvPr>
            <p:ph idx="1"/>
          </p:nvPr>
        </p:nvSpPr>
        <p:spPr>
          <a:xfrm>
            <a:off x="457200" y="1676400"/>
            <a:ext cx="8229600" cy="4800600"/>
          </a:xfrm>
        </p:spPr>
        <p:txBody>
          <a:bodyPr/>
          <a:lstStyle/>
          <a:p>
            <a:pPr algn="just">
              <a:lnSpc>
                <a:spcPts val="3375"/>
              </a:lnSpc>
              <a:spcBef>
                <a:spcPts val="1125"/>
              </a:spcBef>
              <a:spcAft>
                <a:spcPts val="600"/>
              </a:spcAft>
            </a:pPr>
            <a:r>
              <a:rPr lang="en-US" sz="2400" b="1" i="0" dirty="0">
                <a:solidFill>
                  <a:srgbClr val="333333"/>
                </a:solidFill>
                <a:effectLst/>
                <a:latin typeface="Times New Roman" panose="02020603050405020304" pitchFamily="18" charset="0"/>
                <a:ea typeface="Tahoma" panose="020B0604030504040204" pitchFamily="34" charset="0"/>
                <a:cs typeface="Times New Roman" panose="02020603050405020304" pitchFamily="18" charset="0"/>
              </a:rPr>
              <a:t>1. Institutional Investors or Qualified Institutional Investors (QIIs)</a:t>
            </a:r>
          </a:p>
          <a:p>
            <a:pPr algn="just">
              <a:lnSpc>
                <a:spcPts val="2400"/>
              </a:lnSpc>
              <a:spcAft>
                <a:spcPts val="600"/>
              </a:spcAft>
            </a:pPr>
            <a:r>
              <a:rPr lang="en-US" sz="2400" b="0" i="0" dirty="0">
                <a:solidFill>
                  <a:srgbClr val="545454"/>
                </a:solidFill>
                <a:effectLst/>
                <a:latin typeface="Times New Roman" panose="02020603050405020304" pitchFamily="18" charset="0"/>
                <a:ea typeface="Tahoma" panose="020B0604030504040204" pitchFamily="34" charset="0"/>
                <a:cs typeface="Times New Roman" panose="02020603050405020304" pitchFamily="18" charset="0"/>
              </a:rPr>
              <a:t>Commercial banks, mutual fund houses, public financial institutions, and foreign portfolio investors fall under this category.</a:t>
            </a:r>
          </a:p>
          <a:p>
            <a:pPr algn="just">
              <a:lnSpc>
                <a:spcPts val="3375"/>
              </a:lnSpc>
              <a:spcBef>
                <a:spcPts val="1125"/>
              </a:spcBef>
              <a:spcAft>
                <a:spcPts val="600"/>
              </a:spcAft>
            </a:pPr>
            <a:r>
              <a:rPr lang="en-US" sz="2400" b="1" i="0" dirty="0">
                <a:solidFill>
                  <a:srgbClr val="333333"/>
                </a:solidFill>
                <a:effectLst/>
                <a:latin typeface="Times New Roman" panose="02020603050405020304" pitchFamily="18" charset="0"/>
                <a:ea typeface="Tahoma" panose="020B0604030504040204" pitchFamily="34" charset="0"/>
                <a:cs typeface="Times New Roman" panose="02020603050405020304" pitchFamily="18" charset="0"/>
              </a:rPr>
              <a:t>2. Non-institutional Investors (NIIs) / High Net Worth Individuals (HNIs)</a:t>
            </a:r>
          </a:p>
          <a:p>
            <a:pPr algn="l">
              <a:lnSpc>
                <a:spcPts val="2400"/>
              </a:lnSpc>
              <a:spcAft>
                <a:spcPts val="600"/>
              </a:spcAft>
            </a:pPr>
            <a:r>
              <a:rPr lang="en-US" sz="2400" b="0" i="0" dirty="0">
                <a:solidFill>
                  <a:srgbClr val="545454"/>
                </a:solidFill>
                <a:effectLst/>
                <a:latin typeface="Times New Roman" panose="02020603050405020304" pitchFamily="18" charset="0"/>
                <a:ea typeface="Tahoma" panose="020B0604030504040204" pitchFamily="34" charset="0"/>
                <a:cs typeface="Times New Roman" panose="02020603050405020304" pitchFamily="18" charset="0"/>
              </a:rPr>
              <a:t>Individual investors or institutions (large trusts, big companies, and similar institutions) who are willing to invest more than ₹2 lakh are categorized as High Net Worth Individuals or Non-institutional Investors respectively. </a:t>
            </a:r>
          </a:p>
          <a:p>
            <a:endParaRPr lang="en-IN" dirty="0"/>
          </a:p>
        </p:txBody>
      </p:sp>
    </p:spTree>
    <p:extLst>
      <p:ext uri="{BB962C8B-B14F-4D97-AF65-F5344CB8AC3E}">
        <p14:creationId xmlns:p14="http://schemas.microsoft.com/office/powerpoint/2010/main" val="501726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BB707-DC64-ED02-E070-7ADDA1F1249E}"/>
              </a:ext>
            </a:extLst>
          </p:cNvPr>
          <p:cNvSpPr>
            <a:spLocks noGrp="1"/>
          </p:cNvSpPr>
          <p:nvPr>
            <p:ph type="title"/>
          </p:nvPr>
        </p:nvSpPr>
        <p:spPr/>
        <p:txBody>
          <a:bodyPr/>
          <a:lstStyle/>
          <a:p>
            <a:r>
              <a:rPr lang="en-IN" dirty="0"/>
              <a:t>Who are the investors? </a:t>
            </a:r>
          </a:p>
        </p:txBody>
      </p:sp>
      <p:sp>
        <p:nvSpPr>
          <p:cNvPr id="3" name="Content Placeholder 2">
            <a:extLst>
              <a:ext uri="{FF2B5EF4-FFF2-40B4-BE49-F238E27FC236}">
                <a16:creationId xmlns:a16="http://schemas.microsoft.com/office/drawing/2014/main" id="{4E04A2FF-D9B3-3205-3F25-2E753BDE7A49}"/>
              </a:ext>
            </a:extLst>
          </p:cNvPr>
          <p:cNvSpPr>
            <a:spLocks noGrp="1"/>
          </p:cNvSpPr>
          <p:nvPr>
            <p:ph idx="1"/>
          </p:nvPr>
        </p:nvSpPr>
        <p:spPr/>
        <p:txBody>
          <a:bodyPr/>
          <a:lstStyle/>
          <a:p>
            <a:pPr algn="just">
              <a:lnSpc>
                <a:spcPts val="3375"/>
              </a:lnSpc>
              <a:spcBef>
                <a:spcPts val="1125"/>
              </a:spcBef>
              <a:spcAft>
                <a:spcPts val="0"/>
              </a:spcAft>
            </a:pPr>
            <a:r>
              <a:rPr lang="en-US" sz="2400" b="1" i="0" dirty="0">
                <a:solidFill>
                  <a:srgbClr val="333333"/>
                </a:solidFill>
                <a:effectLst/>
                <a:latin typeface="Times New Roman" panose="02020603050405020304" pitchFamily="18" charset="0"/>
                <a:cs typeface="Times New Roman" panose="02020603050405020304" pitchFamily="18" charset="0"/>
              </a:rPr>
              <a:t>3. Retail Individual Investors (RIIs)</a:t>
            </a:r>
          </a:p>
          <a:p>
            <a:pPr algn="just">
              <a:lnSpc>
                <a:spcPts val="2400"/>
              </a:lnSpc>
              <a:spcAft>
                <a:spcPts val="0"/>
              </a:spcAft>
            </a:pPr>
            <a:r>
              <a:rPr lang="en-US" sz="2400" b="0" i="0" dirty="0">
                <a:solidFill>
                  <a:srgbClr val="545454"/>
                </a:solidFill>
                <a:effectLst/>
                <a:latin typeface="Times New Roman" panose="02020603050405020304" pitchFamily="18" charset="0"/>
                <a:cs typeface="Times New Roman" panose="02020603050405020304" pitchFamily="18" charset="0"/>
              </a:rPr>
              <a:t>This is one of the most common categories for applying for an IPO. Any individual investor who is willing to subscribe for shares less than or up to ₹2 lakh belong to this category. Along with resident Indian individuals, this category includes NRIs and HUFs.</a:t>
            </a:r>
          </a:p>
          <a:p>
            <a:pPr algn="l">
              <a:lnSpc>
                <a:spcPts val="3375"/>
              </a:lnSpc>
              <a:spcBef>
                <a:spcPts val="1125"/>
              </a:spcBef>
              <a:spcAft>
                <a:spcPts val="0"/>
              </a:spcAft>
            </a:pPr>
            <a:r>
              <a:rPr lang="en-US" sz="2400" b="1" dirty="0">
                <a:solidFill>
                  <a:srgbClr val="545454"/>
                </a:solidFill>
                <a:latin typeface="Times New Roman" panose="02020603050405020304" pitchFamily="18" charset="0"/>
                <a:cs typeface="Times New Roman" panose="02020603050405020304" pitchFamily="18" charset="0"/>
              </a:rPr>
              <a:t>4. Anchor Investors</a:t>
            </a:r>
          </a:p>
          <a:p>
            <a:pPr algn="just">
              <a:lnSpc>
                <a:spcPts val="2400"/>
              </a:lnSpc>
              <a:spcAft>
                <a:spcPts val="0"/>
              </a:spcAft>
            </a:pPr>
            <a:r>
              <a:rPr lang="en-US" sz="2400" dirty="0">
                <a:solidFill>
                  <a:srgbClr val="545454"/>
                </a:solidFill>
                <a:latin typeface="Times New Roman" panose="02020603050405020304" pitchFamily="18" charset="0"/>
                <a:cs typeface="Times New Roman" panose="02020603050405020304" pitchFamily="18" charset="0"/>
              </a:rPr>
              <a:t>This new category of investors was introduced by the market regulator, SEBI, in 2009. It is a form of QIIs that can apply for an IPO for a value of ₹10 crore or more through the book-building process. Out of shares reserved for QIIs, up to 60% of the shares can be sold to anchor investors.</a:t>
            </a:r>
          </a:p>
          <a:p>
            <a:endParaRPr lang="en-IN" dirty="0"/>
          </a:p>
        </p:txBody>
      </p:sp>
    </p:spTree>
    <p:extLst>
      <p:ext uri="{BB962C8B-B14F-4D97-AF65-F5344CB8AC3E}">
        <p14:creationId xmlns:p14="http://schemas.microsoft.com/office/powerpoint/2010/main" val="1432139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3172</TotalTime>
  <Words>2929</Words>
  <Application>Microsoft Office PowerPoint</Application>
  <PresentationFormat>On-screen Show (4:3)</PresentationFormat>
  <Paragraphs>347</Paragraphs>
  <Slides>60</Slides>
  <Notes>1</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60</vt:i4>
      </vt:variant>
    </vt:vector>
  </HeadingPairs>
  <TitlesOfParts>
    <vt:vector size="77" baseType="lpstr">
      <vt:lpstr>Arial</vt:lpstr>
      <vt:lpstr>Arial MT</vt:lpstr>
      <vt:lpstr>Calibri</vt:lpstr>
      <vt:lpstr>Calibri Light</vt:lpstr>
      <vt:lpstr>Courier New</vt:lpstr>
      <vt:lpstr>Fira Sans</vt:lpstr>
      <vt:lpstr>georgia</vt:lpstr>
      <vt:lpstr>Google Sans</vt:lpstr>
      <vt:lpstr>Inter</vt:lpstr>
      <vt:lpstr>myFirstFont</vt:lpstr>
      <vt:lpstr>Plus Jakarta Sans</vt:lpstr>
      <vt:lpstr>Roboto</vt:lpstr>
      <vt:lpstr>Roboto Condensed</vt:lpstr>
      <vt:lpstr>SourceSansPro</vt:lpstr>
      <vt:lpstr>Times New Roman</vt:lpstr>
      <vt:lpstr>Wingdings</vt:lpstr>
      <vt:lpstr>Office Theme</vt:lpstr>
      <vt:lpstr>Secondary Market: Lecture Outline </vt:lpstr>
      <vt:lpstr>Decisions </vt:lpstr>
      <vt:lpstr>Why to invest in Securities?</vt:lpstr>
      <vt:lpstr>Indian Capital Market - Overview</vt:lpstr>
      <vt:lpstr>Stock and Commodity Exchanges </vt:lpstr>
      <vt:lpstr>Commodity Exchanges in India </vt:lpstr>
      <vt:lpstr>Stock Exchange </vt:lpstr>
      <vt:lpstr>Who are the Investors in Secondary Market? </vt:lpstr>
      <vt:lpstr>Who are the investors? </vt:lpstr>
      <vt:lpstr>PowerPoint Presentation</vt:lpstr>
      <vt:lpstr>Terms </vt:lpstr>
      <vt:lpstr>MC </vt:lpstr>
      <vt:lpstr>How to calculate SENSEX </vt:lpstr>
      <vt:lpstr>NSE </vt:lpstr>
      <vt:lpstr>Concept and Definition </vt:lpstr>
      <vt:lpstr>Segment of Capital Market in India </vt:lpstr>
      <vt:lpstr>Why Secondary Market?  </vt:lpstr>
      <vt:lpstr>Secondary market for corporates and financial intermediaries</vt:lpstr>
      <vt:lpstr>Secondary market for government securities and public sector undertaking bonds</vt:lpstr>
      <vt:lpstr>Intermediaries </vt:lpstr>
      <vt:lpstr>Secondary Market </vt:lpstr>
      <vt:lpstr>Quote-driven market</vt:lpstr>
      <vt:lpstr>Dealers </vt:lpstr>
      <vt:lpstr>Order-Driven Market  </vt:lpstr>
      <vt:lpstr>Listing of Securities </vt:lpstr>
      <vt:lpstr>Listing of Securities</vt:lpstr>
      <vt:lpstr>Objectives of Listing </vt:lpstr>
      <vt:lpstr>BSE Listing Criteria </vt:lpstr>
      <vt:lpstr>NSE: Listing Criteria </vt:lpstr>
      <vt:lpstr>NSE </vt:lpstr>
      <vt:lpstr>Over The Counter Exchange of India (OTCEI)  </vt:lpstr>
      <vt:lpstr>BSE </vt:lpstr>
      <vt:lpstr>BSE </vt:lpstr>
      <vt:lpstr>NSE </vt:lpstr>
      <vt:lpstr>Stock Market Index</vt:lpstr>
      <vt:lpstr>Functions of an Index</vt:lpstr>
      <vt:lpstr>Market Capitlisation  </vt:lpstr>
      <vt:lpstr>Free Float Market Cap </vt:lpstr>
      <vt:lpstr>NSE: Free Float </vt:lpstr>
      <vt:lpstr>Free Float </vt:lpstr>
      <vt:lpstr>Methodologies for Calculating the Index</vt:lpstr>
      <vt:lpstr>Free-float market capitalization method</vt:lpstr>
      <vt:lpstr>SENSEX = BSE 30 Index (MC)  </vt:lpstr>
      <vt:lpstr>Nifty 50 </vt:lpstr>
      <vt:lpstr>NSE Other indices </vt:lpstr>
      <vt:lpstr>India Vix Index </vt:lpstr>
      <vt:lpstr>Stock Broking </vt:lpstr>
      <vt:lpstr>Custodial Services </vt:lpstr>
      <vt:lpstr>Global Stock Market Indices </vt:lpstr>
      <vt:lpstr>PowerPoint Presentation</vt:lpstr>
      <vt:lpstr>PowerPoint Presentation</vt:lpstr>
      <vt:lpstr>PowerPoint Presentation</vt:lpstr>
      <vt:lpstr>PowerPoint Presentation</vt:lpstr>
      <vt:lpstr>PowerPoint Presentation</vt:lpstr>
      <vt:lpstr>LTP/CLP</vt:lpstr>
      <vt:lpstr>Risk Management</vt:lpstr>
      <vt:lpstr>Electronic Trading Systems</vt:lpstr>
      <vt:lpstr>Rolling Settlement</vt:lpstr>
      <vt:lpstr>Margin Trading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Role of NSS</dc:title>
  <dc:creator>CU_COMMERCE_10</dc:creator>
  <cp:lastModifiedBy>Ashish Kumar Sana</cp:lastModifiedBy>
  <cp:revision>133</cp:revision>
  <dcterms:created xsi:type="dcterms:W3CDTF">2006-08-16T00:00:00Z</dcterms:created>
  <dcterms:modified xsi:type="dcterms:W3CDTF">2024-11-10T16:58:55Z</dcterms:modified>
</cp:coreProperties>
</file>