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76" r:id="rId2"/>
    <p:sldId id="682" r:id="rId3"/>
    <p:sldId id="415" r:id="rId4"/>
    <p:sldId id="591" r:id="rId5"/>
    <p:sldId id="592" r:id="rId6"/>
    <p:sldId id="627" r:id="rId7"/>
    <p:sldId id="416" r:id="rId8"/>
    <p:sldId id="401" r:id="rId9"/>
    <p:sldId id="402" r:id="rId10"/>
    <p:sldId id="403" r:id="rId11"/>
    <p:sldId id="406" r:id="rId12"/>
    <p:sldId id="693" r:id="rId13"/>
    <p:sldId id="700" r:id="rId14"/>
    <p:sldId id="701" r:id="rId15"/>
    <p:sldId id="702" r:id="rId16"/>
    <p:sldId id="704" r:id="rId17"/>
    <p:sldId id="705" r:id="rId18"/>
    <p:sldId id="706" r:id="rId19"/>
    <p:sldId id="707" r:id="rId20"/>
    <p:sldId id="708" r:id="rId21"/>
    <p:sldId id="709" r:id="rId22"/>
    <p:sldId id="710" r:id="rId23"/>
    <p:sldId id="703" r:id="rId24"/>
    <p:sldId id="341" r:id="rId25"/>
    <p:sldId id="342" r:id="rId26"/>
    <p:sldId id="343" r:id="rId27"/>
    <p:sldId id="407" r:id="rId28"/>
    <p:sldId id="685" r:id="rId29"/>
    <p:sldId id="686" r:id="rId30"/>
    <p:sldId id="687" r:id="rId31"/>
    <p:sldId id="688" r:id="rId32"/>
    <p:sldId id="404" r:id="rId33"/>
    <p:sldId id="625" r:id="rId34"/>
    <p:sldId id="660" r:id="rId35"/>
    <p:sldId id="411" r:id="rId36"/>
    <p:sldId id="694" r:id="rId37"/>
    <p:sldId id="346" r:id="rId38"/>
    <p:sldId id="347" r:id="rId39"/>
    <p:sldId id="348" r:id="rId40"/>
    <p:sldId id="689" r:id="rId41"/>
    <p:sldId id="690" r:id="rId42"/>
    <p:sldId id="691" r:id="rId43"/>
    <p:sldId id="692" r:id="rId44"/>
    <p:sldId id="661" r:id="rId45"/>
    <p:sldId id="662" r:id="rId46"/>
    <p:sldId id="663" r:id="rId47"/>
    <p:sldId id="353" r:id="rId48"/>
    <p:sldId id="664" r:id="rId49"/>
    <p:sldId id="357" r:id="rId50"/>
    <p:sldId id="665" r:id="rId51"/>
    <p:sldId id="360" r:id="rId52"/>
    <p:sldId id="361" r:id="rId53"/>
    <p:sldId id="696" r:id="rId54"/>
    <p:sldId id="666" r:id="rId55"/>
    <p:sldId id="667" r:id="rId56"/>
    <p:sldId id="668" r:id="rId57"/>
    <p:sldId id="366" r:id="rId58"/>
    <p:sldId id="367" r:id="rId59"/>
    <p:sldId id="368" r:id="rId60"/>
    <p:sldId id="697" r:id="rId61"/>
    <p:sldId id="698" r:id="rId62"/>
    <p:sldId id="699" r:id="rId63"/>
    <p:sldId id="671" r:id="rId64"/>
    <p:sldId id="672" r:id="rId65"/>
    <p:sldId id="676" r:id="rId66"/>
    <p:sldId id="417" r:id="rId67"/>
    <p:sldId id="412" r:id="rId68"/>
    <p:sldId id="413" r:id="rId69"/>
    <p:sldId id="408" r:id="rId70"/>
    <p:sldId id="409" r:id="rId71"/>
    <p:sldId id="410" r:id="rId72"/>
    <p:sldId id="681"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7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AC4E5-46FE-484E-85CC-55683F3C3D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F46821FE-9336-415E-8FAE-2FB097C37445}">
      <dgm:prSet phldrT="[Text]"/>
      <dgm:spPr>
        <a:solidFill>
          <a:schemeClr val="accent3">
            <a:lumMod val="40000"/>
            <a:lumOff val="60000"/>
            <a:alpha val="90000"/>
          </a:schemeClr>
        </a:solidFill>
      </dgm:spPr>
      <dgm:t>
        <a:bodyPr/>
        <a:lstStyle/>
        <a:p>
          <a:r>
            <a:rPr lang="en-IN" dirty="0"/>
            <a:t>Instruments </a:t>
          </a:r>
        </a:p>
      </dgm:t>
    </dgm:pt>
    <dgm:pt modelId="{929C19E2-AB50-4857-A797-4138586317A6}" type="parTrans" cxnId="{1E46432E-5C6A-46C0-BFB5-3418BD7DBCF2}">
      <dgm:prSet/>
      <dgm:spPr/>
      <dgm:t>
        <a:bodyPr/>
        <a:lstStyle/>
        <a:p>
          <a:endParaRPr lang="en-IN"/>
        </a:p>
      </dgm:t>
    </dgm:pt>
    <dgm:pt modelId="{54EDAA2B-3990-4851-8AB2-E595FEDFC684}" type="sibTrans" cxnId="{1E46432E-5C6A-46C0-BFB5-3418BD7DBCF2}">
      <dgm:prSet/>
      <dgm:spPr/>
      <dgm:t>
        <a:bodyPr/>
        <a:lstStyle/>
        <a:p>
          <a:endParaRPr lang="en-IN"/>
        </a:p>
      </dgm:t>
    </dgm:pt>
    <dgm:pt modelId="{D008EBEF-B95F-40C5-B898-3DAAC71CFB2A}">
      <dgm:prSet phldrT="[Text]"/>
      <dgm:spPr>
        <a:solidFill>
          <a:schemeClr val="accent3">
            <a:lumMod val="40000"/>
            <a:lumOff val="60000"/>
            <a:alpha val="90000"/>
          </a:schemeClr>
        </a:solidFill>
      </dgm:spPr>
      <dgm:t>
        <a:bodyPr/>
        <a:lstStyle/>
        <a:p>
          <a:r>
            <a:rPr lang="en-IN" dirty="0"/>
            <a:t>Equity </a:t>
          </a:r>
        </a:p>
      </dgm:t>
    </dgm:pt>
    <dgm:pt modelId="{56F356D7-2CB9-4B3D-B0A5-00F4F6C6868F}" type="parTrans" cxnId="{8C8B94F1-F917-4C37-A7B8-CDEDB553EEA4}">
      <dgm:prSet/>
      <dgm:spPr/>
      <dgm:t>
        <a:bodyPr/>
        <a:lstStyle/>
        <a:p>
          <a:endParaRPr lang="en-IN"/>
        </a:p>
      </dgm:t>
    </dgm:pt>
    <dgm:pt modelId="{76F0F996-EEA2-4154-BEEF-C7B46B7B5FC1}" type="sibTrans" cxnId="{8C8B94F1-F917-4C37-A7B8-CDEDB553EEA4}">
      <dgm:prSet/>
      <dgm:spPr/>
      <dgm:t>
        <a:bodyPr/>
        <a:lstStyle/>
        <a:p>
          <a:endParaRPr lang="en-IN"/>
        </a:p>
      </dgm:t>
    </dgm:pt>
    <dgm:pt modelId="{85BA11A3-1FD2-4260-A5D2-CC51D693F250}">
      <dgm:prSet phldrT="[Text]"/>
      <dgm:spPr>
        <a:solidFill>
          <a:schemeClr val="accent3">
            <a:lumMod val="40000"/>
            <a:lumOff val="60000"/>
            <a:alpha val="90000"/>
          </a:schemeClr>
        </a:solidFill>
      </dgm:spPr>
      <dgm:t>
        <a:bodyPr/>
        <a:lstStyle/>
        <a:p>
          <a:r>
            <a:rPr lang="en-IN" dirty="0"/>
            <a:t>Debt </a:t>
          </a:r>
        </a:p>
      </dgm:t>
    </dgm:pt>
    <dgm:pt modelId="{638C1ECD-F80B-4D60-ACD2-2FCDD73BAC1F}" type="parTrans" cxnId="{53B13FAF-AD2A-4AF8-B0D5-907898546313}">
      <dgm:prSet/>
      <dgm:spPr/>
      <dgm:t>
        <a:bodyPr/>
        <a:lstStyle/>
        <a:p>
          <a:endParaRPr lang="en-IN"/>
        </a:p>
      </dgm:t>
    </dgm:pt>
    <dgm:pt modelId="{69D6B581-CCA8-49AF-8CD3-41333AD999A6}" type="sibTrans" cxnId="{53B13FAF-AD2A-4AF8-B0D5-907898546313}">
      <dgm:prSet/>
      <dgm:spPr/>
      <dgm:t>
        <a:bodyPr/>
        <a:lstStyle/>
        <a:p>
          <a:endParaRPr lang="en-IN"/>
        </a:p>
      </dgm:t>
    </dgm:pt>
    <dgm:pt modelId="{D0D1ED41-C0CC-4A67-8889-9065E2BBDCB2}">
      <dgm:prSet/>
      <dgm:spPr>
        <a:solidFill>
          <a:schemeClr val="accent3">
            <a:lumMod val="40000"/>
            <a:lumOff val="60000"/>
            <a:alpha val="90000"/>
          </a:schemeClr>
        </a:solidFill>
      </dgm:spPr>
      <dgm:t>
        <a:bodyPr/>
        <a:lstStyle/>
        <a:p>
          <a:r>
            <a:rPr lang="en-IN" dirty="0"/>
            <a:t>Derivatives</a:t>
          </a:r>
        </a:p>
      </dgm:t>
    </dgm:pt>
    <dgm:pt modelId="{0BAA11D9-E1B4-4F4F-9263-C5B1EC359DB3}" type="parTrans" cxnId="{4BDED025-C144-43EA-B01E-C44094FBBA9C}">
      <dgm:prSet/>
      <dgm:spPr/>
      <dgm:t>
        <a:bodyPr/>
        <a:lstStyle/>
        <a:p>
          <a:endParaRPr lang="en-IN"/>
        </a:p>
      </dgm:t>
    </dgm:pt>
    <dgm:pt modelId="{6C6B2D04-383F-47FC-83B3-A765D5DEB4C2}" type="sibTrans" cxnId="{4BDED025-C144-43EA-B01E-C44094FBBA9C}">
      <dgm:prSet/>
      <dgm:spPr/>
      <dgm:t>
        <a:bodyPr/>
        <a:lstStyle/>
        <a:p>
          <a:endParaRPr lang="en-IN"/>
        </a:p>
      </dgm:t>
    </dgm:pt>
    <dgm:pt modelId="{F020F18F-EE56-4396-B988-AE2DC31A6A34}" type="pres">
      <dgm:prSet presAssocID="{B7AAC4E5-46FE-484E-85CC-55683F3C3D7F}" presName="hierChild1" presStyleCnt="0">
        <dgm:presLayoutVars>
          <dgm:chPref val="1"/>
          <dgm:dir/>
          <dgm:animOne val="branch"/>
          <dgm:animLvl val="lvl"/>
          <dgm:resizeHandles/>
        </dgm:presLayoutVars>
      </dgm:prSet>
      <dgm:spPr/>
    </dgm:pt>
    <dgm:pt modelId="{51CA8D3C-C2EE-4D9C-8894-CBDFFBDB79EA}" type="pres">
      <dgm:prSet presAssocID="{F46821FE-9336-415E-8FAE-2FB097C37445}" presName="hierRoot1" presStyleCnt="0"/>
      <dgm:spPr/>
    </dgm:pt>
    <dgm:pt modelId="{B1B974D3-8038-49AC-A25E-6E5DBC942242}" type="pres">
      <dgm:prSet presAssocID="{F46821FE-9336-415E-8FAE-2FB097C37445}" presName="composite" presStyleCnt="0"/>
      <dgm:spPr/>
    </dgm:pt>
    <dgm:pt modelId="{906BF8CD-8AE0-4D0A-B93F-57BDEEA5F4F3}" type="pres">
      <dgm:prSet presAssocID="{F46821FE-9336-415E-8FAE-2FB097C37445}" presName="background" presStyleLbl="node0" presStyleIdx="0" presStyleCnt="1"/>
      <dgm:spPr/>
    </dgm:pt>
    <dgm:pt modelId="{ADDF9102-C685-40BE-A897-32BEEFBC7DFD}" type="pres">
      <dgm:prSet presAssocID="{F46821FE-9336-415E-8FAE-2FB097C37445}" presName="text" presStyleLbl="fgAcc0" presStyleIdx="0" presStyleCnt="1">
        <dgm:presLayoutVars>
          <dgm:chPref val="3"/>
        </dgm:presLayoutVars>
      </dgm:prSet>
      <dgm:spPr/>
    </dgm:pt>
    <dgm:pt modelId="{80F57976-AE8F-49A3-B6BD-10E99D323DBB}" type="pres">
      <dgm:prSet presAssocID="{F46821FE-9336-415E-8FAE-2FB097C37445}" presName="hierChild2" presStyleCnt="0"/>
      <dgm:spPr/>
    </dgm:pt>
    <dgm:pt modelId="{EE594BA3-ECE3-4259-85A1-6DE7855CCB19}" type="pres">
      <dgm:prSet presAssocID="{56F356D7-2CB9-4B3D-B0A5-00F4F6C6868F}" presName="Name10" presStyleLbl="parChTrans1D2" presStyleIdx="0" presStyleCnt="3"/>
      <dgm:spPr/>
    </dgm:pt>
    <dgm:pt modelId="{36BB9ECD-0C91-4866-B513-88F46992C4B2}" type="pres">
      <dgm:prSet presAssocID="{D008EBEF-B95F-40C5-B898-3DAAC71CFB2A}" presName="hierRoot2" presStyleCnt="0"/>
      <dgm:spPr/>
    </dgm:pt>
    <dgm:pt modelId="{547FE234-E156-45F8-9328-A3CEE2DE1F2A}" type="pres">
      <dgm:prSet presAssocID="{D008EBEF-B95F-40C5-B898-3DAAC71CFB2A}" presName="composite2" presStyleCnt="0"/>
      <dgm:spPr/>
    </dgm:pt>
    <dgm:pt modelId="{1F4D5C91-0F4E-43F9-81B6-E521E5BA880C}" type="pres">
      <dgm:prSet presAssocID="{D008EBEF-B95F-40C5-B898-3DAAC71CFB2A}" presName="background2" presStyleLbl="node2" presStyleIdx="0" presStyleCnt="3"/>
      <dgm:spPr/>
    </dgm:pt>
    <dgm:pt modelId="{04FC0CB4-8850-45F6-BA17-50458EBBA608}" type="pres">
      <dgm:prSet presAssocID="{D008EBEF-B95F-40C5-B898-3DAAC71CFB2A}" presName="text2" presStyleLbl="fgAcc2" presStyleIdx="0" presStyleCnt="3">
        <dgm:presLayoutVars>
          <dgm:chPref val="3"/>
        </dgm:presLayoutVars>
      </dgm:prSet>
      <dgm:spPr/>
    </dgm:pt>
    <dgm:pt modelId="{DA2631A9-8764-4AD9-8FD1-BE43B8E9AC31}" type="pres">
      <dgm:prSet presAssocID="{D008EBEF-B95F-40C5-B898-3DAAC71CFB2A}" presName="hierChild3" presStyleCnt="0"/>
      <dgm:spPr/>
    </dgm:pt>
    <dgm:pt modelId="{D9C816A9-0480-40D1-B5F1-261C55ED9519}" type="pres">
      <dgm:prSet presAssocID="{638C1ECD-F80B-4D60-ACD2-2FCDD73BAC1F}" presName="Name10" presStyleLbl="parChTrans1D2" presStyleIdx="1" presStyleCnt="3"/>
      <dgm:spPr/>
    </dgm:pt>
    <dgm:pt modelId="{38E6697D-5FC9-4A26-88EC-4DED490C6A37}" type="pres">
      <dgm:prSet presAssocID="{85BA11A3-1FD2-4260-A5D2-CC51D693F250}" presName="hierRoot2" presStyleCnt="0"/>
      <dgm:spPr/>
    </dgm:pt>
    <dgm:pt modelId="{09465071-BC1D-46A4-88AF-1A260D9E9DC5}" type="pres">
      <dgm:prSet presAssocID="{85BA11A3-1FD2-4260-A5D2-CC51D693F250}" presName="composite2" presStyleCnt="0"/>
      <dgm:spPr/>
    </dgm:pt>
    <dgm:pt modelId="{86C90B10-C1C4-4F37-A1C2-A7CF90452CFA}" type="pres">
      <dgm:prSet presAssocID="{85BA11A3-1FD2-4260-A5D2-CC51D693F250}" presName="background2" presStyleLbl="node2" presStyleIdx="1" presStyleCnt="3"/>
      <dgm:spPr/>
    </dgm:pt>
    <dgm:pt modelId="{8C2786F5-B9F7-41C3-8435-16598D03E9BD}" type="pres">
      <dgm:prSet presAssocID="{85BA11A3-1FD2-4260-A5D2-CC51D693F250}" presName="text2" presStyleLbl="fgAcc2" presStyleIdx="1" presStyleCnt="3">
        <dgm:presLayoutVars>
          <dgm:chPref val="3"/>
        </dgm:presLayoutVars>
      </dgm:prSet>
      <dgm:spPr/>
    </dgm:pt>
    <dgm:pt modelId="{5639096F-E20F-48E9-A624-BC65940E4B1F}" type="pres">
      <dgm:prSet presAssocID="{85BA11A3-1FD2-4260-A5D2-CC51D693F250}" presName="hierChild3" presStyleCnt="0"/>
      <dgm:spPr/>
    </dgm:pt>
    <dgm:pt modelId="{02484BC7-B9AE-4D6F-8FB6-EDFEF5B7A7AC}" type="pres">
      <dgm:prSet presAssocID="{0BAA11D9-E1B4-4F4F-9263-C5B1EC359DB3}" presName="Name10" presStyleLbl="parChTrans1D2" presStyleIdx="2" presStyleCnt="3"/>
      <dgm:spPr/>
    </dgm:pt>
    <dgm:pt modelId="{29C2A11E-C1F1-47B0-A179-4A4BF71BB408}" type="pres">
      <dgm:prSet presAssocID="{D0D1ED41-C0CC-4A67-8889-9065E2BBDCB2}" presName="hierRoot2" presStyleCnt="0"/>
      <dgm:spPr/>
    </dgm:pt>
    <dgm:pt modelId="{65F45F0D-1A32-4DAF-A2B7-D4E434DCDA5A}" type="pres">
      <dgm:prSet presAssocID="{D0D1ED41-C0CC-4A67-8889-9065E2BBDCB2}" presName="composite2" presStyleCnt="0"/>
      <dgm:spPr/>
    </dgm:pt>
    <dgm:pt modelId="{23C9C631-AFDD-43FC-AF1E-59874836B9C8}" type="pres">
      <dgm:prSet presAssocID="{D0D1ED41-C0CC-4A67-8889-9065E2BBDCB2}" presName="background2" presStyleLbl="node2" presStyleIdx="2" presStyleCnt="3"/>
      <dgm:spPr/>
    </dgm:pt>
    <dgm:pt modelId="{A05C5C26-CDAC-495B-BEF9-E413675973BB}" type="pres">
      <dgm:prSet presAssocID="{D0D1ED41-C0CC-4A67-8889-9065E2BBDCB2}" presName="text2" presStyleLbl="fgAcc2" presStyleIdx="2" presStyleCnt="3">
        <dgm:presLayoutVars>
          <dgm:chPref val="3"/>
        </dgm:presLayoutVars>
      </dgm:prSet>
      <dgm:spPr/>
    </dgm:pt>
    <dgm:pt modelId="{C9FADCEF-1354-4409-87AD-987130AFD0BC}" type="pres">
      <dgm:prSet presAssocID="{D0D1ED41-C0CC-4A67-8889-9065E2BBDCB2}" presName="hierChild3" presStyleCnt="0"/>
      <dgm:spPr/>
    </dgm:pt>
  </dgm:ptLst>
  <dgm:cxnLst>
    <dgm:cxn modelId="{4BDED025-C144-43EA-B01E-C44094FBBA9C}" srcId="{F46821FE-9336-415E-8FAE-2FB097C37445}" destId="{D0D1ED41-C0CC-4A67-8889-9065E2BBDCB2}" srcOrd="2" destOrd="0" parTransId="{0BAA11D9-E1B4-4F4F-9263-C5B1EC359DB3}" sibTransId="{6C6B2D04-383F-47FC-83B3-A765D5DEB4C2}"/>
    <dgm:cxn modelId="{1E46432E-5C6A-46C0-BFB5-3418BD7DBCF2}" srcId="{B7AAC4E5-46FE-484E-85CC-55683F3C3D7F}" destId="{F46821FE-9336-415E-8FAE-2FB097C37445}" srcOrd="0" destOrd="0" parTransId="{929C19E2-AB50-4857-A797-4138586317A6}" sibTransId="{54EDAA2B-3990-4851-8AB2-E595FEDFC684}"/>
    <dgm:cxn modelId="{A29E5D39-AA22-4285-8CD2-4242D7CFE783}" type="presOf" srcId="{56F356D7-2CB9-4B3D-B0A5-00F4F6C6868F}" destId="{EE594BA3-ECE3-4259-85A1-6DE7855CCB19}" srcOrd="0" destOrd="0" presId="urn:microsoft.com/office/officeart/2005/8/layout/hierarchy1"/>
    <dgm:cxn modelId="{D841E44A-7E10-43F1-983C-7639C4AF223E}" type="presOf" srcId="{638C1ECD-F80B-4D60-ACD2-2FCDD73BAC1F}" destId="{D9C816A9-0480-40D1-B5F1-261C55ED9519}" srcOrd="0" destOrd="0" presId="urn:microsoft.com/office/officeart/2005/8/layout/hierarchy1"/>
    <dgm:cxn modelId="{AB92F171-5138-4C5F-B6FD-1CE2439AF938}" type="presOf" srcId="{D0D1ED41-C0CC-4A67-8889-9065E2BBDCB2}" destId="{A05C5C26-CDAC-495B-BEF9-E413675973BB}" srcOrd="0" destOrd="0" presId="urn:microsoft.com/office/officeart/2005/8/layout/hierarchy1"/>
    <dgm:cxn modelId="{747F1154-36C9-42A7-AB55-923609C094E7}" type="presOf" srcId="{F46821FE-9336-415E-8FAE-2FB097C37445}" destId="{ADDF9102-C685-40BE-A897-32BEEFBC7DFD}" srcOrd="0" destOrd="0" presId="urn:microsoft.com/office/officeart/2005/8/layout/hierarchy1"/>
    <dgm:cxn modelId="{D043CA83-3EA7-4DE9-956E-5621616CF091}" type="presOf" srcId="{0BAA11D9-E1B4-4F4F-9263-C5B1EC359DB3}" destId="{02484BC7-B9AE-4D6F-8FB6-EDFEF5B7A7AC}" srcOrd="0" destOrd="0" presId="urn:microsoft.com/office/officeart/2005/8/layout/hierarchy1"/>
    <dgm:cxn modelId="{63D8C69A-652B-479A-ABA2-B8E29E74B9AD}" type="presOf" srcId="{D008EBEF-B95F-40C5-B898-3DAAC71CFB2A}" destId="{04FC0CB4-8850-45F6-BA17-50458EBBA608}" srcOrd="0" destOrd="0" presId="urn:microsoft.com/office/officeart/2005/8/layout/hierarchy1"/>
    <dgm:cxn modelId="{FEE555AC-521B-4F94-AE37-A2DD926E30AF}" type="presOf" srcId="{85BA11A3-1FD2-4260-A5D2-CC51D693F250}" destId="{8C2786F5-B9F7-41C3-8435-16598D03E9BD}" srcOrd="0" destOrd="0" presId="urn:microsoft.com/office/officeart/2005/8/layout/hierarchy1"/>
    <dgm:cxn modelId="{53B13FAF-AD2A-4AF8-B0D5-907898546313}" srcId="{F46821FE-9336-415E-8FAE-2FB097C37445}" destId="{85BA11A3-1FD2-4260-A5D2-CC51D693F250}" srcOrd="1" destOrd="0" parTransId="{638C1ECD-F80B-4D60-ACD2-2FCDD73BAC1F}" sibTransId="{69D6B581-CCA8-49AF-8CD3-41333AD999A6}"/>
    <dgm:cxn modelId="{B0FC93DF-2567-43A8-92BB-7953D402432F}" type="presOf" srcId="{B7AAC4E5-46FE-484E-85CC-55683F3C3D7F}" destId="{F020F18F-EE56-4396-B988-AE2DC31A6A34}" srcOrd="0" destOrd="0" presId="urn:microsoft.com/office/officeart/2005/8/layout/hierarchy1"/>
    <dgm:cxn modelId="{8C8B94F1-F917-4C37-A7B8-CDEDB553EEA4}" srcId="{F46821FE-9336-415E-8FAE-2FB097C37445}" destId="{D008EBEF-B95F-40C5-B898-3DAAC71CFB2A}" srcOrd="0" destOrd="0" parTransId="{56F356D7-2CB9-4B3D-B0A5-00F4F6C6868F}" sibTransId="{76F0F996-EEA2-4154-BEEF-C7B46B7B5FC1}"/>
    <dgm:cxn modelId="{F50C0560-A995-4597-98B6-40646A7D6313}" type="presParOf" srcId="{F020F18F-EE56-4396-B988-AE2DC31A6A34}" destId="{51CA8D3C-C2EE-4D9C-8894-CBDFFBDB79EA}" srcOrd="0" destOrd="0" presId="urn:microsoft.com/office/officeart/2005/8/layout/hierarchy1"/>
    <dgm:cxn modelId="{E5309CB7-BEA3-48F1-8716-B87C774EED80}" type="presParOf" srcId="{51CA8D3C-C2EE-4D9C-8894-CBDFFBDB79EA}" destId="{B1B974D3-8038-49AC-A25E-6E5DBC942242}" srcOrd="0" destOrd="0" presId="urn:microsoft.com/office/officeart/2005/8/layout/hierarchy1"/>
    <dgm:cxn modelId="{F62E85E6-8286-4E96-A76A-7F1BB12E14ED}" type="presParOf" srcId="{B1B974D3-8038-49AC-A25E-6E5DBC942242}" destId="{906BF8CD-8AE0-4D0A-B93F-57BDEEA5F4F3}" srcOrd="0" destOrd="0" presId="urn:microsoft.com/office/officeart/2005/8/layout/hierarchy1"/>
    <dgm:cxn modelId="{B14DA4EA-55C3-4CBD-B373-E490C70E7EF9}" type="presParOf" srcId="{B1B974D3-8038-49AC-A25E-6E5DBC942242}" destId="{ADDF9102-C685-40BE-A897-32BEEFBC7DFD}" srcOrd="1" destOrd="0" presId="urn:microsoft.com/office/officeart/2005/8/layout/hierarchy1"/>
    <dgm:cxn modelId="{0C8EAC64-DAE4-4D03-9F29-F63E72B0361F}" type="presParOf" srcId="{51CA8D3C-C2EE-4D9C-8894-CBDFFBDB79EA}" destId="{80F57976-AE8F-49A3-B6BD-10E99D323DBB}" srcOrd="1" destOrd="0" presId="urn:microsoft.com/office/officeart/2005/8/layout/hierarchy1"/>
    <dgm:cxn modelId="{0216035D-45D9-4FF9-AD8C-C314C7C4085A}" type="presParOf" srcId="{80F57976-AE8F-49A3-B6BD-10E99D323DBB}" destId="{EE594BA3-ECE3-4259-85A1-6DE7855CCB19}" srcOrd="0" destOrd="0" presId="urn:microsoft.com/office/officeart/2005/8/layout/hierarchy1"/>
    <dgm:cxn modelId="{4A79B70F-915C-4B54-B605-F073E6221CF1}" type="presParOf" srcId="{80F57976-AE8F-49A3-B6BD-10E99D323DBB}" destId="{36BB9ECD-0C91-4866-B513-88F46992C4B2}" srcOrd="1" destOrd="0" presId="urn:microsoft.com/office/officeart/2005/8/layout/hierarchy1"/>
    <dgm:cxn modelId="{F34A9685-5048-4448-B1AA-6745918E040E}" type="presParOf" srcId="{36BB9ECD-0C91-4866-B513-88F46992C4B2}" destId="{547FE234-E156-45F8-9328-A3CEE2DE1F2A}" srcOrd="0" destOrd="0" presId="urn:microsoft.com/office/officeart/2005/8/layout/hierarchy1"/>
    <dgm:cxn modelId="{E284C988-56C9-4D14-8C9B-764DFF55EE2F}" type="presParOf" srcId="{547FE234-E156-45F8-9328-A3CEE2DE1F2A}" destId="{1F4D5C91-0F4E-43F9-81B6-E521E5BA880C}" srcOrd="0" destOrd="0" presId="urn:microsoft.com/office/officeart/2005/8/layout/hierarchy1"/>
    <dgm:cxn modelId="{EA23ABDE-5133-48F4-B112-708CE0CB63BA}" type="presParOf" srcId="{547FE234-E156-45F8-9328-A3CEE2DE1F2A}" destId="{04FC0CB4-8850-45F6-BA17-50458EBBA608}" srcOrd="1" destOrd="0" presId="urn:microsoft.com/office/officeart/2005/8/layout/hierarchy1"/>
    <dgm:cxn modelId="{7C65D003-EA63-4C06-BF30-F9D710ADCDF7}" type="presParOf" srcId="{36BB9ECD-0C91-4866-B513-88F46992C4B2}" destId="{DA2631A9-8764-4AD9-8FD1-BE43B8E9AC31}" srcOrd="1" destOrd="0" presId="urn:microsoft.com/office/officeart/2005/8/layout/hierarchy1"/>
    <dgm:cxn modelId="{D138796E-D3C9-4888-8283-7A59D5A79443}" type="presParOf" srcId="{80F57976-AE8F-49A3-B6BD-10E99D323DBB}" destId="{D9C816A9-0480-40D1-B5F1-261C55ED9519}" srcOrd="2" destOrd="0" presId="urn:microsoft.com/office/officeart/2005/8/layout/hierarchy1"/>
    <dgm:cxn modelId="{4F90E994-2490-4B94-8E3E-5ADCB4AA853C}" type="presParOf" srcId="{80F57976-AE8F-49A3-B6BD-10E99D323DBB}" destId="{38E6697D-5FC9-4A26-88EC-4DED490C6A37}" srcOrd="3" destOrd="0" presId="urn:microsoft.com/office/officeart/2005/8/layout/hierarchy1"/>
    <dgm:cxn modelId="{AD242A43-E0DC-4F3B-A4BC-F32A1A06D222}" type="presParOf" srcId="{38E6697D-5FC9-4A26-88EC-4DED490C6A37}" destId="{09465071-BC1D-46A4-88AF-1A260D9E9DC5}" srcOrd="0" destOrd="0" presId="urn:microsoft.com/office/officeart/2005/8/layout/hierarchy1"/>
    <dgm:cxn modelId="{C651AE14-D37D-479D-A79C-C540B483EA16}" type="presParOf" srcId="{09465071-BC1D-46A4-88AF-1A260D9E9DC5}" destId="{86C90B10-C1C4-4F37-A1C2-A7CF90452CFA}" srcOrd="0" destOrd="0" presId="urn:microsoft.com/office/officeart/2005/8/layout/hierarchy1"/>
    <dgm:cxn modelId="{D990777C-9778-4D2A-B1E7-727E2A6E19E3}" type="presParOf" srcId="{09465071-BC1D-46A4-88AF-1A260D9E9DC5}" destId="{8C2786F5-B9F7-41C3-8435-16598D03E9BD}" srcOrd="1" destOrd="0" presId="urn:microsoft.com/office/officeart/2005/8/layout/hierarchy1"/>
    <dgm:cxn modelId="{01297B2F-2154-40B6-BC3D-13FEB321EFA4}" type="presParOf" srcId="{38E6697D-5FC9-4A26-88EC-4DED490C6A37}" destId="{5639096F-E20F-48E9-A624-BC65940E4B1F}" srcOrd="1" destOrd="0" presId="urn:microsoft.com/office/officeart/2005/8/layout/hierarchy1"/>
    <dgm:cxn modelId="{4C26C9D4-A964-4B55-B03E-EC588B989629}" type="presParOf" srcId="{80F57976-AE8F-49A3-B6BD-10E99D323DBB}" destId="{02484BC7-B9AE-4D6F-8FB6-EDFEF5B7A7AC}" srcOrd="4" destOrd="0" presId="urn:microsoft.com/office/officeart/2005/8/layout/hierarchy1"/>
    <dgm:cxn modelId="{519E8330-8253-41AA-8641-2D2D9D7B7E30}" type="presParOf" srcId="{80F57976-AE8F-49A3-B6BD-10E99D323DBB}" destId="{29C2A11E-C1F1-47B0-A179-4A4BF71BB408}" srcOrd="5" destOrd="0" presId="urn:microsoft.com/office/officeart/2005/8/layout/hierarchy1"/>
    <dgm:cxn modelId="{F04FB2B7-5A63-415A-B7E0-70FF82B2CD9A}" type="presParOf" srcId="{29C2A11E-C1F1-47B0-A179-4A4BF71BB408}" destId="{65F45F0D-1A32-4DAF-A2B7-D4E434DCDA5A}" srcOrd="0" destOrd="0" presId="urn:microsoft.com/office/officeart/2005/8/layout/hierarchy1"/>
    <dgm:cxn modelId="{2EF3783C-DC02-4B80-8FD4-EC65E5CEBFEE}" type="presParOf" srcId="{65F45F0D-1A32-4DAF-A2B7-D4E434DCDA5A}" destId="{23C9C631-AFDD-43FC-AF1E-59874836B9C8}" srcOrd="0" destOrd="0" presId="urn:microsoft.com/office/officeart/2005/8/layout/hierarchy1"/>
    <dgm:cxn modelId="{F3AB923A-25CC-46BC-ABB6-C1731066DB7A}" type="presParOf" srcId="{65F45F0D-1A32-4DAF-A2B7-D4E434DCDA5A}" destId="{A05C5C26-CDAC-495B-BEF9-E413675973BB}" srcOrd="1" destOrd="0" presId="urn:microsoft.com/office/officeart/2005/8/layout/hierarchy1"/>
    <dgm:cxn modelId="{3F7DB864-F7E5-4153-B5FF-6750678F9CC0}" type="presParOf" srcId="{29C2A11E-C1F1-47B0-A179-4A4BF71BB408}" destId="{C9FADCEF-1354-4409-87AD-987130AFD0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C1477F-C966-410F-BB1F-E5438ACE3B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297495-DC7E-4C9F-AF10-4BA3138088BC}">
      <dgm:prSet phldrT="[Text]" custT="1"/>
      <dgm:spPr>
        <a:solidFill>
          <a:schemeClr val="accent4">
            <a:lumMod val="75000"/>
          </a:schemeClr>
        </a:solidFill>
        <a:ln>
          <a:solidFill>
            <a:schemeClr val="tx1"/>
          </a:solidFill>
        </a:ln>
      </dgm:spPr>
      <dgm:t>
        <a:bodyPr/>
        <a:lstStyle/>
        <a:p>
          <a:r>
            <a:rPr lang="en-US" sz="1600" dirty="0"/>
            <a:t>Company may offer a maximum of 20% price band in which one can bid for shares.</a:t>
          </a:r>
        </a:p>
      </dgm:t>
    </dgm:pt>
    <dgm:pt modelId="{89800AF7-B87B-495A-BE9A-4F8CCC2528EE}" type="parTrans" cxnId="{C0CC3EA2-12F2-48FC-8D6D-B2F6E2249DED}">
      <dgm:prSet/>
      <dgm:spPr/>
      <dgm:t>
        <a:bodyPr/>
        <a:lstStyle/>
        <a:p>
          <a:endParaRPr lang="en-US" sz="2000"/>
        </a:p>
      </dgm:t>
    </dgm:pt>
    <dgm:pt modelId="{E5900034-3C7A-4D2F-9397-C84835E3A7C0}" type="sibTrans" cxnId="{C0CC3EA2-12F2-48FC-8D6D-B2F6E2249DED}">
      <dgm:prSet/>
      <dgm:spPr/>
      <dgm:t>
        <a:bodyPr/>
        <a:lstStyle/>
        <a:p>
          <a:endParaRPr lang="en-US" sz="2000"/>
        </a:p>
      </dgm:t>
    </dgm:pt>
    <dgm:pt modelId="{307DCCE9-1C3F-4207-82BB-097CFB144267}">
      <dgm:prSet phldrT="[Text]" custT="1"/>
      <dgm:spPr>
        <a:solidFill>
          <a:schemeClr val="accent4">
            <a:lumMod val="75000"/>
          </a:schemeClr>
        </a:solidFill>
        <a:ln>
          <a:solidFill>
            <a:schemeClr val="tx1"/>
          </a:solidFill>
        </a:ln>
      </dgm:spPr>
      <dgm:t>
        <a:bodyPr/>
        <a:lstStyle/>
        <a:p>
          <a:r>
            <a:rPr lang="en-US" sz="1600" dirty="0"/>
            <a:t>Floor Price: Lower end of Price Band </a:t>
          </a:r>
        </a:p>
        <a:p>
          <a:r>
            <a:rPr lang="en-US" sz="1600" dirty="0"/>
            <a:t>Cap Price: Higher end of Price Band</a:t>
          </a:r>
        </a:p>
        <a:p>
          <a:r>
            <a:rPr lang="en-US" sz="1600" dirty="0"/>
            <a:t>Eg: Rs.100/- to Rs.120/-</a:t>
          </a:r>
        </a:p>
      </dgm:t>
    </dgm:pt>
    <dgm:pt modelId="{B2E56F91-22E5-437A-813F-0CAD763F8AEF}" type="parTrans" cxnId="{345F4E0D-ACDD-4C46-B6E6-EAA2D63E32DF}">
      <dgm:prSet/>
      <dgm:spPr/>
      <dgm:t>
        <a:bodyPr/>
        <a:lstStyle/>
        <a:p>
          <a:endParaRPr lang="en-US" sz="2000"/>
        </a:p>
      </dgm:t>
    </dgm:pt>
    <dgm:pt modelId="{38BE844A-DC85-444F-A3B8-F80C292775CB}" type="sibTrans" cxnId="{345F4E0D-ACDD-4C46-B6E6-EAA2D63E32DF}">
      <dgm:prSet/>
      <dgm:spPr/>
      <dgm:t>
        <a:bodyPr/>
        <a:lstStyle/>
        <a:p>
          <a:endParaRPr lang="en-US" sz="2000"/>
        </a:p>
      </dgm:t>
    </dgm:pt>
    <dgm:pt modelId="{F8B3F3F6-781C-43AE-A408-B81654647ACF}">
      <dgm:prSet phldrT="[Text]" custT="1"/>
      <dgm:spPr>
        <a:solidFill>
          <a:schemeClr val="accent4">
            <a:lumMod val="40000"/>
            <a:lumOff val="60000"/>
          </a:schemeClr>
        </a:solidFill>
        <a:ln>
          <a:solidFill>
            <a:schemeClr val="tx1"/>
          </a:solidFill>
        </a:ln>
      </dgm:spPr>
      <dgm:t>
        <a:bodyPr/>
        <a:lstStyle/>
        <a:p>
          <a:r>
            <a:rPr lang="en-US" sz="1600" dirty="0">
              <a:solidFill>
                <a:schemeClr val="tx1"/>
              </a:solidFill>
            </a:rPr>
            <a:t>Issuance Price discovered on the basis of demand at various price levels (within Price band) </a:t>
          </a:r>
        </a:p>
      </dgm:t>
    </dgm:pt>
    <dgm:pt modelId="{8AA918D8-730E-42F1-BEC0-6952F01ED8C0}" type="parTrans" cxnId="{27A1F04A-CD24-4ED9-A73D-A511E76110A1}">
      <dgm:prSet/>
      <dgm:spPr/>
      <dgm:t>
        <a:bodyPr/>
        <a:lstStyle/>
        <a:p>
          <a:endParaRPr lang="en-US" sz="2000"/>
        </a:p>
      </dgm:t>
    </dgm:pt>
    <dgm:pt modelId="{5B115291-3032-4C13-BA40-3B12D712FAC8}" type="sibTrans" cxnId="{27A1F04A-CD24-4ED9-A73D-A511E76110A1}">
      <dgm:prSet/>
      <dgm:spPr/>
      <dgm:t>
        <a:bodyPr/>
        <a:lstStyle/>
        <a:p>
          <a:endParaRPr lang="en-US" sz="2000"/>
        </a:p>
      </dgm:t>
    </dgm:pt>
    <dgm:pt modelId="{92B13264-3945-44D3-B49C-9EAEBB93887E}">
      <dgm:prSet phldrT="[Text]" custT="1"/>
      <dgm:spPr>
        <a:solidFill>
          <a:schemeClr val="accent4">
            <a:lumMod val="75000"/>
          </a:schemeClr>
        </a:solidFill>
        <a:ln>
          <a:solidFill>
            <a:schemeClr val="tx1"/>
          </a:solidFill>
        </a:ln>
      </dgm:spPr>
      <dgm:t>
        <a:bodyPr/>
        <a:lstStyle/>
        <a:p>
          <a:r>
            <a:rPr lang="en-US" sz="1600" dirty="0"/>
            <a:t>Investors must specify:</a:t>
          </a:r>
        </a:p>
        <a:p>
          <a:r>
            <a:rPr lang="en-US" sz="1600" dirty="0"/>
            <a:t>- Number of shares they want to buy.</a:t>
          </a:r>
        </a:p>
        <a:p>
          <a:r>
            <a:rPr lang="en-US" sz="1600" dirty="0"/>
            <a:t>- Price they are willing to pay per share (within the price band). </a:t>
          </a:r>
        </a:p>
      </dgm:t>
    </dgm:pt>
    <dgm:pt modelId="{A89B8493-1DEA-476F-A8E7-14DB7DE3BE31}" type="parTrans" cxnId="{2E37331B-BBB1-49F8-9706-6D09CA06B27B}">
      <dgm:prSet/>
      <dgm:spPr/>
      <dgm:t>
        <a:bodyPr/>
        <a:lstStyle/>
        <a:p>
          <a:endParaRPr lang="en-US" sz="2000"/>
        </a:p>
      </dgm:t>
    </dgm:pt>
    <dgm:pt modelId="{3D064190-1EAF-4814-B619-C588B4106A8E}" type="sibTrans" cxnId="{2E37331B-BBB1-49F8-9706-6D09CA06B27B}">
      <dgm:prSet/>
      <dgm:spPr/>
      <dgm:t>
        <a:bodyPr/>
        <a:lstStyle/>
        <a:p>
          <a:endParaRPr lang="en-US" sz="2000"/>
        </a:p>
      </dgm:t>
    </dgm:pt>
    <dgm:pt modelId="{E4E1EE00-2409-4F93-B956-5DDA7970FCF9}">
      <dgm:prSet phldrT="[Text]" custT="1"/>
      <dgm:spPr>
        <a:solidFill>
          <a:schemeClr val="accent4">
            <a:lumMod val="40000"/>
            <a:lumOff val="60000"/>
          </a:schemeClr>
        </a:solidFill>
        <a:ln>
          <a:solidFill>
            <a:schemeClr val="tx1"/>
          </a:solidFill>
        </a:ln>
      </dgm:spPr>
      <dgm:t>
        <a:bodyPr/>
        <a:lstStyle/>
        <a:p>
          <a:r>
            <a:rPr lang="en-US" sz="1600" dirty="0">
              <a:solidFill>
                <a:schemeClr val="tx1"/>
              </a:solidFill>
            </a:rPr>
            <a:t>Price Band is independent of Face Value (FV) of shares.</a:t>
          </a:r>
        </a:p>
      </dgm:t>
    </dgm:pt>
    <dgm:pt modelId="{5070A8D7-B5EB-4786-A8B0-00B720022D1A}" type="parTrans" cxnId="{BA200B24-4A2A-4EF5-BFD1-FD66340548E1}">
      <dgm:prSet/>
      <dgm:spPr/>
      <dgm:t>
        <a:bodyPr/>
        <a:lstStyle/>
        <a:p>
          <a:endParaRPr lang="en-US" sz="2000"/>
        </a:p>
      </dgm:t>
    </dgm:pt>
    <dgm:pt modelId="{8D987F38-61ED-4447-B4FF-A72DAF312C30}" type="sibTrans" cxnId="{BA200B24-4A2A-4EF5-BFD1-FD66340548E1}">
      <dgm:prSet/>
      <dgm:spPr/>
      <dgm:t>
        <a:bodyPr/>
        <a:lstStyle/>
        <a:p>
          <a:endParaRPr lang="en-US" sz="2000"/>
        </a:p>
      </dgm:t>
    </dgm:pt>
    <dgm:pt modelId="{2F316DB9-BF3F-42F9-B589-9EA368F20988}" type="pres">
      <dgm:prSet presAssocID="{87C1477F-C966-410F-BB1F-E5438ACE3BE7}" presName="diagram" presStyleCnt="0">
        <dgm:presLayoutVars>
          <dgm:dir/>
          <dgm:resizeHandles val="exact"/>
        </dgm:presLayoutVars>
      </dgm:prSet>
      <dgm:spPr/>
    </dgm:pt>
    <dgm:pt modelId="{919D5FF3-FFE8-401C-825B-88979CEF621A}" type="pres">
      <dgm:prSet presAssocID="{21297495-DC7E-4C9F-AF10-4BA3138088BC}" presName="node" presStyleLbl="node1" presStyleIdx="0" presStyleCnt="5" custScaleY="107537" custLinFactNeighborX="-10008" custLinFactNeighborY="2481">
        <dgm:presLayoutVars>
          <dgm:bulletEnabled val="1"/>
        </dgm:presLayoutVars>
      </dgm:prSet>
      <dgm:spPr>
        <a:prstGeom prst="hexagon">
          <a:avLst/>
        </a:prstGeom>
      </dgm:spPr>
    </dgm:pt>
    <dgm:pt modelId="{FE1AD29B-0897-4349-A50B-262DFF0153AD}" type="pres">
      <dgm:prSet presAssocID="{E5900034-3C7A-4D2F-9397-C84835E3A7C0}" presName="sibTrans" presStyleCnt="0"/>
      <dgm:spPr/>
    </dgm:pt>
    <dgm:pt modelId="{55A7398F-9E75-4508-A7D9-FE7A43531B86}" type="pres">
      <dgm:prSet presAssocID="{E4E1EE00-2409-4F93-B956-5DDA7970FCF9}" presName="node" presStyleLbl="node1" presStyleIdx="1" presStyleCnt="5" custScaleY="106227" custLinFactNeighborX="-2234" custLinFactNeighborY="2481">
        <dgm:presLayoutVars>
          <dgm:bulletEnabled val="1"/>
        </dgm:presLayoutVars>
      </dgm:prSet>
      <dgm:spPr>
        <a:prstGeom prst="hexagon">
          <a:avLst/>
        </a:prstGeom>
      </dgm:spPr>
    </dgm:pt>
    <dgm:pt modelId="{E8F216BD-9634-4AB4-A04E-3BFBA35F72CA}" type="pres">
      <dgm:prSet presAssocID="{8D987F38-61ED-4447-B4FF-A72DAF312C30}" presName="sibTrans" presStyleCnt="0"/>
      <dgm:spPr/>
    </dgm:pt>
    <dgm:pt modelId="{A971EAB1-2452-4336-99E3-026BCA48814C}" type="pres">
      <dgm:prSet presAssocID="{307DCCE9-1C3F-4207-82BB-097CFB144267}" presName="node" presStyleLbl="node1" presStyleIdx="2" presStyleCnt="5" custScaleY="110137" custLinFactNeighborX="-2630" custLinFactNeighborY="2481">
        <dgm:presLayoutVars>
          <dgm:bulletEnabled val="1"/>
        </dgm:presLayoutVars>
      </dgm:prSet>
      <dgm:spPr>
        <a:prstGeom prst="hexagon">
          <a:avLst/>
        </a:prstGeom>
      </dgm:spPr>
    </dgm:pt>
    <dgm:pt modelId="{12B7A726-5BC6-4FD7-A954-37E0188C6568}" type="pres">
      <dgm:prSet presAssocID="{38BE844A-DC85-444F-A3B8-F80C292775CB}" presName="sibTrans" presStyleCnt="0"/>
      <dgm:spPr/>
    </dgm:pt>
    <dgm:pt modelId="{66F089B6-E7CB-46E4-A87D-06F819BC1D25}" type="pres">
      <dgm:prSet presAssocID="{F8B3F3F6-781C-43AE-A408-B81654647ACF}" presName="node" presStyleLbl="node1" presStyleIdx="3" presStyleCnt="5" custScaleY="121140" custLinFactNeighborX="-10236" custLinFactNeighborY="-1264">
        <dgm:presLayoutVars>
          <dgm:bulletEnabled val="1"/>
        </dgm:presLayoutVars>
      </dgm:prSet>
      <dgm:spPr>
        <a:prstGeom prst="hexagon">
          <a:avLst/>
        </a:prstGeom>
      </dgm:spPr>
    </dgm:pt>
    <dgm:pt modelId="{412069BA-25BE-4E0F-85D9-A7916F933422}" type="pres">
      <dgm:prSet presAssocID="{5B115291-3032-4C13-BA40-3B12D712FAC8}" presName="sibTrans" presStyleCnt="0"/>
      <dgm:spPr/>
    </dgm:pt>
    <dgm:pt modelId="{0CCC874A-FF35-4744-A9B4-E8AE00F8BBA0}" type="pres">
      <dgm:prSet presAssocID="{92B13264-3945-44D3-B49C-9EAEBB93887E}" presName="node" presStyleLbl="node1" presStyleIdx="4" presStyleCnt="5" custScaleY="125086" custLinFactNeighborX="-2630">
        <dgm:presLayoutVars>
          <dgm:bulletEnabled val="1"/>
        </dgm:presLayoutVars>
      </dgm:prSet>
      <dgm:spPr>
        <a:prstGeom prst="hexagon">
          <a:avLst/>
        </a:prstGeom>
      </dgm:spPr>
    </dgm:pt>
  </dgm:ptLst>
  <dgm:cxnLst>
    <dgm:cxn modelId="{345F4E0D-ACDD-4C46-B6E6-EAA2D63E32DF}" srcId="{87C1477F-C966-410F-BB1F-E5438ACE3BE7}" destId="{307DCCE9-1C3F-4207-82BB-097CFB144267}" srcOrd="2" destOrd="0" parTransId="{B2E56F91-22E5-437A-813F-0CAD763F8AEF}" sibTransId="{38BE844A-DC85-444F-A3B8-F80C292775CB}"/>
    <dgm:cxn modelId="{2BFBEC0E-AB3C-4CE3-B743-35D533D1F94A}" type="presOf" srcId="{92B13264-3945-44D3-B49C-9EAEBB93887E}" destId="{0CCC874A-FF35-4744-A9B4-E8AE00F8BBA0}" srcOrd="0" destOrd="0" presId="urn:microsoft.com/office/officeart/2005/8/layout/default"/>
    <dgm:cxn modelId="{74ECE313-7336-46AE-9E96-03BD9770F747}" type="presOf" srcId="{21297495-DC7E-4C9F-AF10-4BA3138088BC}" destId="{919D5FF3-FFE8-401C-825B-88979CEF621A}" srcOrd="0" destOrd="0" presId="urn:microsoft.com/office/officeart/2005/8/layout/default"/>
    <dgm:cxn modelId="{2E37331B-BBB1-49F8-9706-6D09CA06B27B}" srcId="{87C1477F-C966-410F-BB1F-E5438ACE3BE7}" destId="{92B13264-3945-44D3-B49C-9EAEBB93887E}" srcOrd="4" destOrd="0" parTransId="{A89B8493-1DEA-476F-A8E7-14DB7DE3BE31}" sibTransId="{3D064190-1EAF-4814-B619-C588B4106A8E}"/>
    <dgm:cxn modelId="{BA200B24-4A2A-4EF5-BFD1-FD66340548E1}" srcId="{87C1477F-C966-410F-BB1F-E5438ACE3BE7}" destId="{E4E1EE00-2409-4F93-B956-5DDA7970FCF9}" srcOrd="1" destOrd="0" parTransId="{5070A8D7-B5EB-4786-A8B0-00B720022D1A}" sibTransId="{8D987F38-61ED-4447-B4FF-A72DAF312C30}"/>
    <dgm:cxn modelId="{CE8E9F28-9DF5-4474-822E-236C6FB7C91B}" type="presOf" srcId="{307DCCE9-1C3F-4207-82BB-097CFB144267}" destId="{A971EAB1-2452-4336-99E3-026BCA48814C}" srcOrd="0" destOrd="0" presId="urn:microsoft.com/office/officeart/2005/8/layout/default"/>
    <dgm:cxn modelId="{B2EA7064-EC31-4194-A5DE-496BD317EAC1}" type="presOf" srcId="{87C1477F-C966-410F-BB1F-E5438ACE3BE7}" destId="{2F316DB9-BF3F-42F9-B589-9EA368F20988}" srcOrd="0" destOrd="0" presId="urn:microsoft.com/office/officeart/2005/8/layout/default"/>
    <dgm:cxn modelId="{27A1F04A-CD24-4ED9-A73D-A511E76110A1}" srcId="{87C1477F-C966-410F-BB1F-E5438ACE3BE7}" destId="{F8B3F3F6-781C-43AE-A408-B81654647ACF}" srcOrd="3" destOrd="0" parTransId="{8AA918D8-730E-42F1-BEC0-6952F01ED8C0}" sibTransId="{5B115291-3032-4C13-BA40-3B12D712FAC8}"/>
    <dgm:cxn modelId="{1EBA6992-3700-4E19-AC75-3663518AEF6A}" type="presOf" srcId="{E4E1EE00-2409-4F93-B956-5DDA7970FCF9}" destId="{55A7398F-9E75-4508-A7D9-FE7A43531B86}" srcOrd="0" destOrd="0" presId="urn:microsoft.com/office/officeart/2005/8/layout/default"/>
    <dgm:cxn modelId="{C0CC3EA2-12F2-48FC-8D6D-B2F6E2249DED}" srcId="{87C1477F-C966-410F-BB1F-E5438ACE3BE7}" destId="{21297495-DC7E-4C9F-AF10-4BA3138088BC}" srcOrd="0" destOrd="0" parTransId="{89800AF7-B87B-495A-BE9A-4F8CCC2528EE}" sibTransId="{E5900034-3C7A-4D2F-9397-C84835E3A7C0}"/>
    <dgm:cxn modelId="{69965DBB-7319-4454-A84B-34E959D6F606}" type="presOf" srcId="{F8B3F3F6-781C-43AE-A408-B81654647ACF}" destId="{66F089B6-E7CB-46E4-A87D-06F819BC1D25}" srcOrd="0" destOrd="0" presId="urn:microsoft.com/office/officeart/2005/8/layout/default"/>
    <dgm:cxn modelId="{11ACDC6D-09DB-47C6-BEBD-E898AD775FAC}" type="presParOf" srcId="{2F316DB9-BF3F-42F9-B589-9EA368F20988}" destId="{919D5FF3-FFE8-401C-825B-88979CEF621A}" srcOrd="0" destOrd="0" presId="urn:microsoft.com/office/officeart/2005/8/layout/default"/>
    <dgm:cxn modelId="{5BD18842-E45F-435C-B680-BD1D621BF1D5}" type="presParOf" srcId="{2F316DB9-BF3F-42F9-B589-9EA368F20988}" destId="{FE1AD29B-0897-4349-A50B-262DFF0153AD}" srcOrd="1" destOrd="0" presId="urn:microsoft.com/office/officeart/2005/8/layout/default"/>
    <dgm:cxn modelId="{3FC1BD44-2F5F-403E-A70E-C159630167F7}" type="presParOf" srcId="{2F316DB9-BF3F-42F9-B589-9EA368F20988}" destId="{55A7398F-9E75-4508-A7D9-FE7A43531B86}" srcOrd="2" destOrd="0" presId="urn:microsoft.com/office/officeart/2005/8/layout/default"/>
    <dgm:cxn modelId="{E3E54F8E-E405-4E7D-B1BF-14D62A6B9A4A}" type="presParOf" srcId="{2F316DB9-BF3F-42F9-B589-9EA368F20988}" destId="{E8F216BD-9634-4AB4-A04E-3BFBA35F72CA}" srcOrd="3" destOrd="0" presId="urn:microsoft.com/office/officeart/2005/8/layout/default"/>
    <dgm:cxn modelId="{3826BDDD-CE28-48F2-B7E1-DAEB04D9B00E}" type="presParOf" srcId="{2F316DB9-BF3F-42F9-B589-9EA368F20988}" destId="{A971EAB1-2452-4336-99E3-026BCA48814C}" srcOrd="4" destOrd="0" presId="urn:microsoft.com/office/officeart/2005/8/layout/default"/>
    <dgm:cxn modelId="{A92124EC-26D5-4604-8880-381EB59D36C8}" type="presParOf" srcId="{2F316DB9-BF3F-42F9-B589-9EA368F20988}" destId="{12B7A726-5BC6-4FD7-A954-37E0188C6568}" srcOrd="5" destOrd="0" presId="urn:microsoft.com/office/officeart/2005/8/layout/default"/>
    <dgm:cxn modelId="{C383717F-949E-419D-BE3F-66A24074FB13}" type="presParOf" srcId="{2F316DB9-BF3F-42F9-B589-9EA368F20988}" destId="{66F089B6-E7CB-46E4-A87D-06F819BC1D25}" srcOrd="6" destOrd="0" presId="urn:microsoft.com/office/officeart/2005/8/layout/default"/>
    <dgm:cxn modelId="{270AE851-A734-408B-B593-B6E8A91DFEBE}" type="presParOf" srcId="{2F316DB9-BF3F-42F9-B589-9EA368F20988}" destId="{412069BA-25BE-4E0F-85D9-A7916F933422}" srcOrd="7" destOrd="0" presId="urn:microsoft.com/office/officeart/2005/8/layout/default"/>
    <dgm:cxn modelId="{E29D6EC1-A319-4191-B913-CEEEEC581453}" type="presParOf" srcId="{2F316DB9-BF3F-42F9-B589-9EA368F20988}" destId="{0CCC874A-FF35-4744-A9B4-E8AE00F8BBA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00AC5F-E649-4F2C-B98C-DF93773AFEC5}" type="doc">
      <dgm:prSet loTypeId="urn:microsoft.com/office/officeart/2005/8/layout/process2" loCatId="process" qsTypeId="urn:microsoft.com/office/officeart/2005/8/quickstyle/simple1" qsCatId="simple" csTypeId="urn:microsoft.com/office/officeart/2005/8/colors/accent1_2" csCatId="accent1" phldr="1"/>
      <dgm:spPr/>
    </dgm:pt>
    <dgm:pt modelId="{C7DFCE08-CC6E-49E0-A430-1D323A9565B7}">
      <dgm:prSet phldrT="[Text]" custT="1"/>
      <dgm:spPr>
        <a:solidFill>
          <a:schemeClr val="accent5">
            <a:lumMod val="50000"/>
          </a:schemeClr>
        </a:solidFill>
        <a:ln>
          <a:solidFill>
            <a:schemeClr val="tx1"/>
          </a:solidFill>
        </a:ln>
      </dgm:spPr>
      <dgm:t>
        <a:bodyPr/>
        <a:lstStyle/>
        <a:p>
          <a:r>
            <a:rPr lang="en-US" sz="1400" dirty="0"/>
            <a:t>Company who is planning an IPO appoints the Lead Merchant banker(s) as </a:t>
          </a:r>
          <a:r>
            <a:rPr lang="en-US" sz="1400" b="1" u="sng" dirty="0"/>
            <a:t> “Book Runner</a:t>
          </a:r>
          <a:r>
            <a:rPr lang="en-US" sz="1400" b="1" dirty="0"/>
            <a:t>”.</a:t>
          </a:r>
          <a:endParaRPr lang="en-US" sz="1400" dirty="0"/>
        </a:p>
      </dgm:t>
    </dgm:pt>
    <dgm:pt modelId="{54B22C2D-4539-4625-A7E8-D71F2DF96E20}" type="parTrans" cxnId="{EBF80BAC-4370-4FA6-9AC7-68D62E6198FF}">
      <dgm:prSet/>
      <dgm:spPr/>
      <dgm:t>
        <a:bodyPr/>
        <a:lstStyle/>
        <a:p>
          <a:endParaRPr lang="en-US" sz="1400"/>
        </a:p>
      </dgm:t>
    </dgm:pt>
    <dgm:pt modelId="{680153E8-A2ED-44FC-B6BF-2169B19C835A}" type="sibTrans" cxnId="{EBF80BAC-4370-4FA6-9AC7-68D62E6198FF}">
      <dgm:prSet custT="1"/>
      <dgm:spPr/>
      <dgm:t>
        <a:bodyPr/>
        <a:lstStyle/>
        <a:p>
          <a:endParaRPr lang="en-US" sz="1400" dirty="0"/>
        </a:p>
      </dgm:t>
    </dgm:pt>
    <dgm:pt modelId="{D96E9410-4C6B-4FD3-8535-10A311F81885}">
      <dgm:prSet phldrT="[Text]" custT="1"/>
      <dgm:spPr>
        <a:solidFill>
          <a:schemeClr val="accent5">
            <a:lumMod val="40000"/>
            <a:lumOff val="60000"/>
          </a:schemeClr>
        </a:solidFill>
        <a:ln>
          <a:solidFill>
            <a:schemeClr val="tx1"/>
          </a:solidFill>
        </a:ln>
      </dgm:spPr>
      <dgm:t>
        <a:bodyPr/>
        <a:lstStyle/>
        <a:p>
          <a:r>
            <a:rPr lang="en-US" sz="1400" dirty="0">
              <a:solidFill>
                <a:schemeClr val="tx1"/>
              </a:solidFill>
            </a:rPr>
            <a:t>Investors give their bids for these shares to </a:t>
          </a:r>
          <a:r>
            <a:rPr lang="en-US" sz="1400" b="1" u="sng" dirty="0">
              <a:solidFill>
                <a:schemeClr val="tx1"/>
              </a:solidFill>
            </a:rPr>
            <a:t>“Syndicate Members”. </a:t>
          </a:r>
          <a:r>
            <a:rPr lang="en-US" sz="1400" dirty="0">
              <a:solidFill>
                <a:schemeClr val="tx1"/>
              </a:solidFill>
            </a:rPr>
            <a:t>Bids have to be entered within the </a:t>
          </a:r>
          <a:r>
            <a:rPr lang="en-US" sz="1400" b="1" u="sng" dirty="0">
              <a:solidFill>
                <a:schemeClr val="tx1"/>
              </a:solidFill>
            </a:rPr>
            <a:t>specified price band</a:t>
          </a:r>
          <a:r>
            <a:rPr lang="en-US" sz="1400" dirty="0">
              <a:solidFill>
                <a:schemeClr val="tx1"/>
              </a:solidFill>
            </a:rPr>
            <a:t>. Investor can </a:t>
          </a:r>
          <a:r>
            <a:rPr lang="en-US" sz="1400" b="1" u="sng" dirty="0">
              <a:solidFill>
                <a:schemeClr val="tx1"/>
              </a:solidFill>
            </a:rPr>
            <a:t>revise a bid </a:t>
          </a:r>
          <a:r>
            <a:rPr lang="en-US" sz="1400" dirty="0">
              <a:solidFill>
                <a:schemeClr val="tx1"/>
              </a:solidFill>
            </a:rPr>
            <a:t>before the book closes. </a:t>
          </a:r>
        </a:p>
      </dgm:t>
    </dgm:pt>
    <dgm:pt modelId="{C2BD25AF-0579-483A-B928-47A1F3667CF2}" type="parTrans" cxnId="{04FE4927-4875-45E7-A7ED-B70E430AD1BF}">
      <dgm:prSet/>
      <dgm:spPr/>
      <dgm:t>
        <a:bodyPr/>
        <a:lstStyle/>
        <a:p>
          <a:endParaRPr lang="en-US" sz="1400"/>
        </a:p>
      </dgm:t>
    </dgm:pt>
    <dgm:pt modelId="{283F12BC-033E-494A-B0AE-ED76ADC4D646}" type="sibTrans" cxnId="{04FE4927-4875-45E7-A7ED-B70E430AD1BF}">
      <dgm:prSet custT="1"/>
      <dgm:spPr/>
      <dgm:t>
        <a:bodyPr/>
        <a:lstStyle/>
        <a:p>
          <a:endParaRPr lang="en-US" sz="1400" dirty="0"/>
        </a:p>
      </dgm:t>
    </dgm:pt>
    <dgm:pt modelId="{5707BBFB-9C0E-489C-9CE2-72F47E45EB46}">
      <dgm:prSet phldrT="[Text]" custT="1"/>
      <dgm:spPr>
        <a:solidFill>
          <a:schemeClr val="accent5">
            <a:lumMod val="50000"/>
          </a:schemeClr>
        </a:solidFill>
        <a:ln>
          <a:solidFill>
            <a:schemeClr val="tx1"/>
          </a:solidFill>
        </a:ln>
      </dgm:spPr>
      <dgm:t>
        <a:bodyPr/>
        <a:lstStyle/>
        <a:p>
          <a:r>
            <a:rPr lang="en-US" sz="1400" dirty="0"/>
            <a:t>Syndicate members input the orders into an </a:t>
          </a:r>
          <a:r>
            <a:rPr lang="en-US" sz="1400" b="1" u="sng" dirty="0"/>
            <a:t>“Electronic Book” </a:t>
          </a:r>
          <a:r>
            <a:rPr lang="en-US" sz="1400" b="0" u="none" dirty="0"/>
            <a:t>through process </a:t>
          </a:r>
          <a:r>
            <a:rPr lang="en-US" sz="1400" dirty="0"/>
            <a:t>called </a:t>
          </a:r>
          <a:r>
            <a:rPr lang="en-US" sz="1400" b="1" dirty="0"/>
            <a:t>“Bidding”</a:t>
          </a:r>
          <a:r>
            <a:rPr lang="en-US" sz="1400" dirty="0"/>
            <a:t>.</a:t>
          </a:r>
        </a:p>
      </dgm:t>
    </dgm:pt>
    <dgm:pt modelId="{C8B09B9E-F73A-436B-B3CC-B9368D228103}" type="parTrans" cxnId="{6736BB32-DDF1-4B06-9B26-3EF57C8F3400}">
      <dgm:prSet/>
      <dgm:spPr/>
      <dgm:t>
        <a:bodyPr/>
        <a:lstStyle/>
        <a:p>
          <a:endParaRPr lang="en-US" sz="1400"/>
        </a:p>
      </dgm:t>
    </dgm:pt>
    <dgm:pt modelId="{9D2FCE02-05F7-46D8-B654-20B5116C5AFD}" type="sibTrans" cxnId="{6736BB32-DDF1-4B06-9B26-3EF57C8F3400}">
      <dgm:prSet custT="1"/>
      <dgm:spPr/>
      <dgm:t>
        <a:bodyPr/>
        <a:lstStyle/>
        <a:p>
          <a:endParaRPr lang="en-US" sz="1400" dirty="0"/>
        </a:p>
      </dgm:t>
    </dgm:pt>
    <dgm:pt modelId="{7321C899-2325-4FA9-8F93-58DC4717B1DA}">
      <dgm:prSet custT="1"/>
      <dgm:spPr>
        <a:solidFill>
          <a:schemeClr val="accent5">
            <a:lumMod val="40000"/>
            <a:lumOff val="60000"/>
          </a:schemeClr>
        </a:solidFill>
        <a:ln>
          <a:solidFill>
            <a:schemeClr val="tx1"/>
          </a:solidFill>
        </a:ln>
      </dgm:spPr>
      <dgm:t>
        <a:bodyPr/>
        <a:lstStyle/>
        <a:p>
          <a:r>
            <a:rPr lang="en-US" sz="1400" dirty="0">
              <a:solidFill>
                <a:schemeClr val="tx1"/>
              </a:solidFill>
            </a:rPr>
            <a:t>Book normally remains open for a period of </a:t>
          </a:r>
          <a:r>
            <a:rPr lang="en-US" sz="1400" b="1" u="sng" dirty="0">
              <a:solidFill>
                <a:schemeClr val="tx1"/>
              </a:solidFill>
            </a:rPr>
            <a:t>5 days or as prescribed by the regulations </a:t>
          </a:r>
          <a:endParaRPr lang="en-US" sz="1400" dirty="0">
            <a:solidFill>
              <a:schemeClr val="tx1"/>
            </a:solidFill>
          </a:endParaRPr>
        </a:p>
      </dgm:t>
    </dgm:pt>
    <dgm:pt modelId="{08BFA6D8-52AE-4861-AA43-F427CF8DB939}" type="parTrans" cxnId="{7DC97A6F-048C-40A4-8C5E-D7AA291E8748}">
      <dgm:prSet/>
      <dgm:spPr/>
      <dgm:t>
        <a:bodyPr/>
        <a:lstStyle/>
        <a:p>
          <a:endParaRPr lang="en-US" sz="1400"/>
        </a:p>
      </dgm:t>
    </dgm:pt>
    <dgm:pt modelId="{E816363F-8206-4889-A348-40CF0C53B2BD}" type="sibTrans" cxnId="{7DC97A6F-048C-40A4-8C5E-D7AA291E8748}">
      <dgm:prSet custT="1"/>
      <dgm:spPr/>
      <dgm:t>
        <a:bodyPr/>
        <a:lstStyle/>
        <a:p>
          <a:endParaRPr lang="en-US" sz="1400" dirty="0"/>
        </a:p>
      </dgm:t>
    </dgm:pt>
    <dgm:pt modelId="{BAC693AC-9BA1-44F9-B593-BC13B45201A0}">
      <dgm:prSet custT="1"/>
      <dgm:spPr>
        <a:solidFill>
          <a:schemeClr val="accent5">
            <a:lumMod val="50000"/>
          </a:schemeClr>
        </a:solidFill>
        <a:ln>
          <a:solidFill>
            <a:schemeClr val="tx1"/>
          </a:solidFill>
        </a:ln>
      </dgm:spPr>
      <dgm:t>
        <a:bodyPr/>
        <a:lstStyle/>
        <a:p>
          <a:r>
            <a:rPr lang="en-US" sz="1400" dirty="0"/>
            <a:t>On closure of the book building period, the Book Runner evaluates the bids on the basis of the </a:t>
          </a:r>
          <a:r>
            <a:rPr lang="en-US" sz="1400" b="1" u="sng" dirty="0"/>
            <a:t>demand at various price levels</a:t>
          </a:r>
          <a:r>
            <a:rPr lang="en-US" sz="1400" dirty="0"/>
            <a:t>.</a:t>
          </a:r>
        </a:p>
      </dgm:t>
    </dgm:pt>
    <dgm:pt modelId="{17F4034A-D062-45EB-BB73-C19A1A771306}" type="parTrans" cxnId="{D0091B1E-352B-456C-B81E-D5B9B5B47EFD}">
      <dgm:prSet/>
      <dgm:spPr/>
      <dgm:t>
        <a:bodyPr/>
        <a:lstStyle/>
        <a:p>
          <a:endParaRPr lang="en-US" sz="1400"/>
        </a:p>
      </dgm:t>
    </dgm:pt>
    <dgm:pt modelId="{C4587CC0-632B-42C0-977F-C999410B627E}" type="sibTrans" cxnId="{D0091B1E-352B-456C-B81E-D5B9B5B47EFD}">
      <dgm:prSet custT="1"/>
      <dgm:spPr/>
      <dgm:t>
        <a:bodyPr/>
        <a:lstStyle/>
        <a:p>
          <a:endParaRPr lang="en-US" sz="1400" dirty="0"/>
        </a:p>
      </dgm:t>
    </dgm:pt>
    <dgm:pt modelId="{1EC59A26-34BB-4F71-9A87-BCC5BE6BCA37}">
      <dgm:prSet custT="1"/>
      <dgm:spPr>
        <a:solidFill>
          <a:schemeClr val="accent5">
            <a:lumMod val="40000"/>
            <a:lumOff val="60000"/>
          </a:schemeClr>
        </a:solidFill>
        <a:ln>
          <a:solidFill>
            <a:schemeClr val="tx1"/>
          </a:solidFill>
        </a:ln>
      </dgm:spPr>
      <dgm:t>
        <a:bodyPr/>
        <a:lstStyle/>
        <a:p>
          <a:r>
            <a:rPr lang="en-US" sz="1400" dirty="0">
              <a:solidFill>
                <a:schemeClr val="tx1"/>
              </a:solidFill>
            </a:rPr>
            <a:t>Book runners and the issuing Company decide the final price at which the securities shall be issued.</a:t>
          </a:r>
        </a:p>
      </dgm:t>
    </dgm:pt>
    <dgm:pt modelId="{6C860BAD-43AF-4DCC-9E36-3392E3B3D9A2}" type="parTrans" cxnId="{F96F902E-10CB-42C8-A1C8-27968935C8F8}">
      <dgm:prSet/>
      <dgm:spPr/>
      <dgm:t>
        <a:bodyPr/>
        <a:lstStyle/>
        <a:p>
          <a:endParaRPr lang="en-US" sz="1400"/>
        </a:p>
      </dgm:t>
    </dgm:pt>
    <dgm:pt modelId="{2D72F643-E628-49ED-9807-1468627B9534}" type="sibTrans" cxnId="{F96F902E-10CB-42C8-A1C8-27968935C8F8}">
      <dgm:prSet custT="1"/>
      <dgm:spPr/>
      <dgm:t>
        <a:bodyPr/>
        <a:lstStyle/>
        <a:p>
          <a:endParaRPr lang="en-US" sz="1400" dirty="0"/>
        </a:p>
      </dgm:t>
    </dgm:pt>
    <dgm:pt modelId="{F564E515-0954-461E-98E7-E542926858D6}">
      <dgm:prSet custT="1"/>
      <dgm:spPr>
        <a:solidFill>
          <a:schemeClr val="accent5">
            <a:lumMod val="50000"/>
          </a:schemeClr>
        </a:solidFill>
        <a:ln>
          <a:solidFill>
            <a:schemeClr val="tx1"/>
          </a:solidFill>
        </a:ln>
      </dgm:spPr>
      <dgm:t>
        <a:bodyPr/>
        <a:lstStyle/>
        <a:p>
          <a:r>
            <a:rPr lang="en-US" sz="1400" dirty="0"/>
            <a:t>Finally allocation of securities is made to the successful bidders. Money gets unblocked in bank accounts of rest of the bidders.</a:t>
          </a:r>
          <a:endParaRPr lang="en-IN" sz="1400" dirty="0"/>
        </a:p>
      </dgm:t>
    </dgm:pt>
    <dgm:pt modelId="{E4EFA8AB-6DEF-4E79-ADDA-06FB9F5CAEDD}" type="parTrans" cxnId="{BC55CEDE-6BD1-4BE7-B058-D670A6E53228}">
      <dgm:prSet/>
      <dgm:spPr/>
      <dgm:t>
        <a:bodyPr/>
        <a:lstStyle/>
        <a:p>
          <a:endParaRPr lang="en-US" sz="1400"/>
        </a:p>
      </dgm:t>
    </dgm:pt>
    <dgm:pt modelId="{3A0736E2-0C7B-4DBF-933E-2F3B25D96036}" type="sibTrans" cxnId="{BC55CEDE-6BD1-4BE7-B058-D670A6E53228}">
      <dgm:prSet/>
      <dgm:spPr/>
      <dgm:t>
        <a:bodyPr/>
        <a:lstStyle/>
        <a:p>
          <a:endParaRPr lang="en-US" sz="1400"/>
        </a:p>
      </dgm:t>
    </dgm:pt>
    <dgm:pt modelId="{BBA0014D-8919-4725-A473-0B22158A9981}" type="pres">
      <dgm:prSet presAssocID="{1600AC5F-E649-4F2C-B98C-DF93773AFEC5}" presName="linearFlow" presStyleCnt="0">
        <dgm:presLayoutVars>
          <dgm:resizeHandles val="exact"/>
        </dgm:presLayoutVars>
      </dgm:prSet>
      <dgm:spPr/>
    </dgm:pt>
    <dgm:pt modelId="{0E0603A0-FB33-40C6-A539-E523CE495079}" type="pres">
      <dgm:prSet presAssocID="{C7DFCE08-CC6E-49E0-A430-1D323A9565B7}" presName="node" presStyleLbl="node1" presStyleIdx="0" presStyleCnt="7" custScaleX="714088">
        <dgm:presLayoutVars>
          <dgm:bulletEnabled val="1"/>
        </dgm:presLayoutVars>
      </dgm:prSet>
      <dgm:spPr/>
    </dgm:pt>
    <dgm:pt modelId="{7D8BADF8-142E-4896-8B07-898AA1CB20F4}" type="pres">
      <dgm:prSet presAssocID="{680153E8-A2ED-44FC-B6BF-2169B19C835A}" presName="sibTrans" presStyleLbl="sibTrans2D1" presStyleIdx="0" presStyleCnt="6"/>
      <dgm:spPr/>
    </dgm:pt>
    <dgm:pt modelId="{61C426F5-5B45-46B9-ADA6-F54D8A30CD40}" type="pres">
      <dgm:prSet presAssocID="{680153E8-A2ED-44FC-B6BF-2169B19C835A}" presName="connectorText" presStyleLbl="sibTrans2D1" presStyleIdx="0" presStyleCnt="6"/>
      <dgm:spPr/>
    </dgm:pt>
    <dgm:pt modelId="{D9864D4A-CA6E-4F9F-B878-2E712D56D174}" type="pres">
      <dgm:prSet presAssocID="{D96E9410-4C6B-4FD3-8535-10A311F81885}" presName="node" presStyleLbl="node1" presStyleIdx="1" presStyleCnt="7" custScaleX="714088">
        <dgm:presLayoutVars>
          <dgm:bulletEnabled val="1"/>
        </dgm:presLayoutVars>
      </dgm:prSet>
      <dgm:spPr/>
    </dgm:pt>
    <dgm:pt modelId="{A70A3FAD-46A0-40C3-AC64-31BFD221E559}" type="pres">
      <dgm:prSet presAssocID="{283F12BC-033E-494A-B0AE-ED76ADC4D646}" presName="sibTrans" presStyleLbl="sibTrans2D1" presStyleIdx="1" presStyleCnt="6"/>
      <dgm:spPr/>
    </dgm:pt>
    <dgm:pt modelId="{F0087442-8CAA-4325-93FD-52131F1C8D2A}" type="pres">
      <dgm:prSet presAssocID="{283F12BC-033E-494A-B0AE-ED76ADC4D646}" presName="connectorText" presStyleLbl="sibTrans2D1" presStyleIdx="1" presStyleCnt="6"/>
      <dgm:spPr/>
    </dgm:pt>
    <dgm:pt modelId="{7A1A4A2A-73F3-4F99-BEDF-5F1C26F6F7A1}" type="pres">
      <dgm:prSet presAssocID="{5707BBFB-9C0E-489C-9CE2-72F47E45EB46}" presName="node" presStyleLbl="node1" presStyleIdx="2" presStyleCnt="7" custScaleX="714088">
        <dgm:presLayoutVars>
          <dgm:bulletEnabled val="1"/>
        </dgm:presLayoutVars>
      </dgm:prSet>
      <dgm:spPr/>
    </dgm:pt>
    <dgm:pt modelId="{9FAEE494-154F-47DF-9896-4110E0993373}" type="pres">
      <dgm:prSet presAssocID="{9D2FCE02-05F7-46D8-B654-20B5116C5AFD}" presName="sibTrans" presStyleLbl="sibTrans2D1" presStyleIdx="2" presStyleCnt="6"/>
      <dgm:spPr/>
    </dgm:pt>
    <dgm:pt modelId="{F46D986F-FBE3-49F0-9C8D-AA2BA9CCF711}" type="pres">
      <dgm:prSet presAssocID="{9D2FCE02-05F7-46D8-B654-20B5116C5AFD}" presName="connectorText" presStyleLbl="sibTrans2D1" presStyleIdx="2" presStyleCnt="6"/>
      <dgm:spPr/>
    </dgm:pt>
    <dgm:pt modelId="{80541E97-7341-4F0D-BE11-BBAA3E102009}" type="pres">
      <dgm:prSet presAssocID="{7321C899-2325-4FA9-8F93-58DC4717B1DA}" presName="node" presStyleLbl="node1" presStyleIdx="3" presStyleCnt="7" custScaleX="714088">
        <dgm:presLayoutVars>
          <dgm:bulletEnabled val="1"/>
        </dgm:presLayoutVars>
      </dgm:prSet>
      <dgm:spPr/>
    </dgm:pt>
    <dgm:pt modelId="{32965D89-2DD2-414E-BB34-E0B48C325D90}" type="pres">
      <dgm:prSet presAssocID="{E816363F-8206-4889-A348-40CF0C53B2BD}" presName="sibTrans" presStyleLbl="sibTrans2D1" presStyleIdx="3" presStyleCnt="6"/>
      <dgm:spPr/>
    </dgm:pt>
    <dgm:pt modelId="{A4329091-18C5-4CA9-BABD-97D86BD3BC2B}" type="pres">
      <dgm:prSet presAssocID="{E816363F-8206-4889-A348-40CF0C53B2BD}" presName="connectorText" presStyleLbl="sibTrans2D1" presStyleIdx="3" presStyleCnt="6"/>
      <dgm:spPr/>
    </dgm:pt>
    <dgm:pt modelId="{6B8005C1-4782-42EC-9B25-D2E696BC3152}" type="pres">
      <dgm:prSet presAssocID="{BAC693AC-9BA1-44F9-B593-BC13B45201A0}" presName="node" presStyleLbl="node1" presStyleIdx="4" presStyleCnt="7" custScaleX="714088">
        <dgm:presLayoutVars>
          <dgm:bulletEnabled val="1"/>
        </dgm:presLayoutVars>
      </dgm:prSet>
      <dgm:spPr/>
    </dgm:pt>
    <dgm:pt modelId="{9F0600F2-32DC-4736-B385-A34BAE4221A5}" type="pres">
      <dgm:prSet presAssocID="{C4587CC0-632B-42C0-977F-C999410B627E}" presName="sibTrans" presStyleLbl="sibTrans2D1" presStyleIdx="4" presStyleCnt="6"/>
      <dgm:spPr/>
    </dgm:pt>
    <dgm:pt modelId="{43EEAC68-9027-49C5-9FCB-54A61CE3641D}" type="pres">
      <dgm:prSet presAssocID="{C4587CC0-632B-42C0-977F-C999410B627E}" presName="connectorText" presStyleLbl="sibTrans2D1" presStyleIdx="4" presStyleCnt="6"/>
      <dgm:spPr/>
    </dgm:pt>
    <dgm:pt modelId="{E7E312BF-AA6E-4CA7-B6FC-31F3C37F3A9D}" type="pres">
      <dgm:prSet presAssocID="{1EC59A26-34BB-4F71-9A87-BCC5BE6BCA37}" presName="node" presStyleLbl="node1" presStyleIdx="5" presStyleCnt="7" custScaleX="714088">
        <dgm:presLayoutVars>
          <dgm:bulletEnabled val="1"/>
        </dgm:presLayoutVars>
      </dgm:prSet>
      <dgm:spPr/>
    </dgm:pt>
    <dgm:pt modelId="{A6AA2906-0165-4F41-B80D-949F0FDEC3CE}" type="pres">
      <dgm:prSet presAssocID="{2D72F643-E628-49ED-9807-1468627B9534}" presName="sibTrans" presStyleLbl="sibTrans2D1" presStyleIdx="5" presStyleCnt="6"/>
      <dgm:spPr/>
    </dgm:pt>
    <dgm:pt modelId="{55ED1F09-8A35-4483-B879-25D9D3BFB7F1}" type="pres">
      <dgm:prSet presAssocID="{2D72F643-E628-49ED-9807-1468627B9534}" presName="connectorText" presStyleLbl="sibTrans2D1" presStyleIdx="5" presStyleCnt="6"/>
      <dgm:spPr/>
    </dgm:pt>
    <dgm:pt modelId="{1613BB69-3DA1-4E6B-B079-5EC2262735DD}" type="pres">
      <dgm:prSet presAssocID="{F564E515-0954-461E-98E7-E542926858D6}" presName="node" presStyleLbl="node1" presStyleIdx="6" presStyleCnt="7" custScaleX="714088">
        <dgm:presLayoutVars>
          <dgm:bulletEnabled val="1"/>
        </dgm:presLayoutVars>
      </dgm:prSet>
      <dgm:spPr/>
    </dgm:pt>
  </dgm:ptLst>
  <dgm:cxnLst>
    <dgm:cxn modelId="{25414906-B64D-42F1-B7FD-36EF5B255BF9}" type="presOf" srcId="{2D72F643-E628-49ED-9807-1468627B9534}" destId="{A6AA2906-0165-4F41-B80D-949F0FDEC3CE}" srcOrd="0" destOrd="0" presId="urn:microsoft.com/office/officeart/2005/8/layout/process2"/>
    <dgm:cxn modelId="{22DA2509-5DC9-4495-9502-9339FCF18AFD}" type="presOf" srcId="{680153E8-A2ED-44FC-B6BF-2169B19C835A}" destId="{7D8BADF8-142E-4896-8B07-898AA1CB20F4}" srcOrd="0" destOrd="0" presId="urn:microsoft.com/office/officeart/2005/8/layout/process2"/>
    <dgm:cxn modelId="{ACEE7510-5A0E-41B0-8B78-B083E3704C60}" type="presOf" srcId="{9D2FCE02-05F7-46D8-B654-20B5116C5AFD}" destId="{9FAEE494-154F-47DF-9896-4110E0993373}" srcOrd="0" destOrd="0" presId="urn:microsoft.com/office/officeart/2005/8/layout/process2"/>
    <dgm:cxn modelId="{D0091B1E-352B-456C-B81E-D5B9B5B47EFD}" srcId="{1600AC5F-E649-4F2C-B98C-DF93773AFEC5}" destId="{BAC693AC-9BA1-44F9-B593-BC13B45201A0}" srcOrd="4" destOrd="0" parTransId="{17F4034A-D062-45EB-BB73-C19A1A771306}" sibTransId="{C4587CC0-632B-42C0-977F-C999410B627E}"/>
    <dgm:cxn modelId="{04FE4927-4875-45E7-A7ED-B70E430AD1BF}" srcId="{1600AC5F-E649-4F2C-B98C-DF93773AFEC5}" destId="{D96E9410-4C6B-4FD3-8535-10A311F81885}" srcOrd="1" destOrd="0" parTransId="{C2BD25AF-0579-483A-B928-47A1F3667CF2}" sibTransId="{283F12BC-033E-494A-B0AE-ED76ADC4D646}"/>
    <dgm:cxn modelId="{F7E1B328-0DC6-4CA9-BB2B-351456CEBF5F}" type="presOf" srcId="{D96E9410-4C6B-4FD3-8535-10A311F81885}" destId="{D9864D4A-CA6E-4F9F-B878-2E712D56D174}" srcOrd="0" destOrd="0" presId="urn:microsoft.com/office/officeart/2005/8/layout/process2"/>
    <dgm:cxn modelId="{ED0A2E2A-5C5F-4694-86D5-79D9B7E60371}" type="presOf" srcId="{E816363F-8206-4889-A348-40CF0C53B2BD}" destId="{A4329091-18C5-4CA9-BABD-97D86BD3BC2B}" srcOrd="1" destOrd="0" presId="urn:microsoft.com/office/officeart/2005/8/layout/process2"/>
    <dgm:cxn modelId="{32DA6A2D-9BC7-49D6-BD40-06F81A791B1F}" type="presOf" srcId="{7321C899-2325-4FA9-8F93-58DC4717B1DA}" destId="{80541E97-7341-4F0D-BE11-BBAA3E102009}" srcOrd="0" destOrd="0" presId="urn:microsoft.com/office/officeart/2005/8/layout/process2"/>
    <dgm:cxn modelId="{F96F902E-10CB-42C8-A1C8-27968935C8F8}" srcId="{1600AC5F-E649-4F2C-B98C-DF93773AFEC5}" destId="{1EC59A26-34BB-4F71-9A87-BCC5BE6BCA37}" srcOrd="5" destOrd="0" parTransId="{6C860BAD-43AF-4DCC-9E36-3392E3B3D9A2}" sibTransId="{2D72F643-E628-49ED-9807-1468627B9534}"/>
    <dgm:cxn modelId="{635E0232-7624-475F-9C7C-BEB8DA3938DE}" type="presOf" srcId="{1600AC5F-E649-4F2C-B98C-DF93773AFEC5}" destId="{BBA0014D-8919-4725-A473-0B22158A9981}" srcOrd="0" destOrd="0" presId="urn:microsoft.com/office/officeart/2005/8/layout/process2"/>
    <dgm:cxn modelId="{6736BB32-DDF1-4B06-9B26-3EF57C8F3400}" srcId="{1600AC5F-E649-4F2C-B98C-DF93773AFEC5}" destId="{5707BBFB-9C0E-489C-9CE2-72F47E45EB46}" srcOrd="2" destOrd="0" parTransId="{C8B09B9E-F73A-436B-B3CC-B9368D228103}" sibTransId="{9D2FCE02-05F7-46D8-B654-20B5116C5AFD}"/>
    <dgm:cxn modelId="{8FDDE23D-AF5B-48CE-9036-FC6ABAB80FFB}" type="presOf" srcId="{283F12BC-033E-494A-B0AE-ED76ADC4D646}" destId="{A70A3FAD-46A0-40C3-AC64-31BFD221E559}" srcOrd="0" destOrd="0" presId="urn:microsoft.com/office/officeart/2005/8/layout/process2"/>
    <dgm:cxn modelId="{7DC97A6F-048C-40A4-8C5E-D7AA291E8748}" srcId="{1600AC5F-E649-4F2C-B98C-DF93773AFEC5}" destId="{7321C899-2325-4FA9-8F93-58DC4717B1DA}" srcOrd="3" destOrd="0" parTransId="{08BFA6D8-52AE-4861-AA43-F427CF8DB939}" sibTransId="{E816363F-8206-4889-A348-40CF0C53B2BD}"/>
    <dgm:cxn modelId="{F6006E54-719F-4BCB-9F63-A47AF72E2B70}" type="presOf" srcId="{BAC693AC-9BA1-44F9-B593-BC13B45201A0}" destId="{6B8005C1-4782-42EC-9B25-D2E696BC3152}" srcOrd="0" destOrd="0" presId="urn:microsoft.com/office/officeart/2005/8/layout/process2"/>
    <dgm:cxn modelId="{BF4AEC7F-0EB6-408C-AA89-58B0D5645953}" type="presOf" srcId="{C4587CC0-632B-42C0-977F-C999410B627E}" destId="{43EEAC68-9027-49C5-9FCB-54A61CE3641D}" srcOrd="1" destOrd="0" presId="urn:microsoft.com/office/officeart/2005/8/layout/process2"/>
    <dgm:cxn modelId="{F8AD1888-1009-4305-9D7C-69AC25D0127D}" type="presOf" srcId="{F564E515-0954-461E-98E7-E542926858D6}" destId="{1613BB69-3DA1-4E6B-B079-5EC2262735DD}" srcOrd="0" destOrd="0" presId="urn:microsoft.com/office/officeart/2005/8/layout/process2"/>
    <dgm:cxn modelId="{48D64290-6A64-4DF9-A88A-0752F8E05894}" type="presOf" srcId="{1EC59A26-34BB-4F71-9A87-BCC5BE6BCA37}" destId="{E7E312BF-AA6E-4CA7-B6FC-31F3C37F3A9D}" srcOrd="0" destOrd="0" presId="urn:microsoft.com/office/officeart/2005/8/layout/process2"/>
    <dgm:cxn modelId="{EBF80BAC-4370-4FA6-9AC7-68D62E6198FF}" srcId="{1600AC5F-E649-4F2C-B98C-DF93773AFEC5}" destId="{C7DFCE08-CC6E-49E0-A430-1D323A9565B7}" srcOrd="0" destOrd="0" parTransId="{54B22C2D-4539-4625-A7E8-D71F2DF96E20}" sibTransId="{680153E8-A2ED-44FC-B6BF-2169B19C835A}"/>
    <dgm:cxn modelId="{E1476FB9-5CB7-4EFD-BDE3-FFEF50AD2B00}" type="presOf" srcId="{9D2FCE02-05F7-46D8-B654-20B5116C5AFD}" destId="{F46D986F-FBE3-49F0-9C8D-AA2BA9CCF711}" srcOrd="1" destOrd="0" presId="urn:microsoft.com/office/officeart/2005/8/layout/process2"/>
    <dgm:cxn modelId="{FB3383BB-93B1-4D0C-91E7-3A6A4AD61F06}" type="presOf" srcId="{680153E8-A2ED-44FC-B6BF-2169B19C835A}" destId="{61C426F5-5B45-46B9-ADA6-F54D8A30CD40}" srcOrd="1" destOrd="0" presId="urn:microsoft.com/office/officeart/2005/8/layout/process2"/>
    <dgm:cxn modelId="{20A807C4-E0DB-41BD-985F-DD007F333A02}" type="presOf" srcId="{C7DFCE08-CC6E-49E0-A430-1D323A9565B7}" destId="{0E0603A0-FB33-40C6-A539-E523CE495079}" srcOrd="0" destOrd="0" presId="urn:microsoft.com/office/officeart/2005/8/layout/process2"/>
    <dgm:cxn modelId="{4E12ACC7-5882-454F-9FFE-D5421612F656}" type="presOf" srcId="{283F12BC-033E-494A-B0AE-ED76ADC4D646}" destId="{F0087442-8CAA-4325-93FD-52131F1C8D2A}" srcOrd="1" destOrd="0" presId="urn:microsoft.com/office/officeart/2005/8/layout/process2"/>
    <dgm:cxn modelId="{56D6FECB-1A93-4CDF-A3BC-E14B5B5D222E}" type="presOf" srcId="{C4587CC0-632B-42C0-977F-C999410B627E}" destId="{9F0600F2-32DC-4736-B385-A34BAE4221A5}" srcOrd="0" destOrd="0" presId="urn:microsoft.com/office/officeart/2005/8/layout/process2"/>
    <dgm:cxn modelId="{4BDE5DDD-D39A-4359-A1B2-908A0CB4EA86}" type="presOf" srcId="{5707BBFB-9C0E-489C-9CE2-72F47E45EB46}" destId="{7A1A4A2A-73F3-4F99-BEDF-5F1C26F6F7A1}" srcOrd="0" destOrd="0" presId="urn:microsoft.com/office/officeart/2005/8/layout/process2"/>
    <dgm:cxn modelId="{BC55CEDE-6BD1-4BE7-B058-D670A6E53228}" srcId="{1600AC5F-E649-4F2C-B98C-DF93773AFEC5}" destId="{F564E515-0954-461E-98E7-E542926858D6}" srcOrd="6" destOrd="0" parTransId="{E4EFA8AB-6DEF-4E79-ADDA-06FB9F5CAEDD}" sibTransId="{3A0736E2-0C7B-4DBF-933E-2F3B25D96036}"/>
    <dgm:cxn modelId="{7452EFF7-0C28-4FB9-8179-F9969A4D829B}" type="presOf" srcId="{2D72F643-E628-49ED-9807-1468627B9534}" destId="{55ED1F09-8A35-4483-B879-25D9D3BFB7F1}" srcOrd="1" destOrd="0" presId="urn:microsoft.com/office/officeart/2005/8/layout/process2"/>
    <dgm:cxn modelId="{2FA582FA-7ED6-44B2-A377-C3474C0FF75D}" type="presOf" srcId="{E816363F-8206-4889-A348-40CF0C53B2BD}" destId="{32965D89-2DD2-414E-BB34-E0B48C325D90}" srcOrd="0" destOrd="0" presId="urn:microsoft.com/office/officeart/2005/8/layout/process2"/>
    <dgm:cxn modelId="{A3ECF946-E75D-462A-B081-238B897A44DA}" type="presParOf" srcId="{BBA0014D-8919-4725-A473-0B22158A9981}" destId="{0E0603A0-FB33-40C6-A539-E523CE495079}" srcOrd="0" destOrd="0" presId="urn:microsoft.com/office/officeart/2005/8/layout/process2"/>
    <dgm:cxn modelId="{CA5598DA-61C3-4299-A1F9-810A61589E87}" type="presParOf" srcId="{BBA0014D-8919-4725-A473-0B22158A9981}" destId="{7D8BADF8-142E-4896-8B07-898AA1CB20F4}" srcOrd="1" destOrd="0" presId="urn:microsoft.com/office/officeart/2005/8/layout/process2"/>
    <dgm:cxn modelId="{D851B089-9428-45E2-AFA1-154297C81D65}" type="presParOf" srcId="{7D8BADF8-142E-4896-8B07-898AA1CB20F4}" destId="{61C426F5-5B45-46B9-ADA6-F54D8A30CD40}" srcOrd="0" destOrd="0" presId="urn:microsoft.com/office/officeart/2005/8/layout/process2"/>
    <dgm:cxn modelId="{8F35FD87-97C8-412F-B4FB-E09CB15C8648}" type="presParOf" srcId="{BBA0014D-8919-4725-A473-0B22158A9981}" destId="{D9864D4A-CA6E-4F9F-B878-2E712D56D174}" srcOrd="2" destOrd="0" presId="urn:microsoft.com/office/officeart/2005/8/layout/process2"/>
    <dgm:cxn modelId="{DDC80BD5-7DA0-4D6A-80BB-A4E05F28FEFC}" type="presParOf" srcId="{BBA0014D-8919-4725-A473-0B22158A9981}" destId="{A70A3FAD-46A0-40C3-AC64-31BFD221E559}" srcOrd="3" destOrd="0" presId="urn:microsoft.com/office/officeart/2005/8/layout/process2"/>
    <dgm:cxn modelId="{2DC83020-386F-495E-A6D2-8AAB2C5830DF}" type="presParOf" srcId="{A70A3FAD-46A0-40C3-AC64-31BFD221E559}" destId="{F0087442-8CAA-4325-93FD-52131F1C8D2A}" srcOrd="0" destOrd="0" presId="urn:microsoft.com/office/officeart/2005/8/layout/process2"/>
    <dgm:cxn modelId="{28B8AC3B-20E2-45D4-A68C-995EB574228E}" type="presParOf" srcId="{BBA0014D-8919-4725-A473-0B22158A9981}" destId="{7A1A4A2A-73F3-4F99-BEDF-5F1C26F6F7A1}" srcOrd="4" destOrd="0" presId="urn:microsoft.com/office/officeart/2005/8/layout/process2"/>
    <dgm:cxn modelId="{8CA26436-A0E4-487E-8E3F-23309ADE8BE4}" type="presParOf" srcId="{BBA0014D-8919-4725-A473-0B22158A9981}" destId="{9FAEE494-154F-47DF-9896-4110E0993373}" srcOrd="5" destOrd="0" presId="urn:microsoft.com/office/officeart/2005/8/layout/process2"/>
    <dgm:cxn modelId="{F5A38464-323F-4532-891C-CD7CA30570D0}" type="presParOf" srcId="{9FAEE494-154F-47DF-9896-4110E0993373}" destId="{F46D986F-FBE3-49F0-9C8D-AA2BA9CCF711}" srcOrd="0" destOrd="0" presId="urn:microsoft.com/office/officeart/2005/8/layout/process2"/>
    <dgm:cxn modelId="{2B602BF0-AB26-4C2A-8F17-FA268926DDB7}" type="presParOf" srcId="{BBA0014D-8919-4725-A473-0B22158A9981}" destId="{80541E97-7341-4F0D-BE11-BBAA3E102009}" srcOrd="6" destOrd="0" presId="urn:microsoft.com/office/officeart/2005/8/layout/process2"/>
    <dgm:cxn modelId="{E4945F65-6930-4E4E-B74A-B74CF8D406E2}" type="presParOf" srcId="{BBA0014D-8919-4725-A473-0B22158A9981}" destId="{32965D89-2DD2-414E-BB34-E0B48C325D90}" srcOrd="7" destOrd="0" presId="urn:microsoft.com/office/officeart/2005/8/layout/process2"/>
    <dgm:cxn modelId="{812754C4-2CC8-4BF0-AB36-4086636BC324}" type="presParOf" srcId="{32965D89-2DD2-414E-BB34-E0B48C325D90}" destId="{A4329091-18C5-4CA9-BABD-97D86BD3BC2B}" srcOrd="0" destOrd="0" presId="urn:microsoft.com/office/officeart/2005/8/layout/process2"/>
    <dgm:cxn modelId="{C15905CB-2D9D-453F-925A-EF206746D23D}" type="presParOf" srcId="{BBA0014D-8919-4725-A473-0B22158A9981}" destId="{6B8005C1-4782-42EC-9B25-D2E696BC3152}" srcOrd="8" destOrd="0" presId="urn:microsoft.com/office/officeart/2005/8/layout/process2"/>
    <dgm:cxn modelId="{337A0146-252A-41C0-979F-EE0F9EF8E361}" type="presParOf" srcId="{BBA0014D-8919-4725-A473-0B22158A9981}" destId="{9F0600F2-32DC-4736-B385-A34BAE4221A5}" srcOrd="9" destOrd="0" presId="urn:microsoft.com/office/officeart/2005/8/layout/process2"/>
    <dgm:cxn modelId="{3AEDDC74-BD07-426C-BD8A-2E18867756B4}" type="presParOf" srcId="{9F0600F2-32DC-4736-B385-A34BAE4221A5}" destId="{43EEAC68-9027-49C5-9FCB-54A61CE3641D}" srcOrd="0" destOrd="0" presId="urn:microsoft.com/office/officeart/2005/8/layout/process2"/>
    <dgm:cxn modelId="{4E933CF0-86D7-4961-A042-B5577F62C082}" type="presParOf" srcId="{BBA0014D-8919-4725-A473-0B22158A9981}" destId="{E7E312BF-AA6E-4CA7-B6FC-31F3C37F3A9D}" srcOrd="10" destOrd="0" presId="urn:microsoft.com/office/officeart/2005/8/layout/process2"/>
    <dgm:cxn modelId="{85904FB8-64F1-4BEB-991F-301F5A81945C}" type="presParOf" srcId="{BBA0014D-8919-4725-A473-0B22158A9981}" destId="{A6AA2906-0165-4F41-B80D-949F0FDEC3CE}" srcOrd="11" destOrd="0" presId="urn:microsoft.com/office/officeart/2005/8/layout/process2"/>
    <dgm:cxn modelId="{7009F81C-EEA6-463D-BD53-4046BF6F0317}" type="presParOf" srcId="{A6AA2906-0165-4F41-B80D-949F0FDEC3CE}" destId="{55ED1F09-8A35-4483-B879-25D9D3BFB7F1}" srcOrd="0" destOrd="0" presId="urn:microsoft.com/office/officeart/2005/8/layout/process2"/>
    <dgm:cxn modelId="{961C239F-6DC0-448D-ACE9-438FD99DAEE7}" type="presParOf" srcId="{BBA0014D-8919-4725-A473-0B22158A9981}" destId="{1613BB69-3DA1-4E6B-B079-5EC2262735DD}"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17712F-4DEE-4915-BB02-4068820D335F}"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F87BD8D1-6821-4873-BCE0-97421EE107B0}">
      <dgm:prSet phldrT="[Text]" custT="1"/>
      <dgm:spPr/>
      <dgm:t>
        <a:bodyPr/>
        <a:lstStyle/>
        <a:p>
          <a:r>
            <a:rPr lang="en-US" sz="1400" dirty="0">
              <a:solidFill>
                <a:schemeClr val="tx1"/>
              </a:solidFill>
              <a:latin typeface="Arial" panose="020B0604020202020204" pitchFamily="34" charset="0"/>
              <a:cs typeface="Arial" panose="020B0604020202020204" pitchFamily="34" charset="0"/>
            </a:rPr>
            <a:t>Issuer Appoints SEBI Registered Intermediary except Syndicate Member</a:t>
          </a:r>
          <a:endParaRPr lang="en-US" sz="1400" b="0" spc="-53" dirty="0">
            <a:solidFill>
              <a:schemeClr val="tx1"/>
            </a:solidFill>
            <a:latin typeface="Arial" panose="020B0604020202020204" pitchFamily="34" charset="0"/>
            <a:cs typeface="Arial" panose="020B0604020202020204" pitchFamily="34" charset="0"/>
          </a:endParaRPr>
        </a:p>
      </dgm:t>
    </dgm:pt>
    <dgm:pt modelId="{453AF0D0-E562-4F02-BAEE-3436DC58F247}" type="parTrans" cxnId="{6702D6C6-4096-49CF-B9C7-C85A60B82CE3}">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FD1AADDF-2AA4-401A-8E4E-562B1C557D7D}" type="sibTrans" cxnId="{6702D6C6-4096-49CF-B9C7-C85A60B82CE3}">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16D7CE47-2293-4CE5-A2FC-126BFF3D33A5}">
      <dgm:prSet phldrT="[Text]" custT="1"/>
      <dgm:spPr>
        <a:ln>
          <a:solidFill>
            <a:srgbClr val="FF0000"/>
          </a:solidFill>
        </a:ln>
      </dgm:spPr>
      <dgm:t>
        <a:bodyPr/>
        <a:lstStyle/>
        <a:p>
          <a:r>
            <a:rPr lang="en-US" sz="1400" dirty="0">
              <a:solidFill>
                <a:schemeClr val="tx1"/>
              </a:solidFill>
              <a:latin typeface="Arial" panose="020B0604020202020204" pitchFamily="34" charset="0"/>
              <a:cs typeface="Arial" panose="020B0604020202020204" pitchFamily="34" charset="0"/>
            </a:rPr>
            <a:t>Determination of Issue period &amp; Issue Price</a:t>
          </a:r>
          <a:endParaRPr lang="en-US" sz="1400" b="0" dirty="0">
            <a:solidFill>
              <a:schemeClr val="tx1"/>
            </a:solidFill>
            <a:latin typeface="Arial" panose="020B0604020202020204" pitchFamily="34" charset="0"/>
            <a:cs typeface="Arial" panose="020B0604020202020204" pitchFamily="34" charset="0"/>
          </a:endParaRPr>
        </a:p>
      </dgm:t>
    </dgm:pt>
    <dgm:pt modelId="{BFD2CB7B-E0B6-4BB5-88CF-E34288CE1383}" type="parTrans" cxnId="{18E3014C-ACD1-4D30-AB7E-EF4D9C580628}">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5DE35791-D2FD-4632-84E7-492816702407}" type="sibTrans" cxnId="{18E3014C-ACD1-4D30-AB7E-EF4D9C580628}">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6790FF1A-14B6-4E24-9B36-A564C60F4C7A}">
      <dgm:prSet phldrT="[Text]" custT="1"/>
      <dgm:spPr>
        <a:ln>
          <a:solidFill>
            <a:srgbClr val="FF0000"/>
          </a:solidFill>
        </a:ln>
      </dgm:spPr>
      <dgm:t>
        <a:bodyPr/>
        <a:lstStyle/>
        <a:p>
          <a:r>
            <a:rPr lang="en-US" sz="1400" b="0" dirty="0">
              <a:solidFill>
                <a:schemeClr val="tx1"/>
              </a:solidFill>
              <a:latin typeface="Arial" panose="020B0604020202020204" pitchFamily="34" charset="0"/>
              <a:cs typeface="Arial" panose="020B0604020202020204" pitchFamily="34" charset="0"/>
            </a:rPr>
            <a:t>Filing of Prospectus with ROC</a:t>
          </a:r>
        </a:p>
      </dgm:t>
    </dgm:pt>
    <dgm:pt modelId="{BF8DFC7E-7AE0-4554-BEEB-4070B98847D1}" type="parTrans" cxnId="{9FB9C153-19A9-4E52-A698-E275B181B122}">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4052EC06-7EDB-45F4-8F2E-CDD60BE1D36B}" type="sibTrans" cxnId="{9FB9C153-19A9-4E52-A698-E275B181B122}">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982A1B7C-08F7-46D8-8A3E-F76A83F3C3FA}">
      <dgm:prSet phldrT="[Text]" custT="1"/>
      <dgm:spPr/>
      <dgm:t>
        <a:bodyPr/>
        <a:lstStyle/>
        <a:p>
          <a:r>
            <a:rPr lang="en-US" sz="1400" dirty="0">
              <a:solidFill>
                <a:schemeClr val="tx1"/>
              </a:solidFill>
              <a:latin typeface="Arial" panose="020B0604020202020204" pitchFamily="34" charset="0"/>
              <a:cs typeface="Arial" panose="020B0604020202020204" pitchFamily="34" charset="0"/>
            </a:rPr>
            <a:t>Applicant submits application form to Intermediary for uploading on Stock Exchanges platform</a:t>
          </a:r>
          <a:endParaRPr lang="en-US" sz="1400" b="0" dirty="0">
            <a:solidFill>
              <a:schemeClr val="tx1"/>
            </a:solidFill>
            <a:latin typeface="Arial" panose="020B0604020202020204" pitchFamily="34" charset="0"/>
            <a:cs typeface="Arial" panose="020B0604020202020204" pitchFamily="34" charset="0"/>
          </a:endParaRPr>
        </a:p>
      </dgm:t>
    </dgm:pt>
    <dgm:pt modelId="{78E2E86E-86BA-402C-ABD3-6AD16C87D8B2}" type="parTrans" cxnId="{8100EC7F-3D5B-4ED6-A5AA-75E1C3A61486}">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9E71CF0B-D6EB-4005-95E0-F67E51FED841}" type="sibTrans" cxnId="{8100EC7F-3D5B-4ED6-A5AA-75E1C3A61486}">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B24E5858-EB27-4E88-B9B9-2DAF3DF583E0}">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Issue Opens</a:t>
          </a:r>
        </a:p>
      </dgm:t>
    </dgm:pt>
    <dgm:pt modelId="{006D8826-99B2-4D22-A343-F1AB810D2730}" type="parTrans" cxnId="{132B8053-973E-4FD9-BE38-2A188EDD6920}">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14C01428-A07D-4206-A585-E8E9A2A3A1E9}" type="sibTrans" cxnId="{132B8053-973E-4FD9-BE38-2A188EDD6920}">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B37C833A-C9B4-4ED3-8803-68D0A0EFD621}">
      <dgm:prSet custT="1"/>
      <dgm:spPr/>
      <dgm:t>
        <a:bodyPr/>
        <a:lstStyle/>
        <a:p>
          <a:r>
            <a:rPr lang="en-US" sz="1400" dirty="0">
              <a:solidFill>
                <a:schemeClr val="tx1"/>
              </a:solidFill>
              <a:latin typeface="Arial" panose="020B0604020202020204" pitchFamily="34" charset="0"/>
              <a:cs typeface="Arial" panose="020B0604020202020204" pitchFamily="34" charset="0"/>
            </a:rPr>
            <a:t>Issue Closes</a:t>
          </a:r>
        </a:p>
      </dgm:t>
    </dgm:pt>
    <dgm:pt modelId="{6B45B2DC-B1FA-451B-AB68-C7EC26F9966B}" type="parTrans" cxnId="{3CA98E60-2B97-4160-BC4A-5ADE8FFE206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FC107FE-ECEC-4B68-9FB2-8C0C3E27926B}" type="sibTrans" cxnId="{3CA98E60-2B97-4160-BC4A-5ADE8FFE2067}">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0A4A62EF-56C6-4B7C-87DB-A1C820A434E3}">
      <dgm:prSet custT="1"/>
      <dgm:spPr/>
      <dgm:t>
        <a:bodyPr/>
        <a:lstStyle/>
        <a:p>
          <a:r>
            <a:rPr lang="en-US" sz="1400" dirty="0">
              <a:solidFill>
                <a:schemeClr val="tx1"/>
              </a:solidFill>
              <a:latin typeface="Arial" panose="020B0604020202020204" pitchFamily="34" charset="0"/>
              <a:cs typeface="Arial" panose="020B0604020202020204" pitchFamily="34" charset="0"/>
            </a:rPr>
            <a:t>Completion of Post Issue Compliances</a:t>
          </a:r>
        </a:p>
      </dgm:t>
    </dgm:pt>
    <dgm:pt modelId="{D4209FAB-0A11-4F18-9AB0-E3E3738BDA73}" type="parTrans" cxnId="{B31167C0-84C3-4ABA-A0C2-CF1EA1A3A52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5779EE4-8A13-4732-8CEE-27BE0B9B0A1A}" type="sibTrans" cxnId="{B31167C0-84C3-4ABA-A0C2-CF1EA1A3A527}">
      <dgm:prSet custT="1"/>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B522CF4-1F1C-421D-8A7C-F39278C2EA2A}">
      <dgm:prSet custT="1"/>
      <dgm:spPr/>
      <dgm:t>
        <a:bodyPr/>
        <a:lstStyle/>
        <a:p>
          <a:r>
            <a:rPr lang="en-US" sz="1400" b="0" dirty="0">
              <a:solidFill>
                <a:schemeClr val="tx1"/>
              </a:solidFill>
              <a:latin typeface="Arial" panose="020B0604020202020204" pitchFamily="34" charset="0"/>
              <a:cs typeface="Arial" panose="020B0604020202020204" pitchFamily="34" charset="0"/>
            </a:rPr>
            <a:t>Due Diligence</a:t>
          </a:r>
        </a:p>
      </dgm:t>
    </dgm:pt>
    <dgm:pt modelId="{2A3B408A-CC30-4CC1-9ACA-60EFD9B6985E}" type="parTrans" cxnId="{68E3B51D-795A-4C42-9EC7-E04B71FD9D46}">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309AC5F-15A6-4801-831B-679B967E1CBB}" type="sibTrans" cxnId="{68E3B51D-795A-4C42-9EC7-E04B71FD9D46}">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6C5033D4-E4BB-475C-9DBC-94384F1D019D}">
      <dgm:prSet custT="1"/>
      <dgm:spPr>
        <a:ln>
          <a:solidFill>
            <a:srgbClr val="FF0000"/>
          </a:solidFill>
        </a:ln>
      </dgm:spPr>
      <dgm:t>
        <a:bodyPr/>
        <a:lstStyle/>
        <a:p>
          <a:r>
            <a:rPr lang="en-US" sz="1400" b="0" dirty="0">
              <a:solidFill>
                <a:schemeClr val="tx1"/>
              </a:solidFill>
              <a:latin typeface="Arial" panose="020B0604020202020204" pitchFamily="34" charset="0"/>
              <a:cs typeface="Arial" panose="020B0604020202020204" pitchFamily="34" charset="0"/>
            </a:rPr>
            <a:t>Lead Manager files Draft Prospectus with SEBI/Stock Exchange</a:t>
          </a:r>
          <a:endParaRPr lang="en-US" sz="1400" dirty="0">
            <a:solidFill>
              <a:schemeClr val="tx1"/>
            </a:solidFill>
            <a:latin typeface="Arial" panose="020B0604020202020204" pitchFamily="34" charset="0"/>
            <a:cs typeface="Arial" panose="020B0604020202020204" pitchFamily="34" charset="0"/>
          </a:endParaRPr>
        </a:p>
      </dgm:t>
    </dgm:pt>
    <dgm:pt modelId="{2C3375B1-4251-430A-AD12-1CFA4DD8CA96}" type="parTrans" cxnId="{4EEF22FD-B7A6-4B6E-A6FC-1A0FDBB99D90}">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1872644-84C6-4680-B055-F6C5E6EC96D6}" type="sibTrans" cxnId="{4EEF22FD-B7A6-4B6E-A6FC-1A0FDBB99D90}">
      <dgm:prSet custT="1"/>
      <dgm:spPr/>
      <dgm:t>
        <a:bodyPr/>
        <a:lstStyle/>
        <a:p>
          <a:endParaRPr lang="en-US" sz="1400" dirty="0">
            <a:solidFill>
              <a:schemeClr val="tx1"/>
            </a:solidFill>
            <a:latin typeface="Arial" panose="020B0604020202020204" pitchFamily="34" charset="0"/>
            <a:cs typeface="Arial" panose="020B0604020202020204" pitchFamily="34" charset="0"/>
          </a:endParaRPr>
        </a:p>
      </dgm:t>
    </dgm:pt>
    <dgm:pt modelId="{9DBDC8ED-628F-4AF9-9176-E80355FA49FF}">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Receipt of In-Principle Approval from Stock Exchange and observations from SEBI</a:t>
          </a:r>
        </a:p>
      </dgm:t>
    </dgm:pt>
    <dgm:pt modelId="{FBB44E88-19F8-4153-AAD2-CB4DE618A54C}" type="sibTrans" cxnId="{66CF38B9-C73A-42F3-843B-CCA938CA2BCA}">
      <dgm:prSet custT="1"/>
      <dgm:spPr/>
      <dgm:t>
        <a:bodyPr/>
        <a:lstStyle/>
        <a:p>
          <a:endParaRPr lang="en-US" sz="1400" b="1" dirty="0">
            <a:solidFill>
              <a:schemeClr val="tx1"/>
            </a:solidFill>
            <a:latin typeface="Arial" panose="020B0604020202020204" pitchFamily="34" charset="0"/>
            <a:cs typeface="Arial" panose="020B0604020202020204" pitchFamily="34" charset="0"/>
          </a:endParaRPr>
        </a:p>
      </dgm:t>
    </dgm:pt>
    <dgm:pt modelId="{E8411F23-BA5E-4214-986B-47D58E0C651F}" type="parTrans" cxnId="{66CF38B9-C73A-42F3-843B-CCA938CA2BCA}">
      <dgm:prSet/>
      <dgm:spPr/>
      <dgm:t>
        <a:bodyPr/>
        <a:lstStyle/>
        <a:p>
          <a:endParaRPr lang="en-US" sz="1400" b="1">
            <a:solidFill>
              <a:schemeClr val="tx1"/>
            </a:solidFill>
            <a:latin typeface="Arial" panose="020B0604020202020204" pitchFamily="34" charset="0"/>
            <a:cs typeface="Arial" panose="020B0604020202020204" pitchFamily="34" charset="0"/>
          </a:endParaRPr>
        </a:p>
      </dgm:t>
    </dgm:pt>
    <dgm:pt modelId="{92DDDC28-A73E-4B39-975A-430EC0B61121}" type="pres">
      <dgm:prSet presAssocID="{C917712F-4DEE-4915-BB02-4068820D335F}" presName="Name0" presStyleCnt="0">
        <dgm:presLayoutVars>
          <dgm:dir/>
          <dgm:resizeHandles val="exact"/>
        </dgm:presLayoutVars>
      </dgm:prSet>
      <dgm:spPr/>
    </dgm:pt>
    <dgm:pt modelId="{84B90E1F-0855-4065-B58D-55E916716EA4}" type="pres">
      <dgm:prSet presAssocID="{F87BD8D1-6821-4873-BCE0-97421EE107B0}" presName="node" presStyleLbl="node1" presStyleIdx="0" presStyleCnt="10">
        <dgm:presLayoutVars>
          <dgm:bulletEnabled val="1"/>
        </dgm:presLayoutVars>
      </dgm:prSet>
      <dgm:spPr/>
    </dgm:pt>
    <dgm:pt modelId="{8253CE67-D0BD-4DF2-A948-2D4ADB2F560B}" type="pres">
      <dgm:prSet presAssocID="{FD1AADDF-2AA4-401A-8E4E-562B1C557D7D}" presName="sibTrans" presStyleLbl="sibTrans1D1" presStyleIdx="0" presStyleCnt="9"/>
      <dgm:spPr/>
    </dgm:pt>
    <dgm:pt modelId="{47ED54E9-3BF8-44AA-88ED-51AADE526E0C}" type="pres">
      <dgm:prSet presAssocID="{FD1AADDF-2AA4-401A-8E4E-562B1C557D7D}" presName="connectorText" presStyleLbl="sibTrans1D1" presStyleIdx="0" presStyleCnt="9"/>
      <dgm:spPr/>
    </dgm:pt>
    <dgm:pt modelId="{74CDA237-499A-45BD-9774-2E2D239CF5C7}" type="pres">
      <dgm:prSet presAssocID="{3B522CF4-1F1C-421D-8A7C-F39278C2EA2A}" presName="node" presStyleLbl="node1" presStyleIdx="1" presStyleCnt="10">
        <dgm:presLayoutVars>
          <dgm:bulletEnabled val="1"/>
        </dgm:presLayoutVars>
      </dgm:prSet>
      <dgm:spPr/>
    </dgm:pt>
    <dgm:pt modelId="{83BB2C49-DAF6-4DF3-9133-F1E9E86872CD}" type="pres">
      <dgm:prSet presAssocID="{1309AC5F-15A6-4801-831B-679B967E1CBB}" presName="sibTrans" presStyleLbl="sibTrans1D1" presStyleIdx="1" presStyleCnt="9"/>
      <dgm:spPr/>
    </dgm:pt>
    <dgm:pt modelId="{C5AB284C-71AF-4527-B5A1-6DBCB58A4888}" type="pres">
      <dgm:prSet presAssocID="{1309AC5F-15A6-4801-831B-679B967E1CBB}" presName="connectorText" presStyleLbl="sibTrans1D1" presStyleIdx="1" presStyleCnt="9"/>
      <dgm:spPr/>
    </dgm:pt>
    <dgm:pt modelId="{5F307CC7-2D9F-4222-93F0-95CFB279BD67}" type="pres">
      <dgm:prSet presAssocID="{6C5033D4-E4BB-475C-9DBC-94384F1D019D}" presName="node" presStyleLbl="node1" presStyleIdx="2" presStyleCnt="10">
        <dgm:presLayoutVars>
          <dgm:bulletEnabled val="1"/>
        </dgm:presLayoutVars>
      </dgm:prSet>
      <dgm:spPr/>
    </dgm:pt>
    <dgm:pt modelId="{1CBF714D-1BBE-4DE5-A71F-BB44ED4291E9}" type="pres">
      <dgm:prSet presAssocID="{C1872644-84C6-4680-B055-F6C5E6EC96D6}" presName="sibTrans" presStyleLbl="sibTrans1D1" presStyleIdx="2" presStyleCnt="9"/>
      <dgm:spPr/>
    </dgm:pt>
    <dgm:pt modelId="{BA0ECCEA-1ADE-4112-9283-173B9103FEA4}" type="pres">
      <dgm:prSet presAssocID="{C1872644-84C6-4680-B055-F6C5E6EC96D6}" presName="connectorText" presStyleLbl="sibTrans1D1" presStyleIdx="2" presStyleCnt="9"/>
      <dgm:spPr/>
    </dgm:pt>
    <dgm:pt modelId="{D96C2377-CCA7-4771-B114-70FE2E19C91E}" type="pres">
      <dgm:prSet presAssocID="{9DBDC8ED-628F-4AF9-9176-E80355FA49FF}" presName="node" presStyleLbl="node1" presStyleIdx="3" presStyleCnt="10">
        <dgm:presLayoutVars>
          <dgm:bulletEnabled val="1"/>
        </dgm:presLayoutVars>
      </dgm:prSet>
      <dgm:spPr/>
    </dgm:pt>
    <dgm:pt modelId="{4040C8FD-EEC0-4CD8-84DD-96E5A633C4B9}" type="pres">
      <dgm:prSet presAssocID="{FBB44E88-19F8-4153-AAD2-CB4DE618A54C}" presName="sibTrans" presStyleLbl="sibTrans1D1" presStyleIdx="3" presStyleCnt="9"/>
      <dgm:spPr/>
    </dgm:pt>
    <dgm:pt modelId="{9E54BD4E-0E9A-4F1F-B5D6-77584F5881D9}" type="pres">
      <dgm:prSet presAssocID="{FBB44E88-19F8-4153-AAD2-CB4DE618A54C}" presName="connectorText" presStyleLbl="sibTrans1D1" presStyleIdx="3" presStyleCnt="9"/>
      <dgm:spPr/>
    </dgm:pt>
    <dgm:pt modelId="{92DF43D3-65DA-40F6-A285-BD6DA244C07A}" type="pres">
      <dgm:prSet presAssocID="{16D7CE47-2293-4CE5-A2FC-126BFF3D33A5}" presName="node" presStyleLbl="node1" presStyleIdx="4" presStyleCnt="10">
        <dgm:presLayoutVars>
          <dgm:bulletEnabled val="1"/>
        </dgm:presLayoutVars>
      </dgm:prSet>
      <dgm:spPr/>
    </dgm:pt>
    <dgm:pt modelId="{9C8ED679-2805-4EDF-AA0D-2AA3DF5B16DE}" type="pres">
      <dgm:prSet presAssocID="{5DE35791-D2FD-4632-84E7-492816702407}" presName="sibTrans" presStyleLbl="sibTrans1D1" presStyleIdx="4" presStyleCnt="9"/>
      <dgm:spPr/>
    </dgm:pt>
    <dgm:pt modelId="{06124680-55C8-4F5D-9FD6-537CE2162292}" type="pres">
      <dgm:prSet presAssocID="{5DE35791-D2FD-4632-84E7-492816702407}" presName="connectorText" presStyleLbl="sibTrans1D1" presStyleIdx="4" presStyleCnt="9"/>
      <dgm:spPr/>
    </dgm:pt>
    <dgm:pt modelId="{05B60FDB-63EC-4CB5-A1CD-B0CB1FC11B0B}" type="pres">
      <dgm:prSet presAssocID="{6790FF1A-14B6-4E24-9B36-A564C60F4C7A}" presName="node" presStyleLbl="node1" presStyleIdx="5" presStyleCnt="10">
        <dgm:presLayoutVars>
          <dgm:bulletEnabled val="1"/>
        </dgm:presLayoutVars>
      </dgm:prSet>
      <dgm:spPr/>
    </dgm:pt>
    <dgm:pt modelId="{5C94EFE4-D2F1-4A82-92B3-1DCABB6E29BE}" type="pres">
      <dgm:prSet presAssocID="{4052EC06-7EDB-45F4-8F2E-CDD60BE1D36B}" presName="sibTrans" presStyleLbl="sibTrans1D1" presStyleIdx="5" presStyleCnt="9"/>
      <dgm:spPr/>
    </dgm:pt>
    <dgm:pt modelId="{BD731C2A-A82E-4249-A11B-ACDD1A1EAE87}" type="pres">
      <dgm:prSet presAssocID="{4052EC06-7EDB-45F4-8F2E-CDD60BE1D36B}" presName="connectorText" presStyleLbl="sibTrans1D1" presStyleIdx="5" presStyleCnt="9"/>
      <dgm:spPr/>
    </dgm:pt>
    <dgm:pt modelId="{B7C5C7FC-8F75-4936-97F5-5B8816EE881F}" type="pres">
      <dgm:prSet presAssocID="{B24E5858-EB27-4E88-B9B9-2DAF3DF583E0}" presName="node" presStyleLbl="node1" presStyleIdx="6" presStyleCnt="10">
        <dgm:presLayoutVars>
          <dgm:bulletEnabled val="1"/>
        </dgm:presLayoutVars>
      </dgm:prSet>
      <dgm:spPr/>
    </dgm:pt>
    <dgm:pt modelId="{74ED1A18-E8B4-47D9-985B-F6F24BB1030C}" type="pres">
      <dgm:prSet presAssocID="{14C01428-A07D-4206-A585-E8E9A2A3A1E9}" presName="sibTrans" presStyleLbl="sibTrans1D1" presStyleIdx="6" presStyleCnt="9"/>
      <dgm:spPr/>
    </dgm:pt>
    <dgm:pt modelId="{5B1C4B65-8B29-4389-B6A7-3B1520E64C77}" type="pres">
      <dgm:prSet presAssocID="{14C01428-A07D-4206-A585-E8E9A2A3A1E9}" presName="connectorText" presStyleLbl="sibTrans1D1" presStyleIdx="6" presStyleCnt="9"/>
      <dgm:spPr/>
    </dgm:pt>
    <dgm:pt modelId="{537C41AC-647D-4B95-A6DA-4D0D070D7B89}" type="pres">
      <dgm:prSet presAssocID="{982A1B7C-08F7-46D8-8A3E-F76A83F3C3FA}" presName="node" presStyleLbl="node1" presStyleIdx="7" presStyleCnt="10">
        <dgm:presLayoutVars>
          <dgm:bulletEnabled val="1"/>
        </dgm:presLayoutVars>
      </dgm:prSet>
      <dgm:spPr/>
    </dgm:pt>
    <dgm:pt modelId="{411E8C91-30E3-4DD8-A66B-E667892E94E1}" type="pres">
      <dgm:prSet presAssocID="{9E71CF0B-D6EB-4005-95E0-F67E51FED841}" presName="sibTrans" presStyleLbl="sibTrans1D1" presStyleIdx="7" presStyleCnt="9"/>
      <dgm:spPr/>
    </dgm:pt>
    <dgm:pt modelId="{03577F06-6B39-4CC6-909F-7D62A9CB5BF8}" type="pres">
      <dgm:prSet presAssocID="{9E71CF0B-D6EB-4005-95E0-F67E51FED841}" presName="connectorText" presStyleLbl="sibTrans1D1" presStyleIdx="7" presStyleCnt="9"/>
      <dgm:spPr/>
    </dgm:pt>
    <dgm:pt modelId="{86800109-7C52-4DF1-80A3-F72B561B8C1A}" type="pres">
      <dgm:prSet presAssocID="{B37C833A-C9B4-4ED3-8803-68D0A0EFD621}" presName="node" presStyleLbl="node1" presStyleIdx="8" presStyleCnt="10">
        <dgm:presLayoutVars>
          <dgm:bulletEnabled val="1"/>
        </dgm:presLayoutVars>
      </dgm:prSet>
      <dgm:spPr/>
    </dgm:pt>
    <dgm:pt modelId="{96FA0A13-84E2-4886-BFC7-B83F939CCC0F}" type="pres">
      <dgm:prSet presAssocID="{BFC107FE-ECEC-4B68-9FB2-8C0C3E27926B}" presName="sibTrans" presStyleLbl="sibTrans1D1" presStyleIdx="8" presStyleCnt="9"/>
      <dgm:spPr/>
    </dgm:pt>
    <dgm:pt modelId="{05BFFA3F-1B4A-46E6-AF7D-AB4C6C02DF09}" type="pres">
      <dgm:prSet presAssocID="{BFC107FE-ECEC-4B68-9FB2-8C0C3E27926B}" presName="connectorText" presStyleLbl="sibTrans1D1" presStyleIdx="8" presStyleCnt="9"/>
      <dgm:spPr/>
    </dgm:pt>
    <dgm:pt modelId="{EBED802A-2833-4CFC-B6AB-97C3886E002E}" type="pres">
      <dgm:prSet presAssocID="{0A4A62EF-56C6-4B7C-87DB-A1C820A434E3}" presName="node" presStyleLbl="node1" presStyleIdx="9" presStyleCnt="10">
        <dgm:presLayoutVars>
          <dgm:bulletEnabled val="1"/>
        </dgm:presLayoutVars>
      </dgm:prSet>
      <dgm:spPr/>
    </dgm:pt>
  </dgm:ptLst>
  <dgm:cxnLst>
    <dgm:cxn modelId="{0B9B6311-545E-44A8-A96D-351057435069}" type="presOf" srcId="{5DE35791-D2FD-4632-84E7-492816702407}" destId="{9C8ED679-2805-4EDF-AA0D-2AA3DF5B16DE}" srcOrd="0" destOrd="0" presId="urn:microsoft.com/office/officeart/2005/8/layout/bProcess3"/>
    <dgm:cxn modelId="{EA32C019-0401-4D70-AD58-B24B2BFA7589}" type="presOf" srcId="{C1872644-84C6-4680-B055-F6C5E6EC96D6}" destId="{1CBF714D-1BBE-4DE5-A71F-BB44ED4291E9}" srcOrd="0" destOrd="0" presId="urn:microsoft.com/office/officeart/2005/8/layout/bProcess3"/>
    <dgm:cxn modelId="{B562CF1C-4556-460A-918E-FA947FFE356F}" type="presOf" srcId="{14C01428-A07D-4206-A585-E8E9A2A3A1E9}" destId="{5B1C4B65-8B29-4389-B6A7-3B1520E64C77}" srcOrd="1" destOrd="0" presId="urn:microsoft.com/office/officeart/2005/8/layout/bProcess3"/>
    <dgm:cxn modelId="{68E3B51D-795A-4C42-9EC7-E04B71FD9D46}" srcId="{C917712F-4DEE-4915-BB02-4068820D335F}" destId="{3B522CF4-1F1C-421D-8A7C-F39278C2EA2A}" srcOrd="1" destOrd="0" parTransId="{2A3B408A-CC30-4CC1-9ACA-60EFD9B6985E}" sibTransId="{1309AC5F-15A6-4801-831B-679B967E1CBB}"/>
    <dgm:cxn modelId="{1E8CC021-0134-4296-8C37-81990F1D801D}" type="presOf" srcId="{4052EC06-7EDB-45F4-8F2E-CDD60BE1D36B}" destId="{BD731C2A-A82E-4249-A11B-ACDD1A1EAE87}" srcOrd="1" destOrd="0" presId="urn:microsoft.com/office/officeart/2005/8/layout/bProcess3"/>
    <dgm:cxn modelId="{DABAA225-52E7-44EF-AFA0-156411D713BB}" type="presOf" srcId="{FD1AADDF-2AA4-401A-8E4E-562B1C557D7D}" destId="{8253CE67-D0BD-4DF2-A948-2D4ADB2F560B}" srcOrd="0" destOrd="0" presId="urn:microsoft.com/office/officeart/2005/8/layout/bProcess3"/>
    <dgm:cxn modelId="{AFE7752B-43E6-44A4-AAF6-86BAB23C0325}" type="presOf" srcId="{FBB44E88-19F8-4153-AAD2-CB4DE618A54C}" destId="{4040C8FD-EEC0-4CD8-84DD-96E5A633C4B9}" srcOrd="0" destOrd="0" presId="urn:microsoft.com/office/officeart/2005/8/layout/bProcess3"/>
    <dgm:cxn modelId="{122B9D33-2BE3-4B6F-91A7-7F3FF446902B}" type="presOf" srcId="{6C5033D4-E4BB-475C-9DBC-94384F1D019D}" destId="{5F307CC7-2D9F-4222-93F0-95CFB279BD67}" srcOrd="0" destOrd="0" presId="urn:microsoft.com/office/officeart/2005/8/layout/bProcess3"/>
    <dgm:cxn modelId="{DB37A135-E87F-4ACC-BA03-EA27158D6906}" type="presOf" srcId="{C1872644-84C6-4680-B055-F6C5E6EC96D6}" destId="{BA0ECCEA-1ADE-4112-9283-173B9103FEA4}" srcOrd="1" destOrd="0" presId="urn:microsoft.com/office/officeart/2005/8/layout/bProcess3"/>
    <dgm:cxn modelId="{2E013137-2FA5-4C3B-B739-529D0AB997CF}" type="presOf" srcId="{4052EC06-7EDB-45F4-8F2E-CDD60BE1D36B}" destId="{5C94EFE4-D2F1-4A82-92B3-1DCABB6E29BE}" srcOrd="0" destOrd="0" presId="urn:microsoft.com/office/officeart/2005/8/layout/bProcess3"/>
    <dgm:cxn modelId="{5BFF955B-646D-461F-B05C-DAFD789A93B1}" type="presOf" srcId="{FD1AADDF-2AA4-401A-8E4E-562B1C557D7D}" destId="{47ED54E9-3BF8-44AA-88ED-51AADE526E0C}" srcOrd="1" destOrd="0" presId="urn:microsoft.com/office/officeart/2005/8/layout/bProcess3"/>
    <dgm:cxn modelId="{A5876E5C-C6BA-4F88-9B13-C2C14D050145}" type="presOf" srcId="{1309AC5F-15A6-4801-831B-679B967E1CBB}" destId="{C5AB284C-71AF-4527-B5A1-6DBCB58A4888}" srcOrd="1" destOrd="0" presId="urn:microsoft.com/office/officeart/2005/8/layout/bProcess3"/>
    <dgm:cxn modelId="{3CA98E60-2B97-4160-BC4A-5ADE8FFE2067}" srcId="{C917712F-4DEE-4915-BB02-4068820D335F}" destId="{B37C833A-C9B4-4ED3-8803-68D0A0EFD621}" srcOrd="8" destOrd="0" parTransId="{6B45B2DC-B1FA-451B-AB68-C7EC26F9966B}" sibTransId="{BFC107FE-ECEC-4B68-9FB2-8C0C3E27926B}"/>
    <dgm:cxn modelId="{13AB6241-1DA8-4665-8E41-5E33EBABDF93}" type="presOf" srcId="{9E71CF0B-D6EB-4005-95E0-F67E51FED841}" destId="{411E8C91-30E3-4DD8-A66B-E667892E94E1}" srcOrd="0" destOrd="0" presId="urn:microsoft.com/office/officeart/2005/8/layout/bProcess3"/>
    <dgm:cxn modelId="{7A17FD62-3B74-4CB4-8FEE-05B3EFA016A5}" type="presOf" srcId="{9E71CF0B-D6EB-4005-95E0-F67E51FED841}" destId="{03577F06-6B39-4CC6-909F-7D62A9CB5BF8}" srcOrd="1" destOrd="0" presId="urn:microsoft.com/office/officeart/2005/8/layout/bProcess3"/>
    <dgm:cxn modelId="{8B7C5F43-BB36-4989-9E2B-8C4E19F40365}" type="presOf" srcId="{6790FF1A-14B6-4E24-9B36-A564C60F4C7A}" destId="{05B60FDB-63EC-4CB5-A1CD-B0CB1FC11B0B}" srcOrd="0" destOrd="0" presId="urn:microsoft.com/office/officeart/2005/8/layout/bProcess3"/>
    <dgm:cxn modelId="{852A8F43-C73C-4E1D-9102-F8092E9E53B2}" type="presOf" srcId="{C917712F-4DEE-4915-BB02-4068820D335F}" destId="{92DDDC28-A73E-4B39-975A-430EC0B61121}" srcOrd="0" destOrd="0" presId="urn:microsoft.com/office/officeart/2005/8/layout/bProcess3"/>
    <dgm:cxn modelId="{1434EF45-D9B6-462D-BDC7-BBA56A7F1243}" type="presOf" srcId="{982A1B7C-08F7-46D8-8A3E-F76A83F3C3FA}" destId="{537C41AC-647D-4B95-A6DA-4D0D070D7B89}" srcOrd="0" destOrd="0" presId="urn:microsoft.com/office/officeart/2005/8/layout/bProcess3"/>
    <dgm:cxn modelId="{EB6D4166-73D5-403F-9BBB-C0E8ACAE0F7C}" type="presOf" srcId="{BFC107FE-ECEC-4B68-9FB2-8C0C3E27926B}" destId="{96FA0A13-84E2-4886-BFC7-B83F939CCC0F}" srcOrd="0" destOrd="0" presId="urn:microsoft.com/office/officeart/2005/8/layout/bProcess3"/>
    <dgm:cxn modelId="{A15ACA67-CEB4-48F9-AB8E-A0E5E6F9E842}" type="presOf" srcId="{B24E5858-EB27-4E88-B9B9-2DAF3DF583E0}" destId="{B7C5C7FC-8F75-4936-97F5-5B8816EE881F}" srcOrd="0" destOrd="0" presId="urn:microsoft.com/office/officeart/2005/8/layout/bProcess3"/>
    <dgm:cxn modelId="{18E3014C-ACD1-4D30-AB7E-EF4D9C580628}" srcId="{C917712F-4DEE-4915-BB02-4068820D335F}" destId="{16D7CE47-2293-4CE5-A2FC-126BFF3D33A5}" srcOrd="4" destOrd="0" parTransId="{BFD2CB7B-E0B6-4BB5-88CF-E34288CE1383}" sibTransId="{5DE35791-D2FD-4632-84E7-492816702407}"/>
    <dgm:cxn modelId="{9EBE574F-7731-4F7C-83DB-923F7C4D06BD}" type="presOf" srcId="{0A4A62EF-56C6-4B7C-87DB-A1C820A434E3}" destId="{EBED802A-2833-4CFC-B6AB-97C3886E002E}" srcOrd="0" destOrd="0" presId="urn:microsoft.com/office/officeart/2005/8/layout/bProcess3"/>
    <dgm:cxn modelId="{1BFEC76F-9003-4810-81E2-676CAF2C9877}" type="presOf" srcId="{FBB44E88-19F8-4153-AAD2-CB4DE618A54C}" destId="{9E54BD4E-0E9A-4F1F-B5D6-77584F5881D9}" srcOrd="1" destOrd="0" presId="urn:microsoft.com/office/officeart/2005/8/layout/bProcess3"/>
    <dgm:cxn modelId="{132B8053-973E-4FD9-BE38-2A188EDD6920}" srcId="{C917712F-4DEE-4915-BB02-4068820D335F}" destId="{B24E5858-EB27-4E88-B9B9-2DAF3DF583E0}" srcOrd="6" destOrd="0" parTransId="{006D8826-99B2-4D22-A343-F1AB810D2730}" sibTransId="{14C01428-A07D-4206-A585-E8E9A2A3A1E9}"/>
    <dgm:cxn modelId="{9FB9C153-19A9-4E52-A698-E275B181B122}" srcId="{C917712F-4DEE-4915-BB02-4068820D335F}" destId="{6790FF1A-14B6-4E24-9B36-A564C60F4C7A}" srcOrd="5" destOrd="0" parTransId="{BF8DFC7E-7AE0-4554-BEEB-4070B98847D1}" sibTransId="{4052EC06-7EDB-45F4-8F2E-CDD60BE1D36B}"/>
    <dgm:cxn modelId="{1F8DE575-9833-46DE-A7A4-2C0D2A367637}" type="presOf" srcId="{16D7CE47-2293-4CE5-A2FC-126BFF3D33A5}" destId="{92DF43D3-65DA-40F6-A285-BD6DA244C07A}" srcOrd="0" destOrd="0" presId="urn:microsoft.com/office/officeart/2005/8/layout/bProcess3"/>
    <dgm:cxn modelId="{8100EC7F-3D5B-4ED6-A5AA-75E1C3A61486}" srcId="{C917712F-4DEE-4915-BB02-4068820D335F}" destId="{982A1B7C-08F7-46D8-8A3E-F76A83F3C3FA}" srcOrd="7" destOrd="0" parTransId="{78E2E86E-86BA-402C-ABD3-6AD16C87D8B2}" sibTransId="{9E71CF0B-D6EB-4005-95E0-F67E51FED841}"/>
    <dgm:cxn modelId="{81217C9E-7DCA-4173-B6E3-3A1C72FEA837}" type="presOf" srcId="{1309AC5F-15A6-4801-831B-679B967E1CBB}" destId="{83BB2C49-DAF6-4DF3-9133-F1E9E86872CD}" srcOrd="0" destOrd="0" presId="urn:microsoft.com/office/officeart/2005/8/layout/bProcess3"/>
    <dgm:cxn modelId="{35190AB4-9789-4162-AE30-130A9D99FFFE}" type="presOf" srcId="{5DE35791-D2FD-4632-84E7-492816702407}" destId="{06124680-55C8-4F5D-9FD6-537CE2162292}" srcOrd="1" destOrd="0" presId="urn:microsoft.com/office/officeart/2005/8/layout/bProcess3"/>
    <dgm:cxn modelId="{66CF38B9-C73A-42F3-843B-CCA938CA2BCA}" srcId="{C917712F-4DEE-4915-BB02-4068820D335F}" destId="{9DBDC8ED-628F-4AF9-9176-E80355FA49FF}" srcOrd="3" destOrd="0" parTransId="{E8411F23-BA5E-4214-986B-47D58E0C651F}" sibTransId="{FBB44E88-19F8-4153-AAD2-CB4DE618A54C}"/>
    <dgm:cxn modelId="{BCCC21BD-929A-4C75-9A23-F256F1C2834C}" type="presOf" srcId="{BFC107FE-ECEC-4B68-9FB2-8C0C3E27926B}" destId="{05BFFA3F-1B4A-46E6-AF7D-AB4C6C02DF09}" srcOrd="1" destOrd="0" presId="urn:microsoft.com/office/officeart/2005/8/layout/bProcess3"/>
    <dgm:cxn modelId="{0F180EBF-1F86-41A3-94E7-9EE477843A83}" type="presOf" srcId="{9DBDC8ED-628F-4AF9-9176-E80355FA49FF}" destId="{D96C2377-CCA7-4771-B114-70FE2E19C91E}" srcOrd="0" destOrd="0" presId="urn:microsoft.com/office/officeart/2005/8/layout/bProcess3"/>
    <dgm:cxn modelId="{B31167C0-84C3-4ABA-A0C2-CF1EA1A3A527}" srcId="{C917712F-4DEE-4915-BB02-4068820D335F}" destId="{0A4A62EF-56C6-4B7C-87DB-A1C820A434E3}" srcOrd="9" destOrd="0" parTransId="{D4209FAB-0A11-4F18-9AB0-E3E3738BDA73}" sibTransId="{35779EE4-8A13-4732-8CEE-27BE0B9B0A1A}"/>
    <dgm:cxn modelId="{6702D6C6-4096-49CF-B9C7-C85A60B82CE3}" srcId="{C917712F-4DEE-4915-BB02-4068820D335F}" destId="{F87BD8D1-6821-4873-BCE0-97421EE107B0}" srcOrd="0" destOrd="0" parTransId="{453AF0D0-E562-4F02-BAEE-3436DC58F247}" sibTransId="{FD1AADDF-2AA4-401A-8E4E-562B1C557D7D}"/>
    <dgm:cxn modelId="{97366BDB-B58D-4050-A13F-C3B7B190CB1C}" type="presOf" srcId="{3B522CF4-1F1C-421D-8A7C-F39278C2EA2A}" destId="{74CDA237-499A-45BD-9774-2E2D239CF5C7}" srcOrd="0" destOrd="0" presId="urn:microsoft.com/office/officeart/2005/8/layout/bProcess3"/>
    <dgm:cxn modelId="{6D84FEE6-0540-49B8-A7D1-645A3817A6D4}" type="presOf" srcId="{14C01428-A07D-4206-A585-E8E9A2A3A1E9}" destId="{74ED1A18-E8B4-47D9-985B-F6F24BB1030C}" srcOrd="0" destOrd="0" presId="urn:microsoft.com/office/officeart/2005/8/layout/bProcess3"/>
    <dgm:cxn modelId="{AD3465E7-064F-4A3B-A764-224252C58C24}" type="presOf" srcId="{F87BD8D1-6821-4873-BCE0-97421EE107B0}" destId="{84B90E1F-0855-4065-B58D-55E916716EA4}" srcOrd="0" destOrd="0" presId="urn:microsoft.com/office/officeart/2005/8/layout/bProcess3"/>
    <dgm:cxn modelId="{200A1EFB-C993-4032-B7DC-14259AA79685}" type="presOf" srcId="{B37C833A-C9B4-4ED3-8803-68D0A0EFD621}" destId="{86800109-7C52-4DF1-80A3-F72B561B8C1A}" srcOrd="0" destOrd="0" presId="urn:microsoft.com/office/officeart/2005/8/layout/bProcess3"/>
    <dgm:cxn modelId="{4EEF22FD-B7A6-4B6E-A6FC-1A0FDBB99D90}" srcId="{C917712F-4DEE-4915-BB02-4068820D335F}" destId="{6C5033D4-E4BB-475C-9DBC-94384F1D019D}" srcOrd="2" destOrd="0" parTransId="{2C3375B1-4251-430A-AD12-1CFA4DD8CA96}" sibTransId="{C1872644-84C6-4680-B055-F6C5E6EC96D6}"/>
    <dgm:cxn modelId="{47844EE9-8420-4F21-A78D-204A297485DD}" type="presParOf" srcId="{92DDDC28-A73E-4B39-975A-430EC0B61121}" destId="{84B90E1F-0855-4065-B58D-55E916716EA4}" srcOrd="0" destOrd="0" presId="urn:microsoft.com/office/officeart/2005/8/layout/bProcess3"/>
    <dgm:cxn modelId="{4D502BA5-08F5-4507-B4D1-FA056D0147E3}" type="presParOf" srcId="{92DDDC28-A73E-4B39-975A-430EC0B61121}" destId="{8253CE67-D0BD-4DF2-A948-2D4ADB2F560B}" srcOrd="1" destOrd="0" presId="urn:microsoft.com/office/officeart/2005/8/layout/bProcess3"/>
    <dgm:cxn modelId="{091EE7D5-7328-49EA-87D2-B6C54DF318B0}" type="presParOf" srcId="{8253CE67-D0BD-4DF2-A948-2D4ADB2F560B}" destId="{47ED54E9-3BF8-44AA-88ED-51AADE526E0C}" srcOrd="0" destOrd="0" presId="urn:microsoft.com/office/officeart/2005/8/layout/bProcess3"/>
    <dgm:cxn modelId="{48D057AC-E4FA-4B2A-8AA0-441D7FEEA9B2}" type="presParOf" srcId="{92DDDC28-A73E-4B39-975A-430EC0B61121}" destId="{74CDA237-499A-45BD-9774-2E2D239CF5C7}" srcOrd="2" destOrd="0" presId="urn:microsoft.com/office/officeart/2005/8/layout/bProcess3"/>
    <dgm:cxn modelId="{FCDD537F-615D-4923-A296-0977F9039ADB}" type="presParOf" srcId="{92DDDC28-A73E-4B39-975A-430EC0B61121}" destId="{83BB2C49-DAF6-4DF3-9133-F1E9E86872CD}" srcOrd="3" destOrd="0" presId="urn:microsoft.com/office/officeart/2005/8/layout/bProcess3"/>
    <dgm:cxn modelId="{EE737EAB-5585-4C66-8729-5DCF1B5D0414}" type="presParOf" srcId="{83BB2C49-DAF6-4DF3-9133-F1E9E86872CD}" destId="{C5AB284C-71AF-4527-B5A1-6DBCB58A4888}" srcOrd="0" destOrd="0" presId="urn:microsoft.com/office/officeart/2005/8/layout/bProcess3"/>
    <dgm:cxn modelId="{A5D28314-9323-493C-AAC0-6C19D7843065}" type="presParOf" srcId="{92DDDC28-A73E-4B39-975A-430EC0B61121}" destId="{5F307CC7-2D9F-4222-93F0-95CFB279BD67}" srcOrd="4" destOrd="0" presId="urn:microsoft.com/office/officeart/2005/8/layout/bProcess3"/>
    <dgm:cxn modelId="{68959B46-6998-432A-A7BA-DF9260F8D918}" type="presParOf" srcId="{92DDDC28-A73E-4B39-975A-430EC0B61121}" destId="{1CBF714D-1BBE-4DE5-A71F-BB44ED4291E9}" srcOrd="5" destOrd="0" presId="urn:microsoft.com/office/officeart/2005/8/layout/bProcess3"/>
    <dgm:cxn modelId="{60EF64D9-F801-40B4-AA8D-025C5AB25E96}" type="presParOf" srcId="{1CBF714D-1BBE-4DE5-A71F-BB44ED4291E9}" destId="{BA0ECCEA-1ADE-4112-9283-173B9103FEA4}" srcOrd="0" destOrd="0" presId="urn:microsoft.com/office/officeart/2005/8/layout/bProcess3"/>
    <dgm:cxn modelId="{D0B22E51-CEFC-4161-837B-735B014C0E36}" type="presParOf" srcId="{92DDDC28-A73E-4B39-975A-430EC0B61121}" destId="{D96C2377-CCA7-4771-B114-70FE2E19C91E}" srcOrd="6" destOrd="0" presId="urn:microsoft.com/office/officeart/2005/8/layout/bProcess3"/>
    <dgm:cxn modelId="{4CCC46DD-5346-469D-A702-789BE1576B26}" type="presParOf" srcId="{92DDDC28-A73E-4B39-975A-430EC0B61121}" destId="{4040C8FD-EEC0-4CD8-84DD-96E5A633C4B9}" srcOrd="7" destOrd="0" presId="urn:microsoft.com/office/officeart/2005/8/layout/bProcess3"/>
    <dgm:cxn modelId="{79A44D29-2BB2-4FC3-834B-AE436EBE47D8}" type="presParOf" srcId="{4040C8FD-EEC0-4CD8-84DD-96E5A633C4B9}" destId="{9E54BD4E-0E9A-4F1F-B5D6-77584F5881D9}" srcOrd="0" destOrd="0" presId="urn:microsoft.com/office/officeart/2005/8/layout/bProcess3"/>
    <dgm:cxn modelId="{AC878045-5058-42AC-BD04-43D71FBD7ACB}" type="presParOf" srcId="{92DDDC28-A73E-4B39-975A-430EC0B61121}" destId="{92DF43D3-65DA-40F6-A285-BD6DA244C07A}" srcOrd="8" destOrd="0" presId="urn:microsoft.com/office/officeart/2005/8/layout/bProcess3"/>
    <dgm:cxn modelId="{C40D6F06-D5E0-466D-A9FC-1E636601D804}" type="presParOf" srcId="{92DDDC28-A73E-4B39-975A-430EC0B61121}" destId="{9C8ED679-2805-4EDF-AA0D-2AA3DF5B16DE}" srcOrd="9" destOrd="0" presId="urn:microsoft.com/office/officeart/2005/8/layout/bProcess3"/>
    <dgm:cxn modelId="{A8BC5545-2107-4894-A3E0-005790F2164A}" type="presParOf" srcId="{9C8ED679-2805-4EDF-AA0D-2AA3DF5B16DE}" destId="{06124680-55C8-4F5D-9FD6-537CE2162292}" srcOrd="0" destOrd="0" presId="urn:microsoft.com/office/officeart/2005/8/layout/bProcess3"/>
    <dgm:cxn modelId="{FAC888B2-3456-4FF2-99B1-12FEF4494612}" type="presParOf" srcId="{92DDDC28-A73E-4B39-975A-430EC0B61121}" destId="{05B60FDB-63EC-4CB5-A1CD-B0CB1FC11B0B}" srcOrd="10" destOrd="0" presId="urn:microsoft.com/office/officeart/2005/8/layout/bProcess3"/>
    <dgm:cxn modelId="{EAEE368D-BC23-4845-ABD9-F702F444608A}" type="presParOf" srcId="{92DDDC28-A73E-4B39-975A-430EC0B61121}" destId="{5C94EFE4-D2F1-4A82-92B3-1DCABB6E29BE}" srcOrd="11" destOrd="0" presId="urn:microsoft.com/office/officeart/2005/8/layout/bProcess3"/>
    <dgm:cxn modelId="{1BBB3DF1-6CAD-407E-A2DD-BA57BB0D0D19}" type="presParOf" srcId="{5C94EFE4-D2F1-4A82-92B3-1DCABB6E29BE}" destId="{BD731C2A-A82E-4249-A11B-ACDD1A1EAE87}" srcOrd="0" destOrd="0" presId="urn:microsoft.com/office/officeart/2005/8/layout/bProcess3"/>
    <dgm:cxn modelId="{B6B2AB4F-56C7-4E8E-8A92-042729E9FDCE}" type="presParOf" srcId="{92DDDC28-A73E-4B39-975A-430EC0B61121}" destId="{B7C5C7FC-8F75-4936-97F5-5B8816EE881F}" srcOrd="12" destOrd="0" presId="urn:microsoft.com/office/officeart/2005/8/layout/bProcess3"/>
    <dgm:cxn modelId="{ED4110DC-1AB2-457F-87E7-881AEA0CADD4}" type="presParOf" srcId="{92DDDC28-A73E-4B39-975A-430EC0B61121}" destId="{74ED1A18-E8B4-47D9-985B-F6F24BB1030C}" srcOrd="13" destOrd="0" presId="urn:microsoft.com/office/officeart/2005/8/layout/bProcess3"/>
    <dgm:cxn modelId="{844DD8C9-7CDB-4FEF-9B2E-2B8074A343A8}" type="presParOf" srcId="{74ED1A18-E8B4-47D9-985B-F6F24BB1030C}" destId="{5B1C4B65-8B29-4389-B6A7-3B1520E64C77}" srcOrd="0" destOrd="0" presId="urn:microsoft.com/office/officeart/2005/8/layout/bProcess3"/>
    <dgm:cxn modelId="{CD46D054-8C12-4FEE-8483-1B84530BD235}" type="presParOf" srcId="{92DDDC28-A73E-4B39-975A-430EC0B61121}" destId="{537C41AC-647D-4B95-A6DA-4D0D070D7B89}" srcOrd="14" destOrd="0" presId="urn:microsoft.com/office/officeart/2005/8/layout/bProcess3"/>
    <dgm:cxn modelId="{C799DCD8-0EF2-4C64-BE92-AC7397B4D501}" type="presParOf" srcId="{92DDDC28-A73E-4B39-975A-430EC0B61121}" destId="{411E8C91-30E3-4DD8-A66B-E667892E94E1}" srcOrd="15" destOrd="0" presId="urn:microsoft.com/office/officeart/2005/8/layout/bProcess3"/>
    <dgm:cxn modelId="{960DC29D-2DC4-492F-BCA7-89EDA46A0C3A}" type="presParOf" srcId="{411E8C91-30E3-4DD8-A66B-E667892E94E1}" destId="{03577F06-6B39-4CC6-909F-7D62A9CB5BF8}" srcOrd="0" destOrd="0" presId="urn:microsoft.com/office/officeart/2005/8/layout/bProcess3"/>
    <dgm:cxn modelId="{CF9CEAF4-B20A-47CE-9F95-31CC85A8FC3E}" type="presParOf" srcId="{92DDDC28-A73E-4B39-975A-430EC0B61121}" destId="{86800109-7C52-4DF1-80A3-F72B561B8C1A}" srcOrd="16" destOrd="0" presId="urn:microsoft.com/office/officeart/2005/8/layout/bProcess3"/>
    <dgm:cxn modelId="{7A993F69-4704-49FA-838A-374B430A9F34}" type="presParOf" srcId="{92DDDC28-A73E-4B39-975A-430EC0B61121}" destId="{96FA0A13-84E2-4886-BFC7-B83F939CCC0F}" srcOrd="17" destOrd="0" presId="urn:microsoft.com/office/officeart/2005/8/layout/bProcess3"/>
    <dgm:cxn modelId="{A4C2A5CB-0C4D-4B75-A531-4E0F655D669C}" type="presParOf" srcId="{96FA0A13-84E2-4886-BFC7-B83F939CCC0F}" destId="{05BFFA3F-1B4A-46E6-AF7D-AB4C6C02DF09}" srcOrd="0" destOrd="0" presId="urn:microsoft.com/office/officeart/2005/8/layout/bProcess3"/>
    <dgm:cxn modelId="{0887320D-96C8-4C07-9AF3-F35D93B2C516}" type="presParOf" srcId="{92DDDC28-A73E-4B39-975A-430EC0B61121}" destId="{EBED802A-2833-4CFC-B6AB-97C3886E002E}" srcOrd="18" destOrd="0" presId="urn:microsoft.com/office/officeart/2005/8/layout/bProcess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39A1A0-DCE3-497F-BC6B-AB2CD22E783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6799BF28-52EB-4343-94D4-0FB59A8379D0}">
      <dgm:prSet phldrT="[Text]"/>
      <dgm:spPr/>
      <dgm:t>
        <a:bodyPr/>
        <a:lstStyle/>
        <a:p>
          <a:r>
            <a:rPr lang="en-IN" dirty="0"/>
            <a:t>Issuers in Corporate Bond Market</a:t>
          </a:r>
        </a:p>
      </dgm:t>
    </dgm:pt>
    <dgm:pt modelId="{1A407A0F-C24C-41B3-980D-8CBEAECC8E10}" type="parTrans" cxnId="{322DA7FB-ECDD-4030-91D6-A968CC54583E}">
      <dgm:prSet/>
      <dgm:spPr/>
      <dgm:t>
        <a:bodyPr/>
        <a:lstStyle/>
        <a:p>
          <a:endParaRPr lang="en-IN"/>
        </a:p>
      </dgm:t>
    </dgm:pt>
    <dgm:pt modelId="{7AA62C5D-0E30-4BC2-A2AE-C474EE584361}" type="sibTrans" cxnId="{322DA7FB-ECDD-4030-91D6-A968CC54583E}">
      <dgm:prSet/>
      <dgm:spPr/>
      <dgm:t>
        <a:bodyPr/>
        <a:lstStyle/>
        <a:p>
          <a:endParaRPr lang="en-IN"/>
        </a:p>
      </dgm:t>
    </dgm:pt>
    <dgm:pt modelId="{3D799D80-8F0E-4690-AA41-5BD47D1B5C91}">
      <dgm:prSet phldrT="[Text]"/>
      <dgm:spPr/>
      <dgm:t>
        <a:bodyPr/>
        <a:lstStyle/>
        <a:p>
          <a:r>
            <a:rPr lang="en-IN" dirty="0"/>
            <a:t>Corporates </a:t>
          </a:r>
        </a:p>
      </dgm:t>
    </dgm:pt>
    <dgm:pt modelId="{2B8B14B1-3FE8-4FF4-A096-65E178614FC1}" type="parTrans" cxnId="{A03E38BE-04F5-4C7C-8515-9C19CDC8F1B6}">
      <dgm:prSet/>
      <dgm:spPr/>
      <dgm:t>
        <a:bodyPr/>
        <a:lstStyle/>
        <a:p>
          <a:endParaRPr lang="en-IN"/>
        </a:p>
      </dgm:t>
    </dgm:pt>
    <dgm:pt modelId="{72538205-015A-47CC-9670-CBA3DA5DE2D7}" type="sibTrans" cxnId="{A03E38BE-04F5-4C7C-8515-9C19CDC8F1B6}">
      <dgm:prSet/>
      <dgm:spPr/>
      <dgm:t>
        <a:bodyPr/>
        <a:lstStyle/>
        <a:p>
          <a:endParaRPr lang="en-IN"/>
        </a:p>
      </dgm:t>
    </dgm:pt>
    <dgm:pt modelId="{227D37CB-9226-4FF8-B127-827B66551E0B}">
      <dgm:prSet phldrT="[Text]"/>
      <dgm:spPr/>
      <dgm:t>
        <a:bodyPr/>
        <a:lstStyle/>
        <a:p>
          <a:r>
            <a:rPr lang="en-IN" dirty="0"/>
            <a:t>Bank and FI </a:t>
          </a:r>
        </a:p>
      </dgm:t>
    </dgm:pt>
    <dgm:pt modelId="{F599C2F0-F0A6-4E24-A857-CA41C1A7F91A}" type="parTrans" cxnId="{BF31D1ED-195F-49C1-B56E-0A6489FE0A74}">
      <dgm:prSet/>
      <dgm:spPr/>
      <dgm:t>
        <a:bodyPr/>
        <a:lstStyle/>
        <a:p>
          <a:endParaRPr lang="en-IN"/>
        </a:p>
      </dgm:t>
    </dgm:pt>
    <dgm:pt modelId="{5FAEF11C-C304-4A41-8207-E08C6576F733}" type="sibTrans" cxnId="{BF31D1ED-195F-49C1-B56E-0A6489FE0A74}">
      <dgm:prSet/>
      <dgm:spPr/>
      <dgm:t>
        <a:bodyPr/>
        <a:lstStyle/>
        <a:p>
          <a:endParaRPr lang="en-IN"/>
        </a:p>
      </dgm:t>
    </dgm:pt>
    <dgm:pt modelId="{948E5F19-AFEE-4C48-9C6D-A769EA0CBD53}">
      <dgm:prSet/>
      <dgm:spPr/>
      <dgm:t>
        <a:bodyPr/>
        <a:lstStyle/>
        <a:p>
          <a:r>
            <a:rPr lang="en-IN" dirty="0"/>
            <a:t>Public Sector Units </a:t>
          </a:r>
        </a:p>
      </dgm:t>
    </dgm:pt>
    <dgm:pt modelId="{35FA5795-C531-492C-AE9F-9E997166BECC}" type="parTrans" cxnId="{2137C744-194D-448C-92A0-B3D6B119CA1B}">
      <dgm:prSet/>
      <dgm:spPr/>
      <dgm:t>
        <a:bodyPr/>
        <a:lstStyle/>
        <a:p>
          <a:endParaRPr lang="en-IN"/>
        </a:p>
      </dgm:t>
    </dgm:pt>
    <dgm:pt modelId="{0BFD176E-0AB8-466C-8015-661236C21237}" type="sibTrans" cxnId="{2137C744-194D-448C-92A0-B3D6B119CA1B}">
      <dgm:prSet/>
      <dgm:spPr/>
      <dgm:t>
        <a:bodyPr/>
        <a:lstStyle/>
        <a:p>
          <a:endParaRPr lang="en-IN"/>
        </a:p>
      </dgm:t>
    </dgm:pt>
    <dgm:pt modelId="{83B22CBA-325C-4E71-80E7-E221E1EA9371}">
      <dgm:prSet/>
      <dgm:spPr/>
      <dgm:t>
        <a:bodyPr/>
        <a:lstStyle/>
        <a:p>
          <a:r>
            <a:rPr lang="en-IN" dirty="0"/>
            <a:t>Local Bodies </a:t>
          </a:r>
        </a:p>
      </dgm:t>
    </dgm:pt>
    <dgm:pt modelId="{5F87DF8A-CA5C-4D9F-892A-E1C950E7C364}" type="parTrans" cxnId="{1057C05E-6567-4074-BA6B-78EEF7B53BF1}">
      <dgm:prSet/>
      <dgm:spPr/>
      <dgm:t>
        <a:bodyPr/>
        <a:lstStyle/>
        <a:p>
          <a:endParaRPr lang="en-IN"/>
        </a:p>
      </dgm:t>
    </dgm:pt>
    <dgm:pt modelId="{4A771114-6B58-4D6D-82EA-1CE57EAC7A37}" type="sibTrans" cxnId="{1057C05E-6567-4074-BA6B-78EEF7B53BF1}">
      <dgm:prSet/>
      <dgm:spPr/>
      <dgm:t>
        <a:bodyPr/>
        <a:lstStyle/>
        <a:p>
          <a:endParaRPr lang="en-IN"/>
        </a:p>
      </dgm:t>
    </dgm:pt>
    <dgm:pt modelId="{99C23C10-930C-480C-A23D-4410FC28D1D9}" type="pres">
      <dgm:prSet presAssocID="{4D39A1A0-DCE3-497F-BC6B-AB2CD22E7831}" presName="hierChild1" presStyleCnt="0">
        <dgm:presLayoutVars>
          <dgm:chPref val="1"/>
          <dgm:dir/>
          <dgm:animOne val="branch"/>
          <dgm:animLvl val="lvl"/>
          <dgm:resizeHandles/>
        </dgm:presLayoutVars>
      </dgm:prSet>
      <dgm:spPr/>
    </dgm:pt>
    <dgm:pt modelId="{859D5E61-744D-44CB-92EF-0FA9D84090E5}" type="pres">
      <dgm:prSet presAssocID="{6799BF28-52EB-4343-94D4-0FB59A8379D0}" presName="hierRoot1" presStyleCnt="0"/>
      <dgm:spPr/>
    </dgm:pt>
    <dgm:pt modelId="{43E1EDB5-1D5F-4A84-9EA3-810EF244AC0D}" type="pres">
      <dgm:prSet presAssocID="{6799BF28-52EB-4343-94D4-0FB59A8379D0}" presName="composite" presStyleCnt="0"/>
      <dgm:spPr/>
    </dgm:pt>
    <dgm:pt modelId="{BF519AA0-9B0E-4A14-967B-9A4602BEB1C6}" type="pres">
      <dgm:prSet presAssocID="{6799BF28-52EB-4343-94D4-0FB59A8379D0}" presName="background" presStyleLbl="node0" presStyleIdx="0" presStyleCnt="1"/>
      <dgm:spPr/>
    </dgm:pt>
    <dgm:pt modelId="{E8F4BE1C-F78D-448E-9FEA-1E50C375E576}" type="pres">
      <dgm:prSet presAssocID="{6799BF28-52EB-4343-94D4-0FB59A8379D0}" presName="text" presStyleLbl="fgAcc0" presStyleIdx="0" presStyleCnt="1" custScaleX="194493">
        <dgm:presLayoutVars>
          <dgm:chPref val="3"/>
        </dgm:presLayoutVars>
      </dgm:prSet>
      <dgm:spPr/>
    </dgm:pt>
    <dgm:pt modelId="{145C4C1A-AA75-45D1-AE58-6FCC781C9412}" type="pres">
      <dgm:prSet presAssocID="{6799BF28-52EB-4343-94D4-0FB59A8379D0}" presName="hierChild2" presStyleCnt="0"/>
      <dgm:spPr/>
    </dgm:pt>
    <dgm:pt modelId="{21842AB5-0B9C-49A2-8F65-F38924F338CB}" type="pres">
      <dgm:prSet presAssocID="{2B8B14B1-3FE8-4FF4-A096-65E178614FC1}" presName="Name10" presStyleLbl="parChTrans1D2" presStyleIdx="0" presStyleCnt="4"/>
      <dgm:spPr/>
    </dgm:pt>
    <dgm:pt modelId="{7C7D256A-7BC2-4282-A4AC-352CD23B853F}" type="pres">
      <dgm:prSet presAssocID="{3D799D80-8F0E-4690-AA41-5BD47D1B5C91}" presName="hierRoot2" presStyleCnt="0"/>
      <dgm:spPr/>
    </dgm:pt>
    <dgm:pt modelId="{E0C27D76-AFBB-48EC-B455-D63876A3A2FA}" type="pres">
      <dgm:prSet presAssocID="{3D799D80-8F0E-4690-AA41-5BD47D1B5C91}" presName="composite2" presStyleCnt="0"/>
      <dgm:spPr/>
    </dgm:pt>
    <dgm:pt modelId="{3C486D1F-4A25-42BA-84B8-8F5D721CA09B}" type="pres">
      <dgm:prSet presAssocID="{3D799D80-8F0E-4690-AA41-5BD47D1B5C91}" presName="background2" presStyleLbl="node2" presStyleIdx="0" presStyleCnt="4"/>
      <dgm:spPr/>
    </dgm:pt>
    <dgm:pt modelId="{44455529-D06E-433D-9B27-182783291ED5}" type="pres">
      <dgm:prSet presAssocID="{3D799D80-8F0E-4690-AA41-5BD47D1B5C91}" presName="text2" presStyleLbl="fgAcc2" presStyleIdx="0" presStyleCnt="4">
        <dgm:presLayoutVars>
          <dgm:chPref val="3"/>
        </dgm:presLayoutVars>
      </dgm:prSet>
      <dgm:spPr/>
    </dgm:pt>
    <dgm:pt modelId="{99E0728C-AEDD-454E-9FFA-D71BA171ECD3}" type="pres">
      <dgm:prSet presAssocID="{3D799D80-8F0E-4690-AA41-5BD47D1B5C91}" presName="hierChild3" presStyleCnt="0"/>
      <dgm:spPr/>
    </dgm:pt>
    <dgm:pt modelId="{4EE2D5D0-8C3B-42DC-83D6-EE2526949019}" type="pres">
      <dgm:prSet presAssocID="{F599C2F0-F0A6-4E24-A857-CA41C1A7F91A}" presName="Name10" presStyleLbl="parChTrans1D2" presStyleIdx="1" presStyleCnt="4"/>
      <dgm:spPr/>
    </dgm:pt>
    <dgm:pt modelId="{C9C8DF66-E628-4D98-841E-363BFA25C1DF}" type="pres">
      <dgm:prSet presAssocID="{227D37CB-9226-4FF8-B127-827B66551E0B}" presName="hierRoot2" presStyleCnt="0"/>
      <dgm:spPr/>
    </dgm:pt>
    <dgm:pt modelId="{1E037237-53FD-42D0-9D1D-56F4C8679946}" type="pres">
      <dgm:prSet presAssocID="{227D37CB-9226-4FF8-B127-827B66551E0B}" presName="composite2" presStyleCnt="0"/>
      <dgm:spPr/>
    </dgm:pt>
    <dgm:pt modelId="{49D109DE-C054-4BF9-AD78-C3B5F43046CC}" type="pres">
      <dgm:prSet presAssocID="{227D37CB-9226-4FF8-B127-827B66551E0B}" presName="background2" presStyleLbl="node2" presStyleIdx="1" presStyleCnt="4"/>
      <dgm:spPr/>
    </dgm:pt>
    <dgm:pt modelId="{1EFC0A3A-8A01-4BE1-A38A-64880F9921A3}" type="pres">
      <dgm:prSet presAssocID="{227D37CB-9226-4FF8-B127-827B66551E0B}" presName="text2" presStyleLbl="fgAcc2" presStyleIdx="1" presStyleCnt="4">
        <dgm:presLayoutVars>
          <dgm:chPref val="3"/>
        </dgm:presLayoutVars>
      </dgm:prSet>
      <dgm:spPr/>
    </dgm:pt>
    <dgm:pt modelId="{342C2D25-D48E-4FA7-8834-0B531D0B4E4D}" type="pres">
      <dgm:prSet presAssocID="{227D37CB-9226-4FF8-B127-827B66551E0B}" presName="hierChild3" presStyleCnt="0"/>
      <dgm:spPr/>
    </dgm:pt>
    <dgm:pt modelId="{0CB76FD0-1FB9-490C-A0D9-5275996F7CEC}" type="pres">
      <dgm:prSet presAssocID="{35FA5795-C531-492C-AE9F-9E997166BECC}" presName="Name10" presStyleLbl="parChTrans1D2" presStyleIdx="2" presStyleCnt="4"/>
      <dgm:spPr/>
    </dgm:pt>
    <dgm:pt modelId="{ACF102B9-5085-4AC9-9EA1-70ACD2D3EE29}" type="pres">
      <dgm:prSet presAssocID="{948E5F19-AFEE-4C48-9C6D-A769EA0CBD53}" presName="hierRoot2" presStyleCnt="0"/>
      <dgm:spPr/>
    </dgm:pt>
    <dgm:pt modelId="{8F958C1C-3BCA-4702-847B-4BBCBBC4A8D2}" type="pres">
      <dgm:prSet presAssocID="{948E5F19-AFEE-4C48-9C6D-A769EA0CBD53}" presName="composite2" presStyleCnt="0"/>
      <dgm:spPr/>
    </dgm:pt>
    <dgm:pt modelId="{C747DCC1-BF2C-46BA-A360-4ACD62BA60E3}" type="pres">
      <dgm:prSet presAssocID="{948E5F19-AFEE-4C48-9C6D-A769EA0CBD53}" presName="background2" presStyleLbl="node2" presStyleIdx="2" presStyleCnt="4"/>
      <dgm:spPr/>
    </dgm:pt>
    <dgm:pt modelId="{5925222F-5A67-4FF2-9712-B877A84F25FD}" type="pres">
      <dgm:prSet presAssocID="{948E5F19-AFEE-4C48-9C6D-A769EA0CBD53}" presName="text2" presStyleLbl="fgAcc2" presStyleIdx="2" presStyleCnt="4">
        <dgm:presLayoutVars>
          <dgm:chPref val="3"/>
        </dgm:presLayoutVars>
      </dgm:prSet>
      <dgm:spPr/>
    </dgm:pt>
    <dgm:pt modelId="{B211ECF2-1629-4EC0-AD63-F3FC31F71A26}" type="pres">
      <dgm:prSet presAssocID="{948E5F19-AFEE-4C48-9C6D-A769EA0CBD53}" presName="hierChild3" presStyleCnt="0"/>
      <dgm:spPr/>
    </dgm:pt>
    <dgm:pt modelId="{13503565-5557-4FB3-9219-87550D5D7D75}" type="pres">
      <dgm:prSet presAssocID="{5F87DF8A-CA5C-4D9F-892A-E1C950E7C364}" presName="Name10" presStyleLbl="parChTrans1D2" presStyleIdx="3" presStyleCnt="4"/>
      <dgm:spPr/>
    </dgm:pt>
    <dgm:pt modelId="{9568182B-0D11-458E-A097-478C8B59F641}" type="pres">
      <dgm:prSet presAssocID="{83B22CBA-325C-4E71-80E7-E221E1EA9371}" presName="hierRoot2" presStyleCnt="0"/>
      <dgm:spPr/>
    </dgm:pt>
    <dgm:pt modelId="{66417363-6184-460C-9EFB-4295E5360BCB}" type="pres">
      <dgm:prSet presAssocID="{83B22CBA-325C-4E71-80E7-E221E1EA9371}" presName="composite2" presStyleCnt="0"/>
      <dgm:spPr/>
    </dgm:pt>
    <dgm:pt modelId="{6FD8DDFB-ED15-4C69-8935-25E1D69B5C2D}" type="pres">
      <dgm:prSet presAssocID="{83B22CBA-325C-4E71-80E7-E221E1EA9371}" presName="background2" presStyleLbl="node2" presStyleIdx="3" presStyleCnt="4"/>
      <dgm:spPr/>
    </dgm:pt>
    <dgm:pt modelId="{7E60B42D-5E70-4FED-8A1F-5D1CEB7B26D4}" type="pres">
      <dgm:prSet presAssocID="{83B22CBA-325C-4E71-80E7-E221E1EA9371}" presName="text2" presStyleLbl="fgAcc2" presStyleIdx="3" presStyleCnt="4">
        <dgm:presLayoutVars>
          <dgm:chPref val="3"/>
        </dgm:presLayoutVars>
      </dgm:prSet>
      <dgm:spPr/>
    </dgm:pt>
    <dgm:pt modelId="{94BE76C0-97EA-4012-939C-053F08028753}" type="pres">
      <dgm:prSet presAssocID="{83B22CBA-325C-4E71-80E7-E221E1EA9371}" presName="hierChild3" presStyleCnt="0"/>
      <dgm:spPr/>
    </dgm:pt>
  </dgm:ptLst>
  <dgm:cxnLst>
    <dgm:cxn modelId="{B123111B-7E78-466D-B961-CF301F2B5372}" type="presOf" srcId="{5F87DF8A-CA5C-4D9F-892A-E1C950E7C364}" destId="{13503565-5557-4FB3-9219-87550D5D7D75}" srcOrd="0" destOrd="0" presId="urn:microsoft.com/office/officeart/2005/8/layout/hierarchy1"/>
    <dgm:cxn modelId="{AA82032F-CC2A-4144-ACE4-60FA35637848}" type="presOf" srcId="{83B22CBA-325C-4E71-80E7-E221E1EA9371}" destId="{7E60B42D-5E70-4FED-8A1F-5D1CEB7B26D4}" srcOrd="0" destOrd="0" presId="urn:microsoft.com/office/officeart/2005/8/layout/hierarchy1"/>
    <dgm:cxn modelId="{9B3A9B2F-F001-47E5-AC00-FC509E9FAE57}" type="presOf" srcId="{F599C2F0-F0A6-4E24-A857-CA41C1A7F91A}" destId="{4EE2D5D0-8C3B-42DC-83D6-EE2526949019}" srcOrd="0" destOrd="0" presId="urn:microsoft.com/office/officeart/2005/8/layout/hierarchy1"/>
    <dgm:cxn modelId="{15D4D738-0CE5-4BC5-BABE-1349D0F16921}" type="presOf" srcId="{6799BF28-52EB-4343-94D4-0FB59A8379D0}" destId="{E8F4BE1C-F78D-448E-9FEA-1E50C375E576}" srcOrd="0" destOrd="0" presId="urn:microsoft.com/office/officeart/2005/8/layout/hierarchy1"/>
    <dgm:cxn modelId="{76E7FE5B-2FE3-4E74-A8E0-CC55A98E3601}" type="presOf" srcId="{227D37CB-9226-4FF8-B127-827B66551E0B}" destId="{1EFC0A3A-8A01-4BE1-A38A-64880F9921A3}" srcOrd="0" destOrd="0" presId="urn:microsoft.com/office/officeart/2005/8/layout/hierarchy1"/>
    <dgm:cxn modelId="{1057C05E-6567-4074-BA6B-78EEF7B53BF1}" srcId="{6799BF28-52EB-4343-94D4-0FB59A8379D0}" destId="{83B22CBA-325C-4E71-80E7-E221E1EA9371}" srcOrd="3" destOrd="0" parTransId="{5F87DF8A-CA5C-4D9F-892A-E1C950E7C364}" sibTransId="{4A771114-6B58-4D6D-82EA-1CE57EAC7A37}"/>
    <dgm:cxn modelId="{2137C744-194D-448C-92A0-B3D6B119CA1B}" srcId="{6799BF28-52EB-4343-94D4-0FB59A8379D0}" destId="{948E5F19-AFEE-4C48-9C6D-A769EA0CBD53}" srcOrd="2" destOrd="0" parTransId="{35FA5795-C531-492C-AE9F-9E997166BECC}" sibTransId="{0BFD176E-0AB8-466C-8015-661236C21237}"/>
    <dgm:cxn modelId="{6AB5046C-DC5A-4649-8259-CF96552F3674}" type="presOf" srcId="{35FA5795-C531-492C-AE9F-9E997166BECC}" destId="{0CB76FD0-1FB9-490C-A0D9-5275996F7CEC}" srcOrd="0" destOrd="0" presId="urn:microsoft.com/office/officeart/2005/8/layout/hierarchy1"/>
    <dgm:cxn modelId="{CE5F257E-7F0B-46A2-8F25-DF81C4F09306}" type="presOf" srcId="{3D799D80-8F0E-4690-AA41-5BD47D1B5C91}" destId="{44455529-D06E-433D-9B27-182783291ED5}" srcOrd="0" destOrd="0" presId="urn:microsoft.com/office/officeart/2005/8/layout/hierarchy1"/>
    <dgm:cxn modelId="{5D5A7095-F8CE-470A-A22C-3A3D4A8EC533}" type="presOf" srcId="{4D39A1A0-DCE3-497F-BC6B-AB2CD22E7831}" destId="{99C23C10-930C-480C-A23D-4410FC28D1D9}" srcOrd="0" destOrd="0" presId="urn:microsoft.com/office/officeart/2005/8/layout/hierarchy1"/>
    <dgm:cxn modelId="{A03E38BE-04F5-4C7C-8515-9C19CDC8F1B6}" srcId="{6799BF28-52EB-4343-94D4-0FB59A8379D0}" destId="{3D799D80-8F0E-4690-AA41-5BD47D1B5C91}" srcOrd="0" destOrd="0" parTransId="{2B8B14B1-3FE8-4FF4-A096-65E178614FC1}" sibTransId="{72538205-015A-47CC-9670-CBA3DA5DE2D7}"/>
    <dgm:cxn modelId="{5C50EAC7-2D56-4B98-9F5F-7DD6EC6E807D}" type="presOf" srcId="{948E5F19-AFEE-4C48-9C6D-A769EA0CBD53}" destId="{5925222F-5A67-4FF2-9712-B877A84F25FD}" srcOrd="0" destOrd="0" presId="urn:microsoft.com/office/officeart/2005/8/layout/hierarchy1"/>
    <dgm:cxn modelId="{BF31D1ED-195F-49C1-B56E-0A6489FE0A74}" srcId="{6799BF28-52EB-4343-94D4-0FB59A8379D0}" destId="{227D37CB-9226-4FF8-B127-827B66551E0B}" srcOrd="1" destOrd="0" parTransId="{F599C2F0-F0A6-4E24-A857-CA41C1A7F91A}" sibTransId="{5FAEF11C-C304-4A41-8207-E08C6576F733}"/>
    <dgm:cxn modelId="{8CA12FF7-0C5F-4F43-88A4-B9709A55ED75}" type="presOf" srcId="{2B8B14B1-3FE8-4FF4-A096-65E178614FC1}" destId="{21842AB5-0B9C-49A2-8F65-F38924F338CB}" srcOrd="0" destOrd="0" presId="urn:microsoft.com/office/officeart/2005/8/layout/hierarchy1"/>
    <dgm:cxn modelId="{322DA7FB-ECDD-4030-91D6-A968CC54583E}" srcId="{4D39A1A0-DCE3-497F-BC6B-AB2CD22E7831}" destId="{6799BF28-52EB-4343-94D4-0FB59A8379D0}" srcOrd="0" destOrd="0" parTransId="{1A407A0F-C24C-41B3-980D-8CBEAECC8E10}" sibTransId="{7AA62C5D-0E30-4BC2-A2AE-C474EE584361}"/>
    <dgm:cxn modelId="{E1A52E31-9EA4-4FAF-9220-6500D1828354}" type="presParOf" srcId="{99C23C10-930C-480C-A23D-4410FC28D1D9}" destId="{859D5E61-744D-44CB-92EF-0FA9D84090E5}" srcOrd="0" destOrd="0" presId="urn:microsoft.com/office/officeart/2005/8/layout/hierarchy1"/>
    <dgm:cxn modelId="{AD4F4EC8-05E0-44D5-BEC0-B4A21D82F902}" type="presParOf" srcId="{859D5E61-744D-44CB-92EF-0FA9D84090E5}" destId="{43E1EDB5-1D5F-4A84-9EA3-810EF244AC0D}" srcOrd="0" destOrd="0" presId="urn:microsoft.com/office/officeart/2005/8/layout/hierarchy1"/>
    <dgm:cxn modelId="{7CD631F1-D6ED-4BDF-A6F6-97C90E4D92DB}" type="presParOf" srcId="{43E1EDB5-1D5F-4A84-9EA3-810EF244AC0D}" destId="{BF519AA0-9B0E-4A14-967B-9A4602BEB1C6}" srcOrd="0" destOrd="0" presId="urn:microsoft.com/office/officeart/2005/8/layout/hierarchy1"/>
    <dgm:cxn modelId="{71DFFAD6-7444-4F3E-A7B3-BAF9C028EBA3}" type="presParOf" srcId="{43E1EDB5-1D5F-4A84-9EA3-810EF244AC0D}" destId="{E8F4BE1C-F78D-448E-9FEA-1E50C375E576}" srcOrd="1" destOrd="0" presId="urn:microsoft.com/office/officeart/2005/8/layout/hierarchy1"/>
    <dgm:cxn modelId="{BD34573E-36EC-4BF0-8385-A54721B9249B}" type="presParOf" srcId="{859D5E61-744D-44CB-92EF-0FA9D84090E5}" destId="{145C4C1A-AA75-45D1-AE58-6FCC781C9412}" srcOrd="1" destOrd="0" presId="urn:microsoft.com/office/officeart/2005/8/layout/hierarchy1"/>
    <dgm:cxn modelId="{52E7CF7E-EA94-46A8-846E-2AF18029973E}" type="presParOf" srcId="{145C4C1A-AA75-45D1-AE58-6FCC781C9412}" destId="{21842AB5-0B9C-49A2-8F65-F38924F338CB}" srcOrd="0" destOrd="0" presId="urn:microsoft.com/office/officeart/2005/8/layout/hierarchy1"/>
    <dgm:cxn modelId="{9E48DDC6-4079-4F10-8F07-598E25EF8F4E}" type="presParOf" srcId="{145C4C1A-AA75-45D1-AE58-6FCC781C9412}" destId="{7C7D256A-7BC2-4282-A4AC-352CD23B853F}" srcOrd="1" destOrd="0" presId="urn:microsoft.com/office/officeart/2005/8/layout/hierarchy1"/>
    <dgm:cxn modelId="{769F3B35-B058-4087-BCE1-8D0C6CA36AC6}" type="presParOf" srcId="{7C7D256A-7BC2-4282-A4AC-352CD23B853F}" destId="{E0C27D76-AFBB-48EC-B455-D63876A3A2FA}" srcOrd="0" destOrd="0" presId="urn:microsoft.com/office/officeart/2005/8/layout/hierarchy1"/>
    <dgm:cxn modelId="{E30A7302-6814-428F-90AD-9945EA857AFC}" type="presParOf" srcId="{E0C27D76-AFBB-48EC-B455-D63876A3A2FA}" destId="{3C486D1F-4A25-42BA-84B8-8F5D721CA09B}" srcOrd="0" destOrd="0" presId="urn:microsoft.com/office/officeart/2005/8/layout/hierarchy1"/>
    <dgm:cxn modelId="{69A2B36F-3097-40C6-8202-C4B80CB037A4}" type="presParOf" srcId="{E0C27D76-AFBB-48EC-B455-D63876A3A2FA}" destId="{44455529-D06E-433D-9B27-182783291ED5}" srcOrd="1" destOrd="0" presId="urn:microsoft.com/office/officeart/2005/8/layout/hierarchy1"/>
    <dgm:cxn modelId="{B757413A-7A40-4FA2-9E0A-3B8124697C2B}" type="presParOf" srcId="{7C7D256A-7BC2-4282-A4AC-352CD23B853F}" destId="{99E0728C-AEDD-454E-9FFA-D71BA171ECD3}" srcOrd="1" destOrd="0" presId="urn:microsoft.com/office/officeart/2005/8/layout/hierarchy1"/>
    <dgm:cxn modelId="{3AC92D06-5C0B-4D73-AA50-9A7EFF811072}" type="presParOf" srcId="{145C4C1A-AA75-45D1-AE58-6FCC781C9412}" destId="{4EE2D5D0-8C3B-42DC-83D6-EE2526949019}" srcOrd="2" destOrd="0" presId="urn:microsoft.com/office/officeart/2005/8/layout/hierarchy1"/>
    <dgm:cxn modelId="{670BCD15-9877-4F82-8A90-783FE069B280}" type="presParOf" srcId="{145C4C1A-AA75-45D1-AE58-6FCC781C9412}" destId="{C9C8DF66-E628-4D98-841E-363BFA25C1DF}" srcOrd="3" destOrd="0" presId="urn:microsoft.com/office/officeart/2005/8/layout/hierarchy1"/>
    <dgm:cxn modelId="{292D795F-52F7-4B3F-BB34-B90D4B170F76}" type="presParOf" srcId="{C9C8DF66-E628-4D98-841E-363BFA25C1DF}" destId="{1E037237-53FD-42D0-9D1D-56F4C8679946}" srcOrd="0" destOrd="0" presId="urn:microsoft.com/office/officeart/2005/8/layout/hierarchy1"/>
    <dgm:cxn modelId="{10728206-764D-4D07-9DA3-14CFFD9902B4}" type="presParOf" srcId="{1E037237-53FD-42D0-9D1D-56F4C8679946}" destId="{49D109DE-C054-4BF9-AD78-C3B5F43046CC}" srcOrd="0" destOrd="0" presId="urn:microsoft.com/office/officeart/2005/8/layout/hierarchy1"/>
    <dgm:cxn modelId="{1AE2A096-87B5-4582-8136-BE8E64B79DE3}" type="presParOf" srcId="{1E037237-53FD-42D0-9D1D-56F4C8679946}" destId="{1EFC0A3A-8A01-4BE1-A38A-64880F9921A3}" srcOrd="1" destOrd="0" presId="urn:microsoft.com/office/officeart/2005/8/layout/hierarchy1"/>
    <dgm:cxn modelId="{A2EBF3FB-A89F-48D9-8EA2-AD66619ADA00}" type="presParOf" srcId="{C9C8DF66-E628-4D98-841E-363BFA25C1DF}" destId="{342C2D25-D48E-4FA7-8834-0B531D0B4E4D}" srcOrd="1" destOrd="0" presId="urn:microsoft.com/office/officeart/2005/8/layout/hierarchy1"/>
    <dgm:cxn modelId="{07F96FFF-84BC-4981-9BE4-56DD6307C08D}" type="presParOf" srcId="{145C4C1A-AA75-45D1-AE58-6FCC781C9412}" destId="{0CB76FD0-1FB9-490C-A0D9-5275996F7CEC}" srcOrd="4" destOrd="0" presId="urn:microsoft.com/office/officeart/2005/8/layout/hierarchy1"/>
    <dgm:cxn modelId="{705B9F01-B79A-4D29-8746-E8A8B3791A1E}" type="presParOf" srcId="{145C4C1A-AA75-45D1-AE58-6FCC781C9412}" destId="{ACF102B9-5085-4AC9-9EA1-70ACD2D3EE29}" srcOrd="5" destOrd="0" presId="urn:microsoft.com/office/officeart/2005/8/layout/hierarchy1"/>
    <dgm:cxn modelId="{949EF704-479B-4687-86F2-19126AB24E11}" type="presParOf" srcId="{ACF102B9-5085-4AC9-9EA1-70ACD2D3EE29}" destId="{8F958C1C-3BCA-4702-847B-4BBCBBC4A8D2}" srcOrd="0" destOrd="0" presId="urn:microsoft.com/office/officeart/2005/8/layout/hierarchy1"/>
    <dgm:cxn modelId="{2BC3A763-D21F-4EE5-A1F8-EE22B43D1403}" type="presParOf" srcId="{8F958C1C-3BCA-4702-847B-4BBCBBC4A8D2}" destId="{C747DCC1-BF2C-46BA-A360-4ACD62BA60E3}" srcOrd="0" destOrd="0" presId="urn:microsoft.com/office/officeart/2005/8/layout/hierarchy1"/>
    <dgm:cxn modelId="{73E83A5F-0AAE-454C-BC10-883D93F250EB}" type="presParOf" srcId="{8F958C1C-3BCA-4702-847B-4BBCBBC4A8D2}" destId="{5925222F-5A67-4FF2-9712-B877A84F25FD}" srcOrd="1" destOrd="0" presId="urn:microsoft.com/office/officeart/2005/8/layout/hierarchy1"/>
    <dgm:cxn modelId="{C32FCFD1-ACE4-411C-9112-097BDE9546AA}" type="presParOf" srcId="{ACF102B9-5085-4AC9-9EA1-70ACD2D3EE29}" destId="{B211ECF2-1629-4EC0-AD63-F3FC31F71A26}" srcOrd="1" destOrd="0" presId="urn:microsoft.com/office/officeart/2005/8/layout/hierarchy1"/>
    <dgm:cxn modelId="{B6415784-195F-4360-A658-DA443CDA7A5E}" type="presParOf" srcId="{145C4C1A-AA75-45D1-AE58-6FCC781C9412}" destId="{13503565-5557-4FB3-9219-87550D5D7D75}" srcOrd="6" destOrd="0" presId="urn:microsoft.com/office/officeart/2005/8/layout/hierarchy1"/>
    <dgm:cxn modelId="{2FE18AB6-8613-400E-BD72-112B8C06A503}" type="presParOf" srcId="{145C4C1A-AA75-45D1-AE58-6FCC781C9412}" destId="{9568182B-0D11-458E-A097-478C8B59F641}" srcOrd="7" destOrd="0" presId="urn:microsoft.com/office/officeart/2005/8/layout/hierarchy1"/>
    <dgm:cxn modelId="{BC2A0903-EE48-40B9-870A-71F0EA7311BB}" type="presParOf" srcId="{9568182B-0D11-458E-A097-478C8B59F641}" destId="{66417363-6184-460C-9EFB-4295E5360BCB}" srcOrd="0" destOrd="0" presId="urn:microsoft.com/office/officeart/2005/8/layout/hierarchy1"/>
    <dgm:cxn modelId="{D8081194-459A-445C-9827-66397290C970}" type="presParOf" srcId="{66417363-6184-460C-9EFB-4295E5360BCB}" destId="{6FD8DDFB-ED15-4C69-8935-25E1D69B5C2D}" srcOrd="0" destOrd="0" presId="urn:microsoft.com/office/officeart/2005/8/layout/hierarchy1"/>
    <dgm:cxn modelId="{34AFDDDE-3D91-4743-A114-104F31CCED36}" type="presParOf" srcId="{66417363-6184-460C-9EFB-4295E5360BCB}" destId="{7E60B42D-5E70-4FED-8A1F-5D1CEB7B26D4}" srcOrd="1" destOrd="0" presId="urn:microsoft.com/office/officeart/2005/8/layout/hierarchy1"/>
    <dgm:cxn modelId="{EBF9F6FE-2455-4AE5-8162-12533DBAAECA}" type="presParOf" srcId="{9568182B-0D11-458E-A097-478C8B59F641}" destId="{94BE76C0-97EA-4012-939C-053F080287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9C084-2F48-4A84-8B5C-95B1C357F4E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CFA806C-1A1C-45BC-AA0E-0FE2BAE74A87}">
      <dgm:prSet phldrT="[Text]"/>
      <dgm:spPr>
        <a:ln>
          <a:solidFill>
            <a:schemeClr val="tx1"/>
          </a:solidFill>
        </a:ln>
      </dgm:spPr>
      <dgm:t>
        <a:bodyPr/>
        <a:lstStyle/>
        <a:p>
          <a:r>
            <a:rPr lang="en-US" dirty="0"/>
            <a:t>Objects of Issue</a:t>
          </a:r>
        </a:p>
      </dgm:t>
    </dgm:pt>
    <dgm:pt modelId="{6149454E-31C0-487F-8C57-CC585F8A453A}" type="parTrans" cxnId="{E4AC4736-B1B0-48EC-94C0-03DC48F4F5E5}">
      <dgm:prSet/>
      <dgm:spPr/>
      <dgm:t>
        <a:bodyPr/>
        <a:lstStyle/>
        <a:p>
          <a:endParaRPr lang="en-US"/>
        </a:p>
      </dgm:t>
    </dgm:pt>
    <dgm:pt modelId="{5BAD25C7-8BD4-4260-8341-1481681A333D}" type="sibTrans" cxnId="{E4AC4736-B1B0-48EC-94C0-03DC48F4F5E5}">
      <dgm:prSet/>
      <dgm:spPr/>
      <dgm:t>
        <a:bodyPr/>
        <a:lstStyle/>
        <a:p>
          <a:endParaRPr lang="en-US"/>
        </a:p>
      </dgm:t>
    </dgm:pt>
    <dgm:pt modelId="{D7A1FF6E-422E-47D4-AEF9-E462BAD33848}">
      <dgm:prSet phldrT="[Text]" custT="1"/>
      <dgm:spPr>
        <a:solidFill>
          <a:schemeClr val="accent5">
            <a:lumMod val="75000"/>
          </a:schemeClr>
        </a:solidFill>
        <a:ln>
          <a:solidFill>
            <a:schemeClr val="tx1"/>
          </a:solidFill>
        </a:ln>
      </dgm:spPr>
      <dgm:t>
        <a:bodyPr/>
        <a:lstStyle/>
        <a:p>
          <a:r>
            <a:rPr lang="en-US" sz="1600" dirty="0"/>
            <a:t>New Projects</a:t>
          </a:r>
        </a:p>
      </dgm:t>
    </dgm:pt>
    <dgm:pt modelId="{B19FCD06-123C-47C9-BB90-B46773A43FB3}" type="parTrans" cxnId="{8A3000E2-FD65-464D-B5AB-E65628C6D152}">
      <dgm:prSet/>
      <dgm:spPr/>
      <dgm:t>
        <a:bodyPr/>
        <a:lstStyle/>
        <a:p>
          <a:endParaRPr lang="en-US"/>
        </a:p>
      </dgm:t>
    </dgm:pt>
    <dgm:pt modelId="{06D67337-C0A9-48E1-A203-B93B332262CE}" type="sibTrans" cxnId="{8A3000E2-FD65-464D-B5AB-E65628C6D152}">
      <dgm:prSet/>
      <dgm:spPr/>
      <dgm:t>
        <a:bodyPr/>
        <a:lstStyle/>
        <a:p>
          <a:endParaRPr lang="en-US"/>
        </a:p>
      </dgm:t>
    </dgm:pt>
    <dgm:pt modelId="{B3915899-E91B-4154-B417-BA7CCC9C2F58}">
      <dgm:prSet phldrT="[Text]" custT="1"/>
      <dgm:spPr>
        <a:solidFill>
          <a:schemeClr val="accent5">
            <a:lumMod val="75000"/>
          </a:schemeClr>
        </a:solidFill>
        <a:ln>
          <a:solidFill>
            <a:schemeClr val="tx1"/>
          </a:solidFill>
        </a:ln>
      </dgm:spPr>
      <dgm:t>
        <a:bodyPr/>
        <a:lstStyle/>
        <a:p>
          <a:r>
            <a:rPr lang="en-US" sz="1600" dirty="0"/>
            <a:t>Expansion of existing projects/ modernization</a:t>
          </a:r>
        </a:p>
      </dgm:t>
    </dgm:pt>
    <dgm:pt modelId="{55C76606-E26B-485F-B964-4B700ADDD30F}" type="parTrans" cxnId="{63F4987F-6FD5-4083-B778-D2FFAA47C8F4}">
      <dgm:prSet/>
      <dgm:spPr/>
      <dgm:t>
        <a:bodyPr/>
        <a:lstStyle/>
        <a:p>
          <a:endParaRPr lang="en-US"/>
        </a:p>
      </dgm:t>
    </dgm:pt>
    <dgm:pt modelId="{FEEAF297-4C5D-47D1-9ECF-ECC824089B3D}" type="sibTrans" cxnId="{63F4987F-6FD5-4083-B778-D2FFAA47C8F4}">
      <dgm:prSet/>
      <dgm:spPr/>
      <dgm:t>
        <a:bodyPr/>
        <a:lstStyle/>
        <a:p>
          <a:endParaRPr lang="en-US"/>
        </a:p>
      </dgm:t>
    </dgm:pt>
    <dgm:pt modelId="{CC86E94F-4598-438E-ADEC-85DE807B9D25}">
      <dgm:prSet phldrT="[Text]" custT="1"/>
      <dgm:spPr>
        <a:solidFill>
          <a:schemeClr val="accent5">
            <a:lumMod val="75000"/>
          </a:schemeClr>
        </a:solidFill>
        <a:ln>
          <a:solidFill>
            <a:schemeClr val="tx1"/>
          </a:solidFill>
        </a:ln>
      </dgm:spPr>
      <dgm:t>
        <a:bodyPr/>
        <a:lstStyle/>
        <a:p>
          <a:r>
            <a:rPr lang="en-US" sz="1600" dirty="0"/>
            <a:t>Diversification</a:t>
          </a:r>
        </a:p>
      </dgm:t>
    </dgm:pt>
    <dgm:pt modelId="{A2E3B1CC-7211-41A3-AA27-887C52B6668C}" type="parTrans" cxnId="{8B24DC17-7E32-48E1-A5DD-5F62721F53CD}">
      <dgm:prSet/>
      <dgm:spPr/>
      <dgm:t>
        <a:bodyPr/>
        <a:lstStyle/>
        <a:p>
          <a:endParaRPr lang="en-US"/>
        </a:p>
      </dgm:t>
    </dgm:pt>
    <dgm:pt modelId="{929B950A-B96E-4D58-B676-A7C147372E84}" type="sibTrans" cxnId="{8B24DC17-7E32-48E1-A5DD-5F62721F53CD}">
      <dgm:prSet/>
      <dgm:spPr/>
      <dgm:t>
        <a:bodyPr/>
        <a:lstStyle/>
        <a:p>
          <a:endParaRPr lang="en-US"/>
        </a:p>
      </dgm:t>
    </dgm:pt>
    <dgm:pt modelId="{9A292C6E-0F0C-40AE-B268-96571BF36459}">
      <dgm:prSet phldrT="[Text]" custT="1"/>
      <dgm:spPr>
        <a:solidFill>
          <a:schemeClr val="accent5">
            <a:lumMod val="75000"/>
          </a:schemeClr>
        </a:solidFill>
        <a:ln>
          <a:solidFill>
            <a:schemeClr val="tx1"/>
          </a:solidFill>
        </a:ln>
      </dgm:spPr>
      <dgm:t>
        <a:bodyPr/>
        <a:lstStyle/>
        <a:p>
          <a:r>
            <a:rPr lang="en-US" sz="1600" dirty="0"/>
            <a:t>Up-gradation</a:t>
          </a:r>
        </a:p>
      </dgm:t>
    </dgm:pt>
    <dgm:pt modelId="{148648EE-4234-422D-87CA-47ED8A490183}" type="parTrans" cxnId="{DE2A3B07-A7F9-46FA-81AA-C66CD9C9DBA9}">
      <dgm:prSet/>
      <dgm:spPr/>
      <dgm:t>
        <a:bodyPr/>
        <a:lstStyle/>
        <a:p>
          <a:endParaRPr lang="en-US"/>
        </a:p>
      </dgm:t>
    </dgm:pt>
    <dgm:pt modelId="{CBA672F3-3CF6-404B-A6B8-DB95D2E60C2E}" type="sibTrans" cxnId="{DE2A3B07-A7F9-46FA-81AA-C66CD9C9DBA9}">
      <dgm:prSet/>
      <dgm:spPr/>
      <dgm:t>
        <a:bodyPr/>
        <a:lstStyle/>
        <a:p>
          <a:endParaRPr lang="en-US"/>
        </a:p>
      </dgm:t>
    </dgm:pt>
    <dgm:pt modelId="{D979B2A7-3882-46EF-B08D-BBEC4E9B3589}" type="pres">
      <dgm:prSet presAssocID="{C869C084-2F48-4A84-8B5C-95B1C357F4EC}" presName="Name0" presStyleCnt="0">
        <dgm:presLayoutVars>
          <dgm:chMax val="1"/>
          <dgm:dir/>
          <dgm:animLvl val="ctr"/>
          <dgm:resizeHandles val="exact"/>
        </dgm:presLayoutVars>
      </dgm:prSet>
      <dgm:spPr/>
    </dgm:pt>
    <dgm:pt modelId="{DD130FFE-816D-4C02-92FD-3F8332732B9B}" type="pres">
      <dgm:prSet presAssocID="{BCFA806C-1A1C-45BC-AA0E-0FE2BAE74A87}" presName="centerShape" presStyleLbl="node0" presStyleIdx="0" presStyleCnt="1" custScaleX="109838"/>
      <dgm:spPr/>
    </dgm:pt>
    <dgm:pt modelId="{F960AEA2-8A63-4668-BE92-CF1E03F5FB1A}" type="pres">
      <dgm:prSet presAssocID="{D7A1FF6E-422E-47D4-AEF9-E462BAD33848}" presName="node" presStyleLbl="node1" presStyleIdx="0" presStyleCnt="4" custScaleX="160015" custScaleY="114594">
        <dgm:presLayoutVars>
          <dgm:bulletEnabled val="1"/>
        </dgm:presLayoutVars>
      </dgm:prSet>
      <dgm:spPr/>
    </dgm:pt>
    <dgm:pt modelId="{8789B567-F9FF-4AE9-88DB-C727F18AFF58}" type="pres">
      <dgm:prSet presAssocID="{D7A1FF6E-422E-47D4-AEF9-E462BAD33848}" presName="dummy" presStyleCnt="0"/>
      <dgm:spPr/>
    </dgm:pt>
    <dgm:pt modelId="{B0CCCDEF-5F82-40B5-BF38-F9EB845F4DA2}" type="pres">
      <dgm:prSet presAssocID="{06D67337-C0A9-48E1-A203-B93B332262CE}" presName="sibTrans" presStyleLbl="sibTrans2D1" presStyleIdx="0" presStyleCnt="4" custScaleX="149224"/>
      <dgm:spPr/>
    </dgm:pt>
    <dgm:pt modelId="{61731EC5-2DD8-4630-94E3-6ACD269DCA5E}" type="pres">
      <dgm:prSet presAssocID="{B3915899-E91B-4154-B417-BA7CCC9C2F58}" presName="node" presStyleLbl="node1" presStyleIdx="1" presStyleCnt="4" custScaleX="198636" custScaleY="114594" custRadScaleRad="144352">
        <dgm:presLayoutVars>
          <dgm:bulletEnabled val="1"/>
        </dgm:presLayoutVars>
      </dgm:prSet>
      <dgm:spPr/>
    </dgm:pt>
    <dgm:pt modelId="{155C2CD9-5C70-4C5D-A5FB-AE3ABDD1A9EA}" type="pres">
      <dgm:prSet presAssocID="{B3915899-E91B-4154-B417-BA7CCC9C2F58}" presName="dummy" presStyleCnt="0"/>
      <dgm:spPr/>
    </dgm:pt>
    <dgm:pt modelId="{1BA4D010-5F01-4C6F-A778-E59179B9AC5D}" type="pres">
      <dgm:prSet presAssocID="{FEEAF297-4C5D-47D1-9ECF-ECC824089B3D}" presName="sibTrans" presStyleLbl="sibTrans2D1" presStyleIdx="1" presStyleCnt="4" custScaleX="150828"/>
      <dgm:spPr/>
    </dgm:pt>
    <dgm:pt modelId="{F534317C-CB46-4E41-B189-DE7123339282}" type="pres">
      <dgm:prSet presAssocID="{CC86E94F-4598-438E-ADEC-85DE807B9D25}" presName="node" presStyleLbl="node1" presStyleIdx="2" presStyleCnt="4" custScaleX="184310" custScaleY="114594">
        <dgm:presLayoutVars>
          <dgm:bulletEnabled val="1"/>
        </dgm:presLayoutVars>
      </dgm:prSet>
      <dgm:spPr/>
    </dgm:pt>
    <dgm:pt modelId="{4362AF1D-D454-4798-A5B0-0FFE90AC9AAA}" type="pres">
      <dgm:prSet presAssocID="{CC86E94F-4598-438E-ADEC-85DE807B9D25}" presName="dummy" presStyleCnt="0"/>
      <dgm:spPr/>
    </dgm:pt>
    <dgm:pt modelId="{54362056-390A-4800-BB1C-FD39D8CB989B}" type="pres">
      <dgm:prSet presAssocID="{929B950A-B96E-4D58-B676-A7C147372E84}" presName="sibTrans" presStyleLbl="sibTrans2D1" presStyleIdx="2" presStyleCnt="4" custScaleX="150026"/>
      <dgm:spPr/>
    </dgm:pt>
    <dgm:pt modelId="{A7DE4D08-DADD-4E85-9C58-8C55D4804341}" type="pres">
      <dgm:prSet presAssocID="{9A292C6E-0F0C-40AE-B268-96571BF36459}" presName="node" presStyleLbl="node1" presStyleIdx="3" presStyleCnt="4" custScaleX="185828" custScaleY="114594" custRadScaleRad="140283" custRadScaleInc="4473">
        <dgm:presLayoutVars>
          <dgm:bulletEnabled val="1"/>
        </dgm:presLayoutVars>
      </dgm:prSet>
      <dgm:spPr/>
    </dgm:pt>
    <dgm:pt modelId="{D189E801-9A5B-4DE4-BE19-AB3AB4B49457}" type="pres">
      <dgm:prSet presAssocID="{9A292C6E-0F0C-40AE-B268-96571BF36459}" presName="dummy" presStyleCnt="0"/>
      <dgm:spPr/>
    </dgm:pt>
    <dgm:pt modelId="{27CE174A-D002-42CB-AB21-96B56163F2BE}" type="pres">
      <dgm:prSet presAssocID="{CBA672F3-3CF6-404B-A6B8-DB95D2E60C2E}" presName="sibTrans" presStyleLbl="sibTrans2D1" presStyleIdx="3" presStyleCnt="4" custScaleX="148421"/>
      <dgm:spPr/>
    </dgm:pt>
  </dgm:ptLst>
  <dgm:cxnLst>
    <dgm:cxn modelId="{DE2A3B07-A7F9-46FA-81AA-C66CD9C9DBA9}" srcId="{BCFA806C-1A1C-45BC-AA0E-0FE2BAE74A87}" destId="{9A292C6E-0F0C-40AE-B268-96571BF36459}" srcOrd="3" destOrd="0" parTransId="{148648EE-4234-422D-87CA-47ED8A490183}" sibTransId="{CBA672F3-3CF6-404B-A6B8-DB95D2E60C2E}"/>
    <dgm:cxn modelId="{8B24DC17-7E32-48E1-A5DD-5F62721F53CD}" srcId="{BCFA806C-1A1C-45BC-AA0E-0FE2BAE74A87}" destId="{CC86E94F-4598-438E-ADEC-85DE807B9D25}" srcOrd="2" destOrd="0" parTransId="{A2E3B1CC-7211-41A3-AA27-887C52B6668C}" sibTransId="{929B950A-B96E-4D58-B676-A7C147372E84}"/>
    <dgm:cxn modelId="{624B0323-C906-440D-A0DB-7E7F8B32DA87}" type="presOf" srcId="{9A292C6E-0F0C-40AE-B268-96571BF36459}" destId="{A7DE4D08-DADD-4E85-9C58-8C55D4804341}" srcOrd="0" destOrd="0" presId="urn:microsoft.com/office/officeart/2005/8/layout/radial6"/>
    <dgm:cxn modelId="{8CC33424-F1A1-4302-9101-CEB4D0684C1D}" type="presOf" srcId="{CC86E94F-4598-438E-ADEC-85DE807B9D25}" destId="{F534317C-CB46-4E41-B189-DE7123339282}" srcOrd="0" destOrd="0" presId="urn:microsoft.com/office/officeart/2005/8/layout/radial6"/>
    <dgm:cxn modelId="{4136A92F-980A-4988-90E0-AF3BD5ABA43F}" type="presOf" srcId="{BCFA806C-1A1C-45BC-AA0E-0FE2BAE74A87}" destId="{DD130FFE-816D-4C02-92FD-3F8332732B9B}" srcOrd="0" destOrd="0" presId="urn:microsoft.com/office/officeart/2005/8/layout/radial6"/>
    <dgm:cxn modelId="{E4AC4736-B1B0-48EC-94C0-03DC48F4F5E5}" srcId="{C869C084-2F48-4A84-8B5C-95B1C357F4EC}" destId="{BCFA806C-1A1C-45BC-AA0E-0FE2BAE74A87}" srcOrd="0" destOrd="0" parTransId="{6149454E-31C0-487F-8C57-CC585F8A453A}" sibTransId="{5BAD25C7-8BD4-4260-8341-1481681A333D}"/>
    <dgm:cxn modelId="{8A0CD439-3A29-4CBF-B2C1-D033D57DC422}" type="presOf" srcId="{C869C084-2F48-4A84-8B5C-95B1C357F4EC}" destId="{D979B2A7-3882-46EF-B08D-BBEC4E9B3589}" srcOrd="0" destOrd="0" presId="urn:microsoft.com/office/officeart/2005/8/layout/radial6"/>
    <dgm:cxn modelId="{FF2B2F46-73C5-466C-A94A-6D616D070D5C}" type="presOf" srcId="{06D67337-C0A9-48E1-A203-B93B332262CE}" destId="{B0CCCDEF-5F82-40B5-BF38-F9EB845F4DA2}" srcOrd="0" destOrd="0" presId="urn:microsoft.com/office/officeart/2005/8/layout/radial6"/>
    <dgm:cxn modelId="{9FDD1C69-0679-428A-8957-D9F1CAC625D3}" type="presOf" srcId="{FEEAF297-4C5D-47D1-9ECF-ECC824089B3D}" destId="{1BA4D010-5F01-4C6F-A778-E59179B9AC5D}" srcOrd="0" destOrd="0" presId="urn:microsoft.com/office/officeart/2005/8/layout/radial6"/>
    <dgm:cxn modelId="{BBCB9870-1FAA-4AF4-9688-1D0E7452246A}" type="presOf" srcId="{D7A1FF6E-422E-47D4-AEF9-E462BAD33848}" destId="{F960AEA2-8A63-4668-BE92-CF1E03F5FB1A}" srcOrd="0" destOrd="0" presId="urn:microsoft.com/office/officeart/2005/8/layout/radial6"/>
    <dgm:cxn modelId="{63F4987F-6FD5-4083-B778-D2FFAA47C8F4}" srcId="{BCFA806C-1A1C-45BC-AA0E-0FE2BAE74A87}" destId="{B3915899-E91B-4154-B417-BA7CCC9C2F58}" srcOrd="1" destOrd="0" parTransId="{55C76606-E26B-485F-B964-4B700ADDD30F}" sibTransId="{FEEAF297-4C5D-47D1-9ECF-ECC824089B3D}"/>
    <dgm:cxn modelId="{8ED78385-1302-4836-977F-9DA1DF8C36FA}" type="presOf" srcId="{929B950A-B96E-4D58-B676-A7C147372E84}" destId="{54362056-390A-4800-BB1C-FD39D8CB989B}" srcOrd="0" destOrd="0" presId="urn:microsoft.com/office/officeart/2005/8/layout/radial6"/>
    <dgm:cxn modelId="{04F1498B-0338-4CA5-9FB0-961CC49021A2}" type="presOf" srcId="{B3915899-E91B-4154-B417-BA7CCC9C2F58}" destId="{61731EC5-2DD8-4630-94E3-6ACD269DCA5E}" srcOrd="0" destOrd="0" presId="urn:microsoft.com/office/officeart/2005/8/layout/radial6"/>
    <dgm:cxn modelId="{280403BC-1743-4431-9BED-14B4B5A75D43}" type="presOf" srcId="{CBA672F3-3CF6-404B-A6B8-DB95D2E60C2E}" destId="{27CE174A-D002-42CB-AB21-96B56163F2BE}" srcOrd="0" destOrd="0" presId="urn:microsoft.com/office/officeart/2005/8/layout/radial6"/>
    <dgm:cxn modelId="{8A3000E2-FD65-464D-B5AB-E65628C6D152}" srcId="{BCFA806C-1A1C-45BC-AA0E-0FE2BAE74A87}" destId="{D7A1FF6E-422E-47D4-AEF9-E462BAD33848}" srcOrd="0" destOrd="0" parTransId="{B19FCD06-123C-47C9-BB90-B46773A43FB3}" sibTransId="{06D67337-C0A9-48E1-A203-B93B332262CE}"/>
    <dgm:cxn modelId="{3C159B5E-CC61-436E-BBED-818B24C632E8}" type="presParOf" srcId="{D979B2A7-3882-46EF-B08D-BBEC4E9B3589}" destId="{DD130FFE-816D-4C02-92FD-3F8332732B9B}" srcOrd="0" destOrd="0" presId="urn:microsoft.com/office/officeart/2005/8/layout/radial6"/>
    <dgm:cxn modelId="{BF965C59-096D-4A48-8767-E4EB9749A9C9}" type="presParOf" srcId="{D979B2A7-3882-46EF-B08D-BBEC4E9B3589}" destId="{F960AEA2-8A63-4668-BE92-CF1E03F5FB1A}" srcOrd="1" destOrd="0" presId="urn:microsoft.com/office/officeart/2005/8/layout/radial6"/>
    <dgm:cxn modelId="{73444281-0896-4EBD-B3F3-F3CD73F733A1}" type="presParOf" srcId="{D979B2A7-3882-46EF-B08D-BBEC4E9B3589}" destId="{8789B567-F9FF-4AE9-88DB-C727F18AFF58}" srcOrd="2" destOrd="0" presId="urn:microsoft.com/office/officeart/2005/8/layout/radial6"/>
    <dgm:cxn modelId="{306D9B58-5936-4517-A741-8E9C3DDE9FFB}" type="presParOf" srcId="{D979B2A7-3882-46EF-B08D-BBEC4E9B3589}" destId="{B0CCCDEF-5F82-40B5-BF38-F9EB845F4DA2}" srcOrd="3" destOrd="0" presId="urn:microsoft.com/office/officeart/2005/8/layout/radial6"/>
    <dgm:cxn modelId="{65E6A1C2-7B5D-4AE1-A591-A0BF2E52AE37}" type="presParOf" srcId="{D979B2A7-3882-46EF-B08D-BBEC4E9B3589}" destId="{61731EC5-2DD8-4630-94E3-6ACD269DCA5E}" srcOrd="4" destOrd="0" presId="urn:microsoft.com/office/officeart/2005/8/layout/radial6"/>
    <dgm:cxn modelId="{3D960C96-47FE-47AB-8D24-FFD8C660F272}" type="presParOf" srcId="{D979B2A7-3882-46EF-B08D-BBEC4E9B3589}" destId="{155C2CD9-5C70-4C5D-A5FB-AE3ABDD1A9EA}" srcOrd="5" destOrd="0" presId="urn:microsoft.com/office/officeart/2005/8/layout/radial6"/>
    <dgm:cxn modelId="{75DB2F3E-0585-4579-B12C-57C76FAF5985}" type="presParOf" srcId="{D979B2A7-3882-46EF-B08D-BBEC4E9B3589}" destId="{1BA4D010-5F01-4C6F-A778-E59179B9AC5D}" srcOrd="6" destOrd="0" presId="urn:microsoft.com/office/officeart/2005/8/layout/radial6"/>
    <dgm:cxn modelId="{D9A75349-5FAC-4FBB-91BE-FADD9DE6086F}" type="presParOf" srcId="{D979B2A7-3882-46EF-B08D-BBEC4E9B3589}" destId="{F534317C-CB46-4E41-B189-DE7123339282}" srcOrd="7" destOrd="0" presId="urn:microsoft.com/office/officeart/2005/8/layout/radial6"/>
    <dgm:cxn modelId="{0CDF5276-1C3C-4FE8-968C-16AB6F1DFBD9}" type="presParOf" srcId="{D979B2A7-3882-46EF-B08D-BBEC4E9B3589}" destId="{4362AF1D-D454-4798-A5B0-0FFE90AC9AAA}" srcOrd="8" destOrd="0" presId="urn:microsoft.com/office/officeart/2005/8/layout/radial6"/>
    <dgm:cxn modelId="{271CF16E-5742-4C4B-BA9C-9214FA3D938C}" type="presParOf" srcId="{D979B2A7-3882-46EF-B08D-BBEC4E9B3589}" destId="{54362056-390A-4800-BB1C-FD39D8CB989B}" srcOrd="9" destOrd="0" presId="urn:microsoft.com/office/officeart/2005/8/layout/radial6"/>
    <dgm:cxn modelId="{8A50B0C0-713A-4ECE-AC49-5494BD490015}" type="presParOf" srcId="{D979B2A7-3882-46EF-B08D-BBEC4E9B3589}" destId="{A7DE4D08-DADD-4E85-9C58-8C55D4804341}" srcOrd="10" destOrd="0" presId="urn:microsoft.com/office/officeart/2005/8/layout/radial6"/>
    <dgm:cxn modelId="{ACAABC98-7AF2-4902-8BFC-90B5C5B0F81E}" type="presParOf" srcId="{D979B2A7-3882-46EF-B08D-BBEC4E9B3589}" destId="{D189E801-9A5B-4DE4-BE19-AB3AB4B49457}" srcOrd="11" destOrd="0" presId="urn:microsoft.com/office/officeart/2005/8/layout/radial6"/>
    <dgm:cxn modelId="{2CE03575-4443-4C9D-B3C6-BB82F50D805A}" type="presParOf" srcId="{D979B2A7-3882-46EF-B08D-BBEC4E9B3589}" destId="{27CE174A-D002-42CB-AB21-96B56163F2BE}" srcOrd="12" destOrd="0" presId="urn:microsoft.com/office/officeart/2005/8/layout/radial6"/>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7FBCF6-35E2-4059-9FE7-8B7C0CB260B2}"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600A2118-1FD5-4BD2-8F70-31A6F636449B}">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Issues</a:t>
          </a:r>
        </a:p>
      </dgm:t>
    </dgm:pt>
    <dgm:pt modelId="{91A5F097-F915-49EB-A8EF-4E945C002140}" type="parTrans" cxnId="{9CE11D8D-DC1A-4D88-9C2E-A09226003231}">
      <dgm:prSet/>
      <dgm:spPr/>
      <dgm:t>
        <a:bodyPr/>
        <a:lstStyle/>
        <a:p>
          <a:endParaRPr lang="en-US" sz="1200">
            <a:latin typeface="Arial" panose="020B0604020202020204" pitchFamily="34" charset="0"/>
            <a:cs typeface="Arial" panose="020B0604020202020204" pitchFamily="34" charset="0"/>
          </a:endParaRPr>
        </a:p>
      </dgm:t>
    </dgm:pt>
    <dgm:pt modelId="{634BBA40-703A-482A-86ED-DFA8598FDACA}" type="sibTrans" cxnId="{9CE11D8D-DC1A-4D88-9C2E-A09226003231}">
      <dgm:prSet/>
      <dgm:spPr/>
      <dgm:t>
        <a:bodyPr/>
        <a:lstStyle/>
        <a:p>
          <a:endParaRPr lang="en-US" sz="1200">
            <a:latin typeface="Arial" panose="020B0604020202020204" pitchFamily="34" charset="0"/>
            <a:cs typeface="Arial" panose="020B0604020202020204" pitchFamily="34" charset="0"/>
          </a:endParaRPr>
        </a:p>
      </dgm:t>
    </dgm:pt>
    <dgm:pt modelId="{77A36087-6C96-4E87-B6BD-157DAEDCBB2F}" type="asst">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Public Issues</a:t>
          </a:r>
        </a:p>
      </dgm:t>
    </dgm:pt>
    <dgm:pt modelId="{7D155D74-458A-47F7-A970-B480E643D8A8}" type="parTrans" cxnId="{A2FDA9C4-7992-4EA3-A40E-25F514AAFB59}">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4B2A4561-0EBC-4CA8-BD22-938E0B629D76}" type="sibTrans" cxnId="{A2FDA9C4-7992-4EA3-A40E-25F514AAFB59}">
      <dgm:prSet/>
      <dgm:spPr/>
      <dgm:t>
        <a:bodyPr/>
        <a:lstStyle/>
        <a:p>
          <a:endParaRPr lang="en-US" sz="1200">
            <a:latin typeface="Arial" panose="020B0604020202020204" pitchFamily="34" charset="0"/>
            <a:cs typeface="Arial" panose="020B0604020202020204" pitchFamily="34" charset="0"/>
          </a:endParaRPr>
        </a:p>
      </dgm:t>
    </dgm:pt>
    <dgm:pt modelId="{98D39D8E-C263-49F0-9F8E-6F2D2F2B6B8B}">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Rights Issues</a:t>
          </a:r>
        </a:p>
      </dgm:t>
    </dgm:pt>
    <dgm:pt modelId="{CDDB5A2F-9565-40D7-844E-A99CBBDC85EB}" type="parTrans" cxnId="{A930E03C-2FB5-4A15-8931-07308498EFB3}">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3D675742-806D-47D7-A16B-031F9DFF2485}" type="sibTrans" cxnId="{A930E03C-2FB5-4A15-8931-07308498EFB3}">
      <dgm:prSet/>
      <dgm:spPr/>
      <dgm:t>
        <a:bodyPr/>
        <a:lstStyle/>
        <a:p>
          <a:endParaRPr lang="en-US" sz="1200">
            <a:latin typeface="Arial" panose="020B0604020202020204" pitchFamily="34" charset="0"/>
            <a:cs typeface="Arial" panose="020B0604020202020204" pitchFamily="34" charset="0"/>
          </a:endParaRPr>
        </a:p>
      </dgm:t>
    </dgm:pt>
    <dgm:pt modelId="{FD0D9969-69BA-45E9-A451-2B9920DA3448}">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Bonus Issues</a:t>
          </a:r>
        </a:p>
      </dgm:t>
    </dgm:pt>
    <dgm:pt modelId="{3A7FAD20-1049-4D4F-B2A0-DE4C5EA96987}" type="parTrans" cxnId="{FCCB0901-057A-4775-8E19-E88B4E331760}">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B23D0E67-ECCD-4F83-956F-FB22DC8CC72E}" type="sibTrans" cxnId="{FCCB0901-057A-4775-8E19-E88B4E331760}">
      <dgm:prSet/>
      <dgm:spPr/>
      <dgm:t>
        <a:bodyPr/>
        <a:lstStyle/>
        <a:p>
          <a:endParaRPr lang="en-US" sz="1200">
            <a:latin typeface="Arial" panose="020B0604020202020204" pitchFamily="34" charset="0"/>
            <a:cs typeface="Arial" panose="020B0604020202020204" pitchFamily="34" charset="0"/>
          </a:endParaRPr>
        </a:p>
      </dgm:t>
    </dgm:pt>
    <dgm:pt modelId="{46B02214-BDAA-475F-9018-90FC2122FBA9}">
      <dgm:prSet phldrT="[Tex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Private Placements</a:t>
          </a:r>
        </a:p>
      </dgm:t>
    </dgm:pt>
    <dgm:pt modelId="{11E0E9CE-24C5-4191-8127-9B78A077AA31}" type="parTrans" cxnId="{58B492E8-39B7-4646-8E01-16A665B3585E}">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97C82F38-3E50-45F7-80BD-387A61A7D4A7}" type="sibTrans" cxnId="{58B492E8-39B7-4646-8E01-16A665B3585E}">
      <dgm:prSet/>
      <dgm:spPr/>
      <dgm:t>
        <a:bodyPr/>
        <a:lstStyle/>
        <a:p>
          <a:endParaRPr lang="en-US" sz="1200">
            <a:latin typeface="Arial" panose="020B0604020202020204" pitchFamily="34" charset="0"/>
            <a:cs typeface="Arial" panose="020B0604020202020204" pitchFamily="34" charset="0"/>
          </a:endParaRPr>
        </a:p>
      </dgm:t>
    </dgm:pt>
    <dgm:pt modelId="{06BB295A-13CB-4BE1-9B57-FE9974911376}">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Preferential Issue</a:t>
          </a:r>
        </a:p>
      </dgm:t>
    </dgm:pt>
    <dgm:pt modelId="{6544E250-16F7-4962-BA5A-1A15DEEFA34C}" type="parTrans" cxnId="{6C518231-E59F-4494-B12E-692A2C866B90}">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A90F6B14-F873-4BAD-B3DF-C3E079E686BF}" type="sibTrans" cxnId="{6C518231-E59F-4494-B12E-692A2C866B90}">
      <dgm:prSet/>
      <dgm:spPr/>
      <dgm:t>
        <a:bodyPr/>
        <a:lstStyle/>
        <a:p>
          <a:endParaRPr lang="en-US" sz="1200">
            <a:latin typeface="Arial" panose="020B0604020202020204" pitchFamily="34" charset="0"/>
            <a:cs typeface="Arial" panose="020B0604020202020204" pitchFamily="34" charset="0"/>
          </a:endParaRPr>
        </a:p>
      </dgm:t>
    </dgm:pt>
    <dgm:pt modelId="{A4016984-20F9-4241-BE10-348A19632DC5}">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Qualified Institutional Placement</a:t>
          </a:r>
        </a:p>
      </dgm:t>
    </dgm:pt>
    <dgm:pt modelId="{0A0CDD49-01D8-44E7-B7B5-16086ECB1647}" type="parTrans" cxnId="{DE90B99B-51E5-4DBB-B239-2FE2B2D8D4ED}">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54DC6822-4D2C-4723-93B2-D01A47137EFF}" type="sibTrans" cxnId="{DE90B99B-51E5-4DBB-B239-2FE2B2D8D4ED}">
      <dgm:prSet/>
      <dgm:spPr/>
      <dgm:t>
        <a:bodyPr/>
        <a:lstStyle/>
        <a:p>
          <a:endParaRPr lang="en-US" sz="1200">
            <a:latin typeface="Arial" panose="020B0604020202020204" pitchFamily="34" charset="0"/>
            <a:cs typeface="Arial" panose="020B0604020202020204" pitchFamily="34" charset="0"/>
          </a:endParaRPr>
        </a:p>
      </dgm:t>
    </dgm:pt>
    <dgm:pt modelId="{823CF92B-2A7F-41CD-9EE3-A6F605576407}">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IPO</a:t>
          </a:r>
        </a:p>
      </dgm:t>
    </dgm:pt>
    <dgm:pt modelId="{9D522A71-73B5-4EBC-B9AD-37C99AC6ADDC}" type="parTrans" cxnId="{316D92DC-CFF5-4ABD-8DD8-49EB37FAAA70}">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89995B1C-3802-4D7B-958F-2F8F67BA8EC5}" type="sibTrans" cxnId="{316D92DC-CFF5-4ABD-8DD8-49EB37FAAA70}">
      <dgm:prSet/>
      <dgm:spPr/>
      <dgm:t>
        <a:bodyPr/>
        <a:lstStyle/>
        <a:p>
          <a:endParaRPr lang="en-US" sz="1200">
            <a:latin typeface="Arial" panose="020B0604020202020204" pitchFamily="34" charset="0"/>
            <a:cs typeface="Arial" panose="020B0604020202020204" pitchFamily="34" charset="0"/>
          </a:endParaRPr>
        </a:p>
      </dgm:t>
    </dgm:pt>
    <dgm:pt modelId="{1935A3F7-1834-41F0-8775-3F2AE8BC0701}">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Fresh Issues</a:t>
          </a:r>
        </a:p>
      </dgm:t>
    </dgm:pt>
    <dgm:pt modelId="{3BB12081-075E-4FF3-9763-DF0202865F56}" type="parTrans" cxnId="{5B57E71D-6FE7-4AF3-A467-B048BDAD4926}">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6E3ABF31-4F24-43CD-AEBC-C94B4F9639C4}" type="sibTrans" cxnId="{5B57E71D-6FE7-4AF3-A467-B048BDAD4926}">
      <dgm:prSet/>
      <dgm:spPr/>
      <dgm:t>
        <a:bodyPr/>
        <a:lstStyle/>
        <a:p>
          <a:endParaRPr lang="en-US" sz="1200">
            <a:latin typeface="Arial" panose="020B0604020202020204" pitchFamily="34" charset="0"/>
            <a:cs typeface="Arial" panose="020B0604020202020204" pitchFamily="34" charset="0"/>
          </a:endParaRPr>
        </a:p>
      </dgm:t>
    </dgm:pt>
    <dgm:pt modelId="{B857A34E-7085-4F0B-B95F-518A4836DB4E}">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Offer for sale</a:t>
          </a:r>
        </a:p>
      </dgm:t>
    </dgm:pt>
    <dgm:pt modelId="{CFC306BF-92C5-4E31-9404-AFA32D262708}" type="parTrans" cxnId="{7D06B5CC-05F7-492D-80B1-D87390809867}">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0A5C515E-6633-45C6-9A02-6B3AE43877FA}" type="sibTrans" cxnId="{7D06B5CC-05F7-492D-80B1-D87390809867}">
      <dgm:prSet/>
      <dgm:spPr/>
      <dgm:t>
        <a:bodyPr/>
        <a:lstStyle/>
        <a:p>
          <a:endParaRPr lang="en-US" sz="1200">
            <a:latin typeface="Arial" panose="020B0604020202020204" pitchFamily="34" charset="0"/>
            <a:cs typeface="Arial" panose="020B0604020202020204" pitchFamily="34" charset="0"/>
          </a:endParaRPr>
        </a:p>
      </dgm:t>
    </dgm:pt>
    <dgm:pt modelId="{58C1A2EF-2AA3-4AA5-A3FF-7C6471D017D1}">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FPO</a:t>
          </a:r>
        </a:p>
      </dgm:t>
    </dgm:pt>
    <dgm:pt modelId="{6DF29F0F-D853-49DE-835B-5495EDB50F7B}" type="parTrans" cxnId="{A15753DD-4DFD-4BD9-BD88-E7FE7ED16E55}">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C4B5B87D-F15A-45F5-8D91-81DC3BC358FB}" type="sibTrans" cxnId="{A15753DD-4DFD-4BD9-BD88-E7FE7ED16E55}">
      <dgm:prSet/>
      <dgm:spPr/>
      <dgm:t>
        <a:bodyPr/>
        <a:lstStyle/>
        <a:p>
          <a:endParaRPr lang="en-US" sz="1200">
            <a:latin typeface="Arial" panose="020B0604020202020204" pitchFamily="34" charset="0"/>
            <a:cs typeface="Arial" panose="020B0604020202020204" pitchFamily="34" charset="0"/>
          </a:endParaRPr>
        </a:p>
      </dgm:t>
    </dgm:pt>
    <dgm:pt modelId="{2AF84558-4657-4256-92F8-A2878931B9BA}">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Fresh Issues</a:t>
          </a:r>
        </a:p>
      </dgm:t>
    </dgm:pt>
    <dgm:pt modelId="{4AB9F3BD-2DA8-4A49-8E93-AB31AECBCB1A}" type="parTrans" cxnId="{9DF09094-B600-4B42-B608-804230DD849B}">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1C384A2F-D9F0-41EF-849A-97560779A86E}" type="sibTrans" cxnId="{9DF09094-B600-4B42-B608-804230DD849B}">
      <dgm:prSet/>
      <dgm:spPr/>
      <dgm:t>
        <a:bodyPr/>
        <a:lstStyle/>
        <a:p>
          <a:endParaRPr lang="en-US" sz="1200">
            <a:latin typeface="Arial" panose="020B0604020202020204" pitchFamily="34" charset="0"/>
            <a:cs typeface="Arial" panose="020B0604020202020204" pitchFamily="34" charset="0"/>
          </a:endParaRPr>
        </a:p>
      </dgm:t>
    </dgm:pt>
    <dgm:pt modelId="{EE314E6A-CE14-49F0-8F5F-CD8CAC0A0B5E}">
      <dgm:prSet custT="1"/>
      <dgm:spPr>
        <a:effectLst/>
        <a:scene3d>
          <a:camera prst="orthographicFront"/>
          <a:lightRig rig="threePt" dir="t">
            <a:rot lat="0" lon="0" rev="7500000"/>
          </a:lightRig>
        </a:scene3d>
        <a:sp3d z="152400" extrusionH="63500" prstMaterial="dkEdge">
          <a:contourClr>
            <a:schemeClr val="bg1"/>
          </a:contourClr>
        </a:sp3d>
      </dgm:spPr>
      <dgm:t>
        <a:bodyPr/>
        <a:lstStyle/>
        <a:p>
          <a:r>
            <a:rPr lang="en-US" sz="1200" b="1" dirty="0">
              <a:latin typeface="Arial" panose="020B0604020202020204" pitchFamily="34" charset="0"/>
              <a:cs typeface="Arial" panose="020B0604020202020204" pitchFamily="34" charset="0"/>
            </a:rPr>
            <a:t>Offer for sale</a:t>
          </a:r>
        </a:p>
      </dgm:t>
    </dgm:pt>
    <dgm:pt modelId="{67C6FAA9-1F68-4270-A24E-B5103798B1FF}" type="parTrans" cxnId="{6CC86832-FE19-4481-83A4-FC49D9CDCD8B}">
      <dgm:prSet/>
      <dgm:spPr>
        <a:effectLst>
          <a:innerShdw blurRad="114300">
            <a:prstClr val="black"/>
          </a:innerShdw>
        </a:effectLst>
        <a:scene3d>
          <a:camera prst="orthographicFront"/>
          <a:lightRig rig="threePt" dir="t">
            <a:rot lat="0" lon="0" rev="7500000"/>
          </a:lightRig>
        </a:scene3d>
      </dgm:spPr>
      <dgm:t>
        <a:bodyPr/>
        <a:lstStyle/>
        <a:p>
          <a:endParaRPr lang="en-US" sz="1200" b="1">
            <a:latin typeface="Arial" panose="020B0604020202020204" pitchFamily="34" charset="0"/>
            <a:cs typeface="Arial" panose="020B0604020202020204" pitchFamily="34" charset="0"/>
          </a:endParaRPr>
        </a:p>
      </dgm:t>
    </dgm:pt>
    <dgm:pt modelId="{4462D563-BD3C-4C60-A952-602E99044672}" type="sibTrans" cxnId="{6CC86832-FE19-4481-83A4-FC49D9CDCD8B}">
      <dgm:prSet/>
      <dgm:spPr/>
      <dgm:t>
        <a:bodyPr/>
        <a:lstStyle/>
        <a:p>
          <a:endParaRPr lang="en-US" sz="1200">
            <a:latin typeface="Arial" panose="020B0604020202020204" pitchFamily="34" charset="0"/>
            <a:cs typeface="Arial" panose="020B0604020202020204" pitchFamily="34" charset="0"/>
          </a:endParaRPr>
        </a:p>
      </dgm:t>
    </dgm:pt>
    <dgm:pt modelId="{91304649-C950-45CC-BBB2-994B38C36167}" type="pres">
      <dgm:prSet presAssocID="{177FBCF6-35E2-4059-9FE7-8B7C0CB260B2}" presName="hierChild1" presStyleCnt="0">
        <dgm:presLayoutVars>
          <dgm:chPref val="1"/>
          <dgm:dir/>
          <dgm:animOne val="branch"/>
          <dgm:animLvl val="lvl"/>
          <dgm:resizeHandles/>
        </dgm:presLayoutVars>
      </dgm:prSet>
      <dgm:spPr/>
    </dgm:pt>
    <dgm:pt modelId="{9FB30CAB-1365-482F-AC7F-A9FB534B3AC2}" type="pres">
      <dgm:prSet presAssocID="{600A2118-1FD5-4BD2-8F70-31A6F636449B}" presName="hierRoot1" presStyleCnt="0"/>
      <dgm:spPr/>
    </dgm:pt>
    <dgm:pt modelId="{674EBCD0-835D-45F1-A527-53BCD7415901}" type="pres">
      <dgm:prSet presAssocID="{600A2118-1FD5-4BD2-8F70-31A6F636449B}" presName="composite" presStyleCnt="0"/>
      <dgm:spPr/>
    </dgm:pt>
    <dgm:pt modelId="{7002EC31-59A5-4E63-B66A-08D1C02EC863}" type="pres">
      <dgm:prSet presAssocID="{600A2118-1FD5-4BD2-8F70-31A6F636449B}" presName="background" presStyleLbl="node0" presStyleIdx="0" presStyleCnt="1"/>
      <dgm:spPr>
        <a:effectLst/>
        <a:scene3d>
          <a:camera prst="orthographicFront"/>
          <a:lightRig rig="threePt" dir="t">
            <a:rot lat="0" lon="0" rev="7500000"/>
          </a:lightRig>
        </a:scene3d>
        <a:sp3d prstMaterial="plastic"/>
      </dgm:spPr>
    </dgm:pt>
    <dgm:pt modelId="{25FC8AE9-28AB-4FEA-9245-54D82DCBC06A}" type="pres">
      <dgm:prSet presAssocID="{600A2118-1FD5-4BD2-8F70-31A6F636449B}" presName="text" presStyleLbl="fgAcc0" presStyleIdx="0" presStyleCnt="1">
        <dgm:presLayoutVars>
          <dgm:chPref val="3"/>
        </dgm:presLayoutVars>
      </dgm:prSet>
      <dgm:spPr/>
    </dgm:pt>
    <dgm:pt modelId="{61BBDF5A-F5CD-4543-9F8A-4A2896351BAB}" type="pres">
      <dgm:prSet presAssocID="{600A2118-1FD5-4BD2-8F70-31A6F636449B}" presName="hierChild2" presStyleCnt="0"/>
      <dgm:spPr/>
    </dgm:pt>
    <dgm:pt modelId="{81047449-EA03-4A24-A1CD-51C817DEEEF5}" type="pres">
      <dgm:prSet presAssocID="{7D155D74-458A-47F7-A970-B480E643D8A8}" presName="Name10" presStyleLbl="parChTrans1D2" presStyleIdx="0" presStyleCnt="4"/>
      <dgm:spPr/>
    </dgm:pt>
    <dgm:pt modelId="{82161B96-69F5-4DB2-BF92-726674C00BF1}" type="pres">
      <dgm:prSet presAssocID="{77A36087-6C96-4E87-B6BD-157DAEDCBB2F}" presName="hierRoot2" presStyleCnt="0"/>
      <dgm:spPr/>
    </dgm:pt>
    <dgm:pt modelId="{7A99082A-962D-4C13-9474-FFB3FB882C16}" type="pres">
      <dgm:prSet presAssocID="{77A36087-6C96-4E87-B6BD-157DAEDCBB2F}" presName="composite2" presStyleCnt="0"/>
      <dgm:spPr/>
    </dgm:pt>
    <dgm:pt modelId="{0F10F465-7810-44C2-B3F6-B462BF513F16}" type="pres">
      <dgm:prSet presAssocID="{77A36087-6C96-4E87-B6BD-157DAEDCBB2F}" presName="background2" presStyleLbl="asst1" presStyleIdx="0" presStyleCnt="1"/>
      <dgm:spPr>
        <a:effectLst/>
        <a:scene3d>
          <a:camera prst="orthographicFront"/>
          <a:lightRig rig="threePt" dir="t">
            <a:rot lat="0" lon="0" rev="7500000"/>
          </a:lightRig>
        </a:scene3d>
        <a:sp3d prstMaterial="plastic"/>
      </dgm:spPr>
    </dgm:pt>
    <dgm:pt modelId="{FCA04208-F272-48A4-A61F-74B19D2E36B9}" type="pres">
      <dgm:prSet presAssocID="{77A36087-6C96-4E87-B6BD-157DAEDCBB2F}" presName="text2" presStyleLbl="fgAcc2" presStyleIdx="0" presStyleCnt="4">
        <dgm:presLayoutVars>
          <dgm:chPref val="3"/>
        </dgm:presLayoutVars>
      </dgm:prSet>
      <dgm:spPr/>
    </dgm:pt>
    <dgm:pt modelId="{A301F323-FCF7-4797-88A5-35C2007ABE46}" type="pres">
      <dgm:prSet presAssocID="{77A36087-6C96-4E87-B6BD-157DAEDCBB2F}" presName="hierChild3" presStyleCnt="0"/>
      <dgm:spPr/>
    </dgm:pt>
    <dgm:pt modelId="{498F2202-ED6C-4FAE-A74F-F5CC51581577}" type="pres">
      <dgm:prSet presAssocID="{9D522A71-73B5-4EBC-B9AD-37C99AC6ADDC}" presName="Name17" presStyleLbl="parChTrans1D3" presStyleIdx="0" presStyleCnt="4"/>
      <dgm:spPr/>
    </dgm:pt>
    <dgm:pt modelId="{9388CDEA-4948-4C0E-8945-36BE3EE8C6B5}" type="pres">
      <dgm:prSet presAssocID="{823CF92B-2A7F-41CD-9EE3-A6F605576407}" presName="hierRoot3" presStyleCnt="0"/>
      <dgm:spPr/>
    </dgm:pt>
    <dgm:pt modelId="{76C720CD-6713-4FCA-849D-C069CBEE7283}" type="pres">
      <dgm:prSet presAssocID="{823CF92B-2A7F-41CD-9EE3-A6F605576407}" presName="composite3" presStyleCnt="0"/>
      <dgm:spPr/>
    </dgm:pt>
    <dgm:pt modelId="{1AB620E1-FAA3-4052-A3FC-F7FDBFDF1EA5}" type="pres">
      <dgm:prSet presAssocID="{823CF92B-2A7F-41CD-9EE3-A6F605576407}" presName="background3" presStyleLbl="node3" presStyleIdx="0" presStyleCnt="4"/>
      <dgm:spPr>
        <a:effectLst/>
        <a:scene3d>
          <a:camera prst="orthographicFront"/>
          <a:lightRig rig="threePt" dir="t">
            <a:rot lat="0" lon="0" rev="7500000"/>
          </a:lightRig>
        </a:scene3d>
        <a:sp3d prstMaterial="plastic"/>
      </dgm:spPr>
    </dgm:pt>
    <dgm:pt modelId="{2DBA8D6F-9046-4BAA-9E14-B3D8A24C3329}" type="pres">
      <dgm:prSet presAssocID="{823CF92B-2A7F-41CD-9EE3-A6F605576407}" presName="text3" presStyleLbl="fgAcc3" presStyleIdx="0" presStyleCnt="4" custLinFactNeighborX="-1258" custLinFactNeighborY="21783">
        <dgm:presLayoutVars>
          <dgm:chPref val="3"/>
        </dgm:presLayoutVars>
      </dgm:prSet>
      <dgm:spPr/>
    </dgm:pt>
    <dgm:pt modelId="{E1C1E2CF-83FF-4AF8-9015-A164C2CFF40D}" type="pres">
      <dgm:prSet presAssocID="{823CF92B-2A7F-41CD-9EE3-A6F605576407}" presName="hierChild4" presStyleCnt="0"/>
      <dgm:spPr/>
    </dgm:pt>
    <dgm:pt modelId="{3955B2B6-1CCD-489C-8E2B-1A682383FE23}" type="pres">
      <dgm:prSet presAssocID="{3BB12081-075E-4FF3-9763-DF0202865F56}" presName="Name23" presStyleLbl="parChTrans1D4" presStyleIdx="0" presStyleCnt="4"/>
      <dgm:spPr/>
    </dgm:pt>
    <dgm:pt modelId="{E978D43A-F11E-483F-93FE-DAF212FBD5E0}" type="pres">
      <dgm:prSet presAssocID="{1935A3F7-1834-41F0-8775-3F2AE8BC0701}" presName="hierRoot4" presStyleCnt="0"/>
      <dgm:spPr/>
    </dgm:pt>
    <dgm:pt modelId="{CE6E3B93-4A9E-4339-95BB-53AF9C469276}" type="pres">
      <dgm:prSet presAssocID="{1935A3F7-1834-41F0-8775-3F2AE8BC0701}" presName="composite4" presStyleCnt="0"/>
      <dgm:spPr/>
    </dgm:pt>
    <dgm:pt modelId="{DEECC85A-C3A8-4284-B0B4-248580E3FDD2}" type="pres">
      <dgm:prSet presAssocID="{1935A3F7-1834-41F0-8775-3F2AE8BC0701}" presName="background4" presStyleLbl="node4" presStyleIdx="0" presStyleCnt="4"/>
      <dgm:spPr>
        <a:effectLst/>
        <a:scene3d>
          <a:camera prst="orthographicFront"/>
          <a:lightRig rig="threePt" dir="t">
            <a:rot lat="0" lon="0" rev="7500000"/>
          </a:lightRig>
        </a:scene3d>
        <a:sp3d prstMaterial="plastic"/>
      </dgm:spPr>
    </dgm:pt>
    <dgm:pt modelId="{0B878249-E1C3-40C6-B3F4-3586CF46F455}" type="pres">
      <dgm:prSet presAssocID="{1935A3F7-1834-41F0-8775-3F2AE8BC0701}" presName="text4" presStyleLbl="fgAcc4" presStyleIdx="0" presStyleCnt="4" custLinFactNeighborX="3772" custLinFactNeighborY="35645">
        <dgm:presLayoutVars>
          <dgm:chPref val="3"/>
        </dgm:presLayoutVars>
      </dgm:prSet>
      <dgm:spPr/>
    </dgm:pt>
    <dgm:pt modelId="{C3EBC20C-0010-4854-B40C-81866F3FA329}" type="pres">
      <dgm:prSet presAssocID="{1935A3F7-1834-41F0-8775-3F2AE8BC0701}" presName="hierChild5" presStyleCnt="0"/>
      <dgm:spPr/>
    </dgm:pt>
    <dgm:pt modelId="{CC1525E8-AEAE-4FBA-9F99-C745E22BB216}" type="pres">
      <dgm:prSet presAssocID="{CFC306BF-92C5-4E31-9404-AFA32D262708}" presName="Name23" presStyleLbl="parChTrans1D4" presStyleIdx="1" presStyleCnt="4"/>
      <dgm:spPr/>
    </dgm:pt>
    <dgm:pt modelId="{A1B44A58-AC8F-42B7-95D9-59960B1D82EE}" type="pres">
      <dgm:prSet presAssocID="{B857A34E-7085-4F0B-B95F-518A4836DB4E}" presName="hierRoot4" presStyleCnt="0"/>
      <dgm:spPr/>
    </dgm:pt>
    <dgm:pt modelId="{2EAE7DD2-74EE-4A8E-834C-3495BA206B70}" type="pres">
      <dgm:prSet presAssocID="{B857A34E-7085-4F0B-B95F-518A4836DB4E}" presName="composite4" presStyleCnt="0"/>
      <dgm:spPr/>
    </dgm:pt>
    <dgm:pt modelId="{40724CFD-70A3-43E7-A3A2-CD2AAB3F40C1}" type="pres">
      <dgm:prSet presAssocID="{B857A34E-7085-4F0B-B95F-518A4836DB4E}" presName="background4" presStyleLbl="node4" presStyleIdx="1" presStyleCnt="4"/>
      <dgm:spPr>
        <a:effectLst/>
        <a:scene3d>
          <a:camera prst="orthographicFront"/>
          <a:lightRig rig="threePt" dir="t">
            <a:rot lat="0" lon="0" rev="7500000"/>
          </a:lightRig>
        </a:scene3d>
        <a:sp3d prstMaterial="plastic"/>
      </dgm:spPr>
    </dgm:pt>
    <dgm:pt modelId="{3D2A209E-B13E-487A-AE34-A388E4BF9DB8}" type="pres">
      <dgm:prSet presAssocID="{B857A34E-7085-4F0B-B95F-518A4836DB4E}" presName="text4" presStyleLbl="fgAcc4" presStyleIdx="1" presStyleCnt="4" custLinFactNeighborX="3772" custLinFactNeighborY="35645">
        <dgm:presLayoutVars>
          <dgm:chPref val="3"/>
        </dgm:presLayoutVars>
      </dgm:prSet>
      <dgm:spPr/>
    </dgm:pt>
    <dgm:pt modelId="{60F29366-F47C-4DE5-8263-28E05E965D41}" type="pres">
      <dgm:prSet presAssocID="{B857A34E-7085-4F0B-B95F-518A4836DB4E}" presName="hierChild5" presStyleCnt="0"/>
      <dgm:spPr/>
    </dgm:pt>
    <dgm:pt modelId="{2BA99342-19BF-4241-92DA-D1C12EBC781B}" type="pres">
      <dgm:prSet presAssocID="{6DF29F0F-D853-49DE-835B-5495EDB50F7B}" presName="Name17" presStyleLbl="parChTrans1D3" presStyleIdx="1" presStyleCnt="4"/>
      <dgm:spPr/>
    </dgm:pt>
    <dgm:pt modelId="{26ED72F4-2170-42CC-A2AA-72C20C25E3C2}" type="pres">
      <dgm:prSet presAssocID="{58C1A2EF-2AA3-4AA5-A3FF-7C6471D017D1}" presName="hierRoot3" presStyleCnt="0"/>
      <dgm:spPr/>
    </dgm:pt>
    <dgm:pt modelId="{A66AA9A2-F39E-4F83-AC12-F0F9DC0E0418}" type="pres">
      <dgm:prSet presAssocID="{58C1A2EF-2AA3-4AA5-A3FF-7C6471D017D1}" presName="composite3" presStyleCnt="0"/>
      <dgm:spPr/>
    </dgm:pt>
    <dgm:pt modelId="{6589EA21-F2F0-4F66-A783-D66E4A77B226}" type="pres">
      <dgm:prSet presAssocID="{58C1A2EF-2AA3-4AA5-A3FF-7C6471D017D1}" presName="background3" presStyleLbl="node3" presStyleIdx="1" presStyleCnt="4"/>
      <dgm:spPr>
        <a:effectLst/>
        <a:scene3d>
          <a:camera prst="orthographicFront"/>
          <a:lightRig rig="threePt" dir="t">
            <a:rot lat="0" lon="0" rev="7500000"/>
          </a:lightRig>
        </a:scene3d>
        <a:sp3d prstMaterial="plastic"/>
      </dgm:spPr>
    </dgm:pt>
    <dgm:pt modelId="{B0986097-CCBD-4BFA-9D05-2979BA683E2E}" type="pres">
      <dgm:prSet presAssocID="{58C1A2EF-2AA3-4AA5-A3FF-7C6471D017D1}" presName="text3" presStyleLbl="fgAcc3" presStyleIdx="1" presStyleCnt="4" custLinFactNeighborX="-1258" custLinFactNeighborY="21783">
        <dgm:presLayoutVars>
          <dgm:chPref val="3"/>
        </dgm:presLayoutVars>
      </dgm:prSet>
      <dgm:spPr/>
    </dgm:pt>
    <dgm:pt modelId="{D0A145FB-C00C-4D92-96BE-13E09C6519EB}" type="pres">
      <dgm:prSet presAssocID="{58C1A2EF-2AA3-4AA5-A3FF-7C6471D017D1}" presName="hierChild4" presStyleCnt="0"/>
      <dgm:spPr/>
    </dgm:pt>
    <dgm:pt modelId="{13C08A9B-313A-4D42-AD49-A3B96332F187}" type="pres">
      <dgm:prSet presAssocID="{4AB9F3BD-2DA8-4A49-8E93-AB31AECBCB1A}" presName="Name23" presStyleLbl="parChTrans1D4" presStyleIdx="2" presStyleCnt="4"/>
      <dgm:spPr/>
    </dgm:pt>
    <dgm:pt modelId="{70BE527E-A45D-49D8-ABEF-5BC1E39493FA}" type="pres">
      <dgm:prSet presAssocID="{2AF84558-4657-4256-92F8-A2878931B9BA}" presName="hierRoot4" presStyleCnt="0"/>
      <dgm:spPr/>
    </dgm:pt>
    <dgm:pt modelId="{99040F72-E499-42CE-A01A-3758CA4B4CD1}" type="pres">
      <dgm:prSet presAssocID="{2AF84558-4657-4256-92F8-A2878931B9BA}" presName="composite4" presStyleCnt="0"/>
      <dgm:spPr/>
    </dgm:pt>
    <dgm:pt modelId="{47ACB62F-D630-491C-8B8A-AB4A0FF51662}" type="pres">
      <dgm:prSet presAssocID="{2AF84558-4657-4256-92F8-A2878931B9BA}" presName="background4" presStyleLbl="node4" presStyleIdx="2" presStyleCnt="4"/>
      <dgm:spPr>
        <a:effectLst/>
        <a:scene3d>
          <a:camera prst="orthographicFront"/>
          <a:lightRig rig="threePt" dir="t">
            <a:rot lat="0" lon="0" rev="7500000"/>
          </a:lightRig>
        </a:scene3d>
        <a:sp3d prstMaterial="plastic"/>
      </dgm:spPr>
    </dgm:pt>
    <dgm:pt modelId="{3EAFE104-C005-4806-B050-1140043D5B75}" type="pres">
      <dgm:prSet presAssocID="{2AF84558-4657-4256-92F8-A2878931B9BA}" presName="text4" presStyleLbl="fgAcc4" presStyleIdx="2" presStyleCnt="4" custLinFactNeighborX="3772" custLinFactNeighborY="35645">
        <dgm:presLayoutVars>
          <dgm:chPref val="3"/>
        </dgm:presLayoutVars>
      </dgm:prSet>
      <dgm:spPr/>
    </dgm:pt>
    <dgm:pt modelId="{E002472F-84C8-4A13-9D11-013D9314C7ED}" type="pres">
      <dgm:prSet presAssocID="{2AF84558-4657-4256-92F8-A2878931B9BA}" presName="hierChild5" presStyleCnt="0"/>
      <dgm:spPr/>
    </dgm:pt>
    <dgm:pt modelId="{D5B20965-4AE1-4B1C-B45A-51225B044450}" type="pres">
      <dgm:prSet presAssocID="{67C6FAA9-1F68-4270-A24E-B5103798B1FF}" presName="Name23" presStyleLbl="parChTrans1D4" presStyleIdx="3" presStyleCnt="4"/>
      <dgm:spPr/>
    </dgm:pt>
    <dgm:pt modelId="{61E81967-57E3-4C21-8F81-8E19EEEBDC9D}" type="pres">
      <dgm:prSet presAssocID="{EE314E6A-CE14-49F0-8F5F-CD8CAC0A0B5E}" presName="hierRoot4" presStyleCnt="0"/>
      <dgm:spPr/>
    </dgm:pt>
    <dgm:pt modelId="{3FA0726B-D01C-4DC0-8F0D-77AD9629720A}" type="pres">
      <dgm:prSet presAssocID="{EE314E6A-CE14-49F0-8F5F-CD8CAC0A0B5E}" presName="composite4" presStyleCnt="0"/>
      <dgm:spPr/>
    </dgm:pt>
    <dgm:pt modelId="{B502E60B-3EB9-482E-A7C7-BBA441C8718D}" type="pres">
      <dgm:prSet presAssocID="{EE314E6A-CE14-49F0-8F5F-CD8CAC0A0B5E}" presName="background4" presStyleLbl="node4" presStyleIdx="3" presStyleCnt="4"/>
      <dgm:spPr>
        <a:effectLst/>
        <a:scene3d>
          <a:camera prst="orthographicFront"/>
          <a:lightRig rig="threePt" dir="t">
            <a:rot lat="0" lon="0" rev="7500000"/>
          </a:lightRig>
        </a:scene3d>
        <a:sp3d prstMaterial="plastic"/>
      </dgm:spPr>
    </dgm:pt>
    <dgm:pt modelId="{A01EA1A0-40B0-4B97-8758-9DE8D1853E90}" type="pres">
      <dgm:prSet presAssocID="{EE314E6A-CE14-49F0-8F5F-CD8CAC0A0B5E}" presName="text4" presStyleLbl="fgAcc4" presStyleIdx="3" presStyleCnt="4" custLinFactNeighborX="3772" custLinFactNeighborY="35645">
        <dgm:presLayoutVars>
          <dgm:chPref val="3"/>
        </dgm:presLayoutVars>
      </dgm:prSet>
      <dgm:spPr/>
    </dgm:pt>
    <dgm:pt modelId="{DBDC74DE-3915-4374-B0C0-B89572318DF6}" type="pres">
      <dgm:prSet presAssocID="{EE314E6A-CE14-49F0-8F5F-CD8CAC0A0B5E}" presName="hierChild5" presStyleCnt="0"/>
      <dgm:spPr/>
    </dgm:pt>
    <dgm:pt modelId="{6F2437D3-3E74-4C99-9848-E961202ED4B4}" type="pres">
      <dgm:prSet presAssocID="{CDDB5A2F-9565-40D7-844E-A99CBBDC85EB}" presName="Name10" presStyleLbl="parChTrans1D2" presStyleIdx="1" presStyleCnt="4"/>
      <dgm:spPr/>
    </dgm:pt>
    <dgm:pt modelId="{F14ACF3F-0DE9-447C-BFB2-EE4AEE82FEEE}" type="pres">
      <dgm:prSet presAssocID="{98D39D8E-C263-49F0-9F8E-6F2D2F2B6B8B}" presName="hierRoot2" presStyleCnt="0"/>
      <dgm:spPr/>
    </dgm:pt>
    <dgm:pt modelId="{0E75A4B6-6B51-4F76-8430-CB55E2964A92}" type="pres">
      <dgm:prSet presAssocID="{98D39D8E-C263-49F0-9F8E-6F2D2F2B6B8B}" presName="composite2" presStyleCnt="0"/>
      <dgm:spPr/>
    </dgm:pt>
    <dgm:pt modelId="{5F0CE058-F478-4A10-9442-1C86152ED8FF}" type="pres">
      <dgm:prSet presAssocID="{98D39D8E-C263-49F0-9F8E-6F2D2F2B6B8B}" presName="background2" presStyleLbl="node2" presStyleIdx="0" presStyleCnt="3"/>
      <dgm:spPr>
        <a:effectLst/>
        <a:scene3d>
          <a:camera prst="orthographicFront"/>
          <a:lightRig rig="threePt" dir="t">
            <a:rot lat="0" lon="0" rev="7500000"/>
          </a:lightRig>
        </a:scene3d>
        <a:sp3d prstMaterial="plastic"/>
      </dgm:spPr>
    </dgm:pt>
    <dgm:pt modelId="{BECE379A-EAB7-4D45-ACCB-8FCEDFF3C240}" type="pres">
      <dgm:prSet presAssocID="{98D39D8E-C263-49F0-9F8E-6F2D2F2B6B8B}" presName="text2" presStyleLbl="fgAcc2" presStyleIdx="1" presStyleCnt="4">
        <dgm:presLayoutVars>
          <dgm:chPref val="3"/>
        </dgm:presLayoutVars>
      </dgm:prSet>
      <dgm:spPr/>
    </dgm:pt>
    <dgm:pt modelId="{B90763A1-810F-4379-8F99-F29CE64600C4}" type="pres">
      <dgm:prSet presAssocID="{98D39D8E-C263-49F0-9F8E-6F2D2F2B6B8B}" presName="hierChild3" presStyleCnt="0"/>
      <dgm:spPr/>
    </dgm:pt>
    <dgm:pt modelId="{CDEDAB88-518C-4642-A19A-ED0BEC4B8C7F}" type="pres">
      <dgm:prSet presAssocID="{3A7FAD20-1049-4D4F-B2A0-DE4C5EA96987}" presName="Name10" presStyleLbl="parChTrans1D2" presStyleIdx="2" presStyleCnt="4"/>
      <dgm:spPr/>
    </dgm:pt>
    <dgm:pt modelId="{2E99C42F-A92C-4FE9-819A-CA622551C927}" type="pres">
      <dgm:prSet presAssocID="{FD0D9969-69BA-45E9-A451-2B9920DA3448}" presName="hierRoot2" presStyleCnt="0"/>
      <dgm:spPr/>
    </dgm:pt>
    <dgm:pt modelId="{BF1804F1-F1F8-4A77-A30F-5DF828533909}" type="pres">
      <dgm:prSet presAssocID="{FD0D9969-69BA-45E9-A451-2B9920DA3448}" presName="composite2" presStyleCnt="0"/>
      <dgm:spPr/>
    </dgm:pt>
    <dgm:pt modelId="{220F69A3-6C4E-4A2F-879D-DBEA1C6775A2}" type="pres">
      <dgm:prSet presAssocID="{FD0D9969-69BA-45E9-A451-2B9920DA3448}" presName="background2" presStyleLbl="node2" presStyleIdx="1" presStyleCnt="3"/>
      <dgm:spPr>
        <a:effectLst/>
        <a:scene3d>
          <a:camera prst="orthographicFront"/>
          <a:lightRig rig="threePt" dir="t">
            <a:rot lat="0" lon="0" rev="7500000"/>
          </a:lightRig>
        </a:scene3d>
        <a:sp3d prstMaterial="plastic"/>
      </dgm:spPr>
    </dgm:pt>
    <dgm:pt modelId="{C77A9A05-8D0B-4122-A440-F668291EFFDE}" type="pres">
      <dgm:prSet presAssocID="{FD0D9969-69BA-45E9-A451-2B9920DA3448}" presName="text2" presStyleLbl="fgAcc2" presStyleIdx="2" presStyleCnt="4">
        <dgm:presLayoutVars>
          <dgm:chPref val="3"/>
        </dgm:presLayoutVars>
      </dgm:prSet>
      <dgm:spPr/>
    </dgm:pt>
    <dgm:pt modelId="{15F5E570-4625-4769-9620-3F1B13D46004}" type="pres">
      <dgm:prSet presAssocID="{FD0D9969-69BA-45E9-A451-2B9920DA3448}" presName="hierChild3" presStyleCnt="0"/>
      <dgm:spPr/>
    </dgm:pt>
    <dgm:pt modelId="{52D72278-E757-45C4-84D4-6E66347F5F9E}" type="pres">
      <dgm:prSet presAssocID="{11E0E9CE-24C5-4191-8127-9B78A077AA31}" presName="Name10" presStyleLbl="parChTrans1D2" presStyleIdx="3" presStyleCnt="4"/>
      <dgm:spPr/>
    </dgm:pt>
    <dgm:pt modelId="{98CF522F-6811-40EC-A5A6-AE07C8214110}" type="pres">
      <dgm:prSet presAssocID="{46B02214-BDAA-475F-9018-90FC2122FBA9}" presName="hierRoot2" presStyleCnt="0"/>
      <dgm:spPr/>
    </dgm:pt>
    <dgm:pt modelId="{8B267D9F-5FDF-4C25-A8DC-41B98FA3AE9A}" type="pres">
      <dgm:prSet presAssocID="{46B02214-BDAA-475F-9018-90FC2122FBA9}" presName="composite2" presStyleCnt="0"/>
      <dgm:spPr/>
    </dgm:pt>
    <dgm:pt modelId="{847DCA5A-421B-493B-9508-93EE84BAC879}" type="pres">
      <dgm:prSet presAssocID="{46B02214-BDAA-475F-9018-90FC2122FBA9}" presName="background2" presStyleLbl="node2" presStyleIdx="2" presStyleCnt="3"/>
      <dgm:spPr>
        <a:effectLst/>
        <a:scene3d>
          <a:camera prst="orthographicFront"/>
          <a:lightRig rig="threePt" dir="t">
            <a:rot lat="0" lon="0" rev="7500000"/>
          </a:lightRig>
        </a:scene3d>
        <a:sp3d prstMaterial="plastic"/>
      </dgm:spPr>
    </dgm:pt>
    <dgm:pt modelId="{AA18DE0B-2503-4B34-A66F-B4378D1B15DB}" type="pres">
      <dgm:prSet presAssocID="{46B02214-BDAA-475F-9018-90FC2122FBA9}" presName="text2" presStyleLbl="fgAcc2" presStyleIdx="3" presStyleCnt="4">
        <dgm:presLayoutVars>
          <dgm:chPref val="3"/>
        </dgm:presLayoutVars>
      </dgm:prSet>
      <dgm:spPr/>
    </dgm:pt>
    <dgm:pt modelId="{3AA4295B-CCBF-46B5-966E-9E409F87556E}" type="pres">
      <dgm:prSet presAssocID="{46B02214-BDAA-475F-9018-90FC2122FBA9}" presName="hierChild3" presStyleCnt="0"/>
      <dgm:spPr/>
    </dgm:pt>
    <dgm:pt modelId="{3420E14A-9580-417A-8361-548808C2C3B9}" type="pres">
      <dgm:prSet presAssocID="{6544E250-16F7-4962-BA5A-1A15DEEFA34C}" presName="Name17" presStyleLbl="parChTrans1D3" presStyleIdx="2" presStyleCnt="4"/>
      <dgm:spPr/>
    </dgm:pt>
    <dgm:pt modelId="{7CD7E07A-EAA8-4B1A-95A1-A70CD8EEDEC8}" type="pres">
      <dgm:prSet presAssocID="{06BB295A-13CB-4BE1-9B57-FE9974911376}" presName="hierRoot3" presStyleCnt="0"/>
      <dgm:spPr/>
    </dgm:pt>
    <dgm:pt modelId="{CF1BF522-1C15-438C-926D-53E1270DAFE3}" type="pres">
      <dgm:prSet presAssocID="{06BB295A-13CB-4BE1-9B57-FE9974911376}" presName="composite3" presStyleCnt="0"/>
      <dgm:spPr/>
    </dgm:pt>
    <dgm:pt modelId="{5B49A90C-F88A-4EB9-9E50-72038E2A809B}" type="pres">
      <dgm:prSet presAssocID="{06BB295A-13CB-4BE1-9B57-FE9974911376}" presName="background3" presStyleLbl="node3" presStyleIdx="2" presStyleCnt="4"/>
      <dgm:spPr>
        <a:effectLst/>
        <a:scene3d>
          <a:camera prst="orthographicFront"/>
          <a:lightRig rig="threePt" dir="t">
            <a:rot lat="0" lon="0" rev="7500000"/>
          </a:lightRig>
        </a:scene3d>
        <a:sp3d prstMaterial="plastic"/>
      </dgm:spPr>
    </dgm:pt>
    <dgm:pt modelId="{5F018735-1DAF-4C36-BB53-0BE74191A799}" type="pres">
      <dgm:prSet presAssocID="{06BB295A-13CB-4BE1-9B57-FE9974911376}" presName="text3" presStyleLbl="fgAcc3" presStyleIdx="2" presStyleCnt="4" custLinFactNeighborX="-23177" custLinFactNeighborY="10054">
        <dgm:presLayoutVars>
          <dgm:chPref val="3"/>
        </dgm:presLayoutVars>
      </dgm:prSet>
      <dgm:spPr/>
    </dgm:pt>
    <dgm:pt modelId="{AAD9701B-E01C-47DC-B918-0CA7682E96A3}" type="pres">
      <dgm:prSet presAssocID="{06BB295A-13CB-4BE1-9B57-FE9974911376}" presName="hierChild4" presStyleCnt="0"/>
      <dgm:spPr/>
    </dgm:pt>
    <dgm:pt modelId="{7E04F4E0-CBD2-4766-AA0F-9706928035AA}" type="pres">
      <dgm:prSet presAssocID="{0A0CDD49-01D8-44E7-B7B5-16086ECB1647}" presName="Name17" presStyleLbl="parChTrans1D3" presStyleIdx="3" presStyleCnt="4"/>
      <dgm:spPr/>
    </dgm:pt>
    <dgm:pt modelId="{02309E57-3558-4AC4-B8AF-B956DE8D2357}" type="pres">
      <dgm:prSet presAssocID="{A4016984-20F9-4241-BE10-348A19632DC5}" presName="hierRoot3" presStyleCnt="0"/>
      <dgm:spPr/>
    </dgm:pt>
    <dgm:pt modelId="{9F086C73-2987-451A-B21D-C4A85841F30A}" type="pres">
      <dgm:prSet presAssocID="{A4016984-20F9-4241-BE10-348A19632DC5}" presName="composite3" presStyleCnt="0"/>
      <dgm:spPr/>
    </dgm:pt>
    <dgm:pt modelId="{6E566BDD-93AD-4D5D-9F9F-97F43295706F}" type="pres">
      <dgm:prSet presAssocID="{A4016984-20F9-4241-BE10-348A19632DC5}" presName="background3" presStyleLbl="node3" presStyleIdx="3" presStyleCnt="4"/>
      <dgm:spPr>
        <a:effectLst/>
        <a:scene3d>
          <a:camera prst="orthographicFront"/>
          <a:lightRig rig="threePt" dir="t">
            <a:rot lat="0" lon="0" rev="7500000"/>
          </a:lightRig>
        </a:scene3d>
        <a:sp3d prstMaterial="plastic"/>
      </dgm:spPr>
    </dgm:pt>
    <dgm:pt modelId="{C9B427CF-1227-4EDB-89BD-5CA8BE4450DC}" type="pres">
      <dgm:prSet presAssocID="{A4016984-20F9-4241-BE10-348A19632DC5}" presName="text3" presStyleLbl="fgAcc3" presStyleIdx="3" presStyleCnt="4" custLinFactNeighborX="3697" custLinFactNeighborY="12096">
        <dgm:presLayoutVars>
          <dgm:chPref val="3"/>
        </dgm:presLayoutVars>
      </dgm:prSet>
      <dgm:spPr/>
    </dgm:pt>
    <dgm:pt modelId="{794142E3-2325-4165-BB4F-B6B3BF6462D5}" type="pres">
      <dgm:prSet presAssocID="{A4016984-20F9-4241-BE10-348A19632DC5}" presName="hierChild4" presStyleCnt="0"/>
      <dgm:spPr/>
    </dgm:pt>
  </dgm:ptLst>
  <dgm:cxnLst>
    <dgm:cxn modelId="{FCCB0901-057A-4775-8E19-E88B4E331760}" srcId="{600A2118-1FD5-4BD2-8F70-31A6F636449B}" destId="{FD0D9969-69BA-45E9-A451-2B9920DA3448}" srcOrd="2" destOrd="0" parTransId="{3A7FAD20-1049-4D4F-B2A0-DE4C5EA96987}" sibTransId="{B23D0E67-ECCD-4F83-956F-FB22DC8CC72E}"/>
    <dgm:cxn modelId="{8D018F0F-18E0-4337-8412-0C82168091E2}" type="presOf" srcId="{6544E250-16F7-4962-BA5A-1A15DEEFA34C}" destId="{3420E14A-9580-417A-8361-548808C2C3B9}" srcOrd="0" destOrd="0" presId="urn:microsoft.com/office/officeart/2005/8/layout/hierarchy1"/>
    <dgm:cxn modelId="{4DC93C11-E0B1-4428-A4C5-6640889C02A8}" type="presOf" srcId="{4AB9F3BD-2DA8-4A49-8E93-AB31AECBCB1A}" destId="{13C08A9B-313A-4D42-AD49-A3B96332F187}" srcOrd="0" destOrd="0" presId="urn:microsoft.com/office/officeart/2005/8/layout/hierarchy1"/>
    <dgm:cxn modelId="{FF1C6D16-73D8-41DC-9719-BC4EC375E7C7}" type="presOf" srcId="{CDDB5A2F-9565-40D7-844E-A99CBBDC85EB}" destId="{6F2437D3-3E74-4C99-9848-E961202ED4B4}" srcOrd="0" destOrd="0" presId="urn:microsoft.com/office/officeart/2005/8/layout/hierarchy1"/>
    <dgm:cxn modelId="{03CB8019-649F-4A77-AC01-630DD9E36176}" type="presOf" srcId="{2AF84558-4657-4256-92F8-A2878931B9BA}" destId="{3EAFE104-C005-4806-B050-1140043D5B75}" srcOrd="0" destOrd="0" presId="urn:microsoft.com/office/officeart/2005/8/layout/hierarchy1"/>
    <dgm:cxn modelId="{5B57E71D-6FE7-4AF3-A467-B048BDAD4926}" srcId="{823CF92B-2A7F-41CD-9EE3-A6F605576407}" destId="{1935A3F7-1834-41F0-8775-3F2AE8BC0701}" srcOrd="0" destOrd="0" parTransId="{3BB12081-075E-4FF3-9763-DF0202865F56}" sibTransId="{6E3ABF31-4F24-43CD-AEBC-C94B4F9639C4}"/>
    <dgm:cxn modelId="{4A4CF61F-E3E2-48B1-91C7-EF9378F0BFC3}" type="presOf" srcId="{7D155D74-458A-47F7-A970-B480E643D8A8}" destId="{81047449-EA03-4A24-A1CD-51C817DEEEF5}" srcOrd="0" destOrd="0" presId="urn:microsoft.com/office/officeart/2005/8/layout/hierarchy1"/>
    <dgm:cxn modelId="{6116DC25-A1A8-40AB-9071-D566929729AE}" type="presOf" srcId="{A4016984-20F9-4241-BE10-348A19632DC5}" destId="{C9B427CF-1227-4EDB-89BD-5CA8BE4450DC}" srcOrd="0" destOrd="0" presId="urn:microsoft.com/office/officeart/2005/8/layout/hierarchy1"/>
    <dgm:cxn modelId="{C5DF6B29-D502-46CE-B855-D964F9B19825}" type="presOf" srcId="{9D522A71-73B5-4EBC-B9AD-37C99AC6ADDC}" destId="{498F2202-ED6C-4FAE-A74F-F5CC51581577}" srcOrd="0" destOrd="0" presId="urn:microsoft.com/office/officeart/2005/8/layout/hierarchy1"/>
    <dgm:cxn modelId="{6C518231-E59F-4494-B12E-692A2C866B90}" srcId="{46B02214-BDAA-475F-9018-90FC2122FBA9}" destId="{06BB295A-13CB-4BE1-9B57-FE9974911376}" srcOrd="0" destOrd="0" parTransId="{6544E250-16F7-4962-BA5A-1A15DEEFA34C}" sibTransId="{A90F6B14-F873-4BAD-B3DF-C3E079E686BF}"/>
    <dgm:cxn modelId="{6CC86832-FE19-4481-83A4-FC49D9CDCD8B}" srcId="{58C1A2EF-2AA3-4AA5-A3FF-7C6471D017D1}" destId="{EE314E6A-CE14-49F0-8F5F-CD8CAC0A0B5E}" srcOrd="1" destOrd="0" parTransId="{67C6FAA9-1F68-4270-A24E-B5103798B1FF}" sibTransId="{4462D563-BD3C-4C60-A952-602E99044672}"/>
    <dgm:cxn modelId="{4F980A3A-54D8-4288-BEB0-ACE4DBC288CA}" type="presOf" srcId="{3A7FAD20-1049-4D4F-B2A0-DE4C5EA96987}" destId="{CDEDAB88-518C-4642-A19A-ED0BEC4B8C7F}" srcOrd="0" destOrd="0" presId="urn:microsoft.com/office/officeart/2005/8/layout/hierarchy1"/>
    <dgm:cxn modelId="{5183403A-8279-4CD3-AFA8-1C7D62CBC16A}" type="presOf" srcId="{46B02214-BDAA-475F-9018-90FC2122FBA9}" destId="{AA18DE0B-2503-4B34-A66F-B4378D1B15DB}" srcOrd="0" destOrd="0" presId="urn:microsoft.com/office/officeart/2005/8/layout/hierarchy1"/>
    <dgm:cxn modelId="{A930E03C-2FB5-4A15-8931-07308498EFB3}" srcId="{600A2118-1FD5-4BD2-8F70-31A6F636449B}" destId="{98D39D8E-C263-49F0-9F8E-6F2D2F2B6B8B}" srcOrd="1" destOrd="0" parTransId="{CDDB5A2F-9565-40D7-844E-A99CBBDC85EB}" sibTransId="{3D675742-806D-47D7-A16B-031F9DFF2485}"/>
    <dgm:cxn modelId="{4ABE775C-16F5-4711-9C34-819478F17B85}" type="presOf" srcId="{3BB12081-075E-4FF3-9763-DF0202865F56}" destId="{3955B2B6-1CCD-489C-8E2B-1A682383FE23}" srcOrd="0" destOrd="0" presId="urn:microsoft.com/office/officeart/2005/8/layout/hierarchy1"/>
    <dgm:cxn modelId="{AFEA904B-2B79-4714-834F-934D72C56AA7}" type="presOf" srcId="{77A36087-6C96-4E87-B6BD-157DAEDCBB2F}" destId="{FCA04208-F272-48A4-A61F-74B19D2E36B9}" srcOrd="0" destOrd="0" presId="urn:microsoft.com/office/officeart/2005/8/layout/hierarchy1"/>
    <dgm:cxn modelId="{787BCF50-ED4F-4C8C-A981-0194E51007BE}" type="presOf" srcId="{06BB295A-13CB-4BE1-9B57-FE9974911376}" destId="{5F018735-1DAF-4C36-BB53-0BE74191A799}" srcOrd="0" destOrd="0" presId="urn:microsoft.com/office/officeart/2005/8/layout/hierarchy1"/>
    <dgm:cxn modelId="{9CE11D8D-DC1A-4D88-9C2E-A09226003231}" srcId="{177FBCF6-35E2-4059-9FE7-8B7C0CB260B2}" destId="{600A2118-1FD5-4BD2-8F70-31A6F636449B}" srcOrd="0" destOrd="0" parTransId="{91A5F097-F915-49EB-A8EF-4E945C002140}" sibTransId="{634BBA40-703A-482A-86ED-DFA8598FDACA}"/>
    <dgm:cxn modelId="{CB4EC392-33AD-47C9-AB10-15F8E06D8A46}" type="presOf" srcId="{177FBCF6-35E2-4059-9FE7-8B7C0CB260B2}" destId="{91304649-C950-45CC-BBB2-994B38C36167}" srcOrd="0" destOrd="0" presId="urn:microsoft.com/office/officeart/2005/8/layout/hierarchy1"/>
    <dgm:cxn modelId="{9DF09094-B600-4B42-B608-804230DD849B}" srcId="{58C1A2EF-2AA3-4AA5-A3FF-7C6471D017D1}" destId="{2AF84558-4657-4256-92F8-A2878931B9BA}" srcOrd="0" destOrd="0" parTransId="{4AB9F3BD-2DA8-4A49-8E93-AB31AECBCB1A}" sibTransId="{1C384A2F-D9F0-41EF-849A-97560779A86E}"/>
    <dgm:cxn modelId="{E900CF96-D42A-4D9B-99F1-0A7FC80C1447}" type="presOf" srcId="{98D39D8E-C263-49F0-9F8E-6F2D2F2B6B8B}" destId="{BECE379A-EAB7-4D45-ACCB-8FCEDFF3C240}" srcOrd="0" destOrd="0" presId="urn:microsoft.com/office/officeart/2005/8/layout/hierarchy1"/>
    <dgm:cxn modelId="{DE90B99B-51E5-4DBB-B239-2FE2B2D8D4ED}" srcId="{46B02214-BDAA-475F-9018-90FC2122FBA9}" destId="{A4016984-20F9-4241-BE10-348A19632DC5}" srcOrd="1" destOrd="0" parTransId="{0A0CDD49-01D8-44E7-B7B5-16086ECB1647}" sibTransId="{54DC6822-4D2C-4723-93B2-D01A47137EFF}"/>
    <dgm:cxn modelId="{5FFC2AA9-A525-4C21-B56F-A94672FAAE92}" type="presOf" srcId="{1935A3F7-1834-41F0-8775-3F2AE8BC0701}" destId="{0B878249-E1C3-40C6-B3F4-3586CF46F455}" srcOrd="0" destOrd="0" presId="urn:microsoft.com/office/officeart/2005/8/layout/hierarchy1"/>
    <dgm:cxn modelId="{0CCA89A9-E349-44A3-919A-73AB1E972EAC}" type="presOf" srcId="{67C6FAA9-1F68-4270-A24E-B5103798B1FF}" destId="{D5B20965-4AE1-4B1C-B45A-51225B044450}" srcOrd="0" destOrd="0" presId="urn:microsoft.com/office/officeart/2005/8/layout/hierarchy1"/>
    <dgm:cxn modelId="{24FE03AB-010D-499A-8E01-077E5462C35F}" type="presOf" srcId="{58C1A2EF-2AA3-4AA5-A3FF-7C6471D017D1}" destId="{B0986097-CCBD-4BFA-9D05-2979BA683E2E}" srcOrd="0" destOrd="0" presId="urn:microsoft.com/office/officeart/2005/8/layout/hierarchy1"/>
    <dgm:cxn modelId="{BB0A95B4-CF55-4ED0-9BED-AC1C1A0E569C}" type="presOf" srcId="{0A0CDD49-01D8-44E7-B7B5-16086ECB1647}" destId="{7E04F4E0-CBD2-4766-AA0F-9706928035AA}" srcOrd="0" destOrd="0" presId="urn:microsoft.com/office/officeart/2005/8/layout/hierarchy1"/>
    <dgm:cxn modelId="{A2FDA9C4-7992-4EA3-A40E-25F514AAFB59}" srcId="{600A2118-1FD5-4BD2-8F70-31A6F636449B}" destId="{77A36087-6C96-4E87-B6BD-157DAEDCBB2F}" srcOrd="0" destOrd="0" parTransId="{7D155D74-458A-47F7-A970-B480E643D8A8}" sibTransId="{4B2A4561-0EBC-4CA8-BD22-938E0B629D76}"/>
    <dgm:cxn modelId="{7D06B5CC-05F7-492D-80B1-D87390809867}" srcId="{823CF92B-2A7F-41CD-9EE3-A6F605576407}" destId="{B857A34E-7085-4F0B-B95F-518A4836DB4E}" srcOrd="1" destOrd="0" parTransId="{CFC306BF-92C5-4E31-9404-AFA32D262708}" sibTransId="{0A5C515E-6633-45C6-9A02-6B3AE43877FA}"/>
    <dgm:cxn modelId="{31054FD4-31FB-4192-A26C-36566A62E70A}" type="presOf" srcId="{CFC306BF-92C5-4E31-9404-AFA32D262708}" destId="{CC1525E8-AEAE-4FBA-9F99-C745E22BB216}" srcOrd="0" destOrd="0" presId="urn:microsoft.com/office/officeart/2005/8/layout/hierarchy1"/>
    <dgm:cxn modelId="{C9CDAED4-6639-4849-9F3C-ACA14EC11E99}" type="presOf" srcId="{EE314E6A-CE14-49F0-8F5F-CD8CAC0A0B5E}" destId="{A01EA1A0-40B0-4B97-8758-9DE8D1853E90}" srcOrd="0" destOrd="0" presId="urn:microsoft.com/office/officeart/2005/8/layout/hierarchy1"/>
    <dgm:cxn modelId="{C70743DA-3099-4628-93C0-C825CCA045C1}" type="presOf" srcId="{B857A34E-7085-4F0B-B95F-518A4836DB4E}" destId="{3D2A209E-B13E-487A-AE34-A388E4BF9DB8}" srcOrd="0" destOrd="0" presId="urn:microsoft.com/office/officeart/2005/8/layout/hierarchy1"/>
    <dgm:cxn modelId="{316D92DC-CFF5-4ABD-8DD8-49EB37FAAA70}" srcId="{77A36087-6C96-4E87-B6BD-157DAEDCBB2F}" destId="{823CF92B-2A7F-41CD-9EE3-A6F605576407}" srcOrd="0" destOrd="0" parTransId="{9D522A71-73B5-4EBC-B9AD-37C99AC6ADDC}" sibTransId="{89995B1C-3802-4D7B-958F-2F8F67BA8EC5}"/>
    <dgm:cxn modelId="{A15753DD-4DFD-4BD9-BD88-E7FE7ED16E55}" srcId="{77A36087-6C96-4E87-B6BD-157DAEDCBB2F}" destId="{58C1A2EF-2AA3-4AA5-A3FF-7C6471D017D1}" srcOrd="1" destOrd="0" parTransId="{6DF29F0F-D853-49DE-835B-5495EDB50F7B}" sibTransId="{C4B5B87D-F15A-45F5-8D91-81DC3BC358FB}"/>
    <dgm:cxn modelId="{C1E191DE-BBDB-489A-92DA-E3969CA17166}" type="presOf" srcId="{FD0D9969-69BA-45E9-A451-2B9920DA3448}" destId="{C77A9A05-8D0B-4122-A440-F668291EFFDE}" srcOrd="0" destOrd="0" presId="urn:microsoft.com/office/officeart/2005/8/layout/hierarchy1"/>
    <dgm:cxn modelId="{58B492E8-39B7-4646-8E01-16A665B3585E}" srcId="{600A2118-1FD5-4BD2-8F70-31A6F636449B}" destId="{46B02214-BDAA-475F-9018-90FC2122FBA9}" srcOrd="3" destOrd="0" parTransId="{11E0E9CE-24C5-4191-8127-9B78A077AA31}" sibTransId="{97C82F38-3E50-45F7-80BD-387A61A7D4A7}"/>
    <dgm:cxn modelId="{EA5CDAEF-F8B5-490F-AC5A-8640EBF08642}" type="presOf" srcId="{823CF92B-2A7F-41CD-9EE3-A6F605576407}" destId="{2DBA8D6F-9046-4BAA-9E14-B3D8A24C3329}" srcOrd="0" destOrd="0" presId="urn:microsoft.com/office/officeart/2005/8/layout/hierarchy1"/>
    <dgm:cxn modelId="{7017A4F4-20C0-4844-BC8D-1D8273B8EEAD}" type="presOf" srcId="{600A2118-1FD5-4BD2-8F70-31A6F636449B}" destId="{25FC8AE9-28AB-4FEA-9245-54D82DCBC06A}" srcOrd="0" destOrd="0" presId="urn:microsoft.com/office/officeart/2005/8/layout/hierarchy1"/>
    <dgm:cxn modelId="{4CC812F9-7B37-4EB4-898C-43F47922B328}" type="presOf" srcId="{6DF29F0F-D853-49DE-835B-5495EDB50F7B}" destId="{2BA99342-19BF-4241-92DA-D1C12EBC781B}" srcOrd="0" destOrd="0" presId="urn:microsoft.com/office/officeart/2005/8/layout/hierarchy1"/>
    <dgm:cxn modelId="{3DCA6FFF-C1C3-453F-8C05-DBC841393E60}" type="presOf" srcId="{11E0E9CE-24C5-4191-8127-9B78A077AA31}" destId="{52D72278-E757-45C4-84D4-6E66347F5F9E}" srcOrd="0" destOrd="0" presId="urn:microsoft.com/office/officeart/2005/8/layout/hierarchy1"/>
    <dgm:cxn modelId="{F312B154-BEA9-400E-BF95-EFCFCA121B29}" type="presParOf" srcId="{91304649-C950-45CC-BBB2-994B38C36167}" destId="{9FB30CAB-1365-482F-AC7F-A9FB534B3AC2}" srcOrd="0" destOrd="0" presId="urn:microsoft.com/office/officeart/2005/8/layout/hierarchy1"/>
    <dgm:cxn modelId="{104F6DB7-7773-4656-92E5-36176D9D810E}" type="presParOf" srcId="{9FB30CAB-1365-482F-AC7F-A9FB534B3AC2}" destId="{674EBCD0-835D-45F1-A527-53BCD7415901}" srcOrd="0" destOrd="0" presId="urn:microsoft.com/office/officeart/2005/8/layout/hierarchy1"/>
    <dgm:cxn modelId="{96C59E6E-A845-4585-98BA-BD5D383F6234}" type="presParOf" srcId="{674EBCD0-835D-45F1-A527-53BCD7415901}" destId="{7002EC31-59A5-4E63-B66A-08D1C02EC863}" srcOrd="0" destOrd="0" presId="urn:microsoft.com/office/officeart/2005/8/layout/hierarchy1"/>
    <dgm:cxn modelId="{127C7603-CCEB-49ED-A578-8547E05B32CF}" type="presParOf" srcId="{674EBCD0-835D-45F1-A527-53BCD7415901}" destId="{25FC8AE9-28AB-4FEA-9245-54D82DCBC06A}" srcOrd="1" destOrd="0" presId="urn:microsoft.com/office/officeart/2005/8/layout/hierarchy1"/>
    <dgm:cxn modelId="{AA8CDA02-E616-4D45-B9DB-592D62D292E7}" type="presParOf" srcId="{9FB30CAB-1365-482F-AC7F-A9FB534B3AC2}" destId="{61BBDF5A-F5CD-4543-9F8A-4A2896351BAB}" srcOrd="1" destOrd="0" presId="urn:microsoft.com/office/officeart/2005/8/layout/hierarchy1"/>
    <dgm:cxn modelId="{67ADA51F-3F59-4644-AF93-04E4E19A6727}" type="presParOf" srcId="{61BBDF5A-F5CD-4543-9F8A-4A2896351BAB}" destId="{81047449-EA03-4A24-A1CD-51C817DEEEF5}" srcOrd="0" destOrd="0" presId="urn:microsoft.com/office/officeart/2005/8/layout/hierarchy1"/>
    <dgm:cxn modelId="{362B945B-C417-426C-AE57-27AB98A70258}" type="presParOf" srcId="{61BBDF5A-F5CD-4543-9F8A-4A2896351BAB}" destId="{82161B96-69F5-4DB2-BF92-726674C00BF1}" srcOrd="1" destOrd="0" presId="urn:microsoft.com/office/officeart/2005/8/layout/hierarchy1"/>
    <dgm:cxn modelId="{E89E8B59-A63D-46AB-AF93-680F402EAD79}" type="presParOf" srcId="{82161B96-69F5-4DB2-BF92-726674C00BF1}" destId="{7A99082A-962D-4C13-9474-FFB3FB882C16}" srcOrd="0" destOrd="0" presId="urn:microsoft.com/office/officeart/2005/8/layout/hierarchy1"/>
    <dgm:cxn modelId="{134BEA72-3DDD-42B5-9A5F-36AC4A692FAC}" type="presParOf" srcId="{7A99082A-962D-4C13-9474-FFB3FB882C16}" destId="{0F10F465-7810-44C2-B3F6-B462BF513F16}" srcOrd="0" destOrd="0" presId="urn:microsoft.com/office/officeart/2005/8/layout/hierarchy1"/>
    <dgm:cxn modelId="{5D1BCFBE-B1A4-4D91-BF50-3C1A7D3CC1EB}" type="presParOf" srcId="{7A99082A-962D-4C13-9474-FFB3FB882C16}" destId="{FCA04208-F272-48A4-A61F-74B19D2E36B9}" srcOrd="1" destOrd="0" presId="urn:microsoft.com/office/officeart/2005/8/layout/hierarchy1"/>
    <dgm:cxn modelId="{A8D87C82-66CA-4F9D-98E0-7FE4F82A44E4}" type="presParOf" srcId="{82161B96-69F5-4DB2-BF92-726674C00BF1}" destId="{A301F323-FCF7-4797-88A5-35C2007ABE46}" srcOrd="1" destOrd="0" presId="urn:microsoft.com/office/officeart/2005/8/layout/hierarchy1"/>
    <dgm:cxn modelId="{E3B9B9D4-D5F0-4E07-A2A7-749078A93A06}" type="presParOf" srcId="{A301F323-FCF7-4797-88A5-35C2007ABE46}" destId="{498F2202-ED6C-4FAE-A74F-F5CC51581577}" srcOrd="0" destOrd="0" presId="urn:microsoft.com/office/officeart/2005/8/layout/hierarchy1"/>
    <dgm:cxn modelId="{A74147AC-A46F-43FD-905C-5A2FBB99EA6E}" type="presParOf" srcId="{A301F323-FCF7-4797-88A5-35C2007ABE46}" destId="{9388CDEA-4948-4C0E-8945-36BE3EE8C6B5}" srcOrd="1" destOrd="0" presId="urn:microsoft.com/office/officeart/2005/8/layout/hierarchy1"/>
    <dgm:cxn modelId="{7DDC4FDE-57E4-4399-9DE9-72C40796AF2F}" type="presParOf" srcId="{9388CDEA-4948-4C0E-8945-36BE3EE8C6B5}" destId="{76C720CD-6713-4FCA-849D-C069CBEE7283}" srcOrd="0" destOrd="0" presId="urn:microsoft.com/office/officeart/2005/8/layout/hierarchy1"/>
    <dgm:cxn modelId="{91D5D798-2D05-404C-9245-3385D46F1A3F}" type="presParOf" srcId="{76C720CD-6713-4FCA-849D-C069CBEE7283}" destId="{1AB620E1-FAA3-4052-A3FC-F7FDBFDF1EA5}" srcOrd="0" destOrd="0" presId="urn:microsoft.com/office/officeart/2005/8/layout/hierarchy1"/>
    <dgm:cxn modelId="{DB2B5112-DC7C-4805-BC20-911031F2E874}" type="presParOf" srcId="{76C720CD-6713-4FCA-849D-C069CBEE7283}" destId="{2DBA8D6F-9046-4BAA-9E14-B3D8A24C3329}" srcOrd="1" destOrd="0" presId="urn:microsoft.com/office/officeart/2005/8/layout/hierarchy1"/>
    <dgm:cxn modelId="{D84201EB-D3A3-4420-AFA2-A9D969FE93F8}" type="presParOf" srcId="{9388CDEA-4948-4C0E-8945-36BE3EE8C6B5}" destId="{E1C1E2CF-83FF-4AF8-9015-A164C2CFF40D}" srcOrd="1" destOrd="0" presId="urn:microsoft.com/office/officeart/2005/8/layout/hierarchy1"/>
    <dgm:cxn modelId="{5EED521F-A6FE-44A6-9BFC-EF011E2F0150}" type="presParOf" srcId="{E1C1E2CF-83FF-4AF8-9015-A164C2CFF40D}" destId="{3955B2B6-1CCD-489C-8E2B-1A682383FE23}" srcOrd="0" destOrd="0" presId="urn:microsoft.com/office/officeart/2005/8/layout/hierarchy1"/>
    <dgm:cxn modelId="{1B21F87C-A0AE-42EB-98B3-484CEC2FCCDB}" type="presParOf" srcId="{E1C1E2CF-83FF-4AF8-9015-A164C2CFF40D}" destId="{E978D43A-F11E-483F-93FE-DAF212FBD5E0}" srcOrd="1" destOrd="0" presId="urn:microsoft.com/office/officeart/2005/8/layout/hierarchy1"/>
    <dgm:cxn modelId="{E012ECD2-6A2A-4A5E-B15A-B89BB40F4ECC}" type="presParOf" srcId="{E978D43A-F11E-483F-93FE-DAF212FBD5E0}" destId="{CE6E3B93-4A9E-4339-95BB-53AF9C469276}" srcOrd="0" destOrd="0" presId="urn:microsoft.com/office/officeart/2005/8/layout/hierarchy1"/>
    <dgm:cxn modelId="{E3A9F797-84D5-48D0-B334-01AEDD6895BC}" type="presParOf" srcId="{CE6E3B93-4A9E-4339-95BB-53AF9C469276}" destId="{DEECC85A-C3A8-4284-B0B4-248580E3FDD2}" srcOrd="0" destOrd="0" presId="urn:microsoft.com/office/officeart/2005/8/layout/hierarchy1"/>
    <dgm:cxn modelId="{9E90D35D-9F28-4FA0-B4D9-2F6F2A57760F}" type="presParOf" srcId="{CE6E3B93-4A9E-4339-95BB-53AF9C469276}" destId="{0B878249-E1C3-40C6-B3F4-3586CF46F455}" srcOrd="1" destOrd="0" presId="urn:microsoft.com/office/officeart/2005/8/layout/hierarchy1"/>
    <dgm:cxn modelId="{8ECAF9EA-5CE0-470C-833C-DA74806263A2}" type="presParOf" srcId="{E978D43A-F11E-483F-93FE-DAF212FBD5E0}" destId="{C3EBC20C-0010-4854-B40C-81866F3FA329}" srcOrd="1" destOrd="0" presId="urn:microsoft.com/office/officeart/2005/8/layout/hierarchy1"/>
    <dgm:cxn modelId="{E6B43F6E-D102-4B8F-862B-01D793FBFC81}" type="presParOf" srcId="{E1C1E2CF-83FF-4AF8-9015-A164C2CFF40D}" destId="{CC1525E8-AEAE-4FBA-9F99-C745E22BB216}" srcOrd="2" destOrd="0" presId="urn:microsoft.com/office/officeart/2005/8/layout/hierarchy1"/>
    <dgm:cxn modelId="{8B1C1CD5-E830-4578-BB23-939A81501832}" type="presParOf" srcId="{E1C1E2CF-83FF-4AF8-9015-A164C2CFF40D}" destId="{A1B44A58-AC8F-42B7-95D9-59960B1D82EE}" srcOrd="3" destOrd="0" presId="urn:microsoft.com/office/officeart/2005/8/layout/hierarchy1"/>
    <dgm:cxn modelId="{0100C3AD-722B-4E3A-AEA2-74F9DFBD025F}" type="presParOf" srcId="{A1B44A58-AC8F-42B7-95D9-59960B1D82EE}" destId="{2EAE7DD2-74EE-4A8E-834C-3495BA206B70}" srcOrd="0" destOrd="0" presId="urn:microsoft.com/office/officeart/2005/8/layout/hierarchy1"/>
    <dgm:cxn modelId="{52F184B8-4A47-493E-994B-E8D065A139BD}" type="presParOf" srcId="{2EAE7DD2-74EE-4A8E-834C-3495BA206B70}" destId="{40724CFD-70A3-43E7-A3A2-CD2AAB3F40C1}" srcOrd="0" destOrd="0" presId="urn:microsoft.com/office/officeart/2005/8/layout/hierarchy1"/>
    <dgm:cxn modelId="{8DB3EA18-9B96-45B4-B0FE-5CF7A1802DB3}" type="presParOf" srcId="{2EAE7DD2-74EE-4A8E-834C-3495BA206B70}" destId="{3D2A209E-B13E-487A-AE34-A388E4BF9DB8}" srcOrd="1" destOrd="0" presId="urn:microsoft.com/office/officeart/2005/8/layout/hierarchy1"/>
    <dgm:cxn modelId="{C6F66701-3EA7-44A0-8497-BC68AF321751}" type="presParOf" srcId="{A1B44A58-AC8F-42B7-95D9-59960B1D82EE}" destId="{60F29366-F47C-4DE5-8263-28E05E965D41}" srcOrd="1" destOrd="0" presId="urn:microsoft.com/office/officeart/2005/8/layout/hierarchy1"/>
    <dgm:cxn modelId="{24674B24-75D8-4341-A77E-7D0EBE154CF3}" type="presParOf" srcId="{A301F323-FCF7-4797-88A5-35C2007ABE46}" destId="{2BA99342-19BF-4241-92DA-D1C12EBC781B}" srcOrd="2" destOrd="0" presId="urn:microsoft.com/office/officeart/2005/8/layout/hierarchy1"/>
    <dgm:cxn modelId="{ABED432F-5938-423C-A52B-03402BBB5510}" type="presParOf" srcId="{A301F323-FCF7-4797-88A5-35C2007ABE46}" destId="{26ED72F4-2170-42CC-A2AA-72C20C25E3C2}" srcOrd="3" destOrd="0" presId="urn:microsoft.com/office/officeart/2005/8/layout/hierarchy1"/>
    <dgm:cxn modelId="{3771D35C-3EE8-4882-8B8E-5970D790AADD}" type="presParOf" srcId="{26ED72F4-2170-42CC-A2AA-72C20C25E3C2}" destId="{A66AA9A2-F39E-4F83-AC12-F0F9DC0E0418}" srcOrd="0" destOrd="0" presId="urn:microsoft.com/office/officeart/2005/8/layout/hierarchy1"/>
    <dgm:cxn modelId="{6D8ED0A9-C26E-4E4C-B0B7-5C29B30387B6}" type="presParOf" srcId="{A66AA9A2-F39E-4F83-AC12-F0F9DC0E0418}" destId="{6589EA21-F2F0-4F66-A783-D66E4A77B226}" srcOrd="0" destOrd="0" presId="urn:microsoft.com/office/officeart/2005/8/layout/hierarchy1"/>
    <dgm:cxn modelId="{907F758F-A1A6-49E7-ABBA-2A37ADF3B917}" type="presParOf" srcId="{A66AA9A2-F39E-4F83-AC12-F0F9DC0E0418}" destId="{B0986097-CCBD-4BFA-9D05-2979BA683E2E}" srcOrd="1" destOrd="0" presId="urn:microsoft.com/office/officeart/2005/8/layout/hierarchy1"/>
    <dgm:cxn modelId="{90C6C778-E990-4740-97FC-796641C263D9}" type="presParOf" srcId="{26ED72F4-2170-42CC-A2AA-72C20C25E3C2}" destId="{D0A145FB-C00C-4D92-96BE-13E09C6519EB}" srcOrd="1" destOrd="0" presId="urn:microsoft.com/office/officeart/2005/8/layout/hierarchy1"/>
    <dgm:cxn modelId="{90E225C6-21D1-47DD-8850-6333746223EB}" type="presParOf" srcId="{D0A145FB-C00C-4D92-96BE-13E09C6519EB}" destId="{13C08A9B-313A-4D42-AD49-A3B96332F187}" srcOrd="0" destOrd="0" presId="urn:microsoft.com/office/officeart/2005/8/layout/hierarchy1"/>
    <dgm:cxn modelId="{2C2DB959-8EDC-490E-9DE0-F3DE1834FC94}" type="presParOf" srcId="{D0A145FB-C00C-4D92-96BE-13E09C6519EB}" destId="{70BE527E-A45D-49D8-ABEF-5BC1E39493FA}" srcOrd="1" destOrd="0" presId="urn:microsoft.com/office/officeart/2005/8/layout/hierarchy1"/>
    <dgm:cxn modelId="{9EEC5C5B-EC1D-4CC4-80A2-53CF5D7523EE}" type="presParOf" srcId="{70BE527E-A45D-49D8-ABEF-5BC1E39493FA}" destId="{99040F72-E499-42CE-A01A-3758CA4B4CD1}" srcOrd="0" destOrd="0" presId="urn:microsoft.com/office/officeart/2005/8/layout/hierarchy1"/>
    <dgm:cxn modelId="{24E91F9B-FD75-4E88-A116-362428BFF828}" type="presParOf" srcId="{99040F72-E499-42CE-A01A-3758CA4B4CD1}" destId="{47ACB62F-D630-491C-8B8A-AB4A0FF51662}" srcOrd="0" destOrd="0" presId="urn:microsoft.com/office/officeart/2005/8/layout/hierarchy1"/>
    <dgm:cxn modelId="{7EAADBBA-2754-4067-9D79-3B2471F7823B}" type="presParOf" srcId="{99040F72-E499-42CE-A01A-3758CA4B4CD1}" destId="{3EAFE104-C005-4806-B050-1140043D5B75}" srcOrd="1" destOrd="0" presId="urn:microsoft.com/office/officeart/2005/8/layout/hierarchy1"/>
    <dgm:cxn modelId="{4289A996-E51B-4C54-B33F-5CC62A30F4DD}" type="presParOf" srcId="{70BE527E-A45D-49D8-ABEF-5BC1E39493FA}" destId="{E002472F-84C8-4A13-9D11-013D9314C7ED}" srcOrd="1" destOrd="0" presId="urn:microsoft.com/office/officeart/2005/8/layout/hierarchy1"/>
    <dgm:cxn modelId="{EE63C165-8645-4260-8DFC-876608691A5C}" type="presParOf" srcId="{D0A145FB-C00C-4D92-96BE-13E09C6519EB}" destId="{D5B20965-4AE1-4B1C-B45A-51225B044450}" srcOrd="2" destOrd="0" presId="urn:microsoft.com/office/officeart/2005/8/layout/hierarchy1"/>
    <dgm:cxn modelId="{B8E2E64D-64FA-46BB-BDEC-B872F7572539}" type="presParOf" srcId="{D0A145FB-C00C-4D92-96BE-13E09C6519EB}" destId="{61E81967-57E3-4C21-8F81-8E19EEEBDC9D}" srcOrd="3" destOrd="0" presId="urn:microsoft.com/office/officeart/2005/8/layout/hierarchy1"/>
    <dgm:cxn modelId="{050F7CE4-25EC-4FED-85A9-D26FC84B07EF}" type="presParOf" srcId="{61E81967-57E3-4C21-8F81-8E19EEEBDC9D}" destId="{3FA0726B-D01C-4DC0-8F0D-77AD9629720A}" srcOrd="0" destOrd="0" presId="urn:microsoft.com/office/officeart/2005/8/layout/hierarchy1"/>
    <dgm:cxn modelId="{B9FF7612-0FAE-4E90-9371-DF744BFEE660}" type="presParOf" srcId="{3FA0726B-D01C-4DC0-8F0D-77AD9629720A}" destId="{B502E60B-3EB9-482E-A7C7-BBA441C8718D}" srcOrd="0" destOrd="0" presId="urn:microsoft.com/office/officeart/2005/8/layout/hierarchy1"/>
    <dgm:cxn modelId="{D8DEACE8-2C63-49BD-9638-7E3F3483E3DC}" type="presParOf" srcId="{3FA0726B-D01C-4DC0-8F0D-77AD9629720A}" destId="{A01EA1A0-40B0-4B97-8758-9DE8D1853E90}" srcOrd="1" destOrd="0" presId="urn:microsoft.com/office/officeart/2005/8/layout/hierarchy1"/>
    <dgm:cxn modelId="{7E48B475-534F-48D5-A0A8-5386BD6978E2}" type="presParOf" srcId="{61E81967-57E3-4C21-8F81-8E19EEEBDC9D}" destId="{DBDC74DE-3915-4374-B0C0-B89572318DF6}" srcOrd="1" destOrd="0" presId="urn:microsoft.com/office/officeart/2005/8/layout/hierarchy1"/>
    <dgm:cxn modelId="{AFEAEFC3-B6B2-438D-8B62-49A492415902}" type="presParOf" srcId="{61BBDF5A-F5CD-4543-9F8A-4A2896351BAB}" destId="{6F2437D3-3E74-4C99-9848-E961202ED4B4}" srcOrd="2" destOrd="0" presId="urn:microsoft.com/office/officeart/2005/8/layout/hierarchy1"/>
    <dgm:cxn modelId="{C306687A-DADE-4260-852E-8525897EDB99}" type="presParOf" srcId="{61BBDF5A-F5CD-4543-9F8A-4A2896351BAB}" destId="{F14ACF3F-0DE9-447C-BFB2-EE4AEE82FEEE}" srcOrd="3" destOrd="0" presId="urn:microsoft.com/office/officeart/2005/8/layout/hierarchy1"/>
    <dgm:cxn modelId="{4F1005DD-4769-4404-B275-C6230A951466}" type="presParOf" srcId="{F14ACF3F-0DE9-447C-BFB2-EE4AEE82FEEE}" destId="{0E75A4B6-6B51-4F76-8430-CB55E2964A92}" srcOrd="0" destOrd="0" presId="urn:microsoft.com/office/officeart/2005/8/layout/hierarchy1"/>
    <dgm:cxn modelId="{6F9E0CB5-2910-47CC-A5B6-8B4B86840D1D}" type="presParOf" srcId="{0E75A4B6-6B51-4F76-8430-CB55E2964A92}" destId="{5F0CE058-F478-4A10-9442-1C86152ED8FF}" srcOrd="0" destOrd="0" presId="urn:microsoft.com/office/officeart/2005/8/layout/hierarchy1"/>
    <dgm:cxn modelId="{8A86DEF8-B5DD-466C-8FEC-9B986B2740F2}" type="presParOf" srcId="{0E75A4B6-6B51-4F76-8430-CB55E2964A92}" destId="{BECE379A-EAB7-4D45-ACCB-8FCEDFF3C240}" srcOrd="1" destOrd="0" presId="urn:microsoft.com/office/officeart/2005/8/layout/hierarchy1"/>
    <dgm:cxn modelId="{D27BE28C-DF73-4E5F-972F-59C810CB633C}" type="presParOf" srcId="{F14ACF3F-0DE9-447C-BFB2-EE4AEE82FEEE}" destId="{B90763A1-810F-4379-8F99-F29CE64600C4}" srcOrd="1" destOrd="0" presId="urn:microsoft.com/office/officeart/2005/8/layout/hierarchy1"/>
    <dgm:cxn modelId="{F74B2C30-3FE1-4F07-AD52-123DAED8A73A}" type="presParOf" srcId="{61BBDF5A-F5CD-4543-9F8A-4A2896351BAB}" destId="{CDEDAB88-518C-4642-A19A-ED0BEC4B8C7F}" srcOrd="4" destOrd="0" presId="urn:microsoft.com/office/officeart/2005/8/layout/hierarchy1"/>
    <dgm:cxn modelId="{83CAFE4F-D8EB-4D60-85CA-D734FFF5A5D3}" type="presParOf" srcId="{61BBDF5A-F5CD-4543-9F8A-4A2896351BAB}" destId="{2E99C42F-A92C-4FE9-819A-CA622551C927}" srcOrd="5" destOrd="0" presId="urn:microsoft.com/office/officeart/2005/8/layout/hierarchy1"/>
    <dgm:cxn modelId="{6BD00227-903E-4825-BCD6-A54BD529D30F}" type="presParOf" srcId="{2E99C42F-A92C-4FE9-819A-CA622551C927}" destId="{BF1804F1-F1F8-4A77-A30F-5DF828533909}" srcOrd="0" destOrd="0" presId="urn:microsoft.com/office/officeart/2005/8/layout/hierarchy1"/>
    <dgm:cxn modelId="{992EC0F7-FEE4-4671-807E-2AFB0CA8299C}" type="presParOf" srcId="{BF1804F1-F1F8-4A77-A30F-5DF828533909}" destId="{220F69A3-6C4E-4A2F-879D-DBEA1C6775A2}" srcOrd="0" destOrd="0" presId="urn:microsoft.com/office/officeart/2005/8/layout/hierarchy1"/>
    <dgm:cxn modelId="{31A8BDBF-EBEF-44B0-9104-8D36D357E063}" type="presParOf" srcId="{BF1804F1-F1F8-4A77-A30F-5DF828533909}" destId="{C77A9A05-8D0B-4122-A440-F668291EFFDE}" srcOrd="1" destOrd="0" presId="urn:microsoft.com/office/officeart/2005/8/layout/hierarchy1"/>
    <dgm:cxn modelId="{5F5444AD-A892-4F04-B57A-6848A2D15344}" type="presParOf" srcId="{2E99C42F-A92C-4FE9-819A-CA622551C927}" destId="{15F5E570-4625-4769-9620-3F1B13D46004}" srcOrd="1" destOrd="0" presId="urn:microsoft.com/office/officeart/2005/8/layout/hierarchy1"/>
    <dgm:cxn modelId="{76268831-2862-480E-8B3C-65BA9499E538}" type="presParOf" srcId="{61BBDF5A-F5CD-4543-9F8A-4A2896351BAB}" destId="{52D72278-E757-45C4-84D4-6E66347F5F9E}" srcOrd="6" destOrd="0" presId="urn:microsoft.com/office/officeart/2005/8/layout/hierarchy1"/>
    <dgm:cxn modelId="{63F17746-D1DB-4A84-AA21-E83E87141108}" type="presParOf" srcId="{61BBDF5A-F5CD-4543-9F8A-4A2896351BAB}" destId="{98CF522F-6811-40EC-A5A6-AE07C8214110}" srcOrd="7" destOrd="0" presId="urn:microsoft.com/office/officeart/2005/8/layout/hierarchy1"/>
    <dgm:cxn modelId="{EF49FB25-AE0B-491F-B21D-2910769A7CC6}" type="presParOf" srcId="{98CF522F-6811-40EC-A5A6-AE07C8214110}" destId="{8B267D9F-5FDF-4C25-A8DC-41B98FA3AE9A}" srcOrd="0" destOrd="0" presId="urn:microsoft.com/office/officeart/2005/8/layout/hierarchy1"/>
    <dgm:cxn modelId="{B08621EB-9B96-4B3D-A862-729FF81B8BBE}" type="presParOf" srcId="{8B267D9F-5FDF-4C25-A8DC-41B98FA3AE9A}" destId="{847DCA5A-421B-493B-9508-93EE84BAC879}" srcOrd="0" destOrd="0" presId="urn:microsoft.com/office/officeart/2005/8/layout/hierarchy1"/>
    <dgm:cxn modelId="{CC4C17B6-3DBD-43E3-AA98-111E88D36277}" type="presParOf" srcId="{8B267D9F-5FDF-4C25-A8DC-41B98FA3AE9A}" destId="{AA18DE0B-2503-4B34-A66F-B4378D1B15DB}" srcOrd="1" destOrd="0" presId="urn:microsoft.com/office/officeart/2005/8/layout/hierarchy1"/>
    <dgm:cxn modelId="{E7ADA9DC-8861-4258-9069-A2DC180818B9}" type="presParOf" srcId="{98CF522F-6811-40EC-A5A6-AE07C8214110}" destId="{3AA4295B-CCBF-46B5-966E-9E409F87556E}" srcOrd="1" destOrd="0" presId="urn:microsoft.com/office/officeart/2005/8/layout/hierarchy1"/>
    <dgm:cxn modelId="{1C63220F-EEA3-428E-8B53-B702C7424A9D}" type="presParOf" srcId="{3AA4295B-CCBF-46B5-966E-9E409F87556E}" destId="{3420E14A-9580-417A-8361-548808C2C3B9}" srcOrd="0" destOrd="0" presId="urn:microsoft.com/office/officeart/2005/8/layout/hierarchy1"/>
    <dgm:cxn modelId="{E367877D-6550-4D42-B92C-086A23E17E13}" type="presParOf" srcId="{3AA4295B-CCBF-46B5-966E-9E409F87556E}" destId="{7CD7E07A-EAA8-4B1A-95A1-A70CD8EEDEC8}" srcOrd="1" destOrd="0" presId="urn:microsoft.com/office/officeart/2005/8/layout/hierarchy1"/>
    <dgm:cxn modelId="{8D7EB45A-BCD7-4E8C-BB2F-59E3A3269E0B}" type="presParOf" srcId="{7CD7E07A-EAA8-4B1A-95A1-A70CD8EEDEC8}" destId="{CF1BF522-1C15-438C-926D-53E1270DAFE3}" srcOrd="0" destOrd="0" presId="urn:microsoft.com/office/officeart/2005/8/layout/hierarchy1"/>
    <dgm:cxn modelId="{4E9F2FF9-CE21-4F67-8633-20D7727F93E7}" type="presParOf" srcId="{CF1BF522-1C15-438C-926D-53E1270DAFE3}" destId="{5B49A90C-F88A-4EB9-9E50-72038E2A809B}" srcOrd="0" destOrd="0" presId="urn:microsoft.com/office/officeart/2005/8/layout/hierarchy1"/>
    <dgm:cxn modelId="{873662A6-6619-4128-8155-4A85A75E7F64}" type="presParOf" srcId="{CF1BF522-1C15-438C-926D-53E1270DAFE3}" destId="{5F018735-1DAF-4C36-BB53-0BE74191A799}" srcOrd="1" destOrd="0" presId="urn:microsoft.com/office/officeart/2005/8/layout/hierarchy1"/>
    <dgm:cxn modelId="{7944FA91-7788-43E1-AE76-B8B58AC32181}" type="presParOf" srcId="{7CD7E07A-EAA8-4B1A-95A1-A70CD8EEDEC8}" destId="{AAD9701B-E01C-47DC-B918-0CA7682E96A3}" srcOrd="1" destOrd="0" presId="urn:microsoft.com/office/officeart/2005/8/layout/hierarchy1"/>
    <dgm:cxn modelId="{E93B5F01-35D4-441B-A8E4-86EEB92485A6}" type="presParOf" srcId="{3AA4295B-CCBF-46B5-966E-9E409F87556E}" destId="{7E04F4E0-CBD2-4766-AA0F-9706928035AA}" srcOrd="2" destOrd="0" presId="urn:microsoft.com/office/officeart/2005/8/layout/hierarchy1"/>
    <dgm:cxn modelId="{C709810A-0ACF-4282-8A9D-16DEF0142117}" type="presParOf" srcId="{3AA4295B-CCBF-46B5-966E-9E409F87556E}" destId="{02309E57-3558-4AC4-B8AF-B956DE8D2357}" srcOrd="3" destOrd="0" presId="urn:microsoft.com/office/officeart/2005/8/layout/hierarchy1"/>
    <dgm:cxn modelId="{2E36D41B-4ECE-4604-8071-5117A5DBA057}" type="presParOf" srcId="{02309E57-3558-4AC4-B8AF-B956DE8D2357}" destId="{9F086C73-2987-451A-B21D-C4A85841F30A}" srcOrd="0" destOrd="0" presId="urn:microsoft.com/office/officeart/2005/8/layout/hierarchy1"/>
    <dgm:cxn modelId="{77615604-35BE-43CF-B184-026F66C2F15B}" type="presParOf" srcId="{9F086C73-2987-451A-B21D-C4A85841F30A}" destId="{6E566BDD-93AD-4D5D-9F9F-97F43295706F}" srcOrd="0" destOrd="0" presId="urn:microsoft.com/office/officeart/2005/8/layout/hierarchy1"/>
    <dgm:cxn modelId="{90715A9E-AB01-4372-92ED-1CCA4B067B8E}" type="presParOf" srcId="{9F086C73-2987-451A-B21D-C4A85841F30A}" destId="{C9B427CF-1227-4EDB-89BD-5CA8BE4450DC}" srcOrd="1" destOrd="0" presId="urn:microsoft.com/office/officeart/2005/8/layout/hierarchy1"/>
    <dgm:cxn modelId="{320B8C52-B4DF-472A-99B3-0D6E3B53D73F}" type="presParOf" srcId="{02309E57-3558-4AC4-B8AF-B956DE8D2357}" destId="{794142E3-2325-4165-BB4F-B6B3BF6462D5}" srcOrd="1" destOrd="0" presId="urn:microsoft.com/office/officeart/2005/8/layout/hierarchy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C94C17F-955D-4BE5-98DE-B63693D8DC03}" type="doc">
      <dgm:prSet loTypeId="urn:microsoft.com/office/officeart/2005/8/layout/process2" loCatId="process" qsTypeId="urn:microsoft.com/office/officeart/2005/8/quickstyle/simple1" qsCatId="simple" csTypeId="urn:microsoft.com/office/officeart/2005/8/colors/accent1_2" csCatId="accent1" phldr="1"/>
      <dgm:spPr/>
    </dgm:pt>
    <dgm:pt modelId="{ADB78A3B-EEF4-4713-A23B-5FCD61429F8E}">
      <dgm:prSet phldrT="[Text]" custT="1"/>
      <dgm:spPr>
        <a:ln>
          <a:solidFill>
            <a:schemeClr val="tx1"/>
          </a:solidFill>
        </a:ln>
      </dgm:spPr>
      <dgm:t>
        <a:bodyPr/>
        <a:lstStyle/>
        <a:p>
          <a:r>
            <a:rPr lang="en-US" sz="1600" dirty="0"/>
            <a:t>Issuer files an Offer Document  in prescribed format with </a:t>
          </a:r>
          <a:r>
            <a:rPr lang="en-US" sz="1600" dirty="0">
              <a:latin typeface="Arial" panose="020B0604020202020204" pitchFamily="34" charset="0"/>
              <a:cs typeface="Arial" panose="020B0604020202020204" pitchFamily="34" charset="0"/>
            </a:rPr>
            <a:t>Securities and Exchange Board of India (SEBI), Stock Exchanges and the Registrar of Companies (ROC) for listing on the stock exchanges</a:t>
          </a:r>
          <a:endParaRPr lang="en-US" sz="1600" dirty="0"/>
        </a:p>
      </dgm:t>
    </dgm:pt>
    <dgm:pt modelId="{D022B2D2-07E0-48BD-B8B5-6CECECDD05D3}" type="parTrans" cxnId="{50A2922A-66EE-46FC-98C0-A2CAAAD746E4}">
      <dgm:prSet/>
      <dgm:spPr/>
      <dgm:t>
        <a:bodyPr/>
        <a:lstStyle/>
        <a:p>
          <a:endParaRPr lang="en-US" sz="1400"/>
        </a:p>
      </dgm:t>
    </dgm:pt>
    <dgm:pt modelId="{CDEBB689-2E44-4B78-9B8D-D7FF2500F499}" type="sibTrans" cxnId="{50A2922A-66EE-46FC-98C0-A2CAAAD746E4}">
      <dgm:prSet custT="1"/>
      <dgm:spPr/>
      <dgm:t>
        <a:bodyPr/>
        <a:lstStyle/>
        <a:p>
          <a:endParaRPr lang="en-US" sz="1400" dirty="0"/>
        </a:p>
      </dgm:t>
    </dgm:pt>
    <dgm:pt modelId="{4C7E2E61-BE17-402A-B631-A9B391284396}">
      <dgm:prSet phldrT="[Text]" custT="1"/>
      <dgm:spPr>
        <a:solidFill>
          <a:schemeClr val="accent1">
            <a:lumMod val="20000"/>
            <a:lumOff val="80000"/>
          </a:schemeClr>
        </a:solidFill>
        <a:ln>
          <a:solidFill>
            <a:schemeClr val="tx1"/>
          </a:solidFill>
        </a:ln>
      </dgm:spPr>
      <dgm:t>
        <a:bodyPr/>
        <a:lstStyle/>
        <a:p>
          <a:r>
            <a:rPr lang="en-US" sz="1600" dirty="0">
              <a:solidFill>
                <a:schemeClr val="tx1"/>
              </a:solidFill>
              <a:latin typeface="Arial" panose="020B0604020202020204" pitchFamily="34" charset="0"/>
              <a:cs typeface="Arial" panose="020B0604020202020204" pitchFamily="34" charset="0"/>
            </a:rPr>
            <a:t>Issuer receives observations from regulatory authorities</a:t>
          </a:r>
          <a:endParaRPr lang="en-US" sz="1600" dirty="0">
            <a:solidFill>
              <a:schemeClr val="tx1"/>
            </a:solidFill>
          </a:endParaRPr>
        </a:p>
      </dgm:t>
    </dgm:pt>
    <dgm:pt modelId="{8235C25A-23BB-4DFA-BF47-CB21310E1557}" type="parTrans" cxnId="{36688B3F-6AF0-43A3-86AC-FA80018C5F2A}">
      <dgm:prSet/>
      <dgm:spPr/>
      <dgm:t>
        <a:bodyPr/>
        <a:lstStyle/>
        <a:p>
          <a:endParaRPr lang="en-US" sz="1400"/>
        </a:p>
      </dgm:t>
    </dgm:pt>
    <dgm:pt modelId="{53BFF529-902B-47A0-8935-5FCF4233438E}" type="sibTrans" cxnId="{36688B3F-6AF0-43A3-86AC-FA80018C5F2A}">
      <dgm:prSet custT="1"/>
      <dgm:spPr/>
      <dgm:t>
        <a:bodyPr/>
        <a:lstStyle/>
        <a:p>
          <a:endParaRPr lang="en-US" sz="1400" dirty="0"/>
        </a:p>
      </dgm:t>
    </dgm:pt>
    <dgm:pt modelId="{1E68164F-9B1C-4BBB-925A-5B2E0D756644}">
      <dgm:prSet phldrT="[Text]" custT="1"/>
      <dgm:spPr>
        <a:ln>
          <a:solidFill>
            <a:schemeClr val="tx1"/>
          </a:solidFill>
        </a:ln>
      </dgm:spPr>
      <dgm:t>
        <a:bodyPr/>
        <a:lstStyle/>
        <a:p>
          <a:r>
            <a:rPr lang="en-US" sz="1600" dirty="0">
              <a:latin typeface="Arial" panose="020B0604020202020204" pitchFamily="34" charset="0"/>
              <a:cs typeface="Arial" panose="020B0604020202020204" pitchFamily="34" charset="0"/>
            </a:rPr>
            <a:t>After complying with all observations, issuer can open the offer inviting general public to invest in the IPO subject to stipulated timelines</a:t>
          </a:r>
          <a:endParaRPr lang="en-US" sz="1600" dirty="0"/>
        </a:p>
      </dgm:t>
    </dgm:pt>
    <dgm:pt modelId="{EEE9675F-2087-411A-A715-22BB478469FC}" type="parTrans" cxnId="{3E83B7E9-730F-4464-A20B-6C82FC0DE691}">
      <dgm:prSet/>
      <dgm:spPr/>
      <dgm:t>
        <a:bodyPr/>
        <a:lstStyle/>
        <a:p>
          <a:endParaRPr lang="en-US" sz="1400"/>
        </a:p>
      </dgm:t>
    </dgm:pt>
    <dgm:pt modelId="{AE24A194-4FBD-4FC4-83CE-EC5A9815D99A}" type="sibTrans" cxnId="{3E83B7E9-730F-4464-A20B-6C82FC0DE691}">
      <dgm:prSet custT="1"/>
      <dgm:spPr/>
      <dgm:t>
        <a:bodyPr/>
        <a:lstStyle/>
        <a:p>
          <a:endParaRPr lang="en-US" sz="1400" dirty="0"/>
        </a:p>
      </dgm:t>
    </dgm:pt>
    <dgm:pt modelId="{9D756212-853F-4A19-BC5C-D4652ECEE074}">
      <dgm:prSet custT="1"/>
      <dgm:spPr>
        <a:solidFill>
          <a:schemeClr val="accent1">
            <a:lumMod val="20000"/>
            <a:lumOff val="80000"/>
          </a:schemeClr>
        </a:solidFill>
        <a:ln>
          <a:solidFill>
            <a:schemeClr val="tx1"/>
          </a:solidFill>
        </a:ln>
      </dgm:spPr>
      <dgm:t>
        <a:bodyPr/>
        <a:lstStyle/>
        <a:p>
          <a:r>
            <a:rPr lang="en-US" sz="1600" dirty="0">
              <a:solidFill>
                <a:schemeClr val="tx1"/>
              </a:solidFill>
              <a:latin typeface="Arial" panose="020B0604020202020204" pitchFamily="34" charset="0"/>
              <a:cs typeface="Arial" panose="020B0604020202020204" pitchFamily="34" charset="0"/>
            </a:rPr>
            <a:t>Post successful completion of the Offer the shares of the company are traded on the stock exchange(s) where the shares are listed.</a:t>
          </a:r>
        </a:p>
      </dgm:t>
    </dgm:pt>
    <dgm:pt modelId="{D4B3A66F-2AFE-4D8A-BB87-F33205D0322E}" type="parTrans" cxnId="{67C4A9E9-983E-440F-9B95-A06B8F1A5F64}">
      <dgm:prSet/>
      <dgm:spPr/>
      <dgm:t>
        <a:bodyPr/>
        <a:lstStyle/>
        <a:p>
          <a:endParaRPr lang="en-US" sz="1400"/>
        </a:p>
      </dgm:t>
    </dgm:pt>
    <dgm:pt modelId="{416EBAF0-31C3-4898-AA95-5D738445C61D}" type="sibTrans" cxnId="{67C4A9E9-983E-440F-9B95-A06B8F1A5F64}">
      <dgm:prSet/>
      <dgm:spPr/>
      <dgm:t>
        <a:bodyPr/>
        <a:lstStyle/>
        <a:p>
          <a:endParaRPr lang="en-US" sz="1400"/>
        </a:p>
      </dgm:t>
    </dgm:pt>
    <dgm:pt modelId="{2E805070-3556-43CC-88F1-07B19A476DCA}" type="pres">
      <dgm:prSet presAssocID="{9C94C17F-955D-4BE5-98DE-B63693D8DC03}" presName="linearFlow" presStyleCnt="0">
        <dgm:presLayoutVars>
          <dgm:resizeHandles val="exact"/>
        </dgm:presLayoutVars>
      </dgm:prSet>
      <dgm:spPr/>
    </dgm:pt>
    <dgm:pt modelId="{B3A41ED3-1B8F-4E98-8D24-97900340EF97}" type="pres">
      <dgm:prSet presAssocID="{ADB78A3B-EEF4-4713-A23B-5FCD61429F8E}" presName="node" presStyleLbl="node1" presStyleIdx="0" presStyleCnt="4" custScaleX="326104">
        <dgm:presLayoutVars>
          <dgm:bulletEnabled val="1"/>
        </dgm:presLayoutVars>
      </dgm:prSet>
      <dgm:spPr/>
    </dgm:pt>
    <dgm:pt modelId="{37EAA0B0-3598-4CA3-9D33-30DD03336FD6}" type="pres">
      <dgm:prSet presAssocID="{CDEBB689-2E44-4B78-9B8D-D7FF2500F499}" presName="sibTrans" presStyleLbl="sibTrans2D1" presStyleIdx="0" presStyleCnt="3"/>
      <dgm:spPr/>
    </dgm:pt>
    <dgm:pt modelId="{E40F4521-2727-430B-AFA2-98FD272EA94A}" type="pres">
      <dgm:prSet presAssocID="{CDEBB689-2E44-4B78-9B8D-D7FF2500F499}" presName="connectorText" presStyleLbl="sibTrans2D1" presStyleIdx="0" presStyleCnt="3"/>
      <dgm:spPr/>
    </dgm:pt>
    <dgm:pt modelId="{6A041BB6-65F4-447D-BB9F-57D965B56CEF}" type="pres">
      <dgm:prSet presAssocID="{4C7E2E61-BE17-402A-B631-A9B391284396}" presName="node" presStyleLbl="node1" presStyleIdx="1" presStyleCnt="4" custScaleX="326104">
        <dgm:presLayoutVars>
          <dgm:bulletEnabled val="1"/>
        </dgm:presLayoutVars>
      </dgm:prSet>
      <dgm:spPr/>
    </dgm:pt>
    <dgm:pt modelId="{328E3F43-1623-40DA-8792-D33860E0E6D7}" type="pres">
      <dgm:prSet presAssocID="{53BFF529-902B-47A0-8935-5FCF4233438E}" presName="sibTrans" presStyleLbl="sibTrans2D1" presStyleIdx="1" presStyleCnt="3"/>
      <dgm:spPr/>
    </dgm:pt>
    <dgm:pt modelId="{A4E93EB3-1B83-41DF-8C3B-F3556ED4DE06}" type="pres">
      <dgm:prSet presAssocID="{53BFF529-902B-47A0-8935-5FCF4233438E}" presName="connectorText" presStyleLbl="sibTrans2D1" presStyleIdx="1" presStyleCnt="3"/>
      <dgm:spPr/>
    </dgm:pt>
    <dgm:pt modelId="{75D7C14E-3A04-4420-9414-EF3E2ADC8AE4}" type="pres">
      <dgm:prSet presAssocID="{1E68164F-9B1C-4BBB-925A-5B2E0D756644}" presName="node" presStyleLbl="node1" presStyleIdx="2" presStyleCnt="4" custScaleX="326104">
        <dgm:presLayoutVars>
          <dgm:bulletEnabled val="1"/>
        </dgm:presLayoutVars>
      </dgm:prSet>
      <dgm:spPr/>
    </dgm:pt>
    <dgm:pt modelId="{9ABA877F-9A03-41C2-B0FE-70D7FCFB573B}" type="pres">
      <dgm:prSet presAssocID="{AE24A194-4FBD-4FC4-83CE-EC5A9815D99A}" presName="sibTrans" presStyleLbl="sibTrans2D1" presStyleIdx="2" presStyleCnt="3"/>
      <dgm:spPr/>
    </dgm:pt>
    <dgm:pt modelId="{80045C9A-2F0A-473E-8A33-98AE29D4FF79}" type="pres">
      <dgm:prSet presAssocID="{AE24A194-4FBD-4FC4-83CE-EC5A9815D99A}" presName="connectorText" presStyleLbl="sibTrans2D1" presStyleIdx="2" presStyleCnt="3"/>
      <dgm:spPr/>
    </dgm:pt>
    <dgm:pt modelId="{6D695781-21BE-4C70-94DA-92C75DB56B54}" type="pres">
      <dgm:prSet presAssocID="{9D756212-853F-4A19-BC5C-D4652ECEE074}" presName="node" presStyleLbl="node1" presStyleIdx="3" presStyleCnt="4" custScaleX="326104">
        <dgm:presLayoutVars>
          <dgm:bulletEnabled val="1"/>
        </dgm:presLayoutVars>
      </dgm:prSet>
      <dgm:spPr/>
    </dgm:pt>
  </dgm:ptLst>
  <dgm:cxnLst>
    <dgm:cxn modelId="{A965430B-9773-4998-A264-08A1EFD01668}" type="presOf" srcId="{53BFF529-902B-47A0-8935-5FCF4233438E}" destId="{328E3F43-1623-40DA-8792-D33860E0E6D7}" srcOrd="0" destOrd="0" presId="urn:microsoft.com/office/officeart/2005/8/layout/process2"/>
    <dgm:cxn modelId="{CDC2A90E-B4BB-43D4-9429-EBD1D641758A}" type="presOf" srcId="{AE24A194-4FBD-4FC4-83CE-EC5A9815D99A}" destId="{80045C9A-2F0A-473E-8A33-98AE29D4FF79}" srcOrd="1" destOrd="0" presId="urn:microsoft.com/office/officeart/2005/8/layout/process2"/>
    <dgm:cxn modelId="{19483B1D-F83C-40F6-89A5-8D8BE245E9A4}" type="presOf" srcId="{9C94C17F-955D-4BE5-98DE-B63693D8DC03}" destId="{2E805070-3556-43CC-88F1-07B19A476DCA}" srcOrd="0" destOrd="0" presId="urn:microsoft.com/office/officeart/2005/8/layout/process2"/>
    <dgm:cxn modelId="{50A2922A-66EE-46FC-98C0-A2CAAAD746E4}" srcId="{9C94C17F-955D-4BE5-98DE-B63693D8DC03}" destId="{ADB78A3B-EEF4-4713-A23B-5FCD61429F8E}" srcOrd="0" destOrd="0" parTransId="{D022B2D2-07E0-48BD-B8B5-6CECECDD05D3}" sibTransId="{CDEBB689-2E44-4B78-9B8D-D7FF2500F499}"/>
    <dgm:cxn modelId="{87C9EA3D-16BE-4EF5-8EB5-26E7951914D7}" type="presOf" srcId="{9D756212-853F-4A19-BC5C-D4652ECEE074}" destId="{6D695781-21BE-4C70-94DA-92C75DB56B54}" srcOrd="0" destOrd="0" presId="urn:microsoft.com/office/officeart/2005/8/layout/process2"/>
    <dgm:cxn modelId="{36688B3F-6AF0-43A3-86AC-FA80018C5F2A}" srcId="{9C94C17F-955D-4BE5-98DE-B63693D8DC03}" destId="{4C7E2E61-BE17-402A-B631-A9B391284396}" srcOrd="1" destOrd="0" parTransId="{8235C25A-23BB-4DFA-BF47-CB21310E1557}" sibTransId="{53BFF529-902B-47A0-8935-5FCF4233438E}"/>
    <dgm:cxn modelId="{68609962-F30F-4753-A24E-C121D75D34FB}" type="presOf" srcId="{CDEBB689-2E44-4B78-9B8D-D7FF2500F499}" destId="{E40F4521-2727-430B-AFA2-98FD272EA94A}" srcOrd="1" destOrd="0" presId="urn:microsoft.com/office/officeart/2005/8/layout/process2"/>
    <dgm:cxn modelId="{89E07F65-D6C4-45EC-9E6F-D78562D9253F}" type="presOf" srcId="{53BFF529-902B-47A0-8935-5FCF4233438E}" destId="{A4E93EB3-1B83-41DF-8C3B-F3556ED4DE06}" srcOrd="1" destOrd="0" presId="urn:microsoft.com/office/officeart/2005/8/layout/process2"/>
    <dgm:cxn modelId="{236EB568-C80A-4D9F-BDEF-6DB61F11AC7B}" type="presOf" srcId="{1E68164F-9B1C-4BBB-925A-5B2E0D756644}" destId="{75D7C14E-3A04-4420-9414-EF3E2ADC8AE4}" srcOrd="0" destOrd="0" presId="urn:microsoft.com/office/officeart/2005/8/layout/process2"/>
    <dgm:cxn modelId="{E8628CA9-0613-48D1-A6C5-72BF35A972EB}" type="presOf" srcId="{4C7E2E61-BE17-402A-B631-A9B391284396}" destId="{6A041BB6-65F4-447D-BB9F-57D965B56CEF}" srcOrd="0" destOrd="0" presId="urn:microsoft.com/office/officeart/2005/8/layout/process2"/>
    <dgm:cxn modelId="{7C783FB5-2EC8-4471-BA16-FE8A382F66DC}" type="presOf" srcId="{ADB78A3B-EEF4-4713-A23B-5FCD61429F8E}" destId="{B3A41ED3-1B8F-4E98-8D24-97900340EF97}" srcOrd="0" destOrd="0" presId="urn:microsoft.com/office/officeart/2005/8/layout/process2"/>
    <dgm:cxn modelId="{7E842BD0-7721-44B9-853C-4D171871A753}" type="presOf" srcId="{CDEBB689-2E44-4B78-9B8D-D7FF2500F499}" destId="{37EAA0B0-3598-4CA3-9D33-30DD03336FD6}" srcOrd="0" destOrd="0" presId="urn:microsoft.com/office/officeart/2005/8/layout/process2"/>
    <dgm:cxn modelId="{E98015DA-2375-46C2-A3DB-833FB9019305}" type="presOf" srcId="{AE24A194-4FBD-4FC4-83CE-EC5A9815D99A}" destId="{9ABA877F-9A03-41C2-B0FE-70D7FCFB573B}" srcOrd="0" destOrd="0" presId="urn:microsoft.com/office/officeart/2005/8/layout/process2"/>
    <dgm:cxn modelId="{67C4A9E9-983E-440F-9B95-A06B8F1A5F64}" srcId="{9C94C17F-955D-4BE5-98DE-B63693D8DC03}" destId="{9D756212-853F-4A19-BC5C-D4652ECEE074}" srcOrd="3" destOrd="0" parTransId="{D4B3A66F-2AFE-4D8A-BB87-F33205D0322E}" sibTransId="{416EBAF0-31C3-4898-AA95-5D738445C61D}"/>
    <dgm:cxn modelId="{3E83B7E9-730F-4464-A20B-6C82FC0DE691}" srcId="{9C94C17F-955D-4BE5-98DE-B63693D8DC03}" destId="{1E68164F-9B1C-4BBB-925A-5B2E0D756644}" srcOrd="2" destOrd="0" parTransId="{EEE9675F-2087-411A-A715-22BB478469FC}" sibTransId="{AE24A194-4FBD-4FC4-83CE-EC5A9815D99A}"/>
    <dgm:cxn modelId="{8672E8C6-6CF0-4D3E-9368-48FF6360447A}" type="presParOf" srcId="{2E805070-3556-43CC-88F1-07B19A476DCA}" destId="{B3A41ED3-1B8F-4E98-8D24-97900340EF97}" srcOrd="0" destOrd="0" presId="urn:microsoft.com/office/officeart/2005/8/layout/process2"/>
    <dgm:cxn modelId="{CE9DEED7-78B5-4584-A765-C1E33478D28D}" type="presParOf" srcId="{2E805070-3556-43CC-88F1-07B19A476DCA}" destId="{37EAA0B0-3598-4CA3-9D33-30DD03336FD6}" srcOrd="1" destOrd="0" presId="urn:microsoft.com/office/officeart/2005/8/layout/process2"/>
    <dgm:cxn modelId="{2AAC8A27-DBF2-464D-B65A-FDFF8B8ECF04}" type="presParOf" srcId="{37EAA0B0-3598-4CA3-9D33-30DD03336FD6}" destId="{E40F4521-2727-430B-AFA2-98FD272EA94A}" srcOrd="0" destOrd="0" presId="urn:microsoft.com/office/officeart/2005/8/layout/process2"/>
    <dgm:cxn modelId="{890775B4-0765-42AD-94AD-C6B8D685135B}" type="presParOf" srcId="{2E805070-3556-43CC-88F1-07B19A476DCA}" destId="{6A041BB6-65F4-447D-BB9F-57D965B56CEF}" srcOrd="2" destOrd="0" presId="urn:microsoft.com/office/officeart/2005/8/layout/process2"/>
    <dgm:cxn modelId="{D83166B3-B844-4394-868E-1BAF65424644}" type="presParOf" srcId="{2E805070-3556-43CC-88F1-07B19A476DCA}" destId="{328E3F43-1623-40DA-8792-D33860E0E6D7}" srcOrd="3" destOrd="0" presId="urn:microsoft.com/office/officeart/2005/8/layout/process2"/>
    <dgm:cxn modelId="{9C3798EB-C187-4825-8F35-8F8B4653CED1}" type="presParOf" srcId="{328E3F43-1623-40DA-8792-D33860E0E6D7}" destId="{A4E93EB3-1B83-41DF-8C3B-F3556ED4DE06}" srcOrd="0" destOrd="0" presId="urn:microsoft.com/office/officeart/2005/8/layout/process2"/>
    <dgm:cxn modelId="{BD96A741-4BF2-4B91-86AA-C01A94581F77}" type="presParOf" srcId="{2E805070-3556-43CC-88F1-07B19A476DCA}" destId="{75D7C14E-3A04-4420-9414-EF3E2ADC8AE4}" srcOrd="4" destOrd="0" presId="urn:microsoft.com/office/officeart/2005/8/layout/process2"/>
    <dgm:cxn modelId="{2F1CCF9C-A1E8-4AD2-96A2-055D329BEB1D}" type="presParOf" srcId="{2E805070-3556-43CC-88F1-07B19A476DCA}" destId="{9ABA877F-9A03-41C2-B0FE-70D7FCFB573B}" srcOrd="5" destOrd="0" presId="urn:microsoft.com/office/officeart/2005/8/layout/process2"/>
    <dgm:cxn modelId="{064969A7-03AA-4FF3-9078-0EC253A915AF}" type="presParOf" srcId="{9ABA877F-9A03-41C2-B0FE-70D7FCFB573B}" destId="{80045C9A-2F0A-473E-8A33-98AE29D4FF79}" srcOrd="0" destOrd="0" presId="urn:microsoft.com/office/officeart/2005/8/layout/process2"/>
    <dgm:cxn modelId="{6DD1F748-B572-4A3F-9344-A3CD52FD6DFC}" type="presParOf" srcId="{2E805070-3556-43CC-88F1-07B19A476DCA}" destId="{6D695781-21BE-4C70-94DA-92C75DB56B5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65C4A-3781-44FC-88DD-3BD0DC61A6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D3C842-3839-4FA2-90F1-C2C3CD652D4F}">
      <dgm:prSet phldrT="[Text]" custT="1"/>
      <dgm:spPr>
        <a:solidFill>
          <a:schemeClr val="tx2">
            <a:lumMod val="60000"/>
            <a:lumOff val="40000"/>
          </a:schemeClr>
        </a:solidFill>
        <a:ln>
          <a:solidFill>
            <a:schemeClr val="tx1"/>
          </a:solidFill>
        </a:ln>
      </dgm:spPr>
      <dgm:t>
        <a:bodyPr/>
        <a:lstStyle/>
        <a:p>
          <a:pPr algn="ctr"/>
          <a:r>
            <a:rPr lang="en-US" sz="1400" b="1" u="sng" dirty="0"/>
            <a:t>About the Company</a:t>
          </a:r>
          <a:r>
            <a:rPr lang="en-US" sz="1400" dirty="0"/>
            <a:t>:</a:t>
          </a:r>
        </a:p>
        <a:p>
          <a:pPr algn="ctr"/>
          <a:endParaRPr lang="en-US" sz="1400" dirty="0"/>
        </a:p>
        <a:p>
          <a:pPr algn="ctr"/>
          <a:r>
            <a:rPr lang="en-US" sz="1400" dirty="0"/>
            <a:t>- </a:t>
          </a:r>
          <a:r>
            <a:rPr lang="en-US" sz="1400" u="sng" dirty="0">
              <a:cs typeface="Arial" panose="020B0604020202020204" pitchFamily="34" charset="0"/>
            </a:rPr>
            <a:t>Business:</a:t>
          </a:r>
          <a:r>
            <a:rPr lang="en-US" sz="1400" dirty="0">
              <a:cs typeface="Arial" panose="020B0604020202020204" pitchFamily="34" charset="0"/>
            </a:rPr>
            <a:t> Company’s business model, strategies and manufactured products/ process/ services.</a:t>
          </a:r>
        </a:p>
        <a:p>
          <a:pPr algn="ctr"/>
          <a:r>
            <a:rPr lang="en-US" sz="1400" u="none" dirty="0">
              <a:cs typeface="Arial" panose="020B0604020202020204" pitchFamily="34" charset="0"/>
            </a:rPr>
            <a:t>- </a:t>
          </a:r>
          <a:r>
            <a:rPr lang="en-US" sz="1400" u="sng" dirty="0">
              <a:cs typeface="Arial" panose="020B0604020202020204" pitchFamily="34" charset="0"/>
            </a:rPr>
            <a:t>History and Corporate Matters:</a:t>
          </a:r>
          <a:r>
            <a:rPr lang="en-US" sz="1400" dirty="0">
              <a:cs typeface="Arial" panose="020B0604020202020204" pitchFamily="34" charset="0"/>
            </a:rPr>
            <a:t> Material events taken place in company’s history and other corporate matters</a:t>
          </a:r>
          <a:endParaRPr lang="en-US" sz="1400" dirty="0"/>
        </a:p>
      </dgm:t>
    </dgm:pt>
    <dgm:pt modelId="{7467617F-A730-490E-974A-5B82ABFAC6E8}" type="parTrans" cxnId="{292417C1-E373-4C98-8D56-9E5BC850FF54}">
      <dgm:prSet/>
      <dgm:spPr/>
      <dgm:t>
        <a:bodyPr/>
        <a:lstStyle/>
        <a:p>
          <a:endParaRPr lang="en-US"/>
        </a:p>
      </dgm:t>
    </dgm:pt>
    <dgm:pt modelId="{5BAF0A26-FA9D-46B0-8146-04D4A05CD305}" type="sibTrans" cxnId="{292417C1-E373-4C98-8D56-9E5BC850FF54}">
      <dgm:prSet/>
      <dgm:spPr/>
      <dgm:t>
        <a:bodyPr/>
        <a:lstStyle/>
        <a:p>
          <a:endParaRPr lang="en-US"/>
        </a:p>
      </dgm:t>
    </dgm:pt>
    <dgm:pt modelId="{01E9ED9E-8840-4C77-A53F-17569EC9553F}">
      <dgm:prSet phldrT="[Text]"/>
      <dgm:spPr>
        <a:solidFill>
          <a:schemeClr val="accent3">
            <a:lumMod val="75000"/>
          </a:schemeClr>
        </a:solidFill>
        <a:ln>
          <a:solidFill>
            <a:schemeClr val="tx1"/>
          </a:solidFill>
        </a:ln>
      </dgm:spPr>
      <dgm:t>
        <a:bodyPr/>
        <a:lstStyle/>
        <a:p>
          <a:r>
            <a:rPr lang="en-US" b="1" u="sng" dirty="0">
              <a:cs typeface="Arial" panose="020B0604020202020204" pitchFamily="34" charset="0"/>
            </a:rPr>
            <a:t>Management and Promoter Section</a:t>
          </a:r>
        </a:p>
        <a:p>
          <a:endParaRPr lang="en-US" b="1" u="none" dirty="0">
            <a:cs typeface="Arial" panose="020B0604020202020204" pitchFamily="34" charset="0"/>
          </a:endParaRPr>
        </a:p>
        <a:p>
          <a:r>
            <a:rPr lang="en-US" b="1" u="none" dirty="0">
              <a:cs typeface="Arial" panose="020B0604020202020204" pitchFamily="34" charset="0"/>
            </a:rPr>
            <a:t>- </a:t>
          </a:r>
          <a:r>
            <a:rPr lang="en-US" dirty="0"/>
            <a:t>Background and the experience of the company’s management team.</a:t>
          </a:r>
        </a:p>
      </dgm:t>
    </dgm:pt>
    <dgm:pt modelId="{66C1A652-D4C8-40D6-B2EE-DEFEE546DB6B}" type="parTrans" cxnId="{46DCD801-41DD-4106-9F3E-B94A26DFFA8B}">
      <dgm:prSet/>
      <dgm:spPr/>
      <dgm:t>
        <a:bodyPr/>
        <a:lstStyle/>
        <a:p>
          <a:endParaRPr lang="en-US"/>
        </a:p>
      </dgm:t>
    </dgm:pt>
    <dgm:pt modelId="{1EA43675-8118-4E42-959F-1C745DEF0F89}" type="sibTrans" cxnId="{46DCD801-41DD-4106-9F3E-B94A26DFFA8B}">
      <dgm:prSet/>
      <dgm:spPr/>
      <dgm:t>
        <a:bodyPr/>
        <a:lstStyle/>
        <a:p>
          <a:endParaRPr lang="en-US"/>
        </a:p>
      </dgm:t>
    </dgm:pt>
    <dgm:pt modelId="{47B2DC44-8E5F-49F3-95CE-77962D7EB5EF}">
      <dgm:prSet phldrT="[Text]"/>
      <dgm:spPr>
        <a:solidFill>
          <a:schemeClr val="tx2">
            <a:lumMod val="60000"/>
            <a:lumOff val="40000"/>
          </a:schemeClr>
        </a:solidFill>
        <a:ln>
          <a:solidFill>
            <a:schemeClr val="tx1"/>
          </a:solidFill>
        </a:ln>
      </dgm:spPr>
      <dgm:t>
        <a:bodyPr/>
        <a:lstStyle/>
        <a:p>
          <a:r>
            <a:rPr lang="en-US" b="1" u="sng" dirty="0">
              <a:cs typeface="Arial" panose="020B0604020202020204" pitchFamily="34" charset="0"/>
            </a:rPr>
            <a:t>Financials</a:t>
          </a:r>
        </a:p>
        <a:p>
          <a:endParaRPr lang="en-US" b="1" u="sng" dirty="0">
            <a:cs typeface="Arial" panose="020B0604020202020204" pitchFamily="34" charset="0"/>
          </a:endParaRPr>
        </a:p>
        <a:p>
          <a:r>
            <a:rPr lang="en-US" dirty="0">
              <a:cs typeface="Arial" panose="020B0604020202020204" pitchFamily="34" charset="0"/>
            </a:rPr>
            <a:t>- Company's income statement and balance sheet.</a:t>
          </a:r>
        </a:p>
        <a:p>
          <a:r>
            <a:rPr lang="en-US" dirty="0">
              <a:cs typeface="Arial" panose="020B0604020202020204" pitchFamily="34" charset="0"/>
            </a:rPr>
            <a:t>- Understand company’s past performance and growth potential.</a:t>
          </a:r>
          <a:endParaRPr lang="en-US" dirty="0"/>
        </a:p>
      </dgm:t>
    </dgm:pt>
    <dgm:pt modelId="{B08928DC-78A3-492D-8777-3C13E3667136}" type="parTrans" cxnId="{C0AB4D39-E163-48A9-9DA4-727F3874CE48}">
      <dgm:prSet/>
      <dgm:spPr/>
      <dgm:t>
        <a:bodyPr/>
        <a:lstStyle/>
        <a:p>
          <a:endParaRPr lang="en-US"/>
        </a:p>
      </dgm:t>
    </dgm:pt>
    <dgm:pt modelId="{5470D298-BF9E-43E4-B519-D470B3429290}" type="sibTrans" cxnId="{C0AB4D39-E163-48A9-9DA4-727F3874CE48}">
      <dgm:prSet/>
      <dgm:spPr/>
      <dgm:t>
        <a:bodyPr/>
        <a:lstStyle/>
        <a:p>
          <a:endParaRPr lang="en-US"/>
        </a:p>
      </dgm:t>
    </dgm:pt>
    <dgm:pt modelId="{B708F79E-5113-448D-8CB5-34F79ACC6149}">
      <dgm:prSet phldrT="[Text]"/>
      <dgm:spPr>
        <a:solidFill>
          <a:schemeClr val="accent3">
            <a:lumMod val="75000"/>
          </a:schemeClr>
        </a:solidFill>
        <a:ln>
          <a:solidFill>
            <a:schemeClr val="tx1"/>
          </a:solidFill>
        </a:ln>
      </dgm:spPr>
      <dgm:t>
        <a:bodyPr/>
        <a:lstStyle/>
        <a:p>
          <a:r>
            <a:rPr lang="en-US" b="1" u="sng" dirty="0">
              <a:cs typeface="Arial" panose="020B0604020202020204" pitchFamily="34" charset="0"/>
            </a:rPr>
            <a:t>Risk Factors</a:t>
          </a:r>
        </a:p>
        <a:p>
          <a:endParaRPr lang="en-US" b="1" u="sng" dirty="0">
            <a:cs typeface="Arial" panose="020B0604020202020204" pitchFamily="34" charset="0"/>
          </a:endParaRPr>
        </a:p>
        <a:p>
          <a:r>
            <a:rPr lang="en-US" dirty="0">
              <a:cs typeface="Arial" panose="020B0604020202020204" pitchFamily="34" charset="0"/>
            </a:rPr>
            <a:t>- Risks associated with the business, industry etc.</a:t>
          </a:r>
          <a:endParaRPr lang="en-US" dirty="0"/>
        </a:p>
      </dgm:t>
    </dgm:pt>
    <dgm:pt modelId="{80C57C43-827F-4997-BF00-021DC29193E1}" type="parTrans" cxnId="{BF6CABCF-5BDC-4053-9F3F-3BCA20649703}">
      <dgm:prSet/>
      <dgm:spPr/>
      <dgm:t>
        <a:bodyPr/>
        <a:lstStyle/>
        <a:p>
          <a:endParaRPr lang="en-US"/>
        </a:p>
      </dgm:t>
    </dgm:pt>
    <dgm:pt modelId="{230F6C46-705B-4912-927B-39A66AC5E9BA}" type="sibTrans" cxnId="{BF6CABCF-5BDC-4053-9F3F-3BCA20649703}">
      <dgm:prSet/>
      <dgm:spPr/>
      <dgm:t>
        <a:bodyPr/>
        <a:lstStyle/>
        <a:p>
          <a:endParaRPr lang="en-US"/>
        </a:p>
      </dgm:t>
    </dgm:pt>
    <dgm:pt modelId="{DEF43820-886C-427A-B106-508EE54F2107}">
      <dgm:prSet phldrT="[Text]"/>
      <dgm:spPr>
        <a:solidFill>
          <a:schemeClr val="tx2">
            <a:lumMod val="60000"/>
            <a:lumOff val="40000"/>
          </a:schemeClr>
        </a:solidFill>
        <a:ln>
          <a:solidFill>
            <a:schemeClr val="tx1"/>
          </a:solidFill>
        </a:ln>
      </dgm:spPr>
      <dgm:t>
        <a:bodyPr/>
        <a:lstStyle/>
        <a:p>
          <a:r>
            <a:rPr lang="en-IN" b="1" u="sng" dirty="0">
              <a:cs typeface="Arial" panose="020B0604020202020204" pitchFamily="34" charset="0"/>
            </a:rPr>
            <a:t>Litigation and Dispute matters</a:t>
          </a:r>
        </a:p>
        <a:p>
          <a:endParaRPr lang="en-IN" b="1" u="sng" dirty="0">
            <a:cs typeface="Arial" panose="020B0604020202020204" pitchFamily="34" charset="0"/>
          </a:endParaRPr>
        </a:p>
        <a:p>
          <a:r>
            <a:rPr lang="en-IN" dirty="0">
              <a:cs typeface="Arial" panose="020B0604020202020204" pitchFamily="34" charset="0"/>
            </a:rPr>
            <a:t>- Litigations in which the issuer company, subsidiary(ies), group company(ies), promoter(s) are involved.</a:t>
          </a:r>
          <a:endParaRPr lang="en-US" dirty="0"/>
        </a:p>
      </dgm:t>
    </dgm:pt>
    <dgm:pt modelId="{D182191F-D4B3-404A-B933-6108F0EFFEEE}" type="parTrans" cxnId="{460DF76F-E3AD-4DF5-8435-996FF0599100}">
      <dgm:prSet/>
      <dgm:spPr/>
      <dgm:t>
        <a:bodyPr/>
        <a:lstStyle/>
        <a:p>
          <a:endParaRPr lang="en-US"/>
        </a:p>
      </dgm:t>
    </dgm:pt>
    <dgm:pt modelId="{379D7561-7BB2-487B-AEE1-3BEEDB8FD107}" type="sibTrans" cxnId="{460DF76F-E3AD-4DF5-8435-996FF0599100}">
      <dgm:prSet/>
      <dgm:spPr/>
      <dgm:t>
        <a:bodyPr/>
        <a:lstStyle/>
        <a:p>
          <a:endParaRPr lang="en-US"/>
        </a:p>
      </dgm:t>
    </dgm:pt>
    <dgm:pt modelId="{EADCA29B-B895-4726-8CB9-9595041F765C}" type="pres">
      <dgm:prSet presAssocID="{78565C4A-3781-44FC-88DD-3BD0DC61A678}" presName="diagram" presStyleCnt="0">
        <dgm:presLayoutVars>
          <dgm:dir/>
          <dgm:resizeHandles val="exact"/>
        </dgm:presLayoutVars>
      </dgm:prSet>
      <dgm:spPr/>
    </dgm:pt>
    <dgm:pt modelId="{A87DD48C-E31D-4EFA-B977-5EEF512C8719}" type="pres">
      <dgm:prSet presAssocID="{BCD3C842-3839-4FA2-90F1-C2C3CD652D4F}" presName="node" presStyleLbl="node1" presStyleIdx="0" presStyleCnt="5" custScaleY="138604" custLinFactNeighborX="-456" custLinFactNeighborY="-31149">
        <dgm:presLayoutVars>
          <dgm:bulletEnabled val="1"/>
        </dgm:presLayoutVars>
      </dgm:prSet>
      <dgm:spPr/>
    </dgm:pt>
    <dgm:pt modelId="{8E7262F7-9B4F-48E6-AC34-FE0E5EF2F1CD}" type="pres">
      <dgm:prSet presAssocID="{5BAF0A26-FA9D-46B0-8146-04D4A05CD305}" presName="sibTrans" presStyleCnt="0"/>
      <dgm:spPr/>
    </dgm:pt>
    <dgm:pt modelId="{B6C1F5B4-6EFD-4D3F-94D3-945E13D0E90E}" type="pres">
      <dgm:prSet presAssocID="{01E9ED9E-8840-4C77-A53F-17569EC9553F}" presName="node" presStyleLbl="node1" presStyleIdx="1" presStyleCnt="5" custScaleY="138604" custLinFactNeighborX="-456" custLinFactNeighborY="-30389">
        <dgm:presLayoutVars>
          <dgm:bulletEnabled val="1"/>
        </dgm:presLayoutVars>
      </dgm:prSet>
      <dgm:spPr/>
    </dgm:pt>
    <dgm:pt modelId="{711DEC77-B744-4429-ACDF-E8217CB485A3}" type="pres">
      <dgm:prSet presAssocID="{1EA43675-8118-4E42-959F-1C745DEF0F89}" presName="sibTrans" presStyleCnt="0"/>
      <dgm:spPr/>
    </dgm:pt>
    <dgm:pt modelId="{05927BF2-0C8B-40BD-B6CC-69746ACFBCEF}" type="pres">
      <dgm:prSet presAssocID="{47B2DC44-8E5F-49F3-95CE-77962D7EB5EF}" presName="node" presStyleLbl="node1" presStyleIdx="2" presStyleCnt="5" custScaleY="138604" custLinFactNeighborY="-29630">
        <dgm:presLayoutVars>
          <dgm:bulletEnabled val="1"/>
        </dgm:presLayoutVars>
      </dgm:prSet>
      <dgm:spPr/>
    </dgm:pt>
    <dgm:pt modelId="{5A651040-2FDA-4705-9070-FC2DB78E1779}" type="pres">
      <dgm:prSet presAssocID="{5470D298-BF9E-43E4-B519-D470B3429290}" presName="sibTrans" presStyleCnt="0"/>
      <dgm:spPr/>
    </dgm:pt>
    <dgm:pt modelId="{575A35F0-26BC-4465-9D33-32A32B45F802}" type="pres">
      <dgm:prSet presAssocID="{B708F79E-5113-448D-8CB5-34F79ACC6149}" presName="node" presStyleLbl="node1" presStyleIdx="3" presStyleCnt="5" custScaleY="138604" custLinFactNeighborX="-37444" custLinFactNeighborY="6175">
        <dgm:presLayoutVars>
          <dgm:bulletEnabled val="1"/>
        </dgm:presLayoutVars>
      </dgm:prSet>
      <dgm:spPr/>
    </dgm:pt>
    <dgm:pt modelId="{C6AD0F40-804E-485E-AF09-01F12441AB32}" type="pres">
      <dgm:prSet presAssocID="{230F6C46-705B-4912-927B-39A66AC5E9BA}" presName="sibTrans" presStyleCnt="0"/>
      <dgm:spPr/>
    </dgm:pt>
    <dgm:pt modelId="{8EC5B8EA-2109-4FD1-9265-0D4F70CB3F34}" type="pres">
      <dgm:prSet presAssocID="{DEF43820-886C-427A-B106-508EE54F2107}" presName="node" presStyleLbl="node1" presStyleIdx="4" presStyleCnt="5" custScaleY="138604" custLinFactNeighborX="-21829" custLinFactNeighborY="10977">
        <dgm:presLayoutVars>
          <dgm:bulletEnabled val="1"/>
        </dgm:presLayoutVars>
      </dgm:prSet>
      <dgm:spPr/>
    </dgm:pt>
  </dgm:ptLst>
  <dgm:cxnLst>
    <dgm:cxn modelId="{46DCD801-41DD-4106-9F3E-B94A26DFFA8B}" srcId="{78565C4A-3781-44FC-88DD-3BD0DC61A678}" destId="{01E9ED9E-8840-4C77-A53F-17569EC9553F}" srcOrd="1" destOrd="0" parTransId="{66C1A652-D4C8-40D6-B2EE-DEFEE546DB6B}" sibTransId="{1EA43675-8118-4E42-959F-1C745DEF0F89}"/>
    <dgm:cxn modelId="{88A4FC2C-0993-49AA-90B9-D296759AE800}" type="presOf" srcId="{78565C4A-3781-44FC-88DD-3BD0DC61A678}" destId="{EADCA29B-B895-4726-8CB9-9595041F765C}" srcOrd="0" destOrd="0" presId="urn:microsoft.com/office/officeart/2005/8/layout/default"/>
    <dgm:cxn modelId="{C0AB4D39-E163-48A9-9DA4-727F3874CE48}" srcId="{78565C4A-3781-44FC-88DD-3BD0DC61A678}" destId="{47B2DC44-8E5F-49F3-95CE-77962D7EB5EF}" srcOrd="2" destOrd="0" parTransId="{B08928DC-78A3-492D-8777-3C13E3667136}" sibTransId="{5470D298-BF9E-43E4-B519-D470B3429290}"/>
    <dgm:cxn modelId="{E6427563-1D1C-421A-A088-67420B91CE47}" type="presOf" srcId="{DEF43820-886C-427A-B106-508EE54F2107}" destId="{8EC5B8EA-2109-4FD1-9265-0D4F70CB3F34}" srcOrd="0" destOrd="0" presId="urn:microsoft.com/office/officeart/2005/8/layout/default"/>
    <dgm:cxn modelId="{5A32BE44-5980-49E5-AF60-4D47201C6914}" type="presOf" srcId="{47B2DC44-8E5F-49F3-95CE-77962D7EB5EF}" destId="{05927BF2-0C8B-40BD-B6CC-69746ACFBCEF}" srcOrd="0" destOrd="0" presId="urn:microsoft.com/office/officeart/2005/8/layout/default"/>
    <dgm:cxn modelId="{460DF76F-E3AD-4DF5-8435-996FF0599100}" srcId="{78565C4A-3781-44FC-88DD-3BD0DC61A678}" destId="{DEF43820-886C-427A-B106-508EE54F2107}" srcOrd="4" destOrd="0" parTransId="{D182191F-D4B3-404A-B933-6108F0EFFEEE}" sibTransId="{379D7561-7BB2-487B-AEE1-3BEEDB8FD107}"/>
    <dgm:cxn modelId="{3FFE56A6-B6A5-4F21-A282-09EA7EDBBB63}" type="presOf" srcId="{BCD3C842-3839-4FA2-90F1-C2C3CD652D4F}" destId="{A87DD48C-E31D-4EFA-B977-5EEF512C8719}" srcOrd="0" destOrd="0" presId="urn:microsoft.com/office/officeart/2005/8/layout/default"/>
    <dgm:cxn modelId="{0F7EB1BE-7728-401F-9BF8-D273584B7D7D}" type="presOf" srcId="{B708F79E-5113-448D-8CB5-34F79ACC6149}" destId="{575A35F0-26BC-4465-9D33-32A32B45F802}" srcOrd="0" destOrd="0" presId="urn:microsoft.com/office/officeart/2005/8/layout/default"/>
    <dgm:cxn modelId="{292417C1-E373-4C98-8D56-9E5BC850FF54}" srcId="{78565C4A-3781-44FC-88DD-3BD0DC61A678}" destId="{BCD3C842-3839-4FA2-90F1-C2C3CD652D4F}" srcOrd="0" destOrd="0" parTransId="{7467617F-A730-490E-974A-5B82ABFAC6E8}" sibTransId="{5BAF0A26-FA9D-46B0-8146-04D4A05CD305}"/>
    <dgm:cxn modelId="{BF6CABCF-5BDC-4053-9F3F-3BCA20649703}" srcId="{78565C4A-3781-44FC-88DD-3BD0DC61A678}" destId="{B708F79E-5113-448D-8CB5-34F79ACC6149}" srcOrd="3" destOrd="0" parTransId="{80C57C43-827F-4997-BF00-021DC29193E1}" sibTransId="{230F6C46-705B-4912-927B-39A66AC5E9BA}"/>
    <dgm:cxn modelId="{51E273FB-D45B-43DE-BA46-F382318889EE}" type="presOf" srcId="{01E9ED9E-8840-4C77-A53F-17569EC9553F}" destId="{B6C1F5B4-6EFD-4D3F-94D3-945E13D0E90E}" srcOrd="0" destOrd="0" presId="urn:microsoft.com/office/officeart/2005/8/layout/default"/>
    <dgm:cxn modelId="{7B734174-8ADD-4025-82B2-643CC89DD0A2}" type="presParOf" srcId="{EADCA29B-B895-4726-8CB9-9595041F765C}" destId="{A87DD48C-E31D-4EFA-B977-5EEF512C8719}" srcOrd="0" destOrd="0" presId="urn:microsoft.com/office/officeart/2005/8/layout/default"/>
    <dgm:cxn modelId="{DE3F0C2E-12DA-4F7F-880C-C6871E8CDBFE}" type="presParOf" srcId="{EADCA29B-B895-4726-8CB9-9595041F765C}" destId="{8E7262F7-9B4F-48E6-AC34-FE0E5EF2F1CD}" srcOrd="1" destOrd="0" presId="urn:microsoft.com/office/officeart/2005/8/layout/default"/>
    <dgm:cxn modelId="{34705696-026D-4B60-A113-021B790BA5D1}" type="presParOf" srcId="{EADCA29B-B895-4726-8CB9-9595041F765C}" destId="{B6C1F5B4-6EFD-4D3F-94D3-945E13D0E90E}" srcOrd="2" destOrd="0" presId="urn:microsoft.com/office/officeart/2005/8/layout/default"/>
    <dgm:cxn modelId="{B281F858-A72D-4E31-8521-9AA73C479D9C}" type="presParOf" srcId="{EADCA29B-B895-4726-8CB9-9595041F765C}" destId="{711DEC77-B744-4429-ACDF-E8217CB485A3}" srcOrd="3" destOrd="0" presId="urn:microsoft.com/office/officeart/2005/8/layout/default"/>
    <dgm:cxn modelId="{0992E9D3-E9CA-4377-BD9E-808228578783}" type="presParOf" srcId="{EADCA29B-B895-4726-8CB9-9595041F765C}" destId="{05927BF2-0C8B-40BD-B6CC-69746ACFBCEF}" srcOrd="4" destOrd="0" presId="urn:microsoft.com/office/officeart/2005/8/layout/default"/>
    <dgm:cxn modelId="{1D852565-797B-4E90-B99F-234D026CCE97}" type="presParOf" srcId="{EADCA29B-B895-4726-8CB9-9595041F765C}" destId="{5A651040-2FDA-4705-9070-FC2DB78E1779}" srcOrd="5" destOrd="0" presId="urn:microsoft.com/office/officeart/2005/8/layout/default"/>
    <dgm:cxn modelId="{00A4095E-D44B-4124-9643-5D2A6EA844C7}" type="presParOf" srcId="{EADCA29B-B895-4726-8CB9-9595041F765C}" destId="{575A35F0-26BC-4465-9D33-32A32B45F802}" srcOrd="6" destOrd="0" presId="urn:microsoft.com/office/officeart/2005/8/layout/default"/>
    <dgm:cxn modelId="{2FE1A492-7752-4A74-B04A-730689D217C3}" type="presParOf" srcId="{EADCA29B-B895-4726-8CB9-9595041F765C}" destId="{C6AD0F40-804E-485E-AF09-01F12441AB32}" srcOrd="7" destOrd="0" presId="urn:microsoft.com/office/officeart/2005/8/layout/default"/>
    <dgm:cxn modelId="{7EC0F168-3878-4FBB-8680-C725CF7A6E6D}" type="presParOf" srcId="{EADCA29B-B895-4726-8CB9-9595041F765C}" destId="{8EC5B8EA-2109-4FD1-9265-0D4F70CB3F3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65C4A-3781-44FC-88DD-3BD0DC61A6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D3C842-3839-4FA2-90F1-C2C3CD652D4F}">
      <dgm:prSet phldrT="[Text]"/>
      <dgm:spPr>
        <a:solidFill>
          <a:schemeClr val="tx2">
            <a:lumMod val="60000"/>
            <a:lumOff val="40000"/>
          </a:schemeClr>
        </a:solidFill>
        <a:ln>
          <a:solidFill>
            <a:schemeClr val="tx1"/>
          </a:solidFill>
        </a:ln>
      </dgm:spPr>
      <dgm:t>
        <a:bodyPr/>
        <a:lstStyle/>
        <a:p>
          <a:r>
            <a:rPr lang="en-US" b="1" u="sng" dirty="0">
              <a:cs typeface="Arial" panose="020B0604020202020204" pitchFamily="34" charset="0"/>
            </a:rPr>
            <a:t>Capital Structure</a:t>
          </a:r>
        </a:p>
        <a:p>
          <a:endParaRPr lang="en-US" b="1" u="sng" dirty="0">
            <a:cs typeface="Arial" panose="020B0604020202020204" pitchFamily="34" charset="0"/>
          </a:endParaRPr>
        </a:p>
        <a:p>
          <a:r>
            <a:rPr lang="en-US" dirty="0">
              <a:cs typeface="Arial" panose="020B0604020202020204" pitchFamily="34" charset="0"/>
            </a:rPr>
            <a:t>- Capital formation of the company, </a:t>
          </a:r>
        </a:p>
        <a:p>
          <a:r>
            <a:rPr lang="en-US" dirty="0">
              <a:cs typeface="Arial" panose="020B0604020202020204" pitchFamily="34" charset="0"/>
            </a:rPr>
            <a:t>- Existing shareholders and their percentage shareholdings etc.</a:t>
          </a:r>
          <a:endParaRPr lang="en-US" dirty="0"/>
        </a:p>
      </dgm:t>
    </dgm:pt>
    <dgm:pt modelId="{7467617F-A730-490E-974A-5B82ABFAC6E8}" type="parTrans" cxnId="{292417C1-E373-4C98-8D56-9E5BC850FF54}">
      <dgm:prSet/>
      <dgm:spPr/>
      <dgm:t>
        <a:bodyPr/>
        <a:lstStyle/>
        <a:p>
          <a:endParaRPr lang="en-US"/>
        </a:p>
      </dgm:t>
    </dgm:pt>
    <dgm:pt modelId="{5BAF0A26-FA9D-46B0-8146-04D4A05CD305}" type="sibTrans" cxnId="{292417C1-E373-4C98-8D56-9E5BC850FF54}">
      <dgm:prSet/>
      <dgm:spPr/>
      <dgm:t>
        <a:bodyPr/>
        <a:lstStyle/>
        <a:p>
          <a:endParaRPr lang="en-US"/>
        </a:p>
      </dgm:t>
    </dgm:pt>
    <dgm:pt modelId="{01E9ED9E-8840-4C77-A53F-17569EC9553F}">
      <dgm:prSet phldrT="[Text]"/>
      <dgm:spPr>
        <a:solidFill>
          <a:schemeClr val="accent3">
            <a:lumMod val="75000"/>
          </a:schemeClr>
        </a:solidFill>
        <a:ln>
          <a:solidFill>
            <a:schemeClr val="tx1"/>
          </a:solidFill>
        </a:ln>
      </dgm:spPr>
      <dgm:t>
        <a:bodyPr/>
        <a:lstStyle/>
        <a:p>
          <a:r>
            <a:rPr lang="en-US" b="1" u="sng" dirty="0">
              <a:cs typeface="Arial" panose="020B0604020202020204" pitchFamily="34" charset="0"/>
            </a:rPr>
            <a:t>Objects of the Issue</a:t>
          </a:r>
        </a:p>
        <a:p>
          <a:endParaRPr lang="en-US" b="1" u="sng" dirty="0">
            <a:cs typeface="Arial" panose="020B0604020202020204" pitchFamily="34" charset="0"/>
          </a:endParaRPr>
        </a:p>
        <a:p>
          <a:r>
            <a:rPr lang="en-US" dirty="0">
              <a:cs typeface="Arial" panose="020B0604020202020204" pitchFamily="34" charset="0"/>
            </a:rPr>
            <a:t>- Basic purpose of the company for going public and / or raising funds.</a:t>
          </a:r>
        </a:p>
        <a:p>
          <a:endParaRPr lang="en-US" dirty="0">
            <a:cs typeface="Arial" panose="020B0604020202020204" pitchFamily="34" charset="0"/>
          </a:endParaRPr>
        </a:p>
        <a:p>
          <a:r>
            <a:rPr lang="en-US" dirty="0">
              <a:cs typeface="Arial" panose="020B0604020202020204" pitchFamily="34" charset="0"/>
            </a:rPr>
            <a:t>- Informs how the funds will be utilized.</a:t>
          </a:r>
          <a:endParaRPr lang="en-US" dirty="0"/>
        </a:p>
      </dgm:t>
    </dgm:pt>
    <dgm:pt modelId="{66C1A652-D4C8-40D6-B2EE-DEFEE546DB6B}" type="parTrans" cxnId="{46DCD801-41DD-4106-9F3E-B94A26DFFA8B}">
      <dgm:prSet/>
      <dgm:spPr/>
      <dgm:t>
        <a:bodyPr/>
        <a:lstStyle/>
        <a:p>
          <a:endParaRPr lang="en-US"/>
        </a:p>
      </dgm:t>
    </dgm:pt>
    <dgm:pt modelId="{1EA43675-8118-4E42-959F-1C745DEF0F89}" type="sibTrans" cxnId="{46DCD801-41DD-4106-9F3E-B94A26DFFA8B}">
      <dgm:prSet/>
      <dgm:spPr/>
      <dgm:t>
        <a:bodyPr/>
        <a:lstStyle/>
        <a:p>
          <a:endParaRPr lang="en-US"/>
        </a:p>
      </dgm:t>
    </dgm:pt>
    <dgm:pt modelId="{47B2DC44-8E5F-49F3-95CE-77962D7EB5EF}">
      <dgm:prSet phldrT="[Text]"/>
      <dgm:spPr>
        <a:solidFill>
          <a:schemeClr val="accent3">
            <a:lumMod val="75000"/>
          </a:schemeClr>
        </a:solidFill>
        <a:ln>
          <a:solidFill>
            <a:schemeClr val="tx1"/>
          </a:solidFill>
        </a:ln>
      </dgm:spPr>
      <dgm:t>
        <a:bodyPr/>
        <a:lstStyle/>
        <a:p>
          <a:r>
            <a:rPr lang="en-US" b="1" u="sng" dirty="0">
              <a:cs typeface="Arial" panose="020B0604020202020204" pitchFamily="34" charset="0"/>
            </a:rPr>
            <a:t>Basis for Issue Price</a:t>
          </a:r>
        </a:p>
        <a:p>
          <a:endParaRPr lang="en-US" b="1" u="sng" dirty="0">
            <a:cs typeface="Arial" panose="020B0604020202020204" pitchFamily="34" charset="0"/>
          </a:endParaRPr>
        </a:p>
        <a:p>
          <a:r>
            <a:rPr lang="en-US" dirty="0"/>
            <a:t>- Helps understand the basis for pricing </a:t>
          </a:r>
        </a:p>
        <a:p>
          <a:endParaRPr lang="en-US" dirty="0"/>
        </a:p>
        <a:p>
          <a:r>
            <a:rPr lang="en-US" dirty="0"/>
            <a:t>- Comparison with other listed entities in the same / similar segment.</a:t>
          </a:r>
        </a:p>
      </dgm:t>
    </dgm:pt>
    <dgm:pt modelId="{B08928DC-78A3-492D-8777-3C13E3667136}" type="parTrans" cxnId="{C0AB4D39-E163-48A9-9DA4-727F3874CE48}">
      <dgm:prSet/>
      <dgm:spPr/>
      <dgm:t>
        <a:bodyPr/>
        <a:lstStyle/>
        <a:p>
          <a:endParaRPr lang="en-US"/>
        </a:p>
      </dgm:t>
    </dgm:pt>
    <dgm:pt modelId="{5470D298-BF9E-43E4-B519-D470B3429290}" type="sibTrans" cxnId="{C0AB4D39-E163-48A9-9DA4-727F3874CE48}">
      <dgm:prSet/>
      <dgm:spPr/>
      <dgm:t>
        <a:bodyPr/>
        <a:lstStyle/>
        <a:p>
          <a:endParaRPr lang="en-US"/>
        </a:p>
      </dgm:t>
    </dgm:pt>
    <dgm:pt modelId="{B708F79E-5113-448D-8CB5-34F79ACC6149}">
      <dgm:prSet phldrT="[Text]"/>
      <dgm:spPr>
        <a:solidFill>
          <a:schemeClr val="tx2">
            <a:lumMod val="60000"/>
            <a:lumOff val="40000"/>
          </a:schemeClr>
        </a:solidFill>
        <a:ln>
          <a:solidFill>
            <a:schemeClr val="tx1"/>
          </a:solidFill>
        </a:ln>
      </dgm:spPr>
      <dgm:t>
        <a:bodyPr/>
        <a:lstStyle/>
        <a:p>
          <a:r>
            <a:rPr lang="en-US" b="1" u="sng" dirty="0"/>
            <a:t>Managements discussions and Analysis of financial conditions and results of operations</a:t>
          </a:r>
        </a:p>
        <a:p>
          <a:r>
            <a:rPr lang="en-US" dirty="0">
              <a:cs typeface="Arial" panose="020B0604020202020204" pitchFamily="34" charset="0"/>
            </a:rPr>
            <a:t>- Information related to the strength of the company's business plan, recent developments, performance etc. </a:t>
          </a:r>
        </a:p>
        <a:p>
          <a:r>
            <a:rPr lang="en-US" dirty="0">
              <a:cs typeface="Arial" panose="020B0604020202020204" pitchFamily="34" charset="0"/>
            </a:rPr>
            <a:t>- Performance analysis with qualitative and quantitative measures.</a:t>
          </a:r>
        </a:p>
      </dgm:t>
    </dgm:pt>
    <dgm:pt modelId="{80C57C43-827F-4997-BF00-021DC29193E1}" type="parTrans" cxnId="{BF6CABCF-5BDC-4053-9F3F-3BCA20649703}">
      <dgm:prSet/>
      <dgm:spPr/>
      <dgm:t>
        <a:bodyPr/>
        <a:lstStyle/>
        <a:p>
          <a:endParaRPr lang="en-US"/>
        </a:p>
      </dgm:t>
    </dgm:pt>
    <dgm:pt modelId="{230F6C46-705B-4912-927B-39A66AC5E9BA}" type="sibTrans" cxnId="{BF6CABCF-5BDC-4053-9F3F-3BCA20649703}">
      <dgm:prSet/>
      <dgm:spPr/>
      <dgm:t>
        <a:bodyPr/>
        <a:lstStyle/>
        <a:p>
          <a:endParaRPr lang="en-US"/>
        </a:p>
      </dgm:t>
    </dgm:pt>
    <dgm:pt modelId="{EADCA29B-B895-4726-8CB9-9595041F765C}" type="pres">
      <dgm:prSet presAssocID="{78565C4A-3781-44FC-88DD-3BD0DC61A678}" presName="diagram" presStyleCnt="0">
        <dgm:presLayoutVars>
          <dgm:dir/>
          <dgm:resizeHandles val="exact"/>
        </dgm:presLayoutVars>
      </dgm:prSet>
      <dgm:spPr/>
    </dgm:pt>
    <dgm:pt modelId="{A87DD48C-E31D-4EFA-B977-5EEF512C8719}" type="pres">
      <dgm:prSet presAssocID="{BCD3C842-3839-4FA2-90F1-C2C3CD652D4F}" presName="node" presStyleLbl="node1" presStyleIdx="0" presStyleCnt="4">
        <dgm:presLayoutVars>
          <dgm:bulletEnabled val="1"/>
        </dgm:presLayoutVars>
      </dgm:prSet>
      <dgm:spPr/>
    </dgm:pt>
    <dgm:pt modelId="{8E7262F7-9B4F-48E6-AC34-FE0E5EF2F1CD}" type="pres">
      <dgm:prSet presAssocID="{5BAF0A26-FA9D-46B0-8146-04D4A05CD305}" presName="sibTrans" presStyleCnt="0"/>
      <dgm:spPr/>
    </dgm:pt>
    <dgm:pt modelId="{B6C1F5B4-6EFD-4D3F-94D3-945E13D0E90E}" type="pres">
      <dgm:prSet presAssocID="{01E9ED9E-8840-4C77-A53F-17569EC9553F}" presName="node" presStyleLbl="node1" presStyleIdx="1" presStyleCnt="4">
        <dgm:presLayoutVars>
          <dgm:bulletEnabled val="1"/>
        </dgm:presLayoutVars>
      </dgm:prSet>
      <dgm:spPr/>
    </dgm:pt>
    <dgm:pt modelId="{711DEC77-B744-4429-ACDF-E8217CB485A3}" type="pres">
      <dgm:prSet presAssocID="{1EA43675-8118-4E42-959F-1C745DEF0F89}" presName="sibTrans" presStyleCnt="0"/>
      <dgm:spPr/>
    </dgm:pt>
    <dgm:pt modelId="{05927BF2-0C8B-40BD-B6CC-69746ACFBCEF}" type="pres">
      <dgm:prSet presAssocID="{47B2DC44-8E5F-49F3-95CE-77962D7EB5EF}" presName="node" presStyleLbl="node1" presStyleIdx="2" presStyleCnt="4">
        <dgm:presLayoutVars>
          <dgm:bulletEnabled val="1"/>
        </dgm:presLayoutVars>
      </dgm:prSet>
      <dgm:spPr/>
    </dgm:pt>
    <dgm:pt modelId="{5A651040-2FDA-4705-9070-FC2DB78E1779}" type="pres">
      <dgm:prSet presAssocID="{5470D298-BF9E-43E4-B519-D470B3429290}" presName="sibTrans" presStyleCnt="0"/>
      <dgm:spPr/>
    </dgm:pt>
    <dgm:pt modelId="{575A35F0-26BC-4465-9D33-32A32B45F802}" type="pres">
      <dgm:prSet presAssocID="{B708F79E-5113-448D-8CB5-34F79ACC6149}" presName="node" presStyleLbl="node1" presStyleIdx="3" presStyleCnt="4">
        <dgm:presLayoutVars>
          <dgm:bulletEnabled val="1"/>
        </dgm:presLayoutVars>
      </dgm:prSet>
      <dgm:spPr/>
    </dgm:pt>
  </dgm:ptLst>
  <dgm:cxnLst>
    <dgm:cxn modelId="{46DCD801-41DD-4106-9F3E-B94A26DFFA8B}" srcId="{78565C4A-3781-44FC-88DD-3BD0DC61A678}" destId="{01E9ED9E-8840-4C77-A53F-17569EC9553F}" srcOrd="1" destOrd="0" parTransId="{66C1A652-D4C8-40D6-B2EE-DEFEE546DB6B}" sibTransId="{1EA43675-8118-4E42-959F-1C745DEF0F89}"/>
    <dgm:cxn modelId="{88A4FC2C-0993-49AA-90B9-D296759AE800}" type="presOf" srcId="{78565C4A-3781-44FC-88DD-3BD0DC61A678}" destId="{EADCA29B-B895-4726-8CB9-9595041F765C}" srcOrd="0" destOrd="0" presId="urn:microsoft.com/office/officeart/2005/8/layout/default"/>
    <dgm:cxn modelId="{C0AB4D39-E163-48A9-9DA4-727F3874CE48}" srcId="{78565C4A-3781-44FC-88DD-3BD0DC61A678}" destId="{47B2DC44-8E5F-49F3-95CE-77962D7EB5EF}" srcOrd="2" destOrd="0" parTransId="{B08928DC-78A3-492D-8777-3C13E3667136}" sibTransId="{5470D298-BF9E-43E4-B519-D470B3429290}"/>
    <dgm:cxn modelId="{5A32BE44-5980-49E5-AF60-4D47201C6914}" type="presOf" srcId="{47B2DC44-8E5F-49F3-95CE-77962D7EB5EF}" destId="{05927BF2-0C8B-40BD-B6CC-69746ACFBCEF}" srcOrd="0" destOrd="0" presId="urn:microsoft.com/office/officeart/2005/8/layout/default"/>
    <dgm:cxn modelId="{3FFE56A6-B6A5-4F21-A282-09EA7EDBBB63}" type="presOf" srcId="{BCD3C842-3839-4FA2-90F1-C2C3CD652D4F}" destId="{A87DD48C-E31D-4EFA-B977-5EEF512C8719}" srcOrd="0" destOrd="0" presId="urn:microsoft.com/office/officeart/2005/8/layout/default"/>
    <dgm:cxn modelId="{0F7EB1BE-7728-401F-9BF8-D273584B7D7D}" type="presOf" srcId="{B708F79E-5113-448D-8CB5-34F79ACC6149}" destId="{575A35F0-26BC-4465-9D33-32A32B45F802}" srcOrd="0" destOrd="0" presId="urn:microsoft.com/office/officeart/2005/8/layout/default"/>
    <dgm:cxn modelId="{292417C1-E373-4C98-8D56-9E5BC850FF54}" srcId="{78565C4A-3781-44FC-88DD-3BD0DC61A678}" destId="{BCD3C842-3839-4FA2-90F1-C2C3CD652D4F}" srcOrd="0" destOrd="0" parTransId="{7467617F-A730-490E-974A-5B82ABFAC6E8}" sibTransId="{5BAF0A26-FA9D-46B0-8146-04D4A05CD305}"/>
    <dgm:cxn modelId="{BF6CABCF-5BDC-4053-9F3F-3BCA20649703}" srcId="{78565C4A-3781-44FC-88DD-3BD0DC61A678}" destId="{B708F79E-5113-448D-8CB5-34F79ACC6149}" srcOrd="3" destOrd="0" parTransId="{80C57C43-827F-4997-BF00-021DC29193E1}" sibTransId="{230F6C46-705B-4912-927B-39A66AC5E9BA}"/>
    <dgm:cxn modelId="{51E273FB-D45B-43DE-BA46-F382318889EE}" type="presOf" srcId="{01E9ED9E-8840-4C77-A53F-17569EC9553F}" destId="{B6C1F5B4-6EFD-4D3F-94D3-945E13D0E90E}" srcOrd="0" destOrd="0" presId="urn:microsoft.com/office/officeart/2005/8/layout/default"/>
    <dgm:cxn modelId="{7B734174-8ADD-4025-82B2-643CC89DD0A2}" type="presParOf" srcId="{EADCA29B-B895-4726-8CB9-9595041F765C}" destId="{A87DD48C-E31D-4EFA-B977-5EEF512C8719}" srcOrd="0" destOrd="0" presId="urn:microsoft.com/office/officeart/2005/8/layout/default"/>
    <dgm:cxn modelId="{DE3F0C2E-12DA-4F7F-880C-C6871E8CDBFE}" type="presParOf" srcId="{EADCA29B-B895-4726-8CB9-9595041F765C}" destId="{8E7262F7-9B4F-48E6-AC34-FE0E5EF2F1CD}" srcOrd="1" destOrd="0" presId="urn:microsoft.com/office/officeart/2005/8/layout/default"/>
    <dgm:cxn modelId="{34705696-026D-4B60-A113-021B790BA5D1}" type="presParOf" srcId="{EADCA29B-B895-4726-8CB9-9595041F765C}" destId="{B6C1F5B4-6EFD-4D3F-94D3-945E13D0E90E}" srcOrd="2" destOrd="0" presId="urn:microsoft.com/office/officeart/2005/8/layout/default"/>
    <dgm:cxn modelId="{B281F858-A72D-4E31-8521-9AA73C479D9C}" type="presParOf" srcId="{EADCA29B-B895-4726-8CB9-9595041F765C}" destId="{711DEC77-B744-4429-ACDF-E8217CB485A3}" srcOrd="3" destOrd="0" presId="urn:microsoft.com/office/officeart/2005/8/layout/default"/>
    <dgm:cxn modelId="{0992E9D3-E9CA-4377-BD9E-808228578783}" type="presParOf" srcId="{EADCA29B-B895-4726-8CB9-9595041F765C}" destId="{05927BF2-0C8B-40BD-B6CC-69746ACFBCEF}" srcOrd="4" destOrd="0" presId="urn:microsoft.com/office/officeart/2005/8/layout/default"/>
    <dgm:cxn modelId="{1D852565-797B-4E90-B99F-234D026CCE97}" type="presParOf" srcId="{EADCA29B-B895-4726-8CB9-9595041F765C}" destId="{5A651040-2FDA-4705-9070-FC2DB78E1779}" srcOrd="5" destOrd="0" presId="urn:microsoft.com/office/officeart/2005/8/layout/default"/>
    <dgm:cxn modelId="{00A4095E-D44B-4124-9643-5D2A6EA844C7}" type="presParOf" srcId="{EADCA29B-B895-4726-8CB9-9595041F765C}" destId="{575A35F0-26BC-4465-9D33-32A32B45F80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0CEEBC-EF57-49EC-9155-E248FF058F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1968600-2FF6-4D58-8F03-CE824CDB3B8B}">
      <dgm:prSet phldrT="[Text]" custT="1"/>
      <dgm:spPr>
        <a:solidFill>
          <a:schemeClr val="tx2"/>
        </a:solidFill>
        <a:ln>
          <a:solidFill>
            <a:schemeClr val="tx1"/>
          </a:solidFill>
        </a:ln>
      </dgm:spPr>
      <dgm:t>
        <a:bodyPr/>
        <a:lstStyle/>
        <a:p>
          <a:r>
            <a:rPr lang="en-US" sz="1600" dirty="0"/>
            <a:t>Research Reports</a:t>
          </a:r>
        </a:p>
      </dgm:t>
    </dgm:pt>
    <dgm:pt modelId="{6007AD32-0967-4870-8A74-AE12D55E16A7}" type="parTrans" cxnId="{2F695324-2EDB-4321-8DB6-5F76CA42DBD6}">
      <dgm:prSet/>
      <dgm:spPr/>
      <dgm:t>
        <a:bodyPr/>
        <a:lstStyle/>
        <a:p>
          <a:endParaRPr lang="en-US" sz="1600"/>
        </a:p>
      </dgm:t>
    </dgm:pt>
    <dgm:pt modelId="{A234D1F8-478E-4F9A-9029-FF233EAC7607}" type="sibTrans" cxnId="{2F695324-2EDB-4321-8DB6-5F76CA42DBD6}">
      <dgm:prSet/>
      <dgm:spPr/>
      <dgm:t>
        <a:bodyPr/>
        <a:lstStyle/>
        <a:p>
          <a:endParaRPr lang="en-US" sz="1600"/>
        </a:p>
      </dgm:t>
    </dgm:pt>
    <dgm:pt modelId="{0692E043-2F6B-40DC-A591-FB6038C396EF}">
      <dgm:prSet phldrT="[Text]" custT="1"/>
      <dgm:spPr>
        <a:solidFill>
          <a:schemeClr val="accent4">
            <a:lumMod val="60000"/>
            <a:lumOff val="40000"/>
          </a:schemeClr>
        </a:solidFill>
        <a:ln>
          <a:solidFill>
            <a:schemeClr val="tx1"/>
          </a:solidFill>
        </a:ln>
      </dgm:spPr>
      <dgm:t>
        <a:bodyPr/>
        <a:lstStyle/>
        <a:p>
          <a:r>
            <a:rPr lang="en-US" sz="1600" dirty="0">
              <a:solidFill>
                <a:schemeClr val="tx1"/>
              </a:solidFill>
            </a:rPr>
            <a:t>ROC Filings made by the Company since Inception;</a:t>
          </a:r>
        </a:p>
      </dgm:t>
    </dgm:pt>
    <dgm:pt modelId="{6AC85D69-AFA9-4753-997D-09D4668B5887}" type="parTrans" cxnId="{E11E3EA1-9ECB-4CA1-BF53-A51AC8986F0F}">
      <dgm:prSet/>
      <dgm:spPr/>
      <dgm:t>
        <a:bodyPr/>
        <a:lstStyle/>
        <a:p>
          <a:endParaRPr lang="en-US" sz="1600"/>
        </a:p>
      </dgm:t>
    </dgm:pt>
    <dgm:pt modelId="{5F5BDD40-2768-4055-B7CD-9FCA3F8E85C5}" type="sibTrans" cxnId="{E11E3EA1-9ECB-4CA1-BF53-A51AC8986F0F}">
      <dgm:prSet/>
      <dgm:spPr/>
      <dgm:t>
        <a:bodyPr/>
        <a:lstStyle/>
        <a:p>
          <a:endParaRPr lang="en-US" sz="1600"/>
        </a:p>
      </dgm:t>
    </dgm:pt>
    <dgm:pt modelId="{EBB1AC5B-00F5-4E3D-896F-61979EE4D061}">
      <dgm:prSet phldrT="[Text]" custT="1"/>
      <dgm:spPr>
        <a:solidFill>
          <a:schemeClr val="tx2"/>
        </a:solidFill>
        <a:ln>
          <a:solidFill>
            <a:schemeClr val="tx1"/>
          </a:solidFill>
        </a:ln>
      </dgm:spPr>
      <dgm:t>
        <a:bodyPr/>
        <a:lstStyle/>
        <a:p>
          <a:r>
            <a:rPr lang="en-US" sz="1600" dirty="0"/>
            <a:t>Minutes of the meetings of the Board / Shareholders of the issuer company</a:t>
          </a:r>
        </a:p>
      </dgm:t>
    </dgm:pt>
    <dgm:pt modelId="{093FEB12-AAAF-4C17-93DB-C937F3C918C5}" type="parTrans" cxnId="{D6282A8B-6FB1-4BED-A7F0-F9E7F1298699}">
      <dgm:prSet/>
      <dgm:spPr/>
      <dgm:t>
        <a:bodyPr/>
        <a:lstStyle/>
        <a:p>
          <a:endParaRPr lang="en-US" sz="1600"/>
        </a:p>
      </dgm:t>
    </dgm:pt>
    <dgm:pt modelId="{5046B84E-73C7-4C37-9068-E5CA2DE4B4F6}" type="sibTrans" cxnId="{D6282A8B-6FB1-4BED-A7F0-F9E7F1298699}">
      <dgm:prSet/>
      <dgm:spPr/>
      <dgm:t>
        <a:bodyPr/>
        <a:lstStyle/>
        <a:p>
          <a:endParaRPr lang="en-US" sz="1600"/>
        </a:p>
      </dgm:t>
    </dgm:pt>
    <dgm:pt modelId="{1308C32D-D11B-484A-965B-115B21F70BF1}">
      <dgm:prSet phldrT="[Text]" custT="1"/>
      <dgm:spPr>
        <a:solidFill>
          <a:schemeClr val="accent4">
            <a:lumMod val="60000"/>
            <a:lumOff val="40000"/>
          </a:schemeClr>
        </a:solidFill>
        <a:ln>
          <a:solidFill>
            <a:schemeClr val="tx1"/>
          </a:solidFill>
        </a:ln>
      </dgm:spPr>
      <dgm:t>
        <a:bodyPr/>
        <a:lstStyle/>
        <a:p>
          <a:r>
            <a:rPr lang="en-US" sz="1600" dirty="0">
              <a:solidFill>
                <a:schemeClr val="tx1"/>
              </a:solidFill>
            </a:rPr>
            <a:t>Industry Reports;</a:t>
          </a:r>
        </a:p>
      </dgm:t>
    </dgm:pt>
    <dgm:pt modelId="{2921956D-6E72-4834-9175-8169F1627D00}" type="parTrans" cxnId="{DF2CF8EB-F84F-4166-BF7D-FEC109100A63}">
      <dgm:prSet/>
      <dgm:spPr/>
      <dgm:t>
        <a:bodyPr/>
        <a:lstStyle/>
        <a:p>
          <a:endParaRPr lang="en-US" sz="1600"/>
        </a:p>
      </dgm:t>
    </dgm:pt>
    <dgm:pt modelId="{D13E7761-B6EE-4F34-A733-F470991082FA}" type="sibTrans" cxnId="{DF2CF8EB-F84F-4166-BF7D-FEC109100A63}">
      <dgm:prSet/>
      <dgm:spPr/>
      <dgm:t>
        <a:bodyPr/>
        <a:lstStyle/>
        <a:p>
          <a:endParaRPr lang="en-US" sz="1600"/>
        </a:p>
      </dgm:t>
    </dgm:pt>
    <dgm:pt modelId="{BF13AD3D-8574-4CBC-9901-D669101F3DA8}">
      <dgm:prSet phldrT="[Text]" custT="1"/>
      <dgm:spPr>
        <a:solidFill>
          <a:schemeClr val="tx2"/>
        </a:solidFill>
        <a:ln>
          <a:solidFill>
            <a:schemeClr val="tx1"/>
          </a:solidFill>
        </a:ln>
      </dgm:spPr>
      <dgm:t>
        <a:bodyPr/>
        <a:lstStyle/>
        <a:p>
          <a:r>
            <a:rPr lang="en-US" sz="1600" dirty="0"/>
            <a:t>Collaboration Agreements/Shareholders Agreements</a:t>
          </a:r>
        </a:p>
      </dgm:t>
    </dgm:pt>
    <dgm:pt modelId="{BB5409C0-42DB-4C3B-9357-398D7CF1A252}" type="parTrans" cxnId="{C37389A7-64A1-4033-B15B-B80A769FFC56}">
      <dgm:prSet/>
      <dgm:spPr/>
      <dgm:t>
        <a:bodyPr/>
        <a:lstStyle/>
        <a:p>
          <a:endParaRPr lang="en-US" sz="1600"/>
        </a:p>
      </dgm:t>
    </dgm:pt>
    <dgm:pt modelId="{C15B966C-416C-45F0-BECF-F66487BB1299}" type="sibTrans" cxnId="{C37389A7-64A1-4033-B15B-B80A769FFC56}">
      <dgm:prSet/>
      <dgm:spPr/>
      <dgm:t>
        <a:bodyPr/>
        <a:lstStyle/>
        <a:p>
          <a:endParaRPr lang="en-US" sz="1600"/>
        </a:p>
      </dgm:t>
    </dgm:pt>
    <dgm:pt modelId="{2AB34A81-BA23-4B51-A814-4D294D688185}">
      <dgm:prSet custT="1"/>
      <dgm:spPr>
        <a:solidFill>
          <a:schemeClr val="accent4">
            <a:lumMod val="60000"/>
            <a:lumOff val="40000"/>
          </a:schemeClr>
        </a:solidFill>
        <a:ln>
          <a:solidFill>
            <a:schemeClr val="tx1"/>
          </a:solidFill>
        </a:ln>
      </dgm:spPr>
      <dgm:t>
        <a:bodyPr/>
        <a:lstStyle/>
        <a:p>
          <a:r>
            <a:rPr lang="en-US" sz="1600" dirty="0">
              <a:solidFill>
                <a:schemeClr val="tx1"/>
              </a:solidFill>
            </a:rPr>
            <a:t>Credit Ratings;</a:t>
          </a:r>
        </a:p>
      </dgm:t>
    </dgm:pt>
    <dgm:pt modelId="{4CF05F99-D0B4-47D6-BD1B-1EAF12525DD4}" type="parTrans" cxnId="{3B08C3C4-593A-49DC-8169-DB01A96F93AA}">
      <dgm:prSet/>
      <dgm:spPr/>
      <dgm:t>
        <a:bodyPr/>
        <a:lstStyle/>
        <a:p>
          <a:endParaRPr lang="en-US" sz="1600"/>
        </a:p>
      </dgm:t>
    </dgm:pt>
    <dgm:pt modelId="{7A974C2A-DE37-45B5-8888-C25B21CC81EC}" type="sibTrans" cxnId="{3B08C3C4-593A-49DC-8169-DB01A96F93AA}">
      <dgm:prSet/>
      <dgm:spPr/>
      <dgm:t>
        <a:bodyPr/>
        <a:lstStyle/>
        <a:p>
          <a:endParaRPr lang="en-US" sz="1600"/>
        </a:p>
      </dgm:t>
    </dgm:pt>
    <dgm:pt modelId="{42653C5E-BD7D-491F-867F-50F0EC35A45A}">
      <dgm:prSet custT="1"/>
      <dgm:spPr>
        <a:solidFill>
          <a:schemeClr val="tx2"/>
        </a:solidFill>
        <a:ln>
          <a:solidFill>
            <a:schemeClr val="tx1"/>
          </a:solidFill>
        </a:ln>
      </dgm:spPr>
      <dgm:t>
        <a:bodyPr/>
        <a:lstStyle/>
        <a:p>
          <a:r>
            <a:rPr lang="en-US" sz="1600" dirty="0"/>
            <a:t>Third Party Reports/certification on project;</a:t>
          </a:r>
        </a:p>
      </dgm:t>
    </dgm:pt>
    <dgm:pt modelId="{71251CF1-1C28-4AC8-80CC-EC5B6D99A78F}" type="parTrans" cxnId="{CF6810EE-CBB1-46F7-AC1E-96B3EC4F5BFF}">
      <dgm:prSet/>
      <dgm:spPr/>
      <dgm:t>
        <a:bodyPr/>
        <a:lstStyle/>
        <a:p>
          <a:endParaRPr lang="en-US" sz="1600"/>
        </a:p>
      </dgm:t>
    </dgm:pt>
    <dgm:pt modelId="{D352F191-DFA4-41B7-99B7-E6DED51649D3}" type="sibTrans" cxnId="{CF6810EE-CBB1-46F7-AC1E-96B3EC4F5BFF}">
      <dgm:prSet/>
      <dgm:spPr/>
      <dgm:t>
        <a:bodyPr/>
        <a:lstStyle/>
        <a:p>
          <a:endParaRPr lang="en-US" sz="1600"/>
        </a:p>
      </dgm:t>
    </dgm:pt>
    <dgm:pt modelId="{0341447D-A4FF-4A31-B315-7FDE899E6FFA}">
      <dgm:prSet custT="1"/>
      <dgm:spPr>
        <a:solidFill>
          <a:schemeClr val="accent4">
            <a:lumMod val="60000"/>
            <a:lumOff val="40000"/>
          </a:schemeClr>
        </a:solidFill>
        <a:ln>
          <a:solidFill>
            <a:schemeClr val="tx1"/>
          </a:solidFill>
        </a:ln>
      </dgm:spPr>
      <dgm:t>
        <a:bodyPr/>
        <a:lstStyle/>
        <a:p>
          <a:r>
            <a:rPr lang="en-US" sz="1600" dirty="0">
              <a:solidFill>
                <a:schemeClr val="tx1"/>
              </a:solidFill>
            </a:rPr>
            <a:t>Techno Economic Viability Reports etc.</a:t>
          </a:r>
        </a:p>
      </dgm:t>
    </dgm:pt>
    <dgm:pt modelId="{51CE867C-F3A0-4B0C-B24E-A8206C4D46D5}" type="parTrans" cxnId="{CA6E0849-DF7C-4FD4-8344-70C1FF95557E}">
      <dgm:prSet/>
      <dgm:spPr/>
      <dgm:t>
        <a:bodyPr/>
        <a:lstStyle/>
        <a:p>
          <a:endParaRPr lang="en-US" sz="1600"/>
        </a:p>
      </dgm:t>
    </dgm:pt>
    <dgm:pt modelId="{B88E6B6D-5C9D-4661-BF13-83AB3121617E}" type="sibTrans" cxnId="{CA6E0849-DF7C-4FD4-8344-70C1FF95557E}">
      <dgm:prSet/>
      <dgm:spPr/>
      <dgm:t>
        <a:bodyPr/>
        <a:lstStyle/>
        <a:p>
          <a:endParaRPr lang="en-US" sz="1600"/>
        </a:p>
      </dgm:t>
    </dgm:pt>
    <dgm:pt modelId="{A5E0D6DD-0700-4195-9C0B-949681D39F52}" type="pres">
      <dgm:prSet presAssocID="{400CEEBC-EF57-49EC-9155-E248FF058F02}" presName="diagram" presStyleCnt="0">
        <dgm:presLayoutVars>
          <dgm:dir/>
          <dgm:resizeHandles val="exact"/>
        </dgm:presLayoutVars>
      </dgm:prSet>
      <dgm:spPr/>
    </dgm:pt>
    <dgm:pt modelId="{07872901-2475-4088-BE14-EED8138ED8CD}" type="pres">
      <dgm:prSet presAssocID="{C1968600-2FF6-4D58-8F03-CE824CDB3B8B}" presName="node" presStyleLbl="node1" presStyleIdx="0" presStyleCnt="8">
        <dgm:presLayoutVars>
          <dgm:bulletEnabled val="1"/>
        </dgm:presLayoutVars>
      </dgm:prSet>
      <dgm:spPr/>
    </dgm:pt>
    <dgm:pt modelId="{8910F403-EBEC-47B2-B24C-71D0B81CD551}" type="pres">
      <dgm:prSet presAssocID="{A234D1F8-478E-4F9A-9029-FF233EAC7607}" presName="sibTrans" presStyleCnt="0"/>
      <dgm:spPr/>
    </dgm:pt>
    <dgm:pt modelId="{DAE1BE82-EF15-4BB2-BD81-FCD39FC12230}" type="pres">
      <dgm:prSet presAssocID="{0692E043-2F6B-40DC-A591-FB6038C396EF}" presName="node" presStyleLbl="node1" presStyleIdx="1" presStyleCnt="8">
        <dgm:presLayoutVars>
          <dgm:bulletEnabled val="1"/>
        </dgm:presLayoutVars>
      </dgm:prSet>
      <dgm:spPr/>
    </dgm:pt>
    <dgm:pt modelId="{82F0DA35-A7BA-4F21-B4CA-96786143ECF5}" type="pres">
      <dgm:prSet presAssocID="{5F5BDD40-2768-4055-B7CD-9FCA3F8E85C5}" presName="sibTrans" presStyleCnt="0"/>
      <dgm:spPr/>
    </dgm:pt>
    <dgm:pt modelId="{75E66433-2DC2-4A02-BFFC-3F1B91B9B9C5}" type="pres">
      <dgm:prSet presAssocID="{EBB1AC5B-00F5-4E3D-896F-61979EE4D061}" presName="node" presStyleLbl="node1" presStyleIdx="2" presStyleCnt="8">
        <dgm:presLayoutVars>
          <dgm:bulletEnabled val="1"/>
        </dgm:presLayoutVars>
      </dgm:prSet>
      <dgm:spPr/>
    </dgm:pt>
    <dgm:pt modelId="{85010762-EE45-4092-96C3-A3E69F5BC323}" type="pres">
      <dgm:prSet presAssocID="{5046B84E-73C7-4C37-9068-E5CA2DE4B4F6}" presName="sibTrans" presStyleCnt="0"/>
      <dgm:spPr/>
    </dgm:pt>
    <dgm:pt modelId="{44B758F0-D9C7-4E3B-9E38-95C74EE870A7}" type="pres">
      <dgm:prSet presAssocID="{1308C32D-D11B-484A-965B-115B21F70BF1}" presName="node" presStyleLbl="node1" presStyleIdx="3" presStyleCnt="8">
        <dgm:presLayoutVars>
          <dgm:bulletEnabled val="1"/>
        </dgm:presLayoutVars>
      </dgm:prSet>
      <dgm:spPr/>
    </dgm:pt>
    <dgm:pt modelId="{180EBEDF-D142-4DDB-8B5B-4B373FE700BA}" type="pres">
      <dgm:prSet presAssocID="{D13E7761-B6EE-4F34-A733-F470991082FA}" presName="sibTrans" presStyleCnt="0"/>
      <dgm:spPr/>
    </dgm:pt>
    <dgm:pt modelId="{3C342751-5254-4B36-A9D7-D0942BF5BFDD}" type="pres">
      <dgm:prSet presAssocID="{BF13AD3D-8574-4CBC-9901-D669101F3DA8}" presName="node" presStyleLbl="node1" presStyleIdx="4" presStyleCnt="8">
        <dgm:presLayoutVars>
          <dgm:bulletEnabled val="1"/>
        </dgm:presLayoutVars>
      </dgm:prSet>
      <dgm:spPr/>
    </dgm:pt>
    <dgm:pt modelId="{7FC3A5F4-E0F0-43E7-BBA2-1603F270338F}" type="pres">
      <dgm:prSet presAssocID="{C15B966C-416C-45F0-BECF-F66487BB1299}" presName="sibTrans" presStyleCnt="0"/>
      <dgm:spPr/>
    </dgm:pt>
    <dgm:pt modelId="{AFD540CD-9C83-450C-890A-7FB87F8019D3}" type="pres">
      <dgm:prSet presAssocID="{2AB34A81-BA23-4B51-A814-4D294D688185}" presName="node" presStyleLbl="node1" presStyleIdx="5" presStyleCnt="8">
        <dgm:presLayoutVars>
          <dgm:bulletEnabled val="1"/>
        </dgm:presLayoutVars>
      </dgm:prSet>
      <dgm:spPr/>
    </dgm:pt>
    <dgm:pt modelId="{6EFF8D65-5FF4-4244-BC77-6A98396A3B91}" type="pres">
      <dgm:prSet presAssocID="{7A974C2A-DE37-45B5-8888-C25B21CC81EC}" presName="sibTrans" presStyleCnt="0"/>
      <dgm:spPr/>
    </dgm:pt>
    <dgm:pt modelId="{DA56174F-0953-476B-AA97-F8E28FAF5AB6}" type="pres">
      <dgm:prSet presAssocID="{42653C5E-BD7D-491F-867F-50F0EC35A45A}" presName="node" presStyleLbl="node1" presStyleIdx="6" presStyleCnt="8">
        <dgm:presLayoutVars>
          <dgm:bulletEnabled val="1"/>
        </dgm:presLayoutVars>
      </dgm:prSet>
      <dgm:spPr/>
    </dgm:pt>
    <dgm:pt modelId="{DDF86366-49C6-4BAC-A7CD-902420AED282}" type="pres">
      <dgm:prSet presAssocID="{D352F191-DFA4-41B7-99B7-E6DED51649D3}" presName="sibTrans" presStyleCnt="0"/>
      <dgm:spPr/>
    </dgm:pt>
    <dgm:pt modelId="{309A1CA8-7EB8-4E1F-8FAE-9DF4508197D6}" type="pres">
      <dgm:prSet presAssocID="{0341447D-A4FF-4A31-B315-7FDE899E6FFA}" presName="node" presStyleLbl="node1" presStyleIdx="7" presStyleCnt="8">
        <dgm:presLayoutVars>
          <dgm:bulletEnabled val="1"/>
        </dgm:presLayoutVars>
      </dgm:prSet>
      <dgm:spPr/>
    </dgm:pt>
  </dgm:ptLst>
  <dgm:cxnLst>
    <dgm:cxn modelId="{29AF8B12-9795-44C3-906E-E2784A38EA7B}" type="presOf" srcId="{1308C32D-D11B-484A-965B-115B21F70BF1}" destId="{44B758F0-D9C7-4E3B-9E38-95C74EE870A7}" srcOrd="0" destOrd="0" presId="urn:microsoft.com/office/officeart/2005/8/layout/default"/>
    <dgm:cxn modelId="{6F52761A-9140-41F7-AD04-17037F6C4564}" type="presOf" srcId="{0341447D-A4FF-4A31-B315-7FDE899E6FFA}" destId="{309A1CA8-7EB8-4E1F-8FAE-9DF4508197D6}" srcOrd="0" destOrd="0" presId="urn:microsoft.com/office/officeart/2005/8/layout/default"/>
    <dgm:cxn modelId="{2F695324-2EDB-4321-8DB6-5F76CA42DBD6}" srcId="{400CEEBC-EF57-49EC-9155-E248FF058F02}" destId="{C1968600-2FF6-4D58-8F03-CE824CDB3B8B}" srcOrd="0" destOrd="0" parTransId="{6007AD32-0967-4870-8A74-AE12D55E16A7}" sibTransId="{A234D1F8-478E-4F9A-9029-FF233EAC7607}"/>
    <dgm:cxn modelId="{6355002E-7CE8-4105-AFD7-3B1B499C56DA}" type="presOf" srcId="{0692E043-2F6B-40DC-A591-FB6038C396EF}" destId="{DAE1BE82-EF15-4BB2-BD81-FCD39FC12230}" srcOrd="0" destOrd="0" presId="urn:microsoft.com/office/officeart/2005/8/layout/default"/>
    <dgm:cxn modelId="{2253DA3B-4CE8-49C2-92E1-AD17E27167A0}" type="presOf" srcId="{400CEEBC-EF57-49EC-9155-E248FF058F02}" destId="{A5E0D6DD-0700-4195-9C0B-949681D39F52}" srcOrd="0" destOrd="0" presId="urn:microsoft.com/office/officeart/2005/8/layout/default"/>
    <dgm:cxn modelId="{FDA80747-7B13-486C-A5E0-8F5C2EA470E7}" type="presOf" srcId="{BF13AD3D-8574-4CBC-9901-D669101F3DA8}" destId="{3C342751-5254-4B36-A9D7-D0942BF5BFDD}" srcOrd="0" destOrd="0" presId="urn:microsoft.com/office/officeart/2005/8/layout/default"/>
    <dgm:cxn modelId="{CA6E0849-DF7C-4FD4-8344-70C1FF95557E}" srcId="{400CEEBC-EF57-49EC-9155-E248FF058F02}" destId="{0341447D-A4FF-4A31-B315-7FDE899E6FFA}" srcOrd="7" destOrd="0" parTransId="{51CE867C-F3A0-4B0C-B24E-A8206C4D46D5}" sibTransId="{B88E6B6D-5C9D-4661-BF13-83AB3121617E}"/>
    <dgm:cxn modelId="{82850758-A441-45E6-8004-FE2E8EC257CD}" type="presOf" srcId="{42653C5E-BD7D-491F-867F-50F0EC35A45A}" destId="{DA56174F-0953-476B-AA97-F8E28FAF5AB6}" srcOrd="0" destOrd="0" presId="urn:microsoft.com/office/officeart/2005/8/layout/default"/>
    <dgm:cxn modelId="{D6282A8B-6FB1-4BED-A7F0-F9E7F1298699}" srcId="{400CEEBC-EF57-49EC-9155-E248FF058F02}" destId="{EBB1AC5B-00F5-4E3D-896F-61979EE4D061}" srcOrd="2" destOrd="0" parTransId="{093FEB12-AAAF-4C17-93DB-C937F3C918C5}" sibTransId="{5046B84E-73C7-4C37-9068-E5CA2DE4B4F6}"/>
    <dgm:cxn modelId="{83D3A693-80F7-4696-B93F-BF639D621F68}" type="presOf" srcId="{C1968600-2FF6-4D58-8F03-CE824CDB3B8B}" destId="{07872901-2475-4088-BE14-EED8138ED8CD}" srcOrd="0" destOrd="0" presId="urn:microsoft.com/office/officeart/2005/8/layout/default"/>
    <dgm:cxn modelId="{E11E3EA1-9ECB-4CA1-BF53-A51AC8986F0F}" srcId="{400CEEBC-EF57-49EC-9155-E248FF058F02}" destId="{0692E043-2F6B-40DC-A591-FB6038C396EF}" srcOrd="1" destOrd="0" parTransId="{6AC85D69-AFA9-4753-997D-09D4668B5887}" sibTransId="{5F5BDD40-2768-4055-B7CD-9FCA3F8E85C5}"/>
    <dgm:cxn modelId="{C37389A7-64A1-4033-B15B-B80A769FFC56}" srcId="{400CEEBC-EF57-49EC-9155-E248FF058F02}" destId="{BF13AD3D-8574-4CBC-9901-D669101F3DA8}" srcOrd="4" destOrd="0" parTransId="{BB5409C0-42DB-4C3B-9357-398D7CF1A252}" sibTransId="{C15B966C-416C-45F0-BECF-F66487BB1299}"/>
    <dgm:cxn modelId="{3B08C3C4-593A-49DC-8169-DB01A96F93AA}" srcId="{400CEEBC-EF57-49EC-9155-E248FF058F02}" destId="{2AB34A81-BA23-4B51-A814-4D294D688185}" srcOrd="5" destOrd="0" parTransId="{4CF05F99-D0B4-47D6-BD1B-1EAF12525DD4}" sibTransId="{7A974C2A-DE37-45B5-8888-C25B21CC81EC}"/>
    <dgm:cxn modelId="{442F89D6-3C1C-415E-88A5-C158DC529284}" type="presOf" srcId="{EBB1AC5B-00F5-4E3D-896F-61979EE4D061}" destId="{75E66433-2DC2-4A02-BFFC-3F1B91B9B9C5}" srcOrd="0" destOrd="0" presId="urn:microsoft.com/office/officeart/2005/8/layout/default"/>
    <dgm:cxn modelId="{DF2CF8EB-F84F-4166-BF7D-FEC109100A63}" srcId="{400CEEBC-EF57-49EC-9155-E248FF058F02}" destId="{1308C32D-D11B-484A-965B-115B21F70BF1}" srcOrd="3" destOrd="0" parTransId="{2921956D-6E72-4834-9175-8169F1627D00}" sibTransId="{D13E7761-B6EE-4F34-A733-F470991082FA}"/>
    <dgm:cxn modelId="{CF6810EE-CBB1-46F7-AC1E-96B3EC4F5BFF}" srcId="{400CEEBC-EF57-49EC-9155-E248FF058F02}" destId="{42653C5E-BD7D-491F-867F-50F0EC35A45A}" srcOrd="6" destOrd="0" parTransId="{71251CF1-1C28-4AC8-80CC-EC5B6D99A78F}" sibTransId="{D352F191-DFA4-41B7-99B7-E6DED51649D3}"/>
    <dgm:cxn modelId="{879C4EF3-6F66-4D55-A2A9-13EC6D6CC51B}" type="presOf" srcId="{2AB34A81-BA23-4B51-A814-4D294D688185}" destId="{AFD540CD-9C83-450C-890A-7FB87F8019D3}" srcOrd="0" destOrd="0" presId="urn:microsoft.com/office/officeart/2005/8/layout/default"/>
    <dgm:cxn modelId="{91A970FD-A5BC-41D9-82A3-CF14121B0466}" type="presParOf" srcId="{A5E0D6DD-0700-4195-9C0B-949681D39F52}" destId="{07872901-2475-4088-BE14-EED8138ED8CD}" srcOrd="0" destOrd="0" presId="urn:microsoft.com/office/officeart/2005/8/layout/default"/>
    <dgm:cxn modelId="{ADDDB257-CC5A-4FB0-9A35-78874523529D}" type="presParOf" srcId="{A5E0D6DD-0700-4195-9C0B-949681D39F52}" destId="{8910F403-EBEC-47B2-B24C-71D0B81CD551}" srcOrd="1" destOrd="0" presId="urn:microsoft.com/office/officeart/2005/8/layout/default"/>
    <dgm:cxn modelId="{1B78EC37-7A25-4CCE-85F6-F2840FFD3207}" type="presParOf" srcId="{A5E0D6DD-0700-4195-9C0B-949681D39F52}" destId="{DAE1BE82-EF15-4BB2-BD81-FCD39FC12230}" srcOrd="2" destOrd="0" presId="urn:microsoft.com/office/officeart/2005/8/layout/default"/>
    <dgm:cxn modelId="{377D8AA1-0F28-4C85-BFD4-8C846256914C}" type="presParOf" srcId="{A5E0D6DD-0700-4195-9C0B-949681D39F52}" destId="{82F0DA35-A7BA-4F21-B4CA-96786143ECF5}" srcOrd="3" destOrd="0" presId="urn:microsoft.com/office/officeart/2005/8/layout/default"/>
    <dgm:cxn modelId="{20D0DB0B-48A4-42A5-B89E-5787A3D34E8C}" type="presParOf" srcId="{A5E0D6DD-0700-4195-9C0B-949681D39F52}" destId="{75E66433-2DC2-4A02-BFFC-3F1B91B9B9C5}" srcOrd="4" destOrd="0" presId="urn:microsoft.com/office/officeart/2005/8/layout/default"/>
    <dgm:cxn modelId="{BE06E12C-77CE-4994-92E6-72B64B319540}" type="presParOf" srcId="{A5E0D6DD-0700-4195-9C0B-949681D39F52}" destId="{85010762-EE45-4092-96C3-A3E69F5BC323}" srcOrd="5" destOrd="0" presId="urn:microsoft.com/office/officeart/2005/8/layout/default"/>
    <dgm:cxn modelId="{D33C9878-F2D3-4BD9-BF3A-F3F664B53BE3}" type="presParOf" srcId="{A5E0D6DD-0700-4195-9C0B-949681D39F52}" destId="{44B758F0-D9C7-4E3B-9E38-95C74EE870A7}" srcOrd="6" destOrd="0" presId="urn:microsoft.com/office/officeart/2005/8/layout/default"/>
    <dgm:cxn modelId="{9C779C55-7AB0-4C8D-8046-BD8BC49D0882}" type="presParOf" srcId="{A5E0D6DD-0700-4195-9C0B-949681D39F52}" destId="{180EBEDF-D142-4DDB-8B5B-4B373FE700BA}" srcOrd="7" destOrd="0" presId="urn:microsoft.com/office/officeart/2005/8/layout/default"/>
    <dgm:cxn modelId="{38758928-712E-4955-93D3-DB01DB579775}" type="presParOf" srcId="{A5E0D6DD-0700-4195-9C0B-949681D39F52}" destId="{3C342751-5254-4B36-A9D7-D0942BF5BFDD}" srcOrd="8" destOrd="0" presId="urn:microsoft.com/office/officeart/2005/8/layout/default"/>
    <dgm:cxn modelId="{715A25B5-A9A6-4F04-A077-84D8F6BE2BC6}" type="presParOf" srcId="{A5E0D6DD-0700-4195-9C0B-949681D39F52}" destId="{7FC3A5F4-E0F0-43E7-BBA2-1603F270338F}" srcOrd="9" destOrd="0" presId="urn:microsoft.com/office/officeart/2005/8/layout/default"/>
    <dgm:cxn modelId="{7F2D4228-CD02-4105-BA13-135B38800C8E}" type="presParOf" srcId="{A5E0D6DD-0700-4195-9C0B-949681D39F52}" destId="{AFD540CD-9C83-450C-890A-7FB87F8019D3}" srcOrd="10" destOrd="0" presId="urn:microsoft.com/office/officeart/2005/8/layout/default"/>
    <dgm:cxn modelId="{CD911D33-800E-4089-95AE-922D9959B267}" type="presParOf" srcId="{A5E0D6DD-0700-4195-9C0B-949681D39F52}" destId="{6EFF8D65-5FF4-4244-BC77-6A98396A3B91}" srcOrd="11" destOrd="0" presId="urn:microsoft.com/office/officeart/2005/8/layout/default"/>
    <dgm:cxn modelId="{FDE7C798-67CA-462A-B825-C6FCAA88ACDC}" type="presParOf" srcId="{A5E0D6DD-0700-4195-9C0B-949681D39F52}" destId="{DA56174F-0953-476B-AA97-F8E28FAF5AB6}" srcOrd="12" destOrd="0" presId="urn:microsoft.com/office/officeart/2005/8/layout/default"/>
    <dgm:cxn modelId="{A7441A15-7788-4860-A998-CFF9B8321698}" type="presParOf" srcId="{A5E0D6DD-0700-4195-9C0B-949681D39F52}" destId="{DDF86366-49C6-4BAC-A7CD-902420AED282}" srcOrd="13" destOrd="0" presId="urn:microsoft.com/office/officeart/2005/8/layout/default"/>
    <dgm:cxn modelId="{54A39F77-8AF3-4888-8CC7-7060C37082DD}" type="presParOf" srcId="{A5E0D6DD-0700-4195-9C0B-949681D39F52}" destId="{309A1CA8-7EB8-4E1F-8FAE-9DF4508197D6}" srcOrd="14" destOrd="0" presId="urn:microsoft.com/office/officeart/2005/8/layout/default"/>
  </dgm:cxnLst>
  <dgm:bg/>
  <dgm:whole>
    <a:ln>
      <a:solidFill>
        <a:schemeClr val="accent5">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58182-40BB-4C89-8BD6-220863B83F5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813C304-9702-4596-A45E-505448A77498}">
      <dgm:prSet phldrT="[Text]"/>
      <dgm:spPr>
        <a:ln>
          <a:solidFill>
            <a:schemeClr val="tx1"/>
          </a:solidFill>
        </a:ln>
      </dgm:spPr>
      <dgm:t>
        <a:bodyPr/>
        <a:lstStyle/>
        <a:p>
          <a:r>
            <a:rPr lang="en-US" dirty="0"/>
            <a:t>IPO</a:t>
          </a:r>
        </a:p>
      </dgm:t>
    </dgm:pt>
    <dgm:pt modelId="{A9814AA9-839C-4590-AD32-ABBBA9A0D71F}" type="parTrans" cxnId="{AB56AF49-BAB9-4EA1-9E78-72B74B3FA322}">
      <dgm:prSet/>
      <dgm:spPr/>
      <dgm:t>
        <a:bodyPr/>
        <a:lstStyle/>
        <a:p>
          <a:endParaRPr lang="en-US"/>
        </a:p>
      </dgm:t>
    </dgm:pt>
    <dgm:pt modelId="{DEF6F1EE-1909-4120-873F-AAB09FB60ECE}" type="sibTrans" cxnId="{AB56AF49-BAB9-4EA1-9E78-72B74B3FA322}">
      <dgm:prSet/>
      <dgm:spPr/>
      <dgm:t>
        <a:bodyPr/>
        <a:lstStyle/>
        <a:p>
          <a:endParaRPr lang="en-US"/>
        </a:p>
      </dgm:t>
    </dgm:pt>
    <dgm:pt modelId="{DE9A0A4E-8C2E-4B5F-95B8-1EF5E0574CCA}">
      <dgm:prSet phldrT="[Text]"/>
      <dgm:spPr>
        <a:ln>
          <a:solidFill>
            <a:schemeClr val="bg2"/>
          </a:solidFill>
        </a:ln>
      </dgm:spPr>
      <dgm:t>
        <a:bodyPr/>
        <a:lstStyle/>
        <a:p>
          <a:r>
            <a:rPr lang="en-US" dirty="0"/>
            <a:t>Fixed Price issue</a:t>
          </a:r>
        </a:p>
      </dgm:t>
    </dgm:pt>
    <dgm:pt modelId="{48CC3089-9BF4-49CB-97B5-30956D737B96}" type="parTrans" cxnId="{8C4DE1E8-F9EA-47B2-ADE3-B0E74B60DA0E}">
      <dgm:prSet/>
      <dgm:spPr/>
      <dgm:t>
        <a:bodyPr/>
        <a:lstStyle/>
        <a:p>
          <a:endParaRPr lang="en-US" dirty="0"/>
        </a:p>
      </dgm:t>
    </dgm:pt>
    <dgm:pt modelId="{E2A456A3-0352-4A6E-8146-94AFA7CE8505}" type="sibTrans" cxnId="{8C4DE1E8-F9EA-47B2-ADE3-B0E74B60DA0E}">
      <dgm:prSet/>
      <dgm:spPr/>
      <dgm:t>
        <a:bodyPr/>
        <a:lstStyle/>
        <a:p>
          <a:endParaRPr lang="en-US"/>
        </a:p>
      </dgm:t>
    </dgm:pt>
    <dgm:pt modelId="{F5D8AB36-6420-4EED-97E7-B5AF12FABF4D}">
      <dgm:prSet phldrT="[Text]"/>
      <dgm:spPr/>
      <dgm:t>
        <a:bodyPr/>
        <a:lstStyle/>
        <a:p>
          <a:r>
            <a:rPr lang="en-US" dirty="0"/>
            <a:t>Type of Issue</a:t>
          </a:r>
        </a:p>
      </dgm:t>
    </dgm:pt>
    <dgm:pt modelId="{94E81897-A44A-4848-8AE2-D0675F454436}" type="parTrans" cxnId="{9987FA70-1DF1-4643-B664-654647D0CBF4}">
      <dgm:prSet/>
      <dgm:spPr/>
      <dgm:t>
        <a:bodyPr/>
        <a:lstStyle/>
        <a:p>
          <a:endParaRPr lang="en-US"/>
        </a:p>
      </dgm:t>
    </dgm:pt>
    <dgm:pt modelId="{C41BC641-250B-4E56-805F-95AB01C2CE81}" type="sibTrans" cxnId="{9987FA70-1DF1-4643-B664-654647D0CBF4}">
      <dgm:prSet/>
      <dgm:spPr/>
      <dgm:t>
        <a:bodyPr/>
        <a:lstStyle/>
        <a:p>
          <a:endParaRPr lang="en-US"/>
        </a:p>
      </dgm:t>
    </dgm:pt>
    <dgm:pt modelId="{D8CAAFDE-B346-4B5E-8D1C-3B9F6E8820D3}">
      <dgm:prSet phldrT="[Text]"/>
      <dgm:spPr>
        <a:ln>
          <a:solidFill>
            <a:schemeClr val="accent5">
              <a:lumMod val="75000"/>
            </a:schemeClr>
          </a:solidFill>
        </a:ln>
      </dgm:spPr>
      <dgm:t>
        <a:bodyPr/>
        <a:lstStyle/>
        <a:p>
          <a:r>
            <a:rPr lang="en-US" dirty="0"/>
            <a:t>Mode of Price Discovery</a:t>
          </a:r>
        </a:p>
      </dgm:t>
    </dgm:pt>
    <dgm:pt modelId="{5D97E1F0-A9B9-42D7-8702-02F5EA66799E}" type="parTrans" cxnId="{0521DE7B-895E-45B4-B629-19B33B0AFB5F}">
      <dgm:prSet/>
      <dgm:spPr/>
      <dgm:t>
        <a:bodyPr/>
        <a:lstStyle/>
        <a:p>
          <a:endParaRPr lang="en-US"/>
        </a:p>
      </dgm:t>
    </dgm:pt>
    <dgm:pt modelId="{FC6847EF-8E07-4BE1-B399-78A16BD2DF9C}" type="sibTrans" cxnId="{0521DE7B-895E-45B4-B629-19B33B0AFB5F}">
      <dgm:prSet/>
      <dgm:spPr/>
      <dgm:t>
        <a:bodyPr/>
        <a:lstStyle/>
        <a:p>
          <a:endParaRPr lang="en-US"/>
        </a:p>
      </dgm:t>
    </dgm:pt>
    <dgm:pt modelId="{B447AD26-1370-41B0-8516-C166E7A9BBFC}">
      <dgm:prSet phldrT="[Text]"/>
      <dgm:spPr/>
      <dgm:t>
        <a:bodyPr/>
        <a:lstStyle/>
        <a:p>
          <a:r>
            <a:rPr lang="en-US" dirty="0"/>
            <a:t>Book Building Issue</a:t>
          </a:r>
        </a:p>
      </dgm:t>
    </dgm:pt>
    <dgm:pt modelId="{A7AD91A8-F7E2-4A6F-ABE3-D90DB6E72F0E}" type="sibTrans" cxnId="{4E9F9FFE-A49B-40E7-A06F-CA7BA7D530DF}">
      <dgm:prSet/>
      <dgm:spPr/>
      <dgm:t>
        <a:bodyPr/>
        <a:lstStyle/>
        <a:p>
          <a:endParaRPr lang="en-US"/>
        </a:p>
      </dgm:t>
    </dgm:pt>
    <dgm:pt modelId="{97E59B2F-7AD8-4BD4-A7CB-025549A09121}" type="parTrans" cxnId="{4E9F9FFE-A49B-40E7-A06F-CA7BA7D530DF}">
      <dgm:prSet/>
      <dgm:spPr/>
      <dgm:t>
        <a:bodyPr/>
        <a:lstStyle/>
        <a:p>
          <a:endParaRPr lang="en-US" dirty="0"/>
        </a:p>
      </dgm:t>
    </dgm:pt>
    <dgm:pt modelId="{F67B77BE-41B2-4AF2-9AB3-1DC096763BDA}" type="pres">
      <dgm:prSet presAssocID="{83158182-40BB-4C89-8BD6-220863B83F5F}" presName="mainComposite" presStyleCnt="0">
        <dgm:presLayoutVars>
          <dgm:chPref val="1"/>
          <dgm:dir/>
          <dgm:animOne val="branch"/>
          <dgm:animLvl val="lvl"/>
          <dgm:resizeHandles val="exact"/>
        </dgm:presLayoutVars>
      </dgm:prSet>
      <dgm:spPr/>
    </dgm:pt>
    <dgm:pt modelId="{F3155E1A-F406-4170-81F2-B7418D04BD5E}" type="pres">
      <dgm:prSet presAssocID="{83158182-40BB-4C89-8BD6-220863B83F5F}" presName="hierFlow" presStyleCnt="0"/>
      <dgm:spPr/>
    </dgm:pt>
    <dgm:pt modelId="{B6B844F7-5BE9-4AB9-88EA-708E8966CB8B}" type="pres">
      <dgm:prSet presAssocID="{83158182-40BB-4C89-8BD6-220863B83F5F}" presName="firstBuf" presStyleCnt="0"/>
      <dgm:spPr/>
    </dgm:pt>
    <dgm:pt modelId="{0B13F705-71F6-4E85-A216-571A652EB599}" type="pres">
      <dgm:prSet presAssocID="{83158182-40BB-4C89-8BD6-220863B83F5F}" presName="hierChild1" presStyleCnt="0">
        <dgm:presLayoutVars>
          <dgm:chPref val="1"/>
          <dgm:animOne val="branch"/>
          <dgm:animLvl val="lvl"/>
        </dgm:presLayoutVars>
      </dgm:prSet>
      <dgm:spPr/>
    </dgm:pt>
    <dgm:pt modelId="{9E86E030-CE70-46FB-B759-8A3753ADCC0C}" type="pres">
      <dgm:prSet presAssocID="{1813C304-9702-4596-A45E-505448A77498}" presName="Name17" presStyleCnt="0"/>
      <dgm:spPr/>
    </dgm:pt>
    <dgm:pt modelId="{27F7420D-D7DD-44C9-B155-1C277FDCB141}" type="pres">
      <dgm:prSet presAssocID="{1813C304-9702-4596-A45E-505448A77498}" presName="level1Shape" presStyleLbl="node0" presStyleIdx="0" presStyleCnt="1">
        <dgm:presLayoutVars>
          <dgm:chPref val="3"/>
        </dgm:presLayoutVars>
      </dgm:prSet>
      <dgm:spPr/>
    </dgm:pt>
    <dgm:pt modelId="{59BACB3B-2BE4-4106-98DB-5A5B33A24CDF}" type="pres">
      <dgm:prSet presAssocID="{1813C304-9702-4596-A45E-505448A77498}" presName="hierChild2" presStyleCnt="0"/>
      <dgm:spPr/>
    </dgm:pt>
    <dgm:pt modelId="{E0324A97-D94D-4DAD-8D2C-E822F69FA549}" type="pres">
      <dgm:prSet presAssocID="{48CC3089-9BF4-49CB-97B5-30956D737B96}" presName="Name25" presStyleLbl="parChTrans1D2" presStyleIdx="0" presStyleCnt="2"/>
      <dgm:spPr/>
    </dgm:pt>
    <dgm:pt modelId="{E88EEAB6-0C08-47B4-ACA4-986BCCAFFF14}" type="pres">
      <dgm:prSet presAssocID="{48CC3089-9BF4-49CB-97B5-30956D737B96}" presName="connTx" presStyleLbl="parChTrans1D2" presStyleIdx="0" presStyleCnt="2"/>
      <dgm:spPr/>
    </dgm:pt>
    <dgm:pt modelId="{2FF2CAE4-FD91-4D2C-93FC-FD606120D68E}" type="pres">
      <dgm:prSet presAssocID="{DE9A0A4E-8C2E-4B5F-95B8-1EF5E0574CCA}" presName="Name30" presStyleCnt="0"/>
      <dgm:spPr/>
    </dgm:pt>
    <dgm:pt modelId="{40498EE0-80E8-4589-96F4-3A02C341FB04}" type="pres">
      <dgm:prSet presAssocID="{DE9A0A4E-8C2E-4B5F-95B8-1EF5E0574CCA}" presName="level2Shape" presStyleLbl="node2" presStyleIdx="0" presStyleCnt="2"/>
      <dgm:spPr/>
    </dgm:pt>
    <dgm:pt modelId="{B2FFDB01-1C7F-47D3-91FE-B21AFF83968F}" type="pres">
      <dgm:prSet presAssocID="{DE9A0A4E-8C2E-4B5F-95B8-1EF5E0574CCA}" presName="hierChild3" presStyleCnt="0"/>
      <dgm:spPr/>
    </dgm:pt>
    <dgm:pt modelId="{16AF1698-E0B3-4D28-81ED-81D3E5A61DF0}" type="pres">
      <dgm:prSet presAssocID="{97E59B2F-7AD8-4BD4-A7CB-025549A09121}" presName="Name25" presStyleLbl="parChTrans1D2" presStyleIdx="1" presStyleCnt="2"/>
      <dgm:spPr/>
    </dgm:pt>
    <dgm:pt modelId="{80B49202-E184-4D78-BC10-7D7CE78C658F}" type="pres">
      <dgm:prSet presAssocID="{97E59B2F-7AD8-4BD4-A7CB-025549A09121}" presName="connTx" presStyleLbl="parChTrans1D2" presStyleIdx="1" presStyleCnt="2"/>
      <dgm:spPr/>
    </dgm:pt>
    <dgm:pt modelId="{576B4CF2-0A2F-4C0A-95D2-215B0AA632F7}" type="pres">
      <dgm:prSet presAssocID="{B447AD26-1370-41B0-8516-C166E7A9BBFC}" presName="Name30" presStyleCnt="0"/>
      <dgm:spPr/>
    </dgm:pt>
    <dgm:pt modelId="{E5A8F8C7-BA23-4E6D-AFFD-4C20BB5AD054}" type="pres">
      <dgm:prSet presAssocID="{B447AD26-1370-41B0-8516-C166E7A9BBFC}" presName="level2Shape" presStyleLbl="node2" presStyleIdx="1" presStyleCnt="2"/>
      <dgm:spPr/>
    </dgm:pt>
    <dgm:pt modelId="{A1B4BA18-3388-4310-A5AD-57CC3E9970C6}" type="pres">
      <dgm:prSet presAssocID="{B447AD26-1370-41B0-8516-C166E7A9BBFC}" presName="hierChild3" presStyleCnt="0"/>
      <dgm:spPr/>
    </dgm:pt>
    <dgm:pt modelId="{D55797AE-A135-4AA8-B555-785C71C50590}" type="pres">
      <dgm:prSet presAssocID="{83158182-40BB-4C89-8BD6-220863B83F5F}" presName="bgShapesFlow" presStyleCnt="0"/>
      <dgm:spPr/>
    </dgm:pt>
    <dgm:pt modelId="{793B97DE-DE34-4356-9BCF-A444949BB3F9}" type="pres">
      <dgm:prSet presAssocID="{F5D8AB36-6420-4EED-97E7-B5AF12FABF4D}" presName="rectComp" presStyleCnt="0"/>
      <dgm:spPr/>
    </dgm:pt>
    <dgm:pt modelId="{CE976010-616D-426E-9F46-BB2335355F07}" type="pres">
      <dgm:prSet presAssocID="{F5D8AB36-6420-4EED-97E7-B5AF12FABF4D}" presName="bgRect" presStyleLbl="bgShp" presStyleIdx="0" presStyleCnt="2"/>
      <dgm:spPr/>
    </dgm:pt>
    <dgm:pt modelId="{B770403A-589F-4F23-835D-D6FF86A4170A}" type="pres">
      <dgm:prSet presAssocID="{F5D8AB36-6420-4EED-97E7-B5AF12FABF4D}" presName="bgRectTx" presStyleLbl="bgShp" presStyleIdx="0" presStyleCnt="2">
        <dgm:presLayoutVars>
          <dgm:bulletEnabled val="1"/>
        </dgm:presLayoutVars>
      </dgm:prSet>
      <dgm:spPr/>
    </dgm:pt>
    <dgm:pt modelId="{5D9A4307-FAA6-4D0C-9B7D-28BDB267D2DE}" type="pres">
      <dgm:prSet presAssocID="{F5D8AB36-6420-4EED-97E7-B5AF12FABF4D}" presName="spComp" presStyleCnt="0"/>
      <dgm:spPr/>
    </dgm:pt>
    <dgm:pt modelId="{9CD39F33-7A4E-400E-8422-1C3EEF79356E}" type="pres">
      <dgm:prSet presAssocID="{F5D8AB36-6420-4EED-97E7-B5AF12FABF4D}" presName="hSp" presStyleCnt="0"/>
      <dgm:spPr/>
    </dgm:pt>
    <dgm:pt modelId="{EA95BA83-1726-41EB-8FD3-A92998B91DFE}" type="pres">
      <dgm:prSet presAssocID="{D8CAAFDE-B346-4B5E-8D1C-3B9F6E8820D3}" presName="rectComp" presStyleCnt="0"/>
      <dgm:spPr/>
    </dgm:pt>
    <dgm:pt modelId="{C758C72D-2629-47FB-BCE6-ECA63FA96163}" type="pres">
      <dgm:prSet presAssocID="{D8CAAFDE-B346-4B5E-8D1C-3B9F6E8820D3}" presName="bgRect" presStyleLbl="bgShp" presStyleIdx="1" presStyleCnt="2"/>
      <dgm:spPr/>
    </dgm:pt>
    <dgm:pt modelId="{58F3318D-1182-41DA-AC63-57D2FA5DD9F4}" type="pres">
      <dgm:prSet presAssocID="{D8CAAFDE-B346-4B5E-8D1C-3B9F6E8820D3}" presName="bgRectTx" presStyleLbl="bgShp" presStyleIdx="1" presStyleCnt="2">
        <dgm:presLayoutVars>
          <dgm:bulletEnabled val="1"/>
        </dgm:presLayoutVars>
      </dgm:prSet>
      <dgm:spPr/>
    </dgm:pt>
  </dgm:ptLst>
  <dgm:cxnLst>
    <dgm:cxn modelId="{6864495C-03B7-41A0-80B0-431F767E34B1}" type="presOf" srcId="{97E59B2F-7AD8-4BD4-A7CB-025549A09121}" destId="{16AF1698-E0B3-4D28-81ED-81D3E5A61DF0}" srcOrd="0" destOrd="0" presId="urn:microsoft.com/office/officeart/2005/8/layout/hierarchy5"/>
    <dgm:cxn modelId="{AB56AF49-BAB9-4EA1-9E78-72B74B3FA322}" srcId="{83158182-40BB-4C89-8BD6-220863B83F5F}" destId="{1813C304-9702-4596-A45E-505448A77498}" srcOrd="0" destOrd="0" parTransId="{A9814AA9-839C-4590-AD32-ABBBA9A0D71F}" sibTransId="{DEF6F1EE-1909-4120-873F-AAB09FB60ECE}"/>
    <dgm:cxn modelId="{52A07F6B-EDE7-4031-AD1F-8A71B2B14092}" type="presOf" srcId="{D8CAAFDE-B346-4B5E-8D1C-3B9F6E8820D3}" destId="{C758C72D-2629-47FB-BCE6-ECA63FA96163}" srcOrd="0" destOrd="0" presId="urn:microsoft.com/office/officeart/2005/8/layout/hierarchy5"/>
    <dgm:cxn modelId="{9987FA70-1DF1-4643-B664-654647D0CBF4}" srcId="{83158182-40BB-4C89-8BD6-220863B83F5F}" destId="{F5D8AB36-6420-4EED-97E7-B5AF12FABF4D}" srcOrd="1" destOrd="0" parTransId="{94E81897-A44A-4848-8AE2-D0675F454436}" sibTransId="{C41BC641-250B-4E56-805F-95AB01C2CE81}"/>
    <dgm:cxn modelId="{D9067F71-66FA-4650-8D45-26EB20D2E79D}" type="presOf" srcId="{48CC3089-9BF4-49CB-97B5-30956D737B96}" destId="{E0324A97-D94D-4DAD-8D2C-E822F69FA549}" srcOrd="0" destOrd="0" presId="urn:microsoft.com/office/officeart/2005/8/layout/hierarchy5"/>
    <dgm:cxn modelId="{1753DC58-D732-4132-92C4-3BD9CD127B02}" type="presOf" srcId="{DE9A0A4E-8C2E-4B5F-95B8-1EF5E0574CCA}" destId="{40498EE0-80E8-4589-96F4-3A02C341FB04}" srcOrd="0" destOrd="0" presId="urn:microsoft.com/office/officeart/2005/8/layout/hierarchy5"/>
    <dgm:cxn modelId="{0521DE7B-895E-45B4-B629-19B33B0AFB5F}" srcId="{83158182-40BB-4C89-8BD6-220863B83F5F}" destId="{D8CAAFDE-B346-4B5E-8D1C-3B9F6E8820D3}" srcOrd="2" destOrd="0" parTransId="{5D97E1F0-A9B9-42D7-8702-02F5EA66799E}" sibTransId="{FC6847EF-8E07-4BE1-B399-78A16BD2DF9C}"/>
    <dgm:cxn modelId="{1131BC93-F8BF-4842-9DB1-DCEE84E13F72}" type="presOf" srcId="{D8CAAFDE-B346-4B5E-8D1C-3B9F6E8820D3}" destId="{58F3318D-1182-41DA-AC63-57D2FA5DD9F4}" srcOrd="1" destOrd="0" presId="urn:microsoft.com/office/officeart/2005/8/layout/hierarchy5"/>
    <dgm:cxn modelId="{F9F7B496-B71D-4206-B937-98EC2CB7D0E5}" type="presOf" srcId="{1813C304-9702-4596-A45E-505448A77498}" destId="{27F7420D-D7DD-44C9-B155-1C277FDCB141}" srcOrd="0" destOrd="0" presId="urn:microsoft.com/office/officeart/2005/8/layout/hierarchy5"/>
    <dgm:cxn modelId="{294C0CA9-EFEC-44E8-9949-1416AE55BE6B}" type="presOf" srcId="{48CC3089-9BF4-49CB-97B5-30956D737B96}" destId="{E88EEAB6-0C08-47B4-ACA4-986BCCAFFF14}" srcOrd="1" destOrd="0" presId="urn:microsoft.com/office/officeart/2005/8/layout/hierarchy5"/>
    <dgm:cxn modelId="{4D9C78AB-59FD-4E61-8DE2-FD86FCC3FEF3}" type="presOf" srcId="{F5D8AB36-6420-4EED-97E7-B5AF12FABF4D}" destId="{CE976010-616D-426E-9F46-BB2335355F07}" srcOrd="0" destOrd="0" presId="urn:microsoft.com/office/officeart/2005/8/layout/hierarchy5"/>
    <dgm:cxn modelId="{EE7A02B7-9FBB-41D0-80B7-D199DFC48CA5}" type="presOf" srcId="{97E59B2F-7AD8-4BD4-A7CB-025549A09121}" destId="{80B49202-E184-4D78-BC10-7D7CE78C658F}" srcOrd="1" destOrd="0" presId="urn:microsoft.com/office/officeart/2005/8/layout/hierarchy5"/>
    <dgm:cxn modelId="{B589E4BB-2958-4836-ADC9-D054651BCA20}" type="presOf" srcId="{B447AD26-1370-41B0-8516-C166E7A9BBFC}" destId="{E5A8F8C7-BA23-4E6D-AFFD-4C20BB5AD054}" srcOrd="0" destOrd="0" presId="urn:microsoft.com/office/officeart/2005/8/layout/hierarchy5"/>
    <dgm:cxn modelId="{98BAE4C5-9707-4523-ACED-44F8DF30F8E7}" type="presOf" srcId="{83158182-40BB-4C89-8BD6-220863B83F5F}" destId="{F67B77BE-41B2-4AF2-9AB3-1DC096763BDA}" srcOrd="0" destOrd="0" presId="urn:microsoft.com/office/officeart/2005/8/layout/hierarchy5"/>
    <dgm:cxn modelId="{805B3DCF-51E3-41E1-AB86-740C6B455902}" type="presOf" srcId="{F5D8AB36-6420-4EED-97E7-B5AF12FABF4D}" destId="{B770403A-589F-4F23-835D-D6FF86A4170A}" srcOrd="1" destOrd="0" presId="urn:microsoft.com/office/officeart/2005/8/layout/hierarchy5"/>
    <dgm:cxn modelId="{8C4DE1E8-F9EA-47B2-ADE3-B0E74B60DA0E}" srcId="{1813C304-9702-4596-A45E-505448A77498}" destId="{DE9A0A4E-8C2E-4B5F-95B8-1EF5E0574CCA}" srcOrd="0" destOrd="0" parTransId="{48CC3089-9BF4-49CB-97B5-30956D737B96}" sibTransId="{E2A456A3-0352-4A6E-8146-94AFA7CE8505}"/>
    <dgm:cxn modelId="{4E9F9FFE-A49B-40E7-A06F-CA7BA7D530DF}" srcId="{1813C304-9702-4596-A45E-505448A77498}" destId="{B447AD26-1370-41B0-8516-C166E7A9BBFC}" srcOrd="1" destOrd="0" parTransId="{97E59B2F-7AD8-4BD4-A7CB-025549A09121}" sibTransId="{A7AD91A8-F7E2-4A6F-ABE3-D90DB6E72F0E}"/>
    <dgm:cxn modelId="{D730A534-C9F5-44D8-BF45-F5B00F2EB5A1}" type="presParOf" srcId="{F67B77BE-41B2-4AF2-9AB3-1DC096763BDA}" destId="{F3155E1A-F406-4170-81F2-B7418D04BD5E}" srcOrd="0" destOrd="0" presId="urn:microsoft.com/office/officeart/2005/8/layout/hierarchy5"/>
    <dgm:cxn modelId="{24C9AA71-AC4D-485F-985B-9662718836D9}" type="presParOf" srcId="{F3155E1A-F406-4170-81F2-B7418D04BD5E}" destId="{B6B844F7-5BE9-4AB9-88EA-708E8966CB8B}" srcOrd="0" destOrd="0" presId="urn:microsoft.com/office/officeart/2005/8/layout/hierarchy5"/>
    <dgm:cxn modelId="{820B16E3-0AD0-4C22-86DB-FC4AEA5D7CEE}" type="presParOf" srcId="{F3155E1A-F406-4170-81F2-B7418D04BD5E}" destId="{0B13F705-71F6-4E85-A216-571A652EB599}" srcOrd="1" destOrd="0" presId="urn:microsoft.com/office/officeart/2005/8/layout/hierarchy5"/>
    <dgm:cxn modelId="{4287DDBD-B505-4F45-8B9A-3F1B24179EAE}" type="presParOf" srcId="{0B13F705-71F6-4E85-A216-571A652EB599}" destId="{9E86E030-CE70-46FB-B759-8A3753ADCC0C}" srcOrd="0" destOrd="0" presId="urn:microsoft.com/office/officeart/2005/8/layout/hierarchy5"/>
    <dgm:cxn modelId="{955673AA-D092-4670-97ED-EF6A649E1F7E}" type="presParOf" srcId="{9E86E030-CE70-46FB-B759-8A3753ADCC0C}" destId="{27F7420D-D7DD-44C9-B155-1C277FDCB141}" srcOrd="0" destOrd="0" presId="urn:microsoft.com/office/officeart/2005/8/layout/hierarchy5"/>
    <dgm:cxn modelId="{C36108AC-2CA7-441A-8528-3CCB3FD5728B}" type="presParOf" srcId="{9E86E030-CE70-46FB-B759-8A3753ADCC0C}" destId="{59BACB3B-2BE4-4106-98DB-5A5B33A24CDF}" srcOrd="1" destOrd="0" presId="urn:microsoft.com/office/officeart/2005/8/layout/hierarchy5"/>
    <dgm:cxn modelId="{6A7B709C-6995-447A-8E64-844FD677A8E6}" type="presParOf" srcId="{59BACB3B-2BE4-4106-98DB-5A5B33A24CDF}" destId="{E0324A97-D94D-4DAD-8D2C-E822F69FA549}" srcOrd="0" destOrd="0" presId="urn:microsoft.com/office/officeart/2005/8/layout/hierarchy5"/>
    <dgm:cxn modelId="{D2A9774C-766F-4655-8D8A-B9548DE0A918}" type="presParOf" srcId="{E0324A97-D94D-4DAD-8D2C-E822F69FA549}" destId="{E88EEAB6-0C08-47B4-ACA4-986BCCAFFF14}" srcOrd="0" destOrd="0" presId="urn:microsoft.com/office/officeart/2005/8/layout/hierarchy5"/>
    <dgm:cxn modelId="{F2ACCDE0-BD5D-44DB-A2CA-0BD92A5AA727}" type="presParOf" srcId="{59BACB3B-2BE4-4106-98DB-5A5B33A24CDF}" destId="{2FF2CAE4-FD91-4D2C-93FC-FD606120D68E}" srcOrd="1" destOrd="0" presId="urn:microsoft.com/office/officeart/2005/8/layout/hierarchy5"/>
    <dgm:cxn modelId="{909F3955-7B98-4410-BBB3-D89206A26B2B}" type="presParOf" srcId="{2FF2CAE4-FD91-4D2C-93FC-FD606120D68E}" destId="{40498EE0-80E8-4589-96F4-3A02C341FB04}" srcOrd="0" destOrd="0" presId="urn:microsoft.com/office/officeart/2005/8/layout/hierarchy5"/>
    <dgm:cxn modelId="{6D7F890E-2A52-4023-A973-109AAEB53B41}" type="presParOf" srcId="{2FF2CAE4-FD91-4D2C-93FC-FD606120D68E}" destId="{B2FFDB01-1C7F-47D3-91FE-B21AFF83968F}" srcOrd="1" destOrd="0" presId="urn:microsoft.com/office/officeart/2005/8/layout/hierarchy5"/>
    <dgm:cxn modelId="{30635381-7FDE-4CEE-B99A-A48F85ECE310}" type="presParOf" srcId="{59BACB3B-2BE4-4106-98DB-5A5B33A24CDF}" destId="{16AF1698-E0B3-4D28-81ED-81D3E5A61DF0}" srcOrd="2" destOrd="0" presId="urn:microsoft.com/office/officeart/2005/8/layout/hierarchy5"/>
    <dgm:cxn modelId="{C6712A08-D26B-4C0E-AC10-CFE980BB9B67}" type="presParOf" srcId="{16AF1698-E0B3-4D28-81ED-81D3E5A61DF0}" destId="{80B49202-E184-4D78-BC10-7D7CE78C658F}" srcOrd="0" destOrd="0" presId="urn:microsoft.com/office/officeart/2005/8/layout/hierarchy5"/>
    <dgm:cxn modelId="{F38A3733-F46C-4791-A150-D071696BDA44}" type="presParOf" srcId="{59BACB3B-2BE4-4106-98DB-5A5B33A24CDF}" destId="{576B4CF2-0A2F-4C0A-95D2-215B0AA632F7}" srcOrd="3" destOrd="0" presId="urn:microsoft.com/office/officeart/2005/8/layout/hierarchy5"/>
    <dgm:cxn modelId="{D53920B4-1CA1-494B-BC0A-24F85D600516}" type="presParOf" srcId="{576B4CF2-0A2F-4C0A-95D2-215B0AA632F7}" destId="{E5A8F8C7-BA23-4E6D-AFFD-4C20BB5AD054}" srcOrd="0" destOrd="0" presId="urn:microsoft.com/office/officeart/2005/8/layout/hierarchy5"/>
    <dgm:cxn modelId="{21C22A59-3969-4B3E-A9ED-6FCF735C69E0}" type="presParOf" srcId="{576B4CF2-0A2F-4C0A-95D2-215B0AA632F7}" destId="{A1B4BA18-3388-4310-A5AD-57CC3E9970C6}" srcOrd="1" destOrd="0" presId="urn:microsoft.com/office/officeart/2005/8/layout/hierarchy5"/>
    <dgm:cxn modelId="{CAF46F94-7F47-4999-B2CA-12BF559D1B20}" type="presParOf" srcId="{F67B77BE-41B2-4AF2-9AB3-1DC096763BDA}" destId="{D55797AE-A135-4AA8-B555-785C71C50590}" srcOrd="1" destOrd="0" presId="urn:microsoft.com/office/officeart/2005/8/layout/hierarchy5"/>
    <dgm:cxn modelId="{D38C3791-D206-49A4-ACB4-3C94542CCA86}" type="presParOf" srcId="{D55797AE-A135-4AA8-B555-785C71C50590}" destId="{793B97DE-DE34-4356-9BCF-A444949BB3F9}" srcOrd="0" destOrd="0" presId="urn:microsoft.com/office/officeart/2005/8/layout/hierarchy5"/>
    <dgm:cxn modelId="{75AB271B-EFB0-4206-8E87-D027B5BD87FF}" type="presParOf" srcId="{793B97DE-DE34-4356-9BCF-A444949BB3F9}" destId="{CE976010-616D-426E-9F46-BB2335355F07}" srcOrd="0" destOrd="0" presId="urn:microsoft.com/office/officeart/2005/8/layout/hierarchy5"/>
    <dgm:cxn modelId="{1503BDDF-D5A5-411D-B17C-828A9B32F461}" type="presParOf" srcId="{793B97DE-DE34-4356-9BCF-A444949BB3F9}" destId="{B770403A-589F-4F23-835D-D6FF86A4170A}" srcOrd="1" destOrd="0" presId="urn:microsoft.com/office/officeart/2005/8/layout/hierarchy5"/>
    <dgm:cxn modelId="{E627B540-E5A8-490B-84C7-1A2FC0D267BD}" type="presParOf" srcId="{D55797AE-A135-4AA8-B555-785C71C50590}" destId="{5D9A4307-FAA6-4D0C-9B7D-28BDB267D2DE}" srcOrd="1" destOrd="0" presId="urn:microsoft.com/office/officeart/2005/8/layout/hierarchy5"/>
    <dgm:cxn modelId="{05F8542E-DFBD-4BB1-9F13-298B193F366E}" type="presParOf" srcId="{5D9A4307-FAA6-4D0C-9B7D-28BDB267D2DE}" destId="{9CD39F33-7A4E-400E-8422-1C3EEF79356E}" srcOrd="0" destOrd="0" presId="urn:microsoft.com/office/officeart/2005/8/layout/hierarchy5"/>
    <dgm:cxn modelId="{DA9C3CCC-43E9-4451-95A8-24F2F0B94737}" type="presParOf" srcId="{D55797AE-A135-4AA8-B555-785C71C50590}" destId="{EA95BA83-1726-41EB-8FD3-A92998B91DFE}" srcOrd="2" destOrd="0" presId="urn:microsoft.com/office/officeart/2005/8/layout/hierarchy5"/>
    <dgm:cxn modelId="{7CD33747-D7AE-4E08-80AC-E5736CD5D3BA}" type="presParOf" srcId="{EA95BA83-1726-41EB-8FD3-A92998B91DFE}" destId="{C758C72D-2629-47FB-BCE6-ECA63FA96163}" srcOrd="0" destOrd="0" presId="urn:microsoft.com/office/officeart/2005/8/layout/hierarchy5"/>
    <dgm:cxn modelId="{D73FE1FB-E706-4E9E-88F8-CBD025FF2EAC}" type="presParOf" srcId="{EA95BA83-1726-41EB-8FD3-A92998B91DFE}" destId="{58F3318D-1182-41DA-AC63-57D2FA5DD9F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53FCB2-9B61-4AAB-9E5D-629D2BC3FBB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2481877-1252-4621-9D68-E07367C94CDF}">
      <dgm:prSet phldrT="[Text]"/>
      <dgm:spPr>
        <a:solidFill>
          <a:schemeClr val="accent2">
            <a:lumMod val="50000"/>
          </a:schemeClr>
        </a:solidFill>
        <a:ln>
          <a:solidFill>
            <a:schemeClr val="accent5">
              <a:lumMod val="60000"/>
              <a:lumOff val="40000"/>
            </a:schemeClr>
          </a:solidFill>
        </a:ln>
      </dgm:spPr>
      <dgm:t>
        <a:bodyPr/>
        <a:lstStyle/>
        <a:p>
          <a:r>
            <a:rPr lang="en-US" dirty="0"/>
            <a:t>Price at which the securities are offered and will be allocated is fixed by Company along with Merchant banker </a:t>
          </a:r>
        </a:p>
      </dgm:t>
    </dgm:pt>
    <dgm:pt modelId="{2B01C103-9E83-4DA0-8109-8BAE8ACA226A}" type="parTrans" cxnId="{61B31610-805C-4CF4-ADA7-E3C88962E2A5}">
      <dgm:prSet/>
      <dgm:spPr/>
      <dgm:t>
        <a:bodyPr/>
        <a:lstStyle/>
        <a:p>
          <a:endParaRPr lang="en-US"/>
        </a:p>
      </dgm:t>
    </dgm:pt>
    <dgm:pt modelId="{C559A5FE-D053-4CA2-9E40-1866A4A48834}" type="sibTrans" cxnId="{61B31610-805C-4CF4-ADA7-E3C88962E2A5}">
      <dgm:prSet/>
      <dgm:spPr/>
      <dgm:t>
        <a:bodyPr/>
        <a:lstStyle/>
        <a:p>
          <a:endParaRPr lang="en-US" dirty="0"/>
        </a:p>
      </dgm:t>
    </dgm:pt>
    <dgm:pt modelId="{AB8EB05A-DD62-456F-9909-4C3D9FB685F2}">
      <dgm:prSet phldrT="[Text]"/>
      <dgm:spPr>
        <a:solidFill>
          <a:schemeClr val="accent2">
            <a:lumMod val="60000"/>
            <a:lumOff val="40000"/>
          </a:schemeClr>
        </a:solidFill>
        <a:ln>
          <a:solidFill>
            <a:schemeClr val="tx1"/>
          </a:solidFill>
        </a:ln>
      </dgm:spPr>
      <dgm:t>
        <a:bodyPr/>
        <a:lstStyle/>
        <a:p>
          <a:r>
            <a:rPr lang="en-US" dirty="0">
              <a:solidFill>
                <a:schemeClr val="tx1"/>
              </a:solidFill>
            </a:rPr>
            <a:t>Fixed price is printed in the Offer Document, usually along with reasoning behind the price at which shares are offered. </a:t>
          </a:r>
        </a:p>
      </dgm:t>
    </dgm:pt>
    <dgm:pt modelId="{F4FBA046-A736-4235-9ACF-960D17BA05E9}" type="parTrans" cxnId="{68C566F8-035B-47BD-84D2-23DEBD2CDE5C}">
      <dgm:prSet/>
      <dgm:spPr/>
      <dgm:t>
        <a:bodyPr/>
        <a:lstStyle/>
        <a:p>
          <a:endParaRPr lang="en-US"/>
        </a:p>
      </dgm:t>
    </dgm:pt>
    <dgm:pt modelId="{F0C16207-7ADD-416D-B82A-A63FFC636904}" type="sibTrans" cxnId="{68C566F8-035B-47BD-84D2-23DEBD2CDE5C}">
      <dgm:prSet/>
      <dgm:spPr/>
      <dgm:t>
        <a:bodyPr/>
        <a:lstStyle/>
        <a:p>
          <a:endParaRPr lang="en-US" dirty="0"/>
        </a:p>
      </dgm:t>
    </dgm:pt>
    <dgm:pt modelId="{2627F87A-9E91-412F-8D6B-1D1F2BCFBE6A}">
      <dgm:prSet phldrT="[Text]"/>
      <dgm:spPr>
        <a:solidFill>
          <a:schemeClr val="accent2">
            <a:lumMod val="50000"/>
          </a:schemeClr>
        </a:solidFill>
        <a:ln>
          <a:solidFill>
            <a:schemeClr val="accent5">
              <a:lumMod val="60000"/>
              <a:lumOff val="40000"/>
            </a:schemeClr>
          </a:solidFill>
        </a:ln>
      </dgm:spPr>
      <dgm:t>
        <a:bodyPr/>
        <a:lstStyle/>
        <a:p>
          <a:r>
            <a:rPr lang="en-US" dirty="0"/>
            <a:t>Demand for the securities offered is known only after the closure of the issue.</a:t>
          </a:r>
        </a:p>
      </dgm:t>
    </dgm:pt>
    <dgm:pt modelId="{EFEE9AAC-3469-4722-A4E1-C0116D2ADA7B}" type="parTrans" cxnId="{304063C0-88A7-43E8-8866-AA10E259484D}">
      <dgm:prSet/>
      <dgm:spPr/>
      <dgm:t>
        <a:bodyPr/>
        <a:lstStyle/>
        <a:p>
          <a:endParaRPr lang="en-US"/>
        </a:p>
      </dgm:t>
    </dgm:pt>
    <dgm:pt modelId="{FE1DDFAF-7001-4479-A37D-59FFC368A053}" type="sibTrans" cxnId="{304063C0-88A7-43E8-8866-AA10E259484D}">
      <dgm:prSet/>
      <dgm:spPr/>
      <dgm:t>
        <a:bodyPr/>
        <a:lstStyle/>
        <a:p>
          <a:endParaRPr lang="en-US" dirty="0"/>
        </a:p>
      </dgm:t>
    </dgm:pt>
    <dgm:pt modelId="{A3090864-6671-4561-9480-F808E61FAE9F}">
      <dgm:prSet/>
      <dgm:spPr>
        <a:solidFill>
          <a:schemeClr val="accent2">
            <a:lumMod val="60000"/>
            <a:lumOff val="40000"/>
          </a:schemeClr>
        </a:solidFill>
        <a:ln>
          <a:solidFill>
            <a:schemeClr val="tx1"/>
          </a:solidFill>
        </a:ln>
      </dgm:spPr>
      <dgm:t>
        <a:bodyPr/>
        <a:lstStyle/>
        <a:p>
          <a:r>
            <a:rPr lang="en-US" dirty="0">
              <a:solidFill>
                <a:schemeClr val="tx1"/>
              </a:solidFill>
            </a:rPr>
            <a:t>50% of the shares offered are reserved for applications below Rs. 2 lakh and the balance for higher amount applications.</a:t>
          </a:r>
          <a:endParaRPr lang="en-IN" dirty="0">
            <a:solidFill>
              <a:schemeClr val="tx1"/>
            </a:solidFill>
          </a:endParaRPr>
        </a:p>
      </dgm:t>
    </dgm:pt>
    <dgm:pt modelId="{62C44F07-AD1B-4D8E-9D32-70B9FD7A1A43}" type="parTrans" cxnId="{D9D3A0F2-0567-42D5-AF1C-A5FB78583E86}">
      <dgm:prSet/>
      <dgm:spPr/>
      <dgm:t>
        <a:bodyPr/>
        <a:lstStyle/>
        <a:p>
          <a:endParaRPr lang="en-US"/>
        </a:p>
      </dgm:t>
    </dgm:pt>
    <dgm:pt modelId="{165CF2A6-8CC4-4EB9-B56B-B4DAE31A7AEE}" type="sibTrans" cxnId="{D9D3A0F2-0567-42D5-AF1C-A5FB78583E86}">
      <dgm:prSet/>
      <dgm:spPr/>
      <dgm:t>
        <a:bodyPr/>
        <a:lstStyle/>
        <a:p>
          <a:endParaRPr lang="en-US"/>
        </a:p>
      </dgm:t>
    </dgm:pt>
    <dgm:pt modelId="{CA3D26D5-DE20-417D-88A8-5F450C0F3985}" type="pres">
      <dgm:prSet presAssocID="{9F53FCB2-9B61-4AAB-9E5D-629D2BC3FBB1}" presName="linearFlow" presStyleCnt="0">
        <dgm:presLayoutVars>
          <dgm:resizeHandles val="exact"/>
        </dgm:presLayoutVars>
      </dgm:prSet>
      <dgm:spPr/>
    </dgm:pt>
    <dgm:pt modelId="{44C4CC4B-850B-4938-BA1E-029C8884171F}" type="pres">
      <dgm:prSet presAssocID="{C2481877-1252-4621-9D68-E07367C94CDF}" presName="node" presStyleLbl="node1" presStyleIdx="0" presStyleCnt="4" custScaleX="411868" custScaleY="76469">
        <dgm:presLayoutVars>
          <dgm:bulletEnabled val="1"/>
        </dgm:presLayoutVars>
      </dgm:prSet>
      <dgm:spPr/>
    </dgm:pt>
    <dgm:pt modelId="{21D0F10D-F45D-42AF-BE63-6D64523EC3ED}" type="pres">
      <dgm:prSet presAssocID="{C559A5FE-D053-4CA2-9E40-1866A4A48834}" presName="sibTrans" presStyleLbl="sibTrans2D1" presStyleIdx="0" presStyleCnt="3"/>
      <dgm:spPr/>
    </dgm:pt>
    <dgm:pt modelId="{38FB7CA0-66ED-4F58-9422-07036F0AE7B5}" type="pres">
      <dgm:prSet presAssocID="{C559A5FE-D053-4CA2-9E40-1866A4A48834}" presName="connectorText" presStyleLbl="sibTrans2D1" presStyleIdx="0" presStyleCnt="3"/>
      <dgm:spPr/>
    </dgm:pt>
    <dgm:pt modelId="{30F99EF6-B116-4E58-9E16-FB75AA7426E0}" type="pres">
      <dgm:prSet presAssocID="{AB8EB05A-DD62-456F-9909-4C3D9FB685F2}" presName="node" presStyleLbl="node1" presStyleIdx="1" presStyleCnt="4" custScaleX="411868" custScaleY="99447">
        <dgm:presLayoutVars>
          <dgm:bulletEnabled val="1"/>
        </dgm:presLayoutVars>
      </dgm:prSet>
      <dgm:spPr/>
    </dgm:pt>
    <dgm:pt modelId="{5686F745-006C-4C66-A883-A3DAEA6F3463}" type="pres">
      <dgm:prSet presAssocID="{F0C16207-7ADD-416D-B82A-A63FFC636904}" presName="sibTrans" presStyleLbl="sibTrans2D1" presStyleIdx="1" presStyleCnt="3"/>
      <dgm:spPr/>
    </dgm:pt>
    <dgm:pt modelId="{980D119C-C4DC-41D9-AC93-757FED21A275}" type="pres">
      <dgm:prSet presAssocID="{F0C16207-7ADD-416D-B82A-A63FFC636904}" presName="connectorText" presStyleLbl="sibTrans2D1" presStyleIdx="1" presStyleCnt="3"/>
      <dgm:spPr/>
    </dgm:pt>
    <dgm:pt modelId="{C8E7C32C-130D-4678-BFC9-A2373AF9B2C9}" type="pres">
      <dgm:prSet presAssocID="{2627F87A-9E91-412F-8D6B-1D1F2BCFBE6A}" presName="node" presStyleLbl="node1" presStyleIdx="2" presStyleCnt="4" custScaleX="410488">
        <dgm:presLayoutVars>
          <dgm:bulletEnabled val="1"/>
        </dgm:presLayoutVars>
      </dgm:prSet>
      <dgm:spPr/>
    </dgm:pt>
    <dgm:pt modelId="{76AA7D28-092E-4ECC-A195-81D87C4C3CE9}" type="pres">
      <dgm:prSet presAssocID="{FE1DDFAF-7001-4479-A37D-59FFC368A053}" presName="sibTrans" presStyleLbl="sibTrans2D1" presStyleIdx="2" presStyleCnt="3"/>
      <dgm:spPr/>
    </dgm:pt>
    <dgm:pt modelId="{13E6EC5A-1D40-4436-BCB3-10B415742895}" type="pres">
      <dgm:prSet presAssocID="{FE1DDFAF-7001-4479-A37D-59FFC368A053}" presName="connectorText" presStyleLbl="sibTrans2D1" presStyleIdx="2" presStyleCnt="3"/>
      <dgm:spPr/>
    </dgm:pt>
    <dgm:pt modelId="{B1236CA0-C497-4913-A850-6F788A5DBEFD}" type="pres">
      <dgm:prSet presAssocID="{A3090864-6671-4561-9480-F808E61FAE9F}" presName="node" presStyleLbl="node1" presStyleIdx="3" presStyleCnt="4" custScaleX="409186" custScaleY="97688">
        <dgm:presLayoutVars>
          <dgm:bulletEnabled val="1"/>
        </dgm:presLayoutVars>
      </dgm:prSet>
      <dgm:spPr/>
    </dgm:pt>
  </dgm:ptLst>
  <dgm:cxnLst>
    <dgm:cxn modelId="{8947BE03-D7E6-47B9-98A4-8F257BE3CD44}" type="presOf" srcId="{FE1DDFAF-7001-4479-A37D-59FFC368A053}" destId="{13E6EC5A-1D40-4436-BCB3-10B415742895}" srcOrd="1" destOrd="0" presId="urn:microsoft.com/office/officeart/2005/8/layout/process2"/>
    <dgm:cxn modelId="{4FDB8B06-3B5C-449E-9485-D98B4CDA1B3E}" type="presOf" srcId="{AB8EB05A-DD62-456F-9909-4C3D9FB685F2}" destId="{30F99EF6-B116-4E58-9E16-FB75AA7426E0}" srcOrd="0" destOrd="0" presId="urn:microsoft.com/office/officeart/2005/8/layout/process2"/>
    <dgm:cxn modelId="{266A7909-F947-42CE-BD53-6FE2915EE6E2}" type="presOf" srcId="{A3090864-6671-4561-9480-F808E61FAE9F}" destId="{B1236CA0-C497-4913-A850-6F788A5DBEFD}" srcOrd="0" destOrd="0" presId="urn:microsoft.com/office/officeart/2005/8/layout/process2"/>
    <dgm:cxn modelId="{61B31610-805C-4CF4-ADA7-E3C88962E2A5}" srcId="{9F53FCB2-9B61-4AAB-9E5D-629D2BC3FBB1}" destId="{C2481877-1252-4621-9D68-E07367C94CDF}" srcOrd="0" destOrd="0" parTransId="{2B01C103-9E83-4DA0-8109-8BAE8ACA226A}" sibTransId="{C559A5FE-D053-4CA2-9E40-1866A4A48834}"/>
    <dgm:cxn modelId="{BE214711-B09C-458B-8DDA-B4B506BB5739}" type="presOf" srcId="{FE1DDFAF-7001-4479-A37D-59FFC368A053}" destId="{76AA7D28-092E-4ECC-A195-81D87C4C3CE9}" srcOrd="0" destOrd="0" presId="urn:microsoft.com/office/officeart/2005/8/layout/process2"/>
    <dgm:cxn modelId="{1D366A1B-70F4-404A-8583-B654AB0F9964}" type="presOf" srcId="{9F53FCB2-9B61-4AAB-9E5D-629D2BC3FBB1}" destId="{CA3D26D5-DE20-417D-88A8-5F450C0F3985}" srcOrd="0" destOrd="0" presId="urn:microsoft.com/office/officeart/2005/8/layout/process2"/>
    <dgm:cxn modelId="{FCF0472F-2883-4673-9E3B-D05A4C4A4C61}" type="presOf" srcId="{C2481877-1252-4621-9D68-E07367C94CDF}" destId="{44C4CC4B-850B-4938-BA1E-029C8884171F}" srcOrd="0" destOrd="0" presId="urn:microsoft.com/office/officeart/2005/8/layout/process2"/>
    <dgm:cxn modelId="{9276A77E-0E0A-40F2-A6B9-492293022670}" type="presOf" srcId="{F0C16207-7ADD-416D-B82A-A63FFC636904}" destId="{980D119C-C4DC-41D9-AC93-757FED21A275}" srcOrd="1" destOrd="0" presId="urn:microsoft.com/office/officeart/2005/8/layout/process2"/>
    <dgm:cxn modelId="{E4105F8C-AD22-4576-8032-CC114DDF7EF6}" type="presOf" srcId="{F0C16207-7ADD-416D-B82A-A63FFC636904}" destId="{5686F745-006C-4C66-A883-A3DAEA6F3463}" srcOrd="0" destOrd="0" presId="urn:microsoft.com/office/officeart/2005/8/layout/process2"/>
    <dgm:cxn modelId="{0B265BB0-DD27-44B2-B398-2DB0E4E970D3}" type="presOf" srcId="{C559A5FE-D053-4CA2-9E40-1866A4A48834}" destId="{38FB7CA0-66ED-4F58-9422-07036F0AE7B5}" srcOrd="1" destOrd="0" presId="urn:microsoft.com/office/officeart/2005/8/layout/process2"/>
    <dgm:cxn modelId="{12ECE5BF-4A12-4FBD-B3A6-D2FDA62730EF}" type="presOf" srcId="{C559A5FE-D053-4CA2-9E40-1866A4A48834}" destId="{21D0F10D-F45D-42AF-BE63-6D64523EC3ED}" srcOrd="0" destOrd="0" presId="urn:microsoft.com/office/officeart/2005/8/layout/process2"/>
    <dgm:cxn modelId="{304063C0-88A7-43E8-8866-AA10E259484D}" srcId="{9F53FCB2-9B61-4AAB-9E5D-629D2BC3FBB1}" destId="{2627F87A-9E91-412F-8D6B-1D1F2BCFBE6A}" srcOrd="2" destOrd="0" parTransId="{EFEE9AAC-3469-4722-A4E1-C0116D2ADA7B}" sibTransId="{FE1DDFAF-7001-4479-A37D-59FFC368A053}"/>
    <dgm:cxn modelId="{8BA2AEE2-50C1-4DFD-8D6E-858EC1FDE5F5}" type="presOf" srcId="{2627F87A-9E91-412F-8D6B-1D1F2BCFBE6A}" destId="{C8E7C32C-130D-4678-BFC9-A2373AF9B2C9}" srcOrd="0" destOrd="0" presId="urn:microsoft.com/office/officeart/2005/8/layout/process2"/>
    <dgm:cxn modelId="{D9D3A0F2-0567-42D5-AF1C-A5FB78583E86}" srcId="{9F53FCB2-9B61-4AAB-9E5D-629D2BC3FBB1}" destId="{A3090864-6671-4561-9480-F808E61FAE9F}" srcOrd="3" destOrd="0" parTransId="{62C44F07-AD1B-4D8E-9D32-70B9FD7A1A43}" sibTransId="{165CF2A6-8CC4-4EB9-B56B-B4DAE31A7AEE}"/>
    <dgm:cxn modelId="{68C566F8-035B-47BD-84D2-23DEBD2CDE5C}" srcId="{9F53FCB2-9B61-4AAB-9E5D-629D2BC3FBB1}" destId="{AB8EB05A-DD62-456F-9909-4C3D9FB685F2}" srcOrd="1" destOrd="0" parTransId="{F4FBA046-A736-4235-9ACF-960D17BA05E9}" sibTransId="{F0C16207-7ADD-416D-B82A-A63FFC636904}"/>
    <dgm:cxn modelId="{943D7987-76AD-4E40-8D54-0A48B86832FE}" type="presParOf" srcId="{CA3D26D5-DE20-417D-88A8-5F450C0F3985}" destId="{44C4CC4B-850B-4938-BA1E-029C8884171F}" srcOrd="0" destOrd="0" presId="urn:microsoft.com/office/officeart/2005/8/layout/process2"/>
    <dgm:cxn modelId="{9C24E6CC-BE66-4FB9-8000-57E5F830B428}" type="presParOf" srcId="{CA3D26D5-DE20-417D-88A8-5F450C0F3985}" destId="{21D0F10D-F45D-42AF-BE63-6D64523EC3ED}" srcOrd="1" destOrd="0" presId="urn:microsoft.com/office/officeart/2005/8/layout/process2"/>
    <dgm:cxn modelId="{B19E534C-DFBC-46E7-AD5B-7B2BFD4D4767}" type="presParOf" srcId="{21D0F10D-F45D-42AF-BE63-6D64523EC3ED}" destId="{38FB7CA0-66ED-4F58-9422-07036F0AE7B5}" srcOrd="0" destOrd="0" presId="urn:microsoft.com/office/officeart/2005/8/layout/process2"/>
    <dgm:cxn modelId="{ECDB7D6C-0CED-448C-8E66-22079BCDE245}" type="presParOf" srcId="{CA3D26D5-DE20-417D-88A8-5F450C0F3985}" destId="{30F99EF6-B116-4E58-9E16-FB75AA7426E0}" srcOrd="2" destOrd="0" presId="urn:microsoft.com/office/officeart/2005/8/layout/process2"/>
    <dgm:cxn modelId="{03BF1AFC-D895-472D-8348-C8DC223ED1E3}" type="presParOf" srcId="{CA3D26D5-DE20-417D-88A8-5F450C0F3985}" destId="{5686F745-006C-4C66-A883-A3DAEA6F3463}" srcOrd="3" destOrd="0" presId="urn:microsoft.com/office/officeart/2005/8/layout/process2"/>
    <dgm:cxn modelId="{41612A88-0C24-4D75-AEBD-5A53B166095B}" type="presParOf" srcId="{5686F745-006C-4C66-A883-A3DAEA6F3463}" destId="{980D119C-C4DC-41D9-AC93-757FED21A275}" srcOrd="0" destOrd="0" presId="urn:microsoft.com/office/officeart/2005/8/layout/process2"/>
    <dgm:cxn modelId="{F0CFDE0D-B59E-495C-927D-12FA97D47C51}" type="presParOf" srcId="{CA3D26D5-DE20-417D-88A8-5F450C0F3985}" destId="{C8E7C32C-130D-4678-BFC9-A2373AF9B2C9}" srcOrd="4" destOrd="0" presId="urn:microsoft.com/office/officeart/2005/8/layout/process2"/>
    <dgm:cxn modelId="{C2F7D719-8725-425D-AAB0-C00BAFF05BD8}" type="presParOf" srcId="{CA3D26D5-DE20-417D-88A8-5F450C0F3985}" destId="{76AA7D28-092E-4ECC-A195-81D87C4C3CE9}" srcOrd="5" destOrd="0" presId="urn:microsoft.com/office/officeart/2005/8/layout/process2"/>
    <dgm:cxn modelId="{F1085C56-6FAB-4B10-A72D-04DA58D3F2AC}" type="presParOf" srcId="{76AA7D28-092E-4ECC-A195-81D87C4C3CE9}" destId="{13E6EC5A-1D40-4436-BCB3-10B415742895}" srcOrd="0" destOrd="0" presId="urn:microsoft.com/office/officeart/2005/8/layout/process2"/>
    <dgm:cxn modelId="{35C113B7-8DE3-4BB6-8BFC-651EEB5A0B48}" type="presParOf" srcId="{CA3D26D5-DE20-417D-88A8-5F450C0F3985}" destId="{B1236CA0-C497-4913-A850-6F788A5DBEF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84BC7-B9AE-4D6F-8FB6-EDFEF5B7A7AC}">
      <dsp:nvSpPr>
        <dsp:cNvPr id="0" name=""/>
        <dsp:cNvSpPr/>
      </dsp:nvSpPr>
      <dsp:spPr>
        <a:xfrm>
          <a:off x="3986212" y="1804245"/>
          <a:ext cx="2828925" cy="673155"/>
        </a:xfrm>
        <a:custGeom>
          <a:avLst/>
          <a:gdLst/>
          <a:ahLst/>
          <a:cxnLst/>
          <a:rect l="0" t="0" r="0" b="0"/>
          <a:pathLst>
            <a:path>
              <a:moveTo>
                <a:pt x="0" y="0"/>
              </a:moveTo>
              <a:lnTo>
                <a:pt x="0" y="458735"/>
              </a:lnTo>
              <a:lnTo>
                <a:pt x="2828925" y="458735"/>
              </a:lnTo>
              <a:lnTo>
                <a:pt x="2828925"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816A9-0480-40D1-B5F1-261C55ED9519}">
      <dsp:nvSpPr>
        <dsp:cNvPr id="0" name=""/>
        <dsp:cNvSpPr/>
      </dsp:nvSpPr>
      <dsp:spPr>
        <a:xfrm>
          <a:off x="3940492" y="1804245"/>
          <a:ext cx="91440" cy="673155"/>
        </a:xfrm>
        <a:custGeom>
          <a:avLst/>
          <a:gdLst/>
          <a:ahLst/>
          <a:cxnLst/>
          <a:rect l="0" t="0" r="0" b="0"/>
          <a:pathLst>
            <a:path>
              <a:moveTo>
                <a:pt x="45720" y="0"/>
              </a:moveTo>
              <a:lnTo>
                <a:pt x="4572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94BA3-ECE3-4259-85A1-6DE7855CCB19}">
      <dsp:nvSpPr>
        <dsp:cNvPr id="0" name=""/>
        <dsp:cNvSpPr/>
      </dsp:nvSpPr>
      <dsp:spPr>
        <a:xfrm>
          <a:off x="1157287" y="1804245"/>
          <a:ext cx="2828925" cy="673155"/>
        </a:xfrm>
        <a:custGeom>
          <a:avLst/>
          <a:gdLst/>
          <a:ahLst/>
          <a:cxnLst/>
          <a:rect l="0" t="0" r="0" b="0"/>
          <a:pathLst>
            <a:path>
              <a:moveTo>
                <a:pt x="2828925" y="0"/>
              </a:moveTo>
              <a:lnTo>
                <a:pt x="2828925" y="458735"/>
              </a:lnTo>
              <a:lnTo>
                <a:pt x="0" y="458735"/>
              </a:lnTo>
              <a:lnTo>
                <a:pt x="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BF8CD-8AE0-4D0A-B93F-57BDEEA5F4F3}">
      <dsp:nvSpPr>
        <dsp:cNvPr id="0" name=""/>
        <dsp:cNvSpPr/>
      </dsp:nvSpPr>
      <dsp:spPr>
        <a:xfrm>
          <a:off x="2828924" y="334490"/>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F9102-C685-40BE-A897-32BEEFBC7DFD}">
      <dsp:nvSpPr>
        <dsp:cNvPr id="0" name=""/>
        <dsp:cNvSpPr/>
      </dsp:nvSpPr>
      <dsp:spPr>
        <a:xfrm>
          <a:off x="3086099" y="578806"/>
          <a:ext cx="2314575" cy="1469755"/>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Instruments </a:t>
          </a:r>
        </a:p>
      </dsp:txBody>
      <dsp:txXfrm>
        <a:off x="3129147" y="621854"/>
        <a:ext cx="2228479" cy="1383659"/>
      </dsp:txXfrm>
    </dsp:sp>
    <dsp:sp modelId="{1F4D5C91-0F4E-43F9-81B6-E521E5BA880C}">
      <dsp:nvSpPr>
        <dsp:cNvPr id="0" name=""/>
        <dsp:cNvSpPr/>
      </dsp:nvSpPr>
      <dsp:spPr>
        <a:xfrm>
          <a:off x="0" y="24774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C0CB4-8850-45F6-BA17-50458EBBA608}">
      <dsp:nvSpPr>
        <dsp:cNvPr id="0" name=""/>
        <dsp:cNvSpPr/>
      </dsp:nvSpPr>
      <dsp:spPr>
        <a:xfrm>
          <a:off x="257174" y="2721717"/>
          <a:ext cx="2314575" cy="1469755"/>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Equity </a:t>
          </a:r>
        </a:p>
      </dsp:txBody>
      <dsp:txXfrm>
        <a:off x="300222" y="2764765"/>
        <a:ext cx="2228479" cy="1383659"/>
      </dsp:txXfrm>
    </dsp:sp>
    <dsp:sp modelId="{86C90B10-C1C4-4F37-A1C2-A7CF90452CFA}">
      <dsp:nvSpPr>
        <dsp:cNvPr id="0" name=""/>
        <dsp:cNvSpPr/>
      </dsp:nvSpPr>
      <dsp:spPr>
        <a:xfrm>
          <a:off x="2828924" y="24774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786F5-B9F7-41C3-8435-16598D03E9BD}">
      <dsp:nvSpPr>
        <dsp:cNvPr id="0" name=""/>
        <dsp:cNvSpPr/>
      </dsp:nvSpPr>
      <dsp:spPr>
        <a:xfrm>
          <a:off x="3086099" y="2721717"/>
          <a:ext cx="2314575" cy="1469755"/>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Debt </a:t>
          </a:r>
        </a:p>
      </dsp:txBody>
      <dsp:txXfrm>
        <a:off x="3129147" y="2764765"/>
        <a:ext cx="2228479" cy="1383659"/>
      </dsp:txXfrm>
    </dsp:sp>
    <dsp:sp modelId="{23C9C631-AFDD-43FC-AF1E-59874836B9C8}">
      <dsp:nvSpPr>
        <dsp:cNvPr id="0" name=""/>
        <dsp:cNvSpPr/>
      </dsp:nvSpPr>
      <dsp:spPr>
        <a:xfrm>
          <a:off x="5657850" y="24774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C5C26-CDAC-495B-BEF9-E413675973BB}">
      <dsp:nvSpPr>
        <dsp:cNvPr id="0" name=""/>
        <dsp:cNvSpPr/>
      </dsp:nvSpPr>
      <dsp:spPr>
        <a:xfrm>
          <a:off x="5915024" y="2721717"/>
          <a:ext cx="2314575" cy="1469755"/>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Derivatives</a:t>
          </a:r>
        </a:p>
      </dsp:txBody>
      <dsp:txXfrm>
        <a:off x="5958072" y="2764765"/>
        <a:ext cx="2228479" cy="1383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D5FF3-FFE8-401C-825B-88979CEF621A}">
      <dsp:nvSpPr>
        <dsp:cNvPr id="0" name=""/>
        <dsp:cNvSpPr/>
      </dsp:nvSpPr>
      <dsp:spPr>
        <a:xfrm>
          <a:off x="0" y="194915"/>
          <a:ext cx="2563585" cy="1654082"/>
        </a:xfrm>
        <a:prstGeom prst="hexag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Company may offer a maximum of 20% price band in which one can bid for shares.</a:t>
          </a:r>
        </a:p>
      </dsp:txBody>
      <dsp:txXfrm>
        <a:off x="351472" y="421693"/>
        <a:ext cx="1860641" cy="1200526"/>
      </dsp:txXfrm>
    </dsp:sp>
    <dsp:sp modelId="{55A7398F-9E75-4508-A7D9-FE7A43531B86}">
      <dsp:nvSpPr>
        <dsp:cNvPr id="0" name=""/>
        <dsp:cNvSpPr/>
      </dsp:nvSpPr>
      <dsp:spPr>
        <a:xfrm>
          <a:off x="2762674" y="204989"/>
          <a:ext cx="2563585" cy="1633932"/>
        </a:xfrm>
        <a:prstGeom prst="hexagon">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Price Band is independent of Face Value (FV) of shares.</a:t>
          </a:r>
        </a:p>
      </dsp:txBody>
      <dsp:txXfrm>
        <a:off x="3112467" y="427934"/>
        <a:ext cx="1863999" cy="1188042"/>
      </dsp:txXfrm>
    </dsp:sp>
    <dsp:sp modelId="{A971EAB1-2452-4336-99E3-026BCA48814C}">
      <dsp:nvSpPr>
        <dsp:cNvPr id="0" name=""/>
        <dsp:cNvSpPr/>
      </dsp:nvSpPr>
      <dsp:spPr>
        <a:xfrm>
          <a:off x="5572466" y="174919"/>
          <a:ext cx="2563585" cy="1694073"/>
        </a:xfrm>
        <a:prstGeom prst="hexag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Floor Price: Lower end of Price Band </a:t>
          </a:r>
        </a:p>
        <a:p>
          <a:pPr marL="0" lvl="0" indent="0" algn="ctr" defTabSz="711200">
            <a:lnSpc>
              <a:spcPct val="90000"/>
            </a:lnSpc>
            <a:spcBef>
              <a:spcPct val="0"/>
            </a:spcBef>
            <a:spcAft>
              <a:spcPct val="35000"/>
            </a:spcAft>
            <a:buNone/>
          </a:pPr>
          <a:r>
            <a:rPr lang="en-US" sz="1600" kern="1200" dirty="0"/>
            <a:t>Cap Price: Higher end of Price Band</a:t>
          </a:r>
        </a:p>
        <a:p>
          <a:pPr marL="0" lvl="0" indent="0" algn="ctr" defTabSz="711200">
            <a:lnSpc>
              <a:spcPct val="90000"/>
            </a:lnSpc>
            <a:spcBef>
              <a:spcPct val="0"/>
            </a:spcBef>
            <a:spcAft>
              <a:spcPct val="35000"/>
            </a:spcAft>
            <a:buNone/>
          </a:pPr>
          <a:r>
            <a:rPr lang="en-US" sz="1600" kern="1200" dirty="0"/>
            <a:t>Eg: Rs.100/- to Rs.120/-</a:t>
          </a:r>
        </a:p>
      </dsp:txBody>
      <dsp:txXfrm>
        <a:off x="5927271" y="409382"/>
        <a:ext cx="1853975" cy="1225147"/>
      </dsp:txXfrm>
    </dsp:sp>
    <dsp:sp modelId="{66F089B6-E7CB-46E4-A87D-06F819BC1D25}">
      <dsp:nvSpPr>
        <dsp:cNvPr id="0" name=""/>
        <dsp:cNvSpPr/>
      </dsp:nvSpPr>
      <dsp:spPr>
        <a:xfrm>
          <a:off x="1147563" y="2098095"/>
          <a:ext cx="2563585" cy="1863316"/>
        </a:xfrm>
        <a:prstGeom prst="hexagon">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Issuance Price discovered on the basis of demand at various price levels (within Price band) </a:t>
          </a:r>
        </a:p>
      </dsp:txBody>
      <dsp:txXfrm>
        <a:off x="1516471" y="2366232"/>
        <a:ext cx="1825769" cy="1327042"/>
      </dsp:txXfrm>
    </dsp:sp>
    <dsp:sp modelId="{0CCC874A-FF35-4744-A9B4-E8AE00F8BBA0}">
      <dsp:nvSpPr>
        <dsp:cNvPr id="0" name=""/>
        <dsp:cNvSpPr/>
      </dsp:nvSpPr>
      <dsp:spPr>
        <a:xfrm>
          <a:off x="4162494" y="2087190"/>
          <a:ext cx="2563585" cy="1924012"/>
        </a:xfrm>
        <a:prstGeom prst="hexag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Investors must specify:</a:t>
          </a:r>
        </a:p>
        <a:p>
          <a:pPr marL="0" lvl="0" indent="0" algn="ctr" defTabSz="711200">
            <a:lnSpc>
              <a:spcPct val="90000"/>
            </a:lnSpc>
            <a:spcBef>
              <a:spcPct val="0"/>
            </a:spcBef>
            <a:spcAft>
              <a:spcPct val="35000"/>
            </a:spcAft>
            <a:buNone/>
          </a:pPr>
          <a:r>
            <a:rPr lang="en-US" sz="1600" kern="1200" dirty="0"/>
            <a:t>- Number of shares they want to buy.</a:t>
          </a:r>
        </a:p>
        <a:p>
          <a:pPr marL="0" lvl="0" indent="0" algn="ctr" defTabSz="711200">
            <a:lnSpc>
              <a:spcPct val="90000"/>
            </a:lnSpc>
            <a:spcBef>
              <a:spcPct val="0"/>
            </a:spcBef>
            <a:spcAft>
              <a:spcPct val="35000"/>
            </a:spcAft>
            <a:buNone/>
          </a:pPr>
          <a:r>
            <a:rPr lang="en-US" sz="1600" kern="1200" dirty="0"/>
            <a:t>- Price they are willing to pay per share (within the price band). </a:t>
          </a:r>
        </a:p>
      </dsp:txBody>
      <dsp:txXfrm>
        <a:off x="4536460" y="2367858"/>
        <a:ext cx="1815653" cy="13626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603A0-FB33-40C6-A539-E523CE495079}">
      <dsp:nvSpPr>
        <dsp:cNvPr id="0" name=""/>
        <dsp:cNvSpPr/>
      </dsp:nvSpPr>
      <dsp:spPr>
        <a:xfrm>
          <a:off x="0" y="2724"/>
          <a:ext cx="8500906" cy="445963"/>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Company who is planning an IPO appoints the Lead Merchant banker(s) as </a:t>
          </a:r>
          <a:r>
            <a:rPr lang="en-US" sz="1400" b="1" u="sng" kern="1200" dirty="0"/>
            <a:t> “Book Runner</a:t>
          </a:r>
          <a:r>
            <a:rPr lang="en-US" sz="1400" b="1" kern="1200" dirty="0"/>
            <a:t>”.</a:t>
          </a:r>
          <a:endParaRPr lang="en-US" sz="1400" kern="1200" dirty="0"/>
        </a:p>
      </dsp:txBody>
      <dsp:txXfrm>
        <a:off x="13062" y="15786"/>
        <a:ext cx="8474782" cy="419839"/>
      </dsp:txXfrm>
    </dsp:sp>
    <dsp:sp modelId="{7D8BADF8-142E-4896-8B07-898AA1CB20F4}">
      <dsp:nvSpPr>
        <dsp:cNvPr id="0" name=""/>
        <dsp:cNvSpPr/>
      </dsp:nvSpPr>
      <dsp:spPr>
        <a:xfrm rot="5400000">
          <a:off x="4166834" y="459837"/>
          <a:ext cx="167236" cy="200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190248" y="476561"/>
        <a:ext cx="120409" cy="117065"/>
      </dsp:txXfrm>
    </dsp:sp>
    <dsp:sp modelId="{D9864D4A-CA6E-4F9F-B878-2E712D56D174}">
      <dsp:nvSpPr>
        <dsp:cNvPr id="0" name=""/>
        <dsp:cNvSpPr/>
      </dsp:nvSpPr>
      <dsp:spPr>
        <a:xfrm>
          <a:off x="0" y="671669"/>
          <a:ext cx="8500906" cy="445963"/>
        </a:xfrm>
        <a:prstGeom prst="roundRect">
          <a:avLst>
            <a:gd name="adj" fmla="val 10000"/>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Investors give their bids for these shares to </a:t>
          </a:r>
          <a:r>
            <a:rPr lang="en-US" sz="1400" b="1" u="sng" kern="1200" dirty="0">
              <a:solidFill>
                <a:schemeClr val="tx1"/>
              </a:solidFill>
            </a:rPr>
            <a:t>“Syndicate Members”. </a:t>
          </a:r>
          <a:r>
            <a:rPr lang="en-US" sz="1400" kern="1200" dirty="0">
              <a:solidFill>
                <a:schemeClr val="tx1"/>
              </a:solidFill>
            </a:rPr>
            <a:t>Bids have to be entered within the </a:t>
          </a:r>
          <a:r>
            <a:rPr lang="en-US" sz="1400" b="1" u="sng" kern="1200" dirty="0">
              <a:solidFill>
                <a:schemeClr val="tx1"/>
              </a:solidFill>
            </a:rPr>
            <a:t>specified price band</a:t>
          </a:r>
          <a:r>
            <a:rPr lang="en-US" sz="1400" kern="1200" dirty="0">
              <a:solidFill>
                <a:schemeClr val="tx1"/>
              </a:solidFill>
            </a:rPr>
            <a:t>. Investor can </a:t>
          </a:r>
          <a:r>
            <a:rPr lang="en-US" sz="1400" b="1" u="sng" kern="1200" dirty="0">
              <a:solidFill>
                <a:schemeClr val="tx1"/>
              </a:solidFill>
            </a:rPr>
            <a:t>revise a bid </a:t>
          </a:r>
          <a:r>
            <a:rPr lang="en-US" sz="1400" kern="1200" dirty="0">
              <a:solidFill>
                <a:schemeClr val="tx1"/>
              </a:solidFill>
            </a:rPr>
            <a:t>before the book closes. </a:t>
          </a:r>
        </a:p>
      </dsp:txBody>
      <dsp:txXfrm>
        <a:off x="13062" y="684731"/>
        <a:ext cx="8474782" cy="419839"/>
      </dsp:txXfrm>
    </dsp:sp>
    <dsp:sp modelId="{A70A3FAD-46A0-40C3-AC64-31BFD221E559}">
      <dsp:nvSpPr>
        <dsp:cNvPr id="0" name=""/>
        <dsp:cNvSpPr/>
      </dsp:nvSpPr>
      <dsp:spPr>
        <a:xfrm rot="5400000">
          <a:off x="4166834" y="1128782"/>
          <a:ext cx="167236" cy="200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190248" y="1145506"/>
        <a:ext cx="120409" cy="117065"/>
      </dsp:txXfrm>
    </dsp:sp>
    <dsp:sp modelId="{7A1A4A2A-73F3-4F99-BEDF-5F1C26F6F7A1}">
      <dsp:nvSpPr>
        <dsp:cNvPr id="0" name=""/>
        <dsp:cNvSpPr/>
      </dsp:nvSpPr>
      <dsp:spPr>
        <a:xfrm>
          <a:off x="0" y="1340614"/>
          <a:ext cx="8500906" cy="445963"/>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Syndicate members input the orders into an </a:t>
          </a:r>
          <a:r>
            <a:rPr lang="en-US" sz="1400" b="1" u="sng" kern="1200" dirty="0"/>
            <a:t>“Electronic Book” </a:t>
          </a:r>
          <a:r>
            <a:rPr lang="en-US" sz="1400" b="0" u="none" kern="1200" dirty="0"/>
            <a:t>through process </a:t>
          </a:r>
          <a:r>
            <a:rPr lang="en-US" sz="1400" kern="1200" dirty="0"/>
            <a:t>called </a:t>
          </a:r>
          <a:r>
            <a:rPr lang="en-US" sz="1400" b="1" kern="1200" dirty="0"/>
            <a:t>“Bidding”</a:t>
          </a:r>
          <a:r>
            <a:rPr lang="en-US" sz="1400" kern="1200" dirty="0"/>
            <a:t>.</a:t>
          </a:r>
        </a:p>
      </dsp:txBody>
      <dsp:txXfrm>
        <a:off x="13062" y="1353676"/>
        <a:ext cx="8474782" cy="419839"/>
      </dsp:txXfrm>
    </dsp:sp>
    <dsp:sp modelId="{9FAEE494-154F-47DF-9896-4110E0993373}">
      <dsp:nvSpPr>
        <dsp:cNvPr id="0" name=""/>
        <dsp:cNvSpPr/>
      </dsp:nvSpPr>
      <dsp:spPr>
        <a:xfrm rot="5400000">
          <a:off x="4166834" y="1797727"/>
          <a:ext cx="167236" cy="200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190248" y="1814451"/>
        <a:ext cx="120409" cy="117065"/>
      </dsp:txXfrm>
    </dsp:sp>
    <dsp:sp modelId="{80541E97-7341-4F0D-BE11-BBAA3E102009}">
      <dsp:nvSpPr>
        <dsp:cNvPr id="0" name=""/>
        <dsp:cNvSpPr/>
      </dsp:nvSpPr>
      <dsp:spPr>
        <a:xfrm>
          <a:off x="0" y="2009559"/>
          <a:ext cx="8500906" cy="445963"/>
        </a:xfrm>
        <a:prstGeom prst="roundRect">
          <a:avLst>
            <a:gd name="adj" fmla="val 10000"/>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Book normally remains open for a period of </a:t>
          </a:r>
          <a:r>
            <a:rPr lang="en-US" sz="1400" b="1" u="sng" kern="1200" dirty="0">
              <a:solidFill>
                <a:schemeClr val="tx1"/>
              </a:solidFill>
            </a:rPr>
            <a:t>5 days or as prescribed by the regulations </a:t>
          </a:r>
          <a:endParaRPr lang="en-US" sz="1400" kern="1200" dirty="0">
            <a:solidFill>
              <a:schemeClr val="tx1"/>
            </a:solidFill>
          </a:endParaRPr>
        </a:p>
      </dsp:txBody>
      <dsp:txXfrm>
        <a:off x="13062" y="2022621"/>
        <a:ext cx="8474782" cy="419839"/>
      </dsp:txXfrm>
    </dsp:sp>
    <dsp:sp modelId="{32965D89-2DD2-414E-BB34-E0B48C325D90}">
      <dsp:nvSpPr>
        <dsp:cNvPr id="0" name=""/>
        <dsp:cNvSpPr/>
      </dsp:nvSpPr>
      <dsp:spPr>
        <a:xfrm rot="5400000">
          <a:off x="4166834" y="2466672"/>
          <a:ext cx="167236" cy="200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190248" y="2483396"/>
        <a:ext cx="120409" cy="117065"/>
      </dsp:txXfrm>
    </dsp:sp>
    <dsp:sp modelId="{6B8005C1-4782-42EC-9B25-D2E696BC3152}">
      <dsp:nvSpPr>
        <dsp:cNvPr id="0" name=""/>
        <dsp:cNvSpPr/>
      </dsp:nvSpPr>
      <dsp:spPr>
        <a:xfrm>
          <a:off x="0" y="2678504"/>
          <a:ext cx="8500906" cy="445963"/>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 closure of the book building period, the Book Runner evaluates the bids on the basis of the </a:t>
          </a:r>
          <a:r>
            <a:rPr lang="en-US" sz="1400" b="1" u="sng" kern="1200" dirty="0"/>
            <a:t>demand at various price levels</a:t>
          </a:r>
          <a:r>
            <a:rPr lang="en-US" sz="1400" kern="1200" dirty="0"/>
            <a:t>.</a:t>
          </a:r>
        </a:p>
      </dsp:txBody>
      <dsp:txXfrm>
        <a:off x="13062" y="2691566"/>
        <a:ext cx="8474782" cy="419839"/>
      </dsp:txXfrm>
    </dsp:sp>
    <dsp:sp modelId="{9F0600F2-32DC-4736-B385-A34BAE4221A5}">
      <dsp:nvSpPr>
        <dsp:cNvPr id="0" name=""/>
        <dsp:cNvSpPr/>
      </dsp:nvSpPr>
      <dsp:spPr>
        <a:xfrm rot="5400000">
          <a:off x="4166834" y="3135617"/>
          <a:ext cx="167236" cy="200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190248" y="3152341"/>
        <a:ext cx="120409" cy="117065"/>
      </dsp:txXfrm>
    </dsp:sp>
    <dsp:sp modelId="{E7E312BF-AA6E-4CA7-B6FC-31F3C37F3A9D}">
      <dsp:nvSpPr>
        <dsp:cNvPr id="0" name=""/>
        <dsp:cNvSpPr/>
      </dsp:nvSpPr>
      <dsp:spPr>
        <a:xfrm>
          <a:off x="0" y="3347449"/>
          <a:ext cx="8500906" cy="445963"/>
        </a:xfrm>
        <a:prstGeom prst="roundRect">
          <a:avLst>
            <a:gd name="adj" fmla="val 10000"/>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Book runners and the issuing Company decide the final price at which the securities shall be issued.</a:t>
          </a:r>
        </a:p>
      </dsp:txBody>
      <dsp:txXfrm>
        <a:off x="13062" y="3360511"/>
        <a:ext cx="8474782" cy="419839"/>
      </dsp:txXfrm>
    </dsp:sp>
    <dsp:sp modelId="{A6AA2906-0165-4F41-B80D-949F0FDEC3CE}">
      <dsp:nvSpPr>
        <dsp:cNvPr id="0" name=""/>
        <dsp:cNvSpPr/>
      </dsp:nvSpPr>
      <dsp:spPr>
        <a:xfrm rot="5400000">
          <a:off x="4166834" y="3804562"/>
          <a:ext cx="167236" cy="200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190248" y="3821286"/>
        <a:ext cx="120409" cy="117065"/>
      </dsp:txXfrm>
    </dsp:sp>
    <dsp:sp modelId="{1613BB69-3DA1-4E6B-B079-5EC2262735DD}">
      <dsp:nvSpPr>
        <dsp:cNvPr id="0" name=""/>
        <dsp:cNvSpPr/>
      </dsp:nvSpPr>
      <dsp:spPr>
        <a:xfrm>
          <a:off x="0" y="4016394"/>
          <a:ext cx="8500906" cy="445963"/>
        </a:xfrm>
        <a:prstGeom prst="roundRect">
          <a:avLst>
            <a:gd name="adj" fmla="val 10000"/>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Finally allocation of securities is made to the successful bidders. Money gets unblocked in bank accounts of rest of the bidders.</a:t>
          </a:r>
          <a:endParaRPr lang="en-IN" sz="1400" kern="1200" dirty="0"/>
        </a:p>
      </dsp:txBody>
      <dsp:txXfrm>
        <a:off x="13062" y="4029456"/>
        <a:ext cx="8474782" cy="4198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CE67-D0BD-4DF2-A948-2D4ADB2F560B}">
      <dsp:nvSpPr>
        <dsp:cNvPr id="0" name=""/>
        <dsp:cNvSpPr/>
      </dsp:nvSpPr>
      <dsp:spPr>
        <a:xfrm>
          <a:off x="1724132" y="745039"/>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1896784" y="788779"/>
        <a:ext cx="19784" cy="3960"/>
      </dsp:txXfrm>
    </dsp:sp>
    <dsp:sp modelId="{84B90E1F-0855-4065-B58D-55E916716EA4}">
      <dsp:nvSpPr>
        <dsp:cNvPr id="0" name=""/>
        <dsp:cNvSpPr/>
      </dsp:nvSpPr>
      <dsp:spPr>
        <a:xfrm>
          <a:off x="5551" y="274645"/>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Issuer Appoints SEBI Registered Intermediary except Syndicate Member</a:t>
          </a:r>
          <a:endParaRPr lang="en-US" sz="1400" b="0" kern="1200" spc="-53" dirty="0">
            <a:solidFill>
              <a:schemeClr val="tx1"/>
            </a:solidFill>
            <a:latin typeface="Arial" panose="020B0604020202020204" pitchFamily="34" charset="0"/>
            <a:cs typeface="Arial" panose="020B0604020202020204" pitchFamily="34" charset="0"/>
          </a:endParaRPr>
        </a:p>
      </dsp:txBody>
      <dsp:txXfrm>
        <a:off x="5551" y="274645"/>
        <a:ext cx="1720381" cy="1032228"/>
      </dsp:txXfrm>
    </dsp:sp>
    <dsp:sp modelId="{83BB2C49-DAF6-4DF3-9133-F1E9E86872CD}">
      <dsp:nvSpPr>
        <dsp:cNvPr id="0" name=""/>
        <dsp:cNvSpPr/>
      </dsp:nvSpPr>
      <dsp:spPr>
        <a:xfrm>
          <a:off x="3840201" y="745039"/>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latin typeface="Arial" panose="020B0604020202020204" pitchFamily="34" charset="0"/>
            <a:cs typeface="Arial" panose="020B0604020202020204" pitchFamily="34" charset="0"/>
          </a:endParaRPr>
        </a:p>
      </dsp:txBody>
      <dsp:txXfrm>
        <a:off x="4012853" y="788779"/>
        <a:ext cx="19784" cy="3960"/>
      </dsp:txXfrm>
    </dsp:sp>
    <dsp:sp modelId="{74CDA237-499A-45BD-9774-2E2D239CF5C7}">
      <dsp:nvSpPr>
        <dsp:cNvPr id="0" name=""/>
        <dsp:cNvSpPr/>
      </dsp:nvSpPr>
      <dsp:spPr>
        <a:xfrm>
          <a:off x="2121620" y="274645"/>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Arial" panose="020B0604020202020204" pitchFamily="34" charset="0"/>
              <a:cs typeface="Arial" panose="020B0604020202020204" pitchFamily="34" charset="0"/>
            </a:rPr>
            <a:t>Due Diligence</a:t>
          </a:r>
        </a:p>
      </dsp:txBody>
      <dsp:txXfrm>
        <a:off x="2121620" y="274645"/>
        <a:ext cx="1720381" cy="1032228"/>
      </dsp:txXfrm>
    </dsp:sp>
    <dsp:sp modelId="{1CBF714D-1BBE-4DE5-A71F-BB44ED4291E9}">
      <dsp:nvSpPr>
        <dsp:cNvPr id="0" name=""/>
        <dsp:cNvSpPr/>
      </dsp:nvSpPr>
      <dsp:spPr>
        <a:xfrm>
          <a:off x="5956270" y="745039"/>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latin typeface="Arial" panose="020B0604020202020204" pitchFamily="34" charset="0"/>
            <a:cs typeface="Arial" panose="020B0604020202020204" pitchFamily="34" charset="0"/>
          </a:endParaRPr>
        </a:p>
      </dsp:txBody>
      <dsp:txXfrm>
        <a:off x="6128922" y="788779"/>
        <a:ext cx="19784" cy="3960"/>
      </dsp:txXfrm>
    </dsp:sp>
    <dsp:sp modelId="{5F307CC7-2D9F-4222-93F0-95CFB279BD67}">
      <dsp:nvSpPr>
        <dsp:cNvPr id="0" name=""/>
        <dsp:cNvSpPr/>
      </dsp:nvSpPr>
      <dsp:spPr>
        <a:xfrm>
          <a:off x="4237689" y="274645"/>
          <a:ext cx="1720381" cy="1032228"/>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Arial" panose="020B0604020202020204" pitchFamily="34" charset="0"/>
              <a:cs typeface="Arial" panose="020B0604020202020204" pitchFamily="34" charset="0"/>
            </a:rPr>
            <a:t>Lead Manager files Draft Prospectus with SEBI/Stock Exchange</a:t>
          </a:r>
          <a:endParaRPr lang="en-US" sz="1400" kern="1200" dirty="0">
            <a:solidFill>
              <a:schemeClr val="tx1"/>
            </a:solidFill>
            <a:latin typeface="Arial" panose="020B0604020202020204" pitchFamily="34" charset="0"/>
            <a:cs typeface="Arial" panose="020B0604020202020204" pitchFamily="34" charset="0"/>
          </a:endParaRPr>
        </a:p>
      </dsp:txBody>
      <dsp:txXfrm>
        <a:off x="4237689" y="274645"/>
        <a:ext cx="1720381" cy="1032228"/>
      </dsp:txXfrm>
    </dsp:sp>
    <dsp:sp modelId="{4040C8FD-EEC0-4CD8-84DD-96E5A633C4B9}">
      <dsp:nvSpPr>
        <dsp:cNvPr id="0" name=""/>
        <dsp:cNvSpPr/>
      </dsp:nvSpPr>
      <dsp:spPr>
        <a:xfrm>
          <a:off x="865741" y="1305074"/>
          <a:ext cx="6348207" cy="365087"/>
        </a:xfrm>
        <a:custGeom>
          <a:avLst/>
          <a:gdLst/>
          <a:ahLst/>
          <a:cxnLst/>
          <a:rect l="0" t="0" r="0" b="0"/>
          <a:pathLst>
            <a:path>
              <a:moveTo>
                <a:pt x="6348207" y="0"/>
              </a:moveTo>
              <a:lnTo>
                <a:pt x="6348207" y="199643"/>
              </a:lnTo>
              <a:lnTo>
                <a:pt x="0" y="199643"/>
              </a:lnTo>
              <a:lnTo>
                <a:pt x="0" y="365087"/>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3880832" y="1485637"/>
        <a:ext cx="318026" cy="3960"/>
      </dsp:txXfrm>
    </dsp:sp>
    <dsp:sp modelId="{D96C2377-CCA7-4771-B114-70FE2E19C91E}">
      <dsp:nvSpPr>
        <dsp:cNvPr id="0" name=""/>
        <dsp:cNvSpPr/>
      </dsp:nvSpPr>
      <dsp:spPr>
        <a:xfrm>
          <a:off x="6353758" y="274645"/>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Arial" panose="020B0604020202020204" pitchFamily="34" charset="0"/>
              <a:cs typeface="Arial" panose="020B0604020202020204" pitchFamily="34" charset="0"/>
            </a:rPr>
            <a:t>Receipt of In-Principle Approval from Stock Exchange and observations from SEBI</a:t>
          </a:r>
        </a:p>
      </dsp:txBody>
      <dsp:txXfrm>
        <a:off x="6353758" y="274645"/>
        <a:ext cx="1720381" cy="1032228"/>
      </dsp:txXfrm>
    </dsp:sp>
    <dsp:sp modelId="{9C8ED679-2805-4EDF-AA0D-2AA3DF5B16DE}">
      <dsp:nvSpPr>
        <dsp:cNvPr id="0" name=""/>
        <dsp:cNvSpPr/>
      </dsp:nvSpPr>
      <dsp:spPr>
        <a:xfrm>
          <a:off x="1724132" y="2172956"/>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1896784" y="2216696"/>
        <a:ext cx="19784" cy="3960"/>
      </dsp:txXfrm>
    </dsp:sp>
    <dsp:sp modelId="{92DF43D3-65DA-40F6-A285-BD6DA244C07A}">
      <dsp:nvSpPr>
        <dsp:cNvPr id="0" name=""/>
        <dsp:cNvSpPr/>
      </dsp:nvSpPr>
      <dsp:spPr>
        <a:xfrm>
          <a:off x="5551" y="1702562"/>
          <a:ext cx="1720381" cy="1032228"/>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Determination of Issue period &amp; Issue Price</a:t>
          </a:r>
          <a:endParaRPr lang="en-US" sz="1400" b="0" kern="1200" dirty="0">
            <a:solidFill>
              <a:schemeClr val="tx1"/>
            </a:solidFill>
            <a:latin typeface="Arial" panose="020B0604020202020204" pitchFamily="34" charset="0"/>
            <a:cs typeface="Arial" panose="020B0604020202020204" pitchFamily="34" charset="0"/>
          </a:endParaRPr>
        </a:p>
      </dsp:txBody>
      <dsp:txXfrm>
        <a:off x="5551" y="1702562"/>
        <a:ext cx="1720381" cy="1032228"/>
      </dsp:txXfrm>
    </dsp:sp>
    <dsp:sp modelId="{5C94EFE4-D2F1-4A82-92B3-1DCABB6E29BE}">
      <dsp:nvSpPr>
        <dsp:cNvPr id="0" name=""/>
        <dsp:cNvSpPr/>
      </dsp:nvSpPr>
      <dsp:spPr>
        <a:xfrm>
          <a:off x="3840201" y="2172956"/>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4012853" y="2216696"/>
        <a:ext cx="19784" cy="3960"/>
      </dsp:txXfrm>
    </dsp:sp>
    <dsp:sp modelId="{05B60FDB-63EC-4CB5-A1CD-B0CB1FC11B0B}">
      <dsp:nvSpPr>
        <dsp:cNvPr id="0" name=""/>
        <dsp:cNvSpPr/>
      </dsp:nvSpPr>
      <dsp:spPr>
        <a:xfrm>
          <a:off x="2121620" y="1702562"/>
          <a:ext cx="1720381" cy="1032228"/>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Arial" panose="020B0604020202020204" pitchFamily="34" charset="0"/>
              <a:cs typeface="Arial" panose="020B0604020202020204" pitchFamily="34" charset="0"/>
            </a:rPr>
            <a:t>Filing of Prospectus with ROC</a:t>
          </a:r>
        </a:p>
      </dsp:txBody>
      <dsp:txXfrm>
        <a:off x="2121620" y="1702562"/>
        <a:ext cx="1720381" cy="1032228"/>
      </dsp:txXfrm>
    </dsp:sp>
    <dsp:sp modelId="{74ED1A18-E8B4-47D9-985B-F6F24BB1030C}">
      <dsp:nvSpPr>
        <dsp:cNvPr id="0" name=""/>
        <dsp:cNvSpPr/>
      </dsp:nvSpPr>
      <dsp:spPr>
        <a:xfrm>
          <a:off x="5956270" y="2172956"/>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6128922" y="2216696"/>
        <a:ext cx="19784" cy="3960"/>
      </dsp:txXfrm>
    </dsp:sp>
    <dsp:sp modelId="{B7C5C7FC-8F75-4936-97F5-5B8816EE881F}">
      <dsp:nvSpPr>
        <dsp:cNvPr id="0" name=""/>
        <dsp:cNvSpPr/>
      </dsp:nvSpPr>
      <dsp:spPr>
        <a:xfrm>
          <a:off x="4237689" y="1702562"/>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latin typeface="Arial" panose="020B0604020202020204" pitchFamily="34" charset="0"/>
              <a:cs typeface="Arial" panose="020B0604020202020204" pitchFamily="34" charset="0"/>
            </a:rPr>
            <a:t>Issue Opens</a:t>
          </a:r>
        </a:p>
      </dsp:txBody>
      <dsp:txXfrm>
        <a:off x="4237689" y="1702562"/>
        <a:ext cx="1720381" cy="1032228"/>
      </dsp:txXfrm>
    </dsp:sp>
    <dsp:sp modelId="{411E8C91-30E3-4DD8-A66B-E667892E94E1}">
      <dsp:nvSpPr>
        <dsp:cNvPr id="0" name=""/>
        <dsp:cNvSpPr/>
      </dsp:nvSpPr>
      <dsp:spPr>
        <a:xfrm>
          <a:off x="865741" y="2732990"/>
          <a:ext cx="6348207" cy="365087"/>
        </a:xfrm>
        <a:custGeom>
          <a:avLst/>
          <a:gdLst/>
          <a:ahLst/>
          <a:cxnLst/>
          <a:rect l="0" t="0" r="0" b="0"/>
          <a:pathLst>
            <a:path>
              <a:moveTo>
                <a:pt x="6348207" y="0"/>
              </a:moveTo>
              <a:lnTo>
                <a:pt x="6348207" y="199643"/>
              </a:lnTo>
              <a:lnTo>
                <a:pt x="0" y="199643"/>
              </a:lnTo>
              <a:lnTo>
                <a:pt x="0" y="365087"/>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3880832" y="2913554"/>
        <a:ext cx="318026" cy="3960"/>
      </dsp:txXfrm>
    </dsp:sp>
    <dsp:sp modelId="{537C41AC-647D-4B95-A6DA-4D0D070D7B89}">
      <dsp:nvSpPr>
        <dsp:cNvPr id="0" name=""/>
        <dsp:cNvSpPr/>
      </dsp:nvSpPr>
      <dsp:spPr>
        <a:xfrm>
          <a:off x="6353758" y="1702562"/>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Applicant submits application form to Intermediary for uploading on Stock Exchanges platform</a:t>
          </a:r>
          <a:endParaRPr lang="en-US" sz="1400" b="0" kern="1200" dirty="0">
            <a:solidFill>
              <a:schemeClr val="tx1"/>
            </a:solidFill>
            <a:latin typeface="Arial" panose="020B0604020202020204" pitchFamily="34" charset="0"/>
            <a:cs typeface="Arial" panose="020B0604020202020204" pitchFamily="34" charset="0"/>
          </a:endParaRPr>
        </a:p>
      </dsp:txBody>
      <dsp:txXfrm>
        <a:off x="6353758" y="1702562"/>
        <a:ext cx="1720381" cy="1032228"/>
      </dsp:txXfrm>
    </dsp:sp>
    <dsp:sp modelId="{96FA0A13-84E2-4886-BFC7-B83F939CCC0F}">
      <dsp:nvSpPr>
        <dsp:cNvPr id="0" name=""/>
        <dsp:cNvSpPr/>
      </dsp:nvSpPr>
      <dsp:spPr>
        <a:xfrm>
          <a:off x="1724132" y="3600873"/>
          <a:ext cx="365087" cy="91440"/>
        </a:xfrm>
        <a:custGeom>
          <a:avLst/>
          <a:gdLst/>
          <a:ahLst/>
          <a:cxnLst/>
          <a:rect l="0" t="0" r="0" b="0"/>
          <a:pathLst>
            <a:path>
              <a:moveTo>
                <a:pt x="0" y="45720"/>
              </a:moveTo>
              <a:lnTo>
                <a:pt x="36508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latin typeface="Arial" panose="020B0604020202020204" pitchFamily="34" charset="0"/>
            <a:cs typeface="Arial" panose="020B0604020202020204" pitchFamily="34" charset="0"/>
          </a:endParaRPr>
        </a:p>
      </dsp:txBody>
      <dsp:txXfrm>
        <a:off x="1896784" y="3644612"/>
        <a:ext cx="19784" cy="3960"/>
      </dsp:txXfrm>
    </dsp:sp>
    <dsp:sp modelId="{86800109-7C52-4DF1-80A3-F72B561B8C1A}">
      <dsp:nvSpPr>
        <dsp:cNvPr id="0" name=""/>
        <dsp:cNvSpPr/>
      </dsp:nvSpPr>
      <dsp:spPr>
        <a:xfrm>
          <a:off x="5551" y="3130478"/>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Issue Closes</a:t>
          </a:r>
        </a:p>
      </dsp:txBody>
      <dsp:txXfrm>
        <a:off x="5551" y="3130478"/>
        <a:ext cx="1720381" cy="1032228"/>
      </dsp:txXfrm>
    </dsp:sp>
    <dsp:sp modelId="{EBED802A-2833-4CFC-B6AB-97C3886E002E}">
      <dsp:nvSpPr>
        <dsp:cNvPr id="0" name=""/>
        <dsp:cNvSpPr/>
      </dsp:nvSpPr>
      <dsp:spPr>
        <a:xfrm>
          <a:off x="2121620" y="3130478"/>
          <a:ext cx="1720381" cy="103222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Completion of Post Issue Compliances</a:t>
          </a:r>
        </a:p>
      </dsp:txBody>
      <dsp:txXfrm>
        <a:off x="2121620" y="3130478"/>
        <a:ext cx="1720381" cy="10322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3565-5557-4FB3-9219-87550D5D7D75}">
      <dsp:nvSpPr>
        <dsp:cNvPr id="0" name=""/>
        <dsp:cNvSpPr/>
      </dsp:nvSpPr>
      <dsp:spPr>
        <a:xfrm>
          <a:off x="4019163" y="1921796"/>
          <a:ext cx="3156019" cy="500659"/>
        </a:xfrm>
        <a:custGeom>
          <a:avLst/>
          <a:gdLst/>
          <a:ahLst/>
          <a:cxnLst/>
          <a:rect l="0" t="0" r="0" b="0"/>
          <a:pathLst>
            <a:path>
              <a:moveTo>
                <a:pt x="0" y="0"/>
              </a:moveTo>
              <a:lnTo>
                <a:pt x="0" y="341184"/>
              </a:lnTo>
              <a:lnTo>
                <a:pt x="3156019" y="341184"/>
              </a:lnTo>
              <a:lnTo>
                <a:pt x="3156019"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76FD0-1FB9-490C-A0D9-5275996F7CEC}">
      <dsp:nvSpPr>
        <dsp:cNvPr id="0" name=""/>
        <dsp:cNvSpPr/>
      </dsp:nvSpPr>
      <dsp:spPr>
        <a:xfrm>
          <a:off x="4019163" y="1921796"/>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2D5D0-8C3B-42DC-83D6-EE2526949019}">
      <dsp:nvSpPr>
        <dsp:cNvPr id="0" name=""/>
        <dsp:cNvSpPr/>
      </dsp:nvSpPr>
      <dsp:spPr>
        <a:xfrm>
          <a:off x="2967156" y="1921796"/>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42AB5-0B9C-49A2-8F65-F38924F338CB}">
      <dsp:nvSpPr>
        <dsp:cNvPr id="0" name=""/>
        <dsp:cNvSpPr/>
      </dsp:nvSpPr>
      <dsp:spPr>
        <a:xfrm>
          <a:off x="863143" y="1921796"/>
          <a:ext cx="3156019" cy="500659"/>
        </a:xfrm>
        <a:custGeom>
          <a:avLst/>
          <a:gdLst/>
          <a:ahLst/>
          <a:cxnLst/>
          <a:rect l="0" t="0" r="0" b="0"/>
          <a:pathLst>
            <a:path>
              <a:moveTo>
                <a:pt x="3156019" y="0"/>
              </a:moveTo>
              <a:lnTo>
                <a:pt x="3156019"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19AA0-9B0E-4A14-967B-9A4602BEB1C6}">
      <dsp:nvSpPr>
        <dsp:cNvPr id="0" name=""/>
        <dsp:cNvSpPr/>
      </dsp:nvSpPr>
      <dsp:spPr>
        <a:xfrm>
          <a:off x="2345098" y="828666"/>
          <a:ext cx="3348129"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BE1C-F78D-448E-9FEA-1E50C375E576}">
      <dsp:nvSpPr>
        <dsp:cNvPr id="0" name=""/>
        <dsp:cNvSpPr/>
      </dsp:nvSpPr>
      <dsp:spPr>
        <a:xfrm>
          <a:off x="2536372" y="1010376"/>
          <a:ext cx="3348129"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Issuers in Corporate Bond Market</a:t>
          </a:r>
        </a:p>
      </dsp:txBody>
      <dsp:txXfrm>
        <a:off x="2568389" y="1042393"/>
        <a:ext cx="3284095" cy="1029096"/>
      </dsp:txXfrm>
    </dsp:sp>
    <dsp:sp modelId="{3C486D1F-4A25-42BA-84B8-8F5D721CA09B}">
      <dsp:nvSpPr>
        <dsp:cNvPr id="0" name=""/>
        <dsp:cNvSpPr/>
      </dsp:nvSpPr>
      <dsp:spPr>
        <a:xfrm>
          <a:off x="2411" y="2422456"/>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55529-D06E-433D-9B27-182783291ED5}">
      <dsp:nvSpPr>
        <dsp:cNvPr id="0" name=""/>
        <dsp:cNvSpPr/>
      </dsp:nvSpPr>
      <dsp:spPr>
        <a:xfrm>
          <a:off x="193684" y="260416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Corporates </a:t>
          </a:r>
        </a:p>
      </dsp:txBody>
      <dsp:txXfrm>
        <a:off x="225701" y="2636183"/>
        <a:ext cx="1657431" cy="1029096"/>
      </dsp:txXfrm>
    </dsp:sp>
    <dsp:sp modelId="{49D109DE-C054-4BF9-AD78-C3B5F43046CC}">
      <dsp:nvSpPr>
        <dsp:cNvPr id="0" name=""/>
        <dsp:cNvSpPr/>
      </dsp:nvSpPr>
      <dsp:spPr>
        <a:xfrm>
          <a:off x="2106423" y="2422456"/>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C0A3A-8A01-4BE1-A38A-64880F9921A3}">
      <dsp:nvSpPr>
        <dsp:cNvPr id="0" name=""/>
        <dsp:cNvSpPr/>
      </dsp:nvSpPr>
      <dsp:spPr>
        <a:xfrm>
          <a:off x="2297697" y="260416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Bank and FI </a:t>
          </a:r>
        </a:p>
      </dsp:txBody>
      <dsp:txXfrm>
        <a:off x="2329714" y="2636183"/>
        <a:ext cx="1657431" cy="1029096"/>
      </dsp:txXfrm>
    </dsp:sp>
    <dsp:sp modelId="{C747DCC1-BF2C-46BA-A360-4ACD62BA60E3}">
      <dsp:nvSpPr>
        <dsp:cNvPr id="0" name=""/>
        <dsp:cNvSpPr/>
      </dsp:nvSpPr>
      <dsp:spPr>
        <a:xfrm>
          <a:off x="4210436" y="2422456"/>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5222F-5A67-4FF2-9712-B877A84F25FD}">
      <dsp:nvSpPr>
        <dsp:cNvPr id="0" name=""/>
        <dsp:cNvSpPr/>
      </dsp:nvSpPr>
      <dsp:spPr>
        <a:xfrm>
          <a:off x="4401710" y="260416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Public Sector Units </a:t>
          </a:r>
        </a:p>
      </dsp:txBody>
      <dsp:txXfrm>
        <a:off x="4433727" y="2636183"/>
        <a:ext cx="1657431" cy="1029096"/>
      </dsp:txXfrm>
    </dsp:sp>
    <dsp:sp modelId="{6FD8DDFB-ED15-4C69-8935-25E1D69B5C2D}">
      <dsp:nvSpPr>
        <dsp:cNvPr id="0" name=""/>
        <dsp:cNvSpPr/>
      </dsp:nvSpPr>
      <dsp:spPr>
        <a:xfrm>
          <a:off x="6314449" y="2422456"/>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0B42D-5E70-4FED-8A1F-5D1CEB7B26D4}">
      <dsp:nvSpPr>
        <dsp:cNvPr id="0" name=""/>
        <dsp:cNvSpPr/>
      </dsp:nvSpPr>
      <dsp:spPr>
        <a:xfrm>
          <a:off x="6505723" y="260416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Local Bodies </a:t>
          </a:r>
        </a:p>
      </dsp:txBody>
      <dsp:txXfrm>
        <a:off x="6537740" y="2636183"/>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E174A-D002-42CB-AB21-96B56163F2BE}">
      <dsp:nvSpPr>
        <dsp:cNvPr id="0" name=""/>
        <dsp:cNvSpPr/>
      </dsp:nvSpPr>
      <dsp:spPr>
        <a:xfrm>
          <a:off x="1317498" y="325515"/>
          <a:ext cx="4461453" cy="3005945"/>
        </a:xfrm>
        <a:prstGeom prst="blockArc">
          <a:avLst>
            <a:gd name="adj1" fmla="val 10620100"/>
            <a:gd name="adj2" fmla="val 1762901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362056-390A-4800-BB1C-FD39D8CB989B}">
      <dsp:nvSpPr>
        <dsp:cNvPr id="0" name=""/>
        <dsp:cNvSpPr/>
      </dsp:nvSpPr>
      <dsp:spPr>
        <a:xfrm>
          <a:off x="1284660" y="579443"/>
          <a:ext cx="4509699" cy="3005945"/>
        </a:xfrm>
        <a:prstGeom prst="blockArc">
          <a:avLst>
            <a:gd name="adj1" fmla="val 3948649"/>
            <a:gd name="adj2" fmla="val 11215793"/>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4D010-5F01-4C6F-A778-E59179B9AC5D}">
      <dsp:nvSpPr>
        <dsp:cNvPr id="0" name=""/>
        <dsp:cNvSpPr/>
      </dsp:nvSpPr>
      <dsp:spPr>
        <a:xfrm>
          <a:off x="2533668" y="607005"/>
          <a:ext cx="4533807" cy="3005945"/>
        </a:xfrm>
        <a:prstGeom prst="blockArc">
          <a:avLst>
            <a:gd name="adj1" fmla="val 21232920"/>
            <a:gd name="adj2" fmla="val 700160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CCCDEF-5F82-40B5-BF38-F9EB845F4DA2}">
      <dsp:nvSpPr>
        <dsp:cNvPr id="0" name=""/>
        <dsp:cNvSpPr/>
      </dsp:nvSpPr>
      <dsp:spPr>
        <a:xfrm>
          <a:off x="2557775" y="294072"/>
          <a:ext cx="4485591" cy="3005945"/>
        </a:xfrm>
        <a:prstGeom prst="blockArc">
          <a:avLst>
            <a:gd name="adj1" fmla="val 14598398"/>
            <a:gd name="adj2" fmla="val 36708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30FFE-816D-4C02-92FD-3F8332732B9B}">
      <dsp:nvSpPr>
        <dsp:cNvPr id="0" name=""/>
        <dsp:cNvSpPr/>
      </dsp:nvSpPr>
      <dsp:spPr>
        <a:xfrm>
          <a:off x="3381419" y="1261900"/>
          <a:ext cx="1519303" cy="1383222"/>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Objects of Issue</a:t>
          </a:r>
        </a:p>
      </dsp:txBody>
      <dsp:txXfrm>
        <a:off x="3603916" y="1464468"/>
        <a:ext cx="1074309" cy="978086"/>
      </dsp:txXfrm>
    </dsp:sp>
    <dsp:sp modelId="{F960AEA2-8A63-4668-BE92-CF1E03F5FB1A}">
      <dsp:nvSpPr>
        <dsp:cNvPr id="0" name=""/>
        <dsp:cNvSpPr/>
      </dsp:nvSpPr>
      <dsp:spPr>
        <a:xfrm>
          <a:off x="3366394" y="-69385"/>
          <a:ext cx="1549354" cy="1109562"/>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New Projects</a:t>
          </a:r>
        </a:p>
      </dsp:txBody>
      <dsp:txXfrm>
        <a:off x="3593292" y="93107"/>
        <a:ext cx="1095558" cy="784578"/>
      </dsp:txXfrm>
    </dsp:sp>
    <dsp:sp modelId="{61731EC5-2DD8-4630-94E3-6ACD269DCA5E}">
      <dsp:nvSpPr>
        <dsp:cNvPr id="0" name=""/>
        <dsp:cNvSpPr/>
      </dsp:nvSpPr>
      <dsp:spPr>
        <a:xfrm>
          <a:off x="5298673" y="1398730"/>
          <a:ext cx="1923303" cy="1109562"/>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Expansion of existing projects/ modernization</a:t>
          </a:r>
        </a:p>
      </dsp:txBody>
      <dsp:txXfrm>
        <a:off x="5580334" y="1561222"/>
        <a:ext cx="1359981" cy="784578"/>
      </dsp:txXfrm>
    </dsp:sp>
    <dsp:sp modelId="{F534317C-CB46-4E41-B189-DE7123339282}">
      <dsp:nvSpPr>
        <dsp:cNvPr id="0" name=""/>
        <dsp:cNvSpPr/>
      </dsp:nvSpPr>
      <dsp:spPr>
        <a:xfrm>
          <a:off x="3248775" y="2866845"/>
          <a:ext cx="1784591" cy="1109562"/>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Diversification</a:t>
          </a:r>
        </a:p>
      </dsp:txBody>
      <dsp:txXfrm>
        <a:off x="3510122" y="3029337"/>
        <a:ext cx="1261897" cy="784578"/>
      </dsp:txXfrm>
    </dsp:sp>
    <dsp:sp modelId="{A7DE4D08-DADD-4E85-9C58-8C55D4804341}">
      <dsp:nvSpPr>
        <dsp:cNvPr id="0" name=""/>
        <dsp:cNvSpPr/>
      </dsp:nvSpPr>
      <dsp:spPr>
        <a:xfrm>
          <a:off x="1182475" y="1350499"/>
          <a:ext cx="1799289" cy="1109562"/>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Up-gradation</a:t>
          </a:r>
        </a:p>
      </dsp:txBody>
      <dsp:txXfrm>
        <a:off x="1445975" y="1512991"/>
        <a:ext cx="1272289" cy="784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4F4E0-CBD2-4766-AA0F-9706928035AA}">
      <dsp:nvSpPr>
        <dsp:cNvPr id="0" name=""/>
        <dsp:cNvSpPr/>
      </dsp:nvSpPr>
      <dsp:spPr>
        <a:xfrm>
          <a:off x="6678117" y="2100157"/>
          <a:ext cx="681060" cy="409133"/>
        </a:xfrm>
        <a:custGeom>
          <a:avLst/>
          <a:gdLst/>
          <a:ahLst/>
          <a:cxnLst/>
          <a:rect l="0" t="0" r="0" b="0"/>
          <a:pathLst>
            <a:path>
              <a:moveTo>
                <a:pt x="0" y="0"/>
              </a:moveTo>
              <a:lnTo>
                <a:pt x="0" y="306039"/>
              </a:lnTo>
              <a:lnTo>
                <a:pt x="681060" y="306039"/>
              </a:lnTo>
              <a:lnTo>
                <a:pt x="681060" y="409133"/>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420E14A-9580-417A-8361-548808C2C3B9}">
      <dsp:nvSpPr>
        <dsp:cNvPr id="0" name=""/>
        <dsp:cNvSpPr/>
      </dsp:nvSpPr>
      <dsp:spPr>
        <a:xfrm>
          <a:off x="5740112" y="2100157"/>
          <a:ext cx="938005" cy="394703"/>
        </a:xfrm>
        <a:custGeom>
          <a:avLst/>
          <a:gdLst/>
          <a:ahLst/>
          <a:cxnLst/>
          <a:rect l="0" t="0" r="0" b="0"/>
          <a:pathLst>
            <a:path>
              <a:moveTo>
                <a:pt x="938005" y="0"/>
              </a:moveTo>
              <a:lnTo>
                <a:pt x="938005" y="291609"/>
              </a:lnTo>
              <a:lnTo>
                <a:pt x="0" y="291609"/>
              </a:lnTo>
              <a:lnTo>
                <a:pt x="0" y="394703"/>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D72278-E757-45C4-84D4-6E66347F5F9E}">
      <dsp:nvSpPr>
        <dsp:cNvPr id="0" name=""/>
        <dsp:cNvSpPr/>
      </dsp:nvSpPr>
      <dsp:spPr>
        <a:xfrm>
          <a:off x="4637881" y="1069837"/>
          <a:ext cx="2040235" cy="323655"/>
        </a:xfrm>
        <a:custGeom>
          <a:avLst/>
          <a:gdLst/>
          <a:ahLst/>
          <a:cxnLst/>
          <a:rect l="0" t="0" r="0" b="0"/>
          <a:pathLst>
            <a:path>
              <a:moveTo>
                <a:pt x="0" y="0"/>
              </a:moveTo>
              <a:lnTo>
                <a:pt x="0" y="220561"/>
              </a:lnTo>
              <a:lnTo>
                <a:pt x="2040235" y="220561"/>
              </a:lnTo>
              <a:lnTo>
                <a:pt x="2040235" y="323655"/>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EDAB88-518C-4642-A19A-ED0BEC4B8C7F}">
      <dsp:nvSpPr>
        <dsp:cNvPr id="0" name=""/>
        <dsp:cNvSpPr/>
      </dsp:nvSpPr>
      <dsp:spPr>
        <a:xfrm>
          <a:off x="4637881" y="1069837"/>
          <a:ext cx="680078" cy="323655"/>
        </a:xfrm>
        <a:custGeom>
          <a:avLst/>
          <a:gdLst/>
          <a:ahLst/>
          <a:cxnLst/>
          <a:rect l="0" t="0" r="0" b="0"/>
          <a:pathLst>
            <a:path>
              <a:moveTo>
                <a:pt x="0" y="0"/>
              </a:moveTo>
              <a:lnTo>
                <a:pt x="0" y="220561"/>
              </a:lnTo>
              <a:lnTo>
                <a:pt x="680078" y="220561"/>
              </a:lnTo>
              <a:lnTo>
                <a:pt x="680078" y="323655"/>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2437D3-3E74-4C99-9848-E961202ED4B4}">
      <dsp:nvSpPr>
        <dsp:cNvPr id="0" name=""/>
        <dsp:cNvSpPr/>
      </dsp:nvSpPr>
      <dsp:spPr>
        <a:xfrm>
          <a:off x="3957802" y="1069837"/>
          <a:ext cx="680078" cy="323655"/>
        </a:xfrm>
        <a:custGeom>
          <a:avLst/>
          <a:gdLst/>
          <a:ahLst/>
          <a:cxnLst/>
          <a:rect l="0" t="0" r="0" b="0"/>
          <a:pathLst>
            <a:path>
              <a:moveTo>
                <a:pt x="680078" y="0"/>
              </a:moveTo>
              <a:lnTo>
                <a:pt x="680078" y="220561"/>
              </a:lnTo>
              <a:lnTo>
                <a:pt x="0" y="220561"/>
              </a:lnTo>
              <a:lnTo>
                <a:pt x="0" y="323655"/>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B20965-4AE1-4B1C-B45A-51225B044450}">
      <dsp:nvSpPr>
        <dsp:cNvPr id="0" name=""/>
        <dsp:cNvSpPr/>
      </dsp:nvSpPr>
      <dsp:spPr>
        <a:xfrm>
          <a:off x="3943802" y="3284408"/>
          <a:ext cx="736055" cy="421613"/>
        </a:xfrm>
        <a:custGeom>
          <a:avLst/>
          <a:gdLst/>
          <a:ahLst/>
          <a:cxnLst/>
          <a:rect l="0" t="0" r="0" b="0"/>
          <a:pathLst>
            <a:path>
              <a:moveTo>
                <a:pt x="0" y="0"/>
              </a:moveTo>
              <a:lnTo>
                <a:pt x="0" y="318519"/>
              </a:lnTo>
              <a:lnTo>
                <a:pt x="736055" y="318519"/>
              </a:lnTo>
              <a:lnTo>
                <a:pt x="736055" y="421613"/>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C08A9B-313A-4D42-AD49-A3B96332F187}">
      <dsp:nvSpPr>
        <dsp:cNvPr id="0" name=""/>
        <dsp:cNvSpPr/>
      </dsp:nvSpPr>
      <dsp:spPr>
        <a:xfrm>
          <a:off x="3319700" y="3284408"/>
          <a:ext cx="624102" cy="421613"/>
        </a:xfrm>
        <a:custGeom>
          <a:avLst/>
          <a:gdLst/>
          <a:ahLst/>
          <a:cxnLst/>
          <a:rect l="0" t="0" r="0" b="0"/>
          <a:pathLst>
            <a:path>
              <a:moveTo>
                <a:pt x="624102" y="0"/>
              </a:moveTo>
              <a:lnTo>
                <a:pt x="624102" y="318519"/>
              </a:lnTo>
              <a:lnTo>
                <a:pt x="0" y="318519"/>
              </a:lnTo>
              <a:lnTo>
                <a:pt x="0" y="421613"/>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A99342-19BF-4241-92DA-D1C12EBC781B}">
      <dsp:nvSpPr>
        <dsp:cNvPr id="0" name=""/>
        <dsp:cNvSpPr/>
      </dsp:nvSpPr>
      <dsp:spPr>
        <a:xfrm>
          <a:off x="2597645" y="2100157"/>
          <a:ext cx="1346157" cy="477588"/>
        </a:xfrm>
        <a:custGeom>
          <a:avLst/>
          <a:gdLst/>
          <a:ahLst/>
          <a:cxnLst/>
          <a:rect l="0" t="0" r="0" b="0"/>
          <a:pathLst>
            <a:path>
              <a:moveTo>
                <a:pt x="0" y="0"/>
              </a:moveTo>
              <a:lnTo>
                <a:pt x="0" y="374494"/>
              </a:lnTo>
              <a:lnTo>
                <a:pt x="1346157" y="374494"/>
              </a:lnTo>
              <a:lnTo>
                <a:pt x="1346157" y="477588"/>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1525E8-AEAE-4FBA-9F99-C745E22BB216}">
      <dsp:nvSpPr>
        <dsp:cNvPr id="0" name=""/>
        <dsp:cNvSpPr/>
      </dsp:nvSpPr>
      <dsp:spPr>
        <a:xfrm>
          <a:off x="1223488" y="3284408"/>
          <a:ext cx="736055" cy="421613"/>
        </a:xfrm>
        <a:custGeom>
          <a:avLst/>
          <a:gdLst/>
          <a:ahLst/>
          <a:cxnLst/>
          <a:rect l="0" t="0" r="0" b="0"/>
          <a:pathLst>
            <a:path>
              <a:moveTo>
                <a:pt x="0" y="0"/>
              </a:moveTo>
              <a:lnTo>
                <a:pt x="0" y="318519"/>
              </a:lnTo>
              <a:lnTo>
                <a:pt x="736055" y="318519"/>
              </a:lnTo>
              <a:lnTo>
                <a:pt x="736055" y="421613"/>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55B2B6-1CCD-489C-8E2B-1A682383FE23}">
      <dsp:nvSpPr>
        <dsp:cNvPr id="0" name=""/>
        <dsp:cNvSpPr/>
      </dsp:nvSpPr>
      <dsp:spPr>
        <a:xfrm>
          <a:off x="599386" y="3284408"/>
          <a:ext cx="624102" cy="421613"/>
        </a:xfrm>
        <a:custGeom>
          <a:avLst/>
          <a:gdLst/>
          <a:ahLst/>
          <a:cxnLst/>
          <a:rect l="0" t="0" r="0" b="0"/>
          <a:pathLst>
            <a:path>
              <a:moveTo>
                <a:pt x="624102" y="0"/>
              </a:moveTo>
              <a:lnTo>
                <a:pt x="624102" y="318519"/>
              </a:lnTo>
              <a:lnTo>
                <a:pt x="0" y="318519"/>
              </a:lnTo>
              <a:lnTo>
                <a:pt x="0" y="421613"/>
              </a:lnTo>
            </a:path>
          </a:pathLst>
        </a:custGeom>
        <a:noFill/>
        <a:ln w="25400" cap="flat" cmpd="sng" algn="ctr">
          <a:solidFill>
            <a:schemeClr val="accent5">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8F2202-ED6C-4FAE-A74F-F5CC51581577}">
      <dsp:nvSpPr>
        <dsp:cNvPr id="0" name=""/>
        <dsp:cNvSpPr/>
      </dsp:nvSpPr>
      <dsp:spPr>
        <a:xfrm>
          <a:off x="1223488" y="2100157"/>
          <a:ext cx="1374157" cy="477588"/>
        </a:xfrm>
        <a:custGeom>
          <a:avLst/>
          <a:gdLst/>
          <a:ahLst/>
          <a:cxnLst/>
          <a:rect l="0" t="0" r="0" b="0"/>
          <a:pathLst>
            <a:path>
              <a:moveTo>
                <a:pt x="1374157" y="0"/>
              </a:moveTo>
              <a:lnTo>
                <a:pt x="1374157" y="374494"/>
              </a:lnTo>
              <a:lnTo>
                <a:pt x="0" y="374494"/>
              </a:lnTo>
              <a:lnTo>
                <a:pt x="0" y="477588"/>
              </a:lnTo>
            </a:path>
          </a:pathLst>
        </a:custGeom>
        <a:noFill/>
        <a:ln w="25400" cap="flat" cmpd="sng" algn="ctr">
          <a:solidFill>
            <a:schemeClr val="accent4">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047449-EA03-4A24-A1CD-51C817DEEEF5}">
      <dsp:nvSpPr>
        <dsp:cNvPr id="0" name=""/>
        <dsp:cNvSpPr/>
      </dsp:nvSpPr>
      <dsp:spPr>
        <a:xfrm>
          <a:off x="2597645" y="1069837"/>
          <a:ext cx="2040235" cy="323655"/>
        </a:xfrm>
        <a:custGeom>
          <a:avLst/>
          <a:gdLst/>
          <a:ahLst/>
          <a:cxnLst/>
          <a:rect l="0" t="0" r="0" b="0"/>
          <a:pathLst>
            <a:path>
              <a:moveTo>
                <a:pt x="2040235" y="0"/>
              </a:moveTo>
              <a:lnTo>
                <a:pt x="2040235" y="220561"/>
              </a:lnTo>
              <a:lnTo>
                <a:pt x="0" y="220561"/>
              </a:lnTo>
              <a:lnTo>
                <a:pt x="0" y="323655"/>
              </a:lnTo>
            </a:path>
          </a:pathLst>
        </a:custGeom>
        <a:noFill/>
        <a:ln w="25400" cap="flat" cmpd="sng" algn="ctr">
          <a:solidFill>
            <a:schemeClr val="accent3">
              <a:hueOff val="0"/>
              <a:satOff val="0"/>
              <a:lumOff val="0"/>
              <a:alphaOff val="0"/>
            </a:schemeClr>
          </a:solidFill>
          <a:prstDash val="solid"/>
        </a:ln>
        <a:effectLst>
          <a:innerShdw blurRad="114300">
            <a:prstClr val="black"/>
          </a:innerShdw>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02EC31-59A5-4E63-B66A-08D1C02EC863}">
      <dsp:nvSpPr>
        <dsp:cNvPr id="0" name=""/>
        <dsp:cNvSpPr/>
      </dsp:nvSpPr>
      <dsp:spPr>
        <a:xfrm>
          <a:off x="4081453" y="363174"/>
          <a:ext cx="1112855" cy="7066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25FC8AE9-28AB-4FEA-9245-54D82DCBC06A}">
      <dsp:nvSpPr>
        <dsp:cNvPr id="0" name=""/>
        <dsp:cNvSpPr/>
      </dsp:nvSpPr>
      <dsp:spPr>
        <a:xfrm>
          <a:off x="4205103" y="480642"/>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Issues</a:t>
          </a:r>
        </a:p>
      </dsp:txBody>
      <dsp:txXfrm>
        <a:off x="4225800" y="501339"/>
        <a:ext cx="1071461" cy="665269"/>
      </dsp:txXfrm>
    </dsp:sp>
    <dsp:sp modelId="{0F10F465-7810-44C2-B3F6-B462BF513F16}">
      <dsp:nvSpPr>
        <dsp:cNvPr id="0" name=""/>
        <dsp:cNvSpPr/>
      </dsp:nvSpPr>
      <dsp:spPr>
        <a:xfrm>
          <a:off x="2041217" y="1393493"/>
          <a:ext cx="1112855" cy="706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FCA04208-F272-48A4-A61F-74B19D2E36B9}">
      <dsp:nvSpPr>
        <dsp:cNvPr id="0" name=""/>
        <dsp:cNvSpPr/>
      </dsp:nvSpPr>
      <dsp:spPr>
        <a:xfrm>
          <a:off x="2164868" y="1510961"/>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Public Issues</a:t>
          </a:r>
        </a:p>
      </dsp:txBody>
      <dsp:txXfrm>
        <a:off x="2185565" y="1531658"/>
        <a:ext cx="1071461" cy="665269"/>
      </dsp:txXfrm>
    </dsp:sp>
    <dsp:sp modelId="{1AB620E1-FAA3-4052-A3FC-F7FDBFDF1EA5}">
      <dsp:nvSpPr>
        <dsp:cNvPr id="0" name=""/>
        <dsp:cNvSpPr/>
      </dsp:nvSpPr>
      <dsp:spPr>
        <a:xfrm>
          <a:off x="667060" y="2577745"/>
          <a:ext cx="1112855" cy="70666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2DBA8D6F-9046-4BAA-9E14-B3D8A24C3329}">
      <dsp:nvSpPr>
        <dsp:cNvPr id="0" name=""/>
        <dsp:cNvSpPr/>
      </dsp:nvSpPr>
      <dsp:spPr>
        <a:xfrm>
          <a:off x="790710" y="2695213"/>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IPO</a:t>
          </a:r>
        </a:p>
      </dsp:txBody>
      <dsp:txXfrm>
        <a:off x="811407" y="2715910"/>
        <a:ext cx="1071461" cy="665269"/>
      </dsp:txXfrm>
    </dsp:sp>
    <dsp:sp modelId="{DEECC85A-C3A8-4284-B0B4-248580E3FDD2}">
      <dsp:nvSpPr>
        <dsp:cNvPr id="0" name=""/>
        <dsp:cNvSpPr/>
      </dsp:nvSpPr>
      <dsp:spPr>
        <a:xfrm>
          <a:off x="42958" y="3706022"/>
          <a:ext cx="1112855" cy="70666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0B878249-E1C3-40C6-B3F4-3586CF46F455}">
      <dsp:nvSpPr>
        <dsp:cNvPr id="0" name=""/>
        <dsp:cNvSpPr/>
      </dsp:nvSpPr>
      <dsp:spPr>
        <a:xfrm>
          <a:off x="166608" y="3823490"/>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Fresh Issues</a:t>
          </a:r>
        </a:p>
      </dsp:txBody>
      <dsp:txXfrm>
        <a:off x="187305" y="3844187"/>
        <a:ext cx="1071461" cy="665269"/>
      </dsp:txXfrm>
    </dsp:sp>
    <dsp:sp modelId="{40724CFD-70A3-43E7-A3A2-CD2AAB3F40C1}">
      <dsp:nvSpPr>
        <dsp:cNvPr id="0" name=""/>
        <dsp:cNvSpPr/>
      </dsp:nvSpPr>
      <dsp:spPr>
        <a:xfrm>
          <a:off x="1403115" y="3706022"/>
          <a:ext cx="1112855" cy="70666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3D2A209E-B13E-487A-AE34-A388E4BF9DB8}">
      <dsp:nvSpPr>
        <dsp:cNvPr id="0" name=""/>
        <dsp:cNvSpPr/>
      </dsp:nvSpPr>
      <dsp:spPr>
        <a:xfrm>
          <a:off x="1526766" y="3823490"/>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Offer for sale</a:t>
          </a:r>
        </a:p>
      </dsp:txBody>
      <dsp:txXfrm>
        <a:off x="1547463" y="3844187"/>
        <a:ext cx="1071461" cy="665269"/>
      </dsp:txXfrm>
    </dsp:sp>
    <dsp:sp modelId="{6589EA21-F2F0-4F66-A783-D66E4A77B226}">
      <dsp:nvSpPr>
        <dsp:cNvPr id="0" name=""/>
        <dsp:cNvSpPr/>
      </dsp:nvSpPr>
      <dsp:spPr>
        <a:xfrm>
          <a:off x="3387374" y="2577745"/>
          <a:ext cx="1112855" cy="70666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B0986097-CCBD-4BFA-9D05-2979BA683E2E}">
      <dsp:nvSpPr>
        <dsp:cNvPr id="0" name=""/>
        <dsp:cNvSpPr/>
      </dsp:nvSpPr>
      <dsp:spPr>
        <a:xfrm>
          <a:off x="3511025" y="2695213"/>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FPO</a:t>
          </a:r>
        </a:p>
      </dsp:txBody>
      <dsp:txXfrm>
        <a:off x="3531722" y="2715910"/>
        <a:ext cx="1071461" cy="665269"/>
      </dsp:txXfrm>
    </dsp:sp>
    <dsp:sp modelId="{47ACB62F-D630-491C-8B8A-AB4A0FF51662}">
      <dsp:nvSpPr>
        <dsp:cNvPr id="0" name=""/>
        <dsp:cNvSpPr/>
      </dsp:nvSpPr>
      <dsp:spPr>
        <a:xfrm>
          <a:off x="2763272" y="3706022"/>
          <a:ext cx="1112855" cy="70666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3EAFE104-C005-4806-B050-1140043D5B75}">
      <dsp:nvSpPr>
        <dsp:cNvPr id="0" name=""/>
        <dsp:cNvSpPr/>
      </dsp:nvSpPr>
      <dsp:spPr>
        <a:xfrm>
          <a:off x="2886923" y="3823490"/>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Fresh Issues</a:t>
          </a:r>
        </a:p>
      </dsp:txBody>
      <dsp:txXfrm>
        <a:off x="2907620" y="3844187"/>
        <a:ext cx="1071461" cy="665269"/>
      </dsp:txXfrm>
    </dsp:sp>
    <dsp:sp modelId="{B502E60B-3EB9-482E-A7C7-BBA441C8718D}">
      <dsp:nvSpPr>
        <dsp:cNvPr id="0" name=""/>
        <dsp:cNvSpPr/>
      </dsp:nvSpPr>
      <dsp:spPr>
        <a:xfrm>
          <a:off x="4123430" y="3706022"/>
          <a:ext cx="1112855" cy="70666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A01EA1A0-40B0-4B97-8758-9DE8D1853E90}">
      <dsp:nvSpPr>
        <dsp:cNvPr id="0" name=""/>
        <dsp:cNvSpPr/>
      </dsp:nvSpPr>
      <dsp:spPr>
        <a:xfrm>
          <a:off x="4247080" y="3823490"/>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Offer for sale</a:t>
          </a:r>
        </a:p>
      </dsp:txBody>
      <dsp:txXfrm>
        <a:off x="4267777" y="3844187"/>
        <a:ext cx="1071461" cy="665269"/>
      </dsp:txXfrm>
    </dsp:sp>
    <dsp:sp modelId="{5F0CE058-F478-4A10-9442-1C86152ED8FF}">
      <dsp:nvSpPr>
        <dsp:cNvPr id="0" name=""/>
        <dsp:cNvSpPr/>
      </dsp:nvSpPr>
      <dsp:spPr>
        <a:xfrm>
          <a:off x="3401374" y="1393493"/>
          <a:ext cx="1112855" cy="706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BECE379A-EAB7-4D45-ACCB-8FCEDFF3C240}">
      <dsp:nvSpPr>
        <dsp:cNvPr id="0" name=""/>
        <dsp:cNvSpPr/>
      </dsp:nvSpPr>
      <dsp:spPr>
        <a:xfrm>
          <a:off x="3525025" y="1510961"/>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Rights Issues</a:t>
          </a:r>
        </a:p>
      </dsp:txBody>
      <dsp:txXfrm>
        <a:off x="3545722" y="1531658"/>
        <a:ext cx="1071461" cy="665269"/>
      </dsp:txXfrm>
    </dsp:sp>
    <dsp:sp modelId="{220F69A3-6C4E-4A2F-879D-DBEA1C6775A2}">
      <dsp:nvSpPr>
        <dsp:cNvPr id="0" name=""/>
        <dsp:cNvSpPr/>
      </dsp:nvSpPr>
      <dsp:spPr>
        <a:xfrm>
          <a:off x="4761531" y="1393493"/>
          <a:ext cx="1112855" cy="706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C77A9A05-8D0B-4122-A440-F668291EFFDE}">
      <dsp:nvSpPr>
        <dsp:cNvPr id="0" name=""/>
        <dsp:cNvSpPr/>
      </dsp:nvSpPr>
      <dsp:spPr>
        <a:xfrm>
          <a:off x="4885182" y="1510961"/>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Bonus Issues</a:t>
          </a:r>
        </a:p>
      </dsp:txBody>
      <dsp:txXfrm>
        <a:off x="4905879" y="1531658"/>
        <a:ext cx="1071461" cy="665269"/>
      </dsp:txXfrm>
    </dsp:sp>
    <dsp:sp modelId="{847DCA5A-421B-493B-9508-93EE84BAC879}">
      <dsp:nvSpPr>
        <dsp:cNvPr id="0" name=""/>
        <dsp:cNvSpPr/>
      </dsp:nvSpPr>
      <dsp:spPr>
        <a:xfrm>
          <a:off x="6121689" y="1393493"/>
          <a:ext cx="1112855" cy="706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AA18DE0B-2503-4B34-A66F-B4378D1B15DB}">
      <dsp:nvSpPr>
        <dsp:cNvPr id="0" name=""/>
        <dsp:cNvSpPr/>
      </dsp:nvSpPr>
      <dsp:spPr>
        <a:xfrm>
          <a:off x="6245339" y="1510961"/>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Private Placements</a:t>
          </a:r>
        </a:p>
      </dsp:txBody>
      <dsp:txXfrm>
        <a:off x="6266036" y="1531658"/>
        <a:ext cx="1071461" cy="665269"/>
      </dsp:txXfrm>
    </dsp:sp>
    <dsp:sp modelId="{5B49A90C-F88A-4EB9-9E50-72038E2A809B}">
      <dsp:nvSpPr>
        <dsp:cNvPr id="0" name=""/>
        <dsp:cNvSpPr/>
      </dsp:nvSpPr>
      <dsp:spPr>
        <a:xfrm>
          <a:off x="5183684" y="2494860"/>
          <a:ext cx="1112855" cy="70666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5F018735-1DAF-4C36-BB53-0BE74191A799}">
      <dsp:nvSpPr>
        <dsp:cNvPr id="0" name=""/>
        <dsp:cNvSpPr/>
      </dsp:nvSpPr>
      <dsp:spPr>
        <a:xfrm>
          <a:off x="5307334" y="2612328"/>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Preferential Issue</a:t>
          </a:r>
        </a:p>
      </dsp:txBody>
      <dsp:txXfrm>
        <a:off x="5328031" y="2633025"/>
        <a:ext cx="1071461" cy="665269"/>
      </dsp:txXfrm>
    </dsp:sp>
    <dsp:sp modelId="{6E566BDD-93AD-4D5D-9F9F-97F43295706F}">
      <dsp:nvSpPr>
        <dsp:cNvPr id="0" name=""/>
        <dsp:cNvSpPr/>
      </dsp:nvSpPr>
      <dsp:spPr>
        <a:xfrm>
          <a:off x="6802749" y="2509290"/>
          <a:ext cx="1112855" cy="70666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sp>
    <dsp:sp modelId="{C9B427CF-1227-4EDB-89BD-5CA8BE4450DC}">
      <dsp:nvSpPr>
        <dsp:cNvPr id="0" name=""/>
        <dsp:cNvSpPr/>
      </dsp:nvSpPr>
      <dsp:spPr>
        <a:xfrm>
          <a:off x="6926400" y="2626758"/>
          <a:ext cx="1112855" cy="70666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Qualified Institutional Placement</a:t>
          </a:r>
        </a:p>
      </dsp:txBody>
      <dsp:txXfrm>
        <a:off x="6947097" y="2647455"/>
        <a:ext cx="1071461" cy="66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41ED3-1B8F-4E98-8D24-97900340EF97}">
      <dsp:nvSpPr>
        <dsp:cNvPr id="0" name=""/>
        <dsp:cNvSpPr/>
      </dsp:nvSpPr>
      <dsp:spPr>
        <a:xfrm>
          <a:off x="55037" y="3330"/>
          <a:ext cx="8077321" cy="61922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Issuer files an Offer Document  in prescribed format with </a:t>
          </a:r>
          <a:r>
            <a:rPr lang="en-US" sz="1600" kern="1200" dirty="0">
              <a:latin typeface="Arial" panose="020B0604020202020204" pitchFamily="34" charset="0"/>
              <a:cs typeface="Arial" panose="020B0604020202020204" pitchFamily="34" charset="0"/>
            </a:rPr>
            <a:t>Securities and Exchange Board of India (SEBI), Stock Exchanges and the Registrar of Companies (ROC) for listing on the stock exchanges</a:t>
          </a:r>
          <a:endParaRPr lang="en-US" sz="1600" kern="1200" dirty="0"/>
        </a:p>
      </dsp:txBody>
      <dsp:txXfrm>
        <a:off x="73174" y="21467"/>
        <a:ext cx="8041047" cy="582954"/>
      </dsp:txXfrm>
    </dsp:sp>
    <dsp:sp modelId="{37EAA0B0-3598-4CA3-9D33-30DD03336FD6}">
      <dsp:nvSpPr>
        <dsp:cNvPr id="0" name=""/>
        <dsp:cNvSpPr/>
      </dsp:nvSpPr>
      <dsp:spPr>
        <a:xfrm rot="5400000">
          <a:off x="3977593" y="638040"/>
          <a:ext cx="232210" cy="278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010103" y="661262"/>
        <a:ext cx="167191" cy="162547"/>
      </dsp:txXfrm>
    </dsp:sp>
    <dsp:sp modelId="{6A041BB6-65F4-447D-BB9F-57D965B56CEF}">
      <dsp:nvSpPr>
        <dsp:cNvPr id="0" name=""/>
        <dsp:cNvSpPr/>
      </dsp:nvSpPr>
      <dsp:spPr>
        <a:xfrm>
          <a:off x="55037" y="932174"/>
          <a:ext cx="8077321" cy="619228"/>
        </a:xfrm>
        <a:prstGeom prst="roundRect">
          <a:avLst>
            <a:gd name="adj" fmla="val 10000"/>
          </a:avLst>
        </a:prstGeom>
        <a:solidFill>
          <a:schemeClr val="accent1">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Issuer receives observations from regulatory authorities</a:t>
          </a:r>
          <a:endParaRPr lang="en-US" sz="1600" kern="1200" dirty="0">
            <a:solidFill>
              <a:schemeClr val="tx1"/>
            </a:solidFill>
          </a:endParaRPr>
        </a:p>
      </dsp:txBody>
      <dsp:txXfrm>
        <a:off x="73174" y="950311"/>
        <a:ext cx="8041047" cy="582954"/>
      </dsp:txXfrm>
    </dsp:sp>
    <dsp:sp modelId="{328E3F43-1623-40DA-8792-D33860E0E6D7}">
      <dsp:nvSpPr>
        <dsp:cNvPr id="0" name=""/>
        <dsp:cNvSpPr/>
      </dsp:nvSpPr>
      <dsp:spPr>
        <a:xfrm rot="5400000">
          <a:off x="3977593" y="1566883"/>
          <a:ext cx="232210" cy="278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010103" y="1590105"/>
        <a:ext cx="167191" cy="162547"/>
      </dsp:txXfrm>
    </dsp:sp>
    <dsp:sp modelId="{75D7C14E-3A04-4420-9414-EF3E2ADC8AE4}">
      <dsp:nvSpPr>
        <dsp:cNvPr id="0" name=""/>
        <dsp:cNvSpPr/>
      </dsp:nvSpPr>
      <dsp:spPr>
        <a:xfrm>
          <a:off x="55037" y="1861017"/>
          <a:ext cx="8077321" cy="61922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After complying with all observations, issuer can open the offer inviting general public to invest in the IPO subject to stipulated timelines</a:t>
          </a:r>
          <a:endParaRPr lang="en-US" sz="1600" kern="1200" dirty="0"/>
        </a:p>
      </dsp:txBody>
      <dsp:txXfrm>
        <a:off x="73174" y="1879154"/>
        <a:ext cx="8041047" cy="582954"/>
      </dsp:txXfrm>
    </dsp:sp>
    <dsp:sp modelId="{9ABA877F-9A03-41C2-B0FE-70D7FCFB573B}">
      <dsp:nvSpPr>
        <dsp:cNvPr id="0" name=""/>
        <dsp:cNvSpPr/>
      </dsp:nvSpPr>
      <dsp:spPr>
        <a:xfrm rot="5400000">
          <a:off x="3977593" y="2495727"/>
          <a:ext cx="232210" cy="278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4010103" y="2518949"/>
        <a:ext cx="167191" cy="162547"/>
      </dsp:txXfrm>
    </dsp:sp>
    <dsp:sp modelId="{6D695781-21BE-4C70-94DA-92C75DB56B54}">
      <dsp:nvSpPr>
        <dsp:cNvPr id="0" name=""/>
        <dsp:cNvSpPr/>
      </dsp:nvSpPr>
      <dsp:spPr>
        <a:xfrm>
          <a:off x="55037" y="2789861"/>
          <a:ext cx="8077321" cy="619228"/>
        </a:xfrm>
        <a:prstGeom prst="roundRect">
          <a:avLst>
            <a:gd name="adj" fmla="val 10000"/>
          </a:avLst>
        </a:prstGeom>
        <a:solidFill>
          <a:schemeClr val="accent1">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Post successful completion of the Offer the shares of the company are traded on the stock exchange(s) where the shares are listed.</a:t>
          </a:r>
        </a:p>
      </dsp:txBody>
      <dsp:txXfrm>
        <a:off x="73174" y="2807998"/>
        <a:ext cx="8041047" cy="582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DD48C-E31D-4EFA-B977-5EEF512C8719}">
      <dsp:nvSpPr>
        <dsp:cNvPr id="0" name=""/>
        <dsp:cNvSpPr/>
      </dsp:nvSpPr>
      <dsp:spPr>
        <a:xfrm>
          <a:off x="0" y="0"/>
          <a:ext cx="2645228" cy="2199835"/>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About the Company</a:t>
          </a:r>
          <a:r>
            <a:rPr lang="en-US" sz="1400" kern="1200" dirty="0"/>
            <a:t>:</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 </a:t>
          </a:r>
          <a:r>
            <a:rPr lang="en-US" sz="1400" u="sng" kern="1200" dirty="0">
              <a:cs typeface="Arial" panose="020B0604020202020204" pitchFamily="34" charset="0"/>
            </a:rPr>
            <a:t>Business:</a:t>
          </a:r>
          <a:r>
            <a:rPr lang="en-US" sz="1400" kern="1200" dirty="0">
              <a:cs typeface="Arial" panose="020B0604020202020204" pitchFamily="34" charset="0"/>
            </a:rPr>
            <a:t> Company’s business model, strategies and manufactured products/ process/ services.</a:t>
          </a:r>
        </a:p>
        <a:p>
          <a:pPr marL="0" lvl="0" indent="0" algn="ctr" defTabSz="622300">
            <a:lnSpc>
              <a:spcPct val="90000"/>
            </a:lnSpc>
            <a:spcBef>
              <a:spcPct val="0"/>
            </a:spcBef>
            <a:spcAft>
              <a:spcPct val="35000"/>
            </a:spcAft>
            <a:buNone/>
          </a:pPr>
          <a:r>
            <a:rPr lang="en-US" sz="1400" u="none" kern="1200" dirty="0">
              <a:cs typeface="Arial" panose="020B0604020202020204" pitchFamily="34" charset="0"/>
            </a:rPr>
            <a:t>- </a:t>
          </a:r>
          <a:r>
            <a:rPr lang="en-US" sz="1400" u="sng" kern="1200" dirty="0">
              <a:cs typeface="Arial" panose="020B0604020202020204" pitchFamily="34" charset="0"/>
            </a:rPr>
            <a:t>History and Corporate Matters:</a:t>
          </a:r>
          <a:r>
            <a:rPr lang="en-US" sz="1400" kern="1200" dirty="0">
              <a:cs typeface="Arial" panose="020B0604020202020204" pitchFamily="34" charset="0"/>
            </a:rPr>
            <a:t> Material events taken place in company’s history and other corporate matters</a:t>
          </a:r>
          <a:endParaRPr lang="en-US" sz="1400" kern="1200" dirty="0"/>
        </a:p>
      </dsp:txBody>
      <dsp:txXfrm>
        <a:off x="0" y="0"/>
        <a:ext cx="2645228" cy="2199835"/>
      </dsp:txXfrm>
    </dsp:sp>
    <dsp:sp modelId="{B6C1F5B4-6EFD-4D3F-94D3-945E13D0E90E}">
      <dsp:nvSpPr>
        <dsp:cNvPr id="0" name=""/>
        <dsp:cNvSpPr/>
      </dsp:nvSpPr>
      <dsp:spPr>
        <a:xfrm>
          <a:off x="2897689" y="0"/>
          <a:ext cx="2645228" cy="2199835"/>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cs typeface="Arial" panose="020B0604020202020204" pitchFamily="34" charset="0"/>
            </a:rPr>
            <a:t>Management and Promoter Section</a:t>
          </a:r>
        </a:p>
        <a:p>
          <a:pPr marL="0" lvl="0" indent="0" algn="ctr" defTabSz="711200">
            <a:lnSpc>
              <a:spcPct val="90000"/>
            </a:lnSpc>
            <a:spcBef>
              <a:spcPct val="0"/>
            </a:spcBef>
            <a:spcAft>
              <a:spcPct val="35000"/>
            </a:spcAft>
            <a:buNone/>
          </a:pPr>
          <a:endParaRPr lang="en-US" sz="1600" b="1" u="none"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b="1" u="none" kern="1200" dirty="0">
              <a:cs typeface="Arial" panose="020B0604020202020204" pitchFamily="34" charset="0"/>
            </a:rPr>
            <a:t>- </a:t>
          </a:r>
          <a:r>
            <a:rPr lang="en-US" sz="1600" kern="1200" dirty="0"/>
            <a:t>Background and the experience of the company’s management team.</a:t>
          </a:r>
        </a:p>
      </dsp:txBody>
      <dsp:txXfrm>
        <a:off x="2897689" y="0"/>
        <a:ext cx="2645228" cy="2199835"/>
      </dsp:txXfrm>
    </dsp:sp>
    <dsp:sp modelId="{05927BF2-0C8B-40BD-B6CC-69746ACFBCEF}">
      <dsp:nvSpPr>
        <dsp:cNvPr id="0" name=""/>
        <dsp:cNvSpPr/>
      </dsp:nvSpPr>
      <dsp:spPr>
        <a:xfrm>
          <a:off x="5819502" y="0"/>
          <a:ext cx="2645228" cy="2199835"/>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cs typeface="Arial" panose="020B0604020202020204" pitchFamily="34" charset="0"/>
            </a:rPr>
            <a:t>Financials</a:t>
          </a:r>
        </a:p>
        <a:p>
          <a:pPr marL="0" lvl="0" indent="0" algn="ctr" defTabSz="711200">
            <a:lnSpc>
              <a:spcPct val="90000"/>
            </a:lnSpc>
            <a:spcBef>
              <a:spcPct val="0"/>
            </a:spcBef>
            <a:spcAft>
              <a:spcPct val="35000"/>
            </a:spcAft>
            <a:buNone/>
          </a:pPr>
          <a:endParaRPr lang="en-US" sz="1600" b="1" u="sng"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cs typeface="Arial" panose="020B0604020202020204" pitchFamily="34" charset="0"/>
            </a:rPr>
            <a:t>- Company's income statement and balance sheet.</a:t>
          </a:r>
        </a:p>
        <a:p>
          <a:pPr marL="0" lvl="0" indent="0" algn="ctr" defTabSz="711200">
            <a:lnSpc>
              <a:spcPct val="90000"/>
            </a:lnSpc>
            <a:spcBef>
              <a:spcPct val="0"/>
            </a:spcBef>
            <a:spcAft>
              <a:spcPct val="35000"/>
            </a:spcAft>
            <a:buNone/>
          </a:pPr>
          <a:r>
            <a:rPr lang="en-US" sz="1600" kern="1200" dirty="0">
              <a:cs typeface="Arial" panose="020B0604020202020204" pitchFamily="34" charset="0"/>
            </a:rPr>
            <a:t>- Understand company’s past performance and growth potential.</a:t>
          </a:r>
          <a:endParaRPr lang="en-US" sz="1600" kern="1200" dirty="0"/>
        </a:p>
      </dsp:txBody>
      <dsp:txXfrm>
        <a:off x="5819502" y="0"/>
        <a:ext cx="2645228" cy="2199835"/>
      </dsp:txXfrm>
    </dsp:sp>
    <dsp:sp modelId="{575A35F0-26BC-4465-9D33-32A32B45F802}">
      <dsp:nvSpPr>
        <dsp:cNvPr id="0" name=""/>
        <dsp:cNvSpPr/>
      </dsp:nvSpPr>
      <dsp:spPr>
        <a:xfrm>
          <a:off x="464396" y="2878217"/>
          <a:ext cx="2645228" cy="2199835"/>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cs typeface="Arial" panose="020B0604020202020204" pitchFamily="34" charset="0"/>
            </a:rPr>
            <a:t>Risk Factors</a:t>
          </a:r>
        </a:p>
        <a:p>
          <a:pPr marL="0" lvl="0" indent="0" algn="ctr" defTabSz="711200">
            <a:lnSpc>
              <a:spcPct val="90000"/>
            </a:lnSpc>
            <a:spcBef>
              <a:spcPct val="0"/>
            </a:spcBef>
            <a:spcAft>
              <a:spcPct val="35000"/>
            </a:spcAft>
            <a:buNone/>
          </a:pPr>
          <a:endParaRPr lang="en-US" sz="1600" b="1" u="sng"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cs typeface="Arial" panose="020B0604020202020204" pitchFamily="34" charset="0"/>
            </a:rPr>
            <a:t>- Risks associated with the business, industry etc.</a:t>
          </a:r>
          <a:endParaRPr lang="en-US" sz="1600" kern="1200" dirty="0"/>
        </a:p>
      </dsp:txBody>
      <dsp:txXfrm>
        <a:off x="464396" y="2878217"/>
        <a:ext cx="2645228" cy="2199835"/>
      </dsp:txXfrm>
    </dsp:sp>
    <dsp:sp modelId="{8EC5B8EA-2109-4FD1-9265-0D4F70CB3F34}">
      <dsp:nvSpPr>
        <dsp:cNvPr id="0" name=""/>
        <dsp:cNvSpPr/>
      </dsp:nvSpPr>
      <dsp:spPr>
        <a:xfrm>
          <a:off x="3787200" y="2954431"/>
          <a:ext cx="2645228" cy="2199835"/>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u="sng" kern="1200" dirty="0">
              <a:cs typeface="Arial" panose="020B0604020202020204" pitchFamily="34" charset="0"/>
            </a:rPr>
            <a:t>Litigation and Dispute matters</a:t>
          </a:r>
        </a:p>
        <a:p>
          <a:pPr marL="0" lvl="0" indent="0" algn="ctr" defTabSz="711200">
            <a:lnSpc>
              <a:spcPct val="90000"/>
            </a:lnSpc>
            <a:spcBef>
              <a:spcPct val="0"/>
            </a:spcBef>
            <a:spcAft>
              <a:spcPct val="35000"/>
            </a:spcAft>
            <a:buNone/>
          </a:pPr>
          <a:endParaRPr lang="en-IN" sz="1600" b="1" u="sng" kern="1200" dirty="0">
            <a:cs typeface="Arial" panose="020B0604020202020204" pitchFamily="34" charset="0"/>
          </a:endParaRPr>
        </a:p>
        <a:p>
          <a:pPr marL="0" lvl="0" indent="0" algn="ctr" defTabSz="711200">
            <a:lnSpc>
              <a:spcPct val="90000"/>
            </a:lnSpc>
            <a:spcBef>
              <a:spcPct val="0"/>
            </a:spcBef>
            <a:spcAft>
              <a:spcPct val="35000"/>
            </a:spcAft>
            <a:buNone/>
          </a:pPr>
          <a:r>
            <a:rPr lang="en-IN" sz="1600" kern="1200" dirty="0">
              <a:cs typeface="Arial" panose="020B0604020202020204" pitchFamily="34" charset="0"/>
            </a:rPr>
            <a:t>- Litigations in which the issuer company, subsidiary(ies), group company(ies), promoter(s) are involved.</a:t>
          </a:r>
          <a:endParaRPr lang="en-US" sz="1600" kern="1200" dirty="0"/>
        </a:p>
      </dsp:txBody>
      <dsp:txXfrm>
        <a:off x="3787200" y="2954431"/>
        <a:ext cx="2645228" cy="2199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DD48C-E31D-4EFA-B977-5EEF512C8719}">
      <dsp:nvSpPr>
        <dsp:cNvPr id="0" name=""/>
        <dsp:cNvSpPr/>
      </dsp:nvSpPr>
      <dsp:spPr>
        <a:xfrm>
          <a:off x="531022" y="402"/>
          <a:ext cx="3496379" cy="2097827"/>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cs typeface="Arial" panose="020B0604020202020204" pitchFamily="34" charset="0"/>
            </a:rPr>
            <a:t>Capital Structure</a:t>
          </a:r>
        </a:p>
        <a:p>
          <a:pPr marL="0" lvl="0" indent="0" algn="ctr" defTabSz="711200">
            <a:lnSpc>
              <a:spcPct val="90000"/>
            </a:lnSpc>
            <a:spcBef>
              <a:spcPct val="0"/>
            </a:spcBef>
            <a:spcAft>
              <a:spcPct val="35000"/>
            </a:spcAft>
            <a:buNone/>
          </a:pPr>
          <a:endParaRPr lang="en-US" sz="1600" b="1" u="sng"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cs typeface="Arial" panose="020B0604020202020204" pitchFamily="34" charset="0"/>
            </a:rPr>
            <a:t>- Capital formation of the company, </a:t>
          </a:r>
        </a:p>
        <a:p>
          <a:pPr marL="0" lvl="0" indent="0" algn="ctr" defTabSz="711200">
            <a:lnSpc>
              <a:spcPct val="90000"/>
            </a:lnSpc>
            <a:spcBef>
              <a:spcPct val="0"/>
            </a:spcBef>
            <a:spcAft>
              <a:spcPct val="35000"/>
            </a:spcAft>
            <a:buNone/>
          </a:pPr>
          <a:r>
            <a:rPr lang="en-US" sz="1600" kern="1200" dirty="0">
              <a:cs typeface="Arial" panose="020B0604020202020204" pitchFamily="34" charset="0"/>
            </a:rPr>
            <a:t>- Existing shareholders and their percentage shareholdings etc.</a:t>
          </a:r>
          <a:endParaRPr lang="en-US" sz="1600" kern="1200" dirty="0"/>
        </a:p>
      </dsp:txBody>
      <dsp:txXfrm>
        <a:off x="531022" y="402"/>
        <a:ext cx="3496379" cy="2097827"/>
      </dsp:txXfrm>
    </dsp:sp>
    <dsp:sp modelId="{B6C1F5B4-6EFD-4D3F-94D3-945E13D0E90E}">
      <dsp:nvSpPr>
        <dsp:cNvPr id="0" name=""/>
        <dsp:cNvSpPr/>
      </dsp:nvSpPr>
      <dsp:spPr>
        <a:xfrm>
          <a:off x="4377039" y="402"/>
          <a:ext cx="3496379" cy="2097827"/>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cs typeface="Arial" panose="020B0604020202020204" pitchFamily="34" charset="0"/>
            </a:rPr>
            <a:t>Objects of the Issue</a:t>
          </a:r>
        </a:p>
        <a:p>
          <a:pPr marL="0" lvl="0" indent="0" algn="ctr" defTabSz="711200">
            <a:lnSpc>
              <a:spcPct val="90000"/>
            </a:lnSpc>
            <a:spcBef>
              <a:spcPct val="0"/>
            </a:spcBef>
            <a:spcAft>
              <a:spcPct val="35000"/>
            </a:spcAft>
            <a:buNone/>
          </a:pPr>
          <a:endParaRPr lang="en-US" sz="1600" b="1" u="sng"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cs typeface="Arial" panose="020B0604020202020204" pitchFamily="34" charset="0"/>
            </a:rPr>
            <a:t>- Basic purpose of the company for going public and / or raising funds.</a:t>
          </a:r>
        </a:p>
        <a:p>
          <a:pPr marL="0" lvl="0" indent="0" algn="ctr" defTabSz="711200">
            <a:lnSpc>
              <a:spcPct val="90000"/>
            </a:lnSpc>
            <a:spcBef>
              <a:spcPct val="0"/>
            </a:spcBef>
            <a:spcAft>
              <a:spcPct val="35000"/>
            </a:spcAft>
            <a:buNone/>
          </a:pPr>
          <a:endParaRPr lang="en-US" sz="1600"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cs typeface="Arial" panose="020B0604020202020204" pitchFamily="34" charset="0"/>
            </a:rPr>
            <a:t>- Informs how the funds will be utilized.</a:t>
          </a:r>
          <a:endParaRPr lang="en-US" sz="1600" kern="1200" dirty="0"/>
        </a:p>
      </dsp:txBody>
      <dsp:txXfrm>
        <a:off x="4377039" y="402"/>
        <a:ext cx="3496379" cy="2097827"/>
      </dsp:txXfrm>
    </dsp:sp>
    <dsp:sp modelId="{05927BF2-0C8B-40BD-B6CC-69746ACFBCEF}">
      <dsp:nvSpPr>
        <dsp:cNvPr id="0" name=""/>
        <dsp:cNvSpPr/>
      </dsp:nvSpPr>
      <dsp:spPr>
        <a:xfrm>
          <a:off x="531022" y="2447867"/>
          <a:ext cx="3496379" cy="2097827"/>
        </a:xfrm>
        <a:prstGeom prst="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cs typeface="Arial" panose="020B0604020202020204" pitchFamily="34" charset="0"/>
            </a:rPr>
            <a:t>Basis for Issue Price</a:t>
          </a:r>
        </a:p>
        <a:p>
          <a:pPr marL="0" lvl="0" indent="0" algn="ctr" defTabSz="711200">
            <a:lnSpc>
              <a:spcPct val="90000"/>
            </a:lnSpc>
            <a:spcBef>
              <a:spcPct val="0"/>
            </a:spcBef>
            <a:spcAft>
              <a:spcPct val="35000"/>
            </a:spcAft>
            <a:buNone/>
          </a:pPr>
          <a:endParaRPr lang="en-US" sz="1600" b="1" u="sng" kern="1200" dirty="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t>- Helps understand the basis for pricing </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 Comparison with other listed entities in the same / similar segment.</a:t>
          </a:r>
        </a:p>
      </dsp:txBody>
      <dsp:txXfrm>
        <a:off x="531022" y="2447867"/>
        <a:ext cx="3496379" cy="2097827"/>
      </dsp:txXfrm>
    </dsp:sp>
    <dsp:sp modelId="{575A35F0-26BC-4465-9D33-32A32B45F802}">
      <dsp:nvSpPr>
        <dsp:cNvPr id="0" name=""/>
        <dsp:cNvSpPr/>
      </dsp:nvSpPr>
      <dsp:spPr>
        <a:xfrm>
          <a:off x="4377039" y="2447867"/>
          <a:ext cx="3496379" cy="2097827"/>
        </a:xfrm>
        <a:prstGeom prst="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Managements discussions and Analysis of financial conditions and results of operations</a:t>
          </a:r>
        </a:p>
        <a:p>
          <a:pPr marL="0" lvl="0" indent="0" algn="ctr" defTabSz="711200">
            <a:lnSpc>
              <a:spcPct val="90000"/>
            </a:lnSpc>
            <a:spcBef>
              <a:spcPct val="0"/>
            </a:spcBef>
            <a:spcAft>
              <a:spcPct val="35000"/>
            </a:spcAft>
            <a:buNone/>
          </a:pPr>
          <a:r>
            <a:rPr lang="en-US" sz="1600" kern="1200" dirty="0">
              <a:cs typeface="Arial" panose="020B0604020202020204" pitchFamily="34" charset="0"/>
            </a:rPr>
            <a:t>- Information related to the strength of the company's business plan, recent developments, performance etc. </a:t>
          </a:r>
        </a:p>
        <a:p>
          <a:pPr marL="0" lvl="0" indent="0" algn="ctr" defTabSz="711200">
            <a:lnSpc>
              <a:spcPct val="90000"/>
            </a:lnSpc>
            <a:spcBef>
              <a:spcPct val="0"/>
            </a:spcBef>
            <a:spcAft>
              <a:spcPct val="35000"/>
            </a:spcAft>
            <a:buNone/>
          </a:pPr>
          <a:r>
            <a:rPr lang="en-US" sz="1600" kern="1200" dirty="0">
              <a:cs typeface="Arial" panose="020B0604020202020204" pitchFamily="34" charset="0"/>
            </a:rPr>
            <a:t>- Performance analysis with qualitative and quantitative measures.</a:t>
          </a:r>
        </a:p>
      </dsp:txBody>
      <dsp:txXfrm>
        <a:off x="4377039" y="2447867"/>
        <a:ext cx="3496379" cy="20978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72901-2475-4088-BE14-EED8138ED8CD}">
      <dsp:nvSpPr>
        <dsp:cNvPr id="0" name=""/>
        <dsp:cNvSpPr/>
      </dsp:nvSpPr>
      <dsp:spPr>
        <a:xfrm>
          <a:off x="778872" y="818"/>
          <a:ext cx="2109447" cy="1265668"/>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Research Reports</a:t>
          </a:r>
        </a:p>
      </dsp:txBody>
      <dsp:txXfrm>
        <a:off x="778872" y="818"/>
        <a:ext cx="2109447" cy="1265668"/>
      </dsp:txXfrm>
    </dsp:sp>
    <dsp:sp modelId="{DAE1BE82-EF15-4BB2-BD81-FCD39FC12230}">
      <dsp:nvSpPr>
        <dsp:cNvPr id="0" name=""/>
        <dsp:cNvSpPr/>
      </dsp:nvSpPr>
      <dsp:spPr>
        <a:xfrm>
          <a:off x="3099265" y="818"/>
          <a:ext cx="2109447" cy="1265668"/>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ROC Filings made by the Company since Inception;</a:t>
          </a:r>
        </a:p>
      </dsp:txBody>
      <dsp:txXfrm>
        <a:off x="3099265" y="818"/>
        <a:ext cx="2109447" cy="1265668"/>
      </dsp:txXfrm>
    </dsp:sp>
    <dsp:sp modelId="{75E66433-2DC2-4A02-BFFC-3F1B91B9B9C5}">
      <dsp:nvSpPr>
        <dsp:cNvPr id="0" name=""/>
        <dsp:cNvSpPr/>
      </dsp:nvSpPr>
      <dsp:spPr>
        <a:xfrm>
          <a:off x="5419657" y="818"/>
          <a:ext cx="2109447" cy="1265668"/>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Minutes of the meetings of the Board / Shareholders of the issuer company</a:t>
          </a:r>
        </a:p>
      </dsp:txBody>
      <dsp:txXfrm>
        <a:off x="5419657" y="818"/>
        <a:ext cx="2109447" cy="1265668"/>
      </dsp:txXfrm>
    </dsp:sp>
    <dsp:sp modelId="{44B758F0-D9C7-4E3B-9E38-95C74EE870A7}">
      <dsp:nvSpPr>
        <dsp:cNvPr id="0" name=""/>
        <dsp:cNvSpPr/>
      </dsp:nvSpPr>
      <dsp:spPr>
        <a:xfrm>
          <a:off x="778872" y="1477431"/>
          <a:ext cx="2109447" cy="1265668"/>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Industry Reports;</a:t>
          </a:r>
        </a:p>
      </dsp:txBody>
      <dsp:txXfrm>
        <a:off x="778872" y="1477431"/>
        <a:ext cx="2109447" cy="1265668"/>
      </dsp:txXfrm>
    </dsp:sp>
    <dsp:sp modelId="{3C342751-5254-4B36-A9D7-D0942BF5BFDD}">
      <dsp:nvSpPr>
        <dsp:cNvPr id="0" name=""/>
        <dsp:cNvSpPr/>
      </dsp:nvSpPr>
      <dsp:spPr>
        <a:xfrm>
          <a:off x="3099265" y="1477431"/>
          <a:ext cx="2109447" cy="1265668"/>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Collaboration Agreements/Shareholders Agreements</a:t>
          </a:r>
        </a:p>
      </dsp:txBody>
      <dsp:txXfrm>
        <a:off x="3099265" y="1477431"/>
        <a:ext cx="2109447" cy="1265668"/>
      </dsp:txXfrm>
    </dsp:sp>
    <dsp:sp modelId="{AFD540CD-9C83-450C-890A-7FB87F8019D3}">
      <dsp:nvSpPr>
        <dsp:cNvPr id="0" name=""/>
        <dsp:cNvSpPr/>
      </dsp:nvSpPr>
      <dsp:spPr>
        <a:xfrm>
          <a:off x="5419657" y="1477431"/>
          <a:ext cx="2109447" cy="1265668"/>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Credit Ratings;</a:t>
          </a:r>
        </a:p>
      </dsp:txBody>
      <dsp:txXfrm>
        <a:off x="5419657" y="1477431"/>
        <a:ext cx="2109447" cy="1265668"/>
      </dsp:txXfrm>
    </dsp:sp>
    <dsp:sp modelId="{DA56174F-0953-476B-AA97-F8E28FAF5AB6}">
      <dsp:nvSpPr>
        <dsp:cNvPr id="0" name=""/>
        <dsp:cNvSpPr/>
      </dsp:nvSpPr>
      <dsp:spPr>
        <a:xfrm>
          <a:off x="1939069" y="2954045"/>
          <a:ext cx="2109447" cy="1265668"/>
        </a:xfrm>
        <a:prstGeom prst="rect">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Third Party Reports/certification on project;</a:t>
          </a:r>
        </a:p>
      </dsp:txBody>
      <dsp:txXfrm>
        <a:off x="1939069" y="2954045"/>
        <a:ext cx="2109447" cy="1265668"/>
      </dsp:txXfrm>
    </dsp:sp>
    <dsp:sp modelId="{309A1CA8-7EB8-4E1F-8FAE-9DF4508197D6}">
      <dsp:nvSpPr>
        <dsp:cNvPr id="0" name=""/>
        <dsp:cNvSpPr/>
      </dsp:nvSpPr>
      <dsp:spPr>
        <a:xfrm>
          <a:off x="4259461" y="2954045"/>
          <a:ext cx="2109447" cy="1265668"/>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Techno Economic Viability Reports etc.</a:t>
          </a:r>
        </a:p>
      </dsp:txBody>
      <dsp:txXfrm>
        <a:off x="4259461" y="2954045"/>
        <a:ext cx="2109447" cy="12656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C72D-2629-47FB-BCE6-ECA63FA96163}">
      <dsp:nvSpPr>
        <dsp:cNvPr id="0" name=""/>
        <dsp:cNvSpPr/>
      </dsp:nvSpPr>
      <dsp:spPr>
        <a:xfrm>
          <a:off x="3337230" y="0"/>
          <a:ext cx="2848523" cy="4431323"/>
        </a:xfrm>
        <a:prstGeom prst="roundRect">
          <a:avLst>
            <a:gd name="adj" fmla="val 10000"/>
          </a:avLst>
        </a:prstGeom>
        <a:solidFill>
          <a:schemeClr val="accent1">
            <a:tint val="40000"/>
            <a:hueOff val="0"/>
            <a:satOff val="0"/>
            <a:lumOff val="0"/>
            <a:alphaOff val="0"/>
          </a:schemeClr>
        </a:solidFill>
        <a:ln>
          <a:solidFill>
            <a:schemeClr val="accent5">
              <a:lumMod val="75000"/>
            </a:schemeClr>
          </a:solid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Mode of Price Discovery</a:t>
          </a:r>
        </a:p>
      </dsp:txBody>
      <dsp:txXfrm>
        <a:off x="3337230" y="0"/>
        <a:ext cx="2848523" cy="1329396"/>
      </dsp:txXfrm>
    </dsp:sp>
    <dsp:sp modelId="{CE976010-616D-426E-9F46-BB2335355F07}">
      <dsp:nvSpPr>
        <dsp:cNvPr id="0" name=""/>
        <dsp:cNvSpPr/>
      </dsp:nvSpPr>
      <dsp:spPr>
        <a:xfrm>
          <a:off x="4031" y="0"/>
          <a:ext cx="2848523" cy="4431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Type of Issue</a:t>
          </a:r>
        </a:p>
      </dsp:txBody>
      <dsp:txXfrm>
        <a:off x="4031" y="0"/>
        <a:ext cx="2848523" cy="1329396"/>
      </dsp:txXfrm>
    </dsp:sp>
    <dsp:sp modelId="{27F7420D-D7DD-44C9-B155-1C277FDCB141}">
      <dsp:nvSpPr>
        <dsp:cNvPr id="0" name=""/>
        <dsp:cNvSpPr/>
      </dsp:nvSpPr>
      <dsp:spPr>
        <a:xfrm>
          <a:off x="246369" y="2185888"/>
          <a:ext cx="2423379" cy="1211689"/>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IPO</a:t>
          </a:r>
        </a:p>
      </dsp:txBody>
      <dsp:txXfrm>
        <a:off x="281858" y="2221377"/>
        <a:ext cx="2352401" cy="1140711"/>
      </dsp:txXfrm>
    </dsp:sp>
    <dsp:sp modelId="{E0324A97-D94D-4DAD-8D2C-E822F69FA549}">
      <dsp:nvSpPr>
        <dsp:cNvPr id="0" name=""/>
        <dsp:cNvSpPr/>
      </dsp:nvSpPr>
      <dsp:spPr>
        <a:xfrm rot="19457599">
          <a:off x="2557544" y="2418763"/>
          <a:ext cx="1193760" cy="49218"/>
        </a:xfrm>
        <a:custGeom>
          <a:avLst/>
          <a:gdLst/>
          <a:ahLst/>
          <a:cxnLst/>
          <a:rect l="0" t="0" r="0" b="0"/>
          <a:pathLst>
            <a:path>
              <a:moveTo>
                <a:pt x="0" y="24609"/>
              </a:moveTo>
              <a:lnTo>
                <a:pt x="119376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24580" y="2413528"/>
        <a:ext cx="59688" cy="59688"/>
      </dsp:txXfrm>
    </dsp:sp>
    <dsp:sp modelId="{40498EE0-80E8-4589-96F4-3A02C341FB04}">
      <dsp:nvSpPr>
        <dsp:cNvPr id="0" name=""/>
        <dsp:cNvSpPr/>
      </dsp:nvSpPr>
      <dsp:spPr>
        <a:xfrm>
          <a:off x="3639100" y="1489166"/>
          <a:ext cx="2423379" cy="1211689"/>
        </a:xfrm>
        <a:prstGeom prst="roundRect">
          <a:avLst>
            <a:gd name="adj" fmla="val 10000"/>
          </a:avLst>
        </a:prstGeom>
        <a:solidFill>
          <a:schemeClr val="accen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Fixed Price issue</a:t>
          </a:r>
        </a:p>
      </dsp:txBody>
      <dsp:txXfrm>
        <a:off x="3674589" y="1524655"/>
        <a:ext cx="2352401" cy="1140711"/>
      </dsp:txXfrm>
    </dsp:sp>
    <dsp:sp modelId="{16AF1698-E0B3-4D28-81ED-81D3E5A61DF0}">
      <dsp:nvSpPr>
        <dsp:cNvPr id="0" name=""/>
        <dsp:cNvSpPr/>
      </dsp:nvSpPr>
      <dsp:spPr>
        <a:xfrm rot="2142401">
          <a:off x="2557544" y="3115484"/>
          <a:ext cx="1193760" cy="49218"/>
        </a:xfrm>
        <a:custGeom>
          <a:avLst/>
          <a:gdLst/>
          <a:ahLst/>
          <a:cxnLst/>
          <a:rect l="0" t="0" r="0" b="0"/>
          <a:pathLst>
            <a:path>
              <a:moveTo>
                <a:pt x="0" y="24609"/>
              </a:moveTo>
              <a:lnTo>
                <a:pt x="119376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24580" y="3110250"/>
        <a:ext cx="59688" cy="59688"/>
      </dsp:txXfrm>
    </dsp:sp>
    <dsp:sp modelId="{E5A8F8C7-BA23-4E6D-AFFD-4C20BB5AD054}">
      <dsp:nvSpPr>
        <dsp:cNvPr id="0" name=""/>
        <dsp:cNvSpPr/>
      </dsp:nvSpPr>
      <dsp:spPr>
        <a:xfrm>
          <a:off x="3639100" y="2882610"/>
          <a:ext cx="2423379" cy="121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Book Building Issue</a:t>
          </a:r>
        </a:p>
      </dsp:txBody>
      <dsp:txXfrm>
        <a:off x="3674589" y="2918099"/>
        <a:ext cx="2352401" cy="11407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CC4B-850B-4938-BA1E-029C8884171F}">
      <dsp:nvSpPr>
        <dsp:cNvPr id="0" name=""/>
        <dsp:cNvSpPr/>
      </dsp:nvSpPr>
      <dsp:spPr>
        <a:xfrm>
          <a:off x="0" y="725"/>
          <a:ext cx="8263764" cy="612647"/>
        </a:xfrm>
        <a:prstGeom prst="roundRect">
          <a:avLst>
            <a:gd name="adj" fmla="val 10000"/>
          </a:avLst>
        </a:prstGeom>
        <a:solidFill>
          <a:schemeClr val="accent2">
            <a:lumMod val="5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Price at which the securities are offered and will be allocated is fixed by Company along with Merchant banker </a:t>
          </a:r>
        </a:p>
      </dsp:txBody>
      <dsp:txXfrm>
        <a:off x="17944" y="18669"/>
        <a:ext cx="8227876" cy="576759"/>
      </dsp:txXfrm>
    </dsp:sp>
    <dsp:sp modelId="{21D0F10D-F45D-42AF-BE63-6D64523EC3ED}">
      <dsp:nvSpPr>
        <dsp:cNvPr id="0" name=""/>
        <dsp:cNvSpPr/>
      </dsp:nvSpPr>
      <dsp:spPr>
        <a:xfrm rot="5400000">
          <a:off x="3981662" y="633402"/>
          <a:ext cx="300439" cy="360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5400000">
        <a:off x="4023723" y="663446"/>
        <a:ext cx="216317" cy="210307"/>
      </dsp:txXfrm>
    </dsp:sp>
    <dsp:sp modelId="{30F99EF6-B116-4E58-9E16-FB75AA7426E0}">
      <dsp:nvSpPr>
        <dsp:cNvPr id="0" name=""/>
        <dsp:cNvSpPr/>
      </dsp:nvSpPr>
      <dsp:spPr>
        <a:xfrm>
          <a:off x="0" y="1013958"/>
          <a:ext cx="8263764" cy="796740"/>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Fixed price is printed in the Offer Document, usually along with reasoning behind the price at which shares are offered. </a:t>
          </a:r>
        </a:p>
      </dsp:txBody>
      <dsp:txXfrm>
        <a:off x="23336" y="1037294"/>
        <a:ext cx="8217092" cy="750068"/>
      </dsp:txXfrm>
    </dsp:sp>
    <dsp:sp modelId="{5686F745-006C-4C66-A883-A3DAEA6F3463}">
      <dsp:nvSpPr>
        <dsp:cNvPr id="0" name=""/>
        <dsp:cNvSpPr/>
      </dsp:nvSpPr>
      <dsp:spPr>
        <a:xfrm rot="5400000">
          <a:off x="3981662" y="1830728"/>
          <a:ext cx="300439" cy="360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5400000">
        <a:off x="4023723" y="1860772"/>
        <a:ext cx="216317" cy="210307"/>
      </dsp:txXfrm>
    </dsp:sp>
    <dsp:sp modelId="{C8E7C32C-130D-4678-BFC9-A2373AF9B2C9}">
      <dsp:nvSpPr>
        <dsp:cNvPr id="0" name=""/>
        <dsp:cNvSpPr/>
      </dsp:nvSpPr>
      <dsp:spPr>
        <a:xfrm>
          <a:off x="13844" y="2211285"/>
          <a:ext cx="8236075" cy="801171"/>
        </a:xfrm>
        <a:prstGeom prst="roundRect">
          <a:avLst>
            <a:gd name="adj" fmla="val 10000"/>
          </a:avLst>
        </a:prstGeom>
        <a:solidFill>
          <a:schemeClr val="accent2">
            <a:lumMod val="5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Demand for the securities offered is known only after the closure of the issue.</a:t>
          </a:r>
        </a:p>
      </dsp:txBody>
      <dsp:txXfrm>
        <a:off x="37309" y="2234750"/>
        <a:ext cx="8189145" cy="754241"/>
      </dsp:txXfrm>
    </dsp:sp>
    <dsp:sp modelId="{76AA7D28-092E-4ECC-A195-81D87C4C3CE9}">
      <dsp:nvSpPr>
        <dsp:cNvPr id="0" name=""/>
        <dsp:cNvSpPr/>
      </dsp:nvSpPr>
      <dsp:spPr>
        <a:xfrm rot="5400000">
          <a:off x="3981662" y="3032485"/>
          <a:ext cx="300439" cy="360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5400000">
        <a:off x="4023723" y="3062529"/>
        <a:ext cx="216317" cy="210307"/>
      </dsp:txXfrm>
    </dsp:sp>
    <dsp:sp modelId="{B1236CA0-C497-4913-A850-6F788A5DBEFD}">
      <dsp:nvSpPr>
        <dsp:cNvPr id="0" name=""/>
        <dsp:cNvSpPr/>
      </dsp:nvSpPr>
      <dsp:spPr>
        <a:xfrm>
          <a:off x="26905" y="3413042"/>
          <a:ext cx="8209952" cy="782648"/>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50% of the shares offered are reserved for applications below Rs. 2 lakh and the balance for higher amount applications.</a:t>
          </a:r>
          <a:endParaRPr lang="en-IN" sz="1500" kern="1200" dirty="0">
            <a:solidFill>
              <a:schemeClr val="tx1"/>
            </a:solidFill>
          </a:endParaRPr>
        </a:p>
      </dsp:txBody>
      <dsp:txXfrm>
        <a:off x="49828" y="3435965"/>
        <a:ext cx="8164106" cy="7368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DD5564-931F-11FD-95B6-A68C24D71B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a:extLst>
              <a:ext uri="{FF2B5EF4-FFF2-40B4-BE49-F238E27FC236}">
                <a16:creationId xmlns:a16="http://schemas.microsoft.com/office/drawing/2014/main" id="{34D20F88-8E31-46CC-3F4A-B2E9267DFA2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6995E22-5298-44D3-A58E-232347C44CA3}" type="datetimeFigureOut">
              <a:rPr lang="en-IN"/>
              <a:pPr>
                <a:defRPr/>
              </a:pPr>
              <a:t>27-10-2024</a:t>
            </a:fld>
            <a:endParaRPr lang="en-IN"/>
          </a:p>
        </p:txBody>
      </p:sp>
      <p:sp>
        <p:nvSpPr>
          <p:cNvPr id="4" name="Slide Image Placeholder 3">
            <a:extLst>
              <a:ext uri="{FF2B5EF4-FFF2-40B4-BE49-F238E27FC236}">
                <a16:creationId xmlns:a16="http://schemas.microsoft.com/office/drawing/2014/main" id="{3F64F0DB-D954-2203-BFD8-9DCE885627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id="{1D5474BD-6935-DA51-F1B6-6FD23927058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A8D2C078-5D45-20E0-B027-8D502EA1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a:extLst>
              <a:ext uri="{FF2B5EF4-FFF2-40B4-BE49-F238E27FC236}">
                <a16:creationId xmlns:a16="http://schemas.microsoft.com/office/drawing/2014/main" id="{6251B298-A223-1718-2B6C-8AE520764EB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586BBD-9EB2-45FC-8CC4-E8F959DAB5E0}"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73FB457-F77D-F11C-CA82-46A373209B27}"/>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CEF6AF5-EF52-2FC5-7EA4-7A693F04E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C28B43AB-C043-43C1-C1F4-CAD437EB62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A62A4E-F3E2-409F-AA41-BDA9348BDFAA}" type="slidenum">
              <a:rPr lang="en-IN" altLang="en-US" smtClean="0"/>
              <a:pPr/>
              <a:t>4</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3A8BC9D-A915-A33A-D3D7-F07B1931910D}"/>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2A55713-2771-AB79-9657-7DE979789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C1CEBD79-8CF1-BA25-585E-FD5BD2BEF6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E187AF-3EC2-4FCA-B25D-5AE41DB46874}" type="slidenum">
              <a:rPr lang="en-IN" altLang="en-US" smtClean="0"/>
              <a:pPr/>
              <a:t>5</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16975E4-958F-BC0C-842C-DCE2CA4D9B74}"/>
              </a:ext>
            </a:extLst>
          </p:cNvPr>
          <p:cNvSpPr>
            <a:spLocks noGrp="1"/>
          </p:cNvSpPr>
          <p:nvPr>
            <p:ph type="dt" sz="half" idx="10"/>
          </p:nvPr>
        </p:nvSpPr>
        <p:spPr/>
        <p:txBody>
          <a:bodyPr/>
          <a:lstStyle>
            <a:lvl1pPr>
              <a:defRPr/>
            </a:lvl1pPr>
          </a:lstStyle>
          <a:p>
            <a:pPr>
              <a:defRPr/>
            </a:pPr>
            <a:fld id="{ACABFD05-CF7B-49A8-9D2F-EDA109C5C4AD}" type="datetimeFigureOut">
              <a:rPr lang="en-US"/>
              <a:pPr>
                <a:defRPr/>
              </a:pPr>
              <a:t>10/27/2024</a:t>
            </a:fld>
            <a:endParaRPr lang="en-US"/>
          </a:p>
        </p:txBody>
      </p:sp>
      <p:sp>
        <p:nvSpPr>
          <p:cNvPr id="5" name="Footer Placeholder 4">
            <a:extLst>
              <a:ext uri="{FF2B5EF4-FFF2-40B4-BE49-F238E27FC236}">
                <a16:creationId xmlns:a16="http://schemas.microsoft.com/office/drawing/2014/main" id="{3164E63C-776F-E7C3-4D97-5D2273B902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6C9E36-5E2B-5402-F1BF-BDFA55F86040}"/>
              </a:ext>
            </a:extLst>
          </p:cNvPr>
          <p:cNvSpPr>
            <a:spLocks noGrp="1"/>
          </p:cNvSpPr>
          <p:nvPr>
            <p:ph type="sldNum" sz="quarter" idx="12"/>
          </p:nvPr>
        </p:nvSpPr>
        <p:spPr/>
        <p:txBody>
          <a:bodyPr/>
          <a:lstStyle>
            <a:lvl1pPr>
              <a:defRPr/>
            </a:lvl1pPr>
          </a:lstStyle>
          <a:p>
            <a:pPr>
              <a:defRPr/>
            </a:pPr>
            <a:fld id="{CC2BFD8B-0CEF-4FBD-8F6B-AD4F0B3D2E49}" type="slidenum">
              <a:rPr lang="en-US" altLang="en-US"/>
              <a:pPr>
                <a:defRPr/>
              </a:pPr>
              <a:t>‹#›</a:t>
            </a:fld>
            <a:endParaRPr lang="en-US" altLang="en-US"/>
          </a:p>
        </p:txBody>
      </p:sp>
    </p:spTree>
    <p:extLst>
      <p:ext uri="{BB962C8B-B14F-4D97-AF65-F5344CB8AC3E}">
        <p14:creationId xmlns:p14="http://schemas.microsoft.com/office/powerpoint/2010/main" val="164869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560EF-5B5B-4755-1239-FF9A0E678D77}"/>
              </a:ext>
            </a:extLst>
          </p:cNvPr>
          <p:cNvSpPr>
            <a:spLocks noGrp="1"/>
          </p:cNvSpPr>
          <p:nvPr>
            <p:ph type="dt" sz="half" idx="10"/>
          </p:nvPr>
        </p:nvSpPr>
        <p:spPr/>
        <p:txBody>
          <a:bodyPr/>
          <a:lstStyle>
            <a:lvl1pPr>
              <a:defRPr/>
            </a:lvl1pPr>
          </a:lstStyle>
          <a:p>
            <a:pPr>
              <a:defRPr/>
            </a:pPr>
            <a:fld id="{E4B70B1E-A473-4A85-8DDD-0AF3C0EEDAEB}" type="datetimeFigureOut">
              <a:rPr lang="en-US"/>
              <a:pPr>
                <a:defRPr/>
              </a:pPr>
              <a:t>10/27/2024</a:t>
            </a:fld>
            <a:endParaRPr lang="en-US"/>
          </a:p>
        </p:txBody>
      </p:sp>
      <p:sp>
        <p:nvSpPr>
          <p:cNvPr id="5" name="Footer Placeholder 4">
            <a:extLst>
              <a:ext uri="{FF2B5EF4-FFF2-40B4-BE49-F238E27FC236}">
                <a16:creationId xmlns:a16="http://schemas.microsoft.com/office/drawing/2014/main" id="{EB6CA91D-3A5A-D93B-794D-20B6B54CC2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5E9713-6214-23E4-6F69-CDA72CC2733E}"/>
              </a:ext>
            </a:extLst>
          </p:cNvPr>
          <p:cNvSpPr>
            <a:spLocks noGrp="1"/>
          </p:cNvSpPr>
          <p:nvPr>
            <p:ph type="sldNum" sz="quarter" idx="12"/>
          </p:nvPr>
        </p:nvSpPr>
        <p:spPr/>
        <p:txBody>
          <a:bodyPr/>
          <a:lstStyle>
            <a:lvl1pPr>
              <a:defRPr/>
            </a:lvl1pPr>
          </a:lstStyle>
          <a:p>
            <a:pPr>
              <a:defRPr/>
            </a:pPr>
            <a:fld id="{95018DC7-6285-427B-B16A-2B6BD87F672B}" type="slidenum">
              <a:rPr lang="en-US" altLang="en-US"/>
              <a:pPr>
                <a:defRPr/>
              </a:pPr>
              <a:t>‹#›</a:t>
            </a:fld>
            <a:endParaRPr lang="en-US" altLang="en-US"/>
          </a:p>
        </p:txBody>
      </p:sp>
    </p:spTree>
    <p:extLst>
      <p:ext uri="{BB962C8B-B14F-4D97-AF65-F5344CB8AC3E}">
        <p14:creationId xmlns:p14="http://schemas.microsoft.com/office/powerpoint/2010/main" val="309850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95FC1-42BD-6D25-9E9D-77B137EF05AA}"/>
              </a:ext>
            </a:extLst>
          </p:cNvPr>
          <p:cNvSpPr>
            <a:spLocks noGrp="1"/>
          </p:cNvSpPr>
          <p:nvPr>
            <p:ph type="dt" sz="half" idx="10"/>
          </p:nvPr>
        </p:nvSpPr>
        <p:spPr/>
        <p:txBody>
          <a:bodyPr/>
          <a:lstStyle>
            <a:lvl1pPr>
              <a:defRPr/>
            </a:lvl1pPr>
          </a:lstStyle>
          <a:p>
            <a:pPr>
              <a:defRPr/>
            </a:pPr>
            <a:fld id="{DB5510CA-82A9-4FF8-B79B-BFA76E064527}" type="datetimeFigureOut">
              <a:rPr lang="en-US"/>
              <a:pPr>
                <a:defRPr/>
              </a:pPr>
              <a:t>10/27/2024</a:t>
            </a:fld>
            <a:endParaRPr lang="en-US"/>
          </a:p>
        </p:txBody>
      </p:sp>
      <p:sp>
        <p:nvSpPr>
          <p:cNvPr id="5" name="Footer Placeholder 4">
            <a:extLst>
              <a:ext uri="{FF2B5EF4-FFF2-40B4-BE49-F238E27FC236}">
                <a16:creationId xmlns:a16="http://schemas.microsoft.com/office/drawing/2014/main" id="{3CB465DA-61B2-36D0-FCB6-4757D1E395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C9FFE1-24C4-730F-6B28-CDD92BCAA400}"/>
              </a:ext>
            </a:extLst>
          </p:cNvPr>
          <p:cNvSpPr>
            <a:spLocks noGrp="1"/>
          </p:cNvSpPr>
          <p:nvPr>
            <p:ph type="sldNum" sz="quarter" idx="12"/>
          </p:nvPr>
        </p:nvSpPr>
        <p:spPr/>
        <p:txBody>
          <a:bodyPr/>
          <a:lstStyle>
            <a:lvl1pPr>
              <a:defRPr/>
            </a:lvl1pPr>
          </a:lstStyle>
          <a:p>
            <a:pPr>
              <a:defRPr/>
            </a:pPr>
            <a:fld id="{1D106C57-5F44-488E-9194-27C7BEAC6592}" type="slidenum">
              <a:rPr lang="en-US" altLang="en-US"/>
              <a:pPr>
                <a:defRPr/>
              </a:pPr>
              <a:t>‹#›</a:t>
            </a:fld>
            <a:endParaRPr lang="en-US" altLang="en-US"/>
          </a:p>
        </p:txBody>
      </p:sp>
    </p:spTree>
    <p:extLst>
      <p:ext uri="{BB962C8B-B14F-4D97-AF65-F5344CB8AC3E}">
        <p14:creationId xmlns:p14="http://schemas.microsoft.com/office/powerpoint/2010/main" val="319192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90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A76C7-88AB-891A-7D88-DA1E65253EFF}"/>
              </a:ext>
            </a:extLst>
          </p:cNvPr>
          <p:cNvSpPr>
            <a:spLocks noGrp="1"/>
          </p:cNvSpPr>
          <p:nvPr>
            <p:ph type="dt" sz="half" idx="10"/>
          </p:nvPr>
        </p:nvSpPr>
        <p:spPr/>
        <p:txBody>
          <a:bodyPr/>
          <a:lstStyle>
            <a:lvl1pPr>
              <a:defRPr/>
            </a:lvl1pPr>
          </a:lstStyle>
          <a:p>
            <a:pPr>
              <a:defRPr/>
            </a:pPr>
            <a:fld id="{FF7D0245-A658-443A-86EB-4DBFC4CEE12F}" type="datetimeFigureOut">
              <a:rPr lang="en-US"/>
              <a:pPr>
                <a:defRPr/>
              </a:pPr>
              <a:t>10/27/2024</a:t>
            </a:fld>
            <a:endParaRPr lang="en-US"/>
          </a:p>
        </p:txBody>
      </p:sp>
      <p:sp>
        <p:nvSpPr>
          <p:cNvPr id="5" name="Footer Placeholder 4">
            <a:extLst>
              <a:ext uri="{FF2B5EF4-FFF2-40B4-BE49-F238E27FC236}">
                <a16:creationId xmlns:a16="http://schemas.microsoft.com/office/drawing/2014/main" id="{4CE87B6E-23BA-9566-CC24-D7083C6CA5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4A989D-5FEE-1922-A84A-9DA550F5318D}"/>
              </a:ext>
            </a:extLst>
          </p:cNvPr>
          <p:cNvSpPr>
            <a:spLocks noGrp="1"/>
          </p:cNvSpPr>
          <p:nvPr>
            <p:ph type="sldNum" sz="quarter" idx="12"/>
          </p:nvPr>
        </p:nvSpPr>
        <p:spPr/>
        <p:txBody>
          <a:bodyPr/>
          <a:lstStyle>
            <a:lvl1pPr>
              <a:defRPr/>
            </a:lvl1pPr>
          </a:lstStyle>
          <a:p>
            <a:pPr>
              <a:defRPr/>
            </a:pPr>
            <a:fld id="{0A396EB4-6BA9-44E0-BC1F-0065FFC02431}" type="slidenum">
              <a:rPr lang="en-US" altLang="en-US"/>
              <a:pPr>
                <a:defRPr/>
              </a:pPr>
              <a:t>‹#›</a:t>
            </a:fld>
            <a:endParaRPr lang="en-US" altLang="en-US"/>
          </a:p>
        </p:txBody>
      </p:sp>
    </p:spTree>
    <p:extLst>
      <p:ext uri="{BB962C8B-B14F-4D97-AF65-F5344CB8AC3E}">
        <p14:creationId xmlns:p14="http://schemas.microsoft.com/office/powerpoint/2010/main" val="148837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9507B-A801-A4BB-A62B-3E30847D8F9D}"/>
              </a:ext>
            </a:extLst>
          </p:cNvPr>
          <p:cNvSpPr>
            <a:spLocks noGrp="1"/>
          </p:cNvSpPr>
          <p:nvPr>
            <p:ph type="dt" sz="half" idx="10"/>
          </p:nvPr>
        </p:nvSpPr>
        <p:spPr/>
        <p:txBody>
          <a:bodyPr/>
          <a:lstStyle>
            <a:lvl1pPr>
              <a:defRPr/>
            </a:lvl1pPr>
          </a:lstStyle>
          <a:p>
            <a:pPr>
              <a:defRPr/>
            </a:pPr>
            <a:fld id="{876331A2-94D5-48AB-B801-741FB17FA8F4}" type="datetimeFigureOut">
              <a:rPr lang="en-US"/>
              <a:pPr>
                <a:defRPr/>
              </a:pPr>
              <a:t>10/27/2024</a:t>
            </a:fld>
            <a:endParaRPr lang="en-US"/>
          </a:p>
        </p:txBody>
      </p:sp>
      <p:sp>
        <p:nvSpPr>
          <p:cNvPr id="5" name="Footer Placeholder 4">
            <a:extLst>
              <a:ext uri="{FF2B5EF4-FFF2-40B4-BE49-F238E27FC236}">
                <a16:creationId xmlns:a16="http://schemas.microsoft.com/office/drawing/2014/main" id="{0E43EE8A-5CA2-BB13-A23F-16828BB177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3AFFAE-8C34-84B3-BBCF-50790A079C55}"/>
              </a:ext>
            </a:extLst>
          </p:cNvPr>
          <p:cNvSpPr>
            <a:spLocks noGrp="1"/>
          </p:cNvSpPr>
          <p:nvPr>
            <p:ph type="sldNum" sz="quarter" idx="12"/>
          </p:nvPr>
        </p:nvSpPr>
        <p:spPr/>
        <p:txBody>
          <a:bodyPr/>
          <a:lstStyle>
            <a:lvl1pPr>
              <a:defRPr/>
            </a:lvl1pPr>
          </a:lstStyle>
          <a:p>
            <a:pPr>
              <a:defRPr/>
            </a:pPr>
            <a:fld id="{A61C9C9B-A60A-4ABA-8244-8D0FD82C2E45}" type="slidenum">
              <a:rPr lang="en-US" altLang="en-US"/>
              <a:pPr>
                <a:defRPr/>
              </a:pPr>
              <a:t>‹#›</a:t>
            </a:fld>
            <a:endParaRPr lang="en-US" altLang="en-US"/>
          </a:p>
        </p:txBody>
      </p:sp>
    </p:spTree>
    <p:extLst>
      <p:ext uri="{BB962C8B-B14F-4D97-AF65-F5344CB8AC3E}">
        <p14:creationId xmlns:p14="http://schemas.microsoft.com/office/powerpoint/2010/main" val="305215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6777E8-5643-FC71-8041-959D0A0C3201}"/>
              </a:ext>
            </a:extLst>
          </p:cNvPr>
          <p:cNvSpPr>
            <a:spLocks noGrp="1"/>
          </p:cNvSpPr>
          <p:nvPr>
            <p:ph type="dt" sz="half" idx="10"/>
          </p:nvPr>
        </p:nvSpPr>
        <p:spPr/>
        <p:txBody>
          <a:bodyPr/>
          <a:lstStyle>
            <a:lvl1pPr>
              <a:defRPr/>
            </a:lvl1pPr>
          </a:lstStyle>
          <a:p>
            <a:pPr>
              <a:defRPr/>
            </a:pPr>
            <a:fld id="{5A69C320-5156-46A7-9DF2-2D501E753C5A}" type="datetimeFigureOut">
              <a:rPr lang="en-US"/>
              <a:pPr>
                <a:defRPr/>
              </a:pPr>
              <a:t>10/27/2024</a:t>
            </a:fld>
            <a:endParaRPr lang="en-US"/>
          </a:p>
        </p:txBody>
      </p:sp>
      <p:sp>
        <p:nvSpPr>
          <p:cNvPr id="6" name="Footer Placeholder 4">
            <a:extLst>
              <a:ext uri="{FF2B5EF4-FFF2-40B4-BE49-F238E27FC236}">
                <a16:creationId xmlns:a16="http://schemas.microsoft.com/office/drawing/2014/main" id="{9CC88257-897E-1D32-6C9F-4E8CE5301A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C7B5FA-3228-D8EB-1C93-93931E1C4357}"/>
              </a:ext>
            </a:extLst>
          </p:cNvPr>
          <p:cNvSpPr>
            <a:spLocks noGrp="1"/>
          </p:cNvSpPr>
          <p:nvPr>
            <p:ph type="sldNum" sz="quarter" idx="12"/>
          </p:nvPr>
        </p:nvSpPr>
        <p:spPr/>
        <p:txBody>
          <a:bodyPr/>
          <a:lstStyle>
            <a:lvl1pPr>
              <a:defRPr/>
            </a:lvl1pPr>
          </a:lstStyle>
          <a:p>
            <a:pPr>
              <a:defRPr/>
            </a:pPr>
            <a:fld id="{B43D73F5-884D-487B-8FDE-39E990538433}" type="slidenum">
              <a:rPr lang="en-US" altLang="en-US"/>
              <a:pPr>
                <a:defRPr/>
              </a:pPr>
              <a:t>‹#›</a:t>
            </a:fld>
            <a:endParaRPr lang="en-US" altLang="en-US"/>
          </a:p>
        </p:txBody>
      </p:sp>
    </p:spTree>
    <p:extLst>
      <p:ext uri="{BB962C8B-B14F-4D97-AF65-F5344CB8AC3E}">
        <p14:creationId xmlns:p14="http://schemas.microsoft.com/office/powerpoint/2010/main" val="110169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E655A47-89FD-B425-1F41-E25087BB9C75}"/>
              </a:ext>
            </a:extLst>
          </p:cNvPr>
          <p:cNvSpPr>
            <a:spLocks noGrp="1"/>
          </p:cNvSpPr>
          <p:nvPr>
            <p:ph type="dt" sz="half" idx="10"/>
          </p:nvPr>
        </p:nvSpPr>
        <p:spPr/>
        <p:txBody>
          <a:bodyPr/>
          <a:lstStyle>
            <a:lvl1pPr>
              <a:defRPr/>
            </a:lvl1pPr>
          </a:lstStyle>
          <a:p>
            <a:pPr>
              <a:defRPr/>
            </a:pPr>
            <a:fld id="{1C122AB2-9DA1-4136-B0BB-B3306818FC95}" type="datetimeFigureOut">
              <a:rPr lang="en-US"/>
              <a:pPr>
                <a:defRPr/>
              </a:pPr>
              <a:t>10/27/2024</a:t>
            </a:fld>
            <a:endParaRPr lang="en-US"/>
          </a:p>
        </p:txBody>
      </p:sp>
      <p:sp>
        <p:nvSpPr>
          <p:cNvPr id="8" name="Footer Placeholder 4">
            <a:extLst>
              <a:ext uri="{FF2B5EF4-FFF2-40B4-BE49-F238E27FC236}">
                <a16:creationId xmlns:a16="http://schemas.microsoft.com/office/drawing/2014/main" id="{631660CF-9568-2209-9B17-751B3B310F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3073CD8-8B2E-BA38-120D-64B827E60817}"/>
              </a:ext>
            </a:extLst>
          </p:cNvPr>
          <p:cNvSpPr>
            <a:spLocks noGrp="1"/>
          </p:cNvSpPr>
          <p:nvPr>
            <p:ph type="sldNum" sz="quarter" idx="12"/>
          </p:nvPr>
        </p:nvSpPr>
        <p:spPr/>
        <p:txBody>
          <a:bodyPr/>
          <a:lstStyle>
            <a:lvl1pPr>
              <a:defRPr/>
            </a:lvl1pPr>
          </a:lstStyle>
          <a:p>
            <a:pPr>
              <a:defRPr/>
            </a:pPr>
            <a:fld id="{012E90D7-31B5-4119-AD95-F44B64693570}" type="slidenum">
              <a:rPr lang="en-US" altLang="en-US"/>
              <a:pPr>
                <a:defRPr/>
              </a:pPr>
              <a:t>‹#›</a:t>
            </a:fld>
            <a:endParaRPr lang="en-US" altLang="en-US"/>
          </a:p>
        </p:txBody>
      </p:sp>
    </p:spTree>
    <p:extLst>
      <p:ext uri="{BB962C8B-B14F-4D97-AF65-F5344CB8AC3E}">
        <p14:creationId xmlns:p14="http://schemas.microsoft.com/office/powerpoint/2010/main" val="80592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6633F5-84E2-F18C-6984-B65475E25285}"/>
              </a:ext>
            </a:extLst>
          </p:cNvPr>
          <p:cNvSpPr>
            <a:spLocks noGrp="1"/>
          </p:cNvSpPr>
          <p:nvPr>
            <p:ph type="dt" sz="half" idx="10"/>
          </p:nvPr>
        </p:nvSpPr>
        <p:spPr/>
        <p:txBody>
          <a:bodyPr/>
          <a:lstStyle>
            <a:lvl1pPr>
              <a:defRPr/>
            </a:lvl1pPr>
          </a:lstStyle>
          <a:p>
            <a:pPr>
              <a:defRPr/>
            </a:pPr>
            <a:fld id="{2AA8800C-8691-4711-AA0D-A44619EE532C}" type="datetimeFigureOut">
              <a:rPr lang="en-US"/>
              <a:pPr>
                <a:defRPr/>
              </a:pPr>
              <a:t>10/27/2024</a:t>
            </a:fld>
            <a:endParaRPr lang="en-US"/>
          </a:p>
        </p:txBody>
      </p:sp>
      <p:sp>
        <p:nvSpPr>
          <p:cNvPr id="4" name="Footer Placeholder 4">
            <a:extLst>
              <a:ext uri="{FF2B5EF4-FFF2-40B4-BE49-F238E27FC236}">
                <a16:creationId xmlns:a16="http://schemas.microsoft.com/office/drawing/2014/main" id="{D752E1C3-295D-B421-4FCF-1A98CD4834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7EA291-4324-D6A6-60E0-6156987526DA}"/>
              </a:ext>
            </a:extLst>
          </p:cNvPr>
          <p:cNvSpPr>
            <a:spLocks noGrp="1"/>
          </p:cNvSpPr>
          <p:nvPr>
            <p:ph type="sldNum" sz="quarter" idx="12"/>
          </p:nvPr>
        </p:nvSpPr>
        <p:spPr/>
        <p:txBody>
          <a:bodyPr/>
          <a:lstStyle>
            <a:lvl1pPr>
              <a:defRPr/>
            </a:lvl1pPr>
          </a:lstStyle>
          <a:p>
            <a:pPr>
              <a:defRPr/>
            </a:pPr>
            <a:fld id="{41EBE3F1-4B40-448C-8407-56D22D55F30D}" type="slidenum">
              <a:rPr lang="en-US" altLang="en-US"/>
              <a:pPr>
                <a:defRPr/>
              </a:pPr>
              <a:t>‹#›</a:t>
            </a:fld>
            <a:endParaRPr lang="en-US" altLang="en-US"/>
          </a:p>
        </p:txBody>
      </p:sp>
    </p:spTree>
    <p:extLst>
      <p:ext uri="{BB962C8B-B14F-4D97-AF65-F5344CB8AC3E}">
        <p14:creationId xmlns:p14="http://schemas.microsoft.com/office/powerpoint/2010/main" val="308662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3DF030-3F37-FA2E-F08A-21021FBF2828}"/>
              </a:ext>
            </a:extLst>
          </p:cNvPr>
          <p:cNvSpPr>
            <a:spLocks noGrp="1"/>
          </p:cNvSpPr>
          <p:nvPr>
            <p:ph type="dt" sz="half" idx="10"/>
          </p:nvPr>
        </p:nvSpPr>
        <p:spPr/>
        <p:txBody>
          <a:bodyPr/>
          <a:lstStyle>
            <a:lvl1pPr>
              <a:defRPr/>
            </a:lvl1pPr>
          </a:lstStyle>
          <a:p>
            <a:pPr>
              <a:defRPr/>
            </a:pPr>
            <a:fld id="{EA9D0D70-8B77-4DC9-B8F7-48F8B176F0F8}" type="datetimeFigureOut">
              <a:rPr lang="en-US"/>
              <a:pPr>
                <a:defRPr/>
              </a:pPr>
              <a:t>10/27/2024</a:t>
            </a:fld>
            <a:endParaRPr lang="en-US"/>
          </a:p>
        </p:txBody>
      </p:sp>
      <p:sp>
        <p:nvSpPr>
          <p:cNvPr id="3" name="Footer Placeholder 4">
            <a:extLst>
              <a:ext uri="{FF2B5EF4-FFF2-40B4-BE49-F238E27FC236}">
                <a16:creationId xmlns:a16="http://schemas.microsoft.com/office/drawing/2014/main" id="{86001106-6977-438A-6C00-27961E39C4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E6AA79D-FC31-4F34-3D50-124B60C8A28C}"/>
              </a:ext>
            </a:extLst>
          </p:cNvPr>
          <p:cNvSpPr>
            <a:spLocks noGrp="1"/>
          </p:cNvSpPr>
          <p:nvPr>
            <p:ph type="sldNum" sz="quarter" idx="12"/>
          </p:nvPr>
        </p:nvSpPr>
        <p:spPr/>
        <p:txBody>
          <a:bodyPr/>
          <a:lstStyle>
            <a:lvl1pPr>
              <a:defRPr/>
            </a:lvl1pPr>
          </a:lstStyle>
          <a:p>
            <a:pPr>
              <a:defRPr/>
            </a:pPr>
            <a:fld id="{16D6D484-B14C-4B50-B717-D15F2C922A9F}" type="slidenum">
              <a:rPr lang="en-US" altLang="en-US"/>
              <a:pPr>
                <a:defRPr/>
              </a:pPr>
              <a:t>‹#›</a:t>
            </a:fld>
            <a:endParaRPr lang="en-US" altLang="en-US"/>
          </a:p>
        </p:txBody>
      </p:sp>
    </p:spTree>
    <p:extLst>
      <p:ext uri="{BB962C8B-B14F-4D97-AF65-F5344CB8AC3E}">
        <p14:creationId xmlns:p14="http://schemas.microsoft.com/office/powerpoint/2010/main" val="211264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63D509-A00A-8EEC-02FD-C9D71DA8EBBB}"/>
              </a:ext>
            </a:extLst>
          </p:cNvPr>
          <p:cNvSpPr>
            <a:spLocks noGrp="1"/>
          </p:cNvSpPr>
          <p:nvPr>
            <p:ph type="dt" sz="half" idx="10"/>
          </p:nvPr>
        </p:nvSpPr>
        <p:spPr/>
        <p:txBody>
          <a:bodyPr/>
          <a:lstStyle>
            <a:lvl1pPr>
              <a:defRPr/>
            </a:lvl1pPr>
          </a:lstStyle>
          <a:p>
            <a:pPr>
              <a:defRPr/>
            </a:pPr>
            <a:fld id="{AE656BA4-4E77-4CD8-85A0-A2D256B41D3C}" type="datetimeFigureOut">
              <a:rPr lang="en-US"/>
              <a:pPr>
                <a:defRPr/>
              </a:pPr>
              <a:t>10/27/2024</a:t>
            </a:fld>
            <a:endParaRPr lang="en-US"/>
          </a:p>
        </p:txBody>
      </p:sp>
      <p:sp>
        <p:nvSpPr>
          <p:cNvPr id="6" name="Footer Placeholder 4">
            <a:extLst>
              <a:ext uri="{FF2B5EF4-FFF2-40B4-BE49-F238E27FC236}">
                <a16:creationId xmlns:a16="http://schemas.microsoft.com/office/drawing/2014/main" id="{40112D5D-AFE3-3A05-BE66-45A83FD0E2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68AD69-0471-5AF8-38D2-E45D770E61F9}"/>
              </a:ext>
            </a:extLst>
          </p:cNvPr>
          <p:cNvSpPr>
            <a:spLocks noGrp="1"/>
          </p:cNvSpPr>
          <p:nvPr>
            <p:ph type="sldNum" sz="quarter" idx="12"/>
          </p:nvPr>
        </p:nvSpPr>
        <p:spPr/>
        <p:txBody>
          <a:bodyPr/>
          <a:lstStyle>
            <a:lvl1pPr>
              <a:defRPr/>
            </a:lvl1pPr>
          </a:lstStyle>
          <a:p>
            <a:pPr>
              <a:defRPr/>
            </a:pPr>
            <a:fld id="{27D12FCC-56FF-4F97-B49F-479125B631AF}" type="slidenum">
              <a:rPr lang="en-US" altLang="en-US"/>
              <a:pPr>
                <a:defRPr/>
              </a:pPr>
              <a:t>‹#›</a:t>
            </a:fld>
            <a:endParaRPr lang="en-US" altLang="en-US"/>
          </a:p>
        </p:txBody>
      </p:sp>
    </p:spTree>
    <p:extLst>
      <p:ext uri="{BB962C8B-B14F-4D97-AF65-F5344CB8AC3E}">
        <p14:creationId xmlns:p14="http://schemas.microsoft.com/office/powerpoint/2010/main" val="281098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52CF6B-4DB3-A6B5-B807-9FCDBE1B47C3}"/>
              </a:ext>
            </a:extLst>
          </p:cNvPr>
          <p:cNvSpPr>
            <a:spLocks noGrp="1"/>
          </p:cNvSpPr>
          <p:nvPr>
            <p:ph type="dt" sz="half" idx="10"/>
          </p:nvPr>
        </p:nvSpPr>
        <p:spPr/>
        <p:txBody>
          <a:bodyPr/>
          <a:lstStyle>
            <a:lvl1pPr>
              <a:defRPr/>
            </a:lvl1pPr>
          </a:lstStyle>
          <a:p>
            <a:pPr>
              <a:defRPr/>
            </a:pPr>
            <a:fld id="{000F4663-EE22-4D11-A9D2-20BE5602F9D6}" type="datetimeFigureOut">
              <a:rPr lang="en-US"/>
              <a:pPr>
                <a:defRPr/>
              </a:pPr>
              <a:t>10/27/2024</a:t>
            </a:fld>
            <a:endParaRPr lang="en-US"/>
          </a:p>
        </p:txBody>
      </p:sp>
      <p:sp>
        <p:nvSpPr>
          <p:cNvPr id="6" name="Footer Placeholder 4">
            <a:extLst>
              <a:ext uri="{FF2B5EF4-FFF2-40B4-BE49-F238E27FC236}">
                <a16:creationId xmlns:a16="http://schemas.microsoft.com/office/drawing/2014/main" id="{78E102B1-DA29-7002-3B4B-2A6D10D3A6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197FC8-6497-0F24-92E0-AF223DCA624B}"/>
              </a:ext>
            </a:extLst>
          </p:cNvPr>
          <p:cNvSpPr>
            <a:spLocks noGrp="1"/>
          </p:cNvSpPr>
          <p:nvPr>
            <p:ph type="sldNum" sz="quarter" idx="12"/>
          </p:nvPr>
        </p:nvSpPr>
        <p:spPr/>
        <p:txBody>
          <a:bodyPr/>
          <a:lstStyle>
            <a:lvl1pPr>
              <a:defRPr/>
            </a:lvl1pPr>
          </a:lstStyle>
          <a:p>
            <a:pPr>
              <a:defRPr/>
            </a:pPr>
            <a:fld id="{50EBD9E0-D571-4A40-B9D0-B69D8E165C5D}" type="slidenum">
              <a:rPr lang="en-US" altLang="en-US"/>
              <a:pPr>
                <a:defRPr/>
              </a:pPr>
              <a:t>‹#›</a:t>
            </a:fld>
            <a:endParaRPr lang="en-US" altLang="en-US"/>
          </a:p>
        </p:txBody>
      </p:sp>
    </p:spTree>
    <p:extLst>
      <p:ext uri="{BB962C8B-B14F-4D97-AF65-F5344CB8AC3E}">
        <p14:creationId xmlns:p14="http://schemas.microsoft.com/office/powerpoint/2010/main" val="73583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8EAD4-2DEA-1C12-FAB5-8DAD5584FEA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9D235AD-F3FE-8035-08B7-49EFABD0CFD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890F77-C28A-2C80-A5D3-C0940538639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C562673-E7E7-4F92-9EDE-231E45579408}" type="datetimeFigureOut">
              <a:rPr lang="en-US"/>
              <a:pPr>
                <a:defRPr/>
              </a:pPr>
              <a:t>10/27/2024</a:t>
            </a:fld>
            <a:endParaRPr lang="en-US"/>
          </a:p>
        </p:txBody>
      </p:sp>
      <p:sp>
        <p:nvSpPr>
          <p:cNvPr id="5" name="Footer Placeholder 4">
            <a:extLst>
              <a:ext uri="{FF2B5EF4-FFF2-40B4-BE49-F238E27FC236}">
                <a16:creationId xmlns:a16="http://schemas.microsoft.com/office/drawing/2014/main" id="{39980853-E6CF-B3BE-5288-24BB0B6ECBD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EE6C418-8046-4413-32C4-FC2453D1F4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D895503-51FC-4254-B646-7A9EE523CC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roww.in/blog/things-you-must-know-about-r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sebi.gov.in/sebiweb/other/OtherAction.do?doRecognisedFpi=yes&amp;intmId=10"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207D5D2-8466-10AF-0350-EC9F8C10D556}"/>
              </a:ext>
            </a:extLst>
          </p:cNvPr>
          <p:cNvSpPr>
            <a:spLocks noGrp="1"/>
          </p:cNvSpPr>
          <p:nvPr>
            <p:ph type="title"/>
          </p:nvPr>
        </p:nvSpPr>
        <p:spPr>
          <a:solidFill>
            <a:schemeClr val="accent3">
              <a:lumMod val="40000"/>
              <a:lumOff val="60000"/>
            </a:schemeClr>
          </a:solidFill>
        </p:spPr>
        <p:txBody>
          <a:bodyPr/>
          <a:lstStyle/>
          <a:p>
            <a:pPr>
              <a:defRPr/>
            </a:pPr>
            <a:r>
              <a:rPr lang="en-US" altLang="en-US" dirty="0"/>
              <a:t>Capital Market: Primary Market  </a:t>
            </a:r>
            <a:endParaRPr lang="en-IN" altLang="en-US" dirty="0"/>
          </a:p>
        </p:txBody>
      </p:sp>
      <p:sp>
        <p:nvSpPr>
          <p:cNvPr id="3075" name="Content Placeholder 2">
            <a:extLst>
              <a:ext uri="{FF2B5EF4-FFF2-40B4-BE49-F238E27FC236}">
                <a16:creationId xmlns:a16="http://schemas.microsoft.com/office/drawing/2014/main" id="{DA229DE6-4E25-3F47-FDA1-FBCD1D2E7EA4}"/>
              </a:ext>
            </a:extLst>
          </p:cNvPr>
          <p:cNvSpPr>
            <a:spLocks noGrp="1"/>
          </p:cNvSpPr>
          <p:nvPr>
            <p:ph idx="1"/>
          </p:nvPr>
        </p:nvSpPr>
        <p:spPr>
          <a:xfrm>
            <a:off x="457200" y="1600200"/>
            <a:ext cx="8229600" cy="4800600"/>
          </a:xfrm>
          <a:solidFill>
            <a:schemeClr val="accent3">
              <a:lumMod val="40000"/>
              <a:lumOff val="60000"/>
            </a:schemeClr>
          </a:solidFill>
        </p:spPr>
        <p:txBody>
          <a:bodyPr/>
          <a:lstStyle/>
          <a:p>
            <a:pPr>
              <a:defRPr/>
            </a:pPr>
            <a:r>
              <a:rPr lang="en-IN" altLang="en-US" sz="2800" dirty="0"/>
              <a:t>Concept and Definition </a:t>
            </a:r>
          </a:p>
          <a:p>
            <a:pPr>
              <a:defRPr/>
            </a:pPr>
            <a:r>
              <a:rPr lang="en-IN" altLang="en-US" sz="2800" dirty="0"/>
              <a:t>Importance </a:t>
            </a:r>
          </a:p>
          <a:p>
            <a:pPr>
              <a:defRPr/>
            </a:pPr>
            <a:r>
              <a:rPr lang="en-IN" altLang="en-US" sz="2800" dirty="0"/>
              <a:t>Types/Segments</a:t>
            </a:r>
          </a:p>
          <a:p>
            <a:pPr>
              <a:defRPr/>
            </a:pPr>
            <a:r>
              <a:rPr lang="en-IN" altLang="en-US" sz="2800" dirty="0"/>
              <a:t>Intermediaries</a:t>
            </a:r>
          </a:p>
          <a:p>
            <a:pPr>
              <a:defRPr/>
            </a:pPr>
            <a:r>
              <a:rPr lang="en-IN" altLang="en-US" dirty="0"/>
              <a:t>Primary Market </a:t>
            </a:r>
          </a:p>
          <a:p>
            <a:pPr>
              <a:defRPr/>
            </a:pPr>
            <a:r>
              <a:rPr lang="en-IN" altLang="en-US" dirty="0"/>
              <a:t>Issue Mechanism </a:t>
            </a:r>
          </a:p>
          <a:p>
            <a:pPr>
              <a:defRPr/>
            </a:pPr>
            <a:r>
              <a:rPr lang="en-IN" altLang="en-US" dirty="0"/>
              <a:t>IDRs, ADRs, GDRs, ECBs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A03-53A7-FA4F-5B63-52672F62C9BF}"/>
              </a:ext>
            </a:extLst>
          </p:cNvPr>
          <p:cNvSpPr>
            <a:spLocks noGrp="1"/>
          </p:cNvSpPr>
          <p:nvPr>
            <p:ph type="title"/>
          </p:nvPr>
        </p:nvSpPr>
        <p:spPr>
          <a:ln/>
        </p:spPr>
        <p:style>
          <a:lnRef idx="2">
            <a:schemeClr val="dk1"/>
          </a:lnRef>
          <a:fillRef idx="1">
            <a:schemeClr val="lt1"/>
          </a:fillRef>
          <a:effectRef idx="0">
            <a:schemeClr val="dk1"/>
          </a:effectRef>
          <a:fontRef idx="minor">
            <a:schemeClr val="dk1"/>
          </a:fontRef>
        </p:style>
        <p:txBody>
          <a:bodyPr/>
          <a:lstStyle/>
          <a:p>
            <a:pPr>
              <a:defRPr/>
            </a:pPr>
            <a:r>
              <a:rPr lang="en-IN" dirty="0"/>
              <a:t>Others </a:t>
            </a:r>
          </a:p>
        </p:txBody>
      </p:sp>
      <p:sp>
        <p:nvSpPr>
          <p:cNvPr id="16387" name="Content Placeholder 2">
            <a:extLst>
              <a:ext uri="{FF2B5EF4-FFF2-40B4-BE49-F238E27FC236}">
                <a16:creationId xmlns:a16="http://schemas.microsoft.com/office/drawing/2014/main" id="{890AE7E8-E525-7A90-AF68-81E275BEADA5}"/>
              </a:ext>
            </a:extLst>
          </p:cNvPr>
          <p:cNvSpPr>
            <a:spLocks noGrp="1"/>
          </p:cNvSpPr>
          <p:nvPr>
            <p:ph idx="1"/>
          </p:nvPr>
        </p:nvSpPr>
        <p:spPr>
          <a:solidFill>
            <a:schemeClr val="accent6">
              <a:lumMod val="20000"/>
              <a:lumOff val="80000"/>
            </a:schemeClr>
          </a:solidFill>
        </p:spPr>
        <p:txBody>
          <a:bodyPr/>
          <a:lstStyle/>
          <a:p>
            <a:pPr algn="just">
              <a:defRPr/>
            </a:pPr>
            <a:r>
              <a:rPr lang="en-US" altLang="en-US" dirty="0"/>
              <a:t>Other External Borrowings Foreign Direct Investments (FDI) — in equity and debt form Foreign Institutional Investments (FII) — in the form of portfolio investments Non-resident Indian Deposits (NRI) — in the form of short-term and medium-term deposits. </a:t>
            </a:r>
            <a:endParaRPr lang="en-I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58A1-9C66-394B-4ECB-FCA86985FB12}"/>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IN" dirty="0"/>
              <a:t>Primary market </a:t>
            </a:r>
          </a:p>
        </p:txBody>
      </p:sp>
      <p:sp>
        <p:nvSpPr>
          <p:cNvPr id="18435" name="Content Placeholder 2">
            <a:extLst>
              <a:ext uri="{FF2B5EF4-FFF2-40B4-BE49-F238E27FC236}">
                <a16:creationId xmlns:a16="http://schemas.microsoft.com/office/drawing/2014/main" id="{CF32E4EC-EF2D-0A02-6AB0-C5BDCCD83E85}"/>
              </a:ext>
            </a:extLst>
          </p:cNvPr>
          <p:cNvSpPr>
            <a:spLocks noGrp="1"/>
          </p:cNvSpPr>
          <p:nvPr>
            <p:ph idx="1"/>
          </p:nvPr>
        </p:nvSpPr>
        <p:spPr>
          <a:solidFill>
            <a:schemeClr val="accent6">
              <a:lumMod val="20000"/>
              <a:lumOff val="80000"/>
            </a:schemeClr>
          </a:solidFill>
        </p:spPr>
        <p:txBody>
          <a:bodyPr/>
          <a:lstStyle/>
          <a:p>
            <a:pPr algn="just"/>
            <a:r>
              <a:rPr lang="en-US" altLang="en-US" dirty="0"/>
              <a:t>The primary market is a market for new issues. It is also called the new issues market. </a:t>
            </a:r>
          </a:p>
          <a:p>
            <a:pPr algn="just"/>
            <a:r>
              <a:rPr lang="en-US" altLang="en-US" dirty="0"/>
              <a:t>It is a market for fresh capital. Funds are mobilized in the primary market through prospectus, rights issues, and private placement.</a:t>
            </a:r>
            <a:endParaRPr lang="en-I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4A28-1FCE-029E-3728-0338462634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A59C33-D891-451B-1A6B-7A6E42F5B303}"/>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
            <a:r>
              <a:rPr lang="en-US" b="0" i="0" u="none" strike="noStrike" baseline="0" dirty="0">
                <a:latin typeface="TimesNewRomanPSPro"/>
              </a:rPr>
              <a:t>Public issues are open to the general  public. Wide publicity about the offer is given through the media. </a:t>
            </a:r>
          </a:p>
          <a:p>
            <a:pPr algn="just"/>
            <a:r>
              <a:rPr lang="en-US" b="0" i="0" u="none" strike="noStrike" baseline="0" dirty="0">
                <a:latin typeface="TimesNewRomanPSPro"/>
              </a:rPr>
              <a:t>In the past, the job of organizing public issues was generally entrusted to prominent brokers but that practice has now given way to the appointment of a merchant banker for the purpose.</a:t>
            </a:r>
            <a:endParaRPr lang="en-IN" sz="4800" dirty="0"/>
          </a:p>
        </p:txBody>
      </p:sp>
    </p:spTree>
    <p:extLst>
      <p:ext uri="{BB962C8B-B14F-4D97-AF65-F5344CB8AC3E}">
        <p14:creationId xmlns:p14="http://schemas.microsoft.com/office/powerpoint/2010/main" val="249502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F9DA-2CE2-7ED1-F704-ED36DA519AF4}"/>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IPO </a:t>
            </a:r>
            <a:endParaRPr lang="en-IN" dirty="0"/>
          </a:p>
        </p:txBody>
      </p:sp>
      <p:sp>
        <p:nvSpPr>
          <p:cNvPr id="3" name="Content Placeholder 2">
            <a:extLst>
              <a:ext uri="{FF2B5EF4-FFF2-40B4-BE49-F238E27FC236}">
                <a16:creationId xmlns:a16="http://schemas.microsoft.com/office/drawing/2014/main" id="{96314461-8704-681E-16EA-30F97525265A}"/>
              </a:ext>
            </a:extLst>
          </p:cNvPr>
          <p:cNvSpPr>
            <a:spLocks noGrp="1"/>
          </p:cNvSpPr>
          <p:nvPr>
            <p:ph idx="1"/>
          </p:nvPr>
        </p:nvSpPr>
        <p:spPr>
          <a:xfrm>
            <a:off x="457200" y="1600200"/>
            <a:ext cx="8229600" cy="4648200"/>
          </a:xfrm>
        </p:spPr>
        <p:txBody>
          <a:bodyPr/>
          <a:lstStyle/>
          <a:p>
            <a:pPr algn="just"/>
            <a:r>
              <a:rPr lang="en-US" b="0" i="0" dirty="0">
                <a:solidFill>
                  <a:srgbClr val="44475B"/>
                </a:solidFill>
                <a:effectLst/>
                <a:latin typeface="GrowwSans"/>
              </a:rPr>
              <a:t>Initial Public Offering (IPO) refers to the process where private companies sell their shares to the public to raise equity capital from the public investors. </a:t>
            </a:r>
          </a:p>
          <a:p>
            <a:pPr algn="just"/>
            <a:r>
              <a:rPr lang="en-US" b="0" i="0" dirty="0">
                <a:solidFill>
                  <a:srgbClr val="44475B"/>
                </a:solidFill>
                <a:effectLst/>
                <a:latin typeface="GrowwSans"/>
              </a:rPr>
              <a:t>The process of IPO transforms a privately-held company into a public company. </a:t>
            </a:r>
          </a:p>
          <a:p>
            <a:pPr algn="just"/>
            <a:r>
              <a:rPr lang="en-US" b="0" i="0" dirty="0">
                <a:solidFill>
                  <a:srgbClr val="44475B"/>
                </a:solidFill>
                <a:effectLst/>
                <a:latin typeface="GrowwSans"/>
              </a:rPr>
              <a:t>This process also creates an opportunity for smart investors to earn a handsome return on their investments.</a:t>
            </a:r>
            <a:endParaRPr lang="en-IN" dirty="0"/>
          </a:p>
        </p:txBody>
      </p:sp>
    </p:spTree>
    <p:extLst>
      <p:ext uri="{BB962C8B-B14F-4D97-AF65-F5344CB8AC3E}">
        <p14:creationId xmlns:p14="http://schemas.microsoft.com/office/powerpoint/2010/main" val="6399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E44-EB73-D3EB-00F7-9880CCE5A1E1}"/>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br>
              <a:rPr lang="en-US" b="0" i="0" dirty="0">
                <a:solidFill>
                  <a:srgbClr val="44475B"/>
                </a:solidFill>
                <a:effectLst/>
                <a:latin typeface="GrowwSans"/>
              </a:rPr>
            </a:br>
            <a:r>
              <a:rPr lang="en-US" b="0" i="0" dirty="0">
                <a:solidFill>
                  <a:srgbClr val="44475B"/>
                </a:solidFill>
                <a:effectLst/>
                <a:latin typeface="GrowwSans"/>
              </a:rPr>
              <a:t>Types of IPO</a:t>
            </a:r>
            <a:br>
              <a:rPr lang="en-US" b="0" i="0" dirty="0">
                <a:solidFill>
                  <a:srgbClr val="44475B"/>
                </a:solidFill>
                <a:effectLst/>
                <a:latin typeface="GrowwSans"/>
              </a:rPr>
            </a:br>
            <a:endParaRPr lang="en-IN" dirty="0"/>
          </a:p>
        </p:txBody>
      </p:sp>
      <p:sp>
        <p:nvSpPr>
          <p:cNvPr id="3" name="Content Placeholder 2">
            <a:extLst>
              <a:ext uri="{FF2B5EF4-FFF2-40B4-BE49-F238E27FC236}">
                <a16:creationId xmlns:a16="http://schemas.microsoft.com/office/drawing/2014/main" id="{C8D9424C-60CF-E051-C0B4-F117386C56DD}"/>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l"/>
            <a:r>
              <a:rPr lang="en-US" b="0" i="0" dirty="0">
                <a:solidFill>
                  <a:srgbClr val="44475B"/>
                </a:solidFill>
                <a:effectLst/>
                <a:latin typeface="GrowwSans"/>
              </a:rPr>
              <a:t>There are two common types of IPO. </a:t>
            </a:r>
          </a:p>
          <a:p>
            <a:pPr algn="l"/>
            <a:r>
              <a:rPr lang="en-US" b="0" i="0" dirty="0">
                <a:solidFill>
                  <a:srgbClr val="44475B"/>
                </a:solidFill>
                <a:effectLst/>
                <a:latin typeface="GrowwSans"/>
              </a:rPr>
              <a:t>They are-</a:t>
            </a:r>
          </a:p>
          <a:p>
            <a:pPr algn="l"/>
            <a:r>
              <a:rPr lang="en-US" b="0" i="0" dirty="0">
                <a:solidFill>
                  <a:srgbClr val="44475B"/>
                </a:solidFill>
                <a:effectLst/>
                <a:latin typeface="GrowwSans"/>
              </a:rPr>
              <a:t>1) Fixed Price Offering</a:t>
            </a:r>
          </a:p>
          <a:p>
            <a:r>
              <a:rPr lang="en-IN" b="0" i="0" dirty="0">
                <a:solidFill>
                  <a:srgbClr val="44475B"/>
                </a:solidFill>
                <a:effectLst/>
                <a:latin typeface="GrowwSans"/>
              </a:rPr>
              <a:t>2) Book Building Offering</a:t>
            </a:r>
          </a:p>
          <a:p>
            <a:pPr algn="l"/>
            <a:br>
              <a:rPr lang="en-US" b="0" i="0" dirty="0">
                <a:solidFill>
                  <a:srgbClr val="44475B"/>
                </a:solidFill>
                <a:effectLst/>
                <a:latin typeface="GrowwSans"/>
              </a:rPr>
            </a:br>
            <a:endParaRPr lang="en-US" b="0" i="0" dirty="0">
              <a:solidFill>
                <a:srgbClr val="44475B"/>
              </a:solidFill>
              <a:effectLst/>
              <a:latin typeface="GrowwSans"/>
            </a:endParaRPr>
          </a:p>
          <a:p>
            <a:endParaRPr lang="en-IN" dirty="0"/>
          </a:p>
        </p:txBody>
      </p:sp>
    </p:spTree>
    <p:extLst>
      <p:ext uri="{BB962C8B-B14F-4D97-AF65-F5344CB8AC3E}">
        <p14:creationId xmlns:p14="http://schemas.microsoft.com/office/powerpoint/2010/main" val="31350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E19E-43F1-2AD2-81E7-AC27ACBC78D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b="0" i="0" dirty="0">
                <a:solidFill>
                  <a:srgbClr val="44475B"/>
                </a:solidFill>
                <a:effectLst/>
                <a:latin typeface="GrowwSans"/>
              </a:rPr>
              <a:t>1) Fixed Price Offering</a:t>
            </a:r>
            <a:endParaRPr lang="en-IN" dirty="0"/>
          </a:p>
        </p:txBody>
      </p:sp>
      <p:sp>
        <p:nvSpPr>
          <p:cNvPr id="3" name="Content Placeholder 2">
            <a:extLst>
              <a:ext uri="{FF2B5EF4-FFF2-40B4-BE49-F238E27FC236}">
                <a16:creationId xmlns:a16="http://schemas.microsoft.com/office/drawing/2014/main" id="{A5C641D3-C94C-B51B-ED97-CD8A4EFF6C5D}"/>
              </a:ext>
            </a:extLst>
          </p:cNvPr>
          <p:cNvSpPr>
            <a:spLocks noGrp="1"/>
          </p:cNvSpPr>
          <p:nvPr>
            <p:ph idx="1"/>
          </p:nvPr>
        </p:nvSpPr>
        <p:spPr/>
        <p:txBody>
          <a:bodyPr/>
          <a:lstStyle/>
          <a:p>
            <a:pPr algn="just"/>
            <a:r>
              <a:rPr lang="en-US" sz="2800" b="0" i="0" dirty="0">
                <a:solidFill>
                  <a:srgbClr val="44475B"/>
                </a:solidFill>
                <a:effectLst/>
                <a:latin typeface="GrowwSans"/>
              </a:rPr>
              <a:t>Fixed Price IPO can be referred to as the issue price that some companies set for the initial sale of their shares. The investors come to know about the price of the stocks that the company decides to make public. </a:t>
            </a:r>
          </a:p>
          <a:p>
            <a:pPr algn="just"/>
            <a:r>
              <a:rPr lang="en-US" sz="2800" b="0" i="0" dirty="0">
                <a:solidFill>
                  <a:srgbClr val="44475B"/>
                </a:solidFill>
                <a:effectLst/>
                <a:latin typeface="GrowwSans"/>
              </a:rPr>
              <a:t>The demand for the stocks in the market can be known once the issue is closed. If the investors partake in this </a:t>
            </a:r>
            <a:r>
              <a:rPr lang="en-US" sz="2800" b="0" i="0" u="none" strike="noStrike" dirty="0">
                <a:solidFill>
                  <a:srgbClr val="44475B"/>
                </a:solidFill>
                <a:effectLst/>
                <a:latin typeface="GrowwSans"/>
              </a:rPr>
              <a:t>IPO</a:t>
            </a:r>
            <a:r>
              <a:rPr lang="en-US" sz="2800" b="0" i="0" dirty="0">
                <a:solidFill>
                  <a:srgbClr val="44475B"/>
                </a:solidFill>
                <a:effectLst/>
                <a:latin typeface="GrowwSans"/>
              </a:rPr>
              <a:t>, they must ensure that they pay the full price of the shares when making the application.  </a:t>
            </a:r>
          </a:p>
          <a:p>
            <a:endParaRPr lang="en-IN" dirty="0"/>
          </a:p>
        </p:txBody>
      </p:sp>
    </p:spTree>
    <p:extLst>
      <p:ext uri="{BB962C8B-B14F-4D97-AF65-F5344CB8AC3E}">
        <p14:creationId xmlns:p14="http://schemas.microsoft.com/office/powerpoint/2010/main" val="390351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EDF0-51FB-4A11-FC8F-EC7D9184BE54}"/>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b="0" i="0" dirty="0">
                <a:solidFill>
                  <a:srgbClr val="44475B"/>
                </a:solidFill>
                <a:effectLst/>
                <a:latin typeface="GrowwSans"/>
              </a:rPr>
              <a:t>Price Band</a:t>
            </a:r>
            <a:endParaRPr lang="en-IN" dirty="0"/>
          </a:p>
        </p:txBody>
      </p:sp>
      <p:sp>
        <p:nvSpPr>
          <p:cNvPr id="3" name="Content Placeholder 2">
            <a:extLst>
              <a:ext uri="{FF2B5EF4-FFF2-40B4-BE49-F238E27FC236}">
                <a16:creationId xmlns:a16="http://schemas.microsoft.com/office/drawing/2014/main" id="{ABE2D090-05DD-1D9B-A278-6CBBA2A5C790}"/>
              </a:ext>
            </a:extLst>
          </p:cNvPr>
          <p:cNvSpPr>
            <a:spLocks noGrp="1"/>
          </p:cNvSpPr>
          <p:nvPr>
            <p:ph idx="1"/>
          </p:nvPr>
        </p:nvSpPr>
        <p:spPr/>
        <p:txBody>
          <a:bodyPr/>
          <a:lstStyle/>
          <a:p>
            <a:pPr algn="just"/>
            <a:r>
              <a:rPr lang="en-US" b="0" i="0" dirty="0">
                <a:solidFill>
                  <a:srgbClr val="44475B"/>
                </a:solidFill>
                <a:effectLst/>
                <a:latin typeface="GrowwSans"/>
              </a:rPr>
              <a:t>A price band can be defined as a value-setting method where a seller offers an upper and lower cost limit, the range within which the interested buyers can place their bids.</a:t>
            </a:r>
          </a:p>
          <a:p>
            <a:pPr algn="just"/>
            <a:r>
              <a:rPr lang="en-US" b="0" i="0" dirty="0">
                <a:solidFill>
                  <a:srgbClr val="44475B"/>
                </a:solidFill>
                <a:effectLst/>
                <a:latin typeface="GrowwSans"/>
              </a:rPr>
              <a:t>The range of the price band guides the buyers. </a:t>
            </a:r>
          </a:p>
          <a:p>
            <a:endParaRPr lang="en-IN" dirty="0"/>
          </a:p>
        </p:txBody>
      </p:sp>
    </p:spTree>
    <p:extLst>
      <p:ext uri="{BB962C8B-B14F-4D97-AF65-F5344CB8AC3E}">
        <p14:creationId xmlns:p14="http://schemas.microsoft.com/office/powerpoint/2010/main" val="391109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B1F7-196C-65AB-31CC-2D32E9011B82}"/>
              </a:ext>
            </a:extLst>
          </p:cNvPr>
          <p:cNvSpPr>
            <a:spLocks noGrp="1"/>
          </p:cNvSpPr>
          <p:nvPr>
            <p:ph type="title"/>
          </p:nvPr>
        </p:nvSpPr>
        <p:spPr/>
        <p:txBody>
          <a:bodyPr/>
          <a:lstStyle/>
          <a:p>
            <a:r>
              <a:rPr lang="en-US" b="0" i="0" dirty="0">
                <a:solidFill>
                  <a:srgbClr val="44475B"/>
                </a:solidFill>
                <a:effectLst/>
                <a:latin typeface="GrowwSans"/>
              </a:rPr>
              <a:t>Draft Red Herring Prospectus (DRHP)</a:t>
            </a:r>
            <a:endParaRPr lang="en-IN" dirty="0"/>
          </a:p>
        </p:txBody>
      </p:sp>
      <p:sp>
        <p:nvSpPr>
          <p:cNvPr id="3" name="Content Placeholder 2">
            <a:extLst>
              <a:ext uri="{FF2B5EF4-FFF2-40B4-BE49-F238E27FC236}">
                <a16:creationId xmlns:a16="http://schemas.microsoft.com/office/drawing/2014/main" id="{1638F9FC-5DC4-FB2F-AB21-C64AB5A9D4B3}"/>
              </a:ext>
            </a:extLst>
          </p:cNvPr>
          <p:cNvSpPr>
            <a:spLocks noGrp="1"/>
          </p:cNvSpPr>
          <p:nvPr>
            <p:ph idx="1"/>
          </p:nvPr>
        </p:nvSpPr>
        <p:spPr/>
        <p:txBody>
          <a:bodyPr/>
          <a:lstStyle/>
          <a:p>
            <a:endParaRPr lang="en-US" b="0" i="0" dirty="0">
              <a:solidFill>
                <a:srgbClr val="44475B"/>
              </a:solidFill>
              <a:effectLst/>
              <a:latin typeface="GrowwSans"/>
            </a:endParaRPr>
          </a:p>
          <a:p>
            <a:r>
              <a:rPr lang="en-US" b="0" i="0" dirty="0">
                <a:solidFill>
                  <a:srgbClr val="44475B"/>
                </a:solidFill>
                <a:effectLst/>
                <a:latin typeface="GrowwSans"/>
              </a:rPr>
              <a:t>The </a:t>
            </a:r>
            <a:r>
              <a:rPr lang="en-US" b="0" i="0" u="none" strike="noStrike" dirty="0">
                <a:effectLst/>
                <a:latin typeface="GrowwSans"/>
                <a:hlinkClick r:id="rId2"/>
              </a:rPr>
              <a:t>DRHP</a:t>
            </a:r>
            <a:r>
              <a:rPr lang="en-US" b="0" i="0" dirty="0">
                <a:solidFill>
                  <a:srgbClr val="44475B"/>
                </a:solidFill>
                <a:effectLst/>
                <a:latin typeface="GrowwSans"/>
              </a:rPr>
              <a:t> is the document that lets the public know about the company’s IPO listings after the approval made by SEBI.</a:t>
            </a:r>
            <a:endParaRPr lang="en-IN" dirty="0"/>
          </a:p>
        </p:txBody>
      </p:sp>
    </p:spTree>
    <p:extLst>
      <p:ext uri="{BB962C8B-B14F-4D97-AF65-F5344CB8AC3E}">
        <p14:creationId xmlns:p14="http://schemas.microsoft.com/office/powerpoint/2010/main" val="108301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E720-2085-A169-99F4-B5B4AF365467}"/>
              </a:ext>
            </a:extLst>
          </p:cNvPr>
          <p:cNvSpPr>
            <a:spLocks noGrp="1"/>
          </p:cNvSpPr>
          <p:nvPr>
            <p:ph type="title"/>
          </p:nvPr>
        </p:nvSpPr>
        <p:spPr/>
        <p:txBody>
          <a:bodyPr/>
          <a:lstStyle/>
          <a:p>
            <a:r>
              <a:rPr lang="en-IN" b="0" i="0" dirty="0">
                <a:solidFill>
                  <a:srgbClr val="44475B"/>
                </a:solidFill>
                <a:effectLst/>
                <a:latin typeface="GrowwSans"/>
              </a:rPr>
              <a:t>Under Subscription</a:t>
            </a:r>
            <a:endParaRPr lang="en-IN" dirty="0"/>
          </a:p>
        </p:txBody>
      </p:sp>
      <p:sp>
        <p:nvSpPr>
          <p:cNvPr id="3" name="Content Placeholder 2">
            <a:extLst>
              <a:ext uri="{FF2B5EF4-FFF2-40B4-BE49-F238E27FC236}">
                <a16:creationId xmlns:a16="http://schemas.microsoft.com/office/drawing/2014/main" id="{3ED7C8FB-45B2-CD43-5C78-F3C50DE86D9E}"/>
              </a:ext>
            </a:extLst>
          </p:cNvPr>
          <p:cNvSpPr>
            <a:spLocks noGrp="1"/>
          </p:cNvSpPr>
          <p:nvPr>
            <p:ph idx="1"/>
          </p:nvPr>
        </p:nvSpPr>
        <p:spPr/>
        <p:txBody>
          <a:bodyPr/>
          <a:lstStyle/>
          <a:p>
            <a:pPr algn="just"/>
            <a:r>
              <a:rPr lang="en-US" b="0" i="0" dirty="0">
                <a:solidFill>
                  <a:srgbClr val="44475B"/>
                </a:solidFill>
                <a:effectLst/>
                <a:latin typeface="GrowwSans"/>
              </a:rPr>
              <a:t>Under Subscription takes place when the number of securities applied for is less than the number of shares made available to the public.</a:t>
            </a:r>
            <a:endParaRPr lang="en-IN" dirty="0"/>
          </a:p>
        </p:txBody>
      </p:sp>
    </p:spTree>
    <p:extLst>
      <p:ext uri="{BB962C8B-B14F-4D97-AF65-F5344CB8AC3E}">
        <p14:creationId xmlns:p14="http://schemas.microsoft.com/office/powerpoint/2010/main" val="114338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45FE-B57B-A70C-DE9B-586E8AF9B072}"/>
              </a:ext>
            </a:extLst>
          </p:cNvPr>
          <p:cNvSpPr>
            <a:spLocks noGrp="1"/>
          </p:cNvSpPr>
          <p:nvPr>
            <p:ph type="title"/>
          </p:nvPr>
        </p:nvSpPr>
        <p:spPr/>
        <p:txBody>
          <a:bodyPr/>
          <a:lstStyle/>
          <a:p>
            <a:r>
              <a:rPr lang="en-IN" b="0" i="0" dirty="0">
                <a:solidFill>
                  <a:srgbClr val="44475B"/>
                </a:solidFill>
                <a:effectLst/>
                <a:latin typeface="GrowwSans"/>
              </a:rPr>
              <a:t>Oversubscription</a:t>
            </a:r>
            <a:endParaRPr lang="en-IN" dirty="0"/>
          </a:p>
        </p:txBody>
      </p:sp>
      <p:sp>
        <p:nvSpPr>
          <p:cNvPr id="3" name="Content Placeholder 2">
            <a:extLst>
              <a:ext uri="{FF2B5EF4-FFF2-40B4-BE49-F238E27FC236}">
                <a16:creationId xmlns:a16="http://schemas.microsoft.com/office/drawing/2014/main" id="{5FC1AAEE-8FA0-FB0B-41AD-92817F25E5F1}"/>
              </a:ext>
            </a:extLst>
          </p:cNvPr>
          <p:cNvSpPr>
            <a:spLocks noGrp="1"/>
          </p:cNvSpPr>
          <p:nvPr>
            <p:ph idx="1"/>
          </p:nvPr>
        </p:nvSpPr>
        <p:spPr/>
        <p:txBody>
          <a:bodyPr/>
          <a:lstStyle/>
          <a:p>
            <a:pPr algn="just"/>
            <a:r>
              <a:rPr lang="en-US" b="0" i="0" dirty="0">
                <a:solidFill>
                  <a:srgbClr val="44475B"/>
                </a:solidFill>
                <a:effectLst/>
                <a:latin typeface="GrowwSans"/>
              </a:rPr>
              <a:t>Oversubscription is when the number of shares offered to the public is less than the number of shares applied for.  </a:t>
            </a:r>
            <a:endParaRPr lang="en-IN" dirty="0"/>
          </a:p>
        </p:txBody>
      </p:sp>
    </p:spTree>
    <p:extLst>
      <p:ext uri="{BB962C8B-B14F-4D97-AF65-F5344CB8AC3E}">
        <p14:creationId xmlns:p14="http://schemas.microsoft.com/office/powerpoint/2010/main" val="314648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E24FA5E-C972-3DE0-2E42-DA0D3B5C6CDE}"/>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altLang="en-US" dirty="0"/>
              <a:t>Capital Market </a:t>
            </a:r>
          </a:p>
        </p:txBody>
      </p:sp>
      <p:sp>
        <p:nvSpPr>
          <p:cNvPr id="7171" name="Content Placeholder 2">
            <a:extLst>
              <a:ext uri="{FF2B5EF4-FFF2-40B4-BE49-F238E27FC236}">
                <a16:creationId xmlns:a16="http://schemas.microsoft.com/office/drawing/2014/main" id="{CA6C8A44-E174-5E0C-C818-5600DC6D7EA6}"/>
              </a:ext>
            </a:extLst>
          </p:cNvPr>
          <p:cNvSpPr>
            <a:spLocks noGrp="1"/>
          </p:cNvSpPr>
          <p:nvPr>
            <p:ph idx="1"/>
          </p:nvPr>
        </p:nvSpPr>
        <p:spPr>
          <a:xfrm>
            <a:off x="457200" y="1600200"/>
            <a:ext cx="8229600" cy="4724400"/>
          </a:xfrm>
          <a:solidFill>
            <a:schemeClr val="accent6">
              <a:lumMod val="20000"/>
              <a:lumOff val="80000"/>
            </a:schemeClr>
          </a:solidFill>
        </p:spPr>
        <p:txBody>
          <a:bodyPr/>
          <a:lstStyle/>
          <a:p>
            <a:pPr algn="just"/>
            <a:r>
              <a:rPr lang="en-US" altLang="en-US" sz="2600" dirty="0"/>
              <a:t>A capital market can be classified into primary and secondary markets. </a:t>
            </a:r>
          </a:p>
          <a:p>
            <a:pPr algn="just"/>
            <a:r>
              <a:rPr lang="en-US" altLang="en-US" sz="2600" dirty="0"/>
              <a:t>The primary market is meant for new issues and the secondary market is one where outstanding issues are traded.</a:t>
            </a:r>
          </a:p>
          <a:p>
            <a:pPr algn="just"/>
            <a:r>
              <a:rPr lang="en-US" altLang="en-US" sz="2600" dirty="0"/>
              <a:t>In other words, the primary market creates long-term instruments for borrowings, whereas the secondary market provides liquidity through the marketability of these instruments. </a:t>
            </a:r>
          </a:p>
          <a:p>
            <a:pPr algn="just"/>
            <a:r>
              <a:rPr lang="en-US" altLang="en-US" sz="2600" dirty="0"/>
              <a:t>The secondary market is also known as the stock market.</a:t>
            </a:r>
            <a:endParaRPr lang="en-IN" alt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AFE6-5FB0-5F13-8284-86851BD16BD8}"/>
              </a:ext>
            </a:extLst>
          </p:cNvPr>
          <p:cNvSpPr>
            <a:spLocks noGrp="1"/>
          </p:cNvSpPr>
          <p:nvPr>
            <p:ph type="title"/>
          </p:nvPr>
        </p:nvSpPr>
        <p:spPr/>
        <p:txBody>
          <a:bodyPr/>
          <a:lstStyle/>
          <a:p>
            <a:r>
              <a:rPr lang="en-IN" b="0" i="0" dirty="0">
                <a:solidFill>
                  <a:srgbClr val="44475B"/>
                </a:solidFill>
                <a:effectLst/>
                <a:latin typeface="GrowwSans"/>
              </a:rPr>
              <a:t>Green Shoe Option</a:t>
            </a:r>
            <a:endParaRPr lang="en-IN" dirty="0"/>
          </a:p>
        </p:txBody>
      </p:sp>
      <p:sp>
        <p:nvSpPr>
          <p:cNvPr id="3" name="Content Placeholder 2">
            <a:extLst>
              <a:ext uri="{FF2B5EF4-FFF2-40B4-BE49-F238E27FC236}">
                <a16:creationId xmlns:a16="http://schemas.microsoft.com/office/drawing/2014/main" id="{6B63400D-D34D-4400-A71B-12027B2AB5CF}"/>
              </a:ext>
            </a:extLst>
          </p:cNvPr>
          <p:cNvSpPr>
            <a:spLocks noGrp="1"/>
          </p:cNvSpPr>
          <p:nvPr>
            <p:ph idx="1"/>
          </p:nvPr>
        </p:nvSpPr>
        <p:spPr/>
        <p:txBody>
          <a:bodyPr/>
          <a:lstStyle/>
          <a:p>
            <a:pPr algn="just"/>
            <a:r>
              <a:rPr lang="en-US" b="0" i="0" dirty="0">
                <a:solidFill>
                  <a:srgbClr val="44475B"/>
                </a:solidFill>
                <a:effectLst/>
                <a:latin typeface="GrowwSans"/>
              </a:rPr>
              <a:t>It refers to an over-allotment option. </a:t>
            </a:r>
          </a:p>
          <a:p>
            <a:pPr algn="just"/>
            <a:r>
              <a:rPr lang="en-US" b="0" i="0" dirty="0">
                <a:solidFill>
                  <a:srgbClr val="44475B"/>
                </a:solidFill>
                <a:effectLst/>
                <a:latin typeface="GrowwSans"/>
              </a:rPr>
              <a:t>It is an underwriting agreement that permits the underwriter to sell more shares than initially planned by the company. </a:t>
            </a:r>
          </a:p>
          <a:p>
            <a:pPr algn="just"/>
            <a:r>
              <a:rPr lang="en-US" b="0" i="0" dirty="0">
                <a:solidFill>
                  <a:srgbClr val="44475B"/>
                </a:solidFill>
                <a:effectLst/>
                <a:latin typeface="GrowwSans"/>
              </a:rPr>
              <a:t>It happens when the demand for a share is seen higher than expected.</a:t>
            </a:r>
            <a:endParaRPr lang="en-IN" dirty="0"/>
          </a:p>
        </p:txBody>
      </p:sp>
    </p:spTree>
    <p:extLst>
      <p:ext uri="{BB962C8B-B14F-4D97-AF65-F5344CB8AC3E}">
        <p14:creationId xmlns:p14="http://schemas.microsoft.com/office/powerpoint/2010/main" val="7441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F0BD-4D3C-6D5F-B4A2-FE10BD42C6F4}"/>
              </a:ext>
            </a:extLst>
          </p:cNvPr>
          <p:cNvSpPr>
            <a:spLocks noGrp="1"/>
          </p:cNvSpPr>
          <p:nvPr>
            <p:ph type="title"/>
          </p:nvPr>
        </p:nvSpPr>
        <p:spPr/>
        <p:txBody>
          <a:bodyPr/>
          <a:lstStyle/>
          <a:p>
            <a:r>
              <a:rPr lang="en-IN" dirty="0">
                <a:solidFill>
                  <a:srgbClr val="44475B"/>
                </a:solidFill>
                <a:latin typeface="GrowwSans"/>
              </a:rPr>
              <a:t>F</a:t>
            </a:r>
            <a:r>
              <a:rPr lang="en-IN" b="0" i="0" dirty="0">
                <a:solidFill>
                  <a:srgbClr val="44475B"/>
                </a:solidFill>
                <a:effectLst/>
                <a:latin typeface="GrowwSans"/>
              </a:rPr>
              <a:t>ollow-on public offer (FPO)</a:t>
            </a:r>
            <a:endParaRPr lang="en-IN" dirty="0"/>
          </a:p>
        </p:txBody>
      </p:sp>
      <p:sp>
        <p:nvSpPr>
          <p:cNvPr id="3" name="Content Placeholder 2">
            <a:extLst>
              <a:ext uri="{FF2B5EF4-FFF2-40B4-BE49-F238E27FC236}">
                <a16:creationId xmlns:a16="http://schemas.microsoft.com/office/drawing/2014/main" id="{6DD0BE5F-3354-203A-FC24-9495AEA408CE}"/>
              </a:ext>
            </a:extLst>
          </p:cNvPr>
          <p:cNvSpPr>
            <a:spLocks noGrp="1"/>
          </p:cNvSpPr>
          <p:nvPr>
            <p:ph idx="1"/>
          </p:nvPr>
        </p:nvSpPr>
        <p:spPr/>
        <p:txBody>
          <a:bodyPr/>
          <a:lstStyle/>
          <a:p>
            <a:r>
              <a:rPr lang="en-US" sz="2800" b="0" i="0" dirty="0">
                <a:solidFill>
                  <a:srgbClr val="44475B"/>
                </a:solidFill>
                <a:effectLst/>
                <a:latin typeface="GrowwSans"/>
              </a:rPr>
              <a:t>A follow-on public offer is the issuance of shares after the company is listed on a stock exchange.</a:t>
            </a:r>
          </a:p>
          <a:p>
            <a:r>
              <a:rPr lang="en-US" sz="2800" b="0" i="0" dirty="0">
                <a:solidFill>
                  <a:srgbClr val="44475B"/>
                </a:solidFill>
                <a:effectLst/>
                <a:latin typeface="GrowwSans"/>
              </a:rPr>
              <a:t>An FPO is done to raise additional capital or to reduce existing debt. </a:t>
            </a:r>
            <a:endParaRPr lang="en-US" sz="2800" dirty="0">
              <a:solidFill>
                <a:srgbClr val="44475B"/>
              </a:solidFill>
              <a:latin typeface="GrowwSans"/>
            </a:endParaRPr>
          </a:p>
          <a:p>
            <a:endParaRPr lang="en-IN" dirty="0"/>
          </a:p>
        </p:txBody>
      </p:sp>
    </p:spTree>
    <p:extLst>
      <p:ext uri="{BB962C8B-B14F-4D97-AF65-F5344CB8AC3E}">
        <p14:creationId xmlns:p14="http://schemas.microsoft.com/office/powerpoint/2010/main" val="21437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BB18-C352-3FDC-7C71-EE1FED0BA986}"/>
              </a:ext>
            </a:extLst>
          </p:cNvPr>
          <p:cNvSpPr>
            <a:spLocks noGrp="1"/>
          </p:cNvSpPr>
          <p:nvPr>
            <p:ph type="title"/>
          </p:nvPr>
        </p:nvSpPr>
        <p:spPr/>
        <p:txBody>
          <a:bodyPr/>
          <a:lstStyle/>
          <a:p>
            <a:r>
              <a:rPr lang="en-IN" dirty="0"/>
              <a:t>IPO Vs FPO </a:t>
            </a:r>
          </a:p>
        </p:txBody>
      </p:sp>
      <p:graphicFrame>
        <p:nvGraphicFramePr>
          <p:cNvPr id="4" name="Content Placeholder 3">
            <a:extLst>
              <a:ext uri="{FF2B5EF4-FFF2-40B4-BE49-F238E27FC236}">
                <a16:creationId xmlns:a16="http://schemas.microsoft.com/office/drawing/2014/main" id="{B4F00AFB-EF1A-3E49-57A9-6712ACA10A46}"/>
              </a:ext>
            </a:extLst>
          </p:cNvPr>
          <p:cNvGraphicFramePr>
            <a:graphicFrameLocks noGrp="1"/>
          </p:cNvGraphicFramePr>
          <p:nvPr>
            <p:ph idx="1"/>
            <p:extLst>
              <p:ext uri="{D42A27DB-BD31-4B8C-83A1-F6EECF244321}">
                <p14:modId xmlns:p14="http://schemas.microsoft.com/office/powerpoint/2010/main" val="121932771"/>
              </p:ext>
            </p:extLst>
          </p:nvPr>
        </p:nvGraphicFramePr>
        <p:xfrm>
          <a:off x="762000" y="1600201"/>
          <a:ext cx="7848600" cy="4807269"/>
        </p:xfrm>
        <a:graphic>
          <a:graphicData uri="http://schemas.openxmlformats.org/drawingml/2006/table">
            <a:tbl>
              <a:tblPr>
                <a:tableStyleId>{5940675A-B579-460E-94D1-54222C63F5DA}</a:tableStyleId>
              </a:tblPr>
              <a:tblGrid>
                <a:gridCol w="1066800">
                  <a:extLst>
                    <a:ext uri="{9D8B030D-6E8A-4147-A177-3AD203B41FA5}">
                      <a16:colId xmlns:a16="http://schemas.microsoft.com/office/drawing/2014/main" val="4055238940"/>
                    </a:ext>
                  </a:extLst>
                </a:gridCol>
                <a:gridCol w="1447800">
                  <a:extLst>
                    <a:ext uri="{9D8B030D-6E8A-4147-A177-3AD203B41FA5}">
                      <a16:colId xmlns:a16="http://schemas.microsoft.com/office/drawing/2014/main" val="3076906724"/>
                    </a:ext>
                  </a:extLst>
                </a:gridCol>
                <a:gridCol w="2209800">
                  <a:extLst>
                    <a:ext uri="{9D8B030D-6E8A-4147-A177-3AD203B41FA5}">
                      <a16:colId xmlns:a16="http://schemas.microsoft.com/office/drawing/2014/main" val="2882630140"/>
                    </a:ext>
                  </a:extLst>
                </a:gridCol>
                <a:gridCol w="3124200">
                  <a:extLst>
                    <a:ext uri="{9D8B030D-6E8A-4147-A177-3AD203B41FA5}">
                      <a16:colId xmlns:a16="http://schemas.microsoft.com/office/drawing/2014/main" val="618367577"/>
                    </a:ext>
                  </a:extLst>
                </a:gridCol>
              </a:tblGrid>
              <a:tr h="185490">
                <a:tc>
                  <a:txBody>
                    <a:bodyPr/>
                    <a:lstStyle/>
                    <a:p>
                      <a:pPr algn="ctr" fontAlgn="t"/>
                      <a:r>
                        <a:rPr lang="en-IN" sz="1600" b="0" dirty="0" err="1">
                          <a:effectLst/>
                        </a:rPr>
                        <a:t>S.No</a:t>
                      </a:r>
                      <a:r>
                        <a:rPr lang="en-IN" sz="1600" b="0" dirty="0">
                          <a:effectLst/>
                        </a:rPr>
                        <a:t>.</a:t>
                      </a:r>
                      <a:endParaRPr lang="en-IN" sz="1600" dirty="0">
                        <a:effectLst/>
                      </a:endParaRPr>
                    </a:p>
                  </a:txBody>
                  <a:tcPr marL="30915" marR="30915" marT="37098" marB="37098" anchor="ctr"/>
                </a:tc>
                <a:tc>
                  <a:txBody>
                    <a:bodyPr/>
                    <a:lstStyle/>
                    <a:p>
                      <a:pPr algn="l" fontAlgn="t"/>
                      <a:r>
                        <a:rPr lang="en-IN" sz="1600" b="0">
                          <a:effectLst/>
                        </a:rPr>
                        <a:t> Particulars</a:t>
                      </a:r>
                      <a:endParaRPr lang="en-IN" sz="1600">
                        <a:effectLst/>
                      </a:endParaRPr>
                    </a:p>
                  </a:txBody>
                  <a:tcPr marL="30915" marR="30915" marT="37098" marB="37098" anchor="ctr"/>
                </a:tc>
                <a:tc>
                  <a:txBody>
                    <a:bodyPr/>
                    <a:lstStyle/>
                    <a:p>
                      <a:pPr algn="l" fontAlgn="t"/>
                      <a:r>
                        <a:rPr lang="en-IN" sz="1600" b="0">
                          <a:effectLst/>
                        </a:rPr>
                        <a:t>IPO</a:t>
                      </a:r>
                      <a:endParaRPr lang="en-IN" sz="1600">
                        <a:effectLst/>
                      </a:endParaRPr>
                    </a:p>
                  </a:txBody>
                  <a:tcPr marL="30915" marR="30915" marT="37098" marB="37098" anchor="ctr"/>
                </a:tc>
                <a:tc>
                  <a:txBody>
                    <a:bodyPr/>
                    <a:lstStyle/>
                    <a:p>
                      <a:pPr algn="l" fontAlgn="t"/>
                      <a:r>
                        <a:rPr lang="en-IN" sz="1600" b="0">
                          <a:effectLst/>
                        </a:rPr>
                        <a:t>FPO</a:t>
                      </a:r>
                      <a:endParaRPr lang="en-IN" sz="1600">
                        <a:effectLst/>
                      </a:endParaRPr>
                    </a:p>
                  </a:txBody>
                  <a:tcPr marL="30915" marR="30915" marT="37098" marB="37098" anchor="ctr"/>
                </a:tc>
                <a:extLst>
                  <a:ext uri="{0D108BD9-81ED-4DB2-BD59-A6C34878D82A}">
                    <a16:rowId xmlns:a16="http://schemas.microsoft.com/office/drawing/2014/main" val="1991586862"/>
                  </a:ext>
                </a:extLst>
              </a:tr>
              <a:tr h="853255">
                <a:tc>
                  <a:txBody>
                    <a:bodyPr/>
                    <a:lstStyle/>
                    <a:p>
                      <a:pPr algn="ctr" fontAlgn="t"/>
                      <a:r>
                        <a:rPr lang="en-IN" sz="1600" b="0" dirty="0">
                          <a:effectLst/>
                        </a:rPr>
                        <a:t>1.</a:t>
                      </a:r>
                      <a:endParaRPr lang="en-IN" sz="1600" dirty="0">
                        <a:effectLst/>
                      </a:endParaRPr>
                    </a:p>
                  </a:txBody>
                  <a:tcPr marL="30915" marR="30915" marT="37098" marB="37098" anchor="ctr"/>
                </a:tc>
                <a:tc>
                  <a:txBody>
                    <a:bodyPr/>
                    <a:lstStyle/>
                    <a:p>
                      <a:pPr algn="l" fontAlgn="t"/>
                      <a:r>
                        <a:rPr lang="en-IN" sz="1600" b="0">
                          <a:effectLst/>
                        </a:rPr>
                        <a:t>Meaning</a:t>
                      </a:r>
                      <a:endParaRPr lang="en-IN" sz="1600">
                        <a:effectLst/>
                      </a:endParaRPr>
                    </a:p>
                  </a:txBody>
                  <a:tcPr marL="30915" marR="30915" marT="37098" marB="37098" anchor="ctr"/>
                </a:tc>
                <a:tc>
                  <a:txBody>
                    <a:bodyPr/>
                    <a:lstStyle/>
                    <a:p>
                      <a:pPr algn="l" fontAlgn="t"/>
                      <a:r>
                        <a:rPr lang="en-US" sz="1600" b="0" dirty="0">
                          <a:effectLst/>
                        </a:rPr>
                        <a:t>The first issue of shares by a company</a:t>
                      </a:r>
                      <a:endParaRPr lang="en-US" sz="1600" dirty="0">
                        <a:effectLst/>
                      </a:endParaRPr>
                    </a:p>
                  </a:txBody>
                  <a:tcPr marL="30915" marR="30915" marT="37098" marB="37098" anchor="ctr"/>
                </a:tc>
                <a:tc>
                  <a:txBody>
                    <a:bodyPr/>
                    <a:lstStyle/>
                    <a:p>
                      <a:pPr algn="l" fontAlgn="t"/>
                      <a:r>
                        <a:rPr lang="en-US" sz="1600" b="0">
                          <a:effectLst/>
                        </a:rPr>
                        <a:t>Issuance of shares by a company to raise additional capital after IPO</a:t>
                      </a:r>
                      <a:endParaRPr lang="en-US" sz="1600">
                        <a:effectLst/>
                      </a:endParaRPr>
                    </a:p>
                  </a:txBody>
                  <a:tcPr marL="30915" marR="30915" marT="37098" marB="37098" anchor="ctr"/>
                </a:tc>
                <a:extLst>
                  <a:ext uri="{0D108BD9-81ED-4DB2-BD59-A6C34878D82A}">
                    <a16:rowId xmlns:a16="http://schemas.microsoft.com/office/drawing/2014/main" val="3841165674"/>
                  </a:ext>
                </a:extLst>
              </a:tr>
              <a:tr h="853255">
                <a:tc>
                  <a:txBody>
                    <a:bodyPr/>
                    <a:lstStyle/>
                    <a:p>
                      <a:pPr algn="ctr" fontAlgn="t"/>
                      <a:r>
                        <a:rPr lang="en-IN" sz="1600" b="0">
                          <a:effectLst/>
                        </a:rPr>
                        <a:t>2.</a:t>
                      </a:r>
                      <a:endParaRPr lang="en-IN" sz="1600">
                        <a:effectLst/>
                      </a:endParaRPr>
                    </a:p>
                  </a:txBody>
                  <a:tcPr marL="30915" marR="30915" marT="37098" marB="37098" anchor="ctr"/>
                </a:tc>
                <a:tc>
                  <a:txBody>
                    <a:bodyPr/>
                    <a:lstStyle/>
                    <a:p>
                      <a:pPr algn="l" fontAlgn="t"/>
                      <a:r>
                        <a:rPr lang="en-IN" sz="1600" b="0" dirty="0">
                          <a:effectLst/>
                        </a:rPr>
                        <a:t>Price</a:t>
                      </a:r>
                      <a:endParaRPr lang="en-IN" sz="1600" dirty="0">
                        <a:effectLst/>
                      </a:endParaRPr>
                    </a:p>
                  </a:txBody>
                  <a:tcPr marL="30915" marR="30915" marT="37098" marB="37098" anchor="ctr"/>
                </a:tc>
                <a:tc>
                  <a:txBody>
                    <a:bodyPr/>
                    <a:lstStyle/>
                    <a:p>
                      <a:pPr algn="l" fontAlgn="t"/>
                      <a:r>
                        <a:rPr lang="en-US" sz="1600" b="0">
                          <a:effectLst/>
                        </a:rPr>
                        <a:t>Fixed or variable price range</a:t>
                      </a:r>
                      <a:endParaRPr lang="en-US" sz="1600">
                        <a:effectLst/>
                      </a:endParaRPr>
                    </a:p>
                  </a:txBody>
                  <a:tcPr marL="30915" marR="30915" marT="37098" marB="37098" anchor="ctr"/>
                </a:tc>
                <a:tc>
                  <a:txBody>
                    <a:bodyPr/>
                    <a:lstStyle/>
                    <a:p>
                      <a:pPr algn="just" fontAlgn="t"/>
                      <a:r>
                        <a:rPr lang="en-US" sz="1600" b="0" dirty="0">
                          <a:effectLst/>
                        </a:rPr>
                        <a:t>Price is market driven and dependent on the number of shares increasing or decreasing</a:t>
                      </a:r>
                      <a:endParaRPr lang="en-US" sz="1600" dirty="0">
                        <a:effectLst/>
                      </a:endParaRPr>
                    </a:p>
                  </a:txBody>
                  <a:tcPr marL="30915" marR="30915" marT="37098" marB="37098" anchor="ctr"/>
                </a:tc>
                <a:extLst>
                  <a:ext uri="{0D108BD9-81ED-4DB2-BD59-A6C34878D82A}">
                    <a16:rowId xmlns:a16="http://schemas.microsoft.com/office/drawing/2014/main" val="1189406085"/>
                  </a:ext>
                </a:extLst>
              </a:tr>
              <a:tr h="964549">
                <a:tc>
                  <a:txBody>
                    <a:bodyPr/>
                    <a:lstStyle/>
                    <a:p>
                      <a:pPr algn="ctr" fontAlgn="t"/>
                      <a:r>
                        <a:rPr lang="en-IN" sz="1600" b="0">
                          <a:effectLst/>
                        </a:rPr>
                        <a:t>3.</a:t>
                      </a:r>
                      <a:endParaRPr lang="en-IN" sz="1600">
                        <a:effectLst/>
                      </a:endParaRPr>
                    </a:p>
                  </a:txBody>
                  <a:tcPr marL="30915" marR="30915" marT="37098" marB="37098" anchor="ctr"/>
                </a:tc>
                <a:tc>
                  <a:txBody>
                    <a:bodyPr/>
                    <a:lstStyle/>
                    <a:p>
                      <a:pPr algn="l" fontAlgn="t"/>
                      <a:r>
                        <a:rPr lang="en-IN" sz="1600" b="0" dirty="0">
                          <a:effectLst/>
                        </a:rPr>
                        <a:t>Share capital</a:t>
                      </a:r>
                      <a:endParaRPr lang="en-IN" sz="1600" dirty="0">
                        <a:effectLst/>
                      </a:endParaRPr>
                    </a:p>
                  </a:txBody>
                  <a:tcPr marL="30915" marR="30915" marT="37098" marB="37098" anchor="ctr"/>
                </a:tc>
                <a:tc>
                  <a:txBody>
                    <a:bodyPr/>
                    <a:lstStyle/>
                    <a:p>
                      <a:pPr algn="just" fontAlgn="t"/>
                      <a:r>
                        <a:rPr lang="en-US" sz="1600" b="0" dirty="0">
                          <a:effectLst/>
                        </a:rPr>
                        <a:t>Increases because the company issues fresh capital to the public for listing.</a:t>
                      </a:r>
                      <a:endParaRPr lang="en-US" sz="1600" dirty="0">
                        <a:effectLst/>
                      </a:endParaRPr>
                    </a:p>
                  </a:txBody>
                  <a:tcPr marL="30915" marR="30915" marT="37098" marB="37098" anchor="ctr"/>
                </a:tc>
                <a:tc>
                  <a:txBody>
                    <a:bodyPr/>
                    <a:lstStyle/>
                    <a:p>
                      <a:pPr algn="l" fontAlgn="t"/>
                      <a:r>
                        <a:rPr lang="en-US" sz="1600" b="0" dirty="0">
                          <a:effectLst/>
                        </a:rPr>
                        <a:t>Number of shares increases in dilutive FPO and remains the same in non-dilutive FPO</a:t>
                      </a:r>
                      <a:endParaRPr lang="en-US" sz="1600" dirty="0">
                        <a:effectLst/>
                      </a:endParaRPr>
                    </a:p>
                  </a:txBody>
                  <a:tcPr marL="30915" marR="30915" marT="37098" marB="37098" anchor="ctr"/>
                </a:tc>
                <a:extLst>
                  <a:ext uri="{0D108BD9-81ED-4DB2-BD59-A6C34878D82A}">
                    <a16:rowId xmlns:a16="http://schemas.microsoft.com/office/drawing/2014/main" val="3402935196"/>
                  </a:ext>
                </a:extLst>
              </a:tr>
              <a:tr h="853255">
                <a:tc>
                  <a:txBody>
                    <a:bodyPr/>
                    <a:lstStyle/>
                    <a:p>
                      <a:pPr algn="ctr" fontAlgn="t"/>
                      <a:r>
                        <a:rPr lang="en-IN" sz="1600" b="0">
                          <a:effectLst/>
                        </a:rPr>
                        <a:t>4.</a:t>
                      </a:r>
                      <a:endParaRPr lang="en-IN" sz="1600">
                        <a:effectLst/>
                      </a:endParaRPr>
                    </a:p>
                  </a:txBody>
                  <a:tcPr marL="30915" marR="30915" marT="37098" marB="37098" anchor="ctr"/>
                </a:tc>
                <a:tc>
                  <a:txBody>
                    <a:bodyPr/>
                    <a:lstStyle/>
                    <a:p>
                      <a:pPr algn="l" fontAlgn="t"/>
                      <a:r>
                        <a:rPr lang="en-IN" sz="1600" b="0">
                          <a:effectLst/>
                        </a:rPr>
                        <a:t>Value</a:t>
                      </a:r>
                      <a:endParaRPr lang="en-IN" sz="1600">
                        <a:effectLst/>
                      </a:endParaRPr>
                    </a:p>
                  </a:txBody>
                  <a:tcPr marL="30915" marR="30915" marT="37098" marB="37098" anchor="ctr"/>
                </a:tc>
                <a:tc>
                  <a:txBody>
                    <a:bodyPr/>
                    <a:lstStyle/>
                    <a:p>
                      <a:pPr algn="l" fontAlgn="t"/>
                      <a:r>
                        <a:rPr lang="en-IN" sz="1600" b="0" dirty="0">
                          <a:effectLst/>
                        </a:rPr>
                        <a:t>Expensive</a:t>
                      </a:r>
                      <a:endParaRPr lang="en-IN" sz="1600" dirty="0">
                        <a:effectLst/>
                      </a:endParaRPr>
                    </a:p>
                  </a:txBody>
                  <a:tcPr marL="30915" marR="30915" marT="37098" marB="37098" anchor="ctr"/>
                </a:tc>
                <a:tc>
                  <a:txBody>
                    <a:bodyPr/>
                    <a:lstStyle/>
                    <a:p>
                      <a:pPr algn="l" fontAlgn="t"/>
                      <a:r>
                        <a:rPr lang="en-US" sz="1600" b="0" dirty="0">
                          <a:effectLst/>
                        </a:rPr>
                        <a:t>Cheaper in most cases because the value of the company is getting further diluted.</a:t>
                      </a:r>
                      <a:endParaRPr lang="en-US" sz="1600" dirty="0">
                        <a:effectLst/>
                      </a:endParaRPr>
                    </a:p>
                  </a:txBody>
                  <a:tcPr marL="30915" marR="30915" marT="37098" marB="37098" anchor="ctr"/>
                </a:tc>
                <a:extLst>
                  <a:ext uri="{0D108BD9-81ED-4DB2-BD59-A6C34878D82A}">
                    <a16:rowId xmlns:a16="http://schemas.microsoft.com/office/drawing/2014/main" val="3921345561"/>
                  </a:ext>
                </a:extLst>
              </a:tr>
              <a:tr h="296784">
                <a:tc>
                  <a:txBody>
                    <a:bodyPr/>
                    <a:lstStyle/>
                    <a:p>
                      <a:pPr algn="ctr" fontAlgn="t"/>
                      <a:r>
                        <a:rPr lang="en-IN" sz="1600" b="0">
                          <a:effectLst/>
                        </a:rPr>
                        <a:t>5.</a:t>
                      </a:r>
                      <a:endParaRPr lang="en-IN" sz="1600">
                        <a:effectLst/>
                      </a:endParaRPr>
                    </a:p>
                  </a:txBody>
                  <a:tcPr marL="30915" marR="30915" marT="37098" marB="37098" anchor="ctr"/>
                </a:tc>
                <a:tc>
                  <a:txBody>
                    <a:bodyPr/>
                    <a:lstStyle/>
                    <a:p>
                      <a:pPr algn="l" fontAlgn="t"/>
                      <a:r>
                        <a:rPr lang="en-IN" sz="1600" b="0">
                          <a:effectLst/>
                        </a:rPr>
                        <a:t>Risk</a:t>
                      </a:r>
                      <a:endParaRPr lang="en-IN" sz="1600">
                        <a:effectLst/>
                      </a:endParaRPr>
                    </a:p>
                  </a:txBody>
                  <a:tcPr marL="30915" marR="30915" marT="37098" marB="37098" anchor="ctr"/>
                </a:tc>
                <a:tc>
                  <a:txBody>
                    <a:bodyPr/>
                    <a:lstStyle/>
                    <a:p>
                      <a:pPr algn="l" fontAlgn="t"/>
                      <a:r>
                        <a:rPr lang="en-IN" sz="1600" b="0">
                          <a:effectLst/>
                        </a:rPr>
                        <a:t>Riskier </a:t>
                      </a:r>
                      <a:endParaRPr lang="en-IN" sz="1600">
                        <a:effectLst/>
                      </a:endParaRPr>
                    </a:p>
                  </a:txBody>
                  <a:tcPr marL="30915" marR="30915" marT="37098" marB="37098" anchor="ctr"/>
                </a:tc>
                <a:tc>
                  <a:txBody>
                    <a:bodyPr/>
                    <a:lstStyle/>
                    <a:p>
                      <a:pPr algn="l" fontAlgn="t"/>
                      <a:r>
                        <a:rPr lang="en-IN" sz="1600" b="0" dirty="0">
                          <a:effectLst/>
                        </a:rPr>
                        <a:t>Comparatively less risky </a:t>
                      </a:r>
                      <a:endParaRPr lang="en-IN" sz="1600" dirty="0">
                        <a:effectLst/>
                      </a:endParaRPr>
                    </a:p>
                  </a:txBody>
                  <a:tcPr marL="30915" marR="30915" marT="37098" marB="37098" anchor="ctr"/>
                </a:tc>
                <a:extLst>
                  <a:ext uri="{0D108BD9-81ED-4DB2-BD59-A6C34878D82A}">
                    <a16:rowId xmlns:a16="http://schemas.microsoft.com/office/drawing/2014/main" val="1201637188"/>
                  </a:ext>
                </a:extLst>
              </a:tr>
              <a:tr h="519373">
                <a:tc>
                  <a:txBody>
                    <a:bodyPr/>
                    <a:lstStyle/>
                    <a:p>
                      <a:pPr algn="ctr" fontAlgn="t"/>
                      <a:r>
                        <a:rPr lang="en-IN" sz="1600" b="0">
                          <a:effectLst/>
                        </a:rPr>
                        <a:t>6.</a:t>
                      </a:r>
                      <a:endParaRPr lang="en-IN" sz="1600">
                        <a:effectLst/>
                      </a:endParaRPr>
                    </a:p>
                  </a:txBody>
                  <a:tcPr marL="30915" marR="30915" marT="37098" marB="37098" anchor="ctr"/>
                </a:tc>
                <a:tc>
                  <a:txBody>
                    <a:bodyPr/>
                    <a:lstStyle/>
                    <a:p>
                      <a:pPr algn="l" fontAlgn="t"/>
                      <a:r>
                        <a:rPr lang="en-IN" sz="1600" b="0">
                          <a:effectLst/>
                        </a:rPr>
                        <a:t>Status of the company</a:t>
                      </a:r>
                      <a:endParaRPr lang="en-IN" sz="1600">
                        <a:effectLst/>
                      </a:endParaRPr>
                    </a:p>
                  </a:txBody>
                  <a:tcPr marL="30915" marR="30915" marT="37098" marB="37098" anchor="ctr"/>
                </a:tc>
                <a:tc>
                  <a:txBody>
                    <a:bodyPr/>
                    <a:lstStyle/>
                    <a:p>
                      <a:pPr algn="l" fontAlgn="t"/>
                      <a:r>
                        <a:rPr lang="en-US" sz="1600" b="0">
                          <a:effectLst/>
                        </a:rPr>
                        <a:t>An unlisted company issues an IPO</a:t>
                      </a:r>
                      <a:endParaRPr lang="en-US" sz="1600">
                        <a:effectLst/>
                      </a:endParaRPr>
                    </a:p>
                  </a:txBody>
                  <a:tcPr marL="30915" marR="30915" marT="37098" marB="37098" anchor="ctr"/>
                </a:tc>
                <a:tc>
                  <a:txBody>
                    <a:bodyPr/>
                    <a:lstStyle/>
                    <a:p>
                      <a:pPr algn="l" fontAlgn="t"/>
                      <a:r>
                        <a:rPr lang="en-US" sz="1600" b="0" dirty="0">
                          <a:effectLst/>
                        </a:rPr>
                        <a:t>An already-listed company issues an FPO</a:t>
                      </a:r>
                      <a:endParaRPr lang="en-US" sz="1600" dirty="0">
                        <a:effectLst/>
                      </a:endParaRPr>
                    </a:p>
                  </a:txBody>
                  <a:tcPr marL="30915" marR="30915" marT="37098" marB="37098" anchor="ctr"/>
                </a:tc>
                <a:extLst>
                  <a:ext uri="{0D108BD9-81ED-4DB2-BD59-A6C34878D82A}">
                    <a16:rowId xmlns:a16="http://schemas.microsoft.com/office/drawing/2014/main" val="840124227"/>
                  </a:ext>
                </a:extLst>
              </a:tr>
            </a:tbl>
          </a:graphicData>
        </a:graphic>
      </p:graphicFrame>
    </p:spTree>
    <p:extLst>
      <p:ext uri="{BB962C8B-B14F-4D97-AF65-F5344CB8AC3E}">
        <p14:creationId xmlns:p14="http://schemas.microsoft.com/office/powerpoint/2010/main" val="256256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5E52-BE46-E606-FF4D-36C2573C2D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C44333F-9481-8ABC-5B18-BDB824CEC61D}"/>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30174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9C33FC2-0EED-1656-DCE1-BA3BB2183D93}"/>
              </a:ext>
            </a:extLst>
          </p:cNvPr>
          <p:cNvSpPr/>
          <p:nvPr/>
        </p:nvSpPr>
        <p:spPr>
          <a:xfrm>
            <a:off x="233363" y="1246188"/>
            <a:ext cx="8377237" cy="4530725"/>
          </a:xfrm>
          <a:prstGeom prst="rect">
            <a:avLst/>
          </a:prstGeom>
          <a:solidFill>
            <a:schemeClr val="accent5">
              <a:lumMod val="20000"/>
              <a:lumOff val="80000"/>
            </a:schemeClr>
          </a:solidFill>
        </p:spPr>
        <p:txBody>
          <a:bodyPr>
            <a:spAutoFit/>
          </a:bodyPr>
          <a:lstStyle/>
          <a:p>
            <a:pPr marL="316531" indent="-316531" algn="just">
              <a:buFont typeface="Wingdings" panose="05000000000000000000" pitchFamily="2" charset="2"/>
              <a:buChar char="Ø"/>
              <a:defRPr/>
            </a:pPr>
            <a:r>
              <a:rPr lang="en-US" dirty="0"/>
              <a:t>New issues market where Company/ institutions raise funds or </a:t>
            </a:r>
          </a:p>
          <a:p>
            <a:pPr algn="just">
              <a:defRPr/>
            </a:pPr>
            <a:r>
              <a:rPr lang="en-US" dirty="0"/>
              <a:t>     capital from public by issuing new securities.</a:t>
            </a:r>
          </a:p>
          <a:p>
            <a:pPr algn="just">
              <a:defRPr/>
            </a:pPr>
            <a:endParaRPr lang="en-US" dirty="0"/>
          </a:p>
          <a:p>
            <a:pPr marL="316531" indent="-316531" algn="just">
              <a:buFont typeface="Wingdings" panose="05000000000000000000" pitchFamily="2" charset="2"/>
              <a:buChar char="Ø"/>
              <a:defRPr/>
            </a:pPr>
            <a:r>
              <a:rPr lang="en-US" dirty="0"/>
              <a:t>Objective: </a:t>
            </a:r>
            <a:r>
              <a:rPr lang="en-US" b="1" u="sng" dirty="0"/>
              <a:t>To raise capital</a:t>
            </a:r>
            <a:r>
              <a:rPr lang="en-US" dirty="0"/>
              <a:t>. </a:t>
            </a:r>
          </a:p>
          <a:p>
            <a:pPr marL="316531" indent="-316531" algn="just">
              <a:buFont typeface="Wingdings" panose="05000000000000000000" pitchFamily="2" charset="2"/>
              <a:buChar char="Ø"/>
              <a:defRPr/>
            </a:pPr>
            <a:endParaRPr lang="en-US" dirty="0"/>
          </a:p>
          <a:p>
            <a:pPr marL="316531" indent="-316531" algn="just">
              <a:buFont typeface="Wingdings" panose="05000000000000000000" pitchFamily="2" charset="2"/>
              <a:buChar char="Ø"/>
              <a:defRPr/>
            </a:pPr>
            <a:r>
              <a:rPr lang="en-US" dirty="0"/>
              <a:t>Two major types of issuers of securities:</a:t>
            </a:r>
          </a:p>
          <a:p>
            <a:pPr marL="738572" lvl="1" indent="-316531" algn="just">
              <a:buFontTx/>
              <a:buChar char="-"/>
              <a:defRPr/>
            </a:pPr>
            <a:endParaRPr lang="en-US" dirty="0"/>
          </a:p>
          <a:p>
            <a:pPr marL="738572" lvl="1" indent="-316531" algn="just">
              <a:buFontTx/>
              <a:buChar char="-"/>
              <a:defRPr/>
            </a:pPr>
            <a:r>
              <a:rPr lang="en-US" b="1" dirty="0"/>
              <a:t>Corporate Entities (Companies)</a:t>
            </a:r>
          </a:p>
          <a:p>
            <a:pPr marL="738572" lvl="1" indent="-316531" algn="just">
              <a:buFontTx/>
              <a:buChar char="-"/>
              <a:defRPr/>
            </a:pPr>
            <a:r>
              <a:rPr lang="en-US" b="1" dirty="0"/>
              <a:t>Government (Central and State)</a:t>
            </a:r>
          </a:p>
          <a:p>
            <a:pPr marL="316531" indent="-316531" algn="just">
              <a:buFontTx/>
              <a:buChar char="-"/>
              <a:defRPr/>
            </a:pPr>
            <a:endParaRPr lang="en-US" dirty="0"/>
          </a:p>
          <a:p>
            <a:pPr marL="316531" indent="-316531" algn="just">
              <a:buFont typeface="Wingdings" panose="05000000000000000000" pitchFamily="2" charset="2"/>
              <a:buChar char="Ø"/>
              <a:defRPr/>
            </a:pPr>
            <a:r>
              <a:rPr lang="en-US" dirty="0"/>
              <a:t>Major types of Issues in Primary Market:</a:t>
            </a:r>
          </a:p>
          <a:p>
            <a:pPr marL="316531" indent="-316531" algn="just">
              <a:buFont typeface="Wingdings" panose="05000000000000000000" pitchFamily="2" charset="2"/>
              <a:buChar char="Ø"/>
              <a:defRPr/>
            </a:pPr>
            <a:endParaRPr lang="en-US" dirty="0"/>
          </a:p>
          <a:p>
            <a:pPr marL="738572" lvl="1" indent="-316531" algn="just">
              <a:buFontTx/>
              <a:buChar char="-"/>
              <a:defRPr/>
            </a:pPr>
            <a:r>
              <a:rPr lang="en-US" b="1" dirty="0"/>
              <a:t>Public Issue</a:t>
            </a:r>
          </a:p>
          <a:p>
            <a:pPr marL="738572" lvl="1" indent="-316531" algn="just">
              <a:buFontTx/>
              <a:buChar char="-"/>
              <a:defRPr/>
            </a:pPr>
            <a:r>
              <a:rPr lang="en-US" b="1" dirty="0"/>
              <a:t>Preferential Issue</a:t>
            </a:r>
          </a:p>
          <a:p>
            <a:pPr marL="738572" lvl="1" indent="-316531" algn="just">
              <a:buFontTx/>
              <a:buChar char="-"/>
              <a:defRPr/>
            </a:pPr>
            <a:r>
              <a:rPr lang="en-US" b="1" dirty="0"/>
              <a:t>Rights Issue</a:t>
            </a:r>
          </a:p>
          <a:p>
            <a:pPr marL="738572" lvl="1" indent="-316531" algn="just">
              <a:buFontTx/>
              <a:buChar char="-"/>
              <a:defRPr/>
            </a:pPr>
            <a:r>
              <a:rPr lang="en-US" b="1" dirty="0"/>
              <a:t>Bonus Issue</a:t>
            </a:r>
            <a:r>
              <a:rPr lang="en-US" sz="1846" dirty="0"/>
              <a:t>	</a:t>
            </a:r>
          </a:p>
        </p:txBody>
      </p:sp>
      <p:pic>
        <p:nvPicPr>
          <p:cNvPr id="25603" name="Picture 4">
            <a:extLst>
              <a:ext uri="{FF2B5EF4-FFF2-40B4-BE49-F238E27FC236}">
                <a16:creationId xmlns:a16="http://schemas.microsoft.com/office/drawing/2014/main" id="{A86F710C-7DED-3DB8-01CE-CC38E45A0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438400"/>
            <a:ext cx="1912938" cy="1905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D523B55F-E223-3C66-DA8F-CEA5104500C6}"/>
              </a:ext>
            </a:extLst>
          </p:cNvPr>
          <p:cNvSpPr txBox="1"/>
          <p:nvPr/>
        </p:nvSpPr>
        <p:spPr>
          <a:xfrm>
            <a:off x="1695450" y="419100"/>
            <a:ext cx="6148388" cy="488950"/>
          </a:xfrm>
          <a:prstGeom prst="rect">
            <a:avLst/>
          </a:prstGeom>
          <a:solidFill>
            <a:schemeClr val="accent5">
              <a:lumMod val="20000"/>
              <a:lumOff val="80000"/>
            </a:schemeClr>
          </a:solidFill>
        </p:spPr>
        <p:txBody>
          <a:bodyPr>
            <a:spAutoFit/>
          </a:bodyPr>
          <a:lstStyle/>
          <a:p>
            <a:pPr algn="ctr">
              <a:defRPr/>
            </a:pPr>
            <a:r>
              <a:rPr lang="en-US" sz="2585" b="1" dirty="0"/>
              <a:t>Primary Market </a:t>
            </a:r>
          </a:p>
        </p:txBody>
      </p:sp>
    </p:spTree>
    <p:extLst>
      <p:ext uri="{BB962C8B-B14F-4D97-AF65-F5344CB8AC3E}">
        <p14:creationId xmlns:p14="http://schemas.microsoft.com/office/powerpoint/2010/main" val="318303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D22A6AB-4B10-20F0-7B79-804D76117B87}"/>
              </a:ext>
            </a:extLst>
          </p:cNvPr>
          <p:cNvSpPr/>
          <p:nvPr/>
        </p:nvSpPr>
        <p:spPr>
          <a:xfrm>
            <a:off x="338138" y="4635500"/>
            <a:ext cx="8343900" cy="1682750"/>
          </a:xfrm>
          <a:prstGeom prst="rect">
            <a:avLst/>
          </a:prstGeom>
          <a:solidFill>
            <a:schemeClr val="accent3">
              <a:lumMod val="40000"/>
              <a:lumOff val="60000"/>
            </a:schemeClr>
          </a:solidFill>
        </p:spPr>
        <p:txBody>
          <a:bodyPr>
            <a:spAutoFit/>
          </a:bodyPr>
          <a:lstStyle/>
          <a:p>
            <a:pPr lvl="1" algn="just">
              <a:defRPr/>
            </a:pPr>
            <a:endParaRPr lang="en-US" sz="2215" dirty="0"/>
          </a:p>
          <a:p>
            <a:pPr marL="316531" indent="-316531" algn="just">
              <a:buFont typeface="Wingdings" panose="05000000000000000000" pitchFamily="2" charset="2"/>
              <a:buChar char="Ø"/>
              <a:defRPr/>
            </a:pPr>
            <a:endParaRPr lang="en-US" sz="2215" dirty="0"/>
          </a:p>
          <a:p>
            <a:pPr marL="316531" indent="-316531" algn="just">
              <a:buFont typeface="Wingdings" panose="05000000000000000000" pitchFamily="2" charset="2"/>
              <a:buChar char="Ø"/>
              <a:defRPr/>
            </a:pPr>
            <a:r>
              <a:rPr lang="en-US" sz="1846" b="1" dirty="0"/>
              <a:t>Objects of the issue</a:t>
            </a:r>
            <a:r>
              <a:rPr lang="en-US" sz="1846" dirty="0"/>
              <a:t> and intended utilization of funds </a:t>
            </a:r>
          </a:p>
          <a:p>
            <a:pPr algn="just">
              <a:defRPr/>
            </a:pPr>
            <a:r>
              <a:rPr lang="en-US" sz="1846" dirty="0">
                <a:sym typeface="Wingdings" panose="05000000000000000000" pitchFamily="2" charset="2"/>
              </a:rPr>
              <a:t>			 </a:t>
            </a:r>
            <a:r>
              <a:rPr lang="en-US" sz="1846" dirty="0"/>
              <a:t>Given by issuers in the Offer Document</a:t>
            </a:r>
          </a:p>
          <a:p>
            <a:pPr marL="197832" indent="-197832" algn="just">
              <a:buFont typeface="Wingdings" panose="05000000000000000000" pitchFamily="2" charset="2"/>
              <a:buChar char="ü"/>
              <a:defRPr/>
            </a:pPr>
            <a:endParaRPr lang="en-US" sz="2215" dirty="0"/>
          </a:p>
        </p:txBody>
      </p:sp>
      <p:sp>
        <p:nvSpPr>
          <p:cNvPr id="21" name="TextBox 20">
            <a:extLst>
              <a:ext uri="{FF2B5EF4-FFF2-40B4-BE49-F238E27FC236}">
                <a16:creationId xmlns:a16="http://schemas.microsoft.com/office/drawing/2014/main" id="{32002FC7-33CC-F4B8-A0F0-3443A7E33114}"/>
              </a:ext>
            </a:extLst>
          </p:cNvPr>
          <p:cNvSpPr txBox="1"/>
          <p:nvPr/>
        </p:nvSpPr>
        <p:spPr>
          <a:xfrm>
            <a:off x="1579563" y="419100"/>
            <a:ext cx="6149975" cy="488950"/>
          </a:xfrm>
          <a:prstGeom prst="rect">
            <a:avLst/>
          </a:prstGeom>
          <a:solidFill>
            <a:schemeClr val="accent3">
              <a:lumMod val="40000"/>
              <a:lumOff val="60000"/>
            </a:schemeClr>
          </a:solidFill>
        </p:spPr>
        <p:txBody>
          <a:bodyPr>
            <a:spAutoFit/>
          </a:bodyPr>
          <a:lstStyle/>
          <a:p>
            <a:pPr algn="ctr">
              <a:defRPr/>
            </a:pPr>
            <a:r>
              <a:rPr lang="en-US" sz="2585" b="1" dirty="0"/>
              <a:t>Primary Market  -Objectives </a:t>
            </a:r>
          </a:p>
        </p:txBody>
      </p:sp>
      <p:graphicFrame>
        <p:nvGraphicFramePr>
          <p:cNvPr id="5" name="Diagram 4">
            <a:extLst>
              <a:ext uri="{FF2B5EF4-FFF2-40B4-BE49-F238E27FC236}">
                <a16:creationId xmlns:a16="http://schemas.microsoft.com/office/drawing/2014/main" id="{8C864951-2CD9-76B3-1B6E-68BC1DA49DBF}"/>
              </a:ext>
            </a:extLst>
          </p:cNvPr>
          <p:cNvGraphicFramePr/>
          <p:nvPr/>
        </p:nvGraphicFramePr>
        <p:xfrm>
          <a:off x="337626" y="1204072"/>
          <a:ext cx="8344150" cy="3907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848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
            <a:extLst>
              <a:ext uri="{FF2B5EF4-FFF2-40B4-BE49-F238E27FC236}">
                <a16:creationId xmlns:a16="http://schemas.microsoft.com/office/drawing/2014/main" id="{3E7BE3D5-1F70-F38F-428A-DE8457EAD2BB}"/>
              </a:ext>
            </a:extLst>
          </p:cNvPr>
          <p:cNvGrpSpPr>
            <a:grpSpLocks/>
          </p:cNvGrpSpPr>
          <p:nvPr/>
        </p:nvGrpSpPr>
        <p:grpSpPr bwMode="auto">
          <a:xfrm>
            <a:off x="984250" y="1881188"/>
            <a:ext cx="7272338" cy="3306762"/>
            <a:chOff x="790470" y="1866418"/>
            <a:chExt cx="8461375" cy="2217043"/>
          </a:xfrm>
        </p:grpSpPr>
        <p:sp>
          <p:nvSpPr>
            <p:cNvPr id="6" name="Freeform 5">
              <a:extLst>
                <a:ext uri="{FF2B5EF4-FFF2-40B4-BE49-F238E27FC236}">
                  <a16:creationId xmlns:a16="http://schemas.microsoft.com/office/drawing/2014/main" id="{6A6F72D8-9316-4FD0-80AC-4EFB9D7B2590}"/>
                </a:ext>
              </a:extLst>
            </p:cNvPr>
            <p:cNvSpPr/>
            <p:nvPr/>
          </p:nvSpPr>
          <p:spPr>
            <a:xfrm>
              <a:off x="790470" y="2334732"/>
              <a:ext cx="1627259" cy="813164"/>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3">
                <a:lumMod val="40000"/>
                <a:lumOff val="60000"/>
              </a:schemeClr>
            </a:solidFill>
            <a:ln>
              <a:solidFill>
                <a:srgbClr val="00206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970" tIns="23970" rIns="23970" bIns="23970" spcCol="1270" anchor="ctr"/>
            <a:lstStyle/>
            <a:p>
              <a:pPr algn="ctr" defTabSz="523156">
                <a:lnSpc>
                  <a:spcPct val="90000"/>
                </a:lnSpc>
                <a:spcAft>
                  <a:spcPct val="35000"/>
                </a:spcAft>
                <a:defRPr/>
              </a:pPr>
              <a:r>
                <a:rPr lang="en-US" dirty="0">
                  <a:latin typeface="Arial" panose="020B0604020202020204" pitchFamily="34" charset="0"/>
                  <a:cs typeface="Arial" panose="020B0604020202020204" pitchFamily="34" charset="0"/>
                </a:rPr>
                <a:t>Financial markets</a:t>
              </a:r>
            </a:p>
          </p:txBody>
        </p:sp>
        <p:sp>
          <p:nvSpPr>
            <p:cNvPr id="7" name="Freeform 6">
              <a:extLst>
                <a:ext uri="{FF2B5EF4-FFF2-40B4-BE49-F238E27FC236}">
                  <a16:creationId xmlns:a16="http://schemas.microsoft.com/office/drawing/2014/main" id="{5B8F8DA8-E5D7-DE47-2FC3-0F9C824BAEB7}"/>
                </a:ext>
              </a:extLst>
            </p:cNvPr>
            <p:cNvSpPr/>
            <p:nvPr/>
          </p:nvSpPr>
          <p:spPr>
            <a:xfrm rot="19457599">
              <a:off x="2341999" y="2493320"/>
              <a:ext cx="801623" cy="27673"/>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a:ln>
              <a:solidFill>
                <a:srgbClr val="002060"/>
              </a:solidFill>
            </a:ln>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lIns="272381" tIns="-4518" rIns="272381" bIns="-4518" spcCol="1270" anchor="ctr"/>
            <a:lstStyle/>
            <a:p>
              <a:pPr algn="ctr" defTabSz="153870">
                <a:lnSpc>
                  <a:spcPct val="90000"/>
                </a:lnSpc>
                <a:spcAft>
                  <a:spcPct val="35000"/>
                </a:spcAft>
                <a:defRPr/>
              </a:pPr>
              <a:endParaRPr lang="en-US"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B099A70C-AE94-B855-9F03-05A6070AA7C0}"/>
                </a:ext>
              </a:extLst>
            </p:cNvPr>
            <p:cNvSpPr/>
            <p:nvPr/>
          </p:nvSpPr>
          <p:spPr>
            <a:xfrm>
              <a:off x="3067894" y="1866418"/>
              <a:ext cx="1627258" cy="813164"/>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3">
                <a:lumMod val="40000"/>
                <a:lumOff val="60000"/>
              </a:schemeClr>
            </a:solidFill>
            <a:ln>
              <a:solidFill>
                <a:srgbClr val="00206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970" tIns="23970" rIns="23970" bIns="23970" spcCol="1270" anchor="ctr"/>
            <a:lstStyle/>
            <a:p>
              <a:pPr algn="ctr" defTabSz="523156">
                <a:lnSpc>
                  <a:spcPct val="90000"/>
                </a:lnSpc>
                <a:spcAft>
                  <a:spcPct val="35000"/>
                </a:spcAft>
                <a:defRPr/>
              </a:pPr>
              <a:r>
                <a:rPr lang="en-US" dirty="0">
                  <a:latin typeface="Arial" panose="020B0604020202020204" pitchFamily="34" charset="0"/>
                  <a:cs typeface="Arial" panose="020B0604020202020204" pitchFamily="34" charset="0"/>
                </a:rPr>
                <a:t>Money Market</a:t>
              </a:r>
            </a:p>
          </p:txBody>
        </p:sp>
        <p:sp>
          <p:nvSpPr>
            <p:cNvPr id="9" name="Freeform 8">
              <a:extLst>
                <a:ext uri="{FF2B5EF4-FFF2-40B4-BE49-F238E27FC236}">
                  <a16:creationId xmlns:a16="http://schemas.microsoft.com/office/drawing/2014/main" id="{8CE22DBC-6264-A78C-B362-0C94EC20CF68}"/>
                </a:ext>
              </a:extLst>
            </p:cNvPr>
            <p:cNvSpPr/>
            <p:nvPr/>
          </p:nvSpPr>
          <p:spPr>
            <a:xfrm rot="2142401">
              <a:off x="2341999" y="2961635"/>
              <a:ext cx="801623" cy="26609"/>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a:ln>
              <a:solidFill>
                <a:srgbClr val="002060"/>
              </a:solidFill>
            </a:ln>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lIns="272381" tIns="-4518" rIns="272381" bIns="-4518" spcCol="1270" anchor="ctr"/>
            <a:lstStyle/>
            <a:p>
              <a:pPr algn="ctr" defTabSz="153870">
                <a:lnSpc>
                  <a:spcPct val="90000"/>
                </a:lnSpc>
                <a:spcAft>
                  <a:spcPct val="35000"/>
                </a:spcAft>
                <a:defRPr/>
              </a:pPr>
              <a:endParaRPr lang="en-US" dirty="0">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D4630CDD-8A87-BC18-1F0E-EDCDD06B105E}"/>
                </a:ext>
              </a:extLst>
            </p:cNvPr>
            <p:cNvSpPr/>
            <p:nvPr/>
          </p:nvSpPr>
          <p:spPr>
            <a:xfrm>
              <a:off x="3067894" y="2801982"/>
              <a:ext cx="1627258" cy="813164"/>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3">
                <a:lumMod val="40000"/>
                <a:lumOff val="60000"/>
              </a:schemeClr>
            </a:solidFill>
            <a:ln>
              <a:solidFill>
                <a:srgbClr val="00206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970" tIns="23970" rIns="23970" bIns="23970" spcCol="1270" anchor="ctr"/>
            <a:lstStyle/>
            <a:p>
              <a:pPr algn="ctr" defTabSz="523156">
                <a:lnSpc>
                  <a:spcPct val="90000"/>
                </a:lnSpc>
                <a:spcAft>
                  <a:spcPct val="35000"/>
                </a:spcAft>
                <a:defRPr/>
              </a:pPr>
              <a:r>
                <a:rPr lang="en-US" dirty="0">
                  <a:latin typeface="Arial" panose="020B0604020202020204" pitchFamily="34" charset="0"/>
                  <a:cs typeface="Arial" panose="020B0604020202020204" pitchFamily="34" charset="0"/>
                </a:rPr>
                <a:t>Capital Market</a:t>
              </a:r>
            </a:p>
          </p:txBody>
        </p:sp>
        <p:sp>
          <p:nvSpPr>
            <p:cNvPr id="11" name="Freeform 10">
              <a:extLst>
                <a:ext uri="{FF2B5EF4-FFF2-40B4-BE49-F238E27FC236}">
                  <a16:creationId xmlns:a16="http://schemas.microsoft.com/office/drawing/2014/main" id="{8B87565E-4D41-239C-86DB-599F826BB48C}"/>
                </a:ext>
              </a:extLst>
            </p:cNvPr>
            <p:cNvSpPr/>
            <p:nvPr/>
          </p:nvSpPr>
          <p:spPr>
            <a:xfrm rot="19457599">
              <a:off x="4621269" y="2961635"/>
              <a:ext cx="799777" cy="26609"/>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a:ln>
              <a:solidFill>
                <a:srgbClr val="002060"/>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lIns="272381" tIns="-4518" rIns="272381" bIns="-4518" spcCol="1270" anchor="ctr"/>
            <a:lstStyle/>
            <a:p>
              <a:pPr algn="ctr" defTabSz="153870">
                <a:lnSpc>
                  <a:spcPct val="90000"/>
                </a:lnSpc>
                <a:spcAft>
                  <a:spcPct val="35000"/>
                </a:spcAft>
                <a:defRPr/>
              </a:pPr>
              <a:endParaRPr lang="en-US" dirty="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3443DBFF-93DC-F95C-1C7C-0A059CEBC009}"/>
                </a:ext>
              </a:extLst>
            </p:cNvPr>
            <p:cNvSpPr/>
            <p:nvPr/>
          </p:nvSpPr>
          <p:spPr>
            <a:xfrm>
              <a:off x="5347164" y="2334732"/>
              <a:ext cx="1627258" cy="813164"/>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3">
                <a:lumMod val="40000"/>
                <a:lumOff val="60000"/>
              </a:schemeClr>
            </a:solidFill>
            <a:ln>
              <a:solidFill>
                <a:srgbClr val="00206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970" tIns="23970" rIns="23970" bIns="23970" spcCol="1270" anchor="ctr"/>
            <a:lstStyle/>
            <a:p>
              <a:pPr algn="ctr" defTabSz="523156">
                <a:lnSpc>
                  <a:spcPct val="90000"/>
                </a:lnSpc>
                <a:spcAft>
                  <a:spcPct val="35000"/>
                </a:spcAft>
                <a:defRPr/>
              </a:pPr>
              <a:r>
                <a:rPr lang="en-US" dirty="0">
                  <a:latin typeface="Arial" panose="020B0604020202020204" pitchFamily="34" charset="0"/>
                  <a:cs typeface="Arial" panose="020B0604020202020204" pitchFamily="34" charset="0"/>
                </a:rPr>
                <a:t>Securities Market</a:t>
              </a:r>
            </a:p>
          </p:txBody>
        </p:sp>
        <p:sp>
          <p:nvSpPr>
            <p:cNvPr id="13" name="Freeform 12">
              <a:extLst>
                <a:ext uri="{FF2B5EF4-FFF2-40B4-BE49-F238E27FC236}">
                  <a16:creationId xmlns:a16="http://schemas.microsoft.com/office/drawing/2014/main" id="{F99ECB1B-3228-A3FD-5917-EF41BEC808C2}"/>
                </a:ext>
              </a:extLst>
            </p:cNvPr>
            <p:cNvSpPr/>
            <p:nvPr/>
          </p:nvSpPr>
          <p:spPr>
            <a:xfrm rot="19457599">
              <a:off x="6898693" y="2493320"/>
              <a:ext cx="801623" cy="27673"/>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a:ln>
              <a:solidFill>
                <a:srgbClr val="002060"/>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lIns="272380" tIns="-4518" rIns="272382" bIns="-4518" spcCol="1270" anchor="ctr"/>
            <a:lstStyle/>
            <a:p>
              <a:pPr algn="ctr" defTabSz="153870">
                <a:lnSpc>
                  <a:spcPct val="90000"/>
                </a:lnSpc>
                <a:spcAft>
                  <a:spcPct val="35000"/>
                </a:spcAft>
                <a:defRPr/>
              </a:pPr>
              <a:endParaRPr lang="en-US" dirty="0">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7F1D8337-DBEB-2EC4-9EDF-603F2F078C67}"/>
                </a:ext>
              </a:extLst>
            </p:cNvPr>
            <p:cNvSpPr/>
            <p:nvPr/>
          </p:nvSpPr>
          <p:spPr>
            <a:xfrm>
              <a:off x="7624658" y="1866418"/>
              <a:ext cx="1627187" cy="990741"/>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5">
                <a:lumMod val="75000"/>
              </a:schemeClr>
            </a:solidFill>
            <a:ln>
              <a:solidFill>
                <a:schemeClr val="accent5">
                  <a:lumMod val="75000"/>
                </a:schemeClr>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b="1" dirty="0">
                  <a:latin typeface="Arial" panose="020B0604020202020204" pitchFamily="34" charset="0"/>
                  <a:cs typeface="Arial" panose="020B0604020202020204" pitchFamily="34" charset="0"/>
                </a:rPr>
                <a:t>New Issues market (Primary market)</a:t>
              </a:r>
            </a:p>
          </p:txBody>
        </p:sp>
        <p:sp>
          <p:nvSpPr>
            <p:cNvPr id="15" name="Freeform 14">
              <a:extLst>
                <a:ext uri="{FF2B5EF4-FFF2-40B4-BE49-F238E27FC236}">
                  <a16:creationId xmlns:a16="http://schemas.microsoft.com/office/drawing/2014/main" id="{DBDD99A0-1267-F160-5D7A-8DB2036385C9}"/>
                </a:ext>
              </a:extLst>
            </p:cNvPr>
            <p:cNvSpPr/>
            <p:nvPr/>
          </p:nvSpPr>
          <p:spPr>
            <a:xfrm rot="2142401">
              <a:off x="6898693" y="2961635"/>
              <a:ext cx="801623" cy="26609"/>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a:ln>
              <a:solidFill>
                <a:srgbClr val="002060"/>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lIns="272380" tIns="-4518" rIns="272382" bIns="-4518" spcCol="1270" anchor="ctr"/>
            <a:lstStyle/>
            <a:p>
              <a:pPr algn="ctr" defTabSz="153870">
                <a:lnSpc>
                  <a:spcPct val="90000"/>
                </a:lnSpc>
                <a:spcAft>
                  <a:spcPct val="35000"/>
                </a:spcAft>
                <a:defRPr/>
              </a:pPr>
              <a:endParaRPr lang="en-US" dirty="0">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8D7E75E6-E050-0AAC-FFFB-0F4B031D9D96}"/>
                </a:ext>
              </a:extLst>
            </p:cNvPr>
            <p:cNvSpPr/>
            <p:nvPr/>
          </p:nvSpPr>
          <p:spPr>
            <a:xfrm>
              <a:off x="7624586" y="2892452"/>
              <a:ext cx="1627259" cy="813164"/>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3">
                <a:lumMod val="20000"/>
                <a:lumOff val="80000"/>
              </a:schemeClr>
            </a:solidFill>
            <a:ln>
              <a:solidFill>
                <a:srgbClr val="00206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970" tIns="23970" rIns="23970" bIns="23970" spcCol="1270" anchor="ctr"/>
            <a:lstStyle/>
            <a:p>
              <a:pPr algn="ctr" defTabSz="523156">
                <a:lnSpc>
                  <a:spcPct val="90000"/>
                </a:lnSpc>
                <a:spcAft>
                  <a:spcPct val="35000"/>
                </a:spcAft>
                <a:defRPr/>
              </a:pPr>
              <a:r>
                <a:rPr lang="en-US" dirty="0">
                  <a:latin typeface="Arial" panose="020B0604020202020204" pitchFamily="34" charset="0"/>
                  <a:cs typeface="Arial" panose="020B0604020202020204" pitchFamily="34" charset="0"/>
                </a:rPr>
                <a:t>Secondary Markets</a:t>
              </a:r>
            </a:p>
          </p:txBody>
        </p:sp>
        <p:sp>
          <p:nvSpPr>
            <p:cNvPr id="17" name="Freeform 16">
              <a:extLst>
                <a:ext uri="{FF2B5EF4-FFF2-40B4-BE49-F238E27FC236}">
                  <a16:creationId xmlns:a16="http://schemas.microsoft.com/office/drawing/2014/main" id="{9C6C2628-5C5D-21D9-A176-0E9921CA07ED}"/>
                </a:ext>
              </a:extLst>
            </p:cNvPr>
            <p:cNvSpPr/>
            <p:nvPr/>
          </p:nvSpPr>
          <p:spPr>
            <a:xfrm rot="2142401">
              <a:off x="4621269" y="3428885"/>
              <a:ext cx="799777" cy="27673"/>
            </a:xfrm>
            <a:custGeom>
              <a:avLst/>
              <a:gdLst>
                <a:gd name="connsiteX0" fmla="*/ 0 w 801555"/>
                <a:gd name="connsiteY0" fmla="*/ 13513 h 27026"/>
                <a:gd name="connsiteX1" fmla="*/ 801555 w 801555"/>
                <a:gd name="connsiteY1" fmla="*/ 13513 h 27026"/>
              </a:gdLst>
              <a:ahLst/>
              <a:cxnLst>
                <a:cxn ang="0">
                  <a:pos x="connsiteX0" y="connsiteY0"/>
                </a:cxn>
                <a:cxn ang="0">
                  <a:pos x="connsiteX1" y="connsiteY1"/>
                </a:cxn>
              </a:cxnLst>
              <a:rect l="l" t="t" r="r" b="b"/>
              <a:pathLst>
                <a:path w="801555" h="27026">
                  <a:moveTo>
                    <a:pt x="0" y="13513"/>
                  </a:moveTo>
                  <a:lnTo>
                    <a:pt x="801555" y="13513"/>
                  </a:lnTo>
                </a:path>
              </a:pathLst>
            </a:custGeom>
            <a:noFill/>
            <a:ln>
              <a:solidFill>
                <a:srgbClr val="002060"/>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lIns="272381" tIns="-4518" rIns="272381" bIns="-4518" spcCol="1270" anchor="ctr"/>
            <a:lstStyle/>
            <a:p>
              <a:pPr algn="ctr" defTabSz="153870">
                <a:lnSpc>
                  <a:spcPct val="90000"/>
                </a:lnSpc>
                <a:spcAft>
                  <a:spcPct val="35000"/>
                </a:spcAft>
                <a:defRPr/>
              </a:pPr>
              <a:endParaRPr lang="en-US" dirty="0">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999B8FD0-E2D0-7059-3C77-0C1F1E094B99}"/>
                </a:ext>
              </a:extLst>
            </p:cNvPr>
            <p:cNvSpPr/>
            <p:nvPr/>
          </p:nvSpPr>
          <p:spPr>
            <a:xfrm>
              <a:off x="5347164" y="3270297"/>
              <a:ext cx="1627258" cy="813164"/>
            </a:xfrm>
            <a:custGeom>
              <a:avLst/>
              <a:gdLst>
                <a:gd name="connsiteX0" fmla="*/ 0 w 1627187"/>
                <a:gd name="connsiteY0" fmla="*/ 81359 h 813593"/>
                <a:gd name="connsiteX1" fmla="*/ 81359 w 1627187"/>
                <a:gd name="connsiteY1" fmla="*/ 0 h 813593"/>
                <a:gd name="connsiteX2" fmla="*/ 1545828 w 1627187"/>
                <a:gd name="connsiteY2" fmla="*/ 0 h 813593"/>
                <a:gd name="connsiteX3" fmla="*/ 1627187 w 1627187"/>
                <a:gd name="connsiteY3" fmla="*/ 81359 h 813593"/>
                <a:gd name="connsiteX4" fmla="*/ 1627187 w 1627187"/>
                <a:gd name="connsiteY4" fmla="*/ 732234 h 813593"/>
                <a:gd name="connsiteX5" fmla="*/ 1545828 w 1627187"/>
                <a:gd name="connsiteY5" fmla="*/ 813593 h 813593"/>
                <a:gd name="connsiteX6" fmla="*/ 81359 w 1627187"/>
                <a:gd name="connsiteY6" fmla="*/ 813593 h 813593"/>
                <a:gd name="connsiteX7" fmla="*/ 0 w 1627187"/>
                <a:gd name="connsiteY7" fmla="*/ 732234 h 813593"/>
                <a:gd name="connsiteX8" fmla="*/ 0 w 1627187"/>
                <a:gd name="connsiteY8" fmla="*/ 81359 h 81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187" h="813593">
                  <a:moveTo>
                    <a:pt x="0" y="81359"/>
                  </a:moveTo>
                  <a:cubicBezTo>
                    <a:pt x="0" y="36426"/>
                    <a:pt x="36426" y="0"/>
                    <a:pt x="81359" y="0"/>
                  </a:cubicBezTo>
                  <a:lnTo>
                    <a:pt x="1545828" y="0"/>
                  </a:lnTo>
                  <a:cubicBezTo>
                    <a:pt x="1590761" y="0"/>
                    <a:pt x="1627187" y="36426"/>
                    <a:pt x="1627187" y="81359"/>
                  </a:cubicBezTo>
                  <a:lnTo>
                    <a:pt x="1627187" y="732234"/>
                  </a:lnTo>
                  <a:cubicBezTo>
                    <a:pt x="1627187" y="777167"/>
                    <a:pt x="1590761" y="813593"/>
                    <a:pt x="1545828" y="813593"/>
                  </a:cubicBezTo>
                  <a:lnTo>
                    <a:pt x="81359" y="813593"/>
                  </a:lnTo>
                  <a:cubicBezTo>
                    <a:pt x="36426" y="813593"/>
                    <a:pt x="0" y="777167"/>
                    <a:pt x="0" y="732234"/>
                  </a:cubicBezTo>
                  <a:lnTo>
                    <a:pt x="0" y="81359"/>
                  </a:lnTo>
                  <a:close/>
                </a:path>
              </a:pathLst>
            </a:custGeom>
            <a:solidFill>
              <a:schemeClr val="accent3">
                <a:lumMod val="40000"/>
                <a:lumOff val="60000"/>
              </a:schemeClr>
            </a:solidFill>
            <a:ln>
              <a:solidFill>
                <a:srgbClr val="00206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970" tIns="23970" rIns="23970" bIns="23970" spcCol="1270" anchor="ctr"/>
            <a:lstStyle/>
            <a:p>
              <a:pPr algn="ctr" defTabSz="523156">
                <a:lnSpc>
                  <a:spcPct val="90000"/>
                </a:lnSpc>
                <a:spcAft>
                  <a:spcPct val="35000"/>
                </a:spcAft>
                <a:defRPr/>
              </a:pPr>
              <a:r>
                <a:rPr lang="en-US" dirty="0">
                  <a:latin typeface="Arial" panose="020B0604020202020204" pitchFamily="34" charset="0"/>
                  <a:cs typeface="Arial" panose="020B0604020202020204" pitchFamily="34" charset="0"/>
                </a:rPr>
                <a:t>Other forms of lending and borrowing</a:t>
              </a:r>
            </a:p>
          </p:txBody>
        </p:sp>
      </p:grpSp>
      <p:sp>
        <p:nvSpPr>
          <p:cNvPr id="21" name="TextBox 20">
            <a:extLst>
              <a:ext uri="{FF2B5EF4-FFF2-40B4-BE49-F238E27FC236}">
                <a16:creationId xmlns:a16="http://schemas.microsoft.com/office/drawing/2014/main" id="{B097CEE0-FB46-820B-0FF9-062BD7FD71A6}"/>
              </a:ext>
            </a:extLst>
          </p:cNvPr>
          <p:cNvSpPr txBox="1"/>
          <p:nvPr/>
        </p:nvSpPr>
        <p:spPr>
          <a:xfrm>
            <a:off x="1408113" y="419100"/>
            <a:ext cx="6148387" cy="488950"/>
          </a:xfrm>
          <a:prstGeom prst="rect">
            <a:avLst/>
          </a:prstGeom>
          <a:solidFill>
            <a:schemeClr val="accent3">
              <a:lumMod val="40000"/>
              <a:lumOff val="60000"/>
            </a:schemeClr>
          </a:solidFill>
        </p:spPr>
        <p:txBody>
          <a:bodyPr>
            <a:spAutoFit/>
          </a:bodyPr>
          <a:lstStyle/>
          <a:p>
            <a:pPr algn="ctr">
              <a:defRPr/>
            </a:pPr>
            <a:r>
              <a:rPr lang="en-US" sz="2585" b="1" dirty="0"/>
              <a:t>Primary Market</a:t>
            </a:r>
          </a:p>
        </p:txBody>
      </p:sp>
    </p:spTree>
    <p:extLst>
      <p:ext uri="{BB962C8B-B14F-4D97-AF65-F5344CB8AC3E}">
        <p14:creationId xmlns:p14="http://schemas.microsoft.com/office/powerpoint/2010/main" val="1519207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6EB6-90E4-860D-2AE0-B320F5F40E07}"/>
              </a:ext>
            </a:extLst>
          </p:cNvPr>
          <p:cNvSpPr>
            <a:spLocks noGrp="1"/>
          </p:cNvSpPr>
          <p:nvPr>
            <p:ph type="title"/>
          </p:nvPr>
        </p:nvSpPr>
        <p:spPr>
          <a:solidFill>
            <a:schemeClr val="accent1">
              <a:lumMod val="20000"/>
              <a:lumOff val="80000"/>
            </a:schemeClr>
          </a:solidFill>
        </p:spPr>
        <p:txBody>
          <a:bodyPr/>
          <a:lstStyle/>
          <a:p>
            <a:pPr>
              <a:defRPr/>
            </a:pPr>
            <a:r>
              <a:rPr lang="en-IN" dirty="0"/>
              <a:t>Intermediaries to an Issue</a:t>
            </a:r>
          </a:p>
        </p:txBody>
      </p:sp>
      <p:sp>
        <p:nvSpPr>
          <p:cNvPr id="3" name="Content Placeholder 2">
            <a:extLst>
              <a:ext uri="{FF2B5EF4-FFF2-40B4-BE49-F238E27FC236}">
                <a16:creationId xmlns:a16="http://schemas.microsoft.com/office/drawing/2014/main" id="{C33E1E35-AA78-4331-FE4A-FB23570C629D}"/>
              </a:ext>
            </a:extLst>
          </p:cNvPr>
          <p:cNvSpPr>
            <a:spLocks noGrp="1"/>
          </p:cNvSpPr>
          <p:nvPr>
            <p:ph idx="1"/>
          </p:nvPr>
        </p:nvSpPr>
        <p:spPr>
          <a:xfrm>
            <a:off x="457200" y="1600200"/>
            <a:ext cx="8229600" cy="4800600"/>
          </a:xfrm>
          <a:solidFill>
            <a:schemeClr val="accent3">
              <a:lumMod val="40000"/>
              <a:lumOff val="60000"/>
            </a:schemeClr>
          </a:solidFill>
        </p:spPr>
        <p:txBody>
          <a:bodyPr/>
          <a:lstStyle/>
          <a:p>
            <a:pPr>
              <a:defRPr/>
            </a:pPr>
            <a:r>
              <a:rPr lang="en-IN" sz="2400" dirty="0"/>
              <a:t>Merchant Banker (</a:t>
            </a:r>
            <a:r>
              <a:rPr lang="en-US" sz="2400" dirty="0"/>
              <a:t>book running lead manager (BRLM) to an issue) </a:t>
            </a:r>
          </a:p>
          <a:p>
            <a:pPr>
              <a:defRPr/>
            </a:pPr>
            <a:r>
              <a:rPr lang="en-IN" sz="2400" dirty="0"/>
              <a:t>Registrar to the Issue</a:t>
            </a:r>
            <a:endParaRPr lang="en-US" sz="2400" dirty="0"/>
          </a:p>
          <a:p>
            <a:pPr>
              <a:defRPr/>
            </a:pPr>
            <a:r>
              <a:rPr lang="en-IN" sz="2400" dirty="0"/>
              <a:t>Bankers to the Issue </a:t>
            </a:r>
          </a:p>
          <a:p>
            <a:pPr>
              <a:defRPr/>
            </a:pPr>
            <a:r>
              <a:rPr lang="en-IN" sz="2400" dirty="0"/>
              <a:t>Underwriters to an issue </a:t>
            </a:r>
          </a:p>
          <a:p>
            <a:pPr>
              <a:defRPr/>
            </a:pPr>
            <a:r>
              <a:rPr lang="en-IN" sz="2400" dirty="0"/>
              <a:t>Portfolio Managers </a:t>
            </a:r>
          </a:p>
          <a:p>
            <a:pPr>
              <a:defRPr/>
            </a:pPr>
            <a:r>
              <a:rPr lang="en-IN" sz="2400" dirty="0"/>
              <a:t>Depositories (NSDL) </a:t>
            </a:r>
          </a:p>
          <a:p>
            <a:pPr>
              <a:defRPr/>
            </a:pPr>
            <a:r>
              <a:rPr lang="en-IN" sz="2400" dirty="0"/>
              <a:t>Depository participants </a:t>
            </a:r>
          </a:p>
          <a:p>
            <a:pPr>
              <a:defRPr/>
            </a:pPr>
            <a:r>
              <a:rPr lang="en-IN" sz="2400" dirty="0"/>
              <a:t>Custodians </a:t>
            </a:r>
          </a:p>
          <a:p>
            <a:pPr>
              <a:defRPr/>
            </a:pPr>
            <a:r>
              <a:rPr lang="en-IN" sz="2400" dirty="0"/>
              <a:t>Debenture Trustees </a:t>
            </a:r>
          </a:p>
          <a:p>
            <a:pPr>
              <a:defRPr/>
            </a:pPr>
            <a:r>
              <a:rPr lang="en-IN" sz="2400" dirty="0"/>
              <a:t>Investment banks </a:t>
            </a:r>
          </a:p>
          <a:p>
            <a:pPr>
              <a:defRPr/>
            </a:pP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6F51-D339-9946-D653-3077E39BC0FA}"/>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dirty="0"/>
              <a:t>Merchant Bankers: Services </a:t>
            </a:r>
          </a:p>
        </p:txBody>
      </p:sp>
      <p:sp>
        <p:nvSpPr>
          <p:cNvPr id="7" name="Content Placeholder 6">
            <a:extLst>
              <a:ext uri="{FF2B5EF4-FFF2-40B4-BE49-F238E27FC236}">
                <a16:creationId xmlns:a16="http://schemas.microsoft.com/office/drawing/2014/main" id="{08AAE1C4-FA65-C6C3-DF03-243A07D6D6D2}"/>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285750" indent="-285750">
              <a:buFont typeface="Arial" panose="020B0604020202020204" pitchFamily="34" charset="0"/>
              <a:buChar char="•"/>
            </a:pPr>
            <a:r>
              <a:rPr lang="en-US" sz="2800" dirty="0"/>
              <a:t>Project counseling</a:t>
            </a:r>
          </a:p>
          <a:p>
            <a:pPr marL="285750" indent="-285750">
              <a:buFont typeface="Arial" panose="020B0604020202020204" pitchFamily="34" charset="0"/>
              <a:buChar char="•"/>
            </a:pPr>
            <a:r>
              <a:rPr lang="en-US" sz="2800" dirty="0"/>
              <a:t>Loan syndication</a:t>
            </a:r>
          </a:p>
          <a:p>
            <a:pPr marL="285750" indent="-285750">
              <a:buFont typeface="Arial" panose="020B0604020202020204" pitchFamily="34" charset="0"/>
              <a:buChar char="•"/>
            </a:pPr>
            <a:r>
              <a:rPr lang="en-US" sz="2800" dirty="0"/>
              <a:t>Issue management</a:t>
            </a:r>
          </a:p>
          <a:p>
            <a:pPr marL="285750" indent="-285750">
              <a:buFont typeface="Arial" panose="020B0604020202020204" pitchFamily="34" charset="0"/>
              <a:buChar char="•"/>
            </a:pPr>
            <a:r>
              <a:rPr lang="en-US" sz="2800" dirty="0"/>
              <a:t>Underwriting of public issues</a:t>
            </a:r>
          </a:p>
          <a:p>
            <a:pPr marL="285750" indent="-285750">
              <a:buFont typeface="Arial" panose="020B0604020202020204" pitchFamily="34" charset="0"/>
              <a:buChar char="•"/>
            </a:pPr>
            <a:r>
              <a:rPr lang="en-US" sz="2800" dirty="0"/>
              <a:t>Consultants or advisers to the issue</a:t>
            </a:r>
          </a:p>
          <a:p>
            <a:pPr marL="285750" indent="-285750">
              <a:buFont typeface="Arial" panose="020B0604020202020204" pitchFamily="34" charset="0"/>
              <a:buChar char="•"/>
            </a:pPr>
            <a:r>
              <a:rPr lang="en-US" sz="2800" dirty="0"/>
              <a:t>Portfolio management</a:t>
            </a:r>
          </a:p>
          <a:p>
            <a:pPr marL="285750" indent="-285750">
              <a:buFont typeface="Arial" panose="020B0604020202020204" pitchFamily="34" charset="0"/>
              <a:buChar char="•"/>
            </a:pPr>
            <a:r>
              <a:rPr lang="en-US" sz="2800" dirty="0"/>
              <a:t>Advisory services relating to mergers and acquisitions</a:t>
            </a:r>
          </a:p>
          <a:p>
            <a:pPr marL="285750" indent="-285750">
              <a:buFont typeface="Arial" panose="020B0604020202020204" pitchFamily="34" charset="0"/>
              <a:buChar char="•"/>
            </a:pPr>
            <a:r>
              <a:rPr lang="en-US" sz="2800" dirty="0"/>
              <a:t>Offshore finance</a:t>
            </a:r>
          </a:p>
          <a:p>
            <a:endParaRPr lang="en-IN" dirty="0"/>
          </a:p>
        </p:txBody>
      </p:sp>
    </p:spTree>
    <p:extLst>
      <p:ext uri="{BB962C8B-B14F-4D97-AF65-F5344CB8AC3E}">
        <p14:creationId xmlns:p14="http://schemas.microsoft.com/office/powerpoint/2010/main" val="3776426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A5D5-5D79-5E3D-DFEC-9E4DF1087975}"/>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dirty="0"/>
              <a:t>Registrar to an Issue </a:t>
            </a:r>
          </a:p>
        </p:txBody>
      </p:sp>
      <p:pic>
        <p:nvPicPr>
          <p:cNvPr id="4098" name="Picture 2" descr="Role of Registrars and Allotment of Shares in an IPO - Shoonya Blog">
            <a:extLst>
              <a:ext uri="{FF2B5EF4-FFF2-40B4-BE49-F238E27FC236}">
                <a16:creationId xmlns:a16="http://schemas.microsoft.com/office/drawing/2014/main" id="{5648C2B7-6CDE-CE3F-4FBA-06CFA055C2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356" y="1604913"/>
            <a:ext cx="8046156"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406E3C-0002-C372-1C52-B830764D5BAB}"/>
              </a:ext>
            </a:extLst>
          </p:cNvPr>
          <p:cNvSpPr txBox="1"/>
          <p:nvPr/>
        </p:nvSpPr>
        <p:spPr>
          <a:xfrm>
            <a:off x="6477000" y="1582917"/>
            <a:ext cx="2133600" cy="34778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b="0" i="0" u="none" strike="noStrike" baseline="0" dirty="0">
                <a:latin typeface="TimesNewRomanPSPro"/>
              </a:rPr>
              <a:t>The role of the registrar is to finalize the list of eligible allottees, ensure crediting</a:t>
            </a:r>
          </a:p>
          <a:p>
            <a:pPr algn="just"/>
            <a:r>
              <a:rPr lang="en-US" sz="2000" b="0" i="0" u="none" strike="noStrike" baseline="0" dirty="0">
                <a:latin typeface="TimesNewRomanPSPro"/>
              </a:rPr>
              <a:t>of shares to the demat accounts of the eligible allottees, and dispatch refund orders.</a:t>
            </a:r>
            <a:endParaRPr lang="en-IN" sz="2000" dirty="0"/>
          </a:p>
        </p:txBody>
      </p:sp>
    </p:spTree>
    <p:extLst>
      <p:ext uri="{BB962C8B-B14F-4D97-AF65-F5344CB8AC3E}">
        <p14:creationId xmlns:p14="http://schemas.microsoft.com/office/powerpoint/2010/main" val="69545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60C3-14C5-5F50-A110-0E76A47C3869}"/>
              </a:ext>
            </a:extLst>
          </p:cNvPr>
          <p:cNvSpPr>
            <a:spLocks noGrp="1"/>
          </p:cNvSpPr>
          <p:nvPr>
            <p:ph type="title"/>
          </p:nvPr>
        </p:nvSpPr>
        <p:spPr>
          <a:solidFill>
            <a:schemeClr val="accent3">
              <a:lumMod val="40000"/>
              <a:lumOff val="60000"/>
            </a:schemeClr>
          </a:solidFill>
        </p:spPr>
        <p:txBody>
          <a:bodyPr/>
          <a:lstStyle/>
          <a:p>
            <a:pPr>
              <a:defRPr/>
            </a:pPr>
            <a:r>
              <a:rPr lang="en-IN" dirty="0"/>
              <a:t>Instruments </a:t>
            </a:r>
          </a:p>
        </p:txBody>
      </p:sp>
      <p:graphicFrame>
        <p:nvGraphicFramePr>
          <p:cNvPr id="5" name="Content Placeholder 4">
            <a:extLst>
              <a:ext uri="{FF2B5EF4-FFF2-40B4-BE49-F238E27FC236}">
                <a16:creationId xmlns:a16="http://schemas.microsoft.com/office/drawing/2014/main" id="{6D10AAB6-09B3-B737-0E3B-84B268CB2F0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4F8F-32FB-82E6-EA77-42FFA583597B}"/>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dirty="0"/>
              <a:t>Bankers to an Issue </a:t>
            </a:r>
          </a:p>
        </p:txBody>
      </p:sp>
      <p:sp>
        <p:nvSpPr>
          <p:cNvPr id="4" name="Content Placeholder 3">
            <a:extLst>
              <a:ext uri="{FF2B5EF4-FFF2-40B4-BE49-F238E27FC236}">
                <a16:creationId xmlns:a16="http://schemas.microsoft.com/office/drawing/2014/main" id="{07B75824-F257-E93C-0F86-C7584CABEA1E}"/>
              </a:ext>
            </a:extLst>
          </p:cNvPr>
          <p:cNvSpPr>
            <a:spLocks noGrp="1"/>
          </p:cNvSpPr>
          <p:nvPr>
            <p:ph idx="1"/>
          </p:nvPr>
        </p:nvSpPr>
        <p:spPr>
          <a:xfrm>
            <a:off x="457200" y="1600200"/>
            <a:ext cx="8229600" cy="4983162"/>
          </a:xfrm>
        </p:spPr>
        <p:style>
          <a:lnRef idx="2">
            <a:schemeClr val="dk1"/>
          </a:lnRef>
          <a:fillRef idx="1">
            <a:schemeClr val="lt1"/>
          </a:fillRef>
          <a:effectRef idx="0">
            <a:schemeClr val="dk1"/>
          </a:effectRef>
          <a:fontRef idx="minor">
            <a:schemeClr val="dk1"/>
          </a:fontRef>
        </p:style>
        <p:txBody>
          <a:bodyPr/>
          <a:lstStyle/>
          <a:p>
            <a:pPr algn="just"/>
            <a:r>
              <a:rPr lang="en-US" sz="2800" dirty="0">
                <a:solidFill>
                  <a:schemeClr val="dk1"/>
                </a:solidFill>
              </a:rPr>
              <a:t>Banker to the Issue means any bank so named in the prospectus to collect money as subscription against security. </a:t>
            </a:r>
          </a:p>
          <a:p>
            <a:pPr algn="just"/>
            <a:r>
              <a:rPr lang="en-US" sz="2800" dirty="0">
                <a:solidFill>
                  <a:schemeClr val="dk1"/>
                </a:solidFill>
              </a:rPr>
              <a:t>Every banker to an issue shall maintain the following records with respect to :— (a) the number of applications received, the names of the investors, the dates on which the applications were received and the amount so received from the investors. </a:t>
            </a:r>
          </a:p>
          <a:p>
            <a:pPr algn="just"/>
            <a:r>
              <a:rPr lang="en-US" sz="2800" dirty="0"/>
              <a:t>It is now mandatory to issue all new initial public offerings (IPOs) in dematerialized form as they are compulsorily traded in dematerialized form.</a:t>
            </a:r>
            <a:endParaRPr lang="en-IN" sz="2800" dirty="0"/>
          </a:p>
        </p:txBody>
      </p:sp>
    </p:spTree>
    <p:extLst>
      <p:ext uri="{BB962C8B-B14F-4D97-AF65-F5344CB8AC3E}">
        <p14:creationId xmlns:p14="http://schemas.microsoft.com/office/powerpoint/2010/main" val="3747365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8FC1-566A-D337-AA11-83A55AA37D4D}"/>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dirty="0"/>
              <a:t>Underwriters to an Issue </a:t>
            </a:r>
          </a:p>
        </p:txBody>
      </p:sp>
      <p:sp>
        <p:nvSpPr>
          <p:cNvPr id="4" name="Content Placeholder 3">
            <a:extLst>
              <a:ext uri="{FF2B5EF4-FFF2-40B4-BE49-F238E27FC236}">
                <a16:creationId xmlns:a16="http://schemas.microsoft.com/office/drawing/2014/main" id="{65C4CAD4-63DF-52C3-47BB-DC2C9E9E27BA}"/>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
            <a:r>
              <a:rPr lang="en-US" b="0" i="0" dirty="0">
                <a:solidFill>
                  <a:srgbClr val="040C28"/>
                </a:solidFill>
                <a:effectLst/>
                <a:latin typeface="Google Sans"/>
              </a:rPr>
              <a:t>The person or institutions underwriting a public issue of shares or debentures</a:t>
            </a:r>
            <a:r>
              <a:rPr lang="en-US" b="0" i="0" dirty="0">
                <a:solidFill>
                  <a:srgbClr val="1F1F1F"/>
                </a:solidFill>
                <a:effectLst/>
                <a:highlight>
                  <a:srgbClr val="FFFFFF"/>
                </a:highlight>
                <a:latin typeface="Google Sans"/>
              </a:rPr>
              <a:t> are called underwriters. Underwriters may be individuals, partnership firms or joint stock companies.</a:t>
            </a:r>
          </a:p>
          <a:p>
            <a:pPr algn="just"/>
            <a:r>
              <a:rPr lang="en-US" b="0" i="0" dirty="0">
                <a:solidFill>
                  <a:srgbClr val="474747"/>
                </a:solidFill>
                <a:effectLst/>
                <a:highlight>
                  <a:srgbClr val="FFFFFF"/>
                </a:highlight>
                <a:latin typeface="Google Sans"/>
              </a:rPr>
              <a:t>Their primary responsibility is to evaluate the risk associated with an investment, in order to determine an appropriate price for the IPO. </a:t>
            </a:r>
            <a:endParaRPr lang="en-IN" dirty="0"/>
          </a:p>
        </p:txBody>
      </p:sp>
    </p:spTree>
    <p:extLst>
      <p:ext uri="{BB962C8B-B14F-4D97-AF65-F5344CB8AC3E}">
        <p14:creationId xmlns:p14="http://schemas.microsoft.com/office/powerpoint/2010/main" val="2176692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1A511D-04E9-52FF-0861-CC06707400AE}"/>
              </a:ext>
            </a:extLst>
          </p:cNvPr>
          <p:cNvSpPr>
            <a:spLocks noGrp="1"/>
          </p:cNvSpPr>
          <p:nvPr>
            <p:ph type="title"/>
          </p:nvPr>
        </p:nvSpPr>
        <p:spPr>
          <a:solidFill>
            <a:schemeClr val="accent4">
              <a:lumMod val="20000"/>
              <a:lumOff val="80000"/>
            </a:schemeClr>
          </a:solidFill>
        </p:spPr>
        <p:txBody>
          <a:bodyPr/>
          <a:lstStyle/>
          <a:p>
            <a:pPr>
              <a:defRPr/>
            </a:pPr>
            <a:r>
              <a:rPr lang="en-IN" altLang="en-US" dirty="0"/>
              <a:t>Issue Mechanism </a:t>
            </a:r>
          </a:p>
        </p:txBody>
      </p:sp>
      <p:sp>
        <p:nvSpPr>
          <p:cNvPr id="3" name="Content Placeholder 2">
            <a:extLst>
              <a:ext uri="{FF2B5EF4-FFF2-40B4-BE49-F238E27FC236}">
                <a16:creationId xmlns:a16="http://schemas.microsoft.com/office/drawing/2014/main" id="{24DCD22A-6804-D475-9371-2B035F85F232}"/>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
              <a:defRPr/>
            </a:pPr>
            <a:r>
              <a:rPr lang="en-US" dirty="0"/>
              <a:t>The fund-raising in the primary market can be classified as follows: </a:t>
            </a:r>
          </a:p>
          <a:p>
            <a:pPr algn="just">
              <a:defRPr/>
            </a:pPr>
            <a:r>
              <a:rPr lang="en-US" dirty="0"/>
              <a:t>Public issue by prospectus (IPO/FPO) </a:t>
            </a:r>
          </a:p>
          <a:p>
            <a:pPr algn="just">
              <a:defRPr/>
            </a:pPr>
            <a:r>
              <a:rPr lang="en-US" dirty="0"/>
              <a:t>Private placement </a:t>
            </a:r>
          </a:p>
          <a:p>
            <a:pPr algn="just">
              <a:defRPr/>
            </a:pPr>
            <a:r>
              <a:rPr lang="en-US" dirty="0"/>
              <a:t>Rights issues </a:t>
            </a:r>
          </a:p>
          <a:p>
            <a:pPr algn="just">
              <a:defRPr/>
            </a:pPr>
            <a:r>
              <a:rPr lang="en-US" dirty="0"/>
              <a:t>Preferential issues</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D3BFF62-4B41-609E-A9F1-4903C6BB9C29}"/>
              </a:ext>
            </a:extLst>
          </p:cNvPr>
          <p:cNvSpPr>
            <a:spLocks noGrp="1"/>
          </p:cNvSpPr>
          <p:nvPr>
            <p:ph type="title"/>
          </p:nvPr>
        </p:nvSpPr>
        <p:spPr>
          <a:solidFill>
            <a:schemeClr val="accent4">
              <a:lumMod val="20000"/>
              <a:lumOff val="80000"/>
            </a:schemeClr>
          </a:solidFill>
        </p:spPr>
        <p:txBody>
          <a:bodyPr/>
          <a:lstStyle/>
          <a:p>
            <a:pPr>
              <a:defRPr/>
            </a:pPr>
            <a:r>
              <a:rPr lang="en-IN" altLang="en-US" dirty="0"/>
              <a:t>Primary and Secondary Market</a:t>
            </a:r>
          </a:p>
        </p:txBody>
      </p:sp>
      <p:pic>
        <p:nvPicPr>
          <p:cNvPr id="21507" name="Picture 2" descr="Primary market - fisdom">
            <a:extLst>
              <a:ext uri="{FF2B5EF4-FFF2-40B4-BE49-F238E27FC236}">
                <a16:creationId xmlns:a16="http://schemas.microsoft.com/office/drawing/2014/main" id="{376DE571-39B1-EBD5-AFD7-06954CCF4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45400" cy="4259263"/>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a:extLst>
              <a:ext uri="{FF2B5EF4-FFF2-40B4-BE49-F238E27FC236}">
                <a16:creationId xmlns:a16="http://schemas.microsoft.com/office/drawing/2014/main" id="{F5E4BF54-F1DB-D7C6-BB89-81A326D1604C}"/>
              </a:ext>
            </a:extLst>
          </p:cNvPr>
          <p:cNvSpPr/>
          <p:nvPr/>
        </p:nvSpPr>
        <p:spPr>
          <a:xfrm>
            <a:off x="609600" y="254000"/>
            <a:ext cx="7870825" cy="690563"/>
          </a:xfrm>
          <a:prstGeom prst="rect">
            <a:avLst/>
          </a:prstGeom>
          <a:solidFill>
            <a:schemeClr val="accent2">
              <a:lumMod val="20000"/>
              <a:lumOff val="80000"/>
            </a:schemeClr>
          </a:solidFill>
          <a:ln w="12600">
            <a:noFill/>
          </a:ln>
        </p:spPr>
        <p:style>
          <a:lnRef idx="0">
            <a:scrgbClr r="0" g="0" b="0"/>
          </a:lnRef>
          <a:fillRef idx="0">
            <a:scrgbClr r="0" g="0" b="0"/>
          </a:fillRef>
          <a:effectRef idx="0">
            <a:scrgbClr r="0" g="0" b="0"/>
          </a:effectRef>
          <a:fontRef idx="minor"/>
        </p:style>
        <p:txBody>
          <a:bodyPr lIns="41538" tIns="41538" rIns="41538" bIns="41538" anchor="b"/>
          <a:lstStyle/>
          <a:p>
            <a:pPr algn="ctr">
              <a:lnSpc>
                <a:spcPct val="90000"/>
              </a:lnSpc>
              <a:defRPr/>
            </a:pPr>
            <a:r>
              <a:rPr lang="en-US" sz="3200" b="1" spc="-1" dirty="0">
                <a:solidFill>
                  <a:srgbClr val="000000"/>
                </a:solidFill>
                <a:ea typeface="Arial"/>
              </a:rPr>
              <a:t>Modes of Public issues</a:t>
            </a:r>
          </a:p>
        </p:txBody>
      </p:sp>
      <p:graphicFrame>
        <p:nvGraphicFramePr>
          <p:cNvPr id="8" name="Diagram 7">
            <a:extLst>
              <a:ext uri="{FF2B5EF4-FFF2-40B4-BE49-F238E27FC236}">
                <a16:creationId xmlns:a16="http://schemas.microsoft.com/office/drawing/2014/main" id="{8F0437F9-F7D9-6742-9701-EA71EF5F35F3}"/>
              </a:ext>
            </a:extLst>
          </p:cNvPr>
          <p:cNvGraphicFramePr/>
          <p:nvPr/>
        </p:nvGraphicFramePr>
        <p:xfrm>
          <a:off x="441711" y="1222429"/>
          <a:ext cx="8039256" cy="4641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BA1B-8A7D-1324-C5DA-FED131454A70}"/>
              </a:ext>
            </a:extLst>
          </p:cNvPr>
          <p:cNvSpPr>
            <a:spLocks noGrp="1"/>
          </p:cNvSpPr>
          <p:nvPr>
            <p:ph type="title"/>
          </p:nvPr>
        </p:nvSpPr>
        <p:spPr>
          <a:solidFill>
            <a:schemeClr val="accent3">
              <a:lumMod val="40000"/>
              <a:lumOff val="60000"/>
            </a:schemeClr>
          </a:solidFill>
        </p:spPr>
        <p:txBody>
          <a:bodyPr/>
          <a:lstStyle/>
          <a:p>
            <a:pPr>
              <a:defRPr/>
            </a:pPr>
            <a:r>
              <a:rPr lang="en-IN" dirty="0"/>
              <a:t>Offer for Sale </a:t>
            </a:r>
          </a:p>
        </p:txBody>
      </p:sp>
      <p:sp>
        <p:nvSpPr>
          <p:cNvPr id="3" name="Content Placeholder 2">
            <a:extLst>
              <a:ext uri="{FF2B5EF4-FFF2-40B4-BE49-F238E27FC236}">
                <a16:creationId xmlns:a16="http://schemas.microsoft.com/office/drawing/2014/main" id="{1DA20189-0F62-C1A8-3D09-1EAD9CB1DC19}"/>
              </a:ext>
            </a:extLst>
          </p:cNvPr>
          <p:cNvSpPr>
            <a:spLocks noGrp="1"/>
          </p:cNvSpPr>
          <p:nvPr>
            <p:ph idx="1"/>
          </p:nvPr>
        </p:nvSpPr>
        <p:spPr>
          <a:solidFill>
            <a:schemeClr val="accent3">
              <a:lumMod val="40000"/>
              <a:lumOff val="60000"/>
            </a:schemeClr>
          </a:solidFill>
        </p:spPr>
        <p:txBody>
          <a:bodyPr/>
          <a:lstStyle/>
          <a:p>
            <a:pPr algn="just">
              <a:defRPr/>
            </a:pPr>
            <a:r>
              <a:rPr lang="en-US" dirty="0"/>
              <a:t>It is an offer of sale of securities by a listed company. FPO is also known as subsequent or seasoned public offering. SEBI (DIP) Guidelines define a listed company as a company which has any of its securities offered through an offer document listed on a recognized stock exchange and also includes public sector undertakings whose securities are listed on a recognized stock exchange. </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3D13-D4C5-E6EC-57D6-925BCAD1CA71}"/>
              </a:ext>
            </a:extLst>
          </p:cNvPr>
          <p:cNvSpPr>
            <a:spLocks noGrp="1"/>
          </p:cNvSpPr>
          <p:nvPr>
            <p:ph type="title"/>
          </p:nvPr>
        </p:nvSpPr>
        <p:spPr/>
        <p:txBody>
          <a:bodyPr/>
          <a:lstStyle/>
          <a:p>
            <a:r>
              <a:rPr lang="en-IN" sz="3200" b="1" i="0" u="none" strike="noStrike" baseline="0" dirty="0">
                <a:latin typeface="TimesNewRomanPSPro-Bold"/>
              </a:rPr>
              <a:t>Methods for Determining the Offer Price</a:t>
            </a:r>
            <a:endParaRPr lang="en-IN" sz="6600" dirty="0"/>
          </a:p>
        </p:txBody>
      </p:sp>
      <p:sp>
        <p:nvSpPr>
          <p:cNvPr id="3" name="Content Placeholder 2">
            <a:extLst>
              <a:ext uri="{FF2B5EF4-FFF2-40B4-BE49-F238E27FC236}">
                <a16:creationId xmlns:a16="http://schemas.microsoft.com/office/drawing/2014/main" id="{D9B9FCDB-30A0-28EB-33BA-2EAD69AB91A8}"/>
              </a:ext>
            </a:extLst>
          </p:cNvPr>
          <p:cNvSpPr>
            <a:spLocks noGrp="1"/>
          </p:cNvSpPr>
          <p:nvPr>
            <p:ph idx="1"/>
          </p:nvPr>
        </p:nvSpPr>
        <p:spPr/>
        <p:txBody>
          <a:bodyPr/>
          <a:lstStyle/>
          <a:p>
            <a:pPr algn="l"/>
            <a:r>
              <a:rPr lang="en-IN" sz="2800" b="0" i="0" u="none" strike="noStrike" baseline="0" dirty="0">
                <a:latin typeface="OfficinaSansITCStd-Book"/>
              </a:rPr>
              <a:t>Fixed Price</a:t>
            </a:r>
          </a:p>
          <a:p>
            <a:pPr algn="l"/>
            <a:r>
              <a:rPr lang="en-IN" sz="2800" b="0" i="0" u="none" strike="noStrike" baseline="0" dirty="0">
                <a:latin typeface="OfficinaSansITCStd-Book"/>
              </a:rPr>
              <a:t>Book Building</a:t>
            </a:r>
            <a:endParaRPr lang="en-IN" sz="4400" dirty="0"/>
          </a:p>
        </p:txBody>
      </p:sp>
    </p:spTree>
    <p:extLst>
      <p:ext uri="{BB962C8B-B14F-4D97-AF65-F5344CB8AC3E}">
        <p14:creationId xmlns:p14="http://schemas.microsoft.com/office/powerpoint/2010/main" val="1838989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1">
            <a:extLst>
              <a:ext uri="{FF2B5EF4-FFF2-40B4-BE49-F238E27FC236}">
                <a16:creationId xmlns:a16="http://schemas.microsoft.com/office/drawing/2014/main" id="{9A5F3AE0-E883-4D84-F4A9-151949845558}"/>
              </a:ext>
            </a:extLst>
          </p:cNvPr>
          <p:cNvGrpSpPr>
            <a:grpSpLocks/>
          </p:cNvGrpSpPr>
          <p:nvPr/>
        </p:nvGrpSpPr>
        <p:grpSpPr bwMode="auto">
          <a:xfrm>
            <a:off x="350838" y="1209676"/>
            <a:ext cx="8335962" cy="5143499"/>
            <a:chOff x="2742689" y="714376"/>
            <a:chExt cx="9055192" cy="4848224"/>
          </a:xfrm>
        </p:grpSpPr>
        <p:sp>
          <p:nvSpPr>
            <p:cNvPr id="5" name="Rectangle 4">
              <a:extLst>
                <a:ext uri="{FF2B5EF4-FFF2-40B4-BE49-F238E27FC236}">
                  <a16:creationId xmlns:a16="http://schemas.microsoft.com/office/drawing/2014/main" id="{D577D38F-D527-3F58-7CF1-7282992449CD}"/>
                </a:ext>
              </a:extLst>
            </p:cNvPr>
            <p:cNvSpPr/>
            <p:nvPr/>
          </p:nvSpPr>
          <p:spPr>
            <a:xfrm>
              <a:off x="2970811" y="2368442"/>
              <a:ext cx="8827070" cy="129315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118700" indent="-118700" algn="just">
                <a:buFont typeface="Arial" pitchFamily="34" charset="0"/>
                <a:buChar char="•"/>
                <a:defRPr/>
              </a:pPr>
              <a:r>
                <a:rPr lang="en-US" dirty="0">
                  <a:solidFill>
                    <a:schemeClr val="tx1"/>
                  </a:solidFill>
                  <a:latin typeface="Arial" panose="020B0604020202020204" pitchFamily="34" charset="0"/>
                  <a:cs typeface="Arial" panose="020B0604020202020204" pitchFamily="34" charset="0"/>
                </a:rPr>
                <a:t>Further Public Offer / Follow-on Offer.</a:t>
              </a:r>
            </a:p>
            <a:p>
              <a:pPr marL="118700" indent="-118700" algn="just">
                <a:buFont typeface="Arial" pitchFamily="34" charset="0"/>
                <a:buChar char="•"/>
                <a:defRPr/>
              </a:pPr>
              <a:r>
                <a:rPr lang="en-US" dirty="0">
                  <a:solidFill>
                    <a:schemeClr val="tx1"/>
                  </a:solidFill>
                  <a:latin typeface="Arial" panose="020B0604020202020204" pitchFamily="34" charset="0"/>
                  <a:cs typeface="Arial" panose="020B0604020202020204" pitchFamily="34" charset="0"/>
                </a:rPr>
                <a:t>Done by already listed company.</a:t>
              </a:r>
            </a:p>
            <a:p>
              <a:pPr marL="118700" indent="-118700" algn="just">
                <a:buFont typeface="Arial" pitchFamily="34" charset="0"/>
                <a:buChar char="•"/>
                <a:defRPr/>
              </a:pPr>
              <a:r>
                <a:rPr lang="en-US" dirty="0">
                  <a:solidFill>
                    <a:schemeClr val="tx1"/>
                  </a:solidFill>
                  <a:latin typeface="Arial" panose="020B0604020202020204" pitchFamily="34" charset="0"/>
                  <a:cs typeface="Arial" panose="020B0604020202020204" pitchFamily="34" charset="0"/>
                </a:rPr>
                <a:t>Fresh issue of securities / Offer for sale of securities to public.</a:t>
              </a:r>
              <a:endParaRPr lang="en-US" sz="1292"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B70A460-D879-9C05-7FB3-9A9F0F207961}"/>
                </a:ext>
              </a:extLst>
            </p:cNvPr>
            <p:cNvSpPr/>
            <p:nvPr/>
          </p:nvSpPr>
          <p:spPr>
            <a:xfrm>
              <a:off x="2970811" y="3804790"/>
              <a:ext cx="8827070" cy="1515399"/>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108441" indent="-108441" algn="jus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Done by already listed company.</a:t>
              </a:r>
            </a:p>
            <a:p>
              <a:pPr marL="108441" indent="-108441" algn="jus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Issue of securities to its existing shareholders (as on a Record date).</a:t>
              </a:r>
            </a:p>
            <a:p>
              <a:pPr marL="108441" indent="-108441" algn="jus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Record Date is fixed by the issuer.</a:t>
              </a:r>
            </a:p>
            <a:p>
              <a:pPr marL="108441" indent="-108441" algn="jus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The rights offered in a particular ratio to the number of securities held by existing shareholders as on the record date.</a:t>
              </a:r>
            </a:p>
          </p:txBody>
        </p:sp>
        <p:sp>
          <p:nvSpPr>
            <p:cNvPr id="10" name="Rectangle 9">
              <a:extLst>
                <a:ext uri="{FF2B5EF4-FFF2-40B4-BE49-F238E27FC236}">
                  <a16:creationId xmlns:a16="http://schemas.microsoft.com/office/drawing/2014/main" id="{966713F2-2D8D-7BED-DB97-7AF22985BBBC}"/>
                </a:ext>
              </a:extLst>
            </p:cNvPr>
            <p:cNvSpPr/>
            <p:nvPr/>
          </p:nvSpPr>
          <p:spPr>
            <a:xfrm>
              <a:off x="2970811" y="714376"/>
              <a:ext cx="8827070" cy="1455344"/>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118700" indent="-118700"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Initial Public Offering.</a:t>
              </a:r>
            </a:p>
            <a:p>
              <a:pPr marL="118700" indent="-118700"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Done by unlisted company.</a:t>
              </a:r>
            </a:p>
            <a:p>
              <a:pPr marL="118700" indent="-118700"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Fresh issue of securities/ offers its existing securities for sale/ Combination of both.</a:t>
              </a:r>
            </a:p>
            <a:p>
              <a:pPr marL="118700" indent="-118700"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Securities issued for the first time to the public.</a:t>
              </a:r>
            </a:p>
            <a:p>
              <a:pPr marL="118700" indent="-118700"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Paves way for listing and trading of the issuer’s securities in the Stock Exchange(s). </a:t>
              </a:r>
              <a:endParaRPr lang="en-US" sz="14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32C77A7-3545-07B1-2D42-A7BF81CB6E04}"/>
                </a:ext>
              </a:extLst>
            </p:cNvPr>
            <p:cNvCxnSpPr/>
            <p:nvPr/>
          </p:nvCxnSpPr>
          <p:spPr>
            <a:xfrm>
              <a:off x="2742689" y="714376"/>
              <a:ext cx="0" cy="4848224"/>
            </a:xfrm>
            <a:prstGeom prst="line">
              <a:avLst/>
            </a:prstGeom>
            <a:ln/>
          </p:spPr>
          <p:style>
            <a:lnRef idx="2">
              <a:schemeClr val="dk1"/>
            </a:lnRef>
            <a:fillRef idx="1">
              <a:schemeClr val="lt1"/>
            </a:fillRef>
            <a:effectRef idx="0">
              <a:schemeClr val="dk1"/>
            </a:effectRef>
            <a:fontRef idx="minor">
              <a:schemeClr val="dk1"/>
            </a:fontRef>
          </p:style>
        </p:cxnSp>
      </p:grpSp>
      <p:sp>
        <p:nvSpPr>
          <p:cNvPr id="13" name="Rectangle 12">
            <a:extLst>
              <a:ext uri="{FF2B5EF4-FFF2-40B4-BE49-F238E27FC236}">
                <a16:creationId xmlns:a16="http://schemas.microsoft.com/office/drawing/2014/main" id="{5AECE78D-48F0-7F35-CE23-280ECADB76A7}"/>
              </a:ext>
            </a:extLst>
          </p:cNvPr>
          <p:cNvSpPr/>
          <p:nvPr/>
        </p:nvSpPr>
        <p:spPr>
          <a:xfrm>
            <a:off x="201613" y="504825"/>
            <a:ext cx="8335962" cy="490538"/>
          </a:xfrm>
          <a:prstGeom prst="rect">
            <a:avLst/>
          </a:prstGeom>
          <a:solidFill>
            <a:schemeClr val="accent2">
              <a:lumMod val="20000"/>
              <a:lumOff val="80000"/>
            </a:schemeClr>
          </a:solidFill>
        </p:spPr>
        <p:txBody>
          <a:bodyPr>
            <a:spAutoFit/>
          </a:bodyPr>
          <a:lstStyle/>
          <a:p>
            <a:pPr algn="ctr">
              <a:defRPr/>
            </a:pPr>
            <a:r>
              <a:rPr lang="en-US" sz="2585" b="1" dirty="0"/>
              <a:t>Modes of Capital Issuances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20C234-7ED6-3164-487D-C450646A02CD}"/>
              </a:ext>
            </a:extLst>
          </p:cNvPr>
          <p:cNvSpPr/>
          <p:nvPr/>
        </p:nvSpPr>
        <p:spPr>
          <a:xfrm>
            <a:off x="561975" y="420688"/>
            <a:ext cx="8334375" cy="488950"/>
          </a:xfrm>
          <a:prstGeom prst="rect">
            <a:avLst/>
          </a:prstGeom>
          <a:solidFill>
            <a:schemeClr val="accent2">
              <a:lumMod val="20000"/>
              <a:lumOff val="80000"/>
            </a:schemeClr>
          </a:solidFill>
        </p:spPr>
        <p:txBody>
          <a:bodyPr>
            <a:spAutoFit/>
          </a:bodyPr>
          <a:lstStyle/>
          <a:p>
            <a:pPr algn="ctr">
              <a:defRPr/>
            </a:pPr>
            <a:r>
              <a:rPr lang="en-US" sz="2585" b="1" dirty="0"/>
              <a:t>Modes of Capital Issuances </a:t>
            </a:r>
          </a:p>
        </p:txBody>
      </p:sp>
      <p:grpSp>
        <p:nvGrpSpPr>
          <p:cNvPr id="32771" name="Group 7">
            <a:extLst>
              <a:ext uri="{FF2B5EF4-FFF2-40B4-BE49-F238E27FC236}">
                <a16:creationId xmlns:a16="http://schemas.microsoft.com/office/drawing/2014/main" id="{94199E99-57CD-D38B-079C-707020E26315}"/>
              </a:ext>
            </a:extLst>
          </p:cNvPr>
          <p:cNvGrpSpPr>
            <a:grpSpLocks/>
          </p:cNvGrpSpPr>
          <p:nvPr/>
        </p:nvGrpSpPr>
        <p:grpSpPr bwMode="auto">
          <a:xfrm>
            <a:off x="684213" y="1366838"/>
            <a:ext cx="7989887" cy="4805362"/>
            <a:chOff x="409462" y="1198973"/>
            <a:chExt cx="11289947" cy="4695824"/>
          </a:xfrm>
        </p:grpSpPr>
        <p:cxnSp>
          <p:nvCxnSpPr>
            <p:cNvPr id="11" name="Straight Connector 10">
              <a:extLst>
                <a:ext uri="{FF2B5EF4-FFF2-40B4-BE49-F238E27FC236}">
                  <a16:creationId xmlns:a16="http://schemas.microsoft.com/office/drawing/2014/main" id="{508FC283-8906-B752-EB4C-277C27CEE167}"/>
                </a:ext>
              </a:extLst>
            </p:cNvPr>
            <p:cNvCxnSpPr/>
            <p:nvPr/>
          </p:nvCxnSpPr>
          <p:spPr>
            <a:xfrm>
              <a:off x="2693024" y="1198973"/>
              <a:ext cx="0" cy="4695824"/>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grpSp>
          <p:nvGrpSpPr>
            <p:cNvPr id="32773" name="Group 6">
              <a:extLst>
                <a:ext uri="{FF2B5EF4-FFF2-40B4-BE49-F238E27FC236}">
                  <a16:creationId xmlns:a16="http://schemas.microsoft.com/office/drawing/2014/main" id="{A934686D-347B-6610-9056-9AB9A178B1D6}"/>
                </a:ext>
              </a:extLst>
            </p:cNvPr>
            <p:cNvGrpSpPr>
              <a:grpSpLocks/>
            </p:cNvGrpSpPr>
            <p:nvPr/>
          </p:nvGrpSpPr>
          <p:grpSpPr bwMode="auto">
            <a:xfrm>
              <a:off x="409462" y="1198973"/>
              <a:ext cx="11289947" cy="4571171"/>
              <a:chOff x="507934" y="1494353"/>
              <a:chExt cx="11289947" cy="4571171"/>
            </a:xfrm>
          </p:grpSpPr>
          <p:sp>
            <p:nvSpPr>
              <p:cNvPr id="3" name="object 11">
                <a:extLst>
                  <a:ext uri="{FF2B5EF4-FFF2-40B4-BE49-F238E27FC236}">
                    <a16:creationId xmlns:a16="http://schemas.microsoft.com/office/drawing/2014/main" id="{CAC99502-E170-4C55-3190-08FB006A1691}"/>
                  </a:ext>
                </a:extLst>
              </p:cNvPr>
              <p:cNvSpPr txBox="1"/>
              <p:nvPr/>
            </p:nvSpPr>
            <p:spPr>
              <a:xfrm>
                <a:off x="507934" y="3228721"/>
                <a:ext cx="2077189" cy="1174344"/>
              </a:xfrm>
              <a:prstGeom prst="rect">
                <a:avLst/>
              </a:prstGeom>
              <a:solidFill>
                <a:schemeClr val="accent2"/>
              </a:solidFill>
            </p:spPr>
            <p:txBody>
              <a:bodyPr lIns="0" tIns="0" rIns="0" bIns="0" anchor="ctr">
                <a:spAutoFit/>
              </a:bodyPr>
              <a:lstStyle/>
              <a:p>
                <a:pPr algn="ctr">
                  <a:spcBef>
                    <a:spcPts val="4"/>
                  </a:spcBef>
                  <a:defRPr/>
                </a:pPr>
                <a:endParaRPr lang="en-US" sz="1477" dirty="0"/>
              </a:p>
              <a:p>
                <a:pPr algn="ctr">
                  <a:spcBef>
                    <a:spcPts val="4"/>
                  </a:spcBef>
                  <a:defRPr/>
                </a:pPr>
                <a:endParaRPr sz="1477" dirty="0"/>
              </a:p>
              <a:p>
                <a:pPr algn="ctr">
                  <a:defRPr/>
                </a:pPr>
                <a:r>
                  <a:rPr lang="en-US" sz="1477" b="1" spc="-4" dirty="0">
                    <a:solidFill>
                      <a:srgbClr val="FFFFFF"/>
                    </a:solidFill>
                  </a:rPr>
                  <a:t>Preferential Issue</a:t>
                </a:r>
              </a:p>
              <a:p>
                <a:pPr algn="ctr">
                  <a:defRPr/>
                </a:pPr>
                <a:endParaRPr lang="en-US" sz="1477" b="1" spc="-4" dirty="0">
                  <a:solidFill>
                    <a:srgbClr val="FFFFFF"/>
                  </a:solidFill>
                </a:endParaRPr>
              </a:p>
            </p:txBody>
          </p:sp>
          <p:sp>
            <p:nvSpPr>
              <p:cNvPr id="4" name="object 11">
                <a:extLst>
                  <a:ext uri="{FF2B5EF4-FFF2-40B4-BE49-F238E27FC236}">
                    <a16:creationId xmlns:a16="http://schemas.microsoft.com/office/drawing/2014/main" id="{5AE25BCE-155A-28EE-AF66-8235F9446CD9}"/>
                  </a:ext>
                </a:extLst>
              </p:cNvPr>
              <p:cNvSpPr txBox="1"/>
              <p:nvPr/>
            </p:nvSpPr>
            <p:spPr>
              <a:xfrm>
                <a:off x="507934" y="4953781"/>
                <a:ext cx="2077189" cy="704296"/>
              </a:xfrm>
              <a:prstGeom prst="rect">
                <a:avLst/>
              </a:prstGeom>
              <a:solidFill>
                <a:schemeClr val="accent4"/>
              </a:solidFill>
            </p:spPr>
            <p:txBody>
              <a:bodyPr lIns="0" tIns="0" rIns="0" bIns="0" anchor="ctr">
                <a:spAutoFit/>
              </a:bodyPr>
              <a:lstStyle/>
              <a:p>
                <a:pPr algn="ctr">
                  <a:defRPr/>
                </a:pPr>
                <a:endParaRPr lang="en-US" sz="1477" b="1" spc="-4" dirty="0">
                  <a:solidFill>
                    <a:srgbClr val="FFFFFF"/>
                  </a:solidFill>
                </a:endParaRPr>
              </a:p>
              <a:p>
                <a:pPr algn="ctr">
                  <a:defRPr/>
                </a:pPr>
                <a:r>
                  <a:rPr lang="en-US" sz="1477" b="1" spc="-4" dirty="0">
                    <a:solidFill>
                      <a:srgbClr val="FFFFFF"/>
                    </a:solidFill>
                  </a:rPr>
                  <a:t>QIP</a:t>
                </a:r>
              </a:p>
              <a:p>
                <a:pPr algn="ctr">
                  <a:defRPr/>
                </a:pPr>
                <a:endParaRPr lang="en-US" sz="1477" b="1" spc="-4" dirty="0">
                  <a:solidFill>
                    <a:srgbClr val="FFFFFF"/>
                  </a:solidFill>
                </a:endParaRPr>
              </a:p>
            </p:txBody>
          </p:sp>
          <p:sp>
            <p:nvSpPr>
              <p:cNvPr id="5" name="Rectangle 4">
                <a:extLst>
                  <a:ext uri="{FF2B5EF4-FFF2-40B4-BE49-F238E27FC236}">
                    <a16:creationId xmlns:a16="http://schemas.microsoft.com/office/drawing/2014/main" id="{64B2143B-0F64-FCC6-1988-23CE68D55113}"/>
                  </a:ext>
                </a:extLst>
              </p:cNvPr>
              <p:cNvSpPr/>
              <p:nvPr/>
            </p:nvSpPr>
            <p:spPr>
              <a:xfrm>
                <a:off x="2970951" y="4697814"/>
                <a:ext cx="8826930" cy="136825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Qualified Institutional Placement.</a:t>
                </a:r>
              </a:p>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Done by already listed company.</a:t>
                </a:r>
              </a:p>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Issue of shares / convertible securities (like warrants) to Qualified Institutional Buyers (QIBs).</a:t>
                </a:r>
              </a:p>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Subject to prescribed norms such as minimum pricing and minimum public shareholding. </a:t>
                </a:r>
              </a:p>
            </p:txBody>
          </p:sp>
          <p:sp>
            <p:nvSpPr>
              <p:cNvPr id="10" name="Rectangle 9">
                <a:extLst>
                  <a:ext uri="{FF2B5EF4-FFF2-40B4-BE49-F238E27FC236}">
                    <a16:creationId xmlns:a16="http://schemas.microsoft.com/office/drawing/2014/main" id="{07F04EDC-D9AA-69C4-6AC1-9D792D7A26DF}"/>
                  </a:ext>
                </a:extLst>
              </p:cNvPr>
              <p:cNvSpPr/>
              <p:nvPr/>
            </p:nvSpPr>
            <p:spPr>
              <a:xfrm>
                <a:off x="2970951" y="3200797"/>
                <a:ext cx="8826930" cy="1261217"/>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Done by already listed company.</a:t>
                </a:r>
              </a:p>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Issue of shares / convertible securities (like warrants) to a select group of persons.</a:t>
                </a:r>
              </a:p>
              <a:p>
                <a:pPr marL="263776" indent="-263776" algn="jus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Subject to prescribed norms such as minimum pricing, minimum public shareholding and lock-in.</a:t>
                </a:r>
              </a:p>
            </p:txBody>
          </p:sp>
          <p:sp>
            <p:nvSpPr>
              <p:cNvPr id="14" name="object 11">
                <a:extLst>
                  <a:ext uri="{FF2B5EF4-FFF2-40B4-BE49-F238E27FC236}">
                    <a16:creationId xmlns:a16="http://schemas.microsoft.com/office/drawing/2014/main" id="{3DADCAA3-865C-1E89-58F0-8ED4DD63BD45}"/>
                  </a:ext>
                </a:extLst>
              </p:cNvPr>
              <p:cNvSpPr txBox="1"/>
              <p:nvPr/>
            </p:nvSpPr>
            <p:spPr>
              <a:xfrm>
                <a:off x="507934" y="1759627"/>
                <a:ext cx="2077189" cy="1174345"/>
              </a:xfrm>
              <a:prstGeom prst="rect">
                <a:avLst/>
              </a:prstGeom>
              <a:solidFill>
                <a:schemeClr val="accent6">
                  <a:lumMod val="50000"/>
                </a:schemeClr>
              </a:solidFill>
            </p:spPr>
            <p:txBody>
              <a:bodyPr lIns="0" tIns="0" rIns="0" bIns="0" anchor="ctr">
                <a:spAutoFit/>
              </a:bodyPr>
              <a:lstStyle/>
              <a:p>
                <a:pPr algn="ctr">
                  <a:spcBef>
                    <a:spcPts val="4"/>
                  </a:spcBef>
                  <a:defRPr/>
                </a:pPr>
                <a:endParaRPr sz="1477" dirty="0"/>
              </a:p>
              <a:p>
                <a:pPr algn="ctr">
                  <a:defRPr/>
                </a:pPr>
                <a:endParaRPr lang="en-US" sz="1477" b="1" spc="-4" dirty="0">
                  <a:solidFill>
                    <a:srgbClr val="FFFFFF"/>
                  </a:solidFill>
                </a:endParaRPr>
              </a:p>
              <a:p>
                <a:pPr algn="ctr">
                  <a:defRPr/>
                </a:pPr>
                <a:r>
                  <a:rPr lang="en-US" sz="1477" b="1" spc="-4" dirty="0">
                    <a:solidFill>
                      <a:srgbClr val="FFFFFF"/>
                    </a:solidFill>
                  </a:rPr>
                  <a:t>Bonus Issue</a:t>
                </a:r>
              </a:p>
              <a:p>
                <a:pPr algn="ctr">
                  <a:defRPr/>
                </a:pPr>
                <a:endParaRPr lang="en-US" sz="1477" b="1" spc="-4" dirty="0">
                  <a:solidFill>
                    <a:srgbClr val="FFFFFF"/>
                  </a:solidFill>
                </a:endParaRPr>
              </a:p>
              <a:p>
                <a:pPr algn="ctr">
                  <a:defRPr/>
                </a:pPr>
                <a:endParaRPr lang="en-US" sz="1477" b="1" spc="-4" dirty="0">
                  <a:solidFill>
                    <a:srgbClr val="FFFFFF"/>
                  </a:solidFill>
                </a:endParaRPr>
              </a:p>
            </p:txBody>
          </p:sp>
          <p:sp>
            <p:nvSpPr>
              <p:cNvPr id="15" name="Rectangle 14">
                <a:extLst>
                  <a:ext uri="{FF2B5EF4-FFF2-40B4-BE49-F238E27FC236}">
                    <a16:creationId xmlns:a16="http://schemas.microsoft.com/office/drawing/2014/main" id="{A8770C07-C05F-4276-2362-130FEFBE01F7}"/>
                  </a:ext>
                </a:extLst>
              </p:cNvPr>
              <p:cNvSpPr/>
              <p:nvPr/>
            </p:nvSpPr>
            <p:spPr>
              <a:xfrm>
                <a:off x="2970951" y="1494353"/>
                <a:ext cx="8813471" cy="159940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gn="just">
                  <a:buFont typeface="Arial" panose="020B0604020202020204" pitchFamily="34" charset="0"/>
                  <a:buChar char="•"/>
                  <a:defRP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Done by already listed company.</a:t>
                </a:r>
              </a:p>
              <a:p>
                <a:pPr marL="263776" indent="-263776" algn="just">
                  <a:buFont typeface="Arial" panose="020B0604020202020204" pitchFamily="34" charset="0"/>
                  <a:buChar char="•"/>
                  <a:defRP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Issue of shares to existing shareholders (as on a record date).</a:t>
                </a:r>
              </a:p>
              <a:p>
                <a:pPr marL="263776" indent="-263776" algn="just">
                  <a:buFont typeface="Arial" panose="020B0604020202020204" pitchFamily="34" charset="0"/>
                  <a:buChar char="•"/>
                  <a:defRP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Existing shareholders need not make any payment for “Bonus” shares.</a:t>
                </a:r>
              </a:p>
              <a:p>
                <a:pPr marL="263776" indent="-263776" algn="just">
                  <a:buFont typeface="Arial" panose="020B0604020202020204" pitchFamily="34" charset="0"/>
                  <a:buChar char="•"/>
                  <a:defRP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Shares are issued out of the company’s free reserve or share premium account.</a:t>
                </a:r>
              </a:p>
              <a:p>
                <a:pPr marL="263776" indent="-263776" algn="just">
                  <a:buFont typeface="Arial" panose="020B0604020202020204" pitchFamily="34" charset="0"/>
                  <a:buChar char="•"/>
                  <a:defRPr/>
                </a:pPr>
                <a:r>
                  <a:rPr lang="en-US" sz="1400" dirty="0">
                    <a:solidFill>
                      <a:prstClr val="black">
                        <a:hueOff val="0"/>
                        <a:satOff val="0"/>
                        <a:lumOff val="0"/>
                        <a:alphaOff val="0"/>
                      </a:prstClr>
                    </a:solidFill>
                    <a:latin typeface="Arial" panose="020B0604020202020204" pitchFamily="34" charset="0"/>
                    <a:cs typeface="Arial" panose="020B0604020202020204" pitchFamily="34" charset="0"/>
                  </a:rPr>
                  <a:t>Issued in a particular ratio to the number of securities held on  record date.</a:t>
                </a:r>
                <a:endParaRPr lang="en-US" sz="1292" dirty="0">
                  <a:solidFill>
                    <a:prstClr val="black">
                      <a:hueOff val="0"/>
                      <a:satOff val="0"/>
                      <a:lumOff val="0"/>
                      <a:alphaOff val="0"/>
                    </a:prstClr>
                  </a:solidFill>
                  <a:latin typeface="Arial" panose="020B0604020202020204" pitchFamily="34" charset="0"/>
                  <a:cs typeface="Arial" panose="020B0604020202020204" pitchFamily="34" charset="0"/>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8C4A-2350-5E49-6D14-07739115395D}"/>
              </a:ext>
            </a:extLst>
          </p:cNvPr>
          <p:cNvSpPr>
            <a:spLocks noGrp="1"/>
          </p:cNvSpPr>
          <p:nvPr>
            <p:ph type="title"/>
          </p:nvPr>
        </p:nvSpPr>
        <p:spPr>
          <a:xfrm>
            <a:off x="1965325" y="331788"/>
            <a:ext cx="5124450" cy="703262"/>
          </a:xfrm>
          <a:solidFill>
            <a:schemeClr val="accent4">
              <a:lumMod val="20000"/>
              <a:lumOff val="80000"/>
            </a:schemeClr>
          </a:solidFill>
        </p:spPr>
        <p:txBody>
          <a:bodyPr>
            <a:noAutofit/>
          </a:bodyPr>
          <a:lstStyle/>
          <a:p>
            <a:pPr>
              <a:defRPr/>
            </a:pPr>
            <a:r>
              <a:rPr lang="en-US" sz="2585" b="1" dirty="0">
                <a:latin typeface="Arial" panose="020B0604020202020204" pitchFamily="34" charset="0"/>
                <a:cs typeface="Arial" panose="020B0604020202020204" pitchFamily="34" charset="0"/>
              </a:rPr>
              <a:t>IPO - Initial Public Offering</a:t>
            </a:r>
          </a:p>
        </p:txBody>
      </p:sp>
      <p:sp>
        <p:nvSpPr>
          <p:cNvPr id="3" name="Content Placeholder 2">
            <a:extLst>
              <a:ext uri="{FF2B5EF4-FFF2-40B4-BE49-F238E27FC236}">
                <a16:creationId xmlns:a16="http://schemas.microsoft.com/office/drawing/2014/main" id="{339F73B1-7307-37DE-C2F9-8A9C48B9934A}"/>
              </a:ext>
            </a:extLst>
          </p:cNvPr>
          <p:cNvSpPr>
            <a:spLocks noGrp="1"/>
          </p:cNvSpPr>
          <p:nvPr>
            <p:ph idx="4294967295"/>
          </p:nvPr>
        </p:nvSpPr>
        <p:spPr>
          <a:xfrm>
            <a:off x="277813" y="1204913"/>
            <a:ext cx="8618537" cy="4713287"/>
          </a:xfrm>
        </p:spPr>
        <p:txBody>
          <a:bodyPr>
            <a:noAutofit/>
          </a:bodyPr>
          <a:lstStyle/>
          <a:p>
            <a:pPr>
              <a:buFont typeface="Wingdings" panose="05000000000000000000" pitchFamily="2" charset="2"/>
              <a:buChar char="Ø"/>
              <a:defRPr/>
            </a:pPr>
            <a:r>
              <a:rPr lang="en-US" sz="1477" dirty="0">
                <a:latin typeface="Arial" panose="020B0604020202020204" pitchFamily="34" charset="0"/>
                <a:cs typeface="Arial" panose="020B0604020202020204" pitchFamily="34" charset="0"/>
              </a:rPr>
              <a:t>Process of a company to be publicly listed and traded company.</a:t>
            </a:r>
          </a:p>
          <a:p>
            <a:pPr algn="just">
              <a:buFont typeface="Wingdings" panose="05000000000000000000" pitchFamily="2" charset="2"/>
              <a:buChar char="Ø"/>
              <a:defRPr/>
            </a:pPr>
            <a:r>
              <a:rPr lang="en-US" sz="1477" b="1" dirty="0">
                <a:latin typeface="Arial" panose="020B0604020202020204" pitchFamily="34" charset="0"/>
                <a:cs typeface="Arial" panose="020B0604020202020204" pitchFamily="34" charset="0"/>
              </a:rPr>
              <a:t>IPO</a:t>
            </a:r>
            <a:r>
              <a:rPr lang="en-US" sz="1477" dirty="0">
                <a:latin typeface="Arial" panose="020B0604020202020204" pitchFamily="34" charset="0"/>
                <a:cs typeface="Arial" panose="020B0604020202020204" pitchFamily="34" charset="0"/>
              </a:rPr>
              <a:t>: Fresh issue of shares / Offer for Sale of shares by existing investors/ Combination of both.</a:t>
            </a:r>
          </a:p>
          <a:p>
            <a:pPr>
              <a:buFont typeface="Wingdings" panose="05000000000000000000" pitchFamily="2" charset="2"/>
              <a:buChar char="Ø"/>
              <a:defRPr/>
            </a:pPr>
            <a:r>
              <a:rPr lang="en-US" sz="1477" dirty="0">
                <a:latin typeface="Arial" panose="020B0604020202020204" pitchFamily="34" charset="0"/>
                <a:cs typeface="Arial" panose="020B0604020202020204" pitchFamily="34" charset="0"/>
              </a:rPr>
              <a:t>Process of IPO is as follows:</a:t>
            </a:r>
          </a:p>
          <a:p>
            <a:pPr marL="498474">
              <a:buFontTx/>
              <a:buChar char="-"/>
              <a:defRPr/>
            </a:pPr>
            <a:endParaRPr lang="en-US" sz="1662" dirty="0">
              <a:latin typeface="Arial" panose="020B0604020202020204" pitchFamily="34" charset="0"/>
              <a:cs typeface="Arial" panose="020B0604020202020204" pitchFamily="34" charset="0"/>
            </a:endParaRPr>
          </a:p>
          <a:p>
            <a:pPr marL="498474">
              <a:buFontTx/>
              <a:buChar char="-"/>
              <a:defRPr/>
            </a:pPr>
            <a:endParaRPr lang="en-US" sz="1662"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9421FF69-791D-0773-EFF6-47093B92B8B9}"/>
              </a:ext>
            </a:extLst>
          </p:cNvPr>
          <p:cNvGraphicFramePr/>
          <p:nvPr/>
        </p:nvGraphicFramePr>
        <p:xfrm>
          <a:off x="422031" y="2554794"/>
          <a:ext cx="8187397" cy="3412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2">
            <a:extLst>
              <a:ext uri="{FF2B5EF4-FFF2-40B4-BE49-F238E27FC236}">
                <a16:creationId xmlns:a16="http://schemas.microsoft.com/office/drawing/2014/main" id="{837FA8FA-2FF4-D091-6B02-83A37033DCEF}"/>
              </a:ext>
            </a:extLst>
          </p:cNvPr>
          <p:cNvSpPr>
            <a:spLocks noGrp="1"/>
          </p:cNvSpPr>
          <p:nvPr>
            <p:ph sz="half" idx="2"/>
          </p:nvPr>
        </p:nvSpPr>
        <p:spPr>
          <a:xfrm>
            <a:off x="381000" y="1600200"/>
            <a:ext cx="8153400" cy="4495800"/>
          </a:xfrm>
          <a:solidFill>
            <a:schemeClr val="accent5">
              <a:lumMod val="40000"/>
              <a:lumOff val="60000"/>
            </a:schemeClr>
          </a:solidFill>
        </p:spPr>
        <p:txBody>
          <a:bodyPr/>
          <a:lstStyle/>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Equity Shares</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Preference Shares</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Debentures / Bonds</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Mutual Fund Units</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Government Securities </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Others </a:t>
            </a:r>
          </a:p>
          <a:p>
            <a:pPr algn="just">
              <a:defRPr/>
            </a:pPr>
            <a:endParaRPr lang="en-IN" sz="2000" b="1" dirty="0">
              <a:latin typeface="Calibri Light" panose="020F0302020204030204" pitchFamily="34" charset="0"/>
              <a:cs typeface="Calibri Light" panose="020F0302020204030204" pitchFamily="34" charset="0"/>
            </a:endParaRPr>
          </a:p>
          <a:p>
            <a:pPr marL="0" indent="0" algn="just">
              <a:buFont typeface="Arial" panose="020B0604020202020204" pitchFamily="34" charset="0"/>
              <a:buNone/>
              <a:defRPr/>
            </a:pPr>
            <a:r>
              <a:rPr lang="en-IN" sz="2000" b="1" dirty="0">
                <a:latin typeface="Calibri Light" panose="020F0302020204030204" pitchFamily="34" charset="0"/>
                <a:cs typeface="Calibri Light" panose="020F0302020204030204" pitchFamily="34" charset="0"/>
              </a:rPr>
              <a:t>What are not Securities? </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Fixed deposit with banks or companies </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Insurance policies</a:t>
            </a:r>
          </a:p>
          <a:p>
            <a:pPr marL="457200" indent="-457200" algn="just">
              <a:buFont typeface="+mj-lt"/>
              <a:buAutoNum type="arabicPeriod"/>
              <a:defRPr/>
            </a:pPr>
            <a:r>
              <a:rPr lang="en-IN" sz="2000" b="1" dirty="0">
                <a:latin typeface="Calibri Light" panose="020F0302020204030204" pitchFamily="34" charset="0"/>
                <a:cs typeface="Calibri Light" panose="020F0302020204030204" pitchFamily="34" charset="0"/>
              </a:rPr>
              <a:t>Provident Fund / Public Provident Fund</a:t>
            </a:r>
          </a:p>
        </p:txBody>
      </p:sp>
      <p:sp>
        <p:nvSpPr>
          <p:cNvPr id="4" name="Title 1">
            <a:extLst>
              <a:ext uri="{FF2B5EF4-FFF2-40B4-BE49-F238E27FC236}">
                <a16:creationId xmlns:a16="http://schemas.microsoft.com/office/drawing/2014/main" id="{A05F7432-A38C-2126-54D8-3B962E5850BE}"/>
              </a:ext>
            </a:extLst>
          </p:cNvPr>
          <p:cNvSpPr>
            <a:spLocks noGrp="1"/>
          </p:cNvSpPr>
          <p:nvPr>
            <p:ph type="title"/>
          </p:nvPr>
        </p:nvSpPr>
        <p:spPr>
          <a:xfrm>
            <a:off x="685800" y="685800"/>
            <a:ext cx="7086600" cy="460375"/>
          </a:xfrm>
          <a:solidFill>
            <a:schemeClr val="accent3">
              <a:lumMod val="40000"/>
              <a:lumOff val="60000"/>
            </a:schemeClr>
          </a:solidFill>
        </p:spPr>
        <p:txBody>
          <a:bodyPr/>
          <a:lstStyle/>
          <a:p>
            <a:pPr algn="l">
              <a:defRPr/>
            </a:pPr>
            <a:r>
              <a:rPr lang="en-IN" sz="3200" dirty="0"/>
              <a:t>What are Securities?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EC5E-11F1-EE63-E419-6F3B9CECA03B}"/>
              </a:ext>
            </a:extLst>
          </p:cNvPr>
          <p:cNvSpPr>
            <a:spLocks noGrp="1"/>
          </p:cNvSpPr>
          <p:nvPr>
            <p:ph type="title"/>
          </p:nvPr>
        </p:nvSpPr>
        <p:spPr/>
        <p:txBody>
          <a:bodyPr/>
          <a:lstStyle/>
          <a:p>
            <a:r>
              <a:rPr lang="en-IN" dirty="0"/>
              <a:t>IPO: Case Study </a:t>
            </a:r>
          </a:p>
        </p:txBody>
      </p:sp>
      <p:sp>
        <p:nvSpPr>
          <p:cNvPr id="3" name="TextBox 2">
            <a:extLst>
              <a:ext uri="{FF2B5EF4-FFF2-40B4-BE49-F238E27FC236}">
                <a16:creationId xmlns:a16="http://schemas.microsoft.com/office/drawing/2014/main" id="{D1873E38-9E66-FA99-C2FD-395A68E373FC}"/>
              </a:ext>
            </a:extLst>
          </p:cNvPr>
          <p:cNvSpPr txBox="1"/>
          <p:nvPr/>
        </p:nvSpPr>
        <p:spPr>
          <a:xfrm>
            <a:off x="374715" y="1219200"/>
            <a:ext cx="7848600" cy="830997"/>
          </a:xfrm>
          <a:prstGeom prst="rect">
            <a:avLst/>
          </a:prstGeom>
          <a:noFill/>
        </p:spPr>
        <p:txBody>
          <a:bodyPr wrap="square" rtlCol="0">
            <a:spAutoFit/>
          </a:bodyPr>
          <a:lstStyle/>
          <a:p>
            <a:endParaRPr lang="en-IN" sz="2400" b="0" i="0" dirty="0">
              <a:solidFill>
                <a:srgbClr val="444242"/>
              </a:solidFill>
              <a:effectLst/>
              <a:highlight>
                <a:srgbClr val="FFFFFF"/>
              </a:highlight>
              <a:latin typeface="system-ui"/>
            </a:endParaRPr>
          </a:p>
          <a:p>
            <a:r>
              <a:rPr lang="en-IN" sz="2400" b="0" i="0" dirty="0">
                <a:solidFill>
                  <a:srgbClr val="444242"/>
                </a:solidFill>
                <a:effectLst/>
                <a:highlight>
                  <a:srgbClr val="FFFFFF"/>
                </a:highlight>
                <a:latin typeface="system-ui"/>
              </a:rPr>
              <a:t>Bharti </a:t>
            </a:r>
            <a:r>
              <a:rPr lang="en-IN" sz="2400" b="0" i="0" dirty="0" err="1">
                <a:solidFill>
                  <a:srgbClr val="444242"/>
                </a:solidFill>
                <a:effectLst/>
                <a:highlight>
                  <a:srgbClr val="FFFFFF"/>
                </a:highlight>
                <a:latin typeface="system-ui"/>
              </a:rPr>
              <a:t>Hexacom</a:t>
            </a:r>
            <a:r>
              <a:rPr lang="en-IN" sz="2400" b="0" i="0" dirty="0">
                <a:solidFill>
                  <a:srgbClr val="444242"/>
                </a:solidFill>
                <a:effectLst/>
                <a:highlight>
                  <a:srgbClr val="FFFFFF"/>
                </a:highlight>
                <a:latin typeface="system-ui"/>
              </a:rPr>
              <a:t> </a:t>
            </a:r>
            <a:r>
              <a:rPr lang="en-IN" sz="2400" b="0" i="0">
                <a:solidFill>
                  <a:srgbClr val="444242"/>
                </a:solidFill>
                <a:effectLst/>
                <a:highlight>
                  <a:srgbClr val="FFFFFF"/>
                </a:highlight>
                <a:latin typeface="system-ui"/>
              </a:rPr>
              <a:t>IPO Timeline</a:t>
            </a:r>
            <a:endParaRPr lang="en-IN" sz="2000" dirty="0"/>
          </a:p>
        </p:txBody>
      </p:sp>
      <p:graphicFrame>
        <p:nvGraphicFramePr>
          <p:cNvPr id="4" name="Table 3">
            <a:extLst>
              <a:ext uri="{FF2B5EF4-FFF2-40B4-BE49-F238E27FC236}">
                <a16:creationId xmlns:a16="http://schemas.microsoft.com/office/drawing/2014/main" id="{B95F8422-0EDF-518D-F8BE-CAEDE53A4996}"/>
              </a:ext>
            </a:extLst>
          </p:cNvPr>
          <p:cNvGraphicFramePr>
            <a:graphicFrameLocks noGrp="1"/>
          </p:cNvGraphicFramePr>
          <p:nvPr>
            <p:extLst>
              <p:ext uri="{D42A27DB-BD31-4B8C-83A1-F6EECF244321}">
                <p14:modId xmlns:p14="http://schemas.microsoft.com/office/powerpoint/2010/main" val="2000555585"/>
              </p:ext>
            </p:extLst>
          </p:nvPr>
        </p:nvGraphicFramePr>
        <p:xfrm>
          <a:off x="357432" y="2332049"/>
          <a:ext cx="8388286" cy="3978336"/>
        </p:xfrm>
        <a:graphic>
          <a:graphicData uri="http://schemas.openxmlformats.org/drawingml/2006/table">
            <a:tbl>
              <a:tblPr>
                <a:tableStyleId>{16D9F66E-5EB9-4882-86FB-DCBF35E3C3E4}</a:tableStyleId>
              </a:tblPr>
              <a:tblGrid>
                <a:gridCol w="4194143">
                  <a:extLst>
                    <a:ext uri="{9D8B030D-6E8A-4147-A177-3AD203B41FA5}">
                      <a16:colId xmlns:a16="http://schemas.microsoft.com/office/drawing/2014/main" val="799782697"/>
                    </a:ext>
                  </a:extLst>
                </a:gridCol>
                <a:gridCol w="4194143">
                  <a:extLst>
                    <a:ext uri="{9D8B030D-6E8A-4147-A177-3AD203B41FA5}">
                      <a16:colId xmlns:a16="http://schemas.microsoft.com/office/drawing/2014/main" val="3414247392"/>
                    </a:ext>
                  </a:extLst>
                </a:gridCol>
              </a:tblGrid>
              <a:tr h="511054">
                <a:tc>
                  <a:txBody>
                    <a:bodyPr/>
                    <a:lstStyle/>
                    <a:p>
                      <a:r>
                        <a:rPr lang="en-IN" sz="2400" dirty="0">
                          <a:effectLst/>
                        </a:rPr>
                        <a:t>IPO Open Date</a:t>
                      </a:r>
                    </a:p>
                  </a:txBody>
                  <a:tcPr/>
                </a:tc>
                <a:tc>
                  <a:txBody>
                    <a:bodyPr/>
                    <a:lstStyle/>
                    <a:p>
                      <a:r>
                        <a:rPr lang="en-IN" sz="2400" dirty="0">
                          <a:effectLst/>
                        </a:rPr>
                        <a:t>Wednesday, April 3, 2024</a:t>
                      </a:r>
                    </a:p>
                  </a:txBody>
                  <a:tcPr/>
                </a:tc>
                <a:extLst>
                  <a:ext uri="{0D108BD9-81ED-4DB2-BD59-A6C34878D82A}">
                    <a16:rowId xmlns:a16="http://schemas.microsoft.com/office/drawing/2014/main" val="1493994811"/>
                  </a:ext>
                </a:extLst>
              </a:tr>
              <a:tr h="511054">
                <a:tc>
                  <a:txBody>
                    <a:bodyPr/>
                    <a:lstStyle/>
                    <a:p>
                      <a:r>
                        <a:rPr lang="en-IN" sz="2400" dirty="0">
                          <a:effectLst/>
                        </a:rPr>
                        <a:t>IPO Close Date</a:t>
                      </a:r>
                    </a:p>
                  </a:txBody>
                  <a:tcPr/>
                </a:tc>
                <a:tc>
                  <a:txBody>
                    <a:bodyPr/>
                    <a:lstStyle/>
                    <a:p>
                      <a:r>
                        <a:rPr lang="en-IN" sz="2400" dirty="0">
                          <a:effectLst/>
                        </a:rPr>
                        <a:t>Friday, April 5, 2024</a:t>
                      </a:r>
                    </a:p>
                  </a:txBody>
                  <a:tcPr/>
                </a:tc>
                <a:extLst>
                  <a:ext uri="{0D108BD9-81ED-4DB2-BD59-A6C34878D82A}">
                    <a16:rowId xmlns:a16="http://schemas.microsoft.com/office/drawing/2014/main" val="3562530444"/>
                  </a:ext>
                </a:extLst>
              </a:tr>
              <a:tr h="511054">
                <a:tc>
                  <a:txBody>
                    <a:bodyPr/>
                    <a:lstStyle/>
                    <a:p>
                      <a:r>
                        <a:rPr lang="en-IN" sz="2400" dirty="0">
                          <a:effectLst/>
                        </a:rPr>
                        <a:t>Basis of Allotment</a:t>
                      </a:r>
                    </a:p>
                  </a:txBody>
                  <a:tcPr/>
                </a:tc>
                <a:tc>
                  <a:txBody>
                    <a:bodyPr/>
                    <a:lstStyle/>
                    <a:p>
                      <a:r>
                        <a:rPr lang="en-IN" sz="2400" dirty="0">
                          <a:effectLst/>
                        </a:rPr>
                        <a:t>Monday, April 8, 2024</a:t>
                      </a:r>
                    </a:p>
                  </a:txBody>
                  <a:tcPr/>
                </a:tc>
                <a:extLst>
                  <a:ext uri="{0D108BD9-81ED-4DB2-BD59-A6C34878D82A}">
                    <a16:rowId xmlns:a16="http://schemas.microsoft.com/office/drawing/2014/main" val="2673681775"/>
                  </a:ext>
                </a:extLst>
              </a:tr>
              <a:tr h="511054">
                <a:tc>
                  <a:txBody>
                    <a:bodyPr/>
                    <a:lstStyle/>
                    <a:p>
                      <a:r>
                        <a:rPr lang="en-IN" sz="2400" dirty="0">
                          <a:effectLst/>
                        </a:rPr>
                        <a:t>Initiation of Refunds</a:t>
                      </a:r>
                    </a:p>
                  </a:txBody>
                  <a:tcPr/>
                </a:tc>
                <a:tc>
                  <a:txBody>
                    <a:bodyPr/>
                    <a:lstStyle/>
                    <a:p>
                      <a:r>
                        <a:rPr lang="en-IN" sz="2400" dirty="0">
                          <a:effectLst/>
                        </a:rPr>
                        <a:t>Wednesday, April 10, 2024</a:t>
                      </a:r>
                    </a:p>
                  </a:txBody>
                  <a:tcPr/>
                </a:tc>
                <a:extLst>
                  <a:ext uri="{0D108BD9-81ED-4DB2-BD59-A6C34878D82A}">
                    <a16:rowId xmlns:a16="http://schemas.microsoft.com/office/drawing/2014/main" val="1495294992"/>
                  </a:ext>
                </a:extLst>
              </a:tr>
              <a:tr h="511054">
                <a:tc>
                  <a:txBody>
                    <a:bodyPr/>
                    <a:lstStyle/>
                    <a:p>
                      <a:r>
                        <a:rPr lang="en-US" sz="2400" dirty="0">
                          <a:effectLst/>
                        </a:rPr>
                        <a:t>Credit of Shares to Demat</a:t>
                      </a:r>
                    </a:p>
                  </a:txBody>
                  <a:tcPr/>
                </a:tc>
                <a:tc>
                  <a:txBody>
                    <a:bodyPr/>
                    <a:lstStyle/>
                    <a:p>
                      <a:r>
                        <a:rPr lang="en-IN" sz="2400" dirty="0">
                          <a:effectLst/>
                        </a:rPr>
                        <a:t>Wednesday, April 10, 2024</a:t>
                      </a:r>
                    </a:p>
                  </a:txBody>
                  <a:tcPr/>
                </a:tc>
                <a:extLst>
                  <a:ext uri="{0D108BD9-81ED-4DB2-BD59-A6C34878D82A}">
                    <a16:rowId xmlns:a16="http://schemas.microsoft.com/office/drawing/2014/main" val="2367591598"/>
                  </a:ext>
                </a:extLst>
              </a:tr>
              <a:tr h="511054">
                <a:tc>
                  <a:txBody>
                    <a:bodyPr/>
                    <a:lstStyle/>
                    <a:p>
                      <a:r>
                        <a:rPr lang="en-IN" sz="2400" dirty="0">
                          <a:effectLst/>
                        </a:rPr>
                        <a:t>Listing Date</a:t>
                      </a:r>
                    </a:p>
                  </a:txBody>
                  <a:tcPr/>
                </a:tc>
                <a:tc>
                  <a:txBody>
                    <a:bodyPr/>
                    <a:lstStyle/>
                    <a:p>
                      <a:r>
                        <a:rPr lang="en-IN" sz="2400" dirty="0">
                          <a:effectLst/>
                        </a:rPr>
                        <a:t>Friday, April 12, 2024</a:t>
                      </a:r>
                    </a:p>
                  </a:txBody>
                  <a:tcPr/>
                </a:tc>
                <a:extLst>
                  <a:ext uri="{0D108BD9-81ED-4DB2-BD59-A6C34878D82A}">
                    <a16:rowId xmlns:a16="http://schemas.microsoft.com/office/drawing/2014/main" val="749732286"/>
                  </a:ext>
                </a:extLst>
              </a:tr>
              <a:tr h="912012">
                <a:tc>
                  <a:txBody>
                    <a:bodyPr/>
                    <a:lstStyle/>
                    <a:p>
                      <a:r>
                        <a:rPr lang="en-US" sz="2400" dirty="0">
                          <a:effectLst/>
                        </a:rPr>
                        <a:t>Cut-off time for UPI mandate confirmation</a:t>
                      </a:r>
                    </a:p>
                  </a:txBody>
                  <a:tcPr/>
                </a:tc>
                <a:tc>
                  <a:txBody>
                    <a:bodyPr/>
                    <a:lstStyle/>
                    <a:p>
                      <a:r>
                        <a:rPr lang="en-US" sz="2400" dirty="0">
                          <a:effectLst/>
                        </a:rPr>
                        <a:t>5 PM on April 5, 2024</a:t>
                      </a:r>
                    </a:p>
                  </a:txBody>
                  <a:tcPr/>
                </a:tc>
                <a:extLst>
                  <a:ext uri="{0D108BD9-81ED-4DB2-BD59-A6C34878D82A}">
                    <a16:rowId xmlns:a16="http://schemas.microsoft.com/office/drawing/2014/main" val="681580970"/>
                  </a:ext>
                </a:extLst>
              </a:tr>
            </a:tbl>
          </a:graphicData>
        </a:graphic>
      </p:graphicFrame>
    </p:spTree>
    <p:extLst>
      <p:ext uri="{BB962C8B-B14F-4D97-AF65-F5344CB8AC3E}">
        <p14:creationId xmlns:p14="http://schemas.microsoft.com/office/powerpoint/2010/main" val="4172360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7BF0-C286-1392-B814-A4C11342BC71}"/>
              </a:ext>
            </a:extLst>
          </p:cNvPr>
          <p:cNvSpPr>
            <a:spLocks noGrp="1"/>
          </p:cNvSpPr>
          <p:nvPr>
            <p:ph type="title"/>
          </p:nvPr>
        </p:nvSpPr>
        <p:spPr/>
        <p:txBody>
          <a:bodyPr/>
          <a:lstStyle/>
          <a:p>
            <a:r>
              <a:rPr lang="en-US" b="0" i="0" dirty="0">
                <a:solidFill>
                  <a:srgbClr val="444242"/>
                </a:solidFill>
                <a:effectLst/>
                <a:highlight>
                  <a:srgbClr val="FFFFFF"/>
                </a:highlight>
                <a:latin typeface="system-ui"/>
              </a:rPr>
              <a:t>Bharti </a:t>
            </a:r>
            <a:r>
              <a:rPr lang="en-US" b="0" i="0" dirty="0" err="1">
                <a:solidFill>
                  <a:srgbClr val="444242"/>
                </a:solidFill>
                <a:effectLst/>
                <a:highlight>
                  <a:srgbClr val="FFFFFF"/>
                </a:highlight>
                <a:latin typeface="system-ui"/>
              </a:rPr>
              <a:t>Hexacom</a:t>
            </a:r>
            <a:r>
              <a:rPr lang="en-US" b="0" i="0" dirty="0">
                <a:solidFill>
                  <a:srgbClr val="444242"/>
                </a:solidFill>
                <a:effectLst/>
                <a:highlight>
                  <a:srgbClr val="FFFFFF"/>
                </a:highlight>
                <a:latin typeface="system-ui"/>
              </a:rPr>
              <a:t> IPO Lot Size</a:t>
            </a:r>
            <a:br>
              <a:rPr lang="en-US" b="0" i="0" dirty="0">
                <a:solidFill>
                  <a:srgbClr val="444242"/>
                </a:solidFill>
                <a:effectLst/>
                <a:highlight>
                  <a:srgbClr val="FFFFFF"/>
                </a:highlight>
                <a:latin typeface="system-ui"/>
              </a:rPr>
            </a:br>
            <a:endParaRPr lang="en-IN" b="1" dirty="0"/>
          </a:p>
        </p:txBody>
      </p:sp>
      <p:sp>
        <p:nvSpPr>
          <p:cNvPr id="3" name="TextBox 2">
            <a:extLst>
              <a:ext uri="{FF2B5EF4-FFF2-40B4-BE49-F238E27FC236}">
                <a16:creationId xmlns:a16="http://schemas.microsoft.com/office/drawing/2014/main" id="{F5DE1C13-4291-99AE-B791-B4835A2097F6}"/>
              </a:ext>
            </a:extLst>
          </p:cNvPr>
          <p:cNvSpPr txBox="1"/>
          <p:nvPr/>
        </p:nvSpPr>
        <p:spPr>
          <a:xfrm>
            <a:off x="457200" y="1066800"/>
            <a:ext cx="8229600" cy="1569660"/>
          </a:xfrm>
          <a:prstGeom prst="rect">
            <a:avLst/>
          </a:prstGeom>
          <a:noFill/>
        </p:spPr>
        <p:txBody>
          <a:bodyPr wrap="square" rtlCol="0">
            <a:spAutoFit/>
          </a:bodyPr>
          <a:lstStyle/>
          <a:p>
            <a:pPr algn="just"/>
            <a:r>
              <a:rPr lang="en-US" sz="2400" b="0" i="0" dirty="0">
                <a:solidFill>
                  <a:srgbClr val="444242"/>
                </a:solidFill>
                <a:effectLst/>
                <a:highlight>
                  <a:srgbClr val="FFFFFF"/>
                </a:highlight>
                <a:latin typeface="system-ui"/>
              </a:rPr>
              <a:t>Investors can bid for a minimum of 26 shares and in multiples thereof. The below table depicts the minimum and maximum investment by retail investors and HNI in terms of shares and amount.</a:t>
            </a:r>
            <a:endParaRPr lang="en-IN" sz="2400" dirty="0"/>
          </a:p>
        </p:txBody>
      </p:sp>
      <p:graphicFrame>
        <p:nvGraphicFramePr>
          <p:cNvPr id="4" name="Table 3">
            <a:extLst>
              <a:ext uri="{FF2B5EF4-FFF2-40B4-BE49-F238E27FC236}">
                <a16:creationId xmlns:a16="http://schemas.microsoft.com/office/drawing/2014/main" id="{42302E80-14FF-B074-59CC-58D0925D6BE0}"/>
              </a:ext>
            </a:extLst>
          </p:cNvPr>
          <p:cNvGraphicFramePr>
            <a:graphicFrameLocks noGrp="1"/>
          </p:cNvGraphicFramePr>
          <p:nvPr>
            <p:extLst>
              <p:ext uri="{D42A27DB-BD31-4B8C-83A1-F6EECF244321}">
                <p14:modId xmlns:p14="http://schemas.microsoft.com/office/powerpoint/2010/main" val="2135660230"/>
              </p:ext>
            </p:extLst>
          </p:nvPr>
        </p:nvGraphicFramePr>
        <p:xfrm>
          <a:off x="457200" y="2765900"/>
          <a:ext cx="8229600" cy="3177702"/>
        </p:xfrm>
        <a:graphic>
          <a:graphicData uri="http://schemas.openxmlformats.org/drawingml/2006/table">
            <a:tbl>
              <a:tblPr/>
              <a:tblGrid>
                <a:gridCol w="2057400">
                  <a:extLst>
                    <a:ext uri="{9D8B030D-6E8A-4147-A177-3AD203B41FA5}">
                      <a16:colId xmlns:a16="http://schemas.microsoft.com/office/drawing/2014/main" val="4134757502"/>
                    </a:ext>
                  </a:extLst>
                </a:gridCol>
                <a:gridCol w="2057400">
                  <a:extLst>
                    <a:ext uri="{9D8B030D-6E8A-4147-A177-3AD203B41FA5}">
                      <a16:colId xmlns:a16="http://schemas.microsoft.com/office/drawing/2014/main" val="3141856228"/>
                    </a:ext>
                  </a:extLst>
                </a:gridCol>
                <a:gridCol w="2057400">
                  <a:extLst>
                    <a:ext uri="{9D8B030D-6E8A-4147-A177-3AD203B41FA5}">
                      <a16:colId xmlns:a16="http://schemas.microsoft.com/office/drawing/2014/main" val="1479694598"/>
                    </a:ext>
                  </a:extLst>
                </a:gridCol>
                <a:gridCol w="2057400">
                  <a:extLst>
                    <a:ext uri="{9D8B030D-6E8A-4147-A177-3AD203B41FA5}">
                      <a16:colId xmlns:a16="http://schemas.microsoft.com/office/drawing/2014/main" val="861257719"/>
                    </a:ext>
                  </a:extLst>
                </a:gridCol>
              </a:tblGrid>
              <a:tr h="529617">
                <a:tc>
                  <a:txBody>
                    <a:bodyPr/>
                    <a:lstStyle/>
                    <a:p>
                      <a:pPr algn="l"/>
                      <a:r>
                        <a:rPr lang="en-IN" dirty="0">
                          <a:effectLst/>
                        </a:rPr>
                        <a:t>Application</a:t>
                      </a:r>
                    </a:p>
                  </a:txBody>
                  <a:tcPr>
                    <a:lnL w="12700" cap="flat" cmpd="sng" algn="ctr">
                      <a:solidFill>
                        <a:srgbClr val="908D0A"/>
                      </a:solidFill>
                      <a:prstDash val="solid"/>
                      <a:round/>
                      <a:headEnd type="none" w="med" len="med"/>
                      <a:tailEnd type="none" w="med" len="med"/>
                    </a:lnL>
                    <a:lnR w="12700" cap="flat" cmpd="sng" algn="ctr">
                      <a:solidFill>
                        <a:srgbClr val="308B0A"/>
                      </a:solidFill>
                      <a:prstDash val="solid"/>
                      <a:round/>
                      <a:headEnd type="none" w="med" len="med"/>
                      <a:tailEnd type="none" w="med" len="med"/>
                    </a:lnR>
                    <a:lnT w="12700" cap="flat" cmpd="sng" algn="ctr">
                      <a:solidFill>
                        <a:srgbClr val="908D0A"/>
                      </a:solidFill>
                      <a:prstDash val="solid"/>
                      <a:round/>
                      <a:headEnd type="none" w="med" len="med"/>
                      <a:tailEnd type="none" w="med" len="med"/>
                    </a:lnT>
                    <a:lnB w="12700" cap="flat" cmpd="sng" algn="ctr">
                      <a:solidFill>
                        <a:srgbClr val="70890A"/>
                      </a:solidFill>
                      <a:prstDash val="solid"/>
                      <a:round/>
                      <a:headEnd type="none" w="med" len="med"/>
                      <a:tailEnd type="none" w="med" len="med"/>
                    </a:lnB>
                    <a:solidFill>
                      <a:srgbClr val="FFFFFF"/>
                    </a:solidFill>
                  </a:tcPr>
                </a:tc>
                <a:tc>
                  <a:txBody>
                    <a:bodyPr/>
                    <a:lstStyle/>
                    <a:p>
                      <a:pPr algn="l"/>
                      <a:r>
                        <a:rPr lang="en-IN" dirty="0">
                          <a:effectLst/>
                        </a:rPr>
                        <a:t>Lots</a:t>
                      </a:r>
                    </a:p>
                  </a:txBody>
                  <a:tcPr>
                    <a:lnL w="12700" cap="flat" cmpd="sng" algn="ctr">
                      <a:solidFill>
                        <a:srgbClr val="308B0A"/>
                      </a:solidFill>
                      <a:prstDash val="solid"/>
                      <a:round/>
                      <a:headEnd type="none" w="med" len="med"/>
                      <a:tailEnd type="none" w="med" len="med"/>
                    </a:lnL>
                    <a:lnR w="12700" cap="flat" cmpd="sng" algn="ctr">
                      <a:solidFill>
                        <a:srgbClr val="F08C0A"/>
                      </a:solidFill>
                      <a:prstDash val="solid"/>
                      <a:round/>
                      <a:headEnd type="none" w="med" len="med"/>
                      <a:tailEnd type="none" w="med" len="med"/>
                    </a:lnR>
                    <a:lnT w="12700" cap="flat" cmpd="sng" algn="ctr">
                      <a:solidFill>
                        <a:srgbClr val="308B0A"/>
                      </a:solidFill>
                      <a:prstDash val="solid"/>
                      <a:round/>
                      <a:headEnd type="none" w="med" len="med"/>
                      <a:tailEnd type="none" w="med" len="med"/>
                    </a:lnT>
                    <a:lnB w="12700" cap="flat" cmpd="sng" algn="ctr">
                      <a:solidFill>
                        <a:srgbClr val="D0900A"/>
                      </a:solidFill>
                      <a:prstDash val="solid"/>
                      <a:round/>
                      <a:headEnd type="none" w="med" len="med"/>
                      <a:tailEnd type="none" w="med" len="med"/>
                    </a:lnB>
                    <a:solidFill>
                      <a:srgbClr val="FFFFFF"/>
                    </a:solidFill>
                  </a:tcPr>
                </a:tc>
                <a:tc>
                  <a:txBody>
                    <a:bodyPr/>
                    <a:lstStyle/>
                    <a:p>
                      <a:pPr algn="l"/>
                      <a:r>
                        <a:rPr lang="en-IN" dirty="0">
                          <a:effectLst/>
                        </a:rPr>
                        <a:t>Shares</a:t>
                      </a:r>
                    </a:p>
                  </a:txBody>
                  <a:tcPr>
                    <a:lnL w="12700" cap="flat" cmpd="sng" algn="ctr">
                      <a:solidFill>
                        <a:srgbClr val="F08C0A"/>
                      </a:solidFill>
                      <a:prstDash val="solid"/>
                      <a:round/>
                      <a:headEnd type="none" w="med" len="med"/>
                      <a:tailEnd type="none" w="med" len="med"/>
                    </a:lnL>
                    <a:lnR w="12700" cap="flat" cmpd="sng" algn="ctr">
                      <a:solidFill>
                        <a:srgbClr val="90900A"/>
                      </a:solidFill>
                      <a:prstDash val="solid"/>
                      <a:round/>
                      <a:headEnd type="none" w="med" len="med"/>
                      <a:tailEnd type="none" w="med" len="med"/>
                    </a:lnR>
                    <a:lnT w="12700" cap="flat" cmpd="sng" algn="ctr">
                      <a:solidFill>
                        <a:srgbClr val="F08C0A"/>
                      </a:solidFill>
                      <a:prstDash val="solid"/>
                      <a:round/>
                      <a:headEnd type="none" w="med" len="med"/>
                      <a:tailEnd type="none" w="med" len="med"/>
                    </a:lnT>
                    <a:lnB w="12700" cap="flat" cmpd="sng" algn="ctr">
                      <a:solidFill>
                        <a:srgbClr val="70890A"/>
                      </a:solidFill>
                      <a:prstDash val="solid"/>
                      <a:round/>
                      <a:headEnd type="none" w="med" len="med"/>
                      <a:tailEnd type="none" w="med" len="med"/>
                    </a:lnB>
                    <a:solidFill>
                      <a:srgbClr val="FFFFFF"/>
                    </a:solidFill>
                  </a:tcPr>
                </a:tc>
                <a:tc>
                  <a:txBody>
                    <a:bodyPr/>
                    <a:lstStyle/>
                    <a:p>
                      <a:pPr algn="l"/>
                      <a:r>
                        <a:rPr lang="en-IN" dirty="0">
                          <a:effectLst/>
                        </a:rPr>
                        <a:t>Amount</a:t>
                      </a:r>
                    </a:p>
                  </a:txBody>
                  <a:tcPr>
                    <a:lnL w="12700" cap="flat" cmpd="sng" algn="ctr">
                      <a:solidFill>
                        <a:srgbClr val="90900A"/>
                      </a:solidFill>
                      <a:prstDash val="solid"/>
                      <a:round/>
                      <a:headEnd type="none" w="med" len="med"/>
                      <a:tailEnd type="none" w="med" len="med"/>
                    </a:lnL>
                    <a:lnR w="12700" cap="flat" cmpd="sng" algn="ctr">
                      <a:solidFill>
                        <a:srgbClr val="90900A"/>
                      </a:solidFill>
                      <a:prstDash val="solid"/>
                      <a:round/>
                      <a:headEnd type="none" w="med" len="med"/>
                      <a:tailEnd type="none" w="med" len="med"/>
                    </a:lnR>
                    <a:lnT w="12700" cap="flat" cmpd="sng" algn="ctr">
                      <a:solidFill>
                        <a:srgbClr val="90900A"/>
                      </a:solidFill>
                      <a:prstDash val="solid"/>
                      <a:round/>
                      <a:headEnd type="none" w="med" len="med"/>
                      <a:tailEnd type="none" w="med" len="med"/>
                    </a:lnT>
                    <a:lnB w="12700" cap="flat" cmpd="sng" algn="ctr">
                      <a:solidFill>
                        <a:srgbClr val="F08A0A"/>
                      </a:solidFill>
                      <a:prstDash val="solid"/>
                      <a:round/>
                      <a:headEnd type="none" w="med" len="med"/>
                      <a:tailEnd type="none" w="med" len="med"/>
                    </a:lnB>
                    <a:solidFill>
                      <a:srgbClr val="FFFFFF"/>
                    </a:solidFill>
                  </a:tcPr>
                </a:tc>
                <a:extLst>
                  <a:ext uri="{0D108BD9-81ED-4DB2-BD59-A6C34878D82A}">
                    <a16:rowId xmlns:a16="http://schemas.microsoft.com/office/drawing/2014/main" val="535389861"/>
                  </a:ext>
                </a:extLst>
              </a:tr>
              <a:tr h="529617">
                <a:tc>
                  <a:txBody>
                    <a:bodyPr/>
                    <a:lstStyle/>
                    <a:p>
                      <a:r>
                        <a:rPr lang="en-IN">
                          <a:effectLst/>
                        </a:rPr>
                        <a:t>Retail (Min)</a:t>
                      </a:r>
                    </a:p>
                  </a:txBody>
                  <a:tcPr>
                    <a:lnL w="12700" cap="flat" cmpd="sng" algn="ctr">
                      <a:solidFill>
                        <a:srgbClr val="70890A"/>
                      </a:solidFill>
                      <a:prstDash val="solid"/>
                      <a:round/>
                      <a:headEnd type="none" w="med" len="med"/>
                      <a:tailEnd type="none" w="med" len="med"/>
                    </a:lnL>
                    <a:lnR w="12700" cap="flat" cmpd="sng" algn="ctr">
                      <a:solidFill>
                        <a:srgbClr val="D0900A"/>
                      </a:solidFill>
                      <a:prstDash val="solid"/>
                      <a:round/>
                      <a:headEnd type="none" w="med" len="med"/>
                      <a:tailEnd type="none" w="med" len="med"/>
                    </a:lnR>
                    <a:lnT w="12700" cap="flat" cmpd="sng" algn="ctr">
                      <a:solidFill>
                        <a:srgbClr val="70890A"/>
                      </a:solidFill>
                      <a:prstDash val="solid"/>
                      <a:round/>
                      <a:headEnd type="none" w="med" len="med"/>
                      <a:tailEnd type="none" w="med" len="med"/>
                    </a:lnT>
                    <a:lnB w="12700" cap="flat" cmpd="sng" algn="ctr">
                      <a:solidFill>
                        <a:srgbClr val="508C0A"/>
                      </a:solidFill>
                      <a:prstDash val="solid"/>
                      <a:round/>
                      <a:headEnd type="none" w="med" len="med"/>
                      <a:tailEnd type="none" w="med" len="med"/>
                    </a:lnB>
                    <a:solidFill>
                      <a:srgbClr val="FFFFFF"/>
                    </a:solidFill>
                  </a:tcPr>
                </a:tc>
                <a:tc>
                  <a:txBody>
                    <a:bodyPr/>
                    <a:lstStyle/>
                    <a:p>
                      <a:r>
                        <a:rPr lang="en-IN">
                          <a:effectLst/>
                        </a:rPr>
                        <a:t>1</a:t>
                      </a:r>
                    </a:p>
                  </a:txBody>
                  <a:tcPr>
                    <a:lnL w="12700" cap="flat" cmpd="sng" algn="ctr">
                      <a:solidFill>
                        <a:srgbClr val="D0900A"/>
                      </a:solidFill>
                      <a:prstDash val="solid"/>
                      <a:round/>
                      <a:headEnd type="none" w="med" len="med"/>
                      <a:tailEnd type="none" w="med" len="med"/>
                    </a:lnL>
                    <a:lnR w="12700" cap="flat" cmpd="sng" algn="ctr">
                      <a:solidFill>
                        <a:srgbClr val="70890A"/>
                      </a:solidFill>
                      <a:prstDash val="solid"/>
                      <a:round/>
                      <a:headEnd type="none" w="med" len="med"/>
                      <a:tailEnd type="none" w="med" len="med"/>
                    </a:lnR>
                    <a:lnT w="12700" cap="flat" cmpd="sng" algn="ctr">
                      <a:solidFill>
                        <a:srgbClr val="D0900A"/>
                      </a:solidFill>
                      <a:prstDash val="solid"/>
                      <a:round/>
                      <a:headEnd type="none" w="med" len="med"/>
                      <a:tailEnd type="none" w="med" len="med"/>
                    </a:lnT>
                    <a:lnB w="12700" cap="flat" cmpd="sng" algn="ctr">
                      <a:solidFill>
                        <a:srgbClr val="F08E0A"/>
                      </a:solidFill>
                      <a:prstDash val="solid"/>
                      <a:round/>
                      <a:headEnd type="none" w="med" len="med"/>
                      <a:tailEnd type="none" w="med" len="med"/>
                    </a:lnB>
                    <a:solidFill>
                      <a:srgbClr val="FFFFFF"/>
                    </a:solidFill>
                  </a:tcPr>
                </a:tc>
                <a:tc>
                  <a:txBody>
                    <a:bodyPr/>
                    <a:lstStyle/>
                    <a:p>
                      <a:r>
                        <a:rPr lang="en-IN" dirty="0">
                          <a:effectLst/>
                        </a:rPr>
                        <a:t>26</a:t>
                      </a:r>
                    </a:p>
                  </a:txBody>
                  <a:tcPr>
                    <a:lnL w="12700" cap="flat" cmpd="sng" algn="ctr">
                      <a:solidFill>
                        <a:srgbClr val="70890A"/>
                      </a:solidFill>
                      <a:prstDash val="solid"/>
                      <a:round/>
                      <a:headEnd type="none" w="med" len="med"/>
                      <a:tailEnd type="none" w="med" len="med"/>
                    </a:lnL>
                    <a:lnR w="12700" cap="flat" cmpd="sng" algn="ctr">
                      <a:solidFill>
                        <a:srgbClr val="F08A0A"/>
                      </a:solidFill>
                      <a:prstDash val="solid"/>
                      <a:round/>
                      <a:headEnd type="none" w="med" len="med"/>
                      <a:tailEnd type="none" w="med" len="med"/>
                    </a:lnR>
                    <a:lnT w="12700" cap="flat" cmpd="sng" algn="ctr">
                      <a:solidFill>
                        <a:srgbClr val="70890A"/>
                      </a:solidFill>
                      <a:prstDash val="solid"/>
                      <a:round/>
                      <a:headEnd type="none" w="med" len="med"/>
                      <a:tailEnd type="none" w="med" len="med"/>
                    </a:lnT>
                    <a:lnB w="12700" cap="flat" cmpd="sng" algn="ctr">
                      <a:solidFill>
                        <a:srgbClr val="108A0A"/>
                      </a:solidFill>
                      <a:prstDash val="solid"/>
                      <a:round/>
                      <a:headEnd type="none" w="med" len="med"/>
                      <a:tailEnd type="none" w="med" len="med"/>
                    </a:lnB>
                    <a:solidFill>
                      <a:srgbClr val="FFFFFF"/>
                    </a:solidFill>
                  </a:tcPr>
                </a:tc>
                <a:tc>
                  <a:txBody>
                    <a:bodyPr/>
                    <a:lstStyle/>
                    <a:p>
                      <a:r>
                        <a:rPr lang="en-IN" dirty="0">
                          <a:effectLst/>
                        </a:rPr>
                        <a:t>₹14,820</a:t>
                      </a:r>
                    </a:p>
                  </a:txBody>
                  <a:tcPr>
                    <a:lnL w="12700" cap="flat" cmpd="sng" algn="ctr">
                      <a:solidFill>
                        <a:srgbClr val="F08A0A"/>
                      </a:solidFill>
                      <a:prstDash val="solid"/>
                      <a:round/>
                      <a:headEnd type="none" w="med" len="med"/>
                      <a:tailEnd type="none" w="med" len="med"/>
                    </a:lnL>
                    <a:lnR w="12700" cap="flat" cmpd="sng" algn="ctr">
                      <a:solidFill>
                        <a:srgbClr val="F08A0A"/>
                      </a:solidFill>
                      <a:prstDash val="solid"/>
                      <a:round/>
                      <a:headEnd type="none" w="med" len="med"/>
                      <a:tailEnd type="none" w="med" len="med"/>
                    </a:lnR>
                    <a:lnT w="12700" cap="flat" cmpd="sng" algn="ctr">
                      <a:solidFill>
                        <a:srgbClr val="F08A0A"/>
                      </a:solidFill>
                      <a:prstDash val="solid"/>
                      <a:round/>
                      <a:headEnd type="none" w="med" len="med"/>
                      <a:tailEnd type="none" w="med" len="med"/>
                    </a:lnT>
                    <a:lnB w="12700" cap="flat" cmpd="sng" algn="ctr">
                      <a:solidFill>
                        <a:srgbClr val="B08C0A"/>
                      </a:solidFill>
                      <a:prstDash val="solid"/>
                      <a:round/>
                      <a:headEnd type="none" w="med" len="med"/>
                      <a:tailEnd type="none" w="med" len="med"/>
                    </a:lnB>
                    <a:solidFill>
                      <a:srgbClr val="FFFFFF"/>
                    </a:solidFill>
                  </a:tcPr>
                </a:tc>
                <a:extLst>
                  <a:ext uri="{0D108BD9-81ED-4DB2-BD59-A6C34878D82A}">
                    <a16:rowId xmlns:a16="http://schemas.microsoft.com/office/drawing/2014/main" val="50492792"/>
                  </a:ext>
                </a:extLst>
              </a:tr>
              <a:tr h="529617">
                <a:tc>
                  <a:txBody>
                    <a:bodyPr/>
                    <a:lstStyle/>
                    <a:p>
                      <a:r>
                        <a:rPr lang="en-IN">
                          <a:effectLst/>
                        </a:rPr>
                        <a:t>Retail (Max)</a:t>
                      </a:r>
                    </a:p>
                  </a:txBody>
                  <a:tcPr>
                    <a:lnL w="12700" cap="flat" cmpd="sng" algn="ctr">
                      <a:solidFill>
                        <a:srgbClr val="508C0A"/>
                      </a:solidFill>
                      <a:prstDash val="solid"/>
                      <a:round/>
                      <a:headEnd type="none" w="med" len="med"/>
                      <a:tailEnd type="none" w="med" len="med"/>
                    </a:lnL>
                    <a:lnR w="12700" cap="flat" cmpd="sng" algn="ctr">
                      <a:solidFill>
                        <a:srgbClr val="F08E0A"/>
                      </a:solidFill>
                      <a:prstDash val="solid"/>
                      <a:round/>
                      <a:headEnd type="none" w="med" len="med"/>
                      <a:tailEnd type="none" w="med" len="med"/>
                    </a:lnR>
                    <a:lnT w="12700" cap="flat" cmpd="sng" algn="ctr">
                      <a:solidFill>
                        <a:srgbClr val="508C0A"/>
                      </a:solidFill>
                      <a:prstDash val="solid"/>
                      <a:round/>
                      <a:headEnd type="none" w="med" len="med"/>
                      <a:tailEnd type="none" w="med" len="med"/>
                    </a:lnT>
                    <a:lnB w="12700" cap="flat" cmpd="sng" algn="ctr">
                      <a:solidFill>
                        <a:srgbClr val="708A0A"/>
                      </a:solidFill>
                      <a:prstDash val="solid"/>
                      <a:round/>
                      <a:headEnd type="none" w="med" len="med"/>
                      <a:tailEnd type="none" w="med" len="med"/>
                    </a:lnB>
                    <a:solidFill>
                      <a:srgbClr val="FFFFFF"/>
                    </a:solidFill>
                  </a:tcPr>
                </a:tc>
                <a:tc>
                  <a:txBody>
                    <a:bodyPr/>
                    <a:lstStyle/>
                    <a:p>
                      <a:r>
                        <a:rPr lang="en-IN">
                          <a:effectLst/>
                        </a:rPr>
                        <a:t>13</a:t>
                      </a:r>
                    </a:p>
                  </a:txBody>
                  <a:tcPr>
                    <a:lnL w="12700" cap="flat" cmpd="sng" algn="ctr">
                      <a:solidFill>
                        <a:srgbClr val="F08E0A"/>
                      </a:solidFill>
                      <a:prstDash val="solid"/>
                      <a:round/>
                      <a:headEnd type="none" w="med" len="med"/>
                      <a:tailEnd type="none" w="med" len="med"/>
                    </a:lnL>
                    <a:lnR w="12700" cap="flat" cmpd="sng" algn="ctr">
                      <a:solidFill>
                        <a:srgbClr val="108A0A"/>
                      </a:solidFill>
                      <a:prstDash val="solid"/>
                      <a:round/>
                      <a:headEnd type="none" w="med" len="med"/>
                      <a:tailEnd type="none" w="med" len="med"/>
                    </a:lnR>
                    <a:lnT w="12700" cap="flat" cmpd="sng" algn="ctr">
                      <a:solidFill>
                        <a:srgbClr val="F08E0A"/>
                      </a:solidFill>
                      <a:prstDash val="solid"/>
                      <a:round/>
                      <a:headEnd type="none" w="med" len="med"/>
                      <a:tailEnd type="none" w="med" len="med"/>
                    </a:lnT>
                    <a:lnB w="12700" cap="flat" cmpd="sng" algn="ctr">
                      <a:solidFill>
                        <a:srgbClr val="708D0A"/>
                      </a:solidFill>
                      <a:prstDash val="solid"/>
                      <a:round/>
                      <a:headEnd type="none" w="med" len="med"/>
                      <a:tailEnd type="none" w="med" len="med"/>
                    </a:lnB>
                    <a:solidFill>
                      <a:srgbClr val="FFFFFF"/>
                    </a:solidFill>
                  </a:tcPr>
                </a:tc>
                <a:tc>
                  <a:txBody>
                    <a:bodyPr/>
                    <a:lstStyle/>
                    <a:p>
                      <a:r>
                        <a:rPr lang="en-IN">
                          <a:effectLst/>
                        </a:rPr>
                        <a:t>338</a:t>
                      </a:r>
                    </a:p>
                  </a:txBody>
                  <a:tcPr>
                    <a:lnL w="12700" cap="flat" cmpd="sng" algn="ctr">
                      <a:solidFill>
                        <a:srgbClr val="108A0A"/>
                      </a:solidFill>
                      <a:prstDash val="solid"/>
                      <a:round/>
                      <a:headEnd type="none" w="med" len="med"/>
                      <a:tailEnd type="none" w="med" len="med"/>
                    </a:lnL>
                    <a:lnR w="12700" cap="flat" cmpd="sng" algn="ctr">
                      <a:solidFill>
                        <a:srgbClr val="B08C0A"/>
                      </a:solidFill>
                      <a:prstDash val="solid"/>
                      <a:round/>
                      <a:headEnd type="none" w="med" len="med"/>
                      <a:tailEnd type="none" w="med" len="med"/>
                    </a:lnR>
                    <a:lnT w="12700" cap="flat" cmpd="sng" algn="ctr">
                      <a:solidFill>
                        <a:srgbClr val="108A0A"/>
                      </a:solidFill>
                      <a:prstDash val="solid"/>
                      <a:round/>
                      <a:headEnd type="none" w="med" len="med"/>
                      <a:tailEnd type="none" w="med" len="med"/>
                    </a:lnT>
                    <a:lnB w="12700" cap="flat" cmpd="sng" algn="ctr">
                      <a:solidFill>
                        <a:srgbClr val="908D0A"/>
                      </a:solidFill>
                      <a:prstDash val="solid"/>
                      <a:round/>
                      <a:headEnd type="none" w="med" len="med"/>
                      <a:tailEnd type="none" w="med" len="med"/>
                    </a:lnB>
                    <a:solidFill>
                      <a:srgbClr val="FFFFFF"/>
                    </a:solidFill>
                  </a:tcPr>
                </a:tc>
                <a:tc>
                  <a:txBody>
                    <a:bodyPr/>
                    <a:lstStyle/>
                    <a:p>
                      <a:r>
                        <a:rPr lang="en-IN" dirty="0">
                          <a:effectLst/>
                        </a:rPr>
                        <a:t>₹192,660</a:t>
                      </a:r>
                    </a:p>
                  </a:txBody>
                  <a:tcPr>
                    <a:lnL w="12700" cap="flat" cmpd="sng" algn="ctr">
                      <a:solidFill>
                        <a:srgbClr val="B08C0A"/>
                      </a:solidFill>
                      <a:prstDash val="solid"/>
                      <a:round/>
                      <a:headEnd type="none" w="med" len="med"/>
                      <a:tailEnd type="none" w="med" len="med"/>
                    </a:lnL>
                    <a:lnR w="12700" cap="flat" cmpd="sng" algn="ctr">
                      <a:solidFill>
                        <a:srgbClr val="B08C0A"/>
                      </a:solidFill>
                      <a:prstDash val="solid"/>
                      <a:round/>
                      <a:headEnd type="none" w="med" len="med"/>
                      <a:tailEnd type="none" w="med" len="med"/>
                    </a:lnR>
                    <a:lnT w="12700" cap="flat" cmpd="sng" algn="ctr">
                      <a:solidFill>
                        <a:srgbClr val="B08C0A"/>
                      </a:solidFill>
                      <a:prstDash val="solid"/>
                      <a:round/>
                      <a:headEnd type="none" w="med" len="med"/>
                      <a:tailEnd type="none" w="med" len="med"/>
                    </a:lnT>
                    <a:lnB w="12700" cap="flat" cmpd="sng" algn="ctr">
                      <a:solidFill>
                        <a:srgbClr val="F08A0A"/>
                      </a:solidFill>
                      <a:prstDash val="solid"/>
                      <a:round/>
                      <a:headEnd type="none" w="med" len="med"/>
                      <a:tailEnd type="none" w="med" len="med"/>
                    </a:lnB>
                    <a:solidFill>
                      <a:srgbClr val="FFFFFF"/>
                    </a:solidFill>
                  </a:tcPr>
                </a:tc>
                <a:extLst>
                  <a:ext uri="{0D108BD9-81ED-4DB2-BD59-A6C34878D82A}">
                    <a16:rowId xmlns:a16="http://schemas.microsoft.com/office/drawing/2014/main" val="4225588395"/>
                  </a:ext>
                </a:extLst>
              </a:tr>
              <a:tr h="529617">
                <a:tc>
                  <a:txBody>
                    <a:bodyPr/>
                    <a:lstStyle/>
                    <a:p>
                      <a:r>
                        <a:rPr lang="en-IN" dirty="0">
                          <a:effectLst/>
                        </a:rPr>
                        <a:t>S-HNI (Min)</a:t>
                      </a:r>
                    </a:p>
                  </a:txBody>
                  <a:tcPr>
                    <a:lnL w="12700" cap="flat" cmpd="sng" algn="ctr">
                      <a:solidFill>
                        <a:srgbClr val="708A0A"/>
                      </a:solidFill>
                      <a:prstDash val="solid"/>
                      <a:round/>
                      <a:headEnd type="none" w="med" len="med"/>
                      <a:tailEnd type="none" w="med" len="med"/>
                    </a:lnL>
                    <a:lnR w="12700" cap="flat" cmpd="sng" algn="ctr">
                      <a:solidFill>
                        <a:srgbClr val="708D0A"/>
                      </a:solidFill>
                      <a:prstDash val="solid"/>
                      <a:round/>
                      <a:headEnd type="none" w="med" len="med"/>
                      <a:tailEnd type="none" w="med" len="med"/>
                    </a:lnR>
                    <a:lnT w="12700" cap="flat" cmpd="sng" algn="ctr">
                      <a:solidFill>
                        <a:srgbClr val="708A0A"/>
                      </a:solidFill>
                      <a:prstDash val="solid"/>
                      <a:round/>
                      <a:headEnd type="none" w="med" len="med"/>
                      <a:tailEnd type="none" w="med" len="med"/>
                    </a:lnT>
                    <a:lnB w="12700" cap="flat" cmpd="sng" algn="ctr">
                      <a:solidFill>
                        <a:srgbClr val="50940A"/>
                      </a:solidFill>
                      <a:prstDash val="solid"/>
                      <a:round/>
                      <a:headEnd type="none" w="med" len="med"/>
                      <a:tailEnd type="none" w="med" len="med"/>
                    </a:lnB>
                    <a:solidFill>
                      <a:srgbClr val="FFFFFF"/>
                    </a:solidFill>
                  </a:tcPr>
                </a:tc>
                <a:tc>
                  <a:txBody>
                    <a:bodyPr/>
                    <a:lstStyle/>
                    <a:p>
                      <a:r>
                        <a:rPr lang="en-IN" dirty="0">
                          <a:effectLst/>
                        </a:rPr>
                        <a:t>14</a:t>
                      </a:r>
                    </a:p>
                  </a:txBody>
                  <a:tcPr>
                    <a:lnL w="12700" cap="flat" cmpd="sng" algn="ctr">
                      <a:solidFill>
                        <a:srgbClr val="708D0A"/>
                      </a:solidFill>
                      <a:prstDash val="solid"/>
                      <a:round/>
                      <a:headEnd type="none" w="med" len="med"/>
                      <a:tailEnd type="none" w="med" len="med"/>
                    </a:lnL>
                    <a:lnR w="12700" cap="flat" cmpd="sng" algn="ctr">
                      <a:solidFill>
                        <a:srgbClr val="908D0A"/>
                      </a:solidFill>
                      <a:prstDash val="solid"/>
                      <a:round/>
                      <a:headEnd type="none" w="med" len="med"/>
                      <a:tailEnd type="none" w="med" len="med"/>
                    </a:lnR>
                    <a:lnT w="12700" cap="flat" cmpd="sng" algn="ctr">
                      <a:solidFill>
                        <a:srgbClr val="708D0A"/>
                      </a:solidFill>
                      <a:prstDash val="solid"/>
                      <a:round/>
                      <a:headEnd type="none" w="med" len="med"/>
                      <a:tailEnd type="none" w="med" len="med"/>
                    </a:lnT>
                    <a:lnB w="12700" cap="flat" cmpd="sng" algn="ctr">
                      <a:solidFill>
                        <a:srgbClr val="50990A"/>
                      </a:solidFill>
                      <a:prstDash val="solid"/>
                      <a:round/>
                      <a:headEnd type="none" w="med" len="med"/>
                      <a:tailEnd type="none" w="med" len="med"/>
                    </a:lnB>
                    <a:solidFill>
                      <a:srgbClr val="FFFFFF"/>
                    </a:solidFill>
                  </a:tcPr>
                </a:tc>
                <a:tc>
                  <a:txBody>
                    <a:bodyPr/>
                    <a:lstStyle/>
                    <a:p>
                      <a:r>
                        <a:rPr lang="en-IN">
                          <a:effectLst/>
                        </a:rPr>
                        <a:t>364</a:t>
                      </a:r>
                    </a:p>
                  </a:txBody>
                  <a:tcPr>
                    <a:lnL w="12700" cap="flat" cmpd="sng" algn="ctr">
                      <a:solidFill>
                        <a:srgbClr val="908D0A"/>
                      </a:solidFill>
                      <a:prstDash val="solid"/>
                      <a:round/>
                      <a:headEnd type="none" w="med" len="med"/>
                      <a:tailEnd type="none" w="med" len="med"/>
                    </a:lnL>
                    <a:lnR w="12700" cap="flat" cmpd="sng" algn="ctr">
                      <a:solidFill>
                        <a:srgbClr val="F08A0A"/>
                      </a:solidFill>
                      <a:prstDash val="solid"/>
                      <a:round/>
                      <a:headEnd type="none" w="med" len="med"/>
                      <a:tailEnd type="none" w="med" len="med"/>
                    </a:lnR>
                    <a:lnT w="12700" cap="flat" cmpd="sng" algn="ctr">
                      <a:solidFill>
                        <a:srgbClr val="908D0A"/>
                      </a:solidFill>
                      <a:prstDash val="solid"/>
                      <a:round/>
                      <a:headEnd type="none" w="med" len="med"/>
                      <a:tailEnd type="none" w="med" len="med"/>
                    </a:lnT>
                    <a:lnB w="12700" cap="flat" cmpd="sng" algn="ctr">
                      <a:solidFill>
                        <a:srgbClr val="F0940A"/>
                      </a:solidFill>
                      <a:prstDash val="solid"/>
                      <a:round/>
                      <a:headEnd type="none" w="med" len="med"/>
                      <a:tailEnd type="none" w="med" len="med"/>
                    </a:lnB>
                    <a:solidFill>
                      <a:srgbClr val="FFFFFF"/>
                    </a:solidFill>
                  </a:tcPr>
                </a:tc>
                <a:tc>
                  <a:txBody>
                    <a:bodyPr/>
                    <a:lstStyle/>
                    <a:p>
                      <a:r>
                        <a:rPr lang="en-IN" dirty="0">
                          <a:effectLst/>
                        </a:rPr>
                        <a:t>₹207,480</a:t>
                      </a:r>
                    </a:p>
                  </a:txBody>
                  <a:tcPr>
                    <a:lnL w="12700" cap="flat" cmpd="sng" algn="ctr">
                      <a:solidFill>
                        <a:srgbClr val="F08A0A"/>
                      </a:solidFill>
                      <a:prstDash val="solid"/>
                      <a:round/>
                      <a:headEnd type="none" w="med" len="med"/>
                      <a:tailEnd type="none" w="med" len="med"/>
                    </a:lnL>
                    <a:lnR w="12700" cap="flat" cmpd="sng" algn="ctr">
                      <a:solidFill>
                        <a:srgbClr val="F08A0A"/>
                      </a:solidFill>
                      <a:prstDash val="solid"/>
                      <a:round/>
                      <a:headEnd type="none" w="med" len="med"/>
                      <a:tailEnd type="none" w="med" len="med"/>
                    </a:lnR>
                    <a:lnT w="12700" cap="flat" cmpd="sng" algn="ctr">
                      <a:solidFill>
                        <a:srgbClr val="F08A0A"/>
                      </a:solidFill>
                      <a:prstDash val="solid"/>
                      <a:round/>
                      <a:headEnd type="none" w="med" len="med"/>
                      <a:tailEnd type="none" w="med" len="med"/>
                    </a:lnT>
                    <a:lnB w="12700" cap="flat" cmpd="sng" algn="ctr">
                      <a:solidFill>
                        <a:srgbClr val="F0920A"/>
                      </a:solidFill>
                      <a:prstDash val="solid"/>
                      <a:round/>
                      <a:headEnd type="none" w="med" len="med"/>
                      <a:tailEnd type="none" w="med" len="med"/>
                    </a:lnB>
                    <a:solidFill>
                      <a:srgbClr val="FFFFFF"/>
                    </a:solidFill>
                  </a:tcPr>
                </a:tc>
                <a:extLst>
                  <a:ext uri="{0D108BD9-81ED-4DB2-BD59-A6C34878D82A}">
                    <a16:rowId xmlns:a16="http://schemas.microsoft.com/office/drawing/2014/main" val="3260668881"/>
                  </a:ext>
                </a:extLst>
              </a:tr>
              <a:tr h="529617">
                <a:tc>
                  <a:txBody>
                    <a:bodyPr/>
                    <a:lstStyle/>
                    <a:p>
                      <a:r>
                        <a:rPr lang="en-IN" dirty="0">
                          <a:effectLst/>
                        </a:rPr>
                        <a:t>S-HNI (Max)</a:t>
                      </a:r>
                    </a:p>
                  </a:txBody>
                  <a:tcPr>
                    <a:lnL w="12700" cap="flat" cmpd="sng" algn="ctr">
                      <a:solidFill>
                        <a:srgbClr val="50940A"/>
                      </a:solidFill>
                      <a:prstDash val="solid"/>
                      <a:round/>
                      <a:headEnd type="none" w="med" len="med"/>
                      <a:tailEnd type="none" w="med" len="med"/>
                    </a:lnL>
                    <a:lnR w="12700" cap="flat" cmpd="sng" algn="ctr">
                      <a:solidFill>
                        <a:srgbClr val="50990A"/>
                      </a:solidFill>
                      <a:prstDash val="solid"/>
                      <a:round/>
                      <a:headEnd type="none" w="med" len="med"/>
                      <a:tailEnd type="none" w="med" len="med"/>
                    </a:lnR>
                    <a:lnT w="12700" cap="flat" cmpd="sng" algn="ctr">
                      <a:solidFill>
                        <a:srgbClr val="50940A"/>
                      </a:solidFill>
                      <a:prstDash val="solid"/>
                      <a:round/>
                      <a:headEnd type="none" w="med" len="med"/>
                      <a:tailEnd type="none" w="med" len="med"/>
                    </a:lnT>
                    <a:lnB w="12700" cap="flat" cmpd="sng" algn="ctr">
                      <a:solidFill>
                        <a:srgbClr val="70910A"/>
                      </a:solidFill>
                      <a:prstDash val="solid"/>
                      <a:round/>
                      <a:headEnd type="none" w="med" len="med"/>
                      <a:tailEnd type="none" w="med" len="med"/>
                    </a:lnB>
                    <a:solidFill>
                      <a:srgbClr val="FFFFFF"/>
                    </a:solidFill>
                  </a:tcPr>
                </a:tc>
                <a:tc>
                  <a:txBody>
                    <a:bodyPr/>
                    <a:lstStyle/>
                    <a:p>
                      <a:r>
                        <a:rPr lang="en-IN" dirty="0">
                          <a:effectLst/>
                        </a:rPr>
                        <a:t>67</a:t>
                      </a:r>
                    </a:p>
                  </a:txBody>
                  <a:tcPr>
                    <a:lnL w="12700" cap="flat" cmpd="sng" algn="ctr">
                      <a:solidFill>
                        <a:srgbClr val="50990A"/>
                      </a:solidFill>
                      <a:prstDash val="solid"/>
                      <a:round/>
                      <a:headEnd type="none" w="med" len="med"/>
                      <a:tailEnd type="none" w="med" len="med"/>
                    </a:lnL>
                    <a:lnR w="12700" cap="flat" cmpd="sng" algn="ctr">
                      <a:solidFill>
                        <a:srgbClr val="F0940A"/>
                      </a:solidFill>
                      <a:prstDash val="solid"/>
                      <a:round/>
                      <a:headEnd type="none" w="med" len="med"/>
                      <a:tailEnd type="none" w="med" len="med"/>
                    </a:lnR>
                    <a:lnT w="12700" cap="flat" cmpd="sng" algn="ctr">
                      <a:solidFill>
                        <a:srgbClr val="50990A"/>
                      </a:solidFill>
                      <a:prstDash val="solid"/>
                      <a:round/>
                      <a:headEnd type="none" w="med" len="med"/>
                      <a:tailEnd type="none" w="med" len="med"/>
                    </a:lnT>
                    <a:lnB w="12700" cap="flat" cmpd="sng" algn="ctr">
                      <a:solidFill>
                        <a:srgbClr val="90950A"/>
                      </a:solidFill>
                      <a:prstDash val="solid"/>
                      <a:round/>
                      <a:headEnd type="none" w="med" len="med"/>
                      <a:tailEnd type="none" w="med" len="med"/>
                    </a:lnB>
                    <a:solidFill>
                      <a:srgbClr val="FFFFFF"/>
                    </a:solidFill>
                  </a:tcPr>
                </a:tc>
                <a:tc>
                  <a:txBody>
                    <a:bodyPr/>
                    <a:lstStyle/>
                    <a:p>
                      <a:r>
                        <a:rPr lang="en-IN">
                          <a:effectLst/>
                        </a:rPr>
                        <a:t>1,742</a:t>
                      </a:r>
                    </a:p>
                  </a:txBody>
                  <a:tcPr>
                    <a:lnL w="12700" cap="flat" cmpd="sng" algn="ctr">
                      <a:solidFill>
                        <a:srgbClr val="F0940A"/>
                      </a:solidFill>
                      <a:prstDash val="solid"/>
                      <a:round/>
                      <a:headEnd type="none" w="med" len="med"/>
                      <a:tailEnd type="none" w="med" len="med"/>
                    </a:lnL>
                    <a:lnR w="12700" cap="flat" cmpd="sng" algn="ctr">
                      <a:solidFill>
                        <a:srgbClr val="F0920A"/>
                      </a:solidFill>
                      <a:prstDash val="solid"/>
                      <a:round/>
                      <a:headEnd type="none" w="med" len="med"/>
                      <a:tailEnd type="none" w="med" len="med"/>
                    </a:lnR>
                    <a:lnT w="12700" cap="flat" cmpd="sng" algn="ctr">
                      <a:solidFill>
                        <a:srgbClr val="F0940A"/>
                      </a:solidFill>
                      <a:prstDash val="solid"/>
                      <a:round/>
                      <a:headEnd type="none" w="med" len="med"/>
                      <a:tailEnd type="none" w="med" len="med"/>
                    </a:lnT>
                    <a:lnB w="12700" cap="flat" cmpd="sng" algn="ctr">
                      <a:solidFill>
                        <a:srgbClr val="D0910A"/>
                      </a:solidFill>
                      <a:prstDash val="solid"/>
                      <a:round/>
                      <a:headEnd type="none" w="med" len="med"/>
                      <a:tailEnd type="none" w="med" len="med"/>
                    </a:lnB>
                    <a:solidFill>
                      <a:srgbClr val="FFFFFF"/>
                    </a:solidFill>
                  </a:tcPr>
                </a:tc>
                <a:tc>
                  <a:txBody>
                    <a:bodyPr/>
                    <a:lstStyle/>
                    <a:p>
                      <a:r>
                        <a:rPr lang="en-IN" dirty="0">
                          <a:effectLst/>
                        </a:rPr>
                        <a:t>₹992,940</a:t>
                      </a:r>
                    </a:p>
                  </a:txBody>
                  <a:tcPr>
                    <a:lnL w="12700" cap="flat" cmpd="sng" algn="ctr">
                      <a:solidFill>
                        <a:srgbClr val="F0920A"/>
                      </a:solidFill>
                      <a:prstDash val="solid"/>
                      <a:round/>
                      <a:headEnd type="none" w="med" len="med"/>
                      <a:tailEnd type="none" w="med" len="med"/>
                    </a:lnL>
                    <a:lnR w="12700" cap="flat" cmpd="sng" algn="ctr">
                      <a:solidFill>
                        <a:srgbClr val="F0920A"/>
                      </a:solidFill>
                      <a:prstDash val="solid"/>
                      <a:round/>
                      <a:headEnd type="none" w="med" len="med"/>
                      <a:tailEnd type="none" w="med" len="med"/>
                    </a:lnR>
                    <a:lnT w="12700" cap="flat" cmpd="sng" algn="ctr">
                      <a:solidFill>
                        <a:srgbClr val="F0920A"/>
                      </a:solidFill>
                      <a:prstDash val="solid"/>
                      <a:round/>
                      <a:headEnd type="none" w="med" len="med"/>
                      <a:tailEnd type="none" w="med" len="med"/>
                    </a:lnT>
                    <a:lnB w="12700" cap="flat" cmpd="sng" algn="ctr">
                      <a:solidFill>
                        <a:srgbClr val="F0910A"/>
                      </a:solidFill>
                      <a:prstDash val="solid"/>
                      <a:round/>
                      <a:headEnd type="none" w="med" len="med"/>
                      <a:tailEnd type="none" w="med" len="med"/>
                    </a:lnB>
                    <a:solidFill>
                      <a:srgbClr val="FFFFFF"/>
                    </a:solidFill>
                  </a:tcPr>
                </a:tc>
                <a:extLst>
                  <a:ext uri="{0D108BD9-81ED-4DB2-BD59-A6C34878D82A}">
                    <a16:rowId xmlns:a16="http://schemas.microsoft.com/office/drawing/2014/main" val="300354217"/>
                  </a:ext>
                </a:extLst>
              </a:tr>
              <a:tr h="529617">
                <a:tc>
                  <a:txBody>
                    <a:bodyPr/>
                    <a:lstStyle/>
                    <a:p>
                      <a:r>
                        <a:rPr lang="en-IN" dirty="0">
                          <a:effectLst/>
                        </a:rPr>
                        <a:t>B-HNI (Min)</a:t>
                      </a:r>
                    </a:p>
                  </a:txBody>
                  <a:tcPr>
                    <a:lnL w="12700" cap="flat" cmpd="sng" algn="ctr">
                      <a:solidFill>
                        <a:srgbClr val="70910A"/>
                      </a:solidFill>
                      <a:prstDash val="solid"/>
                      <a:round/>
                      <a:headEnd type="none" w="med" len="med"/>
                      <a:tailEnd type="none" w="med" len="med"/>
                    </a:lnL>
                    <a:lnR w="12700" cap="flat" cmpd="sng" algn="ctr">
                      <a:solidFill>
                        <a:srgbClr val="90950A"/>
                      </a:solidFill>
                      <a:prstDash val="solid"/>
                      <a:round/>
                      <a:headEnd type="none" w="med" len="med"/>
                      <a:tailEnd type="none" w="med" len="med"/>
                    </a:lnR>
                    <a:lnT w="12700" cap="flat" cmpd="sng" algn="ctr">
                      <a:solidFill>
                        <a:srgbClr val="70910A"/>
                      </a:solidFill>
                      <a:prstDash val="solid"/>
                      <a:round/>
                      <a:headEnd type="none" w="med" len="med"/>
                      <a:tailEnd type="none" w="med" len="med"/>
                    </a:lnT>
                    <a:lnB w="12700" cap="flat" cmpd="sng" algn="ctr">
                      <a:solidFill>
                        <a:srgbClr val="70910A"/>
                      </a:solidFill>
                      <a:prstDash val="solid"/>
                      <a:round/>
                      <a:headEnd type="none" w="med" len="med"/>
                      <a:tailEnd type="none" w="med" len="med"/>
                    </a:lnB>
                    <a:solidFill>
                      <a:srgbClr val="FFFFFF"/>
                    </a:solidFill>
                  </a:tcPr>
                </a:tc>
                <a:tc>
                  <a:txBody>
                    <a:bodyPr/>
                    <a:lstStyle/>
                    <a:p>
                      <a:r>
                        <a:rPr lang="en-IN" dirty="0">
                          <a:effectLst/>
                        </a:rPr>
                        <a:t>68</a:t>
                      </a:r>
                    </a:p>
                  </a:txBody>
                  <a:tcPr>
                    <a:lnL w="12700" cap="flat" cmpd="sng" algn="ctr">
                      <a:solidFill>
                        <a:srgbClr val="90950A"/>
                      </a:solidFill>
                      <a:prstDash val="solid"/>
                      <a:round/>
                      <a:headEnd type="none" w="med" len="med"/>
                      <a:tailEnd type="none" w="med" len="med"/>
                    </a:lnL>
                    <a:lnR w="12700" cap="flat" cmpd="sng" algn="ctr">
                      <a:solidFill>
                        <a:srgbClr val="D0910A"/>
                      </a:solidFill>
                      <a:prstDash val="solid"/>
                      <a:round/>
                      <a:headEnd type="none" w="med" len="med"/>
                      <a:tailEnd type="none" w="med" len="med"/>
                    </a:lnR>
                    <a:lnT w="12700" cap="flat" cmpd="sng" algn="ctr">
                      <a:solidFill>
                        <a:srgbClr val="90950A"/>
                      </a:solidFill>
                      <a:prstDash val="solid"/>
                      <a:round/>
                      <a:headEnd type="none" w="med" len="med"/>
                      <a:tailEnd type="none" w="med" len="med"/>
                    </a:lnT>
                    <a:lnB w="12700" cap="flat" cmpd="sng" algn="ctr">
                      <a:solidFill>
                        <a:srgbClr val="90950A"/>
                      </a:solidFill>
                      <a:prstDash val="solid"/>
                      <a:round/>
                      <a:headEnd type="none" w="med" len="med"/>
                      <a:tailEnd type="none" w="med" len="med"/>
                    </a:lnB>
                    <a:solidFill>
                      <a:srgbClr val="FFFFFF"/>
                    </a:solidFill>
                  </a:tcPr>
                </a:tc>
                <a:tc>
                  <a:txBody>
                    <a:bodyPr/>
                    <a:lstStyle/>
                    <a:p>
                      <a:r>
                        <a:rPr lang="en-IN" dirty="0">
                          <a:effectLst/>
                        </a:rPr>
                        <a:t>1,768</a:t>
                      </a:r>
                    </a:p>
                  </a:txBody>
                  <a:tcPr>
                    <a:lnL w="12700" cap="flat" cmpd="sng" algn="ctr">
                      <a:solidFill>
                        <a:srgbClr val="D0910A"/>
                      </a:solidFill>
                      <a:prstDash val="solid"/>
                      <a:round/>
                      <a:headEnd type="none" w="med" len="med"/>
                      <a:tailEnd type="none" w="med" len="med"/>
                    </a:lnL>
                    <a:lnR w="12700" cap="flat" cmpd="sng" algn="ctr">
                      <a:solidFill>
                        <a:srgbClr val="F0910A"/>
                      </a:solidFill>
                      <a:prstDash val="solid"/>
                      <a:round/>
                      <a:headEnd type="none" w="med" len="med"/>
                      <a:tailEnd type="none" w="med" len="med"/>
                    </a:lnR>
                    <a:lnT w="12700" cap="flat" cmpd="sng" algn="ctr">
                      <a:solidFill>
                        <a:srgbClr val="D0910A"/>
                      </a:solidFill>
                      <a:prstDash val="solid"/>
                      <a:round/>
                      <a:headEnd type="none" w="med" len="med"/>
                      <a:tailEnd type="none" w="med" len="med"/>
                    </a:lnT>
                    <a:lnB w="12700" cap="flat" cmpd="sng" algn="ctr">
                      <a:solidFill>
                        <a:srgbClr val="D0910A"/>
                      </a:solidFill>
                      <a:prstDash val="solid"/>
                      <a:round/>
                      <a:headEnd type="none" w="med" len="med"/>
                      <a:tailEnd type="none" w="med" len="med"/>
                    </a:lnB>
                    <a:solidFill>
                      <a:srgbClr val="FFFFFF"/>
                    </a:solidFill>
                  </a:tcPr>
                </a:tc>
                <a:tc>
                  <a:txBody>
                    <a:bodyPr/>
                    <a:lstStyle/>
                    <a:p>
                      <a:r>
                        <a:rPr lang="en-IN" dirty="0">
                          <a:effectLst/>
                        </a:rPr>
                        <a:t>₹1,007,760</a:t>
                      </a:r>
                    </a:p>
                  </a:txBody>
                  <a:tcPr>
                    <a:lnL w="12700" cap="flat" cmpd="sng" algn="ctr">
                      <a:solidFill>
                        <a:srgbClr val="F0910A"/>
                      </a:solidFill>
                      <a:prstDash val="solid"/>
                      <a:round/>
                      <a:headEnd type="none" w="med" len="med"/>
                      <a:tailEnd type="none" w="med" len="med"/>
                    </a:lnL>
                    <a:lnR w="12700" cap="flat" cmpd="sng" algn="ctr">
                      <a:solidFill>
                        <a:srgbClr val="F0910A"/>
                      </a:solidFill>
                      <a:prstDash val="solid"/>
                      <a:round/>
                      <a:headEnd type="none" w="med" len="med"/>
                      <a:tailEnd type="none" w="med" len="med"/>
                    </a:lnR>
                    <a:lnT w="12700" cap="flat" cmpd="sng" algn="ctr">
                      <a:solidFill>
                        <a:srgbClr val="F0910A"/>
                      </a:solidFill>
                      <a:prstDash val="solid"/>
                      <a:round/>
                      <a:headEnd type="none" w="med" len="med"/>
                      <a:tailEnd type="none" w="med" len="med"/>
                    </a:lnT>
                    <a:lnB w="12700" cap="flat" cmpd="sng" algn="ctr">
                      <a:solidFill>
                        <a:srgbClr val="F0910A"/>
                      </a:solidFill>
                      <a:prstDash val="solid"/>
                      <a:round/>
                      <a:headEnd type="none" w="med" len="med"/>
                      <a:tailEnd type="none" w="med" len="med"/>
                    </a:lnB>
                    <a:solidFill>
                      <a:srgbClr val="FFFFFF"/>
                    </a:solidFill>
                  </a:tcPr>
                </a:tc>
                <a:extLst>
                  <a:ext uri="{0D108BD9-81ED-4DB2-BD59-A6C34878D82A}">
                    <a16:rowId xmlns:a16="http://schemas.microsoft.com/office/drawing/2014/main" val="3165866775"/>
                  </a:ext>
                </a:extLst>
              </a:tr>
            </a:tbl>
          </a:graphicData>
        </a:graphic>
      </p:graphicFrame>
    </p:spTree>
    <p:extLst>
      <p:ext uri="{BB962C8B-B14F-4D97-AF65-F5344CB8AC3E}">
        <p14:creationId xmlns:p14="http://schemas.microsoft.com/office/powerpoint/2010/main" val="772278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84AB-E8CD-16B9-4B39-BFECD522CF5F}"/>
              </a:ext>
            </a:extLst>
          </p:cNvPr>
          <p:cNvSpPr>
            <a:spLocks noGrp="1"/>
          </p:cNvSpPr>
          <p:nvPr>
            <p:ph type="title"/>
          </p:nvPr>
        </p:nvSpPr>
        <p:spPr/>
        <p:txBody>
          <a:bodyPr/>
          <a:lstStyle/>
          <a:p>
            <a:br>
              <a:rPr lang="en-IN" b="0" i="0" dirty="0">
                <a:solidFill>
                  <a:srgbClr val="444242"/>
                </a:solidFill>
                <a:effectLst/>
                <a:highlight>
                  <a:srgbClr val="FFFFFF"/>
                </a:highlight>
                <a:latin typeface="system-ui"/>
              </a:rPr>
            </a:br>
            <a:r>
              <a:rPr lang="en-IN" b="0" i="0" dirty="0">
                <a:solidFill>
                  <a:srgbClr val="444242"/>
                </a:solidFill>
                <a:effectLst/>
                <a:highlight>
                  <a:srgbClr val="FFFFFF"/>
                </a:highlight>
                <a:latin typeface="system-ui"/>
              </a:rPr>
              <a:t>Bharti </a:t>
            </a:r>
            <a:r>
              <a:rPr lang="en-IN" b="0" i="0" dirty="0" err="1">
                <a:solidFill>
                  <a:srgbClr val="444242"/>
                </a:solidFill>
                <a:effectLst/>
                <a:highlight>
                  <a:srgbClr val="FFFFFF"/>
                </a:highlight>
                <a:latin typeface="system-ui"/>
              </a:rPr>
              <a:t>Hexacom</a:t>
            </a:r>
            <a:r>
              <a:rPr lang="en-IN" b="0" i="0" dirty="0">
                <a:solidFill>
                  <a:srgbClr val="444242"/>
                </a:solidFill>
                <a:effectLst/>
                <a:highlight>
                  <a:srgbClr val="FFFFFF"/>
                </a:highlight>
                <a:latin typeface="system-ui"/>
              </a:rPr>
              <a:t> IPO Subscription Status (Bidding Detail)</a:t>
            </a:r>
            <a:br>
              <a:rPr lang="en-IN" b="0" i="0" dirty="0">
                <a:solidFill>
                  <a:srgbClr val="444242"/>
                </a:solidFill>
                <a:effectLst/>
                <a:highlight>
                  <a:srgbClr val="FFFFFF"/>
                </a:highlight>
                <a:latin typeface="system-ui"/>
              </a:rPr>
            </a:br>
            <a:endParaRPr lang="en-IN" dirty="0"/>
          </a:p>
        </p:txBody>
      </p:sp>
      <p:graphicFrame>
        <p:nvGraphicFramePr>
          <p:cNvPr id="7" name="Table 6">
            <a:extLst>
              <a:ext uri="{FF2B5EF4-FFF2-40B4-BE49-F238E27FC236}">
                <a16:creationId xmlns:a16="http://schemas.microsoft.com/office/drawing/2014/main" id="{8A4E328B-6609-305E-0989-53BFCC07CF34}"/>
              </a:ext>
            </a:extLst>
          </p:cNvPr>
          <p:cNvGraphicFramePr>
            <a:graphicFrameLocks noGrp="1"/>
          </p:cNvGraphicFramePr>
          <p:nvPr>
            <p:extLst>
              <p:ext uri="{D42A27DB-BD31-4B8C-83A1-F6EECF244321}">
                <p14:modId xmlns:p14="http://schemas.microsoft.com/office/powerpoint/2010/main" val="520345976"/>
              </p:ext>
            </p:extLst>
          </p:nvPr>
        </p:nvGraphicFramePr>
        <p:xfrm>
          <a:off x="457200" y="1828800"/>
          <a:ext cx="8229600" cy="4038601"/>
        </p:xfrm>
        <a:graphic>
          <a:graphicData uri="http://schemas.openxmlformats.org/drawingml/2006/table">
            <a:tbl>
              <a:tblPr/>
              <a:tblGrid>
                <a:gridCol w="4114800">
                  <a:extLst>
                    <a:ext uri="{9D8B030D-6E8A-4147-A177-3AD203B41FA5}">
                      <a16:colId xmlns:a16="http://schemas.microsoft.com/office/drawing/2014/main" val="3296818937"/>
                    </a:ext>
                  </a:extLst>
                </a:gridCol>
                <a:gridCol w="4114800">
                  <a:extLst>
                    <a:ext uri="{9D8B030D-6E8A-4147-A177-3AD203B41FA5}">
                      <a16:colId xmlns:a16="http://schemas.microsoft.com/office/drawing/2014/main" val="1980842892"/>
                    </a:ext>
                  </a:extLst>
                </a:gridCol>
              </a:tblGrid>
              <a:tr h="576943">
                <a:tc>
                  <a:txBody>
                    <a:bodyPr/>
                    <a:lstStyle/>
                    <a:p>
                      <a:pPr algn="ctr"/>
                      <a:r>
                        <a:rPr lang="en-IN" sz="2800" b="1" u="none" strike="noStrike" dirty="0">
                          <a:solidFill>
                            <a:schemeClr val="tx1"/>
                          </a:solidFill>
                          <a:effectLst/>
                        </a:rPr>
                        <a:t>Category</a:t>
                      </a:r>
                      <a:endParaRPr lang="en-IN" sz="2800" b="1" dirty="0">
                        <a:solidFill>
                          <a:schemeClr val="tx1"/>
                        </a:solidFill>
                        <a:effectLst/>
                      </a:endParaRPr>
                    </a:p>
                  </a:txBody>
                  <a:tcPr>
                    <a:lnL w="12700" cap="flat" cmpd="sng" algn="ctr">
                      <a:solidFill>
                        <a:srgbClr val="506C1E"/>
                      </a:solidFill>
                      <a:prstDash val="solid"/>
                      <a:round/>
                      <a:headEnd type="none" w="med" len="med"/>
                      <a:tailEnd type="none" w="med" len="med"/>
                    </a:lnL>
                    <a:lnR w="12700" cap="flat" cmpd="sng" algn="ctr">
                      <a:solidFill>
                        <a:srgbClr val="F06E1E"/>
                      </a:solidFill>
                      <a:prstDash val="solid"/>
                      <a:round/>
                      <a:headEnd type="none" w="med" len="med"/>
                      <a:tailEnd type="none" w="med" len="med"/>
                    </a:lnR>
                    <a:lnT w="12700" cap="flat" cmpd="sng" algn="ctr">
                      <a:solidFill>
                        <a:srgbClr val="506C1E"/>
                      </a:solidFill>
                      <a:prstDash val="solid"/>
                      <a:round/>
                      <a:headEnd type="none" w="med" len="med"/>
                      <a:tailEnd type="none" w="med" len="med"/>
                    </a:lnT>
                    <a:lnB w="12700" cap="flat" cmpd="sng" algn="ctr">
                      <a:solidFill>
                        <a:srgbClr val="906E1E"/>
                      </a:solidFill>
                      <a:prstDash val="solid"/>
                      <a:round/>
                      <a:headEnd type="none" w="med" len="med"/>
                      <a:tailEnd type="none" w="med" len="med"/>
                    </a:lnB>
                    <a:solidFill>
                      <a:srgbClr val="FFFFFF"/>
                    </a:solidFill>
                  </a:tcPr>
                </a:tc>
                <a:tc>
                  <a:txBody>
                    <a:bodyPr/>
                    <a:lstStyle/>
                    <a:p>
                      <a:pPr algn="ctr"/>
                      <a:r>
                        <a:rPr lang="en-IN" sz="2800" b="1" dirty="0">
                          <a:solidFill>
                            <a:schemeClr val="tx1"/>
                          </a:solidFill>
                          <a:effectLst/>
                        </a:rPr>
                        <a:t>Subscription (times)</a:t>
                      </a:r>
                    </a:p>
                  </a:txBody>
                  <a:tcPr>
                    <a:lnL w="12700" cap="flat" cmpd="sng" algn="ctr">
                      <a:solidFill>
                        <a:srgbClr val="F06E1E"/>
                      </a:solidFill>
                      <a:prstDash val="solid"/>
                      <a:round/>
                      <a:headEnd type="none" w="med" len="med"/>
                      <a:tailEnd type="none" w="med" len="med"/>
                    </a:lnL>
                    <a:lnR w="12700" cap="flat" cmpd="sng" algn="ctr">
                      <a:solidFill>
                        <a:srgbClr val="F06E1E"/>
                      </a:solidFill>
                      <a:prstDash val="solid"/>
                      <a:round/>
                      <a:headEnd type="none" w="med" len="med"/>
                      <a:tailEnd type="none" w="med" len="med"/>
                    </a:lnR>
                    <a:lnT w="12700" cap="flat" cmpd="sng" algn="ctr">
                      <a:solidFill>
                        <a:srgbClr val="F06E1E"/>
                      </a:solidFill>
                      <a:prstDash val="solid"/>
                      <a:round/>
                      <a:headEnd type="none" w="med" len="med"/>
                      <a:tailEnd type="none" w="med" len="med"/>
                    </a:lnT>
                    <a:lnB w="12700" cap="flat" cmpd="sng" algn="ctr">
                      <a:solidFill>
                        <a:srgbClr val="106E1E"/>
                      </a:solidFill>
                      <a:prstDash val="solid"/>
                      <a:round/>
                      <a:headEnd type="none" w="med" len="med"/>
                      <a:tailEnd type="none" w="med" len="med"/>
                    </a:lnB>
                    <a:solidFill>
                      <a:srgbClr val="FFFFFF"/>
                    </a:solidFill>
                  </a:tcPr>
                </a:tc>
                <a:extLst>
                  <a:ext uri="{0D108BD9-81ED-4DB2-BD59-A6C34878D82A}">
                    <a16:rowId xmlns:a16="http://schemas.microsoft.com/office/drawing/2014/main" val="327021556"/>
                  </a:ext>
                </a:extLst>
              </a:tr>
              <a:tr h="576943">
                <a:tc>
                  <a:txBody>
                    <a:bodyPr/>
                    <a:lstStyle/>
                    <a:p>
                      <a:r>
                        <a:rPr lang="en-IN" sz="2400" dirty="0">
                          <a:effectLst/>
                        </a:rPr>
                        <a:t>QIB </a:t>
                      </a:r>
                    </a:p>
                  </a:txBody>
                  <a:tcPr>
                    <a:lnL w="12700" cap="flat" cmpd="sng" algn="ctr">
                      <a:solidFill>
                        <a:srgbClr val="906E1E"/>
                      </a:solidFill>
                      <a:prstDash val="solid"/>
                      <a:round/>
                      <a:headEnd type="none" w="med" len="med"/>
                      <a:tailEnd type="none" w="med" len="med"/>
                    </a:lnL>
                    <a:lnR w="12700" cap="flat" cmpd="sng" algn="ctr">
                      <a:solidFill>
                        <a:srgbClr val="106E1E"/>
                      </a:solidFill>
                      <a:prstDash val="solid"/>
                      <a:round/>
                      <a:headEnd type="none" w="med" len="med"/>
                      <a:tailEnd type="none" w="med" len="med"/>
                    </a:lnR>
                    <a:lnT w="12700" cap="flat" cmpd="sng" algn="ctr">
                      <a:solidFill>
                        <a:srgbClr val="906E1E"/>
                      </a:solidFill>
                      <a:prstDash val="solid"/>
                      <a:round/>
                      <a:headEnd type="none" w="med" len="med"/>
                      <a:tailEnd type="none" w="med" len="med"/>
                    </a:lnT>
                    <a:lnB w="12700" cap="flat" cmpd="sng" algn="ctr">
                      <a:solidFill>
                        <a:srgbClr val="D0701E"/>
                      </a:solidFill>
                      <a:prstDash val="solid"/>
                      <a:round/>
                      <a:headEnd type="none" w="med" len="med"/>
                      <a:tailEnd type="none" w="med" len="med"/>
                    </a:lnB>
                    <a:solidFill>
                      <a:srgbClr val="FFFFFF"/>
                    </a:solidFill>
                  </a:tcPr>
                </a:tc>
                <a:tc>
                  <a:txBody>
                    <a:bodyPr/>
                    <a:lstStyle/>
                    <a:p>
                      <a:pPr algn="r"/>
                      <a:r>
                        <a:rPr lang="en-IN" sz="2400" dirty="0">
                          <a:effectLst/>
                        </a:rPr>
                        <a:t>48.57</a:t>
                      </a:r>
                    </a:p>
                  </a:txBody>
                  <a:tcPr>
                    <a:lnL w="12700" cap="flat" cmpd="sng" algn="ctr">
                      <a:solidFill>
                        <a:srgbClr val="106E1E"/>
                      </a:solidFill>
                      <a:prstDash val="solid"/>
                      <a:round/>
                      <a:headEnd type="none" w="med" len="med"/>
                      <a:tailEnd type="none" w="med" len="med"/>
                    </a:lnL>
                    <a:lnR w="12700" cap="flat" cmpd="sng" algn="ctr">
                      <a:solidFill>
                        <a:srgbClr val="106E1E"/>
                      </a:solidFill>
                      <a:prstDash val="solid"/>
                      <a:round/>
                      <a:headEnd type="none" w="med" len="med"/>
                      <a:tailEnd type="none" w="med" len="med"/>
                    </a:lnR>
                    <a:lnT w="12700" cap="flat" cmpd="sng" algn="ctr">
                      <a:solidFill>
                        <a:srgbClr val="106E1E"/>
                      </a:solidFill>
                      <a:prstDash val="solid"/>
                      <a:round/>
                      <a:headEnd type="none" w="med" len="med"/>
                      <a:tailEnd type="none" w="med" len="med"/>
                    </a:lnT>
                    <a:lnB w="12700" cap="flat" cmpd="sng" algn="ctr">
                      <a:solidFill>
                        <a:srgbClr val="506F1E"/>
                      </a:solidFill>
                      <a:prstDash val="solid"/>
                      <a:round/>
                      <a:headEnd type="none" w="med" len="med"/>
                      <a:tailEnd type="none" w="med" len="med"/>
                    </a:lnB>
                    <a:solidFill>
                      <a:srgbClr val="FFFFFF"/>
                    </a:solidFill>
                  </a:tcPr>
                </a:tc>
                <a:extLst>
                  <a:ext uri="{0D108BD9-81ED-4DB2-BD59-A6C34878D82A}">
                    <a16:rowId xmlns:a16="http://schemas.microsoft.com/office/drawing/2014/main" val="4202984624"/>
                  </a:ext>
                </a:extLst>
              </a:tr>
              <a:tr h="576943">
                <a:tc>
                  <a:txBody>
                    <a:bodyPr/>
                    <a:lstStyle/>
                    <a:p>
                      <a:r>
                        <a:rPr lang="en-IN" sz="2400">
                          <a:effectLst/>
                        </a:rPr>
                        <a:t>NII</a:t>
                      </a:r>
                    </a:p>
                  </a:txBody>
                  <a:tcPr>
                    <a:lnL w="12700" cap="flat" cmpd="sng" algn="ctr">
                      <a:solidFill>
                        <a:srgbClr val="D0701E"/>
                      </a:solidFill>
                      <a:prstDash val="solid"/>
                      <a:round/>
                      <a:headEnd type="none" w="med" len="med"/>
                      <a:tailEnd type="none" w="med" len="med"/>
                    </a:lnL>
                    <a:lnR w="12700" cap="flat" cmpd="sng" algn="ctr">
                      <a:solidFill>
                        <a:srgbClr val="506F1E"/>
                      </a:solidFill>
                      <a:prstDash val="solid"/>
                      <a:round/>
                      <a:headEnd type="none" w="med" len="med"/>
                      <a:tailEnd type="none" w="med" len="med"/>
                    </a:lnR>
                    <a:lnT w="12700" cap="flat" cmpd="sng" algn="ctr">
                      <a:solidFill>
                        <a:srgbClr val="D0701E"/>
                      </a:solidFill>
                      <a:prstDash val="solid"/>
                      <a:round/>
                      <a:headEnd type="none" w="med" len="med"/>
                      <a:tailEnd type="none" w="med" len="med"/>
                    </a:lnT>
                    <a:lnB w="12700" cap="flat" cmpd="sng" algn="ctr">
                      <a:solidFill>
                        <a:srgbClr val="70701E"/>
                      </a:solidFill>
                      <a:prstDash val="solid"/>
                      <a:round/>
                      <a:headEnd type="none" w="med" len="med"/>
                      <a:tailEnd type="none" w="med" len="med"/>
                    </a:lnB>
                    <a:solidFill>
                      <a:srgbClr val="FFFFFF"/>
                    </a:solidFill>
                  </a:tcPr>
                </a:tc>
                <a:tc>
                  <a:txBody>
                    <a:bodyPr/>
                    <a:lstStyle/>
                    <a:p>
                      <a:pPr algn="r"/>
                      <a:r>
                        <a:rPr lang="en-IN" sz="2400" dirty="0">
                          <a:effectLst/>
                        </a:rPr>
                        <a:t>10.52</a:t>
                      </a:r>
                    </a:p>
                  </a:txBody>
                  <a:tcPr>
                    <a:lnL w="12700" cap="flat" cmpd="sng" algn="ctr">
                      <a:solidFill>
                        <a:srgbClr val="506F1E"/>
                      </a:solidFill>
                      <a:prstDash val="solid"/>
                      <a:round/>
                      <a:headEnd type="none" w="med" len="med"/>
                      <a:tailEnd type="none" w="med" len="med"/>
                    </a:lnL>
                    <a:lnR w="12700" cap="flat" cmpd="sng" algn="ctr">
                      <a:solidFill>
                        <a:srgbClr val="506F1E"/>
                      </a:solidFill>
                      <a:prstDash val="solid"/>
                      <a:round/>
                      <a:headEnd type="none" w="med" len="med"/>
                      <a:tailEnd type="none" w="med" len="med"/>
                    </a:lnR>
                    <a:lnT w="12700" cap="flat" cmpd="sng" algn="ctr">
                      <a:solidFill>
                        <a:srgbClr val="506F1E"/>
                      </a:solidFill>
                      <a:prstDash val="solid"/>
                      <a:round/>
                      <a:headEnd type="none" w="med" len="med"/>
                      <a:tailEnd type="none" w="med" len="med"/>
                    </a:lnT>
                    <a:lnB w="12700" cap="flat" cmpd="sng" algn="ctr">
                      <a:solidFill>
                        <a:srgbClr val="D0771E"/>
                      </a:solidFill>
                      <a:prstDash val="solid"/>
                      <a:round/>
                      <a:headEnd type="none" w="med" len="med"/>
                      <a:tailEnd type="none" w="med" len="med"/>
                    </a:lnB>
                    <a:solidFill>
                      <a:srgbClr val="FFFFFF"/>
                    </a:solidFill>
                  </a:tcPr>
                </a:tc>
                <a:extLst>
                  <a:ext uri="{0D108BD9-81ED-4DB2-BD59-A6C34878D82A}">
                    <a16:rowId xmlns:a16="http://schemas.microsoft.com/office/drawing/2014/main" val="3357822231"/>
                  </a:ext>
                </a:extLst>
              </a:tr>
              <a:tr h="576943">
                <a:tc>
                  <a:txBody>
                    <a:bodyPr/>
                    <a:lstStyle/>
                    <a:p>
                      <a:r>
                        <a:rPr lang="en-IN" sz="2400" dirty="0">
                          <a:effectLst/>
                        </a:rPr>
                        <a:t>    </a:t>
                      </a:r>
                      <a:r>
                        <a:rPr lang="en-IN" sz="2400" dirty="0" err="1">
                          <a:effectLst/>
                        </a:rPr>
                        <a:t>bNII</a:t>
                      </a:r>
                      <a:r>
                        <a:rPr lang="en-IN" sz="2400" dirty="0">
                          <a:effectLst/>
                        </a:rPr>
                        <a:t> (bids above ₹10L)</a:t>
                      </a:r>
                    </a:p>
                  </a:txBody>
                  <a:tcPr>
                    <a:lnL w="12700" cap="flat" cmpd="sng" algn="ctr">
                      <a:solidFill>
                        <a:srgbClr val="70701E"/>
                      </a:solidFill>
                      <a:prstDash val="solid"/>
                      <a:round/>
                      <a:headEnd type="none" w="med" len="med"/>
                      <a:tailEnd type="none" w="med" len="med"/>
                    </a:lnL>
                    <a:lnR w="12700" cap="flat" cmpd="sng" algn="ctr">
                      <a:solidFill>
                        <a:srgbClr val="D0771E"/>
                      </a:solidFill>
                      <a:prstDash val="solid"/>
                      <a:round/>
                      <a:headEnd type="none" w="med" len="med"/>
                      <a:tailEnd type="none" w="med" len="med"/>
                    </a:lnR>
                    <a:lnT w="12700" cap="flat" cmpd="sng" algn="ctr">
                      <a:solidFill>
                        <a:srgbClr val="70701E"/>
                      </a:solidFill>
                      <a:prstDash val="solid"/>
                      <a:round/>
                      <a:headEnd type="none" w="med" len="med"/>
                      <a:tailEnd type="none" w="med" len="med"/>
                    </a:lnT>
                    <a:lnB w="12700" cap="flat" cmpd="sng" algn="ctr">
                      <a:solidFill>
                        <a:srgbClr val="70761E"/>
                      </a:solidFill>
                      <a:prstDash val="solid"/>
                      <a:round/>
                      <a:headEnd type="none" w="med" len="med"/>
                      <a:tailEnd type="none" w="med" len="med"/>
                    </a:lnB>
                    <a:solidFill>
                      <a:srgbClr val="FFFFFF"/>
                    </a:solidFill>
                  </a:tcPr>
                </a:tc>
                <a:tc>
                  <a:txBody>
                    <a:bodyPr/>
                    <a:lstStyle/>
                    <a:p>
                      <a:pPr algn="r"/>
                      <a:r>
                        <a:rPr lang="en-IN" sz="2400" dirty="0">
                          <a:effectLst/>
                        </a:rPr>
                        <a:t>12.27</a:t>
                      </a:r>
                    </a:p>
                  </a:txBody>
                  <a:tcPr>
                    <a:lnL w="12700" cap="flat" cmpd="sng" algn="ctr">
                      <a:solidFill>
                        <a:srgbClr val="D0771E"/>
                      </a:solidFill>
                      <a:prstDash val="solid"/>
                      <a:round/>
                      <a:headEnd type="none" w="med" len="med"/>
                      <a:tailEnd type="none" w="med" len="med"/>
                    </a:lnL>
                    <a:lnR w="12700" cap="flat" cmpd="sng" algn="ctr">
                      <a:solidFill>
                        <a:srgbClr val="D0771E"/>
                      </a:solidFill>
                      <a:prstDash val="solid"/>
                      <a:round/>
                      <a:headEnd type="none" w="med" len="med"/>
                      <a:tailEnd type="none" w="med" len="med"/>
                    </a:lnR>
                    <a:lnT w="12700" cap="flat" cmpd="sng" algn="ctr">
                      <a:solidFill>
                        <a:srgbClr val="D0771E"/>
                      </a:solidFill>
                      <a:prstDash val="solid"/>
                      <a:round/>
                      <a:headEnd type="none" w="med" len="med"/>
                      <a:tailEnd type="none" w="med" len="med"/>
                    </a:lnT>
                    <a:lnB w="12700" cap="flat" cmpd="sng" algn="ctr">
                      <a:solidFill>
                        <a:srgbClr val="B0791E"/>
                      </a:solidFill>
                      <a:prstDash val="solid"/>
                      <a:round/>
                      <a:headEnd type="none" w="med" len="med"/>
                      <a:tailEnd type="none" w="med" len="med"/>
                    </a:lnB>
                    <a:solidFill>
                      <a:srgbClr val="FFFFFF"/>
                    </a:solidFill>
                  </a:tcPr>
                </a:tc>
                <a:extLst>
                  <a:ext uri="{0D108BD9-81ED-4DB2-BD59-A6C34878D82A}">
                    <a16:rowId xmlns:a16="http://schemas.microsoft.com/office/drawing/2014/main" val="1847055606"/>
                  </a:ext>
                </a:extLst>
              </a:tr>
              <a:tr h="576943">
                <a:tc>
                  <a:txBody>
                    <a:bodyPr/>
                    <a:lstStyle/>
                    <a:p>
                      <a:r>
                        <a:rPr lang="en-IN" sz="2400">
                          <a:effectLst/>
                        </a:rPr>
                        <a:t>    sNII (bids below ₹10L)</a:t>
                      </a:r>
                    </a:p>
                  </a:txBody>
                  <a:tcPr>
                    <a:lnL w="12700" cap="flat" cmpd="sng" algn="ctr">
                      <a:solidFill>
                        <a:srgbClr val="70761E"/>
                      </a:solidFill>
                      <a:prstDash val="solid"/>
                      <a:round/>
                      <a:headEnd type="none" w="med" len="med"/>
                      <a:tailEnd type="none" w="med" len="med"/>
                    </a:lnL>
                    <a:lnR w="12700" cap="flat" cmpd="sng" algn="ctr">
                      <a:solidFill>
                        <a:srgbClr val="B0791E"/>
                      </a:solidFill>
                      <a:prstDash val="solid"/>
                      <a:round/>
                      <a:headEnd type="none" w="med" len="med"/>
                      <a:tailEnd type="none" w="med" len="med"/>
                    </a:lnR>
                    <a:lnT w="12700" cap="flat" cmpd="sng" algn="ctr">
                      <a:solidFill>
                        <a:srgbClr val="70761E"/>
                      </a:solidFill>
                      <a:prstDash val="solid"/>
                      <a:round/>
                      <a:headEnd type="none" w="med" len="med"/>
                      <a:tailEnd type="none" w="med" len="med"/>
                    </a:lnT>
                    <a:lnB w="12700" cap="flat" cmpd="sng" algn="ctr">
                      <a:solidFill>
                        <a:srgbClr val="F0731E"/>
                      </a:solidFill>
                      <a:prstDash val="solid"/>
                      <a:round/>
                      <a:headEnd type="none" w="med" len="med"/>
                      <a:tailEnd type="none" w="med" len="med"/>
                    </a:lnB>
                    <a:solidFill>
                      <a:srgbClr val="FFFFFF"/>
                    </a:solidFill>
                  </a:tcPr>
                </a:tc>
                <a:tc>
                  <a:txBody>
                    <a:bodyPr/>
                    <a:lstStyle/>
                    <a:p>
                      <a:pPr algn="r"/>
                      <a:r>
                        <a:rPr lang="en-IN" sz="2400" dirty="0">
                          <a:effectLst/>
                        </a:rPr>
                        <a:t>7.00</a:t>
                      </a:r>
                    </a:p>
                  </a:txBody>
                  <a:tcPr>
                    <a:lnL w="12700" cap="flat" cmpd="sng" algn="ctr">
                      <a:solidFill>
                        <a:srgbClr val="B0791E"/>
                      </a:solidFill>
                      <a:prstDash val="solid"/>
                      <a:round/>
                      <a:headEnd type="none" w="med" len="med"/>
                      <a:tailEnd type="none" w="med" len="med"/>
                    </a:lnL>
                    <a:lnR w="12700" cap="flat" cmpd="sng" algn="ctr">
                      <a:solidFill>
                        <a:srgbClr val="B0791E"/>
                      </a:solidFill>
                      <a:prstDash val="solid"/>
                      <a:round/>
                      <a:headEnd type="none" w="med" len="med"/>
                      <a:tailEnd type="none" w="med" len="med"/>
                    </a:lnR>
                    <a:lnT w="12700" cap="flat" cmpd="sng" algn="ctr">
                      <a:solidFill>
                        <a:srgbClr val="B0791E"/>
                      </a:solidFill>
                      <a:prstDash val="solid"/>
                      <a:round/>
                      <a:headEnd type="none" w="med" len="med"/>
                      <a:tailEnd type="none" w="med" len="med"/>
                    </a:lnT>
                    <a:lnB w="12700" cap="flat" cmpd="sng" algn="ctr">
                      <a:solidFill>
                        <a:srgbClr val="10761E"/>
                      </a:solidFill>
                      <a:prstDash val="solid"/>
                      <a:round/>
                      <a:headEnd type="none" w="med" len="med"/>
                      <a:tailEnd type="none" w="med" len="med"/>
                    </a:lnB>
                    <a:solidFill>
                      <a:srgbClr val="FFFFFF"/>
                    </a:solidFill>
                  </a:tcPr>
                </a:tc>
                <a:extLst>
                  <a:ext uri="{0D108BD9-81ED-4DB2-BD59-A6C34878D82A}">
                    <a16:rowId xmlns:a16="http://schemas.microsoft.com/office/drawing/2014/main" val="697852956"/>
                  </a:ext>
                </a:extLst>
              </a:tr>
              <a:tr h="576943">
                <a:tc>
                  <a:txBody>
                    <a:bodyPr/>
                    <a:lstStyle/>
                    <a:p>
                      <a:r>
                        <a:rPr lang="en-IN" sz="2400" dirty="0">
                          <a:effectLst/>
                        </a:rPr>
                        <a:t>Retail</a:t>
                      </a:r>
                    </a:p>
                  </a:txBody>
                  <a:tcPr>
                    <a:lnL w="12700" cap="flat" cmpd="sng" algn="ctr">
                      <a:solidFill>
                        <a:srgbClr val="F0731E"/>
                      </a:solidFill>
                      <a:prstDash val="solid"/>
                      <a:round/>
                      <a:headEnd type="none" w="med" len="med"/>
                      <a:tailEnd type="none" w="med" len="med"/>
                    </a:lnL>
                    <a:lnR w="12700" cap="flat" cmpd="sng" algn="ctr">
                      <a:solidFill>
                        <a:srgbClr val="10761E"/>
                      </a:solidFill>
                      <a:prstDash val="solid"/>
                      <a:round/>
                      <a:headEnd type="none" w="med" len="med"/>
                      <a:tailEnd type="none" w="med" len="med"/>
                    </a:lnR>
                    <a:lnT w="12700" cap="flat" cmpd="sng" algn="ctr">
                      <a:solidFill>
                        <a:srgbClr val="F0731E"/>
                      </a:solidFill>
                      <a:prstDash val="solid"/>
                      <a:round/>
                      <a:headEnd type="none" w="med" len="med"/>
                      <a:tailEnd type="none" w="med" len="med"/>
                    </a:lnT>
                    <a:lnB w="12700" cap="flat" cmpd="sng" algn="ctr">
                      <a:solidFill>
                        <a:srgbClr val="90731E"/>
                      </a:solidFill>
                      <a:prstDash val="solid"/>
                      <a:round/>
                      <a:headEnd type="none" w="med" len="med"/>
                      <a:tailEnd type="none" w="med" len="med"/>
                    </a:lnB>
                    <a:solidFill>
                      <a:srgbClr val="FFFFFF"/>
                    </a:solidFill>
                  </a:tcPr>
                </a:tc>
                <a:tc>
                  <a:txBody>
                    <a:bodyPr/>
                    <a:lstStyle/>
                    <a:p>
                      <a:pPr algn="r"/>
                      <a:r>
                        <a:rPr lang="en-IN" sz="2400" dirty="0">
                          <a:effectLst/>
                        </a:rPr>
                        <a:t>2.83</a:t>
                      </a:r>
                    </a:p>
                  </a:txBody>
                  <a:tcPr>
                    <a:lnL w="12700" cap="flat" cmpd="sng" algn="ctr">
                      <a:solidFill>
                        <a:srgbClr val="10761E"/>
                      </a:solidFill>
                      <a:prstDash val="solid"/>
                      <a:round/>
                      <a:headEnd type="none" w="med" len="med"/>
                      <a:tailEnd type="none" w="med" len="med"/>
                    </a:lnL>
                    <a:lnR w="12700" cap="flat" cmpd="sng" algn="ctr">
                      <a:solidFill>
                        <a:srgbClr val="10761E"/>
                      </a:solidFill>
                      <a:prstDash val="solid"/>
                      <a:round/>
                      <a:headEnd type="none" w="med" len="med"/>
                      <a:tailEnd type="none" w="med" len="med"/>
                    </a:lnR>
                    <a:lnT w="12700" cap="flat" cmpd="sng" algn="ctr">
                      <a:solidFill>
                        <a:srgbClr val="10761E"/>
                      </a:solidFill>
                      <a:prstDash val="solid"/>
                      <a:round/>
                      <a:headEnd type="none" w="med" len="med"/>
                      <a:tailEnd type="none" w="med" len="med"/>
                    </a:lnT>
                    <a:lnB w="12700" cap="flat" cmpd="sng" algn="ctr">
                      <a:solidFill>
                        <a:srgbClr val="90731E"/>
                      </a:solidFill>
                      <a:prstDash val="solid"/>
                      <a:round/>
                      <a:headEnd type="none" w="med" len="med"/>
                      <a:tailEnd type="none" w="med" len="med"/>
                    </a:lnB>
                    <a:solidFill>
                      <a:srgbClr val="FFFFFF"/>
                    </a:solidFill>
                  </a:tcPr>
                </a:tc>
                <a:extLst>
                  <a:ext uri="{0D108BD9-81ED-4DB2-BD59-A6C34878D82A}">
                    <a16:rowId xmlns:a16="http://schemas.microsoft.com/office/drawing/2014/main" val="1781557630"/>
                  </a:ext>
                </a:extLst>
              </a:tr>
              <a:tr h="576943">
                <a:tc>
                  <a:txBody>
                    <a:bodyPr/>
                    <a:lstStyle/>
                    <a:p>
                      <a:r>
                        <a:rPr lang="en-IN" sz="2400">
                          <a:effectLst/>
                        </a:rPr>
                        <a:t>Total</a:t>
                      </a:r>
                    </a:p>
                  </a:txBody>
                  <a:tcPr>
                    <a:lnL w="12700" cap="flat" cmpd="sng" algn="ctr">
                      <a:solidFill>
                        <a:srgbClr val="90731E"/>
                      </a:solidFill>
                      <a:prstDash val="solid"/>
                      <a:round/>
                      <a:headEnd type="none" w="med" len="med"/>
                      <a:tailEnd type="none" w="med" len="med"/>
                    </a:lnL>
                    <a:lnR w="12700" cap="flat" cmpd="sng" algn="ctr">
                      <a:solidFill>
                        <a:srgbClr val="90731E"/>
                      </a:solidFill>
                      <a:prstDash val="solid"/>
                      <a:round/>
                      <a:headEnd type="none" w="med" len="med"/>
                      <a:tailEnd type="none" w="med" len="med"/>
                    </a:lnR>
                    <a:lnT w="12700" cap="flat" cmpd="sng" algn="ctr">
                      <a:solidFill>
                        <a:srgbClr val="90731E"/>
                      </a:solidFill>
                      <a:prstDash val="solid"/>
                      <a:round/>
                      <a:headEnd type="none" w="med" len="med"/>
                      <a:tailEnd type="none" w="med" len="med"/>
                    </a:lnT>
                    <a:lnB w="12700" cap="flat" cmpd="sng" algn="ctr">
                      <a:solidFill>
                        <a:srgbClr val="90731E"/>
                      </a:solidFill>
                      <a:prstDash val="solid"/>
                      <a:round/>
                      <a:headEnd type="none" w="med" len="med"/>
                      <a:tailEnd type="none" w="med" len="med"/>
                    </a:lnB>
                    <a:solidFill>
                      <a:srgbClr val="FFFFFF"/>
                    </a:solidFill>
                  </a:tcPr>
                </a:tc>
                <a:tc>
                  <a:txBody>
                    <a:bodyPr/>
                    <a:lstStyle/>
                    <a:p>
                      <a:pPr algn="r"/>
                      <a:r>
                        <a:rPr lang="en-IN" sz="2400" dirty="0">
                          <a:effectLst/>
                        </a:rPr>
                        <a:t>29.88</a:t>
                      </a:r>
                    </a:p>
                  </a:txBody>
                  <a:tcPr>
                    <a:lnL w="12700" cap="flat" cmpd="sng" algn="ctr">
                      <a:solidFill>
                        <a:srgbClr val="90731E"/>
                      </a:solidFill>
                      <a:prstDash val="solid"/>
                      <a:round/>
                      <a:headEnd type="none" w="med" len="med"/>
                      <a:tailEnd type="none" w="med" len="med"/>
                    </a:lnL>
                    <a:lnR w="12700" cap="flat" cmpd="sng" algn="ctr">
                      <a:solidFill>
                        <a:srgbClr val="90731E"/>
                      </a:solidFill>
                      <a:prstDash val="solid"/>
                      <a:round/>
                      <a:headEnd type="none" w="med" len="med"/>
                      <a:tailEnd type="none" w="med" len="med"/>
                    </a:lnR>
                    <a:lnT w="12700" cap="flat" cmpd="sng" algn="ctr">
                      <a:solidFill>
                        <a:srgbClr val="90731E"/>
                      </a:solidFill>
                      <a:prstDash val="solid"/>
                      <a:round/>
                      <a:headEnd type="none" w="med" len="med"/>
                      <a:tailEnd type="none" w="med" len="med"/>
                    </a:lnT>
                    <a:lnB w="12700" cap="flat" cmpd="sng" algn="ctr">
                      <a:solidFill>
                        <a:srgbClr val="90731E"/>
                      </a:solidFill>
                      <a:prstDash val="solid"/>
                      <a:round/>
                      <a:headEnd type="none" w="med" len="med"/>
                      <a:tailEnd type="none" w="med" len="med"/>
                    </a:lnB>
                    <a:solidFill>
                      <a:srgbClr val="FFFFFF"/>
                    </a:solidFill>
                  </a:tcPr>
                </a:tc>
                <a:extLst>
                  <a:ext uri="{0D108BD9-81ED-4DB2-BD59-A6C34878D82A}">
                    <a16:rowId xmlns:a16="http://schemas.microsoft.com/office/drawing/2014/main" val="4100495712"/>
                  </a:ext>
                </a:extLst>
              </a:tr>
            </a:tbl>
          </a:graphicData>
        </a:graphic>
      </p:graphicFrame>
    </p:spTree>
    <p:extLst>
      <p:ext uri="{BB962C8B-B14F-4D97-AF65-F5344CB8AC3E}">
        <p14:creationId xmlns:p14="http://schemas.microsoft.com/office/powerpoint/2010/main" val="1035362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6BC9-9C13-4D01-6746-92AC54E17735}"/>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dirty="0"/>
              <a:t>NII: Non-Institutional Investors  </a:t>
            </a:r>
          </a:p>
        </p:txBody>
      </p:sp>
      <p:sp>
        <p:nvSpPr>
          <p:cNvPr id="3" name="TextBox 2">
            <a:extLst>
              <a:ext uri="{FF2B5EF4-FFF2-40B4-BE49-F238E27FC236}">
                <a16:creationId xmlns:a16="http://schemas.microsoft.com/office/drawing/2014/main" id="{56FE9B5D-D1BE-BCAD-537E-E2D4E0BC7F98}"/>
              </a:ext>
            </a:extLst>
          </p:cNvPr>
          <p:cNvSpPr txBox="1"/>
          <p:nvPr/>
        </p:nvSpPr>
        <p:spPr>
          <a:xfrm>
            <a:off x="533400" y="2133600"/>
            <a:ext cx="8077200"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lgn="l">
              <a:buFont typeface="Wingdings" panose="05000000000000000000" pitchFamily="2" charset="2"/>
              <a:buChar char="q"/>
            </a:pPr>
            <a:r>
              <a:rPr lang="en-US" sz="3200" dirty="0"/>
              <a:t>Indian individual residents</a:t>
            </a:r>
          </a:p>
          <a:p>
            <a:pPr marL="571500" indent="-571500" algn="l">
              <a:buFont typeface="Wingdings" panose="05000000000000000000" pitchFamily="2" charset="2"/>
              <a:buChar char="q"/>
            </a:pPr>
            <a:r>
              <a:rPr lang="en-US" sz="3200" dirty="0"/>
              <a:t>HUFs</a:t>
            </a:r>
          </a:p>
          <a:p>
            <a:pPr marL="571500" indent="-571500" algn="l">
              <a:buFont typeface="Wingdings" panose="05000000000000000000" pitchFamily="2" charset="2"/>
              <a:buChar char="q"/>
            </a:pPr>
            <a:r>
              <a:rPr lang="en-US" sz="3200" dirty="0"/>
              <a:t>NRIs</a:t>
            </a:r>
          </a:p>
          <a:p>
            <a:pPr marL="571500" indent="-571500" algn="l">
              <a:buFont typeface="Wingdings" panose="05000000000000000000" pitchFamily="2" charset="2"/>
              <a:buChar char="q"/>
            </a:pPr>
            <a:r>
              <a:rPr lang="en-US" sz="3200" dirty="0"/>
              <a:t>HNIs</a:t>
            </a:r>
          </a:p>
          <a:p>
            <a:pPr marL="571500" indent="-571500" algn="l">
              <a:buFont typeface="Wingdings" panose="05000000000000000000" pitchFamily="2" charset="2"/>
              <a:buChar char="q"/>
            </a:pPr>
            <a:r>
              <a:rPr lang="en-US" sz="3200" dirty="0"/>
              <a:t>Any trusts, societies or companies that bid for more than Rs. 2 Lakhs worth of shares</a:t>
            </a:r>
          </a:p>
          <a:p>
            <a:endParaRPr lang="en-IN" dirty="0"/>
          </a:p>
        </p:txBody>
      </p:sp>
    </p:spTree>
    <p:extLst>
      <p:ext uri="{BB962C8B-B14F-4D97-AF65-F5344CB8AC3E}">
        <p14:creationId xmlns:p14="http://schemas.microsoft.com/office/powerpoint/2010/main" val="533593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a:extLst>
              <a:ext uri="{FF2B5EF4-FFF2-40B4-BE49-F238E27FC236}">
                <a16:creationId xmlns:a16="http://schemas.microsoft.com/office/drawing/2014/main" id="{41807215-8FF7-E493-3BF8-3A3332D8B25A}"/>
              </a:ext>
            </a:extLst>
          </p:cNvPr>
          <p:cNvSpPr/>
          <p:nvPr/>
        </p:nvSpPr>
        <p:spPr>
          <a:xfrm>
            <a:off x="477838" y="228600"/>
            <a:ext cx="8091487" cy="690563"/>
          </a:xfrm>
          <a:prstGeom prst="rect">
            <a:avLst/>
          </a:prstGeom>
          <a:solidFill>
            <a:schemeClr val="accent2">
              <a:lumMod val="20000"/>
              <a:lumOff val="80000"/>
            </a:schemeClr>
          </a:solidFill>
          <a:ln w="12600">
            <a:noFill/>
          </a:ln>
        </p:spPr>
        <p:style>
          <a:lnRef idx="0">
            <a:scrgbClr r="0" g="0" b="0"/>
          </a:lnRef>
          <a:fillRef idx="0">
            <a:scrgbClr r="0" g="0" b="0"/>
          </a:fillRef>
          <a:effectRef idx="0">
            <a:scrgbClr r="0" g="0" b="0"/>
          </a:effectRef>
          <a:fontRef idx="minor"/>
        </p:style>
        <p:txBody>
          <a:bodyPr lIns="41538" tIns="41538" rIns="41538" bIns="41538" anchor="b"/>
          <a:lstStyle/>
          <a:p>
            <a:pPr algn="ctr">
              <a:lnSpc>
                <a:spcPct val="90000"/>
              </a:lnSpc>
              <a:defRPr/>
            </a:pPr>
            <a:r>
              <a:rPr lang="en-US" sz="2215" b="1" spc="-1" dirty="0">
                <a:solidFill>
                  <a:srgbClr val="000000"/>
                </a:solidFill>
                <a:ea typeface="Arial"/>
              </a:rPr>
              <a:t>How to apply in Public Issue?</a:t>
            </a:r>
          </a:p>
        </p:txBody>
      </p:sp>
      <p:sp>
        <p:nvSpPr>
          <p:cNvPr id="7" name="Content Placeholder 3">
            <a:extLst>
              <a:ext uri="{FF2B5EF4-FFF2-40B4-BE49-F238E27FC236}">
                <a16:creationId xmlns:a16="http://schemas.microsoft.com/office/drawing/2014/main" id="{417F7610-7FCE-BE9C-931A-9109CB1F1304}"/>
              </a:ext>
            </a:extLst>
          </p:cNvPr>
          <p:cNvSpPr txBox="1">
            <a:spLocks/>
          </p:cNvSpPr>
          <p:nvPr/>
        </p:nvSpPr>
        <p:spPr>
          <a:xfrm>
            <a:off x="307975" y="1173163"/>
            <a:ext cx="8018463" cy="4448175"/>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3225" lvl="2" indent="0" algn="just">
              <a:spcBef>
                <a:spcPts val="646"/>
              </a:spcBef>
              <a:buSzPct val="60000"/>
              <a:buFont typeface="Arial" panose="020B0604020202020204" pitchFamily="34" charset="0"/>
              <a:buNone/>
              <a:defRPr/>
            </a:pPr>
            <a:endParaRPr lang="en-IN" sz="1477" b="1" u="sng"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477" b="1" u="sng"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477" b="1" u="sng"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477" b="1" u="sng"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477" b="1" u="sng"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385"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385"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385"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385" dirty="0">
              <a:latin typeface="Arial" panose="020B0604020202020204" pitchFamily="34" charset="0"/>
              <a:cs typeface="Arial" panose="020B0604020202020204" pitchFamily="34" charset="0"/>
            </a:endParaRPr>
          </a:p>
          <a:p>
            <a:pPr marL="253225" lvl="2" indent="0" algn="just">
              <a:spcBef>
                <a:spcPts val="646"/>
              </a:spcBef>
              <a:buSzPct val="60000"/>
              <a:buFont typeface="Arial" panose="020B0604020202020204" pitchFamily="34" charset="0"/>
              <a:buNone/>
              <a:defRPr/>
            </a:pPr>
            <a:endParaRPr lang="en-IN" sz="1385" dirty="0">
              <a:latin typeface="Arial" panose="020B0604020202020204" pitchFamily="34" charset="0"/>
              <a:cs typeface="Arial" panose="020B0604020202020204" pitchFamily="34" charset="0"/>
            </a:endParaRPr>
          </a:p>
          <a:p>
            <a:pPr marL="422041" lvl="3" indent="0" algn="just">
              <a:spcBef>
                <a:spcPts val="646"/>
              </a:spcBef>
              <a:buSzPct val="60000"/>
              <a:buFont typeface="Arial" panose="020B0604020202020204" pitchFamily="34" charset="0"/>
              <a:buNone/>
              <a:defRPr/>
            </a:pPr>
            <a:endParaRPr lang="en-US" sz="1385"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57586B0-9B05-D1B9-F098-4FF2D4DB7FDC}"/>
              </a:ext>
            </a:extLst>
          </p:cNvPr>
          <p:cNvGraphicFramePr>
            <a:graphicFrameLocks noGrp="1"/>
          </p:cNvGraphicFramePr>
          <p:nvPr/>
        </p:nvGraphicFramePr>
        <p:xfrm>
          <a:off x="477838" y="1173163"/>
          <a:ext cx="8091487" cy="2900361"/>
        </p:xfrm>
        <a:graphic>
          <a:graphicData uri="http://schemas.openxmlformats.org/drawingml/2006/table">
            <a:tbl>
              <a:tblPr firstRow="1" bandRow="1">
                <a:tableStyleId>{5C22544A-7EE6-4342-B048-85BDC9FD1C3A}</a:tableStyleId>
              </a:tblPr>
              <a:tblGrid>
                <a:gridCol w="2174613">
                  <a:extLst>
                    <a:ext uri="{9D8B030D-6E8A-4147-A177-3AD203B41FA5}">
                      <a16:colId xmlns:a16="http://schemas.microsoft.com/office/drawing/2014/main" val="20000"/>
                    </a:ext>
                  </a:extLst>
                </a:gridCol>
                <a:gridCol w="1242061">
                  <a:extLst>
                    <a:ext uri="{9D8B030D-6E8A-4147-A177-3AD203B41FA5}">
                      <a16:colId xmlns:a16="http://schemas.microsoft.com/office/drawing/2014/main" val="20001"/>
                    </a:ext>
                  </a:extLst>
                </a:gridCol>
                <a:gridCol w="4674813">
                  <a:extLst>
                    <a:ext uri="{9D8B030D-6E8A-4147-A177-3AD203B41FA5}">
                      <a16:colId xmlns:a16="http://schemas.microsoft.com/office/drawing/2014/main" val="20002"/>
                    </a:ext>
                  </a:extLst>
                </a:gridCol>
              </a:tblGrid>
              <a:tr h="343504">
                <a:tc gridSpan="3">
                  <a:txBody>
                    <a:bodyPr/>
                    <a:lstStyle/>
                    <a:p>
                      <a:pPr algn="ctr"/>
                      <a:r>
                        <a:rPr lang="en-US" sz="1700" dirty="0">
                          <a:solidFill>
                            <a:schemeClr val="bg1"/>
                          </a:solidFill>
                        </a:rPr>
                        <a:t>ONLINE MODE</a:t>
                      </a:r>
                      <a:endParaRPr lang="en-IN" sz="1700" dirty="0">
                        <a:solidFill>
                          <a:schemeClr val="bg1"/>
                        </a:solidFill>
                      </a:endParaRPr>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907625">
                <a:tc>
                  <a:txBody>
                    <a:bodyPr/>
                    <a:lstStyle/>
                    <a:p>
                      <a:pPr algn="ctr"/>
                      <a:endParaRPr lang="en-US" sz="1700" b="1" dirty="0"/>
                    </a:p>
                    <a:p>
                      <a:pPr algn="ctr"/>
                      <a:r>
                        <a:rPr lang="en-US" sz="1700" b="1" dirty="0"/>
                        <a:t>ASBA</a:t>
                      </a:r>
                      <a:endParaRPr lang="en-IN" sz="1700" b="1" dirty="0"/>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285750" indent="-285750" algn="just">
                        <a:buFontTx/>
                        <a:buChar char="-"/>
                      </a:pPr>
                      <a:r>
                        <a:rPr lang="en-US" sz="1500" dirty="0"/>
                        <a:t>Application Supported by Blocked</a:t>
                      </a:r>
                      <a:r>
                        <a:rPr lang="en-US" sz="1500" baseline="0" dirty="0"/>
                        <a:t> Amount.</a:t>
                      </a:r>
                    </a:p>
                    <a:p>
                      <a:pPr marL="285750" indent="-285750" algn="just">
                        <a:buFontTx/>
                        <a:buChar char="-"/>
                      </a:pPr>
                      <a:r>
                        <a:rPr lang="en-US" sz="1500" baseline="0" dirty="0"/>
                        <a:t>Facility provided by Self Certified Syndicate Banks (SCSBs)</a:t>
                      </a:r>
                    </a:p>
                    <a:p>
                      <a:pPr marL="285750" indent="-285750" algn="just">
                        <a:buFontTx/>
                        <a:buChar char="-"/>
                      </a:pPr>
                      <a:r>
                        <a:rPr lang="en-US" sz="1500" baseline="0" dirty="0"/>
                        <a:t>Full Bid Amount blocked in the bank account of the bidder.</a:t>
                      </a:r>
                      <a:endParaRPr lang="en-US" sz="1700" baseline="0" dirty="0"/>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IN"/>
                    </a:p>
                  </a:txBody>
                  <a:tcPr/>
                </a:tc>
                <a:extLst>
                  <a:ext uri="{0D108BD9-81ED-4DB2-BD59-A6C34878D82A}">
                    <a16:rowId xmlns:a16="http://schemas.microsoft.com/office/drawing/2014/main" val="10001"/>
                  </a:ext>
                </a:extLst>
              </a:tr>
              <a:tr h="794576">
                <a:tc rowSpan="2">
                  <a:txBody>
                    <a:bodyPr/>
                    <a:lstStyle/>
                    <a:p>
                      <a:pPr algn="ctr"/>
                      <a:endParaRPr lang="en-US" sz="1700" b="1" dirty="0"/>
                    </a:p>
                    <a:p>
                      <a:pPr algn="ctr"/>
                      <a:r>
                        <a:rPr lang="en-US" sz="1700" b="1" dirty="0"/>
                        <a:t>UPI in</a:t>
                      </a:r>
                      <a:r>
                        <a:rPr lang="en-US" sz="1700" b="1" baseline="0" dirty="0"/>
                        <a:t> ASBA</a:t>
                      </a:r>
                      <a:endParaRPr lang="en-IN" sz="1700" b="1" dirty="0"/>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lgn="just">
                        <a:buFontTx/>
                        <a:buChar char="-"/>
                      </a:pPr>
                      <a:r>
                        <a:rPr lang="en-US" sz="1500" dirty="0"/>
                        <a:t>For </a:t>
                      </a:r>
                      <a:r>
                        <a:rPr lang="en-US" sz="1500" dirty="0">
                          <a:sym typeface="Wingdings" panose="05000000000000000000" pitchFamily="2" charset="2"/>
                        </a:rPr>
                        <a:t></a:t>
                      </a:r>
                      <a:endParaRPr lang="en-IN" sz="1700" dirty="0"/>
                    </a:p>
                  </a:txBody>
                  <a:tcPr marL="84412" marR="84412" marT="42205" marB="422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342900" indent="-342900" algn="just">
                        <a:buFontTx/>
                        <a:buAutoNum type="alphaLcParenR"/>
                      </a:pPr>
                      <a:r>
                        <a:rPr lang="en-US" sz="1500" dirty="0"/>
                        <a:t>Retail Individual Investors.</a:t>
                      </a:r>
                    </a:p>
                    <a:p>
                      <a:pPr marL="342900" indent="-342900" algn="just">
                        <a:buFontTx/>
                        <a:buAutoNum type="alphaLcParenR"/>
                      </a:pPr>
                      <a:r>
                        <a:rPr lang="en-US" sz="1500" dirty="0">
                          <a:sym typeface="Wingdings" panose="05000000000000000000" pitchFamily="2" charset="2"/>
                        </a:rPr>
                        <a:t>Shareholders bidding in Shareholders</a:t>
                      </a:r>
                      <a:r>
                        <a:rPr lang="en-US" sz="1500" baseline="0" dirty="0">
                          <a:sym typeface="Wingdings" panose="05000000000000000000" pitchFamily="2" charset="2"/>
                        </a:rPr>
                        <a:t> </a:t>
                      </a:r>
                      <a:r>
                        <a:rPr lang="en-US" sz="1500" dirty="0">
                          <a:sym typeface="Wingdings" panose="05000000000000000000" pitchFamily="2" charset="2"/>
                        </a:rPr>
                        <a:t>Reservation</a:t>
                      </a:r>
                      <a:r>
                        <a:rPr lang="en-US" sz="1500" baseline="0" dirty="0">
                          <a:sym typeface="Wingdings" panose="05000000000000000000" pitchFamily="2" charset="2"/>
                        </a:rPr>
                        <a:t> Portion up to Rs.2,00,000/-</a:t>
                      </a:r>
                      <a:r>
                        <a:rPr lang="en-IN" sz="1500" baseline="0" dirty="0">
                          <a:sym typeface="Wingdings" panose="05000000000000000000" pitchFamily="2" charset="2"/>
                        </a:rPr>
                        <a:t>.</a:t>
                      </a:r>
                      <a:endParaRPr lang="en-IN" sz="1500" dirty="0"/>
                    </a:p>
                  </a:txBody>
                  <a:tcPr marL="84412" marR="84412" marT="42205" marB="422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13022">
                <a:tc vMerge="1">
                  <a:txBody>
                    <a:bodyPr/>
                    <a:lstStyle/>
                    <a:p>
                      <a:endParaRPr lang="en-IN"/>
                    </a:p>
                  </a:txBody>
                  <a:tcPr/>
                </a:tc>
                <a:tc gridSpan="2">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US" sz="1500" kern="1200" baseline="0" dirty="0">
                          <a:solidFill>
                            <a:schemeClr val="dk1"/>
                          </a:solidFill>
                          <a:latin typeface="+mn-lt"/>
                          <a:ea typeface="+mn-ea"/>
                          <a:cs typeface="+mn-cs"/>
                        </a:rPr>
                        <a:t>Application via UPI facility of Sponsor Bank.</a:t>
                      </a:r>
                      <a:endParaRPr lang="en-IN" sz="1700" kern="1200" baseline="0" dirty="0">
                        <a:solidFill>
                          <a:schemeClr val="dk1"/>
                        </a:solidFill>
                        <a:latin typeface="+mn-lt"/>
                        <a:ea typeface="+mn-ea"/>
                        <a:cs typeface="+mn-cs"/>
                      </a:endParaRPr>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IN"/>
                    </a:p>
                  </a:txBody>
                  <a:tcPr/>
                </a:tc>
                <a:extLst>
                  <a:ext uri="{0D108BD9-81ED-4DB2-BD59-A6C34878D82A}">
                    <a16:rowId xmlns:a16="http://schemas.microsoft.com/office/drawing/2014/main" val="10003"/>
                  </a:ext>
                </a:extLst>
              </a:tr>
              <a:tr h="541634">
                <a:tc>
                  <a:txBody>
                    <a:bodyPr/>
                    <a:lstStyle/>
                    <a:p>
                      <a:pPr algn="ctr"/>
                      <a:r>
                        <a:rPr lang="en-US" sz="1700" b="1" dirty="0"/>
                        <a:t>3-in-1 Account</a:t>
                      </a:r>
                      <a:endParaRPr lang="en-IN" sz="1700" b="1" dirty="0"/>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285750" indent="-285750" algn="just">
                        <a:buFontTx/>
                        <a:buChar char="-"/>
                      </a:pPr>
                      <a:r>
                        <a:rPr lang="en-US" sz="1500" dirty="0"/>
                        <a:t>Applying in IPO through 3-in-1 account (demat, trading and bank account).</a:t>
                      </a:r>
                    </a:p>
                  </a:txBody>
                  <a:tcPr marL="84412" marR="84412" marT="42205" marB="42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IN"/>
                    </a:p>
                  </a:txBody>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5F128529-30AF-E733-849D-542F2A85C99F}"/>
              </a:ext>
            </a:extLst>
          </p:cNvPr>
          <p:cNvGraphicFramePr>
            <a:graphicFrameLocks noGrp="1"/>
          </p:cNvGraphicFramePr>
          <p:nvPr/>
        </p:nvGraphicFramePr>
        <p:xfrm>
          <a:off x="477838" y="4311650"/>
          <a:ext cx="8091487" cy="1452563"/>
        </p:xfrm>
        <a:graphic>
          <a:graphicData uri="http://schemas.openxmlformats.org/drawingml/2006/table">
            <a:tbl>
              <a:tblPr firstRow="1" bandRow="1">
                <a:tableStyleId>{5C22544A-7EE6-4342-B048-85BDC9FD1C3A}</a:tableStyleId>
              </a:tblPr>
              <a:tblGrid>
                <a:gridCol w="2210789">
                  <a:extLst>
                    <a:ext uri="{9D8B030D-6E8A-4147-A177-3AD203B41FA5}">
                      <a16:colId xmlns:a16="http://schemas.microsoft.com/office/drawing/2014/main" val="20000"/>
                    </a:ext>
                  </a:extLst>
                </a:gridCol>
                <a:gridCol w="5880698">
                  <a:extLst>
                    <a:ext uri="{9D8B030D-6E8A-4147-A177-3AD203B41FA5}">
                      <a16:colId xmlns:a16="http://schemas.microsoft.com/office/drawing/2014/main" val="20001"/>
                    </a:ext>
                  </a:extLst>
                </a:gridCol>
              </a:tblGrid>
              <a:tr h="370868">
                <a:tc gridSpan="2">
                  <a:txBody>
                    <a:bodyPr/>
                    <a:lstStyle/>
                    <a:p>
                      <a:pPr algn="ctr"/>
                      <a:r>
                        <a:rPr lang="en-US" sz="1700" dirty="0">
                          <a:solidFill>
                            <a:schemeClr val="bg1"/>
                          </a:solidFill>
                        </a:rPr>
                        <a:t>OFFLINE MODE</a:t>
                      </a:r>
                      <a:endParaRPr lang="en-IN" sz="1700" dirty="0">
                        <a:solidFill>
                          <a:schemeClr val="bg1"/>
                        </a:solidFill>
                      </a:endParaRPr>
                    </a:p>
                  </a:txBody>
                  <a:tcPr marL="84412" marR="84412" marT="42209" marB="42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0"/>
                  </a:ext>
                </a:extLst>
              </a:tr>
              <a:tr h="1081695">
                <a:tc>
                  <a:txBody>
                    <a:bodyPr/>
                    <a:lstStyle/>
                    <a:p>
                      <a:pPr algn="ctr"/>
                      <a:endParaRPr lang="en-US" sz="1700" dirty="0"/>
                    </a:p>
                    <a:p>
                      <a:pPr algn="ctr"/>
                      <a:r>
                        <a:rPr lang="en-US" sz="1700" b="1" dirty="0"/>
                        <a:t>Filled Form</a:t>
                      </a:r>
                      <a:endParaRPr lang="en-IN" sz="1700" b="1" dirty="0"/>
                    </a:p>
                  </a:txBody>
                  <a:tcPr marL="84412" marR="84412" marT="42209" marB="42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lgn="just">
                        <a:buFontTx/>
                        <a:buChar char="-"/>
                      </a:pPr>
                      <a:r>
                        <a:rPr lang="en-US" sz="1500" dirty="0"/>
                        <a:t>To open a Demat Account first.</a:t>
                      </a:r>
                    </a:p>
                    <a:p>
                      <a:pPr marL="285750" indent="-285750" algn="just">
                        <a:buFontTx/>
                        <a:buChar char="-"/>
                      </a:pPr>
                      <a:r>
                        <a:rPr lang="en-US" sz="1500" dirty="0"/>
                        <a:t>Investors may obtain Application</a:t>
                      </a:r>
                      <a:r>
                        <a:rPr lang="en-US" sz="1500" baseline="0" dirty="0"/>
                        <a:t> Form from Stock Broker/ Sponsor Bank/ Exchange Website.</a:t>
                      </a:r>
                    </a:p>
                    <a:p>
                      <a:pPr marL="285750" indent="-285750" algn="just">
                        <a:buFontTx/>
                        <a:buChar char="-"/>
                      </a:pPr>
                      <a:r>
                        <a:rPr lang="en-US" sz="1500" baseline="0" dirty="0"/>
                        <a:t>Form submitted to Stock Broker/ Sponsor Bank.</a:t>
                      </a:r>
                    </a:p>
                  </a:txBody>
                  <a:tcPr marL="84412" marR="84412" marT="42209" marB="422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a:extLst>
              <a:ext uri="{FF2B5EF4-FFF2-40B4-BE49-F238E27FC236}">
                <a16:creationId xmlns:a16="http://schemas.microsoft.com/office/drawing/2014/main" id="{965DCE09-8EA2-99C9-E81A-2708B06E2CA4}"/>
              </a:ext>
            </a:extLst>
          </p:cNvPr>
          <p:cNvSpPr/>
          <p:nvPr/>
        </p:nvSpPr>
        <p:spPr>
          <a:xfrm>
            <a:off x="304800" y="155575"/>
            <a:ext cx="8229600" cy="690563"/>
          </a:xfrm>
          <a:prstGeom prst="rect">
            <a:avLst/>
          </a:prstGeom>
          <a:solidFill>
            <a:schemeClr val="accent3">
              <a:lumMod val="20000"/>
              <a:lumOff val="80000"/>
            </a:schemeClr>
          </a:solidFill>
          <a:ln w="12600">
            <a:noFill/>
          </a:ln>
        </p:spPr>
        <p:style>
          <a:lnRef idx="0">
            <a:scrgbClr r="0" g="0" b="0"/>
          </a:lnRef>
          <a:fillRef idx="0">
            <a:scrgbClr r="0" g="0" b="0"/>
          </a:fillRef>
          <a:effectRef idx="0">
            <a:scrgbClr r="0" g="0" b="0"/>
          </a:effectRef>
          <a:fontRef idx="minor"/>
        </p:style>
        <p:txBody>
          <a:bodyPr lIns="41538" tIns="41538" rIns="41538" bIns="41538" anchor="b"/>
          <a:lstStyle/>
          <a:p>
            <a:pPr algn="ctr">
              <a:lnSpc>
                <a:spcPct val="90000"/>
              </a:lnSpc>
              <a:defRPr/>
            </a:pPr>
            <a:r>
              <a:rPr lang="en-US" sz="2400" b="1" spc="-1" dirty="0">
                <a:solidFill>
                  <a:srgbClr val="000000"/>
                </a:solidFill>
                <a:ea typeface="Arial"/>
              </a:rPr>
              <a:t>Rights of a Shareholder</a:t>
            </a:r>
          </a:p>
        </p:txBody>
      </p:sp>
      <p:sp>
        <p:nvSpPr>
          <p:cNvPr id="8" name="TextBox 7">
            <a:extLst>
              <a:ext uri="{FF2B5EF4-FFF2-40B4-BE49-F238E27FC236}">
                <a16:creationId xmlns:a16="http://schemas.microsoft.com/office/drawing/2014/main" id="{F441AD23-E384-D050-4F0C-42FD0EBEA56B}"/>
              </a:ext>
            </a:extLst>
          </p:cNvPr>
          <p:cNvSpPr txBox="1"/>
          <p:nvPr/>
        </p:nvSpPr>
        <p:spPr>
          <a:xfrm>
            <a:off x="447675" y="1270000"/>
            <a:ext cx="4267200" cy="5632450"/>
          </a:xfrm>
          <a:prstGeom prst="rect">
            <a:avLst/>
          </a:prstGeom>
          <a:solidFill>
            <a:schemeClr val="accent3">
              <a:lumMod val="20000"/>
              <a:lumOff val="80000"/>
            </a:schemeClr>
          </a:solidFill>
        </p:spPr>
        <p:txBody>
          <a:bodyPr>
            <a:spAutoFit/>
          </a:bodyPr>
          <a:lstStyle/>
          <a:p>
            <a:pPr marL="263776" indent="-263776" algn="just">
              <a:buFont typeface="Arial" panose="020B0604020202020204" pitchFamily="34" charset="0"/>
              <a:buChar char="•"/>
              <a:defRPr/>
            </a:pPr>
            <a:r>
              <a:rPr lang="en-IN" dirty="0"/>
              <a:t>Part-owner of the company, in proportion to their holding in the company.</a:t>
            </a:r>
          </a:p>
          <a:p>
            <a:pPr marL="263776" indent="-263776" algn="just">
              <a:buFont typeface="Arial" panose="020B0604020202020204" pitchFamily="34" charset="0"/>
              <a:buChar char="•"/>
              <a:defRPr/>
            </a:pPr>
            <a:endParaRPr lang="en-US" dirty="0"/>
          </a:p>
          <a:p>
            <a:pPr marL="263776" indent="-263776" algn="just">
              <a:buFont typeface="Arial" panose="020B0604020202020204" pitchFamily="34" charset="0"/>
              <a:buChar char="•"/>
              <a:defRPr/>
            </a:pPr>
            <a:r>
              <a:rPr lang="en-US" dirty="0"/>
              <a:t>Right to receive corporate benefits like dividend, whenever declared.</a:t>
            </a:r>
            <a:endParaRPr lang="en-IN" dirty="0"/>
          </a:p>
          <a:p>
            <a:pPr marL="263776" indent="-263776" algn="just">
              <a:buFont typeface="Arial" panose="020B0604020202020204" pitchFamily="34" charset="0"/>
              <a:buChar char="•"/>
              <a:defRPr/>
            </a:pPr>
            <a:endParaRPr lang="en-IN" dirty="0"/>
          </a:p>
          <a:p>
            <a:pPr marL="263776" indent="-263776" algn="just">
              <a:buFont typeface="Arial" panose="020B0604020202020204" pitchFamily="34" charset="0"/>
              <a:buChar char="•"/>
              <a:defRPr/>
            </a:pPr>
            <a:r>
              <a:rPr lang="en-IN" dirty="0"/>
              <a:t>Right to receive:</a:t>
            </a:r>
          </a:p>
          <a:p>
            <a:pPr marL="664632" indent="-316531" algn="just">
              <a:buFontTx/>
              <a:buChar char="-"/>
              <a:defRPr/>
            </a:pPr>
            <a:r>
              <a:rPr lang="en-IN" dirty="0"/>
              <a:t>Annual Reports</a:t>
            </a:r>
          </a:p>
          <a:p>
            <a:pPr marL="664632" indent="-316531" algn="just">
              <a:buFontTx/>
              <a:buChar char="-"/>
              <a:defRPr/>
            </a:pPr>
            <a:r>
              <a:rPr lang="en-IN" dirty="0"/>
              <a:t>Audited Financial Statements</a:t>
            </a:r>
          </a:p>
          <a:p>
            <a:pPr marL="664632" indent="-316531" algn="just">
              <a:buFontTx/>
              <a:buChar char="-"/>
              <a:defRPr/>
            </a:pPr>
            <a:r>
              <a:rPr lang="en-IN" dirty="0"/>
              <a:t>Notices of General Meetings and other notices</a:t>
            </a:r>
          </a:p>
          <a:p>
            <a:pPr marL="664632" indent="-316531" algn="just">
              <a:buFontTx/>
              <a:buChar char="-"/>
              <a:defRPr/>
            </a:pPr>
            <a:r>
              <a:rPr lang="en-IN" dirty="0"/>
              <a:t>Other information disseminated by company.</a:t>
            </a:r>
          </a:p>
          <a:p>
            <a:pPr marL="263776" indent="-263776" algn="just">
              <a:buFont typeface="Arial" panose="020B0604020202020204" pitchFamily="34" charset="0"/>
              <a:buChar char="•"/>
              <a:defRPr/>
            </a:pPr>
            <a:endParaRPr lang="en-IN" dirty="0"/>
          </a:p>
          <a:p>
            <a:pPr marL="263776" indent="-263776" algn="just">
              <a:buFont typeface="Arial" panose="020B0604020202020204" pitchFamily="34" charset="0"/>
              <a:buChar char="•"/>
              <a:defRPr/>
            </a:pPr>
            <a:r>
              <a:rPr lang="en-IN" dirty="0"/>
              <a:t>Right to attend company meetings.</a:t>
            </a:r>
          </a:p>
          <a:p>
            <a:pPr marL="263776" indent="-263776" algn="just">
              <a:buFont typeface="Arial" panose="020B0604020202020204" pitchFamily="34" charset="0"/>
              <a:buChar char="•"/>
              <a:defRPr/>
            </a:pPr>
            <a:endParaRPr lang="en-IN" dirty="0"/>
          </a:p>
          <a:p>
            <a:pPr marL="263776" indent="-263776" algn="just">
              <a:buFont typeface="Arial" panose="020B0604020202020204" pitchFamily="34" charset="0"/>
              <a:buChar char="•"/>
              <a:defRPr/>
            </a:pPr>
            <a:r>
              <a:rPr lang="en-IN" dirty="0"/>
              <a:t>Right to contribute in key corporate governance decisions through postal ballot/ e-voting.</a:t>
            </a:r>
          </a:p>
        </p:txBody>
      </p:sp>
      <p:pic>
        <p:nvPicPr>
          <p:cNvPr id="35844" name="Picture 6">
            <a:extLst>
              <a:ext uri="{FF2B5EF4-FFF2-40B4-BE49-F238E27FC236}">
                <a16:creationId xmlns:a16="http://schemas.microsoft.com/office/drawing/2014/main" id="{A3108C85-4002-B50E-65AA-17B1F5A69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1192213"/>
            <a:ext cx="3816350"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a:extLst>
              <a:ext uri="{FF2B5EF4-FFF2-40B4-BE49-F238E27FC236}">
                <a16:creationId xmlns:a16="http://schemas.microsoft.com/office/drawing/2014/main" id="{53185F95-76A8-6F10-333F-2D824DBB2F62}"/>
              </a:ext>
            </a:extLst>
          </p:cNvPr>
          <p:cNvSpPr/>
          <p:nvPr/>
        </p:nvSpPr>
        <p:spPr>
          <a:xfrm>
            <a:off x="0" y="314325"/>
            <a:ext cx="9348788" cy="690563"/>
          </a:xfrm>
          <a:prstGeom prst="rect">
            <a:avLst/>
          </a:prstGeom>
          <a:solidFill>
            <a:schemeClr val="accent3">
              <a:lumMod val="20000"/>
              <a:lumOff val="80000"/>
            </a:schemeClr>
          </a:solidFill>
          <a:ln w="12600">
            <a:noFill/>
          </a:ln>
        </p:spPr>
        <p:style>
          <a:lnRef idx="0">
            <a:scrgbClr r="0" g="0" b="0"/>
          </a:lnRef>
          <a:fillRef idx="0">
            <a:scrgbClr r="0" g="0" b="0"/>
          </a:fillRef>
          <a:effectRef idx="0">
            <a:scrgbClr r="0" g="0" b="0"/>
          </a:effectRef>
          <a:fontRef idx="minor"/>
        </p:style>
        <p:txBody>
          <a:bodyPr lIns="41538" tIns="41538" rIns="41538" bIns="41538" anchor="b"/>
          <a:lstStyle/>
          <a:p>
            <a:pPr algn="ctr">
              <a:lnSpc>
                <a:spcPct val="90000"/>
              </a:lnSpc>
              <a:defRPr/>
            </a:pPr>
            <a:r>
              <a:rPr lang="en-US" sz="2400" b="1" spc="-1" dirty="0">
                <a:solidFill>
                  <a:srgbClr val="000000"/>
                </a:solidFill>
                <a:ea typeface="Arial"/>
              </a:rPr>
              <a:t>Rights of a Shareholder </a:t>
            </a:r>
          </a:p>
          <a:p>
            <a:pPr algn="ctr">
              <a:lnSpc>
                <a:spcPct val="90000"/>
              </a:lnSpc>
              <a:defRPr/>
            </a:pPr>
            <a:r>
              <a:rPr lang="en-US" sz="2400" b="1" spc="-1" dirty="0">
                <a:solidFill>
                  <a:srgbClr val="000000"/>
                </a:solidFill>
                <a:ea typeface="Arial"/>
              </a:rPr>
              <a:t>(</a:t>
            </a:r>
            <a:r>
              <a:rPr lang="en-US" sz="1846" b="1" spc="-1" dirty="0">
                <a:solidFill>
                  <a:srgbClr val="000000"/>
                </a:solidFill>
                <a:ea typeface="Arial"/>
              </a:rPr>
              <a:t>subject to certain limitations/ restrictions</a:t>
            </a:r>
            <a:r>
              <a:rPr lang="en-US" sz="2400" b="1" spc="-1" dirty="0">
                <a:solidFill>
                  <a:srgbClr val="000000"/>
                </a:solidFill>
                <a:ea typeface="Arial"/>
              </a:rPr>
              <a:t>) </a:t>
            </a:r>
          </a:p>
        </p:txBody>
      </p:sp>
      <p:sp>
        <p:nvSpPr>
          <p:cNvPr id="7" name="TextBox 6">
            <a:extLst>
              <a:ext uri="{FF2B5EF4-FFF2-40B4-BE49-F238E27FC236}">
                <a16:creationId xmlns:a16="http://schemas.microsoft.com/office/drawing/2014/main" id="{AC3C301E-44F8-3997-3B18-938C82F24B1A}"/>
              </a:ext>
            </a:extLst>
          </p:cNvPr>
          <p:cNvSpPr txBox="1"/>
          <p:nvPr/>
        </p:nvSpPr>
        <p:spPr>
          <a:xfrm>
            <a:off x="447675" y="1219200"/>
            <a:ext cx="8315325" cy="4352925"/>
          </a:xfrm>
          <a:prstGeom prst="rect">
            <a:avLst/>
          </a:prstGeom>
          <a:solidFill>
            <a:schemeClr val="accent6">
              <a:lumMod val="20000"/>
              <a:lumOff val="80000"/>
            </a:schemeClr>
          </a:solidFill>
        </p:spPr>
        <p:txBody>
          <a:bodyPr>
            <a:spAutoFit/>
          </a:bodyPr>
          <a:lstStyle/>
          <a:p>
            <a:pPr marL="263776" indent="-263776" algn="just">
              <a:buFont typeface="Arial" panose="020B0604020202020204" pitchFamily="34" charset="0"/>
              <a:buChar char="•"/>
              <a:defRPr/>
            </a:pPr>
            <a:r>
              <a:rPr lang="en-IN" sz="1846" dirty="0"/>
              <a:t>Right to:</a:t>
            </a:r>
          </a:p>
          <a:p>
            <a:pPr marL="664632" indent="-316531" algn="just">
              <a:buFontTx/>
              <a:buChar char="-"/>
              <a:defRPr/>
            </a:pPr>
            <a:r>
              <a:rPr lang="en-IN" sz="1846" dirty="0"/>
              <a:t>Ask questions to the board of directors.</a:t>
            </a:r>
          </a:p>
          <a:p>
            <a:pPr marL="664632" indent="-316531" algn="just">
              <a:buFontTx/>
              <a:buChar char="-"/>
              <a:defRPr/>
            </a:pPr>
            <a:r>
              <a:rPr lang="en-IN" sz="1846" dirty="0"/>
              <a:t>Place items on the agenda of general meetings.</a:t>
            </a:r>
          </a:p>
          <a:p>
            <a:pPr marL="664632" indent="-316531" algn="just">
              <a:buFontTx/>
              <a:buChar char="-"/>
              <a:defRPr/>
            </a:pPr>
            <a:r>
              <a:rPr lang="en-IN" sz="1846" dirty="0"/>
              <a:t>Propose resolutions, etc. </a:t>
            </a:r>
          </a:p>
          <a:p>
            <a:pPr marL="263776" indent="-263776" algn="just">
              <a:buFont typeface="Arial" panose="020B0604020202020204" pitchFamily="34" charset="0"/>
              <a:buChar char="•"/>
              <a:defRPr/>
            </a:pPr>
            <a:endParaRPr lang="en-US" sz="1846" dirty="0"/>
          </a:p>
          <a:p>
            <a:pPr marL="263776" indent="-263776" algn="just">
              <a:buFont typeface="Arial" panose="020B0604020202020204" pitchFamily="34" charset="0"/>
              <a:buChar char="•"/>
              <a:defRPr/>
            </a:pPr>
            <a:r>
              <a:rPr lang="en-US" sz="1846" dirty="0"/>
              <a:t>Right to participate in matters needing shareholder approval like:</a:t>
            </a:r>
          </a:p>
          <a:p>
            <a:pPr marL="664632" indent="-316531" algn="just">
              <a:buFontTx/>
              <a:buChar char="-"/>
              <a:defRPr/>
            </a:pPr>
            <a:r>
              <a:rPr lang="en-US" sz="1846" dirty="0"/>
              <a:t>To vote in company proceedings.</a:t>
            </a:r>
          </a:p>
          <a:p>
            <a:pPr marL="664632" indent="-316531" algn="just">
              <a:buFontTx/>
              <a:buChar char="-"/>
              <a:defRPr/>
            </a:pPr>
            <a:r>
              <a:rPr lang="en-US" sz="1846" dirty="0"/>
              <a:t>To approve mergers &amp; acquisitions, appointment of directors on company board, changing auditors, etc. </a:t>
            </a:r>
            <a:endParaRPr lang="en-IN" sz="1846" dirty="0"/>
          </a:p>
          <a:p>
            <a:pPr marL="263776" indent="-263776" algn="just">
              <a:buFont typeface="Arial" panose="020B0604020202020204" pitchFamily="34" charset="0"/>
              <a:buChar char="•"/>
              <a:defRPr/>
            </a:pPr>
            <a:endParaRPr lang="en-IN" sz="1846" dirty="0"/>
          </a:p>
          <a:p>
            <a:pPr marL="263776" indent="-263776" algn="just">
              <a:buFont typeface="Arial" panose="020B0604020202020204" pitchFamily="34" charset="0"/>
              <a:buChar char="•"/>
              <a:defRPr/>
            </a:pPr>
            <a:r>
              <a:rPr lang="en-IN" sz="1846" dirty="0"/>
              <a:t>Right to Inspect company’s statutory books and records.</a:t>
            </a:r>
          </a:p>
          <a:p>
            <a:pPr marL="263776" indent="-263776" algn="just">
              <a:buFont typeface="Arial" panose="020B0604020202020204" pitchFamily="34" charset="0"/>
              <a:buChar char="•"/>
              <a:defRPr/>
            </a:pPr>
            <a:endParaRPr lang="en-IN" sz="1846" dirty="0"/>
          </a:p>
          <a:p>
            <a:pPr marL="263776" indent="-263776" algn="just">
              <a:buFont typeface="Arial" panose="020B0604020202020204" pitchFamily="34" charset="0"/>
              <a:buChar char="•"/>
              <a:defRPr/>
            </a:pPr>
            <a:r>
              <a:rPr lang="en-IN" sz="1846" dirty="0"/>
              <a:t>Right to Transfer shares by applicable laws.</a:t>
            </a:r>
          </a:p>
          <a:p>
            <a:pPr marL="263776" indent="-263776" algn="just">
              <a:buFont typeface="Arial" panose="020B0604020202020204" pitchFamily="34" charset="0"/>
              <a:buChar char="•"/>
              <a:defRPr/>
            </a:pPr>
            <a:endParaRPr lang="en-IN" sz="1846" dirty="0"/>
          </a:p>
          <a:p>
            <a:pPr marL="263776" indent="-263776" algn="just">
              <a:buFont typeface="Arial" panose="020B0604020202020204" pitchFamily="34" charset="0"/>
              <a:buChar char="•"/>
              <a:defRPr/>
            </a:pPr>
            <a:r>
              <a:rPr lang="en-IN" sz="1846" dirty="0"/>
              <a:t>To raise grievances, if any, against the company (using SCORES, etc.).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35259A-4980-585F-38B4-CBF12670D970}"/>
              </a:ext>
            </a:extLst>
          </p:cNvPr>
          <p:cNvSpPr/>
          <p:nvPr/>
        </p:nvSpPr>
        <p:spPr>
          <a:xfrm>
            <a:off x="457200" y="419100"/>
            <a:ext cx="8334375" cy="488950"/>
          </a:xfrm>
          <a:prstGeom prst="rect">
            <a:avLst/>
          </a:prstGeom>
          <a:solidFill>
            <a:schemeClr val="bg2"/>
          </a:solidFill>
        </p:spPr>
        <p:txBody>
          <a:bodyPr>
            <a:spAutoFit/>
          </a:bodyPr>
          <a:lstStyle/>
          <a:p>
            <a:pPr algn="ctr">
              <a:defRPr/>
            </a:pPr>
            <a:r>
              <a:rPr lang="en-US" sz="2585" b="1" dirty="0"/>
              <a:t>Responsibilities of Shareholder</a:t>
            </a:r>
          </a:p>
        </p:txBody>
      </p:sp>
      <p:sp>
        <p:nvSpPr>
          <p:cNvPr id="2" name="Rectangle 1">
            <a:extLst>
              <a:ext uri="{FF2B5EF4-FFF2-40B4-BE49-F238E27FC236}">
                <a16:creationId xmlns:a16="http://schemas.microsoft.com/office/drawing/2014/main" id="{ECAB1CA2-4700-9968-E0AB-26DD8D26BA1D}"/>
              </a:ext>
            </a:extLst>
          </p:cNvPr>
          <p:cNvSpPr/>
          <p:nvPr/>
        </p:nvSpPr>
        <p:spPr>
          <a:xfrm>
            <a:off x="465138" y="1193800"/>
            <a:ext cx="8221662" cy="5080000"/>
          </a:xfrm>
          <a:prstGeom prst="rect">
            <a:avLst/>
          </a:prstGeom>
          <a:solidFill>
            <a:schemeClr val="bg2"/>
          </a:solidFill>
        </p:spPr>
        <p:txBody>
          <a:bodyPr>
            <a:spAutoFit/>
          </a:bodyPr>
          <a:lstStyle/>
          <a:p>
            <a:pPr algn="ctr">
              <a:spcBef>
                <a:spcPts val="208"/>
              </a:spcBef>
              <a:spcAft>
                <a:spcPts val="208"/>
              </a:spcAft>
              <a:defRPr/>
            </a:pPr>
            <a:r>
              <a:rPr lang="en-IN" sz="2954" b="1" i="1" u="sng" dirty="0"/>
              <a:t>Stay informed!</a:t>
            </a:r>
            <a:endParaRPr lang="en-IN" sz="1846" b="1" i="1" u="sng" dirty="0"/>
          </a:p>
          <a:p>
            <a:pPr marL="316531" indent="-316531" algn="just">
              <a:spcBef>
                <a:spcPts val="208"/>
              </a:spcBef>
              <a:spcAft>
                <a:spcPts val="208"/>
              </a:spcAft>
              <a:buFont typeface="Wingdings" panose="05000000000000000000" pitchFamily="2" charset="2"/>
              <a:buChar char="Ø"/>
              <a:defRPr/>
            </a:pPr>
            <a:r>
              <a:rPr lang="en-IN" sz="2215" b="1" u="sng" dirty="0"/>
              <a:t>ANNUAL REPORT :</a:t>
            </a:r>
          </a:p>
          <a:p>
            <a:pPr marL="738572" lvl="1" indent="-316531" algn="just">
              <a:spcBef>
                <a:spcPts val="208"/>
              </a:spcBef>
              <a:spcAft>
                <a:spcPts val="208"/>
              </a:spcAft>
              <a:buFontTx/>
              <a:buChar char="-"/>
              <a:defRPr/>
            </a:pPr>
            <a:r>
              <a:rPr lang="en-IN" dirty="0"/>
              <a:t>Circulated to all Shareholders (via Post / Email).</a:t>
            </a:r>
          </a:p>
          <a:p>
            <a:pPr marL="738572" lvl="1" indent="-316531" algn="just">
              <a:spcBef>
                <a:spcPts val="208"/>
              </a:spcBef>
              <a:spcAft>
                <a:spcPts val="208"/>
              </a:spcAft>
              <a:buFontTx/>
              <a:buChar char="-"/>
              <a:defRPr/>
            </a:pPr>
            <a:r>
              <a:rPr lang="en-IN" dirty="0"/>
              <a:t>Available on website of Company and Stock Exchanges.</a:t>
            </a:r>
          </a:p>
          <a:p>
            <a:pPr marL="738572" lvl="1" indent="-316531" algn="just">
              <a:spcBef>
                <a:spcPts val="208"/>
              </a:spcBef>
              <a:spcAft>
                <a:spcPts val="208"/>
              </a:spcAft>
              <a:buFontTx/>
              <a:buChar char="-"/>
              <a:defRPr/>
            </a:pPr>
            <a:r>
              <a:rPr lang="en-IN" dirty="0"/>
              <a:t>NOTICE  : for shareholder meetings with details of the agenda.</a:t>
            </a:r>
          </a:p>
          <a:p>
            <a:pPr marL="738572" lvl="1" indent="-316531" algn="just">
              <a:spcBef>
                <a:spcPts val="208"/>
              </a:spcBef>
              <a:spcAft>
                <a:spcPts val="208"/>
              </a:spcAft>
              <a:buFontTx/>
              <a:buChar char="-"/>
              <a:defRPr/>
            </a:pPr>
            <a:r>
              <a:rPr lang="en-IN" dirty="0"/>
              <a:t>MD’s NOTE : the managing director's note in the annual report to understand how the business is doing.</a:t>
            </a:r>
          </a:p>
          <a:p>
            <a:pPr marL="738572" lvl="1" indent="-316531" algn="just">
              <a:spcBef>
                <a:spcPts val="208"/>
              </a:spcBef>
              <a:spcAft>
                <a:spcPts val="208"/>
              </a:spcAft>
              <a:buFontTx/>
              <a:buChar char="-"/>
              <a:defRPr/>
            </a:pPr>
            <a:r>
              <a:rPr lang="en-IN" dirty="0"/>
              <a:t>AUDITOR’s NOTE : check if there are any red-flags / adverse findings flagged.</a:t>
            </a:r>
          </a:p>
          <a:p>
            <a:pPr marL="619874" lvl="1" indent="-197832" algn="just">
              <a:spcBef>
                <a:spcPts val="208"/>
              </a:spcBef>
              <a:spcAft>
                <a:spcPts val="208"/>
              </a:spcAft>
              <a:buFont typeface="Arial" panose="020B0604020202020204" pitchFamily="34" charset="0"/>
              <a:buChar char="•"/>
              <a:defRPr/>
            </a:pPr>
            <a:endParaRPr lang="en-IN" sz="1846" dirty="0"/>
          </a:p>
          <a:p>
            <a:pPr marL="316531" indent="-316531" algn="just">
              <a:spcBef>
                <a:spcPts val="208"/>
              </a:spcBef>
              <a:spcAft>
                <a:spcPts val="208"/>
              </a:spcAft>
              <a:buFont typeface="Wingdings" panose="05000000000000000000" pitchFamily="2" charset="2"/>
              <a:buChar char="Ø"/>
              <a:defRPr/>
            </a:pPr>
            <a:r>
              <a:rPr lang="en-IN" sz="2215" b="1" u="sng" dirty="0"/>
              <a:t>INFORMATION ON STOCK EXCHANGE WEBSITE :</a:t>
            </a:r>
          </a:p>
          <a:p>
            <a:pPr marL="738572" lvl="1" indent="-316531" algn="just">
              <a:spcBef>
                <a:spcPts val="208"/>
              </a:spcBef>
              <a:spcAft>
                <a:spcPts val="208"/>
              </a:spcAft>
              <a:buFontTx/>
              <a:buChar char="-"/>
              <a:defRPr/>
            </a:pPr>
            <a:r>
              <a:rPr lang="en-IN" dirty="0"/>
              <a:t>Company’s structural changes, updates, press release, investor presentations etc. under </a:t>
            </a:r>
            <a:r>
              <a:rPr lang="en-IN" b="1" i="1" u="sng" dirty="0"/>
              <a:t>corporate announcements</a:t>
            </a:r>
            <a:r>
              <a:rPr lang="en-IN" dirty="0"/>
              <a:t>, which any investor should refer to.</a:t>
            </a:r>
          </a:p>
          <a:p>
            <a:pPr lvl="1" algn="just">
              <a:spcBef>
                <a:spcPts val="208"/>
              </a:spcBef>
              <a:spcAft>
                <a:spcPts val="208"/>
              </a:spcAft>
              <a:defRPr/>
            </a:pPr>
            <a:endParaRPr lang="en-IN" sz="1846"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A1E34D-B00D-AA16-B686-7B3BA6C7470C}"/>
              </a:ext>
            </a:extLst>
          </p:cNvPr>
          <p:cNvSpPr/>
          <p:nvPr/>
        </p:nvSpPr>
        <p:spPr>
          <a:xfrm>
            <a:off x="392113" y="1250950"/>
            <a:ext cx="3406775" cy="4522788"/>
          </a:xfrm>
          <a:prstGeom prst="rect">
            <a:avLst/>
          </a:prstGeom>
        </p:spPr>
        <p:txBody>
          <a:bodyPr>
            <a:spAutoFit/>
          </a:bodyPr>
          <a:lstStyle/>
          <a:p>
            <a:pPr algn="just">
              <a:defRPr/>
            </a:pPr>
            <a:r>
              <a:rPr lang="en-US" dirty="0">
                <a:solidFill>
                  <a:srgbClr val="111111"/>
                </a:solidFill>
                <a:ea typeface="Calibri" panose="020F0502020204030204" pitchFamily="34" charset="0"/>
              </a:rPr>
              <a:t>Investors should take a well-informed decision of investing / applying in an IPO / FPO / Rights issue. </a:t>
            </a:r>
          </a:p>
          <a:p>
            <a:pPr algn="just">
              <a:defRPr/>
            </a:pPr>
            <a:endParaRPr lang="en-US" dirty="0">
              <a:solidFill>
                <a:srgbClr val="111111"/>
              </a:solidFill>
              <a:ea typeface="Calibri" panose="020F0502020204030204" pitchFamily="34" charset="0"/>
            </a:endParaRPr>
          </a:p>
          <a:p>
            <a:pPr algn="just">
              <a:defRPr/>
            </a:pPr>
            <a:endParaRPr lang="en-IN" dirty="0"/>
          </a:p>
          <a:p>
            <a:pPr marL="197832" indent="-197832" algn="just">
              <a:buFont typeface="Wingdings" panose="05000000000000000000" pitchFamily="2" charset="2"/>
              <a:buChar char="ü"/>
              <a:defRPr/>
            </a:pPr>
            <a:r>
              <a:rPr lang="en-IN" b="1" dirty="0"/>
              <a:t>Don’t go by mere rumours / euphoria over expected returns as what the others feel.</a:t>
            </a:r>
          </a:p>
          <a:p>
            <a:pPr marL="197832" indent="-197832" algn="just">
              <a:buFont typeface="Wingdings" panose="05000000000000000000" pitchFamily="2" charset="2"/>
              <a:buChar char="ü"/>
              <a:defRPr/>
            </a:pPr>
            <a:endParaRPr lang="en-IN" b="1" dirty="0"/>
          </a:p>
          <a:p>
            <a:pPr marL="197832" indent="-197832" algn="just">
              <a:buFont typeface="Wingdings" panose="05000000000000000000" pitchFamily="2" charset="2"/>
              <a:buChar char="ü"/>
              <a:defRPr/>
            </a:pPr>
            <a:r>
              <a:rPr lang="en-IN" b="1" dirty="0"/>
              <a:t>Invest based on one own risk appetite and investment parameters.</a:t>
            </a:r>
            <a:endParaRPr lang="en-IN" dirty="0"/>
          </a:p>
          <a:p>
            <a:pPr algn="just">
              <a:defRPr/>
            </a:pPr>
            <a:endParaRPr lang="en-IN" dirty="0"/>
          </a:p>
          <a:p>
            <a:pPr algn="just">
              <a:defRPr/>
            </a:pPr>
            <a:endParaRPr lang="en-IN" dirty="0"/>
          </a:p>
        </p:txBody>
      </p:sp>
      <p:cxnSp>
        <p:nvCxnSpPr>
          <p:cNvPr id="3" name="Straight Connector 2">
            <a:extLst>
              <a:ext uri="{FF2B5EF4-FFF2-40B4-BE49-F238E27FC236}">
                <a16:creationId xmlns:a16="http://schemas.microsoft.com/office/drawing/2014/main" id="{83642260-59FE-1BE6-D704-E25A619FF5AB}"/>
              </a:ext>
            </a:extLst>
          </p:cNvPr>
          <p:cNvCxnSpPr/>
          <p:nvPr/>
        </p:nvCxnSpPr>
        <p:spPr>
          <a:xfrm flipH="1">
            <a:off x="3910013" y="1250950"/>
            <a:ext cx="11112" cy="379095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47C5C259-C38D-A0D4-6918-E865438669A4}"/>
              </a:ext>
            </a:extLst>
          </p:cNvPr>
          <p:cNvSpPr/>
          <p:nvPr/>
        </p:nvSpPr>
        <p:spPr>
          <a:xfrm>
            <a:off x="6172200" y="2003425"/>
            <a:ext cx="2336800" cy="3603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Sustainability &amp; Growth</a:t>
            </a:r>
          </a:p>
        </p:txBody>
      </p:sp>
      <p:sp>
        <p:nvSpPr>
          <p:cNvPr id="6" name="Rounded Rectangle 5">
            <a:extLst>
              <a:ext uri="{FF2B5EF4-FFF2-40B4-BE49-F238E27FC236}">
                <a16:creationId xmlns:a16="http://schemas.microsoft.com/office/drawing/2014/main" id="{13C1458F-5E07-F06F-A338-688EE13BA3B5}"/>
              </a:ext>
            </a:extLst>
          </p:cNvPr>
          <p:cNvSpPr/>
          <p:nvPr/>
        </p:nvSpPr>
        <p:spPr>
          <a:xfrm>
            <a:off x="6189663" y="3556000"/>
            <a:ext cx="2319337" cy="3444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Sustainable Margins: Absolute &amp; Relative</a:t>
            </a:r>
          </a:p>
        </p:txBody>
      </p:sp>
      <p:sp>
        <p:nvSpPr>
          <p:cNvPr id="7" name="Rounded Rectangle 6">
            <a:extLst>
              <a:ext uri="{FF2B5EF4-FFF2-40B4-BE49-F238E27FC236}">
                <a16:creationId xmlns:a16="http://schemas.microsoft.com/office/drawing/2014/main" id="{0CF53B99-76FD-B537-1544-4EDD09D77B42}"/>
              </a:ext>
            </a:extLst>
          </p:cNvPr>
          <p:cNvSpPr/>
          <p:nvPr/>
        </p:nvSpPr>
        <p:spPr>
          <a:xfrm>
            <a:off x="6172200" y="1619250"/>
            <a:ext cx="2336800" cy="3603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Product, Plant and Pricing</a:t>
            </a:r>
            <a:endParaRPr lang="en-IN" sz="1108"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30DC43B3-4759-6265-DDDB-B76523CC9E25}"/>
              </a:ext>
            </a:extLst>
          </p:cNvPr>
          <p:cNvSpPr/>
          <p:nvPr/>
        </p:nvSpPr>
        <p:spPr>
          <a:xfrm>
            <a:off x="6189663" y="2768600"/>
            <a:ext cx="2319337" cy="3603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Business Beyond Numbers</a:t>
            </a:r>
            <a:endParaRPr lang="en-IN" sz="1108" dirty="0">
              <a:solidFill>
                <a:schemeClr val="tx1"/>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4DD0A800-33D2-8889-A84E-0870C847B505}"/>
              </a:ext>
            </a:extLst>
          </p:cNvPr>
          <p:cNvSpPr/>
          <p:nvPr/>
        </p:nvSpPr>
        <p:spPr>
          <a:xfrm>
            <a:off x="6172200" y="2386013"/>
            <a:ext cx="2336800" cy="3603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Scalability and Addressable Market</a:t>
            </a:r>
          </a:p>
        </p:txBody>
      </p:sp>
      <p:sp>
        <p:nvSpPr>
          <p:cNvPr id="10" name="Rounded Rectangle 9">
            <a:extLst>
              <a:ext uri="{FF2B5EF4-FFF2-40B4-BE49-F238E27FC236}">
                <a16:creationId xmlns:a16="http://schemas.microsoft.com/office/drawing/2014/main" id="{88D6319C-4295-F0E5-9B74-5E8D32CADAA0}"/>
              </a:ext>
            </a:extLst>
          </p:cNvPr>
          <p:cNvSpPr/>
          <p:nvPr/>
        </p:nvSpPr>
        <p:spPr>
          <a:xfrm>
            <a:off x="6189663" y="3167063"/>
            <a:ext cx="2319337" cy="3603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Management Quality</a:t>
            </a:r>
          </a:p>
        </p:txBody>
      </p:sp>
      <p:sp>
        <p:nvSpPr>
          <p:cNvPr id="11" name="Rounded Rectangle 10">
            <a:extLst>
              <a:ext uri="{FF2B5EF4-FFF2-40B4-BE49-F238E27FC236}">
                <a16:creationId xmlns:a16="http://schemas.microsoft.com/office/drawing/2014/main" id="{D28D689C-D12A-9404-0C94-7C870DA4FD94}"/>
              </a:ext>
            </a:extLst>
          </p:cNvPr>
          <p:cNvSpPr/>
          <p:nvPr/>
        </p:nvSpPr>
        <p:spPr>
          <a:xfrm>
            <a:off x="6181725" y="3929063"/>
            <a:ext cx="2319338" cy="3603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Stakeholders Behavioral Pattern</a:t>
            </a:r>
          </a:p>
        </p:txBody>
      </p:sp>
      <p:sp>
        <p:nvSpPr>
          <p:cNvPr id="12" name="Rounded Rectangle 11">
            <a:extLst>
              <a:ext uri="{FF2B5EF4-FFF2-40B4-BE49-F238E27FC236}">
                <a16:creationId xmlns:a16="http://schemas.microsoft.com/office/drawing/2014/main" id="{BC2B8E73-A070-52A7-EB73-810447574EB8}"/>
              </a:ext>
            </a:extLst>
          </p:cNvPr>
          <p:cNvSpPr/>
          <p:nvPr/>
        </p:nvSpPr>
        <p:spPr>
          <a:xfrm>
            <a:off x="6189663" y="4319588"/>
            <a:ext cx="2319337" cy="3603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Corporate Governance</a:t>
            </a:r>
          </a:p>
        </p:txBody>
      </p:sp>
      <p:sp>
        <p:nvSpPr>
          <p:cNvPr id="13" name="Rounded Rectangle 12">
            <a:extLst>
              <a:ext uri="{FF2B5EF4-FFF2-40B4-BE49-F238E27FC236}">
                <a16:creationId xmlns:a16="http://schemas.microsoft.com/office/drawing/2014/main" id="{FB5D3689-3C17-B022-B298-52D349AC3BAD}"/>
              </a:ext>
            </a:extLst>
          </p:cNvPr>
          <p:cNvSpPr/>
          <p:nvPr/>
        </p:nvSpPr>
        <p:spPr>
          <a:xfrm>
            <a:off x="6189663" y="4705350"/>
            <a:ext cx="2319337" cy="3603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Corporate Structure</a:t>
            </a:r>
            <a:endParaRPr lang="en-IN" sz="1108" dirty="0">
              <a:solidFill>
                <a:schemeClr val="tx1"/>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62F4C885-93AB-7B96-0C1F-77710504BFA4}"/>
              </a:ext>
            </a:extLst>
          </p:cNvPr>
          <p:cNvSpPr/>
          <p:nvPr/>
        </p:nvSpPr>
        <p:spPr>
          <a:xfrm>
            <a:off x="6189663" y="5092700"/>
            <a:ext cx="2319337" cy="3175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8" dirty="0">
                <a:solidFill>
                  <a:schemeClr val="tx1"/>
                </a:solidFill>
                <a:latin typeface="Arial" panose="020B0604020202020204" pitchFamily="34" charset="0"/>
                <a:cs typeface="Arial" panose="020B0604020202020204" pitchFamily="34" charset="0"/>
              </a:rPr>
              <a:t>Business Succession</a:t>
            </a:r>
            <a:endParaRPr lang="en-IN" sz="1108" dirty="0">
              <a:solidFill>
                <a:schemeClr val="tx1"/>
              </a:solidFill>
              <a:latin typeface="Arial" panose="020B0604020202020204" pitchFamily="34" charset="0"/>
              <a:cs typeface="Arial" panose="020B0604020202020204" pitchFamily="34" charset="0"/>
            </a:endParaRPr>
          </a:p>
        </p:txBody>
      </p:sp>
      <p:sp>
        <p:nvSpPr>
          <p:cNvPr id="16" name="Left Brace 15">
            <a:extLst>
              <a:ext uri="{FF2B5EF4-FFF2-40B4-BE49-F238E27FC236}">
                <a16:creationId xmlns:a16="http://schemas.microsoft.com/office/drawing/2014/main" id="{FFE3887D-FAB1-74F3-BEB2-84A708475AF9}"/>
              </a:ext>
            </a:extLst>
          </p:cNvPr>
          <p:cNvSpPr/>
          <p:nvPr/>
        </p:nvSpPr>
        <p:spPr>
          <a:xfrm>
            <a:off x="5492750" y="1687513"/>
            <a:ext cx="695325" cy="3587750"/>
          </a:xfrm>
          <a:prstGeom prst="leftBrac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dirty="0"/>
          </a:p>
        </p:txBody>
      </p:sp>
      <p:sp>
        <p:nvSpPr>
          <p:cNvPr id="17" name="TextBox 16">
            <a:extLst>
              <a:ext uri="{FF2B5EF4-FFF2-40B4-BE49-F238E27FC236}">
                <a16:creationId xmlns:a16="http://schemas.microsoft.com/office/drawing/2014/main" id="{649F5CB8-AE49-4B67-BF6D-A7B2C68F594C}"/>
              </a:ext>
            </a:extLst>
          </p:cNvPr>
          <p:cNvSpPr txBox="1"/>
          <p:nvPr/>
        </p:nvSpPr>
        <p:spPr>
          <a:xfrm>
            <a:off x="4196561" y="2494180"/>
            <a:ext cx="1270094" cy="2478371"/>
          </a:xfrm>
          <a:prstGeom prst="rect">
            <a:avLst/>
          </a:prstGeom>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1292" b="1" dirty="0">
                <a:latin typeface="Arial" panose="020B0604020202020204" pitchFamily="34" charset="0"/>
                <a:cs typeface="Arial" panose="020B0604020202020204" pitchFamily="34" charset="0"/>
              </a:rPr>
              <a:t>Points to be considered as a part of pre-application analysis (before investing / applying in an IPO/ FPO / Rights application).</a:t>
            </a:r>
            <a:endParaRPr lang="en-IN" sz="1292"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FCCBEB1-7551-8D23-C65A-64FB5276D393}"/>
              </a:ext>
            </a:extLst>
          </p:cNvPr>
          <p:cNvSpPr txBox="1"/>
          <p:nvPr/>
        </p:nvSpPr>
        <p:spPr>
          <a:xfrm>
            <a:off x="1387475" y="371475"/>
            <a:ext cx="6888163" cy="490538"/>
          </a:xfrm>
          <a:prstGeom prst="rect">
            <a:avLst/>
          </a:prstGeom>
          <a:solidFill>
            <a:schemeClr val="bg2"/>
          </a:solidFill>
        </p:spPr>
        <p:txBody>
          <a:bodyPr>
            <a:spAutoFit/>
          </a:bodyPr>
          <a:lstStyle/>
          <a:p>
            <a:pPr algn="ctr">
              <a:defRPr/>
            </a:pPr>
            <a:r>
              <a:rPr lang="en-US" sz="2585" b="1" dirty="0"/>
              <a:t>Pre-Application Analysis : Broad Contours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1A9A8-FEDE-F7F8-9852-D6D8FA8CAEFD}"/>
              </a:ext>
            </a:extLst>
          </p:cNvPr>
          <p:cNvSpPr txBox="1"/>
          <p:nvPr/>
        </p:nvSpPr>
        <p:spPr>
          <a:xfrm>
            <a:off x="1101725" y="419100"/>
            <a:ext cx="6148388" cy="488950"/>
          </a:xfrm>
          <a:prstGeom prst="rect">
            <a:avLst/>
          </a:prstGeom>
          <a:solidFill>
            <a:schemeClr val="accent4">
              <a:lumMod val="20000"/>
              <a:lumOff val="80000"/>
            </a:schemeClr>
          </a:solidFill>
        </p:spPr>
        <p:txBody>
          <a:bodyPr>
            <a:spAutoFit/>
          </a:bodyPr>
          <a:lstStyle/>
          <a:p>
            <a:pPr algn="ctr">
              <a:defRPr/>
            </a:pPr>
            <a:r>
              <a:rPr lang="en-US" sz="2585" b="1" dirty="0"/>
              <a:t>Information in Offer Document</a:t>
            </a:r>
          </a:p>
        </p:txBody>
      </p:sp>
      <p:graphicFrame>
        <p:nvGraphicFramePr>
          <p:cNvPr id="4" name="Diagram 3">
            <a:extLst>
              <a:ext uri="{FF2B5EF4-FFF2-40B4-BE49-F238E27FC236}">
                <a16:creationId xmlns:a16="http://schemas.microsoft.com/office/drawing/2014/main" id="{914122A9-4509-6E64-0872-F5A8BFB79FF8}"/>
              </a:ext>
            </a:extLst>
          </p:cNvPr>
          <p:cNvGraphicFramePr/>
          <p:nvPr>
            <p:extLst>
              <p:ext uri="{D42A27DB-BD31-4B8C-83A1-F6EECF244321}">
                <p14:modId xmlns:p14="http://schemas.microsoft.com/office/powerpoint/2010/main" val="3471297512"/>
              </p:ext>
            </p:extLst>
          </p:nvPr>
        </p:nvGraphicFramePr>
        <p:xfrm>
          <a:off x="339634" y="1143000"/>
          <a:ext cx="8464731" cy="529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88F973EF-8E71-496D-82E5-2877DA9F792E}"/>
              </a:ext>
            </a:extLst>
          </p:cNvPr>
          <p:cNvSpPr>
            <a:spLocks noGrp="1"/>
          </p:cNvSpPr>
          <p:nvPr>
            <p:ph sz="half" idx="2"/>
          </p:nvPr>
        </p:nvSpPr>
        <p:spPr>
          <a:xfrm>
            <a:off x="533400" y="1600200"/>
            <a:ext cx="8077200" cy="4648200"/>
          </a:xfrm>
          <a:solidFill>
            <a:schemeClr val="accent3">
              <a:lumMod val="20000"/>
              <a:lumOff val="80000"/>
            </a:schemeClr>
          </a:solidFill>
        </p:spPr>
        <p:txBody>
          <a:bodyPr/>
          <a:lstStyle/>
          <a:p>
            <a:pPr marL="457200" indent="-457200" algn="just">
              <a:buFont typeface="+mj-lt"/>
              <a:buAutoNum type="arabicPeriod"/>
              <a:defRPr/>
            </a:pPr>
            <a:r>
              <a:rPr lang="en-IN" altLang="en-US" sz="2800" dirty="0">
                <a:latin typeface="Calibri Light" panose="020F0302020204030204" pitchFamily="34" charset="0"/>
                <a:cs typeface="Calibri Light" panose="020F0302020204030204" pitchFamily="34" charset="0"/>
              </a:rPr>
              <a:t>Market is a place where things are bought and sold. </a:t>
            </a:r>
          </a:p>
          <a:p>
            <a:pPr marL="457200" indent="-457200" algn="just">
              <a:buFont typeface="+mj-lt"/>
              <a:buAutoNum type="arabicPeriod"/>
              <a:defRPr/>
            </a:pPr>
            <a:r>
              <a:rPr lang="en-IN" altLang="en-US" sz="2800" dirty="0">
                <a:latin typeface="Calibri Light" panose="020F0302020204030204" pitchFamily="34" charset="0"/>
                <a:cs typeface="Calibri Light" panose="020F0302020204030204" pitchFamily="34" charset="0"/>
              </a:rPr>
              <a:t>Securities market is a market where securities are bought and sold. </a:t>
            </a:r>
          </a:p>
          <a:p>
            <a:pPr marL="457200" indent="-457200" algn="just">
              <a:buFont typeface="+mj-lt"/>
              <a:buAutoNum type="arabicPeriod"/>
              <a:defRPr/>
            </a:pPr>
            <a:r>
              <a:rPr lang="en-IN" altLang="en-US" sz="2800" dirty="0">
                <a:latin typeface="Calibri Light" panose="020F0302020204030204" pitchFamily="34" charset="0"/>
                <a:cs typeface="Calibri Light" panose="020F0302020204030204" pitchFamily="34" charset="0"/>
              </a:rPr>
              <a:t>There are various participants / agents / entities and products in the securities market. </a:t>
            </a:r>
          </a:p>
          <a:p>
            <a:pPr marL="457200" indent="-457200" algn="just">
              <a:buFont typeface="+mj-lt"/>
              <a:buAutoNum type="arabicPeriod"/>
              <a:defRPr/>
            </a:pPr>
            <a:r>
              <a:rPr lang="en-IN" altLang="en-US" sz="2800" dirty="0">
                <a:latin typeface="Calibri Light" panose="020F0302020204030204" pitchFamily="34" charset="0"/>
                <a:cs typeface="Calibri Light" panose="020F0302020204030204" pitchFamily="34" charset="0"/>
              </a:rPr>
              <a:t>Securities Market is part of Capital Market.</a:t>
            </a:r>
          </a:p>
        </p:txBody>
      </p:sp>
      <p:sp>
        <p:nvSpPr>
          <p:cNvPr id="4" name="Title 1">
            <a:extLst>
              <a:ext uri="{FF2B5EF4-FFF2-40B4-BE49-F238E27FC236}">
                <a16:creationId xmlns:a16="http://schemas.microsoft.com/office/drawing/2014/main" id="{BECB1AE3-DA82-FD99-CFA3-114724B45086}"/>
              </a:ext>
            </a:extLst>
          </p:cNvPr>
          <p:cNvSpPr>
            <a:spLocks noGrp="1"/>
          </p:cNvSpPr>
          <p:nvPr>
            <p:ph type="title"/>
          </p:nvPr>
        </p:nvSpPr>
        <p:spPr>
          <a:xfrm>
            <a:off x="609600" y="517820"/>
            <a:ext cx="7467600" cy="548980"/>
          </a:xfrm>
          <a:solidFill>
            <a:schemeClr val="accent5">
              <a:lumMod val="40000"/>
              <a:lumOff val="60000"/>
            </a:schemeClr>
          </a:solidFill>
        </p:spPr>
        <p:txBody>
          <a:bodyPr/>
          <a:lstStyle/>
          <a:p>
            <a:pPr algn="l">
              <a:defRPr/>
            </a:pPr>
            <a:r>
              <a:rPr lang="en-IN" sz="3200" dirty="0"/>
              <a:t>What is Securities Market?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DB53A-4F7C-C958-AE30-0B454C417122}"/>
              </a:ext>
            </a:extLst>
          </p:cNvPr>
          <p:cNvSpPr txBox="1"/>
          <p:nvPr/>
        </p:nvSpPr>
        <p:spPr>
          <a:xfrm>
            <a:off x="1452563" y="419100"/>
            <a:ext cx="6149975" cy="488950"/>
          </a:xfrm>
          <a:prstGeom prst="rect">
            <a:avLst/>
          </a:prstGeom>
          <a:solidFill>
            <a:schemeClr val="accent4">
              <a:lumMod val="20000"/>
              <a:lumOff val="80000"/>
            </a:schemeClr>
          </a:solidFill>
        </p:spPr>
        <p:txBody>
          <a:bodyPr>
            <a:spAutoFit/>
          </a:bodyPr>
          <a:lstStyle/>
          <a:p>
            <a:pPr algn="ctr">
              <a:defRPr/>
            </a:pPr>
            <a:r>
              <a:rPr lang="en-US" sz="2585" b="1" dirty="0"/>
              <a:t>Information in Offer Document</a:t>
            </a:r>
          </a:p>
        </p:txBody>
      </p:sp>
      <p:graphicFrame>
        <p:nvGraphicFramePr>
          <p:cNvPr id="4" name="Diagram 3">
            <a:extLst>
              <a:ext uri="{FF2B5EF4-FFF2-40B4-BE49-F238E27FC236}">
                <a16:creationId xmlns:a16="http://schemas.microsoft.com/office/drawing/2014/main" id="{6534B94D-36FF-F1E6-1482-BC544453E722}"/>
              </a:ext>
            </a:extLst>
          </p:cNvPr>
          <p:cNvGraphicFramePr/>
          <p:nvPr/>
        </p:nvGraphicFramePr>
        <p:xfrm>
          <a:off x="325566" y="1397000"/>
          <a:ext cx="8404442" cy="4546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08B961-6D0A-4B88-6DB1-AC5961E6E893}"/>
              </a:ext>
            </a:extLst>
          </p:cNvPr>
          <p:cNvSpPr txBox="1"/>
          <p:nvPr/>
        </p:nvSpPr>
        <p:spPr>
          <a:xfrm>
            <a:off x="1685925" y="276225"/>
            <a:ext cx="6149975" cy="7747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15" b="1" dirty="0"/>
              <a:t>Other key Sources of Information for Analysis</a:t>
            </a:r>
          </a:p>
        </p:txBody>
      </p:sp>
      <p:graphicFrame>
        <p:nvGraphicFramePr>
          <p:cNvPr id="4" name="Diagram 3">
            <a:extLst>
              <a:ext uri="{FF2B5EF4-FFF2-40B4-BE49-F238E27FC236}">
                <a16:creationId xmlns:a16="http://schemas.microsoft.com/office/drawing/2014/main" id="{E12AB07E-7D15-CDE8-9CB3-DBCCA2B39F36}"/>
              </a:ext>
            </a:extLst>
          </p:cNvPr>
          <p:cNvGraphicFramePr/>
          <p:nvPr/>
        </p:nvGraphicFramePr>
        <p:xfrm>
          <a:off x="470263" y="1397000"/>
          <a:ext cx="8307978" cy="422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AF550-CA46-0A5A-D0DE-C14B3F31CFA3}"/>
              </a:ext>
            </a:extLst>
          </p:cNvPr>
          <p:cNvSpPr txBox="1"/>
          <p:nvPr/>
        </p:nvSpPr>
        <p:spPr>
          <a:xfrm>
            <a:off x="1808163" y="219075"/>
            <a:ext cx="6149975" cy="889000"/>
          </a:xfrm>
          <a:prstGeom prst="rect">
            <a:avLst/>
          </a:prstGeom>
          <a:solidFill>
            <a:schemeClr val="accent4">
              <a:lumMod val="20000"/>
              <a:lumOff val="80000"/>
            </a:schemeClr>
          </a:solidFill>
        </p:spPr>
        <p:txBody>
          <a:bodyPr>
            <a:spAutoFit/>
          </a:bodyPr>
          <a:lstStyle/>
          <a:p>
            <a:pPr algn="ctr">
              <a:defRPr/>
            </a:pPr>
            <a:r>
              <a:rPr lang="en-US" sz="2585" b="1" dirty="0"/>
              <a:t>Price Discovery of Shares in a Public Offering</a:t>
            </a:r>
          </a:p>
        </p:txBody>
      </p:sp>
      <p:graphicFrame>
        <p:nvGraphicFramePr>
          <p:cNvPr id="7" name="Diagram 6">
            <a:extLst>
              <a:ext uri="{FF2B5EF4-FFF2-40B4-BE49-F238E27FC236}">
                <a16:creationId xmlns:a16="http://schemas.microsoft.com/office/drawing/2014/main" id="{71A95D7E-94E5-2FB6-3EBB-47D1AE4FE898}"/>
              </a:ext>
            </a:extLst>
          </p:cNvPr>
          <p:cNvGraphicFramePr/>
          <p:nvPr/>
        </p:nvGraphicFramePr>
        <p:xfrm>
          <a:off x="562708" y="1459523"/>
          <a:ext cx="6189785" cy="443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15F9235-C6D2-CD39-BA6C-E1BE4FCA8A3D}"/>
              </a:ext>
            </a:extLst>
          </p:cNvPr>
          <p:cNvSpPr/>
          <p:nvPr/>
        </p:nvSpPr>
        <p:spPr>
          <a:xfrm>
            <a:off x="4010025" y="4273550"/>
            <a:ext cx="2743200" cy="140652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37" name="TextBox 8">
            <a:extLst>
              <a:ext uri="{FF2B5EF4-FFF2-40B4-BE49-F238E27FC236}">
                <a16:creationId xmlns:a16="http://schemas.microsoft.com/office/drawing/2014/main" id="{AFE7AF5D-E927-449D-A110-E3DF27123A19}"/>
              </a:ext>
            </a:extLst>
          </p:cNvPr>
          <p:cNvSpPr txBox="1">
            <a:spLocks noChangeArrowheads="1"/>
          </p:cNvSpPr>
          <p:nvPr/>
        </p:nvSpPr>
        <p:spPr bwMode="auto">
          <a:xfrm>
            <a:off x="7058025" y="4678363"/>
            <a:ext cx="1617663" cy="92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i="1">
                <a:latin typeface="Arial" panose="020B0604020202020204" pitchFamily="34" charset="0"/>
              </a:rPr>
              <a:t>More common mode of IPO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99F9-9AED-D165-9968-DBFC515B7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C46B5-527D-74E7-C497-F61B91380828}"/>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dirty="0"/>
              <a:t>Book Building </a:t>
            </a:r>
          </a:p>
        </p:txBody>
      </p:sp>
      <p:sp>
        <p:nvSpPr>
          <p:cNvPr id="3" name="TextBox 2">
            <a:extLst>
              <a:ext uri="{FF2B5EF4-FFF2-40B4-BE49-F238E27FC236}">
                <a16:creationId xmlns:a16="http://schemas.microsoft.com/office/drawing/2014/main" id="{99C55B3D-642B-E8A7-F23C-22DECC32AF58}"/>
              </a:ext>
            </a:extLst>
          </p:cNvPr>
          <p:cNvSpPr txBox="1"/>
          <p:nvPr/>
        </p:nvSpPr>
        <p:spPr>
          <a:xfrm>
            <a:off x="472911" y="1566604"/>
            <a:ext cx="8077200"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n-US" sz="3200" b="0" i="0" u="none" strike="noStrike" baseline="0" dirty="0">
                <a:latin typeface="TimesNewRomanPSPro"/>
              </a:rPr>
              <a:t>The book building is basically an auction of shares. </a:t>
            </a:r>
          </a:p>
          <a:p>
            <a:pPr marL="285750" indent="-285750" algn="just">
              <a:buFont typeface="Arial" panose="020B0604020202020204" pitchFamily="34" charset="0"/>
              <a:buChar char="•"/>
            </a:pPr>
            <a:r>
              <a:rPr lang="en-US" sz="3200" b="0" i="0" u="none" strike="noStrike" baseline="0" dirty="0">
                <a:latin typeface="TimesNewRomanPSPro"/>
              </a:rPr>
              <a:t>Book building essentially means that the ‘book is </a:t>
            </a:r>
            <a:r>
              <a:rPr lang="en-IN" sz="3200" b="0" i="0" u="none" strike="noStrike" baseline="0" dirty="0">
                <a:latin typeface="TimesNewRomanPSPro"/>
              </a:rPr>
              <a:t>being built.’</a:t>
            </a:r>
          </a:p>
          <a:p>
            <a:pPr marL="457200" indent="-457200" algn="just">
              <a:buFont typeface="Arial" panose="020B0604020202020204" pitchFamily="34" charset="0"/>
              <a:buChar char="•"/>
            </a:pPr>
            <a:r>
              <a:rPr lang="en-US" sz="3200" dirty="0">
                <a:latin typeface="TimesNewRomanPSPro"/>
              </a:rPr>
              <a:t>This helps the investor to know the market price. </a:t>
            </a:r>
          </a:p>
          <a:p>
            <a:pPr marL="457200" indent="-457200" algn="just">
              <a:buFont typeface="Arial" panose="020B0604020202020204" pitchFamily="34" charset="0"/>
              <a:buChar char="•"/>
            </a:pPr>
            <a:r>
              <a:rPr lang="en-US" sz="3200" dirty="0">
                <a:latin typeface="TimesNewRomanPSPro"/>
              </a:rPr>
              <a:t>It offers investors the opportunity to bid collectively. </a:t>
            </a:r>
          </a:p>
          <a:p>
            <a:pPr marL="457200" indent="-457200" algn="l">
              <a:buFont typeface="Arial" panose="020B0604020202020204" pitchFamily="34" charset="0"/>
              <a:buChar char="•"/>
            </a:pPr>
            <a:r>
              <a:rPr lang="en-US" sz="3200" dirty="0">
                <a:latin typeface="TimesNewRomanPSPro"/>
              </a:rPr>
              <a:t>It then uses the bids to arrive </a:t>
            </a:r>
            <a:r>
              <a:rPr lang="en-IN" sz="3200" dirty="0">
                <a:latin typeface="TimesNewRomanPSPro"/>
              </a:rPr>
              <a:t>at a consensus price.</a:t>
            </a:r>
          </a:p>
        </p:txBody>
      </p:sp>
    </p:spTree>
    <p:extLst>
      <p:ext uri="{BB962C8B-B14F-4D97-AF65-F5344CB8AC3E}">
        <p14:creationId xmlns:p14="http://schemas.microsoft.com/office/powerpoint/2010/main" val="2164231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D626C-B1E9-FB87-9EFA-830894F1F7C9}"/>
              </a:ext>
            </a:extLst>
          </p:cNvPr>
          <p:cNvSpPr txBox="1"/>
          <p:nvPr/>
        </p:nvSpPr>
        <p:spPr>
          <a:xfrm>
            <a:off x="1628775" y="252413"/>
            <a:ext cx="6149975" cy="887412"/>
          </a:xfrm>
          <a:prstGeom prst="rect">
            <a:avLst/>
          </a:prstGeom>
          <a:noFill/>
        </p:spPr>
        <p:txBody>
          <a:bodyPr>
            <a:spAutoFit/>
          </a:bodyPr>
          <a:lstStyle/>
          <a:p>
            <a:pPr algn="ctr">
              <a:defRPr/>
            </a:pPr>
            <a:r>
              <a:rPr lang="en-US" sz="2585" b="1" dirty="0"/>
              <a:t>Price Discovery of Shares in a Public Offering - Fixed price issue</a:t>
            </a:r>
          </a:p>
        </p:txBody>
      </p:sp>
      <p:sp>
        <p:nvSpPr>
          <p:cNvPr id="3" name="TextBox 2">
            <a:extLst>
              <a:ext uri="{FF2B5EF4-FFF2-40B4-BE49-F238E27FC236}">
                <a16:creationId xmlns:a16="http://schemas.microsoft.com/office/drawing/2014/main" id="{355769DB-9C6E-7E70-D9EC-3219F0C9C42D}"/>
              </a:ext>
            </a:extLst>
          </p:cNvPr>
          <p:cNvSpPr txBox="1"/>
          <p:nvPr/>
        </p:nvSpPr>
        <p:spPr>
          <a:xfrm>
            <a:off x="430213" y="1282700"/>
            <a:ext cx="8088312" cy="825500"/>
          </a:xfrm>
          <a:prstGeom prst="rect">
            <a:avLst/>
          </a:prstGeom>
          <a:noFill/>
        </p:spPr>
        <p:txBody>
          <a:bodyPr>
            <a:spAutoFit/>
          </a:bodyPr>
          <a:lstStyle/>
          <a:p>
            <a:pPr algn="ctr">
              <a:spcAft>
                <a:spcPts val="415"/>
              </a:spcAft>
              <a:defRPr/>
            </a:pPr>
            <a:r>
              <a:rPr lang="en-US" sz="2215" b="1" dirty="0"/>
              <a:t>Fixed price issue: </a:t>
            </a:r>
          </a:p>
          <a:p>
            <a:pPr marL="619874" lvl="1" indent="-197832" algn="just">
              <a:spcAft>
                <a:spcPts val="415"/>
              </a:spcAft>
              <a:buFont typeface="Wingdings" panose="05000000000000000000" pitchFamily="2" charset="2"/>
              <a:buChar char="Ø"/>
              <a:defRPr/>
            </a:pPr>
            <a:endParaRPr lang="en-IN" sz="2215" dirty="0"/>
          </a:p>
        </p:txBody>
      </p:sp>
      <p:graphicFrame>
        <p:nvGraphicFramePr>
          <p:cNvPr id="4" name="Diagram 3">
            <a:extLst>
              <a:ext uri="{FF2B5EF4-FFF2-40B4-BE49-F238E27FC236}">
                <a16:creationId xmlns:a16="http://schemas.microsoft.com/office/drawing/2014/main" id="{C3674D05-002C-034A-29A3-7F74C893414F}"/>
              </a:ext>
            </a:extLst>
          </p:cNvPr>
          <p:cNvGraphicFramePr/>
          <p:nvPr/>
        </p:nvGraphicFramePr>
        <p:xfrm>
          <a:off x="430070" y="1695802"/>
          <a:ext cx="8263764" cy="419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8828E-A30E-88D4-42A5-0395397AD543}"/>
              </a:ext>
            </a:extLst>
          </p:cNvPr>
          <p:cNvSpPr txBox="1"/>
          <p:nvPr/>
        </p:nvSpPr>
        <p:spPr>
          <a:xfrm>
            <a:off x="1665288" y="263525"/>
            <a:ext cx="6148387" cy="887413"/>
          </a:xfrm>
          <a:prstGeom prst="rect">
            <a:avLst/>
          </a:prstGeom>
          <a:noFill/>
        </p:spPr>
        <p:txBody>
          <a:bodyPr>
            <a:spAutoFit/>
          </a:bodyPr>
          <a:lstStyle/>
          <a:p>
            <a:pPr algn="ctr">
              <a:defRPr/>
            </a:pPr>
            <a:r>
              <a:rPr lang="en-US" sz="2585" b="1" dirty="0"/>
              <a:t>Price Discovery of Shares in a Public Offering </a:t>
            </a:r>
          </a:p>
        </p:txBody>
      </p:sp>
      <p:sp>
        <p:nvSpPr>
          <p:cNvPr id="3" name="TextBox 2">
            <a:extLst>
              <a:ext uri="{FF2B5EF4-FFF2-40B4-BE49-F238E27FC236}">
                <a16:creationId xmlns:a16="http://schemas.microsoft.com/office/drawing/2014/main" id="{035C4B64-CDCE-8B8D-0F84-2FF9C5B8F102}"/>
              </a:ext>
            </a:extLst>
          </p:cNvPr>
          <p:cNvSpPr txBox="1"/>
          <p:nvPr/>
        </p:nvSpPr>
        <p:spPr>
          <a:xfrm>
            <a:off x="430213" y="1309688"/>
            <a:ext cx="8088312" cy="1025525"/>
          </a:xfrm>
          <a:prstGeom prst="rect">
            <a:avLst/>
          </a:prstGeom>
          <a:noFill/>
        </p:spPr>
        <p:txBody>
          <a:bodyPr>
            <a:spAutoFit/>
          </a:bodyPr>
          <a:lstStyle/>
          <a:p>
            <a:pPr algn="ctr">
              <a:spcAft>
                <a:spcPts val="415"/>
              </a:spcAft>
              <a:defRPr/>
            </a:pPr>
            <a:r>
              <a:rPr lang="en-US" b="1" dirty="0"/>
              <a:t>Book Built Issue: </a:t>
            </a:r>
          </a:p>
          <a:p>
            <a:pPr lvl="1" algn="just">
              <a:spcAft>
                <a:spcPts val="415"/>
              </a:spcAft>
              <a:defRPr/>
            </a:pPr>
            <a:endParaRPr lang="en-US" dirty="0"/>
          </a:p>
          <a:p>
            <a:pPr marL="619874" lvl="1" indent="-197832" algn="just">
              <a:spcAft>
                <a:spcPts val="415"/>
              </a:spcAft>
              <a:buFont typeface="Wingdings" panose="05000000000000000000" pitchFamily="2" charset="2"/>
              <a:buChar char="Ø"/>
              <a:defRPr/>
            </a:pPr>
            <a:endParaRPr lang="en-IN" dirty="0"/>
          </a:p>
        </p:txBody>
      </p:sp>
      <p:graphicFrame>
        <p:nvGraphicFramePr>
          <p:cNvPr id="9" name="Diagram 8">
            <a:extLst>
              <a:ext uri="{FF2B5EF4-FFF2-40B4-BE49-F238E27FC236}">
                <a16:creationId xmlns:a16="http://schemas.microsoft.com/office/drawing/2014/main" id="{418D9FAA-38CE-6CE2-5B85-64C9550E7871}"/>
              </a:ext>
            </a:extLst>
          </p:cNvPr>
          <p:cNvGraphicFramePr/>
          <p:nvPr/>
        </p:nvGraphicFramePr>
        <p:xfrm>
          <a:off x="430069" y="1734849"/>
          <a:ext cx="8203475" cy="414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8C1DA-957F-0739-4F79-F69E47D94738}"/>
              </a:ext>
            </a:extLst>
          </p:cNvPr>
          <p:cNvSpPr txBox="1"/>
          <p:nvPr/>
        </p:nvSpPr>
        <p:spPr>
          <a:xfrm>
            <a:off x="1604963" y="257175"/>
            <a:ext cx="6148387" cy="889000"/>
          </a:xfrm>
          <a:prstGeom prst="rect">
            <a:avLst/>
          </a:prstGeom>
          <a:noFill/>
        </p:spPr>
        <p:txBody>
          <a:bodyPr>
            <a:spAutoFit/>
          </a:bodyPr>
          <a:lstStyle/>
          <a:p>
            <a:pPr algn="ctr">
              <a:defRPr/>
            </a:pPr>
            <a:r>
              <a:rPr lang="en-US" sz="2585" b="1" dirty="0"/>
              <a:t>Price Discovery of Shares in a Public Offering </a:t>
            </a:r>
          </a:p>
        </p:txBody>
      </p:sp>
      <p:sp>
        <p:nvSpPr>
          <p:cNvPr id="48131" name="TextBox 2">
            <a:extLst>
              <a:ext uri="{FF2B5EF4-FFF2-40B4-BE49-F238E27FC236}">
                <a16:creationId xmlns:a16="http://schemas.microsoft.com/office/drawing/2014/main" id="{831BEC5B-280B-F769-6145-3DD993EF93C5}"/>
              </a:ext>
            </a:extLst>
          </p:cNvPr>
          <p:cNvSpPr txBox="1">
            <a:spLocks noChangeArrowheads="1"/>
          </p:cNvSpPr>
          <p:nvPr/>
        </p:nvSpPr>
        <p:spPr bwMode="auto">
          <a:xfrm>
            <a:off x="212725" y="1138238"/>
            <a:ext cx="808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413"/>
              </a:spcAft>
              <a:buFontTx/>
              <a:buNone/>
            </a:pPr>
            <a:r>
              <a:rPr lang="en-US" altLang="en-US" sz="1800" b="1">
                <a:latin typeface="Arial" panose="020B0604020202020204" pitchFamily="34" charset="0"/>
              </a:rPr>
              <a:t>Stages in Book Building: </a:t>
            </a:r>
          </a:p>
        </p:txBody>
      </p:sp>
      <p:graphicFrame>
        <p:nvGraphicFramePr>
          <p:cNvPr id="4" name="Diagram 3">
            <a:extLst>
              <a:ext uri="{FF2B5EF4-FFF2-40B4-BE49-F238E27FC236}">
                <a16:creationId xmlns:a16="http://schemas.microsoft.com/office/drawing/2014/main" id="{2F7DE7C0-1934-076E-1298-F9BB2E1F8561}"/>
              </a:ext>
            </a:extLst>
          </p:cNvPr>
          <p:cNvGraphicFramePr/>
          <p:nvPr>
            <p:extLst>
              <p:ext uri="{D42A27DB-BD31-4B8C-83A1-F6EECF244321}">
                <p14:modId xmlns:p14="http://schemas.microsoft.com/office/powerpoint/2010/main" val="2938769233"/>
              </p:ext>
            </p:extLst>
          </p:nvPr>
        </p:nvGraphicFramePr>
        <p:xfrm>
          <a:off x="290793" y="1479180"/>
          <a:ext cx="8500906" cy="446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7D3F6-0123-1992-15D6-431C79E31CB2}"/>
              </a:ext>
            </a:extLst>
          </p:cNvPr>
          <p:cNvSpPr txBox="1"/>
          <p:nvPr/>
        </p:nvSpPr>
        <p:spPr>
          <a:xfrm>
            <a:off x="1741488" y="247650"/>
            <a:ext cx="6149975" cy="887413"/>
          </a:xfrm>
          <a:prstGeom prst="rect">
            <a:avLst/>
          </a:prstGeom>
          <a:noFill/>
        </p:spPr>
        <p:txBody>
          <a:bodyPr>
            <a:spAutoFit/>
          </a:bodyPr>
          <a:lstStyle/>
          <a:p>
            <a:pPr algn="ctr">
              <a:defRPr/>
            </a:pPr>
            <a:r>
              <a:rPr lang="en-US" sz="2585" b="1" dirty="0"/>
              <a:t>Price Discovery of Shares in a Public Offering </a:t>
            </a:r>
          </a:p>
        </p:txBody>
      </p:sp>
      <p:sp>
        <p:nvSpPr>
          <p:cNvPr id="3" name="TextBox 2">
            <a:extLst>
              <a:ext uri="{FF2B5EF4-FFF2-40B4-BE49-F238E27FC236}">
                <a16:creationId xmlns:a16="http://schemas.microsoft.com/office/drawing/2014/main" id="{D4229322-0B94-9BB8-11D1-90F13AE0220E}"/>
              </a:ext>
            </a:extLst>
          </p:cNvPr>
          <p:cNvSpPr txBox="1"/>
          <p:nvPr/>
        </p:nvSpPr>
        <p:spPr>
          <a:xfrm>
            <a:off x="400050" y="1169988"/>
            <a:ext cx="8426450" cy="5186362"/>
          </a:xfrm>
          <a:prstGeom prst="rect">
            <a:avLst/>
          </a:prstGeom>
          <a:noFill/>
        </p:spPr>
        <p:txBody>
          <a:bodyPr>
            <a:spAutoFit/>
          </a:bodyPr>
          <a:lstStyle/>
          <a:p>
            <a:pPr algn="just">
              <a:spcAft>
                <a:spcPts val="415"/>
              </a:spcAft>
              <a:defRPr/>
            </a:pPr>
            <a:r>
              <a:rPr lang="en-US" sz="1477" b="1" dirty="0"/>
              <a:t>Illustration of Book Building issue: </a:t>
            </a:r>
          </a:p>
          <a:p>
            <a:pPr marL="619874" lvl="1" indent="-197832" algn="just">
              <a:spcAft>
                <a:spcPts val="415"/>
              </a:spcAft>
              <a:buFont typeface="Wingdings" panose="05000000000000000000" pitchFamily="2" charset="2"/>
              <a:buChar char="Ø"/>
              <a:defRPr/>
            </a:pPr>
            <a:r>
              <a:rPr lang="en-US" sz="1477" dirty="0"/>
              <a:t>Price band = Rs. 20.00 (Floor Price) to Rs. 24.00 (Cap Price) per share</a:t>
            </a:r>
          </a:p>
          <a:p>
            <a:pPr marL="619874" lvl="1" indent="-197832" algn="just">
              <a:spcAft>
                <a:spcPts val="415"/>
              </a:spcAft>
              <a:buFont typeface="Wingdings" panose="05000000000000000000" pitchFamily="2" charset="2"/>
              <a:buChar char="Ø"/>
              <a:defRPr/>
            </a:pPr>
            <a:r>
              <a:rPr lang="en-US" sz="1477" dirty="0"/>
              <a:t>Total available shares (issue size) = 3,000 shares.</a:t>
            </a:r>
          </a:p>
          <a:p>
            <a:pPr marL="619874" lvl="1" indent="-197832" algn="just">
              <a:spcAft>
                <a:spcPts val="415"/>
              </a:spcAft>
              <a:buFont typeface="Wingdings" panose="05000000000000000000" pitchFamily="2" charset="2"/>
              <a:buChar char="Ø"/>
              <a:defRPr/>
            </a:pPr>
            <a:r>
              <a:rPr lang="en-US" sz="1477" dirty="0"/>
              <a:t>Company received five bids from bidders as mentioned below:</a:t>
            </a:r>
          </a:p>
          <a:p>
            <a:pPr marL="619874" lvl="1" indent="-197832" algn="just">
              <a:spcAft>
                <a:spcPts val="415"/>
              </a:spcAft>
              <a:buFont typeface="Wingdings" panose="05000000000000000000" pitchFamily="2" charset="2"/>
              <a:buChar char="Ø"/>
              <a:defRPr/>
            </a:pPr>
            <a:endParaRPr lang="en-US" dirty="0"/>
          </a:p>
          <a:p>
            <a:pPr marL="619874" lvl="1" indent="-197832" algn="just">
              <a:spcAft>
                <a:spcPts val="415"/>
              </a:spcAft>
              <a:buFont typeface="Wingdings" panose="05000000000000000000" pitchFamily="2" charset="2"/>
              <a:buChar char="Ø"/>
              <a:defRPr/>
            </a:pPr>
            <a:endParaRPr lang="en-US" dirty="0"/>
          </a:p>
          <a:p>
            <a:pPr marL="619874" lvl="1" indent="-197832" algn="just">
              <a:spcAft>
                <a:spcPts val="415"/>
              </a:spcAft>
              <a:buFont typeface="Wingdings" panose="05000000000000000000" pitchFamily="2" charset="2"/>
              <a:buChar char="Ø"/>
              <a:defRPr/>
            </a:pPr>
            <a:endParaRPr lang="en-US" dirty="0"/>
          </a:p>
          <a:p>
            <a:pPr marL="619874" lvl="1" indent="-197832" algn="just">
              <a:spcAft>
                <a:spcPts val="415"/>
              </a:spcAft>
              <a:buFont typeface="Wingdings" panose="05000000000000000000" pitchFamily="2" charset="2"/>
              <a:buChar char="Ø"/>
              <a:defRPr/>
            </a:pPr>
            <a:endParaRPr lang="en-US" dirty="0"/>
          </a:p>
          <a:p>
            <a:pPr marL="619874" lvl="1" indent="-197832" algn="just">
              <a:spcAft>
                <a:spcPts val="415"/>
              </a:spcAft>
              <a:buFont typeface="Wingdings" panose="05000000000000000000" pitchFamily="2" charset="2"/>
              <a:buChar char="Ø"/>
              <a:defRPr/>
            </a:pPr>
            <a:r>
              <a:rPr lang="en-US" sz="1477" dirty="0"/>
              <a:t>Price discovery is a function of demand at various prices. </a:t>
            </a:r>
          </a:p>
          <a:p>
            <a:pPr marL="619874" lvl="1" indent="-197832" algn="just">
              <a:spcAft>
                <a:spcPts val="415"/>
              </a:spcAft>
              <a:buFont typeface="Wingdings" panose="05000000000000000000" pitchFamily="2" charset="2"/>
              <a:buChar char="Ø"/>
              <a:defRPr/>
            </a:pPr>
            <a:endParaRPr lang="en-US" sz="969" dirty="0"/>
          </a:p>
          <a:p>
            <a:pPr marL="619874" lvl="1" indent="-197832" algn="just">
              <a:spcAft>
                <a:spcPts val="415"/>
              </a:spcAft>
              <a:buFont typeface="Wingdings" panose="05000000000000000000" pitchFamily="2" charset="2"/>
              <a:buChar char="Ø"/>
              <a:defRPr/>
            </a:pPr>
            <a:r>
              <a:rPr lang="en-US" sz="1477" dirty="0"/>
              <a:t>Highest price at which the issuer is able to issue the entire size of 3000 shares is the price at which the “book cuts off” = Rs. 22.00.</a:t>
            </a:r>
          </a:p>
          <a:p>
            <a:pPr marL="619874" lvl="1" indent="-197832" algn="just">
              <a:spcAft>
                <a:spcPts val="415"/>
              </a:spcAft>
              <a:buFont typeface="Wingdings" panose="05000000000000000000" pitchFamily="2" charset="2"/>
              <a:buChar char="Ø"/>
              <a:defRPr/>
            </a:pPr>
            <a:endParaRPr lang="en-US" sz="969" dirty="0"/>
          </a:p>
          <a:p>
            <a:pPr marL="619874" lvl="1" indent="-197832" algn="just">
              <a:spcAft>
                <a:spcPts val="415"/>
              </a:spcAft>
              <a:buFont typeface="Wingdings" panose="05000000000000000000" pitchFamily="2" charset="2"/>
              <a:buChar char="Ø"/>
              <a:defRPr/>
            </a:pPr>
            <a:r>
              <a:rPr lang="en-US" sz="1477" dirty="0"/>
              <a:t>The issuer, in consultation with the Book Running Lead Manager will finalize the issue price at or below such cut-off price, i.e., at or below Rs.22.00.</a:t>
            </a:r>
          </a:p>
          <a:p>
            <a:pPr marL="619874" lvl="1" indent="-197832" algn="just">
              <a:spcAft>
                <a:spcPts val="415"/>
              </a:spcAft>
              <a:buFont typeface="Wingdings" panose="05000000000000000000" pitchFamily="2" charset="2"/>
              <a:buChar char="Ø"/>
              <a:defRPr/>
            </a:pPr>
            <a:endParaRPr lang="en-US" sz="923" dirty="0"/>
          </a:p>
          <a:p>
            <a:pPr marL="619874" lvl="1" indent="-197832" algn="just">
              <a:spcAft>
                <a:spcPts val="415"/>
              </a:spcAft>
              <a:buFont typeface="Wingdings" panose="05000000000000000000" pitchFamily="2" charset="2"/>
              <a:buChar char="Ø"/>
              <a:defRPr/>
            </a:pPr>
            <a:r>
              <a:rPr lang="en-US" sz="1477" dirty="0"/>
              <a:t>Valid Bids: All bids </a:t>
            </a:r>
            <a:r>
              <a:rPr lang="en-US" sz="1477" b="1" u="sng" dirty="0"/>
              <a:t>at or above this issue price</a:t>
            </a:r>
            <a:r>
              <a:rPr lang="en-US" sz="1477" dirty="0"/>
              <a:t> and </a:t>
            </a:r>
            <a:r>
              <a:rPr lang="en-US" sz="1477" b="1" u="sng" dirty="0"/>
              <a:t>cut-off bids</a:t>
            </a:r>
            <a:r>
              <a:rPr lang="en-US" sz="1477" dirty="0"/>
              <a:t> (allowed for retail investors only) and they are considered for allocation in the respective categories.</a:t>
            </a:r>
          </a:p>
          <a:p>
            <a:pPr marL="619874" lvl="1" indent="-197832" algn="just">
              <a:spcAft>
                <a:spcPts val="415"/>
              </a:spcAft>
              <a:buFont typeface="Wingdings" panose="05000000000000000000" pitchFamily="2" charset="2"/>
              <a:buChar char="Ø"/>
              <a:defRPr/>
            </a:pPr>
            <a:endParaRPr lang="en-IN" dirty="0"/>
          </a:p>
        </p:txBody>
      </p:sp>
      <p:graphicFrame>
        <p:nvGraphicFramePr>
          <p:cNvPr id="6" name="Table 5">
            <a:extLst>
              <a:ext uri="{FF2B5EF4-FFF2-40B4-BE49-F238E27FC236}">
                <a16:creationId xmlns:a16="http://schemas.microsoft.com/office/drawing/2014/main" id="{81AF2660-54B8-BDF8-9FD9-97A63BBC89DE}"/>
              </a:ext>
            </a:extLst>
          </p:cNvPr>
          <p:cNvGraphicFramePr>
            <a:graphicFrameLocks noGrp="1"/>
          </p:cNvGraphicFramePr>
          <p:nvPr/>
        </p:nvGraphicFramePr>
        <p:xfrm>
          <a:off x="769938" y="2436813"/>
          <a:ext cx="7739062" cy="941387"/>
        </p:xfrm>
        <a:graphic>
          <a:graphicData uri="http://schemas.openxmlformats.org/drawingml/2006/table">
            <a:tbl>
              <a:tblPr/>
              <a:tblGrid>
                <a:gridCol w="912950">
                  <a:extLst>
                    <a:ext uri="{9D8B030D-6E8A-4147-A177-3AD203B41FA5}">
                      <a16:colId xmlns:a16="http://schemas.microsoft.com/office/drawing/2014/main" val="20000"/>
                    </a:ext>
                  </a:extLst>
                </a:gridCol>
                <a:gridCol w="1654471">
                  <a:extLst>
                    <a:ext uri="{9D8B030D-6E8A-4147-A177-3AD203B41FA5}">
                      <a16:colId xmlns:a16="http://schemas.microsoft.com/office/drawing/2014/main" val="20001"/>
                    </a:ext>
                  </a:extLst>
                </a:gridCol>
                <a:gridCol w="2878782">
                  <a:extLst>
                    <a:ext uri="{9D8B030D-6E8A-4147-A177-3AD203B41FA5}">
                      <a16:colId xmlns:a16="http://schemas.microsoft.com/office/drawing/2014/main" val="20002"/>
                    </a:ext>
                  </a:extLst>
                </a:gridCol>
                <a:gridCol w="2292859">
                  <a:extLst>
                    <a:ext uri="{9D8B030D-6E8A-4147-A177-3AD203B41FA5}">
                      <a16:colId xmlns:a16="http://schemas.microsoft.com/office/drawing/2014/main" val="20003"/>
                    </a:ext>
                  </a:extLst>
                </a:gridCol>
              </a:tblGrid>
              <a:tr h="156767">
                <a:tc>
                  <a:txBody>
                    <a:bodyPr/>
                    <a:lstStyle/>
                    <a:p>
                      <a:pPr algn="just">
                        <a:spcAft>
                          <a:spcPts val="0"/>
                        </a:spcAft>
                      </a:pPr>
                      <a:r>
                        <a:rPr lang="en-US" sz="1000" b="1" dirty="0">
                          <a:effectLst/>
                          <a:latin typeface="Times New Roman" panose="02020603050405020304" pitchFamily="18" charset="0"/>
                        </a:rPr>
                        <a:t>Bid Quantity</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en-US" sz="1000" b="1" dirty="0">
                          <a:effectLst/>
                          <a:latin typeface="Times New Roman" panose="02020603050405020304" pitchFamily="18" charset="0"/>
                        </a:rPr>
                        <a:t>Bid Price (Rs.)</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en-US" sz="1000" b="1" dirty="0">
                          <a:effectLst/>
                          <a:latin typeface="Times New Roman" panose="02020603050405020304" pitchFamily="18" charset="0"/>
                        </a:rPr>
                        <a:t>Cumulative Bid Quantity</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Aft>
                          <a:spcPts val="0"/>
                        </a:spcAft>
                      </a:pPr>
                      <a:r>
                        <a:rPr lang="en-US" sz="1000" b="1" dirty="0">
                          <a:effectLst/>
                          <a:latin typeface="Times New Roman" panose="02020603050405020304" pitchFamily="18" charset="0"/>
                        </a:rPr>
                        <a:t>Subscription</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56924">
                <a:tc>
                  <a:txBody>
                    <a:bodyPr/>
                    <a:lstStyle/>
                    <a:p>
                      <a:pPr algn="just">
                        <a:spcAft>
                          <a:spcPts val="0"/>
                        </a:spcAft>
                      </a:pPr>
                      <a:r>
                        <a:rPr lang="en-US" sz="1000" dirty="0">
                          <a:effectLst/>
                          <a:latin typeface="Times New Roman" panose="02020603050405020304" pitchFamily="18" charset="0"/>
                        </a:rPr>
                        <a:t>500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24</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500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16.67%</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6924">
                <a:tc>
                  <a:txBody>
                    <a:bodyPr/>
                    <a:lstStyle/>
                    <a:p>
                      <a:pPr algn="just">
                        <a:spcAft>
                          <a:spcPts val="0"/>
                        </a:spcAft>
                      </a:pPr>
                      <a:r>
                        <a:rPr lang="en-US" sz="1000" dirty="0">
                          <a:effectLst/>
                          <a:latin typeface="Times New Roman" panose="02020603050405020304" pitchFamily="18" charset="0"/>
                        </a:rPr>
                        <a:t>1,000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23</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1,500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50.00%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6924">
                <a:tc>
                  <a:txBody>
                    <a:bodyPr/>
                    <a:lstStyle/>
                    <a:p>
                      <a:pPr algn="just">
                        <a:spcAft>
                          <a:spcPts val="0"/>
                        </a:spcAft>
                      </a:pPr>
                      <a:r>
                        <a:rPr lang="en-US" sz="1000" dirty="0">
                          <a:effectLst/>
                          <a:latin typeface="Times New Roman" panose="02020603050405020304" pitchFamily="18" charset="0"/>
                        </a:rPr>
                        <a:t>1,500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22</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3,000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100.00%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924">
                <a:tc>
                  <a:txBody>
                    <a:bodyPr/>
                    <a:lstStyle/>
                    <a:p>
                      <a:pPr algn="just">
                        <a:spcAft>
                          <a:spcPts val="0"/>
                        </a:spcAft>
                      </a:pPr>
                      <a:r>
                        <a:rPr lang="en-US" sz="1000" dirty="0">
                          <a:effectLst/>
                          <a:latin typeface="Times New Roman" panose="02020603050405020304" pitchFamily="18" charset="0"/>
                        </a:rPr>
                        <a:t>2,000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21</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5,000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166.67%</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56924">
                <a:tc>
                  <a:txBody>
                    <a:bodyPr/>
                    <a:lstStyle/>
                    <a:p>
                      <a:pPr algn="just">
                        <a:spcAft>
                          <a:spcPts val="0"/>
                        </a:spcAft>
                      </a:pPr>
                      <a:r>
                        <a:rPr lang="en-US" sz="1000" dirty="0">
                          <a:effectLst/>
                          <a:latin typeface="Times New Roman" panose="02020603050405020304" pitchFamily="18" charset="0"/>
                        </a:rPr>
                        <a:t>2,500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20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7,500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000" dirty="0">
                          <a:effectLst/>
                          <a:latin typeface="Times New Roman" panose="02020603050405020304" pitchFamily="18" charset="0"/>
                        </a:rPr>
                        <a:t>250.00%</a:t>
                      </a:r>
                      <a:endParaRPr lang="en-US" sz="1000" dirty="0">
                        <a:effectLst/>
                        <a:latin typeface="Calibri" panose="020F0502020204030204" pitchFamily="34" charset="0"/>
                      </a:endParaRPr>
                    </a:p>
                  </a:txBody>
                  <a:tcPr marL="47474" marR="47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Rounded Rectangle 6">
            <a:extLst>
              <a:ext uri="{FF2B5EF4-FFF2-40B4-BE49-F238E27FC236}">
                <a16:creationId xmlns:a16="http://schemas.microsoft.com/office/drawing/2014/main" id="{88C85D40-E73B-EE1D-9570-4374F3F96C2A}"/>
              </a:ext>
            </a:extLst>
          </p:cNvPr>
          <p:cNvSpPr/>
          <p:nvPr/>
        </p:nvSpPr>
        <p:spPr>
          <a:xfrm>
            <a:off x="496888" y="2857500"/>
            <a:ext cx="8051800" cy="23812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77" dirty="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C7BBC0-EA92-5F95-52E2-8211FB913FC4}"/>
              </a:ext>
            </a:extLst>
          </p:cNvPr>
          <p:cNvSpPr txBox="1"/>
          <p:nvPr/>
        </p:nvSpPr>
        <p:spPr>
          <a:xfrm>
            <a:off x="1516063" y="419100"/>
            <a:ext cx="6729412" cy="488950"/>
          </a:xfrm>
          <a:prstGeom prst="rect">
            <a:avLst/>
          </a:prstGeom>
          <a:noFill/>
        </p:spPr>
        <p:txBody>
          <a:bodyPr>
            <a:spAutoFit/>
          </a:bodyPr>
          <a:lstStyle/>
          <a:p>
            <a:pPr algn="ctr">
              <a:defRPr/>
            </a:pPr>
            <a:r>
              <a:rPr lang="en-US" sz="2585" b="1" dirty="0"/>
              <a:t>Book Building v/s. Fixed Price Issue</a:t>
            </a:r>
          </a:p>
        </p:txBody>
      </p:sp>
      <p:graphicFrame>
        <p:nvGraphicFramePr>
          <p:cNvPr id="2" name="Table 1">
            <a:extLst>
              <a:ext uri="{FF2B5EF4-FFF2-40B4-BE49-F238E27FC236}">
                <a16:creationId xmlns:a16="http://schemas.microsoft.com/office/drawing/2014/main" id="{F4FF0040-60D9-E9FD-40E6-6394018564D0}"/>
              </a:ext>
            </a:extLst>
          </p:cNvPr>
          <p:cNvGraphicFramePr>
            <a:graphicFrameLocks noGrp="1"/>
          </p:cNvGraphicFramePr>
          <p:nvPr/>
        </p:nvGraphicFramePr>
        <p:xfrm>
          <a:off x="587375" y="1365250"/>
          <a:ext cx="8226425" cy="4465638"/>
        </p:xfrm>
        <a:graphic>
          <a:graphicData uri="http://schemas.openxmlformats.org/drawingml/2006/table">
            <a:tbl>
              <a:tblPr firstRow="1" bandRow="1">
                <a:tableStyleId>{073A0DAA-6AF3-43AB-8588-CEC1D06C72B9}</a:tableStyleId>
              </a:tblPr>
              <a:tblGrid>
                <a:gridCol w="1354325">
                  <a:extLst>
                    <a:ext uri="{9D8B030D-6E8A-4147-A177-3AD203B41FA5}">
                      <a16:colId xmlns:a16="http://schemas.microsoft.com/office/drawing/2014/main" val="20000"/>
                    </a:ext>
                  </a:extLst>
                </a:gridCol>
                <a:gridCol w="3098472">
                  <a:extLst>
                    <a:ext uri="{9D8B030D-6E8A-4147-A177-3AD203B41FA5}">
                      <a16:colId xmlns:a16="http://schemas.microsoft.com/office/drawing/2014/main" val="20001"/>
                    </a:ext>
                  </a:extLst>
                </a:gridCol>
                <a:gridCol w="3773628">
                  <a:extLst>
                    <a:ext uri="{9D8B030D-6E8A-4147-A177-3AD203B41FA5}">
                      <a16:colId xmlns:a16="http://schemas.microsoft.com/office/drawing/2014/main" val="20002"/>
                    </a:ext>
                  </a:extLst>
                </a:gridCol>
              </a:tblGrid>
              <a:tr h="378288">
                <a:tc>
                  <a:txBody>
                    <a:bodyPr/>
                    <a:lstStyle/>
                    <a:p>
                      <a:pPr algn="just"/>
                      <a:r>
                        <a:rPr lang="en-US" sz="1500" dirty="0">
                          <a:solidFill>
                            <a:schemeClr val="bg1"/>
                          </a:solidFill>
                          <a:latin typeface="Arial" panose="020B0604020202020204" pitchFamily="34" charset="0"/>
                          <a:cs typeface="Arial" panose="020B0604020202020204" pitchFamily="34" charset="0"/>
                        </a:rPr>
                        <a:t>Features</a:t>
                      </a:r>
                      <a:endParaRPr lang="en-IN" sz="1500" dirty="0">
                        <a:solidFill>
                          <a:schemeClr val="bg1"/>
                        </a:solidFill>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just"/>
                      <a:r>
                        <a:rPr lang="en-US" sz="1500" dirty="0">
                          <a:solidFill>
                            <a:schemeClr val="bg1"/>
                          </a:solidFill>
                          <a:latin typeface="Arial" panose="020B0604020202020204" pitchFamily="34" charset="0"/>
                          <a:cs typeface="Arial" panose="020B0604020202020204" pitchFamily="34" charset="0"/>
                        </a:rPr>
                        <a:t>Fixed Price Process</a:t>
                      </a:r>
                      <a:endParaRPr lang="en-IN" sz="1500" dirty="0">
                        <a:solidFill>
                          <a:schemeClr val="bg1"/>
                        </a:solidFill>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just"/>
                      <a:r>
                        <a:rPr lang="en-US" sz="1500" dirty="0">
                          <a:solidFill>
                            <a:schemeClr val="bg1"/>
                          </a:solidFill>
                          <a:latin typeface="Arial" panose="020B0604020202020204" pitchFamily="34" charset="0"/>
                          <a:cs typeface="Arial" panose="020B0604020202020204" pitchFamily="34" charset="0"/>
                        </a:rPr>
                        <a:t>Book Building Process</a:t>
                      </a:r>
                      <a:endParaRPr lang="en-IN" sz="1500" dirty="0">
                        <a:solidFill>
                          <a:schemeClr val="bg1"/>
                        </a:solidFill>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264034">
                <a:tc>
                  <a:txBody>
                    <a:bodyPr/>
                    <a:lstStyle/>
                    <a:p>
                      <a:pPr algn="just"/>
                      <a:r>
                        <a:rPr lang="en-US" sz="1500" b="1" dirty="0">
                          <a:latin typeface="Arial" panose="020B0604020202020204" pitchFamily="34" charset="0"/>
                          <a:cs typeface="Arial" panose="020B0604020202020204" pitchFamily="34" charset="0"/>
                        </a:rPr>
                        <a:t>Pricing</a:t>
                      </a:r>
                      <a:endParaRPr lang="en-IN" sz="1500" b="1" dirty="0">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500" dirty="0">
                          <a:latin typeface="Arial" panose="020B0604020202020204" pitchFamily="34" charset="0"/>
                          <a:cs typeface="Arial" panose="020B0604020202020204" pitchFamily="34" charset="0"/>
                        </a:rPr>
                        <a:t>Price at which securities are offered /allotted is known in advance to the Investor.</a:t>
                      </a:r>
                    </a:p>
                    <a:p>
                      <a:pPr marL="0" indent="0" algn="just">
                        <a:buFontTx/>
                        <a:buNone/>
                      </a:pPr>
                      <a:endParaRPr lang="en-IN" sz="1500" dirty="0">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500" dirty="0">
                          <a:latin typeface="Arial" panose="020B0604020202020204" pitchFamily="34" charset="0"/>
                          <a:cs typeface="Arial" panose="020B0604020202020204" pitchFamily="34" charset="0"/>
                        </a:rPr>
                        <a:t>Price at which securities will be offered/allotted is not known in advance to the investor. </a:t>
                      </a:r>
                    </a:p>
                    <a:p>
                      <a:pPr marL="0" indent="0" algn="just">
                        <a:buFontTx/>
                        <a:buNone/>
                      </a:pPr>
                      <a:endParaRPr lang="en-IN" sz="1500" dirty="0">
                        <a:latin typeface="Arial" panose="020B0604020202020204" pitchFamily="34" charset="0"/>
                        <a:cs typeface="Arial" panose="020B0604020202020204" pitchFamily="34" charset="0"/>
                      </a:endParaRPr>
                    </a:p>
                    <a:p>
                      <a:pPr marL="285750" indent="-285750" algn="just">
                        <a:buFontTx/>
                        <a:buChar char="-"/>
                      </a:pPr>
                      <a:r>
                        <a:rPr lang="en-IN" sz="1500" dirty="0">
                          <a:latin typeface="Arial" panose="020B0604020202020204" pitchFamily="34" charset="0"/>
                          <a:cs typeface="Arial" panose="020B0604020202020204" pitchFamily="34" charset="0"/>
                        </a:rPr>
                        <a:t>An indicative price range</a:t>
                      </a:r>
                      <a:r>
                        <a:rPr lang="en-IN" sz="1500" baseline="0" dirty="0">
                          <a:latin typeface="Arial" panose="020B0604020202020204" pitchFamily="34" charset="0"/>
                          <a:cs typeface="Arial" panose="020B0604020202020204" pitchFamily="34" charset="0"/>
                        </a:rPr>
                        <a:t> </a:t>
                      </a:r>
                      <a:r>
                        <a:rPr lang="en-IN" sz="1500" dirty="0">
                          <a:latin typeface="Arial" panose="020B0604020202020204" pitchFamily="34" charset="0"/>
                          <a:cs typeface="Arial" panose="020B0604020202020204" pitchFamily="34" charset="0"/>
                        </a:rPr>
                        <a:t>is known. </a:t>
                      </a: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1854531">
                <a:tc>
                  <a:txBody>
                    <a:bodyPr/>
                    <a:lstStyle/>
                    <a:p>
                      <a:pPr algn="just"/>
                      <a:r>
                        <a:rPr lang="en-US" sz="1500" b="1" dirty="0">
                          <a:latin typeface="Arial" panose="020B0604020202020204" pitchFamily="34" charset="0"/>
                          <a:cs typeface="Arial" panose="020B0604020202020204" pitchFamily="34" charset="0"/>
                        </a:rPr>
                        <a:t>Cut off price</a:t>
                      </a:r>
                      <a:endParaRPr lang="en-IN" sz="1500" b="1" dirty="0">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US" sz="1500" baseline="0" dirty="0">
                          <a:latin typeface="Arial" panose="020B0604020202020204" pitchFamily="34" charset="0"/>
                          <a:cs typeface="Arial" panose="020B0604020202020204" pitchFamily="34" charset="0"/>
                        </a:rPr>
                        <a:t>Price is fixed in this process.</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500" dirty="0">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en-IN" sz="1500" b="0" i="0" kern="1200" dirty="0">
                          <a:solidFill>
                            <a:schemeClr val="dk1"/>
                          </a:solidFill>
                          <a:effectLst/>
                          <a:latin typeface="Arial" panose="020B0604020202020204" pitchFamily="34" charset="0"/>
                          <a:ea typeface="+mn-ea"/>
                          <a:cs typeface="Arial" panose="020B0604020202020204" pitchFamily="34" charset="0"/>
                        </a:rPr>
                        <a:t>Only the Retail Individual Bidders are permitted to bid at a cut off price which</a:t>
                      </a:r>
                      <a:r>
                        <a:rPr lang="en-IN" sz="1500" b="0" i="0" kern="1200" baseline="0" dirty="0">
                          <a:solidFill>
                            <a:schemeClr val="dk1"/>
                          </a:solidFill>
                          <a:effectLst/>
                          <a:latin typeface="Arial" panose="020B0604020202020204" pitchFamily="34" charset="0"/>
                          <a:ea typeface="+mn-ea"/>
                          <a:cs typeface="Arial" panose="020B0604020202020204" pitchFamily="34" charset="0"/>
                        </a:rPr>
                        <a:t> makes the application valid irrespective of any discovered issue price with in the price band.</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500" b="0" i="0" kern="1200" baseline="0" dirty="0">
                        <a:solidFill>
                          <a:schemeClr val="dk1"/>
                        </a:solidFill>
                        <a:effectLst/>
                        <a:latin typeface="Arial" panose="020B0604020202020204" pitchFamily="34" charset="0"/>
                        <a:ea typeface="+mn-ea"/>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968785">
                <a:tc>
                  <a:txBody>
                    <a:bodyPr/>
                    <a:lstStyle/>
                    <a:p>
                      <a:pPr algn="just"/>
                      <a:r>
                        <a:rPr lang="en-US" sz="1500" b="1" dirty="0">
                          <a:latin typeface="Arial" panose="020B0604020202020204" pitchFamily="34" charset="0"/>
                          <a:cs typeface="Arial" panose="020B0604020202020204" pitchFamily="34" charset="0"/>
                        </a:rPr>
                        <a:t>Demand</a:t>
                      </a:r>
                      <a:endParaRPr lang="en-IN" sz="1500" b="1" dirty="0">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500" dirty="0">
                          <a:latin typeface="Arial" panose="020B0604020202020204" pitchFamily="34" charset="0"/>
                          <a:cs typeface="Arial" panose="020B0604020202020204" pitchFamily="34" charset="0"/>
                        </a:rPr>
                        <a:t>Known only after the closure of the Issue.</a:t>
                      </a:r>
                    </a:p>
                    <a:p>
                      <a:pPr marL="0" indent="0" algn="just">
                        <a:buFontTx/>
                        <a:buNone/>
                      </a:pPr>
                      <a:endParaRPr lang="en-IN" sz="1500" dirty="0">
                        <a:latin typeface="Arial" panose="020B0604020202020204" pitchFamily="34" charset="0"/>
                        <a:cs typeface="Arial" panose="020B0604020202020204" pitchFamily="34" charset="0"/>
                      </a:endParaRP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lgn="just">
                        <a:buFontTx/>
                        <a:buChar char="-"/>
                      </a:pPr>
                      <a:r>
                        <a:rPr lang="en-IN" sz="1500" dirty="0">
                          <a:latin typeface="Arial" panose="020B0604020202020204" pitchFamily="34" charset="0"/>
                          <a:cs typeface="Arial" panose="020B0604020202020204" pitchFamily="34" charset="0"/>
                        </a:rPr>
                        <a:t>Demand can be known everyday as the book is built.</a:t>
                      </a:r>
                    </a:p>
                    <a:p>
                      <a:pPr marL="0" indent="0" algn="just">
                        <a:buFontTx/>
                        <a:buNone/>
                      </a:pPr>
                      <a:r>
                        <a:rPr lang="en-IN" sz="1500" dirty="0">
                          <a:latin typeface="Arial" panose="020B0604020202020204" pitchFamily="34" charset="0"/>
                          <a:cs typeface="Arial" panose="020B0604020202020204" pitchFamily="34" charset="0"/>
                        </a:rPr>
                        <a:t> </a:t>
                      </a:r>
                    </a:p>
                  </a:txBody>
                  <a:tcPr marL="63296" marR="63296" marT="31646" marB="3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151F5A80-16AF-613C-33FD-C71ABB02E9C2}"/>
              </a:ext>
            </a:extLst>
          </p:cNvPr>
          <p:cNvSpPr txBox="1"/>
          <p:nvPr/>
        </p:nvSpPr>
        <p:spPr>
          <a:xfrm>
            <a:off x="1662113" y="419100"/>
            <a:ext cx="6149975" cy="488950"/>
          </a:xfrm>
          <a:prstGeom prst="rect">
            <a:avLst/>
          </a:prstGeom>
          <a:noFill/>
        </p:spPr>
        <p:txBody>
          <a:bodyPr>
            <a:spAutoFit/>
          </a:bodyPr>
          <a:lstStyle/>
          <a:p>
            <a:pPr algn="ctr">
              <a:defRPr/>
            </a:pPr>
            <a:r>
              <a:rPr lang="en-US" sz="2585" b="1" dirty="0"/>
              <a:t>Process Flow : Fixed Price Method</a:t>
            </a:r>
          </a:p>
        </p:txBody>
      </p:sp>
      <p:graphicFrame>
        <p:nvGraphicFramePr>
          <p:cNvPr id="82" name="Diagram 81">
            <a:extLst>
              <a:ext uri="{FF2B5EF4-FFF2-40B4-BE49-F238E27FC236}">
                <a16:creationId xmlns:a16="http://schemas.microsoft.com/office/drawing/2014/main" id="{CD81A26C-1917-F78E-E08B-3FB3223C472F}"/>
              </a:ext>
            </a:extLst>
          </p:cNvPr>
          <p:cNvGraphicFramePr/>
          <p:nvPr/>
        </p:nvGraphicFramePr>
        <p:xfrm>
          <a:off x="529736" y="1348992"/>
          <a:ext cx="8079691" cy="443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71D6-C2B2-0ED8-B466-D1C7AF0236F0}"/>
              </a:ext>
            </a:extLst>
          </p:cNvPr>
          <p:cNvSpPr>
            <a:spLocks noGrp="1"/>
          </p:cNvSpPr>
          <p:nvPr>
            <p:ph type="title"/>
          </p:nvPr>
        </p:nvSpPr>
        <p:spPr>
          <a:solidFill>
            <a:schemeClr val="accent3">
              <a:lumMod val="20000"/>
              <a:lumOff val="80000"/>
            </a:schemeClr>
          </a:solidFill>
        </p:spPr>
        <p:txBody>
          <a:bodyPr/>
          <a:lstStyle/>
          <a:p>
            <a:pPr>
              <a:defRPr/>
            </a:pPr>
            <a:r>
              <a:rPr lang="en-IN" dirty="0"/>
              <a:t>Why is Securities Market essential?</a:t>
            </a:r>
          </a:p>
        </p:txBody>
      </p:sp>
      <p:sp>
        <p:nvSpPr>
          <p:cNvPr id="3" name="TextBox 2">
            <a:extLst>
              <a:ext uri="{FF2B5EF4-FFF2-40B4-BE49-F238E27FC236}">
                <a16:creationId xmlns:a16="http://schemas.microsoft.com/office/drawing/2014/main" id="{1A2EB687-ACE9-E380-F99A-EF7D52359D5B}"/>
              </a:ext>
            </a:extLst>
          </p:cNvPr>
          <p:cNvSpPr txBox="1"/>
          <p:nvPr/>
        </p:nvSpPr>
        <p:spPr>
          <a:xfrm>
            <a:off x="3581400" y="1752600"/>
            <a:ext cx="5410200" cy="3108325"/>
          </a:xfrm>
          <a:prstGeom prst="rect">
            <a:avLst/>
          </a:prstGeom>
          <a:solidFill>
            <a:schemeClr val="accent3">
              <a:lumMod val="20000"/>
              <a:lumOff val="80000"/>
            </a:schemeClr>
          </a:solidFill>
        </p:spPr>
        <p:txBody>
          <a:bodyPr>
            <a:spAutoFit/>
          </a:bodyPr>
          <a:lstStyle/>
          <a:p>
            <a:pPr marL="514350" indent="-514350" algn="just">
              <a:buFont typeface="+mj-lt"/>
              <a:buAutoNum type="arabicPeriod"/>
              <a:defRPr/>
            </a:pPr>
            <a:r>
              <a:rPr lang="en-IN" sz="2800" dirty="0">
                <a:latin typeface="Calibri Light" panose="020F0302020204030204" pitchFamily="34" charset="0"/>
                <a:cs typeface="Calibri Light" panose="020F0302020204030204" pitchFamily="34" charset="0"/>
              </a:rPr>
              <a:t>Provide opportunity for entrepreneurs to raise capital for business. </a:t>
            </a:r>
          </a:p>
          <a:p>
            <a:pPr marL="514350" indent="-514350" algn="just">
              <a:buFont typeface="+mj-lt"/>
              <a:buAutoNum type="arabicPeriod"/>
              <a:defRPr/>
            </a:pPr>
            <a:endParaRPr lang="en-IN" sz="2800" dirty="0">
              <a:latin typeface="Calibri Light" panose="020F0302020204030204" pitchFamily="34" charset="0"/>
              <a:cs typeface="Calibri Light" panose="020F0302020204030204" pitchFamily="34" charset="0"/>
            </a:endParaRPr>
          </a:p>
          <a:p>
            <a:pPr marL="514350" indent="-514350" algn="just">
              <a:buFont typeface="+mj-lt"/>
              <a:buAutoNum type="arabicPeriod"/>
              <a:defRPr/>
            </a:pPr>
            <a:r>
              <a:rPr lang="en-IN" sz="2800" dirty="0">
                <a:latin typeface="Calibri Light" panose="020F0302020204030204" pitchFamily="34" charset="0"/>
                <a:cs typeface="Calibri Light" panose="020F0302020204030204" pitchFamily="34" charset="0"/>
              </a:rPr>
              <a:t>For investors, stock markets provide a way to invest money and exit when they want.</a:t>
            </a:r>
          </a:p>
        </p:txBody>
      </p:sp>
      <p:pic>
        <p:nvPicPr>
          <p:cNvPr id="13316" name="Picture 2" descr="Corporate Affairs Min may amend LLP Act to tighten noose on shell firms |  Business Standard News">
            <a:extLst>
              <a:ext uri="{FF2B5EF4-FFF2-40B4-BE49-F238E27FC236}">
                <a16:creationId xmlns:a16="http://schemas.microsoft.com/office/drawing/2014/main" id="{6FE8DEFC-323A-8665-9A6E-E3D4EFA7D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3155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3CC89-802C-AB4B-44B3-95FD09BC42D8}"/>
              </a:ext>
            </a:extLst>
          </p:cNvPr>
          <p:cNvSpPr txBox="1"/>
          <p:nvPr/>
        </p:nvSpPr>
        <p:spPr>
          <a:xfrm>
            <a:off x="381000" y="76200"/>
            <a:ext cx="8458200" cy="6063198"/>
          </a:xfrm>
          <a:prstGeom prst="rect">
            <a:avLst/>
          </a:prstGeom>
          <a:noFill/>
        </p:spPr>
        <p:txBody>
          <a:bodyPr wrap="square">
            <a:spAutoFit/>
          </a:bodyPr>
          <a:lstStyle/>
          <a:p>
            <a:pPr algn="ctr"/>
            <a:r>
              <a:rPr lang="en-IN" sz="2800" b="1" i="0" u="none" strike="noStrike" baseline="0" dirty="0">
                <a:latin typeface="OptimaLTPro-Bold"/>
              </a:rPr>
              <a:t>Determination of Price</a:t>
            </a:r>
          </a:p>
          <a:p>
            <a:pPr algn="just"/>
            <a:r>
              <a:rPr lang="en-US" sz="2400" b="0" i="0" u="none" strike="noStrike" baseline="0" dirty="0">
                <a:latin typeface="TimesNewRomanPSPro"/>
              </a:rPr>
              <a:t>1. The issuer shall, in consultation with lead book runner, determine the issue price based on the bids </a:t>
            </a:r>
            <a:r>
              <a:rPr lang="en-IN" sz="2400" b="0" i="0" u="none" strike="noStrike" baseline="0" dirty="0">
                <a:latin typeface="TimesNewRomanPSPro"/>
              </a:rPr>
              <a:t>received.</a:t>
            </a:r>
          </a:p>
          <a:p>
            <a:pPr algn="just"/>
            <a:r>
              <a:rPr lang="en-US" sz="2400" b="0" i="0" u="none" strike="noStrike" baseline="0" dirty="0">
                <a:latin typeface="TimesNewRomanPSPro"/>
              </a:rPr>
              <a:t>2. On determination of the price, the number of specified securities to be offered shall be determined (</a:t>
            </a:r>
            <a:r>
              <a:rPr lang="en-US" sz="2400" b="0" i="1" u="none" strike="noStrike" baseline="0" dirty="0">
                <a:latin typeface="TimesNewRomanPSPro-Italic"/>
              </a:rPr>
              <a:t>i.e.</a:t>
            </a:r>
            <a:r>
              <a:rPr lang="en-US" sz="2400" b="0" i="0" u="none" strike="noStrike" baseline="0" dirty="0">
                <a:latin typeface="TimesNewRomanPSPro"/>
              </a:rPr>
              <a:t>, issue size divided by the price to be determined).</a:t>
            </a:r>
          </a:p>
          <a:p>
            <a:pPr algn="just"/>
            <a:r>
              <a:rPr lang="en-US" sz="2400" b="0" i="0" u="none" strike="noStrike" baseline="0" dirty="0">
                <a:latin typeface="TimesNewRomanPSPro"/>
              </a:rPr>
              <a:t>3. Once the final price (cut-off price) is determined, all those bidders whose bids have been found to be successful (</a:t>
            </a:r>
            <a:r>
              <a:rPr lang="en-US" sz="2400" b="0" i="1" u="none" strike="noStrike" baseline="0" dirty="0">
                <a:latin typeface="TimesNewRomanPSPro-Italic"/>
              </a:rPr>
              <a:t>i.e.</a:t>
            </a:r>
            <a:r>
              <a:rPr lang="en-US" sz="2400" b="0" i="0" u="none" strike="noStrike" baseline="0" dirty="0">
                <a:latin typeface="TimesNewRomanPSPro"/>
              </a:rPr>
              <a:t>, at and above the final price or cut-off price) shall be entitled for allotment of </a:t>
            </a:r>
            <a:r>
              <a:rPr lang="en-IN" sz="2400" b="0" i="0" u="none" strike="noStrike" baseline="0" dirty="0">
                <a:latin typeface="TimesNewRomanPSPro"/>
              </a:rPr>
              <a:t>specified securities.</a:t>
            </a:r>
          </a:p>
          <a:p>
            <a:pPr algn="just"/>
            <a:r>
              <a:rPr lang="en-US" sz="2400" b="0" i="0" u="none" strike="noStrike" baseline="0" dirty="0">
                <a:latin typeface="TimesNewRomanPSPro"/>
              </a:rPr>
              <a:t>4. Retail individual investors may bid at ‘cut off’ price instead of their writing the specific bid price </a:t>
            </a:r>
            <a:r>
              <a:rPr lang="en-IN" sz="2400" b="0" i="0" u="none" strike="noStrike" baseline="0" dirty="0">
                <a:latin typeface="TimesNewRomanPSPro"/>
              </a:rPr>
              <a:t>in the bid forms.</a:t>
            </a:r>
          </a:p>
          <a:p>
            <a:pPr algn="just"/>
            <a:r>
              <a:rPr lang="en-US" sz="2400" b="0" i="0" u="none" strike="noStrike" baseline="0" dirty="0">
                <a:latin typeface="TimesNewRomanPSPro"/>
              </a:rPr>
              <a:t>5. The lead book runner may reject a bid placed by a qualified institutional buyer for reasons to be recorded in writing provided that such rejection shall be made at the time of acceptance of the bid and the reasons therefore shall be disclosed to the bidders.</a:t>
            </a:r>
            <a:endParaRPr lang="en-IN" sz="2800" dirty="0"/>
          </a:p>
        </p:txBody>
      </p:sp>
    </p:spTree>
    <p:extLst>
      <p:ext uri="{BB962C8B-B14F-4D97-AF65-F5344CB8AC3E}">
        <p14:creationId xmlns:p14="http://schemas.microsoft.com/office/powerpoint/2010/main" val="2807217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69792-885E-B6FC-C129-05077B0466B6}"/>
              </a:ext>
            </a:extLst>
          </p:cNvPr>
          <p:cNvSpPr txBox="1"/>
          <p:nvPr/>
        </p:nvSpPr>
        <p:spPr>
          <a:xfrm>
            <a:off x="838200" y="609601"/>
            <a:ext cx="6400800" cy="369332"/>
          </a:xfrm>
          <a:prstGeom prst="rect">
            <a:avLst/>
          </a:prstGeom>
          <a:noFill/>
        </p:spPr>
        <p:txBody>
          <a:bodyPr wrap="square">
            <a:spAutoFit/>
          </a:bodyPr>
          <a:lstStyle/>
          <a:p>
            <a:r>
              <a:rPr lang="en-US" sz="1800" b="1" i="0" u="none" strike="noStrike" baseline="0" dirty="0">
                <a:latin typeface="OptimaLTPro-Bold"/>
              </a:rPr>
              <a:t>Applications Supported by Blocked Amount (ASBA) Process</a:t>
            </a:r>
            <a:endParaRPr lang="en-IN" dirty="0"/>
          </a:p>
        </p:txBody>
      </p:sp>
      <p:sp>
        <p:nvSpPr>
          <p:cNvPr id="5" name="TextBox 4">
            <a:extLst>
              <a:ext uri="{FF2B5EF4-FFF2-40B4-BE49-F238E27FC236}">
                <a16:creationId xmlns:a16="http://schemas.microsoft.com/office/drawing/2014/main" id="{ED2A28D2-7DD4-D7C8-64E5-65D3880F37C6}"/>
              </a:ext>
            </a:extLst>
          </p:cNvPr>
          <p:cNvSpPr txBox="1"/>
          <p:nvPr/>
        </p:nvSpPr>
        <p:spPr>
          <a:xfrm>
            <a:off x="990600" y="1600200"/>
            <a:ext cx="6934200" cy="2031325"/>
          </a:xfrm>
          <a:prstGeom prst="rect">
            <a:avLst/>
          </a:prstGeom>
          <a:noFill/>
        </p:spPr>
        <p:txBody>
          <a:bodyPr wrap="square">
            <a:spAutoFit/>
          </a:bodyPr>
          <a:lstStyle/>
          <a:p>
            <a:pPr algn="l"/>
            <a:r>
              <a:rPr lang="en-US" sz="1800" b="0" i="0" u="none" strike="noStrike" baseline="0" dirty="0">
                <a:latin typeface="TimesNewRomanPSPro"/>
              </a:rPr>
              <a:t>The SEBI launched an alternate payment system for book built public issues in August 2008. The alternate</a:t>
            </a:r>
          </a:p>
          <a:p>
            <a:pPr algn="l"/>
            <a:r>
              <a:rPr lang="en-US" sz="1800" b="0" i="0" u="none" strike="noStrike" baseline="0" dirty="0">
                <a:latin typeface="TimesNewRomanPSPro"/>
              </a:rPr>
              <a:t>payment system, called additional mode of payment through ASBA, exempts retail investors from</a:t>
            </a:r>
          </a:p>
          <a:p>
            <a:pPr algn="l"/>
            <a:r>
              <a:rPr lang="en-US" sz="1800" b="0" i="0" u="none" strike="noStrike" baseline="0" dirty="0">
                <a:latin typeface="TimesNewRomanPSPro"/>
              </a:rPr>
              <a:t>making full advance payment and instead let the amount to be retained in bank accounts till the completion</a:t>
            </a:r>
          </a:p>
          <a:p>
            <a:pPr algn="l"/>
            <a:r>
              <a:rPr lang="en-IN" sz="1800" b="0" i="0" u="none" strike="noStrike" baseline="0" dirty="0">
                <a:latin typeface="TimesNewRomanPSPro"/>
              </a:rPr>
              <a:t>of allotment.</a:t>
            </a:r>
            <a:endParaRPr lang="en-IN" dirty="0"/>
          </a:p>
        </p:txBody>
      </p:sp>
    </p:spTree>
    <p:extLst>
      <p:ext uri="{BB962C8B-B14F-4D97-AF65-F5344CB8AC3E}">
        <p14:creationId xmlns:p14="http://schemas.microsoft.com/office/powerpoint/2010/main" val="790530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264FCE-AA13-113B-70CE-F214D07D4B5A}"/>
              </a:ext>
            </a:extLst>
          </p:cNvPr>
          <p:cNvSpPr txBox="1"/>
          <p:nvPr/>
        </p:nvSpPr>
        <p:spPr>
          <a:xfrm>
            <a:off x="533400" y="399757"/>
            <a:ext cx="8153400" cy="4278094"/>
          </a:xfrm>
          <a:prstGeom prst="rect">
            <a:avLst/>
          </a:prstGeom>
          <a:noFill/>
        </p:spPr>
        <p:txBody>
          <a:bodyPr wrap="square">
            <a:spAutoFit/>
          </a:bodyPr>
          <a:lstStyle/>
          <a:p>
            <a:pPr algn="l"/>
            <a:r>
              <a:rPr lang="en-US" sz="3200" b="1" i="0" u="none" strike="noStrike" baseline="0" dirty="0">
                <a:latin typeface="OptimaLTPro-Bold"/>
              </a:rPr>
              <a:t>Allotment/Allocation in Book Built Issue</a:t>
            </a:r>
          </a:p>
          <a:p>
            <a:pPr algn="just"/>
            <a:r>
              <a:rPr lang="en-US" sz="2400" b="0" i="0" u="none" strike="noStrike" baseline="0" dirty="0">
                <a:latin typeface="TimesNewRomanPSPro"/>
              </a:rPr>
              <a:t>In case an issuer company makes an issue of 100 per cent of the net offer to public through 100 per cent </a:t>
            </a:r>
            <a:r>
              <a:rPr lang="en-IN" sz="2400" b="0" i="0" u="none" strike="noStrike" baseline="0" dirty="0">
                <a:latin typeface="TimesNewRomanPSPro"/>
              </a:rPr>
              <a:t>book building process:</a:t>
            </a:r>
          </a:p>
          <a:p>
            <a:pPr algn="just"/>
            <a:r>
              <a:rPr lang="en-US" sz="2400" b="0" i="0" u="none" strike="noStrike" baseline="0" dirty="0">
                <a:latin typeface="TimesNewRomanPSPro"/>
              </a:rPr>
              <a:t>1. Not less than 35 per cent of the net offer to the public shall be available for allocation to retail </a:t>
            </a:r>
            <a:r>
              <a:rPr lang="en-IN" sz="2400" b="0" i="0" u="none" strike="noStrike" baseline="0" dirty="0">
                <a:latin typeface="TimesNewRomanPSPro"/>
              </a:rPr>
              <a:t>individual investors;</a:t>
            </a:r>
          </a:p>
          <a:p>
            <a:pPr algn="just"/>
            <a:r>
              <a:rPr lang="en-US" sz="2400" b="0" i="0" u="none" strike="noStrike" baseline="0" dirty="0">
                <a:latin typeface="TimesNewRomanPSPro"/>
              </a:rPr>
              <a:t>2. Not less than 15 per cent of the net offer to the public shall be available for allocation to non institutional investors </a:t>
            </a:r>
            <a:r>
              <a:rPr lang="en-US" sz="2400" b="0" i="1" u="none" strike="noStrike" baseline="0" dirty="0">
                <a:latin typeface="TimesNewRomanPSPro-Italic"/>
              </a:rPr>
              <a:t>i.e.</a:t>
            </a:r>
            <a:r>
              <a:rPr lang="en-US" sz="2400" b="0" i="0" u="none" strike="noStrike" baseline="0" dirty="0">
                <a:latin typeface="TimesNewRomanPSPro"/>
              </a:rPr>
              <a:t>, investors other than retail individual investors and qualified institutional </a:t>
            </a:r>
            <a:r>
              <a:rPr lang="en-IN" sz="2400" b="0" i="0" u="none" strike="noStrike" baseline="0" dirty="0">
                <a:latin typeface="TimesNewRomanPSPro"/>
              </a:rPr>
              <a:t>buyers;</a:t>
            </a:r>
          </a:p>
          <a:p>
            <a:pPr algn="just"/>
            <a:r>
              <a:rPr lang="en-US" sz="2400" b="0" i="0" u="none" strike="noStrike" baseline="0" dirty="0">
                <a:latin typeface="TimesNewRomanPSPro"/>
              </a:rPr>
              <a:t>3. Not more than 50 per cent of the net offer to the public shall be available for allocation to qualified </a:t>
            </a:r>
            <a:r>
              <a:rPr lang="en-IN" sz="2400" b="0" i="0" u="none" strike="noStrike" baseline="0" dirty="0">
                <a:latin typeface="TimesNewRomanPSPro"/>
              </a:rPr>
              <a:t>institutional buyers.</a:t>
            </a:r>
            <a:endParaRPr lang="en-IN" sz="2400" dirty="0"/>
          </a:p>
        </p:txBody>
      </p:sp>
    </p:spTree>
    <p:extLst>
      <p:ext uri="{BB962C8B-B14F-4D97-AF65-F5344CB8AC3E}">
        <p14:creationId xmlns:p14="http://schemas.microsoft.com/office/powerpoint/2010/main" val="3597397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95E5-33B1-E127-F392-35DAF67BE501}"/>
              </a:ext>
            </a:extLst>
          </p:cNvPr>
          <p:cNvSpPr>
            <a:spLocks noGrp="1"/>
          </p:cNvSpPr>
          <p:nvPr>
            <p:ph type="title"/>
          </p:nvPr>
        </p:nvSpPr>
        <p:spPr>
          <a:xfrm>
            <a:off x="1228725" y="312738"/>
            <a:ext cx="6924675" cy="695325"/>
          </a:xfrm>
          <a:solidFill>
            <a:schemeClr val="accent4">
              <a:lumMod val="20000"/>
              <a:lumOff val="80000"/>
            </a:schemeClr>
          </a:solidFill>
        </p:spPr>
        <p:txBody>
          <a:bodyPr>
            <a:normAutofit fontScale="90000"/>
          </a:bodyPr>
          <a:lstStyle/>
          <a:p>
            <a:pPr>
              <a:defRPr/>
            </a:pPr>
            <a:r>
              <a:rPr lang="en-US" sz="2585" b="1" dirty="0">
                <a:latin typeface="Arial" panose="020B0604020202020204" pitchFamily="34" charset="0"/>
                <a:cs typeface="Arial" panose="020B0604020202020204" pitchFamily="34" charset="0"/>
              </a:rPr>
              <a:t>Allotment Intimation, Transfer of Shares and Debit/Credit of Funds</a:t>
            </a:r>
          </a:p>
        </p:txBody>
      </p:sp>
      <p:sp>
        <p:nvSpPr>
          <p:cNvPr id="3" name="Content Placeholder 2">
            <a:extLst>
              <a:ext uri="{FF2B5EF4-FFF2-40B4-BE49-F238E27FC236}">
                <a16:creationId xmlns:a16="http://schemas.microsoft.com/office/drawing/2014/main" id="{45C14271-3E7B-62D6-CE8A-91C2FAB988C0}"/>
              </a:ext>
            </a:extLst>
          </p:cNvPr>
          <p:cNvSpPr>
            <a:spLocks noGrp="1"/>
          </p:cNvSpPr>
          <p:nvPr>
            <p:ph idx="4294967295"/>
          </p:nvPr>
        </p:nvSpPr>
        <p:spPr>
          <a:xfrm>
            <a:off x="309563" y="1317625"/>
            <a:ext cx="8018462" cy="4446588"/>
          </a:xfrm>
        </p:spPr>
        <p:txBody>
          <a:bodyPr>
            <a:normAutofit/>
          </a:bodyPr>
          <a:lstStyle/>
          <a:p>
            <a:pPr algn="just">
              <a:spcBef>
                <a:spcPts val="1023"/>
              </a:spcBef>
              <a:buFont typeface="Wingdings" panose="05000000000000000000" pitchFamily="2" charset="2"/>
              <a:buChar char="Ø"/>
              <a:defRPr/>
            </a:pPr>
            <a:r>
              <a:rPr lang="en-US" sz="1662" b="1" dirty="0">
                <a:latin typeface="Arial" panose="020B0604020202020204" pitchFamily="34" charset="0"/>
                <a:cs typeface="Arial" panose="020B0604020202020204" pitchFamily="34" charset="0"/>
              </a:rPr>
              <a:t>Basis of Allotment : </a:t>
            </a:r>
          </a:p>
          <a:p>
            <a:pPr marL="498474" algn="just">
              <a:spcBef>
                <a:spcPts val="1023"/>
              </a:spcBef>
              <a:buFontTx/>
              <a:buChar char="-"/>
              <a:defRPr/>
            </a:pPr>
            <a:r>
              <a:rPr lang="en-US" sz="1662" dirty="0">
                <a:latin typeface="Arial" panose="020B0604020202020204" pitchFamily="34" charset="0"/>
                <a:cs typeface="Arial" panose="020B0604020202020204" pitchFamily="34" charset="0"/>
              </a:rPr>
              <a:t>Finalized by the Company with the Lead Mangers, Registrar to Issue, and Stock Exchanges.</a:t>
            </a:r>
          </a:p>
          <a:p>
            <a:pPr marL="498474" algn="just">
              <a:spcBef>
                <a:spcPts val="1023"/>
              </a:spcBef>
              <a:buFontTx/>
              <a:buChar char="-"/>
              <a:defRPr/>
            </a:pPr>
            <a:endParaRPr lang="en-US" sz="1662" dirty="0">
              <a:latin typeface="Arial" panose="020B0604020202020204" pitchFamily="34" charset="0"/>
              <a:cs typeface="Arial" panose="020B0604020202020204" pitchFamily="34" charset="0"/>
            </a:endParaRPr>
          </a:p>
          <a:p>
            <a:pPr marL="498474" algn="just">
              <a:spcBef>
                <a:spcPts val="1023"/>
              </a:spcBef>
              <a:buFontTx/>
              <a:buChar char="-"/>
              <a:defRPr/>
            </a:pPr>
            <a:r>
              <a:rPr lang="en-IN" sz="1662" dirty="0">
                <a:latin typeface="Arial" panose="020B0604020202020204" pitchFamily="34" charset="0"/>
                <a:cs typeface="Arial" panose="020B0604020202020204" pitchFamily="34" charset="0"/>
              </a:rPr>
              <a:t>Published and gives details of category wise demand for shares and how shares have been allotted.</a:t>
            </a:r>
          </a:p>
          <a:p>
            <a:pPr algn="just">
              <a:spcBef>
                <a:spcPts val="1023"/>
              </a:spcBef>
              <a:buFontTx/>
              <a:buChar char="-"/>
              <a:defRPr/>
            </a:pPr>
            <a:endParaRPr lang="en-US" sz="1662" dirty="0">
              <a:latin typeface="Arial" panose="020B0604020202020204" pitchFamily="34" charset="0"/>
              <a:cs typeface="Arial" panose="020B0604020202020204" pitchFamily="34" charset="0"/>
            </a:endParaRPr>
          </a:p>
          <a:p>
            <a:pPr algn="just">
              <a:spcBef>
                <a:spcPts val="1023"/>
              </a:spcBef>
              <a:buFont typeface="Wingdings" panose="05000000000000000000" pitchFamily="2" charset="2"/>
              <a:buChar char="Ø"/>
              <a:defRPr/>
            </a:pPr>
            <a:r>
              <a:rPr lang="en-IN" sz="1662" dirty="0">
                <a:latin typeface="Arial" panose="020B0604020202020204" pitchFamily="34" charset="0"/>
                <a:cs typeface="Arial" panose="020B0604020202020204" pitchFamily="34" charset="0"/>
              </a:rPr>
              <a:t>Intimation of allotment to applicants : </a:t>
            </a:r>
          </a:p>
          <a:p>
            <a:pPr algn="just">
              <a:spcBef>
                <a:spcPts val="1023"/>
              </a:spcBef>
              <a:buFont typeface="Wingdings" panose="05000000000000000000" pitchFamily="2" charset="2"/>
              <a:buChar char="Ø"/>
              <a:defRPr/>
            </a:pPr>
            <a:endParaRPr lang="en-IN" sz="1662" dirty="0">
              <a:latin typeface="Arial" panose="020B0604020202020204" pitchFamily="34" charset="0"/>
              <a:cs typeface="Arial" panose="020B0604020202020204" pitchFamily="34" charset="0"/>
            </a:endParaRPr>
          </a:p>
          <a:p>
            <a:pPr marL="498474" algn="just">
              <a:spcBef>
                <a:spcPts val="1023"/>
              </a:spcBef>
              <a:buFontTx/>
              <a:buChar char="-"/>
              <a:defRPr/>
            </a:pPr>
            <a:r>
              <a:rPr lang="en-IN" sz="1662" dirty="0">
                <a:latin typeface="Arial" panose="020B0604020202020204" pitchFamily="34" charset="0"/>
                <a:cs typeface="Arial" panose="020B0604020202020204" pitchFamily="34" charset="0"/>
              </a:rPr>
              <a:t>Made through </a:t>
            </a:r>
            <a:r>
              <a:rPr lang="en-IN" sz="1662" b="1" u="sng" dirty="0">
                <a:latin typeface="Arial" panose="020B0604020202020204" pitchFamily="34" charset="0"/>
                <a:cs typeface="Arial" panose="020B0604020202020204" pitchFamily="34" charset="0"/>
              </a:rPr>
              <a:t>ordinary post / SMS/ Email.</a:t>
            </a:r>
          </a:p>
          <a:p>
            <a:pPr marL="498474" algn="just">
              <a:spcBef>
                <a:spcPts val="1023"/>
              </a:spcBef>
              <a:buFontTx/>
              <a:buChar char="-"/>
              <a:defRPr/>
            </a:pPr>
            <a:endParaRPr lang="en-IN" sz="1662" b="1" u="sng" dirty="0">
              <a:latin typeface="Arial" panose="020B0604020202020204" pitchFamily="34" charset="0"/>
              <a:cs typeface="Arial" panose="020B0604020202020204" pitchFamily="34" charset="0"/>
            </a:endParaRPr>
          </a:p>
          <a:p>
            <a:pPr marL="498474" algn="just">
              <a:spcBef>
                <a:spcPts val="1023"/>
              </a:spcBef>
              <a:buFontTx/>
              <a:buChar char="-"/>
              <a:defRPr/>
            </a:pPr>
            <a:r>
              <a:rPr lang="en-IN" sz="1662" b="1" u="sng" dirty="0">
                <a:latin typeface="Arial" panose="020B0604020202020204" pitchFamily="34" charset="0"/>
                <a:cs typeface="Arial" panose="020B0604020202020204" pitchFamily="34" charset="0"/>
              </a:rPr>
              <a:t>Available on the website of the Registrar to an Issue (RTI)</a:t>
            </a:r>
            <a:endParaRPr lang="en-US" sz="1662" b="1" u="sng" dirty="0">
              <a:latin typeface="Arial" panose="020B0604020202020204" pitchFamily="34" charset="0"/>
              <a:cs typeface="Arial" panose="020B0604020202020204" pitchFamily="34" charset="0"/>
            </a:endParaRPr>
          </a:p>
          <a:p>
            <a:pPr>
              <a:spcBef>
                <a:spcPts val="1023"/>
              </a:spcBef>
              <a:buFont typeface="Wingdings" panose="05000000000000000000" pitchFamily="2" charset="2"/>
              <a:buChar char="Ø"/>
              <a:defRPr/>
            </a:pPr>
            <a:endParaRPr lang="en-IN" sz="1662" dirty="0">
              <a:latin typeface="Arial" panose="020B0604020202020204" pitchFamily="34" charset="0"/>
              <a:cs typeface="Arial" panose="020B0604020202020204" pitchFamily="34" charset="0"/>
            </a:endParaRPr>
          </a:p>
          <a:p>
            <a:pPr>
              <a:spcBef>
                <a:spcPts val="1023"/>
              </a:spcBef>
              <a:buFont typeface="Wingdings" panose="05000000000000000000" pitchFamily="2" charset="2"/>
              <a:buChar char="Ø"/>
              <a:defRPr/>
            </a:pPr>
            <a:endParaRPr lang="en-IN" sz="1846"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FFFD-A4F6-2AE3-C4FC-26ED2FC1D186}"/>
              </a:ext>
            </a:extLst>
          </p:cNvPr>
          <p:cNvSpPr>
            <a:spLocks noGrp="1"/>
          </p:cNvSpPr>
          <p:nvPr>
            <p:ph type="title"/>
          </p:nvPr>
        </p:nvSpPr>
        <p:spPr>
          <a:xfrm>
            <a:off x="1144588" y="334963"/>
            <a:ext cx="6924675" cy="695325"/>
          </a:xfrm>
          <a:solidFill>
            <a:schemeClr val="accent4">
              <a:lumMod val="20000"/>
              <a:lumOff val="80000"/>
            </a:schemeClr>
          </a:solidFill>
        </p:spPr>
        <p:txBody>
          <a:bodyPr>
            <a:normAutofit fontScale="90000"/>
          </a:bodyPr>
          <a:lstStyle/>
          <a:p>
            <a:pPr>
              <a:defRPr/>
            </a:pPr>
            <a:r>
              <a:rPr lang="en-US" sz="2585" b="1" dirty="0">
                <a:latin typeface="Arial" panose="020B0604020202020204" pitchFamily="34" charset="0"/>
                <a:cs typeface="Arial" panose="020B0604020202020204" pitchFamily="34" charset="0"/>
              </a:rPr>
              <a:t>Allotment Intimation, Transfer of Shares and Debit/Credit of Funds</a:t>
            </a:r>
          </a:p>
        </p:txBody>
      </p:sp>
      <p:sp>
        <p:nvSpPr>
          <p:cNvPr id="3" name="Content Placeholder 2">
            <a:extLst>
              <a:ext uri="{FF2B5EF4-FFF2-40B4-BE49-F238E27FC236}">
                <a16:creationId xmlns:a16="http://schemas.microsoft.com/office/drawing/2014/main" id="{DCB07BD8-C71D-697A-18B2-3A5771FE2BF5}"/>
              </a:ext>
            </a:extLst>
          </p:cNvPr>
          <p:cNvSpPr>
            <a:spLocks noGrp="1"/>
          </p:cNvSpPr>
          <p:nvPr>
            <p:ph idx="4294967295"/>
          </p:nvPr>
        </p:nvSpPr>
        <p:spPr>
          <a:xfrm>
            <a:off x="309563" y="1317625"/>
            <a:ext cx="8377237" cy="4446588"/>
          </a:xfrm>
        </p:spPr>
        <p:txBody>
          <a:bodyPr>
            <a:normAutofit/>
          </a:bodyPr>
          <a:lstStyle/>
          <a:p>
            <a:pPr algn="just">
              <a:spcBef>
                <a:spcPts val="1023"/>
              </a:spcBef>
              <a:buFont typeface="Wingdings" panose="05000000000000000000" pitchFamily="2" charset="2"/>
              <a:buChar char="Ø"/>
              <a:defRPr/>
            </a:pPr>
            <a:r>
              <a:rPr lang="en-IN" sz="1662" dirty="0">
                <a:latin typeface="Arial" panose="020B0604020202020204" pitchFamily="34" charset="0"/>
                <a:cs typeface="Arial" panose="020B0604020202020204" pitchFamily="34" charset="0"/>
              </a:rPr>
              <a:t>Issue gets oversubscribed (demand &gt; shares available for subscription) </a:t>
            </a:r>
            <a:r>
              <a:rPr lang="en-IN" sz="1662" dirty="0">
                <a:latin typeface="Arial" panose="020B0604020202020204" pitchFamily="34" charset="0"/>
                <a:cs typeface="Arial" panose="020B0604020202020204" pitchFamily="34" charset="0"/>
                <a:sym typeface="Wingdings" panose="05000000000000000000" pitchFamily="2" charset="2"/>
              </a:rPr>
              <a:t> S</a:t>
            </a:r>
            <a:r>
              <a:rPr lang="en-IN" sz="1662" dirty="0">
                <a:latin typeface="Arial" panose="020B0604020202020204" pitchFamily="34" charset="0"/>
                <a:cs typeface="Arial" panose="020B0604020202020204" pitchFamily="34" charset="0"/>
              </a:rPr>
              <a:t>hares are allotted on proportional basis / lottery system.</a:t>
            </a:r>
          </a:p>
          <a:p>
            <a:pPr algn="just">
              <a:spcBef>
                <a:spcPts val="1023"/>
              </a:spcBef>
              <a:buFont typeface="Wingdings" panose="05000000000000000000" pitchFamily="2" charset="2"/>
              <a:buChar char="Ø"/>
              <a:defRPr/>
            </a:pPr>
            <a:endParaRPr lang="en-IN" sz="1662" dirty="0">
              <a:latin typeface="Arial" panose="020B0604020202020204" pitchFamily="34" charset="0"/>
              <a:cs typeface="Arial" panose="020B0604020202020204" pitchFamily="34" charset="0"/>
            </a:endParaRPr>
          </a:p>
          <a:p>
            <a:pPr algn="just">
              <a:spcBef>
                <a:spcPts val="1023"/>
              </a:spcBef>
              <a:buFont typeface="Wingdings" panose="05000000000000000000" pitchFamily="2" charset="2"/>
              <a:buChar char="Ø"/>
              <a:defRPr/>
            </a:pPr>
            <a:r>
              <a:rPr lang="en-IN" sz="1662" dirty="0">
                <a:latin typeface="Arial" panose="020B0604020202020204" pitchFamily="34" charset="0"/>
                <a:cs typeface="Arial" panose="020B0604020202020204" pitchFamily="34" charset="0"/>
              </a:rPr>
              <a:t>Registrar prepares and releases the fund transfer instruction for transfer of funds to Public Issue and unblocking of funds wherein bidders have not received allotment.</a:t>
            </a:r>
          </a:p>
          <a:p>
            <a:pPr algn="just">
              <a:spcBef>
                <a:spcPts val="1023"/>
              </a:spcBef>
              <a:buFont typeface="Wingdings" panose="05000000000000000000" pitchFamily="2" charset="2"/>
              <a:buChar char="Ø"/>
              <a:defRPr/>
            </a:pPr>
            <a:endParaRPr lang="en-IN" sz="1662" dirty="0">
              <a:latin typeface="Arial" panose="020B0604020202020204" pitchFamily="34" charset="0"/>
              <a:cs typeface="Arial" panose="020B0604020202020204" pitchFamily="34" charset="0"/>
            </a:endParaRPr>
          </a:p>
          <a:p>
            <a:pPr algn="just">
              <a:spcBef>
                <a:spcPts val="1023"/>
              </a:spcBef>
              <a:buFont typeface="Wingdings" panose="05000000000000000000" pitchFamily="2" charset="2"/>
              <a:buChar char="Ø"/>
              <a:defRPr/>
            </a:pPr>
            <a:r>
              <a:rPr lang="en-IN" sz="1662" dirty="0">
                <a:latin typeface="Arial" panose="020B0604020202020204" pitchFamily="34" charset="0"/>
                <a:cs typeface="Arial" panose="020B0604020202020204" pitchFamily="34" charset="0"/>
              </a:rPr>
              <a:t>Registrar also </a:t>
            </a:r>
            <a:r>
              <a:rPr lang="en-IN" sz="1662" b="1" u="sng" dirty="0">
                <a:latin typeface="Arial" panose="020B0604020202020204" pitchFamily="34" charset="0"/>
                <a:cs typeface="Arial" panose="020B0604020202020204" pitchFamily="34" charset="0"/>
              </a:rPr>
              <a:t>gives instructions to NSDL and CDSL for credit of Equity Shares </a:t>
            </a:r>
            <a:r>
              <a:rPr lang="en-IN" sz="1662" dirty="0">
                <a:latin typeface="Arial" panose="020B0604020202020204" pitchFamily="34" charset="0"/>
                <a:cs typeface="Arial" panose="020B0604020202020204" pitchFamily="34" charset="0"/>
              </a:rPr>
              <a:t>to the successful Bidders as specified in the Offer documents.</a:t>
            </a:r>
          </a:p>
          <a:p>
            <a:pPr algn="just">
              <a:spcBef>
                <a:spcPts val="1023"/>
              </a:spcBef>
              <a:buFont typeface="Wingdings" panose="05000000000000000000" pitchFamily="2" charset="2"/>
              <a:buChar char="Ø"/>
              <a:defRPr/>
            </a:pPr>
            <a:endParaRPr lang="en-IN" sz="1662" dirty="0">
              <a:latin typeface="Arial" panose="020B0604020202020204" pitchFamily="34" charset="0"/>
              <a:cs typeface="Arial" panose="020B0604020202020204" pitchFamily="34" charset="0"/>
            </a:endParaRPr>
          </a:p>
          <a:p>
            <a:pPr algn="just">
              <a:spcBef>
                <a:spcPts val="1023"/>
              </a:spcBef>
              <a:buFont typeface="Wingdings" panose="05000000000000000000" pitchFamily="2" charset="2"/>
              <a:buChar char="Ø"/>
              <a:defRPr/>
            </a:pPr>
            <a:r>
              <a:rPr lang="en-IN" sz="1662" dirty="0">
                <a:latin typeface="Arial" panose="020B0604020202020204" pitchFamily="34" charset="0"/>
                <a:cs typeface="Arial" panose="020B0604020202020204" pitchFamily="34" charset="0"/>
              </a:rPr>
              <a:t>Date of allotment and date of listing of the shares can be checked in the Offer Document.</a:t>
            </a:r>
          </a:p>
          <a:p>
            <a:pPr algn="just">
              <a:spcBef>
                <a:spcPts val="1023"/>
              </a:spcBef>
              <a:buFont typeface="Wingdings" panose="05000000000000000000" pitchFamily="2" charset="2"/>
              <a:buChar char="Ø"/>
              <a:defRPr/>
            </a:pPr>
            <a:endParaRPr lang="en-IN" sz="1846"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a:extLst>
              <a:ext uri="{FF2B5EF4-FFF2-40B4-BE49-F238E27FC236}">
                <a16:creationId xmlns:a16="http://schemas.microsoft.com/office/drawing/2014/main" id="{F9042C9E-8FBC-9CED-3168-40D5F01B54DB}"/>
              </a:ext>
            </a:extLst>
          </p:cNvPr>
          <p:cNvSpPr/>
          <p:nvPr/>
        </p:nvSpPr>
        <p:spPr>
          <a:xfrm>
            <a:off x="439738" y="409575"/>
            <a:ext cx="8229600" cy="620713"/>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defRPr/>
            </a:pPr>
            <a:r>
              <a:rPr lang="en-IN" sz="2585" b="1" spc="-1" dirty="0">
                <a:solidFill>
                  <a:srgbClr val="000000"/>
                </a:solidFill>
                <a:ea typeface="Arial"/>
              </a:rPr>
              <a:t>Checking Allotment Status and Grievance Mechanism</a:t>
            </a:r>
            <a:endParaRPr lang="en-IN" sz="2585" spc="-1" dirty="0"/>
          </a:p>
        </p:txBody>
      </p:sp>
      <p:sp>
        <p:nvSpPr>
          <p:cNvPr id="170" name="CustomShape 2">
            <a:extLst>
              <a:ext uri="{FF2B5EF4-FFF2-40B4-BE49-F238E27FC236}">
                <a16:creationId xmlns:a16="http://schemas.microsoft.com/office/drawing/2014/main" id="{F0D82CD8-7A0B-0E22-8F83-B14A1B737B9A}"/>
              </a:ext>
            </a:extLst>
          </p:cNvPr>
          <p:cNvSpPr/>
          <p:nvPr/>
        </p:nvSpPr>
        <p:spPr>
          <a:xfrm>
            <a:off x="311150" y="1150938"/>
            <a:ext cx="8358188" cy="478948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17196" indent="-316531">
              <a:spcBef>
                <a:spcPts val="1292"/>
              </a:spcBef>
              <a:buClr>
                <a:srgbClr val="000000"/>
              </a:buClr>
              <a:buFont typeface="Wingdings" panose="05000000000000000000" pitchFamily="2" charset="2"/>
              <a:buChar char="Ø"/>
              <a:defRPr/>
            </a:pPr>
            <a:r>
              <a:rPr lang="en-US" sz="1846" spc="-1" dirty="0">
                <a:solidFill>
                  <a:srgbClr val="000000"/>
                </a:solidFill>
                <a:latin typeface="Arial"/>
                <a:sym typeface="Wingdings" panose="05000000000000000000" pitchFamily="2" charset="2"/>
              </a:rPr>
              <a:t>Contact Details of Registrar and Transfer Agent (RTA): </a:t>
            </a:r>
          </a:p>
          <a:p>
            <a:pPr marL="739237" lvl="1" indent="-316531">
              <a:spcBef>
                <a:spcPts val="1292"/>
              </a:spcBef>
              <a:buClr>
                <a:srgbClr val="000000"/>
              </a:buClr>
              <a:buFontTx/>
              <a:buChar char="-"/>
              <a:defRPr/>
            </a:pPr>
            <a:r>
              <a:rPr lang="en-US" sz="1846" spc="-1" dirty="0">
                <a:solidFill>
                  <a:srgbClr val="000000"/>
                </a:solidFill>
                <a:latin typeface="Arial"/>
                <a:sym typeface="Wingdings" panose="05000000000000000000" pitchFamily="2" charset="2"/>
              </a:rPr>
              <a:t>Provided in Offer Document of IPO</a:t>
            </a:r>
          </a:p>
          <a:p>
            <a:pPr marL="739237" lvl="1" indent="-316531">
              <a:spcBef>
                <a:spcPts val="1292"/>
              </a:spcBef>
              <a:buClr>
                <a:srgbClr val="000000"/>
              </a:buClr>
              <a:buFontTx/>
              <a:buChar char="-"/>
              <a:defRPr/>
            </a:pPr>
            <a:r>
              <a:rPr lang="en-US" sz="1846" spc="-1" dirty="0">
                <a:solidFill>
                  <a:srgbClr val="000000"/>
                </a:solidFill>
                <a:latin typeface="Arial"/>
                <a:sym typeface="Wingdings" panose="05000000000000000000" pitchFamily="2" charset="2"/>
              </a:rPr>
              <a:t>Available on SEBI Website at:</a:t>
            </a:r>
          </a:p>
          <a:p>
            <a:pPr marL="665">
              <a:spcBef>
                <a:spcPts val="1292"/>
              </a:spcBef>
              <a:buClr>
                <a:srgbClr val="000000"/>
              </a:buClr>
              <a:defRPr/>
            </a:pPr>
            <a:r>
              <a:rPr lang="en-IN" sz="1846" dirty="0">
                <a:hlinkClick r:id="rId2"/>
              </a:rPr>
              <a:t>https://www.sebi.gov.in/sebiweb/other/OtherAction.do?doRecognisedFpi=yes&amp;intmId=10</a:t>
            </a:r>
            <a:endParaRPr lang="en-IN" sz="1846" dirty="0"/>
          </a:p>
          <a:p>
            <a:pPr marL="665">
              <a:spcBef>
                <a:spcPts val="1292"/>
              </a:spcBef>
              <a:buClr>
                <a:srgbClr val="000000"/>
              </a:buClr>
              <a:defRPr/>
            </a:pPr>
            <a:endParaRPr lang="en-US" sz="1846" spc="-1" dirty="0">
              <a:solidFill>
                <a:srgbClr val="000000"/>
              </a:solidFill>
              <a:latin typeface="Arial"/>
              <a:sym typeface="Wingdings" panose="05000000000000000000" pitchFamily="2" charset="2"/>
            </a:endParaRPr>
          </a:p>
          <a:p>
            <a:pPr marL="317196" indent="-316531">
              <a:spcBef>
                <a:spcPts val="1292"/>
              </a:spcBef>
              <a:buClr>
                <a:srgbClr val="000000"/>
              </a:buClr>
              <a:buFont typeface="Wingdings" panose="05000000000000000000" pitchFamily="2" charset="2"/>
              <a:buChar char="Ø"/>
              <a:defRPr/>
            </a:pPr>
            <a:r>
              <a:rPr lang="en-US" sz="1846" spc="-1" dirty="0">
                <a:solidFill>
                  <a:srgbClr val="000000"/>
                </a:solidFill>
                <a:latin typeface="Arial"/>
                <a:sym typeface="Wingdings" panose="05000000000000000000" pitchFamily="2" charset="2"/>
              </a:rPr>
              <a:t>Non-Satisfactory Resolution by RTA -&gt; File a complaint against RTA with SEBI on:</a:t>
            </a:r>
          </a:p>
          <a:p>
            <a:pPr marL="739237" lvl="1" indent="-316531">
              <a:spcBef>
                <a:spcPts val="1292"/>
              </a:spcBef>
              <a:buClr>
                <a:srgbClr val="000000"/>
              </a:buClr>
              <a:buFontTx/>
              <a:buChar char="-"/>
              <a:defRPr/>
            </a:pPr>
            <a:r>
              <a:rPr lang="en-US" sz="1846" spc="-1" dirty="0">
                <a:solidFill>
                  <a:srgbClr val="000000"/>
                </a:solidFill>
                <a:latin typeface="Arial"/>
                <a:sym typeface="Wingdings" panose="05000000000000000000" pitchFamily="2" charset="2"/>
              </a:rPr>
              <a:t>SEBI SCORES website/ Mobile App (on Android and iOS platform)</a:t>
            </a:r>
          </a:p>
          <a:p>
            <a:pPr marL="317196" indent="-316531">
              <a:spcBef>
                <a:spcPts val="1292"/>
              </a:spcBef>
              <a:buClr>
                <a:srgbClr val="000000"/>
              </a:buClr>
              <a:buFontTx/>
              <a:buChar char="-"/>
              <a:defRPr/>
            </a:pPr>
            <a:endParaRPr lang="en-US" sz="2215" spc="-1" dirty="0">
              <a:solidFill>
                <a:srgbClr val="000000"/>
              </a:solidFill>
              <a:latin typeface="Arial"/>
              <a:sym typeface="Wingdings" panose="05000000000000000000" pitchFamily="2" charset="2"/>
            </a:endParaRPr>
          </a:p>
          <a:p>
            <a:pPr marL="317196" indent="-316531">
              <a:spcBef>
                <a:spcPts val="1292"/>
              </a:spcBef>
              <a:buClr>
                <a:srgbClr val="000000"/>
              </a:buClr>
              <a:buFont typeface="Wingdings" panose="05000000000000000000" pitchFamily="2" charset="2"/>
              <a:buChar char="Ø"/>
              <a:defRPr/>
            </a:pPr>
            <a:endParaRPr lang="en-US" sz="2215" b="1" u="sng" spc="-1" dirty="0">
              <a:solidFill>
                <a:srgbClr val="000000"/>
              </a:solidFill>
              <a:latin typeface="Arial"/>
              <a:sym typeface="Wingdings" panose="05000000000000000000" pitchFamily="2" charset="2"/>
            </a:endParaRPr>
          </a:p>
          <a:p>
            <a:pPr marL="317196" indent="-316531">
              <a:spcBef>
                <a:spcPts val="1292"/>
              </a:spcBef>
              <a:buClr>
                <a:srgbClr val="000000"/>
              </a:buClr>
              <a:buFont typeface="Wingdings" panose="05000000000000000000" pitchFamily="2" charset="2"/>
              <a:buChar char="Ø"/>
              <a:defRPr/>
            </a:pPr>
            <a:endParaRPr lang="en-US" sz="2215" b="1" u="sng" spc="-1" dirty="0">
              <a:solidFill>
                <a:srgbClr val="000000"/>
              </a:solidFill>
              <a:latin typeface="Arial"/>
              <a:sym typeface="Wingdings" panose="05000000000000000000" pitchFamily="2" charset="2"/>
            </a:endParaRPr>
          </a:p>
          <a:p>
            <a:pPr marL="317196" indent="-316531">
              <a:spcBef>
                <a:spcPts val="1292"/>
              </a:spcBef>
              <a:buClr>
                <a:srgbClr val="000000"/>
              </a:buClr>
              <a:buFontTx/>
              <a:buChar char="-"/>
              <a:defRPr/>
            </a:pPr>
            <a:endParaRPr lang="en-US" sz="1846" spc="-1" dirty="0">
              <a:latin typeface="Arial"/>
            </a:endParaRPr>
          </a:p>
          <a:p>
            <a:pPr marL="317196" indent="-316531">
              <a:spcBef>
                <a:spcPts val="1292"/>
              </a:spcBef>
              <a:buClr>
                <a:srgbClr val="000000"/>
              </a:buClr>
              <a:buFontTx/>
              <a:buChar char="-"/>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endParaRPr lang="en-IN" sz="1846" spc="-1" dirty="0">
              <a:latin typeface="Arial"/>
            </a:endParaRPr>
          </a:p>
          <a:p>
            <a:pPr marL="316697" indent="-316033">
              <a:lnSpc>
                <a:spcPct val="93000"/>
              </a:lnSpc>
              <a:spcBef>
                <a:spcPts val="1292"/>
              </a:spcBef>
              <a:defRPr/>
            </a:pPr>
            <a:r>
              <a:rPr lang="en-IN" sz="1477" spc="-1" dirty="0">
                <a:solidFill>
                  <a:srgbClr val="000000"/>
                </a:solidFill>
                <a:latin typeface="Arial"/>
                <a:ea typeface="Arial"/>
              </a:rPr>
              <a:t>  </a:t>
            </a:r>
            <a:endParaRPr lang="en-IN" sz="1477" spc="-1" dirty="0">
              <a:latin typeface="Arial"/>
            </a:endParaRPr>
          </a:p>
          <a:p>
            <a:pPr marL="316697" indent="-316033">
              <a:lnSpc>
                <a:spcPct val="93000"/>
              </a:lnSpc>
              <a:spcBef>
                <a:spcPts val="1292"/>
              </a:spcBef>
              <a:defRPr/>
            </a:pPr>
            <a:r>
              <a:rPr lang="en-IN" sz="1477" b="1" spc="-1" dirty="0">
                <a:solidFill>
                  <a:srgbClr val="000000"/>
                </a:solidFill>
                <a:latin typeface="Arial"/>
                <a:ea typeface="Calibri"/>
              </a:rPr>
              <a:t> </a:t>
            </a:r>
            <a:endParaRPr lang="en-IN" sz="1477" spc="-1" dirty="0">
              <a:latin typeface="Arial"/>
            </a:endParaRPr>
          </a:p>
        </p:txBody>
      </p:sp>
      <p:sp>
        <p:nvSpPr>
          <p:cNvPr id="6" name="CustomShape 3">
            <a:extLst>
              <a:ext uri="{FF2B5EF4-FFF2-40B4-BE49-F238E27FC236}">
                <a16:creationId xmlns:a16="http://schemas.microsoft.com/office/drawing/2014/main" id="{7A04305B-F9BC-47A4-8325-0272CB02F340}"/>
              </a:ext>
            </a:extLst>
          </p:cNvPr>
          <p:cNvSpPr/>
          <p:nvPr/>
        </p:nvSpPr>
        <p:spPr>
          <a:xfrm>
            <a:off x="8686800" y="6102350"/>
            <a:ext cx="209550" cy="20955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defRPr/>
            </a:pPr>
            <a:r>
              <a:rPr lang="en-US" sz="923" spc="-1" dirty="0">
                <a:solidFill>
                  <a:schemeClr val="bg1"/>
                </a:solidFill>
                <a:latin typeface="Arial"/>
              </a:rPr>
              <a:t>43</a:t>
            </a:r>
            <a:endParaRPr lang="en-IN" sz="923" spc="-1" dirty="0">
              <a:solidFill>
                <a:schemeClr val="bg1"/>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083D-AFBC-76E5-55AD-F19DEF632F91}"/>
              </a:ext>
            </a:extLst>
          </p:cNvPr>
          <p:cNvSpPr>
            <a:spLocks noGrp="1"/>
          </p:cNvSpPr>
          <p:nvPr>
            <p:ph type="title"/>
          </p:nvPr>
        </p:nvSpPr>
        <p:spPr>
          <a:solidFill>
            <a:schemeClr val="accent3">
              <a:lumMod val="40000"/>
              <a:lumOff val="60000"/>
            </a:schemeClr>
          </a:solidFill>
        </p:spPr>
        <p:txBody>
          <a:bodyPr/>
          <a:lstStyle/>
          <a:p>
            <a:pPr>
              <a:defRPr/>
            </a:pPr>
            <a:r>
              <a:rPr lang="en-IN" dirty="0"/>
              <a:t>Corporate Bond Market</a:t>
            </a:r>
            <a:br>
              <a:rPr lang="en-IN" dirty="0"/>
            </a:br>
            <a:endParaRPr lang="en-IN" dirty="0"/>
          </a:p>
        </p:txBody>
      </p:sp>
      <p:graphicFrame>
        <p:nvGraphicFramePr>
          <p:cNvPr id="4" name="Content Placeholder 3">
            <a:extLst>
              <a:ext uri="{FF2B5EF4-FFF2-40B4-BE49-F238E27FC236}">
                <a16:creationId xmlns:a16="http://schemas.microsoft.com/office/drawing/2014/main" id="{3F34627E-EAE2-3F42-A0AA-4998E62ECE67}"/>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2633-1BF6-B085-8C7A-4722B1F41065}"/>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IN" dirty="0"/>
              <a:t>IDRs/ADRs </a:t>
            </a:r>
          </a:p>
        </p:txBody>
      </p:sp>
      <p:sp>
        <p:nvSpPr>
          <p:cNvPr id="71683" name="Content Placeholder 2">
            <a:extLst>
              <a:ext uri="{FF2B5EF4-FFF2-40B4-BE49-F238E27FC236}">
                <a16:creationId xmlns:a16="http://schemas.microsoft.com/office/drawing/2014/main" id="{C92E5AB7-21D1-58DD-AC4E-00A10BEAAD05}"/>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a:r>
              <a:rPr lang="en-IN" altLang="en-US" sz="2400" dirty="0"/>
              <a:t>Indian Depository Receipts (IDRs)</a:t>
            </a:r>
          </a:p>
          <a:p>
            <a:pPr algn="just"/>
            <a:r>
              <a:rPr lang="en-US" altLang="en-US" sz="2400" dirty="0"/>
              <a:t>An IDR is an instrument denominated in Indian rupees in the form of a depository receipt against the underlying equity of issuing company to enable foreign companies to raise funds from the Indian capital market. </a:t>
            </a:r>
          </a:p>
          <a:p>
            <a:pPr algn="just"/>
            <a:r>
              <a:rPr lang="en-US" altLang="en-US" sz="2400" dirty="0"/>
              <a:t>The Companies Act was amended in 2002 to permit foreign companies to offer shares in the form of depository receipts in India. </a:t>
            </a:r>
            <a:endParaRPr lang="en-IN" alt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342E-B5C9-FF89-F52F-CE027D34D3A9}"/>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IN" dirty="0"/>
              <a:t>Private Placement Market</a:t>
            </a:r>
          </a:p>
        </p:txBody>
      </p:sp>
      <p:sp>
        <p:nvSpPr>
          <p:cNvPr id="3" name="Content Placeholder 2">
            <a:extLst>
              <a:ext uri="{FF2B5EF4-FFF2-40B4-BE49-F238E27FC236}">
                <a16:creationId xmlns:a16="http://schemas.microsoft.com/office/drawing/2014/main" id="{B4EDC0B6-7797-8108-956A-20C446BE4FD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a:defRPr/>
            </a:pPr>
            <a:r>
              <a:rPr lang="en-US" dirty="0"/>
              <a:t>Private placement refers to the direct sale of newly issued securities by the issuer to a small number of investors through merchant bankers. The number of investors can go only up to 49. </a:t>
            </a:r>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2B0B90D-9826-D080-E958-C50531C3D925}"/>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altLang="en-US" dirty="0"/>
              <a:t>Rights Issue </a:t>
            </a:r>
            <a:endParaRPr lang="en-IN" altLang="en-US" dirty="0"/>
          </a:p>
        </p:txBody>
      </p:sp>
      <p:sp>
        <p:nvSpPr>
          <p:cNvPr id="73731" name="Content Placeholder 2">
            <a:extLst>
              <a:ext uri="{FF2B5EF4-FFF2-40B4-BE49-F238E27FC236}">
                <a16:creationId xmlns:a16="http://schemas.microsoft.com/office/drawing/2014/main" id="{3CD98DA1-3EEB-4AEA-94DB-11DF8A3CC785}"/>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a:r>
              <a:rPr lang="en-US" altLang="en-US" dirty="0"/>
              <a:t>Incase of rights issues, all shareholders of the issuer company as on the record date are eligible, provided if he/she/it: (a)  is holding shares in dematerialized form and has applied for entitlements. (b)  is not a renounce to the issue. (c)  applies through a bank account maintained with SCSBs</a:t>
            </a:r>
            <a:endParaRPr lang="en-I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3069447-D59A-7296-F971-5E577E69BEAC}"/>
              </a:ext>
            </a:extLst>
          </p:cNvPr>
          <p:cNvSpPr>
            <a:spLocks noGrp="1"/>
          </p:cNvSpPr>
          <p:nvPr>
            <p:ph type="title"/>
          </p:nvPr>
        </p:nvSpPr>
        <p:spPr>
          <a:solidFill>
            <a:schemeClr val="bg2"/>
          </a:solidFill>
        </p:spPr>
        <p:txBody>
          <a:bodyPr/>
          <a:lstStyle/>
          <a:p>
            <a:r>
              <a:rPr lang="en-IN" altLang="en-US"/>
              <a:t>Equity </a:t>
            </a:r>
          </a:p>
        </p:txBody>
      </p:sp>
      <p:sp>
        <p:nvSpPr>
          <p:cNvPr id="14339" name="Content Placeholder 2">
            <a:extLst>
              <a:ext uri="{FF2B5EF4-FFF2-40B4-BE49-F238E27FC236}">
                <a16:creationId xmlns:a16="http://schemas.microsoft.com/office/drawing/2014/main" id="{D227C8F8-4E7B-A8FE-34A5-71C6494E4839}"/>
              </a:ext>
            </a:extLst>
          </p:cNvPr>
          <p:cNvSpPr>
            <a:spLocks noGrp="1"/>
          </p:cNvSpPr>
          <p:nvPr>
            <p:ph idx="1"/>
          </p:nvPr>
        </p:nvSpPr>
        <p:spPr>
          <a:solidFill>
            <a:schemeClr val="bg2"/>
          </a:solidFill>
        </p:spPr>
        <p:txBody>
          <a:bodyPr/>
          <a:lstStyle/>
          <a:p>
            <a:r>
              <a:rPr lang="en-IN" altLang="en-US" dirty="0"/>
              <a:t>Who will issue or raise funds? </a:t>
            </a:r>
          </a:p>
          <a:p>
            <a:r>
              <a:rPr lang="en-IN" altLang="en-US" dirty="0"/>
              <a:t>Public Limited Co. or Private Limited Co. </a:t>
            </a:r>
          </a:p>
          <a:p>
            <a:r>
              <a:rPr lang="en-IN" altLang="en-US" dirty="0"/>
              <a:t>How to issue? (Method)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D87BCB98-C5B7-BD9F-7706-1831C5CE647C}"/>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altLang="en-US" dirty="0"/>
              <a:t>Retail Investors </a:t>
            </a:r>
            <a:endParaRPr lang="en-IN" altLang="en-US" dirty="0"/>
          </a:p>
        </p:txBody>
      </p:sp>
      <p:sp>
        <p:nvSpPr>
          <p:cNvPr id="74755" name="Content Placeholder 2">
            <a:extLst>
              <a:ext uri="{FF2B5EF4-FFF2-40B4-BE49-F238E27FC236}">
                <a16:creationId xmlns:a16="http://schemas.microsoft.com/office/drawing/2014/main" id="{87A0D419-F6FE-0BD7-0405-0B4BC071DDDC}"/>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altLang="en-US" dirty="0"/>
              <a:t>A retail investor is one who can bid in a book-built issue or applies for securities for a value of not more than ₹ 2,00,000.</a:t>
            </a:r>
            <a:endParaRPr lang="en-I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3AF2B59-3B71-2256-43D3-92491EF6910E}"/>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altLang="en-US" dirty="0"/>
              <a:t>Anchor Investors </a:t>
            </a:r>
            <a:endParaRPr lang="en-IN" altLang="en-US" dirty="0"/>
          </a:p>
        </p:txBody>
      </p:sp>
      <p:sp>
        <p:nvSpPr>
          <p:cNvPr id="75779" name="Content Placeholder 2">
            <a:extLst>
              <a:ext uri="{FF2B5EF4-FFF2-40B4-BE49-F238E27FC236}">
                <a16:creationId xmlns:a16="http://schemas.microsoft.com/office/drawing/2014/main" id="{494EFA06-CF3B-E140-ABF1-087C0B5BC482}"/>
              </a:ext>
            </a:extLst>
          </p:cNvPr>
          <p:cNvSpPr>
            <a:spLocks noGrp="1"/>
          </p:cNvSpPr>
          <p:nvPr>
            <p:ph idx="1"/>
          </p:nvPr>
        </p:nvSpPr>
        <p:spPr>
          <a:xfrm>
            <a:off x="457200" y="1600200"/>
            <a:ext cx="8229600" cy="5181600"/>
          </a:xfrm>
        </p:spPr>
        <p:style>
          <a:lnRef idx="2">
            <a:schemeClr val="dk1"/>
          </a:lnRef>
          <a:fillRef idx="1">
            <a:schemeClr val="lt1"/>
          </a:fillRef>
          <a:effectRef idx="0">
            <a:schemeClr val="dk1"/>
          </a:effectRef>
          <a:fontRef idx="minor">
            <a:schemeClr val="dk1"/>
          </a:fontRef>
        </p:style>
        <p:txBody>
          <a:bodyPr/>
          <a:lstStyle/>
          <a:p>
            <a:pPr algn="just"/>
            <a:r>
              <a:rPr lang="en-US" altLang="en-US" sz="2400" dirty="0"/>
              <a:t>Anchor investors are qualified institutional buyers that buy a large chunk of shares a day before an IPO opens. They help arriving at an approximate benchmark price for share sales and generate confidence in retail investors.</a:t>
            </a:r>
          </a:p>
          <a:p>
            <a:pPr algn="just"/>
            <a:r>
              <a:rPr lang="en-US" sz="2400" dirty="0"/>
              <a:t>An anchor investor shall make an application of a value of at least Rs.10 crore in the public issue. </a:t>
            </a:r>
            <a:endParaRPr lang="en-US" altLang="en-US" sz="2400" dirty="0"/>
          </a:p>
          <a:p>
            <a:pPr algn="just"/>
            <a:r>
              <a:rPr lang="en-US" altLang="en-US" sz="2400" dirty="0"/>
              <a:t>The Adani Power IPO in July 2009 was the first issue in the country to attract investors under the anchor investor scheme. The six anchor investors were T Rowe Price, AIC, Ecofin, TPG (through CLSA), Legg Mason, and Sundaram MF. SKS Micro Finance attracted 36 anchor investor in its IPO issue in August 2010.</a:t>
            </a:r>
            <a:endParaRPr lang="en-IN" alt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68,550 Thank You Stock Photos, Pictures &amp; Royalty-Free Images - iStock">
            <a:extLst>
              <a:ext uri="{FF2B5EF4-FFF2-40B4-BE49-F238E27FC236}">
                <a16:creationId xmlns:a16="http://schemas.microsoft.com/office/drawing/2014/main" id="{82FB5E5A-D208-D742-00C9-706AE2231A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5513" y="1447800"/>
            <a:ext cx="7304087" cy="385445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CBADC8A-2BF7-B5E6-8E66-9707A6C25E1E}"/>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altLang="en-US" dirty="0"/>
              <a:t>Domestic Issues</a:t>
            </a:r>
            <a:endParaRPr lang="en-IN" altLang="en-US" dirty="0"/>
          </a:p>
        </p:txBody>
      </p:sp>
      <p:sp>
        <p:nvSpPr>
          <p:cNvPr id="14339" name="Content Placeholder 2">
            <a:extLst>
              <a:ext uri="{FF2B5EF4-FFF2-40B4-BE49-F238E27FC236}">
                <a16:creationId xmlns:a16="http://schemas.microsoft.com/office/drawing/2014/main" id="{166FCC99-20DB-58ED-4973-5E5D3D3725D2}"/>
              </a:ext>
            </a:extLst>
          </p:cNvPr>
          <p:cNvSpPr>
            <a:spLocks noGrp="1"/>
          </p:cNvSpPr>
          <p:nvPr>
            <p:ph idx="1"/>
          </p:nvPr>
        </p:nvSpPr>
        <p:spPr>
          <a:solidFill>
            <a:schemeClr val="accent6">
              <a:lumMod val="20000"/>
              <a:lumOff val="80000"/>
            </a:schemeClr>
          </a:solidFill>
        </p:spPr>
        <p:txBody>
          <a:bodyPr/>
          <a:lstStyle/>
          <a:p>
            <a:pPr algn="just">
              <a:defRPr/>
            </a:pPr>
            <a:r>
              <a:rPr lang="en-US" altLang="en-US" dirty="0"/>
              <a:t>Domestic Equity issues by — Corporates (primary issues) — Financial intermediaries (secondary issues)</a:t>
            </a:r>
          </a:p>
          <a:p>
            <a:pPr algn="just">
              <a:defRPr/>
            </a:pPr>
            <a:r>
              <a:rPr lang="en-US" altLang="en-US" dirty="0"/>
              <a:t> Debt instruments by — Government (primary issues) — Corporates (primary issues) — Financial intermediaries (secondary issues)</a:t>
            </a:r>
            <a:endParaRPr lang="en-I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ACB6F4B-CBAF-5BCC-4CD1-6765C7EAF789}"/>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IN" altLang="en-US" dirty="0"/>
              <a:t>External issues </a:t>
            </a:r>
          </a:p>
        </p:txBody>
      </p:sp>
      <p:sp>
        <p:nvSpPr>
          <p:cNvPr id="15363" name="Content Placeholder 2">
            <a:extLst>
              <a:ext uri="{FF2B5EF4-FFF2-40B4-BE49-F238E27FC236}">
                <a16:creationId xmlns:a16="http://schemas.microsoft.com/office/drawing/2014/main" id="{D538F5A9-FE20-29B4-4A1D-0DC4F7AF58E7}"/>
              </a:ext>
            </a:extLst>
          </p:cNvPr>
          <p:cNvSpPr>
            <a:spLocks noGrp="1"/>
          </p:cNvSpPr>
          <p:nvPr>
            <p:ph idx="1"/>
          </p:nvPr>
        </p:nvSpPr>
        <p:spPr>
          <a:solidFill>
            <a:schemeClr val="accent6">
              <a:lumMod val="20000"/>
              <a:lumOff val="80000"/>
            </a:schemeClr>
          </a:solidFill>
        </p:spPr>
        <p:txBody>
          <a:bodyPr/>
          <a:lstStyle/>
          <a:p>
            <a:pPr algn="just">
              <a:defRPr/>
            </a:pPr>
            <a:r>
              <a:rPr lang="en-US" altLang="en-US" dirty="0"/>
              <a:t>External Equity issues through issue of — Global Depository Receipts (GDR) and American Depository Receipts (ADR) </a:t>
            </a:r>
          </a:p>
          <a:p>
            <a:pPr algn="just">
              <a:defRPr/>
            </a:pPr>
            <a:r>
              <a:rPr lang="en-US" altLang="en-US" dirty="0"/>
              <a:t>Debt instruments through — External Commercial Borrowings (ECB)</a:t>
            </a:r>
            <a:endParaRPr lang="en-IN"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3171</TotalTime>
  <Words>4758</Words>
  <Application>Microsoft Office PowerPoint</Application>
  <PresentationFormat>On-screen Show (4:3)</PresentationFormat>
  <Paragraphs>632</Paragraphs>
  <Slides>72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Arial</vt:lpstr>
      <vt:lpstr>Calibri</vt:lpstr>
      <vt:lpstr>Calibri Light</vt:lpstr>
      <vt:lpstr>Google Sans</vt:lpstr>
      <vt:lpstr>GrowwSans</vt:lpstr>
      <vt:lpstr>OfficinaSansITCStd-Book</vt:lpstr>
      <vt:lpstr>OptimaLTPro-Bold</vt:lpstr>
      <vt:lpstr>system-ui</vt:lpstr>
      <vt:lpstr>Times New Roman</vt:lpstr>
      <vt:lpstr>TimesNewRomanPSPro</vt:lpstr>
      <vt:lpstr>TimesNewRomanPSPro-Bold</vt:lpstr>
      <vt:lpstr>TimesNewRomanPSPro-Italic</vt:lpstr>
      <vt:lpstr>Wingdings</vt:lpstr>
      <vt:lpstr>Office Theme</vt:lpstr>
      <vt:lpstr>Capital Market: Primary Market  </vt:lpstr>
      <vt:lpstr>Capital Market </vt:lpstr>
      <vt:lpstr>Instruments </vt:lpstr>
      <vt:lpstr>What are Securities?</vt:lpstr>
      <vt:lpstr>What is Securities Market?</vt:lpstr>
      <vt:lpstr>Why is Securities Market essential?</vt:lpstr>
      <vt:lpstr>Equity </vt:lpstr>
      <vt:lpstr>Domestic Issues</vt:lpstr>
      <vt:lpstr>External issues </vt:lpstr>
      <vt:lpstr>Others </vt:lpstr>
      <vt:lpstr>Primary market </vt:lpstr>
      <vt:lpstr>PowerPoint Presentation</vt:lpstr>
      <vt:lpstr>IPO </vt:lpstr>
      <vt:lpstr> Types of IPO </vt:lpstr>
      <vt:lpstr>1) Fixed Price Offering</vt:lpstr>
      <vt:lpstr>Price Band</vt:lpstr>
      <vt:lpstr>Draft Red Herring Prospectus (DRHP)</vt:lpstr>
      <vt:lpstr>Under Subscription</vt:lpstr>
      <vt:lpstr>Oversubscription</vt:lpstr>
      <vt:lpstr>Green Shoe Option</vt:lpstr>
      <vt:lpstr>Follow-on public offer (FPO)</vt:lpstr>
      <vt:lpstr>IPO Vs FPO </vt:lpstr>
      <vt:lpstr>PowerPoint Presentation</vt:lpstr>
      <vt:lpstr>PowerPoint Presentation</vt:lpstr>
      <vt:lpstr>PowerPoint Presentation</vt:lpstr>
      <vt:lpstr>PowerPoint Presentation</vt:lpstr>
      <vt:lpstr>Intermediaries to an Issue</vt:lpstr>
      <vt:lpstr>Merchant Bankers: Services </vt:lpstr>
      <vt:lpstr>Registrar to an Issue </vt:lpstr>
      <vt:lpstr>Bankers to an Issue </vt:lpstr>
      <vt:lpstr>Underwriters to an Issue </vt:lpstr>
      <vt:lpstr>Issue Mechanism </vt:lpstr>
      <vt:lpstr>Primary and Secondary Market</vt:lpstr>
      <vt:lpstr>PowerPoint Presentation</vt:lpstr>
      <vt:lpstr>Offer for Sale </vt:lpstr>
      <vt:lpstr>Methods for Determining the Offer Price</vt:lpstr>
      <vt:lpstr>PowerPoint Presentation</vt:lpstr>
      <vt:lpstr>PowerPoint Presentation</vt:lpstr>
      <vt:lpstr>IPO - Initial Public Offering</vt:lpstr>
      <vt:lpstr>IPO: Case Study </vt:lpstr>
      <vt:lpstr>Bharti Hexacom IPO Lot Size </vt:lpstr>
      <vt:lpstr> Bharti Hexacom IPO Subscription Status (Bidding Detail) </vt:lpstr>
      <vt:lpstr>NII: Non-Institutional Investors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Building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Allotment Intimation, Transfer of Shares and Debit/Credit of Funds</vt:lpstr>
      <vt:lpstr>Allotment Intimation, Transfer of Shares and Debit/Credit of Funds</vt:lpstr>
      <vt:lpstr>PowerPoint Presentation</vt:lpstr>
      <vt:lpstr>Corporate Bond Market </vt:lpstr>
      <vt:lpstr>IDRs/ADRs </vt:lpstr>
      <vt:lpstr>Private Placement Market</vt:lpstr>
      <vt:lpstr>Rights Issue </vt:lpstr>
      <vt:lpstr>Retail Investors </vt:lpstr>
      <vt:lpstr>Anchor Investors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Development: Role of NSS</dc:title>
  <dc:creator>CU_COMMERCE_10</dc:creator>
  <cp:lastModifiedBy>Ashish Kumar Sana</cp:lastModifiedBy>
  <cp:revision>113</cp:revision>
  <dcterms:created xsi:type="dcterms:W3CDTF">2006-08-16T00:00:00Z</dcterms:created>
  <dcterms:modified xsi:type="dcterms:W3CDTF">2024-10-27T12:12:29Z</dcterms:modified>
</cp:coreProperties>
</file>