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4" r:id="rId2"/>
    <p:sldId id="376" r:id="rId3"/>
    <p:sldId id="428" r:id="rId4"/>
    <p:sldId id="429" r:id="rId5"/>
    <p:sldId id="430" r:id="rId6"/>
    <p:sldId id="408" r:id="rId7"/>
    <p:sldId id="409" r:id="rId8"/>
    <p:sldId id="410" r:id="rId9"/>
    <p:sldId id="411" r:id="rId10"/>
    <p:sldId id="414" r:id="rId11"/>
    <p:sldId id="427" r:id="rId12"/>
    <p:sldId id="412" r:id="rId13"/>
    <p:sldId id="413" r:id="rId14"/>
    <p:sldId id="418" r:id="rId15"/>
    <p:sldId id="419" r:id="rId16"/>
    <p:sldId id="420" r:id="rId17"/>
    <p:sldId id="398" r:id="rId18"/>
    <p:sldId id="399" r:id="rId19"/>
    <p:sldId id="421" r:id="rId20"/>
    <p:sldId id="422" r:id="rId21"/>
    <p:sldId id="416" r:id="rId22"/>
    <p:sldId id="364" r:id="rId23"/>
    <p:sldId id="397" r:id="rId24"/>
    <p:sldId id="402" r:id="rId25"/>
    <p:sldId id="365" r:id="rId26"/>
    <p:sldId id="377" r:id="rId27"/>
    <p:sldId id="378" r:id="rId28"/>
    <p:sldId id="431" r:id="rId29"/>
    <p:sldId id="417" r:id="rId30"/>
    <p:sldId id="423" r:id="rId31"/>
    <p:sldId id="392" r:id="rId32"/>
    <p:sldId id="394" r:id="rId33"/>
    <p:sldId id="395" r:id="rId34"/>
    <p:sldId id="400" r:id="rId35"/>
    <p:sldId id="379" r:id="rId36"/>
    <p:sldId id="380" r:id="rId37"/>
    <p:sldId id="381" r:id="rId38"/>
    <p:sldId id="382" r:id="rId39"/>
    <p:sldId id="383" r:id="rId40"/>
    <p:sldId id="384" r:id="rId41"/>
    <p:sldId id="424" r:id="rId42"/>
    <p:sldId id="405" r:id="rId43"/>
    <p:sldId id="406" r:id="rId44"/>
    <p:sldId id="385" r:id="rId45"/>
    <p:sldId id="386" r:id="rId46"/>
    <p:sldId id="425" r:id="rId47"/>
    <p:sldId id="426" r:id="rId48"/>
    <p:sldId id="369" r:id="rId49"/>
    <p:sldId id="390" r:id="rId50"/>
    <p:sldId id="391" r:id="rId51"/>
    <p:sldId id="362" r:id="rId52"/>
    <p:sldId id="387" r:id="rId53"/>
    <p:sldId id="388" r:id="rId54"/>
    <p:sldId id="389" r:id="rId55"/>
    <p:sldId id="396" r:id="rId56"/>
    <p:sldId id="403" r:id="rId57"/>
    <p:sldId id="404" r:id="rId58"/>
    <p:sldId id="407" r:id="rId5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C72BC9-670B-4CEE-A987-6843456AFC9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5518C463-EFF7-44F4-9993-17B2E0428019}">
      <dgm:prSet phldrT="[Text]"/>
      <dgm:spPr/>
      <dgm:t>
        <a:bodyPr/>
        <a:lstStyle/>
        <a:p>
          <a:r>
            <a:rPr lang="en-US" dirty="0"/>
            <a:t>Financial Markets </a:t>
          </a:r>
          <a:endParaRPr lang="en-IN" dirty="0"/>
        </a:p>
      </dgm:t>
    </dgm:pt>
    <dgm:pt modelId="{290B599C-5854-42A3-8B0A-936F53CD3168}" type="parTrans" cxnId="{38B4AD97-7D2A-4C8D-8BB4-303ED20A7FC6}">
      <dgm:prSet/>
      <dgm:spPr/>
      <dgm:t>
        <a:bodyPr/>
        <a:lstStyle/>
        <a:p>
          <a:endParaRPr lang="en-IN"/>
        </a:p>
      </dgm:t>
    </dgm:pt>
    <dgm:pt modelId="{EC97DDC6-7F7C-4644-8F85-07FF83CEFD33}" type="sibTrans" cxnId="{38B4AD97-7D2A-4C8D-8BB4-303ED20A7FC6}">
      <dgm:prSet/>
      <dgm:spPr/>
      <dgm:t>
        <a:bodyPr/>
        <a:lstStyle/>
        <a:p>
          <a:endParaRPr lang="en-IN"/>
        </a:p>
      </dgm:t>
    </dgm:pt>
    <dgm:pt modelId="{CCBF1921-7194-4576-9B17-28A401807F8D}">
      <dgm:prSet phldrT="[Text]"/>
      <dgm:spPr/>
      <dgm:t>
        <a:bodyPr/>
        <a:lstStyle/>
        <a:p>
          <a:r>
            <a:rPr lang="en-US" dirty="0"/>
            <a:t>Money Market (Short Period</a:t>
          </a:r>
        </a:p>
        <a:p>
          <a:r>
            <a:rPr lang="en-US" dirty="0"/>
            <a:t>Less than one year ) </a:t>
          </a:r>
          <a:endParaRPr lang="en-IN" dirty="0"/>
        </a:p>
      </dgm:t>
    </dgm:pt>
    <dgm:pt modelId="{8E501C1E-811A-4D1C-B042-CF940DA25EBB}" type="parTrans" cxnId="{66643DFA-5CDA-464F-B35A-828CBBA8D524}">
      <dgm:prSet/>
      <dgm:spPr/>
      <dgm:t>
        <a:bodyPr/>
        <a:lstStyle/>
        <a:p>
          <a:endParaRPr lang="en-IN"/>
        </a:p>
      </dgm:t>
    </dgm:pt>
    <dgm:pt modelId="{FB3B0D13-F9DB-46C7-948F-C87238622613}" type="sibTrans" cxnId="{66643DFA-5CDA-464F-B35A-828CBBA8D524}">
      <dgm:prSet/>
      <dgm:spPr/>
      <dgm:t>
        <a:bodyPr/>
        <a:lstStyle/>
        <a:p>
          <a:endParaRPr lang="en-IN"/>
        </a:p>
      </dgm:t>
    </dgm:pt>
    <dgm:pt modelId="{DACA922F-52E8-446D-8D35-9C98E4BC348A}">
      <dgm:prSet phldrT="[Text]"/>
      <dgm:spPr/>
      <dgm:t>
        <a:bodyPr/>
        <a:lstStyle/>
        <a:p>
          <a:r>
            <a:rPr lang="en-US" dirty="0"/>
            <a:t>Capital Market </a:t>
          </a:r>
        </a:p>
        <a:p>
          <a:r>
            <a:rPr lang="en-US" dirty="0"/>
            <a:t>(Long Period More than one Year) </a:t>
          </a:r>
          <a:endParaRPr lang="en-IN" dirty="0"/>
        </a:p>
      </dgm:t>
    </dgm:pt>
    <dgm:pt modelId="{717275E1-6AD4-4642-B4D2-58BA403B5C04}" type="parTrans" cxnId="{E7464817-57C7-49BC-A0EB-A53FB9CFBDD0}">
      <dgm:prSet/>
      <dgm:spPr/>
      <dgm:t>
        <a:bodyPr/>
        <a:lstStyle/>
        <a:p>
          <a:endParaRPr lang="en-IN"/>
        </a:p>
      </dgm:t>
    </dgm:pt>
    <dgm:pt modelId="{68A8794F-31E2-4FB9-99A3-163EB2D5C9A9}" type="sibTrans" cxnId="{E7464817-57C7-49BC-A0EB-A53FB9CFBDD0}">
      <dgm:prSet/>
      <dgm:spPr/>
      <dgm:t>
        <a:bodyPr/>
        <a:lstStyle/>
        <a:p>
          <a:endParaRPr lang="en-IN"/>
        </a:p>
      </dgm:t>
    </dgm:pt>
    <dgm:pt modelId="{A42BAB9C-4826-4F61-A87D-3CA0B46E840C}" type="pres">
      <dgm:prSet presAssocID="{32C72BC9-670B-4CEE-A987-6843456AFC9F}" presName="hierChild1" presStyleCnt="0">
        <dgm:presLayoutVars>
          <dgm:orgChart val="1"/>
          <dgm:chPref val="1"/>
          <dgm:dir/>
          <dgm:animOne val="branch"/>
          <dgm:animLvl val="lvl"/>
          <dgm:resizeHandles/>
        </dgm:presLayoutVars>
      </dgm:prSet>
      <dgm:spPr/>
    </dgm:pt>
    <dgm:pt modelId="{E7AABE7D-DD47-4DB2-BE3D-F1972C26A963}" type="pres">
      <dgm:prSet presAssocID="{5518C463-EFF7-44F4-9993-17B2E0428019}" presName="hierRoot1" presStyleCnt="0">
        <dgm:presLayoutVars>
          <dgm:hierBranch val="init"/>
        </dgm:presLayoutVars>
      </dgm:prSet>
      <dgm:spPr/>
    </dgm:pt>
    <dgm:pt modelId="{3F2FF407-BDFB-43A1-974A-C420CA3B8DEC}" type="pres">
      <dgm:prSet presAssocID="{5518C463-EFF7-44F4-9993-17B2E0428019}" presName="rootComposite1" presStyleCnt="0"/>
      <dgm:spPr/>
    </dgm:pt>
    <dgm:pt modelId="{2D6CD3AB-5BB2-4449-85E3-3B147FFB8FCE}" type="pres">
      <dgm:prSet presAssocID="{5518C463-EFF7-44F4-9993-17B2E0428019}" presName="rootText1" presStyleLbl="node0" presStyleIdx="0" presStyleCnt="1">
        <dgm:presLayoutVars>
          <dgm:chPref val="3"/>
        </dgm:presLayoutVars>
      </dgm:prSet>
      <dgm:spPr/>
    </dgm:pt>
    <dgm:pt modelId="{C707F556-7179-4293-9FB6-C8F21A3C6AED}" type="pres">
      <dgm:prSet presAssocID="{5518C463-EFF7-44F4-9993-17B2E0428019}" presName="rootConnector1" presStyleLbl="node1" presStyleIdx="0" presStyleCnt="0"/>
      <dgm:spPr/>
    </dgm:pt>
    <dgm:pt modelId="{6CA8BF3C-8FDD-4AA7-991B-3836DCD78E2A}" type="pres">
      <dgm:prSet presAssocID="{5518C463-EFF7-44F4-9993-17B2E0428019}" presName="hierChild2" presStyleCnt="0"/>
      <dgm:spPr/>
    </dgm:pt>
    <dgm:pt modelId="{9C3B675A-3B16-427C-AD2B-DF759A013473}" type="pres">
      <dgm:prSet presAssocID="{8E501C1E-811A-4D1C-B042-CF940DA25EBB}" presName="Name37" presStyleLbl="parChTrans1D2" presStyleIdx="0" presStyleCnt="2"/>
      <dgm:spPr/>
    </dgm:pt>
    <dgm:pt modelId="{9FD30624-3B5D-4589-A95D-91AC436159D3}" type="pres">
      <dgm:prSet presAssocID="{CCBF1921-7194-4576-9B17-28A401807F8D}" presName="hierRoot2" presStyleCnt="0">
        <dgm:presLayoutVars>
          <dgm:hierBranch val="init"/>
        </dgm:presLayoutVars>
      </dgm:prSet>
      <dgm:spPr/>
    </dgm:pt>
    <dgm:pt modelId="{572122AF-7E95-4773-BEC7-B5AAD5F8004B}" type="pres">
      <dgm:prSet presAssocID="{CCBF1921-7194-4576-9B17-28A401807F8D}" presName="rootComposite" presStyleCnt="0"/>
      <dgm:spPr/>
    </dgm:pt>
    <dgm:pt modelId="{43CD4E1C-FC4B-4AA4-A9B8-7EF3152BFF53}" type="pres">
      <dgm:prSet presAssocID="{CCBF1921-7194-4576-9B17-28A401807F8D}" presName="rootText" presStyleLbl="node2" presStyleIdx="0" presStyleCnt="2">
        <dgm:presLayoutVars>
          <dgm:chPref val="3"/>
        </dgm:presLayoutVars>
      </dgm:prSet>
      <dgm:spPr/>
    </dgm:pt>
    <dgm:pt modelId="{297048B7-CED5-4544-827A-BDCAF844DEC5}" type="pres">
      <dgm:prSet presAssocID="{CCBF1921-7194-4576-9B17-28A401807F8D}" presName="rootConnector" presStyleLbl="node2" presStyleIdx="0" presStyleCnt="2"/>
      <dgm:spPr/>
    </dgm:pt>
    <dgm:pt modelId="{30C0D037-978D-422C-8676-8C49E9CFAFFC}" type="pres">
      <dgm:prSet presAssocID="{CCBF1921-7194-4576-9B17-28A401807F8D}" presName="hierChild4" presStyleCnt="0"/>
      <dgm:spPr/>
    </dgm:pt>
    <dgm:pt modelId="{4D155086-F440-490B-8902-D6292ACCDDFB}" type="pres">
      <dgm:prSet presAssocID="{CCBF1921-7194-4576-9B17-28A401807F8D}" presName="hierChild5" presStyleCnt="0"/>
      <dgm:spPr/>
    </dgm:pt>
    <dgm:pt modelId="{2F87C18F-EA44-4177-B63E-0E88A0E0A79A}" type="pres">
      <dgm:prSet presAssocID="{717275E1-6AD4-4642-B4D2-58BA403B5C04}" presName="Name37" presStyleLbl="parChTrans1D2" presStyleIdx="1" presStyleCnt="2"/>
      <dgm:spPr/>
    </dgm:pt>
    <dgm:pt modelId="{009BB067-F625-4006-8851-98B660CE2F21}" type="pres">
      <dgm:prSet presAssocID="{DACA922F-52E8-446D-8D35-9C98E4BC348A}" presName="hierRoot2" presStyleCnt="0">
        <dgm:presLayoutVars>
          <dgm:hierBranch val="init"/>
        </dgm:presLayoutVars>
      </dgm:prSet>
      <dgm:spPr/>
    </dgm:pt>
    <dgm:pt modelId="{879B3CAC-2A07-4A69-B723-4EE200C21400}" type="pres">
      <dgm:prSet presAssocID="{DACA922F-52E8-446D-8D35-9C98E4BC348A}" presName="rootComposite" presStyleCnt="0"/>
      <dgm:spPr/>
    </dgm:pt>
    <dgm:pt modelId="{9A74955F-2CAA-42E1-BF11-70301F5A3128}" type="pres">
      <dgm:prSet presAssocID="{DACA922F-52E8-446D-8D35-9C98E4BC348A}" presName="rootText" presStyleLbl="node2" presStyleIdx="1" presStyleCnt="2">
        <dgm:presLayoutVars>
          <dgm:chPref val="3"/>
        </dgm:presLayoutVars>
      </dgm:prSet>
      <dgm:spPr/>
    </dgm:pt>
    <dgm:pt modelId="{ED9D265E-11DF-4FC2-B8BB-FBB94AC8A6CE}" type="pres">
      <dgm:prSet presAssocID="{DACA922F-52E8-446D-8D35-9C98E4BC348A}" presName="rootConnector" presStyleLbl="node2" presStyleIdx="1" presStyleCnt="2"/>
      <dgm:spPr/>
    </dgm:pt>
    <dgm:pt modelId="{BFDF649E-1F50-41E3-A972-4244EE454E34}" type="pres">
      <dgm:prSet presAssocID="{DACA922F-52E8-446D-8D35-9C98E4BC348A}" presName="hierChild4" presStyleCnt="0"/>
      <dgm:spPr/>
    </dgm:pt>
    <dgm:pt modelId="{8126B2C6-CFC3-41ED-9AA2-B3E18DB1358C}" type="pres">
      <dgm:prSet presAssocID="{DACA922F-52E8-446D-8D35-9C98E4BC348A}" presName="hierChild5" presStyleCnt="0"/>
      <dgm:spPr/>
    </dgm:pt>
    <dgm:pt modelId="{E4B129CE-027A-4907-B885-298570A49F3D}" type="pres">
      <dgm:prSet presAssocID="{5518C463-EFF7-44F4-9993-17B2E0428019}" presName="hierChild3" presStyleCnt="0"/>
      <dgm:spPr/>
    </dgm:pt>
  </dgm:ptLst>
  <dgm:cxnLst>
    <dgm:cxn modelId="{94B23902-737B-44D4-9F4C-E0DEF11C32C3}" type="presOf" srcId="{CCBF1921-7194-4576-9B17-28A401807F8D}" destId="{43CD4E1C-FC4B-4AA4-A9B8-7EF3152BFF53}" srcOrd="0" destOrd="0" presId="urn:microsoft.com/office/officeart/2005/8/layout/orgChart1"/>
    <dgm:cxn modelId="{DE0CE005-BE2E-49B2-BB1F-8BF9D90E1DFB}" type="presOf" srcId="{32C72BC9-670B-4CEE-A987-6843456AFC9F}" destId="{A42BAB9C-4826-4F61-A87D-3CA0B46E840C}" srcOrd="0" destOrd="0" presId="urn:microsoft.com/office/officeart/2005/8/layout/orgChart1"/>
    <dgm:cxn modelId="{E7464817-57C7-49BC-A0EB-A53FB9CFBDD0}" srcId="{5518C463-EFF7-44F4-9993-17B2E0428019}" destId="{DACA922F-52E8-446D-8D35-9C98E4BC348A}" srcOrd="1" destOrd="0" parTransId="{717275E1-6AD4-4642-B4D2-58BA403B5C04}" sibTransId="{68A8794F-31E2-4FB9-99A3-163EB2D5C9A9}"/>
    <dgm:cxn modelId="{438B3B1C-9D1C-4238-A341-719DE862F913}" type="presOf" srcId="{5518C463-EFF7-44F4-9993-17B2E0428019}" destId="{2D6CD3AB-5BB2-4449-85E3-3B147FFB8FCE}" srcOrd="0" destOrd="0" presId="urn:microsoft.com/office/officeart/2005/8/layout/orgChart1"/>
    <dgm:cxn modelId="{7051195F-842B-4A75-B1FE-A36DB0EB4621}" type="presOf" srcId="{DACA922F-52E8-446D-8D35-9C98E4BC348A}" destId="{9A74955F-2CAA-42E1-BF11-70301F5A3128}" srcOrd="0" destOrd="0" presId="urn:microsoft.com/office/officeart/2005/8/layout/orgChart1"/>
    <dgm:cxn modelId="{CBD12954-A55F-49AE-BA2A-43336FC56FEE}" type="presOf" srcId="{5518C463-EFF7-44F4-9993-17B2E0428019}" destId="{C707F556-7179-4293-9FB6-C8F21A3C6AED}" srcOrd="1" destOrd="0" presId="urn:microsoft.com/office/officeart/2005/8/layout/orgChart1"/>
    <dgm:cxn modelId="{7DB45389-DC05-4E5A-ABEF-E68E91962674}" type="presOf" srcId="{8E501C1E-811A-4D1C-B042-CF940DA25EBB}" destId="{9C3B675A-3B16-427C-AD2B-DF759A013473}" srcOrd="0" destOrd="0" presId="urn:microsoft.com/office/officeart/2005/8/layout/orgChart1"/>
    <dgm:cxn modelId="{38B4AD97-7D2A-4C8D-8BB4-303ED20A7FC6}" srcId="{32C72BC9-670B-4CEE-A987-6843456AFC9F}" destId="{5518C463-EFF7-44F4-9993-17B2E0428019}" srcOrd="0" destOrd="0" parTransId="{290B599C-5854-42A3-8B0A-936F53CD3168}" sibTransId="{EC97DDC6-7F7C-4644-8F85-07FF83CEFD33}"/>
    <dgm:cxn modelId="{1D9FE2B1-0A73-4E90-A69B-FDD4C678D6D8}" type="presOf" srcId="{717275E1-6AD4-4642-B4D2-58BA403B5C04}" destId="{2F87C18F-EA44-4177-B63E-0E88A0E0A79A}" srcOrd="0" destOrd="0" presId="urn:microsoft.com/office/officeart/2005/8/layout/orgChart1"/>
    <dgm:cxn modelId="{B2409AB6-2113-44A8-9AC4-3AFE3FD8E20E}" type="presOf" srcId="{DACA922F-52E8-446D-8D35-9C98E4BC348A}" destId="{ED9D265E-11DF-4FC2-B8BB-FBB94AC8A6CE}" srcOrd="1" destOrd="0" presId="urn:microsoft.com/office/officeart/2005/8/layout/orgChart1"/>
    <dgm:cxn modelId="{946CB1DD-7EE4-4D02-A386-F41A00CF62E4}" type="presOf" srcId="{CCBF1921-7194-4576-9B17-28A401807F8D}" destId="{297048B7-CED5-4544-827A-BDCAF844DEC5}" srcOrd="1" destOrd="0" presId="urn:microsoft.com/office/officeart/2005/8/layout/orgChart1"/>
    <dgm:cxn modelId="{66643DFA-5CDA-464F-B35A-828CBBA8D524}" srcId="{5518C463-EFF7-44F4-9993-17B2E0428019}" destId="{CCBF1921-7194-4576-9B17-28A401807F8D}" srcOrd="0" destOrd="0" parTransId="{8E501C1E-811A-4D1C-B042-CF940DA25EBB}" sibTransId="{FB3B0D13-F9DB-46C7-948F-C87238622613}"/>
    <dgm:cxn modelId="{8576DAC1-305A-4E8C-A547-7C70C40DA85C}" type="presParOf" srcId="{A42BAB9C-4826-4F61-A87D-3CA0B46E840C}" destId="{E7AABE7D-DD47-4DB2-BE3D-F1972C26A963}" srcOrd="0" destOrd="0" presId="urn:microsoft.com/office/officeart/2005/8/layout/orgChart1"/>
    <dgm:cxn modelId="{764446EF-3BAC-4ED1-B7C3-C0F9240D622A}" type="presParOf" srcId="{E7AABE7D-DD47-4DB2-BE3D-F1972C26A963}" destId="{3F2FF407-BDFB-43A1-974A-C420CA3B8DEC}" srcOrd="0" destOrd="0" presId="urn:microsoft.com/office/officeart/2005/8/layout/orgChart1"/>
    <dgm:cxn modelId="{89001C71-FB17-4134-ACA3-6ED540B1C327}" type="presParOf" srcId="{3F2FF407-BDFB-43A1-974A-C420CA3B8DEC}" destId="{2D6CD3AB-5BB2-4449-85E3-3B147FFB8FCE}" srcOrd="0" destOrd="0" presId="urn:microsoft.com/office/officeart/2005/8/layout/orgChart1"/>
    <dgm:cxn modelId="{FECB917D-EF21-4C5D-99D2-321E09EEA3A4}" type="presParOf" srcId="{3F2FF407-BDFB-43A1-974A-C420CA3B8DEC}" destId="{C707F556-7179-4293-9FB6-C8F21A3C6AED}" srcOrd="1" destOrd="0" presId="urn:microsoft.com/office/officeart/2005/8/layout/orgChart1"/>
    <dgm:cxn modelId="{F118A39A-5492-4885-8C7D-14EE8C7D2B7D}" type="presParOf" srcId="{E7AABE7D-DD47-4DB2-BE3D-F1972C26A963}" destId="{6CA8BF3C-8FDD-4AA7-991B-3836DCD78E2A}" srcOrd="1" destOrd="0" presId="urn:microsoft.com/office/officeart/2005/8/layout/orgChart1"/>
    <dgm:cxn modelId="{489F2A9B-335B-4DBB-8CB3-8A9F74205DD4}" type="presParOf" srcId="{6CA8BF3C-8FDD-4AA7-991B-3836DCD78E2A}" destId="{9C3B675A-3B16-427C-AD2B-DF759A013473}" srcOrd="0" destOrd="0" presId="urn:microsoft.com/office/officeart/2005/8/layout/orgChart1"/>
    <dgm:cxn modelId="{9C0AA1F1-BE08-4C40-A390-2F09423D3263}" type="presParOf" srcId="{6CA8BF3C-8FDD-4AA7-991B-3836DCD78E2A}" destId="{9FD30624-3B5D-4589-A95D-91AC436159D3}" srcOrd="1" destOrd="0" presId="urn:microsoft.com/office/officeart/2005/8/layout/orgChart1"/>
    <dgm:cxn modelId="{4325EBFD-2209-4E79-B610-9B4255F81D56}" type="presParOf" srcId="{9FD30624-3B5D-4589-A95D-91AC436159D3}" destId="{572122AF-7E95-4773-BEC7-B5AAD5F8004B}" srcOrd="0" destOrd="0" presId="urn:microsoft.com/office/officeart/2005/8/layout/orgChart1"/>
    <dgm:cxn modelId="{2C999461-9145-4AFB-915C-BA47A5676625}" type="presParOf" srcId="{572122AF-7E95-4773-BEC7-B5AAD5F8004B}" destId="{43CD4E1C-FC4B-4AA4-A9B8-7EF3152BFF53}" srcOrd="0" destOrd="0" presId="urn:microsoft.com/office/officeart/2005/8/layout/orgChart1"/>
    <dgm:cxn modelId="{28E39B93-05BD-4D85-B82C-9236CC93D7F3}" type="presParOf" srcId="{572122AF-7E95-4773-BEC7-B5AAD5F8004B}" destId="{297048B7-CED5-4544-827A-BDCAF844DEC5}" srcOrd="1" destOrd="0" presId="urn:microsoft.com/office/officeart/2005/8/layout/orgChart1"/>
    <dgm:cxn modelId="{347F71BB-B696-4E63-A7CC-86410E72440E}" type="presParOf" srcId="{9FD30624-3B5D-4589-A95D-91AC436159D3}" destId="{30C0D037-978D-422C-8676-8C49E9CFAFFC}" srcOrd="1" destOrd="0" presId="urn:microsoft.com/office/officeart/2005/8/layout/orgChart1"/>
    <dgm:cxn modelId="{C521265E-84BC-43F3-BF80-786B630B6316}" type="presParOf" srcId="{9FD30624-3B5D-4589-A95D-91AC436159D3}" destId="{4D155086-F440-490B-8902-D6292ACCDDFB}" srcOrd="2" destOrd="0" presId="urn:microsoft.com/office/officeart/2005/8/layout/orgChart1"/>
    <dgm:cxn modelId="{C9F41DFA-47F5-4DAD-ABAB-1EF68069AED5}" type="presParOf" srcId="{6CA8BF3C-8FDD-4AA7-991B-3836DCD78E2A}" destId="{2F87C18F-EA44-4177-B63E-0E88A0E0A79A}" srcOrd="2" destOrd="0" presId="urn:microsoft.com/office/officeart/2005/8/layout/orgChart1"/>
    <dgm:cxn modelId="{2F7139F3-1137-4B5C-9D43-8DA56DC48448}" type="presParOf" srcId="{6CA8BF3C-8FDD-4AA7-991B-3836DCD78E2A}" destId="{009BB067-F625-4006-8851-98B660CE2F21}" srcOrd="3" destOrd="0" presId="urn:microsoft.com/office/officeart/2005/8/layout/orgChart1"/>
    <dgm:cxn modelId="{EFA33953-A6DC-402A-B88D-980009FAEC54}" type="presParOf" srcId="{009BB067-F625-4006-8851-98B660CE2F21}" destId="{879B3CAC-2A07-4A69-B723-4EE200C21400}" srcOrd="0" destOrd="0" presId="urn:microsoft.com/office/officeart/2005/8/layout/orgChart1"/>
    <dgm:cxn modelId="{E00BA0C0-B84E-42F7-A735-2303DF62CC05}" type="presParOf" srcId="{879B3CAC-2A07-4A69-B723-4EE200C21400}" destId="{9A74955F-2CAA-42E1-BF11-70301F5A3128}" srcOrd="0" destOrd="0" presId="urn:microsoft.com/office/officeart/2005/8/layout/orgChart1"/>
    <dgm:cxn modelId="{4693B252-BB60-40CF-BE21-0D53BB74175D}" type="presParOf" srcId="{879B3CAC-2A07-4A69-B723-4EE200C21400}" destId="{ED9D265E-11DF-4FC2-B8BB-FBB94AC8A6CE}" srcOrd="1" destOrd="0" presId="urn:microsoft.com/office/officeart/2005/8/layout/orgChart1"/>
    <dgm:cxn modelId="{F979F4F2-B240-4C0D-83BF-241ECD17E544}" type="presParOf" srcId="{009BB067-F625-4006-8851-98B660CE2F21}" destId="{BFDF649E-1F50-41E3-A972-4244EE454E34}" srcOrd="1" destOrd="0" presId="urn:microsoft.com/office/officeart/2005/8/layout/orgChart1"/>
    <dgm:cxn modelId="{E9567B1C-0654-4265-BDBB-34C5DA7C5292}" type="presParOf" srcId="{009BB067-F625-4006-8851-98B660CE2F21}" destId="{8126B2C6-CFC3-41ED-9AA2-B3E18DB1358C}" srcOrd="2" destOrd="0" presId="urn:microsoft.com/office/officeart/2005/8/layout/orgChart1"/>
    <dgm:cxn modelId="{202D5278-2706-4222-84B4-3B9BB7FC7154}" type="presParOf" srcId="{E7AABE7D-DD47-4DB2-BE3D-F1972C26A963}" destId="{E4B129CE-027A-4907-B885-298570A49F3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966F25-EEFA-4CF3-9DC8-DF2DE9E48A1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C1443BFA-CFD4-4E59-90C7-2E36DFDE62FF}">
      <dgm:prSet phldrT="[Text]"/>
      <dgm:spPr/>
      <dgm:t>
        <a:bodyPr/>
        <a:lstStyle/>
        <a:p>
          <a:r>
            <a:rPr lang="en-US" dirty="0"/>
            <a:t>Money Market </a:t>
          </a:r>
          <a:endParaRPr lang="en-IN" dirty="0"/>
        </a:p>
      </dgm:t>
    </dgm:pt>
    <dgm:pt modelId="{99B1B5FB-4A15-43BC-AA5F-2920A11AFB3B}" type="parTrans" cxnId="{6EDA9A2B-EFAC-48C6-AFEB-93B5FB38F513}">
      <dgm:prSet/>
      <dgm:spPr/>
      <dgm:t>
        <a:bodyPr/>
        <a:lstStyle/>
        <a:p>
          <a:endParaRPr lang="en-IN"/>
        </a:p>
      </dgm:t>
    </dgm:pt>
    <dgm:pt modelId="{5FC7E446-0E70-4DAB-8EDE-E51FA9DF8D58}" type="sibTrans" cxnId="{6EDA9A2B-EFAC-48C6-AFEB-93B5FB38F513}">
      <dgm:prSet/>
      <dgm:spPr/>
      <dgm:t>
        <a:bodyPr/>
        <a:lstStyle/>
        <a:p>
          <a:endParaRPr lang="en-IN"/>
        </a:p>
      </dgm:t>
    </dgm:pt>
    <dgm:pt modelId="{F728D42E-12D6-448E-8F7A-99AF954620D6}">
      <dgm:prSet phldrT="[Text]"/>
      <dgm:spPr/>
      <dgm:t>
        <a:bodyPr/>
        <a:lstStyle/>
        <a:p>
          <a:r>
            <a:rPr lang="en-IN" altLang="en-US" dirty="0"/>
            <a:t>Organised</a:t>
          </a:r>
          <a:endParaRPr lang="en-IN" dirty="0"/>
        </a:p>
      </dgm:t>
    </dgm:pt>
    <dgm:pt modelId="{EBD77AFB-E18B-41F7-98C5-45D33651968C}" type="parTrans" cxnId="{CA174DB9-1BA8-45F2-83D1-480C0123A559}">
      <dgm:prSet/>
      <dgm:spPr/>
      <dgm:t>
        <a:bodyPr/>
        <a:lstStyle/>
        <a:p>
          <a:endParaRPr lang="en-IN"/>
        </a:p>
      </dgm:t>
    </dgm:pt>
    <dgm:pt modelId="{CD79B02E-3ECA-4D98-8B67-F744FB5B1B13}" type="sibTrans" cxnId="{CA174DB9-1BA8-45F2-83D1-480C0123A559}">
      <dgm:prSet/>
      <dgm:spPr/>
      <dgm:t>
        <a:bodyPr/>
        <a:lstStyle/>
        <a:p>
          <a:endParaRPr lang="en-IN"/>
        </a:p>
      </dgm:t>
    </dgm:pt>
    <dgm:pt modelId="{6132AAB4-C120-4122-9076-7AD1B856F6C1}">
      <dgm:prSet phldrT="[Text]"/>
      <dgm:spPr/>
      <dgm:t>
        <a:bodyPr/>
        <a:lstStyle/>
        <a:p>
          <a:r>
            <a:rPr lang="en-IN" altLang="en-US" dirty="0"/>
            <a:t>Unorganised</a:t>
          </a:r>
          <a:endParaRPr lang="en-IN" dirty="0"/>
        </a:p>
      </dgm:t>
    </dgm:pt>
    <dgm:pt modelId="{72F39EF1-7DA7-410A-8BF9-17D3AA0217CD}" type="parTrans" cxnId="{46CABB8E-4F7F-4805-9906-57AB512E1112}">
      <dgm:prSet/>
      <dgm:spPr/>
      <dgm:t>
        <a:bodyPr/>
        <a:lstStyle/>
        <a:p>
          <a:endParaRPr lang="en-IN"/>
        </a:p>
      </dgm:t>
    </dgm:pt>
    <dgm:pt modelId="{67B24DB4-951E-4B18-84A8-4E3C4CE1D357}" type="sibTrans" cxnId="{46CABB8E-4F7F-4805-9906-57AB512E1112}">
      <dgm:prSet/>
      <dgm:spPr/>
      <dgm:t>
        <a:bodyPr/>
        <a:lstStyle/>
        <a:p>
          <a:endParaRPr lang="en-IN"/>
        </a:p>
      </dgm:t>
    </dgm:pt>
    <dgm:pt modelId="{BADC9E87-88E8-4D9D-98C3-313A83794170}" type="pres">
      <dgm:prSet presAssocID="{0C966F25-EEFA-4CF3-9DC8-DF2DE9E48A15}" presName="hierChild1" presStyleCnt="0">
        <dgm:presLayoutVars>
          <dgm:chPref val="1"/>
          <dgm:dir/>
          <dgm:animOne val="branch"/>
          <dgm:animLvl val="lvl"/>
          <dgm:resizeHandles/>
        </dgm:presLayoutVars>
      </dgm:prSet>
      <dgm:spPr/>
    </dgm:pt>
    <dgm:pt modelId="{080B34FC-4AC5-4757-8ED4-7D1EDAC3926C}" type="pres">
      <dgm:prSet presAssocID="{C1443BFA-CFD4-4E59-90C7-2E36DFDE62FF}" presName="hierRoot1" presStyleCnt="0"/>
      <dgm:spPr/>
    </dgm:pt>
    <dgm:pt modelId="{ECC12AED-FCC6-4608-8A39-E828AA8DA95A}" type="pres">
      <dgm:prSet presAssocID="{C1443BFA-CFD4-4E59-90C7-2E36DFDE62FF}" presName="composite" presStyleCnt="0"/>
      <dgm:spPr/>
    </dgm:pt>
    <dgm:pt modelId="{3DABB5B7-57DE-4AEE-9C5F-78968635CDD0}" type="pres">
      <dgm:prSet presAssocID="{C1443BFA-CFD4-4E59-90C7-2E36DFDE62FF}" presName="background" presStyleLbl="node0" presStyleIdx="0" presStyleCnt="1"/>
      <dgm:spPr/>
    </dgm:pt>
    <dgm:pt modelId="{2220EF27-D6F9-46EE-97F2-A8BD34A3878F}" type="pres">
      <dgm:prSet presAssocID="{C1443BFA-CFD4-4E59-90C7-2E36DFDE62FF}" presName="text" presStyleLbl="fgAcc0" presStyleIdx="0" presStyleCnt="1" custLinFactNeighborX="-5556" custLinFactNeighborY="14589">
        <dgm:presLayoutVars>
          <dgm:chPref val="3"/>
        </dgm:presLayoutVars>
      </dgm:prSet>
      <dgm:spPr/>
    </dgm:pt>
    <dgm:pt modelId="{A5E06EB1-0EA9-416D-A65D-D076B6E62E2B}" type="pres">
      <dgm:prSet presAssocID="{C1443BFA-CFD4-4E59-90C7-2E36DFDE62FF}" presName="hierChild2" presStyleCnt="0"/>
      <dgm:spPr/>
    </dgm:pt>
    <dgm:pt modelId="{0D565F2D-DA8E-470B-BF4C-D30158E02E02}" type="pres">
      <dgm:prSet presAssocID="{EBD77AFB-E18B-41F7-98C5-45D33651968C}" presName="Name10" presStyleLbl="parChTrans1D2" presStyleIdx="0" presStyleCnt="2"/>
      <dgm:spPr/>
    </dgm:pt>
    <dgm:pt modelId="{7A0CBCF0-1566-4764-A9AB-CE3C12E5D2C1}" type="pres">
      <dgm:prSet presAssocID="{F728D42E-12D6-448E-8F7A-99AF954620D6}" presName="hierRoot2" presStyleCnt="0"/>
      <dgm:spPr/>
    </dgm:pt>
    <dgm:pt modelId="{ACABBAF0-CC50-4EFF-9D6B-60A01EA60A5D}" type="pres">
      <dgm:prSet presAssocID="{F728D42E-12D6-448E-8F7A-99AF954620D6}" presName="composite2" presStyleCnt="0"/>
      <dgm:spPr/>
    </dgm:pt>
    <dgm:pt modelId="{E414CDF2-556B-4F51-AE40-C664C7AE05A7}" type="pres">
      <dgm:prSet presAssocID="{F728D42E-12D6-448E-8F7A-99AF954620D6}" presName="background2" presStyleLbl="node2" presStyleIdx="0" presStyleCnt="2"/>
      <dgm:spPr/>
    </dgm:pt>
    <dgm:pt modelId="{9F8AC86C-9425-446E-8DE1-9FAF9F1A7ACC}" type="pres">
      <dgm:prSet presAssocID="{F728D42E-12D6-448E-8F7A-99AF954620D6}" presName="text2" presStyleLbl="fgAcc2" presStyleIdx="0" presStyleCnt="2">
        <dgm:presLayoutVars>
          <dgm:chPref val="3"/>
        </dgm:presLayoutVars>
      </dgm:prSet>
      <dgm:spPr/>
    </dgm:pt>
    <dgm:pt modelId="{D01C1EC6-EE8A-44D6-A6E2-7D6A1D874476}" type="pres">
      <dgm:prSet presAssocID="{F728D42E-12D6-448E-8F7A-99AF954620D6}" presName="hierChild3" presStyleCnt="0"/>
      <dgm:spPr/>
    </dgm:pt>
    <dgm:pt modelId="{D2349D8D-65D7-4A0B-811E-F5219B3A109F}" type="pres">
      <dgm:prSet presAssocID="{72F39EF1-7DA7-410A-8BF9-17D3AA0217CD}" presName="Name10" presStyleLbl="parChTrans1D2" presStyleIdx="1" presStyleCnt="2"/>
      <dgm:spPr/>
    </dgm:pt>
    <dgm:pt modelId="{95B165B9-5FFA-42C9-A3F9-5E7956AC5615}" type="pres">
      <dgm:prSet presAssocID="{6132AAB4-C120-4122-9076-7AD1B856F6C1}" presName="hierRoot2" presStyleCnt="0"/>
      <dgm:spPr/>
    </dgm:pt>
    <dgm:pt modelId="{12A0E978-BD9A-406D-A1ED-29B5B63CD02F}" type="pres">
      <dgm:prSet presAssocID="{6132AAB4-C120-4122-9076-7AD1B856F6C1}" presName="composite2" presStyleCnt="0"/>
      <dgm:spPr/>
    </dgm:pt>
    <dgm:pt modelId="{EDA96C1B-A550-4ABA-8D00-C681E0603267}" type="pres">
      <dgm:prSet presAssocID="{6132AAB4-C120-4122-9076-7AD1B856F6C1}" presName="background2" presStyleLbl="node2" presStyleIdx="1" presStyleCnt="2"/>
      <dgm:spPr/>
    </dgm:pt>
    <dgm:pt modelId="{690C899A-3B1F-4D6A-A027-4C14BCDB86B6}" type="pres">
      <dgm:prSet presAssocID="{6132AAB4-C120-4122-9076-7AD1B856F6C1}" presName="text2" presStyleLbl="fgAcc2" presStyleIdx="1" presStyleCnt="2">
        <dgm:presLayoutVars>
          <dgm:chPref val="3"/>
        </dgm:presLayoutVars>
      </dgm:prSet>
      <dgm:spPr/>
    </dgm:pt>
    <dgm:pt modelId="{A0605DCC-20A0-4863-93E5-D59E88CC5EB6}" type="pres">
      <dgm:prSet presAssocID="{6132AAB4-C120-4122-9076-7AD1B856F6C1}" presName="hierChild3" presStyleCnt="0"/>
      <dgm:spPr/>
    </dgm:pt>
  </dgm:ptLst>
  <dgm:cxnLst>
    <dgm:cxn modelId="{91F42125-2334-4A12-80CC-BF3224CDE3BA}" type="presOf" srcId="{0C966F25-EEFA-4CF3-9DC8-DF2DE9E48A15}" destId="{BADC9E87-88E8-4D9D-98C3-313A83794170}" srcOrd="0" destOrd="0" presId="urn:microsoft.com/office/officeart/2005/8/layout/hierarchy1"/>
    <dgm:cxn modelId="{6EDA9A2B-EFAC-48C6-AFEB-93B5FB38F513}" srcId="{0C966F25-EEFA-4CF3-9DC8-DF2DE9E48A15}" destId="{C1443BFA-CFD4-4E59-90C7-2E36DFDE62FF}" srcOrd="0" destOrd="0" parTransId="{99B1B5FB-4A15-43BC-AA5F-2920A11AFB3B}" sibTransId="{5FC7E446-0E70-4DAB-8EDE-E51FA9DF8D58}"/>
    <dgm:cxn modelId="{1ACCAF31-AE76-48AA-92B6-D8478B776190}" type="presOf" srcId="{72F39EF1-7DA7-410A-8BF9-17D3AA0217CD}" destId="{D2349D8D-65D7-4A0B-811E-F5219B3A109F}" srcOrd="0" destOrd="0" presId="urn:microsoft.com/office/officeart/2005/8/layout/hierarchy1"/>
    <dgm:cxn modelId="{702C015D-4B7E-4974-8C46-926F903CD535}" type="presOf" srcId="{6132AAB4-C120-4122-9076-7AD1B856F6C1}" destId="{690C899A-3B1F-4D6A-A027-4C14BCDB86B6}" srcOrd="0" destOrd="0" presId="urn:microsoft.com/office/officeart/2005/8/layout/hierarchy1"/>
    <dgm:cxn modelId="{D87E5B4C-7DCA-40D8-AF37-21945E13BB70}" type="presOf" srcId="{F728D42E-12D6-448E-8F7A-99AF954620D6}" destId="{9F8AC86C-9425-446E-8DE1-9FAF9F1A7ACC}" srcOrd="0" destOrd="0" presId="urn:microsoft.com/office/officeart/2005/8/layout/hierarchy1"/>
    <dgm:cxn modelId="{7230B357-E733-4120-BC02-DF66DDE002FE}" type="presOf" srcId="{C1443BFA-CFD4-4E59-90C7-2E36DFDE62FF}" destId="{2220EF27-D6F9-46EE-97F2-A8BD34A3878F}" srcOrd="0" destOrd="0" presId="urn:microsoft.com/office/officeart/2005/8/layout/hierarchy1"/>
    <dgm:cxn modelId="{46CABB8E-4F7F-4805-9906-57AB512E1112}" srcId="{C1443BFA-CFD4-4E59-90C7-2E36DFDE62FF}" destId="{6132AAB4-C120-4122-9076-7AD1B856F6C1}" srcOrd="1" destOrd="0" parTransId="{72F39EF1-7DA7-410A-8BF9-17D3AA0217CD}" sibTransId="{67B24DB4-951E-4B18-84A8-4E3C4CE1D357}"/>
    <dgm:cxn modelId="{CA174DB9-1BA8-45F2-83D1-480C0123A559}" srcId="{C1443BFA-CFD4-4E59-90C7-2E36DFDE62FF}" destId="{F728D42E-12D6-448E-8F7A-99AF954620D6}" srcOrd="0" destOrd="0" parTransId="{EBD77AFB-E18B-41F7-98C5-45D33651968C}" sibTransId="{CD79B02E-3ECA-4D98-8B67-F744FB5B1B13}"/>
    <dgm:cxn modelId="{DD9CA5F5-0EB6-438C-A815-51F0595CE727}" type="presOf" srcId="{EBD77AFB-E18B-41F7-98C5-45D33651968C}" destId="{0D565F2D-DA8E-470B-BF4C-D30158E02E02}" srcOrd="0" destOrd="0" presId="urn:microsoft.com/office/officeart/2005/8/layout/hierarchy1"/>
    <dgm:cxn modelId="{79629937-2544-48F0-8BA4-B9C7C795FD73}" type="presParOf" srcId="{BADC9E87-88E8-4D9D-98C3-313A83794170}" destId="{080B34FC-4AC5-4757-8ED4-7D1EDAC3926C}" srcOrd="0" destOrd="0" presId="urn:microsoft.com/office/officeart/2005/8/layout/hierarchy1"/>
    <dgm:cxn modelId="{220AC4FA-523D-4688-89EE-BDA8C43F819B}" type="presParOf" srcId="{080B34FC-4AC5-4757-8ED4-7D1EDAC3926C}" destId="{ECC12AED-FCC6-4608-8A39-E828AA8DA95A}" srcOrd="0" destOrd="0" presId="urn:microsoft.com/office/officeart/2005/8/layout/hierarchy1"/>
    <dgm:cxn modelId="{E3753549-3890-4B80-8783-79DAFC6669CE}" type="presParOf" srcId="{ECC12AED-FCC6-4608-8A39-E828AA8DA95A}" destId="{3DABB5B7-57DE-4AEE-9C5F-78968635CDD0}" srcOrd="0" destOrd="0" presId="urn:microsoft.com/office/officeart/2005/8/layout/hierarchy1"/>
    <dgm:cxn modelId="{334BB02E-D13D-4BDB-96CB-CB6345155E00}" type="presParOf" srcId="{ECC12AED-FCC6-4608-8A39-E828AA8DA95A}" destId="{2220EF27-D6F9-46EE-97F2-A8BD34A3878F}" srcOrd="1" destOrd="0" presId="urn:microsoft.com/office/officeart/2005/8/layout/hierarchy1"/>
    <dgm:cxn modelId="{E6636668-E87A-46C5-8BB0-74C1B1B5D1BD}" type="presParOf" srcId="{080B34FC-4AC5-4757-8ED4-7D1EDAC3926C}" destId="{A5E06EB1-0EA9-416D-A65D-D076B6E62E2B}" srcOrd="1" destOrd="0" presId="urn:microsoft.com/office/officeart/2005/8/layout/hierarchy1"/>
    <dgm:cxn modelId="{B73FFC71-0BA9-425C-A62C-A8E9D2B1A248}" type="presParOf" srcId="{A5E06EB1-0EA9-416D-A65D-D076B6E62E2B}" destId="{0D565F2D-DA8E-470B-BF4C-D30158E02E02}" srcOrd="0" destOrd="0" presId="urn:microsoft.com/office/officeart/2005/8/layout/hierarchy1"/>
    <dgm:cxn modelId="{EE316F34-8E8F-469B-8DF9-1A557EE9DAC1}" type="presParOf" srcId="{A5E06EB1-0EA9-416D-A65D-D076B6E62E2B}" destId="{7A0CBCF0-1566-4764-A9AB-CE3C12E5D2C1}" srcOrd="1" destOrd="0" presId="urn:microsoft.com/office/officeart/2005/8/layout/hierarchy1"/>
    <dgm:cxn modelId="{5D5C8F56-FC9D-4EE1-9AE1-432ADA77A937}" type="presParOf" srcId="{7A0CBCF0-1566-4764-A9AB-CE3C12E5D2C1}" destId="{ACABBAF0-CC50-4EFF-9D6B-60A01EA60A5D}" srcOrd="0" destOrd="0" presId="urn:microsoft.com/office/officeart/2005/8/layout/hierarchy1"/>
    <dgm:cxn modelId="{9110F856-EF22-4238-9B79-D22F5E3C2740}" type="presParOf" srcId="{ACABBAF0-CC50-4EFF-9D6B-60A01EA60A5D}" destId="{E414CDF2-556B-4F51-AE40-C664C7AE05A7}" srcOrd="0" destOrd="0" presId="urn:microsoft.com/office/officeart/2005/8/layout/hierarchy1"/>
    <dgm:cxn modelId="{512E95D5-F86F-4CD4-8C20-64BAA1150462}" type="presParOf" srcId="{ACABBAF0-CC50-4EFF-9D6B-60A01EA60A5D}" destId="{9F8AC86C-9425-446E-8DE1-9FAF9F1A7ACC}" srcOrd="1" destOrd="0" presId="urn:microsoft.com/office/officeart/2005/8/layout/hierarchy1"/>
    <dgm:cxn modelId="{D974C9DF-BA0F-40F9-A5C3-A2FD675D7F1E}" type="presParOf" srcId="{7A0CBCF0-1566-4764-A9AB-CE3C12E5D2C1}" destId="{D01C1EC6-EE8A-44D6-A6E2-7D6A1D874476}" srcOrd="1" destOrd="0" presId="urn:microsoft.com/office/officeart/2005/8/layout/hierarchy1"/>
    <dgm:cxn modelId="{4FEDB224-99AD-4199-9EEE-6F2860B8ED93}" type="presParOf" srcId="{A5E06EB1-0EA9-416D-A65D-D076B6E62E2B}" destId="{D2349D8D-65D7-4A0B-811E-F5219B3A109F}" srcOrd="2" destOrd="0" presId="urn:microsoft.com/office/officeart/2005/8/layout/hierarchy1"/>
    <dgm:cxn modelId="{ABB287DC-6D7C-4575-AB9D-BDCDC79FC357}" type="presParOf" srcId="{A5E06EB1-0EA9-416D-A65D-D076B6E62E2B}" destId="{95B165B9-5FFA-42C9-A3F9-5E7956AC5615}" srcOrd="3" destOrd="0" presId="urn:microsoft.com/office/officeart/2005/8/layout/hierarchy1"/>
    <dgm:cxn modelId="{D7F545DB-DD24-4A05-8F53-5C2A54A2F9C6}" type="presParOf" srcId="{95B165B9-5FFA-42C9-A3F9-5E7956AC5615}" destId="{12A0E978-BD9A-406D-A1ED-29B5B63CD02F}" srcOrd="0" destOrd="0" presId="urn:microsoft.com/office/officeart/2005/8/layout/hierarchy1"/>
    <dgm:cxn modelId="{55D32FFB-EBE8-48C4-AC3B-325E98F7F5B6}" type="presParOf" srcId="{12A0E978-BD9A-406D-A1ED-29B5B63CD02F}" destId="{EDA96C1B-A550-4ABA-8D00-C681E0603267}" srcOrd="0" destOrd="0" presId="urn:microsoft.com/office/officeart/2005/8/layout/hierarchy1"/>
    <dgm:cxn modelId="{FCD57F23-EED2-4D84-BC24-342F366E177D}" type="presParOf" srcId="{12A0E978-BD9A-406D-A1ED-29B5B63CD02F}" destId="{690C899A-3B1F-4D6A-A027-4C14BCDB86B6}" srcOrd="1" destOrd="0" presId="urn:microsoft.com/office/officeart/2005/8/layout/hierarchy1"/>
    <dgm:cxn modelId="{FB645549-7918-4318-8C84-9F8DD7A946DD}" type="presParOf" srcId="{95B165B9-5FFA-42C9-A3F9-5E7956AC5615}" destId="{A0605DCC-20A0-4863-93E5-D59E88CC5EB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7C18F-EA44-4177-B63E-0E88A0E0A79A}">
      <dsp:nvSpPr>
        <dsp:cNvPr id="0" name=""/>
        <dsp:cNvSpPr/>
      </dsp:nvSpPr>
      <dsp:spPr>
        <a:xfrm>
          <a:off x="3048000" y="1742510"/>
          <a:ext cx="1668009" cy="578978"/>
        </a:xfrm>
        <a:custGeom>
          <a:avLst/>
          <a:gdLst/>
          <a:ahLst/>
          <a:cxnLst/>
          <a:rect l="0" t="0" r="0" b="0"/>
          <a:pathLst>
            <a:path>
              <a:moveTo>
                <a:pt x="0" y="0"/>
              </a:moveTo>
              <a:lnTo>
                <a:pt x="0" y="289489"/>
              </a:lnTo>
              <a:lnTo>
                <a:pt x="1668009" y="289489"/>
              </a:lnTo>
              <a:lnTo>
                <a:pt x="1668009" y="5789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3B675A-3B16-427C-AD2B-DF759A013473}">
      <dsp:nvSpPr>
        <dsp:cNvPr id="0" name=""/>
        <dsp:cNvSpPr/>
      </dsp:nvSpPr>
      <dsp:spPr>
        <a:xfrm>
          <a:off x="1379990" y="1742510"/>
          <a:ext cx="1668009" cy="578978"/>
        </a:xfrm>
        <a:custGeom>
          <a:avLst/>
          <a:gdLst/>
          <a:ahLst/>
          <a:cxnLst/>
          <a:rect l="0" t="0" r="0" b="0"/>
          <a:pathLst>
            <a:path>
              <a:moveTo>
                <a:pt x="1668009" y="0"/>
              </a:moveTo>
              <a:lnTo>
                <a:pt x="1668009" y="289489"/>
              </a:lnTo>
              <a:lnTo>
                <a:pt x="0" y="289489"/>
              </a:lnTo>
              <a:lnTo>
                <a:pt x="0" y="5789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6CD3AB-5BB2-4449-85E3-3B147FFB8FCE}">
      <dsp:nvSpPr>
        <dsp:cNvPr id="0" name=""/>
        <dsp:cNvSpPr/>
      </dsp:nvSpPr>
      <dsp:spPr>
        <a:xfrm>
          <a:off x="1669479" y="363990"/>
          <a:ext cx="2757041" cy="13785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Financial Markets </a:t>
          </a:r>
          <a:endParaRPr lang="en-IN" sz="2600" kern="1200" dirty="0"/>
        </a:p>
      </dsp:txBody>
      <dsp:txXfrm>
        <a:off x="1669479" y="363990"/>
        <a:ext cx="2757041" cy="1378520"/>
      </dsp:txXfrm>
    </dsp:sp>
    <dsp:sp modelId="{43CD4E1C-FC4B-4AA4-A9B8-7EF3152BFF53}">
      <dsp:nvSpPr>
        <dsp:cNvPr id="0" name=""/>
        <dsp:cNvSpPr/>
      </dsp:nvSpPr>
      <dsp:spPr>
        <a:xfrm>
          <a:off x="1469" y="2321489"/>
          <a:ext cx="2757041" cy="13785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Money Market (Short Period</a:t>
          </a:r>
        </a:p>
        <a:p>
          <a:pPr marL="0" lvl="0" indent="0" algn="ctr" defTabSz="1155700">
            <a:lnSpc>
              <a:spcPct val="90000"/>
            </a:lnSpc>
            <a:spcBef>
              <a:spcPct val="0"/>
            </a:spcBef>
            <a:spcAft>
              <a:spcPct val="35000"/>
            </a:spcAft>
            <a:buNone/>
          </a:pPr>
          <a:r>
            <a:rPr lang="en-US" sz="2600" kern="1200" dirty="0"/>
            <a:t>Less than one year ) </a:t>
          </a:r>
          <a:endParaRPr lang="en-IN" sz="2600" kern="1200" dirty="0"/>
        </a:p>
      </dsp:txBody>
      <dsp:txXfrm>
        <a:off x="1469" y="2321489"/>
        <a:ext cx="2757041" cy="1378520"/>
      </dsp:txXfrm>
    </dsp:sp>
    <dsp:sp modelId="{9A74955F-2CAA-42E1-BF11-70301F5A3128}">
      <dsp:nvSpPr>
        <dsp:cNvPr id="0" name=""/>
        <dsp:cNvSpPr/>
      </dsp:nvSpPr>
      <dsp:spPr>
        <a:xfrm>
          <a:off x="3337489" y="2321489"/>
          <a:ext cx="2757041" cy="13785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Capital Market </a:t>
          </a:r>
        </a:p>
        <a:p>
          <a:pPr marL="0" lvl="0" indent="0" algn="ctr" defTabSz="1155700">
            <a:lnSpc>
              <a:spcPct val="90000"/>
            </a:lnSpc>
            <a:spcBef>
              <a:spcPct val="0"/>
            </a:spcBef>
            <a:spcAft>
              <a:spcPct val="35000"/>
            </a:spcAft>
            <a:buNone/>
          </a:pPr>
          <a:r>
            <a:rPr lang="en-US" sz="2600" kern="1200" dirty="0"/>
            <a:t>(Long Period More than one Year) </a:t>
          </a:r>
          <a:endParaRPr lang="en-IN" sz="2600" kern="1200" dirty="0"/>
        </a:p>
      </dsp:txBody>
      <dsp:txXfrm>
        <a:off x="3337489" y="2321489"/>
        <a:ext cx="2757041" cy="1378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349D8D-65D7-4A0B-811E-F5219B3A109F}">
      <dsp:nvSpPr>
        <dsp:cNvPr id="0" name=""/>
        <dsp:cNvSpPr/>
      </dsp:nvSpPr>
      <dsp:spPr>
        <a:xfrm>
          <a:off x="2777121" y="1774679"/>
          <a:ext cx="1625213" cy="483156"/>
        </a:xfrm>
        <a:custGeom>
          <a:avLst/>
          <a:gdLst/>
          <a:ahLst/>
          <a:cxnLst/>
          <a:rect l="0" t="0" r="0" b="0"/>
          <a:pathLst>
            <a:path>
              <a:moveTo>
                <a:pt x="0" y="0"/>
              </a:moveTo>
              <a:lnTo>
                <a:pt x="0" y="257320"/>
              </a:lnTo>
              <a:lnTo>
                <a:pt x="1625213" y="257320"/>
              </a:lnTo>
              <a:lnTo>
                <a:pt x="1625213" y="4831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565F2D-DA8E-470B-BF4C-D30158E02E02}">
      <dsp:nvSpPr>
        <dsp:cNvPr id="0" name=""/>
        <dsp:cNvSpPr/>
      </dsp:nvSpPr>
      <dsp:spPr>
        <a:xfrm>
          <a:off x="1422796" y="1774679"/>
          <a:ext cx="1354325" cy="483156"/>
        </a:xfrm>
        <a:custGeom>
          <a:avLst/>
          <a:gdLst/>
          <a:ahLst/>
          <a:cxnLst/>
          <a:rect l="0" t="0" r="0" b="0"/>
          <a:pathLst>
            <a:path>
              <a:moveTo>
                <a:pt x="1354325" y="0"/>
              </a:moveTo>
              <a:lnTo>
                <a:pt x="1354325" y="257320"/>
              </a:lnTo>
              <a:lnTo>
                <a:pt x="0" y="257320"/>
              </a:lnTo>
              <a:lnTo>
                <a:pt x="0" y="4831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ABB5B7-57DE-4AEE-9C5F-78968635CDD0}">
      <dsp:nvSpPr>
        <dsp:cNvPr id="0" name=""/>
        <dsp:cNvSpPr/>
      </dsp:nvSpPr>
      <dsp:spPr>
        <a:xfrm>
          <a:off x="1558219" y="226673"/>
          <a:ext cx="2437804" cy="15480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20EF27-D6F9-46EE-97F2-A8BD34A3878F}">
      <dsp:nvSpPr>
        <dsp:cNvPr id="0" name=""/>
        <dsp:cNvSpPr/>
      </dsp:nvSpPr>
      <dsp:spPr>
        <a:xfrm>
          <a:off x="1829086" y="483997"/>
          <a:ext cx="2437804" cy="15480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Money Market </a:t>
          </a:r>
          <a:endParaRPr lang="en-IN" sz="3200" kern="1200" dirty="0"/>
        </a:p>
      </dsp:txBody>
      <dsp:txXfrm>
        <a:off x="1874426" y="529337"/>
        <a:ext cx="2347124" cy="1457325"/>
      </dsp:txXfrm>
    </dsp:sp>
    <dsp:sp modelId="{E414CDF2-556B-4F51-AE40-C664C7AE05A7}">
      <dsp:nvSpPr>
        <dsp:cNvPr id="0" name=""/>
        <dsp:cNvSpPr/>
      </dsp:nvSpPr>
      <dsp:spPr>
        <a:xfrm>
          <a:off x="203894" y="2257835"/>
          <a:ext cx="2437804" cy="15480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8AC86C-9425-446E-8DE1-9FAF9F1A7ACC}">
      <dsp:nvSpPr>
        <dsp:cNvPr id="0" name=""/>
        <dsp:cNvSpPr/>
      </dsp:nvSpPr>
      <dsp:spPr>
        <a:xfrm>
          <a:off x="474761" y="2515159"/>
          <a:ext cx="2437804" cy="15480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IN" altLang="en-US" sz="3200" kern="1200" dirty="0"/>
            <a:t>Organised</a:t>
          </a:r>
          <a:endParaRPr lang="en-IN" sz="3200" kern="1200" dirty="0"/>
        </a:p>
      </dsp:txBody>
      <dsp:txXfrm>
        <a:off x="520101" y="2560499"/>
        <a:ext cx="2347124" cy="1457325"/>
      </dsp:txXfrm>
    </dsp:sp>
    <dsp:sp modelId="{EDA96C1B-A550-4ABA-8D00-C681E0603267}">
      <dsp:nvSpPr>
        <dsp:cNvPr id="0" name=""/>
        <dsp:cNvSpPr/>
      </dsp:nvSpPr>
      <dsp:spPr>
        <a:xfrm>
          <a:off x="3183433" y="2257835"/>
          <a:ext cx="2437804" cy="15480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0C899A-3B1F-4D6A-A027-4C14BCDB86B6}">
      <dsp:nvSpPr>
        <dsp:cNvPr id="0" name=""/>
        <dsp:cNvSpPr/>
      </dsp:nvSpPr>
      <dsp:spPr>
        <a:xfrm>
          <a:off x="3454300" y="2515159"/>
          <a:ext cx="2437804" cy="15480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IN" altLang="en-US" sz="3200" kern="1200" dirty="0"/>
            <a:t>Unorganised</a:t>
          </a:r>
          <a:endParaRPr lang="en-IN" sz="3200" kern="1200" dirty="0"/>
        </a:p>
      </dsp:txBody>
      <dsp:txXfrm>
        <a:off x="3499640" y="2560499"/>
        <a:ext cx="2347124" cy="145732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05B62CE-E6CC-7D18-EE4D-DF9F74A8D9F9}"/>
              </a:ext>
            </a:extLst>
          </p:cNvPr>
          <p:cNvSpPr>
            <a:spLocks noGrp="1"/>
          </p:cNvSpPr>
          <p:nvPr>
            <p:ph type="dt" sz="half" idx="10"/>
          </p:nvPr>
        </p:nvSpPr>
        <p:spPr/>
        <p:txBody>
          <a:bodyPr/>
          <a:lstStyle>
            <a:lvl1pPr>
              <a:defRPr/>
            </a:lvl1pPr>
          </a:lstStyle>
          <a:p>
            <a:pPr>
              <a:defRPr/>
            </a:pPr>
            <a:fld id="{4C122332-291D-40CF-A143-7DE0A8239D7D}" type="datetimeFigureOut">
              <a:rPr lang="en-US"/>
              <a:pPr>
                <a:defRPr/>
              </a:pPr>
              <a:t>10/26/2024</a:t>
            </a:fld>
            <a:endParaRPr lang="en-US"/>
          </a:p>
        </p:txBody>
      </p:sp>
      <p:sp>
        <p:nvSpPr>
          <p:cNvPr id="5" name="Footer Placeholder 4">
            <a:extLst>
              <a:ext uri="{FF2B5EF4-FFF2-40B4-BE49-F238E27FC236}">
                <a16:creationId xmlns:a16="http://schemas.microsoft.com/office/drawing/2014/main" id="{81A5347F-FC37-8C24-9076-F94D768BFFF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CE53CD2-12EC-9D95-B09F-F464DE4E0541}"/>
              </a:ext>
            </a:extLst>
          </p:cNvPr>
          <p:cNvSpPr>
            <a:spLocks noGrp="1"/>
          </p:cNvSpPr>
          <p:nvPr>
            <p:ph type="sldNum" sz="quarter" idx="12"/>
          </p:nvPr>
        </p:nvSpPr>
        <p:spPr/>
        <p:txBody>
          <a:bodyPr/>
          <a:lstStyle>
            <a:lvl1pPr>
              <a:defRPr/>
            </a:lvl1pPr>
          </a:lstStyle>
          <a:p>
            <a:pPr>
              <a:defRPr/>
            </a:pPr>
            <a:fld id="{B88B39D4-1F67-41C0-87B0-9DA54FF9B73D}" type="slidenum">
              <a:rPr lang="en-US" altLang="en-US"/>
              <a:pPr>
                <a:defRPr/>
              </a:pPr>
              <a:t>‹#›</a:t>
            </a:fld>
            <a:endParaRPr lang="en-US" altLang="en-US"/>
          </a:p>
        </p:txBody>
      </p:sp>
    </p:spTree>
    <p:extLst>
      <p:ext uri="{BB962C8B-B14F-4D97-AF65-F5344CB8AC3E}">
        <p14:creationId xmlns:p14="http://schemas.microsoft.com/office/powerpoint/2010/main" val="1671136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AED159-7489-A96D-C330-0A5A272384EE}"/>
              </a:ext>
            </a:extLst>
          </p:cNvPr>
          <p:cNvSpPr>
            <a:spLocks noGrp="1"/>
          </p:cNvSpPr>
          <p:nvPr>
            <p:ph type="dt" sz="half" idx="10"/>
          </p:nvPr>
        </p:nvSpPr>
        <p:spPr/>
        <p:txBody>
          <a:bodyPr/>
          <a:lstStyle>
            <a:lvl1pPr>
              <a:defRPr/>
            </a:lvl1pPr>
          </a:lstStyle>
          <a:p>
            <a:pPr>
              <a:defRPr/>
            </a:pPr>
            <a:fld id="{9DE17E29-B83C-4BB0-8E46-821211A0C348}" type="datetimeFigureOut">
              <a:rPr lang="en-US"/>
              <a:pPr>
                <a:defRPr/>
              </a:pPr>
              <a:t>10/26/2024</a:t>
            </a:fld>
            <a:endParaRPr lang="en-US"/>
          </a:p>
        </p:txBody>
      </p:sp>
      <p:sp>
        <p:nvSpPr>
          <p:cNvPr id="5" name="Footer Placeholder 4">
            <a:extLst>
              <a:ext uri="{FF2B5EF4-FFF2-40B4-BE49-F238E27FC236}">
                <a16:creationId xmlns:a16="http://schemas.microsoft.com/office/drawing/2014/main" id="{CE9780F7-710D-5DDA-A623-A13B7B9A9C8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ED9AB3F-257F-CE62-A704-9E306773D22E}"/>
              </a:ext>
            </a:extLst>
          </p:cNvPr>
          <p:cNvSpPr>
            <a:spLocks noGrp="1"/>
          </p:cNvSpPr>
          <p:nvPr>
            <p:ph type="sldNum" sz="quarter" idx="12"/>
          </p:nvPr>
        </p:nvSpPr>
        <p:spPr/>
        <p:txBody>
          <a:bodyPr/>
          <a:lstStyle>
            <a:lvl1pPr>
              <a:defRPr/>
            </a:lvl1pPr>
          </a:lstStyle>
          <a:p>
            <a:pPr>
              <a:defRPr/>
            </a:pPr>
            <a:fld id="{7625C460-CBA0-4055-BBA5-E19D6113EB34}" type="slidenum">
              <a:rPr lang="en-US" altLang="en-US"/>
              <a:pPr>
                <a:defRPr/>
              </a:pPr>
              <a:t>‹#›</a:t>
            </a:fld>
            <a:endParaRPr lang="en-US" altLang="en-US"/>
          </a:p>
        </p:txBody>
      </p:sp>
    </p:spTree>
    <p:extLst>
      <p:ext uri="{BB962C8B-B14F-4D97-AF65-F5344CB8AC3E}">
        <p14:creationId xmlns:p14="http://schemas.microsoft.com/office/powerpoint/2010/main" val="292327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71572D-09A1-AD32-4400-323C856AAF2B}"/>
              </a:ext>
            </a:extLst>
          </p:cNvPr>
          <p:cNvSpPr>
            <a:spLocks noGrp="1"/>
          </p:cNvSpPr>
          <p:nvPr>
            <p:ph type="dt" sz="half" idx="10"/>
          </p:nvPr>
        </p:nvSpPr>
        <p:spPr/>
        <p:txBody>
          <a:bodyPr/>
          <a:lstStyle>
            <a:lvl1pPr>
              <a:defRPr/>
            </a:lvl1pPr>
          </a:lstStyle>
          <a:p>
            <a:pPr>
              <a:defRPr/>
            </a:pPr>
            <a:fld id="{E662B716-A0E6-442C-ABD4-C882299FBD3F}" type="datetimeFigureOut">
              <a:rPr lang="en-US"/>
              <a:pPr>
                <a:defRPr/>
              </a:pPr>
              <a:t>10/26/2024</a:t>
            </a:fld>
            <a:endParaRPr lang="en-US"/>
          </a:p>
        </p:txBody>
      </p:sp>
      <p:sp>
        <p:nvSpPr>
          <p:cNvPr id="5" name="Footer Placeholder 4">
            <a:extLst>
              <a:ext uri="{FF2B5EF4-FFF2-40B4-BE49-F238E27FC236}">
                <a16:creationId xmlns:a16="http://schemas.microsoft.com/office/drawing/2014/main" id="{AA8D1415-50AD-E306-D284-9F190B62B2B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E0E69E8-AA8C-9C05-0935-37FAB030F1EC}"/>
              </a:ext>
            </a:extLst>
          </p:cNvPr>
          <p:cNvSpPr>
            <a:spLocks noGrp="1"/>
          </p:cNvSpPr>
          <p:nvPr>
            <p:ph type="sldNum" sz="quarter" idx="12"/>
          </p:nvPr>
        </p:nvSpPr>
        <p:spPr/>
        <p:txBody>
          <a:bodyPr/>
          <a:lstStyle>
            <a:lvl1pPr>
              <a:defRPr/>
            </a:lvl1pPr>
          </a:lstStyle>
          <a:p>
            <a:pPr>
              <a:defRPr/>
            </a:pPr>
            <a:fld id="{43A70839-A5F3-4879-A2C4-19D97CFA99AA}" type="slidenum">
              <a:rPr lang="en-US" altLang="en-US"/>
              <a:pPr>
                <a:defRPr/>
              </a:pPr>
              <a:t>‹#›</a:t>
            </a:fld>
            <a:endParaRPr lang="en-US" altLang="en-US"/>
          </a:p>
        </p:txBody>
      </p:sp>
    </p:spTree>
    <p:extLst>
      <p:ext uri="{BB962C8B-B14F-4D97-AF65-F5344CB8AC3E}">
        <p14:creationId xmlns:p14="http://schemas.microsoft.com/office/powerpoint/2010/main" val="292748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73BEF7-8C3A-5405-183C-B243D2BA5EB7}"/>
              </a:ext>
            </a:extLst>
          </p:cNvPr>
          <p:cNvSpPr>
            <a:spLocks noGrp="1"/>
          </p:cNvSpPr>
          <p:nvPr>
            <p:ph type="dt" sz="half" idx="10"/>
          </p:nvPr>
        </p:nvSpPr>
        <p:spPr/>
        <p:txBody>
          <a:bodyPr/>
          <a:lstStyle>
            <a:lvl1pPr>
              <a:defRPr/>
            </a:lvl1pPr>
          </a:lstStyle>
          <a:p>
            <a:pPr>
              <a:defRPr/>
            </a:pPr>
            <a:fld id="{5F53FFE1-C216-4054-B6D1-8D16F09F3078}" type="datetimeFigureOut">
              <a:rPr lang="en-US"/>
              <a:pPr>
                <a:defRPr/>
              </a:pPr>
              <a:t>10/26/2024</a:t>
            </a:fld>
            <a:endParaRPr lang="en-US"/>
          </a:p>
        </p:txBody>
      </p:sp>
      <p:sp>
        <p:nvSpPr>
          <p:cNvPr id="5" name="Footer Placeholder 4">
            <a:extLst>
              <a:ext uri="{FF2B5EF4-FFF2-40B4-BE49-F238E27FC236}">
                <a16:creationId xmlns:a16="http://schemas.microsoft.com/office/drawing/2014/main" id="{43D8A1BE-D02A-2D2F-AEA6-00DCBD6D011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D5483D7-DA67-1BE6-C39D-351F2AF35C57}"/>
              </a:ext>
            </a:extLst>
          </p:cNvPr>
          <p:cNvSpPr>
            <a:spLocks noGrp="1"/>
          </p:cNvSpPr>
          <p:nvPr>
            <p:ph type="sldNum" sz="quarter" idx="12"/>
          </p:nvPr>
        </p:nvSpPr>
        <p:spPr/>
        <p:txBody>
          <a:bodyPr/>
          <a:lstStyle>
            <a:lvl1pPr>
              <a:defRPr/>
            </a:lvl1pPr>
          </a:lstStyle>
          <a:p>
            <a:pPr>
              <a:defRPr/>
            </a:pPr>
            <a:fld id="{76C00C5F-0358-4C71-86D4-A1F177957185}" type="slidenum">
              <a:rPr lang="en-US" altLang="en-US"/>
              <a:pPr>
                <a:defRPr/>
              </a:pPr>
              <a:t>‹#›</a:t>
            </a:fld>
            <a:endParaRPr lang="en-US" altLang="en-US"/>
          </a:p>
        </p:txBody>
      </p:sp>
    </p:spTree>
    <p:extLst>
      <p:ext uri="{BB962C8B-B14F-4D97-AF65-F5344CB8AC3E}">
        <p14:creationId xmlns:p14="http://schemas.microsoft.com/office/powerpoint/2010/main" val="2854432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43A1D7-D7C6-DCCA-C981-139B2EE5C600}"/>
              </a:ext>
            </a:extLst>
          </p:cNvPr>
          <p:cNvSpPr>
            <a:spLocks noGrp="1"/>
          </p:cNvSpPr>
          <p:nvPr>
            <p:ph type="dt" sz="half" idx="10"/>
          </p:nvPr>
        </p:nvSpPr>
        <p:spPr/>
        <p:txBody>
          <a:bodyPr/>
          <a:lstStyle>
            <a:lvl1pPr>
              <a:defRPr/>
            </a:lvl1pPr>
          </a:lstStyle>
          <a:p>
            <a:pPr>
              <a:defRPr/>
            </a:pPr>
            <a:fld id="{D3832426-80E4-402F-BB95-441114131194}" type="datetimeFigureOut">
              <a:rPr lang="en-US"/>
              <a:pPr>
                <a:defRPr/>
              </a:pPr>
              <a:t>10/26/2024</a:t>
            </a:fld>
            <a:endParaRPr lang="en-US"/>
          </a:p>
        </p:txBody>
      </p:sp>
      <p:sp>
        <p:nvSpPr>
          <p:cNvPr id="5" name="Footer Placeholder 4">
            <a:extLst>
              <a:ext uri="{FF2B5EF4-FFF2-40B4-BE49-F238E27FC236}">
                <a16:creationId xmlns:a16="http://schemas.microsoft.com/office/drawing/2014/main" id="{1313BF6D-9954-1047-254D-E2E5D2CBCDA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B2CFDC5-E937-FD1A-9ED6-2D417E46046F}"/>
              </a:ext>
            </a:extLst>
          </p:cNvPr>
          <p:cNvSpPr>
            <a:spLocks noGrp="1"/>
          </p:cNvSpPr>
          <p:nvPr>
            <p:ph type="sldNum" sz="quarter" idx="12"/>
          </p:nvPr>
        </p:nvSpPr>
        <p:spPr/>
        <p:txBody>
          <a:bodyPr/>
          <a:lstStyle>
            <a:lvl1pPr>
              <a:defRPr/>
            </a:lvl1pPr>
          </a:lstStyle>
          <a:p>
            <a:pPr>
              <a:defRPr/>
            </a:pPr>
            <a:fld id="{0FC5D75B-FEDD-4E2F-803D-75641E7E693D}" type="slidenum">
              <a:rPr lang="en-US" altLang="en-US"/>
              <a:pPr>
                <a:defRPr/>
              </a:pPr>
              <a:t>‹#›</a:t>
            </a:fld>
            <a:endParaRPr lang="en-US" altLang="en-US"/>
          </a:p>
        </p:txBody>
      </p:sp>
    </p:spTree>
    <p:extLst>
      <p:ext uri="{BB962C8B-B14F-4D97-AF65-F5344CB8AC3E}">
        <p14:creationId xmlns:p14="http://schemas.microsoft.com/office/powerpoint/2010/main" val="3444689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80416B2-C815-7062-2405-0AB2AE9B4D81}"/>
              </a:ext>
            </a:extLst>
          </p:cNvPr>
          <p:cNvSpPr>
            <a:spLocks noGrp="1"/>
          </p:cNvSpPr>
          <p:nvPr>
            <p:ph type="dt" sz="half" idx="10"/>
          </p:nvPr>
        </p:nvSpPr>
        <p:spPr/>
        <p:txBody>
          <a:bodyPr/>
          <a:lstStyle>
            <a:lvl1pPr>
              <a:defRPr/>
            </a:lvl1pPr>
          </a:lstStyle>
          <a:p>
            <a:pPr>
              <a:defRPr/>
            </a:pPr>
            <a:fld id="{57FAD845-BBA4-4D24-8467-A766CF171FAD}" type="datetimeFigureOut">
              <a:rPr lang="en-US"/>
              <a:pPr>
                <a:defRPr/>
              </a:pPr>
              <a:t>10/26/2024</a:t>
            </a:fld>
            <a:endParaRPr lang="en-US"/>
          </a:p>
        </p:txBody>
      </p:sp>
      <p:sp>
        <p:nvSpPr>
          <p:cNvPr id="6" name="Footer Placeholder 4">
            <a:extLst>
              <a:ext uri="{FF2B5EF4-FFF2-40B4-BE49-F238E27FC236}">
                <a16:creationId xmlns:a16="http://schemas.microsoft.com/office/drawing/2014/main" id="{8017297A-2DC4-2B17-45A0-92BD1307E06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FA37C8B-FF1C-31A3-7DB3-A7F056277E25}"/>
              </a:ext>
            </a:extLst>
          </p:cNvPr>
          <p:cNvSpPr>
            <a:spLocks noGrp="1"/>
          </p:cNvSpPr>
          <p:nvPr>
            <p:ph type="sldNum" sz="quarter" idx="12"/>
          </p:nvPr>
        </p:nvSpPr>
        <p:spPr/>
        <p:txBody>
          <a:bodyPr/>
          <a:lstStyle>
            <a:lvl1pPr>
              <a:defRPr/>
            </a:lvl1pPr>
          </a:lstStyle>
          <a:p>
            <a:pPr>
              <a:defRPr/>
            </a:pPr>
            <a:fld id="{025CDBFB-DCE5-44AC-9CF1-9EABE442EF6D}" type="slidenum">
              <a:rPr lang="en-US" altLang="en-US"/>
              <a:pPr>
                <a:defRPr/>
              </a:pPr>
              <a:t>‹#›</a:t>
            </a:fld>
            <a:endParaRPr lang="en-US" altLang="en-US"/>
          </a:p>
        </p:txBody>
      </p:sp>
    </p:spTree>
    <p:extLst>
      <p:ext uri="{BB962C8B-B14F-4D97-AF65-F5344CB8AC3E}">
        <p14:creationId xmlns:p14="http://schemas.microsoft.com/office/powerpoint/2010/main" val="3376761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9433F13-00D5-1E7A-97A0-8F9BF3594940}"/>
              </a:ext>
            </a:extLst>
          </p:cNvPr>
          <p:cNvSpPr>
            <a:spLocks noGrp="1"/>
          </p:cNvSpPr>
          <p:nvPr>
            <p:ph type="dt" sz="half" idx="10"/>
          </p:nvPr>
        </p:nvSpPr>
        <p:spPr/>
        <p:txBody>
          <a:bodyPr/>
          <a:lstStyle>
            <a:lvl1pPr>
              <a:defRPr/>
            </a:lvl1pPr>
          </a:lstStyle>
          <a:p>
            <a:pPr>
              <a:defRPr/>
            </a:pPr>
            <a:fld id="{F6325FB2-683F-4E69-BBB7-CF46EDF8B00D}" type="datetimeFigureOut">
              <a:rPr lang="en-US"/>
              <a:pPr>
                <a:defRPr/>
              </a:pPr>
              <a:t>10/26/2024</a:t>
            </a:fld>
            <a:endParaRPr lang="en-US"/>
          </a:p>
        </p:txBody>
      </p:sp>
      <p:sp>
        <p:nvSpPr>
          <p:cNvPr id="8" name="Footer Placeholder 4">
            <a:extLst>
              <a:ext uri="{FF2B5EF4-FFF2-40B4-BE49-F238E27FC236}">
                <a16:creationId xmlns:a16="http://schemas.microsoft.com/office/drawing/2014/main" id="{61853326-6C8D-073F-3732-881D3F65879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5360D02-2E20-96C2-7D40-35A4DE30EADE}"/>
              </a:ext>
            </a:extLst>
          </p:cNvPr>
          <p:cNvSpPr>
            <a:spLocks noGrp="1"/>
          </p:cNvSpPr>
          <p:nvPr>
            <p:ph type="sldNum" sz="quarter" idx="12"/>
          </p:nvPr>
        </p:nvSpPr>
        <p:spPr/>
        <p:txBody>
          <a:bodyPr/>
          <a:lstStyle>
            <a:lvl1pPr>
              <a:defRPr/>
            </a:lvl1pPr>
          </a:lstStyle>
          <a:p>
            <a:pPr>
              <a:defRPr/>
            </a:pPr>
            <a:fld id="{3A56AC59-4048-4B0A-B252-6B96F1C1A794}" type="slidenum">
              <a:rPr lang="en-US" altLang="en-US"/>
              <a:pPr>
                <a:defRPr/>
              </a:pPr>
              <a:t>‹#›</a:t>
            </a:fld>
            <a:endParaRPr lang="en-US" altLang="en-US"/>
          </a:p>
        </p:txBody>
      </p:sp>
    </p:spTree>
    <p:extLst>
      <p:ext uri="{BB962C8B-B14F-4D97-AF65-F5344CB8AC3E}">
        <p14:creationId xmlns:p14="http://schemas.microsoft.com/office/powerpoint/2010/main" val="3278562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440B433-A780-AEE6-A2F6-34983E893658}"/>
              </a:ext>
            </a:extLst>
          </p:cNvPr>
          <p:cNvSpPr>
            <a:spLocks noGrp="1"/>
          </p:cNvSpPr>
          <p:nvPr>
            <p:ph type="dt" sz="half" idx="10"/>
          </p:nvPr>
        </p:nvSpPr>
        <p:spPr/>
        <p:txBody>
          <a:bodyPr/>
          <a:lstStyle>
            <a:lvl1pPr>
              <a:defRPr/>
            </a:lvl1pPr>
          </a:lstStyle>
          <a:p>
            <a:pPr>
              <a:defRPr/>
            </a:pPr>
            <a:fld id="{7E6E6C76-AF43-45AB-94EC-6AE1C8008169}" type="datetimeFigureOut">
              <a:rPr lang="en-US"/>
              <a:pPr>
                <a:defRPr/>
              </a:pPr>
              <a:t>10/26/2024</a:t>
            </a:fld>
            <a:endParaRPr lang="en-US"/>
          </a:p>
        </p:txBody>
      </p:sp>
      <p:sp>
        <p:nvSpPr>
          <p:cNvPr id="4" name="Footer Placeholder 4">
            <a:extLst>
              <a:ext uri="{FF2B5EF4-FFF2-40B4-BE49-F238E27FC236}">
                <a16:creationId xmlns:a16="http://schemas.microsoft.com/office/drawing/2014/main" id="{1D7751AE-E11B-91E7-8840-F1913B4304F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805DA66-68CD-D5AA-ADA3-3C4977AFD7E5}"/>
              </a:ext>
            </a:extLst>
          </p:cNvPr>
          <p:cNvSpPr>
            <a:spLocks noGrp="1"/>
          </p:cNvSpPr>
          <p:nvPr>
            <p:ph type="sldNum" sz="quarter" idx="12"/>
          </p:nvPr>
        </p:nvSpPr>
        <p:spPr/>
        <p:txBody>
          <a:bodyPr/>
          <a:lstStyle>
            <a:lvl1pPr>
              <a:defRPr/>
            </a:lvl1pPr>
          </a:lstStyle>
          <a:p>
            <a:pPr>
              <a:defRPr/>
            </a:pPr>
            <a:fld id="{6A7B1588-D70D-4A5A-8741-5B0293025D37}" type="slidenum">
              <a:rPr lang="en-US" altLang="en-US"/>
              <a:pPr>
                <a:defRPr/>
              </a:pPr>
              <a:t>‹#›</a:t>
            </a:fld>
            <a:endParaRPr lang="en-US" altLang="en-US"/>
          </a:p>
        </p:txBody>
      </p:sp>
    </p:spTree>
    <p:extLst>
      <p:ext uri="{BB962C8B-B14F-4D97-AF65-F5344CB8AC3E}">
        <p14:creationId xmlns:p14="http://schemas.microsoft.com/office/powerpoint/2010/main" val="3489963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6D3C15A-9FFB-C6C5-8DA2-FBF4C577CA8E}"/>
              </a:ext>
            </a:extLst>
          </p:cNvPr>
          <p:cNvSpPr>
            <a:spLocks noGrp="1"/>
          </p:cNvSpPr>
          <p:nvPr>
            <p:ph type="dt" sz="half" idx="10"/>
          </p:nvPr>
        </p:nvSpPr>
        <p:spPr/>
        <p:txBody>
          <a:bodyPr/>
          <a:lstStyle>
            <a:lvl1pPr>
              <a:defRPr/>
            </a:lvl1pPr>
          </a:lstStyle>
          <a:p>
            <a:pPr>
              <a:defRPr/>
            </a:pPr>
            <a:fld id="{313352E5-EEF0-4A2C-9208-33E16F831BFF}" type="datetimeFigureOut">
              <a:rPr lang="en-US"/>
              <a:pPr>
                <a:defRPr/>
              </a:pPr>
              <a:t>10/26/2024</a:t>
            </a:fld>
            <a:endParaRPr lang="en-US"/>
          </a:p>
        </p:txBody>
      </p:sp>
      <p:sp>
        <p:nvSpPr>
          <p:cNvPr id="3" name="Footer Placeholder 4">
            <a:extLst>
              <a:ext uri="{FF2B5EF4-FFF2-40B4-BE49-F238E27FC236}">
                <a16:creationId xmlns:a16="http://schemas.microsoft.com/office/drawing/2014/main" id="{FD815A0E-F25D-AA16-D701-C72132037A2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C83DE76B-D4A9-1010-7257-01FC729BEFE7}"/>
              </a:ext>
            </a:extLst>
          </p:cNvPr>
          <p:cNvSpPr>
            <a:spLocks noGrp="1"/>
          </p:cNvSpPr>
          <p:nvPr>
            <p:ph type="sldNum" sz="quarter" idx="12"/>
          </p:nvPr>
        </p:nvSpPr>
        <p:spPr/>
        <p:txBody>
          <a:bodyPr/>
          <a:lstStyle>
            <a:lvl1pPr>
              <a:defRPr/>
            </a:lvl1pPr>
          </a:lstStyle>
          <a:p>
            <a:pPr>
              <a:defRPr/>
            </a:pPr>
            <a:fld id="{832E6436-64C9-44FE-971F-E9A4D7951B6F}" type="slidenum">
              <a:rPr lang="en-US" altLang="en-US"/>
              <a:pPr>
                <a:defRPr/>
              </a:pPr>
              <a:t>‹#›</a:t>
            </a:fld>
            <a:endParaRPr lang="en-US" altLang="en-US"/>
          </a:p>
        </p:txBody>
      </p:sp>
    </p:spTree>
    <p:extLst>
      <p:ext uri="{BB962C8B-B14F-4D97-AF65-F5344CB8AC3E}">
        <p14:creationId xmlns:p14="http://schemas.microsoft.com/office/powerpoint/2010/main" val="269387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8F16C3A-4E95-21E7-6BEC-3F5B12FF628E}"/>
              </a:ext>
            </a:extLst>
          </p:cNvPr>
          <p:cNvSpPr>
            <a:spLocks noGrp="1"/>
          </p:cNvSpPr>
          <p:nvPr>
            <p:ph type="dt" sz="half" idx="10"/>
          </p:nvPr>
        </p:nvSpPr>
        <p:spPr/>
        <p:txBody>
          <a:bodyPr/>
          <a:lstStyle>
            <a:lvl1pPr>
              <a:defRPr/>
            </a:lvl1pPr>
          </a:lstStyle>
          <a:p>
            <a:pPr>
              <a:defRPr/>
            </a:pPr>
            <a:fld id="{D27F8542-88F4-4C98-A758-A003BF04A60D}" type="datetimeFigureOut">
              <a:rPr lang="en-US"/>
              <a:pPr>
                <a:defRPr/>
              </a:pPr>
              <a:t>10/26/2024</a:t>
            </a:fld>
            <a:endParaRPr lang="en-US"/>
          </a:p>
        </p:txBody>
      </p:sp>
      <p:sp>
        <p:nvSpPr>
          <p:cNvPr id="6" name="Footer Placeholder 4">
            <a:extLst>
              <a:ext uri="{FF2B5EF4-FFF2-40B4-BE49-F238E27FC236}">
                <a16:creationId xmlns:a16="http://schemas.microsoft.com/office/drawing/2014/main" id="{827B863B-3073-9B8E-4402-3FC6F5C0493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203961A-1917-BA5E-E863-F2238D6C340F}"/>
              </a:ext>
            </a:extLst>
          </p:cNvPr>
          <p:cNvSpPr>
            <a:spLocks noGrp="1"/>
          </p:cNvSpPr>
          <p:nvPr>
            <p:ph type="sldNum" sz="quarter" idx="12"/>
          </p:nvPr>
        </p:nvSpPr>
        <p:spPr/>
        <p:txBody>
          <a:bodyPr/>
          <a:lstStyle>
            <a:lvl1pPr>
              <a:defRPr/>
            </a:lvl1pPr>
          </a:lstStyle>
          <a:p>
            <a:pPr>
              <a:defRPr/>
            </a:pPr>
            <a:fld id="{12C18071-8DED-403A-A833-B9F83805FFC1}" type="slidenum">
              <a:rPr lang="en-US" altLang="en-US"/>
              <a:pPr>
                <a:defRPr/>
              </a:pPr>
              <a:t>‹#›</a:t>
            </a:fld>
            <a:endParaRPr lang="en-US" altLang="en-US"/>
          </a:p>
        </p:txBody>
      </p:sp>
    </p:spTree>
    <p:extLst>
      <p:ext uri="{BB962C8B-B14F-4D97-AF65-F5344CB8AC3E}">
        <p14:creationId xmlns:p14="http://schemas.microsoft.com/office/powerpoint/2010/main" val="147002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C11864A-F7F5-70C7-4626-4BD252BA46FF}"/>
              </a:ext>
            </a:extLst>
          </p:cNvPr>
          <p:cNvSpPr>
            <a:spLocks noGrp="1"/>
          </p:cNvSpPr>
          <p:nvPr>
            <p:ph type="dt" sz="half" idx="10"/>
          </p:nvPr>
        </p:nvSpPr>
        <p:spPr/>
        <p:txBody>
          <a:bodyPr/>
          <a:lstStyle>
            <a:lvl1pPr>
              <a:defRPr/>
            </a:lvl1pPr>
          </a:lstStyle>
          <a:p>
            <a:pPr>
              <a:defRPr/>
            </a:pPr>
            <a:fld id="{DA6E12CC-3333-4559-8C5B-F82AA5503ADD}" type="datetimeFigureOut">
              <a:rPr lang="en-US"/>
              <a:pPr>
                <a:defRPr/>
              </a:pPr>
              <a:t>10/26/2024</a:t>
            </a:fld>
            <a:endParaRPr lang="en-US"/>
          </a:p>
        </p:txBody>
      </p:sp>
      <p:sp>
        <p:nvSpPr>
          <p:cNvPr id="6" name="Footer Placeholder 4">
            <a:extLst>
              <a:ext uri="{FF2B5EF4-FFF2-40B4-BE49-F238E27FC236}">
                <a16:creationId xmlns:a16="http://schemas.microsoft.com/office/drawing/2014/main" id="{16A26DE6-C3F9-078F-9AD1-9FECF3D9076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6FBC68D-181B-36CC-9F7A-CE14EDD8BBA1}"/>
              </a:ext>
            </a:extLst>
          </p:cNvPr>
          <p:cNvSpPr>
            <a:spLocks noGrp="1"/>
          </p:cNvSpPr>
          <p:nvPr>
            <p:ph type="sldNum" sz="quarter" idx="12"/>
          </p:nvPr>
        </p:nvSpPr>
        <p:spPr/>
        <p:txBody>
          <a:bodyPr/>
          <a:lstStyle>
            <a:lvl1pPr>
              <a:defRPr/>
            </a:lvl1pPr>
          </a:lstStyle>
          <a:p>
            <a:pPr>
              <a:defRPr/>
            </a:pPr>
            <a:fld id="{51D70835-5AC0-4091-8F85-E10EB8854799}" type="slidenum">
              <a:rPr lang="en-US" altLang="en-US"/>
              <a:pPr>
                <a:defRPr/>
              </a:pPr>
              <a:t>‹#›</a:t>
            </a:fld>
            <a:endParaRPr lang="en-US" altLang="en-US"/>
          </a:p>
        </p:txBody>
      </p:sp>
    </p:spTree>
    <p:extLst>
      <p:ext uri="{BB962C8B-B14F-4D97-AF65-F5344CB8AC3E}">
        <p14:creationId xmlns:p14="http://schemas.microsoft.com/office/powerpoint/2010/main" val="4222253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68B433C-C7A9-62D6-F389-A2F157218F1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18EC02A-CB46-F34A-DF66-F96C9A5473A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269BE1C-DA71-AD27-B7A1-253724DEBF6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017126B-86F5-47D1-A67C-95C10CDCB26B}" type="datetimeFigureOut">
              <a:rPr lang="en-US"/>
              <a:pPr>
                <a:defRPr/>
              </a:pPr>
              <a:t>10/26/2024</a:t>
            </a:fld>
            <a:endParaRPr lang="en-US"/>
          </a:p>
        </p:txBody>
      </p:sp>
      <p:sp>
        <p:nvSpPr>
          <p:cNvPr id="5" name="Footer Placeholder 4">
            <a:extLst>
              <a:ext uri="{FF2B5EF4-FFF2-40B4-BE49-F238E27FC236}">
                <a16:creationId xmlns:a16="http://schemas.microsoft.com/office/drawing/2014/main" id="{0397194B-10D3-FFE9-A1B9-3315FD81E34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5C3D0E7D-CEF6-0E77-B127-2E6655E1047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4F573EAA-C432-4068-A828-52195E3579C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1799-5D57-D5DA-FF72-68B82E86EC75}"/>
              </a:ext>
            </a:extLst>
          </p:cNvPr>
          <p:cNvSpPr>
            <a:spLocks noGrp="1"/>
          </p:cNvSpPr>
          <p:nvPr>
            <p:ph type="ctrTitle"/>
          </p:nvPr>
        </p:nvSpPr>
        <p:spPr>
          <a:xfrm>
            <a:off x="342900" y="381000"/>
            <a:ext cx="8305800" cy="990600"/>
          </a:xfr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ormAutofit/>
          </a:bodyPr>
          <a:lstStyle/>
          <a:p>
            <a:pPr>
              <a:lnSpc>
                <a:spcPts val="1175"/>
              </a:lnSpc>
              <a:spcAft>
                <a:spcPts val="800"/>
              </a:spcAft>
              <a:defRPr/>
            </a:pPr>
            <a:br>
              <a:rPr lang="en-IN" dirty="0">
                <a:solidFill>
                  <a:srgbClr val="073763"/>
                </a:solidFill>
                <a:latin typeface="Cambria" panose="02040503050406030204" pitchFamily="18" charset="0"/>
                <a:ea typeface="Times New Roman" panose="02020603050405020304" pitchFamily="18" charset="0"/>
                <a:cs typeface="Times New Roman" panose="02020603050405020304" pitchFamily="18" charset="0"/>
              </a:rPr>
            </a:br>
            <a:r>
              <a:rPr lang="en-IN" dirty="0">
                <a:solidFill>
                  <a:srgbClr val="073763"/>
                </a:solidFill>
                <a:latin typeface="Cambria" panose="02040503050406030204" pitchFamily="18" charset="0"/>
                <a:ea typeface="Times New Roman" panose="02020603050405020304" pitchFamily="18" charset="0"/>
                <a:cs typeface="Times New Roman" panose="02020603050405020304" pitchFamily="18" charset="0"/>
              </a:rPr>
              <a:t>Money Market</a:t>
            </a:r>
            <a:endParaRPr lang="en-IN" dirty="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D5C88B53-B2AB-3A12-D605-659196AC89C2}"/>
              </a:ext>
            </a:extLst>
          </p:cNvPr>
          <p:cNvSpPr>
            <a:spLocks noGrp="1"/>
          </p:cNvSpPr>
          <p:nvPr>
            <p:ph type="subTitle" idx="1"/>
          </p:nvPr>
        </p:nvSpPr>
        <p:spPr>
          <a:xfrm>
            <a:off x="228600" y="1905000"/>
            <a:ext cx="8534400" cy="4419600"/>
          </a:xfrm>
        </p:spPr>
        <p:style>
          <a:lnRef idx="1">
            <a:schemeClr val="accent6"/>
          </a:lnRef>
          <a:fillRef idx="2">
            <a:schemeClr val="accent6"/>
          </a:fillRef>
          <a:effectRef idx="1">
            <a:schemeClr val="accent6"/>
          </a:effectRef>
          <a:fontRef idx="minor">
            <a:schemeClr val="dk1"/>
          </a:fontRef>
        </p:style>
        <p:txBody>
          <a:bodyPr rtlCol="0">
            <a:normAutofit/>
          </a:bodyPr>
          <a:lstStyle/>
          <a:p>
            <a:pPr marL="457200" indent="-457200" algn="just" eaLnBrk="1" fontAlgn="auto" hangingPunct="1">
              <a:spcAft>
                <a:spcPts val="0"/>
              </a:spcAft>
              <a:buFont typeface="Arial" panose="020B0604020202020204" pitchFamily="34" charset="0"/>
              <a:buChar char="•"/>
              <a:defRPr/>
            </a:pPr>
            <a:r>
              <a:rPr lang="en-US" sz="2800" dirty="0">
                <a:solidFill>
                  <a:srgbClr val="073763"/>
                </a:solidFill>
                <a:latin typeface="Cambria" panose="02040503050406030204" pitchFamily="18" charset="0"/>
                <a:cs typeface="Times New Roman" panose="02020603050405020304" pitchFamily="18" charset="0"/>
              </a:rPr>
              <a:t>Global Financial Markets</a:t>
            </a:r>
          </a:p>
          <a:p>
            <a:pPr marL="457200" indent="-457200" algn="just" eaLnBrk="1" fontAlgn="auto" hangingPunct="1">
              <a:spcAft>
                <a:spcPts val="0"/>
              </a:spcAft>
              <a:buFont typeface="Arial" panose="020B0604020202020204" pitchFamily="34" charset="0"/>
              <a:buChar char="•"/>
              <a:defRPr/>
            </a:pPr>
            <a:r>
              <a:rPr lang="en-US" sz="2800" dirty="0">
                <a:solidFill>
                  <a:srgbClr val="073763"/>
                </a:solidFill>
                <a:latin typeface="Cambria" panose="02040503050406030204" pitchFamily="18" charset="0"/>
                <a:cs typeface="Times New Roman" panose="02020603050405020304" pitchFamily="18" charset="0"/>
              </a:rPr>
              <a:t>Policies of Financial Markets </a:t>
            </a:r>
          </a:p>
          <a:p>
            <a:pPr marL="457200" indent="-457200" algn="just" eaLnBrk="1" fontAlgn="auto" hangingPunct="1">
              <a:spcAft>
                <a:spcPts val="0"/>
              </a:spcAft>
              <a:buFont typeface="Arial" panose="020B0604020202020204" pitchFamily="34" charset="0"/>
              <a:buChar char="•"/>
              <a:defRPr/>
            </a:pPr>
            <a:r>
              <a:rPr lang="en-US" sz="2800" dirty="0">
                <a:solidFill>
                  <a:srgbClr val="073763"/>
                </a:solidFill>
                <a:latin typeface="Cambria" panose="02040503050406030204" pitchFamily="18" charset="0"/>
                <a:cs typeface="Times New Roman" panose="02020603050405020304" pitchFamily="18" charset="0"/>
              </a:rPr>
              <a:t>Money Market </a:t>
            </a:r>
          </a:p>
          <a:p>
            <a:pPr algn="just" eaLnBrk="1" fontAlgn="auto" hangingPunct="1">
              <a:spcAft>
                <a:spcPts val="0"/>
              </a:spcAft>
              <a:defRPr/>
            </a:pPr>
            <a:endParaRPr lang="en-US" sz="2800" dirty="0">
              <a:solidFill>
                <a:srgbClr val="073763"/>
              </a:solidFill>
              <a:latin typeface="Cambria" panose="020405030504060302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17AA3-C9E3-08F6-4C5D-1B32A8D1B04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Merchant Banker</a:t>
            </a:r>
            <a:endParaRPr lang="en-IN" dirty="0"/>
          </a:p>
        </p:txBody>
      </p:sp>
      <p:sp>
        <p:nvSpPr>
          <p:cNvPr id="3" name="Content Placeholder 2">
            <a:extLst>
              <a:ext uri="{FF2B5EF4-FFF2-40B4-BE49-F238E27FC236}">
                <a16:creationId xmlns:a16="http://schemas.microsoft.com/office/drawing/2014/main" id="{30F0E67D-6206-4D7F-A521-0C505AA095FA}"/>
              </a:ext>
            </a:extLst>
          </p:cNvPr>
          <p:cNvSpPr>
            <a:spLocks noGrp="1"/>
          </p:cNvSpPr>
          <p:nvPr>
            <p:ph idx="1"/>
          </p:nvPr>
        </p:nvSpPr>
        <p:spPr>
          <a:solidFill>
            <a:schemeClr val="accent6">
              <a:lumMod val="20000"/>
              <a:lumOff val="80000"/>
            </a:schemeClr>
          </a:solidFill>
        </p:spPr>
        <p:txBody>
          <a:bodyPr/>
          <a:lstStyle/>
          <a:p>
            <a:pPr algn="just"/>
            <a:r>
              <a:rPr lang="en-US" dirty="0"/>
              <a:t>Merchant banker means any person who is engaged in the business of issue management, either by making arrangements regarding selling, buying, or subscribing to securities or acting as a manager, consultant, or adviser, or rendering corporate advisory services in relation to such issue management. </a:t>
            </a:r>
          </a:p>
          <a:p>
            <a:pPr algn="just"/>
            <a:r>
              <a:rPr lang="en-US" dirty="0"/>
              <a:t>It is mandatory to appoint a merchant banker in case of a public issue. </a:t>
            </a:r>
            <a:endParaRPr lang="en-IN" dirty="0"/>
          </a:p>
        </p:txBody>
      </p:sp>
    </p:spTree>
    <p:extLst>
      <p:ext uri="{BB962C8B-B14F-4D97-AF65-F5344CB8AC3E}">
        <p14:creationId xmlns:p14="http://schemas.microsoft.com/office/powerpoint/2010/main" val="3336266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61285-1136-5C91-5150-421AA5972D8A}"/>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Merchant Bankers </a:t>
            </a:r>
          </a:p>
        </p:txBody>
      </p:sp>
      <p:pic>
        <p:nvPicPr>
          <p:cNvPr id="62466" name="Picture 2" descr="Top five merchant bankers">
            <a:extLst>
              <a:ext uri="{FF2B5EF4-FFF2-40B4-BE49-F238E27FC236}">
                <a16:creationId xmlns:a16="http://schemas.microsoft.com/office/drawing/2014/main" id="{42E8E59D-26DA-178F-5F15-7E6A2BAC992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717026"/>
            <a:ext cx="8003308" cy="4455173"/>
          </a:xfrm>
          <a:prstGeom prst="rect">
            <a:avLst/>
          </a:prstGeom>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790475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42FF8-2750-2342-F943-71F102DF1E26}"/>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Regulators </a:t>
            </a:r>
            <a:endParaRPr lang="en-IN" dirty="0"/>
          </a:p>
        </p:txBody>
      </p:sp>
      <p:sp>
        <p:nvSpPr>
          <p:cNvPr id="3" name="Content Placeholder 2">
            <a:extLst>
              <a:ext uri="{FF2B5EF4-FFF2-40B4-BE49-F238E27FC236}">
                <a16:creationId xmlns:a16="http://schemas.microsoft.com/office/drawing/2014/main" id="{37367E67-59DA-868E-A951-C199C4165272}"/>
              </a:ext>
            </a:extLst>
          </p:cNvPr>
          <p:cNvSpPr>
            <a:spLocks noGrp="1"/>
          </p:cNvSpPr>
          <p:nvPr>
            <p:ph idx="1"/>
          </p:nvPr>
        </p:nvSpPr>
        <p:spPr>
          <a:solidFill>
            <a:schemeClr val="accent6">
              <a:lumMod val="20000"/>
              <a:lumOff val="80000"/>
            </a:schemeClr>
          </a:solidFill>
        </p:spPr>
        <p:txBody>
          <a:bodyPr/>
          <a:lstStyle/>
          <a:p>
            <a:r>
              <a:rPr lang="en-US" dirty="0"/>
              <a:t>Securities and Exchange Board of India (SEBI) </a:t>
            </a:r>
          </a:p>
          <a:p>
            <a:r>
              <a:rPr lang="en-US" dirty="0"/>
              <a:t>Reserve Bank of India (RBI) </a:t>
            </a:r>
          </a:p>
          <a:p>
            <a:r>
              <a:rPr lang="en-US" dirty="0"/>
              <a:t>IRDA</a:t>
            </a:r>
          </a:p>
          <a:p>
            <a:r>
              <a:rPr lang="en-US" dirty="0"/>
              <a:t>Pension Fund Regulatory and Development Authority</a:t>
            </a:r>
          </a:p>
        </p:txBody>
      </p:sp>
    </p:spTree>
    <p:extLst>
      <p:ext uri="{BB962C8B-B14F-4D97-AF65-F5344CB8AC3E}">
        <p14:creationId xmlns:p14="http://schemas.microsoft.com/office/powerpoint/2010/main" val="2955768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5635B-417D-1F4E-EE37-D0D7E0B5FD75}"/>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Administrators to facilitate</a:t>
            </a:r>
            <a:endParaRPr lang="en-IN" dirty="0"/>
          </a:p>
        </p:txBody>
      </p:sp>
      <p:sp>
        <p:nvSpPr>
          <p:cNvPr id="3" name="Content Placeholder 2">
            <a:extLst>
              <a:ext uri="{FF2B5EF4-FFF2-40B4-BE49-F238E27FC236}">
                <a16:creationId xmlns:a16="http://schemas.microsoft.com/office/drawing/2014/main" id="{21509EC7-0A39-5238-D5AE-D434C62258F0}"/>
              </a:ext>
            </a:extLst>
          </p:cNvPr>
          <p:cNvSpPr>
            <a:spLocks noGrp="1"/>
          </p:cNvSpPr>
          <p:nvPr>
            <p:ph idx="1"/>
          </p:nvPr>
        </p:nvSpPr>
        <p:spPr>
          <a:solidFill>
            <a:schemeClr val="accent6">
              <a:lumMod val="20000"/>
              <a:lumOff val="80000"/>
            </a:schemeClr>
          </a:solidFill>
        </p:spPr>
        <p:txBody>
          <a:bodyPr/>
          <a:lstStyle/>
          <a:p>
            <a:r>
              <a:rPr lang="en-US" dirty="0"/>
              <a:t>Association of Mutual Funds of India (AMFI) </a:t>
            </a:r>
          </a:p>
          <a:p>
            <a:r>
              <a:rPr lang="en-US" dirty="0"/>
              <a:t>Foreign Exchange Dealers Association of India</a:t>
            </a:r>
          </a:p>
          <a:p>
            <a:r>
              <a:rPr lang="en-US" dirty="0"/>
              <a:t>Fixed Income Money Market and Derivative Association of India</a:t>
            </a:r>
          </a:p>
          <a:p>
            <a:r>
              <a:rPr lang="en-US" dirty="0"/>
              <a:t>Association of Investment Bankers of India</a:t>
            </a:r>
            <a:endParaRPr lang="en-IN" dirty="0"/>
          </a:p>
        </p:txBody>
      </p:sp>
    </p:spTree>
    <p:extLst>
      <p:ext uri="{BB962C8B-B14F-4D97-AF65-F5344CB8AC3E}">
        <p14:creationId xmlns:p14="http://schemas.microsoft.com/office/powerpoint/2010/main" val="107711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65EA-FA2C-9026-A9AE-3B3ED36BAF4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Credit Policy of RBI </a:t>
            </a:r>
          </a:p>
        </p:txBody>
      </p:sp>
      <p:sp>
        <p:nvSpPr>
          <p:cNvPr id="3" name="Content Placeholder 2">
            <a:extLst>
              <a:ext uri="{FF2B5EF4-FFF2-40B4-BE49-F238E27FC236}">
                <a16:creationId xmlns:a16="http://schemas.microsoft.com/office/drawing/2014/main" id="{6C07AD8D-7570-B4E9-D16C-C63C5A35D668}"/>
              </a:ext>
            </a:extLst>
          </p:cNvPr>
          <p:cNvSpPr>
            <a:spLocks noGrp="1"/>
          </p:cNvSpPr>
          <p:nvPr>
            <p:ph idx="1"/>
          </p:nvPr>
        </p:nvSpPr>
        <p:spPr>
          <a:solidFill>
            <a:schemeClr val="accent6">
              <a:lumMod val="20000"/>
              <a:lumOff val="80000"/>
            </a:schemeClr>
          </a:solidFill>
        </p:spPr>
        <p:txBody>
          <a:bodyPr/>
          <a:lstStyle/>
          <a:p>
            <a:r>
              <a:rPr lang="en-IN" dirty="0"/>
              <a:t>Maintenance of Price stability</a:t>
            </a:r>
          </a:p>
          <a:p>
            <a:r>
              <a:rPr lang="en-IN" dirty="0"/>
              <a:t>Achieving economic growth </a:t>
            </a:r>
          </a:p>
          <a:p>
            <a:r>
              <a:rPr lang="en-IN" dirty="0"/>
              <a:t>Exchange rate stability </a:t>
            </a:r>
          </a:p>
          <a:p>
            <a:r>
              <a:rPr lang="en-IN" dirty="0"/>
              <a:t>External balance of payment equilibrium </a:t>
            </a:r>
          </a:p>
          <a:p>
            <a:r>
              <a:rPr lang="en-IN" dirty="0"/>
              <a:t>Moderate structure of interest rates </a:t>
            </a:r>
          </a:p>
          <a:p>
            <a:r>
              <a:rPr lang="en-IN" dirty="0"/>
              <a:t> </a:t>
            </a:r>
          </a:p>
          <a:p>
            <a:endParaRPr lang="en-IN" dirty="0"/>
          </a:p>
        </p:txBody>
      </p:sp>
    </p:spTree>
    <p:extLst>
      <p:ext uri="{BB962C8B-B14F-4D97-AF65-F5344CB8AC3E}">
        <p14:creationId xmlns:p14="http://schemas.microsoft.com/office/powerpoint/2010/main" val="4196758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B6C33-2F95-AAC5-4027-7EDA5EA0F7B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Instruments of Credit Policy </a:t>
            </a:r>
          </a:p>
        </p:txBody>
      </p:sp>
      <p:sp>
        <p:nvSpPr>
          <p:cNvPr id="3" name="Content Placeholder 2">
            <a:extLst>
              <a:ext uri="{FF2B5EF4-FFF2-40B4-BE49-F238E27FC236}">
                <a16:creationId xmlns:a16="http://schemas.microsoft.com/office/drawing/2014/main" id="{B23E90D1-FBBA-D146-F7D1-28F89A692CAF}"/>
              </a:ext>
            </a:extLst>
          </p:cNvPr>
          <p:cNvSpPr>
            <a:spLocks noGrp="1"/>
          </p:cNvSpPr>
          <p:nvPr>
            <p:ph idx="1"/>
          </p:nvPr>
        </p:nvSpPr>
        <p:spPr>
          <a:solidFill>
            <a:schemeClr val="accent6">
              <a:lumMod val="20000"/>
              <a:lumOff val="80000"/>
            </a:schemeClr>
          </a:solidFill>
        </p:spPr>
        <p:txBody>
          <a:bodyPr/>
          <a:lstStyle/>
          <a:p>
            <a:r>
              <a:rPr lang="en-IN" dirty="0"/>
              <a:t>CRR</a:t>
            </a:r>
          </a:p>
          <a:p>
            <a:r>
              <a:rPr lang="en-IN" dirty="0"/>
              <a:t>SLR </a:t>
            </a:r>
          </a:p>
          <a:p>
            <a:r>
              <a:rPr lang="en-IN" dirty="0"/>
              <a:t>Liquidity Adjustment Faculty (Commercial can borrow from RBI through discount window against the collateral of securities) </a:t>
            </a:r>
          </a:p>
          <a:p>
            <a:pPr lvl="1"/>
            <a:r>
              <a:rPr lang="en-IN" dirty="0"/>
              <a:t>REPO and Reverse Repo </a:t>
            </a:r>
          </a:p>
          <a:p>
            <a:r>
              <a:rPr lang="en-IN" dirty="0"/>
              <a:t>Margin Standing Facility </a:t>
            </a:r>
          </a:p>
          <a:p>
            <a:r>
              <a:rPr lang="en-IN" dirty="0"/>
              <a:t>Open Market Operations </a:t>
            </a:r>
          </a:p>
        </p:txBody>
      </p:sp>
    </p:spTree>
    <p:extLst>
      <p:ext uri="{BB962C8B-B14F-4D97-AF65-F5344CB8AC3E}">
        <p14:creationId xmlns:p14="http://schemas.microsoft.com/office/powerpoint/2010/main" val="853901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3CDD7-7198-AB0B-A8CB-140E98F2D8F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Others </a:t>
            </a:r>
          </a:p>
        </p:txBody>
      </p:sp>
      <p:sp>
        <p:nvSpPr>
          <p:cNvPr id="3" name="Content Placeholder 2">
            <a:extLst>
              <a:ext uri="{FF2B5EF4-FFF2-40B4-BE49-F238E27FC236}">
                <a16:creationId xmlns:a16="http://schemas.microsoft.com/office/drawing/2014/main" id="{37572F97-9B5C-BC3F-DF38-2648ED2F1BFE}"/>
              </a:ext>
            </a:extLst>
          </p:cNvPr>
          <p:cNvSpPr>
            <a:spLocks noGrp="1"/>
          </p:cNvSpPr>
          <p:nvPr>
            <p:ph idx="1"/>
          </p:nvPr>
        </p:nvSpPr>
        <p:spPr>
          <a:solidFill>
            <a:schemeClr val="accent6">
              <a:lumMod val="20000"/>
              <a:lumOff val="80000"/>
            </a:schemeClr>
          </a:solidFill>
        </p:spPr>
        <p:txBody>
          <a:bodyPr/>
          <a:lstStyle/>
          <a:p>
            <a:r>
              <a:rPr lang="en-IN" dirty="0"/>
              <a:t>FED (Federal Reserve System) Policy </a:t>
            </a:r>
          </a:p>
          <a:p>
            <a:r>
              <a:rPr lang="en-IN" dirty="0"/>
              <a:t>Cost of Inflation Index (For computation of Long Term Capital Gains) </a:t>
            </a:r>
          </a:p>
          <a:p>
            <a:r>
              <a:rPr lang="en-IN" dirty="0"/>
              <a:t>Consumer Price Index </a:t>
            </a:r>
          </a:p>
          <a:p>
            <a:r>
              <a:rPr lang="en-IN" dirty="0"/>
              <a:t>Wholesale Price Index </a:t>
            </a:r>
          </a:p>
          <a:p>
            <a:endParaRPr lang="en-IN" dirty="0"/>
          </a:p>
        </p:txBody>
      </p:sp>
    </p:spTree>
    <p:extLst>
      <p:ext uri="{BB962C8B-B14F-4D97-AF65-F5344CB8AC3E}">
        <p14:creationId xmlns:p14="http://schemas.microsoft.com/office/powerpoint/2010/main" val="808493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869E11E7-7B2A-D6DC-8E8A-7C764884B8F3}"/>
              </a:ext>
            </a:extLst>
          </p:cNvPr>
          <p:cNvSpPr>
            <a:spLocks noGrp="1"/>
          </p:cNvSpPr>
          <p:nvPr>
            <p:ph type="title"/>
          </p:nvPr>
        </p:nvSpPr>
        <p:spPr>
          <a:solidFill>
            <a:schemeClr val="accent4">
              <a:lumMod val="20000"/>
              <a:lumOff val="80000"/>
            </a:schemeClr>
          </a:solidFill>
        </p:spPr>
        <p:txBody>
          <a:bodyPr/>
          <a:lstStyle/>
          <a:p>
            <a:pPr>
              <a:defRPr/>
            </a:pPr>
            <a:r>
              <a:rPr lang="en-IN" altLang="en-US" dirty="0"/>
              <a:t>Financial Markets </a:t>
            </a:r>
          </a:p>
        </p:txBody>
      </p:sp>
      <p:sp>
        <p:nvSpPr>
          <p:cNvPr id="4099" name="Content Placeholder 2">
            <a:extLst>
              <a:ext uri="{FF2B5EF4-FFF2-40B4-BE49-F238E27FC236}">
                <a16:creationId xmlns:a16="http://schemas.microsoft.com/office/drawing/2014/main" id="{A27E36FA-1F07-D71E-0540-A7A829CBAB86}"/>
              </a:ext>
            </a:extLst>
          </p:cNvPr>
          <p:cNvSpPr>
            <a:spLocks noGrp="1"/>
          </p:cNvSpPr>
          <p:nvPr>
            <p:ph idx="1"/>
          </p:nvPr>
        </p:nvSpPr>
        <p:spPr/>
        <p:txBody>
          <a:bodyPr/>
          <a:lstStyle/>
          <a:p>
            <a:pPr marL="0" indent="0">
              <a:buFont typeface="Arial" panose="020B0604020202020204" pitchFamily="34" charset="0"/>
              <a:buNone/>
            </a:pPr>
            <a:endParaRPr lang="en-IN" altLang="en-US" dirty="0"/>
          </a:p>
        </p:txBody>
      </p:sp>
      <p:graphicFrame>
        <p:nvGraphicFramePr>
          <p:cNvPr id="3" name="Diagram 2">
            <a:extLst>
              <a:ext uri="{FF2B5EF4-FFF2-40B4-BE49-F238E27FC236}">
                <a16:creationId xmlns:a16="http://schemas.microsoft.com/office/drawing/2014/main" id="{92D4E111-73AF-041E-FE7C-40990F084B97}"/>
              </a:ext>
            </a:extLst>
          </p:cNvPr>
          <p:cNvGraphicFramePr/>
          <p:nvPr>
            <p:extLst>
              <p:ext uri="{D42A27DB-BD31-4B8C-83A1-F6EECF244321}">
                <p14:modId xmlns:p14="http://schemas.microsoft.com/office/powerpoint/2010/main" val="493471934"/>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E288028C-C04A-2D3F-9D1E-A31B11469017}"/>
              </a:ext>
            </a:extLst>
          </p:cNvPr>
          <p:cNvSpPr>
            <a:spLocks noGrp="1"/>
          </p:cNvSpPr>
          <p:nvPr>
            <p:ph type="title"/>
          </p:nvPr>
        </p:nvSpPr>
        <p:spPr>
          <a:solidFill>
            <a:schemeClr val="accent4">
              <a:lumMod val="20000"/>
              <a:lumOff val="80000"/>
            </a:schemeClr>
          </a:solidFill>
        </p:spPr>
        <p:txBody>
          <a:bodyPr/>
          <a:lstStyle/>
          <a:p>
            <a:pPr>
              <a:defRPr/>
            </a:pPr>
            <a:r>
              <a:rPr lang="en-IN" altLang="en-US" dirty="0"/>
              <a:t>Money Market </a:t>
            </a:r>
          </a:p>
        </p:txBody>
      </p:sp>
      <p:sp>
        <p:nvSpPr>
          <p:cNvPr id="5123" name="Content Placeholder 2">
            <a:extLst>
              <a:ext uri="{FF2B5EF4-FFF2-40B4-BE49-F238E27FC236}">
                <a16:creationId xmlns:a16="http://schemas.microsoft.com/office/drawing/2014/main" id="{45D4E8EA-338D-E8E6-390F-E8F2137DDAE7}"/>
              </a:ext>
            </a:extLst>
          </p:cNvPr>
          <p:cNvSpPr>
            <a:spLocks noGrp="1"/>
          </p:cNvSpPr>
          <p:nvPr>
            <p:ph idx="1"/>
          </p:nvPr>
        </p:nvSpPr>
        <p:spPr/>
        <p:txBody>
          <a:bodyPr/>
          <a:lstStyle/>
          <a:p>
            <a:pPr marL="0" indent="0">
              <a:buFont typeface="Arial" panose="020B0604020202020204" pitchFamily="34" charset="0"/>
              <a:buNone/>
            </a:pPr>
            <a:r>
              <a:rPr lang="en-IN" altLang="en-US"/>
              <a:t> </a:t>
            </a:r>
          </a:p>
          <a:p>
            <a:pPr marL="0" indent="0">
              <a:buFont typeface="Arial" panose="020B0604020202020204" pitchFamily="34" charset="0"/>
              <a:buNone/>
            </a:pPr>
            <a:endParaRPr lang="en-IN" altLang="en-US"/>
          </a:p>
        </p:txBody>
      </p:sp>
      <p:graphicFrame>
        <p:nvGraphicFramePr>
          <p:cNvPr id="2" name="Diagram 1">
            <a:extLst>
              <a:ext uri="{FF2B5EF4-FFF2-40B4-BE49-F238E27FC236}">
                <a16:creationId xmlns:a16="http://schemas.microsoft.com/office/drawing/2014/main" id="{C95BB04F-0D65-2552-9ADD-4E321FDFF85D}"/>
              </a:ext>
            </a:extLst>
          </p:cNvPr>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28DB7-9405-1A15-E479-54722663A802}"/>
              </a:ext>
            </a:extLst>
          </p:cNvPr>
          <p:cNvSpPr>
            <a:spLocks noGrp="1"/>
          </p:cNvSpPr>
          <p:nvPr>
            <p:ph type="title"/>
          </p:nvPr>
        </p:nvSpPr>
        <p:spPr>
          <a:xfrm>
            <a:off x="685800" y="160337"/>
            <a:ext cx="8229600" cy="1143000"/>
          </a:xfrm>
        </p:spPr>
        <p:style>
          <a:lnRef idx="2">
            <a:schemeClr val="dk1"/>
          </a:lnRef>
          <a:fillRef idx="1">
            <a:schemeClr val="lt1"/>
          </a:fillRef>
          <a:effectRef idx="0">
            <a:schemeClr val="dk1"/>
          </a:effectRef>
          <a:fontRef idx="minor">
            <a:schemeClr val="dk1"/>
          </a:fontRef>
        </p:style>
        <p:txBody>
          <a:bodyPr/>
          <a:lstStyle/>
          <a:p>
            <a:r>
              <a:rPr lang="en-IN" dirty="0"/>
              <a:t>Organised Segment </a:t>
            </a:r>
          </a:p>
        </p:txBody>
      </p:sp>
      <p:sp>
        <p:nvSpPr>
          <p:cNvPr id="3" name="Content Placeholder 2">
            <a:extLst>
              <a:ext uri="{FF2B5EF4-FFF2-40B4-BE49-F238E27FC236}">
                <a16:creationId xmlns:a16="http://schemas.microsoft.com/office/drawing/2014/main" id="{383129B4-E0DE-A3B0-236B-27B3F76A0C94}"/>
              </a:ext>
            </a:extLst>
          </p:cNvPr>
          <p:cNvSpPr>
            <a:spLocks noGrp="1"/>
          </p:cNvSpPr>
          <p:nvPr>
            <p:ph idx="1"/>
          </p:nvPr>
        </p:nvSpPr>
        <p:spPr>
          <a:solidFill>
            <a:schemeClr val="accent6">
              <a:lumMod val="20000"/>
              <a:lumOff val="80000"/>
            </a:schemeClr>
          </a:solidFill>
        </p:spPr>
        <p:txBody>
          <a:bodyPr/>
          <a:lstStyle/>
          <a:p>
            <a:r>
              <a:rPr lang="en-IN" dirty="0"/>
              <a:t>Commercial and other banks </a:t>
            </a:r>
          </a:p>
          <a:p>
            <a:r>
              <a:rPr lang="en-IN" dirty="0"/>
              <a:t>NBFCs </a:t>
            </a:r>
          </a:p>
          <a:p>
            <a:r>
              <a:rPr lang="en-IN" dirty="0"/>
              <a:t>Cooperative banks </a:t>
            </a:r>
          </a:p>
          <a:p>
            <a:r>
              <a:rPr lang="en-IN" dirty="0"/>
              <a:t>Financial and Investment institutions</a:t>
            </a:r>
          </a:p>
          <a:p>
            <a:r>
              <a:rPr lang="en-IN" dirty="0"/>
              <a:t>Corporates </a:t>
            </a:r>
          </a:p>
          <a:p>
            <a:r>
              <a:rPr lang="en-IN" dirty="0"/>
              <a:t>Mutual Funds </a:t>
            </a:r>
          </a:p>
          <a:p>
            <a:r>
              <a:rPr lang="en-IN" dirty="0"/>
              <a:t>Discount and Finance House of India  </a:t>
            </a:r>
          </a:p>
          <a:p>
            <a:endParaRPr lang="en-IN" dirty="0"/>
          </a:p>
        </p:txBody>
      </p:sp>
    </p:spTree>
    <p:extLst>
      <p:ext uri="{BB962C8B-B14F-4D97-AF65-F5344CB8AC3E}">
        <p14:creationId xmlns:p14="http://schemas.microsoft.com/office/powerpoint/2010/main" val="11852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C0B77CF6-51B1-062F-56B5-C99594D16425}"/>
              </a:ext>
            </a:extLst>
          </p:cNvPr>
          <p:cNvSpPr>
            <a:spLocks noGrp="1"/>
          </p:cNvSpPr>
          <p:nvPr>
            <p:ph type="title"/>
          </p:nvPr>
        </p:nvSpPr>
        <p:spPr>
          <a:solidFill>
            <a:schemeClr val="accent3">
              <a:lumMod val="40000"/>
              <a:lumOff val="60000"/>
            </a:schemeClr>
          </a:solidFill>
        </p:spPr>
        <p:txBody>
          <a:bodyPr/>
          <a:lstStyle/>
          <a:p>
            <a:pPr>
              <a:defRPr/>
            </a:pPr>
            <a:r>
              <a:rPr lang="en-US" altLang="en-US" dirty="0"/>
              <a:t>Lecture Outline (2) </a:t>
            </a:r>
            <a:endParaRPr lang="en-IN" altLang="en-US" dirty="0"/>
          </a:p>
        </p:txBody>
      </p:sp>
      <p:sp>
        <p:nvSpPr>
          <p:cNvPr id="3075" name="Content Placeholder 2">
            <a:extLst>
              <a:ext uri="{FF2B5EF4-FFF2-40B4-BE49-F238E27FC236}">
                <a16:creationId xmlns:a16="http://schemas.microsoft.com/office/drawing/2014/main" id="{EAC9CD90-865C-6D0A-E29E-CD8E0C902E62}"/>
              </a:ext>
            </a:extLst>
          </p:cNvPr>
          <p:cNvSpPr>
            <a:spLocks noGrp="1"/>
          </p:cNvSpPr>
          <p:nvPr>
            <p:ph idx="1"/>
          </p:nvPr>
        </p:nvSpPr>
        <p:spPr>
          <a:xfrm>
            <a:off x="457200" y="1600200"/>
            <a:ext cx="8229600" cy="4800600"/>
          </a:xfrm>
          <a:solidFill>
            <a:schemeClr val="accent3">
              <a:lumMod val="40000"/>
              <a:lumOff val="60000"/>
            </a:schemeClr>
          </a:solidFill>
        </p:spPr>
        <p:txBody>
          <a:bodyPr/>
          <a:lstStyle/>
          <a:p>
            <a:pPr>
              <a:defRPr/>
            </a:pPr>
            <a:r>
              <a:rPr lang="en-IN" altLang="en-US" sz="2800" dirty="0"/>
              <a:t>Concept and Definition </a:t>
            </a:r>
          </a:p>
          <a:p>
            <a:pPr>
              <a:defRPr/>
            </a:pPr>
            <a:r>
              <a:rPr lang="en-IN" altLang="en-US" sz="2800" dirty="0"/>
              <a:t>Importance </a:t>
            </a:r>
          </a:p>
          <a:p>
            <a:pPr>
              <a:defRPr/>
            </a:pPr>
            <a:r>
              <a:rPr lang="en-IN" altLang="en-US" sz="2800" dirty="0"/>
              <a:t>Money market organisation </a:t>
            </a:r>
          </a:p>
          <a:p>
            <a:pPr>
              <a:defRPr/>
            </a:pPr>
            <a:r>
              <a:rPr lang="en-IN" altLang="en-US" sz="2800" dirty="0"/>
              <a:t>Types </a:t>
            </a:r>
          </a:p>
          <a:p>
            <a:pPr>
              <a:defRPr/>
            </a:pPr>
            <a:r>
              <a:rPr lang="en-IN" altLang="en-US" sz="2800" dirty="0"/>
              <a:t>Call Money </a:t>
            </a:r>
          </a:p>
          <a:p>
            <a:pPr>
              <a:defRPr/>
            </a:pPr>
            <a:r>
              <a:rPr lang="en-IN" altLang="en-US" sz="2800" dirty="0"/>
              <a:t>Treasury Bills Market </a:t>
            </a:r>
          </a:p>
          <a:p>
            <a:pPr>
              <a:defRPr/>
            </a:pPr>
            <a:r>
              <a:rPr lang="en-IN" altLang="en-US" sz="2800" dirty="0"/>
              <a:t>Certificate of Deposits </a:t>
            </a:r>
          </a:p>
          <a:p>
            <a:pPr>
              <a:defRPr/>
            </a:pPr>
            <a:r>
              <a:rPr lang="en-IN" altLang="en-US" sz="2800" dirty="0"/>
              <a:t>Commercial Papers </a:t>
            </a:r>
          </a:p>
          <a:p>
            <a:pPr>
              <a:defRPr/>
            </a:pPr>
            <a:r>
              <a:rPr lang="en-IN" altLang="en-US" sz="2800" dirty="0"/>
              <a:t>Commercial Bills </a:t>
            </a:r>
            <a:endParaRPr lang="en-IN" altLang="en-US" dirty="0"/>
          </a:p>
        </p:txBody>
      </p:sp>
    </p:spTree>
    <p:extLst>
      <p:ext uri="{BB962C8B-B14F-4D97-AF65-F5344CB8AC3E}">
        <p14:creationId xmlns:p14="http://schemas.microsoft.com/office/powerpoint/2010/main" val="781947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BC4C1-C31B-459F-BAD2-51AD32035581}"/>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Unorganised Segment </a:t>
            </a:r>
          </a:p>
        </p:txBody>
      </p:sp>
      <p:sp>
        <p:nvSpPr>
          <p:cNvPr id="3" name="Content Placeholder 2">
            <a:extLst>
              <a:ext uri="{FF2B5EF4-FFF2-40B4-BE49-F238E27FC236}">
                <a16:creationId xmlns:a16="http://schemas.microsoft.com/office/drawing/2014/main" id="{DA73AF8F-3463-33D0-B190-96C5E1AC0E2C}"/>
              </a:ext>
            </a:extLst>
          </p:cNvPr>
          <p:cNvSpPr>
            <a:spLocks noGrp="1"/>
          </p:cNvSpPr>
          <p:nvPr>
            <p:ph idx="1"/>
          </p:nvPr>
        </p:nvSpPr>
        <p:spPr>
          <a:solidFill>
            <a:schemeClr val="accent6">
              <a:lumMod val="20000"/>
              <a:lumOff val="80000"/>
            </a:schemeClr>
          </a:solidFill>
        </p:spPr>
        <p:txBody>
          <a:bodyPr/>
          <a:lstStyle/>
          <a:p>
            <a:r>
              <a:rPr lang="en-IN" dirty="0"/>
              <a:t>Money lenders </a:t>
            </a:r>
          </a:p>
          <a:p>
            <a:r>
              <a:rPr lang="en-IN" dirty="0"/>
              <a:t>Indigenous Bankers </a:t>
            </a:r>
          </a:p>
          <a:p>
            <a:r>
              <a:rPr lang="en-IN" dirty="0" err="1"/>
              <a:t>Nidhis</a:t>
            </a:r>
            <a:r>
              <a:rPr lang="en-IN" dirty="0"/>
              <a:t> (Mutual Fund Association) </a:t>
            </a:r>
          </a:p>
          <a:p>
            <a:r>
              <a:rPr lang="en-IN" dirty="0"/>
              <a:t>Chit Funds </a:t>
            </a:r>
          </a:p>
        </p:txBody>
      </p:sp>
    </p:spTree>
    <p:extLst>
      <p:ext uri="{BB962C8B-B14F-4D97-AF65-F5344CB8AC3E}">
        <p14:creationId xmlns:p14="http://schemas.microsoft.com/office/powerpoint/2010/main" val="3113848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3BC10-4507-A1A0-9598-B10969761D2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Money Market </a:t>
            </a:r>
          </a:p>
        </p:txBody>
      </p:sp>
      <p:sp>
        <p:nvSpPr>
          <p:cNvPr id="3" name="Content Placeholder 2">
            <a:extLst>
              <a:ext uri="{FF2B5EF4-FFF2-40B4-BE49-F238E27FC236}">
                <a16:creationId xmlns:a16="http://schemas.microsoft.com/office/drawing/2014/main" id="{62AC477F-14A2-BBAA-C766-BA0C2F4CC216}"/>
              </a:ext>
            </a:extLst>
          </p:cNvPr>
          <p:cNvSpPr>
            <a:spLocks noGrp="1"/>
          </p:cNvSpPr>
          <p:nvPr>
            <p:ph idx="1"/>
          </p:nvPr>
        </p:nvSpPr>
        <p:spPr>
          <a:solidFill>
            <a:schemeClr val="accent6">
              <a:lumMod val="20000"/>
              <a:lumOff val="80000"/>
            </a:schemeClr>
          </a:solidFill>
        </p:spPr>
        <p:txBody>
          <a:bodyPr/>
          <a:lstStyle/>
          <a:p>
            <a:r>
              <a:rPr lang="en-US" dirty="0"/>
              <a:t>Money market is the market for financial asset that close substitutes for money. </a:t>
            </a:r>
          </a:p>
          <a:p>
            <a:r>
              <a:rPr lang="en-US" dirty="0"/>
              <a:t>It is the market for instruments ranging from one day deployment for example call money market to a few months but up to or less than one year. </a:t>
            </a:r>
          </a:p>
          <a:p>
            <a:r>
              <a:rPr lang="en-US" dirty="0"/>
              <a:t>Duration: From 1 day to 1 year </a:t>
            </a:r>
            <a:endParaRPr lang="en-IN" dirty="0"/>
          </a:p>
        </p:txBody>
      </p:sp>
    </p:spTree>
    <p:extLst>
      <p:ext uri="{BB962C8B-B14F-4D97-AF65-F5344CB8AC3E}">
        <p14:creationId xmlns:p14="http://schemas.microsoft.com/office/powerpoint/2010/main" val="1085117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90F96-615A-11BC-0817-733073560ED6}"/>
              </a:ext>
            </a:extLst>
          </p:cNvPr>
          <p:cNvSpPr>
            <a:spLocks noGrp="1"/>
          </p:cNvSpPr>
          <p:nvPr>
            <p:ph type="title"/>
          </p:nvPr>
        </p:nvSpPr>
        <p:spPr>
          <a:solidFill>
            <a:schemeClr val="accent5">
              <a:lumMod val="40000"/>
              <a:lumOff val="60000"/>
            </a:schemeClr>
          </a:solidFill>
        </p:spPr>
        <p:txBody>
          <a:bodyPr/>
          <a:lstStyle/>
          <a:p>
            <a:pPr>
              <a:defRPr/>
            </a:pPr>
            <a:r>
              <a:rPr lang="en-IN" altLang="en-US" dirty="0"/>
              <a:t>Concept and Definition </a:t>
            </a:r>
          </a:p>
        </p:txBody>
      </p:sp>
      <p:sp>
        <p:nvSpPr>
          <p:cNvPr id="3" name="Content Placeholder 2">
            <a:extLst>
              <a:ext uri="{FF2B5EF4-FFF2-40B4-BE49-F238E27FC236}">
                <a16:creationId xmlns:a16="http://schemas.microsoft.com/office/drawing/2014/main" id="{2D710DD3-D457-F1B7-5BC8-C950DD518565}"/>
              </a:ext>
            </a:extLst>
          </p:cNvPr>
          <p:cNvSpPr>
            <a:spLocks noGrp="1"/>
          </p:cNvSpPr>
          <p:nvPr>
            <p:ph idx="1"/>
          </p:nvPr>
        </p:nvSpPr>
        <p:spPr>
          <a:xfrm>
            <a:off x="457200" y="1600200"/>
            <a:ext cx="8229600" cy="4983163"/>
          </a:xfrm>
          <a:solidFill>
            <a:schemeClr val="accent3">
              <a:lumMod val="20000"/>
              <a:lumOff val="80000"/>
            </a:schemeClr>
          </a:solidFill>
        </p:spPr>
        <p:txBody>
          <a:bodyPr/>
          <a:lstStyle/>
          <a:p>
            <a:pPr marL="0" indent="0" algn="just">
              <a:buFont typeface="Arial" panose="020B0604020202020204" pitchFamily="34" charset="0"/>
              <a:buNone/>
              <a:defRPr/>
            </a:pPr>
            <a:r>
              <a:rPr lang="en-US" dirty="0"/>
              <a:t>The money market is a market for financial assets that are close substitutes for money. It is a market for overnight to short-term funds and instruments having a maturity period of one or less than one year.</a:t>
            </a:r>
          </a:p>
          <a:p>
            <a:pPr marL="0" indent="0" algn="just">
              <a:buFont typeface="Arial" panose="020B0604020202020204" pitchFamily="34" charset="0"/>
              <a:buNone/>
              <a:defRPr/>
            </a:pPr>
            <a:r>
              <a:rPr lang="en-US" dirty="0"/>
              <a:t>It is not a physical location (like the stock market), but an activity that is conducted over the telephone. The money market constitutes a very important segment of the Indian financial system.</a:t>
            </a:r>
          </a:p>
          <a:p>
            <a:pPr marL="0" indent="0" algn="just">
              <a:buFont typeface="Arial" panose="020B0604020202020204" pitchFamily="34" charset="0"/>
              <a:buNone/>
              <a:defRPr/>
            </a:pP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7C38E2-11DF-7A1B-5CCD-CDAE53BC475B}"/>
              </a:ext>
            </a:extLst>
          </p:cNvPr>
          <p:cNvSpPr>
            <a:spLocks noGrp="1"/>
          </p:cNvSpPr>
          <p:nvPr>
            <p:ph idx="1"/>
          </p:nvPr>
        </p:nvSpPr>
        <p:spPr>
          <a:xfrm>
            <a:off x="533400" y="609600"/>
            <a:ext cx="8229600" cy="5410200"/>
          </a:xfrm>
          <a:solidFill>
            <a:schemeClr val="accent4">
              <a:lumMod val="20000"/>
              <a:lumOff val="80000"/>
            </a:schemeClr>
          </a:solidFill>
        </p:spPr>
        <p:txBody>
          <a:bodyPr/>
          <a:lstStyle/>
          <a:p>
            <a:pPr marL="0" indent="0">
              <a:buFont typeface="Arial" panose="020B0604020202020204" pitchFamily="34" charset="0"/>
              <a:buNone/>
              <a:defRPr/>
            </a:pPr>
            <a:endParaRPr lang="en-US" sz="2400" dirty="0"/>
          </a:p>
          <a:p>
            <a:pPr>
              <a:defRPr/>
            </a:pPr>
            <a:r>
              <a:rPr lang="en-US" sz="2800" dirty="0"/>
              <a:t>It is not a single market but a collection of markets for several instruments. </a:t>
            </a:r>
          </a:p>
          <a:p>
            <a:pPr algn="just">
              <a:defRPr/>
            </a:pPr>
            <a:r>
              <a:rPr lang="en-US" sz="2800" dirty="0"/>
              <a:t>It is a wholesale market of short-term debt instruments. </a:t>
            </a:r>
          </a:p>
          <a:p>
            <a:pPr algn="just">
              <a:defRPr/>
            </a:pPr>
            <a:r>
              <a:rPr lang="en-US" sz="2800" dirty="0"/>
              <a:t>Its principal feature is </a:t>
            </a:r>
            <a:r>
              <a:rPr lang="en-US" sz="2800" dirty="0" err="1"/>
              <a:t>honour</a:t>
            </a:r>
            <a:r>
              <a:rPr lang="en-US" sz="2800" dirty="0"/>
              <a:t> where the creditworthiness of the participants is important. </a:t>
            </a:r>
          </a:p>
          <a:p>
            <a:pPr algn="just">
              <a:defRPr/>
            </a:pPr>
            <a:r>
              <a:rPr lang="en-US" sz="2800" dirty="0"/>
              <a:t>It is a need-based market wherein the demand and supply of money shape the market. </a:t>
            </a:r>
            <a:endParaRPr lang="en-IN"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81E9E-8C20-51B6-0040-7B108C39CC16}"/>
              </a:ext>
            </a:extLst>
          </p:cNvPr>
          <p:cNvSpPr>
            <a:spLocks noGrp="1"/>
          </p:cNvSpPr>
          <p:nvPr>
            <p:ph type="title"/>
          </p:nvPr>
        </p:nvSpPr>
        <p:spPr>
          <a:solidFill>
            <a:schemeClr val="accent3">
              <a:lumMod val="40000"/>
              <a:lumOff val="60000"/>
            </a:schemeClr>
          </a:solidFill>
        </p:spPr>
        <p:txBody>
          <a:bodyPr/>
          <a:lstStyle/>
          <a:p>
            <a:pPr>
              <a:defRPr/>
            </a:pPr>
            <a:r>
              <a:rPr lang="en-US" sz="3600" dirty="0"/>
              <a:t>Main Participants of Money Market </a:t>
            </a:r>
            <a:endParaRPr lang="en-IN" sz="3600" dirty="0"/>
          </a:p>
        </p:txBody>
      </p:sp>
      <p:sp>
        <p:nvSpPr>
          <p:cNvPr id="3" name="Content Placeholder 2">
            <a:extLst>
              <a:ext uri="{FF2B5EF4-FFF2-40B4-BE49-F238E27FC236}">
                <a16:creationId xmlns:a16="http://schemas.microsoft.com/office/drawing/2014/main" id="{2955EC99-431D-1918-9D7F-44B01BF62872}"/>
              </a:ext>
            </a:extLst>
          </p:cNvPr>
          <p:cNvSpPr>
            <a:spLocks noGrp="1"/>
          </p:cNvSpPr>
          <p:nvPr>
            <p:ph idx="1"/>
          </p:nvPr>
        </p:nvSpPr>
        <p:spPr>
          <a:solidFill>
            <a:schemeClr val="accent5">
              <a:lumMod val="20000"/>
              <a:lumOff val="80000"/>
            </a:schemeClr>
          </a:solidFill>
        </p:spPr>
        <p:txBody>
          <a:bodyPr/>
          <a:lstStyle/>
          <a:p>
            <a:pPr>
              <a:defRPr/>
            </a:pPr>
            <a:r>
              <a:rPr lang="en-US" sz="2400" dirty="0"/>
              <a:t>Reserve Bank of India (RBI)</a:t>
            </a:r>
          </a:p>
          <a:p>
            <a:pPr>
              <a:defRPr/>
            </a:pPr>
            <a:r>
              <a:rPr lang="en-US" sz="2400" dirty="0"/>
              <a:t>Discount and Finance House of India (DFHI)</a:t>
            </a:r>
          </a:p>
          <a:p>
            <a:pPr>
              <a:defRPr/>
            </a:pPr>
            <a:r>
              <a:rPr lang="en-US" sz="2400" dirty="0"/>
              <a:t>Mutual funds, Insurance companies</a:t>
            </a:r>
          </a:p>
          <a:p>
            <a:pPr>
              <a:defRPr/>
            </a:pPr>
            <a:r>
              <a:rPr lang="en-US" sz="2400" dirty="0"/>
              <a:t>Banks, Corporate investors</a:t>
            </a:r>
          </a:p>
          <a:p>
            <a:pPr>
              <a:defRPr/>
            </a:pPr>
            <a:r>
              <a:rPr lang="en-US" sz="2400" dirty="0"/>
              <a:t>Non-banking finance companies (NBFCs) </a:t>
            </a:r>
          </a:p>
          <a:p>
            <a:pPr>
              <a:defRPr/>
            </a:pPr>
            <a:r>
              <a:rPr lang="en-US" sz="2400" dirty="0"/>
              <a:t>State governments, Provident funds</a:t>
            </a:r>
          </a:p>
          <a:p>
            <a:pPr>
              <a:defRPr/>
            </a:pPr>
            <a:r>
              <a:rPr lang="en-US" sz="2400" dirty="0"/>
              <a:t>Primary dealers </a:t>
            </a:r>
          </a:p>
          <a:p>
            <a:pPr>
              <a:defRPr/>
            </a:pPr>
            <a:r>
              <a:rPr lang="en-US" sz="2400" dirty="0"/>
              <a:t>Securities Trading Corporation of India (STCI)</a:t>
            </a:r>
          </a:p>
          <a:p>
            <a:pPr>
              <a:defRPr/>
            </a:pPr>
            <a:r>
              <a:rPr lang="en-US" sz="2400" dirty="0"/>
              <a:t>Public sector undertakings (PSUs)</a:t>
            </a:r>
          </a:p>
          <a:p>
            <a:pPr>
              <a:defRPr/>
            </a:pPr>
            <a:r>
              <a:rPr lang="en-US" sz="2400" dirty="0"/>
              <a:t>Non-resident Indians. </a:t>
            </a:r>
          </a:p>
          <a:p>
            <a:pPr>
              <a:defRPr/>
            </a:pP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F9A5D21-B5DC-6FD0-26BD-1E5D505F6C7C}"/>
              </a:ext>
            </a:extLst>
          </p:cNvPr>
          <p:cNvSpPr>
            <a:spLocks noGrp="1"/>
          </p:cNvSpPr>
          <p:nvPr>
            <p:ph type="title"/>
          </p:nvPr>
        </p:nvSpPr>
        <p:spPr>
          <a:solidFill>
            <a:schemeClr val="accent3">
              <a:lumMod val="40000"/>
              <a:lumOff val="60000"/>
            </a:schemeClr>
          </a:solidFill>
        </p:spPr>
        <p:txBody>
          <a:bodyPr/>
          <a:lstStyle/>
          <a:p>
            <a:pPr>
              <a:defRPr/>
            </a:pPr>
            <a:r>
              <a:rPr lang="en-IN" altLang="en-US" dirty="0"/>
              <a:t>Importance</a:t>
            </a:r>
          </a:p>
        </p:txBody>
      </p:sp>
      <p:sp>
        <p:nvSpPr>
          <p:cNvPr id="8195" name="Content Placeholder 2">
            <a:extLst>
              <a:ext uri="{FF2B5EF4-FFF2-40B4-BE49-F238E27FC236}">
                <a16:creationId xmlns:a16="http://schemas.microsoft.com/office/drawing/2014/main" id="{222550B7-A261-DC4E-6CF4-54907B3419EE}"/>
              </a:ext>
            </a:extLst>
          </p:cNvPr>
          <p:cNvSpPr>
            <a:spLocks noGrp="1"/>
          </p:cNvSpPr>
          <p:nvPr>
            <p:ph idx="1"/>
          </p:nvPr>
        </p:nvSpPr>
        <p:spPr>
          <a:solidFill>
            <a:schemeClr val="tx2">
              <a:lumMod val="20000"/>
              <a:lumOff val="80000"/>
            </a:schemeClr>
          </a:solidFill>
          <a:ln>
            <a:solidFill>
              <a:schemeClr val="accent3">
                <a:lumMod val="20000"/>
                <a:lumOff val="80000"/>
              </a:schemeClr>
            </a:solidFill>
          </a:ln>
        </p:spPr>
        <p:txBody>
          <a:bodyPr/>
          <a:lstStyle/>
          <a:p>
            <a:pPr algn="just">
              <a:defRPr/>
            </a:pPr>
            <a:r>
              <a:rPr lang="en-US" dirty="0"/>
              <a:t>Provides a stable source of funds to banks </a:t>
            </a:r>
          </a:p>
          <a:p>
            <a:pPr algn="just">
              <a:defRPr/>
            </a:pPr>
            <a:r>
              <a:rPr lang="en-US" dirty="0"/>
              <a:t>Encourages development of non-bank entities</a:t>
            </a:r>
          </a:p>
          <a:p>
            <a:pPr algn="just">
              <a:defRPr/>
            </a:pPr>
            <a:r>
              <a:rPr lang="en-US" dirty="0"/>
              <a:t>Facilitates government market borrowing </a:t>
            </a:r>
          </a:p>
          <a:p>
            <a:pPr algn="just">
              <a:defRPr/>
            </a:pPr>
            <a:r>
              <a:rPr lang="en-US" dirty="0"/>
              <a:t>Makes effective monetary policy actions </a:t>
            </a:r>
          </a:p>
          <a:p>
            <a:pPr algn="just">
              <a:defRPr/>
            </a:pPr>
            <a:r>
              <a:rPr lang="en-US" dirty="0"/>
              <a:t>Helps in pricing different floating</a:t>
            </a:r>
            <a:endParaRPr lang="en-I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7655A-A045-CC7A-F850-91281CD1CF28}"/>
              </a:ext>
            </a:extLst>
          </p:cNvPr>
          <p:cNvSpPr>
            <a:spLocks noGrp="1"/>
          </p:cNvSpPr>
          <p:nvPr>
            <p:ph type="title"/>
          </p:nvPr>
        </p:nvSpPr>
        <p:spPr>
          <a:solidFill>
            <a:schemeClr val="tx2">
              <a:lumMod val="20000"/>
              <a:lumOff val="80000"/>
            </a:schemeClr>
          </a:solidFill>
        </p:spPr>
        <p:txBody>
          <a:bodyPr/>
          <a:lstStyle/>
          <a:p>
            <a:pPr>
              <a:defRPr/>
            </a:pPr>
            <a:r>
              <a:rPr lang="en-IN" dirty="0"/>
              <a:t>Role of RBI </a:t>
            </a:r>
          </a:p>
        </p:txBody>
      </p:sp>
      <p:sp>
        <p:nvSpPr>
          <p:cNvPr id="10243" name="Content Placeholder 2">
            <a:extLst>
              <a:ext uri="{FF2B5EF4-FFF2-40B4-BE49-F238E27FC236}">
                <a16:creationId xmlns:a16="http://schemas.microsoft.com/office/drawing/2014/main" id="{75E105FD-4E6C-7A8B-5E6F-8072A15FF9BF}"/>
              </a:ext>
            </a:extLst>
          </p:cNvPr>
          <p:cNvSpPr>
            <a:spLocks noGrp="1"/>
          </p:cNvSpPr>
          <p:nvPr>
            <p:ph idx="1"/>
          </p:nvPr>
        </p:nvSpPr>
        <p:spPr>
          <a:solidFill>
            <a:schemeClr val="accent6">
              <a:lumMod val="20000"/>
              <a:lumOff val="80000"/>
            </a:schemeClr>
          </a:solidFill>
        </p:spPr>
        <p:txBody>
          <a:bodyPr/>
          <a:lstStyle/>
          <a:p>
            <a:pPr algn="just"/>
            <a:r>
              <a:rPr lang="en-US" altLang="en-US" dirty="0"/>
              <a:t>To ensure that liquidity and short-term interest rates are maintained at levels consistent with the monetary policy objectives of maintaining price stability; </a:t>
            </a:r>
          </a:p>
          <a:p>
            <a:pPr algn="just"/>
            <a:r>
              <a:rPr lang="en-US" altLang="en-US" dirty="0"/>
              <a:t>To ensure an adequate flow of credit to the productive sectors of the economy; and </a:t>
            </a:r>
          </a:p>
          <a:p>
            <a:pPr algn="just"/>
            <a:r>
              <a:rPr lang="en-US" altLang="en-US" dirty="0"/>
              <a:t>To bring about order in the foreign exchange market. </a:t>
            </a:r>
            <a:endParaRPr lang="en-I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E42D735-F882-3C1F-998A-CDCFAFCD16B0}"/>
              </a:ext>
            </a:extLst>
          </p:cNvPr>
          <p:cNvSpPr>
            <a:spLocks noGrp="1"/>
          </p:cNvSpPr>
          <p:nvPr>
            <p:ph type="title"/>
          </p:nvPr>
        </p:nvSpPr>
        <p:spPr>
          <a:solidFill>
            <a:schemeClr val="accent5">
              <a:lumMod val="20000"/>
              <a:lumOff val="80000"/>
            </a:schemeClr>
          </a:solidFill>
        </p:spPr>
        <p:txBody>
          <a:bodyPr/>
          <a:lstStyle/>
          <a:p>
            <a:pPr>
              <a:defRPr/>
            </a:pPr>
            <a:r>
              <a:rPr lang="en-IN" altLang="en-US" dirty="0"/>
              <a:t>Money Market Instruments </a:t>
            </a:r>
          </a:p>
        </p:txBody>
      </p:sp>
      <p:sp>
        <p:nvSpPr>
          <p:cNvPr id="11267" name="Content Placeholder 2">
            <a:extLst>
              <a:ext uri="{FF2B5EF4-FFF2-40B4-BE49-F238E27FC236}">
                <a16:creationId xmlns:a16="http://schemas.microsoft.com/office/drawing/2014/main" id="{81396BD2-4493-46AC-FDD1-529BA48002A2}"/>
              </a:ext>
            </a:extLst>
          </p:cNvPr>
          <p:cNvSpPr>
            <a:spLocks noGrp="1"/>
          </p:cNvSpPr>
          <p:nvPr>
            <p:ph idx="1"/>
          </p:nvPr>
        </p:nvSpPr>
        <p:spPr>
          <a:solidFill>
            <a:schemeClr val="accent6">
              <a:lumMod val="20000"/>
              <a:lumOff val="80000"/>
            </a:schemeClr>
          </a:solidFill>
        </p:spPr>
        <p:txBody>
          <a:bodyPr/>
          <a:lstStyle/>
          <a:p>
            <a:r>
              <a:rPr lang="en-US" altLang="en-US" dirty="0"/>
              <a:t>1. Treasury bills (T-bills)</a:t>
            </a:r>
          </a:p>
          <a:p>
            <a:r>
              <a:rPr lang="en-US" altLang="en-US" dirty="0"/>
              <a:t>2. Call/notice money market—Call (overnight) and short notice (up to 14 days)</a:t>
            </a:r>
          </a:p>
          <a:p>
            <a:r>
              <a:rPr lang="en-US" altLang="en-US" dirty="0"/>
              <a:t>3. Commercial Papers (CPs); </a:t>
            </a:r>
          </a:p>
          <a:p>
            <a:r>
              <a:rPr lang="en-US" altLang="en-US" dirty="0"/>
              <a:t>4. Certificates of Deposits (CDs); </a:t>
            </a:r>
          </a:p>
          <a:p>
            <a:r>
              <a:rPr lang="en-US" altLang="en-US" dirty="0"/>
              <a:t>5. Commercial Bills (CBs) </a:t>
            </a:r>
          </a:p>
          <a:p>
            <a:r>
              <a:rPr lang="en-US" altLang="en-US" dirty="0"/>
              <a:t>6. </a:t>
            </a:r>
            <a:r>
              <a:rPr lang="en-US" altLang="en-US" dirty="0" err="1"/>
              <a:t>Collateralised</a:t>
            </a:r>
            <a:r>
              <a:rPr lang="en-US" altLang="en-US" dirty="0"/>
              <a:t> Borrowing and Lending Obligation (CBLO)</a:t>
            </a:r>
            <a:endParaRPr lang="en-I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0D2EA-5F7E-2D37-EBE4-FB7119F0D213}"/>
              </a:ext>
            </a:extLst>
          </p:cNvPr>
          <p:cNvSpPr>
            <a:spLocks noGrp="1"/>
          </p:cNvSpPr>
          <p:nvPr>
            <p:ph type="title"/>
          </p:nvPr>
        </p:nvSpPr>
        <p:spPr/>
        <p:txBody>
          <a:bodyPr/>
          <a:lstStyle/>
          <a:p>
            <a:r>
              <a:rPr lang="en-IN" dirty="0"/>
              <a:t>Treasury Bills </a:t>
            </a:r>
          </a:p>
        </p:txBody>
      </p:sp>
      <p:sp>
        <p:nvSpPr>
          <p:cNvPr id="3" name="Content Placeholder 2">
            <a:extLst>
              <a:ext uri="{FF2B5EF4-FFF2-40B4-BE49-F238E27FC236}">
                <a16:creationId xmlns:a16="http://schemas.microsoft.com/office/drawing/2014/main" id="{5D9751F9-5304-2DE9-C961-58954AA3B277}"/>
              </a:ext>
            </a:extLst>
          </p:cNvPr>
          <p:cNvSpPr>
            <a:spLocks noGrp="1"/>
          </p:cNvSpPr>
          <p:nvPr>
            <p:ph idx="1"/>
          </p:nvPr>
        </p:nvSpPr>
        <p:spPr/>
        <p:txBody>
          <a:bodyPr/>
          <a:lstStyle/>
          <a:p>
            <a:r>
              <a:rPr lang="en-IN" dirty="0"/>
              <a:t>Who will issue? </a:t>
            </a:r>
          </a:p>
          <a:p>
            <a:r>
              <a:rPr lang="en-IN" dirty="0"/>
              <a:t>Why? </a:t>
            </a:r>
          </a:p>
          <a:p>
            <a:r>
              <a:rPr lang="en-IN" dirty="0"/>
              <a:t>60 Days TB (auction basis) </a:t>
            </a:r>
          </a:p>
          <a:p>
            <a:pPr lvl="1"/>
            <a:r>
              <a:rPr lang="en-IN" dirty="0"/>
              <a:t>Face Value Rs.100 </a:t>
            </a:r>
          </a:p>
          <a:p>
            <a:pPr lvl="1"/>
            <a:r>
              <a:rPr lang="en-IN" dirty="0"/>
              <a:t>Issue Price? </a:t>
            </a:r>
          </a:p>
          <a:p>
            <a:pPr lvl="1"/>
            <a:r>
              <a:rPr lang="en-IN" dirty="0"/>
              <a:t>Rs.98 </a:t>
            </a:r>
          </a:p>
          <a:p>
            <a:r>
              <a:rPr lang="en-IN" dirty="0"/>
              <a:t>182 Days </a:t>
            </a:r>
          </a:p>
          <a:p>
            <a:r>
              <a:rPr lang="en-IN" dirty="0"/>
              <a:t>365 Days </a:t>
            </a:r>
          </a:p>
          <a:p>
            <a:pPr marL="0" indent="0">
              <a:buNone/>
            </a:pPr>
            <a:endParaRPr lang="en-IN" dirty="0"/>
          </a:p>
        </p:txBody>
      </p:sp>
    </p:spTree>
    <p:extLst>
      <p:ext uri="{BB962C8B-B14F-4D97-AF65-F5344CB8AC3E}">
        <p14:creationId xmlns:p14="http://schemas.microsoft.com/office/powerpoint/2010/main" val="41245080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DC4A0-2673-7BFA-7BC7-4D8D511CEF99}"/>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Call Money, Notice Money and Term Money </a:t>
            </a:r>
            <a:endParaRPr lang="en-IN" dirty="0"/>
          </a:p>
        </p:txBody>
      </p:sp>
      <p:sp>
        <p:nvSpPr>
          <p:cNvPr id="3" name="Content Placeholder 2">
            <a:extLst>
              <a:ext uri="{FF2B5EF4-FFF2-40B4-BE49-F238E27FC236}">
                <a16:creationId xmlns:a16="http://schemas.microsoft.com/office/drawing/2014/main" id="{5F91C7F4-5A55-752C-E9C8-263613CC2AAC}"/>
              </a:ext>
            </a:extLst>
          </p:cNvPr>
          <p:cNvSpPr>
            <a:spLocks noGrp="1"/>
          </p:cNvSpPr>
          <p:nvPr>
            <p:ph idx="1"/>
          </p:nvPr>
        </p:nvSpPr>
        <p:spPr>
          <a:solidFill>
            <a:schemeClr val="accent6">
              <a:lumMod val="20000"/>
              <a:lumOff val="80000"/>
            </a:schemeClr>
          </a:solidFill>
        </p:spPr>
        <p:txBody>
          <a:bodyPr/>
          <a:lstStyle/>
          <a:p>
            <a:r>
              <a:rPr lang="en-US" dirty="0"/>
              <a:t>This is the short-term borrowing and lending operations between banks and sometimes with and between primary dealers.</a:t>
            </a:r>
          </a:p>
          <a:p>
            <a:r>
              <a:rPr lang="en-US" dirty="0"/>
              <a:t>Call money is for overnight deployment i.e. for one day.</a:t>
            </a:r>
          </a:p>
          <a:p>
            <a:r>
              <a:rPr lang="en-US" dirty="0"/>
              <a:t>Notice money is 2 to 14 days</a:t>
            </a:r>
          </a:p>
          <a:p>
            <a:r>
              <a:rPr lang="en-US" dirty="0"/>
              <a:t>Term Money is for a tenure 15 days and longer</a:t>
            </a:r>
            <a:endParaRPr lang="en-IN" dirty="0"/>
          </a:p>
        </p:txBody>
      </p:sp>
    </p:spTree>
    <p:extLst>
      <p:ext uri="{BB962C8B-B14F-4D97-AF65-F5344CB8AC3E}">
        <p14:creationId xmlns:p14="http://schemas.microsoft.com/office/powerpoint/2010/main" val="2320949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36E21-E623-07AB-05E2-D607DE79832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sz="3600" dirty="0"/>
              <a:t>Sources of Finance: Based on Time Period  </a:t>
            </a:r>
          </a:p>
        </p:txBody>
      </p:sp>
      <p:sp>
        <p:nvSpPr>
          <p:cNvPr id="3" name="Content Placeholder 2">
            <a:extLst>
              <a:ext uri="{FF2B5EF4-FFF2-40B4-BE49-F238E27FC236}">
                <a16:creationId xmlns:a16="http://schemas.microsoft.com/office/drawing/2014/main" id="{987627D4-BDA3-ED49-23FA-694F7687ACBB}"/>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IN" dirty="0"/>
              <a:t>Short-term [Current Assets][ </a:t>
            </a:r>
            <a:r>
              <a:rPr lang="en-IN" dirty="0" err="1"/>
              <a:t>Upto</a:t>
            </a:r>
            <a:r>
              <a:rPr lang="en-IN" dirty="0"/>
              <a:t> 1 year] </a:t>
            </a:r>
          </a:p>
          <a:p>
            <a:pPr lvl="1"/>
            <a:r>
              <a:rPr lang="en-IN" dirty="0"/>
              <a:t>Working Capital </a:t>
            </a:r>
          </a:p>
          <a:p>
            <a:r>
              <a:rPr lang="en-IN" dirty="0"/>
              <a:t>Long-term [Fixed Assets] </a:t>
            </a:r>
          </a:p>
          <a:p>
            <a:r>
              <a:rPr lang="en-IN" dirty="0"/>
              <a:t>Medium term [ Adv Campaign] </a:t>
            </a:r>
          </a:p>
        </p:txBody>
      </p:sp>
    </p:spTree>
    <p:extLst>
      <p:ext uri="{BB962C8B-B14F-4D97-AF65-F5344CB8AC3E}">
        <p14:creationId xmlns:p14="http://schemas.microsoft.com/office/powerpoint/2010/main" val="28984248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BD0A1-01AE-4A54-48EE-165147E3691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Location: Call Money </a:t>
            </a:r>
          </a:p>
        </p:txBody>
      </p:sp>
      <p:sp>
        <p:nvSpPr>
          <p:cNvPr id="3" name="Content Placeholder 2">
            <a:extLst>
              <a:ext uri="{FF2B5EF4-FFF2-40B4-BE49-F238E27FC236}">
                <a16:creationId xmlns:a16="http://schemas.microsoft.com/office/drawing/2014/main" id="{E2819853-A97D-9B6D-BF03-B3DFD0955DDB}"/>
              </a:ext>
            </a:extLst>
          </p:cNvPr>
          <p:cNvSpPr>
            <a:spLocks noGrp="1"/>
          </p:cNvSpPr>
          <p:nvPr>
            <p:ph idx="1"/>
          </p:nvPr>
        </p:nvSpPr>
        <p:spPr>
          <a:solidFill>
            <a:schemeClr val="accent6">
              <a:lumMod val="20000"/>
              <a:lumOff val="80000"/>
            </a:schemeClr>
          </a:solidFill>
        </p:spPr>
        <p:txBody>
          <a:bodyPr/>
          <a:lstStyle/>
          <a:p>
            <a:r>
              <a:rPr lang="en-IN" dirty="0"/>
              <a:t>Inter-bank money market </a:t>
            </a:r>
          </a:p>
          <a:p>
            <a:r>
              <a:rPr lang="en-IN" dirty="0"/>
              <a:t>Centrally- Mumbai </a:t>
            </a:r>
          </a:p>
          <a:p>
            <a:r>
              <a:rPr lang="en-IN" dirty="0"/>
              <a:t>Sub-markets Delhi, Kolkata, Chennai and Ahmedabad </a:t>
            </a:r>
          </a:p>
        </p:txBody>
      </p:sp>
    </p:spTree>
    <p:extLst>
      <p:ext uri="{BB962C8B-B14F-4D97-AF65-F5344CB8AC3E}">
        <p14:creationId xmlns:p14="http://schemas.microsoft.com/office/powerpoint/2010/main" val="577761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85A9-D8D6-86FE-353E-377FAFD5750E}"/>
              </a:ext>
            </a:extLst>
          </p:cNvPr>
          <p:cNvSpPr>
            <a:spLocks noGrp="1"/>
          </p:cNvSpPr>
          <p:nvPr>
            <p:ph type="title"/>
          </p:nvPr>
        </p:nvSpPr>
        <p:spPr>
          <a:solidFill>
            <a:schemeClr val="accent2">
              <a:lumMod val="20000"/>
              <a:lumOff val="80000"/>
            </a:schemeClr>
          </a:solidFill>
        </p:spPr>
        <p:txBody>
          <a:bodyPr/>
          <a:lstStyle/>
          <a:p>
            <a:pPr>
              <a:defRPr/>
            </a:pPr>
            <a:r>
              <a:rPr lang="en-IN" dirty="0"/>
              <a:t>Call Money </a:t>
            </a:r>
          </a:p>
        </p:txBody>
      </p:sp>
      <p:sp>
        <p:nvSpPr>
          <p:cNvPr id="3" name="Content Placeholder 2">
            <a:extLst>
              <a:ext uri="{FF2B5EF4-FFF2-40B4-BE49-F238E27FC236}">
                <a16:creationId xmlns:a16="http://schemas.microsoft.com/office/drawing/2014/main" id="{AAA1F5CB-C315-36EE-7F57-0E4199ED47E3}"/>
              </a:ext>
            </a:extLst>
          </p:cNvPr>
          <p:cNvSpPr>
            <a:spLocks noGrp="1"/>
          </p:cNvSpPr>
          <p:nvPr>
            <p:ph idx="1"/>
          </p:nvPr>
        </p:nvSpPr>
        <p:spPr>
          <a:solidFill>
            <a:schemeClr val="accent3">
              <a:lumMod val="40000"/>
              <a:lumOff val="60000"/>
            </a:schemeClr>
          </a:solidFill>
        </p:spPr>
        <p:txBody>
          <a:bodyPr/>
          <a:lstStyle/>
          <a:p>
            <a:pPr algn="just">
              <a:defRPr/>
            </a:pPr>
            <a:r>
              <a:rPr lang="en-US" dirty="0"/>
              <a:t>Call money is required mostly by banks. Commercial banks borrow money without collateral from other banks to maintain a minimum cash balance known as the cash reserve requirement (CRR). </a:t>
            </a:r>
          </a:p>
          <a:p>
            <a:pPr algn="just">
              <a:defRPr/>
            </a:pPr>
            <a:r>
              <a:rPr lang="en-US" dirty="0"/>
              <a:t>This inter-bank borrowing has led to the development of the call money market. </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BF23EC4-F390-A0B5-6C69-3BABC1D3452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altLang="en-US" dirty="0"/>
              <a:t>Call Rate </a:t>
            </a:r>
          </a:p>
        </p:txBody>
      </p:sp>
      <p:sp>
        <p:nvSpPr>
          <p:cNvPr id="3" name="Content Placeholder 2">
            <a:extLst>
              <a:ext uri="{FF2B5EF4-FFF2-40B4-BE49-F238E27FC236}">
                <a16:creationId xmlns:a16="http://schemas.microsoft.com/office/drawing/2014/main" id="{CC9DF8A8-88E2-4B5A-602D-8226B0D26020}"/>
              </a:ext>
            </a:extLst>
          </p:cNvPr>
          <p:cNvSpPr>
            <a:spLocks noGrp="1"/>
          </p:cNvSpPr>
          <p:nvPr>
            <p:ph idx="1"/>
          </p:nvPr>
        </p:nvSpPr>
        <p:spPr>
          <a:xfrm>
            <a:off x="457200" y="1600200"/>
            <a:ext cx="8229600" cy="4724400"/>
          </a:xfrm>
          <a:solidFill>
            <a:schemeClr val="accent2">
              <a:lumMod val="20000"/>
              <a:lumOff val="80000"/>
            </a:schemeClr>
          </a:solidFill>
        </p:spPr>
        <p:txBody>
          <a:bodyPr/>
          <a:lstStyle/>
          <a:p>
            <a:pPr>
              <a:defRPr/>
            </a:pPr>
            <a:r>
              <a:rPr lang="en-US" dirty="0"/>
              <a:t>The interest rate paid on call loans is known as the ‘call rate.’ It is a highly volatile rate.</a:t>
            </a:r>
          </a:p>
          <a:p>
            <a:pPr algn="just">
              <a:defRPr/>
            </a:pPr>
            <a:r>
              <a:rPr lang="en-US" dirty="0"/>
              <a:t>It varies from day-to-day, hour-to-hour, and sometimes even minute-to-minute. </a:t>
            </a:r>
          </a:p>
          <a:p>
            <a:pPr algn="just">
              <a:defRPr/>
            </a:pPr>
            <a:r>
              <a:rPr lang="en-US" dirty="0"/>
              <a:t>It is very sensitive to changes in the demand for and supply of call loans. Within one fortnight, rates are known to have moved from 1–2 per cent to over 140 per cent per annum. </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2D9C7-758C-CF2B-A21A-D168F39591D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MIBOR</a:t>
            </a:r>
          </a:p>
        </p:txBody>
      </p:sp>
      <p:sp>
        <p:nvSpPr>
          <p:cNvPr id="3" name="Content Placeholder 2">
            <a:extLst>
              <a:ext uri="{FF2B5EF4-FFF2-40B4-BE49-F238E27FC236}">
                <a16:creationId xmlns:a16="http://schemas.microsoft.com/office/drawing/2014/main" id="{1B73FD1F-9163-0176-4006-7578A86DCBE1}"/>
              </a:ext>
            </a:extLst>
          </p:cNvPr>
          <p:cNvSpPr>
            <a:spLocks noGrp="1"/>
          </p:cNvSpPr>
          <p:nvPr>
            <p:ph idx="1"/>
          </p:nvPr>
        </p:nvSpPr>
        <p:spPr>
          <a:solidFill>
            <a:schemeClr val="accent2">
              <a:lumMod val="20000"/>
              <a:lumOff val="80000"/>
            </a:schemeClr>
          </a:solidFill>
        </p:spPr>
        <p:txBody>
          <a:bodyPr/>
          <a:lstStyle/>
          <a:p>
            <a:pPr algn="just">
              <a:defRPr/>
            </a:pPr>
            <a:r>
              <a:rPr lang="en-US" sz="2800" dirty="0"/>
              <a:t>The National Stock Exchange (NSE) developed and launched the NSE Mumbai Inter-bank Bid Rate (MIBID) and the NSE Mumbai Inter-bank Offer Rate (MIBOR) for overnight money markets on June 15, 1998.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5F9A5D-932D-8EE4-DBF6-7346398AE6B4}"/>
              </a:ext>
            </a:extLst>
          </p:cNvPr>
          <p:cNvSpPr>
            <a:spLocks noGrp="1"/>
          </p:cNvSpPr>
          <p:nvPr>
            <p:ph idx="1"/>
          </p:nvPr>
        </p:nvSpPr>
        <p:spPr>
          <a:xfrm>
            <a:off x="457200" y="152400"/>
            <a:ext cx="8229600" cy="5562600"/>
          </a:xfrm>
          <a:solidFill>
            <a:schemeClr val="accent2">
              <a:lumMod val="20000"/>
              <a:lumOff val="80000"/>
            </a:schemeClr>
          </a:solidFill>
        </p:spPr>
        <p:txBody>
          <a:bodyPr/>
          <a:lstStyle/>
          <a:p>
            <a:pPr algn="just">
              <a:defRPr/>
            </a:pPr>
            <a:r>
              <a:rPr lang="en-US" sz="2600" dirty="0"/>
              <a:t>NSE MIBID/MIBOR are based on rates pooled by the NSE from a representative panel of 31 banks/institutions/ primary dealers. Currently, quotes are pooled and processed daily by the exchange at 9:40 (1ST), for the overnight rate and at 11.30 (IST) for the 14 day, 1 month, and 24 month rates. The rates pooled are then processed using the boost trap method to arrive at an efficient estimate of the reference rates. This rate is used as a benchmark rate for majority of the deals struck for floating rate debentures and term deposits. </a:t>
            </a:r>
          </a:p>
          <a:p>
            <a:pPr algn="just">
              <a:defRPr/>
            </a:pPr>
            <a:r>
              <a:rPr lang="en-US" sz="2600" dirty="0"/>
              <a:t>The benchmark is the rate at which money is raised in the financial markets. These rates are used in hedging strategies and as reference points in forwards and swaps. </a:t>
            </a:r>
            <a:endParaRPr lang="en-IN" sz="2600" dirty="0"/>
          </a:p>
          <a:p>
            <a:pPr>
              <a:defRPr/>
            </a:pP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0C296-B7D1-C223-7ABE-E366EAEA652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Government Treasury Bills </a:t>
            </a:r>
          </a:p>
        </p:txBody>
      </p:sp>
      <p:sp>
        <p:nvSpPr>
          <p:cNvPr id="3" name="Content Placeholder 2">
            <a:extLst>
              <a:ext uri="{FF2B5EF4-FFF2-40B4-BE49-F238E27FC236}">
                <a16:creationId xmlns:a16="http://schemas.microsoft.com/office/drawing/2014/main" id="{1CAF9E0F-44FD-9B52-C5FB-2C37668923E3}"/>
              </a:ext>
            </a:extLst>
          </p:cNvPr>
          <p:cNvSpPr>
            <a:spLocks noGrp="1"/>
          </p:cNvSpPr>
          <p:nvPr>
            <p:ph idx="1"/>
          </p:nvPr>
        </p:nvSpPr>
        <p:spPr>
          <a:solidFill>
            <a:schemeClr val="accent3">
              <a:lumMod val="20000"/>
              <a:lumOff val="80000"/>
            </a:schemeClr>
          </a:solidFill>
        </p:spPr>
        <p:txBody>
          <a:bodyPr/>
          <a:lstStyle/>
          <a:p>
            <a:pPr>
              <a:defRPr/>
            </a:pPr>
            <a:r>
              <a:rPr lang="en-US" dirty="0"/>
              <a:t>T-Bills are short-term instruments used by the government to raise short-term funds. </a:t>
            </a:r>
          </a:p>
          <a:p>
            <a:pPr>
              <a:defRPr/>
            </a:pPr>
            <a:r>
              <a:rPr lang="en-US" dirty="0"/>
              <a:t>Issued by the Reserve Bank on behalf of the government to tide over short-term liquidity shortfalls.</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58C69-6DF8-8DE3-8D65-855EE591FBB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TBs </a:t>
            </a:r>
          </a:p>
        </p:txBody>
      </p:sp>
      <p:sp>
        <p:nvSpPr>
          <p:cNvPr id="3" name="Content Placeholder 2">
            <a:extLst>
              <a:ext uri="{FF2B5EF4-FFF2-40B4-BE49-F238E27FC236}">
                <a16:creationId xmlns:a16="http://schemas.microsoft.com/office/drawing/2014/main" id="{37B89696-FF05-0EBE-71AD-EA5A82029C2B}"/>
              </a:ext>
            </a:extLst>
          </p:cNvPr>
          <p:cNvSpPr>
            <a:spLocks noGrp="1"/>
          </p:cNvSpPr>
          <p:nvPr>
            <p:ph idx="1"/>
          </p:nvPr>
        </p:nvSpPr>
        <p:spPr>
          <a:solidFill>
            <a:schemeClr val="accent6">
              <a:lumMod val="20000"/>
              <a:lumOff val="80000"/>
            </a:schemeClr>
          </a:solidFill>
        </p:spPr>
        <p:txBody>
          <a:bodyPr/>
          <a:lstStyle/>
          <a:p>
            <a:pPr>
              <a:defRPr/>
            </a:pPr>
            <a:r>
              <a:rPr lang="en-US" dirty="0"/>
              <a:t>Negotiable securities. </a:t>
            </a:r>
          </a:p>
          <a:p>
            <a:pPr>
              <a:defRPr/>
            </a:pPr>
            <a:r>
              <a:rPr lang="en-US" dirty="0"/>
              <a:t>Highly liquid. </a:t>
            </a:r>
          </a:p>
          <a:p>
            <a:pPr>
              <a:defRPr/>
            </a:pPr>
            <a:r>
              <a:rPr lang="en-US" dirty="0"/>
              <a:t>Absence of default risk. </a:t>
            </a:r>
          </a:p>
          <a:p>
            <a:pPr>
              <a:defRPr/>
            </a:pPr>
            <a:r>
              <a:rPr lang="en-US" dirty="0"/>
              <a:t>Assured yield, low transaction cost, and are eligible for inclusion in the securities for SLR purposes. </a:t>
            </a:r>
          </a:p>
          <a:p>
            <a:pPr>
              <a:defRPr/>
            </a:pPr>
            <a:r>
              <a:rPr lang="en-US" dirty="0"/>
              <a:t>Purchases and sales are effected through the Subsidiary General Ledger (SGL) account.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0DFAA-4F2E-7769-B1CE-F1FA8EB06A5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Types of TBs </a:t>
            </a:r>
          </a:p>
        </p:txBody>
      </p:sp>
      <p:sp>
        <p:nvSpPr>
          <p:cNvPr id="3" name="Content Placeholder 2">
            <a:extLst>
              <a:ext uri="{FF2B5EF4-FFF2-40B4-BE49-F238E27FC236}">
                <a16:creationId xmlns:a16="http://schemas.microsoft.com/office/drawing/2014/main" id="{ACCB4B82-2719-249F-6962-DBB091AD2FD9}"/>
              </a:ext>
            </a:extLst>
          </p:cNvPr>
          <p:cNvSpPr>
            <a:spLocks noGrp="1"/>
          </p:cNvSpPr>
          <p:nvPr>
            <p:ph idx="1"/>
          </p:nvPr>
        </p:nvSpPr>
        <p:spPr>
          <a:xfrm>
            <a:off x="457200" y="1600200"/>
            <a:ext cx="8229600" cy="4648200"/>
          </a:xfrm>
          <a:solidFill>
            <a:schemeClr val="accent6">
              <a:lumMod val="20000"/>
              <a:lumOff val="80000"/>
            </a:schemeClr>
          </a:solidFill>
        </p:spPr>
        <p:txBody>
          <a:bodyPr/>
          <a:lstStyle/>
          <a:p>
            <a:pPr algn="just">
              <a:defRPr/>
            </a:pPr>
            <a:r>
              <a:rPr lang="en-US" dirty="0"/>
              <a:t>At present, there are 91-day, 182-day, and 364-day T-bills. </a:t>
            </a:r>
          </a:p>
          <a:p>
            <a:pPr algn="just">
              <a:defRPr/>
            </a:pPr>
            <a:r>
              <a:rPr lang="en-US" dirty="0"/>
              <a:t>The 91-day T-bills are auctioned by the RBI every Friday and the 364-day T-bills every alternate Wednesday, i.e., the Wednesday preceding the reporting Friday. </a:t>
            </a:r>
          </a:p>
          <a:p>
            <a:pPr algn="just">
              <a:defRPr/>
            </a:pPr>
            <a:r>
              <a:rPr lang="en-US" dirty="0"/>
              <a:t>Treasury bills are available for a minimum amount of Rs. 25,000 and in multiples thereof. </a:t>
            </a:r>
            <a:endParaRPr lang="en-IN" dirty="0"/>
          </a:p>
          <a:p>
            <a:pPr>
              <a:defRPr/>
            </a:pP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8F4CE-DDBC-70BF-EE7F-554420E4BF38}"/>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Participants in the T-Bills Market</a:t>
            </a:r>
            <a:endParaRPr lang="en-IN" dirty="0"/>
          </a:p>
        </p:txBody>
      </p:sp>
      <p:sp>
        <p:nvSpPr>
          <p:cNvPr id="20483" name="Content Placeholder 2">
            <a:extLst>
              <a:ext uri="{FF2B5EF4-FFF2-40B4-BE49-F238E27FC236}">
                <a16:creationId xmlns:a16="http://schemas.microsoft.com/office/drawing/2014/main" id="{C8ABB1ED-9A08-6A3B-2042-63AF63A1F09F}"/>
              </a:ext>
            </a:extLst>
          </p:cNvPr>
          <p:cNvSpPr>
            <a:spLocks noGrp="1"/>
          </p:cNvSpPr>
          <p:nvPr>
            <p:ph idx="1"/>
          </p:nvPr>
        </p:nvSpPr>
        <p:spPr>
          <a:solidFill>
            <a:schemeClr val="accent6">
              <a:lumMod val="20000"/>
              <a:lumOff val="80000"/>
            </a:schemeClr>
          </a:solidFill>
        </p:spPr>
        <p:txBody>
          <a:bodyPr/>
          <a:lstStyle/>
          <a:p>
            <a:pPr algn="just"/>
            <a:r>
              <a:rPr lang="en-US" altLang="en-US" dirty="0"/>
              <a:t>The Reserve Bank of India, banks, mutual funds, financial institutions, primary dealers, provident funds, corporates, foreign banks, and foreign institutional investors are all participants in the T-bills market. </a:t>
            </a:r>
          </a:p>
          <a:p>
            <a:pPr algn="just"/>
            <a:r>
              <a:rPr lang="en-US" altLang="en-US" dirty="0"/>
              <a:t>The state governments can invest their surplus funds as non-competitive bidders in T-bills of all maturities. </a:t>
            </a:r>
            <a:endParaRPr lang="en-I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11715FB-BF55-4D15-4D7A-8AA2334DAA4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br>
              <a:rPr lang="en-IN" altLang="en-US" dirty="0">
                <a:ea typeface="Calibri" panose="020F0502020204030204" pitchFamily="34" charset="0"/>
                <a:cs typeface="Times New Roman" panose="02020603050405020304" pitchFamily="18" charset="0"/>
              </a:rPr>
            </a:br>
            <a:r>
              <a:rPr lang="en-IN" altLang="en-US" dirty="0">
                <a:ea typeface="Calibri" panose="020F0502020204030204" pitchFamily="34" charset="0"/>
                <a:cs typeface="Times New Roman" panose="02020603050405020304" pitchFamily="18" charset="0"/>
              </a:rPr>
              <a:t>Participants in the T-Bills Market </a:t>
            </a:r>
            <a:br>
              <a:rPr lang="en-IN" altLang="en-US" dirty="0">
                <a:ea typeface="Calibri" panose="020F0502020204030204" pitchFamily="34" charset="0"/>
                <a:cs typeface="Times New Roman" panose="02020603050405020304" pitchFamily="18" charset="0"/>
              </a:rPr>
            </a:br>
            <a:endParaRPr lang="en-IN" altLang="en-US" dirty="0">
              <a:ea typeface="Calibri" panose="020F0502020204030204" pitchFamily="34" charset="0"/>
              <a:cs typeface="Times New Roman" panose="02020603050405020304" pitchFamily="18" charset="0"/>
            </a:endParaRPr>
          </a:p>
        </p:txBody>
      </p:sp>
      <p:sp>
        <p:nvSpPr>
          <p:cNvPr id="20483" name="Content Placeholder 2">
            <a:extLst>
              <a:ext uri="{FF2B5EF4-FFF2-40B4-BE49-F238E27FC236}">
                <a16:creationId xmlns:a16="http://schemas.microsoft.com/office/drawing/2014/main" id="{62816D6E-9B52-D455-0DF4-8249AB5C2403}"/>
              </a:ext>
            </a:extLst>
          </p:cNvPr>
          <p:cNvSpPr>
            <a:spLocks noGrp="1"/>
          </p:cNvSpPr>
          <p:nvPr>
            <p:ph idx="1"/>
          </p:nvPr>
        </p:nvSpPr>
        <p:spPr>
          <a:solidFill>
            <a:schemeClr val="accent6">
              <a:lumMod val="20000"/>
              <a:lumOff val="80000"/>
            </a:schemeClr>
          </a:solidFill>
        </p:spPr>
        <p:txBody>
          <a:bodyPr/>
          <a:lstStyle/>
          <a:p>
            <a:pPr algn="just">
              <a:lnSpc>
                <a:spcPct val="107000"/>
              </a:lnSpc>
              <a:spcAft>
                <a:spcPts val="800"/>
              </a:spcAft>
              <a:defRPr/>
            </a:pPr>
            <a:r>
              <a:rPr lang="en-IN" altLang="en-US" sz="2800" dirty="0">
                <a:ea typeface="Calibri" panose="020F0502020204030204" pitchFamily="34" charset="0"/>
                <a:cs typeface="Times New Roman" panose="02020603050405020304" pitchFamily="18" charset="0"/>
              </a:rPr>
              <a:t>The Reserve Bank of India, </a:t>
            </a:r>
          </a:p>
          <a:p>
            <a:pPr algn="just">
              <a:lnSpc>
                <a:spcPct val="107000"/>
              </a:lnSpc>
              <a:spcAft>
                <a:spcPts val="800"/>
              </a:spcAft>
              <a:defRPr/>
            </a:pPr>
            <a:r>
              <a:rPr lang="en-IN" altLang="en-US" sz="2800" dirty="0">
                <a:ea typeface="Calibri" panose="020F0502020204030204" pitchFamily="34" charset="0"/>
                <a:cs typeface="Times New Roman" panose="02020603050405020304" pitchFamily="18" charset="0"/>
              </a:rPr>
              <a:t>Banks, mutual funds, </a:t>
            </a:r>
          </a:p>
          <a:p>
            <a:pPr algn="just">
              <a:lnSpc>
                <a:spcPct val="107000"/>
              </a:lnSpc>
              <a:spcAft>
                <a:spcPts val="800"/>
              </a:spcAft>
              <a:defRPr/>
            </a:pPr>
            <a:r>
              <a:rPr lang="en-IN" altLang="en-US" sz="2800" dirty="0">
                <a:ea typeface="Calibri" panose="020F0502020204030204" pitchFamily="34" charset="0"/>
                <a:cs typeface="Times New Roman" panose="02020603050405020304" pitchFamily="18" charset="0"/>
              </a:rPr>
              <a:t>Financial institutions,</a:t>
            </a:r>
          </a:p>
          <a:p>
            <a:pPr algn="just">
              <a:lnSpc>
                <a:spcPct val="107000"/>
              </a:lnSpc>
              <a:spcAft>
                <a:spcPts val="800"/>
              </a:spcAft>
              <a:defRPr/>
            </a:pPr>
            <a:r>
              <a:rPr lang="en-IN" altLang="en-US" sz="2800" dirty="0">
                <a:ea typeface="Calibri" panose="020F0502020204030204" pitchFamily="34" charset="0"/>
                <a:cs typeface="Times New Roman" panose="02020603050405020304" pitchFamily="18" charset="0"/>
              </a:rPr>
              <a:t>Primary dealers, provident funds, corporates, foreign banks, and foreign institutional investors are all participants in the T-bills market.</a:t>
            </a:r>
          </a:p>
          <a:p>
            <a:pPr algn="just">
              <a:lnSpc>
                <a:spcPct val="107000"/>
              </a:lnSpc>
              <a:spcAft>
                <a:spcPts val="800"/>
              </a:spcAft>
              <a:defRPr/>
            </a:pPr>
            <a:r>
              <a:rPr lang="en-IN" altLang="en-US" sz="2800" dirty="0">
                <a:ea typeface="Calibri" panose="020F0502020204030204" pitchFamily="34" charset="0"/>
                <a:cs typeface="Times New Roman" panose="02020603050405020304" pitchFamily="18" charset="0"/>
              </a:rPr>
              <a:t>The state governments can invest their surplus funds as non-competitive bidders in T-bills of all maturities</a:t>
            </a:r>
          </a:p>
          <a:p>
            <a:pPr>
              <a:defRPr/>
            </a:pPr>
            <a:endParaRPr lang="en-I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DD3C7-0CE1-0C00-4FBD-8D001F2501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FD34C7-8A58-8555-3200-C9516391A27B}"/>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sz="3600" dirty="0"/>
              <a:t>Sources of Finance: Based on Ownership</a:t>
            </a:r>
          </a:p>
        </p:txBody>
      </p:sp>
      <p:sp>
        <p:nvSpPr>
          <p:cNvPr id="3" name="Content Placeholder 2">
            <a:extLst>
              <a:ext uri="{FF2B5EF4-FFF2-40B4-BE49-F238E27FC236}">
                <a16:creationId xmlns:a16="http://schemas.microsoft.com/office/drawing/2014/main" id="{A2A5B0E7-9A24-33B5-85DC-1CCD86AAB1F4}"/>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IN" dirty="0"/>
              <a:t>Owners Capital (Share capital) </a:t>
            </a:r>
          </a:p>
          <a:p>
            <a:pPr lvl="1"/>
            <a:r>
              <a:rPr lang="en-IN" dirty="0"/>
              <a:t>Equity Shares and Preference Shares </a:t>
            </a:r>
          </a:p>
          <a:p>
            <a:pPr lvl="1"/>
            <a:r>
              <a:rPr lang="en-IN" dirty="0"/>
              <a:t>9% Convertible Preference Shares </a:t>
            </a:r>
          </a:p>
          <a:p>
            <a:r>
              <a:rPr lang="en-IN" dirty="0"/>
              <a:t>Borrowed Capital </a:t>
            </a:r>
          </a:p>
        </p:txBody>
      </p:sp>
    </p:spTree>
    <p:extLst>
      <p:ext uri="{BB962C8B-B14F-4D97-AF65-F5344CB8AC3E}">
        <p14:creationId xmlns:p14="http://schemas.microsoft.com/office/powerpoint/2010/main" val="15630274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F5137-37E8-5A85-E6CE-F0B91A51184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sz="3600" b="1" dirty="0">
                <a:ea typeface="Calibri" panose="020F0502020204030204" pitchFamily="34" charset="0"/>
                <a:cs typeface="Times New Roman" panose="02020603050405020304" pitchFamily="18" charset="0"/>
              </a:rPr>
              <a:t>Types of Auctions </a:t>
            </a:r>
            <a:endParaRPr lang="en-IN" sz="7200" b="1" dirty="0"/>
          </a:p>
        </p:txBody>
      </p:sp>
      <p:sp>
        <p:nvSpPr>
          <p:cNvPr id="3" name="Content Placeholder 2">
            <a:extLst>
              <a:ext uri="{FF2B5EF4-FFF2-40B4-BE49-F238E27FC236}">
                <a16:creationId xmlns:a16="http://schemas.microsoft.com/office/drawing/2014/main" id="{173781C2-43EC-7B74-1407-47FE177C6AED}"/>
              </a:ext>
            </a:extLst>
          </p:cNvPr>
          <p:cNvSpPr>
            <a:spLocks noGrp="1"/>
          </p:cNvSpPr>
          <p:nvPr>
            <p:ph idx="1"/>
          </p:nvPr>
        </p:nvSpPr>
        <p:spPr>
          <a:solidFill>
            <a:schemeClr val="accent6">
              <a:lumMod val="20000"/>
              <a:lumOff val="80000"/>
            </a:schemeClr>
          </a:solidFill>
        </p:spPr>
        <p:txBody>
          <a:bodyPr/>
          <a:lstStyle/>
          <a:p>
            <a:pPr>
              <a:defRPr/>
            </a:pPr>
            <a:r>
              <a:rPr lang="en-IN" sz="2400" b="1" dirty="0">
                <a:ea typeface="Calibri" panose="020F0502020204030204" pitchFamily="34" charset="0"/>
                <a:cs typeface="Times New Roman" panose="02020603050405020304" pitchFamily="18" charset="0"/>
              </a:rPr>
              <a:t>(</a:t>
            </a:r>
            <a:r>
              <a:rPr lang="en-IN" sz="2400" b="1" dirty="0" err="1">
                <a:ea typeface="Calibri" panose="020F0502020204030204" pitchFamily="34" charset="0"/>
                <a:cs typeface="Times New Roman" panose="02020603050405020304" pitchFamily="18" charset="0"/>
              </a:rPr>
              <a:t>i</a:t>
            </a:r>
            <a:r>
              <a:rPr lang="en-IN" sz="2400" b="1" dirty="0">
                <a:ea typeface="Calibri" panose="020F0502020204030204" pitchFamily="34" charset="0"/>
                <a:cs typeface="Times New Roman" panose="02020603050405020304" pitchFamily="18" charset="0"/>
              </a:rPr>
              <a:t>) Multiple-price Auction </a:t>
            </a:r>
            <a:endParaRPr lang="en-IN" sz="2400" dirty="0">
              <a:ea typeface="Calibri" panose="020F0502020204030204" pitchFamily="34" charset="0"/>
              <a:cs typeface="Times New Roman" panose="02020603050405020304" pitchFamily="18" charset="0"/>
            </a:endParaRPr>
          </a:p>
          <a:p>
            <a:pPr marL="0" indent="0">
              <a:buFont typeface="Arial" panose="020B0604020202020204" pitchFamily="34" charset="0"/>
              <a:buNone/>
              <a:defRPr/>
            </a:pPr>
            <a:r>
              <a:rPr lang="en-IN" sz="2400" dirty="0">
                <a:ea typeface="Calibri" panose="020F0502020204030204" pitchFamily="34" charset="0"/>
                <a:cs typeface="Times New Roman" panose="02020603050405020304" pitchFamily="18" charset="0"/>
              </a:rPr>
              <a:t>	• Each winning bidder pays the price it bid</a:t>
            </a:r>
          </a:p>
          <a:p>
            <a:pPr marL="0" indent="0">
              <a:buFont typeface="Arial" panose="020B0604020202020204" pitchFamily="34" charset="0"/>
              <a:buNone/>
              <a:defRPr/>
            </a:pPr>
            <a:endParaRPr lang="en-IN" sz="2400" dirty="0">
              <a:ea typeface="Calibri" panose="020F0502020204030204" pitchFamily="34" charset="0"/>
              <a:cs typeface="Times New Roman" panose="02020603050405020304" pitchFamily="18" charset="0"/>
            </a:endParaRPr>
          </a:p>
          <a:p>
            <a:pPr algn="just">
              <a:lnSpc>
                <a:spcPct val="107000"/>
              </a:lnSpc>
              <a:spcAft>
                <a:spcPts val="800"/>
              </a:spcAft>
              <a:defRPr/>
            </a:pPr>
            <a:r>
              <a:rPr lang="en-IN" sz="2400" b="1" dirty="0">
                <a:ea typeface="Calibri" panose="020F0502020204030204" pitchFamily="34" charset="0"/>
                <a:cs typeface="Times New Roman" panose="02020603050405020304" pitchFamily="18" charset="0"/>
              </a:rPr>
              <a:t>(ii) Uniform-price Auction </a:t>
            </a:r>
            <a:endParaRPr lang="en-IN" sz="2400" dirty="0">
              <a:ea typeface="Calibri" panose="020F0502020204030204" pitchFamily="34" charset="0"/>
              <a:cs typeface="Times New Roman" panose="02020603050405020304" pitchFamily="18" charset="0"/>
            </a:endParaRPr>
          </a:p>
          <a:p>
            <a:pPr marL="0" indent="0" algn="just">
              <a:lnSpc>
                <a:spcPct val="107000"/>
              </a:lnSpc>
              <a:spcAft>
                <a:spcPts val="800"/>
              </a:spcAft>
              <a:buFont typeface="Arial" panose="020B0604020202020204" pitchFamily="34" charset="0"/>
              <a:buNone/>
              <a:defRPr/>
            </a:pPr>
            <a:r>
              <a:rPr lang="en-IN" sz="2400" dirty="0">
                <a:ea typeface="Calibri" panose="020F0502020204030204" pitchFamily="34" charset="0"/>
                <a:cs typeface="Times New Roman" panose="02020603050405020304" pitchFamily="18" charset="0"/>
              </a:rPr>
              <a:t>	• Each winning bidder pays the uniform price decided by 	the Reserve Bank. </a:t>
            </a:r>
          </a:p>
          <a:p>
            <a:pPr>
              <a:defRPr/>
            </a:pP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AF66C-FC50-DDF0-98AE-815A354E0020}"/>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TBs: How to calculate yield </a:t>
            </a:r>
          </a:p>
        </p:txBody>
      </p:sp>
      <p:pic>
        <p:nvPicPr>
          <p:cNvPr id="5" name="Content Placeholder 4">
            <a:extLst>
              <a:ext uri="{FF2B5EF4-FFF2-40B4-BE49-F238E27FC236}">
                <a16:creationId xmlns:a16="http://schemas.microsoft.com/office/drawing/2014/main" id="{9244D86A-F3B9-D104-5B31-738D744DC6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28800"/>
            <a:ext cx="8458200" cy="3657600"/>
          </a:xfrm>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29051209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61DA9323-9215-09A4-BDF7-9D224B76989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altLang="en-US" dirty="0"/>
              <a:t>Illustration 1 </a:t>
            </a:r>
            <a:endParaRPr lang="en-IN" altLang="en-US" dirty="0"/>
          </a:p>
        </p:txBody>
      </p:sp>
      <p:sp>
        <p:nvSpPr>
          <p:cNvPr id="33795" name="Content Placeholder 2">
            <a:extLst>
              <a:ext uri="{FF2B5EF4-FFF2-40B4-BE49-F238E27FC236}">
                <a16:creationId xmlns:a16="http://schemas.microsoft.com/office/drawing/2014/main" id="{5076355F-F01D-B638-6EA1-A45F8F60D8B7}"/>
              </a:ext>
            </a:extLst>
          </p:cNvPr>
          <p:cNvSpPr>
            <a:spLocks noGrp="1"/>
          </p:cNvSpPr>
          <p:nvPr>
            <p:ph idx="1"/>
          </p:nvPr>
        </p:nvSpPr>
        <p:spPr>
          <a:xfrm>
            <a:off x="304800" y="1524000"/>
            <a:ext cx="8382000" cy="4876799"/>
          </a:xfrm>
        </p:spPr>
        <p:txBody>
          <a:bodyPr/>
          <a:lstStyle/>
          <a:p>
            <a:r>
              <a:rPr lang="en-US" altLang="en-US" sz="2400" dirty="0"/>
              <a:t>The RBI offers 91-Day Treasury Bills to raise ₹15000 crores. The following bids have been received. Face Value ₹100. </a:t>
            </a:r>
          </a:p>
          <a:p>
            <a:endParaRPr lang="en-IN" altLang="en-US" dirty="0"/>
          </a:p>
        </p:txBody>
      </p:sp>
      <p:graphicFrame>
        <p:nvGraphicFramePr>
          <p:cNvPr id="6" name="Table 6">
            <a:extLst>
              <a:ext uri="{FF2B5EF4-FFF2-40B4-BE49-F238E27FC236}">
                <a16:creationId xmlns:a16="http://schemas.microsoft.com/office/drawing/2014/main" id="{5602A099-1998-8791-B1C4-2878299180A6}"/>
              </a:ext>
            </a:extLst>
          </p:cNvPr>
          <p:cNvGraphicFramePr>
            <a:graphicFrameLocks noGrp="1"/>
          </p:cNvGraphicFramePr>
          <p:nvPr>
            <p:extLst>
              <p:ext uri="{D42A27DB-BD31-4B8C-83A1-F6EECF244321}">
                <p14:modId xmlns:p14="http://schemas.microsoft.com/office/powerpoint/2010/main" val="4194881542"/>
              </p:ext>
            </p:extLst>
          </p:nvPr>
        </p:nvGraphicFramePr>
        <p:xfrm>
          <a:off x="838200" y="2921000"/>
          <a:ext cx="6629400" cy="2194456"/>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tblGrid>
              <a:tr h="822722">
                <a:tc>
                  <a:txBody>
                    <a:bodyPr/>
                    <a:lstStyle/>
                    <a:p>
                      <a:r>
                        <a:rPr lang="en-US" sz="2400" dirty="0"/>
                        <a:t>Bidder </a:t>
                      </a:r>
                      <a:endParaRPr lang="en-IN" sz="2400" dirty="0"/>
                    </a:p>
                  </a:txBody>
                  <a:tcPr marT="45707" marB="45707"/>
                </a:tc>
                <a:tc>
                  <a:txBody>
                    <a:bodyPr/>
                    <a:lstStyle/>
                    <a:p>
                      <a:r>
                        <a:rPr lang="en-US" sz="2400" dirty="0"/>
                        <a:t>Bid Rate </a:t>
                      </a:r>
                      <a:endParaRPr lang="en-IN" sz="2400" dirty="0"/>
                    </a:p>
                  </a:txBody>
                  <a:tcPr marT="45707" marB="45707"/>
                </a:tc>
                <a:tc>
                  <a:txBody>
                    <a:bodyPr/>
                    <a:lstStyle/>
                    <a:p>
                      <a:r>
                        <a:rPr lang="en-US" sz="2400" dirty="0"/>
                        <a:t>Amount (₹) Crore </a:t>
                      </a:r>
                      <a:endParaRPr lang="en-IN" sz="2400" dirty="0"/>
                    </a:p>
                  </a:txBody>
                  <a:tcPr marT="45707" marB="45707"/>
                </a:tc>
                <a:extLst>
                  <a:ext uri="{0D108BD9-81ED-4DB2-BD59-A6C34878D82A}">
                    <a16:rowId xmlns:a16="http://schemas.microsoft.com/office/drawing/2014/main" val="10000"/>
                  </a:ext>
                </a:extLst>
              </a:tr>
              <a:tr h="457068">
                <a:tc>
                  <a:txBody>
                    <a:bodyPr/>
                    <a:lstStyle/>
                    <a:p>
                      <a:r>
                        <a:rPr lang="en-US" sz="2400" dirty="0"/>
                        <a:t>A</a:t>
                      </a:r>
                      <a:endParaRPr lang="en-IN" sz="2400" dirty="0"/>
                    </a:p>
                  </a:txBody>
                  <a:tcPr marT="45707" marB="45707"/>
                </a:tc>
                <a:tc>
                  <a:txBody>
                    <a:bodyPr/>
                    <a:lstStyle/>
                    <a:p>
                      <a:r>
                        <a:rPr lang="en-US" sz="2400" dirty="0"/>
                        <a:t>98.95</a:t>
                      </a:r>
                      <a:endParaRPr lang="en-IN" sz="2400" dirty="0"/>
                    </a:p>
                  </a:txBody>
                  <a:tcPr marT="45707" marB="45707"/>
                </a:tc>
                <a:tc>
                  <a:txBody>
                    <a:bodyPr/>
                    <a:lstStyle/>
                    <a:p>
                      <a:r>
                        <a:rPr lang="en-US" sz="2400" dirty="0"/>
                        <a:t>18,000</a:t>
                      </a:r>
                      <a:endParaRPr lang="en-IN" sz="2400" dirty="0"/>
                    </a:p>
                  </a:txBody>
                  <a:tcPr marT="45707" marB="45707"/>
                </a:tc>
                <a:extLst>
                  <a:ext uri="{0D108BD9-81ED-4DB2-BD59-A6C34878D82A}">
                    <a16:rowId xmlns:a16="http://schemas.microsoft.com/office/drawing/2014/main" val="10001"/>
                  </a:ext>
                </a:extLst>
              </a:tr>
              <a:tr h="457068">
                <a:tc>
                  <a:txBody>
                    <a:bodyPr/>
                    <a:lstStyle/>
                    <a:p>
                      <a:r>
                        <a:rPr lang="en-US" sz="2400" dirty="0"/>
                        <a:t>B </a:t>
                      </a:r>
                      <a:endParaRPr lang="en-IN" sz="2400" dirty="0"/>
                    </a:p>
                  </a:txBody>
                  <a:tcPr marT="45707" marB="45707"/>
                </a:tc>
                <a:tc>
                  <a:txBody>
                    <a:bodyPr/>
                    <a:lstStyle/>
                    <a:p>
                      <a:r>
                        <a:rPr lang="en-US" sz="2400" dirty="0"/>
                        <a:t>98.93</a:t>
                      </a:r>
                      <a:endParaRPr lang="en-IN" sz="2400" dirty="0"/>
                    </a:p>
                  </a:txBody>
                  <a:tcPr marT="45707" marB="45707"/>
                </a:tc>
                <a:tc>
                  <a:txBody>
                    <a:bodyPr/>
                    <a:lstStyle/>
                    <a:p>
                      <a:r>
                        <a:rPr lang="en-US" sz="2400" dirty="0"/>
                        <a:t>7,000</a:t>
                      </a:r>
                      <a:endParaRPr lang="en-IN" sz="2400" dirty="0"/>
                    </a:p>
                  </a:txBody>
                  <a:tcPr marT="45707" marB="45707"/>
                </a:tc>
                <a:extLst>
                  <a:ext uri="{0D108BD9-81ED-4DB2-BD59-A6C34878D82A}">
                    <a16:rowId xmlns:a16="http://schemas.microsoft.com/office/drawing/2014/main" val="10002"/>
                  </a:ext>
                </a:extLst>
              </a:tr>
              <a:tr h="457068">
                <a:tc>
                  <a:txBody>
                    <a:bodyPr/>
                    <a:lstStyle/>
                    <a:p>
                      <a:r>
                        <a:rPr lang="en-US" sz="2400" dirty="0"/>
                        <a:t>C </a:t>
                      </a:r>
                      <a:endParaRPr lang="en-IN" sz="2400" dirty="0"/>
                    </a:p>
                  </a:txBody>
                  <a:tcPr marT="45707" marB="45707"/>
                </a:tc>
                <a:tc>
                  <a:txBody>
                    <a:bodyPr/>
                    <a:lstStyle/>
                    <a:p>
                      <a:r>
                        <a:rPr lang="en-US" sz="2400" dirty="0"/>
                        <a:t>98.92 </a:t>
                      </a:r>
                      <a:endParaRPr lang="en-IN" sz="2400" dirty="0"/>
                    </a:p>
                  </a:txBody>
                  <a:tcPr marT="45707" marB="45707"/>
                </a:tc>
                <a:tc>
                  <a:txBody>
                    <a:bodyPr/>
                    <a:lstStyle/>
                    <a:p>
                      <a:r>
                        <a:rPr lang="en-US" sz="2400" dirty="0"/>
                        <a:t>10,000</a:t>
                      </a:r>
                      <a:endParaRPr lang="en-IN" sz="2400" dirty="0"/>
                    </a:p>
                  </a:txBody>
                  <a:tcPr marT="45707" marB="45707"/>
                </a:tc>
                <a:extLst>
                  <a:ext uri="{0D108BD9-81ED-4DB2-BD59-A6C34878D82A}">
                    <a16:rowId xmlns:a16="http://schemas.microsoft.com/office/drawing/2014/main" val="10003"/>
                  </a:ext>
                </a:extLst>
              </a:tr>
            </a:tbl>
          </a:graphicData>
        </a:graphic>
      </p:graphicFrame>
      <p:sp>
        <p:nvSpPr>
          <p:cNvPr id="7" name="TextBox 6">
            <a:extLst>
              <a:ext uri="{FF2B5EF4-FFF2-40B4-BE49-F238E27FC236}">
                <a16:creationId xmlns:a16="http://schemas.microsoft.com/office/drawing/2014/main" id="{E2C57250-7AF9-DBED-D92C-A84B9F2F5FF8}"/>
              </a:ext>
            </a:extLst>
          </p:cNvPr>
          <p:cNvSpPr txBox="1"/>
          <p:nvPr/>
        </p:nvSpPr>
        <p:spPr>
          <a:xfrm>
            <a:off x="457200" y="5257800"/>
            <a:ext cx="8153400" cy="923925"/>
          </a:xfrm>
          <a:prstGeom prst="rect">
            <a:avLst/>
          </a:prstGeom>
          <a:solidFill>
            <a:schemeClr val="accent4">
              <a:lumMod val="20000"/>
              <a:lumOff val="80000"/>
            </a:schemeClr>
          </a:solidFill>
        </p:spPr>
        <p:txBody>
          <a:bodyPr>
            <a:spAutoFit/>
          </a:bodyPr>
          <a:lstStyle/>
          <a:p>
            <a:pPr>
              <a:defRPr/>
            </a:pPr>
            <a:r>
              <a:rPr lang="en-US" dirty="0"/>
              <a:t>What is the Yield for each of the price at which the bid has been made? </a:t>
            </a:r>
          </a:p>
          <a:p>
            <a:pPr>
              <a:defRPr/>
            </a:pPr>
            <a:r>
              <a:rPr lang="en-US" dirty="0"/>
              <a:t>Who are the winning bidders if it was a yield-based auction, and how much of the security will be allocated to each winning bidder? </a:t>
            </a:r>
            <a:endParaRPr lang="en-IN" dirty="0"/>
          </a:p>
        </p:txBody>
      </p:sp>
    </p:spTree>
    <p:extLst>
      <p:ext uri="{BB962C8B-B14F-4D97-AF65-F5344CB8AC3E}">
        <p14:creationId xmlns:p14="http://schemas.microsoft.com/office/powerpoint/2010/main" val="22776127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0A319CC1-A4C0-2F13-BC15-9C259FAA4AE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altLang="en-US" dirty="0"/>
              <a:t>Solution </a:t>
            </a:r>
            <a:endParaRPr lang="en-IN" altLang="en-US" dirty="0"/>
          </a:p>
        </p:txBody>
      </p:sp>
      <p:sp>
        <p:nvSpPr>
          <p:cNvPr id="3" name="Content Placeholder 2">
            <a:extLst>
              <a:ext uri="{FF2B5EF4-FFF2-40B4-BE49-F238E27FC236}">
                <a16:creationId xmlns:a16="http://schemas.microsoft.com/office/drawing/2014/main" id="{02268C83-1785-E813-4E0F-17171586309C}"/>
              </a:ext>
            </a:extLst>
          </p:cNvPr>
          <p:cNvSpPr>
            <a:spLocks noGrp="1" noRot="1" noChangeAspect="1" noMove="1" noResize="1" noEditPoints="1" noAdjustHandles="1" noChangeArrowheads="1" noChangeShapeType="1" noTextEdit="1"/>
          </p:cNvSpPr>
          <p:nvPr>
            <p:ph idx="1"/>
          </p:nvPr>
        </p:nvSpPr>
        <p:spPr>
          <a:xfrm>
            <a:off x="0" y="1600200"/>
            <a:ext cx="8991600" cy="4800600"/>
          </a:xfrm>
          <a:blipFill>
            <a:blip r:embed="rId2"/>
            <a:stretch>
              <a:fillRect l="-1695" t="-508"/>
            </a:stretch>
          </a:blipFill>
        </p:spPr>
        <p:txBody>
          <a:bodyPr/>
          <a:lstStyle/>
          <a:p>
            <a:r>
              <a:rPr lang="en-IN" dirty="0">
                <a:noFill/>
              </a:rPr>
              <a:t> </a:t>
            </a:r>
          </a:p>
        </p:txBody>
      </p:sp>
    </p:spTree>
    <p:extLst>
      <p:ext uri="{BB962C8B-B14F-4D97-AF65-F5344CB8AC3E}">
        <p14:creationId xmlns:p14="http://schemas.microsoft.com/office/powerpoint/2010/main" val="21462072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D507D-98EF-0A34-5A44-CA41420DA2C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Commercial paper</a:t>
            </a:r>
            <a:endParaRPr lang="en-IN" dirty="0"/>
          </a:p>
        </p:txBody>
      </p:sp>
      <p:sp>
        <p:nvSpPr>
          <p:cNvPr id="3" name="Content Placeholder 2">
            <a:extLst>
              <a:ext uri="{FF2B5EF4-FFF2-40B4-BE49-F238E27FC236}">
                <a16:creationId xmlns:a16="http://schemas.microsoft.com/office/drawing/2014/main" id="{34A4E5A1-E329-09D0-3366-CB769CF95B49}"/>
              </a:ext>
            </a:extLst>
          </p:cNvPr>
          <p:cNvSpPr>
            <a:spLocks noGrp="1"/>
          </p:cNvSpPr>
          <p:nvPr>
            <p:ph idx="1"/>
          </p:nvPr>
        </p:nvSpPr>
        <p:spPr>
          <a:xfrm>
            <a:off x="457200" y="1600200"/>
            <a:ext cx="8229600" cy="4876800"/>
          </a:xfrm>
          <a:solidFill>
            <a:schemeClr val="accent3">
              <a:lumMod val="20000"/>
              <a:lumOff val="80000"/>
            </a:schemeClr>
          </a:solidFill>
        </p:spPr>
        <p:txBody>
          <a:bodyPr/>
          <a:lstStyle/>
          <a:p>
            <a:pPr algn="just">
              <a:defRPr/>
            </a:pPr>
            <a:r>
              <a:rPr lang="en-US" sz="2800" dirty="0"/>
              <a:t>A commercial paper is an unsecured short-term promissory note, negotiable and transferable by endorsement and delivery with a fixed maturity period. </a:t>
            </a:r>
          </a:p>
          <a:p>
            <a:pPr algn="just">
              <a:defRPr/>
            </a:pPr>
            <a:r>
              <a:rPr lang="en-US" sz="2800" dirty="0"/>
              <a:t>It is generally issued at a discount by the leading creditworthy and highly rated corporates to meet their working capital requirements. </a:t>
            </a:r>
          </a:p>
          <a:p>
            <a:pPr algn="just">
              <a:defRPr/>
            </a:pPr>
            <a:r>
              <a:rPr lang="en-US" sz="2800" dirty="0"/>
              <a:t>Depending upon the issuing company, a commercial paper is also known as a finance paper, industrial paper, or corporate paper. </a:t>
            </a:r>
            <a:endParaRPr lang="en-IN"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04019-7F1F-8E31-A862-5A0E732AA628}"/>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Investors in CP</a:t>
            </a:r>
            <a:endParaRPr lang="en-IN" dirty="0"/>
          </a:p>
        </p:txBody>
      </p:sp>
      <p:sp>
        <p:nvSpPr>
          <p:cNvPr id="3" name="Content Placeholder 2">
            <a:extLst>
              <a:ext uri="{FF2B5EF4-FFF2-40B4-BE49-F238E27FC236}">
                <a16:creationId xmlns:a16="http://schemas.microsoft.com/office/drawing/2014/main" id="{40D677EF-5F4E-0ABE-F262-8992C0F8A4B7}"/>
              </a:ext>
            </a:extLst>
          </p:cNvPr>
          <p:cNvSpPr>
            <a:spLocks noGrp="1"/>
          </p:cNvSpPr>
          <p:nvPr>
            <p:ph idx="1"/>
          </p:nvPr>
        </p:nvSpPr>
        <p:spPr>
          <a:solidFill>
            <a:schemeClr val="accent6">
              <a:lumMod val="20000"/>
              <a:lumOff val="80000"/>
            </a:schemeClr>
          </a:solidFill>
        </p:spPr>
        <p:txBody>
          <a:bodyPr/>
          <a:lstStyle/>
          <a:p>
            <a:pPr>
              <a:defRPr/>
            </a:pPr>
            <a:r>
              <a:rPr lang="en-US" dirty="0"/>
              <a:t>Individuals </a:t>
            </a:r>
          </a:p>
          <a:p>
            <a:pPr>
              <a:defRPr/>
            </a:pPr>
            <a:r>
              <a:rPr lang="en-US" dirty="0"/>
              <a:t>Banks </a:t>
            </a:r>
          </a:p>
          <a:p>
            <a:pPr>
              <a:defRPr/>
            </a:pPr>
            <a:r>
              <a:rPr lang="en-US" dirty="0"/>
              <a:t>Corporates </a:t>
            </a:r>
          </a:p>
          <a:p>
            <a:pPr>
              <a:defRPr/>
            </a:pPr>
            <a:r>
              <a:rPr lang="en-US" dirty="0"/>
              <a:t>Unincorporated bodies </a:t>
            </a:r>
          </a:p>
          <a:p>
            <a:pPr>
              <a:defRPr/>
            </a:pPr>
            <a:r>
              <a:rPr lang="en-US" dirty="0"/>
              <a:t>NRIs </a:t>
            </a:r>
          </a:p>
          <a:p>
            <a:pPr>
              <a:defRPr/>
            </a:pPr>
            <a:r>
              <a:rPr lang="en-US" dirty="0"/>
              <a:t>FIIs</a:t>
            </a:r>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3C4B1-AB23-4E6F-A6C5-F3A842C487D7}"/>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Role of RBI </a:t>
            </a:r>
          </a:p>
        </p:txBody>
      </p:sp>
      <p:sp>
        <p:nvSpPr>
          <p:cNvPr id="3" name="Content Placeholder 2">
            <a:extLst>
              <a:ext uri="{FF2B5EF4-FFF2-40B4-BE49-F238E27FC236}">
                <a16:creationId xmlns:a16="http://schemas.microsoft.com/office/drawing/2014/main" id="{2DD21533-21C3-1C42-E12C-5E4C52421957}"/>
              </a:ext>
            </a:extLst>
          </p:cNvPr>
          <p:cNvSpPr>
            <a:spLocks noGrp="1"/>
          </p:cNvSpPr>
          <p:nvPr>
            <p:ph idx="1"/>
          </p:nvPr>
        </p:nvSpPr>
        <p:spPr>
          <a:solidFill>
            <a:schemeClr val="accent6">
              <a:lumMod val="20000"/>
              <a:lumOff val="80000"/>
            </a:schemeClr>
          </a:solidFill>
        </p:spPr>
        <p:txBody>
          <a:bodyPr/>
          <a:lstStyle/>
          <a:p>
            <a:r>
              <a:rPr lang="en-IN" dirty="0"/>
              <a:t>Prior approval of RBI is required before issue </a:t>
            </a:r>
          </a:p>
          <a:p>
            <a:r>
              <a:rPr lang="en-IN" dirty="0"/>
              <a:t>RBI controls the broad timing of the issue to ensure orderly fund raising. </a:t>
            </a:r>
          </a:p>
          <a:p>
            <a:r>
              <a:rPr lang="en-IN" dirty="0"/>
              <a:t>Every issue of CP launched by a company including rollover will be treated as fresh issue. </a:t>
            </a:r>
          </a:p>
        </p:txBody>
      </p:sp>
    </p:spTree>
    <p:extLst>
      <p:ext uri="{BB962C8B-B14F-4D97-AF65-F5344CB8AC3E}">
        <p14:creationId xmlns:p14="http://schemas.microsoft.com/office/powerpoint/2010/main" val="9959163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58F5E-1B46-E86D-F358-32283D3AD4F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Commercial Paper </a:t>
            </a:r>
          </a:p>
        </p:txBody>
      </p:sp>
      <p:sp>
        <p:nvSpPr>
          <p:cNvPr id="3" name="Content Placeholder 2">
            <a:extLst>
              <a:ext uri="{FF2B5EF4-FFF2-40B4-BE49-F238E27FC236}">
                <a16:creationId xmlns:a16="http://schemas.microsoft.com/office/drawing/2014/main" id="{13EC0C15-6546-DC6E-B33E-C7483CA558F3}"/>
              </a:ext>
            </a:extLst>
          </p:cNvPr>
          <p:cNvSpPr>
            <a:spLocks noGrp="1"/>
          </p:cNvSpPr>
          <p:nvPr>
            <p:ph idx="1"/>
          </p:nvPr>
        </p:nvSpPr>
        <p:spPr>
          <a:solidFill>
            <a:schemeClr val="accent6">
              <a:lumMod val="20000"/>
              <a:lumOff val="80000"/>
            </a:schemeClr>
          </a:solidFill>
        </p:spPr>
        <p:txBody>
          <a:bodyPr/>
          <a:lstStyle/>
          <a:p>
            <a:r>
              <a:rPr lang="en-IN" b="1" dirty="0"/>
              <a:t>Size of CP</a:t>
            </a:r>
            <a:r>
              <a:rPr lang="en-IN" dirty="0"/>
              <a:t>: Rs. 5 Lakhs or multiple thereof</a:t>
            </a:r>
          </a:p>
          <a:p>
            <a:r>
              <a:rPr lang="en-IN" b="1" dirty="0"/>
              <a:t>Maximum size </a:t>
            </a:r>
            <a:r>
              <a:rPr lang="en-IN" dirty="0"/>
              <a:t>of CP issue hundred percent of the issuers working capital. </a:t>
            </a:r>
          </a:p>
          <a:p>
            <a:r>
              <a:rPr lang="en-IN" b="1" dirty="0"/>
              <a:t>Minimum :</a:t>
            </a:r>
            <a:r>
              <a:rPr lang="en-IN" dirty="0"/>
              <a:t> 7 days from the date of issue</a:t>
            </a:r>
          </a:p>
          <a:p>
            <a:r>
              <a:rPr lang="en-IN" b="1" dirty="0"/>
              <a:t>Maximum:</a:t>
            </a:r>
            <a:r>
              <a:rPr lang="en-IN" dirty="0"/>
              <a:t> One year from the date of issue</a:t>
            </a:r>
          </a:p>
        </p:txBody>
      </p:sp>
    </p:spTree>
    <p:extLst>
      <p:ext uri="{BB962C8B-B14F-4D97-AF65-F5344CB8AC3E}">
        <p14:creationId xmlns:p14="http://schemas.microsoft.com/office/powerpoint/2010/main" val="2152473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B61433E5-4A7E-4F1D-C8C8-13CEFAD275AA}"/>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altLang="en-US" dirty="0"/>
              <a:t>Certificate of Deposits </a:t>
            </a:r>
          </a:p>
        </p:txBody>
      </p:sp>
      <p:sp>
        <p:nvSpPr>
          <p:cNvPr id="12291" name="Content Placeholder 2">
            <a:extLst>
              <a:ext uri="{FF2B5EF4-FFF2-40B4-BE49-F238E27FC236}">
                <a16:creationId xmlns:a16="http://schemas.microsoft.com/office/drawing/2014/main" id="{8FC52029-D440-FC19-DCED-3DB34181DC20}"/>
              </a:ext>
            </a:extLst>
          </p:cNvPr>
          <p:cNvSpPr>
            <a:spLocks noGrp="1"/>
          </p:cNvSpPr>
          <p:nvPr>
            <p:ph idx="1"/>
          </p:nvPr>
        </p:nvSpPr>
        <p:spPr>
          <a:xfrm>
            <a:off x="457200" y="1417638"/>
            <a:ext cx="8229600" cy="5059362"/>
          </a:xfrm>
          <a:solidFill>
            <a:schemeClr val="accent6">
              <a:lumMod val="20000"/>
              <a:lumOff val="80000"/>
            </a:schemeClr>
          </a:solidFill>
        </p:spPr>
        <p:txBody>
          <a:bodyPr/>
          <a:lstStyle/>
          <a:p>
            <a:pPr algn="just">
              <a:defRPr/>
            </a:pPr>
            <a:r>
              <a:rPr lang="en-US" sz="2400" dirty="0"/>
              <a:t>Certificates of deposit (CDs) are unsecured, negotiable, short-term instruments in bearer form, issued by commercial banks and development financial institutions. </a:t>
            </a:r>
          </a:p>
          <a:p>
            <a:pPr algn="just">
              <a:defRPr/>
            </a:pPr>
            <a:r>
              <a:rPr lang="en-US" sz="2400" dirty="0"/>
              <a:t>CDs can be issued by (</a:t>
            </a:r>
            <a:r>
              <a:rPr lang="en-US" sz="2400" dirty="0" err="1"/>
              <a:t>i</a:t>
            </a:r>
            <a:r>
              <a:rPr lang="en-US" sz="2400" dirty="0"/>
              <a:t>) scheduled commercial banks excluding Regional Rural Banks (RRBs) and Local Area Banks (LABs); and (ii) select all-India Financial Institutions that have been permitted by the RBI to raise short-term resources within the umbrella limit fixed by the RBI. </a:t>
            </a:r>
          </a:p>
          <a:p>
            <a:pPr algn="just">
              <a:defRPr/>
            </a:pPr>
            <a:r>
              <a:rPr lang="en-US" sz="2400" dirty="0"/>
              <a:t>Minimum amount of a CD should be Rs. 1 lakh, i.e., the minimum deposit that could be accepted from a single subscriber should not be less than Rs. 1 lakh and in the multiples of Rs. 1 lakh thereafter.</a:t>
            </a:r>
            <a:endParaRPr lang="en-IN" altLang="en-US" sz="3600" b="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F0C2F50-B9F8-4325-65B2-D85D2FCF7B78}"/>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defRPr/>
            </a:pPr>
            <a:r>
              <a:rPr lang="en-US" altLang="en-US" dirty="0"/>
              <a:t>Certificate </a:t>
            </a:r>
            <a:r>
              <a:rPr lang="en-IN" altLang="en-US" dirty="0"/>
              <a:t>of Deposits </a:t>
            </a:r>
          </a:p>
        </p:txBody>
      </p:sp>
      <p:sp>
        <p:nvSpPr>
          <p:cNvPr id="3" name="Content Placeholder 2">
            <a:extLst>
              <a:ext uri="{FF2B5EF4-FFF2-40B4-BE49-F238E27FC236}">
                <a16:creationId xmlns:a16="http://schemas.microsoft.com/office/drawing/2014/main" id="{82F81895-17D5-1666-54A6-7BA651381AB6}"/>
              </a:ext>
            </a:extLst>
          </p:cNvPr>
          <p:cNvSpPr>
            <a:spLocks noGrp="1"/>
          </p:cNvSpPr>
          <p:nvPr>
            <p:ph idx="1"/>
          </p:nvPr>
        </p:nvSpPr>
        <p:spPr>
          <a:solidFill>
            <a:schemeClr val="accent6">
              <a:lumMod val="20000"/>
              <a:lumOff val="80000"/>
            </a:schemeClr>
          </a:solidFill>
        </p:spPr>
        <p:txBody>
          <a:bodyPr/>
          <a:lstStyle/>
          <a:p>
            <a:pPr>
              <a:defRPr/>
            </a:pPr>
            <a:r>
              <a:rPr lang="en-US" dirty="0"/>
              <a:t>The maturity period of CDs issued by banks should be not less than 7 days and not more than 1 year. </a:t>
            </a:r>
          </a:p>
          <a:p>
            <a:pPr>
              <a:defRPr/>
            </a:pPr>
            <a:r>
              <a:rPr lang="en-US" dirty="0"/>
              <a:t>FIs can issue CDs for a period not less than 1 year and not exceeding 3 years from the date of issue.</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0A8F7-D4CB-56BC-F1F5-92F4754E0C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17DB69-ACDF-E803-3DAE-9C478E6BDE1B}"/>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sz="3600" dirty="0"/>
              <a:t>Sources of Finance: Based on Generation </a:t>
            </a:r>
          </a:p>
        </p:txBody>
      </p:sp>
      <p:sp>
        <p:nvSpPr>
          <p:cNvPr id="3" name="Content Placeholder 2">
            <a:extLst>
              <a:ext uri="{FF2B5EF4-FFF2-40B4-BE49-F238E27FC236}">
                <a16:creationId xmlns:a16="http://schemas.microsoft.com/office/drawing/2014/main" id="{4827E52F-E3A7-AFC4-39CC-6F8437C4A35C}"/>
              </a:ext>
            </a:extLst>
          </p:cNvPr>
          <p:cNvSpPr>
            <a:spLocks noGrp="1"/>
          </p:cNvSpPr>
          <p:nvPr>
            <p:ph idx="1"/>
          </p:nvPr>
        </p:nvSpPr>
        <p:spPr/>
        <p:txBody>
          <a:bodyPr/>
          <a:lstStyle/>
          <a:p>
            <a:pPr algn="just"/>
            <a:r>
              <a:rPr lang="en-IN" dirty="0"/>
              <a:t>Internal Sources: Retained Earnings, Depreciation Funds  </a:t>
            </a:r>
          </a:p>
          <a:p>
            <a:r>
              <a:rPr lang="en-IN" dirty="0"/>
              <a:t>External Sources: </a:t>
            </a:r>
          </a:p>
        </p:txBody>
      </p:sp>
    </p:spTree>
    <p:extLst>
      <p:ext uri="{BB962C8B-B14F-4D97-AF65-F5344CB8AC3E}">
        <p14:creationId xmlns:p14="http://schemas.microsoft.com/office/powerpoint/2010/main" val="30086752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BC64213A-1B8C-DB2B-7746-43CEF50044EA}"/>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t>Certificate </a:t>
            </a:r>
            <a:r>
              <a:rPr lang="en-IN" altLang="en-US" dirty="0"/>
              <a:t>of Deposits </a:t>
            </a:r>
          </a:p>
        </p:txBody>
      </p:sp>
      <p:sp>
        <p:nvSpPr>
          <p:cNvPr id="27651" name="Content Placeholder 2">
            <a:extLst>
              <a:ext uri="{FF2B5EF4-FFF2-40B4-BE49-F238E27FC236}">
                <a16:creationId xmlns:a16="http://schemas.microsoft.com/office/drawing/2014/main" id="{1E7644BD-F12E-A23C-614B-B200B0AF740C}"/>
              </a:ext>
            </a:extLst>
          </p:cNvPr>
          <p:cNvSpPr>
            <a:spLocks noGrp="1"/>
          </p:cNvSpPr>
          <p:nvPr>
            <p:ph idx="1"/>
          </p:nvPr>
        </p:nvSpPr>
        <p:spPr>
          <a:solidFill>
            <a:schemeClr val="accent6">
              <a:lumMod val="20000"/>
              <a:lumOff val="80000"/>
            </a:schemeClr>
          </a:solidFill>
        </p:spPr>
        <p:txBody>
          <a:bodyPr/>
          <a:lstStyle/>
          <a:p>
            <a:r>
              <a:rPr lang="en-US" altLang="en-US" dirty="0"/>
              <a:t>CDs may be issued at a discount on face value. </a:t>
            </a:r>
          </a:p>
          <a:p>
            <a:pPr algn="just"/>
            <a:r>
              <a:rPr lang="en-US" altLang="en-US" dirty="0"/>
              <a:t>Banks have to maintain the appropriate reserve requirements, i.e., cash reserve ratio (CRR) and statutory liquidity ratio (SLR), on the issue price of the CDs. </a:t>
            </a:r>
            <a:endParaRPr lang="en-IN"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65A940C3-B292-F99C-A7F3-02FFF36BC1F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altLang="en-US" dirty="0"/>
              <a:t>Commercial Bills </a:t>
            </a:r>
          </a:p>
        </p:txBody>
      </p:sp>
      <p:sp>
        <p:nvSpPr>
          <p:cNvPr id="18435" name="Content Placeholder 2">
            <a:extLst>
              <a:ext uri="{FF2B5EF4-FFF2-40B4-BE49-F238E27FC236}">
                <a16:creationId xmlns:a16="http://schemas.microsoft.com/office/drawing/2014/main" id="{D2F338B6-2167-6371-B882-0F56EF07DF8F}"/>
              </a:ext>
            </a:extLst>
          </p:cNvPr>
          <p:cNvSpPr>
            <a:spLocks noGrp="1"/>
          </p:cNvSpPr>
          <p:nvPr>
            <p:ph idx="1"/>
          </p:nvPr>
        </p:nvSpPr>
        <p:spPr>
          <a:solidFill>
            <a:schemeClr val="accent6">
              <a:lumMod val="20000"/>
              <a:lumOff val="80000"/>
            </a:schemeClr>
          </a:solidFill>
        </p:spPr>
        <p:txBody>
          <a:bodyPr/>
          <a:lstStyle/>
          <a:p>
            <a:pPr algn="just">
              <a:defRPr/>
            </a:pPr>
            <a:r>
              <a:rPr lang="en-US" sz="2400" dirty="0"/>
              <a:t>Commercial bills are negotiable instruments drawn by the seller on the buyer which are, in turn, accepted and discounted by commercial banks.</a:t>
            </a:r>
          </a:p>
          <a:p>
            <a:pPr algn="just">
              <a:defRPr/>
            </a:pPr>
            <a:r>
              <a:rPr lang="en-US" sz="2800" b="1" dirty="0"/>
              <a:t>Commercial bill is an important tool to finance credit sales. </a:t>
            </a:r>
          </a:p>
          <a:p>
            <a:pPr algn="just">
              <a:defRPr/>
            </a:pPr>
            <a:r>
              <a:rPr lang="en-US" sz="2400" dirty="0"/>
              <a:t>Commercial bills were introduced in the money market in 1970. </a:t>
            </a:r>
          </a:p>
          <a:p>
            <a:pPr algn="just">
              <a:defRPr/>
            </a:pPr>
            <a:r>
              <a:rPr lang="en-US" sz="2400" dirty="0"/>
              <a:t>The RBI rediscounted genuine trade bills at the bank rate or at a rate specified by it. The development of the bills market enabled banks and financial institutions to invest their short-term surplus funds in bills of varying maturities.</a:t>
            </a:r>
            <a:endParaRPr lang="en-IN" altLang="en-US"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9429F-0958-D6CE-34C6-8CB1F7CF9A4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Types of Commercial Bills</a:t>
            </a:r>
            <a:endParaRPr lang="en-IN" dirty="0"/>
          </a:p>
        </p:txBody>
      </p:sp>
      <p:sp>
        <p:nvSpPr>
          <p:cNvPr id="3" name="Content Placeholder 2">
            <a:extLst>
              <a:ext uri="{FF2B5EF4-FFF2-40B4-BE49-F238E27FC236}">
                <a16:creationId xmlns:a16="http://schemas.microsoft.com/office/drawing/2014/main" id="{8EE53C89-F6EA-A320-9520-1AFB57E31394}"/>
              </a:ext>
            </a:extLst>
          </p:cNvPr>
          <p:cNvSpPr>
            <a:spLocks noGrp="1"/>
          </p:cNvSpPr>
          <p:nvPr>
            <p:ph idx="1"/>
          </p:nvPr>
        </p:nvSpPr>
        <p:spPr>
          <a:xfrm>
            <a:off x="457200" y="1600200"/>
            <a:ext cx="8229600" cy="4800600"/>
          </a:xfrm>
          <a:solidFill>
            <a:schemeClr val="accent6">
              <a:lumMod val="20000"/>
              <a:lumOff val="80000"/>
            </a:schemeClr>
          </a:solidFill>
        </p:spPr>
        <p:txBody>
          <a:bodyPr/>
          <a:lstStyle/>
          <a:p>
            <a:pPr algn="just">
              <a:defRPr/>
            </a:pPr>
            <a:r>
              <a:rPr lang="en-US" sz="2400" dirty="0">
                <a:highlight>
                  <a:srgbClr val="FFFF00"/>
                </a:highlight>
              </a:rPr>
              <a:t>Demand Bill: </a:t>
            </a:r>
            <a:r>
              <a:rPr lang="en-US" sz="2400" dirty="0"/>
              <a:t>A demand bill is payable on demand, i.e., immediately at sight or on presentation to the drawee.</a:t>
            </a:r>
          </a:p>
          <a:p>
            <a:pPr algn="just">
              <a:defRPr/>
            </a:pPr>
            <a:r>
              <a:rPr lang="en-US" sz="2400" dirty="0">
                <a:highlight>
                  <a:srgbClr val="FFFF00"/>
                </a:highlight>
              </a:rPr>
              <a:t>Usance Bill:</a:t>
            </a:r>
            <a:r>
              <a:rPr lang="en-US" sz="2400" dirty="0"/>
              <a:t> A usance bill is payable after a specified time. If the seller wishes to give some time for payment, the bill would be payable at a future date.</a:t>
            </a:r>
          </a:p>
          <a:p>
            <a:pPr algn="just">
              <a:defRPr/>
            </a:pPr>
            <a:r>
              <a:rPr lang="en-US" sz="2400" dirty="0">
                <a:highlight>
                  <a:srgbClr val="FFFF00"/>
                </a:highlight>
              </a:rPr>
              <a:t>Clean Bill: </a:t>
            </a:r>
            <a:r>
              <a:rPr lang="en-US" sz="2400" dirty="0"/>
              <a:t>In a clean bill, documents are enclosed and delivered against acceptance by the drawee, after which it becomes clear.</a:t>
            </a:r>
          </a:p>
          <a:p>
            <a:pPr algn="just">
              <a:defRPr/>
            </a:pPr>
            <a:r>
              <a:rPr lang="en-US" sz="2400" dirty="0">
                <a:highlight>
                  <a:srgbClr val="FFFF00"/>
                </a:highlight>
              </a:rPr>
              <a:t>Documentary Bill: </a:t>
            </a:r>
            <a:r>
              <a:rPr lang="en-US" sz="2400" dirty="0"/>
              <a:t>In the case of a documentary bills,  documents are delivered against payment accepted by the drawee and documents of the file are held by bankers till the bill is paid.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E45D1A8-4D81-6ADB-9EBC-EE5A67B6AF45}"/>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altLang="en-US" dirty="0"/>
              <a:t>Commercial Bills </a:t>
            </a:r>
          </a:p>
        </p:txBody>
      </p:sp>
      <p:sp>
        <p:nvSpPr>
          <p:cNvPr id="30723" name="Content Placeholder 2">
            <a:extLst>
              <a:ext uri="{FF2B5EF4-FFF2-40B4-BE49-F238E27FC236}">
                <a16:creationId xmlns:a16="http://schemas.microsoft.com/office/drawing/2014/main" id="{194B8C6D-3D43-0989-2DB7-4BCF2A05E880}"/>
              </a:ext>
            </a:extLst>
          </p:cNvPr>
          <p:cNvSpPr>
            <a:spLocks noGrp="1"/>
          </p:cNvSpPr>
          <p:nvPr>
            <p:ph idx="1"/>
          </p:nvPr>
        </p:nvSpPr>
        <p:spPr>
          <a:solidFill>
            <a:schemeClr val="accent6">
              <a:lumMod val="20000"/>
              <a:lumOff val="80000"/>
            </a:schemeClr>
          </a:solidFill>
        </p:spPr>
        <p:txBody>
          <a:bodyPr/>
          <a:lstStyle/>
          <a:p>
            <a:r>
              <a:rPr lang="en-US" altLang="en-US" sz="2200" dirty="0">
                <a:highlight>
                  <a:srgbClr val="FFFF00"/>
                </a:highlight>
              </a:rPr>
              <a:t>Inland Bill </a:t>
            </a:r>
            <a:r>
              <a:rPr lang="en-US" altLang="en-US" sz="2200" dirty="0"/>
              <a:t>: Inland bills must (a) be drawn or made in India and must be payable in India; or (b) drawn upon any person resident in India. </a:t>
            </a:r>
          </a:p>
          <a:p>
            <a:r>
              <a:rPr lang="en-US" altLang="en-US" sz="2200" dirty="0">
                <a:highlight>
                  <a:srgbClr val="FFFF00"/>
                </a:highlight>
              </a:rPr>
              <a:t>Foreign Bill: </a:t>
            </a:r>
            <a:r>
              <a:rPr lang="en-US" altLang="en-US" sz="2200" dirty="0"/>
              <a:t>Foreign bills, on the other hand, are (a) drawn outside India and may be payable in and by a party outside India, or may be payable in India or drawn on a party in India; or (b) it may be drawn in India and made payable outside India. </a:t>
            </a:r>
          </a:p>
          <a:p>
            <a:pPr algn="just"/>
            <a:r>
              <a:rPr lang="en-US" altLang="en-US" sz="2200" b="1" dirty="0">
                <a:highlight>
                  <a:srgbClr val="FFFF00"/>
                </a:highlight>
              </a:rPr>
              <a:t>Hundi:</a:t>
            </a:r>
            <a:r>
              <a:rPr lang="en-US" altLang="en-US" sz="2200" b="1" dirty="0"/>
              <a:t> </a:t>
            </a:r>
            <a:r>
              <a:rPr lang="en-US" altLang="en-US" sz="2200" dirty="0"/>
              <a:t>The indigenous variety of bill of exchange for financing the movement of agricultural produce, called a ‘hundi,’ has a long tradition of use in India. It is in vogue among indigenous bankers for raising money or remitting funds or to finance inland trade.</a:t>
            </a:r>
          </a:p>
          <a:p>
            <a:endParaRPr lang="en-I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8D26B8E2-9BD1-D8F6-4795-EC6561B0877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br>
              <a:rPr lang="en-US" altLang="en-US" dirty="0"/>
            </a:br>
            <a:r>
              <a:rPr lang="en-US" altLang="en-US" sz="3600" dirty="0"/>
              <a:t>Derivative Usance Promissory Note </a:t>
            </a:r>
            <a:br>
              <a:rPr lang="en-IN" altLang="en-US" dirty="0"/>
            </a:br>
            <a:endParaRPr lang="en-IN" altLang="en-US" dirty="0"/>
          </a:p>
        </p:txBody>
      </p:sp>
      <p:sp>
        <p:nvSpPr>
          <p:cNvPr id="31747" name="Content Placeholder 2">
            <a:extLst>
              <a:ext uri="{FF2B5EF4-FFF2-40B4-BE49-F238E27FC236}">
                <a16:creationId xmlns:a16="http://schemas.microsoft.com/office/drawing/2014/main" id="{191B079F-7AD0-CB62-1D37-7F6B17F56AD9}"/>
              </a:ext>
            </a:extLst>
          </p:cNvPr>
          <p:cNvSpPr>
            <a:spLocks noGrp="1"/>
          </p:cNvSpPr>
          <p:nvPr>
            <p:ph idx="1"/>
          </p:nvPr>
        </p:nvSpPr>
        <p:spPr>
          <a:solidFill>
            <a:schemeClr val="accent6">
              <a:lumMod val="20000"/>
              <a:lumOff val="80000"/>
            </a:schemeClr>
          </a:solidFill>
        </p:spPr>
        <p:txBody>
          <a:bodyPr/>
          <a:lstStyle/>
          <a:p>
            <a:pPr algn="just"/>
            <a:r>
              <a:rPr lang="en-US" altLang="en-US" dirty="0"/>
              <a:t>With a view to eliminating movement of papers and facilitating multiple rediscounting, the RBI introduced an innovative instrument known as ‘Derivative Usance Promissory Notes,’ backed by such eligible commercial bills for required amounts and usance period (up to 90 days).</a:t>
            </a:r>
            <a:endParaRPr lang="en-I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A9E92-5C5C-2DB1-AA05-EDBD393503E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sz="4000" dirty="0" err="1"/>
              <a:t>Collateralised</a:t>
            </a:r>
            <a:r>
              <a:rPr lang="en-US" sz="4000" dirty="0"/>
              <a:t> Borrowing and Lending Obligation (CBLO)</a:t>
            </a:r>
            <a:endParaRPr lang="en-IN" sz="4000" dirty="0"/>
          </a:p>
        </p:txBody>
      </p:sp>
      <p:sp>
        <p:nvSpPr>
          <p:cNvPr id="3" name="Content Placeholder 2">
            <a:extLst>
              <a:ext uri="{FF2B5EF4-FFF2-40B4-BE49-F238E27FC236}">
                <a16:creationId xmlns:a16="http://schemas.microsoft.com/office/drawing/2014/main" id="{38BE3E51-383A-DD48-1E80-9741632AF2AC}"/>
              </a:ext>
            </a:extLst>
          </p:cNvPr>
          <p:cNvSpPr>
            <a:spLocks noGrp="1"/>
          </p:cNvSpPr>
          <p:nvPr>
            <p:ph idx="1"/>
          </p:nvPr>
        </p:nvSpPr>
        <p:spPr>
          <a:xfrm>
            <a:off x="457200" y="1600200"/>
            <a:ext cx="8229600" cy="4724400"/>
          </a:xfrm>
          <a:solidFill>
            <a:schemeClr val="accent6">
              <a:lumMod val="20000"/>
              <a:lumOff val="80000"/>
            </a:schemeClr>
          </a:solidFill>
        </p:spPr>
        <p:txBody>
          <a:bodyPr/>
          <a:lstStyle/>
          <a:p>
            <a:pPr algn="just">
              <a:defRPr/>
            </a:pPr>
            <a:r>
              <a:rPr lang="en-US" sz="2400" dirty="0"/>
              <a:t>The Clearing Corporation of India Limited (CCIL) launched a new product–</a:t>
            </a:r>
            <a:r>
              <a:rPr lang="en-US" sz="2400" dirty="0" err="1"/>
              <a:t>Collateralised</a:t>
            </a:r>
            <a:r>
              <a:rPr lang="en-US" sz="2400" dirty="0"/>
              <a:t> Borrowing and Lending Obligation (CBLO)—on January 20, 2003 to provide liquidity to non-bank entities hit by restrictions on access to the call money market.</a:t>
            </a:r>
          </a:p>
          <a:p>
            <a:pPr algn="just">
              <a:defRPr/>
            </a:pPr>
            <a:r>
              <a:rPr lang="en-US" sz="2400" dirty="0"/>
              <a:t>CBLO is a discounted instrument available in electronic book entry form for the maturity period ranging from 1 day to 19 days. </a:t>
            </a:r>
          </a:p>
          <a:p>
            <a:pPr algn="just">
              <a:defRPr/>
            </a:pPr>
            <a:r>
              <a:rPr lang="en-US" sz="2400" dirty="0"/>
              <a:t>Banks, Cooperative Banks, Financial institutions, Insurance Companies, Mutual Funds, and Primary Dealers who are members of negotiated dealing system (NDS) are allowed to participate in CBLO transactions.</a:t>
            </a:r>
            <a:endParaRPr lang="en-IN" sz="2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A369F217-38E6-A930-1FB2-DC2414E24D6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altLang="en-US" dirty="0"/>
              <a:t>Illustration 2 </a:t>
            </a:r>
            <a:endParaRPr lang="en-IN" altLang="en-US" dirty="0"/>
          </a:p>
        </p:txBody>
      </p:sp>
      <p:sp>
        <p:nvSpPr>
          <p:cNvPr id="3" name="Content Placeholder 2">
            <a:extLst>
              <a:ext uri="{FF2B5EF4-FFF2-40B4-BE49-F238E27FC236}">
                <a16:creationId xmlns:a16="http://schemas.microsoft.com/office/drawing/2014/main" id="{9CAA9674-3155-BB4D-D7EC-027FB353E70B}"/>
              </a:ext>
            </a:extLst>
          </p:cNvPr>
          <p:cNvSpPr>
            <a:spLocks noGrp="1"/>
          </p:cNvSpPr>
          <p:nvPr>
            <p:ph idx="1"/>
          </p:nvPr>
        </p:nvSpPr>
        <p:spPr>
          <a:solidFill>
            <a:schemeClr val="accent6">
              <a:lumMod val="20000"/>
              <a:lumOff val="80000"/>
            </a:schemeClr>
          </a:solidFill>
        </p:spPr>
        <p:txBody>
          <a:bodyPr/>
          <a:lstStyle/>
          <a:p>
            <a:pPr>
              <a:defRPr/>
            </a:pPr>
            <a:r>
              <a:rPr lang="en-US" sz="2800" dirty="0"/>
              <a:t>X Ltd. issued  Commercial Paper as per the following details: </a:t>
            </a:r>
          </a:p>
          <a:p>
            <a:pPr>
              <a:defRPr/>
            </a:pPr>
            <a:r>
              <a:rPr lang="en-US" sz="2800" dirty="0"/>
              <a:t>Date of issue : 17</a:t>
            </a:r>
            <a:r>
              <a:rPr lang="en-US" sz="2800" baseline="30000" dirty="0"/>
              <a:t>th</a:t>
            </a:r>
            <a:r>
              <a:rPr lang="en-US" sz="2800" dirty="0"/>
              <a:t> January 2022</a:t>
            </a:r>
          </a:p>
          <a:p>
            <a:pPr>
              <a:defRPr/>
            </a:pPr>
            <a:r>
              <a:rPr lang="en-US" sz="2800" dirty="0"/>
              <a:t>Date of Maturity : 17</a:t>
            </a:r>
            <a:r>
              <a:rPr lang="en-US" sz="2800" baseline="30000" dirty="0"/>
              <a:t>th</a:t>
            </a:r>
            <a:r>
              <a:rPr lang="en-US" sz="2800" dirty="0"/>
              <a:t> April 2022</a:t>
            </a:r>
          </a:p>
          <a:p>
            <a:pPr>
              <a:defRPr/>
            </a:pPr>
            <a:r>
              <a:rPr lang="en-US" sz="2800" dirty="0"/>
              <a:t>No of Days : 90 Days </a:t>
            </a:r>
          </a:p>
          <a:p>
            <a:pPr>
              <a:defRPr/>
            </a:pPr>
            <a:r>
              <a:rPr lang="en-US" sz="2800" dirty="0"/>
              <a:t>Face Value : ₹100</a:t>
            </a:r>
          </a:p>
          <a:p>
            <a:pPr>
              <a:defRPr/>
            </a:pPr>
            <a:r>
              <a:rPr lang="en-US" sz="2800" dirty="0"/>
              <a:t>Interest Rate: 11.25% </a:t>
            </a:r>
          </a:p>
          <a:p>
            <a:pPr>
              <a:defRPr/>
            </a:pPr>
            <a:r>
              <a:rPr lang="en-US" sz="2800" dirty="0"/>
              <a:t>What was the net amount received by the Company on issue of Commercial Paper? </a:t>
            </a:r>
          </a:p>
          <a:p>
            <a:pPr marL="0" indent="0">
              <a:buFont typeface="Arial" panose="020B0604020202020204" pitchFamily="34" charset="0"/>
              <a:buNone/>
              <a:defRPr/>
            </a:pPr>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9D41923D-6415-2685-8654-6411B03C61D4}"/>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altLang="en-US" dirty="0"/>
              <a:t>Solution </a:t>
            </a:r>
            <a:endParaRPr lang="en-IN" altLang="en-US" dirty="0"/>
          </a:p>
        </p:txBody>
      </p:sp>
      <p:sp>
        <p:nvSpPr>
          <p:cNvPr id="3" name="Content Placeholder 2">
            <a:extLst>
              <a:ext uri="{FF2B5EF4-FFF2-40B4-BE49-F238E27FC236}">
                <a16:creationId xmlns:a16="http://schemas.microsoft.com/office/drawing/2014/main" id="{CCE13E75-D334-D033-829B-F07DC1410D07}"/>
              </a:ext>
            </a:extLst>
          </p:cNvPr>
          <p:cNvSpPr>
            <a:spLocks noGrp="1" noRot="1" noChangeAspect="1" noMove="1" noResize="1" noEditPoints="1" noAdjustHandles="1" noChangeArrowheads="1" noChangeShapeType="1" noTextEdit="1"/>
          </p:cNvSpPr>
          <p:nvPr>
            <p:ph idx="1"/>
          </p:nvPr>
        </p:nvSpPr>
        <p:spPr>
          <a:xfrm>
            <a:off x="0" y="1600200"/>
            <a:ext cx="8991600" cy="4525963"/>
          </a:xfrm>
          <a:blipFill>
            <a:blip r:embed="rId2"/>
            <a:stretch>
              <a:fillRect l="-1695" t="-539"/>
            </a:stretch>
          </a:blipFill>
        </p:spPr>
        <p:txBody>
          <a:bodyPr/>
          <a:lstStyle/>
          <a:p>
            <a:r>
              <a:rPr lang="en-IN" dirty="0">
                <a:noFill/>
              </a:rPr>
              <a:t>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68,550 Thank You Stock Photos, Pictures &amp; Royalty-Free Images - iStock">
            <a:extLst>
              <a:ext uri="{FF2B5EF4-FFF2-40B4-BE49-F238E27FC236}">
                <a16:creationId xmlns:a16="http://schemas.microsoft.com/office/drawing/2014/main" id="{F962687C-1497-4595-65DB-11EBDB2D3DB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25513" y="1447800"/>
            <a:ext cx="7304087" cy="3854450"/>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C2A4B-9269-2AE8-F54D-D453C14DA03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Global Financial System </a:t>
            </a:r>
            <a:endParaRPr lang="en-IN" dirty="0"/>
          </a:p>
        </p:txBody>
      </p:sp>
      <p:sp>
        <p:nvSpPr>
          <p:cNvPr id="3" name="Content Placeholder 2">
            <a:extLst>
              <a:ext uri="{FF2B5EF4-FFF2-40B4-BE49-F238E27FC236}">
                <a16:creationId xmlns:a16="http://schemas.microsoft.com/office/drawing/2014/main" id="{3C281025-D234-55FF-1F65-E1D7BB053E93}"/>
              </a:ext>
            </a:extLst>
          </p:cNvPr>
          <p:cNvSpPr>
            <a:spLocks noGrp="1"/>
          </p:cNvSpPr>
          <p:nvPr>
            <p:ph idx="1"/>
          </p:nvPr>
        </p:nvSpPr>
        <p:spPr>
          <a:solidFill>
            <a:schemeClr val="accent6">
              <a:lumMod val="20000"/>
              <a:lumOff val="80000"/>
            </a:schemeClr>
          </a:solidFill>
          <a:ln>
            <a:solidFill>
              <a:schemeClr val="accent3">
                <a:lumMod val="20000"/>
                <a:lumOff val="80000"/>
              </a:schemeClr>
            </a:solidFill>
          </a:ln>
        </p:spPr>
        <p:style>
          <a:lnRef idx="2">
            <a:schemeClr val="accent2"/>
          </a:lnRef>
          <a:fillRef idx="1">
            <a:schemeClr val="lt1"/>
          </a:fillRef>
          <a:effectRef idx="0">
            <a:schemeClr val="accent2"/>
          </a:effectRef>
          <a:fontRef idx="minor">
            <a:schemeClr val="dk1"/>
          </a:fontRef>
        </p:style>
        <p:txBody>
          <a:bodyPr/>
          <a:lstStyle/>
          <a:p>
            <a:pPr algn="just"/>
            <a:r>
              <a:rPr lang="en-US" b="0" i="0" dirty="0">
                <a:solidFill>
                  <a:srgbClr val="1F1F1F"/>
                </a:solidFill>
                <a:effectLst/>
                <a:latin typeface="Google Sans"/>
              </a:rPr>
              <a:t>The global financial system is the worldwide framework of legal agreements, institutions, and both formal and informal economic action that together facilitate international flows of financial capital for purposes of investment and trade financing.</a:t>
            </a:r>
            <a:endParaRPr lang="en-IN" dirty="0"/>
          </a:p>
        </p:txBody>
      </p:sp>
    </p:spTree>
    <p:extLst>
      <p:ext uri="{BB962C8B-B14F-4D97-AF65-F5344CB8AC3E}">
        <p14:creationId xmlns:p14="http://schemas.microsoft.com/office/powerpoint/2010/main" val="2775995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The Global Financial System and Collapse of Leading Banks of the World. |  by Pratik Salvi | Medium">
            <a:extLst>
              <a:ext uri="{FF2B5EF4-FFF2-40B4-BE49-F238E27FC236}">
                <a16:creationId xmlns:a16="http://schemas.microsoft.com/office/drawing/2014/main" id="{9CA7D2BC-9828-FB18-A11F-396BB4A5E67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457200"/>
            <a:ext cx="7239000" cy="5867400"/>
          </a:xfrm>
          <a:prstGeom prst="rect">
            <a:avLst/>
          </a:prstGeom>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1816365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BC0D4-69E9-F788-C779-E185BBC7C1A7}"/>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Stakeholders in Financial Markets </a:t>
            </a:r>
            <a:endParaRPr lang="en-IN" dirty="0"/>
          </a:p>
        </p:txBody>
      </p:sp>
      <p:sp>
        <p:nvSpPr>
          <p:cNvPr id="3" name="Content Placeholder 2">
            <a:extLst>
              <a:ext uri="{FF2B5EF4-FFF2-40B4-BE49-F238E27FC236}">
                <a16:creationId xmlns:a16="http://schemas.microsoft.com/office/drawing/2014/main" id="{8C7ED0D5-E575-5706-1467-BDB77FDCA0A4}"/>
              </a:ext>
            </a:extLst>
          </p:cNvPr>
          <p:cNvSpPr>
            <a:spLocks noGrp="1"/>
          </p:cNvSpPr>
          <p:nvPr>
            <p:ph idx="1"/>
          </p:nvPr>
        </p:nvSpPr>
        <p:spPr>
          <a:solidFill>
            <a:schemeClr val="accent6">
              <a:lumMod val="20000"/>
              <a:lumOff val="80000"/>
            </a:schemeClr>
          </a:solidFill>
        </p:spPr>
        <p:txBody>
          <a:bodyPr/>
          <a:lstStyle/>
          <a:p>
            <a:r>
              <a:rPr lang="en-US" dirty="0"/>
              <a:t>Primary Stakeholders </a:t>
            </a:r>
          </a:p>
          <a:p>
            <a:pPr lvl="1"/>
            <a:r>
              <a:rPr lang="en-US" dirty="0"/>
              <a:t>Shareholders </a:t>
            </a:r>
          </a:p>
          <a:p>
            <a:pPr lvl="1"/>
            <a:r>
              <a:rPr lang="en-US" dirty="0"/>
              <a:t>Lenders </a:t>
            </a:r>
          </a:p>
          <a:p>
            <a:pPr lvl="1"/>
            <a:r>
              <a:rPr lang="en-US" dirty="0"/>
              <a:t>Companies </a:t>
            </a:r>
          </a:p>
          <a:p>
            <a:pPr lvl="1"/>
            <a:r>
              <a:rPr lang="en-US" dirty="0"/>
              <a:t>Mutual Fund Organisations/holders/fund managers </a:t>
            </a:r>
          </a:p>
          <a:p>
            <a:pPr marL="457200" lvl="1" indent="0">
              <a:buNone/>
            </a:pPr>
            <a:endParaRPr lang="en-IN" dirty="0"/>
          </a:p>
        </p:txBody>
      </p:sp>
    </p:spTree>
    <p:extLst>
      <p:ext uri="{BB962C8B-B14F-4D97-AF65-F5344CB8AC3E}">
        <p14:creationId xmlns:p14="http://schemas.microsoft.com/office/powerpoint/2010/main" val="3505919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F0CEB-362E-9132-16C7-58E61DA7F4E4}"/>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Service Providers </a:t>
            </a:r>
            <a:endParaRPr lang="en-IN" dirty="0"/>
          </a:p>
        </p:txBody>
      </p:sp>
      <p:sp>
        <p:nvSpPr>
          <p:cNvPr id="3" name="Content Placeholder 2">
            <a:extLst>
              <a:ext uri="{FF2B5EF4-FFF2-40B4-BE49-F238E27FC236}">
                <a16:creationId xmlns:a16="http://schemas.microsoft.com/office/drawing/2014/main" id="{894A2875-AACF-9ADA-EBB7-0CCF7F953BD7}"/>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en-US" dirty="0"/>
              <a:t>Merchant Bankers </a:t>
            </a:r>
          </a:p>
          <a:p>
            <a:r>
              <a:rPr lang="en-US" dirty="0"/>
              <a:t>Brokers </a:t>
            </a:r>
          </a:p>
          <a:p>
            <a:r>
              <a:rPr lang="en-US" dirty="0"/>
              <a:t>Underwriters </a:t>
            </a:r>
          </a:p>
          <a:p>
            <a:r>
              <a:rPr lang="en-US" dirty="0"/>
              <a:t>Depositors </a:t>
            </a:r>
          </a:p>
          <a:p>
            <a:r>
              <a:rPr lang="en-US" dirty="0"/>
              <a:t>Custodians </a:t>
            </a:r>
            <a:endParaRPr lang="en-IN" dirty="0"/>
          </a:p>
        </p:txBody>
      </p:sp>
    </p:spTree>
    <p:extLst>
      <p:ext uri="{BB962C8B-B14F-4D97-AF65-F5344CB8AC3E}">
        <p14:creationId xmlns:p14="http://schemas.microsoft.com/office/powerpoint/2010/main" val="3050372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2547</TotalTime>
  <Words>2615</Words>
  <Application>Microsoft Office PowerPoint</Application>
  <PresentationFormat>On-screen Show (4:3)</PresentationFormat>
  <Paragraphs>274</Paragraphs>
  <Slides>58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58</vt:i4>
      </vt:variant>
    </vt:vector>
  </HeadingPairs>
  <TitlesOfParts>
    <vt:vector size="63" baseType="lpstr">
      <vt:lpstr>Arial</vt:lpstr>
      <vt:lpstr>Calibri</vt:lpstr>
      <vt:lpstr>Cambria</vt:lpstr>
      <vt:lpstr>Google Sans</vt:lpstr>
      <vt:lpstr>Office Theme</vt:lpstr>
      <vt:lpstr> Money Market</vt:lpstr>
      <vt:lpstr>Lecture Outline (2) </vt:lpstr>
      <vt:lpstr>Sources of Finance: Based on Time Period  </vt:lpstr>
      <vt:lpstr>Sources of Finance: Based on Ownership</vt:lpstr>
      <vt:lpstr>Sources of Finance: Based on Generation </vt:lpstr>
      <vt:lpstr>Global Financial System </vt:lpstr>
      <vt:lpstr>PowerPoint Presentation</vt:lpstr>
      <vt:lpstr>Stakeholders in Financial Markets </vt:lpstr>
      <vt:lpstr>Service Providers </vt:lpstr>
      <vt:lpstr>Merchant Banker</vt:lpstr>
      <vt:lpstr>Merchant Bankers </vt:lpstr>
      <vt:lpstr>Regulators </vt:lpstr>
      <vt:lpstr>Administrators to facilitate</vt:lpstr>
      <vt:lpstr>Credit Policy of RBI </vt:lpstr>
      <vt:lpstr>Instruments of Credit Policy </vt:lpstr>
      <vt:lpstr>Others </vt:lpstr>
      <vt:lpstr>Financial Markets </vt:lpstr>
      <vt:lpstr>Money Market </vt:lpstr>
      <vt:lpstr>Organised Segment </vt:lpstr>
      <vt:lpstr>Unorganised Segment </vt:lpstr>
      <vt:lpstr>Money Market </vt:lpstr>
      <vt:lpstr>Concept and Definition </vt:lpstr>
      <vt:lpstr>PowerPoint Presentation</vt:lpstr>
      <vt:lpstr>Main Participants of Money Market </vt:lpstr>
      <vt:lpstr>Importance</vt:lpstr>
      <vt:lpstr>Role of RBI </vt:lpstr>
      <vt:lpstr>Money Market Instruments </vt:lpstr>
      <vt:lpstr>Treasury Bills </vt:lpstr>
      <vt:lpstr>Call Money, Notice Money and Term Money </vt:lpstr>
      <vt:lpstr>Location: Call Money </vt:lpstr>
      <vt:lpstr>Call Money </vt:lpstr>
      <vt:lpstr>Call Rate </vt:lpstr>
      <vt:lpstr>MIBOR</vt:lpstr>
      <vt:lpstr>PowerPoint Presentation</vt:lpstr>
      <vt:lpstr>Government Treasury Bills </vt:lpstr>
      <vt:lpstr>TBs </vt:lpstr>
      <vt:lpstr>Types of TBs </vt:lpstr>
      <vt:lpstr>Participants in the T-Bills Market</vt:lpstr>
      <vt:lpstr> Participants in the T-Bills Market  </vt:lpstr>
      <vt:lpstr>Types of Auctions </vt:lpstr>
      <vt:lpstr>TBs: How to calculate yield </vt:lpstr>
      <vt:lpstr>Illustration 1 </vt:lpstr>
      <vt:lpstr>Solution </vt:lpstr>
      <vt:lpstr>Commercial paper</vt:lpstr>
      <vt:lpstr>Investors in CP</vt:lpstr>
      <vt:lpstr>Role of RBI </vt:lpstr>
      <vt:lpstr>Commercial Paper </vt:lpstr>
      <vt:lpstr>Certificate of Deposits </vt:lpstr>
      <vt:lpstr>Certificate of Deposits </vt:lpstr>
      <vt:lpstr>Certificate of Deposits </vt:lpstr>
      <vt:lpstr>Commercial Bills </vt:lpstr>
      <vt:lpstr>Types of Commercial Bills</vt:lpstr>
      <vt:lpstr>Commercial Bills </vt:lpstr>
      <vt:lpstr> Derivative Usance Promissory Note  </vt:lpstr>
      <vt:lpstr>Collateralised Borrowing and Lending Obligation (CBLO)</vt:lpstr>
      <vt:lpstr>Illustration 2 </vt:lpstr>
      <vt:lpstr>Solution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Development: Role of NSS</dc:title>
  <dc:creator>CU_COMMERCE_10</dc:creator>
  <cp:lastModifiedBy>Ashish Kumar Sana</cp:lastModifiedBy>
  <cp:revision>98</cp:revision>
  <dcterms:created xsi:type="dcterms:W3CDTF">2006-08-16T00:00:00Z</dcterms:created>
  <dcterms:modified xsi:type="dcterms:W3CDTF">2024-10-26T15:08:39Z</dcterms:modified>
</cp:coreProperties>
</file>