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6" r:id="rId2"/>
    <p:sldId id="382" r:id="rId3"/>
    <p:sldId id="363" r:id="rId4"/>
    <p:sldId id="364" r:id="rId5"/>
    <p:sldId id="377" r:id="rId6"/>
    <p:sldId id="408" r:id="rId7"/>
    <p:sldId id="409" r:id="rId8"/>
    <p:sldId id="433" r:id="rId9"/>
    <p:sldId id="435" r:id="rId10"/>
    <p:sldId id="436" r:id="rId11"/>
    <p:sldId id="437" r:id="rId12"/>
    <p:sldId id="439" r:id="rId13"/>
    <p:sldId id="378" r:id="rId14"/>
    <p:sldId id="440" r:id="rId15"/>
    <p:sldId id="441" r:id="rId16"/>
    <p:sldId id="442" r:id="rId17"/>
    <p:sldId id="446" r:id="rId18"/>
    <p:sldId id="443" r:id="rId19"/>
    <p:sldId id="447" r:id="rId20"/>
    <p:sldId id="448" r:id="rId21"/>
    <p:sldId id="449" r:id="rId22"/>
    <p:sldId id="450" r:id="rId23"/>
    <p:sldId id="444" r:id="rId24"/>
    <p:sldId id="445" r:id="rId25"/>
    <p:sldId id="375" r:id="rId26"/>
    <p:sldId id="383" r:id="rId27"/>
    <p:sldId id="431" r:id="rId28"/>
    <p:sldId id="432" r:id="rId29"/>
    <p:sldId id="384" r:id="rId30"/>
    <p:sldId id="376" r:id="rId31"/>
    <p:sldId id="413" r:id="rId32"/>
    <p:sldId id="414" r:id="rId33"/>
    <p:sldId id="415" r:id="rId34"/>
    <p:sldId id="416" r:id="rId35"/>
    <p:sldId id="417" r:id="rId36"/>
    <p:sldId id="418" r:id="rId37"/>
    <p:sldId id="419" r:id="rId38"/>
    <p:sldId id="391" r:id="rId39"/>
    <p:sldId id="420" r:id="rId40"/>
    <p:sldId id="438" r:id="rId41"/>
    <p:sldId id="411" r:id="rId42"/>
    <p:sldId id="425" r:id="rId43"/>
    <p:sldId id="426" r:id="rId44"/>
    <p:sldId id="424" r:id="rId45"/>
    <p:sldId id="427" r:id="rId46"/>
    <p:sldId id="428" r:id="rId47"/>
    <p:sldId id="429" r:id="rId48"/>
    <p:sldId id="412" r:id="rId49"/>
    <p:sldId id="421" r:id="rId50"/>
    <p:sldId id="422" r:id="rId51"/>
    <p:sldId id="423" r:id="rId52"/>
    <p:sldId id="365" r:id="rId53"/>
    <p:sldId id="430" r:id="rId54"/>
    <p:sldId id="405" r:id="rId55"/>
    <p:sldId id="406" r:id="rId56"/>
    <p:sldId id="379" r:id="rId57"/>
    <p:sldId id="380" r:id="rId58"/>
    <p:sldId id="381" r:id="rId59"/>
    <p:sldId id="388" r:id="rId60"/>
    <p:sldId id="387" r:id="rId61"/>
    <p:sldId id="393" r:id="rId62"/>
    <p:sldId id="394" r:id="rId63"/>
    <p:sldId id="395" r:id="rId64"/>
    <p:sldId id="396" r:id="rId65"/>
    <p:sldId id="397" r:id="rId66"/>
    <p:sldId id="398" r:id="rId67"/>
    <p:sldId id="399" r:id="rId68"/>
    <p:sldId id="400" r:id="rId69"/>
    <p:sldId id="404" r:id="rId70"/>
    <p:sldId id="401" r:id="rId71"/>
    <p:sldId id="389" r:id="rId7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86473" autoAdjust="0"/>
  </p:normalViewPr>
  <p:slideViewPr>
    <p:cSldViewPr>
      <p:cViewPr varScale="1">
        <p:scale>
          <a:sx n="74" d="100"/>
          <a:sy n="74" d="100"/>
        </p:scale>
        <p:origin x="1738"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4376BD-3D45-43AD-B877-85BC47EEA4D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65394447-DA84-463B-A577-B516DF8C8FBC}">
      <dgm:prSet phldrT="[Text]" custT="1"/>
      <dgm:spPr/>
      <dgm:t>
        <a:bodyPr/>
        <a:lstStyle/>
        <a:p>
          <a:r>
            <a:rPr lang="en-IN" sz="3600" dirty="0"/>
            <a:t>FIs</a:t>
          </a:r>
        </a:p>
      </dgm:t>
    </dgm:pt>
    <dgm:pt modelId="{084AF436-D6D2-436B-B978-5F4F1AA71EA6}" type="parTrans" cxnId="{3378CC24-B262-45C6-837B-C3F02BCF3CB1}">
      <dgm:prSet/>
      <dgm:spPr/>
      <dgm:t>
        <a:bodyPr/>
        <a:lstStyle/>
        <a:p>
          <a:endParaRPr lang="en-IN"/>
        </a:p>
      </dgm:t>
    </dgm:pt>
    <dgm:pt modelId="{F3569ACA-E20D-4667-9274-2031962B584A}" type="sibTrans" cxnId="{3378CC24-B262-45C6-837B-C3F02BCF3CB1}">
      <dgm:prSet/>
      <dgm:spPr/>
      <dgm:t>
        <a:bodyPr/>
        <a:lstStyle/>
        <a:p>
          <a:endParaRPr lang="en-IN"/>
        </a:p>
      </dgm:t>
    </dgm:pt>
    <dgm:pt modelId="{F9B77050-7E43-4F7B-87AF-CB8C5F7CB591}">
      <dgm:prSet phldrT="[Text]"/>
      <dgm:spPr/>
      <dgm:t>
        <a:bodyPr/>
        <a:lstStyle/>
        <a:p>
          <a:r>
            <a:rPr lang="en-IN" dirty="0"/>
            <a:t>Banking </a:t>
          </a:r>
        </a:p>
      </dgm:t>
    </dgm:pt>
    <dgm:pt modelId="{77C7361F-6F0B-4C1E-A7C6-9ED5CD1D4C7B}" type="parTrans" cxnId="{67993AFB-81E2-42AD-8BF3-3C51E98C38BE}">
      <dgm:prSet/>
      <dgm:spPr/>
      <dgm:t>
        <a:bodyPr/>
        <a:lstStyle/>
        <a:p>
          <a:endParaRPr lang="en-IN"/>
        </a:p>
      </dgm:t>
    </dgm:pt>
    <dgm:pt modelId="{94393C7C-742E-41DA-AD4D-71D3946B290E}" type="sibTrans" cxnId="{67993AFB-81E2-42AD-8BF3-3C51E98C38BE}">
      <dgm:prSet/>
      <dgm:spPr/>
      <dgm:t>
        <a:bodyPr/>
        <a:lstStyle/>
        <a:p>
          <a:endParaRPr lang="en-IN"/>
        </a:p>
      </dgm:t>
    </dgm:pt>
    <dgm:pt modelId="{AA8D1601-E606-4536-955B-D438EEAF56FB}">
      <dgm:prSet phldrT="[Text]"/>
      <dgm:spPr/>
      <dgm:t>
        <a:bodyPr/>
        <a:lstStyle/>
        <a:p>
          <a:r>
            <a:rPr lang="en-IN" dirty="0"/>
            <a:t>Non-Banking </a:t>
          </a:r>
        </a:p>
      </dgm:t>
    </dgm:pt>
    <dgm:pt modelId="{7C7171B0-1928-4131-A887-A7BD3253CF94}" type="parTrans" cxnId="{216370D2-CE4F-41D5-AD88-9A4F30DA4625}">
      <dgm:prSet/>
      <dgm:spPr/>
      <dgm:t>
        <a:bodyPr/>
        <a:lstStyle/>
        <a:p>
          <a:endParaRPr lang="en-IN"/>
        </a:p>
      </dgm:t>
    </dgm:pt>
    <dgm:pt modelId="{BCB5A94D-042E-47F5-910C-BB7890DC72AC}" type="sibTrans" cxnId="{216370D2-CE4F-41D5-AD88-9A4F30DA4625}">
      <dgm:prSet/>
      <dgm:spPr/>
      <dgm:t>
        <a:bodyPr/>
        <a:lstStyle/>
        <a:p>
          <a:endParaRPr lang="en-IN"/>
        </a:p>
      </dgm:t>
    </dgm:pt>
    <dgm:pt modelId="{E7A5D01C-57B6-4A07-B5A5-9F1CBF9C6399}">
      <dgm:prSet/>
      <dgm:spPr/>
      <dgm:t>
        <a:bodyPr/>
        <a:lstStyle/>
        <a:p>
          <a:r>
            <a:rPr lang="en-IN" dirty="0"/>
            <a:t>Others </a:t>
          </a:r>
        </a:p>
        <a:p>
          <a:r>
            <a:rPr lang="en-IN" dirty="0"/>
            <a:t>(Development Financial Institutions)</a:t>
          </a:r>
        </a:p>
      </dgm:t>
    </dgm:pt>
    <dgm:pt modelId="{57064C5D-1B85-4ABA-9B95-8EC48D637F00}" type="parTrans" cxnId="{2EAE1A40-DC03-44C3-8459-DB05E39D339A}">
      <dgm:prSet/>
      <dgm:spPr/>
      <dgm:t>
        <a:bodyPr/>
        <a:lstStyle/>
        <a:p>
          <a:endParaRPr lang="en-IN"/>
        </a:p>
      </dgm:t>
    </dgm:pt>
    <dgm:pt modelId="{8A689F9A-DD04-4582-B740-39EC8B2CF047}" type="sibTrans" cxnId="{2EAE1A40-DC03-44C3-8459-DB05E39D339A}">
      <dgm:prSet/>
      <dgm:spPr/>
      <dgm:t>
        <a:bodyPr/>
        <a:lstStyle/>
        <a:p>
          <a:endParaRPr lang="en-IN"/>
        </a:p>
      </dgm:t>
    </dgm:pt>
    <dgm:pt modelId="{E26D4D8A-1875-4CA8-88B9-E93F6916C503}" type="pres">
      <dgm:prSet presAssocID="{454376BD-3D45-43AD-B877-85BC47EEA4D5}" presName="hierChild1" presStyleCnt="0">
        <dgm:presLayoutVars>
          <dgm:chPref val="1"/>
          <dgm:dir/>
          <dgm:animOne val="branch"/>
          <dgm:animLvl val="lvl"/>
          <dgm:resizeHandles/>
        </dgm:presLayoutVars>
      </dgm:prSet>
      <dgm:spPr/>
    </dgm:pt>
    <dgm:pt modelId="{120324E4-ABE8-4737-9EA4-8BFBB977AD58}" type="pres">
      <dgm:prSet presAssocID="{65394447-DA84-463B-A577-B516DF8C8FBC}" presName="hierRoot1" presStyleCnt="0"/>
      <dgm:spPr/>
    </dgm:pt>
    <dgm:pt modelId="{10821774-084A-4606-B333-3BC62E92DDAE}" type="pres">
      <dgm:prSet presAssocID="{65394447-DA84-463B-A577-B516DF8C8FBC}" presName="composite" presStyleCnt="0"/>
      <dgm:spPr/>
    </dgm:pt>
    <dgm:pt modelId="{1AC54A26-8B1D-4A98-ADF8-72831D2295AB}" type="pres">
      <dgm:prSet presAssocID="{65394447-DA84-463B-A577-B516DF8C8FBC}" presName="background" presStyleLbl="node0" presStyleIdx="0" presStyleCnt="1"/>
      <dgm:spPr/>
    </dgm:pt>
    <dgm:pt modelId="{4D523E4B-DDFC-463F-9592-116ED8AA4459}" type="pres">
      <dgm:prSet presAssocID="{65394447-DA84-463B-A577-B516DF8C8FBC}" presName="text" presStyleLbl="fgAcc0" presStyleIdx="0" presStyleCnt="1">
        <dgm:presLayoutVars>
          <dgm:chPref val="3"/>
        </dgm:presLayoutVars>
      </dgm:prSet>
      <dgm:spPr/>
    </dgm:pt>
    <dgm:pt modelId="{F990D328-FC71-4951-BF2C-173E94A1DC85}" type="pres">
      <dgm:prSet presAssocID="{65394447-DA84-463B-A577-B516DF8C8FBC}" presName="hierChild2" presStyleCnt="0"/>
      <dgm:spPr/>
    </dgm:pt>
    <dgm:pt modelId="{110E98AC-5D61-4823-BE2B-BB1258C745FA}" type="pres">
      <dgm:prSet presAssocID="{77C7361F-6F0B-4C1E-A7C6-9ED5CD1D4C7B}" presName="Name10" presStyleLbl="parChTrans1D2" presStyleIdx="0" presStyleCnt="3"/>
      <dgm:spPr/>
    </dgm:pt>
    <dgm:pt modelId="{E454F7BD-A439-4082-91DC-BAD481D69A8E}" type="pres">
      <dgm:prSet presAssocID="{F9B77050-7E43-4F7B-87AF-CB8C5F7CB591}" presName="hierRoot2" presStyleCnt="0"/>
      <dgm:spPr/>
    </dgm:pt>
    <dgm:pt modelId="{D48EB7CB-A293-4B81-9D67-1E2A83BBF2C6}" type="pres">
      <dgm:prSet presAssocID="{F9B77050-7E43-4F7B-87AF-CB8C5F7CB591}" presName="composite2" presStyleCnt="0"/>
      <dgm:spPr/>
    </dgm:pt>
    <dgm:pt modelId="{7D07EACD-D66A-44D3-8BD4-1322708CB168}" type="pres">
      <dgm:prSet presAssocID="{F9B77050-7E43-4F7B-87AF-CB8C5F7CB591}" presName="background2" presStyleLbl="node2" presStyleIdx="0" presStyleCnt="3"/>
      <dgm:spPr/>
    </dgm:pt>
    <dgm:pt modelId="{9B5EE2C1-BDCC-48C5-AF8A-0E5420FF0B45}" type="pres">
      <dgm:prSet presAssocID="{F9B77050-7E43-4F7B-87AF-CB8C5F7CB591}" presName="text2" presStyleLbl="fgAcc2" presStyleIdx="0" presStyleCnt="3">
        <dgm:presLayoutVars>
          <dgm:chPref val="3"/>
        </dgm:presLayoutVars>
      </dgm:prSet>
      <dgm:spPr/>
    </dgm:pt>
    <dgm:pt modelId="{98DBC5C9-3BD2-439F-912B-217263A7C913}" type="pres">
      <dgm:prSet presAssocID="{F9B77050-7E43-4F7B-87AF-CB8C5F7CB591}" presName="hierChild3" presStyleCnt="0"/>
      <dgm:spPr/>
    </dgm:pt>
    <dgm:pt modelId="{49A2B3FB-F87A-4234-812A-A69BAC291F4C}" type="pres">
      <dgm:prSet presAssocID="{7C7171B0-1928-4131-A887-A7BD3253CF94}" presName="Name10" presStyleLbl="parChTrans1D2" presStyleIdx="1" presStyleCnt="3"/>
      <dgm:spPr/>
    </dgm:pt>
    <dgm:pt modelId="{3BBBF84C-48D8-4E8A-8295-F17B501159F7}" type="pres">
      <dgm:prSet presAssocID="{AA8D1601-E606-4536-955B-D438EEAF56FB}" presName="hierRoot2" presStyleCnt="0"/>
      <dgm:spPr/>
    </dgm:pt>
    <dgm:pt modelId="{A8B45EF7-C558-491A-9220-F097B34C3F24}" type="pres">
      <dgm:prSet presAssocID="{AA8D1601-E606-4536-955B-D438EEAF56FB}" presName="composite2" presStyleCnt="0"/>
      <dgm:spPr/>
    </dgm:pt>
    <dgm:pt modelId="{5318CEF9-41FB-4DA7-939E-61DE15713D18}" type="pres">
      <dgm:prSet presAssocID="{AA8D1601-E606-4536-955B-D438EEAF56FB}" presName="background2" presStyleLbl="node2" presStyleIdx="1" presStyleCnt="3"/>
      <dgm:spPr/>
    </dgm:pt>
    <dgm:pt modelId="{1B3C92F0-C034-4F8D-A542-51438FEC0D92}" type="pres">
      <dgm:prSet presAssocID="{AA8D1601-E606-4536-955B-D438EEAF56FB}" presName="text2" presStyleLbl="fgAcc2" presStyleIdx="1" presStyleCnt="3">
        <dgm:presLayoutVars>
          <dgm:chPref val="3"/>
        </dgm:presLayoutVars>
      </dgm:prSet>
      <dgm:spPr/>
    </dgm:pt>
    <dgm:pt modelId="{14BD915A-5E47-4B01-98CD-B57600542AB7}" type="pres">
      <dgm:prSet presAssocID="{AA8D1601-E606-4536-955B-D438EEAF56FB}" presName="hierChild3" presStyleCnt="0"/>
      <dgm:spPr/>
    </dgm:pt>
    <dgm:pt modelId="{FED75B0D-3C70-4393-B141-C29D32407269}" type="pres">
      <dgm:prSet presAssocID="{57064C5D-1B85-4ABA-9B95-8EC48D637F00}" presName="Name10" presStyleLbl="parChTrans1D2" presStyleIdx="2" presStyleCnt="3"/>
      <dgm:spPr/>
    </dgm:pt>
    <dgm:pt modelId="{4AA1AFA5-FDC3-4F83-BAD9-668C4284A849}" type="pres">
      <dgm:prSet presAssocID="{E7A5D01C-57B6-4A07-B5A5-9F1CBF9C6399}" presName="hierRoot2" presStyleCnt="0"/>
      <dgm:spPr/>
    </dgm:pt>
    <dgm:pt modelId="{CED3ADB9-E040-4558-B492-B447F8D38719}" type="pres">
      <dgm:prSet presAssocID="{E7A5D01C-57B6-4A07-B5A5-9F1CBF9C6399}" presName="composite2" presStyleCnt="0"/>
      <dgm:spPr/>
    </dgm:pt>
    <dgm:pt modelId="{6B47C6FE-A099-43BC-B9AA-C7A072D66A5C}" type="pres">
      <dgm:prSet presAssocID="{E7A5D01C-57B6-4A07-B5A5-9F1CBF9C6399}" presName="background2" presStyleLbl="node2" presStyleIdx="2" presStyleCnt="3"/>
      <dgm:spPr/>
    </dgm:pt>
    <dgm:pt modelId="{3BB0FE30-4C89-4241-A3C6-6A1DB6510120}" type="pres">
      <dgm:prSet presAssocID="{E7A5D01C-57B6-4A07-B5A5-9F1CBF9C6399}" presName="text2" presStyleLbl="fgAcc2" presStyleIdx="2" presStyleCnt="3">
        <dgm:presLayoutVars>
          <dgm:chPref val="3"/>
        </dgm:presLayoutVars>
      </dgm:prSet>
      <dgm:spPr/>
    </dgm:pt>
    <dgm:pt modelId="{569C295B-E96C-454B-A2BE-D54E4FC47FE8}" type="pres">
      <dgm:prSet presAssocID="{E7A5D01C-57B6-4A07-B5A5-9F1CBF9C6399}" presName="hierChild3" presStyleCnt="0"/>
      <dgm:spPr/>
    </dgm:pt>
  </dgm:ptLst>
  <dgm:cxnLst>
    <dgm:cxn modelId="{39DC6F01-3313-4DC7-9B13-4E4D8F83CE7F}" type="presOf" srcId="{F9B77050-7E43-4F7B-87AF-CB8C5F7CB591}" destId="{9B5EE2C1-BDCC-48C5-AF8A-0E5420FF0B45}" srcOrd="0" destOrd="0" presId="urn:microsoft.com/office/officeart/2005/8/layout/hierarchy1"/>
    <dgm:cxn modelId="{3378CC24-B262-45C6-837B-C3F02BCF3CB1}" srcId="{454376BD-3D45-43AD-B877-85BC47EEA4D5}" destId="{65394447-DA84-463B-A577-B516DF8C8FBC}" srcOrd="0" destOrd="0" parTransId="{084AF436-D6D2-436B-B978-5F4F1AA71EA6}" sibTransId="{F3569ACA-E20D-4667-9274-2031962B584A}"/>
    <dgm:cxn modelId="{2EAE1A40-DC03-44C3-8459-DB05E39D339A}" srcId="{65394447-DA84-463B-A577-B516DF8C8FBC}" destId="{E7A5D01C-57B6-4A07-B5A5-9F1CBF9C6399}" srcOrd="2" destOrd="0" parTransId="{57064C5D-1B85-4ABA-9B95-8EC48D637F00}" sibTransId="{8A689F9A-DD04-4582-B740-39EC8B2CF047}"/>
    <dgm:cxn modelId="{3B9A445F-39BD-4D1A-9AE1-7761F26AD60D}" type="presOf" srcId="{7C7171B0-1928-4131-A887-A7BD3253CF94}" destId="{49A2B3FB-F87A-4234-812A-A69BAC291F4C}" srcOrd="0" destOrd="0" presId="urn:microsoft.com/office/officeart/2005/8/layout/hierarchy1"/>
    <dgm:cxn modelId="{8F271C49-84C9-4646-8C7A-33E8529870F0}" type="presOf" srcId="{E7A5D01C-57B6-4A07-B5A5-9F1CBF9C6399}" destId="{3BB0FE30-4C89-4241-A3C6-6A1DB6510120}" srcOrd="0" destOrd="0" presId="urn:microsoft.com/office/officeart/2005/8/layout/hierarchy1"/>
    <dgm:cxn modelId="{CCAFD358-F112-4A41-92FA-D8A1759D4614}" type="presOf" srcId="{AA8D1601-E606-4536-955B-D438EEAF56FB}" destId="{1B3C92F0-C034-4F8D-A542-51438FEC0D92}" srcOrd="0" destOrd="0" presId="urn:microsoft.com/office/officeart/2005/8/layout/hierarchy1"/>
    <dgm:cxn modelId="{0588807A-6758-4985-992A-97A6CA5FA3FE}" type="presOf" srcId="{57064C5D-1B85-4ABA-9B95-8EC48D637F00}" destId="{FED75B0D-3C70-4393-B141-C29D32407269}" srcOrd="0" destOrd="0" presId="urn:microsoft.com/office/officeart/2005/8/layout/hierarchy1"/>
    <dgm:cxn modelId="{B8222394-8922-401A-9DDD-FD200126BFF6}" type="presOf" srcId="{77C7361F-6F0B-4C1E-A7C6-9ED5CD1D4C7B}" destId="{110E98AC-5D61-4823-BE2B-BB1258C745FA}" srcOrd="0" destOrd="0" presId="urn:microsoft.com/office/officeart/2005/8/layout/hierarchy1"/>
    <dgm:cxn modelId="{BF17ED9E-8F82-420F-A791-2DB6820DCF2F}" type="presOf" srcId="{454376BD-3D45-43AD-B877-85BC47EEA4D5}" destId="{E26D4D8A-1875-4CA8-88B9-E93F6916C503}" srcOrd="0" destOrd="0" presId="urn:microsoft.com/office/officeart/2005/8/layout/hierarchy1"/>
    <dgm:cxn modelId="{876FECB9-344C-463C-B4BE-1A3197AA0808}" type="presOf" srcId="{65394447-DA84-463B-A577-B516DF8C8FBC}" destId="{4D523E4B-DDFC-463F-9592-116ED8AA4459}" srcOrd="0" destOrd="0" presId="urn:microsoft.com/office/officeart/2005/8/layout/hierarchy1"/>
    <dgm:cxn modelId="{216370D2-CE4F-41D5-AD88-9A4F30DA4625}" srcId="{65394447-DA84-463B-A577-B516DF8C8FBC}" destId="{AA8D1601-E606-4536-955B-D438EEAF56FB}" srcOrd="1" destOrd="0" parTransId="{7C7171B0-1928-4131-A887-A7BD3253CF94}" sibTransId="{BCB5A94D-042E-47F5-910C-BB7890DC72AC}"/>
    <dgm:cxn modelId="{67993AFB-81E2-42AD-8BF3-3C51E98C38BE}" srcId="{65394447-DA84-463B-A577-B516DF8C8FBC}" destId="{F9B77050-7E43-4F7B-87AF-CB8C5F7CB591}" srcOrd="0" destOrd="0" parTransId="{77C7361F-6F0B-4C1E-A7C6-9ED5CD1D4C7B}" sibTransId="{94393C7C-742E-41DA-AD4D-71D3946B290E}"/>
    <dgm:cxn modelId="{B8378288-47B9-427C-BA0D-1419394AEC27}" type="presParOf" srcId="{E26D4D8A-1875-4CA8-88B9-E93F6916C503}" destId="{120324E4-ABE8-4737-9EA4-8BFBB977AD58}" srcOrd="0" destOrd="0" presId="urn:microsoft.com/office/officeart/2005/8/layout/hierarchy1"/>
    <dgm:cxn modelId="{F44584E9-754A-47C7-80DF-6D5246AB4AF4}" type="presParOf" srcId="{120324E4-ABE8-4737-9EA4-8BFBB977AD58}" destId="{10821774-084A-4606-B333-3BC62E92DDAE}" srcOrd="0" destOrd="0" presId="urn:microsoft.com/office/officeart/2005/8/layout/hierarchy1"/>
    <dgm:cxn modelId="{C13FB4AC-CF99-4D2B-AD05-F07F07B91083}" type="presParOf" srcId="{10821774-084A-4606-B333-3BC62E92DDAE}" destId="{1AC54A26-8B1D-4A98-ADF8-72831D2295AB}" srcOrd="0" destOrd="0" presId="urn:microsoft.com/office/officeart/2005/8/layout/hierarchy1"/>
    <dgm:cxn modelId="{1D8DCDE1-E8A0-4E8C-A6E6-BEEC67202CE5}" type="presParOf" srcId="{10821774-084A-4606-B333-3BC62E92DDAE}" destId="{4D523E4B-DDFC-463F-9592-116ED8AA4459}" srcOrd="1" destOrd="0" presId="urn:microsoft.com/office/officeart/2005/8/layout/hierarchy1"/>
    <dgm:cxn modelId="{8D32ED73-5B18-436F-A94C-2DA100379207}" type="presParOf" srcId="{120324E4-ABE8-4737-9EA4-8BFBB977AD58}" destId="{F990D328-FC71-4951-BF2C-173E94A1DC85}" srcOrd="1" destOrd="0" presId="urn:microsoft.com/office/officeart/2005/8/layout/hierarchy1"/>
    <dgm:cxn modelId="{5225FBC7-2893-4ED9-BE1C-3D04567358B1}" type="presParOf" srcId="{F990D328-FC71-4951-BF2C-173E94A1DC85}" destId="{110E98AC-5D61-4823-BE2B-BB1258C745FA}" srcOrd="0" destOrd="0" presId="urn:microsoft.com/office/officeart/2005/8/layout/hierarchy1"/>
    <dgm:cxn modelId="{25F3A00B-7657-4FC9-B462-F4588E300E3D}" type="presParOf" srcId="{F990D328-FC71-4951-BF2C-173E94A1DC85}" destId="{E454F7BD-A439-4082-91DC-BAD481D69A8E}" srcOrd="1" destOrd="0" presId="urn:microsoft.com/office/officeart/2005/8/layout/hierarchy1"/>
    <dgm:cxn modelId="{CAB7168F-FB2E-4CDC-AC25-D338EB77F5AD}" type="presParOf" srcId="{E454F7BD-A439-4082-91DC-BAD481D69A8E}" destId="{D48EB7CB-A293-4B81-9D67-1E2A83BBF2C6}" srcOrd="0" destOrd="0" presId="urn:microsoft.com/office/officeart/2005/8/layout/hierarchy1"/>
    <dgm:cxn modelId="{FDE13A7E-9EBE-4C54-8A6C-D6C99ADADD17}" type="presParOf" srcId="{D48EB7CB-A293-4B81-9D67-1E2A83BBF2C6}" destId="{7D07EACD-D66A-44D3-8BD4-1322708CB168}" srcOrd="0" destOrd="0" presId="urn:microsoft.com/office/officeart/2005/8/layout/hierarchy1"/>
    <dgm:cxn modelId="{25A4C28F-CB35-43B7-BF4B-FAC211F7E52A}" type="presParOf" srcId="{D48EB7CB-A293-4B81-9D67-1E2A83BBF2C6}" destId="{9B5EE2C1-BDCC-48C5-AF8A-0E5420FF0B45}" srcOrd="1" destOrd="0" presId="urn:microsoft.com/office/officeart/2005/8/layout/hierarchy1"/>
    <dgm:cxn modelId="{D3E23990-F29A-47AF-BF2E-2DA742A4A638}" type="presParOf" srcId="{E454F7BD-A439-4082-91DC-BAD481D69A8E}" destId="{98DBC5C9-3BD2-439F-912B-217263A7C913}" srcOrd="1" destOrd="0" presId="urn:microsoft.com/office/officeart/2005/8/layout/hierarchy1"/>
    <dgm:cxn modelId="{E1046D50-8ADB-46E8-8E3E-581FEB6C038B}" type="presParOf" srcId="{F990D328-FC71-4951-BF2C-173E94A1DC85}" destId="{49A2B3FB-F87A-4234-812A-A69BAC291F4C}" srcOrd="2" destOrd="0" presId="urn:microsoft.com/office/officeart/2005/8/layout/hierarchy1"/>
    <dgm:cxn modelId="{02D00EF5-948D-4961-B7A8-CF94C61058EC}" type="presParOf" srcId="{F990D328-FC71-4951-BF2C-173E94A1DC85}" destId="{3BBBF84C-48D8-4E8A-8295-F17B501159F7}" srcOrd="3" destOrd="0" presId="urn:microsoft.com/office/officeart/2005/8/layout/hierarchy1"/>
    <dgm:cxn modelId="{CAFC6C1E-CF6F-4544-835A-96DB562CDDDA}" type="presParOf" srcId="{3BBBF84C-48D8-4E8A-8295-F17B501159F7}" destId="{A8B45EF7-C558-491A-9220-F097B34C3F24}" srcOrd="0" destOrd="0" presId="urn:microsoft.com/office/officeart/2005/8/layout/hierarchy1"/>
    <dgm:cxn modelId="{30094A00-A89A-4DE5-B62D-656AEC85B100}" type="presParOf" srcId="{A8B45EF7-C558-491A-9220-F097B34C3F24}" destId="{5318CEF9-41FB-4DA7-939E-61DE15713D18}" srcOrd="0" destOrd="0" presId="urn:microsoft.com/office/officeart/2005/8/layout/hierarchy1"/>
    <dgm:cxn modelId="{B568BFA7-BA84-4687-B1DA-80D10656D4F0}" type="presParOf" srcId="{A8B45EF7-C558-491A-9220-F097B34C3F24}" destId="{1B3C92F0-C034-4F8D-A542-51438FEC0D92}" srcOrd="1" destOrd="0" presId="urn:microsoft.com/office/officeart/2005/8/layout/hierarchy1"/>
    <dgm:cxn modelId="{8F5603CC-7CDD-4BAC-8B1F-C697E5A57A3E}" type="presParOf" srcId="{3BBBF84C-48D8-4E8A-8295-F17B501159F7}" destId="{14BD915A-5E47-4B01-98CD-B57600542AB7}" srcOrd="1" destOrd="0" presId="urn:microsoft.com/office/officeart/2005/8/layout/hierarchy1"/>
    <dgm:cxn modelId="{DDCE97C1-F8AF-4B17-9E39-7199C9009AAD}" type="presParOf" srcId="{F990D328-FC71-4951-BF2C-173E94A1DC85}" destId="{FED75B0D-3C70-4393-B141-C29D32407269}" srcOrd="4" destOrd="0" presId="urn:microsoft.com/office/officeart/2005/8/layout/hierarchy1"/>
    <dgm:cxn modelId="{D25AD4DD-2165-41A6-9670-914BFC008530}" type="presParOf" srcId="{F990D328-FC71-4951-BF2C-173E94A1DC85}" destId="{4AA1AFA5-FDC3-4F83-BAD9-668C4284A849}" srcOrd="5" destOrd="0" presId="urn:microsoft.com/office/officeart/2005/8/layout/hierarchy1"/>
    <dgm:cxn modelId="{6B28D12A-2CD3-408F-AB66-A50418FECCCB}" type="presParOf" srcId="{4AA1AFA5-FDC3-4F83-BAD9-668C4284A849}" destId="{CED3ADB9-E040-4558-B492-B447F8D38719}" srcOrd="0" destOrd="0" presId="urn:microsoft.com/office/officeart/2005/8/layout/hierarchy1"/>
    <dgm:cxn modelId="{1D9A07B9-60F1-45F7-8D10-2015E3FF50ED}" type="presParOf" srcId="{CED3ADB9-E040-4558-B492-B447F8D38719}" destId="{6B47C6FE-A099-43BC-B9AA-C7A072D66A5C}" srcOrd="0" destOrd="0" presId="urn:microsoft.com/office/officeart/2005/8/layout/hierarchy1"/>
    <dgm:cxn modelId="{5C5D6F44-E3C2-4437-8652-CC36ECD16001}" type="presParOf" srcId="{CED3ADB9-E040-4558-B492-B447F8D38719}" destId="{3BB0FE30-4C89-4241-A3C6-6A1DB6510120}" srcOrd="1" destOrd="0" presId="urn:microsoft.com/office/officeart/2005/8/layout/hierarchy1"/>
    <dgm:cxn modelId="{AF77EFD1-6886-4994-8FE9-E3AF84066D9F}" type="presParOf" srcId="{4AA1AFA5-FDC3-4F83-BAD9-668C4284A849}" destId="{569C295B-E96C-454B-A2BE-D54E4FC47FE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5DF911-BF00-43FA-BD4A-B1FC6042A3B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ACA291D4-5B47-4699-9E95-6D159099AEA5}">
      <dgm:prSet phldrT="[Text]"/>
      <dgm:spPr/>
      <dgm:t>
        <a:bodyPr/>
        <a:lstStyle/>
        <a:p>
          <a:r>
            <a:rPr lang="en-IN" dirty="0"/>
            <a:t>Banks </a:t>
          </a:r>
        </a:p>
      </dgm:t>
    </dgm:pt>
    <dgm:pt modelId="{B6908239-B6C1-4A95-84BA-8F4D5BE3C7AE}" type="parTrans" cxnId="{07F3C94A-A09B-4E01-B33C-94B6E79B5532}">
      <dgm:prSet/>
      <dgm:spPr/>
      <dgm:t>
        <a:bodyPr/>
        <a:lstStyle/>
        <a:p>
          <a:endParaRPr lang="en-IN"/>
        </a:p>
      </dgm:t>
    </dgm:pt>
    <dgm:pt modelId="{803B0576-77ED-47A4-8A24-1284BC0E4AF1}" type="sibTrans" cxnId="{07F3C94A-A09B-4E01-B33C-94B6E79B5532}">
      <dgm:prSet/>
      <dgm:spPr/>
      <dgm:t>
        <a:bodyPr/>
        <a:lstStyle/>
        <a:p>
          <a:endParaRPr lang="en-IN"/>
        </a:p>
      </dgm:t>
    </dgm:pt>
    <dgm:pt modelId="{9680B532-BC00-469F-8216-AF20CC755CFF}">
      <dgm:prSet phldrT="[Text]"/>
      <dgm:spPr/>
      <dgm:t>
        <a:bodyPr/>
        <a:lstStyle/>
        <a:p>
          <a:r>
            <a:rPr lang="en-IN" dirty="0"/>
            <a:t>Scheduled </a:t>
          </a:r>
        </a:p>
      </dgm:t>
    </dgm:pt>
    <dgm:pt modelId="{2FA64016-0767-4A5E-A914-D5352477C1CF}" type="parTrans" cxnId="{D30D7407-8469-441A-90A2-B7060106AE8B}">
      <dgm:prSet/>
      <dgm:spPr/>
      <dgm:t>
        <a:bodyPr/>
        <a:lstStyle/>
        <a:p>
          <a:endParaRPr lang="en-IN"/>
        </a:p>
      </dgm:t>
    </dgm:pt>
    <dgm:pt modelId="{F03F42C9-174F-448B-BCCF-10AF5943AEE2}" type="sibTrans" cxnId="{D30D7407-8469-441A-90A2-B7060106AE8B}">
      <dgm:prSet/>
      <dgm:spPr/>
      <dgm:t>
        <a:bodyPr/>
        <a:lstStyle/>
        <a:p>
          <a:endParaRPr lang="en-IN"/>
        </a:p>
      </dgm:t>
    </dgm:pt>
    <dgm:pt modelId="{A108F21A-90D1-4A0B-98CC-B5698E582AB7}">
      <dgm:prSet phldrT="[Text]"/>
      <dgm:spPr/>
      <dgm:t>
        <a:bodyPr/>
        <a:lstStyle/>
        <a:p>
          <a:r>
            <a:rPr lang="en-IN" dirty="0"/>
            <a:t>Non-Scheduled </a:t>
          </a:r>
        </a:p>
      </dgm:t>
    </dgm:pt>
    <dgm:pt modelId="{B7BD54A2-0E8A-4B0A-8C08-BC5919091AA1}" type="parTrans" cxnId="{C0DDC781-6F94-40C4-8287-71AD451EB785}">
      <dgm:prSet/>
      <dgm:spPr/>
      <dgm:t>
        <a:bodyPr/>
        <a:lstStyle/>
        <a:p>
          <a:endParaRPr lang="en-IN"/>
        </a:p>
      </dgm:t>
    </dgm:pt>
    <dgm:pt modelId="{BE842D31-770F-47AD-96B4-B490793E5EE9}" type="sibTrans" cxnId="{C0DDC781-6F94-40C4-8287-71AD451EB785}">
      <dgm:prSet/>
      <dgm:spPr/>
      <dgm:t>
        <a:bodyPr/>
        <a:lstStyle/>
        <a:p>
          <a:endParaRPr lang="en-IN"/>
        </a:p>
      </dgm:t>
    </dgm:pt>
    <dgm:pt modelId="{50A9579D-19E4-4CAA-ABB8-EBE336217523}" type="pres">
      <dgm:prSet presAssocID="{7C5DF911-BF00-43FA-BD4A-B1FC6042A3B2}" presName="hierChild1" presStyleCnt="0">
        <dgm:presLayoutVars>
          <dgm:chPref val="1"/>
          <dgm:dir/>
          <dgm:animOne val="branch"/>
          <dgm:animLvl val="lvl"/>
          <dgm:resizeHandles/>
        </dgm:presLayoutVars>
      </dgm:prSet>
      <dgm:spPr/>
    </dgm:pt>
    <dgm:pt modelId="{BCB51D85-C628-4E31-8CF4-1AA1186D8540}" type="pres">
      <dgm:prSet presAssocID="{ACA291D4-5B47-4699-9E95-6D159099AEA5}" presName="hierRoot1" presStyleCnt="0"/>
      <dgm:spPr/>
    </dgm:pt>
    <dgm:pt modelId="{513279D4-266D-41DC-8D28-59AFF8C87F60}" type="pres">
      <dgm:prSet presAssocID="{ACA291D4-5B47-4699-9E95-6D159099AEA5}" presName="composite" presStyleCnt="0"/>
      <dgm:spPr/>
    </dgm:pt>
    <dgm:pt modelId="{426F5D3F-5B88-460B-9D46-BAF78EAFFA8E}" type="pres">
      <dgm:prSet presAssocID="{ACA291D4-5B47-4699-9E95-6D159099AEA5}" presName="background" presStyleLbl="node0" presStyleIdx="0" presStyleCnt="1"/>
      <dgm:spPr/>
    </dgm:pt>
    <dgm:pt modelId="{E6501ACA-391F-445B-A738-3DF03D4FC8B9}" type="pres">
      <dgm:prSet presAssocID="{ACA291D4-5B47-4699-9E95-6D159099AEA5}" presName="text" presStyleLbl="fgAcc0" presStyleIdx="0" presStyleCnt="1">
        <dgm:presLayoutVars>
          <dgm:chPref val="3"/>
        </dgm:presLayoutVars>
      </dgm:prSet>
      <dgm:spPr/>
    </dgm:pt>
    <dgm:pt modelId="{E4796814-4E0A-493D-97E7-8574B21AE682}" type="pres">
      <dgm:prSet presAssocID="{ACA291D4-5B47-4699-9E95-6D159099AEA5}" presName="hierChild2" presStyleCnt="0"/>
      <dgm:spPr/>
    </dgm:pt>
    <dgm:pt modelId="{3BCC02FF-10A4-4C00-8898-AF0AFEDA6289}" type="pres">
      <dgm:prSet presAssocID="{2FA64016-0767-4A5E-A914-D5352477C1CF}" presName="Name10" presStyleLbl="parChTrans1D2" presStyleIdx="0" presStyleCnt="2"/>
      <dgm:spPr/>
    </dgm:pt>
    <dgm:pt modelId="{2F59932E-48EF-4C44-A1C1-F823F759FCC8}" type="pres">
      <dgm:prSet presAssocID="{9680B532-BC00-469F-8216-AF20CC755CFF}" presName="hierRoot2" presStyleCnt="0"/>
      <dgm:spPr/>
    </dgm:pt>
    <dgm:pt modelId="{7FCA93CE-CA06-412D-9149-244977FBDD1F}" type="pres">
      <dgm:prSet presAssocID="{9680B532-BC00-469F-8216-AF20CC755CFF}" presName="composite2" presStyleCnt="0"/>
      <dgm:spPr/>
    </dgm:pt>
    <dgm:pt modelId="{11A673F0-A724-4D04-96FE-8545C468964A}" type="pres">
      <dgm:prSet presAssocID="{9680B532-BC00-469F-8216-AF20CC755CFF}" presName="background2" presStyleLbl="node2" presStyleIdx="0" presStyleCnt="2"/>
      <dgm:spPr/>
    </dgm:pt>
    <dgm:pt modelId="{10A3441D-4235-4DB0-B833-1C2529255857}" type="pres">
      <dgm:prSet presAssocID="{9680B532-BC00-469F-8216-AF20CC755CFF}" presName="text2" presStyleLbl="fgAcc2" presStyleIdx="0" presStyleCnt="2" custLinFactNeighborX="-32840" custLinFactNeighborY="1837">
        <dgm:presLayoutVars>
          <dgm:chPref val="3"/>
        </dgm:presLayoutVars>
      </dgm:prSet>
      <dgm:spPr/>
    </dgm:pt>
    <dgm:pt modelId="{1E562A5D-64FC-472A-A919-D5679BC73B6B}" type="pres">
      <dgm:prSet presAssocID="{9680B532-BC00-469F-8216-AF20CC755CFF}" presName="hierChild3" presStyleCnt="0"/>
      <dgm:spPr/>
    </dgm:pt>
    <dgm:pt modelId="{D8079791-42D7-4830-A827-042E367C7310}" type="pres">
      <dgm:prSet presAssocID="{B7BD54A2-0E8A-4B0A-8C08-BC5919091AA1}" presName="Name10" presStyleLbl="parChTrans1D2" presStyleIdx="1" presStyleCnt="2"/>
      <dgm:spPr/>
    </dgm:pt>
    <dgm:pt modelId="{E5DA8F28-DEDB-47CD-9193-D010ECF05E6E}" type="pres">
      <dgm:prSet presAssocID="{A108F21A-90D1-4A0B-98CC-B5698E582AB7}" presName="hierRoot2" presStyleCnt="0"/>
      <dgm:spPr/>
    </dgm:pt>
    <dgm:pt modelId="{4AF62E6F-1CF9-418E-B158-C9A001DB46C4}" type="pres">
      <dgm:prSet presAssocID="{A108F21A-90D1-4A0B-98CC-B5698E582AB7}" presName="composite2" presStyleCnt="0"/>
      <dgm:spPr/>
    </dgm:pt>
    <dgm:pt modelId="{657FD475-CF0C-404B-B983-73E310444BF7}" type="pres">
      <dgm:prSet presAssocID="{A108F21A-90D1-4A0B-98CC-B5698E582AB7}" presName="background2" presStyleLbl="node2" presStyleIdx="1" presStyleCnt="2"/>
      <dgm:spPr/>
    </dgm:pt>
    <dgm:pt modelId="{1A4F1850-808D-4119-A204-EA795FF15026}" type="pres">
      <dgm:prSet presAssocID="{A108F21A-90D1-4A0B-98CC-B5698E582AB7}" presName="text2" presStyleLbl="fgAcc2" presStyleIdx="1" presStyleCnt="2" custLinFactNeighborX="43121" custLinFactNeighborY="-3638">
        <dgm:presLayoutVars>
          <dgm:chPref val="3"/>
        </dgm:presLayoutVars>
      </dgm:prSet>
      <dgm:spPr/>
    </dgm:pt>
    <dgm:pt modelId="{7BD5D08E-C6EA-4736-8A76-35F53554BAF9}" type="pres">
      <dgm:prSet presAssocID="{A108F21A-90D1-4A0B-98CC-B5698E582AB7}" presName="hierChild3" presStyleCnt="0"/>
      <dgm:spPr/>
    </dgm:pt>
  </dgm:ptLst>
  <dgm:cxnLst>
    <dgm:cxn modelId="{0F9FD801-2B31-4C4F-8648-64B6EF6EEFFE}" type="presOf" srcId="{B7BD54A2-0E8A-4B0A-8C08-BC5919091AA1}" destId="{D8079791-42D7-4830-A827-042E367C7310}" srcOrd="0" destOrd="0" presId="urn:microsoft.com/office/officeart/2005/8/layout/hierarchy1"/>
    <dgm:cxn modelId="{D30D7407-8469-441A-90A2-B7060106AE8B}" srcId="{ACA291D4-5B47-4699-9E95-6D159099AEA5}" destId="{9680B532-BC00-469F-8216-AF20CC755CFF}" srcOrd="0" destOrd="0" parTransId="{2FA64016-0767-4A5E-A914-D5352477C1CF}" sibTransId="{F03F42C9-174F-448B-BCCF-10AF5943AEE2}"/>
    <dgm:cxn modelId="{21534C36-D80A-4629-A84C-177F7DE0F4E8}" type="presOf" srcId="{7C5DF911-BF00-43FA-BD4A-B1FC6042A3B2}" destId="{50A9579D-19E4-4CAA-ABB8-EBE336217523}" srcOrd="0" destOrd="0" presId="urn:microsoft.com/office/officeart/2005/8/layout/hierarchy1"/>
    <dgm:cxn modelId="{07F3C94A-A09B-4E01-B33C-94B6E79B5532}" srcId="{7C5DF911-BF00-43FA-BD4A-B1FC6042A3B2}" destId="{ACA291D4-5B47-4699-9E95-6D159099AEA5}" srcOrd="0" destOrd="0" parTransId="{B6908239-B6C1-4A95-84BA-8F4D5BE3C7AE}" sibTransId="{803B0576-77ED-47A4-8A24-1284BC0E4AF1}"/>
    <dgm:cxn modelId="{A32C7871-56D1-48CC-91C0-15387C215028}" type="presOf" srcId="{ACA291D4-5B47-4699-9E95-6D159099AEA5}" destId="{E6501ACA-391F-445B-A738-3DF03D4FC8B9}" srcOrd="0" destOrd="0" presId="urn:microsoft.com/office/officeart/2005/8/layout/hierarchy1"/>
    <dgm:cxn modelId="{04689F73-9AC6-4B83-A56C-598700B50F5C}" type="presOf" srcId="{2FA64016-0767-4A5E-A914-D5352477C1CF}" destId="{3BCC02FF-10A4-4C00-8898-AF0AFEDA6289}" srcOrd="0" destOrd="0" presId="urn:microsoft.com/office/officeart/2005/8/layout/hierarchy1"/>
    <dgm:cxn modelId="{C0DDC781-6F94-40C4-8287-71AD451EB785}" srcId="{ACA291D4-5B47-4699-9E95-6D159099AEA5}" destId="{A108F21A-90D1-4A0B-98CC-B5698E582AB7}" srcOrd="1" destOrd="0" parTransId="{B7BD54A2-0E8A-4B0A-8C08-BC5919091AA1}" sibTransId="{BE842D31-770F-47AD-96B4-B490793E5EE9}"/>
    <dgm:cxn modelId="{A89BC8A1-E29D-44C8-A3A6-37B345EA74A0}" type="presOf" srcId="{9680B532-BC00-469F-8216-AF20CC755CFF}" destId="{10A3441D-4235-4DB0-B833-1C2529255857}" srcOrd="0" destOrd="0" presId="urn:microsoft.com/office/officeart/2005/8/layout/hierarchy1"/>
    <dgm:cxn modelId="{74B9B2D7-4AEA-4569-8457-F82E13B4D112}" type="presOf" srcId="{A108F21A-90D1-4A0B-98CC-B5698E582AB7}" destId="{1A4F1850-808D-4119-A204-EA795FF15026}" srcOrd="0" destOrd="0" presId="urn:microsoft.com/office/officeart/2005/8/layout/hierarchy1"/>
    <dgm:cxn modelId="{4F408217-E861-46C2-B2EE-8E722B370EB6}" type="presParOf" srcId="{50A9579D-19E4-4CAA-ABB8-EBE336217523}" destId="{BCB51D85-C628-4E31-8CF4-1AA1186D8540}" srcOrd="0" destOrd="0" presId="urn:microsoft.com/office/officeart/2005/8/layout/hierarchy1"/>
    <dgm:cxn modelId="{6F4416EC-51E0-4A31-B32C-CDCC86AC63A6}" type="presParOf" srcId="{BCB51D85-C628-4E31-8CF4-1AA1186D8540}" destId="{513279D4-266D-41DC-8D28-59AFF8C87F60}" srcOrd="0" destOrd="0" presId="urn:microsoft.com/office/officeart/2005/8/layout/hierarchy1"/>
    <dgm:cxn modelId="{1D623FD6-31D6-4C3C-B811-85D8563126D4}" type="presParOf" srcId="{513279D4-266D-41DC-8D28-59AFF8C87F60}" destId="{426F5D3F-5B88-460B-9D46-BAF78EAFFA8E}" srcOrd="0" destOrd="0" presId="urn:microsoft.com/office/officeart/2005/8/layout/hierarchy1"/>
    <dgm:cxn modelId="{CAF4892B-1384-4A4D-B669-6F5C6559F763}" type="presParOf" srcId="{513279D4-266D-41DC-8D28-59AFF8C87F60}" destId="{E6501ACA-391F-445B-A738-3DF03D4FC8B9}" srcOrd="1" destOrd="0" presId="urn:microsoft.com/office/officeart/2005/8/layout/hierarchy1"/>
    <dgm:cxn modelId="{D3021243-295F-4FF9-80C5-E8230B991B34}" type="presParOf" srcId="{BCB51D85-C628-4E31-8CF4-1AA1186D8540}" destId="{E4796814-4E0A-493D-97E7-8574B21AE682}" srcOrd="1" destOrd="0" presId="urn:microsoft.com/office/officeart/2005/8/layout/hierarchy1"/>
    <dgm:cxn modelId="{7F192F12-7AAD-4795-A8AA-52A5AA158AE7}" type="presParOf" srcId="{E4796814-4E0A-493D-97E7-8574B21AE682}" destId="{3BCC02FF-10A4-4C00-8898-AF0AFEDA6289}" srcOrd="0" destOrd="0" presId="urn:microsoft.com/office/officeart/2005/8/layout/hierarchy1"/>
    <dgm:cxn modelId="{1A7C4B89-751B-484A-80D9-A6B8F98AC4D2}" type="presParOf" srcId="{E4796814-4E0A-493D-97E7-8574B21AE682}" destId="{2F59932E-48EF-4C44-A1C1-F823F759FCC8}" srcOrd="1" destOrd="0" presId="urn:microsoft.com/office/officeart/2005/8/layout/hierarchy1"/>
    <dgm:cxn modelId="{B68B1D48-E788-4797-AA16-54B03584F3BF}" type="presParOf" srcId="{2F59932E-48EF-4C44-A1C1-F823F759FCC8}" destId="{7FCA93CE-CA06-412D-9149-244977FBDD1F}" srcOrd="0" destOrd="0" presId="urn:microsoft.com/office/officeart/2005/8/layout/hierarchy1"/>
    <dgm:cxn modelId="{6F94F56B-8FDA-4B4F-B260-B81CAF354C02}" type="presParOf" srcId="{7FCA93CE-CA06-412D-9149-244977FBDD1F}" destId="{11A673F0-A724-4D04-96FE-8545C468964A}" srcOrd="0" destOrd="0" presId="urn:microsoft.com/office/officeart/2005/8/layout/hierarchy1"/>
    <dgm:cxn modelId="{731ADEDD-2851-4905-811F-145BF1B5B1E5}" type="presParOf" srcId="{7FCA93CE-CA06-412D-9149-244977FBDD1F}" destId="{10A3441D-4235-4DB0-B833-1C2529255857}" srcOrd="1" destOrd="0" presId="urn:microsoft.com/office/officeart/2005/8/layout/hierarchy1"/>
    <dgm:cxn modelId="{687F025C-2ACB-4B04-9330-DED2854CEC2F}" type="presParOf" srcId="{2F59932E-48EF-4C44-A1C1-F823F759FCC8}" destId="{1E562A5D-64FC-472A-A919-D5679BC73B6B}" srcOrd="1" destOrd="0" presId="urn:microsoft.com/office/officeart/2005/8/layout/hierarchy1"/>
    <dgm:cxn modelId="{96A74618-0CE6-4CAF-87B8-878090E374D2}" type="presParOf" srcId="{E4796814-4E0A-493D-97E7-8574B21AE682}" destId="{D8079791-42D7-4830-A827-042E367C7310}" srcOrd="2" destOrd="0" presId="urn:microsoft.com/office/officeart/2005/8/layout/hierarchy1"/>
    <dgm:cxn modelId="{1221F569-5D09-445A-BC37-80793F48269E}" type="presParOf" srcId="{E4796814-4E0A-493D-97E7-8574B21AE682}" destId="{E5DA8F28-DEDB-47CD-9193-D010ECF05E6E}" srcOrd="3" destOrd="0" presId="urn:microsoft.com/office/officeart/2005/8/layout/hierarchy1"/>
    <dgm:cxn modelId="{7E34AE24-5C7A-4C77-A0CE-0E91E9D90291}" type="presParOf" srcId="{E5DA8F28-DEDB-47CD-9193-D010ECF05E6E}" destId="{4AF62E6F-1CF9-418E-B158-C9A001DB46C4}" srcOrd="0" destOrd="0" presId="urn:microsoft.com/office/officeart/2005/8/layout/hierarchy1"/>
    <dgm:cxn modelId="{5EE49110-76C8-405C-857F-167631BD1A57}" type="presParOf" srcId="{4AF62E6F-1CF9-418E-B158-C9A001DB46C4}" destId="{657FD475-CF0C-404B-B983-73E310444BF7}" srcOrd="0" destOrd="0" presId="urn:microsoft.com/office/officeart/2005/8/layout/hierarchy1"/>
    <dgm:cxn modelId="{B9AEE683-0987-460B-8BB4-72D0EDD5A485}" type="presParOf" srcId="{4AF62E6F-1CF9-418E-B158-C9A001DB46C4}" destId="{1A4F1850-808D-4119-A204-EA795FF15026}" srcOrd="1" destOrd="0" presId="urn:microsoft.com/office/officeart/2005/8/layout/hierarchy1"/>
    <dgm:cxn modelId="{D971A885-290E-4E22-ADB6-D7B1E821BC63}" type="presParOf" srcId="{E5DA8F28-DEDB-47CD-9193-D010ECF05E6E}" destId="{7BD5D08E-C6EA-4736-8A76-35F53554BAF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75B0D-3C70-4393-B141-C29D32407269}">
      <dsp:nvSpPr>
        <dsp:cNvPr id="0" name=""/>
        <dsp:cNvSpPr/>
      </dsp:nvSpPr>
      <dsp:spPr>
        <a:xfrm>
          <a:off x="3986212" y="1804245"/>
          <a:ext cx="2828925" cy="673155"/>
        </a:xfrm>
        <a:custGeom>
          <a:avLst/>
          <a:gdLst/>
          <a:ahLst/>
          <a:cxnLst/>
          <a:rect l="0" t="0" r="0" b="0"/>
          <a:pathLst>
            <a:path>
              <a:moveTo>
                <a:pt x="0" y="0"/>
              </a:moveTo>
              <a:lnTo>
                <a:pt x="0" y="458735"/>
              </a:lnTo>
              <a:lnTo>
                <a:pt x="2828925" y="458735"/>
              </a:lnTo>
              <a:lnTo>
                <a:pt x="2828925"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A2B3FB-F87A-4234-812A-A69BAC291F4C}">
      <dsp:nvSpPr>
        <dsp:cNvPr id="0" name=""/>
        <dsp:cNvSpPr/>
      </dsp:nvSpPr>
      <dsp:spPr>
        <a:xfrm>
          <a:off x="3940492" y="1804245"/>
          <a:ext cx="91440" cy="673155"/>
        </a:xfrm>
        <a:custGeom>
          <a:avLst/>
          <a:gdLst/>
          <a:ahLst/>
          <a:cxnLst/>
          <a:rect l="0" t="0" r="0" b="0"/>
          <a:pathLst>
            <a:path>
              <a:moveTo>
                <a:pt x="45720" y="0"/>
              </a:moveTo>
              <a:lnTo>
                <a:pt x="45720"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0E98AC-5D61-4823-BE2B-BB1258C745FA}">
      <dsp:nvSpPr>
        <dsp:cNvPr id="0" name=""/>
        <dsp:cNvSpPr/>
      </dsp:nvSpPr>
      <dsp:spPr>
        <a:xfrm>
          <a:off x="1157287" y="1804245"/>
          <a:ext cx="2828925" cy="673155"/>
        </a:xfrm>
        <a:custGeom>
          <a:avLst/>
          <a:gdLst/>
          <a:ahLst/>
          <a:cxnLst/>
          <a:rect l="0" t="0" r="0" b="0"/>
          <a:pathLst>
            <a:path>
              <a:moveTo>
                <a:pt x="2828925" y="0"/>
              </a:moveTo>
              <a:lnTo>
                <a:pt x="2828925" y="458735"/>
              </a:lnTo>
              <a:lnTo>
                <a:pt x="0" y="458735"/>
              </a:lnTo>
              <a:lnTo>
                <a:pt x="0"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C54A26-8B1D-4A98-ADF8-72831D2295AB}">
      <dsp:nvSpPr>
        <dsp:cNvPr id="0" name=""/>
        <dsp:cNvSpPr/>
      </dsp:nvSpPr>
      <dsp:spPr>
        <a:xfrm>
          <a:off x="2828924" y="334490"/>
          <a:ext cx="2314575" cy="14697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523E4B-DDFC-463F-9592-116ED8AA4459}">
      <dsp:nvSpPr>
        <dsp:cNvPr id="0" name=""/>
        <dsp:cNvSpPr/>
      </dsp:nvSpPr>
      <dsp:spPr>
        <a:xfrm>
          <a:off x="3086099" y="578806"/>
          <a:ext cx="2314575" cy="14697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IN" sz="3600" kern="1200" dirty="0"/>
            <a:t>FIs</a:t>
          </a:r>
        </a:p>
      </dsp:txBody>
      <dsp:txXfrm>
        <a:off x="3129147" y="621854"/>
        <a:ext cx="2228479" cy="1383659"/>
      </dsp:txXfrm>
    </dsp:sp>
    <dsp:sp modelId="{7D07EACD-D66A-44D3-8BD4-1322708CB168}">
      <dsp:nvSpPr>
        <dsp:cNvPr id="0" name=""/>
        <dsp:cNvSpPr/>
      </dsp:nvSpPr>
      <dsp:spPr>
        <a:xfrm>
          <a:off x="0" y="2477401"/>
          <a:ext cx="2314575" cy="14697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5EE2C1-BDCC-48C5-AF8A-0E5420FF0B45}">
      <dsp:nvSpPr>
        <dsp:cNvPr id="0" name=""/>
        <dsp:cNvSpPr/>
      </dsp:nvSpPr>
      <dsp:spPr>
        <a:xfrm>
          <a:off x="257174" y="2721717"/>
          <a:ext cx="2314575" cy="14697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Banking </a:t>
          </a:r>
        </a:p>
      </dsp:txBody>
      <dsp:txXfrm>
        <a:off x="300222" y="2764765"/>
        <a:ext cx="2228479" cy="1383659"/>
      </dsp:txXfrm>
    </dsp:sp>
    <dsp:sp modelId="{5318CEF9-41FB-4DA7-939E-61DE15713D18}">
      <dsp:nvSpPr>
        <dsp:cNvPr id="0" name=""/>
        <dsp:cNvSpPr/>
      </dsp:nvSpPr>
      <dsp:spPr>
        <a:xfrm>
          <a:off x="2828924" y="2477401"/>
          <a:ext cx="2314575" cy="14697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3C92F0-C034-4F8D-A542-51438FEC0D92}">
      <dsp:nvSpPr>
        <dsp:cNvPr id="0" name=""/>
        <dsp:cNvSpPr/>
      </dsp:nvSpPr>
      <dsp:spPr>
        <a:xfrm>
          <a:off x="3086099" y="2721717"/>
          <a:ext cx="2314575" cy="14697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Non-Banking </a:t>
          </a:r>
        </a:p>
      </dsp:txBody>
      <dsp:txXfrm>
        <a:off x="3129147" y="2764765"/>
        <a:ext cx="2228479" cy="1383659"/>
      </dsp:txXfrm>
    </dsp:sp>
    <dsp:sp modelId="{6B47C6FE-A099-43BC-B9AA-C7A072D66A5C}">
      <dsp:nvSpPr>
        <dsp:cNvPr id="0" name=""/>
        <dsp:cNvSpPr/>
      </dsp:nvSpPr>
      <dsp:spPr>
        <a:xfrm>
          <a:off x="5657850" y="2477401"/>
          <a:ext cx="2314575" cy="146975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B0FE30-4C89-4241-A3C6-6A1DB6510120}">
      <dsp:nvSpPr>
        <dsp:cNvPr id="0" name=""/>
        <dsp:cNvSpPr/>
      </dsp:nvSpPr>
      <dsp:spPr>
        <a:xfrm>
          <a:off x="5915024" y="2721717"/>
          <a:ext cx="2314575" cy="14697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IN" sz="2000" kern="1200" dirty="0"/>
            <a:t>Others </a:t>
          </a:r>
        </a:p>
        <a:p>
          <a:pPr marL="0" lvl="0" indent="0" algn="ctr" defTabSz="889000">
            <a:lnSpc>
              <a:spcPct val="90000"/>
            </a:lnSpc>
            <a:spcBef>
              <a:spcPct val="0"/>
            </a:spcBef>
            <a:spcAft>
              <a:spcPct val="35000"/>
            </a:spcAft>
            <a:buNone/>
          </a:pPr>
          <a:r>
            <a:rPr lang="en-IN" sz="2000" kern="1200" dirty="0"/>
            <a:t>(Development Financial Institutions)</a:t>
          </a:r>
        </a:p>
      </dsp:txBody>
      <dsp:txXfrm>
        <a:off x="5958072" y="2764765"/>
        <a:ext cx="2228479" cy="1383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79791-42D7-4830-A827-042E367C7310}">
      <dsp:nvSpPr>
        <dsp:cNvPr id="0" name=""/>
        <dsp:cNvSpPr/>
      </dsp:nvSpPr>
      <dsp:spPr>
        <a:xfrm>
          <a:off x="3993043" y="1394434"/>
          <a:ext cx="2284364" cy="586765"/>
        </a:xfrm>
        <a:custGeom>
          <a:avLst/>
          <a:gdLst/>
          <a:ahLst/>
          <a:cxnLst/>
          <a:rect l="0" t="0" r="0" b="0"/>
          <a:pathLst>
            <a:path>
              <a:moveTo>
                <a:pt x="0" y="0"/>
              </a:moveTo>
              <a:lnTo>
                <a:pt x="0" y="383736"/>
              </a:lnTo>
              <a:lnTo>
                <a:pt x="2284364" y="383736"/>
              </a:lnTo>
              <a:lnTo>
                <a:pt x="2284364" y="5867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CC02FF-10A4-4C00-8898-AF0AFEDA6289}">
      <dsp:nvSpPr>
        <dsp:cNvPr id="0" name=""/>
        <dsp:cNvSpPr/>
      </dsp:nvSpPr>
      <dsp:spPr>
        <a:xfrm>
          <a:off x="1933998" y="1394434"/>
          <a:ext cx="2059044" cy="640154"/>
        </a:xfrm>
        <a:custGeom>
          <a:avLst/>
          <a:gdLst/>
          <a:ahLst/>
          <a:cxnLst/>
          <a:rect l="0" t="0" r="0" b="0"/>
          <a:pathLst>
            <a:path>
              <a:moveTo>
                <a:pt x="2059044" y="0"/>
              </a:moveTo>
              <a:lnTo>
                <a:pt x="2059044" y="437125"/>
              </a:lnTo>
              <a:lnTo>
                <a:pt x="0" y="437125"/>
              </a:lnTo>
              <a:lnTo>
                <a:pt x="0" y="6401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6F5D3F-5B88-460B-9D46-BAF78EAFFA8E}">
      <dsp:nvSpPr>
        <dsp:cNvPr id="0" name=""/>
        <dsp:cNvSpPr/>
      </dsp:nvSpPr>
      <dsp:spPr>
        <a:xfrm>
          <a:off x="2897237" y="2760"/>
          <a:ext cx="2191613" cy="13916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501ACA-391F-445B-A738-3DF03D4FC8B9}">
      <dsp:nvSpPr>
        <dsp:cNvPr id="0" name=""/>
        <dsp:cNvSpPr/>
      </dsp:nvSpPr>
      <dsp:spPr>
        <a:xfrm>
          <a:off x="3140749" y="234097"/>
          <a:ext cx="2191613" cy="13916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IN" sz="3400" kern="1200" dirty="0"/>
            <a:t>Banks </a:t>
          </a:r>
        </a:p>
      </dsp:txBody>
      <dsp:txXfrm>
        <a:off x="3181510" y="274858"/>
        <a:ext cx="2110091" cy="1310152"/>
      </dsp:txXfrm>
    </dsp:sp>
    <dsp:sp modelId="{11A673F0-A724-4D04-96FE-8545C468964A}">
      <dsp:nvSpPr>
        <dsp:cNvPr id="0" name=""/>
        <dsp:cNvSpPr/>
      </dsp:nvSpPr>
      <dsp:spPr>
        <a:xfrm>
          <a:off x="838192" y="2034588"/>
          <a:ext cx="2191613" cy="13916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A3441D-4235-4DB0-B833-1C2529255857}">
      <dsp:nvSpPr>
        <dsp:cNvPr id="0" name=""/>
        <dsp:cNvSpPr/>
      </dsp:nvSpPr>
      <dsp:spPr>
        <a:xfrm>
          <a:off x="1081704" y="2265925"/>
          <a:ext cx="2191613" cy="13916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IN" sz="3400" kern="1200" dirty="0"/>
            <a:t>Scheduled </a:t>
          </a:r>
        </a:p>
      </dsp:txBody>
      <dsp:txXfrm>
        <a:off x="1122465" y="2306686"/>
        <a:ext cx="2110091" cy="1310152"/>
      </dsp:txXfrm>
    </dsp:sp>
    <dsp:sp modelId="{657FD475-CF0C-404B-B983-73E310444BF7}">
      <dsp:nvSpPr>
        <dsp:cNvPr id="0" name=""/>
        <dsp:cNvSpPr/>
      </dsp:nvSpPr>
      <dsp:spPr>
        <a:xfrm>
          <a:off x="5181601" y="1981199"/>
          <a:ext cx="2191613" cy="139167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4F1850-808D-4119-A204-EA795FF15026}">
      <dsp:nvSpPr>
        <dsp:cNvPr id="0" name=""/>
        <dsp:cNvSpPr/>
      </dsp:nvSpPr>
      <dsp:spPr>
        <a:xfrm>
          <a:off x="5425114" y="2212536"/>
          <a:ext cx="2191613" cy="139167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IN" sz="3400" kern="1200" dirty="0"/>
            <a:t>Non-Scheduled </a:t>
          </a:r>
        </a:p>
      </dsp:txBody>
      <dsp:txXfrm>
        <a:off x="5465875" y="2253297"/>
        <a:ext cx="2110091" cy="13101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BC0F1948-4012-B16F-6747-E7F1B117EA73}"/>
              </a:ext>
            </a:extLst>
          </p:cNvPr>
          <p:cNvSpPr>
            <a:spLocks noGrp="1"/>
          </p:cNvSpPr>
          <p:nvPr>
            <p:ph type="dt" sz="half" idx="10"/>
          </p:nvPr>
        </p:nvSpPr>
        <p:spPr/>
        <p:txBody>
          <a:bodyPr/>
          <a:lstStyle>
            <a:lvl1pPr>
              <a:defRPr/>
            </a:lvl1pPr>
          </a:lstStyle>
          <a:p>
            <a:pPr>
              <a:defRPr/>
            </a:pPr>
            <a:fld id="{761E3279-9CCE-4AB8-8707-97F213B5FF28}" type="datetimeFigureOut">
              <a:rPr lang="en-US"/>
              <a:pPr>
                <a:defRPr/>
              </a:pPr>
              <a:t>10/20/2024</a:t>
            </a:fld>
            <a:endParaRPr lang="en-US"/>
          </a:p>
        </p:txBody>
      </p:sp>
      <p:sp>
        <p:nvSpPr>
          <p:cNvPr id="5" name="Footer Placeholder 4">
            <a:extLst>
              <a:ext uri="{FF2B5EF4-FFF2-40B4-BE49-F238E27FC236}">
                <a16:creationId xmlns:a16="http://schemas.microsoft.com/office/drawing/2014/main" id="{7FC5C5F0-B3CD-3DA7-8A48-E7D76478DF3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04DB2FD-C193-2D39-28E0-D9A3C90FD8B0}"/>
              </a:ext>
            </a:extLst>
          </p:cNvPr>
          <p:cNvSpPr>
            <a:spLocks noGrp="1"/>
          </p:cNvSpPr>
          <p:nvPr>
            <p:ph type="sldNum" sz="quarter" idx="12"/>
          </p:nvPr>
        </p:nvSpPr>
        <p:spPr/>
        <p:txBody>
          <a:bodyPr/>
          <a:lstStyle>
            <a:lvl1pPr>
              <a:defRPr/>
            </a:lvl1pPr>
          </a:lstStyle>
          <a:p>
            <a:pPr>
              <a:defRPr/>
            </a:pPr>
            <a:fld id="{B989A92F-B65B-4315-8203-FFE87887BE28}" type="slidenum">
              <a:rPr lang="en-US" altLang="en-US"/>
              <a:pPr>
                <a:defRPr/>
              </a:pPr>
              <a:t>‹#›</a:t>
            </a:fld>
            <a:endParaRPr lang="en-US" altLang="en-US"/>
          </a:p>
        </p:txBody>
      </p:sp>
    </p:spTree>
    <p:extLst>
      <p:ext uri="{BB962C8B-B14F-4D97-AF65-F5344CB8AC3E}">
        <p14:creationId xmlns:p14="http://schemas.microsoft.com/office/powerpoint/2010/main" val="128466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357DA-4BD1-6C06-8D3E-C6AD2138B2C5}"/>
              </a:ext>
            </a:extLst>
          </p:cNvPr>
          <p:cNvSpPr>
            <a:spLocks noGrp="1"/>
          </p:cNvSpPr>
          <p:nvPr>
            <p:ph type="dt" sz="half" idx="10"/>
          </p:nvPr>
        </p:nvSpPr>
        <p:spPr/>
        <p:txBody>
          <a:bodyPr/>
          <a:lstStyle>
            <a:lvl1pPr>
              <a:defRPr/>
            </a:lvl1pPr>
          </a:lstStyle>
          <a:p>
            <a:pPr>
              <a:defRPr/>
            </a:pPr>
            <a:fld id="{4B392E2E-E524-40EC-A377-81D0ADD06F06}" type="datetimeFigureOut">
              <a:rPr lang="en-US"/>
              <a:pPr>
                <a:defRPr/>
              </a:pPr>
              <a:t>10/20/2024</a:t>
            </a:fld>
            <a:endParaRPr lang="en-US"/>
          </a:p>
        </p:txBody>
      </p:sp>
      <p:sp>
        <p:nvSpPr>
          <p:cNvPr id="5" name="Footer Placeholder 4">
            <a:extLst>
              <a:ext uri="{FF2B5EF4-FFF2-40B4-BE49-F238E27FC236}">
                <a16:creationId xmlns:a16="http://schemas.microsoft.com/office/drawing/2014/main" id="{D4D411B6-0E90-2BAD-341A-1783342D6B9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3C03F4E-2C6E-6D37-0088-481FB1823FA2}"/>
              </a:ext>
            </a:extLst>
          </p:cNvPr>
          <p:cNvSpPr>
            <a:spLocks noGrp="1"/>
          </p:cNvSpPr>
          <p:nvPr>
            <p:ph type="sldNum" sz="quarter" idx="12"/>
          </p:nvPr>
        </p:nvSpPr>
        <p:spPr/>
        <p:txBody>
          <a:bodyPr/>
          <a:lstStyle>
            <a:lvl1pPr>
              <a:defRPr/>
            </a:lvl1pPr>
          </a:lstStyle>
          <a:p>
            <a:pPr>
              <a:defRPr/>
            </a:pPr>
            <a:fld id="{76F5BA39-F8E3-42B3-91BE-9ACA8CF6147B}" type="slidenum">
              <a:rPr lang="en-US" altLang="en-US"/>
              <a:pPr>
                <a:defRPr/>
              </a:pPr>
              <a:t>‹#›</a:t>
            </a:fld>
            <a:endParaRPr lang="en-US" altLang="en-US"/>
          </a:p>
        </p:txBody>
      </p:sp>
    </p:spTree>
    <p:extLst>
      <p:ext uri="{BB962C8B-B14F-4D97-AF65-F5344CB8AC3E}">
        <p14:creationId xmlns:p14="http://schemas.microsoft.com/office/powerpoint/2010/main" val="131223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5FB691-EBF9-E295-2D31-A92AB29E1EBC}"/>
              </a:ext>
            </a:extLst>
          </p:cNvPr>
          <p:cNvSpPr>
            <a:spLocks noGrp="1"/>
          </p:cNvSpPr>
          <p:nvPr>
            <p:ph type="dt" sz="half" idx="10"/>
          </p:nvPr>
        </p:nvSpPr>
        <p:spPr/>
        <p:txBody>
          <a:bodyPr/>
          <a:lstStyle>
            <a:lvl1pPr>
              <a:defRPr/>
            </a:lvl1pPr>
          </a:lstStyle>
          <a:p>
            <a:pPr>
              <a:defRPr/>
            </a:pPr>
            <a:fld id="{5E13E130-0B1B-43E5-8A77-46BF0825CEA3}" type="datetimeFigureOut">
              <a:rPr lang="en-US"/>
              <a:pPr>
                <a:defRPr/>
              </a:pPr>
              <a:t>10/20/2024</a:t>
            </a:fld>
            <a:endParaRPr lang="en-US"/>
          </a:p>
        </p:txBody>
      </p:sp>
      <p:sp>
        <p:nvSpPr>
          <p:cNvPr id="5" name="Footer Placeholder 4">
            <a:extLst>
              <a:ext uri="{FF2B5EF4-FFF2-40B4-BE49-F238E27FC236}">
                <a16:creationId xmlns:a16="http://schemas.microsoft.com/office/drawing/2014/main" id="{F348DB70-BBD7-4FAF-DC56-559705FBE27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2BAB27D-2384-A824-5F94-DA5596753D11}"/>
              </a:ext>
            </a:extLst>
          </p:cNvPr>
          <p:cNvSpPr>
            <a:spLocks noGrp="1"/>
          </p:cNvSpPr>
          <p:nvPr>
            <p:ph type="sldNum" sz="quarter" idx="12"/>
          </p:nvPr>
        </p:nvSpPr>
        <p:spPr/>
        <p:txBody>
          <a:bodyPr/>
          <a:lstStyle>
            <a:lvl1pPr>
              <a:defRPr/>
            </a:lvl1pPr>
          </a:lstStyle>
          <a:p>
            <a:pPr>
              <a:defRPr/>
            </a:pPr>
            <a:fld id="{B4ABFCDB-C2FC-47C0-89EC-77911B43B123}" type="slidenum">
              <a:rPr lang="en-US" altLang="en-US"/>
              <a:pPr>
                <a:defRPr/>
              </a:pPr>
              <a:t>‹#›</a:t>
            </a:fld>
            <a:endParaRPr lang="en-US" altLang="en-US"/>
          </a:p>
        </p:txBody>
      </p:sp>
    </p:spTree>
    <p:extLst>
      <p:ext uri="{BB962C8B-B14F-4D97-AF65-F5344CB8AC3E}">
        <p14:creationId xmlns:p14="http://schemas.microsoft.com/office/powerpoint/2010/main" val="42461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AE51A7-7739-BA2E-1FA7-0E71253B4EBF}"/>
              </a:ext>
            </a:extLst>
          </p:cNvPr>
          <p:cNvSpPr>
            <a:spLocks noGrp="1"/>
          </p:cNvSpPr>
          <p:nvPr>
            <p:ph type="dt" sz="half" idx="10"/>
          </p:nvPr>
        </p:nvSpPr>
        <p:spPr/>
        <p:txBody>
          <a:bodyPr/>
          <a:lstStyle>
            <a:lvl1pPr>
              <a:defRPr/>
            </a:lvl1pPr>
          </a:lstStyle>
          <a:p>
            <a:pPr>
              <a:defRPr/>
            </a:pPr>
            <a:fld id="{36264647-031D-4C69-BAF2-5A15E35B3CE9}" type="datetimeFigureOut">
              <a:rPr lang="en-US"/>
              <a:pPr>
                <a:defRPr/>
              </a:pPr>
              <a:t>10/20/2024</a:t>
            </a:fld>
            <a:endParaRPr lang="en-US"/>
          </a:p>
        </p:txBody>
      </p:sp>
      <p:sp>
        <p:nvSpPr>
          <p:cNvPr id="5" name="Footer Placeholder 4">
            <a:extLst>
              <a:ext uri="{FF2B5EF4-FFF2-40B4-BE49-F238E27FC236}">
                <a16:creationId xmlns:a16="http://schemas.microsoft.com/office/drawing/2014/main" id="{CAF848F1-0926-A873-3202-41808E7DCAD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746A7D9-77CF-34F6-F8D0-1B0FBBDED048}"/>
              </a:ext>
            </a:extLst>
          </p:cNvPr>
          <p:cNvSpPr>
            <a:spLocks noGrp="1"/>
          </p:cNvSpPr>
          <p:nvPr>
            <p:ph type="sldNum" sz="quarter" idx="12"/>
          </p:nvPr>
        </p:nvSpPr>
        <p:spPr/>
        <p:txBody>
          <a:bodyPr/>
          <a:lstStyle>
            <a:lvl1pPr>
              <a:defRPr/>
            </a:lvl1pPr>
          </a:lstStyle>
          <a:p>
            <a:pPr>
              <a:defRPr/>
            </a:pPr>
            <a:fld id="{4FC08487-83BD-4AE4-B0CC-25BEB4E122BA}" type="slidenum">
              <a:rPr lang="en-US" altLang="en-US"/>
              <a:pPr>
                <a:defRPr/>
              </a:pPr>
              <a:t>‹#›</a:t>
            </a:fld>
            <a:endParaRPr lang="en-US" altLang="en-US"/>
          </a:p>
        </p:txBody>
      </p:sp>
    </p:spTree>
    <p:extLst>
      <p:ext uri="{BB962C8B-B14F-4D97-AF65-F5344CB8AC3E}">
        <p14:creationId xmlns:p14="http://schemas.microsoft.com/office/powerpoint/2010/main" val="14723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F14E78-8AC4-F08A-BFAA-2CE73124A8C6}"/>
              </a:ext>
            </a:extLst>
          </p:cNvPr>
          <p:cNvSpPr>
            <a:spLocks noGrp="1"/>
          </p:cNvSpPr>
          <p:nvPr>
            <p:ph type="dt" sz="half" idx="10"/>
          </p:nvPr>
        </p:nvSpPr>
        <p:spPr/>
        <p:txBody>
          <a:bodyPr/>
          <a:lstStyle>
            <a:lvl1pPr>
              <a:defRPr/>
            </a:lvl1pPr>
          </a:lstStyle>
          <a:p>
            <a:pPr>
              <a:defRPr/>
            </a:pPr>
            <a:fld id="{E1237FE8-00BA-49D7-8F25-6C0C3F11DF4F}" type="datetimeFigureOut">
              <a:rPr lang="en-US"/>
              <a:pPr>
                <a:defRPr/>
              </a:pPr>
              <a:t>10/20/2024</a:t>
            </a:fld>
            <a:endParaRPr lang="en-US"/>
          </a:p>
        </p:txBody>
      </p:sp>
      <p:sp>
        <p:nvSpPr>
          <p:cNvPr id="5" name="Footer Placeholder 4">
            <a:extLst>
              <a:ext uri="{FF2B5EF4-FFF2-40B4-BE49-F238E27FC236}">
                <a16:creationId xmlns:a16="http://schemas.microsoft.com/office/drawing/2014/main" id="{98C9CB23-1925-E8B3-0484-85DDAAF7F1B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96B3059-6B92-1F1A-917A-09BD247F58F4}"/>
              </a:ext>
            </a:extLst>
          </p:cNvPr>
          <p:cNvSpPr>
            <a:spLocks noGrp="1"/>
          </p:cNvSpPr>
          <p:nvPr>
            <p:ph type="sldNum" sz="quarter" idx="12"/>
          </p:nvPr>
        </p:nvSpPr>
        <p:spPr/>
        <p:txBody>
          <a:bodyPr/>
          <a:lstStyle>
            <a:lvl1pPr>
              <a:defRPr/>
            </a:lvl1pPr>
          </a:lstStyle>
          <a:p>
            <a:pPr>
              <a:defRPr/>
            </a:pPr>
            <a:fld id="{EA98B484-C795-4512-9607-06450AF14EFA}" type="slidenum">
              <a:rPr lang="en-US" altLang="en-US"/>
              <a:pPr>
                <a:defRPr/>
              </a:pPr>
              <a:t>‹#›</a:t>
            </a:fld>
            <a:endParaRPr lang="en-US" altLang="en-US"/>
          </a:p>
        </p:txBody>
      </p:sp>
    </p:spTree>
    <p:extLst>
      <p:ext uri="{BB962C8B-B14F-4D97-AF65-F5344CB8AC3E}">
        <p14:creationId xmlns:p14="http://schemas.microsoft.com/office/powerpoint/2010/main" val="156594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37C645B-F25C-84EC-E83D-E87DE1923E30}"/>
              </a:ext>
            </a:extLst>
          </p:cNvPr>
          <p:cNvSpPr>
            <a:spLocks noGrp="1"/>
          </p:cNvSpPr>
          <p:nvPr>
            <p:ph type="dt" sz="half" idx="10"/>
          </p:nvPr>
        </p:nvSpPr>
        <p:spPr/>
        <p:txBody>
          <a:bodyPr/>
          <a:lstStyle>
            <a:lvl1pPr>
              <a:defRPr/>
            </a:lvl1pPr>
          </a:lstStyle>
          <a:p>
            <a:pPr>
              <a:defRPr/>
            </a:pPr>
            <a:fld id="{52541740-F761-4064-BD93-EA193D7C18E9}" type="datetimeFigureOut">
              <a:rPr lang="en-US"/>
              <a:pPr>
                <a:defRPr/>
              </a:pPr>
              <a:t>10/20/2024</a:t>
            </a:fld>
            <a:endParaRPr lang="en-US"/>
          </a:p>
        </p:txBody>
      </p:sp>
      <p:sp>
        <p:nvSpPr>
          <p:cNvPr id="6" name="Footer Placeholder 4">
            <a:extLst>
              <a:ext uri="{FF2B5EF4-FFF2-40B4-BE49-F238E27FC236}">
                <a16:creationId xmlns:a16="http://schemas.microsoft.com/office/drawing/2014/main" id="{1D68BDC2-0417-D5DD-4A10-E524F1CFB7D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C9AA7FB-6A39-10AC-18D6-452EEBCEAD47}"/>
              </a:ext>
            </a:extLst>
          </p:cNvPr>
          <p:cNvSpPr>
            <a:spLocks noGrp="1"/>
          </p:cNvSpPr>
          <p:nvPr>
            <p:ph type="sldNum" sz="quarter" idx="12"/>
          </p:nvPr>
        </p:nvSpPr>
        <p:spPr/>
        <p:txBody>
          <a:bodyPr/>
          <a:lstStyle>
            <a:lvl1pPr>
              <a:defRPr/>
            </a:lvl1pPr>
          </a:lstStyle>
          <a:p>
            <a:pPr>
              <a:defRPr/>
            </a:pPr>
            <a:fld id="{51AFFF14-4B3D-4620-90F9-6ABF639799A8}" type="slidenum">
              <a:rPr lang="en-US" altLang="en-US"/>
              <a:pPr>
                <a:defRPr/>
              </a:pPr>
              <a:t>‹#›</a:t>
            </a:fld>
            <a:endParaRPr lang="en-US" altLang="en-US"/>
          </a:p>
        </p:txBody>
      </p:sp>
    </p:spTree>
    <p:extLst>
      <p:ext uri="{BB962C8B-B14F-4D97-AF65-F5344CB8AC3E}">
        <p14:creationId xmlns:p14="http://schemas.microsoft.com/office/powerpoint/2010/main" val="43116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34662488-91E0-5618-2507-A940A9809C30}"/>
              </a:ext>
            </a:extLst>
          </p:cNvPr>
          <p:cNvSpPr>
            <a:spLocks noGrp="1"/>
          </p:cNvSpPr>
          <p:nvPr>
            <p:ph type="dt" sz="half" idx="10"/>
          </p:nvPr>
        </p:nvSpPr>
        <p:spPr/>
        <p:txBody>
          <a:bodyPr/>
          <a:lstStyle>
            <a:lvl1pPr>
              <a:defRPr/>
            </a:lvl1pPr>
          </a:lstStyle>
          <a:p>
            <a:pPr>
              <a:defRPr/>
            </a:pPr>
            <a:fld id="{F40F71AC-7BE6-49A8-A743-6F54A99645B4}" type="datetimeFigureOut">
              <a:rPr lang="en-US"/>
              <a:pPr>
                <a:defRPr/>
              </a:pPr>
              <a:t>10/20/2024</a:t>
            </a:fld>
            <a:endParaRPr lang="en-US"/>
          </a:p>
        </p:txBody>
      </p:sp>
      <p:sp>
        <p:nvSpPr>
          <p:cNvPr id="8" name="Footer Placeholder 4">
            <a:extLst>
              <a:ext uri="{FF2B5EF4-FFF2-40B4-BE49-F238E27FC236}">
                <a16:creationId xmlns:a16="http://schemas.microsoft.com/office/drawing/2014/main" id="{BDB5040F-DD9B-94EF-99F7-6C0691B3BBE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C2087CE-6EF4-4892-76E4-1F4B14EDAA77}"/>
              </a:ext>
            </a:extLst>
          </p:cNvPr>
          <p:cNvSpPr>
            <a:spLocks noGrp="1"/>
          </p:cNvSpPr>
          <p:nvPr>
            <p:ph type="sldNum" sz="quarter" idx="12"/>
          </p:nvPr>
        </p:nvSpPr>
        <p:spPr/>
        <p:txBody>
          <a:bodyPr/>
          <a:lstStyle>
            <a:lvl1pPr>
              <a:defRPr/>
            </a:lvl1pPr>
          </a:lstStyle>
          <a:p>
            <a:pPr>
              <a:defRPr/>
            </a:pPr>
            <a:fld id="{FC25A533-433D-43A0-98BE-9214539CB833}" type="slidenum">
              <a:rPr lang="en-US" altLang="en-US"/>
              <a:pPr>
                <a:defRPr/>
              </a:pPr>
              <a:t>‹#›</a:t>
            </a:fld>
            <a:endParaRPr lang="en-US" altLang="en-US"/>
          </a:p>
        </p:txBody>
      </p:sp>
    </p:spTree>
    <p:extLst>
      <p:ext uri="{BB962C8B-B14F-4D97-AF65-F5344CB8AC3E}">
        <p14:creationId xmlns:p14="http://schemas.microsoft.com/office/powerpoint/2010/main" val="145110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45569159-8895-8E04-5A28-7BB4A35133EB}"/>
              </a:ext>
            </a:extLst>
          </p:cNvPr>
          <p:cNvSpPr>
            <a:spLocks noGrp="1"/>
          </p:cNvSpPr>
          <p:nvPr>
            <p:ph type="dt" sz="half" idx="10"/>
          </p:nvPr>
        </p:nvSpPr>
        <p:spPr/>
        <p:txBody>
          <a:bodyPr/>
          <a:lstStyle>
            <a:lvl1pPr>
              <a:defRPr/>
            </a:lvl1pPr>
          </a:lstStyle>
          <a:p>
            <a:pPr>
              <a:defRPr/>
            </a:pPr>
            <a:fld id="{F1C1929A-385C-4AA4-B853-ADC23EC8DE9B}" type="datetimeFigureOut">
              <a:rPr lang="en-US"/>
              <a:pPr>
                <a:defRPr/>
              </a:pPr>
              <a:t>10/20/2024</a:t>
            </a:fld>
            <a:endParaRPr lang="en-US"/>
          </a:p>
        </p:txBody>
      </p:sp>
      <p:sp>
        <p:nvSpPr>
          <p:cNvPr id="4" name="Footer Placeholder 4">
            <a:extLst>
              <a:ext uri="{FF2B5EF4-FFF2-40B4-BE49-F238E27FC236}">
                <a16:creationId xmlns:a16="http://schemas.microsoft.com/office/drawing/2014/main" id="{3486C69E-621C-9FAF-AF13-E384D79AA61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AB1D0B0-39F5-DC2E-35E8-E7F85C994100}"/>
              </a:ext>
            </a:extLst>
          </p:cNvPr>
          <p:cNvSpPr>
            <a:spLocks noGrp="1"/>
          </p:cNvSpPr>
          <p:nvPr>
            <p:ph type="sldNum" sz="quarter" idx="12"/>
          </p:nvPr>
        </p:nvSpPr>
        <p:spPr/>
        <p:txBody>
          <a:bodyPr/>
          <a:lstStyle>
            <a:lvl1pPr>
              <a:defRPr/>
            </a:lvl1pPr>
          </a:lstStyle>
          <a:p>
            <a:pPr>
              <a:defRPr/>
            </a:pPr>
            <a:fld id="{F21A1B31-9D48-422F-A5B4-82FE0AD6AA7A}" type="slidenum">
              <a:rPr lang="en-US" altLang="en-US"/>
              <a:pPr>
                <a:defRPr/>
              </a:pPr>
              <a:t>‹#›</a:t>
            </a:fld>
            <a:endParaRPr lang="en-US" altLang="en-US"/>
          </a:p>
        </p:txBody>
      </p:sp>
    </p:spTree>
    <p:extLst>
      <p:ext uri="{BB962C8B-B14F-4D97-AF65-F5344CB8AC3E}">
        <p14:creationId xmlns:p14="http://schemas.microsoft.com/office/powerpoint/2010/main" val="301003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85AA982-6A50-E3E9-82D5-E887C3FE6244}"/>
              </a:ext>
            </a:extLst>
          </p:cNvPr>
          <p:cNvSpPr>
            <a:spLocks noGrp="1"/>
          </p:cNvSpPr>
          <p:nvPr>
            <p:ph type="dt" sz="half" idx="10"/>
          </p:nvPr>
        </p:nvSpPr>
        <p:spPr/>
        <p:txBody>
          <a:bodyPr/>
          <a:lstStyle>
            <a:lvl1pPr>
              <a:defRPr/>
            </a:lvl1pPr>
          </a:lstStyle>
          <a:p>
            <a:pPr>
              <a:defRPr/>
            </a:pPr>
            <a:fld id="{6CD72F5D-8CB1-4BB0-BD77-C512B76D4D94}" type="datetimeFigureOut">
              <a:rPr lang="en-US"/>
              <a:pPr>
                <a:defRPr/>
              </a:pPr>
              <a:t>10/20/2024</a:t>
            </a:fld>
            <a:endParaRPr lang="en-US"/>
          </a:p>
        </p:txBody>
      </p:sp>
      <p:sp>
        <p:nvSpPr>
          <p:cNvPr id="3" name="Footer Placeholder 4">
            <a:extLst>
              <a:ext uri="{FF2B5EF4-FFF2-40B4-BE49-F238E27FC236}">
                <a16:creationId xmlns:a16="http://schemas.microsoft.com/office/drawing/2014/main" id="{E7E9CCAC-872F-EC72-6751-65999A0BD31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E9350092-9A8A-ED11-3EC1-C89D79ED7D56}"/>
              </a:ext>
            </a:extLst>
          </p:cNvPr>
          <p:cNvSpPr>
            <a:spLocks noGrp="1"/>
          </p:cNvSpPr>
          <p:nvPr>
            <p:ph type="sldNum" sz="quarter" idx="12"/>
          </p:nvPr>
        </p:nvSpPr>
        <p:spPr/>
        <p:txBody>
          <a:bodyPr/>
          <a:lstStyle>
            <a:lvl1pPr>
              <a:defRPr/>
            </a:lvl1pPr>
          </a:lstStyle>
          <a:p>
            <a:pPr>
              <a:defRPr/>
            </a:pPr>
            <a:fld id="{5505B12F-4D55-43F1-8F09-06220CBB6819}" type="slidenum">
              <a:rPr lang="en-US" altLang="en-US"/>
              <a:pPr>
                <a:defRPr/>
              </a:pPr>
              <a:t>‹#›</a:t>
            </a:fld>
            <a:endParaRPr lang="en-US" altLang="en-US"/>
          </a:p>
        </p:txBody>
      </p:sp>
    </p:spTree>
    <p:extLst>
      <p:ext uri="{BB962C8B-B14F-4D97-AF65-F5344CB8AC3E}">
        <p14:creationId xmlns:p14="http://schemas.microsoft.com/office/powerpoint/2010/main" val="211120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9DEA339-F610-82E8-1F05-2D07C365FAAD}"/>
              </a:ext>
            </a:extLst>
          </p:cNvPr>
          <p:cNvSpPr>
            <a:spLocks noGrp="1"/>
          </p:cNvSpPr>
          <p:nvPr>
            <p:ph type="dt" sz="half" idx="10"/>
          </p:nvPr>
        </p:nvSpPr>
        <p:spPr/>
        <p:txBody>
          <a:bodyPr/>
          <a:lstStyle>
            <a:lvl1pPr>
              <a:defRPr/>
            </a:lvl1pPr>
          </a:lstStyle>
          <a:p>
            <a:pPr>
              <a:defRPr/>
            </a:pPr>
            <a:fld id="{074FE0D9-A921-4125-B531-D43D3AF1C8F1}" type="datetimeFigureOut">
              <a:rPr lang="en-US"/>
              <a:pPr>
                <a:defRPr/>
              </a:pPr>
              <a:t>10/20/2024</a:t>
            </a:fld>
            <a:endParaRPr lang="en-US"/>
          </a:p>
        </p:txBody>
      </p:sp>
      <p:sp>
        <p:nvSpPr>
          <p:cNvPr id="6" name="Footer Placeholder 4">
            <a:extLst>
              <a:ext uri="{FF2B5EF4-FFF2-40B4-BE49-F238E27FC236}">
                <a16:creationId xmlns:a16="http://schemas.microsoft.com/office/drawing/2014/main" id="{82F1F2C4-82AD-8D80-F4E2-66BF661D1C1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67A9430-1F7A-073A-FB73-43DD694873AD}"/>
              </a:ext>
            </a:extLst>
          </p:cNvPr>
          <p:cNvSpPr>
            <a:spLocks noGrp="1"/>
          </p:cNvSpPr>
          <p:nvPr>
            <p:ph type="sldNum" sz="quarter" idx="12"/>
          </p:nvPr>
        </p:nvSpPr>
        <p:spPr/>
        <p:txBody>
          <a:bodyPr/>
          <a:lstStyle>
            <a:lvl1pPr>
              <a:defRPr/>
            </a:lvl1pPr>
          </a:lstStyle>
          <a:p>
            <a:pPr>
              <a:defRPr/>
            </a:pPr>
            <a:fld id="{3431CD4E-A87F-4A50-8F4F-E999F0E1CE0F}" type="slidenum">
              <a:rPr lang="en-US" altLang="en-US"/>
              <a:pPr>
                <a:defRPr/>
              </a:pPr>
              <a:t>‹#›</a:t>
            </a:fld>
            <a:endParaRPr lang="en-US" altLang="en-US"/>
          </a:p>
        </p:txBody>
      </p:sp>
    </p:spTree>
    <p:extLst>
      <p:ext uri="{BB962C8B-B14F-4D97-AF65-F5344CB8AC3E}">
        <p14:creationId xmlns:p14="http://schemas.microsoft.com/office/powerpoint/2010/main" val="836041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8C51256-C7B1-ADC3-D4F6-FF60AB752A53}"/>
              </a:ext>
            </a:extLst>
          </p:cNvPr>
          <p:cNvSpPr>
            <a:spLocks noGrp="1"/>
          </p:cNvSpPr>
          <p:nvPr>
            <p:ph type="dt" sz="half" idx="10"/>
          </p:nvPr>
        </p:nvSpPr>
        <p:spPr/>
        <p:txBody>
          <a:bodyPr/>
          <a:lstStyle>
            <a:lvl1pPr>
              <a:defRPr/>
            </a:lvl1pPr>
          </a:lstStyle>
          <a:p>
            <a:pPr>
              <a:defRPr/>
            </a:pPr>
            <a:fld id="{58B934A0-F8C0-4271-A53C-A87C052C383D}" type="datetimeFigureOut">
              <a:rPr lang="en-US"/>
              <a:pPr>
                <a:defRPr/>
              </a:pPr>
              <a:t>10/20/2024</a:t>
            </a:fld>
            <a:endParaRPr lang="en-US"/>
          </a:p>
        </p:txBody>
      </p:sp>
      <p:sp>
        <p:nvSpPr>
          <p:cNvPr id="6" name="Footer Placeholder 4">
            <a:extLst>
              <a:ext uri="{FF2B5EF4-FFF2-40B4-BE49-F238E27FC236}">
                <a16:creationId xmlns:a16="http://schemas.microsoft.com/office/drawing/2014/main" id="{FCFAEBE6-7E20-E617-EF65-3CC1F8858EB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EA253B7-4895-D7C6-E204-B8532D583108}"/>
              </a:ext>
            </a:extLst>
          </p:cNvPr>
          <p:cNvSpPr>
            <a:spLocks noGrp="1"/>
          </p:cNvSpPr>
          <p:nvPr>
            <p:ph type="sldNum" sz="quarter" idx="12"/>
          </p:nvPr>
        </p:nvSpPr>
        <p:spPr/>
        <p:txBody>
          <a:bodyPr/>
          <a:lstStyle>
            <a:lvl1pPr>
              <a:defRPr/>
            </a:lvl1pPr>
          </a:lstStyle>
          <a:p>
            <a:pPr>
              <a:defRPr/>
            </a:pPr>
            <a:fld id="{9DF0D2D1-70CE-44CE-B706-D73F19F09D95}" type="slidenum">
              <a:rPr lang="en-US" altLang="en-US"/>
              <a:pPr>
                <a:defRPr/>
              </a:pPr>
              <a:t>‹#›</a:t>
            </a:fld>
            <a:endParaRPr lang="en-US" altLang="en-US"/>
          </a:p>
        </p:txBody>
      </p:sp>
    </p:spTree>
    <p:extLst>
      <p:ext uri="{BB962C8B-B14F-4D97-AF65-F5344CB8AC3E}">
        <p14:creationId xmlns:p14="http://schemas.microsoft.com/office/powerpoint/2010/main" val="2893617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8055A12-CAB5-DA79-6356-B4C703A3ED1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534EFE3-EDEE-3627-FEEB-8D3A2B36EF5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8E123F0-F4A6-05F1-60C4-9D378D0A13F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4CB6A31-7243-4A0E-81B3-E500626F95E4}" type="datetimeFigureOut">
              <a:rPr lang="en-US"/>
              <a:pPr>
                <a:defRPr/>
              </a:pPr>
              <a:t>10/20/2024</a:t>
            </a:fld>
            <a:endParaRPr lang="en-US"/>
          </a:p>
        </p:txBody>
      </p:sp>
      <p:sp>
        <p:nvSpPr>
          <p:cNvPr id="5" name="Footer Placeholder 4">
            <a:extLst>
              <a:ext uri="{FF2B5EF4-FFF2-40B4-BE49-F238E27FC236}">
                <a16:creationId xmlns:a16="http://schemas.microsoft.com/office/drawing/2014/main" id="{61A5482D-D3AB-098C-1D33-146EE44254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06D435A8-F0FF-BF3E-8EAB-1051C0193AB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196E9829-E900-4DBD-8A2B-3DD2630FF81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577FED3B-2928-2CF2-A54F-AF1F92D799AF}"/>
              </a:ext>
            </a:extLst>
          </p:cNvPr>
          <p:cNvSpPr>
            <a:spLocks noGrp="1"/>
          </p:cNvSpPr>
          <p:nvPr>
            <p:ph type="title"/>
          </p:nvPr>
        </p:nvSpPr>
        <p:spPr/>
        <p:txBody>
          <a:bodyPr/>
          <a:lstStyle/>
          <a:p>
            <a:r>
              <a:rPr lang="en-IN" altLang="en-US" dirty="0"/>
              <a:t>Financial Institutions  </a:t>
            </a:r>
          </a:p>
        </p:txBody>
      </p:sp>
      <p:graphicFrame>
        <p:nvGraphicFramePr>
          <p:cNvPr id="4" name="Table 4">
            <a:extLst>
              <a:ext uri="{FF2B5EF4-FFF2-40B4-BE49-F238E27FC236}">
                <a16:creationId xmlns:a16="http://schemas.microsoft.com/office/drawing/2014/main" id="{5B35656F-11F2-7E74-CD83-3DB145F9C016}"/>
              </a:ext>
            </a:extLst>
          </p:cNvPr>
          <p:cNvGraphicFramePr>
            <a:graphicFrameLocks noGrp="1"/>
          </p:cNvGraphicFramePr>
          <p:nvPr>
            <p:ph idx="1"/>
            <p:extLst>
              <p:ext uri="{D42A27DB-BD31-4B8C-83A1-F6EECF244321}">
                <p14:modId xmlns:p14="http://schemas.microsoft.com/office/powerpoint/2010/main" val="698156025"/>
              </p:ext>
            </p:extLst>
          </p:nvPr>
        </p:nvGraphicFramePr>
        <p:xfrm>
          <a:off x="304800" y="1219200"/>
          <a:ext cx="8458200" cy="5364492"/>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433963">
                <a:tc gridSpan="2">
                  <a:txBody>
                    <a:bodyPr/>
                    <a:lstStyle/>
                    <a:p>
                      <a:pPr algn="ctr"/>
                      <a:r>
                        <a:rPr lang="en-IN" sz="2800" dirty="0"/>
                        <a:t>Financial Institutions</a:t>
                      </a:r>
                    </a:p>
                  </a:txBody>
                  <a:tcPr marT="45723" marB="45723"/>
                </a:tc>
                <a:tc hMerge="1">
                  <a:txBody>
                    <a:bodyPr/>
                    <a:lstStyle/>
                    <a:p>
                      <a:endParaRPr lang="en-IN" dirty="0"/>
                    </a:p>
                  </a:txBody>
                  <a:tcPr/>
                </a:tc>
                <a:extLst>
                  <a:ext uri="{0D108BD9-81ED-4DB2-BD59-A6C34878D82A}">
                    <a16:rowId xmlns:a16="http://schemas.microsoft.com/office/drawing/2014/main" val="10000"/>
                  </a:ext>
                </a:extLst>
              </a:tr>
              <a:tr h="4671437">
                <a:tc>
                  <a:txBody>
                    <a:bodyPr/>
                    <a:lstStyle/>
                    <a:p>
                      <a:pPr marL="285750" indent="-285750">
                        <a:buFont typeface="Arial" panose="020B0604020202020204" pitchFamily="34" charset="0"/>
                        <a:buChar char="•"/>
                      </a:pPr>
                      <a:r>
                        <a:rPr lang="en-IN" sz="2400" dirty="0"/>
                        <a:t>Types of FIs </a:t>
                      </a:r>
                    </a:p>
                    <a:p>
                      <a:pPr marL="285750" indent="-285750">
                        <a:buFont typeface="Arial" panose="020B0604020202020204" pitchFamily="34" charset="0"/>
                        <a:buChar char="•"/>
                      </a:pPr>
                      <a:r>
                        <a:rPr lang="en-IN" sz="2400" dirty="0"/>
                        <a:t>Banking – Types of Banks </a:t>
                      </a:r>
                    </a:p>
                    <a:p>
                      <a:pPr marL="285750" indent="-285750">
                        <a:buFont typeface="Arial" panose="020B0604020202020204" pitchFamily="34" charset="0"/>
                        <a:buChar char="•"/>
                      </a:pPr>
                      <a:r>
                        <a:rPr lang="en-IN" sz="2400" dirty="0"/>
                        <a:t>Reserve Bank of India </a:t>
                      </a:r>
                    </a:p>
                    <a:p>
                      <a:pPr marL="285750" indent="-285750">
                        <a:buFont typeface="Arial" panose="020B0604020202020204" pitchFamily="34" charset="0"/>
                        <a:buChar char="•"/>
                      </a:pPr>
                      <a:r>
                        <a:rPr lang="en-IN" sz="2400" dirty="0"/>
                        <a:t>Banking Business </a:t>
                      </a:r>
                    </a:p>
                    <a:p>
                      <a:pPr marL="285750" indent="-285750">
                        <a:buFont typeface="Arial" panose="020B0604020202020204" pitchFamily="34" charset="0"/>
                        <a:buChar char="•"/>
                      </a:pPr>
                      <a:r>
                        <a:rPr lang="en-IN" sz="2400" dirty="0"/>
                        <a:t>Types of lending </a:t>
                      </a:r>
                    </a:p>
                    <a:p>
                      <a:pPr marL="285750" indent="-285750">
                        <a:buFont typeface="Arial" panose="020B0604020202020204" pitchFamily="34" charset="0"/>
                        <a:buChar char="•"/>
                      </a:pPr>
                      <a:r>
                        <a:rPr lang="en-IN" sz="2400" dirty="0"/>
                        <a:t>Working Capital Financing </a:t>
                      </a:r>
                    </a:p>
                    <a:p>
                      <a:pPr marL="285750" indent="-285750">
                        <a:buFont typeface="Arial" panose="020B0604020202020204" pitchFamily="34" charset="0"/>
                        <a:buChar char="•"/>
                      </a:pPr>
                      <a:r>
                        <a:rPr lang="en-IN" sz="2400" dirty="0"/>
                        <a:t>Licencing of Banks </a:t>
                      </a:r>
                    </a:p>
                    <a:p>
                      <a:pPr marL="285750" indent="-285750">
                        <a:buFont typeface="Arial" panose="020B0604020202020204" pitchFamily="34" charset="0"/>
                        <a:buChar char="•"/>
                      </a:pPr>
                      <a:r>
                        <a:rPr lang="en-IN" sz="2400" dirty="0"/>
                        <a:t>Banking Acts and Regulations</a:t>
                      </a:r>
                    </a:p>
                    <a:p>
                      <a:pPr marL="342900" indent="-342900">
                        <a:buFont typeface="Arial" panose="020B0604020202020204" pitchFamily="34" charset="0"/>
                        <a:buChar char="•"/>
                      </a:pPr>
                      <a:r>
                        <a:rPr lang="en-US" sz="2400" dirty="0"/>
                        <a:t>NPA </a:t>
                      </a:r>
                    </a:p>
                    <a:p>
                      <a:pPr marL="342900" indent="-342900">
                        <a:buFont typeface="Arial" panose="020B0604020202020204" pitchFamily="34" charset="0"/>
                        <a:buChar char="•"/>
                      </a:pPr>
                      <a:r>
                        <a:rPr lang="en-US" sz="2400" dirty="0"/>
                        <a:t>Types of NPA </a:t>
                      </a:r>
                    </a:p>
                    <a:p>
                      <a:pPr marL="342900" indent="-342900">
                        <a:buFont typeface="Arial" panose="020B0604020202020204" pitchFamily="34" charset="0"/>
                        <a:buChar char="•"/>
                      </a:pPr>
                      <a:r>
                        <a:rPr lang="en-US" sz="2400" dirty="0"/>
                        <a:t>NPA management </a:t>
                      </a:r>
                    </a:p>
                    <a:p>
                      <a:pPr marL="342900" indent="-342900">
                        <a:buFont typeface="Arial" panose="020B0604020202020204" pitchFamily="34" charset="0"/>
                        <a:buChar char="•"/>
                      </a:pPr>
                      <a:r>
                        <a:rPr lang="en-US" sz="2400" dirty="0"/>
                        <a:t>Risks in Banks </a:t>
                      </a:r>
                      <a:endParaRPr lang="en-IN" sz="2400" dirty="0"/>
                    </a:p>
                    <a:p>
                      <a:pPr marL="285750" indent="-285750">
                        <a:buFont typeface="Arial" panose="020B0604020202020204" pitchFamily="34" charset="0"/>
                        <a:buChar char="•"/>
                      </a:pPr>
                      <a:endParaRPr lang="en-IN" sz="2400" dirty="0"/>
                    </a:p>
                  </a:txBody>
                  <a:tcPr marT="45723" marB="45723"/>
                </a:tc>
                <a:tc>
                  <a:txBody>
                    <a:bodyPr/>
                    <a:lstStyle/>
                    <a:p>
                      <a:pPr marL="342900" indent="-342900">
                        <a:buFont typeface="Arial" panose="020B0604020202020204" pitchFamily="34" charset="0"/>
                        <a:buChar char="•"/>
                      </a:pPr>
                      <a:r>
                        <a:rPr lang="en-US" sz="2400" dirty="0"/>
                        <a:t>NBFCs </a:t>
                      </a:r>
                    </a:p>
                    <a:p>
                      <a:pPr marL="800100" lvl="1" indent="-342900">
                        <a:buFont typeface="Arial" panose="020B0604020202020204" pitchFamily="34" charset="0"/>
                        <a:buChar char="•"/>
                      </a:pPr>
                      <a:r>
                        <a:rPr lang="en-US" sz="2400" dirty="0"/>
                        <a:t>Types </a:t>
                      </a:r>
                    </a:p>
                    <a:p>
                      <a:pPr marL="800100" lvl="1" indent="-342900">
                        <a:buFont typeface="Arial" panose="020B0604020202020204" pitchFamily="34" charset="0"/>
                        <a:buChar char="•"/>
                      </a:pPr>
                      <a:r>
                        <a:rPr lang="en-US" sz="2400" dirty="0"/>
                        <a:t>Functions </a:t>
                      </a:r>
                    </a:p>
                    <a:p>
                      <a:pPr marL="342900" indent="-342900">
                        <a:buFont typeface="Arial" panose="020B0604020202020204" pitchFamily="34" charset="0"/>
                        <a:buChar char="•"/>
                      </a:pPr>
                      <a:r>
                        <a:rPr lang="en-US" sz="2400" dirty="0"/>
                        <a:t>Other Financial Institutions </a:t>
                      </a:r>
                    </a:p>
                    <a:p>
                      <a:pPr marL="800100" lvl="1" indent="-342900">
                        <a:buFont typeface="Arial" panose="020B0604020202020204" pitchFamily="34" charset="0"/>
                        <a:buChar char="•"/>
                      </a:pPr>
                      <a:r>
                        <a:rPr lang="en-US" sz="2400" dirty="0"/>
                        <a:t>NABRAD </a:t>
                      </a:r>
                    </a:p>
                    <a:p>
                      <a:pPr marL="800100" lvl="1" indent="-342900">
                        <a:buFont typeface="Arial" panose="020B0604020202020204" pitchFamily="34" charset="0"/>
                        <a:buChar char="•"/>
                      </a:pPr>
                      <a:r>
                        <a:rPr lang="en-US" sz="2400" dirty="0"/>
                        <a:t>SIDBI</a:t>
                      </a:r>
                    </a:p>
                    <a:p>
                      <a:pPr marL="800100" lvl="1" indent="-342900">
                        <a:buFont typeface="Arial" panose="020B0604020202020204" pitchFamily="34" charset="0"/>
                        <a:buChar char="•"/>
                      </a:pPr>
                      <a:r>
                        <a:rPr lang="en-US" sz="2400" dirty="0"/>
                        <a:t>EXIM Bank </a:t>
                      </a:r>
                    </a:p>
                    <a:p>
                      <a:pPr marL="800100" lvl="1" indent="-342900">
                        <a:buFont typeface="Arial" panose="020B0604020202020204" pitchFamily="34" charset="0"/>
                        <a:buChar char="•"/>
                      </a:pPr>
                      <a:r>
                        <a:rPr lang="en-US" sz="2400" dirty="0"/>
                        <a:t>SFCs</a:t>
                      </a:r>
                    </a:p>
                    <a:p>
                      <a:pPr marL="457200" lvl="1" indent="0">
                        <a:buFont typeface="Arial" panose="020B0604020202020204" pitchFamily="34" charset="0"/>
                        <a:buNone/>
                      </a:pPr>
                      <a:endParaRPr lang="en-IN" sz="2400" dirty="0"/>
                    </a:p>
                  </a:txBody>
                  <a:tcPr marT="45723" marB="45723"/>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E0F85-FEBE-6395-7D96-59D1693F2CDE}"/>
              </a:ext>
            </a:extLst>
          </p:cNvPr>
          <p:cNvSpPr>
            <a:spLocks noGrp="1"/>
          </p:cNvSpPr>
          <p:nvPr>
            <p:ph type="title"/>
          </p:nvPr>
        </p:nvSpPr>
        <p:spPr>
          <a:solidFill>
            <a:schemeClr val="accent5">
              <a:lumMod val="20000"/>
              <a:lumOff val="80000"/>
            </a:schemeClr>
          </a:solidFill>
        </p:spPr>
        <p:txBody>
          <a:bodyPr/>
          <a:lstStyle/>
          <a:p>
            <a:r>
              <a:rPr lang="en-IN" dirty="0"/>
              <a:t>RBI: Functions </a:t>
            </a:r>
          </a:p>
        </p:txBody>
      </p:sp>
      <p:sp>
        <p:nvSpPr>
          <p:cNvPr id="3" name="Content Placeholder 2">
            <a:extLst>
              <a:ext uri="{FF2B5EF4-FFF2-40B4-BE49-F238E27FC236}">
                <a16:creationId xmlns:a16="http://schemas.microsoft.com/office/drawing/2014/main" id="{CDC2850B-4F1D-6E55-5E44-18ED0041E069}"/>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buFont typeface="Arial" panose="020B0604020202020204" pitchFamily="34" charset="0"/>
              <a:buChar char="•"/>
            </a:pPr>
            <a:r>
              <a:rPr lang="en-US" b="0" i="0" dirty="0">
                <a:solidFill>
                  <a:srgbClr val="333333"/>
                </a:solidFill>
                <a:effectLst/>
                <a:latin typeface="GothamSSm"/>
              </a:rPr>
              <a:t>The RBI serves as a banker to the government. The Reserve Bank of India serves as the banker to the Union of India's national and state governments.</a:t>
            </a:r>
          </a:p>
          <a:p>
            <a:pPr algn="just">
              <a:buFont typeface="Arial" panose="020B0604020202020204" pitchFamily="34" charset="0"/>
              <a:buChar char="•"/>
            </a:pPr>
            <a:r>
              <a:rPr lang="en-US" b="0" i="0" dirty="0">
                <a:solidFill>
                  <a:srgbClr val="333333"/>
                </a:solidFill>
                <a:effectLst/>
                <a:latin typeface="GothamSSm"/>
              </a:rPr>
              <a:t>The RBI controls the economy's credit and money supply. It raises interest rates to reduce the amount of loans and lowers interest rates to boost the volume of loans.</a:t>
            </a:r>
          </a:p>
          <a:p>
            <a:endParaRPr lang="en-IN" dirty="0"/>
          </a:p>
        </p:txBody>
      </p:sp>
    </p:spTree>
    <p:extLst>
      <p:ext uri="{BB962C8B-B14F-4D97-AF65-F5344CB8AC3E}">
        <p14:creationId xmlns:p14="http://schemas.microsoft.com/office/powerpoint/2010/main" val="1328788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B1ED3-152A-AEAC-A95B-9AEFAA7EC6D6}"/>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br>
              <a:rPr lang="en-IN" b="0" i="0" dirty="0">
                <a:solidFill>
                  <a:srgbClr val="444444"/>
                </a:solidFill>
                <a:effectLst/>
                <a:latin typeface="Poppins" panose="00000500000000000000" pitchFamily="2" charset="0"/>
              </a:rPr>
            </a:br>
            <a:r>
              <a:rPr lang="en-IN" sz="3200" b="1" i="0" dirty="0">
                <a:solidFill>
                  <a:srgbClr val="444444"/>
                </a:solidFill>
                <a:effectLst/>
                <a:latin typeface="Tahoma" panose="020B0604030504040204" pitchFamily="34" charset="0"/>
                <a:ea typeface="Tahoma" panose="020B0604030504040204" pitchFamily="34" charset="0"/>
                <a:cs typeface="Tahoma" panose="020B0604030504040204" pitchFamily="34" charset="0"/>
              </a:rPr>
              <a:t>Instruments of monetary policy of RBI </a:t>
            </a:r>
            <a:br>
              <a:rPr lang="en-IN" b="1" i="0" dirty="0">
                <a:solidFill>
                  <a:srgbClr val="444444"/>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987013CC-E0FC-8203-4AEC-4B8899765CDE}"/>
              </a:ext>
            </a:extLst>
          </p:cNvPr>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i="0" dirty="0">
                <a:solidFill>
                  <a:srgbClr val="444444"/>
                </a:solidFill>
                <a:effectLst/>
                <a:latin typeface="Poppins" panose="00000500000000000000" pitchFamily="2" charset="0"/>
              </a:rPr>
              <a:t>Open Market Operations</a:t>
            </a:r>
          </a:p>
          <a:p>
            <a:r>
              <a:rPr lang="en-IN" i="0" dirty="0">
                <a:solidFill>
                  <a:srgbClr val="444444"/>
                </a:solidFill>
                <a:effectLst/>
                <a:latin typeface="Poppins" panose="00000500000000000000" pitchFamily="2" charset="0"/>
              </a:rPr>
              <a:t>Cash Reserve Ratio (CRR)</a:t>
            </a:r>
            <a:endParaRPr lang="en-IN" dirty="0">
              <a:solidFill>
                <a:srgbClr val="444444"/>
              </a:solidFill>
              <a:latin typeface="Poppins" panose="00000500000000000000" pitchFamily="2" charset="0"/>
            </a:endParaRPr>
          </a:p>
          <a:p>
            <a:r>
              <a:rPr lang="en-IN" i="0" dirty="0">
                <a:solidFill>
                  <a:srgbClr val="444444"/>
                </a:solidFill>
                <a:effectLst/>
                <a:latin typeface="Poppins" panose="00000500000000000000" pitchFamily="2" charset="0"/>
              </a:rPr>
              <a:t>Statutory Liquidity Ratio (SLR)</a:t>
            </a:r>
          </a:p>
          <a:p>
            <a:r>
              <a:rPr lang="en-IN" i="0" dirty="0">
                <a:solidFill>
                  <a:srgbClr val="444444"/>
                </a:solidFill>
                <a:effectLst/>
                <a:latin typeface="Poppins" panose="00000500000000000000" pitchFamily="2" charset="0"/>
              </a:rPr>
              <a:t>Bank Rate Policy</a:t>
            </a:r>
          </a:p>
          <a:p>
            <a:r>
              <a:rPr lang="en-IN" dirty="0">
                <a:solidFill>
                  <a:srgbClr val="444444"/>
                </a:solidFill>
                <a:latin typeface="Poppins" panose="00000500000000000000" pitchFamily="2" charset="0"/>
              </a:rPr>
              <a:t>Repo Rate </a:t>
            </a:r>
          </a:p>
          <a:p>
            <a:r>
              <a:rPr lang="en-IN" dirty="0">
                <a:solidFill>
                  <a:srgbClr val="444444"/>
                </a:solidFill>
                <a:latin typeface="Poppins" panose="00000500000000000000" pitchFamily="2" charset="0"/>
              </a:rPr>
              <a:t>Reverse Repo Rate </a:t>
            </a:r>
          </a:p>
          <a:p>
            <a:r>
              <a:rPr lang="en-IN" i="0" dirty="0">
                <a:solidFill>
                  <a:srgbClr val="444444"/>
                </a:solidFill>
                <a:effectLst/>
                <a:latin typeface="Poppins" panose="00000500000000000000" pitchFamily="2" charset="0"/>
              </a:rPr>
              <a:t>Credit Ceiling</a:t>
            </a:r>
          </a:p>
          <a:p>
            <a:endParaRPr lang="en-IN" dirty="0"/>
          </a:p>
        </p:txBody>
      </p:sp>
    </p:spTree>
    <p:extLst>
      <p:ext uri="{BB962C8B-B14F-4D97-AF65-F5344CB8AC3E}">
        <p14:creationId xmlns:p14="http://schemas.microsoft.com/office/powerpoint/2010/main" val="2122764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4EE8D-7B77-2428-6B18-F470200A133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Cash Reserve Ratio (CRR) </a:t>
            </a:r>
          </a:p>
        </p:txBody>
      </p:sp>
      <p:sp>
        <p:nvSpPr>
          <p:cNvPr id="3" name="Content Placeholder 2">
            <a:extLst>
              <a:ext uri="{FF2B5EF4-FFF2-40B4-BE49-F238E27FC236}">
                <a16:creationId xmlns:a16="http://schemas.microsoft.com/office/drawing/2014/main" id="{449CFB72-9B73-46FF-F12C-AA0C5D168522}"/>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b="0" i="0" dirty="0">
                <a:solidFill>
                  <a:srgbClr val="001D35"/>
                </a:solidFill>
                <a:effectLst/>
                <a:latin typeface="Google Sans"/>
              </a:rPr>
              <a:t>The Cash Reserve Ratio (CRR) of the Reserve Bank of India (RBI) is 4.50% as of October 16, 2024. </a:t>
            </a:r>
          </a:p>
          <a:p>
            <a:pPr algn="just"/>
            <a:r>
              <a:rPr lang="en-US" b="0" i="0" dirty="0">
                <a:solidFill>
                  <a:srgbClr val="001D35"/>
                </a:solidFill>
                <a:effectLst/>
                <a:latin typeface="Google Sans"/>
              </a:rPr>
              <a:t>This means that banks must keep 4.50% of their net demand and time liabilities (NDTL) with the RBI as liquid cash reserves.</a:t>
            </a:r>
            <a:endParaRPr lang="en-IN" dirty="0"/>
          </a:p>
        </p:txBody>
      </p:sp>
    </p:spTree>
    <p:extLst>
      <p:ext uri="{BB962C8B-B14F-4D97-AF65-F5344CB8AC3E}">
        <p14:creationId xmlns:p14="http://schemas.microsoft.com/office/powerpoint/2010/main" val="196719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75BCDC76-98D0-30D1-03DD-667BB2F3CA74}"/>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sz="3600" dirty="0"/>
              <a:t>NDTL (Net Demand and Time Liabilities) </a:t>
            </a:r>
            <a:endParaRPr lang="en-IN" altLang="en-US" sz="3600" dirty="0"/>
          </a:p>
        </p:txBody>
      </p:sp>
      <p:sp>
        <p:nvSpPr>
          <p:cNvPr id="47107" name="Content Placeholder 2">
            <a:extLst>
              <a:ext uri="{FF2B5EF4-FFF2-40B4-BE49-F238E27FC236}">
                <a16:creationId xmlns:a16="http://schemas.microsoft.com/office/drawing/2014/main" id="{9CBBFAE9-D81A-C91B-A577-0EC214D9F08F}"/>
              </a:ext>
            </a:extLst>
          </p:cNvPr>
          <p:cNvSpPr>
            <a:spLocks noGrp="1"/>
          </p:cNvSpPr>
          <p:nvPr>
            <p:ph idx="1"/>
          </p:nvPr>
        </p:nvSpPr>
        <p:spPr>
          <a:solidFill>
            <a:schemeClr val="accent5">
              <a:lumMod val="20000"/>
              <a:lumOff val="80000"/>
            </a:schemeClr>
          </a:solidFill>
        </p:spPr>
        <p:txBody>
          <a:bodyPr/>
          <a:lstStyle/>
          <a:p>
            <a:pPr algn="just"/>
            <a:r>
              <a:rPr lang="en-US" altLang="en-US" dirty="0">
                <a:solidFill>
                  <a:srgbClr val="000000"/>
                </a:solidFill>
                <a:latin typeface="Times New Roman" panose="02020603050405020304" pitchFamily="18" charset="0"/>
              </a:rPr>
              <a:t>“Demand liabilities” means liabilities which must be met on demand, and </a:t>
            </a:r>
          </a:p>
          <a:p>
            <a:pPr algn="just"/>
            <a:r>
              <a:rPr lang="en-US" altLang="en-US" dirty="0">
                <a:solidFill>
                  <a:srgbClr val="000000"/>
                </a:solidFill>
                <a:latin typeface="Times New Roman" panose="02020603050405020304" pitchFamily="18" charset="0"/>
              </a:rPr>
              <a:t>“Time liabilities” means liabilities which are not demand liabilities;</a:t>
            </a:r>
          </a:p>
          <a:p>
            <a:pPr algn="just"/>
            <a:r>
              <a:rPr lang="en-US" sz="2800" b="0" i="0" dirty="0">
                <a:effectLst/>
                <a:latin typeface="Rubik-Regular"/>
              </a:rPr>
              <a:t>This includes the sum of demand and time deposits held by the bank. Demand deposits are those that can be withdrawn anytime, whereas time deposits have a fixed maturity date.</a:t>
            </a:r>
            <a:endParaRPr lang="en-IN" altLang="en-US" sz="2800" dirty="0"/>
          </a:p>
        </p:txBody>
      </p:sp>
    </p:spTree>
    <p:extLst>
      <p:ext uri="{BB962C8B-B14F-4D97-AF65-F5344CB8AC3E}">
        <p14:creationId xmlns:p14="http://schemas.microsoft.com/office/powerpoint/2010/main" val="2667957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0EAE-87BB-FAC6-B611-D075CED44C25}"/>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Statutory Liquidity Ratio (SLR) </a:t>
            </a:r>
          </a:p>
        </p:txBody>
      </p:sp>
      <p:sp>
        <p:nvSpPr>
          <p:cNvPr id="3" name="Content Placeholder 2">
            <a:extLst>
              <a:ext uri="{FF2B5EF4-FFF2-40B4-BE49-F238E27FC236}">
                <a16:creationId xmlns:a16="http://schemas.microsoft.com/office/drawing/2014/main" id="{18509F30-2CC2-A6CB-9034-D66C50E7F1D9}"/>
              </a:ext>
            </a:extLst>
          </p:cNvPr>
          <p:cNvSpPr>
            <a:spLocks noGrp="1"/>
          </p:cNvSpPr>
          <p:nvPr>
            <p:ph idx="1"/>
          </p:nvPr>
        </p:nvSpPr>
        <p:spPr>
          <a:solidFill>
            <a:schemeClr val="accent2">
              <a:lumMod val="20000"/>
              <a:lumOff val="80000"/>
            </a:schemeClr>
          </a:solidFill>
        </p:spPr>
        <p:txBody>
          <a:bodyPr/>
          <a:lstStyle/>
          <a:p>
            <a:pPr algn="just"/>
            <a:r>
              <a:rPr lang="en-US" sz="2800" b="0" i="0" dirty="0">
                <a:solidFill>
                  <a:srgbClr val="001D35"/>
                </a:solidFill>
                <a:effectLst/>
                <a:latin typeface="Google Sans"/>
              </a:rPr>
              <a:t>The SLR is the minimum percentage of deposits that banks must keep in cash, gold, and other liquid assets. </a:t>
            </a:r>
          </a:p>
          <a:p>
            <a:pPr algn="just"/>
            <a:r>
              <a:rPr lang="en-US" sz="2800" b="0" i="0" dirty="0">
                <a:solidFill>
                  <a:srgbClr val="001D35"/>
                </a:solidFill>
                <a:effectLst/>
                <a:latin typeface="Google Sans"/>
              </a:rPr>
              <a:t>The RBI can change the SLR limit as needed, and the maximum limit is 40%. </a:t>
            </a:r>
            <a:endParaRPr lang="en-IN" sz="2800" dirty="0"/>
          </a:p>
          <a:p>
            <a:pPr algn="just"/>
            <a:r>
              <a:rPr lang="en-US" sz="2800" b="0" i="0" dirty="0">
                <a:solidFill>
                  <a:srgbClr val="001D35"/>
                </a:solidFill>
                <a:effectLst/>
                <a:latin typeface="Google Sans"/>
              </a:rPr>
              <a:t>As of January 29, 2024, the Statutory Liquidity Ratio (SLR) of the Reserve Bank of India (RBI) is 18%. This means that for every ₹100 of deposits a bank holds, it must keep at least ₹18 in liquid assets. </a:t>
            </a:r>
          </a:p>
        </p:txBody>
      </p:sp>
    </p:spTree>
    <p:extLst>
      <p:ext uri="{BB962C8B-B14F-4D97-AF65-F5344CB8AC3E}">
        <p14:creationId xmlns:p14="http://schemas.microsoft.com/office/powerpoint/2010/main" val="2155123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A6BA-4FD6-A09E-B8FC-C350266594D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SLR Requirement </a:t>
            </a:r>
          </a:p>
        </p:txBody>
      </p:sp>
      <p:sp>
        <p:nvSpPr>
          <p:cNvPr id="3" name="Content Placeholder 2">
            <a:extLst>
              <a:ext uri="{FF2B5EF4-FFF2-40B4-BE49-F238E27FC236}">
                <a16:creationId xmlns:a16="http://schemas.microsoft.com/office/drawing/2014/main" id="{E5094E83-CF24-10AF-8B46-37A077A540C9}"/>
              </a:ext>
            </a:extLst>
          </p:cNvPr>
          <p:cNvSpPr>
            <a:spLocks noGrp="1"/>
          </p:cNvSpPr>
          <p:nvPr>
            <p:ph idx="1"/>
          </p:nvPr>
        </p:nvSpPr>
        <p:spPr>
          <a:solidFill>
            <a:schemeClr val="accent2">
              <a:lumMod val="20000"/>
              <a:lumOff val="80000"/>
            </a:schemeClr>
          </a:solidFill>
        </p:spPr>
        <p:txBody>
          <a:bodyPr/>
          <a:lstStyle/>
          <a:p>
            <a:pPr algn="l"/>
            <a:r>
              <a:rPr lang="en-US" b="0" i="0" dirty="0">
                <a:effectLst/>
                <a:latin typeface="Rubik-Regular"/>
              </a:rPr>
              <a:t>The following lending institutions are liable to maintain an SLR, per the Banking Regulation Act 1949:</a:t>
            </a:r>
          </a:p>
          <a:p>
            <a:pPr lvl="1">
              <a:buFont typeface="Arial" panose="020B0604020202020204" pitchFamily="34" charset="0"/>
              <a:buChar char="•"/>
            </a:pPr>
            <a:r>
              <a:rPr lang="en-US" b="0" i="0" dirty="0">
                <a:effectLst/>
                <a:latin typeface="Rubik-Regular"/>
              </a:rPr>
              <a:t>Scheduled Commercial Banks</a:t>
            </a:r>
          </a:p>
          <a:p>
            <a:pPr lvl="1">
              <a:buFont typeface="Arial" panose="020B0604020202020204" pitchFamily="34" charset="0"/>
              <a:buChar char="•"/>
            </a:pPr>
            <a:r>
              <a:rPr lang="en-US" b="0" i="0" dirty="0">
                <a:effectLst/>
                <a:latin typeface="Rubik-Regular"/>
              </a:rPr>
              <a:t>Local Area Banks</a:t>
            </a:r>
          </a:p>
          <a:p>
            <a:pPr lvl="1">
              <a:buFont typeface="Arial" panose="020B0604020202020204" pitchFamily="34" charset="0"/>
              <a:buChar char="•"/>
            </a:pPr>
            <a:r>
              <a:rPr lang="en-US" b="0" i="0" dirty="0">
                <a:effectLst/>
                <a:latin typeface="Rubik-Regular"/>
              </a:rPr>
              <a:t>Primary (Urban) Co-operative Banks</a:t>
            </a:r>
          </a:p>
          <a:p>
            <a:pPr lvl="1">
              <a:buFont typeface="Arial" panose="020B0604020202020204" pitchFamily="34" charset="0"/>
              <a:buChar char="•"/>
            </a:pPr>
            <a:r>
              <a:rPr lang="en-US" b="0" i="0" dirty="0">
                <a:effectLst/>
                <a:latin typeface="Rubik-Regular"/>
              </a:rPr>
              <a:t>State Co-operative Banks</a:t>
            </a:r>
          </a:p>
          <a:p>
            <a:pPr lvl="1">
              <a:buFont typeface="Arial" panose="020B0604020202020204" pitchFamily="34" charset="0"/>
              <a:buChar char="•"/>
            </a:pPr>
            <a:r>
              <a:rPr lang="en-US" b="0" i="0" dirty="0">
                <a:effectLst/>
                <a:latin typeface="Rubik-Regular"/>
              </a:rPr>
              <a:t>Central Co-operative Banks</a:t>
            </a:r>
          </a:p>
          <a:p>
            <a:endParaRPr lang="en-IN" dirty="0"/>
          </a:p>
        </p:txBody>
      </p:sp>
    </p:spTree>
    <p:extLst>
      <p:ext uri="{BB962C8B-B14F-4D97-AF65-F5344CB8AC3E}">
        <p14:creationId xmlns:p14="http://schemas.microsoft.com/office/powerpoint/2010/main" val="3268491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B824D-F3F1-46F5-E562-A0A53CEF29C7}"/>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Calculation of SLR </a:t>
            </a:r>
          </a:p>
        </p:txBody>
      </p:sp>
      <p:sp>
        <p:nvSpPr>
          <p:cNvPr id="3" name="Content Placeholder 2">
            <a:extLst>
              <a:ext uri="{FF2B5EF4-FFF2-40B4-BE49-F238E27FC236}">
                <a16:creationId xmlns:a16="http://schemas.microsoft.com/office/drawing/2014/main" id="{CA019FDD-631C-3D55-7C73-537F315B0027}"/>
              </a:ext>
            </a:extLst>
          </p:cNvPr>
          <p:cNvSpPr>
            <a:spLocks noGrp="1"/>
          </p:cNvSpPr>
          <p:nvPr>
            <p:ph idx="1"/>
          </p:nvPr>
        </p:nvSpPr>
        <p:spPr>
          <a:solidFill>
            <a:schemeClr val="accent2">
              <a:lumMod val="20000"/>
              <a:lumOff val="80000"/>
            </a:schemeClr>
          </a:solidFill>
        </p:spPr>
        <p:txBody>
          <a:bodyPr/>
          <a:lstStyle/>
          <a:p>
            <a:r>
              <a:rPr lang="en-US" b="0" i="0" dirty="0">
                <a:effectLst/>
                <a:latin typeface="Rubik-Regular"/>
              </a:rPr>
              <a:t>SLR = (Liquid assets held by the bank) / (Net demand and time liabilities (NDTL)) x 100</a:t>
            </a:r>
          </a:p>
          <a:p>
            <a:pPr algn="just"/>
            <a:r>
              <a:rPr lang="en-US" b="0" i="0" dirty="0">
                <a:effectLst/>
                <a:latin typeface="Rubik-Regular"/>
              </a:rPr>
              <a:t>Liquid assets such as cash, gold, and government securities. The total of these liquid assets</a:t>
            </a:r>
            <a:endParaRPr lang="en-IN" dirty="0"/>
          </a:p>
        </p:txBody>
      </p:sp>
    </p:spTree>
    <p:extLst>
      <p:ext uri="{BB962C8B-B14F-4D97-AF65-F5344CB8AC3E}">
        <p14:creationId xmlns:p14="http://schemas.microsoft.com/office/powerpoint/2010/main" val="1396811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842DD-126B-6A49-5C64-F6A8746AAAE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Bank Rate </a:t>
            </a:r>
          </a:p>
        </p:txBody>
      </p:sp>
      <p:sp>
        <p:nvSpPr>
          <p:cNvPr id="3" name="Content Placeholder 2">
            <a:extLst>
              <a:ext uri="{FF2B5EF4-FFF2-40B4-BE49-F238E27FC236}">
                <a16:creationId xmlns:a16="http://schemas.microsoft.com/office/drawing/2014/main" id="{65C7460D-1391-5DDC-4DCA-AB5E10CACFE3}"/>
              </a:ext>
            </a:extLst>
          </p:cNvPr>
          <p:cNvSpPr>
            <a:spLocks noGrp="1"/>
          </p:cNvSpPr>
          <p:nvPr>
            <p:ph idx="1"/>
          </p:nvPr>
        </p:nvSpPr>
        <p:spPr>
          <a:solidFill>
            <a:schemeClr val="accent2">
              <a:lumMod val="20000"/>
              <a:lumOff val="80000"/>
            </a:schemeClr>
          </a:solidFill>
        </p:spPr>
        <p:txBody>
          <a:bodyPr/>
          <a:lstStyle/>
          <a:p>
            <a:pPr algn="just"/>
            <a:r>
              <a:rPr lang="en-US" sz="2800" b="0" i="0" dirty="0">
                <a:solidFill>
                  <a:srgbClr val="212529"/>
                </a:solidFill>
                <a:effectLst/>
                <a:latin typeface="MyriadPro-Regular"/>
              </a:rPr>
              <a:t>The Bank Rate is the interest rate at which the Reserve Bank of India (RBI) lends money to domestic banks for long-term loans like </a:t>
            </a:r>
            <a:r>
              <a:rPr lang="en-US" sz="2800" b="0" i="0" u="sng" strike="noStrike" dirty="0">
                <a:solidFill>
                  <a:srgbClr val="1155CC"/>
                </a:solidFill>
                <a:effectLst/>
                <a:latin typeface="MyriadPro-Regular"/>
              </a:rPr>
              <a:t>home loan</a:t>
            </a:r>
            <a:r>
              <a:rPr lang="en-US" sz="2800" b="0" i="0" dirty="0">
                <a:solidFill>
                  <a:srgbClr val="212529"/>
                </a:solidFill>
                <a:effectLst/>
                <a:latin typeface="MyriadPro-Regular"/>
              </a:rPr>
              <a:t>. </a:t>
            </a:r>
          </a:p>
          <a:p>
            <a:pPr algn="just"/>
            <a:r>
              <a:rPr lang="en-US" sz="2800" b="0" i="0" dirty="0">
                <a:solidFill>
                  <a:srgbClr val="212529"/>
                </a:solidFill>
                <a:effectLst/>
                <a:latin typeface="MyriadPro-Regular"/>
              </a:rPr>
              <a:t>It is a fundamental tool used to control the supply of money in the economy and manage inflation. </a:t>
            </a:r>
          </a:p>
          <a:p>
            <a:pPr algn="just"/>
            <a:r>
              <a:rPr lang="en-US" sz="2800" b="0" i="0" dirty="0">
                <a:solidFill>
                  <a:srgbClr val="212529"/>
                </a:solidFill>
                <a:effectLst/>
                <a:latin typeface="MyriadPro-Regular"/>
              </a:rPr>
              <a:t>Changes in the Bank Rate can influence the rates that commercial banks charge their customers, impacting borrowing and spending patterns.</a:t>
            </a:r>
            <a:endParaRPr lang="en-US" sz="4400" b="0" i="0" dirty="0">
              <a:solidFill>
                <a:srgbClr val="212529"/>
              </a:solidFill>
              <a:effectLst/>
              <a:latin typeface="MyriadPro-Regular"/>
            </a:endParaRPr>
          </a:p>
          <a:p>
            <a:endParaRPr lang="en-IN" dirty="0"/>
          </a:p>
        </p:txBody>
      </p:sp>
    </p:spTree>
    <p:extLst>
      <p:ext uri="{BB962C8B-B14F-4D97-AF65-F5344CB8AC3E}">
        <p14:creationId xmlns:p14="http://schemas.microsoft.com/office/powerpoint/2010/main" val="4069769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EB8A-DF89-2B1C-D28A-CD42C8F8FB29}"/>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br>
              <a:rPr lang="en-US" b="1" i="0" dirty="0">
                <a:solidFill>
                  <a:srgbClr val="34495E"/>
                </a:solidFill>
                <a:effectLst/>
                <a:latin typeface="Lato" panose="020F0502020204030203" pitchFamily="34" charset="0"/>
              </a:rPr>
            </a:br>
            <a:r>
              <a:rPr lang="en-US" b="1" i="0" dirty="0">
                <a:solidFill>
                  <a:srgbClr val="34495E"/>
                </a:solidFill>
                <a:effectLst/>
                <a:latin typeface="Lato" panose="020F0502020204030203" pitchFamily="34" charset="0"/>
              </a:rPr>
              <a:t>What is REPO Rate?</a:t>
            </a:r>
            <a:br>
              <a:rPr lang="en-US" b="1" i="0" dirty="0">
                <a:solidFill>
                  <a:srgbClr val="34495E"/>
                </a:solidFill>
                <a:effectLst/>
                <a:latin typeface="Lato" panose="020F0502020204030203" pitchFamily="34" charset="0"/>
              </a:rPr>
            </a:br>
            <a:endParaRPr lang="en-IN" dirty="0"/>
          </a:p>
        </p:txBody>
      </p:sp>
      <p:sp>
        <p:nvSpPr>
          <p:cNvPr id="3" name="Content Placeholder 2">
            <a:extLst>
              <a:ext uri="{FF2B5EF4-FFF2-40B4-BE49-F238E27FC236}">
                <a16:creationId xmlns:a16="http://schemas.microsoft.com/office/drawing/2014/main" id="{9E100E35-38B1-5564-499E-77C32CB728F8}"/>
              </a:ext>
            </a:extLst>
          </p:cNvPr>
          <p:cNvSpPr>
            <a:spLocks noGrp="1"/>
          </p:cNvSpPr>
          <p:nvPr>
            <p:ph idx="1"/>
          </p:nvPr>
        </p:nvSpPr>
        <p:spPr>
          <a:xfrm>
            <a:off x="457200" y="1600200"/>
            <a:ext cx="8229600" cy="4983162"/>
          </a:xfrm>
          <a:solidFill>
            <a:schemeClr val="accent2">
              <a:lumMod val="20000"/>
              <a:lumOff val="80000"/>
            </a:schemeClr>
          </a:solidFill>
        </p:spPr>
        <p:txBody>
          <a:bodyPr/>
          <a:lstStyle/>
          <a:p>
            <a:pPr algn="just"/>
            <a:r>
              <a:rPr lang="en-US" sz="2800" b="0" i="0" dirty="0">
                <a:solidFill>
                  <a:srgbClr val="212529"/>
                </a:solidFill>
                <a:effectLst/>
                <a:latin typeface="MyriadPro-Regular"/>
              </a:rPr>
              <a:t>The Repo Rate, or Repurchase Rate, is the rate at which the RBI lends short-term money to commercial banks against securities. </a:t>
            </a:r>
          </a:p>
          <a:p>
            <a:pPr algn="just"/>
            <a:r>
              <a:rPr lang="en-US" sz="2800" b="0" i="0" dirty="0">
                <a:solidFill>
                  <a:srgbClr val="212529"/>
                </a:solidFill>
                <a:effectLst/>
                <a:latin typeface="MyriadPro-Regular"/>
              </a:rPr>
              <a:t>In essence, it is a repurchase agreement where banks sell government securities to the RBI with an agreement to repurchase them at a future date at a predetermined price. </a:t>
            </a:r>
          </a:p>
          <a:p>
            <a:pPr algn="just"/>
            <a:r>
              <a:rPr lang="en-US" sz="2800" b="0" i="0" dirty="0">
                <a:solidFill>
                  <a:srgbClr val="212529"/>
                </a:solidFill>
                <a:effectLst/>
                <a:latin typeface="MyriadPro-Regular"/>
              </a:rPr>
              <a:t>The Repo Rate is a critical tool for managing short-term liquidity in the banking system.</a:t>
            </a:r>
            <a:endParaRPr lang="en-US" sz="4400" b="0" i="0" dirty="0">
              <a:solidFill>
                <a:srgbClr val="34495E"/>
              </a:solidFill>
              <a:effectLst/>
              <a:latin typeface="Times New Roman" panose="02020603050405020304" pitchFamily="18" charset="0"/>
              <a:ea typeface="Tahoma" panose="020B0604030504040204" pitchFamily="34" charset="0"/>
              <a:cs typeface="Times New Roman" panose="02020603050405020304" pitchFamily="18" charset="0"/>
            </a:endParaRPr>
          </a:p>
          <a:p>
            <a:r>
              <a:rPr lang="en-IN" b="1" i="0" dirty="0">
                <a:solidFill>
                  <a:srgbClr val="34495E"/>
                </a:solidFill>
                <a:effectLst/>
                <a:latin typeface="Lato" panose="020F0502020204030203" pitchFamily="34" charset="0"/>
              </a:rPr>
              <a:t>Repo Rate : 6.50%. </a:t>
            </a:r>
          </a:p>
        </p:txBody>
      </p:sp>
    </p:spTree>
    <p:extLst>
      <p:ext uri="{BB962C8B-B14F-4D97-AF65-F5344CB8AC3E}">
        <p14:creationId xmlns:p14="http://schemas.microsoft.com/office/powerpoint/2010/main" val="2162637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04C2-92DB-AAEA-5B2C-3A0B2708031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Bank Rate vs Repo Rate </a:t>
            </a:r>
          </a:p>
        </p:txBody>
      </p:sp>
      <p:sp>
        <p:nvSpPr>
          <p:cNvPr id="3" name="Content Placeholder 2">
            <a:extLst>
              <a:ext uri="{FF2B5EF4-FFF2-40B4-BE49-F238E27FC236}">
                <a16:creationId xmlns:a16="http://schemas.microsoft.com/office/drawing/2014/main" id="{BB8CDBA0-241C-C0E3-50A7-9EAC0E013AE0}"/>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lgn="just"/>
            <a:r>
              <a:rPr lang="en-US" sz="1800" b="1" i="0" dirty="0">
                <a:solidFill>
                  <a:srgbClr val="434343"/>
                </a:solidFill>
                <a:effectLst/>
                <a:latin typeface="myriad pro"/>
              </a:rPr>
              <a:t>Term of Loan:</a:t>
            </a:r>
            <a:endParaRPr lang="en-US" b="0" i="0" dirty="0">
              <a:solidFill>
                <a:srgbClr val="000000"/>
              </a:solidFill>
              <a:effectLst/>
              <a:latin typeface="myriad pro"/>
            </a:endParaRPr>
          </a:p>
          <a:p>
            <a:pPr lvl="1" algn="just">
              <a:buFont typeface="Arial" panose="020B0604020202020204" pitchFamily="34" charset="0"/>
              <a:buChar char="•"/>
            </a:pPr>
            <a:r>
              <a:rPr lang="en-US" sz="2000" b="1" i="0" dirty="0">
                <a:solidFill>
                  <a:srgbClr val="212529"/>
                </a:solidFill>
                <a:effectLst/>
                <a:latin typeface="MyriadPro-Regular"/>
              </a:rPr>
              <a:t>Bank Rate</a:t>
            </a:r>
            <a:r>
              <a:rPr lang="en-US" sz="2000" b="0" i="0" dirty="0">
                <a:solidFill>
                  <a:srgbClr val="212529"/>
                </a:solidFill>
                <a:effectLst/>
                <a:latin typeface="MyriadPro-Regular"/>
              </a:rPr>
              <a:t>: Used for long-term loans.</a:t>
            </a:r>
          </a:p>
          <a:p>
            <a:pPr lvl="1" algn="just">
              <a:buFont typeface="Arial" panose="020B0604020202020204" pitchFamily="34" charset="0"/>
              <a:buChar char="•"/>
            </a:pPr>
            <a:r>
              <a:rPr lang="en-US" sz="2000" b="1" i="0" dirty="0">
                <a:solidFill>
                  <a:srgbClr val="212529"/>
                </a:solidFill>
                <a:effectLst/>
                <a:latin typeface="MyriadPro-Regular"/>
              </a:rPr>
              <a:t>Repo Rate</a:t>
            </a:r>
            <a:r>
              <a:rPr lang="en-US" sz="2000" b="0" i="0" dirty="0">
                <a:solidFill>
                  <a:srgbClr val="212529"/>
                </a:solidFill>
                <a:effectLst/>
                <a:latin typeface="MyriadPro-Regular"/>
              </a:rPr>
              <a:t>: Used for short-term borrowing.</a:t>
            </a:r>
          </a:p>
          <a:p>
            <a:pPr algn="just"/>
            <a:r>
              <a:rPr lang="en-US" sz="1800" b="1" i="0" dirty="0">
                <a:solidFill>
                  <a:srgbClr val="434343"/>
                </a:solidFill>
                <a:effectLst/>
                <a:latin typeface="myriad pro"/>
              </a:rPr>
              <a:t>Mechanism:</a:t>
            </a:r>
            <a:endParaRPr lang="en-US" b="0" i="0" dirty="0">
              <a:solidFill>
                <a:srgbClr val="000000"/>
              </a:solidFill>
              <a:effectLst/>
              <a:latin typeface="myriad pro"/>
            </a:endParaRPr>
          </a:p>
          <a:p>
            <a:pPr algn="just">
              <a:buFont typeface="Arial" panose="020B0604020202020204" pitchFamily="34" charset="0"/>
              <a:buChar char="•"/>
            </a:pPr>
            <a:r>
              <a:rPr lang="en-US" sz="1800" b="1" i="0" dirty="0">
                <a:solidFill>
                  <a:srgbClr val="212529"/>
                </a:solidFill>
                <a:effectLst/>
                <a:latin typeface="MyriadPro-Regular"/>
              </a:rPr>
              <a:t>Bank Rate</a:t>
            </a:r>
            <a:r>
              <a:rPr lang="en-US" sz="1800" b="0" i="0" dirty="0">
                <a:solidFill>
                  <a:srgbClr val="212529"/>
                </a:solidFill>
                <a:effectLst/>
                <a:latin typeface="MyriadPro-Regular"/>
              </a:rPr>
              <a:t>: The RBI directly lends money to commercial banks without any collateral.</a:t>
            </a:r>
          </a:p>
          <a:p>
            <a:pPr algn="just">
              <a:buFont typeface="Arial" panose="020B0604020202020204" pitchFamily="34" charset="0"/>
              <a:buChar char="•"/>
            </a:pPr>
            <a:r>
              <a:rPr lang="en-US" sz="1800" b="1" i="0" dirty="0">
                <a:solidFill>
                  <a:srgbClr val="212529"/>
                </a:solidFill>
                <a:effectLst/>
                <a:latin typeface="MyriadPro-Regular"/>
              </a:rPr>
              <a:t>Repo Rate</a:t>
            </a:r>
            <a:r>
              <a:rPr lang="en-US" sz="1800" b="0" i="0" dirty="0">
                <a:solidFill>
                  <a:srgbClr val="212529"/>
                </a:solidFill>
                <a:effectLst/>
                <a:latin typeface="MyriadPro-Regular"/>
              </a:rPr>
              <a:t>: The RBI lends money to commercial banks against the collateral of government securities.</a:t>
            </a:r>
          </a:p>
          <a:p>
            <a:pPr algn="just"/>
            <a:r>
              <a:rPr lang="en-US" sz="1800" b="1" i="0" dirty="0">
                <a:solidFill>
                  <a:srgbClr val="434343"/>
                </a:solidFill>
                <a:effectLst/>
                <a:latin typeface="myriad pro"/>
              </a:rPr>
              <a:t>Objective:</a:t>
            </a:r>
            <a:endParaRPr lang="en-US" sz="1100" b="0" i="0" dirty="0">
              <a:solidFill>
                <a:srgbClr val="000000"/>
              </a:solidFill>
              <a:effectLst/>
              <a:latin typeface="myriad pro"/>
            </a:endParaRPr>
          </a:p>
          <a:p>
            <a:pPr algn="just">
              <a:buFont typeface="Arial" panose="020B0604020202020204" pitchFamily="34" charset="0"/>
              <a:buChar char="•"/>
            </a:pPr>
            <a:r>
              <a:rPr lang="en-US" sz="1800" b="1" i="0" dirty="0">
                <a:solidFill>
                  <a:srgbClr val="212529"/>
                </a:solidFill>
                <a:effectLst/>
                <a:latin typeface="MyriadPro-Regular"/>
              </a:rPr>
              <a:t>Bank Rate</a:t>
            </a:r>
            <a:r>
              <a:rPr lang="en-US" sz="1800" b="0" i="0" dirty="0">
                <a:solidFill>
                  <a:srgbClr val="212529"/>
                </a:solidFill>
                <a:effectLst/>
                <a:latin typeface="MyriadPro-Regular"/>
              </a:rPr>
              <a:t>: Aims to control long-term inflation and </a:t>
            </a:r>
            <a:r>
              <a:rPr lang="en-US" sz="1800" b="0" i="0" dirty="0" err="1">
                <a:solidFill>
                  <a:srgbClr val="212529"/>
                </a:solidFill>
                <a:effectLst/>
                <a:latin typeface="MyriadPro-Regular"/>
              </a:rPr>
              <a:t>stabilise</a:t>
            </a:r>
            <a:r>
              <a:rPr lang="en-US" sz="1800" b="0" i="0" dirty="0">
                <a:solidFill>
                  <a:srgbClr val="212529"/>
                </a:solidFill>
                <a:effectLst/>
                <a:latin typeface="MyriadPro-Regular"/>
              </a:rPr>
              <a:t> the economy.</a:t>
            </a:r>
          </a:p>
          <a:p>
            <a:pPr algn="just">
              <a:buFont typeface="Arial" panose="020B0604020202020204" pitchFamily="34" charset="0"/>
              <a:buChar char="•"/>
            </a:pPr>
            <a:r>
              <a:rPr lang="en-US" sz="1800" b="1" i="0" dirty="0">
                <a:solidFill>
                  <a:srgbClr val="212529"/>
                </a:solidFill>
                <a:effectLst/>
                <a:latin typeface="MyriadPro-Regular"/>
              </a:rPr>
              <a:t>Repo Rate</a:t>
            </a:r>
            <a:r>
              <a:rPr lang="en-US" sz="1800" b="0" i="0" dirty="0">
                <a:solidFill>
                  <a:srgbClr val="212529"/>
                </a:solidFill>
                <a:effectLst/>
                <a:latin typeface="MyriadPro-Regular"/>
              </a:rPr>
              <a:t>: Focuses on managing short-term liquidity and ensuring stability in the financial system.</a:t>
            </a:r>
          </a:p>
          <a:p>
            <a:endParaRPr lang="en-IN" dirty="0"/>
          </a:p>
        </p:txBody>
      </p:sp>
    </p:spTree>
    <p:extLst>
      <p:ext uri="{BB962C8B-B14F-4D97-AF65-F5344CB8AC3E}">
        <p14:creationId xmlns:p14="http://schemas.microsoft.com/office/powerpoint/2010/main" val="322110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87730-E3B7-5B1D-57DF-D6B90ADF71DB}"/>
              </a:ext>
            </a:extLst>
          </p:cNvPr>
          <p:cNvSpPr>
            <a:spLocks noGrp="1"/>
          </p:cNvSpPr>
          <p:nvPr>
            <p:ph type="title"/>
          </p:nvPr>
        </p:nvSpPr>
        <p:spPr>
          <a:solidFill>
            <a:schemeClr val="accent5">
              <a:lumMod val="40000"/>
              <a:lumOff val="60000"/>
            </a:schemeClr>
          </a:solidFill>
        </p:spPr>
        <p:txBody>
          <a:bodyPr/>
          <a:lstStyle/>
          <a:p>
            <a:pPr>
              <a:defRPr/>
            </a:pPr>
            <a:r>
              <a:rPr lang="en-IN" dirty="0"/>
              <a:t>Financial Institutions (FIs)  </a:t>
            </a:r>
          </a:p>
        </p:txBody>
      </p:sp>
      <p:graphicFrame>
        <p:nvGraphicFramePr>
          <p:cNvPr id="4" name="Content Placeholder 3">
            <a:extLst>
              <a:ext uri="{FF2B5EF4-FFF2-40B4-BE49-F238E27FC236}">
                <a16:creationId xmlns:a16="http://schemas.microsoft.com/office/drawing/2014/main" id="{286088B8-0293-F4AA-6F0C-E410BF7D92D3}"/>
              </a:ext>
            </a:extLst>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9BC96-8F1E-8C98-48F2-1DD83042E547}"/>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Bank Rate vs Repo Rate</a:t>
            </a:r>
          </a:p>
        </p:txBody>
      </p:sp>
      <p:sp>
        <p:nvSpPr>
          <p:cNvPr id="3" name="Content Placeholder 2">
            <a:extLst>
              <a:ext uri="{FF2B5EF4-FFF2-40B4-BE49-F238E27FC236}">
                <a16:creationId xmlns:a16="http://schemas.microsoft.com/office/drawing/2014/main" id="{52B5CFF1-DD88-68FE-0BFE-00BF90F7F160}"/>
              </a:ext>
            </a:extLst>
          </p:cNvPr>
          <p:cNvSpPr>
            <a:spLocks noGrp="1"/>
          </p:cNvSpPr>
          <p:nvPr>
            <p:ph idx="1"/>
          </p:nvPr>
        </p:nvSpPr>
        <p:spPr>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sz="2400" b="1" i="0" dirty="0">
                <a:solidFill>
                  <a:srgbClr val="434343"/>
                </a:solidFill>
                <a:effectLst/>
                <a:latin typeface="myriad pro"/>
              </a:rPr>
              <a:t>Frequency of Change:</a:t>
            </a:r>
            <a:endParaRPr lang="en-US" sz="4000" b="0" i="0" dirty="0">
              <a:solidFill>
                <a:srgbClr val="000000"/>
              </a:solidFill>
              <a:effectLst/>
              <a:latin typeface="myriad pro"/>
            </a:endParaRPr>
          </a:p>
          <a:p>
            <a:pPr algn="just">
              <a:buFont typeface="Arial" panose="020B0604020202020204" pitchFamily="34" charset="0"/>
              <a:buChar char="•"/>
            </a:pPr>
            <a:r>
              <a:rPr lang="en-US" sz="2400" b="1" i="0" dirty="0">
                <a:solidFill>
                  <a:srgbClr val="212529"/>
                </a:solidFill>
                <a:effectLst/>
                <a:latin typeface="MyriadPro-Regular"/>
              </a:rPr>
              <a:t>Bank Rate</a:t>
            </a:r>
            <a:r>
              <a:rPr lang="en-US" sz="2400" b="0" i="0" dirty="0">
                <a:solidFill>
                  <a:srgbClr val="212529"/>
                </a:solidFill>
                <a:effectLst/>
                <a:latin typeface="MyriadPro-Regular"/>
              </a:rPr>
              <a:t>: Tends to be changed less frequently as it impacts long-term economic trends.</a:t>
            </a:r>
          </a:p>
          <a:p>
            <a:pPr algn="just">
              <a:buFont typeface="Arial" panose="020B0604020202020204" pitchFamily="34" charset="0"/>
              <a:buChar char="•"/>
            </a:pPr>
            <a:r>
              <a:rPr lang="en-US" sz="2400" b="1" i="0" dirty="0">
                <a:solidFill>
                  <a:srgbClr val="212529"/>
                </a:solidFill>
                <a:effectLst/>
                <a:latin typeface="MyriadPro-Regular"/>
              </a:rPr>
              <a:t>Repo Rate</a:t>
            </a:r>
            <a:r>
              <a:rPr lang="en-US" sz="2400" b="0" i="0" dirty="0">
                <a:solidFill>
                  <a:srgbClr val="212529"/>
                </a:solidFill>
                <a:effectLst/>
                <a:latin typeface="MyriadPro-Regular"/>
              </a:rPr>
              <a:t>: Can be adjusted more frequently to address immediate liquidity needs.</a:t>
            </a:r>
          </a:p>
          <a:p>
            <a:pPr algn="just"/>
            <a:r>
              <a:rPr lang="en-US" sz="2400" b="1" i="0" dirty="0">
                <a:solidFill>
                  <a:srgbClr val="434343"/>
                </a:solidFill>
                <a:effectLst/>
                <a:latin typeface="myriad pro"/>
              </a:rPr>
              <a:t>Impact on Economy:</a:t>
            </a:r>
            <a:endParaRPr lang="en-US" sz="4000" b="0" i="0" dirty="0">
              <a:solidFill>
                <a:srgbClr val="000000"/>
              </a:solidFill>
              <a:effectLst/>
              <a:latin typeface="myriad pro"/>
            </a:endParaRPr>
          </a:p>
          <a:p>
            <a:pPr algn="just">
              <a:buFont typeface="Arial" panose="020B0604020202020204" pitchFamily="34" charset="0"/>
              <a:buChar char="•"/>
            </a:pPr>
            <a:r>
              <a:rPr lang="en-US" sz="2400" b="1" i="0" dirty="0">
                <a:solidFill>
                  <a:srgbClr val="212529"/>
                </a:solidFill>
                <a:effectLst/>
                <a:latin typeface="MyriadPro-Regular"/>
              </a:rPr>
              <a:t>Bank Rate</a:t>
            </a:r>
            <a:r>
              <a:rPr lang="en-US" sz="2400" b="0" i="0" dirty="0">
                <a:solidFill>
                  <a:srgbClr val="212529"/>
                </a:solidFill>
                <a:effectLst/>
                <a:latin typeface="MyriadPro-Regular"/>
              </a:rPr>
              <a:t>: Influences long-term interest rates and overall economic growth.</a:t>
            </a:r>
          </a:p>
          <a:p>
            <a:pPr algn="just">
              <a:buFont typeface="Arial" panose="020B0604020202020204" pitchFamily="34" charset="0"/>
              <a:buChar char="•"/>
            </a:pPr>
            <a:r>
              <a:rPr lang="en-US" sz="2400" b="1" i="0" dirty="0">
                <a:solidFill>
                  <a:srgbClr val="212529"/>
                </a:solidFill>
                <a:effectLst/>
                <a:latin typeface="MyriadPro-Regular"/>
              </a:rPr>
              <a:t>Repo Rate</a:t>
            </a:r>
            <a:r>
              <a:rPr lang="en-US" sz="2400" b="0" i="0" dirty="0">
                <a:solidFill>
                  <a:srgbClr val="212529"/>
                </a:solidFill>
                <a:effectLst/>
                <a:latin typeface="MyriadPro-Regular"/>
              </a:rPr>
              <a:t>: Has a more immediate impact on short-term interest rates and banking liquidity.</a:t>
            </a:r>
          </a:p>
          <a:p>
            <a:endParaRPr lang="en-IN" dirty="0"/>
          </a:p>
        </p:txBody>
      </p:sp>
    </p:spTree>
    <p:extLst>
      <p:ext uri="{BB962C8B-B14F-4D97-AF65-F5344CB8AC3E}">
        <p14:creationId xmlns:p14="http://schemas.microsoft.com/office/powerpoint/2010/main" val="2474012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1D279-F4E4-C6B3-4DDD-0BFDB5B7B6F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Bank Rate and Repo Rate: Impact </a:t>
            </a:r>
          </a:p>
        </p:txBody>
      </p:sp>
      <p:sp>
        <p:nvSpPr>
          <p:cNvPr id="3" name="Content Placeholder 2">
            <a:extLst>
              <a:ext uri="{FF2B5EF4-FFF2-40B4-BE49-F238E27FC236}">
                <a16:creationId xmlns:a16="http://schemas.microsoft.com/office/drawing/2014/main" id="{A820ABF6-ABD4-FBFB-2ADA-D229DC699DD4}"/>
              </a:ext>
            </a:extLst>
          </p:cNvPr>
          <p:cNvSpPr>
            <a:spLocks noGrp="1"/>
          </p:cNvSpPr>
          <p:nvPr>
            <p:ph idx="1"/>
          </p:nvPr>
        </p:nvSpPr>
        <p:spPr>
          <a:solidFill>
            <a:schemeClr val="tx2">
              <a:lumMod val="20000"/>
              <a:lumOff val="80000"/>
            </a:schemeClr>
          </a:solidFill>
        </p:spPr>
        <p:txBody>
          <a:bodyPr/>
          <a:lstStyle/>
          <a:p>
            <a:pPr algn="just">
              <a:buFont typeface="Arial" panose="020B0604020202020204" pitchFamily="34" charset="0"/>
              <a:buChar char="•"/>
            </a:pPr>
            <a:r>
              <a:rPr lang="en-US" sz="2400" dirty="0">
                <a:solidFill>
                  <a:srgbClr val="212529"/>
                </a:solidFill>
                <a:latin typeface="MyriadPro-Regular"/>
              </a:rPr>
              <a:t>An increase in these rates means higher borrowing costs for banks, which they often pass on to consumers in the form of higher interest rates on loans and mortgages.</a:t>
            </a:r>
          </a:p>
          <a:p>
            <a:pPr algn="just"/>
            <a:r>
              <a:rPr lang="en-US" sz="2400" b="0" i="0" dirty="0">
                <a:solidFill>
                  <a:srgbClr val="212529"/>
                </a:solidFill>
                <a:effectLst/>
                <a:latin typeface="MyriadPro-Regular"/>
              </a:rPr>
              <a:t>A lower Repo Rate means cheaper short-term borrowing, which can help banks manage their day-to-day operations more efficiently.</a:t>
            </a:r>
          </a:p>
          <a:p>
            <a:pPr marL="0" indent="0" algn="just">
              <a:buNone/>
            </a:pPr>
            <a:br>
              <a:rPr lang="en-US" sz="2400" dirty="0"/>
            </a:br>
            <a:endParaRPr lang="en-IN" sz="2400" dirty="0"/>
          </a:p>
        </p:txBody>
      </p:sp>
    </p:spTree>
    <p:extLst>
      <p:ext uri="{BB962C8B-B14F-4D97-AF65-F5344CB8AC3E}">
        <p14:creationId xmlns:p14="http://schemas.microsoft.com/office/powerpoint/2010/main" val="197992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BB10F-9E58-FEE4-27C6-C368413BED1D}"/>
              </a:ext>
            </a:extLst>
          </p:cNvPr>
          <p:cNvSpPr>
            <a:spLocks noGrp="1"/>
          </p:cNvSpPr>
          <p:nvPr>
            <p:ph type="title"/>
          </p:nvPr>
        </p:nvSpPr>
        <p:spPr>
          <a:xfrm>
            <a:off x="457200" y="152400"/>
            <a:ext cx="8229600" cy="685800"/>
          </a:xfrm>
        </p:spPr>
        <p:style>
          <a:lnRef idx="2">
            <a:schemeClr val="dk1"/>
          </a:lnRef>
          <a:fillRef idx="1">
            <a:schemeClr val="lt1"/>
          </a:fillRef>
          <a:effectRef idx="0">
            <a:schemeClr val="dk1"/>
          </a:effectRef>
          <a:fontRef idx="minor">
            <a:schemeClr val="dk1"/>
          </a:fontRef>
        </p:style>
        <p:txBody>
          <a:bodyPr/>
          <a:lstStyle/>
          <a:p>
            <a:br>
              <a:rPr lang="en-US" sz="3200" b="1" i="0" dirty="0">
                <a:solidFill>
                  <a:srgbClr val="434343"/>
                </a:solidFill>
                <a:effectLst/>
                <a:latin typeface="myriad pro"/>
              </a:rPr>
            </a:br>
            <a:r>
              <a:rPr lang="en-US" sz="3200" b="1" i="0" dirty="0">
                <a:solidFill>
                  <a:srgbClr val="434343"/>
                </a:solidFill>
                <a:effectLst/>
                <a:latin typeface="myriad pro"/>
              </a:rPr>
              <a:t>For Consumers</a:t>
            </a:r>
            <a:br>
              <a:rPr lang="en-US" sz="3600" b="0" i="0" dirty="0">
                <a:solidFill>
                  <a:srgbClr val="000000"/>
                </a:solidFill>
                <a:effectLst/>
                <a:latin typeface="myriad pro"/>
              </a:rPr>
            </a:br>
            <a:endParaRPr lang="en-IN" dirty="0"/>
          </a:p>
        </p:txBody>
      </p:sp>
      <p:sp>
        <p:nvSpPr>
          <p:cNvPr id="3" name="Content Placeholder 2">
            <a:extLst>
              <a:ext uri="{FF2B5EF4-FFF2-40B4-BE49-F238E27FC236}">
                <a16:creationId xmlns:a16="http://schemas.microsoft.com/office/drawing/2014/main" id="{7DDFEAA2-3491-7144-B0CF-7AA5CC5A88AC}"/>
              </a:ext>
            </a:extLst>
          </p:cNvPr>
          <p:cNvSpPr>
            <a:spLocks noGrp="1"/>
          </p:cNvSpPr>
          <p:nvPr>
            <p:ph idx="1"/>
          </p:nvPr>
        </p:nvSpPr>
        <p:spPr>
          <a:xfrm>
            <a:off x="457200" y="990600"/>
            <a:ext cx="8229600" cy="5135563"/>
          </a:xfrm>
          <a:solidFill>
            <a:schemeClr val="accent2">
              <a:lumMod val="20000"/>
              <a:lumOff val="80000"/>
            </a:schemeClr>
          </a:solidFill>
        </p:spPr>
        <p:txBody>
          <a:bodyPr/>
          <a:lstStyle/>
          <a:p>
            <a:pPr algn="just">
              <a:buFont typeface="Arial" panose="020B0604020202020204" pitchFamily="34" charset="0"/>
              <a:buChar char="•"/>
            </a:pPr>
            <a:r>
              <a:rPr lang="en-US" sz="2000" b="1" i="0" dirty="0">
                <a:solidFill>
                  <a:srgbClr val="212529"/>
                </a:solidFill>
                <a:effectLst/>
                <a:latin typeface="MyriadPro-Regular"/>
              </a:rPr>
              <a:t>Loan and Mortgage Rates</a:t>
            </a:r>
            <a:r>
              <a:rPr lang="en-US" sz="2000" b="0" i="0" dirty="0">
                <a:solidFill>
                  <a:srgbClr val="212529"/>
                </a:solidFill>
                <a:effectLst/>
                <a:latin typeface="MyriadPro-Regular"/>
              </a:rPr>
              <a:t>: When the Bank Rate or Repo Rate increases, consumers can expect higher interest rates on loans and mortgages. This makes borrowing more expensive and can reduce spending and investment.</a:t>
            </a:r>
          </a:p>
          <a:p>
            <a:pPr algn="just">
              <a:buFont typeface="Arial" panose="020B0604020202020204" pitchFamily="34" charset="0"/>
              <a:buChar char="•"/>
            </a:pPr>
            <a:r>
              <a:rPr lang="en-US" sz="2000" b="1" i="0" dirty="0">
                <a:solidFill>
                  <a:srgbClr val="212529"/>
                </a:solidFill>
                <a:effectLst/>
                <a:latin typeface="MyriadPro-Regular"/>
              </a:rPr>
              <a:t>Savings and Investments</a:t>
            </a:r>
            <a:r>
              <a:rPr lang="en-US" sz="2000" b="0" i="0" dirty="0">
                <a:solidFill>
                  <a:srgbClr val="212529"/>
                </a:solidFill>
                <a:effectLst/>
                <a:latin typeface="MyriadPro-Regular"/>
              </a:rPr>
              <a:t>: Higher interest rates can benefit savers by providing better returns on deposits and fixed-income investments. Conversely, lower rates may reduce the returns on savings, encouraging consumers to spend or invest in higher-risk assets.</a:t>
            </a:r>
          </a:p>
          <a:p>
            <a:pPr algn="just">
              <a:buFont typeface="Arial" panose="020B0604020202020204" pitchFamily="34" charset="0"/>
              <a:buChar char="•"/>
            </a:pPr>
            <a:r>
              <a:rPr lang="en-US" sz="2000" b="1" i="0" dirty="0">
                <a:solidFill>
                  <a:srgbClr val="212529"/>
                </a:solidFill>
                <a:effectLst/>
                <a:latin typeface="MyriadPro-Regular"/>
              </a:rPr>
              <a:t>Overall Spending</a:t>
            </a:r>
            <a:r>
              <a:rPr lang="en-US" sz="2000" b="0" i="0" dirty="0">
                <a:solidFill>
                  <a:srgbClr val="212529"/>
                </a:solidFill>
                <a:effectLst/>
                <a:latin typeface="MyriadPro-Regular"/>
              </a:rPr>
              <a:t>: Changes in these rates can influence consumer confidence and spending. Higher rates may lead to reduced spending as borrowing costs rise, while lower rates can stimulate spending by making credit more affordable.</a:t>
            </a:r>
          </a:p>
          <a:p>
            <a:endParaRPr lang="en-IN" dirty="0"/>
          </a:p>
        </p:txBody>
      </p:sp>
    </p:spTree>
    <p:extLst>
      <p:ext uri="{BB962C8B-B14F-4D97-AF65-F5344CB8AC3E}">
        <p14:creationId xmlns:p14="http://schemas.microsoft.com/office/powerpoint/2010/main" val="3636963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41FF1-E036-430A-0FFC-88A2E9A2B5FA}"/>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Impact of Repo Rate </a:t>
            </a:r>
          </a:p>
        </p:txBody>
      </p:sp>
      <p:sp>
        <p:nvSpPr>
          <p:cNvPr id="3" name="Content Placeholder 2">
            <a:extLst>
              <a:ext uri="{FF2B5EF4-FFF2-40B4-BE49-F238E27FC236}">
                <a16:creationId xmlns:a16="http://schemas.microsoft.com/office/drawing/2014/main" id="{7B523116-CACF-3874-B816-5D2CE57AE52D}"/>
              </a:ext>
            </a:extLst>
          </p:cNvPr>
          <p:cNvSpPr>
            <a:spLocks noGrp="1"/>
          </p:cNvSpPr>
          <p:nvPr>
            <p:ph idx="1"/>
          </p:nvPr>
        </p:nvSpPr>
        <p:spPr>
          <a:solidFill>
            <a:schemeClr val="accent2">
              <a:lumMod val="20000"/>
              <a:lumOff val="80000"/>
            </a:schemeClr>
          </a:solidFill>
        </p:spPr>
        <p:txBody>
          <a:bodyPr/>
          <a:lstStyle/>
          <a:p>
            <a:pPr algn="just"/>
            <a:r>
              <a:rPr lang="en-US" b="0" i="0" dirty="0">
                <a:solidFill>
                  <a:srgbClr val="44475B"/>
                </a:solidFill>
                <a:effectLst/>
                <a:latin typeface="GrowwSans"/>
              </a:rPr>
              <a:t>A slight change in repo rate it can directly impact EMIs and rates of interest on various types of loans like </a:t>
            </a:r>
            <a:r>
              <a:rPr lang="en-US" b="0" i="0" u="none" strike="noStrike" dirty="0">
                <a:solidFill>
                  <a:srgbClr val="44475B"/>
                </a:solidFill>
                <a:effectLst/>
                <a:latin typeface="GrowwSans"/>
              </a:rPr>
              <a:t>Personal Loans</a:t>
            </a:r>
            <a:r>
              <a:rPr lang="en-US" b="0" i="0" dirty="0">
                <a:solidFill>
                  <a:srgbClr val="44475B"/>
                </a:solidFill>
                <a:effectLst/>
                <a:latin typeface="GrowwSans"/>
              </a:rPr>
              <a:t>, Car Loans, Business Loans, Home Loans, etc.</a:t>
            </a:r>
          </a:p>
          <a:p>
            <a:pPr algn="l"/>
            <a:r>
              <a:rPr lang="en-US" b="0" i="0" dirty="0">
                <a:solidFill>
                  <a:srgbClr val="44475B"/>
                </a:solidFill>
                <a:effectLst/>
                <a:latin typeface="GrowwSans"/>
              </a:rPr>
              <a:t>It is also likely to have a crucial impact on other finance-centric elements such as fixed deposits, mutual funds, </a:t>
            </a:r>
            <a:r>
              <a:rPr lang="en-US" b="0" i="0" u="none" strike="noStrike" dirty="0">
                <a:solidFill>
                  <a:srgbClr val="44475B"/>
                </a:solidFill>
                <a:effectLst/>
                <a:latin typeface="GrowwSans"/>
              </a:rPr>
              <a:t>savings accounts</a:t>
            </a:r>
            <a:r>
              <a:rPr lang="en-US" b="0" i="0" dirty="0">
                <a:solidFill>
                  <a:srgbClr val="44475B"/>
                </a:solidFill>
                <a:effectLst/>
                <a:latin typeface="GrowwSans"/>
              </a:rPr>
              <a:t>, etc.</a:t>
            </a:r>
          </a:p>
          <a:p>
            <a:endParaRPr lang="en-IN" dirty="0"/>
          </a:p>
        </p:txBody>
      </p:sp>
    </p:spTree>
    <p:extLst>
      <p:ext uri="{BB962C8B-B14F-4D97-AF65-F5344CB8AC3E}">
        <p14:creationId xmlns:p14="http://schemas.microsoft.com/office/powerpoint/2010/main" val="907545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93FA6-942D-C11F-4155-D380C803207B}"/>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br>
              <a:rPr lang="en-US" b="0" i="0" dirty="0">
                <a:solidFill>
                  <a:srgbClr val="44475B"/>
                </a:solidFill>
                <a:effectLst/>
                <a:latin typeface="GrowwSans"/>
              </a:rPr>
            </a:br>
            <a:r>
              <a:rPr lang="en-US" b="0" i="0" dirty="0">
                <a:solidFill>
                  <a:srgbClr val="44475B"/>
                </a:solidFill>
                <a:effectLst/>
                <a:latin typeface="GrowwSans"/>
              </a:rPr>
              <a:t>What is Reverse Repo Rate?</a:t>
            </a:r>
            <a:br>
              <a:rPr lang="en-US"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4EF0268F-C8CF-7319-76BE-5BC4B4C7D413}"/>
              </a:ext>
            </a:extLst>
          </p:cNvPr>
          <p:cNvSpPr>
            <a:spLocks noGrp="1"/>
          </p:cNvSpPr>
          <p:nvPr>
            <p:ph idx="1"/>
          </p:nvPr>
        </p:nvSpPr>
        <p:spPr>
          <a:solidFill>
            <a:schemeClr val="accent2">
              <a:lumMod val="20000"/>
              <a:lumOff val="80000"/>
            </a:schemeClr>
          </a:solidFill>
        </p:spPr>
        <p:txBody>
          <a:bodyPr/>
          <a:lstStyle/>
          <a:p>
            <a:pPr algn="just"/>
            <a:r>
              <a:rPr lang="en-US" b="0" i="0" dirty="0">
                <a:solidFill>
                  <a:srgbClr val="44475B"/>
                </a:solidFill>
                <a:effectLst/>
                <a:latin typeface="GrowwSans"/>
              </a:rPr>
              <a:t>As the name implies, reverse repo is the inverse contract to the repo rate. The reverse repo rate is the rate at which the RBI borrows funds from the country's commercial banks.</a:t>
            </a:r>
          </a:p>
          <a:p>
            <a:pPr algn="just"/>
            <a:r>
              <a:rPr lang="en-US" b="0" i="0" dirty="0">
                <a:solidFill>
                  <a:srgbClr val="44475B"/>
                </a:solidFill>
                <a:effectLst/>
                <a:latin typeface="GrowwSans"/>
              </a:rPr>
              <a:t>It is the rate where the commercial banks in India park excess funds with the Reserve Bank of India, typically for a short period of time.</a:t>
            </a:r>
          </a:p>
          <a:p>
            <a:endParaRPr lang="en-IN" dirty="0"/>
          </a:p>
        </p:txBody>
      </p:sp>
    </p:spTree>
    <p:extLst>
      <p:ext uri="{BB962C8B-B14F-4D97-AF65-F5344CB8AC3E}">
        <p14:creationId xmlns:p14="http://schemas.microsoft.com/office/powerpoint/2010/main" val="326011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3241D-27A0-77C8-30A5-F95812062F55}"/>
              </a:ext>
            </a:extLst>
          </p:cNvPr>
          <p:cNvSpPr>
            <a:spLocks noGrp="1"/>
          </p:cNvSpPr>
          <p:nvPr>
            <p:ph type="title"/>
          </p:nvPr>
        </p:nvSpPr>
        <p:spPr>
          <a:solidFill>
            <a:schemeClr val="accent3">
              <a:lumMod val="20000"/>
              <a:lumOff val="80000"/>
            </a:schemeClr>
          </a:solidFill>
        </p:spPr>
        <p:txBody>
          <a:bodyPr/>
          <a:lstStyle/>
          <a:p>
            <a:pPr>
              <a:defRPr/>
            </a:pPr>
            <a:r>
              <a:rPr lang="en-IN" dirty="0"/>
              <a:t>Commercial Banks </a:t>
            </a:r>
          </a:p>
        </p:txBody>
      </p:sp>
      <p:graphicFrame>
        <p:nvGraphicFramePr>
          <p:cNvPr id="5" name="Content Placeholder 4">
            <a:extLst>
              <a:ext uri="{FF2B5EF4-FFF2-40B4-BE49-F238E27FC236}">
                <a16:creationId xmlns:a16="http://schemas.microsoft.com/office/drawing/2014/main" id="{906A386E-FF80-7A10-88B1-1A9CCEB55337}"/>
              </a:ext>
            </a:extLst>
          </p:cNvPr>
          <p:cNvGraphicFramePr>
            <a:graphicFrameLocks noGrp="1"/>
          </p:cNvGraphicFramePr>
          <p:nvPr>
            <p:ph idx="1"/>
            <p:extLst>
              <p:ext uri="{D42A27DB-BD31-4B8C-83A1-F6EECF244321}">
                <p14:modId xmlns:p14="http://schemas.microsoft.com/office/powerpoint/2010/main" val="1294690526"/>
              </p:ext>
            </p:extLst>
          </p:nvPr>
        </p:nvGraphicFramePr>
        <p:xfrm>
          <a:off x="457200" y="1600201"/>
          <a:ext cx="82296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00045-9E5D-A4AC-BE4E-441452BA4A5A}"/>
              </a:ext>
            </a:extLst>
          </p:cNvPr>
          <p:cNvSpPr>
            <a:spLocks noGrp="1"/>
          </p:cNvSpPr>
          <p:nvPr>
            <p:ph type="title"/>
          </p:nvPr>
        </p:nvSpPr>
        <p:spPr>
          <a:solidFill>
            <a:schemeClr val="accent3">
              <a:lumMod val="20000"/>
              <a:lumOff val="80000"/>
            </a:schemeClr>
          </a:solidFill>
        </p:spPr>
        <p:txBody>
          <a:bodyPr/>
          <a:lstStyle/>
          <a:p>
            <a:pPr>
              <a:defRPr/>
            </a:pPr>
            <a:r>
              <a:rPr lang="en-IN" dirty="0"/>
              <a:t>As per the RBI </a:t>
            </a:r>
          </a:p>
        </p:txBody>
      </p:sp>
      <p:sp>
        <p:nvSpPr>
          <p:cNvPr id="3" name="Content Placeholder 2">
            <a:extLst>
              <a:ext uri="{FF2B5EF4-FFF2-40B4-BE49-F238E27FC236}">
                <a16:creationId xmlns:a16="http://schemas.microsoft.com/office/drawing/2014/main" id="{F9620358-8670-4176-6F64-E51BF014C55A}"/>
              </a:ext>
            </a:extLst>
          </p:cNvPr>
          <p:cNvSpPr>
            <a:spLocks noGrp="1"/>
          </p:cNvSpPr>
          <p:nvPr>
            <p:ph idx="1"/>
          </p:nvPr>
        </p:nvSpPr>
        <p:spPr>
          <a:solidFill>
            <a:schemeClr val="accent3">
              <a:lumMod val="40000"/>
              <a:lumOff val="60000"/>
            </a:schemeClr>
          </a:solidFill>
        </p:spPr>
        <p:txBody>
          <a:bodyPr/>
          <a:lstStyle/>
          <a:p>
            <a:pPr marL="0" indent="0" algn="just">
              <a:spcBef>
                <a:spcPct val="0"/>
              </a:spcBef>
              <a:buFontTx/>
              <a:buNone/>
              <a:defRPr/>
            </a:pPr>
            <a:r>
              <a:rPr lang="en-US" altLang="en-US" sz="1800" b="1" dirty="0">
                <a:solidFill>
                  <a:srgbClr val="000000"/>
                </a:solidFill>
                <a:latin typeface="Arial" panose="020B0604020202020204" pitchFamily="34" charset="0"/>
                <a:cs typeface="Arial" panose="020B0604020202020204" pitchFamily="34" charset="0"/>
              </a:rPr>
              <a:t>Commercial Banks</a:t>
            </a:r>
            <a:r>
              <a:rPr lang="en-US" altLang="en-US" sz="1800" dirty="0">
                <a:solidFill>
                  <a:srgbClr val="000000"/>
                </a:solidFill>
                <a:latin typeface="Arial" panose="020B0604020202020204" pitchFamily="34" charset="0"/>
                <a:cs typeface="Arial" panose="020B0604020202020204" pitchFamily="34" charset="0"/>
              </a:rPr>
              <a:t> refer to both scheduled and non-scheduled commercial banks which are regulated under Banking Regulation Act, 1949.</a:t>
            </a:r>
            <a:endParaRPr lang="en-US" altLang="en-US" sz="400" dirty="0">
              <a:latin typeface="Arial" panose="020B0604020202020204" pitchFamily="34" charset="0"/>
              <a:cs typeface="Arial" panose="020B0604020202020204" pitchFamily="34" charset="0"/>
            </a:endParaRPr>
          </a:p>
          <a:p>
            <a:pPr marL="0" indent="0">
              <a:spcBef>
                <a:spcPct val="0"/>
              </a:spcBef>
              <a:buFontTx/>
              <a:buNone/>
              <a:defRPr/>
            </a:pPr>
            <a:r>
              <a:rPr lang="en-US" altLang="en-US" sz="1800" dirty="0">
                <a:solidFill>
                  <a:srgbClr val="000000"/>
                </a:solidFill>
                <a:latin typeface="Arial" panose="020B0604020202020204" pitchFamily="34" charset="0"/>
                <a:cs typeface="Arial" panose="020B0604020202020204" pitchFamily="34" charset="0"/>
              </a:rPr>
              <a:t> Scheduled Commercial Banks are grouped under following categories:</a:t>
            </a:r>
            <a:endParaRPr lang="en-US" altLang="en-US" sz="400" dirty="0">
              <a:latin typeface="Arial" panose="020B0604020202020204" pitchFamily="34" charset="0"/>
              <a:cs typeface="Arial" panose="020B0604020202020204" pitchFamily="34" charset="0"/>
            </a:endParaRPr>
          </a:p>
          <a:p>
            <a:pPr>
              <a:defRPr/>
            </a:pPr>
            <a:r>
              <a:rPr lang="en-IN" sz="2400" b="1" dirty="0">
                <a:solidFill>
                  <a:srgbClr val="000000"/>
                </a:solidFill>
                <a:latin typeface="Arial" panose="020B0604020202020204" pitchFamily="34" charset="0"/>
              </a:rPr>
              <a:t>Scheduled Public Sector Banks </a:t>
            </a:r>
          </a:p>
          <a:p>
            <a:pPr>
              <a:defRPr/>
            </a:pPr>
            <a:r>
              <a:rPr lang="en-IN" sz="2400" b="1" dirty="0">
                <a:solidFill>
                  <a:srgbClr val="000000"/>
                </a:solidFill>
                <a:latin typeface="Arial" panose="020B0604020202020204" pitchFamily="34" charset="0"/>
              </a:rPr>
              <a:t>Scheduled Private Sector Banks</a:t>
            </a:r>
          </a:p>
          <a:p>
            <a:pPr>
              <a:defRPr/>
            </a:pPr>
            <a:r>
              <a:rPr lang="en-IN" sz="2400" b="1" dirty="0">
                <a:solidFill>
                  <a:srgbClr val="000000"/>
                </a:solidFill>
                <a:latin typeface="Arial" panose="020B0604020202020204" pitchFamily="34" charset="0"/>
              </a:rPr>
              <a:t>Scheduled Small Finance Banks </a:t>
            </a:r>
          </a:p>
          <a:p>
            <a:pPr>
              <a:defRPr/>
            </a:pPr>
            <a:r>
              <a:rPr lang="en-IN" sz="2400" b="1" dirty="0">
                <a:solidFill>
                  <a:srgbClr val="000000"/>
                </a:solidFill>
                <a:latin typeface="Arial" panose="020B0604020202020204" pitchFamily="34" charset="0"/>
              </a:rPr>
              <a:t>Scheduled Payments Banks</a:t>
            </a:r>
          </a:p>
          <a:p>
            <a:pPr>
              <a:defRPr/>
            </a:pPr>
            <a:r>
              <a:rPr lang="en-IN" sz="2400" b="1" dirty="0">
                <a:solidFill>
                  <a:srgbClr val="000000"/>
                </a:solidFill>
                <a:latin typeface="Arial" panose="020B0604020202020204" pitchFamily="34" charset="0"/>
              </a:rPr>
              <a:t>Scheduled Regional Rural Banks</a:t>
            </a:r>
          </a:p>
          <a:p>
            <a:pPr>
              <a:defRPr/>
            </a:pPr>
            <a:r>
              <a:rPr lang="en-US" sz="2400" b="1" dirty="0">
                <a:solidFill>
                  <a:srgbClr val="000000"/>
                </a:solidFill>
                <a:latin typeface="Arial" panose="020B0604020202020204" pitchFamily="34" charset="0"/>
              </a:rPr>
              <a:t>Scheduled Foreign Banks in India</a:t>
            </a:r>
            <a:endParaRPr lang="en-IN"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29A66-5624-EB43-B602-2D3AA3482EA8}"/>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Scheduled Commercial Banks </a:t>
            </a:r>
          </a:p>
        </p:txBody>
      </p:sp>
      <p:sp>
        <p:nvSpPr>
          <p:cNvPr id="3" name="Content Placeholder 2">
            <a:extLst>
              <a:ext uri="{FF2B5EF4-FFF2-40B4-BE49-F238E27FC236}">
                <a16:creationId xmlns:a16="http://schemas.microsoft.com/office/drawing/2014/main" id="{22CF1379-C89A-B073-F2FC-BFF75AD09F88}"/>
              </a:ext>
            </a:extLst>
          </p:cNvPr>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just">
              <a:buFont typeface="Arial" panose="020B0604020202020204" pitchFamily="34" charset="0"/>
              <a:buChar char="•"/>
            </a:pPr>
            <a:r>
              <a:rPr lang="en-US" b="0" i="0" dirty="0">
                <a:effectLst/>
                <a:latin typeface="Gilroy"/>
              </a:rPr>
              <a:t>Scheduled banks are those banks that are listed under Schedule II of the Reserve Bank of India Act, 1934.</a:t>
            </a:r>
          </a:p>
          <a:p>
            <a:pPr algn="just">
              <a:buFont typeface="Arial" panose="020B0604020202020204" pitchFamily="34" charset="0"/>
              <a:buChar char="•"/>
            </a:pPr>
            <a:r>
              <a:rPr lang="en-US" b="0" i="0" dirty="0">
                <a:effectLst/>
                <a:latin typeface="Gilroy"/>
              </a:rPr>
              <a:t>The bank's paid-up capital and raised funds must be at least Rs. 5 lakh to qualify as a scheduled bank. These banks are liable for low interest loans from the RBI.</a:t>
            </a:r>
          </a:p>
          <a:p>
            <a:endParaRPr lang="en-IN" dirty="0"/>
          </a:p>
        </p:txBody>
      </p:sp>
    </p:spTree>
    <p:extLst>
      <p:ext uri="{BB962C8B-B14F-4D97-AF65-F5344CB8AC3E}">
        <p14:creationId xmlns:p14="http://schemas.microsoft.com/office/powerpoint/2010/main" val="198607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1B3F-B7BC-0293-0E74-BDE0E4B57DA1}"/>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IN" dirty="0"/>
              <a:t>Non-Scheduled Commercial Banks </a:t>
            </a:r>
          </a:p>
        </p:txBody>
      </p:sp>
      <p:sp>
        <p:nvSpPr>
          <p:cNvPr id="3" name="Content Placeholder 2">
            <a:extLst>
              <a:ext uri="{FF2B5EF4-FFF2-40B4-BE49-F238E27FC236}">
                <a16:creationId xmlns:a16="http://schemas.microsoft.com/office/drawing/2014/main" id="{54FB8977-1402-5FD0-97C9-FA1D328D90B7}"/>
              </a:ext>
            </a:extLst>
          </p:cNvPr>
          <p:cNvSpPr>
            <a:spLocks noGrp="1"/>
          </p:cNvSpPr>
          <p:nvPr>
            <p:ph idx="1"/>
          </p:nvPr>
        </p:nvSpPr>
        <p:spPr>
          <a:xfrm>
            <a:off x="457200" y="1600200"/>
            <a:ext cx="8229600" cy="4724400"/>
          </a:xfrm>
          <a:solidFill>
            <a:schemeClr val="accent5">
              <a:lumMod val="20000"/>
              <a:lumOff val="80000"/>
            </a:schemeClr>
          </a:solidFill>
        </p:spPr>
        <p:txBody>
          <a:bodyPr/>
          <a:lstStyle/>
          <a:p>
            <a:pPr algn="just"/>
            <a:r>
              <a:rPr lang="en-US" b="0" i="0" dirty="0">
                <a:solidFill>
                  <a:srgbClr val="1F1F1F"/>
                </a:solidFill>
                <a:effectLst/>
                <a:latin typeface="Google Sans"/>
              </a:rPr>
              <a:t>Non-scheduled banks by definition are </a:t>
            </a:r>
            <a:r>
              <a:rPr lang="en-US" b="0" i="0" dirty="0">
                <a:solidFill>
                  <a:srgbClr val="040C28"/>
                </a:solidFill>
                <a:effectLst/>
                <a:latin typeface="Google Sans"/>
              </a:rPr>
              <a:t>those which are not listed in the 2nd schedule of the RBI act, 1934</a:t>
            </a:r>
            <a:r>
              <a:rPr lang="en-US" b="0" i="0" dirty="0">
                <a:solidFill>
                  <a:srgbClr val="1F1F1F"/>
                </a:solidFill>
                <a:effectLst/>
                <a:latin typeface="Google Sans"/>
              </a:rPr>
              <a:t>. </a:t>
            </a:r>
          </a:p>
          <a:p>
            <a:pPr algn="just"/>
            <a:r>
              <a:rPr lang="en-US" b="0" i="0" dirty="0">
                <a:solidFill>
                  <a:srgbClr val="1F1F1F"/>
                </a:solidFill>
                <a:effectLst/>
                <a:latin typeface="Google Sans"/>
              </a:rPr>
              <a:t>They don't conform to all the criteria under clause 42, but dully follow specific guidelines as laid down by RBI. Banks with a reserve capital of less than 5 lakh rupees qualify as non-scheduled banks.</a:t>
            </a:r>
          </a:p>
          <a:p>
            <a:pPr algn="just"/>
            <a:r>
              <a:rPr lang="en-US" b="1" dirty="0">
                <a:solidFill>
                  <a:srgbClr val="1F1F1F"/>
                </a:solidFill>
                <a:latin typeface="Google Sans"/>
              </a:rPr>
              <a:t>Examples: Cooperative Banks </a:t>
            </a:r>
            <a:endParaRPr lang="en-IN" b="1" dirty="0"/>
          </a:p>
        </p:txBody>
      </p:sp>
    </p:spTree>
    <p:extLst>
      <p:ext uri="{BB962C8B-B14F-4D97-AF65-F5344CB8AC3E}">
        <p14:creationId xmlns:p14="http://schemas.microsoft.com/office/powerpoint/2010/main" val="522233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152F-CB5E-1A4B-004B-A88CEE7E19DE}"/>
              </a:ext>
            </a:extLst>
          </p:cNvPr>
          <p:cNvSpPr>
            <a:spLocks noGrp="1"/>
          </p:cNvSpPr>
          <p:nvPr>
            <p:ph type="title"/>
          </p:nvPr>
        </p:nvSpPr>
        <p:spPr>
          <a:solidFill>
            <a:schemeClr val="accent5">
              <a:lumMod val="40000"/>
              <a:lumOff val="60000"/>
            </a:schemeClr>
          </a:solidFill>
        </p:spPr>
        <p:txBody>
          <a:bodyPr/>
          <a:lstStyle/>
          <a:p>
            <a:pPr>
              <a:defRPr/>
            </a:pPr>
            <a:r>
              <a:rPr lang="en-US" dirty="0">
                <a:solidFill>
                  <a:srgbClr val="222222"/>
                </a:solidFill>
                <a:latin typeface="Arial" panose="020B0604020202020204" pitchFamily="34" charset="0"/>
              </a:rPr>
              <a:t>‘Scheduled Commercial Banks</a:t>
            </a:r>
            <a:endParaRPr lang="en-IN" dirty="0"/>
          </a:p>
        </p:txBody>
      </p:sp>
      <p:sp>
        <p:nvSpPr>
          <p:cNvPr id="3" name="Content Placeholder 2">
            <a:extLst>
              <a:ext uri="{FF2B5EF4-FFF2-40B4-BE49-F238E27FC236}">
                <a16:creationId xmlns:a16="http://schemas.microsoft.com/office/drawing/2014/main" id="{77357980-1A83-625D-D8BB-FB6BE34D8917}"/>
              </a:ext>
            </a:extLst>
          </p:cNvPr>
          <p:cNvSpPr>
            <a:spLocks noGrp="1"/>
          </p:cNvSpPr>
          <p:nvPr>
            <p:ph idx="1"/>
          </p:nvPr>
        </p:nvSpPr>
        <p:spPr>
          <a:xfrm>
            <a:off x="457200" y="1600200"/>
            <a:ext cx="8229600" cy="4876800"/>
          </a:xfrm>
          <a:solidFill>
            <a:schemeClr val="accent3">
              <a:lumMod val="40000"/>
              <a:lumOff val="60000"/>
            </a:schemeClr>
          </a:solidFill>
        </p:spPr>
        <p:txBody>
          <a:bodyPr/>
          <a:lstStyle/>
          <a:p>
            <a:pPr algn="just">
              <a:defRPr/>
            </a:pPr>
            <a:r>
              <a:rPr lang="en-US" sz="2400" dirty="0">
                <a:solidFill>
                  <a:srgbClr val="222222"/>
                </a:solidFill>
                <a:latin typeface="Arial" panose="020B0604020202020204" pitchFamily="34" charset="0"/>
              </a:rPr>
              <a:t>‘Scheduled Commercial Banks’ are banks included in second schedule of the RBI Act. It comprises of Public Sector Banks, Regional Rural Banks, Private Sector Banks, Small Finance Banks (SFBs), Scheduled Payments Banks and Foreign Banks.</a:t>
            </a:r>
          </a:p>
          <a:p>
            <a:pPr algn="just">
              <a:defRPr/>
            </a:pPr>
            <a:r>
              <a:rPr lang="en-US" sz="2400" dirty="0">
                <a:solidFill>
                  <a:srgbClr val="222222"/>
                </a:solidFill>
                <a:latin typeface="Arial" panose="020B0604020202020204" pitchFamily="34" charset="0"/>
              </a:rPr>
              <a:t>Public Sector banks’ comprises of State Bank of India (including erstwhile associate banks and </a:t>
            </a:r>
            <a:r>
              <a:rPr lang="en-US" sz="2400" dirty="0" err="1">
                <a:solidFill>
                  <a:srgbClr val="222222"/>
                </a:solidFill>
                <a:latin typeface="Arial" panose="020B0604020202020204" pitchFamily="34" charset="0"/>
              </a:rPr>
              <a:t>Bharatiya</a:t>
            </a:r>
            <a:r>
              <a:rPr lang="en-US" sz="2400" dirty="0">
                <a:solidFill>
                  <a:srgbClr val="222222"/>
                </a:solidFill>
                <a:latin typeface="Arial" panose="020B0604020202020204" pitchFamily="34" charset="0"/>
              </a:rPr>
              <a:t> </a:t>
            </a:r>
            <a:r>
              <a:rPr lang="en-US" sz="2400" dirty="0" err="1">
                <a:solidFill>
                  <a:srgbClr val="222222"/>
                </a:solidFill>
                <a:latin typeface="Arial" panose="020B0604020202020204" pitchFamily="34" charset="0"/>
              </a:rPr>
              <a:t>Mahila</a:t>
            </a:r>
            <a:r>
              <a:rPr lang="en-US" sz="2400" dirty="0">
                <a:solidFill>
                  <a:srgbClr val="222222"/>
                </a:solidFill>
                <a:latin typeface="Arial" panose="020B0604020202020204" pitchFamily="34" charset="0"/>
              </a:rPr>
              <a:t> Bank of period prior to April 1, 2017) and Nationalized banks.</a:t>
            </a:r>
          </a:p>
          <a:p>
            <a:pPr algn="just">
              <a:defRPr/>
            </a:pPr>
            <a:r>
              <a:rPr lang="en-US" sz="2400" dirty="0">
                <a:solidFill>
                  <a:srgbClr val="222222"/>
                </a:solidFill>
                <a:latin typeface="Arial" panose="020B0604020202020204" pitchFamily="34" charset="0"/>
              </a:rPr>
              <a:t>IDBI Bank Limited which was classified as ”Public Sector Banks” before January 21, 2019, is now classified as “Private Sector Banks”.</a:t>
            </a:r>
          </a:p>
          <a:p>
            <a:pPr>
              <a:defRPr/>
            </a:pPr>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29177-9E5A-7F93-1B57-6D7DD763B7EF}"/>
              </a:ext>
            </a:extLst>
          </p:cNvPr>
          <p:cNvSpPr>
            <a:spLocks noGrp="1"/>
          </p:cNvSpPr>
          <p:nvPr>
            <p:ph type="title"/>
          </p:nvPr>
        </p:nvSpPr>
        <p:spPr>
          <a:solidFill>
            <a:schemeClr val="accent3">
              <a:lumMod val="20000"/>
              <a:lumOff val="80000"/>
            </a:schemeClr>
          </a:solidFill>
        </p:spPr>
        <p:txBody>
          <a:bodyPr/>
          <a:lstStyle/>
          <a:p>
            <a:pPr>
              <a:defRPr/>
            </a:pPr>
            <a:r>
              <a:rPr lang="en-US" dirty="0"/>
              <a:t>Financial Institutions</a:t>
            </a:r>
            <a:endParaRPr lang="en-IN" dirty="0"/>
          </a:p>
        </p:txBody>
      </p:sp>
      <p:sp>
        <p:nvSpPr>
          <p:cNvPr id="3" name="Content Placeholder 2">
            <a:extLst>
              <a:ext uri="{FF2B5EF4-FFF2-40B4-BE49-F238E27FC236}">
                <a16:creationId xmlns:a16="http://schemas.microsoft.com/office/drawing/2014/main" id="{066D340D-7626-321D-EDC7-FE1B56CDA799}"/>
              </a:ext>
            </a:extLst>
          </p:cNvPr>
          <p:cNvSpPr>
            <a:spLocks noGrp="1"/>
          </p:cNvSpPr>
          <p:nvPr>
            <p:ph idx="1"/>
          </p:nvPr>
        </p:nvSpPr>
        <p:spPr>
          <a:solidFill>
            <a:schemeClr val="accent5">
              <a:lumMod val="40000"/>
              <a:lumOff val="60000"/>
            </a:schemeClr>
          </a:solidFill>
        </p:spPr>
        <p:txBody>
          <a:bodyPr/>
          <a:lstStyle/>
          <a:p>
            <a:pPr algn="just">
              <a:defRPr/>
            </a:pPr>
            <a:r>
              <a:rPr lang="en-US" dirty="0"/>
              <a:t>They are business organizations dealing in financial resources. </a:t>
            </a:r>
          </a:p>
          <a:p>
            <a:pPr algn="just">
              <a:defRPr/>
            </a:pPr>
            <a:r>
              <a:rPr lang="en-US" dirty="0"/>
              <a:t> They collect resources by accepting deposits from individuals and institutions and lend them to trade, industry and others.</a:t>
            </a:r>
          </a:p>
          <a:p>
            <a:pPr algn="just">
              <a:defRPr/>
            </a:pPr>
            <a:r>
              <a:rPr lang="en-US" dirty="0"/>
              <a:t>This means financial institutions mobilize the savings of savers and give credit or finance to the investors.</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D7AB27F-5381-0B6A-A66D-112C789AA553}"/>
              </a:ext>
            </a:extLst>
          </p:cNvPr>
          <p:cNvSpPr>
            <a:spLocks noGrp="1"/>
          </p:cNvSpPr>
          <p:nvPr>
            <p:ph type="title"/>
          </p:nvPr>
        </p:nvSpPr>
        <p:spPr>
          <a:solidFill>
            <a:schemeClr val="accent6">
              <a:lumMod val="20000"/>
              <a:lumOff val="80000"/>
            </a:schemeClr>
          </a:solidFill>
        </p:spPr>
        <p:txBody>
          <a:bodyPr/>
          <a:lstStyle/>
          <a:p>
            <a:pPr>
              <a:defRPr/>
            </a:pPr>
            <a:r>
              <a:rPr lang="en-US" altLang="en-US" dirty="0">
                <a:solidFill>
                  <a:srgbClr val="222222"/>
                </a:solidFill>
                <a:latin typeface="Arial" panose="020B0604020202020204" pitchFamily="34" charset="0"/>
                <a:ea typeface="Calibri" panose="020F0502020204030204" pitchFamily="34" charset="0"/>
                <a:cs typeface="Arial" panose="020B0604020202020204" pitchFamily="34" charset="0"/>
              </a:rPr>
              <a:t>As on 31</a:t>
            </a:r>
            <a:r>
              <a:rPr lang="en-US" altLang="en-US" baseline="30000" dirty="0">
                <a:solidFill>
                  <a:srgbClr val="222222"/>
                </a:solidFill>
                <a:latin typeface="Arial" panose="020B0604020202020204" pitchFamily="34" charset="0"/>
                <a:ea typeface="Calibri" panose="020F0502020204030204" pitchFamily="34" charset="0"/>
                <a:cs typeface="Arial" panose="020B0604020202020204" pitchFamily="34" charset="0"/>
              </a:rPr>
              <a:t>st</a:t>
            </a:r>
            <a:r>
              <a:rPr lang="en-US" altLang="en-US" dirty="0">
                <a:solidFill>
                  <a:srgbClr val="222222"/>
                </a:solidFill>
                <a:latin typeface="Arial" panose="020B0604020202020204" pitchFamily="34" charset="0"/>
                <a:ea typeface="Calibri" panose="020F0502020204030204" pitchFamily="34" charset="0"/>
                <a:cs typeface="Arial" panose="020B0604020202020204" pitchFamily="34" charset="0"/>
              </a:rPr>
              <a:t> March 2024</a:t>
            </a:r>
            <a:endParaRPr lang="en-IN" altLang="en-US" dirty="0">
              <a:ea typeface="Calibri" panose="020F050202020403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BDA4F58C-6376-3A3C-66AA-C5B3CF3D1412}"/>
              </a:ext>
            </a:extLst>
          </p:cNvPr>
          <p:cNvGraphicFramePr>
            <a:graphicFrameLocks noGrp="1"/>
          </p:cNvGraphicFramePr>
          <p:nvPr>
            <p:ph idx="1"/>
            <p:extLst>
              <p:ext uri="{D42A27DB-BD31-4B8C-83A1-F6EECF244321}">
                <p14:modId xmlns:p14="http://schemas.microsoft.com/office/powerpoint/2010/main" val="2649513093"/>
              </p:ext>
            </p:extLst>
          </p:nvPr>
        </p:nvGraphicFramePr>
        <p:xfrm>
          <a:off x="433633" y="1622741"/>
          <a:ext cx="8001000" cy="2879741"/>
        </p:xfrm>
        <a:graphic>
          <a:graphicData uri="http://schemas.openxmlformats.org/drawingml/2006/table">
            <a:tbl>
              <a:tblPr firstRow="1" firstCol="1" bandRow="1">
                <a:tableStyleId>{5C22544A-7EE6-4342-B048-85BDC9FD1C3A}</a:tableStyleId>
              </a:tblPr>
              <a:tblGrid>
                <a:gridCol w="4519367">
                  <a:extLst>
                    <a:ext uri="{9D8B030D-6E8A-4147-A177-3AD203B41FA5}">
                      <a16:colId xmlns:a16="http://schemas.microsoft.com/office/drawing/2014/main" val="20000"/>
                    </a:ext>
                  </a:extLst>
                </a:gridCol>
                <a:gridCol w="3481633">
                  <a:extLst>
                    <a:ext uri="{9D8B030D-6E8A-4147-A177-3AD203B41FA5}">
                      <a16:colId xmlns:a16="http://schemas.microsoft.com/office/drawing/2014/main" val="20001"/>
                    </a:ext>
                  </a:extLst>
                </a:gridCol>
              </a:tblGrid>
              <a:tr h="306551">
                <a:tc>
                  <a:txBody>
                    <a:bodyPr/>
                    <a:lstStyle/>
                    <a:p>
                      <a:pPr algn="just">
                        <a:lnSpc>
                          <a:spcPct val="115000"/>
                        </a:lnSpc>
                        <a:spcAft>
                          <a:spcPts val="800"/>
                        </a:spcAft>
                      </a:pPr>
                      <a:r>
                        <a:rPr lang="en-IN" sz="2000" dirty="0">
                          <a:effectLst/>
                        </a:rPr>
                        <a:t>Type of Bank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IN" sz="2000" dirty="0">
                          <a:effectLst/>
                        </a:rPr>
                        <a:t>No. of Banks with branches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06551">
                <a:tc>
                  <a:txBody>
                    <a:bodyPr/>
                    <a:lstStyle/>
                    <a:p>
                      <a:pPr algn="just">
                        <a:lnSpc>
                          <a:spcPct val="115000"/>
                        </a:lnSpc>
                        <a:spcAft>
                          <a:spcPts val="800"/>
                        </a:spcAft>
                      </a:pPr>
                      <a:r>
                        <a:rPr lang="en-IN" sz="2000" dirty="0">
                          <a:effectLst/>
                        </a:rPr>
                        <a:t>Public Sector Banks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IN" sz="2000" dirty="0">
                          <a:effectLst/>
                        </a:rPr>
                        <a:t>12</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67850">
                <a:tc>
                  <a:txBody>
                    <a:bodyPr/>
                    <a:lstStyle/>
                    <a:p>
                      <a:pPr algn="just">
                        <a:lnSpc>
                          <a:spcPct val="115000"/>
                        </a:lnSpc>
                        <a:spcAft>
                          <a:spcPts val="800"/>
                        </a:spcAft>
                      </a:pPr>
                      <a:r>
                        <a:rPr lang="en-IN" sz="2400" dirty="0">
                          <a:effectLst/>
                        </a:rPr>
                        <a:t>Private Sector Banks</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IN" sz="2000" dirty="0">
                          <a:effectLst/>
                        </a:rPr>
                        <a:t>21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67850">
                <a:tc>
                  <a:txBody>
                    <a:bodyPr/>
                    <a:lstStyle/>
                    <a:p>
                      <a:pPr algn="just">
                        <a:lnSpc>
                          <a:spcPct val="115000"/>
                        </a:lnSpc>
                        <a:spcAft>
                          <a:spcPts val="800"/>
                        </a:spcAft>
                      </a:pPr>
                      <a:r>
                        <a:rPr lang="en-IN" sz="2400" dirty="0">
                          <a:effectLst/>
                        </a:rPr>
                        <a:t>Regional Rural Banks</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IN" sz="2000" dirty="0">
                          <a:effectLst/>
                        </a:rPr>
                        <a:t>43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67850">
                <a:tc>
                  <a:txBody>
                    <a:bodyPr/>
                    <a:lstStyle/>
                    <a:p>
                      <a:pPr algn="just">
                        <a:lnSpc>
                          <a:spcPct val="115000"/>
                        </a:lnSpc>
                        <a:spcAft>
                          <a:spcPts val="800"/>
                        </a:spcAft>
                      </a:pPr>
                      <a:r>
                        <a:rPr lang="en-IN" sz="2400" dirty="0">
                          <a:effectLst/>
                        </a:rPr>
                        <a:t>Foreign Banks</a:t>
                      </a:r>
                      <a:endParaRPr lang="en-IN"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800"/>
                        </a:spcAft>
                      </a:pPr>
                      <a:r>
                        <a:rPr lang="en-IN" sz="2000" dirty="0">
                          <a:effectLst/>
                        </a:rPr>
                        <a:t>46</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67850">
                <a:tc>
                  <a:txBody>
                    <a:bodyPr/>
                    <a:lstStyle/>
                    <a:p>
                      <a:pPr algn="just">
                        <a:lnSpc>
                          <a:spcPct val="115000"/>
                        </a:lnSpc>
                        <a:spcAft>
                          <a:spcPts val="800"/>
                        </a:spcAft>
                      </a:pPr>
                      <a:r>
                        <a:rPr lang="en-IN" sz="2400" dirty="0">
                          <a:effectLst/>
                          <a:latin typeface="Calibri" panose="020F0502020204030204" pitchFamily="34" charset="0"/>
                          <a:ea typeface="Calibri" panose="020F0502020204030204" pitchFamily="34" charset="0"/>
                          <a:cs typeface="Times New Roman" panose="02020603050405020304" pitchFamily="18" charset="0"/>
                        </a:rPr>
                        <a:t>State cooperative banks </a:t>
                      </a:r>
                    </a:p>
                  </a:txBody>
                  <a:tcPr marL="68580" marR="68580" marT="0" marB="0"/>
                </a:tc>
                <a:tc>
                  <a:txBody>
                    <a:bodyPr/>
                    <a:lstStyle/>
                    <a:p>
                      <a:pPr algn="ctr">
                        <a:lnSpc>
                          <a:spcPct val="115000"/>
                        </a:lnSpc>
                        <a:spcAft>
                          <a:spcPts val="80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33</a:t>
                      </a:r>
                    </a:p>
                  </a:txBody>
                  <a:tcPr marL="68580" marR="68580" marT="0" marB="0"/>
                </a:tc>
                <a:extLst>
                  <a:ext uri="{0D108BD9-81ED-4DB2-BD59-A6C34878D82A}">
                    <a16:rowId xmlns:a16="http://schemas.microsoft.com/office/drawing/2014/main" val="4184888414"/>
                  </a:ext>
                </a:extLst>
              </a:tr>
              <a:tr h="636157">
                <a:tc>
                  <a:txBody>
                    <a:bodyPr/>
                    <a:lstStyle/>
                    <a:p>
                      <a:pPr marL="0" marR="0" lvl="0" indent="0" algn="just" defTabSz="914400" rtl="0" eaLnBrk="1" fontAlgn="auto" latinLnBrk="0" hangingPunct="1">
                        <a:lnSpc>
                          <a:spcPct val="115000"/>
                        </a:lnSpc>
                        <a:spcBef>
                          <a:spcPts val="0"/>
                        </a:spcBef>
                        <a:spcAft>
                          <a:spcPts val="800"/>
                        </a:spcAft>
                        <a:buClrTx/>
                        <a:buSzTx/>
                        <a:buFontTx/>
                        <a:buNone/>
                        <a:tabLst/>
                        <a:defRPr/>
                      </a:pPr>
                      <a:r>
                        <a:rPr lang="en-IN" sz="2400" dirty="0">
                          <a:effectLst/>
                          <a:latin typeface="Calibri" panose="020F0502020204030204" pitchFamily="34" charset="0"/>
                          <a:ea typeface="Calibri" panose="020F0502020204030204" pitchFamily="34" charset="0"/>
                          <a:cs typeface="Times New Roman" panose="02020603050405020304" pitchFamily="18" charset="0"/>
                        </a:rPr>
                        <a:t>District Central cooperative banks </a:t>
                      </a:r>
                    </a:p>
                  </a:txBody>
                  <a:tcPr marL="68580" marR="68580" marT="0" marB="0"/>
                </a:tc>
                <a:tc>
                  <a:txBody>
                    <a:bodyPr/>
                    <a:lstStyle/>
                    <a:p>
                      <a:pPr algn="ctr">
                        <a:lnSpc>
                          <a:spcPct val="115000"/>
                        </a:lnSpc>
                        <a:spcAft>
                          <a:spcPts val="800"/>
                        </a:spcAft>
                      </a:pPr>
                      <a:r>
                        <a:rPr lang="en-IN" sz="1800" dirty="0">
                          <a:effectLst/>
                          <a:latin typeface="Calibri" panose="020F0502020204030204" pitchFamily="34" charset="0"/>
                          <a:ea typeface="Calibri" panose="020F0502020204030204" pitchFamily="34" charset="0"/>
                          <a:cs typeface="Times New Roman" panose="02020603050405020304" pitchFamily="18" charset="0"/>
                        </a:rPr>
                        <a:t>352 </a:t>
                      </a:r>
                    </a:p>
                  </a:txBody>
                  <a:tcPr marL="68580" marR="68580" marT="0" marB="0"/>
                </a:tc>
                <a:extLst>
                  <a:ext uri="{0D108BD9-81ED-4DB2-BD59-A6C34878D82A}">
                    <a16:rowId xmlns:a16="http://schemas.microsoft.com/office/drawing/2014/main" val="3816976234"/>
                  </a:ext>
                </a:extLst>
              </a:tr>
            </a:tbl>
          </a:graphicData>
        </a:graphic>
      </p:graphicFrame>
      <p:sp>
        <p:nvSpPr>
          <p:cNvPr id="6" name="TextBox 5">
            <a:extLst>
              <a:ext uri="{FF2B5EF4-FFF2-40B4-BE49-F238E27FC236}">
                <a16:creationId xmlns:a16="http://schemas.microsoft.com/office/drawing/2014/main" id="{12B3C82C-DB9B-1221-DA47-8A7530779114}"/>
              </a:ext>
            </a:extLst>
          </p:cNvPr>
          <p:cNvSpPr txBox="1"/>
          <p:nvPr/>
        </p:nvSpPr>
        <p:spPr>
          <a:xfrm>
            <a:off x="457200" y="4800600"/>
            <a:ext cx="7848600" cy="923330"/>
          </a:xfrm>
          <a:prstGeom prst="rect">
            <a:avLst/>
          </a:prstGeom>
          <a:solidFill>
            <a:schemeClr val="accent3">
              <a:lumMod val="40000"/>
              <a:lumOff val="60000"/>
            </a:schemeClr>
          </a:solidFill>
        </p:spPr>
        <p:txBody>
          <a:bodyPr wrap="square">
            <a:spAutoFit/>
          </a:bodyPr>
          <a:lstStyle/>
          <a:p>
            <a:pPr algn="just">
              <a:defRPr/>
            </a:pPr>
            <a:r>
              <a:rPr lang="en-US" altLang="en-US" dirty="0">
                <a:latin typeface="Calibri" panose="020F0502020204030204" pitchFamily="34" charset="0"/>
                <a:ea typeface="CenturyGothic" charset="-128"/>
              </a:rPr>
              <a:t>Presently, 12 Sm</a:t>
            </a:r>
            <a:r>
              <a:rPr lang="en-US" altLang="en-US" dirty="0">
                <a:solidFill>
                  <a:srgbClr val="222222"/>
                </a:solidFill>
                <a:ea typeface="Calibri" panose="020F0502020204030204" pitchFamily="34" charset="0"/>
              </a:rPr>
              <a:t>all Finance Banks (SFBs) and 4 Scheduled Payments Banks are operating in India. </a:t>
            </a:r>
            <a:endParaRPr lang="en-US" altLang="en-US" dirty="0"/>
          </a:p>
          <a:p>
            <a:pPr>
              <a:defRPr/>
            </a:pP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F72E54A-8C44-ADF9-49CA-8C29EC0EE139}"/>
              </a:ext>
            </a:extLst>
          </p:cNvPr>
          <p:cNvSpPr>
            <a:spLocks noGrp="1"/>
          </p:cNvSpPr>
          <p:nvPr>
            <p:ph type="title"/>
          </p:nvPr>
        </p:nvSpPr>
        <p:spPr>
          <a:solidFill>
            <a:schemeClr val="accent3">
              <a:lumMod val="20000"/>
              <a:lumOff val="80000"/>
            </a:schemeClr>
          </a:solidFill>
        </p:spPr>
        <p:txBody>
          <a:bodyPr/>
          <a:lstStyle/>
          <a:p>
            <a:pPr>
              <a:defRPr/>
            </a:pPr>
            <a:r>
              <a:rPr lang="en-IN" altLang="en-US" dirty="0"/>
              <a:t>New Private Sector Banks</a:t>
            </a:r>
          </a:p>
        </p:txBody>
      </p:sp>
      <p:sp>
        <p:nvSpPr>
          <p:cNvPr id="15363" name="Content Placeholder 2">
            <a:extLst>
              <a:ext uri="{FF2B5EF4-FFF2-40B4-BE49-F238E27FC236}">
                <a16:creationId xmlns:a16="http://schemas.microsoft.com/office/drawing/2014/main" id="{DF8B70EF-C793-B9F0-E753-6DD52F184EFB}"/>
              </a:ext>
            </a:extLst>
          </p:cNvPr>
          <p:cNvSpPr>
            <a:spLocks noGrp="1"/>
          </p:cNvSpPr>
          <p:nvPr>
            <p:ph idx="1"/>
          </p:nvPr>
        </p:nvSpPr>
        <p:spPr>
          <a:solidFill>
            <a:schemeClr val="accent6">
              <a:lumMod val="20000"/>
              <a:lumOff val="80000"/>
            </a:schemeClr>
          </a:solidFill>
        </p:spPr>
        <p:txBody>
          <a:bodyPr/>
          <a:lstStyle/>
          <a:p>
            <a:pPr>
              <a:defRPr/>
            </a:pPr>
            <a:r>
              <a:rPr lang="en-IN" altLang="en-US" sz="2800" dirty="0"/>
              <a:t>Axis Bank Ltd </a:t>
            </a:r>
          </a:p>
          <a:p>
            <a:pPr>
              <a:defRPr/>
            </a:pPr>
            <a:r>
              <a:rPr lang="en-IN" altLang="en-US" sz="2800" dirty="0"/>
              <a:t>Development Credit Bank Ltd </a:t>
            </a:r>
          </a:p>
          <a:p>
            <a:pPr>
              <a:defRPr/>
            </a:pPr>
            <a:r>
              <a:rPr lang="en-IN" altLang="en-US" sz="2800" dirty="0"/>
              <a:t>HDFC Bank Ltd </a:t>
            </a:r>
          </a:p>
          <a:p>
            <a:pPr>
              <a:defRPr/>
            </a:pPr>
            <a:r>
              <a:rPr lang="en-IN" altLang="en-US" sz="2800" dirty="0"/>
              <a:t>ICICI Bank Ltd</a:t>
            </a:r>
          </a:p>
          <a:p>
            <a:pPr>
              <a:defRPr/>
            </a:pPr>
            <a:r>
              <a:rPr lang="en-IN" altLang="en-US" sz="2800" dirty="0"/>
              <a:t>IndusInd Bank Ltd</a:t>
            </a:r>
          </a:p>
          <a:p>
            <a:pPr>
              <a:defRPr/>
            </a:pPr>
            <a:r>
              <a:rPr lang="en-IN" altLang="en-US" sz="2800" dirty="0"/>
              <a:t>Kotak Mahindra Ltd </a:t>
            </a:r>
          </a:p>
          <a:p>
            <a:pPr>
              <a:defRPr/>
            </a:pPr>
            <a:r>
              <a:rPr lang="en-IN" altLang="en-US" sz="2800" dirty="0"/>
              <a:t>Yes Bank Ltd </a:t>
            </a:r>
          </a:p>
          <a:p>
            <a:pPr>
              <a:defRPr/>
            </a:pPr>
            <a:r>
              <a:rPr lang="en-IN" altLang="en-US" sz="2800" dirty="0"/>
              <a:t>IDFC Bank </a:t>
            </a:r>
          </a:p>
          <a:p>
            <a:pPr>
              <a:defRPr/>
            </a:pPr>
            <a:r>
              <a:rPr lang="en-IN" altLang="en-US" sz="2800" dirty="0"/>
              <a:t>Bandhan Bank Ltd.</a:t>
            </a:r>
            <a:endParaRPr lang="en-I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679D708-097B-7513-EDAD-1BB1DEC3FD23}"/>
              </a:ext>
            </a:extLst>
          </p:cNvPr>
          <p:cNvSpPr>
            <a:spLocks noGrp="1"/>
          </p:cNvSpPr>
          <p:nvPr>
            <p:ph type="title"/>
          </p:nvPr>
        </p:nvSpPr>
        <p:spPr>
          <a:solidFill>
            <a:schemeClr val="accent6">
              <a:lumMod val="20000"/>
              <a:lumOff val="80000"/>
            </a:schemeClr>
          </a:solidFill>
        </p:spPr>
        <p:txBody>
          <a:bodyPr/>
          <a:lstStyle/>
          <a:p>
            <a:pPr>
              <a:defRPr/>
            </a:pPr>
            <a:r>
              <a:rPr lang="en-IN" altLang="en-US" dirty="0"/>
              <a:t>Old Private sector Banks</a:t>
            </a:r>
          </a:p>
        </p:txBody>
      </p:sp>
      <p:sp>
        <p:nvSpPr>
          <p:cNvPr id="16387" name="Content Placeholder 2">
            <a:extLst>
              <a:ext uri="{FF2B5EF4-FFF2-40B4-BE49-F238E27FC236}">
                <a16:creationId xmlns:a16="http://schemas.microsoft.com/office/drawing/2014/main" id="{DD55DB84-1D6C-D9EE-1B68-E753EBD1B439}"/>
              </a:ext>
            </a:extLst>
          </p:cNvPr>
          <p:cNvSpPr>
            <a:spLocks noGrp="1"/>
          </p:cNvSpPr>
          <p:nvPr>
            <p:ph idx="1"/>
          </p:nvPr>
        </p:nvSpPr>
        <p:spPr>
          <a:xfrm>
            <a:off x="457200" y="1343025"/>
            <a:ext cx="8229600" cy="5257800"/>
          </a:xfrm>
          <a:solidFill>
            <a:schemeClr val="accent3">
              <a:lumMod val="40000"/>
              <a:lumOff val="60000"/>
            </a:schemeClr>
          </a:solidFill>
        </p:spPr>
        <p:txBody>
          <a:bodyPr/>
          <a:lstStyle/>
          <a:p>
            <a:pPr>
              <a:defRPr/>
            </a:pPr>
            <a:r>
              <a:rPr lang="en-IN" altLang="en-US" sz="2400" dirty="0"/>
              <a:t>City Union Bank Ltd. </a:t>
            </a:r>
          </a:p>
          <a:p>
            <a:pPr>
              <a:defRPr/>
            </a:pPr>
            <a:r>
              <a:rPr lang="en-IN" altLang="en-US" sz="2400" dirty="0" err="1"/>
              <a:t>Dhanlaxmi</a:t>
            </a:r>
            <a:r>
              <a:rPr lang="en-IN" altLang="en-US" sz="2400" dirty="0"/>
              <a:t> Bank Ltd. </a:t>
            </a:r>
          </a:p>
          <a:p>
            <a:pPr>
              <a:defRPr/>
            </a:pPr>
            <a:r>
              <a:rPr lang="en-IN" altLang="en-US" sz="2400" dirty="0"/>
              <a:t>Karnataka Bank Ltd. </a:t>
            </a:r>
          </a:p>
          <a:p>
            <a:pPr>
              <a:defRPr/>
            </a:pPr>
            <a:r>
              <a:rPr lang="en-IN" altLang="en-US" sz="2400" dirty="0"/>
              <a:t>Nainital bank Ltd. </a:t>
            </a:r>
          </a:p>
          <a:p>
            <a:pPr>
              <a:defRPr/>
            </a:pPr>
            <a:r>
              <a:rPr lang="en-IN" altLang="en-US" sz="2400" dirty="0"/>
              <a:t>South Indian Bank Ltd. </a:t>
            </a:r>
          </a:p>
          <a:p>
            <a:pPr>
              <a:defRPr/>
            </a:pPr>
            <a:r>
              <a:rPr lang="en-IN" altLang="en-US" sz="2400" dirty="0"/>
              <a:t>Catholic Syrian bank Ltd. </a:t>
            </a:r>
          </a:p>
          <a:p>
            <a:pPr>
              <a:defRPr/>
            </a:pPr>
            <a:r>
              <a:rPr lang="en-IN" altLang="en-US" sz="2400" dirty="0"/>
              <a:t>Federal Bank Ltd </a:t>
            </a:r>
          </a:p>
          <a:p>
            <a:pPr>
              <a:defRPr/>
            </a:pPr>
            <a:r>
              <a:rPr lang="en-IN" altLang="en-US" sz="2400" dirty="0"/>
              <a:t>Jammu &amp; Kashmir Bank Ltd </a:t>
            </a:r>
          </a:p>
          <a:p>
            <a:pPr>
              <a:defRPr/>
            </a:pPr>
            <a:r>
              <a:rPr lang="en-IN" altLang="en-US" sz="2400" dirty="0"/>
              <a:t>Karur Vysya Bank Ltd </a:t>
            </a:r>
          </a:p>
          <a:p>
            <a:pPr>
              <a:defRPr/>
            </a:pPr>
            <a:r>
              <a:rPr lang="en-IN" altLang="en-US" sz="2400" dirty="0"/>
              <a:t>Lakshmi Vilas Bank Ltd </a:t>
            </a:r>
          </a:p>
          <a:p>
            <a:pPr>
              <a:defRPr/>
            </a:pPr>
            <a:r>
              <a:rPr lang="en-IN" altLang="en-US" sz="2400" dirty="0"/>
              <a:t>RBL Bank Ltd.</a:t>
            </a:r>
          </a:p>
          <a:p>
            <a:pPr>
              <a:defRPr/>
            </a:pPr>
            <a:r>
              <a:rPr lang="en-IN" altLang="en-US" sz="2400" dirty="0" err="1"/>
              <a:t>Tamilnad</a:t>
            </a:r>
            <a:r>
              <a:rPr lang="en-IN" altLang="en-US" sz="2400" dirty="0"/>
              <a:t> Mercantile Bank Ltd.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B949DE88-5558-F122-D854-96F6F493BA0A}"/>
              </a:ext>
            </a:extLst>
          </p:cNvPr>
          <p:cNvSpPr>
            <a:spLocks noGrp="1"/>
          </p:cNvSpPr>
          <p:nvPr>
            <p:ph type="title"/>
          </p:nvPr>
        </p:nvSpPr>
        <p:spPr>
          <a:solidFill>
            <a:schemeClr val="accent6">
              <a:lumMod val="20000"/>
              <a:lumOff val="80000"/>
            </a:schemeClr>
          </a:solidFill>
        </p:spPr>
        <p:txBody>
          <a:bodyPr/>
          <a:lstStyle/>
          <a:p>
            <a:pPr>
              <a:defRPr/>
            </a:pPr>
            <a:r>
              <a:rPr lang="en-US" altLang="en-US" dirty="0"/>
              <a:t>Local Area Banks </a:t>
            </a:r>
            <a:endParaRPr lang="en-IN" altLang="en-US" dirty="0"/>
          </a:p>
        </p:txBody>
      </p:sp>
      <p:sp>
        <p:nvSpPr>
          <p:cNvPr id="16387" name="Content Placeholder 2">
            <a:extLst>
              <a:ext uri="{FF2B5EF4-FFF2-40B4-BE49-F238E27FC236}">
                <a16:creationId xmlns:a16="http://schemas.microsoft.com/office/drawing/2014/main" id="{031F7F26-B218-334E-8937-3AF29F2777D6}"/>
              </a:ext>
            </a:extLst>
          </p:cNvPr>
          <p:cNvSpPr>
            <a:spLocks noGrp="1"/>
          </p:cNvSpPr>
          <p:nvPr>
            <p:ph idx="1"/>
          </p:nvPr>
        </p:nvSpPr>
        <p:spPr>
          <a:xfrm>
            <a:off x="457200" y="1600200"/>
            <a:ext cx="8229600" cy="4800600"/>
          </a:xfrm>
        </p:spPr>
        <p:txBody>
          <a:bodyPr/>
          <a:lstStyle/>
          <a:p>
            <a:pPr algn="just"/>
            <a:r>
              <a:rPr lang="en-US" altLang="en-US" sz="2800"/>
              <a:t>These banks are set up in private sector to cater to the credit needs of the local people and to provide efficient and competitive financial intermediation services in their area of operation.</a:t>
            </a:r>
          </a:p>
          <a:p>
            <a:pPr lvl="1" algn="just"/>
            <a:r>
              <a:rPr lang="en-IN" altLang="en-US"/>
              <a:t>Coastal Local Area Bank Ltd. in Andhra Pradesh, </a:t>
            </a:r>
          </a:p>
          <a:p>
            <a:pPr lvl="1" algn="just"/>
            <a:r>
              <a:rPr lang="en-IN" altLang="en-US"/>
              <a:t>Krishna Bhima Samruddhi Local Area Bank Ltd. which operates in Mahbubnagardistrict of Andhra Pradesh, Gulbarga</a:t>
            </a:r>
          </a:p>
          <a:p>
            <a:pPr lvl="1" algn="just"/>
            <a:r>
              <a:rPr lang="en-IN" altLang="en-US"/>
              <a:t>Raichur districts in Karnatakaand Subhadra Local Area Bank Ltd. in Kolhapur.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21EFED5-B15F-BE2E-3297-13ED15B725BC}"/>
              </a:ext>
            </a:extLst>
          </p:cNvPr>
          <p:cNvSpPr>
            <a:spLocks noGrp="1"/>
          </p:cNvSpPr>
          <p:nvPr>
            <p:ph type="title"/>
          </p:nvPr>
        </p:nvSpPr>
        <p:spPr>
          <a:solidFill>
            <a:schemeClr val="accent6">
              <a:lumMod val="20000"/>
              <a:lumOff val="80000"/>
            </a:schemeClr>
          </a:solidFill>
        </p:spPr>
        <p:txBody>
          <a:bodyPr/>
          <a:lstStyle/>
          <a:p>
            <a:pPr>
              <a:defRPr/>
            </a:pPr>
            <a:r>
              <a:rPr lang="en-US" altLang="en-US" dirty="0"/>
              <a:t>Small Finance Banks</a:t>
            </a:r>
            <a:endParaRPr lang="en-IN" altLang="en-US" dirty="0"/>
          </a:p>
        </p:txBody>
      </p:sp>
      <p:sp>
        <p:nvSpPr>
          <p:cNvPr id="17411" name="Content Placeholder 2">
            <a:extLst>
              <a:ext uri="{FF2B5EF4-FFF2-40B4-BE49-F238E27FC236}">
                <a16:creationId xmlns:a16="http://schemas.microsoft.com/office/drawing/2014/main" id="{F5756AC1-24A7-8D0E-260D-01E361E3FF7E}"/>
              </a:ext>
            </a:extLst>
          </p:cNvPr>
          <p:cNvSpPr>
            <a:spLocks noGrp="1"/>
          </p:cNvSpPr>
          <p:nvPr>
            <p:ph idx="1"/>
          </p:nvPr>
        </p:nvSpPr>
        <p:spPr/>
        <p:txBody>
          <a:bodyPr/>
          <a:lstStyle/>
          <a:p>
            <a:pPr algn="just"/>
            <a:r>
              <a:rPr lang="en-US" altLang="en-US"/>
              <a:t>On 27 November 2014, the Reserve Bank of India issued the required guidelines that have to be followed for licensing of small finance banks in the private sector.</a:t>
            </a:r>
          </a:p>
          <a:p>
            <a:pPr algn="just"/>
            <a:r>
              <a:rPr lang="en-US" altLang="en-US" sz="2400"/>
              <a:t>The small finance bank shall primarily undertake basic banking activities of acceptance of deposits and lending to the unserved and underserved sections including small business units, small and marginal farmers, micro and small industries and unorganized sector entities.</a:t>
            </a:r>
            <a:endParaRPr lang="en-IN" altLang="en-US"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A3F5710-C7DD-F851-7A7B-0317B64DC695}"/>
              </a:ext>
            </a:extLst>
          </p:cNvPr>
          <p:cNvSpPr>
            <a:spLocks noGrp="1"/>
          </p:cNvSpPr>
          <p:nvPr>
            <p:ph type="title"/>
          </p:nvPr>
        </p:nvSpPr>
        <p:spPr>
          <a:solidFill>
            <a:schemeClr val="accent6">
              <a:lumMod val="20000"/>
              <a:lumOff val="80000"/>
            </a:schemeClr>
          </a:solidFill>
        </p:spPr>
        <p:txBody>
          <a:bodyPr/>
          <a:lstStyle/>
          <a:p>
            <a:pPr>
              <a:defRPr/>
            </a:pPr>
            <a:r>
              <a:rPr lang="en-IN" altLang="en-US" dirty="0"/>
              <a:t>List of Small Finance Banks (2015) </a:t>
            </a:r>
          </a:p>
        </p:txBody>
      </p:sp>
      <p:sp>
        <p:nvSpPr>
          <p:cNvPr id="18435" name="Content Placeholder 2">
            <a:extLst>
              <a:ext uri="{FF2B5EF4-FFF2-40B4-BE49-F238E27FC236}">
                <a16:creationId xmlns:a16="http://schemas.microsoft.com/office/drawing/2014/main" id="{0F217318-789A-3B4A-CE4F-946B71F1B877}"/>
              </a:ext>
            </a:extLst>
          </p:cNvPr>
          <p:cNvSpPr>
            <a:spLocks noGrp="1"/>
          </p:cNvSpPr>
          <p:nvPr>
            <p:ph idx="1"/>
          </p:nvPr>
        </p:nvSpPr>
        <p:spPr/>
        <p:txBody>
          <a:bodyPr/>
          <a:lstStyle/>
          <a:p>
            <a:r>
              <a:rPr lang="en-IN" altLang="en-US" sz="2400"/>
              <a:t>1. Au Financiers (India) Ltd., Jaipur </a:t>
            </a:r>
          </a:p>
          <a:p>
            <a:r>
              <a:rPr lang="en-IN" altLang="en-US" sz="2400"/>
              <a:t>2. Capital Local Area Bank Ltd., Jalandhar</a:t>
            </a:r>
          </a:p>
          <a:p>
            <a:r>
              <a:rPr lang="en-IN" altLang="en-US" sz="2400"/>
              <a:t>3. Disha Microfin Private Ltd., Ahmedabad </a:t>
            </a:r>
          </a:p>
          <a:p>
            <a:r>
              <a:rPr lang="en-IN" altLang="en-US" sz="2400"/>
              <a:t>4. Equitas Holdings Private Limited, Chennai </a:t>
            </a:r>
          </a:p>
          <a:p>
            <a:r>
              <a:rPr lang="en-IN" altLang="en-US" sz="2400"/>
              <a:t>5. ESAF Microfinance and Investments Private Ltd., Chennai </a:t>
            </a:r>
          </a:p>
          <a:p>
            <a:r>
              <a:rPr lang="en-IN" altLang="en-US" sz="2400"/>
              <a:t>6. Janalakshmi Financial Services Private Limited, Bengaluru </a:t>
            </a:r>
          </a:p>
          <a:p>
            <a:r>
              <a:rPr lang="en-IN" altLang="en-US" sz="2400"/>
              <a:t>7. RGVN (North East) Microfinance Limited, Guwahati </a:t>
            </a:r>
          </a:p>
          <a:p>
            <a:r>
              <a:rPr lang="en-IN" altLang="en-US" sz="2400"/>
              <a:t>8. Suryoday Micro Finance Private Ltd., Navi Mumbai </a:t>
            </a:r>
          </a:p>
          <a:p>
            <a:r>
              <a:rPr lang="en-IN" altLang="en-US" sz="2400"/>
              <a:t>9. Ujjivan Financial Services Private Ltd., Bengaluru </a:t>
            </a:r>
          </a:p>
          <a:p>
            <a:r>
              <a:rPr lang="en-IN" altLang="en-US" sz="2400"/>
              <a:t>10. Utkarsh Micro Finance Private Ltd., Varanasi</a:t>
            </a:r>
            <a:endParaRPr lang="en-I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DE88A46C-5238-FC9C-E224-17FCE11BCE13}"/>
              </a:ext>
            </a:extLst>
          </p:cNvPr>
          <p:cNvSpPr>
            <a:spLocks noGrp="1"/>
          </p:cNvSpPr>
          <p:nvPr>
            <p:ph type="title"/>
          </p:nvPr>
        </p:nvSpPr>
        <p:spPr>
          <a:solidFill>
            <a:schemeClr val="accent6">
              <a:lumMod val="20000"/>
              <a:lumOff val="80000"/>
            </a:schemeClr>
          </a:solidFill>
        </p:spPr>
        <p:txBody>
          <a:bodyPr/>
          <a:lstStyle/>
          <a:p>
            <a:pPr>
              <a:defRPr/>
            </a:pPr>
            <a:r>
              <a:rPr lang="en-US" altLang="en-US" dirty="0"/>
              <a:t>Payments Banks</a:t>
            </a:r>
            <a:endParaRPr lang="en-IN" altLang="en-US" dirty="0"/>
          </a:p>
        </p:txBody>
      </p:sp>
      <p:sp>
        <p:nvSpPr>
          <p:cNvPr id="19459" name="Content Placeholder 2">
            <a:extLst>
              <a:ext uri="{FF2B5EF4-FFF2-40B4-BE49-F238E27FC236}">
                <a16:creationId xmlns:a16="http://schemas.microsoft.com/office/drawing/2014/main" id="{F4EE8EB1-D7D0-536D-FBAD-1A4994A6494A}"/>
              </a:ext>
            </a:extLst>
          </p:cNvPr>
          <p:cNvSpPr>
            <a:spLocks noGrp="1"/>
          </p:cNvSpPr>
          <p:nvPr>
            <p:ph idx="1"/>
          </p:nvPr>
        </p:nvSpPr>
        <p:spPr/>
        <p:txBody>
          <a:bodyPr/>
          <a:lstStyle/>
          <a:p>
            <a:pPr algn="just"/>
            <a:r>
              <a:rPr lang="en-US" altLang="en-US" sz="2800"/>
              <a:t>The Reserve Bank of India issued the guidelines for licensing of payments banks on27 November 2014.</a:t>
            </a:r>
          </a:p>
          <a:p>
            <a:pPr algn="just"/>
            <a:r>
              <a:rPr lang="en-US" altLang="en-US" sz="2800"/>
              <a:t>The objectives of setting up of paymentbanks will be to process further the financial inclusion by providing (i) small savings accounts and (ii) payments/remittance services to migrant labour workforce, low income households, small businesses, other unorganized sector entities and other users.</a:t>
            </a:r>
            <a:endParaRPr lang="en-IN" altLang="en-US" sz="28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D7CD82C-67E4-877D-51E1-C8673369B019}"/>
              </a:ext>
            </a:extLst>
          </p:cNvPr>
          <p:cNvSpPr>
            <a:spLocks noGrp="1"/>
          </p:cNvSpPr>
          <p:nvPr>
            <p:ph type="title"/>
          </p:nvPr>
        </p:nvSpPr>
        <p:spPr>
          <a:solidFill>
            <a:schemeClr val="accent6">
              <a:lumMod val="20000"/>
              <a:lumOff val="80000"/>
            </a:schemeClr>
          </a:solidFill>
        </p:spPr>
        <p:txBody>
          <a:bodyPr/>
          <a:lstStyle/>
          <a:p>
            <a:pPr>
              <a:defRPr/>
            </a:pPr>
            <a:r>
              <a:rPr lang="en-IN" altLang="en-US" dirty="0"/>
              <a:t>List of Payment Banks </a:t>
            </a:r>
          </a:p>
        </p:txBody>
      </p:sp>
      <p:sp>
        <p:nvSpPr>
          <p:cNvPr id="20483" name="Content Placeholder 2">
            <a:extLst>
              <a:ext uri="{FF2B5EF4-FFF2-40B4-BE49-F238E27FC236}">
                <a16:creationId xmlns:a16="http://schemas.microsoft.com/office/drawing/2014/main" id="{84F4DA2F-87E3-3337-C9A4-35D5A92F73CA}"/>
              </a:ext>
            </a:extLst>
          </p:cNvPr>
          <p:cNvSpPr>
            <a:spLocks noGrp="1"/>
          </p:cNvSpPr>
          <p:nvPr>
            <p:ph idx="1"/>
          </p:nvPr>
        </p:nvSpPr>
        <p:spPr>
          <a:xfrm>
            <a:off x="457200" y="1295400"/>
            <a:ext cx="8229600" cy="5562600"/>
          </a:xfrm>
        </p:spPr>
        <p:txBody>
          <a:bodyPr/>
          <a:lstStyle/>
          <a:p>
            <a:r>
              <a:rPr lang="en-US" altLang="en-US" sz="2000"/>
              <a:t>1. Aditya Birla Nuvo Limited </a:t>
            </a:r>
          </a:p>
          <a:p>
            <a:r>
              <a:rPr lang="en-US" altLang="en-US" sz="2000"/>
              <a:t>2. Airtel M Commerce Services Limited </a:t>
            </a:r>
          </a:p>
          <a:p>
            <a:r>
              <a:rPr lang="en-US" altLang="en-US" sz="2000"/>
              <a:t>3. Cholamandalam Distribution Services Limited </a:t>
            </a:r>
          </a:p>
          <a:p>
            <a:r>
              <a:rPr lang="en-US" altLang="en-US" sz="2000"/>
              <a:t>4. Department of Posts </a:t>
            </a:r>
          </a:p>
          <a:p>
            <a:r>
              <a:rPr lang="en-US" altLang="en-US" sz="2000"/>
              <a:t>5. Fino PayTech Limited</a:t>
            </a:r>
          </a:p>
          <a:p>
            <a:r>
              <a:rPr lang="en-IN" altLang="en-US" sz="2000"/>
              <a:t> 6. National Securities Depository Limited </a:t>
            </a:r>
          </a:p>
          <a:p>
            <a:r>
              <a:rPr lang="en-IN" altLang="en-US" sz="2000"/>
              <a:t>7. Reliance Industries Limited</a:t>
            </a:r>
          </a:p>
          <a:p>
            <a:r>
              <a:rPr lang="en-IN" altLang="en-US" sz="2000"/>
              <a:t>8. Shri Dilip Shantilal Shanghvi </a:t>
            </a:r>
          </a:p>
          <a:p>
            <a:r>
              <a:rPr lang="en-IN" altLang="en-US" sz="2000"/>
              <a:t>9. Shri Vijay Shekhar Sharma </a:t>
            </a:r>
          </a:p>
          <a:p>
            <a:r>
              <a:rPr lang="en-IN" altLang="en-US" sz="2000"/>
              <a:t>10. Tech Mahindra Limited </a:t>
            </a:r>
          </a:p>
          <a:p>
            <a:r>
              <a:rPr lang="en-IN" altLang="en-US" sz="2000"/>
              <a:t>11. Vodafone m-pesa Limited</a:t>
            </a:r>
          </a:p>
          <a:p>
            <a:r>
              <a:rPr lang="en-US" altLang="en-US" sz="2000"/>
              <a:t>12. Tech Mahindra, </a:t>
            </a:r>
          </a:p>
          <a:p>
            <a:r>
              <a:rPr lang="en-US" altLang="en-US" sz="2000"/>
              <a:t>13.Cholamandalam Investment and Finance Company</a:t>
            </a:r>
          </a:p>
          <a:p>
            <a:r>
              <a:rPr lang="en-US" altLang="en-US" sz="2000"/>
              <a:t>14. IDFC Bank and Telenor Financial Services</a:t>
            </a:r>
            <a:endParaRPr lang="en-IN" altLang="en-US" sz="2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AA0C4-16C3-9120-C7BB-246B007B8F9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Banking Business </a:t>
            </a:r>
          </a:p>
        </p:txBody>
      </p:sp>
      <p:sp>
        <p:nvSpPr>
          <p:cNvPr id="3" name="Content Placeholder 2">
            <a:extLst>
              <a:ext uri="{FF2B5EF4-FFF2-40B4-BE49-F238E27FC236}">
                <a16:creationId xmlns:a16="http://schemas.microsoft.com/office/drawing/2014/main" id="{F61F8558-6B56-E41C-3B75-02A66BF4C8EE}"/>
              </a:ext>
            </a:extLst>
          </p:cNvPr>
          <p:cNvSpPr>
            <a:spLocks noGrp="1"/>
          </p:cNvSpPr>
          <p:nvPr>
            <p:ph idx="1"/>
          </p:nvPr>
        </p:nvSpPr>
        <p:spPr>
          <a:solidFill>
            <a:schemeClr val="accent3">
              <a:lumMod val="20000"/>
              <a:lumOff val="80000"/>
            </a:schemeClr>
          </a:solidFill>
        </p:spPr>
        <p:txBody>
          <a:bodyPr/>
          <a:lstStyle/>
          <a:p>
            <a:pPr algn="just">
              <a:defRPr/>
            </a:pPr>
            <a:r>
              <a:rPr lang="en-US" dirty="0"/>
              <a:t>(</a:t>
            </a:r>
            <a:r>
              <a:rPr lang="en-US" dirty="0" err="1"/>
              <a:t>i</a:t>
            </a:r>
            <a:r>
              <a:rPr lang="en-US" dirty="0"/>
              <a:t>) Term-lending business particularly in the infrastructure sector. </a:t>
            </a:r>
          </a:p>
          <a:p>
            <a:pPr>
              <a:defRPr/>
            </a:pPr>
            <a:r>
              <a:rPr lang="en-US" dirty="0"/>
              <a:t>(ii) Capital market directly/indirectly. </a:t>
            </a:r>
          </a:p>
          <a:p>
            <a:pPr algn="just">
              <a:defRPr/>
            </a:pPr>
            <a:r>
              <a:rPr lang="en-US" dirty="0"/>
              <a:t>(iii) Retail finance such as housing finance, consumer finance and so on. </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6427AA77-5C82-0EA4-7A46-748AD9862CF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altLang="en-US" dirty="0"/>
              <a:t>Lending of Funds</a:t>
            </a:r>
          </a:p>
        </p:txBody>
      </p:sp>
      <p:sp>
        <p:nvSpPr>
          <p:cNvPr id="22531" name="Content Placeholder 2">
            <a:extLst>
              <a:ext uri="{FF2B5EF4-FFF2-40B4-BE49-F238E27FC236}">
                <a16:creationId xmlns:a16="http://schemas.microsoft.com/office/drawing/2014/main" id="{512984CB-7726-4DFE-04A0-9463ED9CB052}"/>
              </a:ext>
            </a:extLst>
          </p:cNvPr>
          <p:cNvSpPr>
            <a:spLocks noGrp="1"/>
          </p:cNvSpPr>
          <p:nvPr>
            <p:ph idx="1"/>
          </p:nvPr>
        </p:nvSpPr>
        <p:spPr>
          <a:xfrm>
            <a:off x="457200" y="1600200"/>
            <a:ext cx="8229600" cy="4983162"/>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r>
              <a:rPr lang="en-US" altLang="en-US" sz="2400" dirty="0"/>
              <a:t>Lending or the extension of credit is the major activity of a commercial bank.</a:t>
            </a:r>
          </a:p>
          <a:p>
            <a:pPr algn="just"/>
            <a:r>
              <a:rPr lang="en-US" altLang="en-US" sz="2400" dirty="0"/>
              <a:t>Prior to the early 1990s, the lending by banks was directed according to plan priorities. </a:t>
            </a:r>
          </a:p>
          <a:p>
            <a:pPr algn="just"/>
            <a:r>
              <a:rPr lang="en-US" altLang="en-US" sz="2400" dirty="0"/>
              <a:t>In the post-reforms period, bank lending is determined by both supply and demand factors. </a:t>
            </a:r>
          </a:p>
          <a:p>
            <a:pPr algn="just"/>
            <a:r>
              <a:rPr lang="en-US" altLang="en-US" sz="2400" dirty="0"/>
              <a:t>Banks now strive to earn highest return on their portfolio with minimum risk.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B0FB-73DF-0BEF-64C4-0BF33D689051}"/>
              </a:ext>
            </a:extLst>
          </p:cNvPr>
          <p:cNvSpPr>
            <a:spLocks noGrp="1"/>
          </p:cNvSpPr>
          <p:nvPr>
            <p:ph type="title"/>
          </p:nvPr>
        </p:nvSpPr>
        <p:spPr>
          <a:solidFill>
            <a:schemeClr val="accent5">
              <a:lumMod val="40000"/>
              <a:lumOff val="60000"/>
            </a:schemeClr>
          </a:solidFill>
        </p:spPr>
        <p:txBody>
          <a:bodyPr/>
          <a:lstStyle/>
          <a:p>
            <a:pPr>
              <a:defRPr/>
            </a:pPr>
            <a:r>
              <a:rPr lang="en-US" dirty="0"/>
              <a:t>Banking Institutions </a:t>
            </a:r>
            <a:endParaRPr lang="en-IN" dirty="0"/>
          </a:p>
        </p:txBody>
      </p:sp>
      <p:sp>
        <p:nvSpPr>
          <p:cNvPr id="3" name="Content Placeholder 2">
            <a:extLst>
              <a:ext uri="{FF2B5EF4-FFF2-40B4-BE49-F238E27FC236}">
                <a16:creationId xmlns:a16="http://schemas.microsoft.com/office/drawing/2014/main" id="{A9EAEF32-6F95-A014-C73C-A278BC1C0DA4}"/>
              </a:ext>
            </a:extLst>
          </p:cNvPr>
          <p:cNvSpPr>
            <a:spLocks noGrp="1"/>
          </p:cNvSpPr>
          <p:nvPr>
            <p:ph idx="1"/>
          </p:nvPr>
        </p:nvSpPr>
        <p:spPr>
          <a:solidFill>
            <a:schemeClr val="accent3">
              <a:lumMod val="20000"/>
              <a:lumOff val="80000"/>
            </a:schemeClr>
          </a:solidFill>
        </p:spPr>
        <p:txBody>
          <a:bodyPr/>
          <a:lstStyle/>
          <a:p>
            <a:pPr algn="just">
              <a:defRPr/>
            </a:pPr>
            <a:r>
              <a:rPr lang="en-US" dirty="0"/>
              <a:t>Banking financial institutions: </a:t>
            </a:r>
          </a:p>
          <a:p>
            <a:pPr marL="857250" lvl="1" indent="-457200" algn="just">
              <a:defRPr/>
            </a:pPr>
            <a:r>
              <a:rPr lang="en-US" dirty="0"/>
              <a:t>Banking institutions mobilize the savings of the people. </a:t>
            </a:r>
          </a:p>
          <a:p>
            <a:pPr marL="857250" lvl="1" indent="-457200" algn="just">
              <a:defRPr/>
            </a:pPr>
            <a:r>
              <a:rPr lang="en-US" dirty="0"/>
              <a:t>They provide a mechanism for the smooth exchange of goods and services. </a:t>
            </a:r>
          </a:p>
          <a:p>
            <a:pPr marL="857250" lvl="1" indent="-457200" algn="just">
              <a:defRPr/>
            </a:pPr>
            <a:r>
              <a:rPr lang="en-US" dirty="0"/>
              <a:t>They extend credit while lending money.</a:t>
            </a:r>
          </a:p>
          <a:p>
            <a:pPr marL="857250" lvl="1" indent="-457200" algn="just">
              <a:defRPr/>
            </a:pPr>
            <a:r>
              <a:rPr lang="en-US" dirty="0"/>
              <a:t>They not only supply credit but also create credit.</a:t>
            </a:r>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D3F69-FA00-5550-FCEE-A7555F29774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Bank Portfolio </a:t>
            </a:r>
          </a:p>
        </p:txBody>
      </p:sp>
      <p:sp>
        <p:nvSpPr>
          <p:cNvPr id="3" name="Content Placeholder 2">
            <a:extLst>
              <a:ext uri="{FF2B5EF4-FFF2-40B4-BE49-F238E27FC236}">
                <a16:creationId xmlns:a16="http://schemas.microsoft.com/office/drawing/2014/main" id="{92484864-BEA0-5180-54EC-B085735E308F}"/>
              </a:ext>
            </a:extLst>
          </p:cNvPr>
          <p:cNvSpPr>
            <a:spLocks noGrp="1"/>
          </p:cNvSpPr>
          <p:nvPr>
            <p:ph idx="1"/>
          </p:nvPr>
        </p:nvSpPr>
        <p:spPr>
          <a:solidFill>
            <a:schemeClr val="accent2">
              <a:lumMod val="20000"/>
              <a:lumOff val="80000"/>
            </a:schemeClr>
          </a:solidFill>
        </p:spPr>
        <p:txBody>
          <a:bodyPr/>
          <a:lstStyle/>
          <a:p>
            <a:r>
              <a:rPr lang="en-US" altLang="en-US" sz="3200" dirty="0"/>
              <a:t>Bank portfolio consists of four categories of assets. </a:t>
            </a:r>
          </a:p>
          <a:p>
            <a:pPr lvl="1"/>
            <a:r>
              <a:rPr lang="en-US" altLang="en-US" dirty="0"/>
              <a:t>Cash in hand and balances with the central bank; </a:t>
            </a:r>
          </a:p>
          <a:p>
            <a:pPr lvl="1"/>
            <a:r>
              <a:rPr lang="en-US" altLang="en-US" dirty="0"/>
              <a:t>Assets with the banking system; </a:t>
            </a:r>
          </a:p>
          <a:p>
            <a:pPr lvl="1"/>
            <a:r>
              <a:rPr lang="en-US" altLang="en-US" dirty="0"/>
              <a:t>Investments in Government and other approved securities; and </a:t>
            </a:r>
          </a:p>
          <a:p>
            <a:pPr lvl="1"/>
            <a:r>
              <a:rPr lang="en-US" altLang="en-US" dirty="0"/>
              <a:t>Loans and advances. </a:t>
            </a:r>
            <a:endParaRPr lang="en-IN" altLang="en-US" dirty="0"/>
          </a:p>
          <a:p>
            <a:endParaRPr lang="en-IN" dirty="0"/>
          </a:p>
        </p:txBody>
      </p:sp>
    </p:spTree>
    <p:extLst>
      <p:ext uri="{BB962C8B-B14F-4D97-AF65-F5344CB8AC3E}">
        <p14:creationId xmlns:p14="http://schemas.microsoft.com/office/powerpoint/2010/main" val="38921089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3ACF79E-124A-88FE-1C29-CB6E841917D3}"/>
              </a:ext>
            </a:extLst>
          </p:cNvPr>
          <p:cNvSpPr>
            <a:spLocks noGrp="1"/>
          </p:cNvSpPr>
          <p:nvPr>
            <p:ph type="title"/>
          </p:nvPr>
        </p:nvSpPr>
        <p:spPr>
          <a:solidFill>
            <a:schemeClr val="accent6">
              <a:lumMod val="20000"/>
              <a:lumOff val="80000"/>
            </a:schemeClr>
          </a:solidFill>
        </p:spPr>
        <p:txBody>
          <a:bodyPr/>
          <a:lstStyle/>
          <a:p>
            <a:pPr>
              <a:defRPr/>
            </a:pPr>
            <a:r>
              <a:rPr lang="en-US" altLang="en-US" dirty="0"/>
              <a:t>Lending of Funds by Banks</a:t>
            </a:r>
            <a:endParaRPr lang="en-IN" altLang="en-US" dirty="0"/>
          </a:p>
        </p:txBody>
      </p:sp>
      <p:sp>
        <p:nvSpPr>
          <p:cNvPr id="23555" name="Content Placeholder 2">
            <a:extLst>
              <a:ext uri="{FF2B5EF4-FFF2-40B4-BE49-F238E27FC236}">
                <a16:creationId xmlns:a16="http://schemas.microsoft.com/office/drawing/2014/main" id="{D8A3C5F8-5F88-A0EE-CD20-78A5BA3888AE}"/>
              </a:ext>
            </a:extLst>
          </p:cNvPr>
          <p:cNvSpPr>
            <a:spLocks noGrp="1"/>
          </p:cNvSpPr>
          <p:nvPr>
            <p:ph idx="1"/>
          </p:nvPr>
        </p:nvSpPr>
        <p:spPr>
          <a:xfrm>
            <a:off x="457200" y="1600200"/>
            <a:ext cx="8229600" cy="4800600"/>
          </a:xfrm>
          <a:solidFill>
            <a:schemeClr val="accent5">
              <a:lumMod val="20000"/>
              <a:lumOff val="80000"/>
            </a:schemeClr>
          </a:solidFill>
        </p:spPr>
        <p:txBody>
          <a:bodyPr/>
          <a:lstStyle/>
          <a:p>
            <a:r>
              <a:rPr lang="en-US" altLang="en-US" dirty="0"/>
              <a:t>Lending to Agriculture </a:t>
            </a:r>
          </a:p>
          <a:p>
            <a:r>
              <a:rPr lang="en-US" altLang="en-US" dirty="0"/>
              <a:t>Lending to Priority Sector </a:t>
            </a:r>
          </a:p>
          <a:p>
            <a:r>
              <a:rPr lang="en-US" altLang="en-US" dirty="0"/>
              <a:t>Lending to industry</a:t>
            </a:r>
          </a:p>
          <a:p>
            <a:r>
              <a:rPr lang="en-US" altLang="en-US" dirty="0"/>
              <a:t>Infrastructure financing </a:t>
            </a:r>
          </a:p>
          <a:p>
            <a:r>
              <a:rPr lang="en-US" altLang="en-US" dirty="0"/>
              <a:t>Lending to household sector </a:t>
            </a:r>
          </a:p>
          <a:p>
            <a:r>
              <a:rPr lang="en-US" altLang="en-US" dirty="0"/>
              <a:t>Lending to sensitive sectors</a:t>
            </a:r>
          </a:p>
          <a:p>
            <a:r>
              <a:rPr lang="en-US" altLang="en-US" dirty="0"/>
              <a:t>Financing of NBFCs </a:t>
            </a:r>
          </a:p>
          <a:p>
            <a:r>
              <a:rPr lang="en-US" altLang="en-US" dirty="0"/>
              <a:t>Financing to factoring companies</a:t>
            </a:r>
            <a:endParaRPr lang="en-I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0F71E-064D-0421-CE12-8A60C5E569C6}"/>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Corporate lending </a:t>
            </a:r>
          </a:p>
        </p:txBody>
      </p:sp>
      <p:sp>
        <p:nvSpPr>
          <p:cNvPr id="3" name="Content Placeholder 2">
            <a:extLst>
              <a:ext uri="{FF2B5EF4-FFF2-40B4-BE49-F238E27FC236}">
                <a16:creationId xmlns:a16="http://schemas.microsoft.com/office/drawing/2014/main" id="{DCC2E870-5A1F-688E-716C-538D3874AD11}"/>
              </a:ext>
            </a:extLst>
          </p:cNvPr>
          <p:cNvSpPr>
            <a:spLocks noGrp="1"/>
          </p:cNvSpPr>
          <p:nvPr>
            <p:ph idx="1"/>
          </p:nvPr>
        </p:nvSpPr>
        <p:spPr>
          <a:solidFill>
            <a:schemeClr val="accent2">
              <a:lumMod val="20000"/>
              <a:lumOff val="80000"/>
            </a:schemeClr>
          </a:solidFill>
        </p:spPr>
        <p:txBody>
          <a:bodyPr/>
          <a:lstStyle/>
          <a:p>
            <a:pPr marL="342900" lvl="0" indent="-342900">
              <a:lnSpc>
                <a:spcPct val="150000"/>
              </a:lnSpc>
              <a:spcAft>
                <a:spcPts val="800"/>
              </a:spcAft>
              <a:buSzPts val="1000"/>
              <a:buFont typeface="Symbol" panose="05050102010706020507" pitchFamily="18" charset="2"/>
              <a:buChar char=""/>
              <a:tabLst>
                <a:tab pos="457200" algn="l"/>
              </a:tabLst>
            </a:pPr>
            <a:r>
              <a:rPr lang="en-IN" sz="2400" b="1" dirty="0">
                <a:highlight>
                  <a:srgbClr val="FFFF00"/>
                </a:highlight>
                <a:latin typeface="Tahoma" panose="020B0604030504040204" pitchFamily="34" charset="0"/>
                <a:ea typeface="Tahoma" panose="020B0604030504040204" pitchFamily="34" charset="0"/>
                <a:cs typeface="Tahoma" panose="020B0604030504040204" pitchFamily="34" charset="0"/>
              </a:rPr>
              <a:t>Term Loans</a:t>
            </a:r>
          </a:p>
          <a:p>
            <a:pPr marL="342900" lvl="0" indent="-342900">
              <a:lnSpc>
                <a:spcPct val="150000"/>
              </a:lnSpc>
              <a:spcAft>
                <a:spcPts val="800"/>
              </a:spcAft>
              <a:buSzPts val="1000"/>
              <a:buFont typeface="Symbol" panose="05050102010706020507" pitchFamily="18" charset="2"/>
              <a:buChar char=""/>
              <a:tabLst>
                <a:tab pos="457200" algn="l"/>
              </a:tabLst>
            </a:pPr>
            <a:r>
              <a:rPr lang="en-IN" sz="2400" dirty="0">
                <a:latin typeface="Tahoma" panose="020B0604030504040204" pitchFamily="34" charset="0"/>
                <a:ea typeface="Tahoma" panose="020B0604030504040204" pitchFamily="34" charset="0"/>
                <a:cs typeface="Tahoma" panose="020B0604030504040204" pitchFamily="34" charset="0"/>
              </a:rPr>
              <a:t>Term Loans to support capital expenditures for setting up/starting industrial unit and new business as well as for expansion, revocation etc.</a:t>
            </a:r>
          </a:p>
          <a:p>
            <a:endParaRPr lang="en-IN" dirty="0"/>
          </a:p>
        </p:txBody>
      </p:sp>
    </p:spTree>
    <p:extLst>
      <p:ext uri="{BB962C8B-B14F-4D97-AF65-F5344CB8AC3E}">
        <p14:creationId xmlns:p14="http://schemas.microsoft.com/office/powerpoint/2010/main" val="7349142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E9B14-D85C-7F0F-F3DF-89B073F81D37}"/>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br>
              <a:rPr lang="en-IN" sz="4400" b="0" dirty="0">
                <a:solidFill>
                  <a:srgbClr val="B1113E"/>
                </a:solidFill>
                <a:effectLst/>
                <a:latin typeface="open_sansbold"/>
                <a:ea typeface="Times New Roman" panose="02020603050405020304" pitchFamily="18" charset="0"/>
              </a:rPr>
            </a:br>
            <a:r>
              <a:rPr lang="en-IN" sz="3600" b="1" dirty="0">
                <a:solidFill>
                  <a:srgbClr val="B1113E"/>
                </a:solidFill>
                <a:effectLst/>
                <a:latin typeface="open_sansbold"/>
                <a:ea typeface="Times New Roman" panose="02020603050405020304" pitchFamily="18" charset="0"/>
              </a:rPr>
              <a:t>Project Finance &amp; Infrastructure Finance</a:t>
            </a:r>
            <a:br>
              <a:rPr lang="en-IN" sz="4400" b="1"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39C67955-BAC3-8CE3-9FEC-8B8DDCC04C02}"/>
              </a:ext>
            </a:extLst>
          </p:cNvPr>
          <p:cNvSpPr>
            <a:spLocks noGrp="1"/>
          </p:cNvSpPr>
          <p:nvPr>
            <p:ph idx="1"/>
          </p:nvPr>
        </p:nvSpPr>
        <p:spPr>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lstStyle/>
          <a:p>
            <a:pPr algn="just">
              <a:lnSpc>
                <a:spcPct val="150000"/>
              </a:lnSpc>
            </a:pPr>
            <a:r>
              <a:rPr lang="en-IN" sz="2800" dirty="0">
                <a:solidFill>
                  <a:srgbClr val="212529"/>
                </a:solidFill>
                <a:effectLst/>
                <a:latin typeface="PT Sans" panose="020B0503020203020204" pitchFamily="34" charset="0"/>
                <a:ea typeface="Times New Roman" panose="02020603050405020304" pitchFamily="18" charset="0"/>
              </a:rPr>
              <a:t>Bank provides fund based and non fund base credit facilities for New Project as well as expansion, diversification and modernisation of existing projects in Infrastructure and Non- Infrastructure Sector.</a:t>
            </a:r>
            <a:endParaRPr lang="en-IN" sz="2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14272738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EA28B10A-634F-B001-519A-AF2994900264}"/>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Infrastructure financing </a:t>
            </a:r>
            <a:br>
              <a:rPr lang="en-US" altLang="en-US" dirty="0"/>
            </a:br>
            <a:endParaRPr lang="en-IN" altLang="en-US" dirty="0"/>
          </a:p>
        </p:txBody>
      </p:sp>
      <p:sp>
        <p:nvSpPr>
          <p:cNvPr id="28675" name="Content Placeholder 2">
            <a:extLst>
              <a:ext uri="{FF2B5EF4-FFF2-40B4-BE49-F238E27FC236}">
                <a16:creationId xmlns:a16="http://schemas.microsoft.com/office/drawing/2014/main" id="{A9F7CF7A-9A93-27E0-5DB2-615EF15827DF}"/>
              </a:ext>
            </a:extLst>
          </p:cNvPr>
          <p:cNvSpPr>
            <a:spLocks noGrp="1"/>
          </p:cNvSpPr>
          <p:nvPr>
            <p:ph idx="1"/>
          </p:nvPr>
        </p:nvSpPr>
        <p:spPr>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lstStyle/>
          <a:p>
            <a:pPr algn="just"/>
            <a:r>
              <a:rPr lang="en-US" altLang="en-US" sz="2800" dirty="0"/>
              <a:t>For funding large infrastructure projects, banks also syndicate loans-in which different banks come forward to share the loan amount. </a:t>
            </a:r>
          </a:p>
          <a:p>
            <a:pPr algn="just"/>
            <a:r>
              <a:rPr lang="en-US" altLang="en-US" sz="2800" dirty="0"/>
              <a:t>Banks extend credit facility by way of working capital finance, term loan, project loan, subscription to bonds and debentures/ preference shares/equity shares acquired as a part of the project finance package which is treated as ‘deemed advance’ and any other form of funded or non-funded finance facility. </a:t>
            </a:r>
            <a:endParaRPr lang="en-IN" altLang="en-US" sz="4400" dirty="0"/>
          </a:p>
          <a:p>
            <a:endParaRPr lang="en-IN" altLang="en-US" dirty="0"/>
          </a:p>
        </p:txBody>
      </p:sp>
    </p:spTree>
    <p:extLst>
      <p:ext uri="{BB962C8B-B14F-4D97-AF65-F5344CB8AC3E}">
        <p14:creationId xmlns:p14="http://schemas.microsoft.com/office/powerpoint/2010/main" val="1542953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542C-9FB4-3BCC-2AD0-92EFC81EE4A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br>
              <a:rPr lang="en-IN" sz="4400" kern="0" dirty="0">
                <a:solidFill>
                  <a:srgbClr val="B1113E"/>
                </a:solidFill>
                <a:effectLst/>
                <a:latin typeface="open_sansbold"/>
                <a:ea typeface="Times New Roman" panose="02020603050405020304" pitchFamily="18" charset="0"/>
                <a:cs typeface="Times New Roman" panose="02020603050405020304" pitchFamily="18" charset="0"/>
              </a:rPr>
            </a:br>
            <a:r>
              <a:rPr lang="en-IN" sz="4400" kern="0" dirty="0">
                <a:solidFill>
                  <a:srgbClr val="B1113E"/>
                </a:solidFill>
                <a:effectLst/>
                <a:latin typeface="open_sansbold"/>
                <a:ea typeface="Times New Roman" panose="02020603050405020304" pitchFamily="18" charset="0"/>
                <a:cs typeface="Times New Roman" panose="02020603050405020304" pitchFamily="18" charset="0"/>
              </a:rPr>
              <a:t>Export Finance</a:t>
            </a:r>
            <a:br>
              <a:rPr lang="en-IN" sz="4400" kern="100" dirty="0">
                <a:solidFill>
                  <a:srgbClr val="B1113E"/>
                </a:solidFill>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9CB07310-D5C4-4C0F-E215-D67183A5931D}"/>
              </a:ext>
            </a:extLst>
          </p:cNvPr>
          <p:cNvSpPr>
            <a:spLocks noGrp="1"/>
          </p:cNvSpPr>
          <p:nvPr>
            <p:ph idx="1"/>
          </p:nvPr>
        </p:nvSpPr>
        <p:spPr>
          <a:solidFill>
            <a:schemeClr val="accent2">
              <a:lumMod val="20000"/>
              <a:lumOff val="80000"/>
            </a:schemeClr>
          </a:solidFill>
        </p:spPr>
        <p:style>
          <a:lnRef idx="1">
            <a:schemeClr val="accent4"/>
          </a:lnRef>
          <a:fillRef idx="2">
            <a:schemeClr val="accent4"/>
          </a:fillRef>
          <a:effectRef idx="1">
            <a:schemeClr val="accent4"/>
          </a:effectRef>
          <a:fontRef idx="minor">
            <a:schemeClr val="dk1"/>
          </a:fontRef>
        </p:style>
        <p:txBody>
          <a:bodyPr/>
          <a:lstStyle/>
          <a:p>
            <a:pPr marL="342900" lvl="0" indent="-342900" algn="just">
              <a:lnSpc>
                <a:spcPct val="150000"/>
              </a:lnSpc>
              <a:spcAft>
                <a:spcPts val="800"/>
              </a:spcAft>
              <a:buSzPts val="1000"/>
              <a:buFont typeface="Symbol" panose="05050102010706020507" pitchFamily="18" charset="2"/>
              <a:buChar char=""/>
              <a:tabLst>
                <a:tab pos="457200" algn="l"/>
              </a:tabLst>
            </a:pPr>
            <a:r>
              <a:rPr lang="en-IN" kern="0" dirty="0">
                <a:solidFill>
                  <a:srgbClr val="212529"/>
                </a:solidFill>
                <a:effectLst/>
                <a:latin typeface="PT Sans" panose="020B0503020203020204" pitchFamily="34" charset="0"/>
                <a:ea typeface="Times New Roman" panose="02020603050405020304" pitchFamily="18" charset="0"/>
                <a:cs typeface="Times New Roman" panose="02020603050405020304" pitchFamily="18" charset="0"/>
              </a:rPr>
              <a:t>Export Finance at pre-shipment and post shipment stage to exporters in various types of fund based and non fund based credit facility.</a:t>
            </a:r>
            <a:endParaRPr lang="en-IN" kern="100"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1615652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85BCD-6C21-E7C3-753B-D595EEC11A7E}"/>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br>
              <a:rPr lang="en-IN" sz="4400" kern="0" dirty="0">
                <a:solidFill>
                  <a:srgbClr val="B1113E"/>
                </a:solidFill>
                <a:effectLst/>
                <a:latin typeface="open_sansbold"/>
                <a:ea typeface="Times New Roman" panose="02020603050405020304" pitchFamily="18" charset="0"/>
                <a:cs typeface="Times New Roman" panose="02020603050405020304" pitchFamily="18" charset="0"/>
              </a:rPr>
            </a:br>
            <a:r>
              <a:rPr lang="en-IN" sz="4400" kern="0" dirty="0">
                <a:solidFill>
                  <a:srgbClr val="B1113E"/>
                </a:solidFill>
                <a:effectLst/>
                <a:latin typeface="open_sansbold"/>
                <a:ea typeface="Times New Roman" panose="02020603050405020304" pitchFamily="18" charset="0"/>
                <a:cs typeface="Times New Roman" panose="02020603050405020304" pitchFamily="18" charset="0"/>
              </a:rPr>
              <a:t>Bill Financing</a:t>
            </a:r>
            <a:br>
              <a:rPr lang="en-IN" sz="4400" kern="100" dirty="0">
                <a:solidFill>
                  <a:srgbClr val="B1113E"/>
                </a:solidFill>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9B185274-BEAD-5E21-FE55-07A117BF8718}"/>
              </a:ext>
            </a:extLst>
          </p:cNvPr>
          <p:cNvSpPr>
            <a:spLocks noGrp="1"/>
          </p:cNvSpPr>
          <p:nvPr>
            <p:ph idx="1"/>
          </p:nvPr>
        </p:nvSpPr>
        <p:spPr>
          <a:solidFill>
            <a:schemeClr val="accent2">
              <a:lumMod val="20000"/>
              <a:lumOff val="80000"/>
            </a:schemeClr>
          </a:solidFill>
        </p:spPr>
        <p:style>
          <a:lnRef idx="1">
            <a:schemeClr val="accent4"/>
          </a:lnRef>
          <a:fillRef idx="2">
            <a:schemeClr val="accent4"/>
          </a:fillRef>
          <a:effectRef idx="1">
            <a:schemeClr val="accent4"/>
          </a:effectRef>
          <a:fontRef idx="minor">
            <a:schemeClr val="dk1"/>
          </a:fontRef>
        </p:style>
        <p:txBody>
          <a:bodyPr/>
          <a:lstStyle/>
          <a:p>
            <a:pPr algn="just">
              <a:lnSpc>
                <a:spcPct val="150000"/>
              </a:lnSpc>
            </a:pPr>
            <a:r>
              <a:rPr lang="en-IN" sz="2400" kern="0" dirty="0">
                <a:solidFill>
                  <a:srgbClr val="212529"/>
                </a:solidFill>
                <a:effectLst/>
                <a:latin typeface="PT Sans" panose="020B0503020203020204" pitchFamily="34" charset="0"/>
                <a:ea typeface="Times New Roman" panose="02020603050405020304" pitchFamily="18" charset="0"/>
                <a:cs typeface="Times New Roman" panose="02020603050405020304" pitchFamily="18" charset="0"/>
              </a:rPr>
              <a:t>Advances against Inland Bills in the form of limit for purchase of bills, discount of bills or advance against bills sent for collection to borrowers for their genuine trade transactions. </a:t>
            </a:r>
          </a:p>
          <a:p>
            <a:pPr algn="just">
              <a:lnSpc>
                <a:spcPct val="150000"/>
              </a:lnSpc>
            </a:pPr>
            <a:r>
              <a:rPr lang="en-IN" sz="2400" kern="0" dirty="0">
                <a:solidFill>
                  <a:srgbClr val="212529"/>
                </a:solidFill>
                <a:effectLst/>
                <a:latin typeface="PT Sans" panose="020B0503020203020204" pitchFamily="34" charset="0"/>
                <a:ea typeface="Times New Roman" panose="02020603050405020304" pitchFamily="18" charset="0"/>
                <a:cs typeface="Times New Roman" panose="02020603050405020304" pitchFamily="18" charset="0"/>
              </a:rPr>
              <a:t>Bills facilities are also allowed to the borrowers against bills accompanied by Railway Receipts (RRs), Motor Transport Receipts (MTRs), Govt. Supply Bills, third party DDs and cheques etc.</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0316200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A90D4-9C7A-E029-3DF4-27EBA590A267}"/>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Others </a:t>
            </a:r>
          </a:p>
        </p:txBody>
      </p:sp>
      <p:sp>
        <p:nvSpPr>
          <p:cNvPr id="3" name="Content Placeholder 2">
            <a:extLst>
              <a:ext uri="{FF2B5EF4-FFF2-40B4-BE49-F238E27FC236}">
                <a16:creationId xmlns:a16="http://schemas.microsoft.com/office/drawing/2014/main" id="{731D4C1C-5B18-829A-2575-E5FFC159BACA}"/>
              </a:ext>
            </a:extLst>
          </p:cNvPr>
          <p:cNvSpPr>
            <a:spLocks noGrp="1"/>
          </p:cNvSpPr>
          <p:nvPr>
            <p:ph idx="1"/>
          </p:nvPr>
        </p:nvSpPr>
        <p:spPr>
          <a:solidFill>
            <a:schemeClr val="accent2">
              <a:lumMod val="20000"/>
              <a:lumOff val="80000"/>
            </a:schemeClr>
          </a:solidFill>
          <a:ln>
            <a:noFill/>
          </a:ln>
        </p:spPr>
        <p:style>
          <a:lnRef idx="0">
            <a:scrgbClr r="0" g="0" b="0"/>
          </a:lnRef>
          <a:fillRef idx="0">
            <a:scrgbClr r="0" g="0" b="0"/>
          </a:fillRef>
          <a:effectRef idx="0">
            <a:scrgbClr r="0" g="0" b="0"/>
          </a:effectRef>
          <a:fontRef idx="minor">
            <a:schemeClr val="accent4"/>
          </a:fontRef>
        </p:style>
        <p:txBody>
          <a:bodyPr/>
          <a:lstStyle/>
          <a:p>
            <a:pPr>
              <a:lnSpc>
                <a:spcPct val="107000"/>
              </a:lnSpc>
              <a:spcAft>
                <a:spcPts val="800"/>
              </a:spcAft>
            </a:pPr>
            <a:r>
              <a:rPr lang="en-IN" sz="3600" kern="0" dirty="0">
                <a:solidFill>
                  <a:schemeClr val="tx1"/>
                </a:solidFill>
                <a:effectLst/>
                <a:latin typeface="open_sansbold"/>
                <a:ea typeface="Times New Roman" panose="02020603050405020304" pitchFamily="18" charset="0"/>
                <a:cs typeface="Times New Roman" panose="02020603050405020304" pitchFamily="18" charset="0"/>
              </a:rPr>
              <a:t>Rooftop PV Solar Power Projects</a:t>
            </a:r>
            <a:endParaRPr lang="en-IN" sz="36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IN" sz="3600" b="0" dirty="0">
                <a:solidFill>
                  <a:schemeClr val="tx1"/>
                </a:solidFill>
                <a:effectLst/>
                <a:latin typeface="open_sansbold"/>
                <a:ea typeface="Times New Roman" panose="02020603050405020304" pitchFamily="18" charset="0"/>
              </a:rPr>
              <a:t>Loan Against Future Lease Rentals</a:t>
            </a:r>
          </a:p>
          <a:p>
            <a:pPr marL="0" indent="0">
              <a:buNone/>
            </a:pPr>
            <a:endParaRPr lang="en-IN" sz="3600" b="1" dirty="0">
              <a:solidFill>
                <a:schemeClr val="tx1"/>
              </a:solidFill>
              <a:effectLst/>
              <a:latin typeface="Times New Roman" panose="02020603050405020304" pitchFamily="18" charset="0"/>
              <a:ea typeface="Times New Roman" panose="02020603050405020304" pitchFamily="18" charset="0"/>
            </a:endParaRPr>
          </a:p>
          <a:p>
            <a:r>
              <a:rPr lang="en-IN" sz="3600" b="0" dirty="0">
                <a:solidFill>
                  <a:schemeClr val="tx1"/>
                </a:solidFill>
                <a:effectLst/>
                <a:latin typeface="open_sansbold"/>
                <a:ea typeface="Times New Roman" panose="02020603050405020304" pitchFamily="18" charset="0"/>
              </a:rPr>
              <a:t>Working Capital Financing (Short-term) </a:t>
            </a:r>
            <a:endParaRPr lang="en-IN" sz="3600" b="1" dirty="0">
              <a:solidFill>
                <a:schemeClr val="tx1"/>
              </a:solidFill>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21618214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6F2101E-1583-E3CE-8892-5B11CEC0D978}"/>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altLang="en-US" dirty="0"/>
              <a:t>Lending to agriculture</a:t>
            </a:r>
          </a:p>
        </p:txBody>
      </p:sp>
      <p:sp>
        <p:nvSpPr>
          <p:cNvPr id="24579" name="Content Placeholder 2">
            <a:extLst>
              <a:ext uri="{FF2B5EF4-FFF2-40B4-BE49-F238E27FC236}">
                <a16:creationId xmlns:a16="http://schemas.microsoft.com/office/drawing/2014/main" id="{00FCF956-215B-F68C-12A2-552931F1C40A}"/>
              </a:ext>
            </a:extLst>
          </p:cNvPr>
          <p:cNvSpPr>
            <a:spLocks noGrp="1"/>
          </p:cNvSpPr>
          <p:nvPr>
            <p:ph idx="1"/>
          </p:nvPr>
        </p:nvSpPr>
        <p:spPr>
          <a:solidFill>
            <a:schemeClr val="accent2">
              <a:lumMod val="20000"/>
              <a:lumOff val="80000"/>
            </a:schemeClr>
          </a:solidFill>
        </p:spPr>
        <p:txBody>
          <a:bodyPr/>
          <a:lstStyle/>
          <a:p>
            <a:pPr algn="just"/>
            <a:r>
              <a:rPr lang="en-US" altLang="en-US" dirty="0"/>
              <a:t>Farm credit (which will include short-term crop loans and medium/long-term credit to farmers) [e.g.</a:t>
            </a:r>
            <a:r>
              <a:rPr lang="en-IN" altLang="en-US" dirty="0"/>
              <a:t>Crop loans to farmers) </a:t>
            </a:r>
            <a:endParaRPr lang="en-US" altLang="en-US" dirty="0"/>
          </a:p>
          <a:p>
            <a:r>
              <a:rPr lang="en-US" altLang="en-US" dirty="0"/>
              <a:t>(ii) Agriculture infrastructure and</a:t>
            </a:r>
          </a:p>
          <a:p>
            <a:r>
              <a:rPr lang="en-US" altLang="en-US" dirty="0"/>
              <a:t>(iii) Ancillary activities.</a:t>
            </a:r>
            <a:endParaRPr lang="en-I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DF1D465-E483-A206-23EE-D55FEDA74AC3}"/>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br>
              <a:rPr lang="en-US" altLang="en-US" dirty="0"/>
            </a:br>
            <a:r>
              <a:rPr lang="en-US" altLang="en-US" dirty="0"/>
              <a:t>Lending to Priority Sector </a:t>
            </a:r>
            <a:br>
              <a:rPr lang="en-US" altLang="en-US" dirty="0"/>
            </a:br>
            <a:endParaRPr lang="en-IN" altLang="en-US" dirty="0"/>
          </a:p>
        </p:txBody>
      </p:sp>
      <p:sp>
        <p:nvSpPr>
          <p:cNvPr id="25603" name="Content Placeholder 2">
            <a:extLst>
              <a:ext uri="{FF2B5EF4-FFF2-40B4-BE49-F238E27FC236}">
                <a16:creationId xmlns:a16="http://schemas.microsoft.com/office/drawing/2014/main" id="{BD2C74EE-D468-A25B-2429-40F4574AB89B}"/>
              </a:ext>
            </a:extLst>
          </p:cNvPr>
          <p:cNvSpPr>
            <a:spLocks noGrp="1"/>
          </p:cNvSpPr>
          <p:nvPr>
            <p:ph idx="1"/>
          </p:nvPr>
        </p:nvSpPr>
        <p:spPr>
          <a:xfrm>
            <a:off x="457200" y="1600200"/>
            <a:ext cx="8229600" cy="4800600"/>
          </a:xfrm>
          <a:solidFill>
            <a:schemeClr val="accent5">
              <a:lumMod val="20000"/>
              <a:lumOff val="80000"/>
            </a:schemeClr>
          </a:solidFill>
        </p:spPr>
        <p:txBody>
          <a:bodyPr/>
          <a:lstStyle/>
          <a:p>
            <a:pPr algn="just"/>
            <a:r>
              <a:rPr lang="en-US" altLang="en-US" dirty="0"/>
              <a:t>The broad sectors under the revised norms include agriculture (both direct and indirect), small enterprises (direct and indirect), retail trade in essential commodities and consumer cooperatives stores, micro credit, education loans, and housing loans.</a:t>
            </a:r>
          </a:p>
          <a:p>
            <a:pPr algn="just"/>
            <a:r>
              <a:rPr lang="en-US" altLang="en-US" sz="2800" b="1" dirty="0">
                <a:solidFill>
                  <a:srgbClr val="212529"/>
                </a:solidFill>
                <a:latin typeface="-apple-system"/>
              </a:rPr>
              <a:t>Adjusted Net Bank Credit (ANBC): </a:t>
            </a:r>
            <a:r>
              <a:rPr lang="en-US" altLang="en-US" sz="2800" dirty="0">
                <a:solidFill>
                  <a:srgbClr val="212529"/>
                </a:solidFill>
                <a:latin typeface="-apple-system"/>
              </a:rPr>
              <a:t>ANBC is the net banking credit after taking into account bill discounting, non-SLR securities and other exemption via long-term bonds.</a:t>
            </a:r>
            <a:endParaRPr lang="en-IN" alt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88C3A-78F9-40D4-B178-1E6C371FE190}"/>
              </a:ext>
            </a:extLst>
          </p:cNvPr>
          <p:cNvSpPr>
            <a:spLocks noGrp="1"/>
          </p:cNvSpPr>
          <p:nvPr>
            <p:ph type="title"/>
          </p:nvPr>
        </p:nvSpPr>
        <p:spPr>
          <a:solidFill>
            <a:schemeClr val="accent3">
              <a:lumMod val="40000"/>
              <a:lumOff val="60000"/>
            </a:schemeClr>
          </a:solidFill>
        </p:spPr>
        <p:txBody>
          <a:bodyPr/>
          <a:lstStyle/>
          <a:p>
            <a:pPr>
              <a:defRPr/>
            </a:pPr>
            <a:r>
              <a:rPr lang="en-IN" dirty="0"/>
              <a:t>Banking-Meaning  </a:t>
            </a:r>
          </a:p>
        </p:txBody>
      </p:sp>
      <p:sp>
        <p:nvSpPr>
          <p:cNvPr id="3" name="Content Placeholder 2">
            <a:extLst>
              <a:ext uri="{FF2B5EF4-FFF2-40B4-BE49-F238E27FC236}">
                <a16:creationId xmlns:a16="http://schemas.microsoft.com/office/drawing/2014/main" id="{CC56D625-A759-7EE6-388E-FD2C2D34E2E3}"/>
              </a:ext>
            </a:extLst>
          </p:cNvPr>
          <p:cNvSpPr>
            <a:spLocks noGrp="1"/>
          </p:cNvSpPr>
          <p:nvPr>
            <p:ph idx="1"/>
          </p:nvPr>
        </p:nvSpPr>
        <p:spPr>
          <a:solidFill>
            <a:schemeClr val="accent3">
              <a:lumMod val="20000"/>
              <a:lumOff val="80000"/>
            </a:schemeClr>
          </a:solidFill>
        </p:spPr>
        <p:txBody>
          <a:bodyPr/>
          <a:lstStyle/>
          <a:p>
            <a:pPr algn="just">
              <a:defRPr/>
            </a:pPr>
            <a:r>
              <a:rPr lang="en-US" sz="2400" b="1" dirty="0">
                <a:solidFill>
                  <a:srgbClr val="000000"/>
                </a:solidFill>
                <a:latin typeface="Times New Roman" panose="02020603050405020304" pitchFamily="18" charset="0"/>
              </a:rPr>
              <a:t>Section 5(b) in BANKING REGULATION ACT, 1949, </a:t>
            </a:r>
            <a:r>
              <a:rPr lang="en-US" sz="2800" dirty="0">
                <a:solidFill>
                  <a:srgbClr val="000000"/>
                </a:solidFill>
                <a:highlight>
                  <a:srgbClr val="FFFF00"/>
                </a:highlight>
                <a:latin typeface="Times New Roman" panose="02020603050405020304" pitchFamily="18" charset="0"/>
              </a:rPr>
              <a:t>“</a:t>
            </a:r>
            <a:r>
              <a:rPr lang="en-US" sz="2800" dirty="0">
                <a:solidFill>
                  <a:srgbClr val="000000"/>
                </a:solidFill>
                <a:highlight>
                  <a:srgbClr val="00FFFF"/>
                </a:highlight>
                <a:latin typeface="Times New Roman" panose="02020603050405020304" pitchFamily="18" charset="0"/>
              </a:rPr>
              <a:t>Banking” means the accepting, for the purpose of lending or investment, of deposits of money from the public, repayable on demand or otherwise, and withdrawal by cheque, draft, order or otherwise.</a:t>
            </a:r>
          </a:p>
          <a:p>
            <a:pPr algn="just">
              <a:defRPr/>
            </a:pPr>
            <a:r>
              <a:rPr lang="en-US" sz="2800" dirty="0">
                <a:solidFill>
                  <a:srgbClr val="000000"/>
                </a:solidFill>
                <a:latin typeface="Times New Roman" panose="02020603050405020304" pitchFamily="18" charset="0"/>
              </a:rPr>
              <a:t>“Banking company” means any company which transacts the business of banking</a:t>
            </a:r>
            <a:r>
              <a:rPr lang="en-US" sz="2800" baseline="30000" dirty="0">
                <a:solidFill>
                  <a:srgbClr val="000000"/>
                </a:solidFill>
                <a:latin typeface="Times New Roman" panose="02020603050405020304" pitchFamily="18" charset="0"/>
              </a:rPr>
              <a:t> </a:t>
            </a:r>
            <a:r>
              <a:rPr lang="en-US" sz="2800" dirty="0">
                <a:solidFill>
                  <a:srgbClr val="000000"/>
                </a:solidFill>
                <a:latin typeface="Times New Roman" panose="02020603050405020304" pitchFamily="18" charset="0"/>
              </a:rPr>
              <a:t>in India. </a:t>
            </a:r>
            <a:endParaRPr lang="en-IN"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C97CA99-F89C-244D-DD16-C0F30B2C0C2F}"/>
              </a:ext>
            </a:extLst>
          </p:cNvPr>
          <p:cNvSpPr>
            <a:spLocks noGrp="1"/>
          </p:cNvSpPr>
          <p:nvPr>
            <p:ph type="title"/>
          </p:nvPr>
        </p:nvSpPr>
        <p:spPr/>
        <p:txBody>
          <a:bodyPr/>
          <a:lstStyle/>
          <a:p>
            <a:r>
              <a:rPr lang="en-IN" altLang="en-US" dirty="0"/>
              <a:t>Priority Sector Lending </a:t>
            </a:r>
          </a:p>
        </p:txBody>
      </p:sp>
      <p:graphicFrame>
        <p:nvGraphicFramePr>
          <p:cNvPr id="4" name="Table 4">
            <a:extLst>
              <a:ext uri="{FF2B5EF4-FFF2-40B4-BE49-F238E27FC236}">
                <a16:creationId xmlns:a16="http://schemas.microsoft.com/office/drawing/2014/main" id="{81C3E590-8BCC-B0C1-44D1-DB31A131298F}"/>
              </a:ext>
            </a:extLst>
          </p:cNvPr>
          <p:cNvGraphicFramePr>
            <a:graphicFrameLocks noGrp="1"/>
          </p:cNvGraphicFramePr>
          <p:nvPr>
            <p:ph idx="1"/>
          </p:nvPr>
        </p:nvGraphicFramePr>
        <p:xfrm>
          <a:off x="457200" y="1600200"/>
          <a:ext cx="8229600" cy="5121274"/>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914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Categories</a:t>
                      </a:r>
                    </a:p>
                    <a:p>
                      <a:endParaRPr lang="en-IN" sz="1800" dirty="0"/>
                    </a:p>
                  </a:txBody>
                  <a:tcPr marT="45726" marB="45726"/>
                </a:tc>
                <a:tc>
                  <a:txBody>
                    <a:bodyPr/>
                    <a:lstStyle/>
                    <a:p>
                      <a:r>
                        <a:rPr lang="en-US" sz="1800" dirty="0"/>
                        <a:t>Domestic scheduled commercial banks and foreign banks with 20 branches and above</a:t>
                      </a:r>
                      <a:endParaRPr lang="en-IN" sz="1800" dirty="0"/>
                    </a:p>
                  </a:txBody>
                  <a:tcPr marT="45726" marB="45726"/>
                </a:tc>
                <a:tc>
                  <a:txBody>
                    <a:bodyPr/>
                    <a:lstStyle/>
                    <a:p>
                      <a:r>
                        <a:rPr lang="en-US" sz="1800" dirty="0"/>
                        <a:t>Foreign banks with less than 20 branches</a:t>
                      </a:r>
                      <a:endParaRPr lang="en-IN" sz="1800" dirty="0"/>
                    </a:p>
                  </a:txBody>
                  <a:tcPr marT="45726" marB="45726"/>
                </a:tc>
                <a:extLst>
                  <a:ext uri="{0D108BD9-81ED-4DB2-BD59-A6C34878D82A}">
                    <a16:rowId xmlns:a16="http://schemas.microsoft.com/office/drawing/2014/main" val="10000"/>
                  </a:ext>
                </a:extLst>
              </a:tr>
              <a:tr h="1463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Total Priority Sector</a:t>
                      </a:r>
                    </a:p>
                    <a:p>
                      <a:endParaRPr lang="en-IN" sz="1800" dirty="0"/>
                    </a:p>
                  </a:txBody>
                  <a:tcPr marT="45726" marB="45726"/>
                </a:tc>
                <a:tc>
                  <a:txBody>
                    <a:bodyPr/>
                    <a:lstStyle/>
                    <a:p>
                      <a:r>
                        <a:rPr lang="en-US" sz="1800" dirty="0"/>
                        <a:t>40 per cent of Adjusted Net Bank Credit or credit equivalent amount of off-balance sheet exposure, whichever is higher.</a:t>
                      </a:r>
                      <a:endParaRPr lang="en-IN" sz="1800" dirty="0"/>
                    </a:p>
                  </a:txBody>
                  <a:tcPr marT="45726" marB="45726"/>
                </a:tc>
                <a:tc>
                  <a:txBody>
                    <a:bodyPr/>
                    <a:lstStyle/>
                    <a:p>
                      <a:r>
                        <a:rPr lang="en-US" sz="1800" dirty="0"/>
                        <a:t>40 per cent of Adjusted Net Bank Credit or credit equivalent amount of off-balance sheet exposure, whichever is higher;</a:t>
                      </a:r>
                      <a:endParaRPr lang="en-IN" sz="1800" dirty="0"/>
                    </a:p>
                  </a:txBody>
                  <a:tcPr marT="45726" marB="45726"/>
                </a:tc>
                <a:extLst>
                  <a:ext uri="{0D108BD9-81ED-4DB2-BD59-A6C34878D82A}">
                    <a16:rowId xmlns:a16="http://schemas.microsoft.com/office/drawing/2014/main" val="10001"/>
                  </a:ext>
                </a:extLst>
              </a:tr>
              <a:tr h="914513">
                <a:tc>
                  <a:txBody>
                    <a:bodyPr/>
                    <a:lstStyle/>
                    <a:p>
                      <a:r>
                        <a:rPr lang="en-IN" sz="1800" dirty="0"/>
                        <a:t>Agriculture</a:t>
                      </a:r>
                    </a:p>
                  </a:txBody>
                  <a:tcPr marT="45726" marB="45726"/>
                </a:tc>
                <a:tc>
                  <a:txBody>
                    <a:bodyPr/>
                    <a:lstStyle/>
                    <a:p>
                      <a:r>
                        <a:rPr lang="en-US" sz="1800" dirty="0"/>
                        <a:t>18 per cent of ANBC or credit equivalent amount of off-balance sheet exposure, whichever is higher</a:t>
                      </a:r>
                      <a:endParaRPr lang="en-IN" sz="1800" dirty="0"/>
                    </a:p>
                  </a:txBody>
                  <a:tcPr marT="45726" marB="45726"/>
                </a:tc>
                <a:tc>
                  <a:txBody>
                    <a:bodyPr/>
                    <a:lstStyle/>
                    <a:p>
                      <a:r>
                        <a:rPr lang="en-IN" sz="1800" dirty="0"/>
                        <a:t>Not applicable </a:t>
                      </a:r>
                    </a:p>
                  </a:txBody>
                  <a:tcPr marT="45726" marB="45726"/>
                </a:tc>
                <a:extLst>
                  <a:ext uri="{0D108BD9-81ED-4DB2-BD59-A6C34878D82A}">
                    <a16:rowId xmlns:a16="http://schemas.microsoft.com/office/drawing/2014/main" val="10002"/>
                  </a:ext>
                </a:extLst>
              </a:tr>
              <a:tr h="914513">
                <a:tc>
                  <a:txBody>
                    <a:bodyPr/>
                    <a:lstStyle/>
                    <a:p>
                      <a:r>
                        <a:rPr lang="en-IN" sz="1800" dirty="0"/>
                        <a:t>Micro Enterprises</a:t>
                      </a:r>
                    </a:p>
                  </a:txBody>
                  <a:tcPr marT="45726" marB="45726"/>
                </a:tc>
                <a:tc>
                  <a:txBody>
                    <a:bodyPr/>
                    <a:lstStyle/>
                    <a:p>
                      <a:r>
                        <a:rPr lang="en-US" sz="1800" dirty="0"/>
                        <a:t>7.5 per cent of ANBC or credit equivalent amount of off-balance sheet exposure.</a:t>
                      </a:r>
                      <a:endParaRPr lang="en-IN" sz="1800" dirty="0"/>
                    </a:p>
                  </a:txBody>
                  <a:tcPr marT="45726" marB="4572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Not applicable </a:t>
                      </a:r>
                    </a:p>
                    <a:p>
                      <a:endParaRPr lang="en-IN" sz="1800" dirty="0"/>
                    </a:p>
                  </a:txBody>
                  <a:tcPr marT="45726" marB="45726"/>
                </a:tc>
                <a:extLst>
                  <a:ext uri="{0D108BD9-81ED-4DB2-BD59-A6C34878D82A}">
                    <a16:rowId xmlns:a16="http://schemas.microsoft.com/office/drawing/2014/main" val="10003"/>
                  </a:ext>
                </a:extLst>
              </a:tr>
              <a:tr h="914513">
                <a:tc>
                  <a:txBody>
                    <a:bodyPr/>
                    <a:lstStyle/>
                    <a:p>
                      <a:r>
                        <a:rPr lang="en-IN" sz="1800" dirty="0"/>
                        <a:t>Advances to Weaker Sections</a:t>
                      </a:r>
                    </a:p>
                  </a:txBody>
                  <a:tcPr marT="45726" marB="45726"/>
                </a:tc>
                <a:tc>
                  <a:txBody>
                    <a:bodyPr/>
                    <a:lstStyle/>
                    <a:p>
                      <a:r>
                        <a:rPr lang="en-US" sz="1800" dirty="0"/>
                        <a:t>10 per cent of ANBC or credit equivalent amount of off-balance sheet exposure, whichever is higher.</a:t>
                      </a:r>
                      <a:endParaRPr lang="en-IN" sz="1800" dirty="0"/>
                    </a:p>
                  </a:txBody>
                  <a:tcPr marT="45726" marB="4572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Not applicable </a:t>
                      </a:r>
                    </a:p>
                    <a:p>
                      <a:endParaRPr lang="en-IN" sz="1800" dirty="0"/>
                    </a:p>
                  </a:txBody>
                  <a:tcPr marT="45726" marB="45726"/>
                </a:tc>
                <a:extLst>
                  <a:ext uri="{0D108BD9-81ED-4DB2-BD59-A6C34878D82A}">
                    <a16:rowId xmlns:a16="http://schemas.microsoft.com/office/drawing/2014/main" val="10004"/>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FF26B7C-EB31-EAAF-7505-1F908BF3958E}"/>
              </a:ext>
            </a:extLst>
          </p:cNvPr>
          <p:cNvSpPr>
            <a:spLocks noGrp="1"/>
          </p:cNvSpPr>
          <p:nvPr>
            <p:ph type="title"/>
          </p:nvPr>
        </p:nvSpPr>
        <p:spPr>
          <a:xfrm>
            <a:off x="457200" y="274638"/>
            <a:ext cx="8229600" cy="868362"/>
          </a:xfrm>
        </p:spPr>
        <p:style>
          <a:lnRef idx="2">
            <a:schemeClr val="dk1"/>
          </a:lnRef>
          <a:fillRef idx="1">
            <a:schemeClr val="lt1"/>
          </a:fillRef>
          <a:effectRef idx="0">
            <a:schemeClr val="dk1"/>
          </a:effectRef>
          <a:fontRef idx="minor">
            <a:schemeClr val="dk1"/>
          </a:fontRef>
        </p:style>
        <p:txBody>
          <a:bodyPr/>
          <a:lstStyle/>
          <a:p>
            <a:pPr>
              <a:defRPr/>
            </a:pPr>
            <a:r>
              <a:rPr lang="en-IN" altLang="en-US" dirty="0"/>
              <a:t>Lending to industry</a:t>
            </a:r>
          </a:p>
        </p:txBody>
      </p:sp>
      <p:sp>
        <p:nvSpPr>
          <p:cNvPr id="27651" name="Content Placeholder 2">
            <a:extLst>
              <a:ext uri="{FF2B5EF4-FFF2-40B4-BE49-F238E27FC236}">
                <a16:creationId xmlns:a16="http://schemas.microsoft.com/office/drawing/2014/main" id="{FDC472A6-225D-2789-D8C4-C71C3ACBDF16}"/>
              </a:ext>
            </a:extLst>
          </p:cNvPr>
          <p:cNvSpPr>
            <a:spLocks noGrp="1"/>
          </p:cNvSpPr>
          <p:nvPr>
            <p:ph idx="1"/>
          </p:nvPr>
        </p:nvSpPr>
        <p:spPr>
          <a:xfrm>
            <a:off x="533400" y="1295400"/>
            <a:ext cx="8229600" cy="5410200"/>
          </a:xfrm>
          <a:solidFill>
            <a:schemeClr val="accent2">
              <a:lumMod val="20000"/>
              <a:lumOff val="80000"/>
            </a:schemeClr>
          </a:solidFill>
        </p:spPr>
        <p:txBody>
          <a:bodyPr/>
          <a:lstStyle/>
          <a:p>
            <a:pPr algn="just"/>
            <a:endParaRPr lang="en-US" altLang="en-US" sz="2400" dirty="0"/>
          </a:p>
          <a:p>
            <a:pPr algn="just"/>
            <a:r>
              <a:rPr lang="en-US" altLang="en-US" dirty="0"/>
              <a:t>Banks finance both short-term working capital and long-term requirements of industry.</a:t>
            </a:r>
          </a:p>
          <a:p>
            <a:pPr algn="just"/>
            <a:r>
              <a:rPr lang="en-US" altLang="en-US" dirty="0"/>
              <a:t>Banks lend to both large and small enterprises.</a:t>
            </a:r>
          </a:p>
          <a:p>
            <a:pPr algn="just"/>
            <a:r>
              <a:rPr lang="en-US" altLang="en-US" dirty="0"/>
              <a:t>Banks also finance infrastructure projects by way of term loans, bonds and guarantees.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BC02ABE-1879-E32E-1498-DE603C5B4FD2}"/>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US" altLang="en-US" dirty="0"/>
              <a:t>NBFCs </a:t>
            </a:r>
            <a:endParaRPr lang="en-IN" altLang="en-US" dirty="0"/>
          </a:p>
        </p:txBody>
      </p:sp>
      <p:sp>
        <p:nvSpPr>
          <p:cNvPr id="10243" name="Content Placeholder 2">
            <a:extLst>
              <a:ext uri="{FF2B5EF4-FFF2-40B4-BE49-F238E27FC236}">
                <a16:creationId xmlns:a16="http://schemas.microsoft.com/office/drawing/2014/main" id="{D47049B8-C022-4F3A-EEC6-D7325A6DE224}"/>
              </a:ext>
            </a:extLst>
          </p:cNvPr>
          <p:cNvSpPr>
            <a:spLocks noGrp="1"/>
          </p:cNvSpPr>
          <p:nvPr>
            <p:ph idx="1"/>
          </p:nvPr>
        </p:nvSpPr>
        <p:spPr>
          <a:solidFill>
            <a:schemeClr val="accent3">
              <a:lumMod val="40000"/>
              <a:lumOff val="60000"/>
            </a:schemeClr>
          </a:solidFill>
        </p:spPr>
        <p:txBody>
          <a:bodyPr/>
          <a:lstStyle/>
          <a:p>
            <a:pPr algn="just">
              <a:defRPr/>
            </a:pPr>
            <a:r>
              <a:rPr lang="en-US" altLang="en-US" sz="2800" dirty="0"/>
              <a:t>The non-banking financial institutions also mobilize financial resources directly or indirectly from the people. </a:t>
            </a:r>
          </a:p>
          <a:p>
            <a:pPr algn="just">
              <a:defRPr/>
            </a:pPr>
            <a:r>
              <a:rPr lang="en-US" altLang="en-US" sz="2800" dirty="0"/>
              <a:t>They lend funds but do not create credit. Companies like LIC, GIC,UTI, Development Financial Institutions. </a:t>
            </a:r>
          </a:p>
          <a:p>
            <a:pPr algn="just">
              <a:defRPr/>
            </a:pPr>
            <a:r>
              <a:rPr lang="en-US" altLang="en-US" sz="2800" dirty="0"/>
              <a:t>Non-banking financial institutions can be categorized as investment companies, housing companies, leasing companies, hire purchase companies, specialized financial institutions. </a:t>
            </a:r>
            <a:endParaRPr lang="en-IN" altLang="en-US"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5C105-5D72-BE44-28AF-645C01DB886D}"/>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IN" dirty="0"/>
              <a:t>Credit Creation of Banks </a:t>
            </a:r>
          </a:p>
        </p:txBody>
      </p:sp>
      <p:sp>
        <p:nvSpPr>
          <p:cNvPr id="3" name="Content Placeholder 2">
            <a:extLst>
              <a:ext uri="{FF2B5EF4-FFF2-40B4-BE49-F238E27FC236}">
                <a16:creationId xmlns:a16="http://schemas.microsoft.com/office/drawing/2014/main" id="{D682F3BA-A29D-11AE-43E1-5E1476C3C2CB}"/>
              </a:ext>
            </a:extLst>
          </p:cNvPr>
          <p:cNvSpPr>
            <a:spLocks noGrp="1"/>
          </p:cNvSpPr>
          <p:nvPr>
            <p:ph idx="1"/>
          </p:nvPr>
        </p:nvSpPr>
        <p:spPr/>
        <p:txBody>
          <a:bodyPr/>
          <a:lstStyle/>
          <a:p>
            <a:r>
              <a:rPr lang="en-IN" dirty="0">
                <a:highlight>
                  <a:srgbClr val="FFFF00"/>
                </a:highlight>
              </a:rPr>
              <a:t>CRR (Cash Reserve Ratio) : 4.50%</a:t>
            </a:r>
          </a:p>
          <a:p>
            <a:r>
              <a:rPr lang="en-IN" dirty="0">
                <a:highlight>
                  <a:srgbClr val="FFFF00"/>
                </a:highlight>
              </a:rPr>
              <a:t>SLR (Statutory Liquidity Reserve): 18.00% </a:t>
            </a:r>
          </a:p>
          <a:p>
            <a:r>
              <a:rPr lang="en-IN" dirty="0"/>
              <a:t>Rs.100 </a:t>
            </a:r>
          </a:p>
          <a:p>
            <a:r>
              <a:rPr lang="en-IN" dirty="0"/>
              <a:t>Cannot lend Rs.100 to public </a:t>
            </a:r>
          </a:p>
          <a:p>
            <a:r>
              <a:rPr lang="en-IN" dirty="0"/>
              <a:t>Why? </a:t>
            </a:r>
          </a:p>
          <a:p>
            <a:r>
              <a:rPr lang="en-IN" dirty="0"/>
              <a:t>Is it mandatory or not? </a:t>
            </a:r>
          </a:p>
          <a:p>
            <a:r>
              <a:rPr lang="en-IN" dirty="0"/>
              <a:t>Yes? </a:t>
            </a:r>
          </a:p>
        </p:txBody>
      </p:sp>
    </p:spTree>
    <p:extLst>
      <p:ext uri="{BB962C8B-B14F-4D97-AF65-F5344CB8AC3E}">
        <p14:creationId xmlns:p14="http://schemas.microsoft.com/office/powerpoint/2010/main" val="175705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8E648-39B3-368C-87F7-EF1FA24FA82E}"/>
              </a:ext>
            </a:extLst>
          </p:cNvPr>
          <p:cNvSpPr>
            <a:spLocks noGrp="1"/>
          </p:cNvSpPr>
          <p:nvPr>
            <p:ph type="title"/>
          </p:nvPr>
        </p:nvSpPr>
        <p:spPr>
          <a:solidFill>
            <a:schemeClr val="accent3">
              <a:lumMod val="20000"/>
              <a:lumOff val="80000"/>
            </a:schemeClr>
          </a:solidFill>
        </p:spPr>
        <p:txBody>
          <a:bodyPr/>
          <a:lstStyle/>
          <a:p>
            <a:pPr>
              <a:defRPr/>
            </a:pPr>
            <a:r>
              <a:rPr lang="en-IN" dirty="0"/>
              <a:t>NBFC </a:t>
            </a:r>
          </a:p>
        </p:txBody>
      </p:sp>
      <p:graphicFrame>
        <p:nvGraphicFramePr>
          <p:cNvPr id="4" name="Table 4">
            <a:extLst>
              <a:ext uri="{FF2B5EF4-FFF2-40B4-BE49-F238E27FC236}">
                <a16:creationId xmlns:a16="http://schemas.microsoft.com/office/drawing/2014/main" id="{CED29DD6-958F-75F1-2CB9-34A72CD77198}"/>
              </a:ext>
            </a:extLst>
          </p:cNvPr>
          <p:cNvGraphicFramePr>
            <a:graphicFrameLocks noGrp="1"/>
          </p:cNvGraphicFramePr>
          <p:nvPr>
            <p:ph idx="1"/>
            <p:extLst>
              <p:ext uri="{D42A27DB-BD31-4B8C-83A1-F6EECF244321}">
                <p14:modId xmlns:p14="http://schemas.microsoft.com/office/powerpoint/2010/main" val="3661628986"/>
              </p:ext>
            </p:extLst>
          </p:nvPr>
        </p:nvGraphicFramePr>
        <p:xfrm>
          <a:off x="762000" y="1600200"/>
          <a:ext cx="8077200" cy="3170238"/>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518212">
                <a:tc>
                  <a:txBody>
                    <a:bodyPr/>
                    <a:lstStyle/>
                    <a:p>
                      <a:r>
                        <a:rPr lang="en-IN" sz="2800" dirty="0"/>
                        <a:t>Fund-based activities </a:t>
                      </a:r>
                    </a:p>
                  </a:txBody>
                  <a:tcPr marT="45725" marB="45725"/>
                </a:tc>
                <a:tc>
                  <a:txBody>
                    <a:bodyPr/>
                    <a:lstStyle/>
                    <a:p>
                      <a:r>
                        <a:rPr lang="en-IN" sz="2800" dirty="0"/>
                        <a:t>Fee-based activities </a:t>
                      </a:r>
                    </a:p>
                  </a:txBody>
                  <a:tcPr marT="45725" marB="45725"/>
                </a:tc>
                <a:extLst>
                  <a:ext uri="{0D108BD9-81ED-4DB2-BD59-A6C34878D82A}">
                    <a16:rowId xmlns:a16="http://schemas.microsoft.com/office/drawing/2014/main" val="10000"/>
                  </a:ext>
                </a:extLst>
              </a:tr>
              <a:tr h="2652026">
                <a:tc>
                  <a:txBody>
                    <a:bodyPr/>
                    <a:lstStyle/>
                    <a:p>
                      <a:pPr marL="285750" indent="-285750">
                        <a:buFont typeface="Arial" panose="020B0604020202020204" pitchFamily="34" charset="0"/>
                        <a:buChar char="•"/>
                      </a:pPr>
                      <a:r>
                        <a:rPr lang="en-IN" sz="2800" dirty="0"/>
                        <a:t>Equipment leasing, hire purchasing </a:t>
                      </a:r>
                    </a:p>
                    <a:p>
                      <a:pPr marL="285750" indent="-285750">
                        <a:buFont typeface="Arial" panose="020B0604020202020204" pitchFamily="34" charset="0"/>
                        <a:buChar char="•"/>
                      </a:pPr>
                      <a:r>
                        <a:rPr lang="en-IN" sz="2800" dirty="0"/>
                        <a:t>Consumer finance </a:t>
                      </a:r>
                    </a:p>
                    <a:p>
                      <a:pPr marL="285750" indent="-285750">
                        <a:buFont typeface="Arial" panose="020B0604020202020204" pitchFamily="34" charset="0"/>
                        <a:buChar char="•"/>
                      </a:pPr>
                      <a:r>
                        <a:rPr lang="en-IN" sz="2800" dirty="0"/>
                        <a:t>Bill discounting </a:t>
                      </a:r>
                    </a:p>
                    <a:p>
                      <a:pPr marL="285750" indent="-285750">
                        <a:buFont typeface="Arial" panose="020B0604020202020204" pitchFamily="34" charset="0"/>
                        <a:buChar char="•"/>
                      </a:pPr>
                      <a:r>
                        <a:rPr lang="en-IN" sz="2800" dirty="0"/>
                        <a:t>Factoring </a:t>
                      </a:r>
                    </a:p>
                    <a:p>
                      <a:pPr marL="285750" indent="-285750">
                        <a:buFont typeface="Arial" panose="020B0604020202020204" pitchFamily="34" charset="0"/>
                        <a:buChar char="•"/>
                      </a:pPr>
                      <a:r>
                        <a:rPr lang="en-IN" sz="2800" dirty="0"/>
                        <a:t>House Finance </a:t>
                      </a:r>
                    </a:p>
                  </a:txBody>
                  <a:tcPr marT="45725" marB="45725"/>
                </a:tc>
                <a:tc>
                  <a:txBody>
                    <a:bodyPr/>
                    <a:lstStyle/>
                    <a:p>
                      <a:pPr marL="285750" indent="-285750">
                        <a:buFont typeface="Arial" panose="020B0604020202020204" pitchFamily="34" charset="0"/>
                        <a:buChar char="•"/>
                      </a:pPr>
                      <a:r>
                        <a:rPr lang="en-IN" sz="2800" dirty="0"/>
                        <a:t>New Issue Management   </a:t>
                      </a:r>
                    </a:p>
                    <a:p>
                      <a:pPr marL="285750" indent="-285750">
                        <a:buFont typeface="Arial" panose="020B0604020202020204" pitchFamily="34" charset="0"/>
                        <a:buChar char="•"/>
                      </a:pPr>
                      <a:r>
                        <a:rPr lang="en-IN" sz="2800" dirty="0"/>
                        <a:t>Portfolio management </a:t>
                      </a:r>
                    </a:p>
                    <a:p>
                      <a:pPr marL="285750" indent="-285750">
                        <a:buFont typeface="Arial" panose="020B0604020202020204" pitchFamily="34" charset="0"/>
                        <a:buChar char="•"/>
                      </a:pPr>
                      <a:r>
                        <a:rPr lang="en-IN" sz="2800" dirty="0"/>
                        <a:t>Corporate counselling</a:t>
                      </a:r>
                    </a:p>
                    <a:p>
                      <a:pPr marL="285750" indent="-285750">
                        <a:buFont typeface="Arial" panose="020B0604020202020204" pitchFamily="34" charset="0"/>
                        <a:buChar char="•"/>
                      </a:pPr>
                      <a:r>
                        <a:rPr lang="en-IN" sz="2800" dirty="0"/>
                        <a:t>Loan syndication </a:t>
                      </a:r>
                    </a:p>
                    <a:p>
                      <a:pPr marL="285750" indent="-285750">
                        <a:buFont typeface="Arial" panose="020B0604020202020204" pitchFamily="34" charset="0"/>
                        <a:buChar char="•"/>
                      </a:pPr>
                      <a:r>
                        <a:rPr lang="en-IN" sz="2800" dirty="0"/>
                        <a:t>Advising on M&amp;A </a:t>
                      </a:r>
                    </a:p>
                    <a:p>
                      <a:pPr marL="0" indent="0">
                        <a:buFont typeface="Arial" panose="020B0604020202020204" pitchFamily="34" charset="0"/>
                        <a:buNone/>
                      </a:pPr>
                      <a:endParaRPr lang="en-IN" sz="2800" dirty="0"/>
                    </a:p>
                  </a:txBody>
                  <a:tcPr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D55CB10D-63BC-37CA-6042-55F9FD0CEABD}"/>
              </a:ext>
            </a:extLst>
          </p:cNvPr>
          <p:cNvSpPr>
            <a:spLocks noGrp="1"/>
          </p:cNvSpPr>
          <p:nvPr>
            <p:ph type="title"/>
          </p:nvPr>
        </p:nvSpPr>
        <p:spPr>
          <a:solidFill>
            <a:schemeClr val="accent6">
              <a:lumMod val="20000"/>
              <a:lumOff val="80000"/>
            </a:schemeClr>
          </a:solidFill>
        </p:spPr>
        <p:txBody>
          <a:bodyPr/>
          <a:lstStyle/>
          <a:p>
            <a:pPr>
              <a:defRPr/>
            </a:pPr>
            <a:r>
              <a:rPr lang="en-IN" altLang="en-US" dirty="0"/>
              <a:t>Other Financial Institutions </a:t>
            </a:r>
          </a:p>
        </p:txBody>
      </p:sp>
      <p:sp>
        <p:nvSpPr>
          <p:cNvPr id="31747" name="Content Placeholder 2">
            <a:extLst>
              <a:ext uri="{FF2B5EF4-FFF2-40B4-BE49-F238E27FC236}">
                <a16:creationId xmlns:a16="http://schemas.microsoft.com/office/drawing/2014/main" id="{BF341139-DF47-C459-7C39-845C6A2F1928}"/>
              </a:ext>
            </a:extLst>
          </p:cNvPr>
          <p:cNvSpPr>
            <a:spLocks noGrp="1"/>
          </p:cNvSpPr>
          <p:nvPr>
            <p:ph idx="1"/>
          </p:nvPr>
        </p:nvSpPr>
        <p:spPr/>
        <p:txBody>
          <a:bodyPr/>
          <a:lstStyle/>
          <a:p>
            <a:pPr algn="just"/>
            <a:r>
              <a:rPr lang="en-US" altLang="en-US" sz="2800" dirty="0"/>
              <a:t>“Other development financial institution" means a development financial institution licensed under Section 29 of the National Bank for Financing Infrastructure and Development Act, 2021</a:t>
            </a:r>
            <a:endParaRPr lang="en-IN" altLang="en-US" sz="2800" dirty="0"/>
          </a:p>
          <a:p>
            <a:r>
              <a:rPr lang="en-IN" altLang="en-US" dirty="0"/>
              <a:t>NABARD </a:t>
            </a:r>
          </a:p>
          <a:p>
            <a:r>
              <a:rPr lang="en-IN" altLang="en-US" dirty="0"/>
              <a:t>SIDBI</a:t>
            </a:r>
          </a:p>
          <a:p>
            <a:r>
              <a:rPr lang="en-IN" altLang="en-US" dirty="0"/>
              <a:t>SFCs</a:t>
            </a:r>
          </a:p>
          <a:p>
            <a:r>
              <a:rPr lang="en-IN" altLang="en-US" dirty="0"/>
              <a:t>EXIM Bank  </a:t>
            </a:r>
          </a:p>
          <a:p>
            <a:endParaRPr lang="en-I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A0CA-5D65-6B5E-F7BF-B5B64049BEFD}"/>
              </a:ext>
            </a:extLst>
          </p:cNvPr>
          <p:cNvSpPr>
            <a:spLocks noGrp="1"/>
          </p:cNvSpPr>
          <p:nvPr>
            <p:ph type="title"/>
          </p:nvPr>
        </p:nvSpPr>
        <p:spPr>
          <a:solidFill>
            <a:schemeClr val="accent3">
              <a:lumMod val="20000"/>
              <a:lumOff val="80000"/>
            </a:schemeClr>
          </a:solidFill>
        </p:spPr>
        <p:txBody>
          <a:bodyPr/>
          <a:lstStyle/>
          <a:p>
            <a:pPr>
              <a:defRPr/>
            </a:pPr>
            <a:r>
              <a:rPr lang="en-IN" dirty="0"/>
              <a:t>Other Institutions </a:t>
            </a:r>
          </a:p>
        </p:txBody>
      </p:sp>
      <p:sp>
        <p:nvSpPr>
          <p:cNvPr id="3" name="Content Placeholder 2">
            <a:extLst>
              <a:ext uri="{FF2B5EF4-FFF2-40B4-BE49-F238E27FC236}">
                <a16:creationId xmlns:a16="http://schemas.microsoft.com/office/drawing/2014/main" id="{5E4DCCDD-B2C4-6BA5-EAA1-2463657136F6}"/>
              </a:ext>
            </a:extLst>
          </p:cNvPr>
          <p:cNvSpPr>
            <a:spLocks noGrp="1"/>
          </p:cNvSpPr>
          <p:nvPr>
            <p:ph idx="1"/>
          </p:nvPr>
        </p:nvSpPr>
        <p:spPr>
          <a:solidFill>
            <a:schemeClr val="accent3">
              <a:lumMod val="20000"/>
              <a:lumOff val="80000"/>
            </a:schemeClr>
          </a:solidFill>
        </p:spPr>
        <p:txBody>
          <a:bodyPr/>
          <a:lstStyle/>
          <a:p>
            <a:pPr algn="just">
              <a:defRPr/>
            </a:pPr>
            <a:r>
              <a:rPr lang="en-US" dirty="0">
                <a:solidFill>
                  <a:srgbClr val="000000"/>
                </a:solidFill>
                <a:latin typeface="Times New Roman" panose="02020603050405020304" pitchFamily="18" charset="0"/>
              </a:rPr>
              <a:t>“Exim Bank” means the Export-Import Bank of India estab­lished under section 3 of the Export-Import Bank of India Act, 1981 (28 of 1981);]</a:t>
            </a:r>
          </a:p>
          <a:p>
            <a:pPr>
              <a:defRPr/>
            </a:pPr>
            <a:r>
              <a:rPr lang="en-US" dirty="0">
                <a:solidFill>
                  <a:srgbClr val="000000"/>
                </a:solidFill>
                <a:latin typeface="Times New Roman" panose="02020603050405020304" pitchFamily="18" charset="0"/>
              </a:rPr>
              <a:t>“National Housing Bank” means the National Housing Bank established under section 3 of the National Housing Bank Act, 1987;]</a:t>
            </a: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D8628B3B-7D8E-9BAE-C039-9A2758920F98}"/>
              </a:ext>
            </a:extLst>
          </p:cNvPr>
          <p:cNvSpPr>
            <a:spLocks noGrp="1"/>
          </p:cNvSpPr>
          <p:nvPr>
            <p:ph type="title"/>
          </p:nvPr>
        </p:nvSpPr>
        <p:spPr>
          <a:solidFill>
            <a:schemeClr val="accent6">
              <a:lumMod val="20000"/>
              <a:lumOff val="80000"/>
            </a:schemeClr>
          </a:solidFill>
        </p:spPr>
        <p:txBody>
          <a:bodyPr/>
          <a:lstStyle/>
          <a:p>
            <a:pPr>
              <a:defRPr/>
            </a:pPr>
            <a:r>
              <a:rPr lang="en-US" altLang="en-US" dirty="0"/>
              <a:t>NABARD </a:t>
            </a:r>
            <a:endParaRPr lang="en-IN" altLang="en-US" dirty="0"/>
          </a:p>
        </p:txBody>
      </p:sp>
      <p:sp>
        <p:nvSpPr>
          <p:cNvPr id="33795" name="Content Placeholder 2">
            <a:extLst>
              <a:ext uri="{FF2B5EF4-FFF2-40B4-BE49-F238E27FC236}">
                <a16:creationId xmlns:a16="http://schemas.microsoft.com/office/drawing/2014/main" id="{CFCED413-0E32-6458-D4ED-431226AC6ACE}"/>
              </a:ext>
            </a:extLst>
          </p:cNvPr>
          <p:cNvSpPr>
            <a:spLocks noGrp="1"/>
          </p:cNvSpPr>
          <p:nvPr>
            <p:ph idx="1"/>
          </p:nvPr>
        </p:nvSpPr>
        <p:spPr/>
        <p:txBody>
          <a:bodyPr/>
          <a:lstStyle/>
          <a:p>
            <a:pPr algn="just"/>
            <a:r>
              <a:rPr lang="en-US" altLang="en-US" dirty="0">
                <a:solidFill>
                  <a:srgbClr val="000000"/>
                </a:solidFill>
                <a:latin typeface="Times New Roman" panose="02020603050405020304" pitchFamily="18" charset="0"/>
              </a:rPr>
              <a:t>National Bank” means the National Bank for Agriculture and Rural Development established under section 3 of the National Bank for Agriculture and Rural Development Act, 1981;]</a:t>
            </a:r>
          </a:p>
          <a:p>
            <a:r>
              <a:rPr lang="en-US" altLang="en-US" dirty="0">
                <a:solidFill>
                  <a:srgbClr val="000000"/>
                </a:solidFill>
                <a:latin typeface="Times New Roman" panose="02020603050405020304" pitchFamily="18" charset="0"/>
              </a:rPr>
              <a:t>“Regional rural bank” means a regional rural bank estab­lished under section 3 of the Regional Rural Banks Act, 1976 (21 of 1976);]</a:t>
            </a:r>
            <a:r>
              <a:rPr lang="en-US" altLang="en-US" baseline="30000" dirty="0">
                <a:solidFill>
                  <a:srgbClr val="000000"/>
                </a:solidFill>
                <a:latin typeface="Times New Roman" panose="02020603050405020304" pitchFamily="18" charset="0"/>
              </a:rPr>
              <a:t> </a:t>
            </a:r>
            <a:endParaRPr lang="en-I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698EC224-A5D2-8725-DC0D-8FCB0BF28282}"/>
              </a:ext>
            </a:extLst>
          </p:cNvPr>
          <p:cNvSpPr>
            <a:spLocks noGrp="1"/>
          </p:cNvSpPr>
          <p:nvPr>
            <p:ph type="title"/>
          </p:nvPr>
        </p:nvSpPr>
        <p:spPr>
          <a:solidFill>
            <a:schemeClr val="accent6">
              <a:lumMod val="20000"/>
              <a:lumOff val="80000"/>
            </a:schemeClr>
          </a:solidFill>
        </p:spPr>
        <p:txBody>
          <a:bodyPr/>
          <a:lstStyle/>
          <a:p>
            <a:pPr>
              <a:defRPr/>
            </a:pPr>
            <a:r>
              <a:rPr lang="en-US" altLang="en-US" dirty="0"/>
              <a:t>SIDBI </a:t>
            </a:r>
            <a:endParaRPr lang="en-IN" altLang="en-US" dirty="0"/>
          </a:p>
        </p:txBody>
      </p:sp>
      <p:sp>
        <p:nvSpPr>
          <p:cNvPr id="34819" name="Content Placeholder 2">
            <a:extLst>
              <a:ext uri="{FF2B5EF4-FFF2-40B4-BE49-F238E27FC236}">
                <a16:creationId xmlns:a16="http://schemas.microsoft.com/office/drawing/2014/main" id="{4B4DF9CC-BF43-666F-477F-A6EDD138E389}"/>
              </a:ext>
            </a:extLst>
          </p:cNvPr>
          <p:cNvSpPr>
            <a:spLocks noGrp="1"/>
          </p:cNvSpPr>
          <p:nvPr>
            <p:ph idx="1"/>
          </p:nvPr>
        </p:nvSpPr>
        <p:spPr/>
        <p:txBody>
          <a:bodyPr/>
          <a:lstStyle/>
          <a:p>
            <a:pPr algn="just"/>
            <a:r>
              <a:rPr lang="en-US" altLang="en-US" dirty="0">
                <a:solidFill>
                  <a:srgbClr val="000000"/>
                </a:solidFill>
                <a:latin typeface="Times New Roman" panose="02020603050405020304" pitchFamily="18" charset="0"/>
              </a:rPr>
              <a:t>Small Industries Bank” means the Small Industries Development Bank of India established under section 3 of the Small Industries Development Bank of India Act, 1989;]</a:t>
            </a:r>
            <a:endParaRPr lang="en-I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974E5-C617-F621-841B-31A2AAFC3124}"/>
              </a:ext>
            </a:extLst>
          </p:cNvPr>
          <p:cNvSpPr>
            <a:spLocks noGrp="1"/>
          </p:cNvSpPr>
          <p:nvPr>
            <p:ph type="title"/>
          </p:nvPr>
        </p:nvSpPr>
        <p:spPr>
          <a:solidFill>
            <a:schemeClr val="accent3">
              <a:lumMod val="20000"/>
              <a:lumOff val="80000"/>
            </a:schemeClr>
          </a:solidFill>
        </p:spPr>
        <p:txBody>
          <a:bodyPr/>
          <a:lstStyle/>
          <a:p>
            <a:pPr>
              <a:defRPr/>
            </a:pPr>
            <a:r>
              <a:rPr lang="en-IN" dirty="0"/>
              <a:t>Banking Regulator </a:t>
            </a:r>
          </a:p>
        </p:txBody>
      </p:sp>
      <p:sp>
        <p:nvSpPr>
          <p:cNvPr id="3" name="Content Placeholder 2">
            <a:extLst>
              <a:ext uri="{FF2B5EF4-FFF2-40B4-BE49-F238E27FC236}">
                <a16:creationId xmlns:a16="http://schemas.microsoft.com/office/drawing/2014/main" id="{124272EA-D32F-C5E6-EC44-87FBD7B1A17F}"/>
              </a:ext>
            </a:extLst>
          </p:cNvPr>
          <p:cNvSpPr>
            <a:spLocks noGrp="1"/>
          </p:cNvSpPr>
          <p:nvPr>
            <p:ph idx="1"/>
          </p:nvPr>
        </p:nvSpPr>
        <p:spPr>
          <a:solidFill>
            <a:schemeClr val="accent4">
              <a:lumMod val="20000"/>
              <a:lumOff val="80000"/>
            </a:schemeClr>
          </a:solidFill>
        </p:spPr>
        <p:txBody>
          <a:bodyPr/>
          <a:lstStyle/>
          <a:p>
            <a:pPr>
              <a:defRPr/>
            </a:pPr>
            <a:r>
              <a:rPr lang="en-IN" sz="2800" dirty="0">
                <a:solidFill>
                  <a:srgbClr val="000000"/>
                </a:solidFill>
                <a:latin typeface="Arial" panose="020B0604020202020204" pitchFamily="34" charset="0"/>
                <a:ea typeface="Times New Roman" panose="02020603050405020304" pitchFamily="18" charset="0"/>
              </a:rPr>
              <a:t>Reserve Bank of India Act, 1934</a:t>
            </a:r>
          </a:p>
          <a:p>
            <a:pPr>
              <a:defRPr/>
            </a:pPr>
            <a:r>
              <a:rPr lang="en-IN" sz="2800" dirty="0">
                <a:solidFill>
                  <a:srgbClr val="000000"/>
                </a:solidFill>
                <a:latin typeface="Arial" panose="020B0604020202020204" pitchFamily="34" charset="0"/>
                <a:ea typeface="Times New Roman" panose="02020603050405020304" pitchFamily="18" charset="0"/>
              </a:rPr>
              <a:t>Banking Regulation Act, 1949</a:t>
            </a:r>
          </a:p>
          <a:p>
            <a:pPr>
              <a:defRPr/>
            </a:pPr>
            <a:r>
              <a:rPr lang="en-IN" sz="2800" dirty="0">
                <a:solidFill>
                  <a:srgbClr val="000000"/>
                </a:solidFill>
                <a:latin typeface="Arial" panose="020B0604020202020204" pitchFamily="34" charset="0"/>
                <a:ea typeface="Times New Roman" panose="02020603050405020304" pitchFamily="18" charset="0"/>
              </a:rPr>
              <a:t>Foreign Exchange Management Act, 1999</a:t>
            </a:r>
          </a:p>
          <a:p>
            <a:pPr>
              <a:defRPr/>
            </a:pPr>
            <a:r>
              <a:rPr lang="en-IN" sz="2800" dirty="0">
                <a:solidFill>
                  <a:srgbClr val="000000"/>
                </a:solidFill>
                <a:latin typeface="Arial" panose="020B0604020202020204" pitchFamily="34" charset="0"/>
                <a:ea typeface="Times New Roman" panose="02020603050405020304" pitchFamily="18" charset="0"/>
              </a:rPr>
              <a:t>Payment and Settlement Systems Act, 2007</a:t>
            </a:r>
          </a:p>
          <a:p>
            <a:pPr algn="just">
              <a:defRPr/>
            </a:pPr>
            <a:r>
              <a:rPr lang="en-IN" sz="2800" dirty="0">
                <a:solidFill>
                  <a:srgbClr val="000000"/>
                </a:solidFill>
                <a:latin typeface="Arial" panose="020B0604020202020204" pitchFamily="34" charset="0"/>
                <a:ea typeface="Times New Roman" panose="02020603050405020304" pitchFamily="18" charset="0"/>
              </a:rPr>
              <a:t>Deposit Insurance and Credit Guarantee Corporation Act, 1961</a:t>
            </a:r>
            <a:endParaRPr lang="en-IN" sz="2800" dirty="0">
              <a:latin typeface="Times New Roman" panose="02020603050405020304" pitchFamily="18" charset="0"/>
              <a:ea typeface="Times New Roman" panose="02020603050405020304" pitchFamily="18" charset="0"/>
            </a:endParaRPr>
          </a:p>
          <a:p>
            <a:pPr>
              <a:defRPr/>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C32FE96-9C89-DE37-26C9-7344E367F323}"/>
              </a:ext>
            </a:extLst>
          </p:cNvPr>
          <p:cNvSpPr>
            <a:spLocks noGrp="1"/>
          </p:cNvSpPr>
          <p:nvPr>
            <p:ph type="title"/>
          </p:nvPr>
        </p:nvSpPr>
        <p:spPr>
          <a:solidFill>
            <a:schemeClr val="accent6">
              <a:lumMod val="20000"/>
              <a:lumOff val="80000"/>
            </a:schemeClr>
          </a:solidFill>
        </p:spPr>
        <p:txBody>
          <a:bodyPr/>
          <a:lstStyle/>
          <a:p>
            <a:pPr>
              <a:defRPr/>
            </a:pPr>
            <a:r>
              <a:rPr lang="en-US" altLang="en-US" sz="4000" dirty="0"/>
              <a:t>Characteristics of the Banking Business</a:t>
            </a:r>
            <a:endParaRPr lang="en-IN" altLang="en-US" sz="4000" dirty="0"/>
          </a:p>
        </p:txBody>
      </p:sp>
      <p:sp>
        <p:nvSpPr>
          <p:cNvPr id="8195" name="Content Placeholder 2">
            <a:extLst>
              <a:ext uri="{FF2B5EF4-FFF2-40B4-BE49-F238E27FC236}">
                <a16:creationId xmlns:a16="http://schemas.microsoft.com/office/drawing/2014/main" id="{B116E1B3-A56B-4CC0-5610-076F31EE6541}"/>
              </a:ext>
            </a:extLst>
          </p:cNvPr>
          <p:cNvSpPr>
            <a:spLocks noGrp="1"/>
          </p:cNvSpPr>
          <p:nvPr>
            <p:ph idx="1"/>
          </p:nvPr>
        </p:nvSpPr>
        <p:spPr/>
        <p:txBody>
          <a:bodyPr/>
          <a:lstStyle/>
          <a:p>
            <a:pPr marL="0" indent="0">
              <a:buFont typeface="Arial" panose="020B0604020202020204" pitchFamily="34" charset="0"/>
              <a:buNone/>
            </a:pPr>
            <a:r>
              <a:rPr lang="en-US" altLang="en-US" dirty="0"/>
              <a:t>As per Section 5(b) of the Banking Regulation Act,1949 are as follows: </a:t>
            </a:r>
          </a:p>
          <a:p>
            <a:pPr lvl="1"/>
            <a:r>
              <a:rPr lang="en-US" altLang="en-US" dirty="0"/>
              <a:t>Acceptance of deposits from the public </a:t>
            </a:r>
          </a:p>
          <a:p>
            <a:pPr lvl="1"/>
            <a:r>
              <a:rPr lang="en-US" altLang="en-US" dirty="0"/>
              <a:t>For the purpose of lending or investment </a:t>
            </a:r>
          </a:p>
          <a:p>
            <a:pPr lvl="1"/>
            <a:r>
              <a:rPr lang="en-US" altLang="en-US" dirty="0"/>
              <a:t>Repayable on demand or otherwise </a:t>
            </a:r>
          </a:p>
          <a:p>
            <a:pPr lvl="1"/>
            <a:r>
              <a:rPr lang="en-US" altLang="en-US" dirty="0"/>
              <a:t>Withdrawable by means of any instrument whether a cheque or otherwise</a:t>
            </a:r>
            <a:endParaRPr lang="en-IN"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47239-188F-E912-AB04-C5961BBD9E58}"/>
              </a:ext>
            </a:extLst>
          </p:cNvPr>
          <p:cNvSpPr>
            <a:spLocks noGrp="1"/>
          </p:cNvSpPr>
          <p:nvPr>
            <p:ph type="title"/>
          </p:nvPr>
        </p:nvSpPr>
        <p:spPr>
          <a:solidFill>
            <a:schemeClr val="accent3">
              <a:lumMod val="20000"/>
              <a:lumOff val="80000"/>
            </a:schemeClr>
          </a:solidFill>
        </p:spPr>
        <p:txBody>
          <a:bodyPr/>
          <a:lstStyle/>
          <a:p>
            <a:pPr>
              <a:defRPr/>
            </a:pPr>
            <a:r>
              <a:rPr lang="en-IN" dirty="0"/>
              <a:t>Licencing of Banks </a:t>
            </a:r>
            <a:br>
              <a:rPr lang="en-IN" dirty="0"/>
            </a:br>
            <a:endParaRPr lang="en-IN" dirty="0"/>
          </a:p>
        </p:txBody>
      </p:sp>
      <p:sp>
        <p:nvSpPr>
          <p:cNvPr id="3" name="Content Placeholder 2">
            <a:extLst>
              <a:ext uri="{FF2B5EF4-FFF2-40B4-BE49-F238E27FC236}">
                <a16:creationId xmlns:a16="http://schemas.microsoft.com/office/drawing/2014/main" id="{BC8AD252-1316-248B-6B15-AAB91C4B353D}"/>
              </a:ext>
            </a:extLst>
          </p:cNvPr>
          <p:cNvSpPr>
            <a:spLocks noGrp="1"/>
          </p:cNvSpPr>
          <p:nvPr>
            <p:ph idx="1"/>
          </p:nvPr>
        </p:nvSpPr>
        <p:spPr>
          <a:solidFill>
            <a:schemeClr val="accent3">
              <a:lumMod val="20000"/>
              <a:lumOff val="80000"/>
            </a:schemeClr>
          </a:solidFill>
        </p:spPr>
        <p:txBody>
          <a:bodyPr/>
          <a:lstStyle/>
          <a:p>
            <a:pPr algn="just">
              <a:defRPr/>
            </a:pPr>
            <a:r>
              <a:rPr lang="en-US" sz="2400" dirty="0">
                <a:solidFill>
                  <a:srgbClr val="000000"/>
                </a:solidFill>
                <a:latin typeface="Arial" panose="020B0604020202020204" pitchFamily="34" charset="0"/>
              </a:rPr>
              <a:t>The Reserve Bank of India (RBI) issues </a:t>
            </a:r>
            <a:r>
              <a:rPr lang="en-US" sz="2400" dirty="0" err="1">
                <a:solidFill>
                  <a:srgbClr val="000000"/>
                </a:solidFill>
                <a:latin typeface="Arial" panose="020B0604020202020204" pitchFamily="34" charset="0"/>
              </a:rPr>
              <a:t>licences</a:t>
            </a:r>
            <a:r>
              <a:rPr lang="en-US" sz="2400" dirty="0">
                <a:solidFill>
                  <a:srgbClr val="000000"/>
                </a:solidFill>
                <a:latin typeface="Arial" panose="020B0604020202020204" pitchFamily="34" charset="0"/>
              </a:rPr>
              <a:t> to entities to carry on the business of banking and other businesses in which banking companies may engage, as defined and described in Sections 5 (b) and 6 (1) (a) to (o) of the Banking Regulation Act, 1949, respectively</a:t>
            </a:r>
            <a:r>
              <a:rPr lang="en-US" sz="3600" dirty="0">
                <a:solidFill>
                  <a:srgbClr val="000000"/>
                </a:solidFill>
                <a:latin typeface="Arial" panose="020B0604020202020204" pitchFamily="34" charset="0"/>
              </a:rPr>
              <a:t>.</a:t>
            </a:r>
          </a:p>
          <a:p>
            <a:pPr algn="just">
              <a:defRPr/>
            </a:pPr>
            <a:r>
              <a:rPr lang="en-US" sz="2400" dirty="0">
                <a:solidFill>
                  <a:srgbClr val="000000"/>
                </a:solidFill>
                <a:latin typeface="Arial" panose="020B0604020202020204" pitchFamily="34" charset="0"/>
              </a:rPr>
              <a:t>The payments bank will be registered as a public limited company under the Companies Act, 2013, and licensed under Section 22 of the Banking Regulation Act, 1949, with specific licensing conditions. </a:t>
            </a:r>
            <a:endParaRPr lang="en-IN" sz="24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03D94-30B3-9C16-D29C-263B8E66FD1F}"/>
              </a:ext>
            </a:extLst>
          </p:cNvPr>
          <p:cNvSpPr>
            <a:spLocks noGrp="1"/>
          </p:cNvSpPr>
          <p:nvPr>
            <p:ph type="title"/>
          </p:nvPr>
        </p:nvSpPr>
        <p:spPr>
          <a:solidFill>
            <a:schemeClr val="accent3">
              <a:lumMod val="40000"/>
              <a:lumOff val="60000"/>
            </a:schemeClr>
          </a:solidFill>
        </p:spPr>
        <p:txBody>
          <a:bodyPr/>
          <a:lstStyle/>
          <a:p>
            <a:pPr>
              <a:defRPr/>
            </a:pPr>
            <a:r>
              <a:rPr lang="en-US" dirty="0"/>
              <a:t>Non-performing Assets (NPA)</a:t>
            </a:r>
            <a:endParaRPr lang="en-IN" dirty="0"/>
          </a:p>
        </p:txBody>
      </p:sp>
      <p:sp>
        <p:nvSpPr>
          <p:cNvPr id="3" name="Content Placeholder 2">
            <a:extLst>
              <a:ext uri="{FF2B5EF4-FFF2-40B4-BE49-F238E27FC236}">
                <a16:creationId xmlns:a16="http://schemas.microsoft.com/office/drawing/2014/main" id="{6F21AEBA-0936-01DE-4D43-2309125A7E82}"/>
              </a:ext>
            </a:extLst>
          </p:cNvPr>
          <p:cNvSpPr>
            <a:spLocks noGrp="1"/>
          </p:cNvSpPr>
          <p:nvPr>
            <p:ph idx="1"/>
          </p:nvPr>
        </p:nvSpPr>
        <p:spPr>
          <a:xfrm>
            <a:off x="381000" y="1524000"/>
            <a:ext cx="8229600" cy="5059363"/>
          </a:xfrm>
          <a:solidFill>
            <a:schemeClr val="accent5">
              <a:lumMod val="20000"/>
              <a:lumOff val="80000"/>
            </a:schemeClr>
          </a:solidFill>
        </p:spPr>
        <p:txBody>
          <a:bodyPr/>
          <a:lstStyle/>
          <a:p>
            <a:pPr>
              <a:defRPr/>
            </a:pPr>
            <a:r>
              <a:rPr lang="en-US" sz="2000" dirty="0"/>
              <a:t>NPA is defined as a credit facility/advance whose:</a:t>
            </a:r>
          </a:p>
          <a:p>
            <a:pPr algn="just">
              <a:defRPr/>
            </a:pPr>
            <a:r>
              <a:rPr lang="en-US" sz="2000" dirty="0"/>
              <a:t> (</a:t>
            </a:r>
            <a:r>
              <a:rPr lang="en-US" sz="2000" dirty="0" err="1"/>
              <a:t>i</a:t>
            </a:r>
            <a:r>
              <a:rPr lang="en-US" sz="2000" dirty="0"/>
              <a:t>) Interest and/or instalment of principal remain overdue (i.e. an amount due has not been paid on the due date fixed by the bank) for more than 90 days (one quarter) in respect of a term-loan,</a:t>
            </a:r>
          </a:p>
          <a:p>
            <a:pPr algn="just">
              <a:defRPr/>
            </a:pPr>
            <a:r>
              <a:rPr lang="en-US" sz="2000" dirty="0"/>
              <a:t> (ii) Account remains ‘out of order’ for more than 90 days in respect of an overdraft (OD)/cash credit (CC). </a:t>
            </a:r>
          </a:p>
          <a:p>
            <a:pPr algn="just">
              <a:defRPr/>
            </a:pPr>
            <a:r>
              <a:rPr lang="en-US" sz="2000" dirty="0"/>
              <a:t>(iii) Bill remains overdue for more than 90 days in case of bills purchased/discounted. </a:t>
            </a:r>
          </a:p>
          <a:p>
            <a:pPr algn="just">
              <a:defRPr/>
            </a:pPr>
            <a:r>
              <a:rPr lang="en-US" sz="2000" dirty="0"/>
              <a:t> (iv) Interest and/or instalment of principal remains overdue for two harvest seasons but for a period not exceeding two half-years in case of advances granted for agricultural purposes, and </a:t>
            </a:r>
          </a:p>
          <a:p>
            <a:pPr algn="just">
              <a:defRPr/>
            </a:pPr>
            <a:r>
              <a:rPr lang="en-US" sz="2000" dirty="0"/>
              <a:t>(v) Amount to be viewed remains overdue for more than 90 days in respect of other accounts. </a:t>
            </a:r>
            <a:endParaRPr lang="en-IN" sz="20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43D53-B60A-8368-087A-C84DF5887EFC}"/>
              </a:ext>
            </a:extLst>
          </p:cNvPr>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defRPr/>
            </a:pPr>
            <a:r>
              <a:rPr lang="en-IN" dirty="0"/>
              <a:t>Types of NPA </a:t>
            </a:r>
          </a:p>
        </p:txBody>
      </p:sp>
      <p:sp>
        <p:nvSpPr>
          <p:cNvPr id="3" name="Content Placeholder 2">
            <a:extLst>
              <a:ext uri="{FF2B5EF4-FFF2-40B4-BE49-F238E27FC236}">
                <a16:creationId xmlns:a16="http://schemas.microsoft.com/office/drawing/2014/main" id="{11C98F4D-753E-B12A-BD7E-7243CD75C47F}"/>
              </a:ext>
            </a:extLst>
          </p:cNvPr>
          <p:cNvSpPr>
            <a:spLocks noGrp="1"/>
          </p:cNvSpPr>
          <p:nvPr>
            <p:ph idx="1"/>
          </p:nvPr>
        </p:nvSpPr>
        <p:spPr>
          <a:solidFill>
            <a:schemeClr val="accent5">
              <a:lumMod val="20000"/>
              <a:lumOff val="80000"/>
            </a:schemeClr>
          </a:solidFill>
        </p:spPr>
        <p:txBody>
          <a:bodyPr/>
          <a:lstStyle/>
          <a:p>
            <a:pPr>
              <a:defRPr/>
            </a:pPr>
            <a:r>
              <a:rPr lang="en-US" dirty="0"/>
              <a:t> (a) Sub-standard assets, </a:t>
            </a:r>
          </a:p>
          <a:p>
            <a:pPr>
              <a:defRPr/>
            </a:pPr>
            <a:r>
              <a:rPr lang="en-US" dirty="0"/>
              <a:t>(b) Doubtful assets, and </a:t>
            </a:r>
          </a:p>
          <a:p>
            <a:pPr>
              <a:defRPr/>
            </a:pPr>
            <a:r>
              <a:rPr lang="en-US" dirty="0"/>
              <a:t>(c) Loss assets</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B74E8-2F35-DD35-DBD5-52282A9D4D26}"/>
              </a:ext>
            </a:extLst>
          </p:cNvPr>
          <p:cNvSpPr>
            <a:spLocks noGrp="1"/>
          </p:cNvSpPr>
          <p:nvPr>
            <p:ph type="title"/>
          </p:nvPr>
        </p:nvSpPr>
        <p:spPr>
          <a:solidFill>
            <a:schemeClr val="accent5">
              <a:lumMod val="20000"/>
              <a:lumOff val="80000"/>
            </a:schemeClr>
          </a:solidFill>
        </p:spPr>
        <p:txBody>
          <a:bodyPr/>
          <a:lstStyle/>
          <a:p>
            <a:pPr>
              <a:defRPr/>
            </a:pPr>
            <a:r>
              <a:rPr lang="en-US" dirty="0"/>
              <a:t>Sub-standard asset</a:t>
            </a:r>
            <a:endParaRPr lang="en-IN" dirty="0"/>
          </a:p>
        </p:txBody>
      </p:sp>
      <p:sp>
        <p:nvSpPr>
          <p:cNvPr id="3" name="Content Placeholder 2">
            <a:extLst>
              <a:ext uri="{FF2B5EF4-FFF2-40B4-BE49-F238E27FC236}">
                <a16:creationId xmlns:a16="http://schemas.microsoft.com/office/drawing/2014/main" id="{3484698F-385E-B2CC-728C-BA384E51BC60}"/>
              </a:ext>
            </a:extLst>
          </p:cNvPr>
          <p:cNvSpPr>
            <a:spLocks noGrp="1"/>
          </p:cNvSpPr>
          <p:nvPr>
            <p:ph idx="1"/>
          </p:nvPr>
        </p:nvSpPr>
        <p:spPr>
          <a:solidFill>
            <a:schemeClr val="accent3">
              <a:lumMod val="20000"/>
              <a:lumOff val="80000"/>
            </a:schemeClr>
          </a:solidFill>
        </p:spPr>
        <p:txBody>
          <a:bodyPr/>
          <a:lstStyle/>
          <a:p>
            <a:pPr algn="just">
              <a:defRPr/>
            </a:pPr>
            <a:r>
              <a:rPr lang="en-US" dirty="0"/>
              <a:t>A sub-standard asset is one which is classified as NPA for a period not exceeding 12 months. </a:t>
            </a:r>
          </a:p>
          <a:p>
            <a:pPr algn="just">
              <a:defRPr/>
            </a:pPr>
            <a:r>
              <a:rPr lang="en-US" dirty="0"/>
              <a:t>In such cases, the current net worth of the borrower/guarantor or the current market value of the security charged is not enough to ensure full recovery of bank dues.</a:t>
            </a:r>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70AD-D974-E742-7504-FF4DFA096C47}"/>
              </a:ext>
            </a:extLst>
          </p:cNvPr>
          <p:cNvSpPr>
            <a:spLocks noGrp="1"/>
          </p:cNvSpPr>
          <p:nvPr>
            <p:ph type="title"/>
          </p:nvPr>
        </p:nvSpPr>
        <p:spPr>
          <a:solidFill>
            <a:schemeClr val="accent3">
              <a:lumMod val="20000"/>
              <a:lumOff val="80000"/>
            </a:schemeClr>
          </a:solidFill>
        </p:spPr>
        <p:txBody>
          <a:bodyPr/>
          <a:lstStyle/>
          <a:p>
            <a:pPr>
              <a:defRPr/>
            </a:pPr>
            <a:r>
              <a:rPr lang="en-US" dirty="0"/>
              <a:t>Doubtful assets</a:t>
            </a:r>
            <a:endParaRPr lang="en-IN" dirty="0"/>
          </a:p>
        </p:txBody>
      </p:sp>
      <p:sp>
        <p:nvSpPr>
          <p:cNvPr id="3" name="Content Placeholder 2">
            <a:extLst>
              <a:ext uri="{FF2B5EF4-FFF2-40B4-BE49-F238E27FC236}">
                <a16:creationId xmlns:a16="http://schemas.microsoft.com/office/drawing/2014/main" id="{30E8DE20-429C-A350-92BC-163955C29123}"/>
              </a:ext>
            </a:extLst>
          </p:cNvPr>
          <p:cNvSpPr>
            <a:spLocks noGrp="1"/>
          </p:cNvSpPr>
          <p:nvPr>
            <p:ph idx="1"/>
          </p:nvPr>
        </p:nvSpPr>
        <p:spPr>
          <a:solidFill>
            <a:schemeClr val="accent5">
              <a:lumMod val="20000"/>
              <a:lumOff val="80000"/>
            </a:schemeClr>
          </a:solidFill>
        </p:spPr>
        <p:txBody>
          <a:bodyPr/>
          <a:lstStyle/>
          <a:p>
            <a:pPr algn="just">
              <a:defRPr/>
            </a:pPr>
            <a:r>
              <a:rPr lang="en-US" dirty="0"/>
              <a:t>A doubtful asset is one which has remained NPA for a period exceeding 12 months. </a:t>
            </a:r>
          </a:p>
          <a:p>
            <a:pPr algn="just">
              <a:defRPr/>
            </a:pPr>
            <a:r>
              <a:rPr lang="en-US" sz="2800" dirty="0"/>
              <a:t>A loan classified as doubtful has all the weaknesses inherent in sub-standard assets, with the added characteristic that the weakness make collection or liquidation in full, on the basis of currently known facts, conditions and values, highly questionable and improbable.</a:t>
            </a:r>
            <a:endParaRPr lang="en-IN" sz="2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C01B-1DA5-94E1-7CB9-C5B09B215A67}"/>
              </a:ext>
            </a:extLst>
          </p:cNvPr>
          <p:cNvSpPr>
            <a:spLocks noGrp="1"/>
          </p:cNvSpPr>
          <p:nvPr>
            <p:ph type="title"/>
          </p:nvPr>
        </p:nvSpPr>
        <p:spPr>
          <a:xfrm>
            <a:off x="381000" y="228600"/>
            <a:ext cx="8229600" cy="1143000"/>
          </a:xfrm>
          <a:solidFill>
            <a:schemeClr val="accent5">
              <a:lumMod val="20000"/>
              <a:lumOff val="80000"/>
            </a:schemeClr>
          </a:solidFill>
        </p:spPr>
        <p:txBody>
          <a:bodyPr/>
          <a:lstStyle/>
          <a:p>
            <a:pPr>
              <a:defRPr/>
            </a:pPr>
            <a:r>
              <a:rPr lang="en-US" dirty="0"/>
              <a:t>Loss assets</a:t>
            </a:r>
            <a:endParaRPr lang="en-IN" dirty="0"/>
          </a:p>
        </p:txBody>
      </p:sp>
      <p:sp>
        <p:nvSpPr>
          <p:cNvPr id="3" name="Content Placeholder 2">
            <a:extLst>
              <a:ext uri="{FF2B5EF4-FFF2-40B4-BE49-F238E27FC236}">
                <a16:creationId xmlns:a16="http://schemas.microsoft.com/office/drawing/2014/main" id="{434A612D-1E9F-9D49-5C6C-521ADEBB0B61}"/>
              </a:ext>
            </a:extLst>
          </p:cNvPr>
          <p:cNvSpPr>
            <a:spLocks noGrp="1"/>
          </p:cNvSpPr>
          <p:nvPr>
            <p:ph idx="1"/>
          </p:nvPr>
        </p:nvSpPr>
        <p:spPr>
          <a:xfrm>
            <a:off x="457200" y="1600200"/>
            <a:ext cx="8229600" cy="4648200"/>
          </a:xfrm>
          <a:solidFill>
            <a:schemeClr val="accent3">
              <a:lumMod val="20000"/>
              <a:lumOff val="80000"/>
            </a:schemeClr>
          </a:solidFill>
        </p:spPr>
        <p:txBody>
          <a:bodyPr/>
          <a:lstStyle/>
          <a:p>
            <a:pPr algn="just">
              <a:defRPr/>
            </a:pPr>
            <a:r>
              <a:rPr lang="en-US" sz="2800" dirty="0"/>
              <a:t>A loss asset is one where loss has been identified by the bank or its internal or external auditors, or by the RBI inspection, though the amount has not been written off wholly. </a:t>
            </a:r>
          </a:p>
          <a:p>
            <a:pPr algn="just">
              <a:defRPr/>
            </a:pPr>
            <a:r>
              <a:rPr lang="en-US" sz="2800" dirty="0"/>
              <a:t>In other words, such an asset is considered uncollectible and of such little value that its continuance as a bankable asset is not warranted although there may be some salvage or recovery value.</a:t>
            </a:r>
            <a:endParaRPr lang="en-IN" sz="28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FC015-F14D-1A62-BF05-754053F53084}"/>
              </a:ext>
            </a:extLst>
          </p:cNvPr>
          <p:cNvSpPr>
            <a:spLocks noGrp="1"/>
          </p:cNvSpPr>
          <p:nvPr>
            <p:ph type="title"/>
          </p:nvPr>
        </p:nvSpPr>
        <p:spPr>
          <a:solidFill>
            <a:schemeClr val="accent3">
              <a:lumMod val="20000"/>
              <a:lumOff val="80000"/>
            </a:schemeClr>
          </a:solidFill>
        </p:spPr>
        <p:txBody>
          <a:bodyPr/>
          <a:lstStyle/>
          <a:p>
            <a:pPr>
              <a:defRPr/>
            </a:pPr>
            <a:r>
              <a:rPr lang="en-IN" dirty="0"/>
              <a:t>NPA Management </a:t>
            </a:r>
          </a:p>
        </p:txBody>
      </p:sp>
      <p:sp>
        <p:nvSpPr>
          <p:cNvPr id="3" name="Content Placeholder 2">
            <a:extLst>
              <a:ext uri="{FF2B5EF4-FFF2-40B4-BE49-F238E27FC236}">
                <a16:creationId xmlns:a16="http://schemas.microsoft.com/office/drawing/2014/main" id="{9952B697-1690-5349-01CE-B8D61F06ECEF}"/>
              </a:ext>
            </a:extLst>
          </p:cNvPr>
          <p:cNvSpPr>
            <a:spLocks noGrp="1"/>
          </p:cNvSpPr>
          <p:nvPr>
            <p:ph idx="1"/>
          </p:nvPr>
        </p:nvSpPr>
        <p:spPr>
          <a:solidFill>
            <a:schemeClr val="accent3">
              <a:lumMod val="20000"/>
              <a:lumOff val="80000"/>
            </a:schemeClr>
          </a:solidFill>
        </p:spPr>
        <p:txBody>
          <a:bodyPr/>
          <a:lstStyle/>
          <a:p>
            <a:pPr algn="just">
              <a:defRPr/>
            </a:pPr>
            <a:r>
              <a:rPr lang="en-US" dirty="0"/>
              <a:t>The mechanism comprises: </a:t>
            </a:r>
          </a:p>
          <a:p>
            <a:pPr algn="just">
              <a:defRPr/>
            </a:pPr>
            <a:r>
              <a:rPr lang="en-US" dirty="0"/>
              <a:t>(1) DRTs, (2) Recovery officers and (3) Debt Recovery Appellate Tribunals (DRATs).</a:t>
            </a:r>
          </a:p>
          <a:p>
            <a:pPr algn="just">
              <a:defRPr/>
            </a:pPr>
            <a:r>
              <a:rPr lang="en-US" dirty="0"/>
              <a:t>Corporate debt restructuring (CRD) system </a:t>
            </a:r>
          </a:p>
          <a:p>
            <a:pPr>
              <a:defRPr/>
            </a:pPr>
            <a:r>
              <a:rPr lang="en-US" dirty="0"/>
              <a:t>Securitization and reconstruction of Financial assets and enforcement of security Interest (SRFASESI Act 2002)</a:t>
            </a:r>
          </a:p>
          <a:p>
            <a:pPr>
              <a:defRPr/>
            </a:pPr>
            <a:r>
              <a:rPr lang="en-US" dirty="0"/>
              <a:t>IBC Code 2016 </a:t>
            </a:r>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4FBF5-F735-8AA5-8C22-2032308EDE1E}"/>
              </a:ext>
            </a:extLst>
          </p:cNvPr>
          <p:cNvSpPr>
            <a:spLocks noGrp="1"/>
          </p:cNvSpPr>
          <p:nvPr>
            <p:ph type="title"/>
          </p:nvPr>
        </p:nvSpPr>
        <p:spPr>
          <a:solidFill>
            <a:schemeClr val="accent3">
              <a:lumMod val="20000"/>
              <a:lumOff val="80000"/>
            </a:schemeClr>
          </a:solidFill>
        </p:spPr>
        <p:txBody>
          <a:bodyPr/>
          <a:lstStyle/>
          <a:p>
            <a:pPr>
              <a:defRPr/>
            </a:pPr>
            <a:r>
              <a:rPr lang="en-US" dirty="0"/>
              <a:t>Banking risks</a:t>
            </a:r>
            <a:endParaRPr lang="en-IN" dirty="0"/>
          </a:p>
        </p:txBody>
      </p:sp>
      <p:sp>
        <p:nvSpPr>
          <p:cNvPr id="3" name="Content Placeholder 2">
            <a:extLst>
              <a:ext uri="{FF2B5EF4-FFF2-40B4-BE49-F238E27FC236}">
                <a16:creationId xmlns:a16="http://schemas.microsoft.com/office/drawing/2014/main" id="{810176C6-2E6C-6C33-E7E7-09997B3F9E4C}"/>
              </a:ext>
            </a:extLst>
          </p:cNvPr>
          <p:cNvSpPr>
            <a:spLocks noGrp="1"/>
          </p:cNvSpPr>
          <p:nvPr>
            <p:ph idx="1"/>
          </p:nvPr>
        </p:nvSpPr>
        <p:spPr>
          <a:solidFill>
            <a:schemeClr val="accent3">
              <a:lumMod val="20000"/>
              <a:lumOff val="80000"/>
            </a:schemeClr>
          </a:solidFill>
        </p:spPr>
        <p:txBody>
          <a:bodyPr/>
          <a:lstStyle/>
          <a:p>
            <a:pPr>
              <a:defRPr/>
            </a:pPr>
            <a:r>
              <a:rPr lang="en-US" dirty="0"/>
              <a:t>Banking risks can be categorized into: </a:t>
            </a:r>
          </a:p>
          <a:p>
            <a:pPr>
              <a:defRPr/>
            </a:pPr>
            <a:r>
              <a:rPr lang="en-US" dirty="0"/>
              <a:t>(</a:t>
            </a:r>
            <a:r>
              <a:rPr lang="en-US" dirty="0" err="1"/>
              <a:t>i</a:t>
            </a:r>
            <a:r>
              <a:rPr lang="en-US" dirty="0"/>
              <a:t>) Business-related risks and</a:t>
            </a:r>
          </a:p>
          <a:p>
            <a:pPr>
              <a:defRPr/>
            </a:pPr>
            <a:r>
              <a:rPr lang="en-US" dirty="0"/>
              <a:t> (ii) Control-related risks</a:t>
            </a:r>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B3EBD-3383-C624-768E-221B75A70796}"/>
              </a:ext>
            </a:extLst>
          </p:cNvPr>
          <p:cNvSpPr>
            <a:spLocks noGrp="1"/>
          </p:cNvSpPr>
          <p:nvPr>
            <p:ph type="title"/>
          </p:nvPr>
        </p:nvSpPr>
        <p:spPr>
          <a:solidFill>
            <a:schemeClr val="accent3">
              <a:lumMod val="20000"/>
              <a:lumOff val="80000"/>
            </a:schemeClr>
          </a:solidFill>
        </p:spPr>
        <p:txBody>
          <a:bodyPr/>
          <a:lstStyle/>
          <a:p>
            <a:pPr>
              <a:defRPr/>
            </a:pPr>
            <a:r>
              <a:rPr lang="en-US" dirty="0"/>
              <a:t>Business-related risks</a:t>
            </a:r>
            <a:endParaRPr lang="en-IN" dirty="0"/>
          </a:p>
        </p:txBody>
      </p:sp>
      <p:sp>
        <p:nvSpPr>
          <p:cNvPr id="3" name="Content Placeholder 2">
            <a:extLst>
              <a:ext uri="{FF2B5EF4-FFF2-40B4-BE49-F238E27FC236}">
                <a16:creationId xmlns:a16="http://schemas.microsoft.com/office/drawing/2014/main" id="{7157565C-B8D8-C55B-E659-E124944A927D}"/>
              </a:ext>
            </a:extLst>
          </p:cNvPr>
          <p:cNvSpPr>
            <a:spLocks noGrp="1"/>
          </p:cNvSpPr>
          <p:nvPr>
            <p:ph idx="1"/>
          </p:nvPr>
        </p:nvSpPr>
        <p:spPr>
          <a:solidFill>
            <a:schemeClr val="accent3">
              <a:lumMod val="20000"/>
              <a:lumOff val="80000"/>
            </a:schemeClr>
          </a:solidFill>
        </p:spPr>
        <p:txBody>
          <a:bodyPr/>
          <a:lstStyle/>
          <a:p>
            <a:pPr>
              <a:defRPr/>
            </a:pPr>
            <a:r>
              <a:rPr lang="en-US" dirty="0"/>
              <a:t>They fall into six categories:</a:t>
            </a:r>
          </a:p>
          <a:p>
            <a:pPr lvl="1">
              <a:defRPr/>
            </a:pPr>
            <a:r>
              <a:rPr lang="en-US" dirty="0"/>
              <a:t>(a) Credit risk </a:t>
            </a:r>
          </a:p>
          <a:p>
            <a:pPr lvl="1" algn="just">
              <a:defRPr/>
            </a:pPr>
            <a:r>
              <a:rPr lang="en-US" dirty="0"/>
              <a:t>(b) Market risk comprising of </a:t>
            </a:r>
          </a:p>
          <a:p>
            <a:pPr lvl="2" algn="just">
              <a:defRPr/>
            </a:pPr>
            <a:r>
              <a:rPr lang="en-US" dirty="0"/>
              <a:t>interest rate risk, foreign exchange risk, equity price risk; commodity price risk and liquidity risk; </a:t>
            </a:r>
          </a:p>
          <a:p>
            <a:pPr lvl="1">
              <a:defRPr/>
            </a:pPr>
            <a:r>
              <a:rPr lang="en-US" dirty="0"/>
              <a:t>(c) Country risk; </a:t>
            </a:r>
          </a:p>
          <a:p>
            <a:pPr lvl="1">
              <a:defRPr/>
            </a:pPr>
            <a:r>
              <a:rPr lang="en-US" dirty="0"/>
              <a:t>(d) Business environment risk; </a:t>
            </a:r>
          </a:p>
          <a:p>
            <a:pPr lvl="1">
              <a:defRPr/>
            </a:pPr>
            <a:r>
              <a:rPr lang="en-US" dirty="0"/>
              <a:t>(e) Operational risk; and</a:t>
            </a:r>
          </a:p>
          <a:p>
            <a:pPr lvl="1">
              <a:defRPr/>
            </a:pPr>
            <a:r>
              <a:rPr lang="en-US" dirty="0"/>
              <a:t> (f) Group risk.</a:t>
            </a:r>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F1F8-552B-9C52-5435-1AD308898BA0}"/>
              </a:ext>
            </a:extLst>
          </p:cNvPr>
          <p:cNvSpPr>
            <a:spLocks noGrp="1"/>
          </p:cNvSpPr>
          <p:nvPr>
            <p:ph type="title"/>
          </p:nvPr>
        </p:nvSpPr>
        <p:spPr>
          <a:solidFill>
            <a:schemeClr val="accent3">
              <a:lumMod val="20000"/>
              <a:lumOff val="80000"/>
            </a:schemeClr>
          </a:solidFill>
        </p:spPr>
        <p:txBody>
          <a:bodyPr/>
          <a:lstStyle/>
          <a:p>
            <a:pPr>
              <a:defRPr/>
            </a:pPr>
            <a:r>
              <a:rPr lang="en-US" dirty="0"/>
              <a:t>Control-related risks.</a:t>
            </a:r>
            <a:endParaRPr lang="en-IN" dirty="0"/>
          </a:p>
        </p:txBody>
      </p:sp>
      <p:sp>
        <p:nvSpPr>
          <p:cNvPr id="46083" name="Content Placeholder 2">
            <a:extLst>
              <a:ext uri="{FF2B5EF4-FFF2-40B4-BE49-F238E27FC236}">
                <a16:creationId xmlns:a16="http://schemas.microsoft.com/office/drawing/2014/main" id="{47058203-D549-1170-1F50-7A97ECDE2932}"/>
              </a:ext>
            </a:extLst>
          </p:cNvPr>
          <p:cNvSpPr>
            <a:spLocks noGrp="1"/>
          </p:cNvSpPr>
          <p:nvPr>
            <p:ph idx="1"/>
          </p:nvPr>
        </p:nvSpPr>
        <p:spPr>
          <a:solidFill>
            <a:schemeClr val="accent5">
              <a:lumMod val="20000"/>
              <a:lumOff val="80000"/>
            </a:schemeClr>
          </a:solidFill>
        </p:spPr>
        <p:txBody>
          <a:bodyPr/>
          <a:lstStyle/>
          <a:p>
            <a:pPr algn="just"/>
            <a:r>
              <a:rPr lang="en-US" altLang="en-US" dirty="0"/>
              <a:t>Control related risks arise out of an absence/lack of control and supervisory systems</a:t>
            </a:r>
          </a:p>
          <a:p>
            <a:pPr algn="just"/>
            <a:r>
              <a:rPr lang="en-IN" altLang="en-US" dirty="0"/>
              <a:t>(Basel III framework</a:t>
            </a:r>
            <a:r>
              <a:rPr lang="en-US" altLang="en-US" dirty="0"/>
              <a:t>) </a:t>
            </a:r>
          </a:p>
          <a:p>
            <a:pPr algn="just"/>
            <a:r>
              <a:rPr lang="en-IN" altLang="en-US" dirty="0"/>
              <a:t>Interest rate risk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EE671D7-A392-6D42-FE27-B1B2D5E7E633}"/>
              </a:ext>
            </a:extLst>
          </p:cNvPr>
          <p:cNvSpPr>
            <a:spLocks noGrp="1"/>
          </p:cNvSpPr>
          <p:nvPr>
            <p:ph type="title"/>
          </p:nvPr>
        </p:nvSpPr>
        <p:spPr/>
        <p:txBody>
          <a:bodyPr/>
          <a:lstStyle/>
          <a:p>
            <a:r>
              <a:rPr lang="en-US" altLang="en-US" sz="2800"/>
              <a:t>Indian Financial System–Share by Asset Size (2017)</a:t>
            </a:r>
            <a:endParaRPr lang="en-IN" altLang="en-US" sz="2800"/>
          </a:p>
        </p:txBody>
      </p:sp>
      <p:graphicFrame>
        <p:nvGraphicFramePr>
          <p:cNvPr id="4" name="Table 4">
            <a:extLst>
              <a:ext uri="{FF2B5EF4-FFF2-40B4-BE49-F238E27FC236}">
                <a16:creationId xmlns:a16="http://schemas.microsoft.com/office/drawing/2014/main" id="{60F1752D-789F-BB4B-E513-C2031B540A76}"/>
              </a:ext>
            </a:extLst>
          </p:cNvPr>
          <p:cNvGraphicFramePr>
            <a:graphicFrameLocks noGrp="1"/>
          </p:cNvGraphicFramePr>
          <p:nvPr>
            <p:ph idx="1"/>
            <p:extLst>
              <p:ext uri="{D42A27DB-BD31-4B8C-83A1-F6EECF244321}">
                <p14:modId xmlns:p14="http://schemas.microsoft.com/office/powerpoint/2010/main" val="433906821"/>
              </p:ext>
            </p:extLst>
          </p:nvPr>
        </p:nvGraphicFramePr>
        <p:xfrm>
          <a:off x="381000" y="1630363"/>
          <a:ext cx="8305800" cy="4633912"/>
        </p:xfrm>
        <a:graphic>
          <a:graphicData uri="http://schemas.openxmlformats.org/drawingml/2006/table">
            <a:tbl>
              <a:tblPr firstRow="1" bandRow="1">
                <a:tableStyleId>{5C22544A-7EE6-4342-B048-85BDC9FD1C3A}</a:tableStyleId>
              </a:tblPr>
              <a:tblGrid>
                <a:gridCol w="4921956">
                  <a:extLst>
                    <a:ext uri="{9D8B030D-6E8A-4147-A177-3AD203B41FA5}">
                      <a16:colId xmlns:a16="http://schemas.microsoft.com/office/drawing/2014/main" val="20000"/>
                    </a:ext>
                  </a:extLst>
                </a:gridCol>
                <a:gridCol w="3383844">
                  <a:extLst>
                    <a:ext uri="{9D8B030D-6E8A-4147-A177-3AD203B41FA5}">
                      <a16:colId xmlns:a16="http://schemas.microsoft.com/office/drawing/2014/main" val="20001"/>
                    </a:ext>
                  </a:extLst>
                </a:gridCol>
              </a:tblGrid>
              <a:tr h="701184">
                <a:tc>
                  <a:txBody>
                    <a:bodyPr/>
                    <a:lstStyle/>
                    <a:p>
                      <a:r>
                        <a:rPr lang="en-US" sz="2000" dirty="0"/>
                        <a:t>Segment Market</a:t>
                      </a:r>
                      <a:endParaRPr lang="en-IN" sz="2000" dirty="0"/>
                    </a:p>
                  </a:txBody>
                  <a:tcPr marT="45729" marB="45729"/>
                </a:tc>
                <a:tc>
                  <a:txBody>
                    <a:bodyPr/>
                    <a:lstStyle/>
                    <a:p>
                      <a:r>
                        <a:rPr lang="en-US" sz="2000" dirty="0"/>
                        <a:t>Share of Financial Assets (Percentage)</a:t>
                      </a:r>
                      <a:endParaRPr lang="en-IN" sz="2000" dirty="0"/>
                    </a:p>
                  </a:txBody>
                  <a:tcPr marT="45729" marB="45729"/>
                </a:tc>
                <a:extLst>
                  <a:ext uri="{0D108BD9-81ED-4DB2-BD59-A6C34878D82A}">
                    <a16:rowId xmlns:a16="http://schemas.microsoft.com/office/drawing/2014/main" val="10000"/>
                  </a:ext>
                </a:extLst>
              </a:tr>
              <a:tr h="457294">
                <a:tc>
                  <a:txBody>
                    <a:bodyPr/>
                    <a:lstStyle/>
                    <a:p>
                      <a:r>
                        <a:rPr lang="en-IN" sz="2400" dirty="0"/>
                        <a:t>Banks</a:t>
                      </a:r>
                    </a:p>
                  </a:txBody>
                  <a:tcPr marT="45729" marB="45729"/>
                </a:tc>
                <a:tc>
                  <a:txBody>
                    <a:bodyPr/>
                    <a:lstStyle/>
                    <a:p>
                      <a:pPr algn="ctr"/>
                      <a:r>
                        <a:rPr lang="en-IN" sz="2400" dirty="0"/>
                        <a:t>51</a:t>
                      </a:r>
                    </a:p>
                  </a:txBody>
                  <a:tcPr marT="45729" marB="45729"/>
                </a:tc>
                <a:extLst>
                  <a:ext uri="{0D108BD9-81ED-4DB2-BD59-A6C34878D82A}">
                    <a16:rowId xmlns:a16="http://schemas.microsoft.com/office/drawing/2014/main" val="10001"/>
                  </a:ext>
                </a:extLst>
              </a:tr>
              <a:tr h="1188964">
                <a:tc>
                  <a:txBody>
                    <a:bodyPr/>
                    <a:lstStyle/>
                    <a:p>
                      <a:r>
                        <a:rPr lang="en-US" sz="2400" dirty="0"/>
                        <a:t>Financial Institutions, Insurance companies and Housing finance companies</a:t>
                      </a:r>
                      <a:endParaRPr lang="en-IN" sz="2400" dirty="0"/>
                    </a:p>
                  </a:txBody>
                  <a:tcPr marT="45729" marB="45729"/>
                </a:tc>
                <a:tc>
                  <a:txBody>
                    <a:bodyPr/>
                    <a:lstStyle/>
                    <a:p>
                      <a:pPr algn="ctr"/>
                      <a:r>
                        <a:rPr lang="en-IN" sz="2400" dirty="0"/>
                        <a:t>15</a:t>
                      </a:r>
                    </a:p>
                  </a:txBody>
                  <a:tcPr marT="45729" marB="45729"/>
                </a:tc>
                <a:extLst>
                  <a:ext uri="{0D108BD9-81ED-4DB2-BD59-A6C34878D82A}">
                    <a16:rowId xmlns:a16="http://schemas.microsoft.com/office/drawing/2014/main" val="10002"/>
                  </a:ext>
                </a:extLst>
              </a:tr>
              <a:tr h="457294">
                <a:tc>
                  <a:txBody>
                    <a:bodyPr/>
                    <a:lstStyle/>
                    <a:p>
                      <a:r>
                        <a:rPr lang="en-IN" sz="2400" dirty="0"/>
                        <a:t>Non-banking Financial Institutions</a:t>
                      </a:r>
                    </a:p>
                  </a:txBody>
                  <a:tcPr marT="45729" marB="45729"/>
                </a:tc>
                <a:tc>
                  <a:txBody>
                    <a:bodyPr/>
                    <a:lstStyle/>
                    <a:p>
                      <a:pPr algn="ctr"/>
                      <a:r>
                        <a:rPr lang="en-IN" sz="2400" dirty="0"/>
                        <a:t>12</a:t>
                      </a:r>
                    </a:p>
                  </a:txBody>
                  <a:tcPr marT="45729" marB="45729"/>
                </a:tc>
                <a:extLst>
                  <a:ext uri="{0D108BD9-81ED-4DB2-BD59-A6C34878D82A}">
                    <a16:rowId xmlns:a16="http://schemas.microsoft.com/office/drawing/2014/main" val="10003"/>
                  </a:ext>
                </a:extLst>
              </a:tr>
              <a:tr h="457294">
                <a:tc>
                  <a:txBody>
                    <a:bodyPr/>
                    <a:lstStyle/>
                    <a:p>
                      <a:r>
                        <a:rPr lang="en-IN" sz="2400" dirty="0"/>
                        <a:t>Mutual Funds</a:t>
                      </a:r>
                    </a:p>
                  </a:txBody>
                  <a:tcPr marT="45729" marB="45729"/>
                </a:tc>
                <a:tc>
                  <a:txBody>
                    <a:bodyPr/>
                    <a:lstStyle/>
                    <a:p>
                      <a:pPr algn="ctr"/>
                      <a:r>
                        <a:rPr lang="en-IN" sz="2400" dirty="0"/>
                        <a:t>13</a:t>
                      </a:r>
                    </a:p>
                  </a:txBody>
                  <a:tcPr marT="45729" marB="45729"/>
                </a:tc>
                <a:extLst>
                  <a:ext uri="{0D108BD9-81ED-4DB2-BD59-A6C34878D82A}">
                    <a16:rowId xmlns:a16="http://schemas.microsoft.com/office/drawing/2014/main" val="10004"/>
                  </a:ext>
                </a:extLst>
              </a:tr>
              <a:tr h="457294">
                <a:tc>
                  <a:txBody>
                    <a:bodyPr/>
                    <a:lstStyle/>
                    <a:p>
                      <a:r>
                        <a:rPr lang="en-IN" sz="2400" dirty="0"/>
                        <a:t>Provident and Pension Funds</a:t>
                      </a:r>
                    </a:p>
                  </a:txBody>
                  <a:tcPr marT="45729" marB="45729"/>
                </a:tc>
                <a:tc>
                  <a:txBody>
                    <a:bodyPr/>
                    <a:lstStyle/>
                    <a:p>
                      <a:pPr algn="ctr"/>
                      <a:r>
                        <a:rPr lang="en-IN" sz="2400" dirty="0"/>
                        <a:t>9</a:t>
                      </a:r>
                    </a:p>
                  </a:txBody>
                  <a:tcPr marT="45729" marB="45729"/>
                </a:tc>
                <a:extLst>
                  <a:ext uri="{0D108BD9-81ED-4DB2-BD59-A6C34878D82A}">
                    <a16:rowId xmlns:a16="http://schemas.microsoft.com/office/drawing/2014/main" val="10005"/>
                  </a:ext>
                </a:extLst>
              </a:tr>
              <a:tr h="457294">
                <a:tc>
                  <a:txBody>
                    <a:bodyPr/>
                    <a:lstStyle/>
                    <a:p>
                      <a:r>
                        <a:rPr lang="en-IN" sz="2400" dirty="0"/>
                        <a:t>Total</a:t>
                      </a:r>
                    </a:p>
                  </a:txBody>
                  <a:tcPr marT="45729" marB="45729"/>
                </a:tc>
                <a:tc>
                  <a:txBody>
                    <a:bodyPr/>
                    <a:lstStyle/>
                    <a:p>
                      <a:pPr algn="ctr"/>
                      <a:r>
                        <a:rPr lang="en-IN" sz="2400" dirty="0"/>
                        <a:t>100</a:t>
                      </a:r>
                    </a:p>
                  </a:txBody>
                  <a:tcPr marT="45729" marB="45729"/>
                </a:tc>
                <a:extLst>
                  <a:ext uri="{0D108BD9-81ED-4DB2-BD59-A6C34878D82A}">
                    <a16:rowId xmlns:a16="http://schemas.microsoft.com/office/drawing/2014/main" val="10006"/>
                  </a:ext>
                </a:extLst>
              </a:tr>
              <a:tr h="457294">
                <a:tc gridSpan="2">
                  <a:txBody>
                    <a:bodyPr/>
                    <a:lstStyle/>
                    <a:p>
                      <a:r>
                        <a:rPr lang="en-IN" sz="2400" dirty="0"/>
                        <a:t>Source: Source: RBI, Financial Stability Report, 2017 </a:t>
                      </a:r>
                    </a:p>
                  </a:txBody>
                  <a:tcPr marT="45729" marB="45729"/>
                </a:tc>
                <a:tc hMerge="1">
                  <a:txBody>
                    <a:bodyPr/>
                    <a:lstStyle/>
                    <a:p>
                      <a:endParaRPr lang="en-IN"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46D3-341D-E08B-6EC6-6AE868E843E4}"/>
              </a:ext>
            </a:extLst>
          </p:cNvPr>
          <p:cNvSpPr>
            <a:spLocks noGrp="1"/>
          </p:cNvSpPr>
          <p:nvPr>
            <p:ph type="title"/>
          </p:nvPr>
        </p:nvSpPr>
        <p:spPr>
          <a:solidFill>
            <a:schemeClr val="accent3">
              <a:lumMod val="20000"/>
              <a:lumOff val="80000"/>
            </a:schemeClr>
          </a:solidFill>
        </p:spPr>
        <p:txBody>
          <a:bodyPr/>
          <a:lstStyle/>
          <a:p>
            <a:pPr>
              <a:defRPr/>
            </a:pPr>
            <a:r>
              <a:rPr lang="en-IN" dirty="0"/>
              <a:t>Credit Risk Management </a:t>
            </a:r>
          </a:p>
        </p:txBody>
      </p:sp>
      <p:sp>
        <p:nvSpPr>
          <p:cNvPr id="3" name="Content Placeholder 2">
            <a:extLst>
              <a:ext uri="{FF2B5EF4-FFF2-40B4-BE49-F238E27FC236}">
                <a16:creationId xmlns:a16="http://schemas.microsoft.com/office/drawing/2014/main" id="{7320FC0D-0CB8-5D46-BF44-FBAA3568ED82}"/>
              </a:ext>
            </a:extLst>
          </p:cNvPr>
          <p:cNvSpPr>
            <a:spLocks noGrp="1"/>
          </p:cNvSpPr>
          <p:nvPr>
            <p:ph idx="1"/>
          </p:nvPr>
        </p:nvSpPr>
        <p:spPr>
          <a:xfrm>
            <a:off x="457200" y="1295400"/>
            <a:ext cx="8229600" cy="4876800"/>
          </a:xfrm>
          <a:solidFill>
            <a:schemeClr val="accent4">
              <a:lumMod val="20000"/>
              <a:lumOff val="80000"/>
            </a:schemeClr>
          </a:solidFill>
        </p:spPr>
        <p:txBody>
          <a:bodyPr/>
          <a:lstStyle/>
          <a:p>
            <a:pPr>
              <a:defRPr/>
            </a:pPr>
            <a:r>
              <a:rPr lang="en-IN" sz="2400" dirty="0"/>
              <a:t>Risk Planning </a:t>
            </a:r>
          </a:p>
          <a:p>
            <a:pPr lvl="1">
              <a:defRPr/>
            </a:pPr>
            <a:r>
              <a:rPr lang="en-IN" sz="2000" dirty="0"/>
              <a:t>Defining/ procedures/policies </a:t>
            </a:r>
          </a:p>
          <a:p>
            <a:pPr lvl="1">
              <a:defRPr/>
            </a:pPr>
            <a:r>
              <a:rPr lang="en-IN" sz="2000" dirty="0"/>
              <a:t>Designing of Credit process </a:t>
            </a:r>
          </a:p>
          <a:p>
            <a:pPr>
              <a:defRPr/>
            </a:pPr>
            <a:r>
              <a:rPr lang="en-IN" sz="2400" dirty="0"/>
              <a:t>Risk management and Monitoring </a:t>
            </a:r>
          </a:p>
          <a:p>
            <a:pPr lvl="1">
              <a:defRPr/>
            </a:pPr>
            <a:r>
              <a:rPr lang="en-IN" sz="2000" dirty="0"/>
              <a:t>Credit rating </a:t>
            </a:r>
          </a:p>
          <a:p>
            <a:pPr lvl="1">
              <a:defRPr/>
            </a:pPr>
            <a:r>
              <a:rPr lang="en-IN" sz="2000" dirty="0"/>
              <a:t>Review of credit proposals </a:t>
            </a:r>
          </a:p>
          <a:p>
            <a:pPr lvl="1">
              <a:defRPr/>
            </a:pPr>
            <a:r>
              <a:rPr lang="en-IN" sz="2000" dirty="0"/>
              <a:t>Asset review </a:t>
            </a:r>
          </a:p>
          <a:p>
            <a:pPr lvl="1">
              <a:defRPr/>
            </a:pPr>
            <a:r>
              <a:rPr lang="en-IN" sz="2000" dirty="0"/>
              <a:t>Sector review </a:t>
            </a:r>
          </a:p>
          <a:p>
            <a:pPr>
              <a:defRPr/>
            </a:pPr>
            <a:r>
              <a:rPr lang="en-IN" sz="2400" dirty="0"/>
              <a:t>Risk Analytics </a:t>
            </a:r>
          </a:p>
          <a:p>
            <a:pPr lvl="1">
              <a:defRPr/>
            </a:pPr>
            <a:r>
              <a:rPr lang="en-IN" dirty="0"/>
              <a:t>Credit risk and pricing models </a:t>
            </a:r>
          </a:p>
          <a:p>
            <a:pPr lvl="1">
              <a:defRPr/>
            </a:pPr>
            <a:r>
              <a:rPr lang="en-IN" dirty="0"/>
              <a:t>Portfolio analysis and reporting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68,550 Thank You Stock Photos, Pictures &amp; Royalty-Free Images - iStock">
            <a:extLst>
              <a:ext uri="{FF2B5EF4-FFF2-40B4-BE49-F238E27FC236}">
                <a16:creationId xmlns:a16="http://schemas.microsoft.com/office/drawing/2014/main" id="{1387C4F8-A808-86B7-EF6A-35E21C56A3D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25513" y="1447800"/>
            <a:ext cx="7304087" cy="3854450"/>
          </a:xfr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259F5-C591-6FD0-6270-2E789698D06B}"/>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IN" dirty="0"/>
              <a:t>Reserve Bank of India </a:t>
            </a:r>
          </a:p>
        </p:txBody>
      </p:sp>
      <p:sp>
        <p:nvSpPr>
          <p:cNvPr id="3" name="Content Placeholder 2">
            <a:extLst>
              <a:ext uri="{FF2B5EF4-FFF2-40B4-BE49-F238E27FC236}">
                <a16:creationId xmlns:a16="http://schemas.microsoft.com/office/drawing/2014/main" id="{8AA75A72-0283-35CE-CDA0-27E12FB867CB}"/>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en-US" b="0" i="0" dirty="0">
                <a:effectLst/>
                <a:latin typeface="Arial" panose="020B0604020202020204" pitchFamily="34" charset="0"/>
                <a:cs typeface="Arial" panose="020B0604020202020204" pitchFamily="34" charset="0"/>
              </a:rPr>
              <a:t>The RBI is the central bank of India. It was established in 1935 under a special act of the </a:t>
            </a:r>
            <a:r>
              <a:rPr lang="en-US" b="0" i="0" strike="noStrike" dirty="0">
                <a:effectLst/>
                <a:latin typeface="Arial" panose="020B0604020202020204" pitchFamily="34" charset="0"/>
                <a:cs typeface="Arial" panose="020B0604020202020204" pitchFamily="34" charset="0"/>
              </a:rPr>
              <a:t>parliament</a:t>
            </a:r>
            <a:r>
              <a:rPr lang="en-US" b="0" i="0" dirty="0">
                <a:effectLst/>
                <a:latin typeface="Arial" panose="020B0604020202020204" pitchFamily="34" charset="0"/>
                <a:cs typeface="Arial" panose="020B0604020202020204" pitchFamily="34" charset="0"/>
              </a:rPr>
              <a:t>. </a:t>
            </a:r>
          </a:p>
          <a:p>
            <a:pPr algn="just"/>
            <a:r>
              <a:rPr lang="en-US" b="0" i="0" dirty="0">
                <a:effectLst/>
                <a:latin typeface="Arial" panose="020B0604020202020204" pitchFamily="34" charset="0"/>
                <a:cs typeface="Arial" panose="020B0604020202020204" pitchFamily="34" charset="0"/>
              </a:rPr>
              <a:t>The RBI is the main </a:t>
            </a:r>
            <a:r>
              <a:rPr lang="en-US" b="0" i="0" strike="noStrike" dirty="0">
                <a:effectLst/>
                <a:latin typeface="Arial" panose="020B0604020202020204" pitchFamily="34" charset="0"/>
                <a:cs typeface="Arial" panose="020B0604020202020204" pitchFamily="34" charset="0"/>
              </a:rPr>
              <a:t>authority</a:t>
            </a:r>
            <a:r>
              <a:rPr lang="en-US" b="0" i="0" dirty="0">
                <a:effectLst/>
                <a:latin typeface="Arial" panose="020B0604020202020204" pitchFamily="34" charset="0"/>
                <a:cs typeface="Arial" panose="020B0604020202020204" pitchFamily="34" charset="0"/>
              </a:rPr>
              <a:t> for the monetary policy of the country. The main functions of the RBI are to maintain </a:t>
            </a:r>
            <a:r>
              <a:rPr lang="en-US" b="0" i="0" strike="noStrike" dirty="0">
                <a:effectLst/>
                <a:latin typeface="Arial" panose="020B0604020202020204" pitchFamily="34" charset="0"/>
                <a:cs typeface="Arial" panose="020B0604020202020204" pitchFamily="34" charset="0"/>
              </a:rPr>
              <a:t>financial</a:t>
            </a:r>
            <a:r>
              <a:rPr lang="en-US" b="0" i="0" dirty="0">
                <a:effectLst/>
                <a:latin typeface="Arial" panose="020B0604020202020204" pitchFamily="34" charset="0"/>
                <a:cs typeface="Arial" panose="020B0604020202020204" pitchFamily="34" charset="0"/>
              </a:rPr>
              <a:t> stability and the required level of liquidity in the </a:t>
            </a:r>
            <a:r>
              <a:rPr lang="en-US" b="0" i="0" strike="noStrike" dirty="0">
                <a:effectLst/>
                <a:latin typeface="Arial" panose="020B0604020202020204" pitchFamily="34" charset="0"/>
                <a:cs typeface="Arial" panose="020B0604020202020204" pitchFamily="34" charset="0"/>
              </a:rPr>
              <a:t>economy</a:t>
            </a:r>
            <a:r>
              <a:rPr lang="en-US" b="0" i="0" dirty="0">
                <a:effectLst/>
                <a:latin typeface="Arial" panose="020B0604020202020204" pitchFamily="34" charset="0"/>
                <a:cs typeface="Arial" panose="020B0604020202020204" pitchFamily="34" charset="0"/>
              </a:rPr>
              <a:t>.</a:t>
            </a:r>
            <a:endParaRPr lang="en-IN"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2763650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3F85-0AB1-955A-628C-2E21F4413E18}"/>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IN" dirty="0"/>
              <a:t>RBI: Functions </a:t>
            </a:r>
          </a:p>
        </p:txBody>
      </p:sp>
      <p:sp>
        <p:nvSpPr>
          <p:cNvPr id="3" name="Content Placeholder 2">
            <a:extLst>
              <a:ext uri="{FF2B5EF4-FFF2-40B4-BE49-F238E27FC236}">
                <a16:creationId xmlns:a16="http://schemas.microsoft.com/office/drawing/2014/main" id="{3EC63CAD-E8C1-424D-1F85-FAE802ED3401}"/>
              </a:ext>
            </a:extLst>
          </p:cNvPr>
          <p:cNvSpPr>
            <a:spLocks noGrp="1"/>
          </p:cNvSpPr>
          <p:nvPr>
            <p:ph idx="1"/>
          </p:nvPr>
        </p:nvSpPr>
        <p:spPr>
          <a:xfrm>
            <a:off x="457200" y="1600200"/>
            <a:ext cx="8229600" cy="4724400"/>
          </a:xfrm>
        </p:spPr>
        <p:style>
          <a:lnRef idx="2">
            <a:schemeClr val="dk1"/>
          </a:lnRef>
          <a:fillRef idx="1">
            <a:schemeClr val="lt1"/>
          </a:fillRef>
          <a:effectRef idx="0">
            <a:schemeClr val="dk1"/>
          </a:effectRef>
          <a:fontRef idx="minor">
            <a:schemeClr val="dk1"/>
          </a:fontRef>
        </p:style>
        <p:txBody>
          <a:bodyPr/>
          <a:lstStyle/>
          <a:p>
            <a:pPr algn="just">
              <a:buFont typeface="Arial" panose="020B0604020202020204" pitchFamily="34" charset="0"/>
              <a:buChar char="•"/>
            </a:pPr>
            <a:r>
              <a:rPr lang="en-US" b="0" i="0" dirty="0">
                <a:solidFill>
                  <a:srgbClr val="333333"/>
                </a:solidFill>
                <a:effectLst/>
                <a:latin typeface="GothamSSm"/>
              </a:rPr>
              <a:t>The RBI prints currency notes except one rupee note and its subsidiary coins in India.</a:t>
            </a:r>
          </a:p>
          <a:p>
            <a:pPr algn="l">
              <a:buFont typeface="Arial" panose="020B0604020202020204" pitchFamily="34" charset="0"/>
              <a:buChar char="•"/>
            </a:pPr>
            <a:r>
              <a:rPr lang="en-US" b="0" i="0" dirty="0">
                <a:solidFill>
                  <a:srgbClr val="333333"/>
                </a:solidFill>
                <a:effectLst/>
                <a:latin typeface="GothamSSm"/>
              </a:rPr>
              <a:t>The RBI operates as a banker to the banks.</a:t>
            </a:r>
          </a:p>
          <a:p>
            <a:pPr algn="l">
              <a:buFont typeface="Arial" panose="020B0604020202020204" pitchFamily="34" charset="0"/>
              <a:buChar char="•"/>
            </a:pPr>
            <a:r>
              <a:rPr lang="en-US" b="0" i="0" dirty="0">
                <a:solidFill>
                  <a:srgbClr val="333333"/>
                </a:solidFill>
                <a:effectLst/>
                <a:latin typeface="GothamSSm"/>
              </a:rPr>
              <a:t>The RBI oversees the operations of other banks in India.</a:t>
            </a:r>
          </a:p>
          <a:p>
            <a:pPr algn="just">
              <a:buFont typeface="Arial" panose="020B0604020202020204" pitchFamily="34" charset="0"/>
              <a:buChar char="•"/>
            </a:pPr>
            <a:r>
              <a:rPr lang="en-US" b="0" i="0" dirty="0">
                <a:solidFill>
                  <a:srgbClr val="333333"/>
                </a:solidFill>
                <a:effectLst/>
                <a:latin typeface="GothamSSm"/>
              </a:rPr>
              <a:t>The RBI provides loans to other banks in India for certain reasons such as client lending. It serves as a final resort for all banks in financial difficulties.</a:t>
            </a:r>
          </a:p>
          <a:p>
            <a:endParaRPr lang="en-IN" dirty="0"/>
          </a:p>
        </p:txBody>
      </p:sp>
    </p:spTree>
    <p:extLst>
      <p:ext uri="{BB962C8B-B14F-4D97-AF65-F5344CB8AC3E}">
        <p14:creationId xmlns:p14="http://schemas.microsoft.com/office/powerpoint/2010/main" val="2200592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1727</TotalTime>
  <Words>4101</Words>
  <Application>Microsoft Office PowerPoint</Application>
  <PresentationFormat>On-screen Show (4:3)</PresentationFormat>
  <Paragraphs>416</Paragraphs>
  <Slides>71</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71</vt:i4>
      </vt:variant>
    </vt:vector>
  </HeadingPairs>
  <TitlesOfParts>
    <vt:vector size="89" baseType="lpstr">
      <vt:lpstr>-apple-system</vt:lpstr>
      <vt:lpstr>Arial</vt:lpstr>
      <vt:lpstr>Calibri</vt:lpstr>
      <vt:lpstr>Gilroy</vt:lpstr>
      <vt:lpstr>Google Sans</vt:lpstr>
      <vt:lpstr>GothamSSm</vt:lpstr>
      <vt:lpstr>GrowwSans</vt:lpstr>
      <vt:lpstr>Lato</vt:lpstr>
      <vt:lpstr>myriad pro</vt:lpstr>
      <vt:lpstr>MyriadPro-Regular</vt:lpstr>
      <vt:lpstr>open_sansbold</vt:lpstr>
      <vt:lpstr>Poppins</vt:lpstr>
      <vt:lpstr>PT Sans</vt:lpstr>
      <vt:lpstr>Rubik-Regular</vt:lpstr>
      <vt:lpstr>Symbol</vt:lpstr>
      <vt:lpstr>Tahoma</vt:lpstr>
      <vt:lpstr>Times New Roman</vt:lpstr>
      <vt:lpstr>Office Theme</vt:lpstr>
      <vt:lpstr>Financial Institutions  </vt:lpstr>
      <vt:lpstr>Financial Institutions (FIs)  </vt:lpstr>
      <vt:lpstr>Financial Institutions</vt:lpstr>
      <vt:lpstr>Banking Institutions </vt:lpstr>
      <vt:lpstr>Banking-Meaning  </vt:lpstr>
      <vt:lpstr>Characteristics of the Banking Business</vt:lpstr>
      <vt:lpstr>Indian Financial System–Share by Asset Size (2017)</vt:lpstr>
      <vt:lpstr>Reserve Bank of India </vt:lpstr>
      <vt:lpstr>RBI: Functions </vt:lpstr>
      <vt:lpstr>RBI: Functions </vt:lpstr>
      <vt:lpstr> Instruments of monetary policy of RBI  </vt:lpstr>
      <vt:lpstr>Cash Reserve Ratio (CRR) </vt:lpstr>
      <vt:lpstr>NDTL (Net Demand and Time Liabilities) </vt:lpstr>
      <vt:lpstr>Statutory Liquidity Ratio (SLR) </vt:lpstr>
      <vt:lpstr>SLR Requirement </vt:lpstr>
      <vt:lpstr>Calculation of SLR </vt:lpstr>
      <vt:lpstr>Bank Rate </vt:lpstr>
      <vt:lpstr> What is REPO Rate? </vt:lpstr>
      <vt:lpstr>Bank Rate vs Repo Rate </vt:lpstr>
      <vt:lpstr>Bank Rate vs Repo Rate</vt:lpstr>
      <vt:lpstr>Bank Rate and Repo Rate: Impact </vt:lpstr>
      <vt:lpstr> For Consumers </vt:lpstr>
      <vt:lpstr>Impact of Repo Rate </vt:lpstr>
      <vt:lpstr> What is Reverse Repo Rate? </vt:lpstr>
      <vt:lpstr>Commercial Banks </vt:lpstr>
      <vt:lpstr>As per the RBI </vt:lpstr>
      <vt:lpstr>Scheduled Commercial Banks </vt:lpstr>
      <vt:lpstr>Non-Scheduled Commercial Banks </vt:lpstr>
      <vt:lpstr>‘Scheduled Commercial Banks</vt:lpstr>
      <vt:lpstr>As on 31st March 2024</vt:lpstr>
      <vt:lpstr>New Private Sector Banks</vt:lpstr>
      <vt:lpstr>Old Private sector Banks</vt:lpstr>
      <vt:lpstr>Local Area Banks </vt:lpstr>
      <vt:lpstr>Small Finance Banks</vt:lpstr>
      <vt:lpstr>List of Small Finance Banks (2015) </vt:lpstr>
      <vt:lpstr>Payments Banks</vt:lpstr>
      <vt:lpstr>List of Payment Banks </vt:lpstr>
      <vt:lpstr>Banking Business </vt:lpstr>
      <vt:lpstr>Lending of Funds</vt:lpstr>
      <vt:lpstr>Bank Portfolio </vt:lpstr>
      <vt:lpstr>Lending of Funds by Banks</vt:lpstr>
      <vt:lpstr>Corporate lending </vt:lpstr>
      <vt:lpstr> Project Finance &amp; Infrastructure Finance </vt:lpstr>
      <vt:lpstr>Infrastructure financing  </vt:lpstr>
      <vt:lpstr> Export Finance </vt:lpstr>
      <vt:lpstr> Bill Financing </vt:lpstr>
      <vt:lpstr>Others </vt:lpstr>
      <vt:lpstr>Lending to agriculture</vt:lpstr>
      <vt:lpstr> Lending to Priority Sector  </vt:lpstr>
      <vt:lpstr>Priority Sector Lending </vt:lpstr>
      <vt:lpstr>Lending to industry</vt:lpstr>
      <vt:lpstr>NBFCs </vt:lpstr>
      <vt:lpstr>Credit Creation of Banks </vt:lpstr>
      <vt:lpstr>NBFC </vt:lpstr>
      <vt:lpstr>Other Financial Institutions </vt:lpstr>
      <vt:lpstr>Other Institutions </vt:lpstr>
      <vt:lpstr>NABARD </vt:lpstr>
      <vt:lpstr>SIDBI </vt:lpstr>
      <vt:lpstr>Banking Regulator </vt:lpstr>
      <vt:lpstr>Licencing of Banks  </vt:lpstr>
      <vt:lpstr>Non-performing Assets (NPA)</vt:lpstr>
      <vt:lpstr>Types of NPA </vt:lpstr>
      <vt:lpstr>Sub-standard asset</vt:lpstr>
      <vt:lpstr>Doubtful assets</vt:lpstr>
      <vt:lpstr>Loss assets</vt:lpstr>
      <vt:lpstr>NPA Management </vt:lpstr>
      <vt:lpstr>Banking risks</vt:lpstr>
      <vt:lpstr>Business-related risks</vt:lpstr>
      <vt:lpstr>Control-related risks.</vt:lpstr>
      <vt:lpstr>Credit Risk Management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Development: Role of NSS</dc:title>
  <dc:creator>CU_COMMERCE_10</dc:creator>
  <cp:lastModifiedBy>Ashish Kumar Sana</cp:lastModifiedBy>
  <cp:revision>116</cp:revision>
  <dcterms:created xsi:type="dcterms:W3CDTF">2006-08-16T00:00:00Z</dcterms:created>
  <dcterms:modified xsi:type="dcterms:W3CDTF">2024-10-20T07:56:42Z</dcterms:modified>
</cp:coreProperties>
</file>