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55" r:id="rId2"/>
    <p:sldId id="392" r:id="rId3"/>
    <p:sldId id="393" r:id="rId4"/>
    <p:sldId id="394" r:id="rId5"/>
    <p:sldId id="395" r:id="rId6"/>
    <p:sldId id="391" r:id="rId7"/>
    <p:sldId id="376" r:id="rId8"/>
    <p:sldId id="396" r:id="rId9"/>
    <p:sldId id="397" r:id="rId10"/>
    <p:sldId id="399" r:id="rId11"/>
    <p:sldId id="400" r:id="rId12"/>
    <p:sldId id="404" r:id="rId13"/>
    <p:sldId id="398" r:id="rId14"/>
    <p:sldId id="401" r:id="rId15"/>
    <p:sldId id="358" r:id="rId16"/>
    <p:sldId id="402" r:id="rId17"/>
    <p:sldId id="403" r:id="rId18"/>
    <p:sldId id="377" r:id="rId19"/>
    <p:sldId id="378" r:id="rId20"/>
    <p:sldId id="379" r:id="rId21"/>
    <p:sldId id="380" r:id="rId22"/>
    <p:sldId id="381" r:id="rId23"/>
    <p:sldId id="360" r:id="rId24"/>
    <p:sldId id="383" r:id="rId25"/>
    <p:sldId id="384" r:id="rId26"/>
    <p:sldId id="382" r:id="rId27"/>
    <p:sldId id="361" r:id="rId28"/>
    <p:sldId id="363" r:id="rId29"/>
    <p:sldId id="364" r:id="rId30"/>
    <p:sldId id="365" r:id="rId31"/>
    <p:sldId id="366" r:id="rId32"/>
    <p:sldId id="370" r:id="rId33"/>
    <p:sldId id="367" r:id="rId34"/>
    <p:sldId id="368" r:id="rId35"/>
    <p:sldId id="385" r:id="rId36"/>
    <p:sldId id="371" r:id="rId37"/>
    <p:sldId id="386" r:id="rId38"/>
    <p:sldId id="387" r:id="rId39"/>
    <p:sldId id="362" r:id="rId40"/>
    <p:sldId id="389" r:id="rId4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a:srgbClr val="FFFFFF"/>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98" y="5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755B28-876C-4677-A447-FC51F5D95FE0}"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IN"/>
        </a:p>
      </dgm:t>
    </dgm:pt>
    <dgm:pt modelId="{4E6A043A-80E8-45B0-9742-5DC94B1D0946}">
      <dgm:prSet phldrT="[Text]"/>
      <dgm:spPr>
        <a:solidFill>
          <a:srgbClr val="FFFFCC">
            <a:alpha val="90000"/>
          </a:srgbClr>
        </a:solidFill>
      </dgm:spPr>
      <dgm:t>
        <a:bodyPr/>
        <a:lstStyle/>
        <a:p>
          <a:r>
            <a:rPr lang="en-IN" dirty="0"/>
            <a:t>Financial Services </a:t>
          </a:r>
        </a:p>
      </dgm:t>
    </dgm:pt>
    <dgm:pt modelId="{9A748559-A3F8-462A-BDB9-5D4361DAEBC7}" type="parTrans" cxnId="{D2BBD1C2-C875-4373-8B33-95413EC774F1}">
      <dgm:prSet/>
      <dgm:spPr/>
      <dgm:t>
        <a:bodyPr/>
        <a:lstStyle/>
        <a:p>
          <a:endParaRPr lang="en-IN"/>
        </a:p>
      </dgm:t>
    </dgm:pt>
    <dgm:pt modelId="{A6EC34A1-81A1-40EE-B476-17356B736FAA}" type="sibTrans" cxnId="{D2BBD1C2-C875-4373-8B33-95413EC774F1}">
      <dgm:prSet/>
      <dgm:spPr/>
      <dgm:t>
        <a:bodyPr/>
        <a:lstStyle/>
        <a:p>
          <a:endParaRPr lang="en-IN"/>
        </a:p>
      </dgm:t>
    </dgm:pt>
    <dgm:pt modelId="{216D3BA9-803F-4123-97DC-ACD3AD33D45D}">
      <dgm:prSet phldrT="[Text]" custT="1"/>
      <dgm:spPr>
        <a:solidFill>
          <a:schemeClr val="accent3">
            <a:lumMod val="40000"/>
            <a:lumOff val="60000"/>
            <a:alpha val="90000"/>
          </a:schemeClr>
        </a:solidFill>
      </dgm:spPr>
      <dgm:t>
        <a:bodyPr/>
        <a:lstStyle/>
        <a:p>
          <a:pPr algn="ctr">
            <a:buNone/>
          </a:pPr>
          <a:r>
            <a:rPr lang="en-IN" sz="3200" dirty="0"/>
            <a:t>Fee-based</a:t>
          </a:r>
          <a:r>
            <a:rPr lang="en-IN" sz="2300" dirty="0"/>
            <a:t> </a:t>
          </a:r>
        </a:p>
        <a:p>
          <a:pPr algn="l">
            <a:buFont typeface="Arial" panose="020B0604020202020204" pitchFamily="34" charset="0"/>
            <a:buChar char="•"/>
          </a:pPr>
          <a:r>
            <a:rPr lang="en-IN" sz="2300" dirty="0"/>
            <a:t>Leasing </a:t>
          </a:r>
        </a:p>
        <a:p>
          <a:pPr algn="l">
            <a:buFont typeface="Arial" panose="020B0604020202020204" pitchFamily="34" charset="0"/>
            <a:buChar char="•"/>
          </a:pPr>
          <a:r>
            <a:rPr lang="en-IN" sz="2300" dirty="0"/>
            <a:t>Hire purchase </a:t>
          </a:r>
        </a:p>
        <a:p>
          <a:pPr algn="l">
            <a:buFont typeface="Arial" panose="020B0604020202020204" pitchFamily="34" charset="0"/>
            <a:buChar char="•"/>
          </a:pPr>
          <a:r>
            <a:rPr lang="en-IN" sz="2300" dirty="0"/>
            <a:t>Factoring </a:t>
          </a:r>
        </a:p>
        <a:p>
          <a:pPr algn="l">
            <a:buFont typeface="Arial" panose="020B0604020202020204" pitchFamily="34" charset="0"/>
            <a:buChar char="•"/>
          </a:pPr>
          <a:r>
            <a:rPr lang="en-IN" sz="2300" dirty="0"/>
            <a:t>Credit Financing </a:t>
          </a:r>
        </a:p>
        <a:p>
          <a:pPr algn="l">
            <a:buFont typeface="Arial" panose="020B0604020202020204" pitchFamily="34" charset="0"/>
            <a:buChar char="•"/>
          </a:pPr>
          <a:r>
            <a:rPr lang="en-IN" sz="2300" dirty="0"/>
            <a:t>Housing Financing</a:t>
          </a:r>
        </a:p>
      </dgm:t>
    </dgm:pt>
    <dgm:pt modelId="{A5E9455A-7E92-4EDD-BE81-12FE88D689EB}" type="parTrans" cxnId="{D70999F3-BF15-4AF6-9335-2418ECC02AAF}">
      <dgm:prSet/>
      <dgm:spPr/>
      <dgm:t>
        <a:bodyPr/>
        <a:lstStyle/>
        <a:p>
          <a:endParaRPr lang="en-IN"/>
        </a:p>
      </dgm:t>
    </dgm:pt>
    <dgm:pt modelId="{6DCB1B8E-9E98-48A1-8392-6C8339AD8EE0}" type="sibTrans" cxnId="{D70999F3-BF15-4AF6-9335-2418ECC02AAF}">
      <dgm:prSet/>
      <dgm:spPr/>
      <dgm:t>
        <a:bodyPr/>
        <a:lstStyle/>
        <a:p>
          <a:endParaRPr lang="en-IN"/>
        </a:p>
      </dgm:t>
    </dgm:pt>
    <dgm:pt modelId="{4E91BD95-5B05-49DA-88F2-1CA48C042395}">
      <dgm:prSet phldrT="[Text]"/>
      <dgm:spPr>
        <a:solidFill>
          <a:schemeClr val="accent3">
            <a:lumMod val="40000"/>
            <a:lumOff val="60000"/>
            <a:alpha val="90000"/>
          </a:schemeClr>
        </a:solidFill>
      </dgm:spPr>
      <dgm:t>
        <a:bodyPr/>
        <a:lstStyle/>
        <a:p>
          <a:pPr algn="ctr"/>
          <a:r>
            <a:rPr lang="en-IN" b="1" dirty="0"/>
            <a:t>Fund-based</a:t>
          </a:r>
        </a:p>
        <a:p>
          <a:pPr algn="l"/>
          <a:r>
            <a:rPr lang="en-IN" dirty="0"/>
            <a:t>Issue Management </a:t>
          </a:r>
        </a:p>
        <a:p>
          <a:pPr algn="l"/>
          <a:r>
            <a:rPr lang="en-IN" dirty="0"/>
            <a:t>Portfolio Management </a:t>
          </a:r>
        </a:p>
        <a:p>
          <a:pPr algn="l"/>
          <a:r>
            <a:rPr lang="en-IN" dirty="0"/>
            <a:t>Corporate </a:t>
          </a:r>
          <a:r>
            <a:rPr lang="en-IN" dirty="0" err="1"/>
            <a:t>Counsellig</a:t>
          </a:r>
          <a:r>
            <a:rPr lang="en-IN" dirty="0"/>
            <a:t> </a:t>
          </a:r>
        </a:p>
        <a:p>
          <a:pPr algn="l"/>
          <a:r>
            <a:rPr lang="en-IN" dirty="0"/>
            <a:t>Merchant banking  </a:t>
          </a:r>
        </a:p>
        <a:p>
          <a:pPr algn="l"/>
          <a:r>
            <a:rPr lang="en-IN" dirty="0"/>
            <a:t>Credit rating </a:t>
          </a:r>
        </a:p>
      </dgm:t>
    </dgm:pt>
    <dgm:pt modelId="{9B3CBCFA-F195-42E1-B83B-F501AA428CE6}" type="parTrans" cxnId="{30E957D4-F8CE-48D2-B464-4D9211EBE5D8}">
      <dgm:prSet/>
      <dgm:spPr/>
      <dgm:t>
        <a:bodyPr/>
        <a:lstStyle/>
        <a:p>
          <a:endParaRPr lang="en-IN"/>
        </a:p>
      </dgm:t>
    </dgm:pt>
    <dgm:pt modelId="{53139BB4-C77A-4472-AF44-31188E8B773E}" type="sibTrans" cxnId="{30E957D4-F8CE-48D2-B464-4D9211EBE5D8}">
      <dgm:prSet/>
      <dgm:spPr/>
      <dgm:t>
        <a:bodyPr/>
        <a:lstStyle/>
        <a:p>
          <a:endParaRPr lang="en-IN"/>
        </a:p>
      </dgm:t>
    </dgm:pt>
    <dgm:pt modelId="{DF18C57A-30E6-428A-93ED-232FC840C16F}" type="pres">
      <dgm:prSet presAssocID="{4A755B28-876C-4677-A447-FC51F5D95FE0}" presName="hierChild1" presStyleCnt="0">
        <dgm:presLayoutVars>
          <dgm:chPref val="1"/>
          <dgm:dir/>
          <dgm:animOne val="branch"/>
          <dgm:animLvl val="lvl"/>
          <dgm:resizeHandles/>
        </dgm:presLayoutVars>
      </dgm:prSet>
      <dgm:spPr/>
    </dgm:pt>
    <dgm:pt modelId="{E8604ED3-864E-491D-9C56-F613A616BF73}" type="pres">
      <dgm:prSet presAssocID="{4E6A043A-80E8-45B0-9742-5DC94B1D0946}" presName="hierRoot1" presStyleCnt="0"/>
      <dgm:spPr/>
    </dgm:pt>
    <dgm:pt modelId="{087B4997-E7D1-4B88-8FAD-3F2A7A3CAEED}" type="pres">
      <dgm:prSet presAssocID="{4E6A043A-80E8-45B0-9742-5DC94B1D0946}" presName="composite" presStyleCnt="0"/>
      <dgm:spPr/>
    </dgm:pt>
    <dgm:pt modelId="{5C75C83E-DA9F-47D2-BF16-A67B7104A86D}" type="pres">
      <dgm:prSet presAssocID="{4E6A043A-80E8-45B0-9742-5DC94B1D0946}" presName="background" presStyleLbl="node0" presStyleIdx="0" presStyleCnt="1"/>
      <dgm:spPr/>
    </dgm:pt>
    <dgm:pt modelId="{FC1AF92D-0372-4CC7-8953-D1B4A44CA0FC}" type="pres">
      <dgm:prSet presAssocID="{4E6A043A-80E8-45B0-9742-5DC94B1D0946}" presName="text" presStyleLbl="fgAcc0" presStyleIdx="0" presStyleCnt="1" custScaleX="316765" custLinFactNeighborX="-2068" custLinFactNeighborY="-23878">
        <dgm:presLayoutVars>
          <dgm:chPref val="3"/>
        </dgm:presLayoutVars>
      </dgm:prSet>
      <dgm:spPr/>
    </dgm:pt>
    <dgm:pt modelId="{6CD34801-40CD-4666-A8C8-DD056F41E980}" type="pres">
      <dgm:prSet presAssocID="{4E6A043A-80E8-45B0-9742-5DC94B1D0946}" presName="hierChild2" presStyleCnt="0"/>
      <dgm:spPr/>
    </dgm:pt>
    <dgm:pt modelId="{D7FF6503-8F03-473D-B630-54DABFC168EE}" type="pres">
      <dgm:prSet presAssocID="{A5E9455A-7E92-4EDD-BE81-12FE88D689EB}" presName="Name10" presStyleLbl="parChTrans1D2" presStyleIdx="0" presStyleCnt="2"/>
      <dgm:spPr/>
    </dgm:pt>
    <dgm:pt modelId="{F4C9D2AF-EA41-46F4-A2ED-DFA58B88B51A}" type="pres">
      <dgm:prSet presAssocID="{216D3BA9-803F-4123-97DC-ACD3AD33D45D}" presName="hierRoot2" presStyleCnt="0"/>
      <dgm:spPr/>
    </dgm:pt>
    <dgm:pt modelId="{196101B1-7FD8-42B2-B6A5-FF61ECC06D91}" type="pres">
      <dgm:prSet presAssocID="{216D3BA9-803F-4123-97DC-ACD3AD33D45D}" presName="composite2" presStyleCnt="0"/>
      <dgm:spPr/>
    </dgm:pt>
    <dgm:pt modelId="{CF1BFDD2-6A74-4EDD-9219-5BEC6EF43512}" type="pres">
      <dgm:prSet presAssocID="{216D3BA9-803F-4123-97DC-ACD3AD33D45D}" presName="background2" presStyleLbl="node2" presStyleIdx="0" presStyleCnt="2"/>
      <dgm:spPr/>
    </dgm:pt>
    <dgm:pt modelId="{6DA0076B-69CB-4F94-B474-8C1E11927BEE}" type="pres">
      <dgm:prSet presAssocID="{216D3BA9-803F-4123-97DC-ACD3AD33D45D}" presName="text2" presStyleLbl="fgAcc2" presStyleIdx="0" presStyleCnt="2" custScaleX="268736" custScaleY="390045" custLinFactNeighborX="-18388" custLinFactNeighborY="-8510">
        <dgm:presLayoutVars>
          <dgm:chPref val="3"/>
        </dgm:presLayoutVars>
      </dgm:prSet>
      <dgm:spPr/>
    </dgm:pt>
    <dgm:pt modelId="{C900F723-E600-4F53-9D64-284ED630DAD2}" type="pres">
      <dgm:prSet presAssocID="{216D3BA9-803F-4123-97DC-ACD3AD33D45D}" presName="hierChild3" presStyleCnt="0"/>
      <dgm:spPr/>
    </dgm:pt>
    <dgm:pt modelId="{0E0282E6-8582-4C3F-9506-6AB73D44C911}" type="pres">
      <dgm:prSet presAssocID="{9B3CBCFA-F195-42E1-B83B-F501AA428CE6}" presName="Name10" presStyleLbl="parChTrans1D2" presStyleIdx="1" presStyleCnt="2"/>
      <dgm:spPr/>
    </dgm:pt>
    <dgm:pt modelId="{F7845E55-47A6-4D18-AD64-6DFB677C236C}" type="pres">
      <dgm:prSet presAssocID="{4E91BD95-5B05-49DA-88F2-1CA48C042395}" presName="hierRoot2" presStyleCnt="0"/>
      <dgm:spPr/>
    </dgm:pt>
    <dgm:pt modelId="{7F7C7DD3-B76D-40E1-8CD2-27F98FC770B3}" type="pres">
      <dgm:prSet presAssocID="{4E91BD95-5B05-49DA-88F2-1CA48C042395}" presName="composite2" presStyleCnt="0"/>
      <dgm:spPr/>
    </dgm:pt>
    <dgm:pt modelId="{C4FEB9F7-017D-4CD0-AEEA-1EDA243997FF}" type="pres">
      <dgm:prSet presAssocID="{4E91BD95-5B05-49DA-88F2-1CA48C042395}" presName="background2" presStyleLbl="node2" presStyleIdx="1" presStyleCnt="2"/>
      <dgm:spPr/>
    </dgm:pt>
    <dgm:pt modelId="{9380D5F6-1B91-47B7-8AED-2D83AA2D736F}" type="pres">
      <dgm:prSet presAssocID="{4E91BD95-5B05-49DA-88F2-1CA48C042395}" presName="text2" presStyleLbl="fgAcc2" presStyleIdx="1" presStyleCnt="2" custScaleX="345478" custScaleY="346412" custLinFactNeighborX="-1972" custLinFactNeighborY="22134">
        <dgm:presLayoutVars>
          <dgm:chPref val="3"/>
        </dgm:presLayoutVars>
      </dgm:prSet>
      <dgm:spPr/>
    </dgm:pt>
    <dgm:pt modelId="{2AF2F3DA-DAB5-4AFC-91F3-6D8EA7C7A9BE}" type="pres">
      <dgm:prSet presAssocID="{4E91BD95-5B05-49DA-88F2-1CA48C042395}" presName="hierChild3" presStyleCnt="0"/>
      <dgm:spPr/>
    </dgm:pt>
  </dgm:ptLst>
  <dgm:cxnLst>
    <dgm:cxn modelId="{50956F06-72A7-4E40-B047-5AF162193B16}" type="presOf" srcId="{4A755B28-876C-4677-A447-FC51F5D95FE0}" destId="{DF18C57A-30E6-428A-93ED-232FC840C16F}" srcOrd="0" destOrd="0" presId="urn:microsoft.com/office/officeart/2005/8/layout/hierarchy1"/>
    <dgm:cxn modelId="{AADC2D65-6EA2-4E36-BBC0-932FCC4124F7}" type="presOf" srcId="{216D3BA9-803F-4123-97DC-ACD3AD33D45D}" destId="{6DA0076B-69CB-4F94-B474-8C1E11927BEE}" srcOrd="0" destOrd="0" presId="urn:microsoft.com/office/officeart/2005/8/layout/hierarchy1"/>
    <dgm:cxn modelId="{B8B9A188-59E8-410A-A4B2-5D7FA1090ECA}" type="presOf" srcId="{9B3CBCFA-F195-42E1-B83B-F501AA428CE6}" destId="{0E0282E6-8582-4C3F-9506-6AB73D44C911}" srcOrd="0" destOrd="0" presId="urn:microsoft.com/office/officeart/2005/8/layout/hierarchy1"/>
    <dgm:cxn modelId="{D9385A8D-91FE-4EA1-84EE-9A998D9AFFCD}" type="presOf" srcId="{4E91BD95-5B05-49DA-88F2-1CA48C042395}" destId="{9380D5F6-1B91-47B7-8AED-2D83AA2D736F}" srcOrd="0" destOrd="0" presId="urn:microsoft.com/office/officeart/2005/8/layout/hierarchy1"/>
    <dgm:cxn modelId="{825BC9BE-7C97-455D-B1C3-8FBD975188D6}" type="presOf" srcId="{4E6A043A-80E8-45B0-9742-5DC94B1D0946}" destId="{FC1AF92D-0372-4CC7-8953-D1B4A44CA0FC}" srcOrd="0" destOrd="0" presId="urn:microsoft.com/office/officeart/2005/8/layout/hierarchy1"/>
    <dgm:cxn modelId="{D2BBD1C2-C875-4373-8B33-95413EC774F1}" srcId="{4A755B28-876C-4677-A447-FC51F5D95FE0}" destId="{4E6A043A-80E8-45B0-9742-5DC94B1D0946}" srcOrd="0" destOrd="0" parTransId="{9A748559-A3F8-462A-BDB9-5D4361DAEBC7}" sibTransId="{A6EC34A1-81A1-40EE-B476-17356B736FAA}"/>
    <dgm:cxn modelId="{30E957D4-F8CE-48D2-B464-4D9211EBE5D8}" srcId="{4E6A043A-80E8-45B0-9742-5DC94B1D0946}" destId="{4E91BD95-5B05-49DA-88F2-1CA48C042395}" srcOrd="1" destOrd="0" parTransId="{9B3CBCFA-F195-42E1-B83B-F501AA428CE6}" sibTransId="{53139BB4-C77A-4472-AF44-31188E8B773E}"/>
    <dgm:cxn modelId="{E6863CEE-F1A1-4180-8BD2-7D72A64C59CB}" type="presOf" srcId="{A5E9455A-7E92-4EDD-BE81-12FE88D689EB}" destId="{D7FF6503-8F03-473D-B630-54DABFC168EE}" srcOrd="0" destOrd="0" presId="urn:microsoft.com/office/officeart/2005/8/layout/hierarchy1"/>
    <dgm:cxn modelId="{D70999F3-BF15-4AF6-9335-2418ECC02AAF}" srcId="{4E6A043A-80E8-45B0-9742-5DC94B1D0946}" destId="{216D3BA9-803F-4123-97DC-ACD3AD33D45D}" srcOrd="0" destOrd="0" parTransId="{A5E9455A-7E92-4EDD-BE81-12FE88D689EB}" sibTransId="{6DCB1B8E-9E98-48A1-8392-6C8339AD8EE0}"/>
    <dgm:cxn modelId="{3262C8EB-4E23-4957-AA0A-554A8B0FEA22}" type="presParOf" srcId="{DF18C57A-30E6-428A-93ED-232FC840C16F}" destId="{E8604ED3-864E-491D-9C56-F613A616BF73}" srcOrd="0" destOrd="0" presId="urn:microsoft.com/office/officeart/2005/8/layout/hierarchy1"/>
    <dgm:cxn modelId="{FB7A749E-8636-4AC8-A4E5-43FD748BD25C}" type="presParOf" srcId="{E8604ED3-864E-491D-9C56-F613A616BF73}" destId="{087B4997-E7D1-4B88-8FAD-3F2A7A3CAEED}" srcOrd="0" destOrd="0" presId="urn:microsoft.com/office/officeart/2005/8/layout/hierarchy1"/>
    <dgm:cxn modelId="{169C65EA-0188-419F-A5B3-4E7C269C1A36}" type="presParOf" srcId="{087B4997-E7D1-4B88-8FAD-3F2A7A3CAEED}" destId="{5C75C83E-DA9F-47D2-BF16-A67B7104A86D}" srcOrd="0" destOrd="0" presId="urn:microsoft.com/office/officeart/2005/8/layout/hierarchy1"/>
    <dgm:cxn modelId="{BA799DB1-4CD8-4252-B7D1-1606347D90E3}" type="presParOf" srcId="{087B4997-E7D1-4B88-8FAD-3F2A7A3CAEED}" destId="{FC1AF92D-0372-4CC7-8953-D1B4A44CA0FC}" srcOrd="1" destOrd="0" presId="urn:microsoft.com/office/officeart/2005/8/layout/hierarchy1"/>
    <dgm:cxn modelId="{5567E02A-5656-414C-AD42-152678107380}" type="presParOf" srcId="{E8604ED3-864E-491D-9C56-F613A616BF73}" destId="{6CD34801-40CD-4666-A8C8-DD056F41E980}" srcOrd="1" destOrd="0" presId="urn:microsoft.com/office/officeart/2005/8/layout/hierarchy1"/>
    <dgm:cxn modelId="{CACD5C31-6694-4A7C-89F8-F851D0AE7FF7}" type="presParOf" srcId="{6CD34801-40CD-4666-A8C8-DD056F41E980}" destId="{D7FF6503-8F03-473D-B630-54DABFC168EE}" srcOrd="0" destOrd="0" presId="urn:microsoft.com/office/officeart/2005/8/layout/hierarchy1"/>
    <dgm:cxn modelId="{8BE79829-4DFD-41C9-ADE1-3529A6B43B00}" type="presParOf" srcId="{6CD34801-40CD-4666-A8C8-DD056F41E980}" destId="{F4C9D2AF-EA41-46F4-A2ED-DFA58B88B51A}" srcOrd="1" destOrd="0" presId="urn:microsoft.com/office/officeart/2005/8/layout/hierarchy1"/>
    <dgm:cxn modelId="{35BB60C0-B386-49F4-AE3B-C4C1CEBA1BCE}" type="presParOf" srcId="{F4C9D2AF-EA41-46F4-A2ED-DFA58B88B51A}" destId="{196101B1-7FD8-42B2-B6A5-FF61ECC06D91}" srcOrd="0" destOrd="0" presId="urn:microsoft.com/office/officeart/2005/8/layout/hierarchy1"/>
    <dgm:cxn modelId="{409A5DC2-68BD-408B-9517-2753A08DFEDB}" type="presParOf" srcId="{196101B1-7FD8-42B2-B6A5-FF61ECC06D91}" destId="{CF1BFDD2-6A74-4EDD-9219-5BEC6EF43512}" srcOrd="0" destOrd="0" presId="urn:microsoft.com/office/officeart/2005/8/layout/hierarchy1"/>
    <dgm:cxn modelId="{76087BA4-B220-4E49-968A-324AE563B0D0}" type="presParOf" srcId="{196101B1-7FD8-42B2-B6A5-FF61ECC06D91}" destId="{6DA0076B-69CB-4F94-B474-8C1E11927BEE}" srcOrd="1" destOrd="0" presId="urn:microsoft.com/office/officeart/2005/8/layout/hierarchy1"/>
    <dgm:cxn modelId="{4A5779E9-6E0E-4D7E-A879-17AC883BEA75}" type="presParOf" srcId="{F4C9D2AF-EA41-46F4-A2ED-DFA58B88B51A}" destId="{C900F723-E600-4F53-9D64-284ED630DAD2}" srcOrd="1" destOrd="0" presId="urn:microsoft.com/office/officeart/2005/8/layout/hierarchy1"/>
    <dgm:cxn modelId="{0536D230-4964-4C45-8F3D-E87506089442}" type="presParOf" srcId="{6CD34801-40CD-4666-A8C8-DD056F41E980}" destId="{0E0282E6-8582-4C3F-9506-6AB73D44C911}" srcOrd="2" destOrd="0" presId="urn:microsoft.com/office/officeart/2005/8/layout/hierarchy1"/>
    <dgm:cxn modelId="{6A66587C-02AF-4B8B-A766-9D38261174E2}" type="presParOf" srcId="{6CD34801-40CD-4666-A8C8-DD056F41E980}" destId="{F7845E55-47A6-4D18-AD64-6DFB677C236C}" srcOrd="3" destOrd="0" presId="urn:microsoft.com/office/officeart/2005/8/layout/hierarchy1"/>
    <dgm:cxn modelId="{193CF844-4147-42A2-940C-B4E0DB064AED}" type="presParOf" srcId="{F7845E55-47A6-4D18-AD64-6DFB677C236C}" destId="{7F7C7DD3-B76D-40E1-8CD2-27F98FC770B3}" srcOrd="0" destOrd="0" presId="urn:microsoft.com/office/officeart/2005/8/layout/hierarchy1"/>
    <dgm:cxn modelId="{EF4AA3BB-50D9-4E8A-85D9-AB21545886C0}" type="presParOf" srcId="{7F7C7DD3-B76D-40E1-8CD2-27F98FC770B3}" destId="{C4FEB9F7-017D-4CD0-AEEA-1EDA243997FF}" srcOrd="0" destOrd="0" presId="urn:microsoft.com/office/officeart/2005/8/layout/hierarchy1"/>
    <dgm:cxn modelId="{45B329EA-CD51-4751-94EB-19A4815BD53D}" type="presParOf" srcId="{7F7C7DD3-B76D-40E1-8CD2-27F98FC770B3}" destId="{9380D5F6-1B91-47B7-8AED-2D83AA2D736F}" srcOrd="1" destOrd="0" presId="urn:microsoft.com/office/officeart/2005/8/layout/hierarchy1"/>
    <dgm:cxn modelId="{80EF91B8-195F-4219-B7EF-E8685A0ECA73}" type="presParOf" srcId="{F7845E55-47A6-4D18-AD64-6DFB677C236C}" destId="{2AF2F3DA-DAB5-4AFC-91F3-6D8EA7C7A9B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40390BF-C187-4685-B217-74EC84E36E96}"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IN"/>
        </a:p>
      </dgm:t>
    </dgm:pt>
    <dgm:pt modelId="{6F979082-4F4E-407E-A720-ECE280F674A2}">
      <dgm:prSet phldrT="[Text]"/>
      <dgm:spPr/>
      <dgm:t>
        <a:bodyPr/>
        <a:lstStyle/>
        <a:p>
          <a:r>
            <a:rPr lang="en-IN" dirty="0"/>
            <a:t>Regulators </a:t>
          </a:r>
        </a:p>
      </dgm:t>
    </dgm:pt>
    <dgm:pt modelId="{0CDE3872-3F1B-4D4B-BE05-0ED5E4F7846C}" type="parTrans" cxnId="{F4F0E3AE-6733-44D8-9A0F-F532779D7BFD}">
      <dgm:prSet/>
      <dgm:spPr/>
      <dgm:t>
        <a:bodyPr/>
        <a:lstStyle/>
        <a:p>
          <a:endParaRPr lang="en-IN"/>
        </a:p>
      </dgm:t>
    </dgm:pt>
    <dgm:pt modelId="{E8826B6C-EAB3-4250-815F-771606E0494A}" type="sibTrans" cxnId="{F4F0E3AE-6733-44D8-9A0F-F532779D7BFD}">
      <dgm:prSet/>
      <dgm:spPr/>
      <dgm:t>
        <a:bodyPr/>
        <a:lstStyle/>
        <a:p>
          <a:endParaRPr lang="en-IN"/>
        </a:p>
      </dgm:t>
    </dgm:pt>
    <dgm:pt modelId="{1E92C686-2577-4420-90D2-2BB85DC3DAAB}">
      <dgm:prSet phldrT="[Text]"/>
      <dgm:spPr/>
      <dgm:t>
        <a:bodyPr/>
        <a:lstStyle/>
        <a:p>
          <a:r>
            <a:rPr lang="en-IN" dirty="0"/>
            <a:t>RBI </a:t>
          </a:r>
        </a:p>
      </dgm:t>
    </dgm:pt>
    <dgm:pt modelId="{C4B928EE-D86C-4384-95AB-2EB11F9C2825}" type="parTrans" cxnId="{4F4E2171-A95A-47BA-A223-6877F5AEE2DA}">
      <dgm:prSet/>
      <dgm:spPr/>
      <dgm:t>
        <a:bodyPr/>
        <a:lstStyle/>
        <a:p>
          <a:endParaRPr lang="en-IN"/>
        </a:p>
      </dgm:t>
    </dgm:pt>
    <dgm:pt modelId="{D71BBC1B-3CDC-47CD-9F9A-EE5AB631DF73}" type="sibTrans" cxnId="{4F4E2171-A95A-47BA-A223-6877F5AEE2DA}">
      <dgm:prSet/>
      <dgm:spPr/>
      <dgm:t>
        <a:bodyPr/>
        <a:lstStyle/>
        <a:p>
          <a:endParaRPr lang="en-IN"/>
        </a:p>
      </dgm:t>
    </dgm:pt>
    <dgm:pt modelId="{95217DB1-16B1-4AE5-955E-4FC1F009A252}">
      <dgm:prSet phldrT="[Text]"/>
      <dgm:spPr/>
      <dgm:t>
        <a:bodyPr/>
        <a:lstStyle/>
        <a:p>
          <a:r>
            <a:rPr lang="en-IN" dirty="0"/>
            <a:t>Banks</a:t>
          </a:r>
        </a:p>
      </dgm:t>
    </dgm:pt>
    <dgm:pt modelId="{05DC2DEB-2A97-41B2-BD0E-9B14AF83E97E}" type="parTrans" cxnId="{4C8DCA1C-C918-4CF2-85B8-413FB1235784}">
      <dgm:prSet/>
      <dgm:spPr/>
      <dgm:t>
        <a:bodyPr/>
        <a:lstStyle/>
        <a:p>
          <a:endParaRPr lang="en-IN"/>
        </a:p>
      </dgm:t>
    </dgm:pt>
    <dgm:pt modelId="{B41C2E19-27F6-4BDB-ACEF-D5DB7994044B}" type="sibTrans" cxnId="{4C8DCA1C-C918-4CF2-85B8-413FB1235784}">
      <dgm:prSet/>
      <dgm:spPr/>
      <dgm:t>
        <a:bodyPr/>
        <a:lstStyle/>
        <a:p>
          <a:endParaRPr lang="en-IN"/>
        </a:p>
      </dgm:t>
    </dgm:pt>
    <dgm:pt modelId="{FC77E826-4291-44D7-B419-D946C2D4C383}">
      <dgm:prSet phldrT="[Text]"/>
      <dgm:spPr/>
      <dgm:t>
        <a:bodyPr/>
        <a:lstStyle/>
        <a:p>
          <a:r>
            <a:rPr lang="en-IN" dirty="0"/>
            <a:t>SEBI </a:t>
          </a:r>
        </a:p>
      </dgm:t>
    </dgm:pt>
    <dgm:pt modelId="{6580A8A2-96D0-4982-9B7D-F4DCEC1E5F06}" type="parTrans" cxnId="{336F3206-177B-4FCC-AE8C-389FB2FD0415}">
      <dgm:prSet/>
      <dgm:spPr/>
      <dgm:t>
        <a:bodyPr/>
        <a:lstStyle/>
        <a:p>
          <a:endParaRPr lang="en-IN"/>
        </a:p>
      </dgm:t>
    </dgm:pt>
    <dgm:pt modelId="{4EFA73E0-659A-4235-A617-D9CD513AFEC2}" type="sibTrans" cxnId="{336F3206-177B-4FCC-AE8C-389FB2FD0415}">
      <dgm:prSet/>
      <dgm:spPr/>
      <dgm:t>
        <a:bodyPr/>
        <a:lstStyle/>
        <a:p>
          <a:endParaRPr lang="en-IN"/>
        </a:p>
      </dgm:t>
    </dgm:pt>
    <dgm:pt modelId="{C103B095-0E8E-4212-9781-08FA29BFA110}">
      <dgm:prSet phldrT="[Text]"/>
      <dgm:spPr/>
      <dgm:t>
        <a:bodyPr/>
        <a:lstStyle/>
        <a:p>
          <a:r>
            <a:rPr lang="en-IN" dirty="0"/>
            <a:t>Securities Market and Mutual Funds </a:t>
          </a:r>
        </a:p>
      </dgm:t>
    </dgm:pt>
    <dgm:pt modelId="{9DCAACA8-EDF3-4BBE-8CB3-AA499A57F3DC}" type="parTrans" cxnId="{ACA02878-D76C-4E87-B963-8297DA822C1E}">
      <dgm:prSet/>
      <dgm:spPr/>
      <dgm:t>
        <a:bodyPr/>
        <a:lstStyle/>
        <a:p>
          <a:endParaRPr lang="en-IN"/>
        </a:p>
      </dgm:t>
    </dgm:pt>
    <dgm:pt modelId="{6568DCB4-0663-40A8-8EA1-33090F01390D}" type="sibTrans" cxnId="{ACA02878-D76C-4E87-B963-8297DA822C1E}">
      <dgm:prSet/>
      <dgm:spPr/>
      <dgm:t>
        <a:bodyPr/>
        <a:lstStyle/>
        <a:p>
          <a:endParaRPr lang="en-IN"/>
        </a:p>
      </dgm:t>
    </dgm:pt>
    <dgm:pt modelId="{588EA1A7-53B6-46CF-812B-E6B1136AA695}">
      <dgm:prSet/>
      <dgm:spPr/>
      <dgm:t>
        <a:bodyPr/>
        <a:lstStyle/>
        <a:p>
          <a:r>
            <a:rPr lang="en-IN" dirty="0"/>
            <a:t>IRDA</a:t>
          </a:r>
        </a:p>
      </dgm:t>
    </dgm:pt>
    <dgm:pt modelId="{E916DA01-298E-4BCE-845F-D0500065B7CD}" type="parTrans" cxnId="{76404D55-9719-4EE5-884B-C0B7F2790EEE}">
      <dgm:prSet/>
      <dgm:spPr/>
      <dgm:t>
        <a:bodyPr/>
        <a:lstStyle/>
        <a:p>
          <a:endParaRPr lang="en-IN"/>
        </a:p>
      </dgm:t>
    </dgm:pt>
    <dgm:pt modelId="{5FB2F41A-D020-49CC-B323-D9DBC1989D2B}" type="sibTrans" cxnId="{76404D55-9719-4EE5-884B-C0B7F2790EEE}">
      <dgm:prSet/>
      <dgm:spPr/>
      <dgm:t>
        <a:bodyPr/>
        <a:lstStyle/>
        <a:p>
          <a:endParaRPr lang="en-IN"/>
        </a:p>
      </dgm:t>
    </dgm:pt>
    <dgm:pt modelId="{E079A576-318A-45F8-8568-4B709CD1D47A}">
      <dgm:prSet/>
      <dgm:spPr/>
      <dgm:t>
        <a:bodyPr/>
        <a:lstStyle/>
        <a:p>
          <a:r>
            <a:rPr lang="en-IN" dirty="0"/>
            <a:t>Insurance Companies </a:t>
          </a:r>
        </a:p>
      </dgm:t>
    </dgm:pt>
    <dgm:pt modelId="{6631A13D-2F99-4378-8D25-87EB0BC65FFE}" type="parTrans" cxnId="{835FB7F0-1B49-4A00-8A67-5BAEC5C80BBB}">
      <dgm:prSet/>
      <dgm:spPr/>
      <dgm:t>
        <a:bodyPr/>
        <a:lstStyle/>
        <a:p>
          <a:endParaRPr lang="en-IN"/>
        </a:p>
      </dgm:t>
    </dgm:pt>
    <dgm:pt modelId="{B021EB06-2AB8-482B-B956-87435E9A813E}" type="sibTrans" cxnId="{835FB7F0-1B49-4A00-8A67-5BAEC5C80BBB}">
      <dgm:prSet/>
      <dgm:spPr/>
      <dgm:t>
        <a:bodyPr/>
        <a:lstStyle/>
        <a:p>
          <a:endParaRPr lang="en-IN"/>
        </a:p>
      </dgm:t>
    </dgm:pt>
    <dgm:pt modelId="{538C2915-F662-467F-A2AA-70722ADACF0C}" type="pres">
      <dgm:prSet presAssocID="{A40390BF-C187-4685-B217-74EC84E36E96}" presName="Name0" presStyleCnt="0">
        <dgm:presLayoutVars>
          <dgm:chPref val="1"/>
          <dgm:dir/>
          <dgm:animOne val="branch"/>
          <dgm:animLvl val="lvl"/>
          <dgm:resizeHandles val="exact"/>
        </dgm:presLayoutVars>
      </dgm:prSet>
      <dgm:spPr/>
    </dgm:pt>
    <dgm:pt modelId="{3F0865DB-4B29-476A-9337-1B3DF743E5A3}" type="pres">
      <dgm:prSet presAssocID="{6F979082-4F4E-407E-A720-ECE280F674A2}" presName="root1" presStyleCnt="0"/>
      <dgm:spPr/>
    </dgm:pt>
    <dgm:pt modelId="{12544457-0D44-4798-8520-92CF30CE7B66}" type="pres">
      <dgm:prSet presAssocID="{6F979082-4F4E-407E-A720-ECE280F674A2}" presName="LevelOneTextNode" presStyleLbl="node0" presStyleIdx="0" presStyleCnt="1">
        <dgm:presLayoutVars>
          <dgm:chPref val="3"/>
        </dgm:presLayoutVars>
      </dgm:prSet>
      <dgm:spPr/>
    </dgm:pt>
    <dgm:pt modelId="{B90FA172-08D3-44D2-9AE8-0D0B393CD336}" type="pres">
      <dgm:prSet presAssocID="{6F979082-4F4E-407E-A720-ECE280F674A2}" presName="level2hierChild" presStyleCnt="0"/>
      <dgm:spPr/>
    </dgm:pt>
    <dgm:pt modelId="{8BF39B6A-500B-4424-B143-FCB63C8A623E}" type="pres">
      <dgm:prSet presAssocID="{C4B928EE-D86C-4384-95AB-2EB11F9C2825}" presName="conn2-1" presStyleLbl="parChTrans1D2" presStyleIdx="0" presStyleCnt="3"/>
      <dgm:spPr/>
    </dgm:pt>
    <dgm:pt modelId="{E05BF3F7-B0FB-4BA1-BB6B-09D8F7138811}" type="pres">
      <dgm:prSet presAssocID="{C4B928EE-D86C-4384-95AB-2EB11F9C2825}" presName="connTx" presStyleLbl="parChTrans1D2" presStyleIdx="0" presStyleCnt="3"/>
      <dgm:spPr/>
    </dgm:pt>
    <dgm:pt modelId="{927DBEC4-7F9D-4D20-BB5C-5FD20A4E1AED}" type="pres">
      <dgm:prSet presAssocID="{1E92C686-2577-4420-90D2-2BB85DC3DAAB}" presName="root2" presStyleCnt="0"/>
      <dgm:spPr/>
    </dgm:pt>
    <dgm:pt modelId="{D3912398-C091-43EB-A965-2344FBBF94C8}" type="pres">
      <dgm:prSet presAssocID="{1E92C686-2577-4420-90D2-2BB85DC3DAAB}" presName="LevelTwoTextNode" presStyleLbl="node2" presStyleIdx="0" presStyleCnt="3">
        <dgm:presLayoutVars>
          <dgm:chPref val="3"/>
        </dgm:presLayoutVars>
      </dgm:prSet>
      <dgm:spPr/>
    </dgm:pt>
    <dgm:pt modelId="{B632FFB9-DC97-4CDE-8627-558C7C114FEE}" type="pres">
      <dgm:prSet presAssocID="{1E92C686-2577-4420-90D2-2BB85DC3DAAB}" presName="level3hierChild" presStyleCnt="0"/>
      <dgm:spPr/>
    </dgm:pt>
    <dgm:pt modelId="{8CB5E6D4-CF85-4480-A6D4-874B1F006A3A}" type="pres">
      <dgm:prSet presAssocID="{05DC2DEB-2A97-41B2-BD0E-9B14AF83E97E}" presName="conn2-1" presStyleLbl="parChTrans1D3" presStyleIdx="0" presStyleCnt="3"/>
      <dgm:spPr/>
    </dgm:pt>
    <dgm:pt modelId="{447950AE-CB9E-4343-A770-77EBE58F148B}" type="pres">
      <dgm:prSet presAssocID="{05DC2DEB-2A97-41B2-BD0E-9B14AF83E97E}" presName="connTx" presStyleLbl="parChTrans1D3" presStyleIdx="0" presStyleCnt="3"/>
      <dgm:spPr/>
    </dgm:pt>
    <dgm:pt modelId="{2E9B55D8-4F35-4F50-B562-EE55A9E92C00}" type="pres">
      <dgm:prSet presAssocID="{95217DB1-16B1-4AE5-955E-4FC1F009A252}" presName="root2" presStyleCnt="0"/>
      <dgm:spPr/>
    </dgm:pt>
    <dgm:pt modelId="{93CB5062-9A25-4160-866F-84712269622B}" type="pres">
      <dgm:prSet presAssocID="{95217DB1-16B1-4AE5-955E-4FC1F009A252}" presName="LevelTwoTextNode" presStyleLbl="node3" presStyleIdx="0" presStyleCnt="3">
        <dgm:presLayoutVars>
          <dgm:chPref val="3"/>
        </dgm:presLayoutVars>
      </dgm:prSet>
      <dgm:spPr/>
    </dgm:pt>
    <dgm:pt modelId="{39ED35BC-4902-44E0-87DB-2CAD36B25BD5}" type="pres">
      <dgm:prSet presAssocID="{95217DB1-16B1-4AE5-955E-4FC1F009A252}" presName="level3hierChild" presStyleCnt="0"/>
      <dgm:spPr/>
    </dgm:pt>
    <dgm:pt modelId="{1B48970A-7451-45BD-BF3F-DEE5025CC1F6}" type="pres">
      <dgm:prSet presAssocID="{6580A8A2-96D0-4982-9B7D-F4DCEC1E5F06}" presName="conn2-1" presStyleLbl="parChTrans1D2" presStyleIdx="1" presStyleCnt="3"/>
      <dgm:spPr/>
    </dgm:pt>
    <dgm:pt modelId="{F75565D0-558B-47F0-ADCD-D02D5FC0DE02}" type="pres">
      <dgm:prSet presAssocID="{6580A8A2-96D0-4982-9B7D-F4DCEC1E5F06}" presName="connTx" presStyleLbl="parChTrans1D2" presStyleIdx="1" presStyleCnt="3"/>
      <dgm:spPr/>
    </dgm:pt>
    <dgm:pt modelId="{CB90FA57-F605-4637-856B-AF7467FE25FA}" type="pres">
      <dgm:prSet presAssocID="{FC77E826-4291-44D7-B419-D946C2D4C383}" presName="root2" presStyleCnt="0"/>
      <dgm:spPr/>
    </dgm:pt>
    <dgm:pt modelId="{2155A086-E6FB-4FF2-B9C3-56045F8D7BFD}" type="pres">
      <dgm:prSet presAssocID="{FC77E826-4291-44D7-B419-D946C2D4C383}" presName="LevelTwoTextNode" presStyleLbl="node2" presStyleIdx="1" presStyleCnt="3">
        <dgm:presLayoutVars>
          <dgm:chPref val="3"/>
        </dgm:presLayoutVars>
      </dgm:prSet>
      <dgm:spPr/>
    </dgm:pt>
    <dgm:pt modelId="{F86321B8-91F6-4A3A-9AE4-20106589F4E0}" type="pres">
      <dgm:prSet presAssocID="{FC77E826-4291-44D7-B419-D946C2D4C383}" presName="level3hierChild" presStyleCnt="0"/>
      <dgm:spPr/>
    </dgm:pt>
    <dgm:pt modelId="{837A678E-736A-4DCF-8692-2B570DA1E4F1}" type="pres">
      <dgm:prSet presAssocID="{9DCAACA8-EDF3-4BBE-8CB3-AA499A57F3DC}" presName="conn2-1" presStyleLbl="parChTrans1D3" presStyleIdx="1" presStyleCnt="3"/>
      <dgm:spPr/>
    </dgm:pt>
    <dgm:pt modelId="{ED232321-AF61-4B55-A70C-BB9C960310DF}" type="pres">
      <dgm:prSet presAssocID="{9DCAACA8-EDF3-4BBE-8CB3-AA499A57F3DC}" presName="connTx" presStyleLbl="parChTrans1D3" presStyleIdx="1" presStyleCnt="3"/>
      <dgm:spPr/>
    </dgm:pt>
    <dgm:pt modelId="{123DE30B-F205-45EA-A24A-850B612AE2DA}" type="pres">
      <dgm:prSet presAssocID="{C103B095-0E8E-4212-9781-08FA29BFA110}" presName="root2" presStyleCnt="0"/>
      <dgm:spPr/>
    </dgm:pt>
    <dgm:pt modelId="{0B8FDF55-1560-466D-81D4-886F5EEDED3C}" type="pres">
      <dgm:prSet presAssocID="{C103B095-0E8E-4212-9781-08FA29BFA110}" presName="LevelTwoTextNode" presStyleLbl="node3" presStyleIdx="1" presStyleCnt="3">
        <dgm:presLayoutVars>
          <dgm:chPref val="3"/>
        </dgm:presLayoutVars>
      </dgm:prSet>
      <dgm:spPr/>
    </dgm:pt>
    <dgm:pt modelId="{8488046F-E1A3-401D-B63F-6A8EE8E50BAB}" type="pres">
      <dgm:prSet presAssocID="{C103B095-0E8E-4212-9781-08FA29BFA110}" presName="level3hierChild" presStyleCnt="0"/>
      <dgm:spPr/>
    </dgm:pt>
    <dgm:pt modelId="{246D2DF3-464F-4ABB-BD89-5CD250DA2D9C}" type="pres">
      <dgm:prSet presAssocID="{E916DA01-298E-4BCE-845F-D0500065B7CD}" presName="conn2-1" presStyleLbl="parChTrans1D2" presStyleIdx="2" presStyleCnt="3"/>
      <dgm:spPr/>
    </dgm:pt>
    <dgm:pt modelId="{48A80754-B5BB-4B76-9C80-16BDA1C203DE}" type="pres">
      <dgm:prSet presAssocID="{E916DA01-298E-4BCE-845F-D0500065B7CD}" presName="connTx" presStyleLbl="parChTrans1D2" presStyleIdx="2" presStyleCnt="3"/>
      <dgm:spPr/>
    </dgm:pt>
    <dgm:pt modelId="{BE453F22-7F4D-47C4-A162-A609AD5671D4}" type="pres">
      <dgm:prSet presAssocID="{588EA1A7-53B6-46CF-812B-E6B1136AA695}" presName="root2" presStyleCnt="0"/>
      <dgm:spPr/>
    </dgm:pt>
    <dgm:pt modelId="{1E323825-4F52-42A7-845B-43AADAD5989E}" type="pres">
      <dgm:prSet presAssocID="{588EA1A7-53B6-46CF-812B-E6B1136AA695}" presName="LevelTwoTextNode" presStyleLbl="node2" presStyleIdx="2" presStyleCnt="3">
        <dgm:presLayoutVars>
          <dgm:chPref val="3"/>
        </dgm:presLayoutVars>
      </dgm:prSet>
      <dgm:spPr/>
    </dgm:pt>
    <dgm:pt modelId="{E3E762BC-E744-44EE-8409-123ABA7C2327}" type="pres">
      <dgm:prSet presAssocID="{588EA1A7-53B6-46CF-812B-E6B1136AA695}" presName="level3hierChild" presStyleCnt="0"/>
      <dgm:spPr/>
    </dgm:pt>
    <dgm:pt modelId="{247444FB-F979-4C68-80DE-F3C68612BD88}" type="pres">
      <dgm:prSet presAssocID="{6631A13D-2F99-4378-8D25-87EB0BC65FFE}" presName="conn2-1" presStyleLbl="parChTrans1D3" presStyleIdx="2" presStyleCnt="3"/>
      <dgm:spPr/>
    </dgm:pt>
    <dgm:pt modelId="{25DC0CCA-B010-4347-B8D0-6A03F31826B8}" type="pres">
      <dgm:prSet presAssocID="{6631A13D-2F99-4378-8D25-87EB0BC65FFE}" presName="connTx" presStyleLbl="parChTrans1D3" presStyleIdx="2" presStyleCnt="3"/>
      <dgm:spPr/>
    </dgm:pt>
    <dgm:pt modelId="{0008FA18-2C94-4D28-8837-7C8A14DEB052}" type="pres">
      <dgm:prSet presAssocID="{E079A576-318A-45F8-8568-4B709CD1D47A}" presName="root2" presStyleCnt="0"/>
      <dgm:spPr/>
    </dgm:pt>
    <dgm:pt modelId="{56C73393-DBEF-4DD2-9DA2-170C0451F5BF}" type="pres">
      <dgm:prSet presAssocID="{E079A576-318A-45F8-8568-4B709CD1D47A}" presName="LevelTwoTextNode" presStyleLbl="node3" presStyleIdx="2" presStyleCnt="3">
        <dgm:presLayoutVars>
          <dgm:chPref val="3"/>
        </dgm:presLayoutVars>
      </dgm:prSet>
      <dgm:spPr/>
    </dgm:pt>
    <dgm:pt modelId="{8D837B00-275A-4946-A6E0-E4FA22C802E3}" type="pres">
      <dgm:prSet presAssocID="{E079A576-318A-45F8-8568-4B709CD1D47A}" presName="level3hierChild" presStyleCnt="0"/>
      <dgm:spPr/>
    </dgm:pt>
  </dgm:ptLst>
  <dgm:cxnLst>
    <dgm:cxn modelId="{336F3206-177B-4FCC-AE8C-389FB2FD0415}" srcId="{6F979082-4F4E-407E-A720-ECE280F674A2}" destId="{FC77E826-4291-44D7-B419-D946C2D4C383}" srcOrd="1" destOrd="0" parTransId="{6580A8A2-96D0-4982-9B7D-F4DCEC1E5F06}" sibTransId="{4EFA73E0-659A-4235-A617-D9CD513AFEC2}"/>
    <dgm:cxn modelId="{1CC5F10A-4E2B-4722-88E3-B48621FD8562}" type="presOf" srcId="{9DCAACA8-EDF3-4BBE-8CB3-AA499A57F3DC}" destId="{837A678E-736A-4DCF-8692-2B570DA1E4F1}" srcOrd="0" destOrd="0" presId="urn:microsoft.com/office/officeart/2008/layout/HorizontalMultiLevelHierarchy"/>
    <dgm:cxn modelId="{48AA7214-4151-481F-BB38-E01E3EF183F8}" type="presOf" srcId="{588EA1A7-53B6-46CF-812B-E6B1136AA695}" destId="{1E323825-4F52-42A7-845B-43AADAD5989E}" srcOrd="0" destOrd="0" presId="urn:microsoft.com/office/officeart/2008/layout/HorizontalMultiLevelHierarchy"/>
    <dgm:cxn modelId="{50A2D419-19AD-4536-A565-B7D25FD0D3B6}" type="presOf" srcId="{E916DA01-298E-4BCE-845F-D0500065B7CD}" destId="{246D2DF3-464F-4ABB-BD89-5CD250DA2D9C}" srcOrd="0" destOrd="0" presId="urn:microsoft.com/office/officeart/2008/layout/HorizontalMultiLevelHierarchy"/>
    <dgm:cxn modelId="{4C8DCA1C-C918-4CF2-85B8-413FB1235784}" srcId="{1E92C686-2577-4420-90D2-2BB85DC3DAAB}" destId="{95217DB1-16B1-4AE5-955E-4FC1F009A252}" srcOrd="0" destOrd="0" parTransId="{05DC2DEB-2A97-41B2-BD0E-9B14AF83E97E}" sibTransId="{B41C2E19-27F6-4BDB-ACEF-D5DB7994044B}"/>
    <dgm:cxn modelId="{0C41C31D-BF14-40EF-9704-07A2263E4918}" type="presOf" srcId="{FC77E826-4291-44D7-B419-D946C2D4C383}" destId="{2155A086-E6FB-4FF2-B9C3-56045F8D7BFD}" srcOrd="0" destOrd="0" presId="urn:microsoft.com/office/officeart/2008/layout/HorizontalMultiLevelHierarchy"/>
    <dgm:cxn modelId="{958B4821-EBEE-4B75-B8D4-9936731A2166}" type="presOf" srcId="{95217DB1-16B1-4AE5-955E-4FC1F009A252}" destId="{93CB5062-9A25-4160-866F-84712269622B}" srcOrd="0" destOrd="0" presId="urn:microsoft.com/office/officeart/2008/layout/HorizontalMultiLevelHierarchy"/>
    <dgm:cxn modelId="{14C88530-EF15-47CF-BF3A-B8A4528E5688}" type="presOf" srcId="{C4B928EE-D86C-4384-95AB-2EB11F9C2825}" destId="{E05BF3F7-B0FB-4BA1-BB6B-09D8F7138811}" srcOrd="1" destOrd="0" presId="urn:microsoft.com/office/officeart/2008/layout/HorizontalMultiLevelHierarchy"/>
    <dgm:cxn modelId="{35CEA037-A50D-4511-94E8-3A72D4449D57}" type="presOf" srcId="{1E92C686-2577-4420-90D2-2BB85DC3DAAB}" destId="{D3912398-C091-43EB-A965-2344FBBF94C8}" srcOrd="0" destOrd="0" presId="urn:microsoft.com/office/officeart/2008/layout/HorizontalMultiLevelHierarchy"/>
    <dgm:cxn modelId="{BD8D7B5D-547B-475B-ADF2-6D5241E5FCC0}" type="presOf" srcId="{6F979082-4F4E-407E-A720-ECE280F674A2}" destId="{12544457-0D44-4798-8520-92CF30CE7B66}" srcOrd="0" destOrd="0" presId="urn:microsoft.com/office/officeart/2008/layout/HorizontalMultiLevelHierarchy"/>
    <dgm:cxn modelId="{9A40D66B-30DD-42DD-8845-7E7D3F2B7F2D}" type="presOf" srcId="{05DC2DEB-2A97-41B2-BD0E-9B14AF83E97E}" destId="{8CB5E6D4-CF85-4480-A6D4-874B1F006A3A}" srcOrd="0" destOrd="0" presId="urn:microsoft.com/office/officeart/2008/layout/HorizontalMultiLevelHierarchy"/>
    <dgm:cxn modelId="{4A81E64E-1CA0-4BBA-A95C-E769F8CBF03E}" type="presOf" srcId="{6631A13D-2F99-4378-8D25-87EB0BC65FFE}" destId="{25DC0CCA-B010-4347-B8D0-6A03F31826B8}" srcOrd="1" destOrd="0" presId="urn:microsoft.com/office/officeart/2008/layout/HorizontalMultiLevelHierarchy"/>
    <dgm:cxn modelId="{68865150-4E3E-44F7-8EBD-5FB34D2CB36A}" type="presOf" srcId="{E916DA01-298E-4BCE-845F-D0500065B7CD}" destId="{48A80754-B5BB-4B76-9C80-16BDA1C203DE}" srcOrd="1" destOrd="0" presId="urn:microsoft.com/office/officeart/2008/layout/HorizontalMultiLevelHierarchy"/>
    <dgm:cxn modelId="{4F4E2171-A95A-47BA-A223-6877F5AEE2DA}" srcId="{6F979082-4F4E-407E-A720-ECE280F674A2}" destId="{1E92C686-2577-4420-90D2-2BB85DC3DAAB}" srcOrd="0" destOrd="0" parTransId="{C4B928EE-D86C-4384-95AB-2EB11F9C2825}" sibTransId="{D71BBC1B-3CDC-47CD-9F9A-EE5AB631DF73}"/>
    <dgm:cxn modelId="{76404D55-9719-4EE5-884B-C0B7F2790EEE}" srcId="{6F979082-4F4E-407E-A720-ECE280F674A2}" destId="{588EA1A7-53B6-46CF-812B-E6B1136AA695}" srcOrd="2" destOrd="0" parTransId="{E916DA01-298E-4BCE-845F-D0500065B7CD}" sibTransId="{5FB2F41A-D020-49CC-B323-D9DBC1989D2B}"/>
    <dgm:cxn modelId="{CBFBF675-3875-4192-B598-AB347E827A15}" type="presOf" srcId="{6580A8A2-96D0-4982-9B7D-F4DCEC1E5F06}" destId="{F75565D0-558B-47F0-ADCD-D02D5FC0DE02}" srcOrd="1" destOrd="0" presId="urn:microsoft.com/office/officeart/2008/layout/HorizontalMultiLevelHierarchy"/>
    <dgm:cxn modelId="{ACA02878-D76C-4E87-B963-8297DA822C1E}" srcId="{FC77E826-4291-44D7-B419-D946C2D4C383}" destId="{C103B095-0E8E-4212-9781-08FA29BFA110}" srcOrd="0" destOrd="0" parTransId="{9DCAACA8-EDF3-4BBE-8CB3-AA499A57F3DC}" sibTransId="{6568DCB4-0663-40A8-8EA1-33090F01390D}"/>
    <dgm:cxn modelId="{F2F9FB95-EBBE-46DE-A7AC-1D5AF1514B25}" type="presOf" srcId="{9DCAACA8-EDF3-4BBE-8CB3-AA499A57F3DC}" destId="{ED232321-AF61-4B55-A70C-BB9C960310DF}" srcOrd="1" destOrd="0" presId="urn:microsoft.com/office/officeart/2008/layout/HorizontalMultiLevelHierarchy"/>
    <dgm:cxn modelId="{6A24519C-BE1A-4C4F-91D0-6C5F6F55A0DB}" type="presOf" srcId="{6631A13D-2F99-4378-8D25-87EB0BC65FFE}" destId="{247444FB-F979-4C68-80DE-F3C68612BD88}" srcOrd="0" destOrd="0" presId="urn:microsoft.com/office/officeart/2008/layout/HorizontalMultiLevelHierarchy"/>
    <dgm:cxn modelId="{F4F0E3AE-6733-44D8-9A0F-F532779D7BFD}" srcId="{A40390BF-C187-4685-B217-74EC84E36E96}" destId="{6F979082-4F4E-407E-A720-ECE280F674A2}" srcOrd="0" destOrd="0" parTransId="{0CDE3872-3F1B-4D4B-BE05-0ED5E4F7846C}" sibTransId="{E8826B6C-EAB3-4250-815F-771606E0494A}"/>
    <dgm:cxn modelId="{85B1FFB7-487D-4CD1-B061-951962C9A642}" type="presOf" srcId="{05DC2DEB-2A97-41B2-BD0E-9B14AF83E97E}" destId="{447950AE-CB9E-4343-A770-77EBE58F148B}" srcOrd="1" destOrd="0" presId="urn:microsoft.com/office/officeart/2008/layout/HorizontalMultiLevelHierarchy"/>
    <dgm:cxn modelId="{FEEA1DB8-DBC6-4580-8DEB-B44EEC8164EA}" type="presOf" srcId="{E079A576-318A-45F8-8568-4B709CD1D47A}" destId="{56C73393-DBEF-4DD2-9DA2-170C0451F5BF}" srcOrd="0" destOrd="0" presId="urn:microsoft.com/office/officeart/2008/layout/HorizontalMultiLevelHierarchy"/>
    <dgm:cxn modelId="{F02819B9-25EA-4F33-B631-374FCE5A3DF1}" type="presOf" srcId="{C103B095-0E8E-4212-9781-08FA29BFA110}" destId="{0B8FDF55-1560-466D-81D4-886F5EEDED3C}" srcOrd="0" destOrd="0" presId="urn:microsoft.com/office/officeart/2008/layout/HorizontalMultiLevelHierarchy"/>
    <dgm:cxn modelId="{73CC2BDC-A2E2-4A76-8523-3DD366B10A50}" type="presOf" srcId="{A40390BF-C187-4685-B217-74EC84E36E96}" destId="{538C2915-F662-467F-A2AA-70722ADACF0C}" srcOrd="0" destOrd="0" presId="urn:microsoft.com/office/officeart/2008/layout/HorizontalMultiLevelHierarchy"/>
    <dgm:cxn modelId="{E98311E3-F46B-4EF9-B5BC-2C3FFB5F9C5D}" type="presOf" srcId="{C4B928EE-D86C-4384-95AB-2EB11F9C2825}" destId="{8BF39B6A-500B-4424-B143-FCB63C8A623E}" srcOrd="0" destOrd="0" presId="urn:microsoft.com/office/officeart/2008/layout/HorizontalMultiLevelHierarchy"/>
    <dgm:cxn modelId="{835FB7F0-1B49-4A00-8A67-5BAEC5C80BBB}" srcId="{588EA1A7-53B6-46CF-812B-E6B1136AA695}" destId="{E079A576-318A-45F8-8568-4B709CD1D47A}" srcOrd="0" destOrd="0" parTransId="{6631A13D-2F99-4378-8D25-87EB0BC65FFE}" sibTransId="{B021EB06-2AB8-482B-B956-87435E9A813E}"/>
    <dgm:cxn modelId="{98878EF1-B2A5-4BF5-845D-8752ABE1381F}" type="presOf" srcId="{6580A8A2-96D0-4982-9B7D-F4DCEC1E5F06}" destId="{1B48970A-7451-45BD-BF3F-DEE5025CC1F6}" srcOrd="0" destOrd="0" presId="urn:microsoft.com/office/officeart/2008/layout/HorizontalMultiLevelHierarchy"/>
    <dgm:cxn modelId="{0C4DCBE8-D9B0-4C53-9A9C-5D1410CC895C}" type="presParOf" srcId="{538C2915-F662-467F-A2AA-70722ADACF0C}" destId="{3F0865DB-4B29-476A-9337-1B3DF743E5A3}" srcOrd="0" destOrd="0" presId="urn:microsoft.com/office/officeart/2008/layout/HorizontalMultiLevelHierarchy"/>
    <dgm:cxn modelId="{96F30D30-0F90-4E17-B008-E27EC4F3C2DE}" type="presParOf" srcId="{3F0865DB-4B29-476A-9337-1B3DF743E5A3}" destId="{12544457-0D44-4798-8520-92CF30CE7B66}" srcOrd="0" destOrd="0" presId="urn:microsoft.com/office/officeart/2008/layout/HorizontalMultiLevelHierarchy"/>
    <dgm:cxn modelId="{A3A1087C-6D33-4857-9855-268880CB949E}" type="presParOf" srcId="{3F0865DB-4B29-476A-9337-1B3DF743E5A3}" destId="{B90FA172-08D3-44D2-9AE8-0D0B393CD336}" srcOrd="1" destOrd="0" presId="urn:microsoft.com/office/officeart/2008/layout/HorizontalMultiLevelHierarchy"/>
    <dgm:cxn modelId="{5C599BC2-06BB-4699-8CBE-BF0A8244A97D}" type="presParOf" srcId="{B90FA172-08D3-44D2-9AE8-0D0B393CD336}" destId="{8BF39B6A-500B-4424-B143-FCB63C8A623E}" srcOrd="0" destOrd="0" presId="urn:microsoft.com/office/officeart/2008/layout/HorizontalMultiLevelHierarchy"/>
    <dgm:cxn modelId="{2BB2369E-3F8F-4C75-8160-2DD8D6A281B4}" type="presParOf" srcId="{8BF39B6A-500B-4424-B143-FCB63C8A623E}" destId="{E05BF3F7-B0FB-4BA1-BB6B-09D8F7138811}" srcOrd="0" destOrd="0" presId="urn:microsoft.com/office/officeart/2008/layout/HorizontalMultiLevelHierarchy"/>
    <dgm:cxn modelId="{D2470342-6EA2-42FA-B962-3092C1361BDC}" type="presParOf" srcId="{B90FA172-08D3-44D2-9AE8-0D0B393CD336}" destId="{927DBEC4-7F9D-4D20-BB5C-5FD20A4E1AED}" srcOrd="1" destOrd="0" presId="urn:microsoft.com/office/officeart/2008/layout/HorizontalMultiLevelHierarchy"/>
    <dgm:cxn modelId="{1B45D4DA-23F5-43BF-9E40-776C7A91E1BA}" type="presParOf" srcId="{927DBEC4-7F9D-4D20-BB5C-5FD20A4E1AED}" destId="{D3912398-C091-43EB-A965-2344FBBF94C8}" srcOrd="0" destOrd="0" presId="urn:microsoft.com/office/officeart/2008/layout/HorizontalMultiLevelHierarchy"/>
    <dgm:cxn modelId="{3D69FE34-03DA-47DB-BD7B-AF5E404CF1A6}" type="presParOf" srcId="{927DBEC4-7F9D-4D20-BB5C-5FD20A4E1AED}" destId="{B632FFB9-DC97-4CDE-8627-558C7C114FEE}" srcOrd="1" destOrd="0" presId="urn:microsoft.com/office/officeart/2008/layout/HorizontalMultiLevelHierarchy"/>
    <dgm:cxn modelId="{DBBF9A10-8A5C-4CC4-A423-822EA1184229}" type="presParOf" srcId="{B632FFB9-DC97-4CDE-8627-558C7C114FEE}" destId="{8CB5E6D4-CF85-4480-A6D4-874B1F006A3A}" srcOrd="0" destOrd="0" presId="urn:microsoft.com/office/officeart/2008/layout/HorizontalMultiLevelHierarchy"/>
    <dgm:cxn modelId="{E7712CE5-25DA-4146-861F-9738AFDE4484}" type="presParOf" srcId="{8CB5E6D4-CF85-4480-A6D4-874B1F006A3A}" destId="{447950AE-CB9E-4343-A770-77EBE58F148B}" srcOrd="0" destOrd="0" presId="urn:microsoft.com/office/officeart/2008/layout/HorizontalMultiLevelHierarchy"/>
    <dgm:cxn modelId="{FD216497-7CC9-4C8B-AD62-29E9C1560BE9}" type="presParOf" srcId="{B632FFB9-DC97-4CDE-8627-558C7C114FEE}" destId="{2E9B55D8-4F35-4F50-B562-EE55A9E92C00}" srcOrd="1" destOrd="0" presId="urn:microsoft.com/office/officeart/2008/layout/HorizontalMultiLevelHierarchy"/>
    <dgm:cxn modelId="{ABD298EB-11CE-4804-BC7E-582DEEC1EC50}" type="presParOf" srcId="{2E9B55D8-4F35-4F50-B562-EE55A9E92C00}" destId="{93CB5062-9A25-4160-866F-84712269622B}" srcOrd="0" destOrd="0" presId="urn:microsoft.com/office/officeart/2008/layout/HorizontalMultiLevelHierarchy"/>
    <dgm:cxn modelId="{FD693357-2051-4E74-9F16-9CB6DE5A9554}" type="presParOf" srcId="{2E9B55D8-4F35-4F50-B562-EE55A9E92C00}" destId="{39ED35BC-4902-44E0-87DB-2CAD36B25BD5}" srcOrd="1" destOrd="0" presId="urn:microsoft.com/office/officeart/2008/layout/HorizontalMultiLevelHierarchy"/>
    <dgm:cxn modelId="{BCFF827B-D1EA-4A9F-AD46-D1D86DECEA20}" type="presParOf" srcId="{B90FA172-08D3-44D2-9AE8-0D0B393CD336}" destId="{1B48970A-7451-45BD-BF3F-DEE5025CC1F6}" srcOrd="2" destOrd="0" presId="urn:microsoft.com/office/officeart/2008/layout/HorizontalMultiLevelHierarchy"/>
    <dgm:cxn modelId="{E31296E6-D3FA-4608-8FE3-48BF386C431C}" type="presParOf" srcId="{1B48970A-7451-45BD-BF3F-DEE5025CC1F6}" destId="{F75565D0-558B-47F0-ADCD-D02D5FC0DE02}" srcOrd="0" destOrd="0" presId="urn:microsoft.com/office/officeart/2008/layout/HorizontalMultiLevelHierarchy"/>
    <dgm:cxn modelId="{732EF11A-0395-4E16-A9F9-8618865B62D1}" type="presParOf" srcId="{B90FA172-08D3-44D2-9AE8-0D0B393CD336}" destId="{CB90FA57-F605-4637-856B-AF7467FE25FA}" srcOrd="3" destOrd="0" presId="urn:microsoft.com/office/officeart/2008/layout/HorizontalMultiLevelHierarchy"/>
    <dgm:cxn modelId="{8E051213-E101-4B7A-9363-300686FA60B8}" type="presParOf" srcId="{CB90FA57-F605-4637-856B-AF7467FE25FA}" destId="{2155A086-E6FB-4FF2-B9C3-56045F8D7BFD}" srcOrd="0" destOrd="0" presId="urn:microsoft.com/office/officeart/2008/layout/HorizontalMultiLevelHierarchy"/>
    <dgm:cxn modelId="{9E4DD9A3-7874-46B0-98E9-F896085C7883}" type="presParOf" srcId="{CB90FA57-F605-4637-856B-AF7467FE25FA}" destId="{F86321B8-91F6-4A3A-9AE4-20106589F4E0}" srcOrd="1" destOrd="0" presId="urn:microsoft.com/office/officeart/2008/layout/HorizontalMultiLevelHierarchy"/>
    <dgm:cxn modelId="{48930AC8-1174-4DB8-A022-C57284F12A34}" type="presParOf" srcId="{F86321B8-91F6-4A3A-9AE4-20106589F4E0}" destId="{837A678E-736A-4DCF-8692-2B570DA1E4F1}" srcOrd="0" destOrd="0" presId="urn:microsoft.com/office/officeart/2008/layout/HorizontalMultiLevelHierarchy"/>
    <dgm:cxn modelId="{CDFAA50B-5154-44D0-8090-7F9887CFFC46}" type="presParOf" srcId="{837A678E-736A-4DCF-8692-2B570DA1E4F1}" destId="{ED232321-AF61-4B55-A70C-BB9C960310DF}" srcOrd="0" destOrd="0" presId="urn:microsoft.com/office/officeart/2008/layout/HorizontalMultiLevelHierarchy"/>
    <dgm:cxn modelId="{CC772BB7-18BE-4EC8-AA75-DD295C3D070B}" type="presParOf" srcId="{F86321B8-91F6-4A3A-9AE4-20106589F4E0}" destId="{123DE30B-F205-45EA-A24A-850B612AE2DA}" srcOrd="1" destOrd="0" presId="urn:microsoft.com/office/officeart/2008/layout/HorizontalMultiLevelHierarchy"/>
    <dgm:cxn modelId="{AEA4B25C-7EBA-407D-8B89-4B1BD026C741}" type="presParOf" srcId="{123DE30B-F205-45EA-A24A-850B612AE2DA}" destId="{0B8FDF55-1560-466D-81D4-886F5EEDED3C}" srcOrd="0" destOrd="0" presId="urn:microsoft.com/office/officeart/2008/layout/HorizontalMultiLevelHierarchy"/>
    <dgm:cxn modelId="{5510F6F9-2148-4AFC-9C8F-ECAD4D8C821C}" type="presParOf" srcId="{123DE30B-F205-45EA-A24A-850B612AE2DA}" destId="{8488046F-E1A3-401D-B63F-6A8EE8E50BAB}" srcOrd="1" destOrd="0" presId="urn:microsoft.com/office/officeart/2008/layout/HorizontalMultiLevelHierarchy"/>
    <dgm:cxn modelId="{B35DC667-852F-4F94-95FB-8F4F79C42F67}" type="presParOf" srcId="{B90FA172-08D3-44D2-9AE8-0D0B393CD336}" destId="{246D2DF3-464F-4ABB-BD89-5CD250DA2D9C}" srcOrd="4" destOrd="0" presId="urn:microsoft.com/office/officeart/2008/layout/HorizontalMultiLevelHierarchy"/>
    <dgm:cxn modelId="{55F35F97-CB21-45E8-8B17-41404D747620}" type="presParOf" srcId="{246D2DF3-464F-4ABB-BD89-5CD250DA2D9C}" destId="{48A80754-B5BB-4B76-9C80-16BDA1C203DE}" srcOrd="0" destOrd="0" presId="urn:microsoft.com/office/officeart/2008/layout/HorizontalMultiLevelHierarchy"/>
    <dgm:cxn modelId="{7E6C5139-0DFC-44B1-8F3A-E15A2B58B62F}" type="presParOf" srcId="{B90FA172-08D3-44D2-9AE8-0D0B393CD336}" destId="{BE453F22-7F4D-47C4-A162-A609AD5671D4}" srcOrd="5" destOrd="0" presId="urn:microsoft.com/office/officeart/2008/layout/HorizontalMultiLevelHierarchy"/>
    <dgm:cxn modelId="{6ED494AD-320B-4A16-9B63-5C764D3E955D}" type="presParOf" srcId="{BE453F22-7F4D-47C4-A162-A609AD5671D4}" destId="{1E323825-4F52-42A7-845B-43AADAD5989E}" srcOrd="0" destOrd="0" presId="urn:microsoft.com/office/officeart/2008/layout/HorizontalMultiLevelHierarchy"/>
    <dgm:cxn modelId="{BC6A1820-A243-47F9-B9CD-A2C953D9B9BA}" type="presParOf" srcId="{BE453F22-7F4D-47C4-A162-A609AD5671D4}" destId="{E3E762BC-E744-44EE-8409-123ABA7C2327}" srcOrd="1" destOrd="0" presId="urn:microsoft.com/office/officeart/2008/layout/HorizontalMultiLevelHierarchy"/>
    <dgm:cxn modelId="{038986B0-60E1-4A67-A553-E6F422C82CB0}" type="presParOf" srcId="{E3E762BC-E744-44EE-8409-123ABA7C2327}" destId="{247444FB-F979-4C68-80DE-F3C68612BD88}" srcOrd="0" destOrd="0" presId="urn:microsoft.com/office/officeart/2008/layout/HorizontalMultiLevelHierarchy"/>
    <dgm:cxn modelId="{2B94A0A5-D887-4C6B-9ABD-DD24BC558CC5}" type="presParOf" srcId="{247444FB-F979-4C68-80DE-F3C68612BD88}" destId="{25DC0CCA-B010-4347-B8D0-6A03F31826B8}" srcOrd="0" destOrd="0" presId="urn:microsoft.com/office/officeart/2008/layout/HorizontalMultiLevelHierarchy"/>
    <dgm:cxn modelId="{92030FB5-3FA0-4671-95DC-FAEAAA2DB77A}" type="presParOf" srcId="{E3E762BC-E744-44EE-8409-123ABA7C2327}" destId="{0008FA18-2C94-4D28-8837-7C8A14DEB052}" srcOrd="1" destOrd="0" presId="urn:microsoft.com/office/officeart/2008/layout/HorizontalMultiLevelHierarchy"/>
    <dgm:cxn modelId="{554A4475-74D5-4C86-AB94-CF38EF9C187E}" type="presParOf" srcId="{0008FA18-2C94-4D28-8837-7C8A14DEB052}" destId="{56C73393-DBEF-4DD2-9DA2-170C0451F5BF}" srcOrd="0" destOrd="0" presId="urn:microsoft.com/office/officeart/2008/layout/HorizontalMultiLevelHierarchy"/>
    <dgm:cxn modelId="{08253A1B-E2BF-4F12-B5C7-2F3725783AB7}" type="presParOf" srcId="{0008FA18-2C94-4D28-8837-7C8A14DEB052}" destId="{8D837B00-275A-4946-A6E0-E4FA22C802E3}"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0282E6-8582-4C3F-9506-6AB73D44C911}">
      <dsp:nvSpPr>
        <dsp:cNvPr id="0" name=""/>
        <dsp:cNvSpPr/>
      </dsp:nvSpPr>
      <dsp:spPr>
        <a:xfrm>
          <a:off x="4018026" y="672076"/>
          <a:ext cx="1847930" cy="717934"/>
        </a:xfrm>
        <a:custGeom>
          <a:avLst/>
          <a:gdLst/>
          <a:ahLst/>
          <a:cxnLst/>
          <a:rect l="0" t="0" r="0" b="0"/>
          <a:pathLst>
            <a:path>
              <a:moveTo>
                <a:pt x="0" y="0"/>
              </a:moveTo>
              <a:lnTo>
                <a:pt x="0" y="600338"/>
              </a:lnTo>
              <a:lnTo>
                <a:pt x="1847930" y="600338"/>
              </a:lnTo>
              <a:lnTo>
                <a:pt x="1847930" y="7179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7FF6503-8F03-473D-B630-54DABFC168EE}">
      <dsp:nvSpPr>
        <dsp:cNvPr id="0" name=""/>
        <dsp:cNvSpPr/>
      </dsp:nvSpPr>
      <dsp:spPr>
        <a:xfrm>
          <a:off x="1564622" y="672076"/>
          <a:ext cx="2453403" cy="470923"/>
        </a:xfrm>
        <a:custGeom>
          <a:avLst/>
          <a:gdLst/>
          <a:ahLst/>
          <a:cxnLst/>
          <a:rect l="0" t="0" r="0" b="0"/>
          <a:pathLst>
            <a:path>
              <a:moveTo>
                <a:pt x="2453403" y="0"/>
              </a:moveTo>
              <a:lnTo>
                <a:pt x="2453403" y="353327"/>
              </a:lnTo>
              <a:lnTo>
                <a:pt x="0" y="353327"/>
              </a:lnTo>
              <a:lnTo>
                <a:pt x="0" y="4709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75C83E-DA9F-47D2-BF16-A67B7104A86D}">
      <dsp:nvSpPr>
        <dsp:cNvPr id="0" name=""/>
        <dsp:cNvSpPr/>
      </dsp:nvSpPr>
      <dsp:spPr>
        <a:xfrm>
          <a:off x="2007519" y="-133992"/>
          <a:ext cx="4021014" cy="80606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1AF92D-0372-4CC7-8953-D1B4A44CA0FC}">
      <dsp:nvSpPr>
        <dsp:cNvPr id="0" name=""/>
        <dsp:cNvSpPr/>
      </dsp:nvSpPr>
      <dsp:spPr>
        <a:xfrm>
          <a:off x="2148563" y="0"/>
          <a:ext cx="4021014" cy="806068"/>
        </a:xfrm>
        <a:prstGeom prst="roundRect">
          <a:avLst>
            <a:gd name="adj" fmla="val 10000"/>
          </a:avLst>
        </a:prstGeom>
        <a:solidFill>
          <a:srgbClr val="FFFFCC">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IN" sz="2200" kern="1200" dirty="0"/>
            <a:t>Financial Services </a:t>
          </a:r>
        </a:p>
      </dsp:txBody>
      <dsp:txXfrm>
        <a:off x="2172172" y="23609"/>
        <a:ext cx="3973796" cy="758850"/>
      </dsp:txXfrm>
    </dsp:sp>
    <dsp:sp modelId="{CF1BFDD2-6A74-4EDD-9219-5BEC6EF43512}">
      <dsp:nvSpPr>
        <dsp:cNvPr id="0" name=""/>
        <dsp:cNvSpPr/>
      </dsp:nvSpPr>
      <dsp:spPr>
        <a:xfrm>
          <a:off x="-141044" y="1142999"/>
          <a:ext cx="3411334" cy="314403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A0076B-69CB-4F94-B474-8C1E11927BEE}">
      <dsp:nvSpPr>
        <dsp:cNvPr id="0" name=""/>
        <dsp:cNvSpPr/>
      </dsp:nvSpPr>
      <dsp:spPr>
        <a:xfrm>
          <a:off x="0" y="1276991"/>
          <a:ext cx="3411334" cy="3144031"/>
        </a:xfrm>
        <a:prstGeom prst="roundRect">
          <a:avLst>
            <a:gd name="adj" fmla="val 10000"/>
          </a:avLst>
        </a:prstGeom>
        <a:solidFill>
          <a:schemeClr val="accent3">
            <a:lumMod val="40000"/>
            <a:lumOff val="60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IN" sz="3200" kern="1200" dirty="0"/>
            <a:t>Fee-based</a:t>
          </a:r>
          <a:r>
            <a:rPr lang="en-IN" sz="2300" kern="1200" dirty="0"/>
            <a:t> </a:t>
          </a:r>
        </a:p>
        <a:p>
          <a:pPr marL="0" lvl="0" indent="0" algn="l" defTabSz="1422400">
            <a:lnSpc>
              <a:spcPct val="90000"/>
            </a:lnSpc>
            <a:spcBef>
              <a:spcPct val="0"/>
            </a:spcBef>
            <a:spcAft>
              <a:spcPct val="35000"/>
            </a:spcAft>
            <a:buFont typeface="Arial" panose="020B0604020202020204" pitchFamily="34" charset="0"/>
            <a:buNone/>
          </a:pPr>
          <a:r>
            <a:rPr lang="en-IN" sz="2300" kern="1200" dirty="0"/>
            <a:t>Leasing </a:t>
          </a:r>
        </a:p>
        <a:p>
          <a:pPr marL="0" lvl="0" indent="0" algn="l" defTabSz="1422400">
            <a:lnSpc>
              <a:spcPct val="90000"/>
            </a:lnSpc>
            <a:spcBef>
              <a:spcPct val="0"/>
            </a:spcBef>
            <a:spcAft>
              <a:spcPct val="35000"/>
            </a:spcAft>
            <a:buFont typeface="Arial" panose="020B0604020202020204" pitchFamily="34" charset="0"/>
            <a:buNone/>
          </a:pPr>
          <a:r>
            <a:rPr lang="en-IN" sz="2300" kern="1200" dirty="0"/>
            <a:t>Hire purchase </a:t>
          </a:r>
        </a:p>
        <a:p>
          <a:pPr marL="0" lvl="0" indent="0" algn="l" defTabSz="1422400">
            <a:lnSpc>
              <a:spcPct val="90000"/>
            </a:lnSpc>
            <a:spcBef>
              <a:spcPct val="0"/>
            </a:spcBef>
            <a:spcAft>
              <a:spcPct val="35000"/>
            </a:spcAft>
            <a:buFont typeface="Arial" panose="020B0604020202020204" pitchFamily="34" charset="0"/>
            <a:buNone/>
          </a:pPr>
          <a:r>
            <a:rPr lang="en-IN" sz="2300" kern="1200" dirty="0"/>
            <a:t>Factoring </a:t>
          </a:r>
        </a:p>
        <a:p>
          <a:pPr marL="0" lvl="0" indent="0" algn="l" defTabSz="1422400">
            <a:lnSpc>
              <a:spcPct val="90000"/>
            </a:lnSpc>
            <a:spcBef>
              <a:spcPct val="0"/>
            </a:spcBef>
            <a:spcAft>
              <a:spcPct val="35000"/>
            </a:spcAft>
            <a:buFont typeface="Arial" panose="020B0604020202020204" pitchFamily="34" charset="0"/>
            <a:buNone/>
          </a:pPr>
          <a:r>
            <a:rPr lang="en-IN" sz="2300" kern="1200" dirty="0"/>
            <a:t>Credit Financing </a:t>
          </a:r>
        </a:p>
        <a:p>
          <a:pPr marL="0" lvl="0" indent="0" algn="l" defTabSz="1422400">
            <a:lnSpc>
              <a:spcPct val="90000"/>
            </a:lnSpc>
            <a:spcBef>
              <a:spcPct val="0"/>
            </a:spcBef>
            <a:spcAft>
              <a:spcPct val="35000"/>
            </a:spcAft>
            <a:buFont typeface="Arial" panose="020B0604020202020204" pitchFamily="34" charset="0"/>
            <a:buNone/>
          </a:pPr>
          <a:r>
            <a:rPr lang="en-IN" sz="2300" kern="1200" dirty="0"/>
            <a:t>Housing Financing</a:t>
          </a:r>
        </a:p>
      </dsp:txBody>
      <dsp:txXfrm>
        <a:off x="92086" y="1369077"/>
        <a:ext cx="3227162" cy="2959859"/>
      </dsp:txXfrm>
    </dsp:sp>
    <dsp:sp modelId="{C4FEB9F7-017D-4CD0-AEEA-1EDA243997FF}">
      <dsp:nvSpPr>
        <dsp:cNvPr id="0" name=""/>
        <dsp:cNvSpPr/>
      </dsp:nvSpPr>
      <dsp:spPr>
        <a:xfrm>
          <a:off x="3673208" y="1390011"/>
          <a:ext cx="4385496" cy="27923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80D5F6-1B91-47B7-8AED-2D83AA2D736F}">
      <dsp:nvSpPr>
        <dsp:cNvPr id="0" name=""/>
        <dsp:cNvSpPr/>
      </dsp:nvSpPr>
      <dsp:spPr>
        <a:xfrm>
          <a:off x="3814252" y="1524003"/>
          <a:ext cx="4385496" cy="2792319"/>
        </a:xfrm>
        <a:prstGeom prst="roundRect">
          <a:avLst>
            <a:gd name="adj" fmla="val 10000"/>
          </a:avLst>
        </a:prstGeom>
        <a:solidFill>
          <a:schemeClr val="accent3">
            <a:lumMod val="40000"/>
            <a:lumOff val="60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IN" sz="2200" b="1" kern="1200" dirty="0"/>
            <a:t>Fund-based</a:t>
          </a:r>
        </a:p>
        <a:p>
          <a:pPr marL="0" lvl="0" indent="0" algn="l" defTabSz="977900">
            <a:lnSpc>
              <a:spcPct val="90000"/>
            </a:lnSpc>
            <a:spcBef>
              <a:spcPct val="0"/>
            </a:spcBef>
            <a:spcAft>
              <a:spcPct val="35000"/>
            </a:spcAft>
            <a:buNone/>
          </a:pPr>
          <a:r>
            <a:rPr lang="en-IN" sz="2200" kern="1200" dirty="0"/>
            <a:t>Issue Management </a:t>
          </a:r>
        </a:p>
        <a:p>
          <a:pPr marL="0" lvl="0" indent="0" algn="l" defTabSz="977900">
            <a:lnSpc>
              <a:spcPct val="90000"/>
            </a:lnSpc>
            <a:spcBef>
              <a:spcPct val="0"/>
            </a:spcBef>
            <a:spcAft>
              <a:spcPct val="35000"/>
            </a:spcAft>
            <a:buNone/>
          </a:pPr>
          <a:r>
            <a:rPr lang="en-IN" sz="2200" kern="1200" dirty="0"/>
            <a:t>Portfolio Management </a:t>
          </a:r>
        </a:p>
        <a:p>
          <a:pPr marL="0" lvl="0" indent="0" algn="l" defTabSz="977900">
            <a:lnSpc>
              <a:spcPct val="90000"/>
            </a:lnSpc>
            <a:spcBef>
              <a:spcPct val="0"/>
            </a:spcBef>
            <a:spcAft>
              <a:spcPct val="35000"/>
            </a:spcAft>
            <a:buNone/>
          </a:pPr>
          <a:r>
            <a:rPr lang="en-IN" sz="2200" kern="1200" dirty="0"/>
            <a:t>Corporate </a:t>
          </a:r>
          <a:r>
            <a:rPr lang="en-IN" sz="2200" kern="1200" dirty="0" err="1"/>
            <a:t>Counsellig</a:t>
          </a:r>
          <a:r>
            <a:rPr lang="en-IN" sz="2200" kern="1200" dirty="0"/>
            <a:t> </a:t>
          </a:r>
        </a:p>
        <a:p>
          <a:pPr marL="0" lvl="0" indent="0" algn="l" defTabSz="977900">
            <a:lnSpc>
              <a:spcPct val="90000"/>
            </a:lnSpc>
            <a:spcBef>
              <a:spcPct val="0"/>
            </a:spcBef>
            <a:spcAft>
              <a:spcPct val="35000"/>
            </a:spcAft>
            <a:buNone/>
          </a:pPr>
          <a:r>
            <a:rPr lang="en-IN" sz="2200" kern="1200" dirty="0"/>
            <a:t>Merchant banking  </a:t>
          </a:r>
        </a:p>
        <a:p>
          <a:pPr marL="0" lvl="0" indent="0" algn="l" defTabSz="977900">
            <a:lnSpc>
              <a:spcPct val="90000"/>
            </a:lnSpc>
            <a:spcBef>
              <a:spcPct val="0"/>
            </a:spcBef>
            <a:spcAft>
              <a:spcPct val="35000"/>
            </a:spcAft>
            <a:buNone/>
          </a:pPr>
          <a:r>
            <a:rPr lang="en-IN" sz="2200" kern="1200" dirty="0"/>
            <a:t>Credit rating </a:t>
          </a:r>
        </a:p>
      </dsp:txBody>
      <dsp:txXfrm>
        <a:off x="3896036" y="1605787"/>
        <a:ext cx="4221928" cy="26287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7444FB-F979-4C68-80DE-F3C68612BD88}">
      <dsp:nvSpPr>
        <dsp:cNvPr id="0" name=""/>
        <dsp:cNvSpPr/>
      </dsp:nvSpPr>
      <dsp:spPr>
        <a:xfrm>
          <a:off x="4544766" y="3292177"/>
          <a:ext cx="564116" cy="91440"/>
        </a:xfrm>
        <a:custGeom>
          <a:avLst/>
          <a:gdLst/>
          <a:ahLst/>
          <a:cxnLst/>
          <a:rect l="0" t="0" r="0" b="0"/>
          <a:pathLst>
            <a:path>
              <a:moveTo>
                <a:pt x="0" y="45720"/>
              </a:moveTo>
              <a:lnTo>
                <a:pt x="564116"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4812721" y="3323794"/>
        <a:ext cx="28205" cy="28205"/>
      </dsp:txXfrm>
    </dsp:sp>
    <dsp:sp modelId="{246D2DF3-464F-4ABB-BD89-5CD250DA2D9C}">
      <dsp:nvSpPr>
        <dsp:cNvPr id="0" name=""/>
        <dsp:cNvSpPr/>
      </dsp:nvSpPr>
      <dsp:spPr>
        <a:xfrm>
          <a:off x="1160070" y="2262981"/>
          <a:ext cx="564116" cy="1074916"/>
        </a:xfrm>
        <a:custGeom>
          <a:avLst/>
          <a:gdLst/>
          <a:ahLst/>
          <a:cxnLst/>
          <a:rect l="0" t="0" r="0" b="0"/>
          <a:pathLst>
            <a:path>
              <a:moveTo>
                <a:pt x="0" y="0"/>
              </a:moveTo>
              <a:lnTo>
                <a:pt x="282058" y="0"/>
              </a:lnTo>
              <a:lnTo>
                <a:pt x="282058" y="1074916"/>
              </a:lnTo>
              <a:lnTo>
                <a:pt x="564116" y="107491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1411779" y="2770090"/>
        <a:ext cx="60697" cy="60697"/>
      </dsp:txXfrm>
    </dsp:sp>
    <dsp:sp modelId="{837A678E-736A-4DCF-8692-2B570DA1E4F1}">
      <dsp:nvSpPr>
        <dsp:cNvPr id="0" name=""/>
        <dsp:cNvSpPr/>
      </dsp:nvSpPr>
      <dsp:spPr>
        <a:xfrm>
          <a:off x="4544766" y="2217261"/>
          <a:ext cx="564116" cy="91440"/>
        </a:xfrm>
        <a:custGeom>
          <a:avLst/>
          <a:gdLst/>
          <a:ahLst/>
          <a:cxnLst/>
          <a:rect l="0" t="0" r="0" b="0"/>
          <a:pathLst>
            <a:path>
              <a:moveTo>
                <a:pt x="0" y="45720"/>
              </a:moveTo>
              <a:lnTo>
                <a:pt x="564116"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4812721" y="2248878"/>
        <a:ext cx="28205" cy="28205"/>
      </dsp:txXfrm>
    </dsp:sp>
    <dsp:sp modelId="{1B48970A-7451-45BD-BF3F-DEE5025CC1F6}">
      <dsp:nvSpPr>
        <dsp:cNvPr id="0" name=""/>
        <dsp:cNvSpPr/>
      </dsp:nvSpPr>
      <dsp:spPr>
        <a:xfrm>
          <a:off x="1160070" y="2217261"/>
          <a:ext cx="564116" cy="91440"/>
        </a:xfrm>
        <a:custGeom>
          <a:avLst/>
          <a:gdLst/>
          <a:ahLst/>
          <a:cxnLst/>
          <a:rect l="0" t="0" r="0" b="0"/>
          <a:pathLst>
            <a:path>
              <a:moveTo>
                <a:pt x="0" y="45720"/>
              </a:moveTo>
              <a:lnTo>
                <a:pt x="564116" y="457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1428025" y="2248878"/>
        <a:ext cx="28205" cy="28205"/>
      </dsp:txXfrm>
    </dsp:sp>
    <dsp:sp modelId="{8CB5E6D4-CF85-4480-A6D4-874B1F006A3A}">
      <dsp:nvSpPr>
        <dsp:cNvPr id="0" name=""/>
        <dsp:cNvSpPr/>
      </dsp:nvSpPr>
      <dsp:spPr>
        <a:xfrm>
          <a:off x="4544766" y="1142345"/>
          <a:ext cx="564116" cy="91440"/>
        </a:xfrm>
        <a:custGeom>
          <a:avLst/>
          <a:gdLst/>
          <a:ahLst/>
          <a:cxnLst/>
          <a:rect l="0" t="0" r="0" b="0"/>
          <a:pathLst>
            <a:path>
              <a:moveTo>
                <a:pt x="0" y="45720"/>
              </a:moveTo>
              <a:lnTo>
                <a:pt x="564116"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4812721" y="1173962"/>
        <a:ext cx="28205" cy="28205"/>
      </dsp:txXfrm>
    </dsp:sp>
    <dsp:sp modelId="{8BF39B6A-500B-4424-B143-FCB63C8A623E}">
      <dsp:nvSpPr>
        <dsp:cNvPr id="0" name=""/>
        <dsp:cNvSpPr/>
      </dsp:nvSpPr>
      <dsp:spPr>
        <a:xfrm>
          <a:off x="1160070" y="1188065"/>
          <a:ext cx="564116" cy="1074916"/>
        </a:xfrm>
        <a:custGeom>
          <a:avLst/>
          <a:gdLst/>
          <a:ahLst/>
          <a:cxnLst/>
          <a:rect l="0" t="0" r="0" b="0"/>
          <a:pathLst>
            <a:path>
              <a:moveTo>
                <a:pt x="0" y="1074916"/>
              </a:moveTo>
              <a:lnTo>
                <a:pt x="282058" y="1074916"/>
              </a:lnTo>
              <a:lnTo>
                <a:pt x="282058" y="0"/>
              </a:lnTo>
              <a:lnTo>
                <a:pt x="564116"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1411779" y="1695174"/>
        <a:ext cx="60697" cy="60697"/>
      </dsp:txXfrm>
    </dsp:sp>
    <dsp:sp modelId="{12544457-0D44-4798-8520-92CF30CE7B66}">
      <dsp:nvSpPr>
        <dsp:cNvPr id="0" name=""/>
        <dsp:cNvSpPr/>
      </dsp:nvSpPr>
      <dsp:spPr>
        <a:xfrm rot="16200000">
          <a:off x="-1532877" y="1833015"/>
          <a:ext cx="4525963" cy="8599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2489200">
            <a:lnSpc>
              <a:spcPct val="90000"/>
            </a:lnSpc>
            <a:spcBef>
              <a:spcPct val="0"/>
            </a:spcBef>
            <a:spcAft>
              <a:spcPct val="35000"/>
            </a:spcAft>
            <a:buNone/>
          </a:pPr>
          <a:r>
            <a:rPr lang="en-IN" sz="5600" kern="1200" dirty="0"/>
            <a:t>Regulators </a:t>
          </a:r>
        </a:p>
      </dsp:txBody>
      <dsp:txXfrm>
        <a:off x="-1532877" y="1833015"/>
        <a:ext cx="4525963" cy="859932"/>
      </dsp:txXfrm>
    </dsp:sp>
    <dsp:sp modelId="{D3912398-C091-43EB-A965-2344FBBF94C8}">
      <dsp:nvSpPr>
        <dsp:cNvPr id="0" name=""/>
        <dsp:cNvSpPr/>
      </dsp:nvSpPr>
      <dsp:spPr>
        <a:xfrm>
          <a:off x="1724186" y="758098"/>
          <a:ext cx="2820580" cy="8599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IN" sz="2900" kern="1200" dirty="0"/>
            <a:t>RBI </a:t>
          </a:r>
        </a:p>
      </dsp:txBody>
      <dsp:txXfrm>
        <a:off x="1724186" y="758098"/>
        <a:ext cx="2820580" cy="859932"/>
      </dsp:txXfrm>
    </dsp:sp>
    <dsp:sp modelId="{93CB5062-9A25-4160-866F-84712269622B}">
      <dsp:nvSpPr>
        <dsp:cNvPr id="0" name=""/>
        <dsp:cNvSpPr/>
      </dsp:nvSpPr>
      <dsp:spPr>
        <a:xfrm>
          <a:off x="5108882" y="758098"/>
          <a:ext cx="2820580" cy="8599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IN" sz="2900" kern="1200" dirty="0"/>
            <a:t>Banks</a:t>
          </a:r>
        </a:p>
      </dsp:txBody>
      <dsp:txXfrm>
        <a:off x="5108882" y="758098"/>
        <a:ext cx="2820580" cy="859932"/>
      </dsp:txXfrm>
    </dsp:sp>
    <dsp:sp modelId="{2155A086-E6FB-4FF2-B9C3-56045F8D7BFD}">
      <dsp:nvSpPr>
        <dsp:cNvPr id="0" name=""/>
        <dsp:cNvSpPr/>
      </dsp:nvSpPr>
      <dsp:spPr>
        <a:xfrm>
          <a:off x="1724186" y="1833015"/>
          <a:ext cx="2820580" cy="8599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IN" sz="2900" kern="1200" dirty="0"/>
            <a:t>SEBI </a:t>
          </a:r>
        </a:p>
      </dsp:txBody>
      <dsp:txXfrm>
        <a:off x="1724186" y="1833015"/>
        <a:ext cx="2820580" cy="859932"/>
      </dsp:txXfrm>
    </dsp:sp>
    <dsp:sp modelId="{0B8FDF55-1560-466D-81D4-886F5EEDED3C}">
      <dsp:nvSpPr>
        <dsp:cNvPr id="0" name=""/>
        <dsp:cNvSpPr/>
      </dsp:nvSpPr>
      <dsp:spPr>
        <a:xfrm>
          <a:off x="5108882" y="1833015"/>
          <a:ext cx="2820580" cy="8599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IN" sz="2900" kern="1200" dirty="0"/>
            <a:t>Securities Market and Mutual Funds </a:t>
          </a:r>
        </a:p>
      </dsp:txBody>
      <dsp:txXfrm>
        <a:off x="5108882" y="1833015"/>
        <a:ext cx="2820580" cy="859932"/>
      </dsp:txXfrm>
    </dsp:sp>
    <dsp:sp modelId="{1E323825-4F52-42A7-845B-43AADAD5989E}">
      <dsp:nvSpPr>
        <dsp:cNvPr id="0" name=""/>
        <dsp:cNvSpPr/>
      </dsp:nvSpPr>
      <dsp:spPr>
        <a:xfrm>
          <a:off x="1724186" y="2907931"/>
          <a:ext cx="2820580" cy="8599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IN" sz="2900" kern="1200" dirty="0"/>
            <a:t>IRDA</a:t>
          </a:r>
        </a:p>
      </dsp:txBody>
      <dsp:txXfrm>
        <a:off x="1724186" y="2907931"/>
        <a:ext cx="2820580" cy="859932"/>
      </dsp:txXfrm>
    </dsp:sp>
    <dsp:sp modelId="{56C73393-DBEF-4DD2-9DA2-170C0451F5BF}">
      <dsp:nvSpPr>
        <dsp:cNvPr id="0" name=""/>
        <dsp:cNvSpPr/>
      </dsp:nvSpPr>
      <dsp:spPr>
        <a:xfrm>
          <a:off x="5108882" y="2907931"/>
          <a:ext cx="2820580" cy="8599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IN" sz="2900" kern="1200" dirty="0"/>
            <a:t>Insurance Companies </a:t>
          </a:r>
        </a:p>
      </dsp:txBody>
      <dsp:txXfrm>
        <a:off x="5108882" y="2907931"/>
        <a:ext cx="2820580" cy="85993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C197A6A3-A0D5-CEBE-55C8-B12062456212}"/>
              </a:ext>
            </a:extLst>
          </p:cNvPr>
          <p:cNvSpPr>
            <a:spLocks noGrp="1"/>
          </p:cNvSpPr>
          <p:nvPr>
            <p:ph type="dt" sz="half" idx="10"/>
          </p:nvPr>
        </p:nvSpPr>
        <p:spPr/>
        <p:txBody>
          <a:bodyPr/>
          <a:lstStyle>
            <a:lvl1pPr>
              <a:defRPr/>
            </a:lvl1pPr>
          </a:lstStyle>
          <a:p>
            <a:pPr>
              <a:defRPr/>
            </a:pPr>
            <a:fld id="{87EBC362-C313-48C6-BACD-9E85F8B91580}" type="datetimeFigureOut">
              <a:rPr lang="en-US"/>
              <a:pPr>
                <a:defRPr/>
              </a:pPr>
              <a:t>10/20/2024</a:t>
            </a:fld>
            <a:endParaRPr lang="en-US"/>
          </a:p>
        </p:txBody>
      </p:sp>
      <p:sp>
        <p:nvSpPr>
          <p:cNvPr id="5" name="Footer Placeholder 4">
            <a:extLst>
              <a:ext uri="{FF2B5EF4-FFF2-40B4-BE49-F238E27FC236}">
                <a16:creationId xmlns:a16="http://schemas.microsoft.com/office/drawing/2014/main" id="{6D858A37-649F-140B-C590-6D7EB8B91A6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06B7AC9-AA84-6F1E-6B60-2F3CE00A3352}"/>
              </a:ext>
            </a:extLst>
          </p:cNvPr>
          <p:cNvSpPr>
            <a:spLocks noGrp="1"/>
          </p:cNvSpPr>
          <p:nvPr>
            <p:ph type="sldNum" sz="quarter" idx="12"/>
          </p:nvPr>
        </p:nvSpPr>
        <p:spPr/>
        <p:txBody>
          <a:bodyPr/>
          <a:lstStyle>
            <a:lvl1pPr>
              <a:defRPr/>
            </a:lvl1pPr>
          </a:lstStyle>
          <a:p>
            <a:pPr>
              <a:defRPr/>
            </a:pPr>
            <a:fld id="{E7E34DB5-93A7-4A0F-802D-7BDA57B95DDA}" type="slidenum">
              <a:rPr lang="en-US" altLang="en-US"/>
              <a:pPr>
                <a:defRPr/>
              </a:pPr>
              <a:t>‹#›</a:t>
            </a:fld>
            <a:endParaRPr lang="en-US" altLang="en-US"/>
          </a:p>
        </p:txBody>
      </p:sp>
    </p:spTree>
    <p:extLst>
      <p:ext uri="{BB962C8B-B14F-4D97-AF65-F5344CB8AC3E}">
        <p14:creationId xmlns:p14="http://schemas.microsoft.com/office/powerpoint/2010/main" val="2346062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B9089C-6512-5098-1658-2A9CE8803D04}"/>
              </a:ext>
            </a:extLst>
          </p:cNvPr>
          <p:cNvSpPr>
            <a:spLocks noGrp="1"/>
          </p:cNvSpPr>
          <p:nvPr>
            <p:ph type="dt" sz="half" idx="10"/>
          </p:nvPr>
        </p:nvSpPr>
        <p:spPr/>
        <p:txBody>
          <a:bodyPr/>
          <a:lstStyle>
            <a:lvl1pPr>
              <a:defRPr/>
            </a:lvl1pPr>
          </a:lstStyle>
          <a:p>
            <a:pPr>
              <a:defRPr/>
            </a:pPr>
            <a:fld id="{4655DC7B-2E50-4870-9811-8E4D61CFF202}" type="datetimeFigureOut">
              <a:rPr lang="en-US"/>
              <a:pPr>
                <a:defRPr/>
              </a:pPr>
              <a:t>10/20/2024</a:t>
            </a:fld>
            <a:endParaRPr lang="en-US"/>
          </a:p>
        </p:txBody>
      </p:sp>
      <p:sp>
        <p:nvSpPr>
          <p:cNvPr id="5" name="Footer Placeholder 4">
            <a:extLst>
              <a:ext uri="{FF2B5EF4-FFF2-40B4-BE49-F238E27FC236}">
                <a16:creationId xmlns:a16="http://schemas.microsoft.com/office/drawing/2014/main" id="{5FFEC257-8B31-769A-9C78-26525C834CD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D84C1B5-8F40-03E0-7AC4-606330F8F950}"/>
              </a:ext>
            </a:extLst>
          </p:cNvPr>
          <p:cNvSpPr>
            <a:spLocks noGrp="1"/>
          </p:cNvSpPr>
          <p:nvPr>
            <p:ph type="sldNum" sz="quarter" idx="12"/>
          </p:nvPr>
        </p:nvSpPr>
        <p:spPr/>
        <p:txBody>
          <a:bodyPr/>
          <a:lstStyle>
            <a:lvl1pPr>
              <a:defRPr/>
            </a:lvl1pPr>
          </a:lstStyle>
          <a:p>
            <a:pPr>
              <a:defRPr/>
            </a:pPr>
            <a:fld id="{759144FD-5C26-4D7E-99F7-7E3395906654}" type="slidenum">
              <a:rPr lang="en-US" altLang="en-US"/>
              <a:pPr>
                <a:defRPr/>
              </a:pPr>
              <a:t>‹#›</a:t>
            </a:fld>
            <a:endParaRPr lang="en-US" altLang="en-US"/>
          </a:p>
        </p:txBody>
      </p:sp>
    </p:spTree>
    <p:extLst>
      <p:ext uri="{BB962C8B-B14F-4D97-AF65-F5344CB8AC3E}">
        <p14:creationId xmlns:p14="http://schemas.microsoft.com/office/powerpoint/2010/main" val="1881629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965116-B313-1D28-0758-2E9DC7020FAF}"/>
              </a:ext>
            </a:extLst>
          </p:cNvPr>
          <p:cNvSpPr>
            <a:spLocks noGrp="1"/>
          </p:cNvSpPr>
          <p:nvPr>
            <p:ph type="dt" sz="half" idx="10"/>
          </p:nvPr>
        </p:nvSpPr>
        <p:spPr/>
        <p:txBody>
          <a:bodyPr/>
          <a:lstStyle>
            <a:lvl1pPr>
              <a:defRPr/>
            </a:lvl1pPr>
          </a:lstStyle>
          <a:p>
            <a:pPr>
              <a:defRPr/>
            </a:pPr>
            <a:fld id="{DB98EA8B-62E4-4C15-8928-E9DAE7F739CA}" type="datetimeFigureOut">
              <a:rPr lang="en-US"/>
              <a:pPr>
                <a:defRPr/>
              </a:pPr>
              <a:t>10/20/2024</a:t>
            </a:fld>
            <a:endParaRPr lang="en-US"/>
          </a:p>
        </p:txBody>
      </p:sp>
      <p:sp>
        <p:nvSpPr>
          <p:cNvPr id="5" name="Footer Placeholder 4">
            <a:extLst>
              <a:ext uri="{FF2B5EF4-FFF2-40B4-BE49-F238E27FC236}">
                <a16:creationId xmlns:a16="http://schemas.microsoft.com/office/drawing/2014/main" id="{11419C09-4E66-A341-1A13-5A3A73374C6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1220FC9-E9A7-6783-71D0-EC26F9BD8800}"/>
              </a:ext>
            </a:extLst>
          </p:cNvPr>
          <p:cNvSpPr>
            <a:spLocks noGrp="1"/>
          </p:cNvSpPr>
          <p:nvPr>
            <p:ph type="sldNum" sz="quarter" idx="12"/>
          </p:nvPr>
        </p:nvSpPr>
        <p:spPr/>
        <p:txBody>
          <a:bodyPr/>
          <a:lstStyle>
            <a:lvl1pPr>
              <a:defRPr/>
            </a:lvl1pPr>
          </a:lstStyle>
          <a:p>
            <a:pPr>
              <a:defRPr/>
            </a:pPr>
            <a:fld id="{519A8F75-06B3-466C-BEE4-76A11D9DB881}" type="slidenum">
              <a:rPr lang="en-US" altLang="en-US"/>
              <a:pPr>
                <a:defRPr/>
              </a:pPr>
              <a:t>‹#›</a:t>
            </a:fld>
            <a:endParaRPr lang="en-US" altLang="en-US"/>
          </a:p>
        </p:txBody>
      </p:sp>
    </p:spTree>
    <p:extLst>
      <p:ext uri="{BB962C8B-B14F-4D97-AF65-F5344CB8AC3E}">
        <p14:creationId xmlns:p14="http://schemas.microsoft.com/office/powerpoint/2010/main" val="1799435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0CDB9D-4543-B7ED-594B-67BA13CA103B}"/>
              </a:ext>
            </a:extLst>
          </p:cNvPr>
          <p:cNvSpPr>
            <a:spLocks noGrp="1"/>
          </p:cNvSpPr>
          <p:nvPr>
            <p:ph type="dt" sz="half" idx="10"/>
          </p:nvPr>
        </p:nvSpPr>
        <p:spPr/>
        <p:txBody>
          <a:bodyPr/>
          <a:lstStyle>
            <a:lvl1pPr>
              <a:defRPr/>
            </a:lvl1pPr>
          </a:lstStyle>
          <a:p>
            <a:pPr>
              <a:defRPr/>
            </a:pPr>
            <a:fld id="{8265CD74-ED23-4056-AA66-A38D1367AD64}" type="datetimeFigureOut">
              <a:rPr lang="en-US"/>
              <a:pPr>
                <a:defRPr/>
              </a:pPr>
              <a:t>10/20/2024</a:t>
            </a:fld>
            <a:endParaRPr lang="en-US"/>
          </a:p>
        </p:txBody>
      </p:sp>
      <p:sp>
        <p:nvSpPr>
          <p:cNvPr id="5" name="Footer Placeholder 4">
            <a:extLst>
              <a:ext uri="{FF2B5EF4-FFF2-40B4-BE49-F238E27FC236}">
                <a16:creationId xmlns:a16="http://schemas.microsoft.com/office/drawing/2014/main" id="{DDB5003D-37EC-608F-32B4-B4F6CFDB3C5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4B37EE0-B45E-D80C-1594-072AE32FCAAB}"/>
              </a:ext>
            </a:extLst>
          </p:cNvPr>
          <p:cNvSpPr>
            <a:spLocks noGrp="1"/>
          </p:cNvSpPr>
          <p:nvPr>
            <p:ph type="sldNum" sz="quarter" idx="12"/>
          </p:nvPr>
        </p:nvSpPr>
        <p:spPr/>
        <p:txBody>
          <a:bodyPr/>
          <a:lstStyle>
            <a:lvl1pPr>
              <a:defRPr/>
            </a:lvl1pPr>
          </a:lstStyle>
          <a:p>
            <a:pPr>
              <a:defRPr/>
            </a:pPr>
            <a:fld id="{7F514A50-A17E-440E-A525-36A8EF40345B}" type="slidenum">
              <a:rPr lang="en-US" altLang="en-US"/>
              <a:pPr>
                <a:defRPr/>
              </a:pPr>
              <a:t>‹#›</a:t>
            </a:fld>
            <a:endParaRPr lang="en-US" altLang="en-US"/>
          </a:p>
        </p:txBody>
      </p:sp>
    </p:spTree>
    <p:extLst>
      <p:ext uri="{BB962C8B-B14F-4D97-AF65-F5344CB8AC3E}">
        <p14:creationId xmlns:p14="http://schemas.microsoft.com/office/powerpoint/2010/main" val="268744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0383BF0-9EFE-A4DA-A7FC-FACE5A0E0A2C}"/>
              </a:ext>
            </a:extLst>
          </p:cNvPr>
          <p:cNvSpPr>
            <a:spLocks noGrp="1"/>
          </p:cNvSpPr>
          <p:nvPr>
            <p:ph type="dt" sz="half" idx="10"/>
          </p:nvPr>
        </p:nvSpPr>
        <p:spPr/>
        <p:txBody>
          <a:bodyPr/>
          <a:lstStyle>
            <a:lvl1pPr>
              <a:defRPr/>
            </a:lvl1pPr>
          </a:lstStyle>
          <a:p>
            <a:pPr>
              <a:defRPr/>
            </a:pPr>
            <a:fld id="{64432E9C-8354-453A-837A-9AAC24273732}" type="datetimeFigureOut">
              <a:rPr lang="en-US"/>
              <a:pPr>
                <a:defRPr/>
              </a:pPr>
              <a:t>10/20/2024</a:t>
            </a:fld>
            <a:endParaRPr lang="en-US"/>
          </a:p>
        </p:txBody>
      </p:sp>
      <p:sp>
        <p:nvSpPr>
          <p:cNvPr id="5" name="Footer Placeholder 4">
            <a:extLst>
              <a:ext uri="{FF2B5EF4-FFF2-40B4-BE49-F238E27FC236}">
                <a16:creationId xmlns:a16="http://schemas.microsoft.com/office/drawing/2014/main" id="{6242699B-C672-3125-5997-5FBD5CF6A67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1467C43-0A22-4462-5743-1DA68723E101}"/>
              </a:ext>
            </a:extLst>
          </p:cNvPr>
          <p:cNvSpPr>
            <a:spLocks noGrp="1"/>
          </p:cNvSpPr>
          <p:nvPr>
            <p:ph type="sldNum" sz="quarter" idx="12"/>
          </p:nvPr>
        </p:nvSpPr>
        <p:spPr/>
        <p:txBody>
          <a:bodyPr/>
          <a:lstStyle>
            <a:lvl1pPr>
              <a:defRPr/>
            </a:lvl1pPr>
          </a:lstStyle>
          <a:p>
            <a:pPr>
              <a:defRPr/>
            </a:pPr>
            <a:fld id="{7256CA7D-C440-4A6B-81EE-B4082DC53E1E}" type="slidenum">
              <a:rPr lang="en-US" altLang="en-US"/>
              <a:pPr>
                <a:defRPr/>
              </a:pPr>
              <a:t>‹#›</a:t>
            </a:fld>
            <a:endParaRPr lang="en-US" altLang="en-US"/>
          </a:p>
        </p:txBody>
      </p:sp>
    </p:spTree>
    <p:extLst>
      <p:ext uri="{BB962C8B-B14F-4D97-AF65-F5344CB8AC3E}">
        <p14:creationId xmlns:p14="http://schemas.microsoft.com/office/powerpoint/2010/main" val="1346357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4B0E7E36-A1ED-1313-CD23-23A1643689F4}"/>
              </a:ext>
            </a:extLst>
          </p:cNvPr>
          <p:cNvSpPr>
            <a:spLocks noGrp="1"/>
          </p:cNvSpPr>
          <p:nvPr>
            <p:ph type="dt" sz="half" idx="10"/>
          </p:nvPr>
        </p:nvSpPr>
        <p:spPr/>
        <p:txBody>
          <a:bodyPr/>
          <a:lstStyle>
            <a:lvl1pPr>
              <a:defRPr/>
            </a:lvl1pPr>
          </a:lstStyle>
          <a:p>
            <a:pPr>
              <a:defRPr/>
            </a:pPr>
            <a:fld id="{36F8DEA8-8F48-4429-9260-4649F85A49B6}" type="datetimeFigureOut">
              <a:rPr lang="en-US"/>
              <a:pPr>
                <a:defRPr/>
              </a:pPr>
              <a:t>10/20/2024</a:t>
            </a:fld>
            <a:endParaRPr lang="en-US"/>
          </a:p>
        </p:txBody>
      </p:sp>
      <p:sp>
        <p:nvSpPr>
          <p:cNvPr id="6" name="Footer Placeholder 4">
            <a:extLst>
              <a:ext uri="{FF2B5EF4-FFF2-40B4-BE49-F238E27FC236}">
                <a16:creationId xmlns:a16="http://schemas.microsoft.com/office/drawing/2014/main" id="{903ABB9C-D2F3-1156-7119-023FC93203A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2D5E04D-83E2-21A3-7977-B276673160B3}"/>
              </a:ext>
            </a:extLst>
          </p:cNvPr>
          <p:cNvSpPr>
            <a:spLocks noGrp="1"/>
          </p:cNvSpPr>
          <p:nvPr>
            <p:ph type="sldNum" sz="quarter" idx="12"/>
          </p:nvPr>
        </p:nvSpPr>
        <p:spPr/>
        <p:txBody>
          <a:bodyPr/>
          <a:lstStyle>
            <a:lvl1pPr>
              <a:defRPr/>
            </a:lvl1pPr>
          </a:lstStyle>
          <a:p>
            <a:pPr>
              <a:defRPr/>
            </a:pPr>
            <a:fld id="{DCB293FC-BE05-4D43-88C5-D9000B2F1248}" type="slidenum">
              <a:rPr lang="en-US" altLang="en-US"/>
              <a:pPr>
                <a:defRPr/>
              </a:pPr>
              <a:t>‹#›</a:t>
            </a:fld>
            <a:endParaRPr lang="en-US" altLang="en-US"/>
          </a:p>
        </p:txBody>
      </p:sp>
    </p:spTree>
    <p:extLst>
      <p:ext uri="{BB962C8B-B14F-4D97-AF65-F5344CB8AC3E}">
        <p14:creationId xmlns:p14="http://schemas.microsoft.com/office/powerpoint/2010/main" val="3590587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6CD261A2-79CE-650B-FF17-FBF72E7A58E5}"/>
              </a:ext>
            </a:extLst>
          </p:cNvPr>
          <p:cNvSpPr>
            <a:spLocks noGrp="1"/>
          </p:cNvSpPr>
          <p:nvPr>
            <p:ph type="dt" sz="half" idx="10"/>
          </p:nvPr>
        </p:nvSpPr>
        <p:spPr/>
        <p:txBody>
          <a:bodyPr/>
          <a:lstStyle>
            <a:lvl1pPr>
              <a:defRPr/>
            </a:lvl1pPr>
          </a:lstStyle>
          <a:p>
            <a:pPr>
              <a:defRPr/>
            </a:pPr>
            <a:fld id="{2F97D508-A97C-44AD-AFCC-0B16A6FB7BA8}" type="datetimeFigureOut">
              <a:rPr lang="en-US"/>
              <a:pPr>
                <a:defRPr/>
              </a:pPr>
              <a:t>10/20/2024</a:t>
            </a:fld>
            <a:endParaRPr lang="en-US"/>
          </a:p>
        </p:txBody>
      </p:sp>
      <p:sp>
        <p:nvSpPr>
          <p:cNvPr id="8" name="Footer Placeholder 4">
            <a:extLst>
              <a:ext uri="{FF2B5EF4-FFF2-40B4-BE49-F238E27FC236}">
                <a16:creationId xmlns:a16="http://schemas.microsoft.com/office/drawing/2014/main" id="{BA45E281-9151-0988-953D-9A2B4F3BE0FA}"/>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483AE3D3-B320-73F6-AFDF-1E344F8DFD8F}"/>
              </a:ext>
            </a:extLst>
          </p:cNvPr>
          <p:cNvSpPr>
            <a:spLocks noGrp="1"/>
          </p:cNvSpPr>
          <p:nvPr>
            <p:ph type="sldNum" sz="quarter" idx="12"/>
          </p:nvPr>
        </p:nvSpPr>
        <p:spPr/>
        <p:txBody>
          <a:bodyPr/>
          <a:lstStyle>
            <a:lvl1pPr>
              <a:defRPr/>
            </a:lvl1pPr>
          </a:lstStyle>
          <a:p>
            <a:pPr>
              <a:defRPr/>
            </a:pPr>
            <a:fld id="{8D135E88-30D2-4CE8-B944-FB6D91E32FFB}" type="slidenum">
              <a:rPr lang="en-US" altLang="en-US"/>
              <a:pPr>
                <a:defRPr/>
              </a:pPr>
              <a:t>‹#›</a:t>
            </a:fld>
            <a:endParaRPr lang="en-US" altLang="en-US"/>
          </a:p>
        </p:txBody>
      </p:sp>
    </p:spTree>
    <p:extLst>
      <p:ext uri="{BB962C8B-B14F-4D97-AF65-F5344CB8AC3E}">
        <p14:creationId xmlns:p14="http://schemas.microsoft.com/office/powerpoint/2010/main" val="307971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5A525261-83A0-2A74-1C0D-8170C38BA38D}"/>
              </a:ext>
            </a:extLst>
          </p:cNvPr>
          <p:cNvSpPr>
            <a:spLocks noGrp="1"/>
          </p:cNvSpPr>
          <p:nvPr>
            <p:ph type="dt" sz="half" idx="10"/>
          </p:nvPr>
        </p:nvSpPr>
        <p:spPr/>
        <p:txBody>
          <a:bodyPr/>
          <a:lstStyle>
            <a:lvl1pPr>
              <a:defRPr/>
            </a:lvl1pPr>
          </a:lstStyle>
          <a:p>
            <a:pPr>
              <a:defRPr/>
            </a:pPr>
            <a:fld id="{3878A6B5-A652-486F-8CE1-4CE0D921E22C}" type="datetimeFigureOut">
              <a:rPr lang="en-US"/>
              <a:pPr>
                <a:defRPr/>
              </a:pPr>
              <a:t>10/20/2024</a:t>
            </a:fld>
            <a:endParaRPr lang="en-US"/>
          </a:p>
        </p:txBody>
      </p:sp>
      <p:sp>
        <p:nvSpPr>
          <p:cNvPr id="4" name="Footer Placeholder 4">
            <a:extLst>
              <a:ext uri="{FF2B5EF4-FFF2-40B4-BE49-F238E27FC236}">
                <a16:creationId xmlns:a16="http://schemas.microsoft.com/office/drawing/2014/main" id="{7CFBD012-A6E7-69BA-DEB8-D05DDA1C077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81C8D9FA-1158-CC35-BE0D-4A8199DBDF8F}"/>
              </a:ext>
            </a:extLst>
          </p:cNvPr>
          <p:cNvSpPr>
            <a:spLocks noGrp="1"/>
          </p:cNvSpPr>
          <p:nvPr>
            <p:ph type="sldNum" sz="quarter" idx="12"/>
          </p:nvPr>
        </p:nvSpPr>
        <p:spPr/>
        <p:txBody>
          <a:bodyPr/>
          <a:lstStyle>
            <a:lvl1pPr>
              <a:defRPr/>
            </a:lvl1pPr>
          </a:lstStyle>
          <a:p>
            <a:pPr>
              <a:defRPr/>
            </a:pPr>
            <a:fld id="{43D5A154-8D69-4A50-BF77-EDA70E1E8684}" type="slidenum">
              <a:rPr lang="en-US" altLang="en-US"/>
              <a:pPr>
                <a:defRPr/>
              </a:pPr>
              <a:t>‹#›</a:t>
            </a:fld>
            <a:endParaRPr lang="en-US" altLang="en-US"/>
          </a:p>
        </p:txBody>
      </p:sp>
    </p:spTree>
    <p:extLst>
      <p:ext uri="{BB962C8B-B14F-4D97-AF65-F5344CB8AC3E}">
        <p14:creationId xmlns:p14="http://schemas.microsoft.com/office/powerpoint/2010/main" val="2564250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C60B435-1622-B935-A187-D3ABAB907660}"/>
              </a:ext>
            </a:extLst>
          </p:cNvPr>
          <p:cNvSpPr>
            <a:spLocks noGrp="1"/>
          </p:cNvSpPr>
          <p:nvPr>
            <p:ph type="dt" sz="half" idx="10"/>
          </p:nvPr>
        </p:nvSpPr>
        <p:spPr/>
        <p:txBody>
          <a:bodyPr/>
          <a:lstStyle>
            <a:lvl1pPr>
              <a:defRPr/>
            </a:lvl1pPr>
          </a:lstStyle>
          <a:p>
            <a:pPr>
              <a:defRPr/>
            </a:pPr>
            <a:fld id="{65B8EA4E-919C-403D-9CEA-A02AA3957A70}" type="datetimeFigureOut">
              <a:rPr lang="en-US"/>
              <a:pPr>
                <a:defRPr/>
              </a:pPr>
              <a:t>10/20/2024</a:t>
            </a:fld>
            <a:endParaRPr lang="en-US"/>
          </a:p>
        </p:txBody>
      </p:sp>
      <p:sp>
        <p:nvSpPr>
          <p:cNvPr id="3" name="Footer Placeholder 4">
            <a:extLst>
              <a:ext uri="{FF2B5EF4-FFF2-40B4-BE49-F238E27FC236}">
                <a16:creationId xmlns:a16="http://schemas.microsoft.com/office/drawing/2014/main" id="{D33529A0-7E59-D615-CDB6-20F7CB9A4D1A}"/>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231316A0-8006-A8AD-5FC3-395F6BF2231C}"/>
              </a:ext>
            </a:extLst>
          </p:cNvPr>
          <p:cNvSpPr>
            <a:spLocks noGrp="1"/>
          </p:cNvSpPr>
          <p:nvPr>
            <p:ph type="sldNum" sz="quarter" idx="12"/>
          </p:nvPr>
        </p:nvSpPr>
        <p:spPr/>
        <p:txBody>
          <a:bodyPr/>
          <a:lstStyle>
            <a:lvl1pPr>
              <a:defRPr/>
            </a:lvl1pPr>
          </a:lstStyle>
          <a:p>
            <a:pPr>
              <a:defRPr/>
            </a:pPr>
            <a:fld id="{7BCCAF6B-8EA4-473A-BC91-2FD9C02907FE}" type="slidenum">
              <a:rPr lang="en-US" altLang="en-US"/>
              <a:pPr>
                <a:defRPr/>
              </a:pPr>
              <a:t>‹#›</a:t>
            </a:fld>
            <a:endParaRPr lang="en-US" altLang="en-US"/>
          </a:p>
        </p:txBody>
      </p:sp>
    </p:spTree>
    <p:extLst>
      <p:ext uri="{BB962C8B-B14F-4D97-AF65-F5344CB8AC3E}">
        <p14:creationId xmlns:p14="http://schemas.microsoft.com/office/powerpoint/2010/main" val="2179481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C3BD537-A93C-E2EE-6FE3-DC40CF2D5935}"/>
              </a:ext>
            </a:extLst>
          </p:cNvPr>
          <p:cNvSpPr>
            <a:spLocks noGrp="1"/>
          </p:cNvSpPr>
          <p:nvPr>
            <p:ph type="dt" sz="half" idx="10"/>
          </p:nvPr>
        </p:nvSpPr>
        <p:spPr/>
        <p:txBody>
          <a:bodyPr/>
          <a:lstStyle>
            <a:lvl1pPr>
              <a:defRPr/>
            </a:lvl1pPr>
          </a:lstStyle>
          <a:p>
            <a:pPr>
              <a:defRPr/>
            </a:pPr>
            <a:fld id="{AF66CFDA-412E-4838-9D5C-D107B425049F}" type="datetimeFigureOut">
              <a:rPr lang="en-US"/>
              <a:pPr>
                <a:defRPr/>
              </a:pPr>
              <a:t>10/20/2024</a:t>
            </a:fld>
            <a:endParaRPr lang="en-US"/>
          </a:p>
        </p:txBody>
      </p:sp>
      <p:sp>
        <p:nvSpPr>
          <p:cNvPr id="6" name="Footer Placeholder 4">
            <a:extLst>
              <a:ext uri="{FF2B5EF4-FFF2-40B4-BE49-F238E27FC236}">
                <a16:creationId xmlns:a16="http://schemas.microsoft.com/office/drawing/2014/main" id="{3BCAC0FC-C8B2-8FA2-9C09-2FAC2548010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77E267C-4098-E6D6-61B7-0DB3E718DD56}"/>
              </a:ext>
            </a:extLst>
          </p:cNvPr>
          <p:cNvSpPr>
            <a:spLocks noGrp="1"/>
          </p:cNvSpPr>
          <p:nvPr>
            <p:ph type="sldNum" sz="quarter" idx="12"/>
          </p:nvPr>
        </p:nvSpPr>
        <p:spPr/>
        <p:txBody>
          <a:bodyPr/>
          <a:lstStyle>
            <a:lvl1pPr>
              <a:defRPr/>
            </a:lvl1pPr>
          </a:lstStyle>
          <a:p>
            <a:pPr>
              <a:defRPr/>
            </a:pPr>
            <a:fld id="{A0ED73D5-CAC2-4E5F-A3D7-C5F9411C484F}" type="slidenum">
              <a:rPr lang="en-US" altLang="en-US"/>
              <a:pPr>
                <a:defRPr/>
              </a:pPr>
              <a:t>‹#›</a:t>
            </a:fld>
            <a:endParaRPr lang="en-US" altLang="en-US"/>
          </a:p>
        </p:txBody>
      </p:sp>
    </p:spTree>
    <p:extLst>
      <p:ext uri="{BB962C8B-B14F-4D97-AF65-F5344CB8AC3E}">
        <p14:creationId xmlns:p14="http://schemas.microsoft.com/office/powerpoint/2010/main" val="3131165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B5B8AA5-1050-917C-81A5-BAB80C7C35A3}"/>
              </a:ext>
            </a:extLst>
          </p:cNvPr>
          <p:cNvSpPr>
            <a:spLocks noGrp="1"/>
          </p:cNvSpPr>
          <p:nvPr>
            <p:ph type="dt" sz="half" idx="10"/>
          </p:nvPr>
        </p:nvSpPr>
        <p:spPr/>
        <p:txBody>
          <a:bodyPr/>
          <a:lstStyle>
            <a:lvl1pPr>
              <a:defRPr/>
            </a:lvl1pPr>
          </a:lstStyle>
          <a:p>
            <a:pPr>
              <a:defRPr/>
            </a:pPr>
            <a:fld id="{3E432952-EAFA-418D-81D1-C20F53A2CD57}" type="datetimeFigureOut">
              <a:rPr lang="en-US"/>
              <a:pPr>
                <a:defRPr/>
              </a:pPr>
              <a:t>10/20/2024</a:t>
            </a:fld>
            <a:endParaRPr lang="en-US"/>
          </a:p>
        </p:txBody>
      </p:sp>
      <p:sp>
        <p:nvSpPr>
          <p:cNvPr id="6" name="Footer Placeholder 4">
            <a:extLst>
              <a:ext uri="{FF2B5EF4-FFF2-40B4-BE49-F238E27FC236}">
                <a16:creationId xmlns:a16="http://schemas.microsoft.com/office/drawing/2014/main" id="{15C33C11-B074-6800-D8B5-714DE55F43D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74E5905-E1B3-714D-056D-1F81EE230E8A}"/>
              </a:ext>
            </a:extLst>
          </p:cNvPr>
          <p:cNvSpPr>
            <a:spLocks noGrp="1"/>
          </p:cNvSpPr>
          <p:nvPr>
            <p:ph type="sldNum" sz="quarter" idx="12"/>
          </p:nvPr>
        </p:nvSpPr>
        <p:spPr/>
        <p:txBody>
          <a:bodyPr/>
          <a:lstStyle>
            <a:lvl1pPr>
              <a:defRPr/>
            </a:lvl1pPr>
          </a:lstStyle>
          <a:p>
            <a:pPr>
              <a:defRPr/>
            </a:pPr>
            <a:fld id="{AB8349D1-904F-4DBF-9420-AE62CFB35528}" type="slidenum">
              <a:rPr lang="en-US" altLang="en-US"/>
              <a:pPr>
                <a:defRPr/>
              </a:pPr>
              <a:t>‹#›</a:t>
            </a:fld>
            <a:endParaRPr lang="en-US" altLang="en-US"/>
          </a:p>
        </p:txBody>
      </p:sp>
    </p:spTree>
    <p:extLst>
      <p:ext uri="{BB962C8B-B14F-4D97-AF65-F5344CB8AC3E}">
        <p14:creationId xmlns:p14="http://schemas.microsoft.com/office/powerpoint/2010/main" val="1833776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D45D48A2-D260-6D71-D6A1-E3EACBE0F2D8}"/>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78B2DA56-6DC9-8B44-6536-4255595F1564}"/>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69B2AE77-C005-E99F-28DB-BA3BE80CBB66}"/>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47867C80-BC0B-414E-AEF8-23DD96C39AB7}" type="datetimeFigureOut">
              <a:rPr lang="en-US"/>
              <a:pPr>
                <a:defRPr/>
              </a:pPr>
              <a:t>10/20/2024</a:t>
            </a:fld>
            <a:endParaRPr lang="en-US"/>
          </a:p>
        </p:txBody>
      </p:sp>
      <p:sp>
        <p:nvSpPr>
          <p:cNvPr id="5" name="Footer Placeholder 4">
            <a:extLst>
              <a:ext uri="{FF2B5EF4-FFF2-40B4-BE49-F238E27FC236}">
                <a16:creationId xmlns:a16="http://schemas.microsoft.com/office/drawing/2014/main" id="{77812586-55DA-17E6-D574-706CDD3D0633}"/>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2930B9B2-383D-C961-6B45-75FEFD04775E}"/>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5CC71114-8A59-4BEA-A191-A955A530A82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6BAA6-8D06-A065-0852-B54C6A47FAD6}"/>
              </a:ext>
            </a:extLst>
          </p:cNvPr>
          <p:cNvSpPr>
            <a:spLocks noGrp="1"/>
          </p:cNvSpPr>
          <p:nvPr>
            <p:ph type="title"/>
          </p:nvPr>
        </p:nvSpPr>
        <p:spPr>
          <a:solidFill>
            <a:schemeClr val="accent3">
              <a:lumMod val="60000"/>
              <a:lumOff val="40000"/>
            </a:schemeClr>
          </a:solidFill>
        </p:spPr>
        <p:txBody>
          <a:bodyPr/>
          <a:lstStyle/>
          <a:p>
            <a:pPr>
              <a:defRPr/>
            </a:pPr>
            <a:r>
              <a:rPr lang="en-IN" dirty="0"/>
              <a:t>Module III: Syllabus </a:t>
            </a:r>
          </a:p>
        </p:txBody>
      </p:sp>
      <p:sp>
        <p:nvSpPr>
          <p:cNvPr id="6147" name="Content Placeholder 2">
            <a:extLst>
              <a:ext uri="{FF2B5EF4-FFF2-40B4-BE49-F238E27FC236}">
                <a16:creationId xmlns:a16="http://schemas.microsoft.com/office/drawing/2014/main" id="{3C0760C3-66D8-862E-C766-6896C7BC6088}"/>
              </a:ext>
            </a:extLst>
          </p:cNvPr>
          <p:cNvSpPr>
            <a:spLocks noGrp="1"/>
          </p:cNvSpPr>
          <p:nvPr>
            <p:ph idx="1"/>
          </p:nvPr>
        </p:nvSpPr>
        <p:spPr>
          <a:solidFill>
            <a:schemeClr val="accent5">
              <a:lumMod val="20000"/>
              <a:lumOff val="80000"/>
            </a:schemeClr>
          </a:solidFill>
        </p:spPr>
        <p:txBody>
          <a:bodyPr/>
          <a:lstStyle/>
          <a:p>
            <a:pPr marL="0" indent="0">
              <a:buNone/>
              <a:defRPr/>
            </a:pPr>
            <a:endParaRPr lang="en-IN" altLang="en-US" sz="2400" b="1" dirty="0">
              <a:latin typeface="Cambria" panose="02040503050406030204" pitchFamily="18" charset="0"/>
              <a:cs typeface="Times New Roman" panose="02020603050405020304" pitchFamily="18" charset="0"/>
            </a:endParaRPr>
          </a:p>
          <a:p>
            <a:pPr marL="0" indent="0">
              <a:buNone/>
              <a:defRPr/>
            </a:pPr>
            <a:endParaRPr lang="en-IN" altLang="en-US" sz="2400" b="1" dirty="0">
              <a:latin typeface="Cambria" panose="02040503050406030204" pitchFamily="18" charset="0"/>
              <a:cs typeface="Times New Roman" panose="02020603050405020304" pitchFamily="18" charset="0"/>
            </a:endParaRPr>
          </a:p>
          <a:p>
            <a:pPr marL="0" indent="0" algn="ctr">
              <a:buNone/>
              <a:defRPr/>
            </a:pPr>
            <a:r>
              <a:rPr lang="en-IN" altLang="en-US" sz="2400" b="1" dirty="0">
                <a:latin typeface="Cambria" panose="02040503050406030204" pitchFamily="18" charset="0"/>
                <a:cs typeface="Times New Roman" panose="02020603050405020304" pitchFamily="18" charset="0"/>
              </a:rPr>
              <a:t>	FINANCIAL INSTITUTIONS &amp; MARKETS </a:t>
            </a:r>
          </a:p>
          <a:p>
            <a:pPr marL="0" indent="0" algn="ctr">
              <a:buNone/>
              <a:defRPr/>
            </a:pPr>
            <a:r>
              <a:rPr lang="en-IN" altLang="en-US" sz="2400" b="1" dirty="0">
                <a:latin typeface="Cambria" panose="02040503050406030204" pitchFamily="18" charset="0"/>
                <a:cs typeface="Times New Roman" panose="02020603050405020304" pitchFamily="18" charset="0"/>
              </a:rPr>
              <a:t>And </a:t>
            </a:r>
          </a:p>
          <a:p>
            <a:pPr marL="0" indent="0" algn="ctr">
              <a:buNone/>
              <a:defRPr/>
            </a:pPr>
            <a:r>
              <a:rPr lang="en-IN" altLang="en-US" sz="2400" b="1" dirty="0">
                <a:latin typeface="Cambria" panose="02040503050406030204" pitchFamily="18" charset="0"/>
                <a:cs typeface="Times New Roman" panose="02020603050405020304" pitchFamily="18" charset="0"/>
              </a:rPr>
              <a:t>	PROJECT MANAGEMENT</a:t>
            </a:r>
            <a:endParaRPr lang="en-IN" altLang="en-US" sz="2400" dirty="0">
              <a:ea typeface="Calibri" panose="020F0502020204030204" pitchFamily="34" charset="0"/>
              <a:cs typeface="Times New Roman" panose="02020603050405020304" pitchFamily="18" charset="0"/>
            </a:endParaRPr>
          </a:p>
          <a:p>
            <a:pPr>
              <a:defRPr/>
            </a:pPr>
            <a:endParaRPr lang="en-I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D9CBC-5A52-D08F-9A2E-DFE7DD1F7B14}"/>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b="0" i="0" dirty="0">
                <a:solidFill>
                  <a:srgbClr val="111111"/>
                </a:solidFill>
                <a:effectLst/>
                <a:latin typeface="SourceSansPro"/>
              </a:rPr>
              <a:t>Public Finance</a:t>
            </a:r>
            <a:endParaRPr lang="en-IN" dirty="0"/>
          </a:p>
        </p:txBody>
      </p:sp>
      <p:sp>
        <p:nvSpPr>
          <p:cNvPr id="3" name="Content Placeholder 2">
            <a:extLst>
              <a:ext uri="{FF2B5EF4-FFF2-40B4-BE49-F238E27FC236}">
                <a16:creationId xmlns:a16="http://schemas.microsoft.com/office/drawing/2014/main" id="{F29AE47F-A1CE-8BE0-FA05-511C6A7BE04D}"/>
              </a:ext>
            </a:extLst>
          </p:cNvPr>
          <p:cNvSpPr>
            <a:spLocks noGrp="1"/>
          </p:cNvSpPr>
          <p:nvPr>
            <p:ph idx="1"/>
          </p:nvPr>
        </p:nvSpPr>
        <p:spPr>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a:lstStyle/>
          <a:p>
            <a:pPr algn="just"/>
            <a:r>
              <a:rPr lang="en-US" b="0" i="0" dirty="0">
                <a:solidFill>
                  <a:srgbClr val="111111"/>
                </a:solidFill>
                <a:effectLst/>
                <a:latin typeface="SourceSansPro"/>
              </a:rPr>
              <a:t>Public finance includes tax systems, government expenditures, budget procedures, </a:t>
            </a:r>
            <a:r>
              <a:rPr lang="en-US" dirty="0">
                <a:solidFill>
                  <a:srgbClr val="111111"/>
                </a:solidFill>
                <a:latin typeface="SourceSansPro"/>
              </a:rPr>
              <a:t>stabilization policies </a:t>
            </a:r>
            <a:r>
              <a:rPr lang="en-US" b="0" i="0" dirty="0">
                <a:solidFill>
                  <a:srgbClr val="111111"/>
                </a:solidFill>
                <a:effectLst/>
                <a:latin typeface="SourceSansPro"/>
              </a:rPr>
              <a:t>and instruments, debt issues, and other government concerns.</a:t>
            </a:r>
            <a:endParaRPr lang="en-IN" dirty="0"/>
          </a:p>
        </p:txBody>
      </p:sp>
    </p:spTree>
    <p:extLst>
      <p:ext uri="{BB962C8B-B14F-4D97-AF65-F5344CB8AC3E}">
        <p14:creationId xmlns:p14="http://schemas.microsoft.com/office/powerpoint/2010/main" val="3762003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9E77E-7A9D-2CC2-1242-46420D01446D}"/>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Corporate and Personal Finance </a:t>
            </a:r>
          </a:p>
        </p:txBody>
      </p:sp>
      <p:sp>
        <p:nvSpPr>
          <p:cNvPr id="3" name="Content Placeholder 2">
            <a:extLst>
              <a:ext uri="{FF2B5EF4-FFF2-40B4-BE49-F238E27FC236}">
                <a16:creationId xmlns:a16="http://schemas.microsoft.com/office/drawing/2014/main" id="{19F85B88-A42F-57D8-940F-EA0CEB0C4804}"/>
              </a:ext>
            </a:extLst>
          </p:cNvPr>
          <p:cNvSpPr>
            <a:spLocks noGrp="1"/>
          </p:cNvSpPr>
          <p:nvPr>
            <p:ph idx="1"/>
          </p:nvPr>
        </p:nvSpPr>
        <p:spPr>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a:lstStyle/>
          <a:p>
            <a:pPr algn="just"/>
            <a:r>
              <a:rPr lang="en-US" b="0" i="0" dirty="0">
                <a:solidFill>
                  <a:srgbClr val="111111"/>
                </a:solidFill>
                <a:effectLst/>
                <a:latin typeface="SourceSansPro"/>
              </a:rPr>
              <a:t>Corporate finance involves managing assets, liabilities, revenues, and debts for businesses. </a:t>
            </a:r>
          </a:p>
          <a:p>
            <a:pPr algn="just"/>
            <a:r>
              <a:rPr lang="en-US" b="0" i="0" dirty="0">
                <a:solidFill>
                  <a:srgbClr val="111111"/>
                </a:solidFill>
                <a:effectLst/>
                <a:latin typeface="SourceSansPro"/>
              </a:rPr>
              <a:t>Personal finance defines all financial decisions and activities of an individual or household, including budgeting, insurance, mortgage planning, savings, and </a:t>
            </a:r>
            <a:r>
              <a:rPr lang="en-US" dirty="0">
                <a:solidFill>
                  <a:srgbClr val="111111"/>
                </a:solidFill>
                <a:latin typeface="SourceSansPro"/>
              </a:rPr>
              <a:t>retirement planning</a:t>
            </a:r>
            <a:r>
              <a:rPr lang="en-US" b="0" i="0" dirty="0">
                <a:solidFill>
                  <a:srgbClr val="111111"/>
                </a:solidFill>
                <a:effectLst/>
                <a:latin typeface="SourceSansPro"/>
              </a:rPr>
              <a:t>.</a:t>
            </a:r>
            <a:endParaRPr lang="en-IN" dirty="0"/>
          </a:p>
        </p:txBody>
      </p:sp>
    </p:spTree>
    <p:extLst>
      <p:ext uri="{BB962C8B-B14F-4D97-AF65-F5344CB8AC3E}">
        <p14:creationId xmlns:p14="http://schemas.microsoft.com/office/powerpoint/2010/main" val="451771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05563-060C-9E19-CD9E-CECDB0DD05F7}"/>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b="0" i="0" dirty="0">
                <a:solidFill>
                  <a:srgbClr val="1F1F1F"/>
                </a:solidFill>
                <a:effectLst/>
                <a:latin typeface="Google Sans"/>
              </a:rPr>
              <a:t>Corporate Finance</a:t>
            </a:r>
            <a:endParaRPr lang="en-IN" dirty="0"/>
          </a:p>
        </p:txBody>
      </p:sp>
      <p:sp>
        <p:nvSpPr>
          <p:cNvPr id="3" name="Content Placeholder 2">
            <a:extLst>
              <a:ext uri="{FF2B5EF4-FFF2-40B4-BE49-F238E27FC236}">
                <a16:creationId xmlns:a16="http://schemas.microsoft.com/office/drawing/2014/main" id="{5CA50371-7589-8DC4-67F8-BDD7705FDED0}"/>
              </a:ext>
            </a:extLst>
          </p:cNvPr>
          <p:cNvSpPr>
            <a:spLocks noGrp="1"/>
          </p:cNvSpPr>
          <p:nvPr>
            <p:ph idx="1"/>
          </p:nvPr>
        </p:nvSpPr>
        <p:spPr>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a:lstStyle/>
          <a:p>
            <a:pPr algn="just"/>
            <a:r>
              <a:rPr lang="en-US" b="0" i="0" dirty="0">
                <a:solidFill>
                  <a:srgbClr val="1F1F1F"/>
                </a:solidFill>
                <a:effectLst/>
                <a:latin typeface="Google Sans"/>
              </a:rPr>
              <a:t>Corporate finance is </a:t>
            </a:r>
            <a:r>
              <a:rPr lang="en-US" b="0" i="0" dirty="0">
                <a:solidFill>
                  <a:srgbClr val="040C28"/>
                </a:solidFill>
                <a:effectLst/>
                <a:latin typeface="Google Sans"/>
              </a:rPr>
              <a:t>a subfield of finance that deals with how corporations address funding sources, capital structuring, accounting, and investment decisions</a:t>
            </a:r>
            <a:r>
              <a:rPr lang="en-US" b="0" i="0" dirty="0">
                <a:solidFill>
                  <a:srgbClr val="1F1F1F"/>
                </a:solidFill>
                <a:effectLst/>
                <a:latin typeface="Google Sans"/>
              </a:rPr>
              <a:t>.</a:t>
            </a:r>
            <a:endParaRPr lang="en-IN" dirty="0"/>
          </a:p>
        </p:txBody>
      </p:sp>
    </p:spTree>
    <p:extLst>
      <p:ext uri="{BB962C8B-B14F-4D97-AF65-F5344CB8AC3E}">
        <p14:creationId xmlns:p14="http://schemas.microsoft.com/office/powerpoint/2010/main" val="8699369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97689-FD26-D3D0-A685-FD7D8EB9BB64}"/>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br>
              <a:rPr lang="en-US" b="0" i="0" dirty="0">
                <a:solidFill>
                  <a:srgbClr val="111111"/>
                </a:solidFill>
                <a:effectLst/>
                <a:latin typeface="Cabin-semi-bold"/>
              </a:rPr>
            </a:br>
            <a:r>
              <a:rPr lang="en-US" b="0" i="0" dirty="0">
                <a:solidFill>
                  <a:srgbClr val="111111"/>
                </a:solidFill>
                <a:effectLst/>
                <a:latin typeface="Cabin-semi-bold"/>
              </a:rPr>
              <a:t>Social Finance</a:t>
            </a:r>
            <a:br>
              <a:rPr lang="en-US" b="0" i="0" dirty="0">
                <a:solidFill>
                  <a:srgbClr val="111111"/>
                </a:solidFill>
                <a:effectLst/>
                <a:latin typeface="Cabin-semi-bold"/>
              </a:rPr>
            </a:br>
            <a:endParaRPr lang="en-IN" dirty="0"/>
          </a:p>
        </p:txBody>
      </p:sp>
      <p:sp>
        <p:nvSpPr>
          <p:cNvPr id="3" name="Content Placeholder 2">
            <a:extLst>
              <a:ext uri="{FF2B5EF4-FFF2-40B4-BE49-F238E27FC236}">
                <a16:creationId xmlns:a16="http://schemas.microsoft.com/office/drawing/2014/main" id="{40F29785-8EA6-5D88-B1B3-CAF3BA7D53C3}"/>
              </a:ext>
            </a:extLst>
          </p:cNvPr>
          <p:cNvSpPr>
            <a:spLocks noGrp="1"/>
          </p:cNvSpPr>
          <p:nvPr>
            <p:ph idx="1"/>
          </p:nvPr>
        </p:nvSpPr>
        <p:spPr>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a:lstStyle/>
          <a:p>
            <a:pPr algn="just"/>
            <a:r>
              <a:rPr lang="en-US" b="0" i="0" dirty="0">
                <a:solidFill>
                  <a:srgbClr val="111111"/>
                </a:solidFill>
                <a:effectLst/>
                <a:latin typeface="SourceSansPro"/>
              </a:rPr>
              <a:t>Social finance typically refers to investments made in social enterprises including charitable organizations and some cooperatives. </a:t>
            </a:r>
          </a:p>
          <a:p>
            <a:pPr algn="just"/>
            <a:r>
              <a:rPr lang="en-US" b="0" i="0" dirty="0">
                <a:solidFill>
                  <a:srgbClr val="111111"/>
                </a:solidFill>
                <a:effectLst/>
                <a:latin typeface="SourceSansPro"/>
              </a:rPr>
              <a:t>These investments take the form of equity or debt financing in which the investor seeks both a financial reward and a social gain.</a:t>
            </a:r>
          </a:p>
          <a:p>
            <a:endParaRPr lang="en-IN" dirty="0"/>
          </a:p>
        </p:txBody>
      </p:sp>
    </p:spTree>
    <p:extLst>
      <p:ext uri="{BB962C8B-B14F-4D97-AF65-F5344CB8AC3E}">
        <p14:creationId xmlns:p14="http://schemas.microsoft.com/office/powerpoint/2010/main" val="1783426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91063-C585-7E15-6341-41EAB34CB936}"/>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b="0" i="0" dirty="0" err="1">
                <a:solidFill>
                  <a:srgbClr val="111111"/>
                </a:solidFill>
                <a:effectLst/>
                <a:latin typeface="Cabin-semi-bold"/>
              </a:rPr>
              <a:t>Behavioral</a:t>
            </a:r>
            <a:r>
              <a:rPr lang="en-IN" b="0" i="0" dirty="0">
                <a:solidFill>
                  <a:srgbClr val="111111"/>
                </a:solidFill>
                <a:effectLst/>
                <a:latin typeface="Cabin-semi-bold"/>
              </a:rPr>
              <a:t> Finance</a:t>
            </a:r>
            <a:br>
              <a:rPr lang="en-IN" b="0" i="0" dirty="0">
                <a:solidFill>
                  <a:srgbClr val="111111"/>
                </a:solidFill>
                <a:effectLst/>
                <a:latin typeface="Cabin-semi-bold"/>
              </a:rPr>
            </a:br>
            <a:endParaRPr lang="en-IN" dirty="0"/>
          </a:p>
        </p:txBody>
      </p:sp>
      <p:sp>
        <p:nvSpPr>
          <p:cNvPr id="3" name="Content Placeholder 2">
            <a:extLst>
              <a:ext uri="{FF2B5EF4-FFF2-40B4-BE49-F238E27FC236}">
                <a16:creationId xmlns:a16="http://schemas.microsoft.com/office/drawing/2014/main" id="{53CD5127-AAD0-906B-4A58-7469FBD3B6BC}"/>
              </a:ext>
            </a:extLst>
          </p:cNvPr>
          <p:cNvSpPr>
            <a:spLocks noGrp="1"/>
          </p:cNvSpPr>
          <p:nvPr>
            <p:ph idx="1"/>
          </p:nvPr>
        </p:nvSpPr>
        <p:spPr>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a:lstStyle/>
          <a:p>
            <a:pPr algn="just"/>
            <a:r>
              <a:rPr lang="en-US" b="0" i="0" dirty="0">
                <a:solidFill>
                  <a:srgbClr val="001D35"/>
                </a:solidFill>
                <a:effectLst/>
                <a:latin typeface="Google Sans"/>
              </a:rPr>
              <a:t>Behavioral finance is an economic theory that studies how psychology affects the financial decisions of investors and analysts. </a:t>
            </a:r>
          </a:p>
          <a:p>
            <a:pPr algn="just"/>
            <a:r>
              <a:rPr lang="en-US" b="0" i="0" dirty="0">
                <a:solidFill>
                  <a:srgbClr val="001D35"/>
                </a:solidFill>
                <a:effectLst/>
                <a:latin typeface="Google Sans"/>
              </a:rPr>
              <a:t>It explains why people make irrational financial decisions that may not seem rational or have unpredictable consequences.</a:t>
            </a:r>
            <a:endParaRPr lang="en-IN" dirty="0"/>
          </a:p>
        </p:txBody>
      </p:sp>
    </p:spTree>
    <p:extLst>
      <p:ext uri="{BB962C8B-B14F-4D97-AF65-F5344CB8AC3E}">
        <p14:creationId xmlns:p14="http://schemas.microsoft.com/office/powerpoint/2010/main" val="1702857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4A5B4-28A4-7ACA-6EF8-9322B4CCD505}"/>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IN" dirty="0"/>
              <a:t>Financial System </a:t>
            </a:r>
          </a:p>
        </p:txBody>
      </p:sp>
      <p:sp>
        <p:nvSpPr>
          <p:cNvPr id="3075" name="Content Placeholder 2">
            <a:extLst>
              <a:ext uri="{FF2B5EF4-FFF2-40B4-BE49-F238E27FC236}">
                <a16:creationId xmlns:a16="http://schemas.microsoft.com/office/drawing/2014/main" id="{C85919BC-6651-8BDB-8C09-F3A69C2DB643}"/>
              </a:ext>
            </a:extLst>
          </p:cNvPr>
          <p:cNvSpPr>
            <a:spLocks noGrp="1"/>
          </p:cNvSpPr>
          <p:nvPr>
            <p:ph idx="1"/>
          </p:nvPr>
        </p:nvSpPr>
        <p:spPr>
          <a:solidFill>
            <a:schemeClr val="accent3">
              <a:lumMod val="20000"/>
              <a:lumOff val="80000"/>
            </a:schemeClr>
          </a:solidFill>
        </p:spPr>
        <p:txBody>
          <a:bodyPr/>
          <a:lstStyle/>
          <a:p>
            <a:pPr algn="just">
              <a:defRPr/>
            </a:pPr>
            <a:r>
              <a:rPr lang="en-US" sz="2800" dirty="0"/>
              <a:t>Financial system is a set of complex and closely-connected or intermixed institutions, agents, practices, markets, claims, and so on in an economy. </a:t>
            </a:r>
          </a:p>
          <a:p>
            <a:pPr algn="just">
              <a:defRPr/>
            </a:pPr>
            <a:r>
              <a:rPr lang="en-US" sz="2800" dirty="0"/>
              <a:t>A financial system may be defined as a set of institutions, instruments and markets which promotes savings and channels them to their most efficient use. It consists of individuals (savers), intermediaries, markets and users of savings (investors).</a:t>
            </a:r>
            <a:endParaRPr lang="en-IN" altLang="en-US" sz="4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C02AE-72BE-58CD-C7A4-A69D9809A599}"/>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Informal Financial System </a:t>
            </a:r>
          </a:p>
        </p:txBody>
      </p:sp>
      <p:sp>
        <p:nvSpPr>
          <p:cNvPr id="3" name="Content Placeholder 2">
            <a:extLst>
              <a:ext uri="{FF2B5EF4-FFF2-40B4-BE49-F238E27FC236}">
                <a16:creationId xmlns:a16="http://schemas.microsoft.com/office/drawing/2014/main" id="{5A283218-D369-01B0-C42D-7D781074C185}"/>
              </a:ext>
            </a:extLst>
          </p:cNvPr>
          <p:cNvSpPr>
            <a:spLocks noGrp="1"/>
          </p:cNvSpPr>
          <p:nvPr>
            <p:ph idx="1"/>
          </p:nvPr>
        </p:nvSpPr>
        <p:spPr>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a:lstStyle/>
          <a:p>
            <a:pPr algn="just"/>
            <a:r>
              <a:rPr lang="en-US" b="0" i="0" dirty="0">
                <a:solidFill>
                  <a:srgbClr val="001D35"/>
                </a:solidFill>
                <a:effectLst/>
                <a:latin typeface="Google Sans"/>
              </a:rPr>
              <a:t>The informal financial system is a sector of the economy that consists of financial activities that take place outside of regulatory authorities. </a:t>
            </a:r>
          </a:p>
          <a:p>
            <a:pPr algn="just"/>
            <a:r>
              <a:rPr lang="en-US" b="0" i="0" dirty="0">
                <a:solidFill>
                  <a:srgbClr val="001D35"/>
                </a:solidFill>
                <a:effectLst/>
                <a:latin typeface="Google Sans"/>
              </a:rPr>
              <a:t>It's characterized by personal relationships between the provider. </a:t>
            </a:r>
            <a:endParaRPr lang="en-IN" dirty="0"/>
          </a:p>
        </p:txBody>
      </p:sp>
    </p:spTree>
    <p:extLst>
      <p:ext uri="{BB962C8B-B14F-4D97-AF65-F5344CB8AC3E}">
        <p14:creationId xmlns:p14="http://schemas.microsoft.com/office/powerpoint/2010/main" val="11418426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30027-AF11-BD76-716F-88757DFBD40A}"/>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sz="3200" dirty="0">
                <a:solidFill>
                  <a:srgbClr val="222222"/>
                </a:solidFill>
                <a:latin typeface="Roboto" panose="02000000000000000000" pitchFamily="2" charset="0"/>
                <a:ea typeface="+mn-ea"/>
                <a:cs typeface="+mn-cs"/>
              </a:rPr>
              <a:t>Informal Indian Financial System</a:t>
            </a:r>
          </a:p>
        </p:txBody>
      </p:sp>
      <p:sp>
        <p:nvSpPr>
          <p:cNvPr id="3" name="Content Placeholder 2">
            <a:extLst>
              <a:ext uri="{FF2B5EF4-FFF2-40B4-BE49-F238E27FC236}">
                <a16:creationId xmlns:a16="http://schemas.microsoft.com/office/drawing/2014/main" id="{EC93B8C8-7E21-6946-7DA0-F91DA45B2E41}"/>
              </a:ext>
            </a:extLst>
          </p:cNvPr>
          <p:cNvSpPr>
            <a:spLocks noGrp="1"/>
          </p:cNvSpPr>
          <p:nvPr>
            <p:ph idx="1"/>
          </p:nvPr>
        </p:nvSpPr>
        <p:spPr>
          <a:solidFill>
            <a:schemeClr val="accent6">
              <a:lumMod val="20000"/>
              <a:lumOff val="80000"/>
            </a:schemeClr>
          </a:solidFill>
        </p:spPr>
        <p:txBody>
          <a:bodyPr/>
          <a:lstStyle/>
          <a:p>
            <a:pPr algn="just"/>
            <a:r>
              <a:rPr lang="en-US" b="0" i="0" dirty="0">
                <a:solidFill>
                  <a:srgbClr val="222222"/>
                </a:solidFill>
                <a:effectLst/>
                <a:latin typeface="Roboto" panose="02000000000000000000" pitchFamily="2" charset="0"/>
              </a:rPr>
              <a:t>Individual lenders, groups of people acting as funds or associations, partnership firms made up of local brokers.  </a:t>
            </a:r>
            <a:endParaRPr lang="en-IN" dirty="0"/>
          </a:p>
        </p:txBody>
      </p:sp>
    </p:spTree>
    <p:extLst>
      <p:ext uri="{BB962C8B-B14F-4D97-AF65-F5344CB8AC3E}">
        <p14:creationId xmlns:p14="http://schemas.microsoft.com/office/powerpoint/2010/main" val="26452207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2A7DD-2228-9602-9F46-529741CACBB7}"/>
              </a:ext>
            </a:extLst>
          </p:cNvPr>
          <p:cNvSpPr>
            <a:spLocks noGrp="1"/>
          </p:cNvSpPr>
          <p:nvPr>
            <p:ph type="title"/>
          </p:nvPr>
        </p:nvSpPr>
        <p:spPr>
          <a:solidFill>
            <a:schemeClr val="accent6">
              <a:lumMod val="40000"/>
              <a:lumOff val="60000"/>
            </a:schemeClr>
          </a:solidFill>
        </p:spPr>
        <p:txBody>
          <a:bodyPr/>
          <a:lstStyle/>
          <a:p>
            <a:pPr>
              <a:defRPr/>
            </a:pPr>
            <a:r>
              <a:rPr lang="en-IN" dirty="0"/>
              <a:t>Informal Financial System</a:t>
            </a:r>
          </a:p>
        </p:txBody>
      </p:sp>
      <p:sp>
        <p:nvSpPr>
          <p:cNvPr id="7171" name="Content Placeholder 2">
            <a:extLst>
              <a:ext uri="{FF2B5EF4-FFF2-40B4-BE49-F238E27FC236}">
                <a16:creationId xmlns:a16="http://schemas.microsoft.com/office/drawing/2014/main" id="{53316887-30EC-DC55-1512-69027E9DF184}"/>
              </a:ext>
            </a:extLst>
          </p:cNvPr>
          <p:cNvSpPr>
            <a:spLocks noGrp="1"/>
          </p:cNvSpPr>
          <p:nvPr>
            <p:ph idx="1"/>
          </p:nvPr>
        </p:nvSpPr>
        <p:spPr>
          <a:solidFill>
            <a:srgbClr val="FFFFCC"/>
          </a:solidFill>
        </p:spPr>
        <p:txBody>
          <a:bodyPr/>
          <a:lstStyle/>
          <a:p>
            <a:r>
              <a:rPr lang="en-US" altLang="en-US" dirty="0"/>
              <a:t>Advantages  </a:t>
            </a:r>
          </a:p>
          <a:p>
            <a:pPr lvl="1"/>
            <a:r>
              <a:rPr lang="en-US" altLang="en-US" dirty="0"/>
              <a:t>Low transaction costs</a:t>
            </a:r>
          </a:p>
          <a:p>
            <a:pPr lvl="1"/>
            <a:r>
              <a:rPr lang="en-US" altLang="en-US" dirty="0"/>
              <a:t>Minimum default risk </a:t>
            </a:r>
          </a:p>
          <a:p>
            <a:pPr lvl="1"/>
            <a:r>
              <a:rPr lang="en-US" altLang="en-US" dirty="0"/>
              <a:t>Transparency of procedures </a:t>
            </a:r>
          </a:p>
          <a:p>
            <a:r>
              <a:rPr lang="en-US" altLang="en-US" dirty="0"/>
              <a:t>Disadvantages </a:t>
            </a:r>
          </a:p>
          <a:p>
            <a:pPr lvl="1"/>
            <a:r>
              <a:rPr lang="en-US" altLang="en-US" dirty="0"/>
              <a:t>Wide range of interest rates</a:t>
            </a:r>
          </a:p>
          <a:p>
            <a:pPr lvl="1"/>
            <a:r>
              <a:rPr lang="en-US" altLang="en-US" dirty="0"/>
              <a:t>Higher rates of interest </a:t>
            </a:r>
          </a:p>
          <a:p>
            <a:pPr lvl="1"/>
            <a:r>
              <a:rPr lang="en-US" altLang="en-US" dirty="0"/>
              <a:t>Unregulated </a:t>
            </a:r>
            <a:endParaRPr lang="en-IN"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E68EB-DDB4-4DE8-92C8-5E8D6B43BB98}"/>
              </a:ext>
            </a:extLst>
          </p:cNvPr>
          <p:cNvSpPr>
            <a:spLocks noGrp="1"/>
          </p:cNvSpPr>
          <p:nvPr>
            <p:ph type="title"/>
          </p:nvPr>
        </p:nvSpPr>
        <p:spPr>
          <a:solidFill>
            <a:schemeClr val="accent6">
              <a:lumMod val="40000"/>
              <a:lumOff val="60000"/>
            </a:schemeClr>
          </a:solidFill>
        </p:spPr>
        <p:txBody>
          <a:bodyPr/>
          <a:lstStyle/>
          <a:p>
            <a:pPr>
              <a:defRPr/>
            </a:pPr>
            <a:r>
              <a:rPr lang="en-US" dirty="0"/>
              <a:t>Functions of a Financial System</a:t>
            </a:r>
            <a:endParaRPr lang="en-IN" dirty="0"/>
          </a:p>
        </p:txBody>
      </p:sp>
      <p:sp>
        <p:nvSpPr>
          <p:cNvPr id="3" name="Content Placeholder 2">
            <a:extLst>
              <a:ext uri="{FF2B5EF4-FFF2-40B4-BE49-F238E27FC236}">
                <a16:creationId xmlns:a16="http://schemas.microsoft.com/office/drawing/2014/main" id="{487F965D-EAB7-955E-1419-D92AB9E41969}"/>
              </a:ext>
            </a:extLst>
          </p:cNvPr>
          <p:cNvSpPr>
            <a:spLocks noGrp="1"/>
          </p:cNvSpPr>
          <p:nvPr>
            <p:ph idx="1"/>
          </p:nvPr>
        </p:nvSpPr>
        <p:spPr>
          <a:xfrm>
            <a:off x="381000" y="1600200"/>
            <a:ext cx="8305800" cy="4800600"/>
          </a:xfrm>
          <a:solidFill>
            <a:schemeClr val="accent3">
              <a:lumMod val="20000"/>
              <a:lumOff val="80000"/>
            </a:schemeClr>
          </a:solidFill>
          <a:ln>
            <a:solidFill>
              <a:schemeClr val="accent3">
                <a:lumMod val="40000"/>
                <a:lumOff val="60000"/>
              </a:schemeClr>
            </a:solidFill>
          </a:ln>
        </p:spPr>
        <p:txBody>
          <a:bodyPr/>
          <a:lstStyle/>
          <a:p>
            <a:pPr algn="just">
              <a:defRPr/>
            </a:pPr>
            <a:r>
              <a:rPr lang="en-US" sz="2800" dirty="0"/>
              <a:t>Mobilize and allocate savings </a:t>
            </a:r>
          </a:p>
          <a:p>
            <a:pPr algn="just">
              <a:defRPr/>
            </a:pPr>
            <a:r>
              <a:rPr lang="en-US" sz="2800" dirty="0"/>
              <a:t>Monitor corporate performance </a:t>
            </a:r>
          </a:p>
          <a:p>
            <a:pPr algn="just">
              <a:defRPr/>
            </a:pPr>
            <a:r>
              <a:rPr lang="en-US" sz="2800" dirty="0"/>
              <a:t>Provide payment and settlement systems </a:t>
            </a:r>
          </a:p>
          <a:p>
            <a:pPr algn="just">
              <a:defRPr/>
            </a:pPr>
            <a:r>
              <a:rPr lang="en-US" sz="2800" dirty="0"/>
              <a:t>Optimum allocation of risk-bearing and reduction </a:t>
            </a:r>
          </a:p>
          <a:p>
            <a:pPr algn="just">
              <a:defRPr/>
            </a:pPr>
            <a:r>
              <a:rPr lang="en-US" sz="2800" dirty="0"/>
              <a:t>Disseminate price related information </a:t>
            </a:r>
          </a:p>
          <a:p>
            <a:pPr algn="just">
              <a:defRPr/>
            </a:pPr>
            <a:r>
              <a:rPr lang="en-US" sz="2800" dirty="0"/>
              <a:t>Offer portfolio adjustment facility </a:t>
            </a:r>
          </a:p>
          <a:p>
            <a:pPr algn="just">
              <a:defRPr/>
            </a:pPr>
            <a:r>
              <a:rPr lang="en-US" sz="2800" dirty="0"/>
              <a:t>Lower the cost of transactions </a:t>
            </a:r>
          </a:p>
          <a:p>
            <a:pPr algn="just">
              <a:defRPr/>
            </a:pPr>
            <a:r>
              <a:rPr lang="en-US" sz="2800" dirty="0"/>
              <a:t>Promote the process of financial deepening and broadening </a:t>
            </a:r>
            <a:endParaRPr lang="en-IN"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67DC3-1E72-28CF-3DF9-111AF72FFD13}"/>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sz="2800" b="1" dirty="0"/>
              <a:t>PART A: FINANCIAL INSTITUTIONS AND MARKETS</a:t>
            </a:r>
            <a:endParaRPr lang="en-IN" sz="2800" b="1" dirty="0"/>
          </a:p>
        </p:txBody>
      </p:sp>
      <p:sp>
        <p:nvSpPr>
          <p:cNvPr id="3" name="Content Placeholder 2">
            <a:extLst>
              <a:ext uri="{FF2B5EF4-FFF2-40B4-BE49-F238E27FC236}">
                <a16:creationId xmlns:a16="http://schemas.microsoft.com/office/drawing/2014/main" id="{A07C8825-8791-C619-B0B9-948507E24A89}"/>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r>
              <a:rPr lang="en-US" dirty="0"/>
              <a:t>1. Overview of Financial System </a:t>
            </a:r>
          </a:p>
          <a:p>
            <a:pPr lvl="1"/>
            <a:r>
              <a:rPr lang="en-US" dirty="0"/>
              <a:t>Lending, Payments and Risk Trading </a:t>
            </a:r>
          </a:p>
          <a:p>
            <a:pPr lvl="1"/>
            <a:r>
              <a:rPr lang="en-US" dirty="0"/>
              <a:t>Interest rates and Exchange rates </a:t>
            </a:r>
          </a:p>
          <a:p>
            <a:pPr lvl="1"/>
            <a:r>
              <a:rPr lang="en-US" dirty="0"/>
              <a:t>Capital Market and Money Market, Primary Market &amp; Secondary Market </a:t>
            </a:r>
          </a:p>
          <a:p>
            <a:pPr lvl="1"/>
            <a:r>
              <a:rPr lang="en-US" dirty="0"/>
              <a:t>Stock Exchange</a:t>
            </a:r>
          </a:p>
          <a:p>
            <a:pPr lvl="1"/>
            <a:r>
              <a:rPr lang="en-US" dirty="0"/>
              <a:t> SEBI</a:t>
            </a:r>
            <a:endParaRPr lang="en-IN" dirty="0"/>
          </a:p>
        </p:txBody>
      </p:sp>
    </p:spTree>
    <p:extLst>
      <p:ext uri="{BB962C8B-B14F-4D97-AF65-F5344CB8AC3E}">
        <p14:creationId xmlns:p14="http://schemas.microsoft.com/office/powerpoint/2010/main" val="4376306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0F46CF48-5CF8-E2AE-3CCF-D722DF05CABA}"/>
              </a:ext>
            </a:extLst>
          </p:cNvPr>
          <p:cNvSpPr>
            <a:spLocks noGrp="1"/>
          </p:cNvSpPr>
          <p:nvPr>
            <p:ph type="title"/>
          </p:nvPr>
        </p:nvSpPr>
        <p:spPr>
          <a:solidFill>
            <a:srgbClr val="FFFFCC"/>
          </a:solidFill>
        </p:spPr>
        <p:txBody>
          <a:bodyPr/>
          <a:lstStyle/>
          <a:p>
            <a:r>
              <a:rPr lang="en-US" altLang="en-US" sz="3600"/>
              <a:t>Pre-requisites of a well-functioning Financial System</a:t>
            </a:r>
            <a:endParaRPr lang="en-IN" altLang="en-US" sz="3600"/>
          </a:p>
        </p:txBody>
      </p:sp>
      <p:sp>
        <p:nvSpPr>
          <p:cNvPr id="3" name="Content Placeholder 2">
            <a:extLst>
              <a:ext uri="{FF2B5EF4-FFF2-40B4-BE49-F238E27FC236}">
                <a16:creationId xmlns:a16="http://schemas.microsoft.com/office/drawing/2014/main" id="{DF14EF84-A946-8B45-732C-1A1727D62F9E}"/>
              </a:ext>
            </a:extLst>
          </p:cNvPr>
          <p:cNvSpPr>
            <a:spLocks noGrp="1"/>
          </p:cNvSpPr>
          <p:nvPr>
            <p:ph idx="1"/>
          </p:nvPr>
        </p:nvSpPr>
        <p:spPr>
          <a:solidFill>
            <a:schemeClr val="accent3">
              <a:lumMod val="20000"/>
              <a:lumOff val="80000"/>
            </a:schemeClr>
          </a:solidFill>
        </p:spPr>
        <p:txBody>
          <a:bodyPr/>
          <a:lstStyle/>
          <a:p>
            <a:pPr>
              <a:defRPr/>
            </a:pPr>
            <a:r>
              <a:rPr lang="en-US" sz="2800" dirty="0"/>
              <a:t>A strong legal and regulatory environment, </a:t>
            </a:r>
          </a:p>
          <a:p>
            <a:pPr>
              <a:defRPr/>
            </a:pPr>
            <a:r>
              <a:rPr lang="en-US" sz="2800" dirty="0"/>
              <a:t>Stable money,</a:t>
            </a:r>
          </a:p>
          <a:p>
            <a:pPr>
              <a:defRPr/>
            </a:pPr>
            <a:r>
              <a:rPr lang="en-US" sz="2800" dirty="0"/>
              <a:t>Sound public finances and public debt management, </a:t>
            </a:r>
          </a:p>
          <a:p>
            <a:pPr>
              <a:defRPr/>
            </a:pPr>
            <a:r>
              <a:rPr lang="en-US" sz="2800" dirty="0"/>
              <a:t>A central bank, </a:t>
            </a:r>
          </a:p>
          <a:p>
            <a:pPr>
              <a:defRPr/>
            </a:pPr>
            <a:r>
              <a:rPr lang="en-US" sz="2800" dirty="0"/>
              <a:t>A sound banking system,</a:t>
            </a:r>
          </a:p>
          <a:p>
            <a:pPr>
              <a:defRPr/>
            </a:pPr>
            <a:r>
              <a:rPr lang="en-US" sz="2800" dirty="0"/>
              <a:t>An information system, and </a:t>
            </a:r>
          </a:p>
          <a:p>
            <a:pPr>
              <a:defRPr/>
            </a:pPr>
            <a:r>
              <a:rPr lang="en-US" sz="2800" dirty="0"/>
              <a:t>A well-functioning securities market</a:t>
            </a:r>
            <a:endParaRPr lang="en-IN"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FAA52-FF24-1A45-A881-EA303AB4FEA0}"/>
              </a:ext>
            </a:extLst>
          </p:cNvPr>
          <p:cNvSpPr>
            <a:spLocks noGrp="1"/>
          </p:cNvSpPr>
          <p:nvPr>
            <p:ph type="title"/>
          </p:nvPr>
        </p:nvSpPr>
        <p:spPr>
          <a:solidFill>
            <a:schemeClr val="accent3">
              <a:lumMod val="20000"/>
              <a:lumOff val="80000"/>
            </a:schemeClr>
          </a:solidFill>
        </p:spPr>
        <p:txBody>
          <a:bodyPr/>
          <a:lstStyle/>
          <a:p>
            <a:pPr>
              <a:defRPr/>
            </a:pPr>
            <a:r>
              <a:rPr lang="en-IN" dirty="0"/>
              <a:t>Financial System Designs</a:t>
            </a:r>
          </a:p>
        </p:txBody>
      </p:sp>
      <p:sp>
        <p:nvSpPr>
          <p:cNvPr id="3" name="Content Placeholder 2">
            <a:extLst>
              <a:ext uri="{FF2B5EF4-FFF2-40B4-BE49-F238E27FC236}">
                <a16:creationId xmlns:a16="http://schemas.microsoft.com/office/drawing/2014/main" id="{828E9751-4742-49F6-E599-2E118615420A}"/>
              </a:ext>
            </a:extLst>
          </p:cNvPr>
          <p:cNvSpPr>
            <a:spLocks noGrp="1"/>
          </p:cNvSpPr>
          <p:nvPr>
            <p:ph idx="1"/>
          </p:nvPr>
        </p:nvSpPr>
        <p:spPr>
          <a:solidFill>
            <a:schemeClr val="accent5">
              <a:lumMod val="20000"/>
              <a:lumOff val="80000"/>
            </a:schemeClr>
          </a:solidFill>
        </p:spPr>
        <p:txBody>
          <a:bodyPr/>
          <a:lstStyle/>
          <a:p>
            <a:pPr algn="just">
              <a:defRPr/>
            </a:pPr>
            <a:r>
              <a:rPr lang="en-US" dirty="0">
                <a:highlight>
                  <a:srgbClr val="FFFF00"/>
                </a:highlight>
              </a:rPr>
              <a:t>Bank-Based</a:t>
            </a:r>
            <a:r>
              <a:rPr lang="en-US" dirty="0"/>
              <a:t>: In bank-based financial systems, banks play a pivotal role in mobilizing savings, allocating capital, overseeing the investment decisions of corporate managers, and providing risk management facilities.</a:t>
            </a:r>
          </a:p>
          <a:p>
            <a:pPr>
              <a:defRPr/>
            </a:pPr>
            <a:r>
              <a:rPr lang="en-US" dirty="0"/>
              <a:t>Example: </a:t>
            </a:r>
          </a:p>
          <a:p>
            <a:pPr lvl="1">
              <a:defRPr/>
            </a:pPr>
            <a:r>
              <a:rPr lang="en-US" sz="2000" dirty="0"/>
              <a:t>Developed Countries: Japan, Germany, France, Italy</a:t>
            </a:r>
          </a:p>
          <a:p>
            <a:pPr lvl="1">
              <a:defRPr/>
            </a:pPr>
            <a:r>
              <a:rPr lang="sv-SE" sz="2000" dirty="0"/>
              <a:t>Under-developed Nations: Argentina, Pakistan, Sri Lanka, Bangladesh</a:t>
            </a:r>
            <a:endParaRPr lang="en-US" sz="3200" dirty="0"/>
          </a:p>
          <a:p>
            <a:pPr lvl="1">
              <a:defRPr/>
            </a:pPr>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858BB-76EF-3731-C1AE-7DF09B717935}"/>
              </a:ext>
            </a:extLst>
          </p:cNvPr>
          <p:cNvSpPr>
            <a:spLocks noGrp="1"/>
          </p:cNvSpPr>
          <p:nvPr>
            <p:ph type="title"/>
          </p:nvPr>
        </p:nvSpPr>
        <p:spPr>
          <a:solidFill>
            <a:schemeClr val="accent3">
              <a:lumMod val="20000"/>
              <a:lumOff val="80000"/>
            </a:schemeClr>
          </a:solidFill>
        </p:spPr>
        <p:txBody>
          <a:bodyPr/>
          <a:lstStyle/>
          <a:p>
            <a:pPr>
              <a:defRPr/>
            </a:pPr>
            <a:r>
              <a:rPr lang="en-IN" dirty="0"/>
              <a:t>Financial System Designs</a:t>
            </a:r>
          </a:p>
        </p:txBody>
      </p:sp>
      <p:sp>
        <p:nvSpPr>
          <p:cNvPr id="3" name="Content Placeholder 2">
            <a:extLst>
              <a:ext uri="{FF2B5EF4-FFF2-40B4-BE49-F238E27FC236}">
                <a16:creationId xmlns:a16="http://schemas.microsoft.com/office/drawing/2014/main" id="{380633CB-8544-DC5C-8339-A8ED5F26C01B}"/>
              </a:ext>
            </a:extLst>
          </p:cNvPr>
          <p:cNvSpPr>
            <a:spLocks noGrp="1"/>
          </p:cNvSpPr>
          <p:nvPr>
            <p:ph idx="1"/>
          </p:nvPr>
        </p:nvSpPr>
        <p:spPr>
          <a:xfrm>
            <a:off x="457200" y="1600200"/>
            <a:ext cx="8229600" cy="4983162"/>
          </a:xfrm>
          <a:solidFill>
            <a:schemeClr val="accent5">
              <a:lumMod val="20000"/>
              <a:lumOff val="80000"/>
            </a:schemeClr>
          </a:solidFill>
        </p:spPr>
        <p:txBody>
          <a:bodyPr/>
          <a:lstStyle/>
          <a:p>
            <a:pPr algn="just">
              <a:defRPr/>
            </a:pPr>
            <a:r>
              <a:rPr lang="en-US" dirty="0">
                <a:highlight>
                  <a:srgbClr val="FFFF00"/>
                </a:highlight>
              </a:rPr>
              <a:t>Market-based:</a:t>
            </a:r>
            <a:r>
              <a:rPr lang="en-US" dirty="0"/>
              <a:t> In market-based financial systems, the securities markets share </a:t>
            </a:r>
            <a:r>
              <a:rPr lang="en-US" dirty="0" err="1"/>
              <a:t>centre</a:t>
            </a:r>
            <a:r>
              <a:rPr lang="en-US" dirty="0"/>
              <a:t> stage with banks in mobilizing the society’s savings for firms, exerting corporate control, and easing risk management.</a:t>
            </a:r>
          </a:p>
          <a:p>
            <a:pPr algn="just">
              <a:defRPr/>
            </a:pPr>
            <a:r>
              <a:rPr lang="en-US" dirty="0"/>
              <a:t>Example: </a:t>
            </a:r>
          </a:p>
          <a:p>
            <a:pPr lvl="1">
              <a:defRPr/>
            </a:pPr>
            <a:r>
              <a:rPr lang="en-US" sz="2000" dirty="0"/>
              <a:t>Developed Countries: </a:t>
            </a:r>
            <a:r>
              <a:rPr lang="en-US" sz="1800" dirty="0"/>
              <a:t>US, UK, Singapore, Malaysia, Korea</a:t>
            </a:r>
            <a:endParaRPr lang="en-US" sz="2000" dirty="0"/>
          </a:p>
          <a:p>
            <a:pPr lvl="1">
              <a:defRPr/>
            </a:pPr>
            <a:r>
              <a:rPr lang="sv-SE" sz="2000" dirty="0"/>
              <a:t>Under-developed Nations: </a:t>
            </a:r>
            <a:r>
              <a:rPr lang="en-US" sz="1800" dirty="0"/>
              <a:t>Brazil, Mexico, the Philippines, Turkey</a:t>
            </a:r>
          </a:p>
          <a:p>
            <a:pPr marL="457200" lvl="1" indent="0">
              <a:buFont typeface="Arial" panose="020B0604020202020204" pitchFamily="34" charset="0"/>
              <a:buNone/>
              <a:defRPr/>
            </a:pPr>
            <a:endParaRPr lang="en-US" sz="1800" dirty="0"/>
          </a:p>
          <a:p>
            <a:pPr lvl="1">
              <a:defRPr/>
            </a:pPr>
            <a:r>
              <a:rPr lang="en-US" sz="1600" dirty="0">
                <a:highlight>
                  <a:srgbClr val="FFFF00"/>
                </a:highlight>
              </a:rPr>
              <a:t>Source: </a:t>
            </a:r>
            <a:r>
              <a:rPr lang="en-US" sz="1600" dirty="0" err="1">
                <a:highlight>
                  <a:srgbClr val="FFFF00"/>
                </a:highlight>
              </a:rPr>
              <a:t>Demirguc</a:t>
            </a:r>
            <a:r>
              <a:rPr lang="en-US" sz="1600" dirty="0">
                <a:highlight>
                  <a:srgbClr val="FFFF00"/>
                </a:highlight>
              </a:rPr>
              <a:t> </a:t>
            </a:r>
            <a:r>
              <a:rPr lang="en-US" sz="1600" dirty="0" err="1">
                <a:highlight>
                  <a:srgbClr val="FFFF00"/>
                </a:highlight>
              </a:rPr>
              <a:t>Kunt</a:t>
            </a:r>
            <a:r>
              <a:rPr lang="en-US" sz="1600" dirty="0">
                <a:highlight>
                  <a:srgbClr val="FFFF00"/>
                </a:highlight>
              </a:rPr>
              <a:t>, A. and R. Levine (1999), Bank-based and Market-based Financial System: Cross-Country Comparisons,</a:t>
            </a:r>
            <a:r>
              <a:rPr lang="en-US" sz="1100" dirty="0">
                <a:highlight>
                  <a:srgbClr val="FFFF00"/>
                </a:highlight>
              </a:rPr>
              <a:t> </a:t>
            </a:r>
            <a:r>
              <a:rPr lang="en-US" sz="1600" dirty="0">
                <a:highlight>
                  <a:srgbClr val="FFFF00"/>
                </a:highlight>
              </a:rPr>
              <a:t>World Bank Policy Research Working Paper No. 2143. </a:t>
            </a:r>
            <a:endParaRPr lang="en-IN" sz="1600" dirty="0">
              <a:highlight>
                <a:srgbClr val="FFFF00"/>
              </a:highligh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8B42CB23-85FE-0B77-66D3-9EF1E5DF7DE8}"/>
              </a:ext>
            </a:extLst>
          </p:cNvPr>
          <p:cNvSpPr>
            <a:spLocks noGrp="1"/>
          </p:cNvSpPr>
          <p:nvPr>
            <p:ph type="title"/>
          </p:nvPr>
        </p:nvSpPr>
        <p:spPr>
          <a:solidFill>
            <a:schemeClr val="accent6">
              <a:lumMod val="40000"/>
              <a:lumOff val="60000"/>
            </a:schemeClr>
          </a:solidFill>
        </p:spPr>
        <p:txBody>
          <a:bodyPr/>
          <a:lstStyle/>
          <a:p>
            <a:pPr>
              <a:defRPr/>
            </a:pPr>
            <a:r>
              <a:rPr lang="en-US" altLang="en-US" dirty="0"/>
              <a:t>Capital Formation 	</a:t>
            </a:r>
            <a:endParaRPr lang="en-IN" altLang="en-US" dirty="0"/>
          </a:p>
        </p:txBody>
      </p:sp>
      <p:sp>
        <p:nvSpPr>
          <p:cNvPr id="5123" name="Content Placeholder 2">
            <a:extLst>
              <a:ext uri="{FF2B5EF4-FFF2-40B4-BE49-F238E27FC236}">
                <a16:creationId xmlns:a16="http://schemas.microsoft.com/office/drawing/2014/main" id="{28055942-E859-62FA-E82B-6B3B06E978B0}"/>
              </a:ext>
            </a:extLst>
          </p:cNvPr>
          <p:cNvSpPr>
            <a:spLocks noGrp="1"/>
          </p:cNvSpPr>
          <p:nvPr>
            <p:ph idx="1"/>
          </p:nvPr>
        </p:nvSpPr>
        <p:spPr>
          <a:xfrm>
            <a:off x="457200" y="1600200"/>
            <a:ext cx="8229600" cy="5105400"/>
          </a:xfrm>
          <a:solidFill>
            <a:schemeClr val="accent3">
              <a:lumMod val="20000"/>
              <a:lumOff val="80000"/>
            </a:schemeClr>
          </a:solidFill>
        </p:spPr>
        <p:txBody>
          <a:bodyPr/>
          <a:lstStyle/>
          <a:p>
            <a:pPr algn="just">
              <a:defRPr/>
            </a:pPr>
            <a:r>
              <a:rPr lang="en-US" dirty="0"/>
              <a:t>The main function of financial systems is the collection of savings and their distribution for industrial investment, thereby stimulating the capital formation and, to that extent, accelerating the process of economic growth.</a:t>
            </a:r>
          </a:p>
          <a:p>
            <a:pPr>
              <a:defRPr/>
            </a:pPr>
            <a:r>
              <a:rPr lang="en-IN" dirty="0"/>
              <a:t>Types of Economic Units: </a:t>
            </a:r>
          </a:p>
          <a:p>
            <a:pPr lvl="1">
              <a:defRPr/>
            </a:pPr>
            <a:r>
              <a:rPr lang="en-IN" dirty="0"/>
              <a:t>Surplus-spending Economic Units</a:t>
            </a:r>
          </a:p>
          <a:p>
            <a:pPr lvl="1">
              <a:defRPr/>
            </a:pPr>
            <a:r>
              <a:rPr lang="en-IN" dirty="0"/>
              <a:t>Deficit-spending Economic Units</a:t>
            </a:r>
            <a:br>
              <a:rPr lang="en-US" altLang="en-US" dirty="0"/>
            </a:br>
            <a:endParaRPr lang="en-IN"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B2E7A-37E9-3D85-568B-7A50BFB106AB}"/>
              </a:ext>
            </a:extLst>
          </p:cNvPr>
          <p:cNvSpPr>
            <a:spLocks noGrp="1"/>
          </p:cNvSpPr>
          <p:nvPr>
            <p:ph type="title"/>
          </p:nvPr>
        </p:nvSpPr>
        <p:spPr>
          <a:solidFill>
            <a:schemeClr val="accent5">
              <a:lumMod val="20000"/>
              <a:lumOff val="80000"/>
            </a:schemeClr>
          </a:solidFill>
        </p:spPr>
        <p:txBody>
          <a:bodyPr/>
          <a:lstStyle/>
          <a:p>
            <a:pPr>
              <a:defRPr/>
            </a:pPr>
            <a:r>
              <a:rPr lang="en-US" dirty="0"/>
              <a:t>Process of capital formation</a:t>
            </a:r>
            <a:endParaRPr lang="en-IN" dirty="0"/>
          </a:p>
        </p:txBody>
      </p:sp>
      <p:sp>
        <p:nvSpPr>
          <p:cNvPr id="3" name="Content Placeholder 2">
            <a:extLst>
              <a:ext uri="{FF2B5EF4-FFF2-40B4-BE49-F238E27FC236}">
                <a16:creationId xmlns:a16="http://schemas.microsoft.com/office/drawing/2014/main" id="{20B45EE4-6CEC-98CC-07F5-05F54B2AD771}"/>
              </a:ext>
            </a:extLst>
          </p:cNvPr>
          <p:cNvSpPr>
            <a:spLocks noGrp="1"/>
          </p:cNvSpPr>
          <p:nvPr>
            <p:ph idx="1"/>
          </p:nvPr>
        </p:nvSpPr>
        <p:spPr>
          <a:solidFill>
            <a:srgbClr val="FFFFCC"/>
          </a:solidFill>
        </p:spPr>
        <p:txBody>
          <a:bodyPr/>
          <a:lstStyle/>
          <a:p>
            <a:pPr algn="just">
              <a:defRPr/>
            </a:pPr>
            <a:r>
              <a:rPr lang="en-US" sz="2800" dirty="0">
                <a:highlight>
                  <a:srgbClr val="00FFFF"/>
                </a:highlight>
              </a:rPr>
              <a:t>Savings</a:t>
            </a:r>
            <a:r>
              <a:rPr lang="en-US" sz="2800" dirty="0"/>
              <a:t>: The ability by which claims to resources are set aside and become available for other purposes.</a:t>
            </a:r>
          </a:p>
          <a:p>
            <a:pPr algn="just">
              <a:defRPr/>
            </a:pPr>
            <a:r>
              <a:rPr lang="en-US" sz="2800" dirty="0">
                <a:highlight>
                  <a:srgbClr val="00FFFF"/>
                </a:highlight>
              </a:rPr>
              <a:t>Finance:</a:t>
            </a:r>
            <a:r>
              <a:rPr lang="en-US" sz="2800" dirty="0"/>
              <a:t> The activity by which claims to resources are either assembled from those released by domestic savings, obtained from abroad, or specially created usually as bank deposits or notes and then placed in the hands of the investors. </a:t>
            </a:r>
          </a:p>
          <a:p>
            <a:pPr algn="just">
              <a:defRPr/>
            </a:pPr>
            <a:r>
              <a:rPr lang="en-US" sz="2800" dirty="0">
                <a:highlight>
                  <a:srgbClr val="00FFFF"/>
                </a:highlight>
              </a:rPr>
              <a:t>Investments:</a:t>
            </a:r>
            <a:r>
              <a:rPr lang="en-US" sz="2800" dirty="0"/>
              <a:t> The activity by which resources are actually committed to production.</a:t>
            </a:r>
            <a:endParaRPr lang="en-IN"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084A0B22-F464-1C7D-9FBE-B1A99918A364}"/>
              </a:ext>
            </a:extLst>
          </p:cNvPr>
          <p:cNvSpPr>
            <a:spLocks noGrp="1"/>
          </p:cNvSpPr>
          <p:nvPr>
            <p:ph type="title"/>
          </p:nvPr>
        </p:nvSpPr>
        <p:spPr>
          <a:solidFill>
            <a:srgbClr val="FFFFCC"/>
          </a:solidFill>
        </p:spPr>
        <p:txBody>
          <a:bodyPr/>
          <a:lstStyle/>
          <a:p>
            <a:r>
              <a:rPr lang="en-US" altLang="en-US" sz="3600"/>
              <a:t>Financial System and Economic Growth </a:t>
            </a:r>
            <a:endParaRPr lang="en-IN" altLang="en-US" sz="3600"/>
          </a:p>
        </p:txBody>
      </p:sp>
      <p:pic>
        <p:nvPicPr>
          <p:cNvPr id="5" name="Content Placeholder 4">
            <a:extLst>
              <a:ext uri="{FF2B5EF4-FFF2-40B4-BE49-F238E27FC236}">
                <a16:creationId xmlns:a16="http://schemas.microsoft.com/office/drawing/2014/main" id="{E7A01415-1000-8ECA-A372-2E6558F14B4D}"/>
              </a:ext>
            </a:extLst>
          </p:cNvPr>
          <p:cNvPicPr>
            <a:picLocks noGrp="1" noChangeAspect="1"/>
          </p:cNvPicPr>
          <p:nvPr>
            <p:ph idx="1"/>
          </p:nvPr>
        </p:nvPicPr>
        <p:blipFill>
          <a:blip r:embed="rId2"/>
          <a:stretch>
            <a:fillRect/>
          </a:stretch>
        </p:blipFill>
        <p:spPr>
          <a:xfrm>
            <a:off x="150813" y="1524000"/>
            <a:ext cx="8623300" cy="4800600"/>
          </a:xfrm>
          <a:solidFill>
            <a:schemeClr val="accent5">
              <a:lumMod val="75000"/>
            </a:schemeClr>
          </a:solidFill>
          <a:ln w="57150">
            <a:solidFill>
              <a:schemeClr val="accent6">
                <a:lumMod val="40000"/>
                <a:lumOff val="60000"/>
              </a:schemeClr>
            </a:solidFill>
          </a:ln>
        </p:spPr>
      </p:pic>
      <p:sp>
        <p:nvSpPr>
          <p:cNvPr id="8" name="TextBox 7">
            <a:extLst>
              <a:ext uri="{FF2B5EF4-FFF2-40B4-BE49-F238E27FC236}">
                <a16:creationId xmlns:a16="http://schemas.microsoft.com/office/drawing/2014/main" id="{EA458E2D-76AF-9265-CAD5-B380683F64DD}"/>
              </a:ext>
            </a:extLst>
          </p:cNvPr>
          <p:cNvSpPr txBox="1"/>
          <p:nvPr/>
        </p:nvSpPr>
        <p:spPr>
          <a:xfrm>
            <a:off x="1447800" y="6324600"/>
            <a:ext cx="6553200" cy="338138"/>
          </a:xfrm>
          <a:prstGeom prst="rect">
            <a:avLst/>
          </a:prstGeom>
          <a:solidFill>
            <a:schemeClr val="accent3">
              <a:lumMod val="40000"/>
              <a:lumOff val="60000"/>
            </a:schemeClr>
          </a:solidFill>
        </p:spPr>
        <p:txBody>
          <a:bodyPr>
            <a:spAutoFit/>
          </a:bodyPr>
          <a:lstStyle/>
          <a:p>
            <a:pPr>
              <a:defRPr/>
            </a:pPr>
            <a:r>
              <a:rPr lang="en-IN" sz="1600" dirty="0"/>
              <a:t>Source: Bharati V. Pathak, Indian Financial System, Pearson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1424F9C-4AFF-46D7-5075-0300F02203E1}"/>
              </a:ext>
            </a:extLst>
          </p:cNvPr>
          <p:cNvSpPr>
            <a:spLocks noGrp="1"/>
          </p:cNvSpPr>
          <p:nvPr>
            <p:ph type="title"/>
          </p:nvPr>
        </p:nvSpPr>
        <p:spPr>
          <a:solidFill>
            <a:srgbClr val="FFFFCC"/>
          </a:solidFill>
        </p:spPr>
        <p:txBody>
          <a:bodyPr/>
          <a:lstStyle/>
          <a:p>
            <a:r>
              <a:rPr lang="en-IN" altLang="en-US"/>
              <a:t>Structure of Financial System </a:t>
            </a:r>
          </a:p>
        </p:txBody>
      </p:sp>
      <p:pic>
        <p:nvPicPr>
          <p:cNvPr id="47106" name="Picture 2" descr="Indian Financial System Introduction - BBA|mantra">
            <a:extLst>
              <a:ext uri="{FF2B5EF4-FFF2-40B4-BE49-F238E27FC236}">
                <a16:creationId xmlns:a16="http://schemas.microsoft.com/office/drawing/2014/main" id="{B8477C76-A5A9-18CF-3219-43FCAB7E82A6}"/>
              </a:ext>
            </a:extLst>
          </p:cNvPr>
          <p:cNvPicPr>
            <a:picLocks noGrp="1" noChangeAspect="1" noChangeArrowheads="1"/>
          </p:cNvPicPr>
          <p:nvPr>
            <p:ph idx="1"/>
          </p:nvPr>
        </p:nvPicPr>
        <p:blipFill>
          <a:blip r:embed="rId2"/>
          <a:srcRect/>
          <a:stretch>
            <a:fillRect/>
          </a:stretch>
        </p:blipFill>
        <p:spPr>
          <a:xfrm>
            <a:off x="381000" y="1344613"/>
            <a:ext cx="8305800" cy="5238750"/>
          </a:xfrm>
          <a:ln w="57150">
            <a:solidFill>
              <a:schemeClr val="accent6">
                <a:lumMod val="40000"/>
                <a:lumOff val="60000"/>
              </a:schemeClr>
            </a:solid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480DCEAC-0FED-A77E-7898-8FBC6A1C6D08}"/>
              </a:ext>
            </a:extLst>
          </p:cNvPr>
          <p:cNvSpPr>
            <a:spLocks noGrp="1"/>
          </p:cNvSpPr>
          <p:nvPr>
            <p:ph type="title"/>
          </p:nvPr>
        </p:nvSpPr>
        <p:spPr>
          <a:solidFill>
            <a:schemeClr val="accent5">
              <a:lumMod val="20000"/>
              <a:lumOff val="80000"/>
            </a:schemeClr>
          </a:solidFill>
        </p:spPr>
        <p:txBody>
          <a:bodyPr/>
          <a:lstStyle/>
          <a:p>
            <a:pPr>
              <a:defRPr/>
            </a:pPr>
            <a:r>
              <a:rPr lang="en-US" altLang="en-US" dirty="0"/>
              <a:t>Components of Financial System </a:t>
            </a:r>
            <a:endParaRPr lang="en-IN" altLang="en-US" dirty="0"/>
          </a:p>
        </p:txBody>
      </p:sp>
      <p:sp>
        <p:nvSpPr>
          <p:cNvPr id="16387" name="Content Placeholder 2">
            <a:extLst>
              <a:ext uri="{FF2B5EF4-FFF2-40B4-BE49-F238E27FC236}">
                <a16:creationId xmlns:a16="http://schemas.microsoft.com/office/drawing/2014/main" id="{7F6FF836-4739-F6BF-3A7C-435F2EFAF00A}"/>
              </a:ext>
            </a:extLst>
          </p:cNvPr>
          <p:cNvSpPr>
            <a:spLocks noGrp="1"/>
          </p:cNvSpPr>
          <p:nvPr>
            <p:ph idx="1"/>
          </p:nvPr>
        </p:nvSpPr>
        <p:spPr>
          <a:solidFill>
            <a:srgbClr val="FFFFCC"/>
          </a:solidFill>
        </p:spPr>
        <p:txBody>
          <a:bodyPr/>
          <a:lstStyle/>
          <a:p>
            <a:pPr marL="514350" indent="-514350">
              <a:buFont typeface="+mj-lt"/>
              <a:buAutoNum type="arabicPeriod"/>
            </a:pPr>
            <a:r>
              <a:rPr lang="en-US" altLang="en-US" dirty="0"/>
              <a:t>Financial Institutions </a:t>
            </a:r>
          </a:p>
          <a:p>
            <a:pPr marL="514350" indent="-514350">
              <a:buFont typeface="+mj-lt"/>
              <a:buAutoNum type="arabicPeriod"/>
            </a:pPr>
            <a:r>
              <a:rPr lang="en-US" altLang="en-US" dirty="0"/>
              <a:t>Financial Instruments </a:t>
            </a:r>
          </a:p>
          <a:p>
            <a:pPr marL="514350" indent="-514350">
              <a:buFont typeface="+mj-lt"/>
              <a:buAutoNum type="arabicPeriod"/>
            </a:pPr>
            <a:r>
              <a:rPr lang="en-US" altLang="en-US" dirty="0"/>
              <a:t>Financial Markets </a:t>
            </a:r>
          </a:p>
          <a:p>
            <a:pPr marL="514350" indent="-514350">
              <a:buFont typeface="+mj-lt"/>
              <a:buAutoNum type="arabicPeriod"/>
            </a:pPr>
            <a:r>
              <a:rPr lang="en-US" altLang="en-US" dirty="0"/>
              <a:t>Financial Services </a:t>
            </a:r>
          </a:p>
          <a:p>
            <a:pPr marL="514350" indent="-514350">
              <a:buFont typeface="+mj-lt"/>
              <a:buAutoNum type="arabicPeriod"/>
            </a:pPr>
            <a:r>
              <a:rPr lang="en-US" altLang="en-US" dirty="0"/>
              <a:t>Financial Regulators </a:t>
            </a:r>
            <a:endParaRPr lang="en-IN"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A6549-930C-8072-EE04-F90B42B83D9A}"/>
              </a:ext>
            </a:extLst>
          </p:cNvPr>
          <p:cNvSpPr>
            <a:spLocks noGrp="1"/>
          </p:cNvSpPr>
          <p:nvPr>
            <p:ph type="title"/>
          </p:nvPr>
        </p:nvSpPr>
        <p:spPr>
          <a:solidFill>
            <a:schemeClr val="accent3">
              <a:lumMod val="20000"/>
              <a:lumOff val="80000"/>
            </a:schemeClr>
          </a:solidFill>
        </p:spPr>
        <p:txBody>
          <a:bodyPr/>
          <a:lstStyle/>
          <a:p>
            <a:pPr>
              <a:defRPr/>
            </a:pPr>
            <a:r>
              <a:rPr lang="en-US" dirty="0"/>
              <a:t>Financial Institutions</a:t>
            </a:r>
            <a:endParaRPr lang="en-IN" dirty="0"/>
          </a:p>
        </p:txBody>
      </p:sp>
      <p:sp>
        <p:nvSpPr>
          <p:cNvPr id="17411" name="Content Placeholder 2">
            <a:extLst>
              <a:ext uri="{FF2B5EF4-FFF2-40B4-BE49-F238E27FC236}">
                <a16:creationId xmlns:a16="http://schemas.microsoft.com/office/drawing/2014/main" id="{9BB6CA92-A2B6-FB8E-C3BF-B91750251101}"/>
              </a:ext>
            </a:extLst>
          </p:cNvPr>
          <p:cNvSpPr>
            <a:spLocks noGrp="1"/>
          </p:cNvSpPr>
          <p:nvPr>
            <p:ph idx="1"/>
          </p:nvPr>
        </p:nvSpPr>
        <p:spPr>
          <a:solidFill>
            <a:srgbClr val="FFFFCC"/>
          </a:solidFill>
        </p:spPr>
        <p:txBody>
          <a:bodyPr/>
          <a:lstStyle/>
          <a:p>
            <a:pPr algn="just"/>
            <a:r>
              <a:rPr lang="en-US" altLang="en-US" dirty="0"/>
              <a:t>They are business organizations dealing in financial resources. </a:t>
            </a:r>
          </a:p>
          <a:p>
            <a:pPr algn="just"/>
            <a:r>
              <a:rPr lang="en-US" altLang="en-US" dirty="0"/>
              <a:t> They collect resources by accepting deposits from individuals and institutions and lend them to trade, industry and others.</a:t>
            </a:r>
          </a:p>
          <a:p>
            <a:pPr algn="just"/>
            <a:r>
              <a:rPr lang="en-US" altLang="en-US" dirty="0"/>
              <a:t>This means financial institutions mobilize the savings of savers and give credit or finance to the investors.</a:t>
            </a:r>
            <a:endParaRPr lang="en-IN"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C5535-14D3-0A86-8168-8AD0BAB6E65F}"/>
              </a:ext>
            </a:extLst>
          </p:cNvPr>
          <p:cNvSpPr>
            <a:spLocks noGrp="1"/>
          </p:cNvSpPr>
          <p:nvPr>
            <p:ph type="title"/>
          </p:nvPr>
        </p:nvSpPr>
        <p:spPr>
          <a:solidFill>
            <a:schemeClr val="accent5">
              <a:lumMod val="40000"/>
              <a:lumOff val="60000"/>
            </a:schemeClr>
          </a:solidFill>
        </p:spPr>
        <p:txBody>
          <a:bodyPr/>
          <a:lstStyle/>
          <a:p>
            <a:pPr>
              <a:defRPr/>
            </a:pPr>
            <a:r>
              <a:rPr lang="en-US" dirty="0"/>
              <a:t>Classification of FI</a:t>
            </a:r>
            <a:endParaRPr lang="en-IN" dirty="0"/>
          </a:p>
        </p:txBody>
      </p:sp>
      <p:sp>
        <p:nvSpPr>
          <p:cNvPr id="3" name="Content Placeholder 2">
            <a:extLst>
              <a:ext uri="{FF2B5EF4-FFF2-40B4-BE49-F238E27FC236}">
                <a16:creationId xmlns:a16="http://schemas.microsoft.com/office/drawing/2014/main" id="{865A83F3-6A69-5130-5B75-714D3988A064}"/>
              </a:ext>
            </a:extLst>
          </p:cNvPr>
          <p:cNvSpPr>
            <a:spLocks noGrp="1"/>
          </p:cNvSpPr>
          <p:nvPr>
            <p:ph idx="1"/>
          </p:nvPr>
        </p:nvSpPr>
        <p:spPr>
          <a:solidFill>
            <a:schemeClr val="accent3">
              <a:lumMod val="20000"/>
              <a:lumOff val="80000"/>
            </a:schemeClr>
          </a:solidFill>
        </p:spPr>
        <p:txBody>
          <a:bodyPr/>
          <a:lstStyle/>
          <a:p>
            <a:pPr marL="0" indent="0" algn="just">
              <a:buFont typeface="Arial" panose="020B0604020202020204" pitchFamily="34" charset="0"/>
              <a:buNone/>
              <a:defRPr/>
            </a:pPr>
            <a:r>
              <a:rPr lang="en-US" dirty="0"/>
              <a:t>On the basis of the nature of activities, financial institutions may be classified as: </a:t>
            </a:r>
          </a:p>
          <a:p>
            <a:pPr algn="just">
              <a:defRPr/>
            </a:pPr>
            <a:r>
              <a:rPr lang="en-US" dirty="0">
                <a:highlight>
                  <a:srgbClr val="FFFF00"/>
                </a:highlight>
              </a:rPr>
              <a:t>Banking Financial Institutions</a:t>
            </a:r>
            <a:r>
              <a:rPr lang="en-US" dirty="0"/>
              <a:t>: </a:t>
            </a:r>
          </a:p>
          <a:p>
            <a:pPr marL="400050" lvl="1" indent="0" algn="just">
              <a:buFont typeface="Arial" panose="020B0604020202020204" pitchFamily="34" charset="0"/>
              <a:buNone/>
              <a:defRPr/>
            </a:pPr>
            <a:r>
              <a:rPr lang="en-US" dirty="0"/>
              <a:t>Banking institutions mobilize the savings of the people. </a:t>
            </a:r>
          </a:p>
          <a:p>
            <a:pPr marL="400050" lvl="1" indent="0" algn="just">
              <a:buFont typeface="Arial" panose="020B0604020202020204" pitchFamily="34" charset="0"/>
              <a:buNone/>
              <a:defRPr/>
            </a:pPr>
            <a:r>
              <a:rPr lang="en-US" dirty="0"/>
              <a:t>They provide a mechanism for the smooth exchange of goods and services. </a:t>
            </a:r>
          </a:p>
          <a:p>
            <a:pPr marL="400050" lvl="1" indent="0" algn="just">
              <a:buFont typeface="Arial" panose="020B0604020202020204" pitchFamily="34" charset="0"/>
              <a:buNone/>
              <a:defRPr/>
            </a:pPr>
            <a:r>
              <a:rPr lang="en-US" dirty="0"/>
              <a:t>They extend credit while lending money.</a:t>
            </a:r>
          </a:p>
          <a:p>
            <a:pPr marL="400050" lvl="1" indent="0" algn="just">
              <a:buFont typeface="Arial" panose="020B0604020202020204" pitchFamily="34" charset="0"/>
              <a:buNone/>
              <a:defRPr/>
            </a:pPr>
            <a:r>
              <a:rPr lang="en-US" dirty="0"/>
              <a:t>They not only supply credit but also create credit.</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ACE8C-9974-BF06-43E1-93809BDB0FB6}"/>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sz="2800" b="1" dirty="0"/>
              <a:t>PART A: FINANCIAL INSTITUTIONS AND MARKETS</a:t>
            </a:r>
            <a:endParaRPr lang="en-IN" sz="2800" dirty="0"/>
          </a:p>
        </p:txBody>
      </p:sp>
      <p:sp>
        <p:nvSpPr>
          <p:cNvPr id="3" name="Content Placeholder 2">
            <a:extLst>
              <a:ext uri="{FF2B5EF4-FFF2-40B4-BE49-F238E27FC236}">
                <a16:creationId xmlns:a16="http://schemas.microsoft.com/office/drawing/2014/main" id="{941FA4D8-9C2B-9443-5489-5FE3F51E17CD}"/>
              </a:ext>
            </a:extLst>
          </p:cNvPr>
          <p:cNvSpPr>
            <a:spLocks noGrp="1"/>
          </p:cNvSpPr>
          <p:nvPr>
            <p:ph idx="1"/>
          </p:nvPr>
        </p:nvSpPr>
        <p:spPr>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a:lstStyle/>
          <a:p>
            <a:r>
              <a:rPr lang="en-US" dirty="0"/>
              <a:t>2. Financial Intermediaries </a:t>
            </a:r>
          </a:p>
          <a:p>
            <a:pPr lvl="1"/>
            <a:r>
              <a:rPr lang="en-US" dirty="0"/>
              <a:t>a. Banks </a:t>
            </a:r>
          </a:p>
          <a:p>
            <a:pPr lvl="1"/>
            <a:r>
              <a:rPr lang="en-US" dirty="0"/>
              <a:t>b. NBFCs </a:t>
            </a:r>
          </a:p>
          <a:p>
            <a:pPr lvl="1"/>
            <a:r>
              <a:rPr lang="en-US" dirty="0"/>
              <a:t>c. RBI </a:t>
            </a:r>
          </a:p>
          <a:p>
            <a:pPr lvl="1"/>
            <a:r>
              <a:rPr lang="en-US" dirty="0"/>
              <a:t>d. Other Financial Institutions </a:t>
            </a:r>
          </a:p>
          <a:p>
            <a:r>
              <a:rPr lang="en-US" dirty="0"/>
              <a:t>3. Insurance (General Insurance) </a:t>
            </a:r>
          </a:p>
          <a:p>
            <a:r>
              <a:rPr lang="en-US" dirty="0"/>
              <a:t>4. Mutual Funds</a:t>
            </a:r>
            <a:endParaRPr lang="en-IN" dirty="0"/>
          </a:p>
        </p:txBody>
      </p:sp>
    </p:spTree>
    <p:extLst>
      <p:ext uri="{BB962C8B-B14F-4D97-AF65-F5344CB8AC3E}">
        <p14:creationId xmlns:p14="http://schemas.microsoft.com/office/powerpoint/2010/main" val="2182670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A2C786F8-77CD-D24D-F5C4-98044CB45D97}"/>
              </a:ext>
            </a:extLst>
          </p:cNvPr>
          <p:cNvSpPr>
            <a:spLocks noGrp="1"/>
          </p:cNvSpPr>
          <p:nvPr>
            <p:ph type="title"/>
          </p:nvPr>
        </p:nvSpPr>
        <p:spPr>
          <a:solidFill>
            <a:srgbClr val="FFFFCC"/>
          </a:solidFill>
        </p:spPr>
        <p:txBody>
          <a:bodyPr/>
          <a:lstStyle/>
          <a:p>
            <a:pPr algn="just"/>
            <a:r>
              <a:rPr lang="en-US" altLang="en-US"/>
              <a:t>Non-banking Financial Institutions </a:t>
            </a:r>
          </a:p>
        </p:txBody>
      </p:sp>
      <p:sp>
        <p:nvSpPr>
          <p:cNvPr id="9219" name="Content Placeholder 2">
            <a:extLst>
              <a:ext uri="{FF2B5EF4-FFF2-40B4-BE49-F238E27FC236}">
                <a16:creationId xmlns:a16="http://schemas.microsoft.com/office/drawing/2014/main" id="{E742897C-B1B4-264F-98D4-6A2AB02C03F1}"/>
              </a:ext>
            </a:extLst>
          </p:cNvPr>
          <p:cNvSpPr>
            <a:spLocks noGrp="1"/>
          </p:cNvSpPr>
          <p:nvPr>
            <p:ph idx="1"/>
          </p:nvPr>
        </p:nvSpPr>
        <p:spPr>
          <a:xfrm>
            <a:off x="457200" y="1600200"/>
            <a:ext cx="8229600" cy="4724400"/>
          </a:xfrm>
          <a:solidFill>
            <a:schemeClr val="accent3">
              <a:lumMod val="40000"/>
              <a:lumOff val="60000"/>
            </a:schemeClr>
          </a:solidFill>
        </p:spPr>
        <p:txBody>
          <a:bodyPr/>
          <a:lstStyle/>
          <a:p>
            <a:pPr algn="just">
              <a:defRPr/>
            </a:pPr>
            <a:r>
              <a:rPr lang="en-US" altLang="en-US" dirty="0"/>
              <a:t>Mobilize financial resources directly or indirectly from the people. </a:t>
            </a:r>
          </a:p>
          <a:p>
            <a:pPr algn="just">
              <a:defRPr/>
            </a:pPr>
            <a:r>
              <a:rPr lang="en-US" altLang="en-US" dirty="0"/>
              <a:t>Lend funds but do not create credit. Companies like LIC, GIC,UTI, Development Financial Institutions. </a:t>
            </a:r>
          </a:p>
          <a:p>
            <a:pPr algn="just">
              <a:defRPr/>
            </a:pPr>
            <a:r>
              <a:rPr lang="en-US" altLang="en-US" dirty="0"/>
              <a:t>Non-banking financial institutions can be categorized as investment companies, housing companies, leasing companies, hire purchase companies, specialized financial institutions. </a:t>
            </a:r>
            <a:endParaRPr lang="en-IN"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3412F07-D8FA-8A4A-116E-0C3C65339D74}"/>
              </a:ext>
            </a:extLst>
          </p:cNvPr>
          <p:cNvSpPr>
            <a:spLocks noGrp="1"/>
          </p:cNvSpPr>
          <p:nvPr>
            <p:ph type="title"/>
          </p:nvPr>
        </p:nvSpPr>
        <p:spPr>
          <a:solidFill>
            <a:schemeClr val="accent3">
              <a:lumMod val="40000"/>
              <a:lumOff val="60000"/>
            </a:schemeClr>
          </a:solidFill>
        </p:spPr>
        <p:txBody>
          <a:bodyPr/>
          <a:lstStyle/>
          <a:p>
            <a:pPr>
              <a:defRPr/>
            </a:pPr>
            <a:r>
              <a:rPr lang="en-US" altLang="en-US" dirty="0"/>
              <a:t>Financial Markets</a:t>
            </a:r>
            <a:endParaRPr lang="en-IN" altLang="en-US" dirty="0"/>
          </a:p>
        </p:txBody>
      </p:sp>
      <p:sp>
        <p:nvSpPr>
          <p:cNvPr id="20483" name="Content Placeholder 2">
            <a:extLst>
              <a:ext uri="{FF2B5EF4-FFF2-40B4-BE49-F238E27FC236}">
                <a16:creationId xmlns:a16="http://schemas.microsoft.com/office/drawing/2014/main" id="{EF61F1D4-5A18-355B-4BFD-BE3945FAFF09}"/>
              </a:ext>
            </a:extLst>
          </p:cNvPr>
          <p:cNvSpPr>
            <a:spLocks noGrp="1"/>
          </p:cNvSpPr>
          <p:nvPr>
            <p:ph idx="1"/>
          </p:nvPr>
        </p:nvSpPr>
        <p:spPr>
          <a:xfrm>
            <a:off x="457200" y="1600201"/>
            <a:ext cx="8229600" cy="4648200"/>
          </a:xfrm>
          <a:solidFill>
            <a:srgbClr val="FFFFCC"/>
          </a:solidFill>
        </p:spPr>
        <p:txBody>
          <a:bodyPr/>
          <a:lstStyle/>
          <a:p>
            <a:pPr algn="just"/>
            <a:r>
              <a:rPr lang="en-US" altLang="en-US" sz="2400" dirty="0"/>
              <a:t>Financial markets are the centres or arrangements that provide facilities for buying and selling of financial claims and services.</a:t>
            </a:r>
          </a:p>
          <a:p>
            <a:pPr algn="just"/>
            <a:r>
              <a:rPr lang="en-US" altLang="en-US" sz="2400" dirty="0"/>
              <a:t>They create financial assets.</a:t>
            </a:r>
          </a:p>
          <a:p>
            <a:pPr algn="just"/>
            <a:r>
              <a:rPr lang="en-US" altLang="en-US" sz="2400" dirty="0"/>
              <a:t>Financial markets exist wherever financial transactions take place. </a:t>
            </a:r>
          </a:p>
          <a:p>
            <a:pPr algn="just"/>
            <a:r>
              <a:rPr lang="en-US" altLang="en-US" sz="2400" dirty="0"/>
              <a:t>Financial transactions include issue of equity shares by a company, purchase of bonds in the secondary market, deposit of money in a bank account, transfer of funds from a current account to a savings account etc.</a:t>
            </a:r>
            <a:endParaRPr lang="en-IN" altLang="en-US" sz="2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89C7D700-A589-D840-5657-018992B4C4CF}"/>
              </a:ext>
            </a:extLst>
          </p:cNvPr>
          <p:cNvSpPr>
            <a:spLocks noGrp="1"/>
          </p:cNvSpPr>
          <p:nvPr>
            <p:ph type="title"/>
          </p:nvPr>
        </p:nvSpPr>
        <p:spPr>
          <a:solidFill>
            <a:srgbClr val="FFFFCC"/>
          </a:solidFill>
        </p:spPr>
        <p:txBody>
          <a:bodyPr/>
          <a:lstStyle/>
          <a:p>
            <a:r>
              <a:rPr lang="en-US" altLang="en-US"/>
              <a:t>Classification of Financial Markets </a:t>
            </a:r>
            <a:endParaRPr lang="en-IN" altLang="en-US"/>
          </a:p>
        </p:txBody>
      </p:sp>
      <p:sp>
        <p:nvSpPr>
          <p:cNvPr id="14339" name="Content Placeholder 2">
            <a:extLst>
              <a:ext uri="{FF2B5EF4-FFF2-40B4-BE49-F238E27FC236}">
                <a16:creationId xmlns:a16="http://schemas.microsoft.com/office/drawing/2014/main" id="{FD61A053-3594-502A-C782-DFB987842607}"/>
              </a:ext>
            </a:extLst>
          </p:cNvPr>
          <p:cNvSpPr>
            <a:spLocks noGrp="1"/>
          </p:cNvSpPr>
          <p:nvPr>
            <p:ph idx="1"/>
          </p:nvPr>
        </p:nvSpPr>
        <p:spPr>
          <a:solidFill>
            <a:schemeClr val="accent5">
              <a:lumMod val="40000"/>
              <a:lumOff val="60000"/>
            </a:schemeClr>
          </a:solidFill>
        </p:spPr>
        <p:txBody>
          <a:bodyPr/>
          <a:lstStyle/>
          <a:p>
            <a:pPr>
              <a:defRPr/>
            </a:pPr>
            <a:r>
              <a:rPr lang="en-US" altLang="en-US" sz="2800" dirty="0"/>
              <a:t>Classification on the basis of structure </a:t>
            </a:r>
          </a:p>
          <a:p>
            <a:pPr algn="just">
              <a:defRPr/>
            </a:pPr>
            <a:r>
              <a:rPr lang="en-US" altLang="en-US" sz="2800" dirty="0"/>
              <a:t>1. Organized markets </a:t>
            </a:r>
          </a:p>
          <a:p>
            <a:pPr lvl="1" algn="just">
              <a:defRPr/>
            </a:pPr>
            <a:r>
              <a:rPr lang="en-US" altLang="en-US" sz="2400" dirty="0"/>
              <a:t> These are financial markets in which financial transactions take place within the well established exchanges or in the systematic and orderly structure. </a:t>
            </a:r>
          </a:p>
          <a:p>
            <a:pPr algn="just">
              <a:defRPr/>
            </a:pPr>
            <a:r>
              <a:rPr lang="en-US" altLang="en-US" sz="2800" dirty="0"/>
              <a:t>2. Unorganized markets. </a:t>
            </a:r>
          </a:p>
          <a:p>
            <a:pPr lvl="1" algn="just">
              <a:defRPr/>
            </a:pPr>
            <a:r>
              <a:rPr lang="en-US" altLang="en-US" sz="2400" dirty="0"/>
              <a:t> These are financial markets in which financial transactions take place outside the well established exchange or without systematic and orderly structure or arrangements.</a:t>
            </a:r>
            <a:endParaRPr lang="en-IN" altLang="en-US"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48440054-952F-DC69-3D62-5C548AEE8506}"/>
              </a:ext>
            </a:extLst>
          </p:cNvPr>
          <p:cNvSpPr>
            <a:spLocks noGrp="1"/>
          </p:cNvSpPr>
          <p:nvPr>
            <p:ph type="title"/>
          </p:nvPr>
        </p:nvSpPr>
        <p:spPr>
          <a:solidFill>
            <a:srgbClr val="FFFFCC"/>
          </a:solidFill>
        </p:spPr>
        <p:txBody>
          <a:bodyPr/>
          <a:lstStyle/>
          <a:p>
            <a:r>
              <a:rPr lang="en-US" altLang="en-US"/>
              <a:t>Classification of Financial Markets </a:t>
            </a:r>
            <a:endParaRPr lang="en-IN" altLang="en-US"/>
          </a:p>
        </p:txBody>
      </p:sp>
      <p:sp>
        <p:nvSpPr>
          <p:cNvPr id="11267" name="Content Placeholder 2">
            <a:extLst>
              <a:ext uri="{FF2B5EF4-FFF2-40B4-BE49-F238E27FC236}">
                <a16:creationId xmlns:a16="http://schemas.microsoft.com/office/drawing/2014/main" id="{724E332A-7480-4F06-AB59-3758A6A85FA7}"/>
              </a:ext>
            </a:extLst>
          </p:cNvPr>
          <p:cNvSpPr>
            <a:spLocks noGrp="1"/>
          </p:cNvSpPr>
          <p:nvPr>
            <p:ph idx="1"/>
          </p:nvPr>
        </p:nvSpPr>
        <p:spPr>
          <a:solidFill>
            <a:schemeClr val="accent3">
              <a:lumMod val="20000"/>
              <a:lumOff val="80000"/>
            </a:schemeClr>
          </a:solidFill>
        </p:spPr>
        <p:txBody>
          <a:bodyPr/>
          <a:lstStyle/>
          <a:p>
            <a:pPr algn="just">
              <a:defRPr/>
            </a:pPr>
            <a:r>
              <a:rPr lang="en-US" sz="2800" dirty="0"/>
              <a:t>Classification on the basis of instruments </a:t>
            </a:r>
          </a:p>
          <a:p>
            <a:pPr algn="just">
              <a:defRPr/>
            </a:pPr>
            <a:r>
              <a:rPr lang="en-US" sz="2800" b="1" dirty="0">
                <a:highlight>
                  <a:srgbClr val="FFFF00"/>
                </a:highlight>
              </a:rPr>
              <a:t>Money Market</a:t>
            </a:r>
            <a:r>
              <a:rPr lang="en-US" sz="2800" dirty="0"/>
              <a:t>—a market for short-term debt instruments</a:t>
            </a:r>
          </a:p>
          <a:p>
            <a:pPr algn="just">
              <a:defRPr/>
            </a:pPr>
            <a:r>
              <a:rPr lang="en-US" sz="2800" b="1" dirty="0">
                <a:highlight>
                  <a:srgbClr val="FFFF00"/>
                </a:highlight>
              </a:rPr>
              <a:t>Capital Market</a:t>
            </a:r>
            <a:r>
              <a:rPr lang="en-US" sz="2800" dirty="0"/>
              <a:t>—a market for long-term equity and debt instruments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49AFEFFD-1289-0B62-E93E-5E627E9363EB}"/>
              </a:ext>
            </a:extLst>
          </p:cNvPr>
          <p:cNvSpPr>
            <a:spLocks noGrp="1"/>
          </p:cNvSpPr>
          <p:nvPr>
            <p:ph type="title"/>
          </p:nvPr>
        </p:nvSpPr>
        <p:spPr>
          <a:solidFill>
            <a:schemeClr val="accent5">
              <a:lumMod val="40000"/>
              <a:lumOff val="60000"/>
            </a:schemeClr>
          </a:solidFill>
        </p:spPr>
        <p:txBody>
          <a:bodyPr/>
          <a:lstStyle/>
          <a:p>
            <a:pPr>
              <a:defRPr/>
            </a:pPr>
            <a:r>
              <a:rPr lang="en-US" altLang="en-US" dirty="0"/>
              <a:t>Money Market </a:t>
            </a:r>
            <a:endParaRPr lang="en-IN" altLang="en-US" dirty="0"/>
          </a:p>
        </p:txBody>
      </p:sp>
      <p:sp>
        <p:nvSpPr>
          <p:cNvPr id="12291" name="Content Placeholder 2">
            <a:extLst>
              <a:ext uri="{FF2B5EF4-FFF2-40B4-BE49-F238E27FC236}">
                <a16:creationId xmlns:a16="http://schemas.microsoft.com/office/drawing/2014/main" id="{8B5F4A37-F950-43A2-0DE2-6120E15A74DA}"/>
              </a:ext>
            </a:extLst>
          </p:cNvPr>
          <p:cNvSpPr>
            <a:spLocks noGrp="1"/>
          </p:cNvSpPr>
          <p:nvPr>
            <p:ph idx="1"/>
          </p:nvPr>
        </p:nvSpPr>
        <p:spPr>
          <a:solidFill>
            <a:schemeClr val="accent6">
              <a:lumMod val="20000"/>
              <a:lumOff val="80000"/>
            </a:schemeClr>
          </a:solidFill>
        </p:spPr>
        <p:txBody>
          <a:bodyPr/>
          <a:lstStyle/>
          <a:p>
            <a:pPr algn="just">
              <a:defRPr/>
            </a:pPr>
            <a:r>
              <a:rPr lang="en-US" altLang="en-US" sz="2800" dirty="0"/>
              <a:t>A market where short term funds are borrowed and lend is called money market. </a:t>
            </a:r>
          </a:p>
          <a:p>
            <a:pPr algn="just">
              <a:defRPr/>
            </a:pPr>
            <a:r>
              <a:rPr lang="en-US" altLang="en-US" sz="2800" dirty="0"/>
              <a:t> It deals in short term monetary assets with a maturity period of one year or less. </a:t>
            </a:r>
          </a:p>
          <a:p>
            <a:pPr algn="just">
              <a:defRPr/>
            </a:pPr>
            <a:r>
              <a:rPr lang="en-US" sz="2800" dirty="0"/>
              <a:t>Call market, Treasury-bills market, Commercial bills market, Commercial papers (CPs) market, Certificate of deposits (CDs) </a:t>
            </a:r>
            <a:endParaRPr lang="en-IN" altLang="en-US" sz="4400" dirty="0"/>
          </a:p>
          <a:p>
            <a:pPr>
              <a:defRPr/>
            </a:pPr>
            <a:endParaRPr lang="en-US" altLang="en-US" sz="24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BB43D-A49C-5563-4CF7-7059E32C23DD}"/>
              </a:ext>
            </a:extLst>
          </p:cNvPr>
          <p:cNvSpPr>
            <a:spLocks noGrp="1"/>
          </p:cNvSpPr>
          <p:nvPr>
            <p:ph type="title"/>
          </p:nvPr>
        </p:nvSpPr>
        <p:spPr>
          <a:solidFill>
            <a:schemeClr val="accent6">
              <a:lumMod val="20000"/>
              <a:lumOff val="80000"/>
            </a:schemeClr>
          </a:solidFill>
        </p:spPr>
        <p:txBody>
          <a:bodyPr/>
          <a:lstStyle/>
          <a:p>
            <a:pPr>
              <a:defRPr/>
            </a:pPr>
            <a:r>
              <a:rPr lang="en-US" altLang="en-US" dirty="0"/>
              <a:t>Capital Markets</a:t>
            </a:r>
            <a:endParaRPr lang="en-IN" dirty="0"/>
          </a:p>
        </p:txBody>
      </p:sp>
      <p:sp>
        <p:nvSpPr>
          <p:cNvPr id="3" name="Content Placeholder 2">
            <a:extLst>
              <a:ext uri="{FF2B5EF4-FFF2-40B4-BE49-F238E27FC236}">
                <a16:creationId xmlns:a16="http://schemas.microsoft.com/office/drawing/2014/main" id="{190F5C48-DEFC-82D5-3D3D-5B58C5BD12F3}"/>
              </a:ext>
            </a:extLst>
          </p:cNvPr>
          <p:cNvSpPr>
            <a:spLocks noGrp="1"/>
          </p:cNvSpPr>
          <p:nvPr>
            <p:ph idx="1"/>
          </p:nvPr>
        </p:nvSpPr>
        <p:spPr>
          <a:solidFill>
            <a:schemeClr val="accent3">
              <a:lumMod val="20000"/>
              <a:lumOff val="80000"/>
            </a:schemeClr>
          </a:solidFill>
        </p:spPr>
        <p:txBody>
          <a:bodyPr/>
          <a:lstStyle/>
          <a:p>
            <a:pPr algn="just">
              <a:defRPr/>
            </a:pPr>
            <a:r>
              <a:rPr lang="en-US" altLang="en-US" sz="2800" dirty="0"/>
              <a:t>Capital market is the market for long term funds. </a:t>
            </a:r>
          </a:p>
          <a:p>
            <a:pPr algn="just">
              <a:defRPr/>
            </a:pPr>
            <a:r>
              <a:rPr lang="en-US" altLang="en-US" sz="2800" dirty="0"/>
              <a:t>This market deals in the long-term claims, securities and stocks with a maturity period of more than one year. </a:t>
            </a:r>
          </a:p>
          <a:p>
            <a:pPr algn="just">
              <a:defRPr/>
            </a:pPr>
            <a:r>
              <a:rPr lang="en-US" altLang="en-US" sz="2800" dirty="0"/>
              <a:t>Participants: </a:t>
            </a:r>
            <a:r>
              <a:rPr lang="en-US" sz="2800" dirty="0"/>
              <a:t>Mutual funds, insurance </a:t>
            </a:r>
            <a:r>
              <a:rPr lang="en-US" sz="2800" dirty="0" err="1"/>
              <a:t>organisations</a:t>
            </a:r>
            <a:r>
              <a:rPr lang="en-US" sz="2800" dirty="0"/>
              <a:t>, foreign institutional </a:t>
            </a:r>
            <a:r>
              <a:rPr lang="en-IN" sz="2800" dirty="0"/>
              <a:t>investors, corporates and individuals.</a:t>
            </a:r>
            <a:endParaRPr lang="en-IN" altLang="en-US" sz="2800" dirty="0"/>
          </a:p>
          <a:p>
            <a:pPr>
              <a:defRPr/>
            </a:pPr>
            <a:endParaRPr lang="en-IN"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2B8C5B5-4586-27CB-8769-6DDF3E24FB7A}"/>
              </a:ext>
            </a:extLst>
          </p:cNvPr>
          <p:cNvSpPr>
            <a:spLocks noGrp="1"/>
          </p:cNvSpPr>
          <p:nvPr>
            <p:ph type="title"/>
          </p:nvPr>
        </p:nvSpPr>
        <p:spPr>
          <a:solidFill>
            <a:schemeClr val="accent3">
              <a:lumMod val="20000"/>
              <a:lumOff val="80000"/>
            </a:schemeClr>
          </a:solidFill>
        </p:spPr>
        <p:txBody>
          <a:bodyPr/>
          <a:lstStyle/>
          <a:p>
            <a:pPr>
              <a:defRPr/>
            </a:pPr>
            <a:r>
              <a:rPr lang="en-US" altLang="en-US" dirty="0"/>
              <a:t>Financial Instruments</a:t>
            </a:r>
            <a:endParaRPr lang="en-IN" altLang="en-US" dirty="0"/>
          </a:p>
        </p:txBody>
      </p:sp>
      <p:sp>
        <p:nvSpPr>
          <p:cNvPr id="25603" name="Content Placeholder 2">
            <a:extLst>
              <a:ext uri="{FF2B5EF4-FFF2-40B4-BE49-F238E27FC236}">
                <a16:creationId xmlns:a16="http://schemas.microsoft.com/office/drawing/2014/main" id="{9A688ED4-DFDA-34AA-2721-3E07E4E777D4}"/>
              </a:ext>
            </a:extLst>
          </p:cNvPr>
          <p:cNvSpPr>
            <a:spLocks noGrp="1"/>
          </p:cNvSpPr>
          <p:nvPr>
            <p:ph idx="1"/>
          </p:nvPr>
        </p:nvSpPr>
        <p:spPr>
          <a:xfrm>
            <a:off x="457200" y="1600200"/>
            <a:ext cx="8229600" cy="4800600"/>
          </a:xfrm>
          <a:solidFill>
            <a:srgbClr val="FFFFCC"/>
          </a:solidFill>
        </p:spPr>
        <p:txBody>
          <a:bodyPr/>
          <a:lstStyle/>
          <a:p>
            <a:pPr algn="just"/>
            <a:r>
              <a:rPr lang="en-US" altLang="en-US" sz="2400" dirty="0"/>
              <a:t>They represent claims on a stream of income and/or assets of another economic unit and are held as a store of value and for the return that is expected. </a:t>
            </a:r>
          </a:p>
          <a:p>
            <a:pPr algn="just"/>
            <a:r>
              <a:rPr lang="en-US" altLang="en-US" sz="2400" dirty="0"/>
              <a:t>The maturity and sophistication of the financial system, indeed, depends on the prevalence of a variety of securities/ financial assets to suit the investment requirements of heterogeneous investors.</a:t>
            </a:r>
          </a:p>
          <a:p>
            <a:pPr algn="just"/>
            <a:r>
              <a:rPr lang="en-US" altLang="en-US" sz="2400" dirty="0"/>
              <a:t>Ordinary/equity shares, preference shares, debentures/bonds including innovative debt instruments.</a:t>
            </a:r>
          </a:p>
          <a:p>
            <a:pPr algn="just"/>
            <a:r>
              <a:rPr lang="en-US" altLang="en-US" sz="2400" dirty="0"/>
              <a:t>Treasury bills, gilt-edge securities, state government and public sector instruments, commercial paper, certificate of deposit, commercial bills etc.</a:t>
            </a:r>
            <a:endParaRPr lang="en-IN" altLang="en-US" sz="2400" dirty="0"/>
          </a:p>
          <a:p>
            <a:pPr algn="just"/>
            <a:endParaRPr lang="en-IN" altLang="en-US" sz="2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74A96FD1-4DEE-9609-D163-1DC4FA0D3577}"/>
              </a:ext>
            </a:extLst>
          </p:cNvPr>
          <p:cNvSpPr>
            <a:spLocks noGrp="1"/>
          </p:cNvSpPr>
          <p:nvPr>
            <p:ph type="title"/>
          </p:nvPr>
        </p:nvSpPr>
        <p:spPr>
          <a:solidFill>
            <a:srgbClr val="FFFFCC"/>
          </a:solidFill>
        </p:spPr>
        <p:txBody>
          <a:bodyPr/>
          <a:lstStyle/>
          <a:p>
            <a:r>
              <a:rPr lang="en-US" altLang="en-US"/>
              <a:t>Financial Services</a:t>
            </a:r>
            <a:endParaRPr lang="en-IN" altLang="en-US"/>
          </a:p>
        </p:txBody>
      </p:sp>
      <p:sp>
        <p:nvSpPr>
          <p:cNvPr id="3" name="Content Placeholder 2">
            <a:extLst>
              <a:ext uri="{FF2B5EF4-FFF2-40B4-BE49-F238E27FC236}">
                <a16:creationId xmlns:a16="http://schemas.microsoft.com/office/drawing/2014/main" id="{618BE08B-BABE-2255-375A-0010F62EB04E}"/>
              </a:ext>
            </a:extLst>
          </p:cNvPr>
          <p:cNvSpPr>
            <a:spLocks noGrp="1"/>
          </p:cNvSpPr>
          <p:nvPr>
            <p:ph idx="1"/>
          </p:nvPr>
        </p:nvSpPr>
        <p:spPr>
          <a:solidFill>
            <a:schemeClr val="accent3">
              <a:lumMod val="20000"/>
              <a:lumOff val="80000"/>
            </a:schemeClr>
          </a:solidFill>
        </p:spPr>
        <p:txBody>
          <a:bodyPr/>
          <a:lstStyle/>
          <a:p>
            <a:pPr algn="just">
              <a:defRPr/>
            </a:pPr>
            <a:r>
              <a:rPr lang="en-US" sz="2800" dirty="0"/>
              <a:t>The term ‘financial services' in a broad, sense means "mobilizing and allocating savings". Thus, it includes all activities involved in the transformation of savings into investment.</a:t>
            </a:r>
          </a:p>
          <a:p>
            <a:pPr algn="just">
              <a:defRPr/>
            </a:pPr>
            <a:r>
              <a:rPr lang="en-US" sz="2800" dirty="0"/>
              <a:t>Financial services can also be called 'financial inter mediation'. Financial intermediation is a process by which funds are mobilizing from a large number of savers and make them available to all those who are in need of it and particularly to , corporate customers.</a:t>
            </a:r>
            <a:endParaRPr lang="en-IN" sz="28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8C10A-BD00-8259-AEA0-1AC9D524CF8A}"/>
              </a:ext>
            </a:extLst>
          </p:cNvPr>
          <p:cNvSpPr>
            <a:spLocks noGrp="1"/>
          </p:cNvSpPr>
          <p:nvPr>
            <p:ph type="title"/>
          </p:nvPr>
        </p:nvSpPr>
        <p:spPr>
          <a:solidFill>
            <a:schemeClr val="accent3">
              <a:lumMod val="20000"/>
              <a:lumOff val="80000"/>
            </a:schemeClr>
          </a:solidFill>
        </p:spPr>
        <p:txBody>
          <a:bodyPr/>
          <a:lstStyle/>
          <a:p>
            <a:pPr>
              <a:defRPr/>
            </a:pPr>
            <a:r>
              <a:rPr lang="en-IN" dirty="0"/>
              <a:t>Types of Financial Services </a:t>
            </a:r>
          </a:p>
        </p:txBody>
      </p:sp>
      <p:graphicFrame>
        <p:nvGraphicFramePr>
          <p:cNvPr id="6" name="Content Placeholder 5">
            <a:extLst>
              <a:ext uri="{FF2B5EF4-FFF2-40B4-BE49-F238E27FC236}">
                <a16:creationId xmlns:a16="http://schemas.microsoft.com/office/drawing/2014/main" id="{6849EB64-391B-5597-7C79-BC97440C31F6}"/>
              </a:ext>
            </a:extLst>
          </p:cNvPr>
          <p:cNvGraphicFramePr>
            <a:graphicFrameLocks noGrp="1"/>
          </p:cNvGraphicFramePr>
          <p:nvPr>
            <p:ph idx="1"/>
            <p:extLst>
              <p:ext uri="{D42A27DB-BD31-4B8C-83A1-F6EECF244321}">
                <p14:modId xmlns:p14="http://schemas.microsoft.com/office/powerpoint/2010/main" val="240414442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C1BDAECD-A5D4-5463-D352-38F2878C03D2}"/>
              </a:ext>
            </a:extLst>
          </p:cNvPr>
          <p:cNvSpPr>
            <a:spLocks noGrp="1"/>
          </p:cNvSpPr>
          <p:nvPr>
            <p:ph type="title"/>
          </p:nvPr>
        </p:nvSpPr>
        <p:spPr>
          <a:solidFill>
            <a:schemeClr val="accent3">
              <a:lumMod val="20000"/>
              <a:lumOff val="80000"/>
            </a:schemeClr>
          </a:solidFill>
        </p:spPr>
        <p:txBody>
          <a:bodyPr/>
          <a:lstStyle/>
          <a:p>
            <a:pPr>
              <a:defRPr/>
            </a:pPr>
            <a:r>
              <a:rPr lang="en-IN" altLang="en-US" dirty="0"/>
              <a:t>Regulators </a:t>
            </a:r>
          </a:p>
        </p:txBody>
      </p:sp>
      <p:graphicFrame>
        <p:nvGraphicFramePr>
          <p:cNvPr id="2" name="Content Placeholder 1">
            <a:extLst>
              <a:ext uri="{FF2B5EF4-FFF2-40B4-BE49-F238E27FC236}">
                <a16:creationId xmlns:a16="http://schemas.microsoft.com/office/drawing/2014/main" id="{539214CC-3168-5370-2F5F-36C864D11FBB}"/>
              </a:ext>
            </a:extLst>
          </p:cNvPr>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85618-AA1B-F0E7-2A82-144828E6BE9B}"/>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PART B: PROJECT MANAGEMENT</a:t>
            </a:r>
          </a:p>
        </p:txBody>
      </p:sp>
      <p:sp>
        <p:nvSpPr>
          <p:cNvPr id="3" name="Content Placeholder 2">
            <a:extLst>
              <a:ext uri="{FF2B5EF4-FFF2-40B4-BE49-F238E27FC236}">
                <a16:creationId xmlns:a16="http://schemas.microsoft.com/office/drawing/2014/main" id="{186847F0-C9B4-16A5-35B1-88DDAC57B23D}"/>
              </a:ext>
            </a:extLst>
          </p:cNvPr>
          <p:cNvSpPr>
            <a:spLocks noGrp="1"/>
          </p:cNvSpPr>
          <p:nvPr>
            <p:ph idx="1"/>
          </p:nvPr>
        </p:nvSpPr>
        <p:spPr>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a:lstStyle/>
          <a:p>
            <a:pPr algn="just"/>
            <a:r>
              <a:rPr lang="en-US" dirty="0"/>
              <a:t>1. Project Identification, Planning and Formulation </a:t>
            </a:r>
          </a:p>
          <a:p>
            <a:pPr algn="just"/>
            <a:r>
              <a:rPr lang="en-US" dirty="0"/>
              <a:t>2. Project Selection &amp; Feasibility Studies and Project Appraisal </a:t>
            </a:r>
          </a:p>
          <a:p>
            <a:r>
              <a:rPr lang="en-US" dirty="0"/>
              <a:t>3. Project Organisation </a:t>
            </a:r>
          </a:p>
        </p:txBody>
      </p:sp>
    </p:spTree>
    <p:extLst>
      <p:ext uri="{BB962C8B-B14F-4D97-AF65-F5344CB8AC3E}">
        <p14:creationId xmlns:p14="http://schemas.microsoft.com/office/powerpoint/2010/main" val="8248789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68,550 Thank You Stock Photos, Pictures &amp; Royalty-Free Images - iStock">
            <a:extLst>
              <a:ext uri="{FF2B5EF4-FFF2-40B4-BE49-F238E27FC236}">
                <a16:creationId xmlns:a16="http://schemas.microsoft.com/office/drawing/2014/main" id="{3D30ED27-968C-F37D-EBC9-584BB503FF7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25513" y="1447800"/>
            <a:ext cx="7304087" cy="3854450"/>
          </a:xfr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0AA29-815F-E64B-A5FA-CB1F7B91D0C8}"/>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PART B: PROJECT MANAGEMENT</a:t>
            </a:r>
          </a:p>
        </p:txBody>
      </p:sp>
      <p:sp>
        <p:nvSpPr>
          <p:cNvPr id="3" name="Content Placeholder 2">
            <a:extLst>
              <a:ext uri="{FF2B5EF4-FFF2-40B4-BE49-F238E27FC236}">
                <a16:creationId xmlns:a16="http://schemas.microsoft.com/office/drawing/2014/main" id="{F84B8AA2-3702-2C4E-278C-D348B7E81968}"/>
              </a:ext>
            </a:extLst>
          </p:cNvPr>
          <p:cNvSpPr>
            <a:spLocks noGrp="1"/>
          </p:cNvSpPr>
          <p:nvPr>
            <p:ph idx="1"/>
          </p:nvPr>
        </p:nvSpPr>
        <p:spPr>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a:lstStyle/>
          <a:p>
            <a:r>
              <a:rPr lang="en-US" dirty="0"/>
              <a:t>4. Source of Project Finance, Estimation of Project Costs </a:t>
            </a:r>
          </a:p>
          <a:p>
            <a:r>
              <a:rPr lang="en-US" dirty="0"/>
              <a:t>5. Risk Factors, Project Planning &amp; Scheduling including PERT &amp; CPM </a:t>
            </a:r>
          </a:p>
          <a:p>
            <a:r>
              <a:rPr lang="en-US" dirty="0"/>
              <a:t>6. Project Cost Control, Project Review &amp; Appraisal </a:t>
            </a:r>
          </a:p>
          <a:p>
            <a:r>
              <a:rPr lang="en-US" dirty="0"/>
              <a:t>7. Computer aided Project Management (MS Project) </a:t>
            </a:r>
            <a:endParaRPr lang="en-IN" dirty="0"/>
          </a:p>
          <a:p>
            <a:endParaRPr lang="en-IN" dirty="0"/>
          </a:p>
        </p:txBody>
      </p:sp>
    </p:spTree>
    <p:extLst>
      <p:ext uri="{BB962C8B-B14F-4D97-AF65-F5344CB8AC3E}">
        <p14:creationId xmlns:p14="http://schemas.microsoft.com/office/powerpoint/2010/main" val="1646025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0904CB58-C24C-4610-2069-DFD9DEC22ADE}"/>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altLang="en-US" dirty="0"/>
              <a:t>Why it is important </a:t>
            </a:r>
            <a:endParaRPr lang="en-IN" altLang="en-US" dirty="0"/>
          </a:p>
        </p:txBody>
      </p:sp>
      <p:sp>
        <p:nvSpPr>
          <p:cNvPr id="4099" name="Content Placeholder 2">
            <a:extLst>
              <a:ext uri="{FF2B5EF4-FFF2-40B4-BE49-F238E27FC236}">
                <a16:creationId xmlns:a16="http://schemas.microsoft.com/office/drawing/2014/main" id="{9FB972E7-6F15-3E29-776C-A782283B8EAD}"/>
              </a:ext>
            </a:extLst>
          </p:cNvPr>
          <p:cNvSpPr>
            <a:spLocks noGrp="1"/>
          </p:cNvSpPr>
          <p:nvPr>
            <p:ph idx="1"/>
          </p:nvPr>
        </p:nvSpPr>
        <p:spPr>
          <a:solidFill>
            <a:schemeClr val="accent6">
              <a:lumMod val="20000"/>
              <a:lumOff val="80000"/>
            </a:schemeClr>
          </a:solidFill>
        </p:spPr>
        <p:txBody>
          <a:bodyPr/>
          <a:lstStyle/>
          <a:p>
            <a:r>
              <a:rPr lang="en-US" altLang="en-US" dirty="0"/>
              <a:t>For Individual  </a:t>
            </a:r>
          </a:p>
          <a:p>
            <a:r>
              <a:rPr lang="en-US" altLang="en-US" dirty="0"/>
              <a:t>For Business Organisation </a:t>
            </a:r>
          </a:p>
          <a:p>
            <a:r>
              <a:rPr lang="en-US" altLang="en-US" dirty="0"/>
              <a:t>For Government </a:t>
            </a:r>
          </a:p>
          <a:p>
            <a:endParaRPr lang="en-I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B9D5A38C-5B9C-072B-95C6-0A108A176D06}"/>
              </a:ext>
            </a:extLst>
          </p:cNvPr>
          <p:cNvSpPr>
            <a:spLocks noGrp="1"/>
          </p:cNvSpPr>
          <p:nvPr>
            <p:ph type="title"/>
          </p:nvPr>
        </p:nvSpPr>
        <p:spPr>
          <a:solidFill>
            <a:schemeClr val="accent6">
              <a:lumMod val="40000"/>
              <a:lumOff val="60000"/>
            </a:schemeClr>
          </a:solidFill>
        </p:spPr>
        <p:txBody>
          <a:bodyPr/>
          <a:lstStyle/>
          <a:p>
            <a:pPr>
              <a:defRPr/>
            </a:pPr>
            <a:r>
              <a:rPr lang="en-US" altLang="en-US" dirty="0"/>
              <a:t>Lecture Outline </a:t>
            </a:r>
            <a:endParaRPr lang="en-IN" altLang="en-US" dirty="0"/>
          </a:p>
        </p:txBody>
      </p:sp>
      <p:sp>
        <p:nvSpPr>
          <p:cNvPr id="5123" name="Content Placeholder 2">
            <a:extLst>
              <a:ext uri="{FF2B5EF4-FFF2-40B4-BE49-F238E27FC236}">
                <a16:creationId xmlns:a16="http://schemas.microsoft.com/office/drawing/2014/main" id="{E4067542-8245-DAEF-127C-63D0B5BFFE79}"/>
              </a:ext>
            </a:extLst>
          </p:cNvPr>
          <p:cNvSpPr>
            <a:spLocks noGrp="1"/>
          </p:cNvSpPr>
          <p:nvPr>
            <p:ph idx="1"/>
          </p:nvPr>
        </p:nvSpPr>
        <p:spPr>
          <a:solidFill>
            <a:srgbClr val="FFFFCC"/>
          </a:solidFill>
        </p:spPr>
        <p:txBody>
          <a:bodyPr/>
          <a:lstStyle/>
          <a:p>
            <a:r>
              <a:rPr lang="en-IN" altLang="en-US" dirty="0"/>
              <a:t>Financial System </a:t>
            </a:r>
          </a:p>
          <a:p>
            <a:pPr lvl="1"/>
            <a:r>
              <a:rPr lang="en-IN" altLang="en-US" dirty="0"/>
              <a:t>Meaning and Importance</a:t>
            </a:r>
          </a:p>
          <a:p>
            <a:pPr lvl="1"/>
            <a:r>
              <a:rPr lang="en-IN" altLang="en-US" dirty="0"/>
              <a:t>Functions  </a:t>
            </a:r>
          </a:p>
          <a:p>
            <a:pPr algn="just"/>
            <a:r>
              <a:rPr lang="en-IN" altLang="en-US" dirty="0"/>
              <a:t>Relationship between Financial System and capital formation</a:t>
            </a:r>
          </a:p>
          <a:p>
            <a:r>
              <a:rPr lang="en-IN" altLang="en-US" dirty="0"/>
              <a:t>Structure of Financial System </a:t>
            </a:r>
          </a:p>
          <a:p>
            <a:r>
              <a:rPr lang="en-IN" altLang="en-US" dirty="0"/>
              <a:t>Components of Financial System </a:t>
            </a:r>
          </a:p>
          <a:p>
            <a:endParaRPr lang="en-I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94D18-A0DF-C897-F93B-154F37577C8E}"/>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Finance </a:t>
            </a:r>
          </a:p>
        </p:txBody>
      </p:sp>
      <p:sp>
        <p:nvSpPr>
          <p:cNvPr id="3" name="Content Placeholder 2">
            <a:extLst>
              <a:ext uri="{FF2B5EF4-FFF2-40B4-BE49-F238E27FC236}">
                <a16:creationId xmlns:a16="http://schemas.microsoft.com/office/drawing/2014/main" id="{BB58C024-1035-BF64-841C-C3AF4A0EED48}"/>
              </a:ext>
            </a:extLst>
          </p:cNvPr>
          <p:cNvSpPr>
            <a:spLocks noGrp="1"/>
          </p:cNvSpPr>
          <p:nvPr>
            <p:ph idx="1"/>
          </p:nvPr>
        </p:nvSpPr>
        <p:spPr>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a:lstStyle/>
          <a:p>
            <a:pPr algn="just"/>
            <a:r>
              <a:rPr lang="en-US" b="0" i="0" dirty="0">
                <a:solidFill>
                  <a:srgbClr val="474747"/>
                </a:solidFill>
                <a:effectLst/>
                <a:latin typeface="Google Sans"/>
              </a:rPr>
              <a:t>Finance refers to </a:t>
            </a:r>
            <a:r>
              <a:rPr lang="en-US" b="0" i="0" dirty="0">
                <a:solidFill>
                  <a:srgbClr val="040C28"/>
                </a:solidFill>
                <a:effectLst/>
                <a:latin typeface="Google Sans"/>
              </a:rPr>
              <a:t>monetary resources and to the study and discipline of money, currency, assets and liabilities</a:t>
            </a:r>
            <a:r>
              <a:rPr lang="en-US" b="0" i="0" dirty="0">
                <a:solidFill>
                  <a:srgbClr val="474747"/>
                </a:solidFill>
                <a:effectLst/>
                <a:latin typeface="Google Sans"/>
              </a:rPr>
              <a:t>.</a:t>
            </a:r>
          </a:p>
          <a:p>
            <a:r>
              <a:rPr lang="en-US" dirty="0">
                <a:solidFill>
                  <a:srgbClr val="474747"/>
                </a:solidFill>
                <a:highlight>
                  <a:srgbClr val="FFFF00"/>
                </a:highlight>
                <a:latin typeface="Google Sans"/>
              </a:rPr>
              <a:t>Raising of Resources (How)</a:t>
            </a:r>
          </a:p>
          <a:p>
            <a:r>
              <a:rPr lang="en-US" dirty="0">
                <a:solidFill>
                  <a:srgbClr val="474747"/>
                </a:solidFill>
                <a:highlight>
                  <a:srgbClr val="FFFF00"/>
                </a:highlight>
                <a:latin typeface="Google Sans"/>
              </a:rPr>
              <a:t>Investing of Resources (where) </a:t>
            </a:r>
          </a:p>
          <a:p>
            <a:r>
              <a:rPr lang="en-US" dirty="0">
                <a:solidFill>
                  <a:srgbClr val="474747"/>
                </a:solidFill>
                <a:highlight>
                  <a:srgbClr val="FFFF00"/>
                </a:highlight>
                <a:latin typeface="Google Sans"/>
              </a:rPr>
              <a:t>Tools and Techniques </a:t>
            </a:r>
            <a:endParaRPr lang="en-IN" dirty="0">
              <a:highlight>
                <a:srgbClr val="FFFF00"/>
              </a:highlight>
            </a:endParaRPr>
          </a:p>
        </p:txBody>
      </p:sp>
    </p:spTree>
    <p:extLst>
      <p:ext uri="{BB962C8B-B14F-4D97-AF65-F5344CB8AC3E}">
        <p14:creationId xmlns:p14="http://schemas.microsoft.com/office/powerpoint/2010/main" val="156098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447BF-146D-CA04-374E-353B9997A27A}"/>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Finance </a:t>
            </a:r>
          </a:p>
        </p:txBody>
      </p:sp>
      <p:sp>
        <p:nvSpPr>
          <p:cNvPr id="3" name="Content Placeholder 2">
            <a:extLst>
              <a:ext uri="{FF2B5EF4-FFF2-40B4-BE49-F238E27FC236}">
                <a16:creationId xmlns:a16="http://schemas.microsoft.com/office/drawing/2014/main" id="{3BA43019-AFB6-EFF4-02CC-3DFC3F3F6A1B}"/>
              </a:ext>
            </a:extLst>
          </p:cNvPr>
          <p:cNvSpPr>
            <a:spLocks noGrp="1"/>
          </p:cNvSpPr>
          <p:nvPr>
            <p:ph idx="1"/>
          </p:nvPr>
        </p:nvSpPr>
        <p:spPr>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a:lstStyle/>
          <a:p>
            <a:pPr algn="l"/>
            <a:r>
              <a:rPr lang="en-US" b="0" i="0" dirty="0">
                <a:solidFill>
                  <a:srgbClr val="111111"/>
                </a:solidFill>
                <a:effectLst/>
                <a:latin typeface="SourceSansPro"/>
              </a:rPr>
              <a:t>Finance can be broadly divided into three categories:</a:t>
            </a:r>
          </a:p>
          <a:p>
            <a:pPr algn="l">
              <a:buFont typeface="Arial" panose="020B0604020202020204" pitchFamily="34" charset="0"/>
              <a:buChar char="•"/>
            </a:pPr>
            <a:r>
              <a:rPr lang="en-US" sz="3600" b="0" i="0" dirty="0">
                <a:solidFill>
                  <a:srgbClr val="111111"/>
                </a:solidFill>
                <a:effectLst/>
                <a:highlight>
                  <a:srgbClr val="FFFF00"/>
                </a:highlight>
                <a:latin typeface="SourceSansPro"/>
              </a:rPr>
              <a:t>Public finance</a:t>
            </a:r>
          </a:p>
          <a:p>
            <a:pPr algn="l">
              <a:buFont typeface="Arial" panose="020B0604020202020204" pitchFamily="34" charset="0"/>
              <a:buChar char="•"/>
            </a:pPr>
            <a:r>
              <a:rPr lang="en-US" sz="3600" b="0" i="0" dirty="0">
                <a:solidFill>
                  <a:srgbClr val="2C40D0"/>
                </a:solidFill>
                <a:effectLst/>
                <a:highlight>
                  <a:srgbClr val="FFFF00"/>
                </a:highlight>
                <a:latin typeface="SourceSansPro"/>
              </a:rPr>
              <a:t>Corporate finance</a:t>
            </a:r>
            <a:endParaRPr lang="en-US" sz="3600" b="0" i="0" dirty="0">
              <a:solidFill>
                <a:srgbClr val="111111"/>
              </a:solidFill>
              <a:effectLst/>
              <a:highlight>
                <a:srgbClr val="FFFF00"/>
              </a:highlight>
              <a:latin typeface="SourceSansPro"/>
            </a:endParaRPr>
          </a:p>
          <a:p>
            <a:pPr algn="l">
              <a:buFont typeface="Arial" panose="020B0604020202020204" pitchFamily="34" charset="0"/>
              <a:buChar char="•"/>
            </a:pPr>
            <a:r>
              <a:rPr lang="en-US" sz="3600" b="0" i="0" dirty="0">
                <a:solidFill>
                  <a:srgbClr val="2C40D0"/>
                </a:solidFill>
                <a:effectLst/>
                <a:highlight>
                  <a:srgbClr val="FFFF00"/>
                </a:highlight>
                <a:latin typeface="SourceSansPro"/>
              </a:rPr>
              <a:t>Personal finance</a:t>
            </a:r>
            <a:endParaRPr lang="en-US" sz="3600" b="0" i="0" dirty="0">
              <a:solidFill>
                <a:srgbClr val="111111"/>
              </a:solidFill>
              <a:effectLst/>
              <a:highlight>
                <a:srgbClr val="FFFF00"/>
              </a:highlight>
              <a:latin typeface="SourceSansPro"/>
            </a:endParaRPr>
          </a:p>
          <a:p>
            <a:r>
              <a:rPr lang="en-US" b="0" i="0" dirty="0">
                <a:solidFill>
                  <a:srgbClr val="111111"/>
                </a:solidFill>
                <a:effectLst/>
                <a:latin typeface="SourceSansPro"/>
              </a:rPr>
              <a:t>Subcategories of finance include social finance and behavioral finance.</a:t>
            </a:r>
          </a:p>
          <a:p>
            <a:endParaRPr lang="en-IN" dirty="0"/>
          </a:p>
        </p:txBody>
      </p:sp>
    </p:spTree>
    <p:extLst>
      <p:ext uri="{BB962C8B-B14F-4D97-AF65-F5344CB8AC3E}">
        <p14:creationId xmlns:p14="http://schemas.microsoft.com/office/powerpoint/2010/main" val="1685193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1650</TotalTime>
  <Words>1681</Words>
  <Application>Microsoft Office PowerPoint</Application>
  <PresentationFormat>On-screen Show (4:3)</PresentationFormat>
  <Paragraphs>197</Paragraphs>
  <Slides>40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40</vt:i4>
      </vt:variant>
    </vt:vector>
  </HeadingPairs>
  <TitlesOfParts>
    <vt:vector size="48" baseType="lpstr">
      <vt:lpstr>Arial</vt:lpstr>
      <vt:lpstr>Cabin-semi-bold</vt:lpstr>
      <vt:lpstr>Calibri</vt:lpstr>
      <vt:lpstr>Cambria</vt:lpstr>
      <vt:lpstr>Google Sans</vt:lpstr>
      <vt:lpstr>Roboto</vt:lpstr>
      <vt:lpstr>SourceSansPro</vt:lpstr>
      <vt:lpstr>Office Theme</vt:lpstr>
      <vt:lpstr>Module III: Syllabus </vt:lpstr>
      <vt:lpstr>PART A: FINANCIAL INSTITUTIONS AND MARKETS</vt:lpstr>
      <vt:lpstr>PART A: FINANCIAL INSTITUTIONS AND MARKETS</vt:lpstr>
      <vt:lpstr>PART B: PROJECT MANAGEMENT</vt:lpstr>
      <vt:lpstr>PART B: PROJECT MANAGEMENT</vt:lpstr>
      <vt:lpstr>Why it is important </vt:lpstr>
      <vt:lpstr>Lecture Outline </vt:lpstr>
      <vt:lpstr>Finance </vt:lpstr>
      <vt:lpstr>Finance </vt:lpstr>
      <vt:lpstr>Public Finance</vt:lpstr>
      <vt:lpstr>Corporate and Personal Finance </vt:lpstr>
      <vt:lpstr>Corporate Finance</vt:lpstr>
      <vt:lpstr> Social Finance </vt:lpstr>
      <vt:lpstr>Behavioral Finance </vt:lpstr>
      <vt:lpstr>Financial System </vt:lpstr>
      <vt:lpstr>Informal Financial System </vt:lpstr>
      <vt:lpstr>Informal Indian Financial System</vt:lpstr>
      <vt:lpstr>Informal Financial System</vt:lpstr>
      <vt:lpstr>Functions of a Financial System</vt:lpstr>
      <vt:lpstr>Pre-requisites of a well-functioning Financial System</vt:lpstr>
      <vt:lpstr>Financial System Designs</vt:lpstr>
      <vt:lpstr>Financial System Designs</vt:lpstr>
      <vt:lpstr>Capital Formation  </vt:lpstr>
      <vt:lpstr>Process of capital formation</vt:lpstr>
      <vt:lpstr>Financial System and Economic Growth </vt:lpstr>
      <vt:lpstr>Structure of Financial System </vt:lpstr>
      <vt:lpstr>Components of Financial System </vt:lpstr>
      <vt:lpstr>Financial Institutions</vt:lpstr>
      <vt:lpstr>Classification of FI</vt:lpstr>
      <vt:lpstr>Non-banking Financial Institutions </vt:lpstr>
      <vt:lpstr>Financial Markets</vt:lpstr>
      <vt:lpstr>Classification of Financial Markets </vt:lpstr>
      <vt:lpstr>Classification of Financial Markets </vt:lpstr>
      <vt:lpstr>Money Market </vt:lpstr>
      <vt:lpstr>Capital Markets</vt:lpstr>
      <vt:lpstr>Financial Instruments</vt:lpstr>
      <vt:lpstr>Financial Services</vt:lpstr>
      <vt:lpstr>Types of Financial Services </vt:lpstr>
      <vt:lpstr>Regulators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Skills Development: Role of NSS</dc:title>
  <dc:creator>CU_COMMERCE_10</dc:creator>
  <cp:lastModifiedBy>Ashish Kumar Sana</cp:lastModifiedBy>
  <cp:revision>87</cp:revision>
  <dcterms:created xsi:type="dcterms:W3CDTF">2006-08-16T00:00:00Z</dcterms:created>
  <dcterms:modified xsi:type="dcterms:W3CDTF">2024-10-20T07:54:08Z</dcterms:modified>
</cp:coreProperties>
</file>