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74"/>
  </p:notesMasterIdLst>
  <p:handoutMasterIdLst>
    <p:handoutMasterId r:id="rId75"/>
  </p:handoutMasterIdLst>
  <p:sldIdLst>
    <p:sldId id="428" r:id="rId5"/>
    <p:sldId id="455" r:id="rId6"/>
    <p:sldId id="358" r:id="rId7"/>
    <p:sldId id="433" r:id="rId8"/>
    <p:sldId id="434" r:id="rId9"/>
    <p:sldId id="435" r:id="rId10"/>
    <p:sldId id="436" r:id="rId11"/>
    <p:sldId id="437" r:id="rId12"/>
    <p:sldId id="438" r:id="rId13"/>
    <p:sldId id="439" r:id="rId14"/>
    <p:sldId id="441" r:id="rId15"/>
    <p:sldId id="443" r:id="rId16"/>
    <p:sldId id="444" r:id="rId17"/>
    <p:sldId id="447" r:id="rId18"/>
    <p:sldId id="446" r:id="rId19"/>
    <p:sldId id="449" r:id="rId20"/>
    <p:sldId id="448" r:id="rId21"/>
    <p:sldId id="451" r:id="rId22"/>
    <p:sldId id="452" r:id="rId23"/>
    <p:sldId id="453" r:id="rId24"/>
    <p:sldId id="459" r:id="rId25"/>
    <p:sldId id="460" r:id="rId26"/>
    <p:sldId id="461" r:id="rId27"/>
    <p:sldId id="462" r:id="rId28"/>
    <p:sldId id="463" r:id="rId29"/>
    <p:sldId id="464" r:id="rId30"/>
    <p:sldId id="465" r:id="rId31"/>
    <p:sldId id="456" r:id="rId32"/>
    <p:sldId id="457" r:id="rId33"/>
    <p:sldId id="466" r:id="rId34"/>
    <p:sldId id="467" r:id="rId35"/>
    <p:sldId id="468" r:id="rId36"/>
    <p:sldId id="469" r:id="rId37"/>
    <p:sldId id="470" r:id="rId38"/>
    <p:sldId id="471" r:id="rId39"/>
    <p:sldId id="472" r:id="rId40"/>
    <p:sldId id="473" r:id="rId41"/>
    <p:sldId id="474" r:id="rId42"/>
    <p:sldId id="475" r:id="rId43"/>
    <p:sldId id="482" r:id="rId44"/>
    <p:sldId id="483" r:id="rId45"/>
    <p:sldId id="477" r:id="rId46"/>
    <p:sldId id="478" r:id="rId47"/>
    <p:sldId id="479" r:id="rId48"/>
    <p:sldId id="480" r:id="rId49"/>
    <p:sldId id="481" r:id="rId50"/>
    <p:sldId id="484" r:id="rId51"/>
    <p:sldId id="485" r:id="rId52"/>
    <p:sldId id="486" r:id="rId53"/>
    <p:sldId id="487" r:id="rId54"/>
    <p:sldId id="488" r:id="rId55"/>
    <p:sldId id="506" r:id="rId56"/>
    <p:sldId id="491" r:id="rId57"/>
    <p:sldId id="493" r:id="rId58"/>
    <p:sldId id="494" r:id="rId59"/>
    <p:sldId id="521" r:id="rId60"/>
    <p:sldId id="522" r:id="rId61"/>
    <p:sldId id="523" r:id="rId62"/>
    <p:sldId id="492" r:id="rId63"/>
    <p:sldId id="495" r:id="rId64"/>
    <p:sldId id="496" r:id="rId65"/>
    <p:sldId id="497" r:id="rId66"/>
    <p:sldId id="519" r:id="rId67"/>
    <p:sldId id="520" r:id="rId68"/>
    <p:sldId id="498" r:id="rId69"/>
    <p:sldId id="499" r:id="rId70"/>
    <p:sldId id="502" r:id="rId71"/>
    <p:sldId id="505" r:id="rId72"/>
    <p:sldId id="298" r:id="rId73"/>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FFCC00"/>
    <a:srgbClr val="FFCC66"/>
    <a:srgbClr val="FF6699"/>
    <a:srgbClr val="FF7C80"/>
    <a:srgbClr val="003300"/>
    <a:srgbClr val="9966FF"/>
    <a:srgbClr val="CC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44" autoAdjust="0"/>
    <p:restoredTop sz="94364" autoAdjust="0"/>
  </p:normalViewPr>
  <p:slideViewPr>
    <p:cSldViewPr snapToGrid="0">
      <p:cViewPr varScale="1">
        <p:scale>
          <a:sx n="110" d="100"/>
          <a:sy n="110" d="100"/>
        </p:scale>
        <p:origin x="368"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3498B-A750-47D9-B589-3F742AFDAA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B859F7C-D9F6-4772-96AE-EE7A6E611571}">
      <dgm:prSet phldrT="[Text]" custT="1"/>
      <dgm:spPr>
        <a:solidFill>
          <a:srgbClr val="FF6600"/>
        </a:solidFill>
        <a:ln>
          <a:solidFill>
            <a:srgbClr val="89A4A7"/>
          </a:solidFill>
        </a:ln>
      </dgm:spPr>
      <dgm:t>
        <a:bodyPr/>
        <a:lstStyle/>
        <a:p>
          <a:endParaRPr lang="en-US" sz="1000" dirty="0">
            <a:latin typeface="Calibri" pitchFamily="34" charset="0"/>
            <a:cs typeface="Calibri" pitchFamily="34" charset="0"/>
          </a:endParaRPr>
        </a:p>
        <a:p>
          <a:r>
            <a:rPr lang="en-US" sz="1000" dirty="0">
              <a:latin typeface="Calibri" pitchFamily="34" charset="0"/>
              <a:cs typeface="Calibri" pitchFamily="34" charset="0"/>
            </a:rPr>
            <a:t>(Group President )</a:t>
          </a:r>
        </a:p>
      </dgm:t>
    </dgm:pt>
    <dgm:pt modelId="{87BCC25A-C79A-4786-B443-777135432250}" type="parTrans" cxnId="{1F7CB5ED-9A36-46B8-BE9F-779FA890CDDA}">
      <dgm:prSet/>
      <dgm:spPr/>
      <dgm:t>
        <a:bodyPr/>
        <a:lstStyle/>
        <a:p>
          <a:endParaRPr lang="en-US"/>
        </a:p>
      </dgm:t>
    </dgm:pt>
    <dgm:pt modelId="{68FF3B45-52E8-4B57-BA49-7BBC087EE44E}" type="sibTrans" cxnId="{1F7CB5ED-9A36-46B8-BE9F-779FA890CDDA}">
      <dgm:prSet/>
      <dgm:spPr/>
      <dgm:t>
        <a:bodyPr/>
        <a:lstStyle/>
        <a:p>
          <a:endParaRPr lang="en-US"/>
        </a:p>
      </dgm:t>
    </dgm:pt>
    <dgm:pt modelId="{14EAFE6F-5561-4357-B022-390384930A2E}">
      <dgm:prSet phldrT="[Text]" custT="1"/>
      <dgm:spPr>
        <a:solidFill>
          <a:srgbClr val="FF6600"/>
        </a:solidFill>
        <a:ln>
          <a:solidFill>
            <a:srgbClr val="89A4A7"/>
          </a:solidFill>
        </a:ln>
      </dgm:spPr>
      <dgm:t>
        <a:bodyPr/>
        <a:lstStyle/>
        <a:p>
          <a:r>
            <a:rPr lang="en-US" sz="1000" dirty="0">
              <a:latin typeface="Calibri" pitchFamily="34" charset="0"/>
              <a:cs typeface="Calibri" pitchFamily="34" charset="0"/>
            </a:rPr>
            <a:t>Energy</a:t>
          </a:r>
        </a:p>
        <a:p>
          <a:r>
            <a:rPr lang="en-US" sz="1000" dirty="0">
              <a:latin typeface="Calibri" pitchFamily="34" charset="0"/>
              <a:cs typeface="Calibri" pitchFamily="34" charset="0"/>
            </a:rPr>
            <a:t>(Head – IA)</a:t>
          </a:r>
        </a:p>
      </dgm:t>
    </dgm:pt>
    <dgm:pt modelId="{6F9E0F06-8232-430F-B06C-03CB03C0AF51}" type="parTrans" cxnId="{5D4E1167-0D62-4479-8A78-FAB7052E95F1}">
      <dgm:prSet/>
      <dgm:spPr/>
      <dgm:t>
        <a:bodyPr/>
        <a:lstStyle/>
        <a:p>
          <a:endParaRPr lang="en-US" dirty="0"/>
        </a:p>
      </dgm:t>
    </dgm:pt>
    <dgm:pt modelId="{910167A6-DA5B-4FD5-B313-1D179D2DFD29}" type="sibTrans" cxnId="{5D4E1167-0D62-4479-8A78-FAB7052E95F1}">
      <dgm:prSet/>
      <dgm:spPr/>
      <dgm:t>
        <a:bodyPr/>
        <a:lstStyle/>
        <a:p>
          <a:endParaRPr lang="en-US"/>
        </a:p>
      </dgm:t>
    </dgm:pt>
    <dgm:pt modelId="{CB4BD631-19C0-403F-B2E4-F0C6C46E83E5}">
      <dgm:prSet phldrT="[Text]" custT="1"/>
      <dgm:spPr>
        <a:solidFill>
          <a:srgbClr val="FF6600"/>
        </a:solidFill>
        <a:ln>
          <a:solidFill>
            <a:srgbClr val="89A4A7"/>
          </a:solidFill>
        </a:ln>
      </dgm:spPr>
      <dgm:t>
        <a:bodyPr/>
        <a:lstStyle/>
        <a:p>
          <a:r>
            <a:rPr lang="en-US" sz="1000" dirty="0">
              <a:latin typeface="Calibri" pitchFamily="34" charset="0"/>
              <a:cs typeface="Calibri" pitchFamily="34" charset="0"/>
            </a:rPr>
            <a:t>Infrastru-cture</a:t>
          </a:r>
        </a:p>
        <a:p>
          <a:r>
            <a:rPr lang="en-US" sz="1000" dirty="0">
              <a:latin typeface="Calibri" pitchFamily="34" charset="0"/>
              <a:cs typeface="Calibri" pitchFamily="34" charset="0"/>
            </a:rPr>
            <a:t>(Head – IA)</a:t>
          </a:r>
        </a:p>
      </dgm:t>
    </dgm:pt>
    <dgm:pt modelId="{0CC91F8D-5440-4887-A611-F4D1B1EE8D6D}" type="parTrans" cxnId="{B5ACC683-5F6E-4626-BE77-A5C7D533AA8E}">
      <dgm:prSet/>
      <dgm:spPr/>
      <dgm:t>
        <a:bodyPr/>
        <a:lstStyle/>
        <a:p>
          <a:endParaRPr lang="en-US" dirty="0"/>
        </a:p>
      </dgm:t>
    </dgm:pt>
    <dgm:pt modelId="{AC33F5B5-01D0-4067-AE22-8C13298ECA81}" type="sibTrans" cxnId="{B5ACC683-5F6E-4626-BE77-A5C7D533AA8E}">
      <dgm:prSet/>
      <dgm:spPr/>
      <dgm:t>
        <a:bodyPr/>
        <a:lstStyle/>
        <a:p>
          <a:endParaRPr lang="en-US"/>
        </a:p>
      </dgm:t>
    </dgm:pt>
    <dgm:pt modelId="{8F821C52-E010-4712-9A58-353537B16D28}">
      <dgm:prSet custT="1"/>
      <dgm:spPr>
        <a:solidFill>
          <a:srgbClr val="FF6600"/>
        </a:solidFill>
        <a:ln>
          <a:solidFill>
            <a:srgbClr val="89A4A7"/>
          </a:solidFill>
        </a:ln>
      </dgm:spPr>
      <dgm:t>
        <a:bodyPr/>
        <a:lstStyle/>
        <a:p>
          <a:r>
            <a:rPr lang="en-US" sz="1000" dirty="0">
              <a:latin typeface="Calibri" pitchFamily="34" charset="0"/>
              <a:cs typeface="Calibri" pitchFamily="34" charset="0"/>
            </a:rPr>
            <a:t>Shipping</a:t>
          </a:r>
        </a:p>
        <a:p>
          <a:r>
            <a:rPr lang="en-US" sz="1000" dirty="0">
              <a:latin typeface="Calibri" pitchFamily="34" charset="0"/>
              <a:cs typeface="Calibri" pitchFamily="34" charset="0"/>
            </a:rPr>
            <a:t>(Head – IA)</a:t>
          </a:r>
        </a:p>
      </dgm:t>
    </dgm:pt>
    <dgm:pt modelId="{E338B40A-DE8D-4FC7-8B51-7B93DB350942}" type="parTrans" cxnId="{8C8BCB1B-AC45-4D6D-A64C-0B69F17B2F22}">
      <dgm:prSet/>
      <dgm:spPr/>
      <dgm:t>
        <a:bodyPr/>
        <a:lstStyle/>
        <a:p>
          <a:endParaRPr lang="en-US" dirty="0"/>
        </a:p>
      </dgm:t>
    </dgm:pt>
    <dgm:pt modelId="{E6AF2E3E-6FF0-4E41-A5E8-2CF2FAC34970}" type="sibTrans" cxnId="{8C8BCB1B-AC45-4D6D-A64C-0B69F17B2F22}">
      <dgm:prSet/>
      <dgm:spPr/>
      <dgm:t>
        <a:bodyPr/>
        <a:lstStyle/>
        <a:p>
          <a:endParaRPr lang="en-US"/>
        </a:p>
      </dgm:t>
    </dgm:pt>
    <dgm:pt modelId="{4E9D1B66-52FD-4EF4-9E22-83AB876B0631}">
      <dgm:prSet custT="1"/>
      <dgm:spPr>
        <a:solidFill>
          <a:srgbClr val="FF6600"/>
        </a:solidFill>
        <a:ln>
          <a:solidFill>
            <a:srgbClr val="89A4A7"/>
          </a:solidFill>
        </a:ln>
      </dgm:spPr>
      <dgm:t>
        <a:bodyPr/>
        <a:lstStyle/>
        <a:p>
          <a:r>
            <a:rPr lang="en-US" sz="1000" dirty="0">
              <a:latin typeface="Calibri" pitchFamily="34" charset="0"/>
              <a:cs typeface="Calibri" pitchFamily="34" charset="0"/>
            </a:rPr>
            <a:t>Aegis</a:t>
          </a:r>
        </a:p>
        <a:p>
          <a:r>
            <a:rPr lang="en-US" sz="1000" dirty="0">
              <a:latin typeface="Calibri" pitchFamily="34" charset="0"/>
              <a:cs typeface="Calibri" pitchFamily="34" charset="0"/>
            </a:rPr>
            <a:t>(Head – IA)</a:t>
          </a:r>
        </a:p>
      </dgm:t>
    </dgm:pt>
    <dgm:pt modelId="{E5C8889A-8904-46CF-B54E-FF247F9F37B1}" type="parTrans" cxnId="{11A7C61C-57D4-4139-AF3F-D01F1C6C4129}">
      <dgm:prSet/>
      <dgm:spPr/>
      <dgm:t>
        <a:bodyPr/>
        <a:lstStyle/>
        <a:p>
          <a:endParaRPr lang="en-US" dirty="0"/>
        </a:p>
      </dgm:t>
    </dgm:pt>
    <dgm:pt modelId="{717FCF34-6FA9-494A-8B46-7A32DF7AF45F}" type="sibTrans" cxnId="{11A7C61C-57D4-4139-AF3F-D01F1C6C4129}">
      <dgm:prSet/>
      <dgm:spPr/>
      <dgm:t>
        <a:bodyPr/>
        <a:lstStyle/>
        <a:p>
          <a:endParaRPr lang="en-US"/>
        </a:p>
      </dgm:t>
    </dgm:pt>
    <dgm:pt modelId="{E9A0B5A2-9A5D-4F28-8363-A02095CA767C}">
      <dgm:prSet custT="1"/>
      <dgm:spPr>
        <a:solidFill>
          <a:srgbClr val="FF6600"/>
        </a:solidFill>
        <a:ln>
          <a:solidFill>
            <a:srgbClr val="89A4A7"/>
          </a:solidFill>
        </a:ln>
      </dgm:spPr>
      <dgm:t>
        <a:bodyPr/>
        <a:lstStyle/>
        <a:p>
          <a:r>
            <a:rPr lang="en-US" sz="1000" dirty="0">
              <a:latin typeface="Calibri" pitchFamily="34" charset="0"/>
              <a:cs typeface="Calibri" pitchFamily="34" charset="0"/>
            </a:rPr>
            <a:t>Retail &amp; Realty</a:t>
          </a:r>
        </a:p>
        <a:p>
          <a:r>
            <a:rPr lang="en-US" sz="1000" dirty="0">
              <a:latin typeface="Calibri" pitchFamily="34" charset="0"/>
              <a:cs typeface="Calibri" pitchFamily="34" charset="0"/>
            </a:rPr>
            <a:t>(Head – IA) </a:t>
          </a:r>
        </a:p>
      </dgm:t>
    </dgm:pt>
    <dgm:pt modelId="{A8B7DD29-8869-43FB-A182-0ABA58D436DD}" type="parTrans" cxnId="{D058261B-6EB6-464D-9C60-82EB55C8E891}">
      <dgm:prSet/>
      <dgm:spPr/>
      <dgm:t>
        <a:bodyPr/>
        <a:lstStyle/>
        <a:p>
          <a:endParaRPr lang="en-US" dirty="0"/>
        </a:p>
      </dgm:t>
    </dgm:pt>
    <dgm:pt modelId="{70C6B96B-B22A-457C-B560-5B0FCE901997}" type="sibTrans" cxnId="{D058261B-6EB6-464D-9C60-82EB55C8E891}">
      <dgm:prSet/>
      <dgm:spPr/>
      <dgm:t>
        <a:bodyPr/>
        <a:lstStyle/>
        <a:p>
          <a:endParaRPr lang="en-US"/>
        </a:p>
      </dgm:t>
    </dgm:pt>
    <dgm:pt modelId="{F1688164-9A4D-40F4-B661-3C044A68F3FF}">
      <dgm:prSet phldrT="[Text]" custT="1"/>
      <dgm:spPr>
        <a:solidFill>
          <a:srgbClr val="FF6600"/>
        </a:solidFill>
        <a:ln>
          <a:solidFill>
            <a:srgbClr val="89A4A7"/>
          </a:solidFill>
        </a:ln>
      </dgm:spPr>
      <dgm:t>
        <a:bodyPr/>
        <a:lstStyle/>
        <a:p>
          <a:r>
            <a:rPr lang="en-US" sz="1000" dirty="0">
              <a:latin typeface="Calibri" pitchFamily="34" charset="0"/>
              <a:cs typeface="Calibri" pitchFamily="34" charset="0"/>
            </a:rPr>
            <a:t>Steel</a:t>
          </a:r>
        </a:p>
        <a:p>
          <a:r>
            <a:rPr lang="en-US" sz="1000" dirty="0">
              <a:latin typeface="Calibri" pitchFamily="34" charset="0"/>
              <a:cs typeface="Calibri" pitchFamily="34" charset="0"/>
            </a:rPr>
            <a:t>(Head – IA)</a:t>
          </a:r>
        </a:p>
      </dgm:t>
    </dgm:pt>
    <dgm:pt modelId="{4DBE4996-F1CA-400D-9E66-B5092DBDF5C5}" type="sibTrans" cxnId="{41692F02-9EBE-4FE5-9F70-5EB1761DA6E0}">
      <dgm:prSet/>
      <dgm:spPr/>
      <dgm:t>
        <a:bodyPr/>
        <a:lstStyle/>
        <a:p>
          <a:endParaRPr lang="en-US"/>
        </a:p>
      </dgm:t>
    </dgm:pt>
    <dgm:pt modelId="{AB4A7230-6B43-498E-BEA8-633170537A8C}" type="parTrans" cxnId="{41692F02-9EBE-4FE5-9F70-5EB1761DA6E0}">
      <dgm:prSet/>
      <dgm:spPr/>
      <dgm:t>
        <a:bodyPr/>
        <a:lstStyle/>
        <a:p>
          <a:endParaRPr lang="en-US" dirty="0"/>
        </a:p>
      </dgm:t>
    </dgm:pt>
    <dgm:pt modelId="{921D885E-E323-4C48-A499-E3F1B9F15F73}" type="pres">
      <dgm:prSet presAssocID="{4A53498B-A750-47D9-B589-3F742AFDAA43}" presName="hierChild1" presStyleCnt="0">
        <dgm:presLayoutVars>
          <dgm:orgChart val="1"/>
          <dgm:chPref val="1"/>
          <dgm:dir/>
          <dgm:animOne val="branch"/>
          <dgm:animLvl val="lvl"/>
          <dgm:resizeHandles/>
        </dgm:presLayoutVars>
      </dgm:prSet>
      <dgm:spPr/>
    </dgm:pt>
    <dgm:pt modelId="{1601867A-7DAD-4A7F-BA7D-AB29ABA12280}" type="pres">
      <dgm:prSet presAssocID="{1B859F7C-D9F6-4772-96AE-EE7A6E611571}" presName="hierRoot1" presStyleCnt="0">
        <dgm:presLayoutVars>
          <dgm:hierBranch val="init"/>
        </dgm:presLayoutVars>
      </dgm:prSet>
      <dgm:spPr/>
    </dgm:pt>
    <dgm:pt modelId="{32D88118-78A5-43FE-BFD1-76AECCF7950C}" type="pres">
      <dgm:prSet presAssocID="{1B859F7C-D9F6-4772-96AE-EE7A6E611571}" presName="rootComposite1" presStyleCnt="0"/>
      <dgm:spPr/>
    </dgm:pt>
    <dgm:pt modelId="{4CAC7F9E-0B64-4C25-87B7-67C7890A8A86}" type="pres">
      <dgm:prSet presAssocID="{1B859F7C-D9F6-4772-96AE-EE7A6E611571}" presName="rootText1" presStyleLbl="node0" presStyleIdx="0" presStyleCnt="1" custScaleX="178487" custScaleY="165096" custLinFactY="-88490" custLinFactNeighborX="10385" custLinFactNeighborY="-100000">
        <dgm:presLayoutVars>
          <dgm:chPref val="3"/>
        </dgm:presLayoutVars>
      </dgm:prSet>
      <dgm:spPr/>
    </dgm:pt>
    <dgm:pt modelId="{F85B82D0-305F-4615-91B5-0B8E88294946}" type="pres">
      <dgm:prSet presAssocID="{1B859F7C-D9F6-4772-96AE-EE7A6E611571}" presName="rootConnector1" presStyleLbl="node1" presStyleIdx="0" presStyleCnt="0"/>
      <dgm:spPr/>
    </dgm:pt>
    <dgm:pt modelId="{A8A85609-3F71-460A-93D6-0ABCC28483AA}" type="pres">
      <dgm:prSet presAssocID="{1B859F7C-D9F6-4772-96AE-EE7A6E611571}" presName="hierChild2" presStyleCnt="0"/>
      <dgm:spPr/>
    </dgm:pt>
    <dgm:pt modelId="{79BCB2F3-5A63-4E07-80F6-BFDC9D6181AF}" type="pres">
      <dgm:prSet presAssocID="{AB4A7230-6B43-498E-BEA8-633170537A8C}" presName="Name37" presStyleLbl="parChTrans1D2" presStyleIdx="0" presStyleCnt="6"/>
      <dgm:spPr/>
    </dgm:pt>
    <dgm:pt modelId="{F9017531-2F23-413A-AA98-54B03B31A941}" type="pres">
      <dgm:prSet presAssocID="{F1688164-9A4D-40F4-B661-3C044A68F3FF}" presName="hierRoot2" presStyleCnt="0">
        <dgm:presLayoutVars>
          <dgm:hierBranch val="init"/>
        </dgm:presLayoutVars>
      </dgm:prSet>
      <dgm:spPr/>
    </dgm:pt>
    <dgm:pt modelId="{BDA7B3AF-12A4-4989-9443-EEEA943CC820}" type="pres">
      <dgm:prSet presAssocID="{F1688164-9A4D-40F4-B661-3C044A68F3FF}" presName="rootComposite" presStyleCnt="0"/>
      <dgm:spPr/>
    </dgm:pt>
    <dgm:pt modelId="{B9532FED-E2FB-42C0-900D-6FC6FC2EBFAB}" type="pres">
      <dgm:prSet presAssocID="{F1688164-9A4D-40F4-B661-3C044A68F3FF}" presName="rootText" presStyleLbl="node2" presStyleIdx="0" presStyleCnt="6" custScaleY="156038" custLinFactNeighborY="15056">
        <dgm:presLayoutVars>
          <dgm:chPref val="3"/>
        </dgm:presLayoutVars>
      </dgm:prSet>
      <dgm:spPr/>
    </dgm:pt>
    <dgm:pt modelId="{559ECF44-86FA-4537-A76D-14A819137EA8}" type="pres">
      <dgm:prSet presAssocID="{F1688164-9A4D-40F4-B661-3C044A68F3FF}" presName="rootConnector" presStyleLbl="node2" presStyleIdx="0" presStyleCnt="6"/>
      <dgm:spPr/>
    </dgm:pt>
    <dgm:pt modelId="{A3854B3B-B573-4294-A15D-35EDB5A1EE35}" type="pres">
      <dgm:prSet presAssocID="{F1688164-9A4D-40F4-B661-3C044A68F3FF}" presName="hierChild4" presStyleCnt="0"/>
      <dgm:spPr/>
    </dgm:pt>
    <dgm:pt modelId="{335CCE1E-C795-4AFB-BCAE-EA4D477D7BB6}" type="pres">
      <dgm:prSet presAssocID="{F1688164-9A4D-40F4-B661-3C044A68F3FF}" presName="hierChild5" presStyleCnt="0"/>
      <dgm:spPr/>
    </dgm:pt>
    <dgm:pt modelId="{385E5F8F-88AD-4F93-AE50-9969E3CE0F31}" type="pres">
      <dgm:prSet presAssocID="{6F9E0F06-8232-430F-B06C-03CB03C0AF51}" presName="Name37" presStyleLbl="parChTrans1D2" presStyleIdx="1" presStyleCnt="6"/>
      <dgm:spPr/>
    </dgm:pt>
    <dgm:pt modelId="{F29820DD-980C-4B31-A095-A2DE118A1D13}" type="pres">
      <dgm:prSet presAssocID="{14EAFE6F-5561-4357-B022-390384930A2E}" presName="hierRoot2" presStyleCnt="0">
        <dgm:presLayoutVars>
          <dgm:hierBranch val="init"/>
        </dgm:presLayoutVars>
      </dgm:prSet>
      <dgm:spPr/>
    </dgm:pt>
    <dgm:pt modelId="{FFDA0227-5F86-4CCC-BD19-72FFA3ECCD81}" type="pres">
      <dgm:prSet presAssocID="{14EAFE6F-5561-4357-B022-390384930A2E}" presName="rootComposite" presStyleCnt="0"/>
      <dgm:spPr/>
    </dgm:pt>
    <dgm:pt modelId="{69B2A531-1319-46B8-9C38-A0D7C2728B47}" type="pres">
      <dgm:prSet presAssocID="{14EAFE6F-5561-4357-B022-390384930A2E}" presName="rootText" presStyleLbl="node2" presStyleIdx="1" presStyleCnt="6" custScaleY="156038" custLinFactNeighborY="15056">
        <dgm:presLayoutVars>
          <dgm:chPref val="3"/>
        </dgm:presLayoutVars>
      </dgm:prSet>
      <dgm:spPr/>
    </dgm:pt>
    <dgm:pt modelId="{238298C8-D692-4E9D-B4C4-68E4D17AF856}" type="pres">
      <dgm:prSet presAssocID="{14EAFE6F-5561-4357-B022-390384930A2E}" presName="rootConnector" presStyleLbl="node2" presStyleIdx="1" presStyleCnt="6"/>
      <dgm:spPr/>
    </dgm:pt>
    <dgm:pt modelId="{87A98217-53A9-40EE-8528-6A12FF471DAE}" type="pres">
      <dgm:prSet presAssocID="{14EAFE6F-5561-4357-B022-390384930A2E}" presName="hierChild4" presStyleCnt="0"/>
      <dgm:spPr/>
    </dgm:pt>
    <dgm:pt modelId="{07162A82-F7F4-4E8A-A494-D01BED2621BF}" type="pres">
      <dgm:prSet presAssocID="{14EAFE6F-5561-4357-B022-390384930A2E}" presName="hierChild5" presStyleCnt="0"/>
      <dgm:spPr/>
    </dgm:pt>
    <dgm:pt modelId="{11486828-527E-40E8-8DD2-B17D0AD623B7}" type="pres">
      <dgm:prSet presAssocID="{0CC91F8D-5440-4887-A611-F4D1B1EE8D6D}" presName="Name37" presStyleLbl="parChTrans1D2" presStyleIdx="2" presStyleCnt="6"/>
      <dgm:spPr/>
    </dgm:pt>
    <dgm:pt modelId="{6033A861-5A68-4382-8DFA-4398B688E199}" type="pres">
      <dgm:prSet presAssocID="{CB4BD631-19C0-403F-B2E4-F0C6C46E83E5}" presName="hierRoot2" presStyleCnt="0">
        <dgm:presLayoutVars>
          <dgm:hierBranch val="init"/>
        </dgm:presLayoutVars>
      </dgm:prSet>
      <dgm:spPr/>
    </dgm:pt>
    <dgm:pt modelId="{4DBDD2E5-5627-4652-A498-34102435297A}" type="pres">
      <dgm:prSet presAssocID="{CB4BD631-19C0-403F-B2E4-F0C6C46E83E5}" presName="rootComposite" presStyleCnt="0"/>
      <dgm:spPr/>
    </dgm:pt>
    <dgm:pt modelId="{D15BC542-AB66-41D8-A25D-AB3462B29762}" type="pres">
      <dgm:prSet presAssocID="{CB4BD631-19C0-403F-B2E4-F0C6C46E83E5}" presName="rootText" presStyleLbl="node2" presStyleIdx="2" presStyleCnt="6" custScaleY="156038" custLinFactNeighborY="15056">
        <dgm:presLayoutVars>
          <dgm:chPref val="3"/>
        </dgm:presLayoutVars>
      </dgm:prSet>
      <dgm:spPr/>
    </dgm:pt>
    <dgm:pt modelId="{30D6B34B-4145-4774-8B3D-AA6069DC8938}" type="pres">
      <dgm:prSet presAssocID="{CB4BD631-19C0-403F-B2E4-F0C6C46E83E5}" presName="rootConnector" presStyleLbl="node2" presStyleIdx="2" presStyleCnt="6"/>
      <dgm:spPr/>
    </dgm:pt>
    <dgm:pt modelId="{D15D852A-90C6-4EBD-9C86-C55F6CB9AC8B}" type="pres">
      <dgm:prSet presAssocID="{CB4BD631-19C0-403F-B2E4-F0C6C46E83E5}" presName="hierChild4" presStyleCnt="0"/>
      <dgm:spPr/>
    </dgm:pt>
    <dgm:pt modelId="{EF3E8E70-90A2-481D-8F82-68919F51DDE2}" type="pres">
      <dgm:prSet presAssocID="{CB4BD631-19C0-403F-B2E4-F0C6C46E83E5}" presName="hierChild5" presStyleCnt="0"/>
      <dgm:spPr/>
    </dgm:pt>
    <dgm:pt modelId="{6BE11FB1-A22C-46BC-B9BB-4A33A76BD70E}" type="pres">
      <dgm:prSet presAssocID="{E338B40A-DE8D-4FC7-8B51-7B93DB350942}" presName="Name37" presStyleLbl="parChTrans1D2" presStyleIdx="3" presStyleCnt="6"/>
      <dgm:spPr/>
    </dgm:pt>
    <dgm:pt modelId="{BEE99909-3B7D-4502-BEE0-4888D885D710}" type="pres">
      <dgm:prSet presAssocID="{8F821C52-E010-4712-9A58-353537B16D28}" presName="hierRoot2" presStyleCnt="0">
        <dgm:presLayoutVars>
          <dgm:hierBranch val="init"/>
        </dgm:presLayoutVars>
      </dgm:prSet>
      <dgm:spPr/>
    </dgm:pt>
    <dgm:pt modelId="{F8F245B6-2BAC-44D7-8F6D-5FED4BE5AFC3}" type="pres">
      <dgm:prSet presAssocID="{8F821C52-E010-4712-9A58-353537B16D28}" presName="rootComposite" presStyleCnt="0"/>
      <dgm:spPr/>
    </dgm:pt>
    <dgm:pt modelId="{9D862752-6DDD-403E-93B4-895A3284E8EA}" type="pres">
      <dgm:prSet presAssocID="{8F821C52-E010-4712-9A58-353537B16D28}" presName="rootText" presStyleLbl="node2" presStyleIdx="3" presStyleCnt="6" custScaleY="156038" custLinFactNeighborY="15056">
        <dgm:presLayoutVars>
          <dgm:chPref val="3"/>
        </dgm:presLayoutVars>
      </dgm:prSet>
      <dgm:spPr/>
    </dgm:pt>
    <dgm:pt modelId="{35FE5FB9-8607-4134-AEA6-CEFFD0F2C773}" type="pres">
      <dgm:prSet presAssocID="{8F821C52-E010-4712-9A58-353537B16D28}" presName="rootConnector" presStyleLbl="node2" presStyleIdx="3" presStyleCnt="6"/>
      <dgm:spPr/>
    </dgm:pt>
    <dgm:pt modelId="{E1E57450-7094-4C47-B550-218FDB248F11}" type="pres">
      <dgm:prSet presAssocID="{8F821C52-E010-4712-9A58-353537B16D28}" presName="hierChild4" presStyleCnt="0"/>
      <dgm:spPr/>
    </dgm:pt>
    <dgm:pt modelId="{24AB26AB-0069-4791-8C43-091DD5C41F76}" type="pres">
      <dgm:prSet presAssocID="{8F821C52-E010-4712-9A58-353537B16D28}" presName="hierChild5" presStyleCnt="0"/>
      <dgm:spPr/>
    </dgm:pt>
    <dgm:pt modelId="{41F0E9E3-2D6A-4EF5-86E5-015DF8DFB9EC}" type="pres">
      <dgm:prSet presAssocID="{E5C8889A-8904-46CF-B54E-FF247F9F37B1}" presName="Name37" presStyleLbl="parChTrans1D2" presStyleIdx="4" presStyleCnt="6"/>
      <dgm:spPr/>
    </dgm:pt>
    <dgm:pt modelId="{CDCF1BF1-C336-4882-A958-36F2F41A8D17}" type="pres">
      <dgm:prSet presAssocID="{4E9D1B66-52FD-4EF4-9E22-83AB876B0631}" presName="hierRoot2" presStyleCnt="0">
        <dgm:presLayoutVars>
          <dgm:hierBranch val="init"/>
        </dgm:presLayoutVars>
      </dgm:prSet>
      <dgm:spPr/>
    </dgm:pt>
    <dgm:pt modelId="{8A828C45-1125-442B-9D70-A10D947CBAA5}" type="pres">
      <dgm:prSet presAssocID="{4E9D1B66-52FD-4EF4-9E22-83AB876B0631}" presName="rootComposite" presStyleCnt="0"/>
      <dgm:spPr/>
    </dgm:pt>
    <dgm:pt modelId="{4DDE890E-BF7C-437C-94F3-DCB07D4454CF}" type="pres">
      <dgm:prSet presAssocID="{4E9D1B66-52FD-4EF4-9E22-83AB876B0631}" presName="rootText" presStyleLbl="node2" presStyleIdx="4" presStyleCnt="6" custScaleY="156038" custLinFactNeighborY="15056">
        <dgm:presLayoutVars>
          <dgm:chPref val="3"/>
        </dgm:presLayoutVars>
      </dgm:prSet>
      <dgm:spPr/>
    </dgm:pt>
    <dgm:pt modelId="{D97FD7B4-9E63-4F70-A661-4DDCE47524B9}" type="pres">
      <dgm:prSet presAssocID="{4E9D1B66-52FD-4EF4-9E22-83AB876B0631}" presName="rootConnector" presStyleLbl="node2" presStyleIdx="4" presStyleCnt="6"/>
      <dgm:spPr/>
    </dgm:pt>
    <dgm:pt modelId="{B16C6186-F969-4422-A6A6-A1E55737B4D1}" type="pres">
      <dgm:prSet presAssocID="{4E9D1B66-52FD-4EF4-9E22-83AB876B0631}" presName="hierChild4" presStyleCnt="0"/>
      <dgm:spPr/>
    </dgm:pt>
    <dgm:pt modelId="{FAFB8B0D-A3F1-42DE-9812-BBADFEE7341C}" type="pres">
      <dgm:prSet presAssocID="{4E9D1B66-52FD-4EF4-9E22-83AB876B0631}" presName="hierChild5" presStyleCnt="0"/>
      <dgm:spPr/>
    </dgm:pt>
    <dgm:pt modelId="{DFC7202C-DE4A-4D2E-8AF2-A2AA4B8B4E6D}" type="pres">
      <dgm:prSet presAssocID="{A8B7DD29-8869-43FB-A182-0ABA58D436DD}" presName="Name37" presStyleLbl="parChTrans1D2" presStyleIdx="5" presStyleCnt="6"/>
      <dgm:spPr/>
    </dgm:pt>
    <dgm:pt modelId="{0D150C8E-EB69-4614-871B-72543409689A}" type="pres">
      <dgm:prSet presAssocID="{E9A0B5A2-9A5D-4F28-8363-A02095CA767C}" presName="hierRoot2" presStyleCnt="0">
        <dgm:presLayoutVars>
          <dgm:hierBranch val="init"/>
        </dgm:presLayoutVars>
      </dgm:prSet>
      <dgm:spPr/>
    </dgm:pt>
    <dgm:pt modelId="{1C824CC6-59B7-4B22-8151-20E5E9760A9B}" type="pres">
      <dgm:prSet presAssocID="{E9A0B5A2-9A5D-4F28-8363-A02095CA767C}" presName="rootComposite" presStyleCnt="0"/>
      <dgm:spPr/>
    </dgm:pt>
    <dgm:pt modelId="{081B1618-561E-40A1-B589-6F3A6FDEAE75}" type="pres">
      <dgm:prSet presAssocID="{E9A0B5A2-9A5D-4F28-8363-A02095CA767C}" presName="rootText" presStyleLbl="node2" presStyleIdx="5" presStyleCnt="6" custScaleX="117824" custScaleY="156038">
        <dgm:presLayoutVars>
          <dgm:chPref val="3"/>
        </dgm:presLayoutVars>
      </dgm:prSet>
      <dgm:spPr/>
    </dgm:pt>
    <dgm:pt modelId="{D648561C-D419-4BB3-9440-E57DF1AF7586}" type="pres">
      <dgm:prSet presAssocID="{E9A0B5A2-9A5D-4F28-8363-A02095CA767C}" presName="rootConnector" presStyleLbl="node2" presStyleIdx="5" presStyleCnt="6"/>
      <dgm:spPr/>
    </dgm:pt>
    <dgm:pt modelId="{10619F1B-B8BC-48DE-A449-34C1AE3562F9}" type="pres">
      <dgm:prSet presAssocID="{E9A0B5A2-9A5D-4F28-8363-A02095CA767C}" presName="hierChild4" presStyleCnt="0"/>
      <dgm:spPr/>
    </dgm:pt>
    <dgm:pt modelId="{4419DB6B-56D5-4E27-B9E2-E22CD6091ACC}" type="pres">
      <dgm:prSet presAssocID="{E9A0B5A2-9A5D-4F28-8363-A02095CA767C}" presName="hierChild5" presStyleCnt="0"/>
      <dgm:spPr/>
    </dgm:pt>
    <dgm:pt modelId="{E27B0EF1-8423-4067-BF3F-EDA37DF62380}" type="pres">
      <dgm:prSet presAssocID="{1B859F7C-D9F6-4772-96AE-EE7A6E611571}" presName="hierChild3" presStyleCnt="0"/>
      <dgm:spPr/>
    </dgm:pt>
  </dgm:ptLst>
  <dgm:cxnLst>
    <dgm:cxn modelId="{41692F02-9EBE-4FE5-9F70-5EB1761DA6E0}" srcId="{1B859F7C-D9F6-4772-96AE-EE7A6E611571}" destId="{F1688164-9A4D-40F4-B661-3C044A68F3FF}" srcOrd="0" destOrd="0" parTransId="{AB4A7230-6B43-498E-BEA8-633170537A8C}" sibTransId="{4DBE4996-F1CA-400D-9E66-B5092DBDF5C5}"/>
    <dgm:cxn modelId="{65018B0C-43A5-485A-9BF5-1C8BFF75AEC4}" type="presOf" srcId="{CB4BD631-19C0-403F-B2E4-F0C6C46E83E5}" destId="{30D6B34B-4145-4774-8B3D-AA6069DC8938}" srcOrd="1" destOrd="0" presId="urn:microsoft.com/office/officeart/2005/8/layout/orgChart1"/>
    <dgm:cxn modelId="{75BB2F19-45BB-4518-9383-8A418A5BF31F}" type="presOf" srcId="{CB4BD631-19C0-403F-B2E4-F0C6C46E83E5}" destId="{D15BC542-AB66-41D8-A25D-AB3462B29762}" srcOrd="0" destOrd="0" presId="urn:microsoft.com/office/officeart/2005/8/layout/orgChart1"/>
    <dgm:cxn modelId="{D058261B-6EB6-464D-9C60-82EB55C8E891}" srcId="{1B859F7C-D9F6-4772-96AE-EE7A6E611571}" destId="{E9A0B5A2-9A5D-4F28-8363-A02095CA767C}" srcOrd="5" destOrd="0" parTransId="{A8B7DD29-8869-43FB-A182-0ABA58D436DD}" sibTransId="{70C6B96B-B22A-457C-B560-5B0FCE901997}"/>
    <dgm:cxn modelId="{8C8BCB1B-AC45-4D6D-A64C-0B69F17B2F22}" srcId="{1B859F7C-D9F6-4772-96AE-EE7A6E611571}" destId="{8F821C52-E010-4712-9A58-353537B16D28}" srcOrd="3" destOrd="0" parTransId="{E338B40A-DE8D-4FC7-8B51-7B93DB350942}" sibTransId="{E6AF2E3E-6FF0-4E41-A5E8-2CF2FAC34970}"/>
    <dgm:cxn modelId="{11A7C61C-57D4-4139-AF3F-D01F1C6C4129}" srcId="{1B859F7C-D9F6-4772-96AE-EE7A6E611571}" destId="{4E9D1B66-52FD-4EF4-9E22-83AB876B0631}" srcOrd="4" destOrd="0" parTransId="{E5C8889A-8904-46CF-B54E-FF247F9F37B1}" sibTransId="{717FCF34-6FA9-494A-8B46-7A32DF7AF45F}"/>
    <dgm:cxn modelId="{3BF11836-F727-47AB-8D59-C5101ED30E14}" type="presOf" srcId="{E338B40A-DE8D-4FC7-8B51-7B93DB350942}" destId="{6BE11FB1-A22C-46BC-B9BB-4A33A76BD70E}" srcOrd="0" destOrd="0" presId="urn:microsoft.com/office/officeart/2005/8/layout/orgChart1"/>
    <dgm:cxn modelId="{AE4A4F39-8874-4340-8ECA-C2F8D2AF9232}" type="presOf" srcId="{14EAFE6F-5561-4357-B022-390384930A2E}" destId="{238298C8-D692-4E9D-B4C4-68E4D17AF856}" srcOrd="1" destOrd="0" presId="urn:microsoft.com/office/officeart/2005/8/layout/orgChart1"/>
    <dgm:cxn modelId="{FE7EF63B-F988-49C3-92EF-7453794DBCF7}" type="presOf" srcId="{E9A0B5A2-9A5D-4F28-8363-A02095CA767C}" destId="{081B1618-561E-40A1-B589-6F3A6FDEAE75}" srcOrd="0" destOrd="0" presId="urn:microsoft.com/office/officeart/2005/8/layout/orgChart1"/>
    <dgm:cxn modelId="{EAF5E455-8E75-4F01-B6BA-0C65C4E3B14A}" type="presOf" srcId="{1B859F7C-D9F6-4772-96AE-EE7A6E611571}" destId="{4CAC7F9E-0B64-4C25-87B7-67C7890A8A86}" srcOrd="0" destOrd="0" presId="urn:microsoft.com/office/officeart/2005/8/layout/orgChart1"/>
    <dgm:cxn modelId="{1B16E855-4D50-47A1-8864-75A372758D39}" type="presOf" srcId="{A8B7DD29-8869-43FB-A182-0ABA58D436DD}" destId="{DFC7202C-DE4A-4D2E-8AF2-A2AA4B8B4E6D}" srcOrd="0" destOrd="0" presId="urn:microsoft.com/office/officeart/2005/8/layout/orgChart1"/>
    <dgm:cxn modelId="{5D4E1167-0D62-4479-8A78-FAB7052E95F1}" srcId="{1B859F7C-D9F6-4772-96AE-EE7A6E611571}" destId="{14EAFE6F-5561-4357-B022-390384930A2E}" srcOrd="1" destOrd="0" parTransId="{6F9E0F06-8232-430F-B06C-03CB03C0AF51}" sibTransId="{910167A6-DA5B-4FD5-B313-1D179D2DFD29}"/>
    <dgm:cxn modelId="{9BAA6767-A370-4C20-AE49-51304B959843}" type="presOf" srcId="{4E9D1B66-52FD-4EF4-9E22-83AB876B0631}" destId="{4DDE890E-BF7C-437C-94F3-DCB07D4454CF}" srcOrd="0" destOrd="0" presId="urn:microsoft.com/office/officeart/2005/8/layout/orgChart1"/>
    <dgm:cxn modelId="{EF438872-FD5C-4E01-B1A2-C3C1A74ED7C6}" type="presOf" srcId="{F1688164-9A4D-40F4-B661-3C044A68F3FF}" destId="{559ECF44-86FA-4537-A76D-14A819137EA8}" srcOrd="1" destOrd="0" presId="urn:microsoft.com/office/officeart/2005/8/layout/orgChart1"/>
    <dgm:cxn modelId="{699CA47C-A343-4CC0-8874-13E2F68D6FA5}" type="presOf" srcId="{14EAFE6F-5561-4357-B022-390384930A2E}" destId="{69B2A531-1319-46B8-9C38-A0D7C2728B47}" srcOrd="0" destOrd="0" presId="urn:microsoft.com/office/officeart/2005/8/layout/orgChart1"/>
    <dgm:cxn modelId="{B5ACC683-5F6E-4626-BE77-A5C7D533AA8E}" srcId="{1B859F7C-D9F6-4772-96AE-EE7A6E611571}" destId="{CB4BD631-19C0-403F-B2E4-F0C6C46E83E5}" srcOrd="2" destOrd="0" parTransId="{0CC91F8D-5440-4887-A611-F4D1B1EE8D6D}" sibTransId="{AC33F5B5-01D0-4067-AE22-8C13298ECA81}"/>
    <dgm:cxn modelId="{D70DA7A2-32B3-4302-903D-E5B7D061624B}" type="presOf" srcId="{E5C8889A-8904-46CF-B54E-FF247F9F37B1}" destId="{41F0E9E3-2D6A-4EF5-86E5-015DF8DFB9EC}" srcOrd="0" destOrd="0" presId="urn:microsoft.com/office/officeart/2005/8/layout/orgChart1"/>
    <dgm:cxn modelId="{856D2FA3-EDFD-4FD3-BD70-B2150F456073}" type="presOf" srcId="{AB4A7230-6B43-498E-BEA8-633170537A8C}" destId="{79BCB2F3-5A63-4E07-80F6-BFDC9D6181AF}" srcOrd="0" destOrd="0" presId="urn:microsoft.com/office/officeart/2005/8/layout/orgChart1"/>
    <dgm:cxn modelId="{5C4000A7-0193-4A0B-A567-906063B4C2F3}" type="presOf" srcId="{4E9D1B66-52FD-4EF4-9E22-83AB876B0631}" destId="{D97FD7B4-9E63-4F70-A661-4DDCE47524B9}" srcOrd="1" destOrd="0" presId="urn:microsoft.com/office/officeart/2005/8/layout/orgChart1"/>
    <dgm:cxn modelId="{DD96F1AE-452A-48F4-8A14-27C17C2962B7}" type="presOf" srcId="{F1688164-9A4D-40F4-B661-3C044A68F3FF}" destId="{B9532FED-E2FB-42C0-900D-6FC6FC2EBFAB}" srcOrd="0" destOrd="0" presId="urn:microsoft.com/office/officeart/2005/8/layout/orgChart1"/>
    <dgm:cxn modelId="{0133E7B2-6C57-43BF-AC1C-2123C9F12A13}" type="presOf" srcId="{8F821C52-E010-4712-9A58-353537B16D28}" destId="{9D862752-6DDD-403E-93B4-895A3284E8EA}" srcOrd="0" destOrd="0" presId="urn:microsoft.com/office/officeart/2005/8/layout/orgChart1"/>
    <dgm:cxn modelId="{667A25B7-7418-4898-9DBE-3DB910C82BE2}" type="presOf" srcId="{8F821C52-E010-4712-9A58-353537B16D28}" destId="{35FE5FB9-8607-4134-AEA6-CEFFD0F2C773}" srcOrd="1" destOrd="0" presId="urn:microsoft.com/office/officeart/2005/8/layout/orgChart1"/>
    <dgm:cxn modelId="{8726D5C6-23A1-48F7-AFB8-AE3A29D50E89}" type="presOf" srcId="{6F9E0F06-8232-430F-B06C-03CB03C0AF51}" destId="{385E5F8F-88AD-4F93-AE50-9969E3CE0F31}" srcOrd="0" destOrd="0" presId="urn:microsoft.com/office/officeart/2005/8/layout/orgChart1"/>
    <dgm:cxn modelId="{A61AAECF-4DA6-4A6E-AEFD-AA8C23DE3544}" type="presOf" srcId="{1B859F7C-D9F6-4772-96AE-EE7A6E611571}" destId="{F85B82D0-305F-4615-91B5-0B8E88294946}" srcOrd="1" destOrd="0" presId="urn:microsoft.com/office/officeart/2005/8/layout/orgChart1"/>
    <dgm:cxn modelId="{1F7CB5ED-9A36-46B8-BE9F-779FA890CDDA}" srcId="{4A53498B-A750-47D9-B589-3F742AFDAA43}" destId="{1B859F7C-D9F6-4772-96AE-EE7A6E611571}" srcOrd="0" destOrd="0" parTransId="{87BCC25A-C79A-4786-B443-777135432250}" sibTransId="{68FF3B45-52E8-4B57-BA49-7BBC087EE44E}"/>
    <dgm:cxn modelId="{57AB3EEE-868F-4F30-B729-53E0BCCD4049}" type="presOf" srcId="{E9A0B5A2-9A5D-4F28-8363-A02095CA767C}" destId="{D648561C-D419-4BB3-9440-E57DF1AF7586}" srcOrd="1" destOrd="0" presId="urn:microsoft.com/office/officeart/2005/8/layout/orgChart1"/>
    <dgm:cxn modelId="{CA9B0FEF-AFA5-4B37-BC6B-36BB0E48AED5}" type="presOf" srcId="{4A53498B-A750-47D9-B589-3F742AFDAA43}" destId="{921D885E-E323-4C48-A499-E3F1B9F15F73}" srcOrd="0" destOrd="0" presId="urn:microsoft.com/office/officeart/2005/8/layout/orgChart1"/>
    <dgm:cxn modelId="{7CD0EEFA-1803-4E17-800B-A7194F3A566E}" type="presOf" srcId="{0CC91F8D-5440-4887-A611-F4D1B1EE8D6D}" destId="{11486828-527E-40E8-8DD2-B17D0AD623B7}" srcOrd="0" destOrd="0" presId="urn:microsoft.com/office/officeart/2005/8/layout/orgChart1"/>
    <dgm:cxn modelId="{F82D1115-7871-4CEB-BF52-45F5F364AF9A}" type="presParOf" srcId="{921D885E-E323-4C48-A499-E3F1B9F15F73}" destId="{1601867A-7DAD-4A7F-BA7D-AB29ABA12280}" srcOrd="0" destOrd="0" presId="urn:microsoft.com/office/officeart/2005/8/layout/orgChart1"/>
    <dgm:cxn modelId="{96FA76ED-9EB6-4FEA-91AC-304C6D3556A5}" type="presParOf" srcId="{1601867A-7DAD-4A7F-BA7D-AB29ABA12280}" destId="{32D88118-78A5-43FE-BFD1-76AECCF7950C}" srcOrd="0" destOrd="0" presId="urn:microsoft.com/office/officeart/2005/8/layout/orgChart1"/>
    <dgm:cxn modelId="{EF55D819-A37B-4EB1-BD68-F62A85D28A59}" type="presParOf" srcId="{32D88118-78A5-43FE-BFD1-76AECCF7950C}" destId="{4CAC7F9E-0B64-4C25-87B7-67C7890A8A86}" srcOrd="0" destOrd="0" presId="urn:microsoft.com/office/officeart/2005/8/layout/orgChart1"/>
    <dgm:cxn modelId="{FE3C5319-9E43-4935-A461-4C3F20AA76D0}" type="presParOf" srcId="{32D88118-78A5-43FE-BFD1-76AECCF7950C}" destId="{F85B82D0-305F-4615-91B5-0B8E88294946}" srcOrd="1" destOrd="0" presId="urn:microsoft.com/office/officeart/2005/8/layout/orgChart1"/>
    <dgm:cxn modelId="{ACD6AD09-C515-46D2-B6CE-0D17E253C15B}" type="presParOf" srcId="{1601867A-7DAD-4A7F-BA7D-AB29ABA12280}" destId="{A8A85609-3F71-460A-93D6-0ABCC28483AA}" srcOrd="1" destOrd="0" presId="urn:microsoft.com/office/officeart/2005/8/layout/orgChart1"/>
    <dgm:cxn modelId="{E5718DC7-0CC5-451E-8C89-DAE91541C3B7}" type="presParOf" srcId="{A8A85609-3F71-460A-93D6-0ABCC28483AA}" destId="{79BCB2F3-5A63-4E07-80F6-BFDC9D6181AF}" srcOrd="0" destOrd="0" presId="urn:microsoft.com/office/officeart/2005/8/layout/orgChart1"/>
    <dgm:cxn modelId="{C5789083-C50A-4D5D-96A9-238C4DA2696D}" type="presParOf" srcId="{A8A85609-3F71-460A-93D6-0ABCC28483AA}" destId="{F9017531-2F23-413A-AA98-54B03B31A941}" srcOrd="1" destOrd="0" presId="urn:microsoft.com/office/officeart/2005/8/layout/orgChart1"/>
    <dgm:cxn modelId="{A276BC3E-21C2-477E-BF5B-688361EF2EDB}" type="presParOf" srcId="{F9017531-2F23-413A-AA98-54B03B31A941}" destId="{BDA7B3AF-12A4-4989-9443-EEEA943CC820}" srcOrd="0" destOrd="0" presId="urn:microsoft.com/office/officeart/2005/8/layout/orgChart1"/>
    <dgm:cxn modelId="{E45568CE-B19D-4BB6-B798-F2BB008D72DE}" type="presParOf" srcId="{BDA7B3AF-12A4-4989-9443-EEEA943CC820}" destId="{B9532FED-E2FB-42C0-900D-6FC6FC2EBFAB}" srcOrd="0" destOrd="0" presId="urn:microsoft.com/office/officeart/2005/8/layout/orgChart1"/>
    <dgm:cxn modelId="{80AC3323-9510-454E-88B8-CA44DE676083}" type="presParOf" srcId="{BDA7B3AF-12A4-4989-9443-EEEA943CC820}" destId="{559ECF44-86FA-4537-A76D-14A819137EA8}" srcOrd="1" destOrd="0" presId="urn:microsoft.com/office/officeart/2005/8/layout/orgChart1"/>
    <dgm:cxn modelId="{4474D397-F29C-4029-A41A-7D0F841EF050}" type="presParOf" srcId="{F9017531-2F23-413A-AA98-54B03B31A941}" destId="{A3854B3B-B573-4294-A15D-35EDB5A1EE35}" srcOrd="1" destOrd="0" presId="urn:microsoft.com/office/officeart/2005/8/layout/orgChart1"/>
    <dgm:cxn modelId="{1540587F-62B4-4E07-8EE5-FAB28547F99C}" type="presParOf" srcId="{F9017531-2F23-413A-AA98-54B03B31A941}" destId="{335CCE1E-C795-4AFB-BCAE-EA4D477D7BB6}" srcOrd="2" destOrd="0" presId="urn:microsoft.com/office/officeart/2005/8/layout/orgChart1"/>
    <dgm:cxn modelId="{282D82F1-68E0-4162-B7D7-DCAF331C8E79}" type="presParOf" srcId="{A8A85609-3F71-460A-93D6-0ABCC28483AA}" destId="{385E5F8F-88AD-4F93-AE50-9969E3CE0F31}" srcOrd="2" destOrd="0" presId="urn:microsoft.com/office/officeart/2005/8/layout/orgChart1"/>
    <dgm:cxn modelId="{DB06A664-FA37-4704-AF33-8995C9AEF337}" type="presParOf" srcId="{A8A85609-3F71-460A-93D6-0ABCC28483AA}" destId="{F29820DD-980C-4B31-A095-A2DE118A1D13}" srcOrd="3" destOrd="0" presId="urn:microsoft.com/office/officeart/2005/8/layout/orgChart1"/>
    <dgm:cxn modelId="{BBE9CA18-27EF-428A-8CB6-E4E8CB8A3F79}" type="presParOf" srcId="{F29820DD-980C-4B31-A095-A2DE118A1D13}" destId="{FFDA0227-5F86-4CCC-BD19-72FFA3ECCD81}" srcOrd="0" destOrd="0" presId="urn:microsoft.com/office/officeart/2005/8/layout/orgChart1"/>
    <dgm:cxn modelId="{115C59C9-00BE-4561-9353-906106460FD6}" type="presParOf" srcId="{FFDA0227-5F86-4CCC-BD19-72FFA3ECCD81}" destId="{69B2A531-1319-46B8-9C38-A0D7C2728B47}" srcOrd="0" destOrd="0" presId="urn:microsoft.com/office/officeart/2005/8/layout/orgChart1"/>
    <dgm:cxn modelId="{E8644AB5-1DCC-4E23-AB54-4E4FFC9D8786}" type="presParOf" srcId="{FFDA0227-5F86-4CCC-BD19-72FFA3ECCD81}" destId="{238298C8-D692-4E9D-B4C4-68E4D17AF856}" srcOrd="1" destOrd="0" presId="urn:microsoft.com/office/officeart/2005/8/layout/orgChart1"/>
    <dgm:cxn modelId="{2ABCEB25-AA20-436D-A7FA-A92EB356CC3D}" type="presParOf" srcId="{F29820DD-980C-4B31-A095-A2DE118A1D13}" destId="{87A98217-53A9-40EE-8528-6A12FF471DAE}" srcOrd="1" destOrd="0" presId="urn:microsoft.com/office/officeart/2005/8/layout/orgChart1"/>
    <dgm:cxn modelId="{1428CD34-88F4-40CC-85E1-6BEB4C8457D4}" type="presParOf" srcId="{F29820DD-980C-4B31-A095-A2DE118A1D13}" destId="{07162A82-F7F4-4E8A-A494-D01BED2621BF}" srcOrd="2" destOrd="0" presId="urn:microsoft.com/office/officeart/2005/8/layout/orgChart1"/>
    <dgm:cxn modelId="{00BC1DCA-BC3A-472F-8FE7-8263B589A6AC}" type="presParOf" srcId="{A8A85609-3F71-460A-93D6-0ABCC28483AA}" destId="{11486828-527E-40E8-8DD2-B17D0AD623B7}" srcOrd="4" destOrd="0" presId="urn:microsoft.com/office/officeart/2005/8/layout/orgChart1"/>
    <dgm:cxn modelId="{88C8070F-948A-4CB4-BBE9-4F90ACAC514B}" type="presParOf" srcId="{A8A85609-3F71-460A-93D6-0ABCC28483AA}" destId="{6033A861-5A68-4382-8DFA-4398B688E199}" srcOrd="5" destOrd="0" presId="urn:microsoft.com/office/officeart/2005/8/layout/orgChart1"/>
    <dgm:cxn modelId="{8BA9C6AC-717C-49E0-999B-0DF7164A78AE}" type="presParOf" srcId="{6033A861-5A68-4382-8DFA-4398B688E199}" destId="{4DBDD2E5-5627-4652-A498-34102435297A}" srcOrd="0" destOrd="0" presId="urn:microsoft.com/office/officeart/2005/8/layout/orgChart1"/>
    <dgm:cxn modelId="{812FD564-4561-478B-B639-D7AAB65DDA90}" type="presParOf" srcId="{4DBDD2E5-5627-4652-A498-34102435297A}" destId="{D15BC542-AB66-41D8-A25D-AB3462B29762}" srcOrd="0" destOrd="0" presId="urn:microsoft.com/office/officeart/2005/8/layout/orgChart1"/>
    <dgm:cxn modelId="{3F4C6D07-CFF5-4343-B07F-CA78197CA6E3}" type="presParOf" srcId="{4DBDD2E5-5627-4652-A498-34102435297A}" destId="{30D6B34B-4145-4774-8B3D-AA6069DC8938}" srcOrd="1" destOrd="0" presId="urn:microsoft.com/office/officeart/2005/8/layout/orgChart1"/>
    <dgm:cxn modelId="{055E022D-FDCB-4F01-865C-7C595BA66A10}" type="presParOf" srcId="{6033A861-5A68-4382-8DFA-4398B688E199}" destId="{D15D852A-90C6-4EBD-9C86-C55F6CB9AC8B}" srcOrd="1" destOrd="0" presId="urn:microsoft.com/office/officeart/2005/8/layout/orgChart1"/>
    <dgm:cxn modelId="{0FBB0A62-EA21-4E0F-95F1-C4F7EA3F0249}" type="presParOf" srcId="{6033A861-5A68-4382-8DFA-4398B688E199}" destId="{EF3E8E70-90A2-481D-8F82-68919F51DDE2}" srcOrd="2" destOrd="0" presId="urn:microsoft.com/office/officeart/2005/8/layout/orgChart1"/>
    <dgm:cxn modelId="{085F3DAF-43BC-4A62-A9F3-ECA012FCB34F}" type="presParOf" srcId="{A8A85609-3F71-460A-93D6-0ABCC28483AA}" destId="{6BE11FB1-A22C-46BC-B9BB-4A33A76BD70E}" srcOrd="6" destOrd="0" presId="urn:microsoft.com/office/officeart/2005/8/layout/orgChart1"/>
    <dgm:cxn modelId="{954E6ECF-8599-4F9C-B22B-EF25C8252397}" type="presParOf" srcId="{A8A85609-3F71-460A-93D6-0ABCC28483AA}" destId="{BEE99909-3B7D-4502-BEE0-4888D885D710}" srcOrd="7" destOrd="0" presId="urn:microsoft.com/office/officeart/2005/8/layout/orgChart1"/>
    <dgm:cxn modelId="{46DD76DB-B20F-44C4-B505-7DCF9717D9CE}" type="presParOf" srcId="{BEE99909-3B7D-4502-BEE0-4888D885D710}" destId="{F8F245B6-2BAC-44D7-8F6D-5FED4BE5AFC3}" srcOrd="0" destOrd="0" presId="urn:microsoft.com/office/officeart/2005/8/layout/orgChart1"/>
    <dgm:cxn modelId="{17B344C2-B7A7-4694-9ADD-9BAD03B1ADA4}" type="presParOf" srcId="{F8F245B6-2BAC-44D7-8F6D-5FED4BE5AFC3}" destId="{9D862752-6DDD-403E-93B4-895A3284E8EA}" srcOrd="0" destOrd="0" presId="urn:microsoft.com/office/officeart/2005/8/layout/orgChart1"/>
    <dgm:cxn modelId="{DA16E7F5-9D5A-414E-8D4C-FB8A5005DF68}" type="presParOf" srcId="{F8F245B6-2BAC-44D7-8F6D-5FED4BE5AFC3}" destId="{35FE5FB9-8607-4134-AEA6-CEFFD0F2C773}" srcOrd="1" destOrd="0" presId="urn:microsoft.com/office/officeart/2005/8/layout/orgChart1"/>
    <dgm:cxn modelId="{6DC3056E-3015-4361-9CAF-7AEBB7A046B5}" type="presParOf" srcId="{BEE99909-3B7D-4502-BEE0-4888D885D710}" destId="{E1E57450-7094-4C47-B550-218FDB248F11}" srcOrd="1" destOrd="0" presId="urn:microsoft.com/office/officeart/2005/8/layout/orgChart1"/>
    <dgm:cxn modelId="{D067E9A0-3BF5-4511-9CDB-E047E43C28FE}" type="presParOf" srcId="{BEE99909-3B7D-4502-BEE0-4888D885D710}" destId="{24AB26AB-0069-4791-8C43-091DD5C41F76}" srcOrd="2" destOrd="0" presId="urn:microsoft.com/office/officeart/2005/8/layout/orgChart1"/>
    <dgm:cxn modelId="{156B8B3F-28E8-4FB0-B428-24038E0E903C}" type="presParOf" srcId="{A8A85609-3F71-460A-93D6-0ABCC28483AA}" destId="{41F0E9E3-2D6A-4EF5-86E5-015DF8DFB9EC}" srcOrd="8" destOrd="0" presId="urn:microsoft.com/office/officeart/2005/8/layout/orgChart1"/>
    <dgm:cxn modelId="{B4D001B3-0356-4FC6-A0DD-5821BEBBFA11}" type="presParOf" srcId="{A8A85609-3F71-460A-93D6-0ABCC28483AA}" destId="{CDCF1BF1-C336-4882-A958-36F2F41A8D17}" srcOrd="9" destOrd="0" presId="urn:microsoft.com/office/officeart/2005/8/layout/orgChart1"/>
    <dgm:cxn modelId="{A2AC9459-F047-47DE-AEED-FBA425D65734}" type="presParOf" srcId="{CDCF1BF1-C336-4882-A958-36F2F41A8D17}" destId="{8A828C45-1125-442B-9D70-A10D947CBAA5}" srcOrd="0" destOrd="0" presId="urn:microsoft.com/office/officeart/2005/8/layout/orgChart1"/>
    <dgm:cxn modelId="{01CF07E2-0314-4C29-9B77-859C9CB443B9}" type="presParOf" srcId="{8A828C45-1125-442B-9D70-A10D947CBAA5}" destId="{4DDE890E-BF7C-437C-94F3-DCB07D4454CF}" srcOrd="0" destOrd="0" presId="urn:microsoft.com/office/officeart/2005/8/layout/orgChart1"/>
    <dgm:cxn modelId="{8BC9420E-BF48-42BA-B1A4-0910D10CF342}" type="presParOf" srcId="{8A828C45-1125-442B-9D70-A10D947CBAA5}" destId="{D97FD7B4-9E63-4F70-A661-4DDCE47524B9}" srcOrd="1" destOrd="0" presId="urn:microsoft.com/office/officeart/2005/8/layout/orgChart1"/>
    <dgm:cxn modelId="{B82FFA08-7211-40B1-95AA-8161B6D6C71F}" type="presParOf" srcId="{CDCF1BF1-C336-4882-A958-36F2F41A8D17}" destId="{B16C6186-F969-4422-A6A6-A1E55737B4D1}" srcOrd="1" destOrd="0" presId="urn:microsoft.com/office/officeart/2005/8/layout/orgChart1"/>
    <dgm:cxn modelId="{8D1D866C-D672-4C6A-8294-DC00B0F80454}" type="presParOf" srcId="{CDCF1BF1-C336-4882-A958-36F2F41A8D17}" destId="{FAFB8B0D-A3F1-42DE-9812-BBADFEE7341C}" srcOrd="2" destOrd="0" presId="urn:microsoft.com/office/officeart/2005/8/layout/orgChart1"/>
    <dgm:cxn modelId="{34DD388B-3616-45AC-B848-6D6AC0263870}" type="presParOf" srcId="{A8A85609-3F71-460A-93D6-0ABCC28483AA}" destId="{DFC7202C-DE4A-4D2E-8AF2-A2AA4B8B4E6D}" srcOrd="10" destOrd="0" presId="urn:microsoft.com/office/officeart/2005/8/layout/orgChart1"/>
    <dgm:cxn modelId="{E5E8797C-D1DB-426F-B60F-A7B2DFAAE1F0}" type="presParOf" srcId="{A8A85609-3F71-460A-93D6-0ABCC28483AA}" destId="{0D150C8E-EB69-4614-871B-72543409689A}" srcOrd="11" destOrd="0" presId="urn:microsoft.com/office/officeart/2005/8/layout/orgChart1"/>
    <dgm:cxn modelId="{EADE601D-331C-41FB-9406-738BFBEA82B7}" type="presParOf" srcId="{0D150C8E-EB69-4614-871B-72543409689A}" destId="{1C824CC6-59B7-4B22-8151-20E5E9760A9B}" srcOrd="0" destOrd="0" presId="urn:microsoft.com/office/officeart/2005/8/layout/orgChart1"/>
    <dgm:cxn modelId="{BA878CDC-EBBC-4AD9-94F0-08D3905083FC}" type="presParOf" srcId="{1C824CC6-59B7-4B22-8151-20E5E9760A9B}" destId="{081B1618-561E-40A1-B589-6F3A6FDEAE75}" srcOrd="0" destOrd="0" presId="urn:microsoft.com/office/officeart/2005/8/layout/orgChart1"/>
    <dgm:cxn modelId="{1C58EA62-C34A-4E34-8657-BA44EBAFBD4A}" type="presParOf" srcId="{1C824CC6-59B7-4B22-8151-20E5E9760A9B}" destId="{D648561C-D419-4BB3-9440-E57DF1AF7586}" srcOrd="1" destOrd="0" presId="urn:microsoft.com/office/officeart/2005/8/layout/orgChart1"/>
    <dgm:cxn modelId="{0E4EDFA1-1232-4D5D-9959-54EA821EBC7C}" type="presParOf" srcId="{0D150C8E-EB69-4614-871B-72543409689A}" destId="{10619F1B-B8BC-48DE-A449-34C1AE3562F9}" srcOrd="1" destOrd="0" presId="urn:microsoft.com/office/officeart/2005/8/layout/orgChart1"/>
    <dgm:cxn modelId="{8139AE63-C19E-4EE8-BBE0-413E45911C66}" type="presParOf" srcId="{0D150C8E-EB69-4614-871B-72543409689A}" destId="{4419DB6B-56D5-4E27-B9E2-E22CD6091ACC}" srcOrd="2" destOrd="0" presId="urn:microsoft.com/office/officeart/2005/8/layout/orgChart1"/>
    <dgm:cxn modelId="{02809A25-07D0-441A-93FD-A70BF6973E5A}" type="presParOf" srcId="{1601867A-7DAD-4A7F-BA7D-AB29ABA12280}" destId="{E27B0EF1-8423-4067-BF3F-EDA37DF62380}"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DBE34-6BEA-4668-A763-B7C709FD1B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1FD8B94-1464-4FE8-AFB3-2465D483FB3C}">
      <dgm:prSet phldrT="[Text]" custT="1"/>
      <dgm:spPr/>
      <dgm:t>
        <a:bodyPr/>
        <a:lstStyle/>
        <a:p>
          <a:r>
            <a:rPr lang="en-US" sz="1100">
              <a:solidFill>
                <a:sysClr val="windowText" lastClr="000000"/>
              </a:solidFill>
              <a:latin typeface="Calibri" pitchFamily="34" charset="0"/>
              <a:cs typeface="Calibri" pitchFamily="34" charset="0"/>
            </a:rPr>
            <a:t>Prepare Risk-based Audit Plan</a:t>
          </a:r>
        </a:p>
      </dgm:t>
    </dgm:pt>
    <dgm:pt modelId="{74F0D3FA-7E82-4FE8-8535-D59947D9AC41}" type="parTrans" cxnId="{07C64638-B905-48E5-B719-4623276925D4}">
      <dgm:prSet/>
      <dgm:spPr/>
      <dgm:t>
        <a:bodyPr/>
        <a:lstStyle/>
        <a:p>
          <a:endParaRPr lang="en-US" sz="1100">
            <a:solidFill>
              <a:sysClr val="windowText" lastClr="000000"/>
            </a:solidFill>
            <a:latin typeface="Calibri" pitchFamily="34" charset="0"/>
            <a:cs typeface="Calibri" pitchFamily="34" charset="0"/>
          </a:endParaRPr>
        </a:p>
      </dgm:t>
    </dgm:pt>
    <dgm:pt modelId="{5AE23812-35EC-4663-B205-08AFD0BC5CC0}" type="sibTrans" cxnId="{07C64638-B905-48E5-B719-4623276925D4}">
      <dgm:prSet custT="1"/>
      <dgm:spPr/>
      <dgm:t>
        <a:bodyPr/>
        <a:lstStyle/>
        <a:p>
          <a:endParaRPr lang="en-US" sz="1100">
            <a:solidFill>
              <a:sysClr val="windowText" lastClr="000000"/>
            </a:solidFill>
            <a:latin typeface="Calibri" pitchFamily="34" charset="0"/>
            <a:cs typeface="Calibri" pitchFamily="34" charset="0"/>
          </a:endParaRPr>
        </a:p>
      </dgm:t>
    </dgm:pt>
    <dgm:pt modelId="{6DFF0084-9980-43B0-B036-A58E63F44DFD}">
      <dgm:prSet phldrT="[Text]" custT="1"/>
      <dgm:spPr/>
      <dgm:t>
        <a:bodyPr/>
        <a:lstStyle/>
        <a:p>
          <a:r>
            <a:rPr lang="en-US" sz="1100">
              <a:solidFill>
                <a:sysClr val="windowText" lastClr="000000"/>
              </a:solidFill>
              <a:latin typeface="Calibri" pitchFamily="34" charset="0"/>
              <a:cs typeface="Calibri" pitchFamily="34" charset="0"/>
            </a:rPr>
            <a:t>Obtain buy-in from Manage-ment and AC</a:t>
          </a:r>
        </a:p>
      </dgm:t>
    </dgm:pt>
    <dgm:pt modelId="{516FB454-7805-4FA1-924A-FBE5E3E04E4D}" type="parTrans" cxnId="{FB20A6E4-25A4-499F-A923-A51FA8EF30E7}">
      <dgm:prSet/>
      <dgm:spPr/>
      <dgm:t>
        <a:bodyPr/>
        <a:lstStyle/>
        <a:p>
          <a:endParaRPr lang="en-US" sz="1100">
            <a:solidFill>
              <a:sysClr val="windowText" lastClr="000000"/>
            </a:solidFill>
            <a:latin typeface="Calibri" pitchFamily="34" charset="0"/>
            <a:cs typeface="Calibri" pitchFamily="34" charset="0"/>
          </a:endParaRPr>
        </a:p>
      </dgm:t>
    </dgm:pt>
    <dgm:pt modelId="{5CC94086-C291-4B9B-926C-5E298030C7E4}" type="sibTrans" cxnId="{FB20A6E4-25A4-499F-A923-A51FA8EF30E7}">
      <dgm:prSet custT="1"/>
      <dgm:spPr/>
      <dgm:t>
        <a:bodyPr/>
        <a:lstStyle/>
        <a:p>
          <a:endParaRPr lang="en-US" sz="1100">
            <a:solidFill>
              <a:sysClr val="windowText" lastClr="000000"/>
            </a:solidFill>
            <a:latin typeface="Calibri" pitchFamily="34" charset="0"/>
            <a:cs typeface="Calibri" pitchFamily="34" charset="0"/>
          </a:endParaRPr>
        </a:p>
      </dgm:t>
    </dgm:pt>
    <dgm:pt modelId="{C3D7CDE8-5E63-47B9-9DAA-0E767EB18090}">
      <dgm:prSet phldrT="[Text]" custT="1"/>
      <dgm:spPr/>
      <dgm:t>
        <a:bodyPr/>
        <a:lstStyle/>
        <a:p>
          <a:r>
            <a:rPr lang="en-US" sz="1100">
              <a:solidFill>
                <a:sysClr val="windowText" lastClr="000000"/>
              </a:solidFill>
              <a:latin typeface="Calibri" pitchFamily="34" charset="0"/>
              <a:cs typeface="Calibri" pitchFamily="34" charset="0"/>
            </a:rPr>
            <a:t>Preparation of Audit Programme/ Checklist</a:t>
          </a:r>
        </a:p>
      </dgm:t>
    </dgm:pt>
    <dgm:pt modelId="{0C3E5D99-3D7A-45F4-A7A9-D9C66C1EF793}" type="parTrans" cxnId="{AD473EB1-C07D-4AFE-ABF3-40829E2D9819}">
      <dgm:prSet/>
      <dgm:spPr/>
      <dgm:t>
        <a:bodyPr/>
        <a:lstStyle/>
        <a:p>
          <a:endParaRPr lang="en-US" sz="1100">
            <a:solidFill>
              <a:sysClr val="windowText" lastClr="000000"/>
            </a:solidFill>
            <a:latin typeface="Calibri" pitchFamily="34" charset="0"/>
            <a:cs typeface="Calibri" pitchFamily="34" charset="0"/>
          </a:endParaRPr>
        </a:p>
      </dgm:t>
    </dgm:pt>
    <dgm:pt modelId="{8DDCC886-F633-48E5-A782-76E66B558C35}" type="sibTrans" cxnId="{AD473EB1-C07D-4AFE-ABF3-40829E2D9819}">
      <dgm:prSet custT="1"/>
      <dgm:spPr/>
      <dgm:t>
        <a:bodyPr/>
        <a:lstStyle/>
        <a:p>
          <a:endParaRPr lang="en-US" sz="1100">
            <a:solidFill>
              <a:sysClr val="windowText" lastClr="000000"/>
            </a:solidFill>
            <a:latin typeface="Calibri" pitchFamily="34" charset="0"/>
            <a:cs typeface="Calibri" pitchFamily="34" charset="0"/>
          </a:endParaRPr>
        </a:p>
      </dgm:t>
    </dgm:pt>
    <dgm:pt modelId="{E4D71340-8E78-4F0D-BB83-A2E31BC1CAE5}">
      <dgm:prSet phldrT="[Text]" custT="1"/>
      <dgm:spPr/>
      <dgm:t>
        <a:bodyPr/>
        <a:lstStyle/>
        <a:p>
          <a:r>
            <a:rPr lang="en-US" sz="1100">
              <a:solidFill>
                <a:sysClr val="windowText" lastClr="000000"/>
              </a:solidFill>
              <a:latin typeface="Calibri" pitchFamily="34" charset="0"/>
              <a:cs typeface="Calibri" pitchFamily="34" charset="0"/>
            </a:rPr>
            <a:t>Fieldwork / Execution </a:t>
          </a:r>
        </a:p>
      </dgm:t>
    </dgm:pt>
    <dgm:pt modelId="{08F10EB7-9024-410C-A61C-131614E7F963}" type="parTrans" cxnId="{EF7608CF-250A-4E9B-B69D-3CAB4CCF15D4}">
      <dgm:prSet/>
      <dgm:spPr/>
      <dgm:t>
        <a:bodyPr/>
        <a:lstStyle/>
        <a:p>
          <a:endParaRPr lang="en-US" sz="1100">
            <a:solidFill>
              <a:sysClr val="windowText" lastClr="000000"/>
            </a:solidFill>
            <a:latin typeface="Calibri" pitchFamily="34" charset="0"/>
            <a:cs typeface="Calibri" pitchFamily="34" charset="0"/>
          </a:endParaRPr>
        </a:p>
      </dgm:t>
    </dgm:pt>
    <dgm:pt modelId="{893E329F-AD77-4FE6-9A02-67FA9CE9A8CA}" type="sibTrans" cxnId="{EF7608CF-250A-4E9B-B69D-3CAB4CCF15D4}">
      <dgm:prSet custT="1"/>
      <dgm:spPr/>
      <dgm:t>
        <a:bodyPr/>
        <a:lstStyle/>
        <a:p>
          <a:endParaRPr lang="en-US" sz="1100">
            <a:solidFill>
              <a:sysClr val="windowText" lastClr="000000"/>
            </a:solidFill>
            <a:latin typeface="Calibri" pitchFamily="34" charset="0"/>
            <a:cs typeface="Calibri" pitchFamily="34" charset="0"/>
          </a:endParaRPr>
        </a:p>
      </dgm:t>
    </dgm:pt>
    <dgm:pt modelId="{B2717F81-974F-4957-B49D-9A1DD024866B}">
      <dgm:prSet phldrT="[Text]" custT="1"/>
      <dgm:spPr/>
      <dgm:t>
        <a:bodyPr/>
        <a:lstStyle/>
        <a:p>
          <a:r>
            <a:rPr lang="en-US" sz="1100">
              <a:solidFill>
                <a:sysClr val="windowText" lastClr="000000"/>
              </a:solidFill>
              <a:latin typeface="Calibri" pitchFamily="34" charset="0"/>
              <a:cs typeface="Calibri" pitchFamily="34" charset="0"/>
            </a:rPr>
            <a:t>Reporting to Manage-ment </a:t>
          </a:r>
        </a:p>
      </dgm:t>
    </dgm:pt>
    <dgm:pt modelId="{239F90C7-40ED-4328-83A2-C3E092A3D4CF}" type="parTrans" cxnId="{09C0EF04-80AE-433B-9287-E6D68667DB25}">
      <dgm:prSet/>
      <dgm:spPr/>
      <dgm:t>
        <a:bodyPr/>
        <a:lstStyle/>
        <a:p>
          <a:endParaRPr lang="en-US" sz="1100">
            <a:solidFill>
              <a:sysClr val="windowText" lastClr="000000"/>
            </a:solidFill>
            <a:latin typeface="Calibri" pitchFamily="34" charset="0"/>
            <a:cs typeface="Calibri" pitchFamily="34" charset="0"/>
          </a:endParaRPr>
        </a:p>
      </dgm:t>
    </dgm:pt>
    <dgm:pt modelId="{50F0F84D-C9A0-4C07-9B87-54F7807BBB47}" type="sibTrans" cxnId="{09C0EF04-80AE-433B-9287-E6D68667DB25}">
      <dgm:prSet custT="1"/>
      <dgm:spPr/>
      <dgm:t>
        <a:bodyPr/>
        <a:lstStyle/>
        <a:p>
          <a:endParaRPr lang="en-US" sz="1100">
            <a:solidFill>
              <a:sysClr val="windowText" lastClr="000000"/>
            </a:solidFill>
            <a:latin typeface="Calibri" pitchFamily="34" charset="0"/>
            <a:cs typeface="Calibri" pitchFamily="34" charset="0"/>
          </a:endParaRPr>
        </a:p>
      </dgm:t>
    </dgm:pt>
    <dgm:pt modelId="{AB281718-D121-445C-A200-00315412C479}">
      <dgm:prSet phldrT="[Text]" custT="1"/>
      <dgm:spPr/>
      <dgm:t>
        <a:bodyPr/>
        <a:lstStyle/>
        <a:p>
          <a:r>
            <a:rPr lang="en-US" sz="1100">
              <a:solidFill>
                <a:sysClr val="windowText" lastClr="000000"/>
              </a:solidFill>
              <a:latin typeface="Calibri" pitchFamily="34" charset="0"/>
              <a:cs typeface="Calibri" pitchFamily="34" charset="0"/>
            </a:rPr>
            <a:t>Manage-ment Response</a:t>
          </a:r>
        </a:p>
      </dgm:t>
    </dgm:pt>
    <dgm:pt modelId="{36983EDE-8DBC-4C5F-A902-A34EC2DD90C7}" type="parTrans" cxnId="{BBADC2A0-7E22-4BCB-A0D9-0D1A2854B609}">
      <dgm:prSet/>
      <dgm:spPr/>
      <dgm:t>
        <a:bodyPr/>
        <a:lstStyle/>
        <a:p>
          <a:endParaRPr lang="en-US" sz="1100">
            <a:solidFill>
              <a:sysClr val="windowText" lastClr="000000"/>
            </a:solidFill>
            <a:latin typeface="Calibri" pitchFamily="34" charset="0"/>
            <a:cs typeface="Calibri" pitchFamily="34" charset="0"/>
          </a:endParaRPr>
        </a:p>
      </dgm:t>
    </dgm:pt>
    <dgm:pt modelId="{893C8568-ECAF-44B9-ABE0-BB4815EF2F14}" type="sibTrans" cxnId="{BBADC2A0-7E22-4BCB-A0D9-0D1A2854B609}">
      <dgm:prSet custT="1"/>
      <dgm:spPr/>
      <dgm:t>
        <a:bodyPr/>
        <a:lstStyle/>
        <a:p>
          <a:endParaRPr lang="en-US" sz="1100">
            <a:solidFill>
              <a:sysClr val="windowText" lastClr="000000"/>
            </a:solidFill>
            <a:latin typeface="Calibri" pitchFamily="34" charset="0"/>
            <a:cs typeface="Calibri" pitchFamily="34" charset="0"/>
          </a:endParaRPr>
        </a:p>
      </dgm:t>
    </dgm:pt>
    <dgm:pt modelId="{25050456-14F8-46B0-BB74-2D114A36DDA6}">
      <dgm:prSet phldrT="[Text]" custT="1"/>
      <dgm:spPr/>
      <dgm:t>
        <a:bodyPr/>
        <a:lstStyle/>
        <a:p>
          <a:r>
            <a:rPr lang="en-US" sz="1100">
              <a:solidFill>
                <a:sysClr val="windowText" lastClr="000000"/>
              </a:solidFill>
              <a:latin typeface="Calibri" pitchFamily="34" charset="0"/>
              <a:cs typeface="Calibri" pitchFamily="34" charset="0"/>
            </a:rPr>
            <a:t>Debrief </a:t>
          </a:r>
        </a:p>
      </dgm:t>
    </dgm:pt>
    <dgm:pt modelId="{73C39F1C-EEB4-4FA6-BFDA-7157A4F4309F}" type="parTrans" cxnId="{B43F59BA-3254-4B25-BFA0-8DD4EE7CDBFC}">
      <dgm:prSet/>
      <dgm:spPr/>
      <dgm:t>
        <a:bodyPr/>
        <a:lstStyle/>
        <a:p>
          <a:endParaRPr lang="en-US" sz="1100">
            <a:solidFill>
              <a:sysClr val="windowText" lastClr="000000"/>
            </a:solidFill>
            <a:latin typeface="Calibri" pitchFamily="34" charset="0"/>
            <a:cs typeface="Calibri" pitchFamily="34" charset="0"/>
          </a:endParaRPr>
        </a:p>
      </dgm:t>
    </dgm:pt>
    <dgm:pt modelId="{DB049A3A-AF37-4F01-82B8-2DA981B8539C}" type="sibTrans" cxnId="{B43F59BA-3254-4B25-BFA0-8DD4EE7CDBFC}">
      <dgm:prSet custT="1"/>
      <dgm:spPr/>
      <dgm:t>
        <a:bodyPr/>
        <a:lstStyle/>
        <a:p>
          <a:endParaRPr lang="en-US" sz="1100">
            <a:solidFill>
              <a:sysClr val="windowText" lastClr="000000"/>
            </a:solidFill>
            <a:latin typeface="Calibri" pitchFamily="34" charset="0"/>
            <a:cs typeface="Calibri" pitchFamily="34" charset="0"/>
          </a:endParaRPr>
        </a:p>
      </dgm:t>
    </dgm:pt>
    <dgm:pt modelId="{FE60E89C-7226-478E-BE5B-53A05357B5A9}" type="pres">
      <dgm:prSet presAssocID="{FBADBE34-6BEA-4668-A763-B7C709FD1B57}" presName="cycle" presStyleCnt="0">
        <dgm:presLayoutVars>
          <dgm:dir/>
          <dgm:resizeHandles val="exact"/>
        </dgm:presLayoutVars>
      </dgm:prSet>
      <dgm:spPr/>
    </dgm:pt>
    <dgm:pt modelId="{354EF5D7-A4DB-4462-BF08-9CFAFA28315A}" type="pres">
      <dgm:prSet presAssocID="{81FD8B94-1464-4FE8-AFB3-2465D483FB3C}" presName="node" presStyleLbl="node1" presStyleIdx="0" presStyleCnt="7">
        <dgm:presLayoutVars>
          <dgm:bulletEnabled val="1"/>
        </dgm:presLayoutVars>
      </dgm:prSet>
      <dgm:spPr/>
    </dgm:pt>
    <dgm:pt modelId="{EB389D24-3B44-4766-9B48-C1497EADD951}" type="pres">
      <dgm:prSet presAssocID="{5AE23812-35EC-4663-B205-08AFD0BC5CC0}" presName="sibTrans" presStyleLbl="sibTrans2D1" presStyleIdx="0" presStyleCnt="7"/>
      <dgm:spPr/>
    </dgm:pt>
    <dgm:pt modelId="{D209574B-6B81-476C-AD10-683441F66E6A}" type="pres">
      <dgm:prSet presAssocID="{5AE23812-35EC-4663-B205-08AFD0BC5CC0}" presName="connectorText" presStyleLbl="sibTrans2D1" presStyleIdx="0" presStyleCnt="7"/>
      <dgm:spPr/>
    </dgm:pt>
    <dgm:pt modelId="{A8C89D5E-4433-4BFC-9B91-3193098EF5FD}" type="pres">
      <dgm:prSet presAssocID="{6DFF0084-9980-43B0-B036-A58E63F44DFD}" presName="node" presStyleLbl="node1" presStyleIdx="1" presStyleCnt="7">
        <dgm:presLayoutVars>
          <dgm:bulletEnabled val="1"/>
        </dgm:presLayoutVars>
      </dgm:prSet>
      <dgm:spPr/>
    </dgm:pt>
    <dgm:pt modelId="{5644EC36-A0EC-437D-A4BA-4A3A7B4C4974}" type="pres">
      <dgm:prSet presAssocID="{5CC94086-C291-4B9B-926C-5E298030C7E4}" presName="sibTrans" presStyleLbl="sibTrans2D1" presStyleIdx="1" presStyleCnt="7"/>
      <dgm:spPr/>
    </dgm:pt>
    <dgm:pt modelId="{DD868D42-EF40-43F9-855B-CA008CCE3F6C}" type="pres">
      <dgm:prSet presAssocID="{5CC94086-C291-4B9B-926C-5E298030C7E4}" presName="connectorText" presStyleLbl="sibTrans2D1" presStyleIdx="1" presStyleCnt="7"/>
      <dgm:spPr/>
    </dgm:pt>
    <dgm:pt modelId="{3873EFE0-80B9-4206-9887-03FAC9CBB7DD}" type="pres">
      <dgm:prSet presAssocID="{C3D7CDE8-5E63-47B9-9DAA-0E767EB18090}" presName="node" presStyleLbl="node1" presStyleIdx="2" presStyleCnt="7" custScaleX="106825">
        <dgm:presLayoutVars>
          <dgm:bulletEnabled val="1"/>
        </dgm:presLayoutVars>
      </dgm:prSet>
      <dgm:spPr/>
    </dgm:pt>
    <dgm:pt modelId="{8B6CB42C-62D3-4367-87D4-54A0EA463DA3}" type="pres">
      <dgm:prSet presAssocID="{8DDCC886-F633-48E5-A782-76E66B558C35}" presName="sibTrans" presStyleLbl="sibTrans2D1" presStyleIdx="2" presStyleCnt="7"/>
      <dgm:spPr/>
    </dgm:pt>
    <dgm:pt modelId="{8476B951-0CF5-4566-86DB-B921DCB74E2F}" type="pres">
      <dgm:prSet presAssocID="{8DDCC886-F633-48E5-A782-76E66B558C35}" presName="connectorText" presStyleLbl="sibTrans2D1" presStyleIdx="2" presStyleCnt="7"/>
      <dgm:spPr/>
    </dgm:pt>
    <dgm:pt modelId="{13B715B1-E02C-4A2E-BBA2-6783344F0E29}" type="pres">
      <dgm:prSet presAssocID="{E4D71340-8E78-4F0D-BB83-A2E31BC1CAE5}" presName="node" presStyleLbl="node1" presStyleIdx="3" presStyleCnt="7">
        <dgm:presLayoutVars>
          <dgm:bulletEnabled val="1"/>
        </dgm:presLayoutVars>
      </dgm:prSet>
      <dgm:spPr/>
    </dgm:pt>
    <dgm:pt modelId="{555F4CB4-E802-48D4-BB6B-024E08A4A9C1}" type="pres">
      <dgm:prSet presAssocID="{893E329F-AD77-4FE6-9A02-67FA9CE9A8CA}" presName="sibTrans" presStyleLbl="sibTrans2D1" presStyleIdx="3" presStyleCnt="7"/>
      <dgm:spPr/>
    </dgm:pt>
    <dgm:pt modelId="{55473850-B591-4A2B-9327-D68E573438D0}" type="pres">
      <dgm:prSet presAssocID="{893E329F-AD77-4FE6-9A02-67FA9CE9A8CA}" presName="connectorText" presStyleLbl="sibTrans2D1" presStyleIdx="3" presStyleCnt="7"/>
      <dgm:spPr/>
    </dgm:pt>
    <dgm:pt modelId="{CEA0D9A2-48A1-4CE7-91D4-C8520049D96E}" type="pres">
      <dgm:prSet presAssocID="{B2717F81-974F-4957-B49D-9A1DD024866B}" presName="node" presStyleLbl="node1" presStyleIdx="4" presStyleCnt="7">
        <dgm:presLayoutVars>
          <dgm:bulletEnabled val="1"/>
        </dgm:presLayoutVars>
      </dgm:prSet>
      <dgm:spPr/>
    </dgm:pt>
    <dgm:pt modelId="{7788DE50-65B0-4F78-B432-835D189A51D4}" type="pres">
      <dgm:prSet presAssocID="{50F0F84D-C9A0-4C07-9B87-54F7807BBB47}" presName="sibTrans" presStyleLbl="sibTrans2D1" presStyleIdx="4" presStyleCnt="7"/>
      <dgm:spPr/>
    </dgm:pt>
    <dgm:pt modelId="{62C93A63-542F-4B0B-A93D-EC6C5F2C3DB7}" type="pres">
      <dgm:prSet presAssocID="{50F0F84D-C9A0-4C07-9B87-54F7807BBB47}" presName="connectorText" presStyleLbl="sibTrans2D1" presStyleIdx="4" presStyleCnt="7"/>
      <dgm:spPr/>
    </dgm:pt>
    <dgm:pt modelId="{F33E8C91-5BF3-430C-93F2-8D2882F289EE}" type="pres">
      <dgm:prSet presAssocID="{AB281718-D121-445C-A200-00315412C479}" presName="node" presStyleLbl="node1" presStyleIdx="5" presStyleCnt="7">
        <dgm:presLayoutVars>
          <dgm:bulletEnabled val="1"/>
        </dgm:presLayoutVars>
      </dgm:prSet>
      <dgm:spPr/>
    </dgm:pt>
    <dgm:pt modelId="{434BD7D4-A6C2-463B-AAB1-11C24A46A7F0}" type="pres">
      <dgm:prSet presAssocID="{893C8568-ECAF-44B9-ABE0-BB4815EF2F14}" presName="sibTrans" presStyleLbl="sibTrans2D1" presStyleIdx="5" presStyleCnt="7"/>
      <dgm:spPr/>
    </dgm:pt>
    <dgm:pt modelId="{FA0072C5-7157-4FE1-94DD-664A89C3AF5A}" type="pres">
      <dgm:prSet presAssocID="{893C8568-ECAF-44B9-ABE0-BB4815EF2F14}" presName="connectorText" presStyleLbl="sibTrans2D1" presStyleIdx="5" presStyleCnt="7"/>
      <dgm:spPr/>
    </dgm:pt>
    <dgm:pt modelId="{1A278F3A-7ED3-4623-AC52-4B3019DC2B30}" type="pres">
      <dgm:prSet presAssocID="{25050456-14F8-46B0-BB74-2D114A36DDA6}" presName="node" presStyleLbl="node1" presStyleIdx="6" presStyleCnt="7">
        <dgm:presLayoutVars>
          <dgm:bulletEnabled val="1"/>
        </dgm:presLayoutVars>
      </dgm:prSet>
      <dgm:spPr/>
    </dgm:pt>
    <dgm:pt modelId="{B781C2A2-AC1D-4458-9485-69111578C751}" type="pres">
      <dgm:prSet presAssocID="{DB049A3A-AF37-4F01-82B8-2DA981B8539C}" presName="sibTrans" presStyleLbl="sibTrans2D1" presStyleIdx="6" presStyleCnt="7"/>
      <dgm:spPr/>
    </dgm:pt>
    <dgm:pt modelId="{9019350A-937B-459F-80FC-588C719CE7F8}" type="pres">
      <dgm:prSet presAssocID="{DB049A3A-AF37-4F01-82B8-2DA981B8539C}" presName="connectorText" presStyleLbl="sibTrans2D1" presStyleIdx="6" presStyleCnt="7"/>
      <dgm:spPr/>
    </dgm:pt>
  </dgm:ptLst>
  <dgm:cxnLst>
    <dgm:cxn modelId="{09C0EF04-80AE-433B-9287-E6D68667DB25}" srcId="{FBADBE34-6BEA-4668-A763-B7C709FD1B57}" destId="{B2717F81-974F-4957-B49D-9A1DD024866B}" srcOrd="4" destOrd="0" parTransId="{239F90C7-40ED-4328-83A2-C3E092A3D4CF}" sibTransId="{50F0F84D-C9A0-4C07-9B87-54F7807BBB47}"/>
    <dgm:cxn modelId="{F2266110-0296-40B5-849D-E89AF5090C3E}" type="presOf" srcId="{DB049A3A-AF37-4F01-82B8-2DA981B8539C}" destId="{B781C2A2-AC1D-4458-9485-69111578C751}" srcOrd="0" destOrd="0" presId="urn:microsoft.com/office/officeart/2005/8/layout/cycle2"/>
    <dgm:cxn modelId="{7A0A6713-A4A4-4A17-AF3A-6439776F2B47}" type="presOf" srcId="{893E329F-AD77-4FE6-9A02-67FA9CE9A8CA}" destId="{555F4CB4-E802-48D4-BB6B-024E08A4A9C1}" srcOrd="0" destOrd="0" presId="urn:microsoft.com/office/officeart/2005/8/layout/cycle2"/>
    <dgm:cxn modelId="{8382D218-29EC-48DF-B2BE-267EEF251091}" type="presOf" srcId="{893C8568-ECAF-44B9-ABE0-BB4815EF2F14}" destId="{434BD7D4-A6C2-463B-AAB1-11C24A46A7F0}" srcOrd="0" destOrd="0" presId="urn:microsoft.com/office/officeart/2005/8/layout/cycle2"/>
    <dgm:cxn modelId="{07C64638-B905-48E5-B719-4623276925D4}" srcId="{FBADBE34-6BEA-4668-A763-B7C709FD1B57}" destId="{81FD8B94-1464-4FE8-AFB3-2465D483FB3C}" srcOrd="0" destOrd="0" parTransId="{74F0D3FA-7E82-4FE8-8535-D59947D9AC41}" sibTransId="{5AE23812-35EC-4663-B205-08AFD0BC5CC0}"/>
    <dgm:cxn modelId="{FD983544-854F-457F-92CD-1F3C0392547D}" type="presOf" srcId="{50F0F84D-C9A0-4C07-9B87-54F7807BBB47}" destId="{7788DE50-65B0-4F78-B432-835D189A51D4}" srcOrd="0" destOrd="0" presId="urn:microsoft.com/office/officeart/2005/8/layout/cycle2"/>
    <dgm:cxn modelId="{70B8DB47-4B17-4462-95F0-54BF2EC8AE5A}" type="presOf" srcId="{5CC94086-C291-4B9B-926C-5E298030C7E4}" destId="{5644EC36-A0EC-437D-A4BA-4A3A7B4C4974}" srcOrd="0" destOrd="0" presId="urn:microsoft.com/office/officeart/2005/8/layout/cycle2"/>
    <dgm:cxn modelId="{13CD6F5E-FB26-473C-B4B6-CCBAE0ABBDC4}" type="presOf" srcId="{25050456-14F8-46B0-BB74-2D114A36DDA6}" destId="{1A278F3A-7ED3-4623-AC52-4B3019DC2B30}" srcOrd="0" destOrd="0" presId="urn:microsoft.com/office/officeart/2005/8/layout/cycle2"/>
    <dgm:cxn modelId="{657EDE74-59CD-40DC-BAED-40C11E8F7549}" type="presOf" srcId="{E4D71340-8E78-4F0D-BB83-A2E31BC1CAE5}" destId="{13B715B1-E02C-4A2E-BBA2-6783344F0E29}" srcOrd="0" destOrd="0" presId="urn:microsoft.com/office/officeart/2005/8/layout/cycle2"/>
    <dgm:cxn modelId="{A3C3FA86-786C-4303-8F48-E39B3A3219E2}" type="presOf" srcId="{893E329F-AD77-4FE6-9A02-67FA9CE9A8CA}" destId="{55473850-B591-4A2B-9327-D68E573438D0}" srcOrd="1" destOrd="0" presId="urn:microsoft.com/office/officeart/2005/8/layout/cycle2"/>
    <dgm:cxn modelId="{A18B3F8B-2275-4425-88A9-DC5A21560716}" type="presOf" srcId="{6DFF0084-9980-43B0-B036-A58E63F44DFD}" destId="{A8C89D5E-4433-4BFC-9B91-3193098EF5FD}" srcOrd="0" destOrd="0" presId="urn:microsoft.com/office/officeart/2005/8/layout/cycle2"/>
    <dgm:cxn modelId="{BAAC3590-F1B5-45B1-85B8-AF05B38FB1F2}" type="presOf" srcId="{FBADBE34-6BEA-4668-A763-B7C709FD1B57}" destId="{FE60E89C-7226-478E-BE5B-53A05357B5A9}" srcOrd="0" destOrd="0" presId="urn:microsoft.com/office/officeart/2005/8/layout/cycle2"/>
    <dgm:cxn modelId="{C563A890-2723-405E-971B-1B2ECC9F818F}" type="presOf" srcId="{C3D7CDE8-5E63-47B9-9DAA-0E767EB18090}" destId="{3873EFE0-80B9-4206-9887-03FAC9CBB7DD}" srcOrd="0" destOrd="0" presId="urn:microsoft.com/office/officeart/2005/8/layout/cycle2"/>
    <dgm:cxn modelId="{DCAD1F9F-1FD2-4619-A0F0-87A8AE2D9D1F}" type="presOf" srcId="{AB281718-D121-445C-A200-00315412C479}" destId="{F33E8C91-5BF3-430C-93F2-8D2882F289EE}" srcOrd="0" destOrd="0" presId="urn:microsoft.com/office/officeart/2005/8/layout/cycle2"/>
    <dgm:cxn modelId="{BBADC2A0-7E22-4BCB-A0D9-0D1A2854B609}" srcId="{FBADBE34-6BEA-4668-A763-B7C709FD1B57}" destId="{AB281718-D121-445C-A200-00315412C479}" srcOrd="5" destOrd="0" parTransId="{36983EDE-8DBC-4C5F-A902-A34EC2DD90C7}" sibTransId="{893C8568-ECAF-44B9-ABE0-BB4815EF2F14}"/>
    <dgm:cxn modelId="{B49EF2A1-A059-4C56-8F56-D48534E1270E}" type="presOf" srcId="{8DDCC886-F633-48E5-A782-76E66B558C35}" destId="{8B6CB42C-62D3-4367-87D4-54A0EA463DA3}" srcOrd="0" destOrd="0" presId="urn:microsoft.com/office/officeart/2005/8/layout/cycle2"/>
    <dgm:cxn modelId="{AD473EB1-C07D-4AFE-ABF3-40829E2D9819}" srcId="{FBADBE34-6BEA-4668-A763-B7C709FD1B57}" destId="{C3D7CDE8-5E63-47B9-9DAA-0E767EB18090}" srcOrd="2" destOrd="0" parTransId="{0C3E5D99-3D7A-45F4-A7A9-D9C66C1EF793}" sibTransId="{8DDCC886-F633-48E5-A782-76E66B558C35}"/>
    <dgm:cxn modelId="{B43F59BA-3254-4B25-BFA0-8DD4EE7CDBFC}" srcId="{FBADBE34-6BEA-4668-A763-B7C709FD1B57}" destId="{25050456-14F8-46B0-BB74-2D114A36DDA6}" srcOrd="6" destOrd="0" parTransId="{73C39F1C-EEB4-4FA6-BFDA-7157A4F4309F}" sibTransId="{DB049A3A-AF37-4F01-82B8-2DA981B8539C}"/>
    <dgm:cxn modelId="{E31F93BD-D8E2-493A-9A95-3C303B1D3B0C}" type="presOf" srcId="{893C8568-ECAF-44B9-ABE0-BB4815EF2F14}" destId="{FA0072C5-7157-4FE1-94DD-664A89C3AF5A}" srcOrd="1" destOrd="0" presId="urn:microsoft.com/office/officeart/2005/8/layout/cycle2"/>
    <dgm:cxn modelId="{08EEBDC7-693F-4E29-B9B0-B1892841FB32}" type="presOf" srcId="{81FD8B94-1464-4FE8-AFB3-2465D483FB3C}" destId="{354EF5D7-A4DB-4462-BF08-9CFAFA28315A}" srcOrd="0" destOrd="0" presId="urn:microsoft.com/office/officeart/2005/8/layout/cycle2"/>
    <dgm:cxn modelId="{721A11CE-FF7E-4E6B-8304-6809D733ED7B}" type="presOf" srcId="{50F0F84D-C9A0-4C07-9B87-54F7807BBB47}" destId="{62C93A63-542F-4B0B-A93D-EC6C5F2C3DB7}" srcOrd="1" destOrd="0" presId="urn:microsoft.com/office/officeart/2005/8/layout/cycle2"/>
    <dgm:cxn modelId="{EF7608CF-250A-4E9B-B69D-3CAB4CCF15D4}" srcId="{FBADBE34-6BEA-4668-A763-B7C709FD1B57}" destId="{E4D71340-8E78-4F0D-BB83-A2E31BC1CAE5}" srcOrd="3" destOrd="0" parTransId="{08F10EB7-9024-410C-A61C-131614E7F963}" sibTransId="{893E329F-AD77-4FE6-9A02-67FA9CE9A8CA}"/>
    <dgm:cxn modelId="{FCB055DE-EBF8-4E34-A0E5-3E4BCC1D64EA}" type="presOf" srcId="{5CC94086-C291-4B9B-926C-5E298030C7E4}" destId="{DD868D42-EF40-43F9-855B-CA008CCE3F6C}" srcOrd="1" destOrd="0" presId="urn:microsoft.com/office/officeart/2005/8/layout/cycle2"/>
    <dgm:cxn modelId="{1AAAB9E2-F8CA-4249-993A-0C7556FCD655}" type="presOf" srcId="{5AE23812-35EC-4663-B205-08AFD0BC5CC0}" destId="{D209574B-6B81-476C-AD10-683441F66E6A}" srcOrd="1" destOrd="0" presId="urn:microsoft.com/office/officeart/2005/8/layout/cycle2"/>
    <dgm:cxn modelId="{ECED06E3-D71E-41D6-94D4-32CF3466C3DA}" type="presOf" srcId="{8DDCC886-F633-48E5-A782-76E66B558C35}" destId="{8476B951-0CF5-4566-86DB-B921DCB74E2F}" srcOrd="1" destOrd="0" presId="urn:microsoft.com/office/officeart/2005/8/layout/cycle2"/>
    <dgm:cxn modelId="{FB20A6E4-25A4-499F-A923-A51FA8EF30E7}" srcId="{FBADBE34-6BEA-4668-A763-B7C709FD1B57}" destId="{6DFF0084-9980-43B0-B036-A58E63F44DFD}" srcOrd="1" destOrd="0" parTransId="{516FB454-7805-4FA1-924A-FBE5E3E04E4D}" sibTransId="{5CC94086-C291-4B9B-926C-5E298030C7E4}"/>
    <dgm:cxn modelId="{1AB20FF6-6C19-4236-AE39-C3124A51F5D8}" type="presOf" srcId="{DB049A3A-AF37-4F01-82B8-2DA981B8539C}" destId="{9019350A-937B-459F-80FC-588C719CE7F8}" srcOrd="1" destOrd="0" presId="urn:microsoft.com/office/officeart/2005/8/layout/cycle2"/>
    <dgm:cxn modelId="{33AF82FB-26C2-4DC3-91D3-EAC84124160A}" type="presOf" srcId="{5AE23812-35EC-4663-B205-08AFD0BC5CC0}" destId="{EB389D24-3B44-4766-9B48-C1497EADD951}" srcOrd="0" destOrd="0" presId="urn:microsoft.com/office/officeart/2005/8/layout/cycle2"/>
    <dgm:cxn modelId="{449BA9FF-0064-413A-A813-758DB5C3E14C}" type="presOf" srcId="{B2717F81-974F-4957-B49D-9A1DD024866B}" destId="{CEA0D9A2-48A1-4CE7-91D4-C8520049D96E}" srcOrd="0" destOrd="0" presId="urn:microsoft.com/office/officeart/2005/8/layout/cycle2"/>
    <dgm:cxn modelId="{58DBAE13-F671-4CE4-8A42-5BCEAB005677}" type="presParOf" srcId="{FE60E89C-7226-478E-BE5B-53A05357B5A9}" destId="{354EF5D7-A4DB-4462-BF08-9CFAFA28315A}" srcOrd="0" destOrd="0" presId="urn:microsoft.com/office/officeart/2005/8/layout/cycle2"/>
    <dgm:cxn modelId="{2641FBEA-1C4D-4AC8-868C-A78560010DBA}" type="presParOf" srcId="{FE60E89C-7226-478E-BE5B-53A05357B5A9}" destId="{EB389D24-3B44-4766-9B48-C1497EADD951}" srcOrd="1" destOrd="0" presId="urn:microsoft.com/office/officeart/2005/8/layout/cycle2"/>
    <dgm:cxn modelId="{432944EB-D100-436C-B6E2-26BD482F393E}" type="presParOf" srcId="{EB389D24-3B44-4766-9B48-C1497EADD951}" destId="{D209574B-6B81-476C-AD10-683441F66E6A}" srcOrd="0" destOrd="0" presId="urn:microsoft.com/office/officeart/2005/8/layout/cycle2"/>
    <dgm:cxn modelId="{6AEB1AC6-C9D5-4B34-A8B3-65B17A96C526}" type="presParOf" srcId="{FE60E89C-7226-478E-BE5B-53A05357B5A9}" destId="{A8C89D5E-4433-4BFC-9B91-3193098EF5FD}" srcOrd="2" destOrd="0" presId="urn:microsoft.com/office/officeart/2005/8/layout/cycle2"/>
    <dgm:cxn modelId="{0CB9F505-0A1D-4099-BAE8-F77F18813439}" type="presParOf" srcId="{FE60E89C-7226-478E-BE5B-53A05357B5A9}" destId="{5644EC36-A0EC-437D-A4BA-4A3A7B4C4974}" srcOrd="3" destOrd="0" presId="urn:microsoft.com/office/officeart/2005/8/layout/cycle2"/>
    <dgm:cxn modelId="{094CFE0C-550D-45C8-A250-76C7B1C06FD3}" type="presParOf" srcId="{5644EC36-A0EC-437D-A4BA-4A3A7B4C4974}" destId="{DD868D42-EF40-43F9-855B-CA008CCE3F6C}" srcOrd="0" destOrd="0" presId="urn:microsoft.com/office/officeart/2005/8/layout/cycle2"/>
    <dgm:cxn modelId="{60BF2A0B-913A-42E4-B284-2D1BC3AAF1EB}" type="presParOf" srcId="{FE60E89C-7226-478E-BE5B-53A05357B5A9}" destId="{3873EFE0-80B9-4206-9887-03FAC9CBB7DD}" srcOrd="4" destOrd="0" presId="urn:microsoft.com/office/officeart/2005/8/layout/cycle2"/>
    <dgm:cxn modelId="{47931746-A482-4748-A2D0-48C191E7A08B}" type="presParOf" srcId="{FE60E89C-7226-478E-BE5B-53A05357B5A9}" destId="{8B6CB42C-62D3-4367-87D4-54A0EA463DA3}" srcOrd="5" destOrd="0" presId="urn:microsoft.com/office/officeart/2005/8/layout/cycle2"/>
    <dgm:cxn modelId="{3C1CF0AD-504A-46A4-8412-B63038CE9732}" type="presParOf" srcId="{8B6CB42C-62D3-4367-87D4-54A0EA463DA3}" destId="{8476B951-0CF5-4566-86DB-B921DCB74E2F}" srcOrd="0" destOrd="0" presId="urn:microsoft.com/office/officeart/2005/8/layout/cycle2"/>
    <dgm:cxn modelId="{93B0EA58-7F31-4728-B084-F4D0B59F17FE}" type="presParOf" srcId="{FE60E89C-7226-478E-BE5B-53A05357B5A9}" destId="{13B715B1-E02C-4A2E-BBA2-6783344F0E29}" srcOrd="6" destOrd="0" presId="urn:microsoft.com/office/officeart/2005/8/layout/cycle2"/>
    <dgm:cxn modelId="{A9AD41CB-7F81-436C-9029-38ACBAFDF861}" type="presParOf" srcId="{FE60E89C-7226-478E-BE5B-53A05357B5A9}" destId="{555F4CB4-E802-48D4-BB6B-024E08A4A9C1}" srcOrd="7" destOrd="0" presId="urn:microsoft.com/office/officeart/2005/8/layout/cycle2"/>
    <dgm:cxn modelId="{F4EE7E66-C44B-4187-8FDB-D1011ED46AEE}" type="presParOf" srcId="{555F4CB4-E802-48D4-BB6B-024E08A4A9C1}" destId="{55473850-B591-4A2B-9327-D68E573438D0}" srcOrd="0" destOrd="0" presId="urn:microsoft.com/office/officeart/2005/8/layout/cycle2"/>
    <dgm:cxn modelId="{ED5DCE3A-162C-4FEE-AD95-5CD584E83107}" type="presParOf" srcId="{FE60E89C-7226-478E-BE5B-53A05357B5A9}" destId="{CEA0D9A2-48A1-4CE7-91D4-C8520049D96E}" srcOrd="8" destOrd="0" presId="urn:microsoft.com/office/officeart/2005/8/layout/cycle2"/>
    <dgm:cxn modelId="{7837FF4B-CF42-4C52-9AE7-6B5795F4CC0A}" type="presParOf" srcId="{FE60E89C-7226-478E-BE5B-53A05357B5A9}" destId="{7788DE50-65B0-4F78-B432-835D189A51D4}" srcOrd="9" destOrd="0" presId="urn:microsoft.com/office/officeart/2005/8/layout/cycle2"/>
    <dgm:cxn modelId="{AABACF52-F6E5-44B0-ADC5-5AB94EC9A738}" type="presParOf" srcId="{7788DE50-65B0-4F78-B432-835D189A51D4}" destId="{62C93A63-542F-4B0B-A93D-EC6C5F2C3DB7}" srcOrd="0" destOrd="0" presId="urn:microsoft.com/office/officeart/2005/8/layout/cycle2"/>
    <dgm:cxn modelId="{C215E379-93DE-4988-82F2-F44632F0DD01}" type="presParOf" srcId="{FE60E89C-7226-478E-BE5B-53A05357B5A9}" destId="{F33E8C91-5BF3-430C-93F2-8D2882F289EE}" srcOrd="10" destOrd="0" presId="urn:microsoft.com/office/officeart/2005/8/layout/cycle2"/>
    <dgm:cxn modelId="{104B4816-DFEA-410A-8C51-2F3110C21782}" type="presParOf" srcId="{FE60E89C-7226-478E-BE5B-53A05357B5A9}" destId="{434BD7D4-A6C2-463B-AAB1-11C24A46A7F0}" srcOrd="11" destOrd="0" presId="urn:microsoft.com/office/officeart/2005/8/layout/cycle2"/>
    <dgm:cxn modelId="{C54D4D9C-9805-48A9-A129-29E7AA377A55}" type="presParOf" srcId="{434BD7D4-A6C2-463B-AAB1-11C24A46A7F0}" destId="{FA0072C5-7157-4FE1-94DD-664A89C3AF5A}" srcOrd="0" destOrd="0" presId="urn:microsoft.com/office/officeart/2005/8/layout/cycle2"/>
    <dgm:cxn modelId="{9484E181-B155-4982-916A-2B61EFD34DB0}" type="presParOf" srcId="{FE60E89C-7226-478E-BE5B-53A05357B5A9}" destId="{1A278F3A-7ED3-4623-AC52-4B3019DC2B30}" srcOrd="12" destOrd="0" presId="urn:microsoft.com/office/officeart/2005/8/layout/cycle2"/>
    <dgm:cxn modelId="{3A0D7B4E-6F1E-404C-8981-4ED893E4AB82}" type="presParOf" srcId="{FE60E89C-7226-478E-BE5B-53A05357B5A9}" destId="{B781C2A2-AC1D-4458-9485-69111578C751}" srcOrd="13" destOrd="0" presId="urn:microsoft.com/office/officeart/2005/8/layout/cycle2"/>
    <dgm:cxn modelId="{B6131E0B-7B1F-4FE7-96DD-8E3A70F7A26C}" type="presParOf" srcId="{B781C2A2-AC1D-4458-9485-69111578C751}" destId="{9019350A-937B-459F-80FC-588C719CE7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27B304-6C05-4BB4-A237-E95BD8F58CE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4EE6068E-07FE-4148-A261-343F6CE7BD8C}">
      <dgm:prSet phldrT="[Text]" custT="1"/>
      <dgm:spPr>
        <a:ln>
          <a:solidFill>
            <a:schemeClr val="accent6">
              <a:lumMod val="75000"/>
            </a:schemeClr>
          </a:solidFill>
        </a:ln>
      </dgm:spPr>
      <dgm:t>
        <a:bodyPr/>
        <a:lstStyle/>
        <a:p>
          <a:r>
            <a:rPr lang="en-US" sz="2000"/>
            <a:t>Fraud Control</a:t>
          </a:r>
        </a:p>
      </dgm:t>
    </dgm:pt>
    <dgm:pt modelId="{08E73E4C-E296-4377-A79C-89B33A630D2F}" type="parTrans" cxnId="{1D084C93-6477-4442-8880-5EDD218453AB}">
      <dgm:prSet/>
      <dgm:spPr/>
      <dgm:t>
        <a:bodyPr/>
        <a:lstStyle/>
        <a:p>
          <a:endParaRPr lang="en-US"/>
        </a:p>
      </dgm:t>
    </dgm:pt>
    <dgm:pt modelId="{246B6F70-DE23-4AE9-BA02-D002128FF14B}" type="sibTrans" cxnId="{1D084C93-6477-4442-8880-5EDD218453AB}">
      <dgm:prSet/>
      <dgm:spPr/>
      <dgm:t>
        <a:bodyPr/>
        <a:lstStyle/>
        <a:p>
          <a:endParaRPr lang="en-US"/>
        </a:p>
      </dgm:t>
    </dgm:pt>
    <dgm:pt modelId="{E15C6E78-59A0-41F2-84B1-7440942B20B7}">
      <dgm:prSet phldrT="[Text]"/>
      <dgm:spPr>
        <a:ln>
          <a:solidFill>
            <a:schemeClr val="accent6">
              <a:lumMod val="75000"/>
            </a:schemeClr>
          </a:solidFill>
        </a:ln>
      </dgm:spPr>
      <dgm:t>
        <a:bodyPr/>
        <a:lstStyle/>
        <a:p>
          <a:r>
            <a:rPr lang="en-US"/>
            <a:t>Prevention</a:t>
          </a:r>
        </a:p>
      </dgm:t>
    </dgm:pt>
    <dgm:pt modelId="{53AEE9F7-67B8-486C-99A3-BCBD8277EDCE}" type="parTrans" cxnId="{74F06C4E-15E8-4CE6-AC99-5C27CFB35E11}">
      <dgm:prSet/>
      <dgm:spPr/>
      <dgm:t>
        <a:bodyPr/>
        <a:lstStyle/>
        <a:p>
          <a:endParaRPr lang="en-US"/>
        </a:p>
      </dgm:t>
    </dgm:pt>
    <dgm:pt modelId="{4BF0CBE2-7B0F-4F69-BB91-746C05BC26FC}" type="sibTrans" cxnId="{74F06C4E-15E8-4CE6-AC99-5C27CFB35E11}">
      <dgm:prSet/>
      <dgm:spPr/>
      <dgm:t>
        <a:bodyPr/>
        <a:lstStyle/>
        <a:p>
          <a:endParaRPr lang="en-US"/>
        </a:p>
      </dgm:t>
    </dgm:pt>
    <dgm:pt modelId="{E90610A8-453B-4C8E-83A4-181783995C20}">
      <dgm:prSet phldrT="[Text]"/>
      <dgm:spPr>
        <a:ln>
          <a:solidFill>
            <a:schemeClr val="accent6">
              <a:lumMod val="75000"/>
            </a:schemeClr>
          </a:solidFill>
        </a:ln>
      </dgm:spPr>
      <dgm:t>
        <a:bodyPr/>
        <a:lstStyle/>
        <a:p>
          <a:r>
            <a:rPr lang="en-US"/>
            <a:t>Detection</a:t>
          </a:r>
        </a:p>
      </dgm:t>
    </dgm:pt>
    <dgm:pt modelId="{5DB6F0C4-E264-4169-877B-7653182E147B}" type="parTrans" cxnId="{2E1232D4-B50A-416E-BD0E-7E4C6C3D87D9}">
      <dgm:prSet/>
      <dgm:spPr/>
      <dgm:t>
        <a:bodyPr/>
        <a:lstStyle/>
        <a:p>
          <a:endParaRPr lang="en-US"/>
        </a:p>
      </dgm:t>
    </dgm:pt>
    <dgm:pt modelId="{64AB7756-95F6-4B28-A3EC-E79133FF0766}" type="sibTrans" cxnId="{2E1232D4-B50A-416E-BD0E-7E4C6C3D87D9}">
      <dgm:prSet/>
      <dgm:spPr/>
      <dgm:t>
        <a:bodyPr/>
        <a:lstStyle/>
        <a:p>
          <a:endParaRPr lang="en-US"/>
        </a:p>
      </dgm:t>
    </dgm:pt>
    <dgm:pt modelId="{C06A0F07-2925-4AA0-850F-64DC7E60ABE6}">
      <dgm:prSet phldrT="[Text]"/>
      <dgm:spPr>
        <a:ln>
          <a:solidFill>
            <a:schemeClr val="accent6">
              <a:lumMod val="75000"/>
            </a:schemeClr>
          </a:solidFill>
        </a:ln>
      </dgm:spPr>
      <dgm:t>
        <a:bodyPr/>
        <a:lstStyle/>
        <a:p>
          <a:r>
            <a:rPr lang="en-US"/>
            <a:t>Investigation</a:t>
          </a:r>
        </a:p>
      </dgm:t>
    </dgm:pt>
    <dgm:pt modelId="{149A8094-A7C9-43A5-90C4-1D2DCFEA7D29}" type="parTrans" cxnId="{3A10BA15-8AAE-4725-BE1D-F44788CA97B6}">
      <dgm:prSet/>
      <dgm:spPr/>
      <dgm:t>
        <a:bodyPr/>
        <a:lstStyle/>
        <a:p>
          <a:endParaRPr lang="en-US"/>
        </a:p>
      </dgm:t>
    </dgm:pt>
    <dgm:pt modelId="{096752F0-3508-453F-B3BC-6756CD376F09}" type="sibTrans" cxnId="{3A10BA15-8AAE-4725-BE1D-F44788CA97B6}">
      <dgm:prSet/>
      <dgm:spPr/>
      <dgm:t>
        <a:bodyPr/>
        <a:lstStyle/>
        <a:p>
          <a:endParaRPr lang="en-US"/>
        </a:p>
      </dgm:t>
    </dgm:pt>
    <dgm:pt modelId="{2A34706F-1A4D-4366-ABE1-13DEEC4C7286}" type="pres">
      <dgm:prSet presAssocID="{A427B304-6C05-4BB4-A237-E95BD8F58CE1}" presName="Name0" presStyleCnt="0">
        <dgm:presLayoutVars>
          <dgm:chPref val="1"/>
          <dgm:dir/>
          <dgm:animOne val="branch"/>
          <dgm:animLvl val="lvl"/>
          <dgm:resizeHandles/>
        </dgm:presLayoutVars>
      </dgm:prSet>
      <dgm:spPr/>
    </dgm:pt>
    <dgm:pt modelId="{37D9E5CC-257E-43EC-996B-B63E78B7FB88}" type="pres">
      <dgm:prSet presAssocID="{4EE6068E-07FE-4148-A261-343F6CE7BD8C}" presName="vertOne" presStyleCnt="0"/>
      <dgm:spPr/>
    </dgm:pt>
    <dgm:pt modelId="{D5116263-5732-4BE4-B2F0-F96E9DCC4DB0}" type="pres">
      <dgm:prSet presAssocID="{4EE6068E-07FE-4148-A261-343F6CE7BD8C}" presName="txOne" presStyleLbl="node0" presStyleIdx="0" presStyleCnt="1" custScaleY="50405" custLinFactY="7911" custLinFactNeighborX="603" custLinFactNeighborY="100000">
        <dgm:presLayoutVars>
          <dgm:chPref val="3"/>
        </dgm:presLayoutVars>
      </dgm:prSet>
      <dgm:spPr/>
    </dgm:pt>
    <dgm:pt modelId="{E66D25CB-8938-4633-A08E-2B58E5438563}" type="pres">
      <dgm:prSet presAssocID="{4EE6068E-07FE-4148-A261-343F6CE7BD8C}" presName="parTransOne" presStyleCnt="0"/>
      <dgm:spPr/>
    </dgm:pt>
    <dgm:pt modelId="{B9D68F6E-917F-4BCE-B7F3-7AB6CE2EB018}" type="pres">
      <dgm:prSet presAssocID="{4EE6068E-07FE-4148-A261-343F6CE7BD8C}" presName="horzOne" presStyleCnt="0"/>
      <dgm:spPr/>
    </dgm:pt>
    <dgm:pt modelId="{C0D057A0-FC09-4B0C-B866-4C76C260DD77}" type="pres">
      <dgm:prSet presAssocID="{E15C6E78-59A0-41F2-84B1-7440942B20B7}" presName="vertTwo" presStyleCnt="0"/>
      <dgm:spPr/>
    </dgm:pt>
    <dgm:pt modelId="{B32602D2-6D7D-4437-829D-79865BB75DE0}" type="pres">
      <dgm:prSet presAssocID="{E15C6E78-59A0-41F2-84B1-7440942B20B7}" presName="txTwo" presStyleLbl="node2" presStyleIdx="0" presStyleCnt="3">
        <dgm:presLayoutVars>
          <dgm:chPref val="3"/>
        </dgm:presLayoutVars>
      </dgm:prSet>
      <dgm:spPr/>
    </dgm:pt>
    <dgm:pt modelId="{2842660E-0A53-4F42-B61C-526F63613FD6}" type="pres">
      <dgm:prSet presAssocID="{E15C6E78-59A0-41F2-84B1-7440942B20B7}" presName="horzTwo" presStyleCnt="0"/>
      <dgm:spPr/>
    </dgm:pt>
    <dgm:pt modelId="{D67C4EA0-8F5C-49E8-99D3-734FC815C671}" type="pres">
      <dgm:prSet presAssocID="{4BF0CBE2-7B0F-4F69-BB91-746C05BC26FC}" presName="sibSpaceTwo" presStyleCnt="0"/>
      <dgm:spPr/>
    </dgm:pt>
    <dgm:pt modelId="{1FAC1A18-FDA0-4766-ABEA-FADDDB1C66DC}" type="pres">
      <dgm:prSet presAssocID="{E90610A8-453B-4C8E-83A4-181783995C20}" presName="vertTwo" presStyleCnt="0"/>
      <dgm:spPr/>
    </dgm:pt>
    <dgm:pt modelId="{5ED22D63-A457-48FE-8029-2071F4108653}" type="pres">
      <dgm:prSet presAssocID="{E90610A8-453B-4C8E-83A4-181783995C20}" presName="txTwo" presStyleLbl="node2" presStyleIdx="1" presStyleCnt="3">
        <dgm:presLayoutVars>
          <dgm:chPref val="3"/>
        </dgm:presLayoutVars>
      </dgm:prSet>
      <dgm:spPr/>
    </dgm:pt>
    <dgm:pt modelId="{1B76A73B-0897-4CA0-8AF1-367348E86F51}" type="pres">
      <dgm:prSet presAssocID="{E90610A8-453B-4C8E-83A4-181783995C20}" presName="horzTwo" presStyleCnt="0"/>
      <dgm:spPr/>
    </dgm:pt>
    <dgm:pt modelId="{9677F083-6E6A-4841-96E2-62DB5B41A179}" type="pres">
      <dgm:prSet presAssocID="{64AB7756-95F6-4B28-A3EC-E79133FF0766}" presName="sibSpaceTwo" presStyleCnt="0"/>
      <dgm:spPr/>
    </dgm:pt>
    <dgm:pt modelId="{9B9FC823-D7F5-4384-8E6E-AD0A6736F1D2}" type="pres">
      <dgm:prSet presAssocID="{C06A0F07-2925-4AA0-850F-64DC7E60ABE6}" presName="vertTwo" presStyleCnt="0"/>
      <dgm:spPr/>
    </dgm:pt>
    <dgm:pt modelId="{903EF0FE-C32D-4FE8-AC6D-B7CB31B396B8}" type="pres">
      <dgm:prSet presAssocID="{C06A0F07-2925-4AA0-850F-64DC7E60ABE6}" presName="txTwo" presStyleLbl="node2" presStyleIdx="2" presStyleCnt="3">
        <dgm:presLayoutVars>
          <dgm:chPref val="3"/>
        </dgm:presLayoutVars>
      </dgm:prSet>
      <dgm:spPr/>
    </dgm:pt>
    <dgm:pt modelId="{34F374B8-886F-42C6-90DC-A76AF8249A47}" type="pres">
      <dgm:prSet presAssocID="{C06A0F07-2925-4AA0-850F-64DC7E60ABE6}" presName="horzTwo" presStyleCnt="0"/>
      <dgm:spPr/>
    </dgm:pt>
  </dgm:ptLst>
  <dgm:cxnLst>
    <dgm:cxn modelId="{3C2D900C-A8CA-491A-B238-435818780B5F}" type="presOf" srcId="{E15C6E78-59A0-41F2-84B1-7440942B20B7}" destId="{B32602D2-6D7D-4437-829D-79865BB75DE0}" srcOrd="0" destOrd="0" presId="urn:microsoft.com/office/officeart/2005/8/layout/hierarchy4"/>
    <dgm:cxn modelId="{3A10BA15-8AAE-4725-BE1D-F44788CA97B6}" srcId="{4EE6068E-07FE-4148-A261-343F6CE7BD8C}" destId="{C06A0F07-2925-4AA0-850F-64DC7E60ABE6}" srcOrd="2" destOrd="0" parTransId="{149A8094-A7C9-43A5-90C4-1D2DCFEA7D29}" sibTransId="{096752F0-3508-453F-B3BC-6756CD376F09}"/>
    <dgm:cxn modelId="{5A6CFD2F-4215-4202-AB73-EF2706BB16C4}" type="presOf" srcId="{C06A0F07-2925-4AA0-850F-64DC7E60ABE6}" destId="{903EF0FE-C32D-4FE8-AC6D-B7CB31B396B8}" srcOrd="0" destOrd="0" presId="urn:microsoft.com/office/officeart/2005/8/layout/hierarchy4"/>
    <dgm:cxn modelId="{74F06C4E-15E8-4CE6-AC99-5C27CFB35E11}" srcId="{4EE6068E-07FE-4148-A261-343F6CE7BD8C}" destId="{E15C6E78-59A0-41F2-84B1-7440942B20B7}" srcOrd="0" destOrd="0" parTransId="{53AEE9F7-67B8-486C-99A3-BCBD8277EDCE}" sibTransId="{4BF0CBE2-7B0F-4F69-BB91-746C05BC26FC}"/>
    <dgm:cxn modelId="{DFF4BA6F-E03B-4D6B-9684-30A11D061250}" type="presOf" srcId="{4EE6068E-07FE-4148-A261-343F6CE7BD8C}" destId="{D5116263-5732-4BE4-B2F0-F96E9DCC4DB0}" srcOrd="0" destOrd="0" presId="urn:microsoft.com/office/officeart/2005/8/layout/hierarchy4"/>
    <dgm:cxn modelId="{1D084C93-6477-4442-8880-5EDD218453AB}" srcId="{A427B304-6C05-4BB4-A237-E95BD8F58CE1}" destId="{4EE6068E-07FE-4148-A261-343F6CE7BD8C}" srcOrd="0" destOrd="0" parTransId="{08E73E4C-E296-4377-A79C-89B33A630D2F}" sibTransId="{246B6F70-DE23-4AE9-BA02-D002128FF14B}"/>
    <dgm:cxn modelId="{7A9D6695-5B74-4BD3-AC84-A3E9ACC7FA7B}" type="presOf" srcId="{A427B304-6C05-4BB4-A237-E95BD8F58CE1}" destId="{2A34706F-1A4D-4366-ABE1-13DEEC4C7286}" srcOrd="0" destOrd="0" presId="urn:microsoft.com/office/officeart/2005/8/layout/hierarchy4"/>
    <dgm:cxn modelId="{2E1232D4-B50A-416E-BD0E-7E4C6C3D87D9}" srcId="{4EE6068E-07FE-4148-A261-343F6CE7BD8C}" destId="{E90610A8-453B-4C8E-83A4-181783995C20}" srcOrd="1" destOrd="0" parTransId="{5DB6F0C4-E264-4169-877B-7653182E147B}" sibTransId="{64AB7756-95F6-4B28-A3EC-E79133FF0766}"/>
    <dgm:cxn modelId="{033D16FC-62A3-44D0-8465-39CF8963CF0A}" type="presOf" srcId="{E90610A8-453B-4C8E-83A4-181783995C20}" destId="{5ED22D63-A457-48FE-8029-2071F4108653}" srcOrd="0" destOrd="0" presId="urn:microsoft.com/office/officeart/2005/8/layout/hierarchy4"/>
    <dgm:cxn modelId="{1EB15341-F68B-44C6-9791-E98C01F316D4}" type="presParOf" srcId="{2A34706F-1A4D-4366-ABE1-13DEEC4C7286}" destId="{37D9E5CC-257E-43EC-996B-B63E78B7FB88}" srcOrd="0" destOrd="0" presId="urn:microsoft.com/office/officeart/2005/8/layout/hierarchy4"/>
    <dgm:cxn modelId="{CA87FC93-EF09-4E29-8BE4-F84CB9C9F5EE}" type="presParOf" srcId="{37D9E5CC-257E-43EC-996B-B63E78B7FB88}" destId="{D5116263-5732-4BE4-B2F0-F96E9DCC4DB0}" srcOrd="0" destOrd="0" presId="urn:microsoft.com/office/officeart/2005/8/layout/hierarchy4"/>
    <dgm:cxn modelId="{E30FB7FF-FA64-4F9A-ACB7-04FAE53990FE}" type="presParOf" srcId="{37D9E5CC-257E-43EC-996B-B63E78B7FB88}" destId="{E66D25CB-8938-4633-A08E-2B58E5438563}" srcOrd="1" destOrd="0" presId="urn:microsoft.com/office/officeart/2005/8/layout/hierarchy4"/>
    <dgm:cxn modelId="{E58AF5C5-E635-4EF0-AA55-19E86B3EC354}" type="presParOf" srcId="{37D9E5CC-257E-43EC-996B-B63E78B7FB88}" destId="{B9D68F6E-917F-4BCE-B7F3-7AB6CE2EB018}" srcOrd="2" destOrd="0" presId="urn:microsoft.com/office/officeart/2005/8/layout/hierarchy4"/>
    <dgm:cxn modelId="{C0F3DD47-0840-4D08-B33F-0EC58BF43974}" type="presParOf" srcId="{B9D68F6E-917F-4BCE-B7F3-7AB6CE2EB018}" destId="{C0D057A0-FC09-4B0C-B866-4C76C260DD77}" srcOrd="0" destOrd="0" presId="urn:microsoft.com/office/officeart/2005/8/layout/hierarchy4"/>
    <dgm:cxn modelId="{4975B5EC-2E14-41EB-9ABD-0E4A80A78E69}" type="presParOf" srcId="{C0D057A0-FC09-4B0C-B866-4C76C260DD77}" destId="{B32602D2-6D7D-4437-829D-79865BB75DE0}" srcOrd="0" destOrd="0" presId="urn:microsoft.com/office/officeart/2005/8/layout/hierarchy4"/>
    <dgm:cxn modelId="{85B1C16E-FA24-4E27-B93A-96AA8284E0B4}" type="presParOf" srcId="{C0D057A0-FC09-4B0C-B866-4C76C260DD77}" destId="{2842660E-0A53-4F42-B61C-526F63613FD6}" srcOrd="1" destOrd="0" presId="urn:microsoft.com/office/officeart/2005/8/layout/hierarchy4"/>
    <dgm:cxn modelId="{A594A0E5-C596-4CF3-8F71-3DB589A46739}" type="presParOf" srcId="{B9D68F6E-917F-4BCE-B7F3-7AB6CE2EB018}" destId="{D67C4EA0-8F5C-49E8-99D3-734FC815C671}" srcOrd="1" destOrd="0" presId="urn:microsoft.com/office/officeart/2005/8/layout/hierarchy4"/>
    <dgm:cxn modelId="{DF5122FF-9BF9-493A-97B4-1A53FFB6DAEB}" type="presParOf" srcId="{B9D68F6E-917F-4BCE-B7F3-7AB6CE2EB018}" destId="{1FAC1A18-FDA0-4766-ABEA-FADDDB1C66DC}" srcOrd="2" destOrd="0" presId="urn:microsoft.com/office/officeart/2005/8/layout/hierarchy4"/>
    <dgm:cxn modelId="{4AFD149A-59EE-4CDC-AB79-36F6A26AB8BC}" type="presParOf" srcId="{1FAC1A18-FDA0-4766-ABEA-FADDDB1C66DC}" destId="{5ED22D63-A457-48FE-8029-2071F4108653}" srcOrd="0" destOrd="0" presId="urn:microsoft.com/office/officeart/2005/8/layout/hierarchy4"/>
    <dgm:cxn modelId="{0BC358B9-E88A-4859-94A5-A624110A86C1}" type="presParOf" srcId="{1FAC1A18-FDA0-4766-ABEA-FADDDB1C66DC}" destId="{1B76A73B-0897-4CA0-8AF1-367348E86F51}" srcOrd="1" destOrd="0" presId="urn:microsoft.com/office/officeart/2005/8/layout/hierarchy4"/>
    <dgm:cxn modelId="{0AE2EF8F-DD24-489A-8B1A-89D4DA10C94E}" type="presParOf" srcId="{B9D68F6E-917F-4BCE-B7F3-7AB6CE2EB018}" destId="{9677F083-6E6A-4841-96E2-62DB5B41A179}" srcOrd="3" destOrd="0" presId="urn:microsoft.com/office/officeart/2005/8/layout/hierarchy4"/>
    <dgm:cxn modelId="{B1CF8851-A1B8-4729-82BB-ED36A3580F1A}" type="presParOf" srcId="{B9D68F6E-917F-4BCE-B7F3-7AB6CE2EB018}" destId="{9B9FC823-D7F5-4384-8E6E-AD0A6736F1D2}" srcOrd="4" destOrd="0" presId="urn:microsoft.com/office/officeart/2005/8/layout/hierarchy4"/>
    <dgm:cxn modelId="{410B2020-61D6-4BB7-94CD-6D499EBF5CF3}" type="presParOf" srcId="{9B9FC823-D7F5-4384-8E6E-AD0A6736F1D2}" destId="{903EF0FE-C32D-4FE8-AC6D-B7CB31B396B8}" srcOrd="0" destOrd="0" presId="urn:microsoft.com/office/officeart/2005/8/layout/hierarchy4"/>
    <dgm:cxn modelId="{65501CB4-07AD-4C26-BD5B-23096C01B39C}" type="presParOf" srcId="{9B9FC823-D7F5-4384-8E6E-AD0A6736F1D2}" destId="{34F374B8-886F-42C6-90DC-A76AF8249A4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E2B1CB-0C73-4235-87AC-B8F4B9032D2D}" type="doc">
      <dgm:prSet loTypeId="urn:microsoft.com/office/officeart/2005/8/layout/hierarchy3" loCatId="list" qsTypeId="urn:microsoft.com/office/officeart/2005/8/quickstyle/3d3" qsCatId="3D" csTypeId="urn:microsoft.com/office/officeart/2005/8/colors/accent3_2" csCatId="accent3" phldr="1"/>
      <dgm:spPr/>
      <dgm:t>
        <a:bodyPr/>
        <a:lstStyle/>
        <a:p>
          <a:endParaRPr lang="en-US"/>
        </a:p>
      </dgm:t>
    </dgm:pt>
    <dgm:pt modelId="{C594976C-1C4B-46B5-A79D-F339F1D771AD}" type="pres">
      <dgm:prSet presAssocID="{BFE2B1CB-0C73-4235-87AC-B8F4B9032D2D}" presName="diagram" presStyleCnt="0">
        <dgm:presLayoutVars>
          <dgm:chPref val="1"/>
          <dgm:dir/>
          <dgm:animOne val="branch"/>
          <dgm:animLvl val="lvl"/>
          <dgm:resizeHandles/>
        </dgm:presLayoutVars>
      </dgm:prSet>
      <dgm:spPr/>
    </dgm:pt>
  </dgm:ptLst>
  <dgm:cxnLst>
    <dgm:cxn modelId="{4FE3BF94-91BA-40CF-A33D-F74394B36436}" type="presOf" srcId="{BFE2B1CB-0C73-4235-87AC-B8F4B9032D2D}" destId="{C594976C-1C4B-46B5-A79D-F339F1D771AD}"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7202C-DE4A-4D2E-8AF2-A2AA4B8B4E6D}">
      <dsp:nvSpPr>
        <dsp:cNvPr id="0" name=""/>
        <dsp:cNvSpPr/>
      </dsp:nvSpPr>
      <dsp:spPr>
        <a:xfrm>
          <a:off x="3833723" y="544452"/>
          <a:ext cx="1926668" cy="138696"/>
        </a:xfrm>
        <a:custGeom>
          <a:avLst/>
          <a:gdLst/>
          <a:ahLst/>
          <a:cxnLst/>
          <a:rect l="0" t="0" r="0" b="0"/>
          <a:pathLst>
            <a:path>
              <a:moveTo>
                <a:pt x="0" y="0"/>
              </a:moveTo>
              <a:lnTo>
                <a:pt x="0" y="69442"/>
              </a:lnTo>
              <a:lnTo>
                <a:pt x="1926668" y="69442"/>
              </a:lnTo>
              <a:lnTo>
                <a:pt x="1926668" y="138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F0E9E3-2D6A-4EF5-86E5-015DF8DFB9EC}">
      <dsp:nvSpPr>
        <dsp:cNvPr id="0" name=""/>
        <dsp:cNvSpPr/>
      </dsp:nvSpPr>
      <dsp:spPr>
        <a:xfrm>
          <a:off x="3833723" y="544452"/>
          <a:ext cx="1069823" cy="138884"/>
        </a:xfrm>
        <a:custGeom>
          <a:avLst/>
          <a:gdLst/>
          <a:ahLst/>
          <a:cxnLst/>
          <a:rect l="0" t="0" r="0" b="0"/>
          <a:pathLst>
            <a:path>
              <a:moveTo>
                <a:pt x="0" y="0"/>
              </a:moveTo>
              <a:lnTo>
                <a:pt x="0" y="69631"/>
              </a:lnTo>
              <a:lnTo>
                <a:pt x="1069823" y="69631"/>
              </a:lnTo>
              <a:lnTo>
                <a:pt x="1069823"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11FB1-A22C-46BC-B9BB-4A33A76BD70E}">
      <dsp:nvSpPr>
        <dsp:cNvPr id="0" name=""/>
        <dsp:cNvSpPr/>
      </dsp:nvSpPr>
      <dsp:spPr>
        <a:xfrm>
          <a:off x="3833723" y="544452"/>
          <a:ext cx="271757" cy="138884"/>
        </a:xfrm>
        <a:custGeom>
          <a:avLst/>
          <a:gdLst/>
          <a:ahLst/>
          <a:cxnLst/>
          <a:rect l="0" t="0" r="0" b="0"/>
          <a:pathLst>
            <a:path>
              <a:moveTo>
                <a:pt x="0" y="0"/>
              </a:moveTo>
              <a:lnTo>
                <a:pt x="0" y="69631"/>
              </a:lnTo>
              <a:lnTo>
                <a:pt x="271757" y="69631"/>
              </a:lnTo>
              <a:lnTo>
                <a:pt x="271757"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86828-527E-40E8-8DD2-B17D0AD623B7}">
      <dsp:nvSpPr>
        <dsp:cNvPr id="0" name=""/>
        <dsp:cNvSpPr/>
      </dsp:nvSpPr>
      <dsp:spPr>
        <a:xfrm>
          <a:off x="3307415" y="544452"/>
          <a:ext cx="526307" cy="138884"/>
        </a:xfrm>
        <a:custGeom>
          <a:avLst/>
          <a:gdLst/>
          <a:ahLst/>
          <a:cxnLst/>
          <a:rect l="0" t="0" r="0" b="0"/>
          <a:pathLst>
            <a:path>
              <a:moveTo>
                <a:pt x="526307" y="0"/>
              </a:moveTo>
              <a:lnTo>
                <a:pt x="526307" y="69631"/>
              </a:lnTo>
              <a:lnTo>
                <a:pt x="0" y="69631"/>
              </a:lnTo>
              <a:lnTo>
                <a:pt x="0"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5E5F8F-88AD-4F93-AE50-9969E3CE0F31}">
      <dsp:nvSpPr>
        <dsp:cNvPr id="0" name=""/>
        <dsp:cNvSpPr/>
      </dsp:nvSpPr>
      <dsp:spPr>
        <a:xfrm>
          <a:off x="2509349" y="544452"/>
          <a:ext cx="1324373" cy="138884"/>
        </a:xfrm>
        <a:custGeom>
          <a:avLst/>
          <a:gdLst/>
          <a:ahLst/>
          <a:cxnLst/>
          <a:rect l="0" t="0" r="0" b="0"/>
          <a:pathLst>
            <a:path>
              <a:moveTo>
                <a:pt x="1324373" y="0"/>
              </a:moveTo>
              <a:lnTo>
                <a:pt x="1324373" y="69631"/>
              </a:lnTo>
              <a:lnTo>
                <a:pt x="0" y="69631"/>
              </a:lnTo>
              <a:lnTo>
                <a:pt x="0"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CB2F3-5A63-4E07-80F6-BFDC9D6181AF}">
      <dsp:nvSpPr>
        <dsp:cNvPr id="0" name=""/>
        <dsp:cNvSpPr/>
      </dsp:nvSpPr>
      <dsp:spPr>
        <a:xfrm>
          <a:off x="1711284" y="544452"/>
          <a:ext cx="2122439" cy="138884"/>
        </a:xfrm>
        <a:custGeom>
          <a:avLst/>
          <a:gdLst/>
          <a:ahLst/>
          <a:cxnLst/>
          <a:rect l="0" t="0" r="0" b="0"/>
          <a:pathLst>
            <a:path>
              <a:moveTo>
                <a:pt x="2122439" y="0"/>
              </a:moveTo>
              <a:lnTo>
                <a:pt x="2122439" y="69631"/>
              </a:lnTo>
              <a:lnTo>
                <a:pt x="0" y="69631"/>
              </a:lnTo>
              <a:lnTo>
                <a:pt x="0" y="1388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C7F9E-0B64-4C25-87B7-67C7890A8A86}">
      <dsp:nvSpPr>
        <dsp:cNvPr id="0" name=""/>
        <dsp:cNvSpPr/>
      </dsp:nvSpPr>
      <dsp:spPr>
        <a:xfrm>
          <a:off x="3245110" y="0"/>
          <a:ext cx="1177225" cy="544452"/>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latin typeface="Calibri" pitchFamily="34" charset="0"/>
            <a:cs typeface="Calibri" pitchFamily="34" charset="0"/>
          </a:endParaRP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(Group President )</a:t>
          </a:r>
        </a:p>
      </dsp:txBody>
      <dsp:txXfrm>
        <a:off x="3245110" y="0"/>
        <a:ext cx="1177225" cy="544452"/>
      </dsp:txXfrm>
    </dsp:sp>
    <dsp:sp modelId="{B9532FED-E2FB-42C0-900D-6FC6FC2EBFAB}">
      <dsp:nvSpPr>
        <dsp:cNvPr id="0" name=""/>
        <dsp:cNvSpPr/>
      </dsp:nvSpPr>
      <dsp:spPr>
        <a:xfrm>
          <a:off x="1381504"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Steel</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1381504" y="683337"/>
        <a:ext cx="659558" cy="514580"/>
      </dsp:txXfrm>
    </dsp:sp>
    <dsp:sp modelId="{69B2A531-1319-46B8-9C38-A0D7C2728B47}">
      <dsp:nvSpPr>
        <dsp:cNvPr id="0" name=""/>
        <dsp:cNvSpPr/>
      </dsp:nvSpPr>
      <dsp:spPr>
        <a:xfrm>
          <a:off x="2179570"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Energy</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2179570" y="683337"/>
        <a:ext cx="659558" cy="514580"/>
      </dsp:txXfrm>
    </dsp:sp>
    <dsp:sp modelId="{D15BC542-AB66-41D8-A25D-AB3462B29762}">
      <dsp:nvSpPr>
        <dsp:cNvPr id="0" name=""/>
        <dsp:cNvSpPr/>
      </dsp:nvSpPr>
      <dsp:spPr>
        <a:xfrm>
          <a:off x="2977636"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Infrastru-cture</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2977636" y="683337"/>
        <a:ext cx="659558" cy="514580"/>
      </dsp:txXfrm>
    </dsp:sp>
    <dsp:sp modelId="{9D862752-6DDD-403E-93B4-895A3284E8EA}">
      <dsp:nvSpPr>
        <dsp:cNvPr id="0" name=""/>
        <dsp:cNvSpPr/>
      </dsp:nvSpPr>
      <dsp:spPr>
        <a:xfrm>
          <a:off x="3775701"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Shipping</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3775701" y="683337"/>
        <a:ext cx="659558" cy="514580"/>
      </dsp:txXfrm>
    </dsp:sp>
    <dsp:sp modelId="{4DDE890E-BF7C-437C-94F3-DCB07D4454CF}">
      <dsp:nvSpPr>
        <dsp:cNvPr id="0" name=""/>
        <dsp:cNvSpPr/>
      </dsp:nvSpPr>
      <dsp:spPr>
        <a:xfrm>
          <a:off x="4573767" y="683337"/>
          <a:ext cx="65955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Aegis</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a:t>
          </a:r>
        </a:p>
      </dsp:txBody>
      <dsp:txXfrm>
        <a:off x="4573767" y="683337"/>
        <a:ext cx="659558" cy="514580"/>
      </dsp:txXfrm>
    </dsp:sp>
    <dsp:sp modelId="{081B1618-561E-40A1-B589-6F3A6FDEAE75}">
      <dsp:nvSpPr>
        <dsp:cNvPr id="0" name=""/>
        <dsp:cNvSpPr/>
      </dsp:nvSpPr>
      <dsp:spPr>
        <a:xfrm>
          <a:off x="5371833" y="683148"/>
          <a:ext cx="777118" cy="514580"/>
        </a:xfrm>
        <a:prstGeom prst="rect">
          <a:avLst/>
        </a:prstGeom>
        <a:solidFill>
          <a:srgbClr val="FF6600"/>
        </a:solidFill>
        <a:ln w="12700" cap="flat" cmpd="sng" algn="ctr">
          <a:solidFill>
            <a:srgbClr val="89A4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Retail &amp; Realty</a:t>
          </a:r>
        </a:p>
        <a:p>
          <a:pPr marL="0" lvl="0" indent="0" algn="ctr" defTabSz="444500">
            <a:lnSpc>
              <a:spcPct val="90000"/>
            </a:lnSpc>
            <a:spcBef>
              <a:spcPct val="0"/>
            </a:spcBef>
            <a:spcAft>
              <a:spcPct val="35000"/>
            </a:spcAft>
            <a:buNone/>
          </a:pPr>
          <a:r>
            <a:rPr lang="en-US" sz="1000" kern="1200" dirty="0">
              <a:latin typeface="Calibri" pitchFamily="34" charset="0"/>
              <a:cs typeface="Calibri" pitchFamily="34" charset="0"/>
            </a:rPr>
            <a:t>(Head – IA) </a:t>
          </a:r>
        </a:p>
      </dsp:txBody>
      <dsp:txXfrm>
        <a:off x="5371833" y="683148"/>
        <a:ext cx="777118" cy="514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EF5D7-A4DB-4462-BF08-9CFAFA28315A}">
      <dsp:nvSpPr>
        <dsp:cNvPr id="0" name=""/>
        <dsp:cNvSpPr/>
      </dsp:nvSpPr>
      <dsp:spPr>
        <a:xfrm>
          <a:off x="3410501" y="278"/>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Prepare Risk-based Audit Plan</a:t>
          </a:r>
        </a:p>
      </dsp:txBody>
      <dsp:txXfrm>
        <a:off x="3561024" y="150801"/>
        <a:ext cx="726788" cy="726788"/>
      </dsp:txXfrm>
    </dsp:sp>
    <dsp:sp modelId="{EB389D24-3B44-4766-9B48-C1497EADD951}">
      <dsp:nvSpPr>
        <dsp:cNvPr id="0" name=""/>
        <dsp:cNvSpPr/>
      </dsp:nvSpPr>
      <dsp:spPr>
        <a:xfrm rot="1542857">
          <a:off x="4476303" y="672466"/>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4480371" y="724021"/>
        <a:ext cx="191706" cy="208136"/>
      </dsp:txXfrm>
    </dsp:sp>
    <dsp:sp modelId="{A8C89D5E-4433-4BFC-9B91-3193098EF5FD}">
      <dsp:nvSpPr>
        <dsp:cNvPr id="0" name=""/>
        <dsp:cNvSpPr/>
      </dsp:nvSpPr>
      <dsp:spPr>
        <a:xfrm>
          <a:off x="4802105" y="670439"/>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Obtain buy-in from Manage-ment and AC</a:t>
          </a:r>
        </a:p>
      </dsp:txBody>
      <dsp:txXfrm>
        <a:off x="4952628" y="820962"/>
        <a:ext cx="726788" cy="726788"/>
      </dsp:txXfrm>
    </dsp:sp>
    <dsp:sp modelId="{5644EC36-A0EC-437D-A4BA-4A3A7B4C4974}">
      <dsp:nvSpPr>
        <dsp:cNvPr id="0" name=""/>
        <dsp:cNvSpPr/>
      </dsp:nvSpPr>
      <dsp:spPr>
        <a:xfrm rot="4628571">
          <a:off x="5349461" y="1755524"/>
          <a:ext cx="273028"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5381302" y="1784976"/>
        <a:ext cx="191120" cy="208136"/>
      </dsp:txXfrm>
    </dsp:sp>
    <dsp:sp modelId="{3873EFE0-80B9-4206-9887-03FAC9CBB7DD}">
      <dsp:nvSpPr>
        <dsp:cNvPr id="0" name=""/>
        <dsp:cNvSpPr/>
      </dsp:nvSpPr>
      <dsp:spPr>
        <a:xfrm>
          <a:off x="5110728" y="2176278"/>
          <a:ext cx="1097983"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Preparation of Audit Programme/ Checklist</a:t>
          </a:r>
        </a:p>
      </dsp:txBody>
      <dsp:txXfrm>
        <a:off x="5271524" y="2326801"/>
        <a:ext cx="776391" cy="726788"/>
      </dsp:txXfrm>
    </dsp:sp>
    <dsp:sp modelId="{8B6CB42C-62D3-4367-87D4-54A0EA463DA3}">
      <dsp:nvSpPr>
        <dsp:cNvPr id="0" name=""/>
        <dsp:cNvSpPr/>
      </dsp:nvSpPr>
      <dsp:spPr>
        <a:xfrm rot="7714286">
          <a:off x="5045390" y="3119645"/>
          <a:ext cx="267072"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rot="10800000">
        <a:off x="5110429" y="3157703"/>
        <a:ext cx="186950" cy="208136"/>
      </dsp:txXfrm>
    </dsp:sp>
    <dsp:sp modelId="{13B715B1-E02C-4A2E-BBA2-6783344F0E29}">
      <dsp:nvSpPr>
        <dsp:cNvPr id="0" name=""/>
        <dsp:cNvSpPr/>
      </dsp:nvSpPr>
      <dsp:spPr>
        <a:xfrm>
          <a:off x="4182783" y="3383867"/>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Fieldwork / Execution </a:t>
          </a:r>
        </a:p>
      </dsp:txBody>
      <dsp:txXfrm>
        <a:off x="4333306" y="3534390"/>
        <a:ext cx="726788" cy="726788"/>
      </dsp:txXfrm>
    </dsp:sp>
    <dsp:sp modelId="{555F4CB4-E802-48D4-BB6B-024E08A4A9C1}">
      <dsp:nvSpPr>
        <dsp:cNvPr id="0" name=""/>
        <dsp:cNvSpPr/>
      </dsp:nvSpPr>
      <dsp:spPr>
        <a:xfrm rot="10800000">
          <a:off x="3795236" y="3724337"/>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rot="10800000">
        <a:off x="3877396" y="3793716"/>
        <a:ext cx="191706" cy="208136"/>
      </dsp:txXfrm>
    </dsp:sp>
    <dsp:sp modelId="{CEA0D9A2-48A1-4CE7-91D4-C8520049D96E}">
      <dsp:nvSpPr>
        <dsp:cNvPr id="0" name=""/>
        <dsp:cNvSpPr/>
      </dsp:nvSpPr>
      <dsp:spPr>
        <a:xfrm>
          <a:off x="2638219" y="3383867"/>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Reporting to Manage-ment </a:t>
          </a:r>
        </a:p>
      </dsp:txBody>
      <dsp:txXfrm>
        <a:off x="2788742" y="3534390"/>
        <a:ext cx="726788" cy="726788"/>
      </dsp:txXfrm>
    </dsp:sp>
    <dsp:sp modelId="{7788DE50-65B0-4F78-B432-835D189A51D4}">
      <dsp:nvSpPr>
        <dsp:cNvPr id="0" name=""/>
        <dsp:cNvSpPr/>
      </dsp:nvSpPr>
      <dsp:spPr>
        <a:xfrm rot="13885714">
          <a:off x="2538525" y="3126602"/>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rot="10800000">
        <a:off x="2605218" y="3228099"/>
        <a:ext cx="191706" cy="208136"/>
      </dsp:txXfrm>
    </dsp:sp>
    <dsp:sp modelId="{F33E8C91-5BF3-430C-93F2-8D2882F289EE}">
      <dsp:nvSpPr>
        <dsp:cNvPr id="0" name=""/>
        <dsp:cNvSpPr/>
      </dsp:nvSpPr>
      <dsp:spPr>
        <a:xfrm>
          <a:off x="1675199" y="2176278"/>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Manage-ment Response</a:t>
          </a:r>
        </a:p>
      </dsp:txBody>
      <dsp:txXfrm>
        <a:off x="1825722" y="2326801"/>
        <a:ext cx="726788" cy="726788"/>
      </dsp:txXfrm>
    </dsp:sp>
    <dsp:sp modelId="{434BD7D4-A6C2-463B-AAB1-11C24A46A7F0}">
      <dsp:nvSpPr>
        <dsp:cNvPr id="0" name=""/>
        <dsp:cNvSpPr/>
      </dsp:nvSpPr>
      <dsp:spPr>
        <a:xfrm rot="16971429">
          <a:off x="2222307" y="1771385"/>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2254246" y="1880814"/>
        <a:ext cx="191706" cy="208136"/>
      </dsp:txXfrm>
    </dsp:sp>
    <dsp:sp modelId="{1A278F3A-7ED3-4623-AC52-4B3019DC2B30}">
      <dsp:nvSpPr>
        <dsp:cNvPr id="0" name=""/>
        <dsp:cNvSpPr/>
      </dsp:nvSpPr>
      <dsp:spPr>
        <a:xfrm>
          <a:off x="2018897" y="670439"/>
          <a:ext cx="1027834" cy="10278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solidFill>
              <a:latin typeface="Calibri" pitchFamily="34" charset="0"/>
              <a:cs typeface="Calibri" pitchFamily="34" charset="0"/>
            </a:rPr>
            <a:t>Debrief </a:t>
          </a:r>
        </a:p>
      </dsp:txBody>
      <dsp:txXfrm>
        <a:off x="2169420" y="820962"/>
        <a:ext cx="726788" cy="726788"/>
      </dsp:txXfrm>
    </dsp:sp>
    <dsp:sp modelId="{B781C2A2-AC1D-4458-9485-69111578C751}">
      <dsp:nvSpPr>
        <dsp:cNvPr id="0" name=""/>
        <dsp:cNvSpPr/>
      </dsp:nvSpPr>
      <dsp:spPr>
        <a:xfrm rot="20057143">
          <a:off x="3084699" y="679192"/>
          <a:ext cx="273866" cy="346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itchFamily="34" charset="0"/>
            <a:cs typeface="Calibri" pitchFamily="34" charset="0"/>
          </a:endParaRPr>
        </a:p>
      </dsp:txBody>
      <dsp:txXfrm>
        <a:off x="3088767" y="766395"/>
        <a:ext cx="191706" cy="208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16263-5732-4BE4-B2F0-F96E9DCC4DB0}">
      <dsp:nvSpPr>
        <dsp:cNvPr id="0" name=""/>
        <dsp:cNvSpPr/>
      </dsp:nvSpPr>
      <dsp:spPr>
        <a:xfrm>
          <a:off x="3930" y="241936"/>
          <a:ext cx="5464108" cy="408287"/>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Fraud Control</a:t>
          </a:r>
        </a:p>
      </dsp:txBody>
      <dsp:txXfrm>
        <a:off x="15888" y="253894"/>
        <a:ext cx="5440192" cy="384371"/>
      </dsp:txXfrm>
    </dsp:sp>
    <dsp:sp modelId="{B32602D2-6D7D-4437-829D-79865BB75DE0}">
      <dsp:nvSpPr>
        <dsp:cNvPr id="0" name=""/>
        <dsp:cNvSpPr/>
      </dsp:nvSpPr>
      <dsp:spPr>
        <a:xfrm>
          <a:off x="1965" y="586143"/>
          <a:ext cx="1724781" cy="810014"/>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Prevention</a:t>
          </a:r>
        </a:p>
      </dsp:txBody>
      <dsp:txXfrm>
        <a:off x="25690" y="609868"/>
        <a:ext cx="1677331" cy="762564"/>
      </dsp:txXfrm>
    </dsp:sp>
    <dsp:sp modelId="{5ED22D63-A457-48FE-8029-2071F4108653}">
      <dsp:nvSpPr>
        <dsp:cNvPr id="0" name=""/>
        <dsp:cNvSpPr/>
      </dsp:nvSpPr>
      <dsp:spPr>
        <a:xfrm>
          <a:off x="1871628" y="586143"/>
          <a:ext cx="1724781" cy="810014"/>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Detection</a:t>
          </a:r>
        </a:p>
      </dsp:txBody>
      <dsp:txXfrm>
        <a:off x="1895353" y="609868"/>
        <a:ext cx="1677331" cy="762564"/>
      </dsp:txXfrm>
    </dsp:sp>
    <dsp:sp modelId="{903EF0FE-C32D-4FE8-AC6D-B7CB31B396B8}">
      <dsp:nvSpPr>
        <dsp:cNvPr id="0" name=""/>
        <dsp:cNvSpPr/>
      </dsp:nvSpPr>
      <dsp:spPr>
        <a:xfrm>
          <a:off x="3741292" y="586143"/>
          <a:ext cx="1724781" cy="810014"/>
        </a:xfrm>
        <a:prstGeom prst="roundRect">
          <a:avLst>
            <a:gd name="adj" fmla="val 10000"/>
          </a:avLst>
        </a:prstGeom>
        <a:solidFill>
          <a:schemeClr val="accent1">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Investigation</a:t>
          </a:r>
        </a:p>
      </dsp:txBody>
      <dsp:txXfrm>
        <a:off x="3765017" y="609868"/>
        <a:ext cx="1677331" cy="762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29838" cy="498852"/>
          </a:xfrm>
          <a:prstGeom prst="rect">
            <a:avLst/>
          </a:prstGeom>
        </p:spPr>
        <p:txBody>
          <a:bodyPr vert="horz" lIns="93497" tIns="46748" rIns="93497" bIns="46748" rtlCol="0"/>
          <a:lstStyle>
            <a:lvl1pPr algn="l">
              <a:defRPr sz="1200"/>
            </a:lvl1pPr>
          </a:lstStyle>
          <a:p>
            <a:endParaRPr lang="en-IN"/>
          </a:p>
        </p:txBody>
      </p:sp>
      <p:sp>
        <p:nvSpPr>
          <p:cNvPr id="3" name="Date Placeholder 2"/>
          <p:cNvSpPr>
            <a:spLocks noGrp="1"/>
          </p:cNvSpPr>
          <p:nvPr>
            <p:ph type="dt" sz="quarter" idx="1"/>
          </p:nvPr>
        </p:nvSpPr>
        <p:spPr>
          <a:xfrm>
            <a:off x="3829764" y="2"/>
            <a:ext cx="2929838" cy="498852"/>
          </a:xfrm>
          <a:prstGeom prst="rect">
            <a:avLst/>
          </a:prstGeom>
        </p:spPr>
        <p:txBody>
          <a:bodyPr vert="horz" lIns="93497" tIns="46748" rIns="93497" bIns="46748" rtlCol="0"/>
          <a:lstStyle>
            <a:lvl1pPr algn="r">
              <a:defRPr sz="1200"/>
            </a:lvl1pPr>
          </a:lstStyle>
          <a:p>
            <a:fld id="{E7B03888-CE41-4FF3-A282-7A1265C874B1}" type="datetimeFigureOut">
              <a:rPr lang="en-IN" smtClean="0"/>
              <a:t>18/07/22</a:t>
            </a:fld>
            <a:endParaRPr lang="en-IN"/>
          </a:p>
        </p:txBody>
      </p:sp>
      <p:sp>
        <p:nvSpPr>
          <p:cNvPr id="4" name="Footer Placeholder 3"/>
          <p:cNvSpPr>
            <a:spLocks noGrp="1"/>
          </p:cNvSpPr>
          <p:nvPr>
            <p:ph type="ftr" sz="quarter" idx="2"/>
          </p:nvPr>
        </p:nvSpPr>
        <p:spPr>
          <a:xfrm>
            <a:off x="2" y="9443667"/>
            <a:ext cx="2929838" cy="498851"/>
          </a:xfrm>
          <a:prstGeom prst="rect">
            <a:avLst/>
          </a:prstGeom>
        </p:spPr>
        <p:txBody>
          <a:bodyPr vert="horz" lIns="93497" tIns="46748" rIns="93497" bIns="46748" rtlCol="0" anchor="b"/>
          <a:lstStyle>
            <a:lvl1pPr algn="l">
              <a:defRPr sz="1200"/>
            </a:lvl1pPr>
          </a:lstStyle>
          <a:p>
            <a:endParaRPr lang="en-IN"/>
          </a:p>
        </p:txBody>
      </p:sp>
      <p:sp>
        <p:nvSpPr>
          <p:cNvPr id="5" name="Slide Number Placeholder 4"/>
          <p:cNvSpPr>
            <a:spLocks noGrp="1"/>
          </p:cNvSpPr>
          <p:nvPr>
            <p:ph type="sldNum" sz="quarter" idx="3"/>
          </p:nvPr>
        </p:nvSpPr>
        <p:spPr>
          <a:xfrm>
            <a:off x="3829764" y="9443667"/>
            <a:ext cx="2929838" cy="498851"/>
          </a:xfrm>
          <a:prstGeom prst="rect">
            <a:avLst/>
          </a:prstGeom>
        </p:spPr>
        <p:txBody>
          <a:bodyPr vert="horz" lIns="93497" tIns="46748" rIns="93497" bIns="46748" rtlCol="0" anchor="b"/>
          <a:lstStyle>
            <a:lvl1pPr algn="r">
              <a:defRPr sz="1200"/>
            </a:lvl1pPr>
          </a:lstStyle>
          <a:p>
            <a:fld id="{FC7529DD-3C4E-491F-B3DF-18376A171204}" type="slidenum">
              <a:rPr lang="en-IN" smtClean="0"/>
              <a:t>‹#›</a:t>
            </a:fld>
            <a:endParaRPr lang="en-IN"/>
          </a:p>
        </p:txBody>
      </p:sp>
    </p:spTree>
    <p:extLst>
      <p:ext uri="{BB962C8B-B14F-4D97-AF65-F5344CB8AC3E}">
        <p14:creationId xmlns:p14="http://schemas.microsoft.com/office/powerpoint/2010/main" val="3267579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29838" cy="498852"/>
          </a:xfrm>
          <a:prstGeom prst="rect">
            <a:avLst/>
          </a:prstGeom>
        </p:spPr>
        <p:txBody>
          <a:bodyPr vert="horz" lIns="93497" tIns="46748" rIns="93497" bIns="46748" rtlCol="0"/>
          <a:lstStyle>
            <a:lvl1pPr algn="l">
              <a:defRPr sz="1200"/>
            </a:lvl1pPr>
          </a:lstStyle>
          <a:p>
            <a:endParaRPr lang="en-IN"/>
          </a:p>
        </p:txBody>
      </p:sp>
      <p:sp>
        <p:nvSpPr>
          <p:cNvPr id="3" name="Date Placeholder 2"/>
          <p:cNvSpPr>
            <a:spLocks noGrp="1"/>
          </p:cNvSpPr>
          <p:nvPr>
            <p:ph type="dt" idx="1"/>
          </p:nvPr>
        </p:nvSpPr>
        <p:spPr>
          <a:xfrm>
            <a:off x="3829764" y="2"/>
            <a:ext cx="2929838" cy="498852"/>
          </a:xfrm>
          <a:prstGeom prst="rect">
            <a:avLst/>
          </a:prstGeom>
        </p:spPr>
        <p:txBody>
          <a:bodyPr vert="horz" lIns="93497" tIns="46748" rIns="93497" bIns="46748" rtlCol="0"/>
          <a:lstStyle>
            <a:lvl1pPr algn="r">
              <a:defRPr sz="1200"/>
            </a:lvl1pPr>
          </a:lstStyle>
          <a:p>
            <a:fld id="{B59DD61A-D5D5-4D9E-AB1A-D2AF01AE0A85}" type="datetimeFigureOut">
              <a:rPr lang="en-IN" smtClean="0"/>
              <a:t>18/07/22</a:t>
            </a:fld>
            <a:endParaRPr lang="en-IN"/>
          </a:p>
        </p:txBody>
      </p:sp>
      <p:sp>
        <p:nvSpPr>
          <p:cNvPr id="4" name="Slide Image Placeholder 3"/>
          <p:cNvSpPr>
            <a:spLocks noGrp="1" noRot="1" noChangeAspect="1"/>
          </p:cNvSpPr>
          <p:nvPr>
            <p:ph type="sldImg" idx="2"/>
          </p:nvPr>
        </p:nvSpPr>
        <p:spPr>
          <a:xfrm>
            <a:off x="400050" y="1243013"/>
            <a:ext cx="5961063" cy="3354387"/>
          </a:xfrm>
          <a:prstGeom prst="rect">
            <a:avLst/>
          </a:prstGeom>
          <a:noFill/>
          <a:ln w="12700">
            <a:solidFill>
              <a:prstClr val="black"/>
            </a:solidFill>
          </a:ln>
        </p:spPr>
        <p:txBody>
          <a:bodyPr vert="horz" lIns="93497" tIns="46748" rIns="93497" bIns="46748" rtlCol="0" anchor="ctr"/>
          <a:lstStyle/>
          <a:p>
            <a:endParaRPr lang="en-IN"/>
          </a:p>
        </p:txBody>
      </p:sp>
      <p:sp>
        <p:nvSpPr>
          <p:cNvPr id="5" name="Notes Placeholder 4"/>
          <p:cNvSpPr>
            <a:spLocks noGrp="1"/>
          </p:cNvSpPr>
          <p:nvPr>
            <p:ph type="body" sz="quarter" idx="3"/>
          </p:nvPr>
        </p:nvSpPr>
        <p:spPr>
          <a:xfrm>
            <a:off x="676117" y="4784836"/>
            <a:ext cx="5408930" cy="3914865"/>
          </a:xfrm>
          <a:prstGeom prst="rect">
            <a:avLst/>
          </a:prstGeom>
        </p:spPr>
        <p:txBody>
          <a:bodyPr vert="horz" lIns="93497" tIns="46748" rIns="93497" bIns="4674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2" y="9443667"/>
            <a:ext cx="2929838" cy="498851"/>
          </a:xfrm>
          <a:prstGeom prst="rect">
            <a:avLst/>
          </a:prstGeom>
        </p:spPr>
        <p:txBody>
          <a:bodyPr vert="horz" lIns="93497" tIns="46748" rIns="93497" bIns="46748" rtlCol="0" anchor="b"/>
          <a:lstStyle>
            <a:lvl1pPr algn="l">
              <a:defRPr sz="1200"/>
            </a:lvl1pPr>
          </a:lstStyle>
          <a:p>
            <a:endParaRPr lang="en-IN"/>
          </a:p>
        </p:txBody>
      </p:sp>
      <p:sp>
        <p:nvSpPr>
          <p:cNvPr id="7" name="Slide Number Placeholder 6"/>
          <p:cNvSpPr>
            <a:spLocks noGrp="1"/>
          </p:cNvSpPr>
          <p:nvPr>
            <p:ph type="sldNum" sz="quarter" idx="5"/>
          </p:nvPr>
        </p:nvSpPr>
        <p:spPr>
          <a:xfrm>
            <a:off x="3829764" y="9443667"/>
            <a:ext cx="2929838" cy="498851"/>
          </a:xfrm>
          <a:prstGeom prst="rect">
            <a:avLst/>
          </a:prstGeom>
        </p:spPr>
        <p:txBody>
          <a:bodyPr vert="horz" lIns="93497" tIns="46748" rIns="93497" bIns="46748" rtlCol="0" anchor="b"/>
          <a:lstStyle>
            <a:lvl1pPr algn="r">
              <a:defRPr sz="1200"/>
            </a:lvl1pPr>
          </a:lstStyle>
          <a:p>
            <a:fld id="{C1929CD1-C4D8-4CF5-A5D2-B55C87D05756}" type="slidenum">
              <a:rPr lang="en-IN" smtClean="0"/>
              <a:t>‹#›</a:t>
            </a:fld>
            <a:endParaRPr lang="en-IN"/>
          </a:p>
        </p:txBody>
      </p:sp>
    </p:spTree>
    <p:extLst>
      <p:ext uri="{BB962C8B-B14F-4D97-AF65-F5344CB8AC3E}">
        <p14:creationId xmlns:p14="http://schemas.microsoft.com/office/powerpoint/2010/main" val="29792218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CA07B38-DD4F-4E97-B274-7A81FC0706B2}" type="datetime1">
              <a:rPr lang="en-IN" smtClean="0"/>
              <a:t>18/07/22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411133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E0C19BB-1740-4F72-A2B5-99C65CC8397A}" type="datetime1">
              <a:rPr lang="en-IN" smtClean="0"/>
              <a:t>18/07/22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198484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8A0EBA0-208B-440F-9F9F-0E0262E55E23}" type="datetime1">
              <a:rPr lang="en-IN" smtClean="0"/>
              <a:t>18/07/22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83689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F86655B-ABB0-4541-B224-154FB4C7FF70}" type="datetime1">
              <a:rPr lang="en-IN" smtClean="0"/>
              <a:t>18/07/22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34604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E0457A-AE5A-4507-BB59-3E81C1925E0D}" type="datetime1">
              <a:rPr lang="en-IN" smtClean="0"/>
              <a:t>18/07/22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49163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4F3091C-7A5F-4580-A688-A464EA9D429C}" type="datetime1">
              <a:rPr lang="en-IN" smtClean="0"/>
              <a:t>18/07/22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56326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7D1BAAE-DA82-4981-A53F-095A91CC9046}" type="datetime1">
              <a:rPr lang="en-IN" smtClean="0"/>
              <a:t>18/07/22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34210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7C401AD-3E86-4A15-A439-8DF9A1221D9A}" type="datetime1">
              <a:rPr lang="en-IN" smtClean="0"/>
              <a:t>18/07/22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07361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FDC88-4B69-423B-800C-075B0A11F713}" type="datetime1">
              <a:rPr lang="en-IN" smtClean="0"/>
              <a:t>18/07/22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328467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A0343E-E50F-47C5-A67F-B2BE1EA10F1D}" type="datetime1">
              <a:rPr lang="en-IN" smtClean="0"/>
              <a:t>18/07/22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66122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AC8E1E-AAC6-41D5-BD9A-CB250CCEAFAD}" type="datetime1">
              <a:rPr lang="en-IN" smtClean="0"/>
              <a:t>18/07/22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C7248D-60C7-411B-BFB0-1A987801134E}" type="slidenum">
              <a:rPr lang="en-IN" smtClean="0"/>
              <a:t>‹#›</a:t>
            </a:fld>
            <a:endParaRPr lang="en-IN"/>
          </a:p>
        </p:txBody>
      </p:sp>
    </p:spTree>
    <p:extLst>
      <p:ext uri="{BB962C8B-B14F-4D97-AF65-F5344CB8AC3E}">
        <p14:creationId xmlns:p14="http://schemas.microsoft.com/office/powerpoint/2010/main" val="266483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762AB-6D19-4169-BE55-06DB1EAE2BE9}" type="datetime1">
              <a:rPr lang="en-IN" smtClean="0"/>
              <a:t>18/07/22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7248D-60C7-411B-BFB0-1A987801134E}" type="slidenum">
              <a:rPr lang="en-IN" smtClean="0"/>
              <a:t>‹#›</a:t>
            </a:fld>
            <a:endParaRPr lang="en-IN"/>
          </a:p>
        </p:txBody>
      </p:sp>
    </p:spTree>
    <p:extLst>
      <p:ext uri="{BB962C8B-B14F-4D97-AF65-F5344CB8AC3E}">
        <p14:creationId xmlns:p14="http://schemas.microsoft.com/office/powerpoint/2010/main" val="114477527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PowerPoint_Slide.sldx"/><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applewebdata://49F9603D-9CDD-4E58-A311-50F74EC99749/#_Toc327636107" TargetMode="External"/><Relationship Id="rId13" Type="http://schemas.openxmlformats.org/officeDocument/2006/relationships/hyperlink" Target="applewebdata://49F9603D-9CDD-4E58-A311-50F74EC99749/#_Toc327636112" TargetMode="External"/><Relationship Id="rId18" Type="http://schemas.openxmlformats.org/officeDocument/2006/relationships/hyperlink" Target="applewebdata://49F9603D-9CDD-4E58-A311-50F74EC99749/#_Toc327636117" TargetMode="External"/><Relationship Id="rId3" Type="http://schemas.openxmlformats.org/officeDocument/2006/relationships/hyperlink" Target="applewebdata://49F9603D-9CDD-4E58-A311-50F74EC99749/#_Toc327636102" TargetMode="External"/><Relationship Id="rId7" Type="http://schemas.openxmlformats.org/officeDocument/2006/relationships/hyperlink" Target="applewebdata://49F9603D-9CDD-4E58-A311-50F74EC99749/#_Toc327636106" TargetMode="External"/><Relationship Id="rId12" Type="http://schemas.openxmlformats.org/officeDocument/2006/relationships/hyperlink" Target="applewebdata://49F9603D-9CDD-4E58-A311-50F74EC99749/#_Toc327636111" TargetMode="External"/><Relationship Id="rId17" Type="http://schemas.openxmlformats.org/officeDocument/2006/relationships/hyperlink" Target="applewebdata://49F9603D-9CDD-4E58-A311-50F74EC99749/#_Toc327636116" TargetMode="External"/><Relationship Id="rId2" Type="http://schemas.openxmlformats.org/officeDocument/2006/relationships/hyperlink" Target="applewebdata://49F9603D-9CDD-4E58-A311-50F74EC99749/#_Toc327636101" TargetMode="External"/><Relationship Id="rId16" Type="http://schemas.openxmlformats.org/officeDocument/2006/relationships/hyperlink" Target="applewebdata://49F9603D-9CDD-4E58-A311-50F74EC99749/#_Toc327636115" TargetMode="External"/><Relationship Id="rId1" Type="http://schemas.openxmlformats.org/officeDocument/2006/relationships/slideLayout" Target="../slideLayouts/slideLayout2.xml"/><Relationship Id="rId6" Type="http://schemas.openxmlformats.org/officeDocument/2006/relationships/hyperlink" Target="applewebdata://49F9603D-9CDD-4E58-A311-50F74EC99749/#_Toc327636105" TargetMode="External"/><Relationship Id="rId11" Type="http://schemas.openxmlformats.org/officeDocument/2006/relationships/hyperlink" Target="applewebdata://49F9603D-9CDD-4E58-A311-50F74EC99749/#_Toc327636110" TargetMode="External"/><Relationship Id="rId5" Type="http://schemas.openxmlformats.org/officeDocument/2006/relationships/hyperlink" Target="applewebdata://49F9603D-9CDD-4E58-A311-50F74EC99749/#_Toc327636104" TargetMode="External"/><Relationship Id="rId15" Type="http://schemas.openxmlformats.org/officeDocument/2006/relationships/hyperlink" Target="applewebdata://49F9603D-9CDD-4E58-A311-50F74EC99749/#_Toc327636114" TargetMode="External"/><Relationship Id="rId10" Type="http://schemas.openxmlformats.org/officeDocument/2006/relationships/hyperlink" Target="applewebdata://49F9603D-9CDD-4E58-A311-50F74EC99749/#_Toc327636109" TargetMode="External"/><Relationship Id="rId4" Type="http://schemas.openxmlformats.org/officeDocument/2006/relationships/hyperlink" Target="applewebdata://49F9603D-9CDD-4E58-A311-50F74EC99749/#_Toc327636103" TargetMode="External"/><Relationship Id="rId9" Type="http://schemas.openxmlformats.org/officeDocument/2006/relationships/hyperlink" Target="applewebdata://49F9603D-9CDD-4E58-A311-50F74EC99749/#_Toc327636108" TargetMode="External"/><Relationship Id="rId14" Type="http://schemas.openxmlformats.org/officeDocument/2006/relationships/hyperlink" Target="applewebdata://49F9603D-9CDD-4E58-A311-50F74EC99749/#_Toc327636113"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questionpro.com/blog/sampl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questionpro.com/blog/types-of-sampling-for-social-research/"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questionpro.com/blog/non-probability-sampling/" TargetMode="External"/><Relationship Id="rId2" Type="http://schemas.openxmlformats.org/officeDocument/2006/relationships/hyperlink" Target="https://www.questionpro.com/blog/probability-sampling/" TargetMode="External"/><Relationship Id="rId1" Type="http://schemas.openxmlformats.org/officeDocument/2006/relationships/slideLayout" Target="../slideLayouts/slideLayout2.xml"/><Relationship Id="rId5" Type="http://schemas.openxmlformats.org/officeDocument/2006/relationships/hyperlink" Target="https://www.questionpro.com/blog/systematic-sampling/" TargetMode="External"/><Relationship Id="rId4" Type="http://schemas.openxmlformats.org/officeDocument/2006/relationships/hyperlink" Target="https://www.questionpro.com/blog/cluster-sampl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questionpro.com/blog/convenience-sampling/" TargetMode="External"/><Relationship Id="rId2" Type="http://schemas.openxmlformats.org/officeDocument/2006/relationships/hyperlink" Target="https://www.questionpro.com/blog/stratified-random-sampling/" TargetMode="External"/><Relationship Id="rId1" Type="http://schemas.openxmlformats.org/officeDocument/2006/relationships/slideLayout" Target="../slideLayouts/slideLayout2.xml"/><Relationship Id="rId4" Type="http://schemas.openxmlformats.org/officeDocument/2006/relationships/hyperlink" Target="https://www.questionpro.com/blog/judgmental-samplin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questionpro.com/blog/quota-sampling/" TargetMode="External"/><Relationship Id="rId2" Type="http://schemas.openxmlformats.org/officeDocument/2006/relationships/hyperlink" Target="https://www.questionpro.com/blog/snowball-sampling/" TargetMode="External"/><Relationship Id="rId1" Type="http://schemas.openxmlformats.org/officeDocument/2006/relationships/slideLayout" Target="../slideLayouts/slideLayout2.xml"/><Relationship Id="rId4" Type="http://schemas.openxmlformats.org/officeDocument/2006/relationships/hyperlink" Target="https://www.questionpro.com/blog/simple-random-samplin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RUmtj9PQKz0?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ibm.com/in-en/cloud/learn/networking-a-complete-guide" TargetMode="External"/><Relationship Id="rId2" Type="http://schemas.openxmlformats.org/officeDocument/2006/relationships/hyperlink" Target="https://www.ibm.com/in-en/security"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indusface.com/blog/6-best-practices-in-cyber-security-risk-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en.wikipedia.org/wiki/Data_management" TargetMode="External"/><Relationship Id="rId3" Type="http://schemas.openxmlformats.org/officeDocument/2006/relationships/hyperlink" Target="https://en.wikipedia.org/wiki/Machine_learning" TargetMode="External"/><Relationship Id="rId7" Type="http://schemas.openxmlformats.org/officeDocument/2006/relationships/hyperlink" Target="https://en.wikipedia.org/wiki/Computer_science" TargetMode="External"/><Relationship Id="rId12" Type="http://schemas.openxmlformats.org/officeDocument/2006/relationships/hyperlink" Target="https://en.wikipedia.org/wiki/Online_algorithm" TargetMode="External"/><Relationship Id="rId2" Type="http://schemas.openxmlformats.org/officeDocument/2006/relationships/hyperlink" Target="https://en.wikipedia.org/wiki/Data_set" TargetMode="External"/><Relationship Id="rId1" Type="http://schemas.openxmlformats.org/officeDocument/2006/relationships/slideLayout" Target="../slideLayouts/slideLayout2.xml"/><Relationship Id="rId6" Type="http://schemas.openxmlformats.org/officeDocument/2006/relationships/hyperlink" Target="https://en.wikipedia.org/wiki/Interdisciplinary" TargetMode="External"/><Relationship Id="rId11" Type="http://schemas.openxmlformats.org/officeDocument/2006/relationships/hyperlink" Target="https://en.wikipedia.org/wiki/Data_visualization" TargetMode="External"/><Relationship Id="rId5" Type="http://schemas.openxmlformats.org/officeDocument/2006/relationships/hyperlink" Target="https://en.wikipedia.org/wiki/Database_system" TargetMode="External"/><Relationship Id="rId10" Type="http://schemas.openxmlformats.org/officeDocument/2006/relationships/hyperlink" Target="https://en.wikipedia.org/wiki/Computational_complexity_theory" TargetMode="External"/><Relationship Id="rId4" Type="http://schemas.openxmlformats.org/officeDocument/2006/relationships/hyperlink" Target="https://en.wikipedia.org/wiki/Statistics" TargetMode="External"/><Relationship Id="rId9" Type="http://schemas.openxmlformats.org/officeDocument/2006/relationships/hyperlink" Target="https://en.wikipedia.org/wiki/Data_pre-processin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BC7248D-60C7-411B-BFB0-1A987801134E}" type="slidenum">
              <a:rPr lang="en-IN" smtClean="0"/>
              <a:t>1</a:t>
            </a:fld>
            <a:endParaRPr lang="en-IN"/>
          </a:p>
        </p:txBody>
      </p:sp>
      <p:pic>
        <p:nvPicPr>
          <p:cNvPr id="9" name="Picture 8"/>
          <p:cNvPicPr>
            <a:picLocks noChangeAspect="1"/>
          </p:cNvPicPr>
          <p:nvPr/>
        </p:nvPicPr>
        <p:blipFill>
          <a:blip r:embed="rId2"/>
          <a:stretch>
            <a:fillRect/>
          </a:stretch>
        </p:blipFill>
        <p:spPr>
          <a:xfrm>
            <a:off x="1797786" y="2808754"/>
            <a:ext cx="2397526" cy="2278943"/>
          </a:xfrm>
          <a:prstGeom prst="rect">
            <a:avLst/>
          </a:prstGeom>
        </p:spPr>
      </p:pic>
      <p:pic>
        <p:nvPicPr>
          <p:cNvPr id="10" name="Picture 9"/>
          <p:cNvPicPr>
            <a:picLocks noChangeAspect="1"/>
          </p:cNvPicPr>
          <p:nvPr/>
        </p:nvPicPr>
        <p:blipFill>
          <a:blip r:embed="rId3"/>
          <a:stretch>
            <a:fillRect/>
          </a:stretch>
        </p:blipFill>
        <p:spPr>
          <a:xfrm>
            <a:off x="6105833" y="947009"/>
            <a:ext cx="6190475" cy="5910992"/>
          </a:xfrm>
          <a:prstGeom prst="rect">
            <a:avLst/>
          </a:prstGeom>
        </p:spPr>
      </p:pic>
      <p:sp>
        <p:nvSpPr>
          <p:cNvPr id="14" name="Title 1"/>
          <p:cNvSpPr>
            <a:spLocks noGrp="1"/>
          </p:cNvSpPr>
          <p:nvPr>
            <p:ph type="title"/>
          </p:nvPr>
        </p:nvSpPr>
        <p:spPr>
          <a:xfrm>
            <a:off x="-68240" y="68238"/>
            <a:ext cx="12364547" cy="950297"/>
          </a:xfrm>
          <a:solidFill>
            <a:schemeClr val="bg2">
              <a:lumMod val="75000"/>
            </a:schemeClr>
          </a:solidFill>
          <a:ln>
            <a:solidFill>
              <a:schemeClr val="tx1">
                <a:lumMod val="95000"/>
                <a:lumOff val="5000"/>
              </a:schemeClr>
            </a:solid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IN" sz="4800" b="1" u="sng" cap="none"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rPr>
              <a:t>Advanced Certificate Course on IA</a:t>
            </a:r>
          </a:p>
        </p:txBody>
      </p:sp>
      <p:sp>
        <p:nvSpPr>
          <p:cNvPr id="15" name="Content Placeholder 3"/>
          <p:cNvSpPr>
            <a:spLocks noGrp="1"/>
          </p:cNvSpPr>
          <p:nvPr>
            <p:ph idx="1"/>
          </p:nvPr>
        </p:nvSpPr>
        <p:spPr>
          <a:xfrm>
            <a:off x="487416" y="1431664"/>
            <a:ext cx="11385208" cy="1256946"/>
          </a:xfrm>
          <a:noFill/>
          <a:ln>
            <a:noFill/>
          </a:ln>
        </p:spPr>
        <p:txBody>
          <a:bodyPr>
            <a:normAutofit fontScale="55000" lnSpcReduction="20000"/>
          </a:bodyPr>
          <a:lstStyle/>
          <a:p>
            <a:pPr marL="87313" lvl="1" indent="0" algn="ctr">
              <a:buNone/>
            </a:pPr>
            <a:endParaRPr lang="en-US" sz="4400" b="1" dirty="0">
              <a:ln w="0"/>
              <a:solidFill>
                <a:srgbClr val="0000FF"/>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a:p>
            <a:pPr marL="87313" lvl="1" indent="0" algn="ctr">
              <a:buNone/>
            </a:pPr>
            <a:endPar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a:p>
            <a:pPr marL="87313" lvl="1" indent="0" algn="ctr">
              <a:buNone/>
            </a:pPr>
            <a:r>
              <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rPr>
              <a:t>Journey towards Learning</a:t>
            </a:r>
          </a:p>
          <a:p>
            <a:pPr marL="87313" lvl="1" indent="0" algn="ctr">
              <a:buNone/>
            </a:pPr>
            <a:r>
              <a:rPr lang="en-US" sz="20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rPr>
              <a:t> </a:t>
            </a:r>
          </a:p>
          <a:p>
            <a:pPr marL="87313" lvl="1" indent="0">
              <a:buNone/>
            </a:pPr>
            <a:endPar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a:p>
            <a:pPr marL="87313" lvl="1" indent="0">
              <a:buNone/>
            </a:pPr>
            <a:endParaRPr lang="en-US" sz="4400" b="1" dirty="0">
              <a:ln w="0"/>
              <a:solidFill>
                <a:srgbClr val="FFFF00"/>
              </a:solidFill>
              <a:effectLst>
                <a:outerShdw blurRad="38100" dist="25400" dir="5400000" algn="ctr" rotWithShape="0">
                  <a:srgbClr val="6E747A">
                    <a:alpha val="43000"/>
                  </a:srgbClr>
                </a:outerShdw>
              </a:effectLst>
              <a:latin typeface="Lucida Calligraphy" panose="03010101010101010101" pitchFamily="66" charset="0"/>
              <a:cs typeface="Arial" panose="020B060402020202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21330">
            <a:off x="484521" y="5011685"/>
            <a:ext cx="1625020" cy="139150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2658">
            <a:off x="3155886" y="4689808"/>
            <a:ext cx="2811752" cy="160901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0372" y="3663038"/>
            <a:ext cx="1752252" cy="1165830"/>
          </a:xfrm>
          <a:prstGeom prst="rect">
            <a:avLst/>
          </a:prstGeom>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667" y="5426692"/>
            <a:ext cx="2717443" cy="107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20" y="5207609"/>
            <a:ext cx="2391403" cy="143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Compliance photos"/>
          <p:cNvSpPr>
            <a:spLocks noChangeAspect="1" noChangeArrowheads="1"/>
          </p:cNvSpPr>
          <p:nvPr/>
        </p:nvSpPr>
        <p:spPr bwMode="auto">
          <a:xfrm>
            <a:off x="161371" y="-144463"/>
            <a:ext cx="299004" cy="299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1285" y="3454645"/>
            <a:ext cx="2438400" cy="1624584"/>
          </a:xfrm>
          <a:prstGeom prst="rect">
            <a:avLst/>
          </a:prstGeom>
        </p:spPr>
      </p:pic>
    </p:spTree>
    <p:extLst>
      <p:ext uri="{BB962C8B-B14F-4D97-AF65-F5344CB8AC3E}">
        <p14:creationId xmlns:p14="http://schemas.microsoft.com/office/powerpoint/2010/main" val="415202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D7A4E0-8231-EE8E-E98B-404F52CAB5F3}"/>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7" name="TextBox 6">
            <a:extLst>
              <a:ext uri="{FF2B5EF4-FFF2-40B4-BE49-F238E27FC236}">
                <a16:creationId xmlns:a16="http://schemas.microsoft.com/office/drawing/2014/main" id="{A789C9CD-5118-BBB0-D4E3-D5D709EFF216}"/>
              </a:ext>
            </a:extLst>
          </p:cNvPr>
          <p:cNvSpPr txBox="1"/>
          <p:nvPr/>
        </p:nvSpPr>
        <p:spPr>
          <a:xfrm>
            <a:off x="0" y="557562"/>
            <a:ext cx="12192000" cy="2195216"/>
          </a:xfrm>
          <a:prstGeom prst="rect">
            <a:avLst/>
          </a:prstGeom>
          <a:noFill/>
        </p:spPr>
        <p:txBody>
          <a:bodyPr wrap="square">
            <a:spAutoFit/>
          </a:bodyPr>
          <a:lstStyle/>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Team members will ensure “Confidentiality” of data / record / information at all times and there is no sharing of information to internal or external parties without formal approval of Group President and/or the Management.</a:t>
            </a:r>
          </a:p>
          <a:p>
            <a:pPr lvl="0" algn="just">
              <a:lnSpc>
                <a:spcPct val="115000"/>
              </a:lnSpc>
              <a:buSzPts val="1000"/>
              <a:tabLst>
                <a:tab pos="171450" algn="l"/>
              </a:tabLst>
            </a:pP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will appraise Management of non-availability of data / records / response and seek necessary guidance on way forward.</a:t>
            </a:r>
            <a:endParaRPr lang="en-IN" sz="2000" b="1"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9713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15861F-1154-0588-586A-AA1E70DD49D5}"/>
              </a:ext>
            </a:extLst>
          </p:cNvPr>
          <p:cNvSpPr txBox="1"/>
          <p:nvPr/>
        </p:nvSpPr>
        <p:spPr>
          <a:xfrm>
            <a:off x="0" y="669072"/>
            <a:ext cx="12192000" cy="6260432"/>
          </a:xfrm>
          <a:prstGeom prst="rect">
            <a:avLst/>
          </a:prstGeom>
          <a:noFill/>
        </p:spPr>
        <p:txBody>
          <a:bodyPr wrap="square">
            <a:spAutoFit/>
          </a:bodyPr>
          <a:lstStyle/>
          <a:p>
            <a:pPr marL="274320">
              <a:lnSpc>
                <a:spcPct val="115000"/>
              </a:lnSpc>
              <a:spcAft>
                <a:spcPts val="1000"/>
              </a:spcAft>
            </a:pPr>
            <a:r>
              <a:rPr lang="en-US" sz="1800" b="1" dirty="0">
                <a:effectLst/>
                <a:latin typeface="Calibri" panose="020F0502020204030204" pitchFamily="34" charset="0"/>
                <a:ea typeface="Verdana" panose="020B0604030504040204" pitchFamily="34" charset="0"/>
                <a:cs typeface="Calibri" panose="020F0502020204030204" pitchFamily="34" charset="0"/>
              </a:rPr>
              <a:t>Management’s responsibilities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will be responsible for risk management, and laying down business processes and internal control structure.  Assurance Team shall only review these and can raise concerns or suggest improvements to the Management.  </a:t>
            </a:r>
            <a:r>
              <a:rPr lang="en-US" sz="2000" b="1" dirty="0">
                <a:solidFill>
                  <a:srgbClr val="000000"/>
                </a:solidFill>
                <a:latin typeface="Calibri" panose="020F0502020204030204" pitchFamily="34" charset="0"/>
                <a:ea typeface="Verdana" panose="020B0604030504040204" pitchFamily="34" charset="0"/>
                <a:cs typeface="Calibri" panose="020F0502020204030204" pitchFamily="34" charset="0"/>
              </a:rPr>
              <a:t>They</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will not play Management role in designing, implementing, monitoring and evaluating the right procedures, controls or systems for the organization.</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solidFill>
                <a:srgbClr val="000000"/>
              </a:solidFill>
              <a:effectLst/>
              <a:latin typeface="Times New Roman" panose="02020603050405020304" pitchFamily="18" charset="0"/>
              <a:ea typeface="Verdana" panose="020B0604030504040204" pitchFamily="34"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shall make available all resources, people, systems, records, etc. to ensure smooth conduct of audit.  Management shall not limit or restrict access to work papers, records and systems.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shall be obligated to respond to  inquiries and recommendations, formal and informal, in a timely and diligent manner.</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Management will provide periodic update on the implementation of action plan , which will be presented to the Audit Committee (including MAC) and  Review Committee.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Management shall be responsible for inviting the concerned Business Audit Lead and Group President for the Audit Committee meetings.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FF00D0B9-9A00-C678-07E6-F153D903213A}"/>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36291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06AF2D-FF3B-7FED-331F-64442CE62661}"/>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Sample(Contd.)Scope and  Coverage</a:t>
            </a:r>
          </a:p>
        </p:txBody>
      </p:sp>
      <p:sp>
        <p:nvSpPr>
          <p:cNvPr id="7" name="TextBox 6">
            <a:extLst>
              <a:ext uri="{FF2B5EF4-FFF2-40B4-BE49-F238E27FC236}">
                <a16:creationId xmlns:a16="http://schemas.microsoft.com/office/drawing/2014/main" id="{42FF44E0-49F2-8589-548B-1AE081E956AF}"/>
              </a:ext>
            </a:extLst>
          </p:cNvPr>
          <p:cNvSpPr txBox="1"/>
          <p:nvPr/>
        </p:nvSpPr>
        <p:spPr>
          <a:xfrm>
            <a:off x="0" y="557561"/>
            <a:ext cx="12191998" cy="5748240"/>
          </a:xfrm>
          <a:prstGeom prst="rect">
            <a:avLst/>
          </a:prstGeom>
          <a:noFill/>
        </p:spPr>
        <p:txBody>
          <a:bodyPr wrap="square">
            <a:spAutoFit/>
          </a:bodyPr>
          <a:lstStyle/>
          <a:p>
            <a:pPr marL="342900" lvl="0" indent="-342900" algn="just">
              <a:spcBef>
                <a:spcPts val="600"/>
              </a:spcBef>
              <a:spcAft>
                <a:spcPts val="300"/>
              </a:spcAft>
              <a:buFont typeface="Arial" panose="020B0604020202020204" pitchFamily="34" charset="0"/>
              <a:buChar char="•"/>
            </a:pPr>
            <a:r>
              <a:rPr lang="en-US" sz="2000" b="1" dirty="0">
                <a:solidFill>
                  <a:srgbClr val="000000"/>
                </a:solidFill>
                <a:latin typeface="Calibri" panose="020F0502020204030204" pitchFamily="34" charset="0"/>
                <a:ea typeface="Verdana" panose="020B0604030504040204" pitchFamily="34" charset="0"/>
                <a:cs typeface="Calibri" panose="020F0502020204030204" pitchFamily="34" charset="0"/>
              </a:rPr>
              <a:t>Team </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shall have uninhibited and complete access to all records, data, information, documents, systems and personnel for discharging its audit duties / objectives.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latin typeface="Calibri" panose="020F0502020204030204" pitchFamily="34" charset="0"/>
                <a:ea typeface="Verdana" panose="020B0604030504040204" pitchFamily="34" charset="0"/>
                <a:cs typeface="Calibri" panose="020F0502020204030204" pitchFamily="34" charset="0"/>
              </a:rPr>
              <a:t>Assurance</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shall have audit documentation tool to preserve the documents, records, information, etc. that were collected to support the reported conclusions and observations.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Team shall be independent of the Management of entities audited and will have reporting line to the Audit Committee of each of these companies.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sz="2000" b="1" dirty="0">
                <a:latin typeface="Calibri" panose="020F0502020204030204" pitchFamily="34" charset="0"/>
                <a:ea typeface="Verdana" panose="020B0604030504040204" pitchFamily="34" charset="0"/>
                <a:cs typeface="Calibri" panose="020F0502020204030204" pitchFamily="34" charset="0"/>
              </a:rPr>
              <a:t>Team</a:t>
            </a:r>
            <a:r>
              <a:rPr lang="en-US" sz="2000" b="1" dirty="0">
                <a:effectLst/>
                <a:latin typeface="Calibri" panose="020F0502020204030204" pitchFamily="34" charset="0"/>
                <a:ea typeface="Verdana" panose="020B0604030504040204" pitchFamily="34" charset="0"/>
                <a:cs typeface="Calibri" panose="020F0502020204030204" pitchFamily="34" charset="0"/>
              </a:rPr>
              <a:t> will work closely with Management to identify and assess risk and control, which will assist them in the effective discharge of their responsibilities, while maintaining their independence.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sz="2000" b="1" dirty="0">
                <a:latin typeface="Calibri" panose="020F0502020204030204" pitchFamily="34" charset="0"/>
                <a:ea typeface="Verdana" panose="020B0604030504040204" pitchFamily="34" charset="0"/>
                <a:cs typeface="Calibri" panose="020F0502020204030204" pitchFamily="34" charset="0"/>
              </a:rPr>
              <a:t>Team </a:t>
            </a:r>
            <a:r>
              <a:rPr lang="en-US" sz="2000" b="1" dirty="0">
                <a:effectLst/>
                <a:latin typeface="Calibri" panose="020F0502020204030204" pitchFamily="34" charset="0"/>
                <a:ea typeface="Verdana" panose="020B0604030504040204" pitchFamily="34" charset="0"/>
                <a:cs typeface="Calibri" panose="020F0502020204030204" pitchFamily="34" charset="0"/>
              </a:rPr>
              <a:t>may time-to-time advise Management on existing and evolving corporate governance, risk management and compliance practices prevalent and may suit to the organization.  Team shall not serve as a substitute for management control, since an adequate internal control structure should not necessitate the performance of any audit.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latin typeface="Calibri" panose="020F0502020204030204" pitchFamily="34" charset="0"/>
                <a:ea typeface="Verdana" panose="020B0604030504040204" pitchFamily="34" charset="0"/>
                <a:cs typeface="Calibri" panose="020F0502020204030204" pitchFamily="34" charset="0"/>
              </a:rPr>
              <a:t>Team </a:t>
            </a:r>
            <a:r>
              <a:rPr lang="en-US" sz="2000" b="1" dirty="0">
                <a:effectLst/>
                <a:latin typeface="Calibri" panose="020F0502020204030204" pitchFamily="34" charset="0"/>
                <a:ea typeface="Verdana" panose="020B0604030504040204" pitchFamily="34" charset="0"/>
                <a:cs typeface="Calibri" panose="020F0502020204030204" pitchFamily="34" charset="0"/>
              </a:rPr>
              <a:t>will not review areas where they were responsible for the design or implantation of a process or system.</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445770" algn="just">
              <a:lnSpc>
                <a:spcPct val="115000"/>
              </a:lnSpc>
              <a:spcAft>
                <a:spcPts val="10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R="67945" algn="l">
              <a:spcAft>
                <a:spcPts val="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IN" sz="800" dirty="0">
              <a:effectLst/>
              <a:latin typeface="Univers 55"/>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38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81CBC4-0DFD-D72A-E700-DE0376E54B37}"/>
              </a:ext>
            </a:extLst>
          </p:cNvPr>
          <p:cNvSpPr txBox="1"/>
          <p:nvPr/>
        </p:nvSpPr>
        <p:spPr>
          <a:xfrm>
            <a:off x="0" y="557562"/>
            <a:ext cx="12192000" cy="1791837"/>
          </a:xfrm>
          <a:prstGeom prst="rect">
            <a:avLst/>
          </a:prstGeom>
          <a:noFill/>
        </p:spPr>
        <p:txBody>
          <a:bodyPr wrap="square">
            <a:spAutoFit/>
          </a:bodyPr>
          <a:lstStyle/>
          <a:p>
            <a:pPr marL="342900" lvl="0" indent="-342900" algn="just">
              <a:lnSpc>
                <a:spcPct val="115000"/>
              </a:lnSpc>
              <a:spcAft>
                <a:spcPts val="1000"/>
              </a:spcAft>
              <a:buSzPts val="1000"/>
              <a:buFont typeface="Symbol" pitchFamily="2" charset="2"/>
              <a:buChar char=""/>
              <a:tabLst>
                <a:tab pos="171450" algn="l"/>
              </a:tabLst>
            </a:pPr>
            <a:r>
              <a:rPr lang="en-US" sz="1800" b="1" dirty="0">
                <a:effectLst/>
                <a:latin typeface="Calibri" panose="020F0502020204030204" pitchFamily="34" charset="0"/>
                <a:ea typeface="Verdana" panose="020B0604030504040204" pitchFamily="34" charset="0"/>
                <a:cs typeface="Calibri" panose="020F0502020204030204" pitchFamily="34" charset="0"/>
              </a:rPr>
              <a:t>Team shall not assume organizational responsibilities or authority outside the department, and not perform management functions, procedures, reviews or render organizational decisions.  Similarly, the Internal Audit Department shall not in any way utilize its resources to relieve or subsidize other persons or functions in the Company</a:t>
            </a:r>
            <a:r>
              <a:rPr lang="en-US" sz="1800" b="1" dirty="0">
                <a:latin typeface="Calibri" panose="020F0502020204030204" pitchFamily="34" charset="0"/>
                <a:ea typeface="Verdana" panose="020B0604030504040204" pitchFamily="34" charset="0"/>
                <a:cs typeface="Calibri" panose="020F0502020204030204" pitchFamily="34" charset="0"/>
              </a:rPr>
              <a:t>.</a:t>
            </a:r>
            <a:endParaRPr lang="en-IN" sz="18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b="1" dirty="0">
                <a:latin typeface="Calibri" panose="020F0502020204030204" pitchFamily="34" charset="0"/>
                <a:ea typeface="Verdana" panose="020B0604030504040204" pitchFamily="34" charset="0"/>
                <a:cs typeface="Calibri" panose="020F0502020204030204" pitchFamily="34" charset="0"/>
              </a:rPr>
              <a:t>Team </a:t>
            </a:r>
            <a:r>
              <a:rPr lang="en-US" sz="1800" b="1" dirty="0">
                <a:effectLst/>
                <a:latin typeface="Calibri" panose="020F0502020204030204" pitchFamily="34" charset="0"/>
                <a:ea typeface="Verdana" panose="020B0604030504040204" pitchFamily="34" charset="0"/>
                <a:cs typeface="Calibri" panose="020F0502020204030204" pitchFamily="34" charset="0"/>
              </a:rPr>
              <a:t>will keep abreast of relevant best practices and new developments affecting their work, and in matters affecting the organizations audited.</a:t>
            </a:r>
            <a:endParaRPr lang="en-IN" sz="1800"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4B2B2B1-74B1-D69B-2EB3-1F5CFD506F3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Sample(Contd.)Scope and  Coverage</a:t>
            </a:r>
          </a:p>
        </p:txBody>
      </p:sp>
    </p:spTree>
    <p:extLst>
      <p:ext uri="{BB962C8B-B14F-4D97-AF65-F5344CB8AC3E}">
        <p14:creationId xmlns:p14="http://schemas.microsoft.com/office/powerpoint/2010/main" val="314010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4B3177-AD7E-2818-7B92-5C7FDAF660C6}"/>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graphicFrame>
        <p:nvGraphicFramePr>
          <p:cNvPr id="6" name="Diagram 5">
            <a:extLst>
              <a:ext uri="{FF2B5EF4-FFF2-40B4-BE49-F238E27FC236}">
                <a16:creationId xmlns:a16="http://schemas.microsoft.com/office/drawing/2014/main" id="{FFC69464-64AD-50FE-DDAD-6EA88892D754}"/>
              </a:ext>
            </a:extLst>
          </p:cNvPr>
          <p:cNvGraphicFramePr/>
          <p:nvPr/>
        </p:nvGraphicFramePr>
        <p:xfrm>
          <a:off x="3155795" y="1223010"/>
          <a:ext cx="7883912" cy="4411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944D727-3FD4-BB75-F2C3-3F80B1F44CD0}"/>
              </a:ext>
            </a:extLst>
          </p:cNvPr>
          <p:cNvSpPr txBox="1"/>
          <p:nvPr/>
        </p:nvSpPr>
        <p:spPr>
          <a:xfrm>
            <a:off x="0" y="557562"/>
            <a:ext cx="9149575" cy="523220"/>
          </a:xfrm>
          <a:prstGeom prst="rect">
            <a:avLst/>
          </a:prstGeom>
          <a:noFill/>
          <a:ln>
            <a:solidFill>
              <a:schemeClr val="accent1"/>
            </a:solidFill>
          </a:ln>
        </p:spPr>
        <p:txBody>
          <a:bodyPr wrap="square">
            <a:spAutoFit/>
          </a:bodyPr>
          <a:lstStyle/>
          <a:p>
            <a:r>
              <a:rPr lang="en-US" sz="2800" b="1" dirty="0">
                <a:solidFill>
                  <a:schemeClr val="accent2"/>
                </a:solidFill>
                <a:effectLst/>
                <a:highlight>
                  <a:srgbClr val="C0C0C0"/>
                </a:highlight>
                <a:latin typeface="Calibri" panose="020F0502020204030204" pitchFamily="34" charset="0"/>
                <a:ea typeface="Verdana" panose="020B0604030504040204" pitchFamily="34" charset="0"/>
                <a:cs typeface="Calibri" panose="020F0502020204030204" pitchFamily="34" charset="0"/>
              </a:rPr>
              <a:t>Operations by Assurance Team</a:t>
            </a:r>
            <a:r>
              <a:rPr lang="en-IN" dirty="0">
                <a:effectLst/>
              </a:rPr>
              <a:t> </a:t>
            </a:r>
            <a:endParaRPr lang="en-US" dirty="0"/>
          </a:p>
        </p:txBody>
      </p:sp>
    </p:spTree>
    <p:extLst>
      <p:ext uri="{BB962C8B-B14F-4D97-AF65-F5344CB8AC3E}">
        <p14:creationId xmlns:p14="http://schemas.microsoft.com/office/powerpoint/2010/main" val="190281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D3882A-7C53-A10E-193F-11E1BC0C891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pic>
        <p:nvPicPr>
          <p:cNvPr id="13313" name="Picture 1">
            <a:extLst>
              <a:ext uri="{FF2B5EF4-FFF2-40B4-BE49-F238E27FC236}">
                <a16:creationId xmlns:a16="http://schemas.microsoft.com/office/drawing/2014/main" id="{FF4622A6-7CCF-3E98-796B-7FEF80AA2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09" y="1137425"/>
            <a:ext cx="10494615" cy="40032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733210-0B9E-B990-9A57-09F9304D666F}"/>
              </a:ext>
            </a:extLst>
          </p:cNvPr>
          <p:cNvSpPr txBox="1"/>
          <p:nvPr/>
        </p:nvSpPr>
        <p:spPr>
          <a:xfrm>
            <a:off x="0" y="568715"/>
            <a:ext cx="12191997" cy="1697644"/>
          </a:xfrm>
          <a:prstGeom prst="rect">
            <a:avLst/>
          </a:prstGeom>
          <a:noFill/>
        </p:spPr>
        <p:txBody>
          <a:bodyPr wrap="square">
            <a:spAutoFit/>
          </a:bodyPr>
          <a:lstStyle/>
          <a:p>
            <a:r>
              <a:rPr lang="en-US" sz="2000" dirty="0">
                <a:effectLst/>
                <a:ea typeface="Verdana" panose="020B0604030504040204" pitchFamily="34" charset="0"/>
                <a:cs typeface="Calibri" panose="020F0502020204030204" pitchFamily="34" charset="0"/>
              </a:rPr>
              <a:t>The Team  will perform a detailed Risk Assessment as a part of the Audit Planning process. </a:t>
            </a:r>
            <a:r>
              <a:rPr lang="en-IN" sz="2000" dirty="0"/>
              <a:t> </a:t>
            </a:r>
            <a:r>
              <a:rPr lang="en-US" sz="2000" dirty="0">
                <a:effectLst/>
                <a:ea typeface="Verdana" panose="020B0604030504040204" pitchFamily="34" charset="0"/>
                <a:cs typeface="Calibri" panose="020F0502020204030204" pitchFamily="34" charset="0"/>
              </a:rPr>
              <a:t> </a:t>
            </a:r>
            <a:endParaRPr lang="en-IN" sz="2000" dirty="0">
              <a:effectLst/>
              <a:ea typeface="Verdana" panose="020B0604030504040204" pitchFamily="34" charset="0"/>
              <a:cs typeface="Times New Roman" panose="02020603050405020304" pitchFamily="18" charset="0"/>
            </a:endParaRPr>
          </a:p>
          <a:p>
            <a:pPr marL="365760" algn="just">
              <a:lnSpc>
                <a:spcPct val="115000"/>
              </a:lnSpc>
              <a:spcAft>
                <a:spcPts val="1000"/>
              </a:spcAft>
            </a:pPr>
            <a:r>
              <a:rPr lang="en-US" sz="2000" dirty="0">
                <a:effectLst/>
                <a:ea typeface="Verdana" panose="020B0604030504040204" pitchFamily="34" charset="0"/>
                <a:cs typeface="Calibri" panose="020F0502020204030204" pitchFamily="34" charset="0"/>
              </a:rPr>
              <a:t>. </a:t>
            </a:r>
            <a:endParaRPr lang="en-IN" sz="2000" dirty="0">
              <a:effectLst/>
              <a:ea typeface="Verdana" panose="020B0604030504040204" pitchFamily="34" charset="0"/>
              <a:cs typeface="Times New Roman" panose="02020603050405020304" pitchFamily="18" charset="0"/>
            </a:endParaRPr>
          </a:p>
          <a:p>
            <a:pPr marL="365760" algn="just">
              <a:lnSpc>
                <a:spcPct val="115000"/>
              </a:lnSpc>
              <a:spcAft>
                <a:spcPts val="1000"/>
              </a:spcAft>
            </a:pPr>
            <a:endParaRPr lang="en-IN" sz="2000" dirty="0">
              <a:effectLst/>
              <a:ea typeface="Verdana" panose="020B0604030504040204" pitchFamily="34" charset="0"/>
              <a:cs typeface="Times New Roman" panose="02020603050405020304" pitchFamily="18" charset="0"/>
            </a:endParaRPr>
          </a:p>
          <a:p>
            <a:pPr algn="just">
              <a:lnSpc>
                <a:spcPct val="115000"/>
              </a:lnSpc>
              <a:spcAft>
                <a:spcPts val="1000"/>
              </a:spcAft>
            </a:pPr>
            <a:r>
              <a:rPr lang="en-US" sz="2000" dirty="0">
                <a:effectLst/>
                <a:ea typeface="Verdana" panose="020B0604030504040204" pitchFamily="34" charset="0"/>
                <a:cs typeface="Calibri" panose="020F0502020204030204" pitchFamily="34" charset="0"/>
              </a:rPr>
              <a:t> </a:t>
            </a:r>
            <a:endParaRPr lang="en-IN" sz="2000" dirty="0">
              <a:effectLst/>
              <a:ea typeface="Verdan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BC2F887-2EB2-B460-82DC-11BA689930E6}"/>
              </a:ext>
            </a:extLst>
          </p:cNvPr>
          <p:cNvSpPr txBox="1"/>
          <p:nvPr/>
        </p:nvSpPr>
        <p:spPr>
          <a:xfrm>
            <a:off x="0" y="5140713"/>
            <a:ext cx="14943561" cy="2031325"/>
          </a:xfrm>
          <a:prstGeom prst="rect">
            <a:avLst/>
          </a:prstGeom>
          <a:noFill/>
        </p:spPr>
        <p:txBody>
          <a:bodyPr wrap="square" rtlCol="0">
            <a:spAutoFit/>
          </a:bodyPr>
          <a:lstStyle/>
          <a:p>
            <a:endParaRPr lang="en-US" dirty="0"/>
          </a:p>
          <a:p>
            <a:r>
              <a:rPr lang="en-US" dirty="0"/>
              <a:t>Assurance Team’s role in terms of Risk Management are:</a:t>
            </a:r>
            <a:endParaRPr lang="en-IN" dirty="0"/>
          </a:p>
          <a:p>
            <a:pPr lvl="0" algn="just"/>
            <a:r>
              <a:rPr lang="en-US" dirty="0"/>
              <a:t>Giving reasonable assurance on the correctness of risk evaluation; Review the process of tracking and communicating risks;</a:t>
            </a:r>
            <a:endParaRPr lang="en-IN" dirty="0"/>
          </a:p>
          <a:p>
            <a:pPr lvl="0"/>
            <a:r>
              <a:rPr lang="en-US" dirty="0"/>
              <a:t>Reviewing the process of treating key risks by the Management; Participating in discussions and advising on risk management </a:t>
            </a:r>
          </a:p>
          <a:p>
            <a:pPr lvl="0"/>
            <a:r>
              <a:rPr lang="en-US" dirty="0"/>
              <a:t>matters, but not discharging any duties or functions of risk management</a:t>
            </a:r>
            <a:endParaRPr lang="en-IN" dirty="0"/>
          </a:p>
          <a:p>
            <a:endParaRPr lang="en-US" dirty="0"/>
          </a:p>
          <a:p>
            <a:pPr lvl="0"/>
            <a:endParaRPr lang="en-IN" dirty="0"/>
          </a:p>
        </p:txBody>
      </p:sp>
    </p:spTree>
    <p:extLst>
      <p:ext uri="{BB962C8B-B14F-4D97-AF65-F5344CB8AC3E}">
        <p14:creationId xmlns:p14="http://schemas.microsoft.com/office/powerpoint/2010/main" val="47127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28704E3F-D1C8-CEDC-01B9-6C49B7E88A05}"/>
              </a:ext>
            </a:extLst>
          </p:cNvPr>
          <p:cNvSpPr>
            <a:spLocks noChangeArrowheads="1"/>
          </p:cNvSpPr>
          <p:nvPr/>
        </p:nvSpPr>
        <p:spPr bwMode="auto">
          <a:xfrm>
            <a:off x="33052" y="-3095873"/>
            <a:ext cx="12191999" cy="1071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r>
              <a:rPr lang="en-US" b="1" dirty="0"/>
              <a:t>Fraud and Forensic Management</a:t>
            </a:r>
            <a:endParaRPr lang="en-US" dirty="0"/>
          </a:p>
          <a:p>
            <a:endParaRPr lang="en-US" dirty="0"/>
          </a:p>
          <a:p>
            <a:r>
              <a:rPr lang="en-US" sz="2400" dirty="0"/>
              <a:t>Identification and reporting of fraud during the course of audit reviews will be done and the team will deploy the resources (internal or external) with requisite skillsets to conduct review of suspicious or fraudulent transactions either </a:t>
            </a:r>
            <a:r>
              <a:rPr lang="en-US" sz="2400" dirty="0" err="1"/>
              <a:t>suo</a:t>
            </a:r>
            <a:r>
              <a:rPr lang="en-US" sz="2400" dirty="0"/>
              <a:t> moto or on formal request from Management or an empowered Committee.</a:t>
            </a:r>
            <a:endParaRPr lang="en-IN" sz="2400" dirty="0"/>
          </a:p>
          <a:p>
            <a:r>
              <a:rPr lang="en-US" sz="2400" dirty="0"/>
              <a:t>Assurance team will review and evaluate the fraud management framework established by Management of each group companies.</a:t>
            </a:r>
            <a:endParaRPr lang="en-IN" sz="2400" dirty="0"/>
          </a:p>
          <a:p>
            <a:r>
              <a:rPr lang="en-US" sz="2400" dirty="0"/>
              <a:t>A graphical representation of Team’s involvement in fraud control is given below:</a:t>
            </a:r>
          </a:p>
          <a:p>
            <a:endParaRPr lang="en-US" dirty="0"/>
          </a:p>
          <a:p>
            <a:endParaRPr lang="en-US" dirty="0"/>
          </a:p>
          <a:p>
            <a:endParaRPr lang="en-IN"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9" name="Rectangle 6">
            <a:extLst>
              <a:ext uri="{FF2B5EF4-FFF2-40B4-BE49-F238E27FC236}">
                <a16:creationId xmlns:a16="http://schemas.microsoft.com/office/drawing/2014/main" id="{2691FDA0-C95E-6463-2F92-E390CAC81328}"/>
              </a:ext>
            </a:extLst>
          </p:cNvPr>
          <p:cNvSpPr>
            <a:spLocks noChangeArrowheads="1"/>
          </p:cNvSpPr>
          <p:nvPr/>
        </p:nvSpPr>
        <p:spPr bwMode="auto">
          <a:xfrm flipV="1">
            <a:off x="1709852" y="2259428"/>
            <a:ext cx="1048214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43550" algn="l"/>
              </a:tabLst>
              <a:defRPr>
                <a:solidFill>
                  <a:schemeClr val="tx1"/>
                </a:solidFill>
                <a:latin typeface="Arial" panose="020B0604020202020204" pitchFamily="34" charset="0"/>
              </a:defRPr>
            </a:lvl1pPr>
            <a:lvl2pPr eaLnBrk="0" fontAlgn="base" hangingPunct="0">
              <a:spcBef>
                <a:spcPct val="0"/>
              </a:spcBef>
              <a:spcAft>
                <a:spcPct val="0"/>
              </a:spcAft>
              <a:tabLst>
                <a:tab pos="5543550" algn="l"/>
              </a:tabLst>
              <a:defRPr>
                <a:solidFill>
                  <a:schemeClr val="tx1"/>
                </a:solidFill>
                <a:latin typeface="Arial" panose="020B0604020202020204" pitchFamily="34" charset="0"/>
              </a:defRPr>
            </a:lvl2pPr>
            <a:lvl3pPr eaLnBrk="0" fontAlgn="base" hangingPunct="0">
              <a:spcBef>
                <a:spcPct val="0"/>
              </a:spcBef>
              <a:spcAft>
                <a:spcPct val="0"/>
              </a:spcAft>
              <a:tabLst>
                <a:tab pos="5543550" algn="l"/>
              </a:tabLst>
              <a:defRPr>
                <a:solidFill>
                  <a:schemeClr val="tx1"/>
                </a:solidFill>
                <a:latin typeface="Arial" panose="020B0604020202020204" pitchFamily="34" charset="0"/>
              </a:defRPr>
            </a:lvl3pPr>
            <a:lvl4pPr eaLnBrk="0" fontAlgn="base" hangingPunct="0">
              <a:spcBef>
                <a:spcPct val="0"/>
              </a:spcBef>
              <a:spcAft>
                <a:spcPct val="0"/>
              </a:spcAft>
              <a:tabLst>
                <a:tab pos="5543550" algn="l"/>
              </a:tabLst>
              <a:defRPr>
                <a:solidFill>
                  <a:schemeClr val="tx1"/>
                </a:solidFill>
                <a:latin typeface="Arial" panose="020B0604020202020204" pitchFamily="34" charset="0"/>
              </a:defRPr>
            </a:lvl4pPr>
            <a:lvl5pPr eaLnBrk="0" fontAlgn="base" hangingPunct="0">
              <a:spcBef>
                <a:spcPct val="0"/>
              </a:spcBef>
              <a:spcAft>
                <a:spcPct val="0"/>
              </a:spcAft>
              <a:tabLst>
                <a:tab pos="5543550" algn="l"/>
              </a:tabLst>
              <a:defRPr>
                <a:solidFill>
                  <a:schemeClr val="tx1"/>
                </a:solidFill>
                <a:latin typeface="Arial" panose="020B0604020202020204" pitchFamily="34" charset="0"/>
              </a:defRPr>
            </a:lvl5pPr>
            <a:lvl6pPr eaLnBrk="0" fontAlgn="base" hangingPunct="0">
              <a:spcBef>
                <a:spcPct val="0"/>
              </a:spcBef>
              <a:spcAft>
                <a:spcPct val="0"/>
              </a:spcAft>
              <a:tabLst>
                <a:tab pos="5543550" algn="l"/>
              </a:tabLst>
              <a:defRPr>
                <a:solidFill>
                  <a:schemeClr val="tx1"/>
                </a:solidFill>
                <a:latin typeface="Arial" panose="020B0604020202020204" pitchFamily="34" charset="0"/>
              </a:defRPr>
            </a:lvl6pPr>
            <a:lvl7pPr eaLnBrk="0" fontAlgn="base" hangingPunct="0">
              <a:spcBef>
                <a:spcPct val="0"/>
              </a:spcBef>
              <a:spcAft>
                <a:spcPct val="0"/>
              </a:spcAft>
              <a:tabLst>
                <a:tab pos="5543550" algn="l"/>
              </a:tabLst>
              <a:defRPr>
                <a:solidFill>
                  <a:schemeClr val="tx1"/>
                </a:solidFill>
                <a:latin typeface="Arial" panose="020B0604020202020204" pitchFamily="34" charset="0"/>
              </a:defRPr>
            </a:lvl7pPr>
            <a:lvl8pPr eaLnBrk="0" fontAlgn="base" hangingPunct="0">
              <a:spcBef>
                <a:spcPct val="0"/>
              </a:spcBef>
              <a:spcAft>
                <a:spcPct val="0"/>
              </a:spcAft>
              <a:tabLst>
                <a:tab pos="5543550" algn="l"/>
              </a:tabLst>
              <a:defRPr>
                <a:solidFill>
                  <a:schemeClr val="tx1"/>
                </a:solidFill>
                <a:latin typeface="Arial" panose="020B0604020202020204" pitchFamily="34" charset="0"/>
              </a:defRPr>
            </a:lvl8pPr>
            <a:lvl9pPr eaLnBrk="0" fontAlgn="base" hangingPunct="0">
              <a:spcBef>
                <a:spcPct val="0"/>
              </a:spcBef>
              <a:spcAft>
                <a:spcPct val="0"/>
              </a:spcAft>
              <a:tabLst>
                <a:tab pos="55435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543550" algn="l"/>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43550" algn="l"/>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543550" algn="l"/>
              </a:tabLst>
            </a:pPr>
            <a:r>
              <a:rPr kumimoji="0" lang="en-US" altLang="en-US" sz="11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t> </a:t>
            </a:r>
            <a:br>
              <a:rPr kumimoji="0" lang="en-US" altLang="en-US" sz="11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Calibri" panose="020F0502020204030204" pitchFamily="34"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543550" algn="l"/>
              </a:tabLst>
            </a:pPr>
            <a:r>
              <a:rPr kumimoji="0" lang="en-US" altLang="en-US" sz="1100" b="0" i="0" u="none" strike="noStrike" cap="none" normalizeH="0" baseline="0">
                <a:ln>
                  <a:noFill/>
                </a:ln>
                <a:solidFill>
                  <a:schemeClr val="tx1"/>
                </a:solidFill>
                <a:effectLst/>
                <a:latin typeface="Arial" panose="020B0604020202020204" pitchFamily="34" charset="0"/>
                <a:ea typeface="Verdana" panose="020B0604030504040204" pitchFamily="34" charset="0"/>
                <a:cs typeface="Calibri" panose="020F0502020204030204" pitchFamily="34" charset="0"/>
              </a:rPr>
              <a:t>A</a:t>
            </a:r>
            <a:r>
              <a:rPr kumimoji="0" lang="en-US" altLang="en-US" sz="10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itle 1">
            <a:extLst>
              <a:ext uri="{FF2B5EF4-FFF2-40B4-BE49-F238E27FC236}">
                <a16:creationId xmlns:a16="http://schemas.microsoft.com/office/drawing/2014/main" id="{373E78AE-294F-E36B-8584-FDE8875287D2}"/>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graphicFrame>
        <p:nvGraphicFramePr>
          <p:cNvPr id="6" name="Diagram 5">
            <a:extLst>
              <a:ext uri="{FF2B5EF4-FFF2-40B4-BE49-F238E27FC236}">
                <a16:creationId xmlns:a16="http://schemas.microsoft.com/office/drawing/2014/main" id="{DA7EAEEE-201A-F816-483A-2D2070745173}"/>
              </a:ext>
            </a:extLst>
          </p:cNvPr>
          <p:cNvGraphicFramePr/>
          <p:nvPr>
            <p:extLst>
              <p:ext uri="{D42A27DB-BD31-4B8C-83A1-F6EECF244321}">
                <p14:modId xmlns:p14="http://schemas.microsoft.com/office/powerpoint/2010/main" val="3389831979"/>
              </p:ext>
            </p:extLst>
          </p:nvPr>
        </p:nvGraphicFramePr>
        <p:xfrm>
          <a:off x="3371160" y="3429000"/>
          <a:ext cx="5468039" cy="139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extLst>
              <a:ext uri="{FF2B5EF4-FFF2-40B4-BE49-F238E27FC236}">
                <a16:creationId xmlns:a16="http://schemas.microsoft.com/office/drawing/2014/main" id="{C3E949D7-A330-9D4C-D2BB-969A4DD44114}"/>
              </a:ext>
            </a:extLst>
          </p:cNvPr>
          <p:cNvSpPr/>
          <p:nvPr/>
        </p:nvSpPr>
        <p:spPr>
          <a:xfrm>
            <a:off x="3347719" y="4946572"/>
            <a:ext cx="5496560" cy="1729649"/>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15000"/>
              </a:lnSpc>
              <a:buFont typeface="Wingdings" pitchFamily="2" charset="2"/>
              <a:buChar char=""/>
            </a:pPr>
            <a:r>
              <a:rPr lang="en-US" sz="2000" dirty="0">
                <a:effectLst/>
                <a:ea typeface="Verdana" panose="020B0604030504040204" pitchFamily="34" charset="0"/>
                <a:cs typeface="Times New Roman" panose="02020603050405020304" pitchFamily="18" charset="0"/>
              </a:rPr>
              <a:t>Fraud risk assessment</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Wingdings" pitchFamily="2" charset="2"/>
              <a:buChar char=""/>
            </a:pPr>
            <a:r>
              <a:rPr lang="en-US" sz="2000" dirty="0">
                <a:effectLst/>
                <a:ea typeface="Verdana" panose="020B0604030504040204" pitchFamily="34" charset="0"/>
                <a:cs typeface="Times New Roman" panose="02020603050405020304" pitchFamily="18" charset="0"/>
              </a:rPr>
              <a:t>Suspicious transactions analysis</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Wingdings" pitchFamily="2" charset="2"/>
              <a:buChar char=""/>
            </a:pPr>
            <a:r>
              <a:rPr lang="en-US" sz="2000" dirty="0">
                <a:effectLst/>
                <a:ea typeface="Verdana" panose="020B0604030504040204" pitchFamily="34" charset="0"/>
                <a:cs typeface="Times New Roman" panose="02020603050405020304" pitchFamily="18" charset="0"/>
              </a:rPr>
              <a:t>Field investigations</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Font typeface="Wingdings" pitchFamily="2" charset="2"/>
              <a:buChar char=""/>
            </a:pPr>
            <a:r>
              <a:rPr lang="en-US" sz="2000" dirty="0">
                <a:effectLst/>
                <a:ea typeface="Verdana" panose="020B0604030504040204" pitchFamily="34" charset="0"/>
                <a:cs typeface="Times New Roman" panose="02020603050405020304" pitchFamily="18" charset="0"/>
              </a:rPr>
              <a:t>Computer forensics</a:t>
            </a:r>
            <a:endParaRPr lang="en-IN" sz="200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4020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64A6AF-105D-CACD-DA9E-E91ABD7D81C1}"/>
              </a:ext>
            </a:extLst>
          </p:cNvPr>
          <p:cNvSpPr txBox="1"/>
          <p:nvPr/>
        </p:nvSpPr>
        <p:spPr>
          <a:xfrm>
            <a:off x="0" y="594911"/>
            <a:ext cx="12192000" cy="6111673"/>
          </a:xfrm>
          <a:prstGeom prst="rect">
            <a:avLst/>
          </a:prstGeom>
          <a:noFill/>
        </p:spPr>
        <p:txBody>
          <a:bodyPr wrap="square">
            <a:spAutoFit/>
          </a:bodyPr>
          <a:lstStyle/>
          <a:p>
            <a:pPr lvl="0">
              <a:spcBef>
                <a:spcPts val="600"/>
              </a:spcBef>
              <a:spcAft>
                <a:spcPts val="300"/>
              </a:spcAft>
            </a:pPr>
            <a:r>
              <a:rPr lang="en-GB" sz="2000" b="1" kern="1400" dirty="0">
                <a:effectLst/>
                <a:ea typeface="Times New Roman" panose="02020603050405020304" pitchFamily="18" charset="0"/>
                <a:cs typeface="Calibri" panose="020F0502020204030204" pitchFamily="34" charset="0"/>
              </a:rPr>
              <a:t>Audit Committee Meetings</a:t>
            </a:r>
            <a:endParaRPr lang="en-IN" sz="2000" b="1" kern="1400" dirty="0">
              <a:effectLst/>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Audit Committee can be either:</a:t>
            </a:r>
            <a:endParaRPr lang="en-IN" sz="2000" dirty="0">
              <a:effectLst/>
              <a:ea typeface="Verdana" panose="020B0604030504040204" pitchFamily="34" charset="0"/>
              <a:cs typeface="Times New Roman" panose="02020603050405020304" pitchFamily="18" charset="0"/>
            </a:endParaRPr>
          </a:p>
          <a:p>
            <a:pPr marL="742950" lvl="1" indent="-285750" algn="just">
              <a:lnSpc>
                <a:spcPct val="115000"/>
              </a:lnSpc>
              <a:buFont typeface="Wingdings" pitchFamily="2" charset="2"/>
              <a:buChar char=""/>
            </a:pPr>
            <a:r>
              <a:rPr lang="en-US" sz="2000" dirty="0">
                <a:effectLst/>
                <a:ea typeface="Verdana" panose="020B0604030504040204" pitchFamily="34" charset="0"/>
                <a:cs typeface="Calibri" panose="020F0502020204030204" pitchFamily="34" charset="0"/>
              </a:rPr>
              <a:t>Management Audit Committee; and</a:t>
            </a:r>
            <a:endParaRPr lang="en-IN" sz="2000" dirty="0">
              <a:effectLst/>
              <a:ea typeface="Verdana" panose="020B0604030504040204" pitchFamily="34" charset="0"/>
              <a:cs typeface="Times New Roman" panose="02020603050405020304" pitchFamily="18" charset="0"/>
            </a:endParaRPr>
          </a:p>
          <a:p>
            <a:pPr marL="742950" lvl="1" indent="-285750" algn="just">
              <a:lnSpc>
                <a:spcPct val="115000"/>
              </a:lnSpc>
              <a:buFont typeface="Wingdings" pitchFamily="2" charset="2"/>
              <a:buChar char=""/>
            </a:pPr>
            <a:r>
              <a:rPr lang="en-US" sz="2000" dirty="0">
                <a:effectLst/>
                <a:ea typeface="Verdana" panose="020B0604030504040204" pitchFamily="34" charset="0"/>
                <a:cs typeface="Calibri" panose="020F0502020204030204" pitchFamily="34" charset="0"/>
              </a:rPr>
              <a:t>Board Audit Committee.</a:t>
            </a:r>
            <a:endParaRPr lang="en-IN" sz="2000" dirty="0">
              <a:ea typeface="Verdana" panose="020B0604030504040204" pitchFamily="34" charset="0"/>
              <a:cs typeface="Times New Roman" panose="02020603050405020304" pitchFamily="18" charset="0"/>
            </a:endParaRPr>
          </a:p>
          <a:p>
            <a:pPr marL="628650" algn="just">
              <a:lnSpc>
                <a:spcPct val="115000"/>
              </a:lnSpc>
              <a:spcAft>
                <a:spcPts val="1000"/>
              </a:spcAft>
            </a:pPr>
            <a:r>
              <a:rPr lang="en-US" sz="2000" b="1" dirty="0">
                <a:solidFill>
                  <a:srgbClr val="F07F09"/>
                </a:solidFill>
                <a:effectLst/>
                <a:ea typeface="Times New Roman" panose="02020603050405020304" pitchFamily="18" charset="0"/>
                <a:cs typeface="Calibri" panose="020F0502020204030204" pitchFamily="34" charset="0"/>
              </a:rPr>
              <a:t>Management Audit Committee meeting</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A MAC meeting is held prior to the AC for discussion with company’s Management on key issues to be presented to the Board Audit Committee.  A MAC meeting, therefore, has to be held quarterly.</a:t>
            </a:r>
            <a:endParaRPr lang="en-IN" sz="2000" dirty="0">
              <a:effectLst/>
              <a:ea typeface="Verdana" panose="020B0604030504040204" pitchFamily="34" charset="0"/>
              <a:cs typeface="Times New Roman" panose="02020603050405020304" pitchFamily="18" charset="0"/>
            </a:endParaRPr>
          </a:p>
          <a:p>
            <a:pPr marL="457200" algn="just">
              <a:lnSpc>
                <a:spcPct val="115000"/>
              </a:lnSpc>
              <a:spcAft>
                <a:spcPts val="1000"/>
              </a:spcAft>
            </a:pPr>
            <a:r>
              <a:rPr lang="en-US" sz="2000" b="1" dirty="0">
                <a:effectLst/>
                <a:ea typeface="Verdana" panose="020B0604030504040204" pitchFamily="34" charset="0"/>
                <a:cs typeface="Calibri" panose="020F0502020204030204" pitchFamily="34" charset="0"/>
              </a:rPr>
              <a:t>Note:  </a:t>
            </a:r>
            <a:r>
              <a:rPr lang="en-US" sz="2000" dirty="0">
                <a:effectLst/>
                <a:ea typeface="Verdana" panose="020B0604030504040204" pitchFamily="34" charset="0"/>
                <a:cs typeface="Calibri" panose="020F0502020204030204" pitchFamily="34" charset="0"/>
              </a:rPr>
              <a:t>In certain businesses, MAC meetings are not held and the reports are directly discussed in the Board Audit Committee meetings.</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MAC also serves as a forum for the company’s Management to provide their explanation or clarification on the audit observations that are being presented.</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A MAC can provide guidance to the audit team on any additional work to be performed or to overcome any issues or hassle while conducting the audit.</a:t>
            </a:r>
            <a:endParaRPr lang="en-IN" sz="20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000" dirty="0">
                <a:effectLst/>
                <a:ea typeface="Verdana" panose="020B0604030504040204" pitchFamily="34" charset="0"/>
                <a:cs typeface="Calibri" panose="020F0502020204030204" pitchFamily="34" charset="0"/>
              </a:rPr>
              <a:t>MAC meetings will be attended by the Business Audit Lead and Group President.  In addition, any team member may attend the meeting with approval from Group President.</a:t>
            </a:r>
            <a:endParaRPr lang="en-IN" sz="2000" dirty="0">
              <a:effectLst/>
              <a:ea typeface="Verdana" panose="020B0604030504040204" pitchFamily="34" charset="0"/>
              <a:cs typeface="Times New Roman" panose="02020603050405020304" pitchFamily="18" charset="0"/>
            </a:endParaRPr>
          </a:p>
          <a:p>
            <a:pPr marL="457200">
              <a:lnSpc>
                <a:spcPct val="115000"/>
              </a:lnSpc>
              <a:spcAft>
                <a:spcPts val="1000"/>
              </a:spcAft>
            </a:pPr>
            <a:r>
              <a:rPr lang="en-US" sz="2000" dirty="0">
                <a:effectLst/>
                <a:ea typeface="Verdana" panose="020B0604030504040204" pitchFamily="34" charset="0"/>
                <a:cs typeface="Calibri" panose="020F0502020204030204" pitchFamily="34" charset="0"/>
              </a:rPr>
              <a:t> </a:t>
            </a:r>
            <a:endParaRPr lang="en-IN" sz="2000" dirty="0">
              <a:ea typeface="Verdana" panose="020B060403050404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3E6BCD1E-A50A-EE52-D606-EEFBB80AB93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320140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6EF498B-61FC-EFCA-7699-950A4E74A0B0}"/>
              </a:ext>
            </a:extLst>
          </p:cNvPr>
          <p:cNvSpPr txBox="1"/>
          <p:nvPr/>
        </p:nvSpPr>
        <p:spPr>
          <a:xfrm>
            <a:off x="-1" y="557562"/>
            <a:ext cx="12191997" cy="4867679"/>
          </a:xfrm>
          <a:prstGeom prst="rect">
            <a:avLst/>
          </a:prstGeom>
          <a:noFill/>
        </p:spPr>
        <p:txBody>
          <a:bodyPr wrap="square">
            <a:spAutoFit/>
          </a:bodyPr>
          <a:lstStyle/>
          <a:p>
            <a:pPr marL="457200">
              <a:lnSpc>
                <a:spcPct val="115000"/>
              </a:lnSpc>
              <a:spcAft>
                <a:spcPts val="1000"/>
              </a:spcAft>
            </a:pPr>
            <a:r>
              <a:rPr lang="en-US" sz="2400" b="1" dirty="0">
                <a:solidFill>
                  <a:srgbClr val="F07F09"/>
                </a:solidFill>
                <a:effectLst/>
                <a:ea typeface="Times New Roman" panose="02020603050405020304" pitchFamily="18" charset="0"/>
                <a:cs typeface="Calibri" panose="020F0502020204030204" pitchFamily="34" charset="0"/>
              </a:rPr>
              <a:t>Board Audit Committee (AC) meeting</a:t>
            </a:r>
            <a:endParaRPr lang="en-IN" sz="2400" b="1" dirty="0">
              <a:solidFill>
                <a:srgbClr val="F07F09"/>
              </a:solidFill>
              <a:effectLst/>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Review of internal audit and internal controls is one of the agenda items during the AC meeting.</a:t>
            </a:r>
            <a:endParaRPr lang="en-IN" sz="2400" dirty="0">
              <a:effectLst/>
              <a:ea typeface="Verdana" panose="020B0604030504040204" pitchFamily="34" charset="0"/>
              <a:cs typeface="Times New Roman" panose="02020603050405020304" pitchFamily="18" charset="0"/>
            </a:endParaRPr>
          </a:p>
          <a:p>
            <a:pPr marL="457200" algn="just">
              <a:lnSpc>
                <a:spcPct val="115000"/>
              </a:lnSpc>
            </a:pPr>
            <a:r>
              <a:rPr lang="en-US" sz="2400" dirty="0">
                <a:effectLst/>
                <a:ea typeface="Verdana" panose="020B0604030504040204" pitchFamily="34" charset="0"/>
                <a:cs typeface="Calibri" panose="020F0502020204030204" pitchFamily="34" charset="0"/>
              </a:rPr>
              <a:t> </a:t>
            </a:r>
            <a:endParaRPr lang="en-IN" sz="24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Board Audit Committee meeting will be convened by the concerned business at least once in a quarter for which the Assurance team will be invited.</a:t>
            </a:r>
            <a:endParaRPr lang="en-IN" sz="2400" dirty="0">
              <a:effectLst/>
              <a:ea typeface="Verdana" panose="020B0604030504040204" pitchFamily="34" charset="0"/>
              <a:cs typeface="Times New Roman" panose="02020603050405020304" pitchFamily="18" charset="0"/>
            </a:endParaRPr>
          </a:p>
          <a:p>
            <a:pPr marL="457200">
              <a:lnSpc>
                <a:spcPct val="115000"/>
              </a:lnSpc>
            </a:pPr>
            <a:r>
              <a:rPr lang="en-US" sz="2400" dirty="0">
                <a:effectLst/>
                <a:ea typeface="Verdana" panose="020B0604030504040204" pitchFamily="34" charset="0"/>
                <a:cs typeface="Calibri" panose="020F0502020204030204" pitchFamily="34" charset="0"/>
              </a:rPr>
              <a:t> </a:t>
            </a:r>
            <a:endParaRPr lang="en-IN" sz="2400" dirty="0">
              <a:effectLst/>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Assurance will be represented at least by the Business Audit Lead and Group President.</a:t>
            </a:r>
            <a:endParaRPr lang="en-IN" sz="2400" dirty="0">
              <a:effectLst/>
              <a:ea typeface="Verdana" panose="020B0604030504040204" pitchFamily="34" charset="0"/>
              <a:cs typeface="Times New Roman" panose="02020603050405020304" pitchFamily="18" charset="0"/>
            </a:endParaRPr>
          </a:p>
          <a:p>
            <a:pPr marL="457200">
              <a:lnSpc>
                <a:spcPct val="115000"/>
              </a:lnSpc>
            </a:pPr>
            <a:r>
              <a:rPr lang="en-US" sz="2400" dirty="0">
                <a:effectLst/>
                <a:ea typeface="Verdana" panose="020B0604030504040204" pitchFamily="34" charset="0"/>
                <a:cs typeface="Calibri" panose="020F0502020204030204" pitchFamily="34" charset="0"/>
              </a:rPr>
              <a:t> </a:t>
            </a:r>
            <a:endParaRPr lang="en-IN" sz="2400"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Font typeface="Symbol" pitchFamily="2" charset="2"/>
              <a:buChar char=""/>
              <a:tabLst>
                <a:tab pos="171450" algn="l"/>
              </a:tabLst>
            </a:pPr>
            <a:r>
              <a:rPr lang="en-US" sz="2400" dirty="0">
                <a:effectLst/>
                <a:ea typeface="Verdana" panose="020B0604030504040204" pitchFamily="34" charset="0"/>
                <a:cs typeface="Calibri" panose="020F0502020204030204" pitchFamily="34" charset="0"/>
              </a:rPr>
              <a:t>A summary of key observations and other audit related matters will be presented to the Audit Committee.</a:t>
            </a:r>
            <a:endParaRPr lang="en-IN" sz="2400" dirty="0">
              <a:effectLst/>
              <a:ea typeface="Verdana" panose="020B060403050404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0AD3425F-D807-E77D-74DC-D2118D207E0C}"/>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79134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08F9EA-8824-4460-652E-656C81BC4ABE}"/>
              </a:ext>
            </a:extLst>
          </p:cNvPr>
          <p:cNvSpPr txBox="1"/>
          <p:nvPr/>
        </p:nvSpPr>
        <p:spPr>
          <a:xfrm>
            <a:off x="0" y="672028"/>
            <a:ext cx="12192000" cy="5858591"/>
          </a:xfrm>
          <a:prstGeom prst="rect">
            <a:avLst/>
          </a:prstGeom>
          <a:noFill/>
        </p:spPr>
        <p:txBody>
          <a:bodyPr wrap="square">
            <a:spAutoFit/>
          </a:bodyPr>
          <a:lstStyle/>
          <a:p>
            <a:pPr lvl="0">
              <a:spcBef>
                <a:spcPts val="600"/>
              </a:spcBef>
              <a:spcAft>
                <a:spcPts val="300"/>
              </a:spcAft>
            </a:pPr>
            <a:r>
              <a:rPr lang="en-GB" sz="2400" b="1" kern="140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Review Committee</a:t>
            </a:r>
            <a:endParaRPr lang="en-IN" sz="2400" b="1" kern="1400" dirty="0">
              <a:solidFill>
                <a:schemeClr val="accent2"/>
              </a:solidFill>
              <a:effectLst/>
              <a:latin typeface="Univers" panose="020B0503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Functional review of the performance for each month is carried out by the  Review Committee.</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gn="just">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Review Committee provides guidance for handling any matters that has reached an impasse or can ask for special reviews to be conducted or can seek additional information on matters reported.</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Review Committee can co-opt or through Group President invite any additional member, if it deems necessary.</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Monthly operations report is submitted to the Review Committee members, which is discussed during the monthly meeting.</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nSpc>
                <a:spcPct val="115000"/>
              </a:lnSpc>
            </a:pPr>
            <a:r>
              <a:rPr lang="en-US" sz="2200" dirty="0">
                <a:effectLst/>
                <a:latin typeface="Calibri" panose="020F0502020204030204" pitchFamily="34" charset="0"/>
                <a:ea typeface="Verdana" panose="020B0604030504040204" pitchFamily="34" charset="0"/>
                <a:cs typeface="Calibri" panose="020F0502020204030204" pitchFamily="34" charset="0"/>
              </a:rPr>
              <a:t> </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itchFamily="2" charset="2"/>
              <a:buChar char=""/>
              <a:tabLst>
                <a:tab pos="171450" algn="l"/>
              </a:tabLst>
            </a:pPr>
            <a:r>
              <a:rPr lang="en-US" sz="2200" dirty="0">
                <a:effectLst/>
                <a:latin typeface="Calibri" panose="020F0502020204030204" pitchFamily="34" charset="0"/>
                <a:ea typeface="Verdana" panose="020B0604030504040204" pitchFamily="34" charset="0"/>
                <a:cs typeface="Calibri" panose="020F0502020204030204" pitchFamily="34" charset="0"/>
              </a:rPr>
              <a:t>Minutes of Review Committee meeting is circulated along with the actionable, the status of which is to be reported in the ensuring meeting.</a:t>
            </a:r>
            <a:endParaRPr lang="en-IN" sz="2200" dirty="0">
              <a:effectLst/>
              <a:latin typeface="Verdana" panose="020B0604030504040204" pitchFamily="34" charset="0"/>
              <a:ea typeface="Verdana" panose="020B0604030504040204" pitchFamily="34" charset="0"/>
              <a:cs typeface="Times New Roman" panose="02020603050405020304" pitchFamily="18" charset="0"/>
            </a:endParaRPr>
          </a:p>
          <a:p>
            <a:pPr marL="45720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803F190-DDFC-7F2C-7147-14CD4BCA202C}"/>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212977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C7248D-60C7-411B-BFB0-1A987801134E}" type="slidenum">
              <a:rPr lang="en-IN" smtClean="0"/>
              <a:t>2</a:t>
            </a:fld>
            <a:endParaRPr lang="en-IN"/>
          </a:p>
        </p:txBody>
      </p:sp>
      <p:sp>
        <p:nvSpPr>
          <p:cNvPr id="6" name="Title 1"/>
          <p:cNvSpPr txBox="1">
            <a:spLocks/>
          </p:cNvSpPr>
          <p:nvPr/>
        </p:nvSpPr>
        <p:spPr>
          <a:xfrm>
            <a:off x="0" y="-1"/>
            <a:ext cx="12191998" cy="778355"/>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t>
            </a:r>
          </a:p>
        </p:txBody>
      </p:sp>
      <p:sp>
        <p:nvSpPr>
          <p:cNvPr id="7" name="Rectangle 6"/>
          <p:cNvSpPr/>
          <p:nvPr/>
        </p:nvSpPr>
        <p:spPr>
          <a:xfrm>
            <a:off x="40943" y="0"/>
            <a:ext cx="8228330" cy="646331"/>
          </a:xfrm>
          <a:prstGeom prst="rect">
            <a:avLst/>
          </a:prstGeom>
        </p:spPr>
        <p:txBody>
          <a:bodyPr wrap="square">
            <a:spAutoFit/>
          </a:bodyPr>
          <a:lstStyle/>
          <a:p>
            <a:pPr algn="just"/>
            <a:r>
              <a:rPr lang="en-US" sz="3600" dirty="0">
                <a:latin typeface="Calibri" panose="020F0502020204030204" pitchFamily="34" charset="0"/>
                <a:cs typeface="Calibri" panose="020F0502020204030204" pitchFamily="34" charset="0"/>
              </a:rPr>
              <a:t>Agenda </a:t>
            </a:r>
          </a:p>
        </p:txBody>
      </p:sp>
      <p:sp>
        <p:nvSpPr>
          <p:cNvPr id="2" name="Rectangle 1"/>
          <p:cNvSpPr/>
          <p:nvPr/>
        </p:nvSpPr>
        <p:spPr>
          <a:xfrm>
            <a:off x="40943" y="778354"/>
            <a:ext cx="12151057" cy="2677656"/>
          </a:xfrm>
          <a:prstGeom prst="rect">
            <a:avLst/>
          </a:prstGeom>
        </p:spPr>
        <p:txBody>
          <a:bodyPr wrap="square">
            <a:spAutoFit/>
          </a:bodyPr>
          <a:lstStyle/>
          <a:p>
            <a:pPr marL="285750" indent="-285750">
              <a:buFont typeface="Wingdings" panose="05000000000000000000" pitchFamily="2" charset="2"/>
              <a:buChar char="q"/>
            </a:pPr>
            <a:r>
              <a:rPr lang="en-US" sz="2800" dirty="0">
                <a:cs typeface="Calibri" panose="020F0502020204030204" pitchFamily="34" charset="0"/>
              </a:rPr>
              <a:t>Case Study , IA Charter</a:t>
            </a:r>
          </a:p>
          <a:p>
            <a:pPr marL="285750" indent="-285750">
              <a:buFont typeface="Wingdings" panose="05000000000000000000" pitchFamily="2" charset="2"/>
              <a:buChar char="q"/>
            </a:pPr>
            <a:r>
              <a:rPr lang="en-US" sz="2800" dirty="0">
                <a:cs typeface="Calibri" panose="020F0502020204030204" pitchFamily="34" charset="0"/>
              </a:rPr>
              <a:t>Role of Internal Auditor as Management Member</a:t>
            </a:r>
          </a:p>
          <a:p>
            <a:pPr marL="285750" indent="-285750">
              <a:buFont typeface="Wingdings" panose="05000000000000000000" pitchFamily="2" charset="2"/>
              <a:buChar char="q"/>
            </a:pPr>
            <a:r>
              <a:rPr lang="en-US" sz="2800" dirty="0">
                <a:cs typeface="Calibri" panose="020F0502020204030204" pitchFamily="34" charset="0"/>
              </a:rPr>
              <a:t>Role of Cost. Accountant as an Internal Auditor</a:t>
            </a:r>
          </a:p>
          <a:p>
            <a:pPr marL="285750" indent="-285750">
              <a:buFont typeface="Wingdings" panose="05000000000000000000" pitchFamily="2" charset="2"/>
              <a:buChar char="q"/>
            </a:pPr>
            <a:r>
              <a:rPr lang="en-US" sz="2800" dirty="0">
                <a:cs typeface="Calibri" panose="020F0502020204030204" pitchFamily="34" charset="0"/>
              </a:rPr>
              <a:t>Interpersonal and Communication skills</a:t>
            </a:r>
          </a:p>
          <a:p>
            <a:pPr marL="285750" indent="-285750">
              <a:buFont typeface="Wingdings" panose="05000000000000000000" pitchFamily="2" charset="2"/>
              <a:buChar char="q"/>
            </a:pPr>
            <a:r>
              <a:rPr lang="en-US" sz="2800" dirty="0">
                <a:cs typeface="Calibri" panose="020F0502020204030204" pitchFamily="34" charset="0"/>
              </a:rPr>
              <a:t>Process of Mapping, Flow Charting</a:t>
            </a:r>
          </a:p>
          <a:p>
            <a:pPr marL="285750" indent="-285750">
              <a:buFont typeface="Wingdings" panose="05000000000000000000" pitchFamily="2" charset="2"/>
              <a:buChar char="q"/>
            </a:pPr>
            <a:r>
              <a:rPr lang="en-IN" sz="2800" dirty="0"/>
              <a:t>CSA ( Control Self Assessment)</a:t>
            </a:r>
          </a:p>
        </p:txBody>
      </p:sp>
    </p:spTree>
    <p:extLst>
      <p:ext uri="{BB962C8B-B14F-4D97-AF65-F5344CB8AC3E}">
        <p14:creationId xmlns:p14="http://schemas.microsoft.com/office/powerpoint/2010/main" val="213491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6659C9-5F14-51A6-1604-680DADA4068A}"/>
              </a:ext>
            </a:extLst>
          </p:cNvPr>
          <p:cNvSpPr txBox="1"/>
          <p:nvPr/>
        </p:nvSpPr>
        <p:spPr>
          <a:xfrm>
            <a:off x="0" y="506777"/>
            <a:ext cx="12192000" cy="6029984"/>
          </a:xfrm>
          <a:prstGeom prst="rect">
            <a:avLst/>
          </a:prstGeom>
          <a:noFill/>
        </p:spPr>
        <p:txBody>
          <a:bodyPr wrap="square">
            <a:spAutoFit/>
          </a:bodyPr>
          <a:lstStyle/>
          <a:p>
            <a:pPr lvl="0">
              <a:spcBef>
                <a:spcPts val="600"/>
              </a:spcBef>
              <a:spcAft>
                <a:spcPts val="300"/>
              </a:spcAft>
            </a:pPr>
            <a:r>
              <a:rPr lang="en-GB" sz="2800" b="1" kern="1400" dirty="0">
                <a:effectLst/>
                <a:latin typeface="Calibri" panose="020F0502020204030204" pitchFamily="34" charset="0"/>
                <a:ea typeface="Times New Roman" panose="02020603050405020304" pitchFamily="18" charset="0"/>
                <a:cs typeface="Calibri" panose="020F0502020204030204" pitchFamily="34" charset="0"/>
              </a:rPr>
              <a:t>Approvals, Acceptance and Amendments</a:t>
            </a:r>
            <a:endParaRPr lang="en-IN" sz="2800" b="1" kern="1400" dirty="0">
              <a:effectLst/>
              <a:latin typeface="Univers" panose="020B0503020202020204" pitchFamily="34" charset="0"/>
              <a:ea typeface="Times New Roman" panose="02020603050405020304" pitchFamily="18" charset="0"/>
              <a:cs typeface="Times New Roman" panose="02020603050405020304" pitchFamily="18" charset="0"/>
            </a:endParaRPr>
          </a:p>
          <a:p>
            <a:pPr marL="274320">
              <a:spcBef>
                <a:spcPts val="600"/>
              </a:spcBef>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 signatures below signify approval of the GACC Review Committee and acceptance by Group President-GACC.</a:t>
            </a:r>
            <a:endParaRPr lang="en-IN" sz="2800" dirty="0">
              <a:solidFill>
                <a:srgbClr val="000000"/>
              </a:solidFill>
              <a:effectLst/>
              <a:latin typeface="Times New Roman" panose="02020603050405020304" pitchFamily="18" charset="0"/>
              <a:ea typeface="Verdana" panose="020B0604030504040204" pitchFamily="34" charset="0"/>
            </a:endParaRPr>
          </a:p>
          <a:p>
            <a:pPr>
              <a:spcBef>
                <a:spcPts val="600"/>
              </a:spcBef>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Signature ____________________________________ Date ________________ </a:t>
            </a:r>
            <a:endParaRPr lang="en-IN" sz="2800" dirty="0">
              <a:solidFill>
                <a:srgbClr val="000000"/>
              </a:solidFill>
              <a:effectLst/>
              <a:latin typeface="Times New Roman" panose="02020603050405020304" pitchFamily="18" charset="0"/>
              <a:ea typeface="Verdana" panose="020B0604030504040204" pitchFamily="34" charset="0"/>
            </a:endParaRPr>
          </a:p>
          <a:p>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Member- Review Committee</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Signature ____________________________________ Date ________________ </a:t>
            </a:r>
            <a:endParaRPr lang="en-IN" sz="2800" dirty="0">
              <a:solidFill>
                <a:srgbClr val="000000"/>
              </a:solidFill>
              <a:effectLst/>
              <a:latin typeface="Times New Roman" panose="02020603050405020304" pitchFamily="18" charset="0"/>
              <a:ea typeface="Verdana" panose="020B0604030504040204" pitchFamily="34" charset="0"/>
            </a:endParaRPr>
          </a:p>
          <a:p>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Member- Review Committee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Signature ____________________________________ Date ________________ </a:t>
            </a:r>
            <a:endParaRPr lang="en-IN" sz="2800" dirty="0">
              <a:solidFill>
                <a:srgbClr val="000000"/>
              </a:solidFill>
              <a:effectLst/>
              <a:latin typeface="Times New Roman" panose="02020603050405020304" pitchFamily="18" charset="0"/>
              <a:ea typeface="Verdana" panose="020B0604030504040204" pitchFamily="34" charset="0"/>
            </a:endParaRPr>
          </a:p>
          <a:p>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endParaRPr lang="en-IN" sz="2800" dirty="0">
              <a:solidFill>
                <a:srgbClr val="000000"/>
              </a:solidFill>
              <a:effectLst/>
              <a:latin typeface="Times New Roman" panose="02020603050405020304" pitchFamily="18" charset="0"/>
              <a:ea typeface="Verdana" panose="020B0604030504040204" pitchFamily="34" charset="0"/>
            </a:endParaRPr>
          </a:p>
          <a:p>
            <a:pPr>
              <a:spcAft>
                <a:spcPts val="600"/>
              </a:spcAft>
            </a:pPr>
            <a:r>
              <a:rPr lang="en-U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Group President</a:t>
            </a:r>
            <a:endParaRPr lang="en-IN" sz="2400" dirty="0">
              <a:effectLst/>
              <a:latin typeface="Verdana" panose="020B0604030504040204" pitchFamily="34" charset="0"/>
              <a:ea typeface="Verdana" panose="020B0604030504040204" pitchFamily="34" charset="0"/>
              <a:cs typeface="Times New Roman" panose="02020603050405020304" pitchFamily="18" charset="0"/>
            </a:endParaRPr>
          </a:p>
          <a:p>
            <a:pPr>
              <a:spcBef>
                <a:spcPts val="1200"/>
              </a:spcBef>
              <a:spcAft>
                <a:spcPts val="600"/>
              </a:spcAft>
            </a:pPr>
            <a:r>
              <a:rPr lang="en-US" sz="28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Amendments </a:t>
            </a:r>
            <a:endParaRPr lang="en-IN" sz="2800" dirty="0">
              <a:solidFill>
                <a:srgbClr val="000000"/>
              </a:solidFill>
              <a:effectLst/>
              <a:latin typeface="Times New Roman" panose="02020603050405020304" pitchFamily="18" charset="0"/>
              <a:ea typeface="Verdana" panose="020B0604030504040204" pitchFamily="34" charset="0"/>
            </a:endParaRPr>
          </a:p>
          <a:p>
            <a:pPr>
              <a:lnSpc>
                <a:spcPct val="115000"/>
              </a:lnSpc>
              <a:spcAft>
                <a:spcPts val="1000"/>
              </a:spcAft>
            </a:pPr>
            <a:r>
              <a:rPr lang="en-US" sz="2400" dirty="0">
                <a:effectLst/>
                <a:latin typeface="Calibri" panose="020F0502020204030204" pitchFamily="34" charset="0"/>
                <a:ea typeface="Verdana" panose="020B0604030504040204" pitchFamily="34" charset="0"/>
                <a:cs typeface="Calibri" panose="020F0502020204030204" pitchFamily="34" charset="0"/>
              </a:rPr>
              <a:t>Amendments shall be signed by persons consistent with those authorizing this original Charter to be effective. </a:t>
            </a:r>
            <a:endParaRPr lang="en-IN" sz="2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FBDD3B4C-3E48-FB14-564D-53A87D8FD08C}"/>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14710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991FFB-8D10-31A1-8981-F28D7398969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Role of Internal Auditor as Management Member</a:t>
            </a:r>
          </a:p>
        </p:txBody>
      </p:sp>
      <p:sp>
        <p:nvSpPr>
          <p:cNvPr id="7" name="TextBox 6">
            <a:extLst>
              <a:ext uri="{FF2B5EF4-FFF2-40B4-BE49-F238E27FC236}">
                <a16:creationId xmlns:a16="http://schemas.microsoft.com/office/drawing/2014/main" id="{49610A12-C7CE-0BD8-FE7D-0B326B61C890}"/>
              </a:ext>
            </a:extLst>
          </p:cNvPr>
          <p:cNvSpPr txBox="1"/>
          <p:nvPr/>
        </p:nvSpPr>
        <p:spPr>
          <a:xfrm>
            <a:off x="0" y="557562"/>
            <a:ext cx="12191996" cy="6494085"/>
          </a:xfrm>
          <a:prstGeom prst="rect">
            <a:avLst/>
          </a:prstGeom>
          <a:noFill/>
        </p:spPr>
        <p:txBody>
          <a:bodyPr wrap="square">
            <a:spAutoFit/>
          </a:bodyPr>
          <a:lstStyle/>
          <a:p>
            <a:pPr marL="342900" lvl="0" indent="-342900" algn="just">
              <a:buFont typeface="Wingdings 2" pitchFamily="2" charset="2"/>
              <a:buChar char=""/>
              <a:tabLst>
                <a:tab pos="457200" algn="l"/>
              </a:tabLst>
            </a:pPr>
            <a:r>
              <a:rPr lang="en-IN" sz="2000" dirty="0">
                <a:ea typeface="Times New Roman" panose="02020603050405020304" pitchFamily="18" charset="0"/>
              </a:rPr>
              <a:t>Internal Auditor can be an employee of the entity/Organization designated for performing Internal Audit.</a:t>
            </a:r>
          </a:p>
          <a:p>
            <a:pPr marL="342900" lvl="0" indent="-342900" algn="just">
              <a:buFont typeface="Wingdings 2" pitchFamily="2" charset="2"/>
              <a:buChar char=""/>
              <a:tabLst>
                <a:tab pos="457200" algn="l"/>
              </a:tabLst>
            </a:pPr>
            <a:endParaRPr lang="en-IN"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IN" sz="2000" dirty="0">
                <a:ea typeface="Times New Roman" panose="02020603050405020304" pitchFamily="18" charset="0"/>
              </a:rPr>
              <a:t>Firms and Consultants can also be appointed to perform the function of Internal Auditor.</a:t>
            </a:r>
          </a:p>
          <a:p>
            <a:pPr marL="342900" lvl="0" indent="-342900" algn="just">
              <a:buFont typeface="Wingdings 2" pitchFamily="2" charset="2"/>
              <a:buChar char=""/>
              <a:tabLst>
                <a:tab pos="457200" algn="l"/>
              </a:tabLst>
            </a:pPr>
            <a:endParaRPr lang="en-IN"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Persons can also be hired on Contractual basis to conduct Internal Audit ( IA).</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Reporting relationship for the employee internal auditor can be as per Organizational hierarchy.</a:t>
            </a:r>
          </a:p>
          <a:p>
            <a:pPr marL="342900" lvl="0" indent="-342900" algn="just">
              <a:buFont typeface="Wingdings 2" pitchFamily="2" charset="2"/>
              <a:buChar char=""/>
              <a:tabLst>
                <a:tab pos="457200" algn="l"/>
              </a:tabLst>
            </a:pPr>
            <a:endParaRPr lang="en-US"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The employee internal auditor is accountable to Audit Committee (AC).</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Independency is a challenge while serving the entity and reporting to AC</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A clear job profile for the internal audit role need to be in place for the IA Team.</a:t>
            </a:r>
          </a:p>
          <a:p>
            <a:pPr marL="342900" lvl="0" indent="-342900" algn="just">
              <a:buFont typeface="Wingdings 2" pitchFamily="2" charset="2"/>
              <a:buChar char=""/>
              <a:tabLst>
                <a:tab pos="457200" algn="l"/>
              </a:tabLst>
            </a:pPr>
            <a:endParaRPr lang="en-US"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Multiple tasks of the appointing entity having conflict of interest as internal auditor should not be taken up. </a:t>
            </a:r>
          </a:p>
          <a:p>
            <a:pPr marL="342900" lvl="0" indent="-342900" algn="just">
              <a:buFont typeface="Wingdings 2" pitchFamily="2" charset="2"/>
              <a:buChar char=""/>
              <a:tabLst>
                <a:tab pos="457200" algn="l"/>
              </a:tabLst>
            </a:pPr>
            <a:endParaRPr lang="en-US" sz="2000" dirty="0">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Should not take part in management decisions, however, can guide the decision making process.</a:t>
            </a:r>
          </a:p>
          <a:p>
            <a:pPr marL="342900" lvl="0" indent="-342900" algn="just">
              <a:buFont typeface="Wingdings 2" pitchFamily="2" charset="2"/>
              <a:buChar char=""/>
              <a:tabLst>
                <a:tab pos="457200" algn="l"/>
              </a:tabLst>
            </a:pPr>
            <a:endParaRPr lang="en-US"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Eyes and Ears of Management, developing foresight of Audit Committee.</a:t>
            </a:r>
            <a:endParaRPr lang="en-US" dirty="0">
              <a:ea typeface="Times New Roman" panose="02020603050405020304" pitchFamily="18" charset="0"/>
            </a:endParaRPr>
          </a:p>
          <a:p>
            <a:pPr marL="342900" lvl="0" indent="-342900" algn="just">
              <a:buFont typeface="Wingdings 2" pitchFamily="2" charset="2"/>
              <a:buChar char=""/>
              <a:tabLst>
                <a:tab pos="457200" algn="l"/>
              </a:tabLst>
            </a:pPr>
            <a:endParaRPr lang="en-US" sz="1800" dirty="0">
              <a:effectLst/>
              <a:ea typeface="Times New Roman" panose="02020603050405020304" pitchFamily="18" charset="0"/>
            </a:endParaRPr>
          </a:p>
          <a:p>
            <a:pPr marL="342900" lvl="0" indent="-342900" algn="just">
              <a:buFont typeface="Wingdings 2" pitchFamily="2" charset="2"/>
              <a:buChar char=""/>
              <a:tabLst>
                <a:tab pos="457200" algn="l"/>
              </a:tabLst>
            </a:pPr>
            <a:endParaRPr lang="en-US" dirty="0">
              <a:ea typeface="Times New Roman" panose="02020603050405020304" pitchFamily="18" charset="0"/>
            </a:endParaRPr>
          </a:p>
        </p:txBody>
      </p:sp>
    </p:spTree>
    <p:extLst>
      <p:ext uri="{BB962C8B-B14F-4D97-AF65-F5344CB8AC3E}">
        <p14:creationId xmlns:p14="http://schemas.microsoft.com/office/powerpoint/2010/main" val="277768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A858A3-DEB3-C53F-82F2-992AF0896CAA}"/>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Role of Cost Accountant as Internal Auditor </a:t>
            </a:r>
          </a:p>
        </p:txBody>
      </p:sp>
      <p:sp>
        <p:nvSpPr>
          <p:cNvPr id="4" name="TextBox 3">
            <a:extLst>
              <a:ext uri="{FF2B5EF4-FFF2-40B4-BE49-F238E27FC236}">
                <a16:creationId xmlns:a16="http://schemas.microsoft.com/office/drawing/2014/main" id="{296782DB-E948-E8D1-3E51-50C8C3398684}"/>
              </a:ext>
            </a:extLst>
          </p:cNvPr>
          <p:cNvSpPr txBox="1"/>
          <p:nvPr/>
        </p:nvSpPr>
        <p:spPr>
          <a:xfrm>
            <a:off x="0" y="557563"/>
            <a:ext cx="12191998" cy="2954655"/>
          </a:xfrm>
          <a:prstGeom prst="rect">
            <a:avLst/>
          </a:prstGeom>
          <a:noFill/>
        </p:spPr>
        <p:txBody>
          <a:bodyPr wrap="square">
            <a:spAutoFit/>
          </a:bodyPr>
          <a:lstStyle/>
          <a:p>
            <a:pPr marL="285750" indent="-285750" algn="just">
              <a:buFont typeface="Wingdings" pitchFamily="2" charset="2"/>
              <a:buChar char="Ø"/>
            </a:pPr>
            <a:r>
              <a:rPr lang="en-US" sz="2400" b="1" dirty="0">
                <a:effectLst/>
                <a:ea typeface="Calibri" panose="020F0502020204030204" pitchFamily="34" charset="0"/>
                <a:cs typeface="Times New Roman" panose="02020603050405020304" pitchFamily="18" charset="0"/>
              </a:rPr>
              <a:t>Companies Act 2013 u/s 138(1), specifically provides an opportunity </a:t>
            </a:r>
            <a:r>
              <a:rPr lang="en-US" sz="2400" b="1" dirty="0">
                <a:ea typeface="Calibri" panose="020F0502020204030204" pitchFamily="34" charset="0"/>
                <a:cs typeface="Times New Roman" panose="02020603050405020304" pitchFamily="18" charset="0"/>
              </a:rPr>
              <a:t>to Cost Accountants/Firm of Cost Accountants , who can function as an Internal Auditor , if otherwise not been found disqualified. </a:t>
            </a:r>
          </a:p>
          <a:p>
            <a:pPr marL="285750" indent="-285750" algn="just">
              <a:buFont typeface="Wingdings" pitchFamily="2" charset="2"/>
              <a:buChar char="Ø"/>
            </a:pPr>
            <a:endParaRPr lang="en-US" sz="2400" b="1" dirty="0">
              <a:ea typeface="Calibri" panose="020F0502020204030204" pitchFamily="34" charset="0"/>
              <a:cs typeface="Times New Roman" panose="02020603050405020304" pitchFamily="18" charset="0"/>
            </a:endParaRPr>
          </a:p>
          <a:p>
            <a:pPr marL="285750" indent="-285750" algn="just">
              <a:buFont typeface="Wingdings" pitchFamily="2" charset="2"/>
              <a:buChar char="Ø"/>
            </a:pPr>
            <a:r>
              <a:rPr lang="en-IN" sz="2400" b="1" dirty="0"/>
              <a:t> The Cost Auditor is supposed to comment on adequacy of Internal Audit under Cost Accounting Record Rules 1968, hence he can not be appointed as Internal Auditor for the said period.</a:t>
            </a:r>
            <a:endParaRPr lang="en-US" sz="2400" b="1" dirty="0">
              <a:ea typeface="Calibri" panose="020F0502020204030204" pitchFamily="34" charset="0"/>
              <a:cs typeface="Times New Roman" panose="02020603050405020304" pitchFamily="18" charset="0"/>
            </a:endParaRPr>
          </a:p>
          <a:p>
            <a:pPr marL="285750" indent="-285750">
              <a:buFont typeface="Wingdings" pitchFamily="2" charset="2"/>
              <a:buChar char="Ø"/>
            </a:pPr>
            <a:endParaRPr lang="en-US" dirty="0"/>
          </a:p>
        </p:txBody>
      </p:sp>
    </p:spTree>
    <p:extLst>
      <p:ext uri="{BB962C8B-B14F-4D97-AF65-F5344CB8AC3E}">
        <p14:creationId xmlns:p14="http://schemas.microsoft.com/office/powerpoint/2010/main" val="1880337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08D310-3759-29AD-22C7-C9A3D4572D7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Mock Discussion :Win the Heart</a:t>
            </a:r>
          </a:p>
        </p:txBody>
      </p:sp>
      <p:sp>
        <p:nvSpPr>
          <p:cNvPr id="7" name="TextBox 6">
            <a:extLst>
              <a:ext uri="{FF2B5EF4-FFF2-40B4-BE49-F238E27FC236}">
                <a16:creationId xmlns:a16="http://schemas.microsoft.com/office/drawing/2014/main" id="{7E021531-8C23-2320-D39A-4D5C7D29FE86}"/>
              </a:ext>
            </a:extLst>
          </p:cNvPr>
          <p:cNvSpPr txBox="1"/>
          <p:nvPr/>
        </p:nvSpPr>
        <p:spPr>
          <a:xfrm>
            <a:off x="-1" y="557562"/>
            <a:ext cx="12191997" cy="5940088"/>
          </a:xfrm>
          <a:prstGeom prst="rect">
            <a:avLst/>
          </a:prstGeom>
          <a:noFill/>
        </p:spPr>
        <p:txBody>
          <a:bodyPr wrap="square">
            <a:spAutoFit/>
          </a:bodyPr>
          <a:lstStyle/>
          <a:p>
            <a:r>
              <a:rPr lang="en-US" sz="2000" dirty="0">
                <a:effectLst/>
                <a:ea typeface="Times New Roman" panose="02020603050405020304" pitchFamily="18" charset="0"/>
              </a:rPr>
              <a:t>“We are going to discuss with you the report on inventory management, the areas which we have covered are-------“</a:t>
            </a:r>
            <a:endParaRPr lang="en-IN" sz="2000" dirty="0">
              <a:effectLst/>
              <a:ea typeface="Times New Roman" panose="02020603050405020304" pitchFamily="18" charset="0"/>
            </a:endParaRPr>
          </a:p>
          <a:p>
            <a:endParaRPr lang="en-US" sz="2000" b="1" dirty="0">
              <a:effectLst/>
              <a:ea typeface="Times New Roman" panose="02020603050405020304" pitchFamily="18" charset="0"/>
            </a:endParaRPr>
          </a:p>
          <a:p>
            <a:r>
              <a:rPr lang="en-US" sz="2000" b="1" dirty="0">
                <a:effectLst/>
                <a:ea typeface="Times New Roman" panose="02020603050405020304" pitchFamily="18" charset="0"/>
              </a:rPr>
              <a:t>Basic Guidelines</a:t>
            </a:r>
            <a:endParaRPr lang="en-IN" sz="2000" dirty="0">
              <a:effectLst/>
              <a:ea typeface="Times New Roman" panose="02020603050405020304" pitchFamily="18" charset="0"/>
            </a:endParaRPr>
          </a:p>
          <a:p>
            <a:pPr marL="342900" lvl="0" indent="-342900" algn="just">
              <a:buFont typeface="Wingdings 2" pitchFamily="2" charset="2"/>
              <a:buChar char=""/>
              <a:tabLst>
                <a:tab pos="457200" algn="l"/>
              </a:tabLst>
            </a:pPr>
            <a:r>
              <a:rPr lang="en-US" sz="2000" dirty="0">
                <a:effectLst/>
                <a:ea typeface="Times New Roman" panose="02020603050405020304" pitchFamily="18" charset="0"/>
              </a:rPr>
              <a:t>Organize and develop your discussion logically. Follow the sequence. E.g. if you are discussing an audit observation;</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Present what is happening and what is wrong</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Reason behind the same  </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Suggest corrective measure to rectify the same</a:t>
            </a:r>
            <a:endParaRPr lang="en-IN" sz="2000" dirty="0">
              <a:effectLst/>
              <a:ea typeface="Times New Roman" panose="02020603050405020304" pitchFamily="18" charset="0"/>
            </a:endParaRPr>
          </a:p>
          <a:p>
            <a:pPr marL="742950" lvl="1" indent="-285750">
              <a:buFont typeface="Wingdings" pitchFamily="2" charset="2"/>
              <a:buChar char=""/>
              <a:tabLst>
                <a:tab pos="914400" algn="l"/>
              </a:tabLst>
            </a:pPr>
            <a:r>
              <a:rPr lang="en-US" sz="2000" dirty="0">
                <a:effectLst/>
                <a:ea typeface="Times New Roman" panose="02020603050405020304" pitchFamily="18" charset="0"/>
              </a:rPr>
              <a:t>Appeal for action (evoke desired results)</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Support your points with logical and relevant (facts, statistics, examples, analysis etc.).  Do enough home work.</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Don’t get drawn into an argument with auditee in course of discussion.</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Be courteous all throughout the discussion.</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Don’t allow auditee to divert the subject, keep a tab on the subject matter.</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Try to sale your point/observation and win his confidence.</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Try to be within time schedule.</a:t>
            </a:r>
            <a:endParaRPr lang="en-IN" sz="2000" dirty="0">
              <a:effectLst/>
              <a:ea typeface="Times New Roman" panose="02020603050405020304" pitchFamily="18" charset="0"/>
            </a:endParaRPr>
          </a:p>
          <a:p>
            <a:pPr marL="342900" lvl="0" indent="-342900">
              <a:buFont typeface="Wingdings 2" pitchFamily="2" charset="2"/>
              <a:buChar char=""/>
              <a:tabLst>
                <a:tab pos="457200" algn="l"/>
              </a:tabLst>
            </a:pPr>
            <a:r>
              <a:rPr lang="en-US" sz="2000" dirty="0">
                <a:effectLst/>
                <a:ea typeface="Times New Roman" panose="02020603050405020304" pitchFamily="18" charset="0"/>
              </a:rPr>
              <a:t>Accept auditee’s view ,if it’s logical </a:t>
            </a:r>
            <a:endParaRPr lang="en-IN" sz="2000" dirty="0">
              <a:effectLst/>
              <a:ea typeface="Times New Roman" panose="02020603050405020304" pitchFamily="18" charset="0"/>
            </a:endParaRPr>
          </a:p>
          <a:p>
            <a:pPr marL="457200"/>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Thank the auditee for giving his </a:t>
            </a:r>
            <a:r>
              <a:rPr lang="en-US" sz="2000" b="1" u="sng" dirty="0">
                <a:effectLst/>
                <a:ea typeface="Times New Roman" panose="02020603050405020304" pitchFamily="18" charset="0"/>
              </a:rPr>
              <a:t>Valuable</a:t>
            </a:r>
            <a:r>
              <a:rPr lang="en-US" sz="2000" dirty="0">
                <a:effectLst/>
                <a:ea typeface="Times New Roman" panose="02020603050405020304" pitchFamily="18" charset="0"/>
              </a:rPr>
              <a:t> time.</a:t>
            </a:r>
            <a:endParaRPr lang="en-IN" sz="2000" dirty="0">
              <a:effectLst/>
              <a:ea typeface="Times New Roman" panose="02020603050405020304" pitchFamily="18" charset="0"/>
            </a:endParaRPr>
          </a:p>
        </p:txBody>
      </p:sp>
    </p:spTree>
    <p:extLst>
      <p:ext uri="{BB962C8B-B14F-4D97-AF65-F5344CB8AC3E}">
        <p14:creationId xmlns:p14="http://schemas.microsoft.com/office/powerpoint/2010/main" val="846787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75120E-EAA7-312D-27AB-E976532254B4}"/>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Mock Discussion :Win the Heart ( Contd.)</a:t>
            </a:r>
          </a:p>
        </p:txBody>
      </p:sp>
      <p:sp>
        <p:nvSpPr>
          <p:cNvPr id="8" name="TextBox 7">
            <a:extLst>
              <a:ext uri="{FF2B5EF4-FFF2-40B4-BE49-F238E27FC236}">
                <a16:creationId xmlns:a16="http://schemas.microsoft.com/office/drawing/2014/main" id="{8B0CE783-7DC2-FFFB-83D3-79FFC4765647}"/>
              </a:ext>
            </a:extLst>
          </p:cNvPr>
          <p:cNvSpPr txBox="1"/>
          <p:nvPr/>
        </p:nvSpPr>
        <p:spPr>
          <a:xfrm>
            <a:off x="-1" y="557561"/>
            <a:ext cx="12107538" cy="6247864"/>
          </a:xfrm>
          <a:prstGeom prst="rect">
            <a:avLst/>
          </a:prstGeom>
          <a:noFill/>
        </p:spPr>
        <p:txBody>
          <a:bodyPr wrap="square">
            <a:spAutoFit/>
          </a:bodyPr>
          <a:lstStyle/>
          <a:p>
            <a:r>
              <a:rPr lang="en-US" sz="2000" dirty="0">
                <a:effectLst/>
                <a:ea typeface="Times New Roman" panose="02020603050405020304" pitchFamily="18" charset="0"/>
              </a:rPr>
              <a:t>Auditee – “We appreciate your recommendations but you should also appreciate our limitations. We do not have sufficient storage facility to stock materials properly.”</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You – “That’s right, but you see how much production loss the company is incurring due to non-availability of material in time? This need to be controlled”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Auditee – “I have no clue as to how do I achieve this with limited resources and Capex sanction?”</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You – (Staring at him blankly!)</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Auditee – “I am not sure whether I will be able to enforce your recommendation for additional space/storage”</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r>
              <a:rPr lang="en-US" sz="2000" dirty="0">
                <a:effectLst/>
                <a:ea typeface="Times New Roman" panose="02020603050405020304" pitchFamily="18" charset="0"/>
              </a:rPr>
              <a:t>You – “You must work on some solution.”</a:t>
            </a:r>
            <a:endParaRPr lang="en-IN" sz="2000" dirty="0">
              <a:effectLst/>
              <a:ea typeface="Times New Roman" panose="02020603050405020304" pitchFamily="18" charset="0"/>
            </a:endParaRPr>
          </a:p>
          <a:p>
            <a:r>
              <a:rPr lang="en-US" sz="2000" dirty="0">
                <a:effectLst/>
                <a:ea typeface="Times New Roman" panose="02020603050405020304" pitchFamily="18" charset="0"/>
              </a:rPr>
              <a:t>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Auditee – We appreciate your recommendations but you should also appreciate our limitations. We can’t pay demurrage when a vessel accepted under compulsion.</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 </a:t>
            </a:r>
            <a:endParaRPr lang="en-IN" sz="2000" dirty="0">
              <a:effectLst/>
              <a:ea typeface="Times New Roman" panose="02020603050405020304" pitchFamily="18" charset="0"/>
            </a:endParaRPr>
          </a:p>
          <a:p>
            <a:pPr algn="just"/>
            <a:r>
              <a:rPr lang="en-US" sz="2000" dirty="0">
                <a:effectLst/>
                <a:ea typeface="Times New Roman" panose="02020603050405020304" pitchFamily="18" charset="0"/>
              </a:rPr>
              <a:t>You – Yeah, Sir, in fact we did consider this before putting this recommendation! We were wondering what stopped you from making a proper chartering schedule with stock-out planning for so long!</a:t>
            </a:r>
            <a:endParaRPr lang="en-IN" sz="2000" dirty="0">
              <a:effectLst/>
              <a:ea typeface="Times New Roman" panose="02020603050405020304" pitchFamily="18" charset="0"/>
            </a:endParaRPr>
          </a:p>
          <a:p>
            <a:r>
              <a:rPr lang="en-US" sz="2000" dirty="0">
                <a:effectLst/>
                <a:ea typeface="Times New Roman" panose="02020603050405020304" pitchFamily="18" charset="0"/>
              </a:rPr>
              <a:t>Auditee – Exactly, (gets excited). Even my supervisor/store keepers could not help me in this?</a:t>
            </a:r>
            <a:endParaRPr lang="en-IN" sz="2000" dirty="0">
              <a:effectLst/>
              <a:ea typeface="Times New Roman" panose="02020603050405020304" pitchFamily="18" charset="0"/>
            </a:endParaRPr>
          </a:p>
        </p:txBody>
      </p:sp>
    </p:spTree>
    <p:extLst>
      <p:ext uri="{BB962C8B-B14F-4D97-AF65-F5344CB8AC3E}">
        <p14:creationId xmlns:p14="http://schemas.microsoft.com/office/powerpoint/2010/main" val="257504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92729E-7A59-2D4C-5534-D2571A4F364B}"/>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Mock Discussion :Win the Heart ( Contd.)</a:t>
            </a:r>
          </a:p>
        </p:txBody>
      </p:sp>
      <p:sp>
        <p:nvSpPr>
          <p:cNvPr id="7" name="TextBox 6">
            <a:extLst>
              <a:ext uri="{FF2B5EF4-FFF2-40B4-BE49-F238E27FC236}">
                <a16:creationId xmlns:a16="http://schemas.microsoft.com/office/drawing/2014/main" id="{C5BEFCC0-CEEB-1B22-6F2F-A5E14D77EB47}"/>
              </a:ext>
            </a:extLst>
          </p:cNvPr>
          <p:cNvSpPr txBox="1"/>
          <p:nvPr/>
        </p:nvSpPr>
        <p:spPr>
          <a:xfrm>
            <a:off x="0" y="557562"/>
            <a:ext cx="12191997" cy="6370975"/>
          </a:xfrm>
          <a:prstGeom prst="rect">
            <a:avLst/>
          </a:prstGeom>
          <a:noFill/>
        </p:spPr>
        <p:txBody>
          <a:bodyPr wrap="square">
            <a:spAutoFit/>
          </a:bodyPr>
          <a:lstStyle/>
          <a:p>
            <a:r>
              <a:rPr lang="en-US" sz="2400" dirty="0">
                <a:effectLst/>
                <a:ea typeface="Times New Roman" panose="02020603050405020304" pitchFamily="18" charset="0"/>
              </a:rPr>
              <a:t>You – We understand sir! We were also concerned about volume of production which ‘We’ are losing.</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Auditee – I am not sure whether I can achieve this, may be I will try to convey this to the Inventory Management Team in small group meetings!</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You – Sure, this will definitely help you to convey ‘YOUR’ ideas to them in positive manner.</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Auditee – Let’s see, I will plan something next week. Also ask for a enhanced capex budget sanction.</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You – Sure, sir, do let us know if you need our help!</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Auditee – Sure , thank you very much. </a:t>
            </a:r>
            <a:endParaRPr lang="en-IN" sz="2400" dirty="0">
              <a:effectLst/>
              <a:ea typeface="Times New Roman" panose="02020603050405020304" pitchFamily="18" charset="0"/>
            </a:endParaRPr>
          </a:p>
          <a:p>
            <a:r>
              <a:rPr lang="en-US" sz="2400" dirty="0">
                <a:effectLst/>
                <a:ea typeface="Times New Roman" panose="02020603050405020304" pitchFamily="18" charset="0"/>
              </a:rPr>
              <a:t> </a:t>
            </a:r>
            <a:endParaRPr lang="en-IN" sz="2400" dirty="0">
              <a:effectLst/>
              <a:ea typeface="Times New Roman" panose="02020603050405020304" pitchFamily="18" charset="0"/>
            </a:endParaRPr>
          </a:p>
          <a:p>
            <a:r>
              <a:rPr lang="en-US" sz="2400" dirty="0">
                <a:effectLst/>
                <a:ea typeface="Times New Roman" panose="02020603050405020304" pitchFamily="18" charset="0"/>
              </a:rPr>
              <a:t>More such areas/ Report in entirety can be discussed at workshop with playing different roles by the Team.</a:t>
            </a:r>
            <a:endParaRPr lang="en-IN" sz="2400" dirty="0">
              <a:effectLst/>
              <a:ea typeface="Times New Roman" panose="02020603050405020304" pitchFamily="18" charset="0"/>
            </a:endParaRPr>
          </a:p>
        </p:txBody>
      </p:sp>
    </p:spTree>
    <p:extLst>
      <p:ext uri="{BB962C8B-B14F-4D97-AF65-F5344CB8AC3E}">
        <p14:creationId xmlns:p14="http://schemas.microsoft.com/office/powerpoint/2010/main" val="219485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FC7F1F-0BD5-4765-BB35-1CC8B7AFA950}"/>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pic>
        <p:nvPicPr>
          <p:cNvPr id="1026" name="Picture 2">
            <a:extLst>
              <a:ext uri="{FF2B5EF4-FFF2-40B4-BE49-F238E27FC236}">
                <a16:creationId xmlns:a16="http://schemas.microsoft.com/office/drawing/2014/main" id="{9363A92B-AACE-0F27-5B68-0783930D9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96"/>
          <a:stretch/>
        </p:blipFill>
        <p:spPr bwMode="auto">
          <a:xfrm>
            <a:off x="2" y="546545"/>
            <a:ext cx="12191998" cy="631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1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image2.png">
            <a:extLst>
              <a:ext uri="{FF2B5EF4-FFF2-40B4-BE49-F238E27FC236}">
                <a16:creationId xmlns:a16="http://schemas.microsoft.com/office/drawing/2014/main" id="{84CE5014-EBC1-F037-B974-B9CCF6A74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05" y="548421"/>
            <a:ext cx="6523463" cy="4984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8C3AA1E4-943E-4F37-5C6C-211909F21CF0}"/>
              </a:ext>
            </a:extLst>
          </p:cNvPr>
          <p:cNvSpPr>
            <a:spLocks noChangeArrowheads="1"/>
          </p:cNvSpPr>
          <p:nvPr/>
        </p:nvSpPr>
        <p:spPr bwMode="auto">
          <a:xfrm>
            <a:off x="3311525" y="0"/>
            <a:ext cx="9525" cy="1062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8">
            <a:extLst>
              <a:ext uri="{FF2B5EF4-FFF2-40B4-BE49-F238E27FC236}">
                <a16:creationId xmlns:a16="http://schemas.microsoft.com/office/drawing/2014/main" id="{9A62E724-61E0-5BA1-3A3E-BEF50C2C9FC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90231" tIns="63480" rIns="1301340" bIns="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1F3C95FC-2347-F13E-94B1-FEC534972DC3}"/>
              </a:ext>
            </a:extLst>
          </p:cNvPr>
          <p:cNvSpPr>
            <a:spLocks noChangeArrowheads="1"/>
          </p:cNvSpPr>
          <p:nvPr/>
        </p:nvSpPr>
        <p:spPr bwMode="auto">
          <a:xfrm>
            <a:off x="622300" y="460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Arial" panose="020B0604020202020204" pitchFamily="34" charset="0"/>
                <a:ea typeface="Trebuchet MS" panose="020B0703020202090204" pitchFamily="34" charset="0"/>
                <a:cs typeface="Trebuchet MS" panose="020B070302020209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itle 1">
            <a:extLst>
              <a:ext uri="{FF2B5EF4-FFF2-40B4-BE49-F238E27FC236}">
                <a16:creationId xmlns:a16="http://schemas.microsoft.com/office/drawing/2014/main" id="{1590C14C-E9F4-47EB-895B-8EB7F072CBDC}"/>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spTree>
    <p:extLst>
      <p:ext uri="{BB962C8B-B14F-4D97-AF65-F5344CB8AC3E}">
        <p14:creationId xmlns:p14="http://schemas.microsoft.com/office/powerpoint/2010/main" val="338191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845B9E-AF90-34C1-5C7B-3F7FF08D3B49}"/>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id="{88A382BF-EA95-FADB-0266-3CAB86B467DC}"/>
              </a:ext>
            </a:extLst>
          </p:cNvPr>
          <p:cNvSpPr txBox="1"/>
          <p:nvPr/>
        </p:nvSpPr>
        <p:spPr>
          <a:xfrm>
            <a:off x="0" y="557562"/>
            <a:ext cx="12191998" cy="6660798"/>
          </a:xfrm>
          <a:prstGeom prst="rect">
            <a:avLst/>
          </a:prstGeom>
          <a:noFill/>
        </p:spPr>
        <p:txBody>
          <a:bodyPr wrap="square">
            <a:spAutoFit/>
          </a:bodyPr>
          <a:lstStyle/>
          <a:p>
            <a:pPr marL="165100" marR="26035" algn="just">
              <a:spcBef>
                <a:spcPts val="500"/>
              </a:spcBef>
              <a:spcAft>
                <a:spcPts val="0"/>
              </a:spcAft>
            </a:pPr>
            <a:r>
              <a:rPr lang="en-US" sz="2400" dirty="0">
                <a:effectLst/>
                <a:ea typeface="Trebuchet MS" panose="020B0703020202090204" pitchFamily="34" charset="0"/>
                <a:cs typeface="Trebuchet MS" panose="020B0703020202090204" pitchFamily="34" charset="0"/>
              </a:rPr>
              <a:t>The most common raw materials used for</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 production are limestone, chalk</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clay.</a:t>
            </a:r>
            <a:r>
              <a:rPr lang="en-US" sz="2400" spc="2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major</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component</a:t>
            </a:r>
            <a:r>
              <a:rPr lang="en-US" sz="2400" spc="2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24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25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raw materials, the limestone or chalk, is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usually extracted from a quarry adjacent</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to or very close to the Plant. Limestone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provides the required calcium oxide 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some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other</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oxides,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while</a:t>
            </a:r>
            <a:r>
              <a:rPr lang="en-US" sz="2400" spc="27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clay,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shale and other materials provide most of</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silicon,</a:t>
            </a:r>
            <a:r>
              <a:rPr lang="en-US" sz="2400" spc="5" dirty="0">
                <a:effectLst/>
                <a:ea typeface="Trebuchet MS" panose="020B0703020202090204" pitchFamily="34" charset="0"/>
                <a:cs typeface="Trebuchet MS" panose="020B0703020202090204" pitchFamily="34" charset="0"/>
              </a:rPr>
              <a:t> </a:t>
            </a:r>
            <a:r>
              <a:rPr lang="en-US" sz="2400" dirty="0" err="1">
                <a:effectLst/>
                <a:ea typeface="Trebuchet MS" panose="020B0703020202090204" pitchFamily="34" charset="0"/>
                <a:cs typeface="Trebuchet MS" panose="020B0703020202090204" pitchFamily="34" charset="0"/>
              </a:rPr>
              <a:t>aluminium</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iron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oxides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required for the manufacture of Portland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a:t>
            </a:r>
            <a:endParaRPr lang="en-IN" sz="2400" dirty="0">
              <a:effectLst/>
              <a:ea typeface="Trebuchet MS" panose="020B0703020202090204" pitchFamily="34" charset="0"/>
              <a:cs typeface="Trebuchet MS" panose="020B0703020202090204" pitchFamily="34" charset="0"/>
            </a:endParaRPr>
          </a:p>
          <a:p>
            <a:pPr marL="622300"/>
            <a:r>
              <a:rPr lang="en-US" sz="2400" dirty="0">
                <a:effectLst/>
                <a:ea typeface="Trebuchet MS" panose="020B0703020202090204" pitchFamily="34" charset="0"/>
                <a:cs typeface="Trebuchet MS" panose="020B0703020202090204" pitchFamily="34" charset="0"/>
              </a:rPr>
              <a:t> </a:t>
            </a:r>
            <a:endParaRPr lang="en-IN" sz="2400" dirty="0">
              <a:effectLst/>
              <a:ea typeface="Trebuchet MS" panose="020B0703020202090204" pitchFamily="34" charset="0"/>
              <a:cs typeface="Trebuchet MS" panose="020B0703020202090204" pitchFamily="34" charset="0"/>
            </a:endParaRPr>
          </a:p>
          <a:p>
            <a:pPr marL="165100" marR="24130" algn="just">
              <a:spcAft>
                <a:spcPts val="0"/>
              </a:spcAft>
            </a:pPr>
            <a:r>
              <a:rPr lang="en-US" sz="2400" dirty="0">
                <a:effectLst/>
                <a:ea typeface="Trebuchet MS" panose="020B0703020202090204" pitchFamily="34" charset="0"/>
                <a:cs typeface="Trebuchet MS" panose="020B0703020202090204" pitchFamily="34" charset="0"/>
              </a:rPr>
              <a:t>The</a:t>
            </a:r>
            <a:r>
              <a:rPr lang="en-US" sz="2400" spc="14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quarried</a:t>
            </a:r>
            <a:r>
              <a:rPr lang="en-US" sz="2400" spc="1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a:t>
            </a:r>
            <a:r>
              <a:rPr lang="en-US" sz="2400" spc="15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is</a:t>
            </a:r>
            <a:r>
              <a:rPr lang="en-US" sz="2400" spc="15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reduced</a:t>
            </a:r>
            <a:r>
              <a:rPr lang="en-US" sz="2400" spc="15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in</a:t>
            </a:r>
            <a:r>
              <a:rPr lang="en-US" sz="2400" spc="14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size</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processing</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through</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series</a:t>
            </a:r>
            <a:r>
              <a:rPr lang="en-US" sz="2400" spc="27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crushers. Normally primary size reduction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accomplished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jaw</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or</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gyratory</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crusher, and followed by secondary size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reduction with a roller or hammer mill.</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crushed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screened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stones are returned. More than 1.5 Mt. 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raw materials are required to produce 1</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(one)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Mt. of</a:t>
            </a:r>
            <a:r>
              <a:rPr lang="en-US" sz="2400" spc="-1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Portland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a:t>
            </a:r>
            <a:endParaRPr lang="en-IN" sz="2400" dirty="0">
              <a:effectLst/>
              <a:ea typeface="Trebuchet MS" panose="020B0703020202090204" pitchFamily="34" charset="0"/>
              <a:cs typeface="Trebuchet MS" panose="020B0703020202090204" pitchFamily="34" charset="0"/>
            </a:endParaRPr>
          </a:p>
          <a:p>
            <a:pPr marL="622300">
              <a:spcBef>
                <a:spcPts val="5"/>
              </a:spcBef>
              <a:spcAft>
                <a:spcPts val="0"/>
              </a:spcAft>
            </a:pPr>
            <a:r>
              <a:rPr lang="en-US" sz="2400" dirty="0">
                <a:effectLst/>
                <a:ea typeface="Trebuchet MS" panose="020B0703020202090204" pitchFamily="34" charset="0"/>
                <a:cs typeface="Trebuchet MS" panose="020B0703020202090204" pitchFamily="34" charset="0"/>
              </a:rPr>
              <a:t> </a:t>
            </a:r>
            <a:endParaRPr lang="en-IN" sz="2400" dirty="0">
              <a:effectLst/>
              <a:ea typeface="Trebuchet MS" panose="020B0703020202090204" pitchFamily="34" charset="0"/>
              <a:cs typeface="Trebuchet MS" panose="020B0703020202090204" pitchFamily="34" charset="0"/>
            </a:endParaRPr>
          </a:p>
          <a:p>
            <a:pPr marL="165100" marR="25400" algn="just">
              <a:spcAft>
                <a:spcPts val="0"/>
              </a:spcAft>
            </a:pPr>
            <a:r>
              <a:rPr lang="en-US" sz="2400" dirty="0">
                <a:effectLst/>
                <a:ea typeface="Trebuchet MS" panose="020B0703020202090204" pitchFamily="34" charset="0"/>
                <a:cs typeface="Trebuchet MS" panose="020B0703020202090204" pitchFamily="34" charset="0"/>
              </a:rPr>
              <a:t>Clinker is produced through a controlled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high-temperature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burn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in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kiln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measured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blend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calcareous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rocks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(usually</a:t>
            </a:r>
            <a:r>
              <a:rPr lang="en-US" sz="2400" spc="18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limestone)</a:t>
            </a:r>
            <a:r>
              <a:rPr lang="en-US" sz="2400" spc="18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18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lesser</a:t>
            </a:r>
            <a:r>
              <a:rPr lang="en-US" sz="2400" spc="18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quantities</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siliceous,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aluminous,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ferrous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Kiln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feed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blend</a:t>
            </a:r>
            <a:r>
              <a:rPr lang="en-US" sz="2400" spc="27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(also</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called raw meal or raw mix) is adjusted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depending</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on</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chemical</a:t>
            </a:r>
            <a:r>
              <a:rPr lang="en-US" sz="2400" spc="27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composition</a:t>
            </a:r>
            <a:r>
              <a:rPr lang="en-US" sz="2400" spc="-260"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raw</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materials</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and</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the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type</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of</a:t>
            </a:r>
            <a:r>
              <a:rPr lang="en-US" sz="2400" spc="5" dirty="0">
                <a:effectLst/>
                <a:ea typeface="Trebuchet MS" panose="020B0703020202090204" pitchFamily="34" charset="0"/>
                <a:cs typeface="Trebuchet MS" panose="020B0703020202090204" pitchFamily="34" charset="0"/>
              </a:rPr>
              <a:t> </a:t>
            </a:r>
            <a:r>
              <a:rPr lang="en-US" sz="2400" dirty="0">
                <a:effectLst/>
                <a:ea typeface="Trebuchet MS" panose="020B0703020202090204" pitchFamily="34" charset="0"/>
                <a:cs typeface="Trebuchet MS" panose="020B0703020202090204" pitchFamily="34" charset="0"/>
              </a:rPr>
              <a:t>cement desired.</a:t>
            </a:r>
            <a:endParaRPr lang="en-IN" sz="2400" dirty="0">
              <a:effectLst/>
              <a:ea typeface="Trebuchet MS" panose="020B0703020202090204" pitchFamily="34" charset="0"/>
              <a:cs typeface="Trebuchet MS" panose="020B0703020202090204" pitchFamily="34" charset="0"/>
            </a:endParaRPr>
          </a:p>
          <a:p>
            <a:pPr marL="622300"/>
            <a:r>
              <a:rPr lang="en-US" sz="2400" dirty="0">
                <a:effectLst/>
                <a:ea typeface="Trebuchet MS" panose="020B0703020202090204" pitchFamily="34" charset="0"/>
                <a:cs typeface="Trebuchet MS" panose="020B0703020202090204" pitchFamily="34" charset="0"/>
              </a:rPr>
              <a:t> </a:t>
            </a:r>
            <a:endParaRPr lang="en-IN" sz="2400" dirty="0">
              <a:effectLst/>
              <a:ea typeface="Trebuchet MS" panose="020B0703020202090204" pitchFamily="34" charset="0"/>
              <a:cs typeface="Trebuchet MS" panose="020B0703020202090204" pitchFamily="34" charset="0"/>
            </a:endParaRPr>
          </a:p>
          <a:p>
            <a:pPr marL="622300">
              <a:spcBef>
                <a:spcPts val="50"/>
              </a:spcBef>
              <a:spcAft>
                <a:spcPts val="0"/>
              </a:spcAft>
            </a:pPr>
            <a:r>
              <a:rPr lang="en-US" sz="1800" dirty="0">
                <a:effectLst/>
                <a:latin typeface="Trebuchet MS" panose="020B0703020202090204" pitchFamily="34" charset="0"/>
                <a:ea typeface="Trebuchet MS" panose="020B0703020202090204" pitchFamily="34" charset="0"/>
                <a:cs typeface="Trebuchet MS" panose="020B0703020202090204" pitchFamily="34" charset="0"/>
              </a:rPr>
              <a:t> </a:t>
            </a:r>
            <a:endParaRPr lang="en-IN" sz="1800" dirty="0">
              <a:effectLst/>
              <a:latin typeface="Trebuchet MS" panose="020B0703020202090204" pitchFamily="34" charset="0"/>
              <a:ea typeface="Trebuchet MS" panose="020B0703020202090204" pitchFamily="34" charset="0"/>
              <a:cs typeface="Trebuchet MS" panose="020B0703020202090204" pitchFamily="34" charset="0"/>
            </a:endParaRPr>
          </a:p>
        </p:txBody>
      </p:sp>
      <p:sp>
        <p:nvSpPr>
          <p:cNvPr id="7" name="Title 1">
            <a:extLst>
              <a:ext uri="{FF2B5EF4-FFF2-40B4-BE49-F238E27FC236}">
                <a16:creationId xmlns:a16="http://schemas.microsoft.com/office/drawing/2014/main" id="{03BCBA34-76C6-3ED7-506D-364A981C62A0}"/>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spTree>
    <p:extLst>
      <p:ext uri="{BB962C8B-B14F-4D97-AF65-F5344CB8AC3E}">
        <p14:creationId xmlns:p14="http://schemas.microsoft.com/office/powerpoint/2010/main" val="3424892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72B193-D552-0335-3416-1D9363999E2F}"/>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Process Flow – Cement Manufacturing</a:t>
            </a:r>
          </a:p>
        </p:txBody>
      </p:sp>
      <p:sp>
        <p:nvSpPr>
          <p:cNvPr id="5" name="TextBox 4">
            <a:extLst>
              <a:ext uri="{FF2B5EF4-FFF2-40B4-BE49-F238E27FC236}">
                <a16:creationId xmlns:a16="http://schemas.microsoft.com/office/drawing/2014/main" id="{2689191B-C2C9-E10D-E995-8306178AAC60}"/>
              </a:ext>
            </a:extLst>
          </p:cNvPr>
          <p:cNvSpPr txBox="1"/>
          <p:nvPr/>
        </p:nvSpPr>
        <p:spPr>
          <a:xfrm>
            <a:off x="0" y="546545"/>
            <a:ext cx="12191998" cy="5509200"/>
          </a:xfrm>
          <a:prstGeom prst="rect">
            <a:avLst/>
          </a:prstGeom>
          <a:noFill/>
        </p:spPr>
        <p:txBody>
          <a:bodyPr wrap="square">
            <a:spAutoFit/>
          </a:bodyPr>
          <a:lstStyle/>
          <a:p>
            <a:pPr marL="165100" marR="26670" algn="just"/>
            <a:r>
              <a:rPr lang="en-US" sz="2400" dirty="0">
                <a:effectLst/>
                <a:latin typeface="Trebuchet MS" panose="020B0703020202090204" pitchFamily="34" charset="0"/>
                <a:ea typeface="Trebuchet MS" panose="020B0703020202090204" pitchFamily="34" charset="0"/>
                <a:cs typeface="Trebuchet MS" panose="020B0703020202090204" pitchFamily="34" charset="0"/>
              </a:rPr>
              <a:t>Clinker is produced by pyro processing in</a:t>
            </a:r>
            <a:r>
              <a:rPr lang="en-US" sz="2400" spc="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large kilns. These kiln systems evaporate</a:t>
            </a:r>
            <a:r>
              <a:rPr lang="en-US" sz="2400" spc="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the</a:t>
            </a:r>
            <a:r>
              <a:rPr lang="en-US" sz="2400" spc="14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inherent</a:t>
            </a:r>
            <a:r>
              <a:rPr lang="en-US" sz="2400" spc="14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water</a:t>
            </a:r>
            <a:r>
              <a:rPr lang="en-US" sz="2400" spc="14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in</a:t>
            </a:r>
            <a:r>
              <a:rPr lang="en-US" sz="2400" spc="125"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the</a:t>
            </a:r>
            <a:r>
              <a:rPr lang="en-US" sz="2400" spc="13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raw</a:t>
            </a:r>
            <a:r>
              <a:rPr lang="en-US" sz="2400" spc="140" dirty="0">
                <a:effectLst/>
                <a:latin typeface="Trebuchet MS" panose="020B0703020202090204" pitchFamily="34" charset="0"/>
                <a:ea typeface="Trebuchet MS" panose="020B0703020202090204" pitchFamily="34" charset="0"/>
                <a:cs typeface="Trebuchet MS" panose="020B0703020202090204" pitchFamily="34" charset="0"/>
              </a:rPr>
              <a:t> </a:t>
            </a:r>
            <a:r>
              <a:rPr lang="en-US" sz="2400" dirty="0">
                <a:effectLst/>
                <a:latin typeface="Trebuchet MS" panose="020B0703020202090204" pitchFamily="34" charset="0"/>
                <a:ea typeface="Trebuchet MS" panose="020B0703020202090204" pitchFamily="34" charset="0"/>
                <a:cs typeface="Trebuchet MS" panose="020B0703020202090204" pitchFamily="34" charset="0"/>
              </a:rPr>
              <a:t>meal,</a:t>
            </a:r>
            <a:r>
              <a:rPr lang="en-US" sz="2400" dirty="0"/>
              <a:t> after cooling the </a:t>
            </a:r>
            <a:r>
              <a:rPr lang="en-US" sz="2400" dirty="0" err="1"/>
              <a:t>cinker</a:t>
            </a:r>
            <a:r>
              <a:rPr lang="en-US" sz="2400" dirty="0"/>
              <a:t> can be stored in the clinker silos, bins, or outside. The material handling equipment used to transport clinker from the clinker coolers to storage and then to the finish mill is similar to that used to transport raw materials (e.g. belt conveyors, deep bucket conveyors, and bucket elevators). Where the lime stone sourcing is not possible, the manufacturers transports Clinker through Trucks/Rail Wagons to grinding units for cement production. To produce powdered cement, the nodules of cement clinker are ground to the consistency of face powder. Grinding of cement clinker, together with additions (3-5% gypsum to control the setting properties of the cement) can be done in Ball Mills, Ball Mills in combination with roller presses, roller mills, or roller presses. Coarse material is separated in a classifier that is re-circulated and returned to the mill for additional grinding to ensure a uniform surface area of the final product.</a:t>
            </a:r>
            <a:endParaRPr lang="en-IN" sz="2400" dirty="0"/>
          </a:p>
          <a:p>
            <a:pPr marL="165100" marR="26670" algn="just">
              <a:spcAft>
                <a:spcPts val="0"/>
              </a:spcAft>
            </a:pPr>
            <a:endParaRPr lang="en-IN" sz="1800" dirty="0">
              <a:effectLst/>
              <a:latin typeface="Trebuchet MS" panose="020B0703020202090204" pitchFamily="34" charset="0"/>
              <a:ea typeface="Trebuchet MS" panose="020B0703020202090204" pitchFamily="34" charset="0"/>
              <a:cs typeface="Trebuchet MS" panose="020B0703020202090204" pitchFamily="34" charset="0"/>
            </a:endParaRPr>
          </a:p>
          <a:p>
            <a:br>
              <a:rPr lang="en-US" sz="2800" dirty="0">
                <a:effectLst/>
                <a:latin typeface="Trebuchet MS" panose="020B0703020202090204" pitchFamily="34" charset="0"/>
                <a:ea typeface="Trebuchet MS" panose="020B0703020202090204" pitchFamily="34" charset="0"/>
                <a:cs typeface="Trebuchet MS" panose="020B0703020202090204" pitchFamily="34" charset="0"/>
              </a:rPr>
            </a:br>
            <a:endParaRPr lang="en-US" dirty="0"/>
          </a:p>
        </p:txBody>
      </p:sp>
    </p:spTree>
    <p:extLst>
      <p:ext uri="{BB962C8B-B14F-4D97-AF65-F5344CB8AC3E}">
        <p14:creationId xmlns:p14="http://schemas.microsoft.com/office/powerpoint/2010/main" val="125351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46507" cy="736979"/>
          </a:xfrm>
          <a:prstGeom prst="rect">
            <a:avLst/>
          </a:prstGeom>
          <a:solidFill>
            <a:schemeClr val="accent1">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sz="3200" dirty="0">
                <a:latin typeface="Calibri" panose="020F0502020204030204" pitchFamily="34" charset="0"/>
                <a:cs typeface="Calibri" panose="020F0502020204030204" pitchFamily="34" charset="0"/>
              </a:rPr>
              <a:t>Internal Audit Charter --Contents</a:t>
            </a:r>
            <a:endParaRPr lang="en-US" altLang="en-US" sz="3200" dirty="0">
              <a:solidFill>
                <a:schemeClr val="accent1"/>
              </a:solidFill>
              <a:latin typeface="Times New Roman" pitchFamily="18" charset="0"/>
              <a:cs typeface="Times New Roman" pitchFamily="18" charset="0"/>
            </a:endParaRPr>
          </a:p>
        </p:txBody>
      </p:sp>
      <p:sp>
        <p:nvSpPr>
          <p:cNvPr id="2" name="Rectangle 1"/>
          <p:cNvSpPr/>
          <p:nvPr/>
        </p:nvSpPr>
        <p:spPr>
          <a:xfrm>
            <a:off x="-1" y="778353"/>
            <a:ext cx="12191997" cy="6801862"/>
          </a:xfrm>
          <a:prstGeom prst="rect">
            <a:avLst/>
          </a:prstGeom>
        </p:spPr>
        <p:txBody>
          <a:bodyPr wrap="square">
            <a:spAutoFit/>
          </a:bodyPr>
          <a:lstStyle/>
          <a:p>
            <a:pPr>
              <a:buFont typeface="Arial" panose="020B0604020202020204" pitchFamily="34" charset="0"/>
              <a:buChar char="•"/>
            </a:pPr>
            <a:r>
              <a:rPr lang="en-US" sz="4000" dirty="0">
                <a:solidFill>
                  <a:srgbClr val="222222"/>
                </a:solidFill>
                <a:latin typeface="Arial" panose="020B0604020202020204" pitchFamily="34" charset="0"/>
              </a:rPr>
              <a:t>Mission and Purpose</a:t>
            </a:r>
          </a:p>
          <a:p>
            <a:pPr>
              <a:buFont typeface="Arial" panose="020B0604020202020204" pitchFamily="34" charset="0"/>
              <a:buChar char="•"/>
            </a:pPr>
            <a:r>
              <a:rPr lang="en-US" sz="4000" dirty="0">
                <a:solidFill>
                  <a:srgbClr val="222222"/>
                </a:solidFill>
                <a:latin typeface="Arial" panose="020B0604020202020204" pitchFamily="34" charset="0"/>
              </a:rPr>
              <a:t>Responsibilities of Management</a:t>
            </a:r>
          </a:p>
          <a:p>
            <a:pPr>
              <a:buFont typeface="Arial" panose="020B0604020202020204" pitchFamily="34" charset="0"/>
              <a:buChar char="•"/>
            </a:pPr>
            <a:r>
              <a:rPr lang="en-US" sz="4000" dirty="0">
                <a:solidFill>
                  <a:srgbClr val="222222"/>
                </a:solidFill>
                <a:latin typeface="Arial" panose="020B0604020202020204" pitchFamily="34" charset="0"/>
              </a:rPr>
              <a:t>Scope of Internal Audit function</a:t>
            </a:r>
          </a:p>
          <a:p>
            <a:pPr>
              <a:buFont typeface="Arial" panose="020B0604020202020204" pitchFamily="34" charset="0"/>
              <a:buChar char="•"/>
            </a:pPr>
            <a:r>
              <a:rPr lang="en-US" sz="4000" dirty="0">
                <a:solidFill>
                  <a:srgbClr val="222222"/>
                </a:solidFill>
                <a:latin typeface="Arial" panose="020B0604020202020204" pitchFamily="34" charset="0"/>
              </a:rPr>
              <a:t>Internal audit’s purpose within the organization</a:t>
            </a:r>
          </a:p>
          <a:p>
            <a:pPr>
              <a:buFont typeface="Arial" panose="020B0604020202020204" pitchFamily="34" charset="0"/>
              <a:buChar char="•"/>
            </a:pPr>
            <a:r>
              <a:rPr lang="en-US" sz="4000" dirty="0">
                <a:solidFill>
                  <a:srgbClr val="222222"/>
                </a:solidFill>
                <a:latin typeface="Arial" panose="020B0604020202020204" pitchFamily="34" charset="0"/>
              </a:rPr>
              <a:t>Internal audit’s authority</a:t>
            </a:r>
          </a:p>
          <a:p>
            <a:pPr>
              <a:buFont typeface="Arial" panose="020B0604020202020204" pitchFamily="34" charset="0"/>
              <a:buChar char="•"/>
            </a:pPr>
            <a:r>
              <a:rPr lang="en-US" sz="4000" dirty="0">
                <a:solidFill>
                  <a:srgbClr val="222222"/>
                </a:solidFill>
                <a:latin typeface="Arial" panose="020B0604020202020204" pitchFamily="34" charset="0"/>
              </a:rPr>
              <a:t>Internal audit’s responsibility</a:t>
            </a:r>
          </a:p>
          <a:p>
            <a:pPr>
              <a:buFont typeface="Arial" panose="020B0604020202020204" pitchFamily="34" charset="0"/>
              <a:buChar char="•"/>
            </a:pPr>
            <a:r>
              <a:rPr lang="en-US" sz="4000" dirty="0">
                <a:solidFill>
                  <a:srgbClr val="222222"/>
                </a:solidFill>
                <a:latin typeface="Arial" panose="020B0604020202020204" pitchFamily="34" charset="0"/>
              </a:rPr>
              <a:t>Internal audit’s position within the organization</a:t>
            </a:r>
          </a:p>
          <a:p>
            <a:pPr>
              <a:buFont typeface="Arial" panose="020B0604020202020204" pitchFamily="34" charset="0"/>
              <a:buChar char="•"/>
            </a:pPr>
            <a:r>
              <a:rPr lang="en-US" sz="4000" dirty="0">
                <a:solidFill>
                  <a:srgbClr val="222222"/>
                </a:solidFill>
                <a:latin typeface="Arial" panose="020B0604020202020204" pitchFamily="34" charset="0"/>
              </a:rPr>
              <a:t>Reporting</a:t>
            </a:r>
          </a:p>
          <a:p>
            <a:pPr>
              <a:buFont typeface="Arial" panose="020B0604020202020204" pitchFamily="34" charset="0"/>
              <a:buChar char="•"/>
            </a:pPr>
            <a:r>
              <a:rPr lang="en-US" sz="4000" dirty="0">
                <a:solidFill>
                  <a:srgbClr val="222222"/>
                </a:solidFill>
                <a:latin typeface="Arial" panose="020B0604020202020204" pitchFamily="34" charset="0"/>
              </a:rPr>
              <a:t>Relationship with external auditor</a:t>
            </a:r>
          </a:p>
          <a:p>
            <a:endParaRPr lang="en-US" sz="4000" dirty="0">
              <a:solidFill>
                <a:srgbClr val="222222"/>
              </a:solidFill>
              <a:latin typeface="Arial" panose="020B0604020202020204" pitchFamily="34" charset="0"/>
            </a:endParaRPr>
          </a:p>
          <a:p>
            <a:br>
              <a:rPr lang="en-US" dirty="0"/>
            </a:br>
            <a:endParaRPr lang="en-IN" dirty="0"/>
          </a:p>
        </p:txBody>
      </p:sp>
    </p:spTree>
    <p:extLst>
      <p:ext uri="{BB962C8B-B14F-4D97-AF65-F5344CB8AC3E}">
        <p14:creationId xmlns:p14="http://schemas.microsoft.com/office/powerpoint/2010/main" val="325524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chart example">
            <a:extLst>
              <a:ext uri="{FF2B5EF4-FFF2-40B4-BE49-F238E27FC236}">
                <a16:creationId xmlns:a16="http://schemas.microsoft.com/office/drawing/2014/main" id="{37202106-4C48-6140-E44F-B1222B9F7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545"/>
            <a:ext cx="12191998" cy="63114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9CBEE01-7E13-971A-1A7C-95BDCEB9A1FC}"/>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Flow Chart</a:t>
            </a:r>
          </a:p>
        </p:txBody>
      </p:sp>
    </p:spTree>
    <p:extLst>
      <p:ext uri="{BB962C8B-B14F-4D97-AF65-F5344CB8AC3E}">
        <p14:creationId xmlns:p14="http://schemas.microsoft.com/office/powerpoint/2010/main" val="370352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2EABB-A6D6-8827-1161-47CE466F0AE9}"/>
              </a:ext>
            </a:extLst>
          </p:cNvPr>
          <p:cNvSpPr txBox="1"/>
          <p:nvPr/>
        </p:nvSpPr>
        <p:spPr>
          <a:xfrm>
            <a:off x="0" y="546546"/>
            <a:ext cx="12191998" cy="5926751"/>
          </a:xfrm>
          <a:prstGeom prst="rect">
            <a:avLst/>
          </a:prstGeom>
          <a:noFill/>
        </p:spPr>
        <p:txBody>
          <a:bodyPr wrap="square">
            <a:spAutoFit/>
          </a:bodyPr>
          <a:lstStyle/>
          <a:p>
            <a:pPr algn="just">
              <a:lnSpc>
                <a:spcPct val="115000"/>
              </a:lnSpc>
              <a:spcAft>
                <a:spcPts val="1000"/>
              </a:spcAft>
              <a:tabLst>
                <a:tab pos="810895" algn="l"/>
              </a:tabLst>
            </a:pP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Internal auditors normally consider operations as a whole with respect to the</a:t>
            </a:r>
            <a:r>
              <a:rPr lang="en-IN" sz="2400" b="1" dirty="0">
                <a:solidFill>
                  <a:srgbClr val="000000"/>
                </a:solidFill>
                <a:effectLst/>
                <a:latin typeface="Calibri" panose="020F0502020204030204" pitchFamily="34" charset="0"/>
                <a:ea typeface="Times New Roman" panose="02020603050405020304" pitchFamily="18" charset="0"/>
                <a:cs typeface="Helvetica" pitchFamily="2" charset="0"/>
              </a:rPr>
              <a:t> five key internal control objectives</a:t>
            </a: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 The IIA's (Institute of Internal Auditor) </a:t>
            </a:r>
            <a:r>
              <a:rPr lang="en-IN" sz="2400" i="1" dirty="0">
                <a:solidFill>
                  <a:srgbClr val="000000"/>
                </a:solidFill>
                <a:effectLst/>
                <a:latin typeface="Calibri" panose="020F0502020204030204" pitchFamily="34" charset="0"/>
                <a:ea typeface="Times New Roman" panose="02020603050405020304" pitchFamily="18" charset="0"/>
                <a:cs typeface="Helvetica" pitchFamily="2" charset="0"/>
              </a:rPr>
              <a:t>Standards of Professional Practice </a:t>
            </a: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outlines </a:t>
            </a:r>
            <a:r>
              <a:rPr lang="en-IN" sz="2400" b="1" dirty="0">
                <a:solidFill>
                  <a:srgbClr val="000000"/>
                </a:solidFill>
                <a:effectLst/>
                <a:latin typeface="Calibri" panose="020F0502020204030204" pitchFamily="34" charset="0"/>
                <a:ea typeface="Times New Roman" panose="02020603050405020304" pitchFamily="18" charset="0"/>
                <a:cs typeface="Helvetica" pitchFamily="2" charset="0"/>
              </a:rPr>
              <a:t>five key objectives for an entity's system of internal control</a:t>
            </a:r>
            <a:r>
              <a:rPr lang="en-IN" sz="2400" dirty="0">
                <a:solidFill>
                  <a:srgbClr val="000000"/>
                </a:solidFill>
                <a:effectLst/>
                <a:latin typeface="Calibri" panose="020F0502020204030204" pitchFamily="34" charset="0"/>
                <a:ea typeface="Times New Roman" panose="02020603050405020304" pitchFamily="18" charset="0"/>
                <a:cs typeface="Helvetica" pitchFamily="2"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Compliance with policies, plans, procedures, laws and regulations;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Accomplishment of established objectives and goals for operations or programs ,not just the financial aspects;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Reliability and integrity of information;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Economical and efficient use of resources;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itchFamily="2" charset="2"/>
              <a:buChar char="v"/>
            </a:pPr>
            <a:r>
              <a:rPr lang="en-IN" sz="2400" b="1" dirty="0">
                <a:effectLst/>
                <a:latin typeface="Calibri" panose="020F0502020204030204" pitchFamily="34" charset="0"/>
                <a:ea typeface="Calibri" panose="020F0502020204030204" pitchFamily="34" charset="0"/>
                <a:cs typeface="Times New Roman" panose="02020603050405020304" pitchFamily="18" charset="0"/>
              </a:rPr>
              <a:t>Safeguarding of assets;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IN"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r>
              <a:rPr lang="en-IN" sz="2400" b="1" dirty="0">
                <a:effectLst/>
                <a:latin typeface="Calibri" panose="020F0502020204030204" pitchFamily="34" charset="0"/>
                <a:ea typeface="Calibri" panose="020F0502020204030204" pitchFamily="34" charset="0"/>
                <a:cs typeface="Times New Roman" panose="02020603050405020304" pitchFamily="18" charset="0"/>
              </a:rPr>
              <a:t>These are collectively coined as “CARES”.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7CC035-518E-B4EB-70EE-42E7321ACED7}"/>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a:t>
            </a:r>
          </a:p>
        </p:txBody>
      </p:sp>
    </p:spTree>
    <p:extLst>
      <p:ext uri="{BB962C8B-B14F-4D97-AF65-F5344CB8AC3E}">
        <p14:creationId xmlns:p14="http://schemas.microsoft.com/office/powerpoint/2010/main" val="14626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6D005F-C94A-D30E-C6F6-5E4D0E106FC2}"/>
              </a:ext>
            </a:extLst>
          </p:cNvPr>
          <p:cNvSpPr txBox="1"/>
          <p:nvPr/>
        </p:nvSpPr>
        <p:spPr>
          <a:xfrm>
            <a:off x="0" y="546545"/>
            <a:ext cx="12191998" cy="6216830"/>
          </a:xfrm>
          <a:prstGeom prst="rect">
            <a:avLst/>
          </a:prstGeom>
          <a:noFill/>
        </p:spPr>
        <p:txBody>
          <a:bodyPr wrap="square">
            <a:spAutoFit/>
          </a:bodyPr>
          <a:lstStyle/>
          <a:p>
            <a:pPr algn="just">
              <a:lnSpc>
                <a:spcPct val="115000"/>
              </a:lnSpc>
              <a:spcAft>
                <a:spcPts val="1000"/>
              </a:spcAft>
            </a:pPr>
            <a:r>
              <a:rPr lang="en-IN" sz="2200" dirty="0">
                <a:solidFill>
                  <a:srgbClr val="000000"/>
                </a:solidFill>
                <a:effectLst/>
                <a:latin typeface="Calibri" panose="020F0502020204030204" pitchFamily="34" charset="0"/>
                <a:ea typeface="Calibri" panose="020F0502020204030204" pitchFamily="34" charset="0"/>
                <a:cs typeface="Minion-Regular"/>
              </a:rPr>
              <a:t>The most pertinent way to accomplish ‘control effectiveness assessment’ is to implement ‘self-assessment of Control’ program as part of the Company’s ongoing evaluations within its monitoring activities. Self- Assessment of Controls is a sustainable process whereby management periodically authenticates the operational effectiveness of the company’s key controls vs. relying on internal or external auditors to make such an assessment. Self – Assessment steers management responsibility and augments confidence in management’s appraisal of the effectiveness of their internal control system. Applied technology solutions are available for comparing transaction details against predetermined thresholds, monitoring for trends and patterns, and assessing automated performance indicators and matrices. </a:t>
            </a:r>
            <a:r>
              <a:rPr lang="en-IN" sz="2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‘Self’-assessment refers to the involvement of management and operating staff in the assessment process. Propagating a framework named </a:t>
            </a:r>
            <a:r>
              <a:rPr lang="en-IN" sz="22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‘OPTION’</a:t>
            </a:r>
            <a:r>
              <a:rPr lang="en-IN" sz="2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where </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O- Objective Setting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P – Process and related Risk defining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T- Test for results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I- Initiate required activity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O- Operate and replicate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UcPeriod"/>
            </a:pPr>
            <a:r>
              <a:rPr lang="en-IN" sz="2000" b="1"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N- No or low risk outcome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7D21BFE-96F4-C244-2A3C-A627378B0CF2}"/>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393923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503CDC-1BA1-A8C9-5EFB-1B8B50F5F25B}"/>
              </a:ext>
            </a:extLst>
          </p:cNvPr>
          <p:cNvGraphicFramePr>
            <a:graphicFrameLocks noGrp="1"/>
          </p:cNvGraphicFramePr>
          <p:nvPr/>
        </p:nvGraphicFramePr>
        <p:xfrm>
          <a:off x="3119755" y="2547779"/>
          <a:ext cx="5952490" cy="2907030"/>
        </p:xfrm>
        <a:graphic>
          <a:graphicData uri="http://schemas.openxmlformats.org/drawingml/2006/table">
            <a:tbl>
              <a:tblPr>
                <a:tableStyleId>{5C22544A-7EE6-4342-B048-85BDC9FD1C3A}</a:tableStyleId>
              </a:tblPr>
              <a:tblGrid>
                <a:gridCol w="5952490">
                  <a:extLst>
                    <a:ext uri="{9D8B030D-6E8A-4147-A177-3AD203B41FA5}">
                      <a16:colId xmlns:a16="http://schemas.microsoft.com/office/drawing/2014/main" val="2033794951"/>
                    </a:ext>
                  </a:extLst>
                </a:gridCol>
              </a:tblGrid>
              <a:tr h="2907030">
                <a:tc>
                  <a:txBody>
                    <a:bodyPr/>
                    <a:lstStyle/>
                    <a:p>
                      <a:pPr algn="just">
                        <a:lnSpc>
                          <a:spcPct val="115000"/>
                        </a:lnSpc>
                        <a:spcAft>
                          <a:spcPts val="1000"/>
                        </a:spcAft>
                      </a:pPr>
                      <a:endParaRPr lang="en-US" sz="1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0021190"/>
                  </a:ext>
                </a:extLst>
              </a:tr>
            </a:tbl>
          </a:graphicData>
        </a:graphic>
      </p:graphicFrame>
      <p:graphicFrame>
        <p:nvGraphicFramePr>
          <p:cNvPr id="6" name="Object 5">
            <a:extLst>
              <a:ext uri="{FF2B5EF4-FFF2-40B4-BE49-F238E27FC236}">
                <a16:creationId xmlns:a16="http://schemas.microsoft.com/office/drawing/2014/main" id="{33D8B86B-7248-DC48-C17F-A0CA6EF127A7}"/>
              </a:ext>
            </a:extLst>
          </p:cNvPr>
          <p:cNvGraphicFramePr>
            <a:graphicFrameLocks noChangeAspect="1"/>
          </p:cNvGraphicFramePr>
          <p:nvPr>
            <p:extLst>
              <p:ext uri="{D42A27DB-BD31-4B8C-83A1-F6EECF244321}">
                <p14:modId xmlns:p14="http://schemas.microsoft.com/office/powerpoint/2010/main" val="1132553881"/>
              </p:ext>
            </p:extLst>
          </p:nvPr>
        </p:nvGraphicFramePr>
        <p:xfrm>
          <a:off x="323385" y="712540"/>
          <a:ext cx="11329639" cy="4819898"/>
        </p:xfrm>
        <a:graphic>
          <a:graphicData uri="http://schemas.openxmlformats.org/presentationml/2006/ole">
            <mc:AlternateContent xmlns:mc="http://schemas.openxmlformats.org/markup-compatibility/2006">
              <mc:Choice xmlns:v="urn:schemas-microsoft-com:vml" Requires="v">
                <p:oleObj r:id="rId2" imgW="3987800" imgH="2997200" progId="PowerPoint.Slide.12">
                  <p:embed/>
                </p:oleObj>
              </mc:Choice>
              <mc:Fallback>
                <p:oleObj r:id="rId2" imgW="3987800" imgH="2997200" progId="PowerPoint.Slide.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85" y="712540"/>
                        <a:ext cx="11329639" cy="4819898"/>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id="{BDFF0C28-1A4D-D3AF-BCC0-EBCA0BCA87C8}"/>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2180417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3F93B8B-ABAA-9608-5776-EBFE803D4ADF}"/>
              </a:ext>
            </a:extLst>
          </p:cNvPr>
          <p:cNvGraphicFramePr>
            <a:graphicFrameLocks noGrp="1"/>
          </p:cNvGraphicFramePr>
          <p:nvPr>
            <p:extLst>
              <p:ext uri="{D42A27DB-BD31-4B8C-83A1-F6EECF244321}">
                <p14:modId xmlns:p14="http://schemas.microsoft.com/office/powerpoint/2010/main" val="4207831431"/>
              </p:ext>
            </p:extLst>
          </p:nvPr>
        </p:nvGraphicFramePr>
        <p:xfrm>
          <a:off x="0" y="2397512"/>
          <a:ext cx="12191998" cy="6989748"/>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3554018210"/>
                    </a:ext>
                  </a:extLst>
                </a:gridCol>
                <a:gridCol w="3844189">
                  <a:extLst>
                    <a:ext uri="{9D8B030D-6E8A-4147-A177-3AD203B41FA5}">
                      <a16:colId xmlns:a16="http://schemas.microsoft.com/office/drawing/2014/main" val="981566457"/>
                    </a:ext>
                  </a:extLst>
                </a:gridCol>
                <a:gridCol w="758990">
                  <a:extLst>
                    <a:ext uri="{9D8B030D-6E8A-4147-A177-3AD203B41FA5}">
                      <a16:colId xmlns:a16="http://schemas.microsoft.com/office/drawing/2014/main" val="2201277183"/>
                    </a:ext>
                  </a:extLst>
                </a:gridCol>
                <a:gridCol w="1113327">
                  <a:extLst>
                    <a:ext uri="{9D8B030D-6E8A-4147-A177-3AD203B41FA5}">
                      <a16:colId xmlns:a16="http://schemas.microsoft.com/office/drawing/2014/main" val="1413472933"/>
                    </a:ext>
                  </a:extLst>
                </a:gridCol>
                <a:gridCol w="1027686">
                  <a:extLst>
                    <a:ext uri="{9D8B030D-6E8A-4147-A177-3AD203B41FA5}">
                      <a16:colId xmlns:a16="http://schemas.microsoft.com/office/drawing/2014/main" val="998574577"/>
                    </a:ext>
                  </a:extLst>
                </a:gridCol>
                <a:gridCol w="1348838">
                  <a:extLst>
                    <a:ext uri="{9D8B030D-6E8A-4147-A177-3AD203B41FA5}">
                      <a16:colId xmlns:a16="http://schemas.microsoft.com/office/drawing/2014/main" val="1873729883"/>
                    </a:ext>
                  </a:extLst>
                </a:gridCol>
                <a:gridCol w="758990">
                  <a:extLst>
                    <a:ext uri="{9D8B030D-6E8A-4147-A177-3AD203B41FA5}">
                      <a16:colId xmlns:a16="http://schemas.microsoft.com/office/drawing/2014/main" val="1991175850"/>
                    </a:ext>
                  </a:extLst>
                </a:gridCol>
                <a:gridCol w="911001">
                  <a:extLst>
                    <a:ext uri="{9D8B030D-6E8A-4147-A177-3AD203B41FA5}">
                      <a16:colId xmlns:a16="http://schemas.microsoft.com/office/drawing/2014/main" val="782302525"/>
                    </a:ext>
                  </a:extLst>
                </a:gridCol>
                <a:gridCol w="757917">
                  <a:extLst>
                    <a:ext uri="{9D8B030D-6E8A-4147-A177-3AD203B41FA5}">
                      <a16:colId xmlns:a16="http://schemas.microsoft.com/office/drawing/2014/main" val="3233279428"/>
                    </a:ext>
                  </a:extLst>
                </a:gridCol>
                <a:gridCol w="643374">
                  <a:extLst>
                    <a:ext uri="{9D8B030D-6E8A-4147-A177-3AD203B41FA5}">
                      <a16:colId xmlns:a16="http://schemas.microsoft.com/office/drawing/2014/main" val="2344394028"/>
                    </a:ext>
                  </a:extLst>
                </a:gridCol>
              </a:tblGrid>
              <a:tr h="231996">
                <a:tc gridSpan="2">
                  <a:txBody>
                    <a:bodyPr/>
                    <a:lstStyle/>
                    <a:p>
                      <a:pPr>
                        <a:lnSpc>
                          <a:spcPct val="115000"/>
                        </a:lnSpc>
                        <a:spcAft>
                          <a:spcPts val="1000"/>
                        </a:spcAft>
                      </a:pPr>
                      <a:r>
                        <a:rPr lang="en-IN" sz="1400" b="1" u="sng" dirty="0">
                          <a:effectLst/>
                        </a:rPr>
                        <a:t>Self-Assessment Questionnaire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hMerge="1">
                  <a:txBody>
                    <a:bodyPr/>
                    <a:lstStyle/>
                    <a:p>
                      <a:endParaRPr lang="en-US"/>
                    </a:p>
                  </a:txBody>
                  <a:tcPr/>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tc>
                  <a:txBody>
                    <a:bodyPr/>
                    <a:lstStyle/>
                    <a:p>
                      <a:pPr>
                        <a:lnSpc>
                          <a:spcPct val="115000"/>
                        </a:lnSpc>
                      </a:pPr>
                      <a:endParaRPr lang="en-IN" sz="1400" b="1">
                        <a:effectLst/>
                        <a:latin typeface="Calibri" panose="020F0502020204030204" pitchFamily="34" charset="0"/>
                      </a:endParaRPr>
                    </a:p>
                  </a:txBody>
                  <a:tcPr marL="60513" marR="60513" marT="0" marB="0" anchor="b"/>
                </a:tc>
                <a:extLst>
                  <a:ext uri="{0D108BD9-81ED-4DB2-BD59-A6C34878D82A}">
                    <a16:rowId xmlns:a16="http://schemas.microsoft.com/office/drawing/2014/main" val="3072121863"/>
                  </a:ext>
                </a:extLst>
              </a:tr>
              <a:tr h="1218172">
                <a:tc>
                  <a:txBody>
                    <a:bodyPr/>
                    <a:lstStyle/>
                    <a:p>
                      <a:pPr algn="ctr">
                        <a:lnSpc>
                          <a:spcPct val="115000"/>
                        </a:lnSpc>
                        <a:spcAft>
                          <a:spcPts val="1000"/>
                        </a:spcAft>
                      </a:pPr>
                      <a:r>
                        <a:rPr lang="en-IN" sz="1400">
                          <a:effectLst/>
                        </a:rPr>
                        <a:t>Sr. No</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Self-Assessment of Control</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Wt.</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Maker</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Checker</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Approver</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 Score Scale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Max Score =</a:t>
                      </a:r>
                      <a:r>
                        <a:rPr lang="en-IN" sz="1400" b="1" dirty="0" err="1">
                          <a:effectLst/>
                        </a:rPr>
                        <a:t>Wt</a:t>
                      </a:r>
                      <a:r>
                        <a:rPr lang="en-IN" sz="1400" b="1" dirty="0">
                          <a:effectLst/>
                        </a:rPr>
                        <a:t>* Score Scale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Actual Score = Wt. x Test Result</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ctr">
                        <a:lnSpc>
                          <a:spcPct val="115000"/>
                        </a:lnSpc>
                        <a:spcAft>
                          <a:spcPts val="1000"/>
                        </a:spcAft>
                      </a:pPr>
                      <a:r>
                        <a:rPr lang="en-IN" sz="1400" b="1" dirty="0">
                          <a:effectLst/>
                        </a:rPr>
                        <a:t>Risk Grade</a:t>
                      </a:r>
                      <a:endParaRPr lang="en-IN"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270812137"/>
                  </a:ext>
                </a:extLst>
              </a:tr>
              <a:tr h="231996">
                <a:tc gridSpan="10">
                  <a:txBody>
                    <a:bodyPr/>
                    <a:lstStyle/>
                    <a:p>
                      <a:pPr>
                        <a:lnSpc>
                          <a:spcPct val="115000"/>
                        </a:lnSpc>
                        <a:spcAft>
                          <a:spcPts val="1000"/>
                        </a:spcAft>
                      </a:pPr>
                      <a:r>
                        <a:rPr lang="en-IN" sz="1400" dirty="0">
                          <a:effectLst/>
                        </a:rPr>
                        <a:t>Capex Approval and Monitoring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1920943"/>
                  </a:ext>
                </a:extLst>
              </a:tr>
              <a:tr h="1218172">
                <a:tc>
                  <a:txBody>
                    <a:bodyPr/>
                    <a:lstStyle/>
                    <a:p>
                      <a:pPr algn="ctr">
                        <a:lnSpc>
                          <a:spcPct val="115000"/>
                        </a:lnSpc>
                        <a:spcAft>
                          <a:spcPts val="1000"/>
                        </a:spcAft>
                      </a:pPr>
                      <a:r>
                        <a:rPr lang="en-IN"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there is exists detailed Capital Expenditure policy highlighting the procedures to be followed for estimation of CAPEX &amp; pre-defined authority for sanction of the capital expenditure budget with value limits?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217228488"/>
                  </a:ext>
                </a:extLst>
              </a:tr>
              <a:tr h="231996">
                <a:tc>
                  <a:txBody>
                    <a:bodyPr/>
                    <a:lstStyle/>
                    <a:p>
                      <a:pPr algn="ct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All CAPEX proposals are approved as per DOA?</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175713451"/>
                  </a:ext>
                </a:extLst>
              </a:tr>
              <a:tr h="725084">
                <a:tc>
                  <a:txBody>
                    <a:bodyPr/>
                    <a:lstStyle/>
                    <a:p>
                      <a:pPr algn="ct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separate CAPEX proposals for assets to be replaced are put specifying the need to replace the asset?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496639020"/>
                  </a:ext>
                </a:extLst>
              </a:tr>
              <a:tr h="478540">
                <a:tc>
                  <a:txBody>
                    <a:bodyPr/>
                    <a:lstStyle/>
                    <a:p>
                      <a:pPr algn="ct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a Bill of Material is prepared for all assets to be constructed in SAP PS module?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708857719"/>
                  </a:ext>
                </a:extLst>
              </a:tr>
              <a:tr h="725084">
                <a:tc>
                  <a:txBody>
                    <a:bodyPr/>
                    <a:lstStyle/>
                    <a:p>
                      <a:pPr algn="ctr">
                        <a:lnSpc>
                          <a:spcPct val="115000"/>
                        </a:lnSpc>
                        <a:spcAft>
                          <a:spcPts val="1000"/>
                        </a:spcAft>
                      </a:pPr>
                      <a:r>
                        <a:rPr lang="en-IN" sz="1400">
                          <a:effectLst/>
                        </a:rPr>
                        <a:t>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the sanctioned budget for each material item as per BOM is uploaded in SAP under the specific WBS no.?</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3402661068"/>
                  </a:ext>
                </a:extLst>
              </a:tr>
              <a:tr h="725084">
                <a:tc>
                  <a:txBody>
                    <a:bodyPr/>
                    <a:lstStyle/>
                    <a:p>
                      <a:pPr algn="ctr">
                        <a:lnSpc>
                          <a:spcPct val="115000"/>
                        </a:lnSpc>
                        <a:spcAft>
                          <a:spcPts val="1000"/>
                        </a:spcAft>
                      </a:pPr>
                      <a:r>
                        <a:rPr lang="en-IN"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the sanctioned budget for each project is uploaded in SAP under the specific WBS no. and specific cost element?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3539905494"/>
                  </a:ext>
                </a:extLst>
              </a:tr>
              <a:tr h="478540">
                <a:tc>
                  <a:txBody>
                    <a:bodyPr/>
                    <a:lstStyle/>
                    <a:p>
                      <a:pPr algn="ctr">
                        <a:lnSpc>
                          <a:spcPct val="115000"/>
                        </a:lnSpc>
                        <a:spcAft>
                          <a:spcPts val="1000"/>
                        </a:spcAft>
                      </a:pPr>
                      <a:r>
                        <a:rPr lang="en-IN" sz="1400">
                          <a:effectLst/>
                        </a:rPr>
                        <a:t>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separate PRs/POs/SOs are generated for the Capital Items with attached WBS No.?</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896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567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9101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735058648"/>
                  </a:ext>
                </a:extLst>
              </a:tr>
              <a:tr h="725084">
                <a:tc>
                  <a:txBody>
                    <a:bodyPr/>
                    <a:lstStyle/>
                    <a:p>
                      <a:pPr algn="ctr">
                        <a:lnSpc>
                          <a:spcPct val="115000"/>
                        </a:lnSpc>
                        <a:spcAft>
                          <a:spcPts val="1000"/>
                        </a:spcAft>
                      </a:pPr>
                      <a:r>
                        <a:rPr lang="en-IN" sz="1400">
                          <a:effectLst/>
                        </a:rPr>
                        <a:t>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Whether all PRs generated for Capital Material contain the technical specification Sheet required for the asset/item?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896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567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9101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gn="r">
                        <a:lnSpc>
                          <a:spcPct val="115000"/>
                        </a:lnSpc>
                        <a:spcAft>
                          <a:spcPts val="1000"/>
                        </a:spcAft>
                      </a:pPr>
                      <a:r>
                        <a:rPr lang="en-IN" sz="1400" dirty="0">
                          <a:effectLst/>
                        </a:rPr>
                        <a:t>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tc>
                  <a:txBody>
                    <a:bodyPr/>
                    <a:lstStyle/>
                    <a:p>
                      <a:pPr>
                        <a:lnSpc>
                          <a:spcPct val="115000"/>
                        </a:lnSpc>
                        <a:spcAft>
                          <a:spcPts val="1000"/>
                        </a:spcAft>
                      </a:pPr>
                      <a:r>
                        <a:rPr lang="en-IN"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513" marR="60513" marT="0" marB="0" anchor="ctr"/>
                </a:tc>
                <a:extLst>
                  <a:ext uri="{0D108BD9-81ED-4DB2-BD59-A6C34878D82A}">
                    <a16:rowId xmlns:a16="http://schemas.microsoft.com/office/drawing/2014/main" val="2574040387"/>
                  </a:ext>
                </a:extLst>
              </a:tr>
            </a:tbl>
          </a:graphicData>
        </a:graphic>
      </p:graphicFrame>
      <p:sp>
        <p:nvSpPr>
          <p:cNvPr id="6" name="Rectangle 1">
            <a:extLst>
              <a:ext uri="{FF2B5EF4-FFF2-40B4-BE49-F238E27FC236}">
                <a16:creationId xmlns:a16="http://schemas.microsoft.com/office/drawing/2014/main" id="{1AA88602-3ECF-6B6F-F092-4F978C00C49B}"/>
              </a:ext>
            </a:extLst>
          </p:cNvPr>
          <p:cNvSpPr>
            <a:spLocks noChangeArrowheads="1"/>
          </p:cNvSpPr>
          <p:nvPr/>
        </p:nvSpPr>
        <p:spPr bwMode="auto">
          <a:xfrm>
            <a:off x="0" y="460796"/>
            <a:ext cx="1219199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u="sng" dirty="0">
              <a:solidFill>
                <a:srgbClr val="282828"/>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Measuring Effectiveness (Case Study)</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82828"/>
                </a:solidFill>
                <a:effectLst/>
                <a:latin typeface="Calibri" panose="020F0502020204030204" pitchFamily="34" charset="0"/>
                <a:ea typeface="Times New Roman" panose="02020603050405020304" pitchFamily="18" charset="0"/>
                <a:cs typeface="Times New Roman" panose="02020603050405020304" pitchFamily="18" charset="0"/>
              </a:rPr>
              <a:t>For updating and measuring the effectiveness of Control in any of the Business Process/Sub-process/Activity a questionnaire with pre-agreed scoring  ( 3 = Existence of adequate control ; 2 =  Major controls in place ; 1= Partial control ; 0 = Absence of control) methodology need to be in place.  Weightage in scale of 3 (3 = High;2= Medium; 1=/low) need to be used as multiplication factor to arrive at the actual score. One such example in the Sub-process viz. “Fixed Asset” given hereunder</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0146EE74-15D9-06AF-CD24-B07B0C6F2337}"/>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403832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6D988D8-CA83-36CA-C28A-8E014199FDDA}"/>
              </a:ext>
            </a:extLst>
          </p:cNvPr>
          <p:cNvGraphicFramePr>
            <a:graphicFrameLocks noGrp="1"/>
          </p:cNvGraphicFramePr>
          <p:nvPr>
            <p:extLst>
              <p:ext uri="{D42A27DB-BD31-4B8C-83A1-F6EECF244321}">
                <p14:modId xmlns:p14="http://schemas.microsoft.com/office/powerpoint/2010/main" val="174398766"/>
              </p:ext>
            </p:extLst>
          </p:nvPr>
        </p:nvGraphicFramePr>
        <p:xfrm>
          <a:off x="0" y="546545"/>
          <a:ext cx="12191997" cy="6444685"/>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4569473"/>
                    </a:ext>
                  </a:extLst>
                </a:gridCol>
                <a:gridCol w="4688818">
                  <a:extLst>
                    <a:ext uri="{9D8B030D-6E8A-4147-A177-3AD203B41FA5}">
                      <a16:colId xmlns:a16="http://schemas.microsoft.com/office/drawing/2014/main" val="3635981939"/>
                    </a:ext>
                  </a:extLst>
                </a:gridCol>
                <a:gridCol w="1027686">
                  <a:extLst>
                    <a:ext uri="{9D8B030D-6E8A-4147-A177-3AD203B41FA5}">
                      <a16:colId xmlns:a16="http://schemas.microsoft.com/office/drawing/2014/main" val="2756686206"/>
                    </a:ext>
                  </a:extLst>
                </a:gridCol>
                <a:gridCol w="1027686">
                  <a:extLst>
                    <a:ext uri="{9D8B030D-6E8A-4147-A177-3AD203B41FA5}">
                      <a16:colId xmlns:a16="http://schemas.microsoft.com/office/drawing/2014/main" val="706386708"/>
                    </a:ext>
                  </a:extLst>
                </a:gridCol>
                <a:gridCol w="492433">
                  <a:extLst>
                    <a:ext uri="{9D8B030D-6E8A-4147-A177-3AD203B41FA5}">
                      <a16:colId xmlns:a16="http://schemas.microsoft.com/office/drawing/2014/main" val="1054493748"/>
                    </a:ext>
                  </a:extLst>
                </a:gridCol>
                <a:gridCol w="856406">
                  <a:extLst>
                    <a:ext uri="{9D8B030D-6E8A-4147-A177-3AD203B41FA5}">
                      <a16:colId xmlns:a16="http://schemas.microsoft.com/office/drawing/2014/main" val="1053679665"/>
                    </a:ext>
                  </a:extLst>
                </a:gridCol>
                <a:gridCol w="911000">
                  <a:extLst>
                    <a:ext uri="{9D8B030D-6E8A-4147-A177-3AD203B41FA5}">
                      <a16:colId xmlns:a16="http://schemas.microsoft.com/office/drawing/2014/main" val="2083494342"/>
                    </a:ext>
                  </a:extLst>
                </a:gridCol>
                <a:gridCol w="936694">
                  <a:extLst>
                    <a:ext uri="{9D8B030D-6E8A-4147-A177-3AD203B41FA5}">
                      <a16:colId xmlns:a16="http://schemas.microsoft.com/office/drawing/2014/main" val="2932994227"/>
                    </a:ext>
                  </a:extLst>
                </a:gridCol>
                <a:gridCol w="884238">
                  <a:extLst>
                    <a:ext uri="{9D8B030D-6E8A-4147-A177-3AD203B41FA5}">
                      <a16:colId xmlns:a16="http://schemas.microsoft.com/office/drawing/2014/main" val="2189696559"/>
                    </a:ext>
                  </a:extLst>
                </a:gridCol>
                <a:gridCol w="339350">
                  <a:extLst>
                    <a:ext uri="{9D8B030D-6E8A-4147-A177-3AD203B41FA5}">
                      <a16:colId xmlns:a16="http://schemas.microsoft.com/office/drawing/2014/main" val="1963564998"/>
                    </a:ext>
                  </a:extLst>
                </a:gridCol>
              </a:tblGrid>
              <a:tr h="562045">
                <a:tc gridSpan="10">
                  <a:txBody>
                    <a:bodyPr/>
                    <a:lstStyle/>
                    <a:p>
                      <a:pPr>
                        <a:lnSpc>
                          <a:spcPct val="115000"/>
                        </a:lnSpc>
                        <a:spcAft>
                          <a:spcPts val="1000"/>
                        </a:spcAft>
                      </a:pPr>
                      <a:r>
                        <a:rPr lang="en-IN" sz="1800">
                          <a:effectLst/>
                        </a:rPr>
                        <a:t>Requisitioning, Ordering ,Receipt of Assets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179237"/>
                  </a:ext>
                </a:extLst>
              </a:tr>
              <a:tr h="1215171">
                <a:tc>
                  <a:txBody>
                    <a:bodyPr/>
                    <a:lstStyle/>
                    <a:p>
                      <a:pPr algn="ct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SAP allows to raise Purchase Requisitions or Purchase Orders or Service Orders only up to the amount of budget available?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1155334"/>
                  </a:ext>
                </a:extLst>
              </a:tr>
              <a:tr h="906848">
                <a:tc>
                  <a:txBody>
                    <a:bodyPr/>
                    <a:lstStyle/>
                    <a:p>
                      <a:pPr algn="ctr">
                        <a:lnSpc>
                          <a:spcPct val="115000"/>
                        </a:lnSpc>
                        <a:spcAft>
                          <a:spcPts val="1000"/>
                        </a:spcAft>
                      </a:pPr>
                      <a:r>
                        <a:rPr lang="en-IN" sz="1800">
                          <a:effectLst/>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expenses charged to WBS are settled periodically to charge them to relevant Asset Under Construction (AUC) A/c?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2806159"/>
                  </a:ext>
                </a:extLst>
              </a:tr>
              <a:tr h="906848">
                <a:tc>
                  <a:txBody>
                    <a:bodyPr/>
                    <a:lstStyle/>
                    <a:p>
                      <a:pPr algn="ctr">
                        <a:lnSpc>
                          <a:spcPct val="115000"/>
                        </a:lnSpc>
                        <a:spcAft>
                          <a:spcPts val="1000"/>
                        </a:spcAft>
                      </a:pPr>
                      <a:r>
                        <a:rPr lang="en-IN" sz="1800">
                          <a:effectLst/>
                        </a:rPr>
                        <a:t>11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the AUC accounts are Capitalised as Fixed Assets on receipt of Project completion Certificate?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4017046"/>
                  </a:ext>
                </a:extLst>
              </a:tr>
              <a:tr h="906848">
                <a:tc>
                  <a:txBody>
                    <a:bodyPr/>
                    <a:lstStyle/>
                    <a:p>
                      <a:pPr algn="ctr">
                        <a:lnSpc>
                          <a:spcPct val="115000"/>
                        </a:lnSpc>
                        <a:spcAft>
                          <a:spcPts val="1000"/>
                        </a:spcAft>
                      </a:pPr>
                      <a:r>
                        <a:rPr lang="en-IN" sz="1800">
                          <a:effectLst/>
                        </a:rPr>
                        <a:t>12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Fixed Assets are properly classified (while capitalising) as per the provisions of the Companies Act?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978407"/>
                  </a:ext>
                </a:extLst>
              </a:tr>
              <a:tr h="906848">
                <a:tc>
                  <a:txBody>
                    <a:bodyPr/>
                    <a:lstStyle/>
                    <a:p>
                      <a:pPr algn="ctr">
                        <a:lnSpc>
                          <a:spcPct val="115000"/>
                        </a:lnSpc>
                        <a:spcAft>
                          <a:spcPts val="1000"/>
                        </a:spcAft>
                      </a:pPr>
                      <a:r>
                        <a:rPr lang="en-IN" sz="1800">
                          <a:effectLst/>
                        </a:rPr>
                        <a:t>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it is ensured that CENVAT and VAT on the cost of assets are not included within the capitalization cost?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1992184"/>
                  </a:ext>
                </a:extLst>
              </a:tr>
              <a:tr h="906848">
                <a:tc>
                  <a:txBody>
                    <a:bodyPr/>
                    <a:lstStyle/>
                    <a:p>
                      <a:pPr algn="ctr">
                        <a:lnSpc>
                          <a:spcPct val="115000"/>
                        </a:lnSpc>
                        <a:spcAft>
                          <a:spcPts val="1000"/>
                        </a:spcAft>
                      </a:pPr>
                      <a:r>
                        <a:rPr lang="en-IN" sz="1800">
                          <a:effectLst/>
                        </a:rPr>
                        <a:t>14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ageing analysis of all AUC are done periodically and reasons for long pending non-completions are found out?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3907126"/>
                  </a:ext>
                </a:extLst>
              </a:tr>
            </a:tbl>
          </a:graphicData>
        </a:graphic>
      </p:graphicFrame>
      <p:sp>
        <p:nvSpPr>
          <p:cNvPr id="6" name="Title 1">
            <a:extLst>
              <a:ext uri="{FF2B5EF4-FFF2-40B4-BE49-F238E27FC236}">
                <a16:creationId xmlns:a16="http://schemas.microsoft.com/office/drawing/2014/main" id="{1ED2E368-2BBD-ED0E-9E9E-768C0EF0DB0A}"/>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2929337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DDB57E0-39DB-79FB-60E2-D6EE0F7F8774}"/>
              </a:ext>
            </a:extLst>
          </p:cNvPr>
          <p:cNvGraphicFramePr>
            <a:graphicFrameLocks noGrp="1"/>
          </p:cNvGraphicFramePr>
          <p:nvPr>
            <p:extLst>
              <p:ext uri="{D42A27DB-BD31-4B8C-83A1-F6EECF244321}">
                <p14:modId xmlns:p14="http://schemas.microsoft.com/office/powerpoint/2010/main" val="2995534357"/>
              </p:ext>
            </p:extLst>
          </p:nvPr>
        </p:nvGraphicFramePr>
        <p:xfrm>
          <a:off x="0" y="267764"/>
          <a:ext cx="12191998" cy="6913621"/>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3959040096"/>
                    </a:ext>
                  </a:extLst>
                </a:gridCol>
                <a:gridCol w="4688820">
                  <a:extLst>
                    <a:ext uri="{9D8B030D-6E8A-4147-A177-3AD203B41FA5}">
                      <a16:colId xmlns:a16="http://schemas.microsoft.com/office/drawing/2014/main" val="1725167760"/>
                    </a:ext>
                  </a:extLst>
                </a:gridCol>
                <a:gridCol w="1027686">
                  <a:extLst>
                    <a:ext uri="{9D8B030D-6E8A-4147-A177-3AD203B41FA5}">
                      <a16:colId xmlns:a16="http://schemas.microsoft.com/office/drawing/2014/main" val="3407604367"/>
                    </a:ext>
                  </a:extLst>
                </a:gridCol>
                <a:gridCol w="1027686">
                  <a:extLst>
                    <a:ext uri="{9D8B030D-6E8A-4147-A177-3AD203B41FA5}">
                      <a16:colId xmlns:a16="http://schemas.microsoft.com/office/drawing/2014/main" val="3038054737"/>
                    </a:ext>
                  </a:extLst>
                </a:gridCol>
                <a:gridCol w="691898">
                  <a:extLst>
                    <a:ext uri="{9D8B030D-6E8A-4147-A177-3AD203B41FA5}">
                      <a16:colId xmlns:a16="http://schemas.microsoft.com/office/drawing/2014/main" val="1751882896"/>
                    </a:ext>
                  </a:extLst>
                </a:gridCol>
                <a:gridCol w="656940">
                  <a:extLst>
                    <a:ext uri="{9D8B030D-6E8A-4147-A177-3AD203B41FA5}">
                      <a16:colId xmlns:a16="http://schemas.microsoft.com/office/drawing/2014/main" val="3656504833"/>
                    </a:ext>
                  </a:extLst>
                </a:gridCol>
                <a:gridCol w="911000">
                  <a:extLst>
                    <a:ext uri="{9D8B030D-6E8A-4147-A177-3AD203B41FA5}">
                      <a16:colId xmlns:a16="http://schemas.microsoft.com/office/drawing/2014/main" val="565686388"/>
                    </a:ext>
                  </a:extLst>
                </a:gridCol>
                <a:gridCol w="936694">
                  <a:extLst>
                    <a:ext uri="{9D8B030D-6E8A-4147-A177-3AD203B41FA5}">
                      <a16:colId xmlns:a16="http://schemas.microsoft.com/office/drawing/2014/main" val="3900129955"/>
                    </a:ext>
                  </a:extLst>
                </a:gridCol>
                <a:gridCol w="884239">
                  <a:extLst>
                    <a:ext uri="{9D8B030D-6E8A-4147-A177-3AD203B41FA5}">
                      <a16:colId xmlns:a16="http://schemas.microsoft.com/office/drawing/2014/main" val="2607398763"/>
                    </a:ext>
                  </a:extLst>
                </a:gridCol>
                <a:gridCol w="339349">
                  <a:extLst>
                    <a:ext uri="{9D8B030D-6E8A-4147-A177-3AD203B41FA5}">
                      <a16:colId xmlns:a16="http://schemas.microsoft.com/office/drawing/2014/main" val="3485491492"/>
                    </a:ext>
                  </a:extLst>
                </a:gridCol>
              </a:tblGrid>
              <a:tr h="725146">
                <a:tc gridSpan="10">
                  <a:txBody>
                    <a:bodyPr/>
                    <a:lstStyle/>
                    <a:p>
                      <a:pPr>
                        <a:lnSpc>
                          <a:spcPct val="115000"/>
                        </a:lnSpc>
                        <a:spcAft>
                          <a:spcPts val="1000"/>
                        </a:spcAft>
                      </a:pPr>
                      <a:endParaRPr lang="en-IN" sz="1800" dirty="0">
                        <a:effectLst/>
                      </a:endParaRPr>
                    </a:p>
                    <a:p>
                      <a:pPr>
                        <a:lnSpc>
                          <a:spcPct val="115000"/>
                        </a:lnSpc>
                        <a:spcAft>
                          <a:spcPts val="1000"/>
                        </a:spcAft>
                      </a:pPr>
                      <a:r>
                        <a:rPr lang="en-IN" sz="1800" dirty="0">
                          <a:effectLst/>
                        </a:rPr>
                        <a:t>Asset identification and Verification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6300344"/>
                  </a:ext>
                </a:extLst>
              </a:tr>
              <a:tr h="600593">
                <a:tc>
                  <a:txBody>
                    <a:bodyPr/>
                    <a:lstStyle/>
                    <a:p>
                      <a:pPr algn="ctr">
                        <a:lnSpc>
                          <a:spcPct val="115000"/>
                        </a:lnSpc>
                        <a:spcAft>
                          <a:spcPts val="1000"/>
                        </a:spcAft>
                      </a:pPr>
                      <a:r>
                        <a:rPr lang="en-IN" sz="2000" dirty="0">
                          <a:effectLst/>
                        </a:rPr>
                        <a:t>15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physical verification is done on project completion to identify surplus materials?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896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241567239"/>
                  </a:ext>
                </a:extLst>
              </a:tr>
              <a:tr h="666625">
                <a:tc>
                  <a:txBody>
                    <a:bodyPr/>
                    <a:lstStyle/>
                    <a:p>
                      <a:pPr algn="ctr">
                        <a:lnSpc>
                          <a:spcPct val="115000"/>
                        </a:lnSpc>
                        <a:spcAft>
                          <a:spcPts val="1000"/>
                        </a:spcAft>
                      </a:pPr>
                      <a:r>
                        <a:rPr lang="en-IN" sz="2000" dirty="0">
                          <a:effectLst/>
                        </a:rPr>
                        <a:t>16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a unique identification no. is given to  assets and sub-units during at  Capitalisation?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343931972"/>
                  </a:ext>
                </a:extLst>
              </a:tr>
              <a:tr h="600593">
                <a:tc>
                  <a:txBody>
                    <a:bodyPr/>
                    <a:lstStyle/>
                    <a:p>
                      <a:pPr algn="ctr">
                        <a:lnSpc>
                          <a:spcPct val="115000"/>
                        </a:lnSpc>
                        <a:spcAft>
                          <a:spcPts val="1000"/>
                        </a:spcAft>
                      </a:pPr>
                      <a:r>
                        <a:rPr lang="en-IN" sz="2000" dirty="0">
                          <a:effectLst/>
                        </a:rPr>
                        <a:t>17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Fixed Asset Register being updated for all fixed assets constructed/purchased?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28781603"/>
                  </a:ext>
                </a:extLst>
              </a:tr>
              <a:tr h="600593">
                <a:tc>
                  <a:txBody>
                    <a:bodyPr/>
                    <a:lstStyle/>
                    <a:p>
                      <a:pPr algn="ctr">
                        <a:lnSpc>
                          <a:spcPct val="115000"/>
                        </a:lnSpc>
                        <a:spcAft>
                          <a:spcPts val="1000"/>
                        </a:spcAft>
                      </a:pPr>
                      <a:r>
                        <a:rPr lang="en-IN" sz="2000" dirty="0">
                          <a:effectLst/>
                        </a:rPr>
                        <a:t>18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the unique asset no. of the asset has been attached and displayed  on the asset?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3206027306"/>
                  </a:ext>
                </a:extLst>
              </a:tr>
              <a:tr h="600593">
                <a:tc>
                  <a:txBody>
                    <a:bodyPr/>
                    <a:lstStyle/>
                    <a:p>
                      <a:pPr algn="ctr">
                        <a:lnSpc>
                          <a:spcPct val="115000"/>
                        </a:lnSpc>
                        <a:spcAft>
                          <a:spcPts val="1000"/>
                        </a:spcAft>
                      </a:pPr>
                      <a:r>
                        <a:rPr lang="en-IN" sz="2000" dirty="0">
                          <a:effectLst/>
                        </a:rPr>
                        <a:t>19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Physical Verification of Fixed Assets is being carried out at regular intervals?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243507034"/>
                  </a:ext>
                </a:extLst>
              </a:tr>
              <a:tr h="909982">
                <a:tc>
                  <a:txBody>
                    <a:bodyPr/>
                    <a:lstStyle/>
                    <a:p>
                      <a:pPr algn="ctr">
                        <a:lnSpc>
                          <a:spcPct val="115000"/>
                        </a:lnSpc>
                        <a:spcAft>
                          <a:spcPts val="1000"/>
                        </a:spcAft>
                      </a:pPr>
                      <a:r>
                        <a:rPr lang="en-IN" sz="2000" dirty="0">
                          <a:effectLst/>
                        </a:rPr>
                        <a:t>20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all discrepancies noticed during physical verification are adjusted only after taking approval of higher authorities?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4215583143"/>
                  </a:ext>
                </a:extLst>
              </a:tr>
              <a:tr h="600593">
                <a:tc>
                  <a:txBody>
                    <a:bodyPr/>
                    <a:lstStyle/>
                    <a:p>
                      <a:pPr algn="ctr">
                        <a:lnSpc>
                          <a:spcPct val="115000"/>
                        </a:lnSpc>
                        <a:spcAft>
                          <a:spcPts val="1000"/>
                        </a:spcAft>
                      </a:pPr>
                      <a:r>
                        <a:rPr lang="en-IN" sz="2000" dirty="0">
                          <a:effectLst/>
                        </a:rPr>
                        <a:t>21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the surplus items are added as Fixed Asset at nominal value in the books of Account?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956201433"/>
                  </a:ext>
                </a:extLst>
              </a:tr>
              <a:tr h="1517770">
                <a:tc>
                  <a:txBody>
                    <a:bodyPr/>
                    <a:lstStyle/>
                    <a:p>
                      <a:pPr algn="ctr">
                        <a:lnSpc>
                          <a:spcPct val="115000"/>
                        </a:lnSpc>
                        <a:spcAft>
                          <a:spcPts val="1000"/>
                        </a:spcAft>
                      </a:pPr>
                      <a:r>
                        <a:rPr lang="en-IN" sz="2000" dirty="0">
                          <a:effectLst/>
                        </a:rPr>
                        <a:t>22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just">
                        <a:lnSpc>
                          <a:spcPct val="115000"/>
                        </a:lnSpc>
                        <a:spcAft>
                          <a:spcPts val="1000"/>
                        </a:spcAft>
                      </a:pPr>
                      <a:r>
                        <a:rPr lang="en-IN" sz="1800" dirty="0">
                          <a:effectLst/>
                        </a:rPr>
                        <a:t>Whether movement/transfer (within the plant or  to other locations) are done ‘</a:t>
                      </a:r>
                      <a:r>
                        <a:rPr lang="en-IN" sz="1800" dirty="0" err="1">
                          <a:effectLst/>
                        </a:rPr>
                        <a:t>gh</a:t>
                      </a:r>
                      <a:r>
                        <a:rPr lang="en-IN" sz="1800" dirty="0">
                          <a:effectLst/>
                        </a:rPr>
                        <a:t> a std. form signed both by the transferor &amp; transferee dept. / under an intimation to Accounts Dept.?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896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567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9101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gn="r">
                        <a:lnSpc>
                          <a:spcPct val="115000"/>
                        </a:lnSpc>
                        <a:spcAft>
                          <a:spcPts val="1000"/>
                        </a:spcAft>
                      </a:pPr>
                      <a:r>
                        <a:rPr lang="en-IN" sz="2000" dirty="0">
                          <a:effectLst/>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tc>
                  <a:txBody>
                    <a:bodyPr/>
                    <a:lstStyle/>
                    <a:p>
                      <a:pPr>
                        <a:lnSpc>
                          <a:spcPct val="115000"/>
                        </a:lnSpc>
                        <a:spcAft>
                          <a:spcPts val="1000"/>
                        </a:spcAft>
                      </a:pP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5745" marR="55745" marT="0" marB="0" anchor="ctr"/>
                </a:tc>
                <a:extLst>
                  <a:ext uri="{0D108BD9-81ED-4DB2-BD59-A6C34878D82A}">
                    <a16:rowId xmlns:a16="http://schemas.microsoft.com/office/drawing/2014/main" val="1634770663"/>
                  </a:ext>
                </a:extLst>
              </a:tr>
            </a:tbl>
          </a:graphicData>
        </a:graphic>
      </p:graphicFrame>
      <p:sp>
        <p:nvSpPr>
          <p:cNvPr id="6" name="Title 1">
            <a:extLst>
              <a:ext uri="{FF2B5EF4-FFF2-40B4-BE49-F238E27FC236}">
                <a16:creationId xmlns:a16="http://schemas.microsoft.com/office/drawing/2014/main" id="{A2B7FC68-09A9-CB2A-975E-0E88699D3BEB}"/>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2567398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8DD46-525B-9527-B977-16D09AD906DD}"/>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graphicFrame>
        <p:nvGraphicFramePr>
          <p:cNvPr id="6" name="Table 5">
            <a:extLst>
              <a:ext uri="{FF2B5EF4-FFF2-40B4-BE49-F238E27FC236}">
                <a16:creationId xmlns:a16="http://schemas.microsoft.com/office/drawing/2014/main" id="{AE727575-C1EF-1B3C-9C08-5FF78CF10762}"/>
              </a:ext>
            </a:extLst>
          </p:cNvPr>
          <p:cNvGraphicFramePr>
            <a:graphicFrameLocks noGrp="1"/>
          </p:cNvGraphicFramePr>
          <p:nvPr>
            <p:extLst>
              <p:ext uri="{D42A27DB-BD31-4B8C-83A1-F6EECF244321}">
                <p14:modId xmlns:p14="http://schemas.microsoft.com/office/powerpoint/2010/main" val="323767933"/>
              </p:ext>
            </p:extLst>
          </p:nvPr>
        </p:nvGraphicFramePr>
        <p:xfrm>
          <a:off x="0" y="546546"/>
          <a:ext cx="12110225" cy="6293109"/>
        </p:xfrm>
        <a:graphic>
          <a:graphicData uri="http://schemas.openxmlformats.org/drawingml/2006/table">
            <a:tbl>
              <a:tblPr firstRow="1" firstCol="1" bandRow="1">
                <a:tableStyleId>{5C22544A-7EE6-4342-B048-85BDC9FD1C3A}</a:tableStyleId>
              </a:tblPr>
              <a:tblGrid>
                <a:gridCol w="1020793">
                  <a:extLst>
                    <a:ext uri="{9D8B030D-6E8A-4147-A177-3AD203B41FA5}">
                      <a16:colId xmlns:a16="http://schemas.microsoft.com/office/drawing/2014/main" val="1442107280"/>
                    </a:ext>
                  </a:extLst>
                </a:gridCol>
                <a:gridCol w="4657369">
                  <a:extLst>
                    <a:ext uri="{9D8B030D-6E8A-4147-A177-3AD203B41FA5}">
                      <a16:colId xmlns:a16="http://schemas.microsoft.com/office/drawing/2014/main" val="2145523558"/>
                    </a:ext>
                  </a:extLst>
                </a:gridCol>
                <a:gridCol w="1020793">
                  <a:extLst>
                    <a:ext uri="{9D8B030D-6E8A-4147-A177-3AD203B41FA5}">
                      <a16:colId xmlns:a16="http://schemas.microsoft.com/office/drawing/2014/main" val="2274710353"/>
                    </a:ext>
                  </a:extLst>
                </a:gridCol>
                <a:gridCol w="1020793">
                  <a:extLst>
                    <a:ext uri="{9D8B030D-6E8A-4147-A177-3AD203B41FA5}">
                      <a16:colId xmlns:a16="http://schemas.microsoft.com/office/drawing/2014/main" val="3407457999"/>
                    </a:ext>
                  </a:extLst>
                </a:gridCol>
                <a:gridCol w="489130">
                  <a:extLst>
                    <a:ext uri="{9D8B030D-6E8A-4147-A177-3AD203B41FA5}">
                      <a16:colId xmlns:a16="http://schemas.microsoft.com/office/drawing/2014/main" val="2566504537"/>
                    </a:ext>
                  </a:extLst>
                </a:gridCol>
                <a:gridCol w="850662">
                  <a:extLst>
                    <a:ext uri="{9D8B030D-6E8A-4147-A177-3AD203B41FA5}">
                      <a16:colId xmlns:a16="http://schemas.microsoft.com/office/drawing/2014/main" val="984657492"/>
                    </a:ext>
                  </a:extLst>
                </a:gridCol>
                <a:gridCol w="904891">
                  <a:extLst>
                    <a:ext uri="{9D8B030D-6E8A-4147-A177-3AD203B41FA5}">
                      <a16:colId xmlns:a16="http://schemas.microsoft.com/office/drawing/2014/main" val="307195143"/>
                    </a:ext>
                  </a:extLst>
                </a:gridCol>
                <a:gridCol w="930412">
                  <a:extLst>
                    <a:ext uri="{9D8B030D-6E8A-4147-A177-3AD203B41FA5}">
                      <a16:colId xmlns:a16="http://schemas.microsoft.com/office/drawing/2014/main" val="249327636"/>
                    </a:ext>
                  </a:extLst>
                </a:gridCol>
                <a:gridCol w="878308">
                  <a:extLst>
                    <a:ext uri="{9D8B030D-6E8A-4147-A177-3AD203B41FA5}">
                      <a16:colId xmlns:a16="http://schemas.microsoft.com/office/drawing/2014/main" val="3412099947"/>
                    </a:ext>
                  </a:extLst>
                </a:gridCol>
                <a:gridCol w="337074">
                  <a:extLst>
                    <a:ext uri="{9D8B030D-6E8A-4147-A177-3AD203B41FA5}">
                      <a16:colId xmlns:a16="http://schemas.microsoft.com/office/drawing/2014/main" val="596814465"/>
                    </a:ext>
                  </a:extLst>
                </a:gridCol>
              </a:tblGrid>
              <a:tr h="598175">
                <a:tc>
                  <a:txBody>
                    <a:bodyPr/>
                    <a:lstStyle/>
                    <a:p>
                      <a:pPr algn="ctr">
                        <a:lnSpc>
                          <a:spcPct val="115000"/>
                        </a:lnSpc>
                        <a:spcAft>
                          <a:spcPts val="1000"/>
                        </a:spcAft>
                      </a:pPr>
                      <a:r>
                        <a:rPr lang="en-IN" sz="1800" dirty="0">
                          <a:effectLst/>
                        </a:rPr>
                        <a:t>23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FAR is updated after receiving approved Asset Transfer Note?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720325"/>
                  </a:ext>
                </a:extLst>
              </a:tr>
              <a:tr h="906318">
                <a:tc>
                  <a:txBody>
                    <a:bodyPr/>
                    <a:lstStyle/>
                    <a:p>
                      <a:pPr algn="ctr">
                        <a:lnSpc>
                          <a:spcPct val="115000"/>
                        </a:lnSpc>
                        <a:spcAft>
                          <a:spcPts val="1000"/>
                        </a:spcAft>
                      </a:pPr>
                      <a:r>
                        <a:rPr lang="en-IN" sz="1800" dirty="0">
                          <a:effectLst/>
                        </a:rPr>
                        <a:t>24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transfer from one plant location to another is approved by defined approving authority?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1243088"/>
                  </a:ext>
                </a:extLst>
              </a:tr>
              <a:tr h="744479">
                <a:tc>
                  <a:txBody>
                    <a:bodyPr/>
                    <a:lstStyle/>
                    <a:p>
                      <a:pPr algn="ctr">
                        <a:lnSpc>
                          <a:spcPct val="115000"/>
                        </a:lnSpc>
                        <a:spcAft>
                          <a:spcPts val="1000"/>
                        </a:spcAft>
                      </a:pPr>
                      <a:r>
                        <a:rPr lang="en-IN" sz="1800" dirty="0">
                          <a:effectLst/>
                        </a:rPr>
                        <a:t>25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proper steps have been taken to ensure physical security of assets?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3766557"/>
                  </a:ext>
                </a:extLst>
              </a:tr>
              <a:tr h="611536">
                <a:tc>
                  <a:txBody>
                    <a:bodyPr/>
                    <a:lstStyle/>
                    <a:p>
                      <a:pPr algn="ctr">
                        <a:lnSpc>
                          <a:spcPct val="115000"/>
                        </a:lnSpc>
                        <a:spcAft>
                          <a:spcPts val="1000"/>
                        </a:spcAft>
                      </a:pPr>
                      <a:r>
                        <a:rPr lang="en-IN" sz="1800" dirty="0">
                          <a:effectLst/>
                        </a:rPr>
                        <a:t>26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adequate steps are being taken in case of theft/encroachment of Assets?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2240799"/>
                  </a:ext>
                </a:extLst>
              </a:tr>
              <a:tr h="906318">
                <a:tc>
                  <a:txBody>
                    <a:bodyPr/>
                    <a:lstStyle/>
                    <a:p>
                      <a:pPr algn="ctr">
                        <a:lnSpc>
                          <a:spcPct val="115000"/>
                        </a:lnSpc>
                        <a:spcAft>
                          <a:spcPts val="1000"/>
                        </a:spcAft>
                      </a:pPr>
                      <a:r>
                        <a:rPr lang="en-IN" sz="1800" dirty="0">
                          <a:effectLst/>
                        </a:rPr>
                        <a:t>27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assets are allowed to be taken out only on the basis of valid gate passes issued by appropriate authorities?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2822179"/>
                  </a:ext>
                </a:extLst>
              </a:tr>
              <a:tr h="906318">
                <a:tc>
                  <a:txBody>
                    <a:bodyPr/>
                    <a:lstStyle/>
                    <a:p>
                      <a:pPr algn="ctr">
                        <a:lnSpc>
                          <a:spcPct val="115000"/>
                        </a:lnSpc>
                        <a:spcAft>
                          <a:spcPts val="1000"/>
                        </a:spcAft>
                      </a:pPr>
                      <a:r>
                        <a:rPr lang="en-IN" sz="1800" dirty="0">
                          <a:effectLst/>
                        </a:rPr>
                        <a:t>28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there is a regular process of identification of idle or non-performing Assets by Departments?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267921"/>
                  </a:ext>
                </a:extLst>
              </a:tr>
              <a:tr h="598175">
                <a:tc>
                  <a:txBody>
                    <a:bodyPr/>
                    <a:lstStyle/>
                    <a:p>
                      <a:pPr algn="ctr">
                        <a:lnSpc>
                          <a:spcPct val="115000"/>
                        </a:lnSpc>
                        <a:spcAft>
                          <a:spcPts val="1000"/>
                        </a:spcAft>
                      </a:pPr>
                      <a:r>
                        <a:rPr lang="en-IN" sz="1800" dirty="0">
                          <a:effectLst/>
                        </a:rPr>
                        <a:t>29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Whether identified NPAs are sent to Technology Officer to check the genuineness of NPA claim?</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896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567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9101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a:effectLst/>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a:effectLst/>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496704"/>
                  </a:ext>
                </a:extLst>
              </a:tr>
              <a:tr h="906318">
                <a:tc>
                  <a:txBody>
                    <a:bodyPr/>
                    <a:lstStyle/>
                    <a:p>
                      <a:pPr algn="ctr">
                        <a:lnSpc>
                          <a:spcPct val="115000"/>
                        </a:lnSpc>
                        <a:spcAft>
                          <a:spcPts val="1000"/>
                        </a:spcAft>
                      </a:pPr>
                      <a:r>
                        <a:rPr lang="en-IN" sz="1800" dirty="0">
                          <a:effectLst/>
                        </a:rPr>
                        <a:t>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Whether NPA list got approved as per DOA before the identified NPAs are transferred to stores for disposal?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896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567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9101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800" dirty="0">
                          <a:effectLst/>
                        </a:rPr>
                        <a:t>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2687726"/>
                  </a:ext>
                </a:extLst>
              </a:tr>
            </a:tbl>
          </a:graphicData>
        </a:graphic>
      </p:graphicFrame>
    </p:spTree>
    <p:extLst>
      <p:ext uri="{BB962C8B-B14F-4D97-AF65-F5344CB8AC3E}">
        <p14:creationId xmlns:p14="http://schemas.microsoft.com/office/powerpoint/2010/main" val="3649638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72D4C6-45A1-A394-E944-694E1B160EB4}"/>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graphicFrame>
        <p:nvGraphicFramePr>
          <p:cNvPr id="7" name="Table 6">
            <a:extLst>
              <a:ext uri="{FF2B5EF4-FFF2-40B4-BE49-F238E27FC236}">
                <a16:creationId xmlns:a16="http://schemas.microsoft.com/office/drawing/2014/main" id="{AE001B17-73A7-CFC8-6079-C1A10A3EEFCC}"/>
              </a:ext>
            </a:extLst>
          </p:cNvPr>
          <p:cNvGraphicFramePr>
            <a:graphicFrameLocks noGrp="1"/>
          </p:cNvGraphicFramePr>
          <p:nvPr>
            <p:extLst>
              <p:ext uri="{D42A27DB-BD31-4B8C-83A1-F6EECF244321}">
                <p14:modId xmlns:p14="http://schemas.microsoft.com/office/powerpoint/2010/main" val="1101377801"/>
              </p:ext>
            </p:extLst>
          </p:nvPr>
        </p:nvGraphicFramePr>
        <p:xfrm>
          <a:off x="0" y="546546"/>
          <a:ext cx="12191998" cy="4834992"/>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2694788356"/>
                    </a:ext>
                  </a:extLst>
                </a:gridCol>
                <a:gridCol w="4688818">
                  <a:extLst>
                    <a:ext uri="{9D8B030D-6E8A-4147-A177-3AD203B41FA5}">
                      <a16:colId xmlns:a16="http://schemas.microsoft.com/office/drawing/2014/main" val="1549144213"/>
                    </a:ext>
                  </a:extLst>
                </a:gridCol>
                <a:gridCol w="1027686">
                  <a:extLst>
                    <a:ext uri="{9D8B030D-6E8A-4147-A177-3AD203B41FA5}">
                      <a16:colId xmlns:a16="http://schemas.microsoft.com/office/drawing/2014/main" val="1292847521"/>
                    </a:ext>
                  </a:extLst>
                </a:gridCol>
                <a:gridCol w="1027686">
                  <a:extLst>
                    <a:ext uri="{9D8B030D-6E8A-4147-A177-3AD203B41FA5}">
                      <a16:colId xmlns:a16="http://schemas.microsoft.com/office/drawing/2014/main" val="2660298234"/>
                    </a:ext>
                  </a:extLst>
                </a:gridCol>
                <a:gridCol w="658446">
                  <a:extLst>
                    <a:ext uri="{9D8B030D-6E8A-4147-A177-3AD203B41FA5}">
                      <a16:colId xmlns:a16="http://schemas.microsoft.com/office/drawing/2014/main" val="637677103"/>
                    </a:ext>
                  </a:extLst>
                </a:gridCol>
                <a:gridCol w="690393">
                  <a:extLst>
                    <a:ext uri="{9D8B030D-6E8A-4147-A177-3AD203B41FA5}">
                      <a16:colId xmlns:a16="http://schemas.microsoft.com/office/drawing/2014/main" val="3810492200"/>
                    </a:ext>
                  </a:extLst>
                </a:gridCol>
                <a:gridCol w="911001">
                  <a:extLst>
                    <a:ext uri="{9D8B030D-6E8A-4147-A177-3AD203B41FA5}">
                      <a16:colId xmlns:a16="http://schemas.microsoft.com/office/drawing/2014/main" val="3961347183"/>
                    </a:ext>
                  </a:extLst>
                </a:gridCol>
                <a:gridCol w="936694">
                  <a:extLst>
                    <a:ext uri="{9D8B030D-6E8A-4147-A177-3AD203B41FA5}">
                      <a16:colId xmlns:a16="http://schemas.microsoft.com/office/drawing/2014/main" val="1192464835"/>
                    </a:ext>
                  </a:extLst>
                </a:gridCol>
                <a:gridCol w="884238">
                  <a:extLst>
                    <a:ext uri="{9D8B030D-6E8A-4147-A177-3AD203B41FA5}">
                      <a16:colId xmlns:a16="http://schemas.microsoft.com/office/drawing/2014/main" val="922749473"/>
                    </a:ext>
                  </a:extLst>
                </a:gridCol>
                <a:gridCol w="339350">
                  <a:extLst>
                    <a:ext uri="{9D8B030D-6E8A-4147-A177-3AD203B41FA5}">
                      <a16:colId xmlns:a16="http://schemas.microsoft.com/office/drawing/2014/main" val="3750022239"/>
                    </a:ext>
                  </a:extLst>
                </a:gridCol>
              </a:tblGrid>
              <a:tr h="980093">
                <a:tc>
                  <a:txBody>
                    <a:bodyPr/>
                    <a:lstStyle/>
                    <a:p>
                      <a:pPr algn="ctr">
                        <a:lnSpc>
                          <a:spcPct val="115000"/>
                        </a:lnSpc>
                        <a:spcAft>
                          <a:spcPts val="1000"/>
                        </a:spcAft>
                      </a:pPr>
                      <a:r>
                        <a:rPr lang="en-IN" sz="2000" dirty="0">
                          <a:effectLst/>
                        </a:rPr>
                        <a:t>31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all assets finally approved as NPAs are transferred to Stores for disposal/discarding?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9162908"/>
                  </a:ext>
                </a:extLst>
              </a:tr>
              <a:tr h="999311">
                <a:tc>
                  <a:txBody>
                    <a:bodyPr/>
                    <a:lstStyle/>
                    <a:p>
                      <a:pPr algn="ctr">
                        <a:lnSpc>
                          <a:spcPct val="115000"/>
                        </a:lnSpc>
                        <a:spcAft>
                          <a:spcPts val="1000"/>
                        </a:spcAft>
                      </a:pPr>
                      <a:r>
                        <a:rPr lang="en-IN" sz="2000" dirty="0">
                          <a:effectLst/>
                        </a:rPr>
                        <a:t>32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all receipt of goods and Invoices are first adjusted against the advance given and are not shown as payables?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3923239"/>
                  </a:ext>
                </a:extLst>
              </a:tr>
              <a:tr h="980093">
                <a:tc>
                  <a:txBody>
                    <a:bodyPr/>
                    <a:lstStyle/>
                    <a:p>
                      <a:pPr algn="ctr">
                        <a:lnSpc>
                          <a:spcPct val="115000"/>
                        </a:lnSpc>
                        <a:spcAft>
                          <a:spcPts val="1000"/>
                        </a:spcAft>
                      </a:pPr>
                      <a:r>
                        <a:rPr lang="en-IN" sz="2000" dirty="0">
                          <a:effectLst/>
                        </a:rPr>
                        <a:t>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approvals of HOD, COO, MD etc. have been taken before the asset is actually dropped and written off in the Books?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6194318"/>
                  </a:ext>
                </a:extLst>
              </a:tr>
              <a:tr h="922441">
                <a:tc>
                  <a:txBody>
                    <a:bodyPr/>
                    <a:lstStyle/>
                    <a:p>
                      <a:pPr algn="ctr">
                        <a:lnSpc>
                          <a:spcPct val="115000"/>
                        </a:lnSpc>
                        <a:spcAft>
                          <a:spcPts val="1000"/>
                        </a:spcAft>
                      </a:pPr>
                      <a:r>
                        <a:rPr lang="en-IN" sz="2000" dirty="0">
                          <a:effectLst/>
                        </a:rPr>
                        <a:t>34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Whether projects dropped in between are expensed in a separate GL and are not capitalised?</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896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567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9101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a:effectLst/>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1337411"/>
                  </a:ext>
                </a:extLst>
              </a:tr>
              <a:tr h="711048">
                <a:tc>
                  <a:txBody>
                    <a:bodyPr/>
                    <a:lstStyle/>
                    <a:p>
                      <a:pPr algn="ctr">
                        <a:lnSpc>
                          <a:spcPct val="115000"/>
                        </a:lnSpc>
                        <a:spcAft>
                          <a:spcPts val="1000"/>
                        </a:spcAft>
                      </a:pPr>
                      <a:r>
                        <a:rPr lang="en-IN" sz="2000" dirty="0">
                          <a:effectLst/>
                        </a:rPr>
                        <a:t>35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dirty="0">
                          <a:effectLst/>
                        </a:rPr>
                        <a:t>Whether physical verification of asset to be dropped is carried out?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896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567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9101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2000" dirty="0">
                          <a:effectLst/>
                        </a:rPr>
                        <a:t>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3826918"/>
                  </a:ext>
                </a:extLst>
              </a:tr>
            </a:tbl>
          </a:graphicData>
        </a:graphic>
      </p:graphicFrame>
    </p:spTree>
    <p:extLst>
      <p:ext uri="{BB962C8B-B14F-4D97-AF65-F5344CB8AC3E}">
        <p14:creationId xmlns:p14="http://schemas.microsoft.com/office/powerpoint/2010/main" val="3691987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2D2C0F0-4670-544D-CF5A-1EFDF9B11231}"/>
              </a:ext>
            </a:extLst>
          </p:cNvPr>
          <p:cNvGraphicFramePr>
            <a:graphicFrameLocks noGrp="1"/>
          </p:cNvGraphicFramePr>
          <p:nvPr>
            <p:extLst>
              <p:ext uri="{D42A27DB-BD31-4B8C-83A1-F6EECF244321}">
                <p14:modId xmlns:p14="http://schemas.microsoft.com/office/powerpoint/2010/main" val="2691834969"/>
              </p:ext>
            </p:extLst>
          </p:nvPr>
        </p:nvGraphicFramePr>
        <p:xfrm>
          <a:off x="1004795" y="10760379"/>
          <a:ext cx="6681944" cy="3044123"/>
        </p:xfrm>
        <a:graphic>
          <a:graphicData uri="http://schemas.openxmlformats.org/drawingml/2006/table">
            <a:tbl>
              <a:tblPr firstRow="1" firstCol="1" bandRow="1">
                <a:tableStyleId>{5C22544A-7EE6-4342-B048-85BDC9FD1C3A}</a:tableStyleId>
              </a:tblPr>
              <a:tblGrid>
                <a:gridCol w="561266">
                  <a:extLst>
                    <a:ext uri="{9D8B030D-6E8A-4147-A177-3AD203B41FA5}">
                      <a16:colId xmlns:a16="http://schemas.microsoft.com/office/drawing/2014/main" val="3955244455"/>
                    </a:ext>
                  </a:extLst>
                </a:gridCol>
                <a:gridCol w="2560780">
                  <a:extLst>
                    <a:ext uri="{9D8B030D-6E8A-4147-A177-3AD203B41FA5}">
                      <a16:colId xmlns:a16="http://schemas.microsoft.com/office/drawing/2014/main" val="44433815"/>
                    </a:ext>
                  </a:extLst>
                </a:gridCol>
                <a:gridCol w="561266">
                  <a:extLst>
                    <a:ext uri="{9D8B030D-6E8A-4147-A177-3AD203B41FA5}">
                      <a16:colId xmlns:a16="http://schemas.microsoft.com/office/drawing/2014/main" val="3431683300"/>
                    </a:ext>
                  </a:extLst>
                </a:gridCol>
                <a:gridCol w="561266">
                  <a:extLst>
                    <a:ext uri="{9D8B030D-6E8A-4147-A177-3AD203B41FA5}">
                      <a16:colId xmlns:a16="http://schemas.microsoft.com/office/drawing/2014/main" val="2231173647"/>
                    </a:ext>
                  </a:extLst>
                </a:gridCol>
                <a:gridCol w="268941">
                  <a:extLst>
                    <a:ext uri="{9D8B030D-6E8A-4147-A177-3AD203B41FA5}">
                      <a16:colId xmlns:a16="http://schemas.microsoft.com/office/drawing/2014/main" val="435992973"/>
                    </a:ext>
                  </a:extLst>
                </a:gridCol>
                <a:gridCol w="467722">
                  <a:extLst>
                    <a:ext uri="{9D8B030D-6E8A-4147-A177-3AD203B41FA5}">
                      <a16:colId xmlns:a16="http://schemas.microsoft.com/office/drawing/2014/main" val="2027410642"/>
                    </a:ext>
                  </a:extLst>
                </a:gridCol>
                <a:gridCol w="497540">
                  <a:extLst>
                    <a:ext uri="{9D8B030D-6E8A-4147-A177-3AD203B41FA5}">
                      <a16:colId xmlns:a16="http://schemas.microsoft.com/office/drawing/2014/main" val="2785117285"/>
                    </a:ext>
                  </a:extLst>
                </a:gridCol>
                <a:gridCol w="511572">
                  <a:extLst>
                    <a:ext uri="{9D8B030D-6E8A-4147-A177-3AD203B41FA5}">
                      <a16:colId xmlns:a16="http://schemas.microsoft.com/office/drawing/2014/main" val="1721591870"/>
                    </a:ext>
                  </a:extLst>
                </a:gridCol>
                <a:gridCol w="482923">
                  <a:extLst>
                    <a:ext uri="{9D8B030D-6E8A-4147-A177-3AD203B41FA5}">
                      <a16:colId xmlns:a16="http://schemas.microsoft.com/office/drawing/2014/main" val="3647125991"/>
                    </a:ext>
                  </a:extLst>
                </a:gridCol>
                <a:gridCol w="208668">
                  <a:extLst>
                    <a:ext uri="{9D8B030D-6E8A-4147-A177-3AD203B41FA5}">
                      <a16:colId xmlns:a16="http://schemas.microsoft.com/office/drawing/2014/main" val="3677254064"/>
                    </a:ext>
                  </a:extLst>
                </a:gridCol>
              </a:tblGrid>
              <a:tr h="293399">
                <a:tc gridSpan="10">
                  <a:txBody>
                    <a:bodyPr/>
                    <a:lstStyle/>
                    <a:p>
                      <a:pPr>
                        <a:lnSpc>
                          <a:spcPct val="115000"/>
                        </a:lnSpc>
                        <a:spcAft>
                          <a:spcPts val="1000"/>
                        </a:spcAft>
                      </a:pPr>
                      <a:r>
                        <a:rPr lang="en-IN" sz="800">
                          <a:effectLst/>
                        </a:rPr>
                        <a:t>Accounting controls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4316868"/>
                  </a:ext>
                </a:extLst>
              </a:tr>
              <a:tr h="916908">
                <a:tc>
                  <a:txBody>
                    <a:bodyPr/>
                    <a:lstStyle/>
                    <a:p>
                      <a:pPr algn="ctr">
                        <a:lnSpc>
                          <a:spcPct val="115000"/>
                        </a:lnSpc>
                        <a:spcAft>
                          <a:spcPts val="1000"/>
                        </a:spcAft>
                      </a:pPr>
                      <a:r>
                        <a:rPr lang="en-IN" sz="800">
                          <a:effectLst/>
                        </a:rPr>
                        <a:t>36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Whether all the provisions of the Accounting Standards and disclosure requirements are complied with?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896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567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9101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9945919"/>
                  </a:ext>
                </a:extLst>
              </a:tr>
              <a:tr h="916908">
                <a:tc>
                  <a:txBody>
                    <a:bodyPr/>
                    <a:lstStyle/>
                    <a:p>
                      <a:pPr algn="ctr">
                        <a:lnSpc>
                          <a:spcPct val="115000"/>
                        </a:lnSpc>
                        <a:spcAft>
                          <a:spcPts val="1000"/>
                        </a:spcAft>
                      </a:pPr>
                      <a:r>
                        <a:rPr lang="en-IN" sz="800">
                          <a:effectLst/>
                        </a:rPr>
                        <a:t>37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Whether rates of Depreciation as per 'Life class' used for computation?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896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567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9101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0375843"/>
                  </a:ext>
                </a:extLst>
              </a:tr>
              <a:tr h="916908">
                <a:tc>
                  <a:txBody>
                    <a:bodyPr/>
                    <a:lstStyle/>
                    <a:p>
                      <a:pPr algn="ctr">
                        <a:lnSpc>
                          <a:spcPct val="115000"/>
                        </a:lnSpc>
                        <a:spcAft>
                          <a:spcPts val="1000"/>
                        </a:spcAft>
                      </a:pPr>
                      <a:r>
                        <a:rPr lang="en-IN" sz="800">
                          <a:effectLst/>
                        </a:rPr>
                        <a:t>38</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a:effectLst/>
                        </a:rPr>
                        <a:t>Whether depreciation computed by the system is test-checked for correctness before Accounts are Finalised?</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896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567</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9101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8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8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1581209"/>
                  </a:ext>
                </a:extLst>
              </a:tr>
            </a:tbl>
          </a:graphicData>
        </a:graphic>
      </p:graphicFrame>
      <p:sp>
        <p:nvSpPr>
          <p:cNvPr id="8" name="Rectangle 2">
            <a:extLst>
              <a:ext uri="{FF2B5EF4-FFF2-40B4-BE49-F238E27FC236}">
                <a16:creationId xmlns:a16="http://schemas.microsoft.com/office/drawing/2014/main" id="{B8F8154B-A240-8C69-47EA-01A908F1A066}"/>
              </a:ext>
            </a:extLst>
          </p:cNvPr>
          <p:cNvSpPr>
            <a:spLocks noChangeArrowheads="1"/>
          </p:cNvSpPr>
          <p:nvPr/>
        </p:nvSpPr>
        <p:spPr bwMode="auto">
          <a:xfrm>
            <a:off x="0" y="3856602"/>
            <a:ext cx="121920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inion-Regular" charset="0"/>
              </a:rPr>
              <a:t>For the ‘Fixed Assets’ module, 38 controls with weightage scale band of 1 to 3(High =3, Medium =2 and Low=1) used to measure the existence, effectiveness and adequacy of controls. Similarly, actual score derivation based on assessment, also on a similar scale of 0 to 3 (3= Effective,2= Partially Effective,1= Existing and 0=Non-existing)used. Out of Maximum Score of 294, the function assessed at 210; which in turn measured at 71% effectiveness indicating further scope of improvement in the said area of activity. The typical nature of assessment and corrective measures provides more robustness in the process and risk management. Continuous </a:t>
            </a:r>
            <a:r>
              <a:rPr kumimoji="0" lang="en-US" altLang="en-US" sz="2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Minion-Regular" charset="0"/>
              </a:rPr>
              <a:t>updation</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Minion-Regular" charset="0"/>
              </a:rPr>
              <a:t> of risk-scape, leads to operate only with acceptable risk and helps internal financial control (IFC) as well as internal control over financial reporting (ICFR).</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0FF7A6C4-7593-B779-48A3-1A97FB19D4C2}"/>
              </a:ext>
            </a:extLst>
          </p:cNvPr>
          <p:cNvGraphicFramePr>
            <a:graphicFrameLocks noGrp="1"/>
          </p:cNvGraphicFramePr>
          <p:nvPr>
            <p:extLst>
              <p:ext uri="{D42A27DB-BD31-4B8C-83A1-F6EECF244321}">
                <p14:modId xmlns:p14="http://schemas.microsoft.com/office/powerpoint/2010/main" val="171756189"/>
              </p:ext>
            </p:extLst>
          </p:nvPr>
        </p:nvGraphicFramePr>
        <p:xfrm>
          <a:off x="0" y="769435"/>
          <a:ext cx="12191999" cy="2471202"/>
        </p:xfrm>
        <a:graphic>
          <a:graphicData uri="http://schemas.openxmlformats.org/drawingml/2006/table">
            <a:tbl>
              <a:tblPr firstRow="1" firstCol="1" bandRow="1">
                <a:tableStyleId>{5C22544A-7EE6-4342-B048-85BDC9FD1C3A}</a:tableStyleId>
              </a:tblPr>
              <a:tblGrid>
                <a:gridCol w="1027686">
                  <a:extLst>
                    <a:ext uri="{9D8B030D-6E8A-4147-A177-3AD203B41FA5}">
                      <a16:colId xmlns:a16="http://schemas.microsoft.com/office/drawing/2014/main" val="865484157"/>
                    </a:ext>
                  </a:extLst>
                </a:gridCol>
                <a:gridCol w="4688819">
                  <a:extLst>
                    <a:ext uri="{9D8B030D-6E8A-4147-A177-3AD203B41FA5}">
                      <a16:colId xmlns:a16="http://schemas.microsoft.com/office/drawing/2014/main" val="3108245133"/>
                    </a:ext>
                  </a:extLst>
                </a:gridCol>
                <a:gridCol w="1027686">
                  <a:extLst>
                    <a:ext uri="{9D8B030D-6E8A-4147-A177-3AD203B41FA5}">
                      <a16:colId xmlns:a16="http://schemas.microsoft.com/office/drawing/2014/main" val="3078079690"/>
                    </a:ext>
                  </a:extLst>
                </a:gridCol>
                <a:gridCol w="1027686">
                  <a:extLst>
                    <a:ext uri="{9D8B030D-6E8A-4147-A177-3AD203B41FA5}">
                      <a16:colId xmlns:a16="http://schemas.microsoft.com/office/drawing/2014/main" val="3350120867"/>
                    </a:ext>
                  </a:extLst>
                </a:gridCol>
                <a:gridCol w="636143">
                  <a:extLst>
                    <a:ext uri="{9D8B030D-6E8A-4147-A177-3AD203B41FA5}">
                      <a16:colId xmlns:a16="http://schemas.microsoft.com/office/drawing/2014/main" val="2656327028"/>
                    </a:ext>
                  </a:extLst>
                </a:gridCol>
                <a:gridCol w="712696">
                  <a:extLst>
                    <a:ext uri="{9D8B030D-6E8A-4147-A177-3AD203B41FA5}">
                      <a16:colId xmlns:a16="http://schemas.microsoft.com/office/drawing/2014/main" val="2068421998"/>
                    </a:ext>
                  </a:extLst>
                </a:gridCol>
                <a:gridCol w="911001">
                  <a:extLst>
                    <a:ext uri="{9D8B030D-6E8A-4147-A177-3AD203B41FA5}">
                      <a16:colId xmlns:a16="http://schemas.microsoft.com/office/drawing/2014/main" val="1540882335"/>
                    </a:ext>
                  </a:extLst>
                </a:gridCol>
                <a:gridCol w="936694">
                  <a:extLst>
                    <a:ext uri="{9D8B030D-6E8A-4147-A177-3AD203B41FA5}">
                      <a16:colId xmlns:a16="http://schemas.microsoft.com/office/drawing/2014/main" val="886314755"/>
                    </a:ext>
                  </a:extLst>
                </a:gridCol>
                <a:gridCol w="884238">
                  <a:extLst>
                    <a:ext uri="{9D8B030D-6E8A-4147-A177-3AD203B41FA5}">
                      <a16:colId xmlns:a16="http://schemas.microsoft.com/office/drawing/2014/main" val="3195027622"/>
                    </a:ext>
                  </a:extLst>
                </a:gridCol>
                <a:gridCol w="339350">
                  <a:extLst>
                    <a:ext uri="{9D8B030D-6E8A-4147-A177-3AD203B41FA5}">
                      <a16:colId xmlns:a16="http://schemas.microsoft.com/office/drawing/2014/main" val="3657423803"/>
                    </a:ext>
                  </a:extLst>
                </a:gridCol>
              </a:tblGrid>
              <a:tr h="375132">
                <a:tc gridSpan="10">
                  <a:txBody>
                    <a:bodyPr/>
                    <a:lstStyle/>
                    <a:p>
                      <a:pPr>
                        <a:lnSpc>
                          <a:spcPct val="115000"/>
                        </a:lnSpc>
                        <a:spcAft>
                          <a:spcPts val="1000"/>
                        </a:spcAft>
                      </a:pPr>
                      <a:r>
                        <a:rPr lang="en-IN" sz="2000" dirty="0">
                          <a:effectLst/>
                        </a:rPr>
                        <a:t>Accounting controls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0928400"/>
                  </a:ext>
                </a:extLst>
              </a:tr>
              <a:tr h="852574">
                <a:tc>
                  <a:txBody>
                    <a:bodyPr/>
                    <a:lstStyle/>
                    <a:p>
                      <a:pPr algn="ctr">
                        <a:lnSpc>
                          <a:spcPct val="115000"/>
                        </a:lnSpc>
                        <a:spcAft>
                          <a:spcPts val="1000"/>
                        </a:spcAft>
                      </a:pPr>
                      <a:r>
                        <a:rPr lang="en-IN" sz="1600" dirty="0">
                          <a:effectLst/>
                        </a:rPr>
                        <a:t>36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Whether all the provisions of the Accounting Standards and disclosure requirements are complied with?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896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567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9101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5036052"/>
                  </a:ext>
                </a:extLst>
              </a:tr>
              <a:tr h="699110">
                <a:tc>
                  <a:txBody>
                    <a:bodyPr/>
                    <a:lstStyle/>
                    <a:p>
                      <a:pPr algn="ctr">
                        <a:lnSpc>
                          <a:spcPct val="115000"/>
                        </a:lnSpc>
                        <a:spcAft>
                          <a:spcPts val="1000"/>
                        </a:spcAft>
                      </a:pPr>
                      <a:r>
                        <a:rPr lang="en-IN" sz="1600" dirty="0">
                          <a:effectLst/>
                        </a:rPr>
                        <a:t>37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Whether rates of Depreciation as per 'Life </a:t>
                      </a:r>
                      <a:r>
                        <a:rPr lang="en-IN" sz="1600" dirty="0" err="1">
                          <a:effectLst/>
                        </a:rPr>
                        <a:t>class'</a:t>
                      </a:r>
                      <a:r>
                        <a:rPr lang="en-IN" sz="1600" dirty="0">
                          <a:effectLst/>
                        </a:rPr>
                        <a:t> used for computation?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896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567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9101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a:effectLst/>
                        </a:rPr>
                        <a: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6450898"/>
                  </a:ext>
                </a:extLst>
              </a:tr>
              <a:tr h="481862">
                <a:tc>
                  <a:txBody>
                    <a:bodyPr/>
                    <a:lstStyle/>
                    <a:p>
                      <a:pPr algn="ctr">
                        <a:lnSpc>
                          <a:spcPct val="115000"/>
                        </a:lnSpc>
                        <a:spcAft>
                          <a:spcPts val="1000"/>
                        </a:spcAft>
                      </a:pPr>
                      <a:r>
                        <a:rPr lang="en-IN" sz="1600" dirty="0">
                          <a:effectLst/>
                        </a:rPr>
                        <a:t>38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Whether depreciation computed by the system is test-checked for correctness before Accounts are Finalised?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896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567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9101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1000"/>
                        </a:spcAft>
                      </a:pPr>
                      <a:r>
                        <a:rPr lang="en-IN" sz="1600" dirty="0">
                          <a:effectLst/>
                        </a:rPr>
                        <a:t>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IN"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768551"/>
                  </a:ext>
                </a:extLst>
              </a:tr>
            </a:tbl>
          </a:graphicData>
        </a:graphic>
      </p:graphicFrame>
      <p:sp>
        <p:nvSpPr>
          <p:cNvPr id="10" name="Title 1">
            <a:extLst>
              <a:ext uri="{FF2B5EF4-FFF2-40B4-BE49-F238E27FC236}">
                <a16:creationId xmlns:a16="http://schemas.microsoft.com/office/drawing/2014/main" id="{2BA0C7ED-D654-A46F-1365-5B50FFBDF5E5}"/>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Control Self Assessment (Contd.)</a:t>
            </a:r>
          </a:p>
        </p:txBody>
      </p:sp>
    </p:spTree>
    <p:extLst>
      <p:ext uri="{BB962C8B-B14F-4D97-AF65-F5344CB8AC3E}">
        <p14:creationId xmlns:p14="http://schemas.microsoft.com/office/powerpoint/2010/main" val="347949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8B870ED0-513D-700C-10C5-FCDA26E783E8}"/>
              </a:ext>
            </a:extLst>
          </p:cNvPr>
          <p:cNvSpPr>
            <a:spLocks noChangeArrowheads="1"/>
          </p:cNvSpPr>
          <p:nvPr/>
        </p:nvSpPr>
        <p:spPr bwMode="auto">
          <a:xfrm>
            <a:off x="0" y="-603237"/>
            <a:ext cx="11831444" cy="760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419100" algn="l"/>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2600" b="0" i="0" u="none" strike="noStrike" cap="none" normalizeH="0" baseline="0" dirty="0">
              <a:ln>
                <a:noFill/>
              </a:ln>
              <a:solidFill>
                <a:srgbClr val="252525"/>
              </a:solidFill>
              <a:effectLst/>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lang="en-US" altLang="en-US" sz="2600" dirty="0">
              <a:solidFill>
                <a:srgbClr val="252525"/>
              </a:solidFill>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2600" b="0" i="0" u="none" strike="noStrike" cap="none" normalizeH="0" baseline="0" dirty="0">
              <a:ln>
                <a:noFill/>
              </a:ln>
              <a:solidFill>
                <a:srgbClr val="252525"/>
              </a:solidFill>
              <a:effectLst/>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lang="en-US" altLang="en-US" sz="2600" dirty="0">
              <a:solidFill>
                <a:srgbClr val="252525"/>
              </a:solidFill>
              <a:latin typeface="Verdana" panose="020B060403050404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600" b="0" i="0" u="none" strike="noStrike" cap="none" normalizeH="0" baseline="0" dirty="0">
                <a:ln>
                  <a:noFill/>
                </a:ln>
                <a:solidFill>
                  <a:srgbClr val="252525"/>
                </a:solidFill>
                <a:effectLst/>
                <a:latin typeface="Verdana" panose="020B0604030504040204" pitchFamily="34" charset="0"/>
                <a:ea typeface="Times New Roman" panose="02020603050405020304" pitchFamily="18" charset="0"/>
                <a:cs typeface="Calibri" panose="020F0502020204030204" pitchFamily="34" charset="0"/>
              </a:rPr>
              <a:t>Table of Contents</a:t>
            </a:r>
            <a:endParaRPr lang="en-US" altLang="en-US" sz="1100" dirty="0">
              <a:latin typeface="Verdana" panose="020B0604030504040204" pitchFamily="34" charset="0"/>
              <a:ea typeface="Verdana" panose="020B0604030504040204" pitchFamily="34" charset="0"/>
              <a:cs typeface="Calibri" panose="020F050202020403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3"/>
              </a:rPr>
              <a:t>1.</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3"/>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3"/>
              </a:rPr>
              <a:t>Need for Internal Audit Charter</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4"/>
              </a:rPr>
              <a:t>2.</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4"/>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4"/>
              </a:rPr>
              <a:t>Objectives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5"/>
              </a:rPr>
              <a:t>3.</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5"/>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5"/>
              </a:rPr>
              <a:t>Vision and Mission Statement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6"/>
              </a:rPr>
              <a:t>4.</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6"/>
              </a:rPr>
              <a:t>	</a:t>
            </a: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6"/>
              </a:rPr>
              <a:t>Organisation Structure</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7"/>
              </a:rPr>
              <a:t>5.</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7"/>
              </a:rPr>
              <a:t>	</a:t>
            </a:r>
            <a:r>
              <a:rPr kumimoji="0" lang="en-US" altLang="en-US" sz="2000" b="0" i="0" u="sng" strike="noStrike" cap="none" normalizeH="0" baseline="0" dirty="0">
                <a:ln>
                  <a:noFill/>
                </a:ln>
                <a:solidFill>
                  <a:srgbClr val="6B9F25"/>
                </a:solidFill>
                <a:effectLst/>
                <a:latin typeface="+mn-lt"/>
                <a:ea typeface="Verdana" panose="020B0604030504040204" pitchFamily="34" charset="0"/>
                <a:cs typeface="Calibri" panose="020F0502020204030204" pitchFamily="34" charset="0"/>
                <a:hlinkClick r:id="rId7"/>
              </a:rPr>
              <a:t>Role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8"/>
              </a:rPr>
              <a:t>6.</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8"/>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8"/>
              </a:rPr>
              <a:t>Responsibilities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9"/>
              </a:rPr>
              <a:t>7.</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9"/>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9"/>
              </a:rPr>
              <a:t>Scope and Coverage</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0"/>
              </a:rPr>
              <a:t>8.</a:t>
            </a:r>
            <a:r>
              <a:rPr lang="en-US" altLang="en-US" sz="2000" dirty="0">
                <a:latin typeface="+mn-lt"/>
                <a:ea typeface="Verdana" panose="020B0604030504040204" pitchFamily="34" charset="0"/>
                <a:cs typeface="Times New Roman" panose="02020603050405020304" pitchFamily="18" charset="0"/>
                <a:hlinkClick r:id="rId10"/>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0"/>
              </a:rPr>
              <a:t> Operations</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1"/>
              </a:rPr>
              <a:t>8.1</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1"/>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1"/>
              </a:rPr>
              <a:t>Risk Assessment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2"/>
              </a:rPr>
              <a:t>8.2</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2"/>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2"/>
              </a:rPr>
              <a:t>Audit Process</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3"/>
              </a:rPr>
              <a:t>8.3</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3"/>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3"/>
              </a:rPr>
              <a:t>Fraud and Forensic Management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4"/>
              </a:rPr>
              <a:t>9.</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14"/>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4"/>
              </a:rPr>
              <a:t>Audit Committee Meetings</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5"/>
              </a:rPr>
              <a:t>9.1</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5"/>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5"/>
              </a:rPr>
              <a:t>Management Audit Committee meeting</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6"/>
              </a:rPr>
              <a:t>9.2</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Times New Roman" panose="02020603050405020304" pitchFamily="18" charset="0"/>
                <a:hlinkClick r:id="rId16"/>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6"/>
              </a:rPr>
              <a:t>Board Audit Committee (AC) meeting</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7"/>
              </a:rPr>
              <a:t>10.</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17"/>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7"/>
              </a:rPr>
              <a:t>Review Committee</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8"/>
              </a:rPr>
              <a:t>11.</a:t>
            </a:r>
            <a:r>
              <a:rPr kumimoji="0" lang="en-US" altLang="en-US" sz="20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hlinkClick r:id="rId18"/>
              </a:rPr>
              <a:t>	</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hlinkClick r:id="rId18"/>
              </a:rPr>
              <a:t>Approvals, Acceptance and Amendmen</a:t>
            </a:r>
            <a:r>
              <a:rPr kumimoji="0" lang="en-US" altLang="en-US" sz="2000" b="0" i="0" u="none" strike="noStrike" cap="none" normalizeH="0" baseline="0" dirty="0">
                <a:ln>
                  <a:noFill/>
                </a:ln>
                <a:solidFill>
                  <a:schemeClr val="tx1"/>
                </a:solidFill>
                <a:effectLst/>
                <a:latin typeface="+mn-lt"/>
                <a:ea typeface="Verdana" panose="020B0604030504040204" pitchFamily="34" charset="0"/>
                <a:cs typeface="Calibri" panose="020F0502020204030204" pitchFamily="34" charset="0"/>
              </a:rPr>
              <a:t>t</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19100" algn="l"/>
                <a:tab pos="593725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8624B0D0-BABA-E8E7-1001-9CF66DB075A1}"/>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a:t>
            </a:r>
          </a:p>
        </p:txBody>
      </p:sp>
    </p:spTree>
    <p:extLst>
      <p:ext uri="{BB962C8B-B14F-4D97-AF65-F5344CB8AC3E}">
        <p14:creationId xmlns:p14="http://schemas.microsoft.com/office/powerpoint/2010/main" val="321597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AF49EF-A745-AC87-183C-2A3B34377832}"/>
              </a:ext>
            </a:extLst>
          </p:cNvPr>
          <p:cNvGrpSpPr>
            <a:grpSpLocks noChangeAspect="1"/>
          </p:cNvGrpSpPr>
          <p:nvPr/>
        </p:nvGrpSpPr>
        <p:grpSpPr bwMode="auto">
          <a:xfrm>
            <a:off x="4189933" y="1572577"/>
            <a:ext cx="4436110" cy="3712845"/>
            <a:chOff x="1847" y="-56"/>
            <a:chExt cx="6986" cy="5847"/>
          </a:xfrm>
        </p:grpSpPr>
        <p:sp>
          <p:nvSpPr>
            <p:cNvPr id="6" name="Freeform 5">
              <a:extLst>
                <a:ext uri="{FF2B5EF4-FFF2-40B4-BE49-F238E27FC236}">
                  <a16:creationId xmlns:a16="http://schemas.microsoft.com/office/drawing/2014/main" id="{A26B9BB0-7A60-0F46-C187-A34B5B359425}"/>
                </a:ext>
              </a:extLst>
            </p:cNvPr>
            <p:cNvSpPr>
              <a:spLocks noChangeAspect="1" noEditPoints="1" noChangeArrowheads="1" noChangeShapeType="1" noTextEdit="1"/>
            </p:cNvSpPr>
            <p:nvPr/>
          </p:nvSpPr>
          <p:spPr bwMode="auto">
            <a:xfrm>
              <a:off x="4340" y="-56"/>
              <a:ext cx="2011" cy="847"/>
            </a:xfrm>
            <a:custGeom>
              <a:avLst/>
              <a:gdLst>
                <a:gd name="T0" fmla="+- 0 6210 4341"/>
                <a:gd name="T1" fmla="*/ T0 w 2011"/>
                <a:gd name="T2" fmla="+- 0 -55 -55"/>
                <a:gd name="T3" fmla="*/ -55 h 847"/>
                <a:gd name="T4" fmla="+- 0 4482 4341"/>
                <a:gd name="T5" fmla="*/ T4 w 2011"/>
                <a:gd name="T6" fmla="+- 0 -55 -55"/>
                <a:gd name="T7" fmla="*/ -55 h 847"/>
                <a:gd name="T8" fmla="+- 0 4427 4341"/>
                <a:gd name="T9" fmla="*/ T8 w 2011"/>
                <a:gd name="T10" fmla="+- 0 -44 -55"/>
                <a:gd name="T11" fmla="*/ -44 h 847"/>
                <a:gd name="T12" fmla="+- 0 4382 4341"/>
                <a:gd name="T13" fmla="*/ T12 w 2011"/>
                <a:gd name="T14" fmla="+- 0 -14 -55"/>
                <a:gd name="T15" fmla="*/ -14 h 847"/>
                <a:gd name="T16" fmla="+- 0 4352 4341"/>
                <a:gd name="T17" fmla="*/ T16 w 2011"/>
                <a:gd name="T18" fmla="+- 0 31 -55"/>
                <a:gd name="T19" fmla="*/ 31 h 847"/>
                <a:gd name="T20" fmla="+- 0 4341 4341"/>
                <a:gd name="T21" fmla="*/ T20 w 2011"/>
                <a:gd name="T22" fmla="+- 0 86 -55"/>
                <a:gd name="T23" fmla="*/ 86 h 847"/>
                <a:gd name="T24" fmla="+- 0 4341 4341"/>
                <a:gd name="T25" fmla="*/ T24 w 2011"/>
                <a:gd name="T26" fmla="+- 0 651 -55"/>
                <a:gd name="T27" fmla="*/ 651 h 847"/>
                <a:gd name="T28" fmla="+- 0 4352 4341"/>
                <a:gd name="T29" fmla="*/ T28 w 2011"/>
                <a:gd name="T30" fmla="+- 0 706 -55"/>
                <a:gd name="T31" fmla="*/ 706 h 847"/>
                <a:gd name="T32" fmla="+- 0 4382 4341"/>
                <a:gd name="T33" fmla="*/ T32 w 2011"/>
                <a:gd name="T34" fmla="+- 0 751 -55"/>
                <a:gd name="T35" fmla="*/ 751 h 847"/>
                <a:gd name="T36" fmla="+- 0 4427 4341"/>
                <a:gd name="T37" fmla="*/ T36 w 2011"/>
                <a:gd name="T38" fmla="+- 0 781 -55"/>
                <a:gd name="T39" fmla="*/ 781 h 847"/>
                <a:gd name="T40" fmla="+- 0 4482 4341"/>
                <a:gd name="T41" fmla="*/ T40 w 2011"/>
                <a:gd name="T42" fmla="+- 0 792 -55"/>
                <a:gd name="T43" fmla="*/ 792 h 847"/>
                <a:gd name="T44" fmla="+- 0 6210 4341"/>
                <a:gd name="T45" fmla="*/ T44 w 2011"/>
                <a:gd name="T46" fmla="+- 0 792 -55"/>
                <a:gd name="T47" fmla="*/ 792 h 847"/>
                <a:gd name="T48" fmla="+- 0 6265 4341"/>
                <a:gd name="T49" fmla="*/ T48 w 2011"/>
                <a:gd name="T50" fmla="+- 0 781 -55"/>
                <a:gd name="T51" fmla="*/ 781 h 847"/>
                <a:gd name="T52" fmla="+- 0 6310 4341"/>
                <a:gd name="T53" fmla="*/ T52 w 2011"/>
                <a:gd name="T54" fmla="+- 0 751 -55"/>
                <a:gd name="T55" fmla="*/ 751 h 847"/>
                <a:gd name="T56" fmla="+- 0 6340 4341"/>
                <a:gd name="T57" fmla="*/ T56 w 2011"/>
                <a:gd name="T58" fmla="+- 0 706 -55"/>
                <a:gd name="T59" fmla="*/ 706 h 847"/>
                <a:gd name="T60" fmla="+- 0 6351 4341"/>
                <a:gd name="T61" fmla="*/ T60 w 2011"/>
                <a:gd name="T62" fmla="+- 0 651 -55"/>
                <a:gd name="T63" fmla="*/ 651 h 847"/>
                <a:gd name="T64" fmla="+- 0 6351 4341"/>
                <a:gd name="T65" fmla="*/ T64 w 2011"/>
                <a:gd name="T66" fmla="+- 0 86 -55"/>
                <a:gd name="T67" fmla="*/ 86 h 847"/>
                <a:gd name="T68" fmla="+- 0 6340 4341"/>
                <a:gd name="T69" fmla="*/ T68 w 2011"/>
                <a:gd name="T70" fmla="+- 0 31 -55"/>
                <a:gd name="T71" fmla="*/ 31 h 847"/>
                <a:gd name="T72" fmla="+- 0 6310 4341"/>
                <a:gd name="T73" fmla="*/ T72 w 2011"/>
                <a:gd name="T74" fmla="+- 0 -14 -55"/>
                <a:gd name="T75" fmla="*/ -14 h 847"/>
                <a:gd name="T76" fmla="+- 0 6265 4341"/>
                <a:gd name="T77" fmla="*/ T76 w 2011"/>
                <a:gd name="T78" fmla="+- 0 -44 -55"/>
                <a:gd name="T79" fmla="*/ -44 h 847"/>
                <a:gd name="T80" fmla="+- 0 6210 4341"/>
                <a:gd name="T81" fmla="*/ T80 w 2011"/>
                <a:gd name="T82" fmla="+- 0 -55 -55"/>
                <a:gd name="T83" fmla="*/ -55 h 8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11" h="847">
                  <a:moveTo>
                    <a:pt x="1869" y="0"/>
                  </a:moveTo>
                  <a:lnTo>
                    <a:pt x="141" y="0"/>
                  </a:lnTo>
                  <a:lnTo>
                    <a:pt x="86" y="11"/>
                  </a:lnTo>
                  <a:lnTo>
                    <a:pt x="41" y="41"/>
                  </a:lnTo>
                  <a:lnTo>
                    <a:pt x="11" y="86"/>
                  </a:lnTo>
                  <a:lnTo>
                    <a:pt x="0" y="141"/>
                  </a:lnTo>
                  <a:lnTo>
                    <a:pt x="0" y="706"/>
                  </a:lnTo>
                  <a:lnTo>
                    <a:pt x="11" y="761"/>
                  </a:lnTo>
                  <a:lnTo>
                    <a:pt x="41" y="806"/>
                  </a:lnTo>
                  <a:lnTo>
                    <a:pt x="86" y="836"/>
                  </a:lnTo>
                  <a:lnTo>
                    <a:pt x="141" y="847"/>
                  </a:lnTo>
                  <a:lnTo>
                    <a:pt x="1869" y="847"/>
                  </a:lnTo>
                  <a:lnTo>
                    <a:pt x="1924" y="836"/>
                  </a:lnTo>
                  <a:lnTo>
                    <a:pt x="1969" y="806"/>
                  </a:lnTo>
                  <a:lnTo>
                    <a:pt x="1999" y="761"/>
                  </a:lnTo>
                  <a:lnTo>
                    <a:pt x="2010" y="706"/>
                  </a:lnTo>
                  <a:lnTo>
                    <a:pt x="2010" y="141"/>
                  </a:lnTo>
                  <a:lnTo>
                    <a:pt x="1999" y="86"/>
                  </a:lnTo>
                  <a:lnTo>
                    <a:pt x="1969" y="41"/>
                  </a:lnTo>
                  <a:lnTo>
                    <a:pt x="1924" y="11"/>
                  </a:lnTo>
                  <a:lnTo>
                    <a:pt x="1869" y="0"/>
                  </a:lnTo>
                  <a:close/>
                </a:path>
              </a:pathLst>
            </a:custGeom>
            <a:solidFill>
              <a:srgbClr val="8063A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 name="Freeform 6">
              <a:extLst>
                <a:ext uri="{FF2B5EF4-FFF2-40B4-BE49-F238E27FC236}">
                  <a16:creationId xmlns:a16="http://schemas.microsoft.com/office/drawing/2014/main" id="{8F869E75-3897-88C1-91A2-52BEC085F25B}"/>
                </a:ext>
              </a:extLst>
            </p:cNvPr>
            <p:cNvSpPr>
              <a:spLocks noChangeAspect="1" noEditPoints="1" noChangeArrowheads="1" noChangeShapeType="1" noTextEdit="1"/>
            </p:cNvSpPr>
            <p:nvPr/>
          </p:nvSpPr>
          <p:spPr bwMode="auto">
            <a:xfrm>
              <a:off x="6367" y="576"/>
              <a:ext cx="1274" cy="1159"/>
            </a:xfrm>
            <a:custGeom>
              <a:avLst/>
              <a:gdLst>
                <a:gd name="T0" fmla="+- 0 6367 6367"/>
                <a:gd name="T1" fmla="*/ T0 w 1274"/>
                <a:gd name="T2" fmla="+- 0 577 577"/>
                <a:gd name="T3" fmla="*/ 577 h 1159"/>
                <a:gd name="T4" fmla="+- 0 6441 6367"/>
                <a:gd name="T5" fmla="*/ T4 w 1274"/>
                <a:gd name="T6" fmla="+- 0 609 577"/>
                <a:gd name="T7" fmla="*/ 609 h 1159"/>
                <a:gd name="T8" fmla="+- 0 6513 6367"/>
                <a:gd name="T9" fmla="*/ T8 w 1274"/>
                <a:gd name="T10" fmla="+- 0 644 577"/>
                <a:gd name="T11" fmla="*/ 644 h 1159"/>
                <a:gd name="T12" fmla="+- 0 6584 6367"/>
                <a:gd name="T13" fmla="*/ T12 w 1274"/>
                <a:gd name="T14" fmla="+- 0 681 577"/>
                <a:gd name="T15" fmla="*/ 681 h 1159"/>
                <a:gd name="T16" fmla="+- 0 6654 6367"/>
                <a:gd name="T17" fmla="*/ T16 w 1274"/>
                <a:gd name="T18" fmla="+- 0 720 577"/>
                <a:gd name="T19" fmla="*/ 720 h 1159"/>
                <a:gd name="T20" fmla="+- 0 6722 6367"/>
                <a:gd name="T21" fmla="*/ T20 w 1274"/>
                <a:gd name="T22" fmla="+- 0 761 577"/>
                <a:gd name="T23" fmla="*/ 761 h 1159"/>
                <a:gd name="T24" fmla="+- 0 6789 6367"/>
                <a:gd name="T25" fmla="*/ T24 w 1274"/>
                <a:gd name="T26" fmla="+- 0 804 577"/>
                <a:gd name="T27" fmla="*/ 804 h 1159"/>
                <a:gd name="T28" fmla="+- 0 6855 6367"/>
                <a:gd name="T29" fmla="*/ T28 w 1274"/>
                <a:gd name="T30" fmla="+- 0 849 577"/>
                <a:gd name="T31" fmla="*/ 849 h 1159"/>
                <a:gd name="T32" fmla="+- 0 6919 6367"/>
                <a:gd name="T33" fmla="*/ T32 w 1274"/>
                <a:gd name="T34" fmla="+- 0 896 577"/>
                <a:gd name="T35" fmla="*/ 896 h 1159"/>
                <a:gd name="T36" fmla="+- 0 6982 6367"/>
                <a:gd name="T37" fmla="*/ T36 w 1274"/>
                <a:gd name="T38" fmla="+- 0 945 577"/>
                <a:gd name="T39" fmla="*/ 945 h 1159"/>
                <a:gd name="T40" fmla="+- 0 7043 6367"/>
                <a:gd name="T41" fmla="*/ T40 w 1274"/>
                <a:gd name="T42" fmla="+- 0 996 577"/>
                <a:gd name="T43" fmla="*/ 996 h 1159"/>
                <a:gd name="T44" fmla="+- 0 7102 6367"/>
                <a:gd name="T45" fmla="*/ T44 w 1274"/>
                <a:gd name="T46" fmla="+- 0 1048 577"/>
                <a:gd name="T47" fmla="*/ 1048 h 1159"/>
                <a:gd name="T48" fmla="+- 0 7160 6367"/>
                <a:gd name="T49" fmla="*/ T48 w 1274"/>
                <a:gd name="T50" fmla="+- 0 1102 577"/>
                <a:gd name="T51" fmla="*/ 1102 h 1159"/>
                <a:gd name="T52" fmla="+- 0 7217 6367"/>
                <a:gd name="T53" fmla="*/ T52 w 1274"/>
                <a:gd name="T54" fmla="+- 0 1159 577"/>
                <a:gd name="T55" fmla="*/ 1159 h 1159"/>
                <a:gd name="T56" fmla="+- 0 7271 6367"/>
                <a:gd name="T57" fmla="*/ T56 w 1274"/>
                <a:gd name="T58" fmla="+- 0 1216 577"/>
                <a:gd name="T59" fmla="*/ 1216 h 1159"/>
                <a:gd name="T60" fmla="+- 0 7324 6367"/>
                <a:gd name="T61" fmla="*/ T60 w 1274"/>
                <a:gd name="T62" fmla="+- 0 1276 577"/>
                <a:gd name="T63" fmla="*/ 1276 h 1159"/>
                <a:gd name="T64" fmla="+- 0 7375 6367"/>
                <a:gd name="T65" fmla="*/ T64 w 1274"/>
                <a:gd name="T66" fmla="+- 0 1337 577"/>
                <a:gd name="T67" fmla="*/ 1337 h 1159"/>
                <a:gd name="T68" fmla="+- 0 7424 6367"/>
                <a:gd name="T69" fmla="*/ T68 w 1274"/>
                <a:gd name="T70" fmla="+- 0 1400 577"/>
                <a:gd name="T71" fmla="*/ 1400 h 1159"/>
                <a:gd name="T72" fmla="+- 0 7471 6367"/>
                <a:gd name="T73" fmla="*/ T72 w 1274"/>
                <a:gd name="T74" fmla="+- 0 1464 577"/>
                <a:gd name="T75" fmla="*/ 1464 h 1159"/>
                <a:gd name="T76" fmla="+- 0 7517 6367"/>
                <a:gd name="T77" fmla="*/ T76 w 1274"/>
                <a:gd name="T78" fmla="+- 0 1530 577"/>
                <a:gd name="T79" fmla="*/ 1530 h 1159"/>
                <a:gd name="T80" fmla="+- 0 7560 6367"/>
                <a:gd name="T81" fmla="*/ T80 w 1274"/>
                <a:gd name="T82" fmla="+- 0 1597 577"/>
                <a:gd name="T83" fmla="*/ 1597 h 1159"/>
                <a:gd name="T84" fmla="+- 0 7601 6367"/>
                <a:gd name="T85" fmla="*/ T84 w 1274"/>
                <a:gd name="T86" fmla="+- 0 1666 577"/>
                <a:gd name="T87" fmla="*/ 1666 h 1159"/>
                <a:gd name="T88" fmla="+- 0 7641 6367"/>
                <a:gd name="T89" fmla="*/ T88 w 1274"/>
                <a:gd name="T90" fmla="+- 0 1736 577"/>
                <a:gd name="T91" fmla="*/ 1736 h 1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274" h="1159">
                  <a:moveTo>
                    <a:pt x="0" y="0"/>
                  </a:moveTo>
                  <a:lnTo>
                    <a:pt x="74" y="32"/>
                  </a:lnTo>
                  <a:lnTo>
                    <a:pt x="146" y="67"/>
                  </a:lnTo>
                  <a:lnTo>
                    <a:pt x="217" y="104"/>
                  </a:lnTo>
                  <a:lnTo>
                    <a:pt x="287" y="143"/>
                  </a:lnTo>
                  <a:lnTo>
                    <a:pt x="355" y="184"/>
                  </a:lnTo>
                  <a:lnTo>
                    <a:pt x="422" y="227"/>
                  </a:lnTo>
                  <a:lnTo>
                    <a:pt x="488" y="272"/>
                  </a:lnTo>
                  <a:lnTo>
                    <a:pt x="552" y="319"/>
                  </a:lnTo>
                  <a:lnTo>
                    <a:pt x="615" y="368"/>
                  </a:lnTo>
                  <a:lnTo>
                    <a:pt x="676" y="419"/>
                  </a:lnTo>
                  <a:lnTo>
                    <a:pt x="735" y="471"/>
                  </a:lnTo>
                  <a:lnTo>
                    <a:pt x="793" y="525"/>
                  </a:lnTo>
                  <a:lnTo>
                    <a:pt x="850" y="582"/>
                  </a:lnTo>
                  <a:lnTo>
                    <a:pt x="904" y="639"/>
                  </a:lnTo>
                  <a:lnTo>
                    <a:pt x="957" y="699"/>
                  </a:lnTo>
                  <a:lnTo>
                    <a:pt x="1008" y="760"/>
                  </a:lnTo>
                  <a:lnTo>
                    <a:pt x="1057" y="823"/>
                  </a:lnTo>
                  <a:lnTo>
                    <a:pt x="1104" y="887"/>
                  </a:lnTo>
                  <a:lnTo>
                    <a:pt x="1150" y="953"/>
                  </a:lnTo>
                  <a:lnTo>
                    <a:pt x="1193" y="1020"/>
                  </a:lnTo>
                  <a:lnTo>
                    <a:pt x="1234" y="1089"/>
                  </a:lnTo>
                  <a:lnTo>
                    <a:pt x="1274" y="1159"/>
                  </a:lnTo>
                </a:path>
              </a:pathLst>
            </a:custGeom>
            <a:noFill/>
            <a:ln w="9525">
              <a:solidFill>
                <a:srgbClr val="8063A1"/>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a:extLst>
                <a:ext uri="{FF2B5EF4-FFF2-40B4-BE49-F238E27FC236}">
                  <a16:creationId xmlns:a16="http://schemas.microsoft.com/office/drawing/2014/main" id="{B56CE65F-8AE5-C4B9-1E2F-748C0E38107A}"/>
                </a:ext>
              </a:extLst>
            </p:cNvPr>
            <p:cNvSpPr>
              <a:spLocks noChangeAspect="1" noEditPoints="1" noChangeArrowheads="1" noChangeShapeType="1" noTextEdit="1"/>
            </p:cNvSpPr>
            <p:nvPr/>
          </p:nvSpPr>
          <p:spPr bwMode="auto">
            <a:xfrm>
              <a:off x="6822" y="1751"/>
              <a:ext cx="2011" cy="841"/>
            </a:xfrm>
            <a:custGeom>
              <a:avLst/>
              <a:gdLst>
                <a:gd name="T0" fmla="+- 0 8693 6822"/>
                <a:gd name="T1" fmla="*/ T0 w 2011"/>
                <a:gd name="T2" fmla="+- 0 1751 1751"/>
                <a:gd name="T3" fmla="*/ 1751 h 841"/>
                <a:gd name="T4" fmla="+- 0 6963 6822"/>
                <a:gd name="T5" fmla="*/ T4 w 2011"/>
                <a:gd name="T6" fmla="+- 0 1751 1751"/>
                <a:gd name="T7" fmla="*/ 1751 h 841"/>
                <a:gd name="T8" fmla="+- 0 6908 6822"/>
                <a:gd name="T9" fmla="*/ T8 w 2011"/>
                <a:gd name="T10" fmla="+- 0 1762 1751"/>
                <a:gd name="T11" fmla="*/ 1762 h 841"/>
                <a:gd name="T12" fmla="+- 0 6863 6822"/>
                <a:gd name="T13" fmla="*/ T12 w 2011"/>
                <a:gd name="T14" fmla="+- 0 1792 1751"/>
                <a:gd name="T15" fmla="*/ 1792 h 841"/>
                <a:gd name="T16" fmla="+- 0 6833 6822"/>
                <a:gd name="T17" fmla="*/ T16 w 2011"/>
                <a:gd name="T18" fmla="+- 0 1837 1751"/>
                <a:gd name="T19" fmla="*/ 1837 h 841"/>
                <a:gd name="T20" fmla="+- 0 6822 6822"/>
                <a:gd name="T21" fmla="*/ T20 w 2011"/>
                <a:gd name="T22" fmla="+- 0 1891 1751"/>
                <a:gd name="T23" fmla="*/ 1891 h 841"/>
                <a:gd name="T24" fmla="+- 0 6822 6822"/>
                <a:gd name="T25" fmla="*/ T24 w 2011"/>
                <a:gd name="T26" fmla="+- 0 2452 1751"/>
                <a:gd name="T27" fmla="*/ 2452 h 841"/>
                <a:gd name="T28" fmla="+- 0 6833 6822"/>
                <a:gd name="T29" fmla="*/ T28 w 2011"/>
                <a:gd name="T30" fmla="+- 0 2506 1751"/>
                <a:gd name="T31" fmla="*/ 2506 h 841"/>
                <a:gd name="T32" fmla="+- 0 6863 6822"/>
                <a:gd name="T33" fmla="*/ T32 w 2011"/>
                <a:gd name="T34" fmla="+- 0 2551 1751"/>
                <a:gd name="T35" fmla="*/ 2551 h 841"/>
                <a:gd name="T36" fmla="+- 0 6908 6822"/>
                <a:gd name="T37" fmla="*/ T36 w 2011"/>
                <a:gd name="T38" fmla="+- 0 2581 1751"/>
                <a:gd name="T39" fmla="*/ 2581 h 841"/>
                <a:gd name="T40" fmla="+- 0 6963 6822"/>
                <a:gd name="T41" fmla="*/ T40 w 2011"/>
                <a:gd name="T42" fmla="+- 0 2592 1751"/>
                <a:gd name="T43" fmla="*/ 2592 h 841"/>
                <a:gd name="T44" fmla="+- 0 8693 6822"/>
                <a:gd name="T45" fmla="*/ T44 w 2011"/>
                <a:gd name="T46" fmla="+- 0 2592 1751"/>
                <a:gd name="T47" fmla="*/ 2592 h 841"/>
                <a:gd name="T48" fmla="+- 0 8747 6822"/>
                <a:gd name="T49" fmla="*/ T48 w 2011"/>
                <a:gd name="T50" fmla="+- 0 2581 1751"/>
                <a:gd name="T51" fmla="*/ 2581 h 841"/>
                <a:gd name="T52" fmla="+- 0 8792 6822"/>
                <a:gd name="T53" fmla="*/ T52 w 2011"/>
                <a:gd name="T54" fmla="+- 0 2551 1751"/>
                <a:gd name="T55" fmla="*/ 2551 h 841"/>
                <a:gd name="T56" fmla="+- 0 8822 6822"/>
                <a:gd name="T57" fmla="*/ T56 w 2011"/>
                <a:gd name="T58" fmla="+- 0 2506 1751"/>
                <a:gd name="T59" fmla="*/ 2506 h 841"/>
                <a:gd name="T60" fmla="+- 0 8833 6822"/>
                <a:gd name="T61" fmla="*/ T60 w 2011"/>
                <a:gd name="T62" fmla="+- 0 2452 1751"/>
                <a:gd name="T63" fmla="*/ 2452 h 841"/>
                <a:gd name="T64" fmla="+- 0 8833 6822"/>
                <a:gd name="T65" fmla="*/ T64 w 2011"/>
                <a:gd name="T66" fmla="+- 0 1891 1751"/>
                <a:gd name="T67" fmla="*/ 1891 h 841"/>
                <a:gd name="T68" fmla="+- 0 8822 6822"/>
                <a:gd name="T69" fmla="*/ T68 w 2011"/>
                <a:gd name="T70" fmla="+- 0 1837 1751"/>
                <a:gd name="T71" fmla="*/ 1837 h 841"/>
                <a:gd name="T72" fmla="+- 0 8792 6822"/>
                <a:gd name="T73" fmla="*/ T72 w 2011"/>
                <a:gd name="T74" fmla="+- 0 1792 1751"/>
                <a:gd name="T75" fmla="*/ 1792 h 841"/>
                <a:gd name="T76" fmla="+- 0 8747 6822"/>
                <a:gd name="T77" fmla="*/ T76 w 2011"/>
                <a:gd name="T78" fmla="+- 0 1762 1751"/>
                <a:gd name="T79" fmla="*/ 1762 h 841"/>
                <a:gd name="T80" fmla="+- 0 8693 6822"/>
                <a:gd name="T81" fmla="*/ T80 w 2011"/>
                <a:gd name="T82" fmla="+- 0 1751 1751"/>
                <a:gd name="T83" fmla="*/ 1751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11" h="841">
                  <a:moveTo>
                    <a:pt x="1871" y="0"/>
                  </a:moveTo>
                  <a:lnTo>
                    <a:pt x="141" y="0"/>
                  </a:lnTo>
                  <a:lnTo>
                    <a:pt x="86" y="11"/>
                  </a:lnTo>
                  <a:lnTo>
                    <a:pt x="41" y="41"/>
                  </a:lnTo>
                  <a:lnTo>
                    <a:pt x="11" y="86"/>
                  </a:lnTo>
                  <a:lnTo>
                    <a:pt x="0" y="140"/>
                  </a:lnTo>
                  <a:lnTo>
                    <a:pt x="0" y="701"/>
                  </a:lnTo>
                  <a:lnTo>
                    <a:pt x="11" y="755"/>
                  </a:lnTo>
                  <a:lnTo>
                    <a:pt x="41" y="800"/>
                  </a:lnTo>
                  <a:lnTo>
                    <a:pt x="86" y="830"/>
                  </a:lnTo>
                  <a:lnTo>
                    <a:pt x="141" y="841"/>
                  </a:lnTo>
                  <a:lnTo>
                    <a:pt x="1871" y="841"/>
                  </a:lnTo>
                  <a:lnTo>
                    <a:pt x="1925" y="830"/>
                  </a:lnTo>
                  <a:lnTo>
                    <a:pt x="1970" y="800"/>
                  </a:lnTo>
                  <a:lnTo>
                    <a:pt x="2000" y="755"/>
                  </a:lnTo>
                  <a:lnTo>
                    <a:pt x="2011" y="701"/>
                  </a:lnTo>
                  <a:lnTo>
                    <a:pt x="2011" y="140"/>
                  </a:lnTo>
                  <a:lnTo>
                    <a:pt x="2000" y="86"/>
                  </a:lnTo>
                  <a:lnTo>
                    <a:pt x="1970" y="41"/>
                  </a:lnTo>
                  <a:lnTo>
                    <a:pt x="1925" y="11"/>
                  </a:lnTo>
                  <a:lnTo>
                    <a:pt x="1871" y="0"/>
                  </a:lnTo>
                  <a:close/>
                </a:path>
              </a:pathLst>
            </a:custGeom>
            <a:solidFill>
              <a:srgbClr val="685DA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a:extLst>
                <a:ext uri="{FF2B5EF4-FFF2-40B4-BE49-F238E27FC236}">
                  <a16:creationId xmlns:a16="http://schemas.microsoft.com/office/drawing/2014/main" id="{B4012B43-EDCB-EB82-02C1-A327F69AD0E9}"/>
                </a:ext>
              </a:extLst>
            </p:cNvPr>
            <p:cNvSpPr>
              <a:spLocks noChangeAspect="1" noEditPoints="1" noChangeArrowheads="1" noChangeShapeType="1" noTextEdit="1"/>
            </p:cNvSpPr>
            <p:nvPr/>
          </p:nvSpPr>
          <p:spPr bwMode="auto">
            <a:xfrm>
              <a:off x="6822" y="1751"/>
              <a:ext cx="2011" cy="841"/>
            </a:xfrm>
            <a:custGeom>
              <a:avLst/>
              <a:gdLst>
                <a:gd name="T0" fmla="+- 0 6822 6822"/>
                <a:gd name="T1" fmla="*/ T0 w 2011"/>
                <a:gd name="T2" fmla="+- 0 1891 1751"/>
                <a:gd name="T3" fmla="*/ 1891 h 841"/>
                <a:gd name="T4" fmla="+- 0 6833 6822"/>
                <a:gd name="T5" fmla="*/ T4 w 2011"/>
                <a:gd name="T6" fmla="+- 0 1837 1751"/>
                <a:gd name="T7" fmla="*/ 1837 h 841"/>
                <a:gd name="T8" fmla="+- 0 6863 6822"/>
                <a:gd name="T9" fmla="*/ T8 w 2011"/>
                <a:gd name="T10" fmla="+- 0 1792 1751"/>
                <a:gd name="T11" fmla="*/ 1792 h 841"/>
                <a:gd name="T12" fmla="+- 0 6908 6822"/>
                <a:gd name="T13" fmla="*/ T12 w 2011"/>
                <a:gd name="T14" fmla="+- 0 1762 1751"/>
                <a:gd name="T15" fmla="*/ 1762 h 841"/>
                <a:gd name="T16" fmla="+- 0 6963 6822"/>
                <a:gd name="T17" fmla="*/ T16 w 2011"/>
                <a:gd name="T18" fmla="+- 0 1751 1751"/>
                <a:gd name="T19" fmla="*/ 1751 h 841"/>
                <a:gd name="T20" fmla="+- 0 8693 6822"/>
                <a:gd name="T21" fmla="*/ T20 w 2011"/>
                <a:gd name="T22" fmla="+- 0 1751 1751"/>
                <a:gd name="T23" fmla="*/ 1751 h 841"/>
                <a:gd name="T24" fmla="+- 0 8747 6822"/>
                <a:gd name="T25" fmla="*/ T24 w 2011"/>
                <a:gd name="T26" fmla="+- 0 1762 1751"/>
                <a:gd name="T27" fmla="*/ 1762 h 841"/>
                <a:gd name="T28" fmla="+- 0 8792 6822"/>
                <a:gd name="T29" fmla="*/ T28 w 2011"/>
                <a:gd name="T30" fmla="+- 0 1792 1751"/>
                <a:gd name="T31" fmla="*/ 1792 h 841"/>
                <a:gd name="T32" fmla="+- 0 8822 6822"/>
                <a:gd name="T33" fmla="*/ T32 w 2011"/>
                <a:gd name="T34" fmla="+- 0 1837 1751"/>
                <a:gd name="T35" fmla="*/ 1837 h 841"/>
                <a:gd name="T36" fmla="+- 0 8833 6822"/>
                <a:gd name="T37" fmla="*/ T36 w 2011"/>
                <a:gd name="T38" fmla="+- 0 1891 1751"/>
                <a:gd name="T39" fmla="*/ 1891 h 841"/>
                <a:gd name="T40" fmla="+- 0 8833 6822"/>
                <a:gd name="T41" fmla="*/ T40 w 2011"/>
                <a:gd name="T42" fmla="+- 0 2452 1751"/>
                <a:gd name="T43" fmla="*/ 2452 h 841"/>
                <a:gd name="T44" fmla="+- 0 8822 6822"/>
                <a:gd name="T45" fmla="*/ T44 w 2011"/>
                <a:gd name="T46" fmla="+- 0 2506 1751"/>
                <a:gd name="T47" fmla="*/ 2506 h 841"/>
                <a:gd name="T48" fmla="+- 0 8792 6822"/>
                <a:gd name="T49" fmla="*/ T48 w 2011"/>
                <a:gd name="T50" fmla="+- 0 2551 1751"/>
                <a:gd name="T51" fmla="*/ 2551 h 841"/>
                <a:gd name="T52" fmla="+- 0 8747 6822"/>
                <a:gd name="T53" fmla="*/ T52 w 2011"/>
                <a:gd name="T54" fmla="+- 0 2581 1751"/>
                <a:gd name="T55" fmla="*/ 2581 h 841"/>
                <a:gd name="T56" fmla="+- 0 8693 6822"/>
                <a:gd name="T57" fmla="*/ T56 w 2011"/>
                <a:gd name="T58" fmla="+- 0 2592 1751"/>
                <a:gd name="T59" fmla="*/ 2592 h 841"/>
                <a:gd name="T60" fmla="+- 0 6963 6822"/>
                <a:gd name="T61" fmla="*/ T60 w 2011"/>
                <a:gd name="T62" fmla="+- 0 2592 1751"/>
                <a:gd name="T63" fmla="*/ 2592 h 841"/>
                <a:gd name="T64" fmla="+- 0 6908 6822"/>
                <a:gd name="T65" fmla="*/ T64 w 2011"/>
                <a:gd name="T66" fmla="+- 0 2581 1751"/>
                <a:gd name="T67" fmla="*/ 2581 h 841"/>
                <a:gd name="T68" fmla="+- 0 6863 6822"/>
                <a:gd name="T69" fmla="*/ T68 w 2011"/>
                <a:gd name="T70" fmla="+- 0 2551 1751"/>
                <a:gd name="T71" fmla="*/ 2551 h 841"/>
                <a:gd name="T72" fmla="+- 0 6833 6822"/>
                <a:gd name="T73" fmla="*/ T72 w 2011"/>
                <a:gd name="T74" fmla="+- 0 2506 1751"/>
                <a:gd name="T75" fmla="*/ 2506 h 841"/>
                <a:gd name="T76" fmla="+- 0 6822 6822"/>
                <a:gd name="T77" fmla="*/ T76 w 2011"/>
                <a:gd name="T78" fmla="+- 0 2452 1751"/>
                <a:gd name="T79" fmla="*/ 2452 h 841"/>
                <a:gd name="T80" fmla="+- 0 6822 6822"/>
                <a:gd name="T81" fmla="*/ T80 w 2011"/>
                <a:gd name="T82" fmla="+- 0 1891 1751"/>
                <a:gd name="T83" fmla="*/ 1891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11" h="841">
                  <a:moveTo>
                    <a:pt x="0" y="140"/>
                  </a:moveTo>
                  <a:lnTo>
                    <a:pt x="11" y="86"/>
                  </a:lnTo>
                  <a:lnTo>
                    <a:pt x="41" y="41"/>
                  </a:lnTo>
                  <a:lnTo>
                    <a:pt x="86" y="11"/>
                  </a:lnTo>
                  <a:lnTo>
                    <a:pt x="141" y="0"/>
                  </a:lnTo>
                  <a:lnTo>
                    <a:pt x="1871" y="0"/>
                  </a:lnTo>
                  <a:lnTo>
                    <a:pt x="1925" y="11"/>
                  </a:lnTo>
                  <a:lnTo>
                    <a:pt x="1970" y="41"/>
                  </a:lnTo>
                  <a:lnTo>
                    <a:pt x="2000" y="86"/>
                  </a:lnTo>
                  <a:lnTo>
                    <a:pt x="2011" y="140"/>
                  </a:lnTo>
                  <a:lnTo>
                    <a:pt x="2011" y="701"/>
                  </a:lnTo>
                  <a:lnTo>
                    <a:pt x="2000" y="755"/>
                  </a:lnTo>
                  <a:lnTo>
                    <a:pt x="1970" y="800"/>
                  </a:lnTo>
                  <a:lnTo>
                    <a:pt x="1925" y="830"/>
                  </a:lnTo>
                  <a:lnTo>
                    <a:pt x="1871" y="841"/>
                  </a:lnTo>
                  <a:lnTo>
                    <a:pt x="141" y="841"/>
                  </a:lnTo>
                  <a:lnTo>
                    <a:pt x="86" y="830"/>
                  </a:lnTo>
                  <a:lnTo>
                    <a:pt x="41" y="800"/>
                  </a:lnTo>
                  <a:lnTo>
                    <a:pt x="11" y="755"/>
                  </a:lnTo>
                  <a:lnTo>
                    <a:pt x="0" y="701"/>
                  </a:lnTo>
                  <a:lnTo>
                    <a:pt x="0" y="140"/>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0" name="Freeform 9">
              <a:extLst>
                <a:ext uri="{FF2B5EF4-FFF2-40B4-BE49-F238E27FC236}">
                  <a16:creationId xmlns:a16="http://schemas.microsoft.com/office/drawing/2014/main" id="{55D7049F-9C4F-191E-569A-587EAECA11EB}"/>
                </a:ext>
              </a:extLst>
            </p:cNvPr>
            <p:cNvSpPr>
              <a:spLocks noChangeAspect="1" noEditPoints="1" noChangeArrowheads="1" noChangeShapeType="1" noTextEdit="1"/>
            </p:cNvSpPr>
            <p:nvPr/>
          </p:nvSpPr>
          <p:spPr bwMode="auto">
            <a:xfrm>
              <a:off x="7638" y="2609"/>
              <a:ext cx="336" cy="1762"/>
            </a:xfrm>
            <a:custGeom>
              <a:avLst/>
              <a:gdLst>
                <a:gd name="T0" fmla="+- 0 7930 7639"/>
                <a:gd name="T1" fmla="*/ T0 w 336"/>
                <a:gd name="T2" fmla="+- 0 2610 2610"/>
                <a:gd name="T3" fmla="*/ 2610 h 1762"/>
                <a:gd name="T4" fmla="+- 0 7944 7639"/>
                <a:gd name="T5" fmla="*/ T4 w 336"/>
                <a:gd name="T6" fmla="+- 0 2689 2610"/>
                <a:gd name="T7" fmla="*/ 2689 h 1762"/>
                <a:gd name="T8" fmla="+- 0 7955 7639"/>
                <a:gd name="T9" fmla="*/ T8 w 336"/>
                <a:gd name="T10" fmla="+- 0 2767 2610"/>
                <a:gd name="T11" fmla="*/ 2767 h 1762"/>
                <a:gd name="T12" fmla="+- 0 7963 7639"/>
                <a:gd name="T13" fmla="*/ T12 w 336"/>
                <a:gd name="T14" fmla="+- 0 2847 2610"/>
                <a:gd name="T15" fmla="*/ 2847 h 1762"/>
                <a:gd name="T16" fmla="+- 0 7970 7639"/>
                <a:gd name="T17" fmla="*/ T16 w 336"/>
                <a:gd name="T18" fmla="+- 0 2926 2610"/>
                <a:gd name="T19" fmla="*/ 2926 h 1762"/>
                <a:gd name="T20" fmla="+- 0 7973 7639"/>
                <a:gd name="T21" fmla="*/ T20 w 336"/>
                <a:gd name="T22" fmla="+- 0 3005 2610"/>
                <a:gd name="T23" fmla="*/ 3005 h 1762"/>
                <a:gd name="T24" fmla="+- 0 7975 7639"/>
                <a:gd name="T25" fmla="*/ T24 w 336"/>
                <a:gd name="T26" fmla="+- 0 3084 2610"/>
                <a:gd name="T27" fmla="*/ 3084 h 1762"/>
                <a:gd name="T28" fmla="+- 0 7974 7639"/>
                <a:gd name="T29" fmla="*/ T28 w 336"/>
                <a:gd name="T30" fmla="+- 0 3163 2610"/>
                <a:gd name="T31" fmla="*/ 3163 h 1762"/>
                <a:gd name="T32" fmla="+- 0 7970 7639"/>
                <a:gd name="T33" fmla="*/ T32 w 336"/>
                <a:gd name="T34" fmla="+- 0 3242 2610"/>
                <a:gd name="T35" fmla="*/ 3242 h 1762"/>
                <a:gd name="T36" fmla="+- 0 7965 7639"/>
                <a:gd name="T37" fmla="*/ T36 w 336"/>
                <a:gd name="T38" fmla="+- 0 3321 2610"/>
                <a:gd name="T39" fmla="*/ 3321 h 1762"/>
                <a:gd name="T40" fmla="+- 0 7956 7639"/>
                <a:gd name="T41" fmla="*/ T40 w 336"/>
                <a:gd name="T42" fmla="+- 0 3399 2610"/>
                <a:gd name="T43" fmla="*/ 3399 h 1762"/>
                <a:gd name="T44" fmla="+- 0 7946 7639"/>
                <a:gd name="T45" fmla="*/ T44 w 336"/>
                <a:gd name="T46" fmla="+- 0 3477 2610"/>
                <a:gd name="T47" fmla="*/ 3477 h 1762"/>
                <a:gd name="T48" fmla="+- 0 7933 7639"/>
                <a:gd name="T49" fmla="*/ T48 w 336"/>
                <a:gd name="T50" fmla="+- 0 3555 2610"/>
                <a:gd name="T51" fmla="*/ 3555 h 1762"/>
                <a:gd name="T52" fmla="+- 0 7918 7639"/>
                <a:gd name="T53" fmla="*/ T52 w 336"/>
                <a:gd name="T54" fmla="+- 0 3632 2610"/>
                <a:gd name="T55" fmla="*/ 3632 h 1762"/>
                <a:gd name="T56" fmla="+- 0 7900 7639"/>
                <a:gd name="T57" fmla="*/ T56 w 336"/>
                <a:gd name="T58" fmla="+- 0 3709 2610"/>
                <a:gd name="T59" fmla="*/ 3709 h 1762"/>
                <a:gd name="T60" fmla="+- 0 7880 7639"/>
                <a:gd name="T61" fmla="*/ T60 w 336"/>
                <a:gd name="T62" fmla="+- 0 3786 2610"/>
                <a:gd name="T63" fmla="*/ 3786 h 1762"/>
                <a:gd name="T64" fmla="+- 0 7858 7639"/>
                <a:gd name="T65" fmla="*/ T64 w 336"/>
                <a:gd name="T66" fmla="+- 0 3861 2610"/>
                <a:gd name="T67" fmla="*/ 3861 h 1762"/>
                <a:gd name="T68" fmla="+- 0 7834 7639"/>
                <a:gd name="T69" fmla="*/ T68 w 336"/>
                <a:gd name="T70" fmla="+- 0 3937 2610"/>
                <a:gd name="T71" fmla="*/ 3937 h 1762"/>
                <a:gd name="T72" fmla="+- 0 7807 7639"/>
                <a:gd name="T73" fmla="*/ T72 w 336"/>
                <a:gd name="T74" fmla="+- 0 4011 2610"/>
                <a:gd name="T75" fmla="*/ 4011 h 1762"/>
                <a:gd name="T76" fmla="+- 0 7778 7639"/>
                <a:gd name="T77" fmla="*/ T76 w 336"/>
                <a:gd name="T78" fmla="+- 0 4085 2610"/>
                <a:gd name="T79" fmla="*/ 4085 h 1762"/>
                <a:gd name="T80" fmla="+- 0 7747 7639"/>
                <a:gd name="T81" fmla="*/ T80 w 336"/>
                <a:gd name="T82" fmla="+- 0 4158 2610"/>
                <a:gd name="T83" fmla="*/ 4158 h 1762"/>
                <a:gd name="T84" fmla="+- 0 7713 7639"/>
                <a:gd name="T85" fmla="*/ T84 w 336"/>
                <a:gd name="T86" fmla="+- 0 4230 2610"/>
                <a:gd name="T87" fmla="*/ 4230 h 1762"/>
                <a:gd name="T88" fmla="+- 0 7677 7639"/>
                <a:gd name="T89" fmla="*/ T88 w 336"/>
                <a:gd name="T90" fmla="+- 0 4301 2610"/>
                <a:gd name="T91" fmla="*/ 4301 h 1762"/>
                <a:gd name="T92" fmla="+- 0 7639 7639"/>
                <a:gd name="T93" fmla="*/ T92 w 336"/>
                <a:gd name="T94" fmla="+- 0 4371 2610"/>
                <a:gd name="T95" fmla="*/ 4371 h 17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36" h="1762">
                  <a:moveTo>
                    <a:pt x="291" y="0"/>
                  </a:moveTo>
                  <a:lnTo>
                    <a:pt x="305" y="79"/>
                  </a:lnTo>
                  <a:lnTo>
                    <a:pt x="316" y="157"/>
                  </a:lnTo>
                  <a:lnTo>
                    <a:pt x="324" y="237"/>
                  </a:lnTo>
                  <a:lnTo>
                    <a:pt x="331" y="316"/>
                  </a:lnTo>
                  <a:lnTo>
                    <a:pt x="334" y="395"/>
                  </a:lnTo>
                  <a:lnTo>
                    <a:pt x="336" y="474"/>
                  </a:lnTo>
                  <a:lnTo>
                    <a:pt x="335" y="553"/>
                  </a:lnTo>
                  <a:lnTo>
                    <a:pt x="331" y="632"/>
                  </a:lnTo>
                  <a:lnTo>
                    <a:pt x="326" y="711"/>
                  </a:lnTo>
                  <a:lnTo>
                    <a:pt x="317" y="789"/>
                  </a:lnTo>
                  <a:lnTo>
                    <a:pt x="307" y="867"/>
                  </a:lnTo>
                  <a:lnTo>
                    <a:pt x="294" y="945"/>
                  </a:lnTo>
                  <a:lnTo>
                    <a:pt x="279" y="1022"/>
                  </a:lnTo>
                  <a:lnTo>
                    <a:pt x="261" y="1099"/>
                  </a:lnTo>
                  <a:lnTo>
                    <a:pt x="241" y="1176"/>
                  </a:lnTo>
                  <a:lnTo>
                    <a:pt x="219" y="1251"/>
                  </a:lnTo>
                  <a:lnTo>
                    <a:pt x="195" y="1327"/>
                  </a:lnTo>
                  <a:lnTo>
                    <a:pt x="168" y="1401"/>
                  </a:lnTo>
                  <a:lnTo>
                    <a:pt x="139" y="1475"/>
                  </a:lnTo>
                  <a:lnTo>
                    <a:pt x="108" y="1548"/>
                  </a:lnTo>
                  <a:lnTo>
                    <a:pt x="74" y="1620"/>
                  </a:lnTo>
                  <a:lnTo>
                    <a:pt x="38" y="1691"/>
                  </a:lnTo>
                  <a:lnTo>
                    <a:pt x="0" y="1761"/>
                  </a:lnTo>
                </a:path>
              </a:pathLst>
            </a:custGeom>
            <a:noFill/>
            <a:ln w="9525">
              <a:solidFill>
                <a:srgbClr val="685DAB"/>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1" name="Freeform 10">
              <a:extLst>
                <a:ext uri="{FF2B5EF4-FFF2-40B4-BE49-F238E27FC236}">
                  <a16:creationId xmlns:a16="http://schemas.microsoft.com/office/drawing/2014/main" id="{47A2BB46-66BC-2F8C-198E-650E3F2171D7}"/>
                </a:ext>
              </a:extLst>
            </p:cNvPr>
            <p:cNvSpPr>
              <a:spLocks noChangeAspect="1" noEditPoints="1" noChangeArrowheads="1" noChangeShapeType="1" noTextEdit="1"/>
            </p:cNvSpPr>
            <p:nvPr/>
          </p:nvSpPr>
          <p:spPr bwMode="auto">
            <a:xfrm>
              <a:off x="6548" y="4386"/>
              <a:ext cx="1601" cy="756"/>
            </a:xfrm>
            <a:custGeom>
              <a:avLst/>
              <a:gdLst>
                <a:gd name="T0" fmla="+- 0 8023 6548"/>
                <a:gd name="T1" fmla="*/ T0 w 1601"/>
                <a:gd name="T2" fmla="+- 0 4387 4387"/>
                <a:gd name="T3" fmla="*/ 4387 h 756"/>
                <a:gd name="T4" fmla="+- 0 6674 6548"/>
                <a:gd name="T5" fmla="*/ T4 w 1601"/>
                <a:gd name="T6" fmla="+- 0 4387 4387"/>
                <a:gd name="T7" fmla="*/ 4387 h 756"/>
                <a:gd name="T8" fmla="+- 0 6625 6548"/>
                <a:gd name="T9" fmla="*/ T8 w 1601"/>
                <a:gd name="T10" fmla="+- 0 4397 4387"/>
                <a:gd name="T11" fmla="*/ 4397 h 756"/>
                <a:gd name="T12" fmla="+- 0 6585 6548"/>
                <a:gd name="T13" fmla="*/ T12 w 1601"/>
                <a:gd name="T14" fmla="+- 0 4424 4387"/>
                <a:gd name="T15" fmla="*/ 4424 h 756"/>
                <a:gd name="T16" fmla="+- 0 6558 6548"/>
                <a:gd name="T17" fmla="*/ T16 w 1601"/>
                <a:gd name="T18" fmla="+- 0 4464 4387"/>
                <a:gd name="T19" fmla="*/ 4464 h 756"/>
                <a:gd name="T20" fmla="+- 0 6548 6548"/>
                <a:gd name="T21" fmla="*/ T20 w 1601"/>
                <a:gd name="T22" fmla="+- 0 4513 4387"/>
                <a:gd name="T23" fmla="*/ 4513 h 756"/>
                <a:gd name="T24" fmla="+- 0 6548 6548"/>
                <a:gd name="T25" fmla="*/ T24 w 1601"/>
                <a:gd name="T26" fmla="+- 0 5017 4387"/>
                <a:gd name="T27" fmla="*/ 5017 h 756"/>
                <a:gd name="T28" fmla="+- 0 6558 6548"/>
                <a:gd name="T29" fmla="*/ T28 w 1601"/>
                <a:gd name="T30" fmla="+- 0 5065 4387"/>
                <a:gd name="T31" fmla="*/ 5065 h 756"/>
                <a:gd name="T32" fmla="+- 0 6585 6548"/>
                <a:gd name="T33" fmla="*/ T32 w 1601"/>
                <a:gd name="T34" fmla="+- 0 5105 4387"/>
                <a:gd name="T35" fmla="*/ 5105 h 756"/>
                <a:gd name="T36" fmla="+- 0 6625 6548"/>
                <a:gd name="T37" fmla="*/ T36 w 1601"/>
                <a:gd name="T38" fmla="+- 0 5132 4387"/>
                <a:gd name="T39" fmla="*/ 5132 h 756"/>
                <a:gd name="T40" fmla="+- 0 6674 6548"/>
                <a:gd name="T41" fmla="*/ T40 w 1601"/>
                <a:gd name="T42" fmla="+- 0 5142 4387"/>
                <a:gd name="T43" fmla="*/ 5142 h 756"/>
                <a:gd name="T44" fmla="+- 0 8023 6548"/>
                <a:gd name="T45" fmla="*/ T44 w 1601"/>
                <a:gd name="T46" fmla="+- 0 5142 4387"/>
                <a:gd name="T47" fmla="*/ 5142 h 756"/>
                <a:gd name="T48" fmla="+- 0 8072 6548"/>
                <a:gd name="T49" fmla="*/ T48 w 1601"/>
                <a:gd name="T50" fmla="+- 0 5132 4387"/>
                <a:gd name="T51" fmla="*/ 5132 h 756"/>
                <a:gd name="T52" fmla="+- 0 8112 6548"/>
                <a:gd name="T53" fmla="*/ T52 w 1601"/>
                <a:gd name="T54" fmla="+- 0 5105 4387"/>
                <a:gd name="T55" fmla="*/ 5105 h 756"/>
                <a:gd name="T56" fmla="+- 0 8139 6548"/>
                <a:gd name="T57" fmla="*/ T56 w 1601"/>
                <a:gd name="T58" fmla="+- 0 5065 4387"/>
                <a:gd name="T59" fmla="*/ 5065 h 756"/>
                <a:gd name="T60" fmla="+- 0 8149 6548"/>
                <a:gd name="T61" fmla="*/ T60 w 1601"/>
                <a:gd name="T62" fmla="+- 0 5017 4387"/>
                <a:gd name="T63" fmla="*/ 5017 h 756"/>
                <a:gd name="T64" fmla="+- 0 8149 6548"/>
                <a:gd name="T65" fmla="*/ T64 w 1601"/>
                <a:gd name="T66" fmla="+- 0 4513 4387"/>
                <a:gd name="T67" fmla="*/ 4513 h 756"/>
                <a:gd name="T68" fmla="+- 0 8139 6548"/>
                <a:gd name="T69" fmla="*/ T68 w 1601"/>
                <a:gd name="T70" fmla="+- 0 4464 4387"/>
                <a:gd name="T71" fmla="*/ 4464 h 756"/>
                <a:gd name="T72" fmla="+- 0 8112 6548"/>
                <a:gd name="T73" fmla="*/ T72 w 1601"/>
                <a:gd name="T74" fmla="+- 0 4424 4387"/>
                <a:gd name="T75" fmla="*/ 4424 h 756"/>
                <a:gd name="T76" fmla="+- 0 8072 6548"/>
                <a:gd name="T77" fmla="*/ T76 w 1601"/>
                <a:gd name="T78" fmla="+- 0 4397 4387"/>
                <a:gd name="T79" fmla="*/ 4397 h 756"/>
                <a:gd name="T80" fmla="+- 0 8023 6548"/>
                <a:gd name="T81" fmla="*/ T80 w 1601"/>
                <a:gd name="T82" fmla="+- 0 4387 4387"/>
                <a:gd name="T83" fmla="*/ 4387 h 7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601" h="756">
                  <a:moveTo>
                    <a:pt x="1475" y="0"/>
                  </a:moveTo>
                  <a:lnTo>
                    <a:pt x="126" y="0"/>
                  </a:lnTo>
                  <a:lnTo>
                    <a:pt x="77" y="10"/>
                  </a:lnTo>
                  <a:lnTo>
                    <a:pt x="37" y="37"/>
                  </a:lnTo>
                  <a:lnTo>
                    <a:pt x="10" y="77"/>
                  </a:lnTo>
                  <a:lnTo>
                    <a:pt x="0" y="126"/>
                  </a:lnTo>
                  <a:lnTo>
                    <a:pt x="0" y="630"/>
                  </a:lnTo>
                  <a:lnTo>
                    <a:pt x="10" y="678"/>
                  </a:lnTo>
                  <a:lnTo>
                    <a:pt x="37" y="718"/>
                  </a:lnTo>
                  <a:lnTo>
                    <a:pt x="77" y="745"/>
                  </a:lnTo>
                  <a:lnTo>
                    <a:pt x="126" y="755"/>
                  </a:lnTo>
                  <a:lnTo>
                    <a:pt x="1475" y="755"/>
                  </a:lnTo>
                  <a:lnTo>
                    <a:pt x="1524" y="745"/>
                  </a:lnTo>
                  <a:lnTo>
                    <a:pt x="1564" y="718"/>
                  </a:lnTo>
                  <a:lnTo>
                    <a:pt x="1591" y="678"/>
                  </a:lnTo>
                  <a:lnTo>
                    <a:pt x="1601" y="630"/>
                  </a:lnTo>
                  <a:lnTo>
                    <a:pt x="1601" y="126"/>
                  </a:lnTo>
                  <a:lnTo>
                    <a:pt x="1591" y="77"/>
                  </a:lnTo>
                  <a:lnTo>
                    <a:pt x="1564" y="37"/>
                  </a:lnTo>
                  <a:lnTo>
                    <a:pt x="1524" y="10"/>
                  </a:lnTo>
                  <a:lnTo>
                    <a:pt x="1475" y="0"/>
                  </a:lnTo>
                  <a:close/>
                </a:path>
              </a:pathLst>
            </a:custGeom>
            <a:solidFill>
              <a:srgbClr val="5667B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a:extLst>
                <a:ext uri="{FF2B5EF4-FFF2-40B4-BE49-F238E27FC236}">
                  <a16:creationId xmlns:a16="http://schemas.microsoft.com/office/drawing/2014/main" id="{07E9C7C0-85C3-0E15-6CEA-C354CD5564E3}"/>
                </a:ext>
              </a:extLst>
            </p:cNvPr>
            <p:cNvSpPr>
              <a:spLocks noChangeAspect="1" noEditPoints="1" noChangeArrowheads="1" noChangeShapeType="1" noTextEdit="1"/>
            </p:cNvSpPr>
            <p:nvPr/>
          </p:nvSpPr>
          <p:spPr bwMode="auto">
            <a:xfrm>
              <a:off x="6548" y="4386"/>
              <a:ext cx="1601" cy="756"/>
            </a:xfrm>
            <a:custGeom>
              <a:avLst/>
              <a:gdLst>
                <a:gd name="T0" fmla="+- 0 6548 6548"/>
                <a:gd name="T1" fmla="*/ T0 w 1601"/>
                <a:gd name="T2" fmla="+- 0 4513 4387"/>
                <a:gd name="T3" fmla="*/ 4513 h 756"/>
                <a:gd name="T4" fmla="+- 0 6558 6548"/>
                <a:gd name="T5" fmla="*/ T4 w 1601"/>
                <a:gd name="T6" fmla="+- 0 4464 4387"/>
                <a:gd name="T7" fmla="*/ 4464 h 756"/>
                <a:gd name="T8" fmla="+- 0 6585 6548"/>
                <a:gd name="T9" fmla="*/ T8 w 1601"/>
                <a:gd name="T10" fmla="+- 0 4424 4387"/>
                <a:gd name="T11" fmla="*/ 4424 h 756"/>
                <a:gd name="T12" fmla="+- 0 6625 6548"/>
                <a:gd name="T13" fmla="*/ T12 w 1601"/>
                <a:gd name="T14" fmla="+- 0 4397 4387"/>
                <a:gd name="T15" fmla="*/ 4397 h 756"/>
                <a:gd name="T16" fmla="+- 0 6674 6548"/>
                <a:gd name="T17" fmla="*/ T16 w 1601"/>
                <a:gd name="T18" fmla="+- 0 4387 4387"/>
                <a:gd name="T19" fmla="*/ 4387 h 756"/>
                <a:gd name="T20" fmla="+- 0 8023 6548"/>
                <a:gd name="T21" fmla="*/ T20 w 1601"/>
                <a:gd name="T22" fmla="+- 0 4387 4387"/>
                <a:gd name="T23" fmla="*/ 4387 h 756"/>
                <a:gd name="T24" fmla="+- 0 8072 6548"/>
                <a:gd name="T25" fmla="*/ T24 w 1601"/>
                <a:gd name="T26" fmla="+- 0 4397 4387"/>
                <a:gd name="T27" fmla="*/ 4397 h 756"/>
                <a:gd name="T28" fmla="+- 0 8112 6548"/>
                <a:gd name="T29" fmla="*/ T28 w 1601"/>
                <a:gd name="T30" fmla="+- 0 4424 4387"/>
                <a:gd name="T31" fmla="*/ 4424 h 756"/>
                <a:gd name="T32" fmla="+- 0 8139 6548"/>
                <a:gd name="T33" fmla="*/ T32 w 1601"/>
                <a:gd name="T34" fmla="+- 0 4464 4387"/>
                <a:gd name="T35" fmla="*/ 4464 h 756"/>
                <a:gd name="T36" fmla="+- 0 8149 6548"/>
                <a:gd name="T37" fmla="*/ T36 w 1601"/>
                <a:gd name="T38" fmla="+- 0 4513 4387"/>
                <a:gd name="T39" fmla="*/ 4513 h 756"/>
                <a:gd name="T40" fmla="+- 0 8149 6548"/>
                <a:gd name="T41" fmla="*/ T40 w 1601"/>
                <a:gd name="T42" fmla="+- 0 5017 4387"/>
                <a:gd name="T43" fmla="*/ 5017 h 756"/>
                <a:gd name="T44" fmla="+- 0 8139 6548"/>
                <a:gd name="T45" fmla="*/ T44 w 1601"/>
                <a:gd name="T46" fmla="+- 0 5065 4387"/>
                <a:gd name="T47" fmla="*/ 5065 h 756"/>
                <a:gd name="T48" fmla="+- 0 8112 6548"/>
                <a:gd name="T49" fmla="*/ T48 w 1601"/>
                <a:gd name="T50" fmla="+- 0 5105 4387"/>
                <a:gd name="T51" fmla="*/ 5105 h 756"/>
                <a:gd name="T52" fmla="+- 0 8072 6548"/>
                <a:gd name="T53" fmla="*/ T52 w 1601"/>
                <a:gd name="T54" fmla="+- 0 5132 4387"/>
                <a:gd name="T55" fmla="*/ 5132 h 756"/>
                <a:gd name="T56" fmla="+- 0 8023 6548"/>
                <a:gd name="T57" fmla="*/ T56 w 1601"/>
                <a:gd name="T58" fmla="+- 0 5142 4387"/>
                <a:gd name="T59" fmla="*/ 5142 h 756"/>
                <a:gd name="T60" fmla="+- 0 6674 6548"/>
                <a:gd name="T61" fmla="*/ T60 w 1601"/>
                <a:gd name="T62" fmla="+- 0 5142 4387"/>
                <a:gd name="T63" fmla="*/ 5142 h 756"/>
                <a:gd name="T64" fmla="+- 0 6625 6548"/>
                <a:gd name="T65" fmla="*/ T64 w 1601"/>
                <a:gd name="T66" fmla="+- 0 5132 4387"/>
                <a:gd name="T67" fmla="*/ 5132 h 756"/>
                <a:gd name="T68" fmla="+- 0 6585 6548"/>
                <a:gd name="T69" fmla="*/ T68 w 1601"/>
                <a:gd name="T70" fmla="+- 0 5105 4387"/>
                <a:gd name="T71" fmla="*/ 5105 h 756"/>
                <a:gd name="T72" fmla="+- 0 6558 6548"/>
                <a:gd name="T73" fmla="*/ T72 w 1601"/>
                <a:gd name="T74" fmla="+- 0 5065 4387"/>
                <a:gd name="T75" fmla="*/ 5065 h 756"/>
                <a:gd name="T76" fmla="+- 0 6548 6548"/>
                <a:gd name="T77" fmla="*/ T76 w 1601"/>
                <a:gd name="T78" fmla="+- 0 5017 4387"/>
                <a:gd name="T79" fmla="*/ 5017 h 756"/>
                <a:gd name="T80" fmla="+- 0 6548 6548"/>
                <a:gd name="T81" fmla="*/ T80 w 1601"/>
                <a:gd name="T82" fmla="+- 0 4513 4387"/>
                <a:gd name="T83" fmla="*/ 4513 h 7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601" h="756">
                  <a:moveTo>
                    <a:pt x="0" y="126"/>
                  </a:moveTo>
                  <a:lnTo>
                    <a:pt x="10" y="77"/>
                  </a:lnTo>
                  <a:lnTo>
                    <a:pt x="37" y="37"/>
                  </a:lnTo>
                  <a:lnTo>
                    <a:pt x="77" y="10"/>
                  </a:lnTo>
                  <a:lnTo>
                    <a:pt x="126" y="0"/>
                  </a:lnTo>
                  <a:lnTo>
                    <a:pt x="1475" y="0"/>
                  </a:lnTo>
                  <a:lnTo>
                    <a:pt x="1524" y="10"/>
                  </a:lnTo>
                  <a:lnTo>
                    <a:pt x="1564" y="37"/>
                  </a:lnTo>
                  <a:lnTo>
                    <a:pt x="1591" y="77"/>
                  </a:lnTo>
                  <a:lnTo>
                    <a:pt x="1601" y="126"/>
                  </a:lnTo>
                  <a:lnTo>
                    <a:pt x="1601" y="630"/>
                  </a:lnTo>
                  <a:lnTo>
                    <a:pt x="1591" y="678"/>
                  </a:lnTo>
                  <a:lnTo>
                    <a:pt x="1564" y="718"/>
                  </a:lnTo>
                  <a:lnTo>
                    <a:pt x="1524" y="745"/>
                  </a:lnTo>
                  <a:lnTo>
                    <a:pt x="1475" y="755"/>
                  </a:lnTo>
                  <a:lnTo>
                    <a:pt x="126" y="755"/>
                  </a:lnTo>
                  <a:lnTo>
                    <a:pt x="77" y="745"/>
                  </a:lnTo>
                  <a:lnTo>
                    <a:pt x="37" y="718"/>
                  </a:lnTo>
                  <a:lnTo>
                    <a:pt x="10" y="678"/>
                  </a:lnTo>
                  <a:lnTo>
                    <a:pt x="0" y="630"/>
                  </a:lnTo>
                  <a:lnTo>
                    <a:pt x="0" y="126"/>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3" name="Freeform 12">
              <a:extLst>
                <a:ext uri="{FF2B5EF4-FFF2-40B4-BE49-F238E27FC236}">
                  <a16:creationId xmlns:a16="http://schemas.microsoft.com/office/drawing/2014/main" id="{876620F9-BF5E-6E9D-9167-4B14D5ADB5AD}"/>
                </a:ext>
              </a:extLst>
            </p:cNvPr>
            <p:cNvSpPr>
              <a:spLocks noChangeAspect="1" noEditPoints="1" noChangeArrowheads="1" noChangeShapeType="1" noTextEdit="1"/>
            </p:cNvSpPr>
            <p:nvPr/>
          </p:nvSpPr>
          <p:spPr bwMode="auto">
            <a:xfrm>
              <a:off x="5178" y="5152"/>
              <a:ext cx="1739" cy="446"/>
            </a:xfrm>
            <a:custGeom>
              <a:avLst/>
              <a:gdLst>
                <a:gd name="T0" fmla="+- 0 6917 5178"/>
                <a:gd name="T1" fmla="*/ T0 w 1739"/>
                <a:gd name="T2" fmla="+- 0 5153 5153"/>
                <a:gd name="T3" fmla="*/ 5153 h 446"/>
                <a:gd name="T4" fmla="+- 0 6850 5178"/>
                <a:gd name="T5" fmla="*/ T4 w 1739"/>
                <a:gd name="T6" fmla="+- 0 5196 5153"/>
                <a:gd name="T7" fmla="*/ 5196 h 446"/>
                <a:gd name="T8" fmla="+- 0 6782 5178"/>
                <a:gd name="T9" fmla="*/ T8 w 1739"/>
                <a:gd name="T10" fmla="+- 0 5238 5153"/>
                <a:gd name="T11" fmla="*/ 5238 h 446"/>
                <a:gd name="T12" fmla="+- 0 6712 5178"/>
                <a:gd name="T13" fmla="*/ T12 w 1739"/>
                <a:gd name="T14" fmla="+- 0 5277 5153"/>
                <a:gd name="T15" fmla="*/ 5277 h 446"/>
                <a:gd name="T16" fmla="+- 0 6642 5178"/>
                <a:gd name="T17" fmla="*/ T16 w 1739"/>
                <a:gd name="T18" fmla="+- 0 5315 5153"/>
                <a:gd name="T19" fmla="*/ 5315 h 446"/>
                <a:gd name="T20" fmla="+- 0 6570 5178"/>
                <a:gd name="T21" fmla="*/ T20 w 1739"/>
                <a:gd name="T22" fmla="+- 0 5350 5153"/>
                <a:gd name="T23" fmla="*/ 5350 h 446"/>
                <a:gd name="T24" fmla="+- 0 6498 5178"/>
                <a:gd name="T25" fmla="*/ T24 w 1739"/>
                <a:gd name="T26" fmla="+- 0 5382 5153"/>
                <a:gd name="T27" fmla="*/ 5382 h 446"/>
                <a:gd name="T28" fmla="+- 0 6425 5178"/>
                <a:gd name="T29" fmla="*/ T28 w 1739"/>
                <a:gd name="T30" fmla="+- 0 5413 5153"/>
                <a:gd name="T31" fmla="*/ 5413 h 446"/>
                <a:gd name="T32" fmla="+- 0 6351 5178"/>
                <a:gd name="T33" fmla="*/ T32 w 1739"/>
                <a:gd name="T34" fmla="+- 0 5441 5153"/>
                <a:gd name="T35" fmla="*/ 5441 h 446"/>
                <a:gd name="T36" fmla="+- 0 6276 5178"/>
                <a:gd name="T37" fmla="*/ T36 w 1739"/>
                <a:gd name="T38" fmla="+- 0 5467 5153"/>
                <a:gd name="T39" fmla="*/ 5467 h 446"/>
                <a:gd name="T40" fmla="+- 0 6200 5178"/>
                <a:gd name="T41" fmla="*/ T40 w 1739"/>
                <a:gd name="T42" fmla="+- 0 5491 5153"/>
                <a:gd name="T43" fmla="*/ 5491 h 446"/>
                <a:gd name="T44" fmla="+- 0 6124 5178"/>
                <a:gd name="T45" fmla="*/ T44 w 1739"/>
                <a:gd name="T46" fmla="+- 0 5512 5153"/>
                <a:gd name="T47" fmla="*/ 5512 h 446"/>
                <a:gd name="T48" fmla="+- 0 6047 5178"/>
                <a:gd name="T49" fmla="*/ T48 w 1739"/>
                <a:gd name="T50" fmla="+- 0 5531 5153"/>
                <a:gd name="T51" fmla="*/ 5531 h 446"/>
                <a:gd name="T52" fmla="+- 0 5970 5178"/>
                <a:gd name="T53" fmla="*/ T52 w 1739"/>
                <a:gd name="T54" fmla="+- 0 5548 5153"/>
                <a:gd name="T55" fmla="*/ 5548 h 446"/>
                <a:gd name="T56" fmla="+- 0 5892 5178"/>
                <a:gd name="T57" fmla="*/ T56 w 1739"/>
                <a:gd name="T58" fmla="+- 0 5562 5153"/>
                <a:gd name="T59" fmla="*/ 5562 h 446"/>
                <a:gd name="T60" fmla="+- 0 5814 5178"/>
                <a:gd name="T61" fmla="*/ T60 w 1739"/>
                <a:gd name="T62" fmla="+- 0 5574 5153"/>
                <a:gd name="T63" fmla="*/ 5574 h 446"/>
                <a:gd name="T64" fmla="+- 0 5735 5178"/>
                <a:gd name="T65" fmla="*/ T64 w 1739"/>
                <a:gd name="T66" fmla="+- 0 5583 5153"/>
                <a:gd name="T67" fmla="*/ 5583 h 446"/>
                <a:gd name="T68" fmla="+- 0 5656 5178"/>
                <a:gd name="T69" fmla="*/ T68 w 1739"/>
                <a:gd name="T70" fmla="+- 0 5591 5153"/>
                <a:gd name="T71" fmla="*/ 5591 h 446"/>
                <a:gd name="T72" fmla="+- 0 5577 5178"/>
                <a:gd name="T73" fmla="*/ T72 w 1739"/>
                <a:gd name="T74" fmla="+- 0 5595 5153"/>
                <a:gd name="T75" fmla="*/ 5595 h 446"/>
                <a:gd name="T76" fmla="+- 0 5497 5178"/>
                <a:gd name="T77" fmla="*/ T76 w 1739"/>
                <a:gd name="T78" fmla="+- 0 5598 5153"/>
                <a:gd name="T79" fmla="*/ 5598 h 446"/>
                <a:gd name="T80" fmla="+- 0 5418 5178"/>
                <a:gd name="T81" fmla="*/ T80 w 1739"/>
                <a:gd name="T82" fmla="+- 0 5598 5153"/>
                <a:gd name="T83" fmla="*/ 5598 h 446"/>
                <a:gd name="T84" fmla="+- 0 5338 5178"/>
                <a:gd name="T85" fmla="*/ T84 w 1739"/>
                <a:gd name="T86" fmla="+- 0 5595 5153"/>
                <a:gd name="T87" fmla="*/ 5595 h 446"/>
                <a:gd name="T88" fmla="+- 0 5258 5178"/>
                <a:gd name="T89" fmla="*/ T88 w 1739"/>
                <a:gd name="T90" fmla="+- 0 5590 5153"/>
                <a:gd name="T91" fmla="*/ 5590 h 446"/>
                <a:gd name="T92" fmla="+- 0 5178 5178"/>
                <a:gd name="T93" fmla="*/ T92 w 1739"/>
                <a:gd name="T94" fmla="+- 0 5583 5153"/>
                <a:gd name="T95" fmla="*/ 5583 h 4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1739" h="446">
                  <a:moveTo>
                    <a:pt x="1739" y="0"/>
                  </a:moveTo>
                  <a:lnTo>
                    <a:pt x="1672" y="43"/>
                  </a:lnTo>
                  <a:lnTo>
                    <a:pt x="1604" y="85"/>
                  </a:lnTo>
                  <a:lnTo>
                    <a:pt x="1534" y="124"/>
                  </a:lnTo>
                  <a:lnTo>
                    <a:pt x="1464" y="162"/>
                  </a:lnTo>
                  <a:lnTo>
                    <a:pt x="1392" y="197"/>
                  </a:lnTo>
                  <a:lnTo>
                    <a:pt x="1320" y="229"/>
                  </a:lnTo>
                  <a:lnTo>
                    <a:pt x="1247" y="260"/>
                  </a:lnTo>
                  <a:lnTo>
                    <a:pt x="1173" y="288"/>
                  </a:lnTo>
                  <a:lnTo>
                    <a:pt x="1098" y="314"/>
                  </a:lnTo>
                  <a:lnTo>
                    <a:pt x="1022" y="338"/>
                  </a:lnTo>
                  <a:lnTo>
                    <a:pt x="946" y="359"/>
                  </a:lnTo>
                  <a:lnTo>
                    <a:pt x="869" y="378"/>
                  </a:lnTo>
                  <a:lnTo>
                    <a:pt x="792" y="395"/>
                  </a:lnTo>
                  <a:lnTo>
                    <a:pt x="714" y="409"/>
                  </a:lnTo>
                  <a:lnTo>
                    <a:pt x="636" y="421"/>
                  </a:lnTo>
                  <a:lnTo>
                    <a:pt x="557" y="430"/>
                  </a:lnTo>
                  <a:lnTo>
                    <a:pt x="478" y="438"/>
                  </a:lnTo>
                  <a:lnTo>
                    <a:pt x="399" y="442"/>
                  </a:lnTo>
                  <a:lnTo>
                    <a:pt x="319" y="445"/>
                  </a:lnTo>
                  <a:lnTo>
                    <a:pt x="240" y="445"/>
                  </a:lnTo>
                  <a:lnTo>
                    <a:pt x="160" y="442"/>
                  </a:lnTo>
                  <a:lnTo>
                    <a:pt x="80" y="437"/>
                  </a:lnTo>
                  <a:lnTo>
                    <a:pt x="0" y="430"/>
                  </a:lnTo>
                </a:path>
              </a:pathLst>
            </a:custGeom>
            <a:noFill/>
            <a:ln w="9525">
              <a:solidFill>
                <a:srgbClr val="5667B4"/>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4" name="Freeform 13">
              <a:extLst>
                <a:ext uri="{FF2B5EF4-FFF2-40B4-BE49-F238E27FC236}">
                  <a16:creationId xmlns:a16="http://schemas.microsoft.com/office/drawing/2014/main" id="{2E9A44CA-B882-3114-B971-7C4A9896EA02}"/>
                </a:ext>
              </a:extLst>
            </p:cNvPr>
            <p:cNvSpPr>
              <a:spLocks noChangeAspect="1" noEditPoints="1" noChangeArrowheads="1" noChangeShapeType="1" noTextEdit="1"/>
            </p:cNvSpPr>
            <p:nvPr/>
          </p:nvSpPr>
          <p:spPr bwMode="auto">
            <a:xfrm>
              <a:off x="2464" y="4386"/>
              <a:ext cx="2696" cy="1405"/>
            </a:xfrm>
            <a:custGeom>
              <a:avLst/>
              <a:gdLst>
                <a:gd name="T0" fmla="+- 0 4926 2464"/>
                <a:gd name="T1" fmla="*/ T0 w 2696"/>
                <a:gd name="T2" fmla="+- 0 4387 4387"/>
                <a:gd name="T3" fmla="*/ 4387 h 1405"/>
                <a:gd name="T4" fmla="+- 0 2698 2464"/>
                <a:gd name="T5" fmla="*/ T4 w 2696"/>
                <a:gd name="T6" fmla="+- 0 4387 4387"/>
                <a:gd name="T7" fmla="*/ 4387 h 1405"/>
                <a:gd name="T8" fmla="+- 0 2624 2464"/>
                <a:gd name="T9" fmla="*/ T8 w 2696"/>
                <a:gd name="T10" fmla="+- 0 4399 4387"/>
                <a:gd name="T11" fmla="*/ 4399 h 1405"/>
                <a:gd name="T12" fmla="+- 0 2560 2464"/>
                <a:gd name="T13" fmla="*/ T12 w 2696"/>
                <a:gd name="T14" fmla="+- 0 4432 4387"/>
                <a:gd name="T15" fmla="*/ 4432 h 1405"/>
                <a:gd name="T16" fmla="+- 0 2509 2464"/>
                <a:gd name="T17" fmla="*/ T16 w 2696"/>
                <a:gd name="T18" fmla="+- 0 4483 4387"/>
                <a:gd name="T19" fmla="*/ 4483 h 1405"/>
                <a:gd name="T20" fmla="+- 0 2476 2464"/>
                <a:gd name="T21" fmla="*/ T20 w 2696"/>
                <a:gd name="T22" fmla="+- 0 4547 4387"/>
                <a:gd name="T23" fmla="*/ 4547 h 1405"/>
                <a:gd name="T24" fmla="+- 0 2464 2464"/>
                <a:gd name="T25" fmla="*/ T24 w 2696"/>
                <a:gd name="T26" fmla="+- 0 4621 4387"/>
                <a:gd name="T27" fmla="*/ 4621 h 1405"/>
                <a:gd name="T28" fmla="+- 0 2464 2464"/>
                <a:gd name="T29" fmla="*/ T28 w 2696"/>
                <a:gd name="T30" fmla="+- 0 5557 4387"/>
                <a:gd name="T31" fmla="*/ 5557 h 1405"/>
                <a:gd name="T32" fmla="+- 0 2476 2464"/>
                <a:gd name="T33" fmla="*/ T32 w 2696"/>
                <a:gd name="T34" fmla="+- 0 5631 4387"/>
                <a:gd name="T35" fmla="*/ 5631 h 1405"/>
                <a:gd name="T36" fmla="+- 0 2509 2464"/>
                <a:gd name="T37" fmla="*/ T36 w 2696"/>
                <a:gd name="T38" fmla="+- 0 5696 4387"/>
                <a:gd name="T39" fmla="*/ 5696 h 1405"/>
                <a:gd name="T40" fmla="+- 0 2560 2464"/>
                <a:gd name="T41" fmla="*/ T40 w 2696"/>
                <a:gd name="T42" fmla="+- 0 5746 4387"/>
                <a:gd name="T43" fmla="*/ 5746 h 1405"/>
                <a:gd name="T44" fmla="+- 0 2624 2464"/>
                <a:gd name="T45" fmla="*/ T44 w 2696"/>
                <a:gd name="T46" fmla="+- 0 5779 4387"/>
                <a:gd name="T47" fmla="*/ 5779 h 1405"/>
                <a:gd name="T48" fmla="+- 0 2698 2464"/>
                <a:gd name="T49" fmla="*/ T48 w 2696"/>
                <a:gd name="T50" fmla="+- 0 5791 4387"/>
                <a:gd name="T51" fmla="*/ 5791 h 1405"/>
                <a:gd name="T52" fmla="+- 0 4926 2464"/>
                <a:gd name="T53" fmla="*/ T52 w 2696"/>
                <a:gd name="T54" fmla="+- 0 5791 4387"/>
                <a:gd name="T55" fmla="*/ 5791 h 1405"/>
                <a:gd name="T56" fmla="+- 0 5000 2464"/>
                <a:gd name="T57" fmla="*/ T56 w 2696"/>
                <a:gd name="T58" fmla="+- 0 5779 4387"/>
                <a:gd name="T59" fmla="*/ 5779 h 1405"/>
                <a:gd name="T60" fmla="+- 0 5064 2464"/>
                <a:gd name="T61" fmla="*/ T60 w 2696"/>
                <a:gd name="T62" fmla="+- 0 5746 4387"/>
                <a:gd name="T63" fmla="*/ 5746 h 1405"/>
                <a:gd name="T64" fmla="+- 0 5115 2464"/>
                <a:gd name="T65" fmla="*/ T64 w 2696"/>
                <a:gd name="T66" fmla="+- 0 5696 4387"/>
                <a:gd name="T67" fmla="*/ 5696 h 1405"/>
                <a:gd name="T68" fmla="+- 0 5148 2464"/>
                <a:gd name="T69" fmla="*/ T68 w 2696"/>
                <a:gd name="T70" fmla="+- 0 5631 4387"/>
                <a:gd name="T71" fmla="*/ 5631 h 1405"/>
                <a:gd name="T72" fmla="+- 0 5160 2464"/>
                <a:gd name="T73" fmla="*/ T72 w 2696"/>
                <a:gd name="T74" fmla="+- 0 5557 4387"/>
                <a:gd name="T75" fmla="*/ 5557 h 1405"/>
                <a:gd name="T76" fmla="+- 0 5160 2464"/>
                <a:gd name="T77" fmla="*/ T76 w 2696"/>
                <a:gd name="T78" fmla="+- 0 4621 4387"/>
                <a:gd name="T79" fmla="*/ 4621 h 1405"/>
                <a:gd name="T80" fmla="+- 0 5148 2464"/>
                <a:gd name="T81" fmla="*/ T80 w 2696"/>
                <a:gd name="T82" fmla="+- 0 4547 4387"/>
                <a:gd name="T83" fmla="*/ 4547 h 1405"/>
                <a:gd name="T84" fmla="+- 0 5115 2464"/>
                <a:gd name="T85" fmla="*/ T84 w 2696"/>
                <a:gd name="T86" fmla="+- 0 4483 4387"/>
                <a:gd name="T87" fmla="*/ 4483 h 1405"/>
                <a:gd name="T88" fmla="+- 0 5064 2464"/>
                <a:gd name="T89" fmla="*/ T88 w 2696"/>
                <a:gd name="T90" fmla="+- 0 4432 4387"/>
                <a:gd name="T91" fmla="*/ 4432 h 1405"/>
                <a:gd name="T92" fmla="+- 0 5000 2464"/>
                <a:gd name="T93" fmla="*/ T92 w 2696"/>
                <a:gd name="T94" fmla="+- 0 4399 4387"/>
                <a:gd name="T95" fmla="*/ 4399 h 1405"/>
                <a:gd name="T96" fmla="+- 0 4926 2464"/>
                <a:gd name="T97" fmla="*/ T96 w 2696"/>
                <a:gd name="T98" fmla="+- 0 4387 4387"/>
                <a:gd name="T99" fmla="*/ 4387 h 14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6" h="1405">
                  <a:moveTo>
                    <a:pt x="2462" y="0"/>
                  </a:moveTo>
                  <a:lnTo>
                    <a:pt x="234" y="0"/>
                  </a:lnTo>
                  <a:lnTo>
                    <a:pt x="160" y="12"/>
                  </a:lnTo>
                  <a:lnTo>
                    <a:pt x="96" y="45"/>
                  </a:lnTo>
                  <a:lnTo>
                    <a:pt x="45" y="96"/>
                  </a:lnTo>
                  <a:lnTo>
                    <a:pt x="12" y="160"/>
                  </a:lnTo>
                  <a:lnTo>
                    <a:pt x="0" y="234"/>
                  </a:lnTo>
                  <a:lnTo>
                    <a:pt x="0" y="1170"/>
                  </a:lnTo>
                  <a:lnTo>
                    <a:pt x="12" y="1244"/>
                  </a:lnTo>
                  <a:lnTo>
                    <a:pt x="45" y="1309"/>
                  </a:lnTo>
                  <a:lnTo>
                    <a:pt x="96" y="1359"/>
                  </a:lnTo>
                  <a:lnTo>
                    <a:pt x="160" y="1392"/>
                  </a:lnTo>
                  <a:lnTo>
                    <a:pt x="234" y="1404"/>
                  </a:lnTo>
                  <a:lnTo>
                    <a:pt x="2462" y="1404"/>
                  </a:lnTo>
                  <a:lnTo>
                    <a:pt x="2536" y="1392"/>
                  </a:lnTo>
                  <a:lnTo>
                    <a:pt x="2600" y="1359"/>
                  </a:lnTo>
                  <a:lnTo>
                    <a:pt x="2651" y="1309"/>
                  </a:lnTo>
                  <a:lnTo>
                    <a:pt x="2684" y="1244"/>
                  </a:lnTo>
                  <a:lnTo>
                    <a:pt x="2696" y="1170"/>
                  </a:lnTo>
                  <a:lnTo>
                    <a:pt x="2696" y="234"/>
                  </a:lnTo>
                  <a:lnTo>
                    <a:pt x="2684" y="160"/>
                  </a:lnTo>
                  <a:lnTo>
                    <a:pt x="2651" y="96"/>
                  </a:lnTo>
                  <a:lnTo>
                    <a:pt x="2600" y="45"/>
                  </a:lnTo>
                  <a:lnTo>
                    <a:pt x="2536" y="12"/>
                  </a:lnTo>
                  <a:lnTo>
                    <a:pt x="2462" y="0"/>
                  </a:lnTo>
                  <a:close/>
                </a:path>
              </a:pathLst>
            </a:custGeom>
            <a:solidFill>
              <a:srgbClr val="5185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a:extLst>
                <a:ext uri="{FF2B5EF4-FFF2-40B4-BE49-F238E27FC236}">
                  <a16:creationId xmlns:a16="http://schemas.microsoft.com/office/drawing/2014/main" id="{6C26D95B-51B6-F0EA-0B1B-1FC2A66EDE59}"/>
                </a:ext>
              </a:extLst>
            </p:cNvPr>
            <p:cNvSpPr>
              <a:spLocks noChangeAspect="1" noEditPoints="1" noChangeArrowheads="1" noChangeShapeType="1" noTextEdit="1"/>
            </p:cNvSpPr>
            <p:nvPr/>
          </p:nvSpPr>
          <p:spPr bwMode="auto">
            <a:xfrm>
              <a:off x="2464" y="4386"/>
              <a:ext cx="2696" cy="1405"/>
            </a:xfrm>
            <a:custGeom>
              <a:avLst/>
              <a:gdLst>
                <a:gd name="T0" fmla="+- 0 2464 2464"/>
                <a:gd name="T1" fmla="*/ T0 w 2696"/>
                <a:gd name="T2" fmla="+- 0 4621 4387"/>
                <a:gd name="T3" fmla="*/ 4621 h 1405"/>
                <a:gd name="T4" fmla="+- 0 2476 2464"/>
                <a:gd name="T5" fmla="*/ T4 w 2696"/>
                <a:gd name="T6" fmla="+- 0 4547 4387"/>
                <a:gd name="T7" fmla="*/ 4547 h 1405"/>
                <a:gd name="T8" fmla="+- 0 2509 2464"/>
                <a:gd name="T9" fmla="*/ T8 w 2696"/>
                <a:gd name="T10" fmla="+- 0 4483 4387"/>
                <a:gd name="T11" fmla="*/ 4483 h 1405"/>
                <a:gd name="T12" fmla="+- 0 2560 2464"/>
                <a:gd name="T13" fmla="*/ T12 w 2696"/>
                <a:gd name="T14" fmla="+- 0 4432 4387"/>
                <a:gd name="T15" fmla="*/ 4432 h 1405"/>
                <a:gd name="T16" fmla="+- 0 2624 2464"/>
                <a:gd name="T17" fmla="*/ T16 w 2696"/>
                <a:gd name="T18" fmla="+- 0 4399 4387"/>
                <a:gd name="T19" fmla="*/ 4399 h 1405"/>
                <a:gd name="T20" fmla="+- 0 2698 2464"/>
                <a:gd name="T21" fmla="*/ T20 w 2696"/>
                <a:gd name="T22" fmla="+- 0 4387 4387"/>
                <a:gd name="T23" fmla="*/ 4387 h 1405"/>
                <a:gd name="T24" fmla="+- 0 4926 2464"/>
                <a:gd name="T25" fmla="*/ T24 w 2696"/>
                <a:gd name="T26" fmla="+- 0 4387 4387"/>
                <a:gd name="T27" fmla="*/ 4387 h 1405"/>
                <a:gd name="T28" fmla="+- 0 5000 2464"/>
                <a:gd name="T29" fmla="*/ T28 w 2696"/>
                <a:gd name="T30" fmla="+- 0 4399 4387"/>
                <a:gd name="T31" fmla="*/ 4399 h 1405"/>
                <a:gd name="T32" fmla="+- 0 5064 2464"/>
                <a:gd name="T33" fmla="*/ T32 w 2696"/>
                <a:gd name="T34" fmla="+- 0 4432 4387"/>
                <a:gd name="T35" fmla="*/ 4432 h 1405"/>
                <a:gd name="T36" fmla="+- 0 5115 2464"/>
                <a:gd name="T37" fmla="*/ T36 w 2696"/>
                <a:gd name="T38" fmla="+- 0 4483 4387"/>
                <a:gd name="T39" fmla="*/ 4483 h 1405"/>
                <a:gd name="T40" fmla="+- 0 5148 2464"/>
                <a:gd name="T41" fmla="*/ T40 w 2696"/>
                <a:gd name="T42" fmla="+- 0 4547 4387"/>
                <a:gd name="T43" fmla="*/ 4547 h 1405"/>
                <a:gd name="T44" fmla="+- 0 5160 2464"/>
                <a:gd name="T45" fmla="*/ T44 w 2696"/>
                <a:gd name="T46" fmla="+- 0 4621 4387"/>
                <a:gd name="T47" fmla="*/ 4621 h 1405"/>
                <a:gd name="T48" fmla="+- 0 5160 2464"/>
                <a:gd name="T49" fmla="*/ T48 w 2696"/>
                <a:gd name="T50" fmla="+- 0 5557 4387"/>
                <a:gd name="T51" fmla="*/ 5557 h 1405"/>
                <a:gd name="T52" fmla="+- 0 5148 2464"/>
                <a:gd name="T53" fmla="*/ T52 w 2696"/>
                <a:gd name="T54" fmla="+- 0 5631 4387"/>
                <a:gd name="T55" fmla="*/ 5631 h 1405"/>
                <a:gd name="T56" fmla="+- 0 5115 2464"/>
                <a:gd name="T57" fmla="*/ T56 w 2696"/>
                <a:gd name="T58" fmla="+- 0 5696 4387"/>
                <a:gd name="T59" fmla="*/ 5696 h 1405"/>
                <a:gd name="T60" fmla="+- 0 5064 2464"/>
                <a:gd name="T61" fmla="*/ T60 w 2696"/>
                <a:gd name="T62" fmla="+- 0 5746 4387"/>
                <a:gd name="T63" fmla="*/ 5746 h 1405"/>
                <a:gd name="T64" fmla="+- 0 5000 2464"/>
                <a:gd name="T65" fmla="*/ T64 w 2696"/>
                <a:gd name="T66" fmla="+- 0 5779 4387"/>
                <a:gd name="T67" fmla="*/ 5779 h 1405"/>
                <a:gd name="T68" fmla="+- 0 4926 2464"/>
                <a:gd name="T69" fmla="*/ T68 w 2696"/>
                <a:gd name="T70" fmla="+- 0 5791 4387"/>
                <a:gd name="T71" fmla="*/ 5791 h 1405"/>
                <a:gd name="T72" fmla="+- 0 2698 2464"/>
                <a:gd name="T73" fmla="*/ T72 w 2696"/>
                <a:gd name="T74" fmla="+- 0 5791 4387"/>
                <a:gd name="T75" fmla="*/ 5791 h 1405"/>
                <a:gd name="T76" fmla="+- 0 2624 2464"/>
                <a:gd name="T77" fmla="*/ T76 w 2696"/>
                <a:gd name="T78" fmla="+- 0 5779 4387"/>
                <a:gd name="T79" fmla="*/ 5779 h 1405"/>
                <a:gd name="T80" fmla="+- 0 2560 2464"/>
                <a:gd name="T81" fmla="*/ T80 w 2696"/>
                <a:gd name="T82" fmla="+- 0 5746 4387"/>
                <a:gd name="T83" fmla="*/ 5746 h 1405"/>
                <a:gd name="T84" fmla="+- 0 2509 2464"/>
                <a:gd name="T85" fmla="*/ T84 w 2696"/>
                <a:gd name="T86" fmla="+- 0 5696 4387"/>
                <a:gd name="T87" fmla="*/ 5696 h 1405"/>
                <a:gd name="T88" fmla="+- 0 2476 2464"/>
                <a:gd name="T89" fmla="*/ T88 w 2696"/>
                <a:gd name="T90" fmla="+- 0 5631 4387"/>
                <a:gd name="T91" fmla="*/ 5631 h 1405"/>
                <a:gd name="T92" fmla="+- 0 2464 2464"/>
                <a:gd name="T93" fmla="*/ T92 w 2696"/>
                <a:gd name="T94" fmla="+- 0 5557 4387"/>
                <a:gd name="T95" fmla="*/ 5557 h 1405"/>
                <a:gd name="T96" fmla="+- 0 2464 2464"/>
                <a:gd name="T97" fmla="*/ T96 w 2696"/>
                <a:gd name="T98" fmla="+- 0 4621 4387"/>
                <a:gd name="T99" fmla="*/ 4621 h 14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696" h="1405">
                  <a:moveTo>
                    <a:pt x="0" y="234"/>
                  </a:moveTo>
                  <a:lnTo>
                    <a:pt x="12" y="160"/>
                  </a:lnTo>
                  <a:lnTo>
                    <a:pt x="45" y="96"/>
                  </a:lnTo>
                  <a:lnTo>
                    <a:pt x="96" y="45"/>
                  </a:lnTo>
                  <a:lnTo>
                    <a:pt x="160" y="12"/>
                  </a:lnTo>
                  <a:lnTo>
                    <a:pt x="234" y="0"/>
                  </a:lnTo>
                  <a:lnTo>
                    <a:pt x="2462" y="0"/>
                  </a:lnTo>
                  <a:lnTo>
                    <a:pt x="2536" y="12"/>
                  </a:lnTo>
                  <a:lnTo>
                    <a:pt x="2600" y="45"/>
                  </a:lnTo>
                  <a:lnTo>
                    <a:pt x="2651" y="96"/>
                  </a:lnTo>
                  <a:lnTo>
                    <a:pt x="2684" y="160"/>
                  </a:lnTo>
                  <a:lnTo>
                    <a:pt x="2696" y="234"/>
                  </a:lnTo>
                  <a:lnTo>
                    <a:pt x="2696" y="1170"/>
                  </a:lnTo>
                  <a:lnTo>
                    <a:pt x="2684" y="1244"/>
                  </a:lnTo>
                  <a:lnTo>
                    <a:pt x="2651" y="1309"/>
                  </a:lnTo>
                  <a:lnTo>
                    <a:pt x="2600" y="1359"/>
                  </a:lnTo>
                  <a:lnTo>
                    <a:pt x="2536" y="1392"/>
                  </a:lnTo>
                  <a:lnTo>
                    <a:pt x="2462" y="1404"/>
                  </a:lnTo>
                  <a:lnTo>
                    <a:pt x="234" y="1404"/>
                  </a:lnTo>
                  <a:lnTo>
                    <a:pt x="160" y="1392"/>
                  </a:lnTo>
                  <a:lnTo>
                    <a:pt x="96" y="1359"/>
                  </a:lnTo>
                  <a:lnTo>
                    <a:pt x="45" y="1309"/>
                  </a:lnTo>
                  <a:lnTo>
                    <a:pt x="12" y="1244"/>
                  </a:lnTo>
                  <a:lnTo>
                    <a:pt x="0" y="1170"/>
                  </a:lnTo>
                  <a:lnTo>
                    <a:pt x="0" y="234"/>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6" name="Freeform 15">
              <a:extLst>
                <a:ext uri="{FF2B5EF4-FFF2-40B4-BE49-F238E27FC236}">
                  <a16:creationId xmlns:a16="http://schemas.microsoft.com/office/drawing/2014/main" id="{2A997298-B0AA-5285-E152-DE73B774A46B}"/>
                </a:ext>
              </a:extLst>
            </p:cNvPr>
            <p:cNvSpPr>
              <a:spLocks noChangeAspect="1" noEditPoints="1" noChangeArrowheads="1" noChangeShapeType="1" noTextEdit="1"/>
            </p:cNvSpPr>
            <p:nvPr/>
          </p:nvSpPr>
          <p:spPr bwMode="auto">
            <a:xfrm>
              <a:off x="2736" y="2610"/>
              <a:ext cx="404" cy="1762"/>
            </a:xfrm>
            <a:custGeom>
              <a:avLst/>
              <a:gdLst>
                <a:gd name="T0" fmla="+- 0 3140 2737"/>
                <a:gd name="T1" fmla="*/ T0 w 404"/>
                <a:gd name="T2" fmla="+- 0 4371 2610"/>
                <a:gd name="T3" fmla="*/ 4371 h 1762"/>
                <a:gd name="T4" fmla="+- 0 3098 2737"/>
                <a:gd name="T5" fmla="*/ T4 w 404"/>
                <a:gd name="T6" fmla="+- 0 4302 2610"/>
                <a:gd name="T7" fmla="*/ 4302 h 1762"/>
                <a:gd name="T8" fmla="+- 0 3058 2737"/>
                <a:gd name="T9" fmla="*/ T8 w 404"/>
                <a:gd name="T10" fmla="+- 0 4233 2610"/>
                <a:gd name="T11" fmla="*/ 4233 h 1762"/>
                <a:gd name="T12" fmla="+- 0 3020 2737"/>
                <a:gd name="T13" fmla="*/ T12 w 404"/>
                <a:gd name="T14" fmla="+- 0 4162 2610"/>
                <a:gd name="T15" fmla="*/ 4162 h 1762"/>
                <a:gd name="T16" fmla="+- 0 2985 2737"/>
                <a:gd name="T17" fmla="*/ T16 w 404"/>
                <a:gd name="T18" fmla="+- 0 4090 2610"/>
                <a:gd name="T19" fmla="*/ 4090 h 1762"/>
                <a:gd name="T20" fmla="+- 0 2952 2737"/>
                <a:gd name="T21" fmla="*/ T20 w 404"/>
                <a:gd name="T22" fmla="+- 0 4017 2610"/>
                <a:gd name="T23" fmla="*/ 4017 h 1762"/>
                <a:gd name="T24" fmla="+- 0 2921 2737"/>
                <a:gd name="T25" fmla="*/ T24 w 404"/>
                <a:gd name="T26" fmla="+- 0 3943 2610"/>
                <a:gd name="T27" fmla="*/ 3943 h 1762"/>
                <a:gd name="T28" fmla="+- 0 2893 2737"/>
                <a:gd name="T29" fmla="*/ T28 w 404"/>
                <a:gd name="T30" fmla="+- 0 3868 2610"/>
                <a:gd name="T31" fmla="*/ 3868 h 1762"/>
                <a:gd name="T32" fmla="+- 0 2867 2737"/>
                <a:gd name="T33" fmla="*/ T32 w 404"/>
                <a:gd name="T34" fmla="+- 0 3793 2610"/>
                <a:gd name="T35" fmla="*/ 3793 h 1762"/>
                <a:gd name="T36" fmla="+- 0 2843 2737"/>
                <a:gd name="T37" fmla="*/ T36 w 404"/>
                <a:gd name="T38" fmla="+- 0 3717 2610"/>
                <a:gd name="T39" fmla="*/ 3717 h 1762"/>
                <a:gd name="T40" fmla="+- 0 2822 2737"/>
                <a:gd name="T41" fmla="*/ T40 w 404"/>
                <a:gd name="T42" fmla="+- 0 3640 2610"/>
                <a:gd name="T43" fmla="*/ 3640 h 1762"/>
                <a:gd name="T44" fmla="+- 0 2803 2737"/>
                <a:gd name="T45" fmla="*/ T44 w 404"/>
                <a:gd name="T46" fmla="+- 0 3563 2610"/>
                <a:gd name="T47" fmla="*/ 3563 h 1762"/>
                <a:gd name="T48" fmla="+- 0 2786 2737"/>
                <a:gd name="T49" fmla="*/ T48 w 404"/>
                <a:gd name="T50" fmla="+- 0 3485 2610"/>
                <a:gd name="T51" fmla="*/ 3485 h 1762"/>
                <a:gd name="T52" fmla="+- 0 2772 2737"/>
                <a:gd name="T53" fmla="*/ T52 w 404"/>
                <a:gd name="T54" fmla="+- 0 3407 2610"/>
                <a:gd name="T55" fmla="*/ 3407 h 1762"/>
                <a:gd name="T56" fmla="+- 0 2760 2737"/>
                <a:gd name="T57" fmla="*/ T56 w 404"/>
                <a:gd name="T58" fmla="+- 0 3328 2610"/>
                <a:gd name="T59" fmla="*/ 3328 h 1762"/>
                <a:gd name="T60" fmla="+- 0 2750 2737"/>
                <a:gd name="T61" fmla="*/ T60 w 404"/>
                <a:gd name="T62" fmla="+- 0 3249 2610"/>
                <a:gd name="T63" fmla="*/ 3249 h 1762"/>
                <a:gd name="T64" fmla="+- 0 2743 2737"/>
                <a:gd name="T65" fmla="*/ T64 w 404"/>
                <a:gd name="T66" fmla="+- 0 3170 2610"/>
                <a:gd name="T67" fmla="*/ 3170 h 1762"/>
                <a:gd name="T68" fmla="+- 0 2739 2737"/>
                <a:gd name="T69" fmla="*/ T68 w 404"/>
                <a:gd name="T70" fmla="+- 0 3090 2610"/>
                <a:gd name="T71" fmla="*/ 3090 h 1762"/>
                <a:gd name="T72" fmla="+- 0 2737 2737"/>
                <a:gd name="T73" fmla="*/ T72 w 404"/>
                <a:gd name="T74" fmla="+- 0 3010 2610"/>
                <a:gd name="T75" fmla="*/ 3010 h 1762"/>
                <a:gd name="T76" fmla="+- 0 2737 2737"/>
                <a:gd name="T77" fmla="*/ T76 w 404"/>
                <a:gd name="T78" fmla="+- 0 2930 2610"/>
                <a:gd name="T79" fmla="*/ 2930 h 1762"/>
                <a:gd name="T80" fmla="+- 0 2739 2737"/>
                <a:gd name="T81" fmla="*/ T80 w 404"/>
                <a:gd name="T82" fmla="+- 0 2850 2610"/>
                <a:gd name="T83" fmla="*/ 2850 h 1762"/>
                <a:gd name="T84" fmla="+- 0 2745 2737"/>
                <a:gd name="T85" fmla="*/ T84 w 404"/>
                <a:gd name="T86" fmla="+- 0 2770 2610"/>
                <a:gd name="T87" fmla="*/ 2770 h 1762"/>
                <a:gd name="T88" fmla="+- 0 2752 2737"/>
                <a:gd name="T89" fmla="*/ T88 w 404"/>
                <a:gd name="T90" fmla="+- 0 2690 2610"/>
                <a:gd name="T91" fmla="*/ 2690 h 1762"/>
                <a:gd name="T92" fmla="+- 0 2762 2737"/>
                <a:gd name="T93" fmla="*/ T92 w 404"/>
                <a:gd name="T94" fmla="+- 0 2610 2610"/>
                <a:gd name="T95" fmla="*/ 2610 h 17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404" h="1762">
                  <a:moveTo>
                    <a:pt x="403" y="1761"/>
                  </a:moveTo>
                  <a:lnTo>
                    <a:pt x="361" y="1692"/>
                  </a:lnTo>
                  <a:lnTo>
                    <a:pt x="321" y="1623"/>
                  </a:lnTo>
                  <a:lnTo>
                    <a:pt x="283" y="1552"/>
                  </a:lnTo>
                  <a:lnTo>
                    <a:pt x="248" y="1480"/>
                  </a:lnTo>
                  <a:lnTo>
                    <a:pt x="215" y="1407"/>
                  </a:lnTo>
                  <a:lnTo>
                    <a:pt x="184" y="1333"/>
                  </a:lnTo>
                  <a:lnTo>
                    <a:pt x="156" y="1258"/>
                  </a:lnTo>
                  <a:lnTo>
                    <a:pt x="130" y="1183"/>
                  </a:lnTo>
                  <a:lnTo>
                    <a:pt x="106" y="1107"/>
                  </a:lnTo>
                  <a:lnTo>
                    <a:pt x="85" y="1030"/>
                  </a:lnTo>
                  <a:lnTo>
                    <a:pt x="66" y="953"/>
                  </a:lnTo>
                  <a:lnTo>
                    <a:pt x="49" y="875"/>
                  </a:lnTo>
                  <a:lnTo>
                    <a:pt x="35" y="797"/>
                  </a:lnTo>
                  <a:lnTo>
                    <a:pt x="23" y="718"/>
                  </a:lnTo>
                  <a:lnTo>
                    <a:pt x="13" y="639"/>
                  </a:lnTo>
                  <a:lnTo>
                    <a:pt x="6" y="560"/>
                  </a:lnTo>
                  <a:lnTo>
                    <a:pt x="2" y="480"/>
                  </a:lnTo>
                  <a:lnTo>
                    <a:pt x="0" y="400"/>
                  </a:lnTo>
                  <a:lnTo>
                    <a:pt x="0" y="320"/>
                  </a:lnTo>
                  <a:lnTo>
                    <a:pt x="2" y="240"/>
                  </a:lnTo>
                  <a:lnTo>
                    <a:pt x="8" y="160"/>
                  </a:lnTo>
                  <a:lnTo>
                    <a:pt x="15" y="80"/>
                  </a:lnTo>
                  <a:lnTo>
                    <a:pt x="25" y="0"/>
                  </a:lnTo>
                </a:path>
              </a:pathLst>
            </a:custGeom>
            <a:noFill/>
            <a:ln w="9525">
              <a:solidFill>
                <a:srgbClr val="5185BC"/>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7" name="Freeform 16">
              <a:extLst>
                <a:ext uri="{FF2B5EF4-FFF2-40B4-BE49-F238E27FC236}">
                  <a16:creationId xmlns:a16="http://schemas.microsoft.com/office/drawing/2014/main" id="{A001BAA1-104D-C973-2FC0-5D80F9764057}"/>
                </a:ext>
              </a:extLst>
            </p:cNvPr>
            <p:cNvSpPr>
              <a:spLocks noChangeAspect="1" noEditPoints="1" noChangeArrowheads="1" noChangeShapeType="1" noTextEdit="1"/>
            </p:cNvSpPr>
            <p:nvPr/>
          </p:nvSpPr>
          <p:spPr bwMode="auto">
            <a:xfrm>
              <a:off x="1847" y="1751"/>
              <a:ext cx="2035" cy="841"/>
            </a:xfrm>
            <a:custGeom>
              <a:avLst/>
              <a:gdLst>
                <a:gd name="T0" fmla="+- 0 3741 1847"/>
                <a:gd name="T1" fmla="*/ T0 w 2035"/>
                <a:gd name="T2" fmla="+- 0 1751 1751"/>
                <a:gd name="T3" fmla="*/ 1751 h 841"/>
                <a:gd name="T4" fmla="+- 0 1987 1847"/>
                <a:gd name="T5" fmla="*/ T4 w 2035"/>
                <a:gd name="T6" fmla="+- 0 1751 1751"/>
                <a:gd name="T7" fmla="*/ 1751 h 841"/>
                <a:gd name="T8" fmla="+- 0 1933 1847"/>
                <a:gd name="T9" fmla="*/ T8 w 2035"/>
                <a:gd name="T10" fmla="+- 0 1762 1751"/>
                <a:gd name="T11" fmla="*/ 1762 h 841"/>
                <a:gd name="T12" fmla="+- 0 1888 1847"/>
                <a:gd name="T13" fmla="*/ T12 w 2035"/>
                <a:gd name="T14" fmla="+- 0 1792 1751"/>
                <a:gd name="T15" fmla="*/ 1792 h 841"/>
                <a:gd name="T16" fmla="+- 0 1858 1847"/>
                <a:gd name="T17" fmla="*/ T16 w 2035"/>
                <a:gd name="T18" fmla="+- 0 1837 1751"/>
                <a:gd name="T19" fmla="*/ 1837 h 841"/>
                <a:gd name="T20" fmla="+- 0 1847 1847"/>
                <a:gd name="T21" fmla="*/ T20 w 2035"/>
                <a:gd name="T22" fmla="+- 0 1891 1751"/>
                <a:gd name="T23" fmla="*/ 1891 h 841"/>
                <a:gd name="T24" fmla="+- 0 1847 1847"/>
                <a:gd name="T25" fmla="*/ T24 w 2035"/>
                <a:gd name="T26" fmla="+- 0 2452 1751"/>
                <a:gd name="T27" fmla="*/ 2452 h 841"/>
                <a:gd name="T28" fmla="+- 0 1858 1847"/>
                <a:gd name="T29" fmla="*/ T28 w 2035"/>
                <a:gd name="T30" fmla="+- 0 2506 1751"/>
                <a:gd name="T31" fmla="*/ 2506 h 841"/>
                <a:gd name="T32" fmla="+- 0 1888 1847"/>
                <a:gd name="T33" fmla="*/ T32 w 2035"/>
                <a:gd name="T34" fmla="+- 0 2551 1751"/>
                <a:gd name="T35" fmla="*/ 2551 h 841"/>
                <a:gd name="T36" fmla="+- 0 1933 1847"/>
                <a:gd name="T37" fmla="*/ T36 w 2035"/>
                <a:gd name="T38" fmla="+- 0 2581 1751"/>
                <a:gd name="T39" fmla="*/ 2581 h 841"/>
                <a:gd name="T40" fmla="+- 0 1987 1847"/>
                <a:gd name="T41" fmla="*/ T40 w 2035"/>
                <a:gd name="T42" fmla="+- 0 2592 1751"/>
                <a:gd name="T43" fmla="*/ 2592 h 841"/>
                <a:gd name="T44" fmla="+- 0 3741 1847"/>
                <a:gd name="T45" fmla="*/ T44 w 2035"/>
                <a:gd name="T46" fmla="+- 0 2592 1751"/>
                <a:gd name="T47" fmla="*/ 2592 h 841"/>
                <a:gd name="T48" fmla="+- 0 3796 1847"/>
                <a:gd name="T49" fmla="*/ T48 w 2035"/>
                <a:gd name="T50" fmla="+- 0 2581 1751"/>
                <a:gd name="T51" fmla="*/ 2581 h 841"/>
                <a:gd name="T52" fmla="+- 0 3840 1847"/>
                <a:gd name="T53" fmla="*/ T52 w 2035"/>
                <a:gd name="T54" fmla="+- 0 2551 1751"/>
                <a:gd name="T55" fmla="*/ 2551 h 841"/>
                <a:gd name="T56" fmla="+- 0 3870 1847"/>
                <a:gd name="T57" fmla="*/ T56 w 2035"/>
                <a:gd name="T58" fmla="+- 0 2506 1751"/>
                <a:gd name="T59" fmla="*/ 2506 h 841"/>
                <a:gd name="T60" fmla="+- 0 3881 1847"/>
                <a:gd name="T61" fmla="*/ T60 w 2035"/>
                <a:gd name="T62" fmla="+- 0 2452 1751"/>
                <a:gd name="T63" fmla="*/ 2452 h 841"/>
                <a:gd name="T64" fmla="+- 0 3881 1847"/>
                <a:gd name="T65" fmla="*/ T64 w 2035"/>
                <a:gd name="T66" fmla="+- 0 1891 1751"/>
                <a:gd name="T67" fmla="*/ 1891 h 841"/>
                <a:gd name="T68" fmla="+- 0 3870 1847"/>
                <a:gd name="T69" fmla="*/ T68 w 2035"/>
                <a:gd name="T70" fmla="+- 0 1837 1751"/>
                <a:gd name="T71" fmla="*/ 1837 h 841"/>
                <a:gd name="T72" fmla="+- 0 3840 1847"/>
                <a:gd name="T73" fmla="*/ T72 w 2035"/>
                <a:gd name="T74" fmla="+- 0 1792 1751"/>
                <a:gd name="T75" fmla="*/ 1792 h 841"/>
                <a:gd name="T76" fmla="+- 0 3796 1847"/>
                <a:gd name="T77" fmla="*/ T76 w 2035"/>
                <a:gd name="T78" fmla="+- 0 1762 1751"/>
                <a:gd name="T79" fmla="*/ 1762 h 841"/>
                <a:gd name="T80" fmla="+- 0 3741 1847"/>
                <a:gd name="T81" fmla="*/ T80 w 2035"/>
                <a:gd name="T82" fmla="+- 0 1751 1751"/>
                <a:gd name="T83" fmla="*/ 1751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35" h="841">
                  <a:moveTo>
                    <a:pt x="1894" y="0"/>
                  </a:moveTo>
                  <a:lnTo>
                    <a:pt x="140" y="0"/>
                  </a:lnTo>
                  <a:lnTo>
                    <a:pt x="86" y="11"/>
                  </a:lnTo>
                  <a:lnTo>
                    <a:pt x="41" y="41"/>
                  </a:lnTo>
                  <a:lnTo>
                    <a:pt x="11" y="86"/>
                  </a:lnTo>
                  <a:lnTo>
                    <a:pt x="0" y="140"/>
                  </a:lnTo>
                  <a:lnTo>
                    <a:pt x="0" y="701"/>
                  </a:lnTo>
                  <a:lnTo>
                    <a:pt x="11" y="755"/>
                  </a:lnTo>
                  <a:lnTo>
                    <a:pt x="41" y="800"/>
                  </a:lnTo>
                  <a:lnTo>
                    <a:pt x="86" y="830"/>
                  </a:lnTo>
                  <a:lnTo>
                    <a:pt x="140" y="841"/>
                  </a:lnTo>
                  <a:lnTo>
                    <a:pt x="1894" y="841"/>
                  </a:lnTo>
                  <a:lnTo>
                    <a:pt x="1949" y="830"/>
                  </a:lnTo>
                  <a:lnTo>
                    <a:pt x="1993" y="800"/>
                  </a:lnTo>
                  <a:lnTo>
                    <a:pt x="2023" y="755"/>
                  </a:lnTo>
                  <a:lnTo>
                    <a:pt x="2034" y="701"/>
                  </a:lnTo>
                  <a:lnTo>
                    <a:pt x="2034" y="140"/>
                  </a:lnTo>
                  <a:lnTo>
                    <a:pt x="2023" y="86"/>
                  </a:lnTo>
                  <a:lnTo>
                    <a:pt x="1993" y="41"/>
                  </a:lnTo>
                  <a:lnTo>
                    <a:pt x="1949" y="11"/>
                  </a:lnTo>
                  <a:lnTo>
                    <a:pt x="1894" y="0"/>
                  </a:lnTo>
                  <a:close/>
                </a:path>
              </a:pathLst>
            </a:custGeom>
            <a:solidFill>
              <a:srgbClr val="4AAC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a:extLst>
                <a:ext uri="{FF2B5EF4-FFF2-40B4-BE49-F238E27FC236}">
                  <a16:creationId xmlns:a16="http://schemas.microsoft.com/office/drawing/2014/main" id="{5CF8A990-9AFF-8B1D-CDAE-124C454EA37F}"/>
                </a:ext>
              </a:extLst>
            </p:cNvPr>
            <p:cNvSpPr>
              <a:spLocks noChangeAspect="1" noEditPoints="1" noChangeArrowheads="1" noChangeShapeType="1" noTextEdit="1"/>
            </p:cNvSpPr>
            <p:nvPr/>
          </p:nvSpPr>
          <p:spPr bwMode="auto">
            <a:xfrm>
              <a:off x="1847" y="1751"/>
              <a:ext cx="2035" cy="841"/>
            </a:xfrm>
            <a:custGeom>
              <a:avLst/>
              <a:gdLst>
                <a:gd name="T0" fmla="+- 0 1847 1847"/>
                <a:gd name="T1" fmla="*/ T0 w 2035"/>
                <a:gd name="T2" fmla="+- 0 1891 1751"/>
                <a:gd name="T3" fmla="*/ 1891 h 841"/>
                <a:gd name="T4" fmla="+- 0 1858 1847"/>
                <a:gd name="T5" fmla="*/ T4 w 2035"/>
                <a:gd name="T6" fmla="+- 0 1837 1751"/>
                <a:gd name="T7" fmla="*/ 1837 h 841"/>
                <a:gd name="T8" fmla="+- 0 1888 1847"/>
                <a:gd name="T9" fmla="*/ T8 w 2035"/>
                <a:gd name="T10" fmla="+- 0 1792 1751"/>
                <a:gd name="T11" fmla="*/ 1792 h 841"/>
                <a:gd name="T12" fmla="+- 0 1933 1847"/>
                <a:gd name="T13" fmla="*/ T12 w 2035"/>
                <a:gd name="T14" fmla="+- 0 1762 1751"/>
                <a:gd name="T15" fmla="*/ 1762 h 841"/>
                <a:gd name="T16" fmla="+- 0 1987 1847"/>
                <a:gd name="T17" fmla="*/ T16 w 2035"/>
                <a:gd name="T18" fmla="+- 0 1751 1751"/>
                <a:gd name="T19" fmla="*/ 1751 h 841"/>
                <a:gd name="T20" fmla="+- 0 3741 1847"/>
                <a:gd name="T21" fmla="*/ T20 w 2035"/>
                <a:gd name="T22" fmla="+- 0 1751 1751"/>
                <a:gd name="T23" fmla="*/ 1751 h 841"/>
                <a:gd name="T24" fmla="+- 0 3796 1847"/>
                <a:gd name="T25" fmla="*/ T24 w 2035"/>
                <a:gd name="T26" fmla="+- 0 1762 1751"/>
                <a:gd name="T27" fmla="*/ 1762 h 841"/>
                <a:gd name="T28" fmla="+- 0 3840 1847"/>
                <a:gd name="T29" fmla="*/ T28 w 2035"/>
                <a:gd name="T30" fmla="+- 0 1792 1751"/>
                <a:gd name="T31" fmla="*/ 1792 h 841"/>
                <a:gd name="T32" fmla="+- 0 3870 1847"/>
                <a:gd name="T33" fmla="*/ T32 w 2035"/>
                <a:gd name="T34" fmla="+- 0 1837 1751"/>
                <a:gd name="T35" fmla="*/ 1837 h 841"/>
                <a:gd name="T36" fmla="+- 0 3881 1847"/>
                <a:gd name="T37" fmla="*/ T36 w 2035"/>
                <a:gd name="T38" fmla="+- 0 1891 1751"/>
                <a:gd name="T39" fmla="*/ 1891 h 841"/>
                <a:gd name="T40" fmla="+- 0 3881 1847"/>
                <a:gd name="T41" fmla="*/ T40 w 2035"/>
                <a:gd name="T42" fmla="+- 0 2452 1751"/>
                <a:gd name="T43" fmla="*/ 2452 h 841"/>
                <a:gd name="T44" fmla="+- 0 3870 1847"/>
                <a:gd name="T45" fmla="*/ T44 w 2035"/>
                <a:gd name="T46" fmla="+- 0 2506 1751"/>
                <a:gd name="T47" fmla="*/ 2506 h 841"/>
                <a:gd name="T48" fmla="+- 0 3840 1847"/>
                <a:gd name="T49" fmla="*/ T48 w 2035"/>
                <a:gd name="T50" fmla="+- 0 2551 1751"/>
                <a:gd name="T51" fmla="*/ 2551 h 841"/>
                <a:gd name="T52" fmla="+- 0 3796 1847"/>
                <a:gd name="T53" fmla="*/ T52 w 2035"/>
                <a:gd name="T54" fmla="+- 0 2581 1751"/>
                <a:gd name="T55" fmla="*/ 2581 h 841"/>
                <a:gd name="T56" fmla="+- 0 3741 1847"/>
                <a:gd name="T57" fmla="*/ T56 w 2035"/>
                <a:gd name="T58" fmla="+- 0 2592 1751"/>
                <a:gd name="T59" fmla="*/ 2592 h 841"/>
                <a:gd name="T60" fmla="+- 0 1987 1847"/>
                <a:gd name="T61" fmla="*/ T60 w 2035"/>
                <a:gd name="T62" fmla="+- 0 2592 1751"/>
                <a:gd name="T63" fmla="*/ 2592 h 841"/>
                <a:gd name="T64" fmla="+- 0 1933 1847"/>
                <a:gd name="T65" fmla="*/ T64 w 2035"/>
                <a:gd name="T66" fmla="+- 0 2581 1751"/>
                <a:gd name="T67" fmla="*/ 2581 h 841"/>
                <a:gd name="T68" fmla="+- 0 1888 1847"/>
                <a:gd name="T69" fmla="*/ T68 w 2035"/>
                <a:gd name="T70" fmla="+- 0 2551 1751"/>
                <a:gd name="T71" fmla="*/ 2551 h 841"/>
                <a:gd name="T72" fmla="+- 0 1858 1847"/>
                <a:gd name="T73" fmla="*/ T72 w 2035"/>
                <a:gd name="T74" fmla="+- 0 2506 1751"/>
                <a:gd name="T75" fmla="*/ 2506 h 841"/>
                <a:gd name="T76" fmla="+- 0 1847 1847"/>
                <a:gd name="T77" fmla="*/ T76 w 2035"/>
                <a:gd name="T78" fmla="+- 0 2452 1751"/>
                <a:gd name="T79" fmla="*/ 2452 h 841"/>
                <a:gd name="T80" fmla="+- 0 1847 1847"/>
                <a:gd name="T81" fmla="*/ T80 w 2035"/>
                <a:gd name="T82" fmla="+- 0 1891 1751"/>
                <a:gd name="T83" fmla="*/ 1891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35" h="841">
                  <a:moveTo>
                    <a:pt x="0" y="140"/>
                  </a:moveTo>
                  <a:lnTo>
                    <a:pt x="11" y="86"/>
                  </a:lnTo>
                  <a:lnTo>
                    <a:pt x="41" y="41"/>
                  </a:lnTo>
                  <a:lnTo>
                    <a:pt x="86" y="11"/>
                  </a:lnTo>
                  <a:lnTo>
                    <a:pt x="140" y="0"/>
                  </a:lnTo>
                  <a:lnTo>
                    <a:pt x="1894" y="0"/>
                  </a:lnTo>
                  <a:lnTo>
                    <a:pt x="1949" y="11"/>
                  </a:lnTo>
                  <a:lnTo>
                    <a:pt x="1993" y="41"/>
                  </a:lnTo>
                  <a:lnTo>
                    <a:pt x="2023" y="86"/>
                  </a:lnTo>
                  <a:lnTo>
                    <a:pt x="2034" y="140"/>
                  </a:lnTo>
                  <a:lnTo>
                    <a:pt x="2034" y="701"/>
                  </a:lnTo>
                  <a:lnTo>
                    <a:pt x="2023" y="755"/>
                  </a:lnTo>
                  <a:lnTo>
                    <a:pt x="1993" y="800"/>
                  </a:lnTo>
                  <a:lnTo>
                    <a:pt x="1949" y="830"/>
                  </a:lnTo>
                  <a:lnTo>
                    <a:pt x="1894" y="841"/>
                  </a:lnTo>
                  <a:lnTo>
                    <a:pt x="140" y="841"/>
                  </a:lnTo>
                  <a:lnTo>
                    <a:pt x="86" y="830"/>
                  </a:lnTo>
                  <a:lnTo>
                    <a:pt x="41" y="800"/>
                  </a:lnTo>
                  <a:lnTo>
                    <a:pt x="11" y="755"/>
                  </a:lnTo>
                  <a:lnTo>
                    <a:pt x="0" y="701"/>
                  </a:lnTo>
                  <a:lnTo>
                    <a:pt x="0" y="140"/>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9" name="Freeform 18">
              <a:extLst>
                <a:ext uri="{FF2B5EF4-FFF2-40B4-BE49-F238E27FC236}">
                  <a16:creationId xmlns:a16="http://schemas.microsoft.com/office/drawing/2014/main" id="{18F24458-6873-42B8-D226-12183901E1B7}"/>
                </a:ext>
              </a:extLst>
            </p:cNvPr>
            <p:cNvSpPr>
              <a:spLocks noChangeAspect="1" noEditPoints="1" noChangeArrowheads="1" noChangeShapeType="1" noTextEdit="1"/>
            </p:cNvSpPr>
            <p:nvPr/>
          </p:nvSpPr>
          <p:spPr bwMode="auto">
            <a:xfrm>
              <a:off x="3051" y="576"/>
              <a:ext cx="1274" cy="1159"/>
            </a:xfrm>
            <a:custGeom>
              <a:avLst/>
              <a:gdLst>
                <a:gd name="T0" fmla="+- 0 3051 3051"/>
                <a:gd name="T1" fmla="*/ T0 w 1274"/>
                <a:gd name="T2" fmla="+- 0 1736 577"/>
                <a:gd name="T3" fmla="*/ 1736 h 1159"/>
                <a:gd name="T4" fmla="+- 0 3090 3051"/>
                <a:gd name="T5" fmla="*/ T4 w 1274"/>
                <a:gd name="T6" fmla="+- 0 1666 577"/>
                <a:gd name="T7" fmla="*/ 1666 h 1159"/>
                <a:gd name="T8" fmla="+- 0 3132 3051"/>
                <a:gd name="T9" fmla="*/ T8 w 1274"/>
                <a:gd name="T10" fmla="+- 0 1597 577"/>
                <a:gd name="T11" fmla="*/ 1597 h 1159"/>
                <a:gd name="T12" fmla="+- 0 3175 3051"/>
                <a:gd name="T13" fmla="*/ T12 w 1274"/>
                <a:gd name="T14" fmla="+- 0 1530 577"/>
                <a:gd name="T15" fmla="*/ 1530 h 1159"/>
                <a:gd name="T16" fmla="+- 0 3220 3051"/>
                <a:gd name="T17" fmla="*/ T16 w 1274"/>
                <a:gd name="T18" fmla="+- 0 1464 577"/>
                <a:gd name="T19" fmla="*/ 1464 h 1159"/>
                <a:gd name="T20" fmla="+- 0 3268 3051"/>
                <a:gd name="T21" fmla="*/ T20 w 1274"/>
                <a:gd name="T22" fmla="+- 0 1400 577"/>
                <a:gd name="T23" fmla="*/ 1400 h 1159"/>
                <a:gd name="T24" fmla="+- 0 3317 3051"/>
                <a:gd name="T25" fmla="*/ T24 w 1274"/>
                <a:gd name="T26" fmla="+- 0 1337 577"/>
                <a:gd name="T27" fmla="*/ 1337 h 1159"/>
                <a:gd name="T28" fmla="+- 0 3368 3051"/>
                <a:gd name="T29" fmla="*/ T28 w 1274"/>
                <a:gd name="T30" fmla="+- 0 1276 577"/>
                <a:gd name="T31" fmla="*/ 1276 h 1159"/>
                <a:gd name="T32" fmla="+- 0 3421 3051"/>
                <a:gd name="T33" fmla="*/ T32 w 1274"/>
                <a:gd name="T34" fmla="+- 0 1216 577"/>
                <a:gd name="T35" fmla="*/ 1216 h 1159"/>
                <a:gd name="T36" fmla="+- 0 3475 3051"/>
                <a:gd name="T37" fmla="*/ T36 w 1274"/>
                <a:gd name="T38" fmla="+- 0 1159 577"/>
                <a:gd name="T39" fmla="*/ 1159 h 1159"/>
                <a:gd name="T40" fmla="+- 0 3531 3051"/>
                <a:gd name="T41" fmla="*/ T40 w 1274"/>
                <a:gd name="T42" fmla="+- 0 1102 577"/>
                <a:gd name="T43" fmla="*/ 1102 h 1159"/>
                <a:gd name="T44" fmla="+- 0 3589 3051"/>
                <a:gd name="T45" fmla="*/ T44 w 1274"/>
                <a:gd name="T46" fmla="+- 0 1048 577"/>
                <a:gd name="T47" fmla="*/ 1048 h 1159"/>
                <a:gd name="T48" fmla="+- 0 3649 3051"/>
                <a:gd name="T49" fmla="*/ T48 w 1274"/>
                <a:gd name="T50" fmla="+- 0 996 577"/>
                <a:gd name="T51" fmla="*/ 996 h 1159"/>
                <a:gd name="T52" fmla="+- 0 3710 3051"/>
                <a:gd name="T53" fmla="*/ T52 w 1274"/>
                <a:gd name="T54" fmla="+- 0 945 577"/>
                <a:gd name="T55" fmla="*/ 945 h 1159"/>
                <a:gd name="T56" fmla="+- 0 3773 3051"/>
                <a:gd name="T57" fmla="*/ T56 w 1274"/>
                <a:gd name="T58" fmla="+- 0 896 577"/>
                <a:gd name="T59" fmla="*/ 896 h 1159"/>
                <a:gd name="T60" fmla="+- 0 3837 3051"/>
                <a:gd name="T61" fmla="*/ T60 w 1274"/>
                <a:gd name="T62" fmla="+- 0 849 577"/>
                <a:gd name="T63" fmla="*/ 849 h 1159"/>
                <a:gd name="T64" fmla="+- 0 3902 3051"/>
                <a:gd name="T65" fmla="*/ T64 w 1274"/>
                <a:gd name="T66" fmla="+- 0 804 577"/>
                <a:gd name="T67" fmla="*/ 804 h 1159"/>
                <a:gd name="T68" fmla="+- 0 3969 3051"/>
                <a:gd name="T69" fmla="*/ T68 w 1274"/>
                <a:gd name="T70" fmla="+- 0 761 577"/>
                <a:gd name="T71" fmla="*/ 761 h 1159"/>
                <a:gd name="T72" fmla="+- 0 4038 3051"/>
                <a:gd name="T73" fmla="*/ T72 w 1274"/>
                <a:gd name="T74" fmla="+- 0 720 577"/>
                <a:gd name="T75" fmla="*/ 720 h 1159"/>
                <a:gd name="T76" fmla="+- 0 4108 3051"/>
                <a:gd name="T77" fmla="*/ T76 w 1274"/>
                <a:gd name="T78" fmla="+- 0 681 577"/>
                <a:gd name="T79" fmla="*/ 681 h 1159"/>
                <a:gd name="T80" fmla="+- 0 4179 3051"/>
                <a:gd name="T81" fmla="*/ T80 w 1274"/>
                <a:gd name="T82" fmla="+- 0 644 577"/>
                <a:gd name="T83" fmla="*/ 644 h 1159"/>
                <a:gd name="T84" fmla="+- 0 4251 3051"/>
                <a:gd name="T85" fmla="*/ T84 w 1274"/>
                <a:gd name="T86" fmla="+- 0 609 577"/>
                <a:gd name="T87" fmla="*/ 609 h 1159"/>
                <a:gd name="T88" fmla="+- 0 4324 3051"/>
                <a:gd name="T89" fmla="*/ T88 w 1274"/>
                <a:gd name="T90" fmla="+- 0 577 577"/>
                <a:gd name="T91" fmla="*/ 577 h 1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274" h="1159">
                  <a:moveTo>
                    <a:pt x="0" y="1159"/>
                  </a:moveTo>
                  <a:lnTo>
                    <a:pt x="39" y="1089"/>
                  </a:lnTo>
                  <a:lnTo>
                    <a:pt x="81" y="1020"/>
                  </a:lnTo>
                  <a:lnTo>
                    <a:pt x="124" y="953"/>
                  </a:lnTo>
                  <a:lnTo>
                    <a:pt x="169" y="887"/>
                  </a:lnTo>
                  <a:lnTo>
                    <a:pt x="217" y="823"/>
                  </a:lnTo>
                  <a:lnTo>
                    <a:pt x="266" y="760"/>
                  </a:lnTo>
                  <a:lnTo>
                    <a:pt x="317" y="699"/>
                  </a:lnTo>
                  <a:lnTo>
                    <a:pt x="370" y="639"/>
                  </a:lnTo>
                  <a:lnTo>
                    <a:pt x="424" y="582"/>
                  </a:lnTo>
                  <a:lnTo>
                    <a:pt x="480" y="525"/>
                  </a:lnTo>
                  <a:lnTo>
                    <a:pt x="538" y="471"/>
                  </a:lnTo>
                  <a:lnTo>
                    <a:pt x="598" y="419"/>
                  </a:lnTo>
                  <a:lnTo>
                    <a:pt x="659" y="368"/>
                  </a:lnTo>
                  <a:lnTo>
                    <a:pt x="722" y="319"/>
                  </a:lnTo>
                  <a:lnTo>
                    <a:pt x="786" y="272"/>
                  </a:lnTo>
                  <a:lnTo>
                    <a:pt x="851" y="227"/>
                  </a:lnTo>
                  <a:lnTo>
                    <a:pt x="918" y="184"/>
                  </a:lnTo>
                  <a:lnTo>
                    <a:pt x="987" y="143"/>
                  </a:lnTo>
                  <a:lnTo>
                    <a:pt x="1057" y="104"/>
                  </a:lnTo>
                  <a:lnTo>
                    <a:pt x="1128" y="67"/>
                  </a:lnTo>
                  <a:lnTo>
                    <a:pt x="1200" y="32"/>
                  </a:lnTo>
                  <a:lnTo>
                    <a:pt x="1273" y="0"/>
                  </a:lnTo>
                </a:path>
              </a:pathLst>
            </a:custGeom>
            <a:noFill/>
            <a:ln w="9525">
              <a:solidFill>
                <a:srgbClr val="4AACC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sp>
        <p:nvSpPr>
          <p:cNvPr id="20" name="Title 1">
            <a:extLst>
              <a:ext uri="{FF2B5EF4-FFF2-40B4-BE49-F238E27FC236}">
                <a16:creationId xmlns:a16="http://schemas.microsoft.com/office/drawing/2014/main" id="{46AA63D6-1BC9-0C80-D09A-022E4B5FC1EC}"/>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Internal Financial Control (IFC)</a:t>
            </a:r>
          </a:p>
        </p:txBody>
      </p:sp>
      <p:sp>
        <p:nvSpPr>
          <p:cNvPr id="22" name="TextBox 21">
            <a:extLst>
              <a:ext uri="{FF2B5EF4-FFF2-40B4-BE49-F238E27FC236}">
                <a16:creationId xmlns:a16="http://schemas.microsoft.com/office/drawing/2014/main" id="{437A6DB0-FAAB-3B51-DE76-B04DCCFA22B3}"/>
              </a:ext>
            </a:extLst>
          </p:cNvPr>
          <p:cNvSpPr txBox="1"/>
          <p:nvPr/>
        </p:nvSpPr>
        <p:spPr>
          <a:xfrm>
            <a:off x="5505265" y="1533341"/>
            <a:ext cx="1711960" cy="577081"/>
          </a:xfrm>
          <a:prstGeom prst="rect">
            <a:avLst/>
          </a:prstGeom>
          <a:noFill/>
        </p:spPr>
        <p:txBody>
          <a:bodyPr wrap="square">
            <a:spAutoFit/>
          </a:bodyPr>
          <a:lstStyle/>
          <a:p>
            <a:pPr algn="ctr"/>
            <a:r>
              <a:rPr lang="en-US" sz="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5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Accuracy and</a:t>
            </a:r>
            <a:r>
              <a:rPr lang="en-US" sz="1050"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5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completeness of              Accounting Records</a:t>
            </a:r>
            <a:r>
              <a:rPr lang="en-IN" sz="1050" dirty="0">
                <a:effectLst/>
              </a:rPr>
              <a:t> </a:t>
            </a:r>
            <a:endParaRPr lang="en-US" sz="1050" dirty="0"/>
          </a:p>
        </p:txBody>
      </p:sp>
      <p:sp>
        <p:nvSpPr>
          <p:cNvPr id="24" name="TextBox 23">
            <a:extLst>
              <a:ext uri="{FF2B5EF4-FFF2-40B4-BE49-F238E27FC236}">
                <a16:creationId xmlns:a16="http://schemas.microsoft.com/office/drawing/2014/main" id="{A8AC16D5-C543-9B96-4F72-611E2C889C13}"/>
              </a:ext>
            </a:extLst>
          </p:cNvPr>
          <p:cNvSpPr txBox="1"/>
          <p:nvPr/>
        </p:nvSpPr>
        <p:spPr>
          <a:xfrm>
            <a:off x="7260094" y="2779290"/>
            <a:ext cx="2112505" cy="415498"/>
          </a:xfrm>
          <a:prstGeom prst="rect">
            <a:avLst/>
          </a:prstGeom>
          <a:noFill/>
        </p:spPr>
        <p:txBody>
          <a:bodyPr wrap="square">
            <a:spAutoFit/>
          </a:bodyPr>
          <a:lstStyle/>
          <a:p>
            <a:r>
              <a:rPr lang="en-US" sz="105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Prevention </a:t>
            </a:r>
            <a:r>
              <a:rPr lang="en-US" sz="1050" dirty="0">
                <a:solidFill>
                  <a:srgbClr val="FFFFFF"/>
                </a:solidFill>
                <a:latin typeface="Calibri" panose="020F0502020204030204" pitchFamily="34" charset="0"/>
                <a:ea typeface="Calibri" panose="020F0502020204030204" pitchFamily="34" charset="0"/>
                <a:cs typeface="Calibri" panose="020F0502020204030204" pitchFamily="34" charset="0"/>
              </a:rPr>
              <a:t>&amp;</a:t>
            </a:r>
            <a:r>
              <a:rPr lang="en-US" sz="1050"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5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detection </a:t>
            </a:r>
          </a:p>
          <a:p>
            <a:r>
              <a:rPr lang="en-US" sz="105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of frauds </a:t>
            </a:r>
            <a:r>
              <a:rPr lang="en-US" sz="1050" spc="-24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5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and</a:t>
            </a:r>
            <a:r>
              <a:rPr lang="en-US" sz="1050"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5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errors</a:t>
            </a:r>
            <a:r>
              <a:rPr lang="en-IN" sz="1050" dirty="0">
                <a:effectLst/>
              </a:rPr>
              <a:t> </a:t>
            </a:r>
            <a:endParaRPr lang="en-US" sz="1050" dirty="0"/>
          </a:p>
        </p:txBody>
      </p:sp>
      <p:sp>
        <p:nvSpPr>
          <p:cNvPr id="28" name="TextBox 27">
            <a:extLst>
              <a:ext uri="{FF2B5EF4-FFF2-40B4-BE49-F238E27FC236}">
                <a16:creationId xmlns:a16="http://schemas.microsoft.com/office/drawing/2014/main" id="{F4BF1B03-350C-62E4-A9C9-799237A8B56D}"/>
              </a:ext>
            </a:extLst>
          </p:cNvPr>
          <p:cNvSpPr txBox="1"/>
          <p:nvPr/>
        </p:nvSpPr>
        <p:spPr>
          <a:xfrm>
            <a:off x="3042427" y="2701135"/>
            <a:ext cx="2295012" cy="590931"/>
          </a:xfrm>
          <a:prstGeom prst="rect">
            <a:avLst/>
          </a:prstGeom>
          <a:noFill/>
        </p:spPr>
        <p:txBody>
          <a:bodyPr wrap="square">
            <a:spAutoFit/>
          </a:bodyPr>
          <a:lstStyle/>
          <a:p>
            <a:pPr marL="1275715" indent="-635" algn="ctr">
              <a:lnSpc>
                <a:spcPct val="90000"/>
              </a:lnSpc>
              <a:spcBef>
                <a:spcPts val="385"/>
              </a:spcBef>
              <a:spcAft>
                <a:spcPts val="0"/>
              </a:spcAft>
            </a:pPr>
            <a:r>
              <a:rPr lang="en-US" sz="9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Timely preparation</a:t>
            </a:r>
            <a:r>
              <a:rPr lang="en-US" sz="900" spc="-23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9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of reliable financial</a:t>
            </a:r>
            <a:r>
              <a:rPr lang="en-US" sz="900" spc="-23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9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information</a:t>
            </a:r>
            <a:endParaRPr lang="en-IN"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8E85C3C1-EED6-0D54-5AE6-7305C21E2FC5}"/>
              </a:ext>
            </a:extLst>
          </p:cNvPr>
          <p:cNvSpPr txBox="1"/>
          <p:nvPr/>
        </p:nvSpPr>
        <p:spPr>
          <a:xfrm>
            <a:off x="7037070" y="4254419"/>
            <a:ext cx="2112505" cy="553998"/>
          </a:xfrm>
          <a:prstGeom prst="rect">
            <a:avLst/>
          </a:prstGeom>
          <a:noFill/>
        </p:spPr>
        <p:txBody>
          <a:bodyPr wrap="square">
            <a:spAutoFit/>
          </a:bodyPr>
          <a:lstStyle/>
          <a:p>
            <a:endParaRPr lang="en-US" sz="1000" spc="-5"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r>
              <a:rPr lang="en-US" sz="1000"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000"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Safeguarding</a:t>
            </a:r>
            <a:r>
              <a:rPr lang="en-US" sz="1000" spc="-23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000" spc="-235" dirty="0">
              <a:solidFill>
                <a:srgbClr val="FFFFFF"/>
              </a:solidFill>
              <a:latin typeface="Calibri" panose="020F0502020204030204" pitchFamily="34" charset="0"/>
              <a:ea typeface="Calibri" panose="020F0502020204030204" pitchFamily="34" charset="0"/>
              <a:cs typeface="Calibri" panose="020F0502020204030204" pitchFamily="34" charset="0"/>
            </a:endParaRPr>
          </a:p>
          <a:p>
            <a:r>
              <a:rPr lang="en-US" sz="1000" spc="-1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assets</a:t>
            </a:r>
            <a:r>
              <a:rPr lang="en-IN" sz="1000" dirty="0">
                <a:effectLst/>
              </a:rPr>
              <a:t> </a:t>
            </a:r>
            <a:endParaRPr lang="en-US" sz="1000" dirty="0"/>
          </a:p>
        </p:txBody>
      </p:sp>
      <p:sp>
        <p:nvSpPr>
          <p:cNvPr id="44" name="TextBox 43">
            <a:extLst>
              <a:ext uri="{FF2B5EF4-FFF2-40B4-BE49-F238E27FC236}">
                <a16:creationId xmlns:a16="http://schemas.microsoft.com/office/drawing/2014/main" id="{73186EE3-C8EE-E53F-2EC6-84B062C67928}"/>
              </a:ext>
            </a:extLst>
          </p:cNvPr>
          <p:cNvSpPr txBox="1"/>
          <p:nvPr/>
        </p:nvSpPr>
        <p:spPr>
          <a:xfrm>
            <a:off x="4754448" y="4392920"/>
            <a:ext cx="1539240" cy="707886"/>
          </a:xfrm>
          <a:prstGeom prst="rect">
            <a:avLst/>
          </a:prstGeom>
          <a:noFill/>
        </p:spPr>
        <p:txBody>
          <a:bodyPr wrap="square">
            <a:spAutoFit/>
          </a:bodyPr>
          <a:lstStyle/>
          <a:p>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Policies &amp; Procedures for ensuring orderly and</a:t>
            </a:r>
            <a:r>
              <a:rPr lang="en-US" sz="1000"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efficient conduct of its</a:t>
            </a:r>
            <a:r>
              <a:rPr lang="en-US" sz="1000" spc="5"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business</a:t>
            </a:r>
            <a:r>
              <a:rPr lang="en-IN" sz="1000" dirty="0">
                <a:effectLst/>
              </a:rPr>
              <a:t> </a:t>
            </a:r>
            <a:endParaRPr lang="en-US" sz="1000" dirty="0"/>
          </a:p>
        </p:txBody>
      </p:sp>
    </p:spTree>
    <p:extLst>
      <p:ext uri="{BB962C8B-B14F-4D97-AF65-F5344CB8AC3E}">
        <p14:creationId xmlns:p14="http://schemas.microsoft.com/office/powerpoint/2010/main" val="587869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3">
            <a:extLst>
              <a:ext uri="{FF2B5EF4-FFF2-40B4-BE49-F238E27FC236}">
                <a16:creationId xmlns:a16="http://schemas.microsoft.com/office/drawing/2014/main" id="{1031BCBE-74C9-AC1A-D7E3-C7EC7FF1E124}"/>
              </a:ext>
            </a:extLst>
          </p:cNvPr>
          <p:cNvSpPr txBox="1">
            <a:spLocks noChangeAspect="1" noEditPoints="1" noChangeArrowheads="1" noChangeShapeType="1" noTextEdit="1"/>
          </p:cNvSpPr>
          <p:nvPr/>
        </p:nvSpPr>
        <p:spPr bwMode="auto">
          <a:xfrm>
            <a:off x="5023384" y="692837"/>
            <a:ext cx="2094868" cy="563245"/>
          </a:xfrm>
          <a:prstGeom prst="rect">
            <a:avLst/>
          </a:prstGeom>
          <a:solidFill>
            <a:srgbClr val="375F9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5"/>
              </a:spcBef>
            </a:pPr>
            <a:r>
              <a:rPr lang="en-US" sz="1200" b="1">
                <a:effectLst/>
                <a:latin typeface="Calibri" panose="020F0502020204030204" pitchFamily="34" charset="0"/>
                <a:ea typeface="Calibri" panose="020F0502020204030204" pitchFamily="34" charset="0"/>
                <a:cs typeface="Calibri" panose="020F0502020204030204" pitchFamily="34" charset="0"/>
              </a:rPr>
              <a:t> </a:t>
            </a:r>
            <a:endParaRPr lang="en-IN" sz="1200">
              <a:effectLst/>
              <a:latin typeface="Calibri" panose="020F0502020204030204" pitchFamily="34" charset="0"/>
              <a:ea typeface="Calibri" panose="020F0502020204030204" pitchFamily="34" charset="0"/>
              <a:cs typeface="Calibri" panose="020F0502020204030204" pitchFamily="34" charset="0"/>
            </a:endParaRPr>
          </a:p>
          <a:p>
            <a:pPr marL="218440"/>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Financial</a:t>
            </a:r>
            <a:r>
              <a:rPr lang="en-US" sz="12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Statements</a:t>
            </a:r>
            <a:endParaRPr lang="en-IN"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 Box 44">
            <a:extLst>
              <a:ext uri="{FF2B5EF4-FFF2-40B4-BE49-F238E27FC236}">
                <a16:creationId xmlns:a16="http://schemas.microsoft.com/office/drawing/2014/main" id="{1E65B9F9-FC52-D2CB-4070-DBC48EE6587E}"/>
              </a:ext>
            </a:extLst>
          </p:cNvPr>
          <p:cNvSpPr txBox="1">
            <a:spLocks noChangeAspect="1" noEditPoints="1" noChangeArrowheads="1" noChangeShapeType="1" noTextEdit="1"/>
          </p:cNvSpPr>
          <p:nvPr/>
        </p:nvSpPr>
        <p:spPr bwMode="auto">
          <a:xfrm>
            <a:off x="5069506" y="2132872"/>
            <a:ext cx="2133266" cy="572592"/>
          </a:xfrm>
          <a:prstGeom prst="rect">
            <a:avLst/>
          </a:prstGeom>
          <a:solidFill>
            <a:srgbClr val="4F81BC"/>
          </a:solidFill>
          <a:ln w="25400">
            <a:solidFill>
              <a:srgbClr val="385D89"/>
            </a:solidFill>
            <a:miter lim="800000"/>
            <a:headEnd/>
            <a:tailEnd/>
          </a:ln>
        </p:spPr>
        <p:txBody>
          <a:bodyPr rot="0" vert="horz" wrap="square" lIns="0" tIns="0" rIns="0" bIns="0" anchor="t" anchorCtr="0" upright="1">
            <a:noAutofit/>
          </a:bodyPr>
          <a:lstStyle/>
          <a:p>
            <a:r>
              <a:rPr lang="en-US" sz="1050">
                <a:effectLst/>
                <a:latin typeface="Calibri" panose="020F0502020204030204" pitchFamily="34" charset="0"/>
                <a:ea typeface="Calibri" panose="020F0502020204030204" pitchFamily="34" charset="0"/>
                <a:cs typeface="Calibri" panose="020F0502020204030204" pitchFamily="34" charset="0"/>
              </a:rPr>
              <a:t> </a:t>
            </a:r>
            <a:endParaRPr lang="en-IN" sz="1200">
              <a:effectLst/>
              <a:latin typeface="Calibri" panose="020F0502020204030204" pitchFamily="34" charset="0"/>
              <a:ea typeface="Calibri" panose="020F0502020204030204" pitchFamily="34" charset="0"/>
              <a:cs typeface="Calibri" panose="020F0502020204030204" pitchFamily="34" charset="0"/>
            </a:endParaRPr>
          </a:p>
          <a:p>
            <a:pPr marL="349250">
              <a:spcBef>
                <a:spcPts val="5"/>
              </a:spcBef>
              <a:spcAft>
                <a:spcPts val="0"/>
              </a:spcAft>
            </a:pP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Assertions</a:t>
            </a:r>
            <a:endParaRPr lang="en-IN"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BEB0233B-9A09-A4D7-A049-FFDB2A534BFE}"/>
              </a:ext>
            </a:extLst>
          </p:cNvPr>
          <p:cNvSpPr>
            <a:spLocks noChangeAspect="1" noEditPoints="1" noChangeArrowheads="1" noChangeShapeType="1" noTextEdit="1"/>
          </p:cNvSpPr>
          <p:nvPr/>
        </p:nvSpPr>
        <p:spPr bwMode="auto">
          <a:xfrm>
            <a:off x="5720576" y="1321309"/>
            <a:ext cx="613718" cy="788071"/>
          </a:xfrm>
          <a:custGeom>
            <a:avLst/>
            <a:gdLst>
              <a:gd name="T0" fmla="*/ 0 w 278"/>
              <a:gd name="T1" fmla="*/ 522605 h 1074"/>
              <a:gd name="T2" fmla="*/ 43815 w 278"/>
              <a:gd name="T3" fmla="*/ 522605 h 1074"/>
              <a:gd name="T4" fmla="*/ 43815 w 278"/>
              <a:gd name="T5" fmla="*/ -70485 h 1074"/>
              <a:gd name="T6" fmla="*/ 132080 w 278"/>
              <a:gd name="T7" fmla="*/ -70485 h 1074"/>
              <a:gd name="T8" fmla="*/ 132080 w 278"/>
              <a:gd name="T9" fmla="*/ 522605 h 1074"/>
              <a:gd name="T10" fmla="*/ 176530 w 278"/>
              <a:gd name="T11" fmla="*/ 522605 h 1074"/>
              <a:gd name="T12" fmla="*/ 88265 w 278"/>
              <a:gd name="T13" fmla="*/ 610870 h 1074"/>
              <a:gd name="T14" fmla="*/ 0 w 278"/>
              <a:gd name="T15" fmla="*/ 522605 h 10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074">
                <a:moveTo>
                  <a:pt x="0" y="934"/>
                </a:moveTo>
                <a:lnTo>
                  <a:pt x="69" y="934"/>
                </a:lnTo>
                <a:lnTo>
                  <a:pt x="69" y="0"/>
                </a:lnTo>
                <a:lnTo>
                  <a:pt x="208" y="0"/>
                </a:lnTo>
                <a:lnTo>
                  <a:pt x="208" y="934"/>
                </a:lnTo>
                <a:lnTo>
                  <a:pt x="278" y="934"/>
                </a:lnTo>
                <a:lnTo>
                  <a:pt x="139" y="1073"/>
                </a:lnTo>
                <a:lnTo>
                  <a:pt x="0" y="934"/>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0" name="Text Box 43">
            <a:extLst>
              <a:ext uri="{FF2B5EF4-FFF2-40B4-BE49-F238E27FC236}">
                <a16:creationId xmlns:a16="http://schemas.microsoft.com/office/drawing/2014/main" id="{35C4B93A-DCE6-D4D8-BF70-090E0780FF37}"/>
              </a:ext>
            </a:extLst>
          </p:cNvPr>
          <p:cNvSpPr txBox="1">
            <a:spLocks noChangeAspect="1" noEditPoints="1" noChangeArrowheads="1" noChangeShapeType="1" noTextEdit="1"/>
          </p:cNvSpPr>
          <p:nvPr/>
        </p:nvSpPr>
        <p:spPr bwMode="auto">
          <a:xfrm>
            <a:off x="5150509" y="3482119"/>
            <a:ext cx="2052263" cy="650793"/>
          </a:xfrm>
          <a:prstGeom prst="rect">
            <a:avLst/>
          </a:prstGeom>
          <a:solidFill>
            <a:srgbClr val="4F81BC"/>
          </a:solidFill>
          <a:ln w="25400">
            <a:solidFill>
              <a:srgbClr val="385D89"/>
            </a:solidFill>
            <a:miter lim="800000"/>
            <a:headEnd/>
            <a:tailEnd/>
          </a:ln>
        </p:spPr>
        <p:txBody>
          <a:bodyPr rot="0" vert="horz" wrap="square" lIns="0" tIns="0" rIns="0" bIns="0" anchor="t" anchorCtr="0" upright="1">
            <a:noAutofit/>
          </a:bodyPr>
          <a:lstStyle/>
          <a:p>
            <a:pPr>
              <a:spcBef>
                <a:spcPts val="5"/>
              </a:spcBef>
            </a:pPr>
            <a:r>
              <a:rPr lang="en-US" sz="1050">
                <a:effectLst/>
                <a:latin typeface="Calibri" panose="020F0502020204030204" pitchFamily="34" charset="0"/>
                <a:ea typeface="Calibri" panose="020F0502020204030204" pitchFamily="34" charset="0"/>
                <a:cs typeface="Calibri" panose="020F0502020204030204" pitchFamily="34" charset="0"/>
              </a:rPr>
              <a:t> </a:t>
            </a:r>
            <a:endParaRPr lang="en-IN" sz="1200">
              <a:effectLst/>
              <a:latin typeface="Calibri" panose="020F0502020204030204" pitchFamily="34" charset="0"/>
              <a:ea typeface="Calibri" panose="020F0502020204030204" pitchFamily="34" charset="0"/>
              <a:cs typeface="Calibri" panose="020F0502020204030204" pitchFamily="34" charset="0"/>
            </a:endParaRPr>
          </a:p>
          <a:p>
            <a:pPr marL="404495"/>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Misstatement</a:t>
            </a:r>
            <a:endParaRPr lang="en-IN" sz="120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166A4CD-93F3-12A6-172B-F65056613B99}"/>
              </a:ext>
            </a:extLst>
          </p:cNvPr>
          <p:cNvGrpSpPr>
            <a:grpSpLocks noChangeAspect="1"/>
          </p:cNvGrpSpPr>
          <p:nvPr/>
        </p:nvGrpSpPr>
        <p:grpSpPr bwMode="auto">
          <a:xfrm>
            <a:off x="2341673" y="1783825"/>
            <a:ext cx="1382395" cy="1705610"/>
            <a:chOff x="1723" y="54"/>
            <a:chExt cx="2177" cy="2686"/>
          </a:xfrm>
        </p:grpSpPr>
        <p:pic>
          <p:nvPicPr>
            <p:cNvPr id="12" name="Picture 11">
              <a:extLst>
                <a:ext uri="{FF2B5EF4-FFF2-40B4-BE49-F238E27FC236}">
                  <a16:creationId xmlns:a16="http://schemas.microsoft.com/office/drawing/2014/main" id="{C750D619-04DF-9180-7D65-46EE30165320}"/>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23" y="54"/>
              <a:ext cx="2177" cy="26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E311285-944D-F825-BFED-D80FCD148BA2}"/>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2" y="85"/>
              <a:ext cx="1973" cy="26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5C81BE2-8D5C-A316-D299-9C5DADB0E098}"/>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83" y="82"/>
              <a:ext cx="2057" cy="25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1">
              <a:extLst>
                <a:ext uri="{FF2B5EF4-FFF2-40B4-BE49-F238E27FC236}">
                  <a16:creationId xmlns:a16="http://schemas.microsoft.com/office/drawing/2014/main" id="{387D8EE4-7F02-3F03-293D-D92B839F0781}"/>
                </a:ext>
              </a:extLst>
            </p:cNvPr>
            <p:cNvSpPr txBox="1">
              <a:spLocks noChangeAspect="1" noEditPoints="1" noChangeArrowheads="1" noChangeShapeType="1" noTextEdit="1"/>
            </p:cNvSpPr>
            <p:nvPr/>
          </p:nvSpPr>
          <p:spPr bwMode="auto">
            <a:xfrm>
              <a:off x="1783" y="82"/>
              <a:ext cx="2057" cy="2520"/>
            </a:xfrm>
            <a:prstGeom prst="rect">
              <a:avLst/>
            </a:prstGeom>
            <a:noFill/>
            <a:ln w="9525">
              <a:solidFill>
                <a:srgbClr val="497DBA"/>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73355" marR="172720" indent="-1905" algn="ctr">
                <a:lnSpc>
                  <a:spcPct val="97000"/>
                </a:lnSpc>
                <a:spcBef>
                  <a:spcPts val="515"/>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Completeness,</a:t>
              </a:r>
              <a:r>
                <a:rPr lang="en-US" sz="1200" b="1" spc="-26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Existence &amp;</a:t>
              </a:r>
              <a:r>
                <a:rPr lang="en-US" sz="1200" b="1" spc="5"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Occurrence,</a:t>
              </a:r>
              <a:r>
                <a:rPr lang="en-US" sz="1200" b="1" spc="5"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Rights &amp;</a:t>
              </a:r>
              <a:r>
                <a:rPr lang="en-US" sz="1200" b="1" spc="5"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Obligation,</a:t>
              </a:r>
              <a:r>
                <a:rPr lang="en-US" sz="1200" b="1" spc="5"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Valuation,</a:t>
              </a:r>
              <a:r>
                <a:rPr lang="en-US" sz="1200" b="1" spc="5" dirty="0">
                  <a:effectLst/>
                  <a:latin typeface="Calibri" panose="020F0502020204030204" pitchFamily="34" charset="0"/>
                  <a:ea typeface="Calibri" panose="020F0502020204030204" pitchFamily="34" charset="0"/>
                  <a:cs typeface="Calibri" panose="020F0502020204030204" pitchFamily="34" charset="0"/>
                </a:rPr>
                <a:t> </a:t>
              </a:r>
              <a:r>
                <a:rPr lang="en-US" sz="1200" b="1" spc="-5" dirty="0">
                  <a:effectLst/>
                  <a:latin typeface="Calibri" panose="020F0502020204030204" pitchFamily="34" charset="0"/>
                  <a:ea typeface="Calibri" panose="020F0502020204030204" pitchFamily="34" charset="0"/>
                  <a:cs typeface="Calibri" panose="020F0502020204030204" pitchFamily="34" charset="0"/>
                </a:rPr>
                <a:t>Presentation </a:t>
              </a:r>
              <a:r>
                <a:rPr lang="en-US" sz="1200" b="1" dirty="0">
                  <a:effectLst/>
                  <a:latin typeface="Calibri" panose="020F0502020204030204" pitchFamily="34" charset="0"/>
                  <a:ea typeface="Calibri" panose="020F0502020204030204" pitchFamily="34" charset="0"/>
                  <a:cs typeface="Calibri" panose="020F0502020204030204" pitchFamily="34" charset="0"/>
                </a:rPr>
                <a:t>&amp;</a:t>
              </a:r>
              <a:r>
                <a:rPr lang="en-US" sz="1200" b="1" spc="-26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Disclosure</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6" name="Text Box 68">
            <a:extLst>
              <a:ext uri="{FF2B5EF4-FFF2-40B4-BE49-F238E27FC236}">
                <a16:creationId xmlns:a16="http://schemas.microsoft.com/office/drawing/2014/main" id="{38A62372-D29D-824A-DC3C-871D19AA7F50}"/>
              </a:ext>
            </a:extLst>
          </p:cNvPr>
          <p:cNvSpPr txBox="1">
            <a:spLocks noRot="1" noChangeAspect="1" noEditPoints="1" noChangeArrowheads="1" noChangeShapeType="1" noTextEdit="1"/>
          </p:cNvSpPr>
          <p:nvPr/>
        </p:nvSpPr>
        <p:spPr bwMode="auto">
          <a:xfrm>
            <a:off x="5150508" y="4726714"/>
            <a:ext cx="2052263" cy="691515"/>
          </a:xfrm>
          <a:prstGeom prst="rect">
            <a:avLst/>
          </a:prstGeom>
          <a:solidFill>
            <a:srgbClr val="4F81BC"/>
          </a:solidFill>
          <a:ln w="25400">
            <a:solidFill>
              <a:srgbClr val="385D89"/>
            </a:solidFill>
            <a:miter lim="800000"/>
            <a:headEnd/>
            <a:tailEnd/>
          </a:ln>
        </p:spPr>
        <p:txBody>
          <a:bodyPr rot="0" vert="horz" wrap="square" lIns="0" tIns="0" rIns="0" bIns="0" anchor="t" anchorCtr="0" upright="1">
            <a:noAutofit/>
          </a:bodyPr>
          <a:lstStyle/>
          <a:p>
            <a:pPr marL="208915" marR="198120" indent="-7620" algn="just">
              <a:lnSpc>
                <a:spcPct val="97000"/>
              </a:lnSpc>
              <a:spcBef>
                <a:spcPts val="475"/>
              </a:spcBef>
              <a:spcAft>
                <a:spcPts val="0"/>
              </a:spcAft>
            </a:pP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Results</a:t>
            </a:r>
            <a:r>
              <a:rPr lang="en-US" sz="1200" spc="-5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into</a:t>
            </a:r>
            <a:r>
              <a:rPr lang="en-US" sz="1200" spc="-7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material</a:t>
            </a:r>
            <a:r>
              <a:rPr lang="en-US" sz="1200" spc="-26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misstatement of the</a:t>
            </a:r>
            <a:r>
              <a:rPr lang="en-US" sz="1200" spc="-26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financial</a:t>
            </a:r>
            <a:r>
              <a:rPr lang="en-US" sz="1200" spc="-5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statements</a:t>
            </a:r>
            <a:endParaRPr lang="en-IN"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 Box 38">
            <a:extLst>
              <a:ext uri="{FF2B5EF4-FFF2-40B4-BE49-F238E27FC236}">
                <a16:creationId xmlns:a16="http://schemas.microsoft.com/office/drawing/2014/main" id="{50B95098-9790-FE4D-91CC-A27E24F9B58D}"/>
              </a:ext>
            </a:extLst>
          </p:cNvPr>
          <p:cNvSpPr txBox="1">
            <a:spLocks noChangeAspect="1" noEditPoints="1" noChangeArrowheads="1" noChangeShapeType="1" noTextEdit="1"/>
          </p:cNvSpPr>
          <p:nvPr/>
        </p:nvSpPr>
        <p:spPr bwMode="auto">
          <a:xfrm>
            <a:off x="5279356" y="6141621"/>
            <a:ext cx="1923415" cy="56324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57530" marR="175895" indent="-375285">
              <a:lnSpc>
                <a:spcPct val="97000"/>
              </a:lnSpc>
              <a:spcBef>
                <a:spcPts val="790"/>
              </a:spcBef>
              <a:spcAft>
                <a:spcPts val="0"/>
              </a:spcAft>
            </a:pPr>
            <a:r>
              <a:rPr lang="en-US"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INTERNAL FINANCIAL</a:t>
            </a:r>
            <a:r>
              <a:rPr lang="en-US" sz="1200" b="1" spc="-26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CONROLS</a:t>
            </a:r>
            <a:endParaRPr lang="en-IN" sz="110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Title 1">
            <a:extLst>
              <a:ext uri="{FF2B5EF4-FFF2-40B4-BE49-F238E27FC236}">
                <a16:creationId xmlns:a16="http://schemas.microsoft.com/office/drawing/2014/main" id="{FCEDC481-56D8-776B-E4B7-CFD7CC4C64E6}"/>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Internal Financial Control (IFC)</a:t>
            </a:r>
          </a:p>
        </p:txBody>
      </p:sp>
      <p:sp>
        <p:nvSpPr>
          <p:cNvPr id="20" name="Freeform 19">
            <a:extLst>
              <a:ext uri="{FF2B5EF4-FFF2-40B4-BE49-F238E27FC236}">
                <a16:creationId xmlns:a16="http://schemas.microsoft.com/office/drawing/2014/main" id="{8B7FC7D6-87A4-C31B-B586-67CB26D34F16}"/>
              </a:ext>
            </a:extLst>
          </p:cNvPr>
          <p:cNvSpPr>
            <a:spLocks noChangeAspect="1" noEditPoints="1" noChangeArrowheads="1" noChangeShapeType="1" noTextEdit="1"/>
          </p:cNvSpPr>
          <p:nvPr/>
        </p:nvSpPr>
        <p:spPr bwMode="auto">
          <a:xfrm>
            <a:off x="5870605" y="2741892"/>
            <a:ext cx="463689" cy="681990"/>
          </a:xfrm>
          <a:custGeom>
            <a:avLst/>
            <a:gdLst>
              <a:gd name="T0" fmla="*/ 0 w 278"/>
              <a:gd name="T1" fmla="*/ 522605 h 1074"/>
              <a:gd name="T2" fmla="*/ 43815 w 278"/>
              <a:gd name="T3" fmla="*/ 522605 h 1074"/>
              <a:gd name="T4" fmla="*/ 43815 w 278"/>
              <a:gd name="T5" fmla="*/ -70485 h 1074"/>
              <a:gd name="T6" fmla="*/ 132080 w 278"/>
              <a:gd name="T7" fmla="*/ -70485 h 1074"/>
              <a:gd name="T8" fmla="*/ 132080 w 278"/>
              <a:gd name="T9" fmla="*/ 522605 h 1074"/>
              <a:gd name="T10" fmla="*/ 176530 w 278"/>
              <a:gd name="T11" fmla="*/ 522605 h 1074"/>
              <a:gd name="T12" fmla="*/ 88265 w 278"/>
              <a:gd name="T13" fmla="*/ 610870 h 1074"/>
              <a:gd name="T14" fmla="*/ 0 w 278"/>
              <a:gd name="T15" fmla="*/ 522605 h 10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074">
                <a:moveTo>
                  <a:pt x="0" y="934"/>
                </a:moveTo>
                <a:lnTo>
                  <a:pt x="69" y="934"/>
                </a:lnTo>
                <a:lnTo>
                  <a:pt x="69" y="0"/>
                </a:lnTo>
                <a:lnTo>
                  <a:pt x="208" y="0"/>
                </a:lnTo>
                <a:lnTo>
                  <a:pt x="208" y="934"/>
                </a:lnTo>
                <a:lnTo>
                  <a:pt x="278" y="934"/>
                </a:lnTo>
                <a:lnTo>
                  <a:pt x="139" y="1073"/>
                </a:lnTo>
                <a:lnTo>
                  <a:pt x="0" y="934"/>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1" name="Freeform 20">
            <a:extLst>
              <a:ext uri="{FF2B5EF4-FFF2-40B4-BE49-F238E27FC236}">
                <a16:creationId xmlns:a16="http://schemas.microsoft.com/office/drawing/2014/main" id="{D8B55EC7-E703-D90A-344B-B1F91F42A761}"/>
              </a:ext>
            </a:extLst>
          </p:cNvPr>
          <p:cNvSpPr>
            <a:spLocks noChangeAspect="1" noEditPoints="1" noChangeArrowheads="1" noChangeShapeType="1" noTextEdit="1"/>
          </p:cNvSpPr>
          <p:nvPr/>
        </p:nvSpPr>
        <p:spPr bwMode="auto">
          <a:xfrm>
            <a:off x="5923490" y="4047634"/>
            <a:ext cx="488461" cy="696094"/>
          </a:xfrm>
          <a:custGeom>
            <a:avLst/>
            <a:gdLst>
              <a:gd name="T0" fmla="*/ 0 w 278"/>
              <a:gd name="T1" fmla="*/ 522605 h 1074"/>
              <a:gd name="T2" fmla="*/ 43815 w 278"/>
              <a:gd name="T3" fmla="*/ 522605 h 1074"/>
              <a:gd name="T4" fmla="*/ 43815 w 278"/>
              <a:gd name="T5" fmla="*/ -70485 h 1074"/>
              <a:gd name="T6" fmla="*/ 132080 w 278"/>
              <a:gd name="T7" fmla="*/ -70485 h 1074"/>
              <a:gd name="T8" fmla="*/ 132080 w 278"/>
              <a:gd name="T9" fmla="*/ 522605 h 1074"/>
              <a:gd name="T10" fmla="*/ 176530 w 278"/>
              <a:gd name="T11" fmla="*/ 522605 h 1074"/>
              <a:gd name="T12" fmla="*/ 88265 w 278"/>
              <a:gd name="T13" fmla="*/ 610870 h 1074"/>
              <a:gd name="T14" fmla="*/ 0 w 278"/>
              <a:gd name="T15" fmla="*/ 522605 h 10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074">
                <a:moveTo>
                  <a:pt x="0" y="934"/>
                </a:moveTo>
                <a:lnTo>
                  <a:pt x="69" y="934"/>
                </a:lnTo>
                <a:lnTo>
                  <a:pt x="69" y="0"/>
                </a:lnTo>
                <a:lnTo>
                  <a:pt x="208" y="0"/>
                </a:lnTo>
                <a:lnTo>
                  <a:pt x="208" y="934"/>
                </a:lnTo>
                <a:lnTo>
                  <a:pt x="278" y="934"/>
                </a:lnTo>
                <a:lnTo>
                  <a:pt x="139" y="1073"/>
                </a:lnTo>
                <a:lnTo>
                  <a:pt x="0" y="934"/>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2" name="Freeform 21">
            <a:extLst>
              <a:ext uri="{FF2B5EF4-FFF2-40B4-BE49-F238E27FC236}">
                <a16:creationId xmlns:a16="http://schemas.microsoft.com/office/drawing/2014/main" id="{D7EB830B-20F8-152B-98D6-602DD880F1F2}"/>
              </a:ext>
            </a:extLst>
          </p:cNvPr>
          <p:cNvSpPr>
            <a:spLocks noChangeAspect="1" noEditPoints="1" noChangeArrowheads="1" noChangeShapeType="1" noTextEdit="1"/>
          </p:cNvSpPr>
          <p:nvPr/>
        </p:nvSpPr>
        <p:spPr bwMode="auto">
          <a:xfrm>
            <a:off x="5932411" y="5447920"/>
            <a:ext cx="488461" cy="696094"/>
          </a:xfrm>
          <a:custGeom>
            <a:avLst/>
            <a:gdLst>
              <a:gd name="T0" fmla="*/ 0 w 278"/>
              <a:gd name="T1" fmla="*/ 522605 h 1074"/>
              <a:gd name="T2" fmla="*/ 43815 w 278"/>
              <a:gd name="T3" fmla="*/ 522605 h 1074"/>
              <a:gd name="T4" fmla="*/ 43815 w 278"/>
              <a:gd name="T5" fmla="*/ -70485 h 1074"/>
              <a:gd name="T6" fmla="*/ 132080 w 278"/>
              <a:gd name="T7" fmla="*/ -70485 h 1074"/>
              <a:gd name="T8" fmla="*/ 132080 w 278"/>
              <a:gd name="T9" fmla="*/ 522605 h 1074"/>
              <a:gd name="T10" fmla="*/ 176530 w 278"/>
              <a:gd name="T11" fmla="*/ 522605 h 1074"/>
              <a:gd name="T12" fmla="*/ 88265 w 278"/>
              <a:gd name="T13" fmla="*/ 610870 h 1074"/>
              <a:gd name="T14" fmla="*/ 0 w 278"/>
              <a:gd name="T15" fmla="*/ 522605 h 10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074">
                <a:moveTo>
                  <a:pt x="0" y="934"/>
                </a:moveTo>
                <a:lnTo>
                  <a:pt x="69" y="934"/>
                </a:lnTo>
                <a:lnTo>
                  <a:pt x="69" y="0"/>
                </a:lnTo>
                <a:lnTo>
                  <a:pt x="208" y="0"/>
                </a:lnTo>
                <a:lnTo>
                  <a:pt x="208" y="934"/>
                </a:lnTo>
                <a:lnTo>
                  <a:pt x="278" y="934"/>
                </a:lnTo>
                <a:lnTo>
                  <a:pt x="139" y="1073"/>
                </a:lnTo>
                <a:lnTo>
                  <a:pt x="0" y="934"/>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4" name="Freeform 23">
            <a:extLst>
              <a:ext uri="{FF2B5EF4-FFF2-40B4-BE49-F238E27FC236}">
                <a16:creationId xmlns:a16="http://schemas.microsoft.com/office/drawing/2014/main" id="{0486A3F2-29C2-C4F8-28C5-39D05A11B407}"/>
              </a:ext>
            </a:extLst>
          </p:cNvPr>
          <p:cNvSpPr>
            <a:spLocks noChangeAspect="1" noEditPoints="1" noChangeArrowheads="1" noChangeShapeType="1" noTextEdit="1"/>
          </p:cNvSpPr>
          <p:nvPr/>
        </p:nvSpPr>
        <p:spPr bwMode="auto">
          <a:xfrm>
            <a:off x="3676443" y="2159030"/>
            <a:ext cx="1382395" cy="477600"/>
          </a:xfrm>
          <a:custGeom>
            <a:avLst/>
            <a:gdLst>
              <a:gd name="T0" fmla="*/ 0 w 1097"/>
              <a:gd name="T1" fmla="*/ 528320 h 379"/>
              <a:gd name="T2" fmla="*/ 120015 w 1097"/>
              <a:gd name="T3" fmla="*/ 408305 h 379"/>
              <a:gd name="T4" fmla="*/ 120015 w 1097"/>
              <a:gd name="T5" fmla="*/ 467995 h 379"/>
              <a:gd name="T6" fmla="*/ 695960 w 1097"/>
              <a:gd name="T7" fmla="*/ 467995 h 379"/>
              <a:gd name="T8" fmla="*/ 695960 w 1097"/>
              <a:gd name="T9" fmla="*/ 588645 h 379"/>
              <a:gd name="T10" fmla="*/ 120015 w 1097"/>
              <a:gd name="T11" fmla="*/ 588645 h 379"/>
              <a:gd name="T12" fmla="*/ 120015 w 1097"/>
              <a:gd name="T13" fmla="*/ 648335 h 379"/>
              <a:gd name="T14" fmla="*/ 0 w 1097"/>
              <a:gd name="T15" fmla="*/ 528320 h 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7" h="379">
                <a:moveTo>
                  <a:pt x="0" y="189"/>
                </a:moveTo>
                <a:lnTo>
                  <a:pt x="189" y="0"/>
                </a:lnTo>
                <a:lnTo>
                  <a:pt x="189" y="94"/>
                </a:lnTo>
                <a:lnTo>
                  <a:pt x="1096" y="94"/>
                </a:lnTo>
                <a:lnTo>
                  <a:pt x="1096" y="284"/>
                </a:lnTo>
                <a:lnTo>
                  <a:pt x="189" y="284"/>
                </a:lnTo>
                <a:lnTo>
                  <a:pt x="189" y="378"/>
                </a:lnTo>
                <a:lnTo>
                  <a:pt x="0" y="189"/>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5" name="Freeform 24">
            <a:extLst>
              <a:ext uri="{FF2B5EF4-FFF2-40B4-BE49-F238E27FC236}">
                <a16:creationId xmlns:a16="http://schemas.microsoft.com/office/drawing/2014/main" id="{ACE6431F-94D5-BCE2-8F73-AD99E1FBCDD4}"/>
              </a:ext>
            </a:extLst>
          </p:cNvPr>
          <p:cNvSpPr>
            <a:spLocks noChangeAspect="1" noEditPoints="1" noChangeArrowheads="1" noChangeShapeType="1" noTextEdit="1"/>
          </p:cNvSpPr>
          <p:nvPr/>
        </p:nvSpPr>
        <p:spPr bwMode="auto">
          <a:xfrm>
            <a:off x="6976710" y="2636630"/>
            <a:ext cx="2133266" cy="912702"/>
          </a:xfrm>
          <a:custGeom>
            <a:avLst/>
            <a:gdLst>
              <a:gd name="T0" fmla="*/ 0 w 1097"/>
              <a:gd name="T1" fmla="*/ 528320 h 379"/>
              <a:gd name="T2" fmla="*/ 120015 w 1097"/>
              <a:gd name="T3" fmla="*/ 408305 h 379"/>
              <a:gd name="T4" fmla="*/ 120015 w 1097"/>
              <a:gd name="T5" fmla="*/ 467995 h 379"/>
              <a:gd name="T6" fmla="*/ 695960 w 1097"/>
              <a:gd name="T7" fmla="*/ 467995 h 379"/>
              <a:gd name="T8" fmla="*/ 695960 w 1097"/>
              <a:gd name="T9" fmla="*/ 588645 h 379"/>
              <a:gd name="T10" fmla="*/ 120015 w 1097"/>
              <a:gd name="T11" fmla="*/ 588645 h 379"/>
              <a:gd name="T12" fmla="*/ 120015 w 1097"/>
              <a:gd name="T13" fmla="*/ 648335 h 379"/>
              <a:gd name="T14" fmla="*/ 0 w 1097"/>
              <a:gd name="T15" fmla="*/ 528320 h 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7" h="379">
                <a:moveTo>
                  <a:pt x="0" y="189"/>
                </a:moveTo>
                <a:lnTo>
                  <a:pt x="189" y="0"/>
                </a:lnTo>
                <a:lnTo>
                  <a:pt x="189" y="94"/>
                </a:lnTo>
                <a:lnTo>
                  <a:pt x="1096" y="94"/>
                </a:lnTo>
                <a:lnTo>
                  <a:pt x="1096" y="284"/>
                </a:lnTo>
                <a:lnTo>
                  <a:pt x="189" y="284"/>
                </a:lnTo>
                <a:lnTo>
                  <a:pt x="189" y="378"/>
                </a:lnTo>
                <a:lnTo>
                  <a:pt x="0" y="189"/>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Box 26">
            <a:extLst>
              <a:ext uri="{FF2B5EF4-FFF2-40B4-BE49-F238E27FC236}">
                <a16:creationId xmlns:a16="http://schemas.microsoft.com/office/drawing/2014/main" id="{E3B2B4CB-7D9E-F4F5-2FC3-1EDA2592AC08}"/>
              </a:ext>
            </a:extLst>
          </p:cNvPr>
          <p:cNvSpPr txBox="1"/>
          <p:nvPr/>
        </p:nvSpPr>
        <p:spPr>
          <a:xfrm>
            <a:off x="7054707" y="1321310"/>
            <a:ext cx="2094868"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Bas</a:t>
            </a:r>
            <a:r>
              <a:rPr lang="en-IN" dirty="0">
                <a:effectLst/>
              </a:rPr>
              <a:t>ed on</a:t>
            </a:r>
            <a:endParaRPr lang="en-US" dirty="0"/>
          </a:p>
        </p:txBody>
      </p:sp>
      <p:sp>
        <p:nvSpPr>
          <p:cNvPr id="29" name="TextBox 28">
            <a:extLst>
              <a:ext uri="{FF2B5EF4-FFF2-40B4-BE49-F238E27FC236}">
                <a16:creationId xmlns:a16="http://schemas.microsoft.com/office/drawing/2014/main" id="{7E3D508C-0BC4-C92A-33CB-E64EA9FD0620}"/>
              </a:ext>
            </a:extLst>
          </p:cNvPr>
          <p:cNvSpPr txBox="1"/>
          <p:nvPr/>
        </p:nvSpPr>
        <p:spPr>
          <a:xfrm>
            <a:off x="7097311" y="2842598"/>
            <a:ext cx="2052263"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Risk of</a:t>
            </a:r>
            <a:r>
              <a:rPr lang="en-IN" dirty="0">
                <a:effectLst/>
              </a:rPr>
              <a:t> </a:t>
            </a:r>
            <a:endParaRPr lang="en-US" dirty="0"/>
          </a:p>
        </p:txBody>
      </p:sp>
      <p:sp>
        <p:nvSpPr>
          <p:cNvPr id="31" name="TextBox 30">
            <a:extLst>
              <a:ext uri="{FF2B5EF4-FFF2-40B4-BE49-F238E27FC236}">
                <a16:creationId xmlns:a16="http://schemas.microsoft.com/office/drawing/2014/main" id="{A314CFAF-22DB-63FD-5FB4-47635F8C1114}"/>
              </a:ext>
            </a:extLst>
          </p:cNvPr>
          <p:cNvSpPr txBox="1"/>
          <p:nvPr/>
        </p:nvSpPr>
        <p:spPr>
          <a:xfrm>
            <a:off x="7118252" y="5495290"/>
            <a:ext cx="1965604" cy="646331"/>
          </a:xfrm>
          <a:prstGeom prst="rect">
            <a:avLst/>
          </a:prstGeom>
          <a:noFill/>
        </p:spPr>
        <p:txBody>
          <a:bodyPr wrap="square">
            <a:spAutoFit/>
          </a:bodyPr>
          <a:lstStyle/>
          <a:p>
            <a:r>
              <a:rPr lang="en-IN" sz="1800" spc="5" dirty="0">
                <a:effectLst/>
                <a:latin typeface="Calibri" panose="020F0502020204030204" pitchFamily="34" charset="0"/>
                <a:ea typeface="Calibri" panose="020F0502020204030204" pitchFamily="34" charset="0"/>
                <a:cs typeface="Calibri" panose="020F0502020204030204" pitchFamily="34" charset="0"/>
              </a:rPr>
              <a:t> To mitigate this </a:t>
            </a:r>
            <a:r>
              <a:rPr lang="en-US" sz="1800" dirty="0">
                <a:effectLst/>
                <a:latin typeface="Calibri" panose="020F0502020204030204" pitchFamily="34" charset="0"/>
                <a:ea typeface="Calibri" panose="020F0502020204030204" pitchFamily="34" charset="0"/>
                <a:cs typeface="Calibri" panose="020F0502020204030204" pitchFamily="34" charset="0"/>
              </a:rPr>
              <a:t>we</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need</a:t>
            </a:r>
            <a:r>
              <a:rPr lang="en-IN" dirty="0">
                <a:effectLst/>
              </a:rPr>
              <a:t> </a:t>
            </a:r>
            <a:endParaRPr lang="en-US" dirty="0"/>
          </a:p>
        </p:txBody>
      </p:sp>
      <p:sp>
        <p:nvSpPr>
          <p:cNvPr id="23" name="TextBox 22">
            <a:extLst>
              <a:ext uri="{FF2B5EF4-FFF2-40B4-BE49-F238E27FC236}">
                <a16:creationId xmlns:a16="http://schemas.microsoft.com/office/drawing/2014/main" id="{DB37A6D6-AAA1-DFA2-AE7C-FA0441FBCFCF}"/>
              </a:ext>
            </a:extLst>
          </p:cNvPr>
          <p:cNvSpPr txBox="1"/>
          <p:nvPr/>
        </p:nvSpPr>
        <p:spPr>
          <a:xfrm flipH="1">
            <a:off x="9083856" y="692838"/>
            <a:ext cx="2431869" cy="2585323"/>
          </a:xfrm>
          <a:prstGeom prst="rect">
            <a:avLst/>
          </a:prstGeom>
          <a:noFill/>
        </p:spPr>
        <p:txBody>
          <a:bodyPr wrap="square">
            <a:spAutoFit/>
          </a:bodyPr>
          <a:lstStyle/>
          <a:p>
            <a:pPr algn="l">
              <a:buFont typeface="Arial" panose="020B0604020202020204" pitchFamily="34" charset="0"/>
              <a:buChar char="•"/>
            </a:pPr>
            <a:r>
              <a:rPr lang="en-IN" b="0" i="0" dirty="0">
                <a:solidFill>
                  <a:srgbClr val="202124"/>
                </a:solidFill>
                <a:effectLst/>
                <a:latin typeface="arial" panose="020B0604020202020204" pitchFamily="34" charset="0"/>
              </a:rPr>
              <a:t>Existence. ...</a:t>
            </a:r>
          </a:p>
          <a:p>
            <a:pPr algn="l">
              <a:buFont typeface="Arial" panose="020B0604020202020204" pitchFamily="34" charset="0"/>
              <a:buChar char="•"/>
            </a:pPr>
            <a:r>
              <a:rPr lang="en-IN" b="0" i="0" dirty="0">
                <a:solidFill>
                  <a:srgbClr val="202124"/>
                </a:solidFill>
                <a:effectLst/>
                <a:latin typeface="arial" panose="020B0604020202020204" pitchFamily="34" charset="0"/>
              </a:rPr>
              <a:t>Occurrence. ...</a:t>
            </a:r>
          </a:p>
          <a:p>
            <a:pPr algn="l">
              <a:buFont typeface="Arial" panose="020B0604020202020204" pitchFamily="34" charset="0"/>
              <a:buChar char="•"/>
            </a:pPr>
            <a:r>
              <a:rPr lang="en-IN" b="0" i="0" dirty="0">
                <a:solidFill>
                  <a:srgbClr val="202124"/>
                </a:solidFill>
                <a:effectLst/>
                <a:latin typeface="arial" panose="020B0604020202020204" pitchFamily="34" charset="0"/>
              </a:rPr>
              <a:t>Accuracy. ...</a:t>
            </a:r>
          </a:p>
          <a:p>
            <a:pPr algn="l">
              <a:buFont typeface="Arial" panose="020B0604020202020204" pitchFamily="34" charset="0"/>
              <a:buChar char="•"/>
            </a:pPr>
            <a:r>
              <a:rPr lang="en-IN" b="0" i="0" dirty="0">
                <a:solidFill>
                  <a:srgbClr val="202124"/>
                </a:solidFill>
                <a:effectLst/>
                <a:latin typeface="arial" panose="020B0604020202020204" pitchFamily="34" charset="0"/>
              </a:rPr>
              <a:t>Completeness. ...</a:t>
            </a:r>
          </a:p>
          <a:p>
            <a:pPr algn="l">
              <a:buFont typeface="Arial" panose="020B0604020202020204" pitchFamily="34" charset="0"/>
              <a:buChar char="•"/>
            </a:pPr>
            <a:r>
              <a:rPr lang="en-IN" b="0" i="0" dirty="0">
                <a:solidFill>
                  <a:srgbClr val="202124"/>
                </a:solidFill>
                <a:effectLst/>
                <a:latin typeface="arial" panose="020B0604020202020204" pitchFamily="34" charset="0"/>
              </a:rPr>
              <a:t>Valuation. ...</a:t>
            </a:r>
          </a:p>
          <a:p>
            <a:pPr algn="l">
              <a:buFont typeface="Arial" panose="020B0604020202020204" pitchFamily="34" charset="0"/>
              <a:buChar char="•"/>
            </a:pPr>
            <a:r>
              <a:rPr lang="en-IN" b="0" i="0" dirty="0">
                <a:solidFill>
                  <a:srgbClr val="202124"/>
                </a:solidFill>
                <a:effectLst/>
                <a:latin typeface="arial" panose="020B0604020202020204" pitchFamily="34" charset="0"/>
              </a:rPr>
              <a:t>Rights and obligations. ...</a:t>
            </a:r>
          </a:p>
          <a:p>
            <a:pPr algn="l">
              <a:buFont typeface="Arial" panose="020B0604020202020204" pitchFamily="34" charset="0"/>
              <a:buChar char="•"/>
            </a:pPr>
            <a:r>
              <a:rPr lang="en-IN" b="0" i="0" dirty="0">
                <a:solidFill>
                  <a:srgbClr val="202124"/>
                </a:solidFill>
                <a:effectLst/>
                <a:latin typeface="arial" panose="020B0604020202020204" pitchFamily="34" charset="0"/>
              </a:rPr>
              <a:t>Classification. ...</a:t>
            </a:r>
          </a:p>
          <a:p>
            <a:pPr algn="l">
              <a:buFont typeface="Arial" panose="020B0604020202020204" pitchFamily="34" charset="0"/>
              <a:buChar char="•"/>
            </a:pPr>
            <a:r>
              <a:rPr lang="en-IN" b="0" i="0" dirty="0">
                <a:solidFill>
                  <a:srgbClr val="202124"/>
                </a:solidFill>
                <a:effectLst/>
                <a:latin typeface="arial" panose="020B0604020202020204" pitchFamily="34" charset="0"/>
              </a:rPr>
              <a:t>Cut-off</a:t>
            </a:r>
          </a:p>
        </p:txBody>
      </p:sp>
      <p:sp>
        <p:nvSpPr>
          <p:cNvPr id="26" name="Freeform 25">
            <a:extLst>
              <a:ext uri="{FF2B5EF4-FFF2-40B4-BE49-F238E27FC236}">
                <a16:creationId xmlns:a16="http://schemas.microsoft.com/office/drawing/2014/main" id="{477DCA5C-D413-290B-7B97-215E2FFE2DFE}"/>
              </a:ext>
            </a:extLst>
          </p:cNvPr>
          <p:cNvSpPr>
            <a:spLocks noChangeAspect="1" noEditPoints="1" noChangeArrowheads="1" noChangeShapeType="1" noTextEdit="1"/>
          </p:cNvSpPr>
          <p:nvPr/>
        </p:nvSpPr>
        <p:spPr bwMode="auto">
          <a:xfrm>
            <a:off x="7524180" y="1985499"/>
            <a:ext cx="1382395" cy="477600"/>
          </a:xfrm>
          <a:custGeom>
            <a:avLst/>
            <a:gdLst>
              <a:gd name="T0" fmla="*/ 0 w 1097"/>
              <a:gd name="T1" fmla="*/ 528320 h 379"/>
              <a:gd name="T2" fmla="*/ 120015 w 1097"/>
              <a:gd name="T3" fmla="*/ 408305 h 379"/>
              <a:gd name="T4" fmla="*/ 120015 w 1097"/>
              <a:gd name="T5" fmla="*/ 467995 h 379"/>
              <a:gd name="T6" fmla="*/ 695960 w 1097"/>
              <a:gd name="T7" fmla="*/ 467995 h 379"/>
              <a:gd name="T8" fmla="*/ 695960 w 1097"/>
              <a:gd name="T9" fmla="*/ 588645 h 379"/>
              <a:gd name="T10" fmla="*/ 120015 w 1097"/>
              <a:gd name="T11" fmla="*/ 588645 h 379"/>
              <a:gd name="T12" fmla="*/ 120015 w 1097"/>
              <a:gd name="T13" fmla="*/ 648335 h 379"/>
              <a:gd name="T14" fmla="*/ 0 w 1097"/>
              <a:gd name="T15" fmla="*/ 528320 h 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7" h="379">
                <a:moveTo>
                  <a:pt x="0" y="189"/>
                </a:moveTo>
                <a:lnTo>
                  <a:pt x="189" y="0"/>
                </a:lnTo>
                <a:lnTo>
                  <a:pt x="189" y="94"/>
                </a:lnTo>
                <a:lnTo>
                  <a:pt x="1096" y="94"/>
                </a:lnTo>
                <a:lnTo>
                  <a:pt x="1096" y="284"/>
                </a:lnTo>
                <a:lnTo>
                  <a:pt x="189" y="284"/>
                </a:lnTo>
                <a:lnTo>
                  <a:pt x="189" y="378"/>
                </a:lnTo>
                <a:lnTo>
                  <a:pt x="0" y="189"/>
                </a:lnTo>
                <a:close/>
              </a:path>
            </a:pathLst>
          </a:custGeom>
          <a:noFill/>
          <a:ln w="25400">
            <a:solidFill>
              <a:srgbClr val="4F81B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1496479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4459FC-CF0E-7874-7555-DF9CA99EDEBD}"/>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Internal Financial Control(IFC)</a:t>
            </a:r>
          </a:p>
        </p:txBody>
      </p:sp>
      <p:graphicFrame>
        <p:nvGraphicFramePr>
          <p:cNvPr id="6" name="Table 5">
            <a:extLst>
              <a:ext uri="{FF2B5EF4-FFF2-40B4-BE49-F238E27FC236}">
                <a16:creationId xmlns:a16="http://schemas.microsoft.com/office/drawing/2014/main" id="{14472024-5C5A-2745-4B8D-5279FE840A4C}"/>
              </a:ext>
            </a:extLst>
          </p:cNvPr>
          <p:cNvGraphicFramePr>
            <a:graphicFrameLocks noGrp="1"/>
          </p:cNvGraphicFramePr>
          <p:nvPr>
            <p:extLst>
              <p:ext uri="{D42A27DB-BD31-4B8C-83A1-F6EECF244321}">
                <p14:modId xmlns:p14="http://schemas.microsoft.com/office/powerpoint/2010/main" val="2742638692"/>
              </p:ext>
            </p:extLst>
          </p:nvPr>
        </p:nvGraphicFramePr>
        <p:xfrm>
          <a:off x="100361" y="546544"/>
          <a:ext cx="12091637" cy="6311456"/>
        </p:xfrm>
        <a:graphic>
          <a:graphicData uri="http://schemas.openxmlformats.org/drawingml/2006/table">
            <a:tbl>
              <a:tblPr>
                <a:tableStyleId>{5C22544A-7EE6-4342-B048-85BDC9FD1C3A}</a:tableStyleId>
              </a:tblPr>
              <a:tblGrid>
                <a:gridCol w="659255">
                  <a:extLst>
                    <a:ext uri="{9D8B030D-6E8A-4147-A177-3AD203B41FA5}">
                      <a16:colId xmlns:a16="http://schemas.microsoft.com/office/drawing/2014/main" val="3105933826"/>
                    </a:ext>
                  </a:extLst>
                </a:gridCol>
                <a:gridCol w="3307844">
                  <a:extLst>
                    <a:ext uri="{9D8B030D-6E8A-4147-A177-3AD203B41FA5}">
                      <a16:colId xmlns:a16="http://schemas.microsoft.com/office/drawing/2014/main" val="2356357115"/>
                    </a:ext>
                  </a:extLst>
                </a:gridCol>
                <a:gridCol w="636125">
                  <a:extLst>
                    <a:ext uri="{9D8B030D-6E8A-4147-A177-3AD203B41FA5}">
                      <a16:colId xmlns:a16="http://schemas.microsoft.com/office/drawing/2014/main" val="1058608345"/>
                    </a:ext>
                  </a:extLst>
                </a:gridCol>
                <a:gridCol w="4363230">
                  <a:extLst>
                    <a:ext uri="{9D8B030D-6E8A-4147-A177-3AD203B41FA5}">
                      <a16:colId xmlns:a16="http://schemas.microsoft.com/office/drawing/2014/main" val="3777130550"/>
                    </a:ext>
                  </a:extLst>
                </a:gridCol>
                <a:gridCol w="636125">
                  <a:extLst>
                    <a:ext uri="{9D8B030D-6E8A-4147-A177-3AD203B41FA5}">
                      <a16:colId xmlns:a16="http://schemas.microsoft.com/office/drawing/2014/main" val="4015302487"/>
                    </a:ext>
                  </a:extLst>
                </a:gridCol>
                <a:gridCol w="1677055">
                  <a:extLst>
                    <a:ext uri="{9D8B030D-6E8A-4147-A177-3AD203B41FA5}">
                      <a16:colId xmlns:a16="http://schemas.microsoft.com/office/drawing/2014/main" val="3111472881"/>
                    </a:ext>
                  </a:extLst>
                </a:gridCol>
                <a:gridCol w="812003">
                  <a:extLst>
                    <a:ext uri="{9D8B030D-6E8A-4147-A177-3AD203B41FA5}">
                      <a16:colId xmlns:a16="http://schemas.microsoft.com/office/drawing/2014/main" val="1778183670"/>
                    </a:ext>
                  </a:extLst>
                </a:gridCol>
              </a:tblGrid>
              <a:tr h="784711">
                <a:tc gridSpan="2">
                  <a:txBody>
                    <a:bodyPr/>
                    <a:lstStyle/>
                    <a:p>
                      <a:pPr algn="ctr" fontAlgn="ctr"/>
                      <a:r>
                        <a:rPr lang="en-IN" sz="1600" b="1" u="none" strike="noStrike" dirty="0">
                          <a:effectLst/>
                        </a:rPr>
                        <a:t>Identification of Risk of Material Misstatement</a:t>
                      </a:r>
                      <a:br>
                        <a:rPr lang="en-IN" sz="1600" b="1" u="none" strike="noStrike" dirty="0">
                          <a:effectLst/>
                        </a:rPr>
                      </a:br>
                      <a:r>
                        <a:rPr lang="en-IN" sz="1600" b="1" u="none" strike="noStrike" dirty="0">
                          <a:effectLst/>
                        </a:rPr>
                        <a:t>("What Could Go Wrong")</a:t>
                      </a:r>
                      <a:endParaRPr lang="en-IN" sz="1600" b="1" i="0" u="none" strike="noStrike" dirty="0">
                        <a:solidFill>
                          <a:srgbClr val="333399"/>
                        </a:solidFill>
                        <a:effectLst/>
                        <a:latin typeface="Book Antiqua" panose="02040602050305030304" pitchFamily="18" charset="0"/>
                      </a:endParaRPr>
                    </a:p>
                  </a:txBody>
                  <a:tcPr marL="4992" marR="4992" marT="4992" marB="0" anchor="ctr"/>
                </a:tc>
                <a:tc hMerge="1">
                  <a:txBody>
                    <a:bodyPr/>
                    <a:lstStyle/>
                    <a:p>
                      <a:endParaRPr lang="en-US"/>
                    </a:p>
                  </a:txBody>
                  <a:tcPr/>
                </a:tc>
                <a:tc gridSpan="2">
                  <a:txBody>
                    <a:bodyPr/>
                    <a:lstStyle/>
                    <a:p>
                      <a:pPr algn="ctr" fontAlgn="ctr"/>
                      <a:r>
                        <a:rPr lang="en-IN" sz="1600" b="1" u="none" strike="noStrike">
                          <a:effectLst/>
                        </a:rPr>
                        <a:t>Identification of Risk of Material Misstatement</a:t>
                      </a:r>
                      <a:br>
                        <a:rPr lang="en-IN" sz="1600" b="1" u="none" strike="noStrike">
                          <a:effectLst/>
                        </a:rPr>
                      </a:br>
                      <a:r>
                        <a:rPr lang="en-IN" sz="1600" b="1" u="none" strike="noStrike">
                          <a:effectLst/>
                        </a:rPr>
                        <a:t>("What Could Go Wrong")</a:t>
                      </a:r>
                      <a:endParaRPr lang="en-IN" sz="1600" b="1" i="0" u="none" strike="noStrike">
                        <a:solidFill>
                          <a:srgbClr val="333399"/>
                        </a:solidFill>
                        <a:effectLst/>
                        <a:latin typeface="Book Antiqua" panose="02040602050305030304" pitchFamily="18" charset="0"/>
                      </a:endParaRPr>
                    </a:p>
                  </a:txBody>
                  <a:tcPr marL="4992" marR="4992" marT="4992" marB="0" anchor="ctr"/>
                </a:tc>
                <a:tc hMerge="1">
                  <a:txBody>
                    <a:bodyPr/>
                    <a:lstStyle/>
                    <a:p>
                      <a:endParaRPr lang="en-US"/>
                    </a:p>
                  </a:txBody>
                  <a:tcPr/>
                </a:tc>
                <a:tc rowSpan="2">
                  <a:txBody>
                    <a:bodyPr/>
                    <a:lstStyle/>
                    <a:p>
                      <a:pPr algn="ctr" fontAlgn="ctr"/>
                      <a:r>
                        <a:rPr lang="en-IN" sz="1600" b="1" u="none" strike="noStrike">
                          <a:effectLst/>
                        </a:rPr>
                        <a:t>Work paper Reference</a:t>
                      </a:r>
                      <a:endParaRPr lang="en-IN" sz="1600" b="1" i="0" u="none" strike="noStrike">
                        <a:solidFill>
                          <a:srgbClr val="333399"/>
                        </a:solidFill>
                        <a:effectLst/>
                        <a:latin typeface="Book Antiqua" panose="02040602050305030304" pitchFamily="18" charset="0"/>
                      </a:endParaRPr>
                    </a:p>
                  </a:txBody>
                  <a:tcPr marL="4992" marR="4992" marT="4992" marB="0" anchor="ctr"/>
                </a:tc>
                <a:tc rowSpan="2">
                  <a:txBody>
                    <a:bodyPr/>
                    <a:lstStyle/>
                    <a:p>
                      <a:pPr algn="ctr" rtl="0" fontAlgn="ctr"/>
                      <a:r>
                        <a:rPr lang="en-IN" sz="1600" b="1" u="none" strike="noStrike" dirty="0">
                          <a:effectLst/>
                        </a:rPr>
                        <a:t>Findings and Observations</a:t>
                      </a:r>
                      <a:br>
                        <a:rPr lang="en-IN" sz="1600" b="1" u="none" strike="noStrike" dirty="0">
                          <a:effectLst/>
                        </a:rPr>
                      </a:br>
                      <a:endParaRPr lang="en-IN" sz="1600" b="1" i="0" u="none" strike="noStrike" dirty="0">
                        <a:solidFill>
                          <a:srgbClr val="333399"/>
                        </a:solidFill>
                        <a:effectLst/>
                        <a:latin typeface="Book Antiqua" panose="02040602050305030304" pitchFamily="18" charset="0"/>
                      </a:endParaRPr>
                    </a:p>
                  </a:txBody>
                  <a:tcPr marL="4992" marR="4992" marT="4992" marB="0" anchor="ctr"/>
                </a:tc>
                <a:tc rowSpan="2">
                  <a:txBody>
                    <a:bodyPr/>
                    <a:lstStyle/>
                    <a:p>
                      <a:pPr algn="ctr" fontAlgn="ctr"/>
                      <a:r>
                        <a:rPr lang="en-IN" sz="1600" b="1" u="none" strike="noStrike">
                          <a:effectLst/>
                        </a:rPr>
                        <a:t>Remarks</a:t>
                      </a:r>
                      <a:endParaRPr lang="en-IN" sz="1600" b="1" i="0" u="none" strike="noStrike">
                        <a:solidFill>
                          <a:srgbClr val="333399"/>
                        </a:solidFill>
                        <a:effectLst/>
                        <a:latin typeface="Book Antiqua" panose="02040602050305030304" pitchFamily="18" charset="0"/>
                      </a:endParaRPr>
                    </a:p>
                  </a:txBody>
                  <a:tcPr marL="4992" marR="4992" marT="4992" marB="0" anchor="ctr"/>
                </a:tc>
                <a:extLst>
                  <a:ext uri="{0D108BD9-81ED-4DB2-BD59-A6C34878D82A}">
                    <a16:rowId xmlns:a16="http://schemas.microsoft.com/office/drawing/2014/main" val="569264212"/>
                  </a:ext>
                </a:extLst>
              </a:tr>
              <a:tr h="1861686">
                <a:tc>
                  <a:txBody>
                    <a:bodyPr/>
                    <a:lstStyle/>
                    <a:p>
                      <a:pPr algn="ctr" fontAlgn="ctr"/>
                      <a:r>
                        <a:rPr lang="en-IN" sz="1600" b="1" u="none" strike="noStrike" dirty="0">
                          <a:effectLst/>
                        </a:rPr>
                        <a:t>Risk N0.</a:t>
                      </a:r>
                      <a:endParaRPr lang="en-IN" sz="1600" b="1" i="0" u="none" strike="noStrike" dirty="0">
                        <a:solidFill>
                          <a:srgbClr val="366092"/>
                        </a:solidFill>
                        <a:effectLst/>
                        <a:latin typeface="Book Antiqua" panose="02040602050305030304" pitchFamily="18" charset="0"/>
                      </a:endParaRPr>
                    </a:p>
                  </a:txBody>
                  <a:tcPr marL="4992" marR="4992" marT="4992" marB="0" anchor="ctr"/>
                </a:tc>
                <a:tc>
                  <a:txBody>
                    <a:bodyPr/>
                    <a:lstStyle/>
                    <a:p>
                      <a:pPr algn="ctr" fontAlgn="ctr"/>
                      <a:r>
                        <a:rPr lang="en-IN" sz="1600" b="1" u="none" strike="noStrike" dirty="0">
                          <a:effectLst/>
                        </a:rPr>
                        <a:t>Risk Description</a:t>
                      </a:r>
                      <a:endParaRPr lang="en-IN" sz="1600" b="1" i="0" u="none" strike="noStrike" dirty="0">
                        <a:solidFill>
                          <a:srgbClr val="333399"/>
                        </a:solidFill>
                        <a:effectLst/>
                        <a:latin typeface="Book Antiqua" panose="02040602050305030304" pitchFamily="18" charset="0"/>
                      </a:endParaRPr>
                    </a:p>
                  </a:txBody>
                  <a:tcPr marL="4992" marR="4992" marT="4992" marB="0" anchor="ctr"/>
                </a:tc>
                <a:tc>
                  <a:txBody>
                    <a:bodyPr/>
                    <a:lstStyle/>
                    <a:p>
                      <a:pPr algn="ctr" fontAlgn="ctr"/>
                      <a:r>
                        <a:rPr lang="en-IN" sz="1600" b="1" u="none" strike="noStrike" dirty="0">
                          <a:effectLst/>
                        </a:rPr>
                        <a:t>Control No.</a:t>
                      </a:r>
                      <a:endParaRPr lang="en-IN" sz="1600" b="1" i="0" u="none" strike="noStrike" dirty="0">
                        <a:solidFill>
                          <a:srgbClr val="333399"/>
                        </a:solidFill>
                        <a:effectLst/>
                        <a:latin typeface="Book Antiqua" panose="02040602050305030304" pitchFamily="18" charset="0"/>
                      </a:endParaRPr>
                    </a:p>
                  </a:txBody>
                  <a:tcPr marL="4992" marR="4992" marT="4992" marB="0" anchor="ctr"/>
                </a:tc>
                <a:tc>
                  <a:txBody>
                    <a:bodyPr/>
                    <a:lstStyle/>
                    <a:p>
                      <a:pPr algn="ctr" fontAlgn="ctr"/>
                      <a:r>
                        <a:rPr lang="en-IN" sz="1600" b="1" u="none" strike="noStrike" dirty="0">
                          <a:effectLst/>
                        </a:rPr>
                        <a:t> Control(s)</a:t>
                      </a:r>
                      <a:endParaRPr lang="en-IN" sz="1600" b="1" i="0" u="none" strike="noStrike" dirty="0">
                        <a:solidFill>
                          <a:srgbClr val="333399"/>
                        </a:solidFill>
                        <a:effectLst/>
                        <a:latin typeface="Book Antiqua" panose="02040602050305030304" pitchFamily="18" charset="0"/>
                      </a:endParaRPr>
                    </a:p>
                  </a:txBody>
                  <a:tcPr marL="4992" marR="4992" marT="4992"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40395964"/>
                  </a:ext>
                </a:extLst>
              </a:tr>
              <a:tr h="2367201">
                <a:tc>
                  <a:txBody>
                    <a:bodyPr/>
                    <a:lstStyle/>
                    <a:p>
                      <a:pPr algn="ctr" fontAlgn="ctr"/>
                      <a:r>
                        <a:rPr lang="en-IN" sz="1600" b="1" u="none" strike="noStrike" dirty="0">
                          <a:effectLst/>
                        </a:rPr>
                        <a:t>1</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l" fontAlgn="ctr"/>
                      <a:r>
                        <a:rPr lang="en-IN" sz="1600" b="1" u="none" strike="noStrike" dirty="0">
                          <a:effectLst/>
                        </a:rPr>
                        <a:t>Inventory stated in the general ledger does not reconcile to the inventory records and/or the reconciliation contains invalid items.</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ctr" fontAlgn="ctr"/>
                      <a:r>
                        <a:rPr lang="en-IN" sz="1600" b="1" u="none" strike="noStrike">
                          <a:effectLst/>
                        </a:rPr>
                        <a:t>1</a:t>
                      </a:r>
                      <a:endParaRPr lang="en-IN" sz="1600" b="1" i="0" u="none" strike="noStrike">
                        <a:solidFill>
                          <a:srgbClr val="000000"/>
                        </a:solidFill>
                        <a:effectLst/>
                        <a:latin typeface="Book Antiqua" panose="02040602050305030304" pitchFamily="18" charset="0"/>
                      </a:endParaRPr>
                    </a:p>
                  </a:txBody>
                  <a:tcPr marL="4992" marR="4992" marT="4992" marB="0" anchor="ctr"/>
                </a:tc>
                <a:tc>
                  <a:txBody>
                    <a:bodyPr/>
                    <a:lstStyle/>
                    <a:p>
                      <a:pPr algn="just" fontAlgn="ctr"/>
                      <a:r>
                        <a:rPr lang="en-IN" sz="1600" b="1" u="none" strike="noStrike" dirty="0">
                          <a:effectLst/>
                        </a:rPr>
                        <a:t>Management reviews and approves the reconciliation of the inventory records to the general ledger and any reconciling items are reviewed and addressed on a timely basis. </a:t>
                      </a:r>
                      <a:br>
                        <a:rPr lang="en-IN" sz="1600" b="1" u="none" strike="noStrike" dirty="0">
                          <a:effectLst/>
                        </a:rPr>
                      </a:br>
                      <a:r>
                        <a:rPr lang="en-IN" sz="1600" b="1" u="none" strike="noStrike" dirty="0">
                          <a:effectLst/>
                        </a:rPr>
                        <a:t>AND</a:t>
                      </a:r>
                      <a:br>
                        <a:rPr lang="en-IN" sz="1600" b="1" u="none" strike="noStrike" dirty="0">
                          <a:effectLst/>
                        </a:rPr>
                      </a:br>
                      <a:r>
                        <a:rPr lang="en-IN" sz="1600" b="1" u="none" strike="noStrike" dirty="0">
                          <a:effectLst/>
                        </a:rPr>
                        <a:t>By virtue of SAP Configuration, it automatically reconciles the sub-ledger of inventory with main inventory ledger. It is reviewed by the Management on Timely basis</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ctr" fontAlgn="ctr"/>
                      <a:r>
                        <a:rPr lang="en-IN" sz="1600" b="1" u="none" strike="noStrike">
                          <a:effectLst/>
                        </a:rPr>
                        <a:t>WP5</a:t>
                      </a:r>
                      <a:endParaRPr lang="en-IN" sz="1600" b="1" i="0" u="none" strike="noStrike">
                        <a:solidFill>
                          <a:srgbClr val="000000"/>
                        </a:solidFill>
                        <a:effectLst/>
                        <a:latin typeface="Book Antiqua" panose="02040602050305030304" pitchFamily="18" charset="0"/>
                      </a:endParaRPr>
                    </a:p>
                  </a:txBody>
                  <a:tcPr marL="4992" marR="4992" marT="4992" marB="0" anchor="ctr"/>
                </a:tc>
                <a:tc>
                  <a:txBody>
                    <a:bodyPr/>
                    <a:lstStyle/>
                    <a:p>
                      <a:pPr algn="l" fontAlgn="ctr"/>
                      <a:r>
                        <a:rPr lang="en-IN" sz="1600" b="1" u="none" strike="noStrike" dirty="0">
                          <a:effectLst/>
                        </a:rPr>
                        <a:t>Inventory General Ledger and Sub Ledger</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l" fontAlgn="ctr"/>
                      <a:r>
                        <a:rPr lang="en-IN" sz="1600" b="1" u="none" strike="noStrike" dirty="0">
                          <a:effectLst/>
                        </a:rPr>
                        <a:t> </a:t>
                      </a:r>
                      <a:endParaRPr lang="en-IN" sz="1600" b="1" i="0" u="none" strike="noStrike" dirty="0">
                        <a:solidFill>
                          <a:srgbClr val="000000"/>
                        </a:solidFill>
                        <a:effectLst/>
                        <a:latin typeface="Book Antiqua" panose="02040602050305030304" pitchFamily="18" charset="0"/>
                      </a:endParaRPr>
                    </a:p>
                  </a:txBody>
                  <a:tcPr marL="4992" marR="4992" marT="4992" marB="0" anchor="ctr"/>
                </a:tc>
                <a:extLst>
                  <a:ext uri="{0D108BD9-81ED-4DB2-BD59-A6C34878D82A}">
                    <a16:rowId xmlns:a16="http://schemas.microsoft.com/office/drawing/2014/main" val="3764739962"/>
                  </a:ext>
                </a:extLst>
              </a:tr>
              <a:tr h="1297858">
                <a:tc>
                  <a:txBody>
                    <a:bodyPr/>
                    <a:lstStyle/>
                    <a:p>
                      <a:pPr algn="ctr" fontAlgn="ctr"/>
                      <a:r>
                        <a:rPr lang="en-IN" sz="1600" b="1" u="none" strike="noStrike" dirty="0">
                          <a:effectLst/>
                        </a:rPr>
                        <a:t>2</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l" fontAlgn="ctr"/>
                      <a:r>
                        <a:rPr lang="en-IN" sz="1600" b="1" u="none" strike="noStrike" dirty="0">
                          <a:effectLst/>
                        </a:rPr>
                        <a:t>Inventory is received and not recorded in the inventory system.  </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ctr" fontAlgn="ctr"/>
                      <a:r>
                        <a:rPr lang="en-IN" sz="1600" b="1" u="none" strike="noStrike" dirty="0">
                          <a:effectLst/>
                        </a:rPr>
                        <a:t>2</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just" fontAlgn="ctr"/>
                      <a:r>
                        <a:rPr lang="en-IN" sz="1600" b="1" u="none" strike="noStrike" dirty="0">
                          <a:effectLst/>
                        </a:rPr>
                        <a:t>Inventory and trade payables entries are automatically recorded by the ERP system upon matching the purchase order and GRN and Invoice</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ctr" fontAlgn="ctr"/>
                      <a:r>
                        <a:rPr lang="en-IN" sz="1600" b="1" u="none" strike="noStrike" dirty="0">
                          <a:effectLst/>
                        </a:rPr>
                        <a:t>WP 1</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l" fontAlgn="ctr"/>
                      <a:r>
                        <a:rPr lang="en-IN" sz="1600" b="1" u="none" strike="noStrike" dirty="0">
                          <a:effectLst/>
                        </a:rPr>
                        <a:t>Doc. Are same as mentioned in Risk 1 of Procurement &amp; Payables</a:t>
                      </a:r>
                      <a:endParaRPr lang="en-IN" sz="1600" b="1" i="0" u="none" strike="noStrike" dirty="0">
                        <a:solidFill>
                          <a:srgbClr val="000000"/>
                        </a:solidFill>
                        <a:effectLst/>
                        <a:latin typeface="Book Antiqua" panose="02040602050305030304" pitchFamily="18" charset="0"/>
                      </a:endParaRPr>
                    </a:p>
                  </a:txBody>
                  <a:tcPr marL="4992" marR="4992" marT="4992" marB="0" anchor="ctr"/>
                </a:tc>
                <a:tc>
                  <a:txBody>
                    <a:bodyPr/>
                    <a:lstStyle/>
                    <a:p>
                      <a:pPr algn="l" fontAlgn="b"/>
                      <a:r>
                        <a:rPr lang="en-IN" sz="1600" b="1" u="none" strike="noStrike" dirty="0">
                          <a:effectLst/>
                        </a:rPr>
                        <a:t> </a:t>
                      </a:r>
                      <a:endParaRPr lang="en-IN" sz="1600" b="1" i="0" u="none" strike="noStrike" dirty="0">
                        <a:solidFill>
                          <a:srgbClr val="000000"/>
                        </a:solidFill>
                        <a:effectLst/>
                        <a:latin typeface="Book Antiqua" panose="02040602050305030304" pitchFamily="18" charset="0"/>
                      </a:endParaRPr>
                    </a:p>
                  </a:txBody>
                  <a:tcPr marL="4992" marR="4992" marT="4992" marB="0" anchor="b"/>
                </a:tc>
                <a:extLst>
                  <a:ext uri="{0D108BD9-81ED-4DB2-BD59-A6C34878D82A}">
                    <a16:rowId xmlns:a16="http://schemas.microsoft.com/office/drawing/2014/main" val="2068714179"/>
                  </a:ext>
                </a:extLst>
              </a:tr>
            </a:tbl>
          </a:graphicData>
        </a:graphic>
      </p:graphicFrame>
    </p:spTree>
    <p:extLst>
      <p:ext uri="{BB962C8B-B14F-4D97-AF65-F5344CB8AC3E}">
        <p14:creationId xmlns:p14="http://schemas.microsoft.com/office/powerpoint/2010/main" val="2309348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34EEF9-39A2-A974-124A-371B738915BA}"/>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Internal Financial Control(IFC)</a:t>
            </a:r>
          </a:p>
        </p:txBody>
      </p:sp>
      <p:graphicFrame>
        <p:nvGraphicFramePr>
          <p:cNvPr id="6" name="Table 5">
            <a:extLst>
              <a:ext uri="{FF2B5EF4-FFF2-40B4-BE49-F238E27FC236}">
                <a16:creationId xmlns:a16="http://schemas.microsoft.com/office/drawing/2014/main" id="{90F2D3D8-7177-D491-1DBF-5FE27475EE98}"/>
              </a:ext>
            </a:extLst>
          </p:cNvPr>
          <p:cNvGraphicFramePr>
            <a:graphicFrameLocks noGrp="1"/>
          </p:cNvGraphicFramePr>
          <p:nvPr>
            <p:extLst>
              <p:ext uri="{D42A27DB-BD31-4B8C-83A1-F6EECF244321}">
                <p14:modId xmlns:p14="http://schemas.microsoft.com/office/powerpoint/2010/main" val="1770226828"/>
              </p:ext>
            </p:extLst>
          </p:nvPr>
        </p:nvGraphicFramePr>
        <p:xfrm>
          <a:off x="0" y="546545"/>
          <a:ext cx="12191997" cy="6164382"/>
        </p:xfrm>
        <a:graphic>
          <a:graphicData uri="http://schemas.openxmlformats.org/drawingml/2006/table">
            <a:tbl>
              <a:tblPr>
                <a:tableStyleId>{5C22544A-7EE6-4342-B048-85BDC9FD1C3A}</a:tableStyleId>
              </a:tblPr>
              <a:tblGrid>
                <a:gridCol w="674538">
                  <a:extLst>
                    <a:ext uri="{9D8B030D-6E8A-4147-A177-3AD203B41FA5}">
                      <a16:colId xmlns:a16="http://schemas.microsoft.com/office/drawing/2014/main" val="1522558810"/>
                    </a:ext>
                  </a:extLst>
                </a:gridCol>
                <a:gridCol w="3384530">
                  <a:extLst>
                    <a:ext uri="{9D8B030D-6E8A-4147-A177-3AD203B41FA5}">
                      <a16:colId xmlns:a16="http://schemas.microsoft.com/office/drawing/2014/main" val="4034069397"/>
                    </a:ext>
                  </a:extLst>
                </a:gridCol>
                <a:gridCol w="650871">
                  <a:extLst>
                    <a:ext uri="{9D8B030D-6E8A-4147-A177-3AD203B41FA5}">
                      <a16:colId xmlns:a16="http://schemas.microsoft.com/office/drawing/2014/main" val="2497573507"/>
                    </a:ext>
                  </a:extLst>
                </a:gridCol>
                <a:gridCol w="4464384">
                  <a:extLst>
                    <a:ext uri="{9D8B030D-6E8A-4147-A177-3AD203B41FA5}">
                      <a16:colId xmlns:a16="http://schemas.microsoft.com/office/drawing/2014/main" val="1791573972"/>
                    </a:ext>
                  </a:extLst>
                </a:gridCol>
                <a:gridCol w="650871">
                  <a:extLst>
                    <a:ext uri="{9D8B030D-6E8A-4147-A177-3AD203B41FA5}">
                      <a16:colId xmlns:a16="http://schemas.microsoft.com/office/drawing/2014/main" val="3333213991"/>
                    </a:ext>
                  </a:extLst>
                </a:gridCol>
                <a:gridCol w="1715932">
                  <a:extLst>
                    <a:ext uri="{9D8B030D-6E8A-4147-A177-3AD203B41FA5}">
                      <a16:colId xmlns:a16="http://schemas.microsoft.com/office/drawing/2014/main" val="786877269"/>
                    </a:ext>
                  </a:extLst>
                </a:gridCol>
                <a:gridCol w="650871">
                  <a:extLst>
                    <a:ext uri="{9D8B030D-6E8A-4147-A177-3AD203B41FA5}">
                      <a16:colId xmlns:a16="http://schemas.microsoft.com/office/drawing/2014/main" val="2295764378"/>
                    </a:ext>
                  </a:extLst>
                </a:gridCol>
              </a:tblGrid>
              <a:tr h="2248408">
                <a:tc>
                  <a:txBody>
                    <a:bodyPr/>
                    <a:lstStyle/>
                    <a:p>
                      <a:pPr algn="just" fontAlgn="ctr"/>
                      <a:r>
                        <a:rPr lang="en-IN" sz="1300" b="1" u="none" strike="noStrike" dirty="0">
                          <a:effectLst/>
                        </a:rPr>
                        <a:t>3</a:t>
                      </a:r>
                      <a:endParaRPr lang="en-IN" sz="1300" b="1" i="0" u="none" strike="noStrike" dirty="0">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dirty="0">
                          <a:effectLst/>
                        </a:rPr>
                        <a:t>Costs of sales are:</a:t>
                      </a:r>
                      <a:br>
                        <a:rPr lang="en-IN" sz="1300" b="1" u="none" strike="noStrike" dirty="0">
                          <a:effectLst/>
                        </a:rPr>
                      </a:br>
                      <a:r>
                        <a:rPr lang="en-IN" sz="1300" b="1" u="none" strike="noStrike" dirty="0">
                          <a:effectLst/>
                        </a:rPr>
                        <a:t>- Recorded when no sale exists</a:t>
                      </a:r>
                      <a:br>
                        <a:rPr lang="en-IN" sz="1300" b="1" u="none" strike="noStrike" dirty="0">
                          <a:effectLst/>
                        </a:rPr>
                      </a:br>
                      <a:r>
                        <a:rPr lang="en-IN" sz="1300" b="1" u="none" strike="noStrike" dirty="0">
                          <a:effectLst/>
                        </a:rPr>
                        <a:t>- Not recorded when sales exist</a:t>
                      </a:r>
                      <a:br>
                        <a:rPr lang="en-IN" sz="1300" b="1" u="none" strike="noStrike" dirty="0">
                          <a:effectLst/>
                        </a:rPr>
                      </a:br>
                      <a:r>
                        <a:rPr lang="en-IN" sz="1300" b="1" u="none" strike="noStrike" dirty="0">
                          <a:effectLst/>
                        </a:rPr>
                        <a:t>- Recorded at the incorrect amount</a:t>
                      </a:r>
                      <a:br>
                        <a:rPr lang="en-IN" sz="1300" b="1" u="none" strike="noStrike" dirty="0">
                          <a:effectLst/>
                        </a:rPr>
                      </a:br>
                      <a:r>
                        <a:rPr lang="en-IN" sz="1300" b="1" u="none" strike="noStrike" dirty="0">
                          <a:effectLst/>
                        </a:rPr>
                        <a:t>- Recorded in the incorrect period</a:t>
                      </a:r>
                      <a:br>
                        <a:rPr lang="en-IN" sz="1300" b="1" u="none" strike="noStrike" dirty="0">
                          <a:effectLst/>
                        </a:rPr>
                      </a:br>
                      <a:r>
                        <a:rPr lang="en-IN" sz="1300" b="1" u="none" strike="noStrike" dirty="0">
                          <a:effectLst/>
                        </a:rPr>
                        <a:t>- Incorrectly classified.</a:t>
                      </a:r>
                      <a:br>
                        <a:rPr lang="en-IN" sz="1300" b="1" u="none" strike="noStrike" dirty="0">
                          <a:effectLst/>
                        </a:rPr>
                      </a:br>
                      <a:endParaRPr lang="en-IN" sz="1300" b="1" i="0" u="none" strike="noStrike" dirty="0">
                        <a:solidFill>
                          <a:srgbClr val="000000"/>
                        </a:solidFill>
                        <a:effectLst/>
                        <a:latin typeface="Calibri" panose="020F0502020204030204" pitchFamily="34" charset="0"/>
                      </a:endParaRPr>
                    </a:p>
                  </a:txBody>
                  <a:tcPr marL="7554" marR="7554" marT="7554" marB="0" anchor="ctr"/>
                </a:tc>
                <a:tc>
                  <a:txBody>
                    <a:bodyPr/>
                    <a:lstStyle/>
                    <a:p>
                      <a:pPr algn="just" fontAlgn="ctr"/>
                      <a:r>
                        <a:rPr lang="en-IN" sz="1300" b="1" u="none" strike="noStrike" dirty="0">
                          <a:effectLst/>
                        </a:rPr>
                        <a:t>3</a:t>
                      </a:r>
                      <a:endParaRPr lang="en-IN" sz="1300" b="1" i="0" u="none" strike="noStrike" dirty="0">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dirty="0">
                          <a:effectLst/>
                        </a:rPr>
                        <a:t>1. Recorded when no sales exists/ Not recorded when sale exists</a:t>
                      </a:r>
                      <a:br>
                        <a:rPr lang="en-IN" sz="1300" b="1" u="none" strike="noStrike" dirty="0">
                          <a:effectLst/>
                        </a:rPr>
                      </a:br>
                      <a:r>
                        <a:rPr lang="en-IN" sz="1300" b="1" u="none" strike="noStrike" dirty="0">
                          <a:effectLst/>
                        </a:rPr>
                        <a:t>Dispatch of Goods does not take place till the time delivery </a:t>
                      </a:r>
                      <a:r>
                        <a:rPr lang="en-IN" sz="1300" b="1" u="none" strike="noStrike" dirty="0" err="1">
                          <a:effectLst/>
                        </a:rPr>
                        <a:t>challlan</a:t>
                      </a:r>
                      <a:r>
                        <a:rPr lang="en-IN" sz="1300" b="1" u="none" strike="noStrike" dirty="0">
                          <a:effectLst/>
                        </a:rPr>
                        <a:t> as generated from system is accompanied with Invoice is checked at the gate and further Loading of material happens only after Delivery order is given at the factory </a:t>
                      </a:r>
                      <a:r>
                        <a:rPr lang="en-IN" sz="1300" b="1" u="none" strike="noStrike" dirty="0" err="1">
                          <a:effectLst/>
                        </a:rPr>
                        <a:t>godown</a:t>
                      </a:r>
                      <a:r>
                        <a:rPr lang="en-IN" sz="1300" b="1" u="none" strike="noStrike" dirty="0">
                          <a:effectLst/>
                        </a:rPr>
                        <a:t>. There is </a:t>
                      </a:r>
                      <a:r>
                        <a:rPr lang="en-IN" sz="1300" b="1" u="none" strike="noStrike" dirty="0" err="1">
                          <a:effectLst/>
                        </a:rPr>
                        <a:t>Weightment</a:t>
                      </a:r>
                      <a:r>
                        <a:rPr lang="en-IN" sz="1300" b="1" u="none" strike="noStrike" dirty="0">
                          <a:effectLst/>
                        </a:rPr>
                        <a:t> slip attached which ensures material is loaded .</a:t>
                      </a:r>
                      <a:br>
                        <a:rPr lang="en-IN" sz="1300" b="1" u="none" strike="noStrike" dirty="0">
                          <a:effectLst/>
                        </a:rPr>
                      </a:br>
                      <a:r>
                        <a:rPr lang="en-IN" sz="1300" b="1" u="none" strike="noStrike" dirty="0">
                          <a:effectLst/>
                        </a:rPr>
                        <a:t>2. Recorded at Incorrect Amount</a:t>
                      </a:r>
                      <a:br>
                        <a:rPr lang="en-IN" sz="1300" b="1" u="none" strike="noStrike" dirty="0">
                          <a:effectLst/>
                        </a:rPr>
                      </a:br>
                      <a:r>
                        <a:rPr lang="en-IN" sz="1300" b="1" u="none" strike="noStrike" dirty="0" err="1">
                          <a:effectLst/>
                        </a:rPr>
                        <a:t>THe</a:t>
                      </a:r>
                      <a:r>
                        <a:rPr lang="en-IN" sz="1300" b="1" u="none" strike="noStrike" dirty="0">
                          <a:effectLst/>
                        </a:rPr>
                        <a:t> Sales Invoice is generated based on SO created and hence the rate is derived from the same.</a:t>
                      </a:r>
                      <a:br>
                        <a:rPr lang="en-IN" sz="1300" b="1" u="none" strike="noStrike" dirty="0">
                          <a:effectLst/>
                        </a:rPr>
                      </a:br>
                      <a:r>
                        <a:rPr lang="en-IN" sz="1300" b="1" u="none" strike="noStrike" dirty="0">
                          <a:effectLst/>
                        </a:rPr>
                        <a:t>3. Incorrectly Classified</a:t>
                      </a:r>
                      <a:br>
                        <a:rPr lang="en-IN" sz="1300" b="1" u="none" strike="noStrike" dirty="0">
                          <a:effectLst/>
                        </a:rPr>
                      </a:br>
                      <a:r>
                        <a:rPr lang="en-IN" sz="1300" b="1" u="none" strike="noStrike" dirty="0">
                          <a:effectLst/>
                        </a:rPr>
                        <a:t>The accounting is mapped based on the product and SO further classification of sales is done at the time of financial preparation after review by the accounts head</a:t>
                      </a:r>
                      <a:endParaRPr lang="en-IN" sz="1300" b="1" i="0" u="none" strike="noStrike" dirty="0">
                        <a:solidFill>
                          <a:srgbClr val="000000"/>
                        </a:solidFill>
                        <a:effectLst/>
                        <a:latin typeface="Calibri" panose="020F0502020204030204" pitchFamily="34" charset="0"/>
                      </a:endParaRPr>
                    </a:p>
                  </a:txBody>
                  <a:tcPr marL="7554" marR="7554" marT="7554" marB="0" anchor="ctr"/>
                </a:tc>
                <a:tc>
                  <a:txBody>
                    <a:bodyPr/>
                    <a:lstStyle/>
                    <a:p>
                      <a:pPr algn="just" fontAlgn="ctr"/>
                      <a:r>
                        <a:rPr lang="en-IN" sz="1300" b="1" u="none" strike="noStrike" dirty="0">
                          <a:effectLst/>
                        </a:rPr>
                        <a:t>WP6</a:t>
                      </a:r>
                      <a:endParaRPr lang="en-IN" sz="1300" b="1" i="0" u="none" strike="noStrike" dirty="0">
                        <a:solidFill>
                          <a:srgbClr val="000000"/>
                        </a:solidFill>
                        <a:effectLst/>
                        <a:latin typeface="Book Antiqua" panose="02040602050305030304" pitchFamily="18" charset="0"/>
                      </a:endParaRPr>
                    </a:p>
                  </a:txBody>
                  <a:tcPr marL="7554" marR="7554" marT="7554" marB="0" anchor="ctr"/>
                </a:tc>
                <a:tc>
                  <a:txBody>
                    <a:bodyPr/>
                    <a:lstStyle/>
                    <a:p>
                      <a:pPr algn="just" fontAlgn="t"/>
                      <a:r>
                        <a:rPr lang="en-IN" sz="1300" b="1" u="none" strike="noStrike" dirty="0">
                          <a:effectLst/>
                        </a:rPr>
                        <a:t>Sales Order linked with Invoice, Delivery order and gate outward entry check done for sample</a:t>
                      </a:r>
                      <a:endParaRPr lang="en-IN" sz="1300" b="1" i="0" u="none" strike="noStrike" dirty="0">
                        <a:solidFill>
                          <a:srgbClr val="000000"/>
                        </a:solidFill>
                        <a:effectLst/>
                        <a:latin typeface="Calibri" panose="020F0502020204030204" pitchFamily="34" charset="0"/>
                      </a:endParaRPr>
                    </a:p>
                  </a:txBody>
                  <a:tcPr marL="7554" marR="7554" marT="7554" marB="0"/>
                </a:tc>
                <a:tc>
                  <a:txBody>
                    <a:bodyPr/>
                    <a:lstStyle/>
                    <a:p>
                      <a:pPr algn="just" fontAlgn="t"/>
                      <a:r>
                        <a:rPr lang="en-IN" sz="1300" b="1" u="none" strike="noStrike" dirty="0">
                          <a:effectLst/>
                        </a:rPr>
                        <a:t> </a:t>
                      </a:r>
                      <a:endParaRPr lang="en-IN" sz="1300" b="1" i="0" u="none" strike="noStrike" dirty="0">
                        <a:solidFill>
                          <a:srgbClr val="000000"/>
                        </a:solidFill>
                        <a:effectLst/>
                        <a:latin typeface="Calibri" panose="020F0502020204030204" pitchFamily="34" charset="0"/>
                      </a:endParaRPr>
                    </a:p>
                  </a:txBody>
                  <a:tcPr marL="7554" marR="7554" marT="7554" marB="0"/>
                </a:tc>
                <a:extLst>
                  <a:ext uri="{0D108BD9-81ED-4DB2-BD59-A6C34878D82A}">
                    <a16:rowId xmlns:a16="http://schemas.microsoft.com/office/drawing/2014/main" val="1801785894"/>
                  </a:ext>
                </a:extLst>
              </a:tr>
              <a:tr h="1932225">
                <a:tc>
                  <a:txBody>
                    <a:bodyPr/>
                    <a:lstStyle/>
                    <a:p>
                      <a:pPr algn="just" fontAlgn="ctr"/>
                      <a:r>
                        <a:rPr lang="en-IN" sz="1300" b="1" u="none" strike="noStrike">
                          <a:effectLst/>
                        </a:rPr>
                        <a:t>4</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Inventory has been sold that is removed from the accounts at incorrect amounts. </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4</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On a periodic basis, accounting personnel calculate the inventory cost under the costing method utilised by the entity. Prior to recording the journal entry, management reviews the calculation, methodology, significant assumptions used, supporting documentation, and the journal entry for accuracy and proper account classification</a:t>
                      </a:r>
                      <a:br>
                        <a:rPr lang="en-IN" sz="1300" b="1" u="none" strike="noStrike">
                          <a:effectLst/>
                        </a:rPr>
                      </a:br>
                      <a:br>
                        <a:rPr lang="en-IN" sz="1300" b="1" u="none" strike="noStrike">
                          <a:effectLst/>
                        </a:rPr>
                      </a:br>
                      <a:r>
                        <a:rPr lang="en-IN" sz="1300" b="1" u="none" strike="noStrike">
                          <a:effectLst/>
                        </a:rPr>
                        <a:t>AND</a:t>
                      </a:r>
                      <a:br>
                        <a:rPr lang="en-IN" sz="1300" b="1" u="none" strike="noStrike">
                          <a:effectLst/>
                        </a:rPr>
                      </a:br>
                      <a:br>
                        <a:rPr lang="en-IN" sz="1300" b="1" u="none" strike="noStrike">
                          <a:effectLst/>
                        </a:rPr>
                      </a:br>
                      <a:r>
                        <a:rPr lang="en-IN" sz="1300" b="1" u="none" strike="noStrike">
                          <a:effectLst/>
                        </a:rPr>
                        <a:t>Cost of sales is recorded and inventory is relieved automatically by the ERP system upon matching the customer sales order, shipping documents, and the invoice generated, completing a 3-way match. </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WP 1</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Doc. Are same as mentioned in Risk 1 of Procurement &amp; Payables</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b"/>
                      <a:r>
                        <a:rPr lang="en-IN" sz="1300" b="1" u="none" strike="noStrike" dirty="0">
                          <a:effectLst/>
                        </a:rPr>
                        <a:t> </a:t>
                      </a:r>
                      <a:endParaRPr lang="en-IN" sz="1300" b="1" i="0" u="none" strike="noStrike" dirty="0">
                        <a:solidFill>
                          <a:srgbClr val="000000"/>
                        </a:solidFill>
                        <a:effectLst/>
                        <a:latin typeface="Book Antiqua" panose="02040602050305030304" pitchFamily="18" charset="0"/>
                      </a:endParaRPr>
                    </a:p>
                  </a:txBody>
                  <a:tcPr marL="7554" marR="7554" marT="7554" marB="0" anchor="b"/>
                </a:tc>
                <a:extLst>
                  <a:ext uri="{0D108BD9-81ED-4DB2-BD59-A6C34878D82A}">
                    <a16:rowId xmlns:a16="http://schemas.microsoft.com/office/drawing/2014/main" val="2386421628"/>
                  </a:ext>
                </a:extLst>
              </a:tr>
              <a:tr h="878285">
                <a:tc>
                  <a:txBody>
                    <a:bodyPr/>
                    <a:lstStyle/>
                    <a:p>
                      <a:pPr algn="just" fontAlgn="ctr"/>
                      <a:r>
                        <a:rPr lang="en-IN" sz="1300" b="1" u="none" strike="noStrike">
                          <a:effectLst/>
                        </a:rPr>
                        <a:t>5</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Physical inventory counts are not performed on a periodic basis, potentially resulting in inaccurate inventory records.</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5</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Physical inventory is counted periodically and discrepancies are investigated and corrected within the inventory records. Inventory records based on the physical inventory are reconciled to the general ledger with any differences being recorded as a book to physical inventory adjustment. </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WP 2</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ctr"/>
                      <a:r>
                        <a:rPr lang="en-IN" sz="1300" b="1" u="none" strike="noStrike">
                          <a:effectLst/>
                        </a:rPr>
                        <a:t>Physical Verification Report</a:t>
                      </a:r>
                      <a:endParaRPr lang="en-IN" sz="1300" b="1" i="0" u="none" strike="noStrike">
                        <a:solidFill>
                          <a:srgbClr val="000000"/>
                        </a:solidFill>
                        <a:effectLst/>
                        <a:latin typeface="Book Antiqua" panose="02040602050305030304" pitchFamily="18" charset="0"/>
                      </a:endParaRPr>
                    </a:p>
                  </a:txBody>
                  <a:tcPr marL="7554" marR="7554" marT="7554" marB="0" anchor="ctr"/>
                </a:tc>
                <a:tc>
                  <a:txBody>
                    <a:bodyPr/>
                    <a:lstStyle/>
                    <a:p>
                      <a:pPr algn="just" fontAlgn="b"/>
                      <a:r>
                        <a:rPr lang="en-IN" sz="1300" b="1" u="none" strike="noStrike" dirty="0">
                          <a:effectLst/>
                        </a:rPr>
                        <a:t> </a:t>
                      </a:r>
                      <a:endParaRPr lang="en-IN" sz="1300" b="1" i="0" u="none" strike="noStrike" dirty="0">
                        <a:solidFill>
                          <a:srgbClr val="000000"/>
                        </a:solidFill>
                        <a:effectLst/>
                        <a:latin typeface="Book Antiqua" panose="02040602050305030304" pitchFamily="18" charset="0"/>
                      </a:endParaRPr>
                    </a:p>
                  </a:txBody>
                  <a:tcPr marL="7554" marR="7554" marT="7554" marB="0" anchor="b"/>
                </a:tc>
                <a:extLst>
                  <a:ext uri="{0D108BD9-81ED-4DB2-BD59-A6C34878D82A}">
                    <a16:rowId xmlns:a16="http://schemas.microsoft.com/office/drawing/2014/main" val="2095151953"/>
                  </a:ext>
                </a:extLst>
              </a:tr>
            </a:tbl>
          </a:graphicData>
        </a:graphic>
      </p:graphicFrame>
    </p:spTree>
    <p:extLst>
      <p:ext uri="{BB962C8B-B14F-4D97-AF65-F5344CB8AC3E}">
        <p14:creationId xmlns:p14="http://schemas.microsoft.com/office/powerpoint/2010/main" val="2195632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04EAF7-6BB1-8F55-6033-8A865E1039D0}"/>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Internal Financial Control(IFC)</a:t>
            </a:r>
          </a:p>
        </p:txBody>
      </p:sp>
      <p:graphicFrame>
        <p:nvGraphicFramePr>
          <p:cNvPr id="6" name="Table 5">
            <a:extLst>
              <a:ext uri="{FF2B5EF4-FFF2-40B4-BE49-F238E27FC236}">
                <a16:creationId xmlns:a16="http://schemas.microsoft.com/office/drawing/2014/main" id="{A69DC81E-D442-F7BD-0F7E-420DB4657843}"/>
              </a:ext>
            </a:extLst>
          </p:cNvPr>
          <p:cNvGraphicFramePr>
            <a:graphicFrameLocks noGrp="1"/>
          </p:cNvGraphicFramePr>
          <p:nvPr>
            <p:extLst>
              <p:ext uri="{D42A27DB-BD31-4B8C-83A1-F6EECF244321}">
                <p14:modId xmlns:p14="http://schemas.microsoft.com/office/powerpoint/2010/main" val="2431608008"/>
              </p:ext>
            </p:extLst>
          </p:nvPr>
        </p:nvGraphicFramePr>
        <p:xfrm>
          <a:off x="0" y="546544"/>
          <a:ext cx="12110226" cy="6311454"/>
        </p:xfrm>
        <a:graphic>
          <a:graphicData uri="http://schemas.openxmlformats.org/drawingml/2006/table">
            <a:tbl>
              <a:tblPr>
                <a:tableStyleId>{5C22544A-7EE6-4342-B048-85BDC9FD1C3A}</a:tableStyleId>
              </a:tblPr>
              <a:tblGrid>
                <a:gridCol w="670016">
                  <a:extLst>
                    <a:ext uri="{9D8B030D-6E8A-4147-A177-3AD203B41FA5}">
                      <a16:colId xmlns:a16="http://schemas.microsoft.com/office/drawing/2014/main" val="63302190"/>
                    </a:ext>
                  </a:extLst>
                </a:gridCol>
                <a:gridCol w="3361829">
                  <a:extLst>
                    <a:ext uri="{9D8B030D-6E8A-4147-A177-3AD203B41FA5}">
                      <a16:colId xmlns:a16="http://schemas.microsoft.com/office/drawing/2014/main" val="3954782065"/>
                    </a:ext>
                  </a:extLst>
                </a:gridCol>
                <a:gridCol w="646506">
                  <a:extLst>
                    <a:ext uri="{9D8B030D-6E8A-4147-A177-3AD203B41FA5}">
                      <a16:colId xmlns:a16="http://schemas.microsoft.com/office/drawing/2014/main" val="2777956924"/>
                    </a:ext>
                  </a:extLst>
                </a:gridCol>
                <a:gridCol w="4434440">
                  <a:extLst>
                    <a:ext uri="{9D8B030D-6E8A-4147-A177-3AD203B41FA5}">
                      <a16:colId xmlns:a16="http://schemas.microsoft.com/office/drawing/2014/main" val="1471355772"/>
                    </a:ext>
                  </a:extLst>
                </a:gridCol>
                <a:gridCol w="646506">
                  <a:extLst>
                    <a:ext uri="{9D8B030D-6E8A-4147-A177-3AD203B41FA5}">
                      <a16:colId xmlns:a16="http://schemas.microsoft.com/office/drawing/2014/main" val="974613623"/>
                    </a:ext>
                  </a:extLst>
                </a:gridCol>
                <a:gridCol w="1704423">
                  <a:extLst>
                    <a:ext uri="{9D8B030D-6E8A-4147-A177-3AD203B41FA5}">
                      <a16:colId xmlns:a16="http://schemas.microsoft.com/office/drawing/2014/main" val="2050787633"/>
                    </a:ext>
                  </a:extLst>
                </a:gridCol>
                <a:gridCol w="646506">
                  <a:extLst>
                    <a:ext uri="{9D8B030D-6E8A-4147-A177-3AD203B41FA5}">
                      <a16:colId xmlns:a16="http://schemas.microsoft.com/office/drawing/2014/main" val="3857333255"/>
                    </a:ext>
                  </a:extLst>
                </a:gridCol>
              </a:tblGrid>
              <a:tr h="2103818">
                <a:tc>
                  <a:txBody>
                    <a:bodyPr/>
                    <a:lstStyle/>
                    <a:p>
                      <a:pPr algn="just" fontAlgn="ctr"/>
                      <a:r>
                        <a:rPr lang="en-IN" sz="1200" b="1" u="none" strike="noStrike" dirty="0">
                          <a:effectLst/>
                        </a:rPr>
                        <a:t>6</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Physical inventory counts:</a:t>
                      </a:r>
                      <a:br>
                        <a:rPr lang="en-IN" sz="1200" b="1" u="none" strike="noStrike" dirty="0">
                          <a:effectLst/>
                        </a:rPr>
                      </a:br>
                      <a:r>
                        <a:rPr lang="en-IN" sz="1200" b="1" u="none" strike="noStrike" dirty="0">
                          <a:effectLst/>
                        </a:rPr>
                        <a:t>- Count inventory that does not exist</a:t>
                      </a:r>
                      <a:br>
                        <a:rPr lang="en-IN" sz="1200" b="1" u="none" strike="noStrike" dirty="0">
                          <a:effectLst/>
                        </a:rPr>
                      </a:br>
                      <a:r>
                        <a:rPr lang="en-IN" sz="1200" b="1" u="none" strike="noStrike" dirty="0">
                          <a:effectLst/>
                        </a:rPr>
                        <a:t>- Do not include counts of all inventory</a:t>
                      </a:r>
                      <a:br>
                        <a:rPr lang="en-IN" sz="1200" b="1" u="none" strike="noStrike" dirty="0">
                          <a:effectLst/>
                        </a:rPr>
                      </a:br>
                      <a:r>
                        <a:rPr lang="en-IN" sz="1200" b="1" u="none" strike="noStrike" dirty="0">
                          <a:effectLst/>
                        </a:rPr>
                        <a:t>- Do not include consideration of movement of inventory during the physical inventory</a:t>
                      </a:r>
                      <a:br>
                        <a:rPr lang="en-IN" sz="1200" b="1" u="none" strike="noStrike" dirty="0">
                          <a:effectLst/>
                        </a:rPr>
                      </a:br>
                      <a:r>
                        <a:rPr lang="en-IN" sz="1200" b="1" u="none" strike="noStrike" dirty="0">
                          <a:effectLst/>
                        </a:rPr>
                        <a:t>- Are not valued at the appropriate cost</a:t>
                      </a:r>
                      <a:br>
                        <a:rPr lang="en-IN" sz="1200" b="1" u="none" strike="noStrike" dirty="0">
                          <a:effectLst/>
                        </a:rPr>
                      </a:br>
                      <a:r>
                        <a:rPr lang="en-IN" sz="1200" b="1" u="none" strike="noStrike" dirty="0">
                          <a:effectLst/>
                        </a:rPr>
                        <a:t>- Book to physical adjustments Are not recorded or recorded at the incorrect amount.</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6</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Physical inventory is counted periodically, and discrepancies are investigated and corrected within the inventory records. Inventory records based on the physical inventory are reconciled to the general ledger, with any differences being recorded as a book-to-physical inventory adjustment. </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WP 2</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Physical Verification Report</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b"/>
                      <a:r>
                        <a:rPr lang="en-IN" sz="1200" b="1" u="none" strike="noStrike" dirty="0">
                          <a:effectLst/>
                        </a:rPr>
                        <a:t> </a:t>
                      </a:r>
                      <a:endParaRPr lang="en-IN" sz="1200" b="1" i="0" u="none" strike="noStrike" dirty="0">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1548803937"/>
                  </a:ext>
                </a:extLst>
              </a:tr>
              <a:tr h="788932">
                <a:tc>
                  <a:txBody>
                    <a:bodyPr/>
                    <a:lstStyle/>
                    <a:p>
                      <a:pPr algn="just" fontAlgn="ctr"/>
                      <a:r>
                        <a:rPr lang="en-IN" sz="1200" b="1" u="none" strike="noStrike">
                          <a:effectLst/>
                        </a:rPr>
                        <a:t>7</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Inventory held by a third party that has been sent to a job worker has not been removed from inventory.</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7</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On a periodic basis, the reports provided by the third party to the entity, either directly or by confirmation, are reviewed and reconciled to internal records and used by the entity to relieve inventory and record cost of sales.</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WP 3</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Third Party Report</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b"/>
                      <a:r>
                        <a:rPr lang="en-IN" sz="1200" b="1" u="none" strike="noStrike" dirty="0">
                          <a:effectLst/>
                        </a:rPr>
                        <a:t> </a:t>
                      </a:r>
                      <a:endParaRPr lang="en-IN" sz="1200" b="1" i="0" u="none" strike="noStrike" dirty="0">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2007435616"/>
                  </a:ext>
                </a:extLst>
              </a:tr>
              <a:tr h="1314886">
                <a:tc>
                  <a:txBody>
                    <a:bodyPr/>
                    <a:lstStyle/>
                    <a:p>
                      <a:pPr algn="just" fontAlgn="ctr"/>
                      <a:r>
                        <a:rPr lang="en-IN" sz="1200" b="1" u="none" strike="noStrike">
                          <a:effectLst/>
                        </a:rPr>
                        <a:t>8</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Inventory may be recorded at the incorrect cost under the entity’s costing method.</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8</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On a periodic basis, accounting personnel calculate the inventory cost under the costing method utilised by the entity. Prior to recording the journal entry, management reviews the calculation, methodology, significant assumptions used, supporting documentation, and the journal entry for accuracy and proper account classification. </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WP7</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RM Valuation</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 </a:t>
                      </a:r>
                      <a:endParaRPr lang="en-IN" sz="1200" b="1" i="0" u="none" strike="noStrike" dirty="0">
                        <a:solidFill>
                          <a:srgbClr val="000000"/>
                        </a:solidFill>
                        <a:effectLst/>
                        <a:latin typeface="Book Antiqua" panose="02040602050305030304" pitchFamily="18" charset="0"/>
                      </a:endParaRPr>
                    </a:p>
                  </a:txBody>
                  <a:tcPr marL="7657" marR="7657" marT="7657" marB="0" anchor="ctr"/>
                </a:tc>
                <a:extLst>
                  <a:ext uri="{0D108BD9-81ED-4DB2-BD59-A6C34878D82A}">
                    <a16:rowId xmlns:a16="http://schemas.microsoft.com/office/drawing/2014/main" val="796183912"/>
                  </a:ext>
                </a:extLst>
              </a:tr>
              <a:tr h="1314886">
                <a:tc>
                  <a:txBody>
                    <a:bodyPr/>
                    <a:lstStyle/>
                    <a:p>
                      <a:pPr algn="just" fontAlgn="ctr"/>
                      <a:r>
                        <a:rPr lang="en-IN" sz="1200" b="1" u="none" strike="noStrike">
                          <a:effectLst/>
                        </a:rPr>
                        <a:t>9</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Inventory may be recorded at an amount that exceeds the lower of cost or net realisable value (NRV) as the significant assumptions [specify assumptions] utilised in the lower of cost or NRV analysis are inappropriate, do not have a sufficient basis, or do not have sufficient support.</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9</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Management reviews and approves the cost v/s NRV evaluation prepared by finance personnel and the resulting journal entry. </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WP 4</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FG Valuatiom</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b"/>
                      <a:r>
                        <a:rPr lang="en-IN" sz="1200" b="1" u="none" strike="noStrike" dirty="0">
                          <a:effectLst/>
                        </a:rPr>
                        <a:t> </a:t>
                      </a:r>
                      <a:endParaRPr lang="en-IN" sz="1200" b="1" i="0" u="none" strike="noStrike" dirty="0">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54999148"/>
                  </a:ext>
                </a:extLst>
              </a:tr>
              <a:tr h="788932">
                <a:tc>
                  <a:txBody>
                    <a:bodyPr/>
                    <a:lstStyle/>
                    <a:p>
                      <a:pPr algn="just" fontAlgn="ctr"/>
                      <a:r>
                        <a:rPr lang="en-IN" sz="1200" b="1" u="none" strike="noStrike">
                          <a:effectLst/>
                        </a:rPr>
                        <a:t>10</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The adjustment for lower of cost or NRV is recorded in the incorrect accounting period.</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10</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dirty="0">
                          <a:effectLst/>
                        </a:rPr>
                        <a:t>Management reviews and approves the cost v/s NRV evaluation prepared by finance personnel and the resulting journal entry. </a:t>
                      </a:r>
                      <a:endParaRPr lang="en-IN" sz="12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WP 4</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ctr"/>
                      <a:r>
                        <a:rPr lang="en-IN" sz="1200" b="1" u="none" strike="noStrike">
                          <a:effectLst/>
                        </a:rPr>
                        <a:t>FG Valuatiom</a:t>
                      </a:r>
                      <a:endParaRPr lang="en-IN" sz="1200" b="1" i="0" u="none" strike="noStrike">
                        <a:solidFill>
                          <a:srgbClr val="000000"/>
                        </a:solidFill>
                        <a:effectLst/>
                        <a:latin typeface="Book Antiqua" panose="02040602050305030304" pitchFamily="18" charset="0"/>
                      </a:endParaRPr>
                    </a:p>
                  </a:txBody>
                  <a:tcPr marL="7657" marR="7657" marT="7657" marB="0" anchor="ctr"/>
                </a:tc>
                <a:tc>
                  <a:txBody>
                    <a:bodyPr/>
                    <a:lstStyle/>
                    <a:p>
                      <a:pPr algn="just" fontAlgn="b"/>
                      <a:r>
                        <a:rPr lang="en-IN" sz="1200" b="1" u="none" strike="noStrike" dirty="0">
                          <a:effectLst/>
                        </a:rPr>
                        <a:t> </a:t>
                      </a:r>
                      <a:endParaRPr lang="en-IN" sz="1200" b="1" i="0" u="none" strike="noStrike" dirty="0">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1057201885"/>
                  </a:ext>
                </a:extLst>
              </a:tr>
            </a:tbl>
          </a:graphicData>
        </a:graphic>
      </p:graphicFrame>
    </p:spTree>
    <p:extLst>
      <p:ext uri="{BB962C8B-B14F-4D97-AF65-F5344CB8AC3E}">
        <p14:creationId xmlns:p14="http://schemas.microsoft.com/office/powerpoint/2010/main" val="2929552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5C756A-2186-5AC6-9E08-E66AF90ED667}"/>
              </a:ext>
            </a:extLst>
          </p:cNvPr>
          <p:cNvSpPr txBox="1">
            <a:spLocks/>
          </p:cNvSpPr>
          <p:nvPr/>
        </p:nvSpPr>
        <p:spPr>
          <a:xfrm>
            <a:off x="0" y="22436"/>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Internal Financial Control(IFC)</a:t>
            </a:r>
          </a:p>
        </p:txBody>
      </p:sp>
      <p:graphicFrame>
        <p:nvGraphicFramePr>
          <p:cNvPr id="6" name="Table 5">
            <a:extLst>
              <a:ext uri="{FF2B5EF4-FFF2-40B4-BE49-F238E27FC236}">
                <a16:creationId xmlns:a16="http://schemas.microsoft.com/office/drawing/2014/main" id="{BF2396AC-DEA0-BD83-B34E-028F333F166D}"/>
              </a:ext>
            </a:extLst>
          </p:cNvPr>
          <p:cNvGraphicFramePr>
            <a:graphicFrameLocks noGrp="1"/>
          </p:cNvGraphicFramePr>
          <p:nvPr>
            <p:extLst>
              <p:ext uri="{D42A27DB-BD31-4B8C-83A1-F6EECF244321}">
                <p14:modId xmlns:p14="http://schemas.microsoft.com/office/powerpoint/2010/main" val="3347189446"/>
              </p:ext>
            </p:extLst>
          </p:nvPr>
        </p:nvGraphicFramePr>
        <p:xfrm>
          <a:off x="0" y="579998"/>
          <a:ext cx="12110224" cy="6174815"/>
        </p:xfrm>
        <a:graphic>
          <a:graphicData uri="http://schemas.openxmlformats.org/drawingml/2006/table">
            <a:tbl>
              <a:tblPr>
                <a:tableStyleId>{5C22544A-7EE6-4342-B048-85BDC9FD1C3A}</a:tableStyleId>
              </a:tblPr>
              <a:tblGrid>
                <a:gridCol w="670015">
                  <a:extLst>
                    <a:ext uri="{9D8B030D-6E8A-4147-A177-3AD203B41FA5}">
                      <a16:colId xmlns:a16="http://schemas.microsoft.com/office/drawing/2014/main" val="925891779"/>
                    </a:ext>
                  </a:extLst>
                </a:gridCol>
                <a:gridCol w="3361828">
                  <a:extLst>
                    <a:ext uri="{9D8B030D-6E8A-4147-A177-3AD203B41FA5}">
                      <a16:colId xmlns:a16="http://schemas.microsoft.com/office/drawing/2014/main" val="2203771901"/>
                    </a:ext>
                  </a:extLst>
                </a:gridCol>
                <a:gridCol w="646506">
                  <a:extLst>
                    <a:ext uri="{9D8B030D-6E8A-4147-A177-3AD203B41FA5}">
                      <a16:colId xmlns:a16="http://schemas.microsoft.com/office/drawing/2014/main" val="3059473827"/>
                    </a:ext>
                  </a:extLst>
                </a:gridCol>
                <a:gridCol w="4434440">
                  <a:extLst>
                    <a:ext uri="{9D8B030D-6E8A-4147-A177-3AD203B41FA5}">
                      <a16:colId xmlns:a16="http://schemas.microsoft.com/office/drawing/2014/main" val="3571904680"/>
                    </a:ext>
                  </a:extLst>
                </a:gridCol>
                <a:gridCol w="646506">
                  <a:extLst>
                    <a:ext uri="{9D8B030D-6E8A-4147-A177-3AD203B41FA5}">
                      <a16:colId xmlns:a16="http://schemas.microsoft.com/office/drawing/2014/main" val="1203490215"/>
                    </a:ext>
                  </a:extLst>
                </a:gridCol>
                <a:gridCol w="1704423">
                  <a:extLst>
                    <a:ext uri="{9D8B030D-6E8A-4147-A177-3AD203B41FA5}">
                      <a16:colId xmlns:a16="http://schemas.microsoft.com/office/drawing/2014/main" val="2717350264"/>
                    </a:ext>
                  </a:extLst>
                </a:gridCol>
                <a:gridCol w="646506">
                  <a:extLst>
                    <a:ext uri="{9D8B030D-6E8A-4147-A177-3AD203B41FA5}">
                      <a16:colId xmlns:a16="http://schemas.microsoft.com/office/drawing/2014/main" val="2139287368"/>
                    </a:ext>
                  </a:extLst>
                </a:gridCol>
              </a:tblGrid>
              <a:tr h="1114987">
                <a:tc>
                  <a:txBody>
                    <a:bodyPr/>
                    <a:lstStyle/>
                    <a:p>
                      <a:pPr algn="ctr" fontAlgn="ctr"/>
                      <a:r>
                        <a:rPr lang="en-IN" sz="1500" b="1" u="none" strike="noStrike" dirty="0">
                          <a:effectLst/>
                        </a:rPr>
                        <a:t>11</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a:effectLst/>
                        </a:rPr>
                        <a:t>The adjustment for lower of cost or NRV stated in the general ledger does not reconcile to the calculation and/or contains mathematical errors.</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11</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a:effectLst/>
                        </a:rPr>
                        <a:t>Management reviews and approves the cost v/s NRV evaluation prepared by finance personnel and the resulting journal entry. </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WP 4</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FG Valuatiom</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b"/>
                      <a:r>
                        <a:rPr lang="en-IN" sz="1500" b="1" u="none" strike="noStrike">
                          <a:effectLst/>
                        </a:rPr>
                        <a:t> </a:t>
                      </a:r>
                      <a:endParaRPr lang="en-IN" sz="1500" b="1" i="0" u="none" strike="noStrike">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2071018953"/>
                  </a:ext>
                </a:extLst>
              </a:tr>
              <a:tr h="1921683">
                <a:tc>
                  <a:txBody>
                    <a:bodyPr/>
                    <a:lstStyle/>
                    <a:p>
                      <a:pPr algn="ctr" fontAlgn="ctr"/>
                      <a:r>
                        <a:rPr lang="en-IN" sz="1500" b="1" u="none" strike="noStrike" dirty="0">
                          <a:effectLst/>
                        </a:rPr>
                        <a:t>12</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a:effectLst/>
                        </a:rPr>
                        <a:t>In evaluating the adjustments for obsolete, slow moving, or excess inventory:</a:t>
                      </a:r>
                      <a:br>
                        <a:rPr lang="en-IN" sz="1500" b="1" u="none" strike="noStrike">
                          <a:effectLst/>
                        </a:rPr>
                      </a:br>
                      <a:r>
                        <a:rPr lang="en-IN" sz="1500" b="1" u="none" strike="noStrike">
                          <a:effectLst/>
                        </a:rPr>
                        <a:t>- Management’s method for determining the E&amp;O (excess and obsolete) adjustments is inappropriate or has not been applied consistently.</a:t>
                      </a:r>
                      <a:br>
                        <a:rPr lang="en-IN" sz="1500" b="1" u="none" strike="noStrike">
                          <a:effectLst/>
                        </a:rPr>
                      </a:br>
                      <a:r>
                        <a:rPr lang="en-IN" sz="1500" b="1" u="none" strike="noStrike">
                          <a:effectLst/>
                        </a:rPr>
                        <a:t>- The estimates are based on assumptions that are unreasonable, lack sufficient basis, or lack sufficient support. </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12</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dirty="0">
                          <a:effectLst/>
                        </a:rPr>
                        <a:t>A Report is send in respect of </a:t>
                      </a:r>
                      <a:r>
                        <a:rPr lang="en-IN" sz="1500" b="1" u="none" strike="noStrike" dirty="0" err="1">
                          <a:effectLst/>
                        </a:rPr>
                        <a:t>Obsoelete</a:t>
                      </a:r>
                      <a:r>
                        <a:rPr lang="en-IN" sz="1500" b="1" u="none" strike="noStrike" dirty="0">
                          <a:effectLst/>
                        </a:rPr>
                        <a:t>, Slow Moving or Excess Inventory which has been not used for past 90 days is send to  Commercial Head of the Unit</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WP8</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a:effectLst/>
                        </a:rPr>
                        <a:t>Inventory Ageing Report as generated and reported collected</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b"/>
                      <a:r>
                        <a:rPr lang="en-IN" sz="1500" b="1" u="none" strike="noStrike">
                          <a:effectLst/>
                        </a:rPr>
                        <a:t> </a:t>
                      </a:r>
                      <a:endParaRPr lang="en-IN" sz="1500" b="1" i="0" u="none" strike="noStrike">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3024554441"/>
                  </a:ext>
                </a:extLst>
              </a:tr>
              <a:tr h="823577">
                <a:tc>
                  <a:txBody>
                    <a:bodyPr/>
                    <a:lstStyle/>
                    <a:p>
                      <a:pPr algn="ctr" fontAlgn="ctr"/>
                      <a:r>
                        <a:rPr lang="en-IN" sz="1500" b="1" u="none" strike="noStrike" dirty="0">
                          <a:effectLst/>
                        </a:rPr>
                        <a:t>13</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dirty="0">
                          <a:effectLst/>
                        </a:rPr>
                        <a:t>Obsolete, slow moving, or excess inventory exists but no adjustment is recorded against inventory and as a component of cost of sales.</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13</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a:effectLst/>
                        </a:rPr>
                        <a:t>Management reviews and approves the excess and obsolete adjustment calculation prepared by finance personnel and resulting journal entry. </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 </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NA</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b"/>
                      <a:r>
                        <a:rPr lang="en-IN" sz="1500" b="1" u="none" strike="noStrike">
                          <a:effectLst/>
                        </a:rPr>
                        <a:t> </a:t>
                      </a:r>
                      <a:endParaRPr lang="en-IN" sz="1500" b="1" i="0" u="none" strike="noStrike">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980389792"/>
                  </a:ext>
                </a:extLst>
              </a:tr>
              <a:tr h="823577">
                <a:tc>
                  <a:txBody>
                    <a:bodyPr/>
                    <a:lstStyle/>
                    <a:p>
                      <a:pPr algn="ctr" fontAlgn="ctr"/>
                      <a:r>
                        <a:rPr lang="en-IN" sz="1500" b="1" u="none" strike="noStrike" dirty="0">
                          <a:effectLst/>
                        </a:rPr>
                        <a:t>14</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a:effectLst/>
                        </a:rPr>
                        <a:t>Obsolete, slow moving, or excess inventory does not exist but an adjustment is recorded against inventory and as a component of cost of sales.</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14</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dirty="0">
                          <a:effectLst/>
                        </a:rPr>
                        <a:t>Management reviews and approves the excess and obsolete adjustment calculation prepared by finance personnel and resulting journal entry. </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 </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a:effectLst/>
                        </a:rPr>
                        <a:t>NA</a:t>
                      </a:r>
                      <a:endParaRPr lang="en-IN" sz="1500" b="1" i="0" u="none" strike="noStrike">
                        <a:solidFill>
                          <a:srgbClr val="000000"/>
                        </a:solidFill>
                        <a:effectLst/>
                        <a:latin typeface="Book Antiqua" panose="02040602050305030304" pitchFamily="18" charset="0"/>
                      </a:endParaRPr>
                    </a:p>
                  </a:txBody>
                  <a:tcPr marL="7657" marR="7657" marT="7657" marB="0" anchor="ctr"/>
                </a:tc>
                <a:tc>
                  <a:txBody>
                    <a:bodyPr/>
                    <a:lstStyle/>
                    <a:p>
                      <a:pPr algn="l" fontAlgn="b"/>
                      <a:r>
                        <a:rPr lang="en-IN" sz="1500" b="1" u="none" strike="noStrike">
                          <a:effectLst/>
                        </a:rPr>
                        <a:t> </a:t>
                      </a:r>
                      <a:endParaRPr lang="en-IN" sz="1500" b="1" i="0" u="none" strike="noStrike">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679741424"/>
                  </a:ext>
                </a:extLst>
              </a:tr>
              <a:tr h="823577">
                <a:tc>
                  <a:txBody>
                    <a:bodyPr/>
                    <a:lstStyle/>
                    <a:p>
                      <a:pPr algn="ctr" fontAlgn="ctr"/>
                      <a:r>
                        <a:rPr lang="en-IN" sz="1500" b="1" u="none" strike="noStrike" dirty="0">
                          <a:effectLst/>
                        </a:rPr>
                        <a:t>15</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dirty="0">
                          <a:effectLst/>
                        </a:rPr>
                        <a:t>The calculations for obsolete, slow-moving, or excess inventory and related adjustments are based on inaccurate inventory usage/movement data.</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dirty="0">
                          <a:effectLst/>
                        </a:rPr>
                        <a:t>15</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l" fontAlgn="ctr"/>
                      <a:r>
                        <a:rPr lang="en-IN" sz="1500" b="1" u="none" strike="noStrike" dirty="0">
                          <a:effectLst/>
                        </a:rPr>
                        <a:t>Management reviews and approves the excess and obsolete adjustment calculation prepared by finance personnel and resulting journal entry. </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dirty="0">
                          <a:effectLst/>
                        </a:rPr>
                        <a:t> </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ctr" fontAlgn="ctr"/>
                      <a:r>
                        <a:rPr lang="en-IN" sz="1500" b="1" u="none" strike="noStrike" dirty="0">
                          <a:effectLst/>
                        </a:rPr>
                        <a:t>NA</a:t>
                      </a:r>
                      <a:endParaRPr lang="en-IN" sz="1500" b="1" i="0" u="none" strike="noStrike" dirty="0">
                        <a:solidFill>
                          <a:srgbClr val="000000"/>
                        </a:solidFill>
                        <a:effectLst/>
                        <a:latin typeface="Book Antiqua" panose="02040602050305030304" pitchFamily="18" charset="0"/>
                      </a:endParaRPr>
                    </a:p>
                  </a:txBody>
                  <a:tcPr marL="7657" marR="7657" marT="7657" marB="0" anchor="ctr"/>
                </a:tc>
                <a:tc>
                  <a:txBody>
                    <a:bodyPr/>
                    <a:lstStyle/>
                    <a:p>
                      <a:pPr algn="l" fontAlgn="b"/>
                      <a:r>
                        <a:rPr lang="en-IN" sz="1500" b="1" u="none" strike="noStrike" dirty="0">
                          <a:effectLst/>
                        </a:rPr>
                        <a:t> </a:t>
                      </a:r>
                      <a:endParaRPr lang="en-IN" sz="1500" b="1" i="0" u="none" strike="noStrike" dirty="0">
                        <a:solidFill>
                          <a:srgbClr val="000000"/>
                        </a:solidFill>
                        <a:effectLst/>
                        <a:latin typeface="Book Antiqua" panose="02040602050305030304" pitchFamily="18" charset="0"/>
                      </a:endParaRPr>
                    </a:p>
                  </a:txBody>
                  <a:tcPr marL="7657" marR="7657" marT="7657" marB="0" anchor="b"/>
                </a:tc>
                <a:extLst>
                  <a:ext uri="{0D108BD9-81ED-4DB2-BD59-A6C34878D82A}">
                    <a16:rowId xmlns:a16="http://schemas.microsoft.com/office/drawing/2014/main" val="2765153917"/>
                  </a:ext>
                </a:extLst>
              </a:tr>
            </a:tbl>
          </a:graphicData>
        </a:graphic>
      </p:graphicFrame>
    </p:spTree>
    <p:extLst>
      <p:ext uri="{BB962C8B-B14F-4D97-AF65-F5344CB8AC3E}">
        <p14:creationId xmlns:p14="http://schemas.microsoft.com/office/powerpoint/2010/main" val="1364129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742DC8-4E77-C50A-974F-BECEAF96597D}"/>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Internal Financial Control(IFC)</a:t>
            </a:r>
          </a:p>
        </p:txBody>
      </p:sp>
      <p:graphicFrame>
        <p:nvGraphicFramePr>
          <p:cNvPr id="7" name="Table 6">
            <a:extLst>
              <a:ext uri="{FF2B5EF4-FFF2-40B4-BE49-F238E27FC236}">
                <a16:creationId xmlns:a16="http://schemas.microsoft.com/office/drawing/2014/main" id="{0FAA155B-11AF-E737-9E6A-69BAA232D128}"/>
              </a:ext>
            </a:extLst>
          </p:cNvPr>
          <p:cNvGraphicFramePr>
            <a:graphicFrameLocks noGrp="1"/>
          </p:cNvGraphicFramePr>
          <p:nvPr>
            <p:extLst>
              <p:ext uri="{D42A27DB-BD31-4B8C-83A1-F6EECF244321}">
                <p14:modId xmlns:p14="http://schemas.microsoft.com/office/powerpoint/2010/main" val="961335771"/>
              </p:ext>
            </p:extLst>
          </p:nvPr>
        </p:nvGraphicFramePr>
        <p:xfrm>
          <a:off x="0" y="546544"/>
          <a:ext cx="12191999" cy="6882955"/>
        </p:xfrm>
        <a:graphic>
          <a:graphicData uri="http://schemas.openxmlformats.org/drawingml/2006/table">
            <a:tbl>
              <a:tblPr>
                <a:tableStyleId>{5C22544A-7EE6-4342-B048-85BDC9FD1C3A}</a:tableStyleId>
              </a:tblPr>
              <a:tblGrid>
                <a:gridCol w="674539">
                  <a:extLst>
                    <a:ext uri="{9D8B030D-6E8A-4147-A177-3AD203B41FA5}">
                      <a16:colId xmlns:a16="http://schemas.microsoft.com/office/drawing/2014/main" val="395487871"/>
                    </a:ext>
                  </a:extLst>
                </a:gridCol>
                <a:gridCol w="3384529">
                  <a:extLst>
                    <a:ext uri="{9D8B030D-6E8A-4147-A177-3AD203B41FA5}">
                      <a16:colId xmlns:a16="http://schemas.microsoft.com/office/drawing/2014/main" val="1685342422"/>
                    </a:ext>
                  </a:extLst>
                </a:gridCol>
                <a:gridCol w="650872">
                  <a:extLst>
                    <a:ext uri="{9D8B030D-6E8A-4147-A177-3AD203B41FA5}">
                      <a16:colId xmlns:a16="http://schemas.microsoft.com/office/drawing/2014/main" val="3749140297"/>
                    </a:ext>
                  </a:extLst>
                </a:gridCol>
                <a:gridCol w="4464382">
                  <a:extLst>
                    <a:ext uri="{9D8B030D-6E8A-4147-A177-3AD203B41FA5}">
                      <a16:colId xmlns:a16="http://schemas.microsoft.com/office/drawing/2014/main" val="4261331356"/>
                    </a:ext>
                  </a:extLst>
                </a:gridCol>
                <a:gridCol w="650872">
                  <a:extLst>
                    <a:ext uri="{9D8B030D-6E8A-4147-A177-3AD203B41FA5}">
                      <a16:colId xmlns:a16="http://schemas.microsoft.com/office/drawing/2014/main" val="2529341145"/>
                    </a:ext>
                  </a:extLst>
                </a:gridCol>
                <a:gridCol w="1715933">
                  <a:extLst>
                    <a:ext uri="{9D8B030D-6E8A-4147-A177-3AD203B41FA5}">
                      <a16:colId xmlns:a16="http://schemas.microsoft.com/office/drawing/2014/main" val="2908338728"/>
                    </a:ext>
                  </a:extLst>
                </a:gridCol>
                <a:gridCol w="650872">
                  <a:extLst>
                    <a:ext uri="{9D8B030D-6E8A-4147-A177-3AD203B41FA5}">
                      <a16:colId xmlns:a16="http://schemas.microsoft.com/office/drawing/2014/main" val="1936158930"/>
                    </a:ext>
                  </a:extLst>
                </a:gridCol>
              </a:tblGrid>
              <a:tr h="1006637">
                <a:tc>
                  <a:txBody>
                    <a:bodyPr/>
                    <a:lstStyle/>
                    <a:p>
                      <a:pPr algn="ctr" fontAlgn="ctr"/>
                      <a:r>
                        <a:rPr lang="en-IN" sz="1400" b="1" u="none" strike="noStrike" dirty="0">
                          <a:effectLst/>
                        </a:rPr>
                        <a:t>16</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The adjustment for obsolete, slow moving, or excess inventory is recorded at the incorrect amount, in the incorrect general ledger account, or in the incorrect accounting period</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16</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Management reviews and approves the excess and obsolete adjustment calculation prepared by finance personnel and resulting journal entry. </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ctr" fontAlgn="ctr"/>
                      <a:r>
                        <a:rPr lang="en-IN" sz="1400" b="1" u="none" strike="noStrike" dirty="0">
                          <a:effectLst/>
                        </a:rPr>
                        <a:t> </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ctr" fontAlgn="ctr"/>
                      <a:r>
                        <a:rPr lang="en-IN" sz="1400" b="1" u="none" strike="noStrike" dirty="0">
                          <a:effectLst/>
                        </a:rPr>
                        <a:t>NA</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l" fontAlgn="b"/>
                      <a:r>
                        <a:rPr lang="en-IN" sz="1400" b="1" u="none" strike="noStrike" dirty="0">
                          <a:effectLst/>
                        </a:rPr>
                        <a:t> </a:t>
                      </a:r>
                      <a:endParaRPr lang="en-IN" sz="1400" b="1" i="0" u="none" strike="noStrike" dirty="0">
                        <a:solidFill>
                          <a:srgbClr val="000000"/>
                        </a:solidFill>
                        <a:effectLst/>
                        <a:latin typeface="Book Antiqua" panose="02040602050305030304" pitchFamily="18" charset="0"/>
                      </a:endParaRPr>
                    </a:p>
                  </a:txBody>
                  <a:tcPr marL="5439" marR="5439" marT="5439" marB="0" anchor="b"/>
                </a:tc>
                <a:extLst>
                  <a:ext uri="{0D108BD9-81ED-4DB2-BD59-A6C34878D82A}">
                    <a16:rowId xmlns:a16="http://schemas.microsoft.com/office/drawing/2014/main" val="1766162685"/>
                  </a:ext>
                </a:extLst>
              </a:tr>
              <a:tr h="1037616">
                <a:tc>
                  <a:txBody>
                    <a:bodyPr/>
                    <a:lstStyle/>
                    <a:p>
                      <a:pPr algn="ctr" fontAlgn="ctr"/>
                      <a:r>
                        <a:rPr lang="en-IN" sz="1400" b="1" u="none" strike="noStrike" dirty="0">
                          <a:effectLst/>
                        </a:rPr>
                        <a:t>17</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The adjustment for obsolete, slow-moving, or excess inventory stated in the general ledger does not reconcile to the calculation and/or contains mathematical errors.</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a:effectLst/>
                        </a:rPr>
                        <a:t>17</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a:effectLst/>
                        </a:rPr>
                        <a:t>Management reviews and approves the excess and obsolete adjustment calculation prepared by finance personnel and resulting journal entry. </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ctr" fontAlgn="ctr"/>
                      <a:r>
                        <a:rPr lang="en-IN" sz="1400" b="1" u="none" strike="noStrike">
                          <a:effectLst/>
                        </a:rPr>
                        <a:t> </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ctr" fontAlgn="ctr"/>
                      <a:r>
                        <a:rPr lang="en-IN" sz="1400" b="1" u="none" strike="noStrike">
                          <a:effectLst/>
                        </a:rPr>
                        <a:t>NA</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l" fontAlgn="b"/>
                      <a:r>
                        <a:rPr lang="en-IN" sz="1400" b="1" u="none" strike="noStrike" dirty="0">
                          <a:effectLst/>
                        </a:rPr>
                        <a:t> </a:t>
                      </a:r>
                      <a:endParaRPr lang="en-IN" sz="1400" b="1" i="0" u="none" strike="noStrike" dirty="0">
                        <a:solidFill>
                          <a:srgbClr val="000000"/>
                        </a:solidFill>
                        <a:effectLst/>
                        <a:latin typeface="Book Antiqua" panose="02040602050305030304" pitchFamily="18" charset="0"/>
                      </a:endParaRPr>
                    </a:p>
                  </a:txBody>
                  <a:tcPr marL="5439" marR="5439" marT="5439" marB="0" anchor="b"/>
                </a:tc>
                <a:extLst>
                  <a:ext uri="{0D108BD9-81ED-4DB2-BD59-A6C34878D82A}">
                    <a16:rowId xmlns:a16="http://schemas.microsoft.com/office/drawing/2014/main" val="378670573"/>
                  </a:ext>
                </a:extLst>
              </a:tr>
              <a:tr h="1256702">
                <a:tc>
                  <a:txBody>
                    <a:bodyPr/>
                    <a:lstStyle/>
                    <a:p>
                      <a:pPr algn="ctr" fontAlgn="ctr"/>
                      <a:r>
                        <a:rPr lang="en-IN" sz="1400" b="1" u="none" strike="noStrike" dirty="0">
                          <a:effectLst/>
                        </a:rPr>
                        <a:t>18</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Inventory may be removed from inventory records and recorded as a cost of sales when it has not actually been consumed.</a:t>
                      </a:r>
                      <a:endParaRPr lang="en-IN" sz="1400" b="1" i="0" u="none" strike="noStrike" dirty="0">
                        <a:solidFill>
                          <a:srgbClr val="000000"/>
                        </a:solidFill>
                        <a:effectLst/>
                        <a:latin typeface="Calibri" panose="020F0502020204030204" pitchFamily="34" charset="0"/>
                      </a:endParaRPr>
                    </a:p>
                  </a:txBody>
                  <a:tcPr marL="5439" marR="5439" marT="5439" marB="0" anchor="ctr"/>
                </a:tc>
                <a:tc>
                  <a:txBody>
                    <a:bodyPr/>
                    <a:lstStyle/>
                    <a:p>
                      <a:pPr algn="just" fontAlgn="ctr"/>
                      <a:r>
                        <a:rPr lang="en-IN" sz="1400" b="1" u="none" strike="noStrike">
                          <a:effectLst/>
                        </a:rPr>
                        <a:t>18</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a:effectLst/>
                        </a:rPr>
                        <a:t>Consumption entry is reversed on return of unused materials from the User Department.</a:t>
                      </a:r>
                      <a:endParaRPr lang="en-IN" sz="1400" b="1" i="0" u="none" strike="noStrike">
                        <a:solidFill>
                          <a:srgbClr val="000000"/>
                        </a:solidFill>
                        <a:effectLst/>
                        <a:latin typeface="Calibri" panose="020F0502020204030204" pitchFamily="34" charset="0"/>
                      </a:endParaRPr>
                    </a:p>
                  </a:txBody>
                  <a:tcPr marL="5439" marR="5439" marT="5439" marB="0" anchor="ctr"/>
                </a:tc>
                <a:tc>
                  <a:txBody>
                    <a:bodyPr/>
                    <a:lstStyle/>
                    <a:p>
                      <a:pPr algn="ctr" fontAlgn="ctr"/>
                      <a:r>
                        <a:rPr lang="en-IN" sz="1400" b="1" u="none" strike="noStrike">
                          <a:effectLst/>
                        </a:rPr>
                        <a:t>WP 8</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l" fontAlgn="t"/>
                      <a:r>
                        <a:rPr lang="en-IN" sz="1400" b="1" u="none" strike="noStrike" dirty="0">
                          <a:effectLst/>
                        </a:rPr>
                        <a:t>Reversal Entry Passed in respect of Unused Material returned from the User Department</a:t>
                      </a:r>
                      <a:endParaRPr lang="en-IN" sz="1400" b="1" i="0" u="none" strike="noStrike" dirty="0">
                        <a:solidFill>
                          <a:srgbClr val="000000"/>
                        </a:solidFill>
                        <a:effectLst/>
                        <a:latin typeface="Calibri" panose="020F0502020204030204" pitchFamily="34" charset="0"/>
                      </a:endParaRPr>
                    </a:p>
                  </a:txBody>
                  <a:tcPr marL="5439" marR="5439" marT="5439" marB="0"/>
                </a:tc>
                <a:tc>
                  <a:txBody>
                    <a:bodyPr/>
                    <a:lstStyle/>
                    <a:p>
                      <a:pPr algn="l" fontAlgn="t"/>
                      <a:r>
                        <a:rPr lang="en-IN" sz="1400" b="1" u="none" strike="noStrike" dirty="0">
                          <a:effectLst/>
                        </a:rPr>
                        <a:t> </a:t>
                      </a:r>
                      <a:endParaRPr lang="en-IN" sz="1400" b="1" i="0" u="none" strike="noStrike" dirty="0">
                        <a:solidFill>
                          <a:srgbClr val="000000"/>
                        </a:solidFill>
                        <a:effectLst/>
                        <a:latin typeface="Calibri" panose="020F0502020204030204" pitchFamily="34" charset="0"/>
                      </a:endParaRPr>
                    </a:p>
                  </a:txBody>
                  <a:tcPr marL="5439" marR="5439" marT="5439" marB="0"/>
                </a:tc>
                <a:extLst>
                  <a:ext uri="{0D108BD9-81ED-4DB2-BD59-A6C34878D82A}">
                    <a16:rowId xmlns:a16="http://schemas.microsoft.com/office/drawing/2014/main" val="3672442702"/>
                  </a:ext>
                </a:extLst>
              </a:tr>
              <a:tr h="1037616">
                <a:tc>
                  <a:txBody>
                    <a:bodyPr/>
                    <a:lstStyle/>
                    <a:p>
                      <a:pPr algn="ctr" fontAlgn="ctr"/>
                      <a:r>
                        <a:rPr lang="en-IN" sz="1400" b="1" u="none" strike="noStrike" dirty="0">
                          <a:effectLst/>
                        </a:rPr>
                        <a:t>19</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Inventory held by a third party and not yet sold is improperly removed from inventory and recorded as cost of sales. </a:t>
                      </a:r>
                      <a:endParaRPr lang="en-IN" sz="1400" b="1" i="0" u="none" strike="noStrike" dirty="0">
                        <a:solidFill>
                          <a:srgbClr val="000000"/>
                        </a:solidFill>
                        <a:effectLst/>
                        <a:latin typeface="Calibri" panose="020F0502020204030204" pitchFamily="34" charset="0"/>
                      </a:endParaRPr>
                    </a:p>
                  </a:txBody>
                  <a:tcPr marL="5439" marR="5439" marT="5439" marB="0" anchor="ctr"/>
                </a:tc>
                <a:tc>
                  <a:txBody>
                    <a:bodyPr/>
                    <a:lstStyle/>
                    <a:p>
                      <a:pPr algn="just" fontAlgn="ctr"/>
                      <a:r>
                        <a:rPr lang="en-IN" sz="1400" b="1" u="none" strike="noStrike">
                          <a:effectLst/>
                        </a:rPr>
                        <a:t>19</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a:effectLst/>
                        </a:rPr>
                        <a:t>On a periodic basis, the reports provided by the third party to the entity, either directly or by confirmation, are reviewed and reconciled to internal records and used by the entity to reduce inventory and record cost of sales.</a:t>
                      </a:r>
                      <a:endParaRPr lang="en-IN" sz="1400" b="1" i="0" u="none" strike="noStrike">
                        <a:solidFill>
                          <a:srgbClr val="000000"/>
                        </a:solidFill>
                        <a:effectLst/>
                        <a:latin typeface="Calibri" panose="020F0502020204030204" pitchFamily="34" charset="0"/>
                      </a:endParaRPr>
                    </a:p>
                  </a:txBody>
                  <a:tcPr marL="5439" marR="5439" marT="5439" marB="0" anchor="ctr"/>
                </a:tc>
                <a:tc>
                  <a:txBody>
                    <a:bodyPr/>
                    <a:lstStyle/>
                    <a:p>
                      <a:pPr algn="ctr" fontAlgn="ctr"/>
                      <a:r>
                        <a:rPr lang="en-IN" sz="1400" b="1" u="none" strike="noStrike">
                          <a:effectLst/>
                        </a:rPr>
                        <a:t>WP 3</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ctr" fontAlgn="ctr"/>
                      <a:r>
                        <a:rPr lang="en-IN" sz="1400" b="1" u="none" strike="noStrike">
                          <a:effectLst/>
                        </a:rPr>
                        <a:t>Third Party Report</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l" fontAlgn="t"/>
                      <a:r>
                        <a:rPr lang="en-IN" sz="1400" b="1" u="none" strike="noStrike" dirty="0">
                          <a:effectLst/>
                        </a:rPr>
                        <a:t> </a:t>
                      </a:r>
                      <a:endParaRPr lang="en-IN" sz="1400" b="1" i="0" u="none" strike="noStrike" dirty="0">
                        <a:solidFill>
                          <a:srgbClr val="000000"/>
                        </a:solidFill>
                        <a:effectLst/>
                        <a:latin typeface="Calibri" panose="020F0502020204030204" pitchFamily="34" charset="0"/>
                      </a:endParaRPr>
                    </a:p>
                  </a:txBody>
                  <a:tcPr marL="5439" marR="5439" marT="5439" marB="0"/>
                </a:tc>
                <a:extLst>
                  <a:ext uri="{0D108BD9-81ED-4DB2-BD59-A6C34878D82A}">
                    <a16:rowId xmlns:a16="http://schemas.microsoft.com/office/drawing/2014/main" val="1944632407"/>
                  </a:ext>
                </a:extLst>
              </a:tr>
              <a:tr h="1037616">
                <a:tc>
                  <a:txBody>
                    <a:bodyPr/>
                    <a:lstStyle/>
                    <a:p>
                      <a:pPr algn="ctr" fontAlgn="ctr"/>
                      <a:r>
                        <a:rPr lang="en-IN" sz="1400" b="1" u="none" strike="noStrike" dirty="0">
                          <a:effectLst/>
                        </a:rPr>
                        <a:t>20</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The entity uses inappropriate standard costs in valuing its inventory, including incorrectly calculating the allocation of labour and overhead. </a:t>
                      </a:r>
                      <a:endParaRPr lang="en-IN" sz="1400" b="1" i="0" u="none" strike="noStrike" dirty="0">
                        <a:solidFill>
                          <a:srgbClr val="000000"/>
                        </a:solidFill>
                        <a:effectLst/>
                        <a:latin typeface="Calibri" panose="020F0502020204030204" pitchFamily="34" charset="0"/>
                      </a:endParaRPr>
                    </a:p>
                  </a:txBody>
                  <a:tcPr marL="5439" marR="5439" marT="5439" marB="0" anchor="ctr"/>
                </a:tc>
                <a:tc>
                  <a:txBody>
                    <a:bodyPr/>
                    <a:lstStyle/>
                    <a:p>
                      <a:pPr algn="just" fontAlgn="ctr"/>
                      <a:r>
                        <a:rPr lang="en-IN" sz="1400" b="1" u="none" strike="noStrike">
                          <a:effectLst/>
                        </a:rPr>
                        <a:t>20</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Management reviews the new standard cost analysis and supporting documentation and approves changes to standard costs, including labour and overhead allocation assumptions, before the changes are made to the inventory</a:t>
                      </a:r>
                      <a:endParaRPr lang="en-IN" sz="1400" b="1" i="0" u="none" strike="noStrike" dirty="0">
                        <a:solidFill>
                          <a:srgbClr val="000000"/>
                        </a:solidFill>
                        <a:effectLst/>
                        <a:latin typeface="Calibri" panose="020F0502020204030204" pitchFamily="34" charset="0"/>
                      </a:endParaRPr>
                    </a:p>
                  </a:txBody>
                  <a:tcPr marL="5439" marR="5439" marT="5439" marB="0" anchor="ctr"/>
                </a:tc>
                <a:tc>
                  <a:txBody>
                    <a:bodyPr/>
                    <a:lstStyle/>
                    <a:p>
                      <a:pPr algn="ctr" fontAlgn="ctr"/>
                      <a:r>
                        <a:rPr lang="en-IN" sz="1400" b="1" u="none" strike="noStrike">
                          <a:effectLst/>
                        </a:rPr>
                        <a:t>WP 4</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ctr" fontAlgn="ctr"/>
                      <a:r>
                        <a:rPr lang="en-IN" sz="1400" b="1" u="none" strike="noStrike">
                          <a:effectLst/>
                        </a:rPr>
                        <a:t>MIS Report</a:t>
                      </a:r>
                      <a:endParaRPr lang="en-IN" sz="1400" b="1" i="0" u="none" strike="noStrike">
                        <a:solidFill>
                          <a:srgbClr val="000000"/>
                        </a:solidFill>
                        <a:effectLst/>
                        <a:latin typeface="Book Antiqua" panose="02040602050305030304" pitchFamily="18" charset="0"/>
                      </a:endParaRPr>
                    </a:p>
                  </a:txBody>
                  <a:tcPr marL="5439" marR="5439" marT="5439" marB="0" anchor="ctr"/>
                </a:tc>
                <a:tc>
                  <a:txBody>
                    <a:bodyPr/>
                    <a:lstStyle/>
                    <a:p>
                      <a:pPr algn="l" fontAlgn="t"/>
                      <a:r>
                        <a:rPr lang="en-IN" sz="1400" b="1" u="none" strike="noStrike" dirty="0">
                          <a:effectLst/>
                        </a:rPr>
                        <a:t> </a:t>
                      </a:r>
                      <a:endParaRPr lang="en-IN" sz="1400" b="1" i="0" u="none" strike="noStrike" dirty="0">
                        <a:solidFill>
                          <a:srgbClr val="000000"/>
                        </a:solidFill>
                        <a:effectLst/>
                        <a:latin typeface="Calibri" panose="020F0502020204030204" pitchFamily="34" charset="0"/>
                      </a:endParaRPr>
                    </a:p>
                  </a:txBody>
                  <a:tcPr marL="5439" marR="5439" marT="5439" marB="0"/>
                </a:tc>
                <a:extLst>
                  <a:ext uri="{0D108BD9-81ED-4DB2-BD59-A6C34878D82A}">
                    <a16:rowId xmlns:a16="http://schemas.microsoft.com/office/drawing/2014/main" val="4162205608"/>
                  </a:ext>
                </a:extLst>
              </a:tr>
              <a:tr h="1506768">
                <a:tc>
                  <a:txBody>
                    <a:bodyPr/>
                    <a:lstStyle/>
                    <a:p>
                      <a:pPr algn="ctr" fontAlgn="ctr"/>
                      <a:r>
                        <a:rPr lang="en-IN" sz="1400" b="1" u="none" strike="noStrike" dirty="0">
                          <a:effectLst/>
                        </a:rPr>
                        <a:t>21</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just" fontAlgn="ctr"/>
                      <a:r>
                        <a:rPr lang="en-IN" sz="1400" b="1" u="none" strike="noStrike" dirty="0">
                          <a:effectLst/>
                        </a:rPr>
                        <a:t>Intercompany profits are :</a:t>
                      </a:r>
                      <a:br>
                        <a:rPr lang="en-IN" sz="1400" b="1" u="none" strike="noStrike" dirty="0">
                          <a:effectLst/>
                        </a:rPr>
                      </a:br>
                      <a:r>
                        <a:rPr lang="en-IN" sz="1400" b="1" u="none" strike="noStrike" dirty="0">
                          <a:effectLst/>
                        </a:rPr>
                        <a:t>.Not Eliminated</a:t>
                      </a:r>
                      <a:br>
                        <a:rPr lang="en-IN" sz="1400" b="1" u="none" strike="noStrike" dirty="0">
                          <a:effectLst/>
                        </a:rPr>
                      </a:br>
                      <a:r>
                        <a:rPr lang="en-IN" sz="1400" b="1" u="none" strike="noStrike" dirty="0">
                          <a:effectLst/>
                        </a:rPr>
                        <a:t>.Eliminated at incorrected amount</a:t>
                      </a:r>
                      <a:endParaRPr lang="en-IN" sz="1400" b="1" i="0" u="none" strike="noStrike" dirty="0">
                        <a:solidFill>
                          <a:srgbClr val="000000"/>
                        </a:solidFill>
                        <a:effectLst/>
                        <a:latin typeface="Calibri" panose="020F0502020204030204" pitchFamily="34" charset="0"/>
                      </a:endParaRPr>
                    </a:p>
                  </a:txBody>
                  <a:tcPr marL="5439" marR="5439" marT="5439" marB="0" anchor="ctr"/>
                </a:tc>
                <a:tc>
                  <a:txBody>
                    <a:bodyPr/>
                    <a:lstStyle/>
                    <a:p>
                      <a:pPr algn="just" fontAlgn="ctr"/>
                      <a:r>
                        <a:rPr lang="en-IN" sz="1400" b="1" u="none" strike="noStrike" dirty="0">
                          <a:effectLst/>
                        </a:rPr>
                        <a:t>21</a:t>
                      </a:r>
                      <a:endParaRPr lang="en-IN" sz="1400" b="1" i="0" u="none" strike="noStrike" dirty="0">
                        <a:solidFill>
                          <a:srgbClr val="000000"/>
                        </a:solidFill>
                        <a:effectLst/>
                        <a:latin typeface="Calibri" panose="020F0502020204030204" pitchFamily="34" charset="0"/>
                      </a:endParaRPr>
                    </a:p>
                  </a:txBody>
                  <a:tcPr marL="5439" marR="5439" marT="5439" marB="0" anchor="ctr"/>
                </a:tc>
                <a:tc>
                  <a:txBody>
                    <a:bodyPr/>
                    <a:lstStyle/>
                    <a:p>
                      <a:pPr algn="just" fontAlgn="ctr"/>
                      <a:r>
                        <a:rPr lang="en-IN" sz="1400" b="1" u="none" strike="noStrike" dirty="0">
                          <a:effectLst/>
                        </a:rPr>
                        <a:t>Intercompany sales are </a:t>
                      </a:r>
                      <a:r>
                        <a:rPr lang="en-IN" sz="1400" b="1" u="none" strike="noStrike" dirty="0" err="1">
                          <a:effectLst/>
                        </a:rPr>
                        <a:t>anaylysed</a:t>
                      </a:r>
                      <a:r>
                        <a:rPr lang="en-IN" sz="1400" b="1" u="none" strike="noStrike" dirty="0">
                          <a:effectLst/>
                        </a:rPr>
                        <a:t> at period end to calculate the amount of intercompany profit in inventory to be eliminated. Finance Personnel prepare the JE, Supporting documents for intercompany profit to be eliminated. Management reviews and approves the JE before it is recorded</a:t>
                      </a:r>
                      <a:endParaRPr lang="en-IN" sz="1400" b="1" i="0" u="none" strike="noStrike" dirty="0">
                        <a:solidFill>
                          <a:srgbClr val="000000"/>
                        </a:solidFill>
                        <a:effectLst/>
                        <a:latin typeface="Calibri" panose="020F0502020204030204" pitchFamily="34" charset="0"/>
                      </a:endParaRPr>
                    </a:p>
                  </a:txBody>
                  <a:tcPr marL="5439" marR="5439" marT="5439" marB="0" anchor="ctr"/>
                </a:tc>
                <a:tc>
                  <a:txBody>
                    <a:bodyPr/>
                    <a:lstStyle/>
                    <a:p>
                      <a:pPr algn="ctr" fontAlgn="ctr"/>
                      <a:r>
                        <a:rPr lang="en-IN" sz="1400" b="1" u="none" strike="noStrike" dirty="0">
                          <a:effectLst/>
                        </a:rPr>
                        <a:t> </a:t>
                      </a:r>
                      <a:endParaRPr lang="en-IN" sz="1400" b="1" i="0" u="none" strike="noStrike" dirty="0">
                        <a:solidFill>
                          <a:srgbClr val="000000"/>
                        </a:solidFill>
                        <a:effectLst/>
                        <a:latin typeface="Book Antiqua" panose="02040602050305030304" pitchFamily="18" charset="0"/>
                      </a:endParaRPr>
                    </a:p>
                  </a:txBody>
                  <a:tcPr marL="5439" marR="5439" marT="5439" marB="0" anchor="ctr"/>
                </a:tc>
                <a:tc>
                  <a:txBody>
                    <a:bodyPr/>
                    <a:lstStyle/>
                    <a:p>
                      <a:pPr algn="l" fontAlgn="t"/>
                      <a:r>
                        <a:rPr lang="en-IN" sz="1400" b="1" u="none" strike="noStrike" dirty="0">
                          <a:effectLst/>
                        </a:rPr>
                        <a:t>Not Tested</a:t>
                      </a:r>
                    </a:p>
                    <a:p>
                      <a:pPr algn="l" fontAlgn="t"/>
                      <a:endParaRPr lang="en-IN" sz="1400" b="1" i="0" u="none" strike="noStrike" dirty="0">
                        <a:solidFill>
                          <a:srgbClr val="000000"/>
                        </a:solidFill>
                        <a:effectLst/>
                        <a:latin typeface="Calibri" panose="020F0502020204030204" pitchFamily="34" charset="0"/>
                      </a:endParaRPr>
                    </a:p>
                  </a:txBody>
                  <a:tcPr marL="5439" marR="5439" marT="5439" marB="0"/>
                </a:tc>
                <a:tc>
                  <a:txBody>
                    <a:bodyPr/>
                    <a:lstStyle/>
                    <a:p>
                      <a:pPr algn="l" fontAlgn="t"/>
                      <a:r>
                        <a:rPr lang="en-IN" sz="1400" b="1" u="none" strike="noStrike" dirty="0">
                          <a:effectLst/>
                        </a:rPr>
                        <a:t> </a:t>
                      </a:r>
                      <a:endParaRPr lang="en-IN" sz="1400" b="1" i="0" u="none" strike="noStrike" dirty="0">
                        <a:solidFill>
                          <a:srgbClr val="000000"/>
                        </a:solidFill>
                        <a:effectLst/>
                        <a:latin typeface="Calibri" panose="020F0502020204030204" pitchFamily="34" charset="0"/>
                      </a:endParaRPr>
                    </a:p>
                  </a:txBody>
                  <a:tcPr marL="5439" marR="5439" marT="5439" marB="0"/>
                </a:tc>
                <a:extLst>
                  <a:ext uri="{0D108BD9-81ED-4DB2-BD59-A6C34878D82A}">
                    <a16:rowId xmlns:a16="http://schemas.microsoft.com/office/drawing/2014/main" val="1492801399"/>
                  </a:ext>
                </a:extLst>
              </a:tr>
            </a:tbl>
          </a:graphicData>
        </a:graphic>
      </p:graphicFrame>
    </p:spTree>
    <p:extLst>
      <p:ext uri="{BB962C8B-B14F-4D97-AF65-F5344CB8AC3E}">
        <p14:creationId xmlns:p14="http://schemas.microsoft.com/office/powerpoint/2010/main" val="3977290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75E683E-7289-7987-3047-BBAF8B7EB18D}"/>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sampling Techniques</a:t>
            </a:r>
          </a:p>
        </p:txBody>
      </p:sp>
      <p:sp>
        <p:nvSpPr>
          <p:cNvPr id="5" name="TextBox 4">
            <a:extLst>
              <a:ext uri="{FF2B5EF4-FFF2-40B4-BE49-F238E27FC236}">
                <a16:creationId xmlns:a16="http://schemas.microsoft.com/office/drawing/2014/main" id="{1B84BE80-8000-FD6F-0E12-C9BA8D6FFB2E}"/>
              </a:ext>
            </a:extLst>
          </p:cNvPr>
          <p:cNvSpPr txBox="1"/>
          <p:nvPr/>
        </p:nvSpPr>
        <p:spPr>
          <a:xfrm>
            <a:off x="0" y="546546"/>
            <a:ext cx="12191998" cy="5386090"/>
          </a:xfrm>
          <a:prstGeom prst="rect">
            <a:avLst/>
          </a:prstGeom>
          <a:noFill/>
        </p:spPr>
        <p:txBody>
          <a:bodyPr wrap="square">
            <a:spAutoFit/>
          </a:bodyPr>
          <a:lstStyle/>
          <a:p>
            <a:pPr marL="457200" indent="-457200" algn="just">
              <a:buFont typeface="Wingdings" pitchFamily="2" charset="2"/>
              <a:buChar char="ü"/>
            </a:pPr>
            <a:r>
              <a:rPr lang="en-IN" sz="2400" b="1" dirty="0">
                <a:effectLst/>
                <a:ea typeface="Times New Roman" panose="02020603050405020304" pitchFamily="18" charset="0"/>
                <a:cs typeface="Times New Roman" panose="02020603050405020304" pitchFamily="18" charset="0"/>
              </a:rPr>
              <a:t>Sampling is a technique of selecting individual members or a subset of the population to make statistical inferences from them and estimate characteristics of the whole population. </a:t>
            </a:r>
          </a:p>
          <a:p>
            <a:pPr algn="just"/>
            <a:endParaRPr lang="en-IN" sz="2400" b="1" dirty="0">
              <a:effectLst/>
              <a:ea typeface="Times New Roman" panose="02020603050405020304" pitchFamily="18" charset="0"/>
              <a:cs typeface="Times New Roman" panose="02020603050405020304" pitchFamily="18" charset="0"/>
            </a:endParaRPr>
          </a:p>
          <a:p>
            <a:pPr marL="457200" indent="-457200" algn="just">
              <a:buFont typeface="Wingdings" pitchFamily="2" charset="2"/>
              <a:buChar char="ü"/>
            </a:pPr>
            <a:r>
              <a:rPr lang="en-IN" sz="2400" b="1" dirty="0"/>
              <a:t>For example, for assessing impact /side effects of COVID Vaccine </a:t>
            </a:r>
            <a:r>
              <a:rPr lang="en-IN" sz="2400" b="1" dirty="0" err="1"/>
              <a:t>Covishield</a:t>
            </a:r>
            <a:r>
              <a:rPr lang="en-IN" sz="2400" b="1" dirty="0"/>
              <a:t> on entire Country’s population , it is almost impossible to conduct a research study that involves everyone. In this case, the researcher decides a </a:t>
            </a:r>
            <a:r>
              <a:rPr lang="en-IN" sz="2400" b="1" dirty="0">
                <a:hlinkClick r:id="rId2">
                  <a:extLst>
                    <a:ext uri="{A12FA001-AC4F-418D-AE19-62706E023703}">
                      <ahyp:hlinkClr xmlns:ahyp="http://schemas.microsoft.com/office/drawing/2018/hyperlinkcolor" val="tx"/>
                    </a:ext>
                  </a:extLst>
                </a:hlinkClick>
              </a:rPr>
              <a:t>sample</a:t>
            </a:r>
            <a:r>
              <a:rPr lang="en-IN" sz="2400" b="1" dirty="0"/>
              <a:t> of people from each demographic zone and then researches them, giving him/her indicative feedback on the drug’s behaviour.</a:t>
            </a:r>
          </a:p>
          <a:p>
            <a:pPr marL="457200" indent="-457200" algn="just">
              <a:buFont typeface="Wingdings" pitchFamily="2" charset="2"/>
              <a:buChar char="ü"/>
            </a:pPr>
            <a:endParaRPr lang="en-IN" sz="2400" b="1" dirty="0"/>
          </a:p>
          <a:p>
            <a:pPr marL="457200" indent="-457200" algn="just">
              <a:buFont typeface="Wingdings" pitchFamily="2" charset="2"/>
              <a:buChar char="ü"/>
            </a:pPr>
            <a:endParaRPr lang="en-IN" sz="2400" b="1" dirty="0"/>
          </a:p>
          <a:p>
            <a:pPr marL="457200" indent="-457200" algn="just">
              <a:buFont typeface="Wingdings" pitchFamily="2" charset="2"/>
              <a:buChar char="ü"/>
            </a:pPr>
            <a:endParaRPr lang="en-IN" sz="2400" b="1" dirty="0"/>
          </a:p>
          <a:p>
            <a:pPr marL="457200" indent="-457200" algn="just">
              <a:buFont typeface="Wingdings" pitchFamily="2" charset="2"/>
              <a:buChar char="ü"/>
            </a:pPr>
            <a:endParaRPr lang="en-IN" sz="2800" b="1" dirty="0">
              <a:solidFill>
                <a:srgbClr val="797979"/>
              </a:solidFill>
              <a:effectLst/>
              <a:ea typeface="Times New Roman" panose="02020603050405020304" pitchFamily="18" charset="0"/>
              <a:cs typeface="Times New Roman" panose="02020603050405020304" pitchFamily="18" charset="0"/>
            </a:endParaRPr>
          </a:p>
          <a:p>
            <a:pPr marL="457200" indent="-457200" algn="just">
              <a:buFont typeface="Wingdings" pitchFamily="2" charset="2"/>
              <a:buChar char="ü"/>
            </a:pPr>
            <a:endParaRPr lang="en-US" sz="2800" dirty="0"/>
          </a:p>
        </p:txBody>
      </p:sp>
    </p:spTree>
    <p:extLst>
      <p:ext uri="{BB962C8B-B14F-4D97-AF65-F5344CB8AC3E}">
        <p14:creationId xmlns:p14="http://schemas.microsoft.com/office/powerpoint/2010/main" val="2110259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EDC0A1-08C9-79BC-7418-246EEF0B6266}"/>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sampling Techniques</a:t>
            </a:r>
          </a:p>
        </p:txBody>
      </p:sp>
      <p:sp>
        <p:nvSpPr>
          <p:cNvPr id="6" name="Rectangle 5">
            <a:extLst>
              <a:ext uri="{FF2B5EF4-FFF2-40B4-BE49-F238E27FC236}">
                <a16:creationId xmlns:a16="http://schemas.microsoft.com/office/drawing/2014/main" id="{D15C123D-2CFC-85AB-2AD0-69F95309F6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4" name="Picture 2" descr="Sampling Methods">
            <a:hlinkClick r:id="rId2"/>
            <a:extLst>
              <a:ext uri="{FF2B5EF4-FFF2-40B4-BE49-F238E27FC236}">
                <a16:creationId xmlns:a16="http://schemas.microsoft.com/office/drawing/2014/main" id="{57A88EA2-5DD1-5922-0D50-8EF3666C2D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28" b="-196"/>
          <a:stretch/>
        </p:blipFill>
        <p:spPr bwMode="auto">
          <a:xfrm>
            <a:off x="0" y="557562"/>
            <a:ext cx="12191998" cy="63128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9AF29DF-F4BE-42C5-A880-64651D5A1C05}"/>
              </a:ext>
            </a:extLst>
          </p:cNvPr>
          <p:cNvSpPr>
            <a:spLocks noChangeArrowheads="1"/>
          </p:cNvSpPr>
          <p:nvPr/>
        </p:nvSpPr>
        <p:spPr bwMode="auto">
          <a:xfrm>
            <a:off x="0" y="3886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54909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32E796-7A3A-974D-45E6-D5940C03D6CB}"/>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sampling Techniques</a:t>
            </a:r>
          </a:p>
        </p:txBody>
      </p:sp>
      <p:sp>
        <p:nvSpPr>
          <p:cNvPr id="6" name="TextBox 5">
            <a:extLst>
              <a:ext uri="{FF2B5EF4-FFF2-40B4-BE49-F238E27FC236}">
                <a16:creationId xmlns:a16="http://schemas.microsoft.com/office/drawing/2014/main" id="{44D6C47E-2399-1336-97AC-57F4C5946BA0}"/>
              </a:ext>
            </a:extLst>
          </p:cNvPr>
          <p:cNvSpPr txBox="1"/>
          <p:nvPr/>
        </p:nvSpPr>
        <p:spPr>
          <a:xfrm>
            <a:off x="0" y="546545"/>
            <a:ext cx="12191999" cy="7879080"/>
          </a:xfrm>
          <a:prstGeom prst="rect">
            <a:avLst/>
          </a:prstGeom>
          <a:noFill/>
        </p:spPr>
        <p:txBody>
          <a:bodyPr wrap="square">
            <a:spAutoFit/>
          </a:bodyPr>
          <a:lstStyle/>
          <a:p>
            <a:pPr marL="342900" lvl="0" indent="-342900" algn="just">
              <a:tabLst>
                <a:tab pos="457200" algn="l"/>
              </a:tabLst>
            </a:pPr>
            <a:r>
              <a:rPr lang="en-IN" sz="2400" b="1" dirty="0">
                <a:solidFill>
                  <a:schemeClr val="bg2">
                    <a:lumMod val="50000"/>
                  </a:schemeClr>
                </a:solidFill>
                <a:effectLst/>
                <a:ea typeface="Times New Roman" panose="02020603050405020304" pitchFamily="18" charset="0"/>
                <a:cs typeface="Times New Roman" panose="02020603050405020304" pitchFamily="18" charset="0"/>
              </a:rPr>
              <a:t>1. Probability sampling: </a:t>
            </a:r>
            <a:r>
              <a:rPr lang="en-IN" sz="2400" b="1" dirty="0">
                <a:solidFill>
                  <a:schemeClr val="bg2">
                    <a:lumMod val="50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Probability sampling</a:t>
            </a:r>
            <a:r>
              <a:rPr lang="en-IN" sz="2400" b="1" dirty="0">
                <a:solidFill>
                  <a:schemeClr val="bg2">
                    <a:lumMod val="50000"/>
                  </a:schemeClr>
                </a:solidFill>
                <a:effectLst/>
                <a:ea typeface="Times New Roman" panose="02020603050405020304" pitchFamily="18" charset="0"/>
                <a:cs typeface="Times New Roman" panose="02020603050405020304" pitchFamily="18" charset="0"/>
              </a:rPr>
              <a:t> is a sampling technique where a researcher sets a selection of a few criteria and chooses members of a population randomly. All the members have an equal opportunity to be a part of the sample with this selection parameter.</a:t>
            </a:r>
            <a:endParaRPr lang="en-IN" sz="2400" b="1" dirty="0">
              <a:solidFill>
                <a:schemeClr val="bg2">
                  <a:lumMod val="50000"/>
                </a:schemeClr>
              </a:solidFill>
              <a:effectLst/>
              <a:ea typeface="Calibri" panose="020F0502020204030204" pitchFamily="34" charset="0"/>
              <a:cs typeface="Times New Roman" panose="02020603050405020304" pitchFamily="18" charset="0"/>
            </a:endParaRPr>
          </a:p>
          <a:p>
            <a:pPr marL="342900" lvl="0" indent="-342900" algn="just">
              <a:tabLst>
                <a:tab pos="457200" algn="l"/>
              </a:tabLst>
            </a:pPr>
            <a:r>
              <a:rPr lang="en-IN" sz="2400" b="1" dirty="0">
                <a:solidFill>
                  <a:schemeClr val="bg2">
                    <a:lumMod val="50000"/>
                  </a:schemeClr>
                </a:solidFill>
                <a:effectLst/>
                <a:ea typeface="Times New Roman" panose="02020603050405020304" pitchFamily="18" charset="0"/>
                <a:cs typeface="Times New Roman" panose="02020603050405020304" pitchFamily="18" charset="0"/>
              </a:rPr>
              <a:t>2. Non-probability sampling: In </a:t>
            </a:r>
            <a:r>
              <a:rPr lang="en-IN" sz="2400" b="1" dirty="0">
                <a:solidFill>
                  <a:schemeClr val="bg2">
                    <a:lumMod val="50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non-probability</a:t>
            </a:r>
            <a:r>
              <a:rPr lang="en-IN" sz="2400" b="1" dirty="0">
                <a:solidFill>
                  <a:schemeClr val="bg2">
                    <a:lumMod val="50000"/>
                  </a:schemeClr>
                </a:solidFill>
                <a:effectLst/>
                <a:ea typeface="Times New Roman" panose="02020603050405020304" pitchFamily="18" charset="0"/>
                <a:cs typeface="Times New Roman" panose="02020603050405020304" pitchFamily="18" charset="0"/>
              </a:rPr>
              <a:t> sampling, the researcher chooses members for research at random. This sampling method is not a fixed or predefined selection process. This makes it difficult for all elements of a population to have equal opportunities to be included in a sample.</a:t>
            </a:r>
            <a:endParaRPr lang="en-IN" sz="2400" b="1" dirty="0">
              <a:solidFill>
                <a:schemeClr val="bg2">
                  <a:lumMod val="50000"/>
                </a:schemeClr>
              </a:solidFill>
              <a:ea typeface="Times New Roman" panose="02020603050405020304" pitchFamily="18" charset="0"/>
              <a:cs typeface="Times New Roman" panose="02020603050405020304" pitchFamily="18" charset="0"/>
            </a:endParaRPr>
          </a:p>
          <a:p>
            <a:pPr marL="342900" lvl="0" indent="-342900">
              <a:tabLst>
                <a:tab pos="457200" algn="l"/>
              </a:tabLst>
            </a:pPr>
            <a:r>
              <a:rPr lang="en-IN" sz="2400" b="1" dirty="0">
                <a:solidFill>
                  <a:schemeClr val="bg2">
                    <a:lumMod val="50000"/>
                  </a:schemeClr>
                </a:solidFill>
              </a:rPr>
              <a:t>3. Cluster sampling: </a:t>
            </a:r>
            <a:r>
              <a:rPr lang="en-IN" sz="2400" b="1" dirty="0">
                <a:solidFill>
                  <a:schemeClr val="bg2">
                    <a:lumMod val="50000"/>
                  </a:schemeClr>
                </a:solidFill>
                <a:hlinkClick r:id="rId4">
                  <a:extLst>
                    <a:ext uri="{A12FA001-AC4F-418D-AE19-62706E023703}">
                      <ahyp:hlinkClr xmlns:ahyp="http://schemas.microsoft.com/office/drawing/2018/hyperlinkcolor" val="tx"/>
                    </a:ext>
                  </a:extLst>
                </a:hlinkClick>
              </a:rPr>
              <a:t>Cluster sampling</a:t>
            </a:r>
            <a:r>
              <a:rPr lang="en-IN" sz="2400" b="1" dirty="0">
                <a:solidFill>
                  <a:schemeClr val="bg2">
                    <a:lumMod val="50000"/>
                  </a:schemeClr>
                </a:solidFill>
              </a:rPr>
              <a:t> is a method where the researchers divide the entire population into sections or clusters that represent a population. Clusters are identified and included in a sample based on demographic parameters like age, sex, location, etc. This makes it very simple for a survey creator to derive effective inference from the feedback.</a:t>
            </a:r>
          </a:p>
          <a:p>
            <a:pPr marL="342900" indent="-342900" algn="just">
              <a:tabLst>
                <a:tab pos="457200" algn="l"/>
              </a:tabLst>
            </a:pPr>
            <a:r>
              <a:rPr lang="en-IN" sz="2400" b="1" dirty="0">
                <a:solidFill>
                  <a:schemeClr val="bg2">
                    <a:lumMod val="50000"/>
                  </a:schemeClr>
                </a:solidFill>
              </a:rPr>
              <a:t>4. Systematic sampling: Researchers use the </a:t>
            </a:r>
            <a:r>
              <a:rPr lang="en-IN" sz="2400" b="1" dirty="0">
                <a:solidFill>
                  <a:schemeClr val="bg2">
                    <a:lumMod val="50000"/>
                  </a:schemeClr>
                </a:solidFill>
                <a:hlinkClick r:id="rId5">
                  <a:extLst>
                    <a:ext uri="{A12FA001-AC4F-418D-AE19-62706E023703}">
                      <ahyp:hlinkClr xmlns:ahyp="http://schemas.microsoft.com/office/drawing/2018/hyperlinkcolor" val="tx"/>
                    </a:ext>
                  </a:extLst>
                </a:hlinkClick>
              </a:rPr>
              <a:t>systematic sampling method</a:t>
            </a:r>
            <a:r>
              <a:rPr lang="en-IN" sz="2400" b="1" dirty="0">
                <a:solidFill>
                  <a:schemeClr val="bg2">
                    <a:lumMod val="50000"/>
                  </a:schemeClr>
                </a:solidFill>
              </a:rPr>
              <a:t> to choose the sample members of a population at regular intervals. It requires the selection of a starting point for the sample and sample size that can be repeated at regular intervals. This type of sampling method has a predefined range, and hence this sampling technique is the least time-consuming, </a:t>
            </a:r>
            <a:r>
              <a:rPr lang="en-IN" sz="2400" b="1" dirty="0" err="1">
                <a:solidFill>
                  <a:schemeClr val="bg2">
                    <a:lumMod val="50000"/>
                  </a:schemeClr>
                </a:solidFill>
              </a:rPr>
              <a:t>e.g</a:t>
            </a:r>
            <a:r>
              <a:rPr lang="en-IN" sz="2400" b="1" dirty="0">
                <a:solidFill>
                  <a:schemeClr val="bg2">
                    <a:lumMod val="50000"/>
                  </a:schemeClr>
                </a:solidFill>
              </a:rPr>
              <a:t> every 10</a:t>
            </a:r>
            <a:r>
              <a:rPr lang="en-IN" sz="2400" b="1" baseline="30000" dirty="0">
                <a:solidFill>
                  <a:schemeClr val="bg2">
                    <a:lumMod val="50000"/>
                  </a:schemeClr>
                </a:solidFill>
              </a:rPr>
              <a:t>th</a:t>
            </a:r>
            <a:r>
              <a:rPr lang="en-IN" sz="2400" b="1" dirty="0">
                <a:solidFill>
                  <a:schemeClr val="bg2">
                    <a:lumMod val="50000"/>
                  </a:schemeClr>
                </a:solidFill>
              </a:rPr>
              <a:t> item of the population is selected  </a:t>
            </a:r>
            <a:br>
              <a:rPr lang="en-IN" sz="2400" b="1" dirty="0">
                <a:solidFill>
                  <a:schemeClr val="bg2">
                    <a:lumMod val="50000"/>
                  </a:schemeClr>
                </a:solidFill>
              </a:rPr>
            </a:br>
            <a:r>
              <a:rPr lang="en-IN" sz="2400" b="1" dirty="0">
                <a:solidFill>
                  <a:schemeClr val="bg2">
                    <a:lumMod val="50000"/>
                  </a:schemeClr>
                </a:solidFill>
              </a:rPr>
              <a:t>out of 5000 items . </a:t>
            </a:r>
          </a:p>
          <a:p>
            <a:pPr marL="342900" lvl="0" indent="-342900" algn="just">
              <a:tabLst>
                <a:tab pos="457200" algn="l"/>
              </a:tabLst>
            </a:pPr>
            <a:endParaRPr lang="en-IN" sz="2000" b="1" dirty="0">
              <a:solidFill>
                <a:srgbClr val="797979"/>
              </a:solidFill>
              <a:effectLst/>
              <a:ea typeface="Times New Roman" panose="02020603050405020304" pitchFamily="18" charset="0"/>
              <a:cs typeface="Times New Roman" panose="02020603050405020304" pitchFamily="18" charset="0"/>
            </a:endParaRPr>
          </a:p>
          <a:p>
            <a:pPr marL="342900" lvl="0" indent="-342900" algn="just">
              <a:tabLst>
                <a:tab pos="457200" algn="l"/>
              </a:tabLst>
            </a:pPr>
            <a:endParaRPr lang="en-IN" sz="2000" b="1" dirty="0">
              <a:solidFill>
                <a:srgbClr val="797979"/>
              </a:solidFill>
              <a:ea typeface="Calibri" panose="020F0502020204030204" pitchFamily="34" charset="0"/>
              <a:cs typeface="Times New Roman" panose="02020603050405020304" pitchFamily="18" charset="0"/>
            </a:endParaRPr>
          </a:p>
          <a:p>
            <a:pPr marL="342900" lvl="0" indent="-342900" algn="just">
              <a:tabLst>
                <a:tab pos="457200" algn="l"/>
              </a:tabLst>
            </a:pPr>
            <a:endParaRPr lang="en-IN" sz="2000" b="1" dirty="0">
              <a:solidFill>
                <a:srgbClr val="797979"/>
              </a:solidFill>
              <a:effectLst/>
              <a:ea typeface="Calibri" panose="020F0502020204030204" pitchFamily="34" charset="0"/>
              <a:cs typeface="Times New Roman" panose="02020603050405020304" pitchFamily="18" charset="0"/>
            </a:endParaRPr>
          </a:p>
          <a:p>
            <a:pPr marL="342900" lvl="0" indent="-342900" algn="just">
              <a:tabLst>
                <a:tab pos="457200" algn="l"/>
              </a:tabLst>
            </a:pPr>
            <a:endParaRPr lang="en-IN" sz="2000" b="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28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A2E521-EA12-587A-52E4-9CCC8CCCD667}"/>
              </a:ext>
            </a:extLst>
          </p:cNvPr>
          <p:cNvSpPr txBox="1"/>
          <p:nvPr/>
        </p:nvSpPr>
        <p:spPr>
          <a:xfrm>
            <a:off x="0" y="579863"/>
            <a:ext cx="12192000" cy="6259727"/>
          </a:xfrm>
          <a:prstGeom prst="rect">
            <a:avLst/>
          </a:prstGeom>
          <a:noFill/>
        </p:spPr>
        <p:txBody>
          <a:bodyPr wrap="square">
            <a:spAutoFit/>
          </a:bodyPr>
          <a:lstStyle/>
          <a:p>
            <a:pPr marL="342900" lvl="0" indent="-342900">
              <a:spcBef>
                <a:spcPts val="600"/>
              </a:spcBef>
              <a:spcAft>
                <a:spcPts val="300"/>
              </a:spcAft>
              <a:buFont typeface="+mj-lt"/>
              <a:buAutoNum type="arabicPeriod"/>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Need for Internal Audit Charter</a:t>
            </a:r>
            <a:endParaRPr lang="en-IN" sz="2000" b="1" kern="1400" dirty="0">
              <a:effectLst/>
              <a:latin typeface="Univers" panose="020F0502020204030204" pitchFamily="34" charset="0"/>
              <a:ea typeface="Times New Roman" panose="02020603050405020304" pitchFamily="18"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Charter is the cornerstone for building a robust assurance function within an organization.  It’s the pivotal document that sets the philosophy / tone of the function and makes it operational in discharging its responsibilities.  This Charter aims to institutionalize the duties, reporting lines and protocol of Assurance Team.</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The Charter provides the framework in which Assurance Team operates, its objectives, interface with businesses audited, overview of the procedures followed in Assurance function, and remedies to issues and challenges.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An equally important component of this Charter is Assurance Team’s engagement with the Review Committee and Audit Committee to various companies audited by the Team</a:t>
            </a:r>
            <a:r>
              <a:rPr lang="en-US" dirty="0">
                <a:latin typeface="Calibri" panose="020F0502020204030204" pitchFamily="34" charset="0"/>
                <a:ea typeface="Verdana" panose="020B0604030504040204" pitchFamily="34" charset="0"/>
                <a:cs typeface="Calibri" panose="020F0502020204030204" pitchFamily="34" charset="0"/>
              </a:rPr>
              <a:t>. </a:t>
            </a:r>
            <a:br>
              <a:rPr lang="en-US" sz="1800" dirty="0">
                <a:effectLst/>
                <a:latin typeface="Calibri" panose="020F0502020204030204" pitchFamily="34" charset="0"/>
                <a:ea typeface="Verdana" panose="020B0604030504040204" pitchFamily="34" charset="0"/>
                <a:cs typeface="Calibri" panose="020F0502020204030204" pitchFamily="34" charset="0"/>
              </a:rPr>
            </a:br>
            <a:r>
              <a:rPr lang="en-US" sz="1800" dirty="0">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lvl="0">
              <a:spcBef>
                <a:spcPts val="600"/>
              </a:spcBef>
              <a:spcAft>
                <a:spcPts val="300"/>
              </a:spcAft>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2. Objectives of Assurance Team </a:t>
            </a:r>
            <a:endParaRPr lang="en-IN" sz="2000" b="1" kern="1400" dirty="0">
              <a:effectLst/>
              <a:latin typeface="Univers" panose="020F0502020204030204" pitchFamily="34" charset="0"/>
              <a:ea typeface="Times New Roman" panose="02020603050405020304" pitchFamily="18"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The primary objective is to serve as an oversight function that objectively evaluates and recommends improvements to the Company’s internal control structure through a risk based audit approach.</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Essentially, the broad objectives of are:</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15000"/>
              </a:lnSpc>
            </a:pPr>
            <a:r>
              <a:rPr lang="en-US" sz="1800" dirty="0">
                <a:effectLst/>
                <a:latin typeface="Calibri" panose="020F0502020204030204" pitchFamily="34" charset="0"/>
                <a:ea typeface="Verdana" panose="020B0604030504040204" pitchFamily="34" charset="0"/>
                <a:cs typeface="Calibri" panose="020F0502020204030204" pitchFamily="34" charset="0"/>
              </a:rPr>
              <a:t>a. Build an IA structure which encompasses all levels of Controls, Governance, Business Process and risks as well as transactional controls.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457200" algn="just">
              <a:lnSpc>
                <a:spcPct val="115000"/>
              </a:lnSpc>
            </a:pPr>
            <a:r>
              <a:rPr lang="en-US" sz="1800" dirty="0">
                <a:effectLst/>
                <a:latin typeface="Calibri" panose="020F0502020204030204" pitchFamily="34" charset="0"/>
                <a:ea typeface="Verdana" panose="020B0604030504040204" pitchFamily="34" charset="0"/>
                <a:cs typeface="Calibri" panose="020F0502020204030204" pitchFamily="34" charset="0"/>
              </a:rPr>
              <a:t>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lvl="0" algn="just">
              <a:lnSpc>
                <a:spcPct val="115000"/>
              </a:lnSpc>
            </a:pP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7D12D304-51AB-DD86-1B20-B6783F975B4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Tree>
    <p:extLst>
      <p:ext uri="{BB962C8B-B14F-4D97-AF65-F5344CB8AC3E}">
        <p14:creationId xmlns:p14="http://schemas.microsoft.com/office/powerpoint/2010/main" val="1664675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7FA61B0-2640-D11B-9618-8C621BB11C0E}"/>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sampling Techniques</a:t>
            </a:r>
          </a:p>
        </p:txBody>
      </p:sp>
      <p:sp>
        <p:nvSpPr>
          <p:cNvPr id="6" name="TextBox 5">
            <a:extLst>
              <a:ext uri="{FF2B5EF4-FFF2-40B4-BE49-F238E27FC236}">
                <a16:creationId xmlns:a16="http://schemas.microsoft.com/office/drawing/2014/main" id="{D3735524-536A-11E3-F1F0-13B84A65CED7}"/>
              </a:ext>
            </a:extLst>
          </p:cNvPr>
          <p:cNvSpPr txBox="1"/>
          <p:nvPr/>
        </p:nvSpPr>
        <p:spPr>
          <a:xfrm>
            <a:off x="0" y="685800"/>
            <a:ext cx="12191998" cy="6463308"/>
          </a:xfrm>
          <a:prstGeom prst="rect">
            <a:avLst/>
          </a:prstGeom>
          <a:noFill/>
        </p:spPr>
        <p:txBody>
          <a:bodyPr wrap="square">
            <a:spAutoFit/>
          </a:bodyPr>
          <a:lstStyle/>
          <a:p>
            <a:pPr lvl="0" algn="just">
              <a:buSzPts val="1000"/>
              <a:tabLst>
                <a:tab pos="457200" algn="l"/>
              </a:tabLst>
            </a:pPr>
            <a:r>
              <a:rPr lang="en-IN" sz="2000" b="1" dirty="0">
                <a:solidFill>
                  <a:schemeClr val="bg2">
                    <a:lumMod val="50000"/>
                  </a:schemeClr>
                </a:solidFill>
                <a:effectLst/>
                <a:ea typeface="Times New Roman" panose="02020603050405020304" pitchFamily="18" charset="0"/>
                <a:cs typeface="Times New Roman" panose="02020603050405020304" pitchFamily="18" charset="0"/>
              </a:rPr>
              <a:t>5. Stratified random sampling: </a:t>
            </a:r>
            <a:r>
              <a:rPr lang="en-IN" sz="2000" b="1" dirty="0">
                <a:solidFill>
                  <a:schemeClr val="bg2">
                    <a:lumMod val="50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Stratified</a:t>
            </a:r>
            <a:r>
              <a:rPr lang="en-IN" sz="2000" b="1" dirty="0">
                <a:solidFill>
                  <a:srgbClr val="0563C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IN" sz="2000" b="1" dirty="0">
                <a:solidFill>
                  <a:schemeClr val="bg2">
                    <a:lumMod val="50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random sampling</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is a method in which the researcher divides the population into smaller groups that don’t overlap but represent the entire population. While sampling, these groups can be organized and then draw a sample from each group separately </a:t>
            </a:r>
            <a:r>
              <a:rPr lang="en-IN" sz="2000" b="1" dirty="0" err="1">
                <a:solidFill>
                  <a:schemeClr val="bg2">
                    <a:lumMod val="50000"/>
                  </a:schemeClr>
                </a:solidFill>
                <a:effectLst/>
                <a:ea typeface="Times New Roman" panose="02020603050405020304" pitchFamily="18" charset="0"/>
                <a:cs typeface="Times New Roman" panose="02020603050405020304" pitchFamily="18" charset="0"/>
              </a:rPr>
              <a:t>e.g</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a researcher looking to </a:t>
            </a:r>
            <a:r>
              <a:rPr lang="en-IN" sz="2000" b="1" dirty="0" err="1">
                <a:solidFill>
                  <a:schemeClr val="bg2">
                    <a:lumMod val="50000"/>
                  </a:schemeClr>
                </a:solidFill>
                <a:effectLst/>
                <a:ea typeface="Times New Roman" panose="02020603050405020304" pitchFamily="18" charset="0"/>
                <a:cs typeface="Times New Roman" panose="02020603050405020304" pitchFamily="18" charset="0"/>
              </a:rPr>
              <a:t>analyze</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the  characteristics of people belonging to different annual income divisions will create strata (groups) according to the annual family income</a:t>
            </a:r>
            <a:r>
              <a:rPr lang="en-IN" sz="2000" b="1" dirty="0">
                <a:solidFill>
                  <a:schemeClr val="bg2">
                    <a:lumMod val="50000"/>
                  </a:schemeClr>
                </a:solidFill>
                <a:ea typeface="Times New Roman" panose="02020603050405020304" pitchFamily="18" charset="0"/>
                <a:cs typeface="Times New Roman" panose="02020603050405020304" pitchFamily="18" charset="0"/>
              </a:rPr>
              <a:t> range</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By doing this, the researcher concludes the characteristics of people belonging to different income groups. Marketers can </a:t>
            </a:r>
            <a:r>
              <a:rPr lang="en-IN" sz="2000" b="1" dirty="0" err="1">
                <a:solidFill>
                  <a:schemeClr val="bg2">
                    <a:lumMod val="50000"/>
                  </a:schemeClr>
                </a:solidFill>
                <a:effectLst/>
                <a:ea typeface="Times New Roman" panose="02020603050405020304" pitchFamily="18" charset="0"/>
                <a:cs typeface="Times New Roman" panose="02020603050405020304" pitchFamily="18" charset="0"/>
              </a:rPr>
              <a:t>analyze</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which income groups to target and which ones to eliminate to create a roadmap that would bear fruitful results.</a:t>
            </a:r>
          </a:p>
          <a:p>
            <a:pPr lvl="0" algn="just">
              <a:buSzPts val="1000"/>
              <a:tabLst>
                <a:tab pos="457200" algn="l"/>
              </a:tabLst>
            </a:pPr>
            <a:endParaRPr lang="en-IN" sz="2000" b="1" dirty="0">
              <a:solidFill>
                <a:schemeClr val="bg2">
                  <a:lumMod val="50000"/>
                </a:schemeClr>
              </a:solidFill>
              <a:ea typeface="Calibri" panose="020F0502020204030204" pitchFamily="34" charset="0"/>
              <a:cs typeface="Times New Roman" panose="02020603050405020304" pitchFamily="18" charset="0"/>
            </a:endParaRPr>
          </a:p>
          <a:p>
            <a:pPr lvl="0" algn="just">
              <a:buSzPts val="1000"/>
              <a:tabLst>
                <a:tab pos="457200" algn="l"/>
              </a:tabLst>
            </a:pPr>
            <a:r>
              <a:rPr lang="en-IN" sz="2000" b="1" dirty="0">
                <a:solidFill>
                  <a:schemeClr val="bg2">
                    <a:lumMod val="50000"/>
                  </a:schemeClr>
                </a:solidFill>
                <a:effectLst/>
                <a:ea typeface="Calibri" panose="020F0502020204030204" pitchFamily="34" charset="0"/>
                <a:cs typeface="Times New Roman" panose="02020603050405020304" pitchFamily="18" charset="0"/>
              </a:rPr>
              <a:t>6.</a:t>
            </a:r>
            <a:r>
              <a:rPr lang="en-IN" sz="2000" b="1" dirty="0">
                <a:solidFill>
                  <a:schemeClr val="bg2">
                    <a:lumMod val="50000"/>
                  </a:schemeClr>
                </a:solidFill>
              </a:rPr>
              <a:t> Convenience sampling: This method is dependent on the ease of access to subjects such as surveying customers at a mall or passers-by on a busy street. It is usually termed as </a:t>
            </a:r>
            <a:r>
              <a:rPr lang="en-IN" sz="2000" b="1" dirty="0">
                <a:solidFill>
                  <a:schemeClr val="bg2">
                    <a:lumMod val="50000"/>
                  </a:schemeClr>
                </a:solidFill>
                <a:hlinkClick r:id="rId3">
                  <a:extLst>
                    <a:ext uri="{A12FA001-AC4F-418D-AE19-62706E023703}">
                      <ahyp:hlinkClr xmlns:ahyp="http://schemas.microsoft.com/office/drawing/2018/hyperlinkcolor" val="tx"/>
                    </a:ext>
                  </a:extLst>
                </a:hlinkClick>
              </a:rPr>
              <a:t>convenience sampling</a:t>
            </a:r>
            <a:r>
              <a:rPr lang="en-IN" sz="2000" b="1" dirty="0">
                <a:solidFill>
                  <a:schemeClr val="bg2">
                    <a:lumMod val="50000"/>
                  </a:schemeClr>
                </a:solidFill>
              </a:rPr>
              <a:t>, because of the researcher’s ease of carrying it out and getting in touch with the subjects </a:t>
            </a:r>
            <a:r>
              <a:rPr lang="en-IN" sz="2000" b="1" dirty="0" err="1">
                <a:solidFill>
                  <a:schemeClr val="bg2">
                    <a:lumMod val="50000"/>
                  </a:schemeClr>
                </a:solidFill>
              </a:rPr>
              <a:t>e.g</a:t>
            </a:r>
            <a:r>
              <a:rPr lang="en-IN" sz="2000" b="1" dirty="0">
                <a:solidFill>
                  <a:schemeClr val="bg2">
                    <a:lumMod val="50000"/>
                  </a:schemeClr>
                </a:solidFill>
              </a:rPr>
              <a:t> </a:t>
            </a:r>
            <a:r>
              <a:rPr lang="en-IN" sz="2000" b="1" dirty="0" err="1">
                <a:solidFill>
                  <a:schemeClr val="bg2">
                    <a:lumMod val="50000"/>
                  </a:schemeClr>
                </a:solidFill>
              </a:rPr>
              <a:t>startups</a:t>
            </a:r>
            <a:r>
              <a:rPr lang="en-IN" sz="2000" b="1" dirty="0">
                <a:solidFill>
                  <a:schemeClr val="bg2">
                    <a:lumMod val="50000"/>
                  </a:schemeClr>
                </a:solidFill>
              </a:rPr>
              <a:t> and NGOs usually conduct convenience sampling at a mall to distribute leaflets of upcoming events or promotion of a cause – they do that by standing at the mall entrance and giving out pamphlets randomly. </a:t>
            </a:r>
          </a:p>
          <a:p>
            <a:pPr lvl="0" algn="just">
              <a:buSzPts val="1000"/>
              <a:tabLst>
                <a:tab pos="457200" algn="l"/>
              </a:tabLst>
            </a:pPr>
            <a:endParaRPr lang="en-IN" sz="2000" b="1" dirty="0">
              <a:solidFill>
                <a:schemeClr val="bg2">
                  <a:lumMod val="50000"/>
                </a:schemeClr>
              </a:solidFill>
            </a:endParaRPr>
          </a:p>
          <a:p>
            <a:pPr algn="just">
              <a:buSzPts val="1000"/>
              <a:tabLst>
                <a:tab pos="457200" algn="l"/>
              </a:tabLst>
            </a:pPr>
            <a:r>
              <a:rPr lang="en-IN" sz="2000" b="1" dirty="0">
                <a:solidFill>
                  <a:schemeClr val="bg2">
                    <a:lumMod val="50000"/>
                  </a:schemeClr>
                </a:solidFill>
              </a:rPr>
              <a:t>7. Judgmental or purposive sampling: </a:t>
            </a:r>
            <a:r>
              <a:rPr lang="en-IN" sz="2000" b="1" dirty="0">
                <a:solidFill>
                  <a:schemeClr val="bg2">
                    <a:lumMod val="50000"/>
                  </a:schemeClr>
                </a:solidFill>
                <a:hlinkClick r:id="rId4">
                  <a:extLst>
                    <a:ext uri="{A12FA001-AC4F-418D-AE19-62706E023703}">
                      <ahyp:hlinkClr xmlns:ahyp="http://schemas.microsoft.com/office/drawing/2018/hyperlinkcolor" val="tx"/>
                    </a:ext>
                  </a:extLst>
                </a:hlinkClick>
              </a:rPr>
              <a:t>Judgemental or purposive samples</a:t>
            </a:r>
            <a:r>
              <a:rPr lang="en-IN" sz="2000" b="1" dirty="0">
                <a:solidFill>
                  <a:schemeClr val="bg2">
                    <a:lumMod val="50000"/>
                  </a:schemeClr>
                </a:solidFill>
              </a:rPr>
              <a:t> are formed by the discretion of the researcher. Researchers purely consider the purpose of the study, along with the understanding of the target audience. For instance, when researchers want to understand the thought process of people interested in studying for their MBA Course. The selection criteria will be: “Are you interested in doing your MBA …?” and those who respond with a “No” are excluded from the sample.</a:t>
            </a:r>
          </a:p>
          <a:p>
            <a:pPr lvl="0" algn="just">
              <a:buSzPts val="1000"/>
              <a:tabLst>
                <a:tab pos="457200" algn="l"/>
              </a:tabLst>
            </a:pPr>
            <a:endParaRPr lang="en-IN" dirty="0"/>
          </a:p>
          <a:p>
            <a:pPr lvl="0" algn="just">
              <a:buSzPts val="1000"/>
              <a:tabLst>
                <a:tab pos="457200" algn="l"/>
              </a:tabLs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C8DC9FA-4EFF-DE8D-2BEF-8F219AD59FD6}"/>
              </a:ext>
            </a:extLst>
          </p:cNvPr>
          <p:cNvSpPr txBox="1">
            <a:spLocks/>
          </p:cNvSpPr>
          <p:nvPr/>
        </p:nvSpPr>
        <p:spPr>
          <a:xfrm>
            <a:off x="2"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sampling Techniques</a:t>
            </a:r>
          </a:p>
        </p:txBody>
      </p:sp>
    </p:spTree>
    <p:extLst>
      <p:ext uri="{BB962C8B-B14F-4D97-AF65-F5344CB8AC3E}">
        <p14:creationId xmlns:p14="http://schemas.microsoft.com/office/powerpoint/2010/main" val="4228286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E8CDF2-2183-E9A5-5289-6E36D6156DB4}"/>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t>
            </a:r>
          </a:p>
        </p:txBody>
      </p:sp>
      <p:sp>
        <p:nvSpPr>
          <p:cNvPr id="6" name="Title 1">
            <a:extLst>
              <a:ext uri="{FF2B5EF4-FFF2-40B4-BE49-F238E27FC236}">
                <a16:creationId xmlns:a16="http://schemas.microsoft.com/office/drawing/2014/main" id="{803AEB41-5A52-332B-989F-BBBB77845498}"/>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sampling Techniques</a:t>
            </a:r>
          </a:p>
        </p:txBody>
      </p:sp>
      <p:sp>
        <p:nvSpPr>
          <p:cNvPr id="7" name="TextBox 6">
            <a:extLst>
              <a:ext uri="{FF2B5EF4-FFF2-40B4-BE49-F238E27FC236}">
                <a16:creationId xmlns:a16="http://schemas.microsoft.com/office/drawing/2014/main" id="{9178711B-3F54-3C2C-AD6C-6AE5D5F142A8}"/>
              </a:ext>
            </a:extLst>
          </p:cNvPr>
          <p:cNvSpPr txBox="1"/>
          <p:nvPr/>
        </p:nvSpPr>
        <p:spPr>
          <a:xfrm>
            <a:off x="0" y="591149"/>
            <a:ext cx="12191998" cy="5940088"/>
          </a:xfrm>
          <a:prstGeom prst="rect">
            <a:avLst/>
          </a:prstGeom>
          <a:noFill/>
        </p:spPr>
        <p:txBody>
          <a:bodyPr wrap="square">
            <a:spAutoFit/>
          </a:bodyPr>
          <a:lstStyle/>
          <a:p>
            <a:pPr lvl="0" algn="just">
              <a:buSzPts val="1000"/>
              <a:tabLst>
                <a:tab pos="457200" algn="l"/>
              </a:tabLst>
            </a:pPr>
            <a:r>
              <a:rPr lang="en-IN" sz="2000" b="1" dirty="0">
                <a:solidFill>
                  <a:schemeClr val="bg2">
                    <a:lumMod val="50000"/>
                  </a:schemeClr>
                </a:solidFill>
                <a:effectLst/>
                <a:ea typeface="Times New Roman" panose="02020603050405020304" pitchFamily="18" charset="0"/>
                <a:cs typeface="Times New Roman" panose="02020603050405020304" pitchFamily="18" charset="0"/>
              </a:rPr>
              <a:t>8. Snowball sampling: </a:t>
            </a:r>
            <a:r>
              <a:rPr lang="en-IN" sz="2000" b="1" dirty="0">
                <a:solidFill>
                  <a:schemeClr val="bg2">
                    <a:lumMod val="50000"/>
                  </a:schemeClr>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Snowball sampling</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is a sampling method that researchers apply when the subjects are difficult to trace. For example, it will be extremely challenging to survey shelter-</a:t>
            </a:r>
            <a:r>
              <a:rPr lang="en-IN" sz="2000" b="1" dirty="0" err="1">
                <a:solidFill>
                  <a:schemeClr val="bg2">
                    <a:lumMod val="50000"/>
                  </a:schemeClr>
                </a:solidFill>
                <a:effectLst/>
                <a:ea typeface="Times New Roman" panose="02020603050405020304" pitchFamily="18" charset="0"/>
                <a:cs typeface="Times New Roman" panose="02020603050405020304" pitchFamily="18" charset="0"/>
              </a:rPr>
              <a:t>ess</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people or illegal immigrants in India. In such cases, using the snowball theory, researchers can track a few categories to interview and derive results. Researchers also implement this sampling method in situations where the topic is highly sensitive and not openly discussed—for example, surveys to gather information about HIV (Aids) patients. Not many victims will readily respond to the questions. Still, researchers can contact people they might know or volunteers associated with the cause to get in touch with the victims and collect information.</a:t>
            </a:r>
          </a:p>
          <a:p>
            <a:pPr marL="342900" lvl="0" indent="-342900" algn="just">
              <a:buSzPts val="1000"/>
              <a:buFont typeface="Symbol" pitchFamily="2" charset="2"/>
              <a:buChar char=""/>
              <a:tabLst>
                <a:tab pos="457200" algn="l"/>
              </a:tabLst>
            </a:pPr>
            <a:endParaRPr lang="en-IN" sz="2000" b="1" dirty="0">
              <a:solidFill>
                <a:schemeClr val="bg2">
                  <a:lumMod val="50000"/>
                </a:schemeClr>
              </a:solidFill>
              <a:ea typeface="Times New Roman" panose="02020603050405020304" pitchFamily="18" charset="0"/>
              <a:cs typeface="Times New Roman" panose="02020603050405020304" pitchFamily="18" charset="0"/>
            </a:endParaRPr>
          </a:p>
          <a:p>
            <a:pPr lvl="0" algn="just">
              <a:buSzPts val="1000"/>
              <a:tabLst>
                <a:tab pos="457200" algn="l"/>
              </a:tabLst>
            </a:pPr>
            <a:r>
              <a:rPr lang="en-IN" sz="2000" b="1" dirty="0">
                <a:solidFill>
                  <a:schemeClr val="bg2">
                    <a:lumMod val="50000"/>
                  </a:schemeClr>
                </a:solidFill>
                <a:effectLst/>
                <a:ea typeface="Times New Roman" panose="02020603050405020304" pitchFamily="18" charset="0"/>
                <a:cs typeface="Times New Roman" panose="02020603050405020304" pitchFamily="18" charset="0"/>
              </a:rPr>
              <a:t>9. Quota sampling:  In </a:t>
            </a:r>
            <a:r>
              <a:rPr lang="en-IN" sz="2000" b="1" dirty="0">
                <a:solidFill>
                  <a:schemeClr val="bg2">
                    <a:lumMod val="50000"/>
                  </a:schemeClr>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Quota sampling</a:t>
            </a:r>
            <a:r>
              <a:rPr lang="en-IN" sz="2000" b="1" dirty="0">
                <a:solidFill>
                  <a:schemeClr val="bg2">
                    <a:lumMod val="50000"/>
                  </a:schemeClr>
                </a:solidFill>
                <a:effectLst/>
                <a:ea typeface="Times New Roman" panose="02020603050405020304" pitchFamily="18" charset="0"/>
                <a:cs typeface="Times New Roman" panose="02020603050405020304" pitchFamily="18" charset="0"/>
              </a:rPr>
              <a:t>, the selection of members in this sampling technique happens based on a pre-set standard. In this case, as a sample is formed based on specific attributes, the created sample will have the same qualities found in the total population. It is a rapid method of collecting samples.</a:t>
            </a:r>
          </a:p>
          <a:p>
            <a:pPr lvl="0" algn="just">
              <a:buSzPts val="1000"/>
              <a:tabLst>
                <a:tab pos="457200" algn="l"/>
              </a:tabLst>
            </a:pPr>
            <a:endParaRPr lang="en-IN" sz="2000" b="1" dirty="0">
              <a:solidFill>
                <a:schemeClr val="bg2">
                  <a:lumMod val="50000"/>
                </a:schemeClr>
              </a:solidFill>
              <a:ea typeface="Calibri" panose="020F0502020204030204" pitchFamily="34" charset="0"/>
              <a:cs typeface="Times New Roman" panose="02020603050405020304" pitchFamily="18" charset="0"/>
            </a:endParaRPr>
          </a:p>
          <a:p>
            <a:pPr algn="just">
              <a:buSzPts val="1000"/>
              <a:tabLst>
                <a:tab pos="457200" algn="l"/>
              </a:tabLst>
            </a:pPr>
            <a:r>
              <a:rPr lang="en-IN" sz="2000" b="1" dirty="0">
                <a:solidFill>
                  <a:schemeClr val="bg2">
                    <a:lumMod val="50000"/>
                  </a:schemeClr>
                </a:solidFill>
                <a:effectLst/>
                <a:ea typeface="Calibri" panose="020F0502020204030204" pitchFamily="34" charset="0"/>
                <a:cs typeface="Times New Roman" panose="02020603050405020304" pitchFamily="18" charset="0"/>
              </a:rPr>
              <a:t>10. Simple random sampling: </a:t>
            </a:r>
            <a:r>
              <a:rPr lang="en-IN" sz="2000" b="1" dirty="0">
                <a:solidFill>
                  <a:schemeClr val="bg2">
                    <a:lumMod val="50000"/>
                  </a:schemeClr>
                </a:solidFill>
              </a:rPr>
              <a:t>One of the best probability sampling techniques that helps in saving time and resources, is the </a:t>
            </a:r>
            <a:r>
              <a:rPr lang="en-IN" sz="2000" b="1" dirty="0">
                <a:solidFill>
                  <a:schemeClr val="bg2">
                    <a:lumMod val="50000"/>
                  </a:schemeClr>
                </a:solidFill>
                <a:hlinkClick r:id="rId4">
                  <a:extLst>
                    <a:ext uri="{A12FA001-AC4F-418D-AE19-62706E023703}">
                      <ahyp:hlinkClr xmlns:ahyp="http://schemas.microsoft.com/office/drawing/2018/hyperlinkcolor" val="tx"/>
                    </a:ext>
                  </a:extLst>
                </a:hlinkClick>
              </a:rPr>
              <a:t>Simple Random Sampling</a:t>
            </a:r>
            <a:r>
              <a:rPr lang="en-IN" sz="2000" b="1" dirty="0">
                <a:solidFill>
                  <a:schemeClr val="bg2">
                    <a:lumMod val="50000"/>
                  </a:schemeClr>
                </a:solidFill>
              </a:rPr>
              <a:t> method. It is a reliable method of obtaining information where every single member of a population is chosen randomly, merely by chance. Each individual has the same probability of being chosen to be a part of sample. For example, in an organization of 5000 employees, if the HR team decides on conducting team building activities, it is highly likely that they would prefer picking chits out of a bowl. In this case, each of the 500 employees has an equal opportunity of being selected.</a:t>
            </a:r>
          </a:p>
          <a:p>
            <a:pPr lvl="0" algn="just">
              <a:buSzPts val="1000"/>
              <a:tabLst>
                <a:tab pos="457200" algn="l"/>
              </a:tabLst>
            </a:pPr>
            <a:endParaRPr lang="en-IN" sz="2000" b="1" dirty="0">
              <a:solidFill>
                <a:schemeClr val="bg2">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908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599B59-3D82-50D3-DF4D-C57267171FF7}"/>
              </a:ext>
            </a:extLst>
          </p:cNvPr>
          <p:cNvSpPr>
            <a:spLocks noGrp="1"/>
          </p:cNvSpPr>
          <p:nvPr>
            <p:ph type="sldNum" sz="quarter" idx="12"/>
          </p:nvPr>
        </p:nvSpPr>
        <p:spPr/>
        <p:txBody>
          <a:bodyPr/>
          <a:lstStyle/>
          <a:p>
            <a:fld id="{BBC7248D-60C7-411B-BFB0-1A987801134E}" type="slidenum">
              <a:rPr lang="en-IN" smtClean="0"/>
              <a:t>52</a:t>
            </a:fld>
            <a:endParaRPr lang="en-IN"/>
          </a:p>
        </p:txBody>
      </p:sp>
      <p:sp>
        <p:nvSpPr>
          <p:cNvPr id="5" name="Title 1">
            <a:extLst>
              <a:ext uri="{FF2B5EF4-FFF2-40B4-BE49-F238E27FC236}">
                <a16:creationId xmlns:a16="http://schemas.microsoft.com/office/drawing/2014/main" id="{AE9CA52E-AB6A-017B-F977-2A9FDFB6276A}"/>
              </a:ext>
            </a:extLst>
          </p:cNvPr>
          <p:cNvSpPr txBox="1">
            <a:spLocks/>
          </p:cNvSpPr>
          <p:nvPr/>
        </p:nvSpPr>
        <p:spPr>
          <a:xfrm>
            <a:off x="0" y="-1101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sampling Techniques : Auditing in Depth</a:t>
            </a:r>
          </a:p>
        </p:txBody>
      </p:sp>
      <p:sp>
        <p:nvSpPr>
          <p:cNvPr id="7" name="TextBox 6">
            <a:extLst>
              <a:ext uri="{FF2B5EF4-FFF2-40B4-BE49-F238E27FC236}">
                <a16:creationId xmlns:a16="http://schemas.microsoft.com/office/drawing/2014/main" id="{A56C7739-F01E-771B-BA0F-0A1855579D8E}"/>
              </a:ext>
            </a:extLst>
          </p:cNvPr>
          <p:cNvSpPr txBox="1"/>
          <p:nvPr/>
        </p:nvSpPr>
        <p:spPr>
          <a:xfrm>
            <a:off x="0" y="546545"/>
            <a:ext cx="12191998" cy="6124754"/>
          </a:xfrm>
          <a:prstGeom prst="rect">
            <a:avLst/>
          </a:prstGeom>
          <a:noFill/>
        </p:spPr>
        <p:txBody>
          <a:bodyPr wrap="square">
            <a:spAutoFit/>
          </a:bodyPr>
          <a:lstStyle/>
          <a:p>
            <a:r>
              <a:rPr lang="en-IN" sz="2800" b="1" dirty="0">
                <a:solidFill>
                  <a:schemeClr val="bg2">
                    <a:lumMod val="50000"/>
                  </a:schemeClr>
                </a:solidFill>
                <a:effectLst/>
                <a:ea typeface="Times New Roman" panose="02020603050405020304" pitchFamily="18" charset="0"/>
                <a:cs typeface="Times New Roman" panose="02020603050405020304" pitchFamily="18" charset="0"/>
              </a:rPr>
              <a:t>Closely associated with Sampling is the technique of ‘auditing in depth’. It means a detail step-by-step audit performance of selected transaction/s tracing all the links from beginning to end. </a:t>
            </a:r>
            <a:endParaRPr lang="en-IN" sz="2800" b="1" dirty="0">
              <a:solidFill>
                <a:schemeClr val="bg2">
                  <a:lumMod val="50000"/>
                </a:schemeClr>
              </a:solidFill>
              <a:ea typeface="Times New Roman" panose="02020603050405020304" pitchFamily="18" charset="0"/>
              <a:cs typeface="Times New Roman" panose="02020603050405020304" pitchFamily="18" charset="0"/>
            </a:endParaRPr>
          </a:p>
          <a:p>
            <a:endParaRPr lang="en-IN" sz="2800" b="1" dirty="0">
              <a:solidFill>
                <a:schemeClr val="bg2">
                  <a:lumMod val="50000"/>
                </a:schemeClr>
              </a:solidFill>
              <a:effectLst/>
              <a:ea typeface="Times New Roman" panose="02020603050405020304" pitchFamily="18" charset="0"/>
              <a:cs typeface="Times New Roman" panose="02020603050405020304" pitchFamily="18" charset="0"/>
            </a:endParaRPr>
          </a:p>
          <a:p>
            <a:r>
              <a:rPr lang="en-IN" sz="2800" b="1" dirty="0">
                <a:solidFill>
                  <a:schemeClr val="bg2">
                    <a:lumMod val="50000"/>
                  </a:schemeClr>
                </a:solidFill>
                <a:ea typeface="Times New Roman" panose="02020603050405020304" pitchFamily="18" charset="0"/>
                <a:cs typeface="Times New Roman" panose="02020603050405020304" pitchFamily="18" charset="0"/>
              </a:rPr>
              <a:t>As for example, Purchase Invoice Selected for ‘auditing in depth’. </a:t>
            </a:r>
            <a:r>
              <a:rPr lang="en-IN" sz="2800" b="1" dirty="0">
                <a:solidFill>
                  <a:schemeClr val="bg2">
                    <a:lumMod val="50000"/>
                  </a:schemeClr>
                </a:solidFill>
                <a:effectLst/>
                <a:ea typeface="Times New Roman" panose="02020603050405020304" pitchFamily="18" charset="0"/>
                <a:cs typeface="Times New Roman" panose="02020603050405020304" pitchFamily="18" charset="0"/>
              </a:rPr>
              <a:t> The following checks to be carried out-</a:t>
            </a:r>
          </a:p>
          <a:p>
            <a:pPr marL="514350" indent="-514350">
              <a:buAutoNum type="arabicPeriod"/>
            </a:pPr>
            <a:r>
              <a:rPr lang="en-IN" sz="2800" b="1" dirty="0">
                <a:solidFill>
                  <a:schemeClr val="bg2">
                    <a:lumMod val="50000"/>
                  </a:schemeClr>
                </a:solidFill>
                <a:cs typeface="Times New Roman" panose="02020603050405020304" pitchFamily="18" charset="0"/>
              </a:rPr>
              <a:t>PR – Purchase requisition</a:t>
            </a:r>
          </a:p>
          <a:p>
            <a:pPr marL="514350" indent="-514350">
              <a:buAutoNum type="arabicPeriod"/>
            </a:pPr>
            <a:r>
              <a:rPr lang="en-IN" sz="2800" b="1" dirty="0">
                <a:solidFill>
                  <a:schemeClr val="bg2">
                    <a:lumMod val="50000"/>
                  </a:schemeClr>
                </a:solidFill>
                <a:cs typeface="Times New Roman" panose="02020603050405020304" pitchFamily="18" charset="0"/>
              </a:rPr>
              <a:t>RFQ – Request for Quote</a:t>
            </a:r>
          </a:p>
          <a:p>
            <a:pPr marL="514350" indent="-514350">
              <a:buAutoNum type="arabicPeriod"/>
            </a:pPr>
            <a:r>
              <a:rPr lang="en-IN" sz="2800" b="1" dirty="0">
                <a:solidFill>
                  <a:schemeClr val="bg2">
                    <a:lumMod val="50000"/>
                  </a:schemeClr>
                </a:solidFill>
                <a:cs typeface="Times New Roman" panose="02020603050405020304" pitchFamily="18" charset="0"/>
              </a:rPr>
              <a:t>PO – Purchase Order</a:t>
            </a:r>
          </a:p>
          <a:p>
            <a:pPr marL="514350" indent="-514350">
              <a:buAutoNum type="arabicPeriod"/>
            </a:pPr>
            <a:r>
              <a:rPr lang="en-IN" sz="2800" b="1" dirty="0">
                <a:solidFill>
                  <a:schemeClr val="bg2">
                    <a:lumMod val="50000"/>
                  </a:schemeClr>
                </a:solidFill>
                <a:cs typeface="Times New Roman" panose="02020603050405020304" pitchFamily="18" charset="0"/>
              </a:rPr>
              <a:t>DC - Delivery Challan</a:t>
            </a:r>
          </a:p>
          <a:p>
            <a:pPr marL="514350" indent="-514350">
              <a:buAutoNum type="arabicPeriod"/>
            </a:pPr>
            <a:r>
              <a:rPr lang="en-IN" sz="2800" b="1" dirty="0">
                <a:solidFill>
                  <a:schemeClr val="bg2">
                    <a:lumMod val="50000"/>
                  </a:schemeClr>
                </a:solidFill>
                <a:cs typeface="Times New Roman" panose="02020603050405020304" pitchFamily="18" charset="0"/>
              </a:rPr>
              <a:t>GRN – Goods Received Note</a:t>
            </a:r>
          </a:p>
          <a:p>
            <a:pPr marL="514350" indent="-514350">
              <a:buAutoNum type="arabicPeriod"/>
            </a:pPr>
            <a:r>
              <a:rPr lang="en-IN" sz="2800" b="1" dirty="0">
                <a:solidFill>
                  <a:schemeClr val="bg2">
                    <a:lumMod val="50000"/>
                  </a:schemeClr>
                </a:solidFill>
                <a:cs typeface="Times New Roman" panose="02020603050405020304" pitchFamily="18" charset="0"/>
              </a:rPr>
              <a:t>QAR – Quality Assurance Report</a:t>
            </a:r>
          </a:p>
          <a:p>
            <a:pPr marL="514350" indent="-514350">
              <a:buAutoNum type="arabicPeriod"/>
            </a:pPr>
            <a:r>
              <a:rPr lang="en-IN" sz="2800" b="1" dirty="0">
                <a:solidFill>
                  <a:schemeClr val="bg2">
                    <a:lumMod val="50000"/>
                  </a:schemeClr>
                </a:solidFill>
                <a:cs typeface="Times New Roman" panose="02020603050405020304" pitchFamily="18" charset="0"/>
              </a:rPr>
              <a:t>Bin Card &amp; Stores Ledger</a:t>
            </a:r>
          </a:p>
          <a:p>
            <a:pPr marL="514350" indent="-514350">
              <a:buAutoNum type="arabicPeriod"/>
            </a:pPr>
            <a:r>
              <a:rPr lang="en-IN" sz="2800" b="1" dirty="0">
                <a:solidFill>
                  <a:schemeClr val="bg2">
                    <a:lumMod val="50000"/>
                  </a:schemeClr>
                </a:solidFill>
                <a:cs typeface="Times New Roman" panose="02020603050405020304" pitchFamily="18" charset="0"/>
              </a:rPr>
              <a:t>Payment Voucher</a:t>
            </a:r>
            <a:endParaRPr lang="en-US" sz="2800" dirty="0"/>
          </a:p>
        </p:txBody>
      </p:sp>
    </p:spTree>
    <p:extLst>
      <p:ext uri="{BB962C8B-B14F-4D97-AF65-F5344CB8AC3E}">
        <p14:creationId xmlns:p14="http://schemas.microsoft.com/office/powerpoint/2010/main" val="1519958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8DE941-13BF-7C3E-FF01-BF2C3B54BA50}"/>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Technology in IA : Maximum with Minimum</a:t>
            </a:r>
          </a:p>
        </p:txBody>
      </p:sp>
      <p:sp>
        <p:nvSpPr>
          <p:cNvPr id="11" name="TextBox 10">
            <a:extLst>
              <a:ext uri="{FF2B5EF4-FFF2-40B4-BE49-F238E27FC236}">
                <a16:creationId xmlns:a16="http://schemas.microsoft.com/office/drawing/2014/main" id="{A0DDD5A2-A721-A1D7-A52B-7C4410308CED}"/>
              </a:ext>
            </a:extLst>
          </p:cNvPr>
          <p:cNvSpPr txBox="1"/>
          <p:nvPr/>
        </p:nvSpPr>
        <p:spPr>
          <a:xfrm>
            <a:off x="0" y="568847"/>
            <a:ext cx="12087225" cy="5940088"/>
          </a:xfrm>
          <a:prstGeom prst="rect">
            <a:avLst/>
          </a:prstGeom>
          <a:noFill/>
        </p:spPr>
        <p:txBody>
          <a:bodyPr wrap="square">
            <a:spAutoFit/>
          </a:bodyPr>
          <a:lstStyle/>
          <a:p>
            <a:pPr algn="just"/>
            <a:r>
              <a:rPr lang="en-IN" sz="2000" b="1" i="0" dirty="0">
                <a:solidFill>
                  <a:srgbClr val="202124"/>
                </a:solidFill>
                <a:effectLst/>
              </a:rPr>
              <a:t>1. Digital technologies and advanced analytics are helping </a:t>
            </a:r>
            <a:r>
              <a:rPr lang="en-IN" sz="2000" b="1" dirty="0">
                <a:solidFill>
                  <a:srgbClr val="202124"/>
                </a:solidFill>
              </a:rPr>
              <a:t>I</a:t>
            </a:r>
            <a:r>
              <a:rPr lang="en-IN" sz="2000" b="1" i="0" dirty="0">
                <a:solidFill>
                  <a:srgbClr val="202124"/>
                </a:solidFill>
                <a:effectLst/>
              </a:rPr>
              <a:t>nternal </a:t>
            </a:r>
            <a:r>
              <a:rPr lang="en-IN" sz="2000" b="1" dirty="0">
                <a:solidFill>
                  <a:srgbClr val="202124"/>
                </a:solidFill>
              </a:rPr>
              <a:t>A</a:t>
            </a:r>
            <a:r>
              <a:rPr lang="en-IN" sz="2000" b="1" i="0" dirty="0">
                <a:solidFill>
                  <a:srgbClr val="202124"/>
                </a:solidFill>
                <a:effectLst/>
              </a:rPr>
              <a:t>udit to improve its performance. They allow internal auditors to test an entire population rather than just a sample of transactions, with significant cost savings and more accurate results. </a:t>
            </a:r>
          </a:p>
          <a:p>
            <a:pPr algn="just"/>
            <a:endParaRPr lang="en-IN" sz="2000" b="1" i="0" dirty="0">
              <a:solidFill>
                <a:srgbClr val="202124"/>
              </a:solidFill>
              <a:effectLst/>
            </a:endParaRPr>
          </a:p>
          <a:p>
            <a:pPr algn="just"/>
            <a:r>
              <a:rPr lang="en-IN" sz="2000" b="1" dirty="0"/>
              <a:t>2. Increasing business complexities transforming the way entities do business, creating a new landscape of internal controls and risk management.  Large-scale digital platforms are changing business processes from end to end, and the boundaries with customers and business partners are becoming blurred.  These developments are shifting control points across organizations and demanding more proactive approaches from internal auditors.</a:t>
            </a:r>
          </a:p>
          <a:p>
            <a:pPr algn="just"/>
            <a:endParaRPr lang="en-IN" sz="2000" b="1" dirty="0"/>
          </a:p>
          <a:p>
            <a:pPr algn="just"/>
            <a:r>
              <a:rPr lang="en-IN" sz="2000" b="1" dirty="0"/>
              <a:t>3. Routine and repetitive tasks can be performed faster , which gives audit team members to go for more value additive performance. Difficult tasks , with complex formulas and dependency on datum from many sources can be aligned for quick and accurate results.</a:t>
            </a:r>
          </a:p>
          <a:p>
            <a:pPr algn="just"/>
            <a:endParaRPr lang="en-IN" sz="2000" b="1" dirty="0"/>
          </a:p>
          <a:p>
            <a:pPr algn="just"/>
            <a:r>
              <a:rPr lang="en-IN" sz="2000" b="1" dirty="0"/>
              <a:t>4. New technologies cause the three “lines of </a:t>
            </a:r>
            <a:r>
              <a:rPr lang="en-IN" sz="2000" b="1" dirty="0" err="1"/>
              <a:t>defense</a:t>
            </a:r>
            <a:r>
              <a:rPr lang="en-IN" sz="2000" b="1" dirty="0"/>
              <a:t> (LOD) ” in assurance – line management, compliance and risk management and internal audit – to encroach on each others’ responsibilities.  Collaboration among these lines of </a:t>
            </a:r>
            <a:r>
              <a:rPr lang="en-IN" sz="2000" b="1" dirty="0" err="1"/>
              <a:t>defense</a:t>
            </a:r>
            <a:r>
              <a:rPr lang="en-IN" sz="2000" b="1" dirty="0"/>
              <a:t> is important, for maintaining independence and objectivity of internal audit.</a:t>
            </a:r>
          </a:p>
          <a:p>
            <a:pPr algn="just"/>
            <a:endParaRPr lang="en-IN" sz="2000" b="1" dirty="0"/>
          </a:p>
          <a:p>
            <a:pPr algn="just"/>
            <a:r>
              <a:rPr lang="en-IN" sz="2000" b="1" dirty="0"/>
              <a:t>Note : First LOD – Management ; Second LOD - Risk Management &amp; Compliance ; Third LOD – Internal Audit</a:t>
            </a:r>
            <a:endParaRPr lang="en-US" sz="2000" b="1" dirty="0"/>
          </a:p>
        </p:txBody>
      </p:sp>
    </p:spTree>
    <p:extLst>
      <p:ext uri="{BB962C8B-B14F-4D97-AF65-F5344CB8AC3E}">
        <p14:creationId xmlns:p14="http://schemas.microsoft.com/office/powerpoint/2010/main" val="307897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9F9FE4-2ACC-3960-2511-A091CCDEC8DD}"/>
              </a:ext>
            </a:extLst>
          </p:cNvPr>
          <p:cNvSpPr>
            <a:spLocks noGrp="1"/>
          </p:cNvSpPr>
          <p:nvPr>
            <p:ph type="sldNum" sz="quarter" idx="12"/>
          </p:nvPr>
        </p:nvSpPr>
        <p:spPr/>
        <p:txBody>
          <a:bodyPr/>
          <a:lstStyle/>
          <a:p>
            <a:fld id="{BBC7248D-60C7-411B-BFB0-1A987801134E}" type="slidenum">
              <a:rPr lang="en-IN" smtClean="0"/>
              <a:t>54</a:t>
            </a:fld>
            <a:endParaRPr lang="en-IN"/>
          </a:p>
        </p:txBody>
      </p:sp>
      <p:sp>
        <p:nvSpPr>
          <p:cNvPr id="5" name="Title 1">
            <a:extLst>
              <a:ext uri="{FF2B5EF4-FFF2-40B4-BE49-F238E27FC236}">
                <a16:creationId xmlns:a16="http://schemas.microsoft.com/office/drawing/2014/main" id="{632DC161-09A7-7174-277B-C2C2094E7BA6}"/>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Technology in IA</a:t>
            </a:r>
          </a:p>
        </p:txBody>
      </p:sp>
      <p:sp>
        <p:nvSpPr>
          <p:cNvPr id="6" name="TextBox 5">
            <a:extLst>
              <a:ext uri="{FF2B5EF4-FFF2-40B4-BE49-F238E27FC236}">
                <a16:creationId xmlns:a16="http://schemas.microsoft.com/office/drawing/2014/main" id="{AA7810EE-509A-B50E-2C2E-4CE617C8BB20}"/>
              </a:ext>
            </a:extLst>
          </p:cNvPr>
          <p:cNvSpPr txBox="1"/>
          <p:nvPr/>
        </p:nvSpPr>
        <p:spPr>
          <a:xfrm>
            <a:off x="0" y="568847"/>
            <a:ext cx="12191998" cy="5324535"/>
          </a:xfrm>
          <a:prstGeom prst="rect">
            <a:avLst/>
          </a:prstGeom>
          <a:noFill/>
        </p:spPr>
        <p:txBody>
          <a:bodyPr wrap="square">
            <a:spAutoFit/>
          </a:bodyPr>
          <a:lstStyle/>
          <a:p>
            <a:pPr marL="342900" indent="-342900" algn="just">
              <a:buFont typeface="Wingdings" pitchFamily="2" charset="2"/>
              <a:buChar char="q"/>
            </a:pPr>
            <a:r>
              <a:rPr lang="en-IN" sz="2000" b="1" i="0" dirty="0">
                <a:solidFill>
                  <a:srgbClr val="232323"/>
                </a:solidFill>
                <a:effectLst/>
              </a:rPr>
              <a:t>Data-driven audits are a hot topic in the auditing world right now due to the increased presence of risk for many businesses with respect to fraud and error due to pandemic-induced change, whether that's dealing with new remote procedures or turnover. As auditors, we're responsible for assuring and obtaining reasonable assurance that the financial statements we have audited are free from material misstatement. That's where technology can come into play to guide and augment the audit process to ensure accuracy and deliver quality audits in less time.</a:t>
            </a:r>
          </a:p>
          <a:p>
            <a:pPr algn="just"/>
            <a:endParaRPr lang="en-IN" sz="2000" b="1" dirty="0">
              <a:solidFill>
                <a:srgbClr val="232323"/>
              </a:solidFill>
            </a:endParaRPr>
          </a:p>
          <a:p>
            <a:pPr marL="342900" indent="-342900" algn="just">
              <a:buFont typeface="Wingdings" pitchFamily="2" charset="2"/>
              <a:buChar char="q"/>
            </a:pPr>
            <a:r>
              <a:rPr lang="en-IN" sz="2000" b="1" dirty="0"/>
              <a:t>For example, one can leverage video conferencing technology to conduct fraud inquiries, use screen sharing and secure portals to observe access controls, and leverage read-only access  to gain access to all the information needed. With these tools, auditors can start to use some of that data earlier in the process to better frame conversations about things like year-over-year analysis and inform risk assessment upfront. Then when we start to tailor our audit programs, the information brought into the data-driven risk assessment can help us determine the right level of testing we need to perform throughout the audit.</a:t>
            </a:r>
            <a:endParaRPr lang="en-IN" sz="2000" b="1" dirty="0">
              <a:solidFill>
                <a:srgbClr val="232323"/>
              </a:solidFill>
            </a:endParaRPr>
          </a:p>
          <a:p>
            <a:pPr algn="just"/>
            <a:endParaRPr lang="en-IN" sz="2000" b="1" dirty="0">
              <a:solidFill>
                <a:srgbClr val="232323"/>
              </a:solidFill>
            </a:endParaRPr>
          </a:p>
          <a:p>
            <a:pPr algn="just"/>
            <a:endParaRPr lang="en-IN" sz="2000" b="1" dirty="0">
              <a:solidFill>
                <a:srgbClr val="232323"/>
              </a:solidFill>
            </a:endParaRPr>
          </a:p>
          <a:p>
            <a:pPr algn="just"/>
            <a:endParaRPr lang="en-IN" sz="2000" b="1" dirty="0">
              <a:solidFill>
                <a:srgbClr val="232323"/>
              </a:solidFill>
            </a:endParaRPr>
          </a:p>
          <a:p>
            <a:pPr algn="just"/>
            <a:endParaRPr lang="en-US" sz="2000" b="1" dirty="0"/>
          </a:p>
        </p:txBody>
      </p:sp>
    </p:spTree>
    <p:extLst>
      <p:ext uri="{BB962C8B-B14F-4D97-AF65-F5344CB8AC3E}">
        <p14:creationId xmlns:p14="http://schemas.microsoft.com/office/powerpoint/2010/main" val="3909580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6F052D-11CB-E5BD-F857-C5A8357ADED3}"/>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Technology in IA</a:t>
            </a:r>
          </a:p>
        </p:txBody>
      </p:sp>
      <p:sp>
        <p:nvSpPr>
          <p:cNvPr id="6" name="TextBox 5">
            <a:extLst>
              <a:ext uri="{FF2B5EF4-FFF2-40B4-BE49-F238E27FC236}">
                <a16:creationId xmlns:a16="http://schemas.microsoft.com/office/drawing/2014/main" id="{6E09CB58-18B3-F093-85B2-EAE7DE8AF0E8}"/>
              </a:ext>
            </a:extLst>
          </p:cNvPr>
          <p:cNvSpPr txBox="1"/>
          <p:nvPr/>
        </p:nvSpPr>
        <p:spPr>
          <a:xfrm>
            <a:off x="0" y="568847"/>
            <a:ext cx="12192000" cy="2769989"/>
          </a:xfrm>
          <a:prstGeom prst="rect">
            <a:avLst/>
          </a:prstGeom>
          <a:noFill/>
        </p:spPr>
        <p:txBody>
          <a:bodyPr wrap="square">
            <a:spAutoFit/>
          </a:bodyPr>
          <a:lstStyle/>
          <a:p>
            <a:pPr algn="just"/>
            <a:r>
              <a:rPr lang="en-IN" sz="2400" b="1" i="0" dirty="0">
                <a:solidFill>
                  <a:srgbClr val="464646"/>
                </a:solidFill>
                <a:effectLst/>
              </a:rPr>
              <a:t>In the backdrop of all round use </a:t>
            </a:r>
            <a:r>
              <a:rPr lang="en-IN" sz="2400" b="1" dirty="0">
                <a:solidFill>
                  <a:srgbClr val="464646"/>
                </a:solidFill>
              </a:rPr>
              <a:t>of technology in business arena , </a:t>
            </a:r>
            <a:r>
              <a:rPr lang="en-IN" sz="2400" b="1" i="0" dirty="0">
                <a:solidFill>
                  <a:srgbClr val="464646"/>
                </a:solidFill>
                <a:effectLst/>
              </a:rPr>
              <a:t>internal audit functions also face an internal demand to execute their activities in a more innovative and efficient manner. There continues to be significant concerns about (1) the proliferation of technology and how employees throughout the organization are leveraging a variety of desktop and mobile devices as part of their day-to-day duties, and (2) the potential for fraud in the organization etc.</a:t>
            </a:r>
          </a:p>
          <a:p>
            <a:pPr algn="just"/>
            <a:endParaRPr lang="en-IN" dirty="0">
              <a:solidFill>
                <a:srgbClr val="464646"/>
              </a:solidFill>
              <a:latin typeface="Merriweather Sans" panose="020F0502020204030204" pitchFamily="34" charset="0"/>
            </a:endParaRPr>
          </a:p>
          <a:p>
            <a:pPr algn="just"/>
            <a:endParaRPr lang="en-IN" b="0" i="0" dirty="0">
              <a:solidFill>
                <a:srgbClr val="464646"/>
              </a:solidFill>
              <a:effectLst/>
              <a:latin typeface="Merriweather Sans" panose="020F0502020204030204" pitchFamily="34" charset="0"/>
            </a:endParaRPr>
          </a:p>
          <a:p>
            <a:pPr algn="just"/>
            <a:endParaRPr lang="en-IN" b="0" i="0" dirty="0">
              <a:solidFill>
                <a:srgbClr val="464646"/>
              </a:solidFill>
              <a:effectLst/>
              <a:latin typeface="Merriweather Sans" panose="020F0502020204030204" pitchFamily="34" charset="0"/>
            </a:endParaRPr>
          </a:p>
        </p:txBody>
      </p:sp>
    </p:spTree>
    <p:extLst>
      <p:ext uri="{BB962C8B-B14F-4D97-AF65-F5344CB8AC3E}">
        <p14:creationId xmlns:p14="http://schemas.microsoft.com/office/powerpoint/2010/main" val="4002711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361B3F-86BF-7790-D027-FEC5DB75CA2E}"/>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Technology in IA : Maximum with Minimum</a:t>
            </a:r>
          </a:p>
        </p:txBody>
      </p:sp>
      <p:sp>
        <p:nvSpPr>
          <p:cNvPr id="7" name="TextBox 6">
            <a:extLst>
              <a:ext uri="{FF2B5EF4-FFF2-40B4-BE49-F238E27FC236}">
                <a16:creationId xmlns:a16="http://schemas.microsoft.com/office/drawing/2014/main" id="{6046621F-C037-8EAF-672C-0442F46F5418}"/>
              </a:ext>
            </a:extLst>
          </p:cNvPr>
          <p:cNvSpPr txBox="1"/>
          <p:nvPr/>
        </p:nvSpPr>
        <p:spPr>
          <a:xfrm>
            <a:off x="0" y="568848"/>
            <a:ext cx="12191998" cy="6186309"/>
          </a:xfrm>
          <a:prstGeom prst="rect">
            <a:avLst/>
          </a:prstGeom>
          <a:noFill/>
        </p:spPr>
        <p:txBody>
          <a:bodyPr wrap="square">
            <a:spAutoFit/>
          </a:bodyPr>
          <a:lstStyle/>
          <a:p>
            <a:pPr algn="just"/>
            <a:r>
              <a:rPr lang="en-IN" sz="1800" b="1" dirty="0"/>
              <a:t>2. Increasing business complexities transforming the way entities do business, creating a new landscape of internal controls and risk management. </a:t>
            </a:r>
          </a:p>
          <a:p>
            <a:pPr algn="just"/>
            <a:endParaRPr lang="en-IN" b="1" dirty="0"/>
          </a:p>
          <a:p>
            <a:pPr algn="just"/>
            <a:r>
              <a:rPr lang="en-IN" b="1" u="sng" dirty="0"/>
              <a:t>Sharing a Case Study</a:t>
            </a:r>
            <a:r>
              <a:rPr lang="en-IN" b="1" dirty="0"/>
              <a:t> No.1:</a:t>
            </a:r>
          </a:p>
          <a:p>
            <a:pPr algn="just"/>
            <a:r>
              <a:rPr lang="en-IN" b="1" dirty="0"/>
              <a:t>In a Lime Stone Mine, Volume lifted as per distance covered by Loader Trucks as paid post weighment of the Trucks. The distance-wise rates were as follows :</a:t>
            </a:r>
          </a:p>
          <a:p>
            <a:pPr algn="just"/>
            <a:endParaRPr lang="en-IN" b="1" dirty="0"/>
          </a:p>
          <a:p>
            <a:pPr algn="just"/>
            <a:r>
              <a:rPr lang="en-IN" b="1" dirty="0"/>
              <a:t>From lifting point to Crusher ( unloading Point)</a:t>
            </a:r>
          </a:p>
          <a:p>
            <a:pPr algn="just"/>
            <a:r>
              <a:rPr lang="en-IN" b="1" dirty="0" err="1"/>
              <a:t>upto</a:t>
            </a:r>
            <a:r>
              <a:rPr lang="en-IN" b="1" dirty="0"/>
              <a:t> 2 Km. @ Rs. 100 per </a:t>
            </a:r>
            <a:r>
              <a:rPr lang="en-IN" b="1" dirty="0" err="1"/>
              <a:t>Mt.Km</a:t>
            </a:r>
            <a:r>
              <a:rPr lang="en-IN" b="1" dirty="0"/>
              <a:t>. ( </a:t>
            </a:r>
            <a:r>
              <a:rPr lang="en-IN" b="1" dirty="0" err="1"/>
              <a:t>Mt.PK</a:t>
            </a:r>
            <a:r>
              <a:rPr lang="en-IN" b="1" dirty="0"/>
              <a:t>)</a:t>
            </a:r>
          </a:p>
          <a:p>
            <a:pPr algn="just"/>
            <a:r>
              <a:rPr lang="en-IN" b="1" dirty="0"/>
              <a:t>2 – 5 Km. @ Rs.200 per </a:t>
            </a:r>
            <a:r>
              <a:rPr lang="en-IN" b="1" dirty="0" err="1"/>
              <a:t>Mt.PK</a:t>
            </a:r>
            <a:endParaRPr lang="en-IN" b="1" dirty="0"/>
          </a:p>
          <a:p>
            <a:pPr algn="just"/>
            <a:r>
              <a:rPr lang="en-IN" b="1" dirty="0"/>
              <a:t>5- 10 Km. @ Rs.400 per </a:t>
            </a:r>
            <a:r>
              <a:rPr lang="en-IN" b="1" dirty="0" err="1"/>
              <a:t>Mt.Pk</a:t>
            </a:r>
            <a:endParaRPr lang="en-IN" b="1" dirty="0"/>
          </a:p>
          <a:p>
            <a:pPr algn="just"/>
            <a:endParaRPr lang="en-IN" b="1" dirty="0"/>
          </a:p>
          <a:p>
            <a:pPr algn="just"/>
            <a:r>
              <a:rPr lang="en-IN" b="1" dirty="0"/>
              <a:t>The distances were fixed long back since inception and rate revisions at 2 year intervals since last 20 years. </a:t>
            </a:r>
          </a:p>
          <a:p>
            <a:pPr algn="just"/>
            <a:endParaRPr lang="en-IN" b="1" dirty="0"/>
          </a:p>
          <a:p>
            <a:pPr algn="just"/>
            <a:r>
              <a:rPr lang="en-IN" b="1" dirty="0"/>
              <a:t>With the introduction of GPS as recommended by IA, all Truck movements are captured from lifting point to Crusher and the Auditors now used to review the Truck-wise distance captured.  This has resulted in savings of Rs. 20 Crores as per the number of Trips recorded based on different distance grid travelled by the Vehicles. </a:t>
            </a:r>
          </a:p>
          <a:p>
            <a:pPr algn="just"/>
            <a:endParaRPr lang="en-IN" b="1" dirty="0"/>
          </a:p>
          <a:p>
            <a:pPr algn="just"/>
            <a:r>
              <a:rPr lang="en-IN" b="1" dirty="0"/>
              <a:t>Summary : 1. Change in the way Audit was performed earlier . 2. Complex business operation by way way GPS introduction in Trucks and distance mapping. 3. Technological Risk for GPS and data maintenance. 4. Strengthening of Controls </a:t>
            </a:r>
            <a:r>
              <a:rPr lang="en-IN" b="1" dirty="0" err="1"/>
              <a:t>w.r.t</a:t>
            </a:r>
            <a:r>
              <a:rPr lang="en-IN" b="1" dirty="0"/>
              <a:t> payment for lifted Lime Stone.</a:t>
            </a:r>
          </a:p>
          <a:p>
            <a:pPr algn="just"/>
            <a:endParaRPr lang="en-US" dirty="0"/>
          </a:p>
        </p:txBody>
      </p:sp>
    </p:spTree>
    <p:extLst>
      <p:ext uri="{BB962C8B-B14F-4D97-AF65-F5344CB8AC3E}">
        <p14:creationId xmlns:p14="http://schemas.microsoft.com/office/powerpoint/2010/main" val="2033454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DF742D-6420-F9E4-F92E-E7E4F3AE336C}"/>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Technology in IA : Maximum with Minimum</a:t>
            </a:r>
          </a:p>
        </p:txBody>
      </p:sp>
      <p:sp>
        <p:nvSpPr>
          <p:cNvPr id="7" name="TextBox 6">
            <a:extLst>
              <a:ext uri="{FF2B5EF4-FFF2-40B4-BE49-F238E27FC236}">
                <a16:creationId xmlns:a16="http://schemas.microsoft.com/office/drawing/2014/main" id="{CC70F6DE-A820-B959-5A2E-DC6CDD24ECA2}"/>
              </a:ext>
            </a:extLst>
          </p:cNvPr>
          <p:cNvSpPr txBox="1"/>
          <p:nvPr/>
        </p:nvSpPr>
        <p:spPr>
          <a:xfrm>
            <a:off x="0" y="568847"/>
            <a:ext cx="12191998" cy="8125301"/>
          </a:xfrm>
          <a:prstGeom prst="rect">
            <a:avLst/>
          </a:prstGeom>
          <a:noFill/>
        </p:spPr>
        <p:txBody>
          <a:bodyPr wrap="square">
            <a:spAutoFit/>
          </a:bodyPr>
          <a:lstStyle/>
          <a:p>
            <a:r>
              <a:rPr lang="en-IN" b="1" u="sng" dirty="0"/>
              <a:t>Sharing a Case Study</a:t>
            </a:r>
            <a:r>
              <a:rPr lang="en-IN" b="1" dirty="0"/>
              <a:t> No.2:</a:t>
            </a:r>
          </a:p>
          <a:p>
            <a:endParaRPr lang="en-IN" b="1" dirty="0"/>
          </a:p>
          <a:p>
            <a:pPr algn="just"/>
            <a:r>
              <a:rPr lang="en-IN" b="1" dirty="0"/>
              <a:t>Coal Mine named  ‘No Where ( NW) ‘, lifts Coal and the same transported to the Plant named ‘Else Where’ for consumption in course of Producing ‘ UTOPIA’.  Transporters were paid based on material movement volume to Plant. Two years back , the auditors reviewed the area and some operational improvement was suggested. They are – </a:t>
            </a:r>
          </a:p>
          <a:p>
            <a:pPr algn="just"/>
            <a:endParaRPr lang="en-IN" b="1" dirty="0"/>
          </a:p>
          <a:p>
            <a:pPr algn="just"/>
            <a:r>
              <a:rPr lang="en-IN" b="1" dirty="0"/>
              <a:t>a. Laboratory facility at both the places viz. ‘No Where ’ and ‘Else Where’ to assess quality of Coal shifted and received,       including Calorific value of despatched Coal.</a:t>
            </a:r>
          </a:p>
          <a:p>
            <a:pPr algn="just"/>
            <a:endParaRPr lang="en-IN" b="1" dirty="0"/>
          </a:p>
          <a:p>
            <a:pPr marL="342900" indent="-342900" algn="just">
              <a:buAutoNum type="alphaLcPeriod" startAt="2"/>
            </a:pPr>
            <a:r>
              <a:rPr lang="en-IN" b="1" dirty="0"/>
              <a:t>Monitoring Truck Movement for the total distance of 800 Km. ( one way) , so that Truck availability can be increased , minimization of stoppages and hours spent there.</a:t>
            </a:r>
          </a:p>
          <a:p>
            <a:pPr marL="342900" indent="-342900" algn="just">
              <a:buAutoNum type="alphaLcPeriod" startAt="2"/>
            </a:pPr>
            <a:endParaRPr lang="en-IN" b="1" dirty="0"/>
          </a:p>
          <a:p>
            <a:pPr marL="342900" indent="-342900" algn="just">
              <a:buAutoNum type="alphaLcPeriod" startAt="2"/>
            </a:pPr>
            <a:r>
              <a:rPr lang="en-IN" b="1" dirty="0"/>
              <a:t>Truck sealing process ( pre-numbered Seal with single usage to pre-empt tampering and full cover by </a:t>
            </a:r>
            <a:r>
              <a:rPr lang="en-IN" b="1" dirty="0" err="1"/>
              <a:t>Tarpauline</a:t>
            </a:r>
            <a:r>
              <a:rPr lang="en-IN" b="1" dirty="0"/>
              <a:t>) to avoid contamination and/or un-authorized lifting of Coal from Truck and replacing equivalent weight by putting other materials in Truck.</a:t>
            </a:r>
          </a:p>
          <a:p>
            <a:pPr marL="342900" indent="-342900" algn="just">
              <a:buAutoNum type="alphaLcPeriod" startAt="2"/>
            </a:pPr>
            <a:endParaRPr lang="en-IN" b="1" dirty="0"/>
          </a:p>
          <a:p>
            <a:pPr marL="342900" indent="-342900" algn="just">
              <a:buAutoNum type="alphaLcPeriod" startAt="2"/>
            </a:pPr>
            <a:r>
              <a:rPr lang="en-IN" b="1" dirty="0"/>
              <a:t>Penalizing Truckers on account of difference in quality between both the points </a:t>
            </a:r>
          </a:p>
          <a:p>
            <a:pPr marL="342900" indent="-342900" algn="just">
              <a:buAutoNum type="alphaLcPeriod" startAt="2"/>
            </a:pPr>
            <a:endParaRPr lang="en-IN" b="1" dirty="0"/>
          </a:p>
          <a:p>
            <a:pPr marL="342900" indent="-342900" algn="just">
              <a:buAutoNum type="alphaLcPeriod" startAt="2"/>
            </a:pPr>
            <a:r>
              <a:rPr lang="en-IN" b="1" dirty="0"/>
              <a:t>Penalty for delay in movement and stoppages over specified numbers and hours</a:t>
            </a:r>
          </a:p>
          <a:p>
            <a:pPr marL="342900" indent="-342900" algn="just">
              <a:buAutoNum type="alphaLcPeriod" startAt="2"/>
            </a:pPr>
            <a:endParaRPr lang="en-IN" b="1" dirty="0"/>
          </a:p>
          <a:p>
            <a:pPr marL="342900" indent="-342900" algn="just">
              <a:buAutoNum type="alphaLcPeriod" startAt="2"/>
            </a:pPr>
            <a:r>
              <a:rPr lang="en-IN" b="1" dirty="0"/>
              <a:t>GPS fitted for Road followed and deviation from normal route , calls for penal action.</a:t>
            </a:r>
          </a:p>
          <a:p>
            <a:pPr algn="just"/>
            <a:endParaRPr lang="en-IN" b="1" dirty="0"/>
          </a:p>
          <a:p>
            <a:pPr marL="342900" indent="-342900" algn="just">
              <a:buAutoNum type="alphaLcPeriod" startAt="2"/>
            </a:pPr>
            <a:endParaRPr lang="en-IN" b="1" dirty="0"/>
          </a:p>
          <a:p>
            <a:pPr marL="342900" indent="-342900" algn="just">
              <a:buAutoNum type="alphaLcPeriod" startAt="2"/>
            </a:pPr>
            <a:endParaRPr lang="en-IN" b="1" dirty="0"/>
          </a:p>
          <a:p>
            <a:pPr marL="342900" indent="-342900" algn="just">
              <a:buAutoNum type="alphaLcPeriod" startAt="2"/>
            </a:pPr>
            <a:endParaRPr lang="en-IN" b="1" dirty="0"/>
          </a:p>
          <a:p>
            <a:endParaRPr lang="en-IN" b="1" dirty="0"/>
          </a:p>
          <a:p>
            <a:endParaRPr lang="en-IN" b="1" dirty="0"/>
          </a:p>
          <a:p>
            <a:endParaRPr lang="en-US" dirty="0"/>
          </a:p>
        </p:txBody>
      </p:sp>
    </p:spTree>
    <p:extLst>
      <p:ext uri="{BB962C8B-B14F-4D97-AF65-F5344CB8AC3E}">
        <p14:creationId xmlns:p14="http://schemas.microsoft.com/office/powerpoint/2010/main" val="4261710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A0462B-B2FE-6955-AC1C-B78667903CFB}"/>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Technology in IA : Maximum with Minimum</a:t>
            </a:r>
          </a:p>
        </p:txBody>
      </p:sp>
      <p:sp>
        <p:nvSpPr>
          <p:cNvPr id="7" name="TextBox 6">
            <a:extLst>
              <a:ext uri="{FF2B5EF4-FFF2-40B4-BE49-F238E27FC236}">
                <a16:creationId xmlns:a16="http://schemas.microsoft.com/office/drawing/2014/main" id="{547DDBCF-3AEC-9842-5A67-BF1421979E47}"/>
              </a:ext>
            </a:extLst>
          </p:cNvPr>
          <p:cNvSpPr txBox="1"/>
          <p:nvPr/>
        </p:nvSpPr>
        <p:spPr>
          <a:xfrm>
            <a:off x="0" y="568847"/>
            <a:ext cx="12191998" cy="5632311"/>
          </a:xfrm>
          <a:prstGeom prst="rect">
            <a:avLst/>
          </a:prstGeom>
          <a:noFill/>
        </p:spPr>
        <p:txBody>
          <a:bodyPr wrap="square">
            <a:spAutoFit/>
          </a:bodyPr>
          <a:lstStyle/>
          <a:p>
            <a:pPr algn="just"/>
            <a:r>
              <a:rPr lang="en-IN" b="1" dirty="0"/>
              <a:t>On implementation the way audit was conducted earlier changed and obviously the control datum as per requirement also maintained in SAP database.</a:t>
            </a:r>
          </a:p>
          <a:p>
            <a:endParaRPr lang="en-IN" b="1" dirty="0"/>
          </a:p>
          <a:p>
            <a:pPr marL="342900" indent="-342900" algn="just">
              <a:buAutoNum type="alphaLcPeriod"/>
            </a:pPr>
            <a:r>
              <a:rPr lang="en-IN" b="1" dirty="0"/>
              <a:t>The Audit Team extracted the SAP Datum from respective T-Codes through a Software ( ACL) by ODBC (Open Database Connectivity</a:t>
            </a:r>
            <a:r>
              <a:rPr lang="en-IN" dirty="0"/>
              <a:t> . </a:t>
            </a:r>
            <a:r>
              <a:rPr lang="en-IN" b="1" dirty="0"/>
              <a:t>Open Database Connectivity (ODBC) is an open standard application programming interface (API) that allows application programmers to access any database.</a:t>
            </a:r>
          </a:p>
          <a:p>
            <a:pPr marL="342900" indent="-342900" algn="just">
              <a:buAutoNum type="alphaLcPeriod"/>
            </a:pPr>
            <a:endParaRPr lang="en-IN" b="1" dirty="0"/>
          </a:p>
          <a:p>
            <a:pPr marL="342900" indent="-342900" algn="just">
              <a:buAutoNum type="alphaLcPeriod"/>
            </a:pPr>
            <a:r>
              <a:rPr lang="en-IN" b="1" dirty="0" err="1"/>
              <a:t>Analyzed</a:t>
            </a:r>
            <a:r>
              <a:rPr lang="en-IN" b="1" dirty="0"/>
              <a:t> the collected database according to audit objective by developing  Macros (Macros are used to make a sequence of computing instructions available to the programmer as a single program statement, making the programming task less tedious).  As for example , Truck stoppages over 4-times , Stoppages time over 5 Hours , Rout deviations etc. Report generation for Reportable issues.</a:t>
            </a:r>
          </a:p>
          <a:p>
            <a:pPr marL="342900" indent="-342900" algn="just">
              <a:buAutoNum type="alphaLcPeriod"/>
            </a:pPr>
            <a:endParaRPr lang="en-IN" b="1" dirty="0"/>
          </a:p>
          <a:p>
            <a:pPr marL="342900" indent="-342900" algn="just">
              <a:buAutoNum type="alphaLcPeriod"/>
            </a:pPr>
            <a:r>
              <a:rPr lang="en-IN" b="1" dirty="0"/>
              <a:t>Quality deviations between Load Point and Discharge Point are mapped and beyond tolerance Trucks are re-checked for broken Seals , Improper </a:t>
            </a:r>
            <a:r>
              <a:rPr lang="en-IN" b="1" dirty="0" err="1"/>
              <a:t>Tarpauline</a:t>
            </a:r>
            <a:r>
              <a:rPr lang="en-IN" b="1" dirty="0"/>
              <a:t>  fixing etc. to pin-point responsibility of Transporter.</a:t>
            </a:r>
          </a:p>
          <a:p>
            <a:pPr marL="342900" indent="-342900" algn="just">
              <a:buAutoNum type="alphaLcPeriod"/>
            </a:pPr>
            <a:endParaRPr lang="en-IN" b="1" dirty="0"/>
          </a:p>
          <a:p>
            <a:pPr marL="342900" indent="-342900" algn="just">
              <a:buAutoNum type="alphaLcPeriod"/>
            </a:pPr>
            <a:r>
              <a:rPr lang="en-IN" b="1" dirty="0"/>
              <a:t>Transportation Agreement with penal actions for any type pf deviations planned for and accepted.</a:t>
            </a:r>
          </a:p>
          <a:p>
            <a:endParaRPr lang="en-IN" dirty="0"/>
          </a:p>
          <a:p>
            <a:endParaRPr lang="en-IN" b="1" dirty="0"/>
          </a:p>
          <a:p>
            <a:endParaRPr lang="en-IN" b="1" dirty="0"/>
          </a:p>
          <a:p>
            <a:endParaRPr lang="en-US" dirty="0"/>
          </a:p>
        </p:txBody>
      </p:sp>
    </p:spTree>
    <p:extLst>
      <p:ext uri="{BB962C8B-B14F-4D97-AF65-F5344CB8AC3E}">
        <p14:creationId xmlns:p14="http://schemas.microsoft.com/office/powerpoint/2010/main" val="1210780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6B697-496F-136A-FC82-0C091FCECB6A}"/>
              </a:ext>
            </a:extLst>
          </p:cNvPr>
          <p:cNvSpPr>
            <a:spLocks noGrp="1"/>
          </p:cNvSpPr>
          <p:nvPr>
            <p:ph type="sldNum" sz="quarter" idx="12"/>
          </p:nvPr>
        </p:nvSpPr>
        <p:spPr/>
        <p:txBody>
          <a:bodyPr/>
          <a:lstStyle/>
          <a:p>
            <a:fld id="{BBC7248D-60C7-411B-BFB0-1A987801134E}" type="slidenum">
              <a:rPr lang="en-IN" smtClean="0"/>
              <a:t>59</a:t>
            </a:fld>
            <a:endParaRPr lang="en-IN"/>
          </a:p>
        </p:txBody>
      </p:sp>
      <p:sp>
        <p:nvSpPr>
          <p:cNvPr id="5" name="Title 1">
            <a:extLst>
              <a:ext uri="{FF2B5EF4-FFF2-40B4-BE49-F238E27FC236}">
                <a16:creationId xmlns:a16="http://schemas.microsoft.com/office/drawing/2014/main" id="{5A19D7DB-EC1D-86B5-D912-29D39F9F723E}"/>
              </a:ext>
            </a:extLst>
          </p:cNvPr>
          <p:cNvSpPr txBox="1">
            <a:spLocks/>
          </p:cNvSpPr>
          <p:nvPr/>
        </p:nvSpPr>
        <p:spPr>
          <a:xfrm>
            <a:off x="0" y="44738"/>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Use of Technology in IA</a:t>
            </a:r>
          </a:p>
        </p:txBody>
      </p:sp>
      <p:pic>
        <p:nvPicPr>
          <p:cNvPr id="8" name="Online Media 7" descr="Live Webcast on “Technology as Enabler of Internal Audit”">
            <a:hlinkClick r:id="" action="ppaction://media"/>
            <a:extLst>
              <a:ext uri="{FF2B5EF4-FFF2-40B4-BE49-F238E27FC236}">
                <a16:creationId xmlns:a16="http://schemas.microsoft.com/office/drawing/2014/main" id="{06C225C5-52EE-4F3C-8976-08DF87766C6A}"/>
              </a:ext>
            </a:extLst>
          </p:cNvPr>
          <p:cNvPicPr>
            <a:picLocks noRot="1" noChangeAspect="1"/>
          </p:cNvPicPr>
          <p:nvPr>
            <a:videoFile r:link="rId1"/>
          </p:nvPr>
        </p:nvPicPr>
        <p:blipFill>
          <a:blip r:embed="rId3"/>
          <a:stretch>
            <a:fillRect/>
          </a:stretch>
        </p:blipFill>
        <p:spPr>
          <a:xfrm>
            <a:off x="28576" y="545407"/>
            <a:ext cx="12191998" cy="6279430"/>
          </a:xfrm>
          <a:prstGeom prst="rect">
            <a:avLst/>
          </a:prstGeom>
        </p:spPr>
      </p:pic>
    </p:spTree>
    <p:extLst>
      <p:ext uri="{BB962C8B-B14F-4D97-AF65-F5344CB8AC3E}">
        <p14:creationId xmlns:p14="http://schemas.microsoft.com/office/powerpoint/2010/main" val="14528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FFBCF2-3CC0-CCBD-C349-2AE88AB6441A}"/>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10" name="TextBox 9">
            <a:extLst>
              <a:ext uri="{FF2B5EF4-FFF2-40B4-BE49-F238E27FC236}">
                <a16:creationId xmlns:a16="http://schemas.microsoft.com/office/drawing/2014/main" id="{48C80909-4716-D4E3-BE18-6BBB11501E7D}"/>
              </a:ext>
            </a:extLst>
          </p:cNvPr>
          <p:cNvSpPr txBox="1"/>
          <p:nvPr/>
        </p:nvSpPr>
        <p:spPr>
          <a:xfrm>
            <a:off x="0" y="557562"/>
            <a:ext cx="12110224" cy="3669210"/>
          </a:xfrm>
          <a:prstGeom prst="rect">
            <a:avLst/>
          </a:prstGeom>
          <a:noFill/>
        </p:spPr>
        <p:txBody>
          <a:bodyPr wrap="square">
            <a:spAutoFit/>
          </a:bodyPr>
          <a:lstStyle/>
          <a:p>
            <a:pPr marL="342900" lvl="0" indent="-342900">
              <a:spcBef>
                <a:spcPts val="600"/>
              </a:spcBef>
              <a:spcAft>
                <a:spcPts val="300"/>
              </a:spcAft>
              <a:buFont typeface="+mj-lt"/>
              <a:buAutoNum type="arabicPeriod"/>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Vision and Mission Statement</a:t>
            </a:r>
            <a:endParaRPr lang="en-IN" sz="2000" b="1" kern="1400" dirty="0">
              <a:effectLst/>
              <a:latin typeface="Univers" panose="020B0503020202020204" pitchFamily="34" charset="0"/>
              <a:ea typeface="Times New Roman" panose="02020603050405020304" pitchFamily="18"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To establish an audit function that is truly reflective of </a:t>
            </a:r>
            <a:r>
              <a:rPr lang="en-US" dirty="0">
                <a:latin typeface="Calibri" panose="020F0502020204030204" pitchFamily="34" charset="0"/>
                <a:ea typeface="Verdana" panose="020B0604030504040204" pitchFamily="34" charset="0"/>
                <a:cs typeface="Calibri" panose="020F0502020204030204" pitchFamily="34" charset="0"/>
              </a:rPr>
              <a:t>entity</a:t>
            </a:r>
            <a:r>
              <a:rPr lang="en-US" sz="1800" dirty="0">
                <a:effectLst/>
                <a:latin typeface="Calibri" panose="020F0502020204030204" pitchFamily="34" charset="0"/>
                <a:ea typeface="Verdana" panose="020B0604030504040204" pitchFamily="34" charset="0"/>
                <a:cs typeface="Calibri" panose="020F0502020204030204" pitchFamily="34" charset="0"/>
              </a:rPr>
              <a:t>’s Vision of being “respected global entrepreneur, through the power of Positive Action”.  </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We believe in aligning the Assurance Team’s  vision through robust audit practices powered by:</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Systematic planning and approach;</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Engagement and involvement with the auditees and various stakeholders; and</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18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Knowledgeable, proactive and world class resources.</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marL="274320" algn="just">
              <a:lnSpc>
                <a:spcPct val="115000"/>
              </a:lnSpc>
              <a:spcAft>
                <a:spcPts val="1000"/>
              </a:spcAft>
            </a:pPr>
            <a:r>
              <a:rPr lang="en-US" sz="1800" dirty="0">
                <a:effectLst/>
                <a:latin typeface="Calibri" panose="020F0502020204030204" pitchFamily="34" charset="0"/>
                <a:ea typeface="Verdana" panose="020B0604030504040204" pitchFamily="34" charset="0"/>
                <a:cs typeface="Calibri" panose="020F0502020204030204" pitchFamily="34" charset="0"/>
              </a:rPr>
              <a:t>Assurance Team provides “Control Assurance” to Management embedded with “Business Consulting” to enhance the performance of the organization and stakeholders’ value.</a:t>
            </a:r>
            <a:endParaRPr lang="en-IN" sz="1800" dirty="0">
              <a:effectLst/>
              <a:latin typeface="Verdana" panose="020B0604030504040204" pitchFamily="34" charset="0"/>
              <a:ea typeface="Verdana" panose="020B0604030504040204" pitchFamily="34" charset="0"/>
              <a:cs typeface="Times New Roman" panose="02020603050405020304" pitchFamily="18" charset="0"/>
            </a:endParaRPr>
          </a:p>
          <a:p>
            <a:pPr>
              <a:spcAft>
                <a:spcPts val="100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 </a:t>
            </a:r>
            <a:endParaRPr lang="en-IN"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36442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100AB9-55BD-F567-E124-4F31C9013EA9}"/>
              </a:ext>
            </a:extLst>
          </p:cNvPr>
          <p:cNvSpPr>
            <a:spLocks noGrp="1"/>
          </p:cNvSpPr>
          <p:nvPr>
            <p:ph type="sldNum" sz="quarter" idx="12"/>
          </p:nvPr>
        </p:nvSpPr>
        <p:spPr/>
        <p:txBody>
          <a:bodyPr/>
          <a:lstStyle/>
          <a:p>
            <a:fld id="{BBC7248D-60C7-411B-BFB0-1A987801134E}" type="slidenum">
              <a:rPr lang="en-IN" smtClean="0"/>
              <a:t>60</a:t>
            </a:fld>
            <a:endParaRPr lang="en-IN"/>
          </a:p>
        </p:txBody>
      </p:sp>
      <p:sp>
        <p:nvSpPr>
          <p:cNvPr id="5" name="Title 1">
            <a:extLst>
              <a:ext uri="{FF2B5EF4-FFF2-40B4-BE49-F238E27FC236}">
                <a16:creationId xmlns:a16="http://schemas.microsoft.com/office/drawing/2014/main" id="{2239A7A2-6130-836E-2AF7-688147540A70}"/>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Information Technology &amp; Cyber Security</a:t>
            </a:r>
          </a:p>
        </p:txBody>
      </p:sp>
      <p:sp>
        <p:nvSpPr>
          <p:cNvPr id="7" name="TextBox 6">
            <a:extLst>
              <a:ext uri="{FF2B5EF4-FFF2-40B4-BE49-F238E27FC236}">
                <a16:creationId xmlns:a16="http://schemas.microsoft.com/office/drawing/2014/main" id="{802CDE0A-C6DB-EABC-ADB0-1D42BC768936}"/>
              </a:ext>
            </a:extLst>
          </p:cNvPr>
          <p:cNvSpPr txBox="1"/>
          <p:nvPr/>
        </p:nvSpPr>
        <p:spPr>
          <a:xfrm>
            <a:off x="0" y="568847"/>
            <a:ext cx="12191998" cy="4154984"/>
          </a:xfrm>
          <a:prstGeom prst="rect">
            <a:avLst/>
          </a:prstGeom>
          <a:noFill/>
        </p:spPr>
        <p:txBody>
          <a:bodyPr wrap="square">
            <a:spAutoFit/>
          </a:bodyPr>
          <a:lstStyle/>
          <a:p>
            <a:pPr marL="342900" indent="-342900" algn="just">
              <a:buFont typeface="Wingdings" pitchFamily="2" charset="2"/>
              <a:buChar char="ü"/>
            </a:pPr>
            <a:r>
              <a:rPr lang="en-IN" sz="2400" b="0" i="0" dirty="0">
                <a:solidFill>
                  <a:srgbClr val="161616"/>
                </a:solidFill>
                <a:effectLst/>
              </a:rPr>
              <a:t>Cybersecurity is the practice of protecting critical systems and sensitive information from digital attacks. Also known as information technology (IT) security, </a:t>
            </a:r>
            <a:r>
              <a:rPr lang="en-IN" sz="2400" b="0" i="0" u="none" strike="noStrike" dirty="0">
                <a:solidFill>
                  <a:srgbClr val="0062FE"/>
                </a:solidFill>
                <a:effectLst/>
                <a:hlinkClick r:id="rId2" tooltip="security-landing"/>
              </a:rPr>
              <a:t>cybersecurity</a:t>
            </a:r>
            <a:r>
              <a:rPr lang="en-IN" sz="2400" b="0" i="0" dirty="0">
                <a:solidFill>
                  <a:srgbClr val="161616"/>
                </a:solidFill>
                <a:effectLst/>
              </a:rPr>
              <a:t> measures are designed to combat threats against </a:t>
            </a:r>
            <a:r>
              <a:rPr lang="en-IN" sz="2400" b="0" i="0" u="none" strike="noStrike" dirty="0">
                <a:solidFill>
                  <a:srgbClr val="0062FE"/>
                </a:solidFill>
                <a:effectLst/>
                <a:hlinkClick r:id="rId3" tooltip="networking-a-complete-guide"/>
              </a:rPr>
              <a:t>networked systems</a:t>
            </a:r>
            <a:r>
              <a:rPr lang="en-IN" sz="2400" b="0" i="0" dirty="0">
                <a:solidFill>
                  <a:srgbClr val="161616"/>
                </a:solidFill>
                <a:effectLst/>
              </a:rPr>
              <a:t> and applications, whether those threats originate from inside or outside of an organization.</a:t>
            </a:r>
          </a:p>
          <a:p>
            <a:pPr algn="just"/>
            <a:endParaRPr lang="en-IN" sz="2400" dirty="0">
              <a:solidFill>
                <a:srgbClr val="161616"/>
              </a:solidFill>
            </a:endParaRPr>
          </a:p>
          <a:p>
            <a:pPr marL="342900" indent="-342900" algn="just">
              <a:buFont typeface="Wingdings" pitchFamily="2" charset="2"/>
              <a:buChar char="ü"/>
            </a:pPr>
            <a:r>
              <a:rPr lang="en-IN" sz="2400" dirty="0"/>
              <a:t>Organizations with a comprehensive cybersecurity strategy, governed by best practices and automated using advanced analytics, artificial intelligence (AI) and machine learning, can fight cyberthreats more effectively and reduce the lifecycle and impact of breaches when they occur.</a:t>
            </a:r>
          </a:p>
          <a:p>
            <a:pPr marL="342900" indent="-342900" algn="just">
              <a:buFont typeface="Wingdings" pitchFamily="2" charset="2"/>
              <a:buChar char="ü"/>
            </a:pPr>
            <a:endParaRPr lang="en-IN" sz="2400" dirty="0"/>
          </a:p>
          <a:p>
            <a:pPr marL="342900" indent="-342900" algn="just">
              <a:buFont typeface="Wingdings" pitchFamily="2" charset="2"/>
              <a:buChar char="ü"/>
            </a:pPr>
            <a:endParaRPr lang="en-US" sz="2400" dirty="0"/>
          </a:p>
        </p:txBody>
      </p:sp>
    </p:spTree>
    <p:extLst>
      <p:ext uri="{BB962C8B-B14F-4D97-AF65-F5344CB8AC3E}">
        <p14:creationId xmlns:p14="http://schemas.microsoft.com/office/powerpoint/2010/main" val="2649286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A056C0-A17A-9E07-63A9-F8A9173499C9}"/>
              </a:ext>
            </a:extLst>
          </p:cNvPr>
          <p:cNvSpPr txBox="1">
            <a:spLocks/>
          </p:cNvSpPr>
          <p:nvPr/>
        </p:nvSpPr>
        <p:spPr>
          <a:xfrm>
            <a:off x="0" y="33587"/>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Information Technology &amp; Cyber Security</a:t>
            </a:r>
          </a:p>
        </p:txBody>
      </p:sp>
      <p:sp>
        <p:nvSpPr>
          <p:cNvPr id="6" name="TextBox 5">
            <a:extLst>
              <a:ext uri="{FF2B5EF4-FFF2-40B4-BE49-F238E27FC236}">
                <a16:creationId xmlns:a16="http://schemas.microsoft.com/office/drawing/2014/main" id="{894DAC96-ECF9-E72A-DA00-9B6EE484FE40}"/>
              </a:ext>
            </a:extLst>
          </p:cNvPr>
          <p:cNvSpPr txBox="1"/>
          <p:nvPr/>
        </p:nvSpPr>
        <p:spPr>
          <a:xfrm>
            <a:off x="0" y="591149"/>
            <a:ext cx="12191998" cy="6109365"/>
          </a:xfrm>
          <a:prstGeom prst="rect">
            <a:avLst/>
          </a:prstGeom>
          <a:noFill/>
        </p:spPr>
        <p:txBody>
          <a:bodyPr wrap="square">
            <a:spAutoFit/>
          </a:bodyPr>
          <a:lstStyle/>
          <a:p>
            <a:pPr algn="just"/>
            <a:r>
              <a:rPr lang="en-IN" sz="2300" b="1" i="0" dirty="0">
                <a:solidFill>
                  <a:srgbClr val="000000"/>
                </a:solidFill>
                <a:effectLst/>
                <a:latin typeface="Roboto" panose="02000000000000000000" pitchFamily="2" charset="0"/>
              </a:rPr>
              <a:t>The Scope of a Cybersecurity Audit</a:t>
            </a:r>
          </a:p>
          <a:p>
            <a:pPr algn="just"/>
            <a:r>
              <a:rPr lang="en-IN" sz="2300" b="0" i="0" dirty="0">
                <a:solidFill>
                  <a:srgbClr val="000000"/>
                </a:solidFill>
                <a:effectLst/>
                <a:latin typeface="Roboto" panose="02000000000000000000" pitchFamily="2" charset="0"/>
              </a:rPr>
              <a:t>Cybersecurity audits ensure a 360-degree in-depth audit of your organization’s security postures. It detects vulnerabilities, risks, and threats that organizations face and the influence of such risks causing across these areas.</a:t>
            </a:r>
          </a:p>
          <a:p>
            <a:pPr algn="just"/>
            <a:endParaRPr lang="en-IN" sz="2300" b="0" i="0" dirty="0">
              <a:solidFill>
                <a:srgbClr val="000000"/>
              </a:solidFill>
              <a:effectLst/>
              <a:latin typeface="Roboto" panose="02000000000000000000" pitchFamily="2" charset="0"/>
            </a:endParaRPr>
          </a:p>
          <a:p>
            <a:pPr algn="just">
              <a:buFont typeface="Arial" panose="020B0604020202020204" pitchFamily="34" charset="0"/>
              <a:buChar char="•"/>
            </a:pPr>
            <a:r>
              <a:rPr lang="en-IN" sz="2300" b="1" i="0" dirty="0">
                <a:solidFill>
                  <a:srgbClr val="000000"/>
                </a:solidFill>
                <a:effectLst/>
                <a:latin typeface="Roboto" panose="02000000000000000000" pitchFamily="2" charset="0"/>
              </a:rPr>
              <a:t>Data Security</a:t>
            </a:r>
            <a:r>
              <a:rPr lang="en-IN" sz="2300" b="0" i="0" dirty="0">
                <a:solidFill>
                  <a:srgbClr val="000000"/>
                </a:solidFill>
                <a:effectLst/>
                <a:latin typeface="Roboto" panose="02000000000000000000" pitchFamily="2" charset="0"/>
              </a:rPr>
              <a:t> – involves a review of network access control, encryption use, data security at rest, and transmissions</a:t>
            </a:r>
          </a:p>
          <a:p>
            <a:pPr algn="just">
              <a:buFont typeface="Arial" panose="020B0604020202020204" pitchFamily="34" charset="0"/>
              <a:buChar char="•"/>
            </a:pPr>
            <a:r>
              <a:rPr lang="en-IN" sz="2300" b="1" i="0" dirty="0">
                <a:solidFill>
                  <a:srgbClr val="000000"/>
                </a:solidFill>
                <a:effectLst/>
                <a:latin typeface="Roboto" panose="02000000000000000000" pitchFamily="2" charset="0"/>
              </a:rPr>
              <a:t>Operational Security</a:t>
            </a:r>
            <a:r>
              <a:rPr lang="en-IN" sz="2300" b="0" i="0" dirty="0">
                <a:solidFill>
                  <a:srgbClr val="000000"/>
                </a:solidFill>
                <a:effectLst/>
                <a:latin typeface="Roboto" panose="02000000000000000000" pitchFamily="2" charset="0"/>
              </a:rPr>
              <a:t> – involves a review of security policies, procedures, and controls</a:t>
            </a:r>
          </a:p>
          <a:p>
            <a:pPr algn="just">
              <a:buFont typeface="Arial" panose="020B0604020202020204" pitchFamily="34" charset="0"/>
              <a:buChar char="•"/>
            </a:pPr>
            <a:r>
              <a:rPr lang="en-IN" sz="2300" b="1" i="0" dirty="0">
                <a:solidFill>
                  <a:srgbClr val="000000"/>
                </a:solidFill>
                <a:effectLst/>
                <a:latin typeface="Roboto" panose="02000000000000000000" pitchFamily="2" charset="0"/>
              </a:rPr>
              <a:t>Network Security</a:t>
            </a:r>
            <a:r>
              <a:rPr lang="en-IN" sz="2300" b="0" i="0" dirty="0">
                <a:solidFill>
                  <a:srgbClr val="000000"/>
                </a:solidFill>
                <a:effectLst/>
                <a:latin typeface="Roboto" panose="02000000000000000000" pitchFamily="2" charset="0"/>
              </a:rPr>
              <a:t> – a review of network &amp; security controls, SOC, anti-virus configurations, security monitoring capabilities, etc.</a:t>
            </a:r>
          </a:p>
          <a:p>
            <a:pPr algn="just">
              <a:buFont typeface="Arial" panose="020B0604020202020204" pitchFamily="34" charset="0"/>
              <a:buChar char="•"/>
            </a:pPr>
            <a:r>
              <a:rPr lang="en-IN" sz="2300" b="1" i="0" dirty="0">
                <a:solidFill>
                  <a:srgbClr val="000000"/>
                </a:solidFill>
                <a:effectLst/>
                <a:latin typeface="Roboto" panose="02000000000000000000" pitchFamily="2" charset="0"/>
              </a:rPr>
              <a:t>System Security</a:t>
            </a:r>
            <a:r>
              <a:rPr lang="en-IN" sz="2300" b="0" i="0" dirty="0">
                <a:solidFill>
                  <a:srgbClr val="000000"/>
                </a:solidFill>
                <a:effectLst/>
                <a:latin typeface="Roboto" panose="02000000000000000000" pitchFamily="2" charset="0"/>
              </a:rPr>
              <a:t> – This review covers hardening processes, patching processes, privileged account management, role-based access, etc.</a:t>
            </a:r>
          </a:p>
          <a:p>
            <a:pPr algn="just">
              <a:buFont typeface="Arial" panose="020B0604020202020204" pitchFamily="34" charset="0"/>
              <a:buChar char="•"/>
            </a:pPr>
            <a:r>
              <a:rPr lang="en-IN" sz="2300" b="1" i="0" dirty="0">
                <a:solidFill>
                  <a:srgbClr val="000000"/>
                </a:solidFill>
                <a:effectLst/>
                <a:latin typeface="Roboto" panose="02000000000000000000" pitchFamily="2" charset="0"/>
              </a:rPr>
              <a:t>Physical Security</a:t>
            </a:r>
            <a:r>
              <a:rPr lang="en-IN" sz="2300" b="0" i="0" dirty="0">
                <a:solidFill>
                  <a:srgbClr val="000000"/>
                </a:solidFill>
                <a:effectLst/>
                <a:latin typeface="Roboto" panose="02000000000000000000" pitchFamily="2" charset="0"/>
              </a:rPr>
              <a:t> – a review that covers disk encryption, role-based access controls, biometric data, multifactor authentication, etc.</a:t>
            </a:r>
          </a:p>
          <a:p>
            <a:pPr algn="just"/>
            <a:r>
              <a:rPr lang="en-IN" sz="2300" b="0" i="0" dirty="0">
                <a:solidFill>
                  <a:srgbClr val="000000"/>
                </a:solidFill>
                <a:effectLst/>
                <a:latin typeface="Roboto" panose="02000000000000000000" pitchFamily="2" charset="0"/>
              </a:rPr>
              <a:t>Beyond these, a Cybersecurity audit can also cover </a:t>
            </a:r>
            <a:r>
              <a:rPr lang="en-IN" sz="2300" b="1" i="0" u="none" strike="noStrike" dirty="0">
                <a:solidFill>
                  <a:srgbClr val="035BAD"/>
                </a:solidFill>
                <a:effectLst/>
                <a:latin typeface="Roboto" panose="02000000000000000000" pitchFamily="2" charset="0"/>
                <a:hlinkClick r:id="rId2"/>
              </a:rPr>
              <a:t>cybersecurity risk management</a:t>
            </a:r>
            <a:r>
              <a:rPr lang="en-IN" sz="2300" b="0" i="0" dirty="0">
                <a:solidFill>
                  <a:srgbClr val="000000"/>
                </a:solidFill>
                <a:effectLst/>
                <a:latin typeface="Roboto" panose="02000000000000000000" pitchFamily="2" charset="0"/>
              </a:rPr>
              <a:t>, cyber risk governance, training &amp; awareness, legal, regulatory &amp; contractual requirements, technical security controls, business continuity &amp; incident management, and third-party management.</a:t>
            </a:r>
          </a:p>
        </p:txBody>
      </p:sp>
    </p:spTree>
    <p:extLst>
      <p:ext uri="{BB962C8B-B14F-4D97-AF65-F5344CB8AC3E}">
        <p14:creationId xmlns:p14="http://schemas.microsoft.com/office/powerpoint/2010/main" val="2613868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79EF75-4D06-A56A-8D83-CE1934178D10}"/>
              </a:ext>
            </a:extLst>
          </p:cNvPr>
          <p:cNvSpPr txBox="1">
            <a:spLocks/>
          </p:cNvSpPr>
          <p:nvPr/>
        </p:nvSpPr>
        <p:spPr>
          <a:xfrm>
            <a:off x="0" y="22436"/>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Information Technology &amp; Cyber Security</a:t>
            </a:r>
          </a:p>
        </p:txBody>
      </p:sp>
      <p:sp>
        <p:nvSpPr>
          <p:cNvPr id="6" name="TextBox 5">
            <a:extLst>
              <a:ext uri="{FF2B5EF4-FFF2-40B4-BE49-F238E27FC236}">
                <a16:creationId xmlns:a16="http://schemas.microsoft.com/office/drawing/2014/main" id="{9D8E9C08-EB4F-1E86-5002-8A3B83765851}"/>
              </a:ext>
            </a:extLst>
          </p:cNvPr>
          <p:cNvSpPr txBox="1"/>
          <p:nvPr/>
        </p:nvSpPr>
        <p:spPr>
          <a:xfrm>
            <a:off x="0" y="579997"/>
            <a:ext cx="12191998" cy="6278642"/>
          </a:xfrm>
          <a:prstGeom prst="rect">
            <a:avLst/>
          </a:prstGeom>
          <a:noFill/>
        </p:spPr>
        <p:txBody>
          <a:bodyPr wrap="square">
            <a:spAutoFit/>
          </a:bodyPr>
          <a:lstStyle/>
          <a:p>
            <a:pPr algn="l"/>
            <a:r>
              <a:rPr lang="en-IN" b="1" i="0" dirty="0">
                <a:solidFill>
                  <a:srgbClr val="000000"/>
                </a:solidFill>
                <a:effectLst/>
                <a:latin typeface="Roboto" panose="02000000000000000000" pitchFamily="2" charset="0"/>
              </a:rPr>
              <a:t>Who can conduct Cyber security Audit</a:t>
            </a:r>
          </a:p>
          <a:p>
            <a:pPr algn="l"/>
            <a:endParaRPr lang="en-IN" sz="2400" b="1" i="0" dirty="0">
              <a:solidFill>
                <a:srgbClr val="000000"/>
              </a:solidFill>
              <a:effectLst/>
            </a:endParaRPr>
          </a:p>
          <a:p>
            <a:pPr algn="just"/>
            <a:r>
              <a:rPr lang="en-IN" sz="2400" b="0" i="0" dirty="0">
                <a:solidFill>
                  <a:srgbClr val="000000"/>
                </a:solidFill>
                <a:effectLst/>
              </a:rPr>
              <a:t>Cybersecurity audits are generally performed by the cybersecurity services company to eliminate any bone of contention. They can also be performed with in-house security auditors.</a:t>
            </a:r>
          </a:p>
          <a:p>
            <a:pPr algn="just"/>
            <a:endParaRPr lang="en-IN" sz="2400" b="0" i="0" dirty="0">
              <a:solidFill>
                <a:srgbClr val="000000"/>
              </a:solidFill>
              <a:effectLst/>
            </a:endParaRPr>
          </a:p>
          <a:p>
            <a:pPr algn="just"/>
            <a:r>
              <a:rPr lang="en-IN" sz="2400" b="0" i="0" dirty="0">
                <a:solidFill>
                  <a:srgbClr val="000000"/>
                </a:solidFill>
                <a:effectLst/>
              </a:rPr>
              <a:t>External cybersecurity audits are performed by experienced professionals and equipped with appropriate software and tools to perform a thorough audit. The auditors possess an adequate understanding of all security protocols as well as well-trained to detect flaws in your cybersecurity risk management.</a:t>
            </a:r>
          </a:p>
          <a:p>
            <a:pPr algn="just"/>
            <a:endParaRPr lang="en-IN" sz="2400" b="0" i="0" dirty="0">
              <a:solidFill>
                <a:srgbClr val="000000"/>
              </a:solidFill>
              <a:effectLst/>
            </a:endParaRPr>
          </a:p>
          <a:p>
            <a:pPr algn="just"/>
            <a:r>
              <a:rPr lang="en-IN" sz="2400" b="0" i="0" dirty="0">
                <a:solidFill>
                  <a:srgbClr val="000000"/>
                </a:solidFill>
                <a:effectLst/>
              </a:rPr>
              <a:t>Outsourcing security audit to the cybersecurity services company has significant value, though it is quite expensive for smaller companies. </a:t>
            </a:r>
          </a:p>
          <a:p>
            <a:pPr algn="just"/>
            <a:endParaRPr lang="en-IN" sz="2400" b="0" i="0" dirty="0">
              <a:solidFill>
                <a:srgbClr val="000000"/>
              </a:solidFill>
              <a:effectLst/>
            </a:endParaRPr>
          </a:p>
          <a:p>
            <a:pPr algn="l"/>
            <a:r>
              <a:rPr lang="en-IN" sz="2400" b="0" i="0" dirty="0">
                <a:solidFill>
                  <a:srgbClr val="000000"/>
                </a:solidFill>
                <a:effectLst/>
              </a:rPr>
              <a:t>Despite the benefits of external audits, many organizations opt for internal cybersecurity audits due to their cost, efficiency, speed, and consistency. An internal security audit is done with an in-house team, they can be done more often. Moreover, </a:t>
            </a:r>
            <a:r>
              <a:rPr lang="en-IN" sz="2400" b="0" i="0" dirty="0">
                <a:solidFill>
                  <a:srgbClr val="FF0000"/>
                </a:solidFill>
                <a:effectLst/>
              </a:rPr>
              <a:t>collecting and sorting relevant information is streamlined as it is not being shared with an audit vendor.</a:t>
            </a:r>
          </a:p>
        </p:txBody>
      </p:sp>
    </p:spTree>
    <p:extLst>
      <p:ext uri="{BB962C8B-B14F-4D97-AF65-F5344CB8AC3E}">
        <p14:creationId xmlns:p14="http://schemas.microsoft.com/office/powerpoint/2010/main" val="3621784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452244-2873-7342-B69E-B72ED2615717}"/>
              </a:ext>
            </a:extLst>
          </p:cNvPr>
          <p:cNvSpPr txBox="1"/>
          <p:nvPr/>
        </p:nvSpPr>
        <p:spPr>
          <a:xfrm>
            <a:off x="0" y="579999"/>
            <a:ext cx="12191998" cy="6001643"/>
          </a:xfrm>
          <a:prstGeom prst="rect">
            <a:avLst/>
          </a:prstGeom>
          <a:noFill/>
        </p:spPr>
        <p:txBody>
          <a:bodyPr wrap="square">
            <a:spAutoFit/>
          </a:bodyPr>
          <a:lstStyle/>
          <a:p>
            <a:pPr algn="l"/>
            <a:r>
              <a:rPr lang="en-IN" sz="2400" b="1" i="0" dirty="0">
                <a:solidFill>
                  <a:srgbClr val="000000"/>
                </a:solidFill>
                <a:effectLst/>
              </a:rPr>
              <a:t>How Cybersecurity Audit will be helpful for your Business?</a:t>
            </a:r>
          </a:p>
          <a:p>
            <a:pPr algn="just"/>
            <a:r>
              <a:rPr lang="en-IN" sz="2400" b="0" i="0" dirty="0">
                <a:solidFill>
                  <a:srgbClr val="000000"/>
                </a:solidFill>
                <a:effectLst/>
              </a:rPr>
              <a:t>A cybersecurity audit offers the highest level of assurance for your cyber risk management process in place. It adds a line of sight to evaluate as well as enhance your security management. </a:t>
            </a:r>
          </a:p>
          <a:p>
            <a:pPr algn="just"/>
            <a:endParaRPr lang="en-IN" sz="2400" dirty="0">
              <a:solidFill>
                <a:srgbClr val="000000"/>
              </a:solidFill>
            </a:endParaRPr>
          </a:p>
          <a:p>
            <a:pPr algn="just"/>
            <a:r>
              <a:rPr lang="en-IN" sz="2400" b="1" i="0" dirty="0">
                <a:solidFill>
                  <a:srgbClr val="000000"/>
                </a:solidFill>
                <a:effectLst/>
              </a:rPr>
              <a:t>Significant benefits of IT security audits are</a:t>
            </a:r>
            <a:r>
              <a:rPr lang="en-IN" sz="2400" b="0" i="0" dirty="0">
                <a:solidFill>
                  <a:srgbClr val="000000"/>
                </a:solidFill>
                <a:effectLst/>
              </a:rPr>
              <a:t>:</a:t>
            </a:r>
          </a:p>
          <a:p>
            <a:pPr marL="342900" indent="-342900" algn="just">
              <a:buFont typeface="Arial" panose="020B0604020202020204" pitchFamily="34" charset="0"/>
              <a:buChar char="•"/>
            </a:pPr>
            <a:r>
              <a:rPr lang="en-IN" sz="2400" dirty="0">
                <a:solidFill>
                  <a:srgbClr val="000000"/>
                </a:solidFill>
              </a:rPr>
              <a:t>Safeguarding own IT System and backbone</a:t>
            </a:r>
            <a:endParaRPr lang="en-IN" sz="2400" b="0" i="0" dirty="0">
              <a:solidFill>
                <a:srgbClr val="000000"/>
              </a:solidFill>
              <a:effectLst/>
            </a:endParaRPr>
          </a:p>
          <a:p>
            <a:pPr algn="l">
              <a:buFont typeface="Arial" panose="020B0604020202020204" pitchFamily="34" charset="0"/>
              <a:buChar char="•"/>
            </a:pPr>
            <a:r>
              <a:rPr lang="en-IN" sz="2400" b="0" i="0" dirty="0">
                <a:solidFill>
                  <a:srgbClr val="000000"/>
                </a:solidFill>
                <a:effectLst/>
              </a:rPr>
              <a:t> Identify and address weak spots</a:t>
            </a:r>
          </a:p>
          <a:p>
            <a:pPr algn="l">
              <a:buFont typeface="Arial" panose="020B0604020202020204" pitchFamily="34" charset="0"/>
              <a:buChar char="•"/>
            </a:pPr>
            <a:r>
              <a:rPr lang="en-IN" sz="2400" b="0" i="0" dirty="0">
                <a:solidFill>
                  <a:srgbClr val="000000"/>
                </a:solidFill>
                <a:effectLst/>
              </a:rPr>
              <a:t>Delivers in-depth analysis of internal and external security practices</a:t>
            </a:r>
          </a:p>
          <a:p>
            <a:pPr algn="l">
              <a:buFont typeface="Arial" panose="020B0604020202020204" pitchFamily="34" charset="0"/>
              <a:buChar char="•"/>
            </a:pPr>
            <a:r>
              <a:rPr lang="en-IN" sz="2400" b="0" i="0" dirty="0">
                <a:solidFill>
                  <a:srgbClr val="000000"/>
                </a:solidFill>
                <a:effectLst/>
              </a:rPr>
              <a:t>Identify gaps in </a:t>
            </a:r>
            <a:r>
              <a:rPr lang="en-IN" sz="2400" dirty="0">
                <a:solidFill>
                  <a:srgbClr val="000000"/>
                </a:solidFill>
              </a:rPr>
              <a:t>the </a:t>
            </a:r>
            <a:r>
              <a:rPr lang="en-IN" sz="2400" b="0" i="0" dirty="0" err="1">
                <a:solidFill>
                  <a:srgbClr val="000000"/>
                </a:solidFill>
                <a:effectLst/>
              </a:rPr>
              <a:t>defense</a:t>
            </a:r>
            <a:endParaRPr lang="en-IN" sz="2400" b="0" i="0" dirty="0">
              <a:solidFill>
                <a:srgbClr val="000000"/>
              </a:solidFill>
              <a:effectLst/>
            </a:endParaRPr>
          </a:p>
          <a:p>
            <a:pPr algn="l">
              <a:buFont typeface="Arial" panose="020B0604020202020204" pitchFamily="34" charset="0"/>
              <a:buChar char="•"/>
            </a:pPr>
            <a:r>
              <a:rPr lang="en-IN" sz="2400" b="0" i="0" dirty="0">
                <a:solidFill>
                  <a:srgbClr val="000000"/>
                </a:solidFill>
                <a:effectLst/>
              </a:rPr>
              <a:t>Determines enhancement of  security posture requirement </a:t>
            </a:r>
          </a:p>
          <a:p>
            <a:pPr algn="l">
              <a:buFont typeface="Arial" panose="020B0604020202020204" pitchFamily="34" charset="0"/>
              <a:buChar char="•"/>
            </a:pPr>
            <a:r>
              <a:rPr lang="en-IN" sz="2400" b="0" i="0" dirty="0">
                <a:solidFill>
                  <a:srgbClr val="000000"/>
                </a:solidFill>
                <a:effectLst/>
              </a:rPr>
              <a:t>Recommends how to leverage technology in business security</a:t>
            </a:r>
          </a:p>
          <a:p>
            <a:pPr algn="l">
              <a:buFont typeface="Arial" panose="020B0604020202020204" pitchFamily="34" charset="0"/>
              <a:buChar char="•"/>
            </a:pPr>
            <a:r>
              <a:rPr lang="en-IN" sz="2400" b="0" i="0" dirty="0">
                <a:solidFill>
                  <a:srgbClr val="000000"/>
                </a:solidFill>
                <a:effectLst/>
              </a:rPr>
              <a:t>Testing of controls and adequacy </a:t>
            </a:r>
          </a:p>
          <a:p>
            <a:pPr algn="l">
              <a:buFont typeface="Arial" panose="020B0604020202020204" pitchFamily="34" charset="0"/>
              <a:buChar char="•"/>
            </a:pPr>
            <a:r>
              <a:rPr lang="en-IN" sz="2400" b="0" i="0" dirty="0">
                <a:solidFill>
                  <a:srgbClr val="000000"/>
                </a:solidFill>
                <a:effectLst/>
              </a:rPr>
              <a:t>Staying ahead of cybercriminals</a:t>
            </a:r>
          </a:p>
          <a:p>
            <a:pPr algn="l">
              <a:buFont typeface="Arial" panose="020B0604020202020204" pitchFamily="34" charset="0"/>
              <a:buChar char="•"/>
            </a:pPr>
            <a:r>
              <a:rPr lang="en-IN" sz="2400" b="0" i="0" dirty="0">
                <a:solidFill>
                  <a:srgbClr val="000000"/>
                </a:solidFill>
                <a:effectLst/>
              </a:rPr>
              <a:t>Reputational value</a:t>
            </a:r>
          </a:p>
          <a:p>
            <a:pPr algn="l">
              <a:buFont typeface="Arial" panose="020B0604020202020204" pitchFamily="34" charset="0"/>
              <a:buChar char="•"/>
            </a:pPr>
            <a:r>
              <a:rPr lang="en-IN" sz="2400" b="0" i="0" dirty="0">
                <a:solidFill>
                  <a:srgbClr val="000000"/>
                </a:solidFill>
                <a:effectLst/>
              </a:rPr>
              <a:t>Assurance to employees, clients, and vendors</a:t>
            </a:r>
          </a:p>
          <a:p>
            <a:pPr algn="l">
              <a:buFont typeface="Arial" panose="020B0604020202020204" pitchFamily="34" charset="0"/>
              <a:buChar char="•"/>
            </a:pPr>
            <a:r>
              <a:rPr lang="en-IN" sz="2400" b="0" i="0" dirty="0">
                <a:solidFill>
                  <a:srgbClr val="000000"/>
                </a:solidFill>
                <a:effectLst/>
              </a:rPr>
              <a:t>Increased technology and security performance</a:t>
            </a:r>
          </a:p>
        </p:txBody>
      </p:sp>
      <p:sp>
        <p:nvSpPr>
          <p:cNvPr id="7" name="Title 1">
            <a:extLst>
              <a:ext uri="{FF2B5EF4-FFF2-40B4-BE49-F238E27FC236}">
                <a16:creationId xmlns:a16="http://schemas.microsoft.com/office/drawing/2014/main" id="{79B5B487-25F6-7359-9A9F-2CC112B70732}"/>
              </a:ext>
            </a:extLst>
          </p:cNvPr>
          <p:cNvSpPr txBox="1">
            <a:spLocks/>
          </p:cNvSpPr>
          <p:nvPr/>
        </p:nvSpPr>
        <p:spPr>
          <a:xfrm>
            <a:off x="0" y="22436"/>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Information Technology &amp; Cyber Security</a:t>
            </a:r>
          </a:p>
        </p:txBody>
      </p:sp>
    </p:spTree>
    <p:extLst>
      <p:ext uri="{BB962C8B-B14F-4D97-AF65-F5344CB8AC3E}">
        <p14:creationId xmlns:p14="http://schemas.microsoft.com/office/powerpoint/2010/main" val="979936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9A28C1-F529-025C-6873-1CAE3E354D26}"/>
              </a:ext>
            </a:extLst>
          </p:cNvPr>
          <p:cNvSpPr txBox="1">
            <a:spLocks/>
          </p:cNvSpPr>
          <p:nvPr/>
        </p:nvSpPr>
        <p:spPr>
          <a:xfrm>
            <a:off x="0" y="22436"/>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Information Technology &amp; Cyber Security : Cyber Security Audit</a:t>
            </a:r>
          </a:p>
        </p:txBody>
      </p:sp>
      <p:sp>
        <p:nvSpPr>
          <p:cNvPr id="7" name="TextBox 6">
            <a:extLst>
              <a:ext uri="{FF2B5EF4-FFF2-40B4-BE49-F238E27FC236}">
                <a16:creationId xmlns:a16="http://schemas.microsoft.com/office/drawing/2014/main" id="{C1D27E5B-6FBF-7F37-731D-27375419192B}"/>
              </a:ext>
            </a:extLst>
          </p:cNvPr>
          <p:cNvSpPr txBox="1"/>
          <p:nvPr/>
        </p:nvSpPr>
        <p:spPr>
          <a:xfrm>
            <a:off x="0" y="579998"/>
            <a:ext cx="12191998" cy="8309967"/>
          </a:xfrm>
          <a:prstGeom prst="rect">
            <a:avLst/>
          </a:prstGeom>
          <a:noFill/>
        </p:spPr>
        <p:txBody>
          <a:bodyPr wrap="square">
            <a:spAutoFit/>
          </a:bodyPr>
          <a:lstStyle/>
          <a:p>
            <a:pPr marL="342900" indent="-342900">
              <a:buAutoNum type="alphaLcPeriod"/>
            </a:pPr>
            <a:r>
              <a:rPr lang="en-IN" sz="2400" b="1" dirty="0">
                <a:solidFill>
                  <a:srgbClr val="000000"/>
                </a:solidFill>
                <a:latin typeface="Roboto" panose="02000000000000000000" pitchFamily="2" charset="0"/>
              </a:rPr>
              <a:t>Define scope of Audit</a:t>
            </a:r>
          </a:p>
          <a:p>
            <a:pPr marL="342900" indent="-342900">
              <a:buAutoNum type="alphaLcPeriod"/>
            </a:pPr>
            <a:endParaRPr lang="en-IN" sz="2400" b="1" dirty="0">
              <a:solidFill>
                <a:srgbClr val="000000"/>
              </a:solidFill>
              <a:latin typeface="Roboto" panose="02000000000000000000" pitchFamily="2" charset="0"/>
            </a:endParaRPr>
          </a:p>
          <a:p>
            <a:r>
              <a:rPr lang="en-IN" sz="2400" dirty="0"/>
              <a:t>b.</a:t>
            </a:r>
            <a:r>
              <a:rPr lang="en-IN" sz="2400" b="1" dirty="0"/>
              <a:t> Network access rights , Cyber Security Policies , Tools and resource requirement</a:t>
            </a:r>
          </a:p>
          <a:p>
            <a:endParaRPr lang="en-IN" sz="2400" b="1" dirty="0"/>
          </a:p>
          <a:p>
            <a:r>
              <a:rPr lang="en-IN" sz="2400" b="1" dirty="0"/>
              <a:t>c. Understand relevant compliance standards</a:t>
            </a:r>
          </a:p>
          <a:p>
            <a:endParaRPr lang="en-IN" sz="2400" b="1" dirty="0"/>
          </a:p>
          <a:p>
            <a:r>
              <a:rPr lang="en-IN" sz="2400" b="1" dirty="0"/>
              <a:t>d. Detail Network structure for vulnerability assessment</a:t>
            </a:r>
          </a:p>
          <a:p>
            <a:endParaRPr lang="en-IN" sz="2400" b="1" dirty="0"/>
          </a:p>
          <a:p>
            <a:r>
              <a:rPr lang="en-IN" sz="2400" b="1" dirty="0"/>
              <a:t>e. Understanding Business processes involved, the compliance risks of each process, possible attacks, and laws &amp; regulations</a:t>
            </a:r>
          </a:p>
          <a:p>
            <a:endParaRPr lang="en-IN" sz="2400" b="1" dirty="0"/>
          </a:p>
          <a:p>
            <a:r>
              <a:rPr lang="en-IN" sz="2400" b="1" dirty="0"/>
              <a:t>f. Evaluation of the performance of current security measures</a:t>
            </a:r>
          </a:p>
          <a:p>
            <a:endParaRPr lang="en-IN" sz="2400" b="1" dirty="0"/>
          </a:p>
          <a:p>
            <a:r>
              <a:rPr lang="en-IN" sz="2400" b="1" dirty="0"/>
              <a:t>g. Security risk responses and prioritization</a:t>
            </a:r>
          </a:p>
          <a:p>
            <a:endParaRPr lang="en-IN" sz="2400" b="1" dirty="0"/>
          </a:p>
          <a:p>
            <a:r>
              <a:rPr lang="en-IN" sz="2400" b="1" dirty="0"/>
              <a:t>h. Cyber Security audit and frequency</a:t>
            </a:r>
          </a:p>
          <a:p>
            <a:endParaRPr lang="en-IN" sz="2400" b="1" dirty="0">
              <a:solidFill>
                <a:srgbClr val="000000"/>
              </a:solidFill>
              <a:latin typeface="Roboto" panose="02000000000000000000" pitchFamily="2" charset="0"/>
            </a:endParaRPr>
          </a:p>
          <a:p>
            <a:endParaRPr lang="en-IN" b="1" dirty="0">
              <a:solidFill>
                <a:srgbClr val="000000"/>
              </a:solidFill>
              <a:latin typeface="Roboto" panose="02000000000000000000" pitchFamily="2" charset="0"/>
            </a:endParaRPr>
          </a:p>
          <a:p>
            <a:endParaRPr lang="en-IN" b="1" dirty="0">
              <a:solidFill>
                <a:srgbClr val="000000"/>
              </a:solidFill>
              <a:latin typeface="Roboto" panose="02000000000000000000" pitchFamily="2" charset="0"/>
            </a:endParaRPr>
          </a:p>
          <a:p>
            <a:endParaRPr lang="en-IN" b="1" dirty="0">
              <a:solidFill>
                <a:srgbClr val="000000"/>
              </a:solidFill>
              <a:latin typeface="Roboto" panose="02000000000000000000" pitchFamily="2" charset="0"/>
            </a:endParaRPr>
          </a:p>
          <a:p>
            <a:endParaRPr lang="en-IN" b="1" dirty="0">
              <a:solidFill>
                <a:srgbClr val="000000"/>
              </a:solidFill>
              <a:latin typeface="Roboto" panose="02000000000000000000" pitchFamily="2" charset="0"/>
            </a:endParaRPr>
          </a:p>
          <a:p>
            <a:endParaRPr lang="en-IN" b="1" dirty="0">
              <a:solidFill>
                <a:srgbClr val="000000"/>
              </a:solidFill>
              <a:latin typeface="Roboto" panose="02000000000000000000" pitchFamily="2" charset="0"/>
            </a:endParaRPr>
          </a:p>
          <a:p>
            <a:endParaRPr lang="en-IN" b="1" dirty="0">
              <a:solidFill>
                <a:srgbClr val="000000"/>
              </a:solidFill>
              <a:latin typeface="Roboto" panose="02000000000000000000" pitchFamily="2" charset="0"/>
            </a:endParaRPr>
          </a:p>
          <a:p>
            <a:endParaRPr lang="en-US" dirty="0"/>
          </a:p>
        </p:txBody>
      </p:sp>
    </p:spTree>
    <p:extLst>
      <p:ext uri="{BB962C8B-B14F-4D97-AF65-F5344CB8AC3E}">
        <p14:creationId xmlns:p14="http://schemas.microsoft.com/office/powerpoint/2010/main" val="3654094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6A95B8-D742-5384-DACA-665E23B65609}"/>
              </a:ext>
            </a:extLst>
          </p:cNvPr>
          <p:cNvSpPr txBox="1">
            <a:spLocks/>
          </p:cNvSpPr>
          <p:nvPr/>
        </p:nvSpPr>
        <p:spPr>
          <a:xfrm>
            <a:off x="0" y="0"/>
            <a:ext cx="12192000" cy="721247"/>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Data Mining - Definition</a:t>
            </a:r>
          </a:p>
        </p:txBody>
      </p:sp>
      <p:sp>
        <p:nvSpPr>
          <p:cNvPr id="8" name="TextBox 7">
            <a:extLst>
              <a:ext uri="{FF2B5EF4-FFF2-40B4-BE49-F238E27FC236}">
                <a16:creationId xmlns:a16="http://schemas.microsoft.com/office/drawing/2014/main" id="{897D01CD-F412-B16D-FE80-85532EA60C0F}"/>
              </a:ext>
            </a:extLst>
          </p:cNvPr>
          <p:cNvSpPr txBox="1"/>
          <p:nvPr/>
        </p:nvSpPr>
        <p:spPr>
          <a:xfrm>
            <a:off x="0" y="721247"/>
            <a:ext cx="12192000" cy="4832092"/>
          </a:xfrm>
          <a:prstGeom prst="rect">
            <a:avLst/>
          </a:prstGeom>
          <a:noFill/>
        </p:spPr>
        <p:txBody>
          <a:bodyPr wrap="square">
            <a:spAutoFit/>
          </a:bodyPr>
          <a:lstStyle/>
          <a:p>
            <a:pPr algn="just"/>
            <a:r>
              <a:rPr lang="en-IN" sz="2800" b="1" i="0" dirty="0">
                <a:solidFill>
                  <a:srgbClr val="202122"/>
                </a:solidFill>
                <a:effectLst/>
              </a:rPr>
              <a:t>Data mining is the process of extracting and discovering patterns in large </a:t>
            </a:r>
            <a:r>
              <a:rPr lang="en-IN" sz="2800" b="1" i="0" u="none" strike="noStrike" dirty="0">
                <a:solidFill>
                  <a:srgbClr val="0645AD"/>
                </a:solidFill>
                <a:effectLst/>
                <a:hlinkClick r:id="rId2" tooltip="Data set"/>
              </a:rPr>
              <a:t>data sets</a:t>
            </a:r>
            <a:r>
              <a:rPr lang="en-IN" sz="2800" b="1" i="0" dirty="0">
                <a:solidFill>
                  <a:srgbClr val="202122"/>
                </a:solidFill>
                <a:effectLst/>
              </a:rPr>
              <a:t> involving methods at the intersection of </a:t>
            </a:r>
            <a:r>
              <a:rPr lang="en-IN" sz="2800" b="1" i="0" u="none" strike="noStrike" dirty="0">
                <a:solidFill>
                  <a:srgbClr val="0645AD"/>
                </a:solidFill>
                <a:effectLst/>
                <a:hlinkClick r:id="rId3" tooltip="Machine learning"/>
              </a:rPr>
              <a:t>machine learning</a:t>
            </a:r>
            <a:r>
              <a:rPr lang="en-IN" sz="2800" b="1" i="0" dirty="0">
                <a:solidFill>
                  <a:srgbClr val="202122"/>
                </a:solidFill>
                <a:effectLst/>
              </a:rPr>
              <a:t>, </a:t>
            </a:r>
            <a:r>
              <a:rPr lang="en-IN" sz="2800" b="1" i="0" u="none" strike="noStrike" dirty="0">
                <a:solidFill>
                  <a:srgbClr val="0645AD"/>
                </a:solidFill>
                <a:effectLst/>
                <a:hlinkClick r:id="rId4" tooltip="Statistics"/>
              </a:rPr>
              <a:t>statistics</a:t>
            </a:r>
            <a:r>
              <a:rPr lang="en-IN" sz="2800" b="1" i="0" dirty="0">
                <a:solidFill>
                  <a:srgbClr val="202122"/>
                </a:solidFill>
                <a:effectLst/>
              </a:rPr>
              <a:t>, and </a:t>
            </a:r>
            <a:r>
              <a:rPr lang="en-IN" sz="2800" b="1" i="0" u="none" strike="noStrike" dirty="0">
                <a:solidFill>
                  <a:srgbClr val="0645AD"/>
                </a:solidFill>
                <a:effectLst/>
                <a:hlinkClick r:id="rId5" tooltip="Database system"/>
              </a:rPr>
              <a:t>database systems</a:t>
            </a:r>
            <a:r>
              <a:rPr lang="en-IN" sz="2800" b="1" i="0" dirty="0">
                <a:solidFill>
                  <a:srgbClr val="202122"/>
                </a:solidFill>
                <a:effectLst/>
              </a:rPr>
              <a:t>. Data mining is an </a:t>
            </a:r>
            <a:r>
              <a:rPr lang="en-IN" sz="2800" b="1" i="0" u="none" strike="noStrike" dirty="0">
                <a:solidFill>
                  <a:srgbClr val="0645AD"/>
                </a:solidFill>
                <a:effectLst/>
                <a:hlinkClick r:id="rId6" tooltip="Interdisciplinary"/>
              </a:rPr>
              <a:t>interdisciplinary</a:t>
            </a:r>
            <a:r>
              <a:rPr lang="en-IN" sz="2800" b="1" i="0" dirty="0">
                <a:solidFill>
                  <a:srgbClr val="202122"/>
                </a:solidFill>
                <a:effectLst/>
              </a:rPr>
              <a:t> subfield of </a:t>
            </a:r>
            <a:r>
              <a:rPr lang="en-IN" sz="2800" b="1" i="0" u="none" strike="noStrike" dirty="0">
                <a:solidFill>
                  <a:srgbClr val="0645AD"/>
                </a:solidFill>
                <a:effectLst/>
                <a:hlinkClick r:id="rId7" tooltip="Computer science"/>
              </a:rPr>
              <a:t>computer science</a:t>
            </a:r>
            <a:r>
              <a:rPr lang="en-IN" sz="2800" b="1" i="0" dirty="0">
                <a:solidFill>
                  <a:srgbClr val="202122"/>
                </a:solidFill>
                <a:effectLst/>
              </a:rPr>
              <a:t> and </a:t>
            </a:r>
            <a:r>
              <a:rPr lang="en-IN" sz="2800" b="1" i="0" u="none" strike="noStrike" dirty="0">
                <a:solidFill>
                  <a:srgbClr val="0645AD"/>
                </a:solidFill>
                <a:effectLst/>
                <a:hlinkClick r:id="rId4" tooltip="Statistics"/>
              </a:rPr>
              <a:t>statistics</a:t>
            </a:r>
            <a:r>
              <a:rPr lang="en-IN" sz="2800" b="1" i="0" dirty="0">
                <a:solidFill>
                  <a:srgbClr val="202122"/>
                </a:solidFill>
                <a:effectLst/>
              </a:rPr>
              <a:t> with an overall goal of extracting information (with intelligent methods) from a data set and transforming the information into a comprehensible structure for further use. Data mining is the analysis step of the "knowledge discovery in databases" process, or KDD. Aside from the raw analysis step, it also involves database and </a:t>
            </a:r>
            <a:r>
              <a:rPr lang="en-IN" sz="2800" b="1" i="0" u="none" strike="noStrike" dirty="0">
                <a:solidFill>
                  <a:srgbClr val="0645AD"/>
                </a:solidFill>
                <a:effectLst/>
                <a:hlinkClick r:id="rId8" tooltip="Data management"/>
              </a:rPr>
              <a:t>data management</a:t>
            </a:r>
            <a:r>
              <a:rPr lang="en-IN" sz="2800" b="1" i="0" dirty="0">
                <a:solidFill>
                  <a:srgbClr val="202122"/>
                </a:solidFill>
                <a:effectLst/>
              </a:rPr>
              <a:t> aspects, </a:t>
            </a:r>
            <a:r>
              <a:rPr lang="en-IN" sz="2800" b="1" i="0" u="none" strike="noStrike" dirty="0">
                <a:solidFill>
                  <a:srgbClr val="0645AD"/>
                </a:solidFill>
                <a:effectLst/>
                <a:hlinkClick r:id="rId9" tooltip="Data pre-processing"/>
              </a:rPr>
              <a:t>data pre-processing,model and inference </a:t>
            </a:r>
            <a:r>
              <a:rPr lang="en-IN" sz="2800" b="1" i="0" dirty="0">
                <a:solidFill>
                  <a:srgbClr val="202122"/>
                </a:solidFill>
                <a:effectLst/>
              </a:rPr>
              <a:t>considerations, interestingness metrics, </a:t>
            </a:r>
            <a:r>
              <a:rPr lang="en-IN" sz="2800" b="1" i="0" u="none" strike="noStrike" dirty="0">
                <a:solidFill>
                  <a:srgbClr val="0645AD"/>
                </a:solidFill>
                <a:effectLst/>
                <a:hlinkClick r:id="rId10" tooltip="Computational complexity theory"/>
              </a:rPr>
              <a:t>complexity</a:t>
            </a:r>
            <a:r>
              <a:rPr lang="en-IN" sz="2800" b="1" i="0" dirty="0">
                <a:solidFill>
                  <a:srgbClr val="202122"/>
                </a:solidFill>
                <a:effectLst/>
              </a:rPr>
              <a:t> considerations, post-processing of discovered structures, </a:t>
            </a:r>
            <a:r>
              <a:rPr lang="en-IN" sz="2800" b="1" i="0" u="none" strike="noStrike" dirty="0">
                <a:solidFill>
                  <a:srgbClr val="0645AD"/>
                </a:solidFill>
                <a:effectLst/>
                <a:hlinkClick r:id="rId11" tooltip="Data visualization"/>
              </a:rPr>
              <a:t>visualization</a:t>
            </a:r>
            <a:r>
              <a:rPr lang="en-IN" sz="2800" b="1" i="0" dirty="0">
                <a:solidFill>
                  <a:srgbClr val="202122"/>
                </a:solidFill>
                <a:effectLst/>
              </a:rPr>
              <a:t>, and </a:t>
            </a:r>
            <a:r>
              <a:rPr lang="en-IN" sz="2800" b="1" i="0" u="none" strike="noStrike" dirty="0">
                <a:solidFill>
                  <a:srgbClr val="0645AD"/>
                </a:solidFill>
                <a:effectLst/>
                <a:hlinkClick r:id="rId12" tooltip="Online algorithm"/>
              </a:rPr>
              <a:t>online updating</a:t>
            </a:r>
            <a:r>
              <a:rPr lang="en-IN" sz="2800" b="1" i="0" dirty="0">
                <a:solidFill>
                  <a:srgbClr val="202122"/>
                </a:solidFill>
                <a:effectLst/>
              </a:rPr>
              <a:t>.</a:t>
            </a:r>
            <a:r>
              <a:rPr lang="en-IN" sz="2800" b="1" baseline="30000" dirty="0">
                <a:solidFill>
                  <a:srgbClr val="0645AD"/>
                </a:solidFill>
              </a:rPr>
              <a:t> ( Wikipedia)</a:t>
            </a:r>
            <a:endParaRPr lang="en-US" sz="2800" b="1" dirty="0"/>
          </a:p>
        </p:txBody>
      </p:sp>
    </p:spTree>
    <p:extLst>
      <p:ext uri="{BB962C8B-B14F-4D97-AF65-F5344CB8AC3E}">
        <p14:creationId xmlns:p14="http://schemas.microsoft.com/office/powerpoint/2010/main" val="2379337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D99DA3-D0F4-F1E5-D7AC-936837044CC6}"/>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Data Mining : Stages</a:t>
            </a:r>
          </a:p>
        </p:txBody>
      </p:sp>
      <p:pic>
        <p:nvPicPr>
          <p:cNvPr id="5122" name="Picture 2" descr="DATA MINING TECHNIQUES. What is data mining? | by Tanmay Terkhedkar | Medium">
            <a:extLst>
              <a:ext uri="{FF2B5EF4-FFF2-40B4-BE49-F238E27FC236}">
                <a16:creationId xmlns:a16="http://schemas.microsoft.com/office/drawing/2014/main" id="{C12EE719-55DC-3943-5282-D26557E3F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848"/>
            <a:ext cx="7272338" cy="62778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5B3FD0-7866-8DBA-6C5D-EB0F7CBDBC99}"/>
              </a:ext>
            </a:extLst>
          </p:cNvPr>
          <p:cNvSpPr txBox="1"/>
          <p:nvPr/>
        </p:nvSpPr>
        <p:spPr>
          <a:xfrm>
            <a:off x="7272338" y="568847"/>
            <a:ext cx="4919662" cy="9092233"/>
          </a:xfrm>
          <a:prstGeom prst="rect">
            <a:avLst/>
          </a:prstGeom>
          <a:noFill/>
        </p:spPr>
        <p:txBody>
          <a:bodyPr wrap="square">
            <a:spAutoFit/>
          </a:bodyPr>
          <a:lstStyle/>
          <a:p>
            <a:pPr marL="457200" indent="-457200" algn="just">
              <a:spcBef>
                <a:spcPts val="1650"/>
              </a:spcBef>
              <a:spcAft>
                <a:spcPts val="825"/>
              </a:spcAft>
              <a:buAutoNum type="alphaUcPeriod"/>
            </a:pPr>
            <a:r>
              <a:rPr lang="en-IN" sz="2000" b="1" dirty="0"/>
              <a:t>Identification of Objective is Business Goal </a:t>
            </a:r>
            <a:r>
              <a:rPr lang="en-US" sz="2000" b="1" dirty="0">
                <a:ea typeface="Times New Roman" panose="02020603050405020304" pitchFamily="18" charset="0"/>
                <a:cs typeface="Times New Roman" panose="02020603050405020304" pitchFamily="18" charset="0"/>
              </a:rPr>
              <a:t>What business problem are you trying to solve ? How are those selected business goals translate into specific data mining project goals? </a:t>
            </a:r>
          </a:p>
          <a:p>
            <a:pPr marL="457200" indent="-457200" algn="just">
              <a:spcBef>
                <a:spcPts val="1650"/>
              </a:spcBef>
              <a:spcAft>
                <a:spcPts val="825"/>
              </a:spcAft>
              <a:buAutoNum type="alphaUcPeriod"/>
            </a:pPr>
            <a:r>
              <a:rPr lang="en-US" sz="2000" b="1" dirty="0">
                <a:ea typeface="Times New Roman" panose="02020603050405020304" pitchFamily="18" charset="0"/>
                <a:cs typeface="Times New Roman" panose="02020603050405020304" pitchFamily="18" charset="0"/>
              </a:rPr>
              <a:t>The answer to this question will lead to discovering what data sets may be needed. </a:t>
            </a:r>
          </a:p>
          <a:p>
            <a:pPr marL="457200" indent="-457200" algn="just">
              <a:spcBef>
                <a:spcPts val="1650"/>
              </a:spcBef>
              <a:spcAft>
                <a:spcPts val="825"/>
              </a:spcAft>
              <a:buAutoNum type="alphaUcPeriod"/>
            </a:pPr>
            <a:r>
              <a:rPr lang="en-IN" sz="2000" b="1" dirty="0">
                <a:ea typeface="Times New Roman" panose="02020603050405020304" pitchFamily="18" charset="0"/>
                <a:cs typeface="Times New Roman" panose="02020603050405020304" pitchFamily="18" charset="0"/>
              </a:rPr>
              <a:t>Data identification</a:t>
            </a:r>
            <a:r>
              <a:rPr lang="en-US" sz="2000" b="1" dirty="0"/>
              <a:t> will give an idea of how much data preparation and pre-processing may be required.</a:t>
            </a:r>
            <a:r>
              <a:rPr lang="en-IN" sz="2000" b="1" dirty="0"/>
              <a:t> </a:t>
            </a:r>
          </a:p>
          <a:p>
            <a:pPr marL="457200" indent="-457200" algn="just">
              <a:spcBef>
                <a:spcPts val="1650"/>
              </a:spcBef>
              <a:spcAft>
                <a:spcPts val="825"/>
              </a:spcAft>
              <a:buAutoNum type="alphaUcPeriod"/>
            </a:pPr>
            <a:r>
              <a:rPr lang="en-US" sz="2000" b="1" dirty="0"/>
              <a:t>Using tools, build the model and assess initial results. Modeling itself may comprise of multiple steps with respect to describing the data. </a:t>
            </a:r>
          </a:p>
          <a:p>
            <a:pPr marL="457200" indent="-457200" algn="just">
              <a:spcBef>
                <a:spcPts val="1650"/>
              </a:spcBef>
              <a:spcAft>
                <a:spcPts val="825"/>
              </a:spcAft>
              <a:buAutoNum type="alphaUcPeriod"/>
            </a:pPr>
            <a:r>
              <a:rPr lang="en-US" sz="2000" b="1" dirty="0"/>
              <a:t>Present results.</a:t>
            </a:r>
            <a:endParaRPr lang="en-US" sz="2000" b="1" dirty="0">
              <a:ea typeface="Times New Roman" panose="02020603050405020304" pitchFamily="18" charset="0"/>
              <a:cs typeface="Times New Roman" panose="02020603050405020304" pitchFamily="18" charset="0"/>
            </a:endParaRPr>
          </a:p>
          <a:p>
            <a:pPr algn="just">
              <a:spcBef>
                <a:spcPts val="1650"/>
              </a:spcBef>
              <a:spcAft>
                <a:spcPts val="825"/>
              </a:spcAft>
            </a:pPr>
            <a:endParaRPr lang="en-IN" sz="2000" b="1" dirty="0">
              <a:ea typeface="Times New Roman" panose="02020603050405020304" pitchFamily="18" charset="0"/>
              <a:cs typeface="Times New Roman" panose="02020603050405020304" pitchFamily="18" charset="0"/>
            </a:endParaRPr>
          </a:p>
          <a:p>
            <a:pPr algn="just">
              <a:lnSpc>
                <a:spcPts val="1800"/>
              </a:lnSpc>
              <a:spcAft>
                <a:spcPts val="2625"/>
              </a:spcAft>
            </a:pPr>
            <a:endParaRPr lang="en-US" sz="2000" b="1" dirty="0"/>
          </a:p>
          <a:p>
            <a:pPr algn="just">
              <a:lnSpc>
                <a:spcPts val="1800"/>
              </a:lnSpc>
              <a:spcAft>
                <a:spcPts val="2625"/>
              </a:spcAft>
            </a:pPr>
            <a:r>
              <a:rPr lang="en-US" sz="2000" b="1" dirty="0"/>
              <a:t> </a:t>
            </a:r>
            <a:endParaRPr lang="en-IN" sz="2000" b="1" dirty="0">
              <a:solidFill>
                <a:srgbClr val="666666"/>
              </a:solidFill>
              <a:ea typeface="Times New Roman" panose="02020603050405020304" pitchFamily="18" charset="0"/>
              <a:cs typeface="Times New Roman" panose="02020603050405020304" pitchFamily="18" charset="0"/>
            </a:endParaRPr>
          </a:p>
          <a:p>
            <a:pPr algn="just">
              <a:lnSpc>
                <a:spcPts val="1800"/>
              </a:lnSpc>
              <a:spcAft>
                <a:spcPts val="2625"/>
              </a:spcAft>
            </a:pPr>
            <a:endParaRPr lang="en-IN" sz="2000" b="1" dirty="0">
              <a:solidFill>
                <a:srgbClr val="666666"/>
              </a:solidFill>
              <a:ea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515631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3B7721-6EE7-6D7F-23E3-B7A2940A9F84}"/>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Data Mining</a:t>
            </a:r>
          </a:p>
        </p:txBody>
      </p:sp>
      <p:pic>
        <p:nvPicPr>
          <p:cNvPr id="3074" name="Picture 2">
            <a:extLst>
              <a:ext uri="{FF2B5EF4-FFF2-40B4-BE49-F238E27FC236}">
                <a16:creationId xmlns:a16="http://schemas.microsoft.com/office/drawing/2014/main" id="{3FD403AD-BCE0-8E3A-4E70-2A6EE3E00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
          <a:stretch/>
        </p:blipFill>
        <p:spPr bwMode="auto">
          <a:xfrm>
            <a:off x="-1" y="568846"/>
            <a:ext cx="12191997" cy="627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27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9158F6-262E-B6C5-798D-D50DCC3D37BB}"/>
              </a:ext>
            </a:extLst>
          </p:cNvPr>
          <p:cNvSpPr txBox="1">
            <a:spLocks/>
          </p:cNvSpPr>
          <p:nvPr/>
        </p:nvSpPr>
        <p:spPr>
          <a:xfrm>
            <a:off x="0" y="11285"/>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Data Mining – Few words on Techniques</a:t>
            </a:r>
          </a:p>
        </p:txBody>
      </p:sp>
      <p:sp>
        <p:nvSpPr>
          <p:cNvPr id="9" name="TextBox 8">
            <a:extLst>
              <a:ext uri="{FF2B5EF4-FFF2-40B4-BE49-F238E27FC236}">
                <a16:creationId xmlns:a16="http://schemas.microsoft.com/office/drawing/2014/main" id="{424C3F31-4C37-4A87-E6DF-DAEE87F0CBE6}"/>
              </a:ext>
            </a:extLst>
          </p:cNvPr>
          <p:cNvSpPr txBox="1"/>
          <p:nvPr/>
        </p:nvSpPr>
        <p:spPr>
          <a:xfrm>
            <a:off x="0" y="568847"/>
            <a:ext cx="12191998" cy="6288901"/>
          </a:xfrm>
          <a:prstGeom prst="rect">
            <a:avLst/>
          </a:prstGeom>
          <a:noFill/>
        </p:spPr>
        <p:txBody>
          <a:bodyPr wrap="square">
            <a:spAutoFit/>
          </a:bodyPr>
          <a:lstStyle/>
          <a:p>
            <a:endParaRPr lang="en-IN" sz="3200" b="1" baseline="30000" dirty="0">
              <a:solidFill>
                <a:srgbClr val="0645AD"/>
              </a:solidFill>
              <a:cs typeface="Arial" panose="020B0604020202020204" pitchFamily="34" charset="0"/>
            </a:endParaRPr>
          </a:p>
          <a:p>
            <a:r>
              <a:rPr lang="en-IN" sz="3200" b="1" baseline="30000" dirty="0">
                <a:solidFill>
                  <a:srgbClr val="0645AD"/>
                </a:solidFill>
                <a:cs typeface="Arial" panose="020B0604020202020204" pitchFamily="34" charset="0"/>
              </a:rPr>
              <a:t>1. Classification used to segregate data in different logical classes.</a:t>
            </a:r>
          </a:p>
          <a:p>
            <a:r>
              <a:rPr lang="en-IN" sz="3200" b="1" baseline="30000" dirty="0">
                <a:solidFill>
                  <a:srgbClr val="0645AD"/>
                </a:solidFill>
                <a:cs typeface="Arial" panose="020B0604020202020204" pitchFamily="34" charset="0"/>
              </a:rPr>
              <a:t>2. Clustering of Data used to identify inputs which are like each other.</a:t>
            </a:r>
          </a:p>
          <a:p>
            <a:pPr algn="just"/>
            <a:r>
              <a:rPr lang="en-IN" sz="3200" b="1" baseline="30000" dirty="0">
                <a:solidFill>
                  <a:srgbClr val="0645AD"/>
                </a:solidFill>
                <a:cs typeface="Arial" panose="020B0604020202020204" pitchFamily="34" charset="0"/>
              </a:rPr>
              <a:t>3. Regression is a data mining technique which </a:t>
            </a:r>
            <a:r>
              <a:rPr lang="en-IN" sz="3200" b="1" baseline="30000" dirty="0" err="1">
                <a:solidFill>
                  <a:srgbClr val="0645AD"/>
                </a:solidFill>
                <a:cs typeface="Arial" panose="020B0604020202020204" pitchFamily="34" charset="0"/>
              </a:rPr>
              <a:t>analyze</a:t>
            </a:r>
            <a:r>
              <a:rPr lang="en-IN" sz="3200" b="1" baseline="30000" dirty="0">
                <a:solidFill>
                  <a:srgbClr val="0645AD"/>
                </a:solidFill>
                <a:cs typeface="Arial" panose="020B0604020202020204" pitchFamily="34" charset="0"/>
              </a:rPr>
              <a:t> the relationship between variables. Regression analysis is also used to foresee the future value of a specific entity ( the given feature could be linear or non-liner). Regression techniques are rather advantageous , due to the power of neural networks which is a unique method that emulates the neural signals in brain. Ultimately the goal of regression is to show the links between two pieces of information in one set.</a:t>
            </a:r>
          </a:p>
          <a:p>
            <a:pPr algn="just"/>
            <a:r>
              <a:rPr lang="en-IN" sz="3200" b="1" baseline="30000" dirty="0">
                <a:solidFill>
                  <a:srgbClr val="0645AD"/>
                </a:solidFill>
                <a:cs typeface="Arial" panose="020B0604020202020204" pitchFamily="34" charset="0"/>
              </a:rPr>
              <a:t>4.Association rule is a technique that helps find the connection between two or more items </a:t>
            </a:r>
            <a:r>
              <a:rPr lang="en-IN" sz="3200" b="1" baseline="30000" dirty="0" err="1">
                <a:solidFill>
                  <a:srgbClr val="0645AD"/>
                </a:solidFill>
                <a:cs typeface="Arial" panose="020B0604020202020204" pitchFamily="34" charset="0"/>
              </a:rPr>
              <a:t>e.g</a:t>
            </a:r>
            <a:r>
              <a:rPr lang="en-IN" sz="3200" b="1" baseline="30000" dirty="0">
                <a:solidFill>
                  <a:srgbClr val="0645AD"/>
                </a:solidFill>
                <a:cs typeface="Arial" panose="020B0604020202020204" pitchFamily="34" charset="0"/>
              </a:rPr>
              <a:t> Customers frequently buy together.</a:t>
            </a:r>
          </a:p>
          <a:p>
            <a:pPr algn="just"/>
            <a:r>
              <a:rPr lang="en-IN" sz="3200" b="1" baseline="30000" dirty="0">
                <a:solidFill>
                  <a:srgbClr val="0645AD"/>
                </a:solidFill>
                <a:cs typeface="Arial" panose="020B0604020202020204" pitchFamily="34" charset="0"/>
              </a:rPr>
              <a:t>5. Outlier detection is a type of data mining technique, referring  to observation of data items in the data set which do not match expected pattern or behaviour.  </a:t>
            </a:r>
          </a:p>
          <a:p>
            <a:pPr algn="just"/>
            <a:r>
              <a:rPr lang="en-IN" sz="3200" b="1" baseline="30000" dirty="0">
                <a:solidFill>
                  <a:srgbClr val="0645AD"/>
                </a:solidFill>
                <a:cs typeface="Arial" panose="020B0604020202020204" pitchFamily="34" charset="0"/>
              </a:rPr>
              <a:t>6. Sequential pattern is a data mining technique that helps to create or find similar trends in transaction data for certain time period with historical transaction date, </a:t>
            </a:r>
            <a:r>
              <a:rPr lang="en-IN" sz="3200" b="1" baseline="30000" dirty="0" err="1">
                <a:solidFill>
                  <a:srgbClr val="0645AD"/>
                </a:solidFill>
                <a:cs typeface="Arial" panose="020B0604020202020204" pitchFamily="34" charset="0"/>
              </a:rPr>
              <a:t>e.g</a:t>
            </a:r>
            <a:r>
              <a:rPr lang="en-IN" sz="3200" b="1" baseline="30000" dirty="0">
                <a:solidFill>
                  <a:srgbClr val="0645AD"/>
                </a:solidFill>
                <a:cs typeface="Arial" panose="020B0604020202020204" pitchFamily="34" charset="0"/>
              </a:rPr>
              <a:t> Vendor can identify items that Customers buy in different times of the year.</a:t>
            </a:r>
          </a:p>
          <a:p>
            <a:pPr algn="just"/>
            <a:r>
              <a:rPr lang="en-IN" sz="3200" b="1" baseline="30000" dirty="0">
                <a:solidFill>
                  <a:srgbClr val="0645AD"/>
                </a:solidFill>
                <a:cs typeface="Arial" panose="020B0604020202020204" pitchFamily="34" charset="0"/>
              </a:rPr>
              <a:t>7. Prediction is a data mining technique which is a combination of other data mining techniques like clustering , classification etc. It analyses past elements for predicting a future event. </a:t>
            </a:r>
          </a:p>
          <a:p>
            <a:endParaRPr lang="en-US" sz="4000" dirty="0"/>
          </a:p>
        </p:txBody>
      </p:sp>
    </p:spTree>
    <p:extLst>
      <p:ext uri="{BB962C8B-B14F-4D97-AF65-F5344CB8AC3E}">
        <p14:creationId xmlns:p14="http://schemas.microsoft.com/office/powerpoint/2010/main" val="3862384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02919" y="2244437"/>
          <a:ext cx="10296354" cy="4059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0" y="210457"/>
            <a:ext cx="12192000" cy="66475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T</a:t>
            </a:r>
            <a:r>
              <a:rPr kumimoji="0" lang="en-US" sz="10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HANK </a:t>
            </a:r>
            <a:r>
              <a:rPr kumimoji="0" lang="en-US" sz="12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Y</a:t>
            </a:r>
            <a:r>
              <a:rPr kumimoji="0" lang="en-US" sz="10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rPr>
              <a:t>OU!!</a:t>
            </a:r>
            <a:endParaRPr kumimoji="0" lang="en-IN" sz="10000" b="1" i="1" u="none" strike="noStrike" kern="1200" cap="none" spc="0" normalizeH="0" baseline="0" noProof="0" dirty="0">
              <a:ln>
                <a:noFill/>
              </a:ln>
              <a:solidFill>
                <a:srgbClr val="002060"/>
              </a:solidFill>
              <a:effectLst/>
              <a:uLnTx/>
              <a:uFillTx/>
              <a:latin typeface="Lucida Calligraphy" panose="03010101010101010101" pitchFamily="66" charset="0"/>
              <a:ea typeface="+mn-ea"/>
              <a:cs typeface="+mn-cs"/>
            </a:endParaRPr>
          </a:p>
        </p:txBody>
      </p:sp>
    </p:spTree>
    <p:extLst>
      <p:ext uri="{BB962C8B-B14F-4D97-AF65-F5344CB8AC3E}">
        <p14:creationId xmlns:p14="http://schemas.microsoft.com/office/powerpoint/2010/main" val="7753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EC3AC7-B3F2-4AD6-4FE2-FE6BC9D95CDD}"/>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6" name="Rectangle 48">
            <a:extLst>
              <a:ext uri="{FF2B5EF4-FFF2-40B4-BE49-F238E27FC236}">
                <a16:creationId xmlns:a16="http://schemas.microsoft.com/office/drawing/2014/main" id="{EAA2C270-AADF-2FAE-8E46-C23D590282A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76176" rIns="91440" bIns="38088" numCol="1" anchor="ctr" anchorCtr="0" compatLnSpc="1">
            <a:prstTxWarp prst="textNoShape">
              <a:avLst/>
            </a:prstTxWarp>
            <a:spAutoFit/>
          </a:bodyPr>
          <a:lstStyle/>
          <a:p>
            <a:endParaRPr lang="en-US"/>
          </a:p>
        </p:txBody>
      </p:sp>
      <p:sp>
        <p:nvSpPr>
          <p:cNvPr id="7" name="Rectangle 674">
            <a:extLst>
              <a:ext uri="{FF2B5EF4-FFF2-40B4-BE49-F238E27FC236}">
                <a16:creationId xmlns:a16="http://schemas.microsoft.com/office/drawing/2014/main" id="{DE376DAA-D972-93C8-CDC9-DF7746769DE8}"/>
              </a:ext>
            </a:extLst>
          </p:cNvPr>
          <p:cNvSpPr>
            <a:spLocks noChangeArrowheads="1"/>
          </p:cNvSpPr>
          <p:nvPr/>
        </p:nvSpPr>
        <p:spPr bwMode="auto">
          <a:xfrm>
            <a:off x="0" y="66989325"/>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Process Assurance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75">
            <a:extLst>
              <a:ext uri="{FF2B5EF4-FFF2-40B4-BE49-F238E27FC236}">
                <a16:creationId xmlns:a16="http://schemas.microsoft.com/office/drawing/2014/main" id="{EB99FD57-B2D1-C3D1-0E0F-ECE6A66F937C}"/>
              </a:ext>
            </a:extLst>
          </p:cNvPr>
          <p:cNvSpPr>
            <a:spLocks noChangeArrowheads="1"/>
          </p:cNvSpPr>
          <p:nvPr/>
        </p:nvSpPr>
        <p:spPr bwMode="auto">
          <a:xfrm>
            <a:off x="0" y="82715100"/>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Management &amp; Learning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76">
            <a:extLst>
              <a:ext uri="{FF2B5EF4-FFF2-40B4-BE49-F238E27FC236}">
                <a16:creationId xmlns:a16="http://schemas.microsoft.com/office/drawing/2014/main" id="{C91DB56C-EDBD-3D5D-B8F8-A3D7FCEC78A1}"/>
              </a:ext>
            </a:extLst>
          </p:cNvPr>
          <p:cNvSpPr>
            <a:spLocks noChangeArrowheads="1"/>
          </p:cNvSpPr>
          <p:nvPr/>
        </p:nvSpPr>
        <p:spPr bwMode="auto">
          <a:xfrm>
            <a:off x="101612700" y="74247375"/>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77">
            <a:extLst>
              <a:ext uri="{FF2B5EF4-FFF2-40B4-BE49-F238E27FC236}">
                <a16:creationId xmlns:a16="http://schemas.microsoft.com/office/drawing/2014/main" id="{F6B3A390-D4B5-CD4E-CFED-92C56DAE9F17}"/>
              </a:ext>
            </a:extLst>
          </p:cNvPr>
          <p:cNvSpPr>
            <a:spLocks noChangeArrowheads="1"/>
          </p:cNvSpPr>
          <p:nvPr/>
        </p:nvSpPr>
        <p:spPr bwMode="auto">
          <a:xfrm>
            <a:off x="101612700" y="8997315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78">
            <a:extLst>
              <a:ext uri="{FF2B5EF4-FFF2-40B4-BE49-F238E27FC236}">
                <a16:creationId xmlns:a16="http://schemas.microsoft.com/office/drawing/2014/main" id="{59955FA7-C9A7-FF47-BBB0-DF4A44589B68}"/>
              </a:ext>
            </a:extLst>
          </p:cNvPr>
          <p:cNvSpPr>
            <a:spLocks noChangeArrowheads="1"/>
          </p:cNvSpPr>
          <p:nvPr/>
        </p:nvSpPr>
        <p:spPr bwMode="auto">
          <a:xfrm>
            <a:off x="101612700" y="6336030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Straight Arrow Connector 679">
            <a:extLst>
              <a:ext uri="{FF2B5EF4-FFF2-40B4-BE49-F238E27FC236}">
                <a16:creationId xmlns:a16="http://schemas.microsoft.com/office/drawing/2014/main" id="{39FCA4A0-2AB2-D133-0384-2D6B9F443481}"/>
              </a:ext>
            </a:extLst>
          </p:cNvPr>
          <p:cNvSpPr>
            <a:spLocks noChangeShapeType="1"/>
          </p:cNvSpPr>
          <p:nvPr/>
        </p:nvSpPr>
        <p:spPr bwMode="auto">
          <a:xfrm rot="5400000" flipH="1" flipV="1">
            <a:off x="8479632" y="83887468"/>
            <a:ext cx="2393950"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80">
            <a:extLst>
              <a:ext uri="{FF2B5EF4-FFF2-40B4-BE49-F238E27FC236}">
                <a16:creationId xmlns:a16="http://schemas.microsoft.com/office/drawing/2014/main" id="{B670E7A5-25FB-7379-153E-C967C791CE7F}"/>
              </a:ext>
            </a:extLst>
          </p:cNvPr>
          <p:cNvSpPr>
            <a:spLocks noChangeArrowheads="1"/>
          </p:cNvSpPr>
          <p:nvPr/>
        </p:nvSpPr>
        <p:spPr bwMode="auto">
          <a:xfrm>
            <a:off x="18145125" y="500284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4" name="Rectangle 681">
            <a:extLst>
              <a:ext uri="{FF2B5EF4-FFF2-40B4-BE49-F238E27FC236}">
                <a16:creationId xmlns:a16="http://schemas.microsoft.com/office/drawing/2014/main" id="{4C8EBE0F-C887-726F-D570-3E55198D88C8}"/>
              </a:ext>
            </a:extLst>
          </p:cNvPr>
          <p:cNvSpPr>
            <a:spLocks noChangeArrowheads="1"/>
          </p:cNvSpPr>
          <p:nvPr/>
        </p:nvSpPr>
        <p:spPr bwMode="auto">
          <a:xfrm>
            <a:off x="33870900" y="85109050"/>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Rectangle 682">
            <a:extLst>
              <a:ext uri="{FF2B5EF4-FFF2-40B4-BE49-F238E27FC236}">
                <a16:creationId xmlns:a16="http://schemas.microsoft.com/office/drawing/2014/main" id="{569B92BF-6A98-7C16-076B-16E16710434D}"/>
              </a:ext>
            </a:extLst>
          </p:cNvPr>
          <p:cNvSpPr>
            <a:spLocks noChangeArrowheads="1"/>
          </p:cNvSpPr>
          <p:nvPr/>
        </p:nvSpPr>
        <p:spPr bwMode="auto">
          <a:xfrm>
            <a:off x="50806350" y="120189625"/>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Rectangle 683">
            <a:extLst>
              <a:ext uri="{FF2B5EF4-FFF2-40B4-BE49-F238E27FC236}">
                <a16:creationId xmlns:a16="http://schemas.microsoft.com/office/drawing/2014/main" id="{5C42DB88-73FB-8BEC-43BB-6C36F443C58D}"/>
              </a:ext>
            </a:extLst>
          </p:cNvPr>
          <p:cNvSpPr>
            <a:spLocks noChangeArrowheads="1"/>
          </p:cNvSpPr>
          <p:nvPr/>
        </p:nvSpPr>
        <p:spPr bwMode="auto">
          <a:xfrm>
            <a:off x="83467575" y="155270200"/>
            <a:ext cx="1814512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7" name="Rectangle 684">
            <a:extLst>
              <a:ext uri="{FF2B5EF4-FFF2-40B4-BE49-F238E27FC236}">
                <a16:creationId xmlns:a16="http://schemas.microsoft.com/office/drawing/2014/main" id="{FCF06F8E-1A8F-A8FF-D74E-04CF0D898B90}"/>
              </a:ext>
            </a:extLst>
          </p:cNvPr>
          <p:cNvSpPr>
            <a:spLocks noChangeArrowheads="1"/>
          </p:cNvSpPr>
          <p:nvPr/>
        </p:nvSpPr>
        <p:spPr bwMode="auto">
          <a:xfrm>
            <a:off x="67741800" y="1903507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8" name="Rectangle 685">
            <a:extLst>
              <a:ext uri="{FF2B5EF4-FFF2-40B4-BE49-F238E27FC236}">
                <a16:creationId xmlns:a16="http://schemas.microsoft.com/office/drawing/2014/main" id="{D7AAEC80-F970-49FF-AC79-7664C6EA6447}"/>
              </a:ext>
            </a:extLst>
          </p:cNvPr>
          <p:cNvSpPr>
            <a:spLocks noChangeArrowheads="1"/>
          </p:cNvSpPr>
          <p:nvPr/>
        </p:nvSpPr>
        <p:spPr bwMode="auto">
          <a:xfrm>
            <a:off x="2419350" y="225431350"/>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9" name="Rectangle 686">
            <a:extLst>
              <a:ext uri="{FF2B5EF4-FFF2-40B4-BE49-F238E27FC236}">
                <a16:creationId xmlns:a16="http://schemas.microsoft.com/office/drawing/2014/main" id="{73B5C1D4-A5CF-7BA9-FFC2-8B7071BBD983}"/>
              </a:ext>
            </a:extLst>
          </p:cNvPr>
          <p:cNvSpPr>
            <a:spLocks noChangeArrowheads="1"/>
          </p:cNvSpPr>
          <p:nvPr/>
        </p:nvSpPr>
        <p:spPr bwMode="auto">
          <a:xfrm>
            <a:off x="0" y="273338925"/>
            <a:ext cx="101612700" cy="4108450"/>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Information Technology Audit/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687">
            <a:extLst>
              <a:ext uri="{FF2B5EF4-FFF2-40B4-BE49-F238E27FC236}">
                <a16:creationId xmlns:a16="http://schemas.microsoft.com/office/drawing/2014/main" id="{C653CD29-5B05-660C-81D3-453173FF119F}"/>
              </a:ext>
            </a:extLst>
          </p:cNvPr>
          <p:cNvSpPr>
            <a:spLocks noChangeArrowheads="1"/>
          </p:cNvSpPr>
          <p:nvPr/>
        </p:nvSpPr>
        <p:spPr bwMode="auto">
          <a:xfrm>
            <a:off x="0" y="2839751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Project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688">
            <a:extLst>
              <a:ext uri="{FF2B5EF4-FFF2-40B4-BE49-F238E27FC236}">
                <a16:creationId xmlns:a16="http://schemas.microsoft.com/office/drawing/2014/main" id="{C41BFFBE-CD25-F4F8-2131-984656325357}"/>
              </a:ext>
            </a:extLst>
          </p:cNvPr>
          <p:cNvSpPr>
            <a:spLocks noChangeArrowheads="1"/>
          </p:cNvSpPr>
          <p:nvPr/>
        </p:nvSpPr>
        <p:spPr bwMode="auto">
          <a:xfrm>
            <a:off x="0" y="2936525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Forensics &amp; Investigations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689">
            <a:extLst>
              <a:ext uri="{FF2B5EF4-FFF2-40B4-BE49-F238E27FC236}">
                <a16:creationId xmlns:a16="http://schemas.microsoft.com/office/drawing/2014/main" id="{B7205A59-8DC6-2633-4EE4-E67512BB4E41}"/>
              </a:ext>
            </a:extLst>
          </p:cNvPr>
          <p:cNvSpPr>
            <a:spLocks noChangeArrowheads="1"/>
          </p:cNvSpPr>
          <p:nvPr/>
        </p:nvSpPr>
        <p:spPr bwMode="auto">
          <a:xfrm>
            <a:off x="0" y="3033299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Compliance &amp; Financial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Shape 23">
            <a:extLst>
              <a:ext uri="{FF2B5EF4-FFF2-40B4-BE49-F238E27FC236}">
                <a16:creationId xmlns:a16="http://schemas.microsoft.com/office/drawing/2014/main" id="{1AAFBF0F-6440-F43D-9976-A3C7D5C6F2BD}"/>
              </a:ext>
            </a:extLst>
          </p:cNvPr>
          <p:cNvSpPr>
            <a:spLocks noChangeShapeType="1"/>
          </p:cNvSpPr>
          <p:nvPr/>
        </p:nvSpPr>
        <p:spPr bwMode="auto">
          <a:xfrm>
            <a:off x="52016025" y="254942975"/>
            <a:ext cx="81653063" cy="71370825"/>
          </a:xfrm>
          <a:prstGeom prst="bentConnector3">
            <a:avLst>
              <a:gd name="adj1" fmla="val 99560"/>
            </a:avLst>
          </a:prstGeom>
          <a:noFill/>
          <a:ln w="22225">
            <a:solidFill>
              <a:srgbClr val="89A4A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Straight Arrow Connector 691">
            <a:extLst>
              <a:ext uri="{FF2B5EF4-FFF2-40B4-BE49-F238E27FC236}">
                <a16:creationId xmlns:a16="http://schemas.microsoft.com/office/drawing/2014/main" id="{7754B270-D3EA-A18E-CB06-F6AC72079329}"/>
              </a:ext>
            </a:extLst>
          </p:cNvPr>
          <p:cNvSpPr>
            <a:spLocks noChangeShapeType="1"/>
          </p:cNvSpPr>
          <p:nvPr/>
        </p:nvSpPr>
        <p:spPr bwMode="auto">
          <a:xfrm flipV="1">
            <a:off x="123915488" y="38558787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92" name="Diagram 692">
            <a:extLst>
              <a:ext uri="{FF2B5EF4-FFF2-40B4-BE49-F238E27FC236}">
                <a16:creationId xmlns:a16="http://schemas.microsoft.com/office/drawing/2014/main" id="{924F0170-E14B-9D7A-4AF0-09C7BF44B02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1738" y="317920688"/>
            <a:ext cx="68248212" cy="195357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693">
            <a:extLst>
              <a:ext uri="{FF2B5EF4-FFF2-40B4-BE49-F238E27FC236}">
                <a16:creationId xmlns:a16="http://schemas.microsoft.com/office/drawing/2014/main" id="{BC4A4B88-23A6-2952-0298-B5A896F1C67C}"/>
              </a:ext>
            </a:extLst>
          </p:cNvPr>
          <p:cNvSpPr>
            <a:spLocks noChangeArrowheads="1"/>
          </p:cNvSpPr>
          <p:nvPr/>
        </p:nvSpPr>
        <p:spPr bwMode="auto">
          <a:xfrm>
            <a:off x="0" y="410036963"/>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694">
            <a:extLst>
              <a:ext uri="{FF2B5EF4-FFF2-40B4-BE49-F238E27FC236}">
                <a16:creationId xmlns:a16="http://schemas.microsoft.com/office/drawing/2014/main" id="{4BFB71CD-D2F9-61D6-DDFF-274C167BE931}"/>
              </a:ext>
            </a:extLst>
          </p:cNvPr>
          <p:cNvSpPr>
            <a:spLocks noChangeArrowheads="1"/>
          </p:cNvSpPr>
          <p:nvPr/>
        </p:nvSpPr>
        <p:spPr bwMode="auto">
          <a:xfrm>
            <a:off x="101612700" y="41366598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Pre 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Straight Arrow Connector 695">
            <a:extLst>
              <a:ext uri="{FF2B5EF4-FFF2-40B4-BE49-F238E27FC236}">
                <a16:creationId xmlns:a16="http://schemas.microsoft.com/office/drawing/2014/main" id="{2A81A127-6314-10AC-2DB3-D31FFDB8A8DC}"/>
              </a:ext>
            </a:extLst>
          </p:cNvPr>
          <p:cNvSpPr>
            <a:spLocks noChangeShapeType="1"/>
          </p:cNvSpPr>
          <p:nvPr/>
        </p:nvSpPr>
        <p:spPr bwMode="auto">
          <a:xfrm rot="5400000" flipH="1" flipV="1">
            <a:off x="24193500" y="4100115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Straight Arrow Connector 696">
            <a:extLst>
              <a:ext uri="{FF2B5EF4-FFF2-40B4-BE49-F238E27FC236}">
                <a16:creationId xmlns:a16="http://schemas.microsoft.com/office/drawing/2014/main" id="{50142FD3-7E51-DDC0-436E-917148A8007F}"/>
              </a:ext>
            </a:extLst>
          </p:cNvPr>
          <p:cNvSpPr>
            <a:spLocks noChangeShapeType="1"/>
          </p:cNvSpPr>
          <p:nvPr/>
        </p:nvSpPr>
        <p:spPr bwMode="auto">
          <a:xfrm rot="5400000" flipH="1" flipV="1">
            <a:off x="41128950" y="4124055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Straight Arrow Connector 697">
            <a:extLst>
              <a:ext uri="{FF2B5EF4-FFF2-40B4-BE49-F238E27FC236}">
                <a16:creationId xmlns:a16="http://schemas.microsoft.com/office/drawing/2014/main" id="{0D1CA8A9-142D-37B5-F825-31FD378E23D2}"/>
              </a:ext>
            </a:extLst>
          </p:cNvPr>
          <p:cNvSpPr>
            <a:spLocks noChangeShapeType="1"/>
          </p:cNvSpPr>
          <p:nvPr/>
        </p:nvSpPr>
        <p:spPr bwMode="auto">
          <a:xfrm rot="5400000" flipH="1" flipV="1">
            <a:off x="58089007" y="414800256"/>
            <a:ext cx="2393950"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Straight Arrow Connector 698">
            <a:extLst>
              <a:ext uri="{FF2B5EF4-FFF2-40B4-BE49-F238E27FC236}">
                <a16:creationId xmlns:a16="http://schemas.microsoft.com/office/drawing/2014/main" id="{EFEFDE1D-2530-C18B-1865-FDFBC18A6BB0}"/>
              </a:ext>
            </a:extLst>
          </p:cNvPr>
          <p:cNvSpPr>
            <a:spLocks noChangeShapeType="1"/>
          </p:cNvSpPr>
          <p:nvPr/>
        </p:nvSpPr>
        <p:spPr bwMode="auto">
          <a:xfrm rot="5400000" flipH="1" flipV="1">
            <a:off x="74999850" y="4171934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traight Arrow Connector 700">
            <a:extLst>
              <a:ext uri="{FF2B5EF4-FFF2-40B4-BE49-F238E27FC236}">
                <a16:creationId xmlns:a16="http://schemas.microsoft.com/office/drawing/2014/main" id="{1CC6B293-7E9F-AB30-8CFD-96353ADF45C8}"/>
              </a:ext>
            </a:extLst>
          </p:cNvPr>
          <p:cNvSpPr>
            <a:spLocks noChangeShapeType="1"/>
          </p:cNvSpPr>
          <p:nvPr/>
        </p:nvSpPr>
        <p:spPr bwMode="auto">
          <a:xfrm rot="5400000" flipH="1" flipV="1">
            <a:off x="90725625" y="4195873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Straight Arrow Connector 701">
            <a:extLst>
              <a:ext uri="{FF2B5EF4-FFF2-40B4-BE49-F238E27FC236}">
                <a16:creationId xmlns:a16="http://schemas.microsoft.com/office/drawing/2014/main" id="{A0696F4D-4394-1F66-18C5-CD3841DC8E97}"/>
              </a:ext>
            </a:extLst>
          </p:cNvPr>
          <p:cNvSpPr>
            <a:spLocks noChangeShapeType="1"/>
          </p:cNvSpPr>
          <p:nvPr/>
        </p:nvSpPr>
        <p:spPr bwMode="auto">
          <a:xfrm rot="5400000" flipH="1" flipV="1">
            <a:off x="8491538" y="4280550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Straight Arrow Connector 702">
            <a:extLst>
              <a:ext uri="{FF2B5EF4-FFF2-40B4-BE49-F238E27FC236}">
                <a16:creationId xmlns:a16="http://schemas.microsoft.com/office/drawing/2014/main" id="{81054905-A108-7FEC-A9B3-F8B35C0D7ADE}"/>
              </a:ext>
            </a:extLst>
          </p:cNvPr>
          <p:cNvSpPr>
            <a:spLocks noChangeShapeType="1"/>
          </p:cNvSpPr>
          <p:nvPr/>
        </p:nvSpPr>
        <p:spPr bwMode="auto">
          <a:xfrm rot="5400000" flipH="1" flipV="1">
            <a:off x="24204613" y="4304379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Straight Arrow Connector 703">
            <a:extLst>
              <a:ext uri="{FF2B5EF4-FFF2-40B4-BE49-F238E27FC236}">
                <a16:creationId xmlns:a16="http://schemas.microsoft.com/office/drawing/2014/main" id="{4E691AE0-9E21-8B62-2CD3-732FB3844AB1}"/>
              </a:ext>
            </a:extLst>
          </p:cNvPr>
          <p:cNvSpPr>
            <a:spLocks noChangeShapeType="1"/>
          </p:cNvSpPr>
          <p:nvPr/>
        </p:nvSpPr>
        <p:spPr bwMode="auto">
          <a:xfrm rot="5400000" flipH="1" flipV="1">
            <a:off x="41140063" y="4328334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Straight Arrow Connector 47">
            <a:extLst>
              <a:ext uri="{FF2B5EF4-FFF2-40B4-BE49-F238E27FC236}">
                <a16:creationId xmlns:a16="http://schemas.microsoft.com/office/drawing/2014/main" id="{EF6D618D-250E-9FEA-6FA4-3D05422EA53C}"/>
              </a:ext>
            </a:extLst>
          </p:cNvPr>
          <p:cNvSpPr>
            <a:spLocks noChangeShapeType="1"/>
          </p:cNvSpPr>
          <p:nvPr/>
        </p:nvSpPr>
        <p:spPr bwMode="auto">
          <a:xfrm rot="5400000" flipH="1" flipV="1">
            <a:off x="58112819" y="4352409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Straight Arrow Connector 54">
            <a:extLst>
              <a:ext uri="{FF2B5EF4-FFF2-40B4-BE49-F238E27FC236}">
                <a16:creationId xmlns:a16="http://schemas.microsoft.com/office/drawing/2014/main" id="{C9C0501B-F9A7-3B37-DA38-2AD45ABAB1AE}"/>
              </a:ext>
            </a:extLst>
          </p:cNvPr>
          <p:cNvSpPr>
            <a:spLocks noChangeShapeType="1"/>
          </p:cNvSpPr>
          <p:nvPr/>
        </p:nvSpPr>
        <p:spPr bwMode="auto">
          <a:xfrm rot="5400000" flipH="1" flipV="1">
            <a:off x="75010963" y="4376245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Straight Arrow Connector 61">
            <a:extLst>
              <a:ext uri="{FF2B5EF4-FFF2-40B4-BE49-F238E27FC236}">
                <a16:creationId xmlns:a16="http://schemas.microsoft.com/office/drawing/2014/main" id="{40D54DD5-93F1-4F03-39CD-B97EFC333472}"/>
              </a:ext>
            </a:extLst>
          </p:cNvPr>
          <p:cNvSpPr>
            <a:spLocks noChangeShapeType="1"/>
          </p:cNvSpPr>
          <p:nvPr/>
        </p:nvSpPr>
        <p:spPr bwMode="auto">
          <a:xfrm rot="5400000" flipH="1" flipV="1">
            <a:off x="90736738" y="4400200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Straight Arrow Connector 62">
            <a:extLst>
              <a:ext uri="{FF2B5EF4-FFF2-40B4-BE49-F238E27FC236}">
                <a16:creationId xmlns:a16="http://schemas.microsoft.com/office/drawing/2014/main" id="{FF0CAA2C-12F4-33E7-908B-C18E654B2D4C}"/>
              </a:ext>
            </a:extLst>
          </p:cNvPr>
          <p:cNvSpPr>
            <a:spLocks noChangeShapeType="1"/>
          </p:cNvSpPr>
          <p:nvPr/>
        </p:nvSpPr>
        <p:spPr bwMode="auto">
          <a:xfrm rot="5400000" flipH="1" flipV="1">
            <a:off x="8491538" y="4484766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Straight Arrow Connector 4096">
            <a:extLst>
              <a:ext uri="{FF2B5EF4-FFF2-40B4-BE49-F238E27FC236}">
                <a16:creationId xmlns:a16="http://schemas.microsoft.com/office/drawing/2014/main" id="{FC12E396-282E-3361-B28C-6E82A5363B20}"/>
              </a:ext>
            </a:extLst>
          </p:cNvPr>
          <p:cNvSpPr>
            <a:spLocks noChangeShapeType="1"/>
          </p:cNvSpPr>
          <p:nvPr/>
        </p:nvSpPr>
        <p:spPr bwMode="auto">
          <a:xfrm rot="5400000" flipH="1" flipV="1">
            <a:off x="24204613" y="4508595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Straight Arrow Connector 4097">
            <a:extLst>
              <a:ext uri="{FF2B5EF4-FFF2-40B4-BE49-F238E27FC236}">
                <a16:creationId xmlns:a16="http://schemas.microsoft.com/office/drawing/2014/main" id="{4446DDB8-032D-4795-37EF-EE1E0EF0CDC2}"/>
              </a:ext>
            </a:extLst>
          </p:cNvPr>
          <p:cNvSpPr>
            <a:spLocks noChangeShapeType="1"/>
          </p:cNvSpPr>
          <p:nvPr/>
        </p:nvSpPr>
        <p:spPr bwMode="auto">
          <a:xfrm rot="5400000" flipH="1" flipV="1">
            <a:off x="41140063" y="4532550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Straight Arrow Connector 4099">
            <a:extLst>
              <a:ext uri="{FF2B5EF4-FFF2-40B4-BE49-F238E27FC236}">
                <a16:creationId xmlns:a16="http://schemas.microsoft.com/office/drawing/2014/main" id="{17871911-95FA-8637-23E5-42043DCF2C66}"/>
              </a:ext>
            </a:extLst>
          </p:cNvPr>
          <p:cNvSpPr>
            <a:spLocks noChangeShapeType="1"/>
          </p:cNvSpPr>
          <p:nvPr/>
        </p:nvSpPr>
        <p:spPr bwMode="auto">
          <a:xfrm rot="5400000" flipH="1" flipV="1">
            <a:off x="58112819" y="4556625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Straight Arrow Connector 4100">
            <a:extLst>
              <a:ext uri="{FF2B5EF4-FFF2-40B4-BE49-F238E27FC236}">
                <a16:creationId xmlns:a16="http://schemas.microsoft.com/office/drawing/2014/main" id="{F56568D4-6127-CBE6-C70A-8B4A704F28F2}"/>
              </a:ext>
            </a:extLst>
          </p:cNvPr>
          <p:cNvSpPr>
            <a:spLocks noChangeShapeType="1"/>
          </p:cNvSpPr>
          <p:nvPr/>
        </p:nvSpPr>
        <p:spPr bwMode="auto">
          <a:xfrm rot="5400000" flipH="1" flipV="1">
            <a:off x="75010963" y="4580461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Straight Arrow Connector 4101">
            <a:extLst>
              <a:ext uri="{FF2B5EF4-FFF2-40B4-BE49-F238E27FC236}">
                <a16:creationId xmlns:a16="http://schemas.microsoft.com/office/drawing/2014/main" id="{63004DEB-A99C-058C-7F95-D16D5AF88775}"/>
              </a:ext>
            </a:extLst>
          </p:cNvPr>
          <p:cNvSpPr>
            <a:spLocks noChangeShapeType="1"/>
          </p:cNvSpPr>
          <p:nvPr/>
        </p:nvSpPr>
        <p:spPr bwMode="auto">
          <a:xfrm rot="5400000" flipH="1" flipV="1">
            <a:off x="90736738" y="4604416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102">
            <a:extLst>
              <a:ext uri="{FF2B5EF4-FFF2-40B4-BE49-F238E27FC236}">
                <a16:creationId xmlns:a16="http://schemas.microsoft.com/office/drawing/2014/main" id="{F61612EE-80CC-6208-4884-5EB6C51F4348}"/>
              </a:ext>
            </a:extLst>
          </p:cNvPr>
          <p:cNvSpPr>
            <a:spLocks noChangeArrowheads="1"/>
          </p:cNvSpPr>
          <p:nvPr/>
        </p:nvSpPr>
        <p:spPr bwMode="auto">
          <a:xfrm>
            <a:off x="101612700" y="42776933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103">
            <a:extLst>
              <a:ext uri="{FF2B5EF4-FFF2-40B4-BE49-F238E27FC236}">
                <a16:creationId xmlns:a16="http://schemas.microsoft.com/office/drawing/2014/main" id="{825BB0BC-3AEA-53FA-D99F-B080386FE29B}"/>
              </a:ext>
            </a:extLst>
          </p:cNvPr>
          <p:cNvSpPr>
            <a:spLocks noChangeArrowheads="1"/>
          </p:cNvSpPr>
          <p:nvPr/>
        </p:nvSpPr>
        <p:spPr bwMode="auto">
          <a:xfrm>
            <a:off x="101612700" y="4434951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104">
            <a:extLst>
              <a:ext uri="{FF2B5EF4-FFF2-40B4-BE49-F238E27FC236}">
                <a16:creationId xmlns:a16="http://schemas.microsoft.com/office/drawing/2014/main" id="{0618E8CC-8DDD-4797-A1AD-686707FBA0EC}"/>
              </a:ext>
            </a:extLst>
          </p:cNvPr>
          <p:cNvSpPr>
            <a:spLocks noChangeArrowheads="1"/>
          </p:cNvSpPr>
          <p:nvPr/>
        </p:nvSpPr>
        <p:spPr bwMode="auto">
          <a:xfrm>
            <a:off x="101612700" y="4531725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Straight Arrow Connector 4105">
            <a:extLst>
              <a:ext uri="{FF2B5EF4-FFF2-40B4-BE49-F238E27FC236}">
                <a16:creationId xmlns:a16="http://schemas.microsoft.com/office/drawing/2014/main" id="{9AC9ED63-337D-A46F-1603-30F53FE59BC1}"/>
              </a:ext>
            </a:extLst>
          </p:cNvPr>
          <p:cNvSpPr>
            <a:spLocks noChangeShapeType="1"/>
          </p:cNvSpPr>
          <p:nvPr/>
        </p:nvSpPr>
        <p:spPr bwMode="auto">
          <a:xfrm flipV="1">
            <a:off x="123915488" y="4701079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Straight Arrow Connector 4106">
            <a:extLst>
              <a:ext uri="{FF2B5EF4-FFF2-40B4-BE49-F238E27FC236}">
                <a16:creationId xmlns:a16="http://schemas.microsoft.com/office/drawing/2014/main" id="{02336987-DA3B-8D1A-D898-9276B9CBBB96}"/>
              </a:ext>
            </a:extLst>
          </p:cNvPr>
          <p:cNvSpPr>
            <a:spLocks noChangeShapeType="1"/>
          </p:cNvSpPr>
          <p:nvPr/>
        </p:nvSpPr>
        <p:spPr bwMode="auto">
          <a:xfrm flipV="1">
            <a:off x="123915488" y="476154750"/>
            <a:ext cx="9148762" cy="762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Straight Arrow Connector 4107">
            <a:extLst>
              <a:ext uri="{FF2B5EF4-FFF2-40B4-BE49-F238E27FC236}">
                <a16:creationId xmlns:a16="http://schemas.microsoft.com/office/drawing/2014/main" id="{AB613C9F-B5D6-7582-DE0A-BAEAEEE81F9D}"/>
              </a:ext>
            </a:extLst>
          </p:cNvPr>
          <p:cNvSpPr>
            <a:spLocks noChangeShapeType="1"/>
          </p:cNvSpPr>
          <p:nvPr/>
        </p:nvSpPr>
        <p:spPr bwMode="auto">
          <a:xfrm flipV="1">
            <a:off x="123915488" y="45816202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Straight Arrow Connector 4108">
            <a:extLst>
              <a:ext uri="{FF2B5EF4-FFF2-40B4-BE49-F238E27FC236}">
                <a16:creationId xmlns:a16="http://schemas.microsoft.com/office/drawing/2014/main" id="{6C76576E-6A2F-CF97-8C1C-8F981B8C03E7}"/>
              </a:ext>
            </a:extLst>
          </p:cNvPr>
          <p:cNvSpPr>
            <a:spLocks noChangeShapeType="1"/>
          </p:cNvSpPr>
          <p:nvPr/>
        </p:nvSpPr>
        <p:spPr bwMode="auto">
          <a:xfrm flipV="1">
            <a:off x="123915488" y="4521882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Straight Arrow Connector 4109">
            <a:extLst>
              <a:ext uri="{FF2B5EF4-FFF2-40B4-BE49-F238E27FC236}">
                <a16:creationId xmlns:a16="http://schemas.microsoft.com/office/drawing/2014/main" id="{09482978-68A8-9993-F0D3-ADBC97C33E1F}"/>
              </a:ext>
            </a:extLst>
          </p:cNvPr>
          <p:cNvSpPr>
            <a:spLocks noChangeShapeType="1"/>
          </p:cNvSpPr>
          <p:nvPr/>
        </p:nvSpPr>
        <p:spPr bwMode="auto">
          <a:xfrm flipV="1">
            <a:off x="123915488" y="446214500"/>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Straight Arrow Connector 4110">
            <a:extLst>
              <a:ext uri="{FF2B5EF4-FFF2-40B4-BE49-F238E27FC236}">
                <a16:creationId xmlns:a16="http://schemas.microsoft.com/office/drawing/2014/main" id="{B58A2EDB-02E4-8982-7612-EAAE662FE4E7}"/>
              </a:ext>
            </a:extLst>
          </p:cNvPr>
          <p:cNvSpPr>
            <a:spLocks noChangeShapeType="1"/>
          </p:cNvSpPr>
          <p:nvPr/>
        </p:nvSpPr>
        <p:spPr bwMode="auto">
          <a:xfrm flipV="1">
            <a:off x="123915488" y="440240738"/>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69">
            <a:extLst>
              <a:ext uri="{FF2B5EF4-FFF2-40B4-BE49-F238E27FC236}">
                <a16:creationId xmlns:a16="http://schemas.microsoft.com/office/drawing/2014/main" id="{685F6E22-8B56-6CC8-57B5-01BEBF15665F}"/>
              </a:ext>
            </a:extLst>
          </p:cNvPr>
          <p:cNvSpPr>
            <a:spLocks noChangeArrowheads="1"/>
          </p:cNvSpPr>
          <p:nvPr/>
        </p:nvSpPr>
        <p:spPr bwMode="auto">
          <a:xfrm>
            <a:off x="0" y="3967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Calibri" panose="020F0502020204030204" pitchFamily="34" charset="0"/>
              </a:rPr>
              <a:t>Organisation Structure </a:t>
            </a:r>
            <a:endPar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117">
            <a:extLst>
              <a:ext uri="{FF2B5EF4-FFF2-40B4-BE49-F238E27FC236}">
                <a16:creationId xmlns:a16="http://schemas.microsoft.com/office/drawing/2014/main" id="{EAE19A45-AEC7-8ED5-DE1B-2EEBF25B9417}"/>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76176" rIns="91440" bIns="38088" numCol="1" anchor="ctr" anchorCtr="0" compatLnSpc="1">
            <a:prstTxWarp prst="textNoShape">
              <a:avLst/>
            </a:prstTxWarp>
            <a:spAutoFit/>
          </a:bodyPr>
          <a:lstStyle/>
          <a:p>
            <a:endParaRPr lang="en-US"/>
          </a:p>
        </p:txBody>
      </p:sp>
      <p:sp>
        <p:nvSpPr>
          <p:cNvPr id="55" name="Rectangle 674">
            <a:extLst>
              <a:ext uri="{FF2B5EF4-FFF2-40B4-BE49-F238E27FC236}">
                <a16:creationId xmlns:a16="http://schemas.microsoft.com/office/drawing/2014/main" id="{3821B511-259C-76F1-D21D-D39F3E8D5267}"/>
              </a:ext>
            </a:extLst>
          </p:cNvPr>
          <p:cNvSpPr>
            <a:spLocks noChangeArrowheads="1"/>
          </p:cNvSpPr>
          <p:nvPr/>
        </p:nvSpPr>
        <p:spPr bwMode="auto">
          <a:xfrm>
            <a:off x="152400" y="67141725"/>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Process Assurance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675">
            <a:extLst>
              <a:ext uri="{FF2B5EF4-FFF2-40B4-BE49-F238E27FC236}">
                <a16:creationId xmlns:a16="http://schemas.microsoft.com/office/drawing/2014/main" id="{9F76D669-F9A2-504A-6ECB-E785086BE0A0}"/>
              </a:ext>
            </a:extLst>
          </p:cNvPr>
          <p:cNvSpPr>
            <a:spLocks noChangeArrowheads="1"/>
          </p:cNvSpPr>
          <p:nvPr/>
        </p:nvSpPr>
        <p:spPr bwMode="auto">
          <a:xfrm>
            <a:off x="152400" y="82867500"/>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Management &amp; Learning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676">
            <a:extLst>
              <a:ext uri="{FF2B5EF4-FFF2-40B4-BE49-F238E27FC236}">
                <a16:creationId xmlns:a16="http://schemas.microsoft.com/office/drawing/2014/main" id="{E136663F-A6D4-6513-779A-6EC09E32744C}"/>
              </a:ext>
            </a:extLst>
          </p:cNvPr>
          <p:cNvSpPr>
            <a:spLocks noChangeArrowheads="1"/>
          </p:cNvSpPr>
          <p:nvPr/>
        </p:nvSpPr>
        <p:spPr bwMode="auto">
          <a:xfrm>
            <a:off x="101765100" y="74399775"/>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677">
            <a:extLst>
              <a:ext uri="{FF2B5EF4-FFF2-40B4-BE49-F238E27FC236}">
                <a16:creationId xmlns:a16="http://schemas.microsoft.com/office/drawing/2014/main" id="{2A057348-9127-2979-F9E6-0AA575EFCA1C}"/>
              </a:ext>
            </a:extLst>
          </p:cNvPr>
          <p:cNvSpPr>
            <a:spLocks noChangeArrowheads="1"/>
          </p:cNvSpPr>
          <p:nvPr/>
        </p:nvSpPr>
        <p:spPr bwMode="auto">
          <a:xfrm>
            <a:off x="101765100" y="9012555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678">
            <a:extLst>
              <a:ext uri="{FF2B5EF4-FFF2-40B4-BE49-F238E27FC236}">
                <a16:creationId xmlns:a16="http://schemas.microsoft.com/office/drawing/2014/main" id="{B22F5027-6E7C-E7CC-1F9C-6B15927AA6A0}"/>
              </a:ext>
            </a:extLst>
          </p:cNvPr>
          <p:cNvSpPr>
            <a:spLocks noChangeArrowheads="1"/>
          </p:cNvSpPr>
          <p:nvPr/>
        </p:nvSpPr>
        <p:spPr bwMode="auto">
          <a:xfrm>
            <a:off x="101765100" y="6351270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Straight Arrow Connector 679">
            <a:extLst>
              <a:ext uri="{FF2B5EF4-FFF2-40B4-BE49-F238E27FC236}">
                <a16:creationId xmlns:a16="http://schemas.microsoft.com/office/drawing/2014/main" id="{435AD6E4-E19C-78D5-6EBB-21BD1C9167A1}"/>
              </a:ext>
            </a:extLst>
          </p:cNvPr>
          <p:cNvSpPr>
            <a:spLocks noChangeShapeType="1"/>
          </p:cNvSpPr>
          <p:nvPr/>
        </p:nvSpPr>
        <p:spPr bwMode="auto">
          <a:xfrm rot="5400000" flipH="1" flipV="1">
            <a:off x="8632032" y="84039868"/>
            <a:ext cx="2393950"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80">
            <a:extLst>
              <a:ext uri="{FF2B5EF4-FFF2-40B4-BE49-F238E27FC236}">
                <a16:creationId xmlns:a16="http://schemas.microsoft.com/office/drawing/2014/main" id="{687A31C5-90CA-0991-1328-6F7E0934CD0B}"/>
              </a:ext>
            </a:extLst>
          </p:cNvPr>
          <p:cNvSpPr>
            <a:spLocks noChangeArrowheads="1"/>
          </p:cNvSpPr>
          <p:nvPr/>
        </p:nvSpPr>
        <p:spPr bwMode="auto">
          <a:xfrm>
            <a:off x="18297525" y="501808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2" name="Rectangle 681">
            <a:extLst>
              <a:ext uri="{FF2B5EF4-FFF2-40B4-BE49-F238E27FC236}">
                <a16:creationId xmlns:a16="http://schemas.microsoft.com/office/drawing/2014/main" id="{2734CB1B-7B3D-B869-63C5-831596BC1693}"/>
              </a:ext>
            </a:extLst>
          </p:cNvPr>
          <p:cNvSpPr>
            <a:spLocks noChangeArrowheads="1"/>
          </p:cNvSpPr>
          <p:nvPr/>
        </p:nvSpPr>
        <p:spPr bwMode="auto">
          <a:xfrm>
            <a:off x="34023300" y="85261450"/>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3" name="Rectangle 682">
            <a:extLst>
              <a:ext uri="{FF2B5EF4-FFF2-40B4-BE49-F238E27FC236}">
                <a16:creationId xmlns:a16="http://schemas.microsoft.com/office/drawing/2014/main" id="{705F93BF-C62F-AB2C-4FF2-69D289715DA1}"/>
              </a:ext>
            </a:extLst>
          </p:cNvPr>
          <p:cNvSpPr>
            <a:spLocks noChangeArrowheads="1"/>
          </p:cNvSpPr>
          <p:nvPr/>
        </p:nvSpPr>
        <p:spPr bwMode="auto">
          <a:xfrm>
            <a:off x="50958750" y="120342025"/>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0" name="Rectangle 683">
            <a:extLst>
              <a:ext uri="{FF2B5EF4-FFF2-40B4-BE49-F238E27FC236}">
                <a16:creationId xmlns:a16="http://schemas.microsoft.com/office/drawing/2014/main" id="{D3A34028-2EED-82EB-CA94-231B1905292F}"/>
              </a:ext>
            </a:extLst>
          </p:cNvPr>
          <p:cNvSpPr>
            <a:spLocks noChangeArrowheads="1"/>
          </p:cNvSpPr>
          <p:nvPr/>
        </p:nvSpPr>
        <p:spPr bwMode="auto">
          <a:xfrm>
            <a:off x="83619975" y="155422600"/>
            <a:ext cx="1814512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1" name="Rectangle 684">
            <a:extLst>
              <a:ext uri="{FF2B5EF4-FFF2-40B4-BE49-F238E27FC236}">
                <a16:creationId xmlns:a16="http://schemas.microsoft.com/office/drawing/2014/main" id="{7BB02DF4-48A1-CC69-EDC8-CAB1CAD4B5DB}"/>
              </a:ext>
            </a:extLst>
          </p:cNvPr>
          <p:cNvSpPr>
            <a:spLocks noChangeArrowheads="1"/>
          </p:cNvSpPr>
          <p:nvPr/>
        </p:nvSpPr>
        <p:spPr bwMode="auto">
          <a:xfrm>
            <a:off x="67894200" y="1905031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2" name="Rectangle 685">
            <a:extLst>
              <a:ext uri="{FF2B5EF4-FFF2-40B4-BE49-F238E27FC236}">
                <a16:creationId xmlns:a16="http://schemas.microsoft.com/office/drawing/2014/main" id="{7D4DD0DE-83BA-6C63-6776-BF0C6AEEC0A9}"/>
              </a:ext>
            </a:extLst>
          </p:cNvPr>
          <p:cNvSpPr>
            <a:spLocks noChangeArrowheads="1"/>
          </p:cNvSpPr>
          <p:nvPr/>
        </p:nvSpPr>
        <p:spPr bwMode="auto">
          <a:xfrm>
            <a:off x="2571750" y="225583750"/>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43" name="Rectangle 686">
            <a:extLst>
              <a:ext uri="{FF2B5EF4-FFF2-40B4-BE49-F238E27FC236}">
                <a16:creationId xmlns:a16="http://schemas.microsoft.com/office/drawing/2014/main" id="{266BDC4D-DE14-A74A-81E5-E2E74DCFB638}"/>
              </a:ext>
            </a:extLst>
          </p:cNvPr>
          <p:cNvSpPr>
            <a:spLocks noChangeArrowheads="1"/>
          </p:cNvSpPr>
          <p:nvPr/>
        </p:nvSpPr>
        <p:spPr bwMode="auto">
          <a:xfrm>
            <a:off x="152400" y="273491325"/>
            <a:ext cx="101612700" cy="4108450"/>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Information Technology Audit/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4" name="Rectangle 687">
            <a:extLst>
              <a:ext uri="{FF2B5EF4-FFF2-40B4-BE49-F238E27FC236}">
                <a16:creationId xmlns:a16="http://schemas.microsoft.com/office/drawing/2014/main" id="{308D8F0E-C37D-FC69-C1FB-0A8833361612}"/>
              </a:ext>
            </a:extLst>
          </p:cNvPr>
          <p:cNvSpPr>
            <a:spLocks noChangeArrowheads="1"/>
          </p:cNvSpPr>
          <p:nvPr/>
        </p:nvSpPr>
        <p:spPr bwMode="auto">
          <a:xfrm>
            <a:off x="152400" y="2841275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Project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5" name="Rectangle 688">
            <a:extLst>
              <a:ext uri="{FF2B5EF4-FFF2-40B4-BE49-F238E27FC236}">
                <a16:creationId xmlns:a16="http://schemas.microsoft.com/office/drawing/2014/main" id="{03BDA836-7684-B174-D648-96AA5DFAC89C}"/>
              </a:ext>
            </a:extLst>
          </p:cNvPr>
          <p:cNvSpPr>
            <a:spLocks noChangeArrowheads="1"/>
          </p:cNvSpPr>
          <p:nvPr/>
        </p:nvSpPr>
        <p:spPr bwMode="auto">
          <a:xfrm>
            <a:off x="152400" y="2938049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Forensics &amp; Investigations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6" name="Rectangle 689">
            <a:extLst>
              <a:ext uri="{FF2B5EF4-FFF2-40B4-BE49-F238E27FC236}">
                <a16:creationId xmlns:a16="http://schemas.microsoft.com/office/drawing/2014/main" id="{414EFDB3-87CB-177C-6266-4D60252D1523}"/>
              </a:ext>
            </a:extLst>
          </p:cNvPr>
          <p:cNvSpPr>
            <a:spLocks noChangeArrowheads="1"/>
          </p:cNvSpPr>
          <p:nvPr/>
        </p:nvSpPr>
        <p:spPr bwMode="auto">
          <a:xfrm>
            <a:off x="152400" y="3034823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Compliance &amp; Financial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7" name="Shape 23">
            <a:extLst>
              <a:ext uri="{FF2B5EF4-FFF2-40B4-BE49-F238E27FC236}">
                <a16:creationId xmlns:a16="http://schemas.microsoft.com/office/drawing/2014/main" id="{C2CB0204-052B-FE87-973C-2568C9C2E535}"/>
              </a:ext>
            </a:extLst>
          </p:cNvPr>
          <p:cNvSpPr>
            <a:spLocks noChangeShapeType="1"/>
          </p:cNvSpPr>
          <p:nvPr/>
        </p:nvSpPr>
        <p:spPr bwMode="auto">
          <a:xfrm>
            <a:off x="52168425" y="255095375"/>
            <a:ext cx="81653063" cy="71370825"/>
          </a:xfrm>
          <a:prstGeom prst="bentConnector3">
            <a:avLst>
              <a:gd name="adj1" fmla="val 99560"/>
            </a:avLst>
          </a:prstGeom>
          <a:noFill/>
          <a:ln w="22225">
            <a:solidFill>
              <a:srgbClr val="89A4A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Straight Arrow Connector 691">
            <a:extLst>
              <a:ext uri="{FF2B5EF4-FFF2-40B4-BE49-F238E27FC236}">
                <a16:creationId xmlns:a16="http://schemas.microsoft.com/office/drawing/2014/main" id="{DE9BB3BD-1052-3B43-7718-7FE58F329D0B}"/>
              </a:ext>
            </a:extLst>
          </p:cNvPr>
          <p:cNvSpPr>
            <a:spLocks noChangeShapeType="1"/>
          </p:cNvSpPr>
          <p:nvPr/>
        </p:nvSpPr>
        <p:spPr bwMode="auto">
          <a:xfrm flipV="1">
            <a:off x="124067888" y="38574027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49" name="Diagram 692">
            <a:extLst>
              <a:ext uri="{FF2B5EF4-FFF2-40B4-BE49-F238E27FC236}">
                <a16:creationId xmlns:a16="http://schemas.microsoft.com/office/drawing/2014/main" id="{EC15C816-F680-247B-73CC-A9A346438BB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4138" y="318073088"/>
            <a:ext cx="68248212" cy="19535775"/>
          </a:xfrm>
          <a:prstGeom prst="rect">
            <a:avLst/>
          </a:prstGeom>
          <a:noFill/>
          <a:extLst>
            <a:ext uri="{909E8E84-426E-40DD-AFC4-6F175D3DCCD1}">
              <a14:hiddenFill xmlns:a14="http://schemas.microsoft.com/office/drawing/2010/main">
                <a:solidFill>
                  <a:srgbClr val="FFFFFF"/>
                </a:solidFill>
              </a14:hiddenFill>
            </a:ext>
          </a:extLst>
        </p:spPr>
      </p:pic>
      <p:sp>
        <p:nvSpPr>
          <p:cNvPr id="650" name="Rectangle 693">
            <a:extLst>
              <a:ext uri="{FF2B5EF4-FFF2-40B4-BE49-F238E27FC236}">
                <a16:creationId xmlns:a16="http://schemas.microsoft.com/office/drawing/2014/main" id="{956F2AED-AB63-98D6-84F6-E41E4F193633}"/>
              </a:ext>
            </a:extLst>
          </p:cNvPr>
          <p:cNvSpPr>
            <a:spLocks noChangeArrowheads="1"/>
          </p:cNvSpPr>
          <p:nvPr/>
        </p:nvSpPr>
        <p:spPr bwMode="auto">
          <a:xfrm>
            <a:off x="152400" y="410189363"/>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1" name="Rectangle 694">
            <a:extLst>
              <a:ext uri="{FF2B5EF4-FFF2-40B4-BE49-F238E27FC236}">
                <a16:creationId xmlns:a16="http://schemas.microsoft.com/office/drawing/2014/main" id="{6DB0B9AB-0C3C-7CC4-81CA-BDD8812A5F23}"/>
              </a:ext>
            </a:extLst>
          </p:cNvPr>
          <p:cNvSpPr>
            <a:spLocks noChangeArrowheads="1"/>
          </p:cNvSpPr>
          <p:nvPr/>
        </p:nvSpPr>
        <p:spPr bwMode="auto">
          <a:xfrm>
            <a:off x="101765100" y="41381838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Pre 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2" name="Straight Arrow Connector 695">
            <a:extLst>
              <a:ext uri="{FF2B5EF4-FFF2-40B4-BE49-F238E27FC236}">
                <a16:creationId xmlns:a16="http://schemas.microsoft.com/office/drawing/2014/main" id="{7B8DBB4D-94D4-61AF-9A86-4A97B9D0860C}"/>
              </a:ext>
            </a:extLst>
          </p:cNvPr>
          <p:cNvSpPr>
            <a:spLocks noChangeShapeType="1"/>
          </p:cNvSpPr>
          <p:nvPr/>
        </p:nvSpPr>
        <p:spPr bwMode="auto">
          <a:xfrm rot="5400000" flipH="1" flipV="1">
            <a:off x="24345900" y="4101639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Straight Arrow Connector 696">
            <a:extLst>
              <a:ext uri="{FF2B5EF4-FFF2-40B4-BE49-F238E27FC236}">
                <a16:creationId xmlns:a16="http://schemas.microsoft.com/office/drawing/2014/main" id="{57110B64-22EE-27B7-865A-BC50197059AB}"/>
              </a:ext>
            </a:extLst>
          </p:cNvPr>
          <p:cNvSpPr>
            <a:spLocks noChangeShapeType="1"/>
          </p:cNvSpPr>
          <p:nvPr/>
        </p:nvSpPr>
        <p:spPr bwMode="auto">
          <a:xfrm rot="5400000" flipH="1" flipV="1">
            <a:off x="41281350" y="4125579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Straight Arrow Connector 697">
            <a:extLst>
              <a:ext uri="{FF2B5EF4-FFF2-40B4-BE49-F238E27FC236}">
                <a16:creationId xmlns:a16="http://schemas.microsoft.com/office/drawing/2014/main" id="{F5CD2318-BAF5-FCEB-ED60-D350542E61C1}"/>
              </a:ext>
            </a:extLst>
          </p:cNvPr>
          <p:cNvSpPr>
            <a:spLocks noChangeShapeType="1"/>
          </p:cNvSpPr>
          <p:nvPr/>
        </p:nvSpPr>
        <p:spPr bwMode="auto">
          <a:xfrm rot="5400000" flipH="1" flipV="1">
            <a:off x="58241407" y="414952656"/>
            <a:ext cx="2393950"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Straight Arrow Connector 698">
            <a:extLst>
              <a:ext uri="{FF2B5EF4-FFF2-40B4-BE49-F238E27FC236}">
                <a16:creationId xmlns:a16="http://schemas.microsoft.com/office/drawing/2014/main" id="{08A0E9D7-9ED8-FA9D-9234-8E6C4452A41C}"/>
              </a:ext>
            </a:extLst>
          </p:cNvPr>
          <p:cNvSpPr>
            <a:spLocks noChangeShapeType="1"/>
          </p:cNvSpPr>
          <p:nvPr/>
        </p:nvSpPr>
        <p:spPr bwMode="auto">
          <a:xfrm rot="5400000" flipH="1" flipV="1">
            <a:off x="75152250" y="4173458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Straight Arrow Connector 700">
            <a:extLst>
              <a:ext uri="{FF2B5EF4-FFF2-40B4-BE49-F238E27FC236}">
                <a16:creationId xmlns:a16="http://schemas.microsoft.com/office/drawing/2014/main" id="{C6BD8F76-52D6-6E16-A7BC-D96D45E1746D}"/>
              </a:ext>
            </a:extLst>
          </p:cNvPr>
          <p:cNvSpPr>
            <a:spLocks noChangeShapeType="1"/>
          </p:cNvSpPr>
          <p:nvPr/>
        </p:nvSpPr>
        <p:spPr bwMode="auto">
          <a:xfrm rot="5400000" flipH="1" flipV="1">
            <a:off x="90878025" y="4197397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Straight Arrow Connector 701">
            <a:extLst>
              <a:ext uri="{FF2B5EF4-FFF2-40B4-BE49-F238E27FC236}">
                <a16:creationId xmlns:a16="http://schemas.microsoft.com/office/drawing/2014/main" id="{D31E4860-0935-C9B1-9FB0-D7EB0DCD9255}"/>
              </a:ext>
            </a:extLst>
          </p:cNvPr>
          <p:cNvSpPr>
            <a:spLocks noChangeShapeType="1"/>
          </p:cNvSpPr>
          <p:nvPr/>
        </p:nvSpPr>
        <p:spPr bwMode="auto">
          <a:xfrm rot="5400000" flipH="1" flipV="1">
            <a:off x="8643938" y="4282074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Straight Arrow Connector 702">
            <a:extLst>
              <a:ext uri="{FF2B5EF4-FFF2-40B4-BE49-F238E27FC236}">
                <a16:creationId xmlns:a16="http://schemas.microsoft.com/office/drawing/2014/main" id="{46979419-C647-271C-3FB8-B30396D7FDF0}"/>
              </a:ext>
            </a:extLst>
          </p:cNvPr>
          <p:cNvSpPr>
            <a:spLocks noChangeShapeType="1"/>
          </p:cNvSpPr>
          <p:nvPr/>
        </p:nvSpPr>
        <p:spPr bwMode="auto">
          <a:xfrm rot="5400000" flipH="1" flipV="1">
            <a:off x="24357013" y="4305903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Straight Arrow Connector 703">
            <a:extLst>
              <a:ext uri="{FF2B5EF4-FFF2-40B4-BE49-F238E27FC236}">
                <a16:creationId xmlns:a16="http://schemas.microsoft.com/office/drawing/2014/main" id="{BC1D0D20-08CC-9A91-E85E-669841062BBB}"/>
              </a:ext>
            </a:extLst>
          </p:cNvPr>
          <p:cNvSpPr>
            <a:spLocks noChangeShapeType="1"/>
          </p:cNvSpPr>
          <p:nvPr/>
        </p:nvSpPr>
        <p:spPr bwMode="auto">
          <a:xfrm rot="5400000" flipH="1" flipV="1">
            <a:off x="41292463" y="4329858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Straight Arrow Connector 47">
            <a:extLst>
              <a:ext uri="{FF2B5EF4-FFF2-40B4-BE49-F238E27FC236}">
                <a16:creationId xmlns:a16="http://schemas.microsoft.com/office/drawing/2014/main" id="{0AC9DD36-A099-FF42-0D65-C5F48309A438}"/>
              </a:ext>
            </a:extLst>
          </p:cNvPr>
          <p:cNvSpPr>
            <a:spLocks noChangeShapeType="1"/>
          </p:cNvSpPr>
          <p:nvPr/>
        </p:nvSpPr>
        <p:spPr bwMode="auto">
          <a:xfrm rot="5400000" flipH="1" flipV="1">
            <a:off x="58265219" y="4353933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Straight Arrow Connector 54">
            <a:extLst>
              <a:ext uri="{FF2B5EF4-FFF2-40B4-BE49-F238E27FC236}">
                <a16:creationId xmlns:a16="http://schemas.microsoft.com/office/drawing/2014/main" id="{73D85C7B-1418-88AA-5DC4-254B72975411}"/>
              </a:ext>
            </a:extLst>
          </p:cNvPr>
          <p:cNvSpPr>
            <a:spLocks noChangeShapeType="1"/>
          </p:cNvSpPr>
          <p:nvPr/>
        </p:nvSpPr>
        <p:spPr bwMode="auto">
          <a:xfrm rot="5400000" flipH="1" flipV="1">
            <a:off x="75163363" y="4377769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Straight Arrow Connector 61">
            <a:extLst>
              <a:ext uri="{FF2B5EF4-FFF2-40B4-BE49-F238E27FC236}">
                <a16:creationId xmlns:a16="http://schemas.microsoft.com/office/drawing/2014/main" id="{72784D70-222E-C2EB-2462-4B2D15F8074A}"/>
              </a:ext>
            </a:extLst>
          </p:cNvPr>
          <p:cNvSpPr>
            <a:spLocks noChangeShapeType="1"/>
          </p:cNvSpPr>
          <p:nvPr/>
        </p:nvSpPr>
        <p:spPr bwMode="auto">
          <a:xfrm rot="5400000" flipH="1" flipV="1">
            <a:off x="90889138" y="4401724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Straight Arrow Connector 62">
            <a:extLst>
              <a:ext uri="{FF2B5EF4-FFF2-40B4-BE49-F238E27FC236}">
                <a16:creationId xmlns:a16="http://schemas.microsoft.com/office/drawing/2014/main" id="{D6F0AC76-66B1-5721-B18D-F45BAE6063F0}"/>
              </a:ext>
            </a:extLst>
          </p:cNvPr>
          <p:cNvSpPr>
            <a:spLocks noChangeShapeType="1"/>
          </p:cNvSpPr>
          <p:nvPr/>
        </p:nvSpPr>
        <p:spPr bwMode="auto">
          <a:xfrm rot="5400000" flipH="1" flipV="1">
            <a:off x="8643938" y="4486290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Straight Arrow Connector 4096">
            <a:extLst>
              <a:ext uri="{FF2B5EF4-FFF2-40B4-BE49-F238E27FC236}">
                <a16:creationId xmlns:a16="http://schemas.microsoft.com/office/drawing/2014/main" id="{C11B2F69-B283-4FEC-EB6B-9B2F12213A89}"/>
              </a:ext>
            </a:extLst>
          </p:cNvPr>
          <p:cNvSpPr>
            <a:spLocks noChangeShapeType="1"/>
          </p:cNvSpPr>
          <p:nvPr/>
        </p:nvSpPr>
        <p:spPr bwMode="auto">
          <a:xfrm rot="5400000" flipH="1" flipV="1">
            <a:off x="24357013" y="4510119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Straight Arrow Connector 4097">
            <a:extLst>
              <a:ext uri="{FF2B5EF4-FFF2-40B4-BE49-F238E27FC236}">
                <a16:creationId xmlns:a16="http://schemas.microsoft.com/office/drawing/2014/main" id="{A2383DEF-2280-CF0D-31D4-AA9319556045}"/>
              </a:ext>
            </a:extLst>
          </p:cNvPr>
          <p:cNvSpPr>
            <a:spLocks noChangeShapeType="1"/>
          </p:cNvSpPr>
          <p:nvPr/>
        </p:nvSpPr>
        <p:spPr bwMode="auto">
          <a:xfrm rot="5400000" flipH="1" flipV="1">
            <a:off x="41292463" y="4534074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Straight Arrow Connector 4099">
            <a:extLst>
              <a:ext uri="{FF2B5EF4-FFF2-40B4-BE49-F238E27FC236}">
                <a16:creationId xmlns:a16="http://schemas.microsoft.com/office/drawing/2014/main" id="{498473A5-3C60-95A5-E4B4-0EE765A8E1D5}"/>
              </a:ext>
            </a:extLst>
          </p:cNvPr>
          <p:cNvSpPr>
            <a:spLocks noChangeShapeType="1"/>
          </p:cNvSpPr>
          <p:nvPr/>
        </p:nvSpPr>
        <p:spPr bwMode="auto">
          <a:xfrm rot="5400000" flipH="1" flipV="1">
            <a:off x="58265219" y="4558149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Straight Arrow Connector 4100">
            <a:extLst>
              <a:ext uri="{FF2B5EF4-FFF2-40B4-BE49-F238E27FC236}">
                <a16:creationId xmlns:a16="http://schemas.microsoft.com/office/drawing/2014/main" id="{85E64CE6-7A14-9FA6-9BD2-AEBEECB4822D}"/>
              </a:ext>
            </a:extLst>
          </p:cNvPr>
          <p:cNvSpPr>
            <a:spLocks noChangeShapeType="1"/>
          </p:cNvSpPr>
          <p:nvPr/>
        </p:nvSpPr>
        <p:spPr bwMode="auto">
          <a:xfrm rot="5400000" flipH="1" flipV="1">
            <a:off x="75163363" y="4581985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Straight Arrow Connector 4101">
            <a:extLst>
              <a:ext uri="{FF2B5EF4-FFF2-40B4-BE49-F238E27FC236}">
                <a16:creationId xmlns:a16="http://schemas.microsoft.com/office/drawing/2014/main" id="{2784E83E-2461-AB65-3DEC-1FE4C124804D}"/>
              </a:ext>
            </a:extLst>
          </p:cNvPr>
          <p:cNvSpPr>
            <a:spLocks noChangeShapeType="1"/>
          </p:cNvSpPr>
          <p:nvPr/>
        </p:nvSpPr>
        <p:spPr bwMode="auto">
          <a:xfrm rot="5400000" flipH="1" flipV="1">
            <a:off x="90889138" y="4605940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Rectangle 4102">
            <a:extLst>
              <a:ext uri="{FF2B5EF4-FFF2-40B4-BE49-F238E27FC236}">
                <a16:creationId xmlns:a16="http://schemas.microsoft.com/office/drawing/2014/main" id="{F6F2AB74-DC41-BDA8-A09B-6710228AC15B}"/>
              </a:ext>
            </a:extLst>
          </p:cNvPr>
          <p:cNvSpPr>
            <a:spLocks noChangeArrowheads="1"/>
          </p:cNvSpPr>
          <p:nvPr/>
        </p:nvSpPr>
        <p:spPr bwMode="auto">
          <a:xfrm>
            <a:off x="101765100" y="42792173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0" name="Rectangle 4103">
            <a:extLst>
              <a:ext uri="{FF2B5EF4-FFF2-40B4-BE49-F238E27FC236}">
                <a16:creationId xmlns:a16="http://schemas.microsoft.com/office/drawing/2014/main" id="{5EDE1A7A-5B3E-8276-B645-D91F8815EBC8}"/>
              </a:ext>
            </a:extLst>
          </p:cNvPr>
          <p:cNvSpPr>
            <a:spLocks noChangeArrowheads="1"/>
          </p:cNvSpPr>
          <p:nvPr/>
        </p:nvSpPr>
        <p:spPr bwMode="auto">
          <a:xfrm>
            <a:off x="101765100" y="4436475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1" name="Rectangle 4104">
            <a:extLst>
              <a:ext uri="{FF2B5EF4-FFF2-40B4-BE49-F238E27FC236}">
                <a16:creationId xmlns:a16="http://schemas.microsoft.com/office/drawing/2014/main" id="{A3857509-635A-1A97-0F36-D778C58EF162}"/>
              </a:ext>
            </a:extLst>
          </p:cNvPr>
          <p:cNvSpPr>
            <a:spLocks noChangeArrowheads="1"/>
          </p:cNvSpPr>
          <p:nvPr/>
        </p:nvSpPr>
        <p:spPr bwMode="auto">
          <a:xfrm>
            <a:off x="101765100" y="4533249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2" name="Straight Arrow Connector 4105">
            <a:extLst>
              <a:ext uri="{FF2B5EF4-FFF2-40B4-BE49-F238E27FC236}">
                <a16:creationId xmlns:a16="http://schemas.microsoft.com/office/drawing/2014/main" id="{CAECE6D0-EEC1-4FB7-CF6A-11F2FB1063E9}"/>
              </a:ext>
            </a:extLst>
          </p:cNvPr>
          <p:cNvSpPr>
            <a:spLocks noChangeShapeType="1"/>
          </p:cNvSpPr>
          <p:nvPr/>
        </p:nvSpPr>
        <p:spPr bwMode="auto">
          <a:xfrm flipV="1">
            <a:off x="124067888" y="4702603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Straight Arrow Connector 4106">
            <a:extLst>
              <a:ext uri="{FF2B5EF4-FFF2-40B4-BE49-F238E27FC236}">
                <a16:creationId xmlns:a16="http://schemas.microsoft.com/office/drawing/2014/main" id="{6B074B9C-7BFF-4492-0FFF-313C1BCD232A}"/>
              </a:ext>
            </a:extLst>
          </p:cNvPr>
          <p:cNvSpPr>
            <a:spLocks noChangeShapeType="1"/>
          </p:cNvSpPr>
          <p:nvPr/>
        </p:nvSpPr>
        <p:spPr bwMode="auto">
          <a:xfrm flipV="1">
            <a:off x="124067888" y="476307150"/>
            <a:ext cx="9148762" cy="762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Straight Arrow Connector 4107">
            <a:extLst>
              <a:ext uri="{FF2B5EF4-FFF2-40B4-BE49-F238E27FC236}">
                <a16:creationId xmlns:a16="http://schemas.microsoft.com/office/drawing/2014/main" id="{BC9B4A82-0929-6A98-9930-9E58D1755C36}"/>
              </a:ext>
            </a:extLst>
          </p:cNvPr>
          <p:cNvSpPr>
            <a:spLocks noChangeShapeType="1"/>
          </p:cNvSpPr>
          <p:nvPr/>
        </p:nvSpPr>
        <p:spPr bwMode="auto">
          <a:xfrm flipV="1">
            <a:off x="124067888" y="45831442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Straight Arrow Connector 4108">
            <a:extLst>
              <a:ext uri="{FF2B5EF4-FFF2-40B4-BE49-F238E27FC236}">
                <a16:creationId xmlns:a16="http://schemas.microsoft.com/office/drawing/2014/main" id="{6E9EBA6B-8C71-3D0C-4811-B3C58532A82D}"/>
              </a:ext>
            </a:extLst>
          </p:cNvPr>
          <p:cNvSpPr>
            <a:spLocks noChangeShapeType="1"/>
          </p:cNvSpPr>
          <p:nvPr/>
        </p:nvSpPr>
        <p:spPr bwMode="auto">
          <a:xfrm flipV="1">
            <a:off x="124067888" y="4523406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Straight Arrow Connector 4109">
            <a:extLst>
              <a:ext uri="{FF2B5EF4-FFF2-40B4-BE49-F238E27FC236}">
                <a16:creationId xmlns:a16="http://schemas.microsoft.com/office/drawing/2014/main" id="{59424DCA-2F7D-D54D-D0E5-4CB9285788EF}"/>
              </a:ext>
            </a:extLst>
          </p:cNvPr>
          <p:cNvSpPr>
            <a:spLocks noChangeShapeType="1"/>
          </p:cNvSpPr>
          <p:nvPr/>
        </p:nvSpPr>
        <p:spPr bwMode="auto">
          <a:xfrm flipV="1">
            <a:off x="124067888" y="446366900"/>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Straight Arrow Connector 4110">
            <a:extLst>
              <a:ext uri="{FF2B5EF4-FFF2-40B4-BE49-F238E27FC236}">
                <a16:creationId xmlns:a16="http://schemas.microsoft.com/office/drawing/2014/main" id="{242FB885-C2CB-00F9-2263-4F76483D568F}"/>
              </a:ext>
            </a:extLst>
          </p:cNvPr>
          <p:cNvSpPr>
            <a:spLocks noChangeShapeType="1"/>
          </p:cNvSpPr>
          <p:nvPr/>
        </p:nvSpPr>
        <p:spPr bwMode="auto">
          <a:xfrm flipV="1">
            <a:off x="124067888" y="440393138"/>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Rectangle 138">
            <a:extLst>
              <a:ext uri="{FF2B5EF4-FFF2-40B4-BE49-F238E27FC236}">
                <a16:creationId xmlns:a16="http://schemas.microsoft.com/office/drawing/2014/main" id="{A34A1AFF-4676-7C84-D698-D9D2B835811A}"/>
              </a:ext>
            </a:extLst>
          </p:cNvPr>
          <p:cNvSpPr>
            <a:spLocks noChangeArrowheads="1"/>
          </p:cNvSpPr>
          <p:nvPr/>
        </p:nvSpPr>
        <p:spPr bwMode="auto">
          <a:xfrm>
            <a:off x="152400" y="396919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Calibri" panose="020F0502020204030204" pitchFamily="34" charset="0"/>
              </a:rPr>
              <a:t>Organisation Structure </a:t>
            </a:r>
            <a:endPar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79" name="Rectangle 186">
            <a:extLst>
              <a:ext uri="{FF2B5EF4-FFF2-40B4-BE49-F238E27FC236}">
                <a16:creationId xmlns:a16="http://schemas.microsoft.com/office/drawing/2014/main" id="{04C4EC56-2203-BC97-7D74-8EE9CB4142C0}"/>
              </a:ext>
            </a:extLst>
          </p:cNvPr>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551" tIns="76176" rIns="91440" bIns="38088" numCol="1" anchor="ctr" anchorCtr="0" compatLnSpc="1">
            <a:prstTxWarp prst="textNoShape">
              <a:avLst/>
            </a:prstTxWarp>
            <a:spAutoFit/>
          </a:bodyPr>
          <a:lstStyle/>
          <a:p>
            <a:endParaRPr lang="en-US"/>
          </a:p>
        </p:txBody>
      </p:sp>
      <p:sp>
        <p:nvSpPr>
          <p:cNvPr id="680" name="Rectangle 674">
            <a:extLst>
              <a:ext uri="{FF2B5EF4-FFF2-40B4-BE49-F238E27FC236}">
                <a16:creationId xmlns:a16="http://schemas.microsoft.com/office/drawing/2014/main" id="{96613EBB-C1C2-5DCE-FE23-0F67297E51E7}"/>
              </a:ext>
            </a:extLst>
          </p:cNvPr>
          <p:cNvSpPr>
            <a:spLocks noChangeArrowheads="1"/>
          </p:cNvSpPr>
          <p:nvPr/>
        </p:nvSpPr>
        <p:spPr bwMode="auto">
          <a:xfrm>
            <a:off x="304800" y="67294125"/>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Process Assurance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1" name="Rectangle 675">
            <a:extLst>
              <a:ext uri="{FF2B5EF4-FFF2-40B4-BE49-F238E27FC236}">
                <a16:creationId xmlns:a16="http://schemas.microsoft.com/office/drawing/2014/main" id="{566DBE6B-C71F-043C-414D-3EAB328B8A13}"/>
              </a:ext>
            </a:extLst>
          </p:cNvPr>
          <p:cNvSpPr>
            <a:spLocks noChangeArrowheads="1"/>
          </p:cNvSpPr>
          <p:nvPr/>
        </p:nvSpPr>
        <p:spPr bwMode="auto">
          <a:xfrm>
            <a:off x="304800" y="83019900"/>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Management &amp; Learning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2" name="Rectangle 676">
            <a:extLst>
              <a:ext uri="{FF2B5EF4-FFF2-40B4-BE49-F238E27FC236}">
                <a16:creationId xmlns:a16="http://schemas.microsoft.com/office/drawing/2014/main" id="{0FE2FEF4-5A68-63A2-AA5E-512BC4A3A057}"/>
              </a:ext>
            </a:extLst>
          </p:cNvPr>
          <p:cNvSpPr>
            <a:spLocks noChangeArrowheads="1"/>
          </p:cNvSpPr>
          <p:nvPr/>
        </p:nvSpPr>
        <p:spPr bwMode="auto">
          <a:xfrm>
            <a:off x="101917500" y="74552175"/>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3" name="Rectangle 677">
            <a:extLst>
              <a:ext uri="{FF2B5EF4-FFF2-40B4-BE49-F238E27FC236}">
                <a16:creationId xmlns:a16="http://schemas.microsoft.com/office/drawing/2014/main" id="{6F9B42A6-7415-62A9-CFA7-9147506539DE}"/>
              </a:ext>
            </a:extLst>
          </p:cNvPr>
          <p:cNvSpPr>
            <a:spLocks noChangeArrowheads="1"/>
          </p:cNvSpPr>
          <p:nvPr/>
        </p:nvSpPr>
        <p:spPr bwMode="auto">
          <a:xfrm>
            <a:off x="101917500" y="9027795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Knowledge Manager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4" name="Rectangle 678">
            <a:extLst>
              <a:ext uri="{FF2B5EF4-FFF2-40B4-BE49-F238E27FC236}">
                <a16:creationId xmlns:a16="http://schemas.microsoft.com/office/drawing/2014/main" id="{D8128DE4-C2B9-8EC5-2643-52973EF6ACB9}"/>
              </a:ext>
            </a:extLst>
          </p:cNvPr>
          <p:cNvSpPr>
            <a:spLocks noChangeArrowheads="1"/>
          </p:cNvSpPr>
          <p:nvPr/>
        </p:nvSpPr>
        <p:spPr bwMode="auto">
          <a:xfrm>
            <a:off x="101917500" y="63665100"/>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5" name="Straight Arrow Connector 679">
            <a:extLst>
              <a:ext uri="{FF2B5EF4-FFF2-40B4-BE49-F238E27FC236}">
                <a16:creationId xmlns:a16="http://schemas.microsoft.com/office/drawing/2014/main" id="{4D4D6E1D-3A16-D32B-F5CB-11E1FEFF4540}"/>
              </a:ext>
            </a:extLst>
          </p:cNvPr>
          <p:cNvSpPr>
            <a:spLocks noChangeShapeType="1"/>
          </p:cNvSpPr>
          <p:nvPr/>
        </p:nvSpPr>
        <p:spPr bwMode="auto">
          <a:xfrm rot="5400000" flipH="1" flipV="1">
            <a:off x="8784432" y="84192268"/>
            <a:ext cx="2393950"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Rectangle 680">
            <a:extLst>
              <a:ext uri="{FF2B5EF4-FFF2-40B4-BE49-F238E27FC236}">
                <a16:creationId xmlns:a16="http://schemas.microsoft.com/office/drawing/2014/main" id="{E3DBAB26-99FF-5F99-6BE7-C4CF694774B2}"/>
              </a:ext>
            </a:extLst>
          </p:cNvPr>
          <p:cNvSpPr>
            <a:spLocks noChangeArrowheads="1"/>
          </p:cNvSpPr>
          <p:nvPr/>
        </p:nvSpPr>
        <p:spPr bwMode="auto">
          <a:xfrm>
            <a:off x="18449925" y="503332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87" name="Rectangle 681">
            <a:extLst>
              <a:ext uri="{FF2B5EF4-FFF2-40B4-BE49-F238E27FC236}">
                <a16:creationId xmlns:a16="http://schemas.microsoft.com/office/drawing/2014/main" id="{1626D380-47CB-700F-6820-6B2C42EC5746}"/>
              </a:ext>
            </a:extLst>
          </p:cNvPr>
          <p:cNvSpPr>
            <a:spLocks noChangeArrowheads="1"/>
          </p:cNvSpPr>
          <p:nvPr/>
        </p:nvSpPr>
        <p:spPr bwMode="auto">
          <a:xfrm>
            <a:off x="34175700" y="85413850"/>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88" name="Rectangle 682">
            <a:extLst>
              <a:ext uri="{FF2B5EF4-FFF2-40B4-BE49-F238E27FC236}">
                <a16:creationId xmlns:a16="http://schemas.microsoft.com/office/drawing/2014/main" id="{E882B793-CD2C-045B-CCB6-6EC69E0CE2AF}"/>
              </a:ext>
            </a:extLst>
          </p:cNvPr>
          <p:cNvSpPr>
            <a:spLocks noChangeArrowheads="1"/>
          </p:cNvSpPr>
          <p:nvPr/>
        </p:nvSpPr>
        <p:spPr bwMode="auto">
          <a:xfrm>
            <a:off x="51111150" y="120494425"/>
            <a:ext cx="16935450"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89" name="Rectangle 683">
            <a:extLst>
              <a:ext uri="{FF2B5EF4-FFF2-40B4-BE49-F238E27FC236}">
                <a16:creationId xmlns:a16="http://schemas.microsoft.com/office/drawing/2014/main" id="{3141F776-2830-10CF-34CC-862C03D4198D}"/>
              </a:ext>
            </a:extLst>
          </p:cNvPr>
          <p:cNvSpPr>
            <a:spLocks noChangeArrowheads="1"/>
          </p:cNvSpPr>
          <p:nvPr/>
        </p:nvSpPr>
        <p:spPr bwMode="auto">
          <a:xfrm>
            <a:off x="83772375" y="155575000"/>
            <a:ext cx="1814512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90" name="Rectangle 684">
            <a:extLst>
              <a:ext uri="{FF2B5EF4-FFF2-40B4-BE49-F238E27FC236}">
                <a16:creationId xmlns:a16="http://schemas.microsoft.com/office/drawing/2014/main" id="{16A16F99-5509-58BC-930E-770B751BFA1E}"/>
              </a:ext>
            </a:extLst>
          </p:cNvPr>
          <p:cNvSpPr>
            <a:spLocks noChangeArrowheads="1"/>
          </p:cNvSpPr>
          <p:nvPr/>
        </p:nvSpPr>
        <p:spPr bwMode="auto">
          <a:xfrm>
            <a:off x="68046600" y="190655575"/>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91" name="Rectangle 685">
            <a:extLst>
              <a:ext uri="{FF2B5EF4-FFF2-40B4-BE49-F238E27FC236}">
                <a16:creationId xmlns:a16="http://schemas.microsoft.com/office/drawing/2014/main" id="{E0C777F2-EFA2-FF14-974D-BB5B31FE2502}"/>
              </a:ext>
            </a:extLst>
          </p:cNvPr>
          <p:cNvSpPr>
            <a:spLocks noChangeArrowheads="1"/>
          </p:cNvSpPr>
          <p:nvPr/>
        </p:nvSpPr>
        <p:spPr bwMode="auto">
          <a:xfrm>
            <a:off x="2724150" y="225736150"/>
            <a:ext cx="15725775" cy="35080575"/>
          </a:xfrm>
          <a:prstGeom prst="rect">
            <a:avLst/>
          </a:prstGeom>
          <a:solidFill>
            <a:srgbClr val="F07F09">
              <a:alpha val="0"/>
            </a:srgbClr>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93" name="Rectangle 686">
            <a:extLst>
              <a:ext uri="{FF2B5EF4-FFF2-40B4-BE49-F238E27FC236}">
                <a16:creationId xmlns:a16="http://schemas.microsoft.com/office/drawing/2014/main" id="{36D5B3B2-AEC2-BDAE-FF5B-CDBAB745336B}"/>
              </a:ext>
            </a:extLst>
          </p:cNvPr>
          <p:cNvSpPr>
            <a:spLocks noChangeArrowheads="1"/>
          </p:cNvSpPr>
          <p:nvPr/>
        </p:nvSpPr>
        <p:spPr bwMode="auto">
          <a:xfrm>
            <a:off x="304800" y="273643725"/>
            <a:ext cx="101612700" cy="4108450"/>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Information Technology Audit/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4" name="Rectangle 687">
            <a:extLst>
              <a:ext uri="{FF2B5EF4-FFF2-40B4-BE49-F238E27FC236}">
                <a16:creationId xmlns:a16="http://schemas.microsoft.com/office/drawing/2014/main" id="{698AF731-3220-4047-3B16-11FEA7541EC7}"/>
              </a:ext>
            </a:extLst>
          </p:cNvPr>
          <p:cNvSpPr>
            <a:spLocks noChangeArrowheads="1"/>
          </p:cNvSpPr>
          <p:nvPr/>
        </p:nvSpPr>
        <p:spPr bwMode="auto">
          <a:xfrm>
            <a:off x="304800" y="2842799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Project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5" name="Rectangle 688">
            <a:extLst>
              <a:ext uri="{FF2B5EF4-FFF2-40B4-BE49-F238E27FC236}">
                <a16:creationId xmlns:a16="http://schemas.microsoft.com/office/drawing/2014/main" id="{C3D4C5C0-816D-76E7-40DE-8F9FD3118604}"/>
              </a:ext>
            </a:extLst>
          </p:cNvPr>
          <p:cNvSpPr>
            <a:spLocks noChangeArrowheads="1"/>
          </p:cNvSpPr>
          <p:nvPr/>
        </p:nvSpPr>
        <p:spPr bwMode="auto">
          <a:xfrm>
            <a:off x="304800" y="2939573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Forensics &amp; Investigations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6" name="Rectangle 689">
            <a:extLst>
              <a:ext uri="{FF2B5EF4-FFF2-40B4-BE49-F238E27FC236}">
                <a16:creationId xmlns:a16="http://schemas.microsoft.com/office/drawing/2014/main" id="{83A58905-AD0B-8DE7-20B6-2404B1FF888F}"/>
              </a:ext>
            </a:extLst>
          </p:cNvPr>
          <p:cNvSpPr>
            <a:spLocks noChangeArrowheads="1"/>
          </p:cNvSpPr>
          <p:nvPr/>
        </p:nvSpPr>
        <p:spPr bwMode="auto">
          <a:xfrm>
            <a:off x="304800" y="303634775"/>
            <a:ext cx="101612700" cy="3629025"/>
          </a:xfrm>
          <a:prstGeom prst="rect">
            <a:avLst/>
          </a:prstGeom>
          <a:solidFill>
            <a:srgbClr val="FF0000"/>
          </a:solidFill>
          <a:ln w="42502">
            <a:solidFill>
              <a:srgbClr val="773F04"/>
            </a:solidFill>
            <a:prstDash val="dash"/>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Compliance &amp; Financial Assurance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7" name="Shape 23">
            <a:extLst>
              <a:ext uri="{FF2B5EF4-FFF2-40B4-BE49-F238E27FC236}">
                <a16:creationId xmlns:a16="http://schemas.microsoft.com/office/drawing/2014/main" id="{79D04861-25BC-07B1-81E0-3E614FAFF704}"/>
              </a:ext>
            </a:extLst>
          </p:cNvPr>
          <p:cNvSpPr>
            <a:spLocks noChangeShapeType="1"/>
          </p:cNvSpPr>
          <p:nvPr/>
        </p:nvSpPr>
        <p:spPr bwMode="auto">
          <a:xfrm>
            <a:off x="52320825" y="255247775"/>
            <a:ext cx="81653063" cy="71370825"/>
          </a:xfrm>
          <a:prstGeom prst="bentConnector3">
            <a:avLst>
              <a:gd name="adj1" fmla="val 99560"/>
            </a:avLst>
          </a:prstGeom>
          <a:noFill/>
          <a:ln w="22225">
            <a:solidFill>
              <a:srgbClr val="89A4A7"/>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Straight Arrow Connector 691">
            <a:extLst>
              <a:ext uri="{FF2B5EF4-FFF2-40B4-BE49-F238E27FC236}">
                <a16:creationId xmlns:a16="http://schemas.microsoft.com/office/drawing/2014/main" id="{AE90FF5C-3363-860D-82C4-3F1F44976BA7}"/>
              </a:ext>
            </a:extLst>
          </p:cNvPr>
          <p:cNvSpPr>
            <a:spLocks noChangeShapeType="1"/>
          </p:cNvSpPr>
          <p:nvPr/>
        </p:nvSpPr>
        <p:spPr bwMode="auto">
          <a:xfrm flipV="1">
            <a:off x="124220288" y="38589267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99" name="Diagram 692">
            <a:extLst>
              <a:ext uri="{FF2B5EF4-FFF2-40B4-BE49-F238E27FC236}">
                <a16:creationId xmlns:a16="http://schemas.microsoft.com/office/drawing/2014/main" id="{BFFAC670-FB94-961A-A600-CBBB0BC5344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6538" y="318225488"/>
            <a:ext cx="68248212" cy="19535775"/>
          </a:xfrm>
          <a:prstGeom prst="rect">
            <a:avLst/>
          </a:prstGeom>
          <a:noFill/>
          <a:extLst>
            <a:ext uri="{909E8E84-426E-40DD-AFC4-6F175D3DCCD1}">
              <a14:hiddenFill xmlns:a14="http://schemas.microsoft.com/office/drawing/2010/main">
                <a:solidFill>
                  <a:srgbClr val="FFFFFF"/>
                </a:solidFill>
              </a14:hiddenFill>
            </a:ext>
          </a:extLst>
        </p:spPr>
      </p:pic>
      <p:sp>
        <p:nvSpPr>
          <p:cNvPr id="700" name="Rectangle 693">
            <a:extLst>
              <a:ext uri="{FF2B5EF4-FFF2-40B4-BE49-F238E27FC236}">
                <a16:creationId xmlns:a16="http://schemas.microsoft.com/office/drawing/2014/main" id="{59DCE78D-2CF2-E2B1-1481-3FAC43AF79DC}"/>
              </a:ext>
            </a:extLst>
          </p:cNvPr>
          <p:cNvSpPr>
            <a:spLocks noChangeArrowheads="1"/>
          </p:cNvSpPr>
          <p:nvPr/>
        </p:nvSpPr>
        <p:spPr bwMode="auto">
          <a:xfrm>
            <a:off x="304800" y="410341763"/>
            <a:ext cx="101612700" cy="3629025"/>
          </a:xfrm>
          <a:prstGeom prst="rect">
            <a:avLst/>
          </a:prstGeom>
          <a:solidFill>
            <a:srgbClr val="FF00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Pre-Audit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1" name="Rectangle 694">
            <a:extLst>
              <a:ext uri="{FF2B5EF4-FFF2-40B4-BE49-F238E27FC236}">
                <a16:creationId xmlns:a16="http://schemas.microsoft.com/office/drawing/2014/main" id="{BBB74B7A-9687-5D9B-7BBA-9159D6D6093F}"/>
              </a:ext>
            </a:extLst>
          </p:cNvPr>
          <p:cNvSpPr>
            <a:spLocks noChangeArrowheads="1"/>
          </p:cNvSpPr>
          <p:nvPr/>
        </p:nvSpPr>
        <p:spPr bwMode="auto">
          <a:xfrm>
            <a:off x="101917500" y="41397078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Head – Pre Audit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2" name="Straight Arrow Connector 695">
            <a:extLst>
              <a:ext uri="{FF2B5EF4-FFF2-40B4-BE49-F238E27FC236}">
                <a16:creationId xmlns:a16="http://schemas.microsoft.com/office/drawing/2014/main" id="{FC1C6E30-0A96-B59E-EB52-DBF9578A428B}"/>
              </a:ext>
            </a:extLst>
          </p:cNvPr>
          <p:cNvSpPr>
            <a:spLocks noChangeShapeType="1"/>
          </p:cNvSpPr>
          <p:nvPr/>
        </p:nvSpPr>
        <p:spPr bwMode="auto">
          <a:xfrm rot="5400000" flipH="1" flipV="1">
            <a:off x="24498300" y="4103163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Straight Arrow Connector 696">
            <a:extLst>
              <a:ext uri="{FF2B5EF4-FFF2-40B4-BE49-F238E27FC236}">
                <a16:creationId xmlns:a16="http://schemas.microsoft.com/office/drawing/2014/main" id="{0EC6D299-F29C-AE88-89C5-055C19985245}"/>
              </a:ext>
            </a:extLst>
          </p:cNvPr>
          <p:cNvSpPr>
            <a:spLocks noChangeShapeType="1"/>
          </p:cNvSpPr>
          <p:nvPr/>
        </p:nvSpPr>
        <p:spPr bwMode="auto">
          <a:xfrm rot="5400000" flipH="1" flipV="1">
            <a:off x="41433750" y="4127103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Straight Arrow Connector 697">
            <a:extLst>
              <a:ext uri="{FF2B5EF4-FFF2-40B4-BE49-F238E27FC236}">
                <a16:creationId xmlns:a16="http://schemas.microsoft.com/office/drawing/2014/main" id="{AFD728A2-C593-1854-72E9-A07E393330A9}"/>
              </a:ext>
            </a:extLst>
          </p:cNvPr>
          <p:cNvSpPr>
            <a:spLocks noChangeShapeType="1"/>
          </p:cNvSpPr>
          <p:nvPr/>
        </p:nvSpPr>
        <p:spPr bwMode="auto">
          <a:xfrm rot="5400000" flipH="1" flipV="1">
            <a:off x="58393807" y="415105056"/>
            <a:ext cx="2393950"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Straight Arrow Connector 698">
            <a:extLst>
              <a:ext uri="{FF2B5EF4-FFF2-40B4-BE49-F238E27FC236}">
                <a16:creationId xmlns:a16="http://schemas.microsoft.com/office/drawing/2014/main" id="{B011E38D-5DCB-DDF6-1A99-6D33673D8C4E}"/>
              </a:ext>
            </a:extLst>
          </p:cNvPr>
          <p:cNvSpPr>
            <a:spLocks noChangeShapeType="1"/>
          </p:cNvSpPr>
          <p:nvPr/>
        </p:nvSpPr>
        <p:spPr bwMode="auto">
          <a:xfrm rot="5400000" flipH="1" flipV="1">
            <a:off x="75304650" y="41749821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Straight Arrow Connector 700">
            <a:extLst>
              <a:ext uri="{FF2B5EF4-FFF2-40B4-BE49-F238E27FC236}">
                <a16:creationId xmlns:a16="http://schemas.microsoft.com/office/drawing/2014/main" id="{0B3029D3-857F-41DA-E9C1-20773708C5D9}"/>
              </a:ext>
            </a:extLst>
          </p:cNvPr>
          <p:cNvSpPr>
            <a:spLocks noChangeShapeType="1"/>
          </p:cNvSpPr>
          <p:nvPr/>
        </p:nvSpPr>
        <p:spPr bwMode="auto">
          <a:xfrm rot="5400000" flipH="1" flipV="1">
            <a:off x="91030425" y="419892163"/>
            <a:ext cx="2393950"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Straight Arrow Connector 701">
            <a:extLst>
              <a:ext uri="{FF2B5EF4-FFF2-40B4-BE49-F238E27FC236}">
                <a16:creationId xmlns:a16="http://schemas.microsoft.com/office/drawing/2014/main" id="{3BEDE3AC-FEE5-3595-DA6C-AE42F8E63F90}"/>
              </a:ext>
            </a:extLst>
          </p:cNvPr>
          <p:cNvSpPr>
            <a:spLocks noChangeShapeType="1"/>
          </p:cNvSpPr>
          <p:nvPr/>
        </p:nvSpPr>
        <p:spPr bwMode="auto">
          <a:xfrm rot="5400000" flipH="1" flipV="1">
            <a:off x="8796338" y="4283598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 name="Straight Arrow Connector 702">
            <a:extLst>
              <a:ext uri="{FF2B5EF4-FFF2-40B4-BE49-F238E27FC236}">
                <a16:creationId xmlns:a16="http://schemas.microsoft.com/office/drawing/2014/main" id="{087DB06C-D015-36BB-64ED-8152761A1F97}"/>
              </a:ext>
            </a:extLst>
          </p:cNvPr>
          <p:cNvSpPr>
            <a:spLocks noChangeShapeType="1"/>
          </p:cNvSpPr>
          <p:nvPr/>
        </p:nvSpPr>
        <p:spPr bwMode="auto">
          <a:xfrm rot="5400000" flipH="1" flipV="1">
            <a:off x="24509413" y="4307427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Straight Arrow Connector 703">
            <a:extLst>
              <a:ext uri="{FF2B5EF4-FFF2-40B4-BE49-F238E27FC236}">
                <a16:creationId xmlns:a16="http://schemas.microsoft.com/office/drawing/2014/main" id="{EB2D7845-AEE3-2BB4-EB14-A635A0CF2F71}"/>
              </a:ext>
            </a:extLst>
          </p:cNvPr>
          <p:cNvSpPr>
            <a:spLocks noChangeShapeType="1"/>
          </p:cNvSpPr>
          <p:nvPr/>
        </p:nvSpPr>
        <p:spPr bwMode="auto">
          <a:xfrm rot="5400000" flipH="1" flipV="1">
            <a:off x="41444863" y="4331382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Straight Arrow Connector 47">
            <a:extLst>
              <a:ext uri="{FF2B5EF4-FFF2-40B4-BE49-F238E27FC236}">
                <a16:creationId xmlns:a16="http://schemas.microsoft.com/office/drawing/2014/main" id="{58A3DBF3-1833-71CB-3930-BA0A973CB81D}"/>
              </a:ext>
            </a:extLst>
          </p:cNvPr>
          <p:cNvSpPr>
            <a:spLocks noChangeShapeType="1"/>
          </p:cNvSpPr>
          <p:nvPr/>
        </p:nvSpPr>
        <p:spPr bwMode="auto">
          <a:xfrm rot="5400000" flipH="1" flipV="1">
            <a:off x="58417619" y="4355457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Straight Arrow Connector 54">
            <a:extLst>
              <a:ext uri="{FF2B5EF4-FFF2-40B4-BE49-F238E27FC236}">
                <a16:creationId xmlns:a16="http://schemas.microsoft.com/office/drawing/2014/main" id="{EB6E5A98-0DDB-32A3-D8B6-76A5B0F2F59D}"/>
              </a:ext>
            </a:extLst>
          </p:cNvPr>
          <p:cNvSpPr>
            <a:spLocks noChangeShapeType="1"/>
          </p:cNvSpPr>
          <p:nvPr/>
        </p:nvSpPr>
        <p:spPr bwMode="auto">
          <a:xfrm rot="5400000" flipH="1" flipV="1">
            <a:off x="75315763" y="4379293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 name="Straight Arrow Connector 61">
            <a:extLst>
              <a:ext uri="{FF2B5EF4-FFF2-40B4-BE49-F238E27FC236}">
                <a16:creationId xmlns:a16="http://schemas.microsoft.com/office/drawing/2014/main" id="{770B1505-1E35-BDC3-D70D-7A6872542FBD}"/>
              </a:ext>
            </a:extLst>
          </p:cNvPr>
          <p:cNvSpPr>
            <a:spLocks noChangeShapeType="1"/>
          </p:cNvSpPr>
          <p:nvPr/>
        </p:nvSpPr>
        <p:spPr bwMode="auto">
          <a:xfrm rot="5400000" flipH="1" flipV="1">
            <a:off x="91041538" y="4403248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Straight Arrow Connector 62">
            <a:extLst>
              <a:ext uri="{FF2B5EF4-FFF2-40B4-BE49-F238E27FC236}">
                <a16:creationId xmlns:a16="http://schemas.microsoft.com/office/drawing/2014/main" id="{39333298-8A36-AC13-650F-6BBB235ED636}"/>
              </a:ext>
            </a:extLst>
          </p:cNvPr>
          <p:cNvSpPr>
            <a:spLocks noChangeShapeType="1"/>
          </p:cNvSpPr>
          <p:nvPr/>
        </p:nvSpPr>
        <p:spPr bwMode="auto">
          <a:xfrm rot="5400000" flipH="1" flipV="1">
            <a:off x="8796338" y="448781487"/>
            <a:ext cx="2395538" cy="238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Straight Arrow Connector 4096">
            <a:extLst>
              <a:ext uri="{FF2B5EF4-FFF2-40B4-BE49-F238E27FC236}">
                <a16:creationId xmlns:a16="http://schemas.microsoft.com/office/drawing/2014/main" id="{B57F59F9-6950-90FB-CF53-80E5D86FEB26}"/>
              </a:ext>
            </a:extLst>
          </p:cNvPr>
          <p:cNvSpPr>
            <a:spLocks noChangeShapeType="1"/>
          </p:cNvSpPr>
          <p:nvPr/>
        </p:nvSpPr>
        <p:spPr bwMode="auto">
          <a:xfrm rot="5400000" flipH="1" flipV="1">
            <a:off x="24509413" y="45116432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Straight Arrow Connector 4097">
            <a:extLst>
              <a:ext uri="{FF2B5EF4-FFF2-40B4-BE49-F238E27FC236}">
                <a16:creationId xmlns:a16="http://schemas.microsoft.com/office/drawing/2014/main" id="{741F5481-F0CB-0CD9-54D3-D6ADA17C12DB}"/>
              </a:ext>
            </a:extLst>
          </p:cNvPr>
          <p:cNvSpPr>
            <a:spLocks noChangeShapeType="1"/>
          </p:cNvSpPr>
          <p:nvPr/>
        </p:nvSpPr>
        <p:spPr bwMode="auto">
          <a:xfrm rot="5400000" flipH="1" flipV="1">
            <a:off x="41444863" y="453559862"/>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Straight Arrow Connector 4099">
            <a:extLst>
              <a:ext uri="{FF2B5EF4-FFF2-40B4-BE49-F238E27FC236}">
                <a16:creationId xmlns:a16="http://schemas.microsoft.com/office/drawing/2014/main" id="{88A1D54C-056D-E287-FDF8-0F12BD4576E6}"/>
              </a:ext>
            </a:extLst>
          </p:cNvPr>
          <p:cNvSpPr>
            <a:spLocks noChangeShapeType="1"/>
          </p:cNvSpPr>
          <p:nvPr/>
        </p:nvSpPr>
        <p:spPr bwMode="auto">
          <a:xfrm rot="5400000" flipH="1" flipV="1">
            <a:off x="58417619" y="455967307"/>
            <a:ext cx="2395537" cy="254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Straight Arrow Connector 4100">
            <a:extLst>
              <a:ext uri="{FF2B5EF4-FFF2-40B4-BE49-F238E27FC236}">
                <a16:creationId xmlns:a16="http://schemas.microsoft.com/office/drawing/2014/main" id="{A1CC938B-9C00-A6B6-0A35-0DCCC4BB3FC3}"/>
              </a:ext>
            </a:extLst>
          </p:cNvPr>
          <p:cNvSpPr>
            <a:spLocks noChangeShapeType="1"/>
          </p:cNvSpPr>
          <p:nvPr/>
        </p:nvSpPr>
        <p:spPr bwMode="auto">
          <a:xfrm rot="5400000" flipH="1" flipV="1">
            <a:off x="75315763" y="458350937"/>
            <a:ext cx="2395538"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Straight Arrow Connector 4101">
            <a:extLst>
              <a:ext uri="{FF2B5EF4-FFF2-40B4-BE49-F238E27FC236}">
                <a16:creationId xmlns:a16="http://schemas.microsoft.com/office/drawing/2014/main" id="{CC58C2BD-7355-D5EC-E23D-0F5E3B5683C6}"/>
              </a:ext>
            </a:extLst>
          </p:cNvPr>
          <p:cNvSpPr>
            <a:spLocks noChangeShapeType="1"/>
          </p:cNvSpPr>
          <p:nvPr/>
        </p:nvSpPr>
        <p:spPr bwMode="auto">
          <a:xfrm rot="5400000" flipH="1" flipV="1">
            <a:off x="91041538" y="460746475"/>
            <a:ext cx="2395537" cy="492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Rectangle 4102">
            <a:extLst>
              <a:ext uri="{FF2B5EF4-FFF2-40B4-BE49-F238E27FC236}">
                <a16:creationId xmlns:a16="http://schemas.microsoft.com/office/drawing/2014/main" id="{0CC115FD-DB5D-9324-7DAF-A9F70A9333D6}"/>
              </a:ext>
            </a:extLst>
          </p:cNvPr>
          <p:cNvSpPr>
            <a:spLocks noChangeArrowheads="1"/>
          </p:cNvSpPr>
          <p:nvPr/>
        </p:nvSpPr>
        <p:spPr bwMode="auto">
          <a:xfrm>
            <a:off x="101917500" y="428074138"/>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0" name="Rectangle 4103">
            <a:extLst>
              <a:ext uri="{FF2B5EF4-FFF2-40B4-BE49-F238E27FC236}">
                <a16:creationId xmlns:a16="http://schemas.microsoft.com/office/drawing/2014/main" id="{FB3153A8-295F-7B13-5403-3BC966DFFCC6}"/>
              </a:ext>
            </a:extLst>
          </p:cNvPr>
          <p:cNvSpPr>
            <a:spLocks noChangeArrowheads="1"/>
          </p:cNvSpPr>
          <p:nvPr/>
        </p:nvSpPr>
        <p:spPr bwMode="auto">
          <a:xfrm>
            <a:off x="101917500" y="4437999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1" name="Rectangle 4104">
            <a:extLst>
              <a:ext uri="{FF2B5EF4-FFF2-40B4-BE49-F238E27FC236}">
                <a16:creationId xmlns:a16="http://schemas.microsoft.com/office/drawing/2014/main" id="{0A7B39A2-775B-6A5E-4F61-5CB8FC2F4EA5}"/>
              </a:ext>
            </a:extLst>
          </p:cNvPr>
          <p:cNvSpPr>
            <a:spLocks noChangeArrowheads="1"/>
          </p:cNvSpPr>
          <p:nvPr/>
        </p:nvSpPr>
        <p:spPr bwMode="auto">
          <a:xfrm>
            <a:off x="101917500" y="453477313"/>
            <a:ext cx="21774150" cy="3629025"/>
          </a:xfrm>
          <a:prstGeom prst="rect">
            <a:avLst/>
          </a:prstGeom>
          <a:solidFill>
            <a:srgbClr val="FF6600"/>
          </a:solidFill>
          <a:ln w="42502">
            <a:solidFill>
              <a:srgbClr val="773F0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FFFFFF"/>
                </a:solidFill>
                <a:effectLst/>
                <a:latin typeface="Arial" panose="020B0604020202020204" pitchFamily="34" charset="0"/>
                <a:ea typeface="Times New Roman" panose="02020603050405020304" pitchFamily="18" charset="0"/>
                <a:cs typeface="Calibri" panose="020F0502020204030204" pitchFamily="34" charset="0"/>
              </a:rPr>
              <a:t>Functional Specialist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2" name="Straight Arrow Connector 4105">
            <a:extLst>
              <a:ext uri="{FF2B5EF4-FFF2-40B4-BE49-F238E27FC236}">
                <a16:creationId xmlns:a16="http://schemas.microsoft.com/office/drawing/2014/main" id="{8EE36E71-50B0-D49E-8E47-CC7C67E9C7DF}"/>
              </a:ext>
            </a:extLst>
          </p:cNvPr>
          <p:cNvSpPr>
            <a:spLocks noChangeShapeType="1"/>
          </p:cNvSpPr>
          <p:nvPr/>
        </p:nvSpPr>
        <p:spPr bwMode="auto">
          <a:xfrm flipV="1">
            <a:off x="124220288" y="4704127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Straight Arrow Connector 4106">
            <a:extLst>
              <a:ext uri="{FF2B5EF4-FFF2-40B4-BE49-F238E27FC236}">
                <a16:creationId xmlns:a16="http://schemas.microsoft.com/office/drawing/2014/main" id="{1B7135DE-BAA5-37DD-115A-1371D93539FB}"/>
              </a:ext>
            </a:extLst>
          </p:cNvPr>
          <p:cNvSpPr>
            <a:spLocks noChangeShapeType="1"/>
          </p:cNvSpPr>
          <p:nvPr/>
        </p:nvSpPr>
        <p:spPr bwMode="auto">
          <a:xfrm flipV="1">
            <a:off x="124220288" y="476459550"/>
            <a:ext cx="9148762" cy="76200"/>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 name="Straight Arrow Connector 4107">
            <a:extLst>
              <a:ext uri="{FF2B5EF4-FFF2-40B4-BE49-F238E27FC236}">
                <a16:creationId xmlns:a16="http://schemas.microsoft.com/office/drawing/2014/main" id="{9A437A0E-8B61-4EF1-B64F-F3271310F686}"/>
              </a:ext>
            </a:extLst>
          </p:cNvPr>
          <p:cNvSpPr>
            <a:spLocks noChangeShapeType="1"/>
          </p:cNvSpPr>
          <p:nvPr/>
        </p:nvSpPr>
        <p:spPr bwMode="auto">
          <a:xfrm flipV="1">
            <a:off x="124220288" y="458466825"/>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Straight Arrow Connector 4108">
            <a:extLst>
              <a:ext uri="{FF2B5EF4-FFF2-40B4-BE49-F238E27FC236}">
                <a16:creationId xmlns:a16="http://schemas.microsoft.com/office/drawing/2014/main" id="{16E0D68D-60D4-B3F0-2461-1AD496FD9C11}"/>
              </a:ext>
            </a:extLst>
          </p:cNvPr>
          <p:cNvSpPr>
            <a:spLocks noChangeShapeType="1"/>
          </p:cNvSpPr>
          <p:nvPr/>
        </p:nvSpPr>
        <p:spPr bwMode="auto">
          <a:xfrm flipV="1">
            <a:off x="124220288" y="452493063"/>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 name="Straight Arrow Connector 4109">
            <a:extLst>
              <a:ext uri="{FF2B5EF4-FFF2-40B4-BE49-F238E27FC236}">
                <a16:creationId xmlns:a16="http://schemas.microsoft.com/office/drawing/2014/main" id="{90C65C1C-058A-2D1C-4A24-BCF2D16467D7}"/>
              </a:ext>
            </a:extLst>
          </p:cNvPr>
          <p:cNvSpPr>
            <a:spLocks noChangeShapeType="1"/>
          </p:cNvSpPr>
          <p:nvPr/>
        </p:nvSpPr>
        <p:spPr bwMode="auto">
          <a:xfrm flipV="1">
            <a:off x="124220288" y="446519300"/>
            <a:ext cx="9148762" cy="74613"/>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Straight Arrow Connector 4110">
            <a:extLst>
              <a:ext uri="{FF2B5EF4-FFF2-40B4-BE49-F238E27FC236}">
                <a16:creationId xmlns:a16="http://schemas.microsoft.com/office/drawing/2014/main" id="{2B27E676-3219-EFE8-0F22-EBBE093B8DAC}"/>
              </a:ext>
            </a:extLst>
          </p:cNvPr>
          <p:cNvSpPr>
            <a:spLocks noChangeShapeType="1"/>
          </p:cNvSpPr>
          <p:nvPr/>
        </p:nvSpPr>
        <p:spPr bwMode="auto">
          <a:xfrm flipV="1">
            <a:off x="124220288" y="440545538"/>
            <a:ext cx="9148762" cy="74612"/>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Rectangle 207">
            <a:extLst>
              <a:ext uri="{FF2B5EF4-FFF2-40B4-BE49-F238E27FC236}">
                <a16:creationId xmlns:a16="http://schemas.microsoft.com/office/drawing/2014/main" id="{5D261FCF-A757-3E28-0F16-666A3BD3DEF0}"/>
              </a:ext>
            </a:extLst>
          </p:cNvPr>
          <p:cNvSpPr>
            <a:spLocks noChangeArrowheads="1"/>
          </p:cNvSpPr>
          <p:nvPr/>
        </p:nvSpPr>
        <p:spPr bwMode="auto">
          <a:xfrm>
            <a:off x="304800" y="397071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Calibri" panose="020F0502020204030204" pitchFamily="34" charset="0"/>
              </a:rPr>
              <a:t>Organisation Structure </a:t>
            </a:r>
            <a:endParaRPr kumimoji="0" lang="en-GB" altLang="en-US" sz="1200" b="1" i="0" u="none" strike="noStrike" cap="none" normalizeH="0" baseline="0">
              <a:ln>
                <a:noFill/>
              </a:ln>
              <a:solidFill>
                <a:schemeClr val="tx1"/>
              </a:solidFill>
              <a:effectLst/>
              <a:latin typeface="Univers" panose="020B0503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153" name="Group 152">
            <a:extLst>
              <a:ext uri="{FF2B5EF4-FFF2-40B4-BE49-F238E27FC236}">
                <a16:creationId xmlns:a16="http://schemas.microsoft.com/office/drawing/2014/main" id="{D437344E-2493-180A-E216-80D6A59156BE}"/>
              </a:ext>
            </a:extLst>
          </p:cNvPr>
          <p:cNvGrpSpPr/>
          <p:nvPr/>
        </p:nvGrpSpPr>
        <p:grpSpPr>
          <a:xfrm>
            <a:off x="385590" y="925550"/>
            <a:ext cx="10377890" cy="5438776"/>
            <a:chOff x="-3621" y="557063"/>
            <a:chExt cx="8423721" cy="4495800"/>
          </a:xfrm>
        </p:grpSpPr>
        <p:sp>
          <p:nvSpPr>
            <p:cNvPr id="154" name="Rectangle 153">
              <a:extLst>
                <a:ext uri="{FF2B5EF4-FFF2-40B4-BE49-F238E27FC236}">
                  <a16:creationId xmlns:a16="http://schemas.microsoft.com/office/drawing/2014/main" id="{EF4FBC5A-B8F1-D02F-46C6-BCC7469B9C0E}"/>
                </a:ext>
              </a:extLst>
            </p:cNvPr>
            <p:cNvSpPr/>
            <p:nvPr/>
          </p:nvSpPr>
          <p:spPr>
            <a:xfrm>
              <a:off x="-3620" y="3822147"/>
              <a:ext cx="6400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Process Assurance </a:t>
              </a:r>
              <a:endParaRPr lang="en-IN" sz="1200">
                <a:effectLst/>
                <a:latin typeface="Times New Roman" panose="02020603050405020304" pitchFamily="18" charset="0"/>
                <a:ea typeface="Times New Roman" panose="02020603050405020304" pitchFamily="18" charset="0"/>
              </a:endParaRPr>
            </a:p>
          </p:txBody>
        </p:sp>
        <p:sp>
          <p:nvSpPr>
            <p:cNvPr id="155" name="Rectangle 154">
              <a:extLst>
                <a:ext uri="{FF2B5EF4-FFF2-40B4-BE49-F238E27FC236}">
                  <a16:creationId xmlns:a16="http://schemas.microsoft.com/office/drawing/2014/main" id="{FC940458-87C0-5B25-380E-BB975785CAB1}"/>
                </a:ext>
              </a:extLst>
            </p:cNvPr>
            <p:cNvSpPr/>
            <p:nvPr/>
          </p:nvSpPr>
          <p:spPr>
            <a:xfrm>
              <a:off x="-3620" y="4607857"/>
              <a:ext cx="6404421" cy="2864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Knowledge Management &amp; Learning</a:t>
              </a:r>
              <a:endParaRPr lang="en-IN" sz="1200">
                <a:effectLst/>
                <a:latin typeface="Times New Roman" panose="02020603050405020304" pitchFamily="18" charset="0"/>
                <a:ea typeface="Times New Roman" panose="02020603050405020304" pitchFamily="18" charset="0"/>
              </a:endParaRPr>
            </a:p>
          </p:txBody>
        </p:sp>
        <p:sp>
          <p:nvSpPr>
            <p:cNvPr id="156" name="Rectangle 155">
              <a:extLst>
                <a:ext uri="{FF2B5EF4-FFF2-40B4-BE49-F238E27FC236}">
                  <a16:creationId xmlns:a16="http://schemas.microsoft.com/office/drawing/2014/main" id="{4588FE0D-D9F3-DE39-B488-656575B8C91D}"/>
                </a:ext>
              </a:extLst>
            </p:cNvPr>
            <p:cNvSpPr/>
            <p:nvPr/>
          </p:nvSpPr>
          <p:spPr>
            <a:xfrm>
              <a:off x="6417468" y="3845203"/>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Head - PA</a:t>
              </a:r>
              <a:endParaRPr lang="en-IN" sz="1200">
                <a:effectLst/>
                <a:latin typeface="Times New Roman" panose="02020603050405020304" pitchFamily="18" charset="0"/>
                <a:ea typeface="Times New Roman" panose="02020603050405020304" pitchFamily="18" charset="0"/>
              </a:endParaRPr>
            </a:p>
          </p:txBody>
        </p:sp>
        <p:sp>
          <p:nvSpPr>
            <p:cNvPr id="157" name="Rectangle 156">
              <a:extLst>
                <a:ext uri="{FF2B5EF4-FFF2-40B4-BE49-F238E27FC236}">
                  <a16:creationId xmlns:a16="http://schemas.microsoft.com/office/drawing/2014/main" id="{E92CD0F5-A838-BF9B-9FEF-78213E578F12}"/>
                </a:ext>
              </a:extLst>
            </p:cNvPr>
            <p:cNvSpPr/>
            <p:nvPr/>
          </p:nvSpPr>
          <p:spPr>
            <a:xfrm>
              <a:off x="6423423" y="4638108"/>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Knowledge Manager</a:t>
              </a:r>
              <a:endParaRPr lang="en-IN" sz="1200">
                <a:effectLst/>
                <a:latin typeface="Times New Roman" panose="02020603050405020304" pitchFamily="18" charset="0"/>
                <a:ea typeface="Times New Roman" panose="02020603050405020304" pitchFamily="18" charset="0"/>
              </a:endParaRPr>
            </a:p>
          </p:txBody>
        </p:sp>
        <p:sp>
          <p:nvSpPr>
            <p:cNvPr id="158" name="Rectangle 157">
              <a:extLst>
                <a:ext uri="{FF2B5EF4-FFF2-40B4-BE49-F238E27FC236}">
                  <a16:creationId xmlns:a16="http://schemas.microsoft.com/office/drawing/2014/main" id="{94E052C9-E1A9-6714-1CD1-512FBF5F01D9}"/>
                </a:ext>
              </a:extLst>
            </p:cNvPr>
            <p:cNvSpPr/>
            <p:nvPr/>
          </p:nvSpPr>
          <p:spPr>
            <a:xfrm>
              <a:off x="6400800" y="2709381"/>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cxnSp>
          <p:nvCxnSpPr>
            <p:cNvPr id="159" name="Straight Arrow Connector 158">
              <a:extLst>
                <a:ext uri="{FF2B5EF4-FFF2-40B4-BE49-F238E27FC236}">
                  <a16:creationId xmlns:a16="http://schemas.microsoft.com/office/drawing/2014/main" id="{1CBB9BD3-7E90-B2AF-8D22-80EF9F6B46ED}"/>
                </a:ext>
              </a:extLst>
            </p:cNvPr>
            <p:cNvCxnSpPr/>
            <p:nvPr/>
          </p:nvCxnSpPr>
          <p:spPr>
            <a:xfrm rot="5400000" flipH="1" flipV="1">
              <a:off x="534194" y="4112419"/>
              <a:ext cx="15081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973F7E67-1834-D271-89F6-D0FAF2D8677B}"/>
                </a:ext>
              </a:extLst>
            </p:cNvPr>
            <p:cNvSpPr/>
            <p:nvPr/>
          </p:nvSpPr>
          <p:spPr>
            <a:xfrm>
              <a:off x="1143000" y="1828800"/>
              <a:ext cx="9906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1" name="Rectangle 160">
              <a:extLst>
                <a:ext uri="{FF2B5EF4-FFF2-40B4-BE49-F238E27FC236}">
                  <a16:creationId xmlns:a16="http://schemas.microsoft.com/office/drawing/2014/main" id="{A6563E50-2285-D0C1-E8BA-B7C56100A21B}"/>
                </a:ext>
              </a:extLst>
            </p:cNvPr>
            <p:cNvSpPr/>
            <p:nvPr/>
          </p:nvSpPr>
          <p:spPr>
            <a:xfrm>
              <a:off x="2133600" y="1828800"/>
              <a:ext cx="10668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2" name="Rectangle 161">
              <a:extLst>
                <a:ext uri="{FF2B5EF4-FFF2-40B4-BE49-F238E27FC236}">
                  <a16:creationId xmlns:a16="http://schemas.microsoft.com/office/drawing/2014/main" id="{A9DDA90A-EC07-7C6E-6816-593FEC4F3986}"/>
                </a:ext>
              </a:extLst>
            </p:cNvPr>
            <p:cNvSpPr/>
            <p:nvPr/>
          </p:nvSpPr>
          <p:spPr>
            <a:xfrm>
              <a:off x="3200400" y="1828800"/>
              <a:ext cx="10668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3" name="Rectangle 162">
              <a:extLst>
                <a:ext uri="{FF2B5EF4-FFF2-40B4-BE49-F238E27FC236}">
                  <a16:creationId xmlns:a16="http://schemas.microsoft.com/office/drawing/2014/main" id="{19B53466-1496-A37E-13EF-4F786E41F997}"/>
                </a:ext>
              </a:extLst>
            </p:cNvPr>
            <p:cNvSpPr/>
            <p:nvPr/>
          </p:nvSpPr>
          <p:spPr>
            <a:xfrm>
              <a:off x="5257800" y="1828800"/>
              <a:ext cx="11430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4" name="Rectangle 163">
              <a:extLst>
                <a:ext uri="{FF2B5EF4-FFF2-40B4-BE49-F238E27FC236}">
                  <a16:creationId xmlns:a16="http://schemas.microsoft.com/office/drawing/2014/main" id="{E43ECC34-E303-F2D5-9B9C-8E10350861CB}"/>
                </a:ext>
              </a:extLst>
            </p:cNvPr>
            <p:cNvSpPr/>
            <p:nvPr/>
          </p:nvSpPr>
          <p:spPr>
            <a:xfrm>
              <a:off x="4267200" y="1828800"/>
              <a:ext cx="9906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5" name="Rectangle 164">
              <a:extLst>
                <a:ext uri="{FF2B5EF4-FFF2-40B4-BE49-F238E27FC236}">
                  <a16:creationId xmlns:a16="http://schemas.microsoft.com/office/drawing/2014/main" id="{30BEF24B-5F66-682D-5C5C-D290125F346B}"/>
                </a:ext>
              </a:extLst>
            </p:cNvPr>
            <p:cNvSpPr/>
            <p:nvPr/>
          </p:nvSpPr>
          <p:spPr>
            <a:xfrm>
              <a:off x="152400" y="1828800"/>
              <a:ext cx="990600"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en-US" sz="1100">
                  <a:effectLst/>
                  <a:ea typeface="Times New Roman" panose="02020603050405020304" pitchFamily="18" charset="0"/>
                  <a:cs typeface="Times New Roman" panose="02020603050405020304" pitchFamily="18" charset="0"/>
                </a:rPr>
                <a:t> </a:t>
              </a:r>
              <a:endParaRPr lang="en-IN" sz="1100">
                <a:effectLst/>
                <a:ea typeface="Verdana" panose="020B0604030504040204" pitchFamily="34" charset="0"/>
                <a:cs typeface="Times New Roman" panose="02020603050405020304" pitchFamily="18" charset="0"/>
              </a:endParaRPr>
            </a:p>
          </p:txBody>
        </p:sp>
        <p:sp>
          <p:nvSpPr>
            <p:cNvPr id="166" name="Rectangle 165">
              <a:extLst>
                <a:ext uri="{FF2B5EF4-FFF2-40B4-BE49-F238E27FC236}">
                  <a16:creationId xmlns:a16="http://schemas.microsoft.com/office/drawing/2014/main" id="{787817C5-7DEC-3217-C13A-FD53EEB1FA71}"/>
                </a:ext>
              </a:extLst>
            </p:cNvPr>
            <p:cNvSpPr/>
            <p:nvPr/>
          </p:nvSpPr>
          <p:spPr>
            <a:xfrm>
              <a:off x="0" y="2152573"/>
              <a:ext cx="6400800" cy="362027"/>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Information Technology Audit/ Assurance</a:t>
              </a:r>
              <a:endParaRPr lang="en-IN" sz="1200">
                <a:effectLst/>
                <a:latin typeface="Times New Roman" panose="02020603050405020304" pitchFamily="18" charset="0"/>
                <a:ea typeface="Times New Roman" panose="02020603050405020304" pitchFamily="18" charset="0"/>
              </a:endParaRPr>
            </a:p>
          </p:txBody>
        </p:sp>
        <p:sp>
          <p:nvSpPr>
            <p:cNvPr id="167" name="Rectangle 166">
              <a:extLst>
                <a:ext uri="{FF2B5EF4-FFF2-40B4-BE49-F238E27FC236}">
                  <a16:creationId xmlns:a16="http://schemas.microsoft.com/office/drawing/2014/main" id="{E5B2261D-DF19-AFE2-8FF3-4C9DF028F737}"/>
                </a:ext>
              </a:extLst>
            </p:cNvPr>
            <p:cNvSpPr/>
            <p:nvPr/>
          </p:nvSpPr>
          <p:spPr>
            <a:xfrm>
              <a:off x="0" y="2665413"/>
              <a:ext cx="6400800" cy="296861"/>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Project Assurance</a:t>
              </a:r>
              <a:endParaRPr lang="en-IN" sz="1200">
                <a:effectLst/>
                <a:latin typeface="Times New Roman" panose="02020603050405020304" pitchFamily="18" charset="0"/>
                <a:ea typeface="Times New Roman" panose="02020603050405020304" pitchFamily="18" charset="0"/>
              </a:endParaRPr>
            </a:p>
          </p:txBody>
        </p:sp>
        <p:sp>
          <p:nvSpPr>
            <p:cNvPr id="168" name="Rectangle 167">
              <a:extLst>
                <a:ext uri="{FF2B5EF4-FFF2-40B4-BE49-F238E27FC236}">
                  <a16:creationId xmlns:a16="http://schemas.microsoft.com/office/drawing/2014/main" id="{643DEAA9-B903-FFA7-8031-2E68A0A6028B}"/>
                </a:ext>
              </a:extLst>
            </p:cNvPr>
            <p:cNvSpPr/>
            <p:nvPr/>
          </p:nvSpPr>
          <p:spPr>
            <a:xfrm>
              <a:off x="0" y="3130173"/>
              <a:ext cx="6400800" cy="296861"/>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Forensics &amp; Investigations</a:t>
              </a:r>
              <a:endParaRPr lang="en-IN" sz="1200">
                <a:effectLst/>
                <a:latin typeface="Times New Roman" panose="02020603050405020304" pitchFamily="18" charset="0"/>
                <a:ea typeface="Times New Roman" panose="02020603050405020304" pitchFamily="18" charset="0"/>
              </a:endParaRPr>
            </a:p>
          </p:txBody>
        </p:sp>
        <p:sp>
          <p:nvSpPr>
            <p:cNvPr id="169" name="Rectangle 168">
              <a:extLst>
                <a:ext uri="{FF2B5EF4-FFF2-40B4-BE49-F238E27FC236}">
                  <a16:creationId xmlns:a16="http://schemas.microsoft.com/office/drawing/2014/main" id="{DC404D01-9C86-BDE8-C281-12EC59087198}"/>
                </a:ext>
              </a:extLst>
            </p:cNvPr>
            <p:cNvSpPr/>
            <p:nvPr/>
          </p:nvSpPr>
          <p:spPr>
            <a:xfrm>
              <a:off x="0" y="3534833"/>
              <a:ext cx="6400800" cy="137684"/>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Compliance &amp; Financial Assurance</a:t>
              </a:r>
              <a:endParaRPr lang="en-IN" sz="1200">
                <a:effectLst/>
                <a:latin typeface="Times New Roman" panose="02020603050405020304" pitchFamily="18" charset="0"/>
                <a:ea typeface="Times New Roman" panose="02020603050405020304" pitchFamily="18" charset="0"/>
              </a:endParaRPr>
            </a:p>
          </p:txBody>
        </p:sp>
        <p:cxnSp>
          <p:nvCxnSpPr>
            <p:cNvPr id="170" name="Shape 23">
              <a:extLst>
                <a:ext uri="{FF2B5EF4-FFF2-40B4-BE49-F238E27FC236}">
                  <a16:creationId xmlns:a16="http://schemas.microsoft.com/office/drawing/2014/main" id="{D74392D7-82DD-7062-A41B-A87477FC919C}"/>
                </a:ext>
              </a:extLst>
            </p:cNvPr>
            <p:cNvCxnSpPr/>
            <p:nvPr/>
          </p:nvCxnSpPr>
          <p:spPr>
            <a:xfrm>
              <a:off x="3276600" y="557063"/>
              <a:ext cx="5143500" cy="4495800"/>
            </a:xfrm>
            <a:prstGeom prst="bentConnector3">
              <a:avLst>
                <a:gd name="adj1" fmla="val 99562"/>
              </a:avLst>
            </a:prstGeom>
            <a:ln w="2222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A7B0772E-5810-1026-A058-4B19BE3E9FBC}"/>
                </a:ext>
              </a:extLst>
            </p:cNvPr>
            <p:cNvCxnSpPr/>
            <p:nvPr/>
          </p:nvCxnSpPr>
          <p:spPr>
            <a:xfrm flipV="1">
              <a:off x="7805738" y="426720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2" name="Diagram 171">
              <a:extLst>
                <a:ext uri="{FF2B5EF4-FFF2-40B4-BE49-F238E27FC236}">
                  <a16:creationId xmlns:a16="http://schemas.microsoft.com/office/drawing/2014/main" id="{59B9C60C-333D-DE71-9211-0067F2564008}"/>
                </a:ext>
              </a:extLst>
            </p:cNvPr>
            <p:cNvGraphicFramePr/>
            <p:nvPr>
              <p:extLst>
                <p:ext uri="{D42A27DB-BD31-4B8C-83A1-F6EECF244321}">
                  <p14:modId xmlns:p14="http://schemas.microsoft.com/office/powerpoint/2010/main" val="1401498468"/>
                </p:ext>
              </p:extLst>
            </p:nvPr>
          </p:nvGraphicFramePr>
          <p:xfrm>
            <a:off x="386309" y="1146861"/>
            <a:ext cx="6112462" cy="990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3" name="Rectangle 172">
              <a:extLst>
                <a:ext uri="{FF2B5EF4-FFF2-40B4-BE49-F238E27FC236}">
                  <a16:creationId xmlns:a16="http://schemas.microsoft.com/office/drawing/2014/main" id="{44E2A4AD-CA46-1A88-A6DA-F693B3F7D619}"/>
                </a:ext>
              </a:extLst>
            </p:cNvPr>
            <p:cNvSpPr/>
            <p:nvPr/>
          </p:nvSpPr>
          <p:spPr>
            <a:xfrm>
              <a:off x="-3621" y="4216575"/>
              <a:ext cx="6400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
              <a:r>
                <a:rPr lang="en-US" sz="12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Pre-Audit</a:t>
              </a:r>
              <a:endParaRPr lang="en-IN" sz="1200">
                <a:effectLst/>
                <a:latin typeface="Times New Roman" panose="02020603050405020304" pitchFamily="18" charset="0"/>
                <a:ea typeface="Times New Roman" panose="02020603050405020304" pitchFamily="18" charset="0"/>
              </a:endParaRPr>
            </a:p>
          </p:txBody>
        </p:sp>
        <p:sp>
          <p:nvSpPr>
            <p:cNvPr id="174" name="Rectangle 173">
              <a:extLst>
                <a:ext uri="{FF2B5EF4-FFF2-40B4-BE49-F238E27FC236}">
                  <a16:creationId xmlns:a16="http://schemas.microsoft.com/office/drawing/2014/main" id="{15F4E29E-10FE-612E-20B3-4EE7D1C25A6B}"/>
                </a:ext>
              </a:extLst>
            </p:cNvPr>
            <p:cNvSpPr/>
            <p:nvPr/>
          </p:nvSpPr>
          <p:spPr>
            <a:xfrm>
              <a:off x="6415658" y="4257399"/>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Head – Pre Audit</a:t>
              </a:r>
              <a:endParaRPr lang="en-IN" sz="1200">
                <a:effectLst/>
                <a:latin typeface="Times New Roman" panose="02020603050405020304" pitchFamily="18" charset="0"/>
                <a:ea typeface="Times New Roman" panose="02020603050405020304" pitchFamily="18" charset="0"/>
              </a:endParaRPr>
            </a:p>
          </p:txBody>
        </p:sp>
        <p:cxnSp>
          <p:nvCxnSpPr>
            <p:cNvPr id="175" name="Straight Arrow Connector 174">
              <a:extLst>
                <a:ext uri="{FF2B5EF4-FFF2-40B4-BE49-F238E27FC236}">
                  <a16:creationId xmlns:a16="http://schemas.microsoft.com/office/drawing/2014/main" id="{1E449E16-957F-4420-25F0-7DF5BE61ECDD}"/>
                </a:ext>
              </a:extLst>
            </p:cNvPr>
            <p:cNvCxnSpPr/>
            <p:nvPr/>
          </p:nvCxnSpPr>
          <p:spPr>
            <a:xfrm rot="5400000" flipH="1" flipV="1">
              <a:off x="15240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766F88E-2456-83D2-25CB-0C92047B8C39}"/>
                </a:ext>
              </a:extLst>
            </p:cNvPr>
            <p:cNvCxnSpPr/>
            <p:nvPr/>
          </p:nvCxnSpPr>
          <p:spPr>
            <a:xfrm rot="5400000" flipH="1" flipV="1">
              <a:off x="25908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D41FDFB1-E251-4DE1-5E31-6B2A1C12E523}"/>
                </a:ext>
              </a:extLst>
            </p:cNvPr>
            <p:cNvCxnSpPr/>
            <p:nvPr/>
          </p:nvCxnSpPr>
          <p:spPr>
            <a:xfrm rot="5400000" flipH="1" flipV="1">
              <a:off x="3659187" y="4113213"/>
              <a:ext cx="1508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04773C38-8A61-5C6A-62B5-65A2378C853D}"/>
                </a:ext>
              </a:extLst>
            </p:cNvPr>
            <p:cNvCxnSpPr/>
            <p:nvPr/>
          </p:nvCxnSpPr>
          <p:spPr>
            <a:xfrm rot="5400000" flipH="1" flipV="1">
              <a:off x="47244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AC0C2DEB-7EF8-F763-B50A-63C69D488384}"/>
                </a:ext>
              </a:extLst>
            </p:cNvPr>
            <p:cNvCxnSpPr/>
            <p:nvPr/>
          </p:nvCxnSpPr>
          <p:spPr>
            <a:xfrm rot="5400000" flipH="1" flipV="1">
              <a:off x="5715000" y="41132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970F952B-2CA7-2D01-929F-72619B139917}"/>
                </a:ext>
              </a:extLst>
            </p:cNvPr>
            <p:cNvCxnSpPr/>
            <p:nvPr/>
          </p:nvCxnSpPr>
          <p:spPr>
            <a:xfrm rot="5400000" flipH="1" flipV="1">
              <a:off x="534988" y="4495800"/>
              <a:ext cx="1508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9094226-1D6C-913B-826C-34D9EAF9632D}"/>
                </a:ext>
              </a:extLst>
            </p:cNvPr>
            <p:cNvCxnSpPr/>
            <p:nvPr/>
          </p:nvCxnSpPr>
          <p:spPr>
            <a:xfrm rot="5400000" flipH="1" flipV="1">
              <a:off x="15247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E5562DC8-33FA-F778-D904-97EA59AE8117}"/>
                </a:ext>
              </a:extLst>
            </p:cNvPr>
            <p:cNvCxnSpPr/>
            <p:nvPr/>
          </p:nvCxnSpPr>
          <p:spPr>
            <a:xfrm rot="5400000" flipH="1" flipV="1">
              <a:off x="25915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8BA0A07B-6E90-2379-DA5B-1DC7636C963E}"/>
                </a:ext>
              </a:extLst>
            </p:cNvPr>
            <p:cNvCxnSpPr/>
            <p:nvPr/>
          </p:nvCxnSpPr>
          <p:spPr>
            <a:xfrm rot="5400000" flipH="1" flipV="1">
              <a:off x="3660776" y="4495800"/>
              <a:ext cx="1508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5C336CFB-B3C8-4FCB-FBD7-6D01823172C9}"/>
                </a:ext>
              </a:extLst>
            </p:cNvPr>
            <p:cNvCxnSpPr/>
            <p:nvPr/>
          </p:nvCxnSpPr>
          <p:spPr>
            <a:xfrm rot="5400000" flipH="1" flipV="1">
              <a:off x="47251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4E632566-991C-3F89-ECF5-9BF546D0D936}"/>
                </a:ext>
              </a:extLst>
            </p:cNvPr>
            <p:cNvCxnSpPr/>
            <p:nvPr/>
          </p:nvCxnSpPr>
          <p:spPr>
            <a:xfrm rot="5400000" flipH="1" flipV="1">
              <a:off x="5715795" y="4495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5DCFEA30-8A78-2E8A-B1E7-8454F3904ADC}"/>
                </a:ext>
              </a:extLst>
            </p:cNvPr>
            <p:cNvCxnSpPr/>
            <p:nvPr/>
          </p:nvCxnSpPr>
          <p:spPr>
            <a:xfrm rot="5400000" flipH="1" flipV="1">
              <a:off x="534988" y="4876800"/>
              <a:ext cx="1508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1BA59B46-8E4F-90E1-E687-F0ABE7363D39}"/>
                </a:ext>
              </a:extLst>
            </p:cNvPr>
            <p:cNvCxnSpPr/>
            <p:nvPr/>
          </p:nvCxnSpPr>
          <p:spPr>
            <a:xfrm rot="5400000" flipH="1" flipV="1">
              <a:off x="15247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D80EFB9-E862-6476-ECDC-F5F459AAFF06}"/>
                </a:ext>
              </a:extLst>
            </p:cNvPr>
            <p:cNvCxnSpPr/>
            <p:nvPr/>
          </p:nvCxnSpPr>
          <p:spPr>
            <a:xfrm rot="5400000" flipH="1" flipV="1">
              <a:off x="25915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D8D66629-6E13-F67B-0296-54458B8A84DE}"/>
                </a:ext>
              </a:extLst>
            </p:cNvPr>
            <p:cNvCxnSpPr/>
            <p:nvPr/>
          </p:nvCxnSpPr>
          <p:spPr>
            <a:xfrm rot="5400000" flipH="1" flipV="1">
              <a:off x="3660776" y="4876800"/>
              <a:ext cx="1508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8911483-FC21-AD87-7958-E7753B222B75}"/>
                </a:ext>
              </a:extLst>
            </p:cNvPr>
            <p:cNvCxnSpPr/>
            <p:nvPr/>
          </p:nvCxnSpPr>
          <p:spPr>
            <a:xfrm rot="5400000" flipH="1" flipV="1">
              <a:off x="47251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5BE3DE5A-1923-74CB-5934-08121E90D984}"/>
                </a:ext>
              </a:extLst>
            </p:cNvPr>
            <p:cNvCxnSpPr/>
            <p:nvPr/>
          </p:nvCxnSpPr>
          <p:spPr>
            <a:xfrm rot="5400000" flipH="1" flipV="1">
              <a:off x="5715795" y="4876006"/>
              <a:ext cx="150812"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581601FF-0E01-22A1-37B8-8F6D8B7A048D}"/>
                </a:ext>
              </a:extLst>
            </p:cNvPr>
            <p:cNvSpPr/>
            <p:nvPr/>
          </p:nvSpPr>
          <p:spPr>
            <a:xfrm>
              <a:off x="6446731" y="2242682"/>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sp>
          <p:nvSpPr>
            <p:cNvPr id="193" name="Rectangle 192">
              <a:extLst>
                <a:ext uri="{FF2B5EF4-FFF2-40B4-BE49-F238E27FC236}">
                  <a16:creationId xmlns:a16="http://schemas.microsoft.com/office/drawing/2014/main" id="{C16319E9-DF99-2168-5C8E-1C28028492F1}"/>
                </a:ext>
              </a:extLst>
            </p:cNvPr>
            <p:cNvSpPr/>
            <p:nvPr/>
          </p:nvSpPr>
          <p:spPr>
            <a:xfrm>
              <a:off x="6417468" y="3162789"/>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sp>
          <p:nvSpPr>
            <p:cNvPr id="194" name="Rectangle 193">
              <a:extLst>
                <a:ext uri="{FF2B5EF4-FFF2-40B4-BE49-F238E27FC236}">
                  <a16:creationId xmlns:a16="http://schemas.microsoft.com/office/drawing/2014/main" id="{F68869B7-5810-04E7-9511-537AC35A58AA}"/>
                </a:ext>
              </a:extLst>
            </p:cNvPr>
            <p:cNvSpPr/>
            <p:nvPr/>
          </p:nvSpPr>
          <p:spPr>
            <a:xfrm>
              <a:off x="6471437" y="3494870"/>
              <a:ext cx="1371600" cy="2286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r>
                <a:rPr lang="en-US" sz="80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Functional Specialist</a:t>
              </a:r>
              <a:endParaRPr lang="en-IN" sz="1200">
                <a:effectLst/>
                <a:latin typeface="Times New Roman" panose="02020603050405020304" pitchFamily="18" charset="0"/>
                <a:ea typeface="Times New Roman" panose="02020603050405020304" pitchFamily="18" charset="0"/>
              </a:endParaRPr>
            </a:p>
          </p:txBody>
        </p:sp>
        <p:cxnSp>
          <p:nvCxnSpPr>
            <p:cNvPr id="195" name="Straight Arrow Connector 194">
              <a:extLst>
                <a:ext uri="{FF2B5EF4-FFF2-40B4-BE49-F238E27FC236}">
                  <a16:creationId xmlns:a16="http://schemas.microsoft.com/office/drawing/2014/main" id="{EC4CC7A8-DC71-D5FB-DA1F-B96B836BC890}"/>
                </a:ext>
              </a:extLst>
            </p:cNvPr>
            <p:cNvCxnSpPr/>
            <p:nvPr/>
          </p:nvCxnSpPr>
          <p:spPr>
            <a:xfrm flipV="1">
              <a:off x="7805738" y="464820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CFDA5F8-C46A-FFF2-52E6-5AE7EA8D6FC1}"/>
                </a:ext>
              </a:extLst>
            </p:cNvPr>
            <p:cNvCxnSpPr/>
            <p:nvPr/>
          </p:nvCxnSpPr>
          <p:spPr>
            <a:xfrm flipV="1">
              <a:off x="7772400" y="360917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321BB079-D05A-80C8-5C32-D4FC4B0BE376}"/>
                </a:ext>
              </a:extLst>
            </p:cNvPr>
            <p:cNvCxnSpPr/>
            <p:nvPr/>
          </p:nvCxnSpPr>
          <p:spPr>
            <a:xfrm flipV="1">
              <a:off x="7805738" y="326382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03F63957-DA55-9D0E-4B46-A304DAB3E8C3}"/>
                </a:ext>
              </a:extLst>
            </p:cNvPr>
            <p:cNvCxnSpPr/>
            <p:nvPr/>
          </p:nvCxnSpPr>
          <p:spPr>
            <a:xfrm flipV="1">
              <a:off x="7772400" y="2345012"/>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F3583B58-4216-7B1E-8766-B40DBC9E7B19}"/>
                </a:ext>
              </a:extLst>
            </p:cNvPr>
            <p:cNvCxnSpPr/>
            <p:nvPr/>
          </p:nvCxnSpPr>
          <p:spPr>
            <a:xfrm flipV="1">
              <a:off x="7805738" y="2743200"/>
              <a:ext cx="576262" cy="47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927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1EC21B-1E5B-13D3-621C-070AB7F50DB6}"/>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a:t>
            </a:r>
          </a:p>
        </p:txBody>
      </p:sp>
      <p:sp>
        <p:nvSpPr>
          <p:cNvPr id="7" name="TextBox 6">
            <a:extLst>
              <a:ext uri="{FF2B5EF4-FFF2-40B4-BE49-F238E27FC236}">
                <a16:creationId xmlns:a16="http://schemas.microsoft.com/office/drawing/2014/main" id="{BFCF3432-9E70-59CE-9830-4D598D8CFD5A}"/>
              </a:ext>
            </a:extLst>
          </p:cNvPr>
          <p:cNvSpPr txBox="1"/>
          <p:nvPr/>
        </p:nvSpPr>
        <p:spPr>
          <a:xfrm>
            <a:off x="0" y="557561"/>
            <a:ext cx="12191998" cy="6077818"/>
          </a:xfrm>
          <a:prstGeom prst="rect">
            <a:avLst/>
          </a:prstGeom>
          <a:noFill/>
        </p:spPr>
        <p:txBody>
          <a:bodyPr wrap="square">
            <a:spAutoFit/>
          </a:bodyPr>
          <a:lstStyle/>
          <a:p>
            <a:pPr lvl="0">
              <a:spcBef>
                <a:spcPts val="600"/>
              </a:spcBef>
              <a:spcAft>
                <a:spcPts val="300"/>
              </a:spcAft>
            </a:pPr>
            <a:r>
              <a:rPr lang="en-GB" sz="2000" b="1" kern="1400" dirty="0">
                <a:effectLst/>
                <a:latin typeface="Calibri" panose="020F0502020204030204" pitchFamily="34" charset="0"/>
                <a:ea typeface="Times New Roman" panose="02020603050405020304" pitchFamily="18" charset="0"/>
                <a:cs typeface="Calibri" panose="020F0502020204030204" pitchFamily="34" charset="0"/>
              </a:rPr>
              <a:t>Role of Assurance </a:t>
            </a:r>
            <a:endParaRPr lang="en-IN" sz="2000" b="1" kern="1400" dirty="0">
              <a:effectLst/>
              <a:latin typeface="Univers" panose="020B0503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Assurance is an independent body that performs internal audit of various group companies as per the internal audit plan and calendar agreed with the respective Management and/or Audit Committees of these companies.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Assurance Team reports directly to the Audit Committees of various companies audited by it and the  Review Committee.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45720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This Charter represents the general authorization from Promoter Directors, Company Management and Audit Committees to conduct internal audits of  Group entities.  </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 specific authorization to perform the scope of work is according to the Internal Audit Plan approved by the Audit Committee annually.</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 scope of work contained in this plan will be based on joint assessment by Assurance Team and Management of the inherent risks and the significance of these risks in terms of its likelihood and impact to the business.  </a:t>
            </a:r>
            <a:r>
              <a:rPr lang="en-US" sz="2000" b="1" u="sng"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Internal audit coverage focuses on risks that are significant to the organization</a:t>
            </a: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 typical internal audit carried out by the Team is to ascertain the risks in achieving process objectives and assessing the appropriateness of management’s response to address these risks.</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They may also carry out special reviews or investigation on request from Management or Audit Committee or Review Committee.</a:t>
            </a:r>
            <a:endParaRPr lang="en-IN" sz="2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9794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420701-5EB8-C57B-61DD-EA0E7A029FA5}"/>
              </a:ext>
            </a:extLst>
          </p:cNvPr>
          <p:cNvSpPr txBox="1">
            <a:spLocks/>
          </p:cNvSpPr>
          <p:nvPr/>
        </p:nvSpPr>
        <p:spPr>
          <a:xfrm>
            <a:off x="0" y="0"/>
            <a:ext cx="12191998" cy="557562"/>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  Audit Charter – Sample(Contd.) Responsibility</a:t>
            </a:r>
          </a:p>
        </p:txBody>
      </p:sp>
      <p:sp>
        <p:nvSpPr>
          <p:cNvPr id="9" name="TextBox 8">
            <a:extLst>
              <a:ext uri="{FF2B5EF4-FFF2-40B4-BE49-F238E27FC236}">
                <a16:creationId xmlns:a16="http://schemas.microsoft.com/office/drawing/2014/main" id="{6E113C6D-E92F-0A19-254D-2C0717AE94BF}"/>
              </a:ext>
            </a:extLst>
          </p:cNvPr>
          <p:cNvSpPr txBox="1"/>
          <p:nvPr/>
        </p:nvSpPr>
        <p:spPr>
          <a:xfrm>
            <a:off x="0" y="557562"/>
            <a:ext cx="12191997" cy="6291209"/>
          </a:xfrm>
          <a:prstGeom prst="rect">
            <a:avLst/>
          </a:prstGeom>
          <a:noFill/>
        </p:spPr>
        <p:txBody>
          <a:bodyPr wrap="square">
            <a:spAutoFit/>
          </a:bodyPr>
          <a:lstStyle/>
          <a:p>
            <a:pPr marL="342900" lvl="0" indent="-342900" algn="just">
              <a:spcBef>
                <a:spcPts val="600"/>
              </a:spcBef>
              <a:spcAft>
                <a:spcPts val="300"/>
              </a:spcAft>
              <a:buFont typeface="Arial" panose="020B0604020202020204" pitchFamily="34" charset="0"/>
              <a:buChar char="•"/>
            </a:pPr>
            <a:r>
              <a:rPr lang="en-US" sz="2000" b="1" dirty="0">
                <a:solidFill>
                  <a:srgbClr val="000000"/>
                </a:solidFill>
                <a:effectLst/>
                <a:ea typeface="Verdana" panose="020B0604030504040204" pitchFamily="34" charset="0"/>
                <a:cs typeface="Calibri" panose="020F0502020204030204" pitchFamily="34" charset="0"/>
              </a:rPr>
              <a:t>Assurance team will be primarily responsible for ensuring that all the audits are carried out as per the approved audit plan and special requests of the Management.</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team’s functional review will be carried out by the oversight committee, namely, Review Committee.</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Team will execute the audit under the direction and supervision of the Group President.</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An audit report summarizing the exceptions noticed during the course of audit review will be circulated as per the distribution list by the Business Audit Lead.</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spcAft>
                <a:spcPts val="1000"/>
              </a:spcAft>
              <a:buSzPts val="1000"/>
              <a:buFont typeface="Symbol" pitchFamily="2" charset="2"/>
              <a:buChar char=""/>
              <a:tabLst>
                <a:tab pos="457200" algn="l"/>
              </a:tabLst>
            </a:pPr>
            <a:r>
              <a:rPr lang="en-US" sz="2000" b="1" dirty="0">
                <a:effectLst/>
                <a:ea typeface="Verdana" panose="020B0604030504040204" pitchFamily="34" charset="0"/>
                <a:cs typeface="Calibri" panose="020F0502020204030204" pitchFamily="34" charset="0"/>
              </a:rPr>
              <a:t>Assurance will be responsive to the company’s changing needs and will strive for continuous improvement and maintain integrity in carrying out their activities.</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 representative from Assurance will be present for Audit Committee meetings (including Management Audit Committee {MAC}) to discuss key findings and matters requiring attention of the Audit Committee. </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will not be responsible for implementation of the action plan agreed by the Management.</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Assurance will, </a:t>
            </a:r>
            <a:r>
              <a:rPr lang="en-US" sz="2000" b="1" dirty="0" err="1">
                <a:solidFill>
                  <a:srgbClr val="000000"/>
                </a:solidFill>
                <a:effectLst/>
                <a:ea typeface="Verdana" panose="020B0604030504040204" pitchFamily="34" charset="0"/>
                <a:cs typeface="Calibri" panose="020F0502020204030204" pitchFamily="34" charset="0"/>
              </a:rPr>
              <a:t>suo</a:t>
            </a:r>
            <a:r>
              <a:rPr lang="en-US" sz="2000" b="1" dirty="0">
                <a:solidFill>
                  <a:srgbClr val="000000"/>
                </a:solidFill>
                <a:effectLst/>
                <a:ea typeface="Verdana" panose="020B0604030504040204" pitchFamily="34" charset="0"/>
                <a:cs typeface="Calibri" panose="020F0502020204030204" pitchFamily="34" charset="0"/>
              </a:rPr>
              <a:t> moto, interact with the statutory auditors for matters requiring inputs from them or on request from the auditors or the Management. (All internal audit reports released by Assurance will be submitted to the statutory auditors by the Management only, unless formally requested by Management to release it from Assurance).</a:t>
            </a:r>
            <a:endParaRPr lang="en-IN" sz="2000" b="1" dirty="0">
              <a:effectLst/>
              <a:ea typeface="Verdana" panose="020B0604030504040204" pitchFamily="34" charset="0"/>
              <a:cs typeface="Times New Roman" panose="02020603050405020304" pitchFamily="18" charset="0"/>
            </a:endParaRPr>
          </a:p>
          <a:p>
            <a:pPr marL="342900" lvl="0" indent="-342900" algn="just">
              <a:lnSpc>
                <a:spcPct val="115000"/>
              </a:lnSpc>
              <a:buSzPts val="1000"/>
              <a:buFont typeface="Symbol" pitchFamily="2" charset="2"/>
              <a:buChar char=""/>
              <a:tabLst>
                <a:tab pos="171450" algn="l"/>
              </a:tabLst>
            </a:pPr>
            <a:r>
              <a:rPr lang="en-US" sz="2000" b="1" dirty="0">
                <a:solidFill>
                  <a:srgbClr val="000000"/>
                </a:solidFill>
                <a:effectLst/>
                <a:ea typeface="Verdana" panose="020B0604030504040204" pitchFamily="34" charset="0"/>
                <a:cs typeface="Calibri" panose="020F0502020204030204" pitchFamily="34" charset="0"/>
              </a:rPr>
              <a:t>Group President shall have the discretion to roll-out policies and procedures best suited to the function. </a:t>
            </a:r>
            <a:endParaRPr lang="en-IN" sz="2000" b="1"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5829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671BF14BDA5D40B13FF34FB37BDC12" ma:contentTypeVersion="10" ma:contentTypeDescription="Create a new document." ma:contentTypeScope="" ma:versionID="fac699f8189a04b39fdf8a8b31015afe">
  <xsd:schema xmlns:xsd="http://www.w3.org/2001/XMLSchema" xmlns:xs="http://www.w3.org/2001/XMLSchema" xmlns:p="http://schemas.microsoft.com/office/2006/metadata/properties" xmlns:ns3="277b3f45-7ba7-4ba1-9c21-391a687cd2ab" targetNamespace="http://schemas.microsoft.com/office/2006/metadata/properties" ma:root="true" ma:fieldsID="b9d2bd8ca2670f6d092014e132f9ba01" ns3:_="">
    <xsd:import namespace="277b3f45-7ba7-4ba1-9c21-391a687cd2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b3f45-7ba7-4ba1-9c21-391a687cd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84BD05-1E07-4515-A8D2-119BDC9C528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77b3f45-7ba7-4ba1-9c21-391a687cd2ab"/>
    <ds:schemaRef ds:uri="http://www.w3.org/XML/1998/namespace"/>
  </ds:schemaRefs>
</ds:datastoreItem>
</file>

<file path=customXml/itemProps2.xml><?xml version="1.0" encoding="utf-8"?>
<ds:datastoreItem xmlns:ds="http://schemas.openxmlformats.org/officeDocument/2006/customXml" ds:itemID="{343C335F-49DD-4B5B-9C1A-182299945DCB}">
  <ds:schemaRefs>
    <ds:schemaRef ds:uri="http://schemas.microsoft.com/sharepoint/v3/contenttype/forms"/>
  </ds:schemaRefs>
</ds:datastoreItem>
</file>

<file path=customXml/itemProps3.xml><?xml version="1.0" encoding="utf-8"?>
<ds:datastoreItem xmlns:ds="http://schemas.openxmlformats.org/officeDocument/2006/customXml" ds:itemID="{DE641C08-5E5E-45C8-8497-E1370258F3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b3f45-7ba7-4ba1-9c21-391a687cd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23774</TotalTime>
  <Words>10590</Words>
  <Application>Microsoft Macintosh PowerPoint</Application>
  <PresentationFormat>Widescreen</PresentationFormat>
  <Paragraphs>1246</Paragraphs>
  <Slides>69</Slides>
  <Notes>0</Notes>
  <HiddenSlides>0</HiddenSlides>
  <MMClips>1</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7" baseType="lpstr">
      <vt:lpstr>Arial</vt:lpstr>
      <vt:lpstr>Arial</vt:lpstr>
      <vt:lpstr>Book Antiqua</vt:lpstr>
      <vt:lpstr>Calibri</vt:lpstr>
      <vt:lpstr>Calibri Light</vt:lpstr>
      <vt:lpstr>Lucida Calligraphy</vt:lpstr>
      <vt:lpstr>Merriweather Sans</vt:lpstr>
      <vt:lpstr>Roboto</vt:lpstr>
      <vt:lpstr>Symbol</vt:lpstr>
      <vt:lpstr>Times New Roman</vt:lpstr>
      <vt:lpstr>Trebuchet MS</vt:lpstr>
      <vt:lpstr>Univers</vt:lpstr>
      <vt:lpstr>Univers 55</vt:lpstr>
      <vt:lpstr>Verdana</vt:lpstr>
      <vt:lpstr>Wingdings</vt:lpstr>
      <vt:lpstr>Wingdings 2</vt:lpstr>
      <vt:lpstr>Office Theme</vt:lpstr>
      <vt:lpstr>PowerPoint.Slide.12</vt:lpstr>
      <vt:lpstr>Advanced Certificate Course on 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Compliance &amp; Control by Management Audit</dc:title>
  <dc:subject/>
  <dc:creator>Apurva Kedia</dc:creator>
  <cp:keywords/>
  <dc:description/>
  <cp:lastModifiedBy>MALAY PAUL</cp:lastModifiedBy>
  <cp:revision>707</cp:revision>
  <cp:lastPrinted>2022-06-23T11:39:34Z</cp:lastPrinted>
  <dcterms:created xsi:type="dcterms:W3CDTF">2018-10-29T07:16:53Z</dcterms:created>
  <dcterms:modified xsi:type="dcterms:W3CDTF">2022-07-18T04:38:32Z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0x01010068671BF14BDA5D40B13FF34FB37BDC12</vt:lpwstr>
  </property>
</Properties>
</file>