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3" r:id="rId3"/>
    <p:sldId id="257" r:id="rId4"/>
    <p:sldId id="25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7" r:id="rId13"/>
    <p:sldId id="265" r:id="rId14"/>
    <p:sldId id="266" r:id="rId15"/>
    <p:sldId id="264" r:id="rId16"/>
    <p:sldId id="268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78495" autoAdjust="0"/>
  </p:normalViewPr>
  <p:slideViewPr>
    <p:cSldViewPr>
      <p:cViewPr varScale="1">
        <p:scale>
          <a:sx n="56" d="100"/>
          <a:sy n="56" d="100"/>
        </p:scale>
        <p:origin x="-10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81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16F40-87E1-42D7-83B7-5341C38566D6}" type="datetimeFigureOut">
              <a:rPr lang="en-IN" smtClean="0"/>
              <a:t>26-06-2014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59857-56A6-4F1F-A7DD-AD92FA4B1260}" type="slidenum">
              <a:rPr lang="en-IN" smtClean="0"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59857-56A6-4F1F-A7DD-AD92FA4B1260}" type="slidenum">
              <a:rPr lang="en-IN" smtClean="0"/>
              <a:t>5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59857-56A6-4F1F-A7DD-AD92FA4B1260}" type="slidenum">
              <a:rPr lang="en-IN" smtClean="0"/>
              <a:t>11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EABAD-18E5-41F2-8E36-A138907E8E58}" type="datetimeFigureOut">
              <a:rPr lang="en-IN" smtClean="0"/>
              <a:pPr/>
              <a:t>26-06-2014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DB12E-5B74-4E73-A004-24F26E15FE6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Industry Analysis, PEST Analysis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P.S.S.Murthy </a:t>
            </a:r>
          </a:p>
          <a:p>
            <a:r>
              <a:rPr lang="en-IN" dirty="0" smtClean="0"/>
              <a:t>M.Com, M.phil, Ph.D, </a:t>
            </a:r>
            <a:r>
              <a:rPr lang="en-IN" dirty="0" smtClean="0"/>
              <a:t>FCMA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Factors having an effect on the degree of threat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IN" dirty="0" smtClean="0"/>
              <a:t>Barriers to entry ( Patents, rights etc.,). The most attractive segment is where entry barriers are high and exit barriers  are low.</a:t>
            </a:r>
          </a:p>
          <a:p>
            <a:pPr lvl="1"/>
            <a:r>
              <a:rPr lang="en-IN" dirty="0" smtClean="0"/>
              <a:t>Pharmaceuticals Industry , software industry, infrastructure , telecom, Hotel and Hospitality—rank</a:t>
            </a:r>
            <a:r>
              <a:rPr lang="en-IN" baseline="0" dirty="0" smtClean="0"/>
              <a:t> them ?</a:t>
            </a:r>
          </a:p>
          <a:p>
            <a:pPr lvl="1"/>
            <a:r>
              <a:rPr lang="en-IN" baseline="0" dirty="0" smtClean="0"/>
              <a:t>FMCG --- if a MNC wants to enter?</a:t>
            </a:r>
          </a:p>
          <a:p>
            <a:pPr lvl="0"/>
            <a:r>
              <a:rPr lang="en-IN" dirty="0" smtClean="0"/>
              <a:t>Capital needed</a:t>
            </a:r>
          </a:p>
          <a:p>
            <a:pPr lvl="0"/>
            <a:r>
              <a:rPr lang="en-IN" dirty="0" smtClean="0"/>
              <a:t>Government’s policy of encouraging/discouraging.. Like the extension of Tax Holiday to the existing firms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Barriers contd...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Economies of scale ( mass production, mass customization)</a:t>
            </a:r>
          </a:p>
          <a:p>
            <a:r>
              <a:rPr lang="en-IN" dirty="0" smtClean="0"/>
              <a:t>Product differentiation (differences</a:t>
            </a:r>
            <a:r>
              <a:rPr lang="en-IN" baseline="0" dirty="0" smtClean="0"/>
              <a:t> in quality, functional features,)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IN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Involves offering a Product or service that is perceived by customers as distinctive or unique and they are expected to pay a higher price</a:t>
            </a:r>
          </a:p>
          <a:p>
            <a:pPr rtl="0" eaLnBrk="1" latinLnBrk="0" hangingPunct="1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firm must identify some attributes of a product or service that customers really value</a:t>
            </a:r>
            <a:endParaRPr lang="en-IN" sz="3200" dirty="0" smtClean="0"/>
          </a:p>
          <a:p>
            <a:pPr rtl="0" eaLnBrk="1" latinLnBrk="0" hangingPunct="1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may be achieved through quality,</a:t>
            </a:r>
            <a:r>
              <a:rPr lang="en-IN" sz="3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product range, bundled services , brand image, delivery etc.,</a:t>
            </a:r>
            <a:endParaRPr lang="en-IN" dirty="0" smtClean="0"/>
          </a:p>
          <a:p>
            <a:pPr lvl="1" rtl="0" eaLnBrk="1" latinLnBrk="0" hangingPunct="1"/>
            <a:r>
              <a:rPr lang="en-IN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Examples of firms( Intel in Chips, Apple in Computers, Rolex in wrist watches Coca-cola in beverages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Barriers Continued.....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Brand equity</a:t>
            </a:r>
          </a:p>
          <a:p>
            <a:r>
              <a:rPr lang="en-IN" dirty="0" smtClean="0"/>
              <a:t>Switching costs or</a:t>
            </a:r>
            <a:r>
              <a:rPr lang="en-IN" baseline="0" dirty="0" smtClean="0"/>
              <a:t> sunk costs</a:t>
            </a:r>
          </a:p>
          <a:p>
            <a:pPr lvl="1"/>
            <a:r>
              <a:rPr lang="en-IN" sz="28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Types of switching costs include exit fees, search costs, learning costs, cognitive effort, emotional costs, equipment costs, installation and start-up costs, financial risk, psychological risk, and social risk.</a:t>
            </a:r>
            <a:endParaRPr lang="en-IN" baseline="0" dirty="0" smtClean="0"/>
          </a:p>
          <a:p>
            <a:r>
              <a:rPr lang="en-IN" baseline="0" dirty="0" smtClean="0"/>
              <a:t>Access to distribution channels</a:t>
            </a:r>
          </a:p>
          <a:p>
            <a:r>
              <a:rPr lang="en-IN" baseline="0" dirty="0" smtClean="0"/>
              <a:t>Expected retaliation</a:t>
            </a:r>
          </a:p>
          <a:p>
            <a:r>
              <a:rPr lang="en-IN" baseline="0" dirty="0" smtClean="0"/>
              <a:t>Customer loyalty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Threat of substitute products or services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Pepsi vs. coke vs. Drinking water provided by the</a:t>
            </a:r>
            <a:r>
              <a:rPr lang="en-IN" baseline="0" dirty="0" smtClean="0"/>
              <a:t> Government , Coconut water..</a:t>
            </a:r>
          </a:p>
          <a:p>
            <a:r>
              <a:rPr lang="en-IN" baseline="0" dirty="0" smtClean="0"/>
              <a:t>Pepsi vs. Coke war....</a:t>
            </a:r>
          </a:p>
          <a:p>
            <a:r>
              <a:rPr lang="en-IN" baseline="0" dirty="0" smtClean="0"/>
              <a:t>Buyer propensity to substitute</a:t>
            </a:r>
          </a:p>
          <a:p>
            <a:r>
              <a:rPr lang="en-IN" baseline="0" dirty="0" smtClean="0"/>
              <a:t>Relative price performance of substitutes</a:t>
            </a:r>
          </a:p>
          <a:p>
            <a:r>
              <a:rPr lang="en-IN" baseline="0" dirty="0" smtClean="0"/>
              <a:t>Buyer switching costs</a:t>
            </a:r>
          </a:p>
          <a:p>
            <a:r>
              <a:rPr lang="en-IN" baseline="0" dirty="0" smtClean="0"/>
              <a:t>Number of substitute products available in the market</a:t>
            </a:r>
          </a:p>
          <a:p>
            <a:r>
              <a:rPr lang="en-IN" baseline="0" dirty="0" smtClean="0"/>
              <a:t>Ease of substitution</a:t>
            </a:r>
          </a:p>
          <a:p>
            <a:r>
              <a:rPr lang="en-IN" baseline="0" dirty="0" smtClean="0"/>
              <a:t>Substandard Product</a:t>
            </a:r>
          </a:p>
          <a:p>
            <a:r>
              <a:rPr lang="en-IN" baseline="0" dirty="0" smtClean="0"/>
              <a:t>Quality depreciation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Bargaining Power of customers( Buyers)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It is the ability of the customers to put the firm under pressure</a:t>
            </a:r>
          </a:p>
          <a:p>
            <a:r>
              <a:rPr lang="en-IN" dirty="0" smtClean="0"/>
              <a:t>It affects the customer’s sensitivity to price changes</a:t>
            </a:r>
          </a:p>
          <a:p>
            <a:r>
              <a:rPr lang="en-IN" dirty="0" smtClean="0"/>
              <a:t>Firms try to reduce the buyer power by implementing a Loyalty Program</a:t>
            </a:r>
          </a:p>
          <a:p>
            <a:r>
              <a:rPr lang="en-IN" dirty="0" smtClean="0"/>
              <a:t>The Buyer power is high if the buyer has many alternatives</a:t>
            </a:r>
          </a:p>
          <a:p>
            <a:r>
              <a:rPr lang="en-IN" dirty="0" smtClean="0"/>
              <a:t>Potential factors</a:t>
            </a:r>
          </a:p>
          <a:p>
            <a:pPr lvl="1"/>
            <a:r>
              <a:rPr lang="en-IN" dirty="0" smtClean="0"/>
              <a:t>Buyer concentration to firm concentration ratio</a:t>
            </a:r>
          </a:p>
          <a:p>
            <a:pPr lvl="1"/>
            <a:r>
              <a:rPr lang="en-IN" dirty="0" smtClean="0"/>
              <a:t>Concentration ratio indicates relative size of firms in relation to the size of the Industry. Low ratio indicates greater competition.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---- Contd...Potential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Degree of dependency on existing channels</a:t>
            </a:r>
            <a:r>
              <a:rPr lang="en-IN" baseline="0" dirty="0" smtClean="0"/>
              <a:t> of distribution</a:t>
            </a:r>
          </a:p>
          <a:p>
            <a:r>
              <a:rPr lang="en-IN" baseline="0" dirty="0" smtClean="0"/>
              <a:t>Buyer information availability</a:t>
            </a:r>
          </a:p>
          <a:p>
            <a:r>
              <a:rPr lang="en-IN" baseline="0" dirty="0" smtClean="0"/>
              <a:t>Force down prices</a:t>
            </a:r>
          </a:p>
          <a:p>
            <a:r>
              <a:rPr lang="en-IN" baseline="0" dirty="0" smtClean="0"/>
              <a:t>Availability of existing substitute products</a:t>
            </a:r>
          </a:p>
          <a:p>
            <a:r>
              <a:rPr lang="en-IN" baseline="0" dirty="0" smtClean="0"/>
              <a:t>Buyer price sensitivity</a:t>
            </a:r>
          </a:p>
          <a:p>
            <a:r>
              <a:rPr lang="en-IN" baseline="0" dirty="0" smtClean="0"/>
              <a:t>RFM  Analysis ..( in Direct Marketing,)(when, how much )</a:t>
            </a:r>
          </a:p>
          <a:p>
            <a:r>
              <a:rPr lang="en-IN" baseline="0" dirty="0" smtClean="0"/>
              <a:t>Buyer switching costs relative to firm switching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Bargaining Power of suppliers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Suppliers of raw materials, components, labour and services to the firm</a:t>
            </a:r>
          </a:p>
          <a:p>
            <a:r>
              <a:rPr lang="en-IN" dirty="0" smtClean="0"/>
              <a:t>Suppose there is only supplier ????</a:t>
            </a:r>
          </a:p>
          <a:p>
            <a:r>
              <a:rPr lang="en-IN" dirty="0" smtClean="0"/>
              <a:t>Suppliers may refuse to work with the firm or may charge high prices</a:t>
            </a:r>
          </a:p>
          <a:p>
            <a:r>
              <a:rPr lang="en-IN" dirty="0" smtClean="0"/>
              <a:t>Potential factors</a:t>
            </a:r>
          </a:p>
          <a:p>
            <a:pPr lvl="1"/>
            <a:r>
              <a:rPr lang="en-IN" dirty="0" smtClean="0"/>
              <a:t>Supplier switching costs relative to firm switching costs</a:t>
            </a:r>
          </a:p>
          <a:p>
            <a:pPr lvl="1"/>
            <a:r>
              <a:rPr lang="en-IN" dirty="0" smtClean="0"/>
              <a:t>Degree of differentiation of inputs</a:t>
            </a:r>
          </a:p>
          <a:p>
            <a:pPr lvl="1"/>
            <a:r>
              <a:rPr lang="en-IN" dirty="0" smtClean="0"/>
              <a:t>Impact of inputs on cost or differentiation</a:t>
            </a:r>
          </a:p>
          <a:p>
            <a:pPr lvl="1"/>
            <a:r>
              <a:rPr lang="en-IN" dirty="0" smtClean="0"/>
              <a:t>Strength of distribution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Intensity of competitive rivalry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It is a major determinant of the competitiveness of the Industry</a:t>
            </a:r>
          </a:p>
          <a:p>
            <a:r>
              <a:rPr lang="en-IN" dirty="0" smtClean="0"/>
              <a:t>Potential factors</a:t>
            </a:r>
          </a:p>
          <a:p>
            <a:pPr lvl="1"/>
            <a:r>
              <a:rPr lang="en-IN" dirty="0" smtClean="0"/>
              <a:t>Sustainable competitive advantage through innovation</a:t>
            </a:r>
          </a:p>
          <a:p>
            <a:pPr lvl="1"/>
            <a:r>
              <a:rPr lang="en-IN" dirty="0" smtClean="0"/>
              <a:t>Competition between online and offline companies</a:t>
            </a:r>
          </a:p>
          <a:p>
            <a:pPr lvl="1"/>
            <a:r>
              <a:rPr lang="en-IN" dirty="0" smtClean="0"/>
              <a:t>Ad spend</a:t>
            </a:r>
          </a:p>
          <a:p>
            <a:pPr lvl="1"/>
            <a:r>
              <a:rPr lang="en-IN" dirty="0" smtClean="0"/>
              <a:t>Powerful competitive strategy</a:t>
            </a:r>
          </a:p>
          <a:p>
            <a:pPr lvl="1"/>
            <a:r>
              <a:rPr lang="en-IN" dirty="0" smtClean="0"/>
              <a:t>Degree of transparency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Audit of Internal and External environment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PEST Analysis</a:t>
            </a:r>
          </a:p>
          <a:p>
            <a:pPr lvl="1"/>
            <a:r>
              <a:rPr lang="en-IN" dirty="0" smtClean="0"/>
              <a:t>Political, Economic , Social and Technological environment</a:t>
            </a:r>
          </a:p>
          <a:p>
            <a:pPr lvl="1"/>
            <a:r>
              <a:rPr lang="en-IN" dirty="0" smtClean="0"/>
              <a:t>It is a framework to scan the environment in which a company operates</a:t>
            </a:r>
          </a:p>
          <a:p>
            <a:pPr lvl="1"/>
            <a:r>
              <a:rPr lang="en-IN" dirty="0" smtClean="0"/>
              <a:t>These factors play an important role in the value creating opportunities of a company’s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Political  Factors to consider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How</a:t>
            </a:r>
            <a:r>
              <a:rPr lang="en-IN" baseline="0" dirty="0" smtClean="0"/>
              <a:t> did the recent elections change/changed governments Policy?</a:t>
            </a:r>
          </a:p>
          <a:p>
            <a:r>
              <a:rPr lang="en-IN" baseline="0" dirty="0" smtClean="0"/>
              <a:t>How does the views of the Government Policy on Business Affect your business?</a:t>
            </a:r>
          </a:p>
          <a:p>
            <a:r>
              <a:rPr lang="en-IN" baseline="0" dirty="0" smtClean="0"/>
              <a:t>How are the Government’s policy on transparency likely to affect the way of doing business ? Impact on your business?</a:t>
            </a:r>
          </a:p>
          <a:p>
            <a:r>
              <a:rPr lang="en-IN" baseline="0" dirty="0" smtClean="0"/>
              <a:t>Could any pending legislation or taxation issue changes affect your business-positively or negatively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CIMA defines 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“The</a:t>
            </a:r>
            <a:r>
              <a:rPr lang="en-IN" baseline="0" dirty="0" smtClean="0"/>
              <a:t> practical science of Value creation within organizations  in both the private and public sectors”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-----</a:t>
            </a:r>
            <a:r>
              <a:rPr lang="en-IN" baseline="0" dirty="0" smtClean="0"/>
              <a:t> Contd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Are you experiencing any regulation/deregulation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does government approach corporate policy, corporate social responsibility, environmental issues, and customer protection legislation? What impact does this have, and is it likely to change?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the likely timescale of proposed legislative changes?</a:t>
            </a:r>
          </a:p>
          <a:p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any other political factors that are likely to change?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Economic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How</a:t>
            </a:r>
            <a:r>
              <a:rPr lang="en-IN" baseline="0" dirty="0" smtClean="0"/>
              <a:t> stable is the economy-Growing, stagnating, decline?</a:t>
            </a:r>
          </a:p>
          <a:p>
            <a:pPr lvl="1"/>
            <a:r>
              <a:rPr lang="en-IN" dirty="0" smtClean="0"/>
              <a:t>There are hopes that economy should grow at 6 per cent...</a:t>
            </a:r>
          </a:p>
          <a:p>
            <a:pPr lvl="1"/>
            <a:r>
              <a:rPr lang="en-IN" dirty="0" smtClean="0"/>
              <a:t>It is no doubt growing but at</a:t>
            </a:r>
            <a:r>
              <a:rPr lang="en-IN" baseline="0" dirty="0" smtClean="0"/>
              <a:t> a lesser rate. Many factors influence</a:t>
            </a:r>
          </a:p>
          <a:p>
            <a:pPr lvl="2"/>
            <a:r>
              <a:rPr lang="en-IN" dirty="0" smtClean="0"/>
              <a:t>RBI Chief says,</a:t>
            </a:r>
          </a:p>
          <a:p>
            <a:pPr lvl="3"/>
            <a:r>
              <a:rPr lang="en-IN" dirty="0" smtClean="0"/>
              <a:t>High inflation remains a threat for the economy</a:t>
            </a:r>
          </a:p>
          <a:p>
            <a:pPr lvl="3"/>
            <a:r>
              <a:rPr lang="en-IN" dirty="0" smtClean="0"/>
              <a:t>Households savings as percentage of GDP</a:t>
            </a:r>
            <a:r>
              <a:rPr lang="en-IN" baseline="0" dirty="0" smtClean="0"/>
              <a:t> declined to  7 per cent in 2013-14</a:t>
            </a:r>
          </a:p>
          <a:p>
            <a:pPr lvl="3"/>
            <a:r>
              <a:rPr lang="en-IN" baseline="0" dirty="0" smtClean="0"/>
              <a:t>Gross Capital Formation declined for the second consecutive year in 2012-13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--Contd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Infrastructure growth</a:t>
            </a:r>
          </a:p>
          <a:p>
            <a:pPr lvl="1"/>
            <a:r>
              <a:rPr lang="en-IN" dirty="0" smtClean="0"/>
              <a:t>Requires Coal</a:t>
            </a:r>
          </a:p>
          <a:p>
            <a:pPr lvl="2"/>
            <a:r>
              <a:rPr lang="en-IN" dirty="0" smtClean="0"/>
              <a:t>Power Minister wants private sector to mine faster</a:t>
            </a:r>
            <a:r>
              <a:rPr lang="en-IN" baseline="0" dirty="0" smtClean="0"/>
              <a:t> and more.</a:t>
            </a:r>
          </a:p>
          <a:p>
            <a:pPr lvl="2"/>
            <a:r>
              <a:rPr lang="en-IN" baseline="0" dirty="0" smtClean="0"/>
              <a:t>Wants to improve the Coal India’s efficiency to speed up Coal Supplies</a:t>
            </a:r>
          </a:p>
          <a:p>
            <a:pPr lvl="0"/>
            <a:r>
              <a:rPr lang="en-IN" dirty="0" smtClean="0"/>
              <a:t>Subsidies ( these were rs71k in 2007-08 and rose to Rs2,56,000 crores in 2013-14</a:t>
            </a:r>
          </a:p>
          <a:p>
            <a:pPr lvl="0"/>
            <a:r>
              <a:rPr lang="en-IN" dirty="0" smtClean="0"/>
              <a:t>The interim budget for 2014-15 gave the fiscal deficit at 4 per cent of GDP.Should a stimulus work? At which sector’s cost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---Contd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customers' levels of disposable income rising or falling? How is this likely to change in the next few years?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the unemployment rate? Will it be easy to build a skilled workforce? Or will it be expensive to hire skilled labor?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consumers and businesses have easy access to credit? If not, how will this affect your organization?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is globalization affecting the economic environment?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any other economic factors that you should consider?</a:t>
            </a:r>
          </a:p>
          <a:p>
            <a:r>
              <a:rPr lang="en-IN" dirty="0" smtClean="0"/>
              <a:t>Gas Price increase deferment.. Impacts the incomes of Reliance and ONGC-Says</a:t>
            </a:r>
            <a:r>
              <a:rPr lang="en-IN" baseline="0" dirty="0" smtClean="0"/>
              <a:t> Moody ..</a:t>
            </a:r>
          </a:p>
          <a:p>
            <a:endParaRPr lang="en-IN" baseline="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Socio cultural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Population growth rate and age profile? How is to going to change?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(Y)our society's levels of health, education, and social mobility? How are these changing, and what impact does this have?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employment patterns, job market trends, and attitudes toward work can you observe? Are these different for different age groups?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social attitudes and social taboos could affect your business? Have there been recent socio-cultural changes that might affect this?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 religious beliefs and lifestyle choices affect the population?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any other socio-cultural factors likely to drive change for your business?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Technological Factors to Consider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any new technologies that you could be using?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any new technologies on the horizon that could radically affect your work or your industry?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any of your competitors have access to new technologies that could redefine their products?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which areas do governments and educational institutions focus their research? Is there anything you can do to take advantage of this?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have infrastructure changes affected work patterns (for example, levels of remote working)?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existing technological hubs that you could work with or learn from?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there any other technological factors that you should consider?</a:t>
            </a:r>
          </a:p>
          <a:p>
            <a:pPr lvl="0"/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INCONCLUSIVE......</a:t>
            </a:r>
          </a:p>
          <a:p>
            <a:pPr lvl="0"/>
            <a:endParaRPr lang="en-IN" sz="44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The Agenda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 brief recap of the Journey so far</a:t>
            </a:r>
          </a:p>
          <a:p>
            <a:r>
              <a:rPr lang="en-IN" dirty="0" smtClean="0"/>
              <a:t>Industry Analysis (Porter’s Five force model)</a:t>
            </a:r>
          </a:p>
          <a:p>
            <a:r>
              <a:rPr lang="en-IN" dirty="0" smtClean="0"/>
              <a:t>Audit of Internal and External Environment (PEST Analysis)</a:t>
            </a:r>
          </a:p>
          <a:p>
            <a:r>
              <a:rPr lang="en-IN" dirty="0" smtClean="0"/>
              <a:t>Company Analysis</a:t>
            </a:r>
          </a:p>
          <a:p>
            <a:pPr lvl="1"/>
            <a:r>
              <a:rPr lang="en-IN" dirty="0" smtClean="0"/>
              <a:t>Analysis of the past growth in ROIC </a:t>
            </a:r>
          </a:p>
          <a:p>
            <a:pPr lvl="1"/>
            <a:r>
              <a:rPr lang="en-IN" dirty="0" smtClean="0"/>
              <a:t>Analysis of the Core Competencies</a:t>
            </a:r>
            <a:r>
              <a:rPr lang="en-IN" baseline="0" dirty="0" smtClean="0"/>
              <a:t> of the business</a:t>
            </a:r>
          </a:p>
          <a:p>
            <a:pPr lvl="1"/>
            <a:r>
              <a:rPr lang="en-IN" baseline="0" dirty="0" smtClean="0"/>
              <a:t>-Ability to take future opportunities</a:t>
            </a:r>
          </a:p>
          <a:p>
            <a:pPr lvl="1"/>
            <a:r>
              <a:rPr lang="en-IN" baseline="0" dirty="0" smtClean="0"/>
              <a:t>Establishing relationship between each item of P &amp; 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The</a:t>
            </a:r>
            <a:r>
              <a:rPr lang="en-IN" baseline="0" dirty="0" smtClean="0"/>
              <a:t> Journey So far (slides 2-5 of Lecture I By Prof AKB)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dirty="0" smtClean="0"/>
              <a:t>Valuation is n Art, Judgemental</a:t>
            </a:r>
          </a:p>
          <a:p>
            <a:pPr lvl="1"/>
            <a:r>
              <a:rPr lang="en-IN" dirty="0" smtClean="0"/>
              <a:t>Valuation of an investment asset depends on its ability to generate cash in future.</a:t>
            </a:r>
          </a:p>
          <a:p>
            <a:pPr lvl="1"/>
            <a:r>
              <a:rPr lang="en-IN" dirty="0" smtClean="0"/>
              <a:t>Valuation</a:t>
            </a:r>
            <a:r>
              <a:rPr lang="en-IN" baseline="0" dirty="0" smtClean="0"/>
              <a:t> of an asset requires clear understanding of the factors that drive the Value</a:t>
            </a:r>
          </a:p>
          <a:p>
            <a:pPr lvl="1"/>
            <a:r>
              <a:rPr lang="en-IN" baseline="0" dirty="0" smtClean="0"/>
              <a:t>The Valuer</a:t>
            </a:r>
          </a:p>
          <a:p>
            <a:pPr lvl="2"/>
            <a:r>
              <a:rPr lang="en-IN" dirty="0" smtClean="0"/>
              <a:t>Develops  perceptions about the future</a:t>
            </a:r>
          </a:p>
          <a:p>
            <a:pPr lvl="2"/>
            <a:r>
              <a:rPr lang="en-IN" dirty="0" smtClean="0"/>
              <a:t>Makes necessary </a:t>
            </a:r>
            <a:r>
              <a:rPr lang="en-IN" dirty="0" smtClean="0"/>
              <a:t>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Suitability of different valuation Methods in different contexts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Choice based on </a:t>
            </a:r>
            <a:endParaRPr lang="en-IN" dirty="0" smtClean="0"/>
          </a:p>
          <a:p>
            <a:pPr lvl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Growth stage of the firm</a:t>
            </a:r>
            <a:endParaRPr lang="en-IN" dirty="0" smtClean="0"/>
          </a:p>
          <a:p>
            <a:pPr lvl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Nature of the industry</a:t>
            </a:r>
            <a:endParaRPr lang="en-IN" dirty="0" smtClean="0"/>
          </a:p>
          <a:p>
            <a:pPr lvl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Availability of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Valuation Contexts( Prasanna Chandra, “Corp. valuation and Value creation, 2011”)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rtl="0" eaLnBrk="1" latinLnBrk="0" hangingPunct="1"/>
            <a:r>
              <a:rPr lang="en-IN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Following situations</a:t>
            </a:r>
            <a:endParaRPr lang="en-IN" dirty="0" smtClean="0"/>
          </a:p>
          <a:p>
            <a:pPr lvl="1" rtl="0" eaLnBrk="1" latinLnBrk="0" hangingPunct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Raising Capital for a Nascent Venture</a:t>
            </a:r>
            <a:endParaRPr lang="en-IN" dirty="0" smtClean="0"/>
          </a:p>
          <a:p>
            <a:pPr lvl="1" rtl="0" eaLnBrk="1" latinLnBrk="0" hangingPunct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IPO</a:t>
            </a:r>
            <a:endParaRPr lang="en-IN" dirty="0" smtClean="0"/>
          </a:p>
          <a:p>
            <a:pPr lvl="1" rtl="0" eaLnBrk="1" latinLnBrk="0" hangingPunct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Acquisitions</a:t>
            </a:r>
            <a:endParaRPr lang="en-IN" dirty="0" smtClean="0"/>
          </a:p>
          <a:p>
            <a:pPr lvl="1" rtl="0" eaLnBrk="1" latinLnBrk="0" hangingPunct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Divestiture</a:t>
            </a:r>
            <a:endParaRPr lang="en-IN" dirty="0" smtClean="0"/>
          </a:p>
          <a:p>
            <a:pPr lvl="1" rtl="0" eaLnBrk="1" latinLnBrk="0" hangingPunct="1"/>
            <a:r>
              <a:rPr lang="en-IN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PSU</a:t>
            </a:r>
            <a:r>
              <a:rPr lang="en-IN" sz="40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Divestment</a:t>
            </a:r>
            <a:endParaRPr lang="en-IN" dirty="0" smtClean="0"/>
          </a:p>
          <a:p>
            <a:pPr lvl="1" rtl="0" eaLnBrk="1" latinLnBrk="0" hangingPunct="1"/>
            <a:r>
              <a:rPr lang="en-IN" sz="40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ESOPs</a:t>
            </a:r>
            <a:endParaRPr lang="en-IN" dirty="0" smtClean="0"/>
          </a:p>
          <a:p>
            <a:pPr lvl="1" rtl="0" eaLnBrk="1" latinLnBrk="0" hangingPunct="1"/>
            <a:r>
              <a:rPr lang="en-IN" sz="40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Portfolio Management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Miles to go , before we sleep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IN" dirty="0" smtClean="0"/>
              <a:t>Industry Analysis</a:t>
            </a:r>
          </a:p>
          <a:p>
            <a:pPr lvl="2"/>
            <a:r>
              <a:rPr lang="en-IN" dirty="0" smtClean="0"/>
              <a:t>Valuation</a:t>
            </a:r>
            <a:r>
              <a:rPr lang="en-IN" baseline="0" dirty="0" smtClean="0"/>
              <a:t> depends on the type of Industry</a:t>
            </a:r>
          </a:p>
          <a:p>
            <a:pPr lvl="2"/>
            <a:r>
              <a:rPr lang="en-IN" baseline="0" dirty="0" smtClean="0"/>
              <a:t>Therefore , let’s visit Michael Porters’ Industry Analysis</a:t>
            </a:r>
          </a:p>
          <a:p>
            <a:pPr lvl="2"/>
            <a:endParaRPr lang="en-IN" dirty="0" smtClean="0"/>
          </a:p>
          <a:p>
            <a:r>
              <a:rPr lang="en-IN" dirty="0" smtClean="0"/>
              <a:t>What is Porter’s five force analysis?</a:t>
            </a:r>
          </a:p>
          <a:p>
            <a:pPr lvl="1"/>
            <a:r>
              <a:rPr lang="en-IN" dirty="0" smtClean="0"/>
              <a:t>It is a frame</a:t>
            </a:r>
            <a:r>
              <a:rPr lang="en-IN" baseline="0" dirty="0" smtClean="0"/>
              <a:t> work for industry analysis and business strategy development</a:t>
            </a:r>
          </a:p>
          <a:p>
            <a:pPr lvl="1"/>
            <a:r>
              <a:rPr lang="en-IN" baseline="0" dirty="0" smtClean="0"/>
              <a:t>Principal innovator is Prof Michael Porter of Harvard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Porter’s industry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P.S.S.Murthy\Desktop\porter ind analys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64705" y="-1755576"/>
            <a:ext cx="12313369" cy="9539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The First One: Rivalry</a:t>
            </a:r>
            <a:r>
              <a:rPr lang="en-IN" baseline="0" dirty="0" smtClean="0"/>
              <a:t> among existing firms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Why does</a:t>
            </a:r>
            <a:r>
              <a:rPr lang="en-IN" baseline="0" dirty="0" smtClean="0"/>
              <a:t> rivalry exist?</a:t>
            </a:r>
          </a:p>
          <a:p>
            <a:pPr lvl="1"/>
            <a:r>
              <a:rPr lang="en-IN" dirty="0" smtClean="0"/>
              <a:t>Because of high returns, new firms will get attracted.</a:t>
            </a:r>
          </a:p>
          <a:p>
            <a:pPr lvl="1"/>
            <a:r>
              <a:rPr lang="en-IN" dirty="0" smtClean="0"/>
              <a:t>Over</a:t>
            </a:r>
            <a:r>
              <a:rPr lang="en-IN" baseline="0" dirty="0" smtClean="0"/>
              <a:t> a period of time, the profitability decreases and a sort of normalcy sets in.. Zero profit is of course a sign of perfect competition</a:t>
            </a:r>
          </a:p>
          <a:p>
            <a:pPr lvl="1"/>
            <a:r>
              <a:rPr lang="en-IN" baseline="0" dirty="0" smtClean="0"/>
              <a:t>These new entrants pose a threat to the existing 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1486</Words>
  <Application>Microsoft Office PowerPoint</Application>
  <PresentationFormat>On-screen Show (4:3)</PresentationFormat>
  <Paragraphs>167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Industry Analysis, PEST Analysis</vt:lpstr>
      <vt:lpstr> CIMA defines MA</vt:lpstr>
      <vt:lpstr> The Agenda</vt:lpstr>
      <vt:lpstr>  The Journey So far (slides 2-5 of Lecture I By Prof AKB)</vt:lpstr>
      <vt:lpstr>Suitability of different valuation Methods in different contexts</vt:lpstr>
      <vt:lpstr>Valuation Contexts( Prasanna Chandra, “Corp. valuation and Value creation, 2011”)</vt:lpstr>
      <vt:lpstr> Miles to go , before we sleep </vt:lpstr>
      <vt:lpstr> Porter’s industry analysis</vt:lpstr>
      <vt:lpstr> The First One: Rivalry among existing firms</vt:lpstr>
      <vt:lpstr>  Factors having an effect on the degree of threat</vt:lpstr>
      <vt:lpstr> Barriers contd...</vt:lpstr>
      <vt:lpstr>Barriers Continued.....</vt:lpstr>
      <vt:lpstr> Threat of substitute products or services</vt:lpstr>
      <vt:lpstr>Bargaining Power of customers( Buyers)</vt:lpstr>
      <vt:lpstr>---- Contd...Potential factors</vt:lpstr>
      <vt:lpstr>Bargaining Power of suppliers</vt:lpstr>
      <vt:lpstr>Intensity of competitive rivalry</vt:lpstr>
      <vt:lpstr> Audit of Internal and External environment</vt:lpstr>
      <vt:lpstr> Political  Factors to consider</vt:lpstr>
      <vt:lpstr> ----- Contd</vt:lpstr>
      <vt:lpstr>Economic Factors</vt:lpstr>
      <vt:lpstr> --Contd</vt:lpstr>
      <vt:lpstr>---Contd</vt:lpstr>
      <vt:lpstr>Socio cultural factors</vt:lpstr>
      <vt:lpstr> Technological Factors to Consider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Analysis, PEST Analysis</dc:title>
  <dc:creator>P.S.S.Murthy</dc:creator>
  <cp:lastModifiedBy>P.S.S.Murthy</cp:lastModifiedBy>
  <cp:revision>34</cp:revision>
  <dcterms:created xsi:type="dcterms:W3CDTF">2014-06-25T16:17:28Z</dcterms:created>
  <dcterms:modified xsi:type="dcterms:W3CDTF">2014-06-27T08:43:24Z</dcterms:modified>
</cp:coreProperties>
</file>