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254" r:id="rId1"/>
  </p:sldMasterIdLst>
  <p:notesMasterIdLst>
    <p:notesMasterId r:id="rId44"/>
  </p:notesMasterIdLst>
  <p:handoutMasterIdLst>
    <p:handoutMasterId r:id="rId45"/>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1" d="100"/>
          <a:sy n="81" d="100"/>
        </p:scale>
        <p:origin x="-2184"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printerSettings" Target="printerSettings/printerSettings1.bin"/><Relationship Id="rId47" Type="http://schemas.openxmlformats.org/officeDocument/2006/relationships/presProps" Target="presProps.xml"/><Relationship Id="rId48" Type="http://schemas.openxmlformats.org/officeDocument/2006/relationships/viewProps" Target="viewProps.xml"/><Relationship Id="rId49" Type="http://schemas.openxmlformats.org/officeDocument/2006/relationships/theme" Target="theme/theme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notesMaster" Target="notesMasters/notesMaster1.xml"/><Relationship Id="rId4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D934E2B-BAEE-244A-B7EA-91D0D01C8A30}" type="datetimeFigureOut">
              <a:rPr lang="en-US" smtClean="0"/>
              <a:t>27/05/14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B84583E-A2FB-F145-B8D1-52AE3DD99662}" type="slidenum">
              <a:rPr lang="en-US" smtClean="0"/>
              <a:t>‹#›</a:t>
            </a:fld>
            <a:endParaRPr lang="en-US"/>
          </a:p>
        </p:txBody>
      </p:sp>
    </p:spTree>
    <p:extLst>
      <p:ext uri="{BB962C8B-B14F-4D97-AF65-F5344CB8AC3E}">
        <p14:creationId xmlns:p14="http://schemas.microsoft.com/office/powerpoint/2010/main" val="262033521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0E9BB9-AB85-6047-99EE-05420804D22C}" type="datetimeFigureOut">
              <a:rPr lang="en-US" smtClean="0"/>
              <a:t>27/05/14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B4A8FF-6C91-B945-A5F9-286940E3ED9D}" type="slidenum">
              <a:rPr lang="en-US" smtClean="0"/>
              <a:t>‹#›</a:t>
            </a:fld>
            <a:endParaRPr lang="en-US"/>
          </a:p>
        </p:txBody>
      </p:sp>
    </p:spTree>
    <p:extLst>
      <p:ext uri="{BB962C8B-B14F-4D97-AF65-F5344CB8AC3E}">
        <p14:creationId xmlns:p14="http://schemas.microsoft.com/office/powerpoint/2010/main" val="396129474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93C51DB-515E-774F-835C-693096315BD2}" type="datetime1">
              <a:rPr lang="en-IN" smtClean="0"/>
              <a:t>27/05/14</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AC5B1FEA-406A-7749-A5C3-DDCB5F67A4CE}"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C410EE0-0858-AF43-B3CA-AD058EAE8107}" type="datetime1">
              <a:rPr lang="en-IN" smtClean="0"/>
              <a:t>27/05/14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631999-94D7-9E43-BF9B-1962B39BFE7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1D0195-9D77-0541-9EA9-9C9F5FF4DCE2}" type="datetime1">
              <a:rPr lang="en-IN" smtClean="0"/>
              <a:t>27/05/14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631999-94D7-9E43-BF9B-1962B39BFE7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9BA002E-8D53-6441-B692-339E4509C4B7}" type="datetime1">
              <a:rPr lang="en-IN" smtClean="0"/>
              <a:t>27/05/14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631999-94D7-9E43-BF9B-1962B39BFE7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CCCA441-50FC-5F4C-B885-495BE1715331}" type="datetime1">
              <a:rPr lang="en-IN" smtClean="0"/>
              <a:t>27/05/14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5B1FEA-406A-7749-A5C3-DDCB5F67A4C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828B9A4-0918-714D-8F1E-AF1916DF7020}" type="datetime1">
              <a:rPr lang="en-IN" smtClean="0"/>
              <a:t>27/05/14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631999-94D7-9E43-BF9B-1962B39BFE7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95E08F6-E978-2545-92FB-3F077BBA603F}" type="datetime1">
              <a:rPr lang="en-IN" smtClean="0"/>
              <a:t>27/05/14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631999-94D7-9E43-BF9B-1962B39BFE7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398B0370-E162-014F-A086-F178C72ED015}" type="datetime1">
              <a:rPr lang="en-IN" smtClean="0"/>
              <a:t>27/05/14</a:t>
            </a:fld>
            <a:endParaRPr lang="en-US"/>
          </a:p>
        </p:txBody>
      </p:sp>
      <p:sp>
        <p:nvSpPr>
          <p:cNvPr id="8" name="Slide Number Placeholder 7"/>
          <p:cNvSpPr>
            <a:spLocks noGrp="1"/>
          </p:cNvSpPr>
          <p:nvPr>
            <p:ph type="sldNum" sz="quarter" idx="11"/>
          </p:nvPr>
        </p:nvSpPr>
        <p:spPr/>
        <p:txBody>
          <a:bodyPr/>
          <a:lstStyle/>
          <a:p>
            <a:fld id="{29631999-94D7-9E43-BF9B-1962B39BFE76}"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A4305E-9A82-8149-A250-EE9948BF5F22}" type="datetime1">
              <a:rPr lang="en-IN" smtClean="0"/>
              <a:t>27/05/14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631999-94D7-9E43-BF9B-1962B39BFE7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A4B470F-6B73-1349-B011-8C9CE83E6537}" type="datetime1">
              <a:rPr lang="en-IN" smtClean="0"/>
              <a:t>27/05/14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2754ED01-E2A0-4C1E-8E21-014B990415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Drag picture to placeholder or click icon to add</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99E10E57-63D5-4B4E-8DF4-272D7C9F79D2}" type="datetime1">
              <a:rPr lang="en-IN" smtClean="0"/>
              <a:t>27/05/14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631999-94D7-9E43-BF9B-1962B39BFE7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DF6401CC-3FA2-C948-8408-9CE00096512F}" type="datetime1">
              <a:rPr lang="en-IN" smtClean="0"/>
              <a:t>27/05/14</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9631999-94D7-9E43-BF9B-1962B39BFE76}"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4255" r:id="rId1"/>
    <p:sldLayoutId id="2147484256" r:id="rId2"/>
    <p:sldLayoutId id="2147484257" r:id="rId3"/>
    <p:sldLayoutId id="2147484258" r:id="rId4"/>
    <p:sldLayoutId id="2147484259" r:id="rId5"/>
    <p:sldLayoutId id="2147484260" r:id="rId6"/>
    <p:sldLayoutId id="2147484261" r:id="rId7"/>
    <p:sldLayoutId id="2147484262" r:id="rId8"/>
    <p:sldLayoutId id="2147484263" r:id="rId9"/>
    <p:sldLayoutId id="2147484264" r:id="rId10"/>
    <p:sldLayoutId id="2147484265" r:id="rId11"/>
  </p:sldLayoutIdLst>
  <p:hf hdr="0" ftr="0"/>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Business Valuation</a:t>
            </a:r>
            <a:br>
              <a:rPr lang="en-US" dirty="0" smtClean="0"/>
            </a:br>
            <a:r>
              <a:rPr lang="en-US" dirty="0" smtClean="0"/>
              <a:t>Lecture 1</a:t>
            </a:r>
            <a:endParaRPr lang="en-US" dirty="0"/>
          </a:p>
        </p:txBody>
      </p:sp>
      <p:sp>
        <p:nvSpPr>
          <p:cNvPr id="3" name="Subtitle 2"/>
          <p:cNvSpPr>
            <a:spLocks noGrp="1"/>
          </p:cNvSpPr>
          <p:nvPr>
            <p:ph type="subTitle" idx="1"/>
          </p:nvPr>
        </p:nvSpPr>
        <p:spPr/>
        <p:txBody>
          <a:bodyPr>
            <a:normAutofit/>
          </a:bodyPr>
          <a:lstStyle/>
          <a:p>
            <a:r>
              <a:rPr lang="en-US" dirty="0" smtClean="0"/>
              <a:t>Asish K Bhattacharyya</a:t>
            </a:r>
          </a:p>
          <a:p>
            <a:r>
              <a:rPr lang="en-US" dirty="0" smtClean="0"/>
              <a:t>2014</a:t>
            </a:r>
            <a:endParaRPr lang="en-US" dirty="0"/>
          </a:p>
        </p:txBody>
      </p:sp>
    </p:spTree>
    <p:extLst>
      <p:ext uri="{BB962C8B-B14F-4D97-AF65-F5344CB8AC3E}">
        <p14:creationId xmlns:p14="http://schemas.microsoft.com/office/powerpoint/2010/main" val="16020239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Basis of Value: Definition By IVSC</a:t>
            </a:r>
            <a:endParaRPr lang="en-US" dirty="0"/>
          </a:p>
        </p:txBody>
      </p:sp>
      <p:sp>
        <p:nvSpPr>
          <p:cNvPr id="3" name="Content Placeholder 2"/>
          <p:cNvSpPr>
            <a:spLocks noGrp="1"/>
          </p:cNvSpPr>
          <p:nvPr>
            <p:ph idx="1"/>
          </p:nvPr>
        </p:nvSpPr>
        <p:spPr/>
        <p:txBody>
          <a:bodyPr/>
          <a:lstStyle/>
          <a:p>
            <a:r>
              <a:rPr lang="en-US" dirty="0"/>
              <a:t>“A basis of value is a statement of the fundamental measurement assumptions of a valuation”. </a:t>
            </a:r>
          </a:p>
        </p:txBody>
      </p:sp>
      <p:sp>
        <p:nvSpPr>
          <p:cNvPr id="4" name="Date Placeholder 3"/>
          <p:cNvSpPr>
            <a:spLocks noGrp="1"/>
          </p:cNvSpPr>
          <p:nvPr>
            <p:ph type="dt" sz="half" idx="10"/>
          </p:nvPr>
        </p:nvSpPr>
        <p:spPr/>
        <p:txBody>
          <a:bodyPr/>
          <a:lstStyle/>
          <a:p>
            <a:fld id="{59BA002E-8D53-6441-B692-339E4509C4B7}" type="datetime1">
              <a:rPr lang="en-IN" smtClean="0"/>
              <a:t>27/05/14</a:t>
            </a:fld>
            <a:endParaRPr lang="en-US"/>
          </a:p>
        </p:txBody>
      </p:sp>
      <p:sp>
        <p:nvSpPr>
          <p:cNvPr id="5" name="Slide Number Placeholder 4"/>
          <p:cNvSpPr>
            <a:spLocks noGrp="1"/>
          </p:cNvSpPr>
          <p:nvPr>
            <p:ph type="sldNum" sz="quarter" idx="12"/>
          </p:nvPr>
        </p:nvSpPr>
        <p:spPr/>
        <p:txBody>
          <a:bodyPr/>
          <a:lstStyle/>
          <a:p>
            <a:fld id="{29631999-94D7-9E43-BF9B-1962B39BFE76}" type="slidenum">
              <a:rPr lang="en-US" smtClean="0"/>
              <a:t>10</a:t>
            </a:fld>
            <a:endParaRPr lang="en-US"/>
          </a:p>
        </p:txBody>
      </p:sp>
    </p:spTree>
    <p:extLst>
      <p:ext uri="{BB962C8B-B14F-4D97-AF65-F5344CB8AC3E}">
        <p14:creationId xmlns:p14="http://schemas.microsoft.com/office/powerpoint/2010/main" val="791614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Basis of Value: </a:t>
            </a:r>
            <a:r>
              <a:rPr lang="en-US" dirty="0" smtClean="0"/>
              <a:t>Types</a:t>
            </a:r>
            <a:endParaRPr lang="en-US" dirty="0"/>
          </a:p>
        </p:txBody>
      </p:sp>
      <p:sp>
        <p:nvSpPr>
          <p:cNvPr id="3" name="Content Placeholder 2"/>
          <p:cNvSpPr>
            <a:spLocks noGrp="1"/>
          </p:cNvSpPr>
          <p:nvPr>
            <p:ph idx="1"/>
          </p:nvPr>
        </p:nvSpPr>
        <p:spPr/>
        <p:txBody>
          <a:bodyPr/>
          <a:lstStyle/>
          <a:p>
            <a:r>
              <a:rPr lang="en-US" dirty="0"/>
              <a:t>E</a:t>
            </a:r>
            <a:r>
              <a:rPr lang="en-US" dirty="0" smtClean="0"/>
              <a:t>stimate </a:t>
            </a:r>
            <a:r>
              <a:rPr lang="en-US" dirty="0"/>
              <a:t>the price that would be achieved in a </a:t>
            </a:r>
            <a:r>
              <a:rPr lang="en-US" i="1" dirty="0"/>
              <a:t>hypothetical exchange</a:t>
            </a:r>
            <a:r>
              <a:rPr lang="en-US" dirty="0"/>
              <a:t> in a free and open market. </a:t>
            </a:r>
            <a:endParaRPr lang="en-US" dirty="0" smtClean="0"/>
          </a:p>
          <a:p>
            <a:pPr lvl="1"/>
            <a:r>
              <a:rPr lang="en-US" dirty="0" smtClean="0"/>
              <a:t>Example: Fair value</a:t>
            </a:r>
          </a:p>
        </p:txBody>
      </p:sp>
      <p:sp>
        <p:nvSpPr>
          <p:cNvPr id="4" name="Date Placeholder 3"/>
          <p:cNvSpPr>
            <a:spLocks noGrp="1"/>
          </p:cNvSpPr>
          <p:nvPr>
            <p:ph type="dt" sz="half" idx="10"/>
          </p:nvPr>
        </p:nvSpPr>
        <p:spPr/>
        <p:txBody>
          <a:bodyPr/>
          <a:lstStyle/>
          <a:p>
            <a:fld id="{59BA002E-8D53-6441-B692-339E4509C4B7}" type="datetime1">
              <a:rPr lang="en-IN" smtClean="0"/>
              <a:t>27/05/14</a:t>
            </a:fld>
            <a:endParaRPr lang="en-US"/>
          </a:p>
        </p:txBody>
      </p:sp>
      <p:sp>
        <p:nvSpPr>
          <p:cNvPr id="5" name="Slide Number Placeholder 4"/>
          <p:cNvSpPr>
            <a:spLocks noGrp="1"/>
          </p:cNvSpPr>
          <p:nvPr>
            <p:ph type="sldNum" sz="quarter" idx="12"/>
          </p:nvPr>
        </p:nvSpPr>
        <p:spPr/>
        <p:txBody>
          <a:bodyPr/>
          <a:lstStyle/>
          <a:p>
            <a:fld id="{29631999-94D7-9E43-BF9B-1962B39BFE76}" type="slidenum">
              <a:rPr lang="en-US" smtClean="0"/>
              <a:t>11</a:t>
            </a:fld>
            <a:endParaRPr lang="en-US"/>
          </a:p>
        </p:txBody>
      </p:sp>
    </p:spTree>
    <p:extLst>
      <p:ext uri="{BB962C8B-B14F-4D97-AF65-F5344CB8AC3E}">
        <p14:creationId xmlns:p14="http://schemas.microsoft.com/office/powerpoint/2010/main" val="19493684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Basis of Value: </a:t>
            </a:r>
            <a:r>
              <a:rPr lang="en-US" dirty="0" smtClean="0"/>
              <a:t>Types (Contd.)</a:t>
            </a:r>
            <a:endParaRPr lang="en-US" dirty="0"/>
          </a:p>
        </p:txBody>
      </p:sp>
      <p:sp>
        <p:nvSpPr>
          <p:cNvPr id="3" name="Content Placeholder 2"/>
          <p:cNvSpPr>
            <a:spLocks noGrp="1"/>
          </p:cNvSpPr>
          <p:nvPr>
            <p:ph idx="1"/>
          </p:nvPr>
        </p:nvSpPr>
        <p:spPr/>
        <p:txBody>
          <a:bodyPr/>
          <a:lstStyle/>
          <a:p>
            <a:r>
              <a:rPr lang="en-US" dirty="0"/>
              <a:t>Estimate the benefits that an entity enjoys from ownership of an asset. </a:t>
            </a:r>
          </a:p>
          <a:p>
            <a:pPr lvl="1"/>
            <a:r>
              <a:rPr lang="en-US" dirty="0"/>
              <a:t>The value is </a:t>
            </a:r>
            <a:r>
              <a:rPr lang="en-US" i="1" dirty="0"/>
              <a:t>entity-specific</a:t>
            </a:r>
            <a:r>
              <a:rPr lang="en-US" dirty="0"/>
              <a:t>. </a:t>
            </a:r>
          </a:p>
          <a:p>
            <a:pPr lvl="1"/>
            <a:r>
              <a:rPr lang="en-US" dirty="0"/>
              <a:t>Example: Investment value</a:t>
            </a:r>
          </a:p>
          <a:p>
            <a:endParaRPr lang="en-US" dirty="0"/>
          </a:p>
        </p:txBody>
      </p:sp>
      <p:sp>
        <p:nvSpPr>
          <p:cNvPr id="4" name="Date Placeholder 3"/>
          <p:cNvSpPr>
            <a:spLocks noGrp="1"/>
          </p:cNvSpPr>
          <p:nvPr>
            <p:ph type="dt" sz="half" idx="10"/>
          </p:nvPr>
        </p:nvSpPr>
        <p:spPr/>
        <p:txBody>
          <a:bodyPr/>
          <a:lstStyle/>
          <a:p>
            <a:fld id="{59BA002E-8D53-6441-B692-339E4509C4B7}" type="datetime1">
              <a:rPr lang="en-IN" smtClean="0"/>
              <a:t>27/05/14</a:t>
            </a:fld>
            <a:endParaRPr lang="en-US"/>
          </a:p>
        </p:txBody>
      </p:sp>
      <p:sp>
        <p:nvSpPr>
          <p:cNvPr id="5" name="Slide Number Placeholder 4"/>
          <p:cNvSpPr>
            <a:spLocks noGrp="1"/>
          </p:cNvSpPr>
          <p:nvPr>
            <p:ph type="sldNum" sz="quarter" idx="12"/>
          </p:nvPr>
        </p:nvSpPr>
        <p:spPr/>
        <p:txBody>
          <a:bodyPr/>
          <a:lstStyle/>
          <a:p>
            <a:fld id="{29631999-94D7-9E43-BF9B-1962B39BFE76}" type="slidenum">
              <a:rPr lang="en-US" smtClean="0"/>
              <a:t>12</a:t>
            </a:fld>
            <a:endParaRPr lang="en-US"/>
          </a:p>
        </p:txBody>
      </p:sp>
    </p:spTree>
    <p:extLst>
      <p:ext uri="{BB962C8B-B14F-4D97-AF65-F5344CB8AC3E}">
        <p14:creationId xmlns:p14="http://schemas.microsoft.com/office/powerpoint/2010/main" val="408908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Basis of Value: Types (Contd.)</a:t>
            </a:r>
          </a:p>
        </p:txBody>
      </p:sp>
      <p:sp>
        <p:nvSpPr>
          <p:cNvPr id="3" name="Content Placeholder 2"/>
          <p:cNvSpPr>
            <a:spLocks noGrp="1"/>
          </p:cNvSpPr>
          <p:nvPr>
            <p:ph idx="1"/>
          </p:nvPr>
        </p:nvSpPr>
        <p:spPr/>
        <p:txBody>
          <a:bodyPr>
            <a:normAutofit/>
          </a:bodyPr>
          <a:lstStyle/>
          <a:p>
            <a:r>
              <a:rPr lang="en-US" dirty="0"/>
              <a:t>E</a:t>
            </a:r>
            <a:r>
              <a:rPr lang="en-US" dirty="0" smtClean="0"/>
              <a:t>stimate </a:t>
            </a:r>
            <a:r>
              <a:rPr lang="en-US" dirty="0"/>
              <a:t>the price that would be reasonably agreed between two specific parties for the exchange of an asset. </a:t>
            </a:r>
            <a:endParaRPr lang="en-US" dirty="0" smtClean="0"/>
          </a:p>
          <a:p>
            <a:pPr lvl="1"/>
            <a:r>
              <a:rPr lang="en-US" dirty="0"/>
              <a:t>T</a:t>
            </a:r>
            <a:r>
              <a:rPr lang="en-US" dirty="0" smtClean="0"/>
              <a:t>he </a:t>
            </a:r>
            <a:r>
              <a:rPr lang="en-US" dirty="0"/>
              <a:t>price agreed might be one that reflects the specific advantages or disadvantages of ownership to the parties involved rather than the market at large. </a:t>
            </a:r>
          </a:p>
        </p:txBody>
      </p:sp>
      <p:sp>
        <p:nvSpPr>
          <p:cNvPr id="4" name="Date Placeholder 3"/>
          <p:cNvSpPr>
            <a:spLocks noGrp="1"/>
          </p:cNvSpPr>
          <p:nvPr>
            <p:ph type="dt" sz="half" idx="10"/>
          </p:nvPr>
        </p:nvSpPr>
        <p:spPr/>
        <p:txBody>
          <a:bodyPr/>
          <a:lstStyle/>
          <a:p>
            <a:fld id="{59BA002E-8D53-6441-B692-339E4509C4B7}" type="datetime1">
              <a:rPr lang="en-IN" smtClean="0"/>
              <a:t>27/05/14</a:t>
            </a:fld>
            <a:endParaRPr lang="en-US"/>
          </a:p>
        </p:txBody>
      </p:sp>
      <p:sp>
        <p:nvSpPr>
          <p:cNvPr id="5" name="Slide Number Placeholder 4"/>
          <p:cNvSpPr>
            <a:spLocks noGrp="1"/>
          </p:cNvSpPr>
          <p:nvPr>
            <p:ph type="sldNum" sz="quarter" idx="12"/>
          </p:nvPr>
        </p:nvSpPr>
        <p:spPr/>
        <p:txBody>
          <a:bodyPr/>
          <a:lstStyle/>
          <a:p>
            <a:fld id="{29631999-94D7-9E43-BF9B-1962B39BFE76}" type="slidenum">
              <a:rPr lang="en-US" smtClean="0"/>
              <a:t>13</a:t>
            </a:fld>
            <a:endParaRPr lang="en-US"/>
          </a:p>
        </p:txBody>
      </p:sp>
    </p:spTree>
    <p:extLst>
      <p:ext uri="{BB962C8B-B14F-4D97-AF65-F5344CB8AC3E}">
        <p14:creationId xmlns:p14="http://schemas.microsoft.com/office/powerpoint/2010/main" val="7755289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of Value</a:t>
            </a:r>
            <a:endParaRPr lang="en-US" dirty="0"/>
          </a:p>
        </p:txBody>
      </p:sp>
      <p:sp>
        <p:nvSpPr>
          <p:cNvPr id="3" name="Content Placeholder 2"/>
          <p:cNvSpPr>
            <a:spLocks noGrp="1"/>
          </p:cNvSpPr>
          <p:nvPr>
            <p:ph idx="1"/>
          </p:nvPr>
        </p:nvSpPr>
        <p:spPr/>
        <p:txBody>
          <a:bodyPr/>
          <a:lstStyle/>
          <a:p>
            <a:r>
              <a:rPr lang="en-US" dirty="0"/>
              <a:t>Standard of value refers to the type of value being sought. In other words, it refers to the type of value used in a specific transaction.</a:t>
            </a:r>
          </a:p>
          <a:p>
            <a:pPr marL="36576" indent="0">
              <a:buNone/>
            </a:pPr>
            <a:endParaRPr lang="en-US" dirty="0"/>
          </a:p>
        </p:txBody>
      </p:sp>
      <p:sp>
        <p:nvSpPr>
          <p:cNvPr id="4" name="Date Placeholder 3"/>
          <p:cNvSpPr>
            <a:spLocks noGrp="1"/>
          </p:cNvSpPr>
          <p:nvPr>
            <p:ph type="dt" sz="half" idx="10"/>
          </p:nvPr>
        </p:nvSpPr>
        <p:spPr/>
        <p:txBody>
          <a:bodyPr/>
          <a:lstStyle/>
          <a:p>
            <a:fld id="{59BA002E-8D53-6441-B692-339E4509C4B7}" type="datetime1">
              <a:rPr lang="en-IN" smtClean="0"/>
              <a:t>27/05/14</a:t>
            </a:fld>
            <a:endParaRPr lang="en-US"/>
          </a:p>
        </p:txBody>
      </p:sp>
      <p:sp>
        <p:nvSpPr>
          <p:cNvPr id="5" name="Slide Number Placeholder 4"/>
          <p:cNvSpPr>
            <a:spLocks noGrp="1"/>
          </p:cNvSpPr>
          <p:nvPr>
            <p:ph type="sldNum" sz="quarter" idx="12"/>
          </p:nvPr>
        </p:nvSpPr>
        <p:spPr/>
        <p:txBody>
          <a:bodyPr/>
          <a:lstStyle/>
          <a:p>
            <a:fld id="{29631999-94D7-9E43-BF9B-1962B39BFE76}" type="slidenum">
              <a:rPr lang="en-US" smtClean="0"/>
              <a:t>14</a:t>
            </a:fld>
            <a:endParaRPr lang="en-US"/>
          </a:p>
        </p:txBody>
      </p:sp>
    </p:spTree>
    <p:extLst>
      <p:ext uri="{BB962C8B-B14F-4D97-AF65-F5344CB8AC3E}">
        <p14:creationId xmlns:p14="http://schemas.microsoft.com/office/powerpoint/2010/main" val="1336513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Standard of Value: </a:t>
            </a:r>
            <a:br>
              <a:rPr lang="en-US" dirty="0" smtClean="0"/>
            </a:br>
            <a:r>
              <a:rPr lang="en-US" dirty="0" smtClean="0"/>
              <a:t>Intrinsic Value</a:t>
            </a:r>
            <a:endParaRPr lang="en-US" dirty="0"/>
          </a:p>
        </p:txBody>
      </p:sp>
      <p:sp>
        <p:nvSpPr>
          <p:cNvPr id="3" name="Content Placeholder 2"/>
          <p:cNvSpPr>
            <a:spLocks noGrp="1"/>
          </p:cNvSpPr>
          <p:nvPr>
            <p:ph idx="1"/>
          </p:nvPr>
        </p:nvSpPr>
        <p:spPr/>
        <p:txBody>
          <a:bodyPr/>
          <a:lstStyle/>
          <a:p>
            <a:r>
              <a:rPr lang="en-US" dirty="0"/>
              <a:t>It is the actual value of a business or an asset based on an underlying perception of its true value including </a:t>
            </a:r>
            <a:r>
              <a:rPr lang="en-US" i="1" dirty="0"/>
              <a:t>all aspects </a:t>
            </a:r>
            <a:r>
              <a:rPr lang="en-US" dirty="0"/>
              <a:t>of the business or the asset. </a:t>
            </a:r>
            <a:endParaRPr lang="en-US" dirty="0" smtClean="0"/>
          </a:p>
          <a:p>
            <a:r>
              <a:rPr lang="en-US" dirty="0" smtClean="0"/>
              <a:t>Intrinsic </a:t>
            </a:r>
            <a:r>
              <a:rPr lang="en-US" dirty="0"/>
              <a:t>value is also called the fundamental value because it is estimated through fundamental analysis. </a:t>
            </a:r>
          </a:p>
        </p:txBody>
      </p:sp>
      <p:sp>
        <p:nvSpPr>
          <p:cNvPr id="4" name="Date Placeholder 3"/>
          <p:cNvSpPr>
            <a:spLocks noGrp="1"/>
          </p:cNvSpPr>
          <p:nvPr>
            <p:ph type="dt" sz="half" idx="10"/>
          </p:nvPr>
        </p:nvSpPr>
        <p:spPr/>
        <p:txBody>
          <a:bodyPr/>
          <a:lstStyle/>
          <a:p>
            <a:fld id="{59BA002E-8D53-6441-B692-339E4509C4B7}" type="datetime1">
              <a:rPr lang="en-IN" smtClean="0"/>
              <a:t>27/05/14</a:t>
            </a:fld>
            <a:endParaRPr lang="en-US"/>
          </a:p>
        </p:txBody>
      </p:sp>
      <p:sp>
        <p:nvSpPr>
          <p:cNvPr id="5" name="Slide Number Placeholder 4"/>
          <p:cNvSpPr>
            <a:spLocks noGrp="1"/>
          </p:cNvSpPr>
          <p:nvPr>
            <p:ph type="sldNum" sz="quarter" idx="12"/>
          </p:nvPr>
        </p:nvSpPr>
        <p:spPr/>
        <p:txBody>
          <a:bodyPr/>
          <a:lstStyle/>
          <a:p>
            <a:fld id="{29631999-94D7-9E43-BF9B-1962B39BFE76}" type="slidenum">
              <a:rPr lang="en-US" smtClean="0"/>
              <a:t>15</a:t>
            </a:fld>
            <a:endParaRPr lang="en-US"/>
          </a:p>
        </p:txBody>
      </p:sp>
    </p:spTree>
    <p:extLst>
      <p:ext uri="{BB962C8B-B14F-4D97-AF65-F5344CB8AC3E}">
        <p14:creationId xmlns:p14="http://schemas.microsoft.com/office/powerpoint/2010/main" val="22160210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Standard of Value: </a:t>
            </a:r>
            <a:br>
              <a:rPr lang="en-US" dirty="0"/>
            </a:br>
            <a:r>
              <a:rPr lang="en-US" dirty="0" smtClean="0"/>
              <a:t>Market Value</a:t>
            </a:r>
            <a:endParaRPr lang="en-US" dirty="0"/>
          </a:p>
        </p:txBody>
      </p:sp>
      <p:sp>
        <p:nvSpPr>
          <p:cNvPr id="3" name="Content Placeholder 2"/>
          <p:cNvSpPr>
            <a:spLocks noGrp="1"/>
          </p:cNvSpPr>
          <p:nvPr>
            <p:ph idx="1"/>
          </p:nvPr>
        </p:nvSpPr>
        <p:spPr/>
        <p:txBody>
          <a:bodyPr/>
          <a:lstStyle/>
          <a:p>
            <a:r>
              <a:rPr lang="en-US" dirty="0"/>
              <a:t>Market value is the current quoted price of the asset or liability.</a:t>
            </a:r>
          </a:p>
          <a:p>
            <a:r>
              <a:rPr lang="en-US" dirty="0" smtClean="0"/>
              <a:t>Market </a:t>
            </a:r>
            <a:r>
              <a:rPr lang="en-US" dirty="0"/>
              <a:t>value may or may not reflect the intrinsic value. </a:t>
            </a:r>
          </a:p>
        </p:txBody>
      </p:sp>
      <p:sp>
        <p:nvSpPr>
          <p:cNvPr id="4" name="Date Placeholder 3"/>
          <p:cNvSpPr>
            <a:spLocks noGrp="1"/>
          </p:cNvSpPr>
          <p:nvPr>
            <p:ph type="dt" sz="half" idx="10"/>
          </p:nvPr>
        </p:nvSpPr>
        <p:spPr/>
        <p:txBody>
          <a:bodyPr/>
          <a:lstStyle/>
          <a:p>
            <a:fld id="{59BA002E-8D53-6441-B692-339E4509C4B7}" type="datetime1">
              <a:rPr lang="en-IN" smtClean="0"/>
              <a:t>27/05/14</a:t>
            </a:fld>
            <a:endParaRPr lang="en-US"/>
          </a:p>
        </p:txBody>
      </p:sp>
      <p:sp>
        <p:nvSpPr>
          <p:cNvPr id="5" name="Slide Number Placeholder 4"/>
          <p:cNvSpPr>
            <a:spLocks noGrp="1"/>
          </p:cNvSpPr>
          <p:nvPr>
            <p:ph type="sldNum" sz="quarter" idx="12"/>
          </p:nvPr>
        </p:nvSpPr>
        <p:spPr/>
        <p:txBody>
          <a:bodyPr/>
          <a:lstStyle/>
          <a:p>
            <a:fld id="{29631999-94D7-9E43-BF9B-1962B39BFE76}" type="slidenum">
              <a:rPr lang="en-US" smtClean="0"/>
              <a:t>16</a:t>
            </a:fld>
            <a:endParaRPr lang="en-US"/>
          </a:p>
        </p:txBody>
      </p:sp>
    </p:spTree>
    <p:extLst>
      <p:ext uri="{BB962C8B-B14F-4D97-AF65-F5344CB8AC3E}">
        <p14:creationId xmlns:p14="http://schemas.microsoft.com/office/powerpoint/2010/main" val="39109076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Market Value:</a:t>
            </a:r>
            <a:br>
              <a:rPr lang="en-US" dirty="0" smtClean="0"/>
            </a:br>
            <a:r>
              <a:rPr lang="en-US" dirty="0" smtClean="0"/>
              <a:t>IVSC Definition</a:t>
            </a:r>
            <a:endParaRPr lang="en-US" dirty="0"/>
          </a:p>
        </p:txBody>
      </p:sp>
      <p:sp>
        <p:nvSpPr>
          <p:cNvPr id="3" name="Content Placeholder 2"/>
          <p:cNvSpPr>
            <a:spLocks noGrp="1"/>
          </p:cNvSpPr>
          <p:nvPr>
            <p:ph idx="1"/>
          </p:nvPr>
        </p:nvSpPr>
        <p:spPr/>
        <p:txBody>
          <a:bodyPr>
            <a:normAutofit/>
          </a:bodyPr>
          <a:lstStyle/>
          <a:p>
            <a:r>
              <a:rPr lang="en-US" dirty="0"/>
              <a:t>“Market Value is the </a:t>
            </a:r>
            <a:endParaRPr lang="en-US" dirty="0" smtClean="0"/>
          </a:p>
          <a:p>
            <a:pPr lvl="1"/>
            <a:r>
              <a:rPr lang="en-US" dirty="0" smtClean="0"/>
              <a:t>estimated </a:t>
            </a:r>
            <a:r>
              <a:rPr lang="en-US" dirty="0"/>
              <a:t>amount for which an asset should exchange on the valuation date </a:t>
            </a:r>
            <a:endParaRPr lang="en-US" dirty="0" smtClean="0"/>
          </a:p>
          <a:p>
            <a:pPr lvl="1"/>
            <a:r>
              <a:rPr lang="en-US" dirty="0" smtClean="0"/>
              <a:t>between </a:t>
            </a:r>
            <a:r>
              <a:rPr lang="en-US" dirty="0"/>
              <a:t>a willing buyer and a willing seller </a:t>
            </a:r>
            <a:endParaRPr lang="en-US" dirty="0" smtClean="0"/>
          </a:p>
          <a:p>
            <a:pPr lvl="1"/>
            <a:r>
              <a:rPr lang="en-US" dirty="0" smtClean="0"/>
              <a:t>in </a:t>
            </a:r>
            <a:r>
              <a:rPr lang="en-US" dirty="0"/>
              <a:t>an arm's length transaction, </a:t>
            </a:r>
            <a:endParaRPr lang="en-US" dirty="0" smtClean="0"/>
          </a:p>
          <a:p>
            <a:pPr lvl="1"/>
            <a:r>
              <a:rPr lang="en-US" dirty="0" smtClean="0"/>
              <a:t>after </a:t>
            </a:r>
            <a:r>
              <a:rPr lang="en-US" dirty="0"/>
              <a:t>proper marketing </a:t>
            </a:r>
            <a:r>
              <a:rPr lang="en-US" dirty="0" smtClean="0"/>
              <a:t>and</a:t>
            </a:r>
          </a:p>
          <a:p>
            <a:pPr lvl="1"/>
            <a:r>
              <a:rPr lang="en-US" dirty="0" smtClean="0"/>
              <a:t> </a:t>
            </a:r>
            <a:r>
              <a:rPr lang="en-US" dirty="0"/>
              <a:t>where the parties had each acted knowledgeably, prudently and without compulsion”. </a:t>
            </a:r>
          </a:p>
          <a:p>
            <a:endParaRPr lang="en-US" dirty="0"/>
          </a:p>
        </p:txBody>
      </p:sp>
      <p:sp>
        <p:nvSpPr>
          <p:cNvPr id="4" name="Date Placeholder 3"/>
          <p:cNvSpPr>
            <a:spLocks noGrp="1"/>
          </p:cNvSpPr>
          <p:nvPr>
            <p:ph type="dt" sz="half" idx="10"/>
          </p:nvPr>
        </p:nvSpPr>
        <p:spPr/>
        <p:txBody>
          <a:bodyPr/>
          <a:lstStyle/>
          <a:p>
            <a:fld id="{59BA002E-8D53-6441-B692-339E4509C4B7}" type="datetime1">
              <a:rPr lang="en-IN" smtClean="0"/>
              <a:t>27/05/14</a:t>
            </a:fld>
            <a:endParaRPr lang="en-US"/>
          </a:p>
        </p:txBody>
      </p:sp>
      <p:sp>
        <p:nvSpPr>
          <p:cNvPr id="5" name="Slide Number Placeholder 4"/>
          <p:cNvSpPr>
            <a:spLocks noGrp="1"/>
          </p:cNvSpPr>
          <p:nvPr>
            <p:ph type="sldNum" sz="quarter" idx="12"/>
          </p:nvPr>
        </p:nvSpPr>
        <p:spPr/>
        <p:txBody>
          <a:bodyPr/>
          <a:lstStyle/>
          <a:p>
            <a:fld id="{29631999-94D7-9E43-BF9B-1962B39BFE76}" type="slidenum">
              <a:rPr lang="en-US" smtClean="0"/>
              <a:t>17</a:t>
            </a:fld>
            <a:endParaRPr lang="en-US"/>
          </a:p>
        </p:txBody>
      </p:sp>
    </p:spTree>
    <p:extLst>
      <p:ext uri="{BB962C8B-B14F-4D97-AF65-F5344CB8AC3E}">
        <p14:creationId xmlns:p14="http://schemas.microsoft.com/office/powerpoint/2010/main" val="30344253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Standard of Value</a:t>
            </a:r>
            <a:br>
              <a:rPr lang="en-US" dirty="0" smtClean="0"/>
            </a:br>
            <a:r>
              <a:rPr lang="en-US" dirty="0" smtClean="0"/>
              <a:t>Fair Market Value</a:t>
            </a:r>
            <a:endParaRPr lang="en-US" dirty="0"/>
          </a:p>
        </p:txBody>
      </p:sp>
      <p:sp>
        <p:nvSpPr>
          <p:cNvPr id="3" name="Content Placeholder 2"/>
          <p:cNvSpPr>
            <a:spLocks noGrp="1"/>
          </p:cNvSpPr>
          <p:nvPr>
            <p:ph idx="1"/>
          </p:nvPr>
        </p:nvSpPr>
        <p:spPr/>
        <p:txBody>
          <a:bodyPr/>
          <a:lstStyle/>
          <a:p>
            <a:r>
              <a:rPr lang="en-US" dirty="0"/>
              <a:t>Fair market value is a </a:t>
            </a:r>
            <a:r>
              <a:rPr lang="en-US" i="1" dirty="0"/>
              <a:t>legal term</a:t>
            </a:r>
            <a:r>
              <a:rPr lang="en-US" dirty="0"/>
              <a:t> </a:t>
            </a:r>
            <a:r>
              <a:rPr lang="en-US" dirty="0" smtClean="0"/>
              <a:t>and</a:t>
            </a:r>
          </a:p>
          <a:p>
            <a:r>
              <a:rPr lang="en-US" dirty="0" smtClean="0"/>
              <a:t>is </a:t>
            </a:r>
            <a:r>
              <a:rPr lang="en-US" dirty="0"/>
              <a:t>subject to different interpretations by the judiciary in different jurisdictions.</a:t>
            </a:r>
          </a:p>
          <a:p>
            <a:endParaRPr lang="en-US" dirty="0"/>
          </a:p>
        </p:txBody>
      </p:sp>
      <p:sp>
        <p:nvSpPr>
          <p:cNvPr id="4" name="Date Placeholder 3"/>
          <p:cNvSpPr>
            <a:spLocks noGrp="1"/>
          </p:cNvSpPr>
          <p:nvPr>
            <p:ph type="dt" sz="half" idx="10"/>
          </p:nvPr>
        </p:nvSpPr>
        <p:spPr/>
        <p:txBody>
          <a:bodyPr/>
          <a:lstStyle/>
          <a:p>
            <a:fld id="{59BA002E-8D53-6441-B692-339E4509C4B7}" type="datetime1">
              <a:rPr lang="en-IN" smtClean="0"/>
              <a:t>27/05/14</a:t>
            </a:fld>
            <a:endParaRPr lang="en-US"/>
          </a:p>
        </p:txBody>
      </p:sp>
      <p:sp>
        <p:nvSpPr>
          <p:cNvPr id="5" name="Slide Number Placeholder 4"/>
          <p:cNvSpPr>
            <a:spLocks noGrp="1"/>
          </p:cNvSpPr>
          <p:nvPr>
            <p:ph type="sldNum" sz="quarter" idx="12"/>
          </p:nvPr>
        </p:nvSpPr>
        <p:spPr/>
        <p:txBody>
          <a:bodyPr/>
          <a:lstStyle/>
          <a:p>
            <a:fld id="{29631999-94D7-9E43-BF9B-1962B39BFE76}" type="slidenum">
              <a:rPr lang="en-US" smtClean="0"/>
              <a:t>18</a:t>
            </a:fld>
            <a:endParaRPr lang="en-US"/>
          </a:p>
        </p:txBody>
      </p:sp>
    </p:spTree>
    <p:extLst>
      <p:ext uri="{BB962C8B-B14F-4D97-AF65-F5344CB8AC3E}">
        <p14:creationId xmlns:p14="http://schemas.microsoft.com/office/powerpoint/2010/main" val="11454646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Fair Market Value: Example</a:t>
            </a:r>
            <a:endParaRPr lang="en-US" dirty="0"/>
          </a:p>
        </p:txBody>
      </p:sp>
      <p:sp>
        <p:nvSpPr>
          <p:cNvPr id="3" name="Content Placeholder 2"/>
          <p:cNvSpPr>
            <a:spLocks noGrp="1"/>
          </p:cNvSpPr>
          <p:nvPr>
            <p:ph idx="1"/>
          </p:nvPr>
        </p:nvSpPr>
        <p:spPr/>
        <p:txBody>
          <a:bodyPr/>
          <a:lstStyle/>
          <a:p>
            <a:r>
              <a:rPr lang="en-US" dirty="0"/>
              <a:t>Under the Indian Income Tax Act [section 56 (2)(vii b)], the Fair Market Value (FMV) can be calculated either by using the Net Asset Value method or the Discounted Cash Flow Method to estimate the premium (excess of issue price over FMV) that is taxed in the hand of the closely held company that has issued the shares. </a:t>
            </a:r>
          </a:p>
        </p:txBody>
      </p:sp>
      <p:sp>
        <p:nvSpPr>
          <p:cNvPr id="4" name="Date Placeholder 3"/>
          <p:cNvSpPr>
            <a:spLocks noGrp="1"/>
          </p:cNvSpPr>
          <p:nvPr>
            <p:ph type="dt" sz="half" idx="10"/>
          </p:nvPr>
        </p:nvSpPr>
        <p:spPr/>
        <p:txBody>
          <a:bodyPr/>
          <a:lstStyle/>
          <a:p>
            <a:fld id="{59BA002E-8D53-6441-B692-339E4509C4B7}" type="datetime1">
              <a:rPr lang="en-IN" smtClean="0"/>
              <a:t>27/05/14</a:t>
            </a:fld>
            <a:endParaRPr lang="en-US"/>
          </a:p>
        </p:txBody>
      </p:sp>
      <p:sp>
        <p:nvSpPr>
          <p:cNvPr id="5" name="Slide Number Placeholder 4"/>
          <p:cNvSpPr>
            <a:spLocks noGrp="1"/>
          </p:cNvSpPr>
          <p:nvPr>
            <p:ph type="sldNum" sz="quarter" idx="12"/>
          </p:nvPr>
        </p:nvSpPr>
        <p:spPr/>
        <p:txBody>
          <a:bodyPr/>
          <a:lstStyle/>
          <a:p>
            <a:fld id="{29631999-94D7-9E43-BF9B-1962B39BFE76}" type="slidenum">
              <a:rPr lang="en-US" smtClean="0"/>
              <a:t>19</a:t>
            </a:fld>
            <a:endParaRPr lang="en-US"/>
          </a:p>
        </p:txBody>
      </p:sp>
    </p:spTree>
    <p:extLst>
      <p:ext uri="{BB962C8B-B14F-4D97-AF65-F5344CB8AC3E}">
        <p14:creationId xmlns:p14="http://schemas.microsoft.com/office/powerpoint/2010/main" val="104682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a:t>Business valuation is more an art than a science</a:t>
            </a:r>
            <a:r>
              <a:rPr lang="en-US" dirty="0" smtClean="0"/>
              <a:t>.</a:t>
            </a:r>
          </a:p>
          <a:p>
            <a:r>
              <a:rPr lang="en-US" dirty="0" smtClean="0"/>
              <a:t>It </a:t>
            </a:r>
            <a:r>
              <a:rPr lang="en-US" dirty="0"/>
              <a:t>is </a:t>
            </a:r>
            <a:r>
              <a:rPr lang="en-US" dirty="0" smtClean="0"/>
              <a:t>judgemental</a:t>
            </a:r>
          </a:p>
          <a:p>
            <a:r>
              <a:rPr lang="en-US" dirty="0"/>
              <a:t>Valuation of an investment asset depends on its ability to generate cash flows in future. </a:t>
            </a:r>
            <a:r>
              <a:rPr lang="en-US" dirty="0" smtClean="0"/>
              <a:t> </a:t>
            </a:r>
            <a:endParaRPr lang="en-US" dirty="0"/>
          </a:p>
        </p:txBody>
      </p:sp>
      <p:sp>
        <p:nvSpPr>
          <p:cNvPr id="4" name="Date Placeholder 3"/>
          <p:cNvSpPr>
            <a:spLocks noGrp="1"/>
          </p:cNvSpPr>
          <p:nvPr>
            <p:ph type="dt" sz="half" idx="10"/>
          </p:nvPr>
        </p:nvSpPr>
        <p:spPr/>
        <p:txBody>
          <a:bodyPr/>
          <a:lstStyle/>
          <a:p>
            <a:fld id="{92A0327D-10B2-B54F-86A0-0C144E84FD81}" type="datetime1">
              <a:rPr lang="en-IN" smtClean="0"/>
              <a:t>27/05/14</a:t>
            </a:fld>
            <a:endParaRPr lang="en-US"/>
          </a:p>
        </p:txBody>
      </p:sp>
      <p:sp>
        <p:nvSpPr>
          <p:cNvPr id="5" name="Slide Number Placeholder 4"/>
          <p:cNvSpPr>
            <a:spLocks noGrp="1"/>
          </p:cNvSpPr>
          <p:nvPr>
            <p:ph type="sldNum" sz="quarter" idx="12"/>
          </p:nvPr>
        </p:nvSpPr>
        <p:spPr/>
        <p:txBody>
          <a:bodyPr/>
          <a:lstStyle/>
          <a:p>
            <a:fld id="{29631999-94D7-9E43-BF9B-1962B39BFE76}" type="slidenum">
              <a:rPr lang="en-US" smtClean="0"/>
              <a:t>2</a:t>
            </a:fld>
            <a:endParaRPr lang="en-US"/>
          </a:p>
        </p:txBody>
      </p:sp>
    </p:spTree>
    <p:extLst>
      <p:ext uri="{BB962C8B-B14F-4D97-AF65-F5344CB8AC3E}">
        <p14:creationId xmlns:p14="http://schemas.microsoft.com/office/powerpoint/2010/main" val="42644200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Standard of Value:</a:t>
            </a:r>
            <a:br>
              <a:rPr lang="en-US" dirty="0" smtClean="0"/>
            </a:br>
            <a:r>
              <a:rPr lang="en-US" dirty="0" smtClean="0"/>
              <a:t>Fair Value: IFRS Definition</a:t>
            </a:r>
            <a:endParaRPr lang="en-US" dirty="0"/>
          </a:p>
        </p:txBody>
      </p:sp>
      <p:sp>
        <p:nvSpPr>
          <p:cNvPr id="3" name="Content Placeholder 2"/>
          <p:cNvSpPr>
            <a:spLocks noGrp="1"/>
          </p:cNvSpPr>
          <p:nvPr>
            <p:ph idx="1"/>
          </p:nvPr>
        </p:nvSpPr>
        <p:spPr/>
        <p:txBody>
          <a:bodyPr/>
          <a:lstStyle/>
          <a:p>
            <a:r>
              <a:rPr lang="en-US" dirty="0"/>
              <a:t>“Fair value is the price that would be received to sell an asset or paid to transfer a liability in an orderly transaction between market participants at the measurement date”. </a:t>
            </a:r>
            <a:endParaRPr lang="en-US" dirty="0" smtClean="0"/>
          </a:p>
          <a:p>
            <a:r>
              <a:rPr lang="en-US" dirty="0"/>
              <a:t>Transaction costs and taxes are not considered in estimating the fair value of assets and liabilities.</a:t>
            </a:r>
          </a:p>
          <a:p>
            <a:endParaRPr lang="en-US" dirty="0"/>
          </a:p>
        </p:txBody>
      </p:sp>
      <p:sp>
        <p:nvSpPr>
          <p:cNvPr id="4" name="Date Placeholder 3"/>
          <p:cNvSpPr>
            <a:spLocks noGrp="1"/>
          </p:cNvSpPr>
          <p:nvPr>
            <p:ph type="dt" sz="half" idx="10"/>
          </p:nvPr>
        </p:nvSpPr>
        <p:spPr/>
        <p:txBody>
          <a:bodyPr/>
          <a:lstStyle/>
          <a:p>
            <a:fld id="{59BA002E-8D53-6441-B692-339E4509C4B7}" type="datetime1">
              <a:rPr lang="en-IN" smtClean="0"/>
              <a:t>27/05/14</a:t>
            </a:fld>
            <a:endParaRPr lang="en-US"/>
          </a:p>
        </p:txBody>
      </p:sp>
      <p:sp>
        <p:nvSpPr>
          <p:cNvPr id="5" name="Slide Number Placeholder 4"/>
          <p:cNvSpPr>
            <a:spLocks noGrp="1"/>
          </p:cNvSpPr>
          <p:nvPr>
            <p:ph type="sldNum" sz="quarter" idx="12"/>
          </p:nvPr>
        </p:nvSpPr>
        <p:spPr/>
        <p:txBody>
          <a:bodyPr/>
          <a:lstStyle/>
          <a:p>
            <a:fld id="{29631999-94D7-9E43-BF9B-1962B39BFE76}" type="slidenum">
              <a:rPr lang="en-US" smtClean="0"/>
              <a:t>20</a:t>
            </a:fld>
            <a:endParaRPr lang="en-US"/>
          </a:p>
        </p:txBody>
      </p:sp>
    </p:spTree>
    <p:extLst>
      <p:ext uri="{BB962C8B-B14F-4D97-AF65-F5344CB8AC3E}">
        <p14:creationId xmlns:p14="http://schemas.microsoft.com/office/powerpoint/2010/main" val="38637501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Fair Value</a:t>
            </a:r>
            <a:endParaRPr lang="en-US" dirty="0"/>
          </a:p>
        </p:txBody>
      </p:sp>
      <p:sp>
        <p:nvSpPr>
          <p:cNvPr id="3" name="Content Placeholder 2"/>
          <p:cNvSpPr>
            <a:spLocks noGrp="1"/>
          </p:cNvSpPr>
          <p:nvPr>
            <p:ph idx="1"/>
          </p:nvPr>
        </p:nvSpPr>
        <p:spPr/>
        <p:txBody>
          <a:bodyPr/>
          <a:lstStyle/>
          <a:p>
            <a:r>
              <a:rPr lang="en-US" dirty="0"/>
              <a:t>The definition assumes a hypothetical transaction between knowledgeable and willing parties in an arm’s length transaction. </a:t>
            </a:r>
            <a:endParaRPr lang="en-US" dirty="0" smtClean="0"/>
          </a:p>
          <a:p>
            <a:r>
              <a:rPr lang="en-US" dirty="0" smtClean="0"/>
              <a:t>It </a:t>
            </a:r>
            <a:r>
              <a:rPr lang="en-US" dirty="0"/>
              <a:t>assumes that the asset or liability will be in display in the market for sufficiently long period to attract buyers. </a:t>
            </a:r>
          </a:p>
        </p:txBody>
      </p:sp>
      <p:sp>
        <p:nvSpPr>
          <p:cNvPr id="4" name="Date Placeholder 3"/>
          <p:cNvSpPr>
            <a:spLocks noGrp="1"/>
          </p:cNvSpPr>
          <p:nvPr>
            <p:ph type="dt" sz="half" idx="10"/>
          </p:nvPr>
        </p:nvSpPr>
        <p:spPr/>
        <p:txBody>
          <a:bodyPr/>
          <a:lstStyle/>
          <a:p>
            <a:fld id="{59BA002E-8D53-6441-B692-339E4509C4B7}" type="datetime1">
              <a:rPr lang="en-IN" smtClean="0"/>
              <a:t>27/05/14</a:t>
            </a:fld>
            <a:endParaRPr lang="en-US"/>
          </a:p>
        </p:txBody>
      </p:sp>
      <p:sp>
        <p:nvSpPr>
          <p:cNvPr id="5" name="Slide Number Placeholder 4"/>
          <p:cNvSpPr>
            <a:spLocks noGrp="1"/>
          </p:cNvSpPr>
          <p:nvPr>
            <p:ph type="sldNum" sz="quarter" idx="12"/>
          </p:nvPr>
        </p:nvSpPr>
        <p:spPr/>
        <p:txBody>
          <a:bodyPr/>
          <a:lstStyle/>
          <a:p>
            <a:fld id="{29631999-94D7-9E43-BF9B-1962B39BFE76}" type="slidenum">
              <a:rPr lang="en-US" smtClean="0"/>
              <a:t>21</a:t>
            </a:fld>
            <a:endParaRPr lang="en-US"/>
          </a:p>
        </p:txBody>
      </p:sp>
    </p:spTree>
    <p:extLst>
      <p:ext uri="{BB962C8B-B14F-4D97-AF65-F5344CB8AC3E}">
        <p14:creationId xmlns:p14="http://schemas.microsoft.com/office/powerpoint/2010/main" val="42337257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Fair Value: </a:t>
            </a:r>
            <a:br>
              <a:rPr lang="en-US" dirty="0" smtClean="0"/>
            </a:br>
            <a:r>
              <a:rPr lang="en-US" dirty="0" smtClean="0"/>
              <a:t>Non-Financial Asset</a:t>
            </a:r>
            <a:endParaRPr lang="en-US" dirty="0"/>
          </a:p>
        </p:txBody>
      </p:sp>
      <p:sp>
        <p:nvSpPr>
          <p:cNvPr id="3" name="Content Placeholder 2"/>
          <p:cNvSpPr>
            <a:spLocks noGrp="1"/>
          </p:cNvSpPr>
          <p:nvPr>
            <p:ph idx="1"/>
          </p:nvPr>
        </p:nvSpPr>
        <p:spPr/>
        <p:txBody>
          <a:bodyPr/>
          <a:lstStyle/>
          <a:p>
            <a:r>
              <a:rPr lang="en-US" dirty="0"/>
              <a:t>In estimating the fair value of a non- financial asset, valuer takes into account the market’s perception of the best use (within those permitted by the law of the land) of the asset in combination with other assets. </a:t>
            </a:r>
          </a:p>
        </p:txBody>
      </p:sp>
      <p:sp>
        <p:nvSpPr>
          <p:cNvPr id="4" name="Date Placeholder 3"/>
          <p:cNvSpPr>
            <a:spLocks noGrp="1"/>
          </p:cNvSpPr>
          <p:nvPr>
            <p:ph type="dt" sz="half" idx="10"/>
          </p:nvPr>
        </p:nvSpPr>
        <p:spPr/>
        <p:txBody>
          <a:bodyPr/>
          <a:lstStyle/>
          <a:p>
            <a:fld id="{59BA002E-8D53-6441-B692-339E4509C4B7}" type="datetime1">
              <a:rPr lang="en-IN" smtClean="0"/>
              <a:t>27/05/14</a:t>
            </a:fld>
            <a:endParaRPr lang="en-US"/>
          </a:p>
        </p:txBody>
      </p:sp>
      <p:sp>
        <p:nvSpPr>
          <p:cNvPr id="5" name="Slide Number Placeholder 4"/>
          <p:cNvSpPr>
            <a:spLocks noGrp="1"/>
          </p:cNvSpPr>
          <p:nvPr>
            <p:ph type="sldNum" sz="quarter" idx="12"/>
          </p:nvPr>
        </p:nvSpPr>
        <p:spPr/>
        <p:txBody>
          <a:bodyPr/>
          <a:lstStyle/>
          <a:p>
            <a:fld id="{29631999-94D7-9E43-BF9B-1962B39BFE76}" type="slidenum">
              <a:rPr lang="en-US" smtClean="0"/>
              <a:t>22</a:t>
            </a:fld>
            <a:endParaRPr lang="en-US"/>
          </a:p>
        </p:txBody>
      </p:sp>
    </p:spTree>
    <p:extLst>
      <p:ext uri="{BB962C8B-B14F-4D97-AF65-F5344CB8AC3E}">
        <p14:creationId xmlns:p14="http://schemas.microsoft.com/office/powerpoint/2010/main" val="35124732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Fair Value: Approaches</a:t>
            </a:r>
            <a:endParaRPr lang="en-US" dirty="0"/>
          </a:p>
        </p:txBody>
      </p:sp>
      <p:sp>
        <p:nvSpPr>
          <p:cNvPr id="3" name="Content Placeholder 2"/>
          <p:cNvSpPr>
            <a:spLocks noGrp="1"/>
          </p:cNvSpPr>
          <p:nvPr>
            <p:ph idx="1"/>
          </p:nvPr>
        </p:nvSpPr>
        <p:spPr/>
        <p:txBody>
          <a:bodyPr>
            <a:normAutofit/>
          </a:bodyPr>
          <a:lstStyle/>
          <a:p>
            <a:r>
              <a:rPr lang="en-US" dirty="0"/>
              <a:t>In estimating the fair value of assets either the </a:t>
            </a:r>
            <a:r>
              <a:rPr lang="en-US" i="1" dirty="0"/>
              <a:t>‘value-in-use’</a:t>
            </a:r>
            <a:r>
              <a:rPr lang="en-US" dirty="0"/>
              <a:t> approach or </a:t>
            </a:r>
            <a:r>
              <a:rPr lang="en-US" i="1" dirty="0"/>
              <a:t>‘value-in- exchange’ </a:t>
            </a:r>
            <a:r>
              <a:rPr lang="en-US" dirty="0"/>
              <a:t>approach is adopted. </a:t>
            </a:r>
            <a:endParaRPr lang="en-US" dirty="0" smtClean="0"/>
          </a:p>
          <a:p>
            <a:r>
              <a:rPr lang="en-US" dirty="0" smtClean="0"/>
              <a:t>For </a:t>
            </a:r>
            <a:r>
              <a:rPr lang="en-US" dirty="0"/>
              <a:t>assets, which would provide maximum value on stand-alone basis, value-in-exchange approach is appropriate. An example is securities issued by companies. </a:t>
            </a:r>
          </a:p>
        </p:txBody>
      </p:sp>
      <p:sp>
        <p:nvSpPr>
          <p:cNvPr id="4" name="Date Placeholder 3"/>
          <p:cNvSpPr>
            <a:spLocks noGrp="1"/>
          </p:cNvSpPr>
          <p:nvPr>
            <p:ph type="dt" sz="half" idx="10"/>
          </p:nvPr>
        </p:nvSpPr>
        <p:spPr/>
        <p:txBody>
          <a:bodyPr/>
          <a:lstStyle/>
          <a:p>
            <a:fld id="{59BA002E-8D53-6441-B692-339E4509C4B7}" type="datetime1">
              <a:rPr lang="en-IN" smtClean="0"/>
              <a:t>27/05/14</a:t>
            </a:fld>
            <a:endParaRPr lang="en-US"/>
          </a:p>
        </p:txBody>
      </p:sp>
      <p:sp>
        <p:nvSpPr>
          <p:cNvPr id="5" name="Slide Number Placeholder 4"/>
          <p:cNvSpPr>
            <a:spLocks noGrp="1"/>
          </p:cNvSpPr>
          <p:nvPr>
            <p:ph type="sldNum" sz="quarter" idx="12"/>
          </p:nvPr>
        </p:nvSpPr>
        <p:spPr/>
        <p:txBody>
          <a:bodyPr/>
          <a:lstStyle/>
          <a:p>
            <a:fld id="{29631999-94D7-9E43-BF9B-1962B39BFE76}" type="slidenum">
              <a:rPr lang="en-US" smtClean="0"/>
              <a:t>23</a:t>
            </a:fld>
            <a:endParaRPr lang="en-US"/>
          </a:p>
        </p:txBody>
      </p:sp>
    </p:spTree>
    <p:extLst>
      <p:ext uri="{BB962C8B-B14F-4D97-AF65-F5344CB8AC3E}">
        <p14:creationId xmlns:p14="http://schemas.microsoft.com/office/powerpoint/2010/main" val="32686724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Fair Value: </a:t>
            </a:r>
            <a:r>
              <a:rPr lang="en-US" dirty="0" smtClean="0"/>
              <a:t>Approaches (Contd.)</a:t>
            </a:r>
            <a:endParaRPr lang="en-US" dirty="0"/>
          </a:p>
        </p:txBody>
      </p:sp>
      <p:sp>
        <p:nvSpPr>
          <p:cNvPr id="3" name="Content Placeholder 2"/>
          <p:cNvSpPr>
            <a:spLocks noGrp="1"/>
          </p:cNvSpPr>
          <p:nvPr>
            <p:ph idx="1"/>
          </p:nvPr>
        </p:nvSpPr>
        <p:spPr/>
        <p:txBody>
          <a:bodyPr/>
          <a:lstStyle/>
          <a:p>
            <a:r>
              <a:rPr lang="en-US" dirty="0"/>
              <a:t>On the other hand, ‘value-in-use’ is the appropriate approach for an asset that creates value in combination with other assets. </a:t>
            </a:r>
            <a:endParaRPr lang="en-US" dirty="0" smtClean="0"/>
          </a:p>
          <a:p>
            <a:pPr lvl="1"/>
            <a:r>
              <a:rPr lang="en-US" dirty="0" smtClean="0"/>
              <a:t>Examples </a:t>
            </a:r>
            <a:r>
              <a:rPr lang="en-US" dirty="0"/>
              <a:t>are equipment and commercial building. </a:t>
            </a:r>
            <a:endParaRPr lang="en-US" dirty="0" smtClean="0"/>
          </a:p>
          <a:p>
            <a:pPr lvl="1"/>
            <a:r>
              <a:rPr lang="en-US" dirty="0" smtClean="0"/>
              <a:t>Another </a:t>
            </a:r>
            <a:r>
              <a:rPr lang="en-US" dirty="0"/>
              <a:t>example is a piece of land.</a:t>
            </a:r>
          </a:p>
          <a:p>
            <a:endParaRPr lang="en-US" dirty="0"/>
          </a:p>
        </p:txBody>
      </p:sp>
      <p:sp>
        <p:nvSpPr>
          <p:cNvPr id="4" name="Date Placeholder 3"/>
          <p:cNvSpPr>
            <a:spLocks noGrp="1"/>
          </p:cNvSpPr>
          <p:nvPr>
            <p:ph type="dt" sz="half" idx="10"/>
          </p:nvPr>
        </p:nvSpPr>
        <p:spPr/>
        <p:txBody>
          <a:bodyPr/>
          <a:lstStyle/>
          <a:p>
            <a:fld id="{59BA002E-8D53-6441-B692-339E4509C4B7}" type="datetime1">
              <a:rPr lang="en-IN" smtClean="0"/>
              <a:t>27/05/14</a:t>
            </a:fld>
            <a:endParaRPr lang="en-US"/>
          </a:p>
        </p:txBody>
      </p:sp>
      <p:sp>
        <p:nvSpPr>
          <p:cNvPr id="5" name="Slide Number Placeholder 4"/>
          <p:cNvSpPr>
            <a:spLocks noGrp="1"/>
          </p:cNvSpPr>
          <p:nvPr>
            <p:ph type="sldNum" sz="quarter" idx="12"/>
          </p:nvPr>
        </p:nvSpPr>
        <p:spPr/>
        <p:txBody>
          <a:bodyPr/>
          <a:lstStyle/>
          <a:p>
            <a:fld id="{29631999-94D7-9E43-BF9B-1962B39BFE76}" type="slidenum">
              <a:rPr lang="en-US" smtClean="0"/>
              <a:t>24</a:t>
            </a:fld>
            <a:endParaRPr lang="en-US"/>
          </a:p>
        </p:txBody>
      </p:sp>
    </p:spTree>
    <p:extLst>
      <p:ext uri="{BB962C8B-B14F-4D97-AF65-F5344CB8AC3E}">
        <p14:creationId xmlns:p14="http://schemas.microsoft.com/office/powerpoint/2010/main" val="5764504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Standard of Value:</a:t>
            </a:r>
            <a:br>
              <a:rPr lang="en-US" dirty="0" smtClean="0"/>
            </a:br>
            <a:r>
              <a:rPr lang="en-US" dirty="0" smtClean="0"/>
              <a:t>Investment Value: IVSC Definition</a:t>
            </a:r>
            <a:endParaRPr lang="en-US" dirty="0"/>
          </a:p>
        </p:txBody>
      </p:sp>
      <p:sp>
        <p:nvSpPr>
          <p:cNvPr id="3" name="Content Placeholder 2"/>
          <p:cNvSpPr>
            <a:spLocks noGrp="1"/>
          </p:cNvSpPr>
          <p:nvPr>
            <p:ph idx="1"/>
          </p:nvPr>
        </p:nvSpPr>
        <p:spPr/>
        <p:txBody>
          <a:bodyPr/>
          <a:lstStyle/>
          <a:p>
            <a:r>
              <a:rPr lang="en-US" dirty="0"/>
              <a:t>“Investment value is the value of an asset to the owner or a prospective owner for individual investment or operational objectives”</a:t>
            </a:r>
            <a:r>
              <a:rPr lang="en-US" dirty="0" smtClean="0"/>
              <a:t>.</a:t>
            </a:r>
          </a:p>
          <a:p>
            <a:pPr lvl="1"/>
            <a:r>
              <a:rPr lang="en-US" dirty="0"/>
              <a:t>Difference between the investment value of an asset and its market value provide the motivation for buyers or sellers to enter the marketplace. </a:t>
            </a:r>
          </a:p>
          <a:p>
            <a:endParaRPr lang="en-US" dirty="0"/>
          </a:p>
        </p:txBody>
      </p:sp>
      <p:sp>
        <p:nvSpPr>
          <p:cNvPr id="4" name="Date Placeholder 3"/>
          <p:cNvSpPr>
            <a:spLocks noGrp="1"/>
          </p:cNvSpPr>
          <p:nvPr>
            <p:ph type="dt" sz="half" idx="10"/>
          </p:nvPr>
        </p:nvSpPr>
        <p:spPr/>
        <p:txBody>
          <a:bodyPr/>
          <a:lstStyle/>
          <a:p>
            <a:fld id="{59BA002E-8D53-6441-B692-339E4509C4B7}" type="datetime1">
              <a:rPr lang="en-IN" smtClean="0"/>
              <a:t>27/05/14</a:t>
            </a:fld>
            <a:endParaRPr lang="en-US"/>
          </a:p>
        </p:txBody>
      </p:sp>
      <p:sp>
        <p:nvSpPr>
          <p:cNvPr id="5" name="Slide Number Placeholder 4"/>
          <p:cNvSpPr>
            <a:spLocks noGrp="1"/>
          </p:cNvSpPr>
          <p:nvPr>
            <p:ph type="sldNum" sz="quarter" idx="12"/>
          </p:nvPr>
        </p:nvSpPr>
        <p:spPr/>
        <p:txBody>
          <a:bodyPr/>
          <a:lstStyle/>
          <a:p>
            <a:fld id="{29631999-94D7-9E43-BF9B-1962B39BFE76}" type="slidenum">
              <a:rPr lang="en-US" smtClean="0"/>
              <a:t>25</a:t>
            </a:fld>
            <a:endParaRPr lang="en-US"/>
          </a:p>
        </p:txBody>
      </p:sp>
    </p:spTree>
    <p:extLst>
      <p:ext uri="{BB962C8B-B14F-4D97-AF65-F5344CB8AC3E}">
        <p14:creationId xmlns:p14="http://schemas.microsoft.com/office/powerpoint/2010/main" val="23335806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Standard of Value:</a:t>
            </a:r>
            <a:br>
              <a:rPr lang="en-US" dirty="0" smtClean="0"/>
            </a:br>
            <a:r>
              <a:rPr lang="en-US" dirty="0" smtClean="0"/>
              <a:t>Special Value: IVSC Definition</a:t>
            </a:r>
            <a:endParaRPr lang="en-US" dirty="0"/>
          </a:p>
        </p:txBody>
      </p:sp>
      <p:sp>
        <p:nvSpPr>
          <p:cNvPr id="3" name="Content Placeholder 2"/>
          <p:cNvSpPr>
            <a:spLocks noGrp="1"/>
          </p:cNvSpPr>
          <p:nvPr>
            <p:ph idx="1"/>
          </p:nvPr>
        </p:nvSpPr>
        <p:spPr/>
        <p:txBody>
          <a:bodyPr/>
          <a:lstStyle/>
          <a:p>
            <a:r>
              <a:rPr lang="en-US" dirty="0"/>
              <a:t>“Special value is an amount that reflects particular attributes of an asset that are only of value to a special purchaser”</a:t>
            </a:r>
            <a:r>
              <a:rPr lang="en-US" dirty="0" smtClean="0"/>
              <a:t>.</a:t>
            </a:r>
          </a:p>
          <a:p>
            <a:pPr lvl="1"/>
            <a:r>
              <a:rPr lang="en-US" dirty="0"/>
              <a:t>Market value disregards any element of special value because at any given date it is only assumed that there is a willing buyer, not a particular willing buyer.</a:t>
            </a:r>
          </a:p>
          <a:p>
            <a:endParaRPr lang="en-US" dirty="0"/>
          </a:p>
          <a:p>
            <a:endParaRPr lang="en-US" dirty="0"/>
          </a:p>
        </p:txBody>
      </p:sp>
      <p:sp>
        <p:nvSpPr>
          <p:cNvPr id="4" name="Date Placeholder 3"/>
          <p:cNvSpPr>
            <a:spLocks noGrp="1"/>
          </p:cNvSpPr>
          <p:nvPr>
            <p:ph type="dt" sz="half" idx="10"/>
          </p:nvPr>
        </p:nvSpPr>
        <p:spPr/>
        <p:txBody>
          <a:bodyPr/>
          <a:lstStyle/>
          <a:p>
            <a:fld id="{59BA002E-8D53-6441-B692-339E4509C4B7}" type="datetime1">
              <a:rPr lang="en-IN" smtClean="0"/>
              <a:t>27/05/14</a:t>
            </a:fld>
            <a:endParaRPr lang="en-US"/>
          </a:p>
        </p:txBody>
      </p:sp>
      <p:sp>
        <p:nvSpPr>
          <p:cNvPr id="5" name="Slide Number Placeholder 4"/>
          <p:cNvSpPr>
            <a:spLocks noGrp="1"/>
          </p:cNvSpPr>
          <p:nvPr>
            <p:ph type="sldNum" sz="quarter" idx="12"/>
          </p:nvPr>
        </p:nvSpPr>
        <p:spPr/>
        <p:txBody>
          <a:bodyPr/>
          <a:lstStyle/>
          <a:p>
            <a:fld id="{29631999-94D7-9E43-BF9B-1962B39BFE76}" type="slidenum">
              <a:rPr lang="en-US" smtClean="0"/>
              <a:t>26</a:t>
            </a:fld>
            <a:endParaRPr lang="en-US"/>
          </a:p>
        </p:txBody>
      </p:sp>
    </p:spTree>
    <p:extLst>
      <p:ext uri="{BB962C8B-B14F-4D97-AF65-F5344CB8AC3E}">
        <p14:creationId xmlns:p14="http://schemas.microsoft.com/office/powerpoint/2010/main" val="1744988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Standard of Value:</a:t>
            </a:r>
            <a:br>
              <a:rPr lang="en-US" dirty="0" smtClean="0"/>
            </a:br>
            <a:r>
              <a:rPr lang="en-US" dirty="0" smtClean="0"/>
              <a:t>Synergistic Value: IVSC Definition</a:t>
            </a:r>
            <a:endParaRPr lang="en-US" dirty="0"/>
          </a:p>
        </p:txBody>
      </p:sp>
      <p:sp>
        <p:nvSpPr>
          <p:cNvPr id="3" name="Content Placeholder 2"/>
          <p:cNvSpPr>
            <a:spLocks noGrp="1"/>
          </p:cNvSpPr>
          <p:nvPr>
            <p:ph idx="1"/>
          </p:nvPr>
        </p:nvSpPr>
        <p:spPr/>
        <p:txBody>
          <a:bodyPr/>
          <a:lstStyle/>
          <a:p>
            <a:r>
              <a:rPr lang="en-US" dirty="0"/>
              <a:t>“Synergistic value is an additional element of value created by the combination of two or more assets or interests where the combined value is more than the sum of the separate values”. </a:t>
            </a:r>
          </a:p>
        </p:txBody>
      </p:sp>
      <p:sp>
        <p:nvSpPr>
          <p:cNvPr id="4" name="Date Placeholder 3"/>
          <p:cNvSpPr>
            <a:spLocks noGrp="1"/>
          </p:cNvSpPr>
          <p:nvPr>
            <p:ph type="dt" sz="half" idx="10"/>
          </p:nvPr>
        </p:nvSpPr>
        <p:spPr/>
        <p:txBody>
          <a:bodyPr/>
          <a:lstStyle/>
          <a:p>
            <a:fld id="{59BA002E-8D53-6441-B692-339E4509C4B7}" type="datetime1">
              <a:rPr lang="en-IN" smtClean="0"/>
              <a:t>27/05/14</a:t>
            </a:fld>
            <a:endParaRPr lang="en-US"/>
          </a:p>
        </p:txBody>
      </p:sp>
      <p:sp>
        <p:nvSpPr>
          <p:cNvPr id="5" name="Slide Number Placeholder 4"/>
          <p:cNvSpPr>
            <a:spLocks noGrp="1"/>
          </p:cNvSpPr>
          <p:nvPr>
            <p:ph type="sldNum" sz="quarter" idx="12"/>
          </p:nvPr>
        </p:nvSpPr>
        <p:spPr/>
        <p:txBody>
          <a:bodyPr/>
          <a:lstStyle/>
          <a:p>
            <a:fld id="{29631999-94D7-9E43-BF9B-1962B39BFE76}" type="slidenum">
              <a:rPr lang="en-US" smtClean="0"/>
              <a:t>27</a:t>
            </a:fld>
            <a:endParaRPr lang="en-US"/>
          </a:p>
        </p:txBody>
      </p:sp>
    </p:spTree>
    <p:extLst>
      <p:ext uri="{BB962C8B-B14F-4D97-AF65-F5344CB8AC3E}">
        <p14:creationId xmlns:p14="http://schemas.microsoft.com/office/powerpoint/2010/main" val="25618413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Valuation Contexts</a:t>
            </a:r>
            <a:endParaRPr lang="en-US" dirty="0"/>
          </a:p>
        </p:txBody>
      </p:sp>
      <p:sp>
        <p:nvSpPr>
          <p:cNvPr id="3" name="Content Placeholder 2"/>
          <p:cNvSpPr>
            <a:spLocks noGrp="1"/>
          </p:cNvSpPr>
          <p:nvPr>
            <p:ph idx="1"/>
          </p:nvPr>
        </p:nvSpPr>
        <p:spPr/>
        <p:txBody>
          <a:bodyPr/>
          <a:lstStyle/>
          <a:p>
            <a:r>
              <a:rPr lang="en-US" dirty="0" smtClean="0"/>
              <a:t>Strategy evaluation</a:t>
            </a:r>
          </a:p>
          <a:p>
            <a:r>
              <a:rPr lang="en-US" dirty="0"/>
              <a:t>Identification of under- and over-valued </a:t>
            </a:r>
            <a:r>
              <a:rPr lang="en-US" dirty="0" smtClean="0"/>
              <a:t>assets</a:t>
            </a:r>
          </a:p>
          <a:p>
            <a:r>
              <a:rPr lang="en-US" dirty="0"/>
              <a:t>Merger and </a:t>
            </a:r>
            <a:r>
              <a:rPr lang="en-US" dirty="0" smtClean="0"/>
              <a:t>acquisition</a:t>
            </a:r>
          </a:p>
          <a:p>
            <a:r>
              <a:rPr lang="en-US" dirty="0" smtClean="0"/>
              <a:t>Legal</a:t>
            </a:r>
          </a:p>
          <a:p>
            <a:r>
              <a:rPr lang="en-US" dirty="0" smtClean="0"/>
              <a:t>Accounting</a:t>
            </a:r>
            <a:endParaRPr lang="en-US" dirty="0"/>
          </a:p>
          <a:p>
            <a:endParaRPr lang="en-US" dirty="0"/>
          </a:p>
          <a:p>
            <a:endParaRPr lang="en-US" dirty="0"/>
          </a:p>
          <a:p>
            <a:endParaRPr lang="en-US" dirty="0"/>
          </a:p>
        </p:txBody>
      </p:sp>
      <p:sp>
        <p:nvSpPr>
          <p:cNvPr id="4" name="Date Placeholder 3"/>
          <p:cNvSpPr>
            <a:spLocks noGrp="1"/>
          </p:cNvSpPr>
          <p:nvPr>
            <p:ph type="dt" sz="half" idx="10"/>
          </p:nvPr>
        </p:nvSpPr>
        <p:spPr/>
        <p:txBody>
          <a:bodyPr/>
          <a:lstStyle/>
          <a:p>
            <a:fld id="{59BA002E-8D53-6441-B692-339E4509C4B7}" type="datetime1">
              <a:rPr lang="en-IN" smtClean="0"/>
              <a:t>27/05/14</a:t>
            </a:fld>
            <a:endParaRPr lang="en-US"/>
          </a:p>
        </p:txBody>
      </p:sp>
      <p:sp>
        <p:nvSpPr>
          <p:cNvPr id="5" name="Slide Number Placeholder 4"/>
          <p:cNvSpPr>
            <a:spLocks noGrp="1"/>
          </p:cNvSpPr>
          <p:nvPr>
            <p:ph type="sldNum" sz="quarter" idx="12"/>
          </p:nvPr>
        </p:nvSpPr>
        <p:spPr/>
        <p:txBody>
          <a:bodyPr/>
          <a:lstStyle/>
          <a:p>
            <a:fld id="{29631999-94D7-9E43-BF9B-1962B39BFE76}" type="slidenum">
              <a:rPr lang="en-US" smtClean="0"/>
              <a:t>28</a:t>
            </a:fld>
            <a:endParaRPr lang="en-US"/>
          </a:p>
        </p:txBody>
      </p:sp>
    </p:spTree>
    <p:extLst>
      <p:ext uri="{BB962C8B-B14F-4D97-AF65-F5344CB8AC3E}">
        <p14:creationId xmlns:p14="http://schemas.microsoft.com/office/powerpoint/2010/main" val="41747426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Independence and Objectivity</a:t>
            </a:r>
            <a:endParaRPr lang="en-US" dirty="0"/>
          </a:p>
        </p:txBody>
      </p:sp>
      <p:sp>
        <p:nvSpPr>
          <p:cNvPr id="3" name="Content Placeholder 2"/>
          <p:cNvSpPr>
            <a:spLocks noGrp="1"/>
          </p:cNvSpPr>
          <p:nvPr>
            <p:ph idx="1"/>
          </p:nvPr>
        </p:nvSpPr>
        <p:spPr/>
        <p:txBody>
          <a:bodyPr>
            <a:normAutofit/>
          </a:bodyPr>
          <a:lstStyle/>
          <a:p>
            <a:r>
              <a:rPr lang="en-US" dirty="0"/>
              <a:t>D</a:t>
            </a:r>
            <a:r>
              <a:rPr lang="en-US" dirty="0" smtClean="0"/>
              <a:t>ifferent </a:t>
            </a:r>
            <a:r>
              <a:rPr lang="en-US" dirty="0"/>
              <a:t>valuers develop different perceptions and their assumptions differ. </a:t>
            </a:r>
            <a:endParaRPr lang="en-US" dirty="0" smtClean="0"/>
          </a:p>
          <a:p>
            <a:r>
              <a:rPr lang="en-US" dirty="0" smtClean="0"/>
              <a:t>Therefore</a:t>
            </a:r>
            <a:r>
              <a:rPr lang="en-US" dirty="0"/>
              <a:t>, assumptions cannot be verified through objective tests. </a:t>
            </a:r>
            <a:endParaRPr lang="en-US" dirty="0"/>
          </a:p>
        </p:txBody>
      </p:sp>
      <p:sp>
        <p:nvSpPr>
          <p:cNvPr id="4" name="Date Placeholder 3"/>
          <p:cNvSpPr>
            <a:spLocks noGrp="1"/>
          </p:cNvSpPr>
          <p:nvPr>
            <p:ph type="dt" sz="half" idx="10"/>
          </p:nvPr>
        </p:nvSpPr>
        <p:spPr/>
        <p:txBody>
          <a:bodyPr/>
          <a:lstStyle/>
          <a:p>
            <a:fld id="{59BA002E-8D53-6441-B692-339E4509C4B7}" type="datetime1">
              <a:rPr lang="en-IN" smtClean="0"/>
              <a:t>27/05/14</a:t>
            </a:fld>
            <a:endParaRPr lang="en-US"/>
          </a:p>
        </p:txBody>
      </p:sp>
      <p:sp>
        <p:nvSpPr>
          <p:cNvPr id="5" name="Slide Number Placeholder 4"/>
          <p:cNvSpPr>
            <a:spLocks noGrp="1"/>
          </p:cNvSpPr>
          <p:nvPr>
            <p:ph type="sldNum" sz="quarter" idx="12"/>
          </p:nvPr>
        </p:nvSpPr>
        <p:spPr/>
        <p:txBody>
          <a:bodyPr/>
          <a:lstStyle/>
          <a:p>
            <a:fld id="{29631999-94D7-9E43-BF9B-1962B39BFE76}" type="slidenum">
              <a:rPr lang="en-US" smtClean="0"/>
              <a:t>29</a:t>
            </a:fld>
            <a:endParaRPr lang="en-US"/>
          </a:p>
        </p:txBody>
      </p:sp>
    </p:spTree>
    <p:extLst>
      <p:ext uri="{BB962C8B-B14F-4D97-AF65-F5344CB8AC3E}">
        <p14:creationId xmlns:p14="http://schemas.microsoft.com/office/powerpoint/2010/main" val="3382525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(Contd.)</a:t>
            </a:r>
            <a:endParaRPr lang="en-US" dirty="0"/>
          </a:p>
        </p:txBody>
      </p:sp>
      <p:sp>
        <p:nvSpPr>
          <p:cNvPr id="3" name="Content Placeholder 2"/>
          <p:cNvSpPr>
            <a:spLocks noGrp="1"/>
          </p:cNvSpPr>
          <p:nvPr>
            <p:ph idx="1"/>
          </p:nvPr>
        </p:nvSpPr>
        <p:spPr/>
        <p:txBody>
          <a:bodyPr/>
          <a:lstStyle/>
          <a:p>
            <a:r>
              <a:rPr lang="en-US" dirty="0"/>
              <a:t>Valuation of an asset requires a clear understanding of the factors that drives the value. </a:t>
            </a:r>
          </a:p>
        </p:txBody>
      </p:sp>
      <p:sp>
        <p:nvSpPr>
          <p:cNvPr id="4" name="Date Placeholder 3"/>
          <p:cNvSpPr>
            <a:spLocks noGrp="1"/>
          </p:cNvSpPr>
          <p:nvPr>
            <p:ph type="dt" sz="half" idx="10"/>
          </p:nvPr>
        </p:nvSpPr>
        <p:spPr/>
        <p:txBody>
          <a:bodyPr/>
          <a:lstStyle/>
          <a:p>
            <a:fld id="{BDA13F73-77BA-C742-8986-D9E44B74657A}" type="datetime1">
              <a:rPr lang="en-IN" smtClean="0"/>
              <a:t>27/05/14</a:t>
            </a:fld>
            <a:endParaRPr lang="en-US"/>
          </a:p>
        </p:txBody>
      </p:sp>
      <p:sp>
        <p:nvSpPr>
          <p:cNvPr id="5" name="Slide Number Placeholder 4"/>
          <p:cNvSpPr>
            <a:spLocks noGrp="1"/>
          </p:cNvSpPr>
          <p:nvPr>
            <p:ph type="sldNum" sz="quarter" idx="12"/>
          </p:nvPr>
        </p:nvSpPr>
        <p:spPr/>
        <p:txBody>
          <a:bodyPr/>
          <a:lstStyle/>
          <a:p>
            <a:fld id="{29631999-94D7-9E43-BF9B-1962B39BFE76}" type="slidenum">
              <a:rPr lang="en-US" smtClean="0"/>
              <a:t>3</a:t>
            </a:fld>
            <a:endParaRPr lang="en-US"/>
          </a:p>
        </p:txBody>
      </p:sp>
    </p:spTree>
    <p:extLst>
      <p:ext uri="{BB962C8B-B14F-4D97-AF65-F5344CB8AC3E}">
        <p14:creationId xmlns:p14="http://schemas.microsoft.com/office/powerpoint/2010/main" val="29391698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Independence and </a:t>
            </a:r>
            <a:r>
              <a:rPr lang="en-US" dirty="0" smtClean="0"/>
              <a:t>Objectivity (Contd.)</a:t>
            </a:r>
            <a:endParaRPr lang="en-US" dirty="0"/>
          </a:p>
        </p:txBody>
      </p:sp>
      <p:sp>
        <p:nvSpPr>
          <p:cNvPr id="3" name="Content Placeholder 2"/>
          <p:cNvSpPr>
            <a:spLocks noGrp="1"/>
          </p:cNvSpPr>
          <p:nvPr>
            <p:ph idx="1"/>
          </p:nvPr>
        </p:nvSpPr>
        <p:spPr/>
        <p:txBody>
          <a:bodyPr/>
          <a:lstStyle/>
          <a:p>
            <a:r>
              <a:rPr lang="en-US" dirty="0"/>
              <a:t>The valuer must ensure that </a:t>
            </a:r>
            <a:endParaRPr lang="en-US" dirty="0" smtClean="0"/>
          </a:p>
          <a:p>
            <a:pPr lvl="1"/>
            <a:r>
              <a:rPr lang="en-US" dirty="0"/>
              <a:t>A</a:t>
            </a:r>
            <a:r>
              <a:rPr lang="en-US" dirty="0" smtClean="0"/>
              <a:t>ssumptions </a:t>
            </a:r>
            <a:r>
              <a:rPr lang="en-US" dirty="0"/>
              <a:t>are persuasive </a:t>
            </a:r>
            <a:endParaRPr lang="en-US" dirty="0" smtClean="0"/>
          </a:p>
          <a:p>
            <a:pPr lvl="1"/>
            <a:r>
              <a:rPr lang="en-US" dirty="0" smtClean="0"/>
              <a:t>They are supported </a:t>
            </a:r>
            <a:r>
              <a:rPr lang="en-US" dirty="0"/>
              <a:t>by data collected from reliable sources </a:t>
            </a:r>
            <a:endParaRPr lang="en-US" dirty="0" smtClean="0"/>
          </a:p>
          <a:p>
            <a:r>
              <a:rPr lang="en-US" dirty="0" smtClean="0"/>
              <a:t>This  ensures </a:t>
            </a:r>
            <a:r>
              <a:rPr lang="en-US" dirty="0"/>
              <a:t>that his/her report is credible and is relied on by the client and others.</a:t>
            </a:r>
          </a:p>
          <a:p>
            <a:endParaRPr lang="en-US" dirty="0"/>
          </a:p>
        </p:txBody>
      </p:sp>
      <p:sp>
        <p:nvSpPr>
          <p:cNvPr id="4" name="Date Placeholder 3"/>
          <p:cNvSpPr>
            <a:spLocks noGrp="1"/>
          </p:cNvSpPr>
          <p:nvPr>
            <p:ph type="dt" sz="half" idx="10"/>
          </p:nvPr>
        </p:nvSpPr>
        <p:spPr/>
        <p:txBody>
          <a:bodyPr/>
          <a:lstStyle/>
          <a:p>
            <a:fld id="{59BA002E-8D53-6441-B692-339E4509C4B7}" type="datetime1">
              <a:rPr lang="en-IN" smtClean="0"/>
              <a:t>27/05/14</a:t>
            </a:fld>
            <a:endParaRPr lang="en-US"/>
          </a:p>
        </p:txBody>
      </p:sp>
      <p:sp>
        <p:nvSpPr>
          <p:cNvPr id="5" name="Slide Number Placeholder 4"/>
          <p:cNvSpPr>
            <a:spLocks noGrp="1"/>
          </p:cNvSpPr>
          <p:nvPr>
            <p:ph type="sldNum" sz="quarter" idx="12"/>
          </p:nvPr>
        </p:nvSpPr>
        <p:spPr/>
        <p:txBody>
          <a:bodyPr/>
          <a:lstStyle/>
          <a:p>
            <a:fld id="{29631999-94D7-9E43-BF9B-1962B39BFE76}" type="slidenum">
              <a:rPr lang="en-US" smtClean="0"/>
              <a:t>30</a:t>
            </a:fld>
            <a:endParaRPr lang="en-US"/>
          </a:p>
        </p:txBody>
      </p:sp>
    </p:spTree>
    <p:extLst>
      <p:ext uri="{BB962C8B-B14F-4D97-AF65-F5344CB8AC3E}">
        <p14:creationId xmlns:p14="http://schemas.microsoft.com/office/powerpoint/2010/main" val="16757517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 Biases</a:t>
            </a:r>
            <a:endParaRPr lang="en-US" dirty="0"/>
          </a:p>
        </p:txBody>
      </p:sp>
      <p:sp>
        <p:nvSpPr>
          <p:cNvPr id="3" name="Content Placeholder 2"/>
          <p:cNvSpPr>
            <a:spLocks noGrp="1"/>
          </p:cNvSpPr>
          <p:nvPr>
            <p:ph idx="1"/>
          </p:nvPr>
        </p:nvSpPr>
        <p:spPr/>
        <p:txBody>
          <a:bodyPr/>
          <a:lstStyle/>
          <a:p>
            <a:r>
              <a:rPr lang="en-US" dirty="0"/>
              <a:t>F</a:t>
            </a:r>
            <a:r>
              <a:rPr lang="en-US" dirty="0" smtClean="0"/>
              <a:t>ascination </a:t>
            </a:r>
            <a:r>
              <a:rPr lang="en-US" dirty="0"/>
              <a:t>about the company being valued </a:t>
            </a:r>
            <a:endParaRPr lang="en-US" dirty="0" smtClean="0"/>
          </a:p>
          <a:p>
            <a:r>
              <a:rPr lang="en-US" dirty="0"/>
              <a:t>B</a:t>
            </a:r>
            <a:r>
              <a:rPr lang="en-US" dirty="0" smtClean="0"/>
              <a:t>ias </a:t>
            </a:r>
            <a:r>
              <a:rPr lang="en-US" dirty="0"/>
              <a:t>for a particular source of information </a:t>
            </a:r>
            <a:endParaRPr lang="en-US" dirty="0" smtClean="0"/>
          </a:p>
          <a:p>
            <a:r>
              <a:rPr lang="en-US" dirty="0" smtClean="0"/>
              <a:t>Temptation </a:t>
            </a:r>
            <a:r>
              <a:rPr lang="en-US" dirty="0"/>
              <a:t>to tinker with valuation </a:t>
            </a:r>
            <a:endParaRPr lang="en-US" dirty="0" smtClean="0"/>
          </a:p>
          <a:p>
            <a:endParaRPr lang="en-US" dirty="0"/>
          </a:p>
        </p:txBody>
      </p:sp>
      <p:sp>
        <p:nvSpPr>
          <p:cNvPr id="4" name="Date Placeholder 3"/>
          <p:cNvSpPr>
            <a:spLocks noGrp="1"/>
          </p:cNvSpPr>
          <p:nvPr>
            <p:ph type="dt" sz="half" idx="10"/>
          </p:nvPr>
        </p:nvSpPr>
        <p:spPr/>
        <p:txBody>
          <a:bodyPr/>
          <a:lstStyle/>
          <a:p>
            <a:fld id="{59BA002E-8D53-6441-B692-339E4509C4B7}" type="datetime1">
              <a:rPr lang="en-IN" smtClean="0"/>
              <a:t>27/05/14</a:t>
            </a:fld>
            <a:endParaRPr lang="en-US"/>
          </a:p>
        </p:txBody>
      </p:sp>
      <p:sp>
        <p:nvSpPr>
          <p:cNvPr id="5" name="Slide Number Placeholder 4"/>
          <p:cNvSpPr>
            <a:spLocks noGrp="1"/>
          </p:cNvSpPr>
          <p:nvPr>
            <p:ph type="sldNum" sz="quarter" idx="12"/>
          </p:nvPr>
        </p:nvSpPr>
        <p:spPr/>
        <p:txBody>
          <a:bodyPr/>
          <a:lstStyle/>
          <a:p>
            <a:fld id="{29631999-94D7-9E43-BF9B-1962B39BFE76}" type="slidenum">
              <a:rPr lang="en-US" smtClean="0"/>
              <a:t>31</a:t>
            </a:fld>
            <a:endParaRPr lang="en-US"/>
          </a:p>
        </p:txBody>
      </p:sp>
    </p:spTree>
    <p:extLst>
      <p:ext uri="{BB962C8B-B14F-4D97-AF65-F5344CB8AC3E}">
        <p14:creationId xmlns:p14="http://schemas.microsoft.com/office/powerpoint/2010/main" val="28625445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Valuation Approaches</a:t>
            </a:r>
            <a:br>
              <a:rPr lang="en-US" dirty="0" smtClean="0"/>
            </a:br>
            <a:r>
              <a:rPr lang="en-US" dirty="0" smtClean="0"/>
              <a:t>Market Approach</a:t>
            </a:r>
            <a:endParaRPr lang="en-US" dirty="0"/>
          </a:p>
        </p:txBody>
      </p:sp>
      <p:sp>
        <p:nvSpPr>
          <p:cNvPr id="3" name="Content Placeholder 2"/>
          <p:cNvSpPr>
            <a:spLocks noGrp="1"/>
          </p:cNvSpPr>
          <p:nvPr>
            <p:ph idx="1"/>
          </p:nvPr>
        </p:nvSpPr>
        <p:spPr/>
        <p:txBody>
          <a:bodyPr/>
          <a:lstStyle/>
          <a:p>
            <a:r>
              <a:rPr lang="en-US" dirty="0"/>
              <a:t>The market approach provides an indication of value by comparing the subject asset with comparable assets for which price information is available.</a:t>
            </a:r>
            <a:r>
              <a:rPr lang="en-US" dirty="0"/>
              <a:t> </a:t>
            </a:r>
          </a:p>
        </p:txBody>
      </p:sp>
      <p:sp>
        <p:nvSpPr>
          <p:cNvPr id="4" name="Date Placeholder 3"/>
          <p:cNvSpPr>
            <a:spLocks noGrp="1"/>
          </p:cNvSpPr>
          <p:nvPr>
            <p:ph type="dt" sz="half" idx="10"/>
          </p:nvPr>
        </p:nvSpPr>
        <p:spPr/>
        <p:txBody>
          <a:bodyPr/>
          <a:lstStyle/>
          <a:p>
            <a:fld id="{59BA002E-8D53-6441-B692-339E4509C4B7}" type="datetime1">
              <a:rPr lang="en-IN" smtClean="0"/>
              <a:t>27/05/14</a:t>
            </a:fld>
            <a:endParaRPr lang="en-US"/>
          </a:p>
        </p:txBody>
      </p:sp>
      <p:sp>
        <p:nvSpPr>
          <p:cNvPr id="5" name="Slide Number Placeholder 4"/>
          <p:cNvSpPr>
            <a:spLocks noGrp="1"/>
          </p:cNvSpPr>
          <p:nvPr>
            <p:ph type="sldNum" sz="quarter" idx="12"/>
          </p:nvPr>
        </p:nvSpPr>
        <p:spPr/>
        <p:txBody>
          <a:bodyPr/>
          <a:lstStyle/>
          <a:p>
            <a:fld id="{29631999-94D7-9E43-BF9B-1962B39BFE76}" type="slidenum">
              <a:rPr lang="en-US" smtClean="0"/>
              <a:t>32</a:t>
            </a:fld>
            <a:endParaRPr lang="en-US"/>
          </a:p>
        </p:txBody>
      </p:sp>
    </p:spTree>
    <p:extLst>
      <p:ext uri="{BB962C8B-B14F-4D97-AF65-F5344CB8AC3E}">
        <p14:creationId xmlns:p14="http://schemas.microsoft.com/office/powerpoint/2010/main" val="39713522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Market </a:t>
            </a:r>
            <a:r>
              <a:rPr lang="en-US" dirty="0" smtClean="0"/>
              <a:t>Approach</a:t>
            </a:r>
            <a:br>
              <a:rPr lang="en-US" dirty="0" smtClean="0"/>
            </a:br>
            <a:r>
              <a:rPr lang="en-US" dirty="0" smtClean="0"/>
              <a:t>Steps Involved</a:t>
            </a:r>
            <a:endParaRPr lang="en-US" dirty="0"/>
          </a:p>
        </p:txBody>
      </p:sp>
      <p:sp>
        <p:nvSpPr>
          <p:cNvPr id="3" name="Content Placeholder 2"/>
          <p:cNvSpPr>
            <a:spLocks noGrp="1"/>
          </p:cNvSpPr>
          <p:nvPr>
            <p:ph idx="1"/>
          </p:nvPr>
        </p:nvSpPr>
        <p:spPr/>
        <p:txBody>
          <a:bodyPr/>
          <a:lstStyle/>
          <a:p>
            <a:r>
              <a:rPr lang="en-US" dirty="0"/>
              <a:t>I</a:t>
            </a:r>
            <a:r>
              <a:rPr lang="en-US" dirty="0" smtClean="0"/>
              <a:t>dentify </a:t>
            </a:r>
            <a:r>
              <a:rPr lang="en-US" dirty="0"/>
              <a:t>comparable assets. </a:t>
            </a:r>
            <a:endParaRPr lang="en-US" dirty="0" smtClean="0"/>
          </a:p>
          <a:p>
            <a:pPr lvl="1"/>
            <a:r>
              <a:rPr lang="en-US" dirty="0"/>
              <a:t>C</a:t>
            </a:r>
            <a:r>
              <a:rPr lang="en-US" dirty="0" smtClean="0"/>
              <a:t>omparable </a:t>
            </a:r>
            <a:r>
              <a:rPr lang="en-US" dirty="0"/>
              <a:t>assets are those that are identical or similar to the asset being valued in terms of cash flows, risks and growth potential. </a:t>
            </a:r>
            <a:endParaRPr lang="en-US" dirty="0" smtClean="0"/>
          </a:p>
          <a:p>
            <a:r>
              <a:rPr lang="en-US" dirty="0"/>
              <a:t>C</a:t>
            </a:r>
            <a:r>
              <a:rPr lang="en-US" dirty="0" smtClean="0"/>
              <a:t>onsider </a:t>
            </a:r>
            <a:r>
              <a:rPr lang="en-US" dirty="0"/>
              <a:t>the prices for transactions of those comparable assets that have occurred recently in the market. </a:t>
            </a:r>
            <a:endParaRPr lang="en-US" dirty="0"/>
          </a:p>
        </p:txBody>
      </p:sp>
      <p:sp>
        <p:nvSpPr>
          <p:cNvPr id="4" name="Date Placeholder 3"/>
          <p:cNvSpPr>
            <a:spLocks noGrp="1"/>
          </p:cNvSpPr>
          <p:nvPr>
            <p:ph type="dt" sz="half" idx="10"/>
          </p:nvPr>
        </p:nvSpPr>
        <p:spPr/>
        <p:txBody>
          <a:bodyPr/>
          <a:lstStyle/>
          <a:p>
            <a:fld id="{59BA002E-8D53-6441-B692-339E4509C4B7}" type="datetime1">
              <a:rPr lang="en-IN" smtClean="0"/>
              <a:t>27/05/14</a:t>
            </a:fld>
            <a:endParaRPr lang="en-US"/>
          </a:p>
        </p:txBody>
      </p:sp>
      <p:sp>
        <p:nvSpPr>
          <p:cNvPr id="5" name="Slide Number Placeholder 4"/>
          <p:cNvSpPr>
            <a:spLocks noGrp="1"/>
          </p:cNvSpPr>
          <p:nvPr>
            <p:ph type="sldNum" sz="quarter" idx="12"/>
          </p:nvPr>
        </p:nvSpPr>
        <p:spPr/>
        <p:txBody>
          <a:bodyPr/>
          <a:lstStyle/>
          <a:p>
            <a:fld id="{29631999-94D7-9E43-BF9B-1962B39BFE76}" type="slidenum">
              <a:rPr lang="en-US" smtClean="0"/>
              <a:t>33</a:t>
            </a:fld>
            <a:endParaRPr lang="en-US"/>
          </a:p>
        </p:txBody>
      </p:sp>
    </p:spTree>
    <p:extLst>
      <p:ext uri="{BB962C8B-B14F-4D97-AF65-F5344CB8AC3E}">
        <p14:creationId xmlns:p14="http://schemas.microsoft.com/office/powerpoint/2010/main" val="15343441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Market Approach</a:t>
            </a:r>
            <a:br>
              <a:rPr lang="en-US" dirty="0"/>
            </a:br>
            <a:r>
              <a:rPr lang="en-US" dirty="0"/>
              <a:t>Steps </a:t>
            </a:r>
            <a:r>
              <a:rPr lang="en-US" dirty="0" smtClean="0"/>
              <a:t>Involved (Contd.)</a:t>
            </a:r>
            <a:endParaRPr lang="en-US" dirty="0"/>
          </a:p>
        </p:txBody>
      </p:sp>
      <p:sp>
        <p:nvSpPr>
          <p:cNvPr id="3" name="Content Placeholder 2"/>
          <p:cNvSpPr>
            <a:spLocks noGrp="1"/>
          </p:cNvSpPr>
          <p:nvPr>
            <p:ph idx="1"/>
          </p:nvPr>
        </p:nvSpPr>
        <p:spPr/>
        <p:txBody>
          <a:bodyPr>
            <a:normAutofit/>
          </a:bodyPr>
          <a:lstStyle/>
          <a:p>
            <a:r>
              <a:rPr lang="en-US" dirty="0"/>
              <a:t>A</a:t>
            </a:r>
            <a:r>
              <a:rPr lang="en-US" dirty="0" smtClean="0"/>
              <a:t>djust </a:t>
            </a:r>
            <a:r>
              <a:rPr lang="en-US" dirty="0"/>
              <a:t>the price information for any differences in the terms of the actual transaction and the basis of value and any assumptions to be adopted in the valuation being undertaken. </a:t>
            </a:r>
            <a:endParaRPr lang="en-US" dirty="0" smtClean="0"/>
          </a:p>
          <a:p>
            <a:pPr lvl="1"/>
            <a:r>
              <a:rPr lang="en-US" dirty="0" smtClean="0"/>
              <a:t>Adjustments </a:t>
            </a:r>
            <a:r>
              <a:rPr lang="en-US" dirty="0"/>
              <a:t>might also be required for differences in the legal, economic or physical characteristics of the assets in other transactions and the asset being valued. </a:t>
            </a:r>
            <a:endParaRPr lang="en-US" dirty="0"/>
          </a:p>
        </p:txBody>
      </p:sp>
      <p:sp>
        <p:nvSpPr>
          <p:cNvPr id="4" name="Date Placeholder 3"/>
          <p:cNvSpPr>
            <a:spLocks noGrp="1"/>
          </p:cNvSpPr>
          <p:nvPr>
            <p:ph type="dt" sz="half" idx="10"/>
          </p:nvPr>
        </p:nvSpPr>
        <p:spPr/>
        <p:txBody>
          <a:bodyPr/>
          <a:lstStyle/>
          <a:p>
            <a:fld id="{59BA002E-8D53-6441-B692-339E4509C4B7}" type="datetime1">
              <a:rPr lang="en-IN" smtClean="0"/>
              <a:t>27/05/14</a:t>
            </a:fld>
            <a:endParaRPr lang="en-US"/>
          </a:p>
        </p:txBody>
      </p:sp>
      <p:sp>
        <p:nvSpPr>
          <p:cNvPr id="5" name="Slide Number Placeholder 4"/>
          <p:cNvSpPr>
            <a:spLocks noGrp="1"/>
          </p:cNvSpPr>
          <p:nvPr>
            <p:ph type="sldNum" sz="quarter" idx="12"/>
          </p:nvPr>
        </p:nvSpPr>
        <p:spPr/>
        <p:txBody>
          <a:bodyPr/>
          <a:lstStyle/>
          <a:p>
            <a:fld id="{29631999-94D7-9E43-BF9B-1962B39BFE76}" type="slidenum">
              <a:rPr lang="en-US" smtClean="0"/>
              <a:t>34</a:t>
            </a:fld>
            <a:endParaRPr lang="en-US"/>
          </a:p>
        </p:txBody>
      </p:sp>
    </p:spTree>
    <p:extLst>
      <p:ext uri="{BB962C8B-B14F-4D97-AF65-F5344CB8AC3E}">
        <p14:creationId xmlns:p14="http://schemas.microsoft.com/office/powerpoint/2010/main" val="27309036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Market </a:t>
            </a:r>
            <a:r>
              <a:rPr lang="en-US" dirty="0" smtClean="0"/>
              <a:t>Approach</a:t>
            </a:r>
            <a:br>
              <a:rPr lang="en-US" dirty="0" smtClean="0"/>
            </a:br>
            <a:r>
              <a:rPr lang="en-US" dirty="0" smtClean="0"/>
              <a:t>Variants</a:t>
            </a:r>
            <a:endParaRPr lang="en-US" dirty="0"/>
          </a:p>
        </p:txBody>
      </p:sp>
      <p:sp>
        <p:nvSpPr>
          <p:cNvPr id="3" name="Content Placeholder 2"/>
          <p:cNvSpPr>
            <a:spLocks noGrp="1"/>
          </p:cNvSpPr>
          <p:nvPr>
            <p:ph idx="1"/>
          </p:nvPr>
        </p:nvSpPr>
        <p:spPr/>
        <p:txBody>
          <a:bodyPr/>
          <a:lstStyle/>
          <a:p>
            <a:r>
              <a:rPr lang="en-US" dirty="0"/>
              <a:t>D</a:t>
            </a:r>
            <a:r>
              <a:rPr lang="en-US" dirty="0" smtClean="0"/>
              <a:t>irect comparison</a:t>
            </a:r>
          </a:p>
          <a:p>
            <a:r>
              <a:rPr lang="en-US" dirty="0" smtClean="0"/>
              <a:t>Use of multiples </a:t>
            </a:r>
            <a:r>
              <a:rPr lang="en-US" dirty="0"/>
              <a:t>like Price-to-Earnings ratio or Market value-to-book </a:t>
            </a:r>
            <a:r>
              <a:rPr lang="en-US" dirty="0" smtClean="0"/>
              <a:t>value of equity  </a:t>
            </a:r>
            <a:endParaRPr lang="en-US" dirty="0"/>
          </a:p>
        </p:txBody>
      </p:sp>
      <p:sp>
        <p:nvSpPr>
          <p:cNvPr id="4" name="Date Placeholder 3"/>
          <p:cNvSpPr>
            <a:spLocks noGrp="1"/>
          </p:cNvSpPr>
          <p:nvPr>
            <p:ph type="dt" sz="half" idx="10"/>
          </p:nvPr>
        </p:nvSpPr>
        <p:spPr/>
        <p:txBody>
          <a:bodyPr/>
          <a:lstStyle/>
          <a:p>
            <a:fld id="{59BA002E-8D53-6441-B692-339E4509C4B7}" type="datetime1">
              <a:rPr lang="en-IN" smtClean="0"/>
              <a:t>27/05/14</a:t>
            </a:fld>
            <a:endParaRPr lang="en-US"/>
          </a:p>
        </p:txBody>
      </p:sp>
      <p:sp>
        <p:nvSpPr>
          <p:cNvPr id="5" name="Slide Number Placeholder 4"/>
          <p:cNvSpPr>
            <a:spLocks noGrp="1"/>
          </p:cNvSpPr>
          <p:nvPr>
            <p:ph type="sldNum" sz="quarter" idx="12"/>
          </p:nvPr>
        </p:nvSpPr>
        <p:spPr/>
        <p:txBody>
          <a:bodyPr/>
          <a:lstStyle/>
          <a:p>
            <a:fld id="{29631999-94D7-9E43-BF9B-1962B39BFE76}" type="slidenum">
              <a:rPr lang="en-US" smtClean="0"/>
              <a:t>35</a:t>
            </a:fld>
            <a:endParaRPr lang="en-US"/>
          </a:p>
        </p:txBody>
      </p:sp>
    </p:spTree>
    <p:extLst>
      <p:ext uri="{BB962C8B-B14F-4D97-AF65-F5344CB8AC3E}">
        <p14:creationId xmlns:p14="http://schemas.microsoft.com/office/powerpoint/2010/main" val="29252503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Valuation approaches:</a:t>
            </a:r>
            <a:br>
              <a:rPr lang="en-US" dirty="0" smtClean="0"/>
            </a:br>
            <a:r>
              <a:rPr lang="en-US" dirty="0" smtClean="0"/>
              <a:t>Income Approach</a:t>
            </a:r>
            <a:endParaRPr lang="en-US" dirty="0"/>
          </a:p>
        </p:txBody>
      </p:sp>
      <p:sp>
        <p:nvSpPr>
          <p:cNvPr id="3" name="Content Placeholder 2"/>
          <p:cNvSpPr>
            <a:spLocks noGrp="1"/>
          </p:cNvSpPr>
          <p:nvPr>
            <p:ph idx="1"/>
          </p:nvPr>
        </p:nvSpPr>
        <p:spPr/>
        <p:txBody>
          <a:bodyPr/>
          <a:lstStyle/>
          <a:p>
            <a:r>
              <a:rPr lang="en-US" dirty="0"/>
              <a:t>The income approach provides an indication of value by converting future cash flows to a single current capital value.</a:t>
            </a:r>
          </a:p>
          <a:p>
            <a:pPr marL="36576" indent="0">
              <a:buNone/>
            </a:pPr>
            <a:endParaRPr lang="en-US" dirty="0"/>
          </a:p>
        </p:txBody>
      </p:sp>
      <p:sp>
        <p:nvSpPr>
          <p:cNvPr id="4" name="Date Placeholder 3"/>
          <p:cNvSpPr>
            <a:spLocks noGrp="1"/>
          </p:cNvSpPr>
          <p:nvPr>
            <p:ph type="dt" sz="half" idx="10"/>
          </p:nvPr>
        </p:nvSpPr>
        <p:spPr/>
        <p:txBody>
          <a:bodyPr/>
          <a:lstStyle/>
          <a:p>
            <a:fld id="{59BA002E-8D53-6441-B692-339E4509C4B7}" type="datetime1">
              <a:rPr lang="en-IN" smtClean="0"/>
              <a:t>27/05/14</a:t>
            </a:fld>
            <a:endParaRPr lang="en-US"/>
          </a:p>
        </p:txBody>
      </p:sp>
      <p:sp>
        <p:nvSpPr>
          <p:cNvPr id="5" name="Slide Number Placeholder 4"/>
          <p:cNvSpPr>
            <a:spLocks noGrp="1"/>
          </p:cNvSpPr>
          <p:nvPr>
            <p:ph type="sldNum" sz="quarter" idx="12"/>
          </p:nvPr>
        </p:nvSpPr>
        <p:spPr/>
        <p:txBody>
          <a:bodyPr/>
          <a:lstStyle/>
          <a:p>
            <a:fld id="{29631999-94D7-9E43-BF9B-1962B39BFE76}" type="slidenum">
              <a:rPr lang="en-US" smtClean="0"/>
              <a:t>36</a:t>
            </a:fld>
            <a:endParaRPr lang="en-US"/>
          </a:p>
        </p:txBody>
      </p:sp>
    </p:spTree>
    <p:extLst>
      <p:ext uri="{BB962C8B-B14F-4D97-AF65-F5344CB8AC3E}">
        <p14:creationId xmlns:p14="http://schemas.microsoft.com/office/powerpoint/2010/main" val="22822563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Income Approach</a:t>
            </a:r>
            <a:br>
              <a:rPr lang="en-US" dirty="0" smtClean="0"/>
            </a:br>
            <a:r>
              <a:rPr lang="en-US" dirty="0" smtClean="0"/>
              <a:t>Variants</a:t>
            </a:r>
            <a:endParaRPr lang="en-US" dirty="0"/>
          </a:p>
        </p:txBody>
      </p:sp>
      <p:sp>
        <p:nvSpPr>
          <p:cNvPr id="3" name="Content Placeholder 2"/>
          <p:cNvSpPr>
            <a:spLocks noGrp="1"/>
          </p:cNvSpPr>
          <p:nvPr>
            <p:ph idx="1"/>
          </p:nvPr>
        </p:nvSpPr>
        <p:spPr/>
        <p:txBody>
          <a:bodyPr/>
          <a:lstStyle/>
          <a:p>
            <a:r>
              <a:rPr lang="en-US" dirty="0"/>
              <a:t>I</a:t>
            </a:r>
            <a:r>
              <a:rPr lang="en-US" dirty="0" smtClean="0"/>
              <a:t>ncome </a:t>
            </a:r>
            <a:r>
              <a:rPr lang="en-US" dirty="0"/>
              <a:t>capitalisation </a:t>
            </a:r>
            <a:r>
              <a:rPr lang="en-US" dirty="0" smtClean="0"/>
              <a:t>method </a:t>
            </a:r>
          </a:p>
          <a:p>
            <a:pPr lvl="1"/>
            <a:r>
              <a:rPr lang="en-US" dirty="0"/>
              <a:t>A</a:t>
            </a:r>
            <a:r>
              <a:rPr lang="en-US" dirty="0" smtClean="0"/>
              <a:t>n </a:t>
            </a:r>
            <a:r>
              <a:rPr lang="en-US" dirty="0"/>
              <a:t>all-risks or overall capitalisation rate is applied to a representative single period income.</a:t>
            </a:r>
            <a:r>
              <a:rPr lang="en-US" dirty="0"/>
              <a:t> </a:t>
            </a:r>
            <a:endParaRPr lang="en-US" dirty="0" smtClean="0"/>
          </a:p>
          <a:p>
            <a:r>
              <a:rPr lang="en-US" dirty="0"/>
              <a:t>D</a:t>
            </a:r>
            <a:r>
              <a:rPr lang="en-US" dirty="0" smtClean="0"/>
              <a:t>iscounted </a:t>
            </a:r>
            <a:r>
              <a:rPr lang="en-US" dirty="0"/>
              <a:t>cash flow (DCF) </a:t>
            </a:r>
            <a:r>
              <a:rPr lang="en-US" dirty="0" smtClean="0"/>
              <a:t>method </a:t>
            </a:r>
            <a:endParaRPr lang="en-US" dirty="0"/>
          </a:p>
          <a:p>
            <a:pPr lvl="1"/>
            <a:r>
              <a:rPr lang="en-US" dirty="0" smtClean="0"/>
              <a:t>A </a:t>
            </a:r>
            <a:r>
              <a:rPr lang="en-US" dirty="0"/>
              <a:t>discount rate is applied to a series of cash flows for future periods to discount them to a present value.</a:t>
            </a:r>
            <a:r>
              <a:rPr lang="en-US" dirty="0"/>
              <a:t> </a:t>
            </a:r>
          </a:p>
        </p:txBody>
      </p:sp>
      <p:sp>
        <p:nvSpPr>
          <p:cNvPr id="4" name="Date Placeholder 3"/>
          <p:cNvSpPr>
            <a:spLocks noGrp="1"/>
          </p:cNvSpPr>
          <p:nvPr>
            <p:ph type="dt" sz="half" idx="10"/>
          </p:nvPr>
        </p:nvSpPr>
        <p:spPr/>
        <p:txBody>
          <a:bodyPr/>
          <a:lstStyle/>
          <a:p>
            <a:fld id="{59BA002E-8D53-6441-B692-339E4509C4B7}" type="datetime1">
              <a:rPr lang="en-IN" smtClean="0"/>
              <a:t>27/05/14</a:t>
            </a:fld>
            <a:endParaRPr lang="en-US"/>
          </a:p>
        </p:txBody>
      </p:sp>
      <p:sp>
        <p:nvSpPr>
          <p:cNvPr id="5" name="Slide Number Placeholder 4"/>
          <p:cNvSpPr>
            <a:spLocks noGrp="1"/>
          </p:cNvSpPr>
          <p:nvPr>
            <p:ph type="sldNum" sz="quarter" idx="12"/>
          </p:nvPr>
        </p:nvSpPr>
        <p:spPr/>
        <p:txBody>
          <a:bodyPr/>
          <a:lstStyle/>
          <a:p>
            <a:fld id="{29631999-94D7-9E43-BF9B-1962B39BFE76}" type="slidenum">
              <a:rPr lang="en-US" smtClean="0"/>
              <a:t>37</a:t>
            </a:fld>
            <a:endParaRPr lang="en-US"/>
          </a:p>
        </p:txBody>
      </p:sp>
    </p:spTree>
    <p:extLst>
      <p:ext uri="{BB962C8B-B14F-4D97-AF65-F5344CB8AC3E}">
        <p14:creationId xmlns:p14="http://schemas.microsoft.com/office/powerpoint/2010/main" val="1903364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Income Approach</a:t>
            </a:r>
            <a:br>
              <a:rPr lang="en-US" dirty="0"/>
            </a:br>
            <a:r>
              <a:rPr lang="en-US" dirty="0" smtClean="0"/>
              <a:t>Variants (Contd.)</a:t>
            </a:r>
            <a:endParaRPr lang="en-US" dirty="0"/>
          </a:p>
        </p:txBody>
      </p:sp>
      <p:sp>
        <p:nvSpPr>
          <p:cNvPr id="3" name="Content Placeholder 2"/>
          <p:cNvSpPr>
            <a:spLocks noGrp="1"/>
          </p:cNvSpPr>
          <p:nvPr>
            <p:ph idx="1"/>
          </p:nvPr>
        </p:nvSpPr>
        <p:spPr/>
        <p:txBody>
          <a:bodyPr/>
          <a:lstStyle/>
          <a:p>
            <a:r>
              <a:rPr lang="en-US" dirty="0"/>
              <a:t>O</a:t>
            </a:r>
            <a:r>
              <a:rPr lang="en-US" dirty="0" smtClean="0"/>
              <a:t>ption </a:t>
            </a:r>
            <a:r>
              <a:rPr lang="en-US" dirty="0"/>
              <a:t>pricing </a:t>
            </a:r>
            <a:r>
              <a:rPr lang="en-US" dirty="0" smtClean="0"/>
              <a:t>models </a:t>
            </a:r>
          </a:p>
          <a:p>
            <a:pPr lvl="1"/>
            <a:r>
              <a:rPr lang="en-US" dirty="0" smtClean="0"/>
              <a:t>It is used to </a:t>
            </a:r>
            <a:r>
              <a:rPr lang="en-US" dirty="0"/>
              <a:t>estimate the value of financial assets and liabilities, contingent assets and natural resources.</a:t>
            </a:r>
          </a:p>
          <a:p>
            <a:endParaRPr lang="en-US" dirty="0"/>
          </a:p>
        </p:txBody>
      </p:sp>
      <p:sp>
        <p:nvSpPr>
          <p:cNvPr id="4" name="Date Placeholder 3"/>
          <p:cNvSpPr>
            <a:spLocks noGrp="1"/>
          </p:cNvSpPr>
          <p:nvPr>
            <p:ph type="dt" sz="half" idx="10"/>
          </p:nvPr>
        </p:nvSpPr>
        <p:spPr/>
        <p:txBody>
          <a:bodyPr/>
          <a:lstStyle/>
          <a:p>
            <a:fld id="{59BA002E-8D53-6441-B692-339E4509C4B7}" type="datetime1">
              <a:rPr lang="en-IN" smtClean="0"/>
              <a:t>27/05/14</a:t>
            </a:fld>
            <a:endParaRPr lang="en-US"/>
          </a:p>
        </p:txBody>
      </p:sp>
      <p:sp>
        <p:nvSpPr>
          <p:cNvPr id="5" name="Slide Number Placeholder 4"/>
          <p:cNvSpPr>
            <a:spLocks noGrp="1"/>
          </p:cNvSpPr>
          <p:nvPr>
            <p:ph type="sldNum" sz="quarter" idx="12"/>
          </p:nvPr>
        </p:nvSpPr>
        <p:spPr/>
        <p:txBody>
          <a:bodyPr/>
          <a:lstStyle/>
          <a:p>
            <a:fld id="{29631999-94D7-9E43-BF9B-1962B39BFE76}" type="slidenum">
              <a:rPr lang="en-US" smtClean="0"/>
              <a:t>38</a:t>
            </a:fld>
            <a:endParaRPr lang="en-US"/>
          </a:p>
        </p:txBody>
      </p:sp>
    </p:spTree>
    <p:extLst>
      <p:ext uri="{BB962C8B-B14F-4D97-AF65-F5344CB8AC3E}">
        <p14:creationId xmlns:p14="http://schemas.microsoft.com/office/powerpoint/2010/main" val="31244041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Valuation Approaches</a:t>
            </a:r>
            <a:br>
              <a:rPr lang="en-US" dirty="0" smtClean="0"/>
            </a:br>
            <a:r>
              <a:rPr lang="en-US" dirty="0" smtClean="0"/>
              <a:t>Cost Approach</a:t>
            </a:r>
            <a:endParaRPr lang="en-US" dirty="0"/>
          </a:p>
        </p:txBody>
      </p:sp>
      <p:sp>
        <p:nvSpPr>
          <p:cNvPr id="3" name="Content Placeholder 2"/>
          <p:cNvSpPr>
            <a:spLocks noGrp="1"/>
          </p:cNvSpPr>
          <p:nvPr>
            <p:ph idx="1"/>
          </p:nvPr>
        </p:nvSpPr>
        <p:spPr/>
        <p:txBody>
          <a:bodyPr/>
          <a:lstStyle/>
          <a:p>
            <a:r>
              <a:rPr lang="en-US" dirty="0"/>
              <a:t>The cost approach provides an indication of value using the economic principles that a buyer will pay no more for an asset than the cost to obtain an asset of equal utility, whether by purchase or by construction.</a:t>
            </a:r>
          </a:p>
          <a:p>
            <a:pPr marL="36576" indent="0">
              <a:buNone/>
            </a:pPr>
            <a:endParaRPr lang="en-US" dirty="0"/>
          </a:p>
        </p:txBody>
      </p:sp>
      <p:sp>
        <p:nvSpPr>
          <p:cNvPr id="4" name="Date Placeholder 3"/>
          <p:cNvSpPr>
            <a:spLocks noGrp="1"/>
          </p:cNvSpPr>
          <p:nvPr>
            <p:ph type="dt" sz="half" idx="10"/>
          </p:nvPr>
        </p:nvSpPr>
        <p:spPr/>
        <p:txBody>
          <a:bodyPr/>
          <a:lstStyle/>
          <a:p>
            <a:fld id="{59BA002E-8D53-6441-B692-339E4509C4B7}" type="datetime1">
              <a:rPr lang="en-IN" smtClean="0"/>
              <a:t>27/05/14</a:t>
            </a:fld>
            <a:endParaRPr lang="en-US"/>
          </a:p>
        </p:txBody>
      </p:sp>
      <p:sp>
        <p:nvSpPr>
          <p:cNvPr id="5" name="Slide Number Placeholder 4"/>
          <p:cNvSpPr>
            <a:spLocks noGrp="1"/>
          </p:cNvSpPr>
          <p:nvPr>
            <p:ph type="sldNum" sz="quarter" idx="12"/>
          </p:nvPr>
        </p:nvSpPr>
        <p:spPr/>
        <p:txBody>
          <a:bodyPr/>
          <a:lstStyle/>
          <a:p>
            <a:fld id="{29631999-94D7-9E43-BF9B-1962B39BFE76}" type="slidenum">
              <a:rPr lang="en-US" smtClean="0"/>
              <a:t>39</a:t>
            </a:fld>
            <a:endParaRPr lang="en-US"/>
          </a:p>
        </p:txBody>
      </p:sp>
    </p:spTree>
    <p:extLst>
      <p:ext uri="{BB962C8B-B14F-4D97-AF65-F5344CB8AC3E}">
        <p14:creationId xmlns:p14="http://schemas.microsoft.com/office/powerpoint/2010/main" val="818224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Reasonability of Assumptions</a:t>
            </a:r>
            <a:endParaRPr lang="en-US" dirty="0"/>
          </a:p>
        </p:txBody>
      </p:sp>
      <p:sp>
        <p:nvSpPr>
          <p:cNvPr id="3" name="Content Placeholder 2"/>
          <p:cNvSpPr>
            <a:spLocks noGrp="1"/>
          </p:cNvSpPr>
          <p:nvPr>
            <p:ph idx="1"/>
          </p:nvPr>
        </p:nvSpPr>
        <p:spPr/>
        <p:txBody>
          <a:bodyPr/>
          <a:lstStyle/>
          <a:p>
            <a:r>
              <a:rPr lang="en-US" dirty="0"/>
              <a:t>The accuracy of the estimate does not depend on the sophistication of the valuation model. </a:t>
            </a:r>
            <a:endParaRPr lang="en-US" dirty="0" smtClean="0"/>
          </a:p>
          <a:p>
            <a:r>
              <a:rPr lang="en-US" dirty="0" smtClean="0"/>
              <a:t>Rather</a:t>
            </a:r>
            <a:r>
              <a:rPr lang="en-US" dirty="0"/>
              <a:t>, it depends on the reasonability of assumptions plugged in the valuation model. </a:t>
            </a:r>
          </a:p>
        </p:txBody>
      </p:sp>
      <p:sp>
        <p:nvSpPr>
          <p:cNvPr id="4" name="Date Placeholder 3"/>
          <p:cNvSpPr>
            <a:spLocks noGrp="1"/>
          </p:cNvSpPr>
          <p:nvPr>
            <p:ph type="dt" sz="half" idx="10"/>
          </p:nvPr>
        </p:nvSpPr>
        <p:spPr/>
        <p:txBody>
          <a:bodyPr/>
          <a:lstStyle/>
          <a:p>
            <a:fld id="{FEAB6FD9-DC74-A14F-8A6B-982F789E7509}" type="datetime1">
              <a:rPr lang="en-IN" smtClean="0"/>
              <a:t>27/05/14</a:t>
            </a:fld>
            <a:endParaRPr lang="en-US"/>
          </a:p>
        </p:txBody>
      </p:sp>
      <p:sp>
        <p:nvSpPr>
          <p:cNvPr id="5" name="Slide Number Placeholder 4"/>
          <p:cNvSpPr>
            <a:spLocks noGrp="1"/>
          </p:cNvSpPr>
          <p:nvPr>
            <p:ph type="sldNum" sz="quarter" idx="12"/>
          </p:nvPr>
        </p:nvSpPr>
        <p:spPr/>
        <p:txBody>
          <a:bodyPr/>
          <a:lstStyle/>
          <a:p>
            <a:fld id="{29631999-94D7-9E43-BF9B-1962B39BFE76}" type="slidenum">
              <a:rPr lang="en-US" smtClean="0"/>
              <a:t>4</a:t>
            </a:fld>
            <a:endParaRPr lang="en-US"/>
          </a:p>
        </p:txBody>
      </p:sp>
    </p:spTree>
    <p:extLst>
      <p:ext uri="{BB962C8B-B14F-4D97-AF65-F5344CB8AC3E}">
        <p14:creationId xmlns:p14="http://schemas.microsoft.com/office/powerpoint/2010/main" val="101101145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Valuation Approaches</a:t>
            </a:r>
            <a:br>
              <a:rPr lang="en-US" dirty="0"/>
            </a:br>
            <a:r>
              <a:rPr lang="en-US" dirty="0"/>
              <a:t>Cost </a:t>
            </a:r>
            <a:r>
              <a:rPr lang="en-US" dirty="0" smtClean="0"/>
              <a:t>Approach (Contd.)</a:t>
            </a:r>
            <a:endParaRPr lang="en-US" dirty="0"/>
          </a:p>
        </p:txBody>
      </p:sp>
      <p:sp>
        <p:nvSpPr>
          <p:cNvPr id="3" name="Content Placeholder 2"/>
          <p:cNvSpPr>
            <a:spLocks noGrp="1"/>
          </p:cNvSpPr>
          <p:nvPr>
            <p:ph idx="1"/>
          </p:nvPr>
        </p:nvSpPr>
        <p:spPr/>
        <p:txBody>
          <a:bodyPr/>
          <a:lstStyle/>
          <a:p>
            <a:r>
              <a:rPr lang="en-US" dirty="0"/>
              <a:t>The key </a:t>
            </a:r>
            <a:r>
              <a:rPr lang="en-US" dirty="0" smtClean="0"/>
              <a:t>challenge </a:t>
            </a:r>
            <a:r>
              <a:rPr lang="en-US" dirty="0"/>
              <a:t>in estimating the value of a business using the cost approach </a:t>
            </a:r>
            <a:r>
              <a:rPr lang="en-US" dirty="0" smtClean="0"/>
              <a:t>is: </a:t>
            </a:r>
          </a:p>
          <a:p>
            <a:pPr lvl="1"/>
            <a:r>
              <a:rPr lang="en-US" dirty="0"/>
              <a:t>T</a:t>
            </a:r>
            <a:r>
              <a:rPr lang="en-US" dirty="0" smtClean="0"/>
              <a:t>o </a:t>
            </a:r>
            <a:r>
              <a:rPr lang="en-US" dirty="0"/>
              <a:t>decide what assets and liabilities are to be included to estimate the value and </a:t>
            </a:r>
            <a:endParaRPr lang="en-US" dirty="0" smtClean="0"/>
          </a:p>
          <a:p>
            <a:pPr lvl="1"/>
            <a:r>
              <a:rPr lang="en-US" dirty="0"/>
              <a:t>W</a:t>
            </a:r>
            <a:r>
              <a:rPr lang="en-US" dirty="0" smtClean="0"/>
              <a:t>hat </a:t>
            </a:r>
            <a:r>
              <a:rPr lang="en-US" dirty="0"/>
              <a:t>standard should be use to measure their value. </a:t>
            </a:r>
            <a:endParaRPr lang="en-US" dirty="0"/>
          </a:p>
        </p:txBody>
      </p:sp>
      <p:sp>
        <p:nvSpPr>
          <p:cNvPr id="4" name="Date Placeholder 3"/>
          <p:cNvSpPr>
            <a:spLocks noGrp="1"/>
          </p:cNvSpPr>
          <p:nvPr>
            <p:ph type="dt" sz="half" idx="10"/>
          </p:nvPr>
        </p:nvSpPr>
        <p:spPr/>
        <p:txBody>
          <a:bodyPr/>
          <a:lstStyle/>
          <a:p>
            <a:fld id="{59BA002E-8D53-6441-B692-339E4509C4B7}" type="datetime1">
              <a:rPr lang="en-IN" smtClean="0"/>
              <a:t>27/05/14</a:t>
            </a:fld>
            <a:endParaRPr lang="en-US"/>
          </a:p>
        </p:txBody>
      </p:sp>
      <p:sp>
        <p:nvSpPr>
          <p:cNvPr id="5" name="Slide Number Placeholder 4"/>
          <p:cNvSpPr>
            <a:spLocks noGrp="1"/>
          </p:cNvSpPr>
          <p:nvPr>
            <p:ph type="sldNum" sz="quarter" idx="12"/>
          </p:nvPr>
        </p:nvSpPr>
        <p:spPr/>
        <p:txBody>
          <a:bodyPr/>
          <a:lstStyle/>
          <a:p>
            <a:fld id="{29631999-94D7-9E43-BF9B-1962B39BFE76}" type="slidenum">
              <a:rPr lang="en-US" smtClean="0"/>
              <a:t>40</a:t>
            </a:fld>
            <a:endParaRPr lang="en-US"/>
          </a:p>
        </p:txBody>
      </p:sp>
    </p:spTree>
    <p:extLst>
      <p:ext uri="{BB962C8B-B14F-4D97-AF65-F5344CB8AC3E}">
        <p14:creationId xmlns:p14="http://schemas.microsoft.com/office/powerpoint/2010/main" val="14050564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Valuation Premises</a:t>
            </a:r>
            <a:endParaRPr lang="en-US" dirty="0"/>
          </a:p>
        </p:txBody>
      </p:sp>
      <p:sp>
        <p:nvSpPr>
          <p:cNvPr id="3" name="Content Placeholder 2"/>
          <p:cNvSpPr>
            <a:spLocks noGrp="1"/>
          </p:cNvSpPr>
          <p:nvPr>
            <p:ph idx="1"/>
          </p:nvPr>
        </p:nvSpPr>
        <p:spPr/>
        <p:txBody>
          <a:bodyPr/>
          <a:lstStyle/>
          <a:p>
            <a:r>
              <a:rPr lang="en-US" dirty="0" smtClean="0"/>
              <a:t>Going concern basis</a:t>
            </a:r>
          </a:p>
          <a:p>
            <a:r>
              <a:rPr lang="en-US" dirty="0" smtClean="0"/>
              <a:t>Liquidation basis</a:t>
            </a:r>
            <a:endParaRPr lang="en-US" dirty="0"/>
          </a:p>
        </p:txBody>
      </p:sp>
      <p:sp>
        <p:nvSpPr>
          <p:cNvPr id="4" name="Date Placeholder 3"/>
          <p:cNvSpPr>
            <a:spLocks noGrp="1"/>
          </p:cNvSpPr>
          <p:nvPr>
            <p:ph type="dt" sz="half" idx="10"/>
          </p:nvPr>
        </p:nvSpPr>
        <p:spPr/>
        <p:txBody>
          <a:bodyPr/>
          <a:lstStyle/>
          <a:p>
            <a:fld id="{59BA002E-8D53-6441-B692-339E4509C4B7}" type="datetime1">
              <a:rPr lang="en-IN" smtClean="0"/>
              <a:t>27/05/14</a:t>
            </a:fld>
            <a:endParaRPr lang="en-US"/>
          </a:p>
        </p:txBody>
      </p:sp>
      <p:sp>
        <p:nvSpPr>
          <p:cNvPr id="5" name="Slide Number Placeholder 4"/>
          <p:cNvSpPr>
            <a:spLocks noGrp="1"/>
          </p:cNvSpPr>
          <p:nvPr>
            <p:ph type="sldNum" sz="quarter" idx="12"/>
          </p:nvPr>
        </p:nvSpPr>
        <p:spPr/>
        <p:txBody>
          <a:bodyPr/>
          <a:lstStyle/>
          <a:p>
            <a:fld id="{29631999-94D7-9E43-BF9B-1962B39BFE76}" type="slidenum">
              <a:rPr lang="en-US" smtClean="0"/>
              <a:t>41</a:t>
            </a:fld>
            <a:endParaRPr lang="en-US"/>
          </a:p>
        </p:txBody>
      </p:sp>
    </p:spTree>
    <p:extLst>
      <p:ext uri="{BB962C8B-B14F-4D97-AF65-F5344CB8AC3E}">
        <p14:creationId xmlns:p14="http://schemas.microsoft.com/office/powerpoint/2010/main" val="27032607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19"/>
            <a:ext cx="7470648" cy="5323407"/>
          </a:xfrm>
        </p:spPr>
        <p:txBody>
          <a:bodyPr>
            <a:normAutofit/>
          </a:bodyPr>
          <a:lstStyle/>
          <a:p>
            <a:pPr algn="ctr"/>
            <a:r>
              <a:rPr lang="en-US" dirty="0" smtClean="0"/>
              <a:t/>
            </a:r>
            <a:br>
              <a:rPr lang="en-US" dirty="0" smtClean="0"/>
            </a:br>
            <a:r>
              <a:rPr lang="en-US" dirty="0" smtClean="0"/>
              <a:t>THANKS</a:t>
            </a:r>
            <a:endParaRPr lang="en-US" dirty="0"/>
          </a:p>
        </p:txBody>
      </p:sp>
      <p:sp>
        <p:nvSpPr>
          <p:cNvPr id="3" name="Date Placeholder 2"/>
          <p:cNvSpPr>
            <a:spLocks noGrp="1"/>
          </p:cNvSpPr>
          <p:nvPr>
            <p:ph type="dt" sz="half" idx="10"/>
          </p:nvPr>
        </p:nvSpPr>
        <p:spPr/>
        <p:txBody>
          <a:bodyPr/>
          <a:lstStyle/>
          <a:p>
            <a:fld id="{398B0370-E162-014F-A086-F178C72ED015}" type="datetime1">
              <a:rPr lang="en-IN" smtClean="0"/>
              <a:t>27/05/14</a:t>
            </a:fld>
            <a:endParaRPr lang="en-US"/>
          </a:p>
        </p:txBody>
      </p:sp>
      <p:sp>
        <p:nvSpPr>
          <p:cNvPr id="4" name="Slide Number Placeholder 3"/>
          <p:cNvSpPr>
            <a:spLocks noGrp="1"/>
          </p:cNvSpPr>
          <p:nvPr>
            <p:ph type="sldNum" sz="quarter" idx="11"/>
          </p:nvPr>
        </p:nvSpPr>
        <p:spPr/>
        <p:txBody>
          <a:bodyPr/>
          <a:lstStyle/>
          <a:p>
            <a:fld id="{29631999-94D7-9E43-BF9B-1962B39BFE76}" type="slidenum">
              <a:rPr lang="en-US" smtClean="0"/>
              <a:t>42</a:t>
            </a:fld>
            <a:endParaRPr lang="en-US"/>
          </a:p>
        </p:txBody>
      </p:sp>
    </p:spTree>
    <p:extLst>
      <p:ext uri="{BB962C8B-B14F-4D97-AF65-F5344CB8AC3E}">
        <p14:creationId xmlns:p14="http://schemas.microsoft.com/office/powerpoint/2010/main" val="2311757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Reasonability of </a:t>
            </a:r>
            <a:r>
              <a:rPr lang="en-US" dirty="0" smtClean="0"/>
              <a:t>Assumptions (Contd.)</a:t>
            </a:r>
            <a:endParaRPr lang="en-US" dirty="0"/>
          </a:p>
        </p:txBody>
      </p:sp>
      <p:sp>
        <p:nvSpPr>
          <p:cNvPr id="3" name="Content Placeholder 2"/>
          <p:cNvSpPr>
            <a:spLocks noGrp="1"/>
          </p:cNvSpPr>
          <p:nvPr>
            <p:ph idx="1"/>
          </p:nvPr>
        </p:nvSpPr>
        <p:spPr/>
        <p:txBody>
          <a:bodyPr/>
          <a:lstStyle/>
          <a:p>
            <a:r>
              <a:rPr lang="en-US" dirty="0"/>
              <a:t>The valuer </a:t>
            </a:r>
            <a:endParaRPr lang="en-US" dirty="0" smtClean="0"/>
          </a:p>
          <a:p>
            <a:pPr lvl="1"/>
            <a:r>
              <a:rPr lang="en-US" dirty="0" smtClean="0"/>
              <a:t>develops </a:t>
            </a:r>
            <a:r>
              <a:rPr lang="en-US" dirty="0"/>
              <a:t>perceptions about the future, </a:t>
            </a:r>
            <a:endParaRPr lang="en-US" dirty="0" smtClean="0"/>
          </a:p>
          <a:p>
            <a:pPr lvl="1"/>
            <a:r>
              <a:rPr lang="en-US" dirty="0" smtClean="0"/>
              <a:t>makes </a:t>
            </a:r>
            <a:r>
              <a:rPr lang="en-US" dirty="0"/>
              <a:t>necessary assumptions, </a:t>
            </a:r>
            <a:endParaRPr lang="en-US" dirty="0" smtClean="0"/>
          </a:p>
          <a:p>
            <a:pPr lvl="1"/>
            <a:r>
              <a:rPr lang="en-US" dirty="0" smtClean="0"/>
              <a:t>estimates </a:t>
            </a:r>
            <a:r>
              <a:rPr lang="en-US" dirty="0"/>
              <a:t>the amount, timing and risk of cash flows that the asset expects to generate in future </a:t>
            </a:r>
            <a:endParaRPr lang="en-US" dirty="0" smtClean="0"/>
          </a:p>
          <a:p>
            <a:r>
              <a:rPr lang="en-US" dirty="0"/>
              <a:t>None can estimate value with precision. </a:t>
            </a:r>
          </a:p>
        </p:txBody>
      </p:sp>
      <p:sp>
        <p:nvSpPr>
          <p:cNvPr id="4" name="Date Placeholder 3"/>
          <p:cNvSpPr>
            <a:spLocks noGrp="1"/>
          </p:cNvSpPr>
          <p:nvPr>
            <p:ph type="dt" sz="half" idx="10"/>
          </p:nvPr>
        </p:nvSpPr>
        <p:spPr/>
        <p:txBody>
          <a:bodyPr/>
          <a:lstStyle/>
          <a:p>
            <a:fld id="{3128A99E-F145-CB45-AB4B-CC9F3CDFF40B}" type="datetime1">
              <a:rPr lang="en-IN" smtClean="0"/>
              <a:t>27/05/14</a:t>
            </a:fld>
            <a:endParaRPr lang="en-US"/>
          </a:p>
        </p:txBody>
      </p:sp>
      <p:sp>
        <p:nvSpPr>
          <p:cNvPr id="5" name="Slide Number Placeholder 4"/>
          <p:cNvSpPr>
            <a:spLocks noGrp="1"/>
          </p:cNvSpPr>
          <p:nvPr>
            <p:ph type="sldNum" sz="quarter" idx="12"/>
          </p:nvPr>
        </p:nvSpPr>
        <p:spPr/>
        <p:txBody>
          <a:bodyPr/>
          <a:lstStyle/>
          <a:p>
            <a:fld id="{29631999-94D7-9E43-BF9B-1962B39BFE76}" type="slidenum">
              <a:rPr lang="en-US" smtClean="0"/>
              <a:t>5</a:t>
            </a:fld>
            <a:endParaRPr lang="en-US"/>
          </a:p>
        </p:txBody>
      </p:sp>
    </p:spTree>
    <p:extLst>
      <p:ext uri="{BB962C8B-B14F-4D97-AF65-F5344CB8AC3E}">
        <p14:creationId xmlns:p14="http://schemas.microsoft.com/office/powerpoint/2010/main" val="742550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Reasonability of Assumptions (Contd.)</a:t>
            </a:r>
          </a:p>
        </p:txBody>
      </p:sp>
      <p:sp>
        <p:nvSpPr>
          <p:cNvPr id="3" name="Content Placeholder 2"/>
          <p:cNvSpPr>
            <a:spLocks noGrp="1"/>
          </p:cNvSpPr>
          <p:nvPr>
            <p:ph idx="1"/>
          </p:nvPr>
        </p:nvSpPr>
        <p:spPr/>
        <p:txBody>
          <a:bodyPr>
            <a:normAutofit/>
          </a:bodyPr>
          <a:lstStyle/>
          <a:p>
            <a:r>
              <a:rPr lang="en-US" dirty="0"/>
              <a:t>Valuers never use a particular method of valuation. </a:t>
            </a:r>
            <a:endParaRPr lang="en-US" dirty="0" smtClean="0"/>
          </a:p>
          <a:p>
            <a:r>
              <a:rPr lang="en-US" dirty="0" smtClean="0"/>
              <a:t>They </a:t>
            </a:r>
            <a:r>
              <a:rPr lang="en-US" dirty="0"/>
              <a:t>use different methods to check the reality, that is, the reasonableness of assumptions. </a:t>
            </a:r>
            <a:endParaRPr lang="en-US" dirty="0" smtClean="0"/>
          </a:p>
          <a:p>
            <a:r>
              <a:rPr lang="en-US" dirty="0" smtClean="0"/>
              <a:t>However</a:t>
            </a:r>
            <a:r>
              <a:rPr lang="en-US" dirty="0"/>
              <a:t>, they select the principal method based on the valuation context, basis of valuation and standard of valuation. </a:t>
            </a:r>
            <a:endParaRPr lang="en-US" dirty="0" smtClean="0"/>
          </a:p>
        </p:txBody>
      </p:sp>
      <p:sp>
        <p:nvSpPr>
          <p:cNvPr id="4" name="Date Placeholder 3"/>
          <p:cNvSpPr>
            <a:spLocks noGrp="1"/>
          </p:cNvSpPr>
          <p:nvPr>
            <p:ph type="dt" sz="half" idx="10"/>
          </p:nvPr>
        </p:nvSpPr>
        <p:spPr/>
        <p:txBody>
          <a:bodyPr/>
          <a:lstStyle/>
          <a:p>
            <a:fld id="{6D9B76F5-CD38-1A45-9D0F-8C0499DEB032}" type="datetime1">
              <a:rPr lang="en-IN" smtClean="0"/>
              <a:t>27/05/14</a:t>
            </a:fld>
            <a:endParaRPr lang="en-US"/>
          </a:p>
        </p:txBody>
      </p:sp>
      <p:sp>
        <p:nvSpPr>
          <p:cNvPr id="5" name="Slide Number Placeholder 4"/>
          <p:cNvSpPr>
            <a:spLocks noGrp="1"/>
          </p:cNvSpPr>
          <p:nvPr>
            <p:ph type="sldNum" sz="quarter" idx="12"/>
          </p:nvPr>
        </p:nvSpPr>
        <p:spPr/>
        <p:txBody>
          <a:bodyPr/>
          <a:lstStyle/>
          <a:p>
            <a:fld id="{29631999-94D7-9E43-BF9B-1962B39BFE76}" type="slidenum">
              <a:rPr lang="en-US" smtClean="0"/>
              <a:t>6</a:t>
            </a:fld>
            <a:endParaRPr lang="en-US"/>
          </a:p>
        </p:txBody>
      </p:sp>
    </p:spTree>
    <p:extLst>
      <p:ext uri="{BB962C8B-B14F-4D97-AF65-F5344CB8AC3E}">
        <p14:creationId xmlns:p14="http://schemas.microsoft.com/office/powerpoint/2010/main" val="3340954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Reasonability of Assumptions (Contd.)</a:t>
            </a:r>
          </a:p>
        </p:txBody>
      </p:sp>
      <p:sp>
        <p:nvSpPr>
          <p:cNvPr id="3" name="Content Placeholder 2"/>
          <p:cNvSpPr>
            <a:spLocks noGrp="1"/>
          </p:cNvSpPr>
          <p:nvPr>
            <p:ph idx="1"/>
          </p:nvPr>
        </p:nvSpPr>
        <p:spPr/>
        <p:txBody>
          <a:bodyPr/>
          <a:lstStyle/>
          <a:p>
            <a:r>
              <a:rPr lang="en-US" dirty="0"/>
              <a:t>If, there is significant difference in the estimates arrived at using different methods, the valuer reviews his/her perception about the future and assumptions.</a:t>
            </a:r>
          </a:p>
          <a:p>
            <a:pPr marL="36576" indent="0">
              <a:buNone/>
            </a:pPr>
            <a:endParaRPr lang="en-US" dirty="0"/>
          </a:p>
        </p:txBody>
      </p:sp>
      <p:sp>
        <p:nvSpPr>
          <p:cNvPr id="4" name="Date Placeholder 3"/>
          <p:cNvSpPr>
            <a:spLocks noGrp="1"/>
          </p:cNvSpPr>
          <p:nvPr>
            <p:ph type="dt" sz="half" idx="10"/>
          </p:nvPr>
        </p:nvSpPr>
        <p:spPr/>
        <p:txBody>
          <a:bodyPr/>
          <a:lstStyle/>
          <a:p>
            <a:fld id="{5A690019-DAE9-064C-A0B5-BCBF7A6ED7A8}" type="datetime1">
              <a:rPr lang="en-IN" smtClean="0"/>
              <a:t>27/05/14</a:t>
            </a:fld>
            <a:endParaRPr lang="en-US"/>
          </a:p>
        </p:txBody>
      </p:sp>
      <p:sp>
        <p:nvSpPr>
          <p:cNvPr id="5" name="Slide Number Placeholder 4"/>
          <p:cNvSpPr>
            <a:spLocks noGrp="1"/>
          </p:cNvSpPr>
          <p:nvPr>
            <p:ph type="sldNum" sz="quarter" idx="12"/>
          </p:nvPr>
        </p:nvSpPr>
        <p:spPr/>
        <p:txBody>
          <a:bodyPr/>
          <a:lstStyle/>
          <a:p>
            <a:fld id="{29631999-94D7-9E43-BF9B-1962B39BFE76}" type="slidenum">
              <a:rPr lang="en-US" smtClean="0"/>
              <a:t>7</a:t>
            </a:fld>
            <a:endParaRPr lang="en-US"/>
          </a:p>
        </p:txBody>
      </p:sp>
    </p:spTree>
    <p:extLst>
      <p:ext uri="{BB962C8B-B14F-4D97-AF65-F5344CB8AC3E}">
        <p14:creationId xmlns:p14="http://schemas.microsoft.com/office/powerpoint/2010/main" val="4097755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Valuation Date</a:t>
            </a:r>
            <a:endParaRPr lang="en-US" dirty="0"/>
          </a:p>
        </p:txBody>
      </p:sp>
      <p:sp>
        <p:nvSpPr>
          <p:cNvPr id="3" name="Content Placeholder 2"/>
          <p:cNvSpPr>
            <a:spLocks noGrp="1"/>
          </p:cNvSpPr>
          <p:nvPr>
            <p:ph idx="1"/>
          </p:nvPr>
        </p:nvSpPr>
        <p:spPr/>
        <p:txBody>
          <a:bodyPr/>
          <a:lstStyle/>
          <a:p>
            <a:r>
              <a:rPr lang="en-US" dirty="0"/>
              <a:t>Valuation date is important in a valuation assignment. </a:t>
            </a:r>
            <a:endParaRPr lang="en-US" dirty="0" smtClean="0"/>
          </a:p>
          <a:p>
            <a:r>
              <a:rPr lang="en-US" dirty="0" smtClean="0"/>
              <a:t>The </a:t>
            </a:r>
            <a:r>
              <a:rPr lang="en-US" dirty="0"/>
              <a:t>estimated value or the estimated range within which the value is expected to lie is valid only at the valuation date. </a:t>
            </a:r>
          </a:p>
        </p:txBody>
      </p:sp>
      <p:sp>
        <p:nvSpPr>
          <p:cNvPr id="4" name="Date Placeholder 3"/>
          <p:cNvSpPr>
            <a:spLocks noGrp="1"/>
          </p:cNvSpPr>
          <p:nvPr>
            <p:ph type="dt" sz="half" idx="10"/>
          </p:nvPr>
        </p:nvSpPr>
        <p:spPr/>
        <p:txBody>
          <a:bodyPr/>
          <a:lstStyle/>
          <a:p>
            <a:fld id="{59BA002E-8D53-6441-B692-339E4509C4B7}" type="datetime1">
              <a:rPr lang="en-IN" smtClean="0"/>
              <a:t>27/05/14</a:t>
            </a:fld>
            <a:endParaRPr lang="en-US"/>
          </a:p>
        </p:txBody>
      </p:sp>
      <p:sp>
        <p:nvSpPr>
          <p:cNvPr id="5" name="Slide Number Placeholder 4"/>
          <p:cNvSpPr>
            <a:spLocks noGrp="1"/>
          </p:cNvSpPr>
          <p:nvPr>
            <p:ph type="sldNum" sz="quarter" idx="12"/>
          </p:nvPr>
        </p:nvSpPr>
        <p:spPr/>
        <p:txBody>
          <a:bodyPr/>
          <a:lstStyle/>
          <a:p>
            <a:fld id="{29631999-94D7-9E43-BF9B-1962B39BFE76}" type="slidenum">
              <a:rPr lang="en-US" smtClean="0"/>
              <a:t>8</a:t>
            </a:fld>
            <a:endParaRPr lang="en-US"/>
          </a:p>
        </p:txBody>
      </p:sp>
    </p:spTree>
    <p:extLst>
      <p:ext uri="{BB962C8B-B14F-4D97-AF65-F5344CB8AC3E}">
        <p14:creationId xmlns:p14="http://schemas.microsoft.com/office/powerpoint/2010/main" val="41861661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Value and Price</a:t>
            </a:r>
            <a:endParaRPr lang="en-US" dirty="0"/>
          </a:p>
        </p:txBody>
      </p:sp>
      <p:sp>
        <p:nvSpPr>
          <p:cNvPr id="3" name="Content Placeholder 2"/>
          <p:cNvSpPr>
            <a:spLocks noGrp="1"/>
          </p:cNvSpPr>
          <p:nvPr>
            <p:ph idx="1"/>
          </p:nvPr>
        </p:nvSpPr>
        <p:spPr/>
        <p:txBody>
          <a:bodyPr>
            <a:normAutofit/>
          </a:bodyPr>
          <a:lstStyle/>
          <a:p>
            <a:r>
              <a:rPr lang="en-US" dirty="0"/>
              <a:t>Value is not price. </a:t>
            </a:r>
            <a:endParaRPr lang="en-US" dirty="0" smtClean="0"/>
          </a:p>
          <a:p>
            <a:r>
              <a:rPr lang="en-US" dirty="0" smtClean="0"/>
              <a:t>Price </a:t>
            </a:r>
            <a:r>
              <a:rPr lang="en-US" dirty="0"/>
              <a:t>is a fact, while value is an opinion. </a:t>
            </a:r>
            <a:endParaRPr lang="en-US" dirty="0" smtClean="0"/>
          </a:p>
          <a:p>
            <a:r>
              <a:rPr lang="en-US" dirty="0" smtClean="0"/>
              <a:t>Price </a:t>
            </a:r>
            <a:r>
              <a:rPr lang="en-US" dirty="0"/>
              <a:t>is established based on the financial capabilities, motivation and interest of the parties entering into the transaction. </a:t>
            </a:r>
            <a:endParaRPr lang="en-US" dirty="0" smtClean="0"/>
          </a:p>
          <a:p>
            <a:r>
              <a:rPr lang="en-US" dirty="0" smtClean="0"/>
              <a:t>It </a:t>
            </a:r>
            <a:r>
              <a:rPr lang="en-US" dirty="0"/>
              <a:t>may or may not match the value assigned to the asset. </a:t>
            </a:r>
          </a:p>
          <a:p>
            <a:endParaRPr lang="en-US" dirty="0"/>
          </a:p>
        </p:txBody>
      </p:sp>
      <p:sp>
        <p:nvSpPr>
          <p:cNvPr id="4" name="Date Placeholder 3"/>
          <p:cNvSpPr>
            <a:spLocks noGrp="1"/>
          </p:cNvSpPr>
          <p:nvPr>
            <p:ph type="dt" sz="half" idx="10"/>
          </p:nvPr>
        </p:nvSpPr>
        <p:spPr/>
        <p:txBody>
          <a:bodyPr/>
          <a:lstStyle/>
          <a:p>
            <a:fld id="{59BA002E-8D53-6441-B692-339E4509C4B7}" type="datetime1">
              <a:rPr lang="en-IN" smtClean="0"/>
              <a:t>27/05/14</a:t>
            </a:fld>
            <a:endParaRPr lang="en-US"/>
          </a:p>
        </p:txBody>
      </p:sp>
      <p:sp>
        <p:nvSpPr>
          <p:cNvPr id="5" name="Slide Number Placeholder 4"/>
          <p:cNvSpPr>
            <a:spLocks noGrp="1"/>
          </p:cNvSpPr>
          <p:nvPr>
            <p:ph type="sldNum" sz="quarter" idx="12"/>
          </p:nvPr>
        </p:nvSpPr>
        <p:spPr/>
        <p:txBody>
          <a:bodyPr/>
          <a:lstStyle/>
          <a:p>
            <a:fld id="{29631999-94D7-9E43-BF9B-1962B39BFE76}" type="slidenum">
              <a:rPr lang="en-US" smtClean="0"/>
              <a:t>9</a:t>
            </a:fld>
            <a:endParaRPr lang="en-US"/>
          </a:p>
        </p:txBody>
      </p:sp>
    </p:spTree>
    <p:extLst>
      <p:ext uri="{BB962C8B-B14F-4D97-AF65-F5344CB8AC3E}">
        <p14:creationId xmlns:p14="http://schemas.microsoft.com/office/powerpoint/2010/main" val="847141759"/>
      </p:ext>
    </p:extLst>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ゴシック"/>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Technic.thmx</Template>
  <TotalTime>172</TotalTime>
  <Words>1649</Words>
  <Application>Microsoft Macintosh PowerPoint</Application>
  <PresentationFormat>On-screen Show (4:3)</PresentationFormat>
  <Paragraphs>220</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Technic</vt:lpstr>
      <vt:lpstr>Business Valuation Lecture 1</vt:lpstr>
      <vt:lpstr>Introduction</vt:lpstr>
      <vt:lpstr>Introduction (Contd.)</vt:lpstr>
      <vt:lpstr>Reasonability of Assumptions</vt:lpstr>
      <vt:lpstr>Reasonability of Assumptions (Contd.)</vt:lpstr>
      <vt:lpstr>Reasonability of Assumptions (Contd.)</vt:lpstr>
      <vt:lpstr>Reasonability of Assumptions (Contd.)</vt:lpstr>
      <vt:lpstr>Valuation Date</vt:lpstr>
      <vt:lpstr>Value and Price</vt:lpstr>
      <vt:lpstr>Basis of Value: Definition By IVSC</vt:lpstr>
      <vt:lpstr>Basis of Value: Types</vt:lpstr>
      <vt:lpstr>Basis of Value: Types (Contd.)</vt:lpstr>
      <vt:lpstr>Basis of Value: Types (Contd.)</vt:lpstr>
      <vt:lpstr>Standard of Value</vt:lpstr>
      <vt:lpstr>Standard of Value:  Intrinsic Value</vt:lpstr>
      <vt:lpstr>Standard of Value:  Market Value</vt:lpstr>
      <vt:lpstr>Market Value: IVSC Definition</vt:lpstr>
      <vt:lpstr>Standard of Value Fair Market Value</vt:lpstr>
      <vt:lpstr>Fair Market Value: Example</vt:lpstr>
      <vt:lpstr>Standard of Value: Fair Value: IFRS Definition</vt:lpstr>
      <vt:lpstr>Fair Value</vt:lpstr>
      <vt:lpstr>Fair Value:  Non-Financial Asset</vt:lpstr>
      <vt:lpstr>Fair Value: Approaches</vt:lpstr>
      <vt:lpstr>Fair Value: Approaches (Contd.)</vt:lpstr>
      <vt:lpstr>Standard of Value: Investment Value: IVSC Definition</vt:lpstr>
      <vt:lpstr>Standard of Value: Special Value: IVSC Definition</vt:lpstr>
      <vt:lpstr>Standard of Value: Synergistic Value: IVSC Definition</vt:lpstr>
      <vt:lpstr>Valuation Contexts</vt:lpstr>
      <vt:lpstr>Independence and Objectivity</vt:lpstr>
      <vt:lpstr>Independence and Objectivity (Contd.)</vt:lpstr>
      <vt:lpstr>Personal Biases</vt:lpstr>
      <vt:lpstr>Valuation Approaches Market Approach</vt:lpstr>
      <vt:lpstr>Market Approach Steps Involved</vt:lpstr>
      <vt:lpstr>Market Approach Steps Involved (Contd.)</vt:lpstr>
      <vt:lpstr>Market Approach Variants</vt:lpstr>
      <vt:lpstr>Valuation approaches: Income Approach</vt:lpstr>
      <vt:lpstr>Income Approach Variants</vt:lpstr>
      <vt:lpstr>Income Approach Variants (Contd.)</vt:lpstr>
      <vt:lpstr>Valuation Approaches Cost Approach</vt:lpstr>
      <vt:lpstr>Valuation Approaches Cost Approach (Contd.)</vt:lpstr>
      <vt:lpstr>Valuation Premises</vt:lpstr>
      <vt:lpstr> THANKS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Valuation Lecture 1</dc:title>
  <dc:creator>Ashish Kumar Bhattacharyya</dc:creator>
  <cp:lastModifiedBy>Ashish Kumar Bhattacharyya</cp:lastModifiedBy>
  <cp:revision>20</cp:revision>
  <dcterms:created xsi:type="dcterms:W3CDTF">2014-05-26T14:11:33Z</dcterms:created>
  <dcterms:modified xsi:type="dcterms:W3CDTF">2014-05-27T00:47:02Z</dcterms:modified>
</cp:coreProperties>
</file>