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5" r:id="rId1"/>
  </p:sldMasterIdLst>
  <p:notesMasterIdLst>
    <p:notesMasterId r:id="rId142"/>
  </p:notesMasterIdLst>
  <p:handoutMasterIdLst>
    <p:handoutMasterId r:id="rId143"/>
  </p:handoutMasterIdLst>
  <p:sldIdLst>
    <p:sldId id="256" r:id="rId2"/>
    <p:sldId id="257" r:id="rId3"/>
    <p:sldId id="397" r:id="rId4"/>
    <p:sldId id="258" r:id="rId5"/>
    <p:sldId id="259" r:id="rId6"/>
    <p:sldId id="396"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87" r:id="rId74"/>
    <p:sldId id="388" r:id="rId75"/>
    <p:sldId id="389" r:id="rId76"/>
    <p:sldId id="326" r:id="rId77"/>
    <p:sldId id="327" r:id="rId78"/>
    <p:sldId id="328" r:id="rId79"/>
    <p:sldId id="329" r:id="rId80"/>
    <p:sldId id="330" r:id="rId81"/>
    <p:sldId id="331" r:id="rId82"/>
    <p:sldId id="332" r:id="rId83"/>
    <p:sldId id="333" r:id="rId84"/>
    <p:sldId id="334" r:id="rId85"/>
    <p:sldId id="335" r:id="rId86"/>
    <p:sldId id="353" r:id="rId87"/>
    <p:sldId id="354" r:id="rId88"/>
    <p:sldId id="336" r:id="rId89"/>
    <p:sldId id="339" r:id="rId90"/>
    <p:sldId id="340" r:id="rId91"/>
    <p:sldId id="341" r:id="rId92"/>
    <p:sldId id="342" r:id="rId93"/>
    <p:sldId id="343" r:id="rId94"/>
    <p:sldId id="344" r:id="rId95"/>
    <p:sldId id="345" r:id="rId96"/>
    <p:sldId id="346" r:id="rId97"/>
    <p:sldId id="347" r:id="rId98"/>
    <p:sldId id="348" r:id="rId99"/>
    <p:sldId id="349" r:id="rId100"/>
    <p:sldId id="390" r:id="rId101"/>
    <p:sldId id="391" r:id="rId102"/>
    <p:sldId id="392" r:id="rId103"/>
    <p:sldId id="350" r:id="rId104"/>
    <p:sldId id="351" r:id="rId105"/>
    <p:sldId id="352" r:id="rId106"/>
    <p:sldId id="393" r:id="rId107"/>
    <p:sldId id="394" r:id="rId108"/>
    <p:sldId id="395" r:id="rId109"/>
    <p:sldId id="355" r:id="rId110"/>
    <p:sldId id="356" r:id="rId111"/>
    <p:sldId id="357" r:id="rId112"/>
    <p:sldId id="358" r:id="rId113"/>
    <p:sldId id="359" r:id="rId114"/>
    <p:sldId id="360" r:id="rId115"/>
    <p:sldId id="361" r:id="rId116"/>
    <p:sldId id="362" r:id="rId117"/>
    <p:sldId id="363" r:id="rId118"/>
    <p:sldId id="364" r:id="rId119"/>
    <p:sldId id="365" r:id="rId120"/>
    <p:sldId id="366" r:id="rId121"/>
    <p:sldId id="367" r:id="rId122"/>
    <p:sldId id="368" r:id="rId123"/>
    <p:sldId id="369" r:id="rId124"/>
    <p:sldId id="370" r:id="rId125"/>
    <p:sldId id="371" r:id="rId126"/>
    <p:sldId id="372" r:id="rId127"/>
    <p:sldId id="373" r:id="rId128"/>
    <p:sldId id="374" r:id="rId129"/>
    <p:sldId id="375" r:id="rId130"/>
    <p:sldId id="376" r:id="rId131"/>
    <p:sldId id="377" r:id="rId132"/>
    <p:sldId id="378" r:id="rId133"/>
    <p:sldId id="379" r:id="rId134"/>
    <p:sldId id="380" r:id="rId135"/>
    <p:sldId id="381" r:id="rId136"/>
    <p:sldId id="382" r:id="rId137"/>
    <p:sldId id="383" r:id="rId138"/>
    <p:sldId id="384" r:id="rId139"/>
    <p:sldId id="385" r:id="rId140"/>
    <p:sldId id="386" r:id="rId1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21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notesMaster" Target="notesMasters/notesMaster1.xml"/><Relationship Id="rId143" Type="http://schemas.openxmlformats.org/officeDocument/2006/relationships/handoutMaster" Target="handoutMasters/handoutMaster1.xml"/><Relationship Id="rId144" Type="http://schemas.openxmlformats.org/officeDocument/2006/relationships/printerSettings" Target="printerSettings/printerSettings1.bin"/><Relationship Id="rId145" Type="http://schemas.openxmlformats.org/officeDocument/2006/relationships/presProps" Target="presProps.xml"/><Relationship Id="rId146" Type="http://schemas.openxmlformats.org/officeDocument/2006/relationships/viewProps" Target="viewProps.xml"/><Relationship Id="rId147" Type="http://schemas.openxmlformats.org/officeDocument/2006/relationships/theme" Target="theme/theme1.xml"/><Relationship Id="rId1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EAD1F3-7EC3-B644-BF46-BA3C5F8B4891}" type="datetimeFigureOut">
              <a:rPr lang="en-US" smtClean="0"/>
              <a:t>03/06/14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5D7A6B-0264-B94D-A577-5CB60588E79E}" type="slidenum">
              <a:rPr lang="en-US" smtClean="0"/>
              <a:t>‹#›</a:t>
            </a:fld>
            <a:endParaRPr lang="en-US"/>
          </a:p>
        </p:txBody>
      </p:sp>
    </p:spTree>
    <p:extLst>
      <p:ext uri="{BB962C8B-B14F-4D97-AF65-F5344CB8AC3E}">
        <p14:creationId xmlns:p14="http://schemas.microsoft.com/office/powerpoint/2010/main" val="8415126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EFCA6F-EB94-B94B-8027-3BC37209C806}" type="datetimeFigureOut">
              <a:rPr lang="en-US" smtClean="0"/>
              <a:t>03/06/14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91D34-CF0F-E045-9F11-32504FA83201}" type="slidenum">
              <a:rPr lang="en-US" smtClean="0"/>
              <a:t>‹#›</a:t>
            </a:fld>
            <a:endParaRPr lang="en-US"/>
          </a:p>
        </p:txBody>
      </p:sp>
    </p:spTree>
    <p:extLst>
      <p:ext uri="{BB962C8B-B14F-4D97-AF65-F5344CB8AC3E}">
        <p14:creationId xmlns:p14="http://schemas.microsoft.com/office/powerpoint/2010/main" val="37984222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91D34-CF0F-E045-9F11-32504FA83201}" type="slidenum">
              <a:rPr lang="en-US" smtClean="0"/>
              <a:t>44</a:t>
            </a:fld>
            <a:endParaRPr lang="en-US"/>
          </a:p>
        </p:txBody>
      </p:sp>
    </p:spTree>
    <p:extLst>
      <p:ext uri="{BB962C8B-B14F-4D97-AF65-F5344CB8AC3E}">
        <p14:creationId xmlns:p14="http://schemas.microsoft.com/office/powerpoint/2010/main" val="34202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4CBF2F6-84F5-1F47-9796-CBB06379C4A4}" type="datetime1">
              <a:rPr lang="en-IN" smtClean="0"/>
              <a:t>03/06/14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D57B0AA-AC8E-4463-ADAC-E87D09B82E4F}"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81844F-04C2-284A-92FE-CC2FC8BC0924}" type="datetime1">
              <a:rPr lang="en-IN" smtClean="0"/>
              <a:t>03/06/14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31999-94D7-9E43-BF9B-1962B39BFE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047AC-3ECE-F441-9D29-A3FC60A1006B}" type="datetime1">
              <a:rPr lang="en-IN" smtClean="0"/>
              <a:t>03/06/14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31999-94D7-9E43-BF9B-1962B39BFE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31999-94D7-9E43-BF9B-1962B39BFE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22D74-19FC-4947-9013-0EF38566EB00}" type="datetime1">
              <a:rPr lang="en-IN" smtClean="0"/>
              <a:t>03/06/14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31999-94D7-9E43-BF9B-1962B39BFE7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B0F821-69F0-3748-AFEF-70A36692CC9B}" type="datetime1">
              <a:rPr lang="en-IN" smtClean="0"/>
              <a:t>03/06/14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31999-94D7-9E43-BF9B-1962B39BFE7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EC8518-9B6A-9545-BCA8-FD24C4D6156D}" type="datetime1">
              <a:rPr lang="en-IN" smtClean="0"/>
              <a:t>03/06/14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631999-94D7-9E43-BF9B-1962B39BFE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A784B-CF64-2F47-B5C1-944FD9E4FE9F}" type="datetime1">
              <a:rPr lang="en-IN" smtClean="0"/>
              <a:t>03/06/14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10F23-3A67-7041-8E36-25ACE3C0C496}" type="datetime1">
              <a:rPr lang="en-IN" smtClean="0"/>
              <a:t>03/06/14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631999-94D7-9E43-BF9B-1962B39BFE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9238817-6A44-0340-BF70-824938A164E3}" type="datetime1">
              <a:rPr lang="en-IN" smtClean="0"/>
              <a:t>03/06/14</a:t>
            </a:fld>
            <a:endParaRPr lang="en-US"/>
          </a:p>
        </p:txBody>
      </p:sp>
      <p:sp>
        <p:nvSpPr>
          <p:cNvPr id="7" name="Slide Number Placeholder 6"/>
          <p:cNvSpPr>
            <a:spLocks noGrp="1"/>
          </p:cNvSpPr>
          <p:nvPr>
            <p:ph type="sldNum" sz="quarter" idx="12"/>
          </p:nvPr>
        </p:nvSpPr>
        <p:spPr/>
        <p:txBody>
          <a:bodyPr/>
          <a:lstStyle/>
          <a:p>
            <a:fld id="{29631999-94D7-9E43-BF9B-1962B39BFE7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52E3-6CF2-5346-98D6-A423446A80E3}" type="datetime1">
              <a:rPr lang="en-IN" smtClean="0"/>
              <a:t>03/06/14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9631999-94D7-9E43-BF9B-1962B39BFE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A2DB46C-B903-1E4F-B815-2EF746460CE2}" type="datetime1">
              <a:rPr lang="en-IN" smtClean="0"/>
              <a:t>03/06/14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9631999-94D7-9E43-BF9B-1962B39BFE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Business Valuation: Lecture 2</a:t>
            </a:r>
            <a:endParaRPr lang="en-US" dirty="0"/>
          </a:p>
        </p:txBody>
      </p:sp>
      <p:sp>
        <p:nvSpPr>
          <p:cNvPr id="3" name="Subtitle 2"/>
          <p:cNvSpPr>
            <a:spLocks noGrp="1"/>
          </p:cNvSpPr>
          <p:nvPr>
            <p:ph type="subTitle" idx="1"/>
          </p:nvPr>
        </p:nvSpPr>
        <p:spPr/>
        <p:txBody>
          <a:bodyPr/>
          <a:lstStyle/>
          <a:p>
            <a:r>
              <a:rPr lang="en-US" dirty="0" smtClean="0"/>
              <a:t>Asish K Bhattacharyya</a:t>
            </a:r>
          </a:p>
          <a:p>
            <a:r>
              <a:rPr lang="en-US" dirty="0" smtClean="0"/>
              <a:t>2014</a:t>
            </a:r>
            <a:endParaRPr lang="en-US" dirty="0"/>
          </a:p>
        </p:txBody>
      </p:sp>
    </p:spTree>
    <p:extLst>
      <p:ext uri="{BB962C8B-B14F-4D97-AF65-F5344CB8AC3E}">
        <p14:creationId xmlns:p14="http://schemas.microsoft.com/office/powerpoint/2010/main" val="3478923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(Contd.)</a:t>
            </a:r>
          </a:p>
        </p:txBody>
      </p:sp>
      <p:sp>
        <p:nvSpPr>
          <p:cNvPr id="3" name="Content Placeholder 2"/>
          <p:cNvSpPr>
            <a:spLocks noGrp="1"/>
          </p:cNvSpPr>
          <p:nvPr>
            <p:ph idx="1"/>
          </p:nvPr>
        </p:nvSpPr>
        <p:spPr/>
        <p:txBody>
          <a:bodyPr>
            <a:normAutofit/>
          </a:bodyPr>
          <a:lstStyle/>
          <a:p>
            <a:r>
              <a:rPr lang="en-US" dirty="0" smtClean="0"/>
              <a:t>Firms </a:t>
            </a:r>
            <a:r>
              <a:rPr lang="en-US" dirty="0"/>
              <a:t>operating in the knowledge-driven industry might not be able to continue to retain the competitive advantage when new wave of technology arises. </a:t>
            </a:r>
            <a:endParaRPr lang="en-US" dirty="0" smtClean="0"/>
          </a:p>
          <a:p>
            <a:r>
              <a:rPr lang="en-US" dirty="0" smtClean="0"/>
              <a:t>Therefore</a:t>
            </a:r>
            <a:r>
              <a:rPr lang="en-US" dirty="0"/>
              <a:t>, valuers need to understand the ecology in which the </a:t>
            </a:r>
            <a:r>
              <a:rPr lang="en-US" dirty="0" smtClean="0"/>
              <a:t>firm </a:t>
            </a:r>
            <a:r>
              <a:rPr lang="en-US" dirty="0"/>
              <a:t>operates and understand the impact of the emerging technology on its ecology. </a:t>
            </a:r>
            <a:endParaRPr lang="en-US" dirty="0" smtClean="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10</a:t>
            </a:fld>
            <a:endParaRPr lang="en-US"/>
          </a:p>
        </p:txBody>
      </p:sp>
    </p:spTree>
    <p:extLst>
      <p:ext uri="{BB962C8B-B14F-4D97-AF65-F5344CB8AC3E}">
        <p14:creationId xmlns:p14="http://schemas.microsoft.com/office/powerpoint/2010/main" val="1956814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Assumptions</a:t>
            </a:r>
            <a:endParaRPr lang="en-US" dirty="0"/>
          </a:p>
        </p:txBody>
      </p:sp>
      <p:sp>
        <p:nvSpPr>
          <p:cNvPr id="3" name="Content Placeholder 2"/>
          <p:cNvSpPr>
            <a:spLocks noGrp="1"/>
          </p:cNvSpPr>
          <p:nvPr>
            <p:ph idx="1"/>
          </p:nvPr>
        </p:nvSpPr>
        <p:spPr/>
        <p:txBody>
          <a:bodyPr/>
          <a:lstStyle/>
          <a:p>
            <a:r>
              <a:rPr lang="en-US" dirty="0"/>
              <a:t>Asset beta (β</a:t>
            </a:r>
            <a:r>
              <a:rPr lang="en-US" baseline="-25000" dirty="0"/>
              <a:t>A</a:t>
            </a:r>
            <a:r>
              <a:rPr lang="en-US" dirty="0"/>
              <a:t>) = 1; </a:t>
            </a:r>
            <a:endParaRPr lang="en-US" dirty="0" smtClean="0"/>
          </a:p>
          <a:p>
            <a:r>
              <a:rPr lang="en-US" dirty="0" smtClean="0"/>
              <a:t>Risk </a:t>
            </a:r>
            <a:r>
              <a:rPr lang="en-US" dirty="0"/>
              <a:t>free rate of return (r</a:t>
            </a:r>
            <a:r>
              <a:rPr lang="en-US" baseline="-25000" dirty="0"/>
              <a:t>f</a:t>
            </a:r>
            <a:r>
              <a:rPr lang="en-US" dirty="0"/>
              <a:t>)= 10 %; </a:t>
            </a:r>
            <a:endParaRPr lang="en-US" dirty="0" smtClean="0"/>
          </a:p>
          <a:p>
            <a:r>
              <a:rPr lang="en-US" dirty="0" smtClean="0"/>
              <a:t>Risk </a:t>
            </a:r>
            <a:r>
              <a:rPr lang="en-US" dirty="0"/>
              <a:t>premium (r</a:t>
            </a:r>
            <a:r>
              <a:rPr lang="en-US" baseline="-25000" dirty="0"/>
              <a:t>m</a:t>
            </a:r>
            <a:r>
              <a:rPr lang="en-US" dirty="0"/>
              <a:t> - r</a:t>
            </a:r>
            <a:r>
              <a:rPr lang="en-US" baseline="-25000" dirty="0"/>
              <a:t>f</a:t>
            </a:r>
            <a:r>
              <a:rPr lang="en-US" dirty="0"/>
              <a:t> ) = 8% </a:t>
            </a:r>
            <a:endParaRPr lang="en-US" dirty="0" smtClean="0"/>
          </a:p>
          <a:p>
            <a:r>
              <a:rPr lang="en-US" dirty="0" smtClean="0"/>
              <a:t>Debt</a:t>
            </a:r>
            <a:r>
              <a:rPr lang="en-US" dirty="0"/>
              <a:t>-to-value ratio = 40%; Debt is risk-free</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100</a:t>
            </a:fld>
            <a:endParaRPr lang="en-US"/>
          </a:p>
        </p:txBody>
      </p:sp>
    </p:spTree>
    <p:extLst>
      <p:ext uri="{BB962C8B-B14F-4D97-AF65-F5344CB8AC3E}">
        <p14:creationId xmlns:p14="http://schemas.microsoft.com/office/powerpoint/2010/main" val="15613412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Discount Rate</a:t>
            </a:r>
            <a:endParaRPr lang="en-US" dirty="0"/>
          </a:p>
        </p:txBody>
      </p:sp>
      <p:sp>
        <p:nvSpPr>
          <p:cNvPr id="3" name="Content Placeholder 2"/>
          <p:cNvSpPr>
            <a:spLocks noGrp="1"/>
          </p:cNvSpPr>
          <p:nvPr>
            <p:ph idx="1"/>
          </p:nvPr>
        </p:nvSpPr>
        <p:spPr/>
        <p:txBody>
          <a:bodyPr>
            <a:normAutofit fontScale="85000" lnSpcReduction="10000"/>
          </a:bodyPr>
          <a:lstStyle/>
          <a:p>
            <a:r>
              <a:rPr lang="en-US" dirty="0"/>
              <a:t>Debt when growth is 0%: Value as per FCF (7,317) × .40 = 2926; </a:t>
            </a:r>
            <a:endParaRPr lang="en-US" dirty="0" smtClean="0"/>
          </a:p>
          <a:p>
            <a:r>
              <a:rPr lang="en-US" dirty="0" smtClean="0"/>
              <a:t>Interest </a:t>
            </a:r>
            <a:r>
              <a:rPr lang="en-US" dirty="0"/>
              <a:t>at 10% = 292.6; </a:t>
            </a:r>
            <a:endParaRPr lang="en-US" dirty="0" smtClean="0"/>
          </a:p>
          <a:p>
            <a:r>
              <a:rPr lang="en-US" dirty="0" smtClean="0"/>
              <a:t>Debt </a:t>
            </a:r>
            <a:r>
              <a:rPr lang="en-US" dirty="0"/>
              <a:t>when growth is 5%: Value as per FCF (9,868) × .40 = 3,947; </a:t>
            </a:r>
            <a:endParaRPr lang="en-US" dirty="0" smtClean="0"/>
          </a:p>
          <a:p>
            <a:r>
              <a:rPr lang="en-US" dirty="0" smtClean="0"/>
              <a:t>Interest </a:t>
            </a:r>
            <a:r>
              <a:rPr lang="en-US" dirty="0"/>
              <a:t>at 10% = 394.7</a:t>
            </a:r>
          </a:p>
          <a:p>
            <a:r>
              <a:rPr lang="en-US" dirty="0" smtClean="0"/>
              <a:t>In </a:t>
            </a:r>
            <a:r>
              <a:rPr lang="en-US" dirty="0"/>
              <a:t>CCF tax deducted from EBIT: </a:t>
            </a:r>
            <a:endParaRPr lang="en-US" dirty="0" smtClean="0"/>
          </a:p>
          <a:p>
            <a:pPr marL="68580" indent="0">
              <a:buNone/>
            </a:pPr>
            <a:r>
              <a:rPr lang="en-US" dirty="0"/>
              <a:t>	</a:t>
            </a:r>
            <a:r>
              <a:rPr lang="en-US" dirty="0" smtClean="0"/>
              <a:t>at </a:t>
            </a:r>
            <a:r>
              <a:rPr lang="en-US" dirty="0"/>
              <a:t>0% growth: = (2,000 – 292.6) × .40 = 682.96; </a:t>
            </a:r>
            <a:r>
              <a:rPr lang="en-US" dirty="0" smtClean="0"/>
              <a:t>	at </a:t>
            </a:r>
            <a:r>
              <a:rPr lang="en-US" dirty="0"/>
              <a:t>5% growth: = (2,000 – 394.7) × .40 = 642.12</a:t>
            </a:r>
          </a:p>
          <a:p>
            <a:r>
              <a:rPr lang="en-US" dirty="0" smtClean="0"/>
              <a:t> </a:t>
            </a:r>
            <a:r>
              <a:rPr lang="en-US" dirty="0"/>
              <a:t>Pre-tax WACC = </a:t>
            </a:r>
            <a:r>
              <a:rPr lang="en-US" dirty="0" err="1"/>
              <a:t>r</a:t>
            </a:r>
            <a:r>
              <a:rPr lang="en-US" baseline="-25000" dirty="0" err="1"/>
              <a:t>A</a:t>
            </a:r>
            <a:r>
              <a:rPr lang="en-US" dirty="0"/>
              <a:t> = r</a:t>
            </a:r>
            <a:r>
              <a:rPr lang="en-US" baseline="-25000" dirty="0"/>
              <a:t>f</a:t>
            </a:r>
            <a:r>
              <a:rPr lang="en-US" dirty="0"/>
              <a:t> + β</a:t>
            </a:r>
            <a:r>
              <a:rPr lang="en-US" baseline="-25000" dirty="0"/>
              <a:t>A</a:t>
            </a:r>
            <a:r>
              <a:rPr lang="en-US" dirty="0"/>
              <a:t>× Risk premium = 0.10 +1× .08 = 0.18</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101</a:t>
            </a:fld>
            <a:endParaRPr lang="en-US"/>
          </a:p>
        </p:txBody>
      </p:sp>
    </p:spTree>
    <p:extLst>
      <p:ext uri="{BB962C8B-B14F-4D97-AF65-F5344CB8AC3E}">
        <p14:creationId xmlns:p14="http://schemas.microsoft.com/office/powerpoint/2010/main" val="28406878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Value of Operating Cash Flows</a:t>
            </a:r>
            <a:endParaRPr lang="en-US" dirty="0"/>
          </a:p>
        </p:txBody>
      </p:sp>
      <p:pic>
        <p:nvPicPr>
          <p:cNvPr id="6" name="Content Placeholder 5"/>
          <p:cNvPicPr>
            <a:picLocks noGrp="1" noChangeAspect="1"/>
          </p:cNvPicPr>
          <p:nvPr>
            <p:ph idx="1"/>
          </p:nvPr>
        </p:nvPicPr>
        <p:blipFill>
          <a:blip r:embed="rId2"/>
          <a:srcRect l="-99" r="-99"/>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102</a:t>
            </a:fld>
            <a:endParaRPr lang="en-US"/>
          </a:p>
        </p:txBody>
      </p:sp>
    </p:spTree>
    <p:extLst>
      <p:ext uri="{BB962C8B-B14F-4D97-AF65-F5344CB8AC3E}">
        <p14:creationId xmlns:p14="http://schemas.microsoft.com/office/powerpoint/2010/main" val="15513255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Cash Flow Method</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C022D74-19FC-4947-9013-0EF38566EB00}"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103</a:t>
            </a:fld>
            <a:endParaRPr lang="en-US"/>
          </a:p>
        </p:txBody>
      </p:sp>
    </p:spTree>
    <p:extLst>
      <p:ext uri="{BB962C8B-B14F-4D97-AF65-F5344CB8AC3E}">
        <p14:creationId xmlns:p14="http://schemas.microsoft.com/office/powerpoint/2010/main" val="22310794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Cash Flow</a:t>
            </a:r>
            <a:endParaRPr lang="en-US" dirty="0"/>
          </a:p>
        </p:txBody>
      </p:sp>
      <p:sp>
        <p:nvSpPr>
          <p:cNvPr id="3" name="Content Placeholder 2"/>
          <p:cNvSpPr>
            <a:spLocks noGrp="1"/>
          </p:cNvSpPr>
          <p:nvPr>
            <p:ph idx="1"/>
          </p:nvPr>
        </p:nvSpPr>
        <p:spPr/>
        <p:txBody>
          <a:bodyPr/>
          <a:lstStyle/>
          <a:p>
            <a:r>
              <a:rPr lang="en-US" dirty="0"/>
              <a:t>Equity Cash Flow (ECF) model directly estimates the equity value. </a:t>
            </a:r>
            <a:endParaRPr lang="en-US" dirty="0" smtClean="0"/>
          </a:p>
          <a:p>
            <a:r>
              <a:rPr lang="en-US" dirty="0" smtClean="0"/>
              <a:t>In </a:t>
            </a:r>
            <a:r>
              <a:rPr lang="en-US" dirty="0"/>
              <a:t>FCF and CCF methods, equity value is estimated indirectly. </a:t>
            </a:r>
            <a:endParaRPr lang="en-US" dirty="0" smtClean="0"/>
          </a:p>
          <a:p>
            <a:r>
              <a:rPr lang="en-US" dirty="0" smtClean="0"/>
              <a:t>Subtracting </a:t>
            </a:r>
            <a:r>
              <a:rPr lang="en-US" dirty="0"/>
              <a:t>taxes, interest, and debt repayments from operating cash flow and adding increase in debt, we calculate Equity Cash Flows (ECF).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104</a:t>
            </a:fld>
            <a:endParaRPr lang="en-US"/>
          </a:p>
        </p:txBody>
      </p:sp>
    </p:spTree>
    <p:extLst>
      <p:ext uri="{BB962C8B-B14F-4D97-AF65-F5344CB8AC3E}">
        <p14:creationId xmlns:p14="http://schemas.microsoft.com/office/powerpoint/2010/main" val="1299917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Cash </a:t>
            </a:r>
            <a:r>
              <a:rPr lang="en-US" dirty="0" smtClean="0"/>
              <a:t>Flow (Contd.)</a:t>
            </a:r>
            <a:endParaRPr lang="en-US" dirty="0"/>
          </a:p>
        </p:txBody>
      </p:sp>
      <p:sp>
        <p:nvSpPr>
          <p:cNvPr id="3" name="Content Placeholder 2"/>
          <p:cNvSpPr>
            <a:spLocks noGrp="1"/>
          </p:cNvSpPr>
          <p:nvPr>
            <p:ph idx="1"/>
          </p:nvPr>
        </p:nvSpPr>
        <p:spPr/>
        <p:txBody>
          <a:bodyPr/>
          <a:lstStyle/>
          <a:p>
            <a:r>
              <a:rPr lang="en-US" dirty="0"/>
              <a:t>Alternatively, ECF can be calculated as Capital Cash Flows less Debt Cash Flows </a:t>
            </a:r>
            <a:endParaRPr lang="en-US" dirty="0" smtClean="0"/>
          </a:p>
          <a:p>
            <a:pPr marL="365760" lvl="1" indent="0">
              <a:buNone/>
            </a:pPr>
            <a:r>
              <a:rPr lang="en-US" dirty="0" smtClean="0"/>
              <a:t>	Capital </a:t>
            </a:r>
            <a:r>
              <a:rPr lang="en-US" dirty="0"/>
              <a:t>Cash Flows = </a:t>
            </a:r>
            <a:endParaRPr lang="en-US" dirty="0" smtClean="0"/>
          </a:p>
          <a:p>
            <a:pPr marL="365760" lvl="1" indent="0">
              <a:buNone/>
            </a:pPr>
            <a:r>
              <a:rPr lang="en-US" dirty="0" smtClean="0"/>
              <a:t>	Equity </a:t>
            </a:r>
            <a:r>
              <a:rPr lang="en-US" dirty="0"/>
              <a:t>Cash Flows + Debt Cash Flows </a:t>
            </a:r>
            <a:endParaRPr lang="en-US" dirty="0" smtClean="0"/>
          </a:p>
          <a:p>
            <a:r>
              <a:rPr lang="en-US" dirty="0"/>
              <a:t>Debt Cash Flows are the cash flows to and from debt holders. </a:t>
            </a:r>
            <a:endParaRPr lang="en-US" dirty="0" smtClean="0"/>
          </a:p>
          <a:p>
            <a:r>
              <a:rPr lang="en-US" dirty="0" smtClean="0"/>
              <a:t>Debt </a:t>
            </a:r>
            <a:r>
              <a:rPr lang="en-US" dirty="0"/>
              <a:t>Cash Flows include interest and changes in the amount of debt. </a:t>
            </a:r>
            <a:endParaRPr lang="en-US" dirty="0" smtClean="0"/>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105</a:t>
            </a:fld>
            <a:endParaRPr lang="en-US"/>
          </a:p>
        </p:txBody>
      </p:sp>
    </p:spTree>
    <p:extLst>
      <p:ext uri="{BB962C8B-B14F-4D97-AF65-F5344CB8AC3E}">
        <p14:creationId xmlns:p14="http://schemas.microsoft.com/office/powerpoint/2010/main" val="31526849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Assumptions</a:t>
            </a:r>
            <a:endParaRPr lang="en-US" dirty="0"/>
          </a:p>
        </p:txBody>
      </p:sp>
      <p:sp>
        <p:nvSpPr>
          <p:cNvPr id="3" name="Content Placeholder 2"/>
          <p:cNvSpPr>
            <a:spLocks noGrp="1"/>
          </p:cNvSpPr>
          <p:nvPr>
            <p:ph idx="1"/>
          </p:nvPr>
        </p:nvSpPr>
        <p:spPr/>
        <p:txBody>
          <a:bodyPr/>
          <a:lstStyle/>
          <a:p>
            <a:r>
              <a:rPr lang="en-US" dirty="0"/>
              <a:t>Assumptions:</a:t>
            </a:r>
          </a:p>
          <a:p>
            <a:r>
              <a:rPr lang="en-US" dirty="0"/>
              <a:t>Asset beta (β</a:t>
            </a:r>
            <a:r>
              <a:rPr lang="en-US" baseline="-25000" dirty="0"/>
              <a:t>A</a:t>
            </a:r>
            <a:r>
              <a:rPr lang="en-US" dirty="0"/>
              <a:t>) = 1; </a:t>
            </a:r>
            <a:endParaRPr lang="en-US" dirty="0" smtClean="0"/>
          </a:p>
          <a:p>
            <a:r>
              <a:rPr lang="en-US" dirty="0" smtClean="0"/>
              <a:t>Risk </a:t>
            </a:r>
            <a:r>
              <a:rPr lang="en-US" dirty="0"/>
              <a:t>free rate of return (r</a:t>
            </a:r>
            <a:r>
              <a:rPr lang="en-US" baseline="-25000" dirty="0"/>
              <a:t>f</a:t>
            </a:r>
            <a:r>
              <a:rPr lang="en-US" dirty="0"/>
              <a:t>)= 10 %; </a:t>
            </a:r>
            <a:endParaRPr lang="en-US" dirty="0" smtClean="0"/>
          </a:p>
          <a:p>
            <a:r>
              <a:rPr lang="en-US" dirty="0" smtClean="0"/>
              <a:t>Risk </a:t>
            </a:r>
            <a:r>
              <a:rPr lang="en-US" dirty="0"/>
              <a:t>premium (r</a:t>
            </a:r>
            <a:r>
              <a:rPr lang="en-US" baseline="-25000" dirty="0"/>
              <a:t>m</a:t>
            </a:r>
            <a:r>
              <a:rPr lang="en-US" dirty="0"/>
              <a:t> - r</a:t>
            </a:r>
            <a:r>
              <a:rPr lang="en-US" baseline="-25000" dirty="0"/>
              <a:t>f</a:t>
            </a:r>
            <a:r>
              <a:rPr lang="en-US" dirty="0"/>
              <a:t> ) = 8% </a:t>
            </a:r>
            <a:endParaRPr lang="en-US" dirty="0" smtClean="0"/>
          </a:p>
          <a:p>
            <a:r>
              <a:rPr lang="en-US" dirty="0" smtClean="0"/>
              <a:t>Debt</a:t>
            </a:r>
            <a:r>
              <a:rPr lang="en-US" dirty="0"/>
              <a:t>-to-value ratio = 40%; </a:t>
            </a:r>
            <a:endParaRPr lang="en-US" dirty="0" smtClean="0"/>
          </a:p>
          <a:p>
            <a:r>
              <a:rPr lang="en-US" dirty="0" smtClean="0"/>
              <a:t>Debt </a:t>
            </a:r>
            <a:r>
              <a:rPr lang="en-US" dirty="0"/>
              <a:t>is risk-free</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106</a:t>
            </a:fld>
            <a:endParaRPr lang="en-US"/>
          </a:p>
        </p:txBody>
      </p:sp>
    </p:spTree>
    <p:extLst>
      <p:ext uri="{BB962C8B-B14F-4D97-AF65-F5344CB8AC3E}">
        <p14:creationId xmlns:p14="http://schemas.microsoft.com/office/powerpoint/2010/main" val="15369491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Discount Rate and Increase in Debt</a:t>
            </a:r>
            <a:endParaRPr lang="en-US" dirty="0"/>
          </a:p>
        </p:txBody>
      </p:sp>
      <p:sp>
        <p:nvSpPr>
          <p:cNvPr id="3" name="Content Placeholder 2"/>
          <p:cNvSpPr>
            <a:spLocks noGrp="1"/>
          </p:cNvSpPr>
          <p:nvPr>
            <p:ph idx="1"/>
          </p:nvPr>
        </p:nvSpPr>
        <p:spPr/>
        <p:txBody>
          <a:bodyPr>
            <a:normAutofit fontScale="92500"/>
          </a:bodyPr>
          <a:lstStyle/>
          <a:p>
            <a:r>
              <a:rPr lang="en-US" dirty="0"/>
              <a:t>β</a:t>
            </a:r>
            <a:r>
              <a:rPr lang="en-US" baseline="-25000" dirty="0"/>
              <a:t>E</a:t>
            </a:r>
            <a:r>
              <a:rPr lang="en-US" dirty="0"/>
              <a:t> = β</a:t>
            </a:r>
            <a:r>
              <a:rPr lang="en-US" baseline="-25000" dirty="0"/>
              <a:t>A</a:t>
            </a:r>
            <a:r>
              <a:rPr lang="en-US" dirty="0"/>
              <a:t>× (V/E) = 1× (100/60) = 1.67</a:t>
            </a:r>
          </a:p>
          <a:p>
            <a:r>
              <a:rPr lang="en-US" dirty="0"/>
              <a:t>r</a:t>
            </a:r>
            <a:r>
              <a:rPr lang="en-US" baseline="-25000" dirty="0"/>
              <a:t>e</a:t>
            </a:r>
            <a:r>
              <a:rPr lang="en-US" dirty="0"/>
              <a:t> = r</a:t>
            </a:r>
            <a:r>
              <a:rPr lang="en-US" baseline="-25000" dirty="0"/>
              <a:t>f</a:t>
            </a:r>
            <a:r>
              <a:rPr lang="en-US" dirty="0"/>
              <a:t> + β</a:t>
            </a:r>
            <a:r>
              <a:rPr lang="en-US" baseline="-25000" dirty="0"/>
              <a:t>E</a:t>
            </a:r>
            <a:r>
              <a:rPr lang="en-US" dirty="0"/>
              <a:t>× Risk premium = 0.10 +1.67× .08 = 0.234</a:t>
            </a:r>
          </a:p>
          <a:p>
            <a:r>
              <a:rPr lang="en-US" dirty="0"/>
              <a:t> Debt when growth is 0%: Value as per FCF (7,317) × .40 = 2926; </a:t>
            </a:r>
            <a:r>
              <a:rPr lang="en-US" dirty="0" smtClean="0"/>
              <a:t>Value </a:t>
            </a:r>
            <a:r>
              <a:rPr lang="en-US" dirty="0"/>
              <a:t>as per FCF (9,868) × .40 = 3,947; </a:t>
            </a:r>
            <a:endParaRPr lang="en-US" dirty="0" smtClean="0"/>
          </a:p>
          <a:p>
            <a:r>
              <a:rPr lang="en-US" dirty="0" smtClean="0"/>
              <a:t>ECF</a:t>
            </a:r>
            <a:r>
              <a:rPr lang="en-US" dirty="0"/>
              <a:t>: Increase in debt is 5% of existing debt; 5% of 3,947 = 197; Increase in debt increases ECF</a:t>
            </a:r>
          </a:p>
          <a:p>
            <a:r>
              <a:rPr lang="en-US" dirty="0"/>
              <a:t> </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107</a:t>
            </a:fld>
            <a:endParaRPr lang="en-US"/>
          </a:p>
        </p:txBody>
      </p:sp>
    </p:spTree>
    <p:extLst>
      <p:ext uri="{BB962C8B-B14F-4D97-AF65-F5344CB8AC3E}">
        <p14:creationId xmlns:p14="http://schemas.microsoft.com/office/powerpoint/2010/main" val="26152268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Value</a:t>
            </a:r>
            <a:endParaRPr lang="en-US" dirty="0"/>
          </a:p>
        </p:txBody>
      </p:sp>
      <p:pic>
        <p:nvPicPr>
          <p:cNvPr id="6" name="Content Placeholder 5"/>
          <p:cNvPicPr>
            <a:picLocks noGrp="1" noChangeAspect="1"/>
          </p:cNvPicPr>
          <p:nvPr>
            <p:ph idx="1"/>
          </p:nvPr>
        </p:nvPicPr>
        <p:blipFill>
          <a:blip r:embed="rId2"/>
          <a:srcRect l="-326" r="-326"/>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108</a:t>
            </a:fld>
            <a:endParaRPr lang="en-US"/>
          </a:p>
        </p:txBody>
      </p:sp>
    </p:spTree>
    <p:extLst>
      <p:ext uri="{BB962C8B-B14F-4D97-AF65-F5344CB8AC3E}">
        <p14:creationId xmlns:p14="http://schemas.microsoft.com/office/powerpoint/2010/main" val="37858357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Adjusted Present Value Method</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C022D74-19FC-4947-9013-0EF38566EB00}"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109</a:t>
            </a:fld>
            <a:endParaRPr lang="en-US"/>
          </a:p>
        </p:txBody>
      </p:sp>
    </p:spTree>
    <p:extLst>
      <p:ext uri="{BB962C8B-B14F-4D97-AF65-F5344CB8AC3E}">
        <p14:creationId xmlns:p14="http://schemas.microsoft.com/office/powerpoint/2010/main" val="213066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(Contd.)</a:t>
            </a:r>
          </a:p>
        </p:txBody>
      </p:sp>
      <p:sp>
        <p:nvSpPr>
          <p:cNvPr id="3" name="Content Placeholder 2"/>
          <p:cNvSpPr>
            <a:spLocks noGrp="1"/>
          </p:cNvSpPr>
          <p:nvPr>
            <p:ph idx="1"/>
          </p:nvPr>
        </p:nvSpPr>
        <p:spPr/>
        <p:txBody>
          <a:bodyPr/>
          <a:lstStyle/>
          <a:p>
            <a:r>
              <a:rPr lang="en-US" dirty="0"/>
              <a:t>Similarly, a </a:t>
            </a:r>
            <a:r>
              <a:rPr lang="en-US" dirty="0" smtClean="0"/>
              <a:t>firm </a:t>
            </a:r>
            <a:r>
              <a:rPr lang="en-US" dirty="0"/>
              <a:t>that enjoys almost monopoly situation might suddenly face competition when a new competitor comes with a new business model. </a:t>
            </a:r>
          </a:p>
          <a:p>
            <a:pPr marL="68580" indent="0">
              <a:buNone/>
            </a:pP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11</a:t>
            </a:fld>
            <a:endParaRPr lang="en-US"/>
          </a:p>
        </p:txBody>
      </p:sp>
    </p:spTree>
    <p:extLst>
      <p:ext uri="{BB962C8B-B14F-4D97-AF65-F5344CB8AC3E}">
        <p14:creationId xmlns:p14="http://schemas.microsoft.com/office/powerpoint/2010/main" val="19406584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Principle</a:t>
            </a:r>
            <a:endParaRPr lang="en-US" dirty="0"/>
          </a:p>
        </p:txBody>
      </p:sp>
      <p:sp>
        <p:nvSpPr>
          <p:cNvPr id="3" name="Content Placeholder 2"/>
          <p:cNvSpPr>
            <a:spLocks noGrp="1"/>
          </p:cNvSpPr>
          <p:nvPr>
            <p:ph idx="1"/>
          </p:nvPr>
        </p:nvSpPr>
        <p:spPr/>
        <p:txBody>
          <a:bodyPr/>
          <a:lstStyle/>
          <a:p>
            <a:r>
              <a:rPr lang="en-US" dirty="0"/>
              <a:t>Adjusted Present Value (APV) method is appropriate when the firm changes its capital structure (debt-to-value ratio) frequently. </a:t>
            </a:r>
            <a:endParaRPr lang="en-US" dirty="0" smtClean="0"/>
          </a:p>
          <a:p>
            <a:pPr marL="68580" indent="0">
              <a:buNone/>
            </a:pP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110</a:t>
            </a:fld>
            <a:endParaRPr lang="en-US"/>
          </a:p>
        </p:txBody>
      </p:sp>
    </p:spTree>
    <p:extLst>
      <p:ext uri="{BB962C8B-B14F-4D97-AF65-F5344CB8AC3E}">
        <p14:creationId xmlns:p14="http://schemas.microsoft.com/office/powerpoint/2010/main" val="20076323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Fundamental Principle (Contd.)</a:t>
            </a:r>
            <a:endParaRPr lang="en-US" dirty="0"/>
          </a:p>
        </p:txBody>
      </p:sp>
      <p:sp>
        <p:nvSpPr>
          <p:cNvPr id="3" name="Content Placeholder 2"/>
          <p:cNvSpPr>
            <a:spLocks noGrp="1"/>
          </p:cNvSpPr>
          <p:nvPr>
            <p:ph idx="1"/>
          </p:nvPr>
        </p:nvSpPr>
        <p:spPr/>
        <p:txBody>
          <a:bodyPr/>
          <a:lstStyle/>
          <a:p>
            <a:r>
              <a:rPr lang="en-US" dirty="0"/>
              <a:t>APV separates the value of operations into two components: the value of operations as if the firm is an unlevered firm and the value of tax shields that arises from debt </a:t>
            </a:r>
            <a:r>
              <a:rPr lang="en-US" dirty="0" smtClean="0"/>
              <a:t>financing.</a:t>
            </a:r>
          </a:p>
          <a:p>
            <a:pPr marL="68580" indent="0">
              <a:buNone/>
            </a:pPr>
            <a:r>
              <a:rPr lang="en-US" dirty="0"/>
              <a:t>	</a:t>
            </a:r>
            <a:r>
              <a:rPr lang="en-US" dirty="0" smtClean="0"/>
              <a:t>APV </a:t>
            </a:r>
            <a:r>
              <a:rPr lang="en-US" dirty="0"/>
              <a:t>= </a:t>
            </a:r>
            <a:endParaRPr lang="en-US" dirty="0" smtClean="0"/>
          </a:p>
          <a:p>
            <a:pPr marL="68580" indent="0">
              <a:buNone/>
            </a:pPr>
            <a:r>
              <a:rPr lang="en-US" dirty="0" smtClean="0"/>
              <a:t>	Enterprise </a:t>
            </a:r>
            <a:r>
              <a:rPr lang="en-US" dirty="0"/>
              <a:t>value as if the firm is </a:t>
            </a:r>
            <a:r>
              <a:rPr lang="en-US" dirty="0" smtClean="0"/>
              <a:t>	unlevered </a:t>
            </a:r>
            <a:r>
              <a:rPr lang="en-US" dirty="0"/>
              <a:t>+ PV of tax shields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111</a:t>
            </a:fld>
            <a:endParaRPr lang="en-US"/>
          </a:p>
        </p:txBody>
      </p:sp>
    </p:spTree>
    <p:extLst>
      <p:ext uri="{BB962C8B-B14F-4D97-AF65-F5344CB8AC3E}">
        <p14:creationId xmlns:p14="http://schemas.microsoft.com/office/powerpoint/2010/main" val="27396529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Value Added Model</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C022D74-19FC-4947-9013-0EF38566EB00}"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112</a:t>
            </a:fld>
            <a:endParaRPr lang="en-US"/>
          </a:p>
        </p:txBody>
      </p:sp>
    </p:spTree>
    <p:extLst>
      <p:ext uri="{BB962C8B-B14F-4D97-AF65-F5344CB8AC3E}">
        <p14:creationId xmlns:p14="http://schemas.microsoft.com/office/powerpoint/2010/main" val="38360402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Principle</a:t>
            </a:r>
            <a:endParaRPr lang="en-US" dirty="0"/>
          </a:p>
        </p:txBody>
      </p:sp>
      <p:sp>
        <p:nvSpPr>
          <p:cNvPr id="3" name="Content Placeholder 2"/>
          <p:cNvSpPr>
            <a:spLocks noGrp="1"/>
          </p:cNvSpPr>
          <p:nvPr>
            <p:ph idx="1"/>
          </p:nvPr>
        </p:nvSpPr>
        <p:spPr/>
        <p:txBody>
          <a:bodyPr/>
          <a:lstStyle/>
          <a:p>
            <a:r>
              <a:rPr lang="en-US" dirty="0"/>
              <a:t>The value of a company equals the amount of capital invested, plus a premium equal to the present value of the value created each year.</a:t>
            </a:r>
          </a:p>
          <a:p>
            <a:r>
              <a:rPr lang="en-US" dirty="0"/>
              <a:t>Economic Profit (EP) = Invested capital × (ROIC – WACC)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113</a:t>
            </a:fld>
            <a:endParaRPr lang="en-US"/>
          </a:p>
        </p:txBody>
      </p:sp>
    </p:spTree>
    <p:extLst>
      <p:ext uri="{BB962C8B-B14F-4D97-AF65-F5344CB8AC3E}">
        <p14:creationId xmlns:p14="http://schemas.microsoft.com/office/powerpoint/2010/main" val="31434616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Using Price Multiples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C022D74-19FC-4947-9013-0EF38566EB00}"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114</a:t>
            </a:fld>
            <a:endParaRPr lang="en-US"/>
          </a:p>
        </p:txBody>
      </p:sp>
    </p:spTree>
    <p:extLst>
      <p:ext uri="{BB962C8B-B14F-4D97-AF65-F5344CB8AC3E}">
        <p14:creationId xmlns:p14="http://schemas.microsoft.com/office/powerpoint/2010/main" val="22310243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Involved</a:t>
            </a:r>
            <a:endParaRPr lang="en-US" dirty="0"/>
          </a:p>
        </p:txBody>
      </p:sp>
      <p:sp>
        <p:nvSpPr>
          <p:cNvPr id="3" name="Content Placeholder 2"/>
          <p:cNvSpPr>
            <a:spLocks noGrp="1"/>
          </p:cNvSpPr>
          <p:nvPr>
            <p:ph idx="1"/>
          </p:nvPr>
        </p:nvSpPr>
        <p:spPr/>
        <p:txBody>
          <a:bodyPr>
            <a:normAutofit fontScale="92500" lnSpcReduction="10000"/>
          </a:bodyPr>
          <a:lstStyle/>
          <a:p>
            <a:r>
              <a:rPr lang="en-US" dirty="0"/>
              <a:t>Step 1: </a:t>
            </a:r>
            <a:endParaRPr lang="en-US" dirty="0" smtClean="0"/>
          </a:p>
          <a:p>
            <a:pPr lvl="1"/>
            <a:r>
              <a:rPr lang="en-US" dirty="0" smtClean="0"/>
              <a:t>Select </a:t>
            </a:r>
            <a:r>
              <a:rPr lang="en-US" dirty="0"/>
              <a:t>a measure of performance or value (e.g., earnings and book value of equity);</a:t>
            </a:r>
          </a:p>
          <a:p>
            <a:r>
              <a:rPr lang="en-US" dirty="0"/>
              <a:t>Step 2: </a:t>
            </a:r>
            <a:endParaRPr lang="en-US" dirty="0" smtClean="0"/>
          </a:p>
          <a:p>
            <a:pPr lvl="1"/>
            <a:r>
              <a:rPr lang="en-US" dirty="0" smtClean="0"/>
              <a:t>Estimate </a:t>
            </a:r>
            <a:r>
              <a:rPr lang="en-US" dirty="0"/>
              <a:t>price multiples for comparable firms using the measure of performance or value; and</a:t>
            </a:r>
          </a:p>
          <a:p>
            <a:r>
              <a:rPr lang="en-US" dirty="0"/>
              <a:t>Step 3: </a:t>
            </a:r>
            <a:endParaRPr lang="en-US" dirty="0" smtClean="0"/>
          </a:p>
          <a:p>
            <a:pPr lvl="1"/>
            <a:r>
              <a:rPr lang="en-US" dirty="0" smtClean="0"/>
              <a:t>Apply </a:t>
            </a:r>
            <a:r>
              <a:rPr lang="en-US" dirty="0"/>
              <a:t>the comparable firm multiple to the performance or value measure of the firm being analysed.</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115</a:t>
            </a:fld>
            <a:endParaRPr lang="en-US"/>
          </a:p>
        </p:txBody>
      </p:sp>
    </p:spTree>
    <p:extLst>
      <p:ext uri="{BB962C8B-B14F-4D97-AF65-F5344CB8AC3E}">
        <p14:creationId xmlns:p14="http://schemas.microsoft.com/office/powerpoint/2010/main" val="18577972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Underlying Principle</a:t>
            </a:r>
            <a:endParaRPr lang="en-US" dirty="0"/>
          </a:p>
        </p:txBody>
      </p:sp>
      <p:sp>
        <p:nvSpPr>
          <p:cNvPr id="3" name="Content Placeholder 2"/>
          <p:cNvSpPr>
            <a:spLocks noGrp="1"/>
          </p:cNvSpPr>
          <p:nvPr>
            <p:ph idx="1"/>
          </p:nvPr>
        </p:nvSpPr>
        <p:spPr/>
        <p:txBody>
          <a:bodyPr/>
          <a:lstStyle/>
          <a:p>
            <a:r>
              <a:rPr lang="en-US" dirty="0"/>
              <a:t>In using price multiples, analysts depend on the market wisdom and avoid measuring the parametres. </a:t>
            </a:r>
            <a:endParaRPr lang="en-US" dirty="0" smtClean="0"/>
          </a:p>
          <a:p>
            <a:r>
              <a:rPr lang="en-US" dirty="0" smtClean="0"/>
              <a:t>They </a:t>
            </a:r>
            <a:r>
              <a:rPr lang="en-US" dirty="0"/>
              <a:t>assume that the pricing of comparable firms is applicable to the firm under analysis. </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116</a:t>
            </a:fld>
            <a:endParaRPr lang="en-US"/>
          </a:p>
        </p:txBody>
      </p:sp>
    </p:spTree>
    <p:extLst>
      <p:ext uri="{BB962C8B-B14F-4D97-AF65-F5344CB8AC3E}">
        <p14:creationId xmlns:p14="http://schemas.microsoft.com/office/powerpoint/2010/main" val="40372878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Comparable Firms</a:t>
            </a:r>
            <a:endParaRPr lang="en-US" dirty="0"/>
          </a:p>
        </p:txBody>
      </p:sp>
      <p:sp>
        <p:nvSpPr>
          <p:cNvPr id="3" name="Content Placeholder 2"/>
          <p:cNvSpPr>
            <a:spLocks noGrp="1"/>
          </p:cNvSpPr>
          <p:nvPr>
            <p:ph idx="1"/>
          </p:nvPr>
        </p:nvSpPr>
        <p:spPr/>
        <p:txBody>
          <a:bodyPr/>
          <a:lstStyle/>
          <a:p>
            <a:r>
              <a:rPr lang="en-US" dirty="0"/>
              <a:t>Comparable firms are those that have similar operating and financial characteristics. </a:t>
            </a:r>
            <a:endParaRPr lang="en-US" dirty="0" smtClean="0"/>
          </a:p>
          <a:p>
            <a:r>
              <a:rPr lang="en-US" dirty="0" smtClean="0"/>
              <a:t>The </a:t>
            </a:r>
            <a:r>
              <a:rPr lang="en-US" dirty="0"/>
              <a:t>starting point is that the companies should operate in the same industry. </a:t>
            </a:r>
            <a:endParaRPr lang="en-US" dirty="0" smtClean="0"/>
          </a:p>
          <a:p>
            <a:r>
              <a:rPr lang="en-US" dirty="0" smtClean="0"/>
              <a:t>However</a:t>
            </a:r>
            <a:r>
              <a:rPr lang="en-US" dirty="0"/>
              <a:t>, difficulty arises because many firms are in multiple industries, making it difficult to identify benchmark firms.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117</a:t>
            </a:fld>
            <a:endParaRPr lang="en-US"/>
          </a:p>
        </p:txBody>
      </p:sp>
    </p:spTree>
    <p:extLst>
      <p:ext uri="{BB962C8B-B14F-4D97-AF65-F5344CB8AC3E}">
        <p14:creationId xmlns:p14="http://schemas.microsoft.com/office/powerpoint/2010/main" val="22349764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Comparable </a:t>
            </a:r>
            <a:r>
              <a:rPr lang="en-US" dirty="0" smtClean="0"/>
              <a:t>Firms (Contd.)</a:t>
            </a:r>
            <a:endParaRPr lang="en-US" dirty="0"/>
          </a:p>
        </p:txBody>
      </p:sp>
      <p:sp>
        <p:nvSpPr>
          <p:cNvPr id="3" name="Content Placeholder 2"/>
          <p:cNvSpPr>
            <a:spLocks noGrp="1"/>
          </p:cNvSpPr>
          <p:nvPr>
            <p:ph idx="1"/>
          </p:nvPr>
        </p:nvSpPr>
        <p:spPr/>
        <p:txBody>
          <a:bodyPr/>
          <a:lstStyle/>
          <a:p>
            <a:r>
              <a:rPr lang="en-US" dirty="0"/>
              <a:t>Often, the single criterion that the firms are in the same industry is not adequate. Size of the company is also an important criterion. </a:t>
            </a:r>
            <a:endParaRPr lang="en-US" dirty="0" smtClean="0"/>
          </a:p>
          <a:p>
            <a:r>
              <a:rPr lang="en-US" dirty="0" smtClean="0"/>
              <a:t>Similarly</a:t>
            </a:r>
            <a:r>
              <a:rPr lang="en-US" dirty="0"/>
              <a:t>, strategy, growth opportunities and profitability of the firms are also important.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118</a:t>
            </a:fld>
            <a:endParaRPr lang="en-US"/>
          </a:p>
        </p:txBody>
      </p:sp>
    </p:spTree>
    <p:extLst>
      <p:ext uri="{BB962C8B-B14F-4D97-AF65-F5344CB8AC3E}">
        <p14:creationId xmlns:p14="http://schemas.microsoft.com/office/powerpoint/2010/main" val="5110540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Comparable Firms (Contd.)</a:t>
            </a:r>
          </a:p>
        </p:txBody>
      </p:sp>
      <p:sp>
        <p:nvSpPr>
          <p:cNvPr id="3" name="Content Placeholder 2"/>
          <p:cNvSpPr>
            <a:spLocks noGrp="1"/>
          </p:cNvSpPr>
          <p:nvPr>
            <p:ph idx="1"/>
          </p:nvPr>
        </p:nvSpPr>
        <p:spPr/>
        <p:txBody>
          <a:bodyPr/>
          <a:lstStyle/>
          <a:p>
            <a:r>
              <a:rPr lang="en-US" dirty="0"/>
              <a:t>In order to address the problem of identifying comparators, analysts relax comparability criteria to identify a set of comparable firms and estimate the average of the price multiple. </a:t>
            </a:r>
            <a:endParaRPr lang="en-US" dirty="0" smtClean="0"/>
          </a:p>
          <a:p>
            <a:r>
              <a:rPr lang="en-US" dirty="0" smtClean="0"/>
              <a:t>It </a:t>
            </a:r>
            <a:r>
              <a:rPr lang="en-US" dirty="0"/>
              <a:t>must be remembered that we should not work with a very small set of companies as that might lead to statistical error.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119</a:t>
            </a:fld>
            <a:endParaRPr lang="en-US"/>
          </a:p>
        </p:txBody>
      </p:sp>
    </p:spTree>
    <p:extLst>
      <p:ext uri="{BB962C8B-B14F-4D97-AF65-F5344CB8AC3E}">
        <p14:creationId xmlns:p14="http://schemas.microsoft.com/office/powerpoint/2010/main" val="216609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(Contd.)</a:t>
            </a:r>
          </a:p>
        </p:txBody>
      </p:sp>
      <p:sp>
        <p:nvSpPr>
          <p:cNvPr id="3" name="Content Placeholder 2"/>
          <p:cNvSpPr>
            <a:spLocks noGrp="1"/>
          </p:cNvSpPr>
          <p:nvPr>
            <p:ph idx="1"/>
          </p:nvPr>
        </p:nvSpPr>
        <p:spPr/>
        <p:txBody>
          <a:bodyPr/>
          <a:lstStyle/>
          <a:p>
            <a:r>
              <a:rPr lang="en-US" dirty="0"/>
              <a:t>It is difficult to earn monopoly-sized returns on capital for any length of time except in very special circumstances. </a:t>
            </a:r>
            <a:endParaRPr lang="en-US" dirty="0" smtClean="0"/>
          </a:p>
          <a:p>
            <a:r>
              <a:rPr lang="en-US" dirty="0" smtClean="0"/>
              <a:t>Therefore</a:t>
            </a:r>
            <a:r>
              <a:rPr lang="en-US" dirty="0"/>
              <a:t>, valuer needs to identify sources of high returns on investment over a long period.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12</a:t>
            </a:fld>
            <a:endParaRPr lang="en-US"/>
          </a:p>
        </p:txBody>
      </p:sp>
    </p:spTree>
    <p:extLst>
      <p:ext uri="{BB962C8B-B14F-4D97-AF65-F5344CB8AC3E}">
        <p14:creationId xmlns:p14="http://schemas.microsoft.com/office/powerpoint/2010/main" val="7835385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Value-to-Book Value Multiple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C022D74-19FC-4947-9013-0EF38566EB00}"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120</a:t>
            </a:fld>
            <a:endParaRPr lang="en-US"/>
          </a:p>
        </p:txBody>
      </p:sp>
    </p:spTree>
    <p:extLst>
      <p:ext uri="{BB962C8B-B14F-4D97-AF65-F5344CB8AC3E}">
        <p14:creationId xmlns:p14="http://schemas.microsoft.com/office/powerpoint/2010/main" val="22736992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Drivers of Enterprise Value-to Invested Capital</a:t>
            </a:r>
            <a:endParaRPr lang="en-US" dirty="0"/>
          </a:p>
        </p:txBody>
      </p:sp>
      <p:pic>
        <p:nvPicPr>
          <p:cNvPr id="6" name="Content Placeholder 5"/>
          <p:cNvPicPr>
            <a:picLocks noGrp="1" noChangeAspect="1"/>
          </p:cNvPicPr>
          <p:nvPr>
            <p:ph idx="1"/>
          </p:nvPr>
        </p:nvPicPr>
        <p:blipFill>
          <a:blip r:embed="rId2"/>
          <a:srcRect t="-60281" b="-60281"/>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121</a:t>
            </a:fld>
            <a:endParaRPr lang="en-US"/>
          </a:p>
        </p:txBody>
      </p:sp>
    </p:spTree>
    <p:extLst>
      <p:ext uri="{BB962C8B-B14F-4D97-AF65-F5344CB8AC3E}">
        <p14:creationId xmlns:p14="http://schemas.microsoft.com/office/powerpoint/2010/main" val="6641483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Drivers of Enterprise Value-to Invested </a:t>
            </a:r>
            <a:r>
              <a:rPr lang="en-US" dirty="0" smtClean="0"/>
              <a:t>Capital (Contd.)</a:t>
            </a:r>
            <a:endParaRPr lang="en-US" dirty="0"/>
          </a:p>
        </p:txBody>
      </p:sp>
      <p:pic>
        <p:nvPicPr>
          <p:cNvPr id="6" name="Content Placeholder 5"/>
          <p:cNvPicPr>
            <a:picLocks noGrp="1" noChangeAspect="1"/>
          </p:cNvPicPr>
          <p:nvPr>
            <p:ph idx="1"/>
          </p:nvPr>
        </p:nvPicPr>
        <p:blipFill>
          <a:blip r:embed="rId2"/>
          <a:srcRect t="-96524" b="-96524"/>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122</a:t>
            </a:fld>
            <a:endParaRPr lang="en-US"/>
          </a:p>
        </p:txBody>
      </p:sp>
    </p:spTree>
    <p:extLst>
      <p:ext uri="{BB962C8B-B14F-4D97-AF65-F5344CB8AC3E}">
        <p14:creationId xmlns:p14="http://schemas.microsoft.com/office/powerpoint/2010/main" val="32068159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Drivers of Enterprise Value-to Invested Capital (Contd.)</a:t>
            </a:r>
          </a:p>
        </p:txBody>
      </p:sp>
      <p:pic>
        <p:nvPicPr>
          <p:cNvPr id="6" name="Content Placeholder 5"/>
          <p:cNvPicPr>
            <a:picLocks noGrp="1" noChangeAspect="1"/>
          </p:cNvPicPr>
          <p:nvPr>
            <p:ph idx="1"/>
          </p:nvPr>
        </p:nvPicPr>
        <p:blipFill>
          <a:blip r:embed="rId2"/>
          <a:srcRect t="-52515" b="-52515"/>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123</a:t>
            </a:fld>
            <a:endParaRPr lang="en-US"/>
          </a:p>
        </p:txBody>
      </p:sp>
    </p:spTree>
    <p:extLst>
      <p:ext uri="{BB962C8B-B14F-4D97-AF65-F5344CB8AC3E}">
        <p14:creationId xmlns:p14="http://schemas.microsoft.com/office/powerpoint/2010/main" val="7559857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Drivers of Enterprise Value-to Invested Capital (Contd.)</a:t>
            </a:r>
          </a:p>
        </p:txBody>
      </p:sp>
      <p:sp>
        <p:nvSpPr>
          <p:cNvPr id="3" name="Content Placeholder 2"/>
          <p:cNvSpPr>
            <a:spLocks noGrp="1"/>
          </p:cNvSpPr>
          <p:nvPr>
            <p:ph idx="1"/>
          </p:nvPr>
        </p:nvSpPr>
        <p:spPr/>
        <p:txBody>
          <a:bodyPr/>
          <a:lstStyle/>
          <a:p>
            <a:r>
              <a:rPr lang="en-US" dirty="0"/>
              <a:t>the drivers of the enterprise value-to-invested capital are WACC, growth and ROIC. </a:t>
            </a:r>
            <a:endParaRPr lang="en-US" dirty="0" smtClean="0"/>
          </a:p>
          <a:p>
            <a:r>
              <a:rPr lang="en-US" dirty="0" smtClean="0"/>
              <a:t>In </a:t>
            </a:r>
            <a:r>
              <a:rPr lang="en-US" dirty="0"/>
              <a:t>an unlevered firm, equity value is the same as enterprise value and invested capital is the same as the book value of equity.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124</a:t>
            </a:fld>
            <a:endParaRPr lang="en-US"/>
          </a:p>
        </p:txBody>
      </p:sp>
    </p:spTree>
    <p:extLst>
      <p:ext uri="{BB962C8B-B14F-4D97-AF65-F5344CB8AC3E}">
        <p14:creationId xmlns:p14="http://schemas.microsoft.com/office/powerpoint/2010/main" val="15330005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Drivers of Enterprise Value-to Invested Capital (Contd.)</a:t>
            </a:r>
          </a:p>
        </p:txBody>
      </p:sp>
      <p:sp>
        <p:nvSpPr>
          <p:cNvPr id="3" name="Content Placeholder 2"/>
          <p:cNvSpPr>
            <a:spLocks noGrp="1"/>
          </p:cNvSpPr>
          <p:nvPr>
            <p:ph idx="1"/>
          </p:nvPr>
        </p:nvSpPr>
        <p:spPr/>
        <p:txBody>
          <a:bodyPr/>
          <a:lstStyle/>
          <a:p>
            <a:r>
              <a:rPr lang="en-US" dirty="0"/>
              <a:t>Although the market value-to-book is affected by leverage, it is appropriate to assume that the same factors, which drive the ratio of enterprise value-to-invested capital, drive market value-to-book value ratio.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125</a:t>
            </a:fld>
            <a:endParaRPr lang="en-US"/>
          </a:p>
        </p:txBody>
      </p:sp>
    </p:spTree>
    <p:extLst>
      <p:ext uri="{BB962C8B-B14F-4D97-AF65-F5344CB8AC3E}">
        <p14:creationId xmlns:p14="http://schemas.microsoft.com/office/powerpoint/2010/main" val="27335134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Abnormal Return and Market-to-Book Value Ratio</a:t>
            </a:r>
            <a:endParaRPr lang="en-US" dirty="0"/>
          </a:p>
        </p:txBody>
      </p:sp>
      <p:pic>
        <p:nvPicPr>
          <p:cNvPr id="6" name="Content Placeholder 5"/>
          <p:cNvPicPr>
            <a:picLocks noGrp="1" noChangeAspect="1"/>
          </p:cNvPicPr>
          <p:nvPr>
            <p:ph idx="1"/>
          </p:nvPr>
        </p:nvPicPr>
        <p:blipFill>
          <a:blip r:embed="rId2"/>
          <a:srcRect t="-134712" b="-134712"/>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126</a:t>
            </a:fld>
            <a:endParaRPr lang="en-US"/>
          </a:p>
        </p:txBody>
      </p:sp>
    </p:spTree>
    <p:extLst>
      <p:ext uri="{BB962C8B-B14F-4D97-AF65-F5344CB8AC3E}">
        <p14:creationId xmlns:p14="http://schemas.microsoft.com/office/powerpoint/2010/main" val="42532809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Abnormal Return and Market-to-Book Value </a:t>
            </a:r>
            <a:r>
              <a:rPr lang="en-US" dirty="0" smtClean="0"/>
              <a:t>Ratio (Contd.)</a:t>
            </a:r>
            <a:endParaRPr lang="en-US" dirty="0"/>
          </a:p>
        </p:txBody>
      </p:sp>
      <p:pic>
        <p:nvPicPr>
          <p:cNvPr id="6" name="Content Placeholder 5"/>
          <p:cNvPicPr>
            <a:picLocks noGrp="1" noChangeAspect="1"/>
          </p:cNvPicPr>
          <p:nvPr>
            <p:ph idx="1"/>
          </p:nvPr>
        </p:nvPicPr>
        <p:blipFill>
          <a:blip r:embed="rId2"/>
          <a:srcRect t="-188963" b="-188963"/>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127</a:t>
            </a:fld>
            <a:endParaRPr lang="en-US"/>
          </a:p>
        </p:txBody>
      </p:sp>
    </p:spTree>
    <p:extLst>
      <p:ext uri="{BB962C8B-B14F-4D97-AF65-F5344CB8AC3E}">
        <p14:creationId xmlns:p14="http://schemas.microsoft.com/office/powerpoint/2010/main" val="40667993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Abnormal Return and Market-to-Book Value Ratio (Contd.)</a:t>
            </a:r>
          </a:p>
        </p:txBody>
      </p:sp>
      <p:sp>
        <p:nvSpPr>
          <p:cNvPr id="3" name="Content Placeholder 2"/>
          <p:cNvSpPr>
            <a:spLocks noGrp="1"/>
          </p:cNvSpPr>
          <p:nvPr>
            <p:ph idx="1"/>
          </p:nvPr>
        </p:nvSpPr>
        <p:spPr/>
        <p:txBody>
          <a:bodyPr/>
          <a:lstStyle/>
          <a:p>
            <a:r>
              <a:rPr lang="en-US" dirty="0"/>
              <a:t>Where, </a:t>
            </a:r>
            <a:r>
              <a:rPr lang="en-US" dirty="0" smtClean="0"/>
              <a:t>ROE</a:t>
            </a:r>
            <a:r>
              <a:rPr lang="en-US" baseline="-25000" dirty="0" smtClean="0"/>
              <a:t>t </a:t>
            </a:r>
            <a:r>
              <a:rPr lang="en-US" dirty="0" smtClean="0"/>
              <a:t>= (</a:t>
            </a:r>
            <a:r>
              <a:rPr lang="en-US" dirty="0"/>
              <a:t>NI</a:t>
            </a:r>
            <a:r>
              <a:rPr lang="en-US" baseline="-25000" dirty="0"/>
              <a:t>t</a:t>
            </a:r>
            <a:r>
              <a:rPr lang="en-US" dirty="0"/>
              <a:t>/B</a:t>
            </a:r>
            <a:r>
              <a:rPr lang="en-US" baseline="-25000" dirty="0"/>
              <a:t>t-1</a:t>
            </a:r>
            <a:r>
              <a:rPr lang="en-US" dirty="0"/>
              <a:t>); </a:t>
            </a:r>
            <a:endParaRPr lang="en-US" dirty="0" smtClean="0"/>
          </a:p>
          <a:p>
            <a:r>
              <a:rPr lang="en-US" dirty="0" err="1" smtClean="0"/>
              <a:t>gB</a:t>
            </a:r>
            <a:r>
              <a:rPr lang="en-US" baseline="-25000" dirty="0" err="1" smtClean="0"/>
              <a:t>t</a:t>
            </a:r>
            <a:r>
              <a:rPr lang="en-US" dirty="0"/>
              <a:t>=growth in book value from year t-1 to year t or </a:t>
            </a:r>
          </a:p>
          <a:p>
            <a:pPr marL="68580" indent="0">
              <a:buNone/>
            </a:pPr>
            <a:r>
              <a:rPr lang="en-US" dirty="0" smtClean="0"/>
              <a:t>	(</a:t>
            </a:r>
            <a:r>
              <a:rPr lang="en-US" dirty="0"/>
              <a:t>B</a:t>
            </a:r>
            <a:r>
              <a:rPr lang="en-US" baseline="-25000" dirty="0"/>
              <a:t>t</a:t>
            </a:r>
            <a:r>
              <a:rPr lang="en-US" dirty="0"/>
              <a:t>−B</a:t>
            </a:r>
            <a:r>
              <a:rPr lang="en-US" baseline="-25000" dirty="0"/>
              <a:t>t-1</a:t>
            </a:r>
            <a:r>
              <a:rPr lang="en-US" dirty="0"/>
              <a:t>)/ B</a:t>
            </a:r>
            <a:r>
              <a:rPr lang="en-US" baseline="-25000" dirty="0"/>
              <a:t>t-1</a:t>
            </a:r>
            <a:endParaRPr lang="en-US" dirty="0"/>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128</a:t>
            </a:fld>
            <a:endParaRPr lang="en-US"/>
          </a:p>
        </p:txBody>
      </p:sp>
    </p:spTree>
    <p:extLst>
      <p:ext uri="{BB962C8B-B14F-4D97-AF65-F5344CB8AC3E}">
        <p14:creationId xmlns:p14="http://schemas.microsoft.com/office/powerpoint/2010/main" val="32347866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Abnormal Return and Market-to-Book Value Ratio (Contd.)</a:t>
            </a:r>
          </a:p>
        </p:txBody>
      </p:sp>
      <p:sp>
        <p:nvSpPr>
          <p:cNvPr id="3" name="Content Placeholder 2"/>
          <p:cNvSpPr>
            <a:spLocks noGrp="1"/>
          </p:cNvSpPr>
          <p:nvPr>
            <p:ph idx="1"/>
          </p:nvPr>
        </p:nvSpPr>
        <p:spPr/>
        <p:txBody>
          <a:bodyPr>
            <a:normAutofit/>
          </a:bodyPr>
          <a:lstStyle/>
          <a:p>
            <a:r>
              <a:rPr lang="en-US" dirty="0"/>
              <a:t>T</a:t>
            </a:r>
            <a:r>
              <a:rPr lang="en-US" dirty="0" smtClean="0"/>
              <a:t>he </a:t>
            </a:r>
            <a:r>
              <a:rPr lang="en-US" dirty="0"/>
              <a:t>firm’s equity value-to-book value ratio </a:t>
            </a:r>
            <a:r>
              <a:rPr lang="en-US" dirty="0" smtClean="0"/>
              <a:t>is </a:t>
            </a:r>
            <a:r>
              <a:rPr lang="en-US" dirty="0"/>
              <a:t>determined by its </a:t>
            </a:r>
            <a:endParaRPr lang="en-US" dirty="0" smtClean="0"/>
          </a:p>
          <a:p>
            <a:pPr lvl="1"/>
            <a:r>
              <a:rPr lang="en-US" dirty="0"/>
              <a:t>F</a:t>
            </a:r>
            <a:r>
              <a:rPr lang="en-US" dirty="0" smtClean="0"/>
              <a:t>uture </a:t>
            </a:r>
            <a:r>
              <a:rPr lang="en-US" dirty="0"/>
              <a:t>abnormal ROE (measured by the difference between the ROE and cost of equity capital), </a:t>
            </a:r>
            <a:endParaRPr lang="en-US" dirty="0" smtClean="0"/>
          </a:p>
          <a:p>
            <a:pPr lvl="1"/>
            <a:r>
              <a:rPr lang="en-US" dirty="0"/>
              <a:t>G</a:t>
            </a:r>
            <a:r>
              <a:rPr lang="en-US" dirty="0" smtClean="0"/>
              <a:t>rowth </a:t>
            </a:r>
            <a:r>
              <a:rPr lang="en-US" dirty="0"/>
              <a:t>in book value and </a:t>
            </a:r>
            <a:endParaRPr lang="en-US" dirty="0" smtClean="0"/>
          </a:p>
          <a:p>
            <a:pPr lvl="1"/>
            <a:r>
              <a:rPr lang="en-US" dirty="0"/>
              <a:t>T</a:t>
            </a:r>
            <a:r>
              <a:rPr lang="en-US" dirty="0" smtClean="0"/>
              <a:t>he </a:t>
            </a:r>
            <a:r>
              <a:rPr lang="en-US" dirty="0"/>
              <a:t>cost of equity capital. </a:t>
            </a:r>
            <a:endParaRPr lang="en-US" dirty="0" smtClean="0"/>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129</a:t>
            </a:fld>
            <a:endParaRPr lang="en-US"/>
          </a:p>
        </p:txBody>
      </p:sp>
    </p:spTree>
    <p:extLst>
      <p:ext uri="{BB962C8B-B14F-4D97-AF65-F5344CB8AC3E}">
        <p14:creationId xmlns:p14="http://schemas.microsoft.com/office/powerpoint/2010/main" val="193066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Is The King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Anything that does not increase cash flows does not create value. </a:t>
            </a:r>
            <a:endParaRPr lang="en-US" dirty="0" smtClean="0"/>
          </a:p>
          <a:p>
            <a:r>
              <a:rPr lang="en-US" dirty="0" smtClean="0"/>
              <a:t>Valuers </a:t>
            </a:r>
            <a:r>
              <a:rPr lang="en-US" dirty="0"/>
              <a:t>should focus on cash flows, rather than on accounting numbers.</a:t>
            </a:r>
          </a:p>
          <a:p>
            <a:r>
              <a:rPr lang="en-US" dirty="0"/>
              <a:t>While earnings and cash flow are correlated, earnings do not tell the whole story of value creation. </a:t>
            </a:r>
            <a:endParaRPr lang="en-US" dirty="0" smtClean="0"/>
          </a:p>
          <a:p>
            <a:r>
              <a:rPr lang="en-US" dirty="0" smtClean="0"/>
              <a:t>Too </a:t>
            </a:r>
            <a:r>
              <a:rPr lang="en-US" dirty="0"/>
              <a:t>much focus on earnings and earnings growth might lead to stray from value-creating path.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13</a:t>
            </a:fld>
            <a:endParaRPr lang="en-US"/>
          </a:p>
        </p:txBody>
      </p:sp>
    </p:spTree>
    <p:extLst>
      <p:ext uri="{BB962C8B-B14F-4D97-AF65-F5344CB8AC3E}">
        <p14:creationId xmlns:p14="http://schemas.microsoft.com/office/powerpoint/2010/main" val="5407138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Abnormal Return and Market-to-Book Value Ratio (Contd.)</a:t>
            </a:r>
          </a:p>
        </p:txBody>
      </p:sp>
      <p:sp>
        <p:nvSpPr>
          <p:cNvPr id="3" name="Content Placeholder 2"/>
          <p:cNvSpPr>
            <a:spLocks noGrp="1"/>
          </p:cNvSpPr>
          <p:nvPr>
            <p:ph idx="1"/>
          </p:nvPr>
        </p:nvSpPr>
        <p:spPr/>
        <p:txBody>
          <a:bodyPr/>
          <a:lstStyle/>
          <a:p>
            <a:r>
              <a:rPr lang="en-US" dirty="0"/>
              <a:t>The (E</a:t>
            </a:r>
            <a:r>
              <a:rPr lang="en-US" baseline="-25000" dirty="0"/>
              <a:t>0</a:t>
            </a:r>
            <a:r>
              <a:rPr lang="en-US" dirty="0"/>
              <a:t>/B</a:t>
            </a:r>
            <a:r>
              <a:rPr lang="en-US" baseline="-25000" dirty="0"/>
              <a:t>0</a:t>
            </a:r>
            <a:r>
              <a:rPr lang="en-US" dirty="0"/>
              <a:t>) ratio is greater than one when the ROE is higher than the cost of capital. If the firm earns ROE lower than the cost of capital, the (E</a:t>
            </a:r>
            <a:r>
              <a:rPr lang="en-US" baseline="-25000" dirty="0"/>
              <a:t>0</a:t>
            </a:r>
            <a:r>
              <a:rPr lang="en-US" dirty="0"/>
              <a:t>/B</a:t>
            </a:r>
            <a:r>
              <a:rPr lang="en-US" baseline="-25000" dirty="0"/>
              <a:t>0</a:t>
            </a:r>
            <a:r>
              <a:rPr lang="en-US" dirty="0"/>
              <a:t>) ratio will be lower than 1. </a:t>
            </a:r>
          </a:p>
          <a:p>
            <a:pPr marL="68580" indent="0">
              <a:buNone/>
            </a:pP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130</a:t>
            </a:fld>
            <a:endParaRPr lang="en-US"/>
          </a:p>
        </p:txBody>
      </p:sp>
    </p:spTree>
    <p:extLst>
      <p:ext uri="{BB962C8B-B14F-4D97-AF65-F5344CB8AC3E}">
        <p14:creationId xmlns:p14="http://schemas.microsoft.com/office/powerpoint/2010/main" val="33453866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Abnormal Return and Market-to-Book Value Ratio (Contd.)</a:t>
            </a:r>
          </a:p>
        </p:txBody>
      </p:sp>
      <p:sp>
        <p:nvSpPr>
          <p:cNvPr id="3" name="Content Placeholder 2"/>
          <p:cNvSpPr>
            <a:spLocks noGrp="1"/>
          </p:cNvSpPr>
          <p:nvPr>
            <p:ph idx="1"/>
          </p:nvPr>
        </p:nvSpPr>
        <p:spPr/>
        <p:txBody>
          <a:bodyPr>
            <a:normAutofit fontScale="92500"/>
          </a:bodyPr>
          <a:lstStyle/>
          <a:p>
            <a:r>
              <a:rPr lang="en-US" dirty="0"/>
              <a:t>(E</a:t>
            </a:r>
            <a:r>
              <a:rPr lang="en-US" baseline="-25000" dirty="0"/>
              <a:t>0</a:t>
            </a:r>
            <a:r>
              <a:rPr lang="en-US" dirty="0"/>
              <a:t>/B</a:t>
            </a:r>
            <a:r>
              <a:rPr lang="en-US" baseline="-25000" dirty="0"/>
              <a:t>0</a:t>
            </a:r>
            <a:r>
              <a:rPr lang="en-US" dirty="0"/>
              <a:t>) ratio is also determined by the growth in the book value of equity</a:t>
            </a:r>
            <a:r>
              <a:rPr lang="en-US" dirty="0" smtClean="0"/>
              <a:t>.</a:t>
            </a:r>
          </a:p>
          <a:p>
            <a:r>
              <a:rPr lang="en-US" dirty="0" smtClean="0"/>
              <a:t> </a:t>
            </a:r>
            <a:r>
              <a:rPr lang="en-US" dirty="0"/>
              <a:t>Book value of equity grows if the firm reinvests its net income or issues fresh equity. </a:t>
            </a:r>
            <a:endParaRPr lang="en-US" dirty="0" smtClean="0"/>
          </a:p>
          <a:p>
            <a:r>
              <a:rPr lang="en-US" dirty="0" smtClean="0"/>
              <a:t>If</a:t>
            </a:r>
            <a:r>
              <a:rPr lang="en-US" dirty="0"/>
              <a:t>, new investments earn ROE greater than the cost of equity, it boosts its (E</a:t>
            </a:r>
            <a:r>
              <a:rPr lang="en-US" baseline="-25000" dirty="0"/>
              <a:t>0</a:t>
            </a:r>
            <a:r>
              <a:rPr lang="en-US" dirty="0"/>
              <a:t>/B</a:t>
            </a:r>
            <a:r>
              <a:rPr lang="en-US" baseline="-25000" dirty="0"/>
              <a:t>0</a:t>
            </a:r>
            <a:r>
              <a:rPr lang="en-US" dirty="0"/>
              <a:t>) ratio. </a:t>
            </a:r>
            <a:endParaRPr lang="en-US" dirty="0" smtClean="0"/>
          </a:p>
          <a:p>
            <a:r>
              <a:rPr lang="en-US" dirty="0" smtClean="0"/>
              <a:t>Similarly</a:t>
            </a:r>
            <a:r>
              <a:rPr lang="en-US" dirty="0"/>
              <a:t>, if the firm earns ROE greater than the cost of equity, higher the growth in the book value of equity, higher will be the (E</a:t>
            </a:r>
            <a:r>
              <a:rPr lang="en-US" baseline="-25000" dirty="0"/>
              <a:t>0</a:t>
            </a:r>
            <a:r>
              <a:rPr lang="en-US" dirty="0"/>
              <a:t>/B</a:t>
            </a:r>
            <a:r>
              <a:rPr lang="en-US" baseline="-25000" dirty="0"/>
              <a:t>0</a:t>
            </a:r>
            <a:r>
              <a:rPr lang="en-US" dirty="0"/>
              <a:t>) ratio.</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131</a:t>
            </a:fld>
            <a:endParaRPr lang="en-US"/>
          </a:p>
        </p:txBody>
      </p:sp>
    </p:spTree>
    <p:extLst>
      <p:ext uri="{BB962C8B-B14F-4D97-AF65-F5344CB8AC3E}">
        <p14:creationId xmlns:p14="http://schemas.microsoft.com/office/powerpoint/2010/main" val="24378105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ROE</a:t>
            </a:r>
            <a:endParaRPr lang="en-US" dirty="0"/>
          </a:p>
        </p:txBody>
      </p:sp>
      <p:pic>
        <p:nvPicPr>
          <p:cNvPr id="6" name="Content Placeholder 5"/>
          <p:cNvPicPr>
            <a:picLocks noGrp="1" noChangeAspect="1"/>
          </p:cNvPicPr>
          <p:nvPr>
            <p:ph idx="1"/>
          </p:nvPr>
        </p:nvPicPr>
        <p:blipFill>
          <a:blip r:embed="rId2"/>
          <a:srcRect t="-193649" b="-193649"/>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132</a:t>
            </a:fld>
            <a:endParaRPr lang="en-US"/>
          </a:p>
        </p:txBody>
      </p:sp>
    </p:spTree>
    <p:extLst>
      <p:ext uri="{BB962C8B-B14F-4D97-AF65-F5344CB8AC3E}">
        <p14:creationId xmlns:p14="http://schemas.microsoft.com/office/powerpoint/2010/main" val="4581813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Earnings Multiple</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C022D74-19FC-4947-9013-0EF38566EB00}"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133</a:t>
            </a:fld>
            <a:endParaRPr lang="en-US"/>
          </a:p>
        </p:txBody>
      </p:sp>
    </p:spTree>
    <p:extLst>
      <p:ext uri="{BB962C8B-B14F-4D97-AF65-F5344CB8AC3E}">
        <p14:creationId xmlns:p14="http://schemas.microsoft.com/office/powerpoint/2010/main" val="25829804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 Ratio: Fundamental Principle</a:t>
            </a:r>
            <a:endParaRPr lang="en-US" dirty="0"/>
          </a:p>
        </p:txBody>
      </p:sp>
      <p:sp>
        <p:nvSpPr>
          <p:cNvPr id="3" name="Content Placeholder 2"/>
          <p:cNvSpPr>
            <a:spLocks noGrp="1"/>
          </p:cNvSpPr>
          <p:nvPr>
            <p:ph idx="1"/>
          </p:nvPr>
        </p:nvSpPr>
        <p:spPr/>
        <p:txBody>
          <a:bodyPr/>
          <a:lstStyle/>
          <a:p>
            <a:r>
              <a:rPr lang="en-US" dirty="0"/>
              <a:t>Although, business dailies report P/E ratio based on past earnings, it is appropriate to estimate P/E taking into account projected-earnings.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134</a:t>
            </a:fld>
            <a:endParaRPr lang="en-US"/>
          </a:p>
        </p:txBody>
      </p:sp>
    </p:spTree>
    <p:extLst>
      <p:ext uri="{BB962C8B-B14F-4D97-AF65-F5344CB8AC3E}">
        <p14:creationId xmlns:p14="http://schemas.microsoft.com/office/powerpoint/2010/main" val="34534829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 Ratio: </a:t>
            </a:r>
            <a:r>
              <a:rPr lang="en-US" dirty="0" smtClean="0"/>
              <a:t>Drivers</a:t>
            </a:r>
            <a:endParaRPr lang="en-US" dirty="0"/>
          </a:p>
        </p:txBody>
      </p:sp>
      <p:pic>
        <p:nvPicPr>
          <p:cNvPr id="6" name="Content Placeholder 5"/>
          <p:cNvPicPr>
            <a:picLocks noGrp="1" noChangeAspect="1"/>
          </p:cNvPicPr>
          <p:nvPr>
            <p:ph idx="1"/>
          </p:nvPr>
        </p:nvPicPr>
        <p:blipFill>
          <a:blip r:embed="rId2"/>
          <a:srcRect t="-15755" b="-15755"/>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135</a:t>
            </a:fld>
            <a:endParaRPr lang="en-US"/>
          </a:p>
        </p:txBody>
      </p:sp>
    </p:spTree>
    <p:extLst>
      <p:ext uri="{BB962C8B-B14F-4D97-AF65-F5344CB8AC3E}">
        <p14:creationId xmlns:p14="http://schemas.microsoft.com/office/powerpoint/2010/main" val="34244130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 Ratio: </a:t>
            </a:r>
            <a:r>
              <a:rPr lang="en-US" dirty="0" smtClean="0"/>
              <a:t>Drivers (Contd.)</a:t>
            </a:r>
            <a:endParaRPr lang="en-US" dirty="0"/>
          </a:p>
        </p:txBody>
      </p:sp>
      <p:sp>
        <p:nvSpPr>
          <p:cNvPr id="3" name="Content Placeholder 2"/>
          <p:cNvSpPr>
            <a:spLocks noGrp="1"/>
          </p:cNvSpPr>
          <p:nvPr>
            <p:ph idx="1"/>
          </p:nvPr>
        </p:nvSpPr>
        <p:spPr/>
        <p:txBody>
          <a:bodyPr>
            <a:normAutofit fontScale="92500"/>
          </a:bodyPr>
          <a:lstStyle/>
          <a:p>
            <a:r>
              <a:rPr lang="en-US" dirty="0"/>
              <a:t>F</a:t>
            </a:r>
            <a:r>
              <a:rPr lang="en-US" dirty="0" smtClean="0"/>
              <a:t>irm’s </a:t>
            </a:r>
            <a:r>
              <a:rPr lang="en-US" dirty="0"/>
              <a:t>earnings multiple is driven by both its expected growth (g) and its return on invested capital (ROIC) and also by WACC. </a:t>
            </a:r>
            <a:endParaRPr lang="en-US" dirty="0" smtClean="0"/>
          </a:p>
          <a:p>
            <a:r>
              <a:rPr lang="en-US" dirty="0" smtClean="0"/>
              <a:t>It </a:t>
            </a:r>
            <a:r>
              <a:rPr lang="en-US" dirty="0"/>
              <a:t>may not be very incorrect to assume that WACC is the same for all the companies operating in a particular industry. </a:t>
            </a:r>
            <a:endParaRPr lang="en-US" dirty="0" smtClean="0"/>
          </a:p>
          <a:p>
            <a:r>
              <a:rPr lang="en-US" dirty="0" smtClean="0"/>
              <a:t>However</a:t>
            </a:r>
            <a:r>
              <a:rPr lang="en-US" dirty="0"/>
              <a:t>, ROIC and growth of firms operating in the same industry vary significantly.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136</a:t>
            </a:fld>
            <a:endParaRPr lang="en-US"/>
          </a:p>
        </p:txBody>
      </p:sp>
    </p:spTree>
    <p:extLst>
      <p:ext uri="{BB962C8B-B14F-4D97-AF65-F5344CB8AC3E}">
        <p14:creationId xmlns:p14="http://schemas.microsoft.com/office/powerpoint/2010/main" val="17602418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 Ratio: Drivers (Contd.)</a:t>
            </a:r>
          </a:p>
        </p:txBody>
      </p:sp>
      <p:sp>
        <p:nvSpPr>
          <p:cNvPr id="3" name="Content Placeholder 2"/>
          <p:cNvSpPr>
            <a:spLocks noGrp="1"/>
          </p:cNvSpPr>
          <p:nvPr>
            <p:ph idx="1"/>
          </p:nvPr>
        </p:nvSpPr>
        <p:spPr/>
        <p:txBody>
          <a:bodyPr/>
          <a:lstStyle/>
          <a:p>
            <a:r>
              <a:rPr lang="en-US" dirty="0"/>
              <a:t>Therefore, it is not appropriate to apply average P/E ratio of the industry to estimate the value of equity of the firm being valued. </a:t>
            </a:r>
            <a:endParaRPr lang="en-US" dirty="0" smtClean="0"/>
          </a:p>
          <a:p>
            <a:r>
              <a:rPr lang="en-US" dirty="0" smtClean="0"/>
              <a:t>Average </a:t>
            </a:r>
            <a:r>
              <a:rPr lang="en-US" dirty="0"/>
              <a:t>P/E ratio should be adjusted for the ROIC and growth of the firm if they differ from the industry average.</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137</a:t>
            </a:fld>
            <a:endParaRPr lang="en-US"/>
          </a:p>
        </p:txBody>
      </p:sp>
    </p:spTree>
    <p:extLst>
      <p:ext uri="{BB962C8B-B14F-4D97-AF65-F5344CB8AC3E}">
        <p14:creationId xmlns:p14="http://schemas.microsoft.com/office/powerpoint/2010/main" val="22402014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 Ratio: Drivers (Contd.)</a:t>
            </a:r>
          </a:p>
        </p:txBody>
      </p:sp>
      <p:sp>
        <p:nvSpPr>
          <p:cNvPr id="3" name="Content Placeholder 2"/>
          <p:cNvSpPr>
            <a:spLocks noGrp="1"/>
          </p:cNvSpPr>
          <p:nvPr>
            <p:ph idx="1"/>
          </p:nvPr>
        </p:nvSpPr>
        <p:spPr/>
        <p:txBody>
          <a:bodyPr/>
          <a:lstStyle/>
          <a:p>
            <a:r>
              <a:rPr lang="en-US" dirty="0"/>
              <a:t>We should also remember that ‘earnings per share’ (EPS) is affected by capital structure. </a:t>
            </a:r>
            <a:endParaRPr lang="en-US" dirty="0" smtClean="0"/>
          </a:p>
          <a:p>
            <a:r>
              <a:rPr lang="en-US" dirty="0" smtClean="0"/>
              <a:t>Consequently </a:t>
            </a:r>
            <a:r>
              <a:rPr lang="en-US" dirty="0"/>
              <a:t>P/E ratio is also affected by capital structure. </a:t>
            </a:r>
            <a:endParaRPr lang="en-US" dirty="0" smtClean="0"/>
          </a:p>
          <a:p>
            <a:r>
              <a:rPr lang="en-US" dirty="0" smtClean="0"/>
              <a:t>Therefore</a:t>
            </a:r>
            <a:r>
              <a:rPr lang="en-US" dirty="0"/>
              <a:t>, (Enterprise Value/NOPLAT) is considered a superior multiple than the P/E ratio. </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138</a:t>
            </a:fld>
            <a:endParaRPr lang="en-US"/>
          </a:p>
        </p:txBody>
      </p:sp>
    </p:spTree>
    <p:extLst>
      <p:ext uri="{BB962C8B-B14F-4D97-AF65-F5344CB8AC3E}">
        <p14:creationId xmlns:p14="http://schemas.microsoft.com/office/powerpoint/2010/main" val="35453772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 Multiple and Market-to-Book Value Multiple</a:t>
            </a:r>
            <a:endParaRPr lang="en-US" dirty="0"/>
          </a:p>
        </p:txBody>
      </p:sp>
      <p:pic>
        <p:nvPicPr>
          <p:cNvPr id="6" name="Content Placeholder 5"/>
          <p:cNvPicPr>
            <a:picLocks noGrp="1" noChangeAspect="1"/>
          </p:cNvPicPr>
          <p:nvPr>
            <p:ph idx="1"/>
          </p:nvPr>
        </p:nvPicPr>
        <p:blipFill>
          <a:blip r:embed="rId2"/>
          <a:srcRect t="-66494" b="-66494"/>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139</a:t>
            </a:fld>
            <a:endParaRPr lang="en-US"/>
          </a:p>
        </p:txBody>
      </p:sp>
    </p:spTree>
    <p:extLst>
      <p:ext uri="{BB962C8B-B14F-4D97-AF65-F5344CB8AC3E}">
        <p14:creationId xmlns:p14="http://schemas.microsoft.com/office/powerpoint/2010/main" val="2328401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Is The King</a:t>
            </a:r>
          </a:p>
        </p:txBody>
      </p:sp>
      <p:sp>
        <p:nvSpPr>
          <p:cNvPr id="3" name="Content Placeholder 2"/>
          <p:cNvSpPr>
            <a:spLocks noGrp="1"/>
          </p:cNvSpPr>
          <p:nvPr>
            <p:ph idx="1"/>
          </p:nvPr>
        </p:nvSpPr>
        <p:spPr/>
        <p:txBody>
          <a:bodyPr/>
          <a:lstStyle/>
          <a:p>
            <a:r>
              <a:rPr lang="en-US" dirty="0"/>
              <a:t>If all </a:t>
            </a:r>
            <a:r>
              <a:rPr lang="en-US" dirty="0" smtClean="0"/>
              <a:t>firms </a:t>
            </a:r>
            <a:r>
              <a:rPr lang="en-US" dirty="0"/>
              <a:t>in an industry </a:t>
            </a:r>
            <a:r>
              <a:rPr lang="en-US" dirty="0" smtClean="0"/>
              <a:t>earns </a:t>
            </a:r>
            <a:r>
              <a:rPr lang="en-US" dirty="0"/>
              <a:t>the same ROIC, then earnings growth would be the differentiating factor. </a:t>
            </a:r>
            <a:endParaRPr lang="en-US" dirty="0" smtClean="0"/>
          </a:p>
          <a:p>
            <a:r>
              <a:rPr lang="en-US" dirty="0" smtClean="0"/>
              <a:t>However</a:t>
            </a:r>
            <a:r>
              <a:rPr lang="en-US" dirty="0"/>
              <a:t>, this is a simplistic assumption. ROIC may vary considerably, even between companies in the same industry</a:t>
            </a:r>
            <a:r>
              <a:rPr lang="en-US" dirty="0" smtClean="0"/>
              <a:t>.</a:t>
            </a:r>
          </a:p>
          <a:p>
            <a:pPr lvl="1"/>
            <a:r>
              <a:rPr lang="en-US" dirty="0" smtClean="0"/>
              <a:t>Example: Automobile industry </a:t>
            </a: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14</a:t>
            </a:fld>
            <a:endParaRPr lang="en-US"/>
          </a:p>
        </p:txBody>
      </p:sp>
    </p:spTree>
    <p:extLst>
      <p:ext uri="{BB962C8B-B14F-4D97-AF65-F5344CB8AC3E}">
        <p14:creationId xmlns:p14="http://schemas.microsoft.com/office/powerpoint/2010/main" val="391638886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 Multiple and Market-to-Book Value Multiple</a:t>
            </a:r>
          </a:p>
        </p:txBody>
      </p:sp>
      <p:sp>
        <p:nvSpPr>
          <p:cNvPr id="3" name="Content Placeholder 2"/>
          <p:cNvSpPr>
            <a:spLocks noGrp="1"/>
          </p:cNvSpPr>
          <p:nvPr>
            <p:ph idx="1"/>
          </p:nvPr>
        </p:nvSpPr>
        <p:spPr/>
        <p:txBody>
          <a:bodyPr>
            <a:normAutofit fontScale="92500" lnSpcReduction="10000"/>
          </a:bodyPr>
          <a:lstStyle/>
          <a:p>
            <a:r>
              <a:rPr lang="en-US" dirty="0"/>
              <a:t>The factors that determine the market value-to-book value multiple also determine the P/E ratio. </a:t>
            </a:r>
            <a:endParaRPr lang="en-US" dirty="0" smtClean="0"/>
          </a:p>
          <a:p>
            <a:r>
              <a:rPr lang="en-US" dirty="0" smtClean="0"/>
              <a:t>However</a:t>
            </a:r>
            <a:r>
              <a:rPr lang="en-US" dirty="0"/>
              <a:t>, there is a difference between the two multiples. </a:t>
            </a:r>
            <a:endParaRPr lang="en-US" dirty="0" smtClean="0"/>
          </a:p>
          <a:p>
            <a:r>
              <a:rPr lang="en-US" dirty="0" smtClean="0"/>
              <a:t>While </a:t>
            </a:r>
            <a:r>
              <a:rPr lang="en-US" dirty="0"/>
              <a:t>market value-to-book value multiple is not affected by current ROE, P/E multiple is affected by current ROE. </a:t>
            </a:r>
            <a:endParaRPr lang="en-US" dirty="0" smtClean="0"/>
          </a:p>
          <a:p>
            <a:r>
              <a:rPr lang="en-US" dirty="0" smtClean="0"/>
              <a:t>If </a:t>
            </a:r>
            <a:r>
              <a:rPr lang="en-US" dirty="0"/>
              <a:t>the current ROE is low, P/E ratio will be high. If, ROE is negative, P/E cannot be calculated.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140</a:t>
            </a:fld>
            <a:endParaRPr lang="en-US"/>
          </a:p>
        </p:txBody>
      </p:sp>
    </p:spTree>
    <p:extLst>
      <p:ext uri="{BB962C8B-B14F-4D97-AF65-F5344CB8AC3E}">
        <p14:creationId xmlns:p14="http://schemas.microsoft.com/office/powerpoint/2010/main" val="3066051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Dividend Discount Model</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C022D74-19FC-4947-9013-0EF38566EB00}"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15</a:t>
            </a:fld>
            <a:endParaRPr lang="en-US"/>
          </a:p>
        </p:txBody>
      </p:sp>
    </p:spTree>
    <p:extLst>
      <p:ext uri="{BB962C8B-B14F-4D97-AF65-F5344CB8AC3E}">
        <p14:creationId xmlns:p14="http://schemas.microsoft.com/office/powerpoint/2010/main" val="90422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Dividend Discount Model</a:t>
            </a:r>
            <a:endParaRPr lang="en-US" dirty="0"/>
          </a:p>
        </p:txBody>
      </p:sp>
      <p:sp>
        <p:nvSpPr>
          <p:cNvPr id="3" name="Content Placeholder 2"/>
          <p:cNvSpPr>
            <a:spLocks noGrp="1"/>
          </p:cNvSpPr>
          <p:nvPr>
            <p:ph idx="1"/>
          </p:nvPr>
        </p:nvSpPr>
        <p:spPr/>
        <p:txBody>
          <a:bodyPr/>
          <a:lstStyle/>
          <a:p>
            <a:r>
              <a:rPr lang="en-US" dirty="0"/>
              <a:t>Shareholders receive cash pay-off from a company in the form of dividend. </a:t>
            </a:r>
            <a:endParaRPr lang="en-US" dirty="0" smtClean="0"/>
          </a:p>
          <a:p>
            <a:r>
              <a:rPr lang="en-US" dirty="0" smtClean="0"/>
              <a:t>Therefore</a:t>
            </a:r>
            <a:r>
              <a:rPr lang="en-US" dirty="0"/>
              <a:t>, the value of their equity is the present value of future dividends, including any liquidity dividend. </a:t>
            </a:r>
          </a:p>
          <a:p>
            <a:pPr marL="68580" indent="0">
              <a:buNone/>
            </a:pP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16</a:t>
            </a:fld>
            <a:endParaRPr lang="en-US"/>
          </a:p>
        </p:txBody>
      </p:sp>
    </p:spTree>
    <p:extLst>
      <p:ext uri="{BB962C8B-B14F-4D97-AF65-F5344CB8AC3E}">
        <p14:creationId xmlns:p14="http://schemas.microsoft.com/office/powerpoint/2010/main" val="505758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Period Formula</a:t>
            </a:r>
            <a:endParaRPr lang="en-US" dirty="0"/>
          </a:p>
        </p:txBody>
      </p:sp>
      <p:pic>
        <p:nvPicPr>
          <p:cNvPr id="6" name="Content Placeholder 5"/>
          <p:cNvPicPr>
            <a:picLocks noGrp="1" noChangeAspect="1"/>
          </p:cNvPicPr>
          <p:nvPr>
            <p:ph idx="1"/>
          </p:nvPr>
        </p:nvPicPr>
        <p:blipFill>
          <a:blip r:embed="rId2"/>
          <a:srcRect l="-9392" r="-9392"/>
          <a:stretch>
            <a:fillRect/>
          </a:stretch>
        </p:blipFill>
        <p:spPr>
          <a:xfrm>
            <a:off x="1613055" y="2618545"/>
            <a:ext cx="5175375" cy="2289266"/>
          </a:xfrm>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17</a:t>
            </a:fld>
            <a:endParaRPr lang="en-US"/>
          </a:p>
        </p:txBody>
      </p:sp>
    </p:spTree>
    <p:extLst>
      <p:ext uri="{BB962C8B-B14F-4D97-AF65-F5344CB8AC3E}">
        <p14:creationId xmlns:p14="http://schemas.microsoft.com/office/powerpoint/2010/main" val="3971787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Multi-Period Formula</a:t>
            </a:r>
            <a:endParaRPr lang="en-US" dirty="0"/>
          </a:p>
        </p:txBody>
      </p:sp>
      <p:pic>
        <p:nvPicPr>
          <p:cNvPr id="7" name="Content Placeholder 6"/>
          <p:cNvPicPr>
            <a:picLocks noGrp="1" noChangeAspect="1"/>
          </p:cNvPicPr>
          <p:nvPr>
            <p:ph idx="1"/>
          </p:nvPr>
        </p:nvPicPr>
        <p:blipFill>
          <a:blip r:embed="rId2"/>
          <a:srcRect t="-99010" b="-99010"/>
          <a:stretch>
            <a:fillRect/>
          </a:stretch>
        </p:blipFill>
        <p:spPr>
          <a:xfrm>
            <a:off x="1042988" y="2324100"/>
            <a:ext cx="6777037" cy="3508375"/>
          </a:xfrm>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18</a:t>
            </a:fld>
            <a:endParaRPr lang="en-US"/>
          </a:p>
        </p:txBody>
      </p:sp>
    </p:spTree>
    <p:extLst>
      <p:ext uri="{BB962C8B-B14F-4D97-AF65-F5344CB8AC3E}">
        <p14:creationId xmlns:p14="http://schemas.microsoft.com/office/powerpoint/2010/main" val="2079079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Formula</a:t>
            </a:r>
            <a:endParaRPr lang="en-US" dirty="0"/>
          </a:p>
        </p:txBody>
      </p:sp>
      <p:pic>
        <p:nvPicPr>
          <p:cNvPr id="6" name="Content Placeholder 5"/>
          <p:cNvPicPr>
            <a:picLocks noGrp="1" noChangeAspect="1"/>
          </p:cNvPicPr>
          <p:nvPr>
            <p:ph idx="1"/>
          </p:nvPr>
        </p:nvPicPr>
        <p:blipFill>
          <a:blip r:embed="rId2"/>
          <a:srcRect t="-70343" b="-70343"/>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19</a:t>
            </a:fld>
            <a:endParaRPr lang="en-US"/>
          </a:p>
        </p:txBody>
      </p:sp>
    </p:spTree>
    <p:extLst>
      <p:ext uri="{BB962C8B-B14F-4D97-AF65-F5344CB8AC3E}">
        <p14:creationId xmlns:p14="http://schemas.microsoft.com/office/powerpoint/2010/main" val="188908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a:t>
            </a:r>
            <a:endParaRPr lang="en-US" dirty="0"/>
          </a:p>
        </p:txBody>
      </p:sp>
      <p:sp>
        <p:nvSpPr>
          <p:cNvPr id="3" name="Content Placeholder 2"/>
          <p:cNvSpPr>
            <a:spLocks noGrp="1"/>
          </p:cNvSpPr>
          <p:nvPr>
            <p:ph idx="1"/>
          </p:nvPr>
        </p:nvSpPr>
        <p:spPr/>
        <p:txBody>
          <a:bodyPr>
            <a:normAutofit lnSpcReduction="10000"/>
          </a:bodyPr>
          <a:lstStyle/>
          <a:p>
            <a:r>
              <a:rPr lang="en-US" dirty="0" smtClean="0"/>
              <a:t>Value of an investment asset is the present value of future cash flows that the asset will generate.</a:t>
            </a:r>
          </a:p>
          <a:p>
            <a:r>
              <a:rPr lang="en-US" dirty="0" smtClean="0"/>
              <a:t>For example, value of a fixed income instrument is the present value of future cash flows that the instrument will generate till its maturity.</a:t>
            </a:r>
          </a:p>
          <a:p>
            <a:r>
              <a:rPr lang="en-US" dirty="0" smtClean="0"/>
              <a:t>The appropriate discount rate is estimated based on the riskiness of those cash flows.</a:t>
            </a:r>
          </a:p>
        </p:txBody>
      </p:sp>
      <p:sp>
        <p:nvSpPr>
          <p:cNvPr id="4" name="Date Placeholder 3"/>
          <p:cNvSpPr>
            <a:spLocks noGrp="1"/>
          </p:cNvSpPr>
          <p:nvPr>
            <p:ph type="dt" sz="half" idx="10"/>
          </p:nvPr>
        </p:nvSpPr>
        <p:spPr/>
        <p:txBody>
          <a:bodyPr/>
          <a:lstStyle/>
          <a:p>
            <a:fld id="{FD5BE031-0F0A-5C48-AE8A-819F7C5F3C6D}"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2</a:t>
            </a:fld>
            <a:endParaRPr lang="en-US"/>
          </a:p>
        </p:txBody>
      </p:sp>
    </p:spTree>
    <p:extLst>
      <p:ext uri="{BB962C8B-B14F-4D97-AF65-F5344CB8AC3E}">
        <p14:creationId xmlns:p14="http://schemas.microsoft.com/office/powerpoint/2010/main" val="1272700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Growth Formula</a:t>
            </a:r>
            <a:endParaRPr lang="en-US" dirty="0"/>
          </a:p>
        </p:txBody>
      </p:sp>
      <p:pic>
        <p:nvPicPr>
          <p:cNvPr id="7" name="Content Placeholder 6"/>
          <p:cNvPicPr>
            <a:picLocks noGrp="1" noChangeAspect="1"/>
          </p:cNvPicPr>
          <p:nvPr>
            <p:ph idx="1"/>
          </p:nvPr>
        </p:nvPicPr>
        <p:blipFill>
          <a:blip r:embed="rId2"/>
          <a:srcRect l="-17009" r="-17009"/>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20</a:t>
            </a:fld>
            <a:endParaRPr lang="en-US"/>
          </a:p>
        </p:txBody>
      </p:sp>
    </p:spTree>
    <p:extLst>
      <p:ext uri="{BB962C8B-B14F-4D97-AF65-F5344CB8AC3E}">
        <p14:creationId xmlns:p14="http://schemas.microsoft.com/office/powerpoint/2010/main" val="4284584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Share Price and EPS: </a:t>
            </a:r>
            <a:br>
              <a:rPr lang="en-US" dirty="0" smtClean="0"/>
            </a:br>
            <a:r>
              <a:rPr lang="en-US" dirty="0" smtClean="0"/>
              <a:t>Firm Does Not Grow At All</a:t>
            </a:r>
            <a:endParaRPr lang="en-US" dirty="0"/>
          </a:p>
        </p:txBody>
      </p:sp>
      <p:pic>
        <p:nvPicPr>
          <p:cNvPr id="6" name="Content Placeholder 5"/>
          <p:cNvPicPr>
            <a:picLocks noGrp="1" noChangeAspect="1"/>
          </p:cNvPicPr>
          <p:nvPr>
            <p:ph idx="1"/>
          </p:nvPr>
        </p:nvPicPr>
        <p:blipFill>
          <a:blip r:embed="rId2"/>
          <a:srcRect t="-14302" b="-14302"/>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21</a:t>
            </a:fld>
            <a:endParaRPr lang="en-US"/>
          </a:p>
        </p:txBody>
      </p:sp>
    </p:spTree>
    <p:extLst>
      <p:ext uri="{BB962C8B-B14F-4D97-AF65-F5344CB8AC3E}">
        <p14:creationId xmlns:p14="http://schemas.microsoft.com/office/powerpoint/2010/main" val="1103055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Share Price and EPS: </a:t>
            </a:r>
            <a:br>
              <a:rPr lang="en-US" dirty="0"/>
            </a:br>
            <a:r>
              <a:rPr lang="en-US" dirty="0"/>
              <a:t>R</a:t>
            </a:r>
            <a:r>
              <a:rPr lang="en-US" dirty="0" smtClean="0"/>
              <a:t>eturn </a:t>
            </a:r>
            <a:r>
              <a:rPr lang="en-US" dirty="0"/>
              <a:t>equal to ‘r’ </a:t>
            </a:r>
          </a:p>
        </p:txBody>
      </p:sp>
      <p:sp>
        <p:nvSpPr>
          <p:cNvPr id="3" name="Content Placeholder 2"/>
          <p:cNvSpPr>
            <a:spLocks noGrp="1"/>
          </p:cNvSpPr>
          <p:nvPr>
            <p:ph idx="1"/>
          </p:nvPr>
        </p:nvSpPr>
        <p:spPr/>
        <p:txBody>
          <a:bodyPr/>
          <a:lstStyle/>
          <a:p>
            <a:r>
              <a:rPr lang="en-US" dirty="0"/>
              <a:t>Assume that the firm’ EPS</a:t>
            </a:r>
            <a:r>
              <a:rPr lang="en-US" baseline="-25000" dirty="0"/>
              <a:t>1</a:t>
            </a:r>
            <a:r>
              <a:rPr lang="en-US" dirty="0"/>
              <a:t> per share is 10 and r is 10 per cent. </a:t>
            </a:r>
            <a:endParaRPr lang="en-US" dirty="0" smtClean="0"/>
          </a:p>
          <a:p>
            <a:r>
              <a:rPr lang="en-US" dirty="0" smtClean="0"/>
              <a:t>Further </a:t>
            </a:r>
            <a:r>
              <a:rPr lang="en-US" dirty="0"/>
              <a:t>assume that it has decided to skip next year’s dividend and to invest the whole EPS in a new investment that is expected to provide a return equal to the market capitalisation rate (r), that is, 10 per cent. </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22</a:t>
            </a:fld>
            <a:endParaRPr lang="en-US"/>
          </a:p>
        </p:txBody>
      </p:sp>
    </p:spTree>
    <p:extLst>
      <p:ext uri="{BB962C8B-B14F-4D97-AF65-F5344CB8AC3E}">
        <p14:creationId xmlns:p14="http://schemas.microsoft.com/office/powerpoint/2010/main" val="1666769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Share Price and EPS: </a:t>
            </a:r>
            <a:br>
              <a:rPr lang="en-US" dirty="0"/>
            </a:br>
            <a:r>
              <a:rPr lang="en-US" dirty="0"/>
              <a:t>Return equal to ‘r’ </a:t>
            </a:r>
            <a:r>
              <a:rPr lang="en-US" dirty="0" smtClean="0"/>
              <a:t>(Contd.)</a:t>
            </a:r>
            <a:endParaRPr lang="en-US" dirty="0"/>
          </a:p>
        </p:txBody>
      </p:sp>
      <p:sp>
        <p:nvSpPr>
          <p:cNvPr id="3" name="Content Placeholder 2"/>
          <p:cNvSpPr>
            <a:spLocks noGrp="1"/>
          </p:cNvSpPr>
          <p:nvPr>
            <p:ph idx="1"/>
          </p:nvPr>
        </p:nvSpPr>
        <p:spPr/>
        <p:txBody>
          <a:bodyPr>
            <a:normAutofit/>
          </a:bodyPr>
          <a:lstStyle/>
          <a:p>
            <a:r>
              <a:rPr lang="en-US" dirty="0"/>
              <a:t>NPV of the investment per share at year 1= −10+(1/.10) =0</a:t>
            </a:r>
          </a:p>
          <a:p>
            <a:r>
              <a:rPr lang="en-US" dirty="0"/>
              <a:t>Thus, the new investment is not adding any value to the firm. </a:t>
            </a:r>
          </a:p>
          <a:p>
            <a:pPr marL="68580" indent="0">
              <a:buNone/>
            </a:pP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23</a:t>
            </a:fld>
            <a:endParaRPr lang="en-US"/>
          </a:p>
        </p:txBody>
      </p:sp>
    </p:spTree>
    <p:extLst>
      <p:ext uri="{BB962C8B-B14F-4D97-AF65-F5344CB8AC3E}">
        <p14:creationId xmlns:p14="http://schemas.microsoft.com/office/powerpoint/2010/main" val="77148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Share Price and EPS: </a:t>
            </a:r>
            <a:br>
              <a:rPr lang="en-US" dirty="0"/>
            </a:br>
            <a:r>
              <a:rPr lang="en-US" dirty="0"/>
              <a:t>Return equal to ‘r’ (Contd.)</a:t>
            </a:r>
          </a:p>
        </p:txBody>
      </p:sp>
      <p:sp>
        <p:nvSpPr>
          <p:cNvPr id="3" name="Content Placeholder 2"/>
          <p:cNvSpPr>
            <a:spLocks noGrp="1"/>
          </p:cNvSpPr>
          <p:nvPr>
            <p:ph idx="1"/>
          </p:nvPr>
        </p:nvSpPr>
        <p:spPr/>
        <p:txBody>
          <a:bodyPr/>
          <a:lstStyle/>
          <a:p>
            <a:r>
              <a:rPr lang="en-US" dirty="0"/>
              <a:t>From year 2, the firm will earn EPS of 11 because of the additional earnings of Re 1 on the new investment.</a:t>
            </a:r>
          </a:p>
          <a:p>
            <a:r>
              <a:rPr lang="en-US" dirty="0"/>
              <a:t>Therefore, P</a:t>
            </a:r>
            <a:r>
              <a:rPr lang="en-US" baseline="-25000" dirty="0"/>
              <a:t>1</a:t>
            </a:r>
            <a:r>
              <a:rPr lang="en-US" dirty="0"/>
              <a:t> = (Rs 11/.10) = Rs 110; and </a:t>
            </a:r>
          </a:p>
          <a:p>
            <a:r>
              <a:rPr lang="en-US" dirty="0"/>
              <a:t>P</a:t>
            </a:r>
            <a:r>
              <a:rPr lang="en-US" baseline="-25000" dirty="0"/>
              <a:t>0</a:t>
            </a:r>
            <a:r>
              <a:rPr lang="en-US" dirty="0"/>
              <a:t> = (D</a:t>
            </a:r>
            <a:r>
              <a:rPr lang="en-US" baseline="-25000" dirty="0"/>
              <a:t>1</a:t>
            </a:r>
            <a:r>
              <a:rPr lang="en-US" dirty="0"/>
              <a:t>+P</a:t>
            </a:r>
            <a:r>
              <a:rPr lang="en-US" baseline="-25000" dirty="0"/>
              <a:t>1</a:t>
            </a:r>
            <a:r>
              <a:rPr lang="en-US" dirty="0"/>
              <a:t>)/(1+.10) = Rs 110/1.10 = Rs. 100</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24</a:t>
            </a:fld>
            <a:endParaRPr lang="en-US"/>
          </a:p>
        </p:txBody>
      </p:sp>
    </p:spTree>
    <p:extLst>
      <p:ext uri="{BB962C8B-B14F-4D97-AF65-F5344CB8AC3E}">
        <p14:creationId xmlns:p14="http://schemas.microsoft.com/office/powerpoint/2010/main" val="1417061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Share Price and EPS: </a:t>
            </a:r>
            <a:br>
              <a:rPr lang="en-US" dirty="0"/>
            </a:br>
            <a:r>
              <a:rPr lang="en-US" dirty="0"/>
              <a:t>Return equal to ‘r’ (Contd.)</a:t>
            </a:r>
          </a:p>
        </p:txBody>
      </p:sp>
      <p:sp>
        <p:nvSpPr>
          <p:cNvPr id="3" name="Content Placeholder 2"/>
          <p:cNvSpPr>
            <a:spLocks noGrp="1"/>
          </p:cNvSpPr>
          <p:nvPr>
            <p:ph idx="1"/>
          </p:nvPr>
        </p:nvSpPr>
        <p:spPr/>
        <p:txBody>
          <a:bodyPr/>
          <a:lstStyle/>
          <a:p>
            <a:r>
              <a:rPr lang="en-US" dirty="0"/>
              <a:t>Therefore, the equity value of firm can be </a:t>
            </a:r>
            <a:r>
              <a:rPr lang="en-US" dirty="0" smtClean="0"/>
              <a:t>determined </a:t>
            </a:r>
            <a:r>
              <a:rPr lang="en-US" dirty="0"/>
              <a:t>by dividing EPS</a:t>
            </a:r>
            <a:r>
              <a:rPr lang="en-US" baseline="-25000" dirty="0"/>
              <a:t>1</a:t>
            </a:r>
            <a:r>
              <a:rPr lang="en-US" dirty="0"/>
              <a:t> by the market capitalisation rate. </a:t>
            </a:r>
          </a:p>
          <a:p>
            <a:pPr lvl="1"/>
            <a:r>
              <a:rPr lang="en-US" dirty="0" smtClean="0"/>
              <a:t>P</a:t>
            </a:r>
            <a:r>
              <a:rPr lang="en-US" baseline="-25000" dirty="0" smtClean="0"/>
              <a:t>0</a:t>
            </a:r>
            <a:r>
              <a:rPr lang="en-US" dirty="0" smtClean="0"/>
              <a:t> </a:t>
            </a:r>
            <a:r>
              <a:rPr lang="en-US" dirty="0"/>
              <a:t>= EPS</a:t>
            </a:r>
            <a:r>
              <a:rPr lang="en-US" baseline="-25000" dirty="0"/>
              <a:t>1</a:t>
            </a:r>
            <a:r>
              <a:rPr lang="en-US" dirty="0"/>
              <a:t>/r = Rs 100/10 = Rs. 100</a:t>
            </a:r>
          </a:p>
          <a:p>
            <a:r>
              <a:rPr lang="en-US" dirty="0"/>
              <a:t>We may conclude </a:t>
            </a:r>
            <a:r>
              <a:rPr lang="en-US" dirty="0" smtClean="0"/>
              <a:t>that EPS</a:t>
            </a:r>
            <a:r>
              <a:rPr lang="en-US" baseline="-25000" dirty="0" smtClean="0"/>
              <a:t>1</a:t>
            </a:r>
            <a:r>
              <a:rPr lang="en-US" dirty="0"/>
              <a:t>/P</a:t>
            </a:r>
            <a:r>
              <a:rPr lang="en-US" baseline="-25000" dirty="0"/>
              <a:t>0</a:t>
            </a:r>
            <a:r>
              <a:rPr lang="en-US" dirty="0"/>
              <a:t> ratio equals the market capitalisation rate (r) only when the NPV of new investments is zero. </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25</a:t>
            </a:fld>
            <a:endParaRPr lang="en-US"/>
          </a:p>
        </p:txBody>
      </p:sp>
    </p:spTree>
    <p:extLst>
      <p:ext uri="{BB962C8B-B14F-4D97-AF65-F5344CB8AC3E}">
        <p14:creationId xmlns:p14="http://schemas.microsoft.com/office/powerpoint/2010/main" val="410091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Share Price and EPS: </a:t>
            </a:r>
            <a:br>
              <a:rPr lang="en-US" dirty="0"/>
            </a:br>
            <a:r>
              <a:rPr lang="en-US" dirty="0" smtClean="0"/>
              <a:t>General Formula</a:t>
            </a:r>
            <a:endParaRPr lang="en-US" dirty="0"/>
          </a:p>
        </p:txBody>
      </p:sp>
      <p:sp>
        <p:nvSpPr>
          <p:cNvPr id="3" name="Content Placeholder 2"/>
          <p:cNvSpPr>
            <a:spLocks noGrp="1"/>
          </p:cNvSpPr>
          <p:nvPr>
            <p:ph idx="1"/>
          </p:nvPr>
        </p:nvSpPr>
        <p:spPr/>
        <p:txBody>
          <a:bodyPr/>
          <a:lstStyle/>
          <a:p>
            <a:r>
              <a:rPr lang="en-US" dirty="0"/>
              <a:t>In general, the share price is the capitalised value of average earnings under no-growth policy, plus, the net present value of growth opportunities (PVGO). </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26</a:t>
            </a:fld>
            <a:endParaRPr lang="en-US"/>
          </a:p>
        </p:txBody>
      </p:sp>
      <p:pic>
        <p:nvPicPr>
          <p:cNvPr id="6" name="Picture 5"/>
          <p:cNvPicPr>
            <a:picLocks noChangeAspect="1"/>
          </p:cNvPicPr>
          <p:nvPr/>
        </p:nvPicPr>
        <p:blipFill>
          <a:blip r:embed="rId2"/>
          <a:stretch>
            <a:fillRect/>
          </a:stretch>
        </p:blipFill>
        <p:spPr>
          <a:xfrm>
            <a:off x="2751803" y="4270375"/>
            <a:ext cx="3417734" cy="1127125"/>
          </a:xfrm>
          <a:prstGeom prst="rect">
            <a:avLst/>
          </a:prstGeom>
        </p:spPr>
      </p:pic>
    </p:spTree>
    <p:extLst>
      <p:ext uri="{BB962C8B-B14F-4D97-AF65-F5344CB8AC3E}">
        <p14:creationId xmlns:p14="http://schemas.microsoft.com/office/powerpoint/2010/main" val="3824302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Share Price and EPS: </a:t>
            </a:r>
            <a:br>
              <a:rPr lang="en-US" dirty="0"/>
            </a:br>
            <a:r>
              <a:rPr lang="en-US" dirty="0"/>
              <a:t>General </a:t>
            </a:r>
            <a:r>
              <a:rPr lang="en-US" dirty="0" smtClean="0"/>
              <a:t>Formula (Contd.)</a:t>
            </a:r>
            <a:endParaRPr lang="en-US" dirty="0"/>
          </a:p>
        </p:txBody>
      </p:sp>
      <p:sp>
        <p:nvSpPr>
          <p:cNvPr id="3" name="Content Placeholder 2"/>
          <p:cNvSpPr>
            <a:spLocks noGrp="1"/>
          </p:cNvSpPr>
          <p:nvPr>
            <p:ph idx="1"/>
          </p:nvPr>
        </p:nvSpPr>
        <p:spPr/>
        <p:txBody>
          <a:bodyPr/>
          <a:lstStyle/>
          <a:p>
            <a:r>
              <a:rPr lang="en-US" dirty="0"/>
              <a:t>The earnings-price ratio, therefore, equals</a:t>
            </a:r>
            <a:r>
              <a:rPr lang="en-US" dirty="0" smtClean="0"/>
              <a:t>:</a:t>
            </a:r>
          </a:p>
          <a:p>
            <a:endParaRPr lang="en-US" dirty="0"/>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27</a:t>
            </a:fld>
            <a:endParaRPr lang="en-US"/>
          </a:p>
        </p:txBody>
      </p:sp>
      <p:pic>
        <p:nvPicPr>
          <p:cNvPr id="6" name="Picture 5"/>
          <p:cNvPicPr>
            <a:picLocks noChangeAspect="1"/>
          </p:cNvPicPr>
          <p:nvPr/>
        </p:nvPicPr>
        <p:blipFill>
          <a:blip r:embed="rId2"/>
          <a:stretch>
            <a:fillRect/>
          </a:stretch>
        </p:blipFill>
        <p:spPr>
          <a:xfrm>
            <a:off x="1889876" y="3222625"/>
            <a:ext cx="4091375" cy="1480688"/>
          </a:xfrm>
          <a:prstGeom prst="rect">
            <a:avLst/>
          </a:prstGeom>
        </p:spPr>
      </p:pic>
    </p:spTree>
    <p:extLst>
      <p:ext uri="{BB962C8B-B14F-4D97-AF65-F5344CB8AC3E}">
        <p14:creationId xmlns:p14="http://schemas.microsoft.com/office/powerpoint/2010/main" val="333002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Share Price and EPS: </a:t>
            </a:r>
            <a:br>
              <a:rPr lang="en-US" dirty="0"/>
            </a:br>
            <a:r>
              <a:rPr lang="en-US" dirty="0"/>
              <a:t>General Formula (Contd.)</a:t>
            </a:r>
          </a:p>
        </p:txBody>
      </p:sp>
      <p:sp>
        <p:nvSpPr>
          <p:cNvPr id="3" name="Content Placeholder 2"/>
          <p:cNvSpPr>
            <a:spLocks noGrp="1"/>
          </p:cNvSpPr>
          <p:nvPr>
            <p:ph idx="1"/>
          </p:nvPr>
        </p:nvSpPr>
        <p:spPr/>
        <p:txBody>
          <a:bodyPr/>
          <a:lstStyle/>
          <a:p>
            <a:r>
              <a:rPr lang="en-US" dirty="0"/>
              <a:t>Thus, earnings-price ratio underestimates r when PVGO is positive and overestimates r when PVGO is negative. </a:t>
            </a:r>
            <a:endParaRPr lang="en-US" dirty="0" smtClean="0"/>
          </a:p>
          <a:p>
            <a:r>
              <a:rPr lang="en-US" dirty="0" smtClean="0"/>
              <a:t>Firms </a:t>
            </a:r>
            <a:r>
              <a:rPr lang="en-US" dirty="0"/>
              <a:t>usually do not take negative NPV projects. Therefore, it is less likely that the earnings-price ratio overestimates r.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28</a:t>
            </a:fld>
            <a:endParaRPr lang="en-US"/>
          </a:p>
        </p:txBody>
      </p:sp>
    </p:spTree>
    <p:extLst>
      <p:ext uri="{BB962C8B-B14F-4D97-AF65-F5344CB8AC3E}">
        <p14:creationId xmlns:p14="http://schemas.microsoft.com/office/powerpoint/2010/main" val="3949747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PVGO</a:t>
            </a:r>
            <a:endParaRPr lang="en-US" dirty="0"/>
          </a:p>
        </p:txBody>
      </p:sp>
      <p:sp>
        <p:nvSpPr>
          <p:cNvPr id="3" name="Content Placeholder 2"/>
          <p:cNvSpPr>
            <a:spLocks noGrp="1"/>
          </p:cNvSpPr>
          <p:nvPr>
            <p:ph idx="1"/>
          </p:nvPr>
        </p:nvSpPr>
        <p:spPr/>
        <p:txBody>
          <a:bodyPr/>
          <a:lstStyle/>
          <a:p>
            <a:r>
              <a:rPr lang="en-US" dirty="0"/>
              <a:t>If, the firm maintains a constant payout ratio and earns a constant Return on Equity (ROE), the NPV will grow at a constant rate. </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29</a:t>
            </a:fld>
            <a:endParaRPr lang="en-US"/>
          </a:p>
        </p:txBody>
      </p:sp>
      <p:pic>
        <p:nvPicPr>
          <p:cNvPr id="6" name="Picture 5"/>
          <p:cNvPicPr>
            <a:picLocks noChangeAspect="1"/>
          </p:cNvPicPr>
          <p:nvPr/>
        </p:nvPicPr>
        <p:blipFill>
          <a:blip r:embed="rId2"/>
          <a:stretch>
            <a:fillRect/>
          </a:stretch>
        </p:blipFill>
        <p:spPr>
          <a:xfrm>
            <a:off x="2333625" y="3991949"/>
            <a:ext cx="2968625" cy="1345776"/>
          </a:xfrm>
          <a:prstGeom prst="rect">
            <a:avLst/>
          </a:prstGeom>
        </p:spPr>
      </p:pic>
    </p:spTree>
    <p:extLst>
      <p:ext uri="{BB962C8B-B14F-4D97-AF65-F5344CB8AC3E}">
        <p14:creationId xmlns:p14="http://schemas.microsoft.com/office/powerpoint/2010/main" val="306079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a:t>
            </a:r>
            <a:r>
              <a:rPr lang="en-US" dirty="0" smtClean="0"/>
              <a:t>Principles (Contd.)</a:t>
            </a:r>
            <a:endParaRPr lang="en-US" dirty="0"/>
          </a:p>
        </p:txBody>
      </p:sp>
      <p:sp>
        <p:nvSpPr>
          <p:cNvPr id="3" name="Content Placeholder 2"/>
          <p:cNvSpPr>
            <a:spLocks noGrp="1"/>
          </p:cNvSpPr>
          <p:nvPr>
            <p:ph idx="1"/>
          </p:nvPr>
        </p:nvSpPr>
        <p:spPr/>
        <p:txBody>
          <a:bodyPr/>
          <a:lstStyle/>
          <a:p>
            <a:r>
              <a:rPr lang="en-US" dirty="0"/>
              <a:t>Firms create value by generating future cash flows at a rate of return on invested capital (ROIC) that exceeds the cost of capital.</a:t>
            </a:r>
          </a:p>
          <a:p>
            <a:r>
              <a:rPr lang="en-US" dirty="0"/>
              <a:t>EVA = Invested Capital × (ROIC − WACC)</a:t>
            </a:r>
          </a:p>
          <a:p>
            <a:pPr marL="68580" indent="0">
              <a:buNone/>
            </a:pP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3</a:t>
            </a:fld>
            <a:endParaRPr lang="en-US"/>
          </a:p>
        </p:txBody>
      </p:sp>
    </p:spTree>
    <p:extLst>
      <p:ext uri="{BB962C8B-B14F-4D97-AF65-F5344CB8AC3E}">
        <p14:creationId xmlns:p14="http://schemas.microsoft.com/office/powerpoint/2010/main" val="3321714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Perpetuity Formula</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C022D74-19FC-4947-9013-0EF38566EB00}"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30</a:t>
            </a:fld>
            <a:endParaRPr lang="en-US"/>
          </a:p>
        </p:txBody>
      </p:sp>
    </p:spTree>
    <p:extLst>
      <p:ext uri="{BB962C8B-B14F-4D97-AF65-F5344CB8AC3E}">
        <p14:creationId xmlns:p14="http://schemas.microsoft.com/office/powerpoint/2010/main" val="2691495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Perpetuity Formula</a:t>
            </a:r>
            <a:endParaRPr lang="en-US" dirty="0"/>
          </a:p>
        </p:txBody>
      </p:sp>
      <p:sp>
        <p:nvSpPr>
          <p:cNvPr id="3" name="Content Placeholder 2"/>
          <p:cNvSpPr>
            <a:spLocks noGrp="1"/>
          </p:cNvSpPr>
          <p:nvPr>
            <p:ph idx="1"/>
          </p:nvPr>
        </p:nvSpPr>
        <p:spPr/>
        <p:txBody>
          <a:bodyPr/>
          <a:lstStyle/>
          <a:p>
            <a:r>
              <a:rPr lang="en-US" dirty="0"/>
              <a:t>The perpetuity formula for the valuation of equity is:</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31</a:t>
            </a:fld>
            <a:endParaRPr lang="en-US"/>
          </a:p>
        </p:txBody>
      </p:sp>
      <p:pic>
        <p:nvPicPr>
          <p:cNvPr id="6" name="Picture 5"/>
          <p:cNvPicPr>
            <a:picLocks noChangeAspect="1"/>
          </p:cNvPicPr>
          <p:nvPr/>
        </p:nvPicPr>
        <p:blipFill>
          <a:blip r:embed="rId2"/>
          <a:stretch>
            <a:fillRect/>
          </a:stretch>
        </p:blipFill>
        <p:spPr>
          <a:xfrm>
            <a:off x="2872628" y="3213100"/>
            <a:ext cx="2004172" cy="1390650"/>
          </a:xfrm>
          <a:prstGeom prst="rect">
            <a:avLst/>
          </a:prstGeom>
        </p:spPr>
      </p:pic>
    </p:spTree>
    <p:extLst>
      <p:ext uri="{BB962C8B-B14F-4D97-AF65-F5344CB8AC3E}">
        <p14:creationId xmlns:p14="http://schemas.microsoft.com/office/powerpoint/2010/main" val="1054460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Enterprise Value: Perpetuity Formula</a:t>
            </a:r>
            <a:endParaRPr lang="en-US" dirty="0"/>
          </a:p>
        </p:txBody>
      </p:sp>
      <p:sp>
        <p:nvSpPr>
          <p:cNvPr id="3" name="Content Placeholder 2"/>
          <p:cNvSpPr>
            <a:spLocks noGrp="1"/>
          </p:cNvSpPr>
          <p:nvPr>
            <p:ph idx="1"/>
          </p:nvPr>
        </p:nvSpPr>
        <p:spPr/>
        <p:txBody>
          <a:bodyPr/>
          <a:lstStyle/>
          <a:p>
            <a:r>
              <a:rPr lang="en-US" dirty="0"/>
              <a:t>In valuing the enterprise as a whole, that is valuing the total capital invested in the business, we need replace D</a:t>
            </a:r>
            <a:r>
              <a:rPr lang="en-US" baseline="-25000" dirty="0"/>
              <a:t>1</a:t>
            </a:r>
            <a:r>
              <a:rPr lang="en-US" dirty="0"/>
              <a:t> by Free Cash Flow (FCF) in </a:t>
            </a:r>
            <a:r>
              <a:rPr lang="en-US" dirty="0" smtClean="0"/>
              <a:t>perpetuity formula.</a:t>
            </a:r>
          </a:p>
          <a:p>
            <a:pPr marL="68580" indent="0">
              <a:buNone/>
            </a:pPr>
            <a:r>
              <a:rPr lang="en-US" dirty="0" smtClean="0"/>
              <a:t> </a:t>
            </a: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32</a:t>
            </a:fld>
            <a:endParaRPr lang="en-US"/>
          </a:p>
        </p:txBody>
      </p:sp>
      <p:pic>
        <p:nvPicPr>
          <p:cNvPr id="6" name="Picture 5"/>
          <p:cNvPicPr>
            <a:picLocks noChangeAspect="1"/>
          </p:cNvPicPr>
          <p:nvPr/>
        </p:nvPicPr>
        <p:blipFill>
          <a:blip r:embed="rId2"/>
          <a:stretch>
            <a:fillRect/>
          </a:stretch>
        </p:blipFill>
        <p:spPr>
          <a:xfrm>
            <a:off x="2571750" y="4161477"/>
            <a:ext cx="2825750" cy="1247733"/>
          </a:xfrm>
          <a:prstGeom prst="rect">
            <a:avLst/>
          </a:prstGeom>
        </p:spPr>
      </p:pic>
    </p:spTree>
    <p:extLst>
      <p:ext uri="{BB962C8B-B14F-4D97-AF65-F5344CB8AC3E}">
        <p14:creationId xmlns:p14="http://schemas.microsoft.com/office/powerpoint/2010/main" val="2466912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Cash Flow</a:t>
            </a:r>
            <a:endParaRPr lang="en-US" dirty="0"/>
          </a:p>
        </p:txBody>
      </p:sp>
      <p:sp>
        <p:nvSpPr>
          <p:cNvPr id="3" name="Content Placeholder 2"/>
          <p:cNvSpPr>
            <a:spLocks noGrp="1"/>
          </p:cNvSpPr>
          <p:nvPr>
            <p:ph idx="1"/>
          </p:nvPr>
        </p:nvSpPr>
        <p:spPr/>
        <p:txBody>
          <a:bodyPr/>
          <a:lstStyle/>
          <a:p>
            <a:r>
              <a:rPr lang="en-US" dirty="0" smtClean="0"/>
              <a:t>FCF is the amount that is available for distribution to all the investors after meeting investment needs.</a:t>
            </a:r>
          </a:p>
          <a:p>
            <a:pPr marL="68580" indent="0">
              <a:buNone/>
            </a:pPr>
            <a:endParaRPr lang="en-US" dirty="0" smtClean="0"/>
          </a:p>
          <a:p>
            <a:r>
              <a:rPr lang="en-US" dirty="0"/>
              <a:t>FCF</a:t>
            </a:r>
            <a:r>
              <a:rPr lang="en-US" baseline="-25000" dirty="0"/>
              <a:t>t+1</a:t>
            </a:r>
            <a:r>
              <a:rPr lang="en-US" dirty="0"/>
              <a:t> = NOPLAT</a:t>
            </a:r>
            <a:r>
              <a:rPr lang="en-US" baseline="-25000" dirty="0"/>
              <a:t>t+1 </a:t>
            </a:r>
            <a:r>
              <a:rPr lang="en-US" dirty="0"/>
              <a:t>– Net Investment</a:t>
            </a:r>
            <a:r>
              <a:rPr lang="en-US" baseline="-25000" dirty="0"/>
              <a:t>t+1 </a:t>
            </a: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33</a:t>
            </a:fld>
            <a:endParaRPr lang="en-US"/>
          </a:p>
        </p:txBody>
      </p:sp>
    </p:spTree>
    <p:extLst>
      <p:ext uri="{BB962C8B-B14F-4D97-AF65-F5344CB8AC3E}">
        <p14:creationId xmlns:p14="http://schemas.microsoft.com/office/powerpoint/2010/main" val="799019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NOPLAT</a:t>
            </a:r>
            <a:endParaRPr lang="en-US" dirty="0"/>
          </a:p>
        </p:txBody>
      </p:sp>
      <p:sp>
        <p:nvSpPr>
          <p:cNvPr id="3" name="Content Placeholder 2"/>
          <p:cNvSpPr>
            <a:spLocks noGrp="1"/>
          </p:cNvSpPr>
          <p:nvPr>
            <p:ph idx="1"/>
          </p:nvPr>
        </p:nvSpPr>
        <p:spPr/>
        <p:txBody>
          <a:bodyPr/>
          <a:lstStyle/>
          <a:p>
            <a:r>
              <a:rPr lang="en-US" dirty="0"/>
              <a:t>NOPLAT (Net operating profits less adjusted taxes) represents the profit generated from the company’s core operations after subtracting the income taxes related to the core operations. </a:t>
            </a:r>
            <a:endParaRPr lang="en-US" dirty="0" smtClean="0"/>
          </a:p>
          <a:p>
            <a:r>
              <a:rPr lang="en-US" dirty="0" smtClean="0"/>
              <a:t>For </a:t>
            </a:r>
            <a:r>
              <a:rPr lang="en-US" dirty="0"/>
              <a:t>the time being, we assume,</a:t>
            </a:r>
          </a:p>
          <a:p>
            <a:pPr marL="68580" indent="0">
              <a:buNone/>
            </a:pPr>
            <a:r>
              <a:rPr lang="en-US" dirty="0" smtClean="0"/>
              <a:t>		NOPLAT </a:t>
            </a:r>
            <a:r>
              <a:rPr lang="en-US" dirty="0"/>
              <a:t>= EBIT× (1- Tax Rate)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34</a:t>
            </a:fld>
            <a:endParaRPr lang="en-US"/>
          </a:p>
        </p:txBody>
      </p:sp>
    </p:spTree>
    <p:extLst>
      <p:ext uri="{BB962C8B-B14F-4D97-AF65-F5344CB8AC3E}">
        <p14:creationId xmlns:p14="http://schemas.microsoft.com/office/powerpoint/2010/main" val="4275821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WACC</a:t>
            </a:r>
            <a:endParaRPr lang="en-US" dirty="0"/>
          </a:p>
        </p:txBody>
      </p:sp>
      <p:sp>
        <p:nvSpPr>
          <p:cNvPr id="3" name="Content Placeholder 2"/>
          <p:cNvSpPr>
            <a:spLocks noGrp="1"/>
          </p:cNvSpPr>
          <p:nvPr>
            <p:ph idx="1"/>
          </p:nvPr>
        </p:nvSpPr>
        <p:spPr/>
        <p:txBody>
          <a:bodyPr/>
          <a:lstStyle/>
          <a:p>
            <a:r>
              <a:rPr lang="en-US" dirty="0"/>
              <a:t>Weighted Average Cost of Capital (WACC) is the average of the rate of return that investors, including debt holders, expect to earn from investing in the company and therefore, the appropriate discount rate for the FCF.</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35</a:t>
            </a:fld>
            <a:endParaRPr lang="en-US"/>
          </a:p>
        </p:txBody>
      </p:sp>
    </p:spTree>
    <p:extLst>
      <p:ext uri="{BB962C8B-B14F-4D97-AF65-F5344CB8AC3E}">
        <p14:creationId xmlns:p14="http://schemas.microsoft.com/office/powerpoint/2010/main" val="2680179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Growth Rate (g)</a:t>
            </a:r>
            <a:endParaRPr lang="en-US" dirty="0"/>
          </a:p>
        </p:txBody>
      </p:sp>
      <p:sp>
        <p:nvSpPr>
          <p:cNvPr id="3" name="Content Placeholder 2"/>
          <p:cNvSpPr>
            <a:spLocks noGrp="1"/>
          </p:cNvSpPr>
          <p:nvPr>
            <p:ph idx="1"/>
          </p:nvPr>
        </p:nvSpPr>
        <p:spPr/>
        <p:txBody>
          <a:bodyPr/>
          <a:lstStyle/>
          <a:p>
            <a:r>
              <a:rPr lang="en-US" dirty="0"/>
              <a:t>Constant growth rate (g) is the rate at which the company’s NOPLAT and cash flow grows each year.</a:t>
            </a:r>
          </a:p>
          <a:p>
            <a:pPr marL="68580" indent="0">
              <a:buNone/>
            </a:pP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36</a:t>
            </a:fld>
            <a:endParaRPr lang="en-US"/>
          </a:p>
        </p:txBody>
      </p:sp>
    </p:spTree>
    <p:extLst>
      <p:ext uri="{BB962C8B-B14F-4D97-AF65-F5344CB8AC3E}">
        <p14:creationId xmlns:p14="http://schemas.microsoft.com/office/powerpoint/2010/main" val="99859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Investment</a:t>
            </a:r>
            <a:endParaRPr lang="en-US" dirty="0"/>
          </a:p>
        </p:txBody>
      </p:sp>
      <p:sp>
        <p:nvSpPr>
          <p:cNvPr id="3" name="Content Placeholder 2"/>
          <p:cNvSpPr>
            <a:spLocks noGrp="1"/>
          </p:cNvSpPr>
          <p:nvPr>
            <p:ph idx="1"/>
          </p:nvPr>
        </p:nvSpPr>
        <p:spPr/>
        <p:txBody>
          <a:bodyPr>
            <a:normAutofit lnSpcReduction="10000"/>
          </a:bodyPr>
          <a:lstStyle/>
          <a:p>
            <a:r>
              <a:rPr lang="en-US" dirty="0"/>
              <a:t>Net investment is the increase in invested capital from one year to the next</a:t>
            </a:r>
            <a:r>
              <a:rPr lang="en-US" dirty="0" smtClean="0"/>
              <a:t>.</a:t>
            </a:r>
          </a:p>
          <a:p>
            <a:endParaRPr lang="en-US" dirty="0"/>
          </a:p>
          <a:p>
            <a:pPr marL="68580" indent="0">
              <a:buNone/>
            </a:pPr>
            <a:r>
              <a:rPr lang="en-US" dirty="0" smtClean="0"/>
              <a:t>	Net </a:t>
            </a:r>
            <a:r>
              <a:rPr lang="en-US" dirty="0"/>
              <a:t>Investment</a:t>
            </a:r>
            <a:r>
              <a:rPr lang="en-US" baseline="-25000" dirty="0"/>
              <a:t>t1 </a:t>
            </a:r>
            <a:r>
              <a:rPr lang="en-US" dirty="0"/>
              <a:t></a:t>
            </a:r>
            <a:r>
              <a:rPr lang="en-US" dirty="0" smtClean="0"/>
              <a:t></a:t>
            </a:r>
          </a:p>
          <a:p>
            <a:pPr marL="68580" indent="0">
              <a:buNone/>
            </a:pPr>
            <a:r>
              <a:rPr lang="en-US" dirty="0" smtClean="0"/>
              <a:t>	Invested </a:t>
            </a:r>
            <a:r>
              <a:rPr lang="en-US" dirty="0"/>
              <a:t>Capital</a:t>
            </a:r>
            <a:r>
              <a:rPr lang="en-US" baseline="-25000" dirty="0"/>
              <a:t>t1</a:t>
            </a:r>
            <a:r>
              <a:rPr lang="en-US" dirty="0"/>
              <a:t> - Invested Capital</a:t>
            </a:r>
            <a:r>
              <a:rPr lang="en-US" baseline="-25000" dirty="0"/>
              <a:t>t</a:t>
            </a:r>
            <a:r>
              <a:rPr lang="en-US" dirty="0"/>
              <a:t>             </a:t>
            </a:r>
            <a:endParaRPr lang="en-US" dirty="0" smtClean="0"/>
          </a:p>
          <a:p>
            <a:endParaRPr lang="en-US" dirty="0"/>
          </a:p>
          <a:p>
            <a:r>
              <a:rPr lang="en-US" dirty="0" smtClean="0"/>
              <a:t>Invested </a:t>
            </a:r>
            <a:r>
              <a:rPr lang="en-US" dirty="0"/>
              <a:t>capital represents the cumulative amount the business has invested in its core operations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37</a:t>
            </a:fld>
            <a:endParaRPr lang="en-US"/>
          </a:p>
        </p:txBody>
      </p:sp>
    </p:spTree>
    <p:extLst>
      <p:ext uri="{BB962C8B-B14F-4D97-AF65-F5344CB8AC3E}">
        <p14:creationId xmlns:p14="http://schemas.microsoft.com/office/powerpoint/2010/main" val="729754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Invested Capital</a:t>
            </a:r>
            <a:endParaRPr lang="en-US" dirty="0"/>
          </a:p>
        </p:txBody>
      </p:sp>
      <p:sp>
        <p:nvSpPr>
          <p:cNvPr id="3" name="Content Placeholder 2"/>
          <p:cNvSpPr>
            <a:spLocks noGrp="1"/>
          </p:cNvSpPr>
          <p:nvPr>
            <p:ph idx="1"/>
          </p:nvPr>
        </p:nvSpPr>
        <p:spPr/>
        <p:txBody>
          <a:bodyPr/>
          <a:lstStyle/>
          <a:p>
            <a:r>
              <a:rPr lang="en-US" dirty="0"/>
              <a:t>Invested capital is the total of equity and total borrowings in the balance sheet of a company, reduced by the amount of non-operating assets.</a:t>
            </a:r>
          </a:p>
          <a:p>
            <a:pPr marL="68580" indent="0">
              <a:buNone/>
            </a:pP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38</a:t>
            </a:fld>
            <a:endParaRPr lang="en-US"/>
          </a:p>
        </p:txBody>
      </p:sp>
    </p:spTree>
    <p:extLst>
      <p:ext uri="{BB962C8B-B14F-4D97-AF65-F5344CB8AC3E}">
        <p14:creationId xmlns:p14="http://schemas.microsoft.com/office/powerpoint/2010/main" val="46228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ROIC</a:t>
            </a:r>
            <a:endParaRPr lang="en-US" dirty="0"/>
          </a:p>
        </p:txBody>
      </p:sp>
      <p:sp>
        <p:nvSpPr>
          <p:cNvPr id="3" name="Content Placeholder 2"/>
          <p:cNvSpPr>
            <a:spLocks noGrp="1"/>
          </p:cNvSpPr>
          <p:nvPr>
            <p:ph idx="1"/>
          </p:nvPr>
        </p:nvSpPr>
        <p:spPr/>
        <p:txBody>
          <a:bodyPr/>
          <a:lstStyle/>
          <a:p>
            <a:r>
              <a:rPr lang="en-US" dirty="0"/>
              <a:t>Return on Invested Capital (ROIC) is the return the company earns on each rupee invested in the </a:t>
            </a:r>
            <a:r>
              <a:rPr lang="en-US" dirty="0" smtClean="0"/>
              <a:t>business</a:t>
            </a:r>
          </a:p>
          <a:p>
            <a:endParaRPr lang="en-US" dirty="0"/>
          </a:p>
          <a:p>
            <a:r>
              <a:rPr lang="en-US" dirty="0"/>
              <a:t>ROIC = NOPLAT /Invested capital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39</a:t>
            </a:fld>
            <a:endParaRPr lang="en-US"/>
          </a:p>
        </p:txBody>
      </p:sp>
    </p:spTree>
    <p:extLst>
      <p:ext uri="{BB962C8B-B14F-4D97-AF65-F5344CB8AC3E}">
        <p14:creationId xmlns:p14="http://schemas.microsoft.com/office/powerpoint/2010/main" val="51042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(Contd.)</a:t>
            </a:r>
            <a:endParaRPr lang="en-US" dirty="0"/>
          </a:p>
        </p:txBody>
      </p:sp>
      <p:sp>
        <p:nvSpPr>
          <p:cNvPr id="3" name="Content Placeholder 2"/>
          <p:cNvSpPr>
            <a:spLocks noGrp="1"/>
          </p:cNvSpPr>
          <p:nvPr>
            <p:ph idx="1"/>
          </p:nvPr>
        </p:nvSpPr>
        <p:spPr/>
        <p:txBody>
          <a:bodyPr/>
          <a:lstStyle/>
          <a:p>
            <a:r>
              <a:rPr lang="en-US" dirty="0"/>
              <a:t>Faster the increase in revenues and deployment of capital in attractive rates of return, higher is the value created by companies. </a:t>
            </a:r>
            <a:endParaRPr lang="en-US" dirty="0" smtClean="0"/>
          </a:p>
          <a:p>
            <a:r>
              <a:rPr lang="en-US" dirty="0" smtClean="0"/>
              <a:t>The </a:t>
            </a:r>
            <a:r>
              <a:rPr lang="en-US" dirty="0"/>
              <a:t>combination of growth and return on invested capital (ROIC) relative to its cost of capital is what derives value.</a:t>
            </a:r>
          </a:p>
          <a:p>
            <a:endParaRPr lang="en-US" dirty="0"/>
          </a:p>
        </p:txBody>
      </p:sp>
      <p:sp>
        <p:nvSpPr>
          <p:cNvPr id="4" name="Date Placeholder 3"/>
          <p:cNvSpPr>
            <a:spLocks noGrp="1"/>
          </p:cNvSpPr>
          <p:nvPr>
            <p:ph type="dt" sz="half" idx="10"/>
          </p:nvPr>
        </p:nvSpPr>
        <p:spPr/>
        <p:txBody>
          <a:bodyPr/>
          <a:lstStyle/>
          <a:p>
            <a:fld id="{E24A8DD7-FAD1-9843-8ABF-2A7CD7599007}"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4</a:t>
            </a:fld>
            <a:endParaRPr lang="en-US"/>
          </a:p>
        </p:txBody>
      </p:sp>
    </p:spTree>
    <p:extLst>
      <p:ext uri="{BB962C8B-B14F-4D97-AF65-F5344CB8AC3E}">
        <p14:creationId xmlns:p14="http://schemas.microsoft.com/office/powerpoint/2010/main" val="845769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Rate</a:t>
            </a:r>
            <a:endParaRPr lang="en-US" dirty="0"/>
          </a:p>
        </p:txBody>
      </p:sp>
      <p:sp>
        <p:nvSpPr>
          <p:cNvPr id="3" name="Content Placeholder 2"/>
          <p:cNvSpPr>
            <a:spLocks noGrp="1"/>
          </p:cNvSpPr>
          <p:nvPr>
            <p:ph idx="1"/>
          </p:nvPr>
        </p:nvSpPr>
        <p:spPr/>
        <p:txBody>
          <a:bodyPr/>
          <a:lstStyle/>
          <a:p>
            <a:r>
              <a:rPr lang="en-US" dirty="0"/>
              <a:t>Investment Rate (IR) is the portion of NOPLAT invested back into the business</a:t>
            </a:r>
            <a:r>
              <a:rPr lang="en-US" dirty="0" smtClean="0"/>
              <a:t>.</a:t>
            </a:r>
          </a:p>
          <a:p>
            <a:pPr marL="68580" indent="0">
              <a:buNone/>
            </a:pPr>
            <a:endParaRPr lang="en-US" dirty="0"/>
          </a:p>
          <a:p>
            <a:r>
              <a:rPr lang="en-US" dirty="0"/>
              <a:t>IR = Net investment/NOPLAT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40</a:t>
            </a:fld>
            <a:endParaRPr lang="en-US"/>
          </a:p>
        </p:txBody>
      </p:sp>
    </p:spTree>
    <p:extLst>
      <p:ext uri="{BB962C8B-B14F-4D97-AF65-F5344CB8AC3E}">
        <p14:creationId xmlns:p14="http://schemas.microsoft.com/office/powerpoint/2010/main" val="3466414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FCF in Terms of NOPLAT</a:t>
            </a:r>
            <a:endParaRPr lang="en-US" dirty="0"/>
          </a:p>
        </p:txBody>
      </p:sp>
      <p:sp>
        <p:nvSpPr>
          <p:cNvPr id="3" name="Content Placeholder 2"/>
          <p:cNvSpPr>
            <a:spLocks noGrp="1"/>
          </p:cNvSpPr>
          <p:nvPr>
            <p:ph idx="1"/>
          </p:nvPr>
        </p:nvSpPr>
        <p:spPr/>
        <p:txBody>
          <a:bodyPr>
            <a:normAutofit lnSpcReduction="10000"/>
          </a:bodyPr>
          <a:lstStyle/>
          <a:p>
            <a:r>
              <a:rPr lang="en-US" dirty="0"/>
              <a:t>If the company’s revenue and NOPLAT grow at a constant rate and the company’s IR is also constant, its FCF will grow a constant rate. </a:t>
            </a:r>
            <a:endParaRPr lang="en-US" dirty="0" smtClean="0"/>
          </a:p>
          <a:p>
            <a:r>
              <a:rPr lang="en-US" dirty="0" smtClean="0"/>
              <a:t>Now </a:t>
            </a:r>
            <a:r>
              <a:rPr lang="en-US" dirty="0"/>
              <a:t>we may write,</a:t>
            </a:r>
          </a:p>
          <a:p>
            <a:pPr lvl="1"/>
            <a:r>
              <a:rPr lang="en-US" dirty="0"/>
              <a:t>FCF = NOPLA T – Net Investment </a:t>
            </a:r>
          </a:p>
          <a:p>
            <a:pPr lvl="1"/>
            <a:r>
              <a:rPr lang="en-US" dirty="0"/>
              <a:t>FCF = NOPLAT – (NOPLAT x IR) </a:t>
            </a:r>
          </a:p>
          <a:p>
            <a:pPr lvl="1"/>
            <a:r>
              <a:rPr lang="en-US" dirty="0"/>
              <a:t>FCF = NOPLAT x (1-IR) </a:t>
            </a:r>
            <a:r>
              <a:rPr lang="en-US" dirty="0" smtClean="0"/>
              <a:t> </a:t>
            </a: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41</a:t>
            </a:fld>
            <a:endParaRPr lang="en-US"/>
          </a:p>
        </p:txBody>
      </p:sp>
    </p:spTree>
    <p:extLst>
      <p:ext uri="{BB962C8B-B14F-4D97-AF65-F5344CB8AC3E}">
        <p14:creationId xmlns:p14="http://schemas.microsoft.com/office/powerpoint/2010/main" val="954184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FCF in Terms of </a:t>
            </a:r>
            <a:r>
              <a:rPr lang="en-US" dirty="0" smtClean="0"/>
              <a:t>Growth</a:t>
            </a:r>
            <a:endParaRPr lang="en-US" dirty="0"/>
          </a:p>
        </p:txBody>
      </p:sp>
      <p:sp>
        <p:nvSpPr>
          <p:cNvPr id="3" name="Content Placeholder 2"/>
          <p:cNvSpPr>
            <a:spLocks noGrp="1"/>
          </p:cNvSpPr>
          <p:nvPr>
            <p:ph idx="1"/>
          </p:nvPr>
        </p:nvSpPr>
        <p:spPr/>
        <p:txBody>
          <a:bodyPr/>
          <a:lstStyle/>
          <a:p>
            <a:r>
              <a:rPr lang="en-US" dirty="0" smtClean="0"/>
              <a:t>g </a:t>
            </a:r>
            <a:r>
              <a:rPr lang="en-US" dirty="0"/>
              <a:t>= ROIC x IR </a:t>
            </a:r>
          </a:p>
          <a:p>
            <a:r>
              <a:rPr lang="en-US" dirty="0"/>
              <a:t>IR = g/ROIC </a:t>
            </a:r>
            <a:endParaRPr lang="en-US" dirty="0" smtClean="0"/>
          </a:p>
          <a:p>
            <a:r>
              <a:rPr lang="en-US" dirty="0"/>
              <a:t>FCF = NOPLAT x (1 – IR) </a:t>
            </a:r>
          </a:p>
          <a:p>
            <a:r>
              <a:rPr lang="en-US" dirty="0"/>
              <a:t>FCF = NOPLAT x (1-g/ROIC)  </a:t>
            </a:r>
          </a:p>
          <a:p>
            <a:pPr marL="68580" indent="0">
              <a:buNone/>
            </a:pP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42</a:t>
            </a:fld>
            <a:endParaRPr lang="en-US"/>
          </a:p>
        </p:txBody>
      </p:sp>
    </p:spTree>
    <p:extLst>
      <p:ext uri="{BB962C8B-B14F-4D97-AF65-F5344CB8AC3E}">
        <p14:creationId xmlns:p14="http://schemas.microsoft.com/office/powerpoint/2010/main" val="1969148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Expanded Perpetuity Formula</a:t>
            </a:r>
            <a:endParaRPr lang="en-US" dirty="0"/>
          </a:p>
        </p:txBody>
      </p:sp>
      <p:pic>
        <p:nvPicPr>
          <p:cNvPr id="6" name="Content Placeholder 5"/>
          <p:cNvPicPr>
            <a:picLocks noGrp="1" noChangeAspect="1"/>
          </p:cNvPicPr>
          <p:nvPr>
            <p:ph idx="1"/>
          </p:nvPr>
        </p:nvPicPr>
        <p:blipFill>
          <a:blip r:embed="rId2"/>
          <a:srcRect t="-26110" b="-26110"/>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43</a:t>
            </a:fld>
            <a:endParaRPr lang="en-US"/>
          </a:p>
        </p:txBody>
      </p:sp>
    </p:spTree>
    <p:extLst>
      <p:ext uri="{BB962C8B-B14F-4D97-AF65-F5344CB8AC3E}">
        <p14:creationId xmlns:p14="http://schemas.microsoft.com/office/powerpoint/2010/main" val="3342111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Value Drivers</a:t>
            </a:r>
            <a:endParaRPr lang="en-US" dirty="0"/>
          </a:p>
        </p:txBody>
      </p:sp>
      <p:sp>
        <p:nvSpPr>
          <p:cNvPr id="3" name="Content Placeholder 2"/>
          <p:cNvSpPr>
            <a:spLocks noGrp="1"/>
          </p:cNvSpPr>
          <p:nvPr>
            <p:ph idx="1"/>
          </p:nvPr>
        </p:nvSpPr>
        <p:spPr/>
        <p:txBody>
          <a:bodyPr/>
          <a:lstStyle/>
          <a:p>
            <a:r>
              <a:rPr lang="en-US" dirty="0"/>
              <a:t>W</a:t>
            </a:r>
            <a:r>
              <a:rPr lang="en-US" dirty="0" smtClean="0"/>
              <a:t>eighted </a:t>
            </a:r>
            <a:r>
              <a:rPr lang="en-US" dirty="0"/>
              <a:t>average cost of capital (WACC), </a:t>
            </a:r>
            <a:endParaRPr lang="en-US" dirty="0" smtClean="0"/>
          </a:p>
          <a:p>
            <a:r>
              <a:rPr lang="en-US" dirty="0" smtClean="0"/>
              <a:t>Return </a:t>
            </a:r>
            <a:r>
              <a:rPr lang="en-US" dirty="0"/>
              <a:t>on invested </a:t>
            </a:r>
            <a:r>
              <a:rPr lang="en-US" dirty="0" smtClean="0"/>
              <a:t>capital (ROIC) </a:t>
            </a:r>
            <a:r>
              <a:rPr lang="en-US" dirty="0"/>
              <a:t>and </a:t>
            </a:r>
            <a:endParaRPr lang="en-US" dirty="0" smtClean="0"/>
          </a:p>
          <a:p>
            <a:r>
              <a:rPr lang="en-US" dirty="0" smtClean="0"/>
              <a:t>Growth (g) </a:t>
            </a: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44</a:t>
            </a:fld>
            <a:endParaRPr lang="en-US"/>
          </a:p>
        </p:txBody>
      </p:sp>
    </p:spTree>
    <p:extLst>
      <p:ext uri="{BB962C8B-B14F-4D97-AF65-F5344CB8AC3E}">
        <p14:creationId xmlns:p14="http://schemas.microsoft.com/office/powerpoint/2010/main" val="2925839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Drivers</a:t>
            </a:r>
            <a:endParaRPr lang="en-US" dirty="0"/>
          </a:p>
        </p:txBody>
      </p:sp>
      <p:sp>
        <p:nvSpPr>
          <p:cNvPr id="3" name="Content Placeholder 2"/>
          <p:cNvSpPr>
            <a:spLocks noGrp="1"/>
          </p:cNvSpPr>
          <p:nvPr>
            <p:ph idx="1"/>
          </p:nvPr>
        </p:nvSpPr>
        <p:spPr/>
        <p:txBody>
          <a:bodyPr>
            <a:normAutofit/>
          </a:bodyPr>
          <a:lstStyle/>
          <a:p>
            <a:r>
              <a:rPr lang="en-US" dirty="0" smtClean="0"/>
              <a:t>Revenue </a:t>
            </a:r>
            <a:r>
              <a:rPr lang="en-US" dirty="0"/>
              <a:t>growth </a:t>
            </a:r>
          </a:p>
          <a:p>
            <a:r>
              <a:rPr lang="en-US" dirty="0" smtClean="0"/>
              <a:t>Profit </a:t>
            </a:r>
            <a:r>
              <a:rPr lang="en-US" dirty="0"/>
              <a:t>margin (percent) </a:t>
            </a:r>
          </a:p>
          <a:p>
            <a:r>
              <a:rPr lang="en-US" dirty="0" smtClean="0"/>
              <a:t>Cash </a:t>
            </a:r>
            <a:r>
              <a:rPr lang="en-US" dirty="0"/>
              <a:t>tax rate </a:t>
            </a:r>
          </a:p>
          <a:p>
            <a:r>
              <a:rPr lang="en-US" dirty="0" smtClean="0"/>
              <a:t>Working </a:t>
            </a:r>
            <a:r>
              <a:rPr lang="en-US" dirty="0"/>
              <a:t>capital intensity ratio </a:t>
            </a:r>
            <a:endParaRPr lang="en-US" dirty="0" smtClean="0"/>
          </a:p>
          <a:p>
            <a:r>
              <a:rPr lang="en-US" dirty="0" smtClean="0"/>
              <a:t>Capital </a:t>
            </a:r>
            <a:r>
              <a:rPr lang="en-US" dirty="0"/>
              <a:t>intensity ratio </a:t>
            </a:r>
            <a:endParaRPr lang="en-US" dirty="0" smtClean="0"/>
          </a:p>
          <a:p>
            <a:r>
              <a:rPr lang="en-US" dirty="0" smtClean="0"/>
              <a:t>Weighted </a:t>
            </a:r>
            <a:r>
              <a:rPr lang="en-US" dirty="0"/>
              <a:t>Average Cost of capital </a:t>
            </a:r>
            <a:endParaRPr lang="en-US" dirty="0" smtClean="0"/>
          </a:p>
          <a:p>
            <a:r>
              <a:rPr lang="en-US" dirty="0" smtClean="0"/>
              <a:t>Value </a:t>
            </a:r>
            <a:r>
              <a:rPr lang="en-US" dirty="0"/>
              <a:t>growth duration period (years)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45</a:t>
            </a:fld>
            <a:endParaRPr lang="en-US"/>
          </a:p>
        </p:txBody>
      </p:sp>
    </p:spTree>
    <p:extLst>
      <p:ext uri="{BB962C8B-B14F-4D97-AF65-F5344CB8AC3E}">
        <p14:creationId xmlns:p14="http://schemas.microsoft.com/office/powerpoint/2010/main" val="310172984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Interactions between WACC, ROIC and g</a:t>
            </a:r>
            <a:endParaRPr lang="en-US" dirty="0"/>
          </a:p>
        </p:txBody>
      </p:sp>
      <p:pic>
        <p:nvPicPr>
          <p:cNvPr id="6" name="Content Placeholder 5"/>
          <p:cNvPicPr>
            <a:picLocks noGrp="1" noChangeAspect="1"/>
          </p:cNvPicPr>
          <p:nvPr>
            <p:ph idx="1"/>
          </p:nvPr>
        </p:nvPicPr>
        <p:blipFill>
          <a:blip r:embed="rId2"/>
          <a:srcRect t="-10594" b="-10594"/>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46</a:t>
            </a:fld>
            <a:endParaRPr lang="en-US"/>
          </a:p>
        </p:txBody>
      </p:sp>
    </p:spTree>
    <p:extLst>
      <p:ext uri="{BB962C8B-B14F-4D97-AF65-F5344CB8AC3E}">
        <p14:creationId xmlns:p14="http://schemas.microsoft.com/office/powerpoint/2010/main" val="225322534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Interactions between WACC, ROIC and g</a:t>
            </a:r>
          </a:p>
        </p:txBody>
      </p:sp>
      <p:sp>
        <p:nvSpPr>
          <p:cNvPr id="3" name="Content Placeholder 2"/>
          <p:cNvSpPr>
            <a:spLocks noGrp="1"/>
          </p:cNvSpPr>
          <p:nvPr>
            <p:ph idx="1"/>
          </p:nvPr>
        </p:nvSpPr>
        <p:spPr/>
        <p:txBody>
          <a:bodyPr/>
          <a:lstStyle/>
          <a:p>
            <a:r>
              <a:rPr lang="en-US" dirty="0"/>
              <a:t>for any level of growth, value increases with improvement in ROIC. </a:t>
            </a:r>
            <a:endParaRPr lang="en-US" dirty="0" smtClean="0"/>
          </a:p>
          <a:p>
            <a:r>
              <a:rPr lang="en-US" dirty="0" smtClean="0"/>
              <a:t>Therefore</a:t>
            </a:r>
            <a:r>
              <a:rPr lang="en-US" dirty="0"/>
              <a:t>, a company that earns low ROIC should always focus on improving ROIC. </a:t>
            </a:r>
            <a:endParaRPr lang="en-US" dirty="0" smtClean="0"/>
          </a:p>
          <a:p>
            <a:r>
              <a:rPr lang="en-US" dirty="0" smtClean="0"/>
              <a:t>A </a:t>
            </a:r>
            <a:r>
              <a:rPr lang="en-US" dirty="0"/>
              <a:t>company that is able to maintain ROIC at a high level, it is valued at a level higher than its peers that earn low ROIC.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47</a:t>
            </a:fld>
            <a:endParaRPr lang="en-US"/>
          </a:p>
        </p:txBody>
      </p:sp>
    </p:spTree>
    <p:extLst>
      <p:ext uri="{BB962C8B-B14F-4D97-AF65-F5344CB8AC3E}">
        <p14:creationId xmlns:p14="http://schemas.microsoft.com/office/powerpoint/2010/main" val="1887638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Interactions between WACC, ROIC and </a:t>
            </a:r>
            <a:r>
              <a:rPr lang="en-US" dirty="0" smtClean="0"/>
              <a:t>g (Contd.)</a:t>
            </a:r>
            <a:endParaRPr lang="en-US" dirty="0"/>
          </a:p>
        </p:txBody>
      </p:sp>
      <p:sp>
        <p:nvSpPr>
          <p:cNvPr id="3" name="Content Placeholder 2"/>
          <p:cNvSpPr>
            <a:spLocks noGrp="1"/>
          </p:cNvSpPr>
          <p:nvPr>
            <p:ph idx="1"/>
          </p:nvPr>
        </p:nvSpPr>
        <p:spPr/>
        <p:txBody>
          <a:bodyPr/>
          <a:lstStyle/>
          <a:p>
            <a:r>
              <a:rPr lang="en-US" dirty="0"/>
              <a:t>It is a myth that if a company grows, ROIC will naturally increase. </a:t>
            </a:r>
            <a:endParaRPr lang="en-US" dirty="0" smtClean="0"/>
          </a:p>
          <a:p>
            <a:r>
              <a:rPr lang="en-US" dirty="0" smtClean="0"/>
              <a:t>This </a:t>
            </a:r>
            <a:r>
              <a:rPr lang="en-US" dirty="0"/>
              <a:t>is true only for young, start-up businesses. </a:t>
            </a:r>
            <a:endParaRPr lang="en-US" dirty="0" smtClean="0"/>
          </a:p>
          <a:p>
            <a:r>
              <a:rPr lang="en-US" dirty="0" smtClean="0"/>
              <a:t>Most </a:t>
            </a:r>
            <a:r>
              <a:rPr lang="en-US" dirty="0"/>
              <a:t>often in mature companies, a low ROIC indicates a flawed business model or unattractive industry structure. </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48</a:t>
            </a:fld>
            <a:endParaRPr lang="en-US"/>
          </a:p>
        </p:txBody>
      </p:sp>
    </p:spTree>
    <p:extLst>
      <p:ext uri="{BB962C8B-B14F-4D97-AF65-F5344CB8AC3E}">
        <p14:creationId xmlns:p14="http://schemas.microsoft.com/office/powerpoint/2010/main" val="24912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Interactions between WACC, ROIC and g (Contd.)</a:t>
            </a:r>
          </a:p>
        </p:txBody>
      </p:sp>
      <p:sp>
        <p:nvSpPr>
          <p:cNvPr id="3" name="Content Placeholder 2"/>
          <p:cNvSpPr>
            <a:spLocks noGrp="1"/>
          </p:cNvSpPr>
          <p:nvPr>
            <p:ph idx="1"/>
          </p:nvPr>
        </p:nvSpPr>
        <p:spPr/>
        <p:txBody>
          <a:bodyPr/>
          <a:lstStyle/>
          <a:p>
            <a:r>
              <a:rPr lang="en-US" dirty="0"/>
              <a:t>Achieving either type of increase poses different degrees of difficulty for different companies in different industries. </a:t>
            </a:r>
            <a:endParaRPr lang="en-US" dirty="0" smtClean="0"/>
          </a:p>
          <a:p>
            <a:r>
              <a:rPr lang="en-US" dirty="0" smtClean="0"/>
              <a:t>Impact </a:t>
            </a:r>
            <a:r>
              <a:rPr lang="en-US" dirty="0"/>
              <a:t>of a change in growth and ROIC also vary between companies. </a:t>
            </a:r>
            <a:endParaRPr lang="en-US" dirty="0" smtClean="0"/>
          </a:p>
          <a:p>
            <a:r>
              <a:rPr lang="en-US" dirty="0" smtClean="0"/>
              <a:t>Every </a:t>
            </a:r>
            <a:r>
              <a:rPr lang="en-US" dirty="0"/>
              <a:t>company needs to make the analysis in order to set its strategic priorities.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49</a:t>
            </a:fld>
            <a:endParaRPr lang="en-US"/>
          </a:p>
        </p:txBody>
      </p:sp>
    </p:spTree>
    <p:extLst>
      <p:ext uri="{BB962C8B-B14F-4D97-AF65-F5344CB8AC3E}">
        <p14:creationId xmlns:p14="http://schemas.microsoft.com/office/powerpoint/2010/main" val="145038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(Contd.)</a:t>
            </a:r>
          </a:p>
        </p:txBody>
      </p:sp>
      <p:sp>
        <p:nvSpPr>
          <p:cNvPr id="3" name="Content Placeholder 2"/>
          <p:cNvSpPr>
            <a:spLocks noGrp="1"/>
          </p:cNvSpPr>
          <p:nvPr>
            <p:ph idx="1"/>
          </p:nvPr>
        </p:nvSpPr>
        <p:spPr/>
        <p:txBody>
          <a:bodyPr>
            <a:normAutofit/>
          </a:bodyPr>
          <a:lstStyle/>
          <a:p>
            <a:r>
              <a:rPr lang="en-US" dirty="0"/>
              <a:t>Companies can sustain strong growth and high returns on invested capital only if they could create sustainable competitive advantage. </a:t>
            </a:r>
            <a:endParaRPr lang="en-US" dirty="0" smtClean="0"/>
          </a:p>
          <a:p>
            <a:pPr lvl="1"/>
            <a:r>
              <a:rPr lang="en-US" dirty="0" smtClean="0"/>
              <a:t>Example: Nirma lost its way in soap and detergent market</a:t>
            </a:r>
          </a:p>
          <a:p>
            <a:pPr lvl="1"/>
            <a:r>
              <a:rPr lang="en-US" dirty="0" smtClean="0"/>
              <a:t>Example: Investors are worried about Infosys.</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5</a:t>
            </a:fld>
            <a:endParaRPr lang="en-US"/>
          </a:p>
        </p:txBody>
      </p:sp>
    </p:spTree>
    <p:extLst>
      <p:ext uri="{BB962C8B-B14F-4D97-AF65-F5344CB8AC3E}">
        <p14:creationId xmlns:p14="http://schemas.microsoft.com/office/powerpoint/2010/main" val="4235705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Strategies</a:t>
            </a:r>
            <a:endParaRPr lang="en-US" dirty="0"/>
          </a:p>
        </p:txBody>
      </p:sp>
      <p:sp>
        <p:nvSpPr>
          <p:cNvPr id="3" name="Content Placeholder 2"/>
          <p:cNvSpPr>
            <a:spLocks noGrp="1"/>
          </p:cNvSpPr>
          <p:nvPr>
            <p:ph idx="1"/>
          </p:nvPr>
        </p:nvSpPr>
        <p:spPr/>
        <p:txBody>
          <a:bodyPr/>
          <a:lstStyle/>
          <a:p>
            <a:r>
              <a:rPr lang="en-US" dirty="0" smtClean="0"/>
              <a:t>Introduce </a:t>
            </a:r>
            <a:r>
              <a:rPr lang="en-US" dirty="0"/>
              <a:t>new products to market </a:t>
            </a:r>
          </a:p>
          <a:p>
            <a:r>
              <a:rPr lang="en-US" dirty="0" smtClean="0"/>
              <a:t>Expand </a:t>
            </a:r>
            <a:r>
              <a:rPr lang="en-US" dirty="0"/>
              <a:t>an existing market </a:t>
            </a:r>
          </a:p>
          <a:p>
            <a:r>
              <a:rPr lang="en-US" dirty="0" smtClean="0"/>
              <a:t>Increase </a:t>
            </a:r>
            <a:r>
              <a:rPr lang="en-US" dirty="0"/>
              <a:t>share in growing market </a:t>
            </a:r>
          </a:p>
          <a:p>
            <a:r>
              <a:rPr lang="en-US" dirty="0" smtClean="0"/>
              <a:t>Compete </a:t>
            </a:r>
            <a:r>
              <a:rPr lang="en-US" dirty="0"/>
              <a:t>for share in a stable market </a:t>
            </a:r>
          </a:p>
          <a:p>
            <a:r>
              <a:rPr lang="en-US" dirty="0" smtClean="0"/>
              <a:t>Acquire </a:t>
            </a:r>
            <a:r>
              <a:rPr lang="en-US" dirty="0"/>
              <a:t>business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50</a:t>
            </a:fld>
            <a:endParaRPr lang="en-US"/>
          </a:p>
        </p:txBody>
      </p:sp>
    </p:spTree>
    <p:extLst>
      <p:ext uri="{BB962C8B-B14F-4D97-AF65-F5344CB8AC3E}">
        <p14:creationId xmlns:p14="http://schemas.microsoft.com/office/powerpoint/2010/main" val="2082658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a:t>
            </a:r>
            <a:r>
              <a:rPr lang="en-US" dirty="0" smtClean="0"/>
              <a:t>Strategies (Contd.)</a:t>
            </a:r>
            <a:endParaRPr lang="en-US" dirty="0"/>
          </a:p>
        </p:txBody>
      </p:sp>
      <p:sp>
        <p:nvSpPr>
          <p:cNvPr id="3" name="Content Placeholder 2"/>
          <p:cNvSpPr>
            <a:spLocks noGrp="1"/>
          </p:cNvSpPr>
          <p:nvPr>
            <p:ph idx="1"/>
          </p:nvPr>
        </p:nvSpPr>
        <p:spPr/>
        <p:txBody>
          <a:bodyPr/>
          <a:lstStyle/>
          <a:p>
            <a:r>
              <a:rPr lang="en-US" dirty="0"/>
              <a:t>Different types of growth earn different degrees of </a:t>
            </a:r>
            <a:r>
              <a:rPr lang="en-US" dirty="0" smtClean="0"/>
              <a:t>return</a:t>
            </a:r>
          </a:p>
          <a:p>
            <a:r>
              <a:rPr lang="en-US" dirty="0" smtClean="0"/>
              <a:t> Therefore, </a:t>
            </a:r>
            <a:r>
              <a:rPr lang="en-US" dirty="0"/>
              <a:t>not all growth is equally value creating. </a:t>
            </a:r>
            <a:endParaRPr lang="en-US" dirty="0" smtClean="0"/>
          </a:p>
          <a:p>
            <a:r>
              <a:rPr lang="en-US" dirty="0" smtClean="0"/>
              <a:t>Each </a:t>
            </a:r>
            <a:r>
              <a:rPr lang="en-US" dirty="0"/>
              <a:t>company must understand the pecking order of growth-related value creation that applies to its industry and company type.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51</a:t>
            </a:fld>
            <a:endParaRPr lang="en-US"/>
          </a:p>
        </p:txBody>
      </p:sp>
    </p:spTree>
    <p:extLst>
      <p:ext uri="{BB962C8B-B14F-4D97-AF65-F5344CB8AC3E}">
        <p14:creationId xmlns:p14="http://schemas.microsoft.com/office/powerpoint/2010/main" val="1670671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Discounted Abnormal Earnings Method</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C022D74-19FC-4947-9013-0EF38566EB00}"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52</a:t>
            </a:fld>
            <a:endParaRPr lang="en-US"/>
          </a:p>
        </p:txBody>
      </p:sp>
    </p:spTree>
    <p:extLst>
      <p:ext uri="{BB962C8B-B14F-4D97-AF65-F5344CB8AC3E}">
        <p14:creationId xmlns:p14="http://schemas.microsoft.com/office/powerpoint/2010/main" val="4129412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 Between Book Value and Earnings</a:t>
            </a:r>
            <a:endParaRPr lang="en-US" dirty="0"/>
          </a:p>
        </p:txBody>
      </p:sp>
      <p:sp>
        <p:nvSpPr>
          <p:cNvPr id="3" name="Content Placeholder 2"/>
          <p:cNvSpPr>
            <a:spLocks noGrp="1"/>
          </p:cNvSpPr>
          <p:nvPr>
            <p:ph idx="1"/>
          </p:nvPr>
        </p:nvSpPr>
        <p:spPr/>
        <p:txBody>
          <a:bodyPr/>
          <a:lstStyle/>
          <a:p>
            <a:r>
              <a:rPr lang="en-US" dirty="0"/>
              <a:t>If all equity effects (other than capital transactions) is incorporated in income (called clean surplus), as in the comprehensive income defined in IFRS, the book value of equity at the end of year 1 (BVE</a:t>
            </a:r>
            <a:r>
              <a:rPr lang="en-US" baseline="-25000" dirty="0"/>
              <a:t>1</a:t>
            </a:r>
            <a:r>
              <a:rPr lang="en-US" dirty="0"/>
              <a:t>) </a:t>
            </a:r>
            <a:r>
              <a:rPr lang="en-US" dirty="0" smtClean="0"/>
              <a:t>equals </a:t>
            </a:r>
            <a:r>
              <a:rPr lang="en-US" dirty="0"/>
              <a:t>the book value at the beginning of the year (BVE</a:t>
            </a:r>
            <a:r>
              <a:rPr lang="en-US" baseline="-25000" dirty="0"/>
              <a:t>0</a:t>
            </a:r>
            <a:r>
              <a:rPr lang="en-US" dirty="0"/>
              <a:t>) plus expected net income (NI</a:t>
            </a:r>
            <a:r>
              <a:rPr lang="en-US" baseline="-25000" dirty="0"/>
              <a:t>1</a:t>
            </a:r>
            <a:r>
              <a:rPr lang="en-US" dirty="0"/>
              <a:t>) less expected dividend (DIV</a:t>
            </a:r>
            <a:r>
              <a:rPr lang="en-US" baseline="-25000" dirty="0"/>
              <a:t>1</a:t>
            </a:r>
            <a:r>
              <a:rPr lang="en-US" dirty="0"/>
              <a:t>).</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53</a:t>
            </a:fld>
            <a:endParaRPr lang="en-US"/>
          </a:p>
        </p:txBody>
      </p:sp>
    </p:spTree>
    <p:extLst>
      <p:ext uri="{BB962C8B-B14F-4D97-AF65-F5344CB8AC3E}">
        <p14:creationId xmlns:p14="http://schemas.microsoft.com/office/powerpoint/2010/main" val="2913603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Link Between Book Value and </a:t>
            </a:r>
            <a:r>
              <a:rPr lang="en-US" dirty="0" smtClean="0"/>
              <a:t>Earnings (Contd.)</a:t>
            </a:r>
            <a:endParaRPr lang="en-US" dirty="0"/>
          </a:p>
        </p:txBody>
      </p:sp>
      <p:pic>
        <p:nvPicPr>
          <p:cNvPr id="6" name="Content Placeholder 5"/>
          <p:cNvPicPr>
            <a:picLocks noGrp="1" noChangeAspect="1"/>
          </p:cNvPicPr>
          <p:nvPr>
            <p:ph idx="1"/>
          </p:nvPr>
        </p:nvPicPr>
        <p:blipFill>
          <a:blip r:embed="rId2"/>
          <a:srcRect t="-141873" b="-141873"/>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54</a:t>
            </a:fld>
            <a:endParaRPr lang="en-US"/>
          </a:p>
        </p:txBody>
      </p:sp>
    </p:spTree>
    <p:extLst>
      <p:ext uri="{BB962C8B-B14F-4D97-AF65-F5344CB8AC3E}">
        <p14:creationId xmlns:p14="http://schemas.microsoft.com/office/powerpoint/2010/main" val="4102725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Link Between Book Value and Earnings (Contd.)</a:t>
            </a:r>
          </a:p>
        </p:txBody>
      </p:sp>
      <p:pic>
        <p:nvPicPr>
          <p:cNvPr id="6" name="Content Placeholder 5"/>
          <p:cNvPicPr>
            <a:picLocks noGrp="1" noChangeAspect="1"/>
          </p:cNvPicPr>
          <p:nvPr>
            <p:ph idx="1"/>
          </p:nvPr>
        </p:nvPicPr>
        <p:blipFill>
          <a:blip r:embed="rId2"/>
          <a:srcRect t="-141873" b="-141873"/>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55</a:t>
            </a:fld>
            <a:endParaRPr lang="en-US"/>
          </a:p>
        </p:txBody>
      </p:sp>
    </p:spTree>
    <p:extLst>
      <p:ext uri="{BB962C8B-B14F-4D97-AF65-F5344CB8AC3E}">
        <p14:creationId xmlns:p14="http://schemas.microsoft.com/office/powerpoint/2010/main" val="1084754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Dividend Discount Model</a:t>
            </a:r>
            <a:endParaRPr lang="en-US" dirty="0"/>
          </a:p>
        </p:txBody>
      </p:sp>
      <p:sp>
        <p:nvSpPr>
          <p:cNvPr id="3" name="Content Placeholder 2"/>
          <p:cNvSpPr>
            <a:spLocks noGrp="1"/>
          </p:cNvSpPr>
          <p:nvPr>
            <p:ph idx="1"/>
          </p:nvPr>
        </p:nvSpPr>
        <p:spPr/>
        <p:txBody>
          <a:bodyPr/>
          <a:lstStyle/>
          <a:p>
            <a:r>
              <a:rPr lang="en-US" dirty="0"/>
              <a:t>If, we consider only two periods, according to the dividend discount model,</a:t>
            </a:r>
          </a:p>
          <a:p>
            <a:pPr marL="68580" indent="0">
              <a:buNone/>
            </a:pPr>
            <a:endParaRPr lang="en-US" dirty="0"/>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56</a:t>
            </a:fld>
            <a:endParaRPr lang="en-US"/>
          </a:p>
        </p:txBody>
      </p:sp>
      <p:pic>
        <p:nvPicPr>
          <p:cNvPr id="6" name="Picture 5"/>
          <p:cNvPicPr>
            <a:picLocks noChangeAspect="1"/>
          </p:cNvPicPr>
          <p:nvPr/>
        </p:nvPicPr>
        <p:blipFill>
          <a:blip r:embed="rId2"/>
          <a:stretch>
            <a:fillRect/>
          </a:stretch>
        </p:blipFill>
        <p:spPr>
          <a:xfrm>
            <a:off x="1195087" y="3778249"/>
            <a:ext cx="4724314" cy="1222375"/>
          </a:xfrm>
          <a:prstGeom prst="rect">
            <a:avLst/>
          </a:prstGeom>
        </p:spPr>
      </p:pic>
    </p:spTree>
    <p:extLst>
      <p:ext uri="{BB962C8B-B14F-4D97-AF65-F5344CB8AC3E}">
        <p14:creationId xmlns:p14="http://schemas.microsoft.com/office/powerpoint/2010/main" val="1626462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Dividend Discount Model and Abnormal Earnings</a:t>
            </a:r>
            <a:endParaRPr lang="en-US" dirty="0"/>
          </a:p>
        </p:txBody>
      </p:sp>
      <p:pic>
        <p:nvPicPr>
          <p:cNvPr id="6" name="Content Placeholder 5"/>
          <p:cNvPicPr>
            <a:picLocks noGrp="1" noChangeAspect="1"/>
          </p:cNvPicPr>
          <p:nvPr>
            <p:ph idx="1"/>
          </p:nvPr>
        </p:nvPicPr>
        <p:blipFill>
          <a:blip r:embed="rId2"/>
          <a:srcRect t="-149405" b="-149405"/>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57</a:t>
            </a:fld>
            <a:endParaRPr lang="en-US"/>
          </a:p>
        </p:txBody>
      </p:sp>
    </p:spTree>
    <p:extLst>
      <p:ext uri="{BB962C8B-B14F-4D97-AF65-F5344CB8AC3E}">
        <p14:creationId xmlns:p14="http://schemas.microsoft.com/office/powerpoint/2010/main" val="2757362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Dividend Discount Model and Abnormal Earnings</a:t>
            </a:r>
          </a:p>
        </p:txBody>
      </p:sp>
      <p:sp>
        <p:nvSpPr>
          <p:cNvPr id="3" name="Content Placeholder 2"/>
          <p:cNvSpPr>
            <a:spLocks noGrp="1"/>
          </p:cNvSpPr>
          <p:nvPr>
            <p:ph idx="1"/>
          </p:nvPr>
        </p:nvSpPr>
        <p:spPr/>
        <p:txBody>
          <a:bodyPr/>
          <a:lstStyle/>
          <a:p>
            <a:r>
              <a:rPr lang="en-US" dirty="0"/>
              <a:t>As the time horizon tends to infinity, the horizon </a:t>
            </a:r>
            <a:r>
              <a:rPr lang="en-US" dirty="0" smtClean="0"/>
              <a:t>value</a:t>
            </a:r>
            <a:r>
              <a:rPr lang="en-US" dirty="0"/>
              <a:t> </a:t>
            </a:r>
            <a:r>
              <a:rPr lang="en-US" dirty="0" smtClean="0"/>
              <a:t>tends </a:t>
            </a:r>
            <a:r>
              <a:rPr lang="en-US" dirty="0"/>
              <a:t>to zero. </a:t>
            </a:r>
            <a:endParaRPr lang="en-US" dirty="0" smtClean="0"/>
          </a:p>
          <a:p>
            <a:r>
              <a:rPr lang="en-US" dirty="0" smtClean="0"/>
              <a:t>Therefore</a:t>
            </a:r>
            <a:r>
              <a:rPr lang="en-US" dirty="0"/>
              <a:t>, if we take a long time horizon, it can be ignored. </a:t>
            </a:r>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58</a:t>
            </a:fld>
            <a:endParaRPr lang="en-US"/>
          </a:p>
        </p:txBody>
      </p:sp>
      <p:pic>
        <p:nvPicPr>
          <p:cNvPr id="6" name="Picture 5"/>
          <p:cNvPicPr>
            <a:picLocks noChangeAspect="1"/>
          </p:cNvPicPr>
          <p:nvPr/>
        </p:nvPicPr>
        <p:blipFill>
          <a:blip r:embed="rId2"/>
          <a:stretch>
            <a:fillRect/>
          </a:stretch>
        </p:blipFill>
        <p:spPr>
          <a:xfrm>
            <a:off x="746124" y="4254501"/>
            <a:ext cx="7659083" cy="1023055"/>
          </a:xfrm>
          <a:prstGeom prst="rect">
            <a:avLst/>
          </a:prstGeom>
        </p:spPr>
      </p:pic>
    </p:spTree>
    <p:extLst>
      <p:ext uri="{BB962C8B-B14F-4D97-AF65-F5344CB8AC3E}">
        <p14:creationId xmlns:p14="http://schemas.microsoft.com/office/powerpoint/2010/main" val="5361713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Value</a:t>
            </a:r>
            <a:endParaRPr lang="en-US" dirty="0"/>
          </a:p>
        </p:txBody>
      </p:sp>
      <p:pic>
        <p:nvPicPr>
          <p:cNvPr id="6" name="Content Placeholder 5"/>
          <p:cNvPicPr>
            <a:picLocks noGrp="1" noChangeAspect="1"/>
          </p:cNvPicPr>
          <p:nvPr>
            <p:ph idx="1"/>
          </p:nvPr>
        </p:nvPicPr>
        <p:blipFill>
          <a:blip r:embed="rId2"/>
          <a:srcRect t="-185788" b="-185788"/>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59</a:t>
            </a:fld>
            <a:endParaRPr lang="en-US"/>
          </a:p>
        </p:txBody>
      </p:sp>
    </p:spTree>
    <p:extLst>
      <p:ext uri="{BB962C8B-B14F-4D97-AF65-F5344CB8AC3E}">
        <p14:creationId xmlns:p14="http://schemas.microsoft.com/office/powerpoint/2010/main" val="12767536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(Contd.)</a:t>
            </a:r>
          </a:p>
        </p:txBody>
      </p:sp>
      <p:sp>
        <p:nvSpPr>
          <p:cNvPr id="3" name="Content Placeholder 2"/>
          <p:cNvSpPr>
            <a:spLocks noGrp="1"/>
          </p:cNvSpPr>
          <p:nvPr>
            <p:ph idx="1"/>
          </p:nvPr>
        </p:nvSpPr>
        <p:spPr/>
        <p:txBody>
          <a:bodyPr/>
          <a:lstStyle/>
          <a:p>
            <a:r>
              <a:rPr lang="en-US" dirty="0"/>
              <a:t>Creating sustainable value is a long-term endeavour. </a:t>
            </a:r>
          </a:p>
          <a:p>
            <a:r>
              <a:rPr lang="en-US" dirty="0"/>
              <a:t>Competition tends to erode competitive advantages. </a:t>
            </a:r>
            <a:endParaRPr lang="en-US" dirty="0" smtClean="0"/>
          </a:p>
          <a:p>
            <a:pPr lvl="1"/>
            <a:r>
              <a:rPr lang="en-US" dirty="0" smtClean="0"/>
              <a:t>Hindustan Motors lost its competitive advantage on emergence of Maruti</a:t>
            </a: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6</a:t>
            </a:fld>
            <a:endParaRPr lang="en-US"/>
          </a:p>
        </p:txBody>
      </p:sp>
    </p:spTree>
    <p:extLst>
      <p:ext uri="{BB962C8B-B14F-4D97-AF65-F5344CB8AC3E}">
        <p14:creationId xmlns:p14="http://schemas.microsoft.com/office/powerpoint/2010/main" val="2495124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Abnormal Earnings Method: Example</a:t>
            </a:r>
            <a:endParaRPr lang="en-US" dirty="0"/>
          </a:p>
        </p:txBody>
      </p:sp>
      <p:pic>
        <p:nvPicPr>
          <p:cNvPr id="6" name="Content Placeholder 5"/>
          <p:cNvPicPr>
            <a:picLocks noGrp="1" noChangeAspect="1"/>
          </p:cNvPicPr>
          <p:nvPr>
            <p:ph idx="1"/>
          </p:nvPr>
        </p:nvPicPr>
        <p:blipFill>
          <a:blip r:embed="rId2"/>
          <a:srcRect t="-35584" b="-35584"/>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60</a:t>
            </a:fld>
            <a:endParaRPr lang="en-US"/>
          </a:p>
        </p:txBody>
      </p:sp>
    </p:spTree>
    <p:extLst>
      <p:ext uri="{BB962C8B-B14F-4D97-AF65-F5344CB8AC3E}">
        <p14:creationId xmlns:p14="http://schemas.microsoft.com/office/powerpoint/2010/main" val="14191435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Abnormal Earnings Method: </a:t>
            </a:r>
            <a:r>
              <a:rPr lang="en-US" dirty="0" smtClean="0"/>
              <a:t>Change in Accounting Policy</a:t>
            </a:r>
            <a:endParaRPr lang="en-US" dirty="0"/>
          </a:p>
        </p:txBody>
      </p:sp>
      <p:pic>
        <p:nvPicPr>
          <p:cNvPr id="6" name="Content Placeholder 5"/>
          <p:cNvPicPr>
            <a:picLocks noGrp="1" noChangeAspect="1"/>
          </p:cNvPicPr>
          <p:nvPr>
            <p:ph idx="1"/>
          </p:nvPr>
        </p:nvPicPr>
        <p:blipFill>
          <a:blip r:embed="rId2"/>
          <a:srcRect t="-35584" b="-35584"/>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61</a:t>
            </a:fld>
            <a:endParaRPr lang="en-US"/>
          </a:p>
        </p:txBody>
      </p:sp>
    </p:spTree>
    <p:extLst>
      <p:ext uri="{BB962C8B-B14F-4D97-AF65-F5344CB8AC3E}">
        <p14:creationId xmlns:p14="http://schemas.microsoft.com/office/powerpoint/2010/main" val="332342865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Cash Flow Method</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C022D74-19FC-4947-9013-0EF38566EB00}"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62</a:t>
            </a:fld>
            <a:endParaRPr lang="en-US"/>
          </a:p>
        </p:txBody>
      </p:sp>
    </p:spTree>
    <p:extLst>
      <p:ext uri="{BB962C8B-B14F-4D97-AF65-F5344CB8AC3E}">
        <p14:creationId xmlns:p14="http://schemas.microsoft.com/office/powerpoint/2010/main" val="12434489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Principle</a:t>
            </a:r>
            <a:endParaRPr lang="en-US" dirty="0"/>
          </a:p>
        </p:txBody>
      </p:sp>
      <p:sp>
        <p:nvSpPr>
          <p:cNvPr id="3" name="Content Placeholder 2"/>
          <p:cNvSpPr>
            <a:spLocks noGrp="1"/>
          </p:cNvSpPr>
          <p:nvPr>
            <p:ph idx="1"/>
          </p:nvPr>
        </p:nvSpPr>
        <p:spPr/>
        <p:txBody>
          <a:bodyPr/>
          <a:lstStyle/>
          <a:p>
            <a:r>
              <a:rPr lang="en-US" dirty="0"/>
              <a:t>Under this method, the enterprise value is estimated by adding the market value of non-operating assets to the value of forecasted operating cash flows (FCF) that the enterprise will generate in future. </a:t>
            </a:r>
            <a:endParaRPr lang="en-US" dirty="0" smtClean="0"/>
          </a:p>
          <a:p>
            <a:r>
              <a:rPr lang="en-US" dirty="0" smtClean="0"/>
              <a:t>Equity value is estimated by deducting non-equity claim from the enterprise value.</a:t>
            </a: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63</a:t>
            </a:fld>
            <a:endParaRPr lang="en-US"/>
          </a:p>
        </p:txBody>
      </p:sp>
    </p:spTree>
    <p:extLst>
      <p:ext uri="{BB962C8B-B14F-4D97-AF65-F5344CB8AC3E}">
        <p14:creationId xmlns:p14="http://schemas.microsoft.com/office/powerpoint/2010/main" val="1426501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Cash Flow</a:t>
            </a:r>
            <a:endParaRPr lang="en-US" dirty="0"/>
          </a:p>
        </p:txBody>
      </p:sp>
      <p:sp>
        <p:nvSpPr>
          <p:cNvPr id="3" name="Content Placeholder 2"/>
          <p:cNvSpPr>
            <a:spLocks noGrp="1"/>
          </p:cNvSpPr>
          <p:nvPr>
            <p:ph idx="1"/>
          </p:nvPr>
        </p:nvSpPr>
        <p:spPr/>
        <p:txBody>
          <a:bodyPr>
            <a:normAutofit/>
          </a:bodyPr>
          <a:lstStyle/>
          <a:p>
            <a:r>
              <a:rPr lang="en-US" dirty="0"/>
              <a:t>Free Cash Flow (FCF) is the operating cash </a:t>
            </a:r>
            <a:r>
              <a:rPr lang="en-US" dirty="0" err="1" smtClean="0"/>
              <a:t>flw</a:t>
            </a:r>
            <a:r>
              <a:rPr lang="en-US" dirty="0" smtClean="0"/>
              <a:t> </a:t>
            </a:r>
            <a:r>
              <a:rPr lang="en-US" dirty="0"/>
              <a:t>that is available for distribution to all the investors, including debt holders, after meeting the internal needs of the firm. </a:t>
            </a:r>
            <a:endParaRPr lang="en-US" dirty="0" smtClean="0"/>
          </a:p>
          <a:p>
            <a:pPr marL="68580" indent="0">
              <a:buNone/>
            </a:pP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64</a:t>
            </a:fld>
            <a:endParaRPr lang="en-US"/>
          </a:p>
        </p:txBody>
      </p:sp>
    </p:spTree>
    <p:extLst>
      <p:ext uri="{BB962C8B-B14F-4D97-AF65-F5344CB8AC3E}">
        <p14:creationId xmlns:p14="http://schemas.microsoft.com/office/powerpoint/2010/main" val="1185772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Cash Flow (contd.)</a:t>
            </a:r>
            <a:endParaRPr lang="en-US" dirty="0"/>
          </a:p>
        </p:txBody>
      </p:sp>
      <p:sp>
        <p:nvSpPr>
          <p:cNvPr id="3" name="Content Placeholder 2"/>
          <p:cNvSpPr>
            <a:spLocks noGrp="1"/>
          </p:cNvSpPr>
          <p:nvPr>
            <p:ph idx="1"/>
          </p:nvPr>
        </p:nvSpPr>
        <p:spPr/>
        <p:txBody>
          <a:bodyPr/>
          <a:lstStyle/>
          <a:p>
            <a:r>
              <a:rPr lang="en-US" dirty="0"/>
              <a:t>Internal needs are investment in fixed assets and incremental investment in working capital. </a:t>
            </a:r>
          </a:p>
          <a:p>
            <a:pPr marL="68580" indent="0">
              <a:buNone/>
            </a:pPr>
            <a:r>
              <a:rPr lang="en-US" dirty="0" smtClean="0"/>
              <a:t>	FCF </a:t>
            </a:r>
            <a:r>
              <a:rPr lang="en-US" dirty="0"/>
              <a:t>= </a:t>
            </a:r>
            <a:endParaRPr lang="en-US" dirty="0" smtClean="0"/>
          </a:p>
          <a:p>
            <a:pPr marL="68580" indent="0">
              <a:buNone/>
            </a:pPr>
            <a:r>
              <a:rPr lang="en-US" dirty="0" smtClean="0"/>
              <a:t>	Net </a:t>
            </a:r>
            <a:r>
              <a:rPr lang="en-US" dirty="0"/>
              <a:t>Profit + Interest × (1- T) + </a:t>
            </a:r>
            <a:r>
              <a:rPr lang="en-US" dirty="0" smtClean="0"/>
              <a:t>	Depreciation </a:t>
            </a:r>
            <a:r>
              <a:rPr lang="en-US" dirty="0"/>
              <a:t>– </a:t>
            </a:r>
            <a:r>
              <a:rPr lang="en-US" dirty="0" err="1"/>
              <a:t>Δ</a:t>
            </a:r>
            <a:r>
              <a:rPr lang="en-US" dirty="0"/>
              <a:t> Inv – </a:t>
            </a:r>
            <a:r>
              <a:rPr lang="en-US" dirty="0" err="1"/>
              <a:t>Δ</a:t>
            </a:r>
            <a:r>
              <a:rPr lang="en-US" dirty="0"/>
              <a:t> WC </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65</a:t>
            </a:fld>
            <a:endParaRPr lang="en-US"/>
          </a:p>
        </p:txBody>
      </p:sp>
    </p:spTree>
    <p:extLst>
      <p:ext uri="{BB962C8B-B14F-4D97-AF65-F5344CB8AC3E}">
        <p14:creationId xmlns:p14="http://schemas.microsoft.com/office/powerpoint/2010/main" val="3794151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Cash Flow (contd.)</a:t>
            </a:r>
          </a:p>
        </p:txBody>
      </p:sp>
      <p:sp>
        <p:nvSpPr>
          <p:cNvPr id="3" name="Content Placeholder 2"/>
          <p:cNvSpPr>
            <a:spLocks noGrp="1"/>
          </p:cNvSpPr>
          <p:nvPr>
            <p:ph idx="1"/>
          </p:nvPr>
        </p:nvSpPr>
        <p:spPr/>
        <p:txBody>
          <a:bodyPr>
            <a:normAutofit fontScale="92500"/>
          </a:bodyPr>
          <a:lstStyle/>
          <a:p>
            <a:r>
              <a:rPr lang="en-US" dirty="0"/>
              <a:t>In calculating FCF, the net profit or EBIT should not include non-operating expenses and non-operating incomes</a:t>
            </a:r>
            <a:r>
              <a:rPr lang="en-US" dirty="0" smtClean="0"/>
              <a:t>.</a:t>
            </a:r>
          </a:p>
          <a:p>
            <a:r>
              <a:rPr lang="en-US" dirty="0"/>
              <a:t>In adjusting net profit for non-operating income and non-operating expenses, we need to consider the tax affect. </a:t>
            </a:r>
            <a:endParaRPr lang="en-US" dirty="0" smtClean="0"/>
          </a:p>
          <a:p>
            <a:r>
              <a:rPr lang="en-US" dirty="0"/>
              <a:t>If, a different tax rate is applicable to the non-operating income, the same should be applied instead of the marginal tax rate. </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66</a:t>
            </a:fld>
            <a:endParaRPr lang="en-US"/>
          </a:p>
        </p:txBody>
      </p:sp>
    </p:spTree>
    <p:extLst>
      <p:ext uri="{BB962C8B-B14F-4D97-AF65-F5344CB8AC3E}">
        <p14:creationId xmlns:p14="http://schemas.microsoft.com/office/powerpoint/2010/main" val="8892188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Operating and Non-operating Items</a:t>
            </a:r>
            <a:endParaRPr lang="en-US" dirty="0"/>
          </a:p>
        </p:txBody>
      </p:sp>
      <p:sp>
        <p:nvSpPr>
          <p:cNvPr id="3" name="Content Placeholder 2"/>
          <p:cNvSpPr>
            <a:spLocks noGrp="1"/>
          </p:cNvSpPr>
          <p:nvPr>
            <p:ph idx="1"/>
          </p:nvPr>
        </p:nvSpPr>
        <p:spPr/>
        <p:txBody>
          <a:bodyPr/>
          <a:lstStyle/>
          <a:p>
            <a:r>
              <a:rPr lang="en-US" dirty="0"/>
              <a:t>Enterprise value method requires clear identification of non-operating assets, non-operating liabilities, non-operating income and non-operating expenses.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67</a:t>
            </a:fld>
            <a:endParaRPr lang="en-US"/>
          </a:p>
        </p:txBody>
      </p:sp>
    </p:spTree>
    <p:extLst>
      <p:ext uri="{BB962C8B-B14F-4D97-AF65-F5344CB8AC3E}">
        <p14:creationId xmlns:p14="http://schemas.microsoft.com/office/powerpoint/2010/main" val="2341558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Discount Rate</a:t>
            </a:r>
            <a:endParaRPr lang="en-US" dirty="0"/>
          </a:p>
        </p:txBody>
      </p:sp>
      <p:sp>
        <p:nvSpPr>
          <p:cNvPr id="3" name="Content Placeholder 2"/>
          <p:cNvSpPr>
            <a:spLocks noGrp="1"/>
          </p:cNvSpPr>
          <p:nvPr>
            <p:ph idx="1"/>
          </p:nvPr>
        </p:nvSpPr>
        <p:spPr/>
        <p:txBody>
          <a:bodyPr>
            <a:normAutofit lnSpcReduction="10000"/>
          </a:bodyPr>
          <a:lstStyle/>
          <a:p>
            <a:r>
              <a:rPr lang="en-US" dirty="0"/>
              <a:t>In FCF model the tax-shield on interest is captured in the discounting rate. </a:t>
            </a:r>
            <a:endParaRPr lang="en-US" dirty="0" smtClean="0"/>
          </a:p>
          <a:p>
            <a:r>
              <a:rPr lang="en-US" dirty="0" smtClean="0"/>
              <a:t>FCF </a:t>
            </a:r>
            <a:r>
              <a:rPr lang="en-US" dirty="0"/>
              <a:t>being the cash flow available to all investors, the appropriate discount rate is the weighted average cost of capital (WACC). </a:t>
            </a:r>
            <a:endParaRPr lang="en-US" dirty="0" smtClean="0"/>
          </a:p>
          <a:p>
            <a:r>
              <a:rPr lang="en-US" dirty="0" smtClean="0"/>
              <a:t>In </a:t>
            </a:r>
            <a:r>
              <a:rPr lang="en-US" dirty="0"/>
              <a:t>estimating the WACC, after-tax cost of debt is considered. Therefore, tax-shield is not included in the estimated the FCF.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68</a:t>
            </a:fld>
            <a:endParaRPr lang="en-US"/>
          </a:p>
        </p:txBody>
      </p:sp>
    </p:spTree>
    <p:extLst>
      <p:ext uri="{BB962C8B-B14F-4D97-AF65-F5344CB8AC3E}">
        <p14:creationId xmlns:p14="http://schemas.microsoft.com/office/powerpoint/2010/main" val="22492808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Discount Rate (Contd.)</a:t>
            </a:r>
            <a:endParaRPr lang="en-US" dirty="0"/>
          </a:p>
        </p:txBody>
      </p:sp>
      <p:sp>
        <p:nvSpPr>
          <p:cNvPr id="3" name="Content Placeholder 2"/>
          <p:cNvSpPr>
            <a:spLocks noGrp="1"/>
          </p:cNvSpPr>
          <p:nvPr>
            <p:ph idx="1"/>
          </p:nvPr>
        </p:nvSpPr>
        <p:spPr/>
        <p:txBody>
          <a:bodyPr>
            <a:normAutofit/>
          </a:bodyPr>
          <a:lstStyle/>
          <a:p>
            <a:r>
              <a:rPr lang="en-US" dirty="0" smtClean="0"/>
              <a:t>Cost </a:t>
            </a:r>
            <a:r>
              <a:rPr lang="en-US" dirty="0"/>
              <a:t>of unlevered equity is not specific to a </a:t>
            </a:r>
            <a:r>
              <a:rPr lang="en-US" dirty="0" smtClean="0"/>
              <a:t>articular </a:t>
            </a:r>
            <a:r>
              <a:rPr lang="en-US" dirty="0"/>
              <a:t>company, although the cost of debt might be specific to the company. </a:t>
            </a:r>
            <a:endParaRPr lang="en-US" dirty="0" smtClean="0"/>
          </a:p>
          <a:p>
            <a:r>
              <a:rPr lang="en-US" dirty="0" smtClean="0"/>
              <a:t>Cost </a:t>
            </a:r>
            <a:r>
              <a:rPr lang="en-US" dirty="0"/>
              <a:t>of unlevered equity is specific to the industry. </a:t>
            </a:r>
            <a:endParaRPr lang="en-US" dirty="0" smtClean="0"/>
          </a:p>
          <a:p>
            <a:r>
              <a:rPr lang="en-US" dirty="0" smtClean="0"/>
              <a:t>Therefore</a:t>
            </a:r>
            <a:r>
              <a:rPr lang="en-US" dirty="0"/>
              <a:t>, capital market inputs are used to estimate the cost of unlevered equity.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69</a:t>
            </a:fld>
            <a:endParaRPr lang="en-US"/>
          </a:p>
        </p:txBody>
      </p:sp>
    </p:spTree>
    <p:extLst>
      <p:ext uri="{BB962C8B-B14F-4D97-AF65-F5344CB8AC3E}">
        <p14:creationId xmlns:p14="http://schemas.microsoft.com/office/powerpoint/2010/main" val="416158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(Contd.)</a:t>
            </a:r>
          </a:p>
        </p:txBody>
      </p:sp>
      <p:sp>
        <p:nvSpPr>
          <p:cNvPr id="3" name="Content Placeholder 2"/>
          <p:cNvSpPr>
            <a:spLocks noGrp="1"/>
          </p:cNvSpPr>
          <p:nvPr>
            <p:ph idx="1"/>
          </p:nvPr>
        </p:nvSpPr>
        <p:spPr/>
        <p:txBody>
          <a:bodyPr/>
          <a:lstStyle/>
          <a:p>
            <a:r>
              <a:rPr lang="en-US" dirty="0"/>
              <a:t>Some companies enjoy increasing return to scale. </a:t>
            </a:r>
            <a:endParaRPr lang="en-US" dirty="0" smtClean="0"/>
          </a:p>
          <a:p>
            <a:r>
              <a:rPr lang="en-US" dirty="0" smtClean="0"/>
              <a:t>The </a:t>
            </a:r>
            <a:r>
              <a:rPr lang="en-US" dirty="0"/>
              <a:t>basic idea of increasing return to scale is that in certain situations, as companies get bigger, their unit costs fall. This is a phenomenon that is being observed in knowledge driven industry.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7</a:t>
            </a:fld>
            <a:endParaRPr lang="en-US"/>
          </a:p>
        </p:txBody>
      </p:sp>
    </p:spTree>
    <p:extLst>
      <p:ext uri="{BB962C8B-B14F-4D97-AF65-F5344CB8AC3E}">
        <p14:creationId xmlns:p14="http://schemas.microsoft.com/office/powerpoint/2010/main" val="725136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Discount Rate (Contd.)</a:t>
            </a:r>
            <a:endParaRPr lang="en-US" dirty="0"/>
          </a:p>
        </p:txBody>
      </p:sp>
      <p:sp>
        <p:nvSpPr>
          <p:cNvPr id="3" name="Content Placeholder 2"/>
          <p:cNvSpPr>
            <a:spLocks noGrp="1"/>
          </p:cNvSpPr>
          <p:nvPr>
            <p:ph idx="1"/>
          </p:nvPr>
        </p:nvSpPr>
        <p:spPr/>
        <p:txBody>
          <a:bodyPr>
            <a:normAutofit fontScale="92500"/>
          </a:bodyPr>
          <a:lstStyle/>
          <a:p>
            <a:r>
              <a:rPr lang="en-US" dirty="0"/>
              <a:t>Theoretically, each year’s FCF should be discounted by the weighted average cost of capital (WACC) applicable to that year. </a:t>
            </a:r>
            <a:endParaRPr lang="en-US" dirty="0" smtClean="0"/>
          </a:p>
          <a:p>
            <a:r>
              <a:rPr lang="en-US" dirty="0" smtClean="0"/>
              <a:t>WACC </a:t>
            </a:r>
            <a:r>
              <a:rPr lang="en-US" dirty="0"/>
              <a:t>depends of the capital structure because after-tax cost of debt is used to estimate the same. </a:t>
            </a:r>
            <a:endParaRPr lang="en-US" dirty="0" smtClean="0"/>
          </a:p>
          <a:p>
            <a:r>
              <a:rPr lang="en-US" dirty="0" smtClean="0"/>
              <a:t>As </a:t>
            </a:r>
            <a:r>
              <a:rPr lang="en-US" dirty="0"/>
              <a:t>the amount of debt in the total invested capital changes, the WACC changes.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70</a:t>
            </a:fld>
            <a:endParaRPr lang="en-US"/>
          </a:p>
        </p:txBody>
      </p:sp>
    </p:spTree>
    <p:extLst>
      <p:ext uri="{BB962C8B-B14F-4D97-AF65-F5344CB8AC3E}">
        <p14:creationId xmlns:p14="http://schemas.microsoft.com/office/powerpoint/2010/main" val="16611079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Capital Structure</a:t>
            </a:r>
            <a:endParaRPr lang="en-US" dirty="0"/>
          </a:p>
        </p:txBody>
      </p:sp>
      <p:sp>
        <p:nvSpPr>
          <p:cNvPr id="3" name="Content Placeholder 2"/>
          <p:cNvSpPr>
            <a:spLocks noGrp="1"/>
          </p:cNvSpPr>
          <p:nvPr>
            <p:ph idx="1"/>
          </p:nvPr>
        </p:nvSpPr>
        <p:spPr/>
        <p:txBody>
          <a:bodyPr/>
          <a:lstStyle/>
          <a:p>
            <a:r>
              <a:rPr lang="en-US" dirty="0"/>
              <a:t>T</a:t>
            </a:r>
            <a:r>
              <a:rPr lang="en-US" dirty="0" smtClean="0"/>
              <a:t>o </a:t>
            </a:r>
            <a:r>
              <a:rPr lang="en-US" dirty="0"/>
              <a:t>simplify calculations, a single discount rate is used to discount FCF of all the years. </a:t>
            </a:r>
            <a:endParaRPr lang="en-US" dirty="0" smtClean="0"/>
          </a:p>
          <a:p>
            <a:r>
              <a:rPr lang="en-US" dirty="0" smtClean="0"/>
              <a:t>This </a:t>
            </a:r>
            <a:r>
              <a:rPr lang="en-US" dirty="0"/>
              <a:t>discount rate is estimated based on the target capital structure. </a:t>
            </a:r>
            <a:endParaRPr lang="en-US" dirty="0" smtClean="0"/>
          </a:p>
          <a:p>
            <a:r>
              <a:rPr lang="en-US" dirty="0" smtClean="0"/>
              <a:t>Target </a:t>
            </a:r>
            <a:r>
              <a:rPr lang="en-US" dirty="0"/>
              <a:t>capital structure is one that is sustainable over a long period.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71</a:t>
            </a:fld>
            <a:endParaRPr lang="en-US"/>
          </a:p>
        </p:txBody>
      </p:sp>
    </p:spTree>
    <p:extLst>
      <p:ext uri="{BB962C8B-B14F-4D97-AF65-F5344CB8AC3E}">
        <p14:creationId xmlns:p14="http://schemas.microsoft.com/office/powerpoint/2010/main" val="3407758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Target Capital </a:t>
            </a:r>
            <a:r>
              <a:rPr lang="en-US" dirty="0" smtClean="0"/>
              <a:t>Structure (Contd.)</a:t>
            </a:r>
            <a:endParaRPr lang="en-US" dirty="0"/>
          </a:p>
        </p:txBody>
      </p:sp>
      <p:sp>
        <p:nvSpPr>
          <p:cNvPr id="3" name="Content Placeholder 2"/>
          <p:cNvSpPr>
            <a:spLocks noGrp="1"/>
          </p:cNvSpPr>
          <p:nvPr>
            <p:ph idx="1"/>
          </p:nvPr>
        </p:nvSpPr>
        <p:spPr/>
        <p:txBody>
          <a:bodyPr/>
          <a:lstStyle/>
          <a:p>
            <a:r>
              <a:rPr lang="en-US" dirty="0"/>
              <a:t>It is advisable to examine the historical average capital structure of the industry to decide the target capital structure that will be used to estimate the WACC.</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72</a:t>
            </a:fld>
            <a:endParaRPr lang="en-US"/>
          </a:p>
        </p:txBody>
      </p:sp>
    </p:spTree>
    <p:extLst>
      <p:ext uri="{BB962C8B-B14F-4D97-AF65-F5344CB8AC3E}">
        <p14:creationId xmlns:p14="http://schemas.microsoft.com/office/powerpoint/2010/main" val="20584246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Assumptions</a:t>
            </a:r>
            <a:endParaRPr lang="en-US" dirty="0"/>
          </a:p>
        </p:txBody>
      </p:sp>
      <p:sp>
        <p:nvSpPr>
          <p:cNvPr id="3" name="Content Placeholder 2"/>
          <p:cNvSpPr>
            <a:spLocks noGrp="1"/>
          </p:cNvSpPr>
          <p:nvPr>
            <p:ph idx="1"/>
          </p:nvPr>
        </p:nvSpPr>
        <p:spPr/>
        <p:txBody>
          <a:bodyPr/>
          <a:lstStyle/>
          <a:p>
            <a:r>
              <a:rPr lang="en-US" dirty="0"/>
              <a:t>Asset beta (β</a:t>
            </a:r>
            <a:r>
              <a:rPr lang="en-US" baseline="-25000" dirty="0"/>
              <a:t>A</a:t>
            </a:r>
            <a:r>
              <a:rPr lang="en-US" dirty="0"/>
              <a:t>) = 1; </a:t>
            </a:r>
            <a:endParaRPr lang="en-US" dirty="0" smtClean="0"/>
          </a:p>
          <a:p>
            <a:r>
              <a:rPr lang="en-US" dirty="0" smtClean="0"/>
              <a:t>Risk </a:t>
            </a:r>
            <a:r>
              <a:rPr lang="en-US" dirty="0"/>
              <a:t>free rate of return (r</a:t>
            </a:r>
            <a:r>
              <a:rPr lang="en-US" baseline="-25000" dirty="0"/>
              <a:t>f</a:t>
            </a:r>
            <a:r>
              <a:rPr lang="en-US" dirty="0"/>
              <a:t>)= 10 %; </a:t>
            </a:r>
            <a:endParaRPr lang="en-US" dirty="0" smtClean="0"/>
          </a:p>
          <a:p>
            <a:r>
              <a:rPr lang="en-US" dirty="0" smtClean="0"/>
              <a:t>Risk </a:t>
            </a:r>
            <a:r>
              <a:rPr lang="en-US" dirty="0"/>
              <a:t>premium (r</a:t>
            </a:r>
            <a:r>
              <a:rPr lang="en-US" baseline="-25000" dirty="0"/>
              <a:t>m</a:t>
            </a:r>
            <a:r>
              <a:rPr lang="en-US" dirty="0"/>
              <a:t> - r</a:t>
            </a:r>
            <a:r>
              <a:rPr lang="en-US" baseline="-25000" dirty="0"/>
              <a:t>f</a:t>
            </a:r>
            <a:r>
              <a:rPr lang="en-US" dirty="0"/>
              <a:t> ) = 8% </a:t>
            </a:r>
            <a:endParaRPr lang="en-US" dirty="0" smtClean="0"/>
          </a:p>
          <a:p>
            <a:r>
              <a:rPr lang="en-US" dirty="0" smtClean="0"/>
              <a:t>Debt</a:t>
            </a:r>
            <a:r>
              <a:rPr lang="en-US" dirty="0"/>
              <a:t>-to-value ratio = 40%; Debt is risk-free</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73</a:t>
            </a:fld>
            <a:endParaRPr lang="en-US"/>
          </a:p>
        </p:txBody>
      </p:sp>
    </p:spTree>
    <p:extLst>
      <p:ext uri="{BB962C8B-B14F-4D97-AF65-F5344CB8AC3E}">
        <p14:creationId xmlns:p14="http://schemas.microsoft.com/office/powerpoint/2010/main" val="2085254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Discount Rate</a:t>
            </a:r>
            <a:endParaRPr lang="en-US" dirty="0"/>
          </a:p>
        </p:txBody>
      </p:sp>
      <p:sp>
        <p:nvSpPr>
          <p:cNvPr id="3" name="Content Placeholder 2"/>
          <p:cNvSpPr>
            <a:spLocks noGrp="1"/>
          </p:cNvSpPr>
          <p:nvPr>
            <p:ph idx="1"/>
          </p:nvPr>
        </p:nvSpPr>
        <p:spPr/>
        <p:txBody>
          <a:bodyPr/>
          <a:lstStyle/>
          <a:p>
            <a:r>
              <a:rPr lang="en-US" dirty="0"/>
              <a:t>β</a:t>
            </a:r>
            <a:r>
              <a:rPr lang="en-US" baseline="-25000" dirty="0"/>
              <a:t>E</a:t>
            </a:r>
            <a:r>
              <a:rPr lang="en-US" dirty="0"/>
              <a:t> = β</a:t>
            </a:r>
            <a:r>
              <a:rPr lang="en-US" baseline="-25000" dirty="0"/>
              <a:t>A</a:t>
            </a:r>
            <a:r>
              <a:rPr lang="en-US" dirty="0"/>
              <a:t>× (V/E) = 1× (100/60) = 1.67</a:t>
            </a:r>
          </a:p>
          <a:p>
            <a:r>
              <a:rPr lang="en-US" dirty="0"/>
              <a:t>(2) r</a:t>
            </a:r>
            <a:r>
              <a:rPr lang="en-US" baseline="-25000" dirty="0"/>
              <a:t>e</a:t>
            </a:r>
            <a:r>
              <a:rPr lang="en-US" dirty="0"/>
              <a:t> = r</a:t>
            </a:r>
            <a:r>
              <a:rPr lang="en-US" baseline="-25000" dirty="0"/>
              <a:t>f</a:t>
            </a:r>
            <a:r>
              <a:rPr lang="en-US" dirty="0"/>
              <a:t> + β</a:t>
            </a:r>
            <a:r>
              <a:rPr lang="en-US" baseline="-25000" dirty="0"/>
              <a:t>E</a:t>
            </a:r>
            <a:r>
              <a:rPr lang="en-US" dirty="0"/>
              <a:t>× Risk premium = 0.10 +1.67× .08 = 0.234</a:t>
            </a:r>
          </a:p>
          <a:p>
            <a:r>
              <a:rPr lang="en-US" dirty="0"/>
              <a:t>(3) Post-tax WACC = </a:t>
            </a:r>
            <a:r>
              <a:rPr lang="en-US" dirty="0" err="1"/>
              <a:t>r</a:t>
            </a:r>
            <a:r>
              <a:rPr lang="en-US" baseline="-25000" dirty="0" err="1"/>
              <a:t>d</a:t>
            </a:r>
            <a:r>
              <a:rPr lang="en-US" dirty="0"/>
              <a:t>× (1-t) × (D/V) + r</a:t>
            </a:r>
            <a:r>
              <a:rPr lang="en-US" baseline="-25000" dirty="0"/>
              <a:t>e</a:t>
            </a:r>
            <a:r>
              <a:rPr lang="en-US" dirty="0"/>
              <a:t>× (E/V) = .10× (1-.40) ×.40 +.234× ×.60 =.024 +.14 = .164 or 16.4%</a:t>
            </a:r>
          </a:p>
          <a:p>
            <a:pPr marL="68580" indent="0">
              <a:buNone/>
            </a:pP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74</a:t>
            </a:fld>
            <a:endParaRPr lang="en-US"/>
          </a:p>
        </p:txBody>
      </p:sp>
    </p:spTree>
    <p:extLst>
      <p:ext uri="{BB962C8B-B14F-4D97-AF65-F5344CB8AC3E}">
        <p14:creationId xmlns:p14="http://schemas.microsoft.com/office/powerpoint/2010/main" val="42804903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Value of Operating Cash flows</a:t>
            </a:r>
            <a:endParaRPr lang="en-US" dirty="0"/>
          </a:p>
        </p:txBody>
      </p:sp>
      <p:pic>
        <p:nvPicPr>
          <p:cNvPr id="6" name="Content Placeholder 5"/>
          <p:cNvPicPr>
            <a:picLocks noGrp="1" noChangeAspect="1"/>
          </p:cNvPicPr>
          <p:nvPr>
            <p:ph idx="1"/>
          </p:nvPr>
        </p:nvPicPr>
        <p:blipFill>
          <a:blip r:embed="rId2"/>
          <a:srcRect l="-99" r="-99"/>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75</a:t>
            </a:fld>
            <a:endParaRPr lang="en-US"/>
          </a:p>
        </p:txBody>
      </p:sp>
    </p:spTree>
    <p:extLst>
      <p:ext uri="{BB962C8B-B14F-4D97-AF65-F5344CB8AC3E}">
        <p14:creationId xmlns:p14="http://schemas.microsoft.com/office/powerpoint/2010/main" val="28535368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Two-Stage Valuation</a:t>
            </a:r>
            <a:endParaRPr lang="en-US" dirty="0"/>
          </a:p>
        </p:txBody>
      </p:sp>
      <p:sp>
        <p:nvSpPr>
          <p:cNvPr id="3" name="Content Placeholder 2"/>
          <p:cNvSpPr>
            <a:spLocks noGrp="1"/>
          </p:cNvSpPr>
          <p:nvPr>
            <p:ph idx="1"/>
          </p:nvPr>
        </p:nvSpPr>
        <p:spPr/>
        <p:txBody>
          <a:bodyPr>
            <a:normAutofit lnSpcReduction="10000"/>
          </a:bodyPr>
          <a:lstStyle/>
          <a:p>
            <a:r>
              <a:rPr lang="en-US" dirty="0"/>
              <a:t>The perpetuity formula cannot be applied until the business reaches the steady state. </a:t>
            </a:r>
            <a:endParaRPr lang="en-US" dirty="0" smtClean="0"/>
          </a:p>
          <a:p>
            <a:r>
              <a:rPr lang="en-US" dirty="0" smtClean="0"/>
              <a:t>When </a:t>
            </a:r>
            <a:r>
              <a:rPr lang="en-US" dirty="0"/>
              <a:t>a business reaches the steady state its qualitative behaviour remains the same year after year. </a:t>
            </a:r>
            <a:endParaRPr lang="en-US" dirty="0" smtClean="0"/>
          </a:p>
          <a:p>
            <a:r>
              <a:rPr lang="en-US" dirty="0" smtClean="0"/>
              <a:t>Consequently</a:t>
            </a:r>
            <a:r>
              <a:rPr lang="en-US" dirty="0"/>
              <a:t>, profit margin, sales growth, and productivity ratios remain constant from year to year.</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76</a:t>
            </a:fld>
            <a:endParaRPr lang="en-US"/>
          </a:p>
        </p:txBody>
      </p:sp>
    </p:spTree>
    <p:extLst>
      <p:ext uri="{BB962C8B-B14F-4D97-AF65-F5344CB8AC3E}">
        <p14:creationId xmlns:p14="http://schemas.microsoft.com/office/powerpoint/2010/main" val="17758812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Time Horizon</a:t>
            </a:r>
            <a:endParaRPr lang="en-US" dirty="0"/>
          </a:p>
        </p:txBody>
      </p:sp>
      <p:sp>
        <p:nvSpPr>
          <p:cNvPr id="3" name="Content Placeholder 2"/>
          <p:cNvSpPr>
            <a:spLocks noGrp="1"/>
          </p:cNvSpPr>
          <p:nvPr>
            <p:ph idx="1"/>
          </p:nvPr>
        </p:nvSpPr>
        <p:spPr/>
        <p:txBody>
          <a:bodyPr/>
          <a:lstStyle/>
          <a:p>
            <a:r>
              <a:rPr lang="en-US" dirty="0"/>
              <a:t>FCF for each year for the period from the valuation date to the year in which the business is expected to reach the steady state are discounted separately by the appropriate discount rate to calculate the present value of FCF for each year.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77</a:t>
            </a:fld>
            <a:endParaRPr lang="en-US"/>
          </a:p>
        </p:txBody>
      </p:sp>
    </p:spTree>
    <p:extLst>
      <p:ext uri="{BB962C8B-B14F-4D97-AF65-F5344CB8AC3E}">
        <p14:creationId xmlns:p14="http://schemas.microsoft.com/office/powerpoint/2010/main" val="9530542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Value</a:t>
            </a:r>
            <a:endParaRPr lang="en-US" dirty="0"/>
          </a:p>
        </p:txBody>
      </p:sp>
      <p:sp>
        <p:nvSpPr>
          <p:cNvPr id="3" name="Content Placeholder 2"/>
          <p:cNvSpPr>
            <a:spLocks noGrp="1"/>
          </p:cNvSpPr>
          <p:nvPr>
            <p:ph idx="1"/>
          </p:nvPr>
        </p:nvSpPr>
        <p:spPr/>
        <p:txBody>
          <a:bodyPr/>
          <a:lstStyle/>
          <a:p>
            <a:r>
              <a:rPr lang="en-US" dirty="0"/>
              <a:t>The value that is estimated based on the cash flows to be generated to perpetuity after the business reaches the steady state is called the continuing value or the terminal value. </a:t>
            </a:r>
            <a:endParaRPr lang="en-US" dirty="0" smtClean="0"/>
          </a:p>
          <a:p>
            <a:r>
              <a:rPr lang="en-US" dirty="0" smtClean="0"/>
              <a:t>Often</a:t>
            </a:r>
            <a:r>
              <a:rPr lang="en-US" dirty="0"/>
              <a:t>, continuing value constitutes the major portion of the total value of the business.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78</a:t>
            </a:fld>
            <a:endParaRPr lang="en-US"/>
          </a:p>
        </p:txBody>
      </p:sp>
    </p:spTree>
    <p:extLst>
      <p:ext uri="{BB962C8B-B14F-4D97-AF65-F5344CB8AC3E}">
        <p14:creationId xmlns:p14="http://schemas.microsoft.com/office/powerpoint/2010/main" val="7504014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Value of Operating Cash Flows</a:t>
            </a:r>
            <a:endParaRPr lang="en-US" dirty="0"/>
          </a:p>
        </p:txBody>
      </p:sp>
      <p:sp>
        <p:nvSpPr>
          <p:cNvPr id="3" name="Content Placeholder 2"/>
          <p:cNvSpPr>
            <a:spLocks noGrp="1"/>
          </p:cNvSpPr>
          <p:nvPr>
            <p:ph idx="1"/>
          </p:nvPr>
        </p:nvSpPr>
        <p:spPr/>
        <p:txBody>
          <a:bodyPr/>
          <a:lstStyle/>
          <a:p>
            <a:pPr marL="68580" indent="0">
              <a:buNone/>
            </a:pPr>
            <a:r>
              <a:rPr lang="en-US" dirty="0" smtClean="0"/>
              <a:t>	Value </a:t>
            </a:r>
            <a:r>
              <a:rPr lang="en-US" dirty="0"/>
              <a:t>= </a:t>
            </a:r>
            <a:endParaRPr lang="en-US" dirty="0" smtClean="0"/>
          </a:p>
          <a:p>
            <a:pPr marL="68580" indent="0">
              <a:buNone/>
            </a:pPr>
            <a:r>
              <a:rPr lang="en-US" dirty="0" smtClean="0"/>
              <a:t>	PV </a:t>
            </a:r>
            <a:r>
              <a:rPr lang="en-US" dirty="0"/>
              <a:t>of FCFs of the Explicit Forecast </a:t>
            </a:r>
            <a:r>
              <a:rPr lang="en-US" dirty="0" smtClean="0"/>
              <a:t>	Period </a:t>
            </a:r>
            <a:r>
              <a:rPr lang="en-US" dirty="0"/>
              <a:t>+ Continuing Value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79</a:t>
            </a:fld>
            <a:endParaRPr lang="en-US"/>
          </a:p>
        </p:txBody>
      </p:sp>
    </p:spTree>
    <p:extLst>
      <p:ext uri="{BB962C8B-B14F-4D97-AF65-F5344CB8AC3E}">
        <p14:creationId xmlns:p14="http://schemas.microsoft.com/office/powerpoint/2010/main" val="95678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(Contd.)</a:t>
            </a:r>
          </a:p>
        </p:txBody>
      </p:sp>
      <p:sp>
        <p:nvSpPr>
          <p:cNvPr id="3" name="Content Placeholder 2"/>
          <p:cNvSpPr>
            <a:spLocks noGrp="1"/>
          </p:cNvSpPr>
          <p:nvPr>
            <p:ph idx="1"/>
          </p:nvPr>
        </p:nvSpPr>
        <p:spPr/>
        <p:txBody>
          <a:bodyPr/>
          <a:lstStyle/>
          <a:p>
            <a:r>
              <a:rPr lang="en-US" dirty="0"/>
              <a:t>While, in most industries, competition forces returns back to reasonable levels, in increasing-returns industries due to the low and decreasing unit costs of the market leader, new entrants find it difficult to survive and the leader continues to generate attractive returns on investment.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8</a:t>
            </a:fld>
            <a:endParaRPr lang="en-US"/>
          </a:p>
        </p:txBody>
      </p:sp>
    </p:spTree>
    <p:extLst>
      <p:ext uri="{BB962C8B-B14F-4D97-AF65-F5344CB8AC3E}">
        <p14:creationId xmlns:p14="http://schemas.microsoft.com/office/powerpoint/2010/main" val="32721155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Time Horizon</a:t>
            </a:r>
            <a:endParaRPr lang="en-US" dirty="0"/>
          </a:p>
        </p:txBody>
      </p:sp>
      <p:sp>
        <p:nvSpPr>
          <p:cNvPr id="3" name="Content Placeholder 2"/>
          <p:cNvSpPr>
            <a:spLocks noGrp="1"/>
          </p:cNvSpPr>
          <p:nvPr>
            <p:ph idx="1"/>
          </p:nvPr>
        </p:nvSpPr>
        <p:spPr/>
        <p:txBody>
          <a:bodyPr>
            <a:normAutofit/>
          </a:bodyPr>
          <a:lstStyle/>
          <a:p>
            <a:r>
              <a:rPr lang="en-US" dirty="0"/>
              <a:t>For some businesses it is difficult to estimate the year in which the business will reach the steady state. </a:t>
            </a:r>
            <a:endParaRPr lang="en-US" dirty="0" smtClean="0"/>
          </a:p>
          <a:p>
            <a:r>
              <a:rPr lang="en-US" dirty="0" smtClean="0"/>
              <a:t>Even </a:t>
            </a:r>
            <a:r>
              <a:rPr lang="en-US" dirty="0"/>
              <a:t>in that situation, we have to use the two-stage valuation method because we cannot forecast year-to-year FCF for indefinite period. </a:t>
            </a:r>
            <a:endParaRPr lang="en-US" dirty="0" smtClean="0"/>
          </a:p>
          <a:p>
            <a:pPr marL="68580" indent="0">
              <a:buNone/>
            </a:pPr>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80</a:t>
            </a:fld>
            <a:endParaRPr lang="en-US"/>
          </a:p>
        </p:txBody>
      </p:sp>
    </p:spTree>
    <p:extLst>
      <p:ext uri="{BB962C8B-B14F-4D97-AF65-F5344CB8AC3E}">
        <p14:creationId xmlns:p14="http://schemas.microsoft.com/office/powerpoint/2010/main" val="27955961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Explicit Time </a:t>
            </a:r>
            <a:r>
              <a:rPr lang="en-US" dirty="0" smtClean="0"/>
              <a:t>Horizon (Contd.)</a:t>
            </a:r>
            <a:endParaRPr lang="en-US" dirty="0"/>
          </a:p>
        </p:txBody>
      </p:sp>
      <p:sp>
        <p:nvSpPr>
          <p:cNvPr id="3" name="Content Placeholder 2"/>
          <p:cNvSpPr>
            <a:spLocks noGrp="1"/>
          </p:cNvSpPr>
          <p:nvPr>
            <p:ph idx="1"/>
          </p:nvPr>
        </p:nvSpPr>
        <p:spPr/>
        <p:txBody>
          <a:bodyPr/>
          <a:lstStyle/>
          <a:p>
            <a:r>
              <a:rPr lang="en-US" dirty="0"/>
              <a:t>V</a:t>
            </a:r>
            <a:r>
              <a:rPr lang="en-US" dirty="0" smtClean="0"/>
              <a:t>aluers </a:t>
            </a:r>
            <a:r>
              <a:rPr lang="en-US" dirty="0"/>
              <a:t>assume a constant growth rate after a particular time horizon, which is called the explicit forecast period. </a:t>
            </a:r>
            <a:endParaRPr lang="en-US" dirty="0" smtClean="0"/>
          </a:p>
          <a:p>
            <a:r>
              <a:rPr lang="en-US" dirty="0" smtClean="0"/>
              <a:t>The </a:t>
            </a:r>
            <a:r>
              <a:rPr lang="en-US" dirty="0"/>
              <a:t>estimation of the year in which the business will reach the steady state is a matter of judgement.</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81</a:t>
            </a:fld>
            <a:endParaRPr lang="en-US"/>
          </a:p>
        </p:txBody>
      </p:sp>
    </p:spTree>
    <p:extLst>
      <p:ext uri="{BB962C8B-B14F-4D97-AF65-F5344CB8AC3E}">
        <p14:creationId xmlns:p14="http://schemas.microsoft.com/office/powerpoint/2010/main" val="20245186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Explicit Time Horizon (Contd.)</a:t>
            </a:r>
          </a:p>
        </p:txBody>
      </p:sp>
      <p:sp>
        <p:nvSpPr>
          <p:cNvPr id="3" name="Content Placeholder 2"/>
          <p:cNvSpPr>
            <a:spLocks noGrp="1"/>
          </p:cNvSpPr>
          <p:nvPr>
            <p:ph idx="1"/>
          </p:nvPr>
        </p:nvSpPr>
        <p:spPr/>
        <p:txBody>
          <a:bodyPr>
            <a:normAutofit/>
          </a:bodyPr>
          <a:lstStyle/>
          <a:p>
            <a:r>
              <a:rPr lang="en-US" dirty="0"/>
              <a:t>Explicit forecast period should neither be too short nor too long. </a:t>
            </a:r>
            <a:endParaRPr lang="en-US" dirty="0" smtClean="0"/>
          </a:p>
          <a:p>
            <a:r>
              <a:rPr lang="en-US" dirty="0" smtClean="0"/>
              <a:t>A </a:t>
            </a:r>
            <a:r>
              <a:rPr lang="en-US" dirty="0"/>
              <a:t>business cannot grow at a high rate forever. </a:t>
            </a:r>
            <a:endParaRPr lang="en-US" dirty="0" smtClean="0"/>
          </a:p>
          <a:p>
            <a:r>
              <a:rPr lang="en-US" dirty="0" smtClean="0"/>
              <a:t>As </a:t>
            </a:r>
            <a:r>
              <a:rPr lang="en-US" dirty="0"/>
              <a:t>a thumb rule, a business cannot grow faster than the average growth rate of the industry or the growth rate of the economy in which it operates.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82</a:t>
            </a:fld>
            <a:endParaRPr lang="en-US"/>
          </a:p>
        </p:txBody>
      </p:sp>
    </p:spTree>
    <p:extLst>
      <p:ext uri="{BB962C8B-B14F-4D97-AF65-F5344CB8AC3E}">
        <p14:creationId xmlns:p14="http://schemas.microsoft.com/office/powerpoint/2010/main" val="11260308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Explicit Time Horizon (Contd.)</a:t>
            </a:r>
          </a:p>
        </p:txBody>
      </p:sp>
      <p:sp>
        <p:nvSpPr>
          <p:cNvPr id="3" name="Content Placeholder 2"/>
          <p:cNvSpPr>
            <a:spLocks noGrp="1"/>
          </p:cNvSpPr>
          <p:nvPr>
            <p:ph idx="1"/>
          </p:nvPr>
        </p:nvSpPr>
        <p:spPr/>
        <p:txBody>
          <a:bodyPr>
            <a:normAutofit/>
          </a:bodyPr>
          <a:lstStyle/>
          <a:p>
            <a:r>
              <a:rPr lang="en-US" dirty="0"/>
              <a:t>For a startup, the explicit time horizon should be shorter than the same for an established business because it is difficult to perceive how the business will shape up in future. </a:t>
            </a:r>
            <a:endParaRPr lang="en-US" dirty="0" smtClean="0"/>
          </a:p>
          <a:p>
            <a:r>
              <a:rPr lang="en-US" dirty="0" smtClean="0"/>
              <a:t>It </a:t>
            </a:r>
            <a:r>
              <a:rPr lang="en-US" dirty="0"/>
              <a:t>is better to be conservative in valuing a start-up business.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83</a:t>
            </a:fld>
            <a:endParaRPr lang="en-US"/>
          </a:p>
        </p:txBody>
      </p:sp>
    </p:spTree>
    <p:extLst>
      <p:ext uri="{BB962C8B-B14F-4D97-AF65-F5344CB8AC3E}">
        <p14:creationId xmlns:p14="http://schemas.microsoft.com/office/powerpoint/2010/main" val="6519860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Explicit Time Horizon (Contd.)</a:t>
            </a:r>
          </a:p>
        </p:txBody>
      </p:sp>
      <p:sp>
        <p:nvSpPr>
          <p:cNvPr id="3" name="Content Placeholder 2"/>
          <p:cNvSpPr>
            <a:spLocks noGrp="1"/>
          </p:cNvSpPr>
          <p:nvPr>
            <p:ph idx="1"/>
          </p:nvPr>
        </p:nvSpPr>
        <p:spPr/>
        <p:txBody>
          <a:bodyPr>
            <a:normAutofit/>
          </a:bodyPr>
          <a:lstStyle/>
          <a:p>
            <a:r>
              <a:rPr lang="en-US" dirty="0"/>
              <a:t>The explicit time horizon for a company operating in a cyclical industry (e.g. steel and cement) should be long enough to cover a complete business cycle. </a:t>
            </a:r>
            <a:endParaRPr lang="en-US" dirty="0" smtClean="0"/>
          </a:p>
          <a:p>
            <a:r>
              <a:rPr lang="en-US" dirty="0" smtClean="0"/>
              <a:t>The </a:t>
            </a:r>
            <a:r>
              <a:rPr lang="en-US" dirty="0"/>
              <a:t>explicit forecast period for a rapidly growing company should be long.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84</a:t>
            </a:fld>
            <a:endParaRPr lang="en-US"/>
          </a:p>
        </p:txBody>
      </p:sp>
    </p:spTree>
    <p:extLst>
      <p:ext uri="{BB962C8B-B14F-4D97-AF65-F5344CB8AC3E}">
        <p14:creationId xmlns:p14="http://schemas.microsoft.com/office/powerpoint/2010/main" val="3196218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Explicit Time Horizon (Contd.)</a:t>
            </a:r>
          </a:p>
        </p:txBody>
      </p:sp>
      <p:sp>
        <p:nvSpPr>
          <p:cNvPr id="3" name="Content Placeholder 2"/>
          <p:cNvSpPr>
            <a:spLocks noGrp="1"/>
          </p:cNvSpPr>
          <p:nvPr>
            <p:ph idx="1"/>
          </p:nvPr>
        </p:nvSpPr>
        <p:spPr/>
        <p:txBody>
          <a:bodyPr/>
          <a:lstStyle/>
          <a:p>
            <a:r>
              <a:rPr lang="en-US" dirty="0"/>
              <a:t>The choice of the length of the explicit time horizon depends on period for which the valuer is able to forecast year-to-year cash flows. </a:t>
            </a:r>
            <a:endParaRPr lang="en-US" dirty="0" smtClean="0"/>
          </a:p>
          <a:p>
            <a:r>
              <a:rPr lang="en-US" dirty="0" smtClean="0"/>
              <a:t>This </a:t>
            </a:r>
            <a:r>
              <a:rPr lang="en-US" dirty="0"/>
              <a:t>depends on the level of uncertainties surrounding the business. </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85</a:t>
            </a:fld>
            <a:endParaRPr lang="en-US"/>
          </a:p>
        </p:txBody>
      </p:sp>
    </p:spTree>
    <p:extLst>
      <p:ext uri="{BB962C8B-B14F-4D97-AF65-F5344CB8AC3E}">
        <p14:creationId xmlns:p14="http://schemas.microsoft.com/office/powerpoint/2010/main" val="318030712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Explicit Time Horizon</a:t>
            </a:r>
            <a:endParaRPr lang="en-US" dirty="0"/>
          </a:p>
        </p:txBody>
      </p:sp>
      <p:sp>
        <p:nvSpPr>
          <p:cNvPr id="3" name="Content Placeholder 2"/>
          <p:cNvSpPr>
            <a:spLocks noGrp="1"/>
          </p:cNvSpPr>
          <p:nvPr>
            <p:ph idx="1"/>
          </p:nvPr>
        </p:nvSpPr>
        <p:spPr/>
        <p:txBody>
          <a:bodyPr/>
          <a:lstStyle/>
          <a:p>
            <a:r>
              <a:rPr lang="en-US" dirty="0"/>
              <a:t>We shall be required to estimate year-to-year growth for the explicit time horizon. </a:t>
            </a:r>
          </a:p>
          <a:p>
            <a:r>
              <a:rPr lang="en-US" dirty="0"/>
              <a:t>It might be difficult to estimate figures for each line item in the profit and loss account for all the years, say 15 years.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86</a:t>
            </a:fld>
            <a:endParaRPr lang="en-US"/>
          </a:p>
        </p:txBody>
      </p:sp>
    </p:spTree>
    <p:extLst>
      <p:ext uri="{BB962C8B-B14F-4D97-AF65-F5344CB8AC3E}">
        <p14:creationId xmlns:p14="http://schemas.microsoft.com/office/powerpoint/2010/main" val="10434627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Long Explicit Time </a:t>
            </a:r>
            <a:r>
              <a:rPr lang="en-US" dirty="0" smtClean="0"/>
              <a:t>Horizon (Contd.)</a:t>
            </a:r>
            <a:endParaRPr lang="en-US" dirty="0"/>
          </a:p>
        </p:txBody>
      </p:sp>
      <p:sp>
        <p:nvSpPr>
          <p:cNvPr id="3" name="Content Placeholder 2"/>
          <p:cNvSpPr>
            <a:spLocks noGrp="1"/>
          </p:cNvSpPr>
          <p:nvPr>
            <p:ph idx="1"/>
          </p:nvPr>
        </p:nvSpPr>
        <p:spPr/>
        <p:txBody>
          <a:bodyPr>
            <a:normAutofit lnSpcReduction="10000"/>
          </a:bodyPr>
          <a:lstStyle/>
          <a:p>
            <a:r>
              <a:rPr lang="en-US" dirty="0"/>
              <a:t>Therefore, it is appropriate to forecast figures for each line item for the first five years and </a:t>
            </a:r>
          </a:p>
          <a:p>
            <a:r>
              <a:rPr lang="en-US" dirty="0"/>
              <a:t>focus on value drivers (e.g., NOPLAT, g and RONIC) for the next ten years. </a:t>
            </a:r>
          </a:p>
          <a:p>
            <a:r>
              <a:rPr lang="en-US" dirty="0"/>
              <a:t>Forecasting growth and Return on New Invested Capital (RONIC) will require understanding the industry, the company and the environment</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87</a:t>
            </a:fld>
            <a:endParaRPr lang="en-US"/>
          </a:p>
        </p:txBody>
      </p:sp>
    </p:spTree>
    <p:extLst>
      <p:ext uri="{BB962C8B-B14F-4D97-AF65-F5344CB8AC3E}">
        <p14:creationId xmlns:p14="http://schemas.microsoft.com/office/powerpoint/2010/main" val="34861628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 Growth and ROCE of Asian Paints</a:t>
            </a:r>
            <a:endParaRPr lang="en-US" dirty="0"/>
          </a:p>
        </p:txBody>
      </p:sp>
      <p:pic>
        <p:nvPicPr>
          <p:cNvPr id="6" name="Content Placeholder 5"/>
          <p:cNvPicPr>
            <a:picLocks noGrp="1" noChangeAspect="1"/>
          </p:cNvPicPr>
          <p:nvPr>
            <p:ph idx="1"/>
          </p:nvPr>
        </p:nvPicPr>
        <p:blipFill>
          <a:blip r:embed="rId2"/>
          <a:srcRect t="-18075" b="-18075"/>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88</a:t>
            </a:fld>
            <a:endParaRPr lang="en-US"/>
          </a:p>
        </p:txBody>
      </p:sp>
    </p:spTree>
    <p:extLst>
      <p:ext uri="{BB962C8B-B14F-4D97-AF65-F5344CB8AC3E}">
        <p14:creationId xmlns:p14="http://schemas.microsoft.com/office/powerpoint/2010/main" val="2658546675"/>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Asian Paints</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company could maintain a very high ROCE. We need to ask the question whether the high growth and high ROCE achieved by the company are sustainable. </a:t>
            </a:r>
            <a:endParaRPr lang="en-US" dirty="0" smtClean="0"/>
          </a:p>
          <a:p>
            <a:r>
              <a:rPr lang="en-US" dirty="0" smtClean="0"/>
              <a:t>It </a:t>
            </a:r>
            <a:r>
              <a:rPr lang="en-US" dirty="0"/>
              <a:t>is imperative that we need to search the drivers for that high growth and high ROCE in order to answer the question.</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89</a:t>
            </a:fld>
            <a:endParaRPr lang="en-US"/>
          </a:p>
        </p:txBody>
      </p:sp>
    </p:spTree>
    <p:extLst>
      <p:ext uri="{BB962C8B-B14F-4D97-AF65-F5344CB8AC3E}">
        <p14:creationId xmlns:p14="http://schemas.microsoft.com/office/powerpoint/2010/main" val="2303829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Principles (Contd.)</a:t>
            </a:r>
          </a:p>
        </p:txBody>
      </p:sp>
      <p:sp>
        <p:nvSpPr>
          <p:cNvPr id="3" name="Content Placeholder 2"/>
          <p:cNvSpPr>
            <a:spLocks noGrp="1"/>
          </p:cNvSpPr>
          <p:nvPr>
            <p:ph idx="1"/>
          </p:nvPr>
        </p:nvSpPr>
        <p:spPr/>
        <p:txBody>
          <a:bodyPr/>
          <a:lstStyle/>
          <a:p>
            <a:r>
              <a:rPr lang="en-US" dirty="0"/>
              <a:t>Valuers should carefully assess whether </a:t>
            </a:r>
            <a:r>
              <a:rPr lang="en-US" dirty="0" smtClean="0"/>
              <a:t>the firm </a:t>
            </a:r>
            <a:r>
              <a:rPr lang="en-US" dirty="0"/>
              <a:t>being valued truly enjoys the increasing return to scale and should not go by a pre-conceived notion.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9</a:t>
            </a:fld>
            <a:endParaRPr lang="en-US"/>
          </a:p>
        </p:txBody>
      </p:sp>
    </p:spTree>
    <p:extLst>
      <p:ext uri="{BB962C8B-B14F-4D97-AF65-F5344CB8AC3E}">
        <p14:creationId xmlns:p14="http://schemas.microsoft.com/office/powerpoint/2010/main" val="8815323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 of The Parts</a:t>
            </a:r>
            <a:endParaRPr lang="en-US" dirty="0"/>
          </a:p>
        </p:txBody>
      </p:sp>
      <p:sp>
        <p:nvSpPr>
          <p:cNvPr id="3" name="Content Placeholder 2"/>
          <p:cNvSpPr>
            <a:spLocks noGrp="1"/>
          </p:cNvSpPr>
          <p:nvPr>
            <p:ph idx="1"/>
          </p:nvPr>
        </p:nvSpPr>
        <p:spPr/>
        <p:txBody>
          <a:bodyPr>
            <a:normAutofit/>
          </a:bodyPr>
          <a:lstStyle/>
          <a:p>
            <a:r>
              <a:rPr lang="en-US" dirty="0"/>
              <a:t>The enterprise value of a conglomerate cannot be estimated at the aggregate level. </a:t>
            </a:r>
            <a:endParaRPr lang="en-US" dirty="0" smtClean="0"/>
          </a:p>
          <a:p>
            <a:r>
              <a:rPr lang="en-US" dirty="0" smtClean="0"/>
              <a:t>All </a:t>
            </a:r>
            <a:r>
              <a:rPr lang="en-US" dirty="0"/>
              <a:t>Businesses usually differ in terms of risks, ROIC and growth. </a:t>
            </a:r>
            <a:endParaRPr lang="en-US" dirty="0" smtClean="0"/>
          </a:p>
          <a:p>
            <a:r>
              <a:rPr lang="en-US" dirty="0" smtClean="0"/>
              <a:t>Therefore</a:t>
            </a:r>
            <a:r>
              <a:rPr lang="en-US" dirty="0"/>
              <a:t>, each business is to be valued separately.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90</a:t>
            </a:fld>
            <a:endParaRPr lang="en-US"/>
          </a:p>
        </p:txBody>
      </p:sp>
    </p:spTree>
    <p:extLst>
      <p:ext uri="{BB962C8B-B14F-4D97-AF65-F5344CB8AC3E}">
        <p14:creationId xmlns:p14="http://schemas.microsoft.com/office/powerpoint/2010/main" val="9589226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 of The </a:t>
            </a:r>
            <a:r>
              <a:rPr lang="en-US" dirty="0" smtClean="0"/>
              <a:t>Parts (Contd.)</a:t>
            </a:r>
            <a:endParaRPr lang="en-US" dirty="0"/>
          </a:p>
        </p:txBody>
      </p:sp>
      <p:sp>
        <p:nvSpPr>
          <p:cNvPr id="3" name="Content Placeholder 2"/>
          <p:cNvSpPr>
            <a:spLocks noGrp="1"/>
          </p:cNvSpPr>
          <p:nvPr>
            <p:ph idx="1"/>
          </p:nvPr>
        </p:nvSpPr>
        <p:spPr/>
        <p:txBody>
          <a:bodyPr/>
          <a:lstStyle/>
          <a:p>
            <a:r>
              <a:rPr lang="en-US" dirty="0"/>
              <a:t>Value of each business and the value of non- operating assets are added together to calculate the enterprise value. </a:t>
            </a:r>
            <a:endParaRPr lang="en-US" dirty="0" smtClean="0"/>
          </a:p>
          <a:p>
            <a:r>
              <a:rPr lang="en-US" dirty="0" smtClean="0"/>
              <a:t>The </a:t>
            </a:r>
            <a:r>
              <a:rPr lang="en-US" dirty="0"/>
              <a:t>PV of the expenses at the corporate office should be deducted in estimating the enterprise value. </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91</a:t>
            </a:fld>
            <a:endParaRPr lang="en-US"/>
          </a:p>
        </p:txBody>
      </p:sp>
    </p:spTree>
    <p:extLst>
      <p:ext uri="{BB962C8B-B14F-4D97-AF65-F5344CB8AC3E}">
        <p14:creationId xmlns:p14="http://schemas.microsoft.com/office/powerpoint/2010/main" val="834467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 of The Parts (Contd.): Example ITC Limited</a:t>
            </a:r>
            <a:endParaRPr lang="en-US" dirty="0"/>
          </a:p>
        </p:txBody>
      </p:sp>
      <p:pic>
        <p:nvPicPr>
          <p:cNvPr id="6" name="Content Placeholder 5"/>
          <p:cNvPicPr>
            <a:picLocks noGrp="1" noChangeAspect="1"/>
          </p:cNvPicPr>
          <p:nvPr>
            <p:ph idx="1"/>
          </p:nvPr>
        </p:nvPicPr>
        <p:blipFill>
          <a:blip r:embed="rId2"/>
          <a:srcRect t="-25021" b="-25021"/>
          <a:stretch>
            <a:fillRect/>
          </a:stretch>
        </p:blipFill>
        <p:spPr/>
      </p:pic>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92</a:t>
            </a:fld>
            <a:endParaRPr lang="en-US"/>
          </a:p>
        </p:txBody>
      </p:sp>
    </p:spTree>
    <p:extLst>
      <p:ext uri="{BB962C8B-B14F-4D97-AF65-F5344CB8AC3E}">
        <p14:creationId xmlns:p14="http://schemas.microsoft.com/office/powerpoint/2010/main" val="40480608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 of The Parts (Contd.)</a:t>
            </a:r>
          </a:p>
        </p:txBody>
      </p:sp>
      <p:sp>
        <p:nvSpPr>
          <p:cNvPr id="3" name="Content Placeholder 2"/>
          <p:cNvSpPr>
            <a:spLocks noGrp="1"/>
          </p:cNvSpPr>
          <p:nvPr>
            <p:ph idx="1"/>
          </p:nvPr>
        </p:nvSpPr>
        <p:spPr/>
        <p:txBody>
          <a:bodyPr>
            <a:normAutofit/>
          </a:bodyPr>
          <a:lstStyle/>
          <a:p>
            <a:r>
              <a:rPr lang="en-US" dirty="0"/>
              <a:t>A question that often arises is whether the intrinsic value of separate businesses should be estimated without considering the benefits that they derive being a part of the conglomerate or they should be valued by considering those benefits. </a:t>
            </a:r>
            <a:endParaRPr lang="en-US" dirty="0" smtClean="0"/>
          </a:p>
          <a:p>
            <a:r>
              <a:rPr lang="en-US" dirty="0"/>
              <a:t>It depends on the valuation context. </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93</a:t>
            </a:fld>
            <a:endParaRPr lang="en-US"/>
          </a:p>
        </p:txBody>
      </p:sp>
    </p:spTree>
    <p:extLst>
      <p:ext uri="{BB962C8B-B14F-4D97-AF65-F5344CB8AC3E}">
        <p14:creationId xmlns:p14="http://schemas.microsoft.com/office/powerpoint/2010/main" val="1091827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 of The Parts (Contd.)</a:t>
            </a:r>
          </a:p>
        </p:txBody>
      </p:sp>
      <p:sp>
        <p:nvSpPr>
          <p:cNvPr id="3" name="Content Placeholder 2"/>
          <p:cNvSpPr>
            <a:spLocks noGrp="1"/>
          </p:cNvSpPr>
          <p:nvPr>
            <p:ph idx="1"/>
          </p:nvPr>
        </p:nvSpPr>
        <p:spPr/>
        <p:txBody>
          <a:bodyPr/>
          <a:lstStyle/>
          <a:p>
            <a:r>
              <a:rPr lang="en-US" dirty="0" smtClean="0"/>
              <a:t>If </a:t>
            </a:r>
            <a:r>
              <a:rPr lang="en-US" dirty="0"/>
              <a:t>the purpose of valuation is to evaluate alternative strategies, it is appropriate to consider those benefits. </a:t>
            </a:r>
            <a:endParaRPr lang="en-US" dirty="0" smtClean="0"/>
          </a:p>
          <a:p>
            <a:r>
              <a:rPr lang="en-US" dirty="0" smtClean="0"/>
              <a:t>On </a:t>
            </a:r>
            <a:r>
              <a:rPr lang="en-US" dirty="0"/>
              <a:t>the other hand, if the purpose of the valuation is to estimate the value that the company will realise by selling the business, those benefits should be ignored.</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94</a:t>
            </a:fld>
            <a:endParaRPr lang="en-US"/>
          </a:p>
        </p:txBody>
      </p:sp>
    </p:spTree>
    <p:extLst>
      <p:ext uri="{BB962C8B-B14F-4D97-AF65-F5344CB8AC3E}">
        <p14:creationId xmlns:p14="http://schemas.microsoft.com/office/powerpoint/2010/main" val="10883261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Non-operating Assets and Liabilities</a:t>
            </a:r>
            <a:endParaRPr lang="en-US" dirty="0"/>
          </a:p>
        </p:txBody>
      </p:sp>
      <p:sp>
        <p:nvSpPr>
          <p:cNvPr id="3" name="Content Placeholder 2"/>
          <p:cNvSpPr>
            <a:spLocks noGrp="1"/>
          </p:cNvSpPr>
          <p:nvPr>
            <p:ph idx="1"/>
          </p:nvPr>
        </p:nvSpPr>
        <p:spPr/>
        <p:txBody>
          <a:bodyPr>
            <a:normAutofit lnSpcReduction="10000"/>
          </a:bodyPr>
          <a:lstStyle/>
          <a:p>
            <a:r>
              <a:rPr lang="en-US" dirty="0"/>
              <a:t>Enterprise cash flow method requires valuing non-operating assets and liabilities separately. </a:t>
            </a:r>
            <a:endParaRPr lang="en-US" dirty="0" smtClean="0"/>
          </a:p>
          <a:p>
            <a:r>
              <a:rPr lang="en-US" dirty="0" smtClean="0"/>
              <a:t>Present </a:t>
            </a:r>
            <a:r>
              <a:rPr lang="en-US" dirty="0"/>
              <a:t>value of free cash flow (FCF) estimates the value of operating cash flows. </a:t>
            </a:r>
            <a:endParaRPr lang="en-US" dirty="0" smtClean="0"/>
          </a:p>
          <a:p>
            <a:r>
              <a:rPr lang="en-US" dirty="0" smtClean="0"/>
              <a:t>However</a:t>
            </a:r>
            <a:r>
              <a:rPr lang="en-US" dirty="0"/>
              <a:t>, a company might hold valuable assets that are not being used for generating operating cash flows.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95</a:t>
            </a:fld>
            <a:endParaRPr lang="en-US"/>
          </a:p>
        </p:txBody>
      </p:sp>
    </p:spTree>
    <p:extLst>
      <p:ext uri="{BB962C8B-B14F-4D97-AF65-F5344CB8AC3E}">
        <p14:creationId xmlns:p14="http://schemas.microsoft.com/office/powerpoint/2010/main" val="2615981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Cash Flow Model</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C022D74-19FC-4947-9013-0EF38566EB00}"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96</a:t>
            </a:fld>
            <a:endParaRPr lang="en-US"/>
          </a:p>
        </p:txBody>
      </p:sp>
    </p:spTree>
    <p:extLst>
      <p:ext uri="{BB962C8B-B14F-4D97-AF65-F5344CB8AC3E}">
        <p14:creationId xmlns:p14="http://schemas.microsoft.com/office/powerpoint/2010/main" val="20907867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Cash flow</a:t>
            </a:r>
            <a:endParaRPr lang="en-US" dirty="0"/>
          </a:p>
        </p:txBody>
      </p:sp>
      <p:sp>
        <p:nvSpPr>
          <p:cNvPr id="3" name="Content Placeholder 2"/>
          <p:cNvSpPr>
            <a:spLocks noGrp="1"/>
          </p:cNvSpPr>
          <p:nvPr>
            <p:ph idx="1"/>
          </p:nvPr>
        </p:nvSpPr>
        <p:spPr/>
        <p:txBody>
          <a:bodyPr/>
          <a:lstStyle/>
          <a:p>
            <a:r>
              <a:rPr lang="en-US" dirty="0"/>
              <a:t>Capital Cash Flow (CCF) measures the cash available to all holders of capital. </a:t>
            </a:r>
            <a:endParaRPr lang="en-US" dirty="0" smtClean="0"/>
          </a:p>
          <a:p>
            <a:r>
              <a:rPr lang="en-US" dirty="0" smtClean="0"/>
              <a:t>Since </a:t>
            </a:r>
            <a:r>
              <a:rPr lang="en-US" dirty="0"/>
              <a:t>the interest tax shields are included in the cash flows, a </a:t>
            </a:r>
            <a:r>
              <a:rPr lang="en-US" i="1" dirty="0"/>
              <a:t>before-tax discount rate </a:t>
            </a:r>
            <a:r>
              <a:rPr lang="en-US" dirty="0"/>
              <a:t>that corresponds to the riskiness of the assets is appropriate to value the capital cash Flows.</a:t>
            </a:r>
          </a:p>
          <a:p>
            <a:endParaRPr lang="en-US" dirty="0"/>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97</a:t>
            </a:fld>
            <a:endParaRPr lang="en-US"/>
          </a:p>
        </p:txBody>
      </p:sp>
    </p:spTree>
    <p:extLst>
      <p:ext uri="{BB962C8B-B14F-4D97-AF65-F5344CB8AC3E}">
        <p14:creationId xmlns:p14="http://schemas.microsoft.com/office/powerpoint/2010/main" val="19976197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Capital Cash flow Method: Advantages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advantage to the Capital Cash Flow method is its simplicity. </a:t>
            </a:r>
            <a:endParaRPr lang="en-US" dirty="0" smtClean="0"/>
          </a:p>
          <a:p>
            <a:r>
              <a:rPr lang="en-US" dirty="0" smtClean="0"/>
              <a:t>There </a:t>
            </a:r>
            <a:r>
              <a:rPr lang="en-US" dirty="0"/>
              <a:t>are circumstances in which the FCF method is cumbersome or difficult to apply. </a:t>
            </a:r>
            <a:endParaRPr lang="en-US" dirty="0" smtClean="0"/>
          </a:p>
          <a:p>
            <a:r>
              <a:rPr lang="en-US" dirty="0" smtClean="0"/>
              <a:t>For </a:t>
            </a:r>
            <a:r>
              <a:rPr lang="en-US" dirty="0"/>
              <a:t>example, </a:t>
            </a:r>
            <a:endParaRPr lang="en-US" dirty="0" smtClean="0"/>
          </a:p>
          <a:p>
            <a:pPr lvl="1"/>
            <a:r>
              <a:rPr lang="en-US" dirty="0" smtClean="0"/>
              <a:t>it </a:t>
            </a:r>
            <a:r>
              <a:rPr lang="en-US" dirty="0"/>
              <a:t>is difficult to apply the FCF method when the debt policy is defined as an absolute amount of borrowings instead of as a target percentage of the enterprise value, and </a:t>
            </a:r>
            <a:endParaRPr lang="en-US" dirty="0" smtClean="0"/>
          </a:p>
          <a:p>
            <a:pPr lvl="1"/>
            <a:r>
              <a:rPr lang="en-US" dirty="0" smtClean="0"/>
              <a:t>when </a:t>
            </a:r>
            <a:r>
              <a:rPr lang="en-US" dirty="0"/>
              <a:t>the amount of debt changes over time.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98</a:t>
            </a:fld>
            <a:endParaRPr lang="en-US"/>
          </a:p>
        </p:txBody>
      </p:sp>
    </p:spTree>
    <p:extLst>
      <p:ext uri="{BB962C8B-B14F-4D97-AF65-F5344CB8AC3E}">
        <p14:creationId xmlns:p14="http://schemas.microsoft.com/office/powerpoint/2010/main" val="7464567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Pre-tax Cost of Capital</a:t>
            </a:r>
            <a:endParaRPr lang="en-US" dirty="0"/>
          </a:p>
        </p:txBody>
      </p:sp>
      <p:sp>
        <p:nvSpPr>
          <p:cNvPr id="3" name="Content Placeholder 2"/>
          <p:cNvSpPr>
            <a:spLocks noGrp="1"/>
          </p:cNvSpPr>
          <p:nvPr>
            <p:ph idx="1"/>
          </p:nvPr>
        </p:nvSpPr>
        <p:spPr/>
        <p:txBody>
          <a:bodyPr/>
          <a:lstStyle/>
          <a:p>
            <a:r>
              <a:rPr lang="en-US" dirty="0"/>
              <a:t>Pre–tax WACC= (D/V) × k</a:t>
            </a:r>
            <a:r>
              <a:rPr lang="en-US" baseline="-25000" dirty="0"/>
              <a:t>d </a:t>
            </a:r>
            <a:r>
              <a:rPr lang="en-US" dirty="0"/>
              <a:t>+(E/V) × k</a:t>
            </a:r>
            <a:r>
              <a:rPr lang="en-US" baseline="-25000" dirty="0"/>
              <a:t>e </a:t>
            </a:r>
            <a:endParaRPr lang="en-US" baseline="-25000" dirty="0" smtClean="0"/>
          </a:p>
          <a:p>
            <a:r>
              <a:rPr lang="en-US" dirty="0"/>
              <a:t>The alternative method is to calculate the asset beta and use the Capital Asset Pricing Model (CAPM) to estimate the discount rate.</a:t>
            </a:r>
          </a:p>
          <a:p>
            <a:r>
              <a:rPr lang="en-US" dirty="0"/>
              <a:t>The beta of the assets is a weighted average of the debt and equity beta. </a:t>
            </a:r>
          </a:p>
          <a:p>
            <a:pPr marL="68580" indent="0">
              <a:buNone/>
            </a:pPr>
            <a:r>
              <a:rPr lang="en-US" dirty="0" smtClean="0"/>
              <a:t>	Thus</a:t>
            </a:r>
            <a:r>
              <a:rPr lang="en-US" dirty="0"/>
              <a:t>, β</a:t>
            </a:r>
            <a:r>
              <a:rPr lang="en-US" baseline="-25000" dirty="0"/>
              <a:t>A</a:t>
            </a:r>
            <a:r>
              <a:rPr lang="en-US" dirty="0"/>
              <a:t> = (D/V) × β</a:t>
            </a:r>
            <a:r>
              <a:rPr lang="en-US" baseline="-25000" dirty="0"/>
              <a:t>D</a:t>
            </a:r>
            <a:r>
              <a:rPr lang="en-US" dirty="0"/>
              <a:t> +(E/V) × β</a:t>
            </a:r>
            <a:r>
              <a:rPr lang="en-US" baseline="-25000" dirty="0"/>
              <a:t>E</a:t>
            </a:r>
            <a:r>
              <a:rPr lang="en-US" dirty="0"/>
              <a:t> </a:t>
            </a:r>
          </a:p>
        </p:txBody>
      </p:sp>
      <p:sp>
        <p:nvSpPr>
          <p:cNvPr id="4" name="Date Placeholder 3"/>
          <p:cNvSpPr>
            <a:spLocks noGrp="1"/>
          </p:cNvSpPr>
          <p:nvPr>
            <p:ph type="dt" sz="half" idx="10"/>
          </p:nvPr>
        </p:nvSpPr>
        <p:spPr/>
        <p:txBody>
          <a:bodyPr/>
          <a:lstStyle/>
          <a:p>
            <a:fld id="{9E3C1FE6-0C96-B147-B22A-742822ABD155}" type="datetime1">
              <a:rPr lang="en-IN" smtClean="0"/>
              <a:t>03/06/14</a:t>
            </a:fld>
            <a:endParaRPr lang="en-US"/>
          </a:p>
        </p:txBody>
      </p:sp>
      <p:sp>
        <p:nvSpPr>
          <p:cNvPr id="5" name="Slide Number Placeholder 4"/>
          <p:cNvSpPr>
            <a:spLocks noGrp="1"/>
          </p:cNvSpPr>
          <p:nvPr>
            <p:ph type="sldNum" sz="quarter" idx="12"/>
          </p:nvPr>
        </p:nvSpPr>
        <p:spPr/>
        <p:txBody>
          <a:bodyPr/>
          <a:lstStyle/>
          <a:p>
            <a:fld id="{29631999-94D7-9E43-BF9B-1962B39BFE76}" type="slidenum">
              <a:rPr lang="en-US" smtClean="0"/>
              <a:t>99</a:t>
            </a:fld>
            <a:endParaRPr lang="en-US"/>
          </a:p>
        </p:txBody>
      </p:sp>
    </p:spTree>
    <p:extLst>
      <p:ext uri="{BB962C8B-B14F-4D97-AF65-F5344CB8AC3E}">
        <p14:creationId xmlns:p14="http://schemas.microsoft.com/office/powerpoint/2010/main" val="25207083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1260</TotalTime>
  <Words>5518</Words>
  <Application>Microsoft Macintosh PowerPoint</Application>
  <PresentationFormat>On-screen Show (4:3)</PresentationFormat>
  <Paragraphs>691</Paragraphs>
  <Slides>140</Slides>
  <Notes>1</Notes>
  <HiddenSlides>0</HiddenSlides>
  <MMClips>0</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Austin</vt:lpstr>
      <vt:lpstr>Business Valuation: Lecture 2</vt:lpstr>
      <vt:lpstr>Guiding Principles</vt:lpstr>
      <vt:lpstr>Guiding Principles (Contd.)</vt:lpstr>
      <vt:lpstr>Guiding Principles (Contd.)</vt:lpstr>
      <vt:lpstr>Guiding Principles (Contd.)</vt:lpstr>
      <vt:lpstr>Guiding Principles (Contd.)</vt:lpstr>
      <vt:lpstr>Guiding Principles (Contd.)</vt:lpstr>
      <vt:lpstr>Guiding Principles (Contd.)</vt:lpstr>
      <vt:lpstr>Guiding Principles (Contd.)</vt:lpstr>
      <vt:lpstr>Guiding Principles (Contd.)</vt:lpstr>
      <vt:lpstr>Guiding Principles (Contd.)</vt:lpstr>
      <vt:lpstr>Guiding Principles (Contd.)</vt:lpstr>
      <vt:lpstr>Cash Is The King</vt:lpstr>
      <vt:lpstr>Cash Is The King</vt:lpstr>
      <vt:lpstr>Dividend Discount Model</vt:lpstr>
      <vt:lpstr>Dividend Discount Model</vt:lpstr>
      <vt:lpstr>One Period Formula</vt:lpstr>
      <vt:lpstr>Multi-Period Formula</vt:lpstr>
      <vt:lpstr>General Formula</vt:lpstr>
      <vt:lpstr>Constant Growth Formula</vt:lpstr>
      <vt:lpstr>Share Price and EPS:  Firm Does Not Grow At All</vt:lpstr>
      <vt:lpstr>Share Price and EPS:  Return equal to ‘r’ </vt:lpstr>
      <vt:lpstr>Share Price and EPS:  Return equal to ‘r’ (Contd.)</vt:lpstr>
      <vt:lpstr>Share Price and EPS:  Return equal to ‘r’ (Contd.)</vt:lpstr>
      <vt:lpstr>Share Price and EPS:  Return equal to ‘r’ (Contd.)</vt:lpstr>
      <vt:lpstr>Share Price and EPS:  General Formula</vt:lpstr>
      <vt:lpstr>Share Price and EPS:  General Formula (Contd.)</vt:lpstr>
      <vt:lpstr>Share Price and EPS:  General Formula (Contd.)</vt:lpstr>
      <vt:lpstr>PVGO</vt:lpstr>
      <vt:lpstr>Expanded Perpetuity Formula</vt:lpstr>
      <vt:lpstr>Perpetuity Formula</vt:lpstr>
      <vt:lpstr>Enterprise Value: Perpetuity Formula</vt:lpstr>
      <vt:lpstr>Free Cash Flow</vt:lpstr>
      <vt:lpstr>NOPLAT</vt:lpstr>
      <vt:lpstr>WACC</vt:lpstr>
      <vt:lpstr>Constant Growth Rate (g)</vt:lpstr>
      <vt:lpstr>Net Investment</vt:lpstr>
      <vt:lpstr>Invested Capital</vt:lpstr>
      <vt:lpstr>ROIC</vt:lpstr>
      <vt:lpstr>Investment Rate</vt:lpstr>
      <vt:lpstr>FCF in Terms of NOPLAT</vt:lpstr>
      <vt:lpstr>FCF in Terms of Growth</vt:lpstr>
      <vt:lpstr>Expanded Perpetuity Formula</vt:lpstr>
      <vt:lpstr>Key Value Drivers</vt:lpstr>
      <vt:lpstr>Value Drivers</vt:lpstr>
      <vt:lpstr>Interactions between WACC, ROIC and g</vt:lpstr>
      <vt:lpstr>Interactions between WACC, ROIC and g</vt:lpstr>
      <vt:lpstr>Interactions between WACC, ROIC and g (Contd.)</vt:lpstr>
      <vt:lpstr>Interactions between WACC, ROIC and g (Contd.)</vt:lpstr>
      <vt:lpstr>Growth Strategies</vt:lpstr>
      <vt:lpstr>Growth Strategies (Contd.)</vt:lpstr>
      <vt:lpstr>Discounted Abnormal Earnings Method</vt:lpstr>
      <vt:lpstr>Link Between Book Value and Earnings</vt:lpstr>
      <vt:lpstr>Link Between Book Value and Earnings (Contd.)</vt:lpstr>
      <vt:lpstr>Link Between Book Value and Earnings (Contd.)</vt:lpstr>
      <vt:lpstr>Dividend Discount Model</vt:lpstr>
      <vt:lpstr>Dividend Discount Model and Abnormal Earnings</vt:lpstr>
      <vt:lpstr>Dividend Discount Model and Abnormal Earnings</vt:lpstr>
      <vt:lpstr>Enterprise Value</vt:lpstr>
      <vt:lpstr>Abnormal Earnings Method: Example</vt:lpstr>
      <vt:lpstr>Abnormal Earnings Method: Change in Accounting Policy</vt:lpstr>
      <vt:lpstr>Free Cash Flow Method</vt:lpstr>
      <vt:lpstr>Fundamental Principle</vt:lpstr>
      <vt:lpstr>Free Cash Flow</vt:lpstr>
      <vt:lpstr>Free Cash Flow (contd.)</vt:lpstr>
      <vt:lpstr>Free Cash Flow (contd.)</vt:lpstr>
      <vt:lpstr>Operating and Non-operating Items</vt:lpstr>
      <vt:lpstr>Discount Rate</vt:lpstr>
      <vt:lpstr>Discount Rate (Contd.)</vt:lpstr>
      <vt:lpstr>Discount Rate (Contd.)</vt:lpstr>
      <vt:lpstr>Target Capital Structure</vt:lpstr>
      <vt:lpstr>Target Capital Structure (Contd.)</vt:lpstr>
      <vt:lpstr>An Example: Assumptions</vt:lpstr>
      <vt:lpstr>Discount Rate</vt:lpstr>
      <vt:lpstr>Value of Operating Cash flows</vt:lpstr>
      <vt:lpstr>Two-Stage Valuation</vt:lpstr>
      <vt:lpstr>Explicit Time Horizon</vt:lpstr>
      <vt:lpstr>Continuing Value</vt:lpstr>
      <vt:lpstr>Value of Operating Cash Flows</vt:lpstr>
      <vt:lpstr>Explicit Time Horizon</vt:lpstr>
      <vt:lpstr>Explicit Time Horizon (Contd.)</vt:lpstr>
      <vt:lpstr>Explicit Time Horizon (Contd.)</vt:lpstr>
      <vt:lpstr>Explicit Time Horizon (Contd.)</vt:lpstr>
      <vt:lpstr>Explicit Time Horizon (Contd.)</vt:lpstr>
      <vt:lpstr>Explicit Time Horizon (Contd.)</vt:lpstr>
      <vt:lpstr>Long Explicit Time Horizon</vt:lpstr>
      <vt:lpstr>Long Explicit Time Horizon (Contd.)</vt:lpstr>
      <vt:lpstr>Historical Growth and ROCE of Asian Paints</vt:lpstr>
      <vt:lpstr>Asian Paints</vt:lpstr>
      <vt:lpstr>Sum of The Parts</vt:lpstr>
      <vt:lpstr>Sum of The Parts (Contd.)</vt:lpstr>
      <vt:lpstr>Sum of The Parts (Contd.): Example ITC Limited</vt:lpstr>
      <vt:lpstr>Sum of The Parts (Contd.)</vt:lpstr>
      <vt:lpstr>Sum of The Parts (Contd.)</vt:lpstr>
      <vt:lpstr>Non-operating Assets and Liabilities</vt:lpstr>
      <vt:lpstr>Capital Cash Flow Model</vt:lpstr>
      <vt:lpstr>Capital Cash flow</vt:lpstr>
      <vt:lpstr>Capital Cash flow Method: Advantages</vt:lpstr>
      <vt:lpstr>Pre-tax Cost of Capital</vt:lpstr>
      <vt:lpstr>An Example: Assumptions</vt:lpstr>
      <vt:lpstr>An Example: Discount Rate</vt:lpstr>
      <vt:lpstr>Value of Operating Cash Flows</vt:lpstr>
      <vt:lpstr>Equity Cash Flow Method</vt:lpstr>
      <vt:lpstr>Equity Cash Flow</vt:lpstr>
      <vt:lpstr>Equity Cash Flow (Contd.)</vt:lpstr>
      <vt:lpstr>An Example: Assumptions</vt:lpstr>
      <vt:lpstr>Discount Rate and Increase in Debt</vt:lpstr>
      <vt:lpstr>Equity Value</vt:lpstr>
      <vt:lpstr>Adjusted Present Value Method</vt:lpstr>
      <vt:lpstr>Fundamental Principle</vt:lpstr>
      <vt:lpstr>Fundamental Principle (Contd.)</vt:lpstr>
      <vt:lpstr>Economic Value Added Model</vt:lpstr>
      <vt:lpstr>Fundamental Principle</vt:lpstr>
      <vt:lpstr>Guidelines For Using Price Multiples</vt:lpstr>
      <vt:lpstr>Steps Involved</vt:lpstr>
      <vt:lpstr>Underlying Principle</vt:lpstr>
      <vt:lpstr>Comparable Firms</vt:lpstr>
      <vt:lpstr>Comparable Firms (Contd.)</vt:lpstr>
      <vt:lpstr>Comparable Firms (Contd.)</vt:lpstr>
      <vt:lpstr>Market Value-to-Book Value Multiple</vt:lpstr>
      <vt:lpstr>Drivers of Enterprise Value-to Invested Capital</vt:lpstr>
      <vt:lpstr>Drivers of Enterprise Value-to Invested Capital (Contd.)</vt:lpstr>
      <vt:lpstr>Drivers of Enterprise Value-to Invested Capital (Contd.)</vt:lpstr>
      <vt:lpstr>Drivers of Enterprise Value-to Invested Capital (Contd.)</vt:lpstr>
      <vt:lpstr>Drivers of Enterprise Value-to Invested Capital (Contd.)</vt:lpstr>
      <vt:lpstr>Abnormal Return and Market-to-Book Value Ratio</vt:lpstr>
      <vt:lpstr>Abnormal Return and Market-to-Book Value Ratio (Contd.)</vt:lpstr>
      <vt:lpstr>Abnormal Return and Market-to-Book Value Ratio (Contd.)</vt:lpstr>
      <vt:lpstr>Abnormal Return and Market-to-Book Value Ratio (Contd.)</vt:lpstr>
      <vt:lpstr>Abnormal Return and Market-to-Book Value Ratio (Contd.)</vt:lpstr>
      <vt:lpstr>Abnormal Return and Market-to-Book Value Ratio (Contd.)</vt:lpstr>
      <vt:lpstr>ROE</vt:lpstr>
      <vt:lpstr>Earnings Multiple</vt:lpstr>
      <vt:lpstr>P/E Ratio: Fundamental Principle</vt:lpstr>
      <vt:lpstr>P/E Ratio: Drivers</vt:lpstr>
      <vt:lpstr>P/E Ratio: Drivers (Contd.)</vt:lpstr>
      <vt:lpstr>P/E Ratio: Drivers (Contd.)</vt:lpstr>
      <vt:lpstr>P/E Ratio: Drivers (Contd.)</vt:lpstr>
      <vt:lpstr>P/E Multiple and Market-to-Book Value Multiple</vt:lpstr>
      <vt:lpstr>P/E Multiple and Market-to-Book Value Multiple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Valuation: Lecture 2</dc:title>
  <dc:creator>Ashish Kumar Bhattacharyya</dc:creator>
  <cp:lastModifiedBy>Ashish Kumar Bhattacharyya</cp:lastModifiedBy>
  <cp:revision>47</cp:revision>
  <dcterms:created xsi:type="dcterms:W3CDTF">2014-05-27T01:12:57Z</dcterms:created>
  <dcterms:modified xsi:type="dcterms:W3CDTF">2014-06-03T00:42:03Z</dcterms:modified>
</cp:coreProperties>
</file>