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06" r:id="rId5"/>
    <p:sldId id="307" r:id="rId6"/>
    <p:sldId id="308" r:id="rId7"/>
    <p:sldId id="309" r:id="rId8"/>
    <p:sldId id="310" r:id="rId9"/>
    <p:sldId id="312" r:id="rId10"/>
    <p:sldId id="313" r:id="rId11"/>
    <p:sldId id="314" r:id="rId12"/>
    <p:sldId id="324" r:id="rId13"/>
    <p:sldId id="325" r:id="rId14"/>
    <p:sldId id="288" r:id="rId15"/>
    <p:sldId id="259" r:id="rId16"/>
    <p:sldId id="319" r:id="rId17"/>
    <p:sldId id="315" r:id="rId18"/>
    <p:sldId id="316" r:id="rId19"/>
    <p:sldId id="265" r:id="rId20"/>
    <p:sldId id="287" r:id="rId21"/>
    <p:sldId id="317" r:id="rId22"/>
    <p:sldId id="266" r:id="rId23"/>
    <p:sldId id="318" r:id="rId24"/>
    <p:sldId id="289" r:id="rId25"/>
    <p:sldId id="322" r:id="rId26"/>
    <p:sldId id="302" r:id="rId27"/>
    <p:sldId id="303" r:id="rId28"/>
    <p:sldId id="304" r:id="rId29"/>
    <p:sldId id="323" r:id="rId30"/>
    <p:sldId id="305" r:id="rId31"/>
    <p:sldId id="260" r:id="rId32"/>
    <p:sldId id="290" r:id="rId33"/>
    <p:sldId id="261" r:id="rId34"/>
    <p:sldId id="262" r:id="rId35"/>
    <p:sldId id="263" r:id="rId36"/>
    <p:sldId id="320" r:id="rId37"/>
    <p:sldId id="286" r:id="rId38"/>
    <p:sldId id="264" r:id="rId39"/>
    <p:sldId id="321"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3"/>
    <p:restoredTop sz="94679"/>
  </p:normalViewPr>
  <p:slideViewPr>
    <p:cSldViewPr snapToGrid="0">
      <p:cViewPr varScale="1">
        <p:scale>
          <a:sx n="158" d="100"/>
          <a:sy n="158" d="100"/>
        </p:scale>
        <p:origin x="6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86136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5/6/25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5/6/25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nicreditgroup.eu/content/unicreditgroup-eu/en/esg-and-sustainability/sustainability-report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icreditgroup.eu/content/unicreditgroup-eu/en/esg-and-sustainability/our-sustainability-strategy.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49E-ADBC-E072-023C-B95D4E6FDA6C}"/>
              </a:ext>
            </a:extLst>
          </p:cNvPr>
          <p:cNvSpPr>
            <a:spLocks noGrp="1"/>
          </p:cNvSpPr>
          <p:nvPr>
            <p:ph type="ctrTitle"/>
          </p:nvPr>
        </p:nvSpPr>
        <p:spPr>
          <a:xfrm>
            <a:off x="2039007" y="802298"/>
            <a:ext cx="9015845" cy="2541431"/>
          </a:xfrm>
        </p:spPr>
        <p:txBody>
          <a:bodyPr>
            <a:normAutofit/>
          </a:bodyPr>
          <a:lstStyle/>
          <a:p>
            <a:pPr algn="ctr"/>
            <a:r>
              <a:rPr lang="en-US" sz="3600" b="1" dirty="0">
                <a:solidFill>
                  <a:srgbClr val="FF0000"/>
                </a:solidFill>
                <a:effectLst/>
                <a:latin typeface="APPLE CHANCERY" panose="03020702040506060504" pitchFamily="66" charset="-79"/>
                <a:ea typeface="Times New Roman" panose="02020603050405020304" pitchFamily="18" charset="0"/>
                <a:cs typeface="APPLE CHANCERY" panose="03020702040506060504" pitchFamily="66" charset="-79"/>
              </a:rPr>
              <a:t>Guiding borrowers </a:t>
            </a:r>
            <a:br>
              <a:rPr lang="en-US" sz="36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br>
            <a:r>
              <a:rPr lang="en-US" sz="36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t>to </a:t>
            </a:r>
            <a:br>
              <a:rPr lang="en-US" sz="36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br>
            <a:r>
              <a:rPr lang="en-US" sz="3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reduce</a:t>
            </a:r>
            <a:r>
              <a:rPr lang="en-US" sz="3600" b="1" dirty="0">
                <a:solidFill>
                  <a:srgbClr val="00B050"/>
                </a:solidFill>
                <a:effectLst/>
                <a:latin typeface="APPLE CHANCERY" panose="03020702040506060504" pitchFamily="66" charset="-79"/>
                <a:ea typeface="Times New Roman" panose="02020603050405020304" pitchFamily="18" charset="0"/>
                <a:cs typeface="APPLE CHANCERY" panose="03020702040506060504" pitchFamily="66" charset="-79"/>
              </a:rPr>
              <a:t> </a:t>
            </a:r>
            <a:br>
              <a:rPr lang="en-US" sz="36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b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bank’s </a:t>
            </a:r>
            <a:r>
              <a:rPr lang="en-US"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scope 3</a:t>
            </a:r>
            <a:r>
              <a:rPr lang="en-US" sz="36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t>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emissions</a:t>
            </a:r>
            <a:br>
              <a:rPr lang="en-IN" sz="3200" b="1" dirty="0">
                <a:solidFill>
                  <a:srgbClr val="000000"/>
                </a:solidFill>
                <a:effectLst/>
                <a:latin typeface="APPLE CHANCERY" panose="03020702040506060504" pitchFamily="66" charset="-79"/>
                <a:ea typeface="Times New Roman" panose="02020603050405020304" pitchFamily="18" charset="0"/>
                <a:cs typeface="APPLE CHANCERY" panose="03020702040506060504" pitchFamily="66" charset="-79"/>
              </a:rPr>
            </a:br>
            <a:endParaRPr lang="en-US" sz="3200" b="1" dirty="0">
              <a:latin typeface="Apple Chancery" panose="03020702040506060504" pitchFamily="66" charset="-79"/>
              <a:cs typeface="Apple Chancery" panose="03020702040506060504" pitchFamily="66" charset="-79"/>
            </a:endParaRPr>
          </a:p>
        </p:txBody>
      </p:sp>
      <p:sp>
        <p:nvSpPr>
          <p:cNvPr id="3" name="Subtitle 2">
            <a:extLst>
              <a:ext uri="{FF2B5EF4-FFF2-40B4-BE49-F238E27FC236}">
                <a16:creationId xmlns:a16="http://schemas.microsoft.com/office/drawing/2014/main" id="{6C05A0A2-F9F0-CEE1-95D3-86F9A19C26F8}"/>
              </a:ext>
            </a:extLst>
          </p:cNvPr>
          <p:cNvSpPr>
            <a:spLocks noGrp="1"/>
          </p:cNvSpPr>
          <p:nvPr>
            <p:ph type="subTitle" idx="1"/>
          </p:nvPr>
        </p:nvSpPr>
        <p:spPr>
          <a:xfrm>
            <a:off x="1408387" y="3531203"/>
            <a:ext cx="9646466" cy="2049789"/>
          </a:xfrm>
        </p:spPr>
        <p:txBody>
          <a:bodyPr>
            <a:noAutofit/>
          </a:bodyPr>
          <a:lstStyle/>
          <a:p>
            <a:pPr algn="ctr"/>
            <a:r>
              <a:rPr lang="en-US" sz="2800" b="1" dirty="0">
                <a:solidFill>
                  <a:srgbClr val="FF0000"/>
                </a:solidFill>
                <a:latin typeface="Arial" panose="020B0604020202020204" pitchFamily="34" charset="0"/>
                <a:cs typeface="Arial" panose="020B0604020202020204" pitchFamily="34" charset="0"/>
              </a:rPr>
              <a:t>ESG compliance </a:t>
            </a:r>
          </a:p>
          <a:p>
            <a:pPr algn="ctr"/>
            <a:r>
              <a:rPr lang="en-US" sz="2800" b="1" dirty="0">
                <a:solidFill>
                  <a:srgbClr val="FF0000"/>
                </a:solidFill>
                <a:latin typeface="Arial" panose="020B0604020202020204" pitchFamily="34" charset="0"/>
                <a:cs typeface="Arial" panose="020B0604020202020204" pitchFamily="34" charset="0"/>
              </a:rPr>
              <a:t>protects both banks &amp; borrowers</a:t>
            </a:r>
          </a:p>
        </p:txBody>
      </p:sp>
    </p:spTree>
    <p:extLst>
      <p:ext uri="{BB962C8B-B14F-4D97-AF65-F5344CB8AC3E}">
        <p14:creationId xmlns:p14="http://schemas.microsoft.com/office/powerpoint/2010/main" val="23922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F5B-0538-8C7B-13BF-292F4250FF66}"/>
              </a:ext>
            </a:extLst>
          </p:cNvPr>
          <p:cNvSpPr>
            <a:spLocks noGrp="1"/>
          </p:cNvSpPr>
          <p:nvPr>
            <p:ph type="title"/>
          </p:nvPr>
        </p:nvSpPr>
        <p:spPr>
          <a:xfrm>
            <a:off x="1451579" y="804520"/>
            <a:ext cx="9603275" cy="587136"/>
          </a:xfrm>
        </p:spPr>
        <p:txBody>
          <a:bodyPr>
            <a:normAutofit fontScale="90000"/>
          </a:bodyPr>
          <a:lstStyle/>
          <a:p>
            <a:r>
              <a:rPr lang="en-US" dirty="0">
                <a:solidFill>
                  <a:srgbClr val="FF0000"/>
                </a:solidFill>
              </a:rPr>
              <a:t>What are the components of </a:t>
            </a:r>
            <a:r>
              <a:rPr lang="en-US" dirty="0">
                <a:solidFill>
                  <a:srgbClr val="00B050"/>
                </a:solidFill>
              </a:rPr>
              <a:t>G(</a:t>
            </a:r>
            <a:r>
              <a:rPr lang="en-US" dirty="0" err="1">
                <a:solidFill>
                  <a:srgbClr val="00B050"/>
                </a:solidFill>
              </a:rPr>
              <a:t>overnance</a:t>
            </a:r>
            <a:r>
              <a:rPr lang="en-US" dirty="0">
                <a:solidFill>
                  <a:srgbClr val="00B050"/>
                </a:solidFill>
              </a:rPr>
              <a:t>) </a:t>
            </a:r>
            <a:r>
              <a:rPr lang="en-US" dirty="0"/>
              <a:t>?</a:t>
            </a:r>
          </a:p>
        </p:txBody>
      </p:sp>
      <p:sp>
        <p:nvSpPr>
          <p:cNvPr id="3" name="Text Placeholder 2">
            <a:extLst>
              <a:ext uri="{FF2B5EF4-FFF2-40B4-BE49-F238E27FC236}">
                <a16:creationId xmlns:a16="http://schemas.microsoft.com/office/drawing/2014/main" id="{96124C78-2218-93AE-564E-A26792F34ECC}"/>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DD82CCAB-30F2-2357-94D5-65AA6DE44223}"/>
              </a:ext>
            </a:extLst>
          </p:cNvPr>
          <p:cNvSpPr txBox="1"/>
          <p:nvPr/>
        </p:nvSpPr>
        <p:spPr>
          <a:xfrm>
            <a:off x="1451579" y="2015732"/>
            <a:ext cx="9675225" cy="3508653"/>
          </a:xfrm>
          <a:prstGeom prst="rect">
            <a:avLst/>
          </a:prstGeom>
          <a:noFill/>
        </p:spPr>
        <p:txBody>
          <a:bodyPr wrap="square">
            <a:spAutoFit/>
          </a:bodyPr>
          <a:lstStyle/>
          <a:p>
            <a:pPr marL="114300" indent="0">
              <a:buNone/>
            </a:pPr>
            <a:r>
              <a:rPr lang="en-US" sz="2400" dirty="0">
                <a:solidFill>
                  <a:srgbClr val="00B0F0"/>
                </a:solidFill>
              </a:rPr>
              <a:t>G</a:t>
            </a:r>
          </a:p>
          <a:p>
            <a:pPr marL="114300" indent="0">
              <a:buNone/>
            </a:pPr>
            <a:r>
              <a:rPr lang="en-US" dirty="0">
                <a:solidFill>
                  <a:srgbClr val="FF0000"/>
                </a:solidFill>
              </a:rPr>
              <a:t>This relates to the internal systems, policies, and leadership practices that guide a Bank’s operations and accountability.</a:t>
            </a:r>
          </a:p>
          <a:p>
            <a:pPr marL="114300" indent="0">
              <a:buNone/>
            </a:pPr>
            <a:endParaRPr lang="en-US" dirty="0"/>
          </a:p>
          <a:p>
            <a:pPr marL="114300" indent="0" algn="just">
              <a:buNone/>
            </a:pPr>
            <a:r>
              <a:rPr lang="en-US" dirty="0"/>
              <a:t>1. </a:t>
            </a:r>
            <a:r>
              <a:rPr lang="en-US" dirty="0">
                <a:solidFill>
                  <a:srgbClr val="FF0000"/>
                </a:solidFill>
              </a:rPr>
              <a:t>Board Diversity</a:t>
            </a:r>
            <a:r>
              <a:rPr lang="en-US" dirty="0"/>
              <a:t>: </a:t>
            </a:r>
            <a:r>
              <a:rPr lang="en-US" dirty="0">
                <a:solidFill>
                  <a:srgbClr val="00B0F0"/>
                </a:solidFill>
              </a:rPr>
              <a:t>Ensuring the board of directors includes diverse perspectives of gender &amp; expertise.</a:t>
            </a:r>
          </a:p>
          <a:p>
            <a:pPr marL="114300" indent="0" algn="just">
              <a:buNone/>
            </a:pPr>
            <a:r>
              <a:rPr lang="en-US" dirty="0"/>
              <a:t>2. </a:t>
            </a:r>
            <a:r>
              <a:rPr lang="en-US" dirty="0">
                <a:solidFill>
                  <a:srgbClr val="FF0000"/>
                </a:solidFill>
              </a:rPr>
              <a:t>Transparency</a:t>
            </a:r>
            <a:r>
              <a:rPr lang="en-US" dirty="0"/>
              <a:t>: </a:t>
            </a:r>
            <a:r>
              <a:rPr lang="en-US" dirty="0">
                <a:solidFill>
                  <a:srgbClr val="00B0F0"/>
                </a:solidFill>
              </a:rPr>
              <a:t>Providing clear and accurate financial reporting while disclosing business practices to stakeholders.</a:t>
            </a:r>
          </a:p>
          <a:p>
            <a:pPr marL="114300" indent="0" algn="just">
              <a:buNone/>
            </a:pPr>
            <a:r>
              <a:rPr lang="en-US" dirty="0"/>
              <a:t>3. </a:t>
            </a:r>
            <a:r>
              <a:rPr lang="en-US" dirty="0">
                <a:solidFill>
                  <a:srgbClr val="FF0000"/>
                </a:solidFill>
              </a:rPr>
              <a:t>Anti-Corruption Policies</a:t>
            </a:r>
            <a:r>
              <a:rPr lang="en-US" dirty="0"/>
              <a:t>: </a:t>
            </a:r>
            <a:r>
              <a:rPr lang="en-US" dirty="0">
                <a:solidFill>
                  <a:srgbClr val="00B0F0"/>
                </a:solidFill>
              </a:rPr>
              <a:t>Enforce strict rules against bribery and unethical financial dealings.</a:t>
            </a:r>
          </a:p>
          <a:p>
            <a:pPr marL="114300" indent="0" algn="just">
              <a:buNone/>
            </a:pPr>
            <a:r>
              <a:rPr lang="en-US" dirty="0"/>
              <a:t>4. </a:t>
            </a:r>
            <a:r>
              <a:rPr lang="en-US" dirty="0">
                <a:solidFill>
                  <a:srgbClr val="FF0000"/>
                </a:solidFill>
              </a:rPr>
              <a:t>Executive Compensation</a:t>
            </a:r>
            <a:r>
              <a:rPr lang="en-US" dirty="0"/>
              <a:t>: </a:t>
            </a:r>
            <a:r>
              <a:rPr lang="en-US" dirty="0">
                <a:solidFill>
                  <a:srgbClr val="00B0F0"/>
                </a:solidFill>
              </a:rPr>
              <a:t>Aligning CEO and leadership pay with company performance and ethical outcomes.</a:t>
            </a:r>
          </a:p>
          <a:p>
            <a:pPr marL="114300" indent="0">
              <a:buNone/>
            </a:pPr>
            <a:endParaRPr lang="en-US" dirty="0"/>
          </a:p>
        </p:txBody>
      </p:sp>
    </p:spTree>
    <p:extLst>
      <p:ext uri="{BB962C8B-B14F-4D97-AF65-F5344CB8AC3E}">
        <p14:creationId xmlns:p14="http://schemas.microsoft.com/office/powerpoint/2010/main" val="33743142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AF05-82FB-F1DF-A057-0D5AB44238C0}"/>
              </a:ext>
            </a:extLst>
          </p:cNvPr>
          <p:cNvSpPr>
            <a:spLocks noGrp="1"/>
          </p:cNvSpPr>
          <p:nvPr>
            <p:ph type="title"/>
          </p:nvPr>
        </p:nvSpPr>
        <p:spPr/>
        <p:txBody>
          <a:bodyPr/>
          <a:lstStyle/>
          <a:p>
            <a:r>
              <a:rPr lang="en-US" dirty="0">
                <a:solidFill>
                  <a:srgbClr val="FF0000"/>
                </a:solidFill>
              </a:rPr>
              <a:t>Bankers’  dilemma </a:t>
            </a:r>
          </a:p>
        </p:txBody>
      </p:sp>
      <p:sp>
        <p:nvSpPr>
          <p:cNvPr id="3" name="Text Placeholder 2">
            <a:extLst>
              <a:ext uri="{FF2B5EF4-FFF2-40B4-BE49-F238E27FC236}">
                <a16:creationId xmlns:a16="http://schemas.microsoft.com/office/drawing/2014/main" id="{D1AF2FF3-40E9-282C-FA38-AFCDC4E419AA}"/>
              </a:ext>
            </a:extLst>
          </p:cNvPr>
          <p:cNvSpPr>
            <a:spLocks noGrp="1"/>
          </p:cNvSpPr>
          <p:nvPr>
            <p:ph type="body" idx="1"/>
          </p:nvPr>
        </p:nvSpPr>
        <p:spPr>
          <a:xfrm>
            <a:off x="1451579" y="1456566"/>
            <a:ext cx="9505037" cy="4009779"/>
          </a:xfrm>
        </p:spPr>
        <p:txBody>
          <a:bodyPr>
            <a:normAutofit fontScale="92500" lnSpcReduction="20000"/>
          </a:bodyPr>
          <a:lstStyle/>
          <a:p>
            <a:pPr algn="just"/>
            <a:r>
              <a:rPr lang="en-US" sz="2400" dirty="0"/>
              <a:t>Seven energy and land use systems contribute to global emissions:  </a:t>
            </a:r>
            <a:r>
              <a:rPr lang="en-US" sz="2400" dirty="0">
                <a:solidFill>
                  <a:srgbClr val="C00000"/>
                </a:solidFill>
              </a:rPr>
              <a:t>Power, Industry, Mobility, Buildings, Agriculture, Forestry, Land use, and Waste.</a:t>
            </a:r>
          </a:p>
          <a:p>
            <a:pPr algn="just"/>
            <a:r>
              <a:rPr lang="en-US" sz="2400" dirty="0">
                <a:solidFill>
                  <a:srgbClr val="00B050"/>
                </a:solidFill>
              </a:rPr>
              <a:t>These are the prime sources of Climate Risk.</a:t>
            </a:r>
          </a:p>
          <a:p>
            <a:pPr algn="just"/>
            <a:r>
              <a:rPr lang="en-US" sz="2400" dirty="0"/>
              <a:t>They also absorb the maximum bank finance, capital and investments. </a:t>
            </a:r>
          </a:p>
          <a:p>
            <a:pPr algn="just"/>
            <a:r>
              <a:rPr lang="en-US" sz="2400" dirty="0">
                <a:solidFill>
                  <a:srgbClr val="00B050"/>
                </a:solidFill>
              </a:rPr>
              <a:t>Funding these assets provides growth and income to all banks.</a:t>
            </a:r>
          </a:p>
          <a:p>
            <a:pPr algn="just"/>
            <a:r>
              <a:rPr lang="en-US" sz="2400" dirty="0">
                <a:solidFill>
                  <a:srgbClr val="C00000"/>
                </a:solidFill>
              </a:rPr>
              <a:t>The growth of these climate-risky assets is directly proportional to the development of banks and inversely proportional to climate safety</a:t>
            </a:r>
            <a:r>
              <a:rPr lang="en-US" dirty="0">
                <a:solidFill>
                  <a:srgbClr val="C00000"/>
                </a:solidFill>
              </a:rPr>
              <a:t>. </a:t>
            </a:r>
          </a:p>
          <a:p>
            <a:pPr algn="just"/>
            <a:r>
              <a:rPr lang="en-US" sz="2600" b="1" dirty="0">
                <a:solidFill>
                  <a:srgbClr val="0070C0"/>
                </a:solidFill>
              </a:rPr>
              <a:t>Banks must acquire a Golden Mean of financing these assets: Grow &amp; Sustain…</a:t>
            </a:r>
          </a:p>
          <a:p>
            <a:pPr algn="just"/>
            <a:endParaRPr lang="en-US" dirty="0"/>
          </a:p>
          <a:p>
            <a:pPr algn="just"/>
            <a:endParaRPr lang="en-US" dirty="0"/>
          </a:p>
        </p:txBody>
      </p:sp>
    </p:spTree>
    <p:extLst>
      <p:ext uri="{BB962C8B-B14F-4D97-AF65-F5344CB8AC3E}">
        <p14:creationId xmlns:p14="http://schemas.microsoft.com/office/powerpoint/2010/main" val="41269899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3CB5-A08F-33B3-782D-ACD276F7B2FB}"/>
              </a:ext>
            </a:extLst>
          </p:cNvPr>
          <p:cNvSpPr>
            <a:spLocks noGrp="1"/>
          </p:cNvSpPr>
          <p:nvPr>
            <p:ph type="title"/>
          </p:nvPr>
        </p:nvSpPr>
        <p:spPr/>
        <p:txBody>
          <a:bodyPr/>
          <a:lstStyle/>
          <a:p>
            <a:r>
              <a:rPr lang="en-US" dirty="0">
                <a:solidFill>
                  <a:srgbClr val="FF0000"/>
                </a:solidFill>
              </a:rPr>
              <a:t>What are greenhouse gases ?</a:t>
            </a:r>
          </a:p>
        </p:txBody>
      </p:sp>
      <p:sp>
        <p:nvSpPr>
          <p:cNvPr id="3" name="Text Placeholder 2">
            <a:extLst>
              <a:ext uri="{FF2B5EF4-FFF2-40B4-BE49-F238E27FC236}">
                <a16:creationId xmlns:a16="http://schemas.microsoft.com/office/drawing/2014/main" id="{BC758709-AC95-16F8-D58D-EA612CCCEB8F}"/>
              </a:ext>
            </a:extLst>
          </p:cNvPr>
          <p:cNvSpPr>
            <a:spLocks noGrp="1"/>
          </p:cNvSpPr>
          <p:nvPr>
            <p:ph type="body" idx="1"/>
          </p:nvPr>
        </p:nvSpPr>
        <p:spPr>
          <a:xfrm>
            <a:off x="1451579" y="1471448"/>
            <a:ext cx="9510711" cy="4582033"/>
          </a:xfrm>
        </p:spPr>
        <p:txBody>
          <a:bodyPr>
            <a:normAutofit/>
          </a:bodyPr>
          <a:lstStyle/>
          <a:p>
            <a:r>
              <a:rPr lang="en-IN" dirty="0">
                <a:solidFill>
                  <a:srgbClr val="FF0000"/>
                </a:solidFill>
              </a:rPr>
              <a:t>Atmospheric Blankets</a:t>
            </a:r>
            <a:r>
              <a:rPr lang="en-IN" b="1" dirty="0"/>
              <a:t>:</a:t>
            </a:r>
            <a:r>
              <a:rPr lang="en-IN" dirty="0"/>
              <a:t> </a:t>
            </a:r>
            <a:r>
              <a:rPr lang="en-IN" dirty="0">
                <a:solidFill>
                  <a:srgbClr val="00B050"/>
                </a:solidFill>
              </a:rPr>
              <a:t>Greenhouse gases blanket the Earth, trapping the sun's energy. This natural process keeps our planet warm to support life. </a:t>
            </a:r>
          </a:p>
          <a:p>
            <a:r>
              <a:rPr lang="en-IN" dirty="0">
                <a:solidFill>
                  <a:srgbClr val="FF0000"/>
                </a:solidFill>
              </a:rPr>
              <a:t>Key Components</a:t>
            </a:r>
            <a:r>
              <a:rPr lang="en-IN" b="1" dirty="0"/>
              <a:t>:</a:t>
            </a:r>
            <a:r>
              <a:rPr lang="en-IN" dirty="0"/>
              <a:t> </a:t>
            </a:r>
            <a:r>
              <a:rPr lang="en-IN" dirty="0">
                <a:solidFill>
                  <a:srgbClr val="00B050"/>
                </a:solidFill>
              </a:rPr>
              <a:t>The primary greenhouse gases in Earth's atmosphere include </a:t>
            </a:r>
            <a:r>
              <a:rPr lang="en-IN" dirty="0">
                <a:solidFill>
                  <a:srgbClr val="FF0000"/>
                </a:solidFill>
              </a:rPr>
              <a:t>water vapour (H2O), carbon dioxide (CO2​), methane (CH4​), nitrous oxide (N2O), and fluorinated gases. </a:t>
            </a:r>
          </a:p>
          <a:p>
            <a:r>
              <a:rPr lang="en-IN" dirty="0">
                <a:solidFill>
                  <a:srgbClr val="FF0000"/>
                </a:solidFill>
              </a:rPr>
              <a:t>Selective Absorption</a:t>
            </a:r>
            <a:r>
              <a:rPr lang="en-IN" b="1" dirty="0"/>
              <a:t>:</a:t>
            </a:r>
            <a:r>
              <a:rPr lang="en-IN" dirty="0"/>
              <a:t> </a:t>
            </a:r>
            <a:r>
              <a:rPr lang="en-IN" dirty="0">
                <a:solidFill>
                  <a:srgbClr val="00B050"/>
                </a:solidFill>
              </a:rPr>
              <a:t>GHGs have a unique molecular structure that allows them to absorb and re-emit infrared radiation, heat radiating from the Earth's surface. </a:t>
            </a:r>
          </a:p>
          <a:p>
            <a:r>
              <a:rPr lang="en-IN" dirty="0">
                <a:solidFill>
                  <a:srgbClr val="FF0000"/>
                </a:solidFill>
              </a:rPr>
              <a:t>The Greenhouse Effect</a:t>
            </a:r>
            <a:r>
              <a:rPr lang="en-IN" b="1" dirty="0"/>
              <a:t>:</a:t>
            </a:r>
            <a:r>
              <a:rPr lang="en-IN" dirty="0"/>
              <a:t> </a:t>
            </a:r>
            <a:r>
              <a:rPr lang="en-IN" dirty="0">
                <a:solidFill>
                  <a:srgbClr val="00B050"/>
                </a:solidFill>
              </a:rPr>
              <a:t>The warming of the Earth's surface and lower atmosphere due to greenhouse gases is known as the greenhouse effect. </a:t>
            </a:r>
          </a:p>
          <a:p>
            <a:pPr marL="0" indent="0" algn="ctr">
              <a:buNone/>
            </a:pPr>
            <a:r>
              <a:rPr lang="en-IN" sz="2400" u="sng" dirty="0">
                <a:solidFill>
                  <a:srgbClr val="0070C0"/>
                </a:solidFill>
              </a:rPr>
              <a:t>Without GHGs, Earth's average temperature would be significantly colder</a:t>
            </a:r>
            <a:r>
              <a:rPr lang="en-IN" sz="2400" u="sng" dirty="0">
                <a:solidFill>
                  <a:srgbClr val="00B050"/>
                </a:solidFill>
              </a:rPr>
              <a:t>.</a:t>
            </a:r>
            <a:endParaRPr lang="en-US" sz="2400" u="sng" dirty="0">
              <a:solidFill>
                <a:srgbClr val="00B050"/>
              </a:solidFill>
            </a:endParaRPr>
          </a:p>
        </p:txBody>
      </p:sp>
    </p:spTree>
    <p:extLst>
      <p:ext uri="{BB962C8B-B14F-4D97-AF65-F5344CB8AC3E}">
        <p14:creationId xmlns:p14="http://schemas.microsoft.com/office/powerpoint/2010/main" val="11896528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0627-0AC0-1246-40BA-35B3D4BB5129}"/>
              </a:ext>
            </a:extLst>
          </p:cNvPr>
          <p:cNvSpPr>
            <a:spLocks noGrp="1"/>
          </p:cNvSpPr>
          <p:nvPr>
            <p:ph type="title"/>
          </p:nvPr>
        </p:nvSpPr>
        <p:spPr/>
        <p:txBody>
          <a:bodyPr/>
          <a:lstStyle/>
          <a:p>
            <a:r>
              <a:rPr lang="en-US" dirty="0">
                <a:solidFill>
                  <a:srgbClr val="FF0000"/>
                </a:solidFill>
              </a:rPr>
              <a:t>Global Warming </a:t>
            </a:r>
          </a:p>
        </p:txBody>
      </p:sp>
      <p:sp>
        <p:nvSpPr>
          <p:cNvPr id="3" name="Text Placeholder 2">
            <a:extLst>
              <a:ext uri="{FF2B5EF4-FFF2-40B4-BE49-F238E27FC236}">
                <a16:creationId xmlns:a16="http://schemas.microsoft.com/office/drawing/2014/main" id="{E774DA08-FB02-89F3-7D43-725668172D69}"/>
              </a:ext>
            </a:extLst>
          </p:cNvPr>
          <p:cNvSpPr>
            <a:spLocks noGrp="1"/>
          </p:cNvSpPr>
          <p:nvPr>
            <p:ph type="body" idx="1"/>
          </p:nvPr>
        </p:nvSpPr>
        <p:spPr>
          <a:xfrm>
            <a:off x="1451579" y="1355834"/>
            <a:ext cx="9603275" cy="4697647"/>
          </a:xfrm>
        </p:spPr>
        <p:txBody>
          <a:bodyPr>
            <a:normAutofit/>
          </a:bodyPr>
          <a:lstStyle/>
          <a:p>
            <a:pPr algn="just">
              <a:buNone/>
            </a:pPr>
            <a:r>
              <a:rPr lang="en-IN" dirty="0">
                <a:solidFill>
                  <a:srgbClr val="FF0000"/>
                </a:solidFill>
              </a:rPr>
              <a:t>Human Influence</a:t>
            </a:r>
            <a:r>
              <a:rPr lang="en-IN" b="1" dirty="0"/>
              <a:t>:</a:t>
            </a:r>
            <a:r>
              <a:rPr lang="en-IN" dirty="0"/>
              <a:t> </a:t>
            </a:r>
            <a:r>
              <a:rPr lang="en-IN" dirty="0">
                <a:solidFill>
                  <a:srgbClr val="00B050"/>
                </a:solidFill>
              </a:rPr>
              <a:t>Human activities, notably the burning of fossil fuels, coal, oil, and natural gas, deforestation, and industrial processes, increase the concentration of greenhouse gases in the atmosphere.</a:t>
            </a:r>
            <a:r>
              <a:rPr lang="en-IN" baseline="30000" dirty="0">
                <a:solidFill>
                  <a:srgbClr val="00B050"/>
                </a:solidFill>
              </a:rPr>
              <a:t> </a:t>
            </a:r>
          </a:p>
          <a:p>
            <a:pPr algn="just">
              <a:buNone/>
            </a:pPr>
            <a:r>
              <a:rPr lang="en-IN" dirty="0">
                <a:solidFill>
                  <a:srgbClr val="FF0000"/>
                </a:solidFill>
              </a:rPr>
              <a:t>Enhanced Warming</a:t>
            </a:r>
            <a:r>
              <a:rPr lang="en-IN" b="1" dirty="0"/>
              <a:t>:</a:t>
            </a:r>
            <a:r>
              <a:rPr lang="en-IN" dirty="0"/>
              <a:t> </a:t>
            </a:r>
            <a:r>
              <a:rPr lang="en-IN" dirty="0">
                <a:solidFill>
                  <a:srgbClr val="00B050"/>
                </a:solidFill>
              </a:rPr>
              <a:t>The increased concentration enhances the greenhouse effect, trapping more heat and warming the planet. This is referred to as anthropogenic, human-caused global warming. </a:t>
            </a:r>
          </a:p>
          <a:p>
            <a:pPr algn="just">
              <a:buNone/>
            </a:pPr>
            <a:r>
              <a:rPr lang="en-IN" dirty="0">
                <a:solidFill>
                  <a:srgbClr val="FF0000"/>
                </a:solidFill>
              </a:rPr>
              <a:t>Long Atmospheric Lifetimes</a:t>
            </a:r>
            <a:r>
              <a:rPr lang="en-IN" b="1" dirty="0"/>
              <a:t>:</a:t>
            </a:r>
            <a:r>
              <a:rPr lang="en-IN" dirty="0"/>
              <a:t> </a:t>
            </a:r>
            <a:r>
              <a:rPr lang="en-IN" dirty="0">
                <a:solidFill>
                  <a:srgbClr val="00B050"/>
                </a:solidFill>
              </a:rPr>
              <a:t>GHGs, like carbon dioxide and fluorinated gases, persist in the atmosphere for decades, meaning their warming influence can be long-lasting. </a:t>
            </a:r>
          </a:p>
          <a:p>
            <a:pPr algn="ctr">
              <a:buNone/>
            </a:pPr>
            <a:r>
              <a:rPr lang="en-IN" sz="2400" dirty="0">
                <a:solidFill>
                  <a:srgbClr val="0070C0"/>
                </a:solidFill>
              </a:rPr>
              <a:t>Rising greenhouse gases and the resulting climate change are major global concerns due to their potential impacts on sea levels, weather patterns, ecosystems, and human societies</a:t>
            </a:r>
            <a:r>
              <a:rPr lang="en-IN" dirty="0"/>
              <a:t>.</a:t>
            </a:r>
            <a:endParaRPr lang="en-US" dirty="0"/>
          </a:p>
        </p:txBody>
      </p:sp>
    </p:spTree>
    <p:extLst>
      <p:ext uri="{BB962C8B-B14F-4D97-AF65-F5344CB8AC3E}">
        <p14:creationId xmlns:p14="http://schemas.microsoft.com/office/powerpoint/2010/main" val="35042332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0D3C-C064-403A-EDF7-A4179EA819E4}"/>
              </a:ext>
            </a:extLst>
          </p:cNvPr>
          <p:cNvSpPr>
            <a:spLocks noGrp="1"/>
          </p:cNvSpPr>
          <p:nvPr>
            <p:ph type="title"/>
          </p:nvPr>
        </p:nvSpPr>
        <p:spPr/>
        <p:txBody>
          <a:bodyPr/>
          <a:lstStyle/>
          <a:p>
            <a:r>
              <a:rPr lang="en-US" dirty="0">
                <a:solidFill>
                  <a:srgbClr val="FF0000"/>
                </a:solidFill>
              </a:rPr>
              <a:t>Three Scopes of Greenhouse Gas Emissions </a:t>
            </a:r>
          </a:p>
        </p:txBody>
      </p:sp>
      <p:pic>
        <p:nvPicPr>
          <p:cNvPr id="4" name="Content Placeholder 3">
            <a:extLst>
              <a:ext uri="{FF2B5EF4-FFF2-40B4-BE49-F238E27FC236}">
                <a16:creationId xmlns:a16="http://schemas.microsoft.com/office/drawing/2014/main" id="{B2F46161-5D4B-290C-DDC5-5B8B6961C581}"/>
              </a:ext>
            </a:extLst>
          </p:cNvPr>
          <p:cNvPicPr>
            <a:picLocks noGrp="1" noChangeAspect="1"/>
          </p:cNvPicPr>
          <p:nvPr>
            <p:ph idx="1"/>
          </p:nvPr>
        </p:nvPicPr>
        <p:blipFill>
          <a:blip r:embed="rId2"/>
          <a:stretch>
            <a:fillRect/>
          </a:stretch>
        </p:blipFill>
        <p:spPr>
          <a:xfrm>
            <a:off x="1451579" y="1853753"/>
            <a:ext cx="9734977" cy="4199727"/>
          </a:xfrm>
          <a:prstGeom prst="rect">
            <a:avLst/>
          </a:prstGeom>
        </p:spPr>
      </p:pic>
    </p:spTree>
    <p:extLst>
      <p:ext uri="{BB962C8B-B14F-4D97-AF65-F5344CB8AC3E}">
        <p14:creationId xmlns:p14="http://schemas.microsoft.com/office/powerpoint/2010/main" val="300394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F04-1D4C-045E-254F-019FF3C14B12}"/>
              </a:ext>
            </a:extLst>
          </p:cNvPr>
          <p:cNvSpPr>
            <a:spLocks noGrp="1"/>
          </p:cNvSpPr>
          <p:nvPr>
            <p:ph type="title"/>
          </p:nvPr>
        </p:nvSpPr>
        <p:spPr/>
        <p:txBody>
          <a:bodyPr>
            <a:normAutofit fontScale="90000"/>
          </a:bodyPr>
          <a:lstStyle/>
          <a:p>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Effective Communication with Clients on Sustainability &amp; three scopes of ESG </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E4410A-0F81-FA3A-29B5-04D329173C32}"/>
              </a:ext>
            </a:extLst>
          </p:cNvPr>
          <p:cNvSpPr>
            <a:spLocks noGrp="1"/>
          </p:cNvSpPr>
          <p:nvPr>
            <p:ph idx="1"/>
          </p:nvPr>
        </p:nvSpPr>
        <p:spPr>
          <a:xfrm>
            <a:off x="1451579" y="1853754"/>
            <a:ext cx="9603275" cy="3612591"/>
          </a:xfrm>
        </p:spPr>
        <p:txBody>
          <a:bodyPr>
            <a:normAutofit fontScale="25000" lnSpcReduction="20000"/>
          </a:bodyPr>
          <a:lstStyle/>
          <a:p>
            <a:pPr marL="0" indent="0" algn="just">
              <a:buNone/>
            </a:pPr>
            <a:r>
              <a:rPr lang="en-IN" sz="6400" b="0" i="0" dirty="0">
                <a:solidFill>
                  <a:srgbClr val="64686D"/>
                </a:solidFill>
                <a:effectLst/>
                <a:latin typeface="OpenSansRegular"/>
              </a:rPr>
              <a:t> The terms </a:t>
            </a:r>
            <a:r>
              <a:rPr lang="en-IN" sz="6400" b="1" i="0" dirty="0">
                <a:solidFill>
                  <a:srgbClr val="64686D"/>
                </a:solidFill>
                <a:effectLst/>
                <a:latin typeface="OpenSansRegular"/>
              </a:rPr>
              <a:t>“scope 1,” “scope 2,” and “scope 3”</a:t>
            </a:r>
            <a:r>
              <a:rPr lang="en-IN" sz="6400" b="0" i="0" dirty="0">
                <a:solidFill>
                  <a:srgbClr val="64686D"/>
                </a:solidFill>
                <a:effectLst/>
                <a:latin typeface="OpenSansRegular"/>
              </a:rPr>
              <a:t> refer to the different levels of emissions generated by a Bank or Organisation.</a:t>
            </a:r>
          </a:p>
          <a:p>
            <a:pPr algn="just"/>
            <a:r>
              <a:rPr lang="en-IN" sz="6400" b="0" i="0" dirty="0">
                <a:solidFill>
                  <a:srgbClr val="64686D"/>
                </a:solidFill>
                <a:effectLst/>
                <a:latin typeface="OpenSansRegular"/>
              </a:rPr>
              <a:t>Scope 1 emissions are direct emissions from owned or controlled sources, such as fuel/energy combustion in the Bank's vehicles</a:t>
            </a:r>
            <a:r>
              <a:rPr lang="en-IN" sz="6400" dirty="0">
                <a:solidFill>
                  <a:srgbClr val="64686D"/>
                </a:solidFill>
                <a:latin typeface="OpenSansRegular"/>
              </a:rPr>
              <a:t> </a:t>
            </a:r>
            <a:r>
              <a:rPr lang="en-IN" sz="6400" b="0" i="0" dirty="0">
                <a:solidFill>
                  <a:srgbClr val="64686D"/>
                </a:solidFill>
                <a:effectLst/>
                <a:latin typeface="OpenSansRegular"/>
              </a:rPr>
              <a:t>or offices. </a:t>
            </a:r>
          </a:p>
          <a:p>
            <a:pPr algn="just"/>
            <a:r>
              <a:rPr lang="en-IN" sz="6400" b="0" i="0" dirty="0">
                <a:solidFill>
                  <a:srgbClr val="64686D"/>
                </a:solidFill>
                <a:effectLst/>
                <a:latin typeface="OpenSansRegular"/>
              </a:rPr>
              <a:t>Scope 2 emissions are indirect emissions from the generation of purchased electricity, heating, and cooling that the Bank consumes. </a:t>
            </a:r>
          </a:p>
          <a:p>
            <a:pPr algn="just"/>
            <a:r>
              <a:rPr lang="en-IN" sz="6400" b="0" i="0" dirty="0">
                <a:solidFill>
                  <a:srgbClr val="64686D"/>
                </a:solidFill>
                <a:effectLst/>
                <a:latin typeface="OpenSansRegular"/>
              </a:rPr>
              <a:t>Scope 3 includes all other indirect emissions in a Bank’s value chain. This includes business travel emissions, procurement, waste, employee commuting, and the use and end-of-life treatment of sold products</a:t>
            </a:r>
            <a:r>
              <a:rPr lang="en-IN" sz="6400" dirty="0">
                <a:solidFill>
                  <a:srgbClr val="64686D"/>
                </a:solidFill>
                <a:latin typeface="OpenSansRegular"/>
              </a:rPr>
              <a:t>/services.</a:t>
            </a:r>
            <a:endParaRPr lang="en-IN" sz="6400" b="0" i="0" dirty="0">
              <a:solidFill>
                <a:srgbClr val="64686D"/>
              </a:solidFill>
              <a:effectLst/>
              <a:latin typeface="OpenSansRegular"/>
            </a:endParaRPr>
          </a:p>
          <a:p>
            <a:pPr algn="just"/>
            <a:r>
              <a:rPr lang="en-IN" sz="6400" b="0" i="0" dirty="0">
                <a:solidFill>
                  <a:srgbClr val="64686D"/>
                </a:solidFill>
                <a:effectLst/>
                <a:latin typeface="OpenSansRegular"/>
              </a:rPr>
              <a:t>Scope 3 emissions are the most significant portion of the carbon footprint, extending far beyond the Bank’s direct control. </a:t>
            </a:r>
          </a:p>
          <a:p>
            <a:pPr algn="just"/>
            <a:r>
              <a:rPr lang="en-IN" sz="6400" b="0" i="0" dirty="0">
                <a:solidFill>
                  <a:srgbClr val="64686D"/>
                </a:solidFill>
                <a:effectLst/>
                <a:latin typeface="OpenSansRegular"/>
              </a:rPr>
              <a:t>They encompass activities from sources not owned or directly controlled by the Bank but related to its operations. These are called Financed Emissions…</a:t>
            </a:r>
          </a:p>
        </p:txBody>
      </p:sp>
    </p:spTree>
    <p:extLst>
      <p:ext uri="{BB962C8B-B14F-4D97-AF65-F5344CB8AC3E}">
        <p14:creationId xmlns:p14="http://schemas.microsoft.com/office/powerpoint/2010/main" val="2798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568A-1A7C-C34B-5075-68455626F314}"/>
              </a:ext>
            </a:extLst>
          </p:cNvPr>
          <p:cNvSpPr>
            <a:spLocks noGrp="1"/>
          </p:cNvSpPr>
          <p:nvPr>
            <p:ph type="title"/>
          </p:nvPr>
        </p:nvSpPr>
        <p:spPr/>
        <p:txBody>
          <a:bodyPr/>
          <a:lstStyle/>
          <a:p>
            <a:r>
              <a:rPr lang="en-IN" dirty="0">
                <a:solidFill>
                  <a:srgbClr val="FF0000"/>
                </a:solidFill>
              </a:rPr>
              <a:t>Defining Financed Emissions</a:t>
            </a:r>
            <a:br>
              <a:rPr lang="en-IN"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02BA333E-775A-DD36-40E7-DAC216E2D736}"/>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sz="2400" dirty="0"/>
              <a:t>Financed emissions are greenhouse gas (GHG) emissions associated with a bank's loans and investments.</a:t>
            </a:r>
          </a:p>
          <a:p>
            <a:pPr algn="just">
              <a:buFont typeface="Arial" panose="020B0604020202020204" pitchFamily="34" charset="0"/>
              <a:buChar char="•"/>
            </a:pPr>
            <a:r>
              <a:rPr lang="en-IN" sz="2400" dirty="0">
                <a:solidFill>
                  <a:srgbClr val="FF0000"/>
                </a:solidFill>
              </a:rPr>
              <a:t>They fall under Scope 3, Category 15 (Investments) of the GHG Protocol.</a:t>
            </a:r>
          </a:p>
          <a:p>
            <a:pPr algn="just">
              <a:buFont typeface="Arial" panose="020B0604020202020204" pitchFamily="34" charset="0"/>
              <a:buChar char="•"/>
            </a:pPr>
            <a:r>
              <a:rPr lang="en-IN" sz="2400" dirty="0"/>
              <a:t>These emissions are generated by the activities of the bank's clients, not the bank itself.</a:t>
            </a:r>
          </a:p>
          <a:p>
            <a:pPr algn="just">
              <a:buFont typeface="Arial" panose="020B0604020202020204" pitchFamily="34" charset="0"/>
              <a:buChar char="•"/>
            </a:pPr>
            <a:r>
              <a:rPr lang="en-IN" sz="2400" dirty="0">
                <a:solidFill>
                  <a:srgbClr val="FF0000"/>
                </a:solidFill>
              </a:rPr>
              <a:t>Understanding financed emissions is crucial for assessing a bank's actual climate impact</a:t>
            </a:r>
            <a:r>
              <a:rPr lang="en-IN" sz="2400" dirty="0"/>
              <a:t>.</a:t>
            </a:r>
          </a:p>
          <a:p>
            <a:endParaRPr lang="en-US" dirty="0"/>
          </a:p>
        </p:txBody>
      </p:sp>
    </p:spTree>
    <p:extLst>
      <p:ext uri="{BB962C8B-B14F-4D97-AF65-F5344CB8AC3E}">
        <p14:creationId xmlns:p14="http://schemas.microsoft.com/office/powerpoint/2010/main" val="380468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9CD7-4AF2-2D37-AAB5-A74998D79C47}"/>
              </a:ext>
            </a:extLst>
          </p:cNvPr>
          <p:cNvSpPr>
            <a:spLocks noGrp="1"/>
          </p:cNvSpPr>
          <p:nvPr>
            <p:ph type="title"/>
          </p:nvPr>
        </p:nvSpPr>
        <p:spPr/>
        <p:txBody>
          <a:bodyPr/>
          <a:lstStyle/>
          <a:p>
            <a:r>
              <a:rPr lang="en-IN" dirty="0">
                <a:solidFill>
                  <a:srgbClr val="FF0000"/>
                </a:solidFill>
              </a:rPr>
              <a:t>The Importance of Scope 3 for Banks</a:t>
            </a:r>
            <a:br>
              <a:rPr lang="en-IN"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B8D1D92F-F3A2-D1BE-32B7-CFC829833495}"/>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sz="2400" dirty="0"/>
              <a:t>For banks, Scope 3 emissions, particularly financed emissions, are significantly larger than Scope 1 and 2.</a:t>
            </a:r>
          </a:p>
          <a:p>
            <a:pPr algn="just">
              <a:buFont typeface="Arial" panose="020B0604020202020204" pitchFamily="34" charset="0"/>
              <a:buChar char="•"/>
            </a:pPr>
            <a:r>
              <a:rPr lang="en-IN" sz="2400" dirty="0">
                <a:solidFill>
                  <a:srgbClr val="FF0000"/>
                </a:solidFill>
              </a:rPr>
              <a:t>They reveal the indirect climate impact of a bank's financial decisions</a:t>
            </a:r>
            <a:r>
              <a:rPr lang="en-IN" sz="2400" dirty="0"/>
              <a:t>.</a:t>
            </a:r>
          </a:p>
          <a:p>
            <a:pPr algn="just">
              <a:buFont typeface="Arial" panose="020B0604020202020204" pitchFamily="34" charset="0"/>
              <a:buChar char="•"/>
            </a:pPr>
            <a:r>
              <a:rPr lang="en-IN" sz="2400" dirty="0"/>
              <a:t>Ignoring financed emissions can lead to underestimating a bank's contribution to climate change.</a:t>
            </a:r>
          </a:p>
          <a:p>
            <a:pPr algn="just">
              <a:buFont typeface="Arial" panose="020B0604020202020204" pitchFamily="34" charset="0"/>
              <a:buChar char="•"/>
            </a:pPr>
            <a:r>
              <a:rPr lang="en-IN" sz="2400" dirty="0">
                <a:solidFill>
                  <a:srgbClr val="FF0000"/>
                </a:solidFill>
              </a:rPr>
              <a:t>Stakeholders, regulators, and investors are increasingly focused on Scope 3 emissions</a:t>
            </a:r>
            <a:r>
              <a:rPr lang="en-IN" sz="2400" dirty="0"/>
              <a:t>.</a:t>
            </a:r>
          </a:p>
          <a:p>
            <a:endParaRPr lang="en-US" dirty="0"/>
          </a:p>
        </p:txBody>
      </p:sp>
    </p:spTree>
    <p:extLst>
      <p:ext uri="{BB962C8B-B14F-4D97-AF65-F5344CB8AC3E}">
        <p14:creationId xmlns:p14="http://schemas.microsoft.com/office/powerpoint/2010/main" val="195988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FA57-ECE7-4105-173B-8C4C5C38C35E}"/>
              </a:ext>
            </a:extLst>
          </p:cNvPr>
          <p:cNvSpPr>
            <a:spLocks noGrp="1"/>
          </p:cNvSpPr>
          <p:nvPr>
            <p:ph type="title"/>
          </p:nvPr>
        </p:nvSpPr>
        <p:spPr/>
        <p:txBody>
          <a:bodyPr/>
          <a:lstStyle/>
          <a:p>
            <a:r>
              <a:rPr lang="en-IN" dirty="0">
                <a:solidFill>
                  <a:srgbClr val="FF0000"/>
                </a:solidFill>
              </a:rPr>
              <a:t>Calculating Financed Emissions</a:t>
            </a:r>
            <a:br>
              <a:rPr lang="en-IN" dirty="0"/>
            </a:br>
            <a:endParaRPr lang="en-US" dirty="0"/>
          </a:p>
        </p:txBody>
      </p:sp>
      <p:sp>
        <p:nvSpPr>
          <p:cNvPr id="3" name="Content Placeholder 2">
            <a:extLst>
              <a:ext uri="{FF2B5EF4-FFF2-40B4-BE49-F238E27FC236}">
                <a16:creationId xmlns:a16="http://schemas.microsoft.com/office/drawing/2014/main" id="{C9EDC31C-4D16-6A45-765F-23AE6A0F870F}"/>
              </a:ext>
            </a:extLst>
          </p:cNvPr>
          <p:cNvSpPr>
            <a:spLocks noGrp="1"/>
          </p:cNvSpPr>
          <p:nvPr>
            <p:ph idx="1"/>
          </p:nvPr>
        </p:nvSpPr>
        <p:spPr/>
        <p:txBody>
          <a:bodyPr>
            <a:normAutofit lnSpcReduction="10000"/>
          </a:bodyPr>
          <a:lstStyle/>
          <a:p>
            <a:pPr algn="just">
              <a:buFont typeface="Arial" panose="020B0604020202020204" pitchFamily="34" charset="0"/>
              <a:buChar char="•"/>
            </a:pPr>
            <a:r>
              <a:rPr lang="en-IN" sz="2400" dirty="0"/>
              <a:t>Calculating financed emissions involves measuring the emissions of a bank's borrowers and investees.</a:t>
            </a:r>
          </a:p>
          <a:p>
            <a:pPr algn="just">
              <a:buFont typeface="Arial" panose="020B0604020202020204" pitchFamily="34" charset="0"/>
              <a:buChar char="•"/>
            </a:pPr>
            <a:r>
              <a:rPr lang="en-IN" sz="2400" dirty="0">
                <a:solidFill>
                  <a:srgbClr val="FF0000"/>
                </a:solidFill>
              </a:rPr>
              <a:t>The Partnership for Carbon Accounting Financials (PCAF) provides a standard methodology.</a:t>
            </a:r>
          </a:p>
          <a:p>
            <a:pPr algn="just">
              <a:buFont typeface="Arial" panose="020B0604020202020204" pitchFamily="34" charset="0"/>
              <a:buChar char="•"/>
            </a:pPr>
            <a:r>
              <a:rPr lang="en-IN" sz="2400" dirty="0"/>
              <a:t>Attribution factors are used to allocate a portion of the borrower's emissions to the bank.</a:t>
            </a:r>
          </a:p>
          <a:p>
            <a:pPr algn="just">
              <a:buFont typeface="Arial" panose="020B0604020202020204" pitchFamily="34" charset="0"/>
              <a:buChar char="•"/>
            </a:pPr>
            <a:r>
              <a:rPr lang="en-IN" sz="2400" dirty="0">
                <a:solidFill>
                  <a:srgbClr val="FF0000"/>
                </a:solidFill>
              </a:rPr>
              <a:t>Data quality and availability are key challenges in accurate calculation</a:t>
            </a:r>
            <a:r>
              <a:rPr lang="en-IN" sz="2400" dirty="0"/>
              <a:t>.</a:t>
            </a:r>
          </a:p>
          <a:p>
            <a:endParaRPr lang="en-US" dirty="0"/>
          </a:p>
        </p:txBody>
      </p:sp>
    </p:spTree>
    <p:extLst>
      <p:ext uri="{BB962C8B-B14F-4D97-AF65-F5344CB8AC3E}">
        <p14:creationId xmlns:p14="http://schemas.microsoft.com/office/powerpoint/2010/main" val="301121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76E7-FCBA-B7B4-1CD6-C20A84F07187}"/>
              </a:ext>
            </a:extLst>
          </p:cNvPr>
          <p:cNvSpPr>
            <a:spLocks noGrp="1"/>
          </p:cNvSpPr>
          <p:nvPr>
            <p:ph type="title"/>
          </p:nvPr>
        </p:nvSpPr>
        <p:spPr/>
        <p:txBody>
          <a:bodyPr/>
          <a:lstStyle/>
          <a:p>
            <a:r>
              <a:rPr lang="en-US" dirty="0">
                <a:solidFill>
                  <a:srgbClr val="FF0000"/>
                </a:solidFill>
              </a:rPr>
              <a:t>Calculating Scope 3 emissions: </a:t>
            </a:r>
            <a:br>
              <a:rPr lang="en-US" dirty="0">
                <a:solidFill>
                  <a:srgbClr val="FF0000"/>
                </a:solidFill>
              </a:rPr>
            </a:br>
            <a:r>
              <a:rPr lang="en-US" dirty="0">
                <a:solidFill>
                  <a:srgbClr val="FF0000"/>
                </a:solidFill>
              </a:rPr>
              <a:t>Meet the challenge</a:t>
            </a:r>
          </a:p>
        </p:txBody>
      </p:sp>
      <p:sp>
        <p:nvSpPr>
          <p:cNvPr id="3" name="Content Placeholder 2">
            <a:extLst>
              <a:ext uri="{FF2B5EF4-FFF2-40B4-BE49-F238E27FC236}">
                <a16:creationId xmlns:a16="http://schemas.microsoft.com/office/drawing/2014/main" id="{138AFA3E-3CCD-5EF6-3206-642DF06B3EEE}"/>
              </a:ext>
            </a:extLst>
          </p:cNvPr>
          <p:cNvSpPr>
            <a:spLocks noGrp="1"/>
          </p:cNvSpPr>
          <p:nvPr>
            <p:ph idx="1"/>
          </p:nvPr>
        </p:nvSpPr>
        <p:spPr>
          <a:xfrm>
            <a:off x="1451579" y="1917812"/>
            <a:ext cx="9603275" cy="3548533"/>
          </a:xfrm>
        </p:spPr>
        <p:txBody>
          <a:bodyPr>
            <a:noAutofit/>
          </a:bodyPr>
          <a:lstStyle/>
          <a:p>
            <a:pPr algn="just"/>
            <a:r>
              <a:rPr lang="en-IN" sz="2200" b="0" i="0" dirty="0">
                <a:solidFill>
                  <a:srgbClr val="64686D"/>
                </a:solidFill>
                <a:effectLst/>
                <a:latin typeface="OpenSansRegular"/>
              </a:rPr>
              <a:t>Calculating scope 3 emissions is a complex process due to various activities. </a:t>
            </a:r>
          </a:p>
          <a:p>
            <a:pPr algn="just"/>
            <a:r>
              <a:rPr lang="en-IN" sz="2200" b="0" i="0" dirty="0">
                <a:solidFill>
                  <a:srgbClr val="FF0000"/>
                </a:solidFill>
                <a:effectLst/>
                <a:latin typeface="OpenSansRegular"/>
              </a:rPr>
              <a:t>It requires a thorough understanding of the company’s value chain and the ability to track and measure emissions from many indirect sources. </a:t>
            </a:r>
          </a:p>
          <a:p>
            <a:pPr algn="just"/>
            <a:r>
              <a:rPr lang="en-IN" sz="2200" b="0" i="0" dirty="0">
                <a:solidFill>
                  <a:srgbClr val="64686D"/>
                </a:solidFill>
                <a:effectLst/>
                <a:latin typeface="OpenSansRegular"/>
              </a:rPr>
              <a:t>Despite these challenges, addressing scope 3 emissions is crucial for organisations aiming for sustainability. </a:t>
            </a:r>
          </a:p>
          <a:p>
            <a:pPr algn="just"/>
            <a:r>
              <a:rPr lang="en-IN" sz="2200" b="0" i="0" dirty="0">
                <a:solidFill>
                  <a:srgbClr val="FF0000"/>
                </a:solidFill>
                <a:effectLst/>
                <a:latin typeface="OpenSansRegular"/>
              </a:rPr>
              <a:t>Engaging with suppliers and customers can drive emission reductions throughout a company's value chain, leading to significant environmental benefits</a:t>
            </a:r>
            <a:r>
              <a:rPr lang="en-IN" sz="2200" b="0" i="0" dirty="0">
                <a:solidFill>
                  <a:srgbClr val="64686D"/>
                </a:solidFill>
                <a:effectLst/>
                <a:latin typeface="OpenSansRegular"/>
              </a:rPr>
              <a:t>.</a:t>
            </a:r>
            <a:endParaRPr lang="en-US" sz="2200" dirty="0"/>
          </a:p>
        </p:txBody>
      </p:sp>
    </p:spTree>
    <p:extLst>
      <p:ext uri="{BB962C8B-B14F-4D97-AF65-F5344CB8AC3E}">
        <p14:creationId xmlns:p14="http://schemas.microsoft.com/office/powerpoint/2010/main" val="28576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F43A-D55A-A403-3D31-477D90FC7688}"/>
              </a:ext>
            </a:extLst>
          </p:cNvPr>
          <p:cNvSpPr>
            <a:spLocks noGrp="1"/>
          </p:cNvSpPr>
          <p:nvPr>
            <p:ph type="title"/>
          </p:nvPr>
        </p:nvSpPr>
        <p:spPr/>
        <p:txBody>
          <a:bodyPr/>
          <a:lstStyle/>
          <a:p>
            <a:r>
              <a:rPr lang="en-US" b="1" dirty="0">
                <a:solidFill>
                  <a:srgbClr val="FF0000"/>
                </a:solidFill>
              </a:rPr>
              <a:t>Those  who  care…win…</a:t>
            </a:r>
          </a:p>
        </p:txBody>
      </p:sp>
      <p:pic>
        <p:nvPicPr>
          <p:cNvPr id="4" name="Content Placeholder 3">
            <a:extLst>
              <a:ext uri="{FF2B5EF4-FFF2-40B4-BE49-F238E27FC236}">
                <a16:creationId xmlns:a16="http://schemas.microsoft.com/office/drawing/2014/main" id="{2DAB1D21-0B89-A74B-ACD0-265681C807F8}"/>
              </a:ext>
            </a:extLst>
          </p:cNvPr>
          <p:cNvPicPr>
            <a:picLocks noGrp="1" noChangeAspect="1"/>
          </p:cNvPicPr>
          <p:nvPr>
            <p:ph idx="1"/>
          </p:nvPr>
        </p:nvPicPr>
        <p:blipFill>
          <a:blip r:embed="rId2"/>
          <a:stretch>
            <a:fillRect/>
          </a:stretch>
        </p:blipFill>
        <p:spPr>
          <a:xfrm>
            <a:off x="1451578" y="2010586"/>
            <a:ext cx="5758519" cy="3449638"/>
          </a:xfrm>
          <a:prstGeom prst="rect">
            <a:avLst/>
          </a:prstGeom>
        </p:spPr>
      </p:pic>
      <p:sp>
        <p:nvSpPr>
          <p:cNvPr id="6" name="TextBox 5">
            <a:extLst>
              <a:ext uri="{FF2B5EF4-FFF2-40B4-BE49-F238E27FC236}">
                <a16:creationId xmlns:a16="http://schemas.microsoft.com/office/drawing/2014/main" id="{9FEA5F23-B3CA-85F4-DB2E-DDFDCD167AA1}"/>
              </a:ext>
            </a:extLst>
          </p:cNvPr>
          <p:cNvSpPr txBox="1"/>
          <p:nvPr/>
        </p:nvSpPr>
        <p:spPr>
          <a:xfrm>
            <a:off x="7378263" y="2112577"/>
            <a:ext cx="3668057" cy="2308324"/>
          </a:xfrm>
          <a:prstGeom prst="rect">
            <a:avLst/>
          </a:prstGeom>
          <a:noFill/>
        </p:spPr>
        <p:txBody>
          <a:bodyPr wrap="square" rtlCol="0">
            <a:spAutoFit/>
          </a:bodyPr>
          <a:lstStyle/>
          <a:p>
            <a:pPr algn="ctr"/>
            <a:r>
              <a:rPr lang="en-IN" sz="2400" b="0" i="0" dirty="0">
                <a:solidFill>
                  <a:srgbClr val="0070C0"/>
                </a:solidFill>
                <a:effectLst/>
                <a:latin typeface="Google Sans"/>
              </a:rPr>
              <a:t>Creating wealth </a:t>
            </a:r>
          </a:p>
          <a:p>
            <a:pPr algn="ctr"/>
            <a:r>
              <a:rPr lang="en-IN" sz="2400" b="0" i="0" dirty="0">
                <a:solidFill>
                  <a:srgbClr val="0070C0"/>
                </a:solidFill>
                <a:effectLst/>
                <a:latin typeface="Google Sans"/>
              </a:rPr>
              <a:t>through fairer means, </a:t>
            </a:r>
          </a:p>
          <a:p>
            <a:pPr algn="ctr"/>
            <a:r>
              <a:rPr lang="en-IN" sz="2400" b="0" i="0" dirty="0">
                <a:solidFill>
                  <a:srgbClr val="0070C0"/>
                </a:solidFill>
                <a:effectLst/>
                <a:latin typeface="Google Sans"/>
              </a:rPr>
              <a:t>without jeopardising </a:t>
            </a:r>
          </a:p>
          <a:p>
            <a:pPr algn="ctr"/>
            <a:r>
              <a:rPr lang="en-IN" sz="2400" b="0" i="0" dirty="0">
                <a:solidFill>
                  <a:srgbClr val="0070C0"/>
                </a:solidFill>
                <a:effectLst/>
                <a:latin typeface="Google Sans"/>
              </a:rPr>
              <a:t>Sustainable </a:t>
            </a:r>
            <a:r>
              <a:rPr lang="en-IN" sz="2400" dirty="0">
                <a:solidFill>
                  <a:srgbClr val="0070C0"/>
                </a:solidFill>
                <a:latin typeface="Google Sans"/>
              </a:rPr>
              <a:t>D</a:t>
            </a:r>
            <a:r>
              <a:rPr lang="en-IN" sz="2400" b="0" i="0" dirty="0">
                <a:solidFill>
                  <a:srgbClr val="0070C0"/>
                </a:solidFill>
                <a:effectLst/>
                <a:latin typeface="Google Sans"/>
              </a:rPr>
              <a:t>evelopment, </a:t>
            </a:r>
          </a:p>
          <a:p>
            <a:pPr algn="ctr"/>
            <a:r>
              <a:rPr lang="en-IN" sz="2400" b="0" i="0" dirty="0">
                <a:solidFill>
                  <a:srgbClr val="0070C0"/>
                </a:solidFill>
                <a:effectLst/>
                <a:latin typeface="Google Sans"/>
              </a:rPr>
              <a:t>must be the foundation of </a:t>
            </a:r>
          </a:p>
          <a:p>
            <a:pPr algn="ctr"/>
            <a:r>
              <a:rPr lang="en-IN" sz="2400" dirty="0">
                <a:solidFill>
                  <a:srgbClr val="0070C0"/>
                </a:solidFill>
                <a:latin typeface="Google Sans"/>
              </a:rPr>
              <a:t>E</a:t>
            </a:r>
            <a:r>
              <a:rPr lang="en-IN" sz="2400" b="0" i="0" dirty="0">
                <a:solidFill>
                  <a:srgbClr val="0070C0"/>
                </a:solidFill>
                <a:effectLst/>
                <a:latin typeface="Google Sans"/>
              </a:rPr>
              <a:t>conomic </a:t>
            </a:r>
            <a:r>
              <a:rPr lang="en-IN" sz="2400" dirty="0">
                <a:solidFill>
                  <a:srgbClr val="0070C0"/>
                </a:solidFill>
                <a:latin typeface="Google Sans"/>
              </a:rPr>
              <a:t>P</a:t>
            </a:r>
            <a:r>
              <a:rPr lang="en-IN" sz="2400" b="0" i="0" dirty="0">
                <a:solidFill>
                  <a:srgbClr val="0070C0"/>
                </a:solidFill>
                <a:effectLst/>
                <a:latin typeface="Google Sans"/>
              </a:rPr>
              <a:t>olicy</a:t>
            </a:r>
            <a:endParaRPr lang="en-US" sz="2400" dirty="0"/>
          </a:p>
        </p:txBody>
      </p:sp>
    </p:spTree>
    <p:extLst>
      <p:ext uri="{BB962C8B-B14F-4D97-AF65-F5344CB8AC3E}">
        <p14:creationId xmlns:p14="http://schemas.microsoft.com/office/powerpoint/2010/main" val="22860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8DE0-A83D-6986-DE36-D615BBBB6849}"/>
              </a:ext>
            </a:extLst>
          </p:cNvPr>
          <p:cNvSpPr>
            <a:spLocks noGrp="1"/>
          </p:cNvSpPr>
          <p:nvPr>
            <p:ph type="title"/>
          </p:nvPr>
        </p:nvSpPr>
        <p:spPr/>
        <p:txBody>
          <a:bodyPr>
            <a:normAutofit/>
          </a:bodyPr>
          <a:lstStyle/>
          <a:p>
            <a:r>
              <a:rPr lang="en-US" sz="2800" dirty="0">
                <a:solidFill>
                  <a:srgbClr val="FF0000"/>
                </a:solidFill>
              </a:rPr>
              <a:t>Assessing Scope 3 Emissions </a:t>
            </a:r>
            <a:r>
              <a:rPr lang="en-IN" sz="2800" b="0" i="0" dirty="0">
                <a:solidFill>
                  <a:srgbClr val="FF0000"/>
                </a:solidFill>
                <a:effectLst/>
                <a:latin typeface="OpenSansRegular"/>
              </a:rPr>
              <a:t>through a structured approach</a:t>
            </a:r>
            <a:endParaRPr lang="en-US" sz="2800" dirty="0">
              <a:solidFill>
                <a:srgbClr val="FF0000"/>
              </a:solidFill>
            </a:endParaRPr>
          </a:p>
        </p:txBody>
      </p:sp>
      <p:sp>
        <p:nvSpPr>
          <p:cNvPr id="3" name="Content Placeholder 2">
            <a:extLst>
              <a:ext uri="{FF2B5EF4-FFF2-40B4-BE49-F238E27FC236}">
                <a16:creationId xmlns:a16="http://schemas.microsoft.com/office/drawing/2014/main" id="{6D3F70F4-6DBD-9F27-2EE4-05DF08AFBD77}"/>
              </a:ext>
            </a:extLst>
          </p:cNvPr>
          <p:cNvSpPr>
            <a:spLocks noGrp="1"/>
          </p:cNvSpPr>
          <p:nvPr>
            <p:ph idx="1"/>
          </p:nvPr>
        </p:nvSpPr>
        <p:spPr/>
        <p:txBody>
          <a:bodyPr>
            <a:normAutofit fontScale="77500" lnSpcReduction="20000"/>
          </a:bodyPr>
          <a:lstStyle/>
          <a:p>
            <a:pPr algn="just">
              <a:buFont typeface="+mj-lt"/>
              <a:buAutoNum type="arabicPeriod"/>
            </a:pPr>
            <a:r>
              <a:rPr lang="en-IN" b="0" i="0" dirty="0">
                <a:solidFill>
                  <a:srgbClr val="64686D"/>
                </a:solidFill>
                <a:effectLst/>
                <a:latin typeface="OpenSansRegular"/>
              </a:rPr>
              <a:t>Define the boundaries of the assessment, which includes determining the different stages of the product’s life cycle that will be included, i.e., raw material extraction, manufacturing, distribution, product use, and end-of-life.</a:t>
            </a:r>
          </a:p>
          <a:p>
            <a:pPr algn="just">
              <a:buFont typeface="+mj-lt"/>
              <a:buAutoNum type="arabicPeriod"/>
            </a:pPr>
            <a:r>
              <a:rPr lang="en-IN" b="0" i="0" dirty="0">
                <a:solidFill>
                  <a:srgbClr val="FF0000"/>
                </a:solidFill>
                <a:effectLst/>
                <a:latin typeface="OpenSansRegular"/>
              </a:rPr>
              <a:t>Gather data on energy use, raw materials, and transportation for each stage of the product’s life cycle. This data should cover both direct emissions, like fuel combustion, and indirect emissions like electricity use.</a:t>
            </a:r>
          </a:p>
          <a:p>
            <a:pPr algn="just">
              <a:buFont typeface="+mj-lt"/>
              <a:buAutoNum type="arabicPeriod"/>
            </a:pPr>
            <a:r>
              <a:rPr lang="en-IN" b="0" i="0" dirty="0">
                <a:solidFill>
                  <a:srgbClr val="64686D"/>
                </a:solidFill>
                <a:effectLst/>
                <a:latin typeface="OpenSansRegular"/>
              </a:rPr>
              <a:t>Calculate the greenhouse gas emissions associated with each stage of the product’s life cycle. Common greenhouse gases considered include carbon dioxide (CO2), methane (CH4), and nitrous oxide (N2O).</a:t>
            </a:r>
          </a:p>
          <a:p>
            <a:pPr algn="just">
              <a:buFont typeface="+mj-lt"/>
              <a:buAutoNum type="arabicPeriod"/>
            </a:pPr>
            <a:r>
              <a:rPr lang="en-IN" b="0" i="0" dirty="0">
                <a:solidFill>
                  <a:srgbClr val="FF0000"/>
                </a:solidFill>
                <a:effectLst/>
                <a:latin typeface="OpenSansRegular"/>
              </a:rPr>
              <a:t>Normalise the emissions data per unit of product produced to compare different products. Then, aggregate the emissions across all life cycle stages to get the total carbon footprint.</a:t>
            </a:r>
          </a:p>
          <a:p>
            <a:pPr algn="just">
              <a:buFont typeface="+mj-lt"/>
              <a:buAutoNum type="arabicPeriod"/>
            </a:pPr>
            <a:r>
              <a:rPr lang="en-IN" b="0" i="0" dirty="0">
                <a:solidFill>
                  <a:srgbClr val="64686D"/>
                </a:solidFill>
                <a:effectLst/>
                <a:latin typeface="OpenSansRegular"/>
              </a:rPr>
              <a:t>Finally, assess the environmental impact of the calculated emissions, considering the Regulator's benchmarks on global warming.</a:t>
            </a:r>
          </a:p>
          <a:p>
            <a:endParaRPr lang="en-US" dirty="0"/>
          </a:p>
        </p:txBody>
      </p:sp>
    </p:spTree>
    <p:extLst>
      <p:ext uri="{BB962C8B-B14F-4D97-AF65-F5344CB8AC3E}">
        <p14:creationId xmlns:p14="http://schemas.microsoft.com/office/powerpoint/2010/main" val="114535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10B3-E085-4CF6-CDEF-C6D15117179D}"/>
              </a:ext>
            </a:extLst>
          </p:cNvPr>
          <p:cNvSpPr>
            <a:spLocks noGrp="1"/>
          </p:cNvSpPr>
          <p:nvPr>
            <p:ph type="title"/>
          </p:nvPr>
        </p:nvSpPr>
        <p:spPr/>
        <p:txBody>
          <a:bodyPr>
            <a:normAutofit fontScale="90000"/>
          </a:bodyPr>
          <a:lstStyle/>
          <a:p>
            <a:r>
              <a:rPr lang="en-IN" dirty="0">
                <a:solidFill>
                  <a:srgbClr val="FF0000"/>
                </a:solidFill>
              </a:rPr>
              <a:t>Managing and Reducing Financed Emissions</a:t>
            </a:r>
            <a:br>
              <a:rPr lang="en-IN" dirty="0"/>
            </a:br>
            <a:endParaRPr lang="en-US" dirty="0"/>
          </a:p>
        </p:txBody>
      </p:sp>
      <p:sp>
        <p:nvSpPr>
          <p:cNvPr id="3" name="Content Placeholder 2">
            <a:extLst>
              <a:ext uri="{FF2B5EF4-FFF2-40B4-BE49-F238E27FC236}">
                <a16:creationId xmlns:a16="http://schemas.microsoft.com/office/drawing/2014/main" id="{8E117D21-AC23-F555-13EF-3DE277D1DB58}"/>
              </a:ext>
            </a:extLst>
          </p:cNvPr>
          <p:cNvSpPr>
            <a:spLocks noGrp="1"/>
          </p:cNvSpPr>
          <p:nvPr>
            <p:ph idx="1"/>
          </p:nvPr>
        </p:nvSpPr>
        <p:spPr/>
        <p:txBody>
          <a:bodyPr/>
          <a:lstStyle/>
          <a:p>
            <a:pPr algn="just">
              <a:buFont typeface="Arial" panose="020B0604020202020204" pitchFamily="34" charset="0"/>
              <a:buChar char="•"/>
            </a:pPr>
            <a:r>
              <a:rPr lang="en-IN" sz="2400" dirty="0"/>
              <a:t>Banks must manage financed emissions by aligning their portfolios with low-carbon activities.</a:t>
            </a:r>
          </a:p>
          <a:p>
            <a:pPr algn="just">
              <a:buFont typeface="Arial" panose="020B0604020202020204" pitchFamily="34" charset="0"/>
              <a:buChar char="•"/>
            </a:pPr>
            <a:r>
              <a:rPr lang="en-IN" sz="2400" dirty="0">
                <a:solidFill>
                  <a:srgbClr val="FF0000"/>
                </a:solidFill>
              </a:rPr>
              <a:t>Engage with clients to encourage their decarbonisation efforts. </a:t>
            </a:r>
          </a:p>
          <a:p>
            <a:pPr algn="just">
              <a:buFont typeface="Arial" panose="020B0604020202020204" pitchFamily="34" charset="0"/>
              <a:buChar char="•"/>
            </a:pPr>
            <a:r>
              <a:rPr lang="en-IN" sz="2400" dirty="0"/>
              <a:t>Set science-based targets for reducing financed emissions.</a:t>
            </a:r>
          </a:p>
          <a:p>
            <a:pPr algn="just">
              <a:buFont typeface="Arial" panose="020B0604020202020204" pitchFamily="34" charset="0"/>
              <a:buChar char="•"/>
            </a:pPr>
            <a:r>
              <a:rPr lang="en-IN" sz="2400" dirty="0"/>
              <a:t> </a:t>
            </a:r>
            <a:r>
              <a:rPr lang="en-IN" sz="2400" dirty="0">
                <a:solidFill>
                  <a:srgbClr val="FF0000"/>
                </a:solidFill>
              </a:rPr>
              <a:t>Develop new financial products that support the transition to a net-zero economy.</a:t>
            </a:r>
          </a:p>
          <a:p>
            <a:endParaRPr lang="en-US" dirty="0"/>
          </a:p>
        </p:txBody>
      </p:sp>
    </p:spTree>
    <p:extLst>
      <p:ext uri="{BB962C8B-B14F-4D97-AF65-F5344CB8AC3E}">
        <p14:creationId xmlns:p14="http://schemas.microsoft.com/office/powerpoint/2010/main" val="309871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2E47-A15F-1245-221D-5588435FC456}"/>
              </a:ext>
            </a:extLst>
          </p:cNvPr>
          <p:cNvSpPr>
            <a:spLocks noGrp="1"/>
          </p:cNvSpPr>
          <p:nvPr>
            <p:ph type="title"/>
          </p:nvPr>
        </p:nvSpPr>
        <p:spPr/>
        <p:txBody>
          <a:bodyPr/>
          <a:lstStyle/>
          <a:p>
            <a:r>
              <a:rPr lang="en-US" dirty="0">
                <a:solidFill>
                  <a:srgbClr val="FF0000"/>
                </a:solidFill>
              </a:rPr>
              <a:t>Benefits of measuring scope 3 emissions</a:t>
            </a:r>
          </a:p>
        </p:txBody>
      </p:sp>
      <p:sp>
        <p:nvSpPr>
          <p:cNvPr id="3" name="Content Placeholder 2">
            <a:extLst>
              <a:ext uri="{FF2B5EF4-FFF2-40B4-BE49-F238E27FC236}">
                <a16:creationId xmlns:a16="http://schemas.microsoft.com/office/drawing/2014/main" id="{5648D66F-C93F-3F73-E36C-64B7EC0A6B8B}"/>
              </a:ext>
            </a:extLst>
          </p:cNvPr>
          <p:cNvSpPr>
            <a:spLocks noGrp="1"/>
          </p:cNvSpPr>
          <p:nvPr>
            <p:ph idx="1"/>
          </p:nvPr>
        </p:nvSpPr>
        <p:spPr/>
        <p:txBody>
          <a:bodyPr>
            <a:normAutofit fontScale="32500" lnSpcReduction="20000"/>
          </a:bodyPr>
          <a:lstStyle/>
          <a:p>
            <a:pPr algn="just">
              <a:spcAft>
                <a:spcPts val="1500"/>
              </a:spcAft>
              <a:buNone/>
            </a:pPr>
            <a:r>
              <a:rPr lang="en-IN" sz="4300" i="0" dirty="0">
                <a:solidFill>
                  <a:srgbClr val="64686D"/>
                </a:solidFill>
                <a:effectLst/>
                <a:latin typeface="OpenSansRegular"/>
              </a:rPr>
              <a:t>Measuring and managing scope 3 emissions provides several advantages. </a:t>
            </a:r>
          </a:p>
          <a:p>
            <a:pPr algn="just">
              <a:spcAft>
                <a:spcPts val="1500"/>
              </a:spcAft>
              <a:buNone/>
            </a:pPr>
            <a:r>
              <a:rPr lang="en-IN" sz="4300" i="0" dirty="0">
                <a:solidFill>
                  <a:srgbClr val="FF0000"/>
                </a:solidFill>
                <a:effectLst/>
                <a:latin typeface="OpenSansRegular"/>
              </a:rPr>
              <a:t>It allows organisations to identify emission hotspots and prioritise reduction strategies, improve sustainability across the supply chain, and make more informed procurement and product development decisions.</a:t>
            </a:r>
          </a:p>
          <a:p>
            <a:pPr algn="just">
              <a:spcAft>
                <a:spcPts val="1500"/>
              </a:spcAft>
              <a:buNone/>
            </a:pPr>
            <a:r>
              <a:rPr lang="en-IN" sz="4300" i="0" dirty="0">
                <a:solidFill>
                  <a:srgbClr val="64686D"/>
                </a:solidFill>
                <a:effectLst/>
                <a:latin typeface="OpenSansRegular"/>
              </a:rPr>
              <a:t> It enables companies to innovate and develop more sustainable products, engage employees in emission reduction efforts, and contribute meaningfully to national and global efforts to combat climate change.</a:t>
            </a:r>
          </a:p>
          <a:p>
            <a:pPr marL="0" indent="0" algn="just">
              <a:spcAft>
                <a:spcPts val="1500"/>
              </a:spcAft>
              <a:buNone/>
            </a:pPr>
            <a:r>
              <a:rPr lang="en-IN" sz="4300" i="0" dirty="0">
                <a:solidFill>
                  <a:srgbClr val="00B050"/>
                </a:solidFill>
                <a:effectLst/>
                <a:latin typeface="OpenSansRegular"/>
              </a:rPr>
              <a:t>While emissions in scopes 1 and 2 are critical, emissions in Scope 3 offer a broader perspective on an organisation’s environmental impact. They present both a challenge and an opportunity for businesses to lead in the transition to a low-carbon economy. Organisations that effectively measure and manage their scope 3 emissions can gain a competitive edge, enhance their reputation, and play a pivotal role in the global effort to reduce greenhouse gas emissions and mitigate climate change.</a:t>
            </a:r>
          </a:p>
          <a:p>
            <a:endParaRPr lang="en-US" dirty="0"/>
          </a:p>
        </p:txBody>
      </p:sp>
    </p:spTree>
    <p:extLst>
      <p:ext uri="{BB962C8B-B14F-4D97-AF65-F5344CB8AC3E}">
        <p14:creationId xmlns:p14="http://schemas.microsoft.com/office/powerpoint/2010/main" val="191094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BC2C-DF4E-3AA4-CB1F-868E6FCD4EE9}"/>
              </a:ext>
            </a:extLst>
          </p:cNvPr>
          <p:cNvSpPr>
            <a:spLocks noGrp="1"/>
          </p:cNvSpPr>
          <p:nvPr>
            <p:ph type="title"/>
          </p:nvPr>
        </p:nvSpPr>
        <p:spPr/>
        <p:txBody>
          <a:bodyPr/>
          <a:lstStyle/>
          <a:p>
            <a:r>
              <a:rPr lang="en-IN" dirty="0">
                <a:solidFill>
                  <a:srgbClr val="FF0000"/>
                </a:solidFill>
              </a:rPr>
              <a:t>Challenges and Future Outlook</a:t>
            </a:r>
            <a:br>
              <a:rPr lang="en-IN"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DF875136-A19E-C0E6-19E5-568185F6781B}"/>
              </a:ext>
            </a:extLst>
          </p:cNvPr>
          <p:cNvSpPr>
            <a:spLocks noGrp="1"/>
          </p:cNvSpPr>
          <p:nvPr>
            <p:ph idx="1"/>
          </p:nvPr>
        </p:nvSpPr>
        <p:spPr/>
        <p:txBody>
          <a:bodyPr>
            <a:normAutofit fontScale="85000" lnSpcReduction="10000"/>
          </a:bodyPr>
          <a:lstStyle/>
          <a:p>
            <a:pPr algn="just">
              <a:buFont typeface="Arial" panose="020B0604020202020204" pitchFamily="34" charset="0"/>
              <a:buChar char="•"/>
            </a:pPr>
            <a:r>
              <a:rPr lang="en-IN" sz="2400" dirty="0"/>
              <a:t>Data availability and quality remain significant obstacles.</a:t>
            </a:r>
          </a:p>
          <a:p>
            <a:pPr algn="just">
              <a:buFont typeface="Arial" panose="020B0604020202020204" pitchFamily="34" charset="0"/>
              <a:buChar char="•"/>
            </a:pPr>
            <a:endParaRPr lang="en-IN" sz="2400" dirty="0"/>
          </a:p>
          <a:p>
            <a:pPr algn="just">
              <a:buFont typeface="Arial" panose="020B0604020202020204" pitchFamily="34" charset="0"/>
              <a:buChar char="•"/>
            </a:pPr>
            <a:r>
              <a:rPr lang="en-IN" sz="2400" dirty="0">
                <a:solidFill>
                  <a:srgbClr val="FF0000"/>
                </a:solidFill>
              </a:rPr>
              <a:t>Methodologies need to be standardised for comparability across institutions.</a:t>
            </a:r>
          </a:p>
          <a:p>
            <a:pPr algn="just">
              <a:buFont typeface="Arial" panose="020B0604020202020204" pitchFamily="34" charset="0"/>
              <a:buChar char="•"/>
            </a:pPr>
            <a:endParaRPr lang="en-IN" sz="2400" dirty="0"/>
          </a:p>
          <a:p>
            <a:pPr algn="just">
              <a:buFont typeface="Arial" panose="020B0604020202020204" pitchFamily="34" charset="0"/>
              <a:buChar char="•"/>
            </a:pPr>
            <a:r>
              <a:rPr lang="en-IN" sz="2400" dirty="0"/>
              <a:t>The development of more sophisticated tools and data is ongoing.</a:t>
            </a:r>
          </a:p>
          <a:p>
            <a:pPr marL="0" indent="0" algn="just">
              <a:buNone/>
            </a:pPr>
            <a:endParaRPr lang="en-IN" sz="2400" dirty="0"/>
          </a:p>
          <a:p>
            <a:pPr algn="just">
              <a:buFont typeface="Arial" panose="020B0604020202020204" pitchFamily="34" charset="0"/>
              <a:buChar char="•"/>
            </a:pPr>
            <a:r>
              <a:rPr lang="en-IN" sz="2400" dirty="0">
                <a:solidFill>
                  <a:srgbClr val="FF0000"/>
                </a:solidFill>
              </a:rPr>
              <a:t>Addressing financed emissions is crucial for mitigating climate change and financial risk</a:t>
            </a:r>
            <a:r>
              <a:rPr lang="en-IN" dirty="0">
                <a:solidFill>
                  <a:srgbClr val="FF0000"/>
                </a:solidFill>
              </a:rPr>
              <a:t>.</a:t>
            </a:r>
          </a:p>
          <a:p>
            <a:endParaRPr lang="en-US" dirty="0"/>
          </a:p>
        </p:txBody>
      </p:sp>
    </p:spTree>
    <p:extLst>
      <p:ext uri="{BB962C8B-B14F-4D97-AF65-F5344CB8AC3E}">
        <p14:creationId xmlns:p14="http://schemas.microsoft.com/office/powerpoint/2010/main" val="38071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4EE-B570-C7BB-6AD1-50AA48B88BEA}"/>
              </a:ext>
            </a:extLst>
          </p:cNvPr>
          <p:cNvSpPr>
            <a:spLocks noGrp="1"/>
          </p:cNvSpPr>
          <p:nvPr>
            <p:ph type="title"/>
          </p:nvPr>
        </p:nvSpPr>
        <p:spPr/>
        <p:txBody>
          <a:bodyPr>
            <a:normAutofit/>
          </a:bodyPr>
          <a:lstStyle/>
          <a:p>
            <a:r>
              <a:rPr lang="en-IN" i="0" dirty="0">
                <a:solidFill>
                  <a:srgbClr val="FF0000"/>
                </a:solidFill>
                <a:effectLst/>
                <a:latin typeface="Lato" panose="020F0502020204030203" pitchFamily="34" charset="0"/>
              </a:rPr>
              <a:t>Strategies for Scope 3 Reduction</a:t>
            </a:r>
            <a:br>
              <a:rPr lang="en-IN" i="0" dirty="0">
                <a:solidFill>
                  <a:srgbClr val="FF0000"/>
                </a:solidFill>
                <a:effectLst/>
                <a:latin typeface="Lato" panose="020F0502020204030203" pitchFamily="34" charset="0"/>
              </a:rPr>
            </a:br>
            <a:endParaRPr lang="en-US" dirty="0">
              <a:solidFill>
                <a:srgbClr val="FF0000"/>
              </a:solidFill>
            </a:endParaRPr>
          </a:p>
        </p:txBody>
      </p:sp>
      <p:sp>
        <p:nvSpPr>
          <p:cNvPr id="3" name="Content Placeholder 2">
            <a:extLst>
              <a:ext uri="{FF2B5EF4-FFF2-40B4-BE49-F238E27FC236}">
                <a16:creationId xmlns:a16="http://schemas.microsoft.com/office/drawing/2014/main" id="{DE6DB794-4F69-5C90-B783-6CDE279098EE}"/>
              </a:ext>
            </a:extLst>
          </p:cNvPr>
          <p:cNvSpPr>
            <a:spLocks noGrp="1"/>
          </p:cNvSpPr>
          <p:nvPr>
            <p:ph idx="1"/>
          </p:nvPr>
        </p:nvSpPr>
        <p:spPr/>
        <p:txBody>
          <a:bodyPr>
            <a:normAutofit fontScale="92500" lnSpcReduction="20000"/>
          </a:bodyPr>
          <a:lstStyle/>
          <a:p>
            <a:pPr algn="l">
              <a:spcAft>
                <a:spcPts val="1500"/>
              </a:spcAft>
              <a:buNone/>
            </a:pPr>
            <a:r>
              <a:rPr lang="en-IN" b="0" i="0" dirty="0">
                <a:solidFill>
                  <a:srgbClr val="64686D"/>
                </a:solidFill>
                <a:effectLst/>
                <a:latin typeface="OpenSansRegular"/>
              </a:rPr>
              <a:t>Scope 3 emissions in </a:t>
            </a:r>
            <a:r>
              <a:rPr lang="en-IN" b="1" i="0" dirty="0">
                <a:solidFill>
                  <a:srgbClr val="64686D"/>
                </a:solidFill>
                <a:effectLst/>
                <a:latin typeface="OpenSansRegular"/>
              </a:rPr>
              <a:t>banking</a:t>
            </a:r>
            <a:r>
              <a:rPr lang="en-IN" b="0" i="0" dirty="0">
                <a:solidFill>
                  <a:srgbClr val="64686D"/>
                </a:solidFill>
                <a:effectLst/>
                <a:latin typeface="OpenSansRegular"/>
              </a:rPr>
              <a:t> primarily come from </a:t>
            </a:r>
            <a:r>
              <a:rPr lang="en-IN" b="1" i="0" dirty="0">
                <a:solidFill>
                  <a:srgbClr val="64686D"/>
                </a:solidFill>
                <a:effectLst/>
                <a:latin typeface="OpenSansRegular"/>
              </a:rPr>
              <a:t>financed emissions</a:t>
            </a:r>
            <a:r>
              <a:rPr lang="en-IN" b="0" i="0" dirty="0">
                <a:solidFill>
                  <a:srgbClr val="64686D"/>
                </a:solidFill>
                <a:effectLst/>
                <a:latin typeface="OpenSansRegular"/>
              </a:rPr>
              <a:t> (loans, investments) and </a:t>
            </a:r>
            <a:r>
              <a:rPr lang="en-IN" b="1" i="0" dirty="0">
                <a:solidFill>
                  <a:srgbClr val="64686D"/>
                </a:solidFill>
                <a:effectLst/>
                <a:latin typeface="OpenSansRegular"/>
              </a:rPr>
              <a:t>operational supply chains</a:t>
            </a:r>
            <a:r>
              <a:rPr lang="en-IN" b="0" i="0" dirty="0">
                <a:solidFill>
                  <a:srgbClr val="64686D"/>
                </a:solidFill>
                <a:effectLst/>
                <a:latin typeface="OpenSansRegular"/>
              </a:rPr>
              <a:t> (procurement, employee travel).</a:t>
            </a:r>
          </a:p>
          <a:p>
            <a:pPr algn="l">
              <a:buNone/>
            </a:pPr>
            <a:r>
              <a:rPr lang="en-IN" b="1" i="0" dirty="0">
                <a:solidFill>
                  <a:srgbClr val="00B050"/>
                </a:solidFill>
                <a:effectLst/>
                <a:latin typeface="Lato" panose="020F0502020204030203" pitchFamily="34" charset="0"/>
              </a:rPr>
              <a:t>A. Financing &amp; Investment Emission Reduction</a:t>
            </a:r>
          </a:p>
          <a:p>
            <a:pPr algn="just">
              <a:buFont typeface="Arial" panose="020B0604020202020204" pitchFamily="34" charset="0"/>
              <a:buChar char="•"/>
            </a:pPr>
            <a:r>
              <a:rPr lang="en-IN" b="1" i="0" dirty="0">
                <a:solidFill>
                  <a:srgbClr val="FF0000"/>
                </a:solidFill>
                <a:effectLst/>
                <a:latin typeface="OpenSansRegular"/>
              </a:rPr>
              <a:t>Align lending with Net Zero</a:t>
            </a:r>
            <a:r>
              <a:rPr lang="en-IN" b="0" i="0" dirty="0">
                <a:solidFill>
                  <a:srgbClr val="FF0000"/>
                </a:solidFill>
                <a:effectLst/>
                <a:latin typeface="OpenSansRegular"/>
              </a:rPr>
              <a:t> →</a:t>
            </a:r>
            <a:r>
              <a:rPr lang="en-IN" b="0" i="0" dirty="0">
                <a:solidFill>
                  <a:srgbClr val="64686D"/>
                </a:solidFill>
                <a:effectLst/>
                <a:latin typeface="OpenSansRegular"/>
              </a:rPr>
              <a:t> Prioritise financing low-carbon industries.</a:t>
            </a:r>
          </a:p>
          <a:p>
            <a:pPr algn="just">
              <a:buFont typeface="Arial" panose="020B0604020202020204" pitchFamily="34" charset="0"/>
              <a:buChar char="•"/>
            </a:pPr>
            <a:r>
              <a:rPr lang="en-IN" b="1" i="0" dirty="0">
                <a:solidFill>
                  <a:srgbClr val="FF0000"/>
                </a:solidFill>
                <a:effectLst/>
                <a:latin typeface="OpenSansRegular"/>
              </a:rPr>
              <a:t>Sustainable finance products</a:t>
            </a:r>
            <a:r>
              <a:rPr lang="en-IN" b="0" i="0" dirty="0">
                <a:solidFill>
                  <a:srgbClr val="FF0000"/>
                </a:solidFill>
                <a:effectLst/>
                <a:latin typeface="OpenSansRegular"/>
              </a:rPr>
              <a:t> </a:t>
            </a:r>
            <a:r>
              <a:rPr lang="en-IN" b="0" i="0" dirty="0">
                <a:solidFill>
                  <a:srgbClr val="64686D"/>
                </a:solidFill>
                <a:effectLst/>
                <a:latin typeface="OpenSansRegular"/>
              </a:rPr>
              <a:t>→ Green bonds, sustainability-linked loans, and ESG-focused investments.</a:t>
            </a:r>
          </a:p>
          <a:p>
            <a:pPr algn="just">
              <a:buFont typeface="Arial" panose="020B0604020202020204" pitchFamily="34" charset="0"/>
              <a:buChar char="•"/>
            </a:pPr>
            <a:r>
              <a:rPr lang="en-IN" b="1" i="0" dirty="0">
                <a:solidFill>
                  <a:srgbClr val="FF0000"/>
                </a:solidFill>
                <a:effectLst/>
                <a:latin typeface="OpenSansRegular"/>
              </a:rPr>
              <a:t>Divest from high-carbon sectors</a:t>
            </a:r>
            <a:r>
              <a:rPr lang="en-IN" b="0" i="0" dirty="0">
                <a:solidFill>
                  <a:srgbClr val="FF0000"/>
                </a:solidFill>
                <a:effectLst/>
                <a:latin typeface="OpenSansRegular"/>
              </a:rPr>
              <a:t> </a:t>
            </a:r>
            <a:r>
              <a:rPr lang="en-IN" b="0" i="0" dirty="0">
                <a:solidFill>
                  <a:srgbClr val="64686D"/>
                </a:solidFill>
                <a:effectLst/>
                <a:latin typeface="OpenSansRegular"/>
              </a:rPr>
              <a:t>→ Reduce exposure to coal, oil, and gas projects.</a:t>
            </a:r>
          </a:p>
          <a:p>
            <a:pPr algn="just">
              <a:buFont typeface="Arial" panose="020B0604020202020204" pitchFamily="34" charset="0"/>
              <a:buChar char="•"/>
            </a:pPr>
            <a:r>
              <a:rPr lang="en-IN" b="1" i="0" dirty="0">
                <a:solidFill>
                  <a:srgbClr val="FF0000"/>
                </a:solidFill>
                <a:effectLst/>
                <a:latin typeface="OpenSansRegular"/>
              </a:rPr>
              <a:t>Engage clients in transition</a:t>
            </a:r>
            <a:r>
              <a:rPr lang="en-IN" b="0" i="0" dirty="0">
                <a:solidFill>
                  <a:srgbClr val="FF0000"/>
                </a:solidFill>
                <a:effectLst/>
                <a:latin typeface="OpenSansRegular"/>
              </a:rPr>
              <a:t> </a:t>
            </a:r>
            <a:r>
              <a:rPr lang="en-IN" b="0" i="0" dirty="0">
                <a:solidFill>
                  <a:srgbClr val="64686D"/>
                </a:solidFill>
                <a:effectLst/>
                <a:latin typeface="OpenSansRegular"/>
              </a:rPr>
              <a:t>→ Work with corporate clients to set emission reduction goals.</a:t>
            </a:r>
          </a:p>
          <a:p>
            <a:endParaRPr lang="en-US" dirty="0"/>
          </a:p>
        </p:txBody>
      </p:sp>
    </p:spTree>
    <p:extLst>
      <p:ext uri="{BB962C8B-B14F-4D97-AF65-F5344CB8AC3E}">
        <p14:creationId xmlns:p14="http://schemas.microsoft.com/office/powerpoint/2010/main" val="283712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15A1-1897-2D63-E55C-C43CA0AAC88C}"/>
              </a:ext>
            </a:extLst>
          </p:cNvPr>
          <p:cNvSpPr>
            <a:spLocks noGrp="1"/>
          </p:cNvSpPr>
          <p:nvPr>
            <p:ph type="title"/>
          </p:nvPr>
        </p:nvSpPr>
        <p:spPr/>
        <p:txBody>
          <a:bodyPr/>
          <a:lstStyle/>
          <a:p>
            <a:r>
              <a:rPr lang="en-US" dirty="0">
                <a:solidFill>
                  <a:srgbClr val="FF0000"/>
                </a:solidFill>
              </a:rPr>
              <a:t>Innovative  strategies </a:t>
            </a:r>
          </a:p>
        </p:txBody>
      </p:sp>
      <p:sp>
        <p:nvSpPr>
          <p:cNvPr id="3" name="Content Placeholder 2">
            <a:extLst>
              <a:ext uri="{FF2B5EF4-FFF2-40B4-BE49-F238E27FC236}">
                <a16:creationId xmlns:a16="http://schemas.microsoft.com/office/drawing/2014/main" id="{87B866BD-7414-3F70-3C55-95EF6554AA72}"/>
              </a:ext>
            </a:extLst>
          </p:cNvPr>
          <p:cNvSpPr>
            <a:spLocks noGrp="1"/>
          </p:cNvSpPr>
          <p:nvPr>
            <p:ph idx="1"/>
          </p:nvPr>
        </p:nvSpPr>
        <p:spPr/>
        <p:txBody>
          <a:bodyPr>
            <a:normAutofit fontScale="85000" lnSpcReduction="10000"/>
          </a:bodyPr>
          <a:lstStyle/>
          <a:p>
            <a:pPr algn="l">
              <a:buNone/>
            </a:pPr>
            <a:r>
              <a:rPr lang="en-IN" b="1" i="0" dirty="0">
                <a:solidFill>
                  <a:srgbClr val="64686D"/>
                </a:solidFill>
                <a:effectLst/>
                <a:latin typeface="Lato" panose="020F0502020204030203" pitchFamily="34" charset="0"/>
              </a:rPr>
              <a:t>B. </a:t>
            </a:r>
            <a:r>
              <a:rPr lang="en-IN" b="1" i="0" dirty="0">
                <a:solidFill>
                  <a:srgbClr val="00B050"/>
                </a:solidFill>
                <a:effectLst/>
                <a:latin typeface="Lato" panose="020F0502020204030203" pitchFamily="34" charset="0"/>
              </a:rPr>
              <a:t>Sustainable Procurement &amp; Operations</a:t>
            </a:r>
          </a:p>
          <a:p>
            <a:pPr algn="just">
              <a:buFont typeface="Arial" panose="020B0604020202020204" pitchFamily="34" charset="0"/>
              <a:buChar char="•"/>
            </a:pPr>
            <a:r>
              <a:rPr lang="en-IN" b="1" i="0" dirty="0">
                <a:solidFill>
                  <a:srgbClr val="FF0000"/>
                </a:solidFill>
                <a:effectLst/>
                <a:latin typeface="OpenSansRegular"/>
              </a:rPr>
              <a:t>Greener supply chain policies</a:t>
            </a:r>
            <a:r>
              <a:rPr lang="en-IN" b="0" i="0" dirty="0">
                <a:solidFill>
                  <a:srgbClr val="FF0000"/>
                </a:solidFill>
                <a:effectLst/>
                <a:latin typeface="OpenSansRegular"/>
              </a:rPr>
              <a:t> </a:t>
            </a:r>
            <a:r>
              <a:rPr lang="en-IN" b="0" i="0" dirty="0">
                <a:solidFill>
                  <a:srgbClr val="64686D"/>
                </a:solidFill>
                <a:effectLst/>
                <a:latin typeface="OpenSansRegular"/>
              </a:rPr>
              <a:t>→ Source from low-emission vendors.</a:t>
            </a:r>
          </a:p>
          <a:p>
            <a:pPr algn="just">
              <a:buFont typeface="Arial" panose="020B0604020202020204" pitchFamily="34" charset="0"/>
              <a:buChar char="•"/>
            </a:pPr>
            <a:r>
              <a:rPr lang="en-IN" b="1" i="0" dirty="0">
                <a:solidFill>
                  <a:srgbClr val="FF0000"/>
                </a:solidFill>
                <a:effectLst/>
                <a:latin typeface="OpenSansRegular"/>
              </a:rPr>
              <a:t>Remote work &amp; low-carbon commuting</a:t>
            </a:r>
            <a:r>
              <a:rPr lang="en-IN" b="0" i="0" dirty="0">
                <a:solidFill>
                  <a:srgbClr val="FF0000"/>
                </a:solidFill>
                <a:effectLst/>
                <a:latin typeface="OpenSansRegular"/>
              </a:rPr>
              <a:t> </a:t>
            </a:r>
            <a:r>
              <a:rPr lang="en-IN" b="0" i="0" dirty="0">
                <a:solidFill>
                  <a:srgbClr val="64686D"/>
                </a:solidFill>
                <a:effectLst/>
                <a:latin typeface="OpenSansRegular"/>
              </a:rPr>
              <a:t>→ Reduce business travel, encourage EVs and public transport.</a:t>
            </a:r>
          </a:p>
          <a:p>
            <a:pPr algn="just">
              <a:buFont typeface="Arial" panose="020B0604020202020204" pitchFamily="34" charset="0"/>
              <a:buChar char="•"/>
            </a:pPr>
            <a:r>
              <a:rPr lang="en-IN" b="1" i="0" dirty="0">
                <a:solidFill>
                  <a:srgbClr val="FF0000"/>
                </a:solidFill>
                <a:effectLst/>
                <a:latin typeface="OpenSansRegular"/>
              </a:rPr>
              <a:t>Digital banking</a:t>
            </a:r>
            <a:r>
              <a:rPr lang="en-IN" b="0" i="0" dirty="0">
                <a:solidFill>
                  <a:srgbClr val="FF0000"/>
                </a:solidFill>
                <a:effectLst/>
                <a:latin typeface="OpenSansRegular"/>
              </a:rPr>
              <a:t> → </a:t>
            </a:r>
            <a:r>
              <a:rPr lang="en-IN" b="0" i="0" dirty="0">
                <a:solidFill>
                  <a:srgbClr val="64686D"/>
                </a:solidFill>
                <a:effectLst/>
                <a:latin typeface="OpenSansRegular"/>
              </a:rPr>
              <a:t>Reduce reliance on paper &amp; physical branches.</a:t>
            </a:r>
          </a:p>
          <a:p>
            <a:pPr algn="l">
              <a:buNone/>
            </a:pPr>
            <a:r>
              <a:rPr lang="en-IN" b="1" i="0" dirty="0">
                <a:solidFill>
                  <a:srgbClr val="64686D"/>
                </a:solidFill>
                <a:effectLst/>
                <a:latin typeface="Lato" panose="020F0502020204030203" pitchFamily="34" charset="0"/>
              </a:rPr>
              <a:t>C. </a:t>
            </a:r>
            <a:r>
              <a:rPr lang="en-IN" b="1" i="0" dirty="0">
                <a:solidFill>
                  <a:srgbClr val="00B050"/>
                </a:solidFill>
                <a:effectLst/>
                <a:latin typeface="Lato" panose="020F0502020204030203" pitchFamily="34" charset="0"/>
              </a:rPr>
              <a:t>Carbon Offsetting &amp; Reporting</a:t>
            </a:r>
          </a:p>
          <a:p>
            <a:pPr algn="l">
              <a:buFont typeface="Arial" panose="020B0604020202020204" pitchFamily="34" charset="0"/>
              <a:buChar char="•"/>
            </a:pPr>
            <a:r>
              <a:rPr lang="en-IN" b="1" i="0" dirty="0">
                <a:solidFill>
                  <a:srgbClr val="FF0000"/>
                </a:solidFill>
                <a:effectLst/>
                <a:latin typeface="OpenSansRegular"/>
              </a:rPr>
              <a:t>Adopt industry frameworks</a:t>
            </a:r>
            <a:r>
              <a:rPr lang="en-IN" b="0" i="0" dirty="0">
                <a:solidFill>
                  <a:srgbClr val="FF0000"/>
                </a:solidFill>
                <a:effectLst/>
                <a:latin typeface="OpenSansRegular"/>
              </a:rPr>
              <a:t> </a:t>
            </a:r>
            <a:r>
              <a:rPr lang="en-IN" b="0" i="0" dirty="0">
                <a:solidFill>
                  <a:srgbClr val="64686D"/>
                </a:solidFill>
                <a:effectLst/>
                <a:latin typeface="OpenSansRegular"/>
              </a:rPr>
              <a:t>→ Use PCAF (Partnership for Carbon Accounting Financials) for emissions tracking.</a:t>
            </a:r>
          </a:p>
          <a:p>
            <a:pPr algn="l">
              <a:buFont typeface="Arial" panose="020B0604020202020204" pitchFamily="34" charset="0"/>
              <a:buChar char="•"/>
            </a:pPr>
            <a:r>
              <a:rPr lang="en-IN" b="1" i="0" dirty="0">
                <a:solidFill>
                  <a:srgbClr val="FF0000"/>
                </a:solidFill>
                <a:effectLst/>
                <a:latin typeface="OpenSansRegular"/>
              </a:rPr>
              <a:t>Invest in carbon credits &amp; offsets</a:t>
            </a:r>
            <a:r>
              <a:rPr lang="en-IN" b="0" i="0" dirty="0">
                <a:solidFill>
                  <a:srgbClr val="FF0000"/>
                </a:solidFill>
                <a:effectLst/>
                <a:latin typeface="OpenSansRegular"/>
              </a:rPr>
              <a:t> </a:t>
            </a:r>
            <a:r>
              <a:rPr lang="en-IN" b="0" i="0" dirty="0">
                <a:solidFill>
                  <a:srgbClr val="64686D"/>
                </a:solidFill>
                <a:effectLst/>
                <a:latin typeface="OpenSansRegular"/>
              </a:rPr>
              <a:t>→ Support reforestation, carbon capture projects.</a:t>
            </a:r>
          </a:p>
          <a:p>
            <a:endParaRPr lang="en-US" dirty="0"/>
          </a:p>
        </p:txBody>
      </p:sp>
    </p:spTree>
    <p:extLst>
      <p:ext uri="{BB962C8B-B14F-4D97-AF65-F5344CB8AC3E}">
        <p14:creationId xmlns:p14="http://schemas.microsoft.com/office/powerpoint/2010/main" val="4155340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7E93-923F-AE8D-0BDE-0852776E15F9}"/>
              </a:ext>
            </a:extLst>
          </p:cNvPr>
          <p:cNvSpPr>
            <a:spLocks noGrp="1"/>
          </p:cNvSpPr>
          <p:nvPr>
            <p:ph type="title"/>
          </p:nvPr>
        </p:nvSpPr>
        <p:spPr/>
        <p:txBody>
          <a:bodyPr>
            <a:normAutofit fontScale="90000"/>
          </a:bodyPr>
          <a:lstStyle/>
          <a:p>
            <a:r>
              <a:rPr lang="en-US" sz="32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Understand The Current Position and Ambitions of customers.</a:t>
            </a:r>
            <a:br>
              <a:rPr lang="en-IN" sz="2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A0C2AFFA-7B66-9B95-2D7E-51F1B98E3827}"/>
              </a:ext>
            </a:extLst>
          </p:cNvPr>
          <p:cNvSpPr>
            <a:spLocks noGrp="1"/>
          </p:cNvSpPr>
          <p:nvPr>
            <p:ph idx="1"/>
          </p:nvPr>
        </p:nvSpPr>
        <p:spPr/>
        <p:txBody>
          <a:bodyPr>
            <a:normAutofit fontScale="85000" lnSpcReduction="10000"/>
          </a:bodyPr>
          <a:lstStyle/>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00B050"/>
                </a:solidFill>
                <a:effectLst/>
                <a:latin typeface="Helvetica" pitchFamily="2" charset="0"/>
                <a:ea typeface="Helvetica" pitchFamily="2" charset="0"/>
                <a:cs typeface="Helvetica" pitchFamily="2" charset="0"/>
              </a:rPr>
              <a:t>Initiate the Conversation</a:t>
            </a:r>
            <a:r>
              <a:rPr lang="en-US" sz="1600" u="none" strike="noStrike" kern="0" spc="0" dirty="0">
                <a:ln>
                  <a:noFill/>
                </a:ln>
                <a:solidFill>
                  <a:srgbClr val="1B1C1D"/>
                </a:solidFill>
                <a:effectLst/>
                <a:latin typeface="Helvetica" pitchFamily="2" charset="0"/>
                <a:ea typeface="Helvetica" pitchFamily="2" charset="0"/>
                <a:cs typeface="Helvetica" pitchFamily="2" charset="0"/>
              </a:rPr>
              <a:t>: Don't jump straight into net zero. </a:t>
            </a:r>
            <a:r>
              <a:rPr lang="en-US" sz="1600" u="none" strike="noStrike" kern="0" spc="0" dirty="0">
                <a:ln>
                  <a:noFill/>
                </a:ln>
                <a:solidFill>
                  <a:srgbClr val="00B050"/>
                </a:solidFill>
                <a:effectLst/>
                <a:latin typeface="Helvetica" pitchFamily="2" charset="0"/>
                <a:ea typeface="Helvetica" pitchFamily="2" charset="0"/>
                <a:cs typeface="Helvetica" pitchFamily="2" charset="0"/>
              </a:rPr>
              <a:t>Start by understanding their business, current energy consumption, operational costs, and sustainability initiatives.</a:t>
            </a:r>
            <a:r>
              <a:rPr lang="en-US" sz="1600" u="none" strike="noStrike" kern="0" spc="0" dirty="0">
                <a:ln>
                  <a:noFill/>
                </a:ln>
                <a:solidFill>
                  <a:srgbClr val="1B1C1D"/>
                </a:solidFill>
                <a:effectLst/>
                <a:latin typeface="Helvetica" pitchFamily="2" charset="0"/>
                <a:ea typeface="Helvetica" pitchFamily="2" charset="0"/>
                <a:cs typeface="Helvetica" pitchFamily="2" charset="0"/>
              </a:rPr>
              <a:t> Ask open-ended questions like:</a:t>
            </a:r>
            <a:endParaRPr lang="en-IN" sz="1600" u="none" strike="noStrike" kern="0" spc="0" dirty="0">
              <a:ln>
                <a:noFill/>
              </a:ln>
              <a:solidFill>
                <a:srgbClr val="000000"/>
              </a:solidFill>
              <a:effectLst/>
              <a:latin typeface="Helvetica" pitchFamily="2" charset="0"/>
              <a:ea typeface="Helvetica" pitchFamily="2" charset="0"/>
              <a:cs typeface="Helvetica" pitchFamily="2" charset="0"/>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"What are some of the biggest operational costs your business faces?"</a:t>
            </a:r>
            <a:endParaRPr lang="en-IN" sz="1600" u="none" strike="noStrike" kern="0" spc="0" dirty="0">
              <a:ln>
                <a:noFill/>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"Have you considered any measures to improve energy efficiency or reduce your environmental footprint?"</a:t>
            </a:r>
            <a:endParaRPr lang="en-IN" sz="16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"What are your long-term goals for the business?"</a:t>
            </a:r>
            <a:endParaRPr lang="en-IN" sz="1600" u="none" strike="noStrike" kern="0" spc="0" dirty="0">
              <a:ln>
                <a:noFill/>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"Are you seeing any pressure from stakeholders (customers, investors, regulators) regarding sustainability?"</a:t>
            </a:r>
            <a:endParaRPr lang="en-IN" sz="16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600" u="none" strike="noStrike" kern="0" spc="0" dirty="0">
                <a:ln>
                  <a:noFill/>
                </a:ln>
                <a:solidFill>
                  <a:srgbClr val="C00000"/>
                </a:solidFill>
                <a:effectLst/>
                <a:latin typeface="Helvetica" pitchFamily="2" charset="0"/>
                <a:ea typeface="Helvetica" pitchFamily="2" charset="0"/>
                <a:cs typeface="Helvetica" pitchFamily="2" charset="0"/>
              </a:rPr>
              <a:t>Assess Their Awareness: Gauge their understanding of climate risks and opportunities and the concept of net zero. Tailor your language and information accordingly. Some clients might be well-versed, while others might be new to the idea</a:t>
            </a:r>
            <a:r>
              <a:rPr lang="en-US" sz="1400" u="none" strike="noStrike" kern="0" spc="0" dirty="0">
                <a:ln>
                  <a:noFill/>
                </a:ln>
                <a:solidFill>
                  <a:srgbClr val="1B1C1D"/>
                </a:solidFill>
                <a:effectLst/>
                <a:latin typeface="Helvetica" pitchFamily="2" charset="0"/>
                <a:ea typeface="Helvetica" pitchFamily="2" charset="0"/>
                <a:cs typeface="Helvetica" pitchFamily="2" charset="0"/>
              </a:rPr>
              <a:t>.</a:t>
            </a:r>
            <a:endParaRPr lang="en-IN" sz="1200" u="none" strike="noStrike" kern="0" spc="0" dirty="0">
              <a:ln>
                <a:noFill/>
              </a:ln>
              <a:solidFill>
                <a:srgbClr val="000000"/>
              </a:solidFill>
              <a:effectLst/>
              <a:latin typeface="Helvetica" pitchFamily="2" charset="0"/>
              <a:ea typeface="Helvetica" pitchFamily="2" charset="0"/>
              <a:cs typeface="Helvetica" pitchFamily="2" charset="0"/>
            </a:endParaRPr>
          </a:p>
          <a:p>
            <a:endParaRPr lang="en-US" dirty="0"/>
          </a:p>
        </p:txBody>
      </p:sp>
    </p:spTree>
    <p:extLst>
      <p:ext uri="{BB962C8B-B14F-4D97-AF65-F5344CB8AC3E}">
        <p14:creationId xmlns:p14="http://schemas.microsoft.com/office/powerpoint/2010/main" val="18207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E5B-E95E-1FF9-8B02-0F3F6340A29D}"/>
              </a:ext>
            </a:extLst>
          </p:cNvPr>
          <p:cNvSpPr>
            <a:spLocks noGrp="1"/>
          </p:cNvSpPr>
          <p:nvPr>
            <p:ph type="title"/>
          </p:nvPr>
        </p:nvSpPr>
        <p:spPr/>
        <p:txBody>
          <a:bodyPr/>
          <a:lstStyle/>
          <a:p>
            <a:r>
              <a:rPr lang="en-US" sz="32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Educate and Highlight the Benefits</a:t>
            </a:r>
            <a:r>
              <a:rPr lang="en-US" sz="320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a:t>
            </a:r>
            <a:br>
              <a:rPr lang="en-IN" sz="2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06D49944-B4E6-12D1-631E-2DE531F3E93F}"/>
              </a:ext>
            </a:extLst>
          </p:cNvPr>
          <p:cNvSpPr>
            <a:spLocks noGrp="1"/>
          </p:cNvSpPr>
          <p:nvPr>
            <p:ph idx="1"/>
          </p:nvPr>
        </p:nvSpPr>
        <p:spPr/>
        <p:txBody>
          <a:bodyPr>
            <a:normAutofit/>
          </a:bodyPr>
          <a:lstStyle/>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Helvetica" pitchFamily="2" charset="0"/>
                <a:cs typeface="Helvetica" pitchFamily="2" charset="0"/>
              </a:rPr>
              <a:t>Frame Net Zero as an Opportunity, </a:t>
            </a: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Cost Savings</a:t>
            </a:r>
            <a:r>
              <a:rPr lang="en-US" sz="1400" kern="0" dirty="0">
                <a:solidFill>
                  <a:srgbClr val="00B050"/>
                </a:solidFill>
                <a:latin typeface="Helvetica" pitchFamily="2" charset="0"/>
                <a:ea typeface="Arial Unicode MS" panose="020B0604020202020204" pitchFamily="34" charset="-128"/>
                <a:cs typeface="Arial Unicode MS" panose="020B0604020202020204" pitchFamily="34" charset="-128"/>
              </a:rPr>
              <a:t> regarding </a:t>
            </a: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Reduced energy consumption, waste management costs, and potential carbon taxes.</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Helvetica" pitchFamily="2" charset="0"/>
                <a:cs typeface="Helvetica" pitchFamily="2" charset="0"/>
              </a:rPr>
              <a:t>Share Relevant Information: </a:t>
            </a:r>
            <a:r>
              <a:rPr lang="en-US" sz="1400" u="none" strike="noStrike" kern="0" spc="0" dirty="0">
                <a:ln>
                  <a:noFill/>
                </a:ln>
                <a:solidFill>
                  <a:srgbClr val="FF0000"/>
                </a:solidFill>
                <a:effectLst/>
                <a:latin typeface="Helvetica" pitchFamily="2" charset="0"/>
                <a:ea typeface="Helvetica" pitchFamily="2" charset="0"/>
                <a:cs typeface="Helvetica" pitchFamily="2" charset="0"/>
              </a:rPr>
              <a:t>Provide </a:t>
            </a:r>
            <a:r>
              <a:rPr lang="en-US" sz="1400" kern="0" dirty="0">
                <a:solidFill>
                  <a:srgbClr val="FF0000"/>
                </a:solidFill>
                <a:latin typeface="Helvetica" pitchFamily="2" charset="0"/>
                <a:ea typeface="Helvetica" pitchFamily="2" charset="0"/>
                <a:cs typeface="Helvetica" pitchFamily="2" charset="0"/>
              </a:rPr>
              <a:t>customers</a:t>
            </a:r>
            <a:r>
              <a:rPr lang="en-US" sz="1400" u="none" strike="noStrike" kern="0" spc="0" dirty="0">
                <a:ln>
                  <a:noFill/>
                </a:ln>
                <a:solidFill>
                  <a:srgbClr val="FF0000"/>
                </a:solidFill>
                <a:effectLst/>
                <a:latin typeface="Helvetica" pitchFamily="2" charset="0"/>
                <a:ea typeface="Helvetica" pitchFamily="2" charset="0"/>
                <a:cs typeface="Helvetica" pitchFamily="2" charset="0"/>
              </a:rPr>
              <a:t> with easily digestible information on</a:t>
            </a:r>
            <a:r>
              <a:rPr lang="en-US" sz="1400" u="none" strike="noStrike" kern="0" spc="0" dirty="0">
                <a:ln>
                  <a:noFill/>
                </a:ln>
                <a:solidFill>
                  <a:srgbClr val="1B1C1D"/>
                </a:solidFill>
                <a:effectLst/>
                <a:latin typeface="Helvetica" pitchFamily="2" charset="0"/>
                <a:ea typeface="Helvetica" pitchFamily="2" charset="0"/>
                <a:cs typeface="Helvetica" pitchFamily="2" charset="0"/>
              </a:rPr>
              <a:t>:</a:t>
            </a:r>
            <a:endParaRPr lang="en-IN" sz="1200" u="none" strike="noStrike" kern="0" spc="0" dirty="0">
              <a:ln>
                <a:noFill/>
              </a:ln>
              <a:solidFill>
                <a:srgbClr val="000000"/>
              </a:solidFill>
              <a:effectLst/>
              <a:latin typeface="Helvetica" pitchFamily="2" charset="0"/>
              <a:ea typeface="Helvetica" pitchFamily="2" charset="0"/>
              <a:cs typeface="Helvetica" pitchFamily="2" charset="0"/>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The concept of net zero and its relevance to their industry.</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Potential pathways to achieve net zero.</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Success stories of businesses in their sector that have embarked on this journey.</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Upcoming regulations and market trends related to sustainability.</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190992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DEFF-9E9A-F7DF-A2A3-21E5633340FA}"/>
              </a:ext>
            </a:extLst>
          </p:cNvPr>
          <p:cNvSpPr>
            <a:spLocks noGrp="1"/>
          </p:cNvSpPr>
          <p:nvPr>
            <p:ph type="title"/>
          </p:nvPr>
        </p:nvSpPr>
        <p:spPr/>
        <p:txBody>
          <a:bodyPr/>
          <a:lstStyle/>
          <a:p>
            <a:r>
              <a:rPr lang="en-US" sz="32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Offer Tailored Financial Solutions:</a:t>
            </a:r>
            <a:br>
              <a:rPr lang="en-IN" sz="2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8863C3D9-3015-03AA-D823-ABDACA82A1AA}"/>
              </a:ext>
            </a:extLst>
          </p:cNvPr>
          <p:cNvSpPr>
            <a:spLocks noGrp="1"/>
          </p:cNvSpPr>
          <p:nvPr>
            <p:ph idx="1"/>
          </p:nvPr>
        </p:nvSpPr>
        <p:spPr/>
        <p:txBody>
          <a:bodyPr>
            <a:normAutofit/>
          </a:bodyPr>
          <a:lstStyle/>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Helvetica" pitchFamily="2" charset="0"/>
                <a:cs typeface="Helvetica" pitchFamily="2" charset="0"/>
              </a:rPr>
              <a:t>Promote Green Loan Products</a:t>
            </a:r>
            <a:r>
              <a:rPr lang="en-US" sz="1400" u="none" strike="noStrike" kern="0" spc="0" dirty="0">
                <a:ln>
                  <a:noFill/>
                </a:ln>
                <a:solidFill>
                  <a:srgbClr val="1B1C1D"/>
                </a:solidFill>
                <a:effectLst/>
                <a:latin typeface="Helvetica" pitchFamily="2" charset="0"/>
                <a:ea typeface="Helvetica" pitchFamily="2" charset="0"/>
                <a:cs typeface="Helvetica" pitchFamily="2" charset="0"/>
              </a:rPr>
              <a:t>: Actively present and explain loan products specifically designed to finance green projects, such as:</a:t>
            </a:r>
            <a:endParaRPr lang="en-IN" sz="1200" u="none" strike="noStrike" kern="0" spc="0" dirty="0">
              <a:ln>
                <a:noFill/>
              </a:ln>
              <a:solidFill>
                <a:srgbClr val="000000"/>
              </a:solidFill>
              <a:effectLst/>
              <a:latin typeface="Helvetica" pitchFamily="2" charset="0"/>
              <a:ea typeface="Helvetica" pitchFamily="2" charset="0"/>
              <a:cs typeface="Helvetica" pitchFamily="2" charset="0"/>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Renewable energy installations in solar,</a:t>
            </a:r>
            <a:r>
              <a:rPr lang="en-US" sz="1400" kern="0" dirty="0">
                <a:solidFill>
                  <a:srgbClr val="00B050"/>
                </a:solidFill>
                <a:latin typeface="Helvetica" pitchFamily="2" charset="0"/>
                <a:ea typeface="Arial Unicode MS" panose="020B0604020202020204" pitchFamily="34" charset="-128"/>
                <a:cs typeface="Arial Unicode MS" panose="020B0604020202020204" pitchFamily="34" charset="-128"/>
              </a:rPr>
              <a:t> </a:t>
            </a: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wind</a:t>
            </a:r>
            <a:r>
              <a:rPr lang="en-US" sz="1400" kern="0" dirty="0">
                <a:solidFill>
                  <a:srgbClr val="00B050"/>
                </a:solidFill>
                <a:latin typeface="Helvetica" pitchFamily="2" charset="0"/>
                <a:ea typeface="Arial Unicode MS" panose="020B0604020202020204" pitchFamily="34" charset="-128"/>
                <a:cs typeface="Arial Unicode MS" panose="020B0604020202020204" pitchFamily="34" charset="-128"/>
              </a:rPr>
              <a:t> &amp;waste.</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Energy efficiency upgrades include insulation, efficient lighting, and HVAC systems</a:t>
            </a: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Sustainable transportation through electric vehicles.</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Green building certifications.</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Sustainable agriculture practices.</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182834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9473-F590-74C5-66D6-652F863DA25A}"/>
              </a:ext>
            </a:extLst>
          </p:cNvPr>
          <p:cNvSpPr>
            <a:spLocks noGrp="1"/>
          </p:cNvSpPr>
          <p:nvPr>
            <p:ph type="title"/>
          </p:nvPr>
        </p:nvSpPr>
        <p:spPr/>
        <p:txBody>
          <a:bodyPr/>
          <a:lstStyle/>
          <a:p>
            <a:r>
              <a:rPr lang="en-US" dirty="0">
                <a:solidFill>
                  <a:srgbClr val="FF0000"/>
                </a:solidFill>
              </a:rPr>
              <a:t>Motivating customers for sustainable finance </a:t>
            </a:r>
          </a:p>
        </p:txBody>
      </p:sp>
      <p:sp>
        <p:nvSpPr>
          <p:cNvPr id="3" name="Content Placeholder 2">
            <a:extLst>
              <a:ext uri="{FF2B5EF4-FFF2-40B4-BE49-F238E27FC236}">
                <a16:creationId xmlns:a16="http://schemas.microsoft.com/office/drawing/2014/main" id="{B7162673-741F-5945-8DF8-2EA48110A6ED}"/>
              </a:ext>
            </a:extLst>
          </p:cNvPr>
          <p:cNvSpPr>
            <a:spLocks noGrp="1"/>
          </p:cNvSpPr>
          <p:nvPr>
            <p:ph idx="1"/>
          </p:nvPr>
        </p:nvSpPr>
        <p:spPr/>
        <p:txBody>
          <a:bodyPr>
            <a:normAutofit fontScale="92500" lnSpcReduction="10000"/>
          </a:bodyPr>
          <a:lstStyle/>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err="1">
                <a:ln>
                  <a:noFill/>
                </a:ln>
                <a:solidFill>
                  <a:srgbClr val="00B050"/>
                </a:solidFill>
                <a:effectLst/>
                <a:latin typeface="Helvetica" pitchFamily="2" charset="0"/>
                <a:ea typeface="Helvetica" pitchFamily="2" charset="0"/>
                <a:cs typeface="Helvetica" pitchFamily="2" charset="0"/>
              </a:rPr>
              <a:t>Emphasise</a:t>
            </a:r>
            <a:r>
              <a:rPr lang="en-US" sz="1400" u="none" strike="noStrike" kern="0" spc="0" dirty="0">
                <a:ln>
                  <a:noFill/>
                </a:ln>
                <a:solidFill>
                  <a:srgbClr val="00B050"/>
                </a:solidFill>
                <a:effectLst/>
                <a:latin typeface="Helvetica" pitchFamily="2" charset="0"/>
                <a:ea typeface="Helvetica" pitchFamily="2" charset="0"/>
                <a:cs typeface="Helvetica" pitchFamily="2" charset="0"/>
              </a:rPr>
              <a:t>  potential benefits associated with green loans:</a:t>
            </a:r>
            <a:endParaRPr lang="en-IN" sz="1200" u="none" strike="noStrike" kern="0" spc="0" dirty="0">
              <a:ln>
                <a:noFill/>
              </a:ln>
              <a:solidFill>
                <a:srgbClr val="00B050"/>
              </a:solidFill>
              <a:effectLst/>
              <a:latin typeface="Helvetica" pitchFamily="2" charset="0"/>
              <a:ea typeface="Helvetica" pitchFamily="2" charset="0"/>
              <a:cs typeface="Helvetica" pitchFamily="2" charset="0"/>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Lower interest rates.</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Extended repayment periods.</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Reduced fees.</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Subsidies or grants linked to green projects.</a:t>
            </a:r>
            <a:endParaRPr lang="en-IN" sz="1200" u="none" strike="noStrike" kern="0" spc="0" dirty="0">
              <a:ln>
                <a:noFill/>
              </a:ln>
              <a:solidFill>
                <a:srgbClr val="00B05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FF0000"/>
                </a:solidFill>
                <a:effectLst/>
                <a:latin typeface="Helvetica" pitchFamily="2" charset="0"/>
                <a:ea typeface="Helvetica" pitchFamily="2" charset="0"/>
                <a:cs typeface="Helvetica" pitchFamily="2" charset="0"/>
              </a:rPr>
              <a:t>Explore creative financing solutions that align with their net-zero goals, such as:</a:t>
            </a:r>
            <a:endParaRPr lang="en-IN" sz="1200" u="none" strike="noStrike" kern="0" spc="0" dirty="0">
              <a:ln>
                <a:noFill/>
              </a:ln>
              <a:solidFill>
                <a:srgbClr val="FF0000"/>
              </a:solidFill>
              <a:effectLst/>
              <a:latin typeface="Helvetica" pitchFamily="2" charset="0"/>
              <a:ea typeface="Helvetica" pitchFamily="2" charset="0"/>
              <a:cs typeface="Helvetica" pitchFamily="2" charset="0"/>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Performance-based loans where repayment is linked to energy savings.</a:t>
            </a:r>
            <a:endParaRPr lang="en-IN" sz="1200" u="none" strike="noStrike" kern="0" spc="0" dirty="0">
              <a:ln>
                <a:noFill/>
              </a:ln>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gn="just" fontAlgn="base">
              <a:lnSpc>
                <a:spcPct val="120000"/>
              </a:lnSpc>
              <a:spcBef>
                <a:spcPts val="800"/>
              </a:spcBef>
              <a:spcAft>
                <a:spcPts val="800"/>
              </a:spcAft>
              <a:buClr>
                <a:srgbClr val="1B1C1D"/>
              </a:buClr>
              <a:buFont typeface="Arial" panose="020B0604020202020204" pitchFamily="34" charset="0"/>
              <a:buChar char="◦"/>
            </a:pPr>
            <a:r>
              <a:rPr lang="en-US" sz="1400" u="none" strike="noStrike" kern="0" spc="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Sustainability-linked loans (SLLS) are loans with interest rates for achieving specific environmental targets.</a:t>
            </a:r>
            <a:endParaRPr lang="en-IN" sz="1200" u="none" strike="noStrike" kern="0" spc="0" dirty="0">
              <a:ln>
                <a:noFill/>
              </a:ln>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13682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75BD-E9D4-A7F2-E075-61E2AEA2D812}"/>
              </a:ext>
            </a:extLst>
          </p:cNvPr>
          <p:cNvSpPr>
            <a:spLocks noGrp="1"/>
          </p:cNvSpPr>
          <p:nvPr>
            <p:ph type="title"/>
          </p:nvPr>
        </p:nvSpPr>
        <p:spPr>
          <a:xfrm>
            <a:off x="1450429" y="804520"/>
            <a:ext cx="9604426" cy="498764"/>
          </a:xfrm>
        </p:spPr>
        <p:txBody>
          <a:bodyPr>
            <a:normAutofit fontScale="90000"/>
          </a:bodyPr>
          <a:lstStyle/>
          <a:p>
            <a:pPr algn="ctr"/>
            <a:r>
              <a:rPr lang="en-US" b="1" dirty="0">
                <a:solidFill>
                  <a:srgbClr val="FF0000"/>
                </a:solidFill>
              </a:rPr>
              <a:t>Agenda </a:t>
            </a:r>
          </a:p>
        </p:txBody>
      </p:sp>
      <p:sp>
        <p:nvSpPr>
          <p:cNvPr id="3" name="Content Placeholder 2">
            <a:extLst>
              <a:ext uri="{FF2B5EF4-FFF2-40B4-BE49-F238E27FC236}">
                <a16:creationId xmlns:a16="http://schemas.microsoft.com/office/drawing/2014/main" id="{16ACDB10-1FB2-792A-83FF-30F49ABE9A48}"/>
              </a:ext>
            </a:extLst>
          </p:cNvPr>
          <p:cNvSpPr>
            <a:spLocks noGrp="1"/>
          </p:cNvSpPr>
          <p:nvPr>
            <p:ph idx="1"/>
          </p:nvPr>
        </p:nvSpPr>
        <p:spPr>
          <a:xfrm>
            <a:off x="1355835" y="1891862"/>
            <a:ext cx="9699020" cy="4161619"/>
          </a:xfrm>
        </p:spPr>
        <p:txBody>
          <a:bodyPr>
            <a:normAutofit fontScale="25000" lnSpcReduction="20000"/>
          </a:bodyPr>
          <a:lstStyle/>
          <a:p>
            <a:pPr marL="457200" lvl="1" indent="0" algn="ctr">
              <a:lnSpc>
                <a:spcPct val="115000"/>
              </a:lnSpc>
              <a:spcAft>
                <a:spcPts val="800"/>
              </a:spcAft>
              <a:buSzPts val="1000"/>
              <a:buNone/>
              <a:tabLst>
                <a:tab pos="914400" algn="l"/>
              </a:tabLst>
            </a:pPr>
            <a:r>
              <a:rPr lang="en-US" sz="8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Scope 3 Emissions</a:t>
            </a:r>
          </a:p>
          <a:p>
            <a:pPr marL="457200" lvl="1" indent="0" algn="ctr">
              <a:lnSpc>
                <a:spcPct val="115000"/>
              </a:lnSpc>
              <a:spcAft>
                <a:spcPts val="800"/>
              </a:spcAft>
              <a:buSzPts val="1000"/>
              <a:buNone/>
              <a:tabLst>
                <a:tab pos="914400" algn="l"/>
              </a:tabLst>
            </a:pPr>
            <a:r>
              <a:rPr lang="en-US" sz="6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Effective Communication with Clients on Sustainability</a:t>
            </a:r>
          </a:p>
          <a:p>
            <a:pPr marL="457200" lvl="1" indent="0" algn="ctr">
              <a:lnSpc>
                <a:spcPct val="115000"/>
              </a:lnSpc>
              <a:spcAft>
                <a:spcPts val="800"/>
              </a:spcAft>
              <a:buSzPts val="1000"/>
              <a:buNone/>
              <a:tabLst>
                <a:tab pos="914400" algn="l"/>
              </a:tabLst>
            </a:pPr>
            <a:endParaRPr lang="en-US" sz="6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lgn="ctr">
              <a:lnSpc>
                <a:spcPct val="115000"/>
              </a:lnSpc>
              <a:spcAft>
                <a:spcPts val="800"/>
              </a:spcAft>
              <a:buSzPts val="1000"/>
              <a:buNone/>
              <a:tabLst>
                <a:tab pos="914400" algn="l"/>
              </a:tabLst>
            </a:pPr>
            <a:r>
              <a:rPr lang="en-US" sz="6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How to Build Rapport with Clients on Sustainability Topics</a:t>
            </a:r>
          </a:p>
          <a:p>
            <a:pPr marL="457200" lvl="1" indent="0" algn="ctr">
              <a:lnSpc>
                <a:spcPct val="115000"/>
              </a:lnSpc>
              <a:spcAft>
                <a:spcPts val="800"/>
              </a:spcAft>
              <a:buSzPts val="1000"/>
              <a:buNone/>
              <a:tabLst>
                <a:tab pos="914400" algn="l"/>
              </a:tabLst>
            </a:pPr>
            <a:r>
              <a:rPr lang="en-US" sz="6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Net-Zero Transition as a Business Opportunity</a:t>
            </a:r>
          </a:p>
          <a:p>
            <a:pPr marL="457200" lvl="1" indent="0" algn="ctr">
              <a:lnSpc>
                <a:spcPct val="115000"/>
              </a:lnSpc>
              <a:spcAft>
                <a:spcPts val="800"/>
              </a:spcAft>
              <a:buSzPts val="1000"/>
              <a:buNone/>
              <a:tabLst>
                <a:tab pos="914400" algn="l"/>
              </a:tabLst>
            </a:pPr>
            <a:r>
              <a:rPr lang="en-US" sz="6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(Cost Savings, Efficiency &amp; Market Access)</a:t>
            </a:r>
          </a:p>
          <a:p>
            <a:pPr marL="457200" lvl="1" indent="0" algn="ctr">
              <a:lnSpc>
                <a:spcPct val="115000"/>
              </a:lnSpc>
              <a:spcAft>
                <a:spcPts val="800"/>
              </a:spcAft>
              <a:buSzPts val="1000"/>
              <a:buNone/>
              <a:tabLst>
                <a:tab pos="914400" algn="l"/>
              </a:tabLst>
            </a:pPr>
            <a:endParaRPr lang="en-US" sz="6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lgn="ctr">
              <a:lnSpc>
                <a:spcPct val="115000"/>
              </a:lnSpc>
              <a:spcAft>
                <a:spcPts val="800"/>
              </a:spcAft>
              <a:buSzPts val="1000"/>
              <a:buNone/>
              <a:tabLst>
                <a:tab pos="914400" algn="l"/>
              </a:tabLst>
            </a:pPr>
            <a:r>
              <a:rPr lang="en-US" sz="6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Overcoming Client Doubts &amp; Resistance.</a:t>
            </a:r>
          </a:p>
          <a:p>
            <a:pPr marL="457200" lvl="1" indent="0" algn="ctr">
              <a:lnSpc>
                <a:spcPct val="115000"/>
              </a:lnSpc>
              <a:spcAft>
                <a:spcPts val="800"/>
              </a:spcAft>
              <a:buSzPts val="1000"/>
              <a:buNone/>
              <a:tabLst>
                <a:tab pos="914400" algn="l"/>
              </a:tabLst>
            </a:pPr>
            <a:r>
              <a:rPr lang="en-US" sz="6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Role-Playing Exercises</a:t>
            </a:r>
            <a:r>
              <a:rPr lang="en-US" sz="6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6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Engaging Clients in Discussions Around </a:t>
            </a:r>
          </a:p>
          <a:p>
            <a:pPr marL="457200" lvl="1" indent="0" algn="ctr">
              <a:lnSpc>
                <a:spcPct val="115000"/>
              </a:lnSpc>
              <a:spcAft>
                <a:spcPts val="800"/>
              </a:spcAft>
              <a:buSzPts val="1000"/>
              <a:buNone/>
              <a:tabLst>
                <a:tab pos="914400" algn="l"/>
              </a:tabLst>
            </a:pPr>
            <a:r>
              <a:rPr lang="en-US" sz="6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Sustainability Goals &amp; Finance Options.</a:t>
            </a:r>
          </a:p>
        </p:txBody>
      </p:sp>
    </p:spTree>
    <p:extLst>
      <p:ext uri="{BB962C8B-B14F-4D97-AF65-F5344CB8AC3E}">
        <p14:creationId xmlns:p14="http://schemas.microsoft.com/office/powerpoint/2010/main" val="113002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8FFD-2889-3AEA-AC80-F64A27178E6B}"/>
              </a:ext>
            </a:extLst>
          </p:cNvPr>
          <p:cNvSpPr>
            <a:spLocks noGrp="1"/>
          </p:cNvSpPr>
          <p:nvPr>
            <p:ph type="title"/>
          </p:nvPr>
        </p:nvSpPr>
        <p:spPr/>
        <p:txBody>
          <a:bodyPr/>
          <a:lstStyle/>
          <a:p>
            <a:r>
              <a:rPr lang="en-US" sz="32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Connect customers with Resources and Expertise</a:t>
            </a:r>
            <a:endParaRPr lang="en-US" dirty="0">
              <a:solidFill>
                <a:srgbClr val="FF0000"/>
              </a:solidFill>
            </a:endParaRPr>
          </a:p>
        </p:txBody>
      </p:sp>
      <p:sp>
        <p:nvSpPr>
          <p:cNvPr id="3" name="Content Placeholder 2">
            <a:extLst>
              <a:ext uri="{FF2B5EF4-FFF2-40B4-BE49-F238E27FC236}">
                <a16:creationId xmlns:a16="http://schemas.microsoft.com/office/drawing/2014/main" id="{FA9C7240-3615-D95B-7AFD-A2705CB85068}"/>
              </a:ext>
            </a:extLst>
          </p:cNvPr>
          <p:cNvSpPr>
            <a:spLocks noGrp="1"/>
          </p:cNvSpPr>
          <p:nvPr>
            <p:ph idx="1"/>
          </p:nvPr>
        </p:nvSpPr>
        <p:spPr/>
        <p:txBody>
          <a:bodyPr>
            <a:normAutofit lnSpcReduction="10000"/>
          </a:bodyPr>
          <a:lstStyle/>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Internal Partnerships</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a:t>
            </a:r>
            <a:r>
              <a:rPr lang="en-US" sz="1800" u="none" strike="noStrike" kern="0" spc="0" dirty="0">
                <a:ln>
                  <a:noFill/>
                </a:ln>
                <a:solidFill>
                  <a:srgbClr val="00B050"/>
                </a:solidFill>
                <a:effectLst/>
                <a:latin typeface="Helvetica" pitchFamily="2" charset="0"/>
                <a:ea typeface="Helvetica" pitchFamily="2" charset="0"/>
                <a:cs typeface="Helvetica" pitchFamily="2" charset="0"/>
              </a:rPr>
              <a:t>Collaborate with your bank's sustainability experts, ESG teams, or specialised departments to provide clients with comprehensive support.</a:t>
            </a:r>
          </a:p>
          <a:p>
            <a:pPr marL="0" lvl="0" indent="0" algn="just" fontAlgn="base">
              <a:lnSpc>
                <a:spcPct val="120000"/>
              </a:lnSpc>
              <a:spcBef>
                <a:spcPts val="800"/>
              </a:spcBef>
              <a:spcAft>
                <a:spcPts val="800"/>
              </a:spcAft>
              <a:buClr>
                <a:srgbClr val="1B1C1D"/>
              </a:buClr>
              <a:buNone/>
            </a:pP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External Networks</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a:t>
            </a:r>
            <a:r>
              <a:rPr lang="en-US" sz="1800" u="none" strike="noStrike" kern="0" spc="0" dirty="0">
                <a:ln>
                  <a:noFill/>
                </a:ln>
                <a:solidFill>
                  <a:srgbClr val="00B050"/>
                </a:solidFill>
                <a:effectLst/>
                <a:latin typeface="Helvetica" pitchFamily="2" charset="0"/>
                <a:ea typeface="Helvetica" pitchFamily="2" charset="0"/>
                <a:cs typeface="Helvetica" pitchFamily="2" charset="0"/>
              </a:rPr>
              <a:t>Connect clients with relevant consultants, technology providers, industry associations, and government agencies that can assist with their net-zero transition.</a:t>
            </a:r>
          </a:p>
          <a:p>
            <a:pPr marL="0" lvl="0" indent="0" algn="just" fontAlgn="base">
              <a:lnSpc>
                <a:spcPct val="120000"/>
              </a:lnSpc>
              <a:spcBef>
                <a:spcPts val="800"/>
              </a:spcBef>
              <a:spcAft>
                <a:spcPts val="800"/>
              </a:spcAft>
              <a:buClr>
                <a:srgbClr val="1B1C1D"/>
              </a:buClr>
              <a:buNone/>
            </a:pPr>
            <a:endParaRPr lang="en-IN" sz="1800" u="none" strike="noStrike" kern="0" spc="0" dirty="0">
              <a:ln>
                <a:noFill/>
              </a:ln>
              <a:solidFill>
                <a:srgbClr val="00B05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Workshops and Seminars</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a:t>
            </a:r>
            <a:r>
              <a:rPr lang="en-US" sz="1800" u="none" strike="noStrike" kern="0" spc="0" dirty="0" err="1">
                <a:ln>
                  <a:noFill/>
                </a:ln>
                <a:solidFill>
                  <a:srgbClr val="00B050"/>
                </a:solidFill>
                <a:effectLst/>
                <a:latin typeface="Helvetica" pitchFamily="2" charset="0"/>
                <a:ea typeface="Helvetica" pitchFamily="2" charset="0"/>
                <a:cs typeface="Helvetica" pitchFamily="2" charset="0"/>
              </a:rPr>
              <a:t>Organise</a:t>
            </a:r>
            <a:r>
              <a:rPr lang="en-US" sz="1800" u="none" strike="noStrike" kern="0" spc="0" dirty="0">
                <a:ln>
                  <a:noFill/>
                </a:ln>
                <a:solidFill>
                  <a:srgbClr val="00B050"/>
                </a:solidFill>
                <a:effectLst/>
                <a:latin typeface="Helvetica" pitchFamily="2" charset="0"/>
                <a:ea typeface="Helvetica" pitchFamily="2" charset="0"/>
                <a:cs typeface="Helvetica" pitchFamily="2" charset="0"/>
              </a:rPr>
              <a:t> or invite clients to educational events related to sustainability and financing options.</a:t>
            </a:r>
            <a:endParaRPr lang="en-IN" sz="1800" u="none" strike="noStrike" kern="0" spc="0" dirty="0">
              <a:ln>
                <a:noFill/>
              </a:ln>
              <a:solidFill>
                <a:srgbClr val="00B050"/>
              </a:solidFill>
              <a:effectLst/>
              <a:latin typeface="Helvetica" pitchFamily="2" charset="0"/>
              <a:ea typeface="Helvetica" pitchFamily="2" charset="0"/>
              <a:cs typeface="Helvetica" pitchFamily="2" charset="0"/>
            </a:endParaRPr>
          </a:p>
          <a:p>
            <a:endParaRPr lang="en-US" dirty="0"/>
          </a:p>
        </p:txBody>
      </p:sp>
    </p:spTree>
    <p:extLst>
      <p:ext uri="{BB962C8B-B14F-4D97-AF65-F5344CB8AC3E}">
        <p14:creationId xmlns:p14="http://schemas.microsoft.com/office/powerpoint/2010/main" val="25854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A9FF-8337-330B-D137-A8FD69BD216C}"/>
              </a:ext>
            </a:extLst>
          </p:cNvPr>
          <p:cNvSpPr>
            <a:spLocks noGrp="1"/>
          </p:cNvSpPr>
          <p:nvPr>
            <p:ph type="title"/>
          </p:nvPr>
        </p:nvSpPr>
        <p:spPr/>
        <p:txBody>
          <a:bodyPr>
            <a:normAutofit fontScale="90000"/>
          </a:bodyPr>
          <a:lstStyle/>
          <a:p>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How to Build Rapport with Clients on Sustainability Topics</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63FA084-E951-6EDB-9521-933D28D8B943}"/>
              </a:ext>
            </a:extLst>
          </p:cNvPr>
          <p:cNvSpPr>
            <a:spLocks noGrp="1"/>
          </p:cNvSpPr>
          <p:nvPr>
            <p:ph idx="1"/>
          </p:nvPr>
        </p:nvSpPr>
        <p:spPr/>
        <p:txBody>
          <a:bodyPr/>
          <a:lstStyle/>
          <a:p>
            <a:pPr algn="just">
              <a:lnSpc>
                <a:spcPct val="120000"/>
              </a:lnSpc>
              <a:spcBef>
                <a:spcPts val="800"/>
              </a:spcBef>
              <a:spcAft>
                <a:spcPts val="800"/>
              </a:spcAft>
              <a:buNone/>
            </a:pPr>
            <a:r>
              <a:rPr lang="en-US" sz="180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Build Long-Term Relationships and Track Progress</a:t>
            </a:r>
            <a:r>
              <a:rPr lang="en-US" sz="180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a:t>
            </a:r>
            <a:endParaRPr lang="en-IN" sz="18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800" u="none" strike="noStrike" kern="0" spc="0" dirty="0">
                <a:ln>
                  <a:noFill/>
                </a:ln>
                <a:solidFill>
                  <a:srgbClr val="FF0000"/>
                </a:solidFill>
                <a:effectLst/>
                <a:latin typeface="Helvetica" pitchFamily="2" charset="0"/>
                <a:ea typeface="Helvetica" pitchFamily="2" charset="0"/>
                <a:cs typeface="Helvetica" pitchFamily="2" charset="0"/>
              </a:rPr>
              <a:t>Become a Trusted Advisor: </a:t>
            </a:r>
            <a:r>
              <a:rPr lang="en-US" sz="1800" u="none" strike="noStrike" kern="0" spc="0" dirty="0">
                <a:ln>
                  <a:noFill/>
                </a:ln>
                <a:solidFill>
                  <a:srgbClr val="1B1C1D"/>
                </a:solidFill>
                <a:effectLst/>
                <a:latin typeface="Helvetica" pitchFamily="2" charset="0"/>
                <a:ea typeface="Helvetica" pitchFamily="2" charset="0"/>
                <a:cs typeface="Helvetica" pitchFamily="2" charset="0"/>
              </a:rPr>
              <a:t>Position yourself as a partner in their sustainability journey, offering ongoing support and guidance.</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800" u="none" strike="noStrike" kern="0" spc="0" dirty="0">
                <a:ln>
                  <a:noFill/>
                </a:ln>
                <a:solidFill>
                  <a:srgbClr val="FF0000"/>
                </a:solidFill>
                <a:effectLst/>
                <a:latin typeface="Helvetica" pitchFamily="2" charset="0"/>
                <a:ea typeface="Helvetica" pitchFamily="2" charset="0"/>
                <a:cs typeface="Helvetica" pitchFamily="2" charset="0"/>
              </a:rPr>
              <a:t>Regular Check-ins</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Follow up with clients to discuss their progress, challenges, and evolving needs related to net zero.</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342900" lvl="0" indent="-342900" algn="just" fontAlgn="base">
              <a:lnSpc>
                <a:spcPct val="120000"/>
              </a:lnSpc>
              <a:spcBef>
                <a:spcPts val="800"/>
              </a:spcBef>
              <a:spcAft>
                <a:spcPts val="800"/>
              </a:spcAft>
              <a:buClr>
                <a:srgbClr val="1B1C1D"/>
              </a:buClr>
              <a:buFont typeface="Arial" panose="020B0604020202020204" pitchFamily="34" charset="0"/>
              <a:buChar char="•"/>
            </a:pPr>
            <a:r>
              <a:rPr lang="en-US" sz="1800" u="none" strike="noStrike" kern="0" spc="0" dirty="0">
                <a:ln>
                  <a:noFill/>
                </a:ln>
                <a:solidFill>
                  <a:srgbClr val="FF0000"/>
                </a:solidFill>
                <a:effectLst/>
                <a:latin typeface="Helvetica" pitchFamily="2" charset="0"/>
                <a:ea typeface="Helvetica" pitchFamily="2" charset="0"/>
                <a:cs typeface="Helvetica" pitchFamily="2" charset="0"/>
              </a:rPr>
              <a:t>Track and Report Impact</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a:t>
            </a:r>
            <a:r>
              <a:rPr lang="en-US" sz="1800" u="none" strike="noStrike" kern="0" spc="0" dirty="0">
                <a:ln>
                  <a:noFill/>
                </a:ln>
                <a:solidFill>
                  <a:srgbClr val="00B050"/>
                </a:solidFill>
                <a:effectLst/>
                <a:latin typeface="Helvetica" pitchFamily="2" charset="0"/>
                <a:ea typeface="Helvetica" pitchFamily="2" charset="0"/>
                <a:cs typeface="Helvetica" pitchFamily="2" charset="0"/>
              </a:rPr>
              <a:t>Where appropriate and with client consent, track the environmental impact of the projects financed through green loans.</a:t>
            </a:r>
            <a:r>
              <a:rPr lang="en-US" sz="1800" u="none" strike="noStrike" kern="0" spc="0" baseline="30000" dirty="0">
                <a:ln>
                  <a:noFill/>
                </a:ln>
                <a:solidFill>
                  <a:srgbClr val="00B050"/>
                </a:solidFill>
                <a:effectLst/>
                <a:latin typeface="Helvetica" pitchFamily="2" charset="0"/>
                <a:ea typeface="Helvetica" pitchFamily="2" charset="0"/>
                <a:cs typeface="Helvetica" pitchFamily="2" charset="0"/>
              </a:rPr>
              <a:t>5</a:t>
            </a:r>
            <a:r>
              <a:rPr lang="en-US" sz="1800" u="none" strike="noStrike" kern="0" spc="0" dirty="0">
                <a:ln>
                  <a:noFill/>
                </a:ln>
                <a:solidFill>
                  <a:srgbClr val="00B050"/>
                </a:solidFill>
                <a:effectLst/>
                <a:latin typeface="Helvetica" pitchFamily="2" charset="0"/>
                <a:ea typeface="Helvetica" pitchFamily="2" charset="0"/>
                <a:cs typeface="Helvetica" pitchFamily="2" charset="0"/>
              </a:rPr>
              <a:t> This can help showcase the collective contribution towards net zero.</a:t>
            </a:r>
            <a:endParaRPr lang="en-IN" sz="1800" u="none" strike="noStrike" kern="0" spc="0" dirty="0">
              <a:ln>
                <a:noFill/>
              </a:ln>
              <a:solidFill>
                <a:srgbClr val="00B050"/>
              </a:solidFill>
              <a:effectLst/>
              <a:latin typeface="Helvetica" pitchFamily="2" charset="0"/>
              <a:ea typeface="Helvetica" pitchFamily="2" charset="0"/>
              <a:cs typeface="Helvetica" pitchFamily="2" charset="0"/>
            </a:endParaRPr>
          </a:p>
          <a:p>
            <a:endParaRPr lang="en-US" dirty="0"/>
          </a:p>
        </p:txBody>
      </p:sp>
    </p:spTree>
    <p:extLst>
      <p:ext uri="{BB962C8B-B14F-4D97-AF65-F5344CB8AC3E}">
        <p14:creationId xmlns:p14="http://schemas.microsoft.com/office/powerpoint/2010/main" val="180677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93F7-52B1-90E8-8ACF-6D79F66C6AF0}"/>
              </a:ext>
            </a:extLst>
          </p:cNvPr>
          <p:cNvSpPr>
            <a:spLocks noGrp="1"/>
          </p:cNvSpPr>
          <p:nvPr>
            <p:ph type="title"/>
          </p:nvPr>
        </p:nvSpPr>
        <p:spPr/>
        <p:txBody>
          <a:bodyPr/>
          <a:lstStyle/>
          <a:p>
            <a:r>
              <a:rPr lang="en-US" sz="32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Key Considerations for Success</a:t>
            </a:r>
            <a:endParaRPr lang="en-US" dirty="0">
              <a:solidFill>
                <a:srgbClr val="FF0000"/>
              </a:solidFill>
            </a:endParaRPr>
          </a:p>
        </p:txBody>
      </p:sp>
      <p:sp>
        <p:nvSpPr>
          <p:cNvPr id="3" name="Content Placeholder 2">
            <a:extLst>
              <a:ext uri="{FF2B5EF4-FFF2-40B4-BE49-F238E27FC236}">
                <a16:creationId xmlns:a16="http://schemas.microsoft.com/office/drawing/2014/main" id="{273A68AD-17F7-3914-81E3-81EF51AA93F1}"/>
              </a:ext>
            </a:extLst>
          </p:cNvPr>
          <p:cNvSpPr>
            <a:spLocks noGrp="1"/>
          </p:cNvSpPr>
          <p:nvPr>
            <p:ph idx="1"/>
          </p:nvPr>
        </p:nvSpPr>
        <p:spPr>
          <a:xfrm>
            <a:off x="1451579" y="1853754"/>
            <a:ext cx="9603275" cy="3612591"/>
          </a:xfrm>
        </p:spPr>
        <p:txBody>
          <a:bodyPr>
            <a:normAutofit fontScale="77500" lnSpcReduction="20000"/>
          </a:bodyPr>
          <a:lstStyle/>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Be Authentic and Passionate</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Your genuine interest in sustainability will be contagious.</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Use Clear and Accessible Language</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Avoid jargon and explain complex concepts.</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1B1C1D"/>
                </a:solidFill>
                <a:effectLst/>
                <a:latin typeface="Helvetica" pitchFamily="2" charset="0"/>
                <a:ea typeface="Helvetica" pitchFamily="2" charset="0"/>
                <a:cs typeface="Helvetica" pitchFamily="2" charset="0"/>
              </a:rPr>
              <a:t>Focus on Tangible Benefits: Quantify the potential financial and operational advantages of transitioning to net zero.</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Be Patient and Persistent</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Transitioning to net zero is a journey, and clients may require time and multiple conversations.</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marL="0" lvl="0" indent="0" algn="just" fontAlgn="base">
              <a:lnSpc>
                <a:spcPct val="120000"/>
              </a:lnSpc>
              <a:spcBef>
                <a:spcPts val="800"/>
              </a:spcBef>
              <a:spcAft>
                <a:spcPts val="800"/>
              </a:spcAft>
              <a:buClr>
                <a:srgbClr val="1B1C1D"/>
              </a:buClr>
              <a:buNone/>
            </a:pPr>
            <a:r>
              <a:rPr lang="en-US" sz="1800" u="none" strike="noStrike" kern="0" spc="0" dirty="0">
                <a:ln>
                  <a:noFill/>
                </a:ln>
                <a:solidFill>
                  <a:srgbClr val="FF0000"/>
                </a:solidFill>
                <a:effectLst/>
                <a:latin typeface="Helvetica" pitchFamily="2" charset="0"/>
                <a:ea typeface="Helvetica" pitchFamily="2" charset="0"/>
                <a:cs typeface="Helvetica" pitchFamily="2" charset="0"/>
              </a:rPr>
              <a:t>Lead by Example</a:t>
            </a:r>
            <a:r>
              <a:rPr lang="en-US" sz="1800" u="none" strike="noStrike" kern="0" spc="0" dirty="0">
                <a:ln>
                  <a:noFill/>
                </a:ln>
                <a:solidFill>
                  <a:srgbClr val="1B1C1D"/>
                </a:solidFill>
                <a:effectLst/>
                <a:latin typeface="Helvetica" pitchFamily="2" charset="0"/>
                <a:ea typeface="Helvetica" pitchFamily="2" charset="0"/>
                <a:cs typeface="Helvetica" pitchFamily="2" charset="0"/>
              </a:rPr>
              <a:t>: Highlight your bank's sustainability initiatives.</a:t>
            </a:r>
            <a:endParaRPr lang="en-IN" sz="1800" u="none" strike="noStrike" kern="0" spc="0" dirty="0">
              <a:ln>
                <a:noFill/>
              </a:ln>
              <a:solidFill>
                <a:srgbClr val="000000"/>
              </a:solidFill>
              <a:effectLst/>
              <a:latin typeface="Helvetica" pitchFamily="2" charset="0"/>
              <a:ea typeface="Helvetica" pitchFamily="2" charset="0"/>
              <a:cs typeface="Helvetica" pitchFamily="2" charset="0"/>
            </a:endParaRPr>
          </a:p>
          <a:p>
            <a:pPr algn="just">
              <a:lnSpc>
                <a:spcPct val="120000"/>
              </a:lnSpc>
              <a:spcBef>
                <a:spcPts val="800"/>
              </a:spcBef>
              <a:spcAft>
                <a:spcPts val="1600"/>
              </a:spcAft>
              <a:buNone/>
            </a:pPr>
            <a:r>
              <a:rPr lang="en-US" sz="2300" dirty="0">
                <a:ln>
                  <a:noFill/>
                </a:ln>
                <a:solidFill>
                  <a:srgbClr val="00B050"/>
                </a:solidFill>
                <a:effectLst/>
                <a:latin typeface="Helvetica" pitchFamily="2" charset="0"/>
                <a:ea typeface="Arial Unicode MS" panose="020B0604020202020204" pitchFamily="34" charset="-128"/>
                <a:cs typeface="Arial Unicode MS" panose="020B0604020202020204" pitchFamily="34" charset="-128"/>
              </a:rPr>
              <a:t>A Banker can significantly drive the transition towards a net-zero economy by proactively offering tailored financial solutions and providing access to valuable resources. </a:t>
            </a:r>
          </a:p>
          <a:p>
            <a:pPr algn="just">
              <a:lnSpc>
                <a:spcPct val="120000"/>
              </a:lnSpc>
              <a:spcBef>
                <a:spcPts val="800"/>
              </a:spcBef>
              <a:spcAft>
                <a:spcPts val="1600"/>
              </a:spcAft>
              <a:buNone/>
            </a:pPr>
            <a:r>
              <a:rPr lang="en-US" sz="1800" b="1"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rPr>
              <a:t>Remember the key to finance is in your hands…</a:t>
            </a:r>
            <a:r>
              <a:rPr lang="en-US" sz="1800" b="1"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Good luck!</a:t>
            </a:r>
            <a:endParaRPr lang="en-IN" sz="1800" b="1" dirty="0">
              <a:ln>
                <a:noFill/>
              </a:ln>
              <a:solidFill>
                <a:srgbClr val="FF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69043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9E83-DFCB-E7E2-D7A4-06E3B82C5FBD}"/>
              </a:ext>
            </a:extLst>
          </p:cNvPr>
          <p:cNvSpPr>
            <a:spLocks noGrp="1"/>
          </p:cNvSpPr>
          <p:nvPr>
            <p:ph type="title"/>
          </p:nvPr>
        </p:nvSpPr>
        <p:spPr/>
        <p:txBody>
          <a:bodyPr/>
          <a:lstStyle/>
          <a:p>
            <a:r>
              <a:rPr lang="en-US" dirty="0">
                <a:solidFill>
                  <a:srgbClr val="FF0000"/>
                </a:solidFill>
              </a:rPr>
              <a:t>YOU CULTIVATE WHAT YOU SOW…</a:t>
            </a:r>
          </a:p>
        </p:txBody>
      </p:sp>
      <p:pic>
        <p:nvPicPr>
          <p:cNvPr id="4" name="Content Placeholder 3">
            <a:extLst>
              <a:ext uri="{FF2B5EF4-FFF2-40B4-BE49-F238E27FC236}">
                <a16:creationId xmlns:a16="http://schemas.microsoft.com/office/drawing/2014/main" id="{A94B62D9-1273-9DA0-1780-5839404185D8}"/>
              </a:ext>
            </a:extLst>
          </p:cNvPr>
          <p:cNvPicPr>
            <a:picLocks noGrp="1" noChangeAspect="1"/>
          </p:cNvPicPr>
          <p:nvPr>
            <p:ph idx="1"/>
          </p:nvPr>
        </p:nvPicPr>
        <p:blipFill>
          <a:blip r:embed="rId2"/>
          <a:stretch>
            <a:fillRect/>
          </a:stretch>
        </p:blipFill>
        <p:spPr>
          <a:xfrm>
            <a:off x="1451579" y="1853754"/>
            <a:ext cx="9603275" cy="4199727"/>
          </a:xfrm>
          <a:prstGeom prst="rect">
            <a:avLst/>
          </a:prstGeom>
        </p:spPr>
      </p:pic>
    </p:spTree>
    <p:extLst>
      <p:ext uri="{BB962C8B-B14F-4D97-AF65-F5344CB8AC3E}">
        <p14:creationId xmlns:p14="http://schemas.microsoft.com/office/powerpoint/2010/main" val="187406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D0C2-4906-3FC8-F364-07B32148AEE4}"/>
              </a:ext>
            </a:extLst>
          </p:cNvPr>
          <p:cNvSpPr>
            <a:spLocks noGrp="1"/>
          </p:cNvSpPr>
          <p:nvPr>
            <p:ph type="title"/>
          </p:nvPr>
        </p:nvSpPr>
        <p:spPr/>
        <p:txBody>
          <a:bodyPr>
            <a:normAutofit fontScale="90000"/>
          </a:bodyPr>
          <a:lstStyle/>
          <a:p>
            <a:pPr marL="457200" lvl="1" indent="0">
              <a:lnSpc>
                <a:spcPct val="115000"/>
              </a:lnSpc>
              <a:spcAft>
                <a:spcPts val="800"/>
              </a:spcAft>
              <a:tabLst>
                <a:tab pos="914400" algn="l"/>
              </a:tabLst>
            </a:pPr>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Net-Zero Transition as a Business Opportunity</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2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(Cost Savings, Efficiency &amp; Market Access)</a:t>
            </a:r>
            <a:br>
              <a:rPr lang="en-US" sz="32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solidFill>
                <a:srgbClr val="00B050"/>
              </a:solidFill>
            </a:endParaRPr>
          </a:p>
        </p:txBody>
      </p:sp>
      <p:sp>
        <p:nvSpPr>
          <p:cNvPr id="3" name="Content Placeholder 2">
            <a:extLst>
              <a:ext uri="{FF2B5EF4-FFF2-40B4-BE49-F238E27FC236}">
                <a16:creationId xmlns:a16="http://schemas.microsoft.com/office/drawing/2014/main" id="{F8F139A0-79C4-DD46-A959-8B93C5F70353}"/>
              </a:ext>
            </a:extLst>
          </p:cNvPr>
          <p:cNvSpPr>
            <a:spLocks noGrp="1"/>
          </p:cNvSpPr>
          <p:nvPr>
            <p:ph idx="1"/>
          </p:nvPr>
        </p:nvSpPr>
        <p:spPr>
          <a:xfrm>
            <a:off x="1451579" y="1853754"/>
            <a:ext cx="9603275" cy="3612591"/>
          </a:xfrm>
        </p:spPr>
        <p:txBody>
          <a:bodyPr>
            <a:noAutofit/>
          </a:bodyPr>
          <a:lstStyle/>
          <a:p>
            <a:pPr algn="just">
              <a:lnSpc>
                <a:spcPct val="120000"/>
              </a:lnSpc>
              <a:spcBef>
                <a:spcPts val="800"/>
              </a:spcBef>
              <a:spcAft>
                <a:spcPts val="1600"/>
              </a:spcAft>
              <a:buNone/>
            </a:pPr>
            <a:r>
              <a:rPr lang="en-US" sz="18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Transitioning to net-zero is crucial for our survival. It involves calculating greenhouse gas emissions and working towards reducing them to zero. </a:t>
            </a:r>
          </a:p>
          <a:p>
            <a:pPr algn="just">
              <a:lnSpc>
                <a:spcPct val="120000"/>
              </a:lnSpc>
              <a:spcBef>
                <a:spcPts val="800"/>
              </a:spcBef>
              <a:spcAft>
                <a:spcPts val="1600"/>
              </a:spcAft>
              <a:buNone/>
            </a:pPr>
            <a:r>
              <a:rPr lang="en-US" sz="1800"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rPr>
              <a:t>Embracing net-zero as a business strategy offers  SMEs significant financial benefits and opportunities</a:t>
            </a:r>
            <a:r>
              <a:rPr lang="en-US" sz="1800" dirty="0">
                <a:ln>
                  <a:noFill/>
                </a:ln>
                <a:solidFill>
                  <a:srgbClr val="1B1C1D"/>
                </a:solidFill>
                <a:effectLst/>
                <a:latin typeface="Helvetica" pitchFamily="2" charset="0"/>
                <a:ea typeface="Arial Unicode MS" panose="020B0604020202020204" pitchFamily="34" charset="-128"/>
                <a:cs typeface="Arial Unicode MS" panose="020B0604020202020204" pitchFamily="34" charset="-128"/>
              </a:rPr>
              <a:t>.</a:t>
            </a:r>
          </a:p>
          <a:p>
            <a:pPr algn="just">
              <a:lnSpc>
                <a:spcPct val="120000"/>
              </a:lnSpc>
              <a:spcBef>
                <a:spcPts val="800"/>
              </a:spcBef>
              <a:spcAft>
                <a:spcPts val="1600"/>
              </a:spcAft>
              <a:buNone/>
            </a:pPr>
            <a:r>
              <a:rPr lang="en-US" sz="1800" dirty="0">
                <a:ln>
                  <a:noFill/>
                </a:ln>
                <a:solidFill>
                  <a:srgbClr val="FF0000"/>
                </a:solidFill>
                <a:effectLst/>
                <a:latin typeface="Helvetica" pitchFamily="2" charset="0"/>
                <a:ea typeface="Arial Unicode MS" panose="020B0604020202020204" pitchFamily="34" charset="-128"/>
                <a:cs typeface="Arial Unicode MS" panose="020B0604020202020204" pitchFamily="34" charset="-128"/>
              </a:rPr>
              <a:t>They save costs through energy efficiency and renewable energy adoption, attract environmentally conscious consumers, and secure new partnerships and funding opportunities</a:t>
            </a:r>
            <a:r>
              <a:rPr lang="en-US" sz="1800"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rPr>
              <a:t>.</a:t>
            </a:r>
            <a:r>
              <a:rPr lang="en-IN" sz="1800" dirty="0">
                <a:solidFill>
                  <a:srgbClr val="0070C0"/>
                </a:solidFill>
                <a:latin typeface="Helvetica Neue" panose="02000503000000020004" pitchFamily="2" charset="0"/>
                <a:ea typeface="Arial Unicode MS" panose="020B0604020202020204" pitchFamily="34" charset="-128"/>
                <a:cs typeface="Arial Unicode MS" panose="020B0604020202020204" pitchFamily="34" charset="-128"/>
              </a:rPr>
              <a:t>              </a:t>
            </a:r>
            <a:r>
              <a:rPr lang="en-US" sz="1800" b="1" u="sng"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rPr>
              <a:t>By embracing sustainable practices</a:t>
            </a:r>
            <a:r>
              <a:rPr lang="en-US" sz="1800" b="1" u="sng" dirty="0">
                <a:solidFill>
                  <a:srgbClr val="0070C0"/>
                </a:solidFill>
                <a:latin typeface="Helvetica" pitchFamily="2" charset="0"/>
                <a:ea typeface="Arial Unicode MS" panose="020B0604020202020204" pitchFamily="34" charset="-128"/>
                <a:cs typeface="Arial Unicode MS" panose="020B0604020202020204" pitchFamily="34" charset="-128"/>
              </a:rPr>
              <a:t>…</a:t>
            </a:r>
            <a:endParaRPr lang="en-US" sz="1800" b="1" u="sng"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endParaRPr>
          </a:p>
          <a:p>
            <a:pPr algn="ctr">
              <a:lnSpc>
                <a:spcPct val="120000"/>
              </a:lnSpc>
              <a:spcBef>
                <a:spcPts val="800"/>
              </a:spcBef>
              <a:spcAft>
                <a:spcPts val="1600"/>
              </a:spcAft>
              <a:buNone/>
            </a:pPr>
            <a:r>
              <a:rPr lang="en-US" sz="1800" b="1" dirty="0">
                <a:ln>
                  <a:noFill/>
                </a:ln>
                <a:solidFill>
                  <a:srgbClr val="0070C0"/>
                </a:solidFill>
                <a:effectLst/>
                <a:latin typeface="Helvetica" pitchFamily="2" charset="0"/>
                <a:ea typeface="Arial Unicode MS" panose="020B0604020202020204" pitchFamily="34" charset="-128"/>
                <a:cs typeface="Arial Unicode MS" panose="020B0604020202020204" pitchFamily="34" charset="-128"/>
              </a:rPr>
              <a:t>Banks contribute to a greener planet and a nice place to do business…</a:t>
            </a:r>
            <a:endParaRPr lang="en-US" sz="1800" b="1" dirty="0">
              <a:solidFill>
                <a:srgbClr val="0070C0"/>
              </a:solidFill>
            </a:endParaRPr>
          </a:p>
        </p:txBody>
      </p:sp>
    </p:spTree>
    <p:extLst>
      <p:ext uri="{BB962C8B-B14F-4D97-AF65-F5344CB8AC3E}">
        <p14:creationId xmlns:p14="http://schemas.microsoft.com/office/powerpoint/2010/main" val="11862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1F6E-70E6-FAFC-69A1-ED567A4945D6}"/>
              </a:ext>
            </a:extLst>
          </p:cNvPr>
          <p:cNvSpPr>
            <a:spLocks noGrp="1"/>
          </p:cNvSpPr>
          <p:nvPr>
            <p:ph type="title"/>
          </p:nvPr>
        </p:nvSpPr>
        <p:spPr/>
        <p:txBody>
          <a:bodyPr/>
          <a:lstStyle/>
          <a:p>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Overcoming Client Doubts &amp; Resistance</a:t>
            </a: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ACBDD1D-76ED-5A81-7853-3CBB83A2F6AD}"/>
              </a:ext>
            </a:extLst>
          </p:cNvPr>
          <p:cNvSpPr>
            <a:spLocks noGrp="1"/>
          </p:cNvSpPr>
          <p:nvPr>
            <p:ph idx="1"/>
          </p:nvPr>
        </p:nvSpPr>
        <p:spPr/>
        <p:txBody>
          <a:bodyPr>
            <a:normAutofit/>
          </a:bodyPr>
          <a:lstStyle/>
          <a:p>
            <a:pPr algn="just">
              <a:buFont typeface="Arial" panose="020B0604020202020204" pitchFamily="34" charset="0"/>
              <a:buChar char="•"/>
            </a:pPr>
            <a:r>
              <a:rPr lang="en-IN" dirty="0">
                <a:solidFill>
                  <a:srgbClr val="FF0000"/>
                </a:solidFill>
              </a:rPr>
              <a:t>Lack of Awareness</a:t>
            </a:r>
            <a:r>
              <a:rPr lang="en-IN" b="1" dirty="0"/>
              <a:t>:</a:t>
            </a:r>
            <a:r>
              <a:rPr lang="en-IN" dirty="0"/>
              <a:t> Many clients may not fully understand Scope 3 emissions or their significance. Explain.</a:t>
            </a:r>
          </a:p>
          <a:p>
            <a:pPr algn="just">
              <a:buFont typeface="Arial" panose="020B0604020202020204" pitchFamily="34" charset="0"/>
              <a:buChar char="•"/>
            </a:pPr>
            <a:r>
              <a:rPr lang="en-IN" dirty="0">
                <a:solidFill>
                  <a:srgbClr val="FF0000"/>
                </a:solidFill>
              </a:rPr>
              <a:t>Cost Concerns</a:t>
            </a:r>
            <a:r>
              <a:rPr lang="en-IN" b="1" dirty="0"/>
              <a:t>:</a:t>
            </a:r>
            <a:r>
              <a:rPr lang="en-IN" dirty="0"/>
              <a:t> Clients might worry about the financial implications of reducing emissions, such as investments in new technologies. Guide.</a:t>
            </a:r>
          </a:p>
          <a:p>
            <a:pPr algn="just">
              <a:buFont typeface="Arial" panose="020B0604020202020204" pitchFamily="34" charset="0"/>
              <a:buChar char="•"/>
            </a:pPr>
            <a:r>
              <a:rPr lang="en-IN" dirty="0">
                <a:solidFill>
                  <a:srgbClr val="FF0000"/>
                </a:solidFill>
              </a:rPr>
              <a:t>Data Challenges</a:t>
            </a:r>
            <a:r>
              <a:rPr lang="en-IN" b="1" dirty="0"/>
              <a:t>:</a:t>
            </a:r>
            <a:r>
              <a:rPr lang="en-IN" dirty="0"/>
              <a:t> Some clients may lack the capacity or resources to measure and report their emissions accurately. Advise.</a:t>
            </a:r>
          </a:p>
          <a:p>
            <a:pPr algn="just">
              <a:buFont typeface="Arial" panose="020B0604020202020204" pitchFamily="34" charset="0"/>
              <a:buChar char="•"/>
            </a:pPr>
            <a:r>
              <a:rPr lang="en-IN" dirty="0">
                <a:solidFill>
                  <a:srgbClr val="FF0000"/>
                </a:solidFill>
              </a:rPr>
              <a:t>Competitive Disadvantage: </a:t>
            </a:r>
            <a:r>
              <a:rPr lang="en-IN" dirty="0"/>
              <a:t>Clients could fear that reducing emissions might put them at a disadvantage compared to competitors. Remove doubts.</a:t>
            </a:r>
          </a:p>
          <a:p>
            <a:endParaRPr lang="en-US" dirty="0"/>
          </a:p>
        </p:txBody>
      </p:sp>
    </p:spTree>
    <p:extLst>
      <p:ext uri="{BB962C8B-B14F-4D97-AF65-F5344CB8AC3E}">
        <p14:creationId xmlns:p14="http://schemas.microsoft.com/office/powerpoint/2010/main" val="428273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D36E-8FFE-ED08-259A-F973516BED1C}"/>
              </a:ext>
            </a:extLst>
          </p:cNvPr>
          <p:cNvSpPr>
            <a:spLocks noGrp="1"/>
          </p:cNvSpPr>
          <p:nvPr>
            <p:ph type="title"/>
          </p:nvPr>
        </p:nvSpPr>
        <p:spPr/>
        <p:txBody>
          <a:bodyPr/>
          <a:lstStyle/>
          <a:p>
            <a:r>
              <a:rPr lang="en-IN" dirty="0">
                <a:solidFill>
                  <a:srgbClr val="FF0000"/>
                </a:solidFill>
              </a:rPr>
              <a:t>Strategies for Client Engagement</a:t>
            </a:r>
            <a:br>
              <a:rPr lang="en-IN"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5427F5EB-4774-4DA4-A176-976785F99A73}"/>
              </a:ext>
            </a:extLst>
          </p:cNvPr>
          <p:cNvSpPr>
            <a:spLocks noGrp="1"/>
          </p:cNvSpPr>
          <p:nvPr>
            <p:ph idx="1"/>
          </p:nvPr>
        </p:nvSpPr>
        <p:spPr/>
        <p:txBody>
          <a:bodyPr>
            <a:normAutofit/>
          </a:bodyPr>
          <a:lstStyle/>
          <a:p>
            <a:pPr algn="just">
              <a:buFont typeface="Arial" panose="020B0604020202020204" pitchFamily="34" charset="0"/>
              <a:buChar char="•"/>
            </a:pPr>
            <a:r>
              <a:rPr lang="en-IN" dirty="0">
                <a:solidFill>
                  <a:srgbClr val="FF0000"/>
                </a:solidFill>
              </a:rPr>
              <a:t>Education and Awareness</a:t>
            </a:r>
            <a:r>
              <a:rPr lang="en-IN" b="1" dirty="0"/>
              <a:t>:</a:t>
            </a:r>
            <a:r>
              <a:rPr lang="en-IN" dirty="0"/>
              <a:t> </a:t>
            </a:r>
            <a:r>
              <a:rPr lang="en-IN" dirty="0">
                <a:solidFill>
                  <a:srgbClr val="00B050"/>
                </a:solidFill>
              </a:rPr>
              <a:t>Provide clients with clear and concise information about Scope 3 emissions, their importance, and the business benefits of reduction</a:t>
            </a:r>
            <a:r>
              <a:rPr lang="en-IN" dirty="0"/>
              <a:t>.</a:t>
            </a:r>
          </a:p>
          <a:p>
            <a:pPr algn="just">
              <a:buFont typeface="Arial" panose="020B0604020202020204" pitchFamily="34" charset="0"/>
              <a:buChar char="•"/>
            </a:pPr>
            <a:r>
              <a:rPr lang="en-IN" dirty="0">
                <a:solidFill>
                  <a:srgbClr val="FF0000"/>
                </a:solidFill>
              </a:rPr>
              <a:t>Financial Support and Incentives</a:t>
            </a:r>
            <a:r>
              <a:rPr lang="en-IN" b="1" dirty="0"/>
              <a:t>:</a:t>
            </a:r>
            <a:r>
              <a:rPr lang="en-IN" dirty="0"/>
              <a:t> </a:t>
            </a:r>
            <a:r>
              <a:rPr lang="en-IN" dirty="0">
                <a:solidFill>
                  <a:srgbClr val="00B050"/>
                </a:solidFill>
              </a:rPr>
              <a:t>Offer tailored financial products, such as green loans or sustainability-linked loans, to support clients' transition to lower emissions.</a:t>
            </a:r>
          </a:p>
          <a:p>
            <a:pPr algn="just">
              <a:buFont typeface="Arial" panose="020B0604020202020204" pitchFamily="34" charset="0"/>
              <a:buChar char="•"/>
            </a:pPr>
            <a:r>
              <a:rPr lang="en-IN" dirty="0">
                <a:solidFill>
                  <a:srgbClr val="FF0000"/>
                </a:solidFill>
              </a:rPr>
              <a:t>Technical Assistance and Guidance</a:t>
            </a:r>
            <a:r>
              <a:rPr lang="en-IN" dirty="0"/>
              <a:t>: </a:t>
            </a:r>
            <a:r>
              <a:rPr lang="en-IN" dirty="0">
                <a:solidFill>
                  <a:srgbClr val="00B050"/>
                </a:solidFill>
              </a:rPr>
              <a:t>Help clients develop emissions measurement and reporting capabilities through workshops, tools, and expert advice.</a:t>
            </a:r>
          </a:p>
          <a:p>
            <a:pPr algn="just">
              <a:buFont typeface="Arial" panose="020B0604020202020204" pitchFamily="34" charset="0"/>
              <a:buChar char="•"/>
            </a:pPr>
            <a:r>
              <a:rPr lang="en-IN" dirty="0">
                <a:solidFill>
                  <a:srgbClr val="FF0000"/>
                </a:solidFill>
              </a:rPr>
              <a:t>Collaboration and Partnerships</a:t>
            </a:r>
            <a:r>
              <a:rPr lang="en-IN" dirty="0"/>
              <a:t>: </a:t>
            </a:r>
            <a:r>
              <a:rPr lang="en-IN" dirty="0">
                <a:solidFill>
                  <a:srgbClr val="00B050"/>
                </a:solidFill>
              </a:rPr>
              <a:t>Foster industry collaborations and partnerships to share best practices and drive collective action on emissions reduction.</a:t>
            </a:r>
          </a:p>
          <a:p>
            <a:endParaRPr lang="en-US" dirty="0"/>
          </a:p>
        </p:txBody>
      </p:sp>
    </p:spTree>
    <p:extLst>
      <p:ext uri="{BB962C8B-B14F-4D97-AF65-F5344CB8AC3E}">
        <p14:creationId xmlns:p14="http://schemas.microsoft.com/office/powerpoint/2010/main" val="4166495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30B-F933-727D-8C5D-BB7AEC2D6935}"/>
              </a:ext>
            </a:extLst>
          </p:cNvPr>
          <p:cNvSpPr>
            <a:spLocks noGrp="1"/>
          </p:cNvSpPr>
          <p:nvPr>
            <p:ph type="title"/>
          </p:nvPr>
        </p:nvSpPr>
        <p:spPr/>
        <p:txBody>
          <a:bodyPr/>
          <a:lstStyle/>
          <a:p>
            <a:r>
              <a:rPr lang="en-US" dirty="0">
                <a:solidFill>
                  <a:srgbClr val="FF0000"/>
                </a:solidFill>
              </a:rPr>
              <a:t>Small things matter </a:t>
            </a:r>
          </a:p>
        </p:txBody>
      </p:sp>
      <p:pic>
        <p:nvPicPr>
          <p:cNvPr id="4" name="Content Placeholder 3">
            <a:extLst>
              <a:ext uri="{FF2B5EF4-FFF2-40B4-BE49-F238E27FC236}">
                <a16:creationId xmlns:a16="http://schemas.microsoft.com/office/drawing/2014/main" id="{9C344686-4141-8FE6-22DA-E9EE65D32ADE}"/>
              </a:ext>
            </a:extLst>
          </p:cNvPr>
          <p:cNvPicPr>
            <a:picLocks noGrp="1" noChangeAspect="1"/>
          </p:cNvPicPr>
          <p:nvPr>
            <p:ph idx="1"/>
          </p:nvPr>
        </p:nvPicPr>
        <p:blipFill>
          <a:blip r:embed="rId2"/>
          <a:stretch>
            <a:fillRect/>
          </a:stretch>
        </p:blipFill>
        <p:spPr>
          <a:xfrm>
            <a:off x="1668162" y="1853754"/>
            <a:ext cx="9502346" cy="4199727"/>
          </a:xfrm>
          <a:prstGeom prst="rect">
            <a:avLst/>
          </a:prstGeom>
        </p:spPr>
      </p:pic>
    </p:spTree>
    <p:extLst>
      <p:ext uri="{BB962C8B-B14F-4D97-AF65-F5344CB8AC3E}">
        <p14:creationId xmlns:p14="http://schemas.microsoft.com/office/powerpoint/2010/main" val="344614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D479-190E-9FF0-7807-C8BDB07E5721}"/>
              </a:ext>
            </a:extLst>
          </p:cNvPr>
          <p:cNvSpPr>
            <a:spLocks noGrp="1"/>
          </p:cNvSpPr>
          <p:nvPr>
            <p:ph type="title"/>
          </p:nvPr>
        </p:nvSpPr>
        <p:spPr/>
        <p:txBody>
          <a:bodyPr>
            <a:normAutofit fontScale="90000"/>
          </a:bodyPr>
          <a:lstStyle/>
          <a:p>
            <a:pPr marL="457200" lvl="1" indent="0" algn="ctr">
              <a:lnSpc>
                <a:spcPct val="115000"/>
              </a:lnSpc>
              <a:spcAft>
                <a:spcPts val="800"/>
              </a:spcAft>
              <a:tabLst>
                <a:tab pos="914400" algn="l"/>
              </a:tabLst>
            </a:pPr>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Start Engaging Clients in Discussions Around </a:t>
            </a:r>
            <a:b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Sustainability Goals</a:t>
            </a:r>
            <a:br>
              <a:rPr lang="en-US" sz="3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DD3CA86-E8A0-1A7E-6BE2-4A71F1AF68B5}"/>
              </a:ext>
            </a:extLst>
          </p:cNvPr>
          <p:cNvSpPr>
            <a:spLocks noGrp="1"/>
          </p:cNvSpPr>
          <p:nvPr>
            <p:ph idx="1"/>
          </p:nvPr>
        </p:nvSpPr>
        <p:spPr>
          <a:xfrm>
            <a:off x="1451579" y="1853754"/>
            <a:ext cx="9603275" cy="4199727"/>
          </a:xfrm>
        </p:spPr>
        <p:txBody>
          <a:bodyPr>
            <a:normAutofit/>
          </a:bodyPr>
          <a:lstStyle/>
          <a:p>
            <a:pPr algn="just">
              <a:buFont typeface="Arial" panose="020B0604020202020204" pitchFamily="34" charset="0"/>
              <a:buChar char="•"/>
            </a:pPr>
            <a:r>
              <a:rPr lang="en-IN" dirty="0">
                <a:solidFill>
                  <a:srgbClr val="FF0000"/>
                </a:solidFill>
              </a:rPr>
              <a:t>Understand Client's Current Position</a:t>
            </a:r>
            <a:r>
              <a:rPr lang="en-IN" b="1" dirty="0"/>
              <a:t>:</a:t>
            </a:r>
            <a:r>
              <a:rPr lang="en-IN" dirty="0"/>
              <a:t> Assess their sustainability goals, reporting practices, and emission reduction targets.</a:t>
            </a:r>
          </a:p>
          <a:p>
            <a:pPr algn="just">
              <a:buFont typeface="Arial" panose="020B0604020202020204" pitchFamily="34" charset="0"/>
              <a:buChar char="•"/>
            </a:pPr>
            <a:r>
              <a:rPr lang="en-IN" dirty="0">
                <a:solidFill>
                  <a:srgbClr val="FF0000"/>
                </a:solidFill>
              </a:rPr>
              <a:t>Highlight the Importance of Alignment</a:t>
            </a:r>
            <a:r>
              <a:rPr lang="en-IN" b="1" dirty="0"/>
              <a:t>:</a:t>
            </a:r>
            <a:r>
              <a:rPr lang="en-IN" dirty="0"/>
              <a:t> Explain how aligning with global sustainability goals can benefit their business through enhanced reputation, reduced risk, and new market opportunities.</a:t>
            </a:r>
          </a:p>
          <a:p>
            <a:pPr algn="just">
              <a:buFont typeface="Arial" panose="020B0604020202020204" pitchFamily="34" charset="0"/>
              <a:buChar char="•"/>
            </a:pPr>
            <a:r>
              <a:rPr lang="en-IN" dirty="0">
                <a:solidFill>
                  <a:srgbClr val="FF0000"/>
                </a:solidFill>
              </a:rPr>
              <a:t>Connect Sustainability to Financial Performance</a:t>
            </a:r>
            <a:r>
              <a:rPr lang="en-IN" b="1" dirty="0"/>
              <a:t>:</a:t>
            </a:r>
            <a:r>
              <a:rPr lang="en-IN" dirty="0"/>
              <a:t> Showcase how sustainable practices can lead to cost savings, improved efficiency, and increased long-term value.</a:t>
            </a:r>
          </a:p>
          <a:p>
            <a:pPr algn="just">
              <a:buFont typeface="Arial" panose="020B0604020202020204" pitchFamily="34" charset="0"/>
              <a:buChar char="•"/>
            </a:pPr>
            <a:r>
              <a:rPr lang="en-IN" dirty="0">
                <a:solidFill>
                  <a:srgbClr val="FF0000"/>
                </a:solidFill>
              </a:rPr>
              <a:t>Frame the Discussion as a Partnership</a:t>
            </a:r>
            <a:r>
              <a:rPr lang="en-IN" b="1" dirty="0"/>
              <a:t>:</a:t>
            </a:r>
            <a:r>
              <a:rPr lang="en-IN" dirty="0"/>
              <a:t> Emphasise that the bank partners in their sustainability journey, offering support and expertise.</a:t>
            </a:r>
          </a:p>
          <a:p>
            <a:pPr marL="0" indent="0">
              <a:buNone/>
            </a:pPr>
            <a:endParaRPr lang="en-US" dirty="0"/>
          </a:p>
        </p:txBody>
      </p:sp>
    </p:spTree>
    <p:extLst>
      <p:ext uri="{BB962C8B-B14F-4D97-AF65-F5344CB8AC3E}">
        <p14:creationId xmlns:p14="http://schemas.microsoft.com/office/powerpoint/2010/main" val="989644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2EB4-378F-9874-2EF1-5CFDF9AE4404}"/>
              </a:ext>
            </a:extLst>
          </p:cNvPr>
          <p:cNvSpPr>
            <a:spLocks noGrp="1"/>
          </p:cNvSpPr>
          <p:nvPr>
            <p:ph type="title"/>
          </p:nvPr>
        </p:nvSpPr>
        <p:spPr/>
        <p:txBody>
          <a:bodyPr/>
          <a:lstStyle/>
          <a:p>
            <a:r>
              <a:rPr lang="en-IN" dirty="0">
                <a:solidFill>
                  <a:srgbClr val="FF0000"/>
                </a:solidFill>
              </a:rPr>
              <a:t>Provide  Sustainable  Finance Options</a:t>
            </a:r>
            <a:br>
              <a:rPr lang="en-IN" dirty="0"/>
            </a:br>
            <a:endParaRPr lang="en-US" dirty="0"/>
          </a:p>
        </p:txBody>
      </p:sp>
      <p:sp>
        <p:nvSpPr>
          <p:cNvPr id="3" name="Content Placeholder 2">
            <a:extLst>
              <a:ext uri="{FF2B5EF4-FFF2-40B4-BE49-F238E27FC236}">
                <a16:creationId xmlns:a16="http://schemas.microsoft.com/office/drawing/2014/main" id="{D4426959-A205-EBAC-AEC8-EF5779BAF38E}"/>
              </a:ext>
            </a:extLst>
          </p:cNvPr>
          <p:cNvSpPr>
            <a:spLocks noGrp="1"/>
          </p:cNvSpPr>
          <p:nvPr>
            <p:ph idx="1"/>
          </p:nvPr>
        </p:nvSpPr>
        <p:spPr/>
        <p:txBody>
          <a:bodyPr>
            <a:normAutofit fontScale="92500"/>
          </a:bodyPr>
          <a:lstStyle/>
          <a:p>
            <a:pPr algn="just">
              <a:buFont typeface="Arial" panose="020B0604020202020204" pitchFamily="34" charset="0"/>
              <a:buChar char="•"/>
            </a:pPr>
            <a:r>
              <a:rPr lang="en-IN" dirty="0">
                <a:solidFill>
                  <a:srgbClr val="FF0000"/>
                </a:solidFill>
              </a:rPr>
              <a:t>Introduce Green Loans and Bonds</a:t>
            </a:r>
            <a:r>
              <a:rPr lang="en-IN" b="1" dirty="0">
                <a:solidFill>
                  <a:srgbClr val="FF0000"/>
                </a:solidFill>
              </a:rPr>
              <a:t>:</a:t>
            </a:r>
            <a:r>
              <a:rPr lang="en-IN" dirty="0">
                <a:solidFill>
                  <a:srgbClr val="FF0000"/>
                </a:solidFill>
              </a:rPr>
              <a:t> </a:t>
            </a:r>
            <a:r>
              <a:rPr lang="en-IN" dirty="0">
                <a:solidFill>
                  <a:srgbClr val="00B050"/>
                </a:solidFill>
              </a:rPr>
              <a:t>Explain how these financial instruments can fund specific green projects in renewable energy and energy efficiency.</a:t>
            </a:r>
          </a:p>
          <a:p>
            <a:pPr algn="just">
              <a:buFont typeface="Arial" panose="020B0604020202020204" pitchFamily="34" charset="0"/>
              <a:buChar char="•"/>
            </a:pPr>
            <a:r>
              <a:rPr lang="en-IN" dirty="0">
                <a:solidFill>
                  <a:srgbClr val="FF0000"/>
                </a:solidFill>
              </a:rPr>
              <a:t>Promote Sustainability-Linked Loans</a:t>
            </a:r>
            <a:r>
              <a:rPr lang="en-IN" b="1" dirty="0"/>
              <a:t>:</a:t>
            </a:r>
            <a:r>
              <a:rPr lang="en-IN" dirty="0"/>
              <a:t> </a:t>
            </a:r>
            <a:r>
              <a:rPr lang="en-IN" dirty="0">
                <a:solidFill>
                  <a:srgbClr val="00B050"/>
                </a:solidFill>
              </a:rPr>
              <a:t>Describe how these loans incentivise clients to achieve ambitious sustainability targets through interest rate adjustments</a:t>
            </a:r>
            <a:r>
              <a:rPr lang="en-IN" dirty="0"/>
              <a:t>.</a:t>
            </a:r>
          </a:p>
          <a:p>
            <a:pPr algn="just">
              <a:buFont typeface="Arial" panose="020B0604020202020204" pitchFamily="34" charset="0"/>
              <a:buChar char="•"/>
            </a:pPr>
            <a:r>
              <a:rPr lang="en-IN" dirty="0">
                <a:solidFill>
                  <a:srgbClr val="FF0000"/>
                </a:solidFill>
              </a:rPr>
              <a:t>Explore ESG-Integrated Financing</a:t>
            </a:r>
            <a:r>
              <a:rPr lang="en-IN" b="1" dirty="0"/>
              <a:t>:</a:t>
            </a:r>
            <a:r>
              <a:rPr lang="en-IN" dirty="0"/>
              <a:t> </a:t>
            </a:r>
            <a:r>
              <a:rPr lang="en-IN" dirty="0">
                <a:solidFill>
                  <a:srgbClr val="00B050"/>
                </a:solidFill>
              </a:rPr>
              <a:t>Discuss how Environmental, Social, and Governance (ESG) factors can be incorporated into traditional financing to promote sustainable practices.</a:t>
            </a:r>
          </a:p>
          <a:p>
            <a:pPr algn="just">
              <a:buFont typeface="Arial" panose="020B0604020202020204" pitchFamily="34" charset="0"/>
              <a:buChar char="•"/>
            </a:pPr>
            <a:r>
              <a:rPr lang="en-IN" dirty="0">
                <a:solidFill>
                  <a:srgbClr val="FF0000"/>
                </a:solidFill>
              </a:rPr>
              <a:t>Offer Advisory Services</a:t>
            </a:r>
            <a:r>
              <a:rPr lang="en-IN" b="1" dirty="0"/>
              <a:t>:</a:t>
            </a:r>
            <a:r>
              <a:rPr lang="en-IN" dirty="0"/>
              <a:t> Guide sustainability reporting, target setting, and accessing sustainable finance options.</a:t>
            </a:r>
          </a:p>
          <a:p>
            <a:endParaRPr lang="en-US" dirty="0"/>
          </a:p>
        </p:txBody>
      </p:sp>
    </p:spTree>
    <p:extLst>
      <p:ext uri="{BB962C8B-B14F-4D97-AF65-F5344CB8AC3E}">
        <p14:creationId xmlns:p14="http://schemas.microsoft.com/office/powerpoint/2010/main" val="398342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9F8F-C453-CAB9-3CBE-4BA7326122B9}"/>
              </a:ext>
            </a:extLst>
          </p:cNvPr>
          <p:cNvSpPr>
            <a:spLocks noGrp="1"/>
          </p:cNvSpPr>
          <p:nvPr>
            <p:ph type="title"/>
          </p:nvPr>
        </p:nvSpPr>
        <p:spPr/>
        <p:txBody>
          <a:bodyPr/>
          <a:lstStyle/>
          <a:p>
            <a:r>
              <a:rPr lang="en-US" dirty="0">
                <a:solidFill>
                  <a:srgbClr val="FF0000"/>
                </a:solidFill>
              </a:rPr>
              <a:t>Why is ESG important for banks ?</a:t>
            </a:r>
          </a:p>
        </p:txBody>
      </p:sp>
      <p:sp>
        <p:nvSpPr>
          <p:cNvPr id="3" name="Content Placeholder 2">
            <a:extLst>
              <a:ext uri="{FF2B5EF4-FFF2-40B4-BE49-F238E27FC236}">
                <a16:creationId xmlns:a16="http://schemas.microsoft.com/office/drawing/2014/main" id="{F97B2029-5A3B-A732-42E4-3A7FFF7D6703}"/>
              </a:ext>
            </a:extLst>
          </p:cNvPr>
          <p:cNvSpPr>
            <a:spLocks noGrp="1"/>
          </p:cNvSpPr>
          <p:nvPr>
            <p:ph idx="1"/>
          </p:nvPr>
        </p:nvSpPr>
        <p:spPr/>
        <p:txBody>
          <a:bodyPr>
            <a:normAutofit fontScale="85000" lnSpcReduction="10000"/>
          </a:bodyPr>
          <a:lstStyle/>
          <a:p>
            <a:pPr marL="0" indent="0">
              <a:buNone/>
            </a:pPr>
            <a:r>
              <a:rPr lang="en-IN" sz="2600" b="0" i="0" dirty="0">
                <a:solidFill>
                  <a:srgbClr val="0070C0"/>
                </a:solidFill>
                <a:effectLst/>
                <a:latin typeface="unicredit-regular"/>
              </a:rPr>
              <a:t>As the world increasingly prioritises Sustainability and Ethical Practices, developing a good understanding of ESG in banking is more important than ever. </a:t>
            </a:r>
            <a:endParaRPr lang="en-IN" sz="2600" b="1" i="0" dirty="0">
              <a:solidFill>
                <a:srgbClr val="0070C0"/>
              </a:solidFill>
              <a:effectLst/>
              <a:latin typeface="unicredit-regular"/>
            </a:endParaRPr>
          </a:p>
          <a:p>
            <a:pPr algn="just"/>
            <a:r>
              <a:rPr lang="en-IN" b="1" i="0" dirty="0">
                <a:solidFill>
                  <a:srgbClr val="00B050"/>
                </a:solidFill>
                <a:effectLst/>
                <a:latin typeface="unicredit-regular"/>
              </a:rPr>
              <a:t>Environment, Social, and Governance</a:t>
            </a:r>
            <a:r>
              <a:rPr lang="en-IN" b="0" i="0" dirty="0">
                <a:solidFill>
                  <a:srgbClr val="00B050"/>
                </a:solidFill>
                <a:effectLst/>
                <a:latin typeface="unicredit-regular"/>
              </a:rPr>
              <a:t> (</a:t>
            </a:r>
            <a:r>
              <a:rPr lang="en-IN" b="1" i="0" dirty="0">
                <a:solidFill>
                  <a:srgbClr val="00B050"/>
                </a:solidFill>
                <a:effectLst/>
                <a:latin typeface="unicredit-regular"/>
              </a:rPr>
              <a:t>ESG</a:t>
            </a:r>
            <a:r>
              <a:rPr lang="en-IN" b="0" i="0" dirty="0">
                <a:solidFill>
                  <a:srgbClr val="00B050"/>
                </a:solidFill>
                <a:effectLst/>
                <a:latin typeface="unicredit-regular"/>
              </a:rPr>
              <a:t>) </a:t>
            </a:r>
            <a:r>
              <a:rPr lang="en-IN" b="0" i="0" dirty="0">
                <a:solidFill>
                  <a:srgbClr val="212529"/>
                </a:solidFill>
                <a:effectLst/>
                <a:latin typeface="unicredit-regular"/>
              </a:rPr>
              <a:t>factors are crucial in shaping the financial landscape to determine how a bank operates and interacts with its stakeholders. </a:t>
            </a:r>
          </a:p>
          <a:p>
            <a:pPr algn="just"/>
            <a:r>
              <a:rPr lang="en-IN" b="0" i="0" dirty="0">
                <a:solidFill>
                  <a:srgbClr val="00B050"/>
                </a:solidFill>
                <a:effectLst/>
                <a:latin typeface="unicredit-regular"/>
              </a:rPr>
              <a:t>ESG</a:t>
            </a:r>
            <a:r>
              <a:rPr lang="en-IN" b="0" i="0" dirty="0">
                <a:solidFill>
                  <a:srgbClr val="212529"/>
                </a:solidFill>
                <a:effectLst/>
                <a:latin typeface="unicredit-regular"/>
              </a:rPr>
              <a:t> represents a set of standards for evaluating a Bank’s sustainability and societal impact. It helps investors assess how well the Bank manages risks and opportunities arising from environmental, social, and ethical management factors.</a:t>
            </a:r>
          </a:p>
          <a:p>
            <a:pPr algn="just"/>
            <a:r>
              <a:rPr lang="en-IN" b="0" i="0" dirty="0">
                <a:solidFill>
                  <a:srgbClr val="212529"/>
                </a:solidFill>
                <a:effectLst/>
                <a:latin typeface="unicredit-regular"/>
              </a:rPr>
              <a:t> Integrating </a:t>
            </a:r>
            <a:r>
              <a:rPr lang="en-IN" b="0" i="0" dirty="0">
                <a:solidFill>
                  <a:srgbClr val="00B050"/>
                </a:solidFill>
                <a:effectLst/>
                <a:latin typeface="unicredit-regular"/>
              </a:rPr>
              <a:t>ESG </a:t>
            </a:r>
            <a:r>
              <a:rPr lang="en-IN" b="0" i="0" dirty="0">
                <a:solidFill>
                  <a:srgbClr val="212529"/>
                </a:solidFill>
                <a:effectLst/>
                <a:latin typeface="unicredit-regular"/>
              </a:rPr>
              <a:t>principles effectively aligns banks' operations with sustainable practices, enhances reputation, and contributes to positive societal outcomes.</a:t>
            </a:r>
            <a:endParaRPr lang="en-US" dirty="0"/>
          </a:p>
        </p:txBody>
      </p:sp>
    </p:spTree>
    <p:extLst>
      <p:ext uri="{BB962C8B-B14F-4D97-AF65-F5344CB8AC3E}">
        <p14:creationId xmlns:p14="http://schemas.microsoft.com/office/powerpoint/2010/main" val="4089471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E22A-9CE3-3FF6-4AE6-84FE86A223FA}"/>
              </a:ext>
            </a:extLst>
          </p:cNvPr>
          <p:cNvSpPr>
            <a:spLocks noGrp="1"/>
          </p:cNvSpPr>
          <p:nvPr>
            <p:ph type="title"/>
          </p:nvPr>
        </p:nvSpPr>
        <p:spPr/>
        <p:txBody>
          <a:bodyPr/>
          <a:lstStyle/>
          <a:p>
            <a:r>
              <a:rPr lang="en-US" dirty="0">
                <a:solidFill>
                  <a:srgbClr val="FF0000"/>
                </a:solidFill>
              </a:rPr>
              <a:t>You can win…</a:t>
            </a:r>
          </a:p>
        </p:txBody>
      </p:sp>
      <p:pic>
        <p:nvPicPr>
          <p:cNvPr id="4" name="Picture Placeholder 5">
            <a:extLst>
              <a:ext uri="{FF2B5EF4-FFF2-40B4-BE49-F238E27FC236}">
                <a16:creationId xmlns:a16="http://schemas.microsoft.com/office/drawing/2014/main" id="{1B185557-D170-F1C7-BFE9-08CDC43B2D19}"/>
              </a:ext>
            </a:extLst>
          </p:cNvPr>
          <p:cNvPicPr>
            <a:picLocks noGrp="1" noChangeAspect="1"/>
          </p:cNvPicPr>
          <p:nvPr>
            <p:ph idx="1"/>
          </p:nvPr>
        </p:nvPicPr>
        <p:blipFill>
          <a:blip r:embed="rId2"/>
          <a:srcRect t="23741" b="23741"/>
          <a:stretch>
            <a:fillRect/>
          </a:stretch>
        </p:blipFill>
        <p:spPr>
          <a:xfrm>
            <a:off x="1451579" y="1853754"/>
            <a:ext cx="9603275" cy="4199727"/>
          </a:xfrm>
          <a:prstGeom prst="rect">
            <a:avLst/>
          </a:prstGeom>
        </p:spPr>
      </p:pic>
    </p:spTree>
    <p:extLst>
      <p:ext uri="{BB962C8B-B14F-4D97-AF65-F5344CB8AC3E}">
        <p14:creationId xmlns:p14="http://schemas.microsoft.com/office/powerpoint/2010/main" val="12238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2B23-971E-34C6-F45F-28F122C5600D}"/>
              </a:ext>
            </a:extLst>
          </p:cNvPr>
          <p:cNvSpPr>
            <a:spLocks noGrp="1"/>
          </p:cNvSpPr>
          <p:nvPr>
            <p:ph type="title"/>
          </p:nvPr>
        </p:nvSpPr>
        <p:spPr/>
        <p:txBody>
          <a:bodyPr>
            <a:normAutofit/>
          </a:bodyPr>
          <a:lstStyle/>
          <a:p>
            <a:r>
              <a:rPr lang="en-US" sz="2700" b="1" dirty="0">
                <a:solidFill>
                  <a:srgbClr val="FF0000"/>
                </a:solidFill>
              </a:rPr>
              <a:t>ESG Compliance  attracts  more investments</a:t>
            </a:r>
          </a:p>
        </p:txBody>
      </p:sp>
      <p:sp>
        <p:nvSpPr>
          <p:cNvPr id="3" name="Content Placeholder 2">
            <a:extLst>
              <a:ext uri="{FF2B5EF4-FFF2-40B4-BE49-F238E27FC236}">
                <a16:creationId xmlns:a16="http://schemas.microsoft.com/office/drawing/2014/main" id="{66E5E2BA-7762-11FF-D01B-5038C9116833}"/>
              </a:ext>
            </a:extLst>
          </p:cNvPr>
          <p:cNvSpPr>
            <a:spLocks noGrp="1"/>
          </p:cNvSpPr>
          <p:nvPr>
            <p:ph idx="1"/>
          </p:nvPr>
        </p:nvSpPr>
        <p:spPr/>
        <p:txBody>
          <a:bodyPr>
            <a:normAutofit fontScale="92500" lnSpcReduction="10000"/>
          </a:bodyPr>
          <a:lstStyle/>
          <a:p>
            <a:pPr algn="just"/>
            <a:r>
              <a:rPr lang="en-IN" sz="2800" dirty="0">
                <a:solidFill>
                  <a:srgbClr val="212529"/>
                </a:solidFill>
                <a:latin typeface="unicredit-regular"/>
              </a:rPr>
              <a:t>I</a:t>
            </a:r>
            <a:r>
              <a:rPr lang="en-IN" sz="2800" b="0" i="0" dirty="0">
                <a:solidFill>
                  <a:srgbClr val="212529"/>
                </a:solidFill>
                <a:effectLst/>
                <a:latin typeface="unicredit-regular"/>
              </a:rPr>
              <a:t>ncorporating </a:t>
            </a:r>
            <a:r>
              <a:rPr lang="en-IN" sz="2800" b="0" i="0" dirty="0">
                <a:solidFill>
                  <a:srgbClr val="00B050"/>
                </a:solidFill>
                <a:effectLst/>
                <a:latin typeface="unicredit-regular"/>
              </a:rPr>
              <a:t>ESG</a:t>
            </a:r>
            <a:r>
              <a:rPr lang="en-IN" sz="2800" b="0" i="0" dirty="0">
                <a:solidFill>
                  <a:srgbClr val="212529"/>
                </a:solidFill>
                <a:effectLst/>
                <a:latin typeface="unicredit-regular"/>
              </a:rPr>
              <a:t> principles into banking has been recognised as a positive green and social finance force.</a:t>
            </a:r>
          </a:p>
          <a:p>
            <a:pPr algn="just"/>
            <a:r>
              <a:rPr lang="en-IN" sz="2800" dirty="0">
                <a:solidFill>
                  <a:srgbClr val="FF0000"/>
                </a:solidFill>
                <a:latin typeface="unicredit-regular"/>
              </a:rPr>
              <a:t>B</a:t>
            </a:r>
            <a:r>
              <a:rPr lang="en-IN" sz="2800" b="0" i="0" dirty="0">
                <a:solidFill>
                  <a:srgbClr val="FF0000"/>
                </a:solidFill>
                <a:effectLst/>
                <a:latin typeface="unicredit-regular"/>
              </a:rPr>
              <a:t>anks can avoid potential losses and reputational damage by proactively mitigating risks linked to Social issues, Climate change, and Regulatory changes. </a:t>
            </a:r>
          </a:p>
          <a:p>
            <a:pPr algn="just"/>
            <a:r>
              <a:rPr lang="en-IN" sz="2800" b="0" i="0" dirty="0">
                <a:solidFill>
                  <a:srgbClr val="212529"/>
                </a:solidFill>
                <a:effectLst/>
                <a:latin typeface="unicredit-regular"/>
              </a:rPr>
              <a:t>Strong ESG credentials attract additional investment, resulting in </a:t>
            </a:r>
            <a:r>
              <a:rPr lang="en-IN" sz="2800" dirty="0">
                <a:solidFill>
                  <a:srgbClr val="212529"/>
                </a:solidFill>
                <a:latin typeface="unicredit-regular"/>
              </a:rPr>
              <a:t>positive </a:t>
            </a:r>
            <a:r>
              <a:rPr lang="en-IN" sz="2800" b="0" i="0" dirty="0">
                <a:solidFill>
                  <a:srgbClr val="212529"/>
                </a:solidFill>
                <a:effectLst/>
                <a:latin typeface="unicredit-regular"/>
              </a:rPr>
              <a:t>long-term financial outcomes.</a:t>
            </a:r>
          </a:p>
          <a:p>
            <a:endParaRPr lang="en-US" dirty="0"/>
          </a:p>
        </p:txBody>
      </p:sp>
    </p:spTree>
    <p:extLst>
      <p:ext uri="{BB962C8B-B14F-4D97-AF65-F5344CB8AC3E}">
        <p14:creationId xmlns:p14="http://schemas.microsoft.com/office/powerpoint/2010/main" val="204371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C13E-9BD5-9360-8887-ECD8A121DA1C}"/>
              </a:ext>
            </a:extLst>
          </p:cNvPr>
          <p:cNvSpPr>
            <a:spLocks noGrp="1"/>
          </p:cNvSpPr>
          <p:nvPr>
            <p:ph type="title"/>
          </p:nvPr>
        </p:nvSpPr>
        <p:spPr/>
        <p:txBody>
          <a:bodyPr/>
          <a:lstStyle/>
          <a:p>
            <a:r>
              <a:rPr lang="en-IN" b="1" i="0" dirty="0">
                <a:solidFill>
                  <a:srgbClr val="FF0000"/>
                </a:solidFill>
                <a:effectLst/>
                <a:latin typeface="unicredit-bold"/>
              </a:rPr>
              <a:t>What is  </a:t>
            </a:r>
            <a:r>
              <a:rPr lang="en-IN" b="1" i="0" dirty="0">
                <a:solidFill>
                  <a:srgbClr val="00B050"/>
                </a:solidFill>
                <a:effectLst/>
                <a:latin typeface="unicredit-bold"/>
              </a:rPr>
              <a:t>ESG </a:t>
            </a:r>
            <a:r>
              <a:rPr lang="en-IN" b="1" i="0" dirty="0">
                <a:solidFill>
                  <a:srgbClr val="FF0000"/>
                </a:solidFill>
                <a:effectLst/>
                <a:latin typeface="unicredit-bold"/>
              </a:rPr>
              <a:t> scoring for banks?</a:t>
            </a:r>
            <a:br>
              <a:rPr lang="en-IN" b="1" i="0" dirty="0">
                <a:solidFill>
                  <a:srgbClr val="FF0000"/>
                </a:solidFill>
                <a:effectLst/>
                <a:latin typeface="unicredit-bold"/>
              </a:rPr>
            </a:br>
            <a:endParaRPr lang="en-US" b="1" dirty="0">
              <a:solidFill>
                <a:srgbClr val="FF0000"/>
              </a:solidFill>
            </a:endParaRPr>
          </a:p>
        </p:txBody>
      </p:sp>
      <p:sp>
        <p:nvSpPr>
          <p:cNvPr id="3" name="Content Placeholder 2">
            <a:extLst>
              <a:ext uri="{FF2B5EF4-FFF2-40B4-BE49-F238E27FC236}">
                <a16:creationId xmlns:a16="http://schemas.microsoft.com/office/drawing/2014/main" id="{0C0E9FA2-DDE7-5D2C-AC1B-277CA75C8FC3}"/>
              </a:ext>
            </a:extLst>
          </p:cNvPr>
          <p:cNvSpPr>
            <a:spLocks noGrp="1"/>
          </p:cNvSpPr>
          <p:nvPr>
            <p:ph idx="1"/>
          </p:nvPr>
        </p:nvSpPr>
        <p:spPr/>
        <p:txBody>
          <a:bodyPr>
            <a:normAutofit fontScale="62500" lnSpcReduction="20000"/>
          </a:bodyPr>
          <a:lstStyle/>
          <a:p>
            <a:pPr>
              <a:buNone/>
            </a:pPr>
            <a:r>
              <a:rPr lang="en-IN" b="0" i="0" dirty="0">
                <a:solidFill>
                  <a:srgbClr val="212529"/>
                </a:solidFill>
                <a:effectLst/>
                <a:latin typeface="unicredit-regular"/>
              </a:rPr>
              <a:t> </a:t>
            </a:r>
            <a:r>
              <a:rPr lang="en-IN" sz="2300" b="0" i="0" dirty="0">
                <a:solidFill>
                  <a:srgbClr val="212529"/>
                </a:solidFill>
                <a:effectLst/>
                <a:latin typeface="unicredit-regular"/>
              </a:rPr>
              <a:t>When evaluating and rating a bank’s performance, ESG scoring provides a snapshot of how aligned an institution’s operations are with global standards for responsible and ethical business practices.</a:t>
            </a:r>
          </a:p>
          <a:p>
            <a:pPr algn="just">
              <a:buNone/>
            </a:pPr>
            <a:r>
              <a:rPr lang="en-IN" b="0" i="0" dirty="0">
                <a:solidFill>
                  <a:srgbClr val="212529"/>
                </a:solidFill>
                <a:effectLst/>
                <a:latin typeface="unicredit-regular"/>
              </a:rPr>
              <a:t> </a:t>
            </a:r>
            <a:r>
              <a:rPr lang="en-IN" b="0" i="0" dirty="0">
                <a:solidFill>
                  <a:srgbClr val="00B050"/>
                </a:solidFill>
                <a:effectLst/>
                <a:latin typeface="unicredit-regular"/>
              </a:rPr>
              <a:t>Determining an ESG score for a bank involves a few key factors. </a:t>
            </a:r>
          </a:p>
          <a:p>
            <a:pPr algn="just">
              <a:buNone/>
            </a:pPr>
            <a:r>
              <a:rPr lang="en-IN" b="1" i="0" dirty="0">
                <a:solidFill>
                  <a:srgbClr val="C00000"/>
                </a:solidFill>
                <a:effectLst/>
                <a:latin typeface="unicredit-regular"/>
              </a:rPr>
              <a:t>Firstly, it’s essential to consider its carbon emissions, energy efficiency, level of investment in sustainable finance, and resource management. </a:t>
            </a:r>
          </a:p>
          <a:p>
            <a:pPr algn="just">
              <a:buNone/>
            </a:pPr>
            <a:r>
              <a:rPr lang="en-IN" b="1" i="0" dirty="0">
                <a:solidFill>
                  <a:srgbClr val="00B050"/>
                </a:solidFill>
                <a:effectLst/>
                <a:latin typeface="unicredit-regular"/>
              </a:rPr>
              <a:t>Secondly, social factors are measured, including labour practices, community impact, and customer relations. </a:t>
            </a:r>
          </a:p>
          <a:p>
            <a:pPr algn="just">
              <a:buNone/>
            </a:pPr>
            <a:r>
              <a:rPr lang="en-IN" b="1" i="0" dirty="0">
                <a:solidFill>
                  <a:srgbClr val="C00000"/>
                </a:solidFill>
                <a:effectLst/>
                <a:latin typeface="unicredit-regular"/>
              </a:rPr>
              <a:t>Thirdly, governance criteria such as board composition, executive compensation, and transparency are discerned. </a:t>
            </a:r>
          </a:p>
          <a:p>
            <a:pPr algn="just">
              <a:buNone/>
            </a:pPr>
            <a:r>
              <a:rPr lang="en-IN" b="1" i="0" dirty="0">
                <a:solidFill>
                  <a:srgbClr val="C00000"/>
                </a:solidFill>
                <a:effectLst/>
                <a:latin typeface="unicredit-regular"/>
              </a:rPr>
              <a:t>ESG reporting is now mandatory for 1000 top capitalised companies and banks monthly through the BRSR Report.</a:t>
            </a:r>
          </a:p>
          <a:p>
            <a:pPr algn="just">
              <a:buNone/>
            </a:pPr>
            <a:r>
              <a:rPr lang="en-IN" b="1" i="0" dirty="0">
                <a:solidFill>
                  <a:srgbClr val="212529"/>
                </a:solidFill>
                <a:effectLst/>
                <a:latin typeface="unicredit-regular"/>
              </a:rPr>
              <a:t>  SBI’s ongoing </a:t>
            </a:r>
            <a:r>
              <a:rPr lang="en-IN" b="1" i="0" u="none" strike="noStrike" dirty="0">
                <a:solidFill>
                  <a:srgbClr val="007A91"/>
                </a:solidFill>
                <a:effectLst/>
                <a:latin typeface="unicredit-regular"/>
                <a:hlinkClick r:id="rId2"/>
              </a:rPr>
              <a:t>sustainability reporting</a:t>
            </a:r>
            <a:r>
              <a:rPr lang="en-IN" b="1" i="0" dirty="0">
                <a:solidFill>
                  <a:srgbClr val="212529"/>
                </a:solidFill>
                <a:effectLst/>
                <a:latin typeface="unicredit-regular"/>
              </a:rPr>
              <a:t> process emphasises the importance of continuous improvement, reflecting a dedication to growth. </a:t>
            </a:r>
          </a:p>
          <a:p>
            <a:pPr algn="ctr">
              <a:buNone/>
            </a:pPr>
            <a:r>
              <a:rPr lang="en-IN" sz="2900" b="1" dirty="0">
                <a:solidFill>
                  <a:srgbClr val="00B050"/>
                </a:solidFill>
                <a:latin typeface="unicredit-regular"/>
              </a:rPr>
              <a:t>A Bank’s </a:t>
            </a:r>
            <a:r>
              <a:rPr lang="en-IN" sz="2900" b="1" i="0" dirty="0">
                <a:solidFill>
                  <a:srgbClr val="00B050"/>
                </a:solidFill>
                <a:effectLst/>
                <a:latin typeface="unicredit-regular"/>
              </a:rPr>
              <a:t>commitment to meeting  ESG targets creates value over time.</a:t>
            </a:r>
          </a:p>
          <a:p>
            <a:endParaRPr lang="en-US" dirty="0"/>
          </a:p>
        </p:txBody>
      </p:sp>
    </p:spTree>
    <p:extLst>
      <p:ext uri="{BB962C8B-B14F-4D97-AF65-F5344CB8AC3E}">
        <p14:creationId xmlns:p14="http://schemas.microsoft.com/office/powerpoint/2010/main" val="196537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B33D-CDF7-E743-559F-4AF3196CD97F}"/>
              </a:ext>
            </a:extLst>
          </p:cNvPr>
          <p:cNvSpPr>
            <a:spLocks noGrp="1"/>
          </p:cNvSpPr>
          <p:nvPr>
            <p:ph type="title"/>
          </p:nvPr>
        </p:nvSpPr>
        <p:spPr/>
        <p:txBody>
          <a:bodyPr/>
          <a:lstStyle/>
          <a:p>
            <a:r>
              <a:rPr lang="en-IN" b="0" i="0" dirty="0">
                <a:solidFill>
                  <a:srgbClr val="FF0000"/>
                </a:solidFill>
                <a:effectLst/>
                <a:latin typeface="unicredit-bold"/>
              </a:rPr>
              <a:t>How to implement ESG practices?</a:t>
            </a:r>
            <a:br>
              <a:rPr lang="en-IN" b="0" i="0" dirty="0">
                <a:solidFill>
                  <a:srgbClr val="FF0000"/>
                </a:solidFill>
                <a:effectLst/>
                <a:latin typeface="unicredit-bold"/>
              </a:rPr>
            </a:br>
            <a:endParaRPr lang="en-US" dirty="0">
              <a:solidFill>
                <a:srgbClr val="FF0000"/>
              </a:solidFill>
            </a:endParaRPr>
          </a:p>
        </p:txBody>
      </p:sp>
      <p:sp>
        <p:nvSpPr>
          <p:cNvPr id="3" name="Content Placeholder 2">
            <a:extLst>
              <a:ext uri="{FF2B5EF4-FFF2-40B4-BE49-F238E27FC236}">
                <a16:creationId xmlns:a16="http://schemas.microsoft.com/office/drawing/2014/main" id="{9CFDDF9B-241C-46AF-478C-15DF706DB675}"/>
              </a:ext>
            </a:extLst>
          </p:cNvPr>
          <p:cNvSpPr>
            <a:spLocks noGrp="1"/>
          </p:cNvSpPr>
          <p:nvPr>
            <p:ph idx="1"/>
          </p:nvPr>
        </p:nvSpPr>
        <p:spPr/>
        <p:txBody>
          <a:bodyPr>
            <a:normAutofit fontScale="77500" lnSpcReduction="20000"/>
          </a:bodyPr>
          <a:lstStyle/>
          <a:p>
            <a:pPr algn="just">
              <a:buNone/>
            </a:pPr>
            <a:r>
              <a:rPr lang="en-IN" b="0" i="0" dirty="0">
                <a:solidFill>
                  <a:srgbClr val="212529"/>
                </a:solidFill>
                <a:effectLst/>
                <a:latin typeface="unicredit-regular"/>
              </a:rPr>
              <a:t> </a:t>
            </a:r>
            <a:r>
              <a:rPr lang="en-IN" sz="2600" b="0" i="0" dirty="0">
                <a:solidFill>
                  <a:srgbClr val="212529"/>
                </a:solidFill>
                <a:effectLst/>
                <a:latin typeface="unicredit-regular"/>
              </a:rPr>
              <a:t>Introducing effective ESG practices begins with developing a clear </a:t>
            </a:r>
            <a:r>
              <a:rPr lang="en-IN" sz="2600" dirty="0">
                <a:solidFill>
                  <a:srgbClr val="007A91"/>
                </a:solidFill>
                <a:latin typeface="unicredit-regular"/>
              </a:rPr>
              <a:t>S</a:t>
            </a:r>
            <a:r>
              <a:rPr lang="en-IN" sz="2600" b="0" i="0" u="none" strike="noStrike" dirty="0">
                <a:solidFill>
                  <a:srgbClr val="007A91"/>
                </a:solidFill>
                <a:effectLst/>
                <a:latin typeface="unicredit-regular"/>
                <a:hlinkClick r:id="rId2"/>
              </a:rPr>
              <a:t>ustainability </a:t>
            </a:r>
            <a:r>
              <a:rPr lang="en-IN" sz="2600" dirty="0">
                <a:solidFill>
                  <a:srgbClr val="007A91"/>
                </a:solidFill>
                <a:latin typeface="unicredit-regular"/>
              </a:rPr>
              <a:t>S</a:t>
            </a:r>
            <a:r>
              <a:rPr lang="en-IN" sz="2600" b="0" i="0" u="none" strike="noStrike" dirty="0">
                <a:solidFill>
                  <a:srgbClr val="007A91"/>
                </a:solidFill>
                <a:effectLst/>
                <a:latin typeface="unicredit-regular"/>
              </a:rPr>
              <a:t>trategy that aligns</a:t>
            </a:r>
            <a:r>
              <a:rPr lang="en-IN" sz="2600" b="0" i="0" dirty="0">
                <a:solidFill>
                  <a:srgbClr val="212529"/>
                </a:solidFill>
                <a:effectLst/>
                <a:latin typeface="unicredit-regular"/>
              </a:rPr>
              <a:t> with a bank’s core values and business objectives. </a:t>
            </a:r>
          </a:p>
          <a:p>
            <a:pPr algn="just">
              <a:buNone/>
            </a:pPr>
            <a:r>
              <a:rPr lang="en-IN" sz="2600" b="0" i="0" dirty="0">
                <a:solidFill>
                  <a:srgbClr val="FF0000"/>
                </a:solidFill>
                <a:effectLst/>
                <a:latin typeface="unicredit-regular"/>
              </a:rPr>
              <a:t>Set measurable ESG targets, integrate sustainability into all aspects of the bank’s operations, and ensure leadership fully commits to these goals. </a:t>
            </a:r>
          </a:p>
          <a:p>
            <a:pPr algn="just">
              <a:buNone/>
            </a:pPr>
            <a:r>
              <a:rPr lang="en-IN" sz="2600" b="0" i="0" dirty="0">
                <a:solidFill>
                  <a:srgbClr val="00B050"/>
                </a:solidFill>
                <a:effectLst/>
                <a:latin typeface="unicredit-regular"/>
              </a:rPr>
              <a:t>Sustainability aims to empower all stakeholders while unlocking the bank's potential.</a:t>
            </a:r>
          </a:p>
          <a:p>
            <a:pPr algn="just">
              <a:buNone/>
            </a:pPr>
            <a:r>
              <a:rPr lang="en-IN" sz="2600" b="0" i="0" dirty="0">
                <a:solidFill>
                  <a:srgbClr val="212529"/>
                </a:solidFill>
                <a:effectLst/>
                <a:latin typeface="unicredit-regular"/>
              </a:rPr>
              <a:t> </a:t>
            </a:r>
            <a:r>
              <a:rPr lang="en-IN" sz="2600" b="0" i="0" dirty="0">
                <a:solidFill>
                  <a:srgbClr val="FF0000"/>
                </a:solidFill>
                <a:effectLst/>
                <a:latin typeface="unicredit-regular"/>
              </a:rPr>
              <a:t>A strong ESG strategy requires regular monitoring, transparent reporting, and stakeholder collaboration</a:t>
            </a:r>
            <a:r>
              <a:rPr lang="en-IN" sz="2600" b="0" i="0" dirty="0">
                <a:solidFill>
                  <a:srgbClr val="212529"/>
                </a:solidFill>
                <a:effectLst/>
                <a:latin typeface="unicredit-regular"/>
              </a:rPr>
              <a:t>.</a:t>
            </a:r>
          </a:p>
          <a:p>
            <a:pPr algn="just">
              <a:buNone/>
            </a:pPr>
            <a:r>
              <a:rPr lang="en-IN" sz="2600" b="0" i="0" dirty="0">
                <a:solidFill>
                  <a:srgbClr val="212529"/>
                </a:solidFill>
                <a:effectLst/>
                <a:latin typeface="unicredit-regular"/>
              </a:rPr>
              <a:t> </a:t>
            </a:r>
            <a:r>
              <a:rPr lang="en-IN" sz="2600" b="1" i="0" dirty="0">
                <a:solidFill>
                  <a:srgbClr val="00B050"/>
                </a:solidFill>
                <a:effectLst/>
                <a:latin typeface="unicredit-regular"/>
              </a:rPr>
              <a:t>Banks should lead by example by prioritising environmental impact reduction, promoting meaningful social initiatives, and maintaining robust governance practices.</a:t>
            </a:r>
          </a:p>
          <a:p>
            <a:endParaRPr lang="en-US" dirty="0"/>
          </a:p>
        </p:txBody>
      </p:sp>
    </p:spTree>
    <p:extLst>
      <p:ext uri="{BB962C8B-B14F-4D97-AF65-F5344CB8AC3E}">
        <p14:creationId xmlns:p14="http://schemas.microsoft.com/office/powerpoint/2010/main" val="67683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5A5C-1072-2A20-5E32-E0BDDCF9FBE3}"/>
              </a:ext>
            </a:extLst>
          </p:cNvPr>
          <p:cNvSpPr>
            <a:spLocks noGrp="1"/>
          </p:cNvSpPr>
          <p:nvPr>
            <p:ph type="title"/>
          </p:nvPr>
        </p:nvSpPr>
        <p:spPr>
          <a:xfrm>
            <a:off x="1451579" y="804520"/>
            <a:ext cx="9603275" cy="769938"/>
          </a:xfrm>
        </p:spPr>
        <p:txBody>
          <a:bodyPr>
            <a:normAutofit fontScale="90000"/>
          </a:bodyPr>
          <a:lstStyle/>
          <a:p>
            <a:r>
              <a:rPr lang="en-US" dirty="0">
                <a:solidFill>
                  <a:srgbClr val="FF0000"/>
                </a:solidFill>
              </a:rPr>
              <a:t>What are the components of </a:t>
            </a:r>
            <a:r>
              <a:rPr lang="en-US" b="1" dirty="0">
                <a:solidFill>
                  <a:srgbClr val="00B050"/>
                </a:solidFill>
              </a:rPr>
              <a:t>e(</a:t>
            </a:r>
            <a:r>
              <a:rPr lang="en-US" b="1" dirty="0" err="1">
                <a:solidFill>
                  <a:srgbClr val="00B050"/>
                </a:solidFill>
              </a:rPr>
              <a:t>nvironment</a:t>
            </a:r>
            <a:r>
              <a:rPr lang="en-US" b="1" dirty="0">
                <a:solidFill>
                  <a:srgbClr val="00B050"/>
                </a:solidFill>
              </a:rPr>
              <a:t>)?</a:t>
            </a:r>
          </a:p>
        </p:txBody>
      </p:sp>
      <p:sp>
        <p:nvSpPr>
          <p:cNvPr id="3" name="Content Placeholder 2">
            <a:extLst>
              <a:ext uri="{FF2B5EF4-FFF2-40B4-BE49-F238E27FC236}">
                <a16:creationId xmlns:a16="http://schemas.microsoft.com/office/drawing/2014/main" id="{D22FE79B-E42D-4FD9-C6CA-1FA19C0054B3}"/>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4D7D04CF-7AE4-D39B-8021-6EA35280D8F4}"/>
              </a:ext>
            </a:extLst>
          </p:cNvPr>
          <p:cNvSpPr txBox="1"/>
          <p:nvPr/>
        </p:nvSpPr>
        <p:spPr>
          <a:xfrm>
            <a:off x="1451579" y="1812616"/>
            <a:ext cx="9488853" cy="3508653"/>
          </a:xfrm>
          <a:prstGeom prst="rect">
            <a:avLst/>
          </a:prstGeom>
          <a:noFill/>
        </p:spPr>
        <p:txBody>
          <a:bodyPr wrap="square">
            <a:spAutoFit/>
          </a:bodyPr>
          <a:lstStyle/>
          <a:p>
            <a:pPr marL="114300" indent="0" algn="just">
              <a:buNone/>
            </a:pPr>
            <a:endParaRPr lang="en-US" dirty="0">
              <a:solidFill>
                <a:srgbClr val="00B050"/>
              </a:solidFill>
            </a:endParaRPr>
          </a:p>
          <a:p>
            <a:pPr marL="114300" indent="0" algn="just">
              <a:buNone/>
            </a:pPr>
            <a:r>
              <a:rPr lang="en-US" sz="2400" b="1" dirty="0">
                <a:solidFill>
                  <a:srgbClr val="00B0F0"/>
                </a:solidFill>
              </a:rPr>
              <a:t>E</a:t>
            </a:r>
          </a:p>
          <a:p>
            <a:pPr marL="114300" indent="0" algn="just">
              <a:buNone/>
            </a:pPr>
            <a:r>
              <a:rPr lang="en-US" dirty="0">
                <a:solidFill>
                  <a:srgbClr val="00B050"/>
                </a:solidFill>
              </a:rPr>
              <a:t>This focuses on how an entity’s actions impact the natural environment and manage its ecological footprint.  </a:t>
            </a:r>
          </a:p>
          <a:p>
            <a:pPr marL="114300" indent="0" algn="just">
              <a:buNone/>
            </a:pPr>
            <a:endParaRPr lang="en-US" dirty="0">
              <a:solidFill>
                <a:srgbClr val="FF0000"/>
              </a:solidFill>
            </a:endParaRPr>
          </a:p>
          <a:p>
            <a:pPr marL="114300" indent="0" algn="just">
              <a:buNone/>
            </a:pPr>
            <a:r>
              <a:rPr lang="en-US" dirty="0">
                <a:solidFill>
                  <a:srgbClr val="FF0000"/>
                </a:solidFill>
              </a:rPr>
              <a:t>1. Carbon Emissions Reduction: </a:t>
            </a:r>
            <a:r>
              <a:rPr lang="en-US" dirty="0">
                <a:solidFill>
                  <a:srgbClr val="00B0F0"/>
                </a:solidFill>
              </a:rPr>
              <a:t>Efforts to lower greenhouse gas emissions, such as adopting renewable energy sources.  </a:t>
            </a:r>
          </a:p>
          <a:p>
            <a:pPr marL="114300" indent="0" algn="just">
              <a:buNone/>
            </a:pPr>
            <a:r>
              <a:rPr lang="en-US" dirty="0">
                <a:solidFill>
                  <a:srgbClr val="FF0000"/>
                </a:solidFill>
              </a:rPr>
              <a:t>2.   Waste Management: </a:t>
            </a:r>
            <a:r>
              <a:rPr lang="en-US" dirty="0">
                <a:solidFill>
                  <a:srgbClr val="00B0F0"/>
                </a:solidFill>
              </a:rPr>
              <a:t>Implement recycling programs and reduce single-use plastics in operations.  </a:t>
            </a:r>
          </a:p>
          <a:p>
            <a:pPr marL="114300" indent="0" algn="just">
              <a:buNone/>
            </a:pPr>
            <a:r>
              <a:rPr lang="en-US" dirty="0">
                <a:solidFill>
                  <a:srgbClr val="FF0000"/>
                </a:solidFill>
              </a:rPr>
              <a:t>3. Water Conservation: </a:t>
            </a:r>
            <a:r>
              <a:rPr lang="en-US" dirty="0">
                <a:solidFill>
                  <a:srgbClr val="00B0F0"/>
                </a:solidFill>
              </a:rPr>
              <a:t>Using technologies to </a:t>
            </a:r>
            <a:r>
              <a:rPr lang="en-US" dirty="0" err="1">
                <a:solidFill>
                  <a:srgbClr val="00B0F0"/>
                </a:solidFill>
              </a:rPr>
              <a:t>minimise</a:t>
            </a:r>
            <a:r>
              <a:rPr lang="en-US" dirty="0">
                <a:solidFill>
                  <a:srgbClr val="00B0F0"/>
                </a:solidFill>
              </a:rPr>
              <a:t> water usage in manufacturing and agriculture.  </a:t>
            </a:r>
          </a:p>
          <a:p>
            <a:pPr marL="114300" indent="0" algn="just">
              <a:buNone/>
            </a:pPr>
            <a:r>
              <a:rPr lang="en-US" dirty="0">
                <a:solidFill>
                  <a:srgbClr val="FF0000"/>
                </a:solidFill>
              </a:rPr>
              <a:t>4. Biodiversity Protection: </a:t>
            </a:r>
            <a:r>
              <a:rPr lang="en-US" dirty="0">
                <a:solidFill>
                  <a:srgbClr val="00B0F0"/>
                </a:solidFill>
              </a:rPr>
              <a:t>Preserving ecosystems by avoiding deforestation and supporting rewilding projects.</a:t>
            </a:r>
          </a:p>
        </p:txBody>
      </p:sp>
    </p:spTree>
    <p:extLst>
      <p:ext uri="{BB962C8B-B14F-4D97-AF65-F5344CB8AC3E}">
        <p14:creationId xmlns:p14="http://schemas.microsoft.com/office/powerpoint/2010/main" val="888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BFC9-6D19-7B99-2D78-3B7A9167FD30}"/>
              </a:ext>
            </a:extLst>
          </p:cNvPr>
          <p:cNvSpPr>
            <a:spLocks noGrp="1"/>
          </p:cNvSpPr>
          <p:nvPr>
            <p:ph type="title"/>
          </p:nvPr>
        </p:nvSpPr>
        <p:spPr/>
        <p:txBody>
          <a:bodyPr/>
          <a:lstStyle/>
          <a:p>
            <a:r>
              <a:rPr lang="en-US" dirty="0">
                <a:solidFill>
                  <a:srgbClr val="FF0000"/>
                </a:solidFill>
              </a:rPr>
              <a:t>What are the components of </a:t>
            </a:r>
            <a:r>
              <a:rPr lang="en-US" dirty="0">
                <a:solidFill>
                  <a:srgbClr val="00B050"/>
                </a:solidFill>
              </a:rPr>
              <a:t>s(</a:t>
            </a:r>
            <a:r>
              <a:rPr lang="en-US" dirty="0" err="1">
                <a:solidFill>
                  <a:srgbClr val="00B050"/>
                </a:solidFill>
              </a:rPr>
              <a:t>ocial</a:t>
            </a:r>
            <a:r>
              <a:rPr lang="en-US" dirty="0">
                <a:solidFill>
                  <a:srgbClr val="00B050"/>
                </a:solidFill>
              </a:rPr>
              <a:t>)</a:t>
            </a:r>
          </a:p>
        </p:txBody>
      </p:sp>
      <p:sp>
        <p:nvSpPr>
          <p:cNvPr id="3" name="Text Placeholder 2">
            <a:extLst>
              <a:ext uri="{FF2B5EF4-FFF2-40B4-BE49-F238E27FC236}">
                <a16:creationId xmlns:a16="http://schemas.microsoft.com/office/drawing/2014/main" id="{60EFF682-C8BC-0528-3BA5-F8C01AAA9A5D}"/>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554C871F-BD3A-3677-7EF8-B9F057D9FB37}"/>
              </a:ext>
            </a:extLst>
          </p:cNvPr>
          <p:cNvSpPr txBox="1"/>
          <p:nvPr/>
        </p:nvSpPr>
        <p:spPr>
          <a:xfrm>
            <a:off x="1451579" y="2015732"/>
            <a:ext cx="9545497" cy="3539430"/>
          </a:xfrm>
          <a:prstGeom prst="rect">
            <a:avLst/>
          </a:prstGeom>
          <a:noFill/>
        </p:spPr>
        <p:txBody>
          <a:bodyPr wrap="square">
            <a:spAutoFit/>
          </a:bodyPr>
          <a:lstStyle/>
          <a:p>
            <a:pPr marL="114300" indent="0">
              <a:buNone/>
            </a:pPr>
            <a:r>
              <a:rPr lang="en-US" sz="2400" dirty="0">
                <a:solidFill>
                  <a:srgbClr val="00B050"/>
                </a:solidFill>
              </a:rPr>
              <a:t>S</a:t>
            </a:r>
            <a:r>
              <a:rPr lang="en-US" dirty="0">
                <a:solidFill>
                  <a:srgbClr val="FF0000"/>
                </a:solidFill>
              </a:rPr>
              <a:t> </a:t>
            </a:r>
          </a:p>
          <a:p>
            <a:pPr marL="114300" indent="0" algn="just">
              <a:buNone/>
            </a:pPr>
            <a:r>
              <a:rPr lang="en-US" sz="2000" dirty="0">
                <a:solidFill>
                  <a:srgbClr val="FF0000"/>
                </a:solidFill>
              </a:rPr>
              <a:t>This pertains to how an entity manages its relationships with employees, customers, communities, and society: </a:t>
            </a:r>
          </a:p>
          <a:p>
            <a:pPr marL="114300" indent="0" algn="just">
              <a:buNone/>
            </a:pPr>
            <a:endParaRPr lang="en-US" sz="2000" dirty="0">
              <a:solidFill>
                <a:srgbClr val="FF0000"/>
              </a:solidFill>
            </a:endParaRPr>
          </a:p>
          <a:p>
            <a:pPr marL="114300" indent="0" algn="just">
              <a:buNone/>
            </a:pPr>
            <a:r>
              <a:rPr lang="en-US" sz="2000" dirty="0">
                <a:solidFill>
                  <a:srgbClr val="FF0000"/>
                </a:solidFill>
              </a:rPr>
              <a:t>1. Employee Welfare: </a:t>
            </a:r>
            <a:r>
              <a:rPr lang="en-US" sz="2000" dirty="0">
                <a:solidFill>
                  <a:srgbClr val="00B0F0"/>
                </a:solidFill>
              </a:rPr>
              <a:t>Offering fair wages, benefits, and safe working conditions.</a:t>
            </a:r>
          </a:p>
          <a:p>
            <a:pPr marL="114300" indent="0" algn="just">
              <a:buNone/>
            </a:pPr>
            <a:r>
              <a:rPr lang="en-US" sz="2000" dirty="0">
                <a:solidFill>
                  <a:srgbClr val="FF0000"/>
                </a:solidFill>
              </a:rPr>
              <a:t>2. Diversity and Inclusion: </a:t>
            </a:r>
            <a:r>
              <a:rPr lang="en-US" sz="2000" dirty="0">
                <a:solidFill>
                  <a:srgbClr val="00B0F0"/>
                </a:solidFill>
              </a:rPr>
              <a:t>Promoting equitable hiring practices and ensuring representation across gender, race, and other demographics.</a:t>
            </a:r>
          </a:p>
          <a:p>
            <a:pPr marL="114300" indent="0" algn="just">
              <a:buNone/>
            </a:pPr>
            <a:r>
              <a:rPr lang="en-US" sz="2000" dirty="0">
                <a:solidFill>
                  <a:srgbClr val="FF0000"/>
                </a:solidFill>
              </a:rPr>
              <a:t>3. Community Engagement: </a:t>
            </a:r>
            <a:r>
              <a:rPr lang="en-US" sz="2000" dirty="0">
                <a:solidFill>
                  <a:srgbClr val="00B0F0"/>
                </a:solidFill>
              </a:rPr>
              <a:t>Supporting local charities and investing in infrastructure for underserved areas.</a:t>
            </a:r>
          </a:p>
          <a:p>
            <a:pPr marL="114300" indent="0" algn="just">
              <a:buNone/>
            </a:pPr>
            <a:r>
              <a:rPr lang="en-US" sz="2000" dirty="0">
                <a:solidFill>
                  <a:srgbClr val="FF0000"/>
                </a:solidFill>
              </a:rPr>
              <a:t>4. Product Safety: </a:t>
            </a:r>
            <a:r>
              <a:rPr lang="en-US" sz="2000" dirty="0">
                <a:solidFill>
                  <a:srgbClr val="00B0F0"/>
                </a:solidFill>
              </a:rPr>
              <a:t>Ensuring that goods and services meet high safety standards to protect consumers.</a:t>
            </a:r>
          </a:p>
        </p:txBody>
      </p:sp>
    </p:spTree>
    <p:extLst>
      <p:ext uri="{BB962C8B-B14F-4D97-AF65-F5344CB8AC3E}">
        <p14:creationId xmlns:p14="http://schemas.microsoft.com/office/powerpoint/2010/main" val="2383427186"/>
      </p:ext>
    </p:extLst>
  </p:cSld>
  <p:clrMapOvr>
    <a:masterClrMapping/>
  </p:clrMapOvr>
  <p:transition spd="med"/>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452</TotalTime>
  <Words>3397</Words>
  <Application>Microsoft Macintosh PowerPoint</Application>
  <PresentationFormat>Widescreen</PresentationFormat>
  <Paragraphs>232</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 Unicode MS</vt:lpstr>
      <vt:lpstr>APPLE CHANCERY</vt:lpstr>
      <vt:lpstr>APPLE CHANCERY</vt:lpstr>
      <vt:lpstr>Arial</vt:lpstr>
      <vt:lpstr>Gill Sans MT</vt:lpstr>
      <vt:lpstr>Google Sans</vt:lpstr>
      <vt:lpstr>Helvetica</vt:lpstr>
      <vt:lpstr>Helvetica Neue</vt:lpstr>
      <vt:lpstr>Lato</vt:lpstr>
      <vt:lpstr>OpenSansRegular</vt:lpstr>
      <vt:lpstr>unicredit-bold</vt:lpstr>
      <vt:lpstr>unicredit-regular</vt:lpstr>
      <vt:lpstr>Gallery</vt:lpstr>
      <vt:lpstr>Guiding borrowers  to  reduce  bank’s scope 3 emissions </vt:lpstr>
      <vt:lpstr>Those  who  care…win…</vt:lpstr>
      <vt:lpstr>Agenda </vt:lpstr>
      <vt:lpstr>Why is ESG important for banks ?</vt:lpstr>
      <vt:lpstr>ESG Compliance  attracts  more investments</vt:lpstr>
      <vt:lpstr>What is  ESG  scoring for banks? </vt:lpstr>
      <vt:lpstr>How to implement ESG practices? </vt:lpstr>
      <vt:lpstr>What are the components of e(nvironment)?</vt:lpstr>
      <vt:lpstr>What are the components of s(ocial)</vt:lpstr>
      <vt:lpstr>What are the components of G(overnance) ?</vt:lpstr>
      <vt:lpstr>Bankers’  dilemma </vt:lpstr>
      <vt:lpstr>What are greenhouse gases ?</vt:lpstr>
      <vt:lpstr>Global Warming </vt:lpstr>
      <vt:lpstr>Three Scopes of Greenhouse Gas Emissions </vt:lpstr>
      <vt:lpstr>Effective Communication with Clients on Sustainability &amp; three scopes of ESG  </vt:lpstr>
      <vt:lpstr>Defining Financed Emissions </vt:lpstr>
      <vt:lpstr>The Importance of Scope 3 for Banks </vt:lpstr>
      <vt:lpstr>Calculating Financed Emissions </vt:lpstr>
      <vt:lpstr>Calculating Scope 3 emissions:  Meet the challenge</vt:lpstr>
      <vt:lpstr>Assessing Scope 3 Emissions through a structured approach</vt:lpstr>
      <vt:lpstr>Managing and Reducing Financed Emissions </vt:lpstr>
      <vt:lpstr>Benefits of measuring scope 3 emissions</vt:lpstr>
      <vt:lpstr>Challenges and Future Outlook </vt:lpstr>
      <vt:lpstr>Strategies for Scope 3 Reduction </vt:lpstr>
      <vt:lpstr>Innovative  strategies </vt:lpstr>
      <vt:lpstr>Understand The Current Position and Ambitions of customers. </vt:lpstr>
      <vt:lpstr>Educate and Highlight the Benefits: </vt:lpstr>
      <vt:lpstr>Offer Tailored Financial Solutions: </vt:lpstr>
      <vt:lpstr>Motivating customers for sustainable finance </vt:lpstr>
      <vt:lpstr>Connect customers with Resources and Expertise</vt:lpstr>
      <vt:lpstr>How to Build Rapport with Clients on Sustainability Topics </vt:lpstr>
      <vt:lpstr>Key Considerations for Success</vt:lpstr>
      <vt:lpstr>YOU CULTIVATE WHAT YOU SOW…</vt:lpstr>
      <vt:lpstr>Net-Zero Transition as a Business Opportunity (Cost Savings, Efficiency &amp; Market Access) </vt:lpstr>
      <vt:lpstr>Overcoming Client Doubts &amp; Resistance. </vt:lpstr>
      <vt:lpstr>Strategies for Client Engagement </vt:lpstr>
      <vt:lpstr>Small things matter </vt:lpstr>
      <vt:lpstr>Start Engaging Clients in Discussions Around   Sustainability Goals . </vt:lpstr>
      <vt:lpstr>Provide  Sustainable  Finance Options </vt:lpstr>
      <vt:lpstr>You can win…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Hargovind Sachdev</dc:creator>
  <cp:lastModifiedBy>Hargovind Sachdev</cp:lastModifiedBy>
  <cp:revision>12</cp:revision>
  <dcterms:created xsi:type="dcterms:W3CDTF">2025-05-04T12:20:26Z</dcterms:created>
  <dcterms:modified xsi:type="dcterms:W3CDTF">2025-05-06T02:33:28Z</dcterms:modified>
</cp:coreProperties>
</file>