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diagrams/colors2.xml" ContentType="application/vnd.openxmlformats-officedocument.drawingml.diagramColors+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Default Extension="tiff" ContentType="image/tiff"/>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33" r:id="rId2"/>
    <p:sldMasterId id="2147483856" r:id="rId3"/>
  </p:sldMasterIdLst>
  <p:notesMasterIdLst>
    <p:notesMasterId r:id="rId31"/>
  </p:notesMasterIdLst>
  <p:sldIdLst>
    <p:sldId id="311" r:id="rId4"/>
    <p:sldId id="433" r:id="rId5"/>
    <p:sldId id="434" r:id="rId6"/>
    <p:sldId id="435" r:id="rId7"/>
    <p:sldId id="436" r:id="rId8"/>
    <p:sldId id="463" r:id="rId9"/>
    <p:sldId id="437" r:id="rId10"/>
    <p:sldId id="440" r:id="rId11"/>
    <p:sldId id="439" r:id="rId12"/>
    <p:sldId id="441" r:id="rId13"/>
    <p:sldId id="442" r:id="rId14"/>
    <p:sldId id="443" r:id="rId15"/>
    <p:sldId id="444" r:id="rId16"/>
    <p:sldId id="466" r:id="rId17"/>
    <p:sldId id="462" r:id="rId18"/>
    <p:sldId id="445" r:id="rId19"/>
    <p:sldId id="446" r:id="rId20"/>
    <p:sldId id="454" r:id="rId21"/>
    <p:sldId id="451" r:id="rId22"/>
    <p:sldId id="460" r:id="rId23"/>
    <p:sldId id="459" r:id="rId24"/>
    <p:sldId id="450" r:id="rId25"/>
    <p:sldId id="456" r:id="rId26"/>
    <p:sldId id="457" r:id="rId27"/>
    <p:sldId id="458" r:id="rId28"/>
    <p:sldId id="347" r:id="rId29"/>
    <p:sldId id="310"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FF99"/>
    <a:srgbClr val="009900"/>
    <a:srgbClr val="FE7568"/>
    <a:srgbClr val="FF6600"/>
    <a:srgbClr val="FFCCCC"/>
    <a:srgbClr val="CC3300"/>
    <a:srgbClr val="CCECFF"/>
    <a:srgbClr val="FFCC99"/>
    <a:srgbClr val="F2750F"/>
    <a:srgbClr val="FF7C8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991" autoAdjust="0"/>
    <p:restoredTop sz="94660"/>
  </p:normalViewPr>
  <p:slideViewPr>
    <p:cSldViewPr snapToGrid="0">
      <p:cViewPr>
        <p:scale>
          <a:sx n="96" d="100"/>
          <a:sy n="96" d="100"/>
        </p:scale>
        <p:origin x="-72" y="18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1974" y="-7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1.png"/><Relationship Id="rId1" Type="http://schemas.openxmlformats.org/officeDocument/2006/relationships/image" Target="../media/image101.png"/></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44013B-EC55-4F35-B78C-6144351E107D}" type="doc">
      <dgm:prSet loTypeId="urn:microsoft.com/office/officeart/2005/8/layout/vProcess5" loCatId="process" qsTypeId="urn:microsoft.com/office/officeart/2005/8/quickstyle/3d3" qsCatId="3D" csTypeId="urn:microsoft.com/office/officeart/2005/8/colors/colorful1#1" csCatId="colorful" phldr="1"/>
      <dgm:spPr/>
      <dgm:t>
        <a:bodyPr/>
        <a:lstStyle/>
        <a:p>
          <a:endParaRPr lang="en-IN"/>
        </a:p>
      </dgm:t>
    </dgm:pt>
    <dgm:pt modelId="{D87DB47B-5E2F-46E7-8D91-E1585C654592}">
      <dgm:prSet phldrT="[Text]" custT="1"/>
      <dgm:spPr/>
      <dgm:t>
        <a:bodyPr rIns="0"/>
        <a:lstStyle/>
        <a:p>
          <a:pPr algn="r"/>
          <a:r>
            <a:rPr lang="en-IN" sz="3200" b="1" dirty="0" smtClean="0">
              <a:latin typeface="Times New Roman" panose="02020603050405020304" pitchFamily="18" charset="0"/>
              <a:cs typeface="Times New Roman" panose="02020603050405020304" pitchFamily="18" charset="0"/>
            </a:rPr>
            <a:t>History of Iron and Steel</a:t>
          </a:r>
          <a:endParaRPr lang="en-IN" sz="3200" b="1" dirty="0">
            <a:latin typeface="Times New Roman" panose="02020603050405020304" pitchFamily="18" charset="0"/>
            <a:cs typeface="Times New Roman" panose="02020603050405020304" pitchFamily="18" charset="0"/>
          </a:endParaRPr>
        </a:p>
      </dgm:t>
    </dgm:pt>
    <dgm:pt modelId="{F5A294B5-E491-440E-AFE6-03CA0957675D}" type="parTrans" cxnId="{B887E4B5-C8A8-480A-BB12-E638CDE32B54}">
      <dgm:prSet/>
      <dgm:spPr/>
      <dgm:t>
        <a:bodyPr/>
        <a:lstStyle/>
        <a:p>
          <a:endParaRPr lang="en-IN"/>
        </a:p>
      </dgm:t>
    </dgm:pt>
    <dgm:pt modelId="{7E1DEC28-93C8-4B82-A53A-BB81EEFF6775}" type="sibTrans" cxnId="{B887E4B5-C8A8-480A-BB12-E638CDE32B54}">
      <dgm:prSet/>
      <dgm:spPr>
        <a:solidFill>
          <a:srgbClr val="FE7568">
            <a:alpha val="90000"/>
          </a:srgbClr>
        </a:solidFill>
      </dgm:spPr>
      <dgm:t>
        <a:bodyPr/>
        <a:lstStyle/>
        <a:p>
          <a:endParaRPr lang="en-IN"/>
        </a:p>
      </dgm:t>
    </dgm:pt>
    <dgm:pt modelId="{417EA123-C82C-443F-B6D1-1EA9996BD3D4}">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IN" sz="4000" b="1" dirty="0" smtClean="0">
              <a:latin typeface="Times New Roman" panose="02020603050405020304" pitchFamily="18" charset="0"/>
              <a:cs typeface="Times New Roman" panose="02020603050405020304" pitchFamily="18" charset="0"/>
            </a:rPr>
            <a:t>Evolution of processes</a:t>
          </a:r>
          <a:endParaRPr lang="en-IN" sz="4000" b="1" dirty="0">
            <a:latin typeface="Times New Roman" panose="02020603050405020304" pitchFamily="18" charset="0"/>
            <a:cs typeface="Times New Roman" panose="02020603050405020304" pitchFamily="18" charset="0"/>
          </a:endParaRPr>
        </a:p>
      </dgm:t>
    </dgm:pt>
    <dgm:pt modelId="{6DAB7253-512D-43DD-B930-D0DD146E4813}" type="parTrans" cxnId="{3A98E80B-56C2-4B4A-9ABF-C95D1DF91942}">
      <dgm:prSet/>
      <dgm:spPr/>
      <dgm:t>
        <a:bodyPr/>
        <a:lstStyle/>
        <a:p>
          <a:endParaRPr lang="en-IN"/>
        </a:p>
      </dgm:t>
    </dgm:pt>
    <dgm:pt modelId="{91C36E92-CE91-40EC-9DC8-E543E227F2E7}" type="sibTrans" cxnId="{3A98E80B-56C2-4B4A-9ABF-C95D1DF91942}">
      <dgm:prSet/>
      <dgm:spPr>
        <a:solidFill>
          <a:schemeClr val="tx2">
            <a:lumMod val="60000"/>
            <a:lumOff val="40000"/>
            <a:alpha val="90000"/>
          </a:schemeClr>
        </a:solidFill>
      </dgm:spPr>
      <dgm:t>
        <a:bodyPr/>
        <a:lstStyle/>
        <a:p>
          <a:endParaRPr lang="en-IN"/>
        </a:p>
      </dgm:t>
    </dgm:pt>
    <dgm:pt modelId="{3D6D5553-DBCD-4BA7-A805-8D6585EFB432}">
      <dgm:prSet phldrT="[Text]" custT="1"/>
      <dgm:spPr>
        <a:solidFill>
          <a:srgbClr val="009900"/>
        </a:solidFill>
      </dgm:spPr>
      <dgm:t>
        <a:bodyPr/>
        <a:lstStyle/>
        <a:p>
          <a:pPr algn="ctr"/>
          <a:r>
            <a:rPr lang="en-IN" sz="3600" b="1" dirty="0" smtClean="0">
              <a:latin typeface="Times New Roman" panose="02020603050405020304" pitchFamily="18" charset="0"/>
              <a:cs typeface="Times New Roman" panose="02020603050405020304" pitchFamily="18" charset="0"/>
            </a:rPr>
            <a:t>Operations at VSP</a:t>
          </a:r>
          <a:endParaRPr lang="en-IN" sz="3600" b="1" dirty="0">
            <a:latin typeface="Times New Roman" panose="02020603050405020304" pitchFamily="18" charset="0"/>
            <a:cs typeface="Times New Roman" panose="02020603050405020304" pitchFamily="18" charset="0"/>
          </a:endParaRPr>
        </a:p>
      </dgm:t>
    </dgm:pt>
    <dgm:pt modelId="{83DB94BF-C6C4-4219-9DD7-29E5700374C5}" type="parTrans" cxnId="{C9E40B54-6CD6-43DE-BAE0-7FA71247F16F}">
      <dgm:prSet/>
      <dgm:spPr/>
      <dgm:t>
        <a:bodyPr/>
        <a:lstStyle/>
        <a:p>
          <a:endParaRPr lang="en-IN"/>
        </a:p>
      </dgm:t>
    </dgm:pt>
    <dgm:pt modelId="{27B8322E-A14A-45AA-8259-FFB9D595FF3B}" type="sibTrans" cxnId="{C9E40B54-6CD6-43DE-BAE0-7FA71247F16F}">
      <dgm:prSet/>
      <dgm:spPr/>
      <dgm:t>
        <a:bodyPr/>
        <a:lstStyle/>
        <a:p>
          <a:endParaRPr lang="en-IN"/>
        </a:p>
      </dgm:t>
    </dgm:pt>
    <dgm:pt modelId="{914BF39C-5D2A-455B-BFC5-8154C7D0806D}" type="pres">
      <dgm:prSet presAssocID="{FB44013B-EC55-4F35-B78C-6144351E107D}" presName="outerComposite" presStyleCnt="0">
        <dgm:presLayoutVars>
          <dgm:chMax val="5"/>
          <dgm:dir/>
          <dgm:resizeHandles val="exact"/>
        </dgm:presLayoutVars>
      </dgm:prSet>
      <dgm:spPr/>
      <dgm:t>
        <a:bodyPr/>
        <a:lstStyle/>
        <a:p>
          <a:endParaRPr lang="en-US"/>
        </a:p>
      </dgm:t>
    </dgm:pt>
    <dgm:pt modelId="{4CD5907B-E3A2-43D8-928A-E84FA404EC33}" type="pres">
      <dgm:prSet presAssocID="{FB44013B-EC55-4F35-B78C-6144351E107D}" presName="dummyMaxCanvas" presStyleCnt="0">
        <dgm:presLayoutVars/>
      </dgm:prSet>
      <dgm:spPr/>
      <dgm:t>
        <a:bodyPr/>
        <a:lstStyle/>
        <a:p>
          <a:endParaRPr lang="en-US"/>
        </a:p>
      </dgm:t>
    </dgm:pt>
    <dgm:pt modelId="{E2FF1B78-DE8C-4BE3-832F-DCA19DD8E6A1}" type="pres">
      <dgm:prSet presAssocID="{FB44013B-EC55-4F35-B78C-6144351E107D}" presName="ThreeNodes_1" presStyleLbl="node1" presStyleIdx="0" presStyleCnt="3" custScaleX="79433" custScaleY="67906" custLinFactNeighborX="20733" custLinFactNeighborY="-13901">
        <dgm:presLayoutVars>
          <dgm:bulletEnabled val="1"/>
        </dgm:presLayoutVars>
      </dgm:prSet>
      <dgm:spPr/>
      <dgm:t>
        <a:bodyPr/>
        <a:lstStyle/>
        <a:p>
          <a:endParaRPr lang="en-US"/>
        </a:p>
      </dgm:t>
    </dgm:pt>
    <dgm:pt modelId="{D95E8209-0F99-4A84-BC36-3F984C6DE329}" type="pres">
      <dgm:prSet presAssocID="{FB44013B-EC55-4F35-B78C-6144351E107D}" presName="ThreeNodes_2" presStyleLbl="node1" presStyleIdx="1" presStyleCnt="3" custScaleX="92795" custScaleY="57551" custLinFactNeighborX="12426" custLinFactNeighborY="4300">
        <dgm:presLayoutVars>
          <dgm:bulletEnabled val="1"/>
        </dgm:presLayoutVars>
      </dgm:prSet>
      <dgm:spPr/>
      <dgm:t>
        <a:bodyPr/>
        <a:lstStyle/>
        <a:p>
          <a:endParaRPr lang="en-US"/>
        </a:p>
      </dgm:t>
    </dgm:pt>
    <dgm:pt modelId="{D7204942-3502-499F-89E6-3102D293AA69}" type="pres">
      <dgm:prSet presAssocID="{FB44013B-EC55-4F35-B78C-6144351E107D}" presName="ThreeNodes_3" presStyleLbl="node1" presStyleIdx="2" presStyleCnt="3" custScaleX="74718" custScaleY="49936" custLinFactNeighborX="-29618" custLinFactNeighborY="25032">
        <dgm:presLayoutVars>
          <dgm:bulletEnabled val="1"/>
        </dgm:presLayoutVars>
      </dgm:prSet>
      <dgm:spPr/>
      <dgm:t>
        <a:bodyPr/>
        <a:lstStyle/>
        <a:p>
          <a:endParaRPr lang="en-IN"/>
        </a:p>
      </dgm:t>
    </dgm:pt>
    <dgm:pt modelId="{546273CE-C610-4348-8E2F-D0E52092F99E}" type="pres">
      <dgm:prSet presAssocID="{FB44013B-EC55-4F35-B78C-6144351E107D}" presName="ThreeConn_1-2" presStyleLbl="fgAccFollowNode1" presStyleIdx="0" presStyleCnt="2" custLinFactNeighborX="-50834" custLinFactNeighborY="-3112">
        <dgm:presLayoutVars>
          <dgm:bulletEnabled val="1"/>
        </dgm:presLayoutVars>
      </dgm:prSet>
      <dgm:spPr/>
      <dgm:t>
        <a:bodyPr/>
        <a:lstStyle/>
        <a:p>
          <a:endParaRPr lang="en-US"/>
        </a:p>
      </dgm:t>
    </dgm:pt>
    <dgm:pt modelId="{3914C3CF-00B0-4344-8E12-52412EEA7587}" type="pres">
      <dgm:prSet presAssocID="{FB44013B-EC55-4F35-B78C-6144351E107D}" presName="ThreeConn_2-3" presStyleLbl="fgAccFollowNode1" presStyleIdx="1" presStyleCnt="2" custScaleY="119929" custLinFactX="-200000" custLinFactNeighborX="-288698" custLinFactNeighborY="27913">
        <dgm:presLayoutVars>
          <dgm:bulletEnabled val="1"/>
        </dgm:presLayoutVars>
      </dgm:prSet>
      <dgm:spPr/>
      <dgm:t>
        <a:bodyPr/>
        <a:lstStyle/>
        <a:p>
          <a:endParaRPr lang="en-US"/>
        </a:p>
      </dgm:t>
    </dgm:pt>
    <dgm:pt modelId="{F867123E-FE9C-4832-9E27-A80D355D4B75}" type="pres">
      <dgm:prSet presAssocID="{FB44013B-EC55-4F35-B78C-6144351E107D}" presName="ThreeNodes_1_text" presStyleLbl="node1" presStyleIdx="2" presStyleCnt="3">
        <dgm:presLayoutVars>
          <dgm:bulletEnabled val="1"/>
        </dgm:presLayoutVars>
      </dgm:prSet>
      <dgm:spPr/>
      <dgm:t>
        <a:bodyPr/>
        <a:lstStyle/>
        <a:p>
          <a:endParaRPr lang="en-US"/>
        </a:p>
      </dgm:t>
    </dgm:pt>
    <dgm:pt modelId="{B99E5DE7-1647-4A1F-B3B1-A0DB115F64E9}" type="pres">
      <dgm:prSet presAssocID="{FB44013B-EC55-4F35-B78C-6144351E107D}" presName="ThreeNodes_2_text" presStyleLbl="node1" presStyleIdx="2" presStyleCnt="3">
        <dgm:presLayoutVars>
          <dgm:bulletEnabled val="1"/>
        </dgm:presLayoutVars>
      </dgm:prSet>
      <dgm:spPr/>
      <dgm:t>
        <a:bodyPr/>
        <a:lstStyle/>
        <a:p>
          <a:endParaRPr lang="en-US"/>
        </a:p>
      </dgm:t>
    </dgm:pt>
    <dgm:pt modelId="{20E5301C-1D0C-4C73-A5C2-1EF62674DAA0}" type="pres">
      <dgm:prSet presAssocID="{FB44013B-EC55-4F35-B78C-6144351E107D}" presName="ThreeNodes_3_text" presStyleLbl="node1" presStyleIdx="2" presStyleCnt="3">
        <dgm:presLayoutVars>
          <dgm:bulletEnabled val="1"/>
        </dgm:presLayoutVars>
      </dgm:prSet>
      <dgm:spPr/>
      <dgm:t>
        <a:bodyPr/>
        <a:lstStyle/>
        <a:p>
          <a:endParaRPr lang="en-IN"/>
        </a:p>
      </dgm:t>
    </dgm:pt>
  </dgm:ptLst>
  <dgm:cxnLst>
    <dgm:cxn modelId="{78C655DC-831A-484F-BF53-E310F2A55245}" type="presOf" srcId="{417EA123-C82C-443F-B6D1-1EA9996BD3D4}" destId="{B99E5DE7-1647-4A1F-B3B1-A0DB115F64E9}" srcOrd="1" destOrd="0" presId="urn:microsoft.com/office/officeart/2005/8/layout/vProcess5"/>
    <dgm:cxn modelId="{C9E40B54-6CD6-43DE-BAE0-7FA71247F16F}" srcId="{FB44013B-EC55-4F35-B78C-6144351E107D}" destId="{3D6D5553-DBCD-4BA7-A805-8D6585EFB432}" srcOrd="2" destOrd="0" parTransId="{83DB94BF-C6C4-4219-9DD7-29E5700374C5}" sibTransId="{27B8322E-A14A-45AA-8259-FFB9D595FF3B}"/>
    <dgm:cxn modelId="{2A018CD6-0289-4B03-8534-DBA42451243A}" type="presOf" srcId="{D87DB47B-5E2F-46E7-8D91-E1585C654592}" destId="{F867123E-FE9C-4832-9E27-A80D355D4B75}" srcOrd="1" destOrd="0" presId="urn:microsoft.com/office/officeart/2005/8/layout/vProcess5"/>
    <dgm:cxn modelId="{246733B9-2949-4C6E-9CF2-50E724E88368}" type="presOf" srcId="{7E1DEC28-93C8-4B82-A53A-BB81EEFF6775}" destId="{546273CE-C610-4348-8E2F-D0E52092F99E}" srcOrd="0" destOrd="0" presId="urn:microsoft.com/office/officeart/2005/8/layout/vProcess5"/>
    <dgm:cxn modelId="{3A98E80B-56C2-4B4A-9ABF-C95D1DF91942}" srcId="{FB44013B-EC55-4F35-B78C-6144351E107D}" destId="{417EA123-C82C-443F-B6D1-1EA9996BD3D4}" srcOrd="1" destOrd="0" parTransId="{6DAB7253-512D-43DD-B930-D0DD146E4813}" sibTransId="{91C36E92-CE91-40EC-9DC8-E543E227F2E7}"/>
    <dgm:cxn modelId="{B887E4B5-C8A8-480A-BB12-E638CDE32B54}" srcId="{FB44013B-EC55-4F35-B78C-6144351E107D}" destId="{D87DB47B-5E2F-46E7-8D91-E1585C654592}" srcOrd="0" destOrd="0" parTransId="{F5A294B5-E491-440E-AFE6-03CA0957675D}" sibTransId="{7E1DEC28-93C8-4B82-A53A-BB81EEFF6775}"/>
    <dgm:cxn modelId="{84D7D511-7332-4AFA-A2B4-0430B1AB98FB}" type="presOf" srcId="{3D6D5553-DBCD-4BA7-A805-8D6585EFB432}" destId="{D7204942-3502-499F-89E6-3102D293AA69}" srcOrd="0" destOrd="0" presId="urn:microsoft.com/office/officeart/2005/8/layout/vProcess5"/>
    <dgm:cxn modelId="{74CE8090-8CD0-4AD4-AEC5-59BB89064E67}" type="presOf" srcId="{417EA123-C82C-443F-B6D1-1EA9996BD3D4}" destId="{D95E8209-0F99-4A84-BC36-3F984C6DE329}" srcOrd="0" destOrd="0" presId="urn:microsoft.com/office/officeart/2005/8/layout/vProcess5"/>
    <dgm:cxn modelId="{BF8F1C5B-2745-463B-8363-26BE23FC820C}" type="presOf" srcId="{D87DB47B-5E2F-46E7-8D91-E1585C654592}" destId="{E2FF1B78-DE8C-4BE3-832F-DCA19DD8E6A1}" srcOrd="0" destOrd="0" presId="urn:microsoft.com/office/officeart/2005/8/layout/vProcess5"/>
    <dgm:cxn modelId="{66B88E3A-C7D0-4E72-91C9-39EA523DAD9C}" type="presOf" srcId="{91C36E92-CE91-40EC-9DC8-E543E227F2E7}" destId="{3914C3CF-00B0-4344-8E12-52412EEA7587}" srcOrd="0" destOrd="0" presId="urn:microsoft.com/office/officeart/2005/8/layout/vProcess5"/>
    <dgm:cxn modelId="{A8C44D70-5328-4939-AA09-6A36E70F172B}" type="presOf" srcId="{3D6D5553-DBCD-4BA7-A805-8D6585EFB432}" destId="{20E5301C-1D0C-4C73-A5C2-1EF62674DAA0}" srcOrd="1" destOrd="0" presId="urn:microsoft.com/office/officeart/2005/8/layout/vProcess5"/>
    <dgm:cxn modelId="{F3BE8166-8863-4B84-8C9C-A2F27B852982}" type="presOf" srcId="{FB44013B-EC55-4F35-B78C-6144351E107D}" destId="{914BF39C-5D2A-455B-BFC5-8154C7D0806D}" srcOrd="0" destOrd="0" presId="urn:microsoft.com/office/officeart/2005/8/layout/vProcess5"/>
    <dgm:cxn modelId="{5D3F9D10-1702-454D-A7B4-1D395C268E9A}" type="presParOf" srcId="{914BF39C-5D2A-455B-BFC5-8154C7D0806D}" destId="{4CD5907B-E3A2-43D8-928A-E84FA404EC33}" srcOrd="0" destOrd="0" presId="urn:microsoft.com/office/officeart/2005/8/layout/vProcess5"/>
    <dgm:cxn modelId="{28464167-5087-4049-9B9D-4F2DAC61D311}" type="presParOf" srcId="{914BF39C-5D2A-455B-BFC5-8154C7D0806D}" destId="{E2FF1B78-DE8C-4BE3-832F-DCA19DD8E6A1}" srcOrd="1" destOrd="0" presId="urn:microsoft.com/office/officeart/2005/8/layout/vProcess5"/>
    <dgm:cxn modelId="{0127EE99-90E2-4F50-AB30-AA8B95615118}" type="presParOf" srcId="{914BF39C-5D2A-455B-BFC5-8154C7D0806D}" destId="{D95E8209-0F99-4A84-BC36-3F984C6DE329}" srcOrd="2" destOrd="0" presId="urn:microsoft.com/office/officeart/2005/8/layout/vProcess5"/>
    <dgm:cxn modelId="{AA842C33-01A3-438F-AEE9-C53C36EB3EE4}" type="presParOf" srcId="{914BF39C-5D2A-455B-BFC5-8154C7D0806D}" destId="{D7204942-3502-499F-89E6-3102D293AA69}" srcOrd="3" destOrd="0" presId="urn:microsoft.com/office/officeart/2005/8/layout/vProcess5"/>
    <dgm:cxn modelId="{9ABD9D27-9E30-4581-AD13-A7FB391E86CB}" type="presParOf" srcId="{914BF39C-5D2A-455B-BFC5-8154C7D0806D}" destId="{546273CE-C610-4348-8E2F-D0E52092F99E}" srcOrd="4" destOrd="0" presId="urn:microsoft.com/office/officeart/2005/8/layout/vProcess5"/>
    <dgm:cxn modelId="{2B567D85-C8C4-4709-B8D0-4DD468322044}" type="presParOf" srcId="{914BF39C-5D2A-455B-BFC5-8154C7D0806D}" destId="{3914C3CF-00B0-4344-8E12-52412EEA7587}" srcOrd="5" destOrd="0" presId="urn:microsoft.com/office/officeart/2005/8/layout/vProcess5"/>
    <dgm:cxn modelId="{A438419F-BCF0-4FDF-8771-709DDEF0D722}" type="presParOf" srcId="{914BF39C-5D2A-455B-BFC5-8154C7D0806D}" destId="{F867123E-FE9C-4832-9E27-A80D355D4B75}" srcOrd="6" destOrd="0" presId="urn:microsoft.com/office/officeart/2005/8/layout/vProcess5"/>
    <dgm:cxn modelId="{0BCE5F4C-D7F4-4570-B32E-50BFD478E939}" type="presParOf" srcId="{914BF39C-5D2A-455B-BFC5-8154C7D0806D}" destId="{B99E5DE7-1647-4A1F-B3B1-A0DB115F64E9}" srcOrd="7" destOrd="0" presId="urn:microsoft.com/office/officeart/2005/8/layout/vProcess5"/>
    <dgm:cxn modelId="{3BE019B1-6583-4D06-AAA0-D0B89D844B89}" type="presParOf" srcId="{914BF39C-5D2A-455B-BFC5-8154C7D0806D}" destId="{20E5301C-1D0C-4C73-A5C2-1EF62674DAA0}" srcOrd="8" destOrd="0" presId="urn:microsoft.com/office/officeart/2005/8/layout/vProcess5"/>
  </dgm:cxnLst>
  <dgm:bg>
    <a:no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95ACAA-F06E-4775-8D6E-66DC0BC4229D}" type="doc">
      <dgm:prSet loTypeId="urn:microsoft.com/office/officeart/2005/8/layout/vList3#1" loCatId="list" qsTypeId="urn:microsoft.com/office/officeart/2005/8/quickstyle/3d1" qsCatId="3D" csTypeId="urn:microsoft.com/office/officeart/2005/8/colors/colorful1#2" csCatId="colorful" phldr="1"/>
      <dgm:spPr/>
    </dgm:pt>
    <dgm:pt modelId="{684622BC-1624-4857-9E34-C6C3E7DF0CA9}">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1600" b="1" dirty="0" smtClean="0">
              <a:latin typeface="Arial" panose="020B0604020202020204" pitchFamily="34" charset="0"/>
            </a:rPr>
            <a:t>            </a:t>
          </a:r>
          <a:r>
            <a:rPr lang="en-US" sz="1500" b="1" dirty="0" smtClean="0">
              <a:latin typeface="Times New Roman" panose="02020603050405020304" pitchFamily="18" charset="0"/>
              <a:cs typeface="Times New Roman" panose="02020603050405020304" pitchFamily="18" charset="0"/>
            </a:rPr>
            <a:t>The Rig Veda refers to </a:t>
          </a:r>
          <a:r>
            <a:rPr lang="en-US" sz="1500" b="1" dirty="0" err="1" smtClean="0">
              <a:latin typeface="Times New Roman" panose="02020603050405020304" pitchFamily="18" charset="0"/>
              <a:cs typeface="Times New Roman" panose="02020603050405020304" pitchFamily="18" charset="0"/>
            </a:rPr>
            <a:t>ayas</a:t>
          </a:r>
          <a:r>
            <a:rPr lang="en-US" sz="1500" b="1" dirty="0" smtClean="0">
              <a:latin typeface="Times New Roman" panose="02020603050405020304" pitchFamily="18" charset="0"/>
              <a:cs typeface="Times New Roman" panose="02020603050405020304" pitchFamily="18" charset="0"/>
            </a:rPr>
            <a:t>, and also states that the </a:t>
          </a:r>
          <a:r>
            <a:rPr lang="en-US" sz="1500" b="1" dirty="0" err="1" smtClean="0">
              <a:latin typeface="Times New Roman" panose="02020603050405020304" pitchFamily="18" charset="0"/>
              <a:cs typeface="Times New Roman" panose="02020603050405020304" pitchFamily="18" charset="0"/>
            </a:rPr>
            <a:t>Dasyus</a:t>
          </a:r>
          <a:r>
            <a:rPr lang="en-US" sz="1500" b="1" dirty="0" smtClean="0">
              <a:latin typeface="Times New Roman" panose="02020603050405020304" pitchFamily="18" charset="0"/>
              <a:cs typeface="Times New Roman" panose="02020603050405020304" pitchFamily="18" charset="0"/>
            </a:rPr>
            <a:t> had </a:t>
          </a:r>
          <a:r>
            <a:rPr lang="en-US" sz="1800" b="1" dirty="0" err="1" smtClean="0">
              <a:solidFill>
                <a:schemeClr val="accent2">
                  <a:lumMod val="75000"/>
                </a:schemeClr>
              </a:solidFill>
              <a:latin typeface="Times New Roman" panose="02020603050405020304" pitchFamily="18" charset="0"/>
              <a:cs typeface="Times New Roman" panose="02020603050405020304" pitchFamily="18" charset="0"/>
            </a:rPr>
            <a:t>Ayas</a:t>
          </a:r>
          <a:r>
            <a:rPr lang="en-US" sz="1800" b="1" dirty="0" smtClean="0">
              <a:solidFill>
                <a:schemeClr val="accent2">
                  <a:lumMod val="75000"/>
                </a:schemeClr>
              </a:solidFill>
              <a:latin typeface="Times New Roman" panose="02020603050405020304" pitchFamily="18" charset="0"/>
              <a:cs typeface="Times New Roman" panose="02020603050405020304" pitchFamily="18" charset="0"/>
            </a:rPr>
            <a:t>.</a:t>
          </a:r>
          <a:r>
            <a:rPr lang="en-US" sz="1500" b="1" dirty="0" smtClean="0">
              <a:latin typeface="Times New Roman" panose="02020603050405020304" pitchFamily="18" charset="0"/>
              <a:cs typeface="Times New Roman" panose="02020603050405020304" pitchFamily="18" charset="0"/>
            </a:rPr>
            <a:t> (RV 2.20.8). </a:t>
          </a:r>
        </a:p>
        <a:p>
          <a:r>
            <a:rPr lang="en-US" sz="1500" b="1" dirty="0" smtClean="0">
              <a:latin typeface="Times New Roman" panose="02020603050405020304" pitchFamily="18" charset="0"/>
              <a:cs typeface="Times New Roman" panose="02020603050405020304" pitchFamily="18" charset="0"/>
            </a:rPr>
            <a:t>             </a:t>
          </a:r>
          <a:r>
            <a:rPr lang="en-US" sz="1500" b="1" dirty="0" smtClean="0">
              <a:solidFill>
                <a:schemeClr val="accent6">
                  <a:lumMod val="60000"/>
                  <a:lumOff val="40000"/>
                </a:schemeClr>
              </a:solidFill>
              <a:latin typeface="Lucida Handwriting" panose="03010101010101010101" pitchFamily="66" charset="0"/>
              <a:cs typeface="Times New Roman" panose="02020603050405020304" pitchFamily="18" charset="0"/>
            </a:rPr>
            <a:t>"</a:t>
          </a:r>
          <a:r>
            <a:rPr lang="en-US" sz="1500" b="1" dirty="0" smtClean="0">
              <a:solidFill>
                <a:schemeClr val="accent2">
                  <a:lumMod val="75000"/>
                </a:schemeClr>
              </a:solidFill>
              <a:latin typeface="Lucida Handwriting" panose="03010101010101010101" pitchFamily="66" charset="0"/>
              <a:cs typeface="Times New Roman" panose="02020603050405020304" pitchFamily="18" charset="0"/>
            </a:rPr>
            <a:t>The gods [are] smelting like metal Iron the human generations".</a:t>
          </a:r>
          <a:r>
            <a:rPr lang="en-US" sz="1500" b="1" dirty="0" smtClean="0">
              <a:solidFill>
                <a:schemeClr val="accent2">
                  <a:lumMod val="75000"/>
                </a:schemeClr>
              </a:solidFill>
              <a:latin typeface="Times New Roman" panose="02020603050405020304" pitchFamily="18" charset="0"/>
              <a:cs typeface="Times New Roman" panose="02020603050405020304" pitchFamily="18" charset="0"/>
            </a:rPr>
            <a:t> (R.V4.2.17)</a:t>
          </a:r>
        </a:p>
        <a:p>
          <a:r>
            <a:rPr lang="en-US" sz="1500" b="1" dirty="0" smtClean="0">
              <a:latin typeface="Times New Roman" panose="02020603050405020304" pitchFamily="18" charset="0"/>
              <a:cs typeface="Times New Roman" panose="02020603050405020304" pitchFamily="18" charset="0"/>
            </a:rPr>
            <a:t>       The Sanskrit term </a:t>
          </a:r>
          <a:r>
            <a:rPr lang="en-US" sz="1500" b="1" dirty="0" err="1" smtClean="0">
              <a:latin typeface="Lucida Handwriting" panose="03010101010101010101" pitchFamily="66" charset="0"/>
              <a:cs typeface="Times New Roman" panose="02020603050405020304" pitchFamily="18" charset="0"/>
            </a:rPr>
            <a:t>Ayas</a:t>
          </a:r>
          <a:r>
            <a:rPr lang="en-US" sz="1500" b="1" dirty="0" smtClean="0">
              <a:latin typeface="Lucida Handwriting" panose="03010101010101010101" pitchFamily="66" charset="0"/>
              <a:cs typeface="Times New Roman" panose="02020603050405020304" pitchFamily="18" charset="0"/>
            </a:rPr>
            <a:t> </a:t>
          </a:r>
          <a:r>
            <a:rPr lang="en-US" sz="1500" b="1" dirty="0" smtClean="0">
              <a:latin typeface="Times New Roman" panose="02020603050405020304" pitchFamily="18" charset="0"/>
              <a:cs typeface="Times New Roman" panose="02020603050405020304" pitchFamily="18" charset="0"/>
            </a:rPr>
            <a:t> means </a:t>
          </a:r>
          <a:r>
            <a:rPr lang="en-US" sz="1800" b="1" dirty="0" smtClean="0">
              <a:solidFill>
                <a:srgbClr val="C00000"/>
              </a:solidFill>
              <a:latin typeface="Times New Roman" panose="02020603050405020304" pitchFamily="18" charset="0"/>
              <a:cs typeface="Times New Roman" panose="02020603050405020304" pitchFamily="18" charset="0"/>
            </a:rPr>
            <a:t>Basic Iron</a:t>
          </a:r>
          <a:r>
            <a:rPr lang="en-US" sz="1500" b="1" dirty="0" smtClean="0">
              <a:latin typeface="Times New Roman" panose="02020603050405020304" pitchFamily="18" charset="0"/>
              <a:cs typeface="Times New Roman" panose="02020603050405020304" pitchFamily="18" charset="0"/>
            </a:rPr>
            <a:t>.</a:t>
          </a:r>
          <a:endParaRPr lang="en-IN" sz="1500" dirty="0">
            <a:latin typeface="Times New Roman" panose="02020603050405020304" pitchFamily="18" charset="0"/>
            <a:cs typeface="Times New Roman" panose="02020603050405020304" pitchFamily="18" charset="0"/>
          </a:endParaRPr>
        </a:p>
      </dgm:t>
    </dgm:pt>
    <dgm:pt modelId="{1B9B0744-ADD4-4095-9805-5BA6B8A31824}" type="parTrans" cxnId="{9F5CD877-8ED8-407D-982C-6226DEE06F0A}">
      <dgm:prSet/>
      <dgm:spPr/>
      <dgm:t>
        <a:bodyPr/>
        <a:lstStyle/>
        <a:p>
          <a:endParaRPr lang="en-IN" sz="1600"/>
        </a:p>
      </dgm:t>
    </dgm:pt>
    <dgm:pt modelId="{0D7F95A7-0999-4E39-AD64-2AF8D5E14BC2}" type="sibTrans" cxnId="{9F5CD877-8ED8-407D-982C-6226DEE06F0A}">
      <dgm:prSet/>
      <dgm:spPr/>
      <dgm:t>
        <a:bodyPr/>
        <a:lstStyle/>
        <a:p>
          <a:endParaRPr lang="en-IN" sz="1600"/>
        </a:p>
      </dgm:t>
    </dgm:pt>
    <dgm:pt modelId="{1D5558F1-C872-4E8A-8229-4474A95F7B39}">
      <dgm:prSet phldrT="[Text]" custT="1"/>
      <dgm:spPr/>
      <dgm:t>
        <a:bodyPr/>
        <a:lstStyle/>
        <a:p>
          <a:pPr algn="just"/>
          <a:r>
            <a:rPr lang="en-US" sz="1800" b="1" dirty="0" smtClean="0">
              <a:latin typeface="Times New Roman" panose="02020603050405020304" pitchFamily="18" charset="0"/>
              <a:cs typeface="Times New Roman" panose="02020603050405020304" pitchFamily="18" charset="0"/>
            </a:rPr>
            <a:t>Genesis says that </a:t>
          </a:r>
          <a:r>
            <a:rPr lang="en-US" sz="1800" b="1" u="sng" dirty="0" smtClean="0">
              <a:latin typeface="Times New Roman" panose="02020603050405020304" pitchFamily="18" charset="0"/>
              <a:cs typeface="Times New Roman" panose="02020603050405020304" pitchFamily="18" charset="0"/>
            </a:rPr>
            <a:t>Tubal-Cain,</a:t>
          </a:r>
          <a:r>
            <a:rPr lang="en-US" sz="1800" b="1" dirty="0" smtClean="0">
              <a:latin typeface="Times New Roman" panose="02020603050405020304" pitchFamily="18" charset="0"/>
              <a:cs typeface="Times New Roman" panose="02020603050405020304" pitchFamily="18" charset="0"/>
            </a:rPr>
            <a:t> seven generations from Adam, was "</a:t>
          </a:r>
          <a:r>
            <a:rPr lang="en-US" sz="1800" b="1" dirty="0" smtClean="0">
              <a:solidFill>
                <a:srgbClr val="7030A0"/>
              </a:solidFill>
              <a:latin typeface="Times New Roman" panose="02020603050405020304" pitchFamily="18" charset="0"/>
              <a:cs typeface="Times New Roman" panose="02020603050405020304" pitchFamily="18" charset="0"/>
            </a:rPr>
            <a:t>an instructor of every artificer in brass and </a:t>
          </a:r>
          <a:r>
            <a:rPr lang="en-US" sz="2000" b="1" dirty="0" smtClean="0">
              <a:solidFill>
                <a:srgbClr val="C00000"/>
              </a:solidFill>
              <a:latin typeface="Times New Roman" panose="02020603050405020304" pitchFamily="18" charset="0"/>
              <a:cs typeface="Times New Roman" panose="02020603050405020304" pitchFamily="18" charset="0"/>
            </a:rPr>
            <a:t>iron</a:t>
          </a:r>
          <a:r>
            <a:rPr lang="en-US" sz="1800" b="1" i="1" dirty="0" smtClean="0">
              <a:solidFill>
                <a:srgbClr val="C00000"/>
              </a:solidFill>
              <a:latin typeface="Times New Roman" panose="02020603050405020304" pitchFamily="18" charset="0"/>
              <a:cs typeface="Times New Roman" panose="02020603050405020304" pitchFamily="18" charset="0"/>
            </a:rPr>
            <a:t>.</a:t>
          </a:r>
          <a:r>
            <a:rPr lang="en-US" sz="1800" b="1" i="1" dirty="0" smtClean="0">
              <a:latin typeface="Times New Roman" panose="02020603050405020304" pitchFamily="18" charset="0"/>
              <a:cs typeface="Times New Roman" panose="02020603050405020304" pitchFamily="18" charset="0"/>
            </a:rPr>
            <a:t>"  </a:t>
          </a:r>
          <a:r>
            <a:rPr lang="en-US" sz="1600" b="1" i="0" dirty="0" smtClean="0">
              <a:latin typeface="Times New Roman" panose="02020603050405020304" pitchFamily="18" charset="0"/>
              <a:cs typeface="Times New Roman" panose="02020603050405020304" pitchFamily="18" charset="0"/>
            </a:rPr>
            <a:t>(Genesis.4:22; “</a:t>
          </a:r>
          <a:r>
            <a:rPr lang="en-US" sz="1600" b="1" i="0" dirty="0" smtClean="0">
              <a:latin typeface="Footlight MT Light" panose="0204060206030A020304" pitchFamily="18" charset="0"/>
              <a:cs typeface="Times New Roman" panose="02020603050405020304" pitchFamily="18" charset="0"/>
            </a:rPr>
            <a:t>And Zillah, she also bare </a:t>
          </a:r>
          <a:r>
            <a:rPr lang="en-US" sz="1600" b="1" i="0" dirty="0" err="1" smtClean="0">
              <a:latin typeface="Footlight MT Light" panose="0204060206030A020304" pitchFamily="18" charset="0"/>
              <a:cs typeface="Times New Roman" panose="02020603050405020304" pitchFamily="18" charset="0"/>
            </a:rPr>
            <a:t>Tubalcain</a:t>
          </a:r>
          <a:r>
            <a:rPr lang="en-US" sz="1600" b="1" i="0" dirty="0" smtClean="0">
              <a:latin typeface="Footlight MT Light" panose="0204060206030A020304" pitchFamily="18" charset="0"/>
              <a:cs typeface="Times New Roman" panose="02020603050405020304" pitchFamily="18" charset="0"/>
            </a:rPr>
            <a:t>, an instructor of every artificer in brass and iron: and the sister of </a:t>
          </a:r>
          <a:r>
            <a:rPr lang="en-US" sz="1600" b="1" i="0" dirty="0" err="1" smtClean="0">
              <a:latin typeface="Footlight MT Light" panose="0204060206030A020304" pitchFamily="18" charset="0"/>
              <a:cs typeface="Times New Roman" panose="02020603050405020304" pitchFamily="18" charset="0"/>
            </a:rPr>
            <a:t>Tubalcain</a:t>
          </a:r>
          <a:r>
            <a:rPr lang="en-US" sz="1600" b="1" i="0" dirty="0" smtClean="0">
              <a:latin typeface="Footlight MT Light" panose="0204060206030A020304" pitchFamily="18" charset="0"/>
              <a:cs typeface="Times New Roman" panose="02020603050405020304" pitchFamily="18" charset="0"/>
            </a:rPr>
            <a:t> was </a:t>
          </a:r>
          <a:r>
            <a:rPr lang="en-US" sz="1600" b="1" i="0" dirty="0" err="1" smtClean="0">
              <a:latin typeface="Footlight MT Light" panose="0204060206030A020304" pitchFamily="18" charset="0"/>
              <a:cs typeface="Times New Roman" panose="02020603050405020304" pitchFamily="18" charset="0"/>
            </a:rPr>
            <a:t>Naamah</a:t>
          </a:r>
          <a:r>
            <a:rPr lang="en-US" sz="1600" b="1" i="0" dirty="0" smtClean="0">
              <a:latin typeface="Footlight MT Light" panose="0204060206030A020304" pitchFamily="18" charset="0"/>
              <a:cs typeface="Times New Roman" panose="02020603050405020304" pitchFamily="18" charset="0"/>
            </a:rPr>
            <a:t>”</a:t>
          </a:r>
          <a:r>
            <a:rPr lang="en-US" sz="1600" b="1" i="0" dirty="0" smtClean="0">
              <a:latin typeface="Times New Roman" panose="02020603050405020304" pitchFamily="18" charset="0"/>
              <a:cs typeface="Times New Roman" panose="02020603050405020304" pitchFamily="18" charset="0"/>
            </a:rPr>
            <a:t>)</a:t>
          </a:r>
          <a:endParaRPr lang="en-IN" sz="1800" b="1" i="0" dirty="0">
            <a:latin typeface="Times New Roman" panose="02020603050405020304" pitchFamily="18" charset="0"/>
            <a:cs typeface="Times New Roman" panose="02020603050405020304" pitchFamily="18" charset="0"/>
          </a:endParaRPr>
        </a:p>
      </dgm:t>
    </dgm:pt>
    <dgm:pt modelId="{10B5B6FA-C30D-4911-A9A4-6ECA9F1ED6A5}" type="parTrans" cxnId="{4728DE6A-991E-4B89-BA73-A303C9A3534D}">
      <dgm:prSet/>
      <dgm:spPr/>
      <dgm:t>
        <a:bodyPr/>
        <a:lstStyle/>
        <a:p>
          <a:endParaRPr lang="en-IN" sz="1600"/>
        </a:p>
      </dgm:t>
    </dgm:pt>
    <dgm:pt modelId="{25A29FC4-28E4-4259-A141-586943E080D6}" type="sibTrans" cxnId="{4728DE6A-991E-4B89-BA73-A303C9A3534D}">
      <dgm:prSet/>
      <dgm:spPr/>
      <dgm:t>
        <a:bodyPr/>
        <a:lstStyle/>
        <a:p>
          <a:endParaRPr lang="en-IN" sz="1600"/>
        </a:p>
      </dgm:t>
    </dgm:pt>
    <dgm:pt modelId="{448F51C9-BCFD-4FCB-80A5-E3B5A02C7EC0}">
      <dgm:prSet phldrT="[Text]" custT="1"/>
      <dgm:spPr/>
      <dgm:t>
        <a:bodyPr/>
        <a:lstStyle/>
        <a:p>
          <a:pPr algn="just"/>
          <a:r>
            <a:rPr lang="en-US" sz="1600" b="1" u="sng" dirty="0" smtClean="0">
              <a:latin typeface="Bradley Hand ITC" panose="03070402050302030203" pitchFamily="66" charset="0"/>
            </a:rPr>
            <a:t>Quote from QURAN</a:t>
          </a:r>
        </a:p>
        <a:p>
          <a:pPr algn="just"/>
          <a:r>
            <a:rPr lang="en-US" sz="1600" b="1" dirty="0" smtClean="0">
              <a:latin typeface="Bradley Hand ITC" panose="03070402050302030203" pitchFamily="66" charset="0"/>
            </a:rPr>
            <a:t>“…and We sent down </a:t>
          </a:r>
          <a:r>
            <a:rPr lang="en-US" sz="2800" b="1" dirty="0" smtClean="0">
              <a:solidFill>
                <a:srgbClr val="C00000"/>
              </a:solidFill>
              <a:latin typeface="Bradley Hand ITC" panose="03070402050302030203" pitchFamily="66" charset="0"/>
            </a:rPr>
            <a:t>Iron</a:t>
          </a:r>
          <a:r>
            <a:rPr lang="en-US" sz="1600" b="1" dirty="0" smtClean="0">
              <a:latin typeface="Bradley Hand ITC" panose="03070402050302030203" pitchFamily="66" charset="0"/>
            </a:rPr>
            <a:t> in which is incredible strength and many benefits for mankind" </a:t>
          </a:r>
        </a:p>
        <a:p>
          <a:pPr algn="r"/>
          <a:r>
            <a:rPr lang="en-US" sz="1600" b="1" dirty="0" smtClean="0">
              <a:latin typeface="Bradley Hand ITC" panose="03070402050302030203" pitchFamily="66" charset="0"/>
            </a:rPr>
            <a:t>(Chapter 57: Verse 25).</a:t>
          </a:r>
          <a:endParaRPr lang="en-IN" sz="1600" dirty="0"/>
        </a:p>
      </dgm:t>
    </dgm:pt>
    <dgm:pt modelId="{0CDCF4F4-2304-43A4-91BA-2F847E44F3CD}" type="parTrans" cxnId="{B4CFAF02-5BEA-4006-B57F-CDEFF04620E7}">
      <dgm:prSet/>
      <dgm:spPr/>
      <dgm:t>
        <a:bodyPr/>
        <a:lstStyle/>
        <a:p>
          <a:endParaRPr lang="en-IN" sz="1600"/>
        </a:p>
      </dgm:t>
    </dgm:pt>
    <dgm:pt modelId="{4E9047C8-A3CD-4FD3-9513-43C6714B235F}" type="sibTrans" cxnId="{B4CFAF02-5BEA-4006-B57F-CDEFF04620E7}">
      <dgm:prSet/>
      <dgm:spPr/>
      <dgm:t>
        <a:bodyPr/>
        <a:lstStyle/>
        <a:p>
          <a:endParaRPr lang="en-IN" sz="1600"/>
        </a:p>
      </dgm:t>
    </dgm:pt>
    <dgm:pt modelId="{52EE3273-24A2-49EA-94CF-DF070937114D}" type="pres">
      <dgm:prSet presAssocID="{C195ACAA-F06E-4775-8D6E-66DC0BC4229D}" presName="linearFlow" presStyleCnt="0">
        <dgm:presLayoutVars>
          <dgm:dir/>
          <dgm:resizeHandles val="exact"/>
        </dgm:presLayoutVars>
      </dgm:prSet>
      <dgm:spPr/>
    </dgm:pt>
    <dgm:pt modelId="{8FC18C7F-2C3D-44E6-AE31-335CE823F62F}" type="pres">
      <dgm:prSet presAssocID="{684622BC-1624-4857-9E34-C6C3E7DF0CA9}" presName="composite" presStyleCnt="0"/>
      <dgm:spPr/>
    </dgm:pt>
    <dgm:pt modelId="{07E993DB-7E41-4E96-9D53-2AAAC7BB85D9}" type="pres">
      <dgm:prSet presAssocID="{684622BC-1624-4857-9E34-C6C3E7DF0CA9}" presName="imgShp" presStyleLbl="fgImgPlace1" presStyleIdx="0" presStyleCnt="3" custScaleX="225537" custScaleY="224522" custLinFactNeighborX="-45693" custLinFactNeighborY="-52"/>
      <dgm:spPr>
        <a:blipFill rotWithShape="1">
          <a:blip xmlns:r="http://schemas.openxmlformats.org/officeDocument/2006/relationships" r:embed="rId1"/>
          <a:stretch>
            <a:fillRect/>
          </a:stretch>
        </a:blipFill>
      </dgm:spPr>
    </dgm:pt>
    <dgm:pt modelId="{AB910C88-4F06-4AD9-89BB-AF28BF8D995D}" type="pres">
      <dgm:prSet presAssocID="{684622BC-1624-4857-9E34-C6C3E7DF0CA9}" presName="txShp" presStyleLbl="node1" presStyleIdx="0" presStyleCnt="3" custScaleX="141692" custScaleY="188952" custLinFactNeighborX="13255" custLinFactNeighborY="13878">
        <dgm:presLayoutVars>
          <dgm:bulletEnabled val="1"/>
        </dgm:presLayoutVars>
      </dgm:prSet>
      <dgm:spPr/>
      <dgm:t>
        <a:bodyPr/>
        <a:lstStyle/>
        <a:p>
          <a:endParaRPr lang="en-IN"/>
        </a:p>
      </dgm:t>
    </dgm:pt>
    <dgm:pt modelId="{B65B22D6-D4FE-4EF2-99A3-A4056142BFE9}" type="pres">
      <dgm:prSet presAssocID="{0D7F95A7-0999-4E39-AD64-2AF8D5E14BC2}" presName="spacing" presStyleCnt="0"/>
      <dgm:spPr/>
    </dgm:pt>
    <dgm:pt modelId="{653A58F9-579D-4292-B26D-EBD43E9186CD}" type="pres">
      <dgm:prSet presAssocID="{1D5558F1-C872-4E8A-8229-4474A95F7B39}" presName="composite" presStyleCnt="0"/>
      <dgm:spPr/>
    </dgm:pt>
    <dgm:pt modelId="{CBBDA37F-8918-42AF-8559-F89871FC24C3}" type="pres">
      <dgm:prSet presAssocID="{1D5558F1-C872-4E8A-8229-4474A95F7B39}" presName="imgShp" presStyleLbl="fgImgPlace1" presStyleIdx="1" presStyleCnt="3" custScaleX="269871" custScaleY="219797" custLinFactNeighborX="18065" custLinFactNeighborY="4158"/>
      <dgm:spPr>
        <a:blipFill rotWithShape="1">
          <a:blip xmlns:r="http://schemas.openxmlformats.org/officeDocument/2006/relationships" r:embed="rId2"/>
          <a:stretch>
            <a:fillRect/>
          </a:stretch>
        </a:blipFill>
      </dgm:spPr>
    </dgm:pt>
    <dgm:pt modelId="{B59CB354-D480-4178-A768-BE2708252AA6}" type="pres">
      <dgm:prSet presAssocID="{1D5558F1-C872-4E8A-8229-4474A95F7B39}" presName="txShp" presStyleLbl="node1" presStyleIdx="1" presStyleCnt="3" custScaleX="114246" custScaleY="208751" custLinFactNeighborX="14328" custLinFactNeighborY="-1479">
        <dgm:presLayoutVars>
          <dgm:bulletEnabled val="1"/>
        </dgm:presLayoutVars>
      </dgm:prSet>
      <dgm:spPr/>
      <dgm:t>
        <a:bodyPr/>
        <a:lstStyle/>
        <a:p>
          <a:endParaRPr lang="en-IN"/>
        </a:p>
      </dgm:t>
    </dgm:pt>
    <dgm:pt modelId="{4BE9A32F-11E0-464B-A456-58B75870CE20}" type="pres">
      <dgm:prSet presAssocID="{25A29FC4-28E4-4259-A141-586943E080D6}" presName="spacing" presStyleCnt="0"/>
      <dgm:spPr/>
    </dgm:pt>
    <dgm:pt modelId="{18BDD975-CEBA-496C-AF59-AD1E817FA802}" type="pres">
      <dgm:prSet presAssocID="{448F51C9-BCFD-4FCB-80A5-E3B5A02C7EC0}" presName="composite" presStyleCnt="0"/>
      <dgm:spPr/>
    </dgm:pt>
    <dgm:pt modelId="{90C98E9A-1FAB-4927-A4DC-AA13267DD7E1}" type="pres">
      <dgm:prSet presAssocID="{448F51C9-BCFD-4FCB-80A5-E3B5A02C7EC0}" presName="imgShp" presStyleLbl="fgImgPlace1" presStyleIdx="2" presStyleCnt="3" custScaleX="260913" custScaleY="237229" custLinFactNeighborX="73106" custLinFactNeighborY="2338"/>
      <dgm:spPr>
        <a:blipFill rotWithShape="1">
          <a:blip xmlns:r="http://schemas.openxmlformats.org/officeDocument/2006/relationships" r:embed="rId3"/>
          <a:stretch>
            <a:fillRect/>
          </a:stretch>
        </a:blipFill>
      </dgm:spPr>
    </dgm:pt>
    <dgm:pt modelId="{4CAC0480-04EC-42AA-8C2C-7377FFFFFE82}" type="pres">
      <dgm:prSet presAssocID="{448F51C9-BCFD-4FCB-80A5-E3B5A02C7EC0}" presName="txShp" presStyleLbl="node1" presStyleIdx="2" presStyleCnt="3" custScaleY="192949" custLinFactNeighborX="17373" custLinFactNeighborY="-3167">
        <dgm:presLayoutVars>
          <dgm:bulletEnabled val="1"/>
        </dgm:presLayoutVars>
      </dgm:prSet>
      <dgm:spPr/>
      <dgm:t>
        <a:bodyPr/>
        <a:lstStyle/>
        <a:p>
          <a:endParaRPr lang="en-IN"/>
        </a:p>
      </dgm:t>
    </dgm:pt>
  </dgm:ptLst>
  <dgm:cxnLst>
    <dgm:cxn modelId="{9F5CD877-8ED8-407D-982C-6226DEE06F0A}" srcId="{C195ACAA-F06E-4775-8D6E-66DC0BC4229D}" destId="{684622BC-1624-4857-9E34-C6C3E7DF0CA9}" srcOrd="0" destOrd="0" parTransId="{1B9B0744-ADD4-4095-9805-5BA6B8A31824}" sibTransId="{0D7F95A7-0999-4E39-AD64-2AF8D5E14BC2}"/>
    <dgm:cxn modelId="{BB5F5F5C-134E-4EFD-89D8-744BD56B50ED}" type="presOf" srcId="{C195ACAA-F06E-4775-8D6E-66DC0BC4229D}" destId="{52EE3273-24A2-49EA-94CF-DF070937114D}" srcOrd="0" destOrd="0" presId="urn:microsoft.com/office/officeart/2005/8/layout/vList3#1"/>
    <dgm:cxn modelId="{B4CFAF02-5BEA-4006-B57F-CDEFF04620E7}" srcId="{C195ACAA-F06E-4775-8D6E-66DC0BC4229D}" destId="{448F51C9-BCFD-4FCB-80A5-E3B5A02C7EC0}" srcOrd="2" destOrd="0" parTransId="{0CDCF4F4-2304-43A4-91BA-2F847E44F3CD}" sibTransId="{4E9047C8-A3CD-4FD3-9513-43C6714B235F}"/>
    <dgm:cxn modelId="{CFD4E61F-7E9F-4905-8915-13011064BF77}" type="presOf" srcId="{448F51C9-BCFD-4FCB-80A5-E3B5A02C7EC0}" destId="{4CAC0480-04EC-42AA-8C2C-7377FFFFFE82}" srcOrd="0" destOrd="0" presId="urn:microsoft.com/office/officeart/2005/8/layout/vList3#1"/>
    <dgm:cxn modelId="{25ED0933-0180-40A3-9E90-CA232C024295}" type="presOf" srcId="{1D5558F1-C872-4E8A-8229-4474A95F7B39}" destId="{B59CB354-D480-4178-A768-BE2708252AA6}" srcOrd="0" destOrd="0" presId="urn:microsoft.com/office/officeart/2005/8/layout/vList3#1"/>
    <dgm:cxn modelId="{4728DE6A-991E-4B89-BA73-A303C9A3534D}" srcId="{C195ACAA-F06E-4775-8D6E-66DC0BC4229D}" destId="{1D5558F1-C872-4E8A-8229-4474A95F7B39}" srcOrd="1" destOrd="0" parTransId="{10B5B6FA-C30D-4911-A9A4-6ECA9F1ED6A5}" sibTransId="{25A29FC4-28E4-4259-A141-586943E080D6}"/>
    <dgm:cxn modelId="{39733556-1631-4B9B-8204-318365F266E7}" type="presOf" srcId="{684622BC-1624-4857-9E34-C6C3E7DF0CA9}" destId="{AB910C88-4F06-4AD9-89BB-AF28BF8D995D}" srcOrd="0" destOrd="0" presId="urn:microsoft.com/office/officeart/2005/8/layout/vList3#1"/>
    <dgm:cxn modelId="{AA1DA4AC-D3FA-44DC-867E-E927C0120F1A}" type="presParOf" srcId="{52EE3273-24A2-49EA-94CF-DF070937114D}" destId="{8FC18C7F-2C3D-44E6-AE31-335CE823F62F}" srcOrd="0" destOrd="0" presId="urn:microsoft.com/office/officeart/2005/8/layout/vList3#1"/>
    <dgm:cxn modelId="{C35C325C-41C6-4C75-BD42-194370725E7E}" type="presParOf" srcId="{8FC18C7F-2C3D-44E6-AE31-335CE823F62F}" destId="{07E993DB-7E41-4E96-9D53-2AAAC7BB85D9}" srcOrd="0" destOrd="0" presId="urn:microsoft.com/office/officeart/2005/8/layout/vList3#1"/>
    <dgm:cxn modelId="{4236D8AA-B55E-458A-AF17-C2B9801305C7}" type="presParOf" srcId="{8FC18C7F-2C3D-44E6-AE31-335CE823F62F}" destId="{AB910C88-4F06-4AD9-89BB-AF28BF8D995D}" srcOrd="1" destOrd="0" presId="urn:microsoft.com/office/officeart/2005/8/layout/vList3#1"/>
    <dgm:cxn modelId="{4BD45506-5890-4ED5-9393-B6558200AB5D}" type="presParOf" srcId="{52EE3273-24A2-49EA-94CF-DF070937114D}" destId="{B65B22D6-D4FE-4EF2-99A3-A4056142BFE9}" srcOrd="1" destOrd="0" presId="urn:microsoft.com/office/officeart/2005/8/layout/vList3#1"/>
    <dgm:cxn modelId="{4BA86719-3DDF-4EA9-8308-7AAACA60CE2B}" type="presParOf" srcId="{52EE3273-24A2-49EA-94CF-DF070937114D}" destId="{653A58F9-579D-4292-B26D-EBD43E9186CD}" srcOrd="2" destOrd="0" presId="urn:microsoft.com/office/officeart/2005/8/layout/vList3#1"/>
    <dgm:cxn modelId="{993D3E94-4E44-4E07-8EDF-6E1A7C54C437}" type="presParOf" srcId="{653A58F9-579D-4292-B26D-EBD43E9186CD}" destId="{CBBDA37F-8918-42AF-8559-F89871FC24C3}" srcOrd="0" destOrd="0" presId="urn:microsoft.com/office/officeart/2005/8/layout/vList3#1"/>
    <dgm:cxn modelId="{E73C4932-9612-4BFA-9E86-AEAF41E7F210}" type="presParOf" srcId="{653A58F9-579D-4292-B26D-EBD43E9186CD}" destId="{B59CB354-D480-4178-A768-BE2708252AA6}" srcOrd="1" destOrd="0" presId="urn:microsoft.com/office/officeart/2005/8/layout/vList3#1"/>
    <dgm:cxn modelId="{F44EB0D0-4B29-44C4-9880-97D29B00F854}" type="presParOf" srcId="{52EE3273-24A2-49EA-94CF-DF070937114D}" destId="{4BE9A32F-11E0-464B-A456-58B75870CE20}" srcOrd="3" destOrd="0" presId="urn:microsoft.com/office/officeart/2005/8/layout/vList3#1"/>
    <dgm:cxn modelId="{8AA404E2-57ED-4AA0-923B-C0758AE5F0EF}" type="presParOf" srcId="{52EE3273-24A2-49EA-94CF-DF070937114D}" destId="{18BDD975-CEBA-496C-AF59-AD1E817FA802}" srcOrd="4" destOrd="0" presId="urn:microsoft.com/office/officeart/2005/8/layout/vList3#1"/>
    <dgm:cxn modelId="{DD6ACEA4-BB26-465D-88F0-C1A088AA8BF5}" type="presParOf" srcId="{18BDD975-CEBA-496C-AF59-AD1E817FA802}" destId="{90C98E9A-1FAB-4927-A4DC-AA13267DD7E1}" srcOrd="0" destOrd="0" presId="urn:microsoft.com/office/officeart/2005/8/layout/vList3#1"/>
    <dgm:cxn modelId="{D055C530-DF05-4208-A361-AB3A7B8F96BE}" type="presParOf" srcId="{18BDD975-CEBA-496C-AF59-AD1E817FA802}" destId="{4CAC0480-04EC-42AA-8C2C-7377FFFFFE82}" srcOrd="1" destOrd="0" presId="urn:microsoft.com/office/officeart/2005/8/layout/vList3#1"/>
  </dgm:cxnLst>
  <dgm:bg>
    <a:noFill/>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F1B78-DE8C-4BE3-832F-DCA19DD8E6A1}">
      <dsp:nvSpPr>
        <dsp:cNvPr id="0" name=""/>
        <dsp:cNvSpPr/>
      </dsp:nvSpPr>
      <dsp:spPr>
        <a:xfrm>
          <a:off x="2307902" y="36078"/>
          <a:ext cx="5910517" cy="1141628"/>
        </a:xfrm>
        <a:prstGeom prst="roundRect">
          <a:avLst>
            <a:gd name="adj" fmla="val 10000"/>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1920" tIns="121920" rIns="0" bIns="121920" numCol="1" spcCol="1270" anchor="ctr" anchorCtr="0">
          <a:noAutofit/>
        </a:bodyPr>
        <a:lstStyle/>
        <a:p>
          <a:pPr lvl="0" algn="r" defTabSz="1422400">
            <a:lnSpc>
              <a:spcPct val="90000"/>
            </a:lnSpc>
            <a:spcBef>
              <a:spcPct val="0"/>
            </a:spcBef>
            <a:spcAft>
              <a:spcPct val="35000"/>
            </a:spcAft>
          </a:pPr>
          <a:r>
            <a:rPr lang="en-IN" sz="3200" b="1" kern="1200" dirty="0" smtClean="0">
              <a:latin typeface="Times New Roman" panose="02020603050405020304" pitchFamily="18" charset="0"/>
              <a:cs typeface="Times New Roman" panose="02020603050405020304" pitchFamily="18" charset="0"/>
            </a:rPr>
            <a:t>History of Iron and Steel</a:t>
          </a:r>
          <a:endParaRPr lang="en-IN" sz="3200" b="1" kern="1200" dirty="0">
            <a:latin typeface="Times New Roman" panose="02020603050405020304" pitchFamily="18" charset="0"/>
            <a:cs typeface="Times New Roman" panose="02020603050405020304" pitchFamily="18" charset="0"/>
          </a:endParaRPr>
        </a:p>
      </dsp:txBody>
      <dsp:txXfrm>
        <a:off x="2341339" y="69515"/>
        <a:ext cx="4480848" cy="1074754"/>
      </dsp:txXfrm>
    </dsp:sp>
    <dsp:sp modelId="{D95E8209-0F99-4A84-BC36-3F984C6DE329}">
      <dsp:nvSpPr>
        <dsp:cNvPr id="0" name=""/>
        <dsp:cNvSpPr/>
      </dsp:nvSpPr>
      <dsp:spPr>
        <a:xfrm>
          <a:off x="1849210" y="2390503"/>
          <a:ext cx="6904768" cy="967541"/>
        </a:xfrm>
        <a:prstGeom prst="roundRect">
          <a:avLst>
            <a:gd name="adj" fmla="val 10000"/>
          </a:avLst>
        </a:prstGeom>
        <a:solidFill>
          <a:schemeClr val="accent1"/>
        </a:solidFill>
        <a:ln w="25400" cap="flat" cmpd="sng" algn="ctr">
          <a:solidFill>
            <a:schemeClr val="accent1">
              <a:shade val="50000"/>
            </a:schemeClr>
          </a:solidFill>
          <a:prstDash val="solid"/>
        </a:ln>
        <a:effectLst/>
        <a:scene3d>
          <a:camera prst="orthographicFront">
            <a:rot lat="0" lon="0" rev="0"/>
          </a:camera>
          <a:lightRig rig="contrasting" dir="t">
            <a:rot lat="0" lon="0" rev="1200000"/>
          </a:lightRig>
        </a:scene3d>
        <a:sp3d/>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r>
            <a:rPr lang="en-IN" sz="4000" b="1" kern="1200" dirty="0" smtClean="0">
              <a:latin typeface="Times New Roman" panose="02020603050405020304" pitchFamily="18" charset="0"/>
              <a:cs typeface="Times New Roman" panose="02020603050405020304" pitchFamily="18" charset="0"/>
            </a:rPr>
            <a:t>Evolution of processes</a:t>
          </a:r>
          <a:endParaRPr lang="en-IN" sz="4000" b="1" kern="1200" dirty="0">
            <a:latin typeface="Times New Roman" panose="02020603050405020304" pitchFamily="18" charset="0"/>
            <a:cs typeface="Times New Roman" panose="02020603050405020304" pitchFamily="18" charset="0"/>
          </a:endParaRPr>
        </a:p>
      </dsp:txBody>
      <dsp:txXfrm>
        <a:off x="1877548" y="2418841"/>
        <a:ext cx="5224809" cy="910865"/>
      </dsp:txXfrm>
    </dsp:sp>
    <dsp:sp modelId="{D7204942-3502-499F-89E6-3102D293AA69}">
      <dsp:nvSpPr>
        <dsp:cNvPr id="0" name=""/>
        <dsp:cNvSpPr/>
      </dsp:nvSpPr>
      <dsp:spPr>
        <a:xfrm>
          <a:off x="49858" y="4764447"/>
          <a:ext cx="5559680" cy="839518"/>
        </a:xfrm>
        <a:prstGeom prst="roundRect">
          <a:avLst>
            <a:gd name="adj" fmla="val 10000"/>
          </a:avLst>
        </a:prstGeom>
        <a:solidFill>
          <a:srgbClr val="0099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IN" sz="3600" b="1" kern="1200" dirty="0" smtClean="0">
              <a:latin typeface="Times New Roman" panose="02020603050405020304" pitchFamily="18" charset="0"/>
              <a:cs typeface="Times New Roman" panose="02020603050405020304" pitchFamily="18" charset="0"/>
            </a:rPr>
            <a:t>Operations at VSP</a:t>
          </a:r>
          <a:endParaRPr lang="en-IN" sz="3600" b="1" kern="1200" dirty="0">
            <a:latin typeface="Times New Roman" panose="02020603050405020304" pitchFamily="18" charset="0"/>
            <a:cs typeface="Times New Roman" panose="02020603050405020304" pitchFamily="18" charset="0"/>
          </a:endParaRPr>
        </a:p>
      </dsp:txBody>
      <dsp:txXfrm>
        <a:off x="74447" y="4789036"/>
        <a:ext cx="4203443" cy="790340"/>
      </dsp:txXfrm>
    </dsp:sp>
    <dsp:sp modelId="{546273CE-C610-4348-8E2F-D0E52092F99E}">
      <dsp:nvSpPr>
        <dsp:cNvPr id="0" name=""/>
        <dsp:cNvSpPr/>
      </dsp:nvSpPr>
      <dsp:spPr>
        <a:xfrm>
          <a:off x="5792610" y="1240895"/>
          <a:ext cx="1092773" cy="1092773"/>
        </a:xfrm>
        <a:prstGeom prst="downArrow">
          <a:avLst>
            <a:gd name="adj1" fmla="val 55000"/>
            <a:gd name="adj2" fmla="val 45000"/>
          </a:avLst>
        </a:prstGeom>
        <a:solidFill>
          <a:srgbClr val="FE7568">
            <a:alpha val="90000"/>
          </a:srgb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6038484" y="1240895"/>
        <a:ext cx="601025" cy="822312"/>
      </dsp:txXfrm>
    </dsp:sp>
    <dsp:sp modelId="{3914C3CF-00B0-4344-8E12-52412EEA7587}">
      <dsp:nvSpPr>
        <dsp:cNvPr id="0" name=""/>
        <dsp:cNvSpPr/>
      </dsp:nvSpPr>
      <dsp:spPr>
        <a:xfrm>
          <a:off x="1664298" y="3421218"/>
          <a:ext cx="1092773" cy="1310552"/>
        </a:xfrm>
        <a:prstGeom prst="downArrow">
          <a:avLst>
            <a:gd name="adj1" fmla="val 55000"/>
            <a:gd name="adj2" fmla="val 45000"/>
          </a:avLst>
        </a:prstGeom>
        <a:solidFill>
          <a:schemeClr val="tx2">
            <a:lumMod val="60000"/>
            <a:lumOff val="40000"/>
            <a:alpha val="9000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IN" sz="3600" kern="1200"/>
        </a:p>
      </dsp:txBody>
      <dsp:txXfrm>
        <a:off x="1910172" y="3421218"/>
        <a:ext cx="601025" cy="10400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10C88-4F06-4AD9-89BB-AF28BF8D995D}">
      <dsp:nvSpPr>
        <dsp:cNvPr id="0" name=""/>
        <dsp:cNvSpPr/>
      </dsp:nvSpPr>
      <dsp:spPr>
        <a:xfrm rot="10800000">
          <a:off x="510965" y="216297"/>
          <a:ext cx="8337198" cy="1285338"/>
        </a:xfrm>
        <a:prstGeom prst="homePlat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a:sp3d/>
      </dsp:spPr>
      <dsp:style>
        <a:lnRef idx="1">
          <a:schemeClr val="accent2"/>
        </a:lnRef>
        <a:fillRef idx="2">
          <a:schemeClr val="accent2"/>
        </a:fillRef>
        <a:effectRef idx="1">
          <a:schemeClr val="accent2"/>
        </a:effectRef>
        <a:fontRef idx="minor">
          <a:schemeClr val="dk1"/>
        </a:fontRef>
      </dsp:style>
      <dsp:txBody>
        <a:bodyPr spcFirstLastPara="0" vert="horz" wrap="square" lIns="299970" tIns="60960" rIns="113792"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rPr>
            <a:t>            </a:t>
          </a:r>
          <a:r>
            <a:rPr lang="en-US" sz="1500" b="1" kern="1200" dirty="0" smtClean="0">
              <a:latin typeface="Times New Roman" panose="02020603050405020304" pitchFamily="18" charset="0"/>
              <a:cs typeface="Times New Roman" panose="02020603050405020304" pitchFamily="18" charset="0"/>
            </a:rPr>
            <a:t>The </a:t>
          </a:r>
          <a:r>
            <a:rPr lang="en-US" sz="1500" b="1" kern="1200" dirty="0" smtClean="0">
              <a:latin typeface="Times New Roman" panose="02020603050405020304" pitchFamily="18" charset="0"/>
              <a:cs typeface="Times New Roman" panose="02020603050405020304" pitchFamily="18" charset="0"/>
            </a:rPr>
            <a:t>Rig Veda refers to </a:t>
          </a:r>
          <a:r>
            <a:rPr lang="en-US" sz="1500" b="1" kern="1200" dirty="0" err="1" smtClean="0">
              <a:latin typeface="Times New Roman" panose="02020603050405020304" pitchFamily="18" charset="0"/>
              <a:cs typeface="Times New Roman" panose="02020603050405020304" pitchFamily="18" charset="0"/>
            </a:rPr>
            <a:t>ayas</a:t>
          </a:r>
          <a:r>
            <a:rPr lang="en-US" sz="1500" b="1" kern="1200" dirty="0" smtClean="0">
              <a:latin typeface="Times New Roman" panose="02020603050405020304" pitchFamily="18" charset="0"/>
              <a:cs typeface="Times New Roman" panose="02020603050405020304" pitchFamily="18" charset="0"/>
            </a:rPr>
            <a:t>, and also states that the </a:t>
          </a:r>
          <a:r>
            <a:rPr lang="en-US" sz="1500" b="1" kern="1200" dirty="0" err="1" smtClean="0">
              <a:latin typeface="Times New Roman" panose="02020603050405020304" pitchFamily="18" charset="0"/>
              <a:cs typeface="Times New Roman" panose="02020603050405020304" pitchFamily="18" charset="0"/>
            </a:rPr>
            <a:t>Dasyus</a:t>
          </a:r>
          <a:r>
            <a:rPr lang="en-US" sz="1500" b="1" kern="1200" dirty="0" smtClean="0">
              <a:latin typeface="Times New Roman" panose="02020603050405020304" pitchFamily="18" charset="0"/>
              <a:cs typeface="Times New Roman" panose="02020603050405020304" pitchFamily="18" charset="0"/>
            </a:rPr>
            <a:t> had </a:t>
          </a:r>
          <a:r>
            <a:rPr lang="en-US" sz="1800" b="1" kern="1200" dirty="0" err="1" smtClean="0">
              <a:solidFill>
                <a:schemeClr val="accent2">
                  <a:lumMod val="75000"/>
                </a:schemeClr>
              </a:solidFill>
              <a:latin typeface="Times New Roman" panose="02020603050405020304" pitchFamily="18" charset="0"/>
              <a:cs typeface="Times New Roman" panose="02020603050405020304" pitchFamily="18" charset="0"/>
            </a:rPr>
            <a:t>Ayas</a:t>
          </a:r>
          <a:r>
            <a:rPr lang="en-US" sz="1800" b="1" kern="1200" dirty="0" smtClean="0">
              <a:solidFill>
                <a:schemeClr val="accent2">
                  <a:lumMod val="75000"/>
                </a:schemeClr>
              </a:solidFill>
              <a:latin typeface="Times New Roman" panose="02020603050405020304" pitchFamily="18" charset="0"/>
              <a:cs typeface="Times New Roman" panose="02020603050405020304" pitchFamily="18" charset="0"/>
            </a:rPr>
            <a:t>.</a:t>
          </a:r>
          <a:r>
            <a:rPr lang="en-US" sz="1500" b="1" kern="1200" dirty="0" smtClean="0">
              <a:latin typeface="Times New Roman" panose="02020603050405020304" pitchFamily="18" charset="0"/>
              <a:cs typeface="Times New Roman" panose="02020603050405020304" pitchFamily="18" charset="0"/>
            </a:rPr>
            <a:t> </a:t>
          </a:r>
          <a:r>
            <a:rPr lang="en-US" sz="1500" b="1" kern="1200" dirty="0" smtClean="0">
              <a:latin typeface="Times New Roman" panose="02020603050405020304" pitchFamily="18" charset="0"/>
              <a:cs typeface="Times New Roman" panose="02020603050405020304" pitchFamily="18" charset="0"/>
            </a:rPr>
            <a:t>(RV 2.20.8). </a:t>
          </a:r>
        </a:p>
        <a:p>
          <a:pPr lvl="0" algn="ctr" defTabSz="711200">
            <a:lnSpc>
              <a:spcPct val="90000"/>
            </a:lnSpc>
            <a:spcBef>
              <a:spcPct val="0"/>
            </a:spcBef>
            <a:spcAft>
              <a:spcPct val="35000"/>
            </a:spcAft>
          </a:pPr>
          <a:r>
            <a:rPr lang="en-US" sz="1500" b="1" kern="1200" dirty="0" smtClean="0">
              <a:latin typeface="Times New Roman" panose="02020603050405020304" pitchFamily="18" charset="0"/>
              <a:cs typeface="Times New Roman" panose="02020603050405020304" pitchFamily="18" charset="0"/>
            </a:rPr>
            <a:t>             </a:t>
          </a:r>
          <a:r>
            <a:rPr lang="en-US" sz="1500" b="1" kern="1200" dirty="0" smtClean="0">
              <a:solidFill>
                <a:schemeClr val="accent6">
                  <a:lumMod val="60000"/>
                  <a:lumOff val="40000"/>
                </a:schemeClr>
              </a:solidFill>
              <a:latin typeface="Lucida Handwriting" panose="03010101010101010101" pitchFamily="66" charset="0"/>
              <a:cs typeface="Times New Roman" panose="02020603050405020304" pitchFamily="18" charset="0"/>
            </a:rPr>
            <a:t>"</a:t>
          </a:r>
          <a:r>
            <a:rPr lang="en-US" sz="1500" b="1" kern="1200" dirty="0" smtClean="0">
              <a:solidFill>
                <a:schemeClr val="accent2">
                  <a:lumMod val="75000"/>
                </a:schemeClr>
              </a:solidFill>
              <a:latin typeface="Lucida Handwriting" panose="03010101010101010101" pitchFamily="66" charset="0"/>
              <a:cs typeface="Times New Roman" panose="02020603050405020304" pitchFamily="18" charset="0"/>
            </a:rPr>
            <a:t>The gods [are] smelting like metal Iron the human generations".</a:t>
          </a:r>
          <a:r>
            <a:rPr lang="en-US" sz="1500" b="1" kern="1200" dirty="0" smtClean="0">
              <a:solidFill>
                <a:schemeClr val="accent2">
                  <a:lumMod val="75000"/>
                </a:schemeClr>
              </a:solidFill>
              <a:latin typeface="Times New Roman" panose="02020603050405020304" pitchFamily="18" charset="0"/>
              <a:cs typeface="Times New Roman" panose="02020603050405020304" pitchFamily="18" charset="0"/>
            </a:rPr>
            <a:t> (R.V4.2.17)</a:t>
          </a:r>
        </a:p>
        <a:p>
          <a:pPr lvl="0" algn="ctr" defTabSz="711200">
            <a:lnSpc>
              <a:spcPct val="90000"/>
            </a:lnSpc>
            <a:spcBef>
              <a:spcPct val="0"/>
            </a:spcBef>
            <a:spcAft>
              <a:spcPct val="35000"/>
            </a:spcAft>
          </a:pPr>
          <a:r>
            <a:rPr lang="en-US" sz="1500" b="1" kern="1200" dirty="0" smtClean="0">
              <a:latin typeface="Times New Roman" panose="02020603050405020304" pitchFamily="18" charset="0"/>
              <a:cs typeface="Times New Roman" panose="02020603050405020304" pitchFamily="18" charset="0"/>
            </a:rPr>
            <a:t>       The Sanskrit term </a:t>
          </a:r>
          <a:r>
            <a:rPr lang="en-US" sz="1500" b="1" kern="1200" dirty="0" err="1" smtClean="0">
              <a:latin typeface="Lucida Handwriting" panose="03010101010101010101" pitchFamily="66" charset="0"/>
              <a:cs typeface="Times New Roman" panose="02020603050405020304" pitchFamily="18" charset="0"/>
            </a:rPr>
            <a:t>Ayas</a:t>
          </a:r>
          <a:r>
            <a:rPr lang="en-US" sz="1500" b="1" kern="1200" dirty="0" smtClean="0">
              <a:latin typeface="Lucida Handwriting" panose="03010101010101010101" pitchFamily="66" charset="0"/>
              <a:cs typeface="Times New Roman" panose="02020603050405020304" pitchFamily="18" charset="0"/>
            </a:rPr>
            <a:t> </a:t>
          </a:r>
          <a:r>
            <a:rPr lang="en-US" sz="1500" b="1" kern="1200" dirty="0" smtClean="0">
              <a:latin typeface="Times New Roman" panose="02020603050405020304" pitchFamily="18" charset="0"/>
              <a:cs typeface="Times New Roman" panose="02020603050405020304" pitchFamily="18" charset="0"/>
            </a:rPr>
            <a:t> means </a:t>
          </a:r>
          <a:r>
            <a:rPr lang="en-US" sz="1800" b="1" kern="1200" dirty="0" smtClean="0">
              <a:solidFill>
                <a:srgbClr val="C00000"/>
              </a:solidFill>
              <a:latin typeface="Times New Roman" panose="02020603050405020304" pitchFamily="18" charset="0"/>
              <a:cs typeface="Times New Roman" panose="02020603050405020304" pitchFamily="18" charset="0"/>
            </a:rPr>
            <a:t>Basic Iron</a:t>
          </a:r>
          <a:r>
            <a:rPr lang="en-US" sz="1500" b="1" kern="1200" dirty="0" smtClean="0">
              <a:latin typeface="Times New Roman" panose="02020603050405020304" pitchFamily="18" charset="0"/>
              <a:cs typeface="Times New Roman" panose="02020603050405020304" pitchFamily="18" charset="0"/>
            </a:rPr>
            <a:t>.</a:t>
          </a:r>
          <a:endParaRPr lang="en-IN" sz="1500" kern="1200" dirty="0">
            <a:latin typeface="Times New Roman" panose="02020603050405020304" pitchFamily="18" charset="0"/>
            <a:cs typeface="Times New Roman" panose="02020603050405020304" pitchFamily="18" charset="0"/>
          </a:endParaRPr>
        </a:p>
      </dsp:txBody>
      <dsp:txXfrm rot="10800000">
        <a:off x="832299" y="216297"/>
        <a:ext cx="8015864" cy="1285338"/>
      </dsp:txXfrm>
    </dsp:sp>
    <dsp:sp modelId="{07E993DB-7E41-4E96-9D53-2AAAC7BB85D9}">
      <dsp:nvSpPr>
        <dsp:cNvPr id="0" name=""/>
        <dsp:cNvSpPr/>
      </dsp:nvSpPr>
      <dsp:spPr>
        <a:xfrm>
          <a:off x="404139" y="557"/>
          <a:ext cx="1534205" cy="1527301"/>
        </a:xfrm>
        <a:prstGeom prst="ellipse">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59CB354-D480-4178-A768-BE2708252AA6}">
      <dsp:nvSpPr>
        <dsp:cNvPr id="0" name=""/>
        <dsp:cNvSpPr/>
      </dsp:nvSpPr>
      <dsp:spPr>
        <a:xfrm rot="10800000">
          <a:off x="2125896" y="1758780"/>
          <a:ext cx="6722267" cy="1420019"/>
        </a:xfrm>
        <a:prstGeom prst="homePlate">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9970" tIns="68580" rIns="128016"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Times New Roman" panose="02020603050405020304" pitchFamily="18" charset="0"/>
              <a:cs typeface="Times New Roman" panose="02020603050405020304" pitchFamily="18" charset="0"/>
            </a:rPr>
            <a:t>Genesis says that </a:t>
          </a:r>
          <a:r>
            <a:rPr lang="en-US" sz="1800" b="1" u="sng" kern="1200" dirty="0" smtClean="0">
              <a:latin typeface="Times New Roman" panose="02020603050405020304" pitchFamily="18" charset="0"/>
              <a:cs typeface="Times New Roman" panose="02020603050405020304" pitchFamily="18" charset="0"/>
            </a:rPr>
            <a:t>Tubal-Cain,</a:t>
          </a:r>
          <a:r>
            <a:rPr lang="en-US" sz="1800" b="1" kern="1200" dirty="0" smtClean="0">
              <a:latin typeface="Times New Roman" panose="02020603050405020304" pitchFamily="18" charset="0"/>
              <a:cs typeface="Times New Roman" panose="02020603050405020304" pitchFamily="18" charset="0"/>
            </a:rPr>
            <a:t> seven generations from Adam, was "</a:t>
          </a:r>
          <a:r>
            <a:rPr lang="en-US" sz="1800" b="1" kern="1200" dirty="0" smtClean="0">
              <a:solidFill>
                <a:srgbClr val="7030A0"/>
              </a:solidFill>
              <a:latin typeface="Times New Roman" panose="02020603050405020304" pitchFamily="18" charset="0"/>
              <a:cs typeface="Times New Roman" panose="02020603050405020304" pitchFamily="18" charset="0"/>
            </a:rPr>
            <a:t>an instructor of every artificer in brass and </a:t>
          </a:r>
          <a:r>
            <a:rPr lang="en-US" sz="2000" b="1" kern="1200" dirty="0" smtClean="0">
              <a:solidFill>
                <a:srgbClr val="C00000"/>
              </a:solidFill>
              <a:latin typeface="Times New Roman" panose="02020603050405020304" pitchFamily="18" charset="0"/>
              <a:cs typeface="Times New Roman" panose="02020603050405020304" pitchFamily="18" charset="0"/>
            </a:rPr>
            <a:t>iron</a:t>
          </a:r>
          <a:r>
            <a:rPr lang="en-US" sz="1800" b="1" i="1" kern="1200" dirty="0" smtClean="0">
              <a:solidFill>
                <a:srgbClr val="C00000"/>
              </a:solidFill>
              <a:latin typeface="Times New Roman" panose="02020603050405020304" pitchFamily="18" charset="0"/>
              <a:cs typeface="Times New Roman" panose="02020603050405020304" pitchFamily="18" charset="0"/>
            </a:rPr>
            <a:t>.</a:t>
          </a:r>
          <a:r>
            <a:rPr lang="en-US" sz="1800" b="1" i="1" kern="1200" dirty="0" smtClean="0">
              <a:latin typeface="Times New Roman" panose="02020603050405020304" pitchFamily="18" charset="0"/>
              <a:cs typeface="Times New Roman" panose="02020603050405020304" pitchFamily="18" charset="0"/>
            </a:rPr>
            <a:t>"  </a:t>
          </a:r>
          <a:r>
            <a:rPr lang="en-US" sz="1600" b="1" i="0" kern="1200" dirty="0" smtClean="0">
              <a:latin typeface="Times New Roman" panose="02020603050405020304" pitchFamily="18" charset="0"/>
              <a:cs typeface="Times New Roman" panose="02020603050405020304" pitchFamily="18" charset="0"/>
            </a:rPr>
            <a:t>(Genesis.4:22; “</a:t>
          </a:r>
          <a:r>
            <a:rPr lang="en-US" sz="1600" b="1" i="0" kern="1200" dirty="0" smtClean="0">
              <a:latin typeface="Footlight MT Light" panose="0204060206030A020304" pitchFamily="18" charset="0"/>
              <a:cs typeface="Times New Roman" panose="02020603050405020304" pitchFamily="18" charset="0"/>
            </a:rPr>
            <a:t>And Zillah, she also bare </a:t>
          </a:r>
          <a:r>
            <a:rPr lang="en-US" sz="1600" b="1" i="0" kern="1200" dirty="0" err="1" smtClean="0">
              <a:latin typeface="Footlight MT Light" panose="0204060206030A020304" pitchFamily="18" charset="0"/>
              <a:cs typeface="Times New Roman" panose="02020603050405020304" pitchFamily="18" charset="0"/>
            </a:rPr>
            <a:t>Tubalcain</a:t>
          </a:r>
          <a:r>
            <a:rPr lang="en-US" sz="1600" b="1" i="0" kern="1200" dirty="0" smtClean="0">
              <a:latin typeface="Footlight MT Light" panose="0204060206030A020304" pitchFamily="18" charset="0"/>
              <a:cs typeface="Times New Roman" panose="02020603050405020304" pitchFamily="18" charset="0"/>
            </a:rPr>
            <a:t>, an instructor of every artificer in brass and iron: and the sister of </a:t>
          </a:r>
          <a:r>
            <a:rPr lang="en-US" sz="1600" b="1" i="0" kern="1200" dirty="0" err="1" smtClean="0">
              <a:latin typeface="Footlight MT Light" panose="0204060206030A020304" pitchFamily="18" charset="0"/>
              <a:cs typeface="Times New Roman" panose="02020603050405020304" pitchFamily="18" charset="0"/>
            </a:rPr>
            <a:t>Tubalcain</a:t>
          </a:r>
          <a:r>
            <a:rPr lang="en-US" sz="1600" b="1" i="0" kern="1200" dirty="0" smtClean="0">
              <a:latin typeface="Footlight MT Light" panose="0204060206030A020304" pitchFamily="18" charset="0"/>
              <a:cs typeface="Times New Roman" panose="02020603050405020304" pitchFamily="18" charset="0"/>
            </a:rPr>
            <a:t> was </a:t>
          </a:r>
          <a:r>
            <a:rPr lang="en-US" sz="1600" b="1" i="0" kern="1200" dirty="0" err="1" smtClean="0">
              <a:latin typeface="Footlight MT Light" panose="0204060206030A020304" pitchFamily="18" charset="0"/>
              <a:cs typeface="Times New Roman" panose="02020603050405020304" pitchFamily="18" charset="0"/>
            </a:rPr>
            <a:t>Naamah</a:t>
          </a:r>
          <a:r>
            <a:rPr lang="en-US" sz="1600" b="1" i="0" kern="1200" dirty="0" smtClean="0">
              <a:latin typeface="Footlight MT Light" panose="0204060206030A020304" pitchFamily="18" charset="0"/>
              <a:cs typeface="Times New Roman" panose="02020603050405020304" pitchFamily="18" charset="0"/>
            </a:rPr>
            <a:t>”</a:t>
          </a:r>
          <a:r>
            <a:rPr lang="en-US" sz="1600" b="1" i="0" kern="1200" dirty="0" smtClean="0">
              <a:latin typeface="Times New Roman" panose="02020603050405020304" pitchFamily="18" charset="0"/>
              <a:cs typeface="Times New Roman" panose="02020603050405020304" pitchFamily="18" charset="0"/>
            </a:rPr>
            <a:t>)</a:t>
          </a:r>
          <a:endParaRPr lang="en-IN" sz="1800" b="1" i="0" kern="1200" dirty="0">
            <a:latin typeface="Times New Roman" panose="02020603050405020304" pitchFamily="18" charset="0"/>
            <a:cs typeface="Times New Roman" panose="02020603050405020304" pitchFamily="18" charset="0"/>
          </a:endParaRPr>
        </a:p>
      </dsp:txBody>
      <dsp:txXfrm rot="10800000">
        <a:off x="2480901" y="1758780"/>
        <a:ext cx="6367262" cy="1420019"/>
      </dsp:txXfrm>
    </dsp:sp>
    <dsp:sp modelId="{CBBDA37F-8918-42AF-8559-F89871FC24C3}">
      <dsp:nvSpPr>
        <dsp:cNvPr id="0" name=""/>
        <dsp:cNvSpPr/>
      </dsp:nvSpPr>
      <dsp:spPr>
        <a:xfrm>
          <a:off x="936447" y="1759555"/>
          <a:ext cx="1835786" cy="1495159"/>
        </a:xfrm>
        <a:prstGeom prst="ellipse">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AC0480-04EC-42AA-8C2C-7377FFFFFE82}">
      <dsp:nvSpPr>
        <dsp:cNvPr id="0" name=""/>
        <dsp:cNvSpPr/>
      </dsp:nvSpPr>
      <dsp:spPr>
        <a:xfrm rot="10800000">
          <a:off x="2948012" y="3558552"/>
          <a:ext cx="5884029" cy="1312527"/>
        </a:xfrm>
        <a:prstGeom prst="homePlat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9970" tIns="60960" rIns="113792" bIns="60960" numCol="1" spcCol="1270" anchor="ctr" anchorCtr="0">
          <a:noAutofit/>
        </a:bodyPr>
        <a:lstStyle/>
        <a:p>
          <a:pPr lvl="0" algn="just" defTabSz="711200">
            <a:lnSpc>
              <a:spcPct val="90000"/>
            </a:lnSpc>
            <a:spcBef>
              <a:spcPct val="0"/>
            </a:spcBef>
            <a:spcAft>
              <a:spcPct val="35000"/>
            </a:spcAft>
          </a:pPr>
          <a:r>
            <a:rPr lang="en-US" sz="1600" b="1" u="sng" kern="1200" dirty="0" smtClean="0">
              <a:latin typeface="Bradley Hand ITC" panose="03070402050302030203" pitchFamily="66" charset="0"/>
            </a:rPr>
            <a:t>Quote from QURAN</a:t>
          </a:r>
        </a:p>
        <a:p>
          <a:pPr lvl="0" algn="just" defTabSz="711200">
            <a:lnSpc>
              <a:spcPct val="90000"/>
            </a:lnSpc>
            <a:spcBef>
              <a:spcPct val="0"/>
            </a:spcBef>
            <a:spcAft>
              <a:spcPct val="35000"/>
            </a:spcAft>
          </a:pPr>
          <a:r>
            <a:rPr lang="en-US" sz="1600" b="1" kern="1200" dirty="0" smtClean="0">
              <a:latin typeface="Bradley Hand ITC" panose="03070402050302030203" pitchFamily="66" charset="0"/>
            </a:rPr>
            <a:t>“…and We sent down </a:t>
          </a:r>
          <a:r>
            <a:rPr lang="en-US" sz="2800" b="1" kern="1200" dirty="0" smtClean="0">
              <a:solidFill>
                <a:srgbClr val="C00000"/>
              </a:solidFill>
              <a:latin typeface="Bradley Hand ITC" panose="03070402050302030203" pitchFamily="66" charset="0"/>
            </a:rPr>
            <a:t>Iron</a:t>
          </a:r>
          <a:r>
            <a:rPr lang="en-US" sz="1600" b="1" kern="1200" dirty="0" smtClean="0">
              <a:latin typeface="Bradley Hand ITC" panose="03070402050302030203" pitchFamily="66" charset="0"/>
            </a:rPr>
            <a:t> in which is incredible strength and many benefits for mankind" </a:t>
          </a:r>
        </a:p>
        <a:p>
          <a:pPr lvl="0" algn="r" defTabSz="711200">
            <a:lnSpc>
              <a:spcPct val="90000"/>
            </a:lnSpc>
            <a:spcBef>
              <a:spcPct val="0"/>
            </a:spcBef>
            <a:spcAft>
              <a:spcPct val="35000"/>
            </a:spcAft>
          </a:pPr>
          <a:r>
            <a:rPr lang="en-US" sz="1600" b="1" kern="1200" dirty="0" smtClean="0">
              <a:latin typeface="Bradley Hand ITC" panose="03070402050302030203" pitchFamily="66" charset="0"/>
            </a:rPr>
            <a:t>(Chapter 57: Verse 25).</a:t>
          </a:r>
          <a:endParaRPr lang="en-IN" sz="1600" kern="1200" dirty="0"/>
        </a:p>
      </dsp:txBody>
      <dsp:txXfrm rot="10800000">
        <a:off x="3276144" y="3558552"/>
        <a:ext cx="5555897" cy="1312527"/>
      </dsp:txXfrm>
    </dsp:sp>
    <dsp:sp modelId="{90C98E9A-1FAB-4927-A4DC-AA13267DD7E1}">
      <dsp:nvSpPr>
        <dsp:cNvPr id="0" name=""/>
        <dsp:cNvSpPr/>
      </dsp:nvSpPr>
      <dsp:spPr>
        <a:xfrm>
          <a:off x="1535655" y="3430400"/>
          <a:ext cx="1774849" cy="1613740"/>
        </a:xfrm>
        <a:prstGeom prst="ellipse">
          <a:avLst/>
        </a:prstGeom>
        <a:blipFill rotWithShape="1">
          <a:blip xmlns:r="http://schemas.openxmlformats.org/officeDocument/2006/relationships" r:embed="rId3"/>
          <a:stretch>
            <a:fillRect/>
          </a:stretch>
        </a:blip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7A457E-171D-41E9-81A6-AB62ADC58310}" type="datetimeFigureOut">
              <a:rPr lang="en-US" smtClean="0"/>
              <a:pPr/>
              <a:t>6/26/2018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45C551-6A2A-47BE-A587-E948EC3E705B}" type="slidenum">
              <a:rPr lang="en-US" smtClean="0"/>
              <a:pPr/>
              <a:t>‹#›</a:t>
            </a:fld>
            <a:endParaRPr lang="en-US"/>
          </a:p>
        </p:txBody>
      </p:sp>
    </p:spTree>
    <p:extLst>
      <p:ext uri="{BB962C8B-B14F-4D97-AF65-F5344CB8AC3E}">
        <p14:creationId xmlns:p14="http://schemas.microsoft.com/office/powerpoint/2010/main" xmlns="" val="1005978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5C551-6A2A-47BE-A587-E948EC3E705B}" type="slidenum">
              <a:rPr lang="en-US" smtClean="0"/>
              <a:pPr/>
              <a:t>3</a:t>
            </a:fld>
            <a:endParaRPr lang="en-US"/>
          </a:p>
        </p:txBody>
      </p:sp>
    </p:spTree>
    <p:extLst>
      <p:ext uri="{BB962C8B-B14F-4D97-AF65-F5344CB8AC3E}">
        <p14:creationId xmlns:p14="http://schemas.microsoft.com/office/powerpoint/2010/main" xmlns="" val="2443201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5C551-6A2A-47BE-A587-E948EC3E705B}" type="slidenum">
              <a:rPr lang="en-US" smtClean="0"/>
              <a:pPr/>
              <a:t>4</a:t>
            </a:fld>
            <a:endParaRPr lang="en-US"/>
          </a:p>
        </p:txBody>
      </p:sp>
    </p:spTree>
    <p:extLst>
      <p:ext uri="{BB962C8B-B14F-4D97-AF65-F5344CB8AC3E}">
        <p14:creationId xmlns:p14="http://schemas.microsoft.com/office/powerpoint/2010/main" xmlns="" val="3569088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5C551-6A2A-47BE-A587-E948EC3E705B}" type="slidenum">
              <a:rPr lang="en-US" smtClean="0"/>
              <a:pPr/>
              <a:t>5</a:t>
            </a:fld>
            <a:endParaRPr lang="en-US"/>
          </a:p>
        </p:txBody>
      </p:sp>
    </p:spTree>
    <p:extLst>
      <p:ext uri="{BB962C8B-B14F-4D97-AF65-F5344CB8AC3E}">
        <p14:creationId xmlns:p14="http://schemas.microsoft.com/office/powerpoint/2010/main" xmlns="" val="405644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45C551-6A2A-47BE-A587-E948EC3E705B}" type="slidenum">
              <a:rPr lang="en-US" smtClean="0"/>
              <a:pPr/>
              <a:t>6</a:t>
            </a:fld>
            <a:endParaRPr lang="en-US"/>
          </a:p>
        </p:txBody>
      </p:sp>
    </p:spTree>
    <p:extLst>
      <p:ext uri="{BB962C8B-B14F-4D97-AF65-F5344CB8AC3E}">
        <p14:creationId xmlns:p14="http://schemas.microsoft.com/office/powerpoint/2010/main" xmlns="" val="2348959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4272022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981142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379696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81005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969783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99659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913949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97860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274187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42114124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1867109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993432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405391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571744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5B6C5E-DCCB-446A-88BC-2B90548E62B1}" type="datetimeFigureOut">
              <a:rPr lang="en-US">
                <a:solidFill>
                  <a:prstClr val="black">
                    <a:tint val="75000"/>
                  </a:prstClr>
                </a:solidFill>
              </a:rPr>
              <a:pPr/>
              <a:t>6/26/2018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A99DB98-272E-4A69-A1FD-8F158B3438F2}"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xmlns="" val="3081846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lvl1pPr>
              <a:defRPr/>
            </a:lvl1pPr>
          </a:lstStyle>
          <a:p>
            <a:pPr>
              <a:defRPr/>
            </a:pPr>
            <a:fld id="{0345BEBE-0646-4C5B-8E02-826EFC2FFFF6}"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E18FA96-9D2D-42A6-B056-FEAFE7AB03A3}"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1098068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D694D4A1-E99E-4FF6-AEB8-A3EC368B0017}"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4F9656-B4BB-41A7-AA0D-67EBB483E7D9}"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1309197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FD0ABE5-8F2A-428F-B944-791E5C5A4D6A}"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C73244E-7E41-48D9-BB7A-A4766118DF79}"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172662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3"/>
          <p:cNvSpPr>
            <a:spLocks noGrp="1"/>
          </p:cNvSpPr>
          <p:nvPr>
            <p:ph type="dt" sz="half" idx="10"/>
          </p:nvPr>
        </p:nvSpPr>
        <p:spPr/>
        <p:txBody>
          <a:bodyPr/>
          <a:lstStyle>
            <a:lvl1pPr>
              <a:defRPr/>
            </a:lvl1pPr>
          </a:lstStyle>
          <a:p>
            <a:pPr>
              <a:defRPr/>
            </a:pPr>
            <a:fld id="{31C37B0B-8911-4BD8-B37F-71E3540FA63B}" type="datetimeFigureOut">
              <a:rPr lang="en-US">
                <a:solidFill>
                  <a:prstClr val="black">
                    <a:tint val="75000"/>
                  </a:prstClr>
                </a:solidFill>
              </a:rPr>
              <a:pPr>
                <a:defRPr/>
              </a:pPr>
              <a:t>6/26/2018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B823DF2-2C96-4B94-BDC5-885FAE276AF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3228250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3"/>
          <p:cNvSpPr>
            <a:spLocks noGrp="1"/>
          </p:cNvSpPr>
          <p:nvPr>
            <p:ph type="dt" sz="half" idx="10"/>
          </p:nvPr>
        </p:nvSpPr>
        <p:spPr/>
        <p:txBody>
          <a:bodyPr/>
          <a:lstStyle>
            <a:lvl1pPr>
              <a:defRPr/>
            </a:lvl1pPr>
          </a:lstStyle>
          <a:p>
            <a:pPr>
              <a:defRPr/>
            </a:pPr>
            <a:fld id="{822DBD3A-80C0-4F62-A118-E82F704E9317}" type="datetimeFigureOut">
              <a:rPr lang="en-US">
                <a:solidFill>
                  <a:prstClr val="black">
                    <a:tint val="75000"/>
                  </a:prstClr>
                </a:solidFill>
              </a:rPr>
              <a:pPr>
                <a:defRPr/>
              </a:pPr>
              <a:t>6/26/2018</a:t>
            </a:fld>
            <a:endParaRPr lang="en-IN">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82AD880-CAB9-4487-8704-1857A75A9F52}"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895049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3"/>
          <p:cNvSpPr>
            <a:spLocks noGrp="1"/>
          </p:cNvSpPr>
          <p:nvPr>
            <p:ph type="dt" sz="half" idx="10"/>
          </p:nvPr>
        </p:nvSpPr>
        <p:spPr/>
        <p:txBody>
          <a:bodyPr/>
          <a:lstStyle>
            <a:lvl1pPr>
              <a:defRPr/>
            </a:lvl1pPr>
          </a:lstStyle>
          <a:p>
            <a:pPr>
              <a:defRPr/>
            </a:pPr>
            <a:fld id="{7A9F652F-6133-42C2-9393-BB4EA7A9B2D4}" type="datetimeFigureOut">
              <a:rPr lang="en-US">
                <a:solidFill>
                  <a:prstClr val="black">
                    <a:tint val="75000"/>
                  </a:prstClr>
                </a:solidFill>
              </a:rPr>
              <a:pPr>
                <a:defRPr/>
              </a:pPr>
              <a:t>6/26/2018</a:t>
            </a:fld>
            <a:endParaRPr lang="en-IN">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3FD6212F-9019-432E-84B4-47D68704B007}"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13364432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4ABB8D-A7E4-478E-A8F5-1EE86F1EB832}" type="datetimeFigureOut">
              <a:rPr lang="en-US">
                <a:solidFill>
                  <a:prstClr val="black">
                    <a:tint val="75000"/>
                  </a:prstClr>
                </a:solidFill>
              </a:rPr>
              <a:pPr>
                <a:defRPr/>
              </a:pPr>
              <a:t>6/26/2018</a:t>
            </a:fld>
            <a:endParaRPr lang="en-IN">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D74CF10-B314-410F-BBFE-09558927BA80}"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3769169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817541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BC16C5-33E7-4792-9B56-E33AD1078AE2}" type="datetimeFigureOut">
              <a:rPr lang="en-US">
                <a:solidFill>
                  <a:prstClr val="black">
                    <a:tint val="75000"/>
                  </a:prstClr>
                </a:solidFill>
              </a:rPr>
              <a:pPr>
                <a:defRPr/>
              </a:pPr>
              <a:t>6/26/2018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E098C2B-7F36-4490-AFC4-6841D8E81E41}"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1512468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N"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7088341-AC6F-46A2-BC81-05DFA12FC735}" type="datetimeFigureOut">
              <a:rPr lang="en-US">
                <a:solidFill>
                  <a:prstClr val="black">
                    <a:tint val="75000"/>
                  </a:prstClr>
                </a:solidFill>
              </a:rPr>
              <a:pPr>
                <a:defRPr/>
              </a:pPr>
              <a:t>6/26/2018</a:t>
            </a:fld>
            <a:endParaRPr lang="en-IN">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9F5981F-E43A-4D88-8B8C-AA3757B0E06C}"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29983939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601A3795-4BF4-4D5E-8F8A-0DFD6387C6CD}"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919BB2F-6975-475E-A697-3AB25505ADFF}"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5525643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lvl1pPr>
              <a:defRPr/>
            </a:lvl1pPr>
          </a:lstStyle>
          <a:p>
            <a:pPr>
              <a:defRPr/>
            </a:pPr>
            <a:fld id="{3A82C029-3CB9-4B0C-A0C2-EEE71C6D9B3E}"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8CA59F9-23D5-4ED4-8092-DDC8111A7CC6}"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2254715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106501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8" name="Footer Placeholder 7"/>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302212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4" name="Footer Placeholder 3"/>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34634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3" name="Footer Placeholder 2"/>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1731997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185120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47971A9-03E5-4ED8-833F-896E5C1C74A8}" type="datetimeFigureOut">
              <a:rPr lang="en-US" smtClean="0">
                <a:solidFill>
                  <a:prstClr val="black">
                    <a:tint val="75000"/>
                  </a:prstClr>
                </a:solidFill>
              </a:rPr>
              <a:pPr/>
              <a:t>6/26/2018</a:t>
            </a:fld>
            <a:endParaRPr lang="en-IN">
              <a:solidFill>
                <a:prstClr val="black">
                  <a:tint val="75000"/>
                </a:prstClr>
              </a:solidFill>
            </a:endParaRPr>
          </a:p>
        </p:txBody>
      </p:sp>
      <p:sp>
        <p:nvSpPr>
          <p:cNvPr id="6" name="Footer Placeholder 5"/>
          <p:cNvSpPr>
            <a:spLocks noGrp="1"/>
          </p:cNvSpPr>
          <p:nvPr>
            <p:ph type="ftr" sz="quarter" idx="11"/>
          </p:nvPr>
        </p:nvSpPr>
        <p:spPr/>
        <p:txBody>
          <a:bodyPr/>
          <a:lstStyle>
            <a:lvl1pPr>
              <a:defRPr/>
            </a:lvl1pPr>
          </a:lstStyle>
          <a:p>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vl1pPr>
          </a:lstStyle>
          <a:p>
            <a:fld id="{9774BCE9-F0C7-47D8-8FA2-03D646551C7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xmlns="" val="296566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52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5203" name="Rectangle 3"/>
          <p:cNvSpPr>
            <a:spLocks noGrp="1" noChangeArrowheads="1"/>
          </p:cNvSpPr>
          <p:nvPr>
            <p:ph type="body" idx="1"/>
          </p:nvPr>
        </p:nvSpPr>
        <p:spPr bwMode="auto">
          <a:xfrm>
            <a:off x="457200" y="1600204"/>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52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vl1pPr>
          </a:lstStyle>
          <a:p>
            <a:pPr fontAlgn="base">
              <a:spcBef>
                <a:spcPct val="0"/>
              </a:spcBef>
              <a:spcAft>
                <a:spcPct val="0"/>
              </a:spcAft>
              <a:defRPr/>
            </a:pPr>
            <a:endParaRPr lang="en-US">
              <a:solidFill>
                <a:srgbClr val="FFFFFF"/>
              </a:solidFill>
            </a:endParaRPr>
          </a:p>
        </p:txBody>
      </p:sp>
      <p:sp>
        <p:nvSpPr>
          <p:cNvPr id="435205" name="Rectangle 5"/>
          <p:cNvSpPr>
            <a:spLocks noGrp="1" noChangeArrowheads="1"/>
          </p:cNvSpPr>
          <p:nvPr>
            <p:ph type="ftr" sz="quarter" idx="3"/>
          </p:nvPr>
        </p:nvSpPr>
        <p:spPr bwMode="auto">
          <a:xfrm>
            <a:off x="3124200" y="6618292"/>
            <a:ext cx="2895600" cy="16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pPr fontAlgn="base">
              <a:spcBef>
                <a:spcPct val="0"/>
              </a:spcBef>
              <a:spcAft>
                <a:spcPct val="0"/>
              </a:spcAft>
              <a:defRPr/>
            </a:pPr>
            <a:endParaRPr lang="en-US">
              <a:solidFill>
                <a:srgbClr val="FFFFFF"/>
              </a:solidFill>
            </a:endParaRPr>
          </a:p>
        </p:txBody>
      </p:sp>
      <p:sp>
        <p:nvSpPr>
          <p:cNvPr id="435206" name="Rectangle 6"/>
          <p:cNvSpPr>
            <a:spLocks noGrp="1" noChangeArrowheads="1"/>
          </p:cNvSpPr>
          <p:nvPr>
            <p:ph type="sldNum" sz="quarter" idx="4"/>
          </p:nvPr>
        </p:nvSpPr>
        <p:spPr bwMode="auto">
          <a:xfrm>
            <a:off x="6553200" y="6618292"/>
            <a:ext cx="2133600" cy="168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pPr fontAlgn="base">
              <a:spcBef>
                <a:spcPct val="0"/>
              </a:spcBef>
              <a:spcAft>
                <a:spcPct val="0"/>
              </a:spcAft>
              <a:defRPr/>
            </a:pPr>
            <a:fld id="{97ABF09B-A908-47A9-9FC7-61C98A6581C1}" type="slidenum">
              <a:rPr lang="en-US" smtClean="0">
                <a:solidFill>
                  <a:srgbClr val="FFFFFF"/>
                </a:solidFill>
              </a:rPr>
              <a:pPr fontAlgn="base">
                <a:spcBef>
                  <a:spcPct val="0"/>
                </a:spcBef>
                <a:spcAft>
                  <a:spcPct val="0"/>
                </a:spcAft>
                <a:defRPr/>
              </a:pPr>
              <a:t>‹#›</a:t>
            </a:fld>
            <a:endParaRPr lang="en-US">
              <a:solidFill>
                <a:srgbClr val="FFFFFF"/>
              </a:solidFill>
            </a:endParaRPr>
          </a:p>
        </p:txBody>
      </p:sp>
    </p:spTree>
    <p:extLst>
      <p:ext uri="{BB962C8B-B14F-4D97-AF65-F5344CB8AC3E}">
        <p14:creationId xmlns:p14="http://schemas.microsoft.com/office/powerpoint/2010/main" xmlns="" val="297616441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5B6C5E-DCCB-446A-88BC-2B90548E62B1}" type="datetimeFigureOut">
              <a:rPr lang="en-US" smtClean="0">
                <a:solidFill>
                  <a:prstClr val="black">
                    <a:tint val="75000"/>
                  </a:prstClr>
                </a:solidFill>
              </a:rPr>
              <a:pPr/>
              <a:t>6/26/2018</a:t>
            </a:fld>
            <a:endParaRPr lang="en-US" smtClean="0">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smtClean="0">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99DB98-272E-4A69-A1FD-8F158B3438F2}" type="slidenum">
              <a:rPr lang="en-US" smtClean="0">
                <a:solidFill>
                  <a:prstClr val="black">
                    <a:tint val="75000"/>
                  </a:prstClr>
                </a:solidFill>
              </a:rPr>
              <a:pPr/>
              <a:t>‹#›</a:t>
            </a:fld>
            <a:endParaRPr lang="en-US" smtClean="0">
              <a:solidFill>
                <a:prstClr val="black">
                  <a:tint val="75000"/>
                </a:prstClr>
              </a:solidFill>
            </a:endParaRPr>
          </a:p>
        </p:txBody>
      </p:sp>
    </p:spTree>
    <p:extLst>
      <p:ext uri="{BB962C8B-B14F-4D97-AF65-F5344CB8AC3E}">
        <p14:creationId xmlns:p14="http://schemas.microsoft.com/office/powerpoint/2010/main" xmlns="" val="332770154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IN" smtClean="0"/>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smtClean="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AFDD16C-BAF8-48B8-A463-D2908A9588B0}" type="datetimeFigureOut">
              <a:rPr lang="en-US">
                <a:solidFill>
                  <a:prstClr val="black">
                    <a:tint val="75000"/>
                  </a:prstClr>
                </a:solidFill>
              </a:rPr>
              <a:pPr>
                <a:defRPr/>
              </a:pPr>
              <a:t>6/26/2018</a:t>
            </a:fld>
            <a:endParaRPr lang="en-IN">
              <a:solidFill>
                <a:prstClr val="black">
                  <a:tint val="75000"/>
                </a:prstClr>
              </a:solidFill>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IN">
              <a:solidFill>
                <a:prstClr val="black">
                  <a:tint val="75000"/>
                </a:prstClr>
              </a:solidFill>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6A9AE1C-1882-4D24-8BF1-91B99484EB79}" type="slidenum">
              <a:rPr lang="en-IN">
                <a:solidFill>
                  <a:prstClr val="black">
                    <a:tint val="75000"/>
                  </a:prstClr>
                </a:solidFill>
              </a:rPr>
              <a:pPr>
                <a:defRPr/>
              </a:pPr>
              <a:t>‹#›</a:t>
            </a:fld>
            <a:endParaRPr lang="en-IN">
              <a:solidFill>
                <a:prstClr val="black">
                  <a:tint val="75000"/>
                </a:prstClr>
              </a:solidFill>
            </a:endParaRPr>
          </a:p>
        </p:txBody>
      </p:sp>
    </p:spTree>
    <p:extLst>
      <p:ext uri="{BB962C8B-B14F-4D97-AF65-F5344CB8AC3E}">
        <p14:creationId xmlns:p14="http://schemas.microsoft.com/office/powerpoint/2010/main" xmlns="" val="2792256559"/>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http://images.google.co.in/images?q=tbn:Q--pucnV0MfwRM:http://iron.wlu.edu/furnace%2520running.jpg" TargetMode="External"/><Relationship Id="rId13" Type="http://schemas.openxmlformats.org/officeDocument/2006/relationships/image" Target="../media/image28.jpeg"/><Relationship Id="rId3" Type="http://schemas.openxmlformats.org/officeDocument/2006/relationships/hyperlink" Target="http://images.google.co.in/imgres?imgurl=http://www.civilwarfieldtrips.com/jackson/thumbnails/furnace.jpg&amp;imgrefurl=http://www.civilwarfieldtrips.com/jackson/&amp;h=216&amp;w=150&amp;sz=12&amp;hl=en&amp;start=2&amp;tbnid=s5e1vl_5v4zlXM:&amp;tbnh=107&amp;tbnw=74&amp;prev=/images?q=bloomery+furnace&amp;svnum=10&amp;hl=en&amp;lr=&amp;sa=N" TargetMode="External"/><Relationship Id="rId7" Type="http://schemas.openxmlformats.org/officeDocument/2006/relationships/image" Target="../media/image26.jpeg"/><Relationship Id="rId12" Type="http://schemas.openxmlformats.org/officeDocument/2006/relationships/hyperlink" Target="http://images.google.co.in/imgres?imgurl=http://www.cinderbury.co.uk/images/cinderbury%20(200).JPG&amp;imgrefurl=http://www.cinderbury.co.uk/bloomery.htm&amp;h=535&amp;w=553&amp;sz=97&amp;hl=en&amp;start=6&amp;tbnid=bAEtMNggCzmRKM:&amp;tbnh=129&amp;tbnw=133&amp;prev=/images?q=bloomery+furnace&amp;svnum=10&amp;hl=en&amp;lr=&amp;sa=N" TargetMode="External"/><Relationship Id="rId17" Type="http://schemas.openxmlformats.org/officeDocument/2006/relationships/image" Target="http://images.google.co.in/images?q=tbn:fKYGxl7sSXVu-M:http://www.historichampshire.org/building/blumfurn.jpg" TargetMode="External"/><Relationship Id="rId2" Type="http://schemas.openxmlformats.org/officeDocument/2006/relationships/image" Target="../media/image9.jpeg"/><Relationship Id="rId16"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hyperlink" Target="http://images.google.co.in/imgres?imgurl=http://iron.wlu.edu/furnace%20running.jpg&amp;imgrefurl=http://iron.wlu.edu/Bloomery_Iron.htm&amp;h=300&amp;w=400&amp;sz=48&amp;hl=en&amp;start=3&amp;tbnid=Q--pucnV0MfwRM:&amp;tbnh=93&amp;tbnw=124&amp;prev=/images?q=bloomery+furnace&amp;svnum=10&amp;hl=en&amp;lr=&amp;sa=N" TargetMode="External"/><Relationship Id="rId11" Type="http://schemas.openxmlformats.org/officeDocument/2006/relationships/image" Target="http://images.google.co.in/images?q=tbn:W4aiwvZqyLHEnM:http://tonysing.orpheusweb.co.uk/WIRG/Expt/Images/5.jpg" TargetMode="External"/><Relationship Id="rId5" Type="http://schemas.openxmlformats.org/officeDocument/2006/relationships/image" Target="http://images.google.co.in/images?q=tbn:s5e1vl_5v4zlXM:http://www.civilwarfieldtrips.com/jackson/thumbnails/furnace.jpg" TargetMode="External"/><Relationship Id="rId15" Type="http://schemas.openxmlformats.org/officeDocument/2006/relationships/hyperlink" Target="http://images.google.co.in/imgres?imgurl=http://www.historichampshire.org/building/blumfurn.jpg&amp;imgrefurl=http://www.historichampshire.org/building/building.htm&amp;h=324&amp;w=247&amp;sz=22&amp;hl=en&amp;start=8&amp;tbnid=fKYGxl7sSXVu-M:&amp;tbnh=118&amp;tbnw=90&amp;prev=/images?q=bloomery+furnace&amp;svnum=10&amp;hl=en&amp;lr=&amp;sa=N" TargetMode="External"/><Relationship Id="rId10" Type="http://schemas.openxmlformats.org/officeDocument/2006/relationships/image" Target="../media/image27.jpeg"/><Relationship Id="rId4" Type="http://schemas.openxmlformats.org/officeDocument/2006/relationships/image" Target="../media/image25.jpeg"/><Relationship Id="rId9" Type="http://schemas.openxmlformats.org/officeDocument/2006/relationships/hyperlink" Target="http://images.google.co.in/imgres?imgurl=http://tonysing.orpheusweb.co.uk/WIRG/Expt/Images/5.jpg&amp;imgrefurl=http://tonysing.orpheusweb.co.uk/WIRG/Expt/furn.htm&amp;h=521&amp;w=346&amp;sz=40&amp;hl=en&amp;start=5&amp;tbnid=W4aiwvZqyLHEnM:&amp;tbnh=131&amp;tbnw=87&amp;prev=/images?q=bloomery+furnace&amp;svnum=10&amp;hl=en&amp;lr=&amp;sa=N" TargetMode="External"/><Relationship Id="rId14" Type="http://schemas.openxmlformats.org/officeDocument/2006/relationships/image" Target="http://images.google.co.in/images?q=tbn:bAEtMNggCzmRKM:http://www.cinderbury.co.uk/images/cinderbury%2520(200).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images.google.co.in/imgres?imgurl=http://encyclopedia.quickseek.com/images/Bessemer_Converter_Sheffield.jpg&amp;imgrefurl=http://bessemerprocess.quickseek.com/&amp;h=456&amp;w=300&amp;sz=54&amp;hl=en&amp;start=8&amp;tbnid=d2hUwSqCTzBFGM:&amp;tbnh=128&amp;tbnw=84&amp;prev=/images?q=Bessemer+Process&amp;svnum=10&amp;hl=en&amp;lr=&amp;sa=G" TargetMode="External"/><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0.jpeg"/><Relationship Id="rId1" Type="http://schemas.openxmlformats.org/officeDocument/2006/relationships/slideLayout" Target="../slideLayouts/slideLayout13.xml"/><Relationship Id="rId5" Type="http://schemas.openxmlformats.org/officeDocument/2006/relationships/image" Target="../media/image41.jpeg"/><Relationship Id="rId4" Type="http://schemas.openxmlformats.org/officeDocument/2006/relationships/hyperlink" Target="file:///D:\MPR%202018-19\Presentation%20to%20ICWAI\plant%20process\BF.EX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file:///D:\MPR%202018-19\Presentation%20to%20ICWAI\plant%20process\RMHP.exe" TargetMode="External"/><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file:///D:\MPR%202018-19\Presentation%20to%20ICWAI\plant%20process\Coke%20Ovens.exe" TargetMode="External"/><Relationship Id="rId1" Type="http://schemas.openxmlformats.org/officeDocument/2006/relationships/slideLayout" Target="../slideLayouts/slideLayout13.xml"/><Relationship Id="rId5" Type="http://schemas.microsoft.com/office/2007/relationships/hdphoto" Target="../media/hdphoto3.wdp"/><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Data" Target="../diagrams/data1.xml"/><Relationship Id="rId7"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5.tiff"/><Relationship Id="rId1" Type="http://schemas.openxmlformats.org/officeDocument/2006/relationships/slideLayout" Target="../slideLayouts/slideLayout1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microsoft.com/office/2007/relationships/hdphoto" Target="../media/hdphoto2.wdp"/><Relationship Id="rId2" Type="http://schemas.openxmlformats.org/officeDocument/2006/relationships/hyperlink" Target="file:///D:\MPR%202018-19\Presentation%20to%20ICWAI\plant%20process\CCD.exe" TargetMode="External"/><Relationship Id="rId1" Type="http://schemas.openxmlformats.org/officeDocument/2006/relationships/slideLayout" Target="../slideLayouts/slideLayout13.xml"/><Relationship Id="rId6" Type="http://schemas.openxmlformats.org/officeDocument/2006/relationships/image" Target="../media/image40.jpeg"/><Relationship Id="rId5" Type="http://schemas.openxmlformats.org/officeDocument/2006/relationships/image" Target="../media/image47.jpeg"/><Relationship Id="rId4" Type="http://schemas.openxmlformats.org/officeDocument/2006/relationships/hyperlink" Target="file:///D:\MPR%202018-19\Presentation%20to%20ICWAI\plant%20process\Converter%20Shop.ex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file:///C:\Users\PRASAD\Desktop\Presentation%20to%20ICWAI\plant%20process\LMMM.EXE" TargetMode="External"/><Relationship Id="rId2" Type="http://schemas.openxmlformats.org/officeDocument/2006/relationships/image" Target="../media/image48.jpeg"/><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0.jpeg"/><Relationship Id="rId4" Type="http://schemas.openxmlformats.org/officeDocument/2006/relationships/image" Target="../media/image49.tiff"/></Relationships>
</file>

<file path=ppt/slides/_rels/slide24.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hyperlink" Target="file:///D:\MPR%202018-19\Presentation%20to%20ICWAI\plant%20process\WRM.EXE" TargetMode="Externa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40.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file:///D:\MPR%202018-19\Presentation%20to%20ICWAI\plant%20process\MMSM.EXE" TargetMode="Externa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62.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56.jpeg"/><Relationship Id="rId11" Type="http://schemas.openxmlformats.org/officeDocument/2006/relationships/image" Target="../media/image60.png"/><Relationship Id="rId5" Type="http://schemas.openxmlformats.org/officeDocument/2006/relationships/image" Target="../media/image55.jpeg"/><Relationship Id="rId10" Type="http://schemas.openxmlformats.org/officeDocument/2006/relationships/image" Target="../media/image59.jpeg"/><Relationship Id="rId4" Type="http://schemas.openxmlformats.org/officeDocument/2006/relationships/image" Target="../media/image54.jpeg"/><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6.gif"/></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 y="0"/>
            <a:ext cx="6250061" cy="4195483"/>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3711388"/>
            <a:ext cx="6293223" cy="3146612"/>
          </a:xfrm>
          <a:prstGeom prst="rect">
            <a:avLst/>
          </a:prstGeom>
        </p:spPr>
      </p:pic>
      <p:sp>
        <p:nvSpPr>
          <p:cNvPr id="13" name="Title 1"/>
          <p:cNvSpPr>
            <a:spLocks noGrp="1"/>
          </p:cNvSpPr>
          <p:nvPr>
            <p:ph type="title"/>
          </p:nvPr>
        </p:nvSpPr>
        <p:spPr>
          <a:xfrm>
            <a:off x="6239435" y="-15966"/>
            <a:ext cx="2904567" cy="6873965"/>
          </a:xfrm>
          <a:solidFill>
            <a:srgbClr val="006600"/>
          </a:solidFill>
          <a:ln/>
        </p:spPr>
        <p:style>
          <a:lnRef idx="0">
            <a:schemeClr val="accent2"/>
          </a:lnRef>
          <a:fillRef idx="3">
            <a:schemeClr val="accent2"/>
          </a:fillRef>
          <a:effectRef idx="3">
            <a:schemeClr val="accent2"/>
          </a:effectRef>
          <a:fontRef idx="minor">
            <a:schemeClr val="lt1"/>
          </a:fontRef>
        </p:style>
        <p:txBody>
          <a:bodyPr anchor="ctr">
            <a:normAutofit/>
          </a:bodyPr>
          <a:lstStyle/>
          <a:p>
            <a:r>
              <a:rPr lang="en-IN" sz="3600" b="1" dirty="0" smtClean="0">
                <a:latin typeface="Footlight MT Light" panose="0204060206030A020304" pitchFamily="18" charset="0"/>
              </a:rPr>
              <a:t>An Overview of Operations in an Integrated Steel Plant </a:t>
            </a:r>
            <a:br>
              <a:rPr lang="en-IN" sz="3600" b="1" dirty="0" smtClean="0">
                <a:latin typeface="Footlight MT Light" panose="0204060206030A020304" pitchFamily="18" charset="0"/>
              </a:rPr>
            </a:br>
            <a:r>
              <a:rPr lang="en-IN" sz="3600" b="1" dirty="0" smtClean="0">
                <a:latin typeface="Footlight MT Light" panose="0204060206030A020304" pitchFamily="18" charset="0"/>
              </a:rPr>
              <a:t>A case study -RINL/VSP </a:t>
            </a:r>
            <a:br>
              <a:rPr lang="en-IN" sz="3600" b="1" dirty="0" smtClean="0">
                <a:latin typeface="Footlight MT Light" panose="0204060206030A020304" pitchFamily="18" charset="0"/>
              </a:rPr>
            </a:br>
            <a:endParaRPr lang="en-IN" sz="3600" b="1" dirty="0">
              <a:solidFill>
                <a:srgbClr val="CCFF66"/>
              </a:solidFill>
              <a:latin typeface="Footlight MT Light" panose="0204060206030A020304" pitchFamily="18" charset="0"/>
            </a:endParaRPr>
          </a:p>
        </p:txBody>
      </p:sp>
    </p:spTree>
    <p:extLst>
      <p:ext uri="{BB962C8B-B14F-4D97-AF65-F5344CB8AC3E}">
        <p14:creationId xmlns:p14="http://schemas.microsoft.com/office/powerpoint/2010/main" xmlns="" val="8491377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PR 2018-19\Presentation to ICWAI\Downloads\1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MPR 2018-19\Presentation to ICWAI\Downloads\maxresdefault.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artisticBlur/>
                    </a14:imgEffect>
                  </a14:imgLayer>
                </a14:imgProps>
              </a:ext>
              <a:ext uri="{28A0092B-C50C-407E-A947-70E740481C1C}">
                <a14:useLocalDpi xmlns:a14="http://schemas.microsoft.com/office/drawing/2010/main" xmlns="" val="0"/>
              </a:ext>
            </a:extLst>
          </a:blip>
          <a:srcRect/>
          <a:stretch>
            <a:fillRect/>
          </a:stretch>
        </p:blipFill>
        <p:spPr bwMode="auto">
          <a:xfrm>
            <a:off x="-11452" y="954740"/>
            <a:ext cx="9155449" cy="5903259"/>
          </a:xfrm>
          <a:prstGeom prst="rect">
            <a:avLst/>
          </a:prstGeom>
          <a:noFill/>
          <a:extLst>
            <a:ext uri="{909E8E84-426E-40DD-AFC4-6F175D3DCCD1}">
              <a14:hiddenFill xmlns:a14="http://schemas.microsoft.com/office/drawing/2010/main" xmlns="">
                <a:solidFill>
                  <a:srgbClr val="FFFFFF"/>
                </a:solidFill>
              </a14:hiddenFill>
            </a:ext>
          </a:extLst>
        </p:spPr>
      </p:pic>
      <p:sp>
        <p:nvSpPr>
          <p:cNvPr id="9" name="Left Arrow 8"/>
          <p:cNvSpPr/>
          <p:nvPr/>
        </p:nvSpPr>
        <p:spPr>
          <a:xfrm>
            <a:off x="6239434" y="0"/>
            <a:ext cx="2904565" cy="954741"/>
          </a:xfrm>
          <a:prstGeom prst="lef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rgbClr val="7030A0"/>
                </a:solidFill>
                <a:latin typeface="Times New Roman" panose="02020603050405020304" pitchFamily="18" charset="0"/>
                <a:cs typeface="Times New Roman" panose="02020603050405020304" pitchFamily="18" charset="0"/>
              </a:rPr>
              <a:t>Evolution of process</a:t>
            </a:r>
            <a:endParaRPr lang="en-IN" sz="2100" b="1" dirty="0">
              <a:solidFill>
                <a:srgbClr val="7030A0"/>
              </a:solidFill>
              <a:latin typeface="Times New Roman" panose="02020603050405020304" pitchFamily="18" charset="0"/>
              <a:cs typeface="Times New Roman" panose="02020603050405020304" pitchFamily="18" charset="0"/>
            </a:endParaRPr>
          </a:p>
        </p:txBody>
      </p:sp>
      <p:sp>
        <p:nvSpPr>
          <p:cNvPr id="11" name="Rectangle 2"/>
          <p:cNvSpPr>
            <a:spLocks noGrp="1" noChangeArrowheads="1"/>
          </p:cNvSpPr>
          <p:nvPr>
            <p:ph type="title"/>
          </p:nvPr>
        </p:nvSpPr>
        <p:spPr>
          <a:xfrm>
            <a:off x="0" y="0"/>
            <a:ext cx="3267636" cy="847165"/>
          </a:xfrm>
        </p:spPr>
        <p:txBody>
          <a:bodyPr>
            <a:normAutofit/>
          </a:bodyPr>
          <a:lstStyle/>
          <a:p>
            <a:r>
              <a:rPr lang="en-IN" sz="3200" b="1" i="1" dirty="0">
                <a:solidFill>
                  <a:schemeClr val="tx2">
                    <a:lumMod val="75000"/>
                  </a:schemeClr>
                </a:solidFill>
                <a:latin typeface="Times New Roman" panose="02020603050405020304" pitchFamily="18" charset="0"/>
                <a:cs typeface="Times New Roman" panose="02020603050405020304" pitchFamily="18" charset="0"/>
              </a:rPr>
              <a:t>The </a:t>
            </a:r>
            <a:r>
              <a:rPr lang="en-IN" sz="3200" b="1" i="1" dirty="0" err="1" smtClean="0">
                <a:solidFill>
                  <a:schemeClr val="tx2">
                    <a:lumMod val="75000"/>
                  </a:schemeClr>
                </a:solidFill>
                <a:latin typeface="Times New Roman" panose="02020603050405020304" pitchFamily="18" charset="0"/>
                <a:cs typeface="Times New Roman" panose="02020603050405020304" pitchFamily="18" charset="0"/>
              </a:rPr>
              <a:t>Bloomery</a:t>
            </a:r>
            <a:endParaRPr lang="en-US" sz="3200" b="1" i="1" dirty="0">
              <a:solidFill>
                <a:schemeClr val="tx2">
                  <a:lumMod val="75000"/>
                </a:schemeClr>
              </a:solidFill>
              <a:latin typeface="Times New Roman" panose="02020603050405020304" pitchFamily="18" charset="0"/>
              <a:cs typeface="Times New Roman" panose="02020603050405020304" pitchFamily="18" charset="0"/>
            </a:endParaRPr>
          </a:p>
        </p:txBody>
      </p:sp>
      <p:pic>
        <p:nvPicPr>
          <p:cNvPr id="7" name="Picture 7" descr="bloomery"/>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980324" y="3275925"/>
            <a:ext cx="4163674" cy="3563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 name="Rectangle 9"/>
          <p:cNvSpPr>
            <a:spLocks noChangeArrowheads="1"/>
          </p:cNvSpPr>
          <p:nvPr/>
        </p:nvSpPr>
        <p:spPr bwMode="auto">
          <a:xfrm>
            <a:off x="-11451" y="959673"/>
            <a:ext cx="4916826" cy="3170099"/>
          </a:xfrm>
          <a:prstGeom prst="rect">
            <a:avLst/>
          </a:prstGeom>
          <a:solidFill>
            <a:schemeClr val="bg1">
              <a:lumMod val="75000"/>
              <a:alpha val="64000"/>
            </a:schemeClr>
          </a:solidFill>
          <a:ln/>
          <a:extLst/>
        </p:spPr>
        <p:style>
          <a:lnRef idx="1">
            <a:schemeClr val="accent5"/>
          </a:lnRef>
          <a:fillRef idx="3">
            <a:schemeClr val="accent5"/>
          </a:fillRef>
          <a:effectRef idx="2">
            <a:schemeClr val="accent5"/>
          </a:effectRef>
          <a:fontRef idx="minor">
            <a:schemeClr val="lt1"/>
          </a:fontRef>
        </p:style>
        <p:txBody>
          <a:bodyPr wrap="square">
            <a:spAutoFit/>
          </a:bodyPr>
          <a:lstStyle/>
          <a:p>
            <a:pPr marL="342900" indent="-342900" algn="just">
              <a:lnSpc>
                <a:spcPts val="2700"/>
              </a:lnSpc>
              <a:spcBef>
                <a:spcPct val="50000"/>
              </a:spcBef>
              <a:buFont typeface="Arial" panose="020B0604020202020204" pitchFamily="34" charset="0"/>
              <a:buChar char="•"/>
            </a:pPr>
            <a:r>
              <a:rPr lang="en-US" sz="2000" b="1" dirty="0">
                <a:solidFill>
                  <a:schemeClr val="bg1"/>
                </a:solidFill>
                <a:latin typeface="Times New Roman" panose="02020603050405020304" pitchFamily="18" charset="0"/>
                <a:cs typeface="Times New Roman" panose="02020603050405020304" pitchFamily="18" charset="0"/>
              </a:rPr>
              <a:t>This is the process that started the Iron Age.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342900" indent="-342900" algn="just">
              <a:lnSpc>
                <a:spcPts val="2700"/>
              </a:lnSpc>
              <a:spcBef>
                <a:spcPct val="50000"/>
              </a:spcBef>
              <a:buFont typeface="Arial" panose="020B0604020202020204" pitchFamily="34" charset="0"/>
              <a:buChar char="•"/>
            </a:pPr>
            <a:r>
              <a:rPr lang="en-US" sz="2000" b="1" dirty="0" smtClean="0">
                <a:solidFill>
                  <a:schemeClr val="bg1"/>
                </a:solidFill>
                <a:latin typeface="Times New Roman" panose="02020603050405020304" pitchFamily="18" charset="0"/>
                <a:cs typeface="Times New Roman" panose="02020603050405020304" pitchFamily="18" charset="0"/>
              </a:rPr>
              <a:t>It </a:t>
            </a:r>
            <a:r>
              <a:rPr lang="en-US" sz="2000" b="1" dirty="0">
                <a:solidFill>
                  <a:schemeClr val="bg1"/>
                </a:solidFill>
                <a:latin typeface="Times New Roman" panose="02020603050405020304" pitchFamily="18" charset="0"/>
                <a:cs typeface="Times New Roman" panose="02020603050405020304" pitchFamily="18" charset="0"/>
              </a:rPr>
              <a:t>seems most likely that a lump of Iron Ore in a particularly hot fire lead to a strange material left in the embers of the fire. </a:t>
            </a:r>
            <a:endParaRPr lang="en-US" sz="2000" b="1" dirty="0" smtClean="0">
              <a:solidFill>
                <a:schemeClr val="bg1"/>
              </a:solidFill>
              <a:latin typeface="Times New Roman" panose="02020603050405020304" pitchFamily="18" charset="0"/>
              <a:cs typeface="Times New Roman" panose="02020603050405020304" pitchFamily="18" charset="0"/>
            </a:endParaRPr>
          </a:p>
          <a:p>
            <a:pPr marL="342900" indent="-342900" algn="just">
              <a:lnSpc>
                <a:spcPts val="2700"/>
              </a:lnSpc>
              <a:spcBef>
                <a:spcPct val="50000"/>
              </a:spcBef>
              <a:buFont typeface="Arial" panose="020B0604020202020204" pitchFamily="34" charset="0"/>
              <a:buChar char="•"/>
            </a:pPr>
            <a:r>
              <a:rPr lang="en-US" sz="2000" b="1" dirty="0" smtClean="0">
                <a:solidFill>
                  <a:schemeClr val="bg1"/>
                </a:solidFill>
                <a:latin typeface="Times New Roman" panose="02020603050405020304" pitchFamily="18" charset="0"/>
                <a:cs typeface="Times New Roman" panose="02020603050405020304" pitchFamily="18" charset="0"/>
              </a:rPr>
              <a:t>From </a:t>
            </a:r>
            <a:r>
              <a:rPr lang="en-US" sz="2000" b="1" dirty="0">
                <a:solidFill>
                  <a:schemeClr val="bg1"/>
                </a:solidFill>
                <a:latin typeface="Times New Roman" panose="02020603050405020304" pitchFamily="18" charset="0"/>
                <a:cs typeface="Times New Roman" panose="02020603050405020304" pitchFamily="18" charset="0"/>
              </a:rPr>
              <a:t>this, the Bloomery Furnace </a:t>
            </a:r>
            <a:r>
              <a:rPr lang="en-US" sz="2000" b="1" dirty="0" smtClean="0">
                <a:solidFill>
                  <a:schemeClr val="bg1"/>
                </a:solidFill>
                <a:latin typeface="Times New Roman" panose="02020603050405020304" pitchFamily="18" charset="0"/>
                <a:cs typeface="Times New Roman" panose="02020603050405020304" pitchFamily="18" charset="0"/>
              </a:rPr>
              <a:t>developed.</a:t>
            </a:r>
          </a:p>
        </p:txBody>
      </p:sp>
      <p:sp>
        <p:nvSpPr>
          <p:cNvPr id="2" name="AutoShape 2" descr="Image result for bloomery iron maki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xmlns="" val="13368163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PR 2018-19\Presentation to ICWAI\Downloads\2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31"/>
            <a:ext cx="9144000" cy="685597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2"/>
          <p:cNvSpPr>
            <a:spLocks noGrp="1" noChangeArrowheads="1"/>
          </p:cNvSpPr>
          <p:nvPr>
            <p:ph type="title"/>
          </p:nvPr>
        </p:nvSpPr>
        <p:spPr>
          <a:xfrm>
            <a:off x="0" y="1"/>
            <a:ext cx="3953436" cy="766482"/>
          </a:xfrm>
        </p:spPr>
        <p:txBody>
          <a:bodyPr>
            <a:normAutofit/>
          </a:bodyPr>
          <a:lstStyle/>
          <a:p>
            <a:r>
              <a:rPr lang="en-IN" sz="3200" b="1" i="1" dirty="0" smtClean="0">
                <a:latin typeface="Times New Roman" panose="02020603050405020304" pitchFamily="18" charset="0"/>
                <a:cs typeface="Times New Roman" panose="02020603050405020304" pitchFamily="18" charset="0"/>
              </a:rPr>
              <a:t>Bloomery Furnaces</a:t>
            </a:r>
            <a:endParaRPr lang="en-US" sz="3200" b="1" i="1" dirty="0">
              <a:latin typeface="Times New Roman" panose="02020603050405020304" pitchFamily="18" charset="0"/>
              <a:cs typeface="Times New Roman" panose="02020603050405020304" pitchFamily="18" charset="0"/>
            </a:endParaRPr>
          </a:p>
        </p:txBody>
      </p:sp>
      <p:pic>
        <p:nvPicPr>
          <p:cNvPr id="8" name="Picture 66" descr="http://images.google.co.in/images?q=tbn:s5e1vl_5v4zlXM:http://www.civilwarfieldtrips.com/jackson/thumbnails/furnace.jpg">
            <a:hlinkClick r:id="rId3"/>
          </p:cNvPr>
          <p:cNvPicPr>
            <a:picLocks noChangeAspect="1" noChangeArrowheads="1"/>
          </p:cNvPicPr>
          <p:nvPr/>
        </p:nvPicPr>
        <p:blipFill>
          <a:blip r:embed="rId4" r:link="rId5" cstate="print">
            <a:extLst>
              <a:ext uri="{28A0092B-C50C-407E-A947-70E740481C1C}">
                <a14:useLocalDpi xmlns:a14="http://schemas.microsoft.com/office/drawing/2010/main" xmlns="" val="0"/>
              </a:ext>
            </a:extLst>
          </a:blip>
          <a:srcRect/>
          <a:stretch>
            <a:fillRect/>
          </a:stretch>
        </p:blipFill>
        <p:spPr bwMode="auto">
          <a:xfrm>
            <a:off x="6714565" y="3621741"/>
            <a:ext cx="1897063"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65" descr="http://images.google.co.in/images?q=tbn:Q--pucnV0MfwRM:http://iron.wlu.edu/furnace%2520running.jpg">
            <a:hlinkClick r:id="rId6"/>
          </p:cNvPr>
          <p:cNvPicPr>
            <a:picLocks noChangeAspect="1" noChangeArrowheads="1"/>
          </p:cNvPicPr>
          <p:nvPr/>
        </p:nvPicPr>
        <p:blipFill>
          <a:blip r:embed="rId7" r:link="rId8" cstate="print">
            <a:extLst>
              <a:ext uri="{28A0092B-C50C-407E-A947-70E740481C1C}">
                <a14:useLocalDpi xmlns:a14="http://schemas.microsoft.com/office/drawing/2010/main" xmlns="" val="0"/>
              </a:ext>
            </a:extLst>
          </a:blip>
          <a:srcRect/>
          <a:stretch>
            <a:fillRect/>
          </a:stretch>
        </p:blipFill>
        <p:spPr bwMode="auto">
          <a:xfrm>
            <a:off x="6248400" y="1295400"/>
            <a:ext cx="2667000" cy="2000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3" name="Picture 63" descr="http://images.google.co.in/images?q=tbn:W4aiwvZqyLHEnM:http://tonysing.orpheusweb.co.uk/WIRG/Expt/Images/5.jpg">
            <a:hlinkClick r:id="rId9"/>
          </p:cNvPr>
          <p:cNvPicPr>
            <a:picLocks noChangeAspect="1" noChangeArrowheads="1"/>
          </p:cNvPicPr>
          <p:nvPr/>
        </p:nvPicPr>
        <p:blipFill>
          <a:blip r:embed="rId10" r:link="rId11" cstate="print">
            <a:extLst>
              <a:ext uri="{28A0092B-C50C-407E-A947-70E740481C1C}">
                <a14:useLocalDpi xmlns:a14="http://schemas.microsoft.com/office/drawing/2010/main" xmlns="" val="0"/>
              </a:ext>
            </a:extLst>
          </a:blip>
          <a:srcRect/>
          <a:stretch>
            <a:fillRect/>
          </a:stretch>
        </p:blipFill>
        <p:spPr bwMode="auto">
          <a:xfrm>
            <a:off x="458788" y="3688977"/>
            <a:ext cx="1720850" cy="259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Picture 62" descr="http://images.google.co.in/images?q=tbn:bAEtMNggCzmRKM:http://www.cinderbury.co.uk/images/cinderbury%2520(200).JPG">
            <a:hlinkClick r:id="rId12"/>
          </p:cNvPr>
          <p:cNvPicPr>
            <a:picLocks noChangeAspect="1" noChangeArrowheads="1"/>
          </p:cNvPicPr>
          <p:nvPr/>
        </p:nvPicPr>
        <p:blipFill>
          <a:blip r:embed="rId13" r:link="rId14" cstate="print">
            <a:extLst>
              <a:ext uri="{28A0092B-C50C-407E-A947-70E740481C1C}">
                <a14:useLocalDpi xmlns:a14="http://schemas.microsoft.com/office/drawing/2010/main" xmlns="" val="0"/>
              </a:ext>
            </a:extLst>
          </a:blip>
          <a:srcRect/>
          <a:stretch>
            <a:fillRect/>
          </a:stretch>
        </p:blipFill>
        <p:spPr bwMode="auto">
          <a:xfrm>
            <a:off x="2743200" y="972672"/>
            <a:ext cx="3200400" cy="3103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60" descr="http://images.google.co.in/images?q=tbn:fKYGxl7sSXVu-M:http://www.historichampshire.org/building/blumfurn.jpg">
            <a:hlinkClick r:id="rId15"/>
          </p:cNvPr>
          <p:cNvPicPr>
            <a:picLocks noChangeAspect="1" noChangeArrowheads="1"/>
          </p:cNvPicPr>
          <p:nvPr/>
        </p:nvPicPr>
        <p:blipFill>
          <a:blip r:embed="rId16" r:link="rId17" cstate="print">
            <a:extLst>
              <a:ext uri="{28A0092B-C50C-407E-A947-70E740481C1C}">
                <a14:useLocalDpi xmlns:a14="http://schemas.microsoft.com/office/drawing/2010/main" xmlns="" val="0"/>
              </a:ext>
            </a:extLst>
          </a:blip>
          <a:srcRect/>
          <a:stretch>
            <a:fillRect/>
          </a:stretch>
        </p:blipFill>
        <p:spPr bwMode="auto">
          <a:xfrm>
            <a:off x="457200" y="1013013"/>
            <a:ext cx="1744663"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2201863" y="4091880"/>
            <a:ext cx="4400642" cy="2654573"/>
          </a:xfrm>
          <a:prstGeom prst="rect">
            <a:avLst/>
          </a:prstGeom>
        </p:spPr>
        <p:txBody>
          <a:bodyPr wrap="square">
            <a:spAutoFit/>
          </a:bodyPr>
          <a:lstStyle/>
          <a:p>
            <a:pPr marL="342900" indent="-342900" algn="just">
              <a:lnSpc>
                <a:spcPts val="2700"/>
              </a:lnSpc>
              <a:spcBef>
                <a:spcPct val="500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In this a mixture of Iron Ore and Charcoal was burnt with the help of a blast of air from hand worked bellows. </a:t>
            </a:r>
          </a:p>
          <a:p>
            <a:pPr marL="342900" indent="-342900" algn="just">
              <a:lnSpc>
                <a:spcPts val="2700"/>
              </a:lnSpc>
              <a:spcBef>
                <a:spcPct val="50000"/>
              </a:spcBef>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The Output was typically a small lump of </a:t>
            </a:r>
            <a:r>
              <a:rPr lang="en-US" b="1" dirty="0">
                <a:solidFill>
                  <a:srgbClr val="CC3300"/>
                </a:solidFill>
                <a:latin typeface="Times New Roman" panose="02020603050405020304" pitchFamily="18" charset="0"/>
                <a:cs typeface="Times New Roman" panose="02020603050405020304" pitchFamily="18" charset="0"/>
              </a:rPr>
              <a:t>Wrought Iron</a:t>
            </a:r>
            <a:r>
              <a:rPr lang="en-US" b="1" dirty="0">
                <a:latin typeface="Times New Roman" panose="02020603050405020304" pitchFamily="18" charset="0"/>
                <a:cs typeface="Times New Roman" panose="02020603050405020304" pitchFamily="18" charset="0"/>
              </a:rPr>
              <a:t> of poor quality, but even this was enough to make an impact on history.</a:t>
            </a:r>
          </a:p>
        </p:txBody>
      </p:sp>
      <p:sp>
        <p:nvSpPr>
          <p:cNvPr id="17" name="Left Arrow 16"/>
          <p:cNvSpPr/>
          <p:nvPr/>
        </p:nvSpPr>
        <p:spPr>
          <a:xfrm>
            <a:off x="6239434" y="0"/>
            <a:ext cx="2904565" cy="954741"/>
          </a:xfrm>
          <a:prstGeom prst="lef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rgbClr val="7030A0"/>
                </a:solidFill>
                <a:latin typeface="Times New Roman" panose="02020603050405020304" pitchFamily="18" charset="0"/>
                <a:cs typeface="Times New Roman" panose="02020603050405020304" pitchFamily="18" charset="0"/>
              </a:rPr>
              <a:t>Evolution of process</a:t>
            </a:r>
            <a:endParaRPr lang="en-IN" sz="21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9975721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PR 2018-19\Presentation to ICWAI\Downloads\50-Beautiful-and-Minimalist-Presentation-Backgrounds-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2"/>
          <p:cNvSpPr>
            <a:spLocks noGrp="1" noChangeArrowheads="1"/>
          </p:cNvSpPr>
          <p:nvPr>
            <p:ph type="title"/>
          </p:nvPr>
        </p:nvSpPr>
        <p:spPr>
          <a:xfrm>
            <a:off x="0" y="1"/>
            <a:ext cx="3953436" cy="766482"/>
          </a:xfrm>
        </p:spPr>
        <p:txBody>
          <a:bodyPr>
            <a:normAutofit/>
          </a:bodyPr>
          <a:lstStyle/>
          <a:p>
            <a:r>
              <a:rPr lang="en-IN" sz="3200" b="1" i="1" dirty="0">
                <a:latin typeface="Times New Roman" panose="02020603050405020304" pitchFamily="18" charset="0"/>
                <a:cs typeface="Times New Roman" panose="02020603050405020304" pitchFamily="18" charset="0"/>
              </a:rPr>
              <a:t>Making of Iron</a:t>
            </a:r>
          </a:p>
        </p:txBody>
      </p:sp>
      <p:sp>
        <p:nvSpPr>
          <p:cNvPr id="16" name="Rectangle 3"/>
          <p:cNvSpPr txBox="1">
            <a:spLocks noChangeArrowheads="1"/>
          </p:cNvSpPr>
          <p:nvPr/>
        </p:nvSpPr>
        <p:spPr>
          <a:xfrm>
            <a:off x="4294095" y="1649504"/>
            <a:ext cx="4648200" cy="438822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50000"/>
              </a:lnSpc>
              <a:buNone/>
            </a:pPr>
            <a:r>
              <a:rPr lang="en-US" sz="2400" dirty="0" smtClean="0">
                <a:latin typeface="Arial" panose="020B0604020202020204" pitchFamily="34" charset="0"/>
              </a:rPr>
              <a:t>Intentional reduction of iron metal from terrestrial ores (</a:t>
            </a:r>
            <a:r>
              <a:rPr lang="en-US" sz="2400" dirty="0" err="1" smtClean="0">
                <a:latin typeface="Arial" panose="020B0604020202020204" pitchFamily="34" charset="0"/>
              </a:rPr>
              <a:t>Haematite</a:t>
            </a:r>
            <a:r>
              <a:rPr lang="en-US" sz="2400" dirty="0" smtClean="0">
                <a:latin typeface="Arial" panose="020B0604020202020204" pitchFamily="34" charset="0"/>
              </a:rPr>
              <a:t> ore), started near the end of the Late Bronze Age (ca. 1600–1150 BC). </a:t>
            </a:r>
            <a:endParaRPr lang="en-US" sz="2400" dirty="0">
              <a:latin typeface="Arial" panose="020B0604020202020204" pitchFamily="34" charset="0"/>
            </a:endParaRPr>
          </a:p>
        </p:txBody>
      </p:sp>
      <p:pic>
        <p:nvPicPr>
          <p:cNvPr id="17" name="Picture 5" descr="smelt ove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914400"/>
            <a:ext cx="3581400" cy="5715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Left Arrow 6"/>
          <p:cNvSpPr/>
          <p:nvPr/>
        </p:nvSpPr>
        <p:spPr>
          <a:xfrm>
            <a:off x="6239434" y="0"/>
            <a:ext cx="2904565" cy="954741"/>
          </a:xfrm>
          <a:prstGeom prst="lef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rgbClr val="7030A0"/>
                </a:solidFill>
                <a:latin typeface="Times New Roman" panose="02020603050405020304" pitchFamily="18" charset="0"/>
                <a:cs typeface="Times New Roman" panose="02020603050405020304" pitchFamily="18" charset="0"/>
              </a:rPr>
              <a:t>Evolution of process</a:t>
            </a:r>
            <a:endParaRPr lang="en-IN" sz="2100" b="1" dirty="0">
              <a:solidFill>
                <a:srgbClr val="7030A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450975" y="5284694"/>
            <a:ext cx="4558553" cy="523220"/>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IN" sz="2800" b="1" dirty="0" smtClean="0">
                <a:solidFill>
                  <a:schemeClr val="bg1"/>
                </a:solidFill>
              </a:rPr>
              <a:t>Fe</a:t>
            </a:r>
            <a:r>
              <a:rPr lang="en-IN" sz="2800" b="1" baseline="-25000" dirty="0" smtClean="0">
                <a:solidFill>
                  <a:schemeClr val="bg1"/>
                </a:solidFill>
              </a:rPr>
              <a:t>2</a:t>
            </a:r>
            <a:r>
              <a:rPr lang="en-IN" sz="2800" b="1" dirty="0" smtClean="0">
                <a:solidFill>
                  <a:schemeClr val="bg1"/>
                </a:solidFill>
              </a:rPr>
              <a:t>O</a:t>
            </a:r>
            <a:r>
              <a:rPr lang="en-IN" sz="2800" b="1" baseline="-25000" dirty="0" smtClean="0">
                <a:solidFill>
                  <a:schemeClr val="bg1"/>
                </a:solidFill>
              </a:rPr>
              <a:t>3</a:t>
            </a:r>
            <a:r>
              <a:rPr lang="en-IN" sz="2800" b="1" dirty="0" smtClean="0">
                <a:solidFill>
                  <a:schemeClr val="bg1"/>
                </a:solidFill>
              </a:rPr>
              <a:t>+ 3CO</a:t>
            </a:r>
            <a:r>
              <a:rPr lang="en-IN" sz="2000" b="1" dirty="0" smtClean="0">
                <a:solidFill>
                  <a:schemeClr val="bg1"/>
                </a:solidFill>
              </a:rPr>
              <a:t>    </a:t>
            </a:r>
            <a:r>
              <a:rPr lang="en-IN" sz="2800" b="1" dirty="0" smtClean="0">
                <a:solidFill>
                  <a:schemeClr val="bg1"/>
                </a:solidFill>
              </a:rPr>
              <a:t>-&gt;    2Fe + 3CO</a:t>
            </a:r>
            <a:r>
              <a:rPr lang="en-IN" sz="2800" b="1" baseline="-25000" dirty="0" smtClean="0">
                <a:solidFill>
                  <a:schemeClr val="bg1"/>
                </a:solidFill>
              </a:rPr>
              <a:t>2</a:t>
            </a:r>
            <a:endParaRPr lang="en-IN" sz="4000" b="1" baseline="-25000" dirty="0">
              <a:solidFill>
                <a:schemeClr val="bg1"/>
              </a:solidFill>
            </a:endParaRPr>
          </a:p>
        </p:txBody>
      </p:sp>
    </p:spTree>
    <p:extLst>
      <p:ext uri="{BB962C8B-B14F-4D97-AF65-F5344CB8AC3E}">
        <p14:creationId xmlns:p14="http://schemas.microsoft.com/office/powerpoint/2010/main" xmlns="" val="1493318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PR 2018-19\Presentation to ICWAI\Downloads\2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2"/>
          <p:cNvSpPr>
            <a:spLocks noGrp="1" noChangeArrowheads="1"/>
          </p:cNvSpPr>
          <p:nvPr>
            <p:ph type="title"/>
          </p:nvPr>
        </p:nvSpPr>
        <p:spPr>
          <a:xfrm>
            <a:off x="0" y="1"/>
            <a:ext cx="4625788" cy="766482"/>
          </a:xfrm>
        </p:spPr>
        <p:txBody>
          <a:bodyPr>
            <a:normAutofit/>
          </a:bodyPr>
          <a:lstStyle/>
          <a:p>
            <a:r>
              <a:rPr lang="en-GB" sz="3200" b="1" i="1" dirty="0" err="1">
                <a:latin typeface="Times New Roman" panose="02020603050405020304" pitchFamily="18" charset="0"/>
                <a:cs typeface="Times New Roman" panose="02020603050405020304" pitchFamily="18" charset="0"/>
              </a:rPr>
              <a:t>Stuckofen</a:t>
            </a:r>
            <a:r>
              <a:rPr lang="en-GB" sz="3200" b="1" i="1" dirty="0">
                <a:latin typeface="Times New Roman" panose="02020603050405020304" pitchFamily="18" charset="0"/>
                <a:cs typeface="Times New Roman" panose="02020603050405020304" pitchFamily="18" charset="0"/>
              </a:rPr>
              <a:t>, 1350 A.D.</a:t>
            </a:r>
            <a:endParaRPr lang="en-US" sz="3200" b="1" i="1" dirty="0">
              <a:latin typeface="Times New Roman" panose="02020603050405020304" pitchFamily="18" charset="0"/>
              <a:cs typeface="Times New Roman" panose="02020603050405020304" pitchFamily="18" charset="0"/>
            </a:endParaRPr>
          </a:p>
        </p:txBody>
      </p:sp>
      <p:sp>
        <p:nvSpPr>
          <p:cNvPr id="7" name="Text Box 14"/>
          <p:cNvSpPr txBox="1">
            <a:spLocks noChangeArrowheads="1"/>
          </p:cNvSpPr>
          <p:nvPr/>
        </p:nvSpPr>
        <p:spPr bwMode="auto">
          <a:xfrm>
            <a:off x="3460083" y="636188"/>
            <a:ext cx="5593977" cy="6370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342900" indent="-342900" algn="just">
              <a:buFont typeface="Arial" panose="020B0604020202020204" pitchFamily="34" charset="0"/>
              <a:buChar char="•"/>
            </a:pPr>
            <a:r>
              <a:rPr lang="en-GB" sz="2400" dirty="0" smtClean="0">
                <a:solidFill>
                  <a:srgbClr val="C00000"/>
                </a:solidFill>
                <a:latin typeface="Times New Roman" pitchFamily="18" charset="0"/>
                <a:cs typeface="Times New Roman" pitchFamily="18" charset="0"/>
              </a:rPr>
              <a:t>This </a:t>
            </a:r>
            <a:r>
              <a:rPr lang="en-GB" sz="2400" dirty="0">
                <a:solidFill>
                  <a:srgbClr val="C00000"/>
                </a:solidFill>
                <a:latin typeface="Times New Roman" pitchFamily="18" charset="0"/>
                <a:cs typeface="Times New Roman" pitchFamily="18" charset="0"/>
              </a:rPr>
              <a:t>type of furnace, called </a:t>
            </a:r>
            <a:r>
              <a:rPr lang="en-GB" sz="2400" dirty="0" smtClean="0">
                <a:solidFill>
                  <a:srgbClr val="C00000"/>
                </a:solidFill>
                <a:latin typeface="Times New Roman" pitchFamily="18" charset="0"/>
                <a:cs typeface="Times New Roman" pitchFamily="18" charset="0"/>
              </a:rPr>
              <a:t>“</a:t>
            </a:r>
            <a:r>
              <a:rPr lang="en-GB" sz="2400" b="1" dirty="0" err="1" smtClean="0">
                <a:solidFill>
                  <a:srgbClr val="C00000"/>
                </a:solidFill>
                <a:latin typeface="Times New Roman" pitchFamily="18" charset="0"/>
                <a:cs typeface="Times New Roman" pitchFamily="18" charset="0"/>
              </a:rPr>
              <a:t>Stuckofen</a:t>
            </a:r>
            <a:r>
              <a:rPr lang="en-GB" sz="2400" dirty="0">
                <a:solidFill>
                  <a:srgbClr val="C00000"/>
                </a:solidFill>
                <a:latin typeface="Times New Roman" pitchFamily="18" charset="0"/>
                <a:cs typeface="Times New Roman" pitchFamily="18" charset="0"/>
              </a:rPr>
              <a:t>" is generally recognized as the forerunner of the blast furnace.</a:t>
            </a:r>
          </a:p>
          <a:p>
            <a:pPr marL="342900" indent="-342900" algn="just">
              <a:buFont typeface="Arial" panose="020B0604020202020204" pitchFamily="34" charset="0"/>
              <a:buChar char="•"/>
            </a:pPr>
            <a:r>
              <a:rPr lang="en-GB" sz="2400" dirty="0">
                <a:solidFill>
                  <a:schemeClr val="accent5">
                    <a:lumMod val="50000"/>
                  </a:schemeClr>
                </a:solidFill>
                <a:latin typeface="Times New Roman" pitchFamily="18" charset="0"/>
                <a:cs typeface="Times New Roman" pitchFamily="18" charset="0"/>
              </a:rPr>
              <a:t>Such furnaces were used in Germany</a:t>
            </a:r>
            <a:r>
              <a:rPr lang="te-IN" sz="2400" dirty="0">
                <a:solidFill>
                  <a:schemeClr val="accent5">
                    <a:lumMod val="50000"/>
                  </a:schemeClr>
                </a:solidFill>
                <a:latin typeface="Times New Roman" pitchFamily="18" charset="0"/>
              </a:rPr>
              <a:t>, </a:t>
            </a:r>
            <a:r>
              <a:rPr lang="en-GB" sz="2400" dirty="0">
                <a:solidFill>
                  <a:schemeClr val="accent5">
                    <a:lumMod val="50000"/>
                  </a:schemeClr>
                </a:solidFill>
                <a:latin typeface="Times New Roman" pitchFamily="18" charset="0"/>
                <a:cs typeface="Times New Roman" pitchFamily="18" charset="0"/>
              </a:rPr>
              <a:t>Austria</a:t>
            </a:r>
            <a:r>
              <a:rPr lang="te-IN" sz="2400" dirty="0">
                <a:solidFill>
                  <a:schemeClr val="accent5">
                    <a:lumMod val="50000"/>
                  </a:schemeClr>
                </a:solidFill>
                <a:latin typeface="Times New Roman" pitchFamily="18" charset="0"/>
              </a:rPr>
              <a:t>, </a:t>
            </a:r>
            <a:r>
              <a:rPr lang="en-GB" sz="2400" dirty="0">
                <a:solidFill>
                  <a:schemeClr val="accent5">
                    <a:lumMod val="50000"/>
                  </a:schemeClr>
                </a:solidFill>
                <a:latin typeface="Times New Roman" pitchFamily="18" charset="0"/>
                <a:cs typeface="Times New Roman" pitchFamily="18" charset="0"/>
              </a:rPr>
              <a:t>Belgium and the Netherlands.</a:t>
            </a:r>
            <a:r>
              <a:rPr lang="en-GB" sz="2400" dirty="0">
                <a:solidFill>
                  <a:schemeClr val="accent5">
                    <a:lumMod val="75000"/>
                  </a:schemeClr>
                </a:solidFill>
                <a:latin typeface="Times New Roman" pitchFamily="18" charset="0"/>
                <a:cs typeface="Times New Roman" pitchFamily="18" charset="0"/>
              </a:rPr>
              <a:t> </a:t>
            </a:r>
          </a:p>
          <a:p>
            <a:pPr marL="342900" indent="-342900" algn="just">
              <a:buFont typeface="Arial" panose="020B0604020202020204" pitchFamily="34" charset="0"/>
              <a:buChar char="•"/>
            </a:pPr>
            <a:r>
              <a:rPr lang="en-GB" sz="2400" dirty="0">
                <a:solidFill>
                  <a:srgbClr val="C00000"/>
                </a:solidFill>
                <a:latin typeface="Times New Roman" pitchFamily="18" charset="0"/>
                <a:cs typeface="Times New Roman" pitchFamily="18" charset="0"/>
              </a:rPr>
              <a:t>They had a height of 3-5 m and a round, oval or rectangular cross section.</a:t>
            </a:r>
          </a:p>
          <a:p>
            <a:pPr marL="342900" indent="-342900" algn="just">
              <a:buFont typeface="Arial" panose="020B0604020202020204" pitchFamily="34" charset="0"/>
              <a:buChar char="•"/>
            </a:pPr>
            <a:r>
              <a:rPr lang="en-GB" sz="2400" dirty="0">
                <a:latin typeface="Times New Roman" pitchFamily="18" charset="0"/>
                <a:cs typeface="Times New Roman" pitchFamily="18" charset="0"/>
              </a:rPr>
              <a:t> </a:t>
            </a:r>
            <a:r>
              <a:rPr lang="en-GB" sz="2400" dirty="0">
                <a:solidFill>
                  <a:schemeClr val="accent5">
                    <a:lumMod val="50000"/>
                  </a:schemeClr>
                </a:solidFill>
                <a:latin typeface="Times New Roman" pitchFamily="18" charset="0"/>
                <a:cs typeface="Times New Roman" pitchFamily="18" charset="0"/>
              </a:rPr>
              <a:t>Iron ore and fuel were charged at the top whereas the combustion air was supplied at low pressure through one or two "</a:t>
            </a:r>
            <a:r>
              <a:rPr lang="en-GB" sz="2400" dirty="0" err="1">
                <a:solidFill>
                  <a:schemeClr val="accent5">
                    <a:lumMod val="50000"/>
                  </a:schemeClr>
                </a:solidFill>
                <a:latin typeface="Times New Roman" pitchFamily="18" charset="0"/>
                <a:cs typeface="Times New Roman" pitchFamily="18" charset="0"/>
              </a:rPr>
              <a:t>tuyeres</a:t>
            </a:r>
            <a:r>
              <a:rPr lang="en-GB" sz="2400" dirty="0">
                <a:solidFill>
                  <a:schemeClr val="accent5">
                    <a:lumMod val="50000"/>
                  </a:schemeClr>
                </a:solidFill>
                <a:latin typeface="Times New Roman" pitchFamily="18" charset="0"/>
                <a:cs typeface="Times New Roman" pitchFamily="18" charset="0"/>
              </a:rPr>
              <a:t>", situated about </a:t>
            </a:r>
            <a:r>
              <a:rPr lang="en-GB" sz="2400" dirty="0" smtClean="0">
                <a:solidFill>
                  <a:schemeClr val="accent5">
                    <a:lumMod val="50000"/>
                  </a:schemeClr>
                </a:solidFill>
                <a:latin typeface="Times New Roman" pitchFamily="18" charset="0"/>
                <a:cs typeface="Times New Roman" pitchFamily="18" charset="0"/>
              </a:rPr>
              <a:t>0.5 m </a:t>
            </a:r>
            <a:r>
              <a:rPr lang="en-GB" sz="2400" dirty="0">
                <a:solidFill>
                  <a:schemeClr val="accent5">
                    <a:lumMod val="50000"/>
                  </a:schemeClr>
                </a:solidFill>
                <a:latin typeface="Times New Roman" pitchFamily="18" charset="0"/>
                <a:cs typeface="Times New Roman" pitchFamily="18" charset="0"/>
              </a:rPr>
              <a:t>above the bottom stone of the furnace. </a:t>
            </a:r>
          </a:p>
          <a:p>
            <a:pPr marL="342900" indent="-342900" algn="just">
              <a:buFont typeface="Arial" panose="020B0604020202020204" pitchFamily="34" charset="0"/>
              <a:buChar char="•"/>
            </a:pPr>
            <a:r>
              <a:rPr lang="en-GB" sz="2400" dirty="0">
                <a:solidFill>
                  <a:srgbClr val="C00000"/>
                </a:solidFill>
                <a:latin typeface="Times New Roman" pitchFamily="18" charset="0"/>
                <a:cs typeface="Times New Roman" pitchFamily="18" charset="0"/>
              </a:rPr>
              <a:t>At the bottom of the furnace a drawing hole was provided in the wall for extracting the blooms; this hole was closed with brickwork that had to be torn out each time a bloom was drawn.</a:t>
            </a:r>
            <a:endParaRPr lang="en-US" sz="2400" dirty="0">
              <a:solidFill>
                <a:srgbClr val="C0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stretch>
            <a:fillRect/>
          </a:stretch>
        </p:blipFill>
        <p:spPr>
          <a:xfrm>
            <a:off x="658906" y="900951"/>
            <a:ext cx="2783541" cy="594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Left Arrow 7"/>
          <p:cNvSpPr/>
          <p:nvPr/>
        </p:nvSpPr>
        <p:spPr>
          <a:xfrm>
            <a:off x="6239434" y="0"/>
            <a:ext cx="2904565" cy="954741"/>
          </a:xfrm>
          <a:prstGeom prst="leftArrow">
            <a:avLst/>
          </a:prstGeom>
          <a:solidFill>
            <a:srgbClr val="CCEC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rgbClr val="7030A0"/>
                </a:solidFill>
                <a:latin typeface="Times New Roman" panose="02020603050405020304" pitchFamily="18" charset="0"/>
                <a:cs typeface="Times New Roman" panose="02020603050405020304" pitchFamily="18" charset="0"/>
              </a:rPr>
              <a:t>Evolution of process</a:t>
            </a:r>
            <a:endParaRPr lang="en-IN" sz="21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077834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8" name="Left Arrow 7"/>
          <p:cNvSpPr/>
          <p:nvPr/>
        </p:nvSpPr>
        <p:spPr>
          <a:xfrm>
            <a:off x="6281530" y="0"/>
            <a:ext cx="2862469" cy="954741"/>
          </a:xfrm>
          <a:prstGeom prst="lef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IN" sz="2100" b="1" dirty="0" smtClean="0">
                <a:solidFill>
                  <a:srgbClr val="7030A0"/>
                </a:solidFill>
                <a:latin typeface="Times New Roman" panose="02020603050405020304" pitchFamily="18" charset="0"/>
                <a:cs typeface="Times New Roman" panose="02020603050405020304" pitchFamily="18" charset="0"/>
              </a:rPr>
              <a:t>Evolution of process</a:t>
            </a:r>
            <a:endParaRPr lang="en-IN" sz="2100" b="1" dirty="0">
              <a:solidFill>
                <a:srgbClr val="7030A0"/>
              </a:solidFill>
              <a:latin typeface="Times New Roman" panose="02020603050405020304" pitchFamily="18" charset="0"/>
              <a:cs typeface="Times New Roman" panose="02020603050405020304" pitchFamily="18" charset="0"/>
            </a:endParaRPr>
          </a:p>
        </p:txBody>
      </p:sp>
      <p:sp>
        <p:nvSpPr>
          <p:cNvPr id="9" name="Rectangle 2"/>
          <p:cNvSpPr>
            <a:spLocks noGrp="1" noChangeArrowheads="1"/>
          </p:cNvSpPr>
          <p:nvPr>
            <p:ph type="title"/>
          </p:nvPr>
        </p:nvSpPr>
        <p:spPr>
          <a:xfrm>
            <a:off x="1371599" y="0"/>
            <a:ext cx="4477872" cy="941295"/>
          </a:xfrm>
        </p:spPr>
        <p:style>
          <a:lnRef idx="0">
            <a:schemeClr val="accent2"/>
          </a:lnRef>
          <a:fillRef idx="3">
            <a:schemeClr val="accent2"/>
          </a:fillRef>
          <a:effectRef idx="3">
            <a:schemeClr val="accent2"/>
          </a:effectRef>
          <a:fontRef idx="minor">
            <a:schemeClr val="lt1"/>
          </a:fontRef>
        </p:style>
        <p:txBody>
          <a:bodyPr>
            <a:normAutofit fontScale="90000"/>
          </a:bodyPr>
          <a:lstStyle/>
          <a:p>
            <a:r>
              <a:rPr lang="en-US" sz="3200" b="1" i="1" dirty="0">
                <a:latin typeface="Times New Roman" pitchFamily="18" charset="0"/>
                <a:cs typeface="Times New Roman" pitchFamily="18" charset="0"/>
              </a:rPr>
              <a:t>Bessemer </a:t>
            </a:r>
            <a:r>
              <a:rPr lang="en-US" sz="3200" b="1" i="1" dirty="0" smtClean="0">
                <a:latin typeface="Times New Roman" pitchFamily="18" charset="0"/>
                <a:cs typeface="Times New Roman" pitchFamily="18" charset="0"/>
              </a:rPr>
              <a:t>Process</a:t>
            </a:r>
            <a:br>
              <a:rPr lang="en-US" sz="3200" b="1" i="1" dirty="0" smtClean="0">
                <a:latin typeface="Times New Roman" pitchFamily="18" charset="0"/>
                <a:cs typeface="Times New Roman" pitchFamily="18" charset="0"/>
              </a:rPr>
            </a:br>
            <a:r>
              <a:rPr lang="en-US" sz="3200" b="1" i="1" dirty="0" smtClean="0">
                <a:latin typeface="Times New Roman" pitchFamily="18" charset="0"/>
                <a:cs typeface="Times New Roman" pitchFamily="18" charset="0"/>
              </a:rPr>
              <a:t>1856 AD</a:t>
            </a:r>
            <a:endParaRPr lang="en-US" sz="3200" b="1" i="1" dirty="0">
              <a:latin typeface="Times New Roman" pitchFamily="18" charset="0"/>
              <a:cs typeface="Times New Roman" pitchFamily="18" charset="0"/>
            </a:endParaRPr>
          </a:p>
        </p:txBody>
      </p:sp>
      <p:pic>
        <p:nvPicPr>
          <p:cNvPr id="12" name="Picture 5" descr="Bessemer_Converter_Sheffield">
            <a:hlinkClick r:id="rId3"/>
          </p:cNvPr>
          <p:cNvPicPr>
            <a:picLocks noGrp="1" noChangeAspect="1" noChangeArrowheads="1"/>
          </p:cNvPicPr>
          <p:nvPr>
            <p:ph sz="quarter" idx="4294967295"/>
          </p:nvPr>
        </p:nvPicPr>
        <p:blipFill rotWithShape="1">
          <a:blip r:embed="rId4">
            <a:extLst>
              <a:ext uri="{28A0092B-C50C-407E-A947-70E740481C1C}">
                <a14:useLocalDpi xmlns:a14="http://schemas.microsoft.com/office/drawing/2010/main" xmlns="" val="0"/>
              </a:ext>
            </a:extLst>
          </a:blip>
          <a:srcRect b="18018"/>
          <a:stretch/>
        </p:blipFill>
        <p:spPr>
          <a:xfrm>
            <a:off x="0" y="1"/>
            <a:ext cx="1368645" cy="1223682"/>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14" name="Picture 10" descr="cemfurn"/>
          <p:cNvPicPr>
            <a:picLocks noChangeAspect="1" noChangeArrowheads="1"/>
          </p:cNvPicPr>
          <p:nvPr/>
        </p:nvPicPr>
        <p:blipFill>
          <a:blip r:embed="rId5">
            <a:lum contrast="32000"/>
            <a:extLst>
              <a:ext uri="{28A0092B-C50C-407E-A947-70E740481C1C}">
                <a14:useLocalDpi xmlns:a14="http://schemas.microsoft.com/office/drawing/2010/main" xmlns="" val="0"/>
              </a:ext>
            </a:extLst>
          </a:blip>
          <a:srcRect/>
          <a:stretch>
            <a:fillRect/>
          </a:stretch>
        </p:blipFill>
        <p:spPr bwMode="auto">
          <a:xfrm>
            <a:off x="0" y="3993855"/>
            <a:ext cx="1976718" cy="28641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3"/>
          <p:cNvSpPr txBox="1">
            <a:spLocks noChangeArrowheads="1"/>
          </p:cNvSpPr>
          <p:nvPr/>
        </p:nvSpPr>
        <p:spPr>
          <a:xfrm>
            <a:off x="0" y="1217251"/>
            <a:ext cx="9144000" cy="2850777"/>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lnSpc>
                <a:spcPct val="80000"/>
              </a:lnSpc>
            </a:pPr>
            <a:r>
              <a:rPr lang="en-US" sz="2000" b="1" dirty="0" smtClean="0">
                <a:solidFill>
                  <a:srgbClr val="FF0000"/>
                </a:solidFill>
              </a:rPr>
              <a:t>First process for mass scale production of steel from Iron</a:t>
            </a:r>
          </a:p>
          <a:p>
            <a:pPr algn="just">
              <a:lnSpc>
                <a:spcPct val="80000"/>
              </a:lnSpc>
            </a:pPr>
            <a:r>
              <a:rPr lang="en-IN" sz="2000" b="1" dirty="0" smtClean="0">
                <a:solidFill>
                  <a:schemeClr val="tx2"/>
                </a:solidFill>
              </a:rPr>
              <a:t>The </a:t>
            </a:r>
            <a:r>
              <a:rPr lang="en-IN" sz="2000" b="1" dirty="0">
                <a:solidFill>
                  <a:schemeClr val="tx2"/>
                </a:solidFill>
              </a:rPr>
              <a:t>key principle is removal of impurities from the iron by oxidation with air being blown through the molten iron. </a:t>
            </a:r>
            <a:endParaRPr lang="en-IN" sz="2000" b="1" dirty="0" smtClean="0">
              <a:solidFill>
                <a:schemeClr val="tx2"/>
              </a:solidFill>
            </a:endParaRPr>
          </a:p>
          <a:p>
            <a:pPr algn="just">
              <a:lnSpc>
                <a:spcPct val="80000"/>
              </a:lnSpc>
            </a:pPr>
            <a:r>
              <a:rPr lang="en-IN" sz="2000" b="1" dirty="0">
                <a:solidFill>
                  <a:srgbClr val="FF0000"/>
                </a:solidFill>
              </a:rPr>
              <a:t>The blowing of air through the molten pig iron introduces oxygen into the melt which results in oxidation, removing impurities found in the pig iron, such as silicon, manganese, and carbon in the form of oxides</a:t>
            </a:r>
            <a:r>
              <a:rPr lang="en-IN" sz="2000" b="1" dirty="0" smtClean="0">
                <a:solidFill>
                  <a:srgbClr val="FF0000"/>
                </a:solidFill>
              </a:rPr>
              <a:t>.</a:t>
            </a:r>
          </a:p>
          <a:p>
            <a:pPr algn="just">
              <a:lnSpc>
                <a:spcPct val="80000"/>
              </a:lnSpc>
            </a:pPr>
            <a:r>
              <a:rPr lang="en-IN" sz="2000" b="1" dirty="0">
                <a:solidFill>
                  <a:schemeClr val="tx2"/>
                </a:solidFill>
              </a:rPr>
              <a:t>The oxidation also raises the temperature of the iron mass and keeps it molten</a:t>
            </a:r>
            <a:r>
              <a:rPr lang="en-IN" sz="2000" b="1" dirty="0" smtClean="0">
                <a:solidFill>
                  <a:schemeClr val="tx2"/>
                </a:solidFill>
              </a:rPr>
              <a:t>.</a:t>
            </a:r>
          </a:p>
          <a:p>
            <a:pPr algn="just">
              <a:lnSpc>
                <a:spcPct val="80000"/>
              </a:lnSpc>
            </a:pPr>
            <a:r>
              <a:rPr lang="en-IN" sz="2000" b="1" dirty="0">
                <a:solidFill>
                  <a:srgbClr val="FF0000"/>
                </a:solidFill>
              </a:rPr>
              <a:t>Using the Bessemer process, it took between 10 and 20 minutes to convert three to five tons of iron into steel — it used to take at least a full day of heating, stirring and reheating to achieve </a:t>
            </a:r>
            <a:r>
              <a:rPr lang="en-IN" sz="2000" b="1" dirty="0" smtClean="0">
                <a:solidFill>
                  <a:srgbClr val="FF0000"/>
                </a:solidFill>
              </a:rPr>
              <a:t>this</a:t>
            </a:r>
          </a:p>
        </p:txBody>
      </p:sp>
      <p:pic>
        <p:nvPicPr>
          <p:cNvPr id="2" name="Picture 1"/>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5983941" y="4075241"/>
            <a:ext cx="3160059" cy="2755865"/>
          </a:xfrm>
          <a:prstGeom prst="rect">
            <a:avLst/>
          </a:prstGeom>
        </p:spPr>
      </p:pic>
      <p:sp>
        <p:nvSpPr>
          <p:cNvPr id="10" name="Rectangle 3"/>
          <p:cNvSpPr txBox="1">
            <a:spLocks noChangeArrowheads="1"/>
          </p:cNvSpPr>
          <p:nvPr/>
        </p:nvSpPr>
        <p:spPr>
          <a:xfrm>
            <a:off x="2030506" y="4168588"/>
            <a:ext cx="3939988" cy="255494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80000"/>
              </a:lnSpc>
              <a:buNone/>
            </a:pPr>
            <a:r>
              <a:rPr lang="en-IN" sz="2000" b="1" dirty="0" smtClean="0"/>
              <a:t>The </a:t>
            </a:r>
            <a:r>
              <a:rPr lang="en-IN" sz="2000" b="1" dirty="0"/>
              <a:t>refractory lining of the converter also plays a role in the conversion — clay linings are used when there is little phosphorus in the raw material – this is known as the acid Bessemer process. When the phosphorus content is high, dolomite, or sometimes </a:t>
            </a:r>
            <a:r>
              <a:rPr lang="en-IN" sz="2000" b="1" dirty="0" err="1"/>
              <a:t>magnesite</a:t>
            </a:r>
            <a:r>
              <a:rPr lang="en-IN" sz="2000" b="1" dirty="0"/>
              <a:t>, linings are used in the alkaline Bessemer limestone process.</a:t>
            </a:r>
            <a:endParaRPr lang="en-US" sz="2000" b="1" dirty="0"/>
          </a:p>
        </p:txBody>
      </p:sp>
    </p:spTree>
    <p:extLst>
      <p:ext uri="{BB962C8B-B14F-4D97-AF65-F5344CB8AC3E}">
        <p14:creationId xmlns:p14="http://schemas.microsoft.com/office/powerpoint/2010/main" xmlns="" val="26614107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14787" name="Picture 3" descr="process cop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14788" name="Rectangle 4"/>
          <p:cNvSpPr>
            <a:spLocks noChangeArrowheads="1"/>
          </p:cNvSpPr>
          <p:nvPr/>
        </p:nvSpPr>
        <p:spPr bwMode="auto">
          <a:xfrm>
            <a:off x="3469343" y="416861"/>
            <a:ext cx="5674659" cy="1021975"/>
          </a:xfrm>
          <a:prstGeom prst="rect">
            <a:avLst/>
          </a:prstGeom>
          <a:solidFill>
            <a:srgbClr val="0066CC"/>
          </a:solidFill>
          <a:ln>
            <a:no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a:r>
              <a:rPr lang="en-IN" sz="2400" b="1" dirty="0" smtClean="0">
                <a:solidFill>
                  <a:srgbClr val="CCFF66"/>
                </a:solidFill>
                <a:latin typeface="Footlight MT Light" panose="0204060206030A020304" pitchFamily="18" charset="0"/>
              </a:rPr>
              <a:t>VIZAG STEEL – THE FIRST SHORE BASED</a:t>
            </a:r>
          </a:p>
          <a:p>
            <a:pPr algn="ctr"/>
            <a:r>
              <a:rPr lang="en-IN" sz="2400" b="1" dirty="0" smtClean="0">
                <a:solidFill>
                  <a:srgbClr val="CCFF66"/>
                </a:solidFill>
                <a:latin typeface="Footlight MT Light" panose="0204060206030A020304" pitchFamily="18" charset="0"/>
              </a:rPr>
              <a:t> INTEGRATED STEL PLANT</a:t>
            </a:r>
            <a:endParaRPr lang="en-IN" sz="2400" b="1" dirty="0">
              <a:solidFill>
                <a:srgbClr val="CCFF66"/>
              </a:solidFill>
              <a:latin typeface="Footlight MT Light" panose="0204060206030A020304" pitchFamily="18" charset="0"/>
            </a:endParaRPr>
          </a:p>
        </p:txBody>
      </p:sp>
      <p:sp>
        <p:nvSpPr>
          <p:cNvPr id="6" name="TextBox 5"/>
          <p:cNvSpPr txBox="1"/>
          <p:nvPr/>
        </p:nvSpPr>
        <p:spPr>
          <a:xfrm>
            <a:off x="4781270" y="1465729"/>
            <a:ext cx="3400425" cy="2308324"/>
          </a:xfrm>
          <a:prstGeom prst="rect">
            <a:avLst/>
          </a:prstGeom>
          <a:solidFill>
            <a:schemeClr val="tx2">
              <a:lumMod val="40000"/>
              <a:lumOff val="60000"/>
            </a:schemeClr>
          </a:solidFill>
        </p:spPr>
        <p:txBody>
          <a:bodyPr wrap="square" rtlCol="0">
            <a:spAutoFit/>
          </a:bodyPr>
          <a:lstStyle/>
          <a:p>
            <a:pPr algn="ctr"/>
            <a:r>
              <a:rPr lang="en-IN" sz="2400" b="1" dirty="0" smtClean="0">
                <a:solidFill>
                  <a:srgbClr val="002060"/>
                </a:solidFill>
                <a:latin typeface="Footlight MT Light" panose="0204060206030A020304" pitchFamily="18" charset="0"/>
              </a:rPr>
              <a:t>After reaching 120% Capacity Utilization in </a:t>
            </a:r>
            <a:r>
              <a:rPr lang="en-IN" sz="2400" b="1" dirty="0" smtClean="0">
                <a:solidFill>
                  <a:srgbClr val="7030A0"/>
                </a:solidFill>
                <a:latin typeface="Footlight MT Light" panose="0204060206030A020304" pitchFamily="18" charset="0"/>
              </a:rPr>
              <a:t>3.0 </a:t>
            </a:r>
            <a:r>
              <a:rPr lang="en-IN" sz="2400" b="1" dirty="0" err="1" smtClean="0">
                <a:solidFill>
                  <a:srgbClr val="7030A0"/>
                </a:solidFill>
                <a:latin typeface="Footlight MT Light" panose="0204060206030A020304" pitchFamily="18" charset="0"/>
              </a:rPr>
              <a:t>Mtpa</a:t>
            </a:r>
            <a:r>
              <a:rPr lang="en-IN" sz="2400" b="1" dirty="0" smtClean="0">
                <a:solidFill>
                  <a:srgbClr val="7030A0"/>
                </a:solidFill>
                <a:latin typeface="Footlight MT Light" panose="0204060206030A020304" pitchFamily="18" charset="0"/>
              </a:rPr>
              <a:t> stage</a:t>
            </a:r>
          </a:p>
          <a:p>
            <a:pPr algn="ctr"/>
            <a:endParaRPr lang="en-IN" sz="2400" b="1" dirty="0">
              <a:solidFill>
                <a:schemeClr val="bg1"/>
              </a:solidFill>
              <a:latin typeface="Footlight MT Light" panose="0204060206030A020304" pitchFamily="18" charset="0"/>
            </a:endParaRPr>
          </a:p>
          <a:p>
            <a:pPr algn="ctr"/>
            <a:endParaRPr lang="en-IN" sz="2400" b="1" dirty="0" smtClean="0">
              <a:solidFill>
                <a:schemeClr val="bg1"/>
              </a:solidFill>
              <a:latin typeface="Footlight MT Light" panose="0204060206030A020304" pitchFamily="18" charset="0"/>
            </a:endParaRPr>
          </a:p>
          <a:p>
            <a:pPr algn="ctr"/>
            <a:r>
              <a:rPr lang="en-IN" sz="2400" b="1" dirty="0" smtClean="0">
                <a:solidFill>
                  <a:srgbClr val="7030A0"/>
                </a:solidFill>
                <a:latin typeface="Footlight MT Light" panose="0204060206030A020304" pitchFamily="18" charset="0"/>
              </a:rPr>
              <a:t>6.3Mtpa / 7.3 </a:t>
            </a:r>
            <a:r>
              <a:rPr lang="en-IN" sz="2400" b="1" dirty="0" err="1" smtClean="0">
                <a:solidFill>
                  <a:srgbClr val="7030A0"/>
                </a:solidFill>
                <a:latin typeface="Footlight MT Light" panose="0204060206030A020304" pitchFamily="18" charset="0"/>
              </a:rPr>
              <a:t>Mtpa</a:t>
            </a:r>
            <a:endParaRPr lang="en-IN" sz="2400" b="1" dirty="0">
              <a:solidFill>
                <a:srgbClr val="7030A0"/>
              </a:solidFill>
              <a:latin typeface="Footlight MT Light" panose="0204060206030A020304" pitchFamily="18" charset="0"/>
            </a:endParaRPr>
          </a:p>
        </p:txBody>
      </p:sp>
      <p:sp>
        <p:nvSpPr>
          <p:cNvPr id="2" name="Down Arrow 1"/>
          <p:cNvSpPr/>
          <p:nvPr/>
        </p:nvSpPr>
        <p:spPr>
          <a:xfrm>
            <a:off x="6400802" y="2702860"/>
            <a:ext cx="322729" cy="5109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xmlns="" val="2494834946"/>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6239434" y="13447"/>
            <a:ext cx="2904565" cy="954741"/>
          </a:xfrm>
          <a:prstGeom prst="leftArrow">
            <a:avLst/>
          </a:prstGeom>
          <a:solidFill>
            <a:schemeClr val="accent3">
              <a:lumMod val="40000"/>
              <a:lumOff val="60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chemeClr val="accent3">
                    <a:lumMod val="50000"/>
                  </a:schemeClr>
                </a:solidFill>
                <a:latin typeface="Times New Roman" panose="02020603050405020304" pitchFamily="18" charset="0"/>
                <a:cs typeface="Times New Roman" panose="02020603050405020304" pitchFamily="18" charset="0"/>
              </a:rPr>
              <a:t>Overview of VSP</a:t>
            </a:r>
            <a:endParaRPr lang="en-IN" sz="21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050" name="Picture 2" descr="E:\Annual Statistics\Flow Chart 6.3 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47763"/>
            <a:ext cx="9143998" cy="503541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Picture1"/>
          <p:cNvPicPr>
            <a:picLocks noChangeAspect="1" noChangeArrowheads="1"/>
          </p:cNvPicPr>
          <p:nvPr/>
        </p:nvPicPr>
        <p:blipFill rotWithShape="1">
          <a:blip r:embed="rId3" cstate="print"/>
          <a:srcRect l="2626" t="4613" r="3614"/>
          <a:stretch/>
        </p:blipFill>
        <p:spPr bwMode="auto">
          <a:xfrm>
            <a:off x="7911921" y="6283511"/>
            <a:ext cx="1232078" cy="545825"/>
          </a:xfrm>
          <a:prstGeom prst="roundRect">
            <a:avLst>
              <a:gd name="adj" fmla="val 49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697547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cost of production"/>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099270" y="4600575"/>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Action Button: Forward or Next 8">
            <a:hlinkClick r:id="rId4" action="ppaction://program" highlightClick="1"/>
          </p:cNvPr>
          <p:cNvSpPr/>
          <p:nvPr/>
        </p:nvSpPr>
        <p:spPr>
          <a:xfrm>
            <a:off x="7974105" y="630667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9144000" cy="45720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xmlns="" val="3080525711"/>
              </p:ext>
            </p:extLst>
          </p:nvPr>
        </p:nvGraphicFramePr>
        <p:xfrm>
          <a:off x="9524" y="4431657"/>
          <a:ext cx="4905376" cy="2321568"/>
        </p:xfrm>
        <a:graphic>
          <a:graphicData uri="http://schemas.openxmlformats.org/drawingml/2006/table">
            <a:tbl>
              <a:tblPr firstRow="1" bandRow="1">
                <a:tableStyleId>{93296810-A885-4BE3-A3E7-6D5BEEA58F35}</a:tableStyleId>
              </a:tblPr>
              <a:tblGrid>
                <a:gridCol w="2257426"/>
                <a:gridCol w="1228725"/>
                <a:gridCol w="1419225"/>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dirty="0" smtClean="0">
                          <a:latin typeface="Times New Roman" pitchFamily="18" charset="0"/>
                          <a:cs typeface="Times New Roman" pitchFamily="18" charset="0"/>
                        </a:rPr>
                        <a:t>BF Productivity</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t/day/cum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1.60</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Fuel Rate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Kg/</a:t>
                      </a:r>
                      <a:r>
                        <a:rPr lang="en-US" dirty="0" err="1" smtClean="0">
                          <a:latin typeface="Times New Roman" pitchFamily="18" charset="0"/>
                          <a:cs typeface="Times New Roman" pitchFamily="18" charset="0"/>
                        </a:rPr>
                        <a:t>tHM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545</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        - BF Coke Rate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Kg/</a:t>
                      </a:r>
                      <a:r>
                        <a:rPr lang="en-US" dirty="0" err="1" smtClean="0">
                          <a:latin typeface="Times New Roman" pitchFamily="18" charset="0"/>
                          <a:cs typeface="Times New Roman" pitchFamily="18" charset="0"/>
                        </a:rPr>
                        <a:t>tHM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462</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        - Nut Coke Rate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Kg/</a:t>
                      </a:r>
                      <a:r>
                        <a:rPr lang="en-US" dirty="0" err="1" smtClean="0">
                          <a:latin typeface="Times New Roman" pitchFamily="18" charset="0"/>
                          <a:cs typeface="Times New Roman" pitchFamily="18" charset="0"/>
                        </a:rPr>
                        <a:t>tHM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20</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        - PCI Rate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Kg/</a:t>
                      </a:r>
                      <a:r>
                        <a:rPr lang="en-US" dirty="0" err="1" smtClean="0">
                          <a:latin typeface="Times New Roman" pitchFamily="18" charset="0"/>
                          <a:cs typeface="Times New Roman" pitchFamily="18" charset="0"/>
                        </a:rPr>
                        <a:t>tHM</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64</a:t>
                      </a:r>
                      <a:endParaRPr lang="en-US" dirty="0">
                        <a:latin typeface="Times New Roman" pitchFamily="18" charset="0"/>
                        <a:cs typeface="Times New Roman" pitchFamily="18" charset="0"/>
                      </a:endParaRPr>
                    </a:p>
                  </a:txBody>
                  <a:tcPr/>
                </a:tc>
              </a:tr>
            </a:tbl>
          </a:graphicData>
        </a:graphic>
      </p:graphicFrame>
      <p:sp>
        <p:nvSpPr>
          <p:cNvPr id="6" name="Oval 5"/>
          <p:cNvSpPr/>
          <p:nvPr/>
        </p:nvSpPr>
        <p:spPr>
          <a:xfrm>
            <a:off x="7505700" y="4762500"/>
            <a:ext cx="16383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t>25400/-</a:t>
            </a:r>
            <a:endParaRPr lang="en-US" sz="2000" b="1" dirty="0"/>
          </a:p>
        </p:txBody>
      </p:sp>
      <p:sp>
        <p:nvSpPr>
          <p:cNvPr id="7" name="Flowchart: Process 6"/>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Blast Furnace</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7185384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348765"/>
            <a:ext cx="9144000" cy="6079787"/>
          </a:xfrm>
          <a:prstGeom prst="rect">
            <a:avLst/>
          </a:prstGeom>
        </p:spPr>
      </p:pic>
      <p:sp>
        <p:nvSpPr>
          <p:cNvPr id="9" name="Action Button: Forward or Next 8">
            <a:hlinkClick r:id="rId3" action="ppaction://program" highlightClick="1"/>
          </p:cNvPr>
          <p:cNvSpPr/>
          <p:nvPr/>
        </p:nvSpPr>
        <p:spPr>
          <a:xfrm>
            <a:off x="8229600" y="645853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Flowchart: Process 3"/>
          <p:cNvSpPr/>
          <p:nvPr/>
        </p:nvSpPr>
        <p:spPr>
          <a:xfrm>
            <a:off x="0" y="-1"/>
            <a:ext cx="5343525" cy="666751"/>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Raw Material Handling Plant</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12680358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Forward or Next 8">
            <a:hlinkClick r:id="rId2" action="ppaction://program" highlightClick="1"/>
          </p:cNvPr>
          <p:cNvSpPr/>
          <p:nvPr/>
        </p:nvSpPr>
        <p:spPr>
          <a:xfrm>
            <a:off x="7974105" y="630667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1"/>
            <a:ext cx="6638924" cy="4414178"/>
          </a:xfrm>
          <a:prstGeom prst="rect">
            <a:avLst/>
          </a:prstGeom>
        </p:spPr>
      </p:pic>
      <p:pic>
        <p:nvPicPr>
          <p:cNvPr id="4" name="Picture 4" descr="Image result for cost of productio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6777295" y="1375427"/>
            <a:ext cx="1966656" cy="831663"/>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extLst>
              <p:ext uri="{D42A27DB-BD31-4B8C-83A1-F6EECF244321}">
                <p14:modId xmlns:p14="http://schemas.microsoft.com/office/powerpoint/2010/main" xmlns="" val="2630104194"/>
              </p:ext>
            </p:extLst>
          </p:nvPr>
        </p:nvGraphicFramePr>
        <p:xfrm>
          <a:off x="34039" y="4389497"/>
          <a:ext cx="4200526" cy="2321568"/>
        </p:xfrm>
        <a:graphic>
          <a:graphicData uri="http://schemas.openxmlformats.org/drawingml/2006/table">
            <a:tbl>
              <a:tblPr firstRow="1" bandRow="1">
                <a:tableStyleId>{93296810-A885-4BE3-A3E7-6D5BEEA58F35}</a:tableStyleId>
              </a:tblPr>
              <a:tblGrid>
                <a:gridCol w="2181226"/>
                <a:gridCol w="695325"/>
                <a:gridCol w="1323975"/>
              </a:tblGrid>
              <a:tr h="492768">
                <a:tc>
                  <a:txBody>
                    <a:bodyPr/>
                    <a:lstStyle/>
                    <a:p>
                      <a:pPr algn="ctr"/>
                      <a:r>
                        <a:rPr lang="en-US" dirty="0" smtClean="0">
                          <a:latin typeface="Times New Roman" pitchFamily="18" charset="0"/>
                          <a:cs typeface="Times New Roman" pitchFamily="18" charset="0"/>
                        </a:rPr>
                        <a:t>Yields (%)</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dirty="0" smtClean="0">
                          <a:latin typeface="Times New Roman" pitchFamily="18" charset="0"/>
                          <a:cs typeface="Times New Roman" pitchFamily="18" charset="0"/>
                        </a:rPr>
                        <a:t>Gross Coke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tdcc</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72.70</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CO gas (</a:t>
                      </a:r>
                      <a:r>
                        <a:rPr lang="en-US" dirty="0" err="1" smtClean="0">
                          <a:latin typeface="Times New Roman" pitchFamily="18" charset="0"/>
                          <a:cs typeface="Times New Roman" pitchFamily="18" charset="0"/>
                        </a:rPr>
                        <a:t>Ncum</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t>
                      </a:r>
                      <a:r>
                        <a:rPr kumimoji="0" lang="en-US" sz="1800" b="0" i="0" u="none" strike="noStrike" kern="1200" cap="none" spc="0" normalizeH="0" baseline="0" noProof="0" dirty="0" err="1" smtClean="0">
                          <a:ln>
                            <a:noFill/>
                          </a:ln>
                          <a:solidFill>
                            <a:prstClr val="black"/>
                          </a:solidFill>
                          <a:effectLst/>
                          <a:uLnTx/>
                          <a:uFillTx/>
                          <a:latin typeface="Times New Roman" pitchFamily="18" charset="0"/>
                          <a:ea typeface="+mn-ea"/>
                          <a:cs typeface="Times New Roman" pitchFamily="18" charset="0"/>
                        </a:rPr>
                        <a:t>tdcc</a:t>
                      </a:r>
                      <a:endPar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txBody>
                  <a:tcPr/>
                </a:tc>
                <a:tc>
                  <a:txBody>
                    <a:bodyPr/>
                    <a:lstStyle/>
                    <a:p>
                      <a:pPr algn="ctr"/>
                      <a:r>
                        <a:rPr lang="en-US" dirty="0" smtClean="0">
                          <a:latin typeface="Times New Roman" pitchFamily="18" charset="0"/>
                          <a:cs typeface="Times New Roman" pitchFamily="18" charset="0"/>
                        </a:rPr>
                        <a:t>335</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Ammonium </a:t>
                      </a:r>
                      <a:r>
                        <a:rPr lang="en-US" dirty="0" err="1" smtClean="0">
                          <a:latin typeface="Times New Roman" pitchFamily="18" charset="0"/>
                          <a:cs typeface="Times New Roman" pitchFamily="18" charset="0"/>
                        </a:rPr>
                        <a:t>Sulphate</a:t>
                      </a:r>
                      <a:endParaRPr lang="en-US" dirty="0">
                        <a:latin typeface="Times New Roman" pitchFamily="18" charset="0"/>
                        <a:cs typeface="Times New Roman" pitchFamily="18" charset="0"/>
                      </a:endParaRPr>
                    </a:p>
                  </a:txBody>
                  <a:tcPr/>
                </a:tc>
                <a:tc>
                  <a:txBody>
                    <a:bodyPr/>
                    <a:lstStyle/>
                    <a:p>
                      <a:pPr algn="ctr"/>
                      <a:r>
                        <a:rPr lang="en-US" smtClean="0">
                          <a:latin typeface="Times New Roman" pitchFamily="18" charset="0"/>
                          <a:cs typeface="Times New Roman" pitchFamily="18" charset="0"/>
                        </a:rPr>
                        <a:t>/tdcc</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1.22</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Crude Tar</a:t>
                      </a:r>
                      <a:endParaRPr lang="en-US" dirty="0">
                        <a:latin typeface="Times New Roman" pitchFamily="18" charset="0"/>
                        <a:cs typeface="Times New Roman" pitchFamily="18" charset="0"/>
                      </a:endParaRPr>
                    </a:p>
                  </a:txBody>
                  <a:tcPr/>
                </a:tc>
                <a:tc>
                  <a:txBody>
                    <a:bodyPr/>
                    <a:lstStyle/>
                    <a:p>
                      <a:pPr algn="ctr"/>
                      <a:r>
                        <a:rPr lang="en-US" smtClean="0">
                          <a:latin typeface="Times New Roman" pitchFamily="18" charset="0"/>
                          <a:cs typeface="Times New Roman" pitchFamily="18" charset="0"/>
                        </a:rPr>
                        <a:t>/tdcc</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3.10</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Crude </a:t>
                      </a:r>
                      <a:r>
                        <a:rPr lang="en-US" dirty="0" err="1" smtClean="0">
                          <a:latin typeface="Times New Roman" pitchFamily="18" charset="0"/>
                          <a:cs typeface="Times New Roman" pitchFamily="18" charset="0"/>
                        </a:rPr>
                        <a:t>Benzol</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tdcc</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0.50</a:t>
                      </a:r>
                      <a:endParaRPr lang="en-US" dirty="0">
                        <a:latin typeface="Times New Roman" pitchFamily="18" charset="0"/>
                        <a:cs typeface="Times New Roman" pitchFamily="18" charset="0"/>
                      </a:endParaRPr>
                    </a:p>
                  </a:txBody>
                  <a:tcPr/>
                </a:tc>
              </a:tr>
            </a:tbl>
          </a:graphicData>
        </a:graphic>
      </p:graphicFrame>
      <p:sp>
        <p:nvSpPr>
          <p:cNvPr id="6" name="Oval 5"/>
          <p:cNvSpPr/>
          <p:nvPr/>
        </p:nvSpPr>
        <p:spPr>
          <a:xfrm>
            <a:off x="6941473" y="2254104"/>
            <a:ext cx="1802478"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solidFill>
                  <a:schemeClr val="bg1"/>
                </a:solidFill>
              </a:rPr>
              <a:t>22,700/-</a:t>
            </a:r>
            <a:endParaRPr lang="en-US" sz="2000" b="1" dirty="0">
              <a:solidFill>
                <a:schemeClr val="bg1"/>
              </a:solidFill>
            </a:endParaRPr>
          </a:p>
        </p:txBody>
      </p:sp>
      <p:sp>
        <p:nvSpPr>
          <p:cNvPr id="7" name="Flowchart: Process 6"/>
          <p:cNvSpPr/>
          <p:nvPr/>
        </p:nvSpPr>
        <p:spPr>
          <a:xfrm>
            <a:off x="0" y="-9525"/>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Coke Ovens</a:t>
            </a:r>
            <a:endParaRPr lang="en-US" b="1" dirty="0">
              <a:latin typeface="Times New Roman" pitchFamily="18" charset="0"/>
              <a:cs typeface="Times New Roman" pitchFamily="18" charset="0"/>
            </a:endParaRPr>
          </a:p>
        </p:txBody>
      </p:sp>
      <p:graphicFrame>
        <p:nvGraphicFramePr>
          <p:cNvPr id="8" name="Table 7"/>
          <p:cNvGraphicFramePr>
            <a:graphicFrameLocks noGrp="1"/>
          </p:cNvGraphicFramePr>
          <p:nvPr>
            <p:extLst>
              <p:ext uri="{D42A27DB-BD31-4B8C-83A1-F6EECF244321}">
                <p14:modId xmlns:p14="http://schemas.microsoft.com/office/powerpoint/2010/main" xmlns="" val="4084532098"/>
              </p:ext>
            </p:extLst>
          </p:nvPr>
        </p:nvGraphicFramePr>
        <p:xfrm>
          <a:off x="4822889" y="4414179"/>
          <a:ext cx="4200526" cy="1505735"/>
        </p:xfrm>
        <a:graphic>
          <a:graphicData uri="http://schemas.openxmlformats.org/drawingml/2006/table">
            <a:tbl>
              <a:tblPr firstRow="1" bandRow="1">
                <a:tableStyleId>{93296810-A885-4BE3-A3E7-6D5BEEA58F35}</a:tableStyleId>
              </a:tblPr>
              <a:tblGrid>
                <a:gridCol w="1714501"/>
                <a:gridCol w="1070761"/>
                <a:gridCol w="1415264"/>
              </a:tblGrid>
              <a:tr h="499895">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54223">
                <a:tc>
                  <a:txBody>
                    <a:bodyPr/>
                    <a:lstStyle/>
                    <a:p>
                      <a:r>
                        <a:rPr lang="en-US" dirty="0" smtClean="0">
                          <a:latin typeface="Times New Roman" pitchFamily="18" charset="0"/>
                          <a:cs typeface="Times New Roman" pitchFamily="18" charset="0"/>
                        </a:rPr>
                        <a:t>Avg. </a:t>
                      </a:r>
                      <a:r>
                        <a:rPr lang="en-US" dirty="0" err="1" smtClean="0">
                          <a:latin typeface="Times New Roman" pitchFamily="18" charset="0"/>
                          <a:cs typeface="Times New Roman" pitchFamily="18" charset="0"/>
                        </a:rPr>
                        <a:t>Pushings</a:t>
                      </a:r>
                      <a:endParaRPr lang="en-US" dirty="0">
                        <a:latin typeface="Times New Roman" pitchFamily="18" charset="0"/>
                        <a:cs typeface="Times New Roman" pitchFamily="18" charset="0"/>
                      </a:endParaRPr>
                    </a:p>
                  </a:txBody>
                  <a:tcPr/>
                </a:tc>
                <a:tc>
                  <a:txBody>
                    <a:bodyPr/>
                    <a:lstStyle/>
                    <a:p>
                      <a:r>
                        <a:rPr lang="en-US" dirty="0" err="1" smtClean="0">
                          <a:latin typeface="Times New Roman" pitchFamily="18" charset="0"/>
                          <a:cs typeface="Times New Roman" pitchFamily="18" charset="0"/>
                        </a:rPr>
                        <a:t>Nos</a:t>
                      </a:r>
                      <a:r>
                        <a:rPr lang="en-US" dirty="0" smtClean="0">
                          <a:latin typeface="Times New Roman" pitchFamily="18" charset="0"/>
                          <a:cs typeface="Times New Roman" pitchFamily="18" charset="0"/>
                        </a:rPr>
                        <a:t>/day</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338.8</a:t>
                      </a:r>
                      <a:endParaRPr lang="en-US" dirty="0">
                        <a:latin typeface="Times New Roman" pitchFamily="18" charset="0"/>
                        <a:cs typeface="Times New Roman" pitchFamily="18" charset="0"/>
                      </a:endParaRPr>
                    </a:p>
                  </a:txBody>
                  <a:tcPr/>
                </a:tc>
              </a:tr>
              <a:tr h="354223">
                <a:tc>
                  <a:txBody>
                    <a:bodyPr/>
                    <a:lstStyle/>
                    <a:p>
                      <a:r>
                        <a:rPr lang="en-US" dirty="0" smtClean="0">
                          <a:latin typeface="Times New Roman" pitchFamily="18" charset="0"/>
                          <a:cs typeface="Times New Roman" pitchFamily="18" charset="0"/>
                        </a:rPr>
                        <a:t>Coal Blend</a:t>
                      </a:r>
                    </a:p>
                    <a:p>
                      <a:r>
                        <a:rPr lang="en-US" dirty="0" smtClean="0">
                          <a:latin typeface="Times New Roman" pitchFamily="18" charset="0"/>
                          <a:cs typeface="Times New Roman" pitchFamily="18" charset="0"/>
                        </a:rPr>
                        <a:t>(ICC:MCC)</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90:10</a:t>
                      </a:r>
                      <a:endParaRPr lang="en-US"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xmlns="" val="944947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xmlns="" val="3765664963"/>
              </p:ext>
            </p:extLst>
          </p:nvPr>
        </p:nvGraphicFramePr>
        <p:xfrm>
          <a:off x="233264" y="1254035"/>
          <a:ext cx="8753982" cy="5603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Arrow 9"/>
          <p:cNvSpPr/>
          <p:nvPr/>
        </p:nvSpPr>
        <p:spPr>
          <a:xfrm>
            <a:off x="0" y="-1"/>
            <a:ext cx="3722914" cy="108421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rgbClr val="C00000"/>
                </a:solidFill>
                <a:latin typeface="Times New Roman" pitchFamily="18" charset="0"/>
                <a:cs typeface="Times New Roman" pitchFamily="18" charset="0"/>
              </a:rPr>
              <a:t>Flow of the presentation</a:t>
            </a:r>
          </a:p>
        </p:txBody>
      </p:sp>
      <p:pic>
        <p:nvPicPr>
          <p:cNvPr id="1027" name="Picture 3" descr="C:\Users\User\Desktop\Presentation to ICWAI\Downloads\Early_humans_smelting_iron-SPL.jpg"/>
          <p:cNvPicPr>
            <a:picLocks noChangeAspect="1" noChangeArrowheads="1"/>
          </p:cNvPicPr>
          <p:nvPr/>
        </p:nvPicPr>
        <p:blipFill>
          <a:blip r:embed="rId7" cstate="print"/>
          <a:srcRect/>
          <a:stretch>
            <a:fillRect/>
          </a:stretch>
        </p:blipFill>
        <p:spPr bwMode="auto">
          <a:xfrm>
            <a:off x="262345" y="888273"/>
            <a:ext cx="2257726" cy="2731951"/>
          </a:xfrm>
          <a:prstGeom prst="rect">
            <a:avLst/>
          </a:prstGeom>
          <a:noFill/>
        </p:spPr>
      </p:pic>
      <p:pic>
        <p:nvPicPr>
          <p:cNvPr id="12" name="Picture 3" descr="process copy"/>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876296" y="4536077"/>
            <a:ext cx="3095897" cy="23219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762751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vsp all event photos\AS photos\Other photos\sinter mechine.tif"/>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08" t="16773" r="208" b="1281"/>
          <a:stretch/>
        </p:blipFill>
        <p:spPr bwMode="auto">
          <a:xfrm>
            <a:off x="0" y="0"/>
            <a:ext cx="9144000" cy="5058108"/>
          </a:xfrm>
          <a:prstGeom prst="rect">
            <a:avLst/>
          </a:prstGeom>
          <a:noFill/>
          <a:extLst>
            <a:ext uri="{909E8E84-426E-40DD-AFC4-6F175D3DCCD1}">
              <a14:hiddenFill xmlns:a14="http://schemas.microsoft.com/office/drawing/2010/main" xmlns="">
                <a:solidFill>
                  <a:srgbClr val="FFFFFF"/>
                </a:solidFill>
              </a14:hiddenFill>
            </a:ext>
          </a:extLst>
        </p:spPr>
      </p:pic>
      <p:pic>
        <p:nvPicPr>
          <p:cNvPr id="267" name="Picture 4" descr="Image result for cost of production"/>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185220" y="5392737"/>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268" name="Table 267"/>
          <p:cNvGraphicFramePr>
            <a:graphicFrameLocks noGrp="1"/>
          </p:cNvGraphicFramePr>
          <p:nvPr>
            <p:extLst>
              <p:ext uri="{D42A27DB-BD31-4B8C-83A1-F6EECF244321}">
                <p14:modId xmlns:p14="http://schemas.microsoft.com/office/powerpoint/2010/main" xmlns="" val="540696637"/>
              </p:ext>
            </p:extLst>
          </p:nvPr>
        </p:nvGraphicFramePr>
        <p:xfrm>
          <a:off x="47625" y="5594350"/>
          <a:ext cx="4905376" cy="944880"/>
        </p:xfrm>
        <a:graphic>
          <a:graphicData uri="http://schemas.openxmlformats.org/drawingml/2006/table">
            <a:tbl>
              <a:tblPr firstRow="1" bandRow="1">
                <a:tableStyleId>{93296810-A885-4BE3-A3E7-6D5BEEA58F35}</a:tableStyleId>
              </a:tblPr>
              <a:tblGrid>
                <a:gridCol w="2457451"/>
                <a:gridCol w="1190625"/>
                <a:gridCol w="1257300"/>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p>
                      <a:pPr algn="ctr"/>
                      <a:endParaRPr lang="en-US" sz="1400"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Sinter M/c Productivity</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t/</a:t>
                      </a:r>
                      <a:r>
                        <a:rPr lang="en-US" dirty="0" err="1" smtClean="0">
                          <a:latin typeface="Times New Roman" pitchFamily="18" charset="0"/>
                          <a:cs typeface="Times New Roman" pitchFamily="18" charset="0"/>
                        </a:rPr>
                        <a:t>hr</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sq.m</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1.09</a:t>
                      </a:r>
                      <a:endParaRPr lang="en-US" dirty="0">
                        <a:latin typeface="Times New Roman" pitchFamily="18" charset="0"/>
                        <a:cs typeface="Times New Roman" pitchFamily="18" charset="0"/>
                      </a:endParaRPr>
                    </a:p>
                  </a:txBody>
                  <a:tcPr/>
                </a:tc>
              </a:tr>
            </a:tbl>
          </a:graphicData>
        </a:graphic>
      </p:graphicFrame>
      <p:sp>
        <p:nvSpPr>
          <p:cNvPr id="269" name="Oval 268"/>
          <p:cNvSpPr/>
          <p:nvPr/>
        </p:nvSpPr>
        <p:spPr>
          <a:xfrm>
            <a:off x="7505700" y="5435599"/>
            <a:ext cx="16383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t>6,900/-</a:t>
            </a:r>
            <a:endParaRPr lang="en-US" sz="2000" b="1" dirty="0"/>
          </a:p>
        </p:txBody>
      </p:sp>
      <p:sp>
        <p:nvSpPr>
          <p:cNvPr id="270" name="Flowchart: Process 269"/>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Sinter Plant</a:t>
            </a:r>
            <a:endParaRPr lang="en-US" b="1" dirty="0">
              <a:latin typeface="Times New Roman" pitchFamily="18" charset="0"/>
              <a:cs typeface="Times New Roman" pitchFamily="18" charset="0"/>
            </a:endParaRPr>
          </a:p>
        </p:txBody>
      </p:sp>
      <p:sp>
        <p:nvSpPr>
          <p:cNvPr id="2" name="Rectangle 1"/>
          <p:cNvSpPr/>
          <p:nvPr/>
        </p:nvSpPr>
        <p:spPr>
          <a:xfrm>
            <a:off x="-1" y="2783541"/>
            <a:ext cx="3267635" cy="2217417"/>
          </a:xfrm>
          <a:prstGeom prst="rect">
            <a:avLst/>
          </a:prstGeom>
          <a:solidFill>
            <a:schemeClr val="accent5">
              <a:alpha val="32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u="sng" dirty="0" smtClean="0">
                <a:solidFill>
                  <a:schemeClr val="bg1"/>
                </a:solidFill>
                <a:latin typeface="Times New Roman" pitchFamily="18" charset="0"/>
                <a:cs typeface="Times New Roman" pitchFamily="18" charset="0"/>
              </a:rPr>
              <a:t>Input</a:t>
            </a:r>
          </a:p>
          <a:p>
            <a:pPr algn="ctr"/>
            <a:r>
              <a:rPr lang="en-US" sz="1600" dirty="0" smtClean="0">
                <a:latin typeface="Times New Roman" pitchFamily="18" charset="0"/>
                <a:cs typeface="Times New Roman" pitchFamily="18" charset="0"/>
              </a:rPr>
              <a:t>Iron Ore Fines</a:t>
            </a:r>
          </a:p>
          <a:p>
            <a:pPr algn="ctr"/>
            <a:r>
              <a:rPr lang="en-US" sz="1600" dirty="0" smtClean="0">
                <a:latin typeface="Times New Roman" pitchFamily="18" charset="0"/>
                <a:cs typeface="Times New Roman" pitchFamily="18" charset="0"/>
              </a:rPr>
              <a:t>BF Dolomite &amp; Limestone</a:t>
            </a:r>
          </a:p>
          <a:p>
            <a:pPr algn="ctr"/>
            <a:r>
              <a:rPr lang="en-US" sz="1600" dirty="0" smtClean="0">
                <a:latin typeface="Times New Roman" pitchFamily="18" charset="0"/>
                <a:cs typeface="Times New Roman" pitchFamily="18" charset="0"/>
              </a:rPr>
              <a:t>Sand/</a:t>
            </a:r>
            <a:r>
              <a:rPr lang="en-US" sz="1600" dirty="0" err="1" smtClean="0">
                <a:latin typeface="Times New Roman" pitchFamily="18" charset="0"/>
                <a:cs typeface="Times New Roman" pitchFamily="18" charset="0"/>
              </a:rPr>
              <a:t>Qtz</a:t>
            </a:r>
            <a:r>
              <a:rPr lang="en-US" sz="1600" dirty="0" smtClean="0">
                <a:latin typeface="Times New Roman" pitchFamily="18" charset="0"/>
                <a:cs typeface="Times New Roman" pitchFamily="18" charset="0"/>
              </a:rPr>
              <a:t> Fines</a:t>
            </a:r>
          </a:p>
          <a:p>
            <a:pPr algn="ctr"/>
            <a:r>
              <a:rPr lang="en-US" sz="1600" dirty="0" smtClean="0">
                <a:latin typeface="Times New Roman" pitchFamily="18" charset="0"/>
                <a:cs typeface="Times New Roman" pitchFamily="18" charset="0"/>
              </a:rPr>
              <a:t>Coke Breeze</a:t>
            </a:r>
          </a:p>
          <a:p>
            <a:pPr algn="ctr"/>
            <a:r>
              <a:rPr lang="en-US" sz="1600" dirty="0" err="1" smtClean="0">
                <a:latin typeface="Times New Roman" pitchFamily="18" charset="0"/>
                <a:cs typeface="Times New Roman" pitchFamily="18" charset="0"/>
              </a:rPr>
              <a:t>Mn</a:t>
            </a:r>
            <a:r>
              <a:rPr lang="en-US" sz="1600" dirty="0" smtClean="0">
                <a:latin typeface="Times New Roman" pitchFamily="18" charset="0"/>
                <a:cs typeface="Times New Roman" pitchFamily="18" charset="0"/>
              </a:rPr>
              <a:t> Ore Fines</a:t>
            </a:r>
          </a:p>
          <a:p>
            <a:pPr algn="ctr"/>
            <a:r>
              <a:rPr lang="en-US" sz="1600" dirty="0" smtClean="0">
                <a:latin typeface="Times New Roman" pitchFamily="18" charset="0"/>
                <a:cs typeface="Times New Roman" pitchFamily="18" charset="0"/>
              </a:rPr>
              <a:t>Calcined Flux screenings</a:t>
            </a:r>
          </a:p>
          <a:p>
            <a:pPr algn="ctr"/>
            <a:r>
              <a:rPr lang="en-US" sz="1600" dirty="0" smtClean="0">
                <a:latin typeface="Times New Roman" pitchFamily="18" charset="0"/>
                <a:cs typeface="Times New Roman" pitchFamily="18" charset="0"/>
              </a:rPr>
              <a:t>LD Slag</a:t>
            </a:r>
          </a:p>
          <a:p>
            <a:pPr algn="ctr"/>
            <a:r>
              <a:rPr lang="en-US" sz="1600" dirty="0" smtClean="0">
                <a:latin typeface="Times New Roman" pitchFamily="18" charset="0"/>
                <a:cs typeface="Times New Roman" pitchFamily="18" charset="0"/>
              </a:rPr>
              <a:t>Metallurgical Waste</a:t>
            </a:r>
            <a:endParaRPr lang="en-US" sz="1600" dirty="0">
              <a:latin typeface="Times New Roman" pitchFamily="18" charset="0"/>
              <a:cs typeface="Times New Roman" pitchFamily="18" charset="0"/>
            </a:endParaRPr>
          </a:p>
        </p:txBody>
      </p:sp>
      <p:sp>
        <p:nvSpPr>
          <p:cNvPr id="3" name="Right Arrow 2"/>
          <p:cNvSpPr/>
          <p:nvPr/>
        </p:nvSpPr>
        <p:spPr>
          <a:xfrm>
            <a:off x="3281082" y="3935746"/>
            <a:ext cx="2729753" cy="62865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74" name="Rectangle 273"/>
          <p:cNvSpPr/>
          <p:nvPr/>
        </p:nvSpPr>
        <p:spPr>
          <a:xfrm>
            <a:off x="5997388" y="2770094"/>
            <a:ext cx="3146612" cy="2274567"/>
          </a:xfrm>
          <a:prstGeom prst="rect">
            <a:avLst/>
          </a:prstGeom>
          <a:solidFill>
            <a:schemeClr val="bg1">
              <a:lumMod val="65000"/>
              <a:alpha val="68000"/>
            </a:schemeClr>
          </a:solidFill>
        </p:spPr>
        <p:style>
          <a:lnRef idx="3">
            <a:schemeClr val="lt1"/>
          </a:lnRef>
          <a:fillRef idx="1">
            <a:schemeClr val="accent4"/>
          </a:fillRef>
          <a:effectRef idx="1">
            <a:schemeClr val="accent4"/>
          </a:effectRef>
          <a:fontRef idx="minor">
            <a:schemeClr val="lt1"/>
          </a:fontRef>
        </p:style>
        <p:txBody>
          <a:bodyPr rtlCol="0" anchor="t"/>
          <a:lstStyle/>
          <a:p>
            <a:pPr algn="ctr"/>
            <a:r>
              <a:rPr lang="en-US" b="1" u="sng" dirty="0" smtClean="0">
                <a:solidFill>
                  <a:schemeClr val="tx1"/>
                </a:solidFill>
                <a:latin typeface="Times New Roman" pitchFamily="18" charset="0"/>
                <a:cs typeface="Times New Roman" pitchFamily="18" charset="0"/>
              </a:rPr>
              <a:t>Output</a:t>
            </a:r>
            <a:endParaRPr lang="en-US" b="1" u="sng" dirty="0">
              <a:solidFill>
                <a:schemeClr val="tx1"/>
              </a:solidFill>
              <a:latin typeface="Times New Roman" pitchFamily="18" charset="0"/>
              <a:cs typeface="Times New Roman" pitchFamily="18" charset="0"/>
            </a:endParaRPr>
          </a:p>
          <a:p>
            <a:pPr algn="ctr"/>
            <a:endParaRPr lang="en-US" dirty="0" smtClean="0">
              <a:latin typeface="Times New Roman" pitchFamily="18" charset="0"/>
              <a:cs typeface="Times New Roman" pitchFamily="18" charset="0"/>
            </a:endParaRPr>
          </a:p>
          <a:p>
            <a:pPr algn="ctr"/>
            <a:r>
              <a:rPr lang="en-US" sz="2400" dirty="0" smtClean="0">
                <a:solidFill>
                  <a:schemeClr val="tx1"/>
                </a:solidFill>
                <a:latin typeface="Times New Roman" pitchFamily="18" charset="0"/>
                <a:cs typeface="Times New Roman" pitchFamily="18" charset="0"/>
              </a:rPr>
              <a:t>Sinter</a:t>
            </a:r>
            <a:endParaRPr lang="en-US" sz="2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4606361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6239434" y="13447"/>
            <a:ext cx="2904565" cy="954741"/>
          </a:xfrm>
          <a:prstGeom prst="leftArrow">
            <a:avLst/>
          </a:prstGeom>
          <a:solidFill>
            <a:schemeClr val="accent3">
              <a:lumMod val="40000"/>
              <a:lumOff val="60000"/>
            </a:schemeClr>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100" b="1" dirty="0" smtClean="0">
                <a:solidFill>
                  <a:schemeClr val="accent3">
                    <a:lumMod val="50000"/>
                  </a:schemeClr>
                </a:solidFill>
                <a:latin typeface="Times New Roman" panose="02020603050405020304" pitchFamily="18" charset="0"/>
                <a:cs typeface="Times New Roman" panose="02020603050405020304" pitchFamily="18" charset="0"/>
              </a:rPr>
              <a:t>Overview of VSP</a:t>
            </a:r>
            <a:endParaRPr lang="en-IN" sz="2100" b="1" dirty="0">
              <a:solidFill>
                <a:schemeClr val="accent3">
                  <a:lumMod val="50000"/>
                </a:schemeClr>
              </a:solidFill>
              <a:latin typeface="Times New Roman" panose="02020603050405020304" pitchFamily="18" charset="0"/>
              <a:cs typeface="Times New Roman" panose="02020603050405020304" pitchFamily="18" charset="0"/>
            </a:endParaRPr>
          </a:p>
        </p:txBody>
      </p:sp>
      <p:pic>
        <p:nvPicPr>
          <p:cNvPr id="2050" name="Picture 2" descr="E:\Annual Statistics\Flow Chart 6.3 copy.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1147763"/>
            <a:ext cx="9143998" cy="503541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Picture1"/>
          <p:cNvPicPr>
            <a:picLocks noChangeAspect="1" noChangeArrowheads="1"/>
          </p:cNvPicPr>
          <p:nvPr/>
        </p:nvPicPr>
        <p:blipFill rotWithShape="1">
          <a:blip r:embed="rId3" cstate="print"/>
          <a:srcRect l="2626" t="4613" r="3614"/>
          <a:stretch/>
        </p:blipFill>
        <p:spPr bwMode="auto">
          <a:xfrm>
            <a:off x="7911921" y="6283511"/>
            <a:ext cx="1232078" cy="545825"/>
          </a:xfrm>
          <a:prstGeom prst="roundRect">
            <a:avLst>
              <a:gd name="adj" fmla="val 49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3869433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Forward or Next 8">
            <a:hlinkClick r:id="rId2" action="ppaction://program" highlightClick="1"/>
          </p:cNvPr>
          <p:cNvSpPr/>
          <p:nvPr/>
        </p:nvSpPr>
        <p:spPr>
          <a:xfrm>
            <a:off x="7974105" y="630667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4572000"/>
          </a:xfrm>
          <a:prstGeom prst="rect">
            <a:avLst/>
          </a:prstGeom>
        </p:spPr>
      </p:pic>
      <p:sp>
        <p:nvSpPr>
          <p:cNvPr id="6" name="Action Button: Forward or Next 5">
            <a:hlinkClick r:id="rId4" action="ppaction://program" highlightClick="1"/>
          </p:cNvPr>
          <p:cNvSpPr/>
          <p:nvPr/>
        </p:nvSpPr>
        <p:spPr>
          <a:xfrm>
            <a:off x="7048500" y="6306670"/>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aphicFrame>
        <p:nvGraphicFramePr>
          <p:cNvPr id="7" name="Table 6"/>
          <p:cNvGraphicFramePr>
            <a:graphicFrameLocks noGrp="1"/>
          </p:cNvGraphicFramePr>
          <p:nvPr>
            <p:extLst>
              <p:ext uri="{D42A27DB-BD31-4B8C-83A1-F6EECF244321}">
                <p14:modId xmlns:p14="http://schemas.microsoft.com/office/powerpoint/2010/main" xmlns="" val="3589863511"/>
              </p:ext>
            </p:extLst>
          </p:nvPr>
        </p:nvGraphicFramePr>
        <p:xfrm>
          <a:off x="0" y="4582085"/>
          <a:ext cx="5048250" cy="1742448"/>
        </p:xfrm>
        <a:graphic>
          <a:graphicData uri="http://schemas.openxmlformats.org/drawingml/2006/table">
            <a:tbl>
              <a:tblPr firstRow="1" bandRow="1">
                <a:tableStyleId>{93296810-A885-4BE3-A3E7-6D5BEEA58F35}</a:tableStyleId>
              </a:tblPr>
              <a:tblGrid>
                <a:gridCol w="2274794"/>
                <a:gridCol w="1506632"/>
                <a:gridCol w="1266824"/>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sz="1600" dirty="0" smtClean="0">
                          <a:latin typeface="Times New Roman" pitchFamily="18" charset="0"/>
                          <a:cs typeface="Times New Roman" pitchFamily="18" charset="0"/>
                        </a:rPr>
                        <a:t>Converter Productivity</a:t>
                      </a:r>
                      <a:endParaRPr lang="en-US" sz="1600" dirty="0">
                        <a:latin typeface="Times New Roman" pitchFamily="18" charset="0"/>
                        <a:cs typeface="Times New Roman" pitchFamily="18" charset="0"/>
                      </a:endParaRPr>
                    </a:p>
                  </a:txBody>
                  <a:tcPr/>
                </a:tc>
                <a:tc>
                  <a:txBody>
                    <a:bodyPr/>
                    <a:lstStyle/>
                    <a:p>
                      <a:pPr algn="ctr"/>
                      <a:r>
                        <a:rPr lang="en-US" sz="1400" b="0" dirty="0" smtClean="0">
                          <a:latin typeface="Times New Roman" pitchFamily="18" charset="0"/>
                          <a:cs typeface="Times New Roman" pitchFamily="18" charset="0"/>
                        </a:rPr>
                        <a:t>Heats/</a:t>
                      </a:r>
                      <a:r>
                        <a:rPr lang="en-US" sz="1400" b="0" dirty="0" err="1" smtClean="0">
                          <a:latin typeface="Times New Roman" pitchFamily="18" charset="0"/>
                          <a:cs typeface="Times New Roman" pitchFamily="18" charset="0"/>
                        </a:rPr>
                        <a:t>avl</a:t>
                      </a:r>
                      <a:r>
                        <a:rPr lang="en-US" sz="1400" b="0" dirty="0" smtClean="0">
                          <a:latin typeface="Times New Roman" pitchFamily="18" charset="0"/>
                          <a:cs typeface="Times New Roman" pitchFamily="18" charset="0"/>
                        </a:rPr>
                        <a:t>. Conv./year</a:t>
                      </a:r>
                      <a:endParaRPr lang="en-US" sz="14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9000</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Tap to tap time</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min</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60</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CC Blooms yield</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95</a:t>
                      </a:r>
                      <a:endParaRPr lang="en-US" dirty="0">
                        <a:latin typeface="Times New Roman" pitchFamily="18" charset="0"/>
                        <a:cs typeface="Times New Roman" pitchFamily="18" charset="0"/>
                      </a:endParaRPr>
                    </a:p>
                  </a:txBody>
                  <a:tcPr/>
                </a:tc>
              </a:tr>
            </a:tbl>
          </a:graphicData>
        </a:graphic>
      </p:graphicFrame>
      <p:sp>
        <p:nvSpPr>
          <p:cNvPr id="10" name="Flowchart: Process 9"/>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Steel Melt Shop</a:t>
            </a:r>
            <a:endParaRPr lang="en-US" b="1" dirty="0">
              <a:latin typeface="Times New Roman" pitchFamily="18" charset="0"/>
              <a:cs typeface="Times New Roman" pitchFamily="18" charset="0"/>
            </a:endParaRPr>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xmlns="" val="0"/>
              </a:ext>
            </a:extLst>
          </a:blip>
          <a:srcRect r="8438"/>
          <a:stretch/>
        </p:blipFill>
        <p:spPr>
          <a:xfrm>
            <a:off x="5069541" y="-1"/>
            <a:ext cx="4114800" cy="4545107"/>
          </a:xfrm>
          <a:prstGeom prst="rect">
            <a:avLst/>
          </a:prstGeom>
        </p:spPr>
      </p:pic>
      <p:pic>
        <p:nvPicPr>
          <p:cNvPr id="5" name="Picture 4" descr="Image result for cost of production"/>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095315" y="4654924"/>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p:cNvSpPr/>
          <p:nvPr/>
        </p:nvSpPr>
        <p:spPr>
          <a:xfrm>
            <a:off x="7353300" y="5105679"/>
            <a:ext cx="17907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t>34,000/-</a:t>
            </a:r>
            <a:endParaRPr lang="en-US" sz="2000" b="1" dirty="0"/>
          </a:p>
        </p:txBody>
      </p:sp>
    </p:spTree>
    <p:extLst>
      <p:ext uri="{BB962C8B-B14F-4D97-AF65-F5344CB8AC3E}">
        <p14:creationId xmlns:p14="http://schemas.microsoft.com/office/powerpoint/2010/main" xmlns="" val="25660954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968563" y="0"/>
            <a:ext cx="5204011" cy="3619500"/>
          </a:xfrm>
          <a:prstGeom prst="rect">
            <a:avLst/>
          </a:prstGeom>
        </p:spPr>
      </p:pic>
      <p:sp>
        <p:nvSpPr>
          <p:cNvPr id="9" name="Action Button: Forward or Next 8">
            <a:hlinkClick r:id="rId3" action="ppaction://program" highlightClick="1"/>
          </p:cNvPr>
          <p:cNvSpPr/>
          <p:nvPr/>
        </p:nvSpPr>
        <p:spPr>
          <a:xfrm>
            <a:off x="7974105" y="630667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5491053" cy="3657600"/>
          </a:xfrm>
          <a:prstGeom prst="rect">
            <a:avLst/>
          </a:prstGeom>
        </p:spPr>
      </p:pic>
      <p:pic>
        <p:nvPicPr>
          <p:cNvPr id="5" name="Picture 4" descr="Image result for cost of production"/>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744113" y="3690937"/>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6" name="Table 5"/>
          <p:cNvGraphicFramePr>
            <a:graphicFrameLocks noGrp="1"/>
          </p:cNvGraphicFramePr>
          <p:nvPr>
            <p:extLst>
              <p:ext uri="{D42A27DB-BD31-4B8C-83A1-F6EECF244321}">
                <p14:modId xmlns:p14="http://schemas.microsoft.com/office/powerpoint/2010/main" xmlns="" val="3413579392"/>
              </p:ext>
            </p:extLst>
          </p:nvPr>
        </p:nvGraphicFramePr>
        <p:xfrm>
          <a:off x="87130" y="3749997"/>
          <a:ext cx="4962526" cy="2504448"/>
        </p:xfrm>
        <a:graphic>
          <a:graphicData uri="http://schemas.openxmlformats.org/drawingml/2006/table">
            <a:tbl>
              <a:tblPr firstRow="1" bandRow="1">
                <a:tableStyleId>{93296810-A885-4BE3-A3E7-6D5BEEA58F35}</a:tableStyleId>
              </a:tblPr>
              <a:tblGrid>
                <a:gridCol w="2333625"/>
                <a:gridCol w="1371600"/>
                <a:gridCol w="1257301"/>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dirty="0" smtClean="0">
                          <a:latin typeface="Times New Roman" pitchFamily="18" charset="0"/>
                          <a:cs typeface="Times New Roman" pitchFamily="18" charset="0"/>
                        </a:rPr>
                        <a:t>Yield of Billets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97.36</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(Billet Mill)</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329</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Yield of Bar products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97.71</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(Bar Mill)</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152</a:t>
                      </a:r>
                      <a:endParaRPr lang="en-US" dirty="0">
                        <a:latin typeface="Times New Roman" pitchFamily="18" charset="0"/>
                        <a:cs typeface="Times New Roman" pitchFamily="18" charset="0"/>
                      </a:endParaRPr>
                    </a:p>
                  </a:txBody>
                  <a:tcPr/>
                </a:tc>
              </a:tr>
            </a:tbl>
          </a:graphicData>
        </a:graphic>
      </p:graphicFrame>
      <p:sp>
        <p:nvSpPr>
          <p:cNvPr id="7" name="Oval 6"/>
          <p:cNvSpPr/>
          <p:nvPr/>
        </p:nvSpPr>
        <p:spPr>
          <a:xfrm>
            <a:off x="5068980" y="4729162"/>
            <a:ext cx="17907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Billets</a:t>
            </a:r>
            <a:endParaRPr lang="en-US" sz="2000" b="1" dirty="0">
              <a:latin typeface="Times New Roman" pitchFamily="18" charset="0"/>
              <a:cs typeface="Times New Roman" pitchFamily="18" charset="0"/>
            </a:endParaRPr>
          </a:p>
          <a:p>
            <a:pPr algn="ctr"/>
            <a:r>
              <a:rPr lang="en-US" sz="2000" b="1" dirty="0" smtClean="0">
                <a:latin typeface="Rupee Foradian" pitchFamily="34" charset="0"/>
              </a:rPr>
              <a:t>`</a:t>
            </a:r>
            <a:r>
              <a:rPr lang="en-US" sz="2000" b="1" dirty="0" smtClean="0"/>
              <a:t>37,000/-</a:t>
            </a:r>
            <a:endParaRPr lang="en-US" sz="2000" b="1" dirty="0"/>
          </a:p>
        </p:txBody>
      </p:sp>
      <p:sp>
        <p:nvSpPr>
          <p:cNvPr id="8" name="Flowchart: Process 7"/>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LMMM</a:t>
            </a:r>
            <a:endParaRPr lang="en-US" b="1" dirty="0">
              <a:latin typeface="Times New Roman" pitchFamily="18" charset="0"/>
              <a:cs typeface="Times New Roman" pitchFamily="18" charset="0"/>
            </a:endParaRPr>
          </a:p>
        </p:txBody>
      </p:sp>
      <p:sp>
        <p:nvSpPr>
          <p:cNvPr id="10" name="Oval 9"/>
          <p:cNvSpPr/>
          <p:nvPr/>
        </p:nvSpPr>
        <p:spPr>
          <a:xfrm>
            <a:off x="7192484" y="4752974"/>
            <a:ext cx="17907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Times New Roman" pitchFamily="18" charset="0"/>
                <a:cs typeface="Times New Roman" pitchFamily="18" charset="0"/>
              </a:rPr>
              <a:t>Bars</a:t>
            </a:r>
            <a:endParaRPr lang="en-US" sz="2000" b="1" dirty="0">
              <a:latin typeface="Times New Roman" pitchFamily="18" charset="0"/>
              <a:cs typeface="Times New Roman" pitchFamily="18" charset="0"/>
            </a:endParaRPr>
          </a:p>
          <a:p>
            <a:pPr algn="ctr"/>
            <a:r>
              <a:rPr lang="en-US" sz="2000" b="1" dirty="0" smtClean="0">
                <a:latin typeface="Rupee Foradian" pitchFamily="34" charset="0"/>
              </a:rPr>
              <a:t>`</a:t>
            </a:r>
            <a:r>
              <a:rPr lang="en-US" sz="2000" b="1" dirty="0" smtClean="0"/>
              <a:t>39,000/-</a:t>
            </a:r>
            <a:endParaRPr lang="en-US" sz="2000" b="1" dirty="0"/>
          </a:p>
        </p:txBody>
      </p:sp>
    </p:spTree>
    <p:extLst>
      <p:ext uri="{BB962C8B-B14F-4D97-AF65-F5344CB8AC3E}">
        <p14:creationId xmlns:p14="http://schemas.microsoft.com/office/powerpoint/2010/main" xmlns="" val="361489974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Forward or Next 8">
            <a:hlinkClick r:id="rId2" action="ppaction://program" highlightClick="1"/>
          </p:cNvPr>
          <p:cNvSpPr/>
          <p:nvPr/>
        </p:nvSpPr>
        <p:spPr>
          <a:xfrm>
            <a:off x="7974105" y="6306671"/>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562475" y="7397"/>
            <a:ext cx="4563584" cy="362331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
            <a:ext cx="5408706" cy="3630706"/>
          </a:xfrm>
          <a:prstGeom prst="rect">
            <a:avLst/>
          </a:prstGeom>
        </p:spPr>
      </p:pic>
      <p:pic>
        <p:nvPicPr>
          <p:cNvPr id="6" name="Picture 5" descr="Image result for cost of production"/>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152442" y="3865749"/>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7" name="Table 6"/>
          <p:cNvGraphicFramePr>
            <a:graphicFrameLocks noGrp="1"/>
          </p:cNvGraphicFramePr>
          <p:nvPr>
            <p:extLst>
              <p:ext uri="{D42A27DB-BD31-4B8C-83A1-F6EECF244321}">
                <p14:modId xmlns:p14="http://schemas.microsoft.com/office/powerpoint/2010/main" xmlns="" val="1877143984"/>
              </p:ext>
            </p:extLst>
          </p:nvPr>
        </p:nvGraphicFramePr>
        <p:xfrm>
          <a:off x="57150" y="3807311"/>
          <a:ext cx="4962526" cy="2504448"/>
        </p:xfrm>
        <a:graphic>
          <a:graphicData uri="http://schemas.openxmlformats.org/drawingml/2006/table">
            <a:tbl>
              <a:tblPr firstRow="1" bandRow="1">
                <a:tableStyleId>{93296810-A885-4BE3-A3E7-6D5BEEA58F35}</a:tableStyleId>
              </a:tblPr>
              <a:tblGrid>
                <a:gridCol w="2628900"/>
                <a:gridCol w="1076325"/>
                <a:gridCol w="1257301"/>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dirty="0" smtClean="0">
                          <a:latin typeface="Times New Roman" pitchFamily="18" charset="0"/>
                          <a:cs typeface="Times New Roman" pitchFamily="18" charset="0"/>
                        </a:rPr>
                        <a:t>Yield of Wire Rods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97.29</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(WRM)</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167</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Yield of WRM-2 products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97.07</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(WRM-2)</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116</a:t>
                      </a:r>
                      <a:endParaRPr lang="en-US" dirty="0">
                        <a:latin typeface="Times New Roman" pitchFamily="18" charset="0"/>
                        <a:cs typeface="Times New Roman" pitchFamily="18" charset="0"/>
                      </a:endParaRPr>
                    </a:p>
                  </a:txBody>
                  <a:tcPr/>
                </a:tc>
              </a:tr>
            </a:tbl>
          </a:graphicData>
        </a:graphic>
      </p:graphicFrame>
      <p:sp>
        <p:nvSpPr>
          <p:cNvPr id="8" name="Flowchart: Process 7"/>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WRM</a:t>
            </a:r>
            <a:endParaRPr lang="en-US" b="1" dirty="0">
              <a:latin typeface="Times New Roman" pitchFamily="18" charset="0"/>
              <a:cs typeface="Times New Roman" pitchFamily="18" charset="0"/>
            </a:endParaRPr>
          </a:p>
        </p:txBody>
      </p:sp>
      <p:sp>
        <p:nvSpPr>
          <p:cNvPr id="10" name="Oval 9"/>
          <p:cNvSpPr/>
          <p:nvPr/>
        </p:nvSpPr>
        <p:spPr>
          <a:xfrm>
            <a:off x="7353300" y="4403350"/>
            <a:ext cx="17907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t>40,000/-</a:t>
            </a:r>
            <a:endParaRPr lang="en-US" sz="2000" b="1" dirty="0"/>
          </a:p>
        </p:txBody>
      </p:sp>
    </p:spTree>
    <p:extLst>
      <p:ext uri="{BB962C8B-B14F-4D97-AF65-F5344CB8AC3E}">
        <p14:creationId xmlns:p14="http://schemas.microsoft.com/office/powerpoint/2010/main" xmlns="" val="1390191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ction Button: Forward or Next 8">
            <a:hlinkClick r:id="rId2" action="ppaction://program" highlightClick="1"/>
          </p:cNvPr>
          <p:cNvSpPr/>
          <p:nvPr/>
        </p:nvSpPr>
        <p:spPr>
          <a:xfrm>
            <a:off x="8216151" y="6427694"/>
            <a:ext cx="914400" cy="4168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34116" cy="4289612"/>
          </a:xfrm>
          <a:prstGeom prst="rect">
            <a:avLst/>
          </a:prstGeom>
        </p:spPr>
      </p:pic>
      <p:pic>
        <p:nvPicPr>
          <p:cNvPr id="4" name="Picture 3" descr="Image result for cost of production"/>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39000"/>
                    </a14:imgEffect>
                  </a14:imgLayer>
                </a14:imgProps>
              </a:ext>
              <a:ext uri="{28A0092B-C50C-407E-A947-70E740481C1C}">
                <a14:useLocalDpi xmlns:a14="http://schemas.microsoft.com/office/drawing/2010/main" xmlns="" val="0"/>
              </a:ext>
            </a:extLst>
          </a:blip>
          <a:srcRect t="20849" b="15446"/>
          <a:stretch/>
        </p:blipFill>
        <p:spPr bwMode="auto">
          <a:xfrm>
            <a:off x="5067838" y="4333874"/>
            <a:ext cx="2477642" cy="1047750"/>
          </a:xfrm>
          <a:prstGeom prst="rect">
            <a:avLst/>
          </a:prstGeom>
          <a:solidFill>
            <a:srgbClr val="FFC000">
              <a:alpha val="7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aphicFrame>
        <p:nvGraphicFramePr>
          <p:cNvPr id="5" name="Table 4"/>
          <p:cNvGraphicFramePr>
            <a:graphicFrameLocks noGrp="1"/>
          </p:cNvGraphicFramePr>
          <p:nvPr>
            <p:extLst>
              <p:ext uri="{D42A27DB-BD31-4B8C-83A1-F6EECF244321}">
                <p14:modId xmlns:p14="http://schemas.microsoft.com/office/powerpoint/2010/main" xmlns="" val="1478239306"/>
              </p:ext>
            </p:extLst>
          </p:nvPr>
        </p:nvGraphicFramePr>
        <p:xfrm>
          <a:off x="28575" y="4314936"/>
          <a:ext cx="4962526" cy="2504448"/>
        </p:xfrm>
        <a:graphic>
          <a:graphicData uri="http://schemas.openxmlformats.org/drawingml/2006/table">
            <a:tbl>
              <a:tblPr firstRow="1" bandRow="1">
                <a:tableStyleId>{93296810-A885-4BE3-A3E7-6D5BEEA58F35}</a:tableStyleId>
              </a:tblPr>
              <a:tblGrid>
                <a:gridCol w="2768413"/>
                <a:gridCol w="984437"/>
                <a:gridCol w="1209676"/>
              </a:tblGrid>
              <a:tr h="492768">
                <a:tc>
                  <a:txBody>
                    <a:bodyPr/>
                    <a:lstStyle/>
                    <a:p>
                      <a:pPr algn="ctr"/>
                      <a:r>
                        <a:rPr lang="en-US" dirty="0" smtClean="0">
                          <a:latin typeface="Times New Roman" pitchFamily="18" charset="0"/>
                          <a:cs typeface="Times New Roman" pitchFamily="18" charset="0"/>
                        </a:rPr>
                        <a:t>Parameter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Unit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Value</a:t>
                      </a:r>
                    </a:p>
                  </a:txBody>
                  <a:tcPr/>
                </a:tc>
              </a:tr>
              <a:tr h="362750">
                <a:tc>
                  <a:txBody>
                    <a:bodyPr/>
                    <a:lstStyle/>
                    <a:p>
                      <a:r>
                        <a:rPr lang="en-US" dirty="0" smtClean="0">
                          <a:latin typeface="Times New Roman" pitchFamily="18" charset="0"/>
                          <a:cs typeface="Times New Roman" pitchFamily="18" charset="0"/>
                        </a:rPr>
                        <a:t>Yield of MMSM Products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96.19</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(MMSM)</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181</a:t>
                      </a:r>
                      <a:endParaRPr lang="en-US" dirty="0">
                        <a:latin typeface="Times New Roman" pitchFamily="18" charset="0"/>
                        <a:cs typeface="Times New Roman" pitchFamily="18" charset="0"/>
                      </a:endParaRPr>
                    </a:p>
                  </a:txBody>
                  <a:tcPr/>
                </a:tc>
              </a:tr>
              <a:tr h="362750">
                <a:tc>
                  <a:txBody>
                    <a:bodyPr/>
                    <a:lstStyle/>
                    <a:p>
                      <a:r>
                        <a:rPr lang="en-US" dirty="0" smtClean="0">
                          <a:latin typeface="Times New Roman" pitchFamily="18" charset="0"/>
                          <a:cs typeface="Times New Roman" pitchFamily="18" charset="0"/>
                        </a:rPr>
                        <a:t>Yield of STM products</a:t>
                      </a:r>
                      <a:endParaRPr lang="en-US" dirty="0">
                        <a:latin typeface="Times New Roman" pitchFamily="18" charset="0"/>
                        <a:cs typeface="Times New Roman" pitchFamily="18" charset="0"/>
                      </a:endParaRPr>
                    </a:p>
                  </a:txBody>
                  <a:tcPr/>
                </a:tc>
                <a:tc>
                  <a:txBody>
                    <a:bodyPr/>
                    <a:lstStyle/>
                    <a:p>
                      <a:pPr algn="ctr"/>
                      <a:r>
                        <a:rPr lang="en-US" sz="1600" b="1" dirty="0" smtClean="0">
                          <a:latin typeface="Times New Roman" pitchFamily="18" charset="0"/>
                          <a:cs typeface="Times New Roman" pitchFamily="18" charset="0"/>
                        </a:rPr>
                        <a:t>%</a:t>
                      </a:r>
                      <a:endParaRPr lang="en-US" sz="1600" b="1"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94.58</a:t>
                      </a:r>
                      <a:endParaRPr lang="en-US" dirty="0">
                        <a:latin typeface="Times New Roman" pitchFamily="18" charset="0"/>
                        <a:cs typeface="Times New Roman" pitchFamily="18" charset="0"/>
                      </a:endParaRPr>
                    </a:p>
                  </a:txBody>
                  <a:tcPr/>
                </a:tc>
              </a:tr>
              <a:tr h="321318">
                <a:tc>
                  <a:txBody>
                    <a:bodyPr/>
                    <a:lstStyle/>
                    <a:p>
                      <a:r>
                        <a:rPr lang="en-US" dirty="0" smtClean="0">
                          <a:latin typeface="Times New Roman" pitchFamily="18" charset="0"/>
                          <a:cs typeface="Times New Roman" pitchFamily="18" charset="0"/>
                        </a:rPr>
                        <a:t>Avg. Rolling Rate</a:t>
                      </a:r>
                    </a:p>
                    <a:p>
                      <a:r>
                        <a:rPr lang="en-US" dirty="0" smtClean="0">
                          <a:latin typeface="Times New Roman" pitchFamily="18" charset="0"/>
                          <a:cs typeface="Times New Roman" pitchFamily="18" charset="0"/>
                        </a:rPr>
                        <a:t>(STM)</a:t>
                      </a:r>
                      <a:endParaRPr lang="en-US" dirty="0">
                        <a:latin typeface="Times New Roman" pitchFamily="18" charset="0"/>
                        <a:cs typeface="Times New Roman" pitchFamily="18" charset="0"/>
                      </a:endParaRPr>
                    </a:p>
                  </a:txBody>
                  <a:tcPr/>
                </a:tc>
                <a:tc>
                  <a:txBody>
                    <a:bodyPr/>
                    <a:lstStyle/>
                    <a:p>
                      <a:pPr algn="ctr"/>
                      <a:r>
                        <a:rPr lang="en-US" sz="1800" b="0" dirty="0" smtClean="0">
                          <a:latin typeface="Times New Roman" pitchFamily="18" charset="0"/>
                          <a:cs typeface="Times New Roman" pitchFamily="18" charset="0"/>
                        </a:rPr>
                        <a:t>t/W.hr</a:t>
                      </a:r>
                      <a:endParaRPr lang="en-US" sz="1800" b="0"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91</a:t>
                      </a:r>
                      <a:endParaRPr lang="en-US" dirty="0">
                        <a:latin typeface="Times New Roman" pitchFamily="18" charset="0"/>
                        <a:cs typeface="Times New Roman" pitchFamily="18" charset="0"/>
                      </a:endParaRPr>
                    </a:p>
                  </a:txBody>
                  <a:tcPr/>
                </a:tc>
              </a:tr>
            </a:tbl>
          </a:graphicData>
        </a:graphic>
      </p:graphicFrame>
      <p:sp>
        <p:nvSpPr>
          <p:cNvPr id="6" name="Flowchart: Process 5"/>
          <p:cNvSpPr/>
          <p:nvPr/>
        </p:nvSpPr>
        <p:spPr>
          <a:xfrm>
            <a:off x="0" y="0"/>
            <a:ext cx="2162175" cy="323850"/>
          </a:xfrm>
          <a:prstGeom prst="flowChartProcess">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b="1" dirty="0" smtClean="0">
                <a:latin typeface="Times New Roman" pitchFamily="18" charset="0"/>
                <a:cs typeface="Times New Roman" pitchFamily="18" charset="0"/>
              </a:rPr>
              <a:t>MMSM</a:t>
            </a:r>
            <a:endParaRPr lang="en-US" b="1" dirty="0">
              <a:latin typeface="Times New Roman" pitchFamily="18" charset="0"/>
              <a:cs typeface="Times New Roman" pitchFamily="18" charset="0"/>
            </a:endParaRPr>
          </a:p>
        </p:txBody>
      </p:sp>
      <p:sp>
        <p:nvSpPr>
          <p:cNvPr id="8" name="Oval 7"/>
          <p:cNvSpPr/>
          <p:nvPr/>
        </p:nvSpPr>
        <p:spPr>
          <a:xfrm>
            <a:off x="7353300" y="4794435"/>
            <a:ext cx="1790700" cy="962025"/>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000" b="1" dirty="0" smtClean="0">
                <a:latin typeface="Rupee Foradian" pitchFamily="34" charset="0"/>
              </a:rPr>
              <a:t>`</a:t>
            </a:r>
            <a:r>
              <a:rPr lang="en-US" sz="2000" b="1" dirty="0" smtClean="0"/>
              <a:t>39,000/-</a:t>
            </a:r>
            <a:endParaRPr lang="en-US" sz="2000" b="1" dirty="0"/>
          </a:p>
        </p:txBody>
      </p:sp>
    </p:spTree>
    <p:extLst>
      <p:ext uri="{BB962C8B-B14F-4D97-AF65-F5344CB8AC3E}">
        <p14:creationId xmlns:p14="http://schemas.microsoft.com/office/powerpoint/2010/main" xmlns="" val="22514062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J1"/>
          <p:cNvPicPr>
            <a:picLocks noChangeAspect="1" noChangeArrowheads="1"/>
          </p:cNvPicPr>
          <p:nvPr/>
        </p:nvPicPr>
        <p:blipFill>
          <a:blip r:embed="rId3" cstate="print"/>
          <a:srcRect/>
          <a:stretch>
            <a:fillRect/>
          </a:stretch>
        </p:blipFill>
        <p:spPr bwMode="auto">
          <a:xfrm>
            <a:off x="304802" y="536029"/>
            <a:ext cx="1801904" cy="1313039"/>
          </a:xfrm>
          <a:prstGeom prst="roundRect">
            <a:avLst>
              <a:gd name="adj" fmla="val 8594"/>
            </a:avLst>
          </a:prstGeom>
          <a:solidFill>
            <a:srgbClr val="FFFFFF">
              <a:shade val="85000"/>
            </a:srgbClr>
          </a:solidFill>
          <a:ln>
            <a:noFill/>
          </a:ln>
          <a:effectLst/>
        </p:spPr>
      </p:pic>
      <p:graphicFrame>
        <p:nvGraphicFramePr>
          <p:cNvPr id="5" name="Table 4"/>
          <p:cNvGraphicFramePr>
            <a:graphicFrameLocks noGrp="1"/>
          </p:cNvGraphicFramePr>
          <p:nvPr>
            <p:extLst>
              <p:ext uri="{D42A27DB-BD31-4B8C-83A1-F6EECF244321}">
                <p14:modId xmlns:p14="http://schemas.microsoft.com/office/powerpoint/2010/main" xmlns="" val="1992118579"/>
              </p:ext>
            </p:extLst>
          </p:nvPr>
        </p:nvGraphicFramePr>
        <p:xfrm>
          <a:off x="2209800" y="533400"/>
          <a:ext cx="5105399" cy="1219200"/>
        </p:xfrm>
        <a:graphic>
          <a:graphicData uri="http://schemas.openxmlformats.org/drawingml/2006/table">
            <a:tbl>
              <a:tblPr firstRow="1" bandRow="1">
                <a:tableStyleId>{35758FB7-9AC5-4552-8A53-C91805E547FA}</a:tableStyleId>
              </a:tblPr>
              <a:tblGrid>
                <a:gridCol w="1792044"/>
                <a:gridCol w="3313355"/>
              </a:tblGrid>
              <a:tr h="4137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Existing</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After</a:t>
                      </a:r>
                      <a:r>
                        <a:rPr lang="en-US" sz="1800" baseline="0" dirty="0" smtClean="0">
                          <a:latin typeface="Tw Cen MT" panose="020B0602020104020603" pitchFamily="34" charset="0"/>
                        </a:rPr>
                        <a:t> Expansion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2722">
                <a:tc>
                  <a:txBody>
                    <a:bodyPr/>
                    <a:lstStyle/>
                    <a:p>
                      <a:pPr algn="ctr"/>
                      <a:r>
                        <a:rPr lang="en-US" sz="1800" dirty="0" smtClean="0">
                          <a:latin typeface="Tw Cen MT" panose="020B0602020104020603" pitchFamily="34" charset="0"/>
                        </a:rPr>
                        <a:t>5.5 – 14 mm</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800" dirty="0" err="1" smtClean="0">
                          <a:latin typeface="Tw Cen MT" panose="020B0602020104020603" pitchFamily="34" charset="0"/>
                        </a:rPr>
                        <a:t>Upto</a:t>
                      </a:r>
                      <a:r>
                        <a:rPr lang="en-US" sz="1800" dirty="0" smtClean="0">
                          <a:latin typeface="Tw Cen MT" panose="020B0602020104020603" pitchFamily="34" charset="0"/>
                        </a:rPr>
                        <a:t> 20.64 mm</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402722">
                <a:tc gridSpan="2">
                  <a:txBody>
                    <a:bodyPr/>
                    <a:lstStyle/>
                    <a:p>
                      <a:pPr algn="ctr"/>
                      <a:r>
                        <a:rPr lang="en-US" sz="1800" dirty="0" smtClean="0">
                          <a:latin typeface="Tw Cen MT" panose="020B0602020104020603" pitchFamily="34" charset="0"/>
                        </a:rPr>
                        <a:t>Wire drawing, Bright bars,</a:t>
                      </a:r>
                      <a:r>
                        <a:rPr lang="en-US" sz="1800" baseline="0" dirty="0" smtClean="0">
                          <a:latin typeface="Tw Cen MT" panose="020B0602020104020603" pitchFamily="34" charset="0"/>
                        </a:rPr>
                        <a:t> Fasteners, etc.</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r>
            </a:tbl>
          </a:graphicData>
        </a:graphic>
      </p:graphicFrame>
      <p:sp>
        <p:nvSpPr>
          <p:cNvPr id="6" name="Title 1"/>
          <p:cNvSpPr>
            <a:spLocks noGrp="1"/>
          </p:cNvSpPr>
          <p:nvPr>
            <p:ph type="title"/>
          </p:nvPr>
        </p:nvSpPr>
        <p:spPr>
          <a:xfrm>
            <a:off x="0" y="0"/>
            <a:ext cx="9144000" cy="533400"/>
          </a:xfr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r>
              <a:rPr lang="en-US" sz="3600" b="1" dirty="0" smtClean="0">
                <a:solidFill>
                  <a:schemeClr val="bg1"/>
                </a:solidFill>
                <a:latin typeface="Tw Cen MT" panose="020B0602020104020603" pitchFamily="34" charset="0"/>
              </a:rPr>
              <a:t>PRODUCT MIX &amp; APPLICATIONS</a:t>
            </a:r>
            <a:endParaRPr lang="en-US" sz="3600" b="1" dirty="0">
              <a:solidFill>
                <a:schemeClr val="bg1"/>
              </a:solidFill>
              <a:latin typeface="Tw Cen MT" panose="020B0602020104020603" pitchFamily="34" charset="0"/>
            </a:endParaRPr>
          </a:p>
        </p:txBody>
      </p:sp>
      <p:pic>
        <p:nvPicPr>
          <p:cNvPr id="7" name="Picture 19" descr="J8"/>
          <p:cNvPicPr>
            <a:picLocks noChangeAspect="1" noChangeArrowheads="1"/>
          </p:cNvPicPr>
          <p:nvPr/>
        </p:nvPicPr>
        <p:blipFill>
          <a:blip r:embed="rId4" cstate="print"/>
          <a:srcRect b="13922"/>
          <a:stretch>
            <a:fillRect/>
          </a:stretch>
        </p:blipFill>
        <p:spPr bwMode="auto">
          <a:xfrm>
            <a:off x="304800" y="1873467"/>
            <a:ext cx="1812486" cy="1135862"/>
          </a:xfrm>
          <a:prstGeom prst="roundRect">
            <a:avLst>
              <a:gd name="adj" fmla="val 8594"/>
            </a:avLst>
          </a:prstGeom>
          <a:solidFill>
            <a:srgbClr val="FFFFFF">
              <a:shade val="85000"/>
            </a:srgbClr>
          </a:solidFill>
          <a:ln>
            <a:noFill/>
          </a:ln>
          <a:effectLst/>
        </p:spPr>
      </p:pic>
      <p:graphicFrame>
        <p:nvGraphicFramePr>
          <p:cNvPr id="8" name="Table 7"/>
          <p:cNvGraphicFramePr>
            <a:graphicFrameLocks noGrp="1"/>
          </p:cNvGraphicFramePr>
          <p:nvPr>
            <p:extLst>
              <p:ext uri="{D42A27DB-BD31-4B8C-83A1-F6EECF244321}">
                <p14:modId xmlns:p14="http://schemas.microsoft.com/office/powerpoint/2010/main" xmlns="" val="66784346"/>
              </p:ext>
            </p:extLst>
          </p:nvPr>
        </p:nvGraphicFramePr>
        <p:xfrm>
          <a:off x="2209800" y="1810404"/>
          <a:ext cx="5105400" cy="1219200"/>
        </p:xfrm>
        <a:graphic>
          <a:graphicData uri="http://schemas.openxmlformats.org/drawingml/2006/table">
            <a:tbl>
              <a:tblPr firstRow="1" bandRow="1">
                <a:tableStyleId>{35758FB7-9AC5-4552-8A53-C91805E547FA}</a:tableStyleId>
              </a:tblPr>
              <a:tblGrid>
                <a:gridCol w="1752600"/>
                <a:gridCol w="3352800"/>
              </a:tblGrid>
              <a:tr h="4137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Existing</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After</a:t>
                      </a:r>
                      <a:r>
                        <a:rPr lang="en-US" sz="1800" baseline="0" dirty="0" smtClean="0">
                          <a:latin typeface="Tw Cen MT" panose="020B0602020104020603" pitchFamily="34" charset="0"/>
                        </a:rPr>
                        <a:t> Expansion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2722">
                <a:tc>
                  <a:txBody>
                    <a:bodyPr/>
                    <a:lstStyle/>
                    <a:p>
                      <a:pPr algn="ctr"/>
                      <a:r>
                        <a:rPr lang="en-US" sz="1800" dirty="0" smtClean="0">
                          <a:latin typeface="Tw Cen MT" panose="020B0602020104020603" pitchFamily="34" charset="0"/>
                        </a:rPr>
                        <a:t>16 to 80 mm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800" dirty="0" err="1" smtClean="0">
                          <a:latin typeface="Tw Cen MT" panose="020B0602020104020603" pitchFamily="34" charset="0"/>
                        </a:rPr>
                        <a:t>Upto</a:t>
                      </a:r>
                      <a:r>
                        <a:rPr lang="en-US" sz="1800" dirty="0" smtClean="0">
                          <a:latin typeface="Tw Cen MT" panose="020B0602020104020603" pitchFamily="34" charset="0"/>
                        </a:rPr>
                        <a:t> 45 mm in coil form as well</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40272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Tw Cen MT" panose="020B0602020104020603" pitchFamily="34" charset="0"/>
                        </a:rPr>
                        <a:t>Fasteners,</a:t>
                      </a:r>
                      <a:r>
                        <a:rPr lang="en-US" sz="1800" dirty="0" smtClean="0">
                          <a:latin typeface="Tw Cen MT" panose="020B0602020104020603" pitchFamily="34" charset="0"/>
                        </a:rPr>
                        <a:t> Forging,</a:t>
                      </a:r>
                      <a:r>
                        <a:rPr lang="en-US" sz="1800" baseline="0" dirty="0" smtClean="0">
                          <a:latin typeface="Tw Cen MT" panose="020B0602020104020603" pitchFamily="34" charset="0"/>
                        </a:rPr>
                        <a:t> Re-rolling, Railways, Construction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2109864377"/>
              </p:ext>
            </p:extLst>
          </p:nvPr>
        </p:nvGraphicFramePr>
        <p:xfrm>
          <a:off x="2209800" y="3092668"/>
          <a:ext cx="5105400" cy="1219200"/>
        </p:xfrm>
        <a:graphic>
          <a:graphicData uri="http://schemas.openxmlformats.org/drawingml/2006/table">
            <a:tbl>
              <a:tblPr firstRow="1" bandRow="1">
                <a:tableStyleId>{35758FB7-9AC5-4552-8A53-C91805E547FA}</a:tableStyleId>
              </a:tblPr>
              <a:tblGrid>
                <a:gridCol w="1712205"/>
                <a:gridCol w="3393195"/>
              </a:tblGrid>
              <a:tr h="4137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Existing</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After</a:t>
                      </a:r>
                      <a:r>
                        <a:rPr lang="en-US" sz="1800" baseline="0" dirty="0" smtClean="0">
                          <a:latin typeface="Tw Cen MT" panose="020B0602020104020603" pitchFamily="34" charset="0"/>
                        </a:rPr>
                        <a:t> Expansion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2722">
                <a:tc>
                  <a:txBody>
                    <a:bodyPr/>
                    <a:lstStyle/>
                    <a:p>
                      <a:pPr algn="ctr"/>
                      <a:r>
                        <a:rPr lang="en-US" sz="1800" dirty="0" smtClean="0">
                          <a:latin typeface="Tw Cen MT" panose="020B0602020104020603" pitchFamily="34" charset="0"/>
                        </a:rPr>
                        <a:t>8 – 36 mm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US" sz="1800" dirty="0" smtClean="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40272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Construction – Reinforcement, etc.</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138263697"/>
              </p:ext>
            </p:extLst>
          </p:nvPr>
        </p:nvGraphicFramePr>
        <p:xfrm>
          <a:off x="2209800" y="4351290"/>
          <a:ext cx="5105400" cy="1219200"/>
        </p:xfrm>
        <a:graphic>
          <a:graphicData uri="http://schemas.openxmlformats.org/drawingml/2006/table">
            <a:tbl>
              <a:tblPr firstRow="1" bandRow="1">
                <a:tableStyleId>{35758FB7-9AC5-4552-8A53-C91805E547FA}</a:tableStyleId>
              </a:tblPr>
              <a:tblGrid>
                <a:gridCol w="1712205"/>
                <a:gridCol w="3393195"/>
              </a:tblGrid>
              <a:tr h="4137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Existing</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After</a:t>
                      </a:r>
                      <a:r>
                        <a:rPr lang="en-US" sz="1800" baseline="0" dirty="0" smtClean="0">
                          <a:latin typeface="Tw Cen MT" panose="020B0602020104020603" pitchFamily="34" charset="0"/>
                        </a:rPr>
                        <a:t> Expansion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02722">
                <a:tc>
                  <a:txBody>
                    <a:bodyPr/>
                    <a:lstStyle/>
                    <a:p>
                      <a:pPr algn="ctr"/>
                      <a:r>
                        <a:rPr lang="en-US" sz="1800" dirty="0" smtClean="0">
                          <a:latin typeface="Tw Cen MT" panose="020B0602020104020603" pitchFamily="34" charset="0"/>
                        </a:rPr>
                        <a:t>65 – 90 mm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40272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Bright bars, Forging,</a:t>
                      </a:r>
                      <a:r>
                        <a:rPr lang="en-US" sz="1800" baseline="0" dirty="0" smtClean="0">
                          <a:latin typeface="Tw Cen MT" panose="020B0602020104020603" pitchFamily="34" charset="0"/>
                        </a:rPr>
                        <a:t> Re-rolling, etc.</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3464588653"/>
              </p:ext>
            </p:extLst>
          </p:nvPr>
        </p:nvGraphicFramePr>
        <p:xfrm>
          <a:off x="2209801" y="5599959"/>
          <a:ext cx="5125277" cy="1248102"/>
        </p:xfrm>
        <a:graphic>
          <a:graphicData uri="http://schemas.openxmlformats.org/drawingml/2006/table">
            <a:tbl>
              <a:tblPr firstRow="1" bandRow="1">
                <a:tableStyleId>{35758FB7-9AC5-4552-8A53-C91805E547FA}</a:tableStyleId>
              </a:tblPr>
              <a:tblGrid>
                <a:gridCol w="1694473"/>
                <a:gridCol w="3430804"/>
              </a:tblGrid>
              <a:tr h="4235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Existing</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latin typeface="Tw Cen MT" panose="020B0602020104020603" pitchFamily="34" charset="0"/>
                        </a:rPr>
                        <a:t>After</a:t>
                      </a:r>
                      <a:r>
                        <a:rPr lang="en-US" sz="1800" baseline="0" dirty="0" smtClean="0">
                          <a:latin typeface="Tw Cen MT" panose="020B0602020104020603" pitchFamily="34" charset="0"/>
                        </a:rPr>
                        <a:t> Expansion</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accent5">
                          <a:lumMod val="7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r>
              <a:tr h="412269">
                <a:tc>
                  <a:txBody>
                    <a:bodyPr/>
                    <a:lstStyle/>
                    <a:p>
                      <a:pPr algn="ctr"/>
                      <a:r>
                        <a:rPr lang="en-US" sz="1800" dirty="0" smtClean="0">
                          <a:latin typeface="Tw Cen MT" panose="020B0602020104020603" pitchFamily="34" charset="0"/>
                        </a:rPr>
                        <a:t>75-150 mm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800" dirty="0" smtClean="0">
                          <a:latin typeface="Tw Cen MT" panose="020B0602020104020603" pitchFamily="34" charset="0"/>
                        </a:rPr>
                        <a:t>55-175 mm</a:t>
                      </a: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412269">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aseline="0" dirty="0" smtClean="0">
                          <a:latin typeface="Tw Cen MT" panose="020B0602020104020603" pitchFamily="34" charset="0"/>
                        </a:rPr>
                        <a:t>Construction /  Fabrication / Auto leaf spring </a:t>
                      </a:r>
                      <a:endParaRPr lang="en-US" sz="1800" dirty="0">
                        <a:latin typeface="Tw Cen MT" panose="020B0602020104020603" pitchFamily="34" charset="0"/>
                      </a:endParaRPr>
                    </a:p>
                  </a:txBody>
                  <a:tcPr>
                    <a:lnL w="12700" cap="flat" cmpd="sng" algn="ctr">
                      <a:solidFill>
                        <a:schemeClr val="bg1"/>
                      </a:solidFill>
                      <a:prstDash val="solid"/>
                      <a:round/>
                      <a:headEnd type="none" w="med" len="med"/>
                      <a:tailEnd type="none" w="med" len="med"/>
                    </a:lnL>
                    <a:lnR w="12700" cap="flat" cmpd="sng" algn="ctr">
                      <a:solidFill>
                        <a:schemeClr val="accent5">
                          <a:lumMod val="7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accent5">
                          <a:lumMod val="75000"/>
                        </a:schemeClr>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hMerge="1">
                  <a:txBody>
                    <a:bodyPr/>
                    <a:lstStyle/>
                    <a:p>
                      <a:endParaRPr lang="en-US" dirty="0"/>
                    </a:p>
                  </a:txBody>
                  <a:tcPr/>
                </a:tc>
              </a:tr>
            </a:tbl>
          </a:graphicData>
        </a:graphic>
      </p:graphicFrame>
      <p:pic>
        <p:nvPicPr>
          <p:cNvPr id="12" name="Picture 20" descr="j10"/>
          <p:cNvPicPr>
            <a:picLocks noChangeAspect="1" noChangeArrowheads="1"/>
          </p:cNvPicPr>
          <p:nvPr/>
        </p:nvPicPr>
        <p:blipFill>
          <a:blip r:embed="rId5" cstate="print"/>
          <a:srcRect/>
          <a:stretch>
            <a:fillRect/>
          </a:stretch>
        </p:blipFill>
        <p:spPr bwMode="auto">
          <a:xfrm>
            <a:off x="304800" y="3092668"/>
            <a:ext cx="1812486" cy="1260860"/>
          </a:xfrm>
          <a:prstGeom prst="roundRect">
            <a:avLst>
              <a:gd name="adj" fmla="val 8594"/>
            </a:avLst>
          </a:prstGeom>
          <a:solidFill>
            <a:srgbClr val="FFFFFF">
              <a:shade val="85000"/>
            </a:srgbClr>
          </a:solidFill>
          <a:ln>
            <a:noFill/>
          </a:ln>
          <a:effectLst/>
        </p:spPr>
      </p:pic>
      <p:pic>
        <p:nvPicPr>
          <p:cNvPr id="13" name="Picture 22" descr="J4"/>
          <p:cNvPicPr>
            <a:picLocks noChangeAspect="1" noChangeArrowheads="1"/>
          </p:cNvPicPr>
          <p:nvPr/>
        </p:nvPicPr>
        <p:blipFill>
          <a:blip r:embed="rId6" cstate="print"/>
          <a:srcRect/>
          <a:stretch>
            <a:fillRect/>
          </a:stretch>
        </p:blipFill>
        <p:spPr bwMode="auto">
          <a:xfrm>
            <a:off x="304799" y="4401637"/>
            <a:ext cx="1801905" cy="1151860"/>
          </a:xfrm>
          <a:prstGeom prst="roundRect">
            <a:avLst>
              <a:gd name="adj" fmla="val 8594"/>
            </a:avLst>
          </a:prstGeom>
          <a:solidFill>
            <a:srgbClr val="FFFFFF">
              <a:shade val="85000"/>
            </a:srgbClr>
          </a:solidFill>
          <a:ln>
            <a:noFill/>
          </a:ln>
          <a:effectLst/>
        </p:spPr>
      </p:pic>
      <p:pic>
        <p:nvPicPr>
          <p:cNvPr id="14" name="Picture 24" descr="J2"/>
          <p:cNvPicPr>
            <a:picLocks noChangeAspect="1" noChangeArrowheads="1"/>
          </p:cNvPicPr>
          <p:nvPr/>
        </p:nvPicPr>
        <p:blipFill>
          <a:blip r:embed="rId7" cstate="print"/>
          <a:srcRect/>
          <a:stretch>
            <a:fillRect/>
          </a:stretch>
        </p:blipFill>
        <p:spPr bwMode="auto">
          <a:xfrm>
            <a:off x="304799" y="5594131"/>
            <a:ext cx="1801905" cy="1228572"/>
          </a:xfrm>
          <a:prstGeom prst="roundRect">
            <a:avLst>
              <a:gd name="adj" fmla="val 8594"/>
            </a:avLst>
          </a:prstGeom>
          <a:solidFill>
            <a:srgbClr val="FFFFFF">
              <a:shade val="85000"/>
            </a:srgbClr>
          </a:solidFill>
          <a:ln>
            <a:noFill/>
          </a:ln>
          <a:effectLst/>
        </p:spPr>
      </p:pic>
      <p:pic>
        <p:nvPicPr>
          <p:cNvPr id="18" name="Picture 17" descr="Picture1"/>
          <p:cNvPicPr>
            <a:picLocks noChangeAspect="1" noChangeArrowheads="1"/>
          </p:cNvPicPr>
          <p:nvPr/>
        </p:nvPicPr>
        <p:blipFill rotWithShape="1">
          <a:blip r:embed="rId8" cstate="print"/>
          <a:srcRect l="2626" t="4613" r="3614"/>
          <a:stretch/>
        </p:blipFill>
        <p:spPr bwMode="auto">
          <a:xfrm>
            <a:off x="7933387" y="2"/>
            <a:ext cx="1232078" cy="545825"/>
          </a:xfrm>
          <a:prstGeom prst="roundRect">
            <a:avLst>
              <a:gd name="adj" fmla="val 49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extBox 1"/>
          <p:cNvSpPr txBox="1"/>
          <p:nvPr/>
        </p:nvSpPr>
        <p:spPr>
          <a:xfrm>
            <a:off x="325650" y="981634"/>
            <a:ext cx="1775013" cy="369332"/>
          </a:xfrm>
          <a:prstGeom prst="rect">
            <a:avLst/>
          </a:prstGeom>
          <a:solidFill>
            <a:schemeClr val="bg1">
              <a:lumMod val="95000"/>
              <a:alpha val="57000"/>
            </a:schemeClr>
          </a:solidFill>
        </p:spPr>
        <p:txBody>
          <a:bodyPr wrap="square" rtlCol="0">
            <a:spAutoFit/>
          </a:bodyPr>
          <a:lstStyle/>
          <a:p>
            <a:pPr algn="ctr"/>
            <a:r>
              <a:rPr lang="en-IN" b="1" dirty="0" smtClean="0"/>
              <a:t>Wire Rods</a:t>
            </a:r>
            <a:endParaRPr lang="en-IN" b="1" dirty="0"/>
          </a:p>
        </p:txBody>
      </p:sp>
      <p:pic>
        <p:nvPicPr>
          <p:cNvPr id="3" name="Picture 2"/>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7366043" y="602905"/>
            <a:ext cx="1612752" cy="12102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TextBox 15"/>
          <p:cNvSpPr txBox="1"/>
          <p:nvPr/>
        </p:nvSpPr>
        <p:spPr>
          <a:xfrm>
            <a:off x="313763" y="2223246"/>
            <a:ext cx="1803523" cy="369332"/>
          </a:xfrm>
          <a:prstGeom prst="rect">
            <a:avLst/>
          </a:prstGeom>
          <a:solidFill>
            <a:schemeClr val="bg1">
              <a:lumMod val="95000"/>
              <a:alpha val="57000"/>
            </a:schemeClr>
          </a:solidFill>
        </p:spPr>
        <p:txBody>
          <a:bodyPr wrap="square" rtlCol="0">
            <a:spAutoFit/>
          </a:bodyPr>
          <a:lstStyle/>
          <a:p>
            <a:pPr algn="ctr"/>
            <a:r>
              <a:rPr lang="en-IN" b="1" dirty="0" smtClean="0"/>
              <a:t>Rounds</a:t>
            </a:r>
            <a:endParaRPr lang="en-IN" b="1" dirty="0"/>
          </a:p>
        </p:txBody>
      </p:sp>
      <p:sp>
        <p:nvSpPr>
          <p:cNvPr id="17" name="TextBox 16"/>
          <p:cNvSpPr txBox="1"/>
          <p:nvPr/>
        </p:nvSpPr>
        <p:spPr>
          <a:xfrm>
            <a:off x="314737" y="3491752"/>
            <a:ext cx="1802549" cy="369332"/>
          </a:xfrm>
          <a:prstGeom prst="rect">
            <a:avLst/>
          </a:prstGeom>
          <a:solidFill>
            <a:schemeClr val="bg1">
              <a:lumMod val="95000"/>
              <a:alpha val="57000"/>
            </a:schemeClr>
          </a:solidFill>
        </p:spPr>
        <p:txBody>
          <a:bodyPr wrap="square" rtlCol="0">
            <a:spAutoFit/>
          </a:bodyPr>
          <a:lstStyle/>
          <a:p>
            <a:pPr algn="ctr"/>
            <a:r>
              <a:rPr lang="en-IN" b="1" dirty="0" smtClean="0"/>
              <a:t>Re-bars</a:t>
            </a:r>
            <a:endParaRPr lang="en-IN" b="1" dirty="0"/>
          </a:p>
        </p:txBody>
      </p:sp>
      <p:sp>
        <p:nvSpPr>
          <p:cNvPr id="19" name="TextBox 18"/>
          <p:cNvSpPr txBox="1"/>
          <p:nvPr/>
        </p:nvSpPr>
        <p:spPr>
          <a:xfrm>
            <a:off x="331107" y="4742329"/>
            <a:ext cx="1775013" cy="369332"/>
          </a:xfrm>
          <a:prstGeom prst="rect">
            <a:avLst/>
          </a:prstGeom>
          <a:solidFill>
            <a:schemeClr val="bg1">
              <a:lumMod val="95000"/>
              <a:alpha val="57000"/>
            </a:schemeClr>
          </a:solidFill>
        </p:spPr>
        <p:txBody>
          <a:bodyPr wrap="square" rtlCol="0">
            <a:spAutoFit/>
          </a:bodyPr>
          <a:lstStyle/>
          <a:p>
            <a:pPr algn="ctr"/>
            <a:r>
              <a:rPr lang="en-IN" b="1" dirty="0" smtClean="0"/>
              <a:t>Squares</a:t>
            </a:r>
            <a:endParaRPr lang="en-IN" b="1" dirty="0"/>
          </a:p>
        </p:txBody>
      </p:sp>
      <p:sp>
        <p:nvSpPr>
          <p:cNvPr id="20" name="TextBox 19"/>
          <p:cNvSpPr txBox="1"/>
          <p:nvPr/>
        </p:nvSpPr>
        <p:spPr>
          <a:xfrm>
            <a:off x="331692" y="5966010"/>
            <a:ext cx="1775013" cy="369332"/>
          </a:xfrm>
          <a:prstGeom prst="rect">
            <a:avLst/>
          </a:prstGeom>
          <a:solidFill>
            <a:schemeClr val="bg1">
              <a:lumMod val="95000"/>
              <a:alpha val="57000"/>
            </a:schemeClr>
          </a:solidFill>
        </p:spPr>
        <p:txBody>
          <a:bodyPr wrap="square" rtlCol="0">
            <a:spAutoFit/>
          </a:bodyPr>
          <a:lstStyle/>
          <a:p>
            <a:pPr algn="ctr"/>
            <a:r>
              <a:rPr lang="en-IN" b="1" dirty="0" err="1" smtClean="0"/>
              <a:t>Structurals</a:t>
            </a:r>
            <a:endParaRPr lang="en-IN" b="1" dirty="0"/>
          </a:p>
        </p:txBody>
      </p:sp>
      <p:pic>
        <p:nvPicPr>
          <p:cNvPr id="15" name="Picture 14"/>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7366043" y="1775901"/>
            <a:ext cx="1684245" cy="12640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a:picLocks noChangeAspect="1"/>
          </p:cNvPicPr>
          <p:nvPr/>
        </p:nvPicPr>
        <p:blipFill>
          <a:blip r:embed="rId11" cstate="print"/>
          <a:stretch>
            <a:fillRect/>
          </a:stretch>
        </p:blipFill>
        <p:spPr>
          <a:xfrm>
            <a:off x="7366043" y="3092668"/>
            <a:ext cx="1668942" cy="1223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a:picLocks noChangeAspect="1"/>
          </p:cNvPicPr>
          <p:nvPr/>
        </p:nvPicPr>
        <p:blipFill>
          <a:blip r:embed="rId12" cstate="print"/>
          <a:stretch>
            <a:fillRect/>
          </a:stretch>
        </p:blipFill>
        <p:spPr>
          <a:xfrm>
            <a:off x="7377411" y="4353528"/>
            <a:ext cx="1657574" cy="1233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7401341" y="5594956"/>
            <a:ext cx="1613647" cy="12335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0598560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
            <a:ext cx="9183898" cy="6858001"/>
          </a:xfrm>
          <a:prstGeom prst="rect">
            <a:avLst/>
          </a:prstGeom>
        </p:spPr>
      </p:pic>
      <p:sp>
        <p:nvSpPr>
          <p:cNvPr id="4" name="Rounded Rectangle 3"/>
          <p:cNvSpPr/>
          <p:nvPr/>
        </p:nvSpPr>
        <p:spPr>
          <a:xfrm>
            <a:off x="22227" y="2"/>
            <a:ext cx="9121775" cy="1857375"/>
          </a:xfrm>
          <a:prstGeom prst="roundRect">
            <a:avLst/>
          </a:prstGeom>
          <a:noFill/>
          <a:ln>
            <a:noFill/>
          </a:ln>
          <a:effectLst/>
        </p:spPr>
        <p:style>
          <a:lnRef idx="2">
            <a:schemeClr val="accent1">
              <a:shade val="50000"/>
            </a:schemeClr>
          </a:lnRef>
          <a:fillRef idx="1002">
            <a:schemeClr val="lt2"/>
          </a:fillRef>
          <a:effectRef idx="0">
            <a:schemeClr val="accent1"/>
          </a:effectRef>
          <a:fontRef idx="minor">
            <a:schemeClr val="lt1"/>
          </a:fontRef>
        </p:style>
        <p:txBody>
          <a:bodyPr anchor="ctr">
            <a:scene3d>
              <a:camera prst="orthographicFront"/>
              <a:lightRig rig="threePt" dir="t"/>
            </a:scene3d>
            <a:sp3d extrusionH="57150">
              <a:bevelT w="38100" h="38100" prst="convex"/>
            </a:sp3d>
          </a:bodyPr>
          <a:lstStyle/>
          <a:p>
            <a:pPr algn="ctr">
              <a:defRPr/>
            </a:pPr>
            <a:endParaRPr lang="en-US" sz="8000" b="1" spc="50" dirty="0">
              <a:ln w="13500">
                <a:solidFill>
                  <a:srgbClr val="4F81BD">
                    <a:shade val="2500"/>
                    <a:alpha val="6500"/>
                  </a:srgbClr>
                </a:solidFill>
                <a:prstDash val="solid"/>
              </a:ln>
              <a:solidFill>
                <a:srgbClr val="DDDDDD"/>
              </a:solidFill>
              <a:effectLst>
                <a:innerShdw blurRad="50900" dist="38500" dir="13500000">
                  <a:srgbClr val="000000">
                    <a:alpha val="60000"/>
                  </a:srgbClr>
                </a:innerShdw>
                <a:reflection blurRad="6350" stA="55000" endA="300" endPos="45500" dir="5400000" sy="-100000" algn="bl" rotWithShape="0"/>
              </a:effectLst>
              <a:latin typeface="Tw Cen MT" panose="020B0602020104020603"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5400000">
            <a:off x="-486336" y="486336"/>
            <a:ext cx="3890683" cy="2918012"/>
          </a:xfrm>
          <a:prstGeom prst="rect">
            <a:avLst/>
          </a:prstGeom>
        </p:spPr>
      </p:pic>
      <p:sp>
        <p:nvSpPr>
          <p:cNvPr id="8" name="Rectangle 7"/>
          <p:cNvSpPr/>
          <p:nvPr/>
        </p:nvSpPr>
        <p:spPr>
          <a:xfrm>
            <a:off x="2880882" y="2106642"/>
            <a:ext cx="4100803" cy="1107996"/>
          </a:xfrm>
          <a:prstGeom prst="rect">
            <a:avLst/>
          </a:prstGeom>
          <a:solidFill>
            <a:srgbClr val="FFFF99"/>
          </a:solidFill>
        </p:spPr>
        <p:txBody>
          <a:bodyPr wrap="none">
            <a:spAutoFit/>
          </a:bodyPr>
          <a:lstStyle/>
          <a:p>
            <a:pPr algn="ctr" fontAlgn="base">
              <a:spcBef>
                <a:spcPct val="0"/>
              </a:spcBef>
              <a:spcAft>
                <a:spcPct val="0"/>
              </a:spcAft>
              <a:defRPr/>
            </a:pPr>
            <a:r>
              <a:rPr lang="en-US" sz="6600" b="1" dirty="0">
                <a:ln w="10541" cmpd="sng">
                  <a:solidFill>
                    <a:srgbClr val="4F81BD">
                      <a:shade val="88000"/>
                      <a:satMod val="110000"/>
                    </a:srgbClr>
                  </a:solidFill>
                  <a:prstDash val="solid"/>
                </a:ln>
                <a:solidFill>
                  <a:srgbClr val="FF0000"/>
                </a:solidFill>
                <a:latin typeface="Britannic Bold" panose="020B0903060703020204" pitchFamily="34" charset="0"/>
                <a:cs typeface="Arial" pitchFamily="34" charset="0"/>
              </a:rPr>
              <a:t>Thank You</a:t>
            </a:r>
          </a:p>
        </p:txBody>
      </p:sp>
    </p:spTree>
    <p:extLst>
      <p:ext uri="{BB962C8B-B14F-4D97-AF65-F5344CB8AC3E}">
        <p14:creationId xmlns:p14="http://schemas.microsoft.com/office/powerpoint/2010/main" xmlns="" val="1798580831"/>
      </p:ext>
    </p:extLst>
  </p:cSld>
  <p:clrMapOvr>
    <a:overrideClrMapping bg1="lt1" tx1="dk1" bg2="lt2" tx2="dk2" accent1="accent1" accent2="accent2" accent3="accent3" accent4="accent4" accent5="accent5" accent6="accent6" hlink="hlink" folHlink="folHlink"/>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7542" y="0"/>
            <a:ext cx="8229600" cy="4720153"/>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350803" y="3832414"/>
            <a:ext cx="4520643" cy="3011692"/>
          </a:xfrm>
          <a:prstGeom prst="rect">
            <a:avLst/>
          </a:prstGeom>
        </p:spPr>
      </p:pic>
    </p:spTree>
    <p:extLst>
      <p:ext uri="{BB962C8B-B14F-4D97-AF65-F5344CB8AC3E}">
        <p14:creationId xmlns:p14="http://schemas.microsoft.com/office/powerpoint/2010/main" xmlns="" val="35010341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9878"/>
            <a:ext cx="9144000" cy="6858000"/>
          </a:xfrm>
          <a:prstGeom prst="rect">
            <a:avLst/>
          </a:prstGeom>
        </p:spPr>
      </p:pic>
      <p:sp>
        <p:nvSpPr>
          <p:cNvPr id="9" name="Left Arrow 8"/>
          <p:cNvSpPr/>
          <p:nvPr/>
        </p:nvSpPr>
        <p:spPr>
          <a:xfrm>
            <a:off x="4572001" y="0"/>
            <a:ext cx="4572000" cy="1277470"/>
          </a:xfrm>
          <a:prstGeom prst="leftArrow">
            <a:avLst/>
          </a:prstGeom>
          <a:solidFill>
            <a:srgbClr val="FFCC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smtClean="0">
                <a:solidFill>
                  <a:srgbClr val="FF6600"/>
                </a:solidFill>
                <a:latin typeface="Times New Roman" panose="02020603050405020304" pitchFamily="18" charset="0"/>
                <a:cs typeface="Times New Roman" panose="02020603050405020304" pitchFamily="18" charset="0"/>
              </a:rPr>
              <a:t>History of Iron &amp; Steel</a:t>
            </a:r>
            <a:endParaRPr lang="en-IN" sz="3200" b="1" dirty="0">
              <a:solidFill>
                <a:srgbClr val="FF6600"/>
              </a:solidFill>
              <a:latin typeface="Times New Roman" panose="02020603050405020304" pitchFamily="18" charset="0"/>
              <a:cs typeface="Times New Roman" panose="02020603050405020304" pitchFamily="18" charset="0"/>
            </a:endParaRPr>
          </a:p>
        </p:txBody>
      </p:sp>
      <p:graphicFrame>
        <p:nvGraphicFramePr>
          <p:cNvPr id="10" name="Diagram 9"/>
          <p:cNvGraphicFramePr/>
          <p:nvPr>
            <p:extLst>
              <p:ext uri="{D42A27DB-BD31-4B8C-83A1-F6EECF244321}">
                <p14:modId xmlns:p14="http://schemas.microsoft.com/office/powerpoint/2010/main" xmlns="" val="2500317810"/>
              </p:ext>
            </p:extLst>
          </p:nvPr>
        </p:nvGraphicFramePr>
        <p:xfrm>
          <a:off x="295836" y="1406939"/>
          <a:ext cx="8848164" cy="50441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angle 2"/>
          <p:cNvSpPr>
            <a:spLocks noGrp="1" noChangeArrowheads="1"/>
          </p:cNvSpPr>
          <p:nvPr>
            <p:ph type="title"/>
          </p:nvPr>
        </p:nvSpPr>
        <p:spPr>
          <a:xfrm>
            <a:off x="19050" y="0"/>
            <a:ext cx="4410635" cy="847165"/>
          </a:xfrm>
        </p:spPr>
        <p:txBody>
          <a:bodyPr>
            <a:normAutofit fontScale="90000"/>
          </a:bodyPr>
          <a:lstStyle/>
          <a:p>
            <a:r>
              <a:rPr lang="en-US" sz="3200" b="1" i="1" dirty="0">
                <a:solidFill>
                  <a:schemeClr val="accent2">
                    <a:lumMod val="50000"/>
                  </a:schemeClr>
                </a:solidFill>
                <a:latin typeface="Times New Roman" panose="02020603050405020304" pitchFamily="18" charset="0"/>
                <a:cs typeface="Times New Roman" panose="02020603050405020304" pitchFamily="18" charset="0"/>
              </a:rPr>
              <a:t>Iron- Prehistoric Evidence</a:t>
            </a:r>
          </a:p>
        </p:txBody>
      </p:sp>
    </p:spTree>
    <p:extLst>
      <p:ext uri="{BB962C8B-B14F-4D97-AF65-F5344CB8AC3E}">
        <p14:creationId xmlns:p14="http://schemas.microsoft.com/office/powerpoint/2010/main" xmlns="" val="23281185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MPR 2018-19\Presentation to ICWAI\Downloads\50-Beautiful-and-Minimalist-Presentation-Backgrounds-08.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990" y="19452"/>
            <a:ext cx="9144000" cy="679357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Left Arrow 8"/>
          <p:cNvSpPr/>
          <p:nvPr/>
        </p:nvSpPr>
        <p:spPr>
          <a:xfrm>
            <a:off x="5951094" y="0"/>
            <a:ext cx="3192905" cy="1154243"/>
          </a:xfrm>
          <a:prstGeom prst="leftArrow">
            <a:avLst/>
          </a:prstGeom>
          <a:solidFill>
            <a:srgbClr val="FFCC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3200" b="1" dirty="0" smtClean="0">
                <a:solidFill>
                  <a:srgbClr val="FF6600"/>
                </a:solidFill>
                <a:latin typeface="Times New Roman" panose="02020603050405020304" pitchFamily="18" charset="0"/>
                <a:cs typeface="Times New Roman" panose="02020603050405020304" pitchFamily="18" charset="0"/>
              </a:rPr>
              <a:t>History of Steel</a:t>
            </a:r>
            <a:endParaRPr lang="en-IN" sz="3200" b="1" dirty="0">
              <a:solidFill>
                <a:srgbClr val="FF6600"/>
              </a:solidFill>
              <a:latin typeface="Times New Roman" panose="02020603050405020304" pitchFamily="18" charset="0"/>
              <a:cs typeface="Times New Roman" panose="02020603050405020304" pitchFamily="18" charset="0"/>
            </a:endParaRPr>
          </a:p>
        </p:txBody>
      </p:sp>
      <p:sp>
        <p:nvSpPr>
          <p:cNvPr id="4" name="Rectangle 3"/>
          <p:cNvSpPr txBox="1">
            <a:spLocks noChangeArrowheads="1"/>
          </p:cNvSpPr>
          <p:nvPr/>
        </p:nvSpPr>
        <p:spPr>
          <a:xfrm>
            <a:off x="537882" y="4114800"/>
            <a:ext cx="7996518" cy="2181225"/>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buNone/>
            </a:pPr>
            <a:r>
              <a:rPr lang="en-US" sz="2800" dirty="0" smtClean="0">
                <a:latin typeface="Arial" panose="020B0604020202020204" pitchFamily="34" charset="0"/>
              </a:rPr>
              <a:t>Around </a:t>
            </a:r>
            <a:r>
              <a:rPr lang="en-US" sz="2800" i="1" u="sng" dirty="0" smtClean="0">
                <a:latin typeface="Arial" panose="020B0604020202020204" pitchFamily="34" charset="0"/>
              </a:rPr>
              <a:t>4000 BC</a:t>
            </a:r>
            <a:r>
              <a:rPr lang="en-US" sz="2800" dirty="0" smtClean="0">
                <a:latin typeface="Arial" panose="020B0604020202020204" pitchFamily="34" charset="0"/>
              </a:rPr>
              <a:t>  the Sumerians and the Egyptians made  tips of spears, daggers and ornaments from iron recovered from the meteorites.</a:t>
            </a:r>
          </a:p>
          <a:p>
            <a:pPr algn="just">
              <a:lnSpc>
                <a:spcPct val="90000"/>
              </a:lnSpc>
              <a:buFontTx/>
              <a:buNone/>
            </a:pPr>
            <a:r>
              <a:rPr lang="en-US" sz="6000" b="1" dirty="0" smtClean="0">
                <a:latin typeface="Edwardian Script ITC" panose="030303020407070D0804" pitchFamily="66" charset="0"/>
              </a:rPr>
              <a:t> </a:t>
            </a:r>
            <a:endParaRPr lang="en-US" sz="6000" b="1" dirty="0">
              <a:latin typeface="Edwardian Script ITC" panose="030303020407070D0804" pitchFamily="66" charset="0"/>
            </a:endParaRPr>
          </a:p>
        </p:txBody>
      </p:sp>
      <p:pic>
        <p:nvPicPr>
          <p:cNvPr id="5" name="Content Placeholder 4" descr="Campo_del_Cielo"/>
          <p:cNvPicPr>
            <a:picLocks noGrp="1" noChangeAspect="1" noChangeArrowheads="1"/>
          </p:cNvPicPr>
          <p:nvPr>
            <p:ph sz="quarter" idx="4294967295"/>
          </p:nvPr>
        </p:nvPicPr>
        <p:blipFill>
          <a:blip r:embed="rId4" cstate="print">
            <a:extLst>
              <a:ext uri="{28A0092B-C50C-407E-A947-70E740481C1C}">
                <a14:useLocalDpi xmlns:a14="http://schemas.microsoft.com/office/drawing/2010/main" xmlns="" val="0"/>
              </a:ext>
            </a:extLst>
          </a:blip>
          <a:srcRect/>
          <a:stretch>
            <a:fillRect/>
          </a:stretch>
        </p:blipFill>
        <p:spPr>
          <a:xfrm>
            <a:off x="4831487" y="1277469"/>
            <a:ext cx="3931965" cy="26349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 name="Content Placeholder 5" descr="jokerman2"/>
          <p:cNvPicPr>
            <a:picLocks noGrp="1" noChangeAspect="1" noChangeArrowheads="1"/>
          </p:cNvPicPr>
          <p:nvPr>
            <p:ph sz="quarter" idx="1"/>
          </p:nvPr>
        </p:nvPicPr>
        <p:blipFill>
          <a:blip r:embed="rId5" cstate="print">
            <a:extLst>
              <a:ext uri="{28A0092B-C50C-407E-A947-70E740481C1C}">
                <a14:useLocalDpi xmlns:a14="http://schemas.microsoft.com/office/drawing/2010/main" xmlns="" val="0"/>
              </a:ext>
            </a:extLst>
          </a:blip>
          <a:srcRect/>
          <a:stretch>
            <a:fillRect/>
          </a:stretch>
        </p:blipFill>
        <p:spPr>
          <a:xfrm>
            <a:off x="533400" y="1219200"/>
            <a:ext cx="4038600" cy="26860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Rectangle 2"/>
          <p:cNvSpPr>
            <a:spLocks noGrp="1" noChangeArrowheads="1"/>
          </p:cNvSpPr>
          <p:nvPr>
            <p:ph type="title"/>
          </p:nvPr>
        </p:nvSpPr>
        <p:spPr>
          <a:xfrm>
            <a:off x="0" y="0"/>
            <a:ext cx="4410635" cy="847165"/>
          </a:xfrm>
        </p:spPr>
        <p:txBody>
          <a:bodyPr>
            <a:normAutofit fontScale="90000"/>
          </a:bodyPr>
          <a:lstStyle/>
          <a:p>
            <a:r>
              <a:rPr lang="en-US" sz="3200" b="1" i="1" dirty="0">
                <a:latin typeface="Times New Roman" panose="02020603050405020304" pitchFamily="18" charset="0"/>
                <a:cs typeface="Times New Roman" panose="02020603050405020304" pitchFamily="18" charset="0"/>
              </a:rPr>
              <a:t>Iron- Prehistoric Evidence</a:t>
            </a:r>
          </a:p>
        </p:txBody>
      </p:sp>
    </p:spTree>
    <p:extLst>
      <p:ext uri="{BB962C8B-B14F-4D97-AF65-F5344CB8AC3E}">
        <p14:creationId xmlns:p14="http://schemas.microsoft.com/office/powerpoint/2010/main" xmlns="" val="31581312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cstate="print"/>
          <a:tile tx="0" ty="0" sx="100000" sy="100000" flip="none" algn="tl"/>
        </a:blipFill>
        <a:effectLst/>
      </p:bgPr>
    </p:bg>
    <p:spTree>
      <p:nvGrpSpPr>
        <p:cNvPr id="1" name=""/>
        <p:cNvGrpSpPr/>
        <p:nvPr/>
      </p:nvGrpSpPr>
      <p:grpSpPr>
        <a:xfrm>
          <a:off x="0" y="0"/>
          <a:ext cx="0" cy="0"/>
          <a:chOff x="0" y="0"/>
          <a:chExt cx="0" cy="0"/>
        </a:xfrm>
      </p:grpSpPr>
      <p:pic>
        <p:nvPicPr>
          <p:cNvPr id="2050" name="Picture 2" descr="C:\Users\User\Desktop\Presentation to ICWAI\Downloads\graph.gif"/>
          <p:cNvPicPr>
            <a:picLocks noChangeAspect="1" noChangeArrowheads="1"/>
          </p:cNvPicPr>
          <p:nvPr/>
        </p:nvPicPr>
        <p:blipFill>
          <a:blip r:embed="rId4" cstate="print"/>
          <a:srcRect/>
          <a:stretch>
            <a:fillRect/>
          </a:stretch>
        </p:blipFill>
        <p:spPr bwMode="auto">
          <a:xfrm>
            <a:off x="0" y="1545498"/>
            <a:ext cx="9144000" cy="4933679"/>
          </a:xfrm>
          <a:prstGeom prst="rect">
            <a:avLst/>
          </a:prstGeom>
          <a:noFill/>
        </p:spPr>
      </p:pic>
      <p:sp>
        <p:nvSpPr>
          <p:cNvPr id="6" name="Line Callout 3 5"/>
          <p:cNvSpPr/>
          <p:nvPr/>
        </p:nvSpPr>
        <p:spPr>
          <a:xfrm>
            <a:off x="1371598" y="3618412"/>
            <a:ext cx="1724299" cy="849086"/>
          </a:xfrm>
          <a:prstGeom prst="borderCallout3">
            <a:avLst>
              <a:gd name="adj1" fmla="val 16750"/>
              <a:gd name="adj2" fmla="val -3889"/>
              <a:gd name="adj3" fmla="val 18750"/>
              <a:gd name="adj4" fmla="val -16667"/>
              <a:gd name="adj5" fmla="val 99807"/>
              <a:gd name="adj6" fmla="val -20336"/>
              <a:gd name="adj7" fmla="val 225446"/>
              <a:gd name="adj8" fmla="val -2229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b="1" dirty="0" smtClean="0">
                <a:latin typeface="Times New Roman" pitchFamily="18" charset="0"/>
                <a:cs typeface="Times New Roman" pitchFamily="18" charset="0"/>
              </a:rPr>
              <a:t>40% of World Steel from Britain</a:t>
            </a:r>
            <a:endParaRPr lang="en-IN" b="1" dirty="0">
              <a:latin typeface="Times New Roman" pitchFamily="18" charset="0"/>
              <a:cs typeface="Times New Roman" pitchFamily="18" charset="0"/>
            </a:endParaRPr>
          </a:p>
        </p:txBody>
      </p:sp>
      <p:sp>
        <p:nvSpPr>
          <p:cNvPr id="8" name="Rounded Rectangular Callout 7"/>
          <p:cNvSpPr/>
          <p:nvPr/>
        </p:nvSpPr>
        <p:spPr>
          <a:xfrm>
            <a:off x="2429691" y="4611188"/>
            <a:ext cx="1606732" cy="535577"/>
          </a:xfrm>
          <a:prstGeom prst="wedgeRoundRectCallout">
            <a:avLst>
              <a:gd name="adj1" fmla="val 13912"/>
              <a:gd name="adj2" fmla="val 125915"/>
              <a:gd name="adj3" fmla="val 16667"/>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b="1" dirty="0" smtClean="0"/>
              <a:t>US emerged World Leader</a:t>
            </a:r>
            <a:endParaRPr lang="en-IN" b="1" dirty="0"/>
          </a:p>
        </p:txBody>
      </p:sp>
      <p:sp>
        <p:nvSpPr>
          <p:cNvPr id="10" name="Rounded Rectangular Callout 9"/>
          <p:cNvSpPr/>
          <p:nvPr/>
        </p:nvSpPr>
        <p:spPr>
          <a:xfrm>
            <a:off x="3931920" y="3448594"/>
            <a:ext cx="2011679" cy="836023"/>
          </a:xfrm>
          <a:prstGeom prst="wedgeRoundRectCallout">
            <a:avLst>
              <a:gd name="adj1" fmla="val 79927"/>
              <a:gd name="adj2" fmla="val 196875"/>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smtClean="0">
                <a:latin typeface="Times New Roman" pitchFamily="18" charset="0"/>
                <a:cs typeface="Times New Roman" pitchFamily="18" charset="0"/>
              </a:rPr>
              <a:t>Japan World Leader</a:t>
            </a:r>
            <a:endParaRPr lang="en-IN" b="1" dirty="0">
              <a:latin typeface="Times New Roman" pitchFamily="18" charset="0"/>
              <a:cs typeface="Times New Roman" pitchFamily="18" charset="0"/>
            </a:endParaRPr>
          </a:p>
        </p:txBody>
      </p:sp>
      <p:sp>
        <p:nvSpPr>
          <p:cNvPr id="11" name="Explosion 1 10"/>
          <p:cNvSpPr/>
          <p:nvPr/>
        </p:nvSpPr>
        <p:spPr>
          <a:xfrm>
            <a:off x="4963886" y="0"/>
            <a:ext cx="4180115" cy="1645919"/>
          </a:xfrm>
          <a:prstGeom prst="irregularSeal1">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dirty="0" smtClean="0">
                <a:latin typeface="Times New Roman" pitchFamily="18" charset="0"/>
                <a:cs typeface="Times New Roman" pitchFamily="18" charset="0"/>
              </a:rPr>
              <a:t>2007 Onwards China emerged as world leader</a:t>
            </a:r>
            <a:endParaRPr lang="en-IN" b="1" dirty="0">
              <a:latin typeface="Times New Roman" pitchFamily="18" charset="0"/>
              <a:cs typeface="Times New Roman" pitchFamily="18" charset="0"/>
            </a:endParaRPr>
          </a:p>
        </p:txBody>
      </p:sp>
      <p:sp>
        <p:nvSpPr>
          <p:cNvPr id="13" name="Right Arrow 12"/>
          <p:cNvSpPr/>
          <p:nvPr/>
        </p:nvSpPr>
        <p:spPr>
          <a:xfrm>
            <a:off x="0" y="-1"/>
            <a:ext cx="3722914" cy="1084217"/>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rgbClr val="C00000"/>
                </a:solidFill>
                <a:latin typeface="Times New Roman" pitchFamily="18" charset="0"/>
                <a:cs typeface="Times New Roman" pitchFamily="18" charset="0"/>
              </a:rPr>
              <a:t>History of Iron &amp; Steel</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MPR 2018-19\Presentation to ICWAI\Downloads\50-Beautiful-and-Minimalist-Presentation-Backgrounds-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5" descr="earth-3d"/>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5526741" y="3512021"/>
            <a:ext cx="3200399" cy="3130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Left Arrow 8"/>
          <p:cNvSpPr/>
          <p:nvPr/>
        </p:nvSpPr>
        <p:spPr>
          <a:xfrm>
            <a:off x="5146766" y="0"/>
            <a:ext cx="3997234" cy="954741"/>
          </a:xfrm>
          <a:prstGeom prst="leftArrow">
            <a:avLst/>
          </a:prstGeom>
          <a:solidFill>
            <a:srgbClr val="FFCC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smtClean="0">
                <a:solidFill>
                  <a:srgbClr val="FF6600"/>
                </a:solidFill>
                <a:latin typeface="Times New Roman" panose="02020603050405020304" pitchFamily="18" charset="0"/>
                <a:cs typeface="Times New Roman" panose="02020603050405020304" pitchFamily="18" charset="0"/>
              </a:rPr>
              <a:t>History of Iron &amp; Steel</a:t>
            </a:r>
            <a:endParaRPr lang="en-IN" sz="2800" b="1" dirty="0">
              <a:solidFill>
                <a:srgbClr val="FF6600"/>
              </a:solidFill>
              <a:latin typeface="Times New Roman" panose="02020603050405020304" pitchFamily="18" charset="0"/>
              <a:cs typeface="Times New Roman" panose="02020603050405020304" pitchFamily="18" charset="0"/>
            </a:endParaRPr>
          </a:p>
        </p:txBody>
      </p:sp>
      <p:sp>
        <p:nvSpPr>
          <p:cNvPr id="7" name="Rectangle 3"/>
          <p:cNvSpPr txBox="1">
            <a:spLocks noChangeArrowheads="1"/>
          </p:cNvSpPr>
          <p:nvPr/>
        </p:nvSpPr>
        <p:spPr>
          <a:xfrm>
            <a:off x="4814046" y="1241613"/>
            <a:ext cx="4329953" cy="244288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en-US" sz="2000" b="1" dirty="0" smtClean="0">
                <a:latin typeface="Footlight MT Light" panose="0204060206030A020304" pitchFamily="18" charset="0"/>
              </a:rPr>
              <a:t>Iron is the </a:t>
            </a:r>
            <a:r>
              <a:rPr lang="en-US" sz="2000" b="1" u="sng" dirty="0" smtClean="0">
                <a:solidFill>
                  <a:srgbClr val="0070C0"/>
                </a:solidFill>
                <a:latin typeface="Footlight MT Light" panose="0204060206030A020304" pitchFamily="18" charset="0"/>
              </a:rPr>
              <a:t>tenth</a:t>
            </a:r>
            <a:r>
              <a:rPr lang="en-US" sz="2000" b="1" dirty="0" smtClean="0">
                <a:latin typeface="Footlight MT Light" panose="0204060206030A020304" pitchFamily="18" charset="0"/>
              </a:rPr>
              <a:t> most abundant element in the universe.</a:t>
            </a:r>
          </a:p>
          <a:p>
            <a:pPr algn="just"/>
            <a:r>
              <a:rPr lang="en-US" sz="2000" b="1" dirty="0" smtClean="0">
                <a:latin typeface="Footlight MT Light" panose="0204060206030A020304" pitchFamily="18" charset="0"/>
              </a:rPr>
              <a:t>Iron makes up </a:t>
            </a:r>
            <a:r>
              <a:rPr lang="en-US" sz="2000" b="1" dirty="0" smtClean="0">
                <a:solidFill>
                  <a:srgbClr val="0070C0"/>
                </a:solidFill>
                <a:latin typeface="Footlight MT Light" panose="0204060206030A020304" pitchFamily="18" charset="0"/>
              </a:rPr>
              <a:t>5%</a:t>
            </a:r>
            <a:r>
              <a:rPr lang="en-US" sz="2000" b="1" dirty="0" smtClean="0">
                <a:latin typeface="Footlight MT Light" panose="0204060206030A020304" pitchFamily="18" charset="0"/>
              </a:rPr>
              <a:t> of the Earth’s crust and is </a:t>
            </a:r>
            <a:r>
              <a:rPr lang="en-US" sz="2000" b="1" dirty="0" smtClean="0">
                <a:solidFill>
                  <a:srgbClr val="0070C0"/>
                </a:solidFill>
                <a:latin typeface="Footlight MT Light" panose="0204060206030A020304" pitchFamily="18" charset="0"/>
              </a:rPr>
              <a:t>second in abundance</a:t>
            </a:r>
            <a:r>
              <a:rPr lang="en-US" sz="2000" b="1" dirty="0" smtClean="0">
                <a:latin typeface="Footlight MT Light" panose="0204060206030A020304" pitchFamily="18" charset="0"/>
              </a:rPr>
              <a:t> to aluminum among the metals and </a:t>
            </a:r>
            <a:r>
              <a:rPr lang="en-US" sz="2000" b="1" dirty="0" smtClean="0">
                <a:solidFill>
                  <a:srgbClr val="0070C0"/>
                </a:solidFill>
                <a:latin typeface="Footlight MT Light" panose="0204060206030A020304" pitchFamily="18" charset="0"/>
              </a:rPr>
              <a:t>fourth in abundance</a:t>
            </a:r>
            <a:r>
              <a:rPr lang="en-US" sz="2000" b="1" dirty="0" smtClean="0">
                <a:latin typeface="Footlight MT Light" panose="0204060206030A020304" pitchFamily="18" charset="0"/>
              </a:rPr>
              <a:t> among the elements.</a:t>
            </a:r>
          </a:p>
        </p:txBody>
      </p:sp>
      <p:pic>
        <p:nvPicPr>
          <p:cNvPr id="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399" y="1099110"/>
            <a:ext cx="4114800" cy="262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74811" y="4101354"/>
            <a:ext cx="4572001" cy="2031325"/>
          </a:xfrm>
          <a:prstGeom prst="rect">
            <a:avLst/>
          </a:prstGeom>
        </p:spPr>
        <p:txBody>
          <a:bodyPr wrap="square">
            <a:spAutoFit/>
          </a:bodyPr>
          <a:lstStyle/>
          <a:p>
            <a:pPr marL="285750" indent="-285750" algn="just">
              <a:buFont typeface="Arial" panose="020B0604020202020204" pitchFamily="34" charset="0"/>
              <a:buChar char="•"/>
            </a:pPr>
            <a:r>
              <a:rPr lang="en-US" b="1" dirty="0">
                <a:latin typeface="Footlight MT Light" panose="0204060206030A020304" pitchFamily="18" charset="0"/>
              </a:rPr>
              <a:t> Iron is the most abundant element by mass, making up </a:t>
            </a:r>
            <a:r>
              <a:rPr lang="en-US" b="1" dirty="0">
                <a:solidFill>
                  <a:srgbClr val="0070C0"/>
                </a:solidFill>
                <a:latin typeface="Footlight MT Light" panose="0204060206030A020304" pitchFamily="18" charset="0"/>
              </a:rPr>
              <a:t>35% of the mass</a:t>
            </a:r>
            <a:r>
              <a:rPr lang="en-US" b="1" dirty="0">
                <a:latin typeface="Footlight MT Light" panose="0204060206030A020304" pitchFamily="18" charset="0"/>
              </a:rPr>
              <a:t> of the Earth as a whole.</a:t>
            </a:r>
          </a:p>
          <a:p>
            <a:pPr marL="285750" indent="-285750" algn="just">
              <a:buFont typeface="Arial" panose="020B0604020202020204" pitchFamily="34" charset="0"/>
              <a:buChar char="•"/>
            </a:pPr>
            <a:r>
              <a:rPr lang="en-US" b="1" dirty="0">
                <a:latin typeface="Footlight MT Light" panose="0204060206030A020304" pitchFamily="18" charset="0"/>
              </a:rPr>
              <a:t> The concentration of iron in the various layers of the Earth ranges from </a:t>
            </a:r>
            <a:r>
              <a:rPr lang="en-US" b="1" dirty="0">
                <a:solidFill>
                  <a:srgbClr val="0070C0"/>
                </a:solidFill>
                <a:latin typeface="Footlight MT Light" panose="0204060206030A020304" pitchFamily="18" charset="0"/>
              </a:rPr>
              <a:t>very high at the inner core</a:t>
            </a:r>
            <a:r>
              <a:rPr lang="en-US" b="1" dirty="0">
                <a:latin typeface="Footlight MT Light" panose="0204060206030A020304" pitchFamily="18" charset="0"/>
              </a:rPr>
              <a:t> to only a few percent in the outer crust.</a:t>
            </a:r>
          </a:p>
        </p:txBody>
      </p:sp>
      <p:sp>
        <p:nvSpPr>
          <p:cNvPr id="11" name="Rectangle 2"/>
          <p:cNvSpPr>
            <a:spLocks noGrp="1" noChangeArrowheads="1"/>
          </p:cNvSpPr>
          <p:nvPr>
            <p:ph type="title"/>
          </p:nvPr>
        </p:nvSpPr>
        <p:spPr>
          <a:xfrm>
            <a:off x="0" y="0"/>
            <a:ext cx="4410635" cy="847165"/>
          </a:xfrm>
        </p:spPr>
        <p:txBody>
          <a:bodyPr>
            <a:normAutofit/>
          </a:bodyPr>
          <a:lstStyle/>
          <a:p>
            <a:r>
              <a:rPr lang="en-US" sz="3200" b="1" i="1" dirty="0" smtClean="0">
                <a:latin typeface="Times New Roman" panose="02020603050405020304" pitchFamily="18" charset="0"/>
                <a:cs typeface="Times New Roman" panose="02020603050405020304" pitchFamily="18" charset="0"/>
              </a:rPr>
              <a:t>Iron and the Universe</a:t>
            </a:r>
            <a:endParaRPr lang="en-US" sz="32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675124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MPR 2018-19\Presentation to ICWAI\Downloads\50-Beautiful-and-Minimalist-Presentation-Backgrounds-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2"/>
          <p:cNvSpPr>
            <a:spLocks noGrp="1" noChangeArrowheads="1"/>
          </p:cNvSpPr>
          <p:nvPr>
            <p:ph type="title"/>
          </p:nvPr>
        </p:nvSpPr>
        <p:spPr>
          <a:xfrm>
            <a:off x="0" y="0"/>
            <a:ext cx="4410635" cy="847165"/>
          </a:xfrm>
        </p:spPr>
        <p:txBody>
          <a:bodyPr>
            <a:normAutofit/>
          </a:bodyPr>
          <a:lstStyle/>
          <a:p>
            <a:r>
              <a:rPr lang="en-US" sz="3200" b="1" i="1" dirty="0">
                <a:latin typeface="Times New Roman" panose="02020603050405020304" pitchFamily="18" charset="0"/>
                <a:cs typeface="Times New Roman" panose="02020603050405020304" pitchFamily="18" charset="0"/>
              </a:rPr>
              <a:t>Rustless Wonder</a:t>
            </a:r>
          </a:p>
        </p:txBody>
      </p:sp>
      <p:pic>
        <p:nvPicPr>
          <p:cNvPr id="8" name="Picture 4" descr="ironpillar"/>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4961964" y="981635"/>
            <a:ext cx="4057650" cy="5748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8"/>
          <p:cNvSpPr txBox="1">
            <a:spLocks noChangeArrowheads="1"/>
          </p:cNvSpPr>
          <p:nvPr/>
        </p:nvSpPr>
        <p:spPr bwMode="auto">
          <a:xfrm>
            <a:off x="215151" y="1205753"/>
            <a:ext cx="4329955" cy="51706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gn="just">
              <a:buFont typeface="Arial" panose="020B0604020202020204" pitchFamily="34" charset="0"/>
              <a:buChar char="•"/>
            </a:pP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Dating back to 4th century A.D, the Delhi iron pillar is testimony to the high level of skill achieved by ancient Indian iron smiths in the processing of iron.</a:t>
            </a:r>
          </a:p>
          <a:p>
            <a:pPr marL="285750" indent="-285750" algn="just">
              <a:buFont typeface="Arial" panose="020B0604020202020204" pitchFamily="34" charset="0"/>
              <a:buChar char="•"/>
            </a:pPr>
            <a:endParaRPr lang="en-US" sz="2200" dirty="0">
              <a:latin typeface="Arial Unicode MS" panose="020B0604020202020204" pitchFamily="34" charset="-128"/>
              <a:ea typeface="Arial Unicode MS" panose="020B0604020202020204" pitchFamily="34" charset="-128"/>
              <a:cs typeface="Arial Unicode MS" panose="020B0604020202020204" pitchFamily="34" charset="-128"/>
            </a:endParaRPr>
          </a:p>
          <a:p>
            <a:pPr marL="285750" indent="-285750" algn="just">
              <a:buFont typeface="Arial" panose="020B0604020202020204" pitchFamily="34" charset="0"/>
              <a:buChar char="•"/>
            </a:pP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7.3 m tall, with one m below the ground; the </a:t>
            </a:r>
            <a:r>
              <a:rPr lang="en-US" sz="2200" dirty="0" err="1">
                <a:latin typeface="Arial Unicode MS" panose="020B0604020202020204" pitchFamily="34" charset="-128"/>
                <a:ea typeface="Arial Unicode MS" panose="020B0604020202020204" pitchFamily="34" charset="-128"/>
                <a:cs typeface="Arial Unicode MS" panose="020B0604020202020204" pitchFamily="34" charset="-128"/>
              </a:rPr>
              <a:t>dia</a:t>
            </a:r>
            <a:r>
              <a:rPr lang="en-US" sz="2200" dirty="0">
                <a:latin typeface="Arial Unicode MS" panose="020B0604020202020204" pitchFamily="34" charset="-128"/>
                <a:ea typeface="Arial Unicode MS" panose="020B0604020202020204" pitchFamily="34" charset="-128"/>
                <a:cs typeface="Arial Unicode MS" panose="020B0604020202020204" pitchFamily="34" charset="-128"/>
              </a:rPr>
              <a:t> is 48 cm at the foot, tapering to 29 cm at the top, just below the base of the wonderfully crafted capital; it weighs about 6.5 t, and was manufactured by forged welding.</a:t>
            </a:r>
          </a:p>
        </p:txBody>
      </p:sp>
      <p:sp>
        <p:nvSpPr>
          <p:cNvPr id="7" name="Left Arrow 6"/>
          <p:cNvSpPr/>
          <p:nvPr/>
        </p:nvSpPr>
        <p:spPr>
          <a:xfrm>
            <a:off x="5146766" y="0"/>
            <a:ext cx="3997234" cy="954741"/>
          </a:xfrm>
          <a:prstGeom prst="leftArrow">
            <a:avLst/>
          </a:prstGeom>
          <a:solidFill>
            <a:srgbClr val="FFCC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smtClean="0">
                <a:solidFill>
                  <a:srgbClr val="FF6600"/>
                </a:solidFill>
                <a:latin typeface="Times New Roman" panose="02020603050405020304" pitchFamily="18" charset="0"/>
                <a:cs typeface="Times New Roman" panose="02020603050405020304" pitchFamily="18" charset="0"/>
              </a:rPr>
              <a:t>History of Iron &amp; Steel</a:t>
            </a:r>
            <a:endParaRPr lang="en-IN" sz="28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5804649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MPR 2018-19\Presentation to ICWAI\Downloads\50-Beautiful-and-Minimalist-Presentation-Backgrounds-08.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4"/>
          <p:cNvPicPr>
            <a:picLocks noGrp="1" noChangeAspect="1" noChangeArrowheads="1"/>
          </p:cNvPicPr>
          <p:nvPr>
            <p:ph idx="1"/>
          </p:nvPr>
        </p:nvPicPr>
        <p:blipFill>
          <a:blip r:embed="rId3" cstate="print">
            <a:extLst>
              <a:ext uri="{28A0092B-C50C-407E-A947-70E740481C1C}">
                <a14:useLocalDpi xmlns:a14="http://schemas.microsoft.com/office/drawing/2010/main" xmlns="" val="0"/>
              </a:ext>
            </a:extLst>
          </a:blip>
          <a:srcRect/>
          <a:stretch>
            <a:fillRect/>
          </a:stretch>
        </p:blipFill>
        <p:spPr>
          <a:xfrm>
            <a:off x="243737" y="1146149"/>
            <a:ext cx="2443827" cy="5711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2"/>
          <p:cNvSpPr>
            <a:spLocks noGrp="1" noChangeArrowheads="1"/>
          </p:cNvSpPr>
          <p:nvPr>
            <p:ph type="title"/>
          </p:nvPr>
        </p:nvSpPr>
        <p:spPr>
          <a:xfrm>
            <a:off x="0" y="439"/>
            <a:ext cx="4410635" cy="847165"/>
          </a:xfrm>
        </p:spPr>
        <p:txBody>
          <a:bodyPr>
            <a:normAutofit/>
          </a:bodyPr>
          <a:lstStyle/>
          <a:p>
            <a:r>
              <a:rPr lang="en-US" sz="3200" b="1" i="1" dirty="0">
                <a:latin typeface="Times New Roman" panose="02020603050405020304" pitchFamily="18" charset="0"/>
                <a:cs typeface="Times New Roman" panose="02020603050405020304" pitchFamily="18" charset="0"/>
              </a:rPr>
              <a:t>Damascus Sword </a:t>
            </a:r>
          </a:p>
        </p:txBody>
      </p:sp>
      <p:sp>
        <p:nvSpPr>
          <p:cNvPr id="15" name="Rectangle 7"/>
          <p:cNvSpPr>
            <a:spLocks noChangeArrowheads="1"/>
          </p:cNvSpPr>
          <p:nvPr/>
        </p:nvSpPr>
        <p:spPr bwMode="auto">
          <a:xfrm>
            <a:off x="3582649" y="1299883"/>
            <a:ext cx="5359645" cy="37071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marL="285750" indent="-285750" algn="just">
              <a:lnSpc>
                <a:spcPct val="145000"/>
              </a:lnSpc>
              <a:buFont typeface="Arial" panose="020B0604020202020204" pitchFamily="34" charset="0"/>
              <a:buChar char="•"/>
            </a:pPr>
            <a:r>
              <a:rPr lang="en-US" b="1" dirty="0" err="1">
                <a:latin typeface="Times New Roman" panose="02020603050405020304" pitchFamily="18" charset="0"/>
                <a:cs typeface="Times New Roman" panose="02020603050405020304" pitchFamily="18" charset="0"/>
              </a:rPr>
              <a:t>Wootz</a:t>
            </a:r>
            <a:r>
              <a:rPr lang="en-US" b="1" dirty="0">
                <a:latin typeface="Times New Roman" panose="02020603050405020304" pitchFamily="18" charset="0"/>
                <a:cs typeface="Times New Roman" panose="02020603050405020304" pitchFamily="18" charset="0"/>
              </a:rPr>
              <a:t> steel first appeared in India between 300 BC and AD 500.</a:t>
            </a:r>
          </a:p>
          <a:p>
            <a:pPr marL="285750" indent="-285750" algn="just">
              <a:lnSpc>
                <a:spcPct val="145000"/>
              </a:lnSpc>
            </a:pPr>
            <a:endParaRPr lang="en-US" b="1" dirty="0">
              <a:latin typeface="Times New Roman" panose="02020603050405020304" pitchFamily="18" charset="0"/>
              <a:cs typeface="Times New Roman" panose="02020603050405020304" pitchFamily="18" charset="0"/>
            </a:endParaRPr>
          </a:p>
          <a:p>
            <a:pPr marL="285750" indent="-285750" algn="just">
              <a:lnSpc>
                <a:spcPct val="145000"/>
              </a:lnSpc>
              <a:buFont typeface="Arial" panose="020B0604020202020204" pitchFamily="34" charset="0"/>
              <a:buChar char="•"/>
            </a:pPr>
            <a:r>
              <a:rPr lang="en-US" b="1" dirty="0">
                <a:solidFill>
                  <a:schemeClr val="tx2"/>
                </a:solidFill>
                <a:latin typeface="Times New Roman" panose="02020603050405020304" pitchFamily="18" charset="0"/>
                <a:cs typeface="Times New Roman" panose="02020603050405020304" pitchFamily="18" charset="0"/>
              </a:rPr>
              <a:t>They used to make it in crucible.</a:t>
            </a:r>
          </a:p>
          <a:p>
            <a:pPr marL="285750" indent="-285750" algn="just">
              <a:lnSpc>
                <a:spcPct val="145000"/>
              </a:lnSpc>
              <a:buFont typeface="Arial" panose="020B0604020202020204" pitchFamily="34" charset="0"/>
              <a:buChar char="•"/>
            </a:pPr>
            <a:endParaRPr lang="en-US" b="1" dirty="0">
              <a:solidFill>
                <a:schemeClr val="tx2"/>
              </a:solidFill>
              <a:latin typeface="Times New Roman" panose="02020603050405020304" pitchFamily="18" charset="0"/>
              <a:cs typeface="Times New Roman" panose="02020603050405020304" pitchFamily="18" charset="0"/>
            </a:endParaRPr>
          </a:p>
          <a:p>
            <a:pPr marL="285750" indent="-285750" algn="just">
              <a:lnSpc>
                <a:spcPct val="145000"/>
              </a:lnSpc>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Damascus swords were prized for their strength and sharpness. They were famous for being so sharp that they could cut a silk scarf in half as it fell to the ground.</a:t>
            </a:r>
            <a:endParaRPr lang="en-US" b="1" dirty="0">
              <a:solidFill>
                <a:schemeClr val="tx2"/>
              </a:solidFill>
              <a:latin typeface="Times New Roman" panose="02020603050405020304" pitchFamily="18" charset="0"/>
              <a:cs typeface="Times New Roman" panose="02020603050405020304" pitchFamily="18" charset="0"/>
            </a:endParaRPr>
          </a:p>
        </p:txBody>
      </p:sp>
      <p:pic>
        <p:nvPicPr>
          <p:cNvPr id="2050" name="Picture 2" descr="D:\MPR 2018-19\Presentation to ICWAI\Downloads\dxlnxu.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627171" y="5205335"/>
            <a:ext cx="5486848" cy="16526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Left Arrow 7"/>
          <p:cNvSpPr/>
          <p:nvPr/>
        </p:nvSpPr>
        <p:spPr>
          <a:xfrm>
            <a:off x="5146766" y="0"/>
            <a:ext cx="3997234" cy="954741"/>
          </a:xfrm>
          <a:prstGeom prst="leftArrow">
            <a:avLst/>
          </a:prstGeom>
          <a:solidFill>
            <a:srgbClr val="FFCC99"/>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800" b="1" dirty="0" smtClean="0">
                <a:solidFill>
                  <a:srgbClr val="FF6600"/>
                </a:solidFill>
                <a:latin typeface="Times New Roman" panose="02020603050405020304" pitchFamily="18" charset="0"/>
                <a:cs typeface="Times New Roman" panose="02020603050405020304" pitchFamily="18" charset="0"/>
              </a:rPr>
              <a:t>History of Iron &amp; Steel</a:t>
            </a:r>
            <a:endParaRPr lang="en-IN" sz="28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16871339"/>
      </p:ext>
    </p:extLst>
  </p:cSld>
  <p:clrMapOvr>
    <a:masterClrMapping/>
  </p:clrMapOvr>
  <p:timing>
    <p:tnLst>
      <p:par>
        <p:cTn id="1" dur="indefinite" restart="never" nodeType="tmRoot"/>
      </p:par>
    </p:tnLst>
  </p:timing>
</p:sld>
</file>

<file path=ppt/theme/theme1.xml><?xml version="1.0" encoding="utf-8"?>
<a:theme xmlns:a="http://schemas.openxmlformats.org/drawingml/2006/main" name="8_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4703</TotalTime>
  <Words>1231</Words>
  <Application>Microsoft Office PowerPoint</Application>
  <PresentationFormat>On-screen Show (4:3)</PresentationFormat>
  <Paragraphs>256</Paragraphs>
  <Slides>27</Slides>
  <Notes>4</Notes>
  <HiddenSlides>0</HiddenSlides>
  <MMClips>0</MMClip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8_Default Design</vt:lpstr>
      <vt:lpstr>8_Office Theme</vt:lpstr>
      <vt:lpstr>Office Theme</vt:lpstr>
      <vt:lpstr>An Overview of Operations in an Integrated Steel Plant  A case study -RINL/VSP  </vt:lpstr>
      <vt:lpstr>Slide 2</vt:lpstr>
      <vt:lpstr>Slide 3</vt:lpstr>
      <vt:lpstr>Iron- Prehistoric Evidence</vt:lpstr>
      <vt:lpstr>Iron- Prehistoric Evidence</vt:lpstr>
      <vt:lpstr>Slide 6</vt:lpstr>
      <vt:lpstr>Iron and the Universe</vt:lpstr>
      <vt:lpstr>Rustless Wonder</vt:lpstr>
      <vt:lpstr>Damascus Sword </vt:lpstr>
      <vt:lpstr>The Bloomery</vt:lpstr>
      <vt:lpstr>Bloomery Furnaces</vt:lpstr>
      <vt:lpstr>Making of Iron</vt:lpstr>
      <vt:lpstr>Stuckofen, 1350 A.D.</vt:lpstr>
      <vt:lpstr>Bessemer Process 1856 AD</vt:lpstr>
      <vt:lpstr>Slide 15</vt:lpstr>
      <vt:lpstr>Slide 16</vt:lpstr>
      <vt:lpstr>Slide 17</vt:lpstr>
      <vt:lpstr>Slide 18</vt:lpstr>
      <vt:lpstr>Slide 19</vt:lpstr>
      <vt:lpstr>Slide 20</vt:lpstr>
      <vt:lpstr>Slide 21</vt:lpstr>
      <vt:lpstr>Slide 22</vt:lpstr>
      <vt:lpstr>Slide 23</vt:lpstr>
      <vt:lpstr>Slide 24</vt:lpstr>
      <vt:lpstr>Slide 25</vt:lpstr>
      <vt:lpstr>PRODUCT MIX &amp; APPLICATIONS</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vsp</cp:lastModifiedBy>
  <cp:revision>882</cp:revision>
  <dcterms:created xsi:type="dcterms:W3CDTF">2014-07-21T09:25:17Z</dcterms:created>
  <dcterms:modified xsi:type="dcterms:W3CDTF">2018-06-26T09:13:17Z</dcterms:modified>
</cp:coreProperties>
</file>