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1"/>
    <p:sldMasterId id="2147483769" r:id="rId2"/>
    <p:sldMasterId id="2147483781" r:id="rId3"/>
    <p:sldMasterId id="2147483794" r:id="rId4"/>
  </p:sldMasterIdLst>
  <p:notesMasterIdLst>
    <p:notesMasterId r:id="rId58"/>
  </p:notesMasterIdLst>
  <p:sldIdLst>
    <p:sldId id="419" r:id="rId5"/>
    <p:sldId id="359" r:id="rId6"/>
    <p:sldId id="360" r:id="rId7"/>
    <p:sldId id="361" r:id="rId8"/>
    <p:sldId id="396" r:id="rId9"/>
    <p:sldId id="358" r:id="rId10"/>
    <p:sldId id="367" r:id="rId11"/>
    <p:sldId id="369" r:id="rId12"/>
    <p:sldId id="373" r:id="rId13"/>
    <p:sldId id="374" r:id="rId14"/>
    <p:sldId id="362" r:id="rId15"/>
    <p:sldId id="375" r:id="rId16"/>
    <p:sldId id="376" r:id="rId17"/>
    <p:sldId id="363" r:id="rId18"/>
    <p:sldId id="377" r:id="rId19"/>
    <p:sldId id="378" r:id="rId20"/>
    <p:sldId id="379" r:id="rId21"/>
    <p:sldId id="380" r:id="rId22"/>
    <p:sldId id="381" r:id="rId23"/>
    <p:sldId id="382" r:id="rId24"/>
    <p:sldId id="395"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398" r:id="rId38"/>
    <p:sldId id="399" r:id="rId39"/>
    <p:sldId id="400" r:id="rId40"/>
    <p:sldId id="401" r:id="rId41"/>
    <p:sldId id="402" r:id="rId42"/>
    <p:sldId id="416" r:id="rId43"/>
    <p:sldId id="403" r:id="rId44"/>
    <p:sldId id="404" r:id="rId45"/>
    <p:sldId id="405" r:id="rId46"/>
    <p:sldId id="406" r:id="rId47"/>
    <p:sldId id="407" r:id="rId48"/>
    <p:sldId id="408" r:id="rId49"/>
    <p:sldId id="409" r:id="rId50"/>
    <p:sldId id="417" r:id="rId51"/>
    <p:sldId id="410" r:id="rId52"/>
    <p:sldId id="418" r:id="rId53"/>
    <p:sldId id="411" r:id="rId54"/>
    <p:sldId id="414" r:id="rId55"/>
    <p:sldId id="415" r:id="rId56"/>
    <p:sldId id="42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C1A55A-A9E7-4601-9B31-41B5046400FE}" type="datetimeFigureOut">
              <a:rPr lang="en-US" smtClean="0"/>
              <a:pPr/>
              <a:t>10/5/2018</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144ED-B01D-4FFA-A562-D069D2862CBF}"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2594406-FA9E-42BF-916B-9E61000BC92D}"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B5F089E-0C46-45B1-9279-F84E68FD68A0}"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04FFB4-512B-493B-91FE-12E56391C2E4}"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990177"/>
          </a:xfrm>
          <a:prstGeom prst="rect">
            <a:avLst/>
          </a:prstGeom>
        </p:spPr>
        <p:txBody>
          <a:bodyPr vert="horz" lIns="0" tIns="0" rIns="0" bIns="0" rtlCol="0" anchor="t" anchorCtr="0">
            <a:noAutofit/>
          </a:bodyPr>
          <a:lstStyle/>
          <a:p>
            <a:r>
              <a:rPr lang="en-US"/>
              <a:t>Click to edit Master title style</a:t>
            </a:r>
            <a:endParaRPr lang="en-GB" dirty="0"/>
          </a:p>
        </p:txBody>
      </p:sp>
      <p:sp>
        <p:nvSpPr>
          <p:cNvPr id="20" name="Text Placeholder 19"/>
          <p:cNvSpPr>
            <a:spLocks noGrp="1"/>
          </p:cNvSpPr>
          <p:nvPr>
            <p:ph type="body" sz="quarter" idx="14"/>
          </p:nvPr>
        </p:nvSpPr>
        <p:spPr>
          <a:xfrm>
            <a:off x="370800" y="1357201"/>
            <a:ext cx="8388000" cy="5000758"/>
          </a:xfrm>
        </p:spPr>
        <p:txBody>
          <a:bodyPr/>
          <a:lstStyle>
            <a:lvl1pPr marL="0" indent="0" algn="l">
              <a:buNone/>
              <a:defRPr/>
            </a:lvl1pPr>
            <a:lvl2pPr marL="262457" indent="-262457">
              <a:buFont typeface="Arial"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70114"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IN" smtClean="0"/>
              <a:t>METIER ADVISORY SERVICES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103917481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4" y="1701801"/>
            <a:ext cx="4680000" cy="4679950"/>
          </a:xfrm>
        </p:spPr>
        <p:txBody>
          <a:bodyPr/>
          <a:lstStyle/>
          <a:p>
            <a:r>
              <a:rPr lang="en-US" noProof="0" dirty="0"/>
              <a:t>Click icon to add picture</a:t>
            </a:r>
          </a:p>
        </p:txBody>
      </p:sp>
      <p:sp>
        <p:nvSpPr>
          <p:cNvPr id="6" name="Content Placeholder 3"/>
          <p:cNvSpPr>
            <a:spLocks noGrp="1"/>
          </p:cNvSpPr>
          <p:nvPr>
            <p:ph sz="quarter" idx="10"/>
          </p:nvPr>
        </p:nvSpPr>
        <p:spPr>
          <a:xfrm>
            <a:off x="376239" y="1665289"/>
            <a:ext cx="3342322" cy="4716463"/>
          </a:xfrm>
          <a:prstGeom prst="rect">
            <a:avLst/>
          </a:prstGeom>
        </p:spPr>
        <p:txBody>
          <a:bodyPr/>
          <a:lstStyle>
            <a:lvl1pPr>
              <a:tabLst>
                <a:tab pos="4862355" algn="r"/>
              </a:tabLst>
              <a:defRPr/>
            </a:lvl1pPr>
            <a:lvl2pPr>
              <a:tabLst>
                <a:tab pos="4862355" algn="r"/>
              </a:tabLst>
              <a:defRPr/>
            </a:lvl2pPr>
            <a:lvl3pPr>
              <a:tabLst>
                <a:tab pos="4862355" algn="r"/>
              </a:tabLst>
              <a:defRPr/>
            </a:lvl3pPr>
            <a:lvl4pPr>
              <a:tabLst>
                <a:tab pos="4862355" algn="r"/>
              </a:tabLst>
              <a:defRPr/>
            </a:lvl4pPr>
            <a:lvl5pPr>
              <a:tabLst>
                <a:tab pos="4862355"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 xmlns:p14="http://schemas.microsoft.com/office/powerpoint/2010/main" val="46397904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8" y="651601"/>
            <a:ext cx="8391525"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8"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 xmlns:p14="http://schemas.microsoft.com/office/powerpoint/2010/main" val="42819593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990177"/>
          </a:xfrm>
          <a:prstGeom prst="rect">
            <a:avLst/>
          </a:prstGeom>
        </p:spPr>
        <p:txBody>
          <a:bodyPr vert="horz" lIns="0" tIns="0" rIns="0" bIns="0" rtlCol="0" anchor="t" anchorCtr="0">
            <a:noAutofit/>
          </a:bodyPr>
          <a:lstStyle/>
          <a:p>
            <a:r>
              <a:rPr lang="en-US"/>
              <a:t>Click to edit Master title style</a:t>
            </a:r>
            <a:endParaRPr lang="en-GB" dirty="0"/>
          </a:p>
        </p:txBody>
      </p:sp>
      <p:sp>
        <p:nvSpPr>
          <p:cNvPr id="20" name="Text Placeholder 19"/>
          <p:cNvSpPr>
            <a:spLocks noGrp="1"/>
          </p:cNvSpPr>
          <p:nvPr>
            <p:ph type="body" sz="quarter" idx="14"/>
          </p:nvPr>
        </p:nvSpPr>
        <p:spPr>
          <a:xfrm>
            <a:off x="370800" y="1357201"/>
            <a:ext cx="8388000" cy="5000758"/>
          </a:xfrm>
        </p:spPr>
        <p:txBody>
          <a:bodyPr/>
          <a:lstStyle>
            <a:lvl1pPr marL="0" indent="0" algn="l">
              <a:buNone/>
              <a:defRPr/>
            </a:lvl1pPr>
            <a:lvl2pPr marL="262457" indent="-262457">
              <a:buFont typeface="Arial"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70114"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IN" smtClean="0"/>
              <a:t>METIER ADVISORY SERVICES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103917481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32A69B6-AFB2-4620-86CA-107655E06AE4}" type="datetime1">
              <a:rPr lang="en-US" smtClean="0"/>
              <a:pPr/>
              <a:t>10/5/2018</a:t>
            </a:fld>
            <a:endParaRPr lang="en-IN" dirty="0"/>
          </a:p>
        </p:txBody>
      </p:sp>
      <p:sp>
        <p:nvSpPr>
          <p:cNvPr id="5" name="Footer Placeholder 4"/>
          <p:cNvSpPr>
            <a:spLocks noGrp="1"/>
          </p:cNvSpPr>
          <p:nvPr>
            <p:ph type="ftr" sz="quarter" idx="11"/>
          </p:nvPr>
        </p:nvSpPr>
        <p:spPr/>
        <p:txBody>
          <a:bodyPr/>
          <a:lstStyle/>
          <a:p>
            <a:r>
              <a:rPr lang="en-IN" smtClean="0"/>
              <a:t>METIER ADVISORY SERVICES PRIVATE LIMITED</a:t>
            </a:r>
            <a:endParaRPr lang="en-IN" dirty="0"/>
          </a:p>
        </p:txBody>
      </p:sp>
      <p:sp>
        <p:nvSpPr>
          <p:cNvPr id="6" name="Slide Number Placeholder 5"/>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B041BC-51F5-490C-8323-CCFB0FA512EB}" type="datetime1">
              <a:rPr lang="en-US" smtClean="0"/>
              <a:pPr/>
              <a:t>10/5/2018</a:t>
            </a:fld>
            <a:endParaRPr lang="en-IN" dirty="0"/>
          </a:p>
        </p:txBody>
      </p:sp>
      <p:sp>
        <p:nvSpPr>
          <p:cNvPr id="5" name="Footer Placeholder 4"/>
          <p:cNvSpPr>
            <a:spLocks noGrp="1"/>
          </p:cNvSpPr>
          <p:nvPr>
            <p:ph type="ftr" sz="quarter" idx="11"/>
          </p:nvPr>
        </p:nvSpPr>
        <p:spPr/>
        <p:txBody>
          <a:bodyPr/>
          <a:lstStyle/>
          <a:p>
            <a:r>
              <a:rPr lang="en-IN" smtClean="0"/>
              <a:t>METIER ADVISORY SERVICES PRIVATE LIMITED</a:t>
            </a:r>
            <a:endParaRPr lang="en-IN" dirty="0"/>
          </a:p>
        </p:txBody>
      </p:sp>
      <p:sp>
        <p:nvSpPr>
          <p:cNvPr id="6" name="Slide Number Placeholder 5"/>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8E8D05-08D1-4E77-A025-2D4ABDEB605A}" type="datetime1">
              <a:rPr lang="en-US" smtClean="0"/>
              <a:pPr/>
              <a:t>10/5/2018</a:t>
            </a:fld>
            <a:endParaRPr lang="en-IN" dirty="0"/>
          </a:p>
        </p:txBody>
      </p:sp>
      <p:sp>
        <p:nvSpPr>
          <p:cNvPr id="5" name="Footer Placeholder 4"/>
          <p:cNvSpPr>
            <a:spLocks noGrp="1"/>
          </p:cNvSpPr>
          <p:nvPr>
            <p:ph type="ftr" sz="quarter" idx="11"/>
          </p:nvPr>
        </p:nvSpPr>
        <p:spPr/>
        <p:txBody>
          <a:bodyPr/>
          <a:lstStyle/>
          <a:p>
            <a:r>
              <a:rPr lang="en-IN" smtClean="0"/>
              <a:t>METIER ADVISORY SERVICES PRIVATE LIMITED</a:t>
            </a:r>
            <a:endParaRPr lang="en-IN" dirty="0"/>
          </a:p>
        </p:txBody>
      </p:sp>
      <p:sp>
        <p:nvSpPr>
          <p:cNvPr id="6" name="Slide Number Placeholder 5"/>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E34D1E1-7F6D-4D01-857D-A0F3B6C12128}" type="datetime1">
              <a:rPr lang="en-US" smtClean="0"/>
              <a:pPr/>
              <a:t>10/5/2018</a:t>
            </a:fld>
            <a:endParaRPr lang="en-IN" dirty="0"/>
          </a:p>
        </p:txBody>
      </p:sp>
      <p:sp>
        <p:nvSpPr>
          <p:cNvPr id="6" name="Footer Placeholder 5"/>
          <p:cNvSpPr>
            <a:spLocks noGrp="1"/>
          </p:cNvSpPr>
          <p:nvPr>
            <p:ph type="ftr" sz="quarter" idx="11"/>
          </p:nvPr>
        </p:nvSpPr>
        <p:spPr/>
        <p:txBody>
          <a:bodyPr/>
          <a:lstStyle/>
          <a:p>
            <a:r>
              <a:rPr lang="en-IN" smtClean="0"/>
              <a:t>METIER ADVISORY SERVICES PRIVATE LIMITED</a:t>
            </a:r>
            <a:endParaRPr lang="en-IN" dirty="0"/>
          </a:p>
        </p:txBody>
      </p:sp>
      <p:sp>
        <p:nvSpPr>
          <p:cNvPr id="7" name="Slide Number Placeholder 6"/>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70F9A8A-8BD8-45C7-A479-D95BF5011A68}"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0C90210-7BDB-4612-8421-75FAEF635FAD}" type="datetime1">
              <a:rPr lang="en-US" smtClean="0"/>
              <a:pPr/>
              <a:t>10/5/2018</a:t>
            </a:fld>
            <a:endParaRPr lang="en-IN" dirty="0"/>
          </a:p>
        </p:txBody>
      </p:sp>
      <p:sp>
        <p:nvSpPr>
          <p:cNvPr id="8" name="Footer Placeholder 7"/>
          <p:cNvSpPr>
            <a:spLocks noGrp="1"/>
          </p:cNvSpPr>
          <p:nvPr>
            <p:ph type="ftr" sz="quarter" idx="11"/>
          </p:nvPr>
        </p:nvSpPr>
        <p:spPr/>
        <p:txBody>
          <a:bodyPr/>
          <a:lstStyle/>
          <a:p>
            <a:r>
              <a:rPr lang="en-IN" smtClean="0"/>
              <a:t>METIER ADVISORY SERVICES PRIVATE LIMITED</a:t>
            </a:r>
            <a:endParaRPr lang="en-IN" dirty="0"/>
          </a:p>
        </p:txBody>
      </p:sp>
      <p:sp>
        <p:nvSpPr>
          <p:cNvPr id="9" name="Slide Number Placeholder 8"/>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5AE750F-52FC-4DFB-8FF2-A75AF6870C81}" type="datetime1">
              <a:rPr lang="en-US" smtClean="0"/>
              <a:pPr/>
              <a:t>10/5/2018</a:t>
            </a:fld>
            <a:endParaRPr lang="en-IN" dirty="0"/>
          </a:p>
        </p:txBody>
      </p:sp>
      <p:sp>
        <p:nvSpPr>
          <p:cNvPr id="4" name="Footer Placeholder 3"/>
          <p:cNvSpPr>
            <a:spLocks noGrp="1"/>
          </p:cNvSpPr>
          <p:nvPr>
            <p:ph type="ftr" sz="quarter" idx="11"/>
          </p:nvPr>
        </p:nvSpPr>
        <p:spPr/>
        <p:txBody>
          <a:bodyPr/>
          <a:lstStyle/>
          <a:p>
            <a:r>
              <a:rPr lang="en-IN" smtClean="0"/>
              <a:t>METIER ADVISORY SERVICES PRIVATE LIMITED</a:t>
            </a:r>
            <a:endParaRPr lang="en-IN" dirty="0"/>
          </a:p>
        </p:txBody>
      </p:sp>
      <p:sp>
        <p:nvSpPr>
          <p:cNvPr id="5" name="Slide Number Placeholder 4"/>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1AABA-7F52-47EE-8006-44EBE1DF128D}" type="datetime1">
              <a:rPr lang="en-US" smtClean="0"/>
              <a:pPr/>
              <a:t>10/5/2018</a:t>
            </a:fld>
            <a:endParaRPr lang="en-IN" dirty="0"/>
          </a:p>
        </p:txBody>
      </p:sp>
      <p:sp>
        <p:nvSpPr>
          <p:cNvPr id="3" name="Footer Placeholder 2"/>
          <p:cNvSpPr>
            <a:spLocks noGrp="1"/>
          </p:cNvSpPr>
          <p:nvPr>
            <p:ph type="ftr" sz="quarter" idx="11"/>
          </p:nvPr>
        </p:nvSpPr>
        <p:spPr/>
        <p:txBody>
          <a:bodyPr/>
          <a:lstStyle/>
          <a:p>
            <a:r>
              <a:rPr lang="en-IN" smtClean="0"/>
              <a:t>METIER ADVISORY SERVICES PRIVATE LIMITED</a:t>
            </a:r>
            <a:endParaRPr lang="en-IN" dirty="0"/>
          </a:p>
        </p:txBody>
      </p:sp>
      <p:sp>
        <p:nvSpPr>
          <p:cNvPr id="4" name="Slide Number Placeholder 3"/>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21A67-8A68-4BF7-8FB2-EB5A90FD09A9}" type="datetime1">
              <a:rPr lang="en-US" smtClean="0"/>
              <a:pPr/>
              <a:t>10/5/2018</a:t>
            </a:fld>
            <a:endParaRPr lang="en-IN" dirty="0"/>
          </a:p>
        </p:txBody>
      </p:sp>
      <p:sp>
        <p:nvSpPr>
          <p:cNvPr id="6" name="Footer Placeholder 5"/>
          <p:cNvSpPr>
            <a:spLocks noGrp="1"/>
          </p:cNvSpPr>
          <p:nvPr>
            <p:ph type="ftr" sz="quarter" idx="11"/>
          </p:nvPr>
        </p:nvSpPr>
        <p:spPr/>
        <p:txBody>
          <a:bodyPr/>
          <a:lstStyle/>
          <a:p>
            <a:r>
              <a:rPr lang="en-IN" smtClean="0"/>
              <a:t>METIER ADVISORY SERVICES PRIVATE LIMITED</a:t>
            </a:r>
            <a:endParaRPr lang="en-IN" dirty="0"/>
          </a:p>
        </p:txBody>
      </p:sp>
      <p:sp>
        <p:nvSpPr>
          <p:cNvPr id="7" name="Slide Number Placeholder 6"/>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5C85E-B908-4513-A808-65DD76C7E237}" type="datetime1">
              <a:rPr lang="en-US" smtClean="0"/>
              <a:pPr/>
              <a:t>10/5/2018</a:t>
            </a:fld>
            <a:endParaRPr lang="en-IN" dirty="0"/>
          </a:p>
        </p:txBody>
      </p:sp>
      <p:sp>
        <p:nvSpPr>
          <p:cNvPr id="6" name="Footer Placeholder 5"/>
          <p:cNvSpPr>
            <a:spLocks noGrp="1"/>
          </p:cNvSpPr>
          <p:nvPr>
            <p:ph type="ftr" sz="quarter" idx="11"/>
          </p:nvPr>
        </p:nvSpPr>
        <p:spPr/>
        <p:txBody>
          <a:bodyPr/>
          <a:lstStyle/>
          <a:p>
            <a:r>
              <a:rPr lang="en-IN" smtClean="0"/>
              <a:t>METIER ADVISORY SERVICES PRIVATE LIMITED</a:t>
            </a:r>
            <a:endParaRPr lang="en-IN" dirty="0"/>
          </a:p>
        </p:txBody>
      </p:sp>
      <p:sp>
        <p:nvSpPr>
          <p:cNvPr id="7" name="Slide Number Placeholder 6"/>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D1CF691-515A-4D84-809A-4A667798D9D5}" type="datetime1">
              <a:rPr lang="en-US" smtClean="0"/>
              <a:pPr/>
              <a:t>10/5/2018</a:t>
            </a:fld>
            <a:endParaRPr lang="en-IN" dirty="0"/>
          </a:p>
        </p:txBody>
      </p:sp>
      <p:sp>
        <p:nvSpPr>
          <p:cNvPr id="5" name="Footer Placeholder 4"/>
          <p:cNvSpPr>
            <a:spLocks noGrp="1"/>
          </p:cNvSpPr>
          <p:nvPr>
            <p:ph type="ftr" sz="quarter" idx="11"/>
          </p:nvPr>
        </p:nvSpPr>
        <p:spPr/>
        <p:txBody>
          <a:bodyPr/>
          <a:lstStyle/>
          <a:p>
            <a:r>
              <a:rPr lang="en-IN" smtClean="0"/>
              <a:t>METIER ADVISORY SERVICES PRIVATE LIMITED</a:t>
            </a:r>
            <a:endParaRPr lang="en-IN" dirty="0"/>
          </a:p>
        </p:txBody>
      </p:sp>
      <p:sp>
        <p:nvSpPr>
          <p:cNvPr id="6" name="Slide Number Placeholder 5"/>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0A3878-84F5-4E4F-8FEB-ABAA03A7307A}" type="datetime1">
              <a:rPr lang="en-US" smtClean="0"/>
              <a:pPr/>
              <a:t>10/5/2018</a:t>
            </a:fld>
            <a:endParaRPr lang="en-IN" dirty="0"/>
          </a:p>
        </p:txBody>
      </p:sp>
      <p:sp>
        <p:nvSpPr>
          <p:cNvPr id="5" name="Footer Placeholder 4"/>
          <p:cNvSpPr>
            <a:spLocks noGrp="1"/>
          </p:cNvSpPr>
          <p:nvPr>
            <p:ph type="ftr" sz="quarter" idx="11"/>
          </p:nvPr>
        </p:nvSpPr>
        <p:spPr/>
        <p:txBody>
          <a:bodyPr/>
          <a:lstStyle/>
          <a:p>
            <a:r>
              <a:rPr lang="en-IN" smtClean="0"/>
              <a:t>METIER ADVISORY SERVICES PRIVATE LIMITED</a:t>
            </a:r>
            <a:endParaRPr lang="en-IN" dirty="0"/>
          </a:p>
        </p:txBody>
      </p:sp>
      <p:sp>
        <p:nvSpPr>
          <p:cNvPr id="6" name="Slide Number Placeholder 5"/>
          <p:cNvSpPr>
            <a:spLocks noGrp="1"/>
          </p:cNvSpPr>
          <p:nvPr>
            <p:ph type="sldNum" sz="quarter" idx="12"/>
          </p:nvPr>
        </p:nvSpPr>
        <p:spPr/>
        <p:txBody>
          <a:bodyPr/>
          <a:lstStyle/>
          <a:p>
            <a:fld id="{861EC8F2-F4D4-46DB-BB2E-40A88640EBFC}" type="slidenum">
              <a:rPr lang="en-IN" smtClean="0"/>
              <a:pPr/>
              <a:t>‹#›</a:t>
            </a:fld>
            <a:endParaRPr lang="en-IN"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990177"/>
          </a:xfrm>
          <a:prstGeom prst="rect">
            <a:avLst/>
          </a:prstGeom>
        </p:spPr>
        <p:txBody>
          <a:bodyPr vert="horz" lIns="0" tIns="0" rIns="0" bIns="0" rtlCol="0" anchor="t" anchorCtr="0">
            <a:noAutofit/>
          </a:bodyPr>
          <a:lstStyle/>
          <a:p>
            <a:r>
              <a:rPr lang="en-US"/>
              <a:t>Click to edit Master title style</a:t>
            </a:r>
            <a:endParaRPr lang="en-GB" dirty="0"/>
          </a:p>
        </p:txBody>
      </p:sp>
      <p:sp>
        <p:nvSpPr>
          <p:cNvPr id="20" name="Text Placeholder 19"/>
          <p:cNvSpPr>
            <a:spLocks noGrp="1"/>
          </p:cNvSpPr>
          <p:nvPr>
            <p:ph type="body" sz="quarter" idx="14"/>
          </p:nvPr>
        </p:nvSpPr>
        <p:spPr>
          <a:xfrm>
            <a:off x="370800" y="1357201"/>
            <a:ext cx="8388000" cy="5000758"/>
          </a:xfrm>
        </p:spPr>
        <p:txBody>
          <a:bodyPr/>
          <a:lstStyle>
            <a:lvl1pPr marL="0" indent="0" algn="l">
              <a:buNone/>
              <a:defRPr/>
            </a:lvl1pPr>
            <a:lvl2pPr marL="262457" indent="-262457">
              <a:buFont typeface="Arial"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70114"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IN" smtClean="0"/>
              <a:t>METIER ADVISORY SERVICES PRIVATE LIMITED</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103917481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2" y="2647951"/>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2" name="Title 1"/>
          <p:cNvSpPr>
            <a:spLocks noGrp="1"/>
          </p:cNvSpPr>
          <p:nvPr>
            <p:ph type="ctrTitle"/>
          </p:nvPr>
        </p:nvSpPr>
        <p:spPr>
          <a:xfrm rot="19140000">
            <a:off x="817114" y="1730403"/>
            <a:ext cx="5648623" cy="1204306"/>
          </a:xfrm>
        </p:spPr>
        <p:txBody>
          <a:bodyPr bIns="9144" anchor="b"/>
          <a:lstStyle>
            <a:lvl1pPr>
              <a:defRPr sz="2667"/>
            </a:lvl1pPr>
          </a:lstStyle>
          <a:p>
            <a:r>
              <a:rPr lang="en-US"/>
              <a:t>Click to edit Master title style</a:t>
            </a:r>
            <a:endParaRPr lang="en-US" dirty="0"/>
          </a:p>
        </p:txBody>
      </p:sp>
      <p:sp>
        <p:nvSpPr>
          <p:cNvPr id="3" name="Subtitle 2"/>
          <p:cNvSpPr>
            <a:spLocks noGrp="1"/>
          </p:cNvSpPr>
          <p:nvPr>
            <p:ph type="subTitle" idx="1"/>
          </p:nvPr>
        </p:nvSpPr>
        <p:spPr>
          <a:xfrm rot="19140000">
            <a:off x="1212279" y="2470925"/>
            <a:ext cx="6511131" cy="329260"/>
          </a:xfrm>
        </p:spPr>
        <p:txBody>
          <a:bodyPr tIns="9144">
            <a:normAutofit/>
          </a:bodyPr>
          <a:lstStyle>
            <a:lvl1pPr marL="0" indent="0" algn="l">
              <a:buNone/>
              <a:defRPr kumimoji="0" lang="en-US" sz="1167" b="0" i="0" u="none" strike="noStrike" kern="1200" cap="all" spc="333" normalizeH="0" baseline="0" noProof="0" dirty="0" smtClean="0">
                <a:ln>
                  <a:noFill/>
                </a:ln>
                <a:solidFill>
                  <a:schemeClr val="tx1"/>
                </a:solidFill>
                <a:effectLst/>
                <a:uLnTx/>
                <a:uFillTx/>
                <a:latin typeface="+mn-lt"/>
                <a:ea typeface="+mj-ea"/>
                <a:cs typeface="Tunga" pitchFamily="2"/>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pPr marL="0" marR="0" lvl="0" indent="0" algn="l" defTabSz="76197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D28A8586-5B6A-4B10-8844-768376931201}" type="datetime1">
              <a:rPr lang="en-US" smtClean="0"/>
              <a:pPr/>
              <a:t>10/5/2018</a:t>
            </a:fld>
            <a:endParaRPr lang="en-US"/>
          </a:p>
        </p:txBody>
      </p:sp>
      <p:sp>
        <p:nvSpPr>
          <p:cNvPr id="5" name="Footer Placeholder 4"/>
          <p:cNvSpPr>
            <a:spLocks noGrp="1"/>
          </p:cNvSpPr>
          <p:nvPr>
            <p:ph type="ftr" sz="quarter" idx="11"/>
          </p:nvPr>
        </p:nvSpPr>
        <p:spPr/>
        <p:txBody>
          <a:bodyPr/>
          <a:lstStyle/>
          <a:p>
            <a:r>
              <a:rPr lang="en-IN" smtClean="0"/>
              <a:t>RAMBABU &amp; CO</a:t>
            </a:r>
            <a:endParaRPr lang="en-US"/>
          </a:p>
        </p:txBody>
      </p:sp>
      <p:sp>
        <p:nvSpPr>
          <p:cNvPr id="6" name="Slide Number Placeholder 5"/>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7839106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90D99-F14B-4A87-A7A1-2E984C1FE794}" type="datetime1">
              <a:rPr lang="en-US" smtClean="0"/>
              <a:pPr/>
              <a:t>10/5/2018</a:t>
            </a:fld>
            <a:endParaRPr lang="en-US"/>
          </a:p>
        </p:txBody>
      </p:sp>
      <p:sp>
        <p:nvSpPr>
          <p:cNvPr id="5" name="Footer Placeholder 4"/>
          <p:cNvSpPr>
            <a:spLocks noGrp="1"/>
          </p:cNvSpPr>
          <p:nvPr>
            <p:ph type="ftr" sz="quarter" idx="11"/>
          </p:nvPr>
        </p:nvSpPr>
        <p:spPr/>
        <p:txBody>
          <a:bodyPr/>
          <a:lstStyle/>
          <a:p>
            <a:r>
              <a:rPr lang="en-IN" smtClean="0"/>
              <a:t>RAMBABU &amp; CO</a:t>
            </a:r>
            <a:endParaRPr lang="en-US"/>
          </a:p>
        </p:txBody>
      </p:sp>
      <p:sp>
        <p:nvSpPr>
          <p:cNvPr id="6" name="Slide Number Placeholder 5"/>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163551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D2A3C-323D-465F-99B6-7084FD6ACA70}"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7" name="Right Triangle 6"/>
          <p:cNvSpPr/>
          <p:nvPr/>
        </p:nvSpPr>
        <p:spPr>
          <a:xfrm>
            <a:off x="2" y="2647951"/>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2" name="Title 1"/>
          <p:cNvSpPr>
            <a:spLocks noGrp="1"/>
          </p:cNvSpPr>
          <p:nvPr>
            <p:ph type="title"/>
          </p:nvPr>
        </p:nvSpPr>
        <p:spPr>
          <a:xfrm rot="19140000">
            <a:off x="819399" y="1726737"/>
            <a:ext cx="5650992" cy="1207510"/>
          </a:xfrm>
        </p:spPr>
        <p:txBody>
          <a:bodyPr bIns="9144" anchor="b"/>
          <a:lstStyle>
            <a:lvl1pPr algn="l">
              <a:defRPr kumimoji="0" lang="en-US" sz="2667"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76197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167" b="0" i="0" u="none" strike="noStrike" kern="1200" cap="all" spc="333" normalizeH="0" baseline="0" noProof="0" dirty="0" smtClean="0">
                <a:ln>
                  <a:noFill/>
                </a:ln>
                <a:solidFill>
                  <a:schemeClr val="tx1"/>
                </a:solidFill>
                <a:effectLst/>
                <a:uLnTx/>
                <a:uFillTx/>
                <a:latin typeface="+mn-lt"/>
                <a:ea typeface="+mj-ea"/>
                <a:cs typeface="Tunga" pitchFamily="2"/>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marL="0" marR="0" lvl="0" indent="0" algn="l" defTabSz="76197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CD90BC3F-6E10-411C-B783-310FA2A104F8}" type="datetime1">
              <a:rPr lang="en-US" smtClean="0"/>
              <a:pPr/>
              <a:t>10/5/2018</a:t>
            </a:fld>
            <a:endParaRPr lang="en-US"/>
          </a:p>
        </p:txBody>
      </p:sp>
      <p:sp>
        <p:nvSpPr>
          <p:cNvPr id="5" name="Footer Placeholder 4"/>
          <p:cNvSpPr>
            <a:spLocks noGrp="1"/>
          </p:cNvSpPr>
          <p:nvPr>
            <p:ph type="ftr" sz="quarter" idx="11"/>
          </p:nvPr>
        </p:nvSpPr>
        <p:spPr/>
        <p:txBody>
          <a:bodyPr/>
          <a:lstStyle/>
          <a:p>
            <a:r>
              <a:rPr lang="en-IN" smtClean="0"/>
              <a:t>RAMBABU &amp; CO</a:t>
            </a:r>
            <a:endParaRPr lang="en-US"/>
          </a:p>
        </p:txBody>
      </p:sp>
      <p:sp>
        <p:nvSpPr>
          <p:cNvPr id="6" name="Slide Number Placeholder 5"/>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766202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52407A-3819-4EAE-BC88-79F92765634D}" type="datetime1">
              <a:rPr lang="en-US" smtClean="0"/>
              <a:pPr/>
              <a:t>10/5/2018</a:t>
            </a:fld>
            <a:endParaRPr lang="en-US"/>
          </a:p>
        </p:txBody>
      </p:sp>
      <p:sp>
        <p:nvSpPr>
          <p:cNvPr id="6" name="Footer Placeholder 5"/>
          <p:cNvSpPr>
            <a:spLocks noGrp="1"/>
          </p:cNvSpPr>
          <p:nvPr>
            <p:ph type="ftr" sz="quarter" idx="11"/>
          </p:nvPr>
        </p:nvSpPr>
        <p:spPr/>
        <p:txBody>
          <a:bodyPr/>
          <a:lstStyle/>
          <a:p>
            <a:r>
              <a:rPr lang="en-IN" smtClean="0"/>
              <a:t>RAMBABU &amp; CO</a:t>
            </a:r>
            <a:endParaRPr lang="en-US"/>
          </a:p>
        </p:txBody>
      </p:sp>
      <p:sp>
        <p:nvSpPr>
          <p:cNvPr id="7" name="Slide Number Placeholder 6"/>
          <p:cNvSpPr>
            <a:spLocks noGrp="1"/>
          </p:cNvSpPr>
          <p:nvPr>
            <p:ph type="sldNum" sz="quarter" idx="12"/>
          </p:nvPr>
        </p:nvSpPr>
        <p:spPr/>
        <p:txBody>
          <a:bodyPr/>
          <a:lstStyle/>
          <a:p>
            <a:fld id="{DDB031D0-AA1E-4990-9CFC-014138D68C8D}"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 xmlns:p14="http://schemas.microsoft.com/office/powerpoint/2010/main" val="3173864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167" b="0" kern="1200" cap="all" spc="333" baseline="0" dirty="0" smtClean="0">
                <a:solidFill>
                  <a:schemeClr val="tx1"/>
                </a:solidFill>
                <a:latin typeface="+mn-lt"/>
                <a:ea typeface="+mj-ea"/>
                <a:cs typeface="Tunga" pitchFamily="2"/>
              </a:defRPr>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marL="0" lvl="0" indent="0" algn="l" defTabSz="76197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167" b="0" kern="1200" cap="all" spc="333" baseline="0" dirty="0" smtClean="0">
                <a:solidFill>
                  <a:schemeClr val="tx1"/>
                </a:solidFill>
                <a:latin typeface="+mn-lt"/>
                <a:ea typeface="+mj-ea"/>
                <a:cs typeface="Tunga" pitchFamily="2"/>
              </a:defRPr>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marL="0" lvl="0" indent="0" algn="l" defTabSz="76197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AF2467-BC1F-424D-912D-BDD96D0BA743}" type="datetime1">
              <a:rPr lang="en-US" smtClean="0"/>
              <a:pPr/>
              <a:t>10/5/2018</a:t>
            </a:fld>
            <a:endParaRPr lang="en-US"/>
          </a:p>
        </p:txBody>
      </p:sp>
      <p:sp>
        <p:nvSpPr>
          <p:cNvPr id="8" name="Footer Placeholder 7"/>
          <p:cNvSpPr>
            <a:spLocks noGrp="1"/>
          </p:cNvSpPr>
          <p:nvPr>
            <p:ph type="ftr" sz="quarter" idx="11"/>
          </p:nvPr>
        </p:nvSpPr>
        <p:spPr/>
        <p:txBody>
          <a:bodyPr/>
          <a:lstStyle/>
          <a:p>
            <a:r>
              <a:rPr lang="en-IN" smtClean="0"/>
              <a:t>RAMBABU &amp; CO</a:t>
            </a:r>
            <a:endParaRPr lang="en-US"/>
          </a:p>
        </p:txBody>
      </p:sp>
      <p:sp>
        <p:nvSpPr>
          <p:cNvPr id="9" name="Slide Number Placeholder 8"/>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30309776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1960E4-931A-45FE-B4A5-2B22B70A8BED}" type="datetime1">
              <a:rPr lang="en-US" smtClean="0"/>
              <a:pPr/>
              <a:t>10/5/2018</a:t>
            </a:fld>
            <a:endParaRPr lang="en-US"/>
          </a:p>
        </p:txBody>
      </p:sp>
      <p:sp>
        <p:nvSpPr>
          <p:cNvPr id="4" name="Footer Placeholder 3"/>
          <p:cNvSpPr>
            <a:spLocks noGrp="1"/>
          </p:cNvSpPr>
          <p:nvPr>
            <p:ph type="ftr" sz="quarter" idx="11"/>
          </p:nvPr>
        </p:nvSpPr>
        <p:spPr/>
        <p:txBody>
          <a:bodyPr/>
          <a:lstStyle/>
          <a:p>
            <a:r>
              <a:rPr lang="en-IN" smtClean="0"/>
              <a:t>RAMBABU &amp; CO</a:t>
            </a:r>
            <a:endParaRPr lang="en-US"/>
          </a:p>
        </p:txBody>
      </p:sp>
      <p:sp>
        <p:nvSpPr>
          <p:cNvPr id="5" name="Slide Number Placeholder 4"/>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33941615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BA7D6-42DB-4B17-AD43-B0669031A3E0}" type="datetime1">
              <a:rPr lang="en-US" smtClean="0"/>
              <a:pPr/>
              <a:t>10/5/2018</a:t>
            </a:fld>
            <a:endParaRPr lang="en-US"/>
          </a:p>
        </p:txBody>
      </p:sp>
      <p:sp>
        <p:nvSpPr>
          <p:cNvPr id="3" name="Footer Placeholder 2"/>
          <p:cNvSpPr>
            <a:spLocks noGrp="1"/>
          </p:cNvSpPr>
          <p:nvPr>
            <p:ph type="ftr" sz="quarter" idx="11"/>
          </p:nvPr>
        </p:nvSpPr>
        <p:spPr/>
        <p:txBody>
          <a:bodyPr/>
          <a:lstStyle/>
          <a:p>
            <a:r>
              <a:rPr lang="en-IN" smtClean="0"/>
              <a:t>RAMBABU &amp; CO</a:t>
            </a:r>
            <a:endParaRPr lang="en-US"/>
          </a:p>
        </p:txBody>
      </p:sp>
      <p:sp>
        <p:nvSpPr>
          <p:cNvPr id="4" name="Slide Number Placeholder 3"/>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3975754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2" y="2647951"/>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61970"/>
            <a:endParaRPr lang="en-US" sz="1500">
              <a:solidFill>
                <a:srgbClr val="FFFFFF"/>
              </a:solidFill>
            </a:endParaRPr>
          </a:p>
        </p:txBody>
      </p:sp>
      <p:sp>
        <p:nvSpPr>
          <p:cNvPr id="2" name="Title 1"/>
          <p:cNvSpPr>
            <a:spLocks noGrp="1"/>
          </p:cNvSpPr>
          <p:nvPr>
            <p:ph type="title"/>
          </p:nvPr>
        </p:nvSpPr>
        <p:spPr>
          <a:xfrm rot="19140000">
            <a:off x="784930" y="1576104"/>
            <a:ext cx="5212080" cy="1089427"/>
          </a:xfrm>
        </p:spPr>
        <p:txBody>
          <a:bodyPr bIns="0" anchor="b"/>
          <a:lstStyle>
            <a:lvl1pPr algn="l">
              <a:defRPr kumimoji="0" lang="en-US" sz="2333"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76197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4" y="2618913"/>
            <a:ext cx="3807779" cy="3324688"/>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167" b="1" kern="1200" dirty="0" smtClean="0">
                <a:solidFill>
                  <a:srgbClr val="FFFFFF"/>
                </a:solidFill>
                <a:latin typeface="+mn-lt"/>
                <a:ea typeface="+mn-ea"/>
                <a:cs typeface="+mn-cs"/>
              </a:defRPr>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marL="0" marR="0" lvl="0" indent="0" algn="l" defTabSz="761970" rtl="0" eaLnBrk="1" fontAlgn="auto" latinLnBrk="0" hangingPunct="1">
              <a:lnSpc>
                <a:spcPct val="100000"/>
              </a:lnSpc>
              <a:spcBef>
                <a:spcPts val="25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321944F9-BBF0-43B1-B497-AAC48E5113DD}" type="datetime1">
              <a:rPr lang="en-US" smtClean="0"/>
              <a:pPr/>
              <a:t>10/5/2018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IN" smtClean="0">
                <a:solidFill>
                  <a:srgbClr val="434342"/>
                </a:solidFill>
              </a:rPr>
              <a:t>RAMBABU &amp; CO</a:t>
            </a:r>
            <a:endParaRPr lang="en-US">
              <a:solidFill>
                <a:srgbClr val="434342"/>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DB031D0-AA1E-4990-9CFC-014138D68C8D}" type="slidenum">
              <a:rPr lang="en-US" smtClean="0">
                <a:solidFill>
                  <a:srgbClr val="434342"/>
                </a:solidFill>
              </a:rPr>
              <a:pPr/>
              <a:t>‹#›</a:t>
            </a:fld>
            <a:endParaRPr lang="en-US">
              <a:solidFill>
                <a:srgbClr val="434342"/>
              </a:solidFill>
            </a:endParaRPr>
          </a:p>
        </p:txBody>
      </p:sp>
    </p:spTree>
    <p:extLst>
      <p:ext uri="{BB962C8B-B14F-4D97-AF65-F5344CB8AC3E}">
        <p14:creationId xmlns="" xmlns:p14="http://schemas.microsoft.com/office/powerpoint/2010/main" val="40110957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7"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2" y="2647951"/>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10" name="Freeform 9"/>
          <p:cNvSpPr/>
          <p:nvPr/>
        </p:nvSpPr>
        <p:spPr>
          <a:xfrm>
            <a:off x="2" y="5048251"/>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333"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81" y="2180530"/>
            <a:ext cx="6096545" cy="740664"/>
          </a:xfrm>
        </p:spPr>
        <p:txBody>
          <a:bodyPr/>
          <a:lstStyle>
            <a:lvl1pPr marL="0" indent="0">
              <a:buNone/>
              <a:defRPr sz="1167">
                <a:solidFill>
                  <a:schemeClr val="tx2"/>
                </a:solidFill>
              </a:defRPr>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A62AF44-874C-43E6-9F29-6CE8FA2BC27D}" type="datetime1">
              <a:rPr lang="en-US" smtClean="0"/>
              <a:pPr/>
              <a:t>10/5/2018</a:t>
            </a:fld>
            <a:endParaRPr lang="en-US"/>
          </a:p>
        </p:txBody>
      </p:sp>
      <p:sp>
        <p:nvSpPr>
          <p:cNvPr id="6" name="Footer Placeholder 5"/>
          <p:cNvSpPr>
            <a:spLocks noGrp="1"/>
          </p:cNvSpPr>
          <p:nvPr>
            <p:ph type="ftr" sz="quarter" idx="11"/>
          </p:nvPr>
        </p:nvSpPr>
        <p:spPr/>
        <p:txBody>
          <a:bodyPr/>
          <a:lstStyle/>
          <a:p>
            <a:r>
              <a:rPr lang="en-IN" smtClean="0"/>
              <a:t>RAMBABU &amp; CO</a:t>
            </a:r>
            <a:endParaRPr lang="en-US"/>
          </a:p>
        </p:txBody>
      </p:sp>
      <p:sp>
        <p:nvSpPr>
          <p:cNvPr id="7" name="Slide Number Placeholder 6"/>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41592177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49943D-4E52-4983-9570-EDAFB28D927E}" type="datetime1">
              <a:rPr lang="en-US" smtClean="0"/>
              <a:pPr/>
              <a:t>10/5/2018</a:t>
            </a:fld>
            <a:endParaRPr lang="en-US"/>
          </a:p>
        </p:txBody>
      </p:sp>
      <p:sp>
        <p:nvSpPr>
          <p:cNvPr id="5" name="Footer Placeholder 4"/>
          <p:cNvSpPr>
            <a:spLocks noGrp="1"/>
          </p:cNvSpPr>
          <p:nvPr>
            <p:ph type="ftr" sz="quarter" idx="11"/>
          </p:nvPr>
        </p:nvSpPr>
        <p:spPr/>
        <p:txBody>
          <a:bodyPr/>
          <a:lstStyle/>
          <a:p>
            <a:r>
              <a:rPr lang="en-IN" smtClean="0"/>
              <a:t>RAMBABU &amp; CO</a:t>
            </a:r>
            <a:endParaRPr lang="en-US"/>
          </a:p>
        </p:txBody>
      </p:sp>
      <p:sp>
        <p:nvSpPr>
          <p:cNvPr id="6" name="Slide Number Placeholder 5"/>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38674212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167F9D-6DEB-4107-B227-5F470EDB4151}" type="datetime1">
              <a:rPr lang="en-US" smtClean="0"/>
              <a:pPr/>
              <a:t>10/5/2018</a:t>
            </a:fld>
            <a:endParaRPr lang="en-US"/>
          </a:p>
        </p:txBody>
      </p:sp>
      <p:sp>
        <p:nvSpPr>
          <p:cNvPr id="5" name="Footer Placeholder 4"/>
          <p:cNvSpPr>
            <a:spLocks noGrp="1"/>
          </p:cNvSpPr>
          <p:nvPr>
            <p:ph type="ftr" sz="quarter" idx="11"/>
          </p:nvPr>
        </p:nvSpPr>
        <p:spPr/>
        <p:txBody>
          <a:bodyPr/>
          <a:lstStyle/>
          <a:p>
            <a:r>
              <a:rPr lang="en-IN" smtClean="0"/>
              <a:t>RAMBABU &amp; CO</a:t>
            </a:r>
            <a:endParaRPr lang="en-US"/>
          </a:p>
        </p:txBody>
      </p:sp>
      <p:sp>
        <p:nvSpPr>
          <p:cNvPr id="6" name="Slide Number Placeholder 5"/>
          <p:cNvSpPr>
            <a:spLocks noGrp="1"/>
          </p:cNvSpPr>
          <p:nvPr>
            <p:ph type="sldNum" sz="quarter" idx="12"/>
          </p:nvPr>
        </p:nvSpPr>
        <p:spPr/>
        <p:txBody>
          <a:body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25244861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and Content 2">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buNone/>
              <a:defRPr b="0"/>
            </a:lvl1pPr>
            <a:lvl2pPr marL="222241" indent="-222241">
              <a:buFont typeface="Arial" pitchFamily="34" charset="0"/>
              <a:buChar char="•"/>
              <a:tabLst/>
              <a:defRPr/>
            </a:lvl2pPr>
            <a:lvl3pPr marL="222241" indent="-222241">
              <a:buFont typeface="Arial" pitchFamily="34" charset="0"/>
              <a:buChar char="•"/>
              <a:defRPr i="1"/>
            </a:lvl3pPr>
            <a:lvl4pPr marL="449774" indent="-227533">
              <a:buFont typeface="Arial" pitchFamily="34" charset="0"/>
              <a:buChar char="−"/>
              <a:defRPr i="0"/>
            </a:lvl4pPr>
            <a:lvl5pPr marL="672015" indent="-222241">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itle Placeholder 1"/>
          <p:cNvSpPr>
            <a:spLocks noGrp="1"/>
          </p:cNvSpPr>
          <p:nvPr>
            <p:ph type="title"/>
          </p:nvPr>
        </p:nvSpPr>
        <p:spPr>
          <a:xfrm>
            <a:off x="370113" y="295684"/>
            <a:ext cx="8388000" cy="469492"/>
          </a:xfrm>
          <a:prstGeom prst="rect">
            <a:avLst/>
          </a:prstGeom>
        </p:spPr>
        <p:txBody>
          <a:bodyPr vert="horz" lIns="0" tIns="0" rIns="0" bIns="0" rtlCol="0" anchor="t" anchorCtr="0">
            <a:noAutofit/>
          </a:bodyPr>
          <a:lstStyle/>
          <a:p>
            <a:r>
              <a:rPr lang="en-US"/>
              <a:t>Click to edit Master title style</a:t>
            </a:r>
            <a:endParaRPr lang="en-GB" dirty="0"/>
          </a:p>
        </p:txBody>
      </p:sp>
      <p:sp>
        <p:nvSpPr>
          <p:cNvPr id="17" name="Text Placeholder 8"/>
          <p:cNvSpPr>
            <a:spLocks noGrp="1"/>
          </p:cNvSpPr>
          <p:nvPr>
            <p:ph type="body" sz="quarter" idx="13"/>
          </p:nvPr>
        </p:nvSpPr>
        <p:spPr>
          <a:xfrm>
            <a:off x="370113" y="765176"/>
            <a:ext cx="8388000" cy="969282"/>
          </a:xfrm>
        </p:spPr>
        <p:txBody>
          <a:bodyPr>
            <a:normAutofit/>
          </a:bodyPr>
          <a:lstStyle>
            <a:lvl1pPr marL="0" indent="0">
              <a:buNone/>
              <a:defRPr sz="2500" b="0">
                <a:solidFill>
                  <a:schemeClr val="accent5"/>
                </a:solidFill>
              </a:defRPr>
            </a:lvl1pPr>
          </a:lstStyle>
          <a:p>
            <a:pPr lvl="0"/>
            <a:r>
              <a:rPr lang="en-US"/>
              <a:t>Click to edit Master text styles</a:t>
            </a:r>
          </a:p>
        </p:txBody>
      </p:sp>
      <p:sp>
        <p:nvSpPr>
          <p:cNvPr id="8" name="Footer Placeholder 4"/>
          <p:cNvSpPr>
            <a:spLocks noGrp="1"/>
          </p:cNvSpPr>
          <p:nvPr>
            <p:ph type="ftr" sz="quarter" idx="3"/>
          </p:nvPr>
        </p:nvSpPr>
        <p:spPr>
          <a:xfrm>
            <a:off x="370115" y="6407836"/>
            <a:ext cx="7559473" cy="252000"/>
          </a:xfrm>
          <a:prstGeom prst="rect">
            <a:avLst/>
          </a:prstGeom>
        </p:spPr>
        <p:txBody>
          <a:bodyPr vert="horz" lIns="0" tIns="0" rIns="0" bIns="0" rtlCol="0" anchor="ctr" anchorCtr="0"/>
          <a:lstStyle>
            <a:lvl1pPr algn="l">
              <a:defRPr sz="667" b="0">
                <a:solidFill>
                  <a:srgbClr val="8C8C8C"/>
                </a:solidFill>
              </a:defRPr>
            </a:lvl1pPr>
          </a:lstStyle>
          <a:p>
            <a:r>
              <a:rPr lang="en-IN" smtClean="0"/>
              <a:t>RAMBABU &amp; CO</a:t>
            </a:r>
            <a:endParaRPr lang="en-GB" dirty="0"/>
          </a:p>
        </p:txBody>
      </p:sp>
    </p:spTree>
    <p:extLst>
      <p:ext uri="{BB962C8B-B14F-4D97-AF65-F5344CB8AC3E}">
        <p14:creationId xmlns="" xmlns:p14="http://schemas.microsoft.com/office/powerpoint/2010/main" val="224833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198BFD4-5003-417D-8493-C51C7F27A34E}" type="datetime1">
              <a:rPr lang="en-US" smtClean="0">
                <a:solidFill>
                  <a:prstClr val="black">
                    <a:tint val="75000"/>
                  </a:prstClr>
                </a:solidFill>
              </a:rPr>
              <a:pPr/>
              <a:t>10/5/2018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3B7A3FA-775D-471C-A319-B125AC839849}"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11A579F-31F6-436D-8104-47355B3FFADC}"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FDF38-D17A-42AB-91C1-8BE842CFD25F}"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38D5983-4342-4678-85A6-ACD4A1086190}" type="datetime1">
              <a:rPr lang="en-US" smtClean="0">
                <a:solidFill>
                  <a:prstClr val="black">
                    <a:tint val="75000"/>
                  </a:prstClr>
                </a:solidFill>
              </a:rPr>
              <a:pPr/>
              <a:t>10/5/2018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186DD39-8466-4FA9-A4B6-C1FD288F9855}" type="datetime1">
              <a:rPr lang="en-US" smtClean="0">
                <a:solidFill>
                  <a:prstClr val="black">
                    <a:tint val="75000"/>
                  </a:prstClr>
                </a:solidFill>
              </a:rPr>
              <a:pPr/>
              <a:t>10/5/2018</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3F5FD97-E446-4162-AFB7-9F5808A13512}" type="datetime1">
              <a:rPr lang="en-US" smtClean="0">
                <a:solidFill>
                  <a:prstClr val="black">
                    <a:tint val="75000"/>
                  </a:prstClr>
                </a:solidFill>
              </a:rPr>
              <a:pPr/>
              <a:t>10/5/2018</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2C331-8C88-4FCB-92D2-BFF28749A942}" type="datetime1">
              <a:rPr lang="en-US" smtClean="0">
                <a:solidFill>
                  <a:prstClr val="black">
                    <a:tint val="75000"/>
                  </a:prstClr>
                </a:solidFill>
              </a:rPr>
              <a:pPr/>
              <a:t>10/5/2018</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BBE83-1CF4-488B-8D49-F3FA51136F24}" type="datetime1">
              <a:rPr lang="en-US" smtClean="0">
                <a:solidFill>
                  <a:prstClr val="black">
                    <a:tint val="75000"/>
                  </a:prstClr>
                </a:solidFill>
              </a:rPr>
              <a:pPr/>
              <a:t>10/5/2018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593BA-E17A-417D-A930-18B529557DAD}" type="datetime1">
              <a:rPr lang="en-US" smtClean="0">
                <a:solidFill>
                  <a:prstClr val="black">
                    <a:tint val="75000"/>
                  </a:prstClr>
                </a:solidFill>
              </a:rPr>
              <a:pPr/>
              <a:t>10/5/2018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8038299-4D97-4A86-969B-EC99CEFE74A9}"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36EBBED-29A6-4D84-88C1-23D2936F4B7C}" type="datetime1">
              <a:rPr lang="en-US" smtClean="0">
                <a:solidFill>
                  <a:prstClr val="black">
                    <a:tint val="75000"/>
                  </a:prstClr>
                </a:solidFill>
              </a:rPr>
              <a:pPr/>
              <a:t>10/5/2018</a:t>
            </a:fld>
            <a:endParaRPr lang="en-IN">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9" name="Slide Number Placeholder 8"/>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CCE4AA-CE55-413B-B69E-8C5F28798D0A}"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RAMBABU &amp; CO</a:t>
            </a:r>
            <a:endParaRPr lang="en-IN">
              <a:solidFill>
                <a:prstClr val="black">
                  <a:tint val="75000"/>
                </a:prstClr>
              </a:solidFill>
            </a:endParaRPr>
          </a:p>
        </p:txBody>
      </p:sp>
      <p:sp>
        <p:nvSpPr>
          <p:cNvPr id="6" name="Slide Number Placeholder 5"/>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990177"/>
          </a:xfrm>
          <a:prstGeom prst="rect">
            <a:avLst/>
          </a:prstGeom>
        </p:spPr>
        <p:txBody>
          <a:bodyPr vert="horz" lIns="0" tIns="0" rIns="0" bIns="0" rtlCol="0" anchor="t" anchorCtr="0">
            <a:noAutofit/>
          </a:bodyPr>
          <a:lstStyle/>
          <a:p>
            <a:r>
              <a:rPr lang="en-US"/>
              <a:t>Click to edit Master title style</a:t>
            </a:r>
            <a:endParaRPr lang="en-GB" dirty="0"/>
          </a:p>
        </p:txBody>
      </p:sp>
      <p:sp>
        <p:nvSpPr>
          <p:cNvPr id="20" name="Text Placeholder 19"/>
          <p:cNvSpPr>
            <a:spLocks noGrp="1"/>
          </p:cNvSpPr>
          <p:nvPr>
            <p:ph type="body" sz="quarter" idx="14"/>
          </p:nvPr>
        </p:nvSpPr>
        <p:spPr>
          <a:xfrm>
            <a:off x="370800" y="1357201"/>
            <a:ext cx="8388000" cy="5000758"/>
          </a:xfrm>
        </p:spPr>
        <p:txBody>
          <a:bodyPr/>
          <a:lstStyle>
            <a:lvl1pPr marL="0" indent="0" algn="l">
              <a:buNone/>
              <a:defRPr/>
            </a:lvl1pPr>
            <a:lvl2pPr marL="262457" indent="-262457">
              <a:buFont typeface="Arial"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70114"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IN" smtClean="0"/>
              <a:t>RAMBABU &amp; CO</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1039174815"/>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4" y="1701801"/>
            <a:ext cx="4680000" cy="4679950"/>
          </a:xfrm>
        </p:spPr>
        <p:txBody>
          <a:bodyPr/>
          <a:lstStyle/>
          <a:p>
            <a:r>
              <a:rPr lang="en-US" noProof="0" dirty="0"/>
              <a:t>Click icon to add picture</a:t>
            </a:r>
          </a:p>
        </p:txBody>
      </p:sp>
      <p:sp>
        <p:nvSpPr>
          <p:cNvPr id="6" name="Content Placeholder 3"/>
          <p:cNvSpPr>
            <a:spLocks noGrp="1"/>
          </p:cNvSpPr>
          <p:nvPr>
            <p:ph sz="quarter" idx="10"/>
          </p:nvPr>
        </p:nvSpPr>
        <p:spPr>
          <a:xfrm>
            <a:off x="376239" y="1665289"/>
            <a:ext cx="3342322" cy="4716463"/>
          </a:xfrm>
          <a:prstGeom prst="rect">
            <a:avLst/>
          </a:prstGeom>
        </p:spPr>
        <p:txBody>
          <a:bodyPr/>
          <a:lstStyle>
            <a:lvl1pPr>
              <a:tabLst>
                <a:tab pos="4862355" algn="r"/>
              </a:tabLst>
              <a:defRPr/>
            </a:lvl1pPr>
            <a:lvl2pPr>
              <a:tabLst>
                <a:tab pos="4862355" algn="r"/>
              </a:tabLst>
              <a:defRPr/>
            </a:lvl2pPr>
            <a:lvl3pPr>
              <a:tabLst>
                <a:tab pos="4862355" algn="r"/>
              </a:tabLst>
              <a:defRPr/>
            </a:lvl3pPr>
            <a:lvl4pPr>
              <a:tabLst>
                <a:tab pos="4862355" algn="r"/>
              </a:tabLst>
              <a:defRPr/>
            </a:lvl4pPr>
            <a:lvl5pPr>
              <a:tabLst>
                <a:tab pos="4862355"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 xmlns:p14="http://schemas.microsoft.com/office/powerpoint/2010/main" val="463979046"/>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8" y="651601"/>
            <a:ext cx="8391525"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8"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Tree>
    <p:extLst>
      <p:ext uri="{BB962C8B-B14F-4D97-AF65-F5344CB8AC3E}">
        <p14:creationId xmlns="" xmlns:p14="http://schemas.microsoft.com/office/powerpoint/2010/main" val="428195933"/>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Preface Layout">
    <p:spTree>
      <p:nvGrpSpPr>
        <p:cNvPr id="1" name=""/>
        <p:cNvGrpSpPr/>
        <p:nvPr/>
      </p:nvGrpSpPr>
      <p:grpSpPr>
        <a:xfrm>
          <a:off x="0" y="0"/>
          <a:ext cx="0" cy="0"/>
          <a:chOff x="0" y="0"/>
          <a:chExt cx="0" cy="0"/>
        </a:xfrm>
      </p:grpSpPr>
      <p:sp>
        <p:nvSpPr>
          <p:cNvPr id="14" name="Title Placeholder 1"/>
          <p:cNvSpPr>
            <a:spLocks noGrp="1"/>
          </p:cNvSpPr>
          <p:nvPr>
            <p:ph type="title"/>
          </p:nvPr>
        </p:nvSpPr>
        <p:spPr>
          <a:xfrm>
            <a:off x="370113" y="295683"/>
            <a:ext cx="8388000" cy="990177"/>
          </a:xfrm>
          <a:prstGeom prst="rect">
            <a:avLst/>
          </a:prstGeom>
        </p:spPr>
        <p:txBody>
          <a:bodyPr vert="horz" lIns="0" tIns="0" rIns="0" bIns="0" rtlCol="0" anchor="t" anchorCtr="0">
            <a:noAutofit/>
          </a:bodyPr>
          <a:lstStyle/>
          <a:p>
            <a:r>
              <a:rPr lang="en-US"/>
              <a:t>Click to edit Master title style</a:t>
            </a:r>
            <a:endParaRPr lang="en-GB" dirty="0"/>
          </a:p>
        </p:txBody>
      </p:sp>
      <p:sp>
        <p:nvSpPr>
          <p:cNvPr id="20" name="Text Placeholder 19"/>
          <p:cNvSpPr>
            <a:spLocks noGrp="1"/>
          </p:cNvSpPr>
          <p:nvPr>
            <p:ph type="body" sz="quarter" idx="14"/>
          </p:nvPr>
        </p:nvSpPr>
        <p:spPr>
          <a:xfrm>
            <a:off x="370800" y="1357201"/>
            <a:ext cx="8388000" cy="5000758"/>
          </a:xfrm>
        </p:spPr>
        <p:txBody>
          <a:bodyPr/>
          <a:lstStyle>
            <a:lvl1pPr marL="0" indent="0" algn="l">
              <a:buNone/>
              <a:defRPr/>
            </a:lvl1pPr>
            <a:lvl2pPr marL="262457" indent="-262457">
              <a:buFont typeface="Arial"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70114" y="6407835"/>
            <a:ext cx="7559473" cy="252000"/>
          </a:xfrm>
          <a:prstGeom prst="rect">
            <a:avLst/>
          </a:prstGeom>
        </p:spPr>
        <p:txBody>
          <a:bodyPr vert="horz" lIns="0" tIns="0" rIns="0" bIns="0" rtlCol="0" anchor="ctr" anchorCtr="0"/>
          <a:lstStyle>
            <a:lvl1pPr algn="l">
              <a:defRPr sz="800" b="0">
                <a:solidFill>
                  <a:srgbClr val="8C8C8C"/>
                </a:solidFill>
              </a:defRPr>
            </a:lvl1pPr>
          </a:lstStyle>
          <a:p>
            <a:r>
              <a:rPr lang="en-IN" smtClean="0"/>
              <a:t>RAMBABU &amp; CO</a:t>
            </a:r>
            <a:endParaRPr lang="en-US" dirty="0"/>
          </a:p>
        </p:txBody>
      </p:sp>
      <p:sp>
        <p:nvSpPr>
          <p:cNvPr id="6" name="Slide Number Placeholder 7"/>
          <p:cNvSpPr>
            <a:spLocks noGrp="1"/>
          </p:cNvSpPr>
          <p:nvPr>
            <p:ph type="sldNum" sz="quarter" idx="4"/>
          </p:nvPr>
        </p:nvSpPr>
        <p:spPr>
          <a:xfrm>
            <a:off x="7971996" y="6407835"/>
            <a:ext cx="792088" cy="252000"/>
          </a:xfrm>
          <a:prstGeom prst="rect">
            <a:avLst/>
          </a:prstGeom>
        </p:spPr>
        <p:txBody>
          <a:bodyPr vert="horz" lIns="0" tIns="0" rIns="0" bIns="0" rtlCol="0" anchor="ctr" anchorCtr="0"/>
          <a:lstStyle>
            <a:lvl1pPr algn="r">
              <a:defRPr sz="800" b="0">
                <a:solidFill>
                  <a:srgbClr val="8C8C8C"/>
                </a:solidFill>
              </a:defRPr>
            </a:lvl1pPr>
          </a:lstStyle>
          <a:p>
            <a:fld id="{95CC1D26-A9BD-4BDE-BDD9-08EDBAE96860}" type="slidenum">
              <a:rPr lang="en-GB" smtClean="0"/>
              <a:pPr/>
              <a:t>‹#›</a:t>
            </a:fld>
            <a:endParaRPr lang="en-GB" dirty="0"/>
          </a:p>
        </p:txBody>
      </p:sp>
    </p:spTree>
    <p:extLst>
      <p:ext uri="{BB962C8B-B14F-4D97-AF65-F5344CB8AC3E}">
        <p14:creationId xmlns="" xmlns:p14="http://schemas.microsoft.com/office/powerpoint/2010/main" val="103917481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56F64EA-BB2E-4925-9988-BE7EE38A3B37}" type="datetime1">
              <a:rPr lang="en-US" smtClean="0">
                <a:solidFill>
                  <a:prstClr val="black">
                    <a:tint val="75000"/>
                  </a:prstClr>
                </a:solidFill>
              </a:rPr>
              <a:pPr/>
              <a:t>10/5/2018</a:t>
            </a:fld>
            <a:endParaRPr lang="en-IN">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5" name="Slide Number Placeholder 4"/>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551AB-F8D9-40E9-A848-AF1A16225CCC}" type="datetime1">
              <a:rPr lang="en-US" smtClean="0">
                <a:solidFill>
                  <a:prstClr val="black">
                    <a:tint val="75000"/>
                  </a:prstClr>
                </a:solidFill>
              </a:rPr>
              <a:pPr/>
              <a:t>10/5/2018</a:t>
            </a:fld>
            <a:endParaRPr lang="en-IN">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4" name="Slide Number Placeholder 3"/>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A0C080-86FE-4A36-98D6-46837BBC9A04}" type="datetime1">
              <a:rPr lang="en-US" smtClean="0">
                <a:solidFill>
                  <a:prstClr val="black">
                    <a:tint val="75000"/>
                  </a:prstClr>
                </a:solidFill>
              </a:rPr>
              <a:pPr/>
              <a:t>10/5/2018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A8D66-3BF5-477E-B8CF-60898D97B857}" type="datetime1">
              <a:rPr lang="en-US" smtClean="0">
                <a:solidFill>
                  <a:prstClr val="black">
                    <a:tint val="75000"/>
                  </a:prstClr>
                </a:solidFill>
              </a:rPr>
              <a:pPr/>
              <a:t>10/5/2018</a:t>
            </a:fld>
            <a:endParaRPr lang="en-IN">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7" name="Slide Number Placeholder 6"/>
          <p:cNvSpPr>
            <a:spLocks noGrp="1"/>
          </p:cNvSpPr>
          <p:nvPr>
            <p:ph type="sldNum" sz="quarter" idx="12"/>
          </p:nvPr>
        </p:nvSpPr>
        <p:spPr/>
        <p:txBody>
          <a:body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theme" Target="../theme/theme4.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91070-81C3-4B64-A9E9-C2A3032C291E}"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solidFill>
                  <a:prstClr val="black">
                    <a:tint val="75000"/>
                  </a:prstClr>
                </a:solidFill>
              </a:rPr>
              <a:t>METIER ADVISORY SERVICES PRIVATE LIMITED</a:t>
            </a:r>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6FAFE-67D8-4322-B2E8-96E87E0332B6}" type="datetime1">
              <a:rPr lang="en-US" smtClean="0"/>
              <a:pPr/>
              <a:t>10/5/2018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METIER ADVISORY SERVICES PRIVATE LIMITED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031D0-AA1E-4990-9CFC-014138D68C8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662"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8" name="Freeform 7"/>
          <p:cNvSpPr/>
          <p:nvPr/>
        </p:nvSpPr>
        <p:spPr>
          <a:xfrm>
            <a:off x="-2380" y="5051293"/>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000">
                <a:solidFill>
                  <a:srgbClr val="FFFFFF"/>
                </a:solidFill>
              </a:defRPr>
            </a:lvl1pPr>
          </a:lstStyle>
          <a:p>
            <a:fld id="{55252945-5483-4552-AAD7-41A8483EC864}" type="datetime1">
              <a:rPr lang="en-US" smtClean="0"/>
              <a:pPr/>
              <a:t>10/5/2018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833" cap="all" spc="167" baseline="0">
                <a:solidFill>
                  <a:srgbClr val="FFFFFF"/>
                </a:solidFill>
              </a:defRPr>
            </a:lvl1pPr>
          </a:lstStyle>
          <a:p>
            <a:r>
              <a:rPr lang="en-IN" smtClean="0"/>
              <a:t>RAMBABU &amp; CO</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375">
                <a:solidFill>
                  <a:srgbClr val="FFFFFF"/>
                </a:solidFill>
              </a:defRPr>
            </a:lvl1pPr>
          </a:lstStyle>
          <a:p>
            <a:fld id="{DDB031D0-AA1E-4990-9CFC-014138D68C8D}" type="slidenum">
              <a:rPr lang="en-US" smtClean="0"/>
              <a:pPr/>
              <a:t>‹#›</a:t>
            </a:fld>
            <a:endParaRPr lang="en-US"/>
          </a:p>
        </p:txBody>
      </p:sp>
    </p:spTree>
    <p:extLst>
      <p:ext uri="{BB962C8B-B14F-4D97-AF65-F5344CB8AC3E}">
        <p14:creationId xmlns="" xmlns:p14="http://schemas.microsoft.com/office/powerpoint/2010/main" val="4193039929"/>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761970" rtl="0" eaLnBrk="1" latinLnBrk="0" hangingPunct="1">
        <a:spcBef>
          <a:spcPct val="0"/>
        </a:spcBef>
        <a:buNone/>
        <a:defRPr sz="2333" kern="1200" cap="all" baseline="0">
          <a:solidFill>
            <a:schemeClr val="tx1"/>
          </a:solidFill>
          <a:latin typeface="+mj-lt"/>
          <a:ea typeface="+mj-ea"/>
          <a:cs typeface="+mj-cs"/>
        </a:defRPr>
      </a:lvl1pPr>
    </p:titleStyle>
    <p:bodyStyle>
      <a:lvl1pPr marL="285739" indent="-285739" algn="l" defTabSz="761970" rtl="0" eaLnBrk="1" latinLnBrk="0" hangingPunct="1">
        <a:spcBef>
          <a:spcPts val="667"/>
        </a:spcBef>
        <a:buFont typeface="Arial" pitchFamily="34" charset="0"/>
        <a:buNone/>
        <a:defRPr sz="1333" b="1" kern="1200">
          <a:solidFill>
            <a:schemeClr val="tx1"/>
          </a:solidFill>
          <a:latin typeface="+mn-lt"/>
          <a:ea typeface="+mn-ea"/>
          <a:cs typeface="+mn-cs"/>
        </a:defRPr>
      </a:lvl1pPr>
      <a:lvl2pPr marL="144774" indent="-144774" algn="l" defTabSz="761970" rtl="0" eaLnBrk="1" latinLnBrk="0" hangingPunct="1">
        <a:spcBef>
          <a:spcPts val="250"/>
        </a:spcBef>
        <a:buClr>
          <a:schemeClr val="accent2"/>
        </a:buClr>
        <a:buFont typeface="Wingdings" pitchFamily="2" charset="2"/>
        <a:buChar char="§"/>
        <a:defRPr sz="1333" kern="1200">
          <a:solidFill>
            <a:schemeClr val="tx1"/>
          </a:solidFill>
          <a:latin typeface="+mn-lt"/>
          <a:ea typeface="+mn-ea"/>
          <a:cs typeface="+mn-cs"/>
        </a:defRPr>
      </a:lvl2pPr>
      <a:lvl3pPr marL="335267" indent="-137155" algn="l" defTabSz="761970" rtl="0" eaLnBrk="1" latinLnBrk="0" hangingPunct="1">
        <a:spcBef>
          <a:spcPts val="250"/>
        </a:spcBef>
        <a:buClr>
          <a:schemeClr val="accent2"/>
        </a:buClr>
        <a:buFont typeface="Wingdings" pitchFamily="2" charset="2"/>
        <a:buChar char="§"/>
        <a:defRPr sz="1333" kern="1200">
          <a:solidFill>
            <a:schemeClr val="tx1"/>
          </a:solidFill>
          <a:latin typeface="+mn-lt"/>
          <a:ea typeface="+mn-ea"/>
          <a:cs typeface="+mn-cs"/>
        </a:defRPr>
      </a:lvl3pPr>
      <a:lvl4pPr marL="525759" indent="-137155" algn="l" defTabSz="761970" rtl="0" eaLnBrk="1" latinLnBrk="0" hangingPunct="1">
        <a:spcBef>
          <a:spcPts val="250"/>
        </a:spcBef>
        <a:buClr>
          <a:schemeClr val="accent2"/>
        </a:buClr>
        <a:buFont typeface="Wingdings" pitchFamily="2" charset="2"/>
        <a:buChar char="§"/>
        <a:defRPr sz="1333" kern="1200">
          <a:solidFill>
            <a:schemeClr val="tx1"/>
          </a:solidFill>
          <a:latin typeface="+mn-lt"/>
          <a:ea typeface="+mn-ea"/>
          <a:cs typeface="+mn-cs"/>
        </a:defRPr>
      </a:lvl4pPr>
      <a:lvl5pPr marL="716251" indent="-144774" algn="l" defTabSz="761970" rtl="0" eaLnBrk="1" latinLnBrk="0" hangingPunct="1">
        <a:spcBef>
          <a:spcPts val="250"/>
        </a:spcBef>
        <a:buClr>
          <a:schemeClr val="accent2"/>
        </a:buClr>
        <a:buFont typeface="Wingdings" pitchFamily="2" charset="2"/>
        <a:buChar char="§"/>
        <a:defRPr sz="1333" kern="1200">
          <a:solidFill>
            <a:schemeClr val="tx1"/>
          </a:solidFill>
          <a:latin typeface="+mn-lt"/>
          <a:ea typeface="+mn-ea"/>
          <a:cs typeface="+mn-cs"/>
        </a:defRPr>
      </a:lvl5pPr>
      <a:lvl6pPr marL="914363" indent="-144774" algn="l" defTabSz="761970" rtl="0" eaLnBrk="1" latinLnBrk="0" hangingPunct="1">
        <a:spcBef>
          <a:spcPts val="250"/>
        </a:spcBef>
        <a:buClr>
          <a:schemeClr val="accent2"/>
        </a:buClr>
        <a:buFont typeface="Wingdings" pitchFamily="2" charset="2"/>
        <a:buChar char="§"/>
        <a:defRPr sz="1167" kern="1200">
          <a:solidFill>
            <a:schemeClr val="tx1"/>
          </a:solidFill>
          <a:latin typeface="+mn-lt"/>
          <a:ea typeface="+mn-ea"/>
          <a:cs typeface="+mn-cs"/>
        </a:defRPr>
      </a:lvl6pPr>
      <a:lvl7pPr marL="1127715" indent="-137155" algn="l" defTabSz="761970" rtl="0" eaLnBrk="1" latinLnBrk="0" hangingPunct="1">
        <a:spcBef>
          <a:spcPts val="250"/>
        </a:spcBef>
        <a:buClr>
          <a:schemeClr val="accent2"/>
        </a:buClr>
        <a:buFont typeface="Wingdings" pitchFamily="2" charset="2"/>
        <a:buChar char="§"/>
        <a:defRPr sz="1167" kern="1200">
          <a:solidFill>
            <a:schemeClr val="tx1"/>
          </a:solidFill>
          <a:latin typeface="+mn-lt"/>
          <a:ea typeface="+mn-ea"/>
          <a:cs typeface="+mn-cs"/>
        </a:defRPr>
      </a:lvl7pPr>
      <a:lvl8pPr marL="1318207" indent="-137155" algn="l" defTabSz="761970" rtl="0" eaLnBrk="1" latinLnBrk="0" hangingPunct="1">
        <a:spcBef>
          <a:spcPts val="250"/>
        </a:spcBef>
        <a:buClr>
          <a:schemeClr val="accent2"/>
        </a:buClr>
        <a:buFont typeface="Wingdings" pitchFamily="2" charset="2"/>
        <a:buChar char="§"/>
        <a:defRPr sz="1167" kern="1200">
          <a:solidFill>
            <a:schemeClr val="tx1"/>
          </a:solidFill>
          <a:latin typeface="+mn-lt"/>
          <a:ea typeface="+mn-ea"/>
          <a:cs typeface="+mn-cs"/>
        </a:defRPr>
      </a:lvl8pPr>
      <a:lvl9pPr marL="1493460" indent="-137155" algn="l" defTabSz="761970" rtl="0" eaLnBrk="1" latinLnBrk="0" hangingPunct="1">
        <a:spcBef>
          <a:spcPts val="250"/>
        </a:spcBef>
        <a:buClr>
          <a:schemeClr val="accent2"/>
        </a:buClr>
        <a:buFont typeface="Wingdings" pitchFamily="2" charset="2"/>
        <a:buChar char="§"/>
        <a:defRPr sz="11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0A20B-6721-49CF-925B-465D47787901}" type="datetime1">
              <a:rPr lang="en-US" smtClean="0">
                <a:solidFill>
                  <a:prstClr val="black">
                    <a:tint val="75000"/>
                  </a:prstClr>
                </a:solidFill>
              </a:rPr>
              <a:pPr/>
              <a:t>10/5/2018</a:t>
            </a:fld>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solidFill>
                  <a:prstClr val="black">
                    <a:tint val="75000"/>
                  </a:prstClr>
                </a:solidFill>
              </a:rPr>
              <a:t>RAMBABU &amp; CO</a:t>
            </a:r>
            <a:endParaRPr lang="en-IN">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EC8F2-F4D4-46DB-BB2E-40A88640EBFC}" type="slidenum">
              <a:rPr lang="en-IN" smtClean="0">
                <a:solidFill>
                  <a:prstClr val="black">
                    <a:tint val="75000"/>
                  </a:prstClr>
                </a:solidFill>
              </a:rPr>
              <a:pPr/>
              <a:t>‹#›</a:t>
            </a:fld>
            <a:endParaRPr lang="en-IN">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nekal.Rambabu@gmail.Com" TargetMode="Externa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1.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642918"/>
            <a:ext cx="7916673" cy="1214446"/>
          </a:xfrm>
          <a:prstGeom prst="rect">
            <a:avLst/>
          </a:prstGeom>
        </p:spPr>
        <p:txBody>
          <a:bodyPr vert="horz" lIns="0" tIns="0" rIns="0" bIns="0" rtlCol="0" anchor="t" anchorCtr="0">
            <a:noAutofit/>
          </a:bodyPr>
          <a:lstStyle/>
          <a:p>
            <a:pPr algn="ctr" defTabSz="761970">
              <a:spcBef>
                <a:spcPct val="0"/>
              </a:spcBef>
              <a:defRPr/>
            </a:pPr>
            <a:r>
              <a:rPr lang="en-US" sz="2100" cap="all" dirty="0" smtClean="0">
                <a:solidFill>
                  <a:srgbClr val="000000"/>
                </a:solidFill>
                <a:latin typeface="Franklin Gothic Medium"/>
              </a:rPr>
              <a:t>CMA D.V. RAMBABU</a:t>
            </a:r>
          </a:p>
          <a:p>
            <a:pPr algn="ctr" defTabSz="761970">
              <a:spcBef>
                <a:spcPct val="0"/>
              </a:spcBef>
              <a:defRPr/>
            </a:pPr>
            <a:r>
              <a:rPr lang="en-US" sz="2100" cap="all" dirty="0" smtClean="0">
                <a:solidFill>
                  <a:srgbClr val="000000"/>
                </a:solidFill>
                <a:latin typeface="Franklin Gothic Medium"/>
              </a:rPr>
              <a:t>p </a:t>
            </a:r>
            <a:r>
              <a:rPr lang="en-US" sz="2100" cap="all" dirty="0" err="1" smtClean="0">
                <a:solidFill>
                  <a:srgbClr val="000000"/>
                </a:solidFill>
                <a:latin typeface="Franklin Gothic Medium"/>
              </a:rPr>
              <a:t>rambabu</a:t>
            </a:r>
            <a:r>
              <a:rPr lang="en-US" sz="2100" cap="all" dirty="0" smtClean="0">
                <a:solidFill>
                  <a:srgbClr val="000000"/>
                </a:solidFill>
                <a:latin typeface="Franklin Gothic Medium"/>
              </a:rPr>
              <a:t> &amp; co, </a:t>
            </a:r>
          </a:p>
          <a:p>
            <a:pPr algn="ctr" defTabSz="761970">
              <a:spcBef>
                <a:spcPct val="0"/>
              </a:spcBef>
              <a:defRPr/>
            </a:pPr>
            <a:r>
              <a:rPr lang="en-US" sz="2100" cap="all" dirty="0" smtClean="0">
                <a:solidFill>
                  <a:srgbClr val="000000"/>
                </a:solidFill>
                <a:latin typeface="Franklin Gothic Medium"/>
              </a:rPr>
              <a:t>cost </a:t>
            </a:r>
            <a:r>
              <a:rPr lang="en-US" sz="2100" cap="all" dirty="0" smtClean="0">
                <a:solidFill>
                  <a:srgbClr val="000000"/>
                </a:solidFill>
                <a:latin typeface="Franklin Gothic Medium"/>
              </a:rPr>
              <a:t>Accountant</a:t>
            </a:r>
          </a:p>
          <a:p>
            <a:pPr algn="ctr" defTabSz="761970">
              <a:spcBef>
                <a:spcPct val="0"/>
              </a:spcBef>
              <a:defRPr/>
            </a:pPr>
            <a:endParaRPr lang="en-US" sz="2100" cap="all" dirty="0">
              <a:solidFill>
                <a:srgbClr val="000000"/>
              </a:solidFill>
              <a:latin typeface="Franklin Gothic Medium"/>
            </a:endParaRPr>
          </a:p>
        </p:txBody>
      </p:sp>
      <p:sp>
        <p:nvSpPr>
          <p:cNvPr id="3" name="Slide Number Placeholder 2"/>
          <p:cNvSpPr>
            <a:spLocks noGrp="1"/>
          </p:cNvSpPr>
          <p:nvPr>
            <p:ph type="sldNum" sz="quarter" idx="12"/>
          </p:nvPr>
        </p:nvSpPr>
        <p:spPr/>
        <p:txBody>
          <a:bodyPr/>
          <a:lstStyle/>
          <a:p>
            <a:fld id="{DDB031D0-AA1E-4990-9CFC-014138D68C8D}" type="slidenum">
              <a:rPr lang="en-US" smtClean="0"/>
              <a:pPr/>
              <a:t>1</a:t>
            </a:fld>
            <a:endParaRPr lang="en-US"/>
          </a:p>
        </p:txBody>
      </p:sp>
      <p:sp>
        <p:nvSpPr>
          <p:cNvPr id="4" name="Footer Placeholder 3"/>
          <p:cNvSpPr>
            <a:spLocks noGrp="1"/>
          </p:cNvSpPr>
          <p:nvPr>
            <p:ph type="ftr" sz="quarter" idx="11"/>
          </p:nvPr>
        </p:nvSpPr>
        <p:spPr>
          <a:xfrm>
            <a:off x="3517514" y="3501008"/>
            <a:ext cx="5302958" cy="2376264"/>
          </a:xfrm>
        </p:spPr>
        <p:txBody>
          <a:bodyPr/>
          <a:lstStyle/>
          <a:p>
            <a:r>
              <a:rPr lang="en-IN" sz="1600" b="1" dirty="0" smtClean="0"/>
              <a:t>Mobile  </a:t>
            </a:r>
            <a:r>
              <a:rPr lang="en-IN" sz="1600" dirty="0" smtClean="0"/>
              <a:t>+91 90002 99033</a:t>
            </a:r>
            <a:r>
              <a:rPr lang="en-US" sz="1600" dirty="0" smtClean="0"/>
              <a:t>| </a:t>
            </a:r>
          </a:p>
          <a:p>
            <a:r>
              <a:rPr lang="en-US" sz="1600" dirty="0" smtClean="0"/>
              <a:t> + 91 89195 20042</a:t>
            </a:r>
            <a:endParaRPr lang="en-IN" sz="1600" dirty="0" smtClean="0"/>
          </a:p>
          <a:p>
            <a:r>
              <a:rPr lang="en-US" sz="1600" dirty="0" smtClean="0"/>
              <a:t> </a:t>
            </a:r>
            <a:r>
              <a:rPr lang="en-US" sz="1600" b="1" dirty="0" smtClean="0"/>
              <a:t>SKYPE ID :    rambabu1970</a:t>
            </a:r>
            <a:endParaRPr lang="en-IN" sz="1600" dirty="0" smtClean="0"/>
          </a:p>
          <a:p>
            <a:r>
              <a:rPr lang="en-IN" sz="1600" b="1" dirty="0" smtClean="0">
                <a:hlinkClick r:id="rId2"/>
              </a:rPr>
              <a:t>Donekal.Rambabu@gmail.Com</a:t>
            </a:r>
            <a:endParaRPr lang="en-IN" sz="1600" dirty="0" smtClean="0"/>
          </a:p>
          <a:p>
            <a:r>
              <a:rPr lang="en-IN" sz="1600" b="1" dirty="0" smtClean="0">
                <a:hlinkClick r:id="rId2"/>
              </a:rPr>
              <a:t>venkatrambabu1970@gmail.com</a:t>
            </a:r>
          </a:p>
          <a:p>
            <a:endParaRPr lang="en-US" dirty="0"/>
          </a:p>
        </p:txBody>
      </p:sp>
    </p:spTree>
    <p:extLst>
      <p:ext uri="{BB962C8B-B14F-4D97-AF65-F5344CB8AC3E}">
        <p14:creationId xmlns="" xmlns:p14="http://schemas.microsoft.com/office/powerpoint/2010/main" val="2764550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1"/>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III  Table 6 Details of ITC AVAILED THROUGH FORM 3 B</a:t>
            </a:r>
            <a:endParaRPr lang="en-IN" sz="2400" dirty="0">
              <a:solidFill>
                <a:srgbClr val="FFFFFF"/>
              </a:solidFill>
            </a:endParaRPr>
          </a:p>
        </p:txBody>
      </p:sp>
      <p:graphicFrame>
        <p:nvGraphicFramePr>
          <p:cNvPr id="4" name="Table 3"/>
          <p:cNvGraphicFramePr>
            <a:graphicFrameLocks noGrp="1"/>
          </p:cNvGraphicFramePr>
          <p:nvPr/>
        </p:nvGraphicFramePr>
        <p:xfrm>
          <a:off x="179512" y="764704"/>
          <a:ext cx="8964488" cy="5748459"/>
        </p:xfrm>
        <a:graphic>
          <a:graphicData uri="http://schemas.openxmlformats.org/drawingml/2006/table">
            <a:tbl>
              <a:tblPr/>
              <a:tblGrid>
                <a:gridCol w="648072"/>
                <a:gridCol w="6768752"/>
                <a:gridCol w="1547664"/>
              </a:tblGrid>
              <a:tr h="418665">
                <a:tc>
                  <a:txBody>
                    <a:bodyPr/>
                    <a:lstStyle/>
                    <a:p>
                      <a:pPr algn="ctr" fontAlgn="t"/>
                      <a:r>
                        <a:rPr lang="en-IN" sz="1600" b="0" i="0" u="none" strike="noStrike" dirty="0">
                          <a:solidFill>
                            <a:schemeClr val="tx1"/>
                          </a:solidFill>
                          <a:latin typeface="Times New Roman"/>
                        </a:rPr>
                        <a:t>A</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IN" sz="1600" b="0" i="0" u="none" strike="noStrike" dirty="0">
                          <a:solidFill>
                            <a:schemeClr val="tx1"/>
                          </a:solidFill>
                          <a:latin typeface="Times New Roman"/>
                        </a:rPr>
                        <a:t>Total amount of input tax credit availed through FORM GSTR-3B </a:t>
                      </a:r>
                      <a:r>
                        <a:rPr lang="en-IN" sz="1600" b="0" i="0" u="none" strike="noStrike" dirty="0" smtClean="0">
                          <a:solidFill>
                            <a:schemeClr val="tx1"/>
                          </a:solidFill>
                          <a:latin typeface="Times New Roman"/>
                        </a:rPr>
                        <a:t>(</a:t>
                      </a:r>
                      <a:r>
                        <a:rPr lang="en-IN" sz="1600" b="0" i="0" u="none" strike="noStrike" dirty="0">
                          <a:solidFill>
                            <a:schemeClr val="tx1"/>
                          </a:solidFill>
                          <a:latin typeface="Times New Roman"/>
                        </a:rPr>
                        <a:t>sum total of Table 4A of FORM GSTR-3B)</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r>
              <a:tr h="418665">
                <a:tc>
                  <a:txBody>
                    <a:bodyPr/>
                    <a:lstStyle/>
                    <a:p>
                      <a:pPr algn="ctr" fontAlgn="t"/>
                      <a:r>
                        <a:rPr lang="en-IN" sz="1600" b="0" i="0" u="none" strike="noStrike" dirty="0">
                          <a:solidFill>
                            <a:schemeClr val="tx1"/>
                          </a:solidFill>
                          <a:latin typeface="Times New Roman"/>
                        </a:rPr>
                        <a:t>B</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Inward supplies (other than imports and inward supplies liable to reverse charge but includes services received from SEZs)</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IN" sz="1600" b="0" i="0" u="none" strike="noStrike" dirty="0">
                        <a:solidFill>
                          <a:schemeClr val="tx1"/>
                        </a:solidFill>
                        <a:latin typeface="Times New Roman"/>
                      </a:endParaRP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1352">
                <a:tc>
                  <a:txBody>
                    <a:bodyPr/>
                    <a:lstStyle/>
                    <a:p>
                      <a:pPr algn="ctr" fontAlgn="ctr"/>
                      <a:r>
                        <a:rPr lang="en-IN" sz="1600" b="0" i="0" u="none" strike="noStrike" dirty="0">
                          <a:solidFill>
                            <a:schemeClr val="tx1"/>
                          </a:solidFill>
                          <a:latin typeface="Times New Roman"/>
                        </a:rPr>
                        <a:t>C</a:t>
                      </a:r>
                    </a:p>
                  </a:txBody>
                  <a:tcPr marL="6291" marR="6291" marT="62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Inward supplies received from unregistered persons liable to reverse charge (other than B above) on which tax is paid &amp; ITC availed</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IN" sz="1600" b="0" i="0" u="none" strike="noStrike" dirty="0">
                        <a:solidFill>
                          <a:schemeClr val="tx1"/>
                        </a:solidFill>
                        <a:latin typeface="Times New Roman"/>
                      </a:endParaRP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1352">
                <a:tc>
                  <a:txBody>
                    <a:bodyPr/>
                    <a:lstStyle/>
                    <a:p>
                      <a:pPr algn="ctr" fontAlgn="t"/>
                      <a:r>
                        <a:rPr lang="en-IN" sz="1600" b="0" i="0" u="none" strike="noStrike" dirty="0">
                          <a:solidFill>
                            <a:schemeClr val="tx1"/>
                          </a:solidFill>
                          <a:latin typeface="Times New Roman"/>
                        </a:rPr>
                        <a:t>D</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Inward supplies received from registered persons liable to reverse charge (other than B above) on which tax is paid and ITC availed</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IN" sz="1600" b="0" i="0" u="none" strike="noStrike" dirty="0">
                        <a:solidFill>
                          <a:schemeClr val="tx1"/>
                        </a:solidFill>
                        <a:latin typeface="Times New Roman"/>
                      </a:endParaRP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E</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Import of goods (including supplies from SEZs)</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IN" sz="1600" b="0" i="0" u="none" strike="noStrike" dirty="0">
                        <a:solidFill>
                          <a:schemeClr val="tx1"/>
                        </a:solidFill>
                        <a:latin typeface="Times New Roman"/>
                      </a:endParaRP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F</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Import of services (excluding inward supplies from SEZs)</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G</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Input Tax credit received from ISD</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665">
                <a:tc>
                  <a:txBody>
                    <a:bodyPr/>
                    <a:lstStyle/>
                    <a:p>
                      <a:pPr algn="ctr" fontAlgn="t"/>
                      <a:r>
                        <a:rPr lang="en-IN" sz="1600" b="0" i="0" u="none" strike="noStrike" dirty="0">
                          <a:solidFill>
                            <a:schemeClr val="tx1"/>
                          </a:solidFill>
                          <a:latin typeface="Times New Roman"/>
                        </a:rPr>
                        <a:t>H</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Amount of ITC reclaimed (other than B above) under the provisions of the Act</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I</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Sub-total (B to H above)</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J</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Difference (I - A above)</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ctr"/>
                      <a:r>
                        <a:rPr lang="en-IN" sz="1600" b="0" i="0" u="none" strike="noStrike" dirty="0">
                          <a:solidFill>
                            <a:schemeClr val="tx1"/>
                          </a:solidFill>
                          <a:latin typeface="Times New Roman"/>
                        </a:rPr>
                        <a:t>K</a:t>
                      </a:r>
                    </a:p>
                  </a:txBody>
                  <a:tcPr marL="6291" marR="56619" marT="62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Transition Credit through TRAN-I (including revisions if any)</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L</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Transition Credit through TRAN-II</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M</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Any other ITC availed but not specified above</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N</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Sub-total (K to M  above)</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5391">
                <a:tc>
                  <a:txBody>
                    <a:bodyPr/>
                    <a:lstStyle/>
                    <a:p>
                      <a:pPr algn="ctr" fontAlgn="t"/>
                      <a:r>
                        <a:rPr lang="en-IN" sz="1600" b="0" i="0" u="none" strike="noStrike" dirty="0">
                          <a:solidFill>
                            <a:schemeClr val="tx1"/>
                          </a:solidFill>
                          <a:latin typeface="Times New Roman"/>
                        </a:rPr>
                        <a:t>O</a:t>
                      </a:r>
                    </a:p>
                  </a:txBody>
                  <a:tcPr marL="6291" marR="113238"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Total ITC availed (I +  N above)</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6291" marR="6291" marT="62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19078"/>
            <a:ext cx="9144000" cy="646331"/>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ISSUES RELATING TO PART III TABLE 6</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sp>
        <p:nvSpPr>
          <p:cNvPr id="41985" name="Rectangle 1"/>
          <p:cNvSpPr>
            <a:spLocks noChangeArrowheads="1"/>
          </p:cNvSpPr>
          <p:nvPr/>
        </p:nvSpPr>
        <p:spPr bwMode="auto">
          <a:xfrm>
            <a:off x="0" y="998146"/>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smtClean="0">
                <a:ln>
                  <a:noFill/>
                </a:ln>
                <a:effectLst/>
                <a:latin typeface="Arial" pitchFamily="34" charset="0"/>
                <a:ea typeface="Calibri" pitchFamily="34" charset="0"/>
                <a:cs typeface="Arial" pitchFamily="34" charset="0"/>
              </a:rPr>
              <a:t>Table 6 of GSTR-9 requires taxpayers to classify the total input tax credit (ITC) availed as ITC on input, capital goods and input services. </a:t>
            </a:r>
            <a:r>
              <a:rPr kumimoji="0" lang="en-US" sz="3200" b="1" i="0" u="none" strike="noStrike" cap="none" normalizeH="0" baseline="0" dirty="0" smtClean="0">
                <a:ln>
                  <a:noFill/>
                </a:ln>
                <a:effectLst/>
                <a:latin typeface="Arial" pitchFamily="34" charset="0"/>
                <a:ea typeface="Calibri" pitchFamily="34" charset="0"/>
                <a:cs typeface="Arial" pitchFamily="34" charset="0"/>
              </a:rPr>
              <a:t>It is important to note that such classification was not required in GSTR-3B. </a:t>
            </a:r>
          </a:p>
          <a:p>
            <a:pPr marL="0" marR="0" lvl="0" indent="0" algn="just" defTabSz="914400" rtl="0" eaLnBrk="0" fontAlgn="base" latinLnBrk="0" hangingPunct="0">
              <a:lnSpc>
                <a:spcPct val="100000"/>
              </a:lnSpc>
              <a:spcBef>
                <a:spcPct val="0"/>
              </a:spcBef>
              <a:spcAft>
                <a:spcPct val="0"/>
              </a:spcAft>
              <a:buClrTx/>
              <a:buSzTx/>
              <a:tabLst/>
            </a:pPr>
            <a:endParaRPr lang="en-US" sz="3200" b="1" dirty="0" smtClean="0">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3200" b="1" i="0" u="none" strike="noStrike" cap="none" normalizeH="0" baseline="0" dirty="0" smtClean="0">
                <a:ln>
                  <a:noFill/>
                </a:ln>
                <a:effectLst/>
                <a:latin typeface="Arial" pitchFamily="34" charset="0"/>
                <a:ea typeface="Calibri" pitchFamily="34" charset="0"/>
                <a:cs typeface="Arial" pitchFamily="34" charset="0"/>
              </a:rPr>
              <a:t>This is a new bifurcation that a taxpayer would need to make</a:t>
            </a:r>
            <a:r>
              <a:rPr kumimoji="0" lang="en-US" sz="3200" b="0" i="0" u="none" strike="noStrike" cap="none" normalizeH="0" baseline="0" dirty="0" smtClean="0">
                <a:ln>
                  <a:noFill/>
                </a:ln>
                <a:effectLst/>
                <a:latin typeface="Arial" pitchFamily="34" charset="0"/>
                <a:ea typeface="Calibri" pitchFamily="34" charset="0"/>
                <a:cs typeface="Arial" pitchFamily="34" charset="0"/>
              </a:rPr>
              <a:t>. </a:t>
            </a:r>
            <a:r>
              <a:rPr kumimoji="0" lang="en-US" sz="3200" b="1" i="0" u="sng" strike="noStrike" cap="none" normalizeH="0" baseline="0" dirty="0" smtClean="0">
                <a:ln>
                  <a:noFill/>
                </a:ln>
                <a:effectLst/>
                <a:latin typeface="Arial" pitchFamily="34" charset="0"/>
                <a:ea typeface="Calibri" pitchFamily="34" charset="0"/>
                <a:cs typeface="Arial" pitchFamily="34" charset="0"/>
              </a:rPr>
              <a:t>Please note that the same needs to be done during your Annual audit and closing of Books of Accounts.</a:t>
            </a:r>
            <a:endParaRPr kumimoji="0" lang="en-US"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effectLst/>
                <a:latin typeface="Arial" pitchFamily="34" charset="0"/>
                <a:ea typeface="Calibri" pitchFamily="34" charset="0"/>
                <a:cs typeface="Arial" pitchFamily="34" charset="0"/>
              </a:rPr>
              <a:t> </a:t>
            </a:r>
            <a:endParaRPr kumimoji="0" lang="en-US" sz="32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III  Table 7 Details of ITC REVERSALS</a:t>
            </a:r>
            <a:endParaRPr lang="en-IN" sz="2800" dirty="0">
              <a:solidFill>
                <a:srgbClr val="FFFFFF"/>
              </a:solidFill>
            </a:endParaRPr>
          </a:p>
        </p:txBody>
      </p:sp>
      <p:graphicFrame>
        <p:nvGraphicFramePr>
          <p:cNvPr id="5" name="Table 4"/>
          <p:cNvGraphicFramePr>
            <a:graphicFrameLocks noGrp="1"/>
          </p:cNvGraphicFramePr>
          <p:nvPr/>
        </p:nvGraphicFramePr>
        <p:xfrm>
          <a:off x="107504" y="764705"/>
          <a:ext cx="8892479" cy="5569365"/>
        </p:xfrm>
        <a:graphic>
          <a:graphicData uri="http://schemas.openxmlformats.org/drawingml/2006/table">
            <a:tbl>
              <a:tblPr/>
              <a:tblGrid>
                <a:gridCol w="703297"/>
                <a:gridCol w="4413481"/>
                <a:gridCol w="3775701"/>
              </a:tblGrid>
              <a:tr h="579926">
                <a:tc>
                  <a:txBody>
                    <a:bodyPr/>
                    <a:lstStyle/>
                    <a:p>
                      <a:pPr algn="r" fontAlgn="t"/>
                      <a:r>
                        <a:rPr lang="en-IN" sz="2000" b="0" i="0" u="none" strike="noStrike" dirty="0">
                          <a:solidFill>
                            <a:schemeClr val="tx1"/>
                          </a:solidFill>
                          <a:latin typeface="Times New Roman"/>
                        </a:rPr>
                        <a:t>A</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As per Rule 37</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chemeClr val="tx1"/>
                          </a:solidFill>
                          <a:latin typeface="Times New Roman"/>
                        </a:rPr>
                        <a:t> </a:t>
                      </a:r>
                      <a:r>
                        <a:rPr lang="en-IN" sz="2000" b="0" i="0" u="none" strike="noStrike" dirty="0" smtClean="0">
                          <a:solidFill>
                            <a:schemeClr val="tx1"/>
                          </a:solidFill>
                          <a:latin typeface="Times New Roman"/>
                        </a:rPr>
                        <a:t>Non Payment of Value of supply within 180 Days</a:t>
                      </a:r>
                      <a:endParaRPr lang="en-IN" sz="2000" b="0" i="0" u="none" strike="noStrike" dirty="0">
                        <a:solidFill>
                          <a:schemeClr val="tx1"/>
                        </a:solidFill>
                        <a:latin typeface="Times New Roman"/>
                      </a:endParaRP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66169">
                <a:tc>
                  <a:txBody>
                    <a:bodyPr/>
                    <a:lstStyle/>
                    <a:p>
                      <a:pPr algn="r" fontAlgn="t"/>
                      <a:r>
                        <a:rPr lang="en-IN" sz="2000" b="0" i="0" u="none" strike="noStrike" dirty="0">
                          <a:solidFill>
                            <a:schemeClr val="tx1"/>
                          </a:solidFill>
                          <a:latin typeface="Times New Roman"/>
                        </a:rPr>
                        <a:t>B</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As per Rule 39</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chemeClr val="tx1"/>
                          </a:solidFill>
                          <a:latin typeface="Times New Roman"/>
                        </a:rPr>
                        <a:t> </a:t>
                      </a:r>
                      <a:r>
                        <a:rPr lang="en-IN" sz="2000" b="0" i="0" u="none" strike="noStrike" dirty="0" smtClean="0">
                          <a:solidFill>
                            <a:schemeClr val="tx1"/>
                          </a:solidFill>
                          <a:latin typeface="Times New Roman"/>
                        </a:rPr>
                        <a:t>Reversal of ISD Credit considered for</a:t>
                      </a:r>
                      <a:r>
                        <a:rPr lang="en-IN" sz="2000" b="0" i="0" u="none" strike="noStrike" baseline="0" dirty="0" smtClean="0">
                          <a:solidFill>
                            <a:schemeClr val="tx1"/>
                          </a:solidFill>
                          <a:latin typeface="Times New Roman"/>
                        </a:rPr>
                        <a:t> non compliance of Conditions of ISD</a:t>
                      </a:r>
                      <a:endParaRPr lang="en-IN" sz="2000" b="0" i="0" u="none" strike="noStrike" dirty="0">
                        <a:solidFill>
                          <a:schemeClr val="tx1"/>
                        </a:solidFill>
                        <a:latin typeface="Times New Roman"/>
                      </a:endParaRP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999">
                <a:tc>
                  <a:txBody>
                    <a:bodyPr/>
                    <a:lstStyle/>
                    <a:p>
                      <a:pPr algn="r" fontAlgn="t"/>
                      <a:r>
                        <a:rPr lang="en-IN" sz="2000" b="0" i="0" u="none" strike="noStrike" dirty="0">
                          <a:solidFill>
                            <a:schemeClr val="tx1"/>
                          </a:solidFill>
                          <a:latin typeface="Times New Roman"/>
                        </a:rPr>
                        <a:t>C</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As per Rule 42</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IN" sz="2000" b="0" i="0" u="none" strike="noStrike" dirty="0">
                          <a:solidFill>
                            <a:schemeClr val="tx1"/>
                          </a:solidFill>
                          <a:latin typeface="Times New Roman"/>
                        </a:rPr>
                        <a:t> </a:t>
                      </a:r>
                      <a:r>
                        <a:rPr lang="en-IN" sz="2000" b="0" i="0" u="none" strike="noStrike" dirty="0" smtClean="0">
                          <a:solidFill>
                            <a:schemeClr val="tx1"/>
                          </a:solidFill>
                          <a:latin typeface="Times New Roman"/>
                        </a:rPr>
                        <a:t>Reversal</a:t>
                      </a:r>
                      <a:r>
                        <a:rPr lang="en-IN" sz="2000" b="0" i="0" u="none" strike="noStrike" baseline="0" dirty="0" smtClean="0">
                          <a:solidFill>
                            <a:schemeClr val="tx1"/>
                          </a:solidFill>
                          <a:latin typeface="Times New Roman"/>
                        </a:rPr>
                        <a:t> relating Exempted supplies Made  Rule 42 for Inputs and Rule 43 of Capital Goods</a:t>
                      </a:r>
                      <a:r>
                        <a:rPr lang="en-IN" sz="20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487">
                <a:tc>
                  <a:txBody>
                    <a:bodyPr/>
                    <a:lstStyle/>
                    <a:p>
                      <a:pPr algn="r" fontAlgn="t"/>
                      <a:r>
                        <a:rPr lang="en-IN" sz="2000" b="0" i="0" u="none" strike="noStrike" dirty="0">
                          <a:solidFill>
                            <a:schemeClr val="tx1"/>
                          </a:solidFill>
                          <a:latin typeface="Times New Roman"/>
                        </a:rPr>
                        <a:t>D</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As per Rule 43</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IN" sz="2000" b="0" i="0" u="none" strike="noStrike" dirty="0">
                        <a:solidFill>
                          <a:schemeClr val="bg1"/>
                        </a:solidFill>
                        <a:latin typeface="Times New Roman"/>
                      </a:endParaRP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999">
                <a:tc>
                  <a:txBody>
                    <a:bodyPr/>
                    <a:lstStyle/>
                    <a:p>
                      <a:pPr algn="r" fontAlgn="t"/>
                      <a:r>
                        <a:rPr lang="en-IN" sz="2000" b="0" i="0" u="none" strike="noStrike" dirty="0">
                          <a:solidFill>
                            <a:schemeClr val="tx1"/>
                          </a:solidFill>
                          <a:latin typeface="Times New Roman"/>
                        </a:rPr>
                        <a:t>E</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As per section 17(5)</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chemeClr val="tx1"/>
                          </a:solidFill>
                          <a:latin typeface="Times New Roman"/>
                        </a:rPr>
                        <a:t> </a:t>
                      </a:r>
                      <a:r>
                        <a:rPr lang="en-IN" sz="2000" b="0" i="0" u="none" strike="noStrike" dirty="0" smtClean="0">
                          <a:solidFill>
                            <a:schemeClr val="tx1"/>
                          </a:solidFill>
                          <a:latin typeface="Times New Roman"/>
                        </a:rPr>
                        <a:t>Blocked Credits reversal</a:t>
                      </a:r>
                      <a:endParaRPr lang="en-IN" sz="2000" b="0" i="0" u="none" strike="noStrike" dirty="0">
                        <a:solidFill>
                          <a:schemeClr val="tx1"/>
                        </a:solidFill>
                        <a:latin typeface="Times New Roman"/>
                      </a:endParaRP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999">
                <a:tc>
                  <a:txBody>
                    <a:bodyPr/>
                    <a:lstStyle/>
                    <a:p>
                      <a:pPr algn="r" fontAlgn="t"/>
                      <a:r>
                        <a:rPr lang="en-IN" sz="2000" b="0" i="0" u="none" strike="noStrike" dirty="0">
                          <a:solidFill>
                            <a:schemeClr val="tx1"/>
                          </a:solidFill>
                          <a:latin typeface="Times New Roman"/>
                        </a:rPr>
                        <a:t>F</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Reversal of TRAN-I credit</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IN" sz="2000" b="0" i="0" u="none" strike="noStrike" dirty="0">
                          <a:solidFill>
                            <a:schemeClr val="tx1"/>
                          </a:solidFill>
                          <a:latin typeface="Times New Roman"/>
                        </a:rPr>
                        <a:t> </a:t>
                      </a:r>
                      <a:r>
                        <a:rPr lang="en-IN" sz="2000" b="0" i="0" u="none" strike="noStrike" dirty="0" smtClean="0">
                          <a:solidFill>
                            <a:schemeClr val="tx1"/>
                          </a:solidFill>
                          <a:latin typeface="Times New Roman"/>
                        </a:rPr>
                        <a:t>UN</a:t>
                      </a:r>
                      <a:r>
                        <a:rPr lang="en-IN" sz="2000" b="0" i="0" u="none" strike="noStrike" baseline="0" dirty="0" smtClean="0">
                          <a:solidFill>
                            <a:schemeClr val="tx1"/>
                          </a:solidFill>
                          <a:latin typeface="Times New Roman"/>
                        </a:rPr>
                        <a:t> authorised Transition Credit Taken and Credit for Non filing or Non compliance</a:t>
                      </a:r>
                      <a:endParaRPr lang="en-IN" sz="2000" b="0" i="0" u="none" strike="noStrike" dirty="0">
                        <a:solidFill>
                          <a:schemeClr val="tx1"/>
                        </a:solidFill>
                        <a:latin typeface="Times New Roman"/>
                      </a:endParaRPr>
                    </a:p>
                    <a:p>
                      <a:pPr algn="l" fontAlgn="b"/>
                      <a:r>
                        <a:rPr lang="en-IN" sz="20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1412">
                <a:tc>
                  <a:txBody>
                    <a:bodyPr/>
                    <a:lstStyle/>
                    <a:p>
                      <a:pPr algn="r" fontAlgn="t"/>
                      <a:r>
                        <a:rPr lang="en-IN" sz="2000" b="0" i="0" u="none" strike="noStrike" dirty="0">
                          <a:solidFill>
                            <a:schemeClr val="tx1"/>
                          </a:solidFill>
                          <a:latin typeface="Times New Roman"/>
                        </a:rPr>
                        <a:t>G</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Reversal of TRAN-II credit</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IN" sz="2000" b="0" i="0" u="none" strike="noStrike" dirty="0">
                        <a:solidFill>
                          <a:schemeClr val="bg1"/>
                        </a:solidFill>
                        <a:latin typeface="Times New Roman"/>
                      </a:endParaRP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999">
                <a:tc>
                  <a:txBody>
                    <a:bodyPr/>
                    <a:lstStyle/>
                    <a:p>
                      <a:pPr algn="r" fontAlgn="t"/>
                      <a:r>
                        <a:rPr lang="en-IN" sz="2000" b="0" i="0" u="none" strike="noStrike" dirty="0">
                          <a:solidFill>
                            <a:schemeClr val="tx1"/>
                          </a:solidFill>
                          <a:latin typeface="Times New Roman"/>
                        </a:rPr>
                        <a:t>H</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Other reversals (pl. specify)</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2425">
                <a:tc>
                  <a:txBody>
                    <a:bodyPr/>
                    <a:lstStyle/>
                    <a:p>
                      <a:pPr algn="r" fontAlgn="t"/>
                      <a:r>
                        <a:rPr lang="en-IN" sz="2000" b="0" i="0" u="none" strike="noStrike" dirty="0">
                          <a:solidFill>
                            <a:schemeClr val="tx1"/>
                          </a:solidFill>
                          <a:latin typeface="Times New Roman"/>
                        </a:rPr>
                        <a:t>I</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Total ITC Reversed (A to H above)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1185">
                <a:tc>
                  <a:txBody>
                    <a:bodyPr/>
                    <a:lstStyle/>
                    <a:p>
                      <a:pPr algn="r" fontAlgn="t"/>
                      <a:r>
                        <a:rPr lang="en-IN" sz="2000" b="0" i="0" u="none" strike="noStrike" dirty="0">
                          <a:solidFill>
                            <a:schemeClr val="tx1"/>
                          </a:solidFill>
                          <a:latin typeface="Times New Roman"/>
                        </a:rPr>
                        <a:t>J</a:t>
                      </a:r>
                    </a:p>
                  </a:txBody>
                  <a:tcPr marL="7924" marR="142627"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Net ITC Available for Utilization (6O - 7I)</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III  Table 8  OTHER ITC RELATED INFORMATION</a:t>
            </a:r>
            <a:endParaRPr lang="en-IN" sz="2800" dirty="0">
              <a:solidFill>
                <a:srgbClr val="FFFFFF"/>
              </a:solidFill>
            </a:endParaRPr>
          </a:p>
        </p:txBody>
      </p:sp>
      <p:graphicFrame>
        <p:nvGraphicFramePr>
          <p:cNvPr id="4" name="Table 3"/>
          <p:cNvGraphicFramePr>
            <a:graphicFrameLocks noGrp="1"/>
          </p:cNvGraphicFramePr>
          <p:nvPr/>
        </p:nvGraphicFramePr>
        <p:xfrm>
          <a:off x="323528" y="764704"/>
          <a:ext cx="8496943" cy="5616622"/>
        </p:xfrm>
        <a:graphic>
          <a:graphicData uri="http://schemas.openxmlformats.org/drawingml/2006/table">
            <a:tbl>
              <a:tblPr/>
              <a:tblGrid>
                <a:gridCol w="672017"/>
                <a:gridCol w="6765990"/>
                <a:gridCol w="1058936"/>
              </a:tblGrid>
              <a:tr h="390900">
                <a:tc>
                  <a:txBody>
                    <a:bodyPr/>
                    <a:lstStyle/>
                    <a:p>
                      <a:pPr algn="r" fontAlgn="t"/>
                      <a:r>
                        <a:rPr lang="en-IN" sz="1600" b="0" i="0" u="none" strike="noStrike" dirty="0">
                          <a:solidFill>
                            <a:schemeClr val="tx1"/>
                          </a:solidFill>
                          <a:latin typeface="Times New Roman"/>
                        </a:rPr>
                        <a:t>A</a:t>
                      </a:r>
                    </a:p>
                  </a:txBody>
                  <a:tcPr marL="9525" marR="17145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ITC as per GSTR-2A (Table 3 &amp; 5 thereof)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600" b="0" i="0" u="none" strike="noStrike">
                          <a:solidFill>
                            <a:schemeClr val="tx1"/>
                          </a:solidFill>
                          <a:latin typeface="Times New Roman"/>
                        </a:rPr>
                        <a:t>&lt;Auto&gt;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900">
                <a:tc>
                  <a:txBody>
                    <a:bodyPr/>
                    <a:lstStyle/>
                    <a:p>
                      <a:pPr algn="r" fontAlgn="t"/>
                      <a:r>
                        <a:rPr lang="en-IN" sz="1600" b="0" i="0" u="none" strike="noStrike" dirty="0">
                          <a:solidFill>
                            <a:schemeClr val="tx1"/>
                          </a:solidFill>
                          <a:latin typeface="Times New Roman"/>
                        </a:rPr>
                        <a:t>B</a:t>
                      </a:r>
                    </a:p>
                  </a:txBody>
                  <a:tcPr marL="9525" marR="171450"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ITC as per sum total of 6(B) and 6(H) above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600" b="0" i="0" u="none" strike="noStrike">
                          <a:solidFill>
                            <a:schemeClr val="tx1"/>
                          </a:solidFill>
                          <a:latin typeface="Times New Roman"/>
                        </a:rPr>
                        <a:t>&lt;Auto&gt;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43310">
                <a:tc>
                  <a:txBody>
                    <a:bodyPr/>
                    <a:lstStyle/>
                    <a:p>
                      <a:pPr algn="ctr" fontAlgn="t"/>
                      <a:r>
                        <a:rPr lang="en-IN" sz="1600" b="0" i="0" u="none" strike="noStrike" dirty="0">
                          <a:solidFill>
                            <a:schemeClr val="tx1"/>
                          </a:solidFill>
                          <a:latin typeface="Times New Roman"/>
                        </a:rPr>
                        <a:t>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ITC on inward supplies (other than imports and inward supplies liable to reverse charge but includes services received from SEZs) received during 2017-18 but availed during April to September, 2018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952">
                <a:tc>
                  <a:txBody>
                    <a:bodyPr/>
                    <a:lstStyle/>
                    <a:p>
                      <a:pPr algn="ctr" fontAlgn="t"/>
                      <a:r>
                        <a:rPr lang="en-IN" sz="1600" b="0" i="0" u="none" strike="noStrike" dirty="0">
                          <a:solidFill>
                            <a:schemeClr val="tx1"/>
                          </a:solidFill>
                          <a:latin typeface="Times New Roman"/>
                        </a:rPr>
                        <a:t>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Difference [A-(B+C)]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952">
                <a:tc>
                  <a:txBody>
                    <a:bodyPr/>
                    <a:lstStyle/>
                    <a:p>
                      <a:pPr algn="ctr" fontAlgn="t"/>
                      <a:r>
                        <a:rPr lang="en-IN" sz="1600" b="0" i="0" u="none" strike="noStrike" dirty="0">
                          <a:solidFill>
                            <a:schemeClr val="tx1"/>
                          </a:solidFill>
                          <a:latin typeface="Times New Roman"/>
                        </a:rPr>
                        <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ITC available but not availed (out of 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952">
                <a:tc>
                  <a:txBody>
                    <a:bodyPr/>
                    <a:lstStyle/>
                    <a:p>
                      <a:pPr algn="ctr" fontAlgn="t"/>
                      <a:r>
                        <a:rPr lang="en-IN" sz="1600" b="0" i="0" u="none" strike="noStrike" dirty="0">
                          <a:solidFill>
                            <a:schemeClr val="tx1"/>
                          </a:solidFill>
                          <a:latin typeface="Times New Roman"/>
                        </a:rPr>
                        <a:t>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ITC available but ineligible (out of 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952">
                <a:tc>
                  <a:txBody>
                    <a:bodyPr/>
                    <a:lstStyle/>
                    <a:p>
                      <a:pPr algn="ctr" fontAlgn="ctr"/>
                      <a:r>
                        <a:rPr lang="en-IN" sz="1600" b="0" i="0" u="none" strike="noStrike" dirty="0">
                          <a:solidFill>
                            <a:schemeClr val="tx1"/>
                          </a:solidFill>
                          <a:latin typeface="Times New Roman"/>
                        </a:rPr>
                        <a:t>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IGST paid on import of goods (including supplies from SEZ)</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900">
                <a:tc>
                  <a:txBody>
                    <a:bodyPr/>
                    <a:lstStyle/>
                    <a:p>
                      <a:pPr algn="ctr" fontAlgn="ctr"/>
                      <a:r>
                        <a:rPr lang="en-IN" sz="1600" b="0" i="0" u="none" strike="noStrike" dirty="0">
                          <a:solidFill>
                            <a:schemeClr val="tx1"/>
                          </a:solidFill>
                          <a:latin typeface="Times New Roman"/>
                        </a:rPr>
                        <a: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IGST credit availed on import of goods (as per 6(E) above)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600" b="0" i="0" u="none" strike="noStrike">
                          <a:solidFill>
                            <a:schemeClr val="tx1"/>
                          </a:solidFill>
                          <a:latin typeface="Times New Roman"/>
                        </a:rPr>
                        <a:t>&lt;Auto&gt;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952">
                <a:tc>
                  <a:txBody>
                    <a:bodyPr/>
                    <a:lstStyle/>
                    <a:p>
                      <a:pPr algn="ctr" fontAlgn="t"/>
                      <a:r>
                        <a:rPr lang="en-IN" sz="1600" b="0" i="0" u="none" strike="noStrike" dirty="0">
                          <a:solidFill>
                            <a:schemeClr val="tx1"/>
                          </a:solidFill>
                          <a:latin typeface="Times New Roman"/>
                        </a:rPr>
                        <a:t>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Difference (G-H)</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4952">
                <a:tc>
                  <a:txBody>
                    <a:bodyPr/>
                    <a:lstStyle/>
                    <a:p>
                      <a:pPr algn="ctr" fontAlgn="ctr"/>
                      <a:r>
                        <a:rPr lang="en-IN" sz="1600" b="0" i="0" u="none" strike="noStrike" dirty="0">
                          <a:solidFill>
                            <a:schemeClr val="tx1"/>
                          </a:solidFill>
                          <a:latin typeface="Times New Roman"/>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ITC available but not availed on import of goods (Equal to 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0900">
                <a:tc>
                  <a:txBody>
                    <a:bodyPr/>
                    <a:lstStyle/>
                    <a:p>
                      <a:pPr algn="ctr" fontAlgn="ctr"/>
                      <a:r>
                        <a:rPr lang="en-IN" sz="1600" b="0" i="0" u="none" strike="noStrike" dirty="0">
                          <a:solidFill>
                            <a:schemeClr val="tx1"/>
                          </a:solidFill>
                          <a:latin typeface="Times New Roman"/>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Total ITC to be lapsed in current financial year (E + F + J)</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600" b="0" i="0" u="none" strike="noStrike" dirty="0">
                          <a:solidFill>
                            <a:schemeClr val="tx1"/>
                          </a:solidFill>
                          <a:latin typeface="Times New Roman"/>
                        </a:rPr>
                        <a:t>&lt;Auto&gt;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7523"/>
            <a:ext cx="9144000" cy="769441"/>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prstClr val="white"/>
                </a:solidFill>
                <a:effectLst/>
                <a:uLnTx/>
                <a:uFillTx/>
                <a:latin typeface="Calibri"/>
                <a:ea typeface="+mn-ea"/>
                <a:cs typeface="+mn-cs"/>
              </a:rPr>
              <a:t>ANNUAL</a:t>
            </a:r>
            <a:r>
              <a:rPr kumimoji="0" lang="en-US" sz="4400" b="1" i="0" u="none" strike="noStrike" kern="1200" cap="none" spc="0" normalizeH="0" noProof="0" dirty="0" smtClean="0">
                <a:ln>
                  <a:noFill/>
                </a:ln>
                <a:solidFill>
                  <a:prstClr val="white"/>
                </a:solidFill>
                <a:effectLst/>
                <a:uLnTx/>
                <a:uFillTx/>
                <a:latin typeface="Calibri"/>
                <a:ea typeface="+mn-ea"/>
                <a:cs typeface="+mn-cs"/>
              </a:rPr>
              <a:t> RETURN FORM 9 ITC RECON</a:t>
            </a:r>
            <a:endParaRPr kumimoji="0" lang="en-US" sz="4400" b="1" i="0" u="none" strike="noStrike" kern="1200" cap="none" spc="0" normalizeH="0" baseline="0" noProof="0" dirty="0">
              <a:ln>
                <a:noFill/>
              </a:ln>
              <a:solidFill>
                <a:prstClr val="white"/>
              </a:solidFill>
              <a:effectLst/>
              <a:uLnTx/>
              <a:uFillTx/>
              <a:latin typeface="Calibri"/>
              <a:ea typeface="+mn-ea"/>
              <a:cs typeface="+mn-cs"/>
            </a:endParaRPr>
          </a:p>
        </p:txBody>
      </p:sp>
      <p:sp>
        <p:nvSpPr>
          <p:cNvPr id="41985" name="Rectangle 1"/>
          <p:cNvSpPr>
            <a:spLocks noChangeArrowheads="1"/>
          </p:cNvSpPr>
          <p:nvPr/>
        </p:nvSpPr>
        <p:spPr bwMode="auto">
          <a:xfrm>
            <a:off x="0" y="1119229"/>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n-US" sz="3600" b="0" i="0" u="none" strike="noStrike" cap="none" normalizeH="0" baseline="0" dirty="0" smtClean="0">
                <a:ln>
                  <a:noFill/>
                </a:ln>
                <a:effectLst/>
                <a:latin typeface="Arial" pitchFamily="34" charset="0"/>
                <a:ea typeface="Calibri" pitchFamily="34" charset="0"/>
                <a:cs typeface="Arial" pitchFamily="34" charset="0"/>
              </a:rPr>
              <a:t>Table 8 of GSTR-9 requires taxpayers to report the reconciliation between the credit claimed in GSTR-3B and GSTR-2A available on GST portal. </a:t>
            </a:r>
          </a:p>
          <a:p>
            <a:pPr marL="0" marR="0" lvl="0" indent="0" algn="just" defTabSz="914400" rtl="0" eaLnBrk="0" fontAlgn="base" latinLnBrk="0" hangingPunct="0">
              <a:lnSpc>
                <a:spcPct val="100000"/>
              </a:lnSpc>
              <a:spcBef>
                <a:spcPct val="0"/>
              </a:spcBef>
              <a:spcAft>
                <a:spcPct val="0"/>
              </a:spcAft>
              <a:buClrTx/>
              <a:buSzTx/>
              <a:tabLst/>
            </a:pPr>
            <a:endParaRPr lang="en-US" sz="3600" dirty="0" smtClean="0">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3600" b="0" i="0" u="none" strike="noStrike" cap="none" normalizeH="0" baseline="0" dirty="0" smtClean="0">
                <a:ln>
                  <a:noFill/>
                </a:ln>
                <a:effectLst/>
                <a:latin typeface="Arial" pitchFamily="34" charset="0"/>
                <a:ea typeface="Calibri" pitchFamily="34" charset="0"/>
                <a:cs typeface="Arial" pitchFamily="34" charset="0"/>
              </a:rPr>
              <a:t>A 3 Way Reconciliation is mandated to be done for </a:t>
            </a:r>
            <a:r>
              <a:rPr kumimoji="0" lang="en-US" sz="3600" b="1" i="0" u="none" strike="noStrike" cap="none" normalizeH="0" baseline="0" dirty="0" smtClean="0">
                <a:ln>
                  <a:noFill/>
                </a:ln>
                <a:effectLst/>
                <a:latin typeface="Arial" pitchFamily="34" charset="0"/>
                <a:ea typeface="Calibri" pitchFamily="34" charset="0"/>
                <a:cs typeface="Arial" pitchFamily="34" charset="0"/>
              </a:rPr>
              <a:t>Books, Form 3B and GSTR 2 A</a:t>
            </a:r>
            <a:r>
              <a:rPr kumimoji="0" lang="en-US" sz="3600" b="0" i="0" u="none" strike="noStrike" cap="none" normalizeH="0" baseline="0" dirty="0" smtClean="0">
                <a:ln>
                  <a:noFill/>
                </a:ln>
                <a:effectLst/>
                <a:latin typeface="Arial" pitchFamily="34" charset="0"/>
                <a:ea typeface="Calibri" pitchFamily="34" charset="0"/>
                <a:cs typeface="Arial" pitchFamily="34" charset="0"/>
              </a:rPr>
              <a:t> along with identification of reasons for Variations.</a:t>
            </a:r>
            <a:endParaRPr kumimoji="0" lang="en-US" sz="20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1"/>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IV Table 9 DETAILS OF TAXES PAID THROUGH FORM 3 B</a:t>
            </a:r>
            <a:endParaRPr lang="en-IN" sz="2400" dirty="0">
              <a:solidFill>
                <a:srgbClr val="FFFFFF"/>
              </a:solidFill>
            </a:endParaRPr>
          </a:p>
        </p:txBody>
      </p:sp>
      <p:graphicFrame>
        <p:nvGraphicFramePr>
          <p:cNvPr id="5" name="Table 4"/>
          <p:cNvGraphicFramePr>
            <a:graphicFrameLocks noGrp="1"/>
          </p:cNvGraphicFramePr>
          <p:nvPr/>
        </p:nvGraphicFramePr>
        <p:xfrm>
          <a:off x="251520" y="908720"/>
          <a:ext cx="8712969" cy="5566990"/>
        </p:xfrm>
        <a:graphic>
          <a:graphicData uri="http://schemas.openxmlformats.org/drawingml/2006/table">
            <a:tbl>
              <a:tblPr/>
              <a:tblGrid>
                <a:gridCol w="2916324"/>
                <a:gridCol w="1264140"/>
                <a:gridCol w="1140126"/>
                <a:gridCol w="832093"/>
                <a:gridCol w="816092"/>
                <a:gridCol w="848095"/>
                <a:gridCol w="896099"/>
              </a:tblGrid>
              <a:tr h="372460">
                <a:tc rowSpan="2">
                  <a:txBody>
                    <a:bodyPr/>
                    <a:lstStyle/>
                    <a:p>
                      <a:pPr algn="l" fontAlgn="t"/>
                      <a:r>
                        <a:rPr lang="en-IN" sz="1800" b="0" i="0" u="none" strike="noStrike" dirty="0">
                          <a:solidFill>
                            <a:schemeClr val="tx1"/>
                          </a:solidFill>
                          <a:latin typeface="Times New Roman"/>
                        </a:rPr>
                        <a:t>Description</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IN" sz="1800" b="0" i="0" u="none" strike="noStrike" dirty="0">
                          <a:solidFill>
                            <a:schemeClr val="tx1"/>
                          </a:solidFill>
                          <a:latin typeface="Times New Roman"/>
                        </a:rPr>
                        <a:t>Tax Payable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IN" sz="1800" b="0" i="0" u="none" strike="noStrike">
                          <a:solidFill>
                            <a:schemeClr val="tx1"/>
                          </a:solidFill>
                          <a:latin typeface="Times New Roman"/>
                        </a:rPr>
                        <a:t>Paid through cash</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t"/>
                      <a:r>
                        <a:rPr lang="en-IN" sz="1800" b="0" i="0" u="none" strike="noStrike">
                          <a:solidFill>
                            <a:schemeClr val="tx1"/>
                          </a:solidFill>
                          <a:latin typeface="Times New Roman"/>
                        </a:rPr>
                        <a:t>Paid through ITC</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1466146">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fontAlgn="t"/>
                      <a:r>
                        <a:rPr lang="en-IN" sz="1800" b="0" i="0" u="none" strike="noStrike" dirty="0">
                          <a:solidFill>
                            <a:schemeClr val="tx1"/>
                          </a:solidFill>
                          <a:latin typeface="Times New Roman"/>
                        </a:rPr>
                        <a:t>Central Tax</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State Tax / UT</a:t>
                      </a:r>
                      <a:br>
                        <a:rPr lang="en-IN" sz="1800" b="0" i="0" u="none" strike="noStrike" dirty="0">
                          <a:solidFill>
                            <a:schemeClr val="tx1"/>
                          </a:solidFill>
                          <a:latin typeface="Times New Roman"/>
                        </a:rPr>
                      </a:br>
                      <a:r>
                        <a:rPr lang="en-IN" sz="1800" b="0" i="0" u="none" strike="noStrike" dirty="0">
                          <a:solidFill>
                            <a:schemeClr val="tx1"/>
                          </a:solidFill>
                          <a:latin typeface="Times New Roman"/>
                        </a:rPr>
                        <a:t>Tax</a:t>
                      </a:r>
                      <a:endParaRPr lang="en-IN" sz="2000" b="0" i="0" u="none" strike="noStrike" dirty="0">
                        <a:solidFill>
                          <a:schemeClr val="tx1"/>
                        </a:solidFill>
                        <a:latin typeface="Times New Roman"/>
                      </a:endParaRP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Integrated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Cess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Integrated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Central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State/UT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Cess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Interest</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Late fee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Penalty</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Other</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1015663"/>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V </a:t>
            </a:r>
            <a:r>
              <a:rPr lang="en-IN" sz="2000" dirty="0" smtClean="0">
                <a:solidFill>
                  <a:schemeClr val="bg1"/>
                </a:solidFill>
                <a:latin typeface="Times New Roman" pitchFamily="18" charset="0"/>
                <a:cs typeface="Times New Roman" pitchFamily="18" charset="0"/>
              </a:rPr>
              <a:t>Particulars of the transactions for the previous FY declared in returns of April to September of current FY or up to date of filing of annual return of previous FY   whichever is earlier  tables 10 to Table 14</a:t>
            </a:r>
            <a:endParaRPr lang="en-IN" sz="2000" dirty="0">
              <a:solidFill>
                <a:schemeClr val="bg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07504" y="1333933"/>
          <a:ext cx="8964488" cy="5133185"/>
        </p:xfrm>
        <a:graphic>
          <a:graphicData uri="http://schemas.openxmlformats.org/drawingml/2006/table">
            <a:tbl>
              <a:tblPr/>
              <a:tblGrid>
                <a:gridCol w="512257"/>
                <a:gridCol w="4055363"/>
                <a:gridCol w="832980"/>
                <a:gridCol w="273028"/>
                <a:gridCol w="519060"/>
                <a:gridCol w="1079800"/>
                <a:gridCol w="822716"/>
                <a:gridCol w="869284"/>
              </a:tblGrid>
              <a:tr h="864098">
                <a:tc>
                  <a:txBody>
                    <a:bodyPr/>
                    <a:lstStyle/>
                    <a:p>
                      <a:pPr algn="ctr" fontAlgn="t"/>
                      <a:r>
                        <a:rPr lang="en-IN" sz="2000" b="0" i="0" u="none" strike="noStrike" dirty="0">
                          <a:solidFill>
                            <a:schemeClr val="tx1"/>
                          </a:solidFill>
                          <a:latin typeface="Times New Roman"/>
                        </a:rPr>
                        <a:t> </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Description</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600" b="0" i="0" u="none" strike="noStrike" dirty="0">
                          <a:solidFill>
                            <a:schemeClr val="tx1"/>
                          </a:solidFill>
                          <a:latin typeface="Times New Roman"/>
                        </a:rPr>
                        <a:t>Taxable Value</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t"/>
                      <a:r>
                        <a:rPr lang="en-IN" sz="1600" b="0" i="0" u="none" strike="noStrike" dirty="0">
                          <a:solidFill>
                            <a:schemeClr val="tx1"/>
                          </a:solidFill>
                          <a:latin typeface="Times New Roman"/>
                        </a:rPr>
                        <a:t>Central Tax</a:t>
                      </a:r>
                    </a:p>
                  </a:txBody>
                  <a:tcPr marL="7131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t"/>
                      <a:endParaRPr lang="en-IN" sz="1600" b="0" i="0" u="none" strike="noStrike" dirty="0">
                        <a:solidFill>
                          <a:schemeClr val="bg1"/>
                        </a:solidFill>
                        <a:latin typeface="Times New Roman"/>
                      </a:endParaRPr>
                    </a:p>
                  </a:txBody>
                  <a:tcPr marL="7131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State Tax / UT</a:t>
                      </a:r>
                      <a:br>
                        <a:rPr lang="en-IN" sz="1600" b="0" i="0" u="none" strike="noStrike" dirty="0">
                          <a:solidFill>
                            <a:schemeClr val="tx1"/>
                          </a:solidFill>
                          <a:latin typeface="Times New Roman"/>
                        </a:rPr>
                      </a:br>
                      <a:r>
                        <a:rPr lang="en-IN" sz="1600" b="0" i="0" u="none" strike="noStrike" dirty="0">
                          <a:solidFill>
                            <a:schemeClr val="tx1"/>
                          </a:solidFill>
                          <a:latin typeface="Times New Roman"/>
                        </a:rPr>
                        <a:t>Tax</a:t>
                      </a:r>
                      <a:endParaRPr lang="en-IN" sz="1800" b="0" i="0" u="none" strike="noStrike" dirty="0">
                        <a:solidFill>
                          <a:schemeClr val="tx1"/>
                        </a:solidFill>
                        <a:latin typeface="Times New Roman"/>
                      </a:endParaRPr>
                    </a:p>
                  </a:txBody>
                  <a:tcPr marL="7131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Integrated Tax</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IN" sz="1600" b="0" i="0" u="none" strike="noStrike" dirty="0">
                          <a:solidFill>
                            <a:schemeClr val="bg1"/>
                          </a:solidFill>
                          <a:latin typeface="Times New Roman"/>
                        </a:rPr>
                        <a:t>Cess</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17">
                <a:tc>
                  <a:txBody>
                    <a:bodyPr/>
                    <a:lstStyle/>
                    <a:p>
                      <a:pPr algn="ctr" fontAlgn="t"/>
                      <a:r>
                        <a:rPr lang="en-IN" sz="1600" b="1" i="0" u="none" strike="noStrike" dirty="0">
                          <a:solidFill>
                            <a:schemeClr val="tx1"/>
                          </a:solidFill>
                          <a:latin typeface="Times New Roman"/>
                        </a:rPr>
                        <a:t>10</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Supplies / tax declared through Amendments (+) (net of debit notes)</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IN" sz="1800" b="0" i="0" u="none" strike="noStrike">
                        <a:solidFill>
                          <a:schemeClr val="bg1"/>
                        </a:solidFill>
                        <a:latin typeface="Times New Roman"/>
                      </a:endParaRP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dirty="0">
                          <a:solidFill>
                            <a:schemeClr val="bg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17">
                <a:tc>
                  <a:txBody>
                    <a:bodyPr/>
                    <a:lstStyle/>
                    <a:p>
                      <a:pPr algn="ctr" fontAlgn="t"/>
                      <a:r>
                        <a:rPr lang="en-IN" sz="1600" b="1" i="0" u="none" strike="noStrike" dirty="0">
                          <a:solidFill>
                            <a:schemeClr val="tx1"/>
                          </a:solidFill>
                          <a:latin typeface="Times New Roman"/>
                        </a:rPr>
                        <a:t>11</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Supplies / tax reduced through Amendments (-) (net of credit notes)</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IN" sz="1800" b="0" i="0" u="none" strike="noStrike">
                        <a:solidFill>
                          <a:schemeClr val="bg1"/>
                        </a:solidFill>
                        <a:latin typeface="Times New Roman"/>
                      </a:endParaRP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dirty="0">
                          <a:solidFill>
                            <a:schemeClr val="bg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317">
                <a:tc>
                  <a:txBody>
                    <a:bodyPr/>
                    <a:lstStyle/>
                    <a:p>
                      <a:pPr algn="ctr" fontAlgn="t"/>
                      <a:r>
                        <a:rPr lang="en-IN" sz="1600" b="1" i="0" u="none" strike="noStrike" dirty="0">
                          <a:solidFill>
                            <a:schemeClr val="tx1"/>
                          </a:solidFill>
                          <a:latin typeface="Times New Roman"/>
                        </a:rPr>
                        <a:t>12</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Reversal of ITC availed during previous financial year</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IN" sz="1800" b="0" i="0" u="none" strike="noStrike">
                        <a:solidFill>
                          <a:schemeClr val="bg1"/>
                        </a:solidFill>
                        <a:latin typeface="Times New Roman"/>
                      </a:endParaRP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dirty="0">
                          <a:solidFill>
                            <a:schemeClr val="bg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793">
                <a:tc>
                  <a:txBody>
                    <a:bodyPr/>
                    <a:lstStyle/>
                    <a:p>
                      <a:pPr algn="ctr" fontAlgn="t"/>
                      <a:r>
                        <a:rPr lang="en-IN" sz="1600" b="1" i="0" u="none" strike="noStrike" dirty="0">
                          <a:solidFill>
                            <a:schemeClr val="tx1"/>
                          </a:solidFill>
                          <a:latin typeface="Times New Roman"/>
                        </a:rPr>
                        <a:t>13</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ITC availed for the previous financial year</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en-IN" sz="1800" b="0" i="0" u="none" strike="noStrike">
                        <a:solidFill>
                          <a:schemeClr val="bg1"/>
                        </a:solidFill>
                        <a:latin typeface="Times New Roman"/>
                      </a:endParaRP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1800" b="0" i="0" u="none" strike="noStrike" dirty="0">
                          <a:solidFill>
                            <a:schemeClr val="bg1"/>
                          </a:solidFill>
                          <a:latin typeface="Times New Roman"/>
                        </a:rPr>
                        <a:t> </a:t>
                      </a:r>
                    </a:p>
                  </a:txBody>
                  <a:tcPr marL="7924" marR="7924" marT="79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9660">
                <a:tc>
                  <a:txBody>
                    <a:bodyPr/>
                    <a:lstStyle/>
                    <a:p>
                      <a:pPr algn="ctr" fontAlgn="t"/>
                      <a:r>
                        <a:rPr lang="en-IN" sz="1600" b="0" i="0" u="none" strike="noStrike" dirty="0">
                          <a:solidFill>
                            <a:schemeClr val="tx1"/>
                          </a:solidFill>
                          <a:latin typeface="Times New Roman"/>
                        </a:rPr>
                        <a:t>14</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l" fontAlgn="t"/>
                      <a:r>
                        <a:rPr lang="en-IN" sz="1600" b="0" i="0" u="none" strike="noStrike" dirty="0">
                          <a:solidFill>
                            <a:schemeClr val="tx1"/>
                          </a:solidFill>
                          <a:latin typeface="Times New Roman"/>
                        </a:rPr>
                        <a:t>Differential tax paid on account of declaration in 10 &amp; 11 </a:t>
                      </a:r>
                      <a:r>
                        <a:rPr lang="en-IN" sz="1600" b="0" i="0" u="none" strike="noStrike" dirty="0" smtClean="0">
                          <a:solidFill>
                            <a:schemeClr val="tx1"/>
                          </a:solidFill>
                          <a:latin typeface="Times New Roman"/>
                        </a:rPr>
                        <a:t>above</a:t>
                      </a:r>
                      <a:endParaRPr lang="en-IN" sz="1600" b="0" i="0" u="none" strike="noStrike" dirty="0">
                        <a:solidFill>
                          <a:schemeClr val="tx1"/>
                        </a:solidFill>
                        <a:latin typeface="Times New Roman"/>
                      </a:endParaRP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718">
                <a:tc>
                  <a:txBody>
                    <a:bodyPr/>
                    <a:lstStyle/>
                    <a:p>
                      <a:pPr algn="ctr" fontAlgn="t"/>
                      <a:r>
                        <a:rPr lang="en-IN" sz="1600" b="1" i="0" u="none" strike="noStrike" dirty="0">
                          <a:solidFill>
                            <a:schemeClr val="tx1"/>
                          </a:solidFill>
                          <a:latin typeface="Times New Roman"/>
                        </a:rPr>
                        <a:t> </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t"/>
                      <a:r>
                        <a:rPr lang="en-IN" sz="1600" b="0" i="0" u="none" strike="noStrike" dirty="0">
                          <a:solidFill>
                            <a:schemeClr val="tx1"/>
                          </a:solidFill>
                          <a:latin typeface="Times New Roman"/>
                        </a:rPr>
                        <a:t>Description</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ctr" fontAlgn="t"/>
                      <a:r>
                        <a:rPr lang="en-IN" sz="1600" b="0" i="0" u="none" strike="noStrike">
                          <a:solidFill>
                            <a:schemeClr val="tx1"/>
                          </a:solidFill>
                          <a:latin typeface="Times New Roman"/>
                        </a:rPr>
                        <a:t>Payable</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gridSpan="2">
                  <a:txBody>
                    <a:bodyPr/>
                    <a:lstStyle/>
                    <a:p>
                      <a:pPr algn="ctr" fontAlgn="t"/>
                      <a:r>
                        <a:rPr lang="en-IN" sz="1600" b="0" i="0" u="none" strike="noStrike" dirty="0">
                          <a:solidFill>
                            <a:schemeClr val="tx1"/>
                          </a:solidFill>
                          <a:latin typeface="Times New Roman"/>
                        </a:rPr>
                        <a:t>Paid</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r>
              <a:tr h="324793">
                <a:tc>
                  <a:txBody>
                    <a:bodyPr/>
                    <a:lstStyle/>
                    <a:p>
                      <a:pPr algn="l" fontAlgn="t"/>
                      <a:r>
                        <a:rPr lang="en-IN" sz="1800" b="0" i="0" u="none" strike="noStrike" dirty="0">
                          <a:solidFill>
                            <a:schemeClr val="tx1"/>
                          </a:solidFill>
                          <a:latin typeface="Times New Roman"/>
                        </a:rPr>
                        <a:t> </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t"/>
                      <a:r>
                        <a:rPr lang="en-IN" sz="1600" b="0" i="0" u="none" strike="noStrike">
                          <a:solidFill>
                            <a:schemeClr val="tx1"/>
                          </a:solidFill>
                          <a:latin typeface="Times New Roman"/>
                        </a:rPr>
                        <a:t>Integrated Tax</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ctr" fontAlgn="b"/>
                      <a:r>
                        <a:rPr lang="en-IN" sz="1800" b="0" i="0" u="none" strike="noStrike">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800" b="0" i="0" u="none" strike="noStrike" dirty="0">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r>
              <a:tr h="324793">
                <a:tc>
                  <a:txBody>
                    <a:bodyPr/>
                    <a:lstStyle/>
                    <a:p>
                      <a:pPr algn="l" fontAlgn="t"/>
                      <a:r>
                        <a:rPr lang="en-IN" sz="1800" b="0" i="0" u="none" strike="noStrike" dirty="0">
                          <a:solidFill>
                            <a:schemeClr val="tx1"/>
                          </a:solidFill>
                          <a:latin typeface="Times New Roman"/>
                        </a:rPr>
                        <a:t> </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t"/>
                      <a:r>
                        <a:rPr lang="en-IN" sz="1600" b="0" i="0" u="none" strike="noStrike">
                          <a:solidFill>
                            <a:schemeClr val="tx1"/>
                          </a:solidFill>
                          <a:latin typeface="Times New Roman"/>
                        </a:rPr>
                        <a:t>Central Tax</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ctr" fontAlgn="b"/>
                      <a:r>
                        <a:rPr lang="en-IN" sz="1800" b="0" i="0" u="none" strike="noStrike">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800" b="0" i="0" u="none" strike="noStrike" dirty="0">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r>
              <a:tr h="324793">
                <a:tc>
                  <a:txBody>
                    <a:bodyPr/>
                    <a:lstStyle/>
                    <a:p>
                      <a:pPr algn="l" fontAlgn="t"/>
                      <a:r>
                        <a:rPr lang="en-IN" sz="1800" b="0" i="0" u="none" strike="noStrike" dirty="0">
                          <a:solidFill>
                            <a:schemeClr val="tx1"/>
                          </a:solidFill>
                          <a:latin typeface="Times New Roman"/>
                        </a:rPr>
                        <a:t> </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t"/>
                      <a:r>
                        <a:rPr lang="en-IN" sz="1600" b="0" i="0" u="none" strike="noStrike">
                          <a:solidFill>
                            <a:schemeClr val="tx1"/>
                          </a:solidFill>
                          <a:latin typeface="Times New Roman"/>
                        </a:rPr>
                        <a:t>State/UT Tax</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ctr" fontAlgn="b"/>
                      <a:r>
                        <a:rPr lang="en-IN" sz="1800" b="0" i="0" u="none" strike="noStrike">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800" b="0" i="0" u="none" strike="noStrike" dirty="0">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r>
              <a:tr h="324793">
                <a:tc>
                  <a:txBody>
                    <a:bodyPr/>
                    <a:lstStyle/>
                    <a:p>
                      <a:pPr algn="l" fontAlgn="t"/>
                      <a:r>
                        <a:rPr lang="en-IN" sz="1800" b="0" i="0" u="none" strike="noStrike" dirty="0">
                          <a:solidFill>
                            <a:schemeClr val="tx1"/>
                          </a:solidFill>
                          <a:latin typeface="Times New Roman"/>
                        </a:rPr>
                        <a:t> </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t"/>
                      <a:r>
                        <a:rPr lang="en-IN" sz="1600" b="0" i="0" u="none" strike="noStrike" dirty="0">
                          <a:solidFill>
                            <a:schemeClr val="tx1"/>
                          </a:solidFill>
                          <a:latin typeface="Times New Roman"/>
                        </a:rPr>
                        <a:t>Cess</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ctr" fontAlgn="b"/>
                      <a:r>
                        <a:rPr lang="en-IN" sz="1800" b="0" i="0" u="none" strike="noStrike" dirty="0">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800" b="0" i="0" u="none" strike="noStrike" dirty="0">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r>
              <a:tr h="324793">
                <a:tc>
                  <a:txBody>
                    <a:bodyPr/>
                    <a:lstStyle/>
                    <a:p>
                      <a:pPr algn="l" fontAlgn="t"/>
                      <a:r>
                        <a:rPr lang="en-IN" sz="1800" b="0" i="0" u="none" strike="noStrike" dirty="0">
                          <a:solidFill>
                            <a:schemeClr val="tx1"/>
                          </a:solidFill>
                          <a:latin typeface="Times New Roman"/>
                        </a:rPr>
                        <a:t> </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t"/>
                      <a:r>
                        <a:rPr lang="en-IN" sz="1600" b="0" i="0" u="none" strike="noStrike" dirty="0">
                          <a:solidFill>
                            <a:schemeClr val="tx1"/>
                          </a:solidFill>
                          <a:latin typeface="Times New Roman"/>
                        </a:rPr>
                        <a:t>Interest</a:t>
                      </a:r>
                    </a:p>
                  </a:txBody>
                  <a:tcPr marL="7924" marR="7924" marT="79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gn="ctr" fontAlgn="b"/>
                      <a:r>
                        <a:rPr lang="en-IN" sz="1800" b="0" i="0" u="none" strike="noStrike" dirty="0">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c gridSpan="2">
                  <a:txBody>
                    <a:bodyPr/>
                    <a:lstStyle/>
                    <a:p>
                      <a:pPr algn="ctr" fontAlgn="b"/>
                      <a:r>
                        <a:rPr lang="en-IN" sz="1800" b="0" i="0" u="none" strike="noStrike" dirty="0">
                          <a:solidFill>
                            <a:schemeClr val="tx1"/>
                          </a:solidFill>
                          <a:latin typeface="Times New Roman"/>
                        </a:rPr>
                        <a:t> </a:t>
                      </a:r>
                    </a:p>
                  </a:txBody>
                  <a:tcPr marL="7924" marR="7924" marT="79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707886"/>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VI  TABLE 15 OTHER INFORMATION PARTICULARS OF DEMANDS &amp; REFUNDS</a:t>
            </a:r>
            <a:endParaRPr lang="en-IN" sz="2000" dirty="0">
              <a:solidFill>
                <a:schemeClr val="bg1"/>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7504" y="836712"/>
          <a:ext cx="8964485" cy="5328595"/>
        </p:xfrm>
        <a:graphic>
          <a:graphicData uri="http://schemas.openxmlformats.org/drawingml/2006/table">
            <a:tbl>
              <a:tblPr/>
              <a:tblGrid>
                <a:gridCol w="512256"/>
                <a:gridCol w="2008022"/>
                <a:gridCol w="821030"/>
                <a:gridCol w="1226311"/>
                <a:gridCol w="1106008"/>
                <a:gridCol w="807192"/>
                <a:gridCol w="791669"/>
                <a:gridCol w="822715"/>
                <a:gridCol w="869282"/>
              </a:tblGrid>
              <a:tr h="627419">
                <a:tc>
                  <a:txBody>
                    <a:bodyPr/>
                    <a:lstStyle/>
                    <a:p>
                      <a:pPr algn="l" fontAlgn="ctr"/>
                      <a:r>
                        <a:rPr lang="en-IN" sz="2000" b="0" i="0" u="none" strike="noStrike" dirty="0">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Details</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Central Tax</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State Tax / UT Tax</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Integrated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Cess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Interest</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a:solidFill>
                            <a:schemeClr val="tx1"/>
                          </a:solidFill>
                          <a:latin typeface="Times New Roman"/>
                        </a:rPr>
                        <a:t>Penalty</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Late Fee</a:t>
                      </a:r>
                      <a:br>
                        <a:rPr lang="en-IN" sz="1800" b="0" i="0" u="none" strike="noStrike">
                          <a:solidFill>
                            <a:schemeClr val="tx1"/>
                          </a:solidFill>
                          <a:latin typeface="Times New Roman"/>
                        </a:rPr>
                      </a:br>
                      <a:r>
                        <a:rPr lang="en-IN" sz="1800" b="0" i="0" u="none" strike="noStrike">
                          <a:solidFill>
                            <a:schemeClr val="tx1"/>
                          </a:solidFill>
                          <a:latin typeface="Times New Roman"/>
                        </a:rPr>
                        <a:t>/  Others</a:t>
                      </a:r>
                      <a:endParaRPr lang="en-IN" sz="2000" b="0" i="0" u="none" strike="noStrike">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A</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smtClean="0">
                          <a:solidFill>
                            <a:schemeClr val="tx1"/>
                          </a:solidFill>
                          <a:latin typeface="Times New Roman"/>
                        </a:rPr>
                        <a:t>Total Refund </a:t>
                      </a:r>
                    </a:p>
                    <a:p>
                      <a:pPr algn="l" fontAlgn="t"/>
                      <a:r>
                        <a:rPr lang="en-IN" sz="1800" b="0" i="0" u="none" strike="noStrike" dirty="0" smtClean="0">
                          <a:solidFill>
                            <a:schemeClr val="tx1"/>
                          </a:solidFill>
                          <a:latin typeface="Times New Roman"/>
                        </a:rPr>
                        <a:t> claimed</a:t>
                      </a:r>
                      <a:endParaRPr lang="en-IN" sz="2000" b="0" i="0" u="none" strike="noStrike" dirty="0">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B</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Refund</a:t>
                      </a:r>
                      <a:br>
                        <a:rPr lang="en-IN" sz="1800" b="0" i="0" u="none" strike="noStrike" dirty="0">
                          <a:solidFill>
                            <a:schemeClr val="tx1"/>
                          </a:solidFill>
                          <a:latin typeface="Times New Roman"/>
                        </a:rPr>
                      </a:br>
                      <a:r>
                        <a:rPr lang="en-IN" sz="1800" b="0" i="0" u="none" strike="noStrike" dirty="0">
                          <a:solidFill>
                            <a:schemeClr val="tx1"/>
                          </a:solidFill>
                          <a:latin typeface="Times New Roman"/>
                        </a:rPr>
                        <a:t>sanctioned</a:t>
                      </a:r>
                      <a:endParaRPr lang="en-IN" sz="2000" b="0" i="0" u="none" strike="noStrike" dirty="0">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C</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Refund Rejected</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D</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Refund Pending</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E</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demand of</a:t>
                      </a:r>
                      <a:br>
                        <a:rPr lang="en-IN" sz="1800" b="0" i="0" u="none" strike="noStrike" dirty="0">
                          <a:solidFill>
                            <a:schemeClr val="tx1"/>
                          </a:solidFill>
                          <a:latin typeface="Times New Roman"/>
                        </a:rPr>
                      </a:br>
                      <a:r>
                        <a:rPr lang="en-IN" sz="1800" b="0" i="0" u="none" strike="noStrike" dirty="0">
                          <a:solidFill>
                            <a:schemeClr val="tx1"/>
                          </a:solidFill>
                          <a:latin typeface="Times New Roman"/>
                        </a:rPr>
                        <a:t>taxes</a:t>
                      </a:r>
                      <a:endParaRPr lang="en-IN" sz="2000" b="0" i="0" u="none" strike="noStrike" dirty="0">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F</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taxes paid in respect of E above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6662">
                <a:tc>
                  <a:txBody>
                    <a:bodyPr/>
                    <a:lstStyle/>
                    <a:p>
                      <a:pPr algn="ctr" fontAlgn="ctr"/>
                      <a:r>
                        <a:rPr lang="en-IN" sz="1800" b="0" i="0" u="none" strike="noStrike" dirty="0">
                          <a:solidFill>
                            <a:schemeClr val="tx1"/>
                          </a:solidFill>
                          <a:latin typeface="Times New Roman"/>
                        </a:rPr>
                        <a:t>G</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demands pending out of E above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1"/>
            <a:ext cx="9144000" cy="461665"/>
          </a:xfrm>
          <a:prstGeom prst="rect">
            <a:avLst/>
          </a:prstGeom>
          <a:solidFill>
            <a:schemeClr val="accent1"/>
          </a:solidFill>
        </p:spPr>
        <p:txBody>
          <a:bodyPr wrap="square" rtlCol="0" anchor="ctr">
            <a:spAutoFit/>
          </a:bodyPr>
          <a:lstStyle/>
          <a:p>
            <a:pPr algn="just" fontAlgn="t"/>
            <a:r>
              <a:rPr lang="en-IN" sz="2400" dirty="0" smtClean="0">
                <a:solidFill>
                  <a:srgbClr val="FFFFFF"/>
                </a:solidFill>
                <a:latin typeface="Times New Roman" pitchFamily="18" charset="0"/>
                <a:cs typeface="Times New Roman" pitchFamily="18" charset="0"/>
              </a:rPr>
              <a:t>Part VI  TABLE 16 Inward Supplies from Composite Dealers</a:t>
            </a:r>
            <a:endParaRPr lang="en-IN" sz="2400" dirty="0">
              <a:solidFill>
                <a:schemeClr val="bg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79512" y="897944"/>
          <a:ext cx="8820472" cy="2531056"/>
        </p:xfrm>
        <a:graphic>
          <a:graphicData uri="http://schemas.openxmlformats.org/drawingml/2006/table">
            <a:tbl>
              <a:tblPr/>
              <a:tblGrid>
                <a:gridCol w="648072"/>
                <a:gridCol w="3846167"/>
                <a:gridCol w="1088240"/>
                <a:gridCol w="794225"/>
                <a:gridCol w="778951"/>
                <a:gridCol w="809499"/>
                <a:gridCol w="855318"/>
              </a:tblGrid>
              <a:tr h="917200">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Details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Taxable Value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Central Tax</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State Tax / UT</a:t>
                      </a:r>
                      <a:br>
                        <a:rPr lang="en-IN" sz="1800" b="0" i="0" u="none" strike="noStrike" dirty="0">
                          <a:solidFill>
                            <a:schemeClr val="tx1"/>
                          </a:solidFill>
                          <a:latin typeface="Times New Roman"/>
                        </a:rPr>
                      </a:br>
                      <a:r>
                        <a:rPr lang="en-IN" sz="1800" b="0" i="0" u="none" strike="noStrike" dirty="0">
                          <a:solidFill>
                            <a:schemeClr val="tx1"/>
                          </a:solidFill>
                          <a:latin typeface="Times New Roman"/>
                        </a:rPr>
                        <a:t>Tax</a:t>
                      </a:r>
                      <a:endParaRPr lang="en-IN" sz="2000" b="0" i="0" u="none" strike="noStrike" dirty="0">
                        <a:solidFill>
                          <a:schemeClr val="tx1"/>
                        </a:solidFill>
                        <a:latin typeface="Times New Roman"/>
                      </a:endParaRP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Integrated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Cess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888">
                <a:tc>
                  <a:txBody>
                    <a:bodyPr/>
                    <a:lstStyle/>
                    <a:p>
                      <a:pPr algn="ctr" fontAlgn="ctr"/>
                      <a:r>
                        <a:rPr lang="en-IN" sz="1800" b="0" i="0" u="none" strike="noStrike" dirty="0">
                          <a:solidFill>
                            <a:schemeClr val="tx1"/>
                          </a:solidFill>
                          <a:latin typeface="Times New Roman"/>
                        </a:rPr>
                        <a:t>A</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Supplies received from Composition taxpayers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0181">
                <a:tc>
                  <a:txBody>
                    <a:bodyPr/>
                    <a:lstStyle/>
                    <a:p>
                      <a:pPr algn="ctr" fontAlgn="t"/>
                      <a:r>
                        <a:rPr lang="en-IN" sz="1800" b="0" i="0" u="none" strike="noStrike" dirty="0">
                          <a:solidFill>
                            <a:schemeClr val="tx1"/>
                          </a:solidFill>
                          <a:latin typeface="Times New Roman"/>
                        </a:rPr>
                        <a:t>B</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Deemed supply  under Section 143</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888">
                <a:tc>
                  <a:txBody>
                    <a:bodyPr/>
                    <a:lstStyle/>
                    <a:p>
                      <a:pPr algn="ctr" fontAlgn="ctr"/>
                      <a:r>
                        <a:rPr lang="en-IN" sz="1800" b="0" i="0" u="none" strike="noStrike" dirty="0">
                          <a:solidFill>
                            <a:schemeClr val="tx1"/>
                          </a:solidFill>
                          <a:latin typeface="Times New Roman"/>
                        </a:rPr>
                        <a:t>C</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Goods sent on approval basis but not returned</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dirty="0">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dirty="0">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dirty="0">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dirty="0">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dirty="0">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5496" y="3532366"/>
            <a:ext cx="9144000" cy="830997"/>
          </a:xfrm>
          <a:prstGeom prst="rect">
            <a:avLst/>
          </a:prstGeom>
          <a:solidFill>
            <a:schemeClr val="accent1"/>
          </a:solidFill>
        </p:spPr>
        <p:txBody>
          <a:bodyPr wrap="square" rtlCol="0" anchor="ctr">
            <a:spAutoFit/>
          </a:bodyPr>
          <a:lstStyle/>
          <a:p>
            <a:pPr algn="just" fontAlgn="t"/>
            <a:r>
              <a:rPr lang="en-IN" sz="2400" dirty="0" smtClean="0">
                <a:solidFill>
                  <a:srgbClr val="FFFFFF"/>
                </a:solidFill>
                <a:latin typeface="Times New Roman" pitchFamily="18" charset="0"/>
                <a:cs typeface="Times New Roman" pitchFamily="18" charset="0"/>
              </a:rPr>
              <a:t>Part VI  TABLE 17 HSN/SAC CODE WISE SUMMARY OF OUTWARD SUPPLIES</a:t>
            </a:r>
            <a:endParaRPr lang="en-IN" sz="2400" dirty="0">
              <a:solidFill>
                <a:schemeClr val="bg1"/>
              </a:solidFill>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179512" y="4725144"/>
          <a:ext cx="8712963" cy="1512167"/>
        </p:xfrm>
        <a:graphic>
          <a:graphicData uri="http://schemas.openxmlformats.org/drawingml/2006/table">
            <a:tbl>
              <a:tblPr/>
              <a:tblGrid>
                <a:gridCol w="968107"/>
                <a:gridCol w="968107"/>
                <a:gridCol w="968107"/>
                <a:gridCol w="968107"/>
                <a:gridCol w="968107"/>
                <a:gridCol w="968107"/>
                <a:gridCol w="968107"/>
                <a:gridCol w="968107"/>
                <a:gridCol w="968107"/>
              </a:tblGrid>
              <a:tr h="782174">
                <a:tc>
                  <a:txBody>
                    <a:bodyPr/>
                    <a:lstStyle/>
                    <a:p>
                      <a:pPr algn="ctr" rtl="0" fontAlgn="t"/>
                      <a:r>
                        <a:rPr lang="en-IN" sz="1400" b="0" i="0" u="none" strike="noStrike" dirty="0">
                          <a:solidFill>
                            <a:schemeClr val="tx1"/>
                          </a:solidFill>
                          <a:latin typeface="Times New Roman"/>
                        </a:rPr>
                        <a:t>HSN / </a:t>
                      </a:r>
                      <a:r>
                        <a:rPr lang="en-IN" sz="1400" b="0" i="0" u="none" strike="noStrike" dirty="0" smtClean="0">
                          <a:solidFill>
                            <a:schemeClr val="tx1"/>
                          </a:solidFill>
                          <a:latin typeface="Times New Roman"/>
                        </a:rPr>
                        <a:t>SAC </a:t>
                      </a:r>
                      <a:r>
                        <a:rPr lang="en-IN" sz="1400" b="0" i="0" u="none" strike="noStrike" baseline="0" dirty="0" smtClean="0">
                          <a:solidFill>
                            <a:schemeClr val="tx1"/>
                          </a:solidFill>
                          <a:latin typeface="Times New Roman"/>
                        </a:rPr>
                        <a:t> CODE</a:t>
                      </a:r>
                      <a:r>
                        <a:rPr lang="en-IN" sz="1400" b="0" i="0" u="none" strike="noStrike" dirty="0" smtClean="0">
                          <a:solidFill>
                            <a:schemeClr val="tx1"/>
                          </a:solidFill>
                          <a:latin typeface="Times New Roman"/>
                        </a:rPr>
                        <a:t> </a:t>
                      </a:r>
                      <a:endParaRPr lang="en-IN" sz="1400" b="0" i="0" u="none" strike="noStrike" dirty="0">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UQC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Total Quantity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Taxable Value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Rate of Tax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Central Tax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State Tax / </a:t>
                      </a:r>
                      <a:r>
                        <a:rPr lang="en-IN" sz="1400" b="0" i="0" u="none" strike="noStrike" dirty="0" smtClean="0">
                          <a:solidFill>
                            <a:schemeClr val="tx1"/>
                          </a:solidFill>
                          <a:latin typeface="Times New Roman"/>
                        </a:rPr>
                        <a:t>UT TAX</a:t>
                      </a:r>
                      <a:endParaRPr lang="en-IN" sz="1400" b="0" i="0" u="none" strike="noStrike" dirty="0">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Integrated Tax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Cess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637">
                <a:tc>
                  <a:txBody>
                    <a:bodyPr/>
                    <a:lstStyle/>
                    <a:p>
                      <a:pPr algn="ctr" rtl="0" fontAlgn="t"/>
                      <a:r>
                        <a:rPr lang="en-IN" sz="1400" b="0" i="0" u="none" strike="noStrike" dirty="0">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356">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178"/>
            <a:ext cx="9144000" cy="400110"/>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VI  TABLE 18 HSN WISE SUMMARY OF INWARD SUPPLIES</a:t>
            </a:r>
            <a:endParaRPr lang="en-IN" sz="2000" dirty="0">
              <a:solidFill>
                <a:schemeClr val="bg1"/>
              </a:solidFill>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251525" y="908720"/>
          <a:ext cx="8712963" cy="1512167"/>
        </p:xfrm>
        <a:graphic>
          <a:graphicData uri="http://schemas.openxmlformats.org/drawingml/2006/table">
            <a:tbl>
              <a:tblPr/>
              <a:tblGrid>
                <a:gridCol w="968107"/>
                <a:gridCol w="968107"/>
                <a:gridCol w="968107"/>
                <a:gridCol w="968107"/>
                <a:gridCol w="968107"/>
                <a:gridCol w="968107"/>
                <a:gridCol w="968107"/>
                <a:gridCol w="968107"/>
                <a:gridCol w="968107"/>
              </a:tblGrid>
              <a:tr h="782174">
                <a:tc>
                  <a:txBody>
                    <a:bodyPr/>
                    <a:lstStyle/>
                    <a:p>
                      <a:pPr algn="ctr" rtl="0" fontAlgn="t"/>
                      <a:r>
                        <a:rPr lang="en-IN" sz="1400" b="0" i="0" u="none" strike="noStrike" dirty="0">
                          <a:solidFill>
                            <a:schemeClr val="tx1"/>
                          </a:solidFill>
                          <a:latin typeface="Times New Roman"/>
                        </a:rPr>
                        <a:t>HSN / </a:t>
                      </a:r>
                      <a:r>
                        <a:rPr lang="en-IN" sz="1400" b="0" i="0" u="none" strike="noStrike" dirty="0" smtClean="0">
                          <a:solidFill>
                            <a:schemeClr val="tx1"/>
                          </a:solidFill>
                          <a:latin typeface="Times New Roman"/>
                        </a:rPr>
                        <a:t>SAC </a:t>
                      </a:r>
                      <a:r>
                        <a:rPr lang="en-IN" sz="1400" b="0" i="0" u="none" strike="noStrike" baseline="0" dirty="0" smtClean="0">
                          <a:solidFill>
                            <a:schemeClr val="tx1"/>
                          </a:solidFill>
                          <a:latin typeface="Times New Roman"/>
                        </a:rPr>
                        <a:t> CODE</a:t>
                      </a:r>
                      <a:r>
                        <a:rPr lang="en-IN" sz="1400" b="0" i="0" u="none" strike="noStrike" dirty="0" smtClean="0">
                          <a:solidFill>
                            <a:schemeClr val="tx1"/>
                          </a:solidFill>
                          <a:latin typeface="Times New Roman"/>
                        </a:rPr>
                        <a:t> </a:t>
                      </a:r>
                      <a:endParaRPr lang="en-IN" sz="1400" b="0" i="0" u="none" strike="noStrike" dirty="0">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UQC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Total Quantity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Taxable Value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Rate of Tax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Central Tax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State Tax / </a:t>
                      </a:r>
                      <a:r>
                        <a:rPr lang="en-IN" sz="1400" b="0" i="0" u="none" strike="noStrike" dirty="0" smtClean="0">
                          <a:solidFill>
                            <a:schemeClr val="tx1"/>
                          </a:solidFill>
                          <a:latin typeface="Times New Roman"/>
                        </a:rPr>
                        <a:t>UT TAX</a:t>
                      </a:r>
                      <a:endParaRPr lang="en-IN" sz="1400" b="0" i="0" u="none" strike="noStrike" dirty="0">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Integrated Tax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dirty="0">
                          <a:solidFill>
                            <a:schemeClr val="tx1"/>
                          </a:solidFill>
                          <a:latin typeface="Times New Roman"/>
                        </a:rPr>
                        <a:t>Cess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637">
                <a:tc>
                  <a:txBody>
                    <a:bodyPr/>
                    <a:lstStyle/>
                    <a:p>
                      <a:pPr algn="ctr" rtl="0" fontAlgn="t"/>
                      <a:r>
                        <a:rPr lang="en-IN" sz="1400" b="0" i="0" u="none" strike="noStrike" dirty="0">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14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356">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179512" y="2547942"/>
            <a:ext cx="8784976" cy="38933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bg1"/>
                </a:solidFill>
                <a:effectLst/>
                <a:latin typeface="Arial" pitchFamily="34" charset="0"/>
                <a:ea typeface="Calibri" pitchFamily="34" charset="0"/>
                <a:cs typeface="Arial" pitchFamily="34" charset="0"/>
              </a:rPr>
              <a:t>Table 18 of GSTR-9 mandates taxpayers to report HSN wise details of inward supplies. </a:t>
            </a:r>
          </a:p>
          <a:p>
            <a:pPr marL="0" marR="0" lvl="0" indent="0" algn="just" defTabSz="914400" rtl="0" eaLnBrk="0" fontAlgn="base" latinLnBrk="0" hangingPunct="0">
              <a:lnSpc>
                <a:spcPct val="100000"/>
              </a:lnSpc>
              <a:spcBef>
                <a:spcPct val="0"/>
              </a:spcBef>
              <a:spcAft>
                <a:spcPct val="0"/>
              </a:spcAft>
              <a:buClrTx/>
              <a:buSzTx/>
              <a:tabLst/>
            </a:pPr>
            <a:endParaRPr lang="en-US" sz="1100" dirty="0" smtClean="0">
              <a:solidFill>
                <a:schemeClr val="bg1"/>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Taxpayers again will have to note that such HSN wise details for inward supplies was not required to be reported in GSTR-3B. </a:t>
            </a:r>
          </a:p>
          <a:p>
            <a:pPr marL="0" marR="0" lvl="0" indent="0" algn="just" defTabSz="914400" rtl="0" eaLnBrk="0" fontAlgn="base" latinLnBrk="0" hangingPunct="0">
              <a:lnSpc>
                <a:spcPct val="100000"/>
              </a:lnSpc>
              <a:spcBef>
                <a:spcPct val="0"/>
              </a:spcBef>
              <a:spcAft>
                <a:spcPct val="0"/>
              </a:spcAft>
              <a:buClrTx/>
              <a:buSzTx/>
              <a:tabLst/>
            </a:pPr>
            <a:endParaRPr lang="en-US" sz="1200" b="1" dirty="0" smtClean="0">
              <a:solidFill>
                <a:schemeClr val="bg1"/>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This again is a new requirement as HSN codes were being given only for output supplies and not for inward.</a:t>
            </a:r>
            <a:r>
              <a:rPr kumimoji="0" lang="en-US" sz="2800" b="0"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2" name="Group 2"/>
          <p:cNvGrpSpPr/>
          <p:nvPr/>
        </p:nvGrpSpPr>
        <p:grpSpPr>
          <a:xfrm>
            <a:off x="1744871" y="1133239"/>
            <a:ext cx="5443812" cy="925255"/>
            <a:chOff x="2039620" y="1249710"/>
            <a:chExt cx="6363401" cy="1020351"/>
          </a:xfrm>
        </p:grpSpPr>
        <p:sp>
          <p:nvSpPr>
            <p:cNvPr id="90" name="Pentagon 12"/>
            <p:cNvSpPr/>
            <p:nvPr/>
          </p:nvSpPr>
          <p:spPr>
            <a:xfrm flipH="1">
              <a:off x="4202209" y="1249710"/>
              <a:ext cx="4200812" cy="1020351"/>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86BC25">
                <a:lumMod val="75000"/>
              </a:srgbClr>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prstClr val="white"/>
                </a:solidFill>
                <a:latin typeface="Verdana"/>
              </a:endParaRPr>
            </a:p>
          </p:txBody>
        </p:sp>
        <p:sp>
          <p:nvSpPr>
            <p:cNvPr id="91" name="Pentagon 9"/>
            <p:cNvSpPr/>
            <p:nvPr/>
          </p:nvSpPr>
          <p:spPr>
            <a:xfrm>
              <a:off x="2039620" y="1249710"/>
              <a:ext cx="2516340" cy="1020351"/>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86BC25"/>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prstClr val="white"/>
                </a:solidFill>
                <a:latin typeface="Verdana"/>
              </a:endParaRPr>
            </a:p>
          </p:txBody>
        </p:sp>
        <p:sp>
          <p:nvSpPr>
            <p:cNvPr id="100" name="TextBox 99"/>
            <p:cNvSpPr txBox="1"/>
            <p:nvPr/>
          </p:nvSpPr>
          <p:spPr>
            <a:xfrm>
              <a:off x="2143551" y="1321232"/>
              <a:ext cx="795475" cy="691891"/>
            </a:xfrm>
            <a:prstGeom prst="rect">
              <a:avLst/>
            </a:prstGeom>
            <a:noFill/>
          </p:spPr>
          <p:txBody>
            <a:bodyPr wrap="square" lIns="0" tIns="0" rIns="0" bIns="0" rtlCol="0" anchor="ctr" anchorCtr="0">
              <a:noAutofit/>
            </a:bodyPr>
            <a:lstStyle/>
            <a:p>
              <a:pPr defTabSz="801654">
                <a:defRPr/>
              </a:pPr>
              <a:r>
                <a:rPr lang="en-US" sz="2800" kern="0" dirty="0">
                  <a:solidFill>
                    <a:prstClr val="white"/>
                  </a:solidFill>
                </a:rPr>
                <a:t>01</a:t>
              </a:r>
            </a:p>
          </p:txBody>
        </p:sp>
        <p:sp>
          <p:nvSpPr>
            <p:cNvPr id="110" name="Half Frame 109"/>
            <p:cNvSpPr/>
            <p:nvPr/>
          </p:nvSpPr>
          <p:spPr>
            <a:xfrm rot="8142470">
              <a:off x="5007363" y="1602340"/>
              <a:ext cx="295805" cy="315089"/>
            </a:xfrm>
            <a:prstGeom prst="halfFrame">
              <a:avLst>
                <a:gd name="adj1" fmla="val 26576"/>
                <a:gd name="adj2" fmla="val 25856"/>
              </a:avLst>
            </a:prstGeom>
            <a:solidFill>
              <a:schemeClr val="bg1"/>
            </a:solidFill>
            <a:ln w="12700" cap="flat" cmpd="sng" algn="ctr">
              <a:noFill/>
              <a:prstDash val="solid"/>
            </a:ln>
            <a:effectLst/>
          </p:spPr>
          <p:txBody>
            <a:bodyPr lIns="36000" tIns="36000" rIns="36000" bIns="36000" rtlCol="0" anchor="ctr">
              <a:noAutofit/>
            </a:bodyPr>
            <a:lstStyle/>
            <a:p>
              <a:pPr algn="ctr" defTabSz="801654">
                <a:defRPr/>
              </a:pPr>
              <a:endParaRPr lang="en-US" sz="1200" kern="0" dirty="0">
                <a:solidFill>
                  <a:prstClr val="white"/>
                </a:solidFill>
                <a:latin typeface="Verdana"/>
              </a:endParaRPr>
            </a:p>
          </p:txBody>
        </p:sp>
        <p:sp>
          <p:nvSpPr>
            <p:cNvPr id="111" name="Rectangle 110"/>
            <p:cNvSpPr/>
            <p:nvPr/>
          </p:nvSpPr>
          <p:spPr>
            <a:xfrm>
              <a:off x="5529855" y="1300291"/>
              <a:ext cx="2731276" cy="753603"/>
            </a:xfrm>
            <a:prstGeom prst="rect">
              <a:avLst/>
            </a:prstGeom>
          </p:spPr>
          <p:txBody>
            <a:bodyPr wrap="square" lIns="0" tIns="0" rIns="0" bIns="0" anchor="ctr">
              <a:noAutofit/>
            </a:bodyPr>
            <a:lstStyle/>
            <a:p>
              <a:pPr defTabSz="801654"/>
              <a:r>
                <a:rPr lang="en-US" sz="1200" kern="0" dirty="0">
                  <a:solidFill>
                    <a:prstClr val="white"/>
                  </a:solidFill>
                </a:rPr>
                <a:t>Mode for transfer of information to </a:t>
              </a:r>
              <a:r>
                <a:rPr lang="en-US" sz="1200" kern="0" dirty="0" smtClean="0">
                  <a:solidFill>
                    <a:prstClr val="white"/>
                  </a:solidFill>
                </a:rPr>
                <a:t>tax administration</a:t>
              </a:r>
              <a:endParaRPr lang="en-US" sz="1200" kern="0" dirty="0">
                <a:solidFill>
                  <a:prstClr val="white"/>
                </a:solidFill>
              </a:endParaRPr>
            </a:p>
          </p:txBody>
        </p:sp>
      </p:grpSp>
      <p:grpSp>
        <p:nvGrpSpPr>
          <p:cNvPr id="3" name="Group 3"/>
          <p:cNvGrpSpPr/>
          <p:nvPr/>
        </p:nvGrpSpPr>
        <p:grpSpPr>
          <a:xfrm>
            <a:off x="1744871" y="2156660"/>
            <a:ext cx="5443812" cy="925255"/>
            <a:chOff x="2039620" y="2378316"/>
            <a:chExt cx="6363401" cy="1020351"/>
          </a:xfrm>
        </p:grpSpPr>
        <p:sp>
          <p:nvSpPr>
            <p:cNvPr id="92" name="Pentagon 9"/>
            <p:cNvSpPr/>
            <p:nvPr/>
          </p:nvSpPr>
          <p:spPr>
            <a:xfrm>
              <a:off x="2039620" y="2378316"/>
              <a:ext cx="2516340" cy="1020351"/>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97A9"/>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93" name="Pentagon 12"/>
            <p:cNvSpPr/>
            <p:nvPr/>
          </p:nvSpPr>
          <p:spPr>
            <a:xfrm flipH="1">
              <a:off x="4202209" y="2378316"/>
              <a:ext cx="4200812" cy="1020351"/>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A3E0">
                <a:lumMod val="75000"/>
              </a:srgbClr>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102" name="TextBox 101"/>
            <p:cNvSpPr txBox="1"/>
            <p:nvPr/>
          </p:nvSpPr>
          <p:spPr>
            <a:xfrm>
              <a:off x="2143551" y="2459362"/>
              <a:ext cx="795475" cy="691891"/>
            </a:xfrm>
            <a:prstGeom prst="rect">
              <a:avLst/>
            </a:prstGeom>
            <a:noFill/>
          </p:spPr>
          <p:txBody>
            <a:bodyPr wrap="square" lIns="0" tIns="0" rIns="0" bIns="0" rtlCol="0" anchor="ctr" anchorCtr="0">
              <a:noAutofit/>
            </a:bodyPr>
            <a:lstStyle/>
            <a:p>
              <a:pPr defTabSz="801654">
                <a:defRPr/>
              </a:pPr>
              <a:r>
                <a:rPr lang="en-US" sz="2800" kern="0" dirty="0">
                  <a:solidFill>
                    <a:prstClr val="white"/>
                  </a:solidFill>
                </a:rPr>
                <a:t>02</a:t>
              </a:r>
            </a:p>
          </p:txBody>
        </p:sp>
        <p:sp>
          <p:nvSpPr>
            <p:cNvPr id="112" name="Half Frame 111"/>
            <p:cNvSpPr/>
            <p:nvPr/>
          </p:nvSpPr>
          <p:spPr>
            <a:xfrm rot="8142470">
              <a:off x="5007363" y="2730948"/>
              <a:ext cx="295805" cy="315089"/>
            </a:xfrm>
            <a:prstGeom prst="halfFrame">
              <a:avLst>
                <a:gd name="adj1" fmla="val 26576"/>
                <a:gd name="adj2" fmla="val 25856"/>
              </a:avLst>
            </a:prstGeom>
            <a:solidFill>
              <a:sysClr val="window" lastClr="FFFFFF"/>
            </a:solidFill>
            <a:ln w="12700" cap="flat" cmpd="sng" algn="ctr">
              <a:noFill/>
              <a:prstDash val="solid"/>
            </a:ln>
            <a:effectLst/>
          </p:spPr>
          <p:txBody>
            <a:bodyPr lIns="36000" tIns="36000" rIns="36000" bIns="36000" rtlCol="0" anchor="ctr">
              <a:noAutofit/>
            </a:bodyPr>
            <a:lstStyle/>
            <a:p>
              <a:pPr algn="ctr" defTabSz="801654">
                <a:defRPr/>
              </a:pPr>
              <a:endParaRPr lang="en-US" sz="1200" kern="0" dirty="0">
                <a:solidFill>
                  <a:srgbClr val="44546A"/>
                </a:solidFill>
                <a:latin typeface="Verdana"/>
              </a:endParaRPr>
            </a:p>
          </p:txBody>
        </p:sp>
        <p:sp>
          <p:nvSpPr>
            <p:cNvPr id="113" name="Rectangle 112"/>
            <p:cNvSpPr/>
            <p:nvPr/>
          </p:nvSpPr>
          <p:spPr>
            <a:xfrm>
              <a:off x="5529855" y="2428898"/>
              <a:ext cx="2731276" cy="753603"/>
            </a:xfrm>
            <a:prstGeom prst="rect">
              <a:avLst/>
            </a:prstGeom>
          </p:spPr>
          <p:txBody>
            <a:bodyPr wrap="square" lIns="0" tIns="0" rIns="0" bIns="0" anchor="ctr">
              <a:noAutofit/>
            </a:bodyPr>
            <a:lstStyle/>
            <a:p>
              <a:r>
                <a:rPr lang="en-US" sz="1200" dirty="0">
                  <a:solidFill>
                    <a:prstClr val="white"/>
                  </a:solidFill>
                </a:rPr>
                <a:t>Compliance verification program of </a:t>
              </a:r>
              <a:r>
                <a:rPr lang="en-US" sz="1200" dirty="0" smtClean="0">
                  <a:solidFill>
                    <a:prstClr val="white"/>
                  </a:solidFill>
                </a:rPr>
                <a:t>tax administration</a:t>
              </a:r>
              <a:endParaRPr lang="en-US" sz="1200" kern="0" dirty="0">
                <a:solidFill>
                  <a:prstClr val="white"/>
                </a:solidFill>
              </a:endParaRPr>
            </a:p>
          </p:txBody>
        </p:sp>
      </p:grpSp>
      <p:grpSp>
        <p:nvGrpSpPr>
          <p:cNvPr id="4" name="Group 4"/>
          <p:cNvGrpSpPr/>
          <p:nvPr/>
        </p:nvGrpSpPr>
        <p:grpSpPr>
          <a:xfrm>
            <a:off x="1744871" y="3180082"/>
            <a:ext cx="5443812" cy="925255"/>
            <a:chOff x="2039620" y="3506923"/>
            <a:chExt cx="6363401" cy="1020351"/>
          </a:xfrm>
        </p:grpSpPr>
        <p:sp>
          <p:nvSpPr>
            <p:cNvPr id="94" name="Pentagon 9"/>
            <p:cNvSpPr/>
            <p:nvPr/>
          </p:nvSpPr>
          <p:spPr>
            <a:xfrm>
              <a:off x="2039620" y="3506923"/>
              <a:ext cx="2516340" cy="1020351"/>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2C5234">
                <a:lumMod val="60000"/>
                <a:lumOff val="40000"/>
              </a:srgbClr>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95" name="Pentagon 12"/>
            <p:cNvSpPr/>
            <p:nvPr/>
          </p:nvSpPr>
          <p:spPr>
            <a:xfrm flipH="1">
              <a:off x="4202209" y="3506923"/>
              <a:ext cx="4200812" cy="1020351"/>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2C5234"/>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104" name="TextBox 103"/>
            <p:cNvSpPr txBox="1"/>
            <p:nvPr/>
          </p:nvSpPr>
          <p:spPr>
            <a:xfrm>
              <a:off x="2143551" y="3585986"/>
              <a:ext cx="795475" cy="691891"/>
            </a:xfrm>
            <a:prstGeom prst="rect">
              <a:avLst/>
            </a:prstGeom>
            <a:noFill/>
          </p:spPr>
          <p:txBody>
            <a:bodyPr wrap="square" lIns="0" tIns="0" rIns="0" bIns="0" rtlCol="0" anchor="ctr" anchorCtr="0">
              <a:noAutofit/>
            </a:bodyPr>
            <a:lstStyle/>
            <a:p>
              <a:pPr defTabSz="801654">
                <a:defRPr/>
              </a:pPr>
              <a:r>
                <a:rPr lang="en-US" sz="2800" kern="0" dirty="0">
                  <a:solidFill>
                    <a:prstClr val="white"/>
                  </a:solidFill>
                </a:rPr>
                <a:t>03</a:t>
              </a:r>
            </a:p>
          </p:txBody>
        </p:sp>
        <p:sp>
          <p:nvSpPr>
            <p:cNvPr id="114" name="Half Frame 113"/>
            <p:cNvSpPr/>
            <p:nvPr/>
          </p:nvSpPr>
          <p:spPr>
            <a:xfrm rot="8142470">
              <a:off x="5007363" y="3859554"/>
              <a:ext cx="295805" cy="315089"/>
            </a:xfrm>
            <a:prstGeom prst="halfFrame">
              <a:avLst>
                <a:gd name="adj1" fmla="val 26576"/>
                <a:gd name="adj2" fmla="val 25856"/>
              </a:avLst>
            </a:prstGeom>
            <a:solidFill>
              <a:sysClr val="window" lastClr="FFFFFF"/>
            </a:solidFill>
            <a:ln w="12700" cap="flat" cmpd="sng" algn="ctr">
              <a:noFill/>
              <a:prstDash val="solid"/>
            </a:ln>
            <a:effectLst/>
          </p:spPr>
          <p:txBody>
            <a:bodyPr lIns="36000" tIns="36000" rIns="36000" bIns="36000" rtlCol="0" anchor="ctr">
              <a:noAutofit/>
            </a:bodyPr>
            <a:lstStyle/>
            <a:p>
              <a:pPr algn="ctr" defTabSz="801654">
                <a:defRPr/>
              </a:pPr>
              <a:endParaRPr lang="en-US" sz="1200" kern="0" dirty="0">
                <a:solidFill>
                  <a:srgbClr val="44546A"/>
                </a:solidFill>
                <a:latin typeface="Verdana"/>
              </a:endParaRPr>
            </a:p>
          </p:txBody>
        </p:sp>
        <p:sp>
          <p:nvSpPr>
            <p:cNvPr id="115" name="Rectangle 114"/>
            <p:cNvSpPr/>
            <p:nvPr/>
          </p:nvSpPr>
          <p:spPr>
            <a:xfrm>
              <a:off x="5529855" y="3573497"/>
              <a:ext cx="2731276" cy="753603"/>
            </a:xfrm>
            <a:prstGeom prst="rect">
              <a:avLst/>
            </a:prstGeom>
          </p:spPr>
          <p:txBody>
            <a:bodyPr wrap="square" lIns="0" tIns="0" rIns="0" bIns="0" anchor="ctr">
              <a:noAutofit/>
            </a:bodyPr>
            <a:lstStyle/>
            <a:p>
              <a:pPr defTabSz="801654"/>
              <a:r>
                <a:rPr lang="en-US" sz="1200" kern="0" dirty="0">
                  <a:solidFill>
                    <a:prstClr val="white"/>
                  </a:solidFill>
                </a:rPr>
                <a:t>Finalization of the tax liabilities of a </a:t>
              </a:r>
              <a:r>
                <a:rPr lang="en-US" sz="1200" kern="0" dirty="0" smtClean="0">
                  <a:solidFill>
                    <a:prstClr val="white"/>
                  </a:solidFill>
                </a:rPr>
                <a:t>taxpayer For a specified period</a:t>
              </a:r>
              <a:endParaRPr lang="en-US" sz="1200" kern="0" dirty="0">
                <a:solidFill>
                  <a:prstClr val="white"/>
                </a:solidFill>
              </a:endParaRPr>
            </a:p>
          </p:txBody>
        </p:sp>
      </p:grpSp>
      <p:grpSp>
        <p:nvGrpSpPr>
          <p:cNvPr id="5" name="Group 5"/>
          <p:cNvGrpSpPr/>
          <p:nvPr/>
        </p:nvGrpSpPr>
        <p:grpSpPr>
          <a:xfrm>
            <a:off x="1744871" y="4228882"/>
            <a:ext cx="5443812" cy="925255"/>
            <a:chOff x="2039620" y="4663516"/>
            <a:chExt cx="6363401" cy="1020351"/>
          </a:xfrm>
        </p:grpSpPr>
        <p:sp>
          <p:nvSpPr>
            <p:cNvPr id="96" name="Pentagon 9"/>
            <p:cNvSpPr/>
            <p:nvPr/>
          </p:nvSpPr>
          <p:spPr>
            <a:xfrm>
              <a:off x="2039620" y="4663516"/>
              <a:ext cx="2516340" cy="1020351"/>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75787B">
                <a:lumMod val="60000"/>
                <a:lumOff val="40000"/>
              </a:srgbClr>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97" name="Pentagon 12"/>
            <p:cNvSpPr/>
            <p:nvPr/>
          </p:nvSpPr>
          <p:spPr>
            <a:xfrm flipH="1">
              <a:off x="4202209" y="4663516"/>
              <a:ext cx="4200812" cy="1020351"/>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75787B"/>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106" name="TextBox 105"/>
            <p:cNvSpPr txBox="1"/>
            <p:nvPr/>
          </p:nvSpPr>
          <p:spPr>
            <a:xfrm>
              <a:off x="2143551" y="4739664"/>
              <a:ext cx="795475" cy="691891"/>
            </a:xfrm>
            <a:prstGeom prst="rect">
              <a:avLst/>
            </a:prstGeom>
            <a:noFill/>
          </p:spPr>
          <p:txBody>
            <a:bodyPr wrap="square" lIns="0" tIns="0" rIns="0" bIns="0" rtlCol="0" anchor="ctr" anchorCtr="0">
              <a:noAutofit/>
            </a:bodyPr>
            <a:lstStyle/>
            <a:p>
              <a:pPr defTabSz="801654">
                <a:defRPr/>
              </a:pPr>
              <a:r>
                <a:rPr lang="en-US" sz="2800" kern="0" dirty="0">
                  <a:solidFill>
                    <a:prstClr val="white"/>
                  </a:solidFill>
                </a:rPr>
                <a:t>04</a:t>
              </a:r>
            </a:p>
          </p:txBody>
        </p:sp>
        <p:sp>
          <p:nvSpPr>
            <p:cNvPr id="116" name="Half Frame 115"/>
            <p:cNvSpPr/>
            <p:nvPr/>
          </p:nvSpPr>
          <p:spPr>
            <a:xfrm rot="8142470">
              <a:off x="5007363" y="5016147"/>
              <a:ext cx="295805" cy="315089"/>
            </a:xfrm>
            <a:prstGeom prst="halfFrame">
              <a:avLst>
                <a:gd name="adj1" fmla="val 26576"/>
                <a:gd name="adj2" fmla="val 25856"/>
              </a:avLst>
            </a:prstGeom>
            <a:solidFill>
              <a:sysClr val="window" lastClr="FFFFFF"/>
            </a:solidFill>
            <a:ln w="12700" cap="flat" cmpd="sng" algn="ctr">
              <a:noFill/>
              <a:prstDash val="solid"/>
            </a:ln>
            <a:effectLst/>
          </p:spPr>
          <p:txBody>
            <a:bodyPr lIns="36000" tIns="36000" rIns="36000" bIns="36000" rtlCol="0" anchor="ctr">
              <a:noAutofit/>
            </a:bodyPr>
            <a:lstStyle/>
            <a:p>
              <a:pPr algn="ctr" defTabSz="801654">
                <a:defRPr/>
              </a:pPr>
              <a:endParaRPr lang="en-US" sz="1200" kern="0" dirty="0">
                <a:solidFill>
                  <a:srgbClr val="44546A"/>
                </a:solidFill>
                <a:latin typeface="Verdana"/>
              </a:endParaRPr>
            </a:p>
          </p:txBody>
        </p:sp>
        <p:sp>
          <p:nvSpPr>
            <p:cNvPr id="117" name="Rectangle 116"/>
            <p:cNvSpPr/>
            <p:nvPr/>
          </p:nvSpPr>
          <p:spPr>
            <a:xfrm>
              <a:off x="5529855" y="4698105"/>
              <a:ext cx="2731276" cy="753603"/>
            </a:xfrm>
            <a:prstGeom prst="rect">
              <a:avLst/>
            </a:prstGeom>
          </p:spPr>
          <p:txBody>
            <a:bodyPr wrap="square" lIns="0" tIns="0" rIns="0" bIns="0" anchor="ctr">
              <a:noAutofit/>
            </a:bodyPr>
            <a:lstStyle/>
            <a:p>
              <a:pPr defTabSz="801654"/>
              <a:r>
                <a:rPr lang="en-US" sz="1200" kern="0" dirty="0">
                  <a:solidFill>
                    <a:prstClr val="white"/>
                  </a:solidFill>
                </a:rPr>
                <a:t>Providing necessary inputs for taking policy decision</a:t>
              </a:r>
            </a:p>
          </p:txBody>
        </p:sp>
      </p:grpSp>
      <p:grpSp>
        <p:nvGrpSpPr>
          <p:cNvPr id="6" name="Group 6"/>
          <p:cNvGrpSpPr/>
          <p:nvPr/>
        </p:nvGrpSpPr>
        <p:grpSpPr>
          <a:xfrm>
            <a:off x="1744871" y="5264993"/>
            <a:ext cx="5443812" cy="925255"/>
            <a:chOff x="2039620" y="5806117"/>
            <a:chExt cx="6363401" cy="1020351"/>
          </a:xfrm>
        </p:grpSpPr>
        <p:sp>
          <p:nvSpPr>
            <p:cNvPr id="98" name="Pentagon 9"/>
            <p:cNvSpPr/>
            <p:nvPr/>
          </p:nvSpPr>
          <p:spPr>
            <a:xfrm>
              <a:off x="2039620" y="5806117"/>
              <a:ext cx="2516340" cy="1020351"/>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A3E0"/>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99" name="Pentagon 12"/>
            <p:cNvSpPr/>
            <p:nvPr/>
          </p:nvSpPr>
          <p:spPr>
            <a:xfrm flipH="1">
              <a:off x="4202209" y="5806117"/>
              <a:ext cx="4200812" cy="1020351"/>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A3E0">
                <a:lumMod val="60000"/>
                <a:lumOff val="40000"/>
              </a:srgbClr>
            </a:solidFill>
            <a:ln w="12700" cap="flat" cmpd="sng" algn="ctr">
              <a:noFill/>
              <a:prstDash val="solid"/>
            </a:ln>
            <a:effectLst/>
          </p:spPr>
          <p:txBody>
            <a:bodyPr lIns="91440" tIns="91440" rIns="91440" bIns="91440" rtlCol="0" anchor="ctr">
              <a:noAutofit/>
            </a:bodyPr>
            <a:lstStyle/>
            <a:p>
              <a:pPr algn="ctr" defTabSz="801654">
                <a:defRPr/>
              </a:pPr>
              <a:endParaRPr lang="en-US" sz="1200" kern="0" dirty="0">
                <a:solidFill>
                  <a:srgbClr val="44546A"/>
                </a:solidFill>
                <a:latin typeface="Verdana"/>
              </a:endParaRPr>
            </a:p>
          </p:txBody>
        </p:sp>
        <p:sp>
          <p:nvSpPr>
            <p:cNvPr id="108" name="TextBox 107"/>
            <p:cNvSpPr txBox="1"/>
            <p:nvPr/>
          </p:nvSpPr>
          <p:spPr>
            <a:xfrm>
              <a:off x="2143551" y="5887123"/>
              <a:ext cx="795475" cy="691891"/>
            </a:xfrm>
            <a:prstGeom prst="rect">
              <a:avLst/>
            </a:prstGeom>
            <a:noFill/>
          </p:spPr>
          <p:txBody>
            <a:bodyPr wrap="square" lIns="0" tIns="0" rIns="0" bIns="0" rtlCol="0" anchor="ctr" anchorCtr="0">
              <a:noAutofit/>
            </a:bodyPr>
            <a:lstStyle/>
            <a:p>
              <a:pPr defTabSz="801654">
                <a:defRPr/>
              </a:pPr>
              <a:r>
                <a:rPr lang="en-US" sz="2800" kern="0" dirty="0">
                  <a:solidFill>
                    <a:prstClr val="black"/>
                  </a:solidFill>
                </a:rPr>
                <a:t>05</a:t>
              </a:r>
            </a:p>
          </p:txBody>
        </p:sp>
        <p:sp>
          <p:nvSpPr>
            <p:cNvPr id="118" name="Half Frame 117"/>
            <p:cNvSpPr/>
            <p:nvPr/>
          </p:nvSpPr>
          <p:spPr>
            <a:xfrm rot="8142470">
              <a:off x="5007363" y="6158748"/>
              <a:ext cx="295805" cy="315089"/>
            </a:xfrm>
            <a:prstGeom prst="halfFrame">
              <a:avLst>
                <a:gd name="adj1" fmla="val 26576"/>
                <a:gd name="adj2" fmla="val 25856"/>
              </a:avLst>
            </a:prstGeom>
            <a:solidFill>
              <a:sysClr val="windowText" lastClr="000000"/>
            </a:solidFill>
            <a:ln w="12700" cap="flat" cmpd="sng" algn="ctr">
              <a:noFill/>
              <a:prstDash val="solid"/>
            </a:ln>
            <a:effectLst/>
          </p:spPr>
          <p:txBody>
            <a:bodyPr lIns="36000" tIns="36000" rIns="36000" bIns="36000" rtlCol="0" anchor="ctr">
              <a:noAutofit/>
            </a:bodyPr>
            <a:lstStyle/>
            <a:p>
              <a:pPr algn="ctr" defTabSz="801654">
                <a:defRPr/>
              </a:pPr>
              <a:endParaRPr lang="en-US" sz="1200" kern="0" dirty="0">
                <a:solidFill>
                  <a:srgbClr val="44546A"/>
                </a:solidFill>
                <a:latin typeface="Verdana"/>
              </a:endParaRPr>
            </a:p>
          </p:txBody>
        </p:sp>
        <p:sp>
          <p:nvSpPr>
            <p:cNvPr id="119" name="Rectangle 118"/>
            <p:cNvSpPr/>
            <p:nvPr/>
          </p:nvSpPr>
          <p:spPr>
            <a:xfrm>
              <a:off x="5529855" y="5856698"/>
              <a:ext cx="2731276" cy="753603"/>
            </a:xfrm>
            <a:prstGeom prst="rect">
              <a:avLst/>
            </a:prstGeom>
          </p:spPr>
          <p:txBody>
            <a:bodyPr wrap="square" lIns="0" tIns="0" rIns="0" bIns="0" anchor="ctr">
              <a:noAutofit/>
            </a:bodyPr>
            <a:lstStyle/>
            <a:p>
              <a:pPr defTabSz="801654"/>
              <a:r>
                <a:rPr lang="en-US" sz="1200" kern="0" dirty="0">
                  <a:solidFill>
                    <a:prstClr val="black"/>
                  </a:solidFill>
                </a:rPr>
                <a:t>Management of audit and anti-evasion </a:t>
              </a:r>
              <a:r>
                <a:rPr lang="en-US" sz="1200" kern="0" dirty="0" smtClean="0">
                  <a:solidFill>
                    <a:prstClr val="black"/>
                  </a:solidFill>
                </a:rPr>
                <a:t>programs of tax administration</a:t>
              </a:r>
              <a:endParaRPr lang="en-US" sz="1200" kern="0" dirty="0">
                <a:solidFill>
                  <a:prstClr val="black"/>
                </a:solidFill>
              </a:endParaRPr>
            </a:p>
          </p:txBody>
        </p:sp>
      </p:grpSp>
      <p:sp>
        <p:nvSpPr>
          <p:cNvPr id="34" name="Title 1"/>
          <p:cNvSpPr>
            <a:spLocks noGrp="1"/>
          </p:cNvSpPr>
          <p:nvPr>
            <p:ph type="title"/>
          </p:nvPr>
        </p:nvSpPr>
        <p:spPr>
          <a:xfrm>
            <a:off x="428596" y="285728"/>
            <a:ext cx="8388000" cy="490111"/>
          </a:xfrm>
        </p:spPr>
        <p:txBody>
          <a:bodyPr/>
          <a:lstStyle/>
          <a:p>
            <a:r>
              <a:rPr lang="en-IN" sz="2800" dirty="0" smtClean="0">
                <a:solidFill>
                  <a:schemeClr val="bg1"/>
                </a:solidFill>
              </a:rPr>
              <a:t>PURPOSE OF  FILING RETURNS</a:t>
            </a:r>
            <a:endParaRPr lang="en-IN" sz="2800" dirty="0">
              <a:solidFill>
                <a:schemeClr val="bg1"/>
              </a:solidFill>
            </a:endParaRPr>
          </a:p>
        </p:txBody>
      </p:sp>
    </p:spTree>
    <p:extLst>
      <p:ext uri="{BB962C8B-B14F-4D97-AF65-F5344CB8AC3E}">
        <p14:creationId xmlns="" xmlns:p14="http://schemas.microsoft.com/office/powerpoint/2010/main" val="255921027"/>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178"/>
            <a:ext cx="9144000" cy="400110"/>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VI  TABLE 19  LATE FEE PAYABLE &amp; PAID</a:t>
            </a:r>
            <a:endParaRPr lang="en-IN" sz="2000" dirty="0">
              <a:solidFill>
                <a:schemeClr val="bg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251520" y="764704"/>
          <a:ext cx="8712972" cy="1491615"/>
        </p:xfrm>
        <a:graphic>
          <a:graphicData uri="http://schemas.openxmlformats.org/drawingml/2006/table">
            <a:tbl>
              <a:tblPr>
                <a:tableStyleId>{616DA210-FB5B-4158-B5E0-FEB733F419BA}</a:tableStyleId>
              </a:tblPr>
              <a:tblGrid>
                <a:gridCol w="968108"/>
                <a:gridCol w="3872432"/>
                <a:gridCol w="1936216"/>
                <a:gridCol w="1936216"/>
              </a:tblGrid>
              <a:tr h="190500">
                <a:tc>
                  <a:txBody>
                    <a:bodyPr/>
                    <a:lstStyle/>
                    <a:p>
                      <a:pPr algn="l" fontAlgn="ctr"/>
                      <a:r>
                        <a:rPr lang="en-IN" sz="3200" u="none" strike="noStrike" dirty="0"/>
                        <a:t> </a:t>
                      </a:r>
                      <a:endParaRPr lang="en-IN" sz="3200" b="0" i="0" u="none" strike="noStrike" dirty="0">
                        <a:solidFill>
                          <a:schemeClr val="bg1"/>
                        </a:solidFill>
                        <a:latin typeface="Times New Roman"/>
                      </a:endParaRPr>
                    </a:p>
                  </a:txBody>
                  <a:tcPr marL="9525" marR="9525" marT="9525" marB="0" anchor="ctr"/>
                </a:tc>
                <a:tc>
                  <a:txBody>
                    <a:bodyPr/>
                    <a:lstStyle/>
                    <a:p>
                      <a:pPr algn="l" fontAlgn="t"/>
                      <a:r>
                        <a:rPr lang="en-IN" sz="2400" u="none" strike="noStrike" dirty="0"/>
                        <a:t>Description</a:t>
                      </a:r>
                      <a:endParaRPr lang="en-IN" sz="2400" b="0" i="0" u="none" strike="noStrike" dirty="0">
                        <a:solidFill>
                          <a:schemeClr val="bg1"/>
                        </a:solidFill>
                        <a:latin typeface="Times New Roman"/>
                      </a:endParaRPr>
                    </a:p>
                  </a:txBody>
                  <a:tcPr marL="9525" marR="9525" marT="9525" marB="0"/>
                </a:tc>
                <a:tc>
                  <a:txBody>
                    <a:bodyPr/>
                    <a:lstStyle/>
                    <a:p>
                      <a:pPr algn="l" fontAlgn="ctr"/>
                      <a:r>
                        <a:rPr lang="en-IN" sz="2400" u="none" strike="noStrike"/>
                        <a:t>Payable</a:t>
                      </a:r>
                      <a:endParaRPr lang="en-IN" sz="2400" b="0" i="0" u="none" strike="noStrike">
                        <a:solidFill>
                          <a:schemeClr val="bg1"/>
                        </a:solidFill>
                        <a:latin typeface="Times New Roman"/>
                      </a:endParaRPr>
                    </a:p>
                  </a:txBody>
                  <a:tcPr marL="9525" marR="9525" marT="9525" marB="0" anchor="ctr"/>
                </a:tc>
                <a:tc>
                  <a:txBody>
                    <a:bodyPr/>
                    <a:lstStyle/>
                    <a:p>
                      <a:pPr algn="ctr" fontAlgn="t"/>
                      <a:r>
                        <a:rPr lang="en-IN" sz="2400" u="none" strike="noStrike"/>
                        <a:t>Paid</a:t>
                      </a:r>
                      <a:endParaRPr lang="en-IN" sz="2400" b="0" i="0" u="none" strike="noStrike">
                        <a:solidFill>
                          <a:schemeClr val="bg1"/>
                        </a:solidFill>
                        <a:latin typeface="Times New Roman"/>
                      </a:endParaRPr>
                    </a:p>
                  </a:txBody>
                  <a:tcPr marL="9525" marR="9525" marT="9525" marB="0"/>
                </a:tc>
              </a:tr>
              <a:tr h="190500">
                <a:tc>
                  <a:txBody>
                    <a:bodyPr/>
                    <a:lstStyle/>
                    <a:p>
                      <a:pPr algn="l" fontAlgn="t"/>
                      <a:r>
                        <a:rPr lang="en-IN" sz="2400" u="none" strike="noStrike" dirty="0"/>
                        <a:t>A</a:t>
                      </a:r>
                      <a:endParaRPr lang="en-IN" sz="2400" b="0" i="0" u="none" strike="noStrike" dirty="0">
                        <a:solidFill>
                          <a:schemeClr val="bg1"/>
                        </a:solidFill>
                        <a:latin typeface="Times New Roman"/>
                      </a:endParaRPr>
                    </a:p>
                  </a:txBody>
                  <a:tcPr marL="171450" marR="9525" marT="9525" marB="0"/>
                </a:tc>
                <a:tc>
                  <a:txBody>
                    <a:bodyPr/>
                    <a:lstStyle/>
                    <a:p>
                      <a:pPr algn="l" fontAlgn="t"/>
                      <a:r>
                        <a:rPr lang="en-IN" sz="2400" u="none" strike="noStrike"/>
                        <a:t>Central Tax</a:t>
                      </a:r>
                      <a:endParaRPr lang="en-IN" sz="2400" b="0" i="0" u="none" strike="noStrike">
                        <a:solidFill>
                          <a:schemeClr val="bg1"/>
                        </a:solidFill>
                        <a:latin typeface="Times New Roman"/>
                      </a:endParaRPr>
                    </a:p>
                  </a:txBody>
                  <a:tcPr marL="9525" marR="9525" marT="9525" marB="0"/>
                </a:tc>
                <a:tc>
                  <a:txBody>
                    <a:bodyPr/>
                    <a:lstStyle/>
                    <a:p>
                      <a:pPr algn="l" fontAlgn="b"/>
                      <a:r>
                        <a:rPr lang="en-IN" sz="3200" u="none" strike="noStrike"/>
                        <a:t> </a:t>
                      </a:r>
                      <a:endParaRPr lang="en-IN" sz="3200" b="0" i="0" u="none" strike="noStrike">
                        <a:solidFill>
                          <a:schemeClr val="bg1"/>
                        </a:solidFill>
                        <a:latin typeface="Times New Roman"/>
                      </a:endParaRPr>
                    </a:p>
                  </a:txBody>
                  <a:tcPr marL="9525" marR="9525" marT="9525" marB="0" anchor="b"/>
                </a:tc>
                <a:tc>
                  <a:txBody>
                    <a:bodyPr/>
                    <a:lstStyle/>
                    <a:p>
                      <a:pPr algn="ctr" fontAlgn="t"/>
                      <a:r>
                        <a:rPr lang="en-IN" sz="3200" u="none" strike="noStrike" dirty="0"/>
                        <a:t> </a:t>
                      </a:r>
                      <a:endParaRPr lang="en-IN" sz="3200" b="0" i="0" u="none" strike="noStrike" dirty="0">
                        <a:solidFill>
                          <a:schemeClr val="bg1"/>
                        </a:solidFill>
                        <a:latin typeface="Times New Roman"/>
                      </a:endParaRPr>
                    </a:p>
                  </a:txBody>
                  <a:tcPr marL="9525" marR="9525" marT="9525" marB="0"/>
                </a:tc>
              </a:tr>
              <a:tr h="190500">
                <a:tc>
                  <a:txBody>
                    <a:bodyPr/>
                    <a:lstStyle/>
                    <a:p>
                      <a:pPr algn="l" fontAlgn="t"/>
                      <a:r>
                        <a:rPr lang="en-IN" sz="2400" u="none" strike="noStrike" dirty="0"/>
                        <a:t>B</a:t>
                      </a:r>
                      <a:endParaRPr lang="en-IN" sz="2400" b="0" i="0" u="none" strike="noStrike" dirty="0">
                        <a:solidFill>
                          <a:schemeClr val="bg1"/>
                        </a:solidFill>
                        <a:latin typeface="Times New Roman"/>
                      </a:endParaRPr>
                    </a:p>
                  </a:txBody>
                  <a:tcPr marL="171450" marR="9525" marT="9525" marB="0"/>
                </a:tc>
                <a:tc>
                  <a:txBody>
                    <a:bodyPr/>
                    <a:lstStyle/>
                    <a:p>
                      <a:pPr algn="l" fontAlgn="t"/>
                      <a:r>
                        <a:rPr lang="en-IN" sz="2400" u="none" strike="noStrike" dirty="0"/>
                        <a:t>State Tax</a:t>
                      </a:r>
                      <a:endParaRPr lang="en-IN" sz="2400" b="0" i="0" u="none" strike="noStrike" dirty="0">
                        <a:solidFill>
                          <a:schemeClr val="bg1"/>
                        </a:solidFill>
                        <a:latin typeface="Times New Roman"/>
                      </a:endParaRPr>
                    </a:p>
                  </a:txBody>
                  <a:tcPr marL="9525" marR="9525" marT="9525" marB="0"/>
                </a:tc>
                <a:tc>
                  <a:txBody>
                    <a:bodyPr/>
                    <a:lstStyle/>
                    <a:p>
                      <a:pPr algn="l" fontAlgn="b"/>
                      <a:r>
                        <a:rPr lang="en-IN" sz="3200" u="none" strike="noStrike" dirty="0"/>
                        <a:t> </a:t>
                      </a:r>
                      <a:endParaRPr lang="en-IN" sz="3200" b="0" i="0" u="none" strike="noStrike" dirty="0">
                        <a:solidFill>
                          <a:schemeClr val="bg1"/>
                        </a:solidFill>
                        <a:latin typeface="Times New Roman"/>
                      </a:endParaRPr>
                    </a:p>
                  </a:txBody>
                  <a:tcPr marL="9525" marR="9525" marT="9525" marB="0" anchor="b"/>
                </a:tc>
                <a:tc>
                  <a:txBody>
                    <a:bodyPr/>
                    <a:lstStyle/>
                    <a:p>
                      <a:pPr algn="l" fontAlgn="b"/>
                      <a:r>
                        <a:rPr lang="en-IN" sz="3200" u="none" strike="noStrike" dirty="0"/>
                        <a:t> </a:t>
                      </a:r>
                      <a:endParaRPr lang="en-IN" sz="3200" b="0" i="0" u="none" strike="noStrike" dirty="0">
                        <a:solidFill>
                          <a:schemeClr val="bg1"/>
                        </a:solidFill>
                        <a:latin typeface="Times New Roman"/>
                      </a:endParaRPr>
                    </a:p>
                  </a:txBody>
                  <a:tcPr marL="9525" marR="9525" marT="9525" marB="0" anchor="b"/>
                </a:tc>
              </a:tr>
            </a:tbl>
          </a:graphicData>
        </a:graphic>
      </p:graphicFrame>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87321"/>
            <a:ext cx="9144000" cy="5355312"/>
          </a:xfrm>
          <a:prstGeom prst="rect">
            <a:avLst/>
          </a:prstGeom>
          <a:solidFill>
            <a:schemeClr val="accent1"/>
          </a:solidFill>
        </p:spPr>
        <p:txBody>
          <a:bodyPr wrap="square" rtlCol="0" anchor="ctr">
            <a:spAutoFit/>
          </a:bodyPr>
          <a:lstStyle/>
          <a:p>
            <a:pPr algn="ctr" fontAlgn="t"/>
            <a:r>
              <a:rPr lang="en-IN" sz="5400" dirty="0" smtClean="0">
                <a:solidFill>
                  <a:srgbClr val="FFFFFF"/>
                </a:solidFill>
                <a:latin typeface="Times New Roman" pitchFamily="18" charset="0"/>
                <a:cs typeface="Times New Roman" pitchFamily="18" charset="0"/>
              </a:rPr>
              <a:t>GSTR FORM 9 A RETURN FOR ASSESSEES PAYING TAX U/S 10 </a:t>
            </a:r>
          </a:p>
          <a:p>
            <a:pPr algn="ctr" fontAlgn="t"/>
            <a:r>
              <a:rPr lang="en-IN" sz="5400" dirty="0" smtClean="0">
                <a:solidFill>
                  <a:srgbClr val="FFFFFF"/>
                </a:solidFill>
                <a:latin typeface="Times New Roman" pitchFamily="18" charset="0"/>
                <a:cs typeface="Times New Roman" pitchFamily="18" charset="0"/>
              </a:rPr>
              <a:t>U/RULE 80(1) Notified vide 39/2018 Dt.4</a:t>
            </a:r>
            <a:r>
              <a:rPr lang="en-IN" sz="5400" baseline="30000" dirty="0" smtClean="0">
                <a:solidFill>
                  <a:srgbClr val="FFFFFF"/>
                </a:solidFill>
                <a:latin typeface="Times New Roman" pitchFamily="18" charset="0"/>
                <a:cs typeface="Times New Roman" pitchFamily="18" charset="0"/>
              </a:rPr>
              <a:t>th</a:t>
            </a:r>
            <a:r>
              <a:rPr lang="en-IN" sz="5400" dirty="0" smtClean="0">
                <a:solidFill>
                  <a:srgbClr val="FFFFFF"/>
                </a:solidFill>
                <a:latin typeface="Times New Roman" pitchFamily="18" charset="0"/>
                <a:cs typeface="Times New Roman" pitchFamily="18" charset="0"/>
              </a:rPr>
              <a:t> September,2018</a:t>
            </a:r>
            <a:endParaRPr lang="en-IN" sz="5400" dirty="0" smtClean="0">
              <a:solidFill>
                <a:schemeClr val="bg1"/>
              </a:solidFill>
              <a:latin typeface="Times New Roman" pitchFamily="18" charset="0"/>
              <a:cs typeface="Times New Roman" pitchFamily="18" charset="0"/>
            </a:endParaRPr>
          </a:p>
          <a:p>
            <a:pPr algn="ctr" fontAlgn="t"/>
            <a:endParaRPr lang="en-IN" sz="7200" dirty="0">
              <a:solidFill>
                <a:schemeClr val="bg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745"/>
            <a:ext cx="9144000" cy="830997"/>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prstClr val="white"/>
                </a:solidFill>
                <a:effectLst/>
                <a:uLnTx/>
                <a:uFillTx/>
                <a:latin typeface="Calibri"/>
                <a:ea typeface="+mn-ea"/>
                <a:cs typeface="+mn-cs"/>
              </a:rPr>
              <a:t>ANNUAL</a:t>
            </a:r>
            <a:r>
              <a:rPr kumimoji="0" lang="en-US" sz="4800" b="1" i="0" u="none" strike="noStrike" kern="1200" cap="none" spc="0" normalizeH="0" noProof="0" dirty="0" smtClean="0">
                <a:ln>
                  <a:noFill/>
                </a:ln>
                <a:solidFill>
                  <a:prstClr val="white"/>
                </a:solidFill>
                <a:effectLst/>
                <a:uLnTx/>
                <a:uFillTx/>
                <a:latin typeface="Calibri"/>
                <a:ea typeface="+mn-ea"/>
                <a:cs typeface="+mn-cs"/>
              </a:rPr>
              <a:t> RETURN FORM 9 A</a:t>
            </a: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1985" name="Rectangle 1"/>
          <p:cNvSpPr>
            <a:spLocks noChangeArrowheads="1"/>
          </p:cNvSpPr>
          <p:nvPr/>
        </p:nvSpPr>
        <p:spPr bwMode="auto">
          <a:xfrm>
            <a:off x="0" y="981010"/>
            <a:ext cx="91440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effectLst/>
                <a:latin typeface="Arial" pitchFamily="34" charset="0"/>
                <a:ea typeface="Calibri" pitchFamily="34" charset="0"/>
                <a:cs typeface="Arial" pitchFamily="34" charset="0"/>
              </a:rPr>
              <a:t>GSTR 9 A Return is the annual return which needs to be filed all Registered Regular </a:t>
            </a:r>
            <a:r>
              <a:rPr kumimoji="0" lang="en-US" sz="2800" b="0" i="0" u="none" strike="noStrike" cap="none" normalizeH="0" baseline="0" dirty="0" err="1" smtClean="0">
                <a:ln>
                  <a:noFill/>
                </a:ln>
                <a:effectLst/>
                <a:latin typeface="Arial" pitchFamily="34" charset="0"/>
                <a:ea typeface="Calibri" pitchFamily="34" charset="0"/>
                <a:cs typeface="Arial" pitchFamily="34" charset="0"/>
              </a:rPr>
              <a:t>Assessees</a:t>
            </a:r>
            <a:r>
              <a:rPr kumimoji="0" lang="en-US" sz="2800" b="0" i="0" u="none" strike="noStrike" cap="none" normalizeH="0" baseline="0" dirty="0" smtClean="0">
                <a:ln>
                  <a:noFill/>
                </a:ln>
                <a:effectLst/>
                <a:latin typeface="Arial" pitchFamily="34" charset="0"/>
                <a:ea typeface="Calibri" pitchFamily="34" charset="0"/>
                <a:cs typeface="Arial" pitchFamily="34" charset="0"/>
              </a:rPr>
              <a:t> under GST </a:t>
            </a:r>
            <a:r>
              <a:rPr lang="en-US" sz="2800" dirty="0" smtClean="0">
                <a:latin typeface="Arial" pitchFamily="34" charset="0"/>
                <a:ea typeface="Calibri" pitchFamily="34" charset="0"/>
                <a:cs typeface="Arial" pitchFamily="34" charset="0"/>
              </a:rPr>
              <a:t>who have </a:t>
            </a:r>
            <a:r>
              <a:rPr kumimoji="0" lang="en-US" sz="2800" b="0" i="0" u="none" strike="noStrike" cap="none" normalizeH="0" dirty="0" smtClean="0">
                <a:ln>
                  <a:noFill/>
                </a:ln>
                <a:effectLst/>
                <a:latin typeface="Arial" pitchFamily="34" charset="0"/>
                <a:ea typeface="Calibri" pitchFamily="34" charset="0"/>
                <a:cs typeface="Arial" pitchFamily="34" charset="0"/>
              </a:rPr>
              <a:t>opted to pay Tax under Section 10 of CGST ACT, 2017</a:t>
            </a:r>
          </a:p>
          <a:p>
            <a:pPr marL="0" marR="0" lvl="0" indent="0" algn="just"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pPr>
            <a:r>
              <a:rPr kumimoji="0" lang="en-US" sz="2800" b="0" i="0" u="none" strike="noStrike" cap="none" normalizeH="0" baseline="0" dirty="0" smtClean="0">
                <a:ln>
                  <a:noFill/>
                </a:ln>
                <a:effectLst/>
                <a:latin typeface="Arial" pitchFamily="34" charset="0"/>
                <a:ea typeface="Calibri" pitchFamily="34" charset="0"/>
                <a:cs typeface="Arial" pitchFamily="34" charset="0"/>
              </a:rPr>
              <a:t>Annual return is divided into 5 parts with 17 tables, which requires taxpayers to report summary of outward supplies, inward supplies, tax paid, particulars of demands and refunds, HSN summary etc.  </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n-US" sz="16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effectLst/>
                <a:latin typeface="Arial" pitchFamily="34" charset="0"/>
                <a:ea typeface="Calibri" pitchFamily="34" charset="0"/>
                <a:cs typeface="Arial" pitchFamily="34" charset="0"/>
              </a:rPr>
              <a:t>Majority of the information to be filled in the above tables are based on information reported in GSTR- 1 before the option is </a:t>
            </a:r>
            <a:r>
              <a:rPr kumimoji="0" lang="en-US" sz="2800" b="0" i="0" u="none" strike="noStrike" cap="none" normalizeH="0" baseline="0" dirty="0" err="1" smtClean="0">
                <a:ln>
                  <a:noFill/>
                </a:ln>
                <a:effectLst/>
                <a:latin typeface="Arial" pitchFamily="34" charset="0"/>
                <a:ea typeface="Calibri" pitchFamily="34" charset="0"/>
                <a:cs typeface="Arial" pitchFamily="34" charset="0"/>
              </a:rPr>
              <a:t>excercised</a:t>
            </a:r>
            <a:r>
              <a:rPr kumimoji="0" lang="en-US" sz="2800" b="0" i="0" u="none" strike="noStrike" cap="none" normalizeH="0" baseline="0" dirty="0" smtClean="0">
                <a:ln>
                  <a:noFill/>
                </a:ln>
                <a:effectLst/>
                <a:latin typeface="Arial" pitchFamily="34" charset="0"/>
                <a:ea typeface="Calibri" pitchFamily="34" charset="0"/>
                <a:cs typeface="Arial" pitchFamily="34" charset="0"/>
              </a:rPr>
              <a:t> and GSTR</a:t>
            </a:r>
            <a:r>
              <a:rPr kumimoji="0" lang="en-US" sz="2800" b="0" i="0" u="none" strike="noStrike" cap="none" normalizeH="0" dirty="0" smtClean="0">
                <a:ln>
                  <a:noFill/>
                </a:ln>
                <a:effectLst/>
                <a:latin typeface="Arial" pitchFamily="34" charset="0"/>
                <a:ea typeface="Calibri" pitchFamily="34" charset="0"/>
                <a:cs typeface="Arial" pitchFamily="34" charset="0"/>
              </a:rPr>
              <a:t> 4A </a:t>
            </a:r>
            <a:r>
              <a:rPr kumimoji="0" lang="en-US" sz="2800" b="0" i="0" u="none" strike="noStrike" cap="none" normalizeH="0" baseline="0" dirty="0" smtClean="0">
                <a:ln>
                  <a:noFill/>
                </a:ln>
                <a:effectLst/>
                <a:latin typeface="Arial" pitchFamily="34" charset="0"/>
                <a:ea typeface="Calibri" pitchFamily="34" charset="0"/>
                <a:cs typeface="Arial" pitchFamily="34" charset="0"/>
              </a:rPr>
              <a:t>which in all probability gets auto populated.</a:t>
            </a:r>
            <a:endParaRPr kumimoji="0" lang="en-US" sz="2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745"/>
            <a:ext cx="9144000" cy="830997"/>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prstClr val="white"/>
                </a:solidFill>
                <a:effectLst/>
                <a:uLnTx/>
                <a:uFillTx/>
                <a:latin typeface="Calibri"/>
                <a:ea typeface="+mn-ea"/>
                <a:cs typeface="+mn-cs"/>
              </a:rPr>
              <a:t>ANNUAL</a:t>
            </a:r>
            <a:r>
              <a:rPr kumimoji="0" lang="en-US" sz="4800" b="1" i="0" u="none" strike="noStrike" kern="1200" cap="none" spc="0" normalizeH="0" noProof="0" dirty="0" smtClean="0">
                <a:ln>
                  <a:noFill/>
                </a:ln>
                <a:solidFill>
                  <a:prstClr val="white"/>
                </a:solidFill>
                <a:effectLst/>
                <a:uLnTx/>
                <a:uFillTx/>
                <a:latin typeface="Calibri"/>
                <a:ea typeface="+mn-ea"/>
                <a:cs typeface="+mn-cs"/>
              </a:rPr>
              <a:t> RETURN PARTS</a:t>
            </a: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4" name="Table 3"/>
          <p:cNvGraphicFramePr>
            <a:graphicFrameLocks noGrp="1"/>
          </p:cNvGraphicFramePr>
          <p:nvPr/>
        </p:nvGraphicFramePr>
        <p:xfrm>
          <a:off x="144016" y="1052736"/>
          <a:ext cx="8892480" cy="2363355"/>
        </p:xfrm>
        <a:graphic>
          <a:graphicData uri="http://schemas.openxmlformats.org/drawingml/2006/table">
            <a:tbl>
              <a:tblPr>
                <a:tableStyleId>{BC89EF96-8CEA-46FF-86C4-4CE0E7609802}</a:tableStyleId>
              </a:tblPr>
              <a:tblGrid>
                <a:gridCol w="899592"/>
                <a:gridCol w="7992888"/>
              </a:tblGrid>
              <a:tr h="205300">
                <a:tc>
                  <a:txBody>
                    <a:bodyPr/>
                    <a:lstStyle/>
                    <a:p>
                      <a:pPr algn="l" fontAlgn="ctr"/>
                      <a:r>
                        <a:rPr lang="en-IN" sz="2000" u="none" strike="noStrike" dirty="0" smtClean="0">
                          <a:solidFill>
                            <a:schemeClr val="tx1"/>
                          </a:solidFill>
                        </a:rPr>
                        <a:t>Part</a:t>
                      </a:r>
                      <a:r>
                        <a:rPr lang="en-IN" sz="2000" u="none" strike="noStrike" dirty="0">
                          <a:solidFill>
                            <a:schemeClr val="tx1"/>
                          </a:solidFill>
                        </a:rPr>
                        <a:t>. I</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dirty="0">
                          <a:solidFill>
                            <a:schemeClr val="tx1"/>
                          </a:solidFill>
                        </a:rPr>
                        <a:t>Basic Details</a:t>
                      </a:r>
                      <a:endParaRPr lang="en-IN" sz="2000" b="0" i="0" u="none" strike="noStrike" dirty="0">
                        <a:solidFill>
                          <a:schemeClr val="tx1"/>
                        </a:solidFill>
                        <a:latin typeface="Calibri"/>
                      </a:endParaRPr>
                    </a:p>
                  </a:txBody>
                  <a:tcPr marL="9525" marR="9525" marT="9525" marB="0" anchor="b"/>
                </a:tc>
              </a:tr>
              <a:tr h="405390">
                <a:tc>
                  <a:txBody>
                    <a:bodyPr/>
                    <a:lstStyle/>
                    <a:p>
                      <a:pPr algn="l" fontAlgn="ctr"/>
                      <a:r>
                        <a:rPr lang="en-IN" sz="2000" u="none" strike="noStrike" dirty="0" smtClean="0">
                          <a:solidFill>
                            <a:schemeClr val="tx1"/>
                          </a:solidFill>
                        </a:rPr>
                        <a:t>Part. </a:t>
                      </a:r>
                      <a:r>
                        <a:rPr lang="en-IN" sz="2000" u="none" strike="noStrike" dirty="0">
                          <a:solidFill>
                            <a:schemeClr val="tx1"/>
                          </a:solidFill>
                        </a:rPr>
                        <a:t>II</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a:solidFill>
                            <a:schemeClr val="tx1"/>
                          </a:solidFill>
                        </a:rPr>
                        <a:t>Details of Outward and inward supplies declared during the financial year</a:t>
                      </a:r>
                      <a:endParaRPr lang="en-IN" sz="2000" b="0" i="0" u="none" strike="noStrike">
                        <a:solidFill>
                          <a:schemeClr val="tx1"/>
                        </a:solidFill>
                        <a:latin typeface="Calibri"/>
                      </a:endParaRPr>
                    </a:p>
                  </a:txBody>
                  <a:tcPr marL="9525" marR="9525" marT="9525" marB="0" anchor="b"/>
                </a:tc>
              </a:tr>
              <a:tr h="405390">
                <a:tc>
                  <a:txBody>
                    <a:bodyPr/>
                    <a:lstStyle/>
                    <a:p>
                      <a:pPr algn="l" fontAlgn="ctr"/>
                      <a:r>
                        <a:rPr lang="en-IN" sz="2000" u="none" strike="noStrike" dirty="0" smtClean="0">
                          <a:solidFill>
                            <a:schemeClr val="tx1"/>
                          </a:solidFill>
                        </a:rPr>
                        <a:t>Part</a:t>
                      </a:r>
                      <a:r>
                        <a:rPr lang="en-IN" sz="2000" u="none" strike="noStrike" dirty="0">
                          <a:solidFill>
                            <a:schemeClr val="tx1"/>
                          </a:solidFill>
                        </a:rPr>
                        <a:t>. </a:t>
                      </a:r>
                      <a:r>
                        <a:rPr lang="en-IN" sz="2000" u="none" strike="noStrike" dirty="0" smtClean="0">
                          <a:solidFill>
                            <a:schemeClr val="tx1"/>
                          </a:solidFill>
                        </a:rPr>
                        <a:t>III</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a:solidFill>
                            <a:schemeClr val="tx1"/>
                          </a:solidFill>
                        </a:rPr>
                        <a:t>Details of tax paid as declared in returns filed during the financial year</a:t>
                      </a:r>
                      <a:endParaRPr lang="en-IN" sz="2000" b="0" i="0" u="none" strike="noStrike">
                        <a:solidFill>
                          <a:schemeClr val="tx1"/>
                        </a:solidFill>
                        <a:latin typeface="Calibri"/>
                      </a:endParaRPr>
                    </a:p>
                  </a:txBody>
                  <a:tcPr marL="9525" marR="9525" marT="9525" marB="0" anchor="b"/>
                </a:tc>
              </a:tr>
              <a:tr h="605479">
                <a:tc>
                  <a:txBody>
                    <a:bodyPr/>
                    <a:lstStyle/>
                    <a:p>
                      <a:pPr algn="l" fontAlgn="ctr"/>
                      <a:r>
                        <a:rPr lang="en-IN" sz="2000" u="none" strike="noStrike" dirty="0" smtClean="0">
                          <a:solidFill>
                            <a:schemeClr val="tx1"/>
                          </a:solidFill>
                        </a:rPr>
                        <a:t>Part</a:t>
                      </a:r>
                      <a:r>
                        <a:rPr lang="en-IN" sz="2000" u="none" strike="noStrike" dirty="0">
                          <a:solidFill>
                            <a:schemeClr val="tx1"/>
                          </a:solidFill>
                        </a:rPr>
                        <a:t>. </a:t>
                      </a:r>
                      <a:r>
                        <a:rPr lang="en-IN" sz="2000" u="none" strike="noStrike" dirty="0" smtClean="0">
                          <a:solidFill>
                            <a:schemeClr val="tx1"/>
                          </a:solidFill>
                        </a:rPr>
                        <a:t>IV</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a:solidFill>
                            <a:schemeClr val="tx1"/>
                          </a:solidFill>
                        </a:rPr>
                        <a:t>Particulars of the transactions for the previous FY declared in returns of April to September of current FY or upto date of filing of annual return of previous FY   whichever is earlier</a:t>
                      </a:r>
                      <a:endParaRPr lang="en-IN" sz="2000" b="0" i="0" u="none" strike="noStrike">
                        <a:solidFill>
                          <a:schemeClr val="tx1"/>
                        </a:solidFill>
                        <a:latin typeface="Calibri"/>
                      </a:endParaRPr>
                    </a:p>
                  </a:txBody>
                  <a:tcPr marL="9525" marR="9525" marT="9525" marB="0" anchor="b"/>
                </a:tc>
              </a:tr>
              <a:tr h="205300">
                <a:tc>
                  <a:txBody>
                    <a:bodyPr/>
                    <a:lstStyle/>
                    <a:p>
                      <a:pPr algn="l" fontAlgn="ctr"/>
                      <a:r>
                        <a:rPr lang="en-IN" sz="2000" u="none" strike="noStrike" dirty="0" smtClean="0">
                          <a:solidFill>
                            <a:schemeClr val="tx1"/>
                          </a:solidFill>
                        </a:rPr>
                        <a:t>Part</a:t>
                      </a:r>
                      <a:r>
                        <a:rPr lang="en-IN" sz="2000" u="none" strike="noStrike" dirty="0">
                          <a:solidFill>
                            <a:schemeClr val="tx1"/>
                          </a:solidFill>
                        </a:rPr>
                        <a:t>. </a:t>
                      </a:r>
                      <a:r>
                        <a:rPr lang="en-IN" sz="2000" u="none" strike="noStrike" dirty="0" smtClean="0">
                          <a:solidFill>
                            <a:schemeClr val="tx1"/>
                          </a:solidFill>
                        </a:rPr>
                        <a:t>V</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dirty="0">
                          <a:solidFill>
                            <a:schemeClr val="tx1"/>
                          </a:solidFill>
                        </a:rPr>
                        <a:t>Other Information</a:t>
                      </a:r>
                      <a:endParaRPr lang="en-IN" sz="2000" b="0" i="0" u="none" strike="noStrike" dirty="0">
                        <a:solidFill>
                          <a:schemeClr val="tx1"/>
                        </a:solidFill>
                        <a:latin typeface="Calibri"/>
                      </a:endParaRPr>
                    </a:p>
                  </a:txBody>
                  <a:tcPr marL="9525" marR="9525" marT="9525" marB="0" anchor="b"/>
                </a:tc>
              </a:tr>
            </a:tbl>
          </a:graphicData>
        </a:graphic>
      </p:graphicFrame>
      <p:sp>
        <p:nvSpPr>
          <p:cNvPr id="6" name="TextBox 5"/>
          <p:cNvSpPr txBox="1"/>
          <p:nvPr/>
        </p:nvSpPr>
        <p:spPr>
          <a:xfrm>
            <a:off x="-36512" y="3862789"/>
            <a:ext cx="9144000" cy="646331"/>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PART 1 BASIC DETAILS</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9" name="Table 8"/>
          <p:cNvGraphicFramePr>
            <a:graphicFrameLocks noGrp="1"/>
          </p:cNvGraphicFramePr>
          <p:nvPr/>
        </p:nvGraphicFramePr>
        <p:xfrm>
          <a:off x="251520" y="4653136"/>
          <a:ext cx="8712968" cy="1642110"/>
        </p:xfrm>
        <a:graphic>
          <a:graphicData uri="http://schemas.openxmlformats.org/drawingml/2006/table">
            <a:tbl>
              <a:tblPr/>
              <a:tblGrid>
                <a:gridCol w="845464"/>
                <a:gridCol w="6364459"/>
                <a:gridCol w="1503045"/>
              </a:tblGrid>
              <a:tr h="190500">
                <a:tc>
                  <a:txBody>
                    <a:bodyPr/>
                    <a:lstStyle/>
                    <a:p>
                      <a:pPr algn="ctr" fontAlgn="t"/>
                      <a:r>
                        <a:rPr lang="en-IN" sz="1600" b="0" i="0" u="none" strike="noStrike" dirty="0">
                          <a:solidFill>
                            <a:schemeClr val="tx1"/>
                          </a:solidFill>
                          <a:latin typeface="Times New Roman"/>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Financial Year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t"/>
                      <a:r>
                        <a:rPr lang="en-IN" sz="1600" b="0" i="0" u="none" strike="noStrike" dirty="0">
                          <a:solidFill>
                            <a:schemeClr val="tx1"/>
                          </a:solidFill>
                          <a:latin typeface="Times New Roman"/>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GSTIN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t"/>
                      <a:r>
                        <a:rPr lang="en-IN" sz="1600" b="0" i="0" u="none" strike="noStrike" dirty="0">
                          <a:solidFill>
                            <a:schemeClr val="tx1"/>
                          </a:solidFill>
                          <a:latin typeface="Times New Roman"/>
                        </a:rPr>
                        <a:t>3A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Legal Name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&lt;Auto&gt;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t"/>
                      <a:r>
                        <a:rPr lang="en-IN" sz="1600" b="0" i="0" u="none" strike="noStrike" dirty="0">
                          <a:solidFill>
                            <a:schemeClr val="tx1"/>
                          </a:solidFill>
                          <a:latin typeface="Times New Roman"/>
                        </a:rPr>
                        <a:t>3B</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Trade Name (if any)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&lt;Auto&gt;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t"/>
                      <a:r>
                        <a:rPr lang="en-IN" sz="1600" b="0" i="0" u="none" strike="noStrike" dirty="0">
                          <a:solidFill>
                            <a:schemeClr val="tx1"/>
                          </a:solidFill>
                          <a:latin typeface="Times New Roman"/>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Period of composition scheme during the year (From ---- To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t"/>
                      <a:r>
                        <a:rPr lang="en-IN" sz="1600" b="0" i="0" u="none" strike="noStrike" dirty="0">
                          <a:solidFill>
                            <a:schemeClr val="tx1"/>
                          </a:solidFill>
                          <a:latin typeface="Times New Roman"/>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Aggregate Turnover of Previous Financial Year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1"/>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II  TABLES 6,7 &amp; 8Details of Outward and inward supplies</a:t>
            </a:r>
            <a:endParaRPr lang="en-IN" sz="2400" dirty="0">
              <a:solidFill>
                <a:srgbClr val="FFFFFF"/>
              </a:solidFill>
            </a:endParaRPr>
          </a:p>
        </p:txBody>
      </p:sp>
      <p:graphicFrame>
        <p:nvGraphicFramePr>
          <p:cNvPr id="7" name="Table 6"/>
          <p:cNvGraphicFramePr>
            <a:graphicFrameLocks noGrp="1"/>
          </p:cNvGraphicFramePr>
          <p:nvPr/>
        </p:nvGraphicFramePr>
        <p:xfrm>
          <a:off x="179513" y="908720"/>
          <a:ext cx="8640961" cy="5688634"/>
        </p:xfrm>
        <a:graphic>
          <a:graphicData uri="http://schemas.openxmlformats.org/drawingml/2006/table">
            <a:tbl>
              <a:tblPr/>
              <a:tblGrid>
                <a:gridCol w="523108"/>
                <a:gridCol w="2538039"/>
                <a:gridCol w="929969"/>
                <a:gridCol w="929969"/>
                <a:gridCol w="929969"/>
                <a:gridCol w="929969"/>
                <a:gridCol w="929969"/>
                <a:gridCol w="929969"/>
              </a:tblGrid>
              <a:tr h="500460">
                <a:tc>
                  <a:txBody>
                    <a:bodyPr/>
                    <a:lstStyle/>
                    <a:p>
                      <a:pPr algn="ctr" fontAlgn="t"/>
                      <a:r>
                        <a:rPr lang="en-IN" sz="1800" b="0" i="0" u="none" strike="noStrike" dirty="0">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dirty="0">
                          <a:solidFill>
                            <a:schemeClr val="tx1"/>
                          </a:solidFill>
                          <a:latin typeface="Times New Roman"/>
                        </a:rPr>
                        <a:t>Description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0" i="0" u="none" strike="noStrike">
                          <a:solidFill>
                            <a:schemeClr val="tx1"/>
                          </a:solidFill>
                          <a:latin typeface="Times New Roman"/>
                        </a:rPr>
                        <a:t>Turnover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Rate of Tax</a:t>
                      </a:r>
                    </a:p>
                  </a:txBody>
                  <a:tcPr marL="171450"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Central Tax</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State / UT Tax</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Integrated tax</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400" b="0" i="0" u="none" strike="noStrike">
                          <a:solidFill>
                            <a:schemeClr val="tx1"/>
                          </a:solidFill>
                          <a:latin typeface="Times New Roman"/>
                        </a:rPr>
                        <a:t>Cess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693">
                <a:tc>
                  <a:txBody>
                    <a:bodyPr/>
                    <a:lstStyle/>
                    <a:p>
                      <a:pPr algn="ctr" fontAlgn="ctr"/>
                      <a:r>
                        <a:rPr lang="en-IN" sz="1400" b="1" i="0" u="none" strike="noStrike" dirty="0">
                          <a:solidFill>
                            <a:schemeClr val="tx1"/>
                          </a:solidFill>
                          <a:latin typeface="Times New Roman"/>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t"/>
                      <a:r>
                        <a:rPr lang="en-IN" sz="1400" b="0" i="0" u="none" strike="noStrike">
                          <a:solidFill>
                            <a:schemeClr val="tx1"/>
                          </a:solidFill>
                          <a:latin typeface="Times New Roman"/>
                        </a:rPr>
                        <a:t>Details of Outward supplies on which tax is payable as declared in returns filed during the financial year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25627">
                <a:tc>
                  <a:txBody>
                    <a:bodyPr/>
                    <a:lstStyle/>
                    <a:p>
                      <a:pPr algn="ctr" fontAlgn="ctr"/>
                      <a:r>
                        <a:rPr lang="en-IN" sz="1400" b="0" i="0" u="none" strike="noStrike" dirty="0">
                          <a:solidFill>
                            <a:schemeClr val="tx1"/>
                          </a:solidFill>
                          <a:latin typeface="Times New Roman"/>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Taxable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27">
                <a:tc>
                  <a:txBody>
                    <a:bodyPr/>
                    <a:lstStyle/>
                    <a:p>
                      <a:pPr algn="ctr" fontAlgn="ctr"/>
                      <a:r>
                        <a:rPr lang="en-IN" sz="1400" b="0" i="0" u="none" strike="noStrike" dirty="0">
                          <a:solidFill>
                            <a:schemeClr val="tx1"/>
                          </a:solidFill>
                          <a:latin typeface="Times New Roman"/>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dirty="0">
                          <a:solidFill>
                            <a:schemeClr val="tx1"/>
                          </a:solidFill>
                          <a:latin typeface="Times New Roman"/>
                        </a:rPr>
                        <a:t>Exempted, Nil-rated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27">
                <a:tc>
                  <a:txBody>
                    <a:bodyPr/>
                    <a:lstStyle/>
                    <a:p>
                      <a:pPr algn="ctr" fontAlgn="ctr"/>
                      <a:r>
                        <a:rPr lang="en-IN" sz="1400" b="0" i="0" u="none" strike="noStrike" dirty="0">
                          <a:solidFill>
                            <a:schemeClr val="tx1"/>
                          </a:solidFill>
                          <a:latin typeface="Times New Roman"/>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Total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460">
                <a:tc>
                  <a:txBody>
                    <a:bodyPr/>
                    <a:lstStyle/>
                    <a:p>
                      <a:pPr algn="ctr" fontAlgn="ctr"/>
                      <a:r>
                        <a:rPr lang="en-IN" sz="1400" b="1" i="0" u="none" strike="noStrike" dirty="0">
                          <a:solidFill>
                            <a:schemeClr val="tx1"/>
                          </a:solidFill>
                          <a:latin typeface="Times New Roman"/>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t"/>
                      <a:r>
                        <a:rPr lang="en-IN" sz="1400" b="0" i="0" u="none" strike="noStrike">
                          <a:solidFill>
                            <a:schemeClr val="tx1"/>
                          </a:solidFill>
                          <a:latin typeface="Times New Roman"/>
                        </a:rPr>
                        <a:t>Details of inward supplies on which tax is payable on reverse charge basis (net of debit/credit notes) declared in returns filed during the financial year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745226">
                <a:tc>
                  <a:txBody>
                    <a:bodyPr/>
                    <a:lstStyle/>
                    <a:p>
                      <a:pPr algn="ctr" fontAlgn="ctr"/>
                      <a:r>
                        <a:rPr lang="en-IN" sz="1400" b="0" i="0" u="none" strike="noStrike" dirty="0">
                          <a:solidFill>
                            <a:schemeClr val="tx1"/>
                          </a:solidFill>
                          <a:latin typeface="Times New Roman"/>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Inward supplies liable to reverse charge received from registered persons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5226">
                <a:tc>
                  <a:txBody>
                    <a:bodyPr/>
                    <a:lstStyle/>
                    <a:p>
                      <a:pPr algn="ctr" fontAlgn="ctr"/>
                      <a:r>
                        <a:rPr lang="en-IN" sz="1400" b="0" i="0" u="none" strike="noStrike" dirty="0">
                          <a:solidFill>
                            <a:schemeClr val="tx1"/>
                          </a:solidFill>
                          <a:latin typeface="Times New Roman"/>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Inward supplies liable to reverse charge received from unregistered persons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27">
                <a:tc>
                  <a:txBody>
                    <a:bodyPr/>
                    <a:lstStyle/>
                    <a:p>
                      <a:pPr algn="ctr" fontAlgn="ctr"/>
                      <a:r>
                        <a:rPr lang="en-IN" sz="1400" b="0" i="0" u="none" strike="noStrike" dirty="0">
                          <a:solidFill>
                            <a:schemeClr val="tx1"/>
                          </a:solidFill>
                          <a:latin typeface="Times New Roman"/>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Import of services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460">
                <a:tc>
                  <a:txBody>
                    <a:bodyPr/>
                    <a:lstStyle/>
                    <a:p>
                      <a:pPr algn="ctr" fontAlgn="ctr"/>
                      <a:r>
                        <a:rPr lang="en-IN" sz="1400" b="0" i="0" u="none" strike="noStrike" dirty="0">
                          <a:solidFill>
                            <a:schemeClr val="tx1"/>
                          </a:solidFill>
                          <a:latin typeface="Times New Roman"/>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Net Tax Payable on (A), (B) and (C) above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IN" sz="18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ctr"/>
                      <a:r>
                        <a:rPr lang="en-IN" sz="18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8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5693">
                <a:tc>
                  <a:txBody>
                    <a:bodyPr/>
                    <a:lstStyle/>
                    <a:p>
                      <a:pPr algn="ctr" fontAlgn="ctr"/>
                      <a:r>
                        <a:rPr lang="en-IN" sz="1400" b="1" i="0" u="none" strike="noStrike" dirty="0">
                          <a:solidFill>
                            <a:schemeClr val="tx1"/>
                          </a:solidFill>
                          <a:latin typeface="Times New Roman"/>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t"/>
                      <a:r>
                        <a:rPr lang="en-IN" sz="1400" b="0" i="0" u="none" strike="noStrike">
                          <a:solidFill>
                            <a:schemeClr val="tx1"/>
                          </a:solidFill>
                          <a:latin typeface="Times New Roman"/>
                        </a:rPr>
                        <a:t>Details of other inward supplies as declared in returns filed during the financial year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557281">
                <a:tc>
                  <a:txBody>
                    <a:bodyPr/>
                    <a:lstStyle/>
                    <a:p>
                      <a:pPr algn="ctr" fontAlgn="ctr"/>
                      <a:r>
                        <a:rPr lang="en-IN" sz="1400" b="0" i="0" u="none" strike="noStrike" dirty="0">
                          <a:solidFill>
                            <a:schemeClr val="tx1"/>
                          </a:solidFill>
                          <a:latin typeface="Times New Roman"/>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Inward supplies from registered persons (other than 7A above)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627">
                <a:tc>
                  <a:txBody>
                    <a:bodyPr/>
                    <a:lstStyle/>
                    <a:p>
                      <a:pPr algn="ctr" fontAlgn="ctr"/>
                      <a:r>
                        <a:rPr lang="en-IN" sz="1400" b="0" i="0" u="none" strike="noStrike" dirty="0">
                          <a:solidFill>
                            <a:schemeClr val="tx1"/>
                          </a:solidFill>
                          <a:latin typeface="Times New Roman"/>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dirty="0">
                          <a:solidFill>
                            <a:schemeClr val="tx1"/>
                          </a:solidFill>
                          <a:latin typeface="Times New Roman"/>
                        </a:rPr>
                        <a:t>Import of Goods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IN" sz="18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b"/>
                      <a:r>
                        <a:rPr lang="en-IN" sz="18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8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6 , 7 &amp; 8</a:t>
            </a:r>
            <a:endParaRPr lang="en-IN" sz="2800" dirty="0">
              <a:solidFill>
                <a:srgbClr val="FFFFFF"/>
              </a:solidFill>
            </a:endParaRPr>
          </a:p>
        </p:txBody>
      </p:sp>
      <p:sp>
        <p:nvSpPr>
          <p:cNvPr id="15361" name="Rectangle 1"/>
          <p:cNvSpPr>
            <a:spLocks noChangeArrowheads="1"/>
          </p:cNvSpPr>
          <p:nvPr/>
        </p:nvSpPr>
        <p:spPr bwMode="auto">
          <a:xfrm>
            <a:off x="0" y="538808"/>
            <a:ext cx="9144000" cy="6078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This part has 3 Sections and 9 subsections. It is a consolidated summary of all returns filed  during the previous Financial Year.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effectLst/>
              <a:latin typeface="Arial"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6A Taxable outward supplies details like Turnover, Rate of Tax Central Tax State / UT Tax</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6B Exempted, Nil-rated outward supplies details like Turnover, Rate of Tax Central Tax State / UT Tax</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6C Total Summation of 6A and 6B details</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7A Inward supplies liable to reverse charge received from registered persons: Details include Taxable Value, Central Tax, State Tax / UT Tax, Integrated Tax </a:t>
            </a:r>
            <a:r>
              <a:rPr kumimoji="0" lang="en-US" sz="2000" b="0" i="0" u="none" strike="noStrike" cap="none" normalizeH="0" baseline="0" dirty="0" err="1" smtClean="0">
                <a:ln>
                  <a:noFill/>
                </a:ln>
                <a:effectLst/>
                <a:latin typeface="Calibri" pitchFamily="34" charset="0"/>
                <a:ea typeface="Times New Roman" pitchFamily="18" charset="0"/>
                <a:cs typeface="Arial" pitchFamily="34" charset="0"/>
              </a:rPr>
              <a:t>Cess</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7B Inward supplies liable to reverse charge received from unregistered persons: Details include Taxable Value, Central Tax, State Tax / UT Tax, Integrated Tax </a:t>
            </a:r>
            <a:r>
              <a:rPr kumimoji="0" lang="en-US" sz="2000" b="0" i="0" u="none" strike="noStrike" cap="none" normalizeH="0" baseline="0" dirty="0" err="1" smtClean="0">
                <a:ln>
                  <a:noFill/>
                </a:ln>
                <a:effectLst/>
                <a:latin typeface="Calibri" pitchFamily="34" charset="0"/>
                <a:ea typeface="Times New Roman" pitchFamily="18" charset="0"/>
                <a:cs typeface="Arial" pitchFamily="34" charset="0"/>
              </a:rPr>
              <a:t>Cess</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7C Import of services: Details of total import values, the applicable IGST and </a:t>
            </a:r>
            <a:r>
              <a:rPr kumimoji="0" lang="en-US" sz="2000" b="0" i="0" u="none" strike="noStrike" cap="none" normalizeH="0" baseline="0" dirty="0" err="1" smtClean="0">
                <a:ln>
                  <a:noFill/>
                </a:ln>
                <a:effectLst/>
                <a:latin typeface="Calibri" pitchFamily="34" charset="0"/>
                <a:ea typeface="Times New Roman" pitchFamily="18" charset="0"/>
                <a:cs typeface="Arial" pitchFamily="34" charset="0"/>
              </a:rPr>
              <a:t>Cess</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7D Net Tax Payable on (A), (B) and (C) above: Subtotal of the values in above three sections</a:t>
            </a:r>
            <a:endParaRPr kumimoji="0" lang="en-US"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8A Inward supplies from registered persons (other than 7A above): Details of Inward supplies not liable for RCM</a:t>
            </a:r>
          </a:p>
          <a:p>
            <a:pPr marL="365125" marR="0" lvl="0" indent="-27305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8B Import of Goods: Taxable Value, Integrated Tax, and </a:t>
            </a:r>
            <a:r>
              <a:rPr kumimoji="0" lang="en-US" sz="2000" b="0" i="0" u="none" strike="noStrike" cap="none" normalizeH="0" baseline="0" dirty="0" err="1" smtClean="0">
                <a:ln>
                  <a:noFill/>
                </a:ln>
                <a:effectLst/>
                <a:latin typeface="Calibri" pitchFamily="34" charset="0"/>
                <a:ea typeface="Times New Roman" pitchFamily="18" charset="0"/>
                <a:cs typeface="Arial" pitchFamily="34" charset="0"/>
              </a:rPr>
              <a:t>Cess</a:t>
            </a:r>
            <a:r>
              <a:rPr kumimoji="0" lang="en-US" sz="2000" b="0" i="0" u="none" strike="noStrike" cap="none" normalizeH="0" baseline="0" dirty="0" smtClean="0">
                <a:ln>
                  <a:noFill/>
                </a:ln>
                <a:effectLst/>
                <a:latin typeface="Calibri" pitchFamily="34" charset="0"/>
                <a:ea typeface="Times New Roman" pitchFamily="18" charset="0"/>
                <a:cs typeface="Arial" pitchFamily="34" charset="0"/>
              </a:rPr>
              <a:t> details of imported goods</a:t>
            </a:r>
            <a:endParaRPr kumimoji="0" lang="en-US" sz="11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t" anchorCtr="0">
            <a:spAutoFit/>
          </a:bodyPr>
          <a:lstStyle/>
          <a:p>
            <a:pPr fontAlgn="t"/>
            <a:r>
              <a:rPr lang="en-IN" sz="2800" dirty="0" smtClean="0">
                <a:solidFill>
                  <a:srgbClr val="FFFFFF"/>
                </a:solidFill>
              </a:rPr>
              <a:t>Part III Table  9 DETAILS OF TAXES PAID </a:t>
            </a:r>
            <a:endParaRPr lang="en-IN" sz="2800" dirty="0">
              <a:solidFill>
                <a:srgbClr val="FFFFFF"/>
              </a:solidFill>
            </a:endParaRPr>
          </a:p>
        </p:txBody>
      </p:sp>
      <p:graphicFrame>
        <p:nvGraphicFramePr>
          <p:cNvPr id="5" name="Table 4"/>
          <p:cNvGraphicFramePr>
            <a:graphicFrameLocks noGrp="1"/>
          </p:cNvGraphicFramePr>
          <p:nvPr/>
        </p:nvGraphicFramePr>
        <p:xfrm>
          <a:off x="251520" y="908720"/>
          <a:ext cx="8712968" cy="4376456"/>
        </p:xfrm>
        <a:graphic>
          <a:graphicData uri="http://schemas.openxmlformats.org/drawingml/2006/table">
            <a:tbl>
              <a:tblPr/>
              <a:tblGrid>
                <a:gridCol w="3409422"/>
                <a:gridCol w="3436482"/>
                <a:gridCol w="1867064"/>
              </a:tblGrid>
              <a:tr h="648072">
                <a:tc>
                  <a:txBody>
                    <a:bodyPr/>
                    <a:lstStyle/>
                    <a:p>
                      <a:pPr algn="l" fontAlgn="t"/>
                      <a:r>
                        <a:rPr lang="en-IN" sz="1800" b="0" i="0" u="none" strike="noStrike" dirty="0">
                          <a:solidFill>
                            <a:schemeClr val="tx1"/>
                          </a:solidFill>
                          <a:latin typeface="Times New Roman"/>
                        </a:rPr>
                        <a:t>Description</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Tax Payable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smtClean="0">
                          <a:solidFill>
                            <a:schemeClr val="tx1"/>
                          </a:solidFill>
                          <a:latin typeface="Times New Roman"/>
                        </a:rPr>
                        <a:t>Taxes Paid</a:t>
                      </a:r>
                      <a:endParaRPr lang="en-IN" sz="1800" b="0" i="0" u="none" strike="noStrike" dirty="0">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Integrated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Central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State/UT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Cess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Interest</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Late fee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Penalty</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6048">
                <a:tc>
                  <a:txBody>
                    <a:bodyPr/>
                    <a:lstStyle/>
                    <a:p>
                      <a:pPr algn="l" fontAlgn="t"/>
                      <a:r>
                        <a:rPr lang="en-IN" sz="2400" b="0" i="0" u="none" strike="noStrike" dirty="0">
                          <a:solidFill>
                            <a:schemeClr val="tx1"/>
                          </a:solidFill>
                          <a:latin typeface="Times New Roman"/>
                        </a:rPr>
                        <a:t>Other</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800" b="0" i="0" u="none" strike="noStrike" dirty="0">
                          <a:solidFill>
                            <a:schemeClr val="tx1"/>
                          </a:solidFill>
                          <a:latin typeface="Times New Roman"/>
                        </a:rPr>
                        <a:t> </a:t>
                      </a:r>
                    </a:p>
                  </a:txBody>
                  <a:tcPr marL="7924" marR="7924" marT="79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III   Details of taxes paid Notes  </a:t>
            </a:r>
            <a:endParaRPr lang="en-IN" sz="2800" dirty="0">
              <a:solidFill>
                <a:srgbClr val="FFFFFF"/>
              </a:solidFill>
            </a:endParaRPr>
          </a:p>
        </p:txBody>
      </p:sp>
      <p:sp>
        <p:nvSpPr>
          <p:cNvPr id="13313" name="Rectangle 1"/>
          <p:cNvSpPr>
            <a:spLocks noChangeArrowheads="1"/>
          </p:cNvSpPr>
          <p:nvPr/>
        </p:nvSpPr>
        <p:spPr bwMode="auto">
          <a:xfrm>
            <a:off x="0" y="764704"/>
            <a:ext cx="9144000" cy="50013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effectLst/>
                <a:latin typeface="Times New Roman" pitchFamily="18" charset="0"/>
                <a:ea typeface="Times New Roman" pitchFamily="18" charset="0"/>
                <a:cs typeface="Times New Roman" pitchFamily="18" charset="0"/>
              </a:rPr>
              <a:t>Details of tax paid as declared in returns filed during the financial year: This section will include the Total tax payable as well as paid under various GST tax heads during the current FY. +These will include payable and already paid details of Integrated Tax, Central Tax State/UT Tax, </a:t>
            </a:r>
            <a:r>
              <a:rPr kumimoji="0" lang="en-US" sz="2800" b="0" i="0" u="none" strike="noStrike" cap="none" normalizeH="0" baseline="0" dirty="0" err="1" smtClean="0">
                <a:ln>
                  <a:noFill/>
                </a:ln>
                <a:effectLst/>
                <a:latin typeface="Times New Roman" pitchFamily="18" charset="0"/>
                <a:ea typeface="Times New Roman" pitchFamily="18" charset="0"/>
                <a:cs typeface="Times New Roman" pitchFamily="18" charset="0"/>
              </a:rPr>
              <a:t>Cess</a:t>
            </a:r>
            <a:r>
              <a:rPr kumimoji="0" lang="en-US" sz="2800" b="0" i="0" u="none" strike="noStrike" cap="none" normalizeH="0" baseline="0" dirty="0" smtClean="0">
                <a:ln>
                  <a:noFill/>
                </a:ln>
                <a:effectLst/>
                <a:latin typeface="Times New Roman" pitchFamily="18" charset="0"/>
                <a:ea typeface="Times New Roman" pitchFamily="18" charset="0"/>
                <a:cs typeface="Times New Roman" pitchFamily="18" charset="0"/>
              </a:rPr>
              <a:t> Interest, and Late fee Penalty</a:t>
            </a:r>
          </a:p>
          <a:p>
            <a:pPr marL="0" marR="0" lvl="0" indent="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effectLst/>
              <a:latin typeface="Times New Roman" pitchFamily="18" charset="0"/>
              <a:cs typeface="Times New Roman" pitchFamily="18" charset="0"/>
            </a:endParaRPr>
          </a:p>
          <a:p>
            <a:pPr algn="just" eaLnBrk="0" fontAlgn="base" hangingPunct="0">
              <a:spcBef>
                <a:spcPct val="0"/>
              </a:spcBef>
              <a:spcAft>
                <a:spcPct val="0"/>
              </a:spcAft>
            </a:pPr>
            <a:r>
              <a:rPr lang="en-IN" sz="2800" dirty="0" smtClean="0">
                <a:latin typeface="Times New Roman" pitchFamily="18" charset="0"/>
                <a:cs typeface="Times New Roman" pitchFamily="18" charset="0"/>
              </a:rPr>
              <a:t>This section subsumes information of total tax payable and paid for all tax components in current Financial Year. Enter payable and paid amount of GST components </a:t>
            </a:r>
            <a:r>
              <a:rPr lang="en-IN" sz="2800" dirty="0" err="1" smtClean="0">
                <a:latin typeface="Times New Roman" pitchFamily="18" charset="0"/>
                <a:cs typeface="Times New Roman" pitchFamily="18" charset="0"/>
              </a:rPr>
              <a:t>i.e</a:t>
            </a:r>
            <a:r>
              <a:rPr lang="en-IN" sz="2800" dirty="0" smtClean="0">
                <a:latin typeface="Times New Roman" pitchFamily="18" charset="0"/>
                <a:cs typeface="Times New Roman" pitchFamily="18" charset="0"/>
              </a:rPr>
              <a:t> Integrated Tax Central Tax State/UT Tax 19 Cess Interest as well as Late fee and Penalty.</a:t>
            </a:r>
            <a:endParaRPr kumimoji="0" lang="en-US" sz="1800" b="0" i="0" u="none" strike="noStrike" cap="none" normalizeH="0" baseline="0" dirty="0" smtClean="0">
              <a:ln>
                <a:noFill/>
              </a:ln>
              <a:effectLst/>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1015663"/>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IV </a:t>
            </a:r>
            <a:r>
              <a:rPr lang="en-IN" sz="2000" dirty="0" smtClean="0">
                <a:solidFill>
                  <a:schemeClr val="bg1"/>
                </a:solidFill>
                <a:latin typeface="Times New Roman" pitchFamily="18" charset="0"/>
                <a:cs typeface="Times New Roman" pitchFamily="18" charset="0"/>
              </a:rPr>
              <a:t>Particulars of the transactions for the previous FY declared in returns of April to September of current FY or up to date of filing of annual return of previous FY   whichever is earlier  tables 10 to Table 14</a:t>
            </a:r>
            <a:endParaRPr lang="en-IN" sz="2000" dirty="0">
              <a:solidFill>
                <a:schemeClr val="bg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07504" y="1196750"/>
          <a:ext cx="8964488" cy="5133185"/>
        </p:xfrm>
        <a:graphic>
          <a:graphicData uri="http://schemas.openxmlformats.org/drawingml/2006/table">
            <a:tbl>
              <a:tblPr>
                <a:tableStyleId>{616DA210-FB5B-4158-B5E0-FEB733F419BA}</a:tableStyleId>
              </a:tblPr>
              <a:tblGrid>
                <a:gridCol w="512257"/>
                <a:gridCol w="4055363"/>
                <a:gridCol w="1106008"/>
                <a:gridCol w="807193"/>
                <a:gridCol w="791667"/>
                <a:gridCol w="822716"/>
                <a:gridCol w="869284"/>
              </a:tblGrid>
              <a:tr h="864098">
                <a:tc>
                  <a:txBody>
                    <a:bodyPr/>
                    <a:lstStyle/>
                    <a:p>
                      <a:pPr algn="ctr" fontAlgn="t"/>
                      <a:endParaRPr lang="en-IN" sz="2000" b="0" i="0" u="none" strike="noStrike" dirty="0">
                        <a:solidFill>
                          <a:schemeClr val="bg1"/>
                        </a:solidFill>
                        <a:latin typeface="Times New Roman"/>
                      </a:endParaRPr>
                    </a:p>
                  </a:txBody>
                  <a:tcPr marL="7924" marR="7924" marT="7924" marB="0"/>
                </a:tc>
                <a:tc>
                  <a:txBody>
                    <a:bodyPr/>
                    <a:lstStyle/>
                    <a:p>
                      <a:pPr algn="l" fontAlgn="t"/>
                      <a:r>
                        <a:rPr lang="en-IN" sz="1600" u="none" strike="noStrike" dirty="0"/>
                        <a:t>Description</a:t>
                      </a:r>
                      <a:endParaRPr lang="en-IN" sz="1600" b="0" i="0" u="none" strike="noStrike" dirty="0">
                        <a:solidFill>
                          <a:schemeClr val="bg1"/>
                        </a:solidFill>
                        <a:latin typeface="Times New Roman"/>
                      </a:endParaRPr>
                    </a:p>
                  </a:txBody>
                  <a:tcPr marL="7924" marR="7924" marT="7924" marB="0"/>
                </a:tc>
                <a:tc>
                  <a:txBody>
                    <a:bodyPr/>
                    <a:lstStyle/>
                    <a:p>
                      <a:pPr algn="ctr" fontAlgn="t"/>
                      <a:r>
                        <a:rPr lang="en-IN" sz="1600" u="none" strike="noStrike" dirty="0"/>
                        <a:t>Taxable Value</a:t>
                      </a:r>
                      <a:endParaRPr lang="en-IN" sz="1600" b="0" i="0" u="none" strike="noStrike" dirty="0">
                        <a:solidFill>
                          <a:schemeClr val="bg1"/>
                        </a:solidFill>
                        <a:latin typeface="Times New Roman"/>
                      </a:endParaRPr>
                    </a:p>
                  </a:txBody>
                  <a:tcPr marL="7924" marR="7924" marT="7924" marB="0"/>
                </a:tc>
                <a:tc>
                  <a:txBody>
                    <a:bodyPr/>
                    <a:lstStyle/>
                    <a:p>
                      <a:pPr algn="l" fontAlgn="t"/>
                      <a:r>
                        <a:rPr lang="en-IN" sz="1600" u="none" strike="noStrike" dirty="0"/>
                        <a:t>Central Tax</a:t>
                      </a:r>
                      <a:endParaRPr lang="en-IN" sz="1600" b="0" i="0" u="none" strike="noStrike" dirty="0">
                        <a:solidFill>
                          <a:schemeClr val="bg1"/>
                        </a:solidFill>
                        <a:latin typeface="Times New Roman"/>
                      </a:endParaRPr>
                    </a:p>
                  </a:txBody>
                  <a:tcPr marL="71314" marR="7924" marT="7924" marB="0"/>
                </a:tc>
                <a:tc>
                  <a:txBody>
                    <a:bodyPr/>
                    <a:lstStyle/>
                    <a:p>
                      <a:pPr algn="l" fontAlgn="t"/>
                      <a:r>
                        <a:rPr lang="en-IN" sz="1600" u="none" strike="noStrike" dirty="0"/>
                        <a:t>State Tax / UT</a:t>
                      </a:r>
                      <a:br>
                        <a:rPr lang="en-IN" sz="1600" u="none" strike="noStrike" dirty="0"/>
                      </a:br>
                      <a:r>
                        <a:rPr lang="en-IN" sz="1600" u="none" strike="noStrike" dirty="0"/>
                        <a:t>Tax</a:t>
                      </a:r>
                      <a:endParaRPr lang="en-IN" sz="1800" b="0" i="0" u="none" strike="noStrike" dirty="0">
                        <a:solidFill>
                          <a:schemeClr val="bg1"/>
                        </a:solidFill>
                        <a:latin typeface="Times New Roman"/>
                      </a:endParaRPr>
                    </a:p>
                  </a:txBody>
                  <a:tcPr marL="71314" marR="7924" marT="7924" marB="0"/>
                </a:tc>
                <a:tc>
                  <a:txBody>
                    <a:bodyPr/>
                    <a:lstStyle/>
                    <a:p>
                      <a:pPr algn="l" fontAlgn="t"/>
                      <a:r>
                        <a:rPr lang="en-IN" sz="1600" u="none" strike="noStrike" dirty="0"/>
                        <a:t>Integrated Tax</a:t>
                      </a:r>
                      <a:endParaRPr lang="en-IN" sz="1600" b="0" i="0" u="none" strike="noStrike" dirty="0">
                        <a:solidFill>
                          <a:schemeClr val="bg1"/>
                        </a:solidFill>
                        <a:latin typeface="Times New Roman"/>
                      </a:endParaRPr>
                    </a:p>
                  </a:txBody>
                  <a:tcPr marL="7924" marR="7924" marT="7924" marB="0"/>
                </a:tc>
                <a:tc>
                  <a:txBody>
                    <a:bodyPr/>
                    <a:lstStyle/>
                    <a:p>
                      <a:pPr algn="ctr" fontAlgn="t"/>
                      <a:r>
                        <a:rPr lang="en-IN" sz="1600" u="none" strike="noStrike" dirty="0"/>
                        <a:t>Cess</a:t>
                      </a:r>
                      <a:endParaRPr lang="en-IN" sz="1600" b="0" i="0" u="none" strike="noStrike" dirty="0">
                        <a:solidFill>
                          <a:schemeClr val="bg1"/>
                        </a:solidFill>
                        <a:latin typeface="Times New Roman"/>
                      </a:endParaRPr>
                    </a:p>
                  </a:txBody>
                  <a:tcPr marL="7924" marR="7924" marT="7924" marB="0"/>
                </a:tc>
              </a:tr>
              <a:tr h="570317">
                <a:tc>
                  <a:txBody>
                    <a:bodyPr/>
                    <a:lstStyle/>
                    <a:p>
                      <a:pPr algn="ctr" fontAlgn="t"/>
                      <a:r>
                        <a:rPr lang="en-IN" sz="1600" u="none" strike="noStrike" dirty="0"/>
                        <a:t>10</a:t>
                      </a:r>
                      <a:endParaRPr lang="en-IN" sz="1600" b="1" i="0" u="none" strike="noStrike" dirty="0">
                        <a:solidFill>
                          <a:schemeClr val="bg1"/>
                        </a:solidFill>
                        <a:latin typeface="Times New Roman"/>
                      </a:endParaRPr>
                    </a:p>
                  </a:txBody>
                  <a:tcPr marL="7924" marR="7924" marT="7924" marB="0"/>
                </a:tc>
                <a:tc>
                  <a:txBody>
                    <a:bodyPr/>
                    <a:lstStyle/>
                    <a:p>
                      <a:pPr algn="l" fontAlgn="t"/>
                      <a:r>
                        <a:rPr lang="en-IN" sz="1600" u="none" strike="noStrike"/>
                        <a:t>Supplies / tax declared through Amendments (+) (net of debit notes)</a:t>
                      </a:r>
                      <a:endParaRPr lang="en-IN" sz="1600" b="0" i="0" u="none" strike="noStrike">
                        <a:solidFill>
                          <a:schemeClr val="bg1"/>
                        </a:solidFill>
                        <a:latin typeface="Times New Roman"/>
                      </a:endParaRPr>
                    </a:p>
                  </a:txBody>
                  <a:tcPr marL="7924" marR="7924" marT="7924" marB="0"/>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dirty="0"/>
                        <a:t> </a:t>
                      </a:r>
                      <a:endParaRPr lang="en-IN" sz="1800" b="0" i="0" u="none" strike="noStrike" dirty="0">
                        <a:solidFill>
                          <a:schemeClr val="bg1"/>
                        </a:solidFill>
                        <a:latin typeface="Times New Roman"/>
                      </a:endParaRPr>
                    </a:p>
                  </a:txBody>
                  <a:tcPr marL="7924" marR="7924" marT="7924" marB="0" anchor="ctr"/>
                </a:tc>
              </a:tr>
              <a:tr h="570317">
                <a:tc>
                  <a:txBody>
                    <a:bodyPr/>
                    <a:lstStyle/>
                    <a:p>
                      <a:pPr algn="ctr" fontAlgn="t"/>
                      <a:r>
                        <a:rPr lang="en-IN" sz="1600" u="none" strike="noStrike" dirty="0"/>
                        <a:t>11</a:t>
                      </a:r>
                      <a:endParaRPr lang="en-IN" sz="1600" b="1" i="0" u="none" strike="noStrike" dirty="0">
                        <a:solidFill>
                          <a:schemeClr val="bg1"/>
                        </a:solidFill>
                        <a:latin typeface="Times New Roman"/>
                      </a:endParaRPr>
                    </a:p>
                  </a:txBody>
                  <a:tcPr marL="7924" marR="7924" marT="7924" marB="0"/>
                </a:tc>
                <a:tc>
                  <a:txBody>
                    <a:bodyPr/>
                    <a:lstStyle/>
                    <a:p>
                      <a:pPr algn="l" fontAlgn="t"/>
                      <a:r>
                        <a:rPr lang="en-IN" sz="1600" u="none" strike="noStrike"/>
                        <a:t>Supplies / tax reduced through Amendments (-) (net of credit notes)</a:t>
                      </a:r>
                      <a:endParaRPr lang="en-IN" sz="1600" b="0" i="0" u="none" strike="noStrike">
                        <a:solidFill>
                          <a:schemeClr val="bg1"/>
                        </a:solidFill>
                        <a:latin typeface="Times New Roman"/>
                      </a:endParaRPr>
                    </a:p>
                  </a:txBody>
                  <a:tcPr marL="7924" marR="7924" marT="7924" marB="0"/>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dirty="0"/>
                        <a:t> </a:t>
                      </a:r>
                      <a:endParaRPr lang="en-IN" sz="1800" b="0" i="0" u="none" strike="noStrike" dirty="0">
                        <a:solidFill>
                          <a:schemeClr val="bg1"/>
                        </a:solidFill>
                        <a:latin typeface="Times New Roman"/>
                      </a:endParaRPr>
                    </a:p>
                  </a:txBody>
                  <a:tcPr marL="7924" marR="7924" marT="7924" marB="0" anchor="ctr"/>
                </a:tc>
              </a:tr>
              <a:tr h="570317">
                <a:tc>
                  <a:txBody>
                    <a:bodyPr/>
                    <a:lstStyle/>
                    <a:p>
                      <a:pPr algn="ctr" fontAlgn="t"/>
                      <a:r>
                        <a:rPr lang="en-IN" sz="1600" u="none" strike="noStrike" dirty="0"/>
                        <a:t>12</a:t>
                      </a:r>
                      <a:endParaRPr lang="en-IN" sz="1600" b="1" i="0" u="none" strike="noStrike" dirty="0">
                        <a:solidFill>
                          <a:schemeClr val="bg1"/>
                        </a:solidFill>
                        <a:latin typeface="Times New Roman"/>
                      </a:endParaRPr>
                    </a:p>
                  </a:txBody>
                  <a:tcPr marL="7924" marR="7924" marT="7924" marB="0"/>
                </a:tc>
                <a:tc>
                  <a:txBody>
                    <a:bodyPr/>
                    <a:lstStyle/>
                    <a:p>
                      <a:pPr algn="l" fontAlgn="t"/>
                      <a:r>
                        <a:rPr lang="en-IN" sz="1600" u="none" strike="noStrike"/>
                        <a:t>Reversal of ITC availed during previous financial year</a:t>
                      </a:r>
                      <a:endParaRPr lang="en-IN" sz="1600" b="0" i="0" u="none" strike="noStrike">
                        <a:solidFill>
                          <a:schemeClr val="bg1"/>
                        </a:solidFill>
                        <a:latin typeface="Times New Roman"/>
                      </a:endParaRPr>
                    </a:p>
                  </a:txBody>
                  <a:tcPr marL="7924" marR="7924" marT="7924" marB="0"/>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dirty="0"/>
                        <a:t> </a:t>
                      </a:r>
                      <a:endParaRPr lang="en-IN" sz="1800" b="0" i="0" u="none" strike="noStrike" dirty="0">
                        <a:solidFill>
                          <a:schemeClr val="bg1"/>
                        </a:solidFill>
                        <a:latin typeface="Times New Roman"/>
                      </a:endParaRPr>
                    </a:p>
                  </a:txBody>
                  <a:tcPr marL="7924" marR="7924" marT="7924" marB="0" anchor="ctr"/>
                </a:tc>
              </a:tr>
              <a:tr h="324793">
                <a:tc>
                  <a:txBody>
                    <a:bodyPr/>
                    <a:lstStyle/>
                    <a:p>
                      <a:pPr algn="ctr" fontAlgn="t"/>
                      <a:r>
                        <a:rPr lang="en-IN" sz="1600" u="none" strike="noStrike" dirty="0"/>
                        <a:t>13</a:t>
                      </a:r>
                      <a:endParaRPr lang="en-IN" sz="1600" b="1" i="0" u="none" strike="noStrike" dirty="0">
                        <a:solidFill>
                          <a:schemeClr val="bg1"/>
                        </a:solidFill>
                        <a:latin typeface="Times New Roman"/>
                      </a:endParaRPr>
                    </a:p>
                  </a:txBody>
                  <a:tcPr marL="7924" marR="7924" marT="7924" marB="0"/>
                </a:tc>
                <a:tc>
                  <a:txBody>
                    <a:bodyPr/>
                    <a:lstStyle/>
                    <a:p>
                      <a:pPr algn="l" fontAlgn="t"/>
                      <a:r>
                        <a:rPr lang="en-IN" sz="1600" u="none" strike="noStrike"/>
                        <a:t>ITC availed for the previous financial year</a:t>
                      </a:r>
                      <a:endParaRPr lang="en-IN" sz="1600" b="0" i="0" u="none" strike="noStrike">
                        <a:solidFill>
                          <a:schemeClr val="bg1"/>
                        </a:solidFill>
                        <a:latin typeface="Times New Roman"/>
                      </a:endParaRPr>
                    </a:p>
                  </a:txBody>
                  <a:tcPr marL="7924" marR="7924" marT="7924" marB="0"/>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a:t> </a:t>
                      </a:r>
                      <a:endParaRPr lang="en-IN" sz="1800" b="0" i="0" u="none" strike="noStrike">
                        <a:solidFill>
                          <a:schemeClr val="bg1"/>
                        </a:solidFill>
                        <a:latin typeface="Times New Roman"/>
                      </a:endParaRPr>
                    </a:p>
                  </a:txBody>
                  <a:tcPr marL="7924" marR="7924" marT="7924" marB="0" anchor="ctr"/>
                </a:tc>
                <a:tc>
                  <a:txBody>
                    <a:bodyPr/>
                    <a:lstStyle/>
                    <a:p>
                      <a:pPr algn="l" fontAlgn="ctr"/>
                      <a:r>
                        <a:rPr lang="en-IN" sz="1800" u="none" strike="noStrike" dirty="0"/>
                        <a:t> </a:t>
                      </a:r>
                      <a:endParaRPr lang="en-IN" sz="1800" b="0" i="0" u="none" strike="noStrike" dirty="0">
                        <a:solidFill>
                          <a:schemeClr val="bg1"/>
                        </a:solidFill>
                        <a:latin typeface="Times New Roman"/>
                      </a:endParaRPr>
                    </a:p>
                  </a:txBody>
                  <a:tcPr marL="7924" marR="7924" marT="7924" marB="0" anchor="ctr"/>
                </a:tc>
              </a:tr>
              <a:tr h="319660">
                <a:tc>
                  <a:txBody>
                    <a:bodyPr/>
                    <a:lstStyle/>
                    <a:p>
                      <a:pPr algn="ctr" fontAlgn="t"/>
                      <a:r>
                        <a:rPr lang="en-IN" sz="1600" u="none" strike="noStrike" dirty="0"/>
                        <a:t>14</a:t>
                      </a:r>
                      <a:endParaRPr lang="en-IN" sz="1600" b="0" i="0" u="none" strike="noStrike" dirty="0">
                        <a:solidFill>
                          <a:schemeClr val="bg1"/>
                        </a:solidFill>
                        <a:latin typeface="Times New Roman"/>
                      </a:endParaRPr>
                    </a:p>
                  </a:txBody>
                  <a:tcPr marL="7924" marR="7924" marT="7924" marB="0"/>
                </a:tc>
                <a:tc gridSpan="6">
                  <a:txBody>
                    <a:bodyPr/>
                    <a:lstStyle/>
                    <a:p>
                      <a:pPr algn="l" fontAlgn="t"/>
                      <a:r>
                        <a:rPr lang="en-IN" sz="1600" u="none" strike="noStrike" dirty="0"/>
                        <a:t>Differential tax paid on account of declaration in 10 &amp; 11 </a:t>
                      </a:r>
                      <a:r>
                        <a:rPr lang="en-IN" sz="1600" u="none" strike="noStrike" dirty="0" smtClean="0"/>
                        <a:t>above</a:t>
                      </a:r>
                      <a:endParaRPr lang="en-IN" sz="1600" b="0" i="0" u="none" strike="noStrike" dirty="0">
                        <a:solidFill>
                          <a:schemeClr val="bg1"/>
                        </a:solidFill>
                        <a:latin typeface="Times New Roman"/>
                      </a:endParaRPr>
                    </a:p>
                  </a:txBody>
                  <a:tcPr marL="7924" marR="7924" marT="7924" marB="0"/>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en-IN" sz="1400" b="0" i="0" u="none" strike="noStrike" dirty="0">
                        <a:solidFill>
                          <a:schemeClr val="bg1"/>
                        </a:solidFill>
                        <a:latin typeface="Times New Roman"/>
                      </a:endParaRPr>
                    </a:p>
                  </a:txBody>
                  <a:tcPr marL="7924" marR="7924" marT="7924"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9718">
                <a:tc>
                  <a:txBody>
                    <a:bodyPr/>
                    <a:lstStyle/>
                    <a:p>
                      <a:pPr algn="ctr" fontAlgn="t"/>
                      <a:r>
                        <a:rPr lang="en-IN" sz="1600" u="none" strike="noStrike" dirty="0"/>
                        <a:t> </a:t>
                      </a:r>
                      <a:endParaRPr lang="en-IN" sz="1600" b="1" i="0" u="none" strike="noStrike" dirty="0">
                        <a:solidFill>
                          <a:schemeClr val="bg1"/>
                        </a:solidFill>
                        <a:latin typeface="Times New Roman"/>
                      </a:endParaRPr>
                    </a:p>
                  </a:txBody>
                  <a:tcPr marL="7924" marR="7924" marT="7924" marB="0"/>
                </a:tc>
                <a:tc gridSpan="2">
                  <a:txBody>
                    <a:bodyPr/>
                    <a:lstStyle/>
                    <a:p>
                      <a:pPr algn="ctr" fontAlgn="t"/>
                      <a:r>
                        <a:rPr lang="en-IN" sz="1600" u="none" strike="noStrike" dirty="0"/>
                        <a:t>Description</a:t>
                      </a:r>
                      <a:endParaRPr lang="en-IN" sz="1600" b="0" i="0" u="none" strike="noStrike" dirty="0">
                        <a:solidFill>
                          <a:schemeClr val="bg1"/>
                        </a:solidFill>
                        <a:latin typeface="Times New Roman"/>
                      </a:endParaRPr>
                    </a:p>
                  </a:txBody>
                  <a:tcPr marL="7924" marR="7924" marT="7924" marB="0"/>
                </a:tc>
                <a:tc hMerge="1">
                  <a:txBody>
                    <a:bodyPr/>
                    <a:lstStyle/>
                    <a:p>
                      <a:endParaRPr lang="en-IN"/>
                    </a:p>
                  </a:txBody>
                  <a:tcPr/>
                </a:tc>
                <a:tc gridSpan="2">
                  <a:txBody>
                    <a:bodyPr/>
                    <a:lstStyle/>
                    <a:p>
                      <a:pPr algn="ctr" fontAlgn="t"/>
                      <a:r>
                        <a:rPr lang="en-IN" sz="1600" u="none" strike="noStrike"/>
                        <a:t>Payable</a:t>
                      </a:r>
                      <a:endParaRPr lang="en-IN" sz="1600" b="0" i="0" u="none" strike="noStrike">
                        <a:solidFill>
                          <a:schemeClr val="bg1"/>
                        </a:solidFill>
                        <a:latin typeface="Times New Roman"/>
                      </a:endParaRPr>
                    </a:p>
                  </a:txBody>
                  <a:tcPr marL="7924" marR="7924" marT="7924" marB="0"/>
                </a:tc>
                <a:tc hMerge="1">
                  <a:txBody>
                    <a:bodyPr/>
                    <a:lstStyle/>
                    <a:p>
                      <a:endParaRPr lang="en-IN"/>
                    </a:p>
                  </a:txBody>
                  <a:tcPr/>
                </a:tc>
                <a:tc gridSpan="2">
                  <a:txBody>
                    <a:bodyPr/>
                    <a:lstStyle/>
                    <a:p>
                      <a:pPr algn="ctr" fontAlgn="t"/>
                      <a:r>
                        <a:rPr lang="en-IN" sz="1600" u="none" strike="noStrike" dirty="0"/>
                        <a:t>Paid</a:t>
                      </a:r>
                      <a:endParaRPr lang="en-IN" sz="1600" b="0" i="0" u="none" strike="noStrike" dirty="0">
                        <a:solidFill>
                          <a:schemeClr val="bg1"/>
                        </a:solidFill>
                        <a:latin typeface="Times New Roman"/>
                      </a:endParaRPr>
                    </a:p>
                  </a:txBody>
                  <a:tcPr marL="7924" marR="7924" marT="7924" marB="0"/>
                </a:tc>
                <a:tc hMerge="1">
                  <a:txBody>
                    <a:bodyPr/>
                    <a:lstStyle/>
                    <a:p>
                      <a:endParaRPr lang="en-IN"/>
                    </a:p>
                  </a:txBody>
                  <a:tcPr/>
                </a:tc>
              </a:tr>
              <a:tr h="324793">
                <a:tc>
                  <a:txBody>
                    <a:bodyPr/>
                    <a:lstStyle/>
                    <a:p>
                      <a:pPr algn="l" fontAlgn="t"/>
                      <a:r>
                        <a:rPr lang="en-IN" sz="1800" u="none" strike="noStrike" dirty="0"/>
                        <a:t> </a:t>
                      </a:r>
                      <a:endParaRPr lang="en-IN" sz="1800" b="0" i="0" u="none" strike="noStrike" dirty="0">
                        <a:solidFill>
                          <a:schemeClr val="bg1"/>
                        </a:solidFill>
                        <a:latin typeface="Times New Roman"/>
                      </a:endParaRPr>
                    </a:p>
                  </a:txBody>
                  <a:tcPr marL="7924" marR="7924" marT="7924" marB="0"/>
                </a:tc>
                <a:tc gridSpan="2">
                  <a:txBody>
                    <a:bodyPr/>
                    <a:lstStyle/>
                    <a:p>
                      <a:pPr algn="l" fontAlgn="t"/>
                      <a:r>
                        <a:rPr lang="en-IN" sz="1600" u="none" strike="noStrike"/>
                        <a:t>Integrated Tax</a:t>
                      </a:r>
                      <a:endParaRPr lang="en-IN" sz="1600" b="0" i="0" u="none" strike="noStrike">
                        <a:solidFill>
                          <a:schemeClr val="bg1"/>
                        </a:solidFill>
                        <a:latin typeface="Times New Roman"/>
                      </a:endParaRPr>
                    </a:p>
                  </a:txBody>
                  <a:tcPr marL="7924" marR="7924" marT="7924" marB="0"/>
                </a:tc>
                <a:tc hMerge="1">
                  <a:txBody>
                    <a:bodyPr/>
                    <a:lstStyle/>
                    <a:p>
                      <a:endParaRPr lang="en-IN"/>
                    </a:p>
                  </a:txBody>
                  <a:tcPr/>
                </a:tc>
                <a:tc gridSpan="2">
                  <a:txBody>
                    <a:bodyPr/>
                    <a:lstStyle/>
                    <a:p>
                      <a:pPr algn="ctr" fontAlgn="b"/>
                      <a:r>
                        <a:rPr lang="en-IN" sz="1800" u="none" strike="noStrike"/>
                        <a:t> </a:t>
                      </a:r>
                      <a:endParaRPr lang="en-IN" sz="1800" b="0" i="0" u="none" strike="noStrike">
                        <a:solidFill>
                          <a:schemeClr val="bg1"/>
                        </a:solidFill>
                        <a:latin typeface="Times New Roman"/>
                      </a:endParaRPr>
                    </a:p>
                  </a:txBody>
                  <a:tcPr marL="7924" marR="7924" marT="7924" marB="0" anchor="b"/>
                </a:tc>
                <a:tc hMerge="1">
                  <a:txBody>
                    <a:bodyPr/>
                    <a:lstStyle/>
                    <a:p>
                      <a:endParaRPr lang="en-IN"/>
                    </a:p>
                  </a:txBody>
                  <a:tcPr/>
                </a:tc>
                <a:tc gridSpan="2">
                  <a:txBody>
                    <a:bodyPr/>
                    <a:lstStyle/>
                    <a:p>
                      <a:pPr algn="ctr" fontAlgn="b"/>
                      <a:r>
                        <a:rPr lang="en-IN" sz="1800" u="none" strike="noStrike" dirty="0"/>
                        <a:t> </a:t>
                      </a:r>
                      <a:endParaRPr lang="en-IN" sz="1800" b="0" i="0" u="none" strike="noStrike" dirty="0">
                        <a:solidFill>
                          <a:schemeClr val="bg1"/>
                        </a:solidFill>
                        <a:latin typeface="Times New Roman"/>
                      </a:endParaRPr>
                    </a:p>
                  </a:txBody>
                  <a:tcPr marL="7924" marR="7924" marT="7924" marB="0" anchor="b"/>
                </a:tc>
                <a:tc hMerge="1">
                  <a:txBody>
                    <a:bodyPr/>
                    <a:lstStyle/>
                    <a:p>
                      <a:endParaRPr lang="en-IN"/>
                    </a:p>
                  </a:txBody>
                  <a:tcPr/>
                </a:tc>
              </a:tr>
              <a:tr h="324793">
                <a:tc>
                  <a:txBody>
                    <a:bodyPr/>
                    <a:lstStyle/>
                    <a:p>
                      <a:pPr algn="l" fontAlgn="t"/>
                      <a:r>
                        <a:rPr lang="en-IN" sz="1800" u="none" strike="noStrike" dirty="0"/>
                        <a:t> </a:t>
                      </a:r>
                      <a:endParaRPr lang="en-IN" sz="1800" b="0" i="0" u="none" strike="noStrike" dirty="0">
                        <a:solidFill>
                          <a:schemeClr val="bg1"/>
                        </a:solidFill>
                        <a:latin typeface="Times New Roman"/>
                      </a:endParaRPr>
                    </a:p>
                  </a:txBody>
                  <a:tcPr marL="7924" marR="7924" marT="7924" marB="0"/>
                </a:tc>
                <a:tc gridSpan="2">
                  <a:txBody>
                    <a:bodyPr/>
                    <a:lstStyle/>
                    <a:p>
                      <a:pPr algn="l" fontAlgn="t"/>
                      <a:r>
                        <a:rPr lang="en-IN" sz="1600" u="none" strike="noStrike"/>
                        <a:t>Central Tax</a:t>
                      </a:r>
                      <a:endParaRPr lang="en-IN" sz="1600" b="0" i="0" u="none" strike="noStrike">
                        <a:solidFill>
                          <a:schemeClr val="bg1"/>
                        </a:solidFill>
                        <a:latin typeface="Times New Roman"/>
                      </a:endParaRPr>
                    </a:p>
                  </a:txBody>
                  <a:tcPr marL="7924" marR="7924" marT="7924" marB="0"/>
                </a:tc>
                <a:tc hMerge="1">
                  <a:txBody>
                    <a:bodyPr/>
                    <a:lstStyle/>
                    <a:p>
                      <a:endParaRPr lang="en-IN"/>
                    </a:p>
                  </a:txBody>
                  <a:tcPr/>
                </a:tc>
                <a:tc gridSpan="2">
                  <a:txBody>
                    <a:bodyPr/>
                    <a:lstStyle/>
                    <a:p>
                      <a:pPr algn="ctr" fontAlgn="b"/>
                      <a:r>
                        <a:rPr lang="en-IN" sz="1800" u="none" strike="noStrike"/>
                        <a:t> </a:t>
                      </a:r>
                      <a:endParaRPr lang="en-IN" sz="1800" b="0" i="0" u="none" strike="noStrike">
                        <a:solidFill>
                          <a:schemeClr val="bg1"/>
                        </a:solidFill>
                        <a:latin typeface="Times New Roman"/>
                      </a:endParaRPr>
                    </a:p>
                  </a:txBody>
                  <a:tcPr marL="7924" marR="7924" marT="7924" marB="0" anchor="b"/>
                </a:tc>
                <a:tc hMerge="1">
                  <a:txBody>
                    <a:bodyPr/>
                    <a:lstStyle/>
                    <a:p>
                      <a:endParaRPr lang="en-IN"/>
                    </a:p>
                  </a:txBody>
                  <a:tcPr/>
                </a:tc>
                <a:tc gridSpan="2">
                  <a:txBody>
                    <a:bodyPr/>
                    <a:lstStyle/>
                    <a:p>
                      <a:pPr algn="ctr" fontAlgn="b"/>
                      <a:r>
                        <a:rPr lang="en-IN" sz="1800" u="none" strike="noStrike" dirty="0"/>
                        <a:t> </a:t>
                      </a:r>
                      <a:endParaRPr lang="en-IN" sz="1800" b="0" i="0" u="none" strike="noStrike" dirty="0">
                        <a:solidFill>
                          <a:schemeClr val="bg1"/>
                        </a:solidFill>
                        <a:latin typeface="Times New Roman"/>
                      </a:endParaRPr>
                    </a:p>
                  </a:txBody>
                  <a:tcPr marL="7924" marR="7924" marT="7924" marB="0" anchor="b"/>
                </a:tc>
                <a:tc hMerge="1">
                  <a:txBody>
                    <a:bodyPr/>
                    <a:lstStyle/>
                    <a:p>
                      <a:endParaRPr lang="en-IN"/>
                    </a:p>
                  </a:txBody>
                  <a:tcPr/>
                </a:tc>
              </a:tr>
              <a:tr h="324793">
                <a:tc>
                  <a:txBody>
                    <a:bodyPr/>
                    <a:lstStyle/>
                    <a:p>
                      <a:pPr algn="l" fontAlgn="t"/>
                      <a:r>
                        <a:rPr lang="en-IN" sz="1800" u="none" strike="noStrike" dirty="0"/>
                        <a:t> </a:t>
                      </a:r>
                      <a:endParaRPr lang="en-IN" sz="1800" b="0" i="0" u="none" strike="noStrike" dirty="0">
                        <a:solidFill>
                          <a:schemeClr val="bg1"/>
                        </a:solidFill>
                        <a:latin typeface="Times New Roman"/>
                      </a:endParaRPr>
                    </a:p>
                  </a:txBody>
                  <a:tcPr marL="7924" marR="7924" marT="7924" marB="0"/>
                </a:tc>
                <a:tc gridSpan="2">
                  <a:txBody>
                    <a:bodyPr/>
                    <a:lstStyle/>
                    <a:p>
                      <a:pPr algn="l" fontAlgn="t"/>
                      <a:r>
                        <a:rPr lang="en-IN" sz="1600" u="none" strike="noStrike"/>
                        <a:t>State/UT Tax</a:t>
                      </a:r>
                      <a:endParaRPr lang="en-IN" sz="1600" b="0" i="0" u="none" strike="noStrike">
                        <a:solidFill>
                          <a:schemeClr val="bg1"/>
                        </a:solidFill>
                        <a:latin typeface="Times New Roman"/>
                      </a:endParaRPr>
                    </a:p>
                  </a:txBody>
                  <a:tcPr marL="7924" marR="7924" marT="7924" marB="0"/>
                </a:tc>
                <a:tc hMerge="1">
                  <a:txBody>
                    <a:bodyPr/>
                    <a:lstStyle/>
                    <a:p>
                      <a:endParaRPr lang="en-IN"/>
                    </a:p>
                  </a:txBody>
                  <a:tcPr/>
                </a:tc>
                <a:tc gridSpan="2">
                  <a:txBody>
                    <a:bodyPr/>
                    <a:lstStyle/>
                    <a:p>
                      <a:pPr algn="ctr" fontAlgn="b"/>
                      <a:r>
                        <a:rPr lang="en-IN" sz="1800" u="none" strike="noStrike"/>
                        <a:t> </a:t>
                      </a:r>
                      <a:endParaRPr lang="en-IN" sz="1800" b="0" i="0" u="none" strike="noStrike">
                        <a:solidFill>
                          <a:schemeClr val="bg1"/>
                        </a:solidFill>
                        <a:latin typeface="Times New Roman"/>
                      </a:endParaRPr>
                    </a:p>
                  </a:txBody>
                  <a:tcPr marL="7924" marR="7924" marT="7924" marB="0" anchor="b"/>
                </a:tc>
                <a:tc hMerge="1">
                  <a:txBody>
                    <a:bodyPr/>
                    <a:lstStyle/>
                    <a:p>
                      <a:endParaRPr lang="en-IN"/>
                    </a:p>
                  </a:txBody>
                  <a:tcPr/>
                </a:tc>
                <a:tc gridSpan="2">
                  <a:txBody>
                    <a:bodyPr/>
                    <a:lstStyle/>
                    <a:p>
                      <a:pPr algn="ctr" fontAlgn="b"/>
                      <a:r>
                        <a:rPr lang="en-IN" sz="1800" u="none" strike="noStrike" dirty="0"/>
                        <a:t> </a:t>
                      </a:r>
                      <a:endParaRPr lang="en-IN" sz="1800" b="0" i="0" u="none" strike="noStrike" dirty="0">
                        <a:solidFill>
                          <a:schemeClr val="bg1"/>
                        </a:solidFill>
                        <a:latin typeface="Times New Roman"/>
                      </a:endParaRPr>
                    </a:p>
                  </a:txBody>
                  <a:tcPr marL="7924" marR="7924" marT="7924" marB="0" anchor="b"/>
                </a:tc>
                <a:tc hMerge="1">
                  <a:txBody>
                    <a:bodyPr/>
                    <a:lstStyle/>
                    <a:p>
                      <a:endParaRPr lang="en-IN"/>
                    </a:p>
                  </a:txBody>
                  <a:tcPr/>
                </a:tc>
              </a:tr>
              <a:tr h="324793">
                <a:tc>
                  <a:txBody>
                    <a:bodyPr/>
                    <a:lstStyle/>
                    <a:p>
                      <a:pPr algn="l" fontAlgn="t"/>
                      <a:r>
                        <a:rPr lang="en-IN" sz="1800" u="none" strike="noStrike" dirty="0"/>
                        <a:t> </a:t>
                      </a:r>
                      <a:endParaRPr lang="en-IN" sz="1800" b="0" i="0" u="none" strike="noStrike" dirty="0">
                        <a:solidFill>
                          <a:schemeClr val="bg1"/>
                        </a:solidFill>
                        <a:latin typeface="Times New Roman"/>
                      </a:endParaRPr>
                    </a:p>
                  </a:txBody>
                  <a:tcPr marL="7924" marR="7924" marT="7924" marB="0"/>
                </a:tc>
                <a:tc gridSpan="2">
                  <a:txBody>
                    <a:bodyPr/>
                    <a:lstStyle/>
                    <a:p>
                      <a:pPr algn="l" fontAlgn="t"/>
                      <a:r>
                        <a:rPr lang="en-IN" sz="1600" u="none" strike="noStrike" dirty="0"/>
                        <a:t>Cess</a:t>
                      </a:r>
                      <a:endParaRPr lang="en-IN" sz="1600" b="0" i="0" u="none" strike="noStrike" dirty="0">
                        <a:solidFill>
                          <a:schemeClr val="bg1"/>
                        </a:solidFill>
                        <a:latin typeface="Times New Roman"/>
                      </a:endParaRPr>
                    </a:p>
                  </a:txBody>
                  <a:tcPr marL="7924" marR="7924" marT="7924" marB="0"/>
                </a:tc>
                <a:tc hMerge="1">
                  <a:txBody>
                    <a:bodyPr/>
                    <a:lstStyle/>
                    <a:p>
                      <a:endParaRPr lang="en-IN"/>
                    </a:p>
                  </a:txBody>
                  <a:tcPr/>
                </a:tc>
                <a:tc gridSpan="2">
                  <a:txBody>
                    <a:bodyPr/>
                    <a:lstStyle/>
                    <a:p>
                      <a:pPr algn="ctr" fontAlgn="b"/>
                      <a:r>
                        <a:rPr lang="en-IN" sz="1800" u="none" strike="noStrike" dirty="0"/>
                        <a:t> </a:t>
                      </a:r>
                      <a:endParaRPr lang="en-IN" sz="1800" b="0" i="0" u="none" strike="noStrike" dirty="0">
                        <a:solidFill>
                          <a:schemeClr val="bg1"/>
                        </a:solidFill>
                        <a:latin typeface="Times New Roman"/>
                      </a:endParaRPr>
                    </a:p>
                  </a:txBody>
                  <a:tcPr marL="7924" marR="7924" marT="7924" marB="0" anchor="b"/>
                </a:tc>
                <a:tc hMerge="1">
                  <a:txBody>
                    <a:bodyPr/>
                    <a:lstStyle/>
                    <a:p>
                      <a:endParaRPr lang="en-IN"/>
                    </a:p>
                  </a:txBody>
                  <a:tcPr/>
                </a:tc>
                <a:tc gridSpan="2">
                  <a:txBody>
                    <a:bodyPr/>
                    <a:lstStyle/>
                    <a:p>
                      <a:pPr algn="ctr" fontAlgn="b"/>
                      <a:r>
                        <a:rPr lang="en-IN" sz="1800" u="none" strike="noStrike" dirty="0"/>
                        <a:t> </a:t>
                      </a:r>
                      <a:endParaRPr lang="en-IN" sz="1800" b="0" i="0" u="none" strike="noStrike" dirty="0">
                        <a:solidFill>
                          <a:schemeClr val="bg1"/>
                        </a:solidFill>
                        <a:latin typeface="Times New Roman"/>
                      </a:endParaRPr>
                    </a:p>
                  </a:txBody>
                  <a:tcPr marL="7924" marR="7924" marT="7924" marB="0" anchor="b"/>
                </a:tc>
                <a:tc hMerge="1">
                  <a:txBody>
                    <a:bodyPr/>
                    <a:lstStyle/>
                    <a:p>
                      <a:endParaRPr lang="en-IN"/>
                    </a:p>
                  </a:txBody>
                  <a:tcPr/>
                </a:tc>
              </a:tr>
              <a:tr h="324793">
                <a:tc>
                  <a:txBody>
                    <a:bodyPr/>
                    <a:lstStyle/>
                    <a:p>
                      <a:pPr algn="l" fontAlgn="t"/>
                      <a:r>
                        <a:rPr lang="en-IN" sz="1800" u="none" strike="noStrike" dirty="0"/>
                        <a:t> </a:t>
                      </a:r>
                      <a:endParaRPr lang="en-IN" sz="1800" b="0" i="0" u="none" strike="noStrike" dirty="0">
                        <a:solidFill>
                          <a:schemeClr val="bg1"/>
                        </a:solidFill>
                        <a:latin typeface="Times New Roman"/>
                      </a:endParaRPr>
                    </a:p>
                  </a:txBody>
                  <a:tcPr marL="7924" marR="7924" marT="7924" marB="0"/>
                </a:tc>
                <a:tc gridSpan="2">
                  <a:txBody>
                    <a:bodyPr/>
                    <a:lstStyle/>
                    <a:p>
                      <a:pPr algn="l" fontAlgn="t"/>
                      <a:r>
                        <a:rPr lang="en-IN" sz="1600" u="none" strike="noStrike" dirty="0"/>
                        <a:t>Interest</a:t>
                      </a:r>
                      <a:endParaRPr lang="en-IN" sz="1600" b="0" i="0" u="none" strike="noStrike" dirty="0">
                        <a:solidFill>
                          <a:schemeClr val="bg1"/>
                        </a:solidFill>
                        <a:latin typeface="Times New Roman"/>
                      </a:endParaRPr>
                    </a:p>
                  </a:txBody>
                  <a:tcPr marL="7924" marR="7924" marT="7924" marB="0"/>
                </a:tc>
                <a:tc hMerge="1">
                  <a:txBody>
                    <a:bodyPr/>
                    <a:lstStyle/>
                    <a:p>
                      <a:endParaRPr lang="en-IN"/>
                    </a:p>
                  </a:txBody>
                  <a:tcPr/>
                </a:tc>
                <a:tc gridSpan="2">
                  <a:txBody>
                    <a:bodyPr/>
                    <a:lstStyle/>
                    <a:p>
                      <a:pPr algn="ctr" fontAlgn="b"/>
                      <a:r>
                        <a:rPr lang="en-IN" sz="1800" u="none" strike="noStrike" dirty="0"/>
                        <a:t> </a:t>
                      </a:r>
                      <a:endParaRPr lang="en-IN" sz="1800" b="0" i="0" u="none" strike="noStrike" dirty="0">
                        <a:solidFill>
                          <a:schemeClr val="bg1"/>
                        </a:solidFill>
                        <a:latin typeface="Times New Roman"/>
                      </a:endParaRPr>
                    </a:p>
                  </a:txBody>
                  <a:tcPr marL="7924" marR="7924" marT="7924" marB="0" anchor="b"/>
                </a:tc>
                <a:tc hMerge="1">
                  <a:txBody>
                    <a:bodyPr/>
                    <a:lstStyle/>
                    <a:p>
                      <a:endParaRPr lang="en-IN"/>
                    </a:p>
                  </a:txBody>
                  <a:tcPr/>
                </a:tc>
                <a:tc gridSpan="2">
                  <a:txBody>
                    <a:bodyPr/>
                    <a:lstStyle/>
                    <a:p>
                      <a:pPr algn="ctr" fontAlgn="b"/>
                      <a:r>
                        <a:rPr lang="en-IN" sz="1800" u="none" strike="noStrike" dirty="0"/>
                        <a:t> </a:t>
                      </a:r>
                      <a:endParaRPr lang="en-IN" sz="1800" b="0" i="0" u="none" strike="noStrike" dirty="0">
                        <a:solidFill>
                          <a:schemeClr val="bg1"/>
                        </a:solidFill>
                        <a:latin typeface="Times New Roman"/>
                      </a:endParaRPr>
                    </a:p>
                  </a:txBody>
                  <a:tcPr marL="7924" marR="7924" marT="7924" marB="0" anchor="b"/>
                </a:tc>
                <a:tc hMerge="1">
                  <a:txBody>
                    <a:bodyPr/>
                    <a:lstStyle/>
                    <a:p>
                      <a:endParaRPr lang="en-IN"/>
                    </a:p>
                  </a:txBody>
                  <a:tcPr/>
                </a:tc>
              </a:tr>
            </a:tbl>
          </a:graphicData>
        </a:graphic>
      </p:graphicFrame>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IV  Details of taxes paid Notes  </a:t>
            </a:r>
            <a:endParaRPr lang="en-IN" sz="2800" dirty="0">
              <a:solidFill>
                <a:srgbClr val="FFFFFF"/>
              </a:solidFill>
            </a:endParaRPr>
          </a:p>
        </p:txBody>
      </p:sp>
      <p:sp>
        <p:nvSpPr>
          <p:cNvPr id="13313" name="Rectangle 1"/>
          <p:cNvSpPr>
            <a:spLocks noChangeArrowheads="1"/>
          </p:cNvSpPr>
          <p:nvPr/>
        </p:nvSpPr>
        <p:spPr bwMode="auto">
          <a:xfrm>
            <a:off x="0" y="729272"/>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365125" lvl="0" indent="-182563" algn="just">
              <a:buFont typeface="Arial" pitchFamily="34" charset="0"/>
              <a:buChar char="•"/>
            </a:pPr>
            <a:r>
              <a:rPr lang="en-IN" sz="2400" dirty="0" smtClean="0"/>
              <a:t>10 Supplies/tax (outward) declared through Amendments (+) (net of debit notes)</a:t>
            </a:r>
          </a:p>
          <a:p>
            <a:pPr marL="365125" lvl="0" indent="-182563" algn="just"/>
            <a:endParaRPr lang="en-IN" sz="2400" dirty="0" smtClean="0"/>
          </a:p>
          <a:p>
            <a:pPr marL="365125" lvl="0" indent="-182563" algn="just">
              <a:buFont typeface="Arial" pitchFamily="34" charset="0"/>
              <a:buChar char="•"/>
            </a:pPr>
            <a:r>
              <a:rPr lang="en-IN" sz="2400" dirty="0" smtClean="0"/>
              <a:t>11Inward supplies liable to reverse charge declared through Amendments (+) (net of debit notes)</a:t>
            </a:r>
          </a:p>
          <a:p>
            <a:pPr marL="365125" lvl="0" indent="-182563" algn="just"/>
            <a:endParaRPr lang="en-IN" sz="2400" dirty="0" smtClean="0"/>
          </a:p>
          <a:p>
            <a:pPr marL="365125" lvl="0" indent="-182563" algn="just">
              <a:buFont typeface="Arial" pitchFamily="34" charset="0"/>
              <a:buChar char="•"/>
            </a:pPr>
            <a:r>
              <a:rPr lang="en-IN" sz="2400" dirty="0" smtClean="0"/>
              <a:t>12 Supplies/tax (outward) reduced through Amendments (-) (net of credit notes)</a:t>
            </a:r>
          </a:p>
          <a:p>
            <a:pPr marL="365125" lvl="0" indent="-182563" algn="just"/>
            <a:endParaRPr lang="en-IN" sz="2400" dirty="0" smtClean="0"/>
          </a:p>
          <a:p>
            <a:pPr marL="365125" lvl="0" indent="-182563" algn="just">
              <a:buFont typeface="Arial" pitchFamily="34" charset="0"/>
              <a:buChar char="•"/>
            </a:pPr>
            <a:r>
              <a:rPr lang="en-IN" sz="2400" dirty="0" smtClean="0"/>
              <a:t>13 Inward supplies liable to reverse charge reduced through Amendments (-) (net of credit notes)</a:t>
            </a:r>
          </a:p>
          <a:p>
            <a:pPr marL="365125" lvl="0" indent="-182563" algn="just"/>
            <a:endParaRPr lang="en-IN" sz="2400" dirty="0" smtClean="0"/>
          </a:p>
          <a:p>
            <a:pPr marL="365125" lvl="0" indent="-182563" algn="just">
              <a:buFont typeface="Arial" pitchFamily="34" charset="0"/>
              <a:buChar char="•"/>
            </a:pPr>
            <a:r>
              <a:rPr lang="en-IN" sz="2400" dirty="0" smtClean="0"/>
              <a:t>14 Differential tax paid on account of declaration made in 10, 11, 12 &amp; 13 above:</a:t>
            </a:r>
          </a:p>
          <a:p>
            <a:pPr marL="0" marR="0" lvl="0" indent="0" algn="just" defTabSz="914400" rtl="0" eaLnBrk="0" fontAlgn="base" latinLnBrk="0" hangingPunct="0">
              <a:lnSpc>
                <a:spcPct val="100000"/>
              </a:lnSpc>
              <a:spcBef>
                <a:spcPct val="0"/>
              </a:spcBef>
              <a:spcAft>
                <a:spcPct val="0"/>
              </a:spcAft>
              <a:buClrTx/>
              <a:buSzTx/>
              <a:tabLst/>
            </a:pPr>
            <a:endParaRPr kumimoji="0" 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25921699"/>
              </p:ext>
            </p:extLst>
          </p:nvPr>
        </p:nvGraphicFramePr>
        <p:xfrm>
          <a:off x="285720" y="785794"/>
          <a:ext cx="8440366" cy="5790876"/>
        </p:xfrm>
        <a:graphic>
          <a:graphicData uri="http://schemas.openxmlformats.org/drawingml/2006/table">
            <a:tbl>
              <a:tblPr firstRow="1" bandRow="1">
                <a:tableStyleId>{74C1A8A3-306A-4EB7-A6B1-4F7E0EB9C5D6}</a:tableStyleId>
              </a:tblPr>
              <a:tblGrid>
                <a:gridCol w="548329">
                  <a:extLst>
                    <a:ext uri="{9D8B030D-6E8A-4147-A177-3AD203B41FA5}">
                      <a16:colId xmlns="" xmlns:a16="http://schemas.microsoft.com/office/drawing/2014/main" val="20000"/>
                    </a:ext>
                  </a:extLst>
                </a:gridCol>
                <a:gridCol w="890569">
                  <a:extLst>
                    <a:ext uri="{9D8B030D-6E8A-4147-A177-3AD203B41FA5}">
                      <a16:colId xmlns="" xmlns:a16="http://schemas.microsoft.com/office/drawing/2014/main" val="20001"/>
                    </a:ext>
                  </a:extLst>
                </a:gridCol>
                <a:gridCol w="5262051">
                  <a:extLst>
                    <a:ext uri="{9D8B030D-6E8A-4147-A177-3AD203B41FA5}">
                      <a16:colId xmlns="" xmlns:a16="http://schemas.microsoft.com/office/drawing/2014/main" val="20002"/>
                    </a:ext>
                  </a:extLst>
                </a:gridCol>
                <a:gridCol w="1739417">
                  <a:extLst>
                    <a:ext uri="{9D8B030D-6E8A-4147-A177-3AD203B41FA5}">
                      <a16:colId xmlns="" xmlns:a16="http://schemas.microsoft.com/office/drawing/2014/main" val="20003"/>
                    </a:ext>
                  </a:extLst>
                </a:gridCol>
              </a:tblGrid>
              <a:tr h="661416">
                <a:tc>
                  <a:txBody>
                    <a:bodyPr/>
                    <a:lstStyle/>
                    <a:p>
                      <a:pPr algn="ctr"/>
                      <a:r>
                        <a:rPr lang="en-GB" sz="1900" b="1" dirty="0">
                          <a:latin typeface="Cambria" panose="02040503050406030204" pitchFamily="18" charset="0"/>
                        </a:rPr>
                        <a:t>SN</a:t>
                      </a:r>
                      <a:endParaRPr lang="en-GB" sz="1900" b="1"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tc>
                  <a:txBody>
                    <a:bodyPr/>
                    <a:lstStyle/>
                    <a:p>
                      <a:pPr algn="ctr"/>
                      <a:r>
                        <a:rPr lang="en-GB" sz="1900" b="1" dirty="0">
                          <a:latin typeface="Cambria" panose="02040503050406030204" pitchFamily="18" charset="0"/>
                        </a:rPr>
                        <a:t>Return</a:t>
                      </a:r>
                      <a:endParaRPr lang="en-GB" sz="1900" b="1"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tc>
                  <a:txBody>
                    <a:bodyPr/>
                    <a:lstStyle/>
                    <a:p>
                      <a:pPr algn="ctr"/>
                      <a:r>
                        <a:rPr lang="en-GB" sz="1900" b="1" dirty="0">
                          <a:latin typeface="Cambria" panose="02040503050406030204" pitchFamily="18" charset="0"/>
                        </a:rPr>
                        <a:t>Purpose</a:t>
                      </a:r>
                      <a:endParaRPr lang="en-GB" sz="1900" b="1"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tc>
                  <a:txBody>
                    <a:bodyPr/>
                    <a:lstStyle/>
                    <a:p>
                      <a:pPr algn="ctr"/>
                      <a:r>
                        <a:rPr lang="en-GB" sz="1900" b="1" dirty="0">
                          <a:latin typeface="Cambria" panose="02040503050406030204" pitchFamily="18" charset="0"/>
                        </a:rPr>
                        <a:t>Due date</a:t>
                      </a:r>
                      <a:endParaRPr lang="en-GB" sz="1900" b="1"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extLst>
                  <a:ext uri="{0D108BD9-81ED-4DB2-BD59-A6C34878D82A}">
                    <a16:rowId xmlns="" xmlns:a16="http://schemas.microsoft.com/office/drawing/2014/main" val="10000"/>
                  </a:ext>
                </a:extLst>
              </a:tr>
              <a:tr h="843708">
                <a:tc>
                  <a:txBody>
                    <a:bodyPr/>
                    <a:lstStyle/>
                    <a:p>
                      <a:pPr algn="ctr"/>
                      <a:r>
                        <a:rPr lang="en-GB" sz="1700" dirty="0">
                          <a:latin typeface="Cambria" panose="02040503050406030204" pitchFamily="18" charset="0"/>
                        </a:rPr>
                        <a:t>1</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1</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Outward supplies made by taxpayer (other than composition taxpayer and ISD)</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10</a:t>
                      </a:r>
                      <a:r>
                        <a:rPr lang="en-GB" sz="1700" kern="1200" baseline="30000" dirty="0">
                          <a:latin typeface="Cambria" panose="02040503050406030204" pitchFamily="18" charset="0"/>
                        </a:rPr>
                        <a:t>th</a:t>
                      </a:r>
                      <a:r>
                        <a:rPr lang="en-GB" sz="1700" kern="1200" dirty="0">
                          <a:latin typeface="Cambria" panose="02040503050406030204" pitchFamily="18" charset="0"/>
                        </a:rPr>
                        <a:t> of next month</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1"/>
                  </a:ext>
                </a:extLst>
              </a:tr>
              <a:tr h="859536">
                <a:tc>
                  <a:txBody>
                    <a:bodyPr/>
                    <a:lstStyle/>
                    <a:p>
                      <a:pPr algn="ctr"/>
                      <a:r>
                        <a:rPr lang="en-GB" sz="1700" dirty="0">
                          <a:latin typeface="Cambria" panose="02040503050406030204" pitchFamily="18" charset="0"/>
                          <a:cs typeface="+mn-cs"/>
                        </a:rPr>
                        <a:t>2</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2</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Inward supplies received by a taxpayer (other than a composition taxpayer and ISD)</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700" kern="1200" dirty="0">
                          <a:latin typeface="Cambria" panose="02040503050406030204" pitchFamily="18" charset="0"/>
                        </a:rPr>
                        <a:t>After 10</a:t>
                      </a:r>
                      <a:r>
                        <a:rPr lang="en-GB" sz="1700" kern="1200" baseline="30000" dirty="0">
                          <a:latin typeface="Cambria" panose="02040503050406030204" pitchFamily="18" charset="0"/>
                        </a:rPr>
                        <a:t>th</a:t>
                      </a:r>
                      <a:r>
                        <a:rPr lang="en-GB" sz="1700" kern="1200" dirty="0">
                          <a:latin typeface="Cambria" panose="02040503050406030204" pitchFamily="18" charset="0"/>
                        </a:rPr>
                        <a:t> – before</a:t>
                      </a:r>
                      <a:r>
                        <a:rPr lang="en-GB" sz="1700" kern="1200" baseline="0" dirty="0">
                          <a:latin typeface="Cambria" panose="02040503050406030204" pitchFamily="18" charset="0"/>
                        </a:rPr>
                        <a:t> </a:t>
                      </a:r>
                      <a:r>
                        <a:rPr lang="en-GB" sz="1700" kern="1200" dirty="0">
                          <a:latin typeface="Cambria" panose="02040503050406030204" pitchFamily="18" charset="0"/>
                        </a:rPr>
                        <a:t>15th of next month</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3"/>
                  </a:ext>
                </a:extLst>
              </a:tr>
              <a:tr h="600456">
                <a:tc>
                  <a:txBody>
                    <a:bodyPr/>
                    <a:lstStyle/>
                    <a:p>
                      <a:pPr algn="ctr"/>
                      <a:r>
                        <a:rPr lang="en-GB" sz="1700" dirty="0">
                          <a:latin typeface="Cambria" panose="02040503050406030204" pitchFamily="18" charset="0"/>
                          <a:cs typeface="+mn-cs"/>
                        </a:rPr>
                        <a:t>3</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3</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Monthly return (other than composition taxpayer and ISD)</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700" kern="1200" dirty="0">
                          <a:latin typeface="Cambria" panose="02040503050406030204" pitchFamily="18" charset="0"/>
                        </a:rPr>
                        <a:t>20th  of next month</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5"/>
                  </a:ext>
                </a:extLst>
              </a:tr>
              <a:tr h="655408">
                <a:tc>
                  <a:txBody>
                    <a:bodyPr/>
                    <a:lstStyle/>
                    <a:p>
                      <a:pPr algn="ctr"/>
                      <a:r>
                        <a:rPr lang="en-GB" sz="1700" b="0" dirty="0">
                          <a:latin typeface="Cambria" panose="02040503050406030204" pitchFamily="18" charset="0"/>
                          <a:cs typeface="+mn-cs"/>
                        </a:rPr>
                        <a:t>4</a:t>
                      </a:r>
                      <a:endParaRPr lang="en-GB" sz="1700" b="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4</a:t>
                      </a:r>
                      <a:endParaRPr lang="en-GB" sz="1700" b="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Quarterly return for Composition Taxpayer</a:t>
                      </a:r>
                      <a:endParaRPr lang="en-GB" sz="1700" b="1"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18th of next quarter</a:t>
                      </a:r>
                      <a:endParaRPr lang="en-GB" sz="1700" b="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7"/>
                  </a:ext>
                </a:extLst>
              </a:tr>
              <a:tr h="859536">
                <a:tc>
                  <a:txBody>
                    <a:bodyPr/>
                    <a:lstStyle/>
                    <a:p>
                      <a:pPr algn="ctr"/>
                      <a:r>
                        <a:rPr lang="en-GB" sz="1700" dirty="0">
                          <a:latin typeface="Cambria" panose="02040503050406030204" pitchFamily="18" charset="0"/>
                          <a:cs typeface="+mn-cs"/>
                        </a:rPr>
                        <a:t>5</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5</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Periodic return by Non-Resident Foreign Taxpayer</a:t>
                      </a:r>
                      <a:endParaRPr lang="en-GB" sz="1700" b="1"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700" kern="1200" dirty="0">
                          <a:latin typeface="Cambria" panose="02040503050406030204" pitchFamily="18" charset="0"/>
                        </a:rPr>
                        <a:t>Last day of registration /Monthly</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6"/>
                  </a:ext>
                </a:extLst>
              </a:tr>
              <a:tr h="655408">
                <a:tc>
                  <a:txBody>
                    <a:bodyPr/>
                    <a:lstStyle/>
                    <a:p>
                      <a:pPr algn="ctr"/>
                      <a:r>
                        <a:rPr lang="en-GB" sz="1700" dirty="0">
                          <a:latin typeface="Cambria" panose="02040503050406030204" pitchFamily="18" charset="0"/>
                          <a:cs typeface="+mn-cs"/>
                        </a:rPr>
                        <a:t>6</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6</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Return for Input Service Distributor (ISD)</a:t>
                      </a:r>
                      <a:endParaRPr lang="en-GB" sz="1700" b="1"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13th of next month</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8"/>
                  </a:ext>
                </a:extLst>
              </a:tr>
              <a:tr h="655408">
                <a:tc>
                  <a:txBody>
                    <a:bodyPr/>
                    <a:lstStyle/>
                    <a:p>
                      <a:pPr algn="ctr"/>
                      <a:r>
                        <a:rPr lang="en-GB" sz="1700" dirty="0">
                          <a:latin typeface="Cambria" panose="02040503050406030204" pitchFamily="18" charset="0"/>
                          <a:cs typeface="+mn-cs"/>
                        </a:rPr>
                        <a:t>7</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7</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Return for Tax Deducted at Source</a:t>
                      </a:r>
                      <a:endParaRPr lang="en-GB" sz="1700" b="1"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10th of next month</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9"/>
                  </a:ext>
                </a:extLst>
              </a:tr>
            </a:tbl>
          </a:graphicData>
        </a:graphic>
      </p:graphicFrame>
      <p:sp>
        <p:nvSpPr>
          <p:cNvPr id="6" name="Title 1"/>
          <p:cNvSpPr txBox="1">
            <a:spLocks/>
          </p:cNvSpPr>
          <p:nvPr/>
        </p:nvSpPr>
        <p:spPr>
          <a:xfrm>
            <a:off x="428596" y="285728"/>
            <a:ext cx="8388000" cy="490111"/>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800" b="0" i="0" u="none" strike="noStrike" kern="1200" cap="none" spc="0" normalizeH="0" baseline="0" noProof="0" dirty="0" smtClean="0">
                <a:ln>
                  <a:noFill/>
                </a:ln>
                <a:solidFill>
                  <a:schemeClr val="bg1"/>
                </a:solidFill>
                <a:effectLst/>
                <a:uLnTx/>
                <a:uFillTx/>
                <a:latin typeface="+mj-lt"/>
                <a:ea typeface="+mj-ea"/>
                <a:cs typeface="+mj-cs"/>
              </a:rPr>
              <a:t>LIST OF  RETURNS TO BE FILED UNDER CHAPTER VIII RULE</a:t>
            </a:r>
            <a:r>
              <a:rPr kumimoji="0" lang="en-IN" sz="2800" b="0" i="0" u="none" strike="noStrike" kern="1200" cap="none" spc="0" normalizeH="0" noProof="0" dirty="0" smtClean="0">
                <a:ln>
                  <a:noFill/>
                </a:ln>
                <a:solidFill>
                  <a:schemeClr val="bg1"/>
                </a:solidFill>
                <a:effectLst/>
                <a:uLnTx/>
                <a:uFillTx/>
                <a:latin typeface="+mj-lt"/>
                <a:ea typeface="+mj-ea"/>
                <a:cs typeface="+mj-cs"/>
              </a:rPr>
              <a:t> 59 - 80</a:t>
            </a:r>
            <a:endParaRPr kumimoji="0" lang="en-IN"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Footer Placeholder 8"/>
          <p:cNvSpPr>
            <a:spLocks noGrp="1"/>
          </p:cNvSpPr>
          <p:nvPr>
            <p:ph type="ftr" sz="quarter" idx="11"/>
          </p:nvPr>
        </p:nvSpPr>
        <p:spPr/>
        <p:txBody>
          <a:bodyPr/>
          <a:lstStyle/>
          <a:p>
            <a:r>
              <a:rPr lang="en-IN" smtClean="0"/>
              <a:t>METIER ADVISORY SERVICES PRIVATE LIMITED</a:t>
            </a:r>
            <a:endParaRPr lang="en-IN"/>
          </a:p>
        </p:txBody>
      </p:sp>
    </p:spTree>
    <p:extLst>
      <p:ext uri="{BB962C8B-B14F-4D97-AF65-F5344CB8AC3E}">
        <p14:creationId xmlns="" xmlns:p14="http://schemas.microsoft.com/office/powerpoint/2010/main" val="15640783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707886"/>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V TABLE 15 OTHER INFORMATION PARTICULARS OF DEMANDS &amp; REFUNDS</a:t>
            </a:r>
            <a:endParaRPr lang="en-IN" sz="2000" dirty="0">
              <a:solidFill>
                <a:schemeClr val="bg1"/>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7504" y="836712"/>
          <a:ext cx="8964485" cy="5328595"/>
        </p:xfrm>
        <a:graphic>
          <a:graphicData uri="http://schemas.openxmlformats.org/drawingml/2006/table">
            <a:tbl>
              <a:tblPr/>
              <a:tblGrid>
                <a:gridCol w="512256"/>
                <a:gridCol w="2008022"/>
                <a:gridCol w="821030"/>
                <a:gridCol w="1226311"/>
                <a:gridCol w="1106008"/>
                <a:gridCol w="807192"/>
                <a:gridCol w="791669"/>
                <a:gridCol w="822715"/>
                <a:gridCol w="869282"/>
              </a:tblGrid>
              <a:tr h="627419">
                <a:tc>
                  <a:txBody>
                    <a:bodyPr/>
                    <a:lstStyle/>
                    <a:p>
                      <a:pPr algn="l" fontAlgn="ctr"/>
                      <a:r>
                        <a:rPr lang="en-IN" sz="2000" b="0" i="0" u="none" strike="noStrike" dirty="0">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Details</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Central Tax</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State Tax / UT Tax</a:t>
                      </a:r>
                    </a:p>
                  </a:txBody>
                  <a:tcPr marL="7131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Integrated Tax</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Cess</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dirty="0">
                          <a:solidFill>
                            <a:schemeClr val="tx1"/>
                          </a:solidFill>
                          <a:latin typeface="Times New Roman"/>
                        </a:rPr>
                        <a:t>Interest</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1800" b="0" i="0" u="none" strike="noStrike">
                          <a:solidFill>
                            <a:schemeClr val="tx1"/>
                          </a:solidFill>
                          <a:latin typeface="Times New Roman"/>
                        </a:rPr>
                        <a:t>Penalty</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Late Fee</a:t>
                      </a:r>
                      <a:br>
                        <a:rPr lang="en-IN" sz="1800" b="0" i="0" u="none" strike="noStrike">
                          <a:solidFill>
                            <a:schemeClr val="tx1"/>
                          </a:solidFill>
                          <a:latin typeface="Times New Roman"/>
                        </a:rPr>
                      </a:br>
                      <a:r>
                        <a:rPr lang="en-IN" sz="1800" b="0" i="0" u="none" strike="noStrike">
                          <a:solidFill>
                            <a:schemeClr val="tx1"/>
                          </a:solidFill>
                          <a:latin typeface="Times New Roman"/>
                        </a:rPr>
                        <a:t>/  Others</a:t>
                      </a:r>
                      <a:endParaRPr lang="en-IN" sz="2000" b="0" i="0" u="none" strike="noStrike">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A</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smtClean="0">
                          <a:solidFill>
                            <a:schemeClr val="tx1"/>
                          </a:solidFill>
                          <a:latin typeface="Times New Roman"/>
                        </a:rPr>
                        <a:t>Total Refund </a:t>
                      </a:r>
                    </a:p>
                    <a:p>
                      <a:pPr algn="l" fontAlgn="t"/>
                      <a:r>
                        <a:rPr lang="en-IN" sz="1800" b="0" i="0" u="none" strike="noStrike" dirty="0" smtClean="0">
                          <a:solidFill>
                            <a:schemeClr val="tx1"/>
                          </a:solidFill>
                          <a:latin typeface="Times New Roman"/>
                        </a:rPr>
                        <a:t> claimed</a:t>
                      </a:r>
                      <a:endParaRPr lang="en-IN" sz="2000" b="0" i="0" u="none" strike="noStrike" dirty="0">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B</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Refund</a:t>
                      </a:r>
                      <a:br>
                        <a:rPr lang="en-IN" sz="1800" b="0" i="0" u="none" strike="noStrike" dirty="0">
                          <a:solidFill>
                            <a:schemeClr val="tx1"/>
                          </a:solidFill>
                          <a:latin typeface="Times New Roman"/>
                        </a:rPr>
                      </a:br>
                      <a:r>
                        <a:rPr lang="en-IN" sz="1800" b="0" i="0" u="none" strike="noStrike" dirty="0">
                          <a:solidFill>
                            <a:schemeClr val="tx1"/>
                          </a:solidFill>
                          <a:latin typeface="Times New Roman"/>
                        </a:rPr>
                        <a:t>sanctioned</a:t>
                      </a:r>
                      <a:endParaRPr lang="en-IN" sz="2000" b="0" i="0" u="none" strike="noStrike" dirty="0">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C</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Refund Rejected</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D</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Refund Pending</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E</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demand of</a:t>
                      </a:r>
                      <a:br>
                        <a:rPr lang="en-IN" sz="1800" b="0" i="0" u="none" strike="noStrike" dirty="0">
                          <a:solidFill>
                            <a:schemeClr val="tx1"/>
                          </a:solidFill>
                          <a:latin typeface="Times New Roman"/>
                        </a:rPr>
                      </a:br>
                      <a:r>
                        <a:rPr lang="en-IN" sz="1800" b="0" i="0" u="none" strike="noStrike" dirty="0">
                          <a:solidFill>
                            <a:schemeClr val="tx1"/>
                          </a:solidFill>
                          <a:latin typeface="Times New Roman"/>
                        </a:rPr>
                        <a:t>taxes</a:t>
                      </a:r>
                      <a:endParaRPr lang="en-IN" sz="2000" b="0" i="0" u="none" strike="noStrike" dirty="0">
                        <a:solidFill>
                          <a:schemeClr val="tx1"/>
                        </a:solidFill>
                        <a:latin typeface="Times New Roman"/>
                      </a:endParaRP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27419">
                <a:tc>
                  <a:txBody>
                    <a:bodyPr/>
                    <a:lstStyle/>
                    <a:p>
                      <a:pPr algn="ctr" fontAlgn="ctr"/>
                      <a:r>
                        <a:rPr lang="en-IN" sz="1800" b="0" i="0" u="none" strike="noStrike" dirty="0">
                          <a:solidFill>
                            <a:schemeClr val="tx1"/>
                          </a:solidFill>
                          <a:latin typeface="Times New Roman"/>
                        </a:rPr>
                        <a:t>F</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taxes paid in respect of E above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6662">
                <a:tc>
                  <a:txBody>
                    <a:bodyPr/>
                    <a:lstStyle/>
                    <a:p>
                      <a:pPr algn="ctr" fontAlgn="ctr"/>
                      <a:r>
                        <a:rPr lang="en-IN" sz="1800" b="0" i="0" u="none" strike="noStrike" dirty="0">
                          <a:solidFill>
                            <a:schemeClr val="tx1"/>
                          </a:solidFill>
                          <a:latin typeface="Times New Roman"/>
                        </a:rPr>
                        <a:t>G</a:t>
                      </a:r>
                    </a:p>
                  </a:txBody>
                  <a:tcPr marL="7924" marR="7924" marT="7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Total demands pending out of E above</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7924" marR="7924" marT="79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70819"/>
            <a:ext cx="9144000" cy="954107"/>
          </a:xfrm>
          <a:prstGeom prst="rect">
            <a:avLst/>
          </a:prstGeom>
          <a:solidFill>
            <a:schemeClr val="accent1"/>
          </a:solidFill>
        </p:spPr>
        <p:txBody>
          <a:bodyPr wrap="square" rtlCol="0" anchor="ctr">
            <a:spAutoFit/>
          </a:bodyPr>
          <a:lstStyle/>
          <a:p>
            <a:pPr algn="just" fontAlgn="t"/>
            <a:r>
              <a:rPr lang="en-IN" sz="2800" dirty="0" smtClean="0">
                <a:solidFill>
                  <a:srgbClr val="FFFFFF"/>
                </a:solidFill>
                <a:latin typeface="Times New Roman" pitchFamily="18" charset="0"/>
                <a:cs typeface="Times New Roman" pitchFamily="18" charset="0"/>
              </a:rPr>
              <a:t>Part V TABLE 15 OTHER INFORMATION PARTICULARS OF DEMANDS &amp; REFUNDS NOTES</a:t>
            </a:r>
            <a:endParaRPr lang="en-IN" sz="2800" dirty="0">
              <a:solidFill>
                <a:schemeClr val="bg1"/>
              </a:solidFill>
              <a:latin typeface="Times New Roman" pitchFamily="18" charset="0"/>
              <a:cs typeface="Times New Roman" pitchFamily="18" charset="0"/>
            </a:endParaRPr>
          </a:p>
        </p:txBody>
      </p:sp>
      <p:sp>
        <p:nvSpPr>
          <p:cNvPr id="13313" name="Rectangle 1"/>
          <p:cNvSpPr>
            <a:spLocks noChangeArrowheads="1"/>
          </p:cNvSpPr>
          <p:nvPr/>
        </p:nvSpPr>
        <p:spPr bwMode="auto">
          <a:xfrm>
            <a:off x="0" y="988566"/>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n-IN" sz="2000" dirty="0" smtClean="0"/>
              <a:t>15 Particulars of Demands and Refunds: Furnish additional information related to Demands and Refunds in this section. Detail all claims made, refunds credited, refunds pending. This part includes the following tables:</a:t>
            </a:r>
          </a:p>
          <a:p>
            <a:pPr lvl="0" algn="just"/>
            <a:endParaRPr lang="en-IN" dirty="0" smtClean="0"/>
          </a:p>
          <a:p>
            <a:pPr lvl="1" algn="just"/>
            <a:r>
              <a:rPr lang="en-IN" sz="2000" dirty="0" smtClean="0"/>
              <a:t>15A Total Refund claimed: Furnish bifurcated details of claims refunded including all tax components </a:t>
            </a:r>
            <a:r>
              <a:rPr lang="en-IN" sz="2000" dirty="0" err="1" smtClean="0"/>
              <a:t>i.e</a:t>
            </a:r>
            <a:r>
              <a:rPr lang="en-IN" sz="2000" dirty="0" smtClean="0"/>
              <a:t> Central Tax, State Tax / UT Tax, Integrated Tax and Cess</a:t>
            </a:r>
            <a:endParaRPr lang="en-IN" dirty="0" smtClean="0"/>
          </a:p>
          <a:p>
            <a:pPr lvl="1" algn="just"/>
            <a:r>
              <a:rPr lang="en-IN" sz="2000" dirty="0" smtClean="0"/>
              <a:t>15B Total Refund sanctioned: Total tax components of refunds sanctioned </a:t>
            </a:r>
            <a:r>
              <a:rPr lang="en-IN" sz="2000" dirty="0" err="1" smtClean="0"/>
              <a:t>i.e</a:t>
            </a:r>
            <a:r>
              <a:rPr lang="en-IN" sz="2000" dirty="0" smtClean="0"/>
              <a:t> Central Tax, State Tax / UT Tax, Integrated Tax and Cess</a:t>
            </a:r>
            <a:endParaRPr lang="en-IN" dirty="0" smtClean="0"/>
          </a:p>
          <a:p>
            <a:pPr lvl="1" algn="just"/>
            <a:r>
              <a:rPr lang="en-IN" sz="2000" dirty="0" smtClean="0"/>
              <a:t>15C Total Refund Rejected: Total tax components (same as above) of refunds rejected</a:t>
            </a:r>
            <a:endParaRPr lang="en-IN" dirty="0" smtClean="0"/>
          </a:p>
          <a:p>
            <a:pPr lvl="1" algn="just"/>
            <a:r>
              <a:rPr lang="en-IN" sz="2000" dirty="0" smtClean="0"/>
              <a:t>15D Total Refund Pending: Total tax components (same as above) of refunds pending</a:t>
            </a:r>
            <a:endParaRPr lang="en-IN" dirty="0" smtClean="0"/>
          </a:p>
          <a:p>
            <a:pPr lvl="1" algn="just"/>
            <a:r>
              <a:rPr lang="en-IN" sz="2000" dirty="0" smtClean="0"/>
              <a:t>15E Total demand of taxes: Liable tax components (same as above) at first place</a:t>
            </a:r>
            <a:endParaRPr lang="en-IN" dirty="0" smtClean="0"/>
          </a:p>
          <a:p>
            <a:pPr lvl="1" algn="just"/>
            <a:r>
              <a:rPr lang="en-IN" sz="2000" dirty="0" smtClean="0"/>
              <a:t>15F Total taxes paid in respect of E above: Enter detail of total tax components paid with respect to point E above</a:t>
            </a:r>
            <a:endParaRPr lang="en-IN" dirty="0" smtClean="0"/>
          </a:p>
          <a:p>
            <a:pPr lvl="1" algn="just"/>
            <a:r>
              <a:rPr lang="en-IN" sz="2000" dirty="0" smtClean="0"/>
              <a:t>15G Total demands pending out of E above: Enter detail of total </a:t>
            </a:r>
            <a:r>
              <a:rPr lang="en-IN" sz="2000" dirty="0" err="1" smtClean="0"/>
              <a:t>uncleared</a:t>
            </a:r>
            <a:r>
              <a:rPr lang="en-IN" sz="2000" dirty="0" smtClean="0"/>
              <a:t> tax components with respect to point E above.</a:t>
            </a:r>
            <a:endParaRPr kumimoji="0" lang="en-US"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1"/>
            <a:ext cx="9144000" cy="461665"/>
          </a:xfrm>
          <a:prstGeom prst="rect">
            <a:avLst/>
          </a:prstGeom>
          <a:solidFill>
            <a:schemeClr val="accent1"/>
          </a:solidFill>
        </p:spPr>
        <p:txBody>
          <a:bodyPr wrap="square" rtlCol="0" anchor="ctr">
            <a:spAutoFit/>
          </a:bodyPr>
          <a:lstStyle/>
          <a:p>
            <a:pPr algn="just" fontAlgn="t"/>
            <a:r>
              <a:rPr lang="en-IN" sz="2400" dirty="0" smtClean="0">
                <a:solidFill>
                  <a:srgbClr val="FFFFFF"/>
                </a:solidFill>
                <a:latin typeface="Times New Roman" pitchFamily="18" charset="0"/>
                <a:cs typeface="Times New Roman" pitchFamily="18" charset="0"/>
              </a:rPr>
              <a:t>Part VI  TABLE 16 Details of Credits Reversed or Credit Availed</a:t>
            </a:r>
            <a:endParaRPr lang="en-IN" sz="2400" dirty="0">
              <a:solidFill>
                <a:schemeClr val="bg1"/>
              </a:solidFill>
              <a:latin typeface="Times New Roman" pitchFamily="18" charset="0"/>
              <a:cs typeface="Times New Roman" pitchFamily="18" charset="0"/>
            </a:endParaRPr>
          </a:p>
        </p:txBody>
      </p:sp>
      <p:graphicFrame>
        <p:nvGraphicFramePr>
          <p:cNvPr id="10" name="Table 9"/>
          <p:cNvGraphicFramePr>
            <a:graphicFrameLocks noGrp="1"/>
          </p:cNvGraphicFramePr>
          <p:nvPr/>
        </p:nvGraphicFramePr>
        <p:xfrm>
          <a:off x="179513" y="836712"/>
          <a:ext cx="8964486" cy="1997004"/>
        </p:xfrm>
        <a:graphic>
          <a:graphicData uri="http://schemas.openxmlformats.org/drawingml/2006/table">
            <a:tbl>
              <a:tblPr/>
              <a:tblGrid>
                <a:gridCol w="573218"/>
                <a:gridCol w="4315056"/>
                <a:gridCol w="1019053"/>
                <a:gridCol w="1019053"/>
                <a:gridCol w="1019053"/>
                <a:gridCol w="1019053"/>
              </a:tblGrid>
              <a:tr h="758066">
                <a:tc>
                  <a:txBody>
                    <a:bodyPr/>
                    <a:lstStyle/>
                    <a:p>
                      <a:pPr algn="l" fontAlgn="ctr"/>
                      <a:r>
                        <a:rPr lang="en-IN" sz="2400" b="0" i="0" u="none" strike="noStrike" dirty="0">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Description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Central Tax</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State Tax / UT Tax</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Integrated Tax</a:t>
                      </a:r>
                    </a:p>
                  </a:txBody>
                  <a:tcPr marL="857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Cess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5377">
                <a:tc>
                  <a:txBody>
                    <a:bodyPr/>
                    <a:lstStyle/>
                    <a:p>
                      <a:pPr algn="ctr" fontAlgn="ctr"/>
                      <a:r>
                        <a:rPr lang="en-IN" sz="1800" b="0" i="0" u="none" strike="noStrike" dirty="0">
                          <a:solidFill>
                            <a:schemeClr val="tx1"/>
                          </a:solidFill>
                          <a:latin typeface="Times New Roman"/>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a:solidFill>
                            <a:schemeClr val="tx1"/>
                          </a:solidFill>
                          <a:latin typeface="Times New Roman"/>
                        </a:rPr>
                        <a:t>Credit reversed on opting in the composition scheme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0773">
                <a:tc>
                  <a:txBody>
                    <a:bodyPr/>
                    <a:lstStyle/>
                    <a:p>
                      <a:pPr algn="ctr" fontAlgn="ctr"/>
                      <a:r>
                        <a:rPr lang="en-IN" sz="1800" b="0" i="0" u="none" strike="noStrike" dirty="0">
                          <a:solidFill>
                            <a:schemeClr val="tx1"/>
                          </a:solidFill>
                          <a:latin typeface="Times New Roman"/>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Credit availed on opting out of the composition scheme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dirty="0">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dirty="0">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dirty="0">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dirty="0">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121" name="Rectangle 1"/>
          <p:cNvSpPr>
            <a:spLocks noChangeArrowheads="1"/>
          </p:cNvSpPr>
          <p:nvPr/>
        </p:nvSpPr>
        <p:spPr bwMode="auto">
          <a:xfrm>
            <a:off x="0" y="3938860"/>
            <a:ext cx="9144000" cy="2154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effectLst/>
              <a:latin typeface="Arial" pitchFamily="34" charset="0"/>
              <a:cs typeface="Arial" pitchFamily="34" charset="0"/>
            </a:endParaRPr>
          </a:p>
          <a:p>
            <a:pPr marL="365125" marR="0" lvl="0" indent="-27305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16A Enter detail of Credit reversed when opting for composition scheme (-)</a:t>
            </a:r>
          </a:p>
          <a:p>
            <a:pPr marL="365125" marR="0" lvl="0" indent="-273050" algn="l"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effectLst/>
              <a:latin typeface="Calibri" pitchFamily="34" charset="0"/>
              <a:ea typeface="Calibri" pitchFamily="34" charset="0"/>
              <a:cs typeface="Arial" pitchFamily="34" charset="0"/>
            </a:endParaRPr>
          </a:p>
          <a:p>
            <a:pPr marL="365125" marR="0" lvl="0" indent="-27305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effectLst/>
                <a:latin typeface="Calibri" pitchFamily="34" charset="0"/>
                <a:ea typeface="Times New Roman" pitchFamily="18" charset="0"/>
                <a:cs typeface="Arial" pitchFamily="34" charset="0"/>
              </a:rPr>
              <a:t>16B Enter detail of Credit availed while opting out of the composition scheme (+)</a:t>
            </a:r>
            <a:endParaRPr kumimoji="0" lang="en-US" sz="1800" b="0" i="0" u="none" strike="noStrike" cap="none" normalizeH="0" baseline="0" dirty="0" smtClean="0">
              <a:ln>
                <a:noFill/>
              </a:ln>
              <a:effectLst/>
              <a:latin typeface="Arial" pitchFamily="34" charset="0"/>
              <a:cs typeface="Arial" pitchFamily="34" charset="0"/>
            </a:endParaRPr>
          </a:p>
        </p:txBody>
      </p:sp>
      <p:sp>
        <p:nvSpPr>
          <p:cNvPr id="11" name="TextBox 10"/>
          <p:cNvSpPr txBox="1"/>
          <p:nvPr/>
        </p:nvSpPr>
        <p:spPr>
          <a:xfrm>
            <a:off x="152400" y="3284984"/>
            <a:ext cx="9144000" cy="461665"/>
          </a:xfrm>
          <a:prstGeom prst="rect">
            <a:avLst/>
          </a:prstGeom>
          <a:solidFill>
            <a:schemeClr val="accent1"/>
          </a:solidFill>
        </p:spPr>
        <p:txBody>
          <a:bodyPr wrap="square" rtlCol="0" anchor="ctr">
            <a:spAutoFit/>
          </a:bodyPr>
          <a:lstStyle/>
          <a:p>
            <a:pPr algn="just" fontAlgn="t"/>
            <a:r>
              <a:rPr lang="en-IN" sz="2400" dirty="0" smtClean="0">
                <a:solidFill>
                  <a:srgbClr val="FFFFFF"/>
                </a:solidFill>
                <a:latin typeface="Times New Roman" pitchFamily="18" charset="0"/>
                <a:cs typeface="Times New Roman" pitchFamily="18" charset="0"/>
              </a:rPr>
              <a:t>Part VI  TABLE 16 Details of Credits Reversed or Credit Availed Notes</a:t>
            </a:r>
            <a:endParaRPr lang="en-IN" sz="2400" dirty="0">
              <a:solidFill>
                <a:schemeClr val="bg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6178"/>
            <a:ext cx="9144000" cy="400110"/>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V  TABLE 17  LATE FEE PAYABLE &amp; PAID</a:t>
            </a:r>
            <a:endParaRPr lang="en-IN" sz="2000" dirty="0">
              <a:solidFill>
                <a:schemeClr val="bg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251520" y="764704"/>
          <a:ext cx="8712972" cy="1491615"/>
        </p:xfrm>
        <a:graphic>
          <a:graphicData uri="http://schemas.openxmlformats.org/drawingml/2006/table">
            <a:tbl>
              <a:tblPr>
                <a:tableStyleId>{616DA210-FB5B-4158-B5E0-FEB733F419BA}</a:tableStyleId>
              </a:tblPr>
              <a:tblGrid>
                <a:gridCol w="968108"/>
                <a:gridCol w="3872432"/>
                <a:gridCol w="1936216"/>
                <a:gridCol w="1936216"/>
              </a:tblGrid>
              <a:tr h="190500">
                <a:tc>
                  <a:txBody>
                    <a:bodyPr/>
                    <a:lstStyle/>
                    <a:p>
                      <a:pPr algn="l" fontAlgn="ctr"/>
                      <a:r>
                        <a:rPr lang="en-IN" sz="3200" u="none" strike="noStrike" dirty="0"/>
                        <a:t> </a:t>
                      </a:r>
                      <a:endParaRPr lang="en-IN" sz="3200" b="0" i="0" u="none" strike="noStrike" dirty="0">
                        <a:solidFill>
                          <a:schemeClr val="bg1"/>
                        </a:solidFill>
                        <a:latin typeface="Times New Roman"/>
                      </a:endParaRPr>
                    </a:p>
                  </a:txBody>
                  <a:tcPr marL="9525" marR="9525" marT="9525" marB="0" anchor="ctr"/>
                </a:tc>
                <a:tc>
                  <a:txBody>
                    <a:bodyPr/>
                    <a:lstStyle/>
                    <a:p>
                      <a:pPr algn="l" fontAlgn="t"/>
                      <a:r>
                        <a:rPr lang="en-IN" sz="2400" u="none" strike="noStrike" dirty="0"/>
                        <a:t>Description</a:t>
                      </a:r>
                      <a:endParaRPr lang="en-IN" sz="2400" b="0" i="0" u="none" strike="noStrike" dirty="0">
                        <a:solidFill>
                          <a:schemeClr val="bg1"/>
                        </a:solidFill>
                        <a:latin typeface="Times New Roman"/>
                      </a:endParaRPr>
                    </a:p>
                  </a:txBody>
                  <a:tcPr marL="9525" marR="9525" marT="9525" marB="0"/>
                </a:tc>
                <a:tc>
                  <a:txBody>
                    <a:bodyPr/>
                    <a:lstStyle/>
                    <a:p>
                      <a:pPr algn="l" fontAlgn="ctr"/>
                      <a:r>
                        <a:rPr lang="en-IN" sz="2400" u="none" strike="noStrike"/>
                        <a:t>Payable</a:t>
                      </a:r>
                      <a:endParaRPr lang="en-IN" sz="2400" b="0" i="0" u="none" strike="noStrike">
                        <a:solidFill>
                          <a:schemeClr val="bg1"/>
                        </a:solidFill>
                        <a:latin typeface="Times New Roman"/>
                      </a:endParaRPr>
                    </a:p>
                  </a:txBody>
                  <a:tcPr marL="9525" marR="9525" marT="9525" marB="0" anchor="ctr"/>
                </a:tc>
                <a:tc>
                  <a:txBody>
                    <a:bodyPr/>
                    <a:lstStyle/>
                    <a:p>
                      <a:pPr algn="ctr" fontAlgn="t"/>
                      <a:r>
                        <a:rPr lang="en-IN" sz="2400" u="none" strike="noStrike"/>
                        <a:t>Paid</a:t>
                      </a:r>
                      <a:endParaRPr lang="en-IN" sz="2400" b="0" i="0" u="none" strike="noStrike">
                        <a:solidFill>
                          <a:schemeClr val="bg1"/>
                        </a:solidFill>
                        <a:latin typeface="Times New Roman"/>
                      </a:endParaRPr>
                    </a:p>
                  </a:txBody>
                  <a:tcPr marL="9525" marR="9525" marT="9525" marB="0"/>
                </a:tc>
              </a:tr>
              <a:tr h="190500">
                <a:tc>
                  <a:txBody>
                    <a:bodyPr/>
                    <a:lstStyle/>
                    <a:p>
                      <a:pPr algn="l" fontAlgn="t"/>
                      <a:r>
                        <a:rPr lang="en-IN" sz="2400" u="none" strike="noStrike" dirty="0"/>
                        <a:t>A</a:t>
                      </a:r>
                      <a:endParaRPr lang="en-IN" sz="2400" b="0" i="0" u="none" strike="noStrike" dirty="0">
                        <a:solidFill>
                          <a:schemeClr val="bg1"/>
                        </a:solidFill>
                        <a:latin typeface="Times New Roman"/>
                      </a:endParaRPr>
                    </a:p>
                  </a:txBody>
                  <a:tcPr marL="171450" marR="9525" marT="9525" marB="0"/>
                </a:tc>
                <a:tc>
                  <a:txBody>
                    <a:bodyPr/>
                    <a:lstStyle/>
                    <a:p>
                      <a:pPr algn="l" fontAlgn="t"/>
                      <a:r>
                        <a:rPr lang="en-IN" sz="2400" u="none" strike="noStrike"/>
                        <a:t>Central Tax</a:t>
                      </a:r>
                      <a:endParaRPr lang="en-IN" sz="2400" b="0" i="0" u="none" strike="noStrike">
                        <a:solidFill>
                          <a:schemeClr val="bg1"/>
                        </a:solidFill>
                        <a:latin typeface="Times New Roman"/>
                      </a:endParaRPr>
                    </a:p>
                  </a:txBody>
                  <a:tcPr marL="9525" marR="9525" marT="9525" marB="0"/>
                </a:tc>
                <a:tc>
                  <a:txBody>
                    <a:bodyPr/>
                    <a:lstStyle/>
                    <a:p>
                      <a:pPr algn="l" fontAlgn="b"/>
                      <a:r>
                        <a:rPr lang="en-IN" sz="3200" u="none" strike="noStrike"/>
                        <a:t> </a:t>
                      </a:r>
                      <a:endParaRPr lang="en-IN" sz="3200" b="0" i="0" u="none" strike="noStrike">
                        <a:solidFill>
                          <a:schemeClr val="bg1"/>
                        </a:solidFill>
                        <a:latin typeface="Times New Roman"/>
                      </a:endParaRPr>
                    </a:p>
                  </a:txBody>
                  <a:tcPr marL="9525" marR="9525" marT="9525" marB="0" anchor="b"/>
                </a:tc>
                <a:tc>
                  <a:txBody>
                    <a:bodyPr/>
                    <a:lstStyle/>
                    <a:p>
                      <a:pPr algn="ctr" fontAlgn="t"/>
                      <a:r>
                        <a:rPr lang="en-IN" sz="3200" u="none" strike="noStrike" dirty="0"/>
                        <a:t> </a:t>
                      </a:r>
                      <a:endParaRPr lang="en-IN" sz="3200" b="0" i="0" u="none" strike="noStrike" dirty="0">
                        <a:solidFill>
                          <a:schemeClr val="bg1"/>
                        </a:solidFill>
                        <a:latin typeface="Times New Roman"/>
                      </a:endParaRPr>
                    </a:p>
                  </a:txBody>
                  <a:tcPr marL="9525" marR="9525" marT="9525" marB="0"/>
                </a:tc>
              </a:tr>
              <a:tr h="190500">
                <a:tc>
                  <a:txBody>
                    <a:bodyPr/>
                    <a:lstStyle/>
                    <a:p>
                      <a:pPr algn="l" fontAlgn="t"/>
                      <a:r>
                        <a:rPr lang="en-IN" sz="2400" u="none" strike="noStrike" dirty="0"/>
                        <a:t>B</a:t>
                      </a:r>
                      <a:endParaRPr lang="en-IN" sz="2400" b="0" i="0" u="none" strike="noStrike" dirty="0">
                        <a:solidFill>
                          <a:schemeClr val="bg1"/>
                        </a:solidFill>
                        <a:latin typeface="Times New Roman"/>
                      </a:endParaRPr>
                    </a:p>
                  </a:txBody>
                  <a:tcPr marL="171450" marR="9525" marT="9525" marB="0"/>
                </a:tc>
                <a:tc>
                  <a:txBody>
                    <a:bodyPr/>
                    <a:lstStyle/>
                    <a:p>
                      <a:pPr algn="l" fontAlgn="t"/>
                      <a:r>
                        <a:rPr lang="en-IN" sz="2400" u="none" strike="noStrike" dirty="0"/>
                        <a:t>State Tax</a:t>
                      </a:r>
                      <a:endParaRPr lang="en-IN" sz="2400" b="0" i="0" u="none" strike="noStrike" dirty="0">
                        <a:solidFill>
                          <a:schemeClr val="bg1"/>
                        </a:solidFill>
                        <a:latin typeface="Times New Roman"/>
                      </a:endParaRPr>
                    </a:p>
                  </a:txBody>
                  <a:tcPr marL="9525" marR="9525" marT="9525" marB="0"/>
                </a:tc>
                <a:tc>
                  <a:txBody>
                    <a:bodyPr/>
                    <a:lstStyle/>
                    <a:p>
                      <a:pPr algn="l" fontAlgn="b"/>
                      <a:r>
                        <a:rPr lang="en-IN" sz="3200" u="none" strike="noStrike" dirty="0"/>
                        <a:t> </a:t>
                      </a:r>
                      <a:endParaRPr lang="en-IN" sz="3200" b="0" i="0" u="none" strike="noStrike" dirty="0">
                        <a:solidFill>
                          <a:schemeClr val="bg1"/>
                        </a:solidFill>
                        <a:latin typeface="Times New Roman"/>
                      </a:endParaRPr>
                    </a:p>
                  </a:txBody>
                  <a:tcPr marL="9525" marR="9525" marT="9525" marB="0" anchor="b"/>
                </a:tc>
                <a:tc>
                  <a:txBody>
                    <a:bodyPr/>
                    <a:lstStyle/>
                    <a:p>
                      <a:pPr algn="l" fontAlgn="b"/>
                      <a:r>
                        <a:rPr lang="en-IN" sz="3200" u="none" strike="noStrike" dirty="0"/>
                        <a:t> </a:t>
                      </a:r>
                      <a:endParaRPr lang="en-IN" sz="3200" b="0" i="0" u="none" strike="noStrike" dirty="0">
                        <a:solidFill>
                          <a:schemeClr val="bg1"/>
                        </a:solidFill>
                        <a:latin typeface="Times New Roman"/>
                      </a:endParaRPr>
                    </a:p>
                  </a:txBody>
                  <a:tcPr marL="9525" marR="9525" marT="9525" marB="0" anchor="b"/>
                </a:tc>
              </a:tr>
            </a:tbl>
          </a:graphicData>
        </a:graphic>
      </p:graphicFrame>
      <p:sp>
        <p:nvSpPr>
          <p:cNvPr id="3073" name="Rectangle 1"/>
          <p:cNvSpPr>
            <a:spLocks noChangeArrowheads="1"/>
          </p:cNvSpPr>
          <p:nvPr/>
        </p:nvSpPr>
        <p:spPr bwMode="auto">
          <a:xfrm>
            <a:off x="0" y="3669414"/>
            <a:ext cx="91440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effectLst/>
                <a:latin typeface="Calibri" pitchFamily="34" charset="0"/>
                <a:ea typeface="Times New Roman" pitchFamily="18" charset="0"/>
                <a:cs typeface="Arial" pitchFamily="34" charset="0"/>
              </a:rPr>
              <a:t>17A Central Tax: Enter the payable and paid CGST</a:t>
            </a:r>
            <a:endParaRPr kumimoji="0" lang="en-US" sz="2800" b="0" i="0" u="none" strike="noStrike" cap="none" normalizeH="0" baseline="0" dirty="0" smtClean="0">
              <a:ln>
                <a:noFill/>
              </a:ln>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effectLst/>
                <a:latin typeface="Calibri" pitchFamily="34" charset="0"/>
                <a:ea typeface="Times New Roman" pitchFamily="18" charset="0"/>
                <a:cs typeface="Arial" pitchFamily="34" charset="0"/>
              </a:rPr>
              <a:t>17B State Tax: Enter the payable and paid SGST</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36512" y="2740858"/>
            <a:ext cx="9144000" cy="400110"/>
          </a:xfrm>
          <a:prstGeom prst="rect">
            <a:avLst/>
          </a:prstGeom>
          <a:solidFill>
            <a:schemeClr val="accent1"/>
          </a:solidFill>
        </p:spPr>
        <p:txBody>
          <a:bodyPr wrap="square" rtlCol="0" anchor="ctr">
            <a:spAutoFit/>
          </a:bodyPr>
          <a:lstStyle/>
          <a:p>
            <a:pPr algn="just" fontAlgn="t"/>
            <a:r>
              <a:rPr lang="en-IN" sz="2000" dirty="0" smtClean="0">
                <a:solidFill>
                  <a:srgbClr val="FFFFFF"/>
                </a:solidFill>
                <a:latin typeface="Times New Roman" pitchFamily="18" charset="0"/>
                <a:cs typeface="Times New Roman" pitchFamily="18" charset="0"/>
              </a:rPr>
              <a:t>Part V  TABLE 17  LATE FEE PAYABLE &amp; PAID Notes</a:t>
            </a:r>
            <a:endParaRPr lang="en-IN" sz="2000" dirty="0">
              <a:solidFill>
                <a:schemeClr val="bg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102820"/>
            <a:ext cx="9144000" cy="4524315"/>
          </a:xfrm>
          <a:prstGeom prst="rect">
            <a:avLst/>
          </a:prstGeom>
          <a:solidFill>
            <a:schemeClr val="accent1"/>
          </a:solidFill>
        </p:spPr>
        <p:txBody>
          <a:bodyPr wrap="square" rtlCol="0" anchor="ctr">
            <a:spAutoFit/>
          </a:bodyPr>
          <a:lstStyle/>
          <a:p>
            <a:pPr algn="ctr" fontAlgn="t"/>
            <a:r>
              <a:rPr lang="en-IN" sz="4800" dirty="0" smtClean="0">
                <a:solidFill>
                  <a:srgbClr val="FFFFFF"/>
                </a:solidFill>
                <a:latin typeface="Times New Roman" pitchFamily="18" charset="0"/>
                <a:cs typeface="Times New Roman" pitchFamily="18" charset="0"/>
              </a:rPr>
              <a:t>GSTR FORM 9 C AUDIT REPORT UNDER SECTION 35(5) READ WITH SECTION 44(2) and  RULE 80(3)</a:t>
            </a:r>
          </a:p>
          <a:p>
            <a:pPr algn="ctr" fontAlgn="t"/>
            <a:r>
              <a:rPr lang="en-IN" sz="4800" dirty="0" smtClean="0">
                <a:solidFill>
                  <a:srgbClr val="FFFFFF"/>
                </a:solidFill>
                <a:latin typeface="Times New Roman" pitchFamily="18" charset="0"/>
                <a:cs typeface="Times New Roman" pitchFamily="18" charset="0"/>
              </a:rPr>
              <a:t> Notified vide 49/2018 Dt. 13</a:t>
            </a:r>
            <a:r>
              <a:rPr lang="en-IN" sz="4800" baseline="30000" dirty="0" smtClean="0">
                <a:solidFill>
                  <a:srgbClr val="FFFFFF"/>
                </a:solidFill>
                <a:latin typeface="Times New Roman" pitchFamily="18" charset="0"/>
                <a:cs typeface="Times New Roman" pitchFamily="18" charset="0"/>
              </a:rPr>
              <a:t>th</a:t>
            </a:r>
            <a:r>
              <a:rPr lang="en-IN" sz="4800" dirty="0" smtClean="0">
                <a:solidFill>
                  <a:srgbClr val="FFFFFF"/>
                </a:solidFill>
                <a:latin typeface="Times New Roman" pitchFamily="18" charset="0"/>
                <a:cs typeface="Times New Roman" pitchFamily="18" charset="0"/>
              </a:rPr>
              <a:t> September,2018</a:t>
            </a:r>
            <a:endParaRPr lang="en-IN" sz="4800" dirty="0">
              <a:solidFill>
                <a:schemeClr val="bg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745"/>
            <a:ext cx="9144000" cy="830997"/>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prstClr val="white"/>
                </a:solidFill>
                <a:effectLst/>
                <a:uLnTx/>
                <a:uFillTx/>
                <a:latin typeface="Calibri"/>
                <a:ea typeface="+mn-ea"/>
                <a:cs typeface="+mn-cs"/>
              </a:rPr>
              <a:t>AUDIT  REPORT IN</a:t>
            </a:r>
            <a:r>
              <a:rPr kumimoji="0" lang="en-US" sz="4800" b="1" i="0" u="none" strike="noStrike" kern="1200" cap="none" spc="0" normalizeH="0" noProof="0" dirty="0" smtClean="0">
                <a:ln>
                  <a:noFill/>
                </a:ln>
                <a:solidFill>
                  <a:prstClr val="white"/>
                </a:solidFill>
                <a:effectLst/>
                <a:uLnTx/>
                <a:uFillTx/>
                <a:latin typeface="Calibri"/>
                <a:ea typeface="+mn-ea"/>
                <a:cs typeface="+mn-cs"/>
              </a:rPr>
              <a:t> FORM 9 C</a:t>
            </a: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1985" name="Rectangle 1"/>
          <p:cNvSpPr>
            <a:spLocks noChangeArrowheads="1"/>
          </p:cNvSpPr>
          <p:nvPr/>
        </p:nvSpPr>
        <p:spPr bwMode="auto">
          <a:xfrm>
            <a:off x="0" y="974913"/>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Audit</a:t>
            </a:r>
            <a:r>
              <a:rPr kumimoji="0" lang="en-US" sz="2400" b="0" i="0" u="none" strike="noStrike" cap="none" normalizeH="0" dirty="0" smtClean="0">
                <a:ln>
                  <a:noFill/>
                </a:ln>
                <a:effectLst/>
                <a:latin typeface="Arial" pitchFamily="34" charset="0"/>
                <a:ea typeface="Calibri" pitchFamily="34" charset="0"/>
                <a:cs typeface="Arial" pitchFamily="34" charset="0"/>
              </a:rPr>
              <a:t> Report in Form 9 C</a:t>
            </a:r>
            <a:r>
              <a:rPr kumimoji="0" lang="en-US" sz="2400" b="0" i="0" u="none" strike="noStrike" cap="none" normalizeH="0" baseline="0" dirty="0" smtClean="0">
                <a:ln>
                  <a:noFill/>
                </a:ln>
                <a:effectLst/>
                <a:latin typeface="Arial" pitchFamily="34" charset="0"/>
                <a:ea typeface="Calibri" pitchFamily="34" charset="0"/>
                <a:cs typeface="Arial" pitchFamily="34" charset="0"/>
              </a:rPr>
              <a:t> is divided into Mainly Part A and Part B .</a:t>
            </a:r>
          </a:p>
          <a:p>
            <a:pPr marL="0" marR="0" lvl="0" indent="0" algn="just"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effectLst/>
                <a:latin typeface="Arial" pitchFamily="34" charset="0"/>
                <a:ea typeface="Calibri" pitchFamily="34" charset="0"/>
                <a:cs typeface="Arial" pitchFamily="34" charset="0"/>
              </a:rPr>
              <a:t>Part A relates to</a:t>
            </a:r>
            <a:r>
              <a:rPr kumimoji="0" lang="en-US" sz="2400" b="0" i="0" u="none" strike="noStrike" cap="none" normalizeH="0" dirty="0" smtClean="0">
                <a:ln>
                  <a:noFill/>
                </a:ln>
                <a:effectLst/>
                <a:latin typeface="Arial" pitchFamily="34" charset="0"/>
                <a:ea typeface="Calibri" pitchFamily="34" charset="0"/>
                <a:cs typeface="Arial" pitchFamily="34" charset="0"/>
              </a:rPr>
              <a:t> Compilation of Information relating to reconciliation of Annual return with Books of Accounts. The same is divided into five parts with 17 tables.</a:t>
            </a:r>
          </a:p>
          <a:p>
            <a:pPr marL="0" marR="0" lvl="0" indent="0" algn="just"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lang="en-US" sz="2400" dirty="0" smtClean="0">
                <a:latin typeface="Arial" pitchFamily="34" charset="0"/>
                <a:cs typeface="Arial" pitchFamily="34" charset="0"/>
              </a:rPr>
              <a:t>Part B is Certification from Auditor which is being given in two Models </a:t>
            </a:r>
          </a:p>
          <a:p>
            <a:pPr algn="just" eaLnBrk="0" fontAlgn="base" hangingPunct="0">
              <a:spcBef>
                <a:spcPct val="0"/>
              </a:spcBef>
              <a:spcAft>
                <a:spcPct val="0"/>
              </a:spcAft>
            </a:pPr>
            <a:endParaRPr lang="en-US" sz="2400" dirty="0" smtClean="0">
              <a:latin typeface="Arial" pitchFamily="34" charset="0"/>
              <a:cs typeface="Arial" pitchFamily="34" charset="0"/>
            </a:endParaRPr>
          </a:p>
          <a:p>
            <a:pPr algn="just" eaLnBrk="0" fontAlgn="base" hangingPunct="0">
              <a:spcBef>
                <a:spcPct val="0"/>
              </a:spcBef>
              <a:spcAft>
                <a:spcPct val="0"/>
              </a:spcAft>
            </a:pPr>
            <a:r>
              <a:rPr lang="en-IN" sz="2400" b="1" dirty="0" smtClean="0"/>
              <a:t>Certification in cases where the reconciliation statement (FORM GSTR-9C) is drawn up by the person who had conducted the audit: </a:t>
            </a:r>
          </a:p>
          <a:p>
            <a:pPr algn="just" eaLnBrk="0" fontAlgn="base" hangingPunct="0">
              <a:spcBef>
                <a:spcPct val="0"/>
              </a:spcBef>
              <a:spcAft>
                <a:spcPct val="0"/>
              </a:spcAft>
            </a:pPr>
            <a:endParaRPr lang="en-IN" sz="2400" b="1" dirty="0" smtClean="0"/>
          </a:p>
          <a:p>
            <a:pPr algn="just" eaLnBrk="0" fontAlgn="base" hangingPunct="0">
              <a:spcBef>
                <a:spcPct val="0"/>
              </a:spcBef>
              <a:spcAft>
                <a:spcPct val="0"/>
              </a:spcAft>
            </a:pPr>
            <a:r>
              <a:rPr lang="en-IN" sz="2400" b="1" dirty="0" smtClean="0"/>
              <a:t>Certification in cases where the reconciliation statement (FORM GSTR-9C) is drawn up by a person other than the person who had conducted the audit of the accounts: </a:t>
            </a:r>
            <a:endParaRPr kumimoji="0" lang="en-US" sz="2400" b="1"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745"/>
            <a:ext cx="9144000" cy="830997"/>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prstClr val="white"/>
                </a:solidFill>
                <a:effectLst/>
                <a:uLnTx/>
                <a:uFillTx/>
                <a:latin typeface="Calibri"/>
                <a:ea typeface="+mn-ea"/>
                <a:cs typeface="+mn-cs"/>
              </a:rPr>
              <a:t>FORM 9 C AUDIT REPORT</a:t>
            </a:r>
            <a:r>
              <a:rPr kumimoji="0" lang="en-US" sz="4800" b="1" i="0" u="none" strike="noStrike" kern="1200" cap="none" spc="0" normalizeH="0" noProof="0" dirty="0" smtClean="0">
                <a:ln>
                  <a:noFill/>
                </a:ln>
                <a:solidFill>
                  <a:prstClr val="white"/>
                </a:solidFill>
                <a:effectLst/>
                <a:uLnTx/>
                <a:uFillTx/>
                <a:latin typeface="Calibri"/>
                <a:ea typeface="+mn-ea"/>
                <a:cs typeface="+mn-cs"/>
              </a:rPr>
              <a:t> PART A</a:t>
            </a: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5" name="Table 4"/>
          <p:cNvGraphicFramePr>
            <a:graphicFrameLocks noGrp="1"/>
          </p:cNvGraphicFramePr>
          <p:nvPr/>
        </p:nvGraphicFramePr>
        <p:xfrm>
          <a:off x="179512" y="4509120"/>
          <a:ext cx="8712967" cy="1900712"/>
        </p:xfrm>
        <a:graphic>
          <a:graphicData uri="http://schemas.openxmlformats.org/drawingml/2006/table">
            <a:tbl>
              <a:tblPr>
                <a:tableStyleId>{D7AC3CCA-C797-4891-BE02-D94E43425B78}</a:tableStyleId>
              </a:tblPr>
              <a:tblGrid>
                <a:gridCol w="497884"/>
                <a:gridCol w="2598460"/>
                <a:gridCol w="5616623"/>
              </a:tblGrid>
              <a:tr h="336037">
                <a:tc>
                  <a:txBody>
                    <a:bodyPr/>
                    <a:lstStyle/>
                    <a:p>
                      <a:pPr algn="ctr" fontAlgn="t"/>
                      <a:r>
                        <a:rPr lang="en-IN" sz="1800" u="none" strike="noStrike" dirty="0"/>
                        <a:t>1</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a:t>Financial Year</a:t>
                      </a:r>
                      <a:endParaRPr lang="en-IN" sz="1800" b="0" i="0" u="none" strike="noStrike">
                        <a:solidFill>
                          <a:srgbClr val="000000"/>
                        </a:solidFill>
                        <a:latin typeface="Times New Roman"/>
                      </a:endParaRPr>
                    </a:p>
                  </a:txBody>
                  <a:tcPr marL="7924" marR="7924" marT="7924" marB="0"/>
                </a:tc>
                <a:tc>
                  <a:txBody>
                    <a:bodyPr/>
                    <a:lstStyle/>
                    <a:p>
                      <a:pPr algn="l" fontAlgn="b"/>
                      <a:r>
                        <a:rPr lang="en-IN" sz="900" u="none" strike="noStrike"/>
                        <a:t> </a:t>
                      </a:r>
                      <a:endParaRPr lang="en-IN" sz="900" b="0" i="0" u="none" strike="noStrike">
                        <a:solidFill>
                          <a:srgbClr val="000000"/>
                        </a:solidFill>
                        <a:latin typeface="Times New Roman"/>
                      </a:endParaRPr>
                    </a:p>
                  </a:txBody>
                  <a:tcPr marL="7924" marR="7924" marT="7924" marB="0" anchor="b"/>
                </a:tc>
              </a:tr>
              <a:tr h="336037">
                <a:tc>
                  <a:txBody>
                    <a:bodyPr/>
                    <a:lstStyle/>
                    <a:p>
                      <a:pPr algn="ctr" fontAlgn="t"/>
                      <a:r>
                        <a:rPr lang="en-IN" sz="1800" u="none" strike="noStrike" dirty="0"/>
                        <a:t>2</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a:t>GSTIN</a:t>
                      </a:r>
                      <a:endParaRPr lang="en-IN" sz="1800" b="0" i="0" u="none" strike="noStrike">
                        <a:solidFill>
                          <a:srgbClr val="000000"/>
                        </a:solidFill>
                        <a:latin typeface="Times New Roman"/>
                      </a:endParaRPr>
                    </a:p>
                  </a:txBody>
                  <a:tcPr marL="7924" marR="7924" marT="7924" marB="0"/>
                </a:tc>
                <a:tc>
                  <a:txBody>
                    <a:bodyPr/>
                    <a:lstStyle/>
                    <a:p>
                      <a:pPr algn="l" fontAlgn="b"/>
                      <a:r>
                        <a:rPr lang="en-IN" sz="900" u="none" strike="noStrike"/>
                        <a:t> </a:t>
                      </a:r>
                      <a:endParaRPr lang="en-IN" sz="900" b="0" i="0" u="none" strike="noStrike">
                        <a:solidFill>
                          <a:srgbClr val="000000"/>
                        </a:solidFill>
                        <a:latin typeface="Times New Roman"/>
                      </a:endParaRPr>
                    </a:p>
                  </a:txBody>
                  <a:tcPr marL="7924" marR="7924" marT="7924" marB="0" anchor="b"/>
                </a:tc>
              </a:tr>
              <a:tr h="336037">
                <a:tc>
                  <a:txBody>
                    <a:bodyPr/>
                    <a:lstStyle/>
                    <a:p>
                      <a:pPr algn="ctr" fontAlgn="t"/>
                      <a:r>
                        <a:rPr lang="en-IN" sz="1800" u="none" strike="noStrike" dirty="0"/>
                        <a:t>3A</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a:t>Legal Name</a:t>
                      </a:r>
                      <a:endParaRPr lang="en-IN" sz="1800" b="0" i="0" u="none" strike="noStrike">
                        <a:solidFill>
                          <a:srgbClr val="000000"/>
                        </a:solidFill>
                        <a:latin typeface="Times New Roman"/>
                      </a:endParaRPr>
                    </a:p>
                  </a:txBody>
                  <a:tcPr marL="7924" marR="7924" marT="7924" marB="0"/>
                </a:tc>
                <a:tc>
                  <a:txBody>
                    <a:bodyPr/>
                    <a:lstStyle/>
                    <a:p>
                      <a:pPr algn="l" fontAlgn="b"/>
                      <a:r>
                        <a:rPr lang="en-IN" sz="900" u="none" strike="noStrike" dirty="0"/>
                        <a:t> </a:t>
                      </a:r>
                      <a:endParaRPr lang="en-IN" sz="900" b="0" i="0" u="none" strike="noStrike" dirty="0">
                        <a:solidFill>
                          <a:srgbClr val="000000"/>
                        </a:solidFill>
                        <a:latin typeface="Times New Roman"/>
                      </a:endParaRPr>
                    </a:p>
                  </a:txBody>
                  <a:tcPr marL="7924" marR="7924" marT="7924" marB="0" anchor="b"/>
                </a:tc>
              </a:tr>
              <a:tr h="336037">
                <a:tc>
                  <a:txBody>
                    <a:bodyPr/>
                    <a:lstStyle/>
                    <a:p>
                      <a:pPr algn="ctr" fontAlgn="t"/>
                      <a:r>
                        <a:rPr lang="en-IN" sz="1800" u="none" strike="noStrike" dirty="0"/>
                        <a:t>3B</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dirty="0"/>
                        <a:t>Trade Name (if any)</a:t>
                      </a:r>
                      <a:endParaRPr lang="en-IN" sz="1800" b="0" i="0" u="none" strike="noStrike" dirty="0">
                        <a:solidFill>
                          <a:srgbClr val="000000"/>
                        </a:solidFill>
                        <a:latin typeface="Times New Roman"/>
                      </a:endParaRPr>
                    </a:p>
                  </a:txBody>
                  <a:tcPr marL="7924" marR="7924" marT="7924" marB="0"/>
                </a:tc>
                <a:tc>
                  <a:txBody>
                    <a:bodyPr/>
                    <a:lstStyle/>
                    <a:p>
                      <a:pPr algn="l" fontAlgn="b"/>
                      <a:r>
                        <a:rPr lang="en-IN" sz="900" u="none" strike="noStrike" dirty="0"/>
                        <a:t> </a:t>
                      </a:r>
                      <a:endParaRPr lang="en-IN" sz="900" b="0" i="0" u="none" strike="noStrike" dirty="0">
                        <a:solidFill>
                          <a:srgbClr val="000000"/>
                        </a:solidFill>
                        <a:latin typeface="Times New Roman"/>
                      </a:endParaRPr>
                    </a:p>
                  </a:txBody>
                  <a:tcPr marL="7924" marR="7924" marT="7924" marB="0" anchor="b"/>
                </a:tc>
              </a:tr>
              <a:tr h="336037">
                <a:tc>
                  <a:txBody>
                    <a:bodyPr/>
                    <a:lstStyle/>
                    <a:p>
                      <a:pPr algn="ctr" fontAlgn="t"/>
                      <a:r>
                        <a:rPr lang="en-IN" sz="1800" u="none" strike="noStrike" dirty="0" smtClean="0"/>
                        <a:t>4</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dirty="0" smtClean="0"/>
                        <a:t>Are</a:t>
                      </a:r>
                      <a:r>
                        <a:rPr lang="en-IN" sz="1800" u="none" strike="noStrike" baseline="0" dirty="0" smtClean="0"/>
                        <a:t> You Liable for Audit under Any other ACT</a:t>
                      </a:r>
                      <a:endParaRPr lang="en-IN" sz="1800" b="0" i="0" u="none" strike="noStrike" dirty="0">
                        <a:solidFill>
                          <a:srgbClr val="000000"/>
                        </a:solidFill>
                        <a:latin typeface="Times New Roman"/>
                      </a:endParaRPr>
                    </a:p>
                  </a:txBody>
                  <a:tcPr marL="7924" marR="7924" marT="7924" marB="0"/>
                </a:tc>
                <a:tc>
                  <a:txBody>
                    <a:bodyPr/>
                    <a:lstStyle/>
                    <a:p>
                      <a:pPr algn="l" fontAlgn="b"/>
                      <a:r>
                        <a:rPr lang="en-IN" sz="2400" u="none" strike="noStrike" dirty="0" smtClean="0"/>
                        <a:t>               Please Specify</a:t>
                      </a:r>
                      <a:endParaRPr lang="en-IN" sz="2400" b="0" i="0" u="none" strike="noStrike" dirty="0">
                        <a:solidFill>
                          <a:srgbClr val="000000"/>
                        </a:solidFill>
                        <a:latin typeface="Times New Roman"/>
                      </a:endParaRPr>
                    </a:p>
                  </a:txBody>
                  <a:tcPr marL="7924" marR="7924" marT="7924" marB="0" anchor="b"/>
                </a:tc>
              </a:tr>
            </a:tbl>
          </a:graphicData>
        </a:graphic>
      </p:graphicFrame>
      <p:sp>
        <p:nvSpPr>
          <p:cNvPr id="6" name="TextBox 5"/>
          <p:cNvSpPr txBox="1"/>
          <p:nvPr/>
        </p:nvSpPr>
        <p:spPr>
          <a:xfrm>
            <a:off x="-36512" y="3645024"/>
            <a:ext cx="9144000" cy="646331"/>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PART 1 BASIC DETAILS</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7" name="Table 6"/>
          <p:cNvGraphicFramePr>
            <a:graphicFrameLocks noGrp="1"/>
          </p:cNvGraphicFramePr>
          <p:nvPr/>
        </p:nvGraphicFramePr>
        <p:xfrm>
          <a:off x="276200" y="1030183"/>
          <a:ext cx="8688288" cy="2470825"/>
        </p:xfrm>
        <a:graphic>
          <a:graphicData uri="http://schemas.openxmlformats.org/drawingml/2006/table">
            <a:tbl>
              <a:tblPr/>
              <a:tblGrid>
                <a:gridCol w="1983678"/>
                <a:gridCol w="6704610"/>
              </a:tblGrid>
              <a:tr h="136187">
                <a:tc>
                  <a:txBody>
                    <a:bodyPr/>
                    <a:lstStyle/>
                    <a:p>
                      <a:pPr algn="l" fontAlgn="t"/>
                      <a:r>
                        <a:rPr lang="en-IN" sz="2000" b="0" i="0" u="none" strike="noStrike" dirty="0">
                          <a:solidFill>
                            <a:srgbClr val="FFFFFF"/>
                          </a:solidFill>
                          <a:latin typeface="Times New Roman"/>
                        </a:rPr>
                        <a:t>PART I</a:t>
                      </a:r>
                    </a:p>
                  </a:txBody>
                  <a:tcPr marL="6485" marR="58366" marT="6485" marB="0">
                    <a:lnL>
                      <a:noFill/>
                    </a:lnL>
                    <a:lnR>
                      <a:noFill/>
                    </a:lnR>
                    <a:lnT>
                      <a:noFill/>
                    </a:lnT>
                    <a:lnB w="6350" cap="flat" cmpd="sng" algn="ctr">
                      <a:solidFill>
                        <a:srgbClr val="000000"/>
                      </a:solidFill>
                      <a:prstDash val="solid"/>
                      <a:round/>
                      <a:headEnd type="none" w="med" len="med"/>
                      <a:tailEnd type="none" w="med" len="med"/>
                    </a:lnB>
                    <a:solidFill>
                      <a:srgbClr val="528DD4"/>
                    </a:solidFill>
                  </a:tcPr>
                </a:tc>
                <a:tc>
                  <a:txBody>
                    <a:bodyPr/>
                    <a:lstStyle/>
                    <a:p>
                      <a:pPr algn="l" fontAlgn="t"/>
                      <a:r>
                        <a:rPr lang="en-IN" sz="2000" b="0" i="0" u="none" strike="noStrike" dirty="0">
                          <a:solidFill>
                            <a:srgbClr val="FFFFFF"/>
                          </a:solidFill>
                          <a:latin typeface="Times New Roman"/>
                        </a:rPr>
                        <a:t>Basic Details</a:t>
                      </a:r>
                      <a:endParaRPr lang="en-IN" sz="2000" b="0" i="0" u="none" strike="noStrike" dirty="0">
                        <a:solidFill>
                          <a:srgbClr val="000000"/>
                        </a:solidFill>
                        <a:latin typeface="Times New Roman"/>
                      </a:endParaRPr>
                    </a:p>
                  </a:txBody>
                  <a:tcPr marL="6485" marR="6485" marT="6485" marB="0">
                    <a:lnL>
                      <a:noFill/>
                    </a:lnL>
                    <a:lnR>
                      <a:noFill/>
                    </a:lnR>
                    <a:lnT>
                      <a:noFill/>
                    </a:lnT>
                    <a:lnB w="6350" cap="flat" cmpd="sng" algn="ctr">
                      <a:solidFill>
                        <a:srgbClr val="000000"/>
                      </a:solidFill>
                      <a:prstDash val="solid"/>
                      <a:round/>
                      <a:headEnd type="none" w="med" len="med"/>
                      <a:tailEnd type="none" w="med" len="med"/>
                    </a:lnB>
                    <a:solidFill>
                      <a:srgbClr val="1F487C"/>
                    </a:solidFill>
                  </a:tcPr>
                </a:tc>
              </a:tr>
              <a:tr h="136187">
                <a:tc>
                  <a:txBody>
                    <a:bodyPr/>
                    <a:lstStyle/>
                    <a:p>
                      <a:pPr algn="l" fontAlgn="t"/>
                      <a:r>
                        <a:rPr lang="en-IN" sz="2000" b="0" i="0" u="none" strike="noStrike" dirty="0">
                          <a:solidFill>
                            <a:srgbClr val="FFFFFF"/>
                          </a:solidFill>
                          <a:latin typeface="Times New Roman"/>
                        </a:rPr>
                        <a:t>PART II</a:t>
                      </a:r>
                    </a:p>
                  </a:txBody>
                  <a:tcPr marL="6485" marR="58366" marT="648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28DD4"/>
                    </a:solidFill>
                  </a:tcPr>
                </a:tc>
                <a:tc>
                  <a:txBody>
                    <a:bodyPr/>
                    <a:lstStyle/>
                    <a:p>
                      <a:pPr algn="l" fontAlgn="t"/>
                      <a:r>
                        <a:rPr lang="en-IN" sz="2000" b="1" i="0" u="none" strike="noStrike">
                          <a:solidFill>
                            <a:srgbClr val="FFFFFF"/>
                          </a:solidFill>
                          <a:latin typeface="Times New Roman"/>
                        </a:rPr>
                        <a:t>Reconciliation of turnover declared in audited Annual Financial Statement with turnover declared in Annual Return (GSTR9)</a:t>
                      </a:r>
                      <a:endParaRPr lang="en-IN" sz="2000" b="1" i="0" u="none" strike="noStrike">
                        <a:solidFill>
                          <a:srgbClr val="000000"/>
                        </a:solidFill>
                        <a:latin typeface="Times New Roman"/>
                      </a:endParaRPr>
                    </a:p>
                  </a:txBody>
                  <a:tcPr marL="6485" marR="6485" marT="648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87C"/>
                    </a:solidFill>
                  </a:tcPr>
                </a:tc>
              </a:tr>
              <a:tr h="136187">
                <a:tc>
                  <a:txBody>
                    <a:bodyPr/>
                    <a:lstStyle/>
                    <a:p>
                      <a:pPr algn="l" fontAlgn="t"/>
                      <a:r>
                        <a:rPr lang="en-IN" sz="2000" b="0" i="0" u="none" strike="noStrike" dirty="0">
                          <a:solidFill>
                            <a:srgbClr val="FFFFFF"/>
                          </a:solidFill>
                          <a:latin typeface="Times New Roman"/>
                        </a:rPr>
                        <a:t>PART III</a:t>
                      </a:r>
                    </a:p>
                  </a:txBody>
                  <a:tcPr marL="6485" marR="58366" marT="648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28DD4"/>
                    </a:solidFill>
                  </a:tcPr>
                </a:tc>
                <a:tc>
                  <a:txBody>
                    <a:bodyPr/>
                    <a:lstStyle/>
                    <a:p>
                      <a:pPr algn="l" fontAlgn="ctr"/>
                      <a:r>
                        <a:rPr lang="en-IN" sz="2000" b="1" i="0" u="none" strike="noStrike">
                          <a:solidFill>
                            <a:srgbClr val="FFFFFF"/>
                          </a:solidFill>
                          <a:latin typeface="Times New Roman"/>
                        </a:rPr>
                        <a:t>Reconciliation of tax paid</a:t>
                      </a:r>
                      <a:endParaRPr lang="en-IN" sz="2000" b="1" i="0" u="none" strike="noStrike">
                        <a:solidFill>
                          <a:srgbClr val="000000"/>
                        </a:solidFill>
                        <a:latin typeface="Times New Roman"/>
                      </a:endParaRPr>
                    </a:p>
                  </a:txBody>
                  <a:tcPr marL="6485" marR="6485" marT="64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87C"/>
                    </a:solidFill>
                  </a:tcPr>
                </a:tc>
              </a:tr>
              <a:tr h="136187">
                <a:tc>
                  <a:txBody>
                    <a:bodyPr/>
                    <a:lstStyle/>
                    <a:p>
                      <a:pPr algn="l" fontAlgn="t"/>
                      <a:r>
                        <a:rPr lang="en-IN" sz="2000" b="0" i="0" u="none" strike="noStrike" dirty="0">
                          <a:solidFill>
                            <a:srgbClr val="FFFFFF"/>
                          </a:solidFill>
                          <a:latin typeface="Times New Roman"/>
                        </a:rPr>
                        <a:t>PART IV</a:t>
                      </a:r>
                    </a:p>
                  </a:txBody>
                  <a:tcPr marL="6485" marR="58366" marT="648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28DD4"/>
                    </a:solidFill>
                  </a:tcPr>
                </a:tc>
                <a:tc>
                  <a:txBody>
                    <a:bodyPr/>
                    <a:lstStyle/>
                    <a:p>
                      <a:pPr algn="l" fontAlgn="t"/>
                      <a:r>
                        <a:rPr lang="en-IN" sz="2000" b="1" i="0" u="none" strike="noStrike">
                          <a:solidFill>
                            <a:srgbClr val="FFFFFF"/>
                          </a:solidFill>
                          <a:latin typeface="Times New Roman"/>
                        </a:rPr>
                        <a:t>Reconciliation of Input Tax Credit (ITC)</a:t>
                      </a:r>
                      <a:endParaRPr lang="en-IN" sz="2000" b="1" i="0" u="none" strike="noStrike">
                        <a:solidFill>
                          <a:srgbClr val="000000"/>
                        </a:solidFill>
                        <a:latin typeface="Times New Roman"/>
                      </a:endParaRPr>
                    </a:p>
                  </a:txBody>
                  <a:tcPr marL="6485" marR="6485" marT="648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87C"/>
                    </a:solidFill>
                  </a:tcPr>
                </a:tc>
              </a:tr>
              <a:tr h="136187">
                <a:tc>
                  <a:txBody>
                    <a:bodyPr/>
                    <a:lstStyle/>
                    <a:p>
                      <a:pPr algn="l" fontAlgn="t"/>
                      <a:r>
                        <a:rPr lang="en-IN" sz="2000" b="0" i="0" u="none" strike="noStrike" dirty="0">
                          <a:solidFill>
                            <a:srgbClr val="FFFFFF"/>
                          </a:solidFill>
                          <a:latin typeface="Times New Roman"/>
                        </a:rPr>
                        <a:t>PART V</a:t>
                      </a:r>
                    </a:p>
                  </a:txBody>
                  <a:tcPr marL="6485" marR="58366" marT="648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28DD4"/>
                    </a:solidFill>
                  </a:tcPr>
                </a:tc>
                <a:tc>
                  <a:txBody>
                    <a:bodyPr/>
                    <a:lstStyle/>
                    <a:p>
                      <a:pPr algn="l" fontAlgn="ctr"/>
                      <a:r>
                        <a:rPr lang="en-IN" sz="2000" b="1" i="0" u="none" strike="noStrike" dirty="0">
                          <a:solidFill>
                            <a:srgbClr val="FFFFFF"/>
                          </a:solidFill>
                          <a:latin typeface="Times New Roman"/>
                        </a:rPr>
                        <a:t>Auditor's recommendation on additional Liability due to non-reconciliation</a:t>
                      </a:r>
                      <a:endParaRPr lang="en-IN" sz="2000" b="1" i="0" u="none" strike="noStrike" dirty="0">
                        <a:solidFill>
                          <a:srgbClr val="000000"/>
                        </a:solidFill>
                        <a:latin typeface="Times New Roman"/>
                      </a:endParaRPr>
                    </a:p>
                  </a:txBody>
                  <a:tcPr marL="6485" marR="6485" marT="64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87C"/>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5 Reconciliation of Turnover</a:t>
            </a:r>
            <a:endParaRPr lang="en-IN" sz="2800" dirty="0">
              <a:solidFill>
                <a:srgbClr val="FFFFFF"/>
              </a:solidFill>
            </a:endParaRPr>
          </a:p>
        </p:txBody>
      </p:sp>
      <p:graphicFrame>
        <p:nvGraphicFramePr>
          <p:cNvPr id="7" name="Table 6"/>
          <p:cNvGraphicFramePr>
            <a:graphicFrameLocks noGrp="1"/>
          </p:cNvGraphicFramePr>
          <p:nvPr/>
        </p:nvGraphicFramePr>
        <p:xfrm>
          <a:off x="179512" y="763565"/>
          <a:ext cx="8784976" cy="5617763"/>
        </p:xfrm>
        <a:graphic>
          <a:graphicData uri="http://schemas.openxmlformats.org/drawingml/2006/table">
            <a:tbl>
              <a:tblPr/>
              <a:tblGrid>
                <a:gridCol w="433828"/>
                <a:gridCol w="7697720"/>
                <a:gridCol w="653428"/>
              </a:tblGrid>
              <a:tr h="216024">
                <a:tc>
                  <a:txBody>
                    <a:bodyPr/>
                    <a:lstStyle/>
                    <a:p>
                      <a:pPr algn="r" fontAlgn="ctr"/>
                      <a:r>
                        <a:rPr lang="en-IN" sz="2000" b="0" i="0" u="none" strike="noStrike" dirty="0">
                          <a:solidFill>
                            <a:schemeClr val="tx1"/>
                          </a:solidFill>
                          <a:latin typeface="Times New Roman"/>
                        </a:rPr>
                        <a:t>A</a:t>
                      </a:r>
                    </a:p>
                  </a:txBody>
                  <a:tcPr marL="5769" marR="5769" marT="57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en-IN" sz="2000" b="0" i="0" u="none" strike="noStrike" dirty="0" smtClean="0">
                          <a:solidFill>
                            <a:schemeClr val="tx1"/>
                          </a:solidFill>
                          <a:latin typeface="Times New Roman"/>
                        </a:rPr>
                        <a:t>TOTAL TURNOVER</a:t>
                      </a:r>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r>
              <a:tr h="121158">
                <a:tc>
                  <a:txBody>
                    <a:bodyPr/>
                    <a:lstStyle/>
                    <a:p>
                      <a:pPr algn="r" fontAlgn="t"/>
                      <a:r>
                        <a:rPr lang="en-IN" sz="2000" b="0" i="0" u="none" strike="noStrike" dirty="0">
                          <a:solidFill>
                            <a:schemeClr val="tx1"/>
                          </a:solidFill>
                          <a:latin typeface="Times New Roman"/>
                        </a:rPr>
                        <a:t>B</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Unbilled revenue at the beginning of Financial Year</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C</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Unadjusted advances at the end of the Financial Year</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D</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Deemed Supply under Schedule I</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317">
                <a:tc>
                  <a:txBody>
                    <a:bodyPr/>
                    <a:lstStyle/>
                    <a:p>
                      <a:pPr algn="r" fontAlgn="t"/>
                      <a:r>
                        <a:rPr lang="en-IN" sz="2000" b="0" i="0" u="none" strike="noStrike" dirty="0">
                          <a:solidFill>
                            <a:schemeClr val="tx1"/>
                          </a:solidFill>
                          <a:latin typeface="Times New Roman"/>
                        </a:rPr>
                        <a:t>E</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Credit Notes issued after the end of the financial </a:t>
                      </a:r>
                      <a:r>
                        <a:rPr lang="en-IN" sz="2000" b="0" i="0" u="none" strike="noStrike" dirty="0" smtClean="0">
                          <a:solidFill>
                            <a:schemeClr val="tx1"/>
                          </a:solidFill>
                          <a:latin typeface="Times New Roman"/>
                        </a:rPr>
                        <a:t>year</a:t>
                      </a:r>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F</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Trade Discounts accounted for in the audited </a:t>
                      </a:r>
                      <a:r>
                        <a:rPr lang="en-IN" sz="2000" b="0" i="0" u="none" strike="noStrike" dirty="0" smtClean="0">
                          <a:solidFill>
                            <a:schemeClr val="tx1"/>
                          </a:solidFill>
                          <a:latin typeface="Times New Roman"/>
                        </a:rPr>
                        <a:t>Annual  Financial Statement</a:t>
                      </a:r>
                      <a:endParaRPr lang="en-IN" sz="20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G</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Turnover from April 2017 to June 2017</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H</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Unbilled revenue at the end of Financial Year</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317">
                <a:tc>
                  <a:txBody>
                    <a:bodyPr/>
                    <a:lstStyle/>
                    <a:p>
                      <a:pPr algn="r" fontAlgn="t"/>
                      <a:r>
                        <a:rPr lang="en-IN" sz="2000" b="0" i="0" u="none" strike="noStrike" dirty="0">
                          <a:solidFill>
                            <a:schemeClr val="tx1"/>
                          </a:solidFill>
                          <a:latin typeface="Times New Roman"/>
                        </a:rPr>
                        <a:t>I</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Unadjusted Advances at the beginning of the </a:t>
                      </a:r>
                      <a:r>
                        <a:rPr lang="en-IN" sz="2000" b="0" i="0" u="none" strike="noStrike" dirty="0" smtClean="0">
                          <a:solidFill>
                            <a:schemeClr val="tx1"/>
                          </a:solidFill>
                          <a:latin typeface="Times New Roman"/>
                        </a:rPr>
                        <a:t>Financial Year</a:t>
                      </a:r>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1" i="0" u="none" strike="noStrike">
                          <a:solidFill>
                            <a:schemeClr val="tx1"/>
                          </a:solidFill>
                          <a:latin typeface="Times New Roman"/>
                        </a:rPr>
                        <a:t>(-)</a:t>
                      </a:r>
                    </a:p>
                  </a:txBody>
                  <a:tcPr marL="5769" marR="5769" marT="57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090">
                <a:tc>
                  <a:txBody>
                    <a:bodyPr/>
                    <a:lstStyle/>
                    <a:p>
                      <a:pPr algn="r" fontAlgn="t"/>
                      <a:r>
                        <a:rPr lang="en-IN" sz="2000" b="0" i="0" u="none" strike="noStrike" dirty="0">
                          <a:solidFill>
                            <a:schemeClr val="tx1"/>
                          </a:solidFill>
                          <a:latin typeface="Times New Roman"/>
                        </a:rPr>
                        <a:t>J</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Credit notes accounted for in the audited </a:t>
                      </a:r>
                      <a:r>
                        <a:rPr lang="en-IN" sz="2000" b="0" i="0" u="none" strike="noStrike" dirty="0" smtClean="0">
                          <a:solidFill>
                            <a:schemeClr val="tx1"/>
                          </a:solidFill>
                          <a:latin typeface="Times New Roman"/>
                        </a:rPr>
                        <a:t>Annual Financial Statement</a:t>
                      </a:r>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317">
                <a:tc>
                  <a:txBody>
                    <a:bodyPr/>
                    <a:lstStyle/>
                    <a:p>
                      <a:pPr algn="r" fontAlgn="t"/>
                      <a:r>
                        <a:rPr lang="en-IN" sz="2000" b="0" i="0" u="none" strike="noStrike" dirty="0">
                          <a:solidFill>
                            <a:schemeClr val="tx1"/>
                          </a:solidFill>
                          <a:latin typeface="Times New Roman"/>
                        </a:rPr>
                        <a:t>K</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Adjustments on account of supply of goods by </a:t>
                      </a:r>
                      <a:r>
                        <a:rPr lang="en-IN" sz="2000" b="0" i="0" u="none" strike="noStrike" dirty="0" smtClean="0">
                          <a:solidFill>
                            <a:schemeClr val="tx1"/>
                          </a:solidFill>
                          <a:latin typeface="Times New Roman"/>
                        </a:rPr>
                        <a:t>SEZ units </a:t>
                      </a:r>
                      <a:r>
                        <a:rPr lang="en-IN" sz="2000" b="0" i="0" u="none" strike="noStrike" dirty="0">
                          <a:solidFill>
                            <a:schemeClr val="tx1"/>
                          </a:solidFill>
                          <a:latin typeface="Times New Roman"/>
                        </a:rPr>
                        <a:t>to DTA Units</a:t>
                      </a:r>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1" i="0" u="none" strike="noStrike">
                          <a:solidFill>
                            <a:schemeClr val="tx1"/>
                          </a:solidFill>
                          <a:latin typeface="Times New Roman"/>
                        </a:rPr>
                        <a:t>(-)</a:t>
                      </a:r>
                    </a:p>
                  </a:txBody>
                  <a:tcPr marL="5769" marR="5769" marT="57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L</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Turnover for the period under composition scheme</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1" i="0" u="none" strike="noStrike">
                          <a:solidFill>
                            <a:schemeClr val="tx1"/>
                          </a:solidFill>
                          <a:latin typeface="Times New Roman"/>
                        </a:rPr>
                        <a:t>(-)</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884">
                <a:tc>
                  <a:txBody>
                    <a:bodyPr/>
                    <a:lstStyle/>
                    <a:p>
                      <a:pPr algn="r" fontAlgn="t"/>
                      <a:r>
                        <a:rPr lang="en-IN" sz="2000" b="0" i="0" u="none" strike="noStrike" dirty="0">
                          <a:solidFill>
                            <a:schemeClr val="tx1"/>
                          </a:solidFill>
                          <a:latin typeface="Times New Roman"/>
                        </a:rPr>
                        <a:t>M</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Adjustments in turnover under section 15 and </a:t>
                      </a:r>
                      <a:r>
                        <a:rPr lang="en-IN" sz="2000" b="0" i="0" u="none" strike="noStrike" dirty="0" smtClean="0">
                          <a:solidFill>
                            <a:schemeClr val="tx1"/>
                          </a:solidFill>
                          <a:latin typeface="Times New Roman"/>
                        </a:rPr>
                        <a:t>rules there under</a:t>
                      </a:r>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2317">
                <a:tc>
                  <a:txBody>
                    <a:bodyPr/>
                    <a:lstStyle/>
                    <a:p>
                      <a:pPr algn="r" fontAlgn="t"/>
                      <a:r>
                        <a:rPr lang="en-IN" sz="2000" b="0" i="0" u="none" strike="noStrike" dirty="0">
                          <a:solidFill>
                            <a:schemeClr val="tx1"/>
                          </a:solidFill>
                          <a:latin typeface="Times New Roman"/>
                        </a:rPr>
                        <a:t>N</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Adjustments in turnover due to foreign </a:t>
                      </a:r>
                      <a:r>
                        <a:rPr lang="en-IN" sz="2000" b="0" i="0" u="none" strike="noStrike" dirty="0" smtClean="0">
                          <a:solidFill>
                            <a:schemeClr val="tx1"/>
                          </a:solidFill>
                          <a:latin typeface="Times New Roman"/>
                        </a:rPr>
                        <a:t>exchange fluctuations</a:t>
                      </a:r>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346">
                <a:tc>
                  <a:txBody>
                    <a:bodyPr/>
                    <a:lstStyle/>
                    <a:p>
                      <a:pPr algn="r" fontAlgn="t"/>
                      <a:r>
                        <a:rPr lang="en-IN" sz="2000" b="0" i="0" u="none" strike="noStrike" dirty="0">
                          <a:solidFill>
                            <a:schemeClr val="tx1"/>
                          </a:solidFill>
                          <a:latin typeface="Times New Roman"/>
                        </a:rPr>
                        <a:t>O</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dirty="0">
                          <a:solidFill>
                            <a:schemeClr val="tx1"/>
                          </a:solidFill>
                          <a:latin typeface="Times New Roman"/>
                        </a:rPr>
                        <a:t>Adjustments in turnover due to reasons not listed above</a:t>
                      </a:r>
                    </a:p>
                  </a:txBody>
                  <a:tcPr marL="5769" marR="5769" marT="57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n-IN" sz="18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P</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Annual turnover after adjustments as above</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IN" sz="2000" b="0" i="0" u="none" strike="noStrike" dirty="0">
                        <a:solidFill>
                          <a:schemeClr val="tx1"/>
                        </a:solidFill>
                        <a:latin typeface="Times New Roman"/>
                      </a:endParaRP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Q</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Turnover as declared in Annual Return (GSTR9)</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 </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158">
                <a:tc>
                  <a:txBody>
                    <a:bodyPr/>
                    <a:lstStyle/>
                    <a:p>
                      <a:pPr algn="r" fontAlgn="t"/>
                      <a:r>
                        <a:rPr lang="en-IN" sz="2000" b="0" i="0" u="none" strike="noStrike" dirty="0">
                          <a:solidFill>
                            <a:schemeClr val="tx1"/>
                          </a:solidFill>
                          <a:latin typeface="Times New Roman"/>
                        </a:rPr>
                        <a:t>R</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dirty="0">
                          <a:solidFill>
                            <a:schemeClr val="tx1"/>
                          </a:solidFill>
                          <a:latin typeface="Times New Roman"/>
                        </a:rPr>
                        <a:t>Un-Reconciled turnover (Q - P)</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1" i="0" u="none" strike="noStrike" dirty="0">
                          <a:solidFill>
                            <a:schemeClr val="tx1"/>
                          </a:solidFill>
                          <a:latin typeface="Times New Roman"/>
                        </a:rPr>
                        <a:t>AT1</a:t>
                      </a:r>
                    </a:p>
                  </a:txBody>
                  <a:tcPr marL="5769" marR="5769" marT="576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5 Reconciliation of Turnover  NOTES</a:t>
            </a:r>
            <a:endParaRPr lang="en-IN" sz="2800" dirty="0">
              <a:solidFill>
                <a:srgbClr val="FFFFFF"/>
              </a:solidFill>
            </a:endParaRPr>
          </a:p>
        </p:txBody>
      </p:sp>
      <p:graphicFrame>
        <p:nvGraphicFramePr>
          <p:cNvPr id="4" name="Table 3"/>
          <p:cNvGraphicFramePr>
            <a:graphicFrameLocks noGrp="1"/>
          </p:cNvGraphicFramePr>
          <p:nvPr/>
        </p:nvGraphicFramePr>
        <p:xfrm>
          <a:off x="179512" y="692696"/>
          <a:ext cx="8640960" cy="6048470"/>
        </p:xfrm>
        <a:graphic>
          <a:graphicData uri="http://schemas.openxmlformats.org/drawingml/2006/table">
            <a:tbl>
              <a:tblPr/>
              <a:tblGrid>
                <a:gridCol w="360040"/>
                <a:gridCol w="8280920"/>
              </a:tblGrid>
              <a:tr h="502292">
                <a:tc>
                  <a:txBody>
                    <a:bodyPr/>
                    <a:lstStyle/>
                    <a:p>
                      <a:pPr algn="l" fontAlgn="t"/>
                      <a:r>
                        <a:rPr lang="en-IN" sz="1800" b="0" i="0" u="none" strike="noStrike" dirty="0">
                          <a:solidFill>
                            <a:schemeClr val="tx1"/>
                          </a:solidFill>
                          <a:latin typeface="Times New Roman"/>
                        </a:rPr>
                        <a:t>5A</a:t>
                      </a:r>
                    </a:p>
                  </a:txBody>
                  <a:tcPr marL="2686" marR="2686" marT="2686"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The turnover as per the audited Annual Financial Statement shall be declared here. There may be cases where multiple GSTINs (State-wise) registrations exist on the same PAN. This is common for persons / entities with presence over multiple States. Such persons / entities, will have to internally derive their GSTIN wise turnover and declare the same here. This shall include export turnover (if any). It may be noted that reference to audited Annual Financial Statement includes reference to books of accounts in case of persons / entities having presence over multiple States.</a:t>
                      </a:r>
                    </a:p>
                  </a:txBody>
                  <a:tcPr marL="2686" marR="2686" marT="2686" marB="0">
                    <a:lnL>
                      <a:noFill/>
                    </a:lnL>
                    <a:lnR>
                      <a:noFill/>
                    </a:lnR>
                    <a:lnT>
                      <a:noFill/>
                    </a:lnT>
                    <a:lnB>
                      <a:noFill/>
                    </a:lnB>
                  </a:tcPr>
                </a:tc>
              </a:tr>
              <a:tr h="547955">
                <a:tc>
                  <a:txBody>
                    <a:bodyPr/>
                    <a:lstStyle/>
                    <a:p>
                      <a:pPr algn="just" fontAlgn="auto"/>
                      <a:r>
                        <a:rPr lang="en-IN" sz="1800" b="0" i="0" u="none" strike="noStrike" dirty="0">
                          <a:solidFill>
                            <a:schemeClr val="tx1"/>
                          </a:solidFill>
                          <a:latin typeface="Times New Roman"/>
                        </a:rPr>
                        <a:t>5B</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Unbilled revenue which was recorded in the books of accounts on the basis of accrual system of accounting in the last financial year and was carried forward to the current financial year shall be declared here.In other words, whenGST ispayableduring the financial year on such revenue (which was recognized earlier), the value of such revenue shall be declared here.(For example, if rupees Ten Crores of unbilled revenue existed for the financial year 2016-17, and during the current financial year, GST was paid on rupees Four Croresof such revenue, then value of rupees FourCrores rupees shallbedeclared here)</a:t>
                      </a:r>
                    </a:p>
                  </a:txBody>
                  <a:tcPr marL="2686" marR="2686" marT="2686" marB="0">
                    <a:lnL>
                      <a:noFill/>
                    </a:lnL>
                    <a:lnR>
                      <a:noFill/>
                    </a:lnR>
                    <a:lnT>
                      <a:noFill/>
                    </a:lnT>
                    <a:lnB>
                      <a:noFill/>
                    </a:lnB>
                  </a:tcPr>
                </a:tc>
              </a:tr>
              <a:tr h="182652">
                <a:tc>
                  <a:txBody>
                    <a:bodyPr/>
                    <a:lstStyle/>
                    <a:p>
                      <a:pPr algn="just" fontAlgn="auto"/>
                      <a:r>
                        <a:rPr lang="en-IN" sz="1800" b="0" i="0" u="none" strike="noStrike" dirty="0">
                          <a:solidFill>
                            <a:schemeClr val="tx1"/>
                          </a:solidFill>
                          <a:latin typeface="Times New Roman"/>
                        </a:rPr>
                        <a:t>5C</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Value of all advances for which GST has been paid but the same has not been recognized as revenue in the audited Annual Financial Statement shall be declared here.</a:t>
                      </a:r>
                    </a:p>
                  </a:txBody>
                  <a:tcPr marL="2686" marR="2686" marT="2686" marB="0">
                    <a:lnL>
                      <a:noFill/>
                    </a:lnL>
                    <a:lnR>
                      <a:noFill/>
                    </a:lnR>
                    <a:lnT>
                      <a:noFill/>
                    </a:lnT>
                    <a:lnB>
                      <a:noFill/>
                    </a:lnB>
                  </a:tcPr>
                </a:tc>
              </a:tr>
              <a:tr h="228315">
                <a:tc>
                  <a:txBody>
                    <a:bodyPr/>
                    <a:lstStyle/>
                    <a:p>
                      <a:pPr algn="just" fontAlgn="auto"/>
                      <a:r>
                        <a:rPr lang="en-IN" sz="1800" b="0" i="0" u="none" strike="noStrike" dirty="0">
                          <a:solidFill>
                            <a:schemeClr val="tx1"/>
                          </a:solidFill>
                          <a:latin typeface="Times New Roman"/>
                        </a:rPr>
                        <a:t>5D</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Aggregate value of deemed supplies under Schedule I of the CGST Act, 2017 shall be declared here. Any deemed supply which is already part of the turnover in the auditedAnnual Financial Statement is not requiredto be included here.</a:t>
                      </a:r>
                    </a:p>
                  </a:txBody>
                  <a:tcPr marL="2686" marR="2686" marT="2686" marB="0">
                    <a:lnL>
                      <a:noFill/>
                    </a:lnL>
                    <a:lnR>
                      <a:noFill/>
                    </a:lnR>
                    <a:lnT>
                      <a:noFill/>
                    </a:lnT>
                    <a:lnB>
                      <a:noFill/>
                    </a:lnB>
                  </a:tcPr>
                </a:tc>
              </a:tr>
              <a:tr h="182652">
                <a:tc>
                  <a:txBody>
                    <a:bodyPr/>
                    <a:lstStyle/>
                    <a:p>
                      <a:pPr algn="just" fontAlgn="auto"/>
                      <a:r>
                        <a:rPr lang="en-IN" sz="1800" b="0" i="0" u="none" strike="noStrike" dirty="0">
                          <a:solidFill>
                            <a:schemeClr val="tx1"/>
                          </a:solidFill>
                          <a:latin typeface="Times New Roman"/>
                        </a:rPr>
                        <a:t>5E</a:t>
                      </a:r>
                    </a:p>
                  </a:txBody>
                  <a:tcPr marL="2686" marR="2686" marT="2686"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Aggregate value of credit notes which were issued after 31st of March for any supply accounted in the current financial year but such credit notes were reflected in the annual return (GSTR-9)shall be declared here.</a:t>
                      </a:r>
                    </a:p>
                  </a:txBody>
                  <a:tcPr marL="2686" marR="2686" marT="2686"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2192"/>
            <a:ext cx="9144000" cy="830997"/>
          </a:xfrm>
          <a:prstGeom prst="rect">
            <a:avLst/>
          </a:prstGeom>
          <a:solidFill>
            <a:schemeClr val="accent1"/>
          </a:solidFill>
        </p:spPr>
        <p:txBody>
          <a:bodyPr wrap="square" rtlCol="0" anchor="ctr">
            <a:spAutoFit/>
          </a:bodyPr>
          <a:lstStyle/>
          <a:p>
            <a:pPr algn="just" fontAlgn="t"/>
            <a:r>
              <a:rPr lang="en-IN" sz="2400" dirty="0" smtClean="0">
                <a:solidFill>
                  <a:srgbClr val="FFFFFF"/>
                </a:solidFill>
              </a:rPr>
              <a:t>Schedule I </a:t>
            </a:r>
            <a:r>
              <a:rPr lang="en-IN" sz="2400" dirty="0" smtClean="0">
                <a:solidFill>
                  <a:schemeClr val="bg1"/>
                </a:solidFill>
              </a:rPr>
              <a:t>TRANSACTIONS / ACTIVITIES TO BE TREATED AS SUPPLY EVEN IF MADE WITHOUT CONSIDERATION</a:t>
            </a:r>
          </a:p>
        </p:txBody>
      </p:sp>
      <p:sp>
        <p:nvSpPr>
          <p:cNvPr id="5" name="Rectangle 4"/>
          <p:cNvSpPr/>
          <p:nvPr/>
        </p:nvSpPr>
        <p:spPr>
          <a:xfrm>
            <a:off x="179512" y="1268760"/>
            <a:ext cx="8712968" cy="5112568"/>
          </a:xfrm>
          <a:prstGeom prst="rect">
            <a:avLst/>
          </a:prstGeom>
        </p:spPr>
        <p:txBody>
          <a:bodyPr wrap="square">
            <a:spAutoFit/>
          </a:bodyPr>
          <a:lstStyle/>
          <a:p>
            <a:pPr marL="365125" indent="-273050" algn="just">
              <a:buFont typeface="Wingdings" pitchFamily="2" charset="2"/>
              <a:buChar char="v"/>
            </a:pPr>
            <a:r>
              <a:rPr lang="en-IN" sz="2000" dirty="0" smtClean="0"/>
              <a:t>Permanent transfer or disposal of business assets where input tax credit has been  availed on such assets.</a:t>
            </a:r>
          </a:p>
          <a:p>
            <a:pPr marL="365125" indent="-273050" algn="just">
              <a:buFont typeface="Wingdings" pitchFamily="2" charset="2"/>
              <a:buChar char="v"/>
            </a:pPr>
            <a:r>
              <a:rPr lang="en-IN" sz="2000" dirty="0" smtClean="0"/>
              <a:t>Supply of goods or services or both between related persons or between distinct</a:t>
            </a:r>
          </a:p>
          <a:p>
            <a:pPr marL="365125" indent="-273050" algn="just">
              <a:buFont typeface="Wingdings" pitchFamily="2" charset="2"/>
              <a:buChar char="v"/>
            </a:pPr>
            <a:r>
              <a:rPr lang="en-IN" sz="2000" dirty="0" smtClean="0"/>
              <a:t>persons as specified in section 25, when made in the course or furtherance of business meaning Distinct persons.</a:t>
            </a:r>
          </a:p>
          <a:p>
            <a:pPr marL="365125" indent="-273050" algn="just">
              <a:buFont typeface="Wingdings" pitchFamily="2" charset="2"/>
              <a:buChar char="v"/>
            </a:pPr>
            <a:r>
              <a:rPr lang="en-IN" sz="2000" dirty="0" smtClean="0"/>
              <a:t>Provided that gifts not exceeding fifty thousand rupees in value in a financial year by an employer to an employee shall not be treated as supply of goods or services or both.</a:t>
            </a:r>
          </a:p>
          <a:p>
            <a:pPr marL="365125" indent="-273050" algn="just">
              <a:buFont typeface="Wingdings" pitchFamily="2" charset="2"/>
              <a:buChar char="v"/>
            </a:pPr>
            <a:r>
              <a:rPr lang="en-IN" sz="2000" dirty="0" smtClean="0"/>
              <a:t>Supply of goods—</a:t>
            </a:r>
          </a:p>
          <a:p>
            <a:pPr marL="808038" indent="-442913" algn="just">
              <a:buFont typeface="+mj-lt"/>
              <a:buAutoNum type="alphaLcParenR"/>
              <a:tabLst>
                <a:tab pos="808038" algn="l"/>
              </a:tabLst>
            </a:pPr>
            <a:r>
              <a:rPr lang="en-IN" sz="2000" i="1" dirty="0" smtClean="0"/>
              <a:t>by a principal to his agent where the agent undertakes to supply such goods</a:t>
            </a:r>
            <a:r>
              <a:rPr lang="en-IN" sz="2000" dirty="0" smtClean="0"/>
              <a:t>    on behalf of the principal; or</a:t>
            </a:r>
          </a:p>
          <a:p>
            <a:pPr marL="808038" indent="-442913" algn="just">
              <a:buFont typeface="+mj-lt"/>
              <a:buAutoNum type="alphaLcParenR"/>
              <a:tabLst>
                <a:tab pos="808038" algn="l"/>
              </a:tabLst>
            </a:pPr>
            <a:r>
              <a:rPr lang="en-IN" sz="2000" i="1" dirty="0" smtClean="0"/>
              <a:t>by an agent to his principal where the agent undertakes to receive such     </a:t>
            </a:r>
            <a:r>
              <a:rPr lang="en-IN" sz="2000" dirty="0" smtClean="0"/>
              <a:t>goods on behalf of the principal.</a:t>
            </a:r>
          </a:p>
          <a:p>
            <a:pPr marL="365125" indent="-273050" algn="just">
              <a:buFont typeface="Wingdings" pitchFamily="2" charset="2"/>
              <a:buChar char="v"/>
            </a:pPr>
            <a:r>
              <a:rPr lang="en-IN" sz="2000" dirty="0" smtClean="0"/>
              <a:t>Import of services by a taxable person from a related person or from any of his other establishments outside India, in the course or furtherance of business.</a:t>
            </a:r>
            <a:endParaRPr lang="en-I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 xmlns:p14="http://schemas.microsoft.com/office/powerpoint/2010/main" val="1868361571"/>
              </p:ext>
            </p:extLst>
          </p:nvPr>
        </p:nvGraphicFramePr>
        <p:xfrm>
          <a:off x="428596" y="1357298"/>
          <a:ext cx="8289506" cy="4412435"/>
        </p:xfrm>
        <a:graphic>
          <a:graphicData uri="http://schemas.openxmlformats.org/drawingml/2006/table">
            <a:tbl>
              <a:tblPr firstRow="1" bandRow="1">
                <a:tableStyleId>{74C1A8A3-306A-4EB7-A6B1-4F7E0EB9C5D6}</a:tableStyleId>
              </a:tblPr>
              <a:tblGrid>
                <a:gridCol w="513136">
                  <a:extLst>
                    <a:ext uri="{9D8B030D-6E8A-4147-A177-3AD203B41FA5}">
                      <a16:colId xmlns="" xmlns:a16="http://schemas.microsoft.com/office/drawing/2014/main" val="20000"/>
                    </a:ext>
                  </a:extLst>
                </a:gridCol>
                <a:gridCol w="1111337">
                  <a:extLst>
                    <a:ext uri="{9D8B030D-6E8A-4147-A177-3AD203B41FA5}">
                      <a16:colId xmlns="" xmlns:a16="http://schemas.microsoft.com/office/drawing/2014/main" val="20001"/>
                    </a:ext>
                  </a:extLst>
                </a:gridCol>
                <a:gridCol w="4647195">
                  <a:extLst>
                    <a:ext uri="{9D8B030D-6E8A-4147-A177-3AD203B41FA5}">
                      <a16:colId xmlns="" xmlns:a16="http://schemas.microsoft.com/office/drawing/2014/main" val="20002"/>
                    </a:ext>
                  </a:extLst>
                </a:gridCol>
                <a:gridCol w="2017838">
                  <a:extLst>
                    <a:ext uri="{9D8B030D-6E8A-4147-A177-3AD203B41FA5}">
                      <a16:colId xmlns="" xmlns:a16="http://schemas.microsoft.com/office/drawing/2014/main" val="20003"/>
                    </a:ext>
                  </a:extLst>
                </a:gridCol>
              </a:tblGrid>
              <a:tr h="561707">
                <a:tc>
                  <a:txBody>
                    <a:bodyPr/>
                    <a:lstStyle/>
                    <a:p>
                      <a:pPr algn="ctr"/>
                      <a:r>
                        <a:rPr lang="en-GB" sz="1700" dirty="0">
                          <a:latin typeface="Cambria" panose="02040503050406030204" pitchFamily="18" charset="0"/>
                        </a:rPr>
                        <a:t>SN</a:t>
                      </a:r>
                      <a:endParaRPr lang="en-GB" sz="1700"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tc>
                  <a:txBody>
                    <a:bodyPr/>
                    <a:lstStyle/>
                    <a:p>
                      <a:pPr algn="ctr"/>
                      <a:r>
                        <a:rPr lang="en-GB" sz="1700" dirty="0">
                          <a:latin typeface="Cambria" panose="02040503050406030204" pitchFamily="18" charset="0"/>
                        </a:rPr>
                        <a:t>Return</a:t>
                      </a:r>
                      <a:endParaRPr lang="en-GB" sz="1700"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tc>
                  <a:txBody>
                    <a:bodyPr/>
                    <a:lstStyle/>
                    <a:p>
                      <a:pPr algn="ctr"/>
                      <a:r>
                        <a:rPr lang="en-GB" sz="1700" dirty="0">
                          <a:latin typeface="Cambria" panose="02040503050406030204" pitchFamily="18" charset="0"/>
                        </a:rPr>
                        <a:t>Purpose</a:t>
                      </a:r>
                      <a:endParaRPr lang="en-GB" sz="1700"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tc>
                  <a:txBody>
                    <a:bodyPr/>
                    <a:lstStyle/>
                    <a:p>
                      <a:pPr algn="ctr"/>
                      <a:r>
                        <a:rPr lang="en-GB" sz="1700" dirty="0">
                          <a:latin typeface="Cambria" panose="02040503050406030204" pitchFamily="18" charset="0"/>
                        </a:rPr>
                        <a:t>Due date</a:t>
                      </a:r>
                      <a:endParaRPr lang="en-GB" sz="1700" dirty="0">
                        <a:latin typeface="Cambria" panose="02040503050406030204" pitchFamily="18" charset="0"/>
                        <a:cs typeface="Calibri" panose="020F0502020204030204" pitchFamily="34" charset="0"/>
                      </a:endParaRPr>
                    </a:p>
                  </a:txBody>
                  <a:tcPr marL="99453" marR="99453" marT="41148" marB="41148" anchor="ctr">
                    <a:solidFill>
                      <a:srgbClr val="003366"/>
                    </a:solidFill>
                  </a:tcPr>
                </a:tc>
                <a:extLst>
                  <a:ext uri="{0D108BD9-81ED-4DB2-BD59-A6C34878D82A}">
                    <a16:rowId xmlns="" xmlns:a16="http://schemas.microsoft.com/office/drawing/2014/main" val="10000"/>
                  </a:ext>
                </a:extLst>
              </a:tr>
              <a:tr h="486014">
                <a:tc>
                  <a:txBody>
                    <a:bodyPr/>
                    <a:lstStyle/>
                    <a:p>
                      <a:pPr algn="ctr"/>
                      <a:r>
                        <a:rPr lang="en-GB" sz="1700" dirty="0">
                          <a:latin typeface="Cambria" panose="02040503050406030204" pitchFamily="18" charset="0"/>
                          <a:cs typeface="Calibri" panose="020F0502020204030204" pitchFamily="34" charset="0"/>
                        </a:rPr>
                        <a:t>8</a:t>
                      </a:r>
                    </a:p>
                  </a:txBody>
                  <a:tcPr marL="99453" marR="99453" marT="41148" marB="41148" anchor="ctr"/>
                </a:tc>
                <a:tc>
                  <a:txBody>
                    <a:bodyPr/>
                    <a:lstStyle/>
                    <a:p>
                      <a:pPr algn="ctr"/>
                      <a:r>
                        <a:rPr lang="en-GB" sz="1700" dirty="0">
                          <a:latin typeface="Cambria" panose="02040503050406030204" pitchFamily="18" charset="0"/>
                        </a:rPr>
                        <a:t>GSTR-7A</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IN" sz="1700" dirty="0">
                          <a:latin typeface="Cambria" panose="02040503050406030204" pitchFamily="18" charset="0"/>
                        </a:rPr>
                        <a:t>TDS</a:t>
                      </a:r>
                      <a:r>
                        <a:rPr lang="en-IN" sz="1700" baseline="0" dirty="0">
                          <a:latin typeface="Cambria" panose="02040503050406030204" pitchFamily="18" charset="0"/>
                        </a:rPr>
                        <a:t> Certificate </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algn="ctr" defTabSz="914400" rtl="0" eaLnBrk="1" latinLnBrk="0" hangingPunct="1"/>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5"/>
                  </a:ext>
                </a:extLst>
              </a:tr>
              <a:tr h="467322">
                <a:tc>
                  <a:txBody>
                    <a:bodyPr/>
                    <a:lstStyle/>
                    <a:p>
                      <a:pPr algn="ctr"/>
                      <a:r>
                        <a:rPr lang="en-GB" sz="1700" dirty="0">
                          <a:latin typeface="Cambria" panose="02040503050406030204" pitchFamily="18" charset="0"/>
                          <a:cs typeface="+mn-cs"/>
                        </a:rPr>
                        <a:t>9</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8</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Statement</a:t>
                      </a:r>
                      <a:r>
                        <a:rPr lang="en-GB" sz="1700" kern="1200" baseline="0" dirty="0">
                          <a:latin typeface="Cambria" panose="02040503050406030204" pitchFamily="18" charset="0"/>
                        </a:rPr>
                        <a:t> for E-commerce operators</a:t>
                      </a:r>
                      <a:endParaRPr lang="en-GB" sz="1700" b="1"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10</a:t>
                      </a:r>
                      <a:r>
                        <a:rPr lang="en-GB" sz="1700" kern="1200" baseline="30000" dirty="0">
                          <a:latin typeface="Cambria" panose="02040503050406030204" pitchFamily="18" charset="0"/>
                        </a:rPr>
                        <a:t>th</a:t>
                      </a:r>
                      <a:r>
                        <a:rPr lang="en-GB" sz="1700" kern="1200" dirty="0">
                          <a:latin typeface="Cambria" panose="02040503050406030204" pitchFamily="18" charset="0"/>
                        </a:rPr>
                        <a:t> of next</a:t>
                      </a:r>
                      <a:r>
                        <a:rPr lang="en-GB" sz="1700" kern="1200" baseline="0" dirty="0">
                          <a:latin typeface="Cambria" panose="02040503050406030204" pitchFamily="18" charset="0"/>
                        </a:rPr>
                        <a:t> month</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6"/>
                  </a:ext>
                </a:extLst>
              </a:tr>
              <a:tr h="467322">
                <a:tc>
                  <a:txBody>
                    <a:bodyPr/>
                    <a:lstStyle/>
                    <a:p>
                      <a:pPr algn="ctr"/>
                      <a:r>
                        <a:rPr lang="en-GB" sz="1700" dirty="0">
                          <a:latin typeface="Cambria" panose="02040503050406030204" pitchFamily="18" charset="0"/>
                        </a:rPr>
                        <a:t>10</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algn="ctr"/>
                      <a:r>
                        <a:rPr lang="en-GB" sz="1700" dirty="0">
                          <a:latin typeface="Cambria" panose="02040503050406030204" pitchFamily="18" charset="0"/>
                        </a:rPr>
                        <a:t>GSTR 9</a:t>
                      </a:r>
                      <a:endParaRPr lang="en-GB" sz="1700" dirty="0">
                        <a:latin typeface="Cambria" panose="02040503050406030204" pitchFamily="18" charset="0"/>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Annual Return</a:t>
                      </a:r>
                      <a:endParaRPr lang="en-GB" sz="1700" b="1"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tc>
                  <a:txBody>
                    <a:bodyPr/>
                    <a:lstStyle/>
                    <a:p>
                      <a:pPr marL="0" algn="ctr" defTabSz="914400" rtl="0" eaLnBrk="1" latinLnBrk="0" hangingPunct="1"/>
                      <a:r>
                        <a:rPr lang="en-GB" sz="1700" kern="1200" dirty="0">
                          <a:latin typeface="Cambria" panose="02040503050406030204" pitchFamily="18" charset="0"/>
                        </a:rPr>
                        <a:t>31st Dec of next FY</a:t>
                      </a:r>
                      <a:endParaRPr lang="en-GB" sz="1700" kern="1200" dirty="0">
                        <a:solidFill>
                          <a:schemeClr val="dk1"/>
                        </a:solidFill>
                        <a:latin typeface="Cambria" panose="02040503050406030204" pitchFamily="18" charset="0"/>
                        <a:ea typeface="+mn-ea"/>
                        <a:cs typeface="Calibri" panose="020F0502020204030204" pitchFamily="34" charset="0"/>
                      </a:endParaRPr>
                    </a:p>
                  </a:txBody>
                  <a:tcPr marL="99453" marR="99453" marT="41148" marB="41148" anchor="ctr"/>
                </a:tc>
                <a:extLst>
                  <a:ext uri="{0D108BD9-81ED-4DB2-BD59-A6C34878D82A}">
                    <a16:rowId xmlns="" xmlns:a16="http://schemas.microsoft.com/office/drawing/2014/main" val="10007"/>
                  </a:ext>
                </a:extLst>
              </a:tr>
              <a:tr h="486014">
                <a:tc>
                  <a:txBody>
                    <a:bodyPr/>
                    <a:lstStyle/>
                    <a:p>
                      <a:pPr marL="0" algn="ctr" defTabSz="742950" rtl="0" eaLnBrk="1" latinLnBrk="0" hangingPunct="1"/>
                      <a:r>
                        <a:rPr lang="en-IN" sz="1700" kern="1200" dirty="0">
                          <a:latin typeface="Cambria" panose="02040503050406030204" pitchFamily="18" charset="0"/>
                        </a:rPr>
                        <a:t>12</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a:txBody>
                    <a:bodyPr/>
                    <a:lstStyle/>
                    <a:p>
                      <a:pPr algn="ctr"/>
                      <a:r>
                        <a:rPr lang="en-IN" sz="1700" kern="1200" dirty="0">
                          <a:latin typeface="Cambria" panose="02040503050406030204" pitchFamily="18" charset="0"/>
                        </a:rPr>
                        <a:t>GSTR 9A</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gridSpan="2">
                  <a:txBody>
                    <a:bodyPr/>
                    <a:lstStyle/>
                    <a:p>
                      <a:pPr marL="0" algn="ctr" defTabSz="914400" rtl="0" eaLnBrk="1" latinLnBrk="0" hangingPunct="1"/>
                      <a:r>
                        <a:rPr lang="en-IN" sz="1700" kern="1200" dirty="0">
                          <a:latin typeface="Cambria" panose="02040503050406030204" pitchFamily="18" charset="0"/>
                        </a:rPr>
                        <a:t>Simplified return to be filed by composition dealer</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hMerge="1">
                  <a:txBody>
                    <a:bodyPr/>
                    <a:lstStyle/>
                    <a:p>
                      <a:pPr marL="0" algn="l" defTabSz="914400" rtl="0" eaLnBrk="1" latinLnBrk="0" hangingPunct="1"/>
                      <a:endParaRPr lang="en-GB" sz="1900" kern="1200" dirty="0">
                        <a:solidFill>
                          <a:schemeClr val="dk1"/>
                        </a:solidFill>
                        <a:latin typeface="+mn-lt"/>
                        <a:ea typeface="+mn-ea"/>
                        <a:cs typeface="+mn-cs"/>
                      </a:endParaRPr>
                    </a:p>
                  </a:txBody>
                  <a:tcPr marL="132604" marR="132604"/>
                </a:tc>
                <a:extLst>
                  <a:ext uri="{0D108BD9-81ED-4DB2-BD59-A6C34878D82A}">
                    <a16:rowId xmlns="" xmlns:a16="http://schemas.microsoft.com/office/drawing/2014/main" val="10009"/>
                  </a:ext>
                </a:extLst>
              </a:tr>
              <a:tr h="486014">
                <a:tc>
                  <a:txBody>
                    <a:bodyPr/>
                    <a:lstStyle/>
                    <a:p>
                      <a:pPr marL="0" algn="ctr" defTabSz="742950" rtl="0" eaLnBrk="1" latinLnBrk="0" hangingPunct="1"/>
                      <a:r>
                        <a:rPr lang="en-IN" sz="1700" kern="1200" dirty="0">
                          <a:latin typeface="Cambria" panose="02040503050406030204" pitchFamily="18" charset="0"/>
                        </a:rPr>
                        <a:t>13</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a:txBody>
                    <a:bodyPr/>
                    <a:lstStyle/>
                    <a:p>
                      <a:pPr algn="ctr"/>
                      <a:r>
                        <a:rPr lang="en-IN" sz="1700" kern="1200" dirty="0">
                          <a:latin typeface="Cambria" panose="02040503050406030204" pitchFamily="18" charset="0"/>
                        </a:rPr>
                        <a:t>GSTR 9B</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gridSpan="2">
                  <a:txBody>
                    <a:bodyPr/>
                    <a:lstStyle/>
                    <a:p>
                      <a:pPr marL="0" algn="ctr" defTabSz="914400" rtl="0" eaLnBrk="1" latinLnBrk="0" hangingPunct="1"/>
                      <a:r>
                        <a:rPr lang="en-IN" sz="1700" kern="1200" dirty="0">
                          <a:latin typeface="Cambria" panose="02040503050406030204" pitchFamily="18" charset="0"/>
                        </a:rPr>
                        <a:t>Reconciliation statement</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hMerge="1">
                  <a:txBody>
                    <a:bodyPr/>
                    <a:lstStyle/>
                    <a:p>
                      <a:pPr marL="0" algn="l" defTabSz="914400" rtl="0" eaLnBrk="1" latinLnBrk="0" hangingPunct="1"/>
                      <a:endParaRPr lang="en-GB" sz="1900" kern="1200" dirty="0">
                        <a:solidFill>
                          <a:schemeClr val="dk1"/>
                        </a:solidFill>
                        <a:latin typeface="+mn-lt"/>
                        <a:ea typeface="+mn-ea"/>
                        <a:cs typeface="+mn-cs"/>
                      </a:endParaRPr>
                    </a:p>
                  </a:txBody>
                  <a:tcPr marL="132604" marR="132604"/>
                </a:tc>
                <a:extLst>
                  <a:ext uri="{0D108BD9-81ED-4DB2-BD59-A6C34878D82A}">
                    <a16:rowId xmlns="" xmlns:a16="http://schemas.microsoft.com/office/drawing/2014/main" val="10010"/>
                  </a:ext>
                </a:extLst>
              </a:tr>
              <a:tr h="486014">
                <a:tc>
                  <a:txBody>
                    <a:bodyPr/>
                    <a:lstStyle/>
                    <a:p>
                      <a:pPr marL="0" algn="ctr" defTabSz="742950" rtl="0" eaLnBrk="1" latinLnBrk="0" hangingPunct="1"/>
                      <a:r>
                        <a:rPr lang="en-IN" sz="1700" kern="1200" dirty="0" smtClean="0">
                          <a:solidFill>
                            <a:schemeClr val="dk1"/>
                          </a:solidFill>
                          <a:latin typeface="Cambria" panose="02040503050406030204" pitchFamily="18" charset="0"/>
                          <a:ea typeface="+mn-ea"/>
                          <a:cs typeface="Calibri" panose="020F0502020204030204" pitchFamily="34" charset="0"/>
                        </a:rPr>
                        <a:t>14</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a:txBody>
                    <a:bodyPr/>
                    <a:lstStyle/>
                    <a:p>
                      <a:pPr algn="ctr"/>
                      <a:r>
                        <a:rPr lang="en-IN" sz="1700" kern="1200" dirty="0" smtClean="0">
                          <a:solidFill>
                            <a:schemeClr val="dk1"/>
                          </a:solidFill>
                          <a:latin typeface="Cambria" panose="02040503050406030204" pitchFamily="18" charset="0"/>
                          <a:ea typeface="+mn-ea"/>
                          <a:cs typeface="Calibri" panose="020F0502020204030204" pitchFamily="34" charset="0"/>
                        </a:rPr>
                        <a:t>GSTR 9 C</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gridSpan="2">
                  <a:txBody>
                    <a:bodyPr/>
                    <a:lstStyle/>
                    <a:p>
                      <a:pPr marL="0" algn="ctr" defTabSz="914400" rtl="0" eaLnBrk="1" latinLnBrk="0" hangingPunct="1"/>
                      <a:r>
                        <a:rPr lang="en-IN" sz="1700" kern="1200" dirty="0" smtClean="0">
                          <a:solidFill>
                            <a:schemeClr val="dk1"/>
                          </a:solidFill>
                          <a:latin typeface="Cambria" panose="02040503050406030204" pitchFamily="18" charset="0"/>
                          <a:ea typeface="+mn-ea"/>
                          <a:cs typeface="Calibri" panose="020F0502020204030204" pitchFamily="34" charset="0"/>
                        </a:rPr>
                        <a:t>AUDIT REPORT</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hMerge="1">
                  <a:txBody>
                    <a:bodyPr/>
                    <a:lstStyle/>
                    <a:p>
                      <a:endParaRPr lang="en-IN"/>
                    </a:p>
                  </a:txBody>
                  <a:tcPr/>
                </a:tc>
              </a:tr>
              <a:tr h="486014">
                <a:tc>
                  <a:txBody>
                    <a:bodyPr/>
                    <a:lstStyle/>
                    <a:p>
                      <a:pPr marL="0" algn="ctr" defTabSz="742950" rtl="0" eaLnBrk="1" latinLnBrk="0" hangingPunct="1"/>
                      <a:r>
                        <a:rPr lang="en-IN" sz="1700" kern="1200" dirty="0" smtClean="0">
                          <a:latin typeface="Cambria" panose="02040503050406030204" pitchFamily="18" charset="0"/>
                        </a:rPr>
                        <a:t>15</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a:txBody>
                    <a:bodyPr/>
                    <a:lstStyle/>
                    <a:p>
                      <a:pPr algn="ctr"/>
                      <a:r>
                        <a:rPr lang="en-IN" sz="1700" kern="1200" dirty="0">
                          <a:latin typeface="Cambria" panose="02040503050406030204" pitchFamily="18" charset="0"/>
                        </a:rPr>
                        <a:t>GSTR 10</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gridSpan="2">
                  <a:txBody>
                    <a:bodyPr/>
                    <a:lstStyle/>
                    <a:p>
                      <a:pPr marL="0" algn="ctr" defTabSz="914400" rtl="0" eaLnBrk="1" latinLnBrk="0" hangingPunct="1"/>
                      <a:r>
                        <a:rPr lang="en-IN" sz="1700" kern="1200" dirty="0">
                          <a:latin typeface="Cambria" panose="02040503050406030204" pitchFamily="18" charset="0"/>
                        </a:rPr>
                        <a:t>Final return</a:t>
                      </a:r>
                      <a:endParaRPr lang="en-IN" sz="1700" b="1"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hMerge="1">
                  <a:txBody>
                    <a:bodyPr/>
                    <a:lstStyle/>
                    <a:p>
                      <a:pPr marL="0" algn="l" defTabSz="914400" rtl="0" eaLnBrk="1" latinLnBrk="0" hangingPunct="1"/>
                      <a:endParaRPr lang="en-GB" sz="1900" kern="1200" dirty="0">
                        <a:solidFill>
                          <a:schemeClr val="dk1"/>
                        </a:solidFill>
                        <a:latin typeface="+mn-lt"/>
                        <a:ea typeface="+mn-ea"/>
                        <a:cs typeface="+mn-cs"/>
                      </a:endParaRPr>
                    </a:p>
                  </a:txBody>
                  <a:tcPr marL="132604" marR="132604"/>
                </a:tc>
                <a:extLst>
                  <a:ext uri="{0D108BD9-81ED-4DB2-BD59-A6C34878D82A}">
                    <a16:rowId xmlns="" xmlns:a16="http://schemas.microsoft.com/office/drawing/2014/main" val="10011"/>
                  </a:ext>
                </a:extLst>
              </a:tr>
              <a:tr h="486014">
                <a:tc>
                  <a:txBody>
                    <a:bodyPr/>
                    <a:lstStyle/>
                    <a:p>
                      <a:pPr marL="0" algn="ctr" defTabSz="742950" rtl="0" eaLnBrk="1" latinLnBrk="0" hangingPunct="1"/>
                      <a:r>
                        <a:rPr lang="en-IN" sz="1700" kern="1200" dirty="0" smtClean="0">
                          <a:solidFill>
                            <a:schemeClr val="dk1"/>
                          </a:solidFill>
                          <a:latin typeface="Cambria" panose="02040503050406030204" pitchFamily="18" charset="0"/>
                          <a:ea typeface="+mn-ea"/>
                          <a:cs typeface="+mn-cs"/>
                        </a:rPr>
                        <a:t>16</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a:txBody>
                    <a:bodyPr/>
                    <a:lstStyle/>
                    <a:p>
                      <a:pPr algn="ctr"/>
                      <a:r>
                        <a:rPr lang="en-IN" sz="1700" kern="1200" dirty="0">
                          <a:latin typeface="Cambria" panose="02040503050406030204" pitchFamily="18" charset="0"/>
                        </a:rPr>
                        <a:t>GSTR 11</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700" kern="1200" dirty="0">
                          <a:latin typeface="Cambria" panose="02040503050406030204" pitchFamily="18" charset="0"/>
                        </a:rPr>
                        <a:t>Details of inward supplies of goods/services to a person having UIN</a:t>
                      </a:r>
                      <a:endParaRPr lang="en-IN" sz="1700" kern="1200" dirty="0">
                        <a:solidFill>
                          <a:schemeClr val="dk1"/>
                        </a:solidFill>
                        <a:latin typeface="Cambria" panose="02040503050406030204" pitchFamily="18" charset="0"/>
                        <a:ea typeface="+mn-ea"/>
                        <a:cs typeface="Calibri" panose="020F0502020204030204" pitchFamily="34" charset="0"/>
                      </a:endParaRPr>
                    </a:p>
                  </a:txBody>
                  <a:tcPr marL="68580" marR="68580" marT="41148" marB="41148" anchor="ctr"/>
                </a:tc>
                <a:tc hMerge="1">
                  <a:txBody>
                    <a:bodyPr/>
                    <a:lstStyle/>
                    <a:p>
                      <a:pPr marL="0" algn="l" defTabSz="914400" rtl="0" eaLnBrk="1" latinLnBrk="0" hangingPunct="1"/>
                      <a:endParaRPr lang="en-GB" sz="1900" kern="1200" dirty="0">
                        <a:solidFill>
                          <a:schemeClr val="dk1"/>
                        </a:solidFill>
                        <a:latin typeface="+mn-lt"/>
                        <a:ea typeface="+mn-ea"/>
                        <a:cs typeface="+mn-cs"/>
                      </a:endParaRPr>
                    </a:p>
                  </a:txBody>
                  <a:tcPr marL="132604" marR="132604"/>
                </a:tc>
                <a:extLst>
                  <a:ext uri="{0D108BD9-81ED-4DB2-BD59-A6C34878D82A}">
                    <a16:rowId xmlns="" xmlns:a16="http://schemas.microsoft.com/office/drawing/2014/main" val="10012"/>
                  </a:ext>
                </a:extLst>
              </a:tr>
            </a:tbl>
          </a:graphicData>
        </a:graphic>
      </p:graphicFrame>
      <p:sp>
        <p:nvSpPr>
          <p:cNvPr id="6" name="Title 1"/>
          <p:cNvSpPr txBox="1">
            <a:spLocks/>
          </p:cNvSpPr>
          <p:nvPr/>
        </p:nvSpPr>
        <p:spPr>
          <a:xfrm>
            <a:off x="428596" y="285728"/>
            <a:ext cx="8388000" cy="490111"/>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800" b="0" i="0" u="none" strike="noStrike" kern="1200" cap="none" spc="0" normalizeH="0" baseline="0" noProof="0" dirty="0" smtClean="0">
                <a:ln>
                  <a:noFill/>
                </a:ln>
                <a:solidFill>
                  <a:schemeClr val="bg1"/>
                </a:solidFill>
                <a:effectLst/>
                <a:uLnTx/>
                <a:uFillTx/>
                <a:latin typeface="+mj-lt"/>
                <a:ea typeface="+mj-ea"/>
                <a:cs typeface="+mj-cs"/>
              </a:rPr>
              <a:t>LIST OF  RETURNS TO BE FILED CONTD...</a:t>
            </a:r>
            <a:endParaRPr kumimoji="0" lang="en-IN"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Footer Placeholder 8"/>
          <p:cNvSpPr>
            <a:spLocks noGrp="1"/>
          </p:cNvSpPr>
          <p:nvPr>
            <p:ph type="ftr" sz="quarter" idx="11"/>
          </p:nvPr>
        </p:nvSpPr>
        <p:spPr/>
        <p:txBody>
          <a:bodyPr/>
          <a:lstStyle/>
          <a:p>
            <a:r>
              <a:rPr lang="en-IN" smtClean="0"/>
              <a:t>METIER ADVISORY SERVICES PRIVATE LIMITED</a:t>
            </a:r>
            <a:endParaRPr lang="en-IN"/>
          </a:p>
        </p:txBody>
      </p:sp>
    </p:spTree>
    <p:extLst>
      <p:ext uri="{BB962C8B-B14F-4D97-AF65-F5344CB8AC3E}">
        <p14:creationId xmlns="" xmlns:p14="http://schemas.microsoft.com/office/powerpoint/2010/main" val="231152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5 Reconciliation of Turnover  NOTES</a:t>
            </a:r>
            <a:endParaRPr lang="en-IN" sz="2800" dirty="0">
              <a:solidFill>
                <a:srgbClr val="FFFFFF"/>
              </a:solidFill>
            </a:endParaRPr>
          </a:p>
        </p:txBody>
      </p:sp>
      <p:graphicFrame>
        <p:nvGraphicFramePr>
          <p:cNvPr id="4" name="Table 3"/>
          <p:cNvGraphicFramePr>
            <a:graphicFrameLocks noGrp="1"/>
          </p:cNvGraphicFramePr>
          <p:nvPr/>
        </p:nvGraphicFramePr>
        <p:xfrm>
          <a:off x="179512" y="790406"/>
          <a:ext cx="8640960" cy="5230882"/>
        </p:xfrm>
        <a:graphic>
          <a:graphicData uri="http://schemas.openxmlformats.org/drawingml/2006/table">
            <a:tbl>
              <a:tblPr/>
              <a:tblGrid>
                <a:gridCol w="360040"/>
                <a:gridCol w="8280920"/>
              </a:tblGrid>
              <a:tr h="136989">
                <a:tc>
                  <a:txBody>
                    <a:bodyPr/>
                    <a:lstStyle/>
                    <a:p>
                      <a:pPr algn="just" fontAlgn="auto"/>
                      <a:r>
                        <a:rPr lang="en-IN" sz="1800" b="0" i="0" u="none" strike="noStrike" dirty="0">
                          <a:solidFill>
                            <a:schemeClr val="tx1"/>
                          </a:solidFill>
                          <a:latin typeface="Times New Roman"/>
                        </a:rPr>
                        <a:t>5F</a:t>
                      </a:r>
                    </a:p>
                  </a:txBody>
                  <a:tcPr marL="2686" marR="2686" marT="2686"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Trade discounts which are accounted for in the audited Annual Financial Statement but on which GST was </a:t>
                      </a:r>
                      <a:r>
                        <a:rPr lang="en-IN" sz="1800" b="0" i="0" u="none" strike="noStrike" dirty="0" err="1">
                          <a:solidFill>
                            <a:schemeClr val="tx1"/>
                          </a:solidFill>
                          <a:latin typeface="Times New Roman"/>
                        </a:rPr>
                        <a:t>leviable</a:t>
                      </a:r>
                      <a:r>
                        <a:rPr lang="en-IN" sz="1800" b="0" i="0" u="none" strike="noStrike" dirty="0">
                          <a:solidFill>
                            <a:schemeClr val="tx1"/>
                          </a:solidFill>
                          <a:latin typeface="Times New Roman"/>
                        </a:rPr>
                        <a:t>(being not permissible) shall be declared here.</a:t>
                      </a:r>
                    </a:p>
                  </a:txBody>
                  <a:tcPr marL="2686" marR="2686" marT="2686" marB="0">
                    <a:lnL>
                      <a:noFill/>
                    </a:lnL>
                    <a:lnR>
                      <a:noFill/>
                    </a:lnR>
                    <a:lnT>
                      <a:noFill/>
                    </a:lnT>
                    <a:lnB>
                      <a:noFill/>
                    </a:lnB>
                  </a:tcPr>
                </a:tc>
              </a:tr>
              <a:tr h="136989">
                <a:tc>
                  <a:txBody>
                    <a:bodyPr/>
                    <a:lstStyle/>
                    <a:p>
                      <a:pPr algn="just" fontAlgn="auto"/>
                      <a:r>
                        <a:rPr lang="en-IN" sz="1800" b="0" i="0" u="none" strike="noStrike" dirty="0">
                          <a:solidFill>
                            <a:schemeClr val="tx1"/>
                          </a:solidFill>
                          <a:latin typeface="Times New Roman"/>
                        </a:rPr>
                        <a:t>5G</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Turnover included in the audited Annual Financial Statement for April 2017 to June 2017 shall be declared here.</a:t>
                      </a:r>
                    </a:p>
                  </a:txBody>
                  <a:tcPr marL="2686" marR="2686" marT="2686" marB="0">
                    <a:lnL>
                      <a:noFill/>
                    </a:lnL>
                    <a:lnR>
                      <a:noFill/>
                    </a:lnR>
                    <a:lnT>
                      <a:noFill/>
                    </a:lnT>
                    <a:lnB>
                      <a:noFill/>
                    </a:lnB>
                  </a:tcPr>
                </a:tc>
              </a:tr>
              <a:tr h="228315">
                <a:tc>
                  <a:txBody>
                    <a:bodyPr/>
                    <a:lstStyle/>
                    <a:p>
                      <a:pPr algn="just" fontAlgn="auto"/>
                      <a:r>
                        <a:rPr lang="en-IN" sz="1800" b="0" i="0" u="none" strike="noStrike" dirty="0">
                          <a:solidFill>
                            <a:schemeClr val="tx1"/>
                          </a:solidFill>
                          <a:latin typeface="Times New Roman"/>
                        </a:rPr>
                        <a:t>5H</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Unbilled revenue which was recorded in the books of accounts on the basis of accrual system of accounting during the current financial year but GST was not payable on such revenue in the same financial year shall be declared here.</a:t>
                      </a:r>
                    </a:p>
                  </a:txBody>
                  <a:tcPr marL="2686" marR="2686" marT="2686" marB="0">
                    <a:lnL>
                      <a:noFill/>
                    </a:lnL>
                    <a:lnR>
                      <a:noFill/>
                    </a:lnR>
                    <a:lnT>
                      <a:noFill/>
                    </a:lnT>
                    <a:lnB>
                      <a:noFill/>
                    </a:lnB>
                  </a:tcPr>
                </a:tc>
              </a:tr>
              <a:tr h="182652">
                <a:tc>
                  <a:txBody>
                    <a:bodyPr/>
                    <a:lstStyle/>
                    <a:p>
                      <a:pPr algn="just" fontAlgn="auto"/>
                      <a:r>
                        <a:rPr lang="en-IN" sz="1800" b="0" i="0" u="none" strike="noStrike" dirty="0">
                          <a:solidFill>
                            <a:schemeClr val="tx1"/>
                          </a:solidFill>
                          <a:latin typeface="Times New Roman"/>
                        </a:rPr>
                        <a:t>5I</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Value of all advances for which GST has not been paid but the same has been recognized as revenue in the audited Annual Financial Statement shall be declared here.</a:t>
                      </a:r>
                    </a:p>
                  </a:txBody>
                  <a:tcPr marL="2686" marR="2686" marT="2686" marB="0">
                    <a:lnL>
                      <a:noFill/>
                    </a:lnL>
                    <a:lnR>
                      <a:noFill/>
                    </a:lnR>
                    <a:lnT>
                      <a:noFill/>
                    </a:lnT>
                    <a:lnB>
                      <a:noFill/>
                    </a:lnB>
                  </a:tcPr>
                </a:tc>
              </a:tr>
              <a:tr h="182652">
                <a:tc>
                  <a:txBody>
                    <a:bodyPr/>
                    <a:lstStyle/>
                    <a:p>
                      <a:pPr algn="just" fontAlgn="auto"/>
                      <a:r>
                        <a:rPr lang="en-IN" sz="1800" b="0" i="0" u="none" strike="noStrike" dirty="0">
                          <a:solidFill>
                            <a:schemeClr val="tx1"/>
                          </a:solidFill>
                          <a:latin typeface="Times New Roman"/>
                        </a:rPr>
                        <a:t>5J</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Aggregate value of credit notes which have been accounted for in the audited Annual Financial Statement but were not admissible under Section 34 of the CGST Act shall be declared here.</a:t>
                      </a:r>
                    </a:p>
                  </a:txBody>
                  <a:tcPr marL="2686" marR="2686" marT="2686" marB="0">
                    <a:lnL>
                      <a:noFill/>
                    </a:lnL>
                    <a:lnR>
                      <a:noFill/>
                    </a:lnR>
                    <a:lnT>
                      <a:noFill/>
                    </a:lnT>
                    <a:lnB>
                      <a:noFill/>
                    </a:lnB>
                  </a:tcPr>
                </a:tc>
              </a:tr>
              <a:tr h="136989">
                <a:tc>
                  <a:txBody>
                    <a:bodyPr/>
                    <a:lstStyle/>
                    <a:p>
                      <a:pPr algn="just" fontAlgn="auto"/>
                      <a:r>
                        <a:rPr lang="en-IN" sz="1800" b="0" i="0" u="none" strike="noStrike" dirty="0">
                          <a:solidFill>
                            <a:schemeClr val="tx1"/>
                          </a:solidFill>
                          <a:latin typeface="Times New Roman"/>
                        </a:rPr>
                        <a:t>5K</a:t>
                      </a:r>
                    </a:p>
                  </a:txBody>
                  <a:tcPr marL="2686" marR="2686" marT="2686" marB="0">
                    <a:lnL>
                      <a:noFill/>
                    </a:lnL>
                    <a:lnR>
                      <a:noFill/>
                    </a:lnR>
                    <a:lnT>
                      <a:noFill/>
                    </a:lnT>
                    <a:lnB>
                      <a:noFill/>
                    </a:lnB>
                  </a:tcPr>
                </a:tc>
                <a:tc>
                  <a:txBody>
                    <a:bodyPr/>
                    <a:lstStyle/>
                    <a:p>
                      <a:pPr algn="just" fontAlgn="auto"/>
                      <a:r>
                        <a:rPr lang="en-IN" sz="1800" b="0" i="0" u="none" strike="noStrike">
                          <a:solidFill>
                            <a:schemeClr val="tx1"/>
                          </a:solidFill>
                          <a:latin typeface="Times New Roman"/>
                        </a:rPr>
                        <a:t>Aggregate value of all goods supplied by SEZs to DTA units for which the DTA units have filed bill of entry shall be declared here.</a:t>
                      </a:r>
                    </a:p>
                  </a:txBody>
                  <a:tcPr marL="2686" marR="2686" marT="2686" marB="0">
                    <a:lnL>
                      <a:noFill/>
                    </a:lnL>
                    <a:lnR>
                      <a:noFill/>
                    </a:lnR>
                    <a:lnT>
                      <a:noFill/>
                    </a:lnT>
                    <a:lnB>
                      <a:noFill/>
                    </a:lnB>
                  </a:tcPr>
                </a:tc>
              </a:tr>
              <a:tr h="319640">
                <a:tc>
                  <a:txBody>
                    <a:bodyPr/>
                    <a:lstStyle/>
                    <a:p>
                      <a:pPr algn="just" fontAlgn="auto"/>
                      <a:r>
                        <a:rPr lang="en-IN" sz="1800" b="0" i="0" u="none" strike="noStrike" dirty="0">
                          <a:solidFill>
                            <a:schemeClr val="tx1"/>
                          </a:solidFill>
                          <a:latin typeface="Times New Roman"/>
                        </a:rPr>
                        <a:t>5L</a:t>
                      </a:r>
                    </a:p>
                  </a:txBody>
                  <a:tcPr marL="2686" marR="2686" marT="2686"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There may be cases where registered persons might have opted out of the composition scheme during the current financial year. Their turnover as per the audited Annual Financial Statement would include turnover both as composition </a:t>
                      </a:r>
                      <a:r>
                        <a:rPr lang="en-IN" sz="1800" b="0" i="0" u="none" strike="noStrike" dirty="0" err="1">
                          <a:solidFill>
                            <a:schemeClr val="tx1"/>
                          </a:solidFill>
                          <a:latin typeface="Times New Roman"/>
                        </a:rPr>
                        <a:t>taxpayeraswellas</a:t>
                      </a:r>
                      <a:r>
                        <a:rPr lang="en-IN" sz="1800" b="0" i="0" u="none" strike="noStrike" dirty="0">
                          <a:solidFill>
                            <a:schemeClr val="tx1"/>
                          </a:solidFill>
                          <a:latin typeface="Times New Roman"/>
                        </a:rPr>
                        <a:t> normal taxpayer. Therefore, the turnover for which GST was paid under the composition scheme shall be declared here.</a:t>
                      </a:r>
                    </a:p>
                  </a:txBody>
                  <a:tcPr marL="2686" marR="2686" marT="2686"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5 Reconciliation of Turnover  NOTES</a:t>
            </a:r>
            <a:endParaRPr lang="en-IN" sz="2800" dirty="0">
              <a:solidFill>
                <a:srgbClr val="FFFFFF"/>
              </a:solidFill>
            </a:endParaRPr>
          </a:p>
        </p:txBody>
      </p:sp>
      <p:graphicFrame>
        <p:nvGraphicFramePr>
          <p:cNvPr id="5" name="Table 4"/>
          <p:cNvGraphicFramePr>
            <a:graphicFrameLocks noGrp="1"/>
          </p:cNvGraphicFramePr>
          <p:nvPr/>
        </p:nvGraphicFramePr>
        <p:xfrm>
          <a:off x="179512" y="836712"/>
          <a:ext cx="8424936" cy="5616624"/>
        </p:xfrm>
        <a:graphic>
          <a:graphicData uri="http://schemas.openxmlformats.org/drawingml/2006/table">
            <a:tbl>
              <a:tblPr/>
              <a:tblGrid>
                <a:gridCol w="792088"/>
                <a:gridCol w="7632848"/>
              </a:tblGrid>
              <a:tr h="1646604">
                <a:tc>
                  <a:txBody>
                    <a:bodyPr/>
                    <a:lstStyle/>
                    <a:p>
                      <a:pPr algn="just" fontAlgn="auto"/>
                      <a:r>
                        <a:rPr lang="en-IN" sz="1400" b="0" i="0" u="none" strike="noStrike" dirty="0">
                          <a:solidFill>
                            <a:schemeClr val="tx1"/>
                          </a:solidFill>
                          <a:latin typeface="Times New Roman"/>
                        </a:rPr>
                        <a:t>5M</a:t>
                      </a:r>
                    </a:p>
                  </a:txBody>
                  <a:tcPr marL="9525" marR="9525" marT="9525"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There may be cases where the taxable value and the invoice value differ due to valuation principles under section 15 of the CGST Act, 2017 and rules </a:t>
                      </a:r>
                      <a:r>
                        <a:rPr lang="en-IN" sz="1800" b="0" i="0" u="none" strike="noStrike" dirty="0" err="1">
                          <a:solidFill>
                            <a:schemeClr val="tx1"/>
                          </a:solidFill>
                          <a:latin typeface="Times New Roman"/>
                        </a:rPr>
                        <a:t>thereunder</a:t>
                      </a:r>
                      <a:r>
                        <a:rPr lang="en-IN" sz="1800" b="0" i="0" u="none" strike="noStrike" dirty="0">
                          <a:solidFill>
                            <a:schemeClr val="tx1"/>
                          </a:solidFill>
                          <a:latin typeface="Times New Roman"/>
                        </a:rPr>
                        <a:t>. Therefore, any difference between the turnover reported in the </a:t>
                      </a:r>
                      <a:r>
                        <a:rPr lang="en-IN" sz="1800" b="0" i="0" u="none" strike="noStrike" dirty="0" smtClean="0">
                          <a:solidFill>
                            <a:schemeClr val="tx1"/>
                          </a:solidFill>
                          <a:latin typeface="Times New Roman"/>
                        </a:rPr>
                        <a:t>Annual Return(GSTR </a:t>
                      </a:r>
                      <a:r>
                        <a:rPr lang="en-IN" sz="1800" b="0" i="0" u="none" strike="noStrike" dirty="0">
                          <a:solidFill>
                            <a:schemeClr val="tx1"/>
                          </a:solidFill>
                          <a:latin typeface="Times New Roman"/>
                        </a:rPr>
                        <a:t>9)and turnover reported in the audited Annual Financial Statement due to difference in valuation of supplies shall be declared here.</a:t>
                      </a:r>
                    </a:p>
                  </a:txBody>
                  <a:tcPr marL="9525" marR="9525" marT="9525" marB="0">
                    <a:lnL>
                      <a:noFill/>
                    </a:lnL>
                    <a:lnR>
                      <a:noFill/>
                    </a:lnR>
                    <a:lnT>
                      <a:noFill/>
                    </a:lnT>
                    <a:lnB>
                      <a:noFill/>
                    </a:lnB>
                  </a:tcPr>
                </a:tc>
              </a:tr>
              <a:tr h="992505">
                <a:tc>
                  <a:txBody>
                    <a:bodyPr/>
                    <a:lstStyle/>
                    <a:p>
                      <a:pPr algn="just" fontAlgn="auto"/>
                      <a:r>
                        <a:rPr lang="en-IN" sz="1400" b="0" i="0" u="none" strike="noStrike" dirty="0">
                          <a:solidFill>
                            <a:schemeClr val="tx1"/>
                          </a:solidFill>
                          <a:latin typeface="Times New Roman"/>
                        </a:rPr>
                        <a:t>5N</a:t>
                      </a:r>
                    </a:p>
                  </a:txBody>
                  <a:tcPr marL="9525" marR="9525" marT="9525"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Any difference between the turnover reported in the Annual Return (GSTR9) and turnover reported in the audited Annual Financial Statement due to foreign exchange fluctuations shall be declared here.</a:t>
                      </a:r>
                    </a:p>
                  </a:txBody>
                  <a:tcPr marL="9525" marR="9525" marT="9525" marB="0">
                    <a:lnL>
                      <a:noFill/>
                    </a:lnL>
                    <a:lnR>
                      <a:noFill/>
                    </a:lnR>
                    <a:lnT>
                      <a:noFill/>
                    </a:lnT>
                    <a:lnB>
                      <a:noFill/>
                    </a:lnB>
                  </a:tcPr>
                </a:tc>
              </a:tr>
              <a:tr h="992505">
                <a:tc>
                  <a:txBody>
                    <a:bodyPr/>
                    <a:lstStyle/>
                    <a:p>
                      <a:pPr algn="just" fontAlgn="auto"/>
                      <a:r>
                        <a:rPr lang="en-IN" sz="1400" b="0" i="0" u="none" strike="noStrike" dirty="0">
                          <a:solidFill>
                            <a:schemeClr val="tx1"/>
                          </a:solidFill>
                          <a:latin typeface="Times New Roman"/>
                        </a:rPr>
                        <a:t>5O</a:t>
                      </a:r>
                    </a:p>
                  </a:txBody>
                  <a:tcPr marL="9525" marR="9525" marT="9525"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Any difference between the turnover reported in the Annual Return (GSTR9) and turnover reported in the audited Annual Financial Statement due to reasons not listed above shall be declared here.</a:t>
                      </a:r>
                    </a:p>
                  </a:txBody>
                  <a:tcPr marL="9525" marR="9525" marT="9525" marB="0">
                    <a:lnL>
                      <a:noFill/>
                    </a:lnL>
                    <a:lnR>
                      <a:noFill/>
                    </a:lnR>
                    <a:lnT>
                      <a:noFill/>
                    </a:lnT>
                    <a:lnB>
                      <a:noFill/>
                    </a:lnB>
                  </a:tcPr>
                </a:tc>
              </a:tr>
              <a:tr h="992505">
                <a:tc>
                  <a:txBody>
                    <a:bodyPr/>
                    <a:lstStyle/>
                    <a:p>
                      <a:pPr algn="just" fontAlgn="auto"/>
                      <a:r>
                        <a:rPr lang="en-IN" sz="1400" b="0" i="0" u="none" strike="noStrike" dirty="0">
                          <a:solidFill>
                            <a:schemeClr val="tx1"/>
                          </a:solidFill>
                          <a:latin typeface="Times New Roman"/>
                        </a:rPr>
                        <a:t>5Q</a:t>
                      </a:r>
                    </a:p>
                  </a:txBody>
                  <a:tcPr marL="9525" marR="9525" marT="9525"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Annual turnover as declared in the Annual Return (GSTR 9) shall be declared here. This turnover may be derived from Sr. No. 5N, 10 and 11 of Annual Return (GSTR 9).</a:t>
                      </a:r>
                    </a:p>
                  </a:txBody>
                  <a:tcPr marL="9525" marR="9525" marT="9525" marB="0">
                    <a:lnL>
                      <a:noFill/>
                    </a:lnL>
                    <a:lnR>
                      <a:noFill/>
                    </a:lnR>
                    <a:lnT>
                      <a:noFill/>
                    </a:lnT>
                    <a:lnB>
                      <a:noFill/>
                    </a:lnB>
                  </a:tcPr>
                </a:tc>
              </a:tr>
              <a:tr h="992505">
                <a:tc>
                  <a:txBody>
                    <a:bodyPr/>
                    <a:lstStyle/>
                    <a:p>
                      <a:pPr algn="l" fontAlgn="t"/>
                      <a:r>
                        <a:rPr lang="en-IN" sz="1400" b="0" i="0" u="none" strike="noStrike" dirty="0">
                          <a:solidFill>
                            <a:schemeClr val="tx1"/>
                          </a:solidFill>
                          <a:latin typeface="Times New Roman"/>
                        </a:rPr>
                        <a:t>6</a:t>
                      </a:r>
                    </a:p>
                  </a:txBody>
                  <a:tcPr marL="9525" marR="9525" marT="9525"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Reasons for non-reconciliation between the annual turnover declared in the audited Annual Financial Statement and turnover as declared in the Annual Return (GSTR 9) shall be specified here.</a:t>
                      </a:r>
                    </a:p>
                  </a:txBody>
                  <a:tcPr marL="9525" marR="9525" marT="9525"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7 RECONCILIATION OF TAXABLE TURNOVER</a:t>
            </a:r>
            <a:endParaRPr lang="en-IN" sz="2800" dirty="0">
              <a:solidFill>
                <a:srgbClr val="FFFFFF"/>
              </a:solidFill>
            </a:endParaRPr>
          </a:p>
        </p:txBody>
      </p:sp>
      <p:graphicFrame>
        <p:nvGraphicFramePr>
          <p:cNvPr id="4" name="Table 3"/>
          <p:cNvGraphicFramePr>
            <a:graphicFrameLocks noGrp="1"/>
          </p:cNvGraphicFramePr>
          <p:nvPr/>
        </p:nvGraphicFramePr>
        <p:xfrm>
          <a:off x="179512" y="1044374"/>
          <a:ext cx="8712968" cy="5120930"/>
        </p:xfrm>
        <a:graphic>
          <a:graphicData uri="http://schemas.openxmlformats.org/drawingml/2006/table">
            <a:tbl>
              <a:tblPr/>
              <a:tblGrid>
                <a:gridCol w="430270"/>
                <a:gridCol w="7153240"/>
                <a:gridCol w="1129458"/>
              </a:tblGrid>
              <a:tr h="566680">
                <a:tc>
                  <a:txBody>
                    <a:bodyPr/>
                    <a:lstStyle/>
                    <a:p>
                      <a:pPr algn="r" fontAlgn="ctr"/>
                      <a:r>
                        <a:rPr lang="en-IN" sz="2000" b="0" i="0" u="none" strike="noStrike" dirty="0">
                          <a:solidFill>
                            <a:schemeClr val="tx1"/>
                          </a:solidFill>
                          <a:latin typeface="Times New Roman"/>
                        </a:rPr>
                        <a:t>A</a:t>
                      </a:r>
                    </a:p>
                  </a:txBody>
                  <a:tcPr marL="9270" marR="9270" marT="9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dirty="0">
                          <a:solidFill>
                            <a:schemeClr val="tx1"/>
                          </a:solidFill>
                          <a:latin typeface="Times New Roman"/>
                        </a:rPr>
                        <a:t>Annual turnover after adjustments (from 5P above)</a:t>
                      </a:r>
                    </a:p>
                  </a:txBody>
                  <a:tcPr marL="9270" marR="9270" marT="9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1" i="0" u="none" strike="noStrike">
                          <a:solidFill>
                            <a:schemeClr val="tx1"/>
                          </a:solidFill>
                          <a:latin typeface="Times New Roman"/>
                        </a:rPr>
                        <a:t>&lt;Auto&gt;</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16635">
                <a:tc>
                  <a:txBody>
                    <a:bodyPr/>
                    <a:lstStyle/>
                    <a:p>
                      <a:pPr algn="r" fontAlgn="ctr"/>
                      <a:r>
                        <a:rPr lang="en-IN" sz="2000" b="0" i="0" u="none" strike="noStrike" dirty="0">
                          <a:solidFill>
                            <a:schemeClr val="tx1"/>
                          </a:solidFill>
                          <a:latin typeface="Times New Roman"/>
                        </a:rPr>
                        <a:t>B</a:t>
                      </a:r>
                    </a:p>
                  </a:txBody>
                  <a:tcPr marL="9270" marR="9270" marT="92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a:solidFill>
                            <a:schemeClr val="tx1"/>
                          </a:solidFill>
                          <a:latin typeface="Times New Roman"/>
                        </a:rPr>
                        <a:t>Value of Exempted, Nil Rated, Non-GST supplies, </a:t>
                      </a:r>
                      <a:endParaRPr lang="en-IN" sz="2400" b="0" i="0" u="none" strike="noStrike" dirty="0" smtClean="0">
                        <a:solidFill>
                          <a:schemeClr val="tx1"/>
                        </a:solidFill>
                        <a:latin typeface="Times New Roman"/>
                      </a:endParaRPr>
                    </a:p>
                    <a:p>
                      <a:pPr algn="l" fontAlgn="t"/>
                      <a:r>
                        <a:rPr lang="en-IN" sz="2400" b="0" i="0" u="none" strike="noStrike" dirty="0" smtClean="0">
                          <a:solidFill>
                            <a:schemeClr val="tx1"/>
                          </a:solidFill>
                          <a:latin typeface="Times New Roman"/>
                        </a:rPr>
                        <a:t>  No-Supply turnover</a:t>
                      </a:r>
                      <a:endParaRPr lang="en-IN" sz="1600" b="0" i="0" u="none" strike="noStrike" dirty="0">
                        <a:solidFill>
                          <a:schemeClr val="tx1"/>
                        </a:solidFill>
                        <a:latin typeface="Times New Roman"/>
                      </a:endParaRP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 </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6680">
                <a:tc>
                  <a:txBody>
                    <a:bodyPr/>
                    <a:lstStyle/>
                    <a:p>
                      <a:pPr algn="r" fontAlgn="t"/>
                      <a:r>
                        <a:rPr lang="en-IN" sz="2000" b="0" i="0" u="none" strike="noStrike" dirty="0">
                          <a:solidFill>
                            <a:schemeClr val="tx1"/>
                          </a:solidFill>
                          <a:latin typeface="Times New Roman"/>
                        </a:rPr>
                        <a:t>C</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a:solidFill>
                            <a:schemeClr val="tx1"/>
                          </a:solidFill>
                          <a:latin typeface="Times New Roman"/>
                        </a:rPr>
                        <a:t>Zero rated supplies without payment of tax</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 </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74341">
                <a:tc>
                  <a:txBody>
                    <a:bodyPr/>
                    <a:lstStyle/>
                    <a:p>
                      <a:pPr algn="r" fontAlgn="t"/>
                      <a:r>
                        <a:rPr lang="en-IN" sz="2000" b="0" i="0" u="none" strike="noStrike" dirty="0">
                          <a:solidFill>
                            <a:schemeClr val="tx1"/>
                          </a:solidFill>
                          <a:latin typeface="Times New Roman"/>
                        </a:rPr>
                        <a:t>D</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a:solidFill>
                            <a:schemeClr val="tx1"/>
                          </a:solidFill>
                          <a:latin typeface="Times New Roman"/>
                        </a:rPr>
                        <a:t>Supplies on which tax is to be paid by the recipient on </a:t>
                      </a:r>
                      <a:r>
                        <a:rPr lang="en-IN" sz="2400" b="0" i="0" u="none" strike="noStrike" dirty="0" smtClean="0">
                          <a:solidFill>
                            <a:schemeClr val="tx1"/>
                          </a:solidFill>
                          <a:latin typeface="Times New Roman"/>
                        </a:rPr>
                        <a:t>reverse  charge </a:t>
                      </a:r>
                      <a:r>
                        <a:rPr lang="en-IN" sz="2400" b="0" i="0" u="none" strike="noStrike" dirty="0">
                          <a:solidFill>
                            <a:schemeClr val="tx1"/>
                          </a:solidFill>
                          <a:latin typeface="Times New Roman"/>
                        </a:rPr>
                        <a:t>basis</a:t>
                      </a:r>
                      <a:endParaRPr lang="en-IN" sz="1600" b="0" i="0" u="none" strike="noStrike" dirty="0">
                        <a:solidFill>
                          <a:schemeClr val="tx1"/>
                        </a:solidFill>
                        <a:latin typeface="Times New Roman"/>
                      </a:endParaRP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 </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6680">
                <a:tc>
                  <a:txBody>
                    <a:bodyPr/>
                    <a:lstStyle/>
                    <a:p>
                      <a:pPr algn="r" fontAlgn="t"/>
                      <a:r>
                        <a:rPr lang="en-IN" sz="2000" b="0" i="0" u="none" strike="noStrike" dirty="0">
                          <a:solidFill>
                            <a:schemeClr val="tx1"/>
                          </a:solidFill>
                          <a:latin typeface="Times New Roman"/>
                        </a:rPr>
                        <a:t>E</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a:solidFill>
                            <a:schemeClr val="tx1"/>
                          </a:solidFill>
                          <a:latin typeface="Times New Roman"/>
                        </a:rPr>
                        <a:t>Taxable turnover as per adjustments above (A-B-C-D)</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0" i="0" u="none" strike="noStrike">
                          <a:solidFill>
                            <a:schemeClr val="tx1"/>
                          </a:solidFill>
                          <a:latin typeface="Times New Roman"/>
                        </a:rPr>
                        <a:t>&lt;Auto&gt;</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3234">
                <a:tc>
                  <a:txBody>
                    <a:bodyPr/>
                    <a:lstStyle/>
                    <a:p>
                      <a:pPr algn="r" fontAlgn="t"/>
                      <a:r>
                        <a:rPr lang="en-IN" sz="2000" b="0" i="0" u="none" strike="noStrike" dirty="0">
                          <a:solidFill>
                            <a:schemeClr val="tx1"/>
                          </a:solidFill>
                          <a:latin typeface="Times New Roman"/>
                        </a:rPr>
                        <a:t>F</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a:solidFill>
                            <a:schemeClr val="tx1"/>
                          </a:solidFill>
                          <a:latin typeface="Times New Roman"/>
                        </a:rPr>
                        <a:t>Taxable turnover as per liability declared in Annual </a:t>
                      </a:r>
                      <a:r>
                        <a:rPr lang="en-IN" sz="2400" b="0" i="0" u="none" strike="noStrike" dirty="0" smtClean="0">
                          <a:solidFill>
                            <a:schemeClr val="tx1"/>
                          </a:solidFill>
                          <a:latin typeface="Times New Roman"/>
                        </a:rPr>
                        <a:t>Return  (GSTR9</a:t>
                      </a:r>
                      <a:r>
                        <a:rPr lang="en-IN" sz="2400" b="0" i="0" u="none" strike="noStrike" dirty="0">
                          <a:solidFill>
                            <a:schemeClr val="tx1"/>
                          </a:solidFill>
                          <a:latin typeface="Times New Roman"/>
                        </a:rPr>
                        <a:t>)</a:t>
                      </a:r>
                      <a:endParaRPr lang="en-IN" sz="1600" b="0" i="0" u="none" strike="noStrike" dirty="0">
                        <a:solidFill>
                          <a:schemeClr val="tx1"/>
                        </a:solidFill>
                        <a:latin typeface="Times New Roman"/>
                      </a:endParaRP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 </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66680">
                <a:tc>
                  <a:txBody>
                    <a:bodyPr/>
                    <a:lstStyle/>
                    <a:p>
                      <a:pPr algn="r" fontAlgn="t"/>
                      <a:r>
                        <a:rPr lang="en-IN" sz="2000" b="0" i="0" u="none" strike="noStrike" dirty="0">
                          <a:solidFill>
                            <a:schemeClr val="tx1"/>
                          </a:solidFill>
                          <a:latin typeface="Times New Roman"/>
                        </a:rPr>
                        <a:t>G</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smtClean="0">
                          <a:solidFill>
                            <a:schemeClr val="tx1"/>
                          </a:solidFill>
                          <a:latin typeface="Times New Roman"/>
                        </a:rPr>
                        <a:t>Un reconciled </a:t>
                      </a:r>
                      <a:r>
                        <a:rPr lang="en-IN" sz="2400" b="0" i="0" u="none" strike="noStrike" dirty="0">
                          <a:solidFill>
                            <a:schemeClr val="tx1"/>
                          </a:solidFill>
                          <a:latin typeface="Times New Roman"/>
                        </a:rPr>
                        <a:t>taxable turnover (F-E)</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000" b="1" i="0" u="none" strike="noStrike" dirty="0">
                          <a:solidFill>
                            <a:schemeClr val="tx1"/>
                          </a:solidFill>
                          <a:latin typeface="Times New Roman"/>
                        </a:rPr>
                        <a:t>AT 2</a:t>
                      </a:r>
                    </a:p>
                  </a:txBody>
                  <a:tcPr marL="9270" marR="9270" marT="927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III  Table 7 NOTES ON RECONCILIATION OF TURNOVER</a:t>
            </a:r>
            <a:endParaRPr lang="en-IN" sz="2800" dirty="0">
              <a:solidFill>
                <a:srgbClr val="FFFFFF"/>
              </a:solidFill>
            </a:endParaRPr>
          </a:p>
        </p:txBody>
      </p:sp>
      <p:graphicFrame>
        <p:nvGraphicFramePr>
          <p:cNvPr id="5" name="Table 4"/>
          <p:cNvGraphicFramePr>
            <a:graphicFrameLocks noGrp="1"/>
          </p:cNvGraphicFramePr>
          <p:nvPr/>
        </p:nvGraphicFramePr>
        <p:xfrm>
          <a:off x="251520" y="764704"/>
          <a:ext cx="8568952" cy="5867400"/>
        </p:xfrm>
        <a:graphic>
          <a:graphicData uri="http://schemas.openxmlformats.org/drawingml/2006/table">
            <a:tbl>
              <a:tblPr/>
              <a:tblGrid>
                <a:gridCol w="718585"/>
                <a:gridCol w="7850367"/>
              </a:tblGrid>
              <a:tr h="323850">
                <a:tc>
                  <a:txBody>
                    <a:bodyPr/>
                    <a:lstStyle/>
                    <a:p>
                      <a:pPr algn="ctr" fontAlgn="auto"/>
                      <a:r>
                        <a:rPr lang="en-IN" sz="2000" b="0" i="0" u="none" strike="noStrike" dirty="0">
                          <a:solidFill>
                            <a:schemeClr val="tx1"/>
                          </a:solidFill>
                          <a:latin typeface="Times New Roman"/>
                        </a:rPr>
                        <a:t>7A</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Annual turnover as derived in Table 5P above would be auto-populated here.</a:t>
                      </a:r>
                    </a:p>
                  </a:txBody>
                  <a:tcPr marL="9525" marR="9525" marT="9525" marB="0">
                    <a:lnL>
                      <a:noFill/>
                    </a:lnL>
                    <a:lnR>
                      <a:noFill/>
                    </a:lnR>
                    <a:lnT>
                      <a:noFill/>
                    </a:lnT>
                    <a:lnB>
                      <a:noFill/>
                    </a:lnB>
                  </a:tcPr>
                </a:tc>
              </a:tr>
              <a:tr h="485775">
                <a:tc>
                  <a:txBody>
                    <a:bodyPr/>
                    <a:lstStyle/>
                    <a:p>
                      <a:pPr algn="ctr" fontAlgn="auto"/>
                      <a:r>
                        <a:rPr lang="en-IN" sz="2000" b="0" i="0" u="none" strike="noStrike" dirty="0">
                          <a:solidFill>
                            <a:schemeClr val="tx1"/>
                          </a:solidFill>
                          <a:latin typeface="Times New Roman"/>
                        </a:rPr>
                        <a:t>7B</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Value of exempted, nil rated, non-GST and no-supply turnover shall be declared here. This shall be reported net of credit notes, debit notes and amendments if any.</a:t>
                      </a:r>
                    </a:p>
                  </a:txBody>
                  <a:tcPr marL="9525" marR="9525" marT="9525" marB="0">
                    <a:lnL>
                      <a:noFill/>
                    </a:lnL>
                    <a:lnR>
                      <a:noFill/>
                    </a:lnR>
                    <a:lnT>
                      <a:noFill/>
                    </a:lnT>
                    <a:lnB>
                      <a:noFill/>
                    </a:lnB>
                  </a:tcPr>
                </a:tc>
              </a:tr>
              <a:tr h="647700">
                <a:tc>
                  <a:txBody>
                    <a:bodyPr/>
                    <a:lstStyle/>
                    <a:p>
                      <a:pPr algn="ctr" fontAlgn="auto"/>
                      <a:r>
                        <a:rPr lang="en-IN" sz="2000" b="0" i="0" u="none" strike="noStrike" dirty="0">
                          <a:solidFill>
                            <a:schemeClr val="tx1"/>
                          </a:solidFill>
                          <a:latin typeface="Times New Roman"/>
                        </a:rPr>
                        <a:t>7C</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Value of zero rated supplies (including supplies to SEZs) on which tax is not paid shall be declared here. This shall be reported net of credit notes, debit notes and amendments if any.</a:t>
                      </a:r>
                    </a:p>
                  </a:txBody>
                  <a:tcPr marL="9525" marR="9525" marT="9525" marB="0">
                    <a:lnL>
                      <a:noFill/>
                    </a:lnL>
                    <a:lnR>
                      <a:noFill/>
                    </a:lnR>
                    <a:lnT>
                      <a:noFill/>
                    </a:lnT>
                    <a:lnB>
                      <a:noFill/>
                    </a:lnB>
                  </a:tcPr>
                </a:tc>
              </a:tr>
              <a:tr h="647700">
                <a:tc>
                  <a:txBody>
                    <a:bodyPr/>
                    <a:lstStyle/>
                    <a:p>
                      <a:pPr algn="ctr" fontAlgn="auto"/>
                      <a:r>
                        <a:rPr lang="en-IN" sz="2000" b="0" i="0" u="none" strike="noStrike" dirty="0">
                          <a:solidFill>
                            <a:schemeClr val="tx1"/>
                          </a:solidFill>
                          <a:latin typeface="Times New Roman"/>
                        </a:rPr>
                        <a:t>7D</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Value of reverse charge supplies on which tax is to be paid by the recipient shall be declared here. This shall be reported net of credit notes, debit notes and amendments if any.</a:t>
                      </a:r>
                    </a:p>
                  </a:txBody>
                  <a:tcPr marL="9525" marR="9525" marT="9525" marB="0">
                    <a:lnL>
                      <a:noFill/>
                    </a:lnL>
                    <a:lnR>
                      <a:noFill/>
                    </a:lnR>
                    <a:lnT>
                      <a:noFill/>
                    </a:lnT>
                    <a:lnB>
                      <a:noFill/>
                    </a:lnB>
                  </a:tcPr>
                </a:tc>
              </a:tr>
              <a:tr h="809625">
                <a:tc>
                  <a:txBody>
                    <a:bodyPr/>
                    <a:lstStyle/>
                    <a:p>
                      <a:pPr algn="ctr" fontAlgn="auto"/>
                      <a:r>
                        <a:rPr lang="en-IN" sz="2000" b="0" i="0" u="none" strike="noStrike" dirty="0">
                          <a:solidFill>
                            <a:schemeClr val="tx1"/>
                          </a:solidFill>
                          <a:latin typeface="Times New Roman"/>
                        </a:rPr>
                        <a:t>7E</a:t>
                      </a:r>
                    </a:p>
                  </a:txBody>
                  <a:tcPr marL="9525" marR="9525" marT="9525" marB="0">
                    <a:lnL>
                      <a:noFill/>
                    </a:lnL>
                    <a:lnR>
                      <a:noFill/>
                    </a:lnR>
                    <a:lnT>
                      <a:noFill/>
                    </a:lnT>
                    <a:lnB>
                      <a:noFill/>
                    </a:lnB>
                  </a:tcPr>
                </a:tc>
                <a:tc>
                  <a:txBody>
                    <a:bodyPr/>
                    <a:lstStyle/>
                    <a:p>
                      <a:pPr algn="just" fontAlgn="auto"/>
                      <a:r>
                        <a:rPr lang="en-IN" sz="2000" b="0" i="0" u="none" strike="noStrike" dirty="0">
                          <a:solidFill>
                            <a:schemeClr val="tx1"/>
                          </a:solidFill>
                          <a:latin typeface="Times New Roman"/>
                        </a:rPr>
                        <a:t>The taxable turnover is derived as the difference between the annual turnover after adjustments declared in Table 7A above and the sum of all supplies (exempted, non-GST, reverse charge etc.) declared in Table 7B, 7C and 7D above.</a:t>
                      </a:r>
                    </a:p>
                  </a:txBody>
                  <a:tcPr marL="9525" marR="9525" marT="9525" marB="0">
                    <a:lnL>
                      <a:noFill/>
                    </a:lnL>
                    <a:lnR>
                      <a:noFill/>
                    </a:lnR>
                    <a:lnT>
                      <a:noFill/>
                    </a:lnT>
                    <a:lnB>
                      <a:noFill/>
                    </a:lnB>
                  </a:tcPr>
                </a:tc>
              </a:tr>
              <a:tr h="323850">
                <a:tc>
                  <a:txBody>
                    <a:bodyPr/>
                    <a:lstStyle/>
                    <a:p>
                      <a:pPr algn="ctr" fontAlgn="auto"/>
                      <a:r>
                        <a:rPr lang="en-IN" sz="2000" b="0" i="0" u="none" strike="noStrike" dirty="0">
                          <a:solidFill>
                            <a:schemeClr val="tx1"/>
                          </a:solidFill>
                          <a:latin typeface="Times New Roman"/>
                        </a:rPr>
                        <a:t>7F</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Taxable turnover as declared in Table 4N of the Annual Return (GSTR9) shall be declared here.</a:t>
                      </a:r>
                    </a:p>
                  </a:txBody>
                  <a:tcPr marL="9525" marR="9525" marT="9525" marB="0">
                    <a:lnL>
                      <a:noFill/>
                    </a:lnL>
                    <a:lnR>
                      <a:noFill/>
                    </a:lnR>
                    <a:lnT>
                      <a:noFill/>
                    </a:lnT>
                    <a:lnB>
                      <a:noFill/>
                    </a:lnB>
                  </a:tcPr>
                </a:tc>
              </a:tr>
              <a:tr h="647700">
                <a:tc>
                  <a:txBody>
                    <a:bodyPr/>
                    <a:lstStyle/>
                    <a:p>
                      <a:pPr algn="ctr" fontAlgn="auto"/>
                      <a:r>
                        <a:rPr lang="en-IN" sz="2000" b="0" i="0" u="none" strike="noStrike" dirty="0">
                          <a:solidFill>
                            <a:schemeClr val="tx1"/>
                          </a:solidFill>
                          <a:latin typeface="Times New Roman"/>
                        </a:rPr>
                        <a:t>8</a:t>
                      </a:r>
                    </a:p>
                  </a:txBody>
                  <a:tcPr marL="9525" marR="9525" marT="9525" marB="0">
                    <a:lnL>
                      <a:noFill/>
                    </a:lnL>
                    <a:lnR>
                      <a:noFill/>
                    </a:lnR>
                    <a:lnT>
                      <a:noFill/>
                    </a:lnT>
                    <a:lnB>
                      <a:noFill/>
                    </a:lnB>
                  </a:tcPr>
                </a:tc>
                <a:tc>
                  <a:txBody>
                    <a:bodyPr/>
                    <a:lstStyle/>
                    <a:p>
                      <a:pPr algn="just" fontAlgn="auto"/>
                      <a:r>
                        <a:rPr lang="en-IN" sz="2000" b="0" i="0" u="none" strike="noStrike" dirty="0">
                          <a:solidFill>
                            <a:schemeClr val="tx1"/>
                          </a:solidFill>
                          <a:latin typeface="Times New Roman"/>
                        </a:rPr>
                        <a:t>Reasons for non-reconciliation between adjusted annual taxable turnover as derived from Table 7E above and the taxable turnover declared in Table 7F shall be </a:t>
                      </a:r>
                      <a:r>
                        <a:rPr lang="en-IN" sz="2000" b="0" i="0" u="none" strike="noStrike" dirty="0" smtClean="0">
                          <a:solidFill>
                            <a:schemeClr val="tx1"/>
                          </a:solidFill>
                          <a:latin typeface="Times New Roman"/>
                        </a:rPr>
                        <a:t>specified here</a:t>
                      </a:r>
                      <a:r>
                        <a:rPr lang="en-IN" sz="2000" b="0" i="0" u="none" strike="noStrike" dirty="0">
                          <a:solidFill>
                            <a:schemeClr val="tx1"/>
                          </a:solidFill>
                          <a:latin typeface="Times New Roman"/>
                        </a:rPr>
                        <a:t>.</a:t>
                      </a:r>
                    </a:p>
                  </a:txBody>
                  <a:tcPr marL="9525" marR="9525" marT="9525" marB="0">
                    <a:lnL>
                      <a:noFill/>
                    </a:lnL>
                    <a:lnR>
                      <a:noFill/>
                    </a:lnR>
                    <a:lnT>
                      <a:noFill/>
                    </a:lnT>
                    <a:lnB>
                      <a:noFill/>
                    </a:lnB>
                  </a:tcPr>
                </a:tc>
              </a:tr>
            </a:tbl>
          </a:graphicData>
        </a:graphic>
      </p:graphicFrame>
    </p:spTree>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09264"/>
            <a:ext cx="9144000" cy="830997"/>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III Table 9-11 Reconciliation of rate wise liability and amount payable </a:t>
            </a:r>
            <a:endParaRPr lang="en-IN" sz="2400" dirty="0">
              <a:solidFill>
                <a:srgbClr val="FFFFFF"/>
              </a:solidFill>
            </a:endParaRPr>
          </a:p>
        </p:txBody>
      </p:sp>
      <p:graphicFrame>
        <p:nvGraphicFramePr>
          <p:cNvPr id="5" name="Table 4"/>
          <p:cNvGraphicFramePr>
            <a:graphicFrameLocks noGrp="1"/>
          </p:cNvGraphicFramePr>
          <p:nvPr/>
        </p:nvGraphicFramePr>
        <p:xfrm>
          <a:off x="72011" y="898073"/>
          <a:ext cx="8964485" cy="5771287"/>
        </p:xfrm>
        <a:graphic>
          <a:graphicData uri="http://schemas.openxmlformats.org/drawingml/2006/table">
            <a:tbl>
              <a:tblPr/>
              <a:tblGrid>
                <a:gridCol w="264879"/>
                <a:gridCol w="4879956"/>
                <a:gridCol w="623616"/>
                <a:gridCol w="545664"/>
                <a:gridCol w="935424"/>
                <a:gridCol w="779521"/>
                <a:gridCol w="935425"/>
              </a:tblGrid>
              <a:tr h="405210">
                <a:tc>
                  <a:txBody>
                    <a:bodyPr/>
                    <a:lstStyle/>
                    <a:p>
                      <a:pPr algn="ctr" fontAlgn="t"/>
                      <a:r>
                        <a:rPr lang="en-IN" sz="1100" b="0" i="0" u="none" strike="noStrike" dirty="0">
                          <a:solidFill>
                            <a:schemeClr val="tx1"/>
                          </a:solidFill>
                          <a:latin typeface="Times New Roman"/>
                        </a:rPr>
                        <a:t> </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400" b="0" i="0" u="none" strike="noStrike" dirty="0">
                          <a:solidFill>
                            <a:schemeClr val="tx1"/>
                          </a:solidFill>
                          <a:latin typeface="Times New Roman"/>
                        </a:rPr>
                        <a:t>Description</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Taxable Value</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Central tax</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State tax</a:t>
                      </a:r>
                      <a:br>
                        <a:rPr lang="en-IN" sz="1400" b="0" i="0" u="none" strike="noStrike">
                          <a:solidFill>
                            <a:schemeClr val="tx1"/>
                          </a:solidFill>
                          <a:latin typeface="Times New Roman"/>
                        </a:rPr>
                      </a:br>
                      <a:r>
                        <a:rPr lang="en-IN" sz="1400" b="0" i="0" u="none" strike="noStrike">
                          <a:solidFill>
                            <a:schemeClr val="tx1"/>
                          </a:solidFill>
                          <a:latin typeface="Times New Roman"/>
                        </a:rPr>
                        <a:t>/ UT tax</a:t>
                      </a:r>
                      <a:endParaRPr lang="en-IN" sz="1100" b="0" i="0" u="none" strike="noStrike">
                        <a:solidFill>
                          <a:schemeClr val="tx1"/>
                        </a:solidFill>
                        <a:latin typeface="Times New Roman"/>
                      </a:endParaRP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Integrated Tax</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400" b="0" i="0" u="none" strike="noStrike">
                          <a:solidFill>
                            <a:schemeClr val="tx1"/>
                          </a:solidFill>
                          <a:latin typeface="Times New Roman"/>
                        </a:rPr>
                        <a:t>Cess, if</a:t>
                      </a:r>
                      <a:br>
                        <a:rPr lang="en-IN" sz="1400" b="0" i="0" u="none" strike="noStrike">
                          <a:solidFill>
                            <a:schemeClr val="tx1"/>
                          </a:solidFill>
                          <a:latin typeface="Times New Roman"/>
                        </a:rPr>
                      </a:br>
                      <a:r>
                        <a:rPr lang="en-IN" sz="1400" b="0" i="0" u="none" strike="noStrike">
                          <a:solidFill>
                            <a:schemeClr val="tx1"/>
                          </a:solidFill>
                          <a:latin typeface="Times New Roman"/>
                        </a:rPr>
                        <a:t>applicabl e</a:t>
                      </a:r>
                    </a:p>
                  </a:txBody>
                  <a:tcPr marL="6973" marR="6973" marT="6973"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A</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5%</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B</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5% (RC)</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dirty="0">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C</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12%</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D</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12% (RC)</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E</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18%</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F</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18% (RC)</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G</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28%</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H</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28% (RC)</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I</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3%</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J</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0.25%</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K</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0.10%</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L</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Interest</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M</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Late Fee</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N</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Penalty</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O</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Others</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73" marR="6973" marT="697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1498">
                <a:tc>
                  <a:txBody>
                    <a:bodyPr/>
                    <a:lstStyle/>
                    <a:p>
                      <a:pPr algn="ctr" fontAlgn="t"/>
                      <a:r>
                        <a:rPr lang="en-IN" sz="1800" b="0" i="0" u="none" strike="noStrike" dirty="0">
                          <a:solidFill>
                            <a:schemeClr val="tx1"/>
                          </a:solidFill>
                          <a:latin typeface="Times New Roman"/>
                        </a:rPr>
                        <a:t>P</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Total amount to be paid as </a:t>
                      </a:r>
                      <a:r>
                        <a:rPr lang="en-IN" sz="1800" b="0" i="0" u="none" strike="noStrike" dirty="0" smtClean="0">
                          <a:solidFill>
                            <a:schemeClr val="tx1"/>
                          </a:solidFill>
                          <a:latin typeface="Times New Roman"/>
                        </a:rPr>
                        <a:t>per  tables </a:t>
                      </a:r>
                      <a:r>
                        <a:rPr lang="en-IN" sz="1800" b="0" i="0" u="none" strike="noStrike" dirty="0">
                          <a:solidFill>
                            <a:schemeClr val="tx1"/>
                          </a:solidFill>
                          <a:latin typeface="Times New Roman"/>
                        </a:rPr>
                        <a:t>above</a:t>
                      </a:r>
                      <a:endParaRPr lang="en-IN" sz="1400" b="0" i="0" u="none" strike="noStrike" dirty="0">
                        <a:solidFill>
                          <a:schemeClr val="tx1"/>
                        </a:solidFill>
                        <a:latin typeface="Times New Roman"/>
                      </a:endParaRPr>
                    </a:p>
                  </a:txBody>
                  <a:tcPr marL="6973" marR="6973" marT="6973"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73" marR="6973" marT="6973"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IN" sz="1600" b="0" i="0" u="none" strike="noStrike" dirty="0">
                        <a:solidFill>
                          <a:schemeClr val="tx1"/>
                        </a:solidFill>
                        <a:latin typeface="Times New Roman"/>
                      </a:endParaRPr>
                    </a:p>
                  </a:txBody>
                  <a:tcPr marL="6973" marR="6973" marT="6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IN" sz="1600" b="0" i="0" u="none" strike="noStrike" dirty="0">
                        <a:solidFill>
                          <a:schemeClr val="tx1"/>
                        </a:solidFill>
                        <a:latin typeface="Times New Roman"/>
                      </a:endParaRPr>
                    </a:p>
                  </a:txBody>
                  <a:tcPr marL="6973" marR="6973" marT="6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IN" sz="1600" b="0" i="0" u="none" strike="noStrike" dirty="0">
                        <a:solidFill>
                          <a:schemeClr val="tx1"/>
                        </a:solidFill>
                        <a:latin typeface="Times New Roman"/>
                      </a:endParaRPr>
                    </a:p>
                  </a:txBody>
                  <a:tcPr marL="6973" marR="6973" marT="6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IN" sz="1600" b="0" i="0" u="none" strike="noStrike" dirty="0">
                        <a:solidFill>
                          <a:schemeClr val="tx1"/>
                        </a:solidFill>
                        <a:latin typeface="Times New Roman"/>
                      </a:endParaRPr>
                    </a:p>
                  </a:txBody>
                  <a:tcPr marL="6973" marR="6973" marT="69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9123">
                <a:tc>
                  <a:txBody>
                    <a:bodyPr/>
                    <a:lstStyle/>
                    <a:p>
                      <a:pPr algn="ctr" fontAlgn="t"/>
                      <a:r>
                        <a:rPr lang="en-IN" sz="1800" b="0" i="0" u="none" strike="noStrike" dirty="0">
                          <a:solidFill>
                            <a:schemeClr val="tx1"/>
                          </a:solidFill>
                          <a:latin typeface="Times New Roman"/>
                        </a:rPr>
                        <a:t>Q</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t"/>
                      <a:r>
                        <a:rPr lang="en-IN" sz="1800" b="0" i="0" u="none" strike="noStrike" dirty="0">
                          <a:solidFill>
                            <a:schemeClr val="tx1"/>
                          </a:solidFill>
                          <a:latin typeface="Times New Roman"/>
                        </a:rPr>
                        <a:t>Total amount paid as declared </a:t>
                      </a:r>
                      <a:r>
                        <a:rPr lang="en-IN" sz="1800" b="0" i="0" u="none" strike="noStrike" dirty="0" smtClean="0">
                          <a:solidFill>
                            <a:schemeClr val="tx1"/>
                          </a:solidFill>
                          <a:latin typeface="Times New Roman"/>
                        </a:rPr>
                        <a:t>in Annual </a:t>
                      </a:r>
                      <a:r>
                        <a:rPr lang="en-IN" sz="1800" b="0" i="0" u="none" strike="noStrike" dirty="0">
                          <a:solidFill>
                            <a:schemeClr val="tx1"/>
                          </a:solidFill>
                          <a:latin typeface="Times New Roman"/>
                        </a:rPr>
                        <a:t>Return (GSTR 9)</a:t>
                      </a:r>
                      <a:endParaRPr lang="en-IN" sz="1400" b="0" i="0" u="none" strike="noStrike" dirty="0">
                        <a:solidFill>
                          <a:schemeClr val="tx1"/>
                        </a:solidFill>
                        <a:latin typeface="Times New Roman"/>
                      </a:endParaRPr>
                    </a:p>
                  </a:txBody>
                  <a:tcPr marL="6973" marR="6973" marT="6973"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73" marR="6973" marT="6973"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dirty="0">
                          <a:solidFill>
                            <a:schemeClr val="tx1"/>
                          </a:solidFill>
                          <a:latin typeface="Times New Roman"/>
                        </a:rPr>
                        <a:t> </a:t>
                      </a:r>
                    </a:p>
                  </a:txBody>
                  <a:tcPr marL="6973" marR="6973" marT="6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 </a:t>
                      </a:r>
                    </a:p>
                  </a:txBody>
                  <a:tcPr marL="6973" marR="6973" marT="6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 </a:t>
                      </a:r>
                    </a:p>
                  </a:txBody>
                  <a:tcPr marL="6973" marR="6973" marT="6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 </a:t>
                      </a:r>
                    </a:p>
                  </a:txBody>
                  <a:tcPr marL="6973" marR="6973" marT="69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19">
                <a:tc>
                  <a:txBody>
                    <a:bodyPr/>
                    <a:lstStyle/>
                    <a:p>
                      <a:pPr algn="ctr" fontAlgn="t"/>
                      <a:r>
                        <a:rPr lang="en-IN" sz="1800" b="0" i="0" u="none" strike="noStrike" dirty="0">
                          <a:solidFill>
                            <a:schemeClr val="tx1"/>
                          </a:solidFill>
                          <a:latin typeface="Times New Roman"/>
                        </a:rPr>
                        <a:t>R</a:t>
                      </a:r>
                    </a:p>
                  </a:txBody>
                  <a:tcPr marL="6973" marR="6973" marT="697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Un-reconciled payment of Amount</a:t>
                      </a:r>
                    </a:p>
                  </a:txBody>
                  <a:tcPr marL="6973" marR="6973" marT="6973"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6973" marR="6973" marT="697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6973" marR="6973" marT="697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6973" marR="6973" marT="697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1" i="0" u="none" strike="noStrike" dirty="0">
                          <a:solidFill>
                            <a:schemeClr val="tx1"/>
                          </a:solidFill>
                          <a:latin typeface="Times New Roman"/>
                        </a:rPr>
                        <a:t>PT 1</a:t>
                      </a:r>
                    </a:p>
                  </a:txBody>
                  <a:tcPr marL="6973" marR="6973" marT="697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1" i="0" u="none" strike="noStrike" dirty="0">
                          <a:solidFill>
                            <a:schemeClr val="tx1"/>
                          </a:solidFill>
                          <a:latin typeface="Times New Roman"/>
                        </a:rPr>
                        <a:t> </a:t>
                      </a:r>
                    </a:p>
                  </a:txBody>
                  <a:tcPr marL="6973" marR="6973" marT="6973"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23528" y="1052736"/>
          <a:ext cx="8496944" cy="5472608"/>
        </p:xfrm>
        <a:graphic>
          <a:graphicData uri="http://schemas.openxmlformats.org/drawingml/2006/table">
            <a:tbl>
              <a:tblPr/>
              <a:tblGrid>
                <a:gridCol w="648072"/>
                <a:gridCol w="7848872"/>
              </a:tblGrid>
              <a:tr h="1816680">
                <a:tc>
                  <a:txBody>
                    <a:bodyPr/>
                    <a:lstStyle/>
                    <a:p>
                      <a:pPr algn="just" fontAlgn="auto"/>
                      <a:r>
                        <a:rPr lang="en-IN" sz="2000" b="0" i="0" u="none" strike="noStrike" dirty="0">
                          <a:solidFill>
                            <a:schemeClr val="tx1"/>
                          </a:solidFill>
                          <a:latin typeface="Times New Roman"/>
                        </a:rPr>
                        <a:t>9</a:t>
                      </a:r>
                    </a:p>
                  </a:txBody>
                  <a:tcPr marL="9525" marR="9525" marT="9525" marB="0">
                    <a:lnL>
                      <a:noFill/>
                    </a:lnL>
                    <a:lnR>
                      <a:noFill/>
                    </a:lnR>
                    <a:lnT>
                      <a:noFill/>
                    </a:lnT>
                    <a:lnB>
                      <a:noFill/>
                    </a:lnB>
                  </a:tcPr>
                </a:tc>
                <a:tc>
                  <a:txBody>
                    <a:bodyPr/>
                    <a:lstStyle/>
                    <a:p>
                      <a:pPr algn="just" fontAlgn="auto"/>
                      <a:r>
                        <a:rPr lang="en-IN" sz="2000" b="0" i="0" u="none" strike="noStrike" dirty="0">
                          <a:solidFill>
                            <a:schemeClr val="tx1"/>
                          </a:solidFill>
                          <a:latin typeface="Times New Roman"/>
                        </a:rPr>
                        <a:t>The table provides for reconciliation of tax paid as per reconciliation statement and amount of tax paid as declared in Annual Return (GSTR 9). Under the head labelled―RC‖, supplies where tax was paid on reverse charge basis by the recipient(i.e. the person for whom reconciliation statement has been prepared ) shall be declared.</a:t>
                      </a:r>
                    </a:p>
                  </a:txBody>
                  <a:tcPr marL="9525" marR="9525" marT="9525" marB="0">
                    <a:lnL>
                      <a:noFill/>
                    </a:lnL>
                    <a:lnR>
                      <a:noFill/>
                    </a:lnR>
                    <a:lnT>
                      <a:noFill/>
                    </a:lnT>
                    <a:lnB>
                      <a:noFill/>
                    </a:lnB>
                  </a:tcPr>
                </a:tc>
              </a:tr>
              <a:tr h="733442">
                <a:tc>
                  <a:txBody>
                    <a:bodyPr/>
                    <a:lstStyle/>
                    <a:p>
                      <a:pPr algn="just" fontAlgn="auto"/>
                      <a:r>
                        <a:rPr lang="en-IN" sz="2000" b="0" i="0" u="none" strike="noStrike" dirty="0">
                          <a:solidFill>
                            <a:schemeClr val="tx1"/>
                          </a:solidFill>
                          <a:latin typeface="Times New Roman"/>
                        </a:rPr>
                        <a:t>9P</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The total amount to be paid as per liability declared in Table 9A to 9O is auto populated here.</a:t>
                      </a:r>
                    </a:p>
                  </a:txBody>
                  <a:tcPr marL="9525" marR="9525" marT="9525" marB="0">
                    <a:lnL>
                      <a:noFill/>
                    </a:lnL>
                    <a:lnR>
                      <a:noFill/>
                    </a:lnR>
                    <a:lnT>
                      <a:noFill/>
                    </a:lnT>
                    <a:lnB>
                      <a:noFill/>
                    </a:lnB>
                  </a:tcPr>
                </a:tc>
              </a:tr>
              <a:tr h="1094522">
                <a:tc>
                  <a:txBody>
                    <a:bodyPr/>
                    <a:lstStyle/>
                    <a:p>
                      <a:pPr algn="just" fontAlgn="auto"/>
                      <a:r>
                        <a:rPr lang="en-IN" sz="2000" b="0" i="0" u="none" strike="noStrike" dirty="0">
                          <a:solidFill>
                            <a:schemeClr val="tx1"/>
                          </a:solidFill>
                          <a:latin typeface="Times New Roman"/>
                        </a:rPr>
                        <a:t>9Q</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The amount payable as declared in Table 9 of the Annual Return (GSTR9) shall be declared here. It should also contain any differential tax paid on Table 10 or 11 of theAnnual Return (GSTR9).</a:t>
                      </a:r>
                    </a:p>
                  </a:txBody>
                  <a:tcPr marL="9525" marR="9525" marT="9525" marB="0">
                    <a:lnL>
                      <a:noFill/>
                    </a:lnL>
                    <a:lnR>
                      <a:noFill/>
                    </a:lnR>
                    <a:lnT>
                      <a:noFill/>
                    </a:lnT>
                    <a:lnB>
                      <a:noFill/>
                    </a:lnB>
                  </a:tcPr>
                </a:tc>
              </a:tr>
              <a:tr h="1094522">
                <a:tc>
                  <a:txBody>
                    <a:bodyPr/>
                    <a:lstStyle/>
                    <a:p>
                      <a:pPr algn="just" fontAlgn="auto"/>
                      <a:r>
                        <a:rPr lang="en-IN" sz="2000" b="0" i="0" u="none" strike="noStrike" dirty="0">
                          <a:solidFill>
                            <a:schemeClr val="tx1"/>
                          </a:solidFill>
                          <a:latin typeface="Times New Roman"/>
                        </a:rPr>
                        <a:t>10</a:t>
                      </a:r>
                    </a:p>
                  </a:txBody>
                  <a:tcPr marL="9525" marR="9525" marT="9525" marB="0">
                    <a:lnL>
                      <a:noFill/>
                    </a:lnL>
                    <a:lnR>
                      <a:noFill/>
                    </a:lnR>
                    <a:lnT>
                      <a:noFill/>
                    </a:lnT>
                    <a:lnB>
                      <a:noFill/>
                    </a:lnB>
                  </a:tcPr>
                </a:tc>
                <a:tc>
                  <a:txBody>
                    <a:bodyPr/>
                    <a:lstStyle/>
                    <a:p>
                      <a:pPr algn="just" fontAlgn="auto"/>
                      <a:r>
                        <a:rPr lang="en-IN" sz="2000" b="0" i="0" u="none" strike="noStrike">
                          <a:solidFill>
                            <a:schemeClr val="tx1"/>
                          </a:solidFill>
                          <a:latin typeface="Times New Roman"/>
                        </a:rPr>
                        <a:t>Reasons for non-reconciliation between payable / liability declared in Table 9P above and the amount payable in Table 9Q shall be specified here.</a:t>
                      </a:r>
                    </a:p>
                  </a:txBody>
                  <a:tcPr marL="9525" marR="9525" marT="9525" marB="0">
                    <a:lnL>
                      <a:noFill/>
                    </a:lnL>
                    <a:lnR>
                      <a:noFill/>
                    </a:lnR>
                    <a:lnT>
                      <a:noFill/>
                    </a:lnT>
                    <a:lnB>
                      <a:noFill/>
                    </a:lnB>
                  </a:tcPr>
                </a:tc>
              </a:tr>
              <a:tr h="733442">
                <a:tc>
                  <a:txBody>
                    <a:bodyPr/>
                    <a:lstStyle/>
                    <a:p>
                      <a:pPr algn="just" fontAlgn="auto"/>
                      <a:r>
                        <a:rPr lang="en-IN" sz="2000" b="0" i="0" u="none" strike="noStrike" dirty="0">
                          <a:solidFill>
                            <a:schemeClr val="tx1"/>
                          </a:solidFill>
                          <a:latin typeface="Times New Roman"/>
                        </a:rPr>
                        <a:t>11</a:t>
                      </a:r>
                    </a:p>
                  </a:txBody>
                  <a:tcPr marL="9525" marR="9525" marT="9525" marB="0">
                    <a:lnL>
                      <a:noFill/>
                    </a:lnL>
                    <a:lnR>
                      <a:noFill/>
                    </a:lnR>
                    <a:lnT>
                      <a:noFill/>
                    </a:lnT>
                    <a:lnB>
                      <a:noFill/>
                    </a:lnB>
                  </a:tcPr>
                </a:tc>
                <a:tc>
                  <a:txBody>
                    <a:bodyPr/>
                    <a:lstStyle/>
                    <a:p>
                      <a:pPr algn="just" fontAlgn="auto"/>
                      <a:r>
                        <a:rPr lang="en-IN" sz="2000" b="0" i="0" u="none" strike="noStrike" dirty="0">
                          <a:solidFill>
                            <a:schemeClr val="tx1"/>
                          </a:solidFill>
                          <a:latin typeface="Times New Roman"/>
                        </a:rPr>
                        <a:t>Any amount which is payable due to reasons specified under Table 6, 8 and 10 above shall be declared here.</a:t>
                      </a:r>
                    </a:p>
                  </a:txBody>
                  <a:tcPr marL="9525" marR="9525" marT="9525" marB="0">
                    <a:lnL>
                      <a:noFill/>
                    </a:lnL>
                    <a:lnR>
                      <a:noFill/>
                    </a:lnR>
                    <a:lnT>
                      <a:noFill/>
                    </a:lnT>
                    <a:lnB>
                      <a:noFill/>
                    </a:lnB>
                  </a:tcPr>
                </a:tc>
              </a:tr>
            </a:tbl>
          </a:graphicData>
        </a:graphic>
      </p:graphicFrame>
      <p:sp>
        <p:nvSpPr>
          <p:cNvPr id="6" name="TextBox 5"/>
          <p:cNvSpPr txBox="1"/>
          <p:nvPr/>
        </p:nvSpPr>
        <p:spPr>
          <a:xfrm>
            <a:off x="0" y="-25643"/>
            <a:ext cx="9144000" cy="830997"/>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III Table 9-11 Reconciliation of rate wise liability and amount payable </a:t>
            </a:r>
            <a:endParaRPr lang="en-IN" sz="2400" dirty="0">
              <a:solidFill>
                <a:srgbClr val="FFFFFF"/>
              </a:solidFill>
            </a:endParaRPr>
          </a:p>
        </p:txBody>
      </p:sp>
    </p:spTree>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2"/>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IV TABLE 12  RECONCILIATION OF INPUT TAX CREDIT</a:t>
            </a:r>
            <a:endParaRPr lang="en-IN" sz="2400" dirty="0">
              <a:solidFill>
                <a:srgbClr val="FFFFFF"/>
              </a:solidFill>
            </a:endParaRPr>
          </a:p>
        </p:txBody>
      </p:sp>
      <p:graphicFrame>
        <p:nvGraphicFramePr>
          <p:cNvPr id="6" name="Table 5"/>
          <p:cNvGraphicFramePr>
            <a:graphicFrameLocks noGrp="1"/>
          </p:cNvGraphicFramePr>
          <p:nvPr/>
        </p:nvGraphicFramePr>
        <p:xfrm>
          <a:off x="179512" y="998954"/>
          <a:ext cx="8784976" cy="4446270"/>
        </p:xfrm>
        <a:graphic>
          <a:graphicData uri="http://schemas.openxmlformats.org/drawingml/2006/table">
            <a:tbl>
              <a:tblPr/>
              <a:tblGrid>
                <a:gridCol w="516763"/>
                <a:gridCol w="7677625"/>
                <a:gridCol w="590588"/>
              </a:tblGrid>
              <a:tr h="1092899">
                <a:tc>
                  <a:txBody>
                    <a:bodyPr/>
                    <a:lstStyle/>
                    <a:p>
                      <a:pPr algn="r" fontAlgn="ctr"/>
                      <a:r>
                        <a:rPr lang="en-IN" sz="2400" b="0" i="0" u="none" strike="noStrike" dirty="0">
                          <a:solidFill>
                            <a:schemeClr val="tx1"/>
                          </a:solidFill>
                          <a:latin typeface="Times New Roman"/>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a:solidFill>
                            <a:schemeClr val="tx1"/>
                          </a:solidFill>
                          <a:latin typeface="Times New Roman"/>
                        </a:rPr>
                        <a:t>ITC availed as per audited Annual Financial Statement for the State/ UT (For multi-GSTIN units under same PAN this </a:t>
                      </a:r>
                      <a:r>
                        <a:rPr lang="en-IN" sz="2400" b="0" i="0" u="none" strike="noStrike" dirty="0" smtClean="0">
                          <a:solidFill>
                            <a:schemeClr val="tx1"/>
                          </a:solidFill>
                          <a:latin typeface="Times New Roman"/>
                        </a:rPr>
                        <a:t>should be </a:t>
                      </a:r>
                      <a:r>
                        <a:rPr lang="en-IN" sz="2400" b="0" i="0" u="none" strike="noStrike" dirty="0">
                          <a:solidFill>
                            <a:schemeClr val="tx1"/>
                          </a:solidFill>
                          <a:latin typeface="Times New Roman"/>
                        </a:rPr>
                        <a:t>derived from books of accounts)</a:t>
                      </a:r>
                      <a:endParaRPr lang="en-IN" sz="1600" b="0" i="0" u="none" strike="noStrike" dirty="0">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3941">
                <a:tc>
                  <a:txBody>
                    <a:bodyPr/>
                    <a:lstStyle/>
                    <a:p>
                      <a:pPr algn="r" fontAlgn="ctr"/>
                      <a:r>
                        <a:rPr lang="en-IN" sz="2400" b="0" i="0" u="none" strike="noStrike" dirty="0">
                          <a:solidFill>
                            <a:schemeClr val="tx1"/>
                          </a:solidFill>
                          <a:latin typeface="Times New Roman"/>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a:solidFill>
                            <a:schemeClr val="tx1"/>
                          </a:solidFill>
                          <a:latin typeface="Times New Roman"/>
                        </a:rPr>
                        <a:t>ITC booked in earlier Financial Years claimed in current</a:t>
                      </a:r>
                      <a:br>
                        <a:rPr lang="en-IN" sz="2400" b="0" i="0" u="none" strike="noStrike">
                          <a:solidFill>
                            <a:schemeClr val="tx1"/>
                          </a:solidFill>
                          <a:latin typeface="Times New Roman"/>
                        </a:rPr>
                      </a:br>
                      <a:r>
                        <a:rPr lang="en-IN" sz="2400" b="0" i="0" u="none" strike="noStrike">
                          <a:solidFill>
                            <a:schemeClr val="tx1"/>
                          </a:solidFill>
                          <a:latin typeface="Times New Roman"/>
                        </a:rPr>
                        <a:t>Financial Year</a:t>
                      </a:r>
                      <a:endParaRPr lang="en-IN" sz="1600" b="0" i="0" u="none" strike="noStrike">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1" i="0" u="none" strike="noStrike" dirty="0">
                          <a:solidFill>
                            <a:schemeClr val="tx1"/>
                          </a:solidFill>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3941">
                <a:tc>
                  <a:txBody>
                    <a:bodyPr/>
                    <a:lstStyle/>
                    <a:p>
                      <a:pPr algn="r" fontAlgn="ctr"/>
                      <a:r>
                        <a:rPr lang="en-IN" sz="2400" b="0" i="0" u="none" strike="noStrike" dirty="0">
                          <a:solidFill>
                            <a:schemeClr val="tx1"/>
                          </a:solidFill>
                          <a:latin typeface="Times New Roman"/>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a:solidFill>
                            <a:schemeClr val="tx1"/>
                          </a:solidFill>
                          <a:latin typeface="Times New Roman"/>
                        </a:rPr>
                        <a:t>ITC booked in current Financial Year to be claimed in</a:t>
                      </a:r>
                      <a:br>
                        <a:rPr lang="en-IN" sz="2400" b="0" i="0" u="none" strike="noStrike">
                          <a:solidFill>
                            <a:schemeClr val="tx1"/>
                          </a:solidFill>
                          <a:latin typeface="Times New Roman"/>
                        </a:rPr>
                      </a:br>
                      <a:r>
                        <a:rPr lang="en-IN" sz="2400" b="0" i="0" u="none" strike="noStrike">
                          <a:solidFill>
                            <a:schemeClr val="tx1"/>
                          </a:solidFill>
                          <a:latin typeface="Times New Roman"/>
                        </a:rPr>
                        <a:t>subsequent Financial Years</a:t>
                      </a:r>
                      <a:endParaRPr lang="en-IN" sz="1600" b="0" i="0" u="none" strike="noStrike">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1" i="0" u="none" strike="noStrike" dirty="0">
                          <a:solidFill>
                            <a:schemeClr val="tx1"/>
                          </a:solidFill>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3941">
                <a:tc>
                  <a:txBody>
                    <a:bodyPr/>
                    <a:lstStyle/>
                    <a:p>
                      <a:pPr algn="r" fontAlgn="ctr"/>
                      <a:r>
                        <a:rPr lang="en-IN" sz="2400" b="0" i="0" u="none" strike="noStrike" dirty="0">
                          <a:solidFill>
                            <a:schemeClr val="tx1"/>
                          </a:solidFill>
                          <a:latin typeface="Times New Roman"/>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a:solidFill>
                            <a:schemeClr val="tx1"/>
                          </a:solidFill>
                          <a:latin typeface="Times New Roman"/>
                        </a:rPr>
                        <a:t>ITC availed as per audited financial statements or books of</a:t>
                      </a:r>
                      <a:br>
                        <a:rPr lang="en-IN" sz="2400" b="0" i="0" u="none" strike="noStrike">
                          <a:solidFill>
                            <a:schemeClr val="tx1"/>
                          </a:solidFill>
                          <a:latin typeface="Times New Roman"/>
                        </a:rPr>
                      </a:br>
                      <a:r>
                        <a:rPr lang="en-IN" sz="2400" b="0" i="0" u="none" strike="noStrike">
                          <a:solidFill>
                            <a:schemeClr val="tx1"/>
                          </a:solidFill>
                          <a:latin typeface="Times New Roman"/>
                        </a:rPr>
                        <a:t>account</a:t>
                      </a:r>
                      <a:endParaRPr lang="en-IN" sz="1600" b="0" i="0" u="none" strike="noStrike">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400" b="0" i="0" u="none" strike="noStrike" dirty="0">
                          <a:solidFill>
                            <a:schemeClr val="tx1"/>
                          </a:solidFill>
                          <a:latin typeface="Times New Roman"/>
                        </a:rPr>
                        <a:t>&lt;Auto&gt;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982">
                <a:tc>
                  <a:txBody>
                    <a:bodyPr/>
                    <a:lstStyle/>
                    <a:p>
                      <a:pPr algn="r" fontAlgn="t"/>
                      <a:r>
                        <a:rPr lang="en-IN" sz="2400" b="0" i="0" u="none" strike="noStrike" dirty="0">
                          <a:solidFill>
                            <a:schemeClr val="tx1"/>
                          </a:solidFill>
                          <a:latin typeface="Times New Roman"/>
                        </a:rPr>
                        <a:t>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a:solidFill>
                            <a:schemeClr val="tx1"/>
                          </a:solidFill>
                          <a:latin typeface="Times New Roman"/>
                        </a:rPr>
                        <a:t>ITC claimed in Annual Return (GSTR9)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6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982">
                <a:tc>
                  <a:txBody>
                    <a:bodyPr/>
                    <a:lstStyle/>
                    <a:p>
                      <a:pPr algn="r" fontAlgn="t"/>
                      <a:r>
                        <a:rPr lang="en-IN" sz="2400" b="0" i="0" u="none" strike="noStrike" dirty="0">
                          <a:solidFill>
                            <a:schemeClr val="tx1"/>
                          </a:solidFill>
                          <a:latin typeface="Times New Roman"/>
                        </a:rPr>
                        <a:t>F</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0" i="0" u="none" strike="noStrike" dirty="0">
                          <a:solidFill>
                            <a:schemeClr val="tx1"/>
                          </a:solidFill>
                          <a:latin typeface="Times New Roman"/>
                        </a:rPr>
                        <a:t>Un-reconciled ITC</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2400" b="1" i="0" u="none" strike="noStrike" dirty="0">
                          <a:solidFill>
                            <a:schemeClr val="tx1"/>
                          </a:solidFill>
                          <a:latin typeface="Times New Roman"/>
                        </a:rPr>
                        <a:t>ITC 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2"/>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IV RECONCILIATION OF INPUT TAX CREDIT NOTES</a:t>
            </a:r>
            <a:endParaRPr lang="en-IN" sz="2400" dirty="0">
              <a:solidFill>
                <a:srgbClr val="FFFFFF"/>
              </a:solidFill>
            </a:endParaRPr>
          </a:p>
        </p:txBody>
      </p:sp>
      <p:graphicFrame>
        <p:nvGraphicFramePr>
          <p:cNvPr id="4" name="Table 3"/>
          <p:cNvGraphicFramePr>
            <a:graphicFrameLocks noGrp="1"/>
          </p:cNvGraphicFramePr>
          <p:nvPr/>
        </p:nvGraphicFramePr>
        <p:xfrm>
          <a:off x="179512" y="692696"/>
          <a:ext cx="8784976" cy="5616624"/>
        </p:xfrm>
        <a:graphic>
          <a:graphicData uri="http://schemas.openxmlformats.org/drawingml/2006/table">
            <a:tbl>
              <a:tblPr/>
              <a:tblGrid>
                <a:gridCol w="381955"/>
                <a:gridCol w="8403021"/>
              </a:tblGrid>
              <a:tr h="2179508">
                <a:tc>
                  <a:txBody>
                    <a:bodyPr/>
                    <a:lstStyle/>
                    <a:p>
                      <a:pPr algn="just" fontAlgn="auto"/>
                      <a:r>
                        <a:rPr lang="en-IN" sz="1400" b="0" i="0" u="none" strike="noStrike" dirty="0">
                          <a:solidFill>
                            <a:schemeClr val="tx1"/>
                          </a:solidFill>
                          <a:latin typeface="Times New Roman"/>
                        </a:rPr>
                        <a:t>12A</a:t>
                      </a:r>
                    </a:p>
                  </a:txBody>
                  <a:tcPr marL="4427" marR="4427" marT="4427"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ITC availed (after reversals) as per the audited Annual Financial Statement shall be declared here. There may be cases where multiple GSTINs (State-wise) </a:t>
                      </a:r>
                      <a:r>
                        <a:rPr lang="en-IN" sz="1800" b="0" i="0" u="none" strike="noStrike" dirty="0" smtClean="0">
                          <a:solidFill>
                            <a:schemeClr val="tx1"/>
                          </a:solidFill>
                          <a:latin typeface="Times New Roman"/>
                        </a:rPr>
                        <a:t>registrations exist </a:t>
                      </a:r>
                      <a:r>
                        <a:rPr lang="en-IN" sz="1800" b="0" i="0" u="none" strike="noStrike" dirty="0">
                          <a:solidFill>
                            <a:schemeClr val="tx1"/>
                          </a:solidFill>
                          <a:latin typeface="Times New Roman"/>
                        </a:rPr>
                        <a:t>on the same PAN. This is common for persons / entities </a:t>
                      </a:r>
                      <a:r>
                        <a:rPr lang="en-IN" sz="1800" b="0" i="0" u="none" strike="noStrike" dirty="0" smtClean="0">
                          <a:solidFill>
                            <a:schemeClr val="tx1"/>
                          </a:solidFill>
                          <a:latin typeface="Times New Roman"/>
                        </a:rPr>
                        <a:t>with presence over </a:t>
                      </a:r>
                      <a:r>
                        <a:rPr lang="en-IN" sz="1800" b="0" i="0" u="none" strike="noStrike" dirty="0">
                          <a:solidFill>
                            <a:schemeClr val="tx1"/>
                          </a:solidFill>
                          <a:latin typeface="Times New Roman"/>
                        </a:rPr>
                        <a:t>multiple States. Such persons / entities, will have to internally derive their ITC for each individual GSTIN and declare the same here. It may be noted that reference to audited Annual Financial Statement includes reference to books of accounts in case of persons / entities having presence over multiple States.</a:t>
                      </a:r>
                    </a:p>
                  </a:txBody>
                  <a:tcPr marL="4427" marR="4427" marT="4427" marB="0">
                    <a:lnL>
                      <a:noFill/>
                    </a:lnL>
                    <a:lnR>
                      <a:noFill/>
                    </a:lnR>
                    <a:lnT>
                      <a:noFill/>
                    </a:lnT>
                    <a:lnB>
                      <a:noFill/>
                    </a:lnB>
                  </a:tcPr>
                </a:tc>
              </a:tr>
              <a:tr h="1247582">
                <a:tc>
                  <a:txBody>
                    <a:bodyPr/>
                    <a:lstStyle/>
                    <a:p>
                      <a:pPr algn="just" fontAlgn="auto"/>
                      <a:r>
                        <a:rPr lang="en-IN" sz="1400" b="0" i="0" u="none" strike="noStrike" dirty="0">
                          <a:solidFill>
                            <a:schemeClr val="tx1"/>
                          </a:solidFill>
                          <a:latin typeface="Times New Roman"/>
                        </a:rPr>
                        <a:t>12B</a:t>
                      </a:r>
                    </a:p>
                  </a:txBody>
                  <a:tcPr marL="4427" marR="4427" marT="4427"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Any ITC which was booked in the audited Annual Financial Statement of earlier financial year(s)but availed in the ITC ledger in the financial </a:t>
                      </a:r>
                      <a:r>
                        <a:rPr lang="en-IN" sz="1800" b="0" i="0" u="none" strike="noStrike" dirty="0" smtClean="0">
                          <a:solidFill>
                            <a:schemeClr val="tx1"/>
                          </a:solidFill>
                          <a:latin typeface="Times New Roman"/>
                        </a:rPr>
                        <a:t>year for </a:t>
                      </a:r>
                      <a:r>
                        <a:rPr lang="en-IN" sz="1800" b="0" i="0" u="none" strike="noStrike" dirty="0">
                          <a:solidFill>
                            <a:schemeClr val="tx1"/>
                          </a:solidFill>
                          <a:latin typeface="Times New Roman"/>
                        </a:rPr>
                        <a:t>which the reconciliation statement is being filed for shall be declared here. This </a:t>
                      </a:r>
                      <a:r>
                        <a:rPr lang="en-IN" sz="1800" b="0" i="0" u="none" strike="noStrike" dirty="0" smtClean="0">
                          <a:solidFill>
                            <a:schemeClr val="tx1"/>
                          </a:solidFill>
                          <a:latin typeface="Times New Roman"/>
                        </a:rPr>
                        <a:t>shall include transitional </a:t>
                      </a:r>
                      <a:r>
                        <a:rPr lang="en-IN" sz="1800" b="0" i="0" u="none" strike="noStrike" dirty="0">
                          <a:solidFill>
                            <a:schemeClr val="tx1"/>
                          </a:solidFill>
                          <a:latin typeface="Times New Roman"/>
                        </a:rPr>
                        <a:t>credit which was booked in earlier years but availed </a:t>
                      </a:r>
                      <a:r>
                        <a:rPr lang="en-IN" sz="1800" b="0" i="0" u="none" strike="noStrike" dirty="0" smtClean="0">
                          <a:solidFill>
                            <a:schemeClr val="tx1"/>
                          </a:solidFill>
                          <a:latin typeface="Times New Roman"/>
                        </a:rPr>
                        <a:t>during Financial </a:t>
                      </a:r>
                      <a:r>
                        <a:rPr lang="en-IN" sz="1800" b="0" i="0" u="none" strike="noStrike" dirty="0">
                          <a:solidFill>
                            <a:schemeClr val="tx1"/>
                          </a:solidFill>
                          <a:latin typeface="Times New Roman"/>
                        </a:rPr>
                        <a:t>Year 2017-18.</a:t>
                      </a:r>
                    </a:p>
                  </a:txBody>
                  <a:tcPr marL="4427" marR="4427" marT="4427" marB="0">
                    <a:lnL>
                      <a:noFill/>
                    </a:lnL>
                    <a:lnR>
                      <a:noFill/>
                    </a:lnR>
                    <a:lnT>
                      <a:noFill/>
                    </a:lnT>
                    <a:lnB>
                      <a:noFill/>
                    </a:lnB>
                  </a:tcPr>
                </a:tc>
              </a:tr>
              <a:tr h="936940">
                <a:tc>
                  <a:txBody>
                    <a:bodyPr/>
                    <a:lstStyle/>
                    <a:p>
                      <a:pPr algn="just" fontAlgn="auto"/>
                      <a:r>
                        <a:rPr lang="en-IN" sz="1400" b="0" i="0" u="none" strike="noStrike" dirty="0">
                          <a:solidFill>
                            <a:schemeClr val="tx1"/>
                          </a:solidFill>
                          <a:latin typeface="Times New Roman"/>
                        </a:rPr>
                        <a:t>12C</a:t>
                      </a:r>
                    </a:p>
                  </a:txBody>
                  <a:tcPr marL="4427" marR="4427" marT="4427"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Any ITC which has been booked in the audited Annual Financial Statement of the current financial year but the same has not been credited to the ITC ledger for the </a:t>
                      </a:r>
                      <a:r>
                        <a:rPr lang="en-IN" sz="1800" b="0" i="0" u="none" strike="noStrike" dirty="0" smtClean="0">
                          <a:solidFill>
                            <a:schemeClr val="tx1"/>
                          </a:solidFill>
                          <a:latin typeface="Times New Roman"/>
                        </a:rPr>
                        <a:t>said financial </a:t>
                      </a:r>
                      <a:r>
                        <a:rPr lang="en-IN" sz="1800" b="0" i="0" u="none" strike="noStrike" dirty="0">
                          <a:solidFill>
                            <a:schemeClr val="tx1"/>
                          </a:solidFill>
                          <a:latin typeface="Times New Roman"/>
                        </a:rPr>
                        <a:t>year shall be declared here.</a:t>
                      </a:r>
                    </a:p>
                  </a:txBody>
                  <a:tcPr marL="4427" marR="4427" marT="4427" marB="0">
                    <a:lnL>
                      <a:noFill/>
                    </a:lnL>
                    <a:lnR>
                      <a:noFill/>
                    </a:lnR>
                    <a:lnT>
                      <a:noFill/>
                    </a:lnT>
                    <a:lnB>
                      <a:noFill/>
                    </a:lnB>
                  </a:tcPr>
                </a:tc>
              </a:tr>
              <a:tr h="626297">
                <a:tc>
                  <a:txBody>
                    <a:bodyPr/>
                    <a:lstStyle/>
                    <a:p>
                      <a:pPr algn="just" fontAlgn="auto"/>
                      <a:r>
                        <a:rPr lang="en-IN" sz="1400" b="0" i="0" u="none" strike="noStrike" dirty="0">
                          <a:solidFill>
                            <a:schemeClr val="tx1"/>
                          </a:solidFill>
                          <a:latin typeface="Times New Roman"/>
                        </a:rPr>
                        <a:t>12D</a:t>
                      </a:r>
                    </a:p>
                  </a:txBody>
                  <a:tcPr marL="4427" marR="4427" marT="4427"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ITC availed as per audited Annual Financial Statement or books of accounts as derived from values declared in Table 12A, 12B and 12C above will be auto-populated here.</a:t>
                      </a:r>
                    </a:p>
                  </a:txBody>
                  <a:tcPr marL="4427" marR="4427" marT="4427" marB="0">
                    <a:lnL>
                      <a:noFill/>
                    </a:lnL>
                    <a:lnR>
                      <a:noFill/>
                    </a:lnR>
                    <a:lnT>
                      <a:noFill/>
                    </a:lnT>
                    <a:lnB>
                      <a:noFill/>
                    </a:lnB>
                  </a:tcPr>
                </a:tc>
              </a:tr>
              <a:tr h="626297">
                <a:tc>
                  <a:txBody>
                    <a:bodyPr/>
                    <a:lstStyle/>
                    <a:p>
                      <a:pPr algn="just" fontAlgn="auto"/>
                      <a:r>
                        <a:rPr lang="en-IN" sz="1400" b="0" i="0" u="none" strike="noStrike" dirty="0">
                          <a:solidFill>
                            <a:schemeClr val="tx1"/>
                          </a:solidFill>
                          <a:latin typeface="Times New Roman"/>
                        </a:rPr>
                        <a:t>12E</a:t>
                      </a:r>
                    </a:p>
                  </a:txBody>
                  <a:tcPr marL="4427" marR="4427" marT="4427" marB="0">
                    <a:lnL>
                      <a:noFill/>
                    </a:lnL>
                    <a:lnR>
                      <a:noFill/>
                    </a:lnR>
                    <a:lnT>
                      <a:noFill/>
                    </a:lnT>
                    <a:lnB>
                      <a:noFill/>
                    </a:lnB>
                  </a:tcPr>
                </a:tc>
                <a:tc>
                  <a:txBody>
                    <a:bodyPr/>
                    <a:lstStyle/>
                    <a:p>
                      <a:pPr algn="just" fontAlgn="auto"/>
                      <a:r>
                        <a:rPr lang="en-IN" sz="1800" b="0" i="0" u="none" strike="noStrike" dirty="0">
                          <a:solidFill>
                            <a:schemeClr val="tx1"/>
                          </a:solidFill>
                          <a:latin typeface="Times New Roman"/>
                        </a:rPr>
                        <a:t>Net ITC available for utilization as declared in Table 7J of Annual Return (GSTR9) shall be declared here.</a:t>
                      </a:r>
                    </a:p>
                  </a:txBody>
                  <a:tcPr marL="4427" marR="4427" marT="4427" marB="0">
                    <a:lnL>
                      <a:noFill/>
                    </a:lnL>
                    <a:lnR>
                      <a:noFill/>
                    </a:lnR>
                    <a:lnT>
                      <a:noFill/>
                    </a:lnT>
                    <a:lnB>
                      <a:noFill/>
                    </a:lnB>
                  </a:tcPr>
                </a:tc>
              </a:tr>
            </a:tbl>
          </a:graphicData>
        </a:graphic>
      </p:graphicFrame>
    </p:spTree>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2320"/>
            <a:ext cx="9144000" cy="677108"/>
          </a:xfrm>
          <a:prstGeom prst="rect">
            <a:avLst/>
          </a:prstGeom>
          <a:solidFill>
            <a:schemeClr val="accent1"/>
          </a:solidFill>
        </p:spPr>
        <p:txBody>
          <a:bodyPr wrap="square" rtlCol="0" anchor="ctr">
            <a:spAutoFit/>
          </a:bodyPr>
          <a:lstStyle/>
          <a:p>
            <a:pPr fontAlgn="t"/>
            <a:r>
              <a:rPr lang="en-IN" dirty="0" smtClean="0">
                <a:solidFill>
                  <a:srgbClr val="FFFFFF"/>
                </a:solidFill>
              </a:rPr>
              <a:t>Part IV TABLE 14 Reconciliation of ITC declared in Annual Return (GSTR9) with ITC availed on expenses as per audited Annual Financial Statement or books of </a:t>
            </a:r>
            <a:r>
              <a:rPr lang="en-IN" sz="2000" dirty="0" smtClean="0">
                <a:solidFill>
                  <a:srgbClr val="FFFFFF"/>
                </a:solidFill>
              </a:rPr>
              <a:t>account</a:t>
            </a:r>
            <a:endParaRPr lang="en-IN" sz="2000" dirty="0">
              <a:solidFill>
                <a:srgbClr val="FFFFFF"/>
              </a:solidFill>
            </a:endParaRPr>
          </a:p>
        </p:txBody>
      </p:sp>
      <p:graphicFrame>
        <p:nvGraphicFramePr>
          <p:cNvPr id="4" name="Table 3"/>
          <p:cNvGraphicFramePr>
            <a:graphicFrameLocks noGrp="1"/>
          </p:cNvGraphicFramePr>
          <p:nvPr/>
        </p:nvGraphicFramePr>
        <p:xfrm>
          <a:off x="179512" y="836712"/>
          <a:ext cx="8712969" cy="5707285"/>
        </p:xfrm>
        <a:graphic>
          <a:graphicData uri="http://schemas.openxmlformats.org/drawingml/2006/table">
            <a:tbl>
              <a:tblPr/>
              <a:tblGrid>
                <a:gridCol w="253348"/>
                <a:gridCol w="5398951"/>
                <a:gridCol w="684405"/>
                <a:gridCol w="1008112"/>
                <a:gridCol w="1368153"/>
              </a:tblGrid>
              <a:tr h="273525">
                <a:tc>
                  <a:txBody>
                    <a:bodyPr/>
                    <a:lstStyle/>
                    <a:p>
                      <a:pPr algn="l" fontAlgn="ctr"/>
                      <a:r>
                        <a:rPr lang="en-IN" sz="1200" b="0" i="0" u="none" strike="noStrike" dirty="0">
                          <a:solidFill>
                            <a:schemeClr val="tx1"/>
                          </a:solidFill>
                          <a:latin typeface="Times New Roman"/>
                        </a:rPr>
                        <a:t> </a:t>
                      </a:r>
                    </a:p>
                  </a:txBody>
                  <a:tcPr marL="6942" marR="6942" marT="69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Description</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Value</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Amount of Total ITC</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Amount of eligible </a:t>
                      </a:r>
                      <a:r>
                        <a:rPr lang="en-IN" sz="1600" b="0" i="0" u="none" strike="noStrike" dirty="0" smtClean="0">
                          <a:solidFill>
                            <a:schemeClr val="tx1"/>
                          </a:solidFill>
                          <a:latin typeface="Times New Roman"/>
                        </a:rPr>
                        <a:t>ITC</a:t>
                      </a:r>
                      <a:endParaRPr lang="en-IN" sz="16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A</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Purchases</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B</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Freight / Carriage</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C</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Power and Fuel</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575">
                <a:tc>
                  <a:txBody>
                    <a:bodyPr/>
                    <a:lstStyle/>
                    <a:p>
                      <a:pPr algn="r" fontAlgn="t"/>
                      <a:r>
                        <a:rPr lang="en-IN" sz="1600" b="0" i="0" u="none" strike="noStrike" dirty="0">
                          <a:solidFill>
                            <a:schemeClr val="tx1"/>
                          </a:solidFill>
                          <a:latin typeface="Times New Roman"/>
                        </a:rPr>
                        <a:t>D</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Imported goods (Including </a:t>
                      </a:r>
                      <a:r>
                        <a:rPr lang="en-IN" sz="1600" b="0" i="0" u="none" strike="noStrike" dirty="0" smtClean="0">
                          <a:solidFill>
                            <a:schemeClr val="tx1"/>
                          </a:solidFill>
                          <a:latin typeface="Times New Roman"/>
                        </a:rPr>
                        <a:t>received from </a:t>
                      </a:r>
                      <a:r>
                        <a:rPr lang="en-IN" sz="1600" b="0" i="0" u="none" strike="noStrike" dirty="0">
                          <a:solidFill>
                            <a:schemeClr val="tx1"/>
                          </a:solidFill>
                          <a:latin typeface="Times New Roman"/>
                        </a:rPr>
                        <a:t>SEZs)</a:t>
                      </a:r>
                      <a:endParaRPr lang="en-IN" sz="12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E</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Rent and Insurance</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575">
                <a:tc>
                  <a:txBody>
                    <a:bodyPr/>
                    <a:lstStyle/>
                    <a:p>
                      <a:pPr algn="r" fontAlgn="ctr"/>
                      <a:r>
                        <a:rPr lang="en-IN" sz="1600" b="0" i="0" u="none" strike="noStrike" dirty="0">
                          <a:solidFill>
                            <a:schemeClr val="tx1"/>
                          </a:solidFill>
                          <a:latin typeface="Times New Roman"/>
                        </a:rPr>
                        <a:t>F</a:t>
                      </a:r>
                    </a:p>
                  </a:txBody>
                  <a:tcPr marL="6942" marR="6942" marT="69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Goods lost, stolen, destroyed, written </a:t>
                      </a:r>
                      <a:r>
                        <a:rPr lang="en-IN" sz="1600" b="0" i="0" u="none" strike="noStrike" dirty="0" smtClean="0">
                          <a:solidFill>
                            <a:schemeClr val="tx1"/>
                          </a:solidFill>
                          <a:latin typeface="Times New Roman"/>
                        </a:rPr>
                        <a:t>off  or </a:t>
                      </a:r>
                      <a:r>
                        <a:rPr lang="en-IN" sz="1600" b="0" i="0" u="none" strike="noStrike" dirty="0">
                          <a:solidFill>
                            <a:schemeClr val="tx1"/>
                          </a:solidFill>
                          <a:latin typeface="Times New Roman"/>
                        </a:rPr>
                        <a:t>disposed of by way of gift or free samples</a:t>
                      </a:r>
                      <a:endParaRPr lang="en-IN" sz="12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G</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Royalties</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575">
                <a:tc>
                  <a:txBody>
                    <a:bodyPr/>
                    <a:lstStyle/>
                    <a:p>
                      <a:pPr algn="r" fontAlgn="t"/>
                      <a:r>
                        <a:rPr lang="en-IN" sz="1600" b="0" i="0" u="none" strike="noStrike" dirty="0">
                          <a:solidFill>
                            <a:schemeClr val="tx1"/>
                          </a:solidFill>
                          <a:latin typeface="Times New Roman"/>
                        </a:rPr>
                        <a:t>H</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Employees' Cost (Salaries, </a:t>
                      </a:r>
                      <a:r>
                        <a:rPr lang="en-IN" sz="1600" b="0" i="0" u="none" strike="noStrike" dirty="0" smtClean="0">
                          <a:solidFill>
                            <a:schemeClr val="tx1"/>
                          </a:solidFill>
                          <a:latin typeface="Times New Roman"/>
                        </a:rPr>
                        <a:t>wages, Bonus </a:t>
                      </a:r>
                      <a:r>
                        <a:rPr lang="en-IN" sz="1600" b="0" i="0" u="none" strike="noStrike" dirty="0">
                          <a:solidFill>
                            <a:schemeClr val="tx1"/>
                          </a:solidFill>
                          <a:latin typeface="Times New Roman"/>
                        </a:rPr>
                        <a:t>etc.)</a:t>
                      </a:r>
                      <a:endParaRPr lang="en-IN" sz="12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I</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Conveyance charges</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J</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Bank Charges</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K</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Entertainment charges</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575">
                <a:tc>
                  <a:txBody>
                    <a:bodyPr/>
                    <a:lstStyle/>
                    <a:p>
                      <a:pPr algn="r" fontAlgn="t"/>
                      <a:r>
                        <a:rPr lang="en-IN" sz="1600" b="0" i="0" u="none" strike="noStrike" dirty="0">
                          <a:solidFill>
                            <a:schemeClr val="tx1"/>
                          </a:solidFill>
                          <a:latin typeface="Times New Roman"/>
                        </a:rPr>
                        <a:t>L</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Stationery Expenses (including </a:t>
                      </a:r>
                      <a:r>
                        <a:rPr lang="en-IN" sz="1600" b="0" i="0" u="none" strike="noStrike" dirty="0" smtClean="0">
                          <a:solidFill>
                            <a:schemeClr val="tx1"/>
                          </a:solidFill>
                          <a:latin typeface="Times New Roman"/>
                        </a:rPr>
                        <a:t>postage etc</a:t>
                      </a:r>
                      <a:r>
                        <a:rPr lang="en-IN" sz="1600" b="0" i="0" u="none" strike="noStrike" dirty="0">
                          <a:solidFill>
                            <a:schemeClr val="tx1"/>
                          </a:solidFill>
                          <a:latin typeface="Times New Roman"/>
                        </a:rPr>
                        <a:t>.)</a:t>
                      </a:r>
                      <a:endParaRPr lang="en-IN" sz="12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575">
                <a:tc>
                  <a:txBody>
                    <a:bodyPr/>
                    <a:lstStyle/>
                    <a:p>
                      <a:pPr algn="r" fontAlgn="t"/>
                      <a:r>
                        <a:rPr lang="en-IN" sz="1600" b="0" i="0" u="none" strike="noStrike" dirty="0">
                          <a:solidFill>
                            <a:schemeClr val="tx1"/>
                          </a:solidFill>
                          <a:latin typeface="Times New Roman"/>
                        </a:rPr>
                        <a:t>M</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Repair </a:t>
                      </a:r>
                      <a:r>
                        <a:rPr lang="en-IN" sz="1600" b="0" i="0" u="none" strike="noStrike" dirty="0" smtClean="0">
                          <a:solidFill>
                            <a:schemeClr val="tx1"/>
                          </a:solidFill>
                          <a:latin typeface="Times New Roman"/>
                        </a:rPr>
                        <a:t>and  Maintenance</a:t>
                      </a:r>
                      <a:endParaRPr lang="en-IN" sz="12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 </a:t>
                      </a:r>
                    </a:p>
                  </a:txBody>
                  <a:tcPr marL="6942" marR="6942" marT="69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 </a:t>
                      </a:r>
                    </a:p>
                  </a:txBody>
                  <a:tcPr marL="6942" marR="6942" marT="69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575">
                <a:tc>
                  <a:txBody>
                    <a:bodyPr/>
                    <a:lstStyle/>
                    <a:p>
                      <a:pPr algn="r" fontAlgn="t"/>
                      <a:r>
                        <a:rPr lang="en-IN" sz="1600" b="0" i="0" u="none" strike="noStrike" dirty="0">
                          <a:solidFill>
                            <a:schemeClr val="tx1"/>
                          </a:solidFill>
                          <a:latin typeface="Times New Roman"/>
                        </a:rPr>
                        <a:t>N</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Other </a:t>
                      </a:r>
                      <a:r>
                        <a:rPr lang="en-IN" sz="1600" b="0" i="0" u="none" strike="noStrike" dirty="0" smtClean="0">
                          <a:solidFill>
                            <a:schemeClr val="tx1"/>
                          </a:solidFill>
                          <a:latin typeface="Times New Roman"/>
                        </a:rPr>
                        <a:t>Miscellaneous  expenses</a:t>
                      </a:r>
                      <a:endParaRPr lang="en-IN" sz="12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 </a:t>
                      </a:r>
                    </a:p>
                  </a:txBody>
                  <a:tcPr marL="6942" marR="6942" marT="69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 </a:t>
                      </a:r>
                    </a:p>
                  </a:txBody>
                  <a:tcPr marL="6942" marR="6942" marT="69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O</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Capital goods</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a:solidFill>
                            <a:schemeClr val="tx1"/>
                          </a:solidFill>
                          <a:latin typeface="Times New Roman"/>
                        </a:rPr>
                        <a:t>P</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Any other expense 1</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smtClean="0">
                          <a:solidFill>
                            <a:schemeClr val="tx1"/>
                          </a:solidFill>
                          <a:latin typeface="Times New Roman"/>
                        </a:rPr>
                        <a:t>Q</a:t>
                      </a:r>
                      <a:endParaRPr lang="en-IN" sz="16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Total amount of eligible ITC availed</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IN" sz="16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smtClean="0">
                          <a:solidFill>
                            <a:schemeClr val="tx1"/>
                          </a:solidFill>
                          <a:latin typeface="Times New Roman"/>
                        </a:rPr>
                        <a:t>R</a:t>
                      </a:r>
                      <a:endParaRPr lang="en-IN" sz="16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ITC claimed in Annual Return (GSTR9)</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200" b="0" i="0" u="none" strike="noStrike" dirty="0">
                          <a:solidFill>
                            <a:schemeClr val="tx1"/>
                          </a:solidFill>
                          <a:latin typeface="Times New Roman"/>
                        </a:rPr>
                        <a:t> </a:t>
                      </a:r>
                    </a:p>
                  </a:txBody>
                  <a:tcPr marL="6942" marR="6942" marT="69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5787">
                <a:tc>
                  <a:txBody>
                    <a:bodyPr/>
                    <a:lstStyle/>
                    <a:p>
                      <a:pPr algn="r" fontAlgn="t"/>
                      <a:r>
                        <a:rPr lang="en-IN" sz="1600" b="0" i="0" u="none" strike="noStrike" dirty="0" smtClean="0">
                          <a:solidFill>
                            <a:schemeClr val="tx1"/>
                          </a:solidFill>
                          <a:latin typeface="Times New Roman"/>
                        </a:rPr>
                        <a:t>S</a:t>
                      </a:r>
                      <a:endParaRPr lang="en-IN" sz="1600" b="0"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Un-reconciled ITC</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IN" sz="1600" b="1" i="0" u="none" strike="noStrike" dirty="0">
                        <a:solidFill>
                          <a:schemeClr val="tx1"/>
                        </a:solidFill>
                        <a:latin typeface="Times New Roman"/>
                      </a:endParaRP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600" b="0" i="0" u="none" strike="noStrike" dirty="0">
                          <a:solidFill>
                            <a:schemeClr val="tx1"/>
                          </a:solidFill>
                          <a:latin typeface="Times New Roman"/>
                        </a:rPr>
                        <a:t> </a:t>
                      </a:r>
                    </a:p>
                  </a:txBody>
                  <a:tcPr marL="6942" marR="6942" marT="69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2"/>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IV RECONCILIATION OF INPUT TAX CREDIT NOTES</a:t>
            </a:r>
            <a:endParaRPr lang="en-IN" sz="2400" dirty="0">
              <a:solidFill>
                <a:srgbClr val="FFFFFF"/>
              </a:solidFill>
            </a:endParaRPr>
          </a:p>
        </p:txBody>
      </p:sp>
      <p:graphicFrame>
        <p:nvGraphicFramePr>
          <p:cNvPr id="4" name="Table 3"/>
          <p:cNvGraphicFramePr>
            <a:graphicFrameLocks noGrp="1"/>
          </p:cNvGraphicFramePr>
          <p:nvPr/>
        </p:nvGraphicFramePr>
        <p:xfrm>
          <a:off x="179512" y="692696"/>
          <a:ext cx="8784976" cy="5133921"/>
        </p:xfrm>
        <a:graphic>
          <a:graphicData uri="http://schemas.openxmlformats.org/drawingml/2006/table">
            <a:tbl>
              <a:tblPr/>
              <a:tblGrid>
                <a:gridCol w="504056"/>
                <a:gridCol w="8280920"/>
              </a:tblGrid>
              <a:tr h="1533223">
                <a:tc>
                  <a:txBody>
                    <a:bodyPr/>
                    <a:lstStyle/>
                    <a:p>
                      <a:pPr algn="just" fontAlgn="auto"/>
                      <a:r>
                        <a:rPr lang="en-IN" sz="2000" b="0" i="0" u="none" strike="noStrike" dirty="0">
                          <a:solidFill>
                            <a:schemeClr val="tx1"/>
                          </a:solidFill>
                          <a:latin typeface="Times New Roman"/>
                        </a:rPr>
                        <a:t>14</a:t>
                      </a:r>
                    </a:p>
                  </a:txBody>
                  <a:tcPr marL="4427" marR="4427" marT="4427" marB="0">
                    <a:lnL>
                      <a:noFill/>
                    </a:lnL>
                    <a:lnR>
                      <a:noFill/>
                    </a:lnR>
                    <a:lnT>
                      <a:noFill/>
                    </a:lnT>
                    <a:lnB>
                      <a:noFill/>
                    </a:lnB>
                  </a:tcPr>
                </a:tc>
                <a:tc>
                  <a:txBody>
                    <a:bodyPr/>
                    <a:lstStyle/>
                    <a:p>
                      <a:pPr algn="just" fontAlgn="auto"/>
                      <a:r>
                        <a:rPr lang="en-IN" sz="2400" b="0" i="0" u="none" strike="noStrike" dirty="0">
                          <a:solidFill>
                            <a:schemeClr val="tx1"/>
                          </a:solidFill>
                          <a:latin typeface="Times New Roman"/>
                        </a:rPr>
                        <a:t>This table is for reconciliation of ITC declared in the Annual Return (GSTR9) against the expenses booked in the audited Annual Financial Statement or books of </a:t>
                      </a:r>
                      <a:r>
                        <a:rPr lang="en-IN" sz="2400" b="0" i="0" u="none" strike="noStrike" dirty="0" smtClean="0">
                          <a:solidFill>
                            <a:schemeClr val="tx1"/>
                          </a:solidFill>
                          <a:latin typeface="Times New Roman"/>
                        </a:rPr>
                        <a:t>account . The </a:t>
                      </a:r>
                      <a:r>
                        <a:rPr lang="en-IN" sz="2400" b="0" i="0" u="none" strike="noStrike" dirty="0">
                          <a:solidFill>
                            <a:schemeClr val="tx1"/>
                          </a:solidFill>
                          <a:latin typeface="Times New Roman"/>
                        </a:rPr>
                        <a:t>various sub-heads specified under </a:t>
                      </a:r>
                      <a:r>
                        <a:rPr lang="en-IN" sz="2400" b="0" i="0" u="none" strike="noStrike" dirty="0" smtClean="0">
                          <a:solidFill>
                            <a:schemeClr val="tx1"/>
                          </a:solidFill>
                          <a:latin typeface="Times New Roman"/>
                        </a:rPr>
                        <a:t>this table </a:t>
                      </a:r>
                      <a:r>
                        <a:rPr lang="en-IN" sz="2400" b="0" i="0" u="none" strike="noStrike" dirty="0">
                          <a:solidFill>
                            <a:schemeClr val="tx1"/>
                          </a:solidFill>
                          <a:latin typeface="Times New Roman"/>
                        </a:rPr>
                        <a:t>are general </a:t>
                      </a:r>
                      <a:r>
                        <a:rPr lang="en-IN" sz="2400" b="0" i="0" u="none" strike="noStrike" dirty="0" smtClean="0">
                          <a:solidFill>
                            <a:schemeClr val="tx1"/>
                          </a:solidFill>
                          <a:latin typeface="Times New Roman"/>
                        </a:rPr>
                        <a:t>expenses in the audited </a:t>
                      </a:r>
                      <a:r>
                        <a:rPr lang="en-IN" sz="2400" b="0" i="0" u="none" strike="noStrike" dirty="0">
                          <a:solidFill>
                            <a:schemeClr val="tx1"/>
                          </a:solidFill>
                          <a:latin typeface="Times New Roman"/>
                        </a:rPr>
                        <a:t>Annual Financial Statement or books of account on which ITC may or may not be available. Further, this is only an indicative list of heads under which expenses are generally booked. Taxpayers may add or delete any of these heads but all heads of expenses on which GST has been paid / was payable are to be declared here.</a:t>
                      </a:r>
                    </a:p>
                  </a:txBody>
                  <a:tcPr marL="4427" marR="4427" marT="4427" marB="0">
                    <a:lnL>
                      <a:noFill/>
                    </a:lnL>
                    <a:lnR>
                      <a:noFill/>
                    </a:lnR>
                    <a:lnT>
                      <a:noFill/>
                    </a:lnT>
                    <a:lnB>
                      <a:noFill/>
                    </a:lnB>
                  </a:tcPr>
                </a:tc>
              </a:tr>
              <a:tr h="259941">
                <a:tc>
                  <a:txBody>
                    <a:bodyPr/>
                    <a:lstStyle/>
                    <a:p>
                      <a:pPr algn="just" fontAlgn="auto"/>
                      <a:r>
                        <a:rPr lang="en-IN" sz="2000" b="0" i="0" u="none" strike="noStrike" dirty="0">
                          <a:solidFill>
                            <a:schemeClr val="tx1"/>
                          </a:solidFill>
                          <a:latin typeface="Times New Roman"/>
                        </a:rPr>
                        <a:t>14R</a:t>
                      </a:r>
                    </a:p>
                  </a:txBody>
                  <a:tcPr marL="4427" marR="4427" marT="4427" marB="0">
                    <a:lnL>
                      <a:noFill/>
                    </a:lnL>
                    <a:lnR>
                      <a:noFill/>
                    </a:lnR>
                    <a:lnT>
                      <a:noFill/>
                    </a:lnT>
                    <a:lnB>
                      <a:noFill/>
                    </a:lnB>
                  </a:tcPr>
                </a:tc>
                <a:tc>
                  <a:txBody>
                    <a:bodyPr/>
                    <a:lstStyle/>
                    <a:p>
                      <a:pPr algn="just" fontAlgn="auto"/>
                      <a:r>
                        <a:rPr lang="en-IN" sz="2400" b="0" i="0" u="none" strike="noStrike" dirty="0">
                          <a:solidFill>
                            <a:schemeClr val="tx1"/>
                          </a:solidFill>
                          <a:latin typeface="Times New Roman"/>
                        </a:rPr>
                        <a:t>Total ITC declared in Table 14A to 14Q above shall be auto populated here.</a:t>
                      </a:r>
                    </a:p>
                  </a:txBody>
                  <a:tcPr marL="4427" marR="4427" marT="4427" marB="0">
                    <a:lnL>
                      <a:noFill/>
                    </a:lnL>
                    <a:lnR>
                      <a:noFill/>
                    </a:lnR>
                    <a:lnT>
                      <a:noFill/>
                    </a:lnT>
                    <a:lnB>
                      <a:noFill/>
                    </a:lnB>
                  </a:tcPr>
                </a:tc>
              </a:tr>
              <a:tr h="514597">
                <a:tc>
                  <a:txBody>
                    <a:bodyPr/>
                    <a:lstStyle/>
                    <a:p>
                      <a:pPr algn="just" fontAlgn="auto"/>
                      <a:r>
                        <a:rPr lang="en-IN" sz="2000" b="0" i="0" u="none" strike="noStrike" dirty="0">
                          <a:solidFill>
                            <a:schemeClr val="tx1"/>
                          </a:solidFill>
                          <a:latin typeface="Times New Roman"/>
                        </a:rPr>
                        <a:t>14S</a:t>
                      </a:r>
                    </a:p>
                  </a:txBody>
                  <a:tcPr marL="4427" marR="4427" marT="4427" marB="0">
                    <a:lnL>
                      <a:noFill/>
                    </a:lnL>
                    <a:lnR>
                      <a:noFill/>
                    </a:lnR>
                    <a:lnT>
                      <a:noFill/>
                    </a:lnT>
                    <a:lnB>
                      <a:noFill/>
                    </a:lnB>
                  </a:tcPr>
                </a:tc>
                <a:tc>
                  <a:txBody>
                    <a:bodyPr/>
                    <a:lstStyle/>
                    <a:p>
                      <a:pPr algn="just" fontAlgn="auto"/>
                      <a:r>
                        <a:rPr lang="en-IN" sz="2400" b="0" i="0" u="none" strike="noStrike" dirty="0">
                          <a:solidFill>
                            <a:schemeClr val="tx1"/>
                          </a:solidFill>
                          <a:latin typeface="Times New Roman"/>
                        </a:rPr>
                        <a:t>Net ITC availed as declared in the Annual Return (GSTR9) shall be declared here. Table 7J of the Annual Return (GSTR9) may be used for filing this Table.</a:t>
                      </a:r>
                    </a:p>
                  </a:txBody>
                  <a:tcPr marL="4427" marR="4427" marT="4427" marB="0">
                    <a:lnL>
                      <a:noFill/>
                    </a:lnL>
                    <a:lnR>
                      <a:noFill/>
                    </a:lnR>
                    <a:lnT>
                      <a:noFill/>
                    </a:lnT>
                    <a:lnB>
                      <a:noFill/>
                    </a:lnB>
                  </a:tcPr>
                </a:tc>
              </a:tr>
            </a:tbl>
          </a:graphicData>
        </a:graphic>
      </p:graphicFrame>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41319"/>
            <a:ext cx="9144000" cy="4247317"/>
          </a:xfrm>
          <a:prstGeom prst="rect">
            <a:avLst/>
          </a:prstGeom>
          <a:solidFill>
            <a:schemeClr val="accent1"/>
          </a:solidFill>
        </p:spPr>
        <p:txBody>
          <a:bodyPr wrap="square" rtlCol="0" anchor="ctr">
            <a:spAutoFit/>
          </a:bodyPr>
          <a:lstStyle/>
          <a:p>
            <a:pPr algn="ctr" fontAlgn="t"/>
            <a:r>
              <a:rPr lang="en-IN" sz="5400" dirty="0" smtClean="0">
                <a:solidFill>
                  <a:srgbClr val="FFFFFF"/>
                </a:solidFill>
                <a:latin typeface="Times New Roman" pitchFamily="18" charset="0"/>
                <a:cs typeface="Times New Roman" pitchFamily="18" charset="0"/>
              </a:rPr>
              <a:t>GSTR FORM 9 RETURN FOR REGULAR ASSESSEES NOT PAYING TAX U/S 10 U/RULE 80(3) Notified vide 39/2018 Dt.4</a:t>
            </a:r>
            <a:r>
              <a:rPr lang="en-IN" sz="5400" baseline="30000" dirty="0" smtClean="0">
                <a:solidFill>
                  <a:srgbClr val="FFFFFF"/>
                </a:solidFill>
                <a:latin typeface="Times New Roman" pitchFamily="18" charset="0"/>
                <a:cs typeface="Times New Roman" pitchFamily="18" charset="0"/>
              </a:rPr>
              <a:t>th</a:t>
            </a:r>
            <a:r>
              <a:rPr lang="en-IN" sz="5400" dirty="0" smtClean="0">
                <a:solidFill>
                  <a:srgbClr val="FFFFFF"/>
                </a:solidFill>
                <a:latin typeface="Times New Roman" pitchFamily="18" charset="0"/>
                <a:cs typeface="Times New Roman" pitchFamily="18" charset="0"/>
              </a:rPr>
              <a:t> September,2018</a:t>
            </a:r>
            <a:endParaRPr lang="en-IN" sz="5400" dirty="0">
              <a:solidFill>
                <a:schemeClr val="bg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5402"/>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IV TABLE 16 RECONCILIATION OF INPUT TAX CREDIT</a:t>
            </a:r>
            <a:endParaRPr lang="en-IN" sz="2400" dirty="0">
              <a:solidFill>
                <a:srgbClr val="FFFFFF"/>
              </a:solidFill>
            </a:endParaRPr>
          </a:p>
        </p:txBody>
      </p:sp>
      <p:graphicFrame>
        <p:nvGraphicFramePr>
          <p:cNvPr id="4" name="Table 3"/>
          <p:cNvGraphicFramePr>
            <a:graphicFrameLocks noGrp="1"/>
          </p:cNvGraphicFramePr>
          <p:nvPr/>
        </p:nvGraphicFramePr>
        <p:xfrm>
          <a:off x="539553" y="1196752"/>
          <a:ext cx="8064895" cy="3480435"/>
        </p:xfrm>
        <a:graphic>
          <a:graphicData uri="http://schemas.openxmlformats.org/drawingml/2006/table">
            <a:tbl>
              <a:tblPr/>
              <a:tblGrid>
                <a:gridCol w="4392487"/>
                <a:gridCol w="3672408"/>
              </a:tblGrid>
              <a:tr h="200025">
                <a:tc>
                  <a:txBody>
                    <a:bodyPr/>
                    <a:lstStyle/>
                    <a:p>
                      <a:pPr algn="l" fontAlgn="t"/>
                      <a:r>
                        <a:rPr lang="en-IN" sz="3200" b="0" i="0" u="none" strike="noStrike" dirty="0">
                          <a:solidFill>
                            <a:schemeClr val="tx1"/>
                          </a:solidFill>
                          <a:latin typeface="Times New Roman"/>
                        </a:rPr>
                        <a:t>Description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3200" b="0" i="0" u="none" strike="noStrike">
                          <a:solidFill>
                            <a:schemeClr val="tx1"/>
                          </a:solidFill>
                          <a:latin typeface="Times New Roman"/>
                        </a:rPr>
                        <a:t>Amount Payable</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t"/>
                      <a:r>
                        <a:rPr lang="en-IN" sz="3200" b="0" i="0" u="none" strike="noStrike" dirty="0">
                          <a:solidFill>
                            <a:schemeClr val="tx1"/>
                          </a:solidFill>
                          <a:latin typeface="Times New Roman"/>
                        </a:rPr>
                        <a:t>Central Tax</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IN" sz="3200" b="0" i="0" u="none" strike="noStrike" dirty="0" smtClean="0">
                          <a:solidFill>
                            <a:schemeClr val="tx1"/>
                          </a:solidFill>
                          <a:latin typeface="Times New Roman"/>
                        </a:rPr>
                        <a:t>State/UT Tax</a:t>
                      </a:r>
                      <a:endParaRPr lang="en-IN" sz="2000" b="0" i="0" u="none" strike="noStrike" dirty="0">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IN" sz="3200" b="0" i="0" u="none" strike="noStrike" dirty="0" smtClean="0">
                          <a:solidFill>
                            <a:schemeClr val="tx1"/>
                          </a:solidFill>
                          <a:latin typeface="Times New Roman"/>
                        </a:rPr>
                        <a:t>Integrated Tax</a:t>
                      </a:r>
                      <a:endParaRPr lang="en-IN" sz="2000" b="0" i="0" u="none" strike="noStrike" dirty="0">
                        <a:solidFill>
                          <a:schemeClr val="tx1"/>
                        </a:solidFill>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2000" b="0" i="0" u="none" strike="noStrike">
                          <a:solidFill>
                            <a:schemeClr val="tx1"/>
                          </a:solidFill>
                          <a:latin typeface="Times New Roman"/>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t"/>
                      <a:r>
                        <a:rPr lang="en-IN" sz="3200" b="0" i="0" u="none" strike="noStrike" dirty="0">
                          <a:solidFill>
                            <a:schemeClr val="tx1"/>
                          </a:solidFill>
                          <a:latin typeface="Times New Roman"/>
                        </a:rPr>
                        <a:t>Cess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t"/>
                      <a:r>
                        <a:rPr lang="en-IN" sz="3200" b="0" i="0" u="none" strike="noStrike" dirty="0">
                          <a:solidFill>
                            <a:schemeClr val="tx1"/>
                          </a:solidFill>
                          <a:latin typeface="Times New Roman"/>
                        </a:rPr>
                        <a:t>Interest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t"/>
                      <a:r>
                        <a:rPr lang="en-IN" sz="3200" b="0" i="0" u="none" strike="noStrike" dirty="0">
                          <a:solidFill>
                            <a:schemeClr val="tx1"/>
                          </a:solidFill>
                          <a:latin typeface="Times New Roman"/>
                        </a:rPr>
                        <a:t>Penalty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chemeClr val="tx1"/>
                          </a:solidFill>
                          <a:latin typeface="Times New Roman"/>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51520" y="5157192"/>
            <a:ext cx="8892480" cy="954107"/>
          </a:xfrm>
          <a:prstGeom prst="rect">
            <a:avLst/>
          </a:prstGeom>
        </p:spPr>
        <p:txBody>
          <a:bodyPr wrap="square">
            <a:spAutoFit/>
          </a:bodyPr>
          <a:lstStyle/>
          <a:p>
            <a:pPr algn="just" fontAlgn="auto"/>
            <a:r>
              <a:rPr lang="en-IN" sz="2800" dirty="0" smtClean="0">
                <a:latin typeface="Times New Roman"/>
              </a:rPr>
              <a:t>Any amount which is payable due to reasons specified in Table 13 and 15 above shall be declared here.</a:t>
            </a:r>
            <a:endParaRPr lang="en-IN" sz="2800" dirty="0">
              <a:latin typeface="Times New Roman"/>
            </a:endParaRPr>
          </a:p>
        </p:txBody>
      </p:sp>
    </p:spTree>
  </p:cSld>
  <p:clrMapOvr>
    <a:masterClrMapping/>
  </p:clrMapOvr>
  <p:transition advClick="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59023"/>
            <a:ext cx="9144000" cy="461665"/>
          </a:xfrm>
          <a:prstGeom prst="rect">
            <a:avLst/>
          </a:prstGeom>
          <a:solidFill>
            <a:schemeClr val="accent1"/>
          </a:solidFill>
        </p:spPr>
        <p:txBody>
          <a:bodyPr wrap="square" rtlCol="0" anchor="ctr">
            <a:spAutoFit/>
          </a:bodyPr>
          <a:lstStyle/>
          <a:p>
            <a:pPr fontAlgn="t"/>
            <a:r>
              <a:rPr lang="en-IN" sz="2400" dirty="0" smtClean="0">
                <a:solidFill>
                  <a:srgbClr val="FFFFFF"/>
                </a:solidFill>
              </a:rPr>
              <a:t>Part V TABLE 17  AUDITORS RECOMMENDATION TO BE PAID IN CASH</a:t>
            </a:r>
            <a:endParaRPr lang="en-IN" sz="2400" dirty="0">
              <a:solidFill>
                <a:srgbClr val="FFFFFF"/>
              </a:solidFill>
            </a:endParaRPr>
          </a:p>
        </p:txBody>
      </p:sp>
      <p:graphicFrame>
        <p:nvGraphicFramePr>
          <p:cNvPr id="5" name="Table 4"/>
          <p:cNvGraphicFramePr>
            <a:graphicFrameLocks noGrp="1"/>
          </p:cNvGraphicFramePr>
          <p:nvPr/>
        </p:nvGraphicFramePr>
        <p:xfrm>
          <a:off x="107504" y="764704"/>
          <a:ext cx="8964489" cy="5904652"/>
        </p:xfrm>
        <a:graphic>
          <a:graphicData uri="http://schemas.openxmlformats.org/drawingml/2006/table">
            <a:tbl>
              <a:tblPr/>
              <a:tblGrid>
                <a:gridCol w="263774"/>
                <a:gridCol w="4776786"/>
                <a:gridCol w="1171504"/>
                <a:gridCol w="642233"/>
                <a:gridCol w="642233"/>
                <a:gridCol w="642233"/>
                <a:gridCol w="825726"/>
              </a:tblGrid>
              <a:tr h="489417">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dirty="0">
                          <a:solidFill>
                            <a:schemeClr val="tx1"/>
                          </a:solidFill>
                          <a:latin typeface="Times New Roman"/>
                        </a:rPr>
                        <a:t>Description</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200" b="0" i="0" u="none" strike="noStrike">
                          <a:solidFill>
                            <a:schemeClr val="tx1"/>
                          </a:solidFill>
                          <a:latin typeface="Times New Roman"/>
                        </a:rPr>
                        <a:t>Value</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Central tax</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State tax</a:t>
                      </a:r>
                      <a:br>
                        <a:rPr lang="en-IN" sz="1200" b="0" i="0" u="none" strike="noStrike">
                          <a:solidFill>
                            <a:schemeClr val="tx1"/>
                          </a:solidFill>
                          <a:latin typeface="Times New Roman"/>
                        </a:rPr>
                      </a:br>
                      <a:r>
                        <a:rPr lang="en-IN" sz="1200" b="0" i="0" u="none" strike="noStrike">
                          <a:solidFill>
                            <a:schemeClr val="tx1"/>
                          </a:solidFill>
                          <a:latin typeface="Times New Roman"/>
                        </a:rPr>
                        <a:t>/ UT tax</a:t>
                      </a:r>
                      <a:endParaRPr lang="en-IN" sz="1050" b="0" i="0" u="none" strike="noStrike">
                        <a:solidFill>
                          <a:schemeClr val="tx1"/>
                        </a:solidFill>
                        <a:latin typeface="Times New Roman"/>
                      </a:endParaRP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Integrated tax</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200" b="0" i="0" u="none" strike="noStrike">
                          <a:solidFill>
                            <a:schemeClr val="tx1"/>
                          </a:solidFill>
                          <a:latin typeface="Times New Roman"/>
                        </a:rPr>
                        <a:t>Cess, if</a:t>
                      </a:r>
                      <a:br>
                        <a:rPr lang="en-IN" sz="1200" b="0" i="0" u="none" strike="noStrike">
                          <a:solidFill>
                            <a:schemeClr val="tx1"/>
                          </a:solidFill>
                          <a:latin typeface="Times New Roman"/>
                        </a:rPr>
                      </a:br>
                      <a:r>
                        <a:rPr lang="en-IN" sz="1200" b="0" i="0" u="none" strike="noStrike">
                          <a:solidFill>
                            <a:schemeClr val="tx1"/>
                          </a:solidFill>
                          <a:latin typeface="Times New Roman"/>
                        </a:rPr>
                        <a:t>applicabl e</a:t>
                      </a:r>
                      <a:endParaRPr lang="en-IN" sz="1050" b="0" i="0" u="none" strike="noStrike">
                        <a:solidFill>
                          <a:schemeClr val="tx1"/>
                        </a:solidFill>
                        <a:latin typeface="Times New Roman"/>
                      </a:endParaRP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5%</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dirty="0">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12%</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18%</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28%</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3%</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0.25%</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0.10%</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0328">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Input Tax</a:t>
                      </a:r>
                      <a:br>
                        <a:rPr lang="en-IN" sz="1800" b="0" i="0" u="none" strike="noStrike" dirty="0">
                          <a:solidFill>
                            <a:schemeClr val="tx1"/>
                          </a:solidFill>
                          <a:latin typeface="Times New Roman"/>
                        </a:rPr>
                      </a:br>
                      <a:r>
                        <a:rPr lang="en-IN" sz="1800" b="0" i="0" u="none" strike="noStrike" dirty="0">
                          <a:solidFill>
                            <a:schemeClr val="tx1"/>
                          </a:solidFill>
                          <a:latin typeface="Times New Roman"/>
                        </a:rPr>
                        <a:t>Credit</a:t>
                      </a:r>
                      <a:endParaRPr lang="en-IN" sz="1400" b="0" i="0" u="none" strike="noStrike" dirty="0">
                        <a:solidFill>
                          <a:schemeClr val="tx1"/>
                        </a:solidFill>
                        <a:latin typeface="Times New Roman"/>
                      </a:endParaRP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Interest</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dirty="0">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Late Fee</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dirty="0">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Penalty</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50" b="0" i="0" u="none" strike="noStrike" dirty="0">
                          <a:solidFill>
                            <a:schemeClr val="tx1"/>
                          </a:solidFill>
                          <a:latin typeface="Times New Roman"/>
                        </a:rPr>
                        <a:t> </a:t>
                      </a:r>
                    </a:p>
                  </a:txBody>
                  <a:tcPr marL="7802" marR="7802" marT="7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30328">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IN" sz="1800" b="0" i="0" u="none" strike="noStrike" dirty="0">
                          <a:solidFill>
                            <a:schemeClr val="tx1"/>
                          </a:solidFill>
                          <a:latin typeface="Times New Roman"/>
                        </a:rPr>
                        <a:t>Any other amount paid for supplies not included in Annual </a:t>
                      </a:r>
                      <a:r>
                        <a:rPr lang="en-IN" sz="1800" b="0" i="0" u="none" strike="noStrike" dirty="0" smtClean="0">
                          <a:solidFill>
                            <a:schemeClr val="tx1"/>
                          </a:solidFill>
                          <a:latin typeface="Times New Roman"/>
                        </a:rPr>
                        <a:t>Return (GSTR 9)</a:t>
                      </a:r>
                      <a:endParaRPr lang="en-IN" sz="1800" b="0" i="0" u="none" strike="noStrike" dirty="0">
                        <a:solidFill>
                          <a:schemeClr val="tx1"/>
                        </a:solidFill>
                        <a:latin typeface="Times New Roman"/>
                      </a:endParaRP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Erroneous refund to be paid back</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Outstanding demands to be settled</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05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9583">
                <a:tc>
                  <a:txBody>
                    <a:bodyPr/>
                    <a:lstStyle/>
                    <a:p>
                      <a:pPr algn="l" fontAlgn="t"/>
                      <a:r>
                        <a:rPr lang="en-IN" sz="1400" b="0" i="0" u="none" strike="noStrike" dirty="0">
                          <a:solidFill>
                            <a:schemeClr val="tx1"/>
                          </a:solidFill>
                          <a:latin typeface="Times New Roman"/>
                        </a:rPr>
                        <a:t> </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IN" sz="1800" b="0" i="0" u="none" strike="noStrike" dirty="0">
                          <a:solidFill>
                            <a:schemeClr val="tx1"/>
                          </a:solidFill>
                          <a:latin typeface="Times New Roman"/>
                        </a:rPr>
                        <a:t>Other (Pl. specify)</a:t>
                      </a:r>
                    </a:p>
                  </a:txBody>
                  <a:tcPr marL="7802" marR="7802" marT="780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50" b="0" i="0" u="none" strike="noStrike" dirty="0">
                          <a:solidFill>
                            <a:schemeClr val="tx1"/>
                          </a:solidFill>
                          <a:latin typeface="Times New Roman"/>
                        </a:rPr>
                        <a:t> </a:t>
                      </a:r>
                    </a:p>
                  </a:txBody>
                  <a:tcPr marL="7802" marR="7802" marT="78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advClick="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5643"/>
            <a:ext cx="9144000" cy="830997"/>
          </a:xfrm>
          <a:prstGeom prst="rect">
            <a:avLst/>
          </a:prstGeom>
          <a:solidFill>
            <a:schemeClr val="accent1"/>
          </a:solidFill>
        </p:spPr>
        <p:txBody>
          <a:bodyPr wrap="square" rtlCol="0" anchor="ctr">
            <a:spAutoFit/>
          </a:bodyPr>
          <a:lstStyle/>
          <a:p>
            <a:pPr fontAlgn="t"/>
            <a:r>
              <a:rPr lang="en-IN" sz="2400" dirty="0" smtClean="0">
                <a:solidFill>
                  <a:srgbClr val="FFFFFF"/>
                </a:solidFill>
              </a:rPr>
              <a:t>Part V TABLE 17  AUDITORS RECOMMENDATION TO BE PAID IN CASH NOTES</a:t>
            </a:r>
            <a:endParaRPr lang="en-IN" sz="2400" dirty="0">
              <a:solidFill>
                <a:srgbClr val="FFFFFF"/>
              </a:solidFill>
            </a:endParaRPr>
          </a:p>
        </p:txBody>
      </p:sp>
      <p:graphicFrame>
        <p:nvGraphicFramePr>
          <p:cNvPr id="4" name="Table 3"/>
          <p:cNvGraphicFramePr>
            <a:graphicFrameLocks noGrp="1"/>
          </p:cNvGraphicFramePr>
          <p:nvPr/>
        </p:nvGraphicFramePr>
        <p:xfrm>
          <a:off x="251520" y="1052736"/>
          <a:ext cx="8712968" cy="5400600"/>
        </p:xfrm>
        <a:graphic>
          <a:graphicData uri="http://schemas.openxmlformats.org/drawingml/2006/table">
            <a:tbl>
              <a:tblPr/>
              <a:tblGrid>
                <a:gridCol w="8712968"/>
              </a:tblGrid>
              <a:tr h="5400600">
                <a:tc>
                  <a:txBody>
                    <a:bodyPr/>
                    <a:lstStyle/>
                    <a:p>
                      <a:pPr algn="just" fontAlgn="auto"/>
                      <a:r>
                        <a:rPr lang="en-IN" sz="2400" b="0" i="0" u="none" strike="noStrike" dirty="0" smtClean="0">
                          <a:solidFill>
                            <a:schemeClr val="tx1"/>
                          </a:solidFill>
                          <a:latin typeface="Times New Roman"/>
                        </a:rPr>
                        <a:t>This consists </a:t>
                      </a:r>
                      <a:r>
                        <a:rPr lang="en-IN" sz="2400" b="0" i="0" u="none" strike="noStrike" dirty="0">
                          <a:solidFill>
                            <a:schemeClr val="tx1"/>
                          </a:solidFill>
                          <a:latin typeface="Times New Roman"/>
                        </a:rPr>
                        <a:t>of the auditor’s recommendation on the additional liability to be discharged by the taxpayer due to non-reconciliation of turnover or non-reconciliation of input tax credit. </a:t>
                      </a:r>
                      <a:endParaRPr lang="en-IN" sz="2400" b="0" i="0" u="none" strike="noStrike" dirty="0" smtClean="0">
                        <a:solidFill>
                          <a:schemeClr val="tx1"/>
                        </a:solidFill>
                        <a:latin typeface="Times New Roman"/>
                      </a:endParaRPr>
                    </a:p>
                    <a:p>
                      <a:pPr algn="just" fontAlgn="auto"/>
                      <a:endParaRPr lang="en-IN" sz="2400" b="0" i="0" u="none" strike="noStrike" dirty="0" smtClean="0">
                        <a:solidFill>
                          <a:schemeClr val="tx1"/>
                        </a:solidFill>
                        <a:latin typeface="Times New Roman"/>
                      </a:endParaRPr>
                    </a:p>
                    <a:p>
                      <a:pPr algn="just" fontAlgn="auto"/>
                      <a:r>
                        <a:rPr lang="en-IN" sz="2400" b="0" i="0" u="none" strike="noStrike" dirty="0" smtClean="0">
                          <a:solidFill>
                            <a:schemeClr val="tx1"/>
                          </a:solidFill>
                          <a:latin typeface="Times New Roman"/>
                        </a:rPr>
                        <a:t>The </a:t>
                      </a:r>
                      <a:r>
                        <a:rPr lang="en-IN" sz="2400" b="0" i="0" u="none" strike="noStrike" dirty="0">
                          <a:solidFill>
                            <a:schemeClr val="tx1"/>
                          </a:solidFill>
                          <a:latin typeface="Times New Roman"/>
                        </a:rPr>
                        <a:t>auditor </a:t>
                      </a:r>
                      <a:r>
                        <a:rPr lang="en-IN" sz="2400" b="0" i="0" u="none" strike="noStrike" dirty="0" smtClean="0">
                          <a:solidFill>
                            <a:schemeClr val="tx1"/>
                          </a:solidFill>
                          <a:latin typeface="Times New Roman"/>
                        </a:rPr>
                        <a:t>shall also </a:t>
                      </a:r>
                      <a:r>
                        <a:rPr lang="en-IN" sz="2400" b="0" i="0" u="none" strike="noStrike" dirty="0">
                          <a:solidFill>
                            <a:schemeClr val="tx1"/>
                          </a:solidFill>
                          <a:latin typeface="Times New Roman"/>
                        </a:rPr>
                        <a:t>recommend if </a:t>
                      </a:r>
                      <a:r>
                        <a:rPr lang="en-IN" sz="2400" b="0" i="0" u="none" strike="noStrike" dirty="0" smtClean="0">
                          <a:solidFill>
                            <a:schemeClr val="tx1"/>
                          </a:solidFill>
                          <a:latin typeface="Times New Roman"/>
                        </a:rPr>
                        <a:t>there is any other </a:t>
                      </a:r>
                      <a:r>
                        <a:rPr lang="en-IN" sz="2400" b="0" i="0" u="none" strike="noStrike" dirty="0">
                          <a:solidFill>
                            <a:schemeClr val="tx1"/>
                          </a:solidFill>
                          <a:latin typeface="Times New Roman"/>
                        </a:rPr>
                        <a:t>amount to be paid for supplies not included in the Annual Return. </a:t>
                      </a:r>
                      <a:endParaRPr lang="en-IN" sz="2400" b="0" i="0" u="none" strike="noStrike" dirty="0" smtClean="0">
                        <a:solidFill>
                          <a:schemeClr val="tx1"/>
                        </a:solidFill>
                        <a:latin typeface="Times New Roman"/>
                      </a:endParaRPr>
                    </a:p>
                    <a:p>
                      <a:pPr algn="just" fontAlgn="auto"/>
                      <a:endParaRPr lang="en-IN" sz="2400" b="0" i="0" u="none" strike="noStrike" dirty="0" smtClean="0">
                        <a:solidFill>
                          <a:schemeClr val="tx1"/>
                        </a:solidFill>
                        <a:latin typeface="Times New Roman"/>
                      </a:endParaRPr>
                    </a:p>
                    <a:p>
                      <a:pPr algn="just" fontAlgn="auto"/>
                      <a:r>
                        <a:rPr lang="en-IN" sz="2400" b="0" i="0" u="none" strike="noStrike" dirty="0" smtClean="0">
                          <a:solidFill>
                            <a:schemeClr val="tx1"/>
                          </a:solidFill>
                          <a:latin typeface="Times New Roman"/>
                        </a:rPr>
                        <a:t>Any </a:t>
                      </a:r>
                      <a:r>
                        <a:rPr lang="en-IN" sz="2400" b="0" i="0" u="none" strike="noStrike" dirty="0">
                          <a:solidFill>
                            <a:schemeClr val="tx1"/>
                          </a:solidFill>
                          <a:latin typeface="Times New Roman"/>
                        </a:rPr>
                        <a:t>refund which has been erroneously taken and shall be paid back to the Government shall also be declared in this table. </a:t>
                      </a:r>
                      <a:endParaRPr lang="en-IN" sz="2400" b="0" i="0" u="none" strike="noStrike" dirty="0" smtClean="0">
                        <a:solidFill>
                          <a:schemeClr val="tx1"/>
                        </a:solidFill>
                        <a:latin typeface="Times New Roman"/>
                      </a:endParaRPr>
                    </a:p>
                    <a:p>
                      <a:pPr algn="just" fontAlgn="auto"/>
                      <a:endParaRPr lang="en-IN" sz="2400" b="0" i="0" u="none" strike="noStrike" dirty="0" smtClean="0">
                        <a:solidFill>
                          <a:schemeClr val="tx1"/>
                        </a:solidFill>
                        <a:latin typeface="Times New Roman"/>
                      </a:endParaRPr>
                    </a:p>
                    <a:p>
                      <a:pPr algn="just" fontAlgn="auto"/>
                      <a:r>
                        <a:rPr lang="en-IN" sz="2400" b="0" i="0" u="none" strike="noStrike" dirty="0" smtClean="0">
                          <a:solidFill>
                            <a:schemeClr val="tx1"/>
                          </a:solidFill>
                          <a:latin typeface="Times New Roman"/>
                        </a:rPr>
                        <a:t>Lastly</a:t>
                      </a:r>
                      <a:r>
                        <a:rPr lang="en-IN" sz="2400" b="0" i="0" u="none" strike="noStrike" dirty="0">
                          <a:solidFill>
                            <a:schemeClr val="tx1"/>
                          </a:solidFill>
                          <a:latin typeface="Times New Roman"/>
                        </a:rPr>
                        <a:t>, any other outstanding demands which is recommended to be settled by the auditor shall be declared in this Table.8Towards, the end of the reconciliation statement taxpayers shall be given an option to pay their taxes as recommended by the auditor.</a:t>
                      </a:r>
                    </a:p>
                  </a:txBody>
                  <a:tcPr marL="9525" marR="9525" marT="9525" marB="0">
                    <a:lnL>
                      <a:noFill/>
                    </a:lnL>
                    <a:lnR>
                      <a:noFill/>
                    </a:lnR>
                    <a:lnT>
                      <a:noFill/>
                    </a:lnT>
                    <a:lnB>
                      <a:noFill/>
                    </a:lnB>
                  </a:tcPr>
                </a:tc>
              </a:tr>
            </a:tbl>
          </a:graphicData>
        </a:graphic>
      </p:graphicFrame>
    </p:spTree>
  </p:cSld>
  <p:clrMapOvr>
    <a:masterClrMapping/>
  </p:clrMapOvr>
  <p:transition advClick="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33570" y="118974"/>
            <a:ext cx="4314885" cy="6591943"/>
          </a:xfrm>
          <a:prstGeom prst="rect">
            <a:avLst/>
          </a:prstGeom>
        </p:spPr>
      </p:pic>
      <p:sp>
        <p:nvSpPr>
          <p:cNvPr id="7" name="TextBox 6"/>
          <p:cNvSpPr txBox="1"/>
          <p:nvPr/>
        </p:nvSpPr>
        <p:spPr>
          <a:xfrm>
            <a:off x="487309" y="1903034"/>
            <a:ext cx="2616074" cy="558184"/>
          </a:xfrm>
          <a:prstGeom prst="rect">
            <a:avLst/>
          </a:prstGeom>
          <a:noFill/>
        </p:spPr>
        <p:txBody>
          <a:bodyPr wrap="square" lIns="0" tIns="0" rIns="0" bIns="0" rtlCol="0">
            <a:spAutoFit/>
          </a:bodyPr>
          <a:lstStyle/>
          <a:p>
            <a:pPr>
              <a:spcBef>
                <a:spcPts val="526"/>
              </a:spcBef>
              <a:buSzPct val="100000"/>
            </a:pPr>
            <a:r>
              <a:rPr lang="en-US" sz="3500" dirty="0">
                <a:solidFill>
                  <a:prstClr val="white"/>
                </a:solidFill>
              </a:rPr>
              <a:t>Questions</a:t>
            </a:r>
            <a:endParaRPr lang="en-IN" sz="3500" dirty="0">
              <a:solidFill>
                <a:prstClr val="white"/>
              </a:solidFill>
            </a:endParaRPr>
          </a:p>
        </p:txBody>
      </p:sp>
      <p:sp>
        <p:nvSpPr>
          <p:cNvPr id="4" name="Slide Number Placeholder 3"/>
          <p:cNvSpPr>
            <a:spLocks noGrp="1"/>
          </p:cNvSpPr>
          <p:nvPr>
            <p:ph type="sldNum" sz="quarter" idx="4"/>
          </p:nvPr>
        </p:nvSpPr>
        <p:spPr/>
        <p:txBody>
          <a:bodyPr/>
          <a:lstStyle/>
          <a:p>
            <a:fld id="{95CC1D26-A9BD-4BDE-BDD9-08EDBAE96860}" type="slidenum">
              <a:rPr lang="en-GB" smtClean="0"/>
              <a:pPr/>
              <a:t>53</a:t>
            </a:fld>
            <a:endParaRPr lang="en-GB" dirty="0"/>
          </a:p>
        </p:txBody>
      </p:sp>
      <p:sp>
        <p:nvSpPr>
          <p:cNvPr id="5" name="Footer Placeholder 4"/>
          <p:cNvSpPr>
            <a:spLocks noGrp="1"/>
          </p:cNvSpPr>
          <p:nvPr>
            <p:ph type="ftr" sz="quarter" idx="3"/>
          </p:nvPr>
        </p:nvSpPr>
        <p:spPr/>
        <p:txBody>
          <a:bodyPr/>
          <a:lstStyle/>
          <a:p>
            <a:r>
              <a:rPr lang="en-IN" smtClean="0"/>
              <a:t>RAMBABU &amp; CO</a:t>
            </a:r>
            <a:endParaRPr lang="en-US" dirty="0"/>
          </a:p>
        </p:txBody>
      </p:sp>
    </p:spTree>
    <p:extLst>
      <p:ext uri="{BB962C8B-B14F-4D97-AF65-F5344CB8AC3E}">
        <p14:creationId xmlns="" xmlns:p14="http://schemas.microsoft.com/office/powerpoint/2010/main" val="704980403"/>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745"/>
            <a:ext cx="9144000" cy="830997"/>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prstClr val="white"/>
                </a:solidFill>
                <a:effectLst/>
                <a:uLnTx/>
                <a:uFillTx/>
                <a:latin typeface="Calibri"/>
                <a:ea typeface="+mn-ea"/>
                <a:cs typeface="+mn-cs"/>
              </a:rPr>
              <a:t>ANNUAL</a:t>
            </a:r>
            <a:r>
              <a:rPr kumimoji="0" lang="en-US" sz="4800" b="1" i="0" u="none" strike="noStrike" kern="1200" cap="none" spc="0" normalizeH="0" noProof="0" dirty="0" smtClean="0">
                <a:ln>
                  <a:noFill/>
                </a:ln>
                <a:solidFill>
                  <a:prstClr val="white"/>
                </a:solidFill>
                <a:effectLst/>
                <a:uLnTx/>
                <a:uFillTx/>
                <a:latin typeface="Calibri"/>
                <a:ea typeface="+mn-ea"/>
                <a:cs typeface="+mn-cs"/>
              </a:rPr>
              <a:t> RETURN FORM 9</a:t>
            </a: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p:txBody>
      </p:sp>
      <p:sp>
        <p:nvSpPr>
          <p:cNvPr id="41985" name="Rectangle 1"/>
          <p:cNvSpPr>
            <a:spLocks noChangeArrowheads="1"/>
          </p:cNvSpPr>
          <p:nvPr/>
        </p:nvSpPr>
        <p:spPr bwMode="auto">
          <a:xfrm>
            <a:off x="0" y="1257729"/>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effectLst/>
                <a:latin typeface="Arial" pitchFamily="34" charset="0"/>
                <a:ea typeface="Calibri" pitchFamily="34" charset="0"/>
                <a:cs typeface="Arial" pitchFamily="34" charset="0"/>
              </a:rPr>
              <a:t>Annual return is divided into 6 parts with 19 tables, which requires taxpayers to report summary of outward supplies, inward supplies, tax paid, particulars of demands and refunds, HSN summary etc.  </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en-US"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smtClean="0">
                <a:ln>
                  <a:noFill/>
                </a:ln>
                <a:effectLst/>
                <a:latin typeface="Arial" pitchFamily="34" charset="0"/>
                <a:ea typeface="Calibri" pitchFamily="34" charset="0"/>
                <a:cs typeface="Arial" pitchFamily="34" charset="0"/>
              </a:rPr>
              <a:t>Majority of the information to be filled in the above tables are based on information reported in GSTR- 1 which in all probability gets auto populated.</a:t>
            </a:r>
            <a:endParaRPr kumimoji="0" lang="en-US" sz="32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745"/>
            <a:ext cx="9144000" cy="830997"/>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smtClean="0">
                <a:ln>
                  <a:noFill/>
                </a:ln>
                <a:solidFill>
                  <a:prstClr val="white"/>
                </a:solidFill>
                <a:effectLst/>
                <a:uLnTx/>
                <a:uFillTx/>
                <a:latin typeface="Calibri"/>
                <a:ea typeface="+mn-ea"/>
                <a:cs typeface="+mn-cs"/>
              </a:rPr>
              <a:t>ANNUAL</a:t>
            </a:r>
            <a:r>
              <a:rPr kumimoji="0" lang="en-US" sz="4800" b="1" i="0" u="none" strike="noStrike" kern="1200" cap="none" spc="0" normalizeH="0" noProof="0" dirty="0" smtClean="0">
                <a:ln>
                  <a:noFill/>
                </a:ln>
                <a:solidFill>
                  <a:prstClr val="white"/>
                </a:solidFill>
                <a:effectLst/>
                <a:uLnTx/>
                <a:uFillTx/>
                <a:latin typeface="Calibri"/>
                <a:ea typeface="+mn-ea"/>
                <a:cs typeface="+mn-cs"/>
              </a:rPr>
              <a:t> RETURN PARTS</a:t>
            </a:r>
            <a:endParaRPr kumimoji="0" lang="en-US" sz="4800" b="1" i="0" u="none" strike="noStrike" kern="1200" cap="none" spc="0" normalizeH="0" baseline="0" noProof="0" dirty="0">
              <a:ln>
                <a:noFill/>
              </a:ln>
              <a:solidFill>
                <a:prstClr val="white"/>
              </a:solidFill>
              <a:effectLst/>
              <a:uLnTx/>
              <a:uFillTx/>
              <a:latin typeface="Calibri"/>
              <a:ea typeface="+mn-ea"/>
              <a:cs typeface="+mn-cs"/>
            </a:endParaRPr>
          </a:p>
        </p:txBody>
      </p:sp>
      <p:graphicFrame>
        <p:nvGraphicFramePr>
          <p:cNvPr id="4" name="Table 3"/>
          <p:cNvGraphicFramePr>
            <a:graphicFrameLocks noGrp="1"/>
          </p:cNvGraphicFramePr>
          <p:nvPr/>
        </p:nvGraphicFramePr>
        <p:xfrm>
          <a:off x="144016" y="1052736"/>
          <a:ext cx="8892480" cy="2768745"/>
        </p:xfrm>
        <a:graphic>
          <a:graphicData uri="http://schemas.openxmlformats.org/drawingml/2006/table">
            <a:tbl>
              <a:tblPr>
                <a:tableStyleId>{BC89EF96-8CEA-46FF-86C4-4CE0E7609802}</a:tableStyleId>
              </a:tblPr>
              <a:tblGrid>
                <a:gridCol w="1043608"/>
                <a:gridCol w="7848872"/>
              </a:tblGrid>
              <a:tr h="205300">
                <a:tc>
                  <a:txBody>
                    <a:bodyPr/>
                    <a:lstStyle/>
                    <a:p>
                      <a:pPr algn="l" fontAlgn="ctr"/>
                      <a:r>
                        <a:rPr lang="en-IN" sz="2000" u="none" strike="noStrike" dirty="0" smtClean="0">
                          <a:solidFill>
                            <a:schemeClr val="tx1"/>
                          </a:solidFill>
                        </a:rPr>
                        <a:t>Part</a:t>
                      </a:r>
                      <a:r>
                        <a:rPr lang="en-IN" sz="2000" u="none" strike="noStrike" dirty="0">
                          <a:solidFill>
                            <a:schemeClr val="tx1"/>
                          </a:solidFill>
                        </a:rPr>
                        <a:t>. I</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dirty="0">
                          <a:solidFill>
                            <a:schemeClr val="tx1"/>
                          </a:solidFill>
                        </a:rPr>
                        <a:t>Basic Details</a:t>
                      </a:r>
                      <a:endParaRPr lang="en-IN" sz="2000" b="0" i="0" u="none" strike="noStrike" dirty="0">
                        <a:solidFill>
                          <a:schemeClr val="tx1"/>
                        </a:solidFill>
                        <a:latin typeface="Calibri"/>
                      </a:endParaRPr>
                    </a:p>
                  </a:txBody>
                  <a:tcPr marL="9525" marR="9525" marT="9525" marB="0" anchor="b"/>
                </a:tc>
              </a:tr>
              <a:tr h="405390">
                <a:tc>
                  <a:txBody>
                    <a:bodyPr/>
                    <a:lstStyle/>
                    <a:p>
                      <a:pPr algn="l" fontAlgn="ctr"/>
                      <a:r>
                        <a:rPr lang="en-IN" sz="2000" u="none" strike="noStrike" dirty="0" smtClean="0">
                          <a:solidFill>
                            <a:schemeClr val="tx1"/>
                          </a:solidFill>
                        </a:rPr>
                        <a:t>Part. </a:t>
                      </a:r>
                      <a:r>
                        <a:rPr lang="en-IN" sz="2000" u="none" strike="noStrike" dirty="0">
                          <a:solidFill>
                            <a:schemeClr val="tx1"/>
                          </a:solidFill>
                        </a:rPr>
                        <a:t>II</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a:solidFill>
                            <a:schemeClr val="tx1"/>
                          </a:solidFill>
                        </a:rPr>
                        <a:t>Details of Outward and inward supplies declared during the financial year</a:t>
                      </a:r>
                      <a:endParaRPr lang="en-IN" sz="2000" b="0" i="0" u="none" strike="noStrike">
                        <a:solidFill>
                          <a:schemeClr val="tx1"/>
                        </a:solidFill>
                        <a:latin typeface="Calibri"/>
                      </a:endParaRPr>
                    </a:p>
                  </a:txBody>
                  <a:tcPr marL="9525" marR="9525" marT="9525" marB="0" anchor="b"/>
                </a:tc>
              </a:tr>
              <a:tr h="405390">
                <a:tc>
                  <a:txBody>
                    <a:bodyPr/>
                    <a:lstStyle/>
                    <a:p>
                      <a:pPr algn="l" fontAlgn="ctr"/>
                      <a:r>
                        <a:rPr lang="en-IN" sz="2000" u="none" strike="noStrike" dirty="0" smtClean="0">
                          <a:solidFill>
                            <a:schemeClr val="tx1"/>
                          </a:solidFill>
                        </a:rPr>
                        <a:t>Part. </a:t>
                      </a:r>
                      <a:r>
                        <a:rPr lang="en-IN" sz="2000" u="none" strike="noStrike" dirty="0">
                          <a:solidFill>
                            <a:schemeClr val="tx1"/>
                          </a:solidFill>
                        </a:rPr>
                        <a:t>III</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a:solidFill>
                            <a:schemeClr val="tx1"/>
                          </a:solidFill>
                        </a:rPr>
                        <a:t>Details of ITC as declared in returns filed during the financial year</a:t>
                      </a:r>
                      <a:endParaRPr lang="en-IN" sz="2000" b="0" i="0" u="none" strike="noStrike">
                        <a:solidFill>
                          <a:schemeClr val="tx1"/>
                        </a:solidFill>
                        <a:latin typeface="Calibri"/>
                      </a:endParaRPr>
                    </a:p>
                  </a:txBody>
                  <a:tcPr marL="9525" marR="9525" marT="9525" marB="0" anchor="b"/>
                </a:tc>
              </a:tr>
              <a:tr h="405390">
                <a:tc>
                  <a:txBody>
                    <a:bodyPr/>
                    <a:lstStyle/>
                    <a:p>
                      <a:pPr algn="l" fontAlgn="ctr"/>
                      <a:r>
                        <a:rPr lang="en-IN" sz="2000" u="none" strike="noStrike" dirty="0" smtClean="0">
                          <a:solidFill>
                            <a:schemeClr val="tx1"/>
                          </a:solidFill>
                        </a:rPr>
                        <a:t>Part</a:t>
                      </a:r>
                      <a:r>
                        <a:rPr lang="en-IN" sz="2000" u="none" strike="noStrike" dirty="0">
                          <a:solidFill>
                            <a:schemeClr val="tx1"/>
                          </a:solidFill>
                        </a:rPr>
                        <a:t>. IV</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a:solidFill>
                            <a:schemeClr val="tx1"/>
                          </a:solidFill>
                        </a:rPr>
                        <a:t>Details of tax paid as declared in returns filed during the financial year</a:t>
                      </a:r>
                      <a:endParaRPr lang="en-IN" sz="2000" b="0" i="0" u="none" strike="noStrike">
                        <a:solidFill>
                          <a:schemeClr val="tx1"/>
                        </a:solidFill>
                        <a:latin typeface="Calibri"/>
                      </a:endParaRPr>
                    </a:p>
                  </a:txBody>
                  <a:tcPr marL="9525" marR="9525" marT="9525" marB="0" anchor="b"/>
                </a:tc>
              </a:tr>
              <a:tr h="605479">
                <a:tc>
                  <a:txBody>
                    <a:bodyPr/>
                    <a:lstStyle/>
                    <a:p>
                      <a:pPr algn="l" fontAlgn="ctr"/>
                      <a:r>
                        <a:rPr lang="en-IN" sz="2000" u="none" strike="noStrike" dirty="0" smtClean="0">
                          <a:solidFill>
                            <a:schemeClr val="tx1"/>
                          </a:solidFill>
                        </a:rPr>
                        <a:t>Part</a:t>
                      </a:r>
                      <a:r>
                        <a:rPr lang="en-IN" sz="2000" u="none" strike="noStrike" dirty="0">
                          <a:solidFill>
                            <a:schemeClr val="tx1"/>
                          </a:solidFill>
                        </a:rPr>
                        <a:t>. V</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a:solidFill>
                            <a:schemeClr val="tx1"/>
                          </a:solidFill>
                        </a:rPr>
                        <a:t>Particulars of the transactions for the previous FY declared in returns of April to September of current FY or upto date of filing of annual return of previous FY   whichever is earlier</a:t>
                      </a:r>
                      <a:endParaRPr lang="en-IN" sz="2000" b="0" i="0" u="none" strike="noStrike">
                        <a:solidFill>
                          <a:schemeClr val="tx1"/>
                        </a:solidFill>
                        <a:latin typeface="Calibri"/>
                      </a:endParaRPr>
                    </a:p>
                  </a:txBody>
                  <a:tcPr marL="9525" marR="9525" marT="9525" marB="0" anchor="b"/>
                </a:tc>
              </a:tr>
              <a:tr h="205300">
                <a:tc>
                  <a:txBody>
                    <a:bodyPr/>
                    <a:lstStyle/>
                    <a:p>
                      <a:pPr algn="l" fontAlgn="ctr"/>
                      <a:r>
                        <a:rPr lang="en-IN" sz="2000" u="none" strike="noStrike" dirty="0" smtClean="0">
                          <a:solidFill>
                            <a:schemeClr val="tx1"/>
                          </a:solidFill>
                        </a:rPr>
                        <a:t>Part</a:t>
                      </a:r>
                      <a:r>
                        <a:rPr lang="en-IN" sz="2000" u="none" strike="noStrike" dirty="0">
                          <a:solidFill>
                            <a:schemeClr val="tx1"/>
                          </a:solidFill>
                        </a:rPr>
                        <a:t>. VI</a:t>
                      </a:r>
                      <a:endParaRPr lang="en-IN" sz="2000" b="0" i="0" u="none" strike="noStrike" dirty="0">
                        <a:solidFill>
                          <a:schemeClr val="tx1"/>
                        </a:solidFill>
                        <a:latin typeface="Calibri"/>
                      </a:endParaRPr>
                    </a:p>
                  </a:txBody>
                  <a:tcPr marL="9525" marR="9525" marT="9525" marB="0" anchor="ctr"/>
                </a:tc>
                <a:tc>
                  <a:txBody>
                    <a:bodyPr/>
                    <a:lstStyle/>
                    <a:p>
                      <a:pPr algn="l" fontAlgn="b"/>
                      <a:r>
                        <a:rPr lang="en-IN" sz="2000" u="none" strike="noStrike" dirty="0">
                          <a:solidFill>
                            <a:schemeClr val="tx1"/>
                          </a:solidFill>
                        </a:rPr>
                        <a:t>Other Information</a:t>
                      </a:r>
                      <a:endParaRPr lang="en-IN" sz="2000" b="0" i="0" u="none" strike="noStrike" dirty="0">
                        <a:solidFill>
                          <a:schemeClr val="tx1"/>
                        </a:solidFill>
                        <a:latin typeface="Calibri"/>
                      </a:endParaRPr>
                    </a:p>
                  </a:txBody>
                  <a:tcPr marL="9525" marR="9525" marT="9525" marB="0" anchor="b"/>
                </a:tc>
              </a:tr>
            </a:tbl>
          </a:graphicData>
        </a:graphic>
      </p:graphicFrame>
      <p:graphicFrame>
        <p:nvGraphicFramePr>
          <p:cNvPr id="5" name="Table 4"/>
          <p:cNvGraphicFramePr>
            <a:graphicFrameLocks noGrp="1"/>
          </p:cNvGraphicFramePr>
          <p:nvPr/>
        </p:nvGraphicFramePr>
        <p:xfrm>
          <a:off x="179512" y="5157192"/>
          <a:ext cx="8712967" cy="1344148"/>
        </p:xfrm>
        <a:graphic>
          <a:graphicData uri="http://schemas.openxmlformats.org/drawingml/2006/table">
            <a:tbl>
              <a:tblPr>
                <a:tableStyleId>{616DA210-FB5B-4158-B5E0-FEB733F419BA}</a:tableStyleId>
              </a:tblPr>
              <a:tblGrid>
                <a:gridCol w="497884"/>
                <a:gridCol w="2598460"/>
                <a:gridCol w="5616623"/>
              </a:tblGrid>
              <a:tr h="336037">
                <a:tc>
                  <a:txBody>
                    <a:bodyPr/>
                    <a:lstStyle/>
                    <a:p>
                      <a:pPr algn="ctr" fontAlgn="t"/>
                      <a:r>
                        <a:rPr lang="en-IN" sz="1800" u="none" strike="noStrike" dirty="0"/>
                        <a:t>1</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a:t>Financial Year</a:t>
                      </a:r>
                      <a:endParaRPr lang="en-IN" sz="1800" b="0" i="0" u="none" strike="noStrike">
                        <a:solidFill>
                          <a:srgbClr val="000000"/>
                        </a:solidFill>
                        <a:latin typeface="Times New Roman"/>
                      </a:endParaRPr>
                    </a:p>
                  </a:txBody>
                  <a:tcPr marL="7924" marR="7924" marT="7924" marB="0"/>
                </a:tc>
                <a:tc>
                  <a:txBody>
                    <a:bodyPr/>
                    <a:lstStyle/>
                    <a:p>
                      <a:pPr algn="l" fontAlgn="b"/>
                      <a:r>
                        <a:rPr lang="en-IN" sz="900" u="none" strike="noStrike"/>
                        <a:t> </a:t>
                      </a:r>
                      <a:endParaRPr lang="en-IN" sz="900" b="0" i="0" u="none" strike="noStrike">
                        <a:solidFill>
                          <a:srgbClr val="000000"/>
                        </a:solidFill>
                        <a:latin typeface="Times New Roman"/>
                      </a:endParaRPr>
                    </a:p>
                  </a:txBody>
                  <a:tcPr marL="7924" marR="7924" marT="7924" marB="0" anchor="b"/>
                </a:tc>
              </a:tr>
              <a:tr h="336037">
                <a:tc>
                  <a:txBody>
                    <a:bodyPr/>
                    <a:lstStyle/>
                    <a:p>
                      <a:pPr algn="ctr" fontAlgn="t"/>
                      <a:r>
                        <a:rPr lang="en-IN" sz="1800" u="none" strike="noStrike" dirty="0"/>
                        <a:t>2</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a:t>GSTIN</a:t>
                      </a:r>
                      <a:endParaRPr lang="en-IN" sz="1800" b="0" i="0" u="none" strike="noStrike">
                        <a:solidFill>
                          <a:srgbClr val="000000"/>
                        </a:solidFill>
                        <a:latin typeface="Times New Roman"/>
                      </a:endParaRPr>
                    </a:p>
                  </a:txBody>
                  <a:tcPr marL="7924" marR="7924" marT="7924" marB="0"/>
                </a:tc>
                <a:tc>
                  <a:txBody>
                    <a:bodyPr/>
                    <a:lstStyle/>
                    <a:p>
                      <a:pPr algn="l" fontAlgn="b"/>
                      <a:r>
                        <a:rPr lang="en-IN" sz="900" u="none" strike="noStrike"/>
                        <a:t> </a:t>
                      </a:r>
                      <a:endParaRPr lang="en-IN" sz="900" b="0" i="0" u="none" strike="noStrike">
                        <a:solidFill>
                          <a:srgbClr val="000000"/>
                        </a:solidFill>
                        <a:latin typeface="Times New Roman"/>
                      </a:endParaRPr>
                    </a:p>
                  </a:txBody>
                  <a:tcPr marL="7924" marR="7924" marT="7924" marB="0" anchor="b"/>
                </a:tc>
              </a:tr>
              <a:tr h="336037">
                <a:tc>
                  <a:txBody>
                    <a:bodyPr/>
                    <a:lstStyle/>
                    <a:p>
                      <a:pPr algn="ctr" fontAlgn="t"/>
                      <a:r>
                        <a:rPr lang="en-IN" sz="1800" u="none" strike="noStrike" dirty="0"/>
                        <a:t>3A</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dirty="0"/>
                        <a:t>Legal Name</a:t>
                      </a:r>
                      <a:endParaRPr lang="en-IN" sz="1800" b="0" i="0" u="none" strike="noStrike" dirty="0">
                        <a:solidFill>
                          <a:srgbClr val="000000"/>
                        </a:solidFill>
                        <a:latin typeface="Times New Roman"/>
                      </a:endParaRPr>
                    </a:p>
                  </a:txBody>
                  <a:tcPr marL="7924" marR="7924" marT="7924" marB="0"/>
                </a:tc>
                <a:tc>
                  <a:txBody>
                    <a:bodyPr/>
                    <a:lstStyle/>
                    <a:p>
                      <a:pPr algn="l" fontAlgn="b"/>
                      <a:r>
                        <a:rPr lang="en-IN" sz="900" u="none" strike="noStrike"/>
                        <a:t> </a:t>
                      </a:r>
                      <a:endParaRPr lang="en-IN" sz="900" b="0" i="0" u="none" strike="noStrike">
                        <a:solidFill>
                          <a:srgbClr val="000000"/>
                        </a:solidFill>
                        <a:latin typeface="Times New Roman"/>
                      </a:endParaRPr>
                    </a:p>
                  </a:txBody>
                  <a:tcPr marL="7924" marR="7924" marT="7924" marB="0" anchor="b"/>
                </a:tc>
              </a:tr>
              <a:tr h="336037">
                <a:tc>
                  <a:txBody>
                    <a:bodyPr/>
                    <a:lstStyle/>
                    <a:p>
                      <a:pPr algn="ctr" fontAlgn="t"/>
                      <a:r>
                        <a:rPr lang="en-IN" sz="1800" u="none" strike="noStrike" dirty="0"/>
                        <a:t>3B</a:t>
                      </a:r>
                      <a:endParaRPr lang="en-IN" sz="1800" b="0" i="0" u="none" strike="noStrike" dirty="0">
                        <a:solidFill>
                          <a:srgbClr val="000000"/>
                        </a:solidFill>
                        <a:latin typeface="Times New Roman"/>
                      </a:endParaRPr>
                    </a:p>
                  </a:txBody>
                  <a:tcPr marL="7924" marR="7924" marT="7924" marB="0"/>
                </a:tc>
                <a:tc>
                  <a:txBody>
                    <a:bodyPr/>
                    <a:lstStyle/>
                    <a:p>
                      <a:pPr algn="l" fontAlgn="t"/>
                      <a:r>
                        <a:rPr lang="en-IN" sz="1800" u="none" strike="noStrike" dirty="0"/>
                        <a:t>Trade Name (if any)</a:t>
                      </a:r>
                      <a:endParaRPr lang="en-IN" sz="1800" b="0" i="0" u="none" strike="noStrike" dirty="0">
                        <a:solidFill>
                          <a:srgbClr val="000000"/>
                        </a:solidFill>
                        <a:latin typeface="Times New Roman"/>
                      </a:endParaRPr>
                    </a:p>
                  </a:txBody>
                  <a:tcPr marL="7924" marR="7924" marT="7924" marB="0"/>
                </a:tc>
                <a:tc>
                  <a:txBody>
                    <a:bodyPr/>
                    <a:lstStyle/>
                    <a:p>
                      <a:pPr algn="l" fontAlgn="b"/>
                      <a:r>
                        <a:rPr lang="en-IN" sz="900" u="none" strike="noStrike" dirty="0"/>
                        <a:t> </a:t>
                      </a:r>
                      <a:endParaRPr lang="en-IN" sz="900" b="0" i="0" u="none" strike="noStrike" dirty="0">
                        <a:solidFill>
                          <a:srgbClr val="000000"/>
                        </a:solidFill>
                        <a:latin typeface="Times New Roman"/>
                      </a:endParaRPr>
                    </a:p>
                  </a:txBody>
                  <a:tcPr marL="7924" marR="7924" marT="7924" marB="0" anchor="b"/>
                </a:tc>
              </a:tr>
            </a:tbl>
          </a:graphicData>
        </a:graphic>
      </p:graphicFrame>
      <p:sp>
        <p:nvSpPr>
          <p:cNvPr id="6" name="TextBox 5"/>
          <p:cNvSpPr txBox="1"/>
          <p:nvPr/>
        </p:nvSpPr>
        <p:spPr>
          <a:xfrm>
            <a:off x="-36512" y="4293096"/>
            <a:ext cx="9144000" cy="646331"/>
          </a:xfrm>
          <a:prstGeom prst="rect">
            <a:avLst/>
          </a:prstGeom>
          <a:solidFill>
            <a:schemeClr val="accent1"/>
          </a:solid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PART 1 BASIC DETAILS</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4 Details of Outward and inward supplies</a:t>
            </a:r>
            <a:endParaRPr lang="en-IN" sz="2800" dirty="0">
              <a:solidFill>
                <a:srgbClr val="FFFFFF"/>
              </a:solidFill>
            </a:endParaRPr>
          </a:p>
        </p:txBody>
      </p:sp>
      <p:graphicFrame>
        <p:nvGraphicFramePr>
          <p:cNvPr id="5" name="Table 4"/>
          <p:cNvGraphicFramePr>
            <a:graphicFrameLocks noGrp="1"/>
          </p:cNvGraphicFramePr>
          <p:nvPr/>
        </p:nvGraphicFramePr>
        <p:xfrm>
          <a:off x="251520" y="620689"/>
          <a:ext cx="8712968" cy="6140460"/>
        </p:xfrm>
        <a:graphic>
          <a:graphicData uri="http://schemas.openxmlformats.org/drawingml/2006/table">
            <a:tbl>
              <a:tblPr/>
              <a:tblGrid>
                <a:gridCol w="645442"/>
                <a:gridCol w="6239278"/>
                <a:gridCol w="1828248"/>
              </a:tblGrid>
              <a:tr h="592049">
                <a:tc>
                  <a:txBody>
                    <a:bodyPr/>
                    <a:lstStyle/>
                    <a:p>
                      <a:pPr algn="l" rtl="0" fontAlgn="t"/>
                      <a:endParaRPr lang="en-IN" sz="1600" b="0" i="0" u="none" strike="noStrike" dirty="0" smtClean="0">
                        <a:solidFill>
                          <a:schemeClr val="tx1"/>
                        </a:solidFill>
                        <a:latin typeface="Calibri"/>
                      </a:endParaRPr>
                    </a:p>
                    <a:p>
                      <a:pPr algn="ctr" rtl="0" fontAlgn="t"/>
                      <a:r>
                        <a:rPr lang="en-IN" sz="1600" b="0" i="0" u="none" strike="noStrike" dirty="0" smtClean="0">
                          <a:solidFill>
                            <a:schemeClr val="tx1"/>
                          </a:solidFill>
                          <a:latin typeface="Calibri"/>
                        </a:rPr>
                        <a:t> </a:t>
                      </a:r>
                      <a:r>
                        <a:rPr lang="en-IN" sz="1600" b="0" i="0" u="none" strike="noStrike" dirty="0" err="1" smtClean="0">
                          <a:solidFill>
                            <a:schemeClr val="tx1"/>
                          </a:solidFill>
                          <a:latin typeface="Calibri"/>
                        </a:rPr>
                        <a:t>S</a:t>
                      </a:r>
                      <a:r>
                        <a:rPr lang="en-IN" sz="1600" b="0" i="0" u="none" strike="noStrike" dirty="0" err="1" smtClean="0">
                          <a:solidFill>
                            <a:schemeClr val="tx1"/>
                          </a:solidFill>
                          <a:latin typeface="Times New Roman"/>
                        </a:rPr>
                        <a:t>no</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endParaRPr lang="en-IN" sz="1600" b="0" i="0" u="none" strike="noStrike" dirty="0" smtClean="0">
                        <a:solidFill>
                          <a:schemeClr val="tx1"/>
                        </a:solidFill>
                        <a:latin typeface="Calibri"/>
                      </a:endParaRPr>
                    </a:p>
                    <a:p>
                      <a:pPr algn="ctr" rtl="0" fontAlgn="t"/>
                      <a:r>
                        <a:rPr lang="en-IN" sz="2400" b="0" i="0" u="none" strike="noStrike" dirty="0" smtClean="0">
                          <a:solidFill>
                            <a:schemeClr val="tx1"/>
                          </a:solidFill>
                          <a:latin typeface="Calibri"/>
                        </a:rPr>
                        <a:t>NATURE OF SUPPLIES</a:t>
                      </a:r>
                      <a:r>
                        <a:rPr lang="en-IN" sz="2400" b="0" i="0" u="none" strike="noStrike" dirty="0" smtClean="0">
                          <a:solidFill>
                            <a:schemeClr val="tx1"/>
                          </a:solidFill>
                          <a:latin typeface="Times New Roman"/>
                        </a:rPr>
                        <a:t> </a:t>
                      </a:r>
                      <a:endParaRPr lang="en-IN" sz="24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5">
                  <a:txBody>
                    <a:bodyPr/>
                    <a:lstStyle/>
                    <a:p>
                      <a:pPr algn="l" rtl="0" fontAlgn="ctr"/>
                      <a:r>
                        <a:rPr lang="en-IN" sz="1400" b="0" i="0" u="none" strike="noStrike" dirty="0">
                          <a:solidFill>
                            <a:schemeClr val="tx1"/>
                          </a:solidFill>
                          <a:latin typeface="Calibri"/>
                        </a:rPr>
                        <a:t> </a:t>
                      </a:r>
                      <a:r>
                        <a:rPr lang="en-IN" sz="1400" b="0" i="0" u="none" strike="noStrike" dirty="0">
                          <a:solidFill>
                            <a:schemeClr val="tx1"/>
                          </a:solidFill>
                          <a:latin typeface="Times New Roman"/>
                        </a:rPr>
                        <a:t> </a:t>
                      </a:r>
                      <a:endParaRPr lang="en-IN" sz="1400" b="0" i="0" u="none" strike="noStrike" dirty="0">
                        <a:solidFill>
                          <a:schemeClr val="tx1"/>
                        </a:solidFill>
                        <a:latin typeface="Calibri"/>
                      </a:endParaRPr>
                    </a:p>
                    <a:p>
                      <a:pPr algn="l" rtl="0" fontAlgn="ctr"/>
                      <a:r>
                        <a:rPr lang="en-IN" sz="1400" b="0" i="0" u="none" strike="noStrike" dirty="0">
                          <a:solidFill>
                            <a:schemeClr val="tx1"/>
                          </a:solidFill>
                          <a:latin typeface="Calibri"/>
                        </a:rPr>
                        <a:t> </a:t>
                      </a:r>
                      <a:r>
                        <a:rPr lang="en-IN" sz="1400" b="0" i="0" u="none" strike="noStrike" dirty="0">
                          <a:solidFill>
                            <a:schemeClr val="tx1"/>
                          </a:solidFill>
                          <a:latin typeface="Times New Roman"/>
                        </a:rPr>
                        <a:t> </a:t>
                      </a:r>
                      <a:endParaRPr lang="en-IN" sz="1400" b="0" i="0" u="none" strike="noStrike" dirty="0">
                        <a:solidFill>
                          <a:schemeClr val="tx1"/>
                        </a:solidFill>
                        <a:latin typeface="Calibri"/>
                      </a:endParaRPr>
                    </a:p>
                    <a:p>
                      <a:pPr algn="l" rtl="0" fontAlgn="ctr"/>
                      <a:r>
                        <a:rPr lang="en-IN" sz="1400" b="0" i="0" u="none" strike="noStrike" dirty="0">
                          <a:solidFill>
                            <a:schemeClr val="tx1"/>
                          </a:solidFill>
                          <a:latin typeface="Calibri"/>
                        </a:rPr>
                        <a:t> </a:t>
                      </a:r>
                      <a:r>
                        <a:rPr lang="en-IN" sz="1400" b="0" i="0" u="none" strike="noStrike" dirty="0">
                          <a:solidFill>
                            <a:schemeClr val="tx1"/>
                          </a:solidFill>
                          <a:latin typeface="Times New Roman"/>
                        </a:rPr>
                        <a:t> </a:t>
                      </a:r>
                      <a:endParaRPr lang="en-IN" sz="1400" b="0" i="0" u="none" strike="noStrike" dirty="0">
                        <a:solidFill>
                          <a:schemeClr val="tx1"/>
                        </a:solidFill>
                        <a:latin typeface="Calibri"/>
                      </a:endParaRPr>
                    </a:p>
                    <a:p>
                      <a:pPr algn="l" rtl="0" fontAlgn="b"/>
                      <a:r>
                        <a:rPr lang="en-IN" sz="1400" b="0" i="0" u="none" strike="noStrike" dirty="0">
                          <a:solidFill>
                            <a:schemeClr val="tx1"/>
                          </a:solidFill>
                          <a:latin typeface="Calibri"/>
                        </a:rPr>
                        <a:t> </a:t>
                      </a:r>
                      <a:r>
                        <a:rPr lang="en-IN" sz="1400" b="0" i="0" u="none" strike="noStrike" dirty="0">
                          <a:solidFill>
                            <a:schemeClr val="tx1"/>
                          </a:solidFill>
                          <a:latin typeface="Times New Roman"/>
                        </a:rPr>
                        <a:t> </a:t>
                      </a:r>
                      <a:endParaRPr lang="en-IN" sz="1400" b="0" i="0" u="none" strike="noStrike" dirty="0">
                        <a:solidFill>
                          <a:schemeClr val="tx1"/>
                        </a:solidFill>
                        <a:latin typeface="Calibri"/>
                      </a:endParaRPr>
                    </a:p>
                    <a:p>
                      <a:pPr algn="l" rtl="0" fontAlgn="b"/>
                      <a:r>
                        <a:rPr lang="en-IN" sz="1400" b="0" i="0" u="none" strike="noStrike" dirty="0">
                          <a:solidFill>
                            <a:schemeClr val="tx1"/>
                          </a:solidFill>
                          <a:latin typeface="Calibri"/>
                        </a:rPr>
                        <a:t> </a:t>
                      </a:r>
                      <a:r>
                        <a:rPr lang="en-IN" sz="1400" b="0" i="0" u="none" strike="noStrike" dirty="0">
                          <a:solidFill>
                            <a:schemeClr val="tx1"/>
                          </a:solidFill>
                          <a:latin typeface="Times New Roman"/>
                        </a:rPr>
                        <a:t> </a:t>
                      </a:r>
                      <a:endParaRPr lang="en-IN" sz="1400" b="0" i="0" u="none" strike="noStrike" dirty="0">
                        <a:solidFill>
                          <a:schemeClr val="tx1"/>
                        </a:solidFill>
                        <a:latin typeface="Calibri"/>
                      </a:endParaRPr>
                    </a:p>
                    <a:p>
                      <a:pPr algn="l" rtl="0" fontAlgn="t"/>
                      <a:r>
                        <a:rPr lang="en-IN" sz="1400" b="0" i="0" u="none" strike="noStrike" dirty="0">
                          <a:solidFill>
                            <a:schemeClr val="tx1"/>
                          </a:solidFill>
                          <a:latin typeface="Calibri"/>
                        </a:rPr>
                        <a:t> </a:t>
                      </a:r>
                      <a:r>
                        <a:rPr lang="en-IN" sz="1400" b="0" i="0" u="none" strike="noStrike" dirty="0">
                          <a:solidFill>
                            <a:schemeClr val="tx1"/>
                          </a:solidFill>
                          <a:latin typeface="Times New Roman"/>
                        </a:rPr>
                        <a:t> </a:t>
                      </a:r>
                      <a:endParaRPr lang="en-IN" sz="1400" b="0" i="0" u="none" strike="noStrike" dirty="0">
                        <a:solidFill>
                          <a:schemeClr val="tx1"/>
                        </a:solidFill>
                        <a:latin typeface="Calibri"/>
                      </a:endParaRPr>
                    </a:p>
                    <a:p>
                      <a:pPr algn="l" rtl="0" fontAlgn="ctr"/>
                      <a:r>
                        <a:rPr lang="en-IN" sz="1400" b="0" i="0" u="none" strike="noStrike" dirty="0">
                          <a:solidFill>
                            <a:schemeClr val="tx1"/>
                          </a:solidFill>
                          <a:latin typeface="Calibri"/>
                        </a:rPr>
                        <a:t> </a:t>
                      </a:r>
                      <a:r>
                        <a:rPr lang="en-IN" sz="1400" b="0" i="0" u="none" strike="noStrike" dirty="0">
                          <a:solidFill>
                            <a:schemeClr val="tx1"/>
                          </a:solidFill>
                          <a:latin typeface="Times New Roman"/>
                        </a:rPr>
                        <a:t> </a:t>
                      </a:r>
                      <a:endParaRPr lang="en-IN" sz="1400" b="0" i="0" u="none" strike="noStrike" dirty="0">
                        <a:solidFill>
                          <a:schemeClr val="tx1"/>
                        </a:solidFill>
                        <a:latin typeface="Calibri"/>
                      </a:endParaRPr>
                    </a:p>
                    <a:p>
                      <a:pPr algn="just" rtl="0" fontAlgn="b"/>
                      <a:r>
                        <a:rPr lang="en-IN" sz="1800" b="0" i="0" u="none" strike="noStrike" dirty="0" smtClean="0">
                          <a:solidFill>
                            <a:schemeClr val="tx1"/>
                          </a:solidFill>
                          <a:latin typeface="Times New Roman"/>
                        </a:rPr>
                        <a:t>Details of Taxable Values, Central Tax, State Tax/        UT Tax, Integrated Tax and Cess for each Item to be provided</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86">
                <a:tc>
                  <a:txBody>
                    <a:bodyPr/>
                    <a:lstStyle/>
                    <a:p>
                      <a:pPr algn="ctr" rtl="0" fontAlgn="t"/>
                      <a:r>
                        <a:rPr lang="en-IN" sz="1600" b="0" i="0" u="none" strike="noStrike" dirty="0">
                          <a:solidFill>
                            <a:schemeClr val="tx1"/>
                          </a:solidFill>
                          <a:latin typeface="Calibri"/>
                        </a:rPr>
                        <a:t>A</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Supplies made to un-registered persons (B2C)</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ctr"/>
                      <a:endParaRPr lang="en-IN" sz="1400" b="0" i="0" u="none" strike="noStrike" dirty="0">
                        <a:solidFill>
                          <a:srgbClr val="FFFFFF"/>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86">
                <a:tc>
                  <a:txBody>
                    <a:bodyPr/>
                    <a:lstStyle/>
                    <a:p>
                      <a:pPr algn="ctr" rtl="0" fontAlgn="t"/>
                      <a:r>
                        <a:rPr lang="en-IN" sz="1600" b="0" i="0" u="none" strike="noStrike" dirty="0">
                          <a:solidFill>
                            <a:schemeClr val="tx1"/>
                          </a:solidFill>
                          <a:latin typeface="Calibri"/>
                        </a:rPr>
                        <a:t>B</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Supplies made to registered persons (B2B)</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ctr"/>
                      <a:endParaRPr lang="en-IN" sz="1400" b="0" i="0" u="none" strike="noStrike" dirty="0">
                        <a:solidFill>
                          <a:srgbClr val="FFFFFF"/>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267">
                <a:tc>
                  <a:txBody>
                    <a:bodyPr/>
                    <a:lstStyle/>
                    <a:p>
                      <a:pPr algn="ctr" rtl="0" fontAlgn="ctr"/>
                      <a:r>
                        <a:rPr lang="en-IN" sz="1600" b="0" i="0" u="none" strike="noStrike" dirty="0">
                          <a:solidFill>
                            <a:schemeClr val="tx1"/>
                          </a:solidFill>
                          <a:latin typeface="Calibri"/>
                        </a:rPr>
                        <a:t>C</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Zero rated supply (Export) on payment of tax (except Supplies to SEZs)</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ctr"/>
                      <a:endParaRPr lang="en-IN" sz="1400" b="0" i="0" u="none" strike="noStrike" dirty="0">
                        <a:solidFill>
                          <a:srgbClr val="FFFFFF"/>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46">
                <a:tc>
                  <a:txBody>
                    <a:bodyPr/>
                    <a:lstStyle/>
                    <a:p>
                      <a:pPr algn="ctr" rtl="0" fontAlgn="t"/>
                      <a:r>
                        <a:rPr lang="en-IN" sz="1600" b="0" i="0" u="none" strike="noStrike" dirty="0">
                          <a:solidFill>
                            <a:schemeClr val="tx1"/>
                          </a:solidFill>
                          <a:latin typeface="Calibri"/>
                        </a:rPr>
                        <a:t>D</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Supply to SEZs on payment of tax</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b"/>
                      <a:endParaRPr lang="en-IN" sz="1400" b="0" i="0" u="none" strike="noStrike" dirty="0">
                        <a:solidFill>
                          <a:srgbClr val="FFFFFF"/>
                        </a:solidFill>
                        <a:latin typeface="Calibri"/>
                      </a:endParaRPr>
                    </a:p>
                  </a:txBody>
                  <a:tcPr marL="4382" marR="4382" marT="43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46">
                <a:tc>
                  <a:txBody>
                    <a:bodyPr/>
                    <a:lstStyle/>
                    <a:p>
                      <a:pPr algn="ctr" rtl="0" fontAlgn="t"/>
                      <a:r>
                        <a:rPr lang="en-IN" sz="1600" b="0" i="0" u="none" strike="noStrike" dirty="0">
                          <a:solidFill>
                            <a:schemeClr val="tx1"/>
                          </a:solidFill>
                          <a:latin typeface="Calibri"/>
                        </a:rPr>
                        <a:t>E</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Deemed Exports</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b"/>
                      <a:endParaRPr lang="en-IN" sz="1400" b="0" i="0" u="none" strike="noStrike" dirty="0">
                        <a:solidFill>
                          <a:srgbClr val="FFFFFF"/>
                        </a:solidFill>
                        <a:latin typeface="Calibri"/>
                      </a:endParaRPr>
                    </a:p>
                  </a:txBody>
                  <a:tcPr marL="4382" marR="4382" marT="43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267">
                <a:tc>
                  <a:txBody>
                    <a:bodyPr/>
                    <a:lstStyle/>
                    <a:p>
                      <a:pPr algn="ctr" rtl="0" fontAlgn="ctr"/>
                      <a:r>
                        <a:rPr lang="en-IN" sz="1600" b="0" i="0" u="none" strike="noStrike" dirty="0">
                          <a:solidFill>
                            <a:schemeClr val="tx1"/>
                          </a:solidFill>
                          <a:latin typeface="Calibri"/>
                        </a:rPr>
                        <a:t>F</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Advances on which tax has been paid but invoice has not been issued (not covered under (A) to (E) above)</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t"/>
                      <a:endParaRPr lang="en-IN" sz="1400" b="0" i="0" u="none" strike="noStrike" dirty="0">
                        <a:solidFill>
                          <a:srgbClr val="FFFFFF"/>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376">
                <a:tc>
                  <a:txBody>
                    <a:bodyPr/>
                    <a:lstStyle/>
                    <a:p>
                      <a:pPr algn="ctr" rtl="0" fontAlgn="t"/>
                      <a:r>
                        <a:rPr lang="en-IN" sz="1600" b="0" i="0" u="none" strike="noStrike" dirty="0">
                          <a:solidFill>
                            <a:schemeClr val="tx1"/>
                          </a:solidFill>
                          <a:latin typeface="Calibri"/>
                        </a:rPr>
                        <a:t>G</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Inward supplies on which tax is to be paid on reverse charge basis</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ctr"/>
                      <a:endParaRPr lang="en-IN" sz="1400" b="0" i="0" u="none" strike="noStrike" dirty="0">
                        <a:solidFill>
                          <a:srgbClr val="FFFFFF"/>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746">
                <a:tc>
                  <a:txBody>
                    <a:bodyPr/>
                    <a:lstStyle/>
                    <a:p>
                      <a:pPr algn="ctr" rtl="0" fontAlgn="t"/>
                      <a:r>
                        <a:rPr lang="en-IN" sz="1600" b="0" i="0" u="none" strike="noStrike" dirty="0">
                          <a:solidFill>
                            <a:schemeClr val="tx1"/>
                          </a:solidFill>
                          <a:latin typeface="Calibri"/>
                        </a:rPr>
                        <a:t>H</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Sub-total (A to G above)</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b"/>
                      <a:endParaRPr lang="en-IN" sz="1400" b="0" i="0" u="none" strike="noStrike" dirty="0">
                        <a:solidFill>
                          <a:srgbClr val="FFFFFF"/>
                        </a:solidFill>
                        <a:latin typeface="Calibri"/>
                      </a:endParaRPr>
                    </a:p>
                  </a:txBody>
                  <a:tcPr marL="4382" marR="4382" marT="43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267">
                <a:tc>
                  <a:txBody>
                    <a:bodyPr/>
                    <a:lstStyle/>
                    <a:p>
                      <a:pPr algn="ctr" rtl="0" fontAlgn="ctr"/>
                      <a:r>
                        <a:rPr lang="en-IN" sz="1600" b="0" i="0" u="none" strike="noStrike" dirty="0">
                          <a:solidFill>
                            <a:schemeClr val="tx1"/>
                          </a:solidFill>
                          <a:latin typeface="Calibri"/>
                        </a:rPr>
                        <a:t>I</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Credit Notes issued in respect of transactions specified in (B) to (E) above (-)</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t"/>
                      <a:endParaRPr lang="en-IN" sz="1400" b="0" i="0" u="none" strike="noStrike" dirty="0">
                        <a:solidFill>
                          <a:srgbClr val="FFFFFF"/>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267">
                <a:tc>
                  <a:txBody>
                    <a:bodyPr/>
                    <a:lstStyle/>
                    <a:p>
                      <a:pPr algn="ctr" rtl="0" fontAlgn="ctr"/>
                      <a:r>
                        <a:rPr lang="en-IN" sz="1600" b="0" i="0" u="none" strike="noStrike" dirty="0">
                          <a:solidFill>
                            <a:schemeClr val="tx1"/>
                          </a:solidFill>
                          <a:latin typeface="Calibri"/>
                        </a:rPr>
                        <a:t>J</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Debit Notes issued in respect of transactions specified in (B) to (E) above (+)</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t"/>
                      <a:endParaRPr lang="en-IN" sz="1400" b="0" i="0" u="none" strike="noStrike" dirty="0">
                        <a:solidFill>
                          <a:srgbClr val="FFFFFF"/>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86">
                <a:tc>
                  <a:txBody>
                    <a:bodyPr/>
                    <a:lstStyle/>
                    <a:p>
                      <a:pPr algn="ctr" rtl="0" fontAlgn="t"/>
                      <a:r>
                        <a:rPr lang="en-IN" sz="1600" b="0" i="0" u="none" strike="noStrike" dirty="0">
                          <a:solidFill>
                            <a:schemeClr val="tx1"/>
                          </a:solidFill>
                          <a:latin typeface="Calibri"/>
                        </a:rPr>
                        <a:t>K</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Supplies / tax declared through Amendments (+)</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ctr"/>
                      <a:endParaRPr lang="en-IN" sz="1400" b="0" i="0" u="none" strike="noStrike" dirty="0">
                        <a:solidFill>
                          <a:srgbClr val="FFFFFF"/>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686">
                <a:tc>
                  <a:txBody>
                    <a:bodyPr/>
                    <a:lstStyle/>
                    <a:p>
                      <a:pPr algn="ctr" rtl="0" fontAlgn="t"/>
                      <a:r>
                        <a:rPr lang="en-IN" sz="1600" b="0" i="0" u="none" strike="noStrike" dirty="0">
                          <a:solidFill>
                            <a:schemeClr val="tx1"/>
                          </a:solidFill>
                          <a:latin typeface="Calibri"/>
                        </a:rPr>
                        <a:t>L</a:t>
                      </a:r>
                      <a:r>
                        <a:rPr lang="en-IN" sz="1600" b="0" i="0" u="none" strike="noStrike" dirty="0">
                          <a:solidFill>
                            <a:schemeClr val="tx1"/>
                          </a:solidFill>
                          <a:latin typeface="Times New Roman"/>
                        </a:rPr>
                        <a:t> </a:t>
                      </a:r>
                      <a:endParaRPr lang="en-IN" sz="16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1800" b="0" i="0" u="none" strike="noStrike" dirty="0">
                          <a:solidFill>
                            <a:schemeClr val="tx1"/>
                          </a:solidFill>
                          <a:latin typeface="Calibri"/>
                        </a:rPr>
                        <a:t>Supplies / tax reduced through Amendments (-)</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ctr"/>
                      <a:endParaRPr lang="en-IN" sz="1400" b="0" i="0" u="none" strike="noStrike" dirty="0">
                        <a:solidFill>
                          <a:srgbClr val="FFFFFF"/>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137">
                <a:tc>
                  <a:txBody>
                    <a:bodyPr/>
                    <a:lstStyle/>
                    <a:p>
                      <a:pPr algn="ctr" rtl="0" fontAlgn="t"/>
                      <a:r>
                        <a:rPr lang="en-IN" sz="1800" b="0" i="0" u="none" strike="noStrike" dirty="0">
                          <a:solidFill>
                            <a:schemeClr val="tx1"/>
                          </a:solidFill>
                          <a:latin typeface="Calibri"/>
                        </a:rPr>
                        <a:t>M</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Calibri"/>
                        </a:rPr>
                        <a:t>Sub-total (I to L above)</a:t>
                      </a:r>
                      <a:r>
                        <a:rPr lang="en-IN" sz="2000" b="0" i="0" u="none" strike="noStrike" dirty="0">
                          <a:solidFill>
                            <a:schemeClr val="tx1"/>
                          </a:solidFill>
                          <a:latin typeface="Times New Roman"/>
                        </a:rPr>
                        <a:t> </a:t>
                      </a:r>
                      <a:endParaRPr lang="en-IN" sz="20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b"/>
                      <a:endParaRPr lang="en-IN" sz="1600" b="0" i="0" u="none" strike="noStrike" dirty="0">
                        <a:solidFill>
                          <a:srgbClr val="FFFFFF"/>
                        </a:solidFill>
                        <a:latin typeface="Calibri"/>
                      </a:endParaRPr>
                    </a:p>
                  </a:txBody>
                  <a:tcPr marL="4382" marR="4382" marT="43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2049">
                <a:tc>
                  <a:txBody>
                    <a:bodyPr/>
                    <a:lstStyle/>
                    <a:p>
                      <a:pPr algn="ctr" rtl="0" fontAlgn="t"/>
                      <a:r>
                        <a:rPr lang="en-IN" sz="1800" b="0" i="0" u="none" strike="noStrike" dirty="0">
                          <a:solidFill>
                            <a:schemeClr val="tx1"/>
                          </a:solidFill>
                          <a:latin typeface="Calibri"/>
                        </a:rPr>
                        <a:t>N</a:t>
                      </a:r>
                      <a:r>
                        <a:rPr lang="en-IN" sz="1800" b="0" i="0" u="none" strike="noStrike" dirty="0">
                          <a:solidFill>
                            <a:schemeClr val="tx1"/>
                          </a:solidFill>
                          <a:latin typeface="Times New Roman"/>
                        </a:rPr>
                        <a:t> </a:t>
                      </a:r>
                      <a:endParaRPr lang="en-IN" sz="18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Calibri"/>
                        </a:rPr>
                        <a:t>Supplies and advances on which tax is to be paid (H + M) above</a:t>
                      </a:r>
                      <a:r>
                        <a:rPr lang="en-IN" sz="2000" b="0" i="0" u="none" strike="noStrike" dirty="0">
                          <a:solidFill>
                            <a:schemeClr val="tx1"/>
                          </a:solidFill>
                          <a:latin typeface="Times New Roman"/>
                        </a:rPr>
                        <a:t> </a:t>
                      </a:r>
                      <a:endParaRPr lang="en-IN" sz="2000" b="0" i="0" u="none" strike="noStrike" dirty="0">
                        <a:solidFill>
                          <a:schemeClr val="tx1"/>
                        </a:solidFill>
                        <a:latin typeface="Calibri"/>
                      </a:endParaRPr>
                    </a:p>
                  </a:txBody>
                  <a:tcPr marL="4382" marR="4382" marT="438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fontAlgn="ctr"/>
                      <a:endParaRPr lang="en-IN" sz="1600" b="0" i="0" u="none" strike="noStrike" dirty="0">
                        <a:solidFill>
                          <a:srgbClr val="FFFFFF"/>
                        </a:solidFill>
                        <a:latin typeface="Calibri"/>
                      </a:endParaRPr>
                    </a:p>
                  </a:txBody>
                  <a:tcPr marL="4382" marR="4382" marT="4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4624"/>
            <a:ext cx="9144000" cy="523220"/>
          </a:xfrm>
          <a:prstGeom prst="rect">
            <a:avLst/>
          </a:prstGeom>
          <a:solidFill>
            <a:schemeClr val="accent1"/>
          </a:solidFill>
        </p:spPr>
        <p:txBody>
          <a:bodyPr wrap="square" rtlCol="0" anchor="ctr">
            <a:spAutoFit/>
          </a:bodyPr>
          <a:lstStyle/>
          <a:p>
            <a:pPr fontAlgn="t"/>
            <a:r>
              <a:rPr lang="en-IN" sz="2800" dirty="0" smtClean="0">
                <a:solidFill>
                  <a:srgbClr val="FFFFFF"/>
                </a:solidFill>
              </a:rPr>
              <a:t>Part II  Table 5 Details of Outward and inward supplies</a:t>
            </a:r>
            <a:endParaRPr lang="en-IN" sz="2800" dirty="0">
              <a:solidFill>
                <a:srgbClr val="FFFFFF"/>
              </a:solidFill>
            </a:endParaRPr>
          </a:p>
        </p:txBody>
      </p:sp>
      <p:graphicFrame>
        <p:nvGraphicFramePr>
          <p:cNvPr id="6" name="Table 5"/>
          <p:cNvGraphicFramePr>
            <a:graphicFrameLocks noGrp="1"/>
          </p:cNvGraphicFramePr>
          <p:nvPr/>
        </p:nvGraphicFramePr>
        <p:xfrm>
          <a:off x="179512" y="843770"/>
          <a:ext cx="8820472" cy="5970671"/>
        </p:xfrm>
        <a:graphic>
          <a:graphicData uri="http://schemas.openxmlformats.org/drawingml/2006/table">
            <a:tbl>
              <a:tblPr/>
              <a:tblGrid>
                <a:gridCol w="504056"/>
                <a:gridCol w="5953791"/>
                <a:gridCol w="2362625"/>
              </a:tblGrid>
              <a:tr h="327061">
                <a:tc>
                  <a:txBody>
                    <a:bodyPr/>
                    <a:lstStyle/>
                    <a:p>
                      <a:pPr algn="ctr" rtl="0" fontAlgn="t"/>
                      <a:endParaRPr lang="en-IN" sz="1050" b="0" i="0" u="none" strike="noStrike" dirty="0" smtClean="0">
                        <a:solidFill>
                          <a:schemeClr val="tx1"/>
                        </a:solidFill>
                        <a:latin typeface="Times New Roman"/>
                      </a:endParaRPr>
                    </a:p>
                    <a:p>
                      <a:pPr algn="ctr" rtl="0" fontAlgn="t"/>
                      <a:r>
                        <a:rPr lang="en-IN" sz="1050" b="0" i="0" u="none" strike="noStrike" dirty="0" smtClean="0">
                          <a:solidFill>
                            <a:schemeClr val="tx1"/>
                          </a:solidFill>
                          <a:latin typeface="Times New Roman"/>
                        </a:rPr>
                        <a:t>SNO</a:t>
                      </a:r>
                      <a:endParaRPr lang="en-IN" sz="1050" b="0" i="0" u="none" strike="noStrike" dirty="0">
                        <a:solidFill>
                          <a:schemeClr val="tx1"/>
                        </a:solidFill>
                        <a:latin typeface="Times New Roman"/>
                      </a:endParaRP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en-IN" sz="2000" b="0" i="0" u="none" strike="noStrike" dirty="0" smtClean="0">
                          <a:solidFill>
                            <a:schemeClr val="tx1"/>
                          </a:solidFill>
                          <a:latin typeface="Times New Roman"/>
                        </a:rPr>
                        <a:t>  NATURE OF SUPPLIES</a:t>
                      </a:r>
                      <a:endParaRPr lang="en-IN" sz="2000" b="0" i="0" u="none" strike="noStrike" dirty="0">
                        <a:solidFill>
                          <a:schemeClr val="tx1"/>
                        </a:solidFill>
                        <a:latin typeface="Times New Roman"/>
                      </a:endParaRP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endParaRPr lang="en-IN" sz="2800" b="0" i="0" u="none" strike="noStrike" dirty="0">
                        <a:solidFill>
                          <a:schemeClr val="tx1"/>
                        </a:solidFill>
                        <a:latin typeface="Times New Roman"/>
                      </a:endParaRP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7061">
                <a:tc>
                  <a:txBody>
                    <a:bodyPr/>
                    <a:lstStyle/>
                    <a:p>
                      <a:pPr algn="ctr" rtl="0" fontAlgn="t"/>
                      <a:r>
                        <a:rPr lang="en-IN" sz="1050" b="0" i="0" u="none" strike="noStrike" dirty="0">
                          <a:solidFill>
                            <a:schemeClr val="tx1"/>
                          </a:solidFill>
                          <a:latin typeface="Times New Roman"/>
                        </a:rPr>
                        <a:t>A</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IN" sz="2000" b="0" i="0" u="none" strike="noStrike" dirty="0">
                          <a:solidFill>
                            <a:schemeClr val="tx1"/>
                          </a:solidFill>
                          <a:latin typeface="Times New Roman"/>
                        </a:rPr>
                        <a:t>Zero rated supply (Export) without payment of tax</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3">
                  <a:txBody>
                    <a:bodyPr/>
                    <a:lstStyle/>
                    <a:p>
                      <a:pPr algn="ctr" rtl="0" fontAlgn="ctr"/>
                      <a:r>
                        <a:rPr lang="en-IN" sz="2800" b="0" i="0" u="none" strike="noStrike" dirty="0">
                          <a:solidFill>
                            <a:schemeClr val="tx1"/>
                          </a:solidFill>
                          <a:latin typeface="Times New Roman"/>
                        </a:rPr>
                        <a:t>Details of Taxable Values, Central Tax, State / UT Tax, Integrated Tax and Cess Needs to be provided</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7061">
                <a:tc>
                  <a:txBody>
                    <a:bodyPr/>
                    <a:lstStyle/>
                    <a:p>
                      <a:pPr algn="ctr" rtl="0" fontAlgn="t"/>
                      <a:r>
                        <a:rPr lang="en-IN" sz="1050" b="0" i="0" u="none" strike="noStrike" dirty="0">
                          <a:solidFill>
                            <a:schemeClr val="tx1"/>
                          </a:solidFill>
                          <a:latin typeface="Times New Roman"/>
                        </a:rPr>
                        <a:t>B</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Supply to SEZs without payment of tax</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648502">
                <a:tc>
                  <a:txBody>
                    <a:bodyPr/>
                    <a:lstStyle/>
                    <a:p>
                      <a:pPr algn="ctr" rtl="0" fontAlgn="ctr"/>
                      <a:r>
                        <a:rPr lang="en-IN" sz="1050" b="0" i="0" u="none" strike="noStrike" dirty="0">
                          <a:solidFill>
                            <a:schemeClr val="tx1"/>
                          </a:solidFill>
                          <a:latin typeface="Times New Roman"/>
                        </a:rPr>
                        <a:t>C</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Supplies on which tax is to be paid by the recipient on reverse charge basis </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327061">
                <a:tc>
                  <a:txBody>
                    <a:bodyPr/>
                    <a:lstStyle/>
                    <a:p>
                      <a:pPr algn="ctr" rtl="0" fontAlgn="t"/>
                      <a:r>
                        <a:rPr lang="en-IN" sz="1050" b="0" i="0" u="none" strike="noStrike" dirty="0">
                          <a:solidFill>
                            <a:schemeClr val="tx1"/>
                          </a:solidFill>
                          <a:latin typeface="Times New Roman"/>
                        </a:rPr>
                        <a:t>D</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Exempted</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327061">
                <a:tc>
                  <a:txBody>
                    <a:bodyPr/>
                    <a:lstStyle/>
                    <a:p>
                      <a:pPr algn="ctr" rtl="0" fontAlgn="t"/>
                      <a:r>
                        <a:rPr lang="en-IN" sz="1050" b="0" i="0" u="none" strike="noStrike" dirty="0">
                          <a:solidFill>
                            <a:schemeClr val="tx1"/>
                          </a:solidFill>
                          <a:latin typeface="Times New Roman"/>
                        </a:rPr>
                        <a:t>E</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Nil Rated</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327061">
                <a:tc>
                  <a:txBody>
                    <a:bodyPr/>
                    <a:lstStyle/>
                    <a:p>
                      <a:pPr algn="ctr" rtl="0" fontAlgn="t"/>
                      <a:r>
                        <a:rPr lang="en-IN" sz="1050" b="0" i="0" u="none" strike="noStrike" dirty="0">
                          <a:solidFill>
                            <a:schemeClr val="tx1"/>
                          </a:solidFill>
                          <a:latin typeface="Times New Roman"/>
                        </a:rPr>
                        <a:t>F</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Non-GST supply</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327061">
                <a:tc>
                  <a:txBody>
                    <a:bodyPr/>
                    <a:lstStyle/>
                    <a:p>
                      <a:pPr algn="ctr" rtl="0" fontAlgn="t"/>
                      <a:r>
                        <a:rPr lang="en-IN" sz="1050" b="0" i="0" u="none" strike="noStrike" dirty="0">
                          <a:solidFill>
                            <a:schemeClr val="tx1"/>
                          </a:solidFill>
                          <a:latin typeface="Times New Roman"/>
                        </a:rPr>
                        <a:t>G</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Sub-total (A to F above)</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648502">
                <a:tc>
                  <a:txBody>
                    <a:bodyPr/>
                    <a:lstStyle/>
                    <a:p>
                      <a:pPr algn="ctr" rtl="0" fontAlgn="ctr"/>
                      <a:r>
                        <a:rPr lang="en-IN" sz="1050" b="0" i="0" u="none" strike="noStrike" dirty="0">
                          <a:solidFill>
                            <a:schemeClr val="tx1"/>
                          </a:solidFill>
                          <a:latin typeface="Times New Roman"/>
                        </a:rPr>
                        <a:t>H</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Credit Notes issued in respect of transactions specified in A to F above (-) </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648502">
                <a:tc>
                  <a:txBody>
                    <a:bodyPr/>
                    <a:lstStyle/>
                    <a:p>
                      <a:pPr algn="ctr" rtl="0" fontAlgn="ctr"/>
                      <a:r>
                        <a:rPr lang="en-IN" sz="1050" b="0" i="0" u="none" strike="noStrike" dirty="0">
                          <a:solidFill>
                            <a:schemeClr val="tx1"/>
                          </a:solidFill>
                          <a:latin typeface="Times New Roman"/>
                        </a:rPr>
                        <a:t>I</a:t>
                      </a:r>
                    </a:p>
                  </a:txBody>
                  <a:tcPr marL="6394" marR="6394" marT="63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Debit Notes issued in respect of transactions specified in A to F above (+) </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327061">
                <a:tc>
                  <a:txBody>
                    <a:bodyPr/>
                    <a:lstStyle/>
                    <a:p>
                      <a:pPr algn="ctr" rtl="0" fontAlgn="t"/>
                      <a:r>
                        <a:rPr lang="en-IN" sz="1050" b="0" i="0" u="none" strike="noStrike" dirty="0">
                          <a:solidFill>
                            <a:schemeClr val="tx1"/>
                          </a:solidFill>
                          <a:latin typeface="Times New Roman"/>
                        </a:rPr>
                        <a:t>J</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Supplies declared through Amendments (+)</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327061">
                <a:tc>
                  <a:txBody>
                    <a:bodyPr/>
                    <a:lstStyle/>
                    <a:p>
                      <a:pPr algn="ctr" rtl="0" fontAlgn="t"/>
                      <a:r>
                        <a:rPr lang="en-IN" sz="1050" b="0" i="0" u="none" strike="noStrike" dirty="0">
                          <a:solidFill>
                            <a:schemeClr val="tx1"/>
                          </a:solidFill>
                          <a:latin typeface="Times New Roman"/>
                        </a:rPr>
                        <a:t>K</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Supplies reduced through Amendments (-)</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327061">
                <a:tc>
                  <a:txBody>
                    <a:bodyPr/>
                    <a:lstStyle/>
                    <a:p>
                      <a:pPr algn="ctr" rtl="0" fontAlgn="t"/>
                      <a:r>
                        <a:rPr lang="en-IN" sz="1050" b="0" i="0" u="none" strike="noStrike" dirty="0">
                          <a:solidFill>
                            <a:schemeClr val="tx1"/>
                          </a:solidFill>
                          <a:latin typeface="Times New Roman"/>
                        </a:rPr>
                        <a:t>L</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Sub-Total (H to K above)</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648502">
                <a:tc>
                  <a:txBody>
                    <a:bodyPr/>
                    <a:lstStyle/>
                    <a:p>
                      <a:pPr algn="ctr" rtl="0" fontAlgn="t"/>
                      <a:r>
                        <a:rPr lang="en-IN" sz="1200" b="0" i="0" u="none" strike="noStrike" dirty="0">
                          <a:solidFill>
                            <a:schemeClr val="tx1"/>
                          </a:solidFill>
                          <a:latin typeface="Times New Roman"/>
                        </a:rPr>
                        <a:t>M</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rtl="0" fontAlgn="t"/>
                      <a:r>
                        <a:rPr lang="en-IN" sz="2000" b="0" i="0" u="none" strike="noStrike" dirty="0">
                          <a:solidFill>
                            <a:schemeClr val="tx1"/>
                          </a:solidFill>
                          <a:latin typeface="Times New Roman"/>
                        </a:rPr>
                        <a:t>Turnover on which tax is not to be paid  (G + L above)</a:t>
                      </a:r>
                    </a:p>
                  </a:txBody>
                  <a:tcPr marL="6394" marR="6394" marT="639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bl>
          </a:graphicData>
        </a:graphic>
      </p:graphicFrame>
    </p:spTree>
  </p:cSld>
  <p:clrMapOvr>
    <a:masterClrMapping/>
  </p:clrMapOvr>
  <p:transition advClick="0"/>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575</TotalTime>
  <Words>5924</Words>
  <Application>Microsoft Office PowerPoint</Application>
  <PresentationFormat>On-screen Show (4:3)</PresentationFormat>
  <Paragraphs>1556</Paragraphs>
  <Slides>53</Slides>
  <Notes>0</Notes>
  <HiddenSlides>0</HiddenSlides>
  <MMClips>0</MMClips>
  <ScaleCrop>false</ScaleCrop>
  <HeadingPairs>
    <vt:vector size="4" baseType="variant">
      <vt:variant>
        <vt:lpstr>Theme</vt:lpstr>
      </vt:variant>
      <vt:variant>
        <vt:i4>4</vt:i4>
      </vt:variant>
      <vt:variant>
        <vt:lpstr>Slide Titles</vt:lpstr>
      </vt:variant>
      <vt:variant>
        <vt:i4>53</vt:i4>
      </vt:variant>
    </vt:vector>
  </HeadingPairs>
  <TitlesOfParts>
    <vt:vector size="57" baseType="lpstr">
      <vt:lpstr>3_Office Theme</vt:lpstr>
      <vt:lpstr>Office Theme</vt:lpstr>
      <vt:lpstr>2_Angles</vt:lpstr>
      <vt:lpstr>1_Office Theme</vt:lpstr>
      <vt:lpstr>Slide 1</vt:lpstr>
      <vt:lpstr>PURPOSE OF  FILING RETURNS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Aishwarya Donekal</dc:creator>
  <cp:lastModifiedBy>Vijay Lohan</cp:lastModifiedBy>
  <cp:revision>37</cp:revision>
  <dcterms:created xsi:type="dcterms:W3CDTF">2017-10-04T06:50:18Z</dcterms:created>
  <dcterms:modified xsi:type="dcterms:W3CDTF">2018-10-05T06:44:25Z</dcterms:modified>
</cp:coreProperties>
</file>