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4" r:id="rId10"/>
    <p:sldId id="263" r:id="rId11"/>
    <p:sldId id="265" r:id="rId12"/>
    <p:sldId id="266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330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8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134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61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2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08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977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709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74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503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698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793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41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158377-C56A-4761-AD89-E8EBFC2DF1BD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560103-04A8-4477-9FE6-99F2F2EC59C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7086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624083"/>
            <a:ext cx="10058400" cy="257819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Britannic Bold" panose="020B0903060703020204" pitchFamily="34" charset="0"/>
              </a:rPr>
              <a:t>Cost control </a:t>
            </a:r>
            <a:br>
              <a:rPr lang="en-US" sz="6000" dirty="0" smtClean="0">
                <a:latin typeface="Britannic Bold" panose="020B0903060703020204" pitchFamily="34" charset="0"/>
              </a:rPr>
            </a:br>
            <a:r>
              <a:rPr lang="en-US" sz="6000" dirty="0" smtClean="0">
                <a:latin typeface="Britannic Bold" panose="020B0903060703020204" pitchFamily="34" charset="0"/>
              </a:rPr>
              <a:t>and </a:t>
            </a:r>
            <a:br>
              <a:rPr lang="en-US" sz="6000" dirty="0" smtClean="0">
                <a:latin typeface="Britannic Bold" panose="020B0903060703020204" pitchFamily="34" charset="0"/>
              </a:rPr>
            </a:br>
            <a:r>
              <a:rPr lang="en-US" sz="6000" dirty="0" smtClean="0">
                <a:latin typeface="Britannic Bold" panose="020B0903060703020204" pitchFamily="34" charset="0"/>
              </a:rPr>
              <a:t>Cost reduction</a:t>
            </a:r>
            <a:endParaRPr lang="en-US" sz="6000" dirty="0"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17737"/>
            <a:ext cx="10058400" cy="484870"/>
          </a:xfr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EASY TO UNDERSTAND BUT HARD TO IMPLEMENT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966" y="0"/>
            <a:ext cx="1101276" cy="16329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45549" y="305395"/>
            <a:ext cx="7228454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AURANGABAD CHAPTER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00051" y="5518062"/>
            <a:ext cx="10058400" cy="4848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800" b="1" cap="all" spc="200" baseline="0">
                <a:solidFill>
                  <a:schemeClr val="bg1"/>
                </a:solidFill>
                <a:latin typeface="+mj-lt"/>
              </a:defRPr>
            </a:lvl1pPr>
            <a:lvl2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/>
            </a:lvl2pPr>
            <a:lvl3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/>
            </a:lvl3pPr>
            <a:lvl4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4pPr>
            <a:lvl5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5pPr>
            <a:lvl6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6pPr>
            <a:lvl7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7pPr>
            <a:lvl8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8pPr>
            <a:lvl9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/>
            </a:lvl9pPr>
          </a:lstStyle>
          <a:p>
            <a:r>
              <a:rPr lang="en-US" dirty="0"/>
              <a:t>LESS OF THEORY MORE OF CULTURE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7166" y="2255931"/>
            <a:ext cx="2316765" cy="119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57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- 3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42403" cy="2013654"/>
            <a:chOff x="1869746" y="1790133"/>
            <a:chExt cx="3978486" cy="1858412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An Automobile parts manufacturing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2019" y="2543034"/>
              <a:ext cx="3976213" cy="596502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Raw Material Cutting cost is huge, 3 times than normal cost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340858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Profit improvement by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3 Lacs per month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02807" y="2331726"/>
            <a:ext cx="4568466" cy="2840221"/>
            <a:chOff x="7192125" y="2221911"/>
            <a:chExt cx="4001313" cy="2621256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596503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Budget control and monitoring of Cost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59650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The Raw Material cutting activity is outsourced without material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340859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Billing was on out put basis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92125" y="4246664"/>
              <a:ext cx="3976213" cy="59650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There was no monitoring of Machine condition, tools life </a:t>
              </a:r>
              <a:r>
                <a:rPr lang="en-US" dirty="0" err="1" smtClean="0">
                  <a:solidFill>
                    <a:schemeClr val="bg1"/>
                  </a:solidFill>
                </a:rPr>
                <a:t>etc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585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- 4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42403" cy="2290653"/>
            <a:chOff x="1869746" y="1790133"/>
            <a:chExt cx="3978486" cy="2114056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An Automobile parts manufacturing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2019" y="2543034"/>
              <a:ext cx="3976213" cy="596502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Die &amp; Tools manufacturing costs were too high in two plants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596502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Profit improvement by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12 Lacs per month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&amp;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5 Lacs per month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02807" y="2331726"/>
            <a:ext cx="4568466" cy="2840221"/>
            <a:chOff x="7192125" y="2221911"/>
            <a:chExt cx="4001313" cy="2621256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596503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Tools manufacturing division decides the tool machining time &amp; Rates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59650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Purchase asks 2 to 3 quotations and negotiates based on their skill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340859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comparison or advice from Design section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92125" y="4246664"/>
              <a:ext cx="3976213" cy="59650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It was an overlooked area of the business and no cost and margin review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296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</a:t>
            </a:r>
            <a:r>
              <a:rPr lang="en-US" sz="4000" dirty="0"/>
              <a:t>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42403" cy="2290653"/>
            <a:chOff x="1869746" y="1790133"/>
            <a:chExt cx="3978486" cy="2114056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 Packaging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2019" y="2543034"/>
              <a:ext cx="3976213" cy="596502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Enegy</a:t>
              </a:r>
              <a:r>
                <a:rPr lang="en-US" dirty="0" smtClean="0">
                  <a:solidFill>
                    <a:schemeClr val="bg1"/>
                  </a:solidFill>
                </a:rPr>
                <a:t> cost is considerable high in industry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596502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Opportunity loss of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25 Lacs/month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475511" y="2719924"/>
            <a:ext cx="4568466" cy="2235973"/>
            <a:chOff x="7192125" y="2384738"/>
            <a:chExt cx="4001313" cy="2063592"/>
          </a:xfrm>
        </p:grpSpPr>
        <p:sp>
          <p:nvSpPr>
            <p:cNvPr id="26" name="TextBox 25"/>
            <p:cNvSpPr txBox="1"/>
            <p:nvPr/>
          </p:nvSpPr>
          <p:spPr>
            <a:xfrm>
              <a:off x="7217225" y="2384738"/>
              <a:ext cx="3976213" cy="340859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smtClean="0">
                  <a:solidFill>
                    <a:schemeClr val="bg1"/>
                  </a:solidFill>
                </a:rPr>
                <a:t>Decision making structure is not effective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34085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Fear of inferiority among employees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557296"/>
              <a:ext cx="3976213" cy="340859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Lack of innovation and risk taking capabilities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92125" y="4107471"/>
              <a:ext cx="3976213" cy="34085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36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- 6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39809" cy="2013654"/>
            <a:chOff x="1869746" y="1790133"/>
            <a:chExt cx="3976214" cy="1858412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An Automobile parts manufacturing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69746" y="2676732"/>
              <a:ext cx="3976213" cy="340858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Product profitability was not monitored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340858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Profit improvement by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10 Lacs per month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049492" y="2318327"/>
            <a:ext cx="4568466" cy="3098529"/>
            <a:chOff x="7192125" y="2221911"/>
            <a:chExt cx="4001313" cy="2859650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596503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Product performance was measured by Output/shift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59650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Product performance was measured by </a:t>
              </a:r>
              <a:r>
                <a:rPr lang="en-US" dirty="0" smtClean="0">
                  <a:solidFill>
                    <a:schemeClr val="bg1"/>
                  </a:solidFill>
                </a:rPr>
                <a:t>VA/Shift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596503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concept of product profitability and no culture of costing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92125" y="4485058"/>
              <a:ext cx="3976213" cy="59650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Purchase of RM was considered as only source of profit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099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</a:t>
            </a:r>
            <a:r>
              <a:rPr lang="en-US" sz="4000" smtClean="0"/>
              <a:t>- 7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1" y="2722266"/>
            <a:ext cx="4539808" cy="2245519"/>
            <a:chOff x="1869746" y="1790133"/>
            <a:chExt cx="3976214" cy="2114056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An Automobile parts manufacturing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69746" y="2548910"/>
              <a:ext cx="3976213" cy="608492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Product Profitability is monitored properly but not for the all processes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Huge cost core manufacturing but its not at all known.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035844" y="2495748"/>
            <a:ext cx="4568466" cy="3098529"/>
            <a:chOff x="7192125" y="2221911"/>
            <a:chExt cx="4001313" cy="2859650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596503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Product performance was measured by Output/shift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59650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Product performance was measured by </a:t>
              </a:r>
              <a:r>
                <a:rPr lang="en-US" dirty="0" smtClean="0">
                  <a:solidFill>
                    <a:schemeClr val="bg1"/>
                  </a:solidFill>
                </a:rPr>
                <a:t>VA/Shift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596503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concept of product profitability and no culture of costing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92125" y="4485058"/>
              <a:ext cx="3976213" cy="59650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Purchase of RM was considered as only source of profit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025150" y="5127752"/>
            <a:ext cx="4539808" cy="369331"/>
          </a:xfrm>
          <a:prstGeom prst="rect">
            <a:avLst/>
          </a:prstGeom>
          <a:solidFill>
            <a:srgbClr val="33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Hidden Loss of </a:t>
            </a:r>
            <a:r>
              <a:rPr lang="en-US" dirty="0" err="1" smtClean="0">
                <a:solidFill>
                  <a:schemeClr val="bg1"/>
                </a:solidFill>
              </a:rPr>
              <a:t>Rs</a:t>
            </a:r>
            <a:r>
              <a:rPr lang="en-US" dirty="0" smtClean="0">
                <a:solidFill>
                  <a:schemeClr val="bg1"/>
                </a:solidFill>
              </a:rPr>
              <a:t> 15 Lacs/Month</a:t>
            </a:r>
          </a:p>
        </p:txBody>
      </p:sp>
    </p:spTree>
    <p:extLst>
      <p:ext uri="{BB962C8B-B14F-4D97-AF65-F5344CB8AC3E}">
        <p14:creationId xmlns:p14="http://schemas.microsoft.com/office/powerpoint/2010/main" xmlns="" val="26832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74354" y="2967335"/>
            <a:ext cx="3843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you….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62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7280" y="1965278"/>
            <a:ext cx="102030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Basic </a:t>
            </a:r>
            <a:r>
              <a:rPr lang="en-US" dirty="0" smtClean="0">
                <a:latin typeface="Arial Black" panose="020B0A04020102020204" pitchFamily="34" charset="0"/>
              </a:rPr>
              <a:t>Concepts : Cost Control and Cost reduction 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Arial Black" panose="020B0A04020102020204" pitchFamily="34" charset="0"/>
              </a:rPr>
              <a:t>Influencing factors for success of Cost control and cost reduction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Arial Black" panose="020B0A04020102020204" pitchFamily="34" charset="0"/>
              </a:rPr>
              <a:t>Case studies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</a:t>
            </a:r>
            <a:r>
              <a:rPr lang="en-US" dirty="0" smtClean="0">
                <a:latin typeface="Arial Black" panose="020B0A04020102020204" pitchFamily="34" charset="0"/>
              </a:rPr>
              <a:t>ase Analysis 1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2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3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4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5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</a:t>
            </a:r>
            <a:r>
              <a:rPr lang="en-US" dirty="0" smtClean="0">
                <a:latin typeface="Arial Black" panose="020B0A04020102020204" pitchFamily="34" charset="0"/>
              </a:rPr>
              <a:t>6</a:t>
            </a:r>
          </a:p>
          <a:p>
            <a:pPr marL="800100" lvl="1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Case Analysis 7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dirty="0" smtClean="0">
              <a:latin typeface="Arial Black" panose="020B0A040201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19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00251"/>
            <a:ext cx="10058400" cy="145075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Basic Concepts</a:t>
            </a:r>
            <a:endParaRPr lang="en-US" sz="5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97280" y="2074458"/>
            <a:ext cx="4784905" cy="390326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Cost Control:</a:t>
            </a:r>
          </a:p>
          <a:p>
            <a:pPr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To maintaining </a:t>
            </a:r>
            <a:r>
              <a:rPr lang="en-US" dirty="0"/>
              <a:t>the costs as per the set </a:t>
            </a:r>
            <a:r>
              <a:rPr lang="en-US" dirty="0" smtClean="0"/>
              <a:t>standards/Budget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Achieving </a:t>
            </a:r>
            <a:r>
              <a:rPr lang="en-US" dirty="0"/>
              <a:t>the predetermined costs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 To lay </a:t>
            </a:r>
            <a:r>
              <a:rPr lang="en-US" dirty="0"/>
              <a:t>down a target, ascertain actual adherence to </a:t>
            </a:r>
            <a:r>
              <a:rPr lang="en-US" dirty="0" smtClean="0"/>
              <a:t>standards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preventive function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en-US" dirty="0" smtClean="0"/>
              <a:t>pplicable </a:t>
            </a:r>
            <a:r>
              <a:rPr lang="en-US" dirty="0"/>
              <a:t>to items of costs which have standards </a:t>
            </a:r>
            <a:r>
              <a:rPr lang="en-US" dirty="0" smtClean="0"/>
              <a:t>/Budget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Budgetary </a:t>
            </a:r>
            <a:r>
              <a:rPr lang="en-US" dirty="0"/>
              <a:t>Control and Standard </a:t>
            </a:r>
            <a:r>
              <a:rPr lang="en-US" dirty="0" smtClean="0"/>
              <a:t>Costing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126480" y="2074459"/>
            <a:ext cx="5029200" cy="39032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Cost Reduction:</a:t>
            </a:r>
          </a:p>
          <a:p>
            <a:pPr algn="just"/>
            <a:endParaRPr lang="en-US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To economize the </a:t>
            </a:r>
            <a:r>
              <a:rPr lang="en-US" dirty="0"/>
              <a:t>unit cost without lowering the quality of the product 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R</a:t>
            </a:r>
            <a:r>
              <a:rPr lang="en-US" dirty="0" smtClean="0"/>
              <a:t>eduction </a:t>
            </a:r>
            <a:r>
              <a:rPr lang="en-US" dirty="0"/>
              <a:t>of costs by finding new ways or methods 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Challenge </a:t>
            </a:r>
            <a:r>
              <a:rPr lang="en-US" dirty="0"/>
              <a:t>to the standards themselves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corrective function </a:t>
            </a: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A</a:t>
            </a:r>
            <a:r>
              <a:rPr lang="en-US" dirty="0" smtClean="0"/>
              <a:t>pplicable </a:t>
            </a:r>
            <a:r>
              <a:rPr lang="en-US" dirty="0"/>
              <a:t>to every activity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Value </a:t>
            </a:r>
            <a:r>
              <a:rPr lang="en-US" dirty="0"/>
              <a:t>engineering/value analysis, work study, operation research, simplification </a:t>
            </a:r>
            <a:r>
              <a:rPr lang="en-US" dirty="0" smtClean="0"/>
              <a:t>, </a:t>
            </a:r>
            <a:r>
              <a:rPr lang="en-US" dirty="0"/>
              <a:t>ABC </a:t>
            </a:r>
            <a:r>
              <a:rPr lang="en-US" dirty="0" smtClean="0"/>
              <a:t>analysis, VSM, reverse </a:t>
            </a:r>
            <a:r>
              <a:rPr lang="en-US" dirty="0" err="1" smtClean="0"/>
              <a:t>Engg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306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Influencing factors for success of cost control and cost reduction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7280" y="1965278"/>
            <a:ext cx="10203066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 Black" panose="020B0A04020102020204" pitchFamily="34" charset="0"/>
              </a:rPr>
              <a:t>Why the same techniques of CC &amp; CR are getting success in some business and fails in others….</a:t>
            </a:r>
          </a:p>
        </p:txBody>
      </p:sp>
    </p:spTree>
    <p:extLst>
      <p:ext uri="{BB962C8B-B14F-4D97-AF65-F5344CB8AC3E}">
        <p14:creationId xmlns:p14="http://schemas.microsoft.com/office/powerpoint/2010/main" xmlns="" val="408056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Bevel 1"/>
          <p:cNvSpPr/>
          <p:nvPr/>
        </p:nvSpPr>
        <p:spPr>
          <a:xfrm>
            <a:off x="750624" y="277283"/>
            <a:ext cx="10699845" cy="6075723"/>
          </a:xfrm>
          <a:prstGeom prst="bevel">
            <a:avLst>
              <a:gd name="adj" fmla="val 26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874773" y="2479555"/>
            <a:ext cx="1971973" cy="2021975"/>
            <a:chOff x="3935132" y="2308449"/>
            <a:chExt cx="1971973" cy="2021975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9" name="Oval 28"/>
            <p:cNvSpPr/>
            <p:nvPr/>
          </p:nvSpPr>
          <p:spPr>
            <a:xfrm>
              <a:off x="3935132" y="2308449"/>
              <a:ext cx="1971973" cy="2021975"/>
            </a:xfrm>
            <a:prstGeom prst="ellipse">
              <a:avLst/>
            </a:prstGeom>
            <a:solidFill>
              <a:srgbClr val="00B05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0" name="Oval 4"/>
            <p:cNvSpPr/>
            <p:nvPr/>
          </p:nvSpPr>
          <p:spPr>
            <a:xfrm>
              <a:off x="4223921" y="2604560"/>
              <a:ext cx="1394395" cy="14297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Success of CC &amp; CR</a:t>
              </a:r>
              <a:endParaRPr lang="en-US" sz="20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324052" y="2147649"/>
            <a:ext cx="1923403" cy="1718444"/>
            <a:chOff x="7863558" y="1227814"/>
            <a:chExt cx="1923403" cy="17184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2" name="Oval 31"/>
            <p:cNvSpPr/>
            <p:nvPr/>
          </p:nvSpPr>
          <p:spPr>
            <a:xfrm>
              <a:off x="7863558" y="1227814"/>
              <a:ext cx="1923403" cy="1718444"/>
            </a:xfrm>
            <a:prstGeom prst="ellipse">
              <a:avLst/>
            </a:prstGeom>
            <a:solidFill>
              <a:srgbClr val="7030A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8145234" y="1479474"/>
              <a:ext cx="1360051" cy="12151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Need of Business</a:t>
              </a:r>
              <a:endParaRPr lang="en-US" sz="24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57957" y="4284981"/>
            <a:ext cx="2132929" cy="1781978"/>
            <a:chOff x="5196477" y="4304146"/>
            <a:chExt cx="2174833" cy="178197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5" name="Oval 34"/>
            <p:cNvSpPr/>
            <p:nvPr/>
          </p:nvSpPr>
          <p:spPr>
            <a:xfrm>
              <a:off x="5196477" y="4304146"/>
              <a:ext cx="2174833" cy="1781978"/>
            </a:xfrm>
            <a:prstGeom prst="ellipse">
              <a:avLst/>
            </a:prstGeom>
            <a:solidFill>
              <a:srgbClr val="00206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6" name="Oval 4"/>
            <p:cNvSpPr/>
            <p:nvPr/>
          </p:nvSpPr>
          <p:spPr>
            <a:xfrm>
              <a:off x="5514974" y="4565111"/>
              <a:ext cx="1537839" cy="12600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Skill Level</a:t>
              </a:r>
              <a:endParaRPr lang="en-US" sz="20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23085" y="532263"/>
            <a:ext cx="2034342" cy="1781978"/>
            <a:chOff x="3903948" y="109956"/>
            <a:chExt cx="2034342" cy="178197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8" name="Oval 37"/>
            <p:cNvSpPr/>
            <p:nvPr/>
          </p:nvSpPr>
          <p:spPr>
            <a:xfrm>
              <a:off x="3903948" y="109956"/>
              <a:ext cx="2034342" cy="1781978"/>
            </a:xfrm>
            <a:prstGeom prst="ellipse">
              <a:avLst/>
            </a:prstGeom>
            <a:solidFill>
              <a:schemeClr val="accent2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9" name="Oval 4"/>
            <p:cNvSpPr/>
            <p:nvPr/>
          </p:nvSpPr>
          <p:spPr>
            <a:xfrm>
              <a:off x="4201870" y="370921"/>
              <a:ext cx="1438498" cy="12600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Culture</a:t>
              </a:r>
              <a:endParaRPr lang="en-US" sz="24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621554" y="2250664"/>
            <a:ext cx="2054602" cy="1781978"/>
            <a:chOff x="1663568" y="1711994"/>
            <a:chExt cx="2105069" cy="178197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1" name="Oval 40"/>
            <p:cNvSpPr/>
            <p:nvPr/>
          </p:nvSpPr>
          <p:spPr>
            <a:xfrm>
              <a:off x="1663568" y="1711994"/>
              <a:ext cx="2105069" cy="178197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2" name="Oval 4"/>
            <p:cNvSpPr/>
            <p:nvPr/>
          </p:nvSpPr>
          <p:spPr>
            <a:xfrm>
              <a:off x="1971848" y="1972959"/>
              <a:ext cx="1488509" cy="12600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Leadership</a:t>
              </a:r>
              <a:endParaRPr lang="en-US" sz="20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456206" y="4292672"/>
            <a:ext cx="2084932" cy="1781978"/>
            <a:chOff x="2515878" y="4304146"/>
            <a:chExt cx="2084932" cy="178197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4" name="Oval 43"/>
            <p:cNvSpPr/>
            <p:nvPr/>
          </p:nvSpPr>
          <p:spPr>
            <a:xfrm>
              <a:off x="2515878" y="4304146"/>
              <a:ext cx="2084932" cy="178197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5" name="Oval 4"/>
            <p:cNvSpPr/>
            <p:nvPr/>
          </p:nvSpPr>
          <p:spPr>
            <a:xfrm>
              <a:off x="2821209" y="4565111"/>
              <a:ext cx="1474270" cy="12600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>
                  <a:solidFill>
                    <a:schemeClr val="bg1"/>
                  </a:solidFill>
                  <a:latin typeface="Berlin Sans FB" panose="020E0602020502020306" pitchFamily="34" charset="0"/>
                </a:rPr>
                <a:t>Management approach</a:t>
              </a:r>
              <a:endParaRPr lang="en-US" sz="1800" kern="1200" dirty="0">
                <a:solidFill>
                  <a:schemeClr val="bg1"/>
                </a:solidFill>
                <a:latin typeface="Berlin Sans FB" panose="020E06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222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869747" y="1790132"/>
            <a:ext cx="3976213" cy="2144343"/>
            <a:chOff x="1214651" y="1790132"/>
            <a:chExt cx="3589361" cy="1952725"/>
          </a:xfrm>
          <a:solidFill>
            <a:srgbClr val="0070C0"/>
          </a:solidFill>
        </p:grpSpPr>
        <p:sp>
          <p:nvSpPr>
            <p:cNvPr id="2" name="TextBox 1"/>
            <p:cNvSpPr txBox="1"/>
            <p:nvPr/>
          </p:nvSpPr>
          <p:spPr>
            <a:xfrm>
              <a:off x="1214651" y="2265529"/>
              <a:ext cx="3589361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How Business is Developed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Discipline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Learning approach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Value for money 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4651" y="1790132"/>
              <a:ext cx="3589361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Cultural Approach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457673" y="1790132"/>
            <a:ext cx="4160285" cy="2144343"/>
            <a:chOff x="5283968" y="1792404"/>
            <a:chExt cx="3589361" cy="1952725"/>
          </a:xfrm>
          <a:solidFill>
            <a:schemeClr val="accent2">
              <a:lumMod val="75000"/>
            </a:schemeClr>
          </a:solidFill>
        </p:grpSpPr>
        <p:sp>
          <p:nvSpPr>
            <p:cNvPr id="8" name="TextBox 7"/>
            <p:cNvSpPr txBox="1"/>
            <p:nvPr/>
          </p:nvSpPr>
          <p:spPr>
            <a:xfrm>
              <a:off x="5283968" y="2267801"/>
              <a:ext cx="3589361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Business Margin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Health of business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Competitor’s moves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Life cycle of Business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83968" y="1792404"/>
              <a:ext cx="3589361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Need of Business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33521" y="4107510"/>
            <a:ext cx="3976213" cy="2144343"/>
            <a:chOff x="5283968" y="1792404"/>
            <a:chExt cx="3589361" cy="1952725"/>
          </a:xfrm>
          <a:solidFill>
            <a:srgbClr val="7030A0"/>
          </a:solidFill>
        </p:grpSpPr>
        <p:sp>
          <p:nvSpPr>
            <p:cNvPr id="13" name="TextBox 12"/>
            <p:cNvSpPr txBox="1"/>
            <p:nvPr/>
          </p:nvSpPr>
          <p:spPr>
            <a:xfrm>
              <a:off x="5283968" y="2267801"/>
              <a:ext cx="3589361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bg1"/>
                  </a:solidFill>
                </a:rPr>
                <a:t>Analytical skill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Technical know-how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Communication skill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Learning capabilities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83968" y="1792404"/>
              <a:ext cx="3589361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Skill Level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457673" y="4107510"/>
            <a:ext cx="4160285" cy="2144343"/>
            <a:chOff x="5283968" y="1792404"/>
            <a:chExt cx="3589361" cy="1952725"/>
          </a:xfrm>
          <a:solidFill>
            <a:schemeClr val="accent6">
              <a:lumMod val="50000"/>
            </a:schemeClr>
          </a:solidFill>
        </p:grpSpPr>
        <p:sp>
          <p:nvSpPr>
            <p:cNvPr id="16" name="TextBox 15"/>
            <p:cNvSpPr txBox="1"/>
            <p:nvPr/>
          </p:nvSpPr>
          <p:spPr>
            <a:xfrm>
              <a:off x="5283968" y="2267801"/>
              <a:ext cx="3589361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Level of acceptance</a:t>
              </a:r>
              <a:endParaRPr lang="en-US" dirty="0">
                <a:solidFill>
                  <a:schemeClr val="bg1"/>
                </a:solidFill>
              </a:endParaRP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Failure treatment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Involvement</a:t>
              </a:r>
            </a:p>
            <a:p>
              <a:pPr marL="285750" indent="-285750" algn="just"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Perception about resources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83968" y="1792404"/>
              <a:ext cx="3589361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Management Approach</a:t>
              </a:r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Influencing factors for success of cost control and cost reduction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1114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643956" y="2092955"/>
            <a:ext cx="4722122" cy="2373109"/>
            <a:chOff x="1214651" y="1790132"/>
            <a:chExt cx="3589361" cy="1823205"/>
          </a:xfrm>
          <a:solidFill>
            <a:srgbClr val="0070C0"/>
          </a:solidFill>
        </p:grpSpPr>
        <p:sp>
          <p:nvSpPr>
            <p:cNvPr id="2" name="TextBox 1"/>
            <p:cNvSpPr txBox="1"/>
            <p:nvPr/>
          </p:nvSpPr>
          <p:spPr>
            <a:xfrm>
              <a:off x="1214651" y="2265529"/>
              <a:ext cx="3589361" cy="134780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Confidence, Passion, commitment</a:t>
              </a: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To inspire and to  motivate team</a:t>
              </a: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Vision and Anticipation</a:t>
              </a: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dirty="0" smtClean="0">
                  <a:solidFill>
                    <a:schemeClr val="bg1"/>
                  </a:solidFill>
                </a:rPr>
                <a:t>Accountability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4651" y="1790132"/>
              <a:ext cx="3589361" cy="2837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Leadership</a:t>
              </a:r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Influencing factors for success of cost control and cost reduction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6856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- 1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42403" cy="2344644"/>
            <a:chOff x="1869746" y="1790133"/>
            <a:chExt cx="3978486" cy="2163885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646331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 turnkey project &amp; machine manufacturing company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2019" y="2543034"/>
              <a:ext cx="3976213" cy="646331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Two year’s comparison of Project Quotations Vs Actual Cost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646331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Last Year : (-450) Lacs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Current Year : + 120 Lacs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02807" y="2331726"/>
            <a:ext cx="4568466" cy="3196876"/>
            <a:chOff x="7192125" y="2221911"/>
            <a:chExt cx="4001313" cy="2950415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646331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Lack of Dedication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64633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System of On-line Quotation costing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646331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proactive approach of Monitoring and control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08045" y="4525995"/>
              <a:ext cx="3976213" cy="64633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More towards order acceptance Vs Margin analysis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4487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077" y="81888"/>
            <a:ext cx="664547" cy="985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30" y="6434076"/>
            <a:ext cx="514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COST CONTROL AND COST REDUCTION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71296" y="6447302"/>
            <a:ext cx="289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AURANGABAD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315645" y="327624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Real Case Analysis - 2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5150" y="2722266"/>
            <a:ext cx="4542403" cy="2290653"/>
            <a:chOff x="1869746" y="1790133"/>
            <a:chExt cx="3978486" cy="2114056"/>
          </a:xfrm>
        </p:grpSpPr>
        <p:sp>
          <p:nvSpPr>
            <p:cNvPr id="7" name="TextBox 6"/>
            <p:cNvSpPr txBox="1"/>
            <p:nvPr/>
          </p:nvSpPr>
          <p:spPr>
            <a:xfrm>
              <a:off x="1869747" y="1790133"/>
              <a:ext cx="3976213" cy="59650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An Automobile parts manufacturing business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2019" y="2543034"/>
              <a:ext cx="3976213" cy="596502"/>
            </a:xfrm>
            <a:prstGeom prst="rect">
              <a:avLst/>
            </a:prstGeom>
            <a:solidFill>
              <a:srgbClr val="FF33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First time implementation of Costing Function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69746" y="3307687"/>
              <a:ext cx="3976213" cy="596502"/>
            </a:xfrm>
            <a:prstGeom prst="rect">
              <a:avLst/>
            </a:prstGeom>
            <a:solidFill>
              <a:srgbClr val="3366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Profit improvement by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20 Lacs + </a:t>
              </a:r>
              <a:r>
                <a:rPr lang="en-US" dirty="0" err="1" smtClean="0">
                  <a:solidFill>
                    <a:schemeClr val="bg1"/>
                  </a:solidFill>
                </a:rPr>
                <a:t>Rs</a:t>
              </a:r>
              <a:r>
                <a:rPr lang="en-US" dirty="0" smtClean="0">
                  <a:solidFill>
                    <a:schemeClr val="bg1"/>
                  </a:solidFill>
                </a:rPr>
                <a:t> 15 Lacs per month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02807" y="2331726"/>
            <a:ext cx="4568466" cy="3142886"/>
            <a:chOff x="7192125" y="2221911"/>
            <a:chExt cx="4001313" cy="2900587"/>
          </a:xfrm>
        </p:grpSpPr>
        <p:sp>
          <p:nvSpPr>
            <p:cNvPr id="26" name="TextBox 25"/>
            <p:cNvSpPr txBox="1"/>
            <p:nvPr/>
          </p:nvSpPr>
          <p:spPr>
            <a:xfrm>
              <a:off x="7214953" y="2221911"/>
              <a:ext cx="3976213" cy="596503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Budget control and monitoring of Cost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17225" y="2974818"/>
              <a:ext cx="3976213" cy="596502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No Functional Targets and Review mechanism</a:t>
              </a:r>
            </a:p>
            <a:p>
              <a:pPr algn="ctr"/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92125" y="3732150"/>
              <a:ext cx="3976213" cy="596503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No product Costing and Product wise margin analysis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08045" y="4525996"/>
              <a:ext cx="3976213" cy="596502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Products Quantity </a:t>
              </a:r>
              <a:r>
                <a:rPr lang="en-US" dirty="0" smtClean="0">
                  <a:solidFill>
                    <a:schemeClr val="bg1"/>
                  </a:solidFill>
                </a:rPr>
                <a:t>was the </a:t>
              </a:r>
              <a:r>
                <a:rPr lang="en-US" dirty="0">
                  <a:solidFill>
                    <a:schemeClr val="bg1"/>
                  </a:solidFill>
                </a:rPr>
                <a:t>only measure for performance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2694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</TotalTime>
  <Words>811</Words>
  <Application>Microsoft Office PowerPoint</Application>
  <PresentationFormat>Custom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Retrospect</vt:lpstr>
      <vt:lpstr>Cost control  and  Cost reduction</vt:lpstr>
      <vt:lpstr>INDEX</vt:lpstr>
      <vt:lpstr>Basic Concepts</vt:lpstr>
      <vt:lpstr>Influencing factors for success of cost control and cost reduction</vt:lpstr>
      <vt:lpstr>Slide 5</vt:lpstr>
      <vt:lpstr>Influencing factors for success of cost control and cost reduction</vt:lpstr>
      <vt:lpstr>Influencing factors for success of cost control and cost reduction</vt:lpstr>
      <vt:lpstr>Real Case Analysis - 1</vt:lpstr>
      <vt:lpstr>Real Case Analysis - 2</vt:lpstr>
      <vt:lpstr>Real Case Analysis - 3</vt:lpstr>
      <vt:lpstr>Real Case Analysis - 4</vt:lpstr>
      <vt:lpstr>Real Case Analysis - 5</vt:lpstr>
      <vt:lpstr>Real Case Analysis - 6</vt:lpstr>
      <vt:lpstr>Real Case Analysis - 7</vt:lpstr>
      <vt:lpstr>Slide 15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control  and  Cost reduction</dc:title>
  <dc:creator>Patel.Vishnu</dc:creator>
  <cp:lastModifiedBy>Vijay Lohan</cp:lastModifiedBy>
  <cp:revision>32</cp:revision>
  <dcterms:created xsi:type="dcterms:W3CDTF">2018-03-06T04:42:44Z</dcterms:created>
  <dcterms:modified xsi:type="dcterms:W3CDTF">2018-07-02T11:10:01Z</dcterms:modified>
</cp:coreProperties>
</file>