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387" r:id="rId2"/>
    <p:sldId id="256" r:id="rId3"/>
    <p:sldId id="261" r:id="rId4"/>
    <p:sldId id="262" r:id="rId5"/>
    <p:sldId id="265" r:id="rId6"/>
    <p:sldId id="268" r:id="rId7"/>
    <p:sldId id="310" r:id="rId8"/>
    <p:sldId id="413" r:id="rId9"/>
    <p:sldId id="414" r:id="rId10"/>
    <p:sldId id="269" r:id="rId11"/>
    <p:sldId id="398" r:id="rId12"/>
    <p:sldId id="399" r:id="rId13"/>
    <p:sldId id="400" r:id="rId14"/>
    <p:sldId id="270" r:id="rId15"/>
    <p:sldId id="271" r:id="rId16"/>
    <p:sldId id="274" r:id="rId17"/>
    <p:sldId id="275" r:id="rId18"/>
    <p:sldId id="280" r:id="rId19"/>
    <p:sldId id="311" r:id="rId20"/>
    <p:sldId id="281" r:id="rId21"/>
    <p:sldId id="282" r:id="rId22"/>
    <p:sldId id="283" r:id="rId23"/>
    <p:sldId id="284" r:id="rId24"/>
    <p:sldId id="285" r:id="rId25"/>
    <p:sldId id="286" r:id="rId26"/>
    <p:sldId id="287" r:id="rId27"/>
    <p:sldId id="288" r:id="rId28"/>
    <p:sldId id="289" r:id="rId29"/>
    <p:sldId id="290" r:id="rId30"/>
    <p:sldId id="295" r:id="rId31"/>
    <p:sldId id="296" r:id="rId32"/>
    <p:sldId id="298" r:id="rId33"/>
    <p:sldId id="312" r:id="rId34"/>
    <p:sldId id="408" r:id="rId35"/>
    <p:sldId id="411" r:id="rId36"/>
    <p:sldId id="409" r:id="rId37"/>
    <p:sldId id="403" r:id="rId38"/>
    <p:sldId id="404" r:id="rId39"/>
    <p:sldId id="405" r:id="rId40"/>
    <p:sldId id="407" r:id="rId41"/>
    <p:sldId id="401" r:id="rId42"/>
    <p:sldId id="313" r:id="rId43"/>
    <p:sldId id="314" r:id="rId44"/>
    <p:sldId id="315" r:id="rId45"/>
    <p:sldId id="402" r:id="rId46"/>
    <p:sldId id="317" r:id="rId47"/>
    <p:sldId id="316" r:id="rId48"/>
    <p:sldId id="321" r:id="rId49"/>
    <p:sldId id="322" r:id="rId50"/>
    <p:sldId id="323" r:id="rId51"/>
    <p:sldId id="324" r:id="rId52"/>
    <p:sldId id="326" r:id="rId53"/>
    <p:sldId id="410" r:id="rId54"/>
    <p:sldId id="337" r:id="rId55"/>
    <p:sldId id="338" r:id="rId56"/>
    <p:sldId id="339" r:id="rId57"/>
    <p:sldId id="34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9" r:id="rId74"/>
    <p:sldId id="380" r:id="rId75"/>
    <p:sldId id="381" r:id="rId76"/>
    <p:sldId id="382" r:id="rId77"/>
    <p:sldId id="383" r:id="rId78"/>
    <p:sldId id="384" r:id="rId79"/>
    <p:sldId id="385" r:id="rId80"/>
    <p:sldId id="386" r:id="rId81"/>
    <p:sldId id="391" r:id="rId82"/>
    <p:sldId id="392" r:id="rId83"/>
    <p:sldId id="393" r:id="rId84"/>
    <p:sldId id="394" r:id="rId85"/>
    <p:sldId id="395" r:id="rId86"/>
    <p:sldId id="397" r:id="rId87"/>
    <p:sldId id="332"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60" d="100"/>
          <a:sy n="60" d="100"/>
        </p:scale>
        <p:origin x="-1656" y="-25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678154-6A43-4062-B3C8-1B8C6AF9B4BA}" type="datetimeFigureOut">
              <a:rPr lang="en-US" smtClean="0"/>
              <a:pPr/>
              <a:t>7/3/2018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A2D2B0-78F6-4BA8-ADB2-EDAFBE6B479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5998E-746E-43EB-A911-00F9C9BF3EC6}"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5998E-746E-43EB-A911-00F9C9BF3EC6}"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4B7AD9B-FEDA-4311-926E-42F17703AEEF}" type="slidenum">
              <a:rPr lang="en-US" smtClean="0"/>
              <a:pPr/>
              <a:t>3</a:t>
            </a:fld>
            <a:endParaRPr lang="en-US" smtClean="0"/>
          </a:p>
        </p:txBody>
      </p:sp>
      <p:sp>
        <p:nvSpPr>
          <p:cNvPr id="45059" name="Rectangle 2"/>
          <p:cNvSpPr>
            <a:spLocks noGrp="1" noRot="1" noChangeAspect="1" noChangeArrowheads="1" noTextEdit="1"/>
          </p:cNvSpPr>
          <p:nvPr>
            <p:ph type="sldImg"/>
          </p:nvPr>
        </p:nvSpPr>
        <p:spPr>
          <a:xfrm>
            <a:off x="1144588" y="685800"/>
            <a:ext cx="4572000" cy="3429000"/>
          </a:xfrm>
          <a:ln/>
        </p:spPr>
      </p:sp>
      <p:sp>
        <p:nvSpPr>
          <p:cNvPr id="45060" name="Rectangle 3"/>
          <p:cNvSpPr>
            <a:spLocks noGrp="1" noChangeArrowheads="1"/>
          </p:cNvSpPr>
          <p:nvPr>
            <p:ph type="body" idx="1"/>
          </p:nvPr>
        </p:nvSpPr>
        <p:spPr>
          <a:noFill/>
          <a:ln/>
        </p:spPr>
        <p:txBody>
          <a:bodyPr/>
          <a:lstStyle/>
          <a:p>
            <a:pPr eaLnBrk="1" hangingPunct="1"/>
            <a:endParaRPr lang="hi-I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39D417A-940D-4F93-8499-2AA511C3AE6A}" type="slidenum">
              <a:rPr lang="en-US" smtClean="0"/>
              <a:pPr/>
              <a:t>4</a:t>
            </a:fld>
            <a:endParaRPr lang="en-US" smtClean="0"/>
          </a:p>
        </p:txBody>
      </p:sp>
      <p:sp>
        <p:nvSpPr>
          <p:cNvPr id="46083" name="Rectangle 2"/>
          <p:cNvSpPr>
            <a:spLocks noGrp="1" noRot="1" noChangeAspect="1" noChangeArrowheads="1" noTextEdit="1"/>
          </p:cNvSpPr>
          <p:nvPr>
            <p:ph type="sldImg"/>
          </p:nvPr>
        </p:nvSpPr>
        <p:spPr>
          <a:xfrm>
            <a:off x="1144588" y="685800"/>
            <a:ext cx="4572000" cy="3429000"/>
          </a:xfrm>
          <a:ln/>
        </p:spPr>
      </p:sp>
      <p:sp>
        <p:nvSpPr>
          <p:cNvPr id="46084" name="Rectangle 3"/>
          <p:cNvSpPr>
            <a:spLocks noGrp="1" noChangeArrowheads="1"/>
          </p:cNvSpPr>
          <p:nvPr>
            <p:ph type="body" idx="1"/>
          </p:nvPr>
        </p:nvSpPr>
        <p:spPr>
          <a:noFill/>
          <a:ln/>
        </p:spPr>
        <p:txBody>
          <a:bodyPr/>
          <a:lstStyle/>
          <a:p>
            <a:pPr eaLnBrk="1" hangingPunct="1"/>
            <a:endParaRPr lang="hi-I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CCBEF032-1FC3-4F9C-B9E5-35ED3FEB0239}" type="slidenum">
              <a:rPr lang="en-US" smtClean="0"/>
              <a:pPr/>
              <a:t>10</a:t>
            </a:fld>
            <a:endParaRPr lang="en-US" smtClean="0"/>
          </a:p>
        </p:txBody>
      </p:sp>
      <p:sp>
        <p:nvSpPr>
          <p:cNvPr id="48131" name="Rectangle 2"/>
          <p:cNvSpPr>
            <a:spLocks noGrp="1" noRot="1" noChangeAspect="1" noChangeArrowheads="1" noTextEdit="1"/>
          </p:cNvSpPr>
          <p:nvPr>
            <p:ph type="sldImg"/>
          </p:nvPr>
        </p:nvSpPr>
        <p:spPr>
          <a:xfrm>
            <a:off x="1146175" y="685800"/>
            <a:ext cx="4570413" cy="3429000"/>
          </a:xfrm>
          <a:ln/>
        </p:spPr>
      </p:sp>
      <p:sp>
        <p:nvSpPr>
          <p:cNvPr id="48132" name="Rectangle 3"/>
          <p:cNvSpPr>
            <a:spLocks noGrp="1" noChangeArrowheads="1"/>
          </p:cNvSpPr>
          <p:nvPr>
            <p:ph type="body" idx="1"/>
          </p:nvPr>
        </p:nvSpPr>
        <p:spPr>
          <a:noFill/>
          <a:ln/>
        </p:spPr>
        <p:txBody>
          <a:bodyPr/>
          <a:lstStyle/>
          <a:p>
            <a:pPr eaLnBrk="1" hangingPunct="1"/>
            <a:endParaRPr lang="hi-I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A2D2B0-78F6-4BA8-ADB2-EDAFBE6B4796}" type="slidenum">
              <a:rPr lang="en-US" smtClean="0"/>
              <a:pPr/>
              <a:t>61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Microsoft_Office_Excel_97-2003_Worksheet5.xls"/><Relationship Id="rId5" Type="http://schemas.openxmlformats.org/officeDocument/2006/relationships/oleObject" Target="../embeddings/Microsoft_Office_Excel_97-2003_Worksheet4.xls"/><Relationship Id="rId4" Type="http://schemas.openxmlformats.org/officeDocument/2006/relationships/oleObject" Target="../embeddings/Microsoft_Office_Excel_97-2003_Worksheet3.xls"/></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Office_Excel_Worksheet1.xlsx"/><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hyperlink" Target="mailto:venkataraghava.ponnaluri@gmai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09600" y="76200"/>
            <a:ext cx="8077200" cy="3048000"/>
          </a:xfrm>
        </p:spPr>
        <p:txBody>
          <a:bodyPr>
            <a:noAutofit/>
          </a:bodyPr>
          <a:lstStyle/>
          <a:p>
            <a:pPr eaLnBrk="1" hangingPunct="1"/>
            <a:r>
              <a:rPr lang="en-US" sz="5000" b="1" dirty="0" smtClean="0">
                <a:solidFill>
                  <a:srgbClr val="FF0000"/>
                </a:solidFill>
              </a:rPr>
              <a:t/>
            </a:r>
            <a:br>
              <a:rPr lang="en-US" sz="5000" b="1" dirty="0" smtClean="0">
                <a:solidFill>
                  <a:srgbClr val="FF0000"/>
                </a:solidFill>
              </a:rPr>
            </a:br>
            <a:r>
              <a:rPr lang="en-US" sz="5000" b="1" dirty="0" smtClean="0">
                <a:solidFill>
                  <a:srgbClr val="FF0000"/>
                </a:solidFill>
              </a:rPr>
              <a:t/>
            </a:r>
            <a:br>
              <a:rPr lang="en-US" sz="5000" b="1" dirty="0" smtClean="0">
                <a:solidFill>
                  <a:srgbClr val="FF0000"/>
                </a:solidFill>
              </a:rPr>
            </a:br>
            <a:r>
              <a:rPr lang="en-US" sz="5000" b="1" u="sng" dirty="0" smtClean="0">
                <a:solidFill>
                  <a:srgbClr val="00B050"/>
                </a:solidFill>
              </a:rPr>
              <a:t>WELCOME</a:t>
            </a:r>
            <a:r>
              <a:rPr lang="en-US" sz="5000" b="1" dirty="0" smtClean="0">
                <a:solidFill>
                  <a:srgbClr val="FF0000"/>
                </a:solidFill>
              </a:rPr>
              <a:t/>
            </a:r>
            <a:br>
              <a:rPr lang="en-US" sz="5000" b="1" dirty="0" smtClean="0">
                <a:solidFill>
                  <a:srgbClr val="FF0000"/>
                </a:solidFill>
              </a:rPr>
            </a:br>
            <a:r>
              <a:rPr lang="en-US" sz="5000" b="1" dirty="0" smtClean="0">
                <a:solidFill>
                  <a:srgbClr val="FF0000"/>
                </a:solidFill>
              </a:rPr>
              <a:t>Accounting Reforms – IR,</a:t>
            </a:r>
            <a:br>
              <a:rPr lang="en-US" sz="5000" b="1" dirty="0" smtClean="0">
                <a:solidFill>
                  <a:srgbClr val="FF0000"/>
                </a:solidFill>
              </a:rPr>
            </a:br>
            <a:r>
              <a:rPr lang="en-US" sz="5000" b="1" dirty="0" smtClean="0">
                <a:solidFill>
                  <a:srgbClr val="FF0000"/>
                </a:solidFill>
              </a:rPr>
              <a:t>Performance Costing-</a:t>
            </a:r>
            <a:br>
              <a:rPr lang="en-US" sz="5000" b="1" dirty="0" smtClean="0">
                <a:solidFill>
                  <a:srgbClr val="FF0000"/>
                </a:solidFill>
              </a:rPr>
            </a:br>
            <a:r>
              <a:rPr lang="en-US" sz="5000" b="1" dirty="0" smtClean="0">
                <a:solidFill>
                  <a:srgbClr val="FF0000"/>
                </a:solidFill>
              </a:rPr>
              <a:t>Role of CMA</a:t>
            </a:r>
            <a:br>
              <a:rPr lang="en-US" sz="5000" b="1" dirty="0" smtClean="0">
                <a:solidFill>
                  <a:srgbClr val="FF0000"/>
                </a:solidFill>
              </a:rPr>
            </a:br>
            <a:r>
              <a:rPr lang="en-US" sz="5000" b="1" dirty="0" smtClean="0">
                <a:solidFill>
                  <a:srgbClr val="FF0000"/>
                </a:solidFill>
              </a:rPr>
              <a:t/>
            </a:r>
            <a:br>
              <a:rPr lang="en-US" sz="5000" b="1" dirty="0" smtClean="0">
                <a:solidFill>
                  <a:srgbClr val="FF0000"/>
                </a:solidFill>
              </a:rPr>
            </a:br>
            <a:endParaRPr lang="en-IN" sz="5000" b="1" dirty="0" smtClean="0">
              <a:solidFill>
                <a:srgbClr val="FF0000"/>
              </a:solidFill>
            </a:endParaRPr>
          </a:p>
        </p:txBody>
      </p:sp>
      <p:pic>
        <p:nvPicPr>
          <p:cNvPr id="3" name="Picture 2" descr="Copyright: Alstom"/>
          <p:cNvPicPr>
            <a:picLocks noChangeAspect="1" noChangeArrowheads="1"/>
          </p:cNvPicPr>
          <p:nvPr/>
        </p:nvPicPr>
        <p:blipFill>
          <a:blip r:embed="rId3" cstate="print"/>
          <a:srcRect/>
          <a:stretch>
            <a:fillRect/>
          </a:stretch>
        </p:blipFill>
        <p:spPr bwMode="auto">
          <a:xfrm>
            <a:off x="381000" y="3200400"/>
            <a:ext cx="8534400" cy="35814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1676400" y="76200"/>
            <a:ext cx="5562600" cy="563563"/>
          </a:xfrm>
        </p:spPr>
        <p:txBody>
          <a:bodyPr>
            <a:normAutofit fontScale="90000"/>
          </a:bodyPr>
          <a:lstStyle/>
          <a:p>
            <a:pPr eaLnBrk="1" hangingPunct="1"/>
            <a:r>
              <a:rPr lang="en-US" sz="3200" b="1" dirty="0" smtClean="0">
                <a:solidFill>
                  <a:srgbClr val="FF0000"/>
                </a:solidFill>
              </a:rPr>
              <a:t>Financing Plan Expenditure</a:t>
            </a:r>
          </a:p>
        </p:txBody>
      </p:sp>
      <p:graphicFrame>
        <p:nvGraphicFramePr>
          <p:cNvPr id="2050" name="Object 3"/>
          <p:cNvGraphicFramePr>
            <a:graphicFrameLocks noChangeAspect="1"/>
          </p:cNvGraphicFramePr>
          <p:nvPr>
            <p:ph idx="1"/>
          </p:nvPr>
        </p:nvGraphicFramePr>
        <p:xfrm>
          <a:off x="0" y="1066800"/>
          <a:ext cx="4038600" cy="2590800"/>
        </p:xfrm>
        <a:graphic>
          <a:graphicData uri="http://schemas.openxmlformats.org/presentationml/2006/ole">
            <p:oleObj spid="_x0000_s7170" name="Chart" r:id="rId4" imgW="3714784" imgH="4200457" progId="Excel.Sheet.8">
              <p:embed/>
            </p:oleObj>
          </a:graphicData>
        </a:graphic>
      </p:graphicFrame>
      <p:sp>
        <p:nvSpPr>
          <p:cNvPr id="4" name="Rectangle 2"/>
          <p:cNvSpPr txBox="1">
            <a:spLocks noChangeArrowheads="1"/>
          </p:cNvSpPr>
          <p:nvPr/>
        </p:nvSpPr>
        <p:spPr bwMode="auto">
          <a:xfrm>
            <a:off x="381000" y="533400"/>
            <a:ext cx="2362200"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mj-ea"/>
                <a:cs typeface="+mj-cs"/>
              </a:rPr>
              <a:t>2011-12</a:t>
            </a:r>
          </a:p>
        </p:txBody>
      </p:sp>
      <p:graphicFrame>
        <p:nvGraphicFramePr>
          <p:cNvPr id="61443" name="Object 3"/>
          <p:cNvGraphicFramePr>
            <a:graphicFrameLocks noChangeAspect="1"/>
          </p:cNvGraphicFramePr>
          <p:nvPr/>
        </p:nvGraphicFramePr>
        <p:xfrm>
          <a:off x="1905000" y="4267200"/>
          <a:ext cx="5334000" cy="2379818"/>
        </p:xfrm>
        <a:graphic>
          <a:graphicData uri="http://schemas.openxmlformats.org/presentationml/2006/ole">
            <p:oleObj spid="_x0000_s7171" name="Worksheet" r:id="rId5" imgW="6876962" imgH="4267079" progId="Excel.Sheet.8">
              <p:embed/>
            </p:oleObj>
          </a:graphicData>
        </a:graphic>
      </p:graphicFrame>
      <p:sp>
        <p:nvSpPr>
          <p:cNvPr id="6" name="Rectangle 2"/>
          <p:cNvSpPr txBox="1">
            <a:spLocks noChangeArrowheads="1"/>
          </p:cNvSpPr>
          <p:nvPr/>
        </p:nvSpPr>
        <p:spPr bwMode="auto">
          <a:xfrm>
            <a:off x="3124200" y="3703637"/>
            <a:ext cx="23622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mj-ea"/>
                <a:cs typeface="+mj-cs"/>
              </a:rPr>
              <a:t>2017-18</a:t>
            </a:r>
          </a:p>
        </p:txBody>
      </p:sp>
      <p:graphicFrame>
        <p:nvGraphicFramePr>
          <p:cNvPr id="9220" name="Object 3"/>
          <p:cNvGraphicFramePr>
            <a:graphicFrameLocks noChangeAspect="1"/>
          </p:cNvGraphicFramePr>
          <p:nvPr/>
        </p:nvGraphicFramePr>
        <p:xfrm>
          <a:off x="4419600" y="990600"/>
          <a:ext cx="4343400" cy="2667000"/>
        </p:xfrm>
        <a:graphic>
          <a:graphicData uri="http://schemas.openxmlformats.org/presentationml/2006/ole">
            <p:oleObj spid="_x0000_s7172" name="Worksheet" r:id="rId6" imgW="6924719" imgH="3600450" progId="Excel.Sheet.8">
              <p:embed/>
            </p:oleObj>
          </a:graphicData>
        </a:graphic>
      </p:graphicFrame>
      <p:sp>
        <p:nvSpPr>
          <p:cNvPr id="9" name="Rectangle 2"/>
          <p:cNvSpPr txBox="1">
            <a:spLocks noChangeArrowheads="1"/>
          </p:cNvSpPr>
          <p:nvPr/>
        </p:nvSpPr>
        <p:spPr bwMode="auto">
          <a:xfrm>
            <a:off x="5410200" y="533400"/>
            <a:ext cx="2362200"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mj-ea"/>
                <a:cs typeface="+mj-cs"/>
              </a:rPr>
              <a:t>2016-17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304800" y="990600"/>
            <a:ext cx="8534400" cy="5257800"/>
          </a:xfrm>
        </p:spPr>
        <p:txBody>
          <a:bodyPr/>
          <a:lstStyle/>
          <a:p>
            <a:pPr algn="just" eaLnBrk="1" hangingPunct="1">
              <a:buFont typeface="Wingdings" pitchFamily="2" charset="2"/>
              <a:buChar char="Ø"/>
            </a:pPr>
            <a:r>
              <a:rPr lang="en-IN" sz="2200" b="1" dirty="0" smtClean="0"/>
              <a:t>IR maintains its Finance &amp; Accounts under </a:t>
            </a:r>
            <a:r>
              <a:rPr lang="en-IN" sz="2200" b="1" dirty="0" smtClean="0">
                <a:solidFill>
                  <a:srgbClr val="FF0000"/>
                </a:solidFill>
              </a:rPr>
              <a:t>Cash based Government Accounting in the form and format mandated by Controller General of Accounts and Comptroller and Auditor General of India</a:t>
            </a:r>
            <a:r>
              <a:rPr lang="en-IN" sz="2200" b="1" dirty="0" smtClean="0"/>
              <a:t>.</a:t>
            </a:r>
            <a:br>
              <a:rPr lang="en-IN" sz="2200" b="1" dirty="0" smtClean="0"/>
            </a:br>
            <a:r>
              <a:rPr lang="en-IN" sz="2200" b="1" dirty="0" smtClean="0"/>
              <a:t/>
            </a:r>
            <a:br>
              <a:rPr lang="en-IN" sz="2200" b="1" dirty="0" smtClean="0"/>
            </a:br>
            <a:r>
              <a:rPr lang="en-IN" sz="800" b="1" dirty="0" smtClean="0"/>
              <a:t> </a:t>
            </a:r>
            <a:r>
              <a:rPr lang="en-IN" sz="2200" b="1" dirty="0" smtClean="0"/>
              <a:t/>
            </a:r>
            <a:br>
              <a:rPr lang="en-IN" sz="2200" b="1" dirty="0" smtClean="0"/>
            </a:br>
            <a:r>
              <a:rPr lang="en-IN" sz="2200" b="1" dirty="0" smtClean="0"/>
              <a:t>        IR evolved its own classification of Accounts and is a hybrid system of Accounting by adopting a few aspects of Accrual Accounting.</a:t>
            </a:r>
            <a:br>
              <a:rPr lang="en-IN" sz="2200" b="1" dirty="0" smtClean="0"/>
            </a:br>
            <a:r>
              <a:rPr lang="en-IN" sz="2200" b="1" dirty="0" smtClean="0"/>
              <a:t/>
            </a:r>
            <a:br>
              <a:rPr lang="en-IN" sz="2200" b="1" dirty="0" smtClean="0"/>
            </a:br>
            <a:r>
              <a:rPr lang="en-IN" sz="800" b="1" dirty="0" smtClean="0"/>
              <a:t/>
            </a:r>
            <a:br>
              <a:rPr lang="en-IN" sz="800" b="1" dirty="0" smtClean="0"/>
            </a:br>
            <a:r>
              <a:rPr lang="en-IN" sz="800" b="1" dirty="0" smtClean="0"/>
              <a:t>                   </a:t>
            </a:r>
            <a:r>
              <a:rPr lang="en-IN" sz="2200" b="1" dirty="0" smtClean="0"/>
              <a:t>Linkages of Accrual Accounting were done by means of Suspense Heads. Traffic Suspense, Stores Suspense, Demands Payable etc. to  capture the accrual impact of revenue and expenditure transactions.</a:t>
            </a:r>
            <a:br>
              <a:rPr lang="en-IN" sz="2200" b="1" dirty="0" smtClean="0"/>
            </a:br>
            <a:r>
              <a:rPr lang="en-IN" sz="2200" b="1" dirty="0" smtClean="0"/>
              <a:t> </a:t>
            </a:r>
            <a:r>
              <a:rPr lang="en-IN" sz="800" b="1" dirty="0" smtClean="0"/>
              <a:t/>
            </a:r>
            <a:br>
              <a:rPr lang="en-IN" sz="800" b="1" dirty="0" smtClean="0"/>
            </a:br>
            <a:r>
              <a:rPr lang="en-IN" sz="800" b="1" dirty="0" smtClean="0"/>
              <a:t>	</a:t>
            </a:r>
            <a:br>
              <a:rPr lang="en-IN" sz="800" b="1" dirty="0" smtClean="0"/>
            </a:br>
            <a:r>
              <a:rPr lang="en-IN" sz="800" b="1" dirty="0" smtClean="0"/>
              <a:t>                 </a:t>
            </a:r>
            <a:r>
              <a:rPr lang="en-IN" sz="2200" b="1" dirty="0" smtClean="0"/>
              <a:t>To this extent, the </a:t>
            </a:r>
            <a:r>
              <a:rPr lang="en-IN" sz="2200" b="1" dirty="0" smtClean="0">
                <a:solidFill>
                  <a:srgbClr val="FF0000"/>
                </a:solidFill>
              </a:rPr>
              <a:t>Accounting system of IR is distinct from that of the Government of India and other Corporate world.</a:t>
            </a:r>
            <a:endParaRPr lang="en-US" sz="2400" b="1" dirty="0" smtClean="0">
              <a:solidFill>
                <a:srgbClr val="FF0000"/>
              </a:solidFill>
            </a:endParaRPr>
          </a:p>
        </p:txBody>
      </p:sp>
      <p:sp>
        <p:nvSpPr>
          <p:cNvPr id="3" name="Rectangle 2"/>
          <p:cNvSpPr>
            <a:spLocks noChangeArrowheads="1"/>
          </p:cNvSpPr>
          <p:nvPr/>
        </p:nvSpPr>
        <p:spPr bwMode="auto">
          <a:xfrm>
            <a:off x="533400" y="228600"/>
            <a:ext cx="8305800" cy="646331"/>
          </a:xfrm>
          <a:prstGeom prst="rect">
            <a:avLst/>
          </a:prstGeom>
          <a:noFill/>
          <a:ln w="9525">
            <a:noFill/>
            <a:miter lim="800000"/>
            <a:headEnd/>
            <a:tailEnd/>
          </a:ln>
        </p:spPr>
        <p:txBody>
          <a:bodyPr wrap="square">
            <a:spAutoFit/>
          </a:bodyPr>
          <a:lstStyle/>
          <a:p>
            <a:pPr marL="465138" indent="-465138" algn="ctr">
              <a:spcBef>
                <a:spcPct val="50000"/>
              </a:spcBef>
            </a:pPr>
            <a:r>
              <a:rPr lang="en-US" sz="3600" b="1" dirty="0" smtClean="0">
                <a:solidFill>
                  <a:srgbClr val="FF0000"/>
                </a:solidFill>
              </a:rPr>
              <a:t>Accounting Model &amp; Changes</a:t>
            </a:r>
            <a:endParaRPr lang="en-US" sz="3600" b="1"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304800" y="762000"/>
            <a:ext cx="8534400" cy="5715000"/>
          </a:xfrm>
        </p:spPr>
        <p:txBody>
          <a:bodyPr>
            <a:normAutofit fontScale="90000"/>
          </a:bodyPr>
          <a:lstStyle/>
          <a:p>
            <a:pPr algn="l" eaLnBrk="1" hangingPunct="1">
              <a:buFont typeface="Wingdings" pitchFamily="2" charset="2"/>
              <a:buChar char="Ø"/>
            </a:pPr>
            <a:r>
              <a:rPr lang="en-IN" sz="2200" b="1" dirty="0" smtClean="0">
                <a:solidFill>
                  <a:srgbClr val="0033CC"/>
                </a:solidFill>
              </a:rPr>
              <a:t>Accrual Accounting is a new concept, means to achieve an enterprise wide focus on performance and cost parameters  derived from the wealth of data resident in the accounting system. </a:t>
            </a:r>
            <a:br>
              <a:rPr lang="en-IN" sz="2200" b="1" dirty="0" smtClean="0">
                <a:solidFill>
                  <a:srgbClr val="0033CC"/>
                </a:solidFill>
              </a:rPr>
            </a:br>
            <a:r>
              <a:rPr lang="en-IN" sz="2200" b="1" dirty="0" smtClean="0">
                <a:solidFill>
                  <a:srgbClr val="0033CC"/>
                </a:solidFill>
              </a:rPr>
              <a:t/>
            </a:r>
            <a:br>
              <a:rPr lang="en-IN" sz="2200" b="1" dirty="0" smtClean="0">
                <a:solidFill>
                  <a:srgbClr val="0033CC"/>
                </a:solidFill>
              </a:rPr>
            </a:br>
            <a:r>
              <a:rPr lang="en-IN" sz="2200" b="1" dirty="0" smtClean="0">
                <a:solidFill>
                  <a:srgbClr val="0033CC"/>
                </a:solidFill>
              </a:rPr>
              <a:t> Accrual Accounting helps to gain a</a:t>
            </a:r>
            <a:r>
              <a:rPr lang="en-IN" sz="2200" b="1" dirty="0" smtClean="0">
                <a:solidFill>
                  <a:srgbClr val="006600"/>
                </a:solidFill>
              </a:rPr>
              <a:t> better understanding of managing resources and h</a:t>
            </a:r>
            <a:r>
              <a:rPr lang="en-IN" sz="2200" b="1" dirty="0" smtClean="0">
                <a:solidFill>
                  <a:srgbClr val="0033CC"/>
                </a:solidFill>
              </a:rPr>
              <a:t>elps in </a:t>
            </a:r>
            <a:r>
              <a:rPr lang="en-IN" sz="2200" b="1" dirty="0" smtClean="0">
                <a:solidFill>
                  <a:srgbClr val="006600"/>
                </a:solidFill>
              </a:rPr>
              <a:t>better evaluation of performance </a:t>
            </a:r>
            <a:r>
              <a:rPr lang="en-IN" sz="2200" b="1" dirty="0" smtClean="0">
                <a:solidFill>
                  <a:srgbClr val="0033CC"/>
                </a:solidFill>
              </a:rPr>
              <a:t>in terms of service costs, efficiency and accomplishments; </a:t>
            </a:r>
            <a:br>
              <a:rPr lang="en-IN" sz="2200" b="1" dirty="0" smtClean="0">
                <a:solidFill>
                  <a:srgbClr val="0033CC"/>
                </a:solidFill>
              </a:rPr>
            </a:br>
            <a:r>
              <a:rPr lang="en-IN" sz="2200" b="1" dirty="0" smtClean="0">
                <a:solidFill>
                  <a:srgbClr val="0033CC"/>
                </a:solidFill>
              </a:rPr>
              <a:t/>
            </a:r>
            <a:br>
              <a:rPr lang="en-IN" sz="2200" b="1" dirty="0" smtClean="0">
                <a:solidFill>
                  <a:srgbClr val="0033CC"/>
                </a:solidFill>
              </a:rPr>
            </a:br>
            <a:r>
              <a:rPr lang="en-IN" sz="2200" b="1" dirty="0" smtClean="0">
                <a:solidFill>
                  <a:srgbClr val="0033CC"/>
                </a:solidFill>
              </a:rPr>
              <a:t>Gain </a:t>
            </a:r>
            <a:r>
              <a:rPr lang="en-IN" sz="2200" b="1" dirty="0" smtClean="0">
                <a:solidFill>
                  <a:srgbClr val="006600"/>
                </a:solidFill>
              </a:rPr>
              <a:t>clearer insight into how to finance activities; </a:t>
            </a:r>
            <a:r>
              <a:rPr lang="en-IN" sz="2200" b="1" dirty="0" smtClean="0">
                <a:solidFill>
                  <a:srgbClr val="0033CC"/>
                </a:solidFill>
              </a:rPr>
              <a:t>Makes </a:t>
            </a:r>
            <a:r>
              <a:rPr lang="en-IN" sz="2200" b="1" dirty="0" smtClean="0">
                <a:solidFill>
                  <a:srgbClr val="006600"/>
                </a:solidFill>
              </a:rPr>
              <a:t>a better evaluation of the ability to finance </a:t>
            </a:r>
            <a:r>
              <a:rPr lang="en-IN" sz="2200" b="1" dirty="0" smtClean="0">
                <a:solidFill>
                  <a:srgbClr val="0033CC"/>
                </a:solidFill>
              </a:rPr>
              <a:t>activities and to </a:t>
            </a:r>
            <a:r>
              <a:rPr lang="en-IN" sz="2200" b="1" dirty="0" smtClean="0">
                <a:solidFill>
                  <a:srgbClr val="006600"/>
                </a:solidFill>
              </a:rPr>
              <a:t>meet liabilities </a:t>
            </a:r>
            <a:r>
              <a:rPr lang="en-IN" sz="2200" b="1" dirty="0" smtClean="0">
                <a:solidFill>
                  <a:srgbClr val="0033CC"/>
                </a:solidFill>
              </a:rPr>
              <a:t>and commitments; </a:t>
            </a:r>
            <a:br>
              <a:rPr lang="en-IN" sz="2200" b="1" dirty="0" smtClean="0">
                <a:solidFill>
                  <a:srgbClr val="0033CC"/>
                </a:solidFill>
              </a:rPr>
            </a:br>
            <a:r>
              <a:rPr lang="en-IN" sz="2200" b="1" dirty="0" smtClean="0">
                <a:solidFill>
                  <a:srgbClr val="0033CC"/>
                </a:solidFill>
              </a:rPr>
              <a:t/>
            </a:r>
            <a:br>
              <a:rPr lang="en-IN" sz="2200" b="1" dirty="0" smtClean="0">
                <a:solidFill>
                  <a:srgbClr val="0033CC"/>
                </a:solidFill>
              </a:rPr>
            </a:br>
            <a:r>
              <a:rPr lang="en-IN" sz="2200" b="1" dirty="0" smtClean="0">
                <a:solidFill>
                  <a:srgbClr val="0033CC"/>
                </a:solidFill>
              </a:rPr>
              <a:t>Better assessment of </a:t>
            </a:r>
            <a:r>
              <a:rPr lang="en-IN" sz="2200" b="1" dirty="0" smtClean="0">
                <a:solidFill>
                  <a:srgbClr val="C00000"/>
                </a:solidFill>
              </a:rPr>
              <a:t>performance, financial position </a:t>
            </a:r>
            <a:r>
              <a:rPr lang="en-IN" sz="2200" b="1" dirty="0" smtClean="0">
                <a:solidFill>
                  <a:srgbClr val="0033CC"/>
                </a:solidFill>
              </a:rPr>
              <a:t>and </a:t>
            </a:r>
            <a:r>
              <a:rPr lang="en-IN" sz="2200" b="1" dirty="0" smtClean="0">
                <a:solidFill>
                  <a:srgbClr val="C00000"/>
                </a:solidFill>
              </a:rPr>
              <a:t>cash flows </a:t>
            </a:r>
            <a:r>
              <a:rPr lang="en-IN" sz="2200" b="1" dirty="0" smtClean="0">
                <a:solidFill>
                  <a:srgbClr val="0033CC"/>
                </a:solidFill>
              </a:rPr>
              <a:t>of the entity; Balanced comparisons between </a:t>
            </a:r>
            <a:r>
              <a:rPr lang="en-IN" sz="2200" b="1" dirty="0" smtClean="0">
                <a:solidFill>
                  <a:srgbClr val="006600"/>
                </a:solidFill>
              </a:rPr>
              <a:t>alternative deployment of resources;</a:t>
            </a:r>
            <a:br>
              <a:rPr lang="en-IN" sz="2200" b="1" dirty="0" smtClean="0">
                <a:solidFill>
                  <a:srgbClr val="006600"/>
                </a:solidFill>
              </a:rPr>
            </a:br>
            <a:r>
              <a:rPr lang="en-IN" sz="2200" b="1" dirty="0" smtClean="0">
                <a:solidFill>
                  <a:srgbClr val="006600"/>
                </a:solidFill>
              </a:rPr>
              <a:t/>
            </a:r>
            <a:br>
              <a:rPr lang="en-IN" sz="2200" b="1" dirty="0" smtClean="0">
                <a:solidFill>
                  <a:srgbClr val="006600"/>
                </a:solidFill>
              </a:rPr>
            </a:br>
            <a:r>
              <a:rPr lang="en-IN" sz="2200" b="1" dirty="0" smtClean="0">
                <a:solidFill>
                  <a:srgbClr val="006600"/>
                </a:solidFill>
              </a:rPr>
              <a:t>               </a:t>
            </a:r>
            <a:r>
              <a:rPr lang="en-IN" sz="2800" b="1" dirty="0" smtClean="0">
                <a:solidFill>
                  <a:srgbClr val="FF0000"/>
                </a:solidFill>
              </a:rPr>
              <a:t>A B C of Accounting Reforms: Accrual </a:t>
            </a:r>
            <a:r>
              <a:rPr lang="en-IN" sz="2800" b="1" dirty="0" smtClean="0">
                <a:solidFill>
                  <a:srgbClr val="00B050"/>
                </a:solidFill>
              </a:rPr>
              <a:t>A</a:t>
            </a:r>
            <a:r>
              <a:rPr lang="en-IN" sz="2800" b="1" dirty="0" smtClean="0">
                <a:solidFill>
                  <a:srgbClr val="FF0000"/>
                </a:solidFill>
              </a:rPr>
              <a:t>ccounting, </a:t>
            </a:r>
            <a:br>
              <a:rPr lang="en-IN" sz="2800" b="1" dirty="0" smtClean="0">
                <a:solidFill>
                  <a:srgbClr val="FF0000"/>
                </a:solidFill>
              </a:rPr>
            </a:br>
            <a:r>
              <a:rPr lang="en-IN" sz="2800" b="1" dirty="0" smtClean="0">
                <a:solidFill>
                  <a:srgbClr val="FF0000"/>
                </a:solidFill>
              </a:rPr>
              <a:t>               Outcome </a:t>
            </a:r>
            <a:r>
              <a:rPr lang="en-IN" sz="2800" b="1" dirty="0" smtClean="0">
                <a:solidFill>
                  <a:srgbClr val="00B050"/>
                </a:solidFill>
              </a:rPr>
              <a:t>B</a:t>
            </a:r>
            <a:r>
              <a:rPr lang="en-IN" sz="2800" b="1" dirty="0" smtClean="0">
                <a:solidFill>
                  <a:srgbClr val="FF0000"/>
                </a:solidFill>
              </a:rPr>
              <a:t>udgeting  and Performance </a:t>
            </a:r>
            <a:r>
              <a:rPr lang="en-IN" sz="2800" b="1" dirty="0" smtClean="0">
                <a:solidFill>
                  <a:srgbClr val="00B050"/>
                </a:solidFill>
              </a:rPr>
              <a:t>C</a:t>
            </a:r>
            <a:r>
              <a:rPr lang="en-IN" sz="2800" b="1" dirty="0" smtClean="0">
                <a:solidFill>
                  <a:srgbClr val="FF0000"/>
                </a:solidFill>
              </a:rPr>
              <a:t>osting </a:t>
            </a:r>
            <a:endParaRPr lang="en-US" sz="2200" b="1" dirty="0" smtClean="0">
              <a:solidFill>
                <a:srgbClr val="FF0000"/>
              </a:solidFill>
            </a:endParaRPr>
          </a:p>
        </p:txBody>
      </p:sp>
      <p:sp>
        <p:nvSpPr>
          <p:cNvPr id="3" name="Rectangle 2"/>
          <p:cNvSpPr>
            <a:spLocks noChangeArrowheads="1"/>
          </p:cNvSpPr>
          <p:nvPr/>
        </p:nvSpPr>
        <p:spPr bwMode="auto">
          <a:xfrm>
            <a:off x="533400" y="152400"/>
            <a:ext cx="8305800" cy="646331"/>
          </a:xfrm>
          <a:prstGeom prst="rect">
            <a:avLst/>
          </a:prstGeom>
          <a:noFill/>
          <a:ln w="9525">
            <a:noFill/>
            <a:miter lim="800000"/>
            <a:headEnd/>
            <a:tailEnd/>
          </a:ln>
        </p:spPr>
        <p:txBody>
          <a:bodyPr wrap="square">
            <a:spAutoFit/>
          </a:bodyPr>
          <a:lstStyle/>
          <a:p>
            <a:pPr marL="465138" indent="-465138" algn="ctr">
              <a:spcBef>
                <a:spcPct val="50000"/>
              </a:spcBef>
            </a:pPr>
            <a:r>
              <a:rPr lang="en-US" sz="3600" b="1" dirty="0" smtClean="0">
                <a:solidFill>
                  <a:srgbClr val="FF0000"/>
                </a:solidFill>
              </a:rPr>
              <a:t>Accounting Model &amp; Changes</a:t>
            </a:r>
            <a:endParaRPr lang="en-US" sz="3600" b="1"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381000" y="1447800"/>
            <a:ext cx="8458200" cy="4191000"/>
          </a:xfrm>
        </p:spPr>
        <p:txBody>
          <a:bodyPr/>
          <a:lstStyle/>
          <a:p>
            <a:pPr algn="l" eaLnBrk="1" hangingPunct="1"/>
            <a:r>
              <a:rPr lang="en-IN" sz="2200" b="1" u="sng" dirty="0" smtClean="0">
                <a:solidFill>
                  <a:srgbClr val="FF0000"/>
                </a:solidFill>
              </a:rPr>
              <a:t>Back to basics:</a:t>
            </a:r>
            <a:r>
              <a:rPr lang="en-IN" sz="2200" b="1" dirty="0" smtClean="0">
                <a:solidFill>
                  <a:srgbClr val="0033CC"/>
                </a:solidFill>
              </a:rPr>
              <a:t/>
            </a:r>
            <a:br>
              <a:rPr lang="en-IN" sz="2200" b="1" dirty="0" smtClean="0">
                <a:solidFill>
                  <a:srgbClr val="0033CC"/>
                </a:solidFill>
              </a:rPr>
            </a:br>
            <a:r>
              <a:rPr lang="en-IN" sz="2200" b="1" dirty="0" smtClean="0">
                <a:solidFill>
                  <a:srgbClr val="0033CC"/>
                </a:solidFill>
              </a:rPr>
              <a:t/>
            </a:r>
            <a:br>
              <a:rPr lang="en-IN" sz="2200" b="1" dirty="0" smtClean="0">
                <a:solidFill>
                  <a:srgbClr val="0033CC"/>
                </a:solidFill>
              </a:rPr>
            </a:br>
            <a:r>
              <a:rPr lang="en-IN" sz="2200" b="1" dirty="0" smtClean="0">
                <a:solidFill>
                  <a:srgbClr val="0033CC"/>
                </a:solidFill>
              </a:rPr>
              <a:t>Accrual Accounting involves recording financial transactions in the </a:t>
            </a:r>
            <a:r>
              <a:rPr lang="en-IN" sz="2200" b="1" u="sng" dirty="0" smtClean="0">
                <a:solidFill>
                  <a:srgbClr val="0033CC"/>
                </a:solidFill>
              </a:rPr>
              <a:t>accounting period in which they accrue and arise,  </a:t>
            </a:r>
            <a:r>
              <a:rPr lang="en-IN" sz="2200" b="1" dirty="0" smtClean="0">
                <a:solidFill>
                  <a:srgbClr val="FF0000"/>
                </a:solidFill>
              </a:rPr>
              <a:t>whether or not </a:t>
            </a:r>
            <a:r>
              <a:rPr lang="en-IN" sz="2200" b="1" dirty="0" smtClean="0">
                <a:solidFill>
                  <a:srgbClr val="0033CC"/>
                </a:solidFill>
              </a:rPr>
              <a:t>a receipt or payment occurs. </a:t>
            </a:r>
            <a:br>
              <a:rPr lang="en-IN" sz="2200" b="1" dirty="0" smtClean="0">
                <a:solidFill>
                  <a:srgbClr val="0033CC"/>
                </a:solidFill>
              </a:rPr>
            </a:br>
            <a:r>
              <a:rPr lang="en-IN" sz="2200" b="1" dirty="0" smtClean="0">
                <a:solidFill>
                  <a:srgbClr val="0033CC"/>
                </a:solidFill>
              </a:rPr>
              <a:t/>
            </a:r>
            <a:br>
              <a:rPr lang="en-IN" sz="2200" b="1" dirty="0" smtClean="0">
                <a:solidFill>
                  <a:srgbClr val="0033CC"/>
                </a:solidFill>
              </a:rPr>
            </a:br>
            <a:r>
              <a:rPr lang="en-IN" sz="2200" b="1" dirty="0" smtClean="0">
                <a:solidFill>
                  <a:srgbClr val="0033CC"/>
                </a:solidFill>
              </a:rPr>
              <a:t>Cash basis of accounting records revenue and expenditure </a:t>
            </a:r>
            <a:r>
              <a:rPr lang="en-IN" sz="2200" b="1" u="sng" dirty="0" smtClean="0">
                <a:solidFill>
                  <a:srgbClr val="0033CC"/>
                </a:solidFill>
              </a:rPr>
              <a:t>only when the money is received or paid out. </a:t>
            </a:r>
            <a:r>
              <a:rPr lang="en-IN" sz="2200" b="1" dirty="0" smtClean="0">
                <a:solidFill>
                  <a:srgbClr val="0033CC"/>
                </a:solidFill>
              </a:rPr>
              <a:t/>
            </a:r>
            <a:br>
              <a:rPr lang="en-IN" sz="2200" b="1" dirty="0" smtClean="0">
                <a:solidFill>
                  <a:srgbClr val="0033CC"/>
                </a:solidFill>
              </a:rPr>
            </a:br>
            <a:r>
              <a:rPr lang="en-IN" sz="2200" b="1" dirty="0" smtClean="0">
                <a:solidFill>
                  <a:srgbClr val="0033CC"/>
                </a:solidFill>
              </a:rPr>
              <a:t/>
            </a:r>
            <a:br>
              <a:rPr lang="en-IN" sz="2200" b="1" dirty="0" smtClean="0">
                <a:solidFill>
                  <a:srgbClr val="0033CC"/>
                </a:solidFill>
              </a:rPr>
            </a:br>
            <a:r>
              <a:rPr lang="en-IN" sz="2200" b="1" dirty="0" smtClean="0">
                <a:solidFill>
                  <a:srgbClr val="0033CC"/>
                </a:solidFill>
              </a:rPr>
              <a:t>Main difference between Accrual and Cash basis of Accounting is </a:t>
            </a:r>
            <a:r>
              <a:rPr lang="en-IN" sz="2200" b="1" u="sng" dirty="0" smtClean="0">
                <a:solidFill>
                  <a:srgbClr val="0033CC"/>
                </a:solidFill>
              </a:rPr>
              <a:t>the timing of the recognition of revenue and expenses.</a:t>
            </a:r>
            <a:endParaRPr lang="en-US" sz="2400" b="1" u="sng" dirty="0" smtClean="0">
              <a:solidFill>
                <a:srgbClr val="0033CC"/>
              </a:solidFill>
            </a:endParaRPr>
          </a:p>
        </p:txBody>
      </p:sp>
      <p:sp>
        <p:nvSpPr>
          <p:cNvPr id="3" name="Rectangle 2"/>
          <p:cNvSpPr>
            <a:spLocks noChangeArrowheads="1"/>
          </p:cNvSpPr>
          <p:nvPr/>
        </p:nvSpPr>
        <p:spPr bwMode="auto">
          <a:xfrm>
            <a:off x="533400" y="304800"/>
            <a:ext cx="8305800" cy="646331"/>
          </a:xfrm>
          <a:prstGeom prst="rect">
            <a:avLst/>
          </a:prstGeom>
          <a:noFill/>
          <a:ln w="9525">
            <a:noFill/>
            <a:miter lim="800000"/>
            <a:headEnd/>
            <a:tailEnd/>
          </a:ln>
        </p:spPr>
        <p:txBody>
          <a:bodyPr wrap="square">
            <a:spAutoFit/>
          </a:bodyPr>
          <a:lstStyle/>
          <a:p>
            <a:pPr marL="465138" indent="-465138" algn="ctr">
              <a:spcBef>
                <a:spcPct val="50000"/>
              </a:spcBef>
            </a:pPr>
            <a:r>
              <a:rPr lang="en-US" sz="3600" b="1" dirty="0" smtClean="0">
                <a:solidFill>
                  <a:srgbClr val="FF0000"/>
                </a:solidFill>
              </a:rPr>
              <a:t>Accounting Model &amp; Changes</a:t>
            </a:r>
            <a:endParaRPr lang="en-US" sz="3600" b="1"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ChangeArrowheads="1"/>
          </p:cNvSpPr>
          <p:nvPr/>
        </p:nvSpPr>
        <p:spPr bwMode="auto">
          <a:xfrm>
            <a:off x="533400" y="457200"/>
            <a:ext cx="8305800" cy="519112"/>
          </a:xfrm>
          <a:prstGeom prst="rect">
            <a:avLst/>
          </a:prstGeom>
          <a:noFill/>
          <a:ln w="9525">
            <a:noFill/>
            <a:miter lim="800000"/>
            <a:headEnd/>
            <a:tailEnd/>
          </a:ln>
        </p:spPr>
        <p:txBody>
          <a:bodyPr>
            <a:spAutoFit/>
          </a:bodyPr>
          <a:lstStyle/>
          <a:p>
            <a:pPr marL="465138" indent="-465138" algn="ctr">
              <a:spcBef>
                <a:spcPct val="50000"/>
              </a:spcBef>
            </a:pPr>
            <a:r>
              <a:rPr lang="en-US" sz="2800" b="1" dirty="0">
                <a:solidFill>
                  <a:srgbClr val="FF0000"/>
                </a:solidFill>
              </a:rPr>
              <a:t>Railway Accounts </a:t>
            </a:r>
            <a:r>
              <a:rPr lang="en-US" sz="2800" b="1" dirty="0" err="1">
                <a:solidFill>
                  <a:srgbClr val="FF0000"/>
                </a:solidFill>
              </a:rPr>
              <a:t>vis</a:t>
            </a:r>
            <a:r>
              <a:rPr lang="en-US" sz="2800" b="1" dirty="0">
                <a:solidFill>
                  <a:srgbClr val="FF0000"/>
                </a:solidFill>
              </a:rPr>
              <a:t>-a-</a:t>
            </a:r>
            <a:r>
              <a:rPr lang="en-US" sz="2800" b="1" dirty="0" err="1">
                <a:solidFill>
                  <a:srgbClr val="FF0000"/>
                </a:solidFill>
              </a:rPr>
              <a:t>vis</a:t>
            </a:r>
            <a:r>
              <a:rPr lang="en-US" sz="2800" b="1" dirty="0">
                <a:solidFill>
                  <a:srgbClr val="FF0000"/>
                </a:solidFill>
              </a:rPr>
              <a:t> Commercial Accounts</a:t>
            </a:r>
          </a:p>
        </p:txBody>
      </p:sp>
      <p:sp>
        <p:nvSpPr>
          <p:cNvPr id="11267" name="Rectangle 8"/>
          <p:cNvSpPr>
            <a:spLocks noChangeArrowheads="1"/>
          </p:cNvSpPr>
          <p:nvPr/>
        </p:nvSpPr>
        <p:spPr bwMode="auto">
          <a:xfrm>
            <a:off x="304800" y="1447800"/>
            <a:ext cx="8458200" cy="4234493"/>
          </a:xfrm>
          <a:prstGeom prst="rect">
            <a:avLst/>
          </a:prstGeom>
          <a:noFill/>
          <a:ln w="9525">
            <a:noFill/>
            <a:miter lim="800000"/>
            <a:headEnd/>
            <a:tailEnd/>
          </a:ln>
        </p:spPr>
        <p:txBody>
          <a:bodyPr>
            <a:spAutoFit/>
          </a:bodyPr>
          <a:lstStyle/>
          <a:p>
            <a:pPr marL="465138" indent="-465138">
              <a:lnSpc>
                <a:spcPts val="1925"/>
              </a:lnSpc>
              <a:buFont typeface="Wingdings" pitchFamily="2" charset="2"/>
              <a:buChar char="v"/>
            </a:pPr>
            <a:r>
              <a:rPr lang="en-CA" b="1" dirty="0"/>
              <a:t>IR  EXHIBITS </a:t>
            </a:r>
            <a:r>
              <a:rPr lang="en-CA" b="1" dirty="0">
                <a:solidFill>
                  <a:srgbClr val="FF0000"/>
                </a:solidFill>
              </a:rPr>
              <a:t>“OPERATING  RATIO”  </a:t>
            </a:r>
            <a:r>
              <a:rPr lang="en-CA" b="1" dirty="0"/>
              <a:t>AS  THE  PARAMETER  OF</a:t>
            </a:r>
            <a:r>
              <a:rPr lang="en-CA" dirty="0"/>
              <a:t> </a:t>
            </a:r>
            <a:r>
              <a:rPr lang="en-CA" b="1" dirty="0"/>
              <a:t>EFFICIENCY AND THAT TOO ONLY AT THE ZONAL RAILWAY LEVEL.</a:t>
            </a:r>
          </a:p>
          <a:p>
            <a:pPr marL="465138" indent="-465138">
              <a:lnSpc>
                <a:spcPts val="1925"/>
              </a:lnSpc>
              <a:buFont typeface="Wingdings" pitchFamily="2" charset="2"/>
              <a:buChar char="v"/>
            </a:pPr>
            <a:endParaRPr lang="en-CA" b="1" dirty="0"/>
          </a:p>
          <a:p>
            <a:pPr marL="465138" indent="-465138">
              <a:lnSpc>
                <a:spcPts val="1925"/>
              </a:lnSpc>
              <a:buFont typeface="Wingdings" pitchFamily="2" charset="2"/>
              <a:buChar char="v"/>
            </a:pPr>
            <a:r>
              <a:rPr lang="en-CA" b="1" dirty="0"/>
              <a:t>THE SAME NOT COMPARABLE WITH NET PROFIT (PBIT OR PAT) IN DEPICTING TRANSPARENTLY ITS FINANCIAL HEALTH AND FOR   BENCH MARKING. </a:t>
            </a:r>
          </a:p>
          <a:p>
            <a:pPr marL="465138" indent="-465138">
              <a:lnSpc>
                <a:spcPts val="1925"/>
              </a:lnSpc>
              <a:buFont typeface="Wingdings" pitchFamily="2" charset="2"/>
              <a:buChar char="v"/>
            </a:pPr>
            <a:endParaRPr lang="en-CA" b="1" dirty="0"/>
          </a:p>
          <a:p>
            <a:pPr marL="465138" indent="-465138">
              <a:lnSpc>
                <a:spcPts val="1925"/>
              </a:lnSpc>
              <a:buFont typeface="Wingdings" pitchFamily="2" charset="2"/>
              <a:buChar char="v"/>
            </a:pPr>
            <a:r>
              <a:rPr lang="en-CA" b="1" dirty="0">
                <a:solidFill>
                  <a:srgbClr val="FF0000"/>
                </a:solidFill>
              </a:rPr>
              <a:t>’DIVIDEND’ TO EXCHEQUER ON IR IS A MISNOMER </a:t>
            </a:r>
            <a:r>
              <a:rPr lang="en-CA" b="1" dirty="0"/>
              <a:t>AS IT IS  PAYABLE</a:t>
            </a:r>
            <a:r>
              <a:rPr lang="en-CA" dirty="0"/>
              <a:t> </a:t>
            </a:r>
            <a:r>
              <a:rPr lang="en-CA" b="1" dirty="0"/>
              <a:t>IRRESPECTIVE OF PROFIT OR LOSS .THIS IS MORE </a:t>
            </a:r>
            <a:r>
              <a:rPr lang="en-CA" b="1" dirty="0">
                <a:solidFill>
                  <a:srgbClr val="FF0000"/>
                </a:solidFill>
              </a:rPr>
              <a:t>LIKE  INTEREST ON DEBT IN PERPETUITY </a:t>
            </a:r>
            <a:r>
              <a:rPr lang="en-CA" b="1" dirty="0"/>
              <a:t>WHICH IS BOOKED TO ORDINARY EXPENSES.</a:t>
            </a:r>
          </a:p>
          <a:p>
            <a:pPr marL="465138" indent="-465138">
              <a:lnSpc>
                <a:spcPts val="1925"/>
              </a:lnSpc>
              <a:buFont typeface="Wingdings" pitchFamily="2" charset="2"/>
              <a:buChar char="v"/>
            </a:pPr>
            <a:endParaRPr lang="en-CA" b="1" dirty="0"/>
          </a:p>
          <a:p>
            <a:pPr marL="465138" indent="-465138">
              <a:lnSpc>
                <a:spcPts val="1925"/>
              </a:lnSpc>
              <a:buFont typeface="Wingdings" pitchFamily="2" charset="2"/>
              <a:buChar char="v"/>
            </a:pPr>
            <a:r>
              <a:rPr lang="en-CA" b="1" dirty="0"/>
              <a:t>SIMILARLY ‘EXCESS/SHORTFALL’ IS A MISNOMER.</a:t>
            </a:r>
          </a:p>
          <a:p>
            <a:pPr marL="465138" indent="-465138">
              <a:lnSpc>
                <a:spcPts val="1925"/>
              </a:lnSpc>
              <a:buFont typeface="Wingdings" pitchFamily="2" charset="2"/>
              <a:buChar char="v"/>
            </a:pPr>
            <a:endParaRPr lang="en-CA" b="1" dirty="0"/>
          </a:p>
          <a:p>
            <a:pPr marL="465138" indent="-465138">
              <a:lnSpc>
                <a:spcPts val="1925"/>
              </a:lnSpc>
              <a:buFont typeface="Wingdings" pitchFamily="2" charset="2"/>
              <a:buChar char="v"/>
            </a:pPr>
            <a:r>
              <a:rPr lang="en-CA" b="1" dirty="0"/>
              <a:t>ON THE SAME LOGIC, </a:t>
            </a:r>
            <a:r>
              <a:rPr lang="en-CA" b="1" dirty="0">
                <a:solidFill>
                  <a:srgbClr val="FF0000"/>
                </a:solidFill>
              </a:rPr>
              <a:t>PLB IS NOT BONUS </a:t>
            </a:r>
            <a:r>
              <a:rPr lang="en-CA" b="1" dirty="0"/>
              <a:t>TO EMPLOYEES.</a:t>
            </a:r>
          </a:p>
          <a:p>
            <a:pPr marL="465138" indent="-465138">
              <a:lnSpc>
                <a:spcPts val="1925"/>
              </a:lnSpc>
              <a:buFont typeface="Wingdings" pitchFamily="2" charset="2"/>
              <a:buChar char="v"/>
            </a:pPr>
            <a:endParaRPr lang="en-CA" b="1" dirty="0"/>
          </a:p>
          <a:p>
            <a:pPr marL="465138" indent="-465138">
              <a:lnSpc>
                <a:spcPts val="1925"/>
              </a:lnSpc>
              <a:buFont typeface="Wingdings" pitchFamily="2" charset="2"/>
              <a:buChar char="v"/>
            </a:pPr>
            <a:r>
              <a:rPr lang="en-CA" b="1" dirty="0"/>
              <a:t>DESPITE BEING A COMMERCIAL ORGANISATION, </a:t>
            </a:r>
            <a:r>
              <a:rPr lang="en-CA" b="1" dirty="0">
                <a:solidFill>
                  <a:srgbClr val="FF0000"/>
                </a:solidFill>
              </a:rPr>
              <a:t>A TRANSPARENT, TRUE AND FAIR PICTURE OF PROFITABILITY IS NOT  AVAILABLE IN THE ABSENCE OF</a:t>
            </a:r>
            <a:r>
              <a:rPr lang="en-CA" dirty="0">
                <a:solidFill>
                  <a:srgbClr val="FF0000"/>
                </a:solidFill>
              </a:rPr>
              <a:t> </a:t>
            </a:r>
            <a:r>
              <a:rPr lang="en-CA" b="1" dirty="0">
                <a:solidFill>
                  <a:srgbClr val="FF0000"/>
                </a:solidFill>
              </a:rPr>
              <a:t>OBSERVANCE OF STANDARD COMMERCIAL ACCOUNTING PRACTICES.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533400" y="76200"/>
            <a:ext cx="8305800" cy="519113"/>
          </a:xfrm>
          <a:prstGeom prst="rect">
            <a:avLst/>
          </a:prstGeom>
          <a:noFill/>
          <a:ln w="9525">
            <a:noFill/>
            <a:miter lim="800000"/>
            <a:headEnd/>
            <a:tailEnd/>
          </a:ln>
        </p:spPr>
        <p:txBody>
          <a:bodyPr>
            <a:spAutoFit/>
          </a:bodyPr>
          <a:lstStyle/>
          <a:p>
            <a:pPr marL="465138" indent="-465138" algn="ctr">
              <a:spcBef>
                <a:spcPct val="50000"/>
              </a:spcBef>
            </a:pPr>
            <a:r>
              <a:rPr lang="en-US" sz="2800" b="1" dirty="0">
                <a:solidFill>
                  <a:srgbClr val="C00000"/>
                </a:solidFill>
              </a:rPr>
              <a:t>Railway Accounts </a:t>
            </a:r>
            <a:r>
              <a:rPr lang="en-US" sz="2800" b="1" dirty="0" err="1">
                <a:solidFill>
                  <a:srgbClr val="C00000"/>
                </a:solidFill>
              </a:rPr>
              <a:t>vis</a:t>
            </a:r>
            <a:r>
              <a:rPr lang="en-US" sz="2800" b="1" dirty="0">
                <a:solidFill>
                  <a:srgbClr val="C00000"/>
                </a:solidFill>
              </a:rPr>
              <a:t>-a-</a:t>
            </a:r>
            <a:r>
              <a:rPr lang="en-US" sz="2800" b="1" dirty="0" err="1">
                <a:solidFill>
                  <a:srgbClr val="C00000"/>
                </a:solidFill>
              </a:rPr>
              <a:t>vis</a:t>
            </a:r>
            <a:r>
              <a:rPr lang="en-US" sz="2800" b="1" dirty="0">
                <a:solidFill>
                  <a:srgbClr val="C00000"/>
                </a:solidFill>
              </a:rPr>
              <a:t> Commercial Accounts</a:t>
            </a:r>
          </a:p>
        </p:txBody>
      </p:sp>
      <p:sp>
        <p:nvSpPr>
          <p:cNvPr id="12291" name="Rectangle 3"/>
          <p:cNvSpPr>
            <a:spLocks noChangeArrowheads="1"/>
          </p:cNvSpPr>
          <p:nvPr/>
        </p:nvSpPr>
        <p:spPr bwMode="auto">
          <a:xfrm>
            <a:off x="381000" y="990601"/>
            <a:ext cx="8458200" cy="4965462"/>
          </a:xfrm>
          <a:prstGeom prst="rect">
            <a:avLst/>
          </a:prstGeom>
          <a:noFill/>
          <a:ln w="9525">
            <a:noFill/>
            <a:miter lim="800000"/>
            <a:headEnd/>
            <a:tailEnd/>
          </a:ln>
        </p:spPr>
        <p:txBody>
          <a:bodyPr wrap="square">
            <a:spAutoFit/>
          </a:bodyPr>
          <a:lstStyle/>
          <a:p>
            <a:pPr marL="465138" indent="-465138">
              <a:lnSpc>
                <a:spcPts val="1925"/>
              </a:lnSpc>
              <a:buFont typeface="Wingdings" pitchFamily="2" charset="2"/>
              <a:buChar char="v"/>
            </a:pPr>
            <a:r>
              <a:rPr lang="en-CA" sz="2000" b="1" dirty="0"/>
              <a:t>THE BALANCE SHEET OF </a:t>
            </a:r>
            <a:r>
              <a:rPr lang="en-CA" sz="2000" b="1" dirty="0">
                <a:solidFill>
                  <a:srgbClr val="FF0000"/>
                </a:solidFill>
              </a:rPr>
              <a:t>IR DEPICTS BLOCK ASSETS AT </a:t>
            </a:r>
            <a:r>
              <a:rPr lang="en-CA" sz="2000" b="1" dirty="0" smtClean="0">
                <a:solidFill>
                  <a:srgbClr val="FF0000"/>
                </a:solidFill>
              </a:rPr>
              <a:t>THEIR ORIGINAL </a:t>
            </a:r>
            <a:r>
              <a:rPr lang="en-CA" sz="2000" b="1" dirty="0">
                <a:solidFill>
                  <a:srgbClr val="FF0000"/>
                </a:solidFill>
              </a:rPr>
              <a:t>COST AND NOT AT DEPRECIATED VALUE (WDV)</a:t>
            </a:r>
            <a:r>
              <a:rPr lang="en-CA" sz="2000" b="1" dirty="0"/>
              <a:t>. AS PER PRACTICE FOLLOWED IN GOVERNMENT  ACCOUNTING, IR </a:t>
            </a:r>
            <a:r>
              <a:rPr lang="en-CA" sz="2000" b="1" dirty="0" smtClean="0"/>
              <a:t>DOES NOT  </a:t>
            </a:r>
            <a:r>
              <a:rPr lang="en-CA" sz="2000" b="1" dirty="0"/>
              <a:t>DEPRECATE  ITS  ASSETS  IN  ITS  FINANCIAL  STATEMENTS</a:t>
            </a:r>
            <a:r>
              <a:rPr lang="en-CA" sz="2000" b="1" dirty="0" smtClean="0"/>
              <a:t>. HOWEVER</a:t>
            </a:r>
            <a:r>
              <a:rPr lang="en-CA" sz="2000" b="1" dirty="0"/>
              <a:t>,  IT  DEPRECIATES  ITS  ACCOUNT AT THE  TIME   </a:t>
            </a:r>
            <a:r>
              <a:rPr lang="en-CA" sz="2000" b="1" dirty="0" smtClean="0"/>
              <a:t>OF REPLACEMENT/RENEWAL </a:t>
            </a:r>
            <a:r>
              <a:rPr lang="en-CA" sz="2000" b="1" dirty="0"/>
              <a:t>OR CONDEMNATION </a:t>
            </a:r>
            <a:r>
              <a:rPr lang="en-CA" sz="2000" b="1" dirty="0" smtClean="0"/>
              <a:t>WITHOUT REPLACEMENT</a:t>
            </a:r>
            <a:r>
              <a:rPr lang="en-CA" sz="2000" b="1" dirty="0"/>
              <a:t>.</a:t>
            </a:r>
          </a:p>
          <a:p>
            <a:pPr marL="465138" indent="-465138">
              <a:lnSpc>
                <a:spcPts val="1925"/>
              </a:lnSpc>
              <a:buFont typeface="Wingdings" pitchFamily="2" charset="2"/>
              <a:buChar char="v"/>
            </a:pPr>
            <a:endParaRPr lang="en-CA" sz="2000" b="1" dirty="0"/>
          </a:p>
          <a:p>
            <a:pPr marL="465138" indent="-465138">
              <a:lnSpc>
                <a:spcPts val="1925"/>
              </a:lnSpc>
              <a:buFont typeface="Wingdings" pitchFamily="2" charset="2"/>
              <a:buChar char="v"/>
            </a:pPr>
            <a:r>
              <a:rPr lang="en-CA" sz="2000" b="1" dirty="0"/>
              <a:t>THE SYSTEM FOLLOWED IS TO SET APART</a:t>
            </a:r>
            <a:r>
              <a:rPr lang="en-CA" sz="2000" b="1" dirty="0">
                <a:solidFill>
                  <a:srgbClr val="FF0000"/>
                </a:solidFill>
              </a:rPr>
              <a:t> AD-HOC AMOUNTS TO THE DRF </a:t>
            </a:r>
            <a:r>
              <a:rPr lang="en-CA" sz="2000" b="1" dirty="0"/>
              <a:t>BASED ON THE RECOMMENDATIONS OF THE RAILWAY CONVENTION COMMITTEE.</a:t>
            </a:r>
          </a:p>
          <a:p>
            <a:pPr marL="465138" indent="-465138">
              <a:lnSpc>
                <a:spcPts val="1925"/>
              </a:lnSpc>
              <a:buFont typeface="Wingdings" pitchFamily="2" charset="2"/>
              <a:buChar char="v"/>
            </a:pPr>
            <a:endParaRPr lang="en-CA" sz="2000" b="1" dirty="0"/>
          </a:p>
          <a:p>
            <a:pPr marL="465138" indent="-465138">
              <a:lnSpc>
                <a:spcPts val="1925"/>
              </a:lnSpc>
              <a:buFont typeface="Wingdings" pitchFamily="2" charset="2"/>
              <a:buChar char="v"/>
            </a:pPr>
            <a:r>
              <a:rPr lang="en-CA" sz="2000" b="1" dirty="0">
                <a:solidFill>
                  <a:srgbClr val="C00000"/>
                </a:solidFill>
              </a:rPr>
              <a:t>THE AMOUNT DECIDED UPON NEED CUM AVAILABLITY BASIS AND NOT ON ANY SCIENTIFIC BASIS</a:t>
            </a:r>
            <a:r>
              <a:rPr lang="en-CA" sz="2000" b="1" dirty="0"/>
              <a:t> RELATED TO THE INDIVIDUAL OR GROUPS OF ASSETS.</a:t>
            </a:r>
          </a:p>
          <a:p>
            <a:pPr marL="465138" indent="-465138">
              <a:lnSpc>
                <a:spcPts val="1925"/>
              </a:lnSpc>
              <a:buFont typeface="Wingdings" pitchFamily="2" charset="2"/>
              <a:buChar char="v"/>
            </a:pPr>
            <a:endParaRPr lang="en-CA" sz="2000" b="1" dirty="0"/>
          </a:p>
          <a:p>
            <a:pPr marL="465138" indent="-465138">
              <a:lnSpc>
                <a:spcPts val="1925"/>
              </a:lnSpc>
              <a:buFont typeface="Wingdings" pitchFamily="2" charset="2"/>
              <a:buChar char="v"/>
            </a:pPr>
            <a:r>
              <a:rPr lang="en-CA" sz="2000" b="1" dirty="0"/>
              <a:t>THIS GIVES OPPORTUNITY TO THE </a:t>
            </a:r>
            <a:r>
              <a:rPr lang="en-CA" sz="2000" b="1" dirty="0">
                <a:solidFill>
                  <a:srgbClr val="FF0000"/>
                </a:solidFill>
              </a:rPr>
              <a:t>UNDERSTATE OR OVERSTATE </a:t>
            </a:r>
            <a:r>
              <a:rPr lang="en-CA" sz="2000" b="1" dirty="0"/>
              <a:t>THE NER REVENUE.</a:t>
            </a:r>
          </a:p>
          <a:p>
            <a:pPr marL="465138" indent="-465138">
              <a:lnSpc>
                <a:spcPts val="1925"/>
              </a:lnSpc>
              <a:buFont typeface="Wingdings" pitchFamily="2" charset="2"/>
              <a:buChar char="v"/>
            </a:pPr>
            <a:endParaRPr lang="en-CA" sz="2000" b="1" dirty="0"/>
          </a:p>
          <a:p>
            <a:pPr marL="465138" indent="-465138">
              <a:lnSpc>
                <a:spcPts val="1925"/>
              </a:lnSpc>
              <a:buFont typeface="Wingdings" pitchFamily="2" charset="2"/>
              <a:buChar char="v"/>
            </a:pPr>
            <a:r>
              <a:rPr lang="en-CA" sz="2000" b="1" dirty="0"/>
              <a:t>CONSEQUENTLY, </a:t>
            </a:r>
            <a:r>
              <a:rPr lang="en-CA" sz="2000" b="1" dirty="0">
                <a:solidFill>
                  <a:srgbClr val="FF0000"/>
                </a:solidFill>
              </a:rPr>
              <a:t>REPAIRS AND RENEWALS </a:t>
            </a:r>
            <a:r>
              <a:rPr lang="en-CA" sz="2000" b="1" dirty="0" smtClean="0">
                <a:solidFill>
                  <a:srgbClr val="FF0000"/>
                </a:solidFill>
              </a:rPr>
              <a:t>FALL INTO </a:t>
            </a:r>
            <a:r>
              <a:rPr lang="en-CA" sz="2000" b="1" dirty="0">
                <a:solidFill>
                  <a:srgbClr val="FF0000"/>
                </a:solidFill>
              </a:rPr>
              <a:t>AREARS</a:t>
            </a:r>
            <a:r>
              <a:rPr lang="en-CA" sz="2000" b="1" dirty="0"/>
              <a:t>, NECESSIATING PERIODICAL BAIL OUT BY THE GOVERNMENT.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914400" y="152400"/>
            <a:ext cx="7543800" cy="519112"/>
          </a:xfrm>
          <a:prstGeom prst="rect">
            <a:avLst/>
          </a:prstGeom>
          <a:noFill/>
          <a:ln w="9525">
            <a:noFill/>
            <a:miter lim="800000"/>
            <a:headEnd/>
            <a:tailEnd/>
          </a:ln>
        </p:spPr>
        <p:txBody>
          <a:bodyPr>
            <a:spAutoFit/>
          </a:bodyPr>
          <a:lstStyle/>
          <a:p>
            <a:pPr marL="465138" indent="-465138" algn="ctr">
              <a:spcBef>
                <a:spcPct val="50000"/>
              </a:spcBef>
            </a:pPr>
            <a:r>
              <a:rPr lang="en-US" sz="2800" b="1" dirty="0">
                <a:solidFill>
                  <a:srgbClr val="FF0000"/>
                </a:solidFill>
              </a:rPr>
              <a:t>Structure of Railway’s Accounts </a:t>
            </a:r>
          </a:p>
        </p:txBody>
      </p:sp>
      <p:sp>
        <p:nvSpPr>
          <p:cNvPr id="9219" name="Rectangle 3"/>
          <p:cNvSpPr>
            <a:spLocks noChangeArrowheads="1"/>
          </p:cNvSpPr>
          <p:nvPr/>
        </p:nvSpPr>
        <p:spPr bwMode="auto">
          <a:xfrm>
            <a:off x="228600" y="1116226"/>
            <a:ext cx="8763000" cy="5132174"/>
          </a:xfrm>
          <a:prstGeom prst="rect">
            <a:avLst/>
          </a:prstGeom>
          <a:noFill/>
          <a:ln w="9525">
            <a:noFill/>
            <a:miter lim="800000"/>
            <a:headEnd/>
            <a:tailEnd/>
          </a:ln>
        </p:spPr>
        <p:txBody>
          <a:bodyPr wrap="square">
            <a:spAutoFit/>
          </a:bodyPr>
          <a:lstStyle/>
          <a:p>
            <a:pPr indent="465138">
              <a:lnSpc>
                <a:spcPts val="1900"/>
              </a:lnSpc>
              <a:spcBef>
                <a:spcPct val="50000"/>
              </a:spcBef>
              <a:buFont typeface="Wingdings" pitchFamily="2" charset="2"/>
              <a:buChar char="v"/>
            </a:pPr>
            <a:endParaRPr lang="en-CA" sz="2000" b="1" dirty="0" smtClean="0"/>
          </a:p>
          <a:p>
            <a:pPr indent="465138">
              <a:lnSpc>
                <a:spcPts val="1900"/>
              </a:lnSpc>
              <a:spcBef>
                <a:spcPct val="50000"/>
              </a:spcBef>
              <a:buFont typeface="Wingdings" pitchFamily="2" charset="2"/>
              <a:buChar char="v"/>
            </a:pPr>
            <a:r>
              <a:rPr lang="en-CA" sz="2000" b="1" dirty="0" smtClean="0"/>
              <a:t>PRESENT </a:t>
            </a:r>
            <a:r>
              <a:rPr lang="en-CA" sz="2000" b="1" dirty="0"/>
              <a:t>ACCOUNTING SYSTEM ON IR IS CASH 	AND NOT ACCRUAL BASED.</a:t>
            </a:r>
          </a:p>
          <a:p>
            <a:pPr indent="465138">
              <a:lnSpc>
                <a:spcPts val="1900"/>
              </a:lnSpc>
              <a:spcBef>
                <a:spcPct val="50000"/>
              </a:spcBef>
            </a:pPr>
            <a:r>
              <a:rPr lang="en-CA" sz="2000" b="1" dirty="0"/>
              <a:t>THIS IS IN CONSONANCE WITH GOVT. ACCOUNTING RULES.</a:t>
            </a:r>
          </a:p>
          <a:p>
            <a:pPr indent="465138">
              <a:buFont typeface="Wingdings" pitchFamily="2" charset="2"/>
              <a:buChar char="v"/>
            </a:pPr>
            <a:endParaRPr lang="en-CA" sz="2000" b="1" dirty="0"/>
          </a:p>
          <a:p>
            <a:pPr indent="465138">
              <a:buFont typeface="Wingdings" pitchFamily="2" charset="2"/>
              <a:buChar char="v"/>
            </a:pPr>
            <a:r>
              <a:rPr lang="en-CA" sz="2000" b="1" dirty="0"/>
              <a:t>BUT, FOR A COMMERCIAL ENTITY :</a:t>
            </a:r>
          </a:p>
          <a:p>
            <a:pPr indent="465138">
              <a:buFont typeface="Wingdings" pitchFamily="2" charset="2"/>
              <a:buChar char="v"/>
            </a:pPr>
            <a:endParaRPr lang="en-CA" sz="2000" b="1" dirty="0"/>
          </a:p>
          <a:p>
            <a:pPr marL="909638" lvl="1" indent="-279400">
              <a:buFont typeface="Wingdings" pitchFamily="2" charset="2"/>
              <a:buChar char="v"/>
            </a:pPr>
            <a:r>
              <a:rPr lang="en-CA" sz="2000" b="1" dirty="0"/>
              <a:t>IT DOES </a:t>
            </a:r>
            <a:r>
              <a:rPr lang="en-CA" sz="2000" b="1" dirty="0">
                <a:solidFill>
                  <a:srgbClr val="FF0000"/>
                </a:solidFill>
              </a:rPr>
              <a:t>NOT GIVE CLEAR PICTURE OF </a:t>
            </a:r>
          </a:p>
          <a:p>
            <a:pPr indent="465138"/>
            <a:r>
              <a:rPr lang="en-CA" sz="2000" b="1" dirty="0">
                <a:solidFill>
                  <a:srgbClr val="FF0000"/>
                </a:solidFill>
              </a:rPr>
              <a:t>	CURRENT LIABILITIES AND ASSETS</a:t>
            </a:r>
            <a:r>
              <a:rPr lang="en-CA" sz="2000" b="1" dirty="0"/>
              <a:t>. </a:t>
            </a:r>
          </a:p>
          <a:p>
            <a:pPr indent="465138">
              <a:buFont typeface="Arial" pitchFamily="34" charset="0"/>
              <a:buChar char="•"/>
            </a:pPr>
            <a:endParaRPr lang="en-CA" sz="2000" b="1" dirty="0"/>
          </a:p>
          <a:p>
            <a:pPr marL="909638" lvl="1" indent="-279400">
              <a:buFont typeface="Wingdings" pitchFamily="2" charset="2"/>
              <a:buChar char="v"/>
            </a:pPr>
            <a:r>
              <a:rPr lang="en-CA" sz="2000" b="1" dirty="0"/>
              <a:t>IT IS </a:t>
            </a:r>
            <a:r>
              <a:rPr lang="en-CA" sz="2000" b="1" dirty="0">
                <a:solidFill>
                  <a:srgbClr val="FF0000"/>
                </a:solidFill>
              </a:rPr>
              <a:t>NIETHER TRANSPARENT NOR MEANINGFUL TO OUTSIDERS  LIKE MULTILATERAL LENDING AGENCIES, </a:t>
            </a:r>
            <a:r>
              <a:rPr lang="en-CA" sz="2000" b="1" dirty="0" smtClean="0">
                <a:solidFill>
                  <a:srgbClr val="FF0000"/>
                </a:solidFill>
              </a:rPr>
              <a:t> </a:t>
            </a:r>
            <a:r>
              <a:rPr lang="en-CA" sz="2000" b="1" dirty="0">
                <a:solidFill>
                  <a:srgbClr val="FF0000"/>
                </a:solidFill>
              </a:rPr>
              <a:t>CREDIT RATING AGENCIES, FINANCIAL INSTITUTIONS ETC</a:t>
            </a:r>
          </a:p>
          <a:p>
            <a:pPr marL="909638" lvl="1" indent="-279400"/>
            <a:r>
              <a:rPr lang="en-CA" sz="2000" b="1" dirty="0"/>
              <a:t> </a:t>
            </a:r>
          </a:p>
          <a:p>
            <a:pPr marL="909638" lvl="1" indent="-279400">
              <a:buFont typeface="Wingdings" pitchFamily="2" charset="2"/>
              <a:buChar char="v"/>
            </a:pPr>
            <a:r>
              <a:rPr lang="en-CA" sz="2000" b="1" dirty="0"/>
              <a:t>FURTHER, </a:t>
            </a:r>
            <a:r>
              <a:rPr lang="en-CA" sz="2000" b="1" dirty="0">
                <a:solidFill>
                  <a:srgbClr val="FF0000"/>
                </a:solidFill>
              </a:rPr>
              <a:t>PRESENT ACCOUNTING REPORTS ARE NOT 	MEANIGFUL TO RLY MANAGERS AT VARIOUS LEVELS</a:t>
            </a:r>
            <a:r>
              <a:rPr lang="en-CA" sz="2000" b="1" dirty="0" smtClean="0"/>
              <a:t>.</a:t>
            </a:r>
          </a:p>
          <a:p>
            <a:pPr marL="909638" lvl="1" indent="-279400"/>
            <a:endParaRPr lang="en-CA" sz="2000" dirty="0">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914400" y="152400"/>
            <a:ext cx="7543800" cy="1160463"/>
          </a:xfrm>
          <a:prstGeom prst="rect">
            <a:avLst/>
          </a:prstGeom>
          <a:noFill/>
          <a:ln w="9525">
            <a:noFill/>
            <a:miter lim="800000"/>
            <a:headEnd/>
            <a:tailEnd/>
          </a:ln>
        </p:spPr>
        <p:txBody>
          <a:bodyPr>
            <a:spAutoFit/>
          </a:bodyPr>
          <a:lstStyle/>
          <a:p>
            <a:pPr marL="465138" indent="-465138" algn="ctr">
              <a:spcBef>
                <a:spcPct val="50000"/>
              </a:spcBef>
            </a:pPr>
            <a:r>
              <a:rPr lang="en-US" sz="2800" b="1" dirty="0">
                <a:solidFill>
                  <a:srgbClr val="FF0000"/>
                </a:solidFill>
              </a:rPr>
              <a:t>Structure of Government Accounts </a:t>
            </a:r>
          </a:p>
          <a:p>
            <a:pPr marL="465138" indent="-465138" algn="ctr">
              <a:spcBef>
                <a:spcPct val="50000"/>
              </a:spcBef>
            </a:pPr>
            <a:r>
              <a:rPr lang="en-US" sz="2800" b="1" dirty="0">
                <a:solidFill>
                  <a:srgbClr val="FF0000"/>
                </a:solidFill>
              </a:rPr>
              <a:t>and Railway’s position in overall structure</a:t>
            </a:r>
          </a:p>
        </p:txBody>
      </p:sp>
      <p:sp>
        <p:nvSpPr>
          <p:cNvPr id="10243" name="Rectangle 3"/>
          <p:cNvSpPr>
            <a:spLocks noChangeArrowheads="1"/>
          </p:cNvSpPr>
          <p:nvPr/>
        </p:nvSpPr>
        <p:spPr bwMode="auto">
          <a:xfrm>
            <a:off x="381000" y="1584324"/>
            <a:ext cx="8610600" cy="3785652"/>
          </a:xfrm>
          <a:prstGeom prst="rect">
            <a:avLst/>
          </a:prstGeom>
          <a:noFill/>
          <a:ln w="9525">
            <a:noFill/>
            <a:miter lim="800000"/>
            <a:headEnd/>
            <a:tailEnd/>
          </a:ln>
        </p:spPr>
        <p:txBody>
          <a:bodyPr wrap="square">
            <a:spAutoFit/>
          </a:bodyPr>
          <a:lstStyle/>
          <a:p>
            <a:pPr marL="465138" indent="-465138">
              <a:buFont typeface="Wingdings" pitchFamily="2" charset="2"/>
              <a:buChar char="v"/>
            </a:pPr>
            <a:endParaRPr lang="en-CA" sz="2000" b="1" dirty="0" smtClean="0"/>
          </a:p>
          <a:p>
            <a:pPr marL="465138" indent="-465138">
              <a:buFont typeface="Wingdings" pitchFamily="2" charset="2"/>
              <a:buChar char="v"/>
            </a:pPr>
            <a:r>
              <a:rPr lang="en-CA" sz="2000" b="1" dirty="0" smtClean="0"/>
              <a:t>IR  </a:t>
            </a:r>
            <a:r>
              <a:rPr lang="en-CA" sz="2000" b="1" dirty="0"/>
              <a:t>DOES  </a:t>
            </a:r>
            <a:r>
              <a:rPr lang="en-CA" sz="2000" b="1" dirty="0">
                <a:solidFill>
                  <a:srgbClr val="FF0000"/>
                </a:solidFill>
              </a:rPr>
              <a:t>NOT  FOLLOW  A  SYSTEM  OF  DISCLOSING  THE  SIGNIFICANT</a:t>
            </a:r>
            <a:r>
              <a:rPr lang="en-CA" sz="2000" dirty="0">
                <a:solidFill>
                  <a:srgbClr val="FF0000"/>
                </a:solidFill>
              </a:rPr>
              <a:t> </a:t>
            </a:r>
            <a:r>
              <a:rPr lang="en-CA" sz="2000" b="1" dirty="0">
                <a:solidFill>
                  <a:srgbClr val="FF0000"/>
                </a:solidFill>
              </a:rPr>
              <a:t>ACCOUNTING   POLICIES </a:t>
            </a:r>
            <a:r>
              <a:rPr lang="en-CA" sz="2000" b="1" dirty="0"/>
              <a:t>  WHICH   SHOUD   FORM   THE   VERY   BASIS   OF PREPARATION OF ANY FINANCIAL STATEMENTS </a:t>
            </a:r>
          </a:p>
          <a:p>
            <a:pPr marL="465138" indent="-465138">
              <a:buFont typeface="Wingdings" pitchFamily="2" charset="2"/>
              <a:buNone/>
            </a:pPr>
            <a:r>
              <a:rPr lang="en-CA" sz="2000" b="1" dirty="0"/>
              <a:t>       </a:t>
            </a:r>
          </a:p>
          <a:p>
            <a:pPr marL="465138" indent="-465138">
              <a:buFont typeface="Wingdings" pitchFamily="2" charset="2"/>
              <a:buNone/>
            </a:pPr>
            <a:r>
              <a:rPr lang="en-CA" sz="2000" b="1" dirty="0"/>
              <a:t>	(EG., ACCOUNTING OF FIXED</a:t>
            </a:r>
            <a:r>
              <a:rPr lang="en-CA" sz="2000" dirty="0"/>
              <a:t> </a:t>
            </a:r>
            <a:r>
              <a:rPr lang="en-CA" sz="2000" b="1" dirty="0"/>
              <a:t>ASSETS, PROVISION  FOR DEPRECIATION  AND  LIABILITY  FOR  PENSION)</a:t>
            </a:r>
          </a:p>
          <a:p>
            <a:pPr marL="465138" indent="-465138">
              <a:buFont typeface="Wingdings" pitchFamily="2" charset="2"/>
              <a:buNone/>
            </a:pPr>
            <a:endParaRPr lang="en-CA" sz="2000" dirty="0">
              <a:latin typeface="Calibri" pitchFamily="34" charset="0"/>
            </a:endParaRPr>
          </a:p>
          <a:p>
            <a:pPr marL="465138" indent="-465138">
              <a:buFont typeface="Wingdings" pitchFamily="2" charset="2"/>
              <a:buChar char="v"/>
            </a:pPr>
            <a:r>
              <a:rPr lang="en-CA" sz="2000" b="1" dirty="0"/>
              <a:t>INDIAN RAILWAYS  BEING A DEPARTMENTAL COMMERCIAL UNDERTAKING,</a:t>
            </a:r>
            <a:r>
              <a:rPr lang="en-CA" sz="2000" dirty="0"/>
              <a:t> </a:t>
            </a:r>
            <a:r>
              <a:rPr lang="en-CA" sz="2000" b="1" dirty="0">
                <a:solidFill>
                  <a:srgbClr val="FF0000"/>
                </a:solidFill>
              </a:rPr>
              <a:t>PREPARE A PROFORMA BALANCE SHEET AND A PROFIT  AND  LOSS  ACCOUNT </a:t>
            </a:r>
            <a:r>
              <a:rPr lang="en-CA" sz="2000" b="1" dirty="0"/>
              <a:t> IN  SUPPORT OF THEIR  APPROPRIATION</a:t>
            </a:r>
            <a:r>
              <a:rPr lang="en-CA" sz="2000" dirty="0"/>
              <a:t> A</a:t>
            </a:r>
            <a:r>
              <a:rPr lang="en-CA" sz="2000" b="1" dirty="0"/>
              <a:t>CCOUNTS. </a:t>
            </a:r>
            <a:endParaRPr lang="en-CA" sz="2000" b="1" dirty="0" smtClean="0"/>
          </a:p>
          <a:p>
            <a:pPr marL="465138" indent="-465138"/>
            <a:endParaRPr lang="en-CA" sz="20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228600" y="228600"/>
            <a:ext cx="8915400" cy="6324600"/>
          </a:xfrm>
        </p:spPr>
        <p:txBody>
          <a:bodyPr>
            <a:normAutofit lnSpcReduction="10000"/>
          </a:bodyPr>
          <a:lstStyle/>
          <a:p>
            <a:pPr marL="0" indent="0" algn="ctr" eaLnBrk="1" hangingPunct="1">
              <a:lnSpc>
                <a:spcPct val="80000"/>
              </a:lnSpc>
              <a:buFontTx/>
              <a:buNone/>
            </a:pPr>
            <a:r>
              <a:rPr lang="en-US" sz="2800" b="1" dirty="0" smtClean="0">
                <a:solidFill>
                  <a:srgbClr val="CC0000"/>
                </a:solidFill>
              </a:rPr>
              <a:t>Classification by Demands for Grants	(Demand No.80)</a:t>
            </a:r>
            <a:r>
              <a:rPr lang="en-US" sz="700" dirty="0" smtClean="0"/>
              <a:t>	</a:t>
            </a:r>
          </a:p>
          <a:p>
            <a:pPr marL="0" indent="0" eaLnBrk="1" hangingPunct="1">
              <a:lnSpc>
                <a:spcPct val="80000"/>
              </a:lnSpc>
            </a:pPr>
            <a:endParaRPr lang="en-US" sz="700" dirty="0" smtClean="0"/>
          </a:p>
          <a:p>
            <a:pPr marL="0" indent="0" eaLnBrk="1" hangingPunct="1">
              <a:lnSpc>
                <a:spcPct val="80000"/>
              </a:lnSpc>
            </a:pPr>
            <a:r>
              <a:rPr lang="en-US" sz="1600" b="1" dirty="0" smtClean="0">
                <a:solidFill>
                  <a:srgbClr val="000066"/>
                </a:solidFill>
              </a:rPr>
              <a:t> 	</a:t>
            </a:r>
            <a:r>
              <a:rPr lang="en-US" sz="2000" b="1" dirty="0" smtClean="0">
                <a:solidFill>
                  <a:srgbClr val="000066"/>
                </a:solidFill>
              </a:rPr>
              <a:t>Railway Board   </a:t>
            </a:r>
          </a:p>
          <a:p>
            <a:pPr marL="0" indent="0" eaLnBrk="1" hangingPunct="1">
              <a:lnSpc>
                <a:spcPct val="80000"/>
              </a:lnSpc>
            </a:pPr>
            <a:r>
              <a:rPr lang="en-US" sz="2000" b="1" dirty="0" smtClean="0">
                <a:solidFill>
                  <a:srgbClr val="000066"/>
                </a:solidFill>
              </a:rPr>
              <a:t> 	Miscellaneous Expenditure (General)   </a:t>
            </a:r>
          </a:p>
          <a:p>
            <a:pPr marL="0" indent="0" eaLnBrk="1" hangingPunct="1">
              <a:lnSpc>
                <a:spcPct val="80000"/>
              </a:lnSpc>
            </a:pPr>
            <a:endParaRPr lang="en-US" sz="2000" b="1" dirty="0" smtClean="0">
              <a:solidFill>
                <a:srgbClr val="000066"/>
              </a:solidFill>
            </a:endParaRPr>
          </a:p>
          <a:p>
            <a:pPr marL="0" indent="0" eaLnBrk="1" hangingPunct="1">
              <a:lnSpc>
                <a:spcPct val="80000"/>
              </a:lnSpc>
            </a:pPr>
            <a:r>
              <a:rPr lang="en-US" sz="2000" b="1" dirty="0" smtClean="0">
                <a:solidFill>
                  <a:srgbClr val="000066"/>
                </a:solidFill>
              </a:rPr>
              <a:t> 	General Superintendence and Services on Railways.   </a:t>
            </a:r>
          </a:p>
          <a:p>
            <a:pPr marL="0" indent="0" eaLnBrk="1" hangingPunct="1">
              <a:lnSpc>
                <a:spcPct val="80000"/>
              </a:lnSpc>
            </a:pPr>
            <a:r>
              <a:rPr lang="en-US" sz="2000" b="1" dirty="0" smtClean="0">
                <a:solidFill>
                  <a:srgbClr val="000066"/>
                </a:solidFill>
              </a:rPr>
              <a:t> 	</a:t>
            </a:r>
            <a:r>
              <a:rPr lang="en-US" sz="2000" b="1" dirty="0" smtClean="0">
                <a:solidFill>
                  <a:srgbClr val="008000"/>
                </a:solidFill>
              </a:rPr>
              <a:t>Repairs and Maintenance of Permanent Way and Works.   </a:t>
            </a:r>
          </a:p>
          <a:p>
            <a:pPr marL="0" indent="0" eaLnBrk="1" hangingPunct="1">
              <a:lnSpc>
                <a:spcPct val="80000"/>
              </a:lnSpc>
            </a:pPr>
            <a:r>
              <a:rPr lang="en-US" sz="2000" b="1" dirty="0" smtClean="0">
                <a:solidFill>
                  <a:srgbClr val="008000"/>
                </a:solidFill>
              </a:rPr>
              <a:t> 	Repairs and Maintenance of Motive Power.   </a:t>
            </a:r>
          </a:p>
          <a:p>
            <a:pPr marL="0" indent="0" eaLnBrk="1" hangingPunct="1">
              <a:lnSpc>
                <a:spcPct val="80000"/>
              </a:lnSpc>
            </a:pPr>
            <a:r>
              <a:rPr lang="en-US" sz="2000" b="1" dirty="0" smtClean="0">
                <a:solidFill>
                  <a:srgbClr val="008000"/>
                </a:solidFill>
              </a:rPr>
              <a:t> 	Repairs and Maintenance of Carriages and Wagons.   </a:t>
            </a:r>
          </a:p>
          <a:p>
            <a:pPr marL="0" indent="0" eaLnBrk="1" hangingPunct="1">
              <a:lnSpc>
                <a:spcPct val="80000"/>
              </a:lnSpc>
            </a:pPr>
            <a:r>
              <a:rPr lang="en-US" sz="2000" b="1" dirty="0" smtClean="0">
                <a:solidFill>
                  <a:srgbClr val="008000"/>
                </a:solidFill>
              </a:rPr>
              <a:t> 	Repairs and Maintenance of plant and Equipment</a:t>
            </a:r>
            <a:r>
              <a:rPr lang="en-US" sz="2000" b="1" dirty="0" smtClean="0">
                <a:solidFill>
                  <a:srgbClr val="000066"/>
                </a:solidFill>
              </a:rPr>
              <a:t>   </a:t>
            </a:r>
          </a:p>
          <a:p>
            <a:pPr marL="0" indent="0" eaLnBrk="1" hangingPunct="1">
              <a:lnSpc>
                <a:spcPct val="80000"/>
              </a:lnSpc>
            </a:pPr>
            <a:r>
              <a:rPr lang="en-US" sz="2000" b="1" dirty="0" smtClean="0">
                <a:solidFill>
                  <a:srgbClr val="000066"/>
                </a:solidFill>
              </a:rPr>
              <a:t> 	</a:t>
            </a:r>
            <a:r>
              <a:rPr lang="en-US" sz="2000" b="1" dirty="0" smtClean="0">
                <a:solidFill>
                  <a:srgbClr val="CC0000"/>
                </a:solidFill>
              </a:rPr>
              <a:t>Operating Expenses-Rolling Stock and Equipment.   </a:t>
            </a:r>
          </a:p>
          <a:p>
            <a:pPr marL="0" indent="0" eaLnBrk="1" hangingPunct="1">
              <a:lnSpc>
                <a:spcPct val="80000"/>
              </a:lnSpc>
            </a:pPr>
            <a:r>
              <a:rPr lang="en-US" sz="2000" b="1" dirty="0" smtClean="0">
                <a:solidFill>
                  <a:srgbClr val="CC0000"/>
                </a:solidFill>
              </a:rPr>
              <a:t> 	Operating Expenses-Traffic.   </a:t>
            </a:r>
          </a:p>
          <a:p>
            <a:pPr marL="0" indent="0" eaLnBrk="1" hangingPunct="1">
              <a:lnSpc>
                <a:spcPct val="80000"/>
              </a:lnSpc>
            </a:pPr>
            <a:r>
              <a:rPr lang="en-US" sz="2000" b="1" dirty="0" smtClean="0">
                <a:solidFill>
                  <a:srgbClr val="CC0000"/>
                </a:solidFill>
              </a:rPr>
              <a:t> 	Operating Expenses-Fuel.  </a:t>
            </a:r>
            <a:r>
              <a:rPr lang="en-US" sz="2000" b="1" dirty="0" smtClean="0">
                <a:solidFill>
                  <a:srgbClr val="000066"/>
                </a:solidFill>
              </a:rPr>
              <a:t> </a:t>
            </a:r>
          </a:p>
          <a:p>
            <a:pPr marL="0" indent="0" eaLnBrk="1" hangingPunct="1">
              <a:lnSpc>
                <a:spcPct val="80000"/>
              </a:lnSpc>
            </a:pPr>
            <a:r>
              <a:rPr lang="en-US" sz="2000" b="1" dirty="0" smtClean="0">
                <a:solidFill>
                  <a:srgbClr val="000066"/>
                </a:solidFill>
              </a:rPr>
              <a:t> 	Staff Welfare and Amenities. </a:t>
            </a:r>
          </a:p>
          <a:p>
            <a:pPr marL="0" indent="0" eaLnBrk="1" hangingPunct="1">
              <a:lnSpc>
                <a:spcPct val="80000"/>
              </a:lnSpc>
            </a:pPr>
            <a:r>
              <a:rPr lang="en-US" sz="2000" b="1" dirty="0" smtClean="0">
                <a:solidFill>
                  <a:srgbClr val="000066"/>
                </a:solidFill>
              </a:rPr>
              <a:t> 	Miscellaneous Working Expenses.   </a:t>
            </a:r>
          </a:p>
          <a:p>
            <a:pPr marL="0" indent="0" eaLnBrk="1" hangingPunct="1">
              <a:lnSpc>
                <a:spcPct val="80000"/>
              </a:lnSpc>
            </a:pPr>
            <a:r>
              <a:rPr lang="en-US" sz="2000" b="1" dirty="0" smtClean="0">
                <a:solidFill>
                  <a:srgbClr val="000066"/>
                </a:solidFill>
              </a:rPr>
              <a:t> 	Provident Fund, Pension and other Retirement Benefits.   </a:t>
            </a:r>
          </a:p>
          <a:p>
            <a:pPr marL="0" indent="0" eaLnBrk="1" hangingPunct="1">
              <a:lnSpc>
                <a:spcPct val="80000"/>
              </a:lnSpc>
            </a:pPr>
            <a:endParaRPr lang="en-US" sz="2000" b="1" dirty="0" smtClean="0">
              <a:solidFill>
                <a:srgbClr val="000066"/>
              </a:solidFill>
            </a:endParaRPr>
          </a:p>
          <a:p>
            <a:pPr marL="0" indent="0" eaLnBrk="1" hangingPunct="1">
              <a:lnSpc>
                <a:spcPct val="80000"/>
              </a:lnSpc>
            </a:pPr>
            <a:r>
              <a:rPr lang="en-US" sz="2000" b="1" dirty="0" smtClean="0">
                <a:solidFill>
                  <a:srgbClr val="000066"/>
                </a:solidFill>
              </a:rPr>
              <a:t> 	</a:t>
            </a:r>
            <a:r>
              <a:rPr lang="en-US" sz="2000" b="1" dirty="0" smtClean="0">
                <a:solidFill>
                  <a:schemeClr val="accent2">
                    <a:lumMod val="50000"/>
                  </a:schemeClr>
                </a:solidFill>
              </a:rPr>
              <a:t>Appropriation to Funds.   </a:t>
            </a:r>
          </a:p>
          <a:p>
            <a:pPr marL="0" indent="0" eaLnBrk="1" hangingPunct="1">
              <a:lnSpc>
                <a:spcPct val="80000"/>
              </a:lnSpc>
            </a:pPr>
            <a:r>
              <a:rPr lang="en-US" sz="2000" b="1" dirty="0" smtClean="0">
                <a:solidFill>
                  <a:schemeClr val="accent2">
                    <a:lumMod val="50000"/>
                  </a:schemeClr>
                </a:solidFill>
              </a:rPr>
              <a:t> 	Dividend to General Revenues/Adjustments on amortization.</a:t>
            </a:r>
          </a:p>
          <a:p>
            <a:pPr marL="0" indent="0" eaLnBrk="1" hangingPunct="1">
              <a:lnSpc>
                <a:spcPct val="80000"/>
              </a:lnSpc>
            </a:pPr>
            <a:endParaRPr lang="en-US" sz="2000" b="1" dirty="0" smtClean="0">
              <a:solidFill>
                <a:srgbClr val="000066"/>
              </a:solidFill>
            </a:endParaRPr>
          </a:p>
          <a:p>
            <a:pPr marL="0" indent="0" eaLnBrk="1" hangingPunct="1">
              <a:lnSpc>
                <a:spcPct val="80000"/>
              </a:lnSpc>
            </a:pPr>
            <a:r>
              <a:rPr lang="en-US" sz="2000" b="1" dirty="0" smtClean="0">
                <a:solidFill>
                  <a:srgbClr val="000066"/>
                </a:solidFill>
              </a:rPr>
              <a:t> 	</a:t>
            </a:r>
            <a:r>
              <a:rPr lang="en-US" sz="2000" b="1" dirty="0" smtClean="0">
                <a:solidFill>
                  <a:schemeClr val="tx2">
                    <a:lumMod val="50000"/>
                  </a:schemeClr>
                </a:solidFill>
              </a:rPr>
              <a:t>Works Expenditure.  </a:t>
            </a:r>
            <a:r>
              <a:rPr lang="en-US" sz="2000" b="1" dirty="0" smtClean="0">
                <a:solidFill>
                  <a:srgbClr val="000066"/>
                </a:solidFill>
              </a:rPr>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381000" y="228600"/>
            <a:ext cx="8534400" cy="6172200"/>
          </a:xfrm>
        </p:spPr>
        <p:txBody>
          <a:bodyPr/>
          <a:lstStyle/>
          <a:p>
            <a:pPr marL="0" indent="0" algn="ctr" eaLnBrk="1" hangingPunct="1">
              <a:lnSpc>
                <a:spcPct val="80000"/>
              </a:lnSpc>
              <a:buFontTx/>
              <a:buNone/>
            </a:pPr>
            <a:r>
              <a:rPr lang="en-US" sz="1400" b="1" smtClean="0">
                <a:solidFill>
                  <a:srgbClr val="CC0000"/>
                </a:solidFill>
              </a:rPr>
              <a:t>	</a:t>
            </a:r>
            <a:r>
              <a:rPr lang="en-US" sz="2800" b="1" smtClean="0">
                <a:solidFill>
                  <a:srgbClr val="CC0000"/>
                </a:solidFill>
              </a:rPr>
              <a:t>Ordinary Working Expenses	</a:t>
            </a:r>
            <a:endParaRPr lang="en-US" sz="2000" smtClean="0"/>
          </a:p>
          <a:p>
            <a:pPr marL="0" indent="0" eaLnBrk="1" hangingPunct="1">
              <a:lnSpc>
                <a:spcPct val="80000"/>
              </a:lnSpc>
              <a:buFontTx/>
              <a:buNone/>
            </a:pPr>
            <a:endParaRPr lang="en-US" sz="2400" b="1" smtClean="0">
              <a:solidFill>
                <a:srgbClr val="800000"/>
              </a:solidFill>
            </a:endParaRPr>
          </a:p>
          <a:p>
            <a:pPr marL="0" indent="0" eaLnBrk="1" hangingPunct="1">
              <a:lnSpc>
                <a:spcPct val="80000"/>
              </a:lnSpc>
              <a:buFontTx/>
              <a:buNone/>
            </a:pPr>
            <a:r>
              <a:rPr lang="en-US" sz="1000" b="1" smtClean="0">
                <a:solidFill>
                  <a:srgbClr val="000066"/>
                </a:solidFill>
              </a:rPr>
              <a:t>     </a:t>
            </a:r>
            <a:r>
              <a:rPr lang="en-US" sz="2400" b="1" smtClean="0">
                <a:solidFill>
                  <a:srgbClr val="000066"/>
                </a:solidFill>
              </a:rPr>
              <a:t>3A  General Superintendence &amp;  Services on Railways.   </a:t>
            </a:r>
          </a:p>
          <a:p>
            <a:pPr marL="0" indent="0" eaLnBrk="1" hangingPunct="1">
              <a:lnSpc>
                <a:spcPct val="80000"/>
              </a:lnSpc>
              <a:buFontTx/>
              <a:buNone/>
            </a:pPr>
            <a:r>
              <a:rPr lang="en-US" sz="2400" b="1" smtClean="0">
                <a:solidFill>
                  <a:srgbClr val="000066"/>
                </a:solidFill>
              </a:rPr>
              <a:t>  4B  </a:t>
            </a:r>
            <a:r>
              <a:rPr lang="en-US" sz="2400" b="1" smtClean="0">
                <a:solidFill>
                  <a:srgbClr val="008000"/>
                </a:solidFill>
              </a:rPr>
              <a:t>Repairs and Maintenance of P.Way and Works.   </a:t>
            </a:r>
          </a:p>
          <a:p>
            <a:pPr marL="0" indent="0" eaLnBrk="1" hangingPunct="1">
              <a:lnSpc>
                <a:spcPct val="80000"/>
              </a:lnSpc>
              <a:buFontTx/>
              <a:buNone/>
            </a:pPr>
            <a:r>
              <a:rPr lang="en-US" sz="2400" b="1" smtClean="0">
                <a:solidFill>
                  <a:srgbClr val="008000"/>
                </a:solidFill>
              </a:rPr>
              <a:t>  5C  Repairs and Maintenance of Motive Power.   </a:t>
            </a:r>
          </a:p>
          <a:p>
            <a:pPr marL="0" indent="0" eaLnBrk="1" hangingPunct="1">
              <a:lnSpc>
                <a:spcPct val="80000"/>
              </a:lnSpc>
              <a:buFontTx/>
              <a:buNone/>
            </a:pPr>
            <a:r>
              <a:rPr lang="en-US" sz="2400" b="1" smtClean="0">
                <a:solidFill>
                  <a:srgbClr val="008000"/>
                </a:solidFill>
              </a:rPr>
              <a:t>  6D  Repairs and Maintenance of C and W.   </a:t>
            </a:r>
          </a:p>
          <a:p>
            <a:pPr marL="0" indent="0" eaLnBrk="1" hangingPunct="1">
              <a:lnSpc>
                <a:spcPct val="80000"/>
              </a:lnSpc>
              <a:buFontTx/>
              <a:buNone/>
            </a:pPr>
            <a:r>
              <a:rPr lang="en-US" sz="2400" b="1" smtClean="0">
                <a:solidFill>
                  <a:srgbClr val="008000"/>
                </a:solidFill>
              </a:rPr>
              <a:t>  7E  Repairs and Maintenance of Plant and Equipment</a:t>
            </a:r>
            <a:r>
              <a:rPr lang="en-US" sz="2400" b="1" smtClean="0">
                <a:solidFill>
                  <a:srgbClr val="000066"/>
                </a:solidFill>
              </a:rPr>
              <a:t> </a:t>
            </a:r>
          </a:p>
          <a:p>
            <a:pPr marL="0" indent="0" eaLnBrk="1" hangingPunct="1">
              <a:lnSpc>
                <a:spcPct val="80000"/>
              </a:lnSpc>
              <a:buFontTx/>
              <a:buNone/>
            </a:pPr>
            <a:r>
              <a:rPr lang="en-US" sz="2400" b="1" smtClean="0">
                <a:solidFill>
                  <a:srgbClr val="000066"/>
                </a:solidFill>
              </a:rPr>
              <a:t>  </a:t>
            </a:r>
          </a:p>
          <a:p>
            <a:pPr marL="0" indent="0" eaLnBrk="1" hangingPunct="1">
              <a:lnSpc>
                <a:spcPct val="80000"/>
              </a:lnSpc>
              <a:buFontTx/>
              <a:buNone/>
            </a:pPr>
            <a:r>
              <a:rPr lang="en-US" sz="2400" b="1" smtClean="0">
                <a:solidFill>
                  <a:srgbClr val="000066"/>
                </a:solidFill>
              </a:rPr>
              <a:t>  </a:t>
            </a:r>
            <a:r>
              <a:rPr lang="en-US" sz="2400" b="1" smtClean="0">
                <a:solidFill>
                  <a:srgbClr val="CC0000"/>
                </a:solidFill>
              </a:rPr>
              <a:t>8F </a:t>
            </a:r>
            <a:r>
              <a:rPr lang="en-US" sz="2400" b="1" smtClean="0">
                <a:solidFill>
                  <a:srgbClr val="000066"/>
                </a:solidFill>
              </a:rPr>
              <a:t> </a:t>
            </a:r>
            <a:r>
              <a:rPr lang="en-US" sz="2400" b="1" smtClean="0">
                <a:solidFill>
                  <a:srgbClr val="CC0000"/>
                </a:solidFill>
              </a:rPr>
              <a:t>Operating Expenses-Rolling Stock and Equipment.   </a:t>
            </a:r>
          </a:p>
          <a:p>
            <a:pPr marL="0" indent="0" eaLnBrk="1" hangingPunct="1">
              <a:lnSpc>
                <a:spcPct val="80000"/>
              </a:lnSpc>
              <a:buFontTx/>
              <a:buNone/>
            </a:pPr>
            <a:r>
              <a:rPr lang="en-US" sz="2400" b="1" smtClean="0">
                <a:solidFill>
                  <a:srgbClr val="CC0000"/>
                </a:solidFill>
              </a:rPr>
              <a:t>  9G  Operating Expenses-Traffic.   </a:t>
            </a:r>
          </a:p>
          <a:p>
            <a:pPr marL="0" indent="0" eaLnBrk="1" hangingPunct="1">
              <a:lnSpc>
                <a:spcPct val="80000"/>
              </a:lnSpc>
              <a:buFontTx/>
              <a:buNone/>
            </a:pPr>
            <a:r>
              <a:rPr lang="en-US" sz="2400" b="1" smtClean="0">
                <a:solidFill>
                  <a:srgbClr val="CC0000"/>
                </a:solidFill>
              </a:rPr>
              <a:t> 10H Operating Expenses-Fuel.  </a:t>
            </a:r>
            <a:r>
              <a:rPr lang="en-US" sz="2400" b="1" smtClean="0">
                <a:solidFill>
                  <a:srgbClr val="000066"/>
                </a:solidFill>
              </a:rPr>
              <a:t> </a:t>
            </a:r>
          </a:p>
          <a:p>
            <a:pPr marL="0" indent="0" eaLnBrk="1" hangingPunct="1">
              <a:lnSpc>
                <a:spcPct val="80000"/>
              </a:lnSpc>
              <a:buFontTx/>
              <a:buNone/>
            </a:pPr>
            <a:endParaRPr lang="en-US" sz="2400" b="1" smtClean="0">
              <a:solidFill>
                <a:srgbClr val="000066"/>
              </a:solidFill>
            </a:endParaRPr>
          </a:p>
          <a:p>
            <a:pPr marL="0" indent="0" eaLnBrk="1" hangingPunct="1">
              <a:lnSpc>
                <a:spcPct val="80000"/>
              </a:lnSpc>
              <a:buFontTx/>
              <a:buNone/>
            </a:pPr>
            <a:r>
              <a:rPr lang="en-US" sz="2400" b="1" smtClean="0">
                <a:solidFill>
                  <a:srgbClr val="000066"/>
                </a:solidFill>
              </a:rPr>
              <a:t> 11J  Staff Welfare and Amenities. </a:t>
            </a:r>
          </a:p>
          <a:p>
            <a:pPr marL="0" indent="0" eaLnBrk="1" hangingPunct="1">
              <a:lnSpc>
                <a:spcPct val="80000"/>
              </a:lnSpc>
              <a:buFontTx/>
              <a:buNone/>
            </a:pPr>
            <a:r>
              <a:rPr lang="en-US" sz="2400" b="1" smtClean="0">
                <a:solidFill>
                  <a:srgbClr val="000066"/>
                </a:solidFill>
              </a:rPr>
              <a:t> 12K Miscellaneous Working Expenses.   </a:t>
            </a:r>
          </a:p>
          <a:p>
            <a:pPr marL="0" indent="0" eaLnBrk="1" hangingPunct="1">
              <a:lnSpc>
                <a:spcPct val="80000"/>
              </a:lnSpc>
              <a:buFontTx/>
              <a:buNone/>
            </a:pPr>
            <a:r>
              <a:rPr lang="en-US" sz="2400" b="1" smtClean="0">
                <a:solidFill>
                  <a:srgbClr val="000066"/>
                </a:solidFill>
              </a:rPr>
              <a:t> 13L Provident Fund, Pension and </a:t>
            </a:r>
          </a:p>
          <a:p>
            <a:pPr marL="0" indent="0" eaLnBrk="1" hangingPunct="1">
              <a:lnSpc>
                <a:spcPct val="80000"/>
              </a:lnSpc>
              <a:buFontTx/>
              <a:buNone/>
            </a:pPr>
            <a:r>
              <a:rPr lang="en-US" sz="2400" b="1" smtClean="0">
                <a:solidFill>
                  <a:srgbClr val="000066"/>
                </a:solidFill>
              </a:rPr>
              <a:t>        other Retirement Benefits.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87338" y="76200"/>
            <a:ext cx="8532812" cy="1600200"/>
          </a:xfrm>
        </p:spPr>
        <p:txBody>
          <a:bodyPr>
            <a:noAutofit/>
          </a:bodyPr>
          <a:lstStyle/>
          <a:p>
            <a:pPr eaLnBrk="1" hangingPunct="1"/>
            <a:r>
              <a:rPr lang="en-US" dirty="0" smtClean="0">
                <a:solidFill>
                  <a:srgbClr val="006600"/>
                </a:solidFill>
              </a:rPr>
              <a:t/>
            </a:r>
            <a:br>
              <a:rPr lang="en-US" dirty="0" smtClean="0">
                <a:solidFill>
                  <a:srgbClr val="006600"/>
                </a:solidFill>
              </a:rPr>
            </a:br>
            <a:r>
              <a:rPr lang="en-US" b="1" dirty="0" smtClean="0">
                <a:solidFill>
                  <a:srgbClr val="FF0000"/>
                </a:solidFill>
              </a:rPr>
              <a:t>Overview of Railway Accounts &amp;</a:t>
            </a:r>
            <a:br>
              <a:rPr lang="en-US" b="1" dirty="0" smtClean="0">
                <a:solidFill>
                  <a:srgbClr val="FF0000"/>
                </a:solidFill>
              </a:rPr>
            </a:br>
            <a:r>
              <a:rPr lang="en-US" b="1" dirty="0" smtClean="0">
                <a:solidFill>
                  <a:srgbClr val="FF0000"/>
                </a:solidFill>
              </a:rPr>
              <a:t>Finance</a:t>
            </a:r>
            <a:r>
              <a:rPr lang="en-US" dirty="0" smtClean="0">
                <a:solidFill>
                  <a:schemeClr val="accent2"/>
                </a:solidFill>
              </a:rPr>
              <a:t/>
            </a:r>
            <a:br>
              <a:rPr lang="en-US" dirty="0" smtClean="0">
                <a:solidFill>
                  <a:schemeClr val="accent2"/>
                </a:solidFill>
              </a:rPr>
            </a:br>
            <a:endParaRPr lang="en-IN" b="1" dirty="0" smtClean="0">
              <a:solidFill>
                <a:schemeClr val="accent2"/>
              </a:solidFill>
            </a:endParaRPr>
          </a:p>
        </p:txBody>
      </p:sp>
      <p:pic>
        <p:nvPicPr>
          <p:cNvPr id="4" name="Content Placeholder 3"/>
          <p:cNvPicPr>
            <a:picLocks/>
          </p:cNvPicPr>
          <p:nvPr/>
        </p:nvPicPr>
        <p:blipFill>
          <a:blip r:embed="rId3" cstate="print"/>
          <a:srcRect l="38577" t="26972" r="11886" b="9070"/>
          <a:stretch>
            <a:fillRect/>
          </a:stretch>
        </p:blipFill>
        <p:spPr bwMode="auto">
          <a:xfrm>
            <a:off x="381000" y="1676400"/>
            <a:ext cx="84582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4322" y="574746"/>
            <a:ext cx="8326192" cy="1143000"/>
          </a:xfrm>
          <a:ln>
            <a:miter lim="800000"/>
            <a:headEnd/>
            <a:tailEnd/>
          </a:ln>
        </p:spPr>
        <p:txBody>
          <a:bodyPr vert="horz" lIns="45720" tIns="0" rIns="45720" bIns="0" rtlCol="0" anchor="b">
            <a:normAutofit fontScale="90000"/>
          </a:bodyPr>
          <a:lstStyle/>
          <a:p>
            <a:pPr algn="l">
              <a:defRPr/>
            </a:pP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03 DEMAND – </a:t>
            </a:r>
            <a:r>
              <a:rPr lang="en-US" sz="3800" b="1" cap="all"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general superintendence AND services</a:t>
            </a:r>
            <a:endPar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ndParaRPr>
          </a:p>
        </p:txBody>
      </p:sp>
      <p:pic>
        <p:nvPicPr>
          <p:cNvPr id="89090" name="Picture 3"/>
          <p:cNvPicPr>
            <a:picLocks noGrp="1" noChangeAspect="1" noChangeArrowheads="1"/>
          </p:cNvPicPr>
          <p:nvPr>
            <p:ph type="tbl" idx="4294967295"/>
          </p:nvPr>
        </p:nvPicPr>
        <p:blipFill>
          <a:blip r:embed="rId2" cstate="print">
            <a:extLst>
              <a:ext uri="{28A0092B-C50C-407E-A947-70E740481C1C}">
                <a14:useLocalDpi xmlns="" xmlns:a14="http://schemas.microsoft.com/office/drawing/2010/main" val="0"/>
              </a:ext>
            </a:extLst>
          </a:blip>
          <a:srcRect/>
          <a:stretch>
            <a:fillRect/>
          </a:stretch>
        </p:blipFill>
        <p:spPr>
          <a:xfrm>
            <a:off x="2343150" y="1549400"/>
            <a:ext cx="3371850" cy="4383088"/>
          </a:xfrm>
        </p:spPr>
      </p:pic>
    </p:spTree>
    <p:extLst>
      <p:ext uri="{BB962C8B-B14F-4D97-AF65-F5344CB8AC3E}">
        <p14:creationId xmlns="" xmlns:p14="http://schemas.microsoft.com/office/powerpoint/2010/main" val="1705339566"/>
      </p:ext>
    </p:extLst>
  </p:cSld>
  <p:clrMapOvr>
    <a:masterClrMapping/>
  </p:clrMapOvr>
  <p:transition spd="med" advClick="0" advTm="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0"/>
            <a:ext cx="7391400" cy="760413"/>
          </a:xfrm>
          <a:ln>
            <a:miter lim="800000"/>
            <a:headEnd/>
            <a:tailEnd/>
          </a:ln>
        </p:spPr>
        <p:txBody>
          <a:bodyPr vert="horz" lIns="45720" tIns="0" rIns="45720" bIns="0" rtlCol="0" anchor="b">
            <a:normAutofit/>
          </a:bodyPr>
          <a:lstStyle/>
          <a:p>
            <a:pPr algn="l">
              <a:defRPr/>
            </a:pP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04 DEMAND – P.WAY </a:t>
            </a:r>
            <a:r>
              <a:rPr lang="en-US" sz="3800" b="1" cap="all"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&amp; WORKS</a:t>
            </a:r>
            <a:endPar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ndParaRPr>
          </a:p>
        </p:txBody>
      </p:sp>
      <p:pic>
        <p:nvPicPr>
          <p:cNvPr id="90114" name="Picture 2"/>
          <p:cNvPicPr>
            <a:picLocks noGrp="1" noChangeAspect="1" noChangeArrowheads="1"/>
          </p:cNvPicPr>
          <p:nvPr>
            <p:ph type="tbl" idx="4294967295"/>
          </p:nvPr>
        </p:nvPicPr>
        <p:blipFill>
          <a:blip r:embed="rId2" cstate="print">
            <a:extLst>
              <a:ext uri="{28A0092B-C50C-407E-A947-70E740481C1C}">
                <a14:useLocalDpi xmlns="" xmlns:a14="http://schemas.microsoft.com/office/drawing/2010/main" val="0"/>
              </a:ext>
            </a:extLst>
          </a:blip>
          <a:srcRect/>
          <a:stretch>
            <a:fillRect/>
          </a:stretch>
        </p:blipFill>
        <p:spPr>
          <a:xfrm>
            <a:off x="0" y="1143000"/>
            <a:ext cx="4038600" cy="3581400"/>
          </a:xfrm>
        </p:spPr>
      </p:pic>
      <p:pic>
        <p:nvPicPr>
          <p:cNvPr id="4" name="Picture 2" descr="â¢ Vadodara railway station-&#10;â It is a fairly big railway stations with seven platforms on main line.&#10;â Vadodara has one of..."/>
          <p:cNvPicPr>
            <a:picLocks noChangeAspect="1" noChangeArrowheads="1"/>
          </p:cNvPicPr>
          <p:nvPr/>
        </p:nvPicPr>
        <p:blipFill>
          <a:blip r:embed="rId3" cstate="print"/>
          <a:srcRect t="43215" b="6681"/>
          <a:stretch>
            <a:fillRect/>
          </a:stretch>
        </p:blipFill>
        <p:spPr bwMode="auto">
          <a:xfrm>
            <a:off x="1771650" y="4419600"/>
            <a:ext cx="6076950" cy="2286000"/>
          </a:xfrm>
          <a:prstGeom prst="rect">
            <a:avLst/>
          </a:prstGeom>
          <a:noFill/>
        </p:spPr>
      </p:pic>
      <p:pic>
        <p:nvPicPr>
          <p:cNvPr id="5" name="Picture 2" descr="Godavari Bridge - Rajahmundry, Andhra Pradesh"/>
          <p:cNvPicPr>
            <a:picLocks noChangeAspect="1" noChangeArrowheads="1"/>
          </p:cNvPicPr>
          <p:nvPr/>
        </p:nvPicPr>
        <p:blipFill>
          <a:blip r:embed="rId4" cstate="print"/>
          <a:srcRect t="16000" r="17333" b="8000"/>
          <a:stretch>
            <a:fillRect/>
          </a:stretch>
        </p:blipFill>
        <p:spPr bwMode="auto">
          <a:xfrm>
            <a:off x="4267200" y="1143000"/>
            <a:ext cx="4724400" cy="2895600"/>
          </a:xfrm>
          <a:prstGeom prst="rect">
            <a:avLst/>
          </a:prstGeom>
          <a:noFill/>
        </p:spPr>
      </p:pic>
    </p:spTree>
    <p:extLst>
      <p:ext uri="{BB962C8B-B14F-4D97-AF65-F5344CB8AC3E}">
        <p14:creationId xmlns="" xmlns:p14="http://schemas.microsoft.com/office/powerpoint/2010/main" val="1677099278"/>
      </p:ext>
    </p:extLst>
  </p:cSld>
  <p:clrMapOvr>
    <a:masterClrMapping/>
  </p:clrMapOvr>
  <p:transition spd="med" advClick="0" advTm="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1937" y="484593"/>
            <a:ext cx="8529034" cy="1143000"/>
          </a:xfrm>
          <a:ln>
            <a:miter lim="800000"/>
            <a:headEnd/>
            <a:tailEnd/>
          </a:ln>
        </p:spPr>
        <p:txBody>
          <a:bodyPr vert="horz" lIns="45720" tIns="0" rIns="45720" bIns="0" rtlCol="0" anchor="b">
            <a:normAutofit fontScale="90000"/>
          </a:bodyPr>
          <a:lstStyle/>
          <a:p>
            <a:pPr algn="l">
              <a:defRPr/>
            </a:pP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05 DEMAND – </a:t>
            </a:r>
            <a:r>
              <a:rPr lang="en-US" sz="3800" b="1" cap="all"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REPAIRS &amp; MAINTAINENCE LOCOS </a:t>
            </a: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(MOTIVE POWER)</a:t>
            </a:r>
          </a:p>
        </p:txBody>
      </p:sp>
      <p:pic>
        <p:nvPicPr>
          <p:cNvPr id="91138" name="Picture 2"/>
          <p:cNvPicPr>
            <a:picLocks noGrp="1" noChangeAspect="1" noChangeArrowheads="1"/>
          </p:cNvPicPr>
          <p:nvPr>
            <p:ph type="tbl" idx="4294967295"/>
          </p:nvPr>
        </p:nvPicPr>
        <p:blipFill>
          <a:blip r:embed="rId2" cstate="print">
            <a:extLst>
              <a:ext uri="{28A0092B-C50C-407E-A947-70E740481C1C}">
                <a14:useLocalDpi xmlns="" xmlns:a14="http://schemas.microsoft.com/office/drawing/2010/main" val="0"/>
              </a:ext>
            </a:extLst>
          </a:blip>
          <a:srcRect/>
          <a:stretch>
            <a:fillRect/>
          </a:stretch>
        </p:blipFill>
        <p:spPr>
          <a:xfrm>
            <a:off x="1891905" y="1804988"/>
            <a:ext cx="5254228" cy="3700462"/>
          </a:xfrm>
        </p:spPr>
      </p:pic>
    </p:spTree>
    <p:extLst>
      <p:ext uri="{BB962C8B-B14F-4D97-AF65-F5344CB8AC3E}">
        <p14:creationId xmlns="" xmlns:p14="http://schemas.microsoft.com/office/powerpoint/2010/main" val="4167436553"/>
      </p:ext>
    </p:extLst>
  </p:cSld>
  <p:clrMapOvr>
    <a:masterClrMapping/>
  </p:clrMapOvr>
  <p:transition spd="med" advClick="0" advTm="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277" y="639137"/>
            <a:ext cx="8306873" cy="1143000"/>
          </a:xfrm>
          <a:ln>
            <a:miter lim="800000"/>
            <a:headEnd/>
            <a:tailEnd/>
          </a:ln>
        </p:spPr>
        <p:txBody>
          <a:bodyPr vert="horz" lIns="45720" tIns="0" rIns="45720" bIns="0" rtlCol="0" anchor="b">
            <a:normAutofit fontScale="90000"/>
          </a:bodyPr>
          <a:lstStyle/>
          <a:p>
            <a:pPr algn="l">
              <a:defRPr/>
            </a:pP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06 DEMAND – </a:t>
            </a:r>
            <a:r>
              <a:rPr lang="en-US" sz="3800" b="1" cap="all"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REPAIRS AND MAINTENANCE CARRIAGES </a:t>
            </a: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&amp; WAGONS</a:t>
            </a:r>
          </a:p>
        </p:txBody>
      </p:sp>
      <p:pic>
        <p:nvPicPr>
          <p:cNvPr id="92162" name="Picture 2"/>
          <p:cNvPicPr>
            <a:picLocks noGrp="1" noChangeAspect="1" noChangeArrowheads="1"/>
          </p:cNvPicPr>
          <p:nvPr>
            <p:ph type="tbl" idx="4294967295"/>
          </p:nvPr>
        </p:nvPicPr>
        <p:blipFill>
          <a:blip r:embed="rId2" cstate="print">
            <a:extLst>
              <a:ext uri="{28A0092B-C50C-407E-A947-70E740481C1C}">
                <a14:useLocalDpi xmlns="" xmlns:a14="http://schemas.microsoft.com/office/drawing/2010/main" val="0"/>
              </a:ext>
            </a:extLst>
          </a:blip>
          <a:srcRect/>
          <a:stretch>
            <a:fillRect/>
          </a:stretch>
        </p:blipFill>
        <p:spPr>
          <a:xfrm>
            <a:off x="553727" y="2356834"/>
            <a:ext cx="3358619" cy="2759735"/>
          </a:xfrm>
        </p:spPr>
      </p:pic>
      <p:pic>
        <p:nvPicPr>
          <p:cNvPr id="92163"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94705" y="2118199"/>
            <a:ext cx="3747963" cy="2998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333799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3299" y="471714"/>
            <a:ext cx="8326192" cy="1143000"/>
          </a:xfrm>
          <a:ln>
            <a:miter lim="800000"/>
            <a:headEnd/>
            <a:tailEnd/>
          </a:ln>
        </p:spPr>
        <p:txBody>
          <a:bodyPr vert="horz" lIns="45720" tIns="0" rIns="45720" bIns="0" rtlCol="0" anchor="b">
            <a:normAutofit fontScale="90000"/>
          </a:bodyPr>
          <a:lstStyle/>
          <a:p>
            <a:pPr algn="l">
              <a:defRPr/>
            </a:pP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07 DEMAND – </a:t>
            </a:r>
            <a:r>
              <a:rPr lang="en-US" sz="3800" b="1" cap="all"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REPAIRS AND MAINTAINENCE PLANT </a:t>
            </a: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&amp; EQUIPMENT</a:t>
            </a:r>
          </a:p>
        </p:txBody>
      </p:sp>
      <p:pic>
        <p:nvPicPr>
          <p:cNvPr id="93186" name="Picture 2"/>
          <p:cNvPicPr>
            <a:picLocks noGrp="1" noChangeAspect="1" noChangeArrowheads="1"/>
          </p:cNvPicPr>
          <p:nvPr>
            <p:ph type="tbl" idx="4294967295"/>
          </p:nvPr>
        </p:nvPicPr>
        <p:blipFill>
          <a:blip r:embed="rId2" cstate="print">
            <a:extLst>
              <a:ext uri="{28A0092B-C50C-407E-A947-70E740481C1C}">
                <a14:useLocalDpi xmlns="" xmlns:a14="http://schemas.microsoft.com/office/drawing/2010/main" val="0"/>
              </a:ext>
            </a:extLst>
          </a:blip>
          <a:srcRect/>
          <a:stretch>
            <a:fillRect/>
          </a:stretch>
        </p:blipFill>
        <p:spPr>
          <a:xfrm>
            <a:off x="2330054" y="1935164"/>
            <a:ext cx="4438650" cy="3641725"/>
          </a:xfrm>
        </p:spPr>
      </p:pic>
    </p:spTree>
    <p:extLst>
      <p:ext uri="{BB962C8B-B14F-4D97-AF65-F5344CB8AC3E}">
        <p14:creationId xmlns="" xmlns:p14="http://schemas.microsoft.com/office/powerpoint/2010/main" val="10968939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6025" y="510349"/>
            <a:ext cx="8471079" cy="1143000"/>
          </a:xfrm>
          <a:ln>
            <a:miter lim="800000"/>
            <a:headEnd/>
            <a:tailEnd/>
          </a:ln>
        </p:spPr>
        <p:txBody>
          <a:bodyPr vert="horz" lIns="45720" tIns="0" rIns="45720" bIns="0" rtlCol="0" anchor="b">
            <a:normAutofit fontScale="90000"/>
          </a:bodyPr>
          <a:lstStyle/>
          <a:p>
            <a:pPr algn="l">
              <a:defRPr/>
            </a:pP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08 DEMAND – </a:t>
            </a:r>
            <a:r>
              <a:rPr lang="en-US" sz="3800" b="1" cap="all"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OPERATING EXPENSES-ROLLING </a:t>
            </a: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STOCK &amp; </a:t>
            </a:r>
            <a:r>
              <a:rPr lang="en-US" sz="3800" b="1" cap="all"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equipment</a:t>
            </a:r>
            <a:endPar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ndParaRPr>
          </a:p>
        </p:txBody>
      </p:sp>
      <p:pic>
        <p:nvPicPr>
          <p:cNvPr id="94210" name="Picture 2"/>
          <p:cNvPicPr>
            <a:picLocks noGrp="1" noChangeAspect="1" noChangeArrowheads="1"/>
          </p:cNvPicPr>
          <p:nvPr>
            <p:ph type="tbl" idx="4294967295"/>
          </p:nvPr>
        </p:nvPicPr>
        <p:blipFill>
          <a:blip r:embed="rId2" cstate="print">
            <a:extLst>
              <a:ext uri="{28A0092B-C50C-407E-A947-70E740481C1C}">
                <a14:useLocalDpi xmlns="" xmlns:a14="http://schemas.microsoft.com/office/drawing/2010/main" val="0"/>
              </a:ext>
            </a:extLst>
          </a:blip>
          <a:srcRect/>
          <a:stretch>
            <a:fillRect/>
          </a:stretch>
        </p:blipFill>
        <p:spPr>
          <a:xfrm>
            <a:off x="2683670" y="1733552"/>
            <a:ext cx="3704035" cy="4056063"/>
          </a:xfrm>
        </p:spPr>
      </p:pic>
    </p:spTree>
    <p:extLst>
      <p:ext uri="{BB962C8B-B14F-4D97-AF65-F5344CB8AC3E}">
        <p14:creationId xmlns="" xmlns:p14="http://schemas.microsoft.com/office/powerpoint/2010/main" val="27374958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3640" y="528032"/>
            <a:ext cx="8403465" cy="687433"/>
          </a:xfrm>
          <a:ln>
            <a:miter lim="800000"/>
            <a:headEnd/>
            <a:tailEnd/>
          </a:ln>
        </p:spPr>
        <p:txBody>
          <a:bodyPr vert="horz" lIns="45720" tIns="0" rIns="45720" bIns="0" rtlCol="0" anchor="b">
            <a:normAutofit fontScale="90000"/>
          </a:bodyPr>
          <a:lstStyle/>
          <a:p>
            <a:pPr algn="l">
              <a:defRPr/>
            </a:pP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09 DEMAND – </a:t>
            </a:r>
            <a:r>
              <a:rPr lang="en-US" sz="3800" b="1" cap="all"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OPERATING EXPENSES </a:t>
            </a: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 TRAFFIC</a:t>
            </a:r>
          </a:p>
        </p:txBody>
      </p:sp>
      <p:pic>
        <p:nvPicPr>
          <p:cNvPr id="95234" name="Picture 2"/>
          <p:cNvPicPr>
            <a:picLocks noGrp="1" noChangeAspect="1" noChangeArrowheads="1"/>
          </p:cNvPicPr>
          <p:nvPr>
            <p:ph type="tbl" idx="4294967295"/>
          </p:nvPr>
        </p:nvPicPr>
        <p:blipFill>
          <a:blip r:embed="rId2" cstate="print">
            <a:extLst>
              <a:ext uri="{28A0092B-C50C-407E-A947-70E740481C1C}">
                <a14:useLocalDpi xmlns="" xmlns:a14="http://schemas.microsoft.com/office/drawing/2010/main" val="0"/>
              </a:ext>
            </a:extLst>
          </a:blip>
          <a:srcRect/>
          <a:stretch>
            <a:fillRect/>
          </a:stretch>
        </p:blipFill>
        <p:spPr>
          <a:xfrm>
            <a:off x="4000500" y="1371602"/>
            <a:ext cx="2571750" cy="2784475"/>
          </a:xfrm>
        </p:spPr>
      </p:pic>
      <p:pic>
        <p:nvPicPr>
          <p:cNvPr id="9523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71601" y="1600200"/>
            <a:ext cx="1964531"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23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800350" y="4419600"/>
            <a:ext cx="268605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8347773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6353" y="734096"/>
            <a:ext cx="8600070" cy="674554"/>
          </a:xfrm>
          <a:ln>
            <a:miter lim="800000"/>
            <a:headEnd/>
            <a:tailEnd/>
          </a:ln>
        </p:spPr>
        <p:txBody>
          <a:bodyPr vert="horz" lIns="45720" tIns="0" rIns="45720" bIns="0" rtlCol="0" anchor="b">
            <a:normAutofit fontScale="90000"/>
          </a:bodyPr>
          <a:lstStyle/>
          <a:p>
            <a:pPr>
              <a:defRPr/>
            </a:pPr>
            <a:r>
              <a:rPr lang="en-US" sz="3800" b="1" cap="all"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10 </a:t>
            </a: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DEMAND – </a:t>
            </a:r>
            <a:r>
              <a:rPr lang="en-US" sz="3800" b="1" cap="all" dirty="0" smtClean="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OPERATING EXPENSES </a:t>
            </a: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 FUEL</a:t>
            </a:r>
          </a:p>
        </p:txBody>
      </p:sp>
      <p:pic>
        <p:nvPicPr>
          <p:cNvPr id="9625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45900" y="1465350"/>
            <a:ext cx="3246739" cy="4067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5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91694" y="1576126"/>
            <a:ext cx="3860633" cy="4006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410901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3301" y="657893"/>
            <a:ext cx="8268237" cy="531814"/>
          </a:xfrm>
          <a:ln>
            <a:miter lim="800000"/>
            <a:headEnd/>
            <a:tailEnd/>
          </a:ln>
        </p:spPr>
        <p:txBody>
          <a:bodyPr vert="horz" lIns="45720" tIns="0" rIns="45720" bIns="0" rtlCol="0" anchor="b">
            <a:normAutofit fontScale="90000"/>
          </a:bodyPr>
          <a:lstStyle/>
          <a:p>
            <a:pPr>
              <a:defRPr/>
            </a:pP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11 DEMAND – STAFF WELFARE AND AMENITIES</a:t>
            </a:r>
          </a:p>
        </p:txBody>
      </p:sp>
      <p:pic>
        <p:nvPicPr>
          <p:cNvPr id="97282" name="Picture 2"/>
          <p:cNvPicPr>
            <a:picLocks noGrp="1" noChangeAspect="1" noChangeArrowheads="1"/>
          </p:cNvPicPr>
          <p:nvPr>
            <p:ph type="tbl" idx="4294967295"/>
          </p:nvPr>
        </p:nvPicPr>
        <p:blipFill>
          <a:blip r:embed="rId2" cstate="print">
            <a:extLst>
              <a:ext uri="{28A0092B-C50C-407E-A947-70E740481C1C}">
                <a14:useLocalDpi xmlns="" xmlns:a14="http://schemas.microsoft.com/office/drawing/2010/main" val="0"/>
              </a:ext>
            </a:extLst>
          </a:blip>
          <a:srcRect/>
          <a:stretch>
            <a:fillRect/>
          </a:stretch>
        </p:blipFill>
        <p:spPr>
          <a:xfrm>
            <a:off x="1143001" y="1371600"/>
            <a:ext cx="1741885" cy="2209800"/>
          </a:xfrm>
        </p:spPr>
      </p:pic>
      <p:pic>
        <p:nvPicPr>
          <p:cNvPr id="9728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00451" y="1600200"/>
            <a:ext cx="2742010" cy="267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28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71650" y="4114802"/>
            <a:ext cx="2228850" cy="221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042209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8412" y="458832"/>
            <a:ext cx="8577329" cy="1143000"/>
          </a:xfrm>
          <a:ln>
            <a:miter lim="800000"/>
            <a:headEnd/>
            <a:tailEnd/>
          </a:ln>
        </p:spPr>
        <p:txBody>
          <a:bodyPr vert="horz" lIns="45720" tIns="0" rIns="45720" bIns="0" rtlCol="0" anchor="b">
            <a:normAutofit fontScale="90000"/>
          </a:bodyPr>
          <a:lstStyle/>
          <a:p>
            <a:pPr>
              <a:defRPr/>
            </a:pP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12 DEMAND – MISCELLANEOUS WORKING EXPENSES</a:t>
            </a:r>
          </a:p>
        </p:txBody>
      </p:sp>
      <p:pic>
        <p:nvPicPr>
          <p:cNvPr id="98306" name="Picture 2"/>
          <p:cNvPicPr>
            <a:picLocks noGrp="1" noChangeAspect="1" noChangeArrowheads="1"/>
          </p:cNvPicPr>
          <p:nvPr>
            <p:ph type="tbl" idx="4294967295"/>
          </p:nvPr>
        </p:nvPicPr>
        <p:blipFill>
          <a:blip r:embed="rId2" cstate="print">
            <a:extLst>
              <a:ext uri="{28A0092B-C50C-407E-A947-70E740481C1C}">
                <a14:useLocalDpi xmlns="" xmlns:a14="http://schemas.microsoft.com/office/drawing/2010/main" val="0"/>
              </a:ext>
            </a:extLst>
          </a:blip>
          <a:srcRect/>
          <a:stretch>
            <a:fillRect/>
          </a:stretch>
        </p:blipFill>
        <p:spPr>
          <a:xfrm>
            <a:off x="791245" y="1891046"/>
            <a:ext cx="3622081" cy="3525312"/>
          </a:xfrm>
        </p:spPr>
      </p:pic>
      <p:pic>
        <p:nvPicPr>
          <p:cNvPr id="9830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84124" y="1891047"/>
            <a:ext cx="3061952" cy="3659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90911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Oval 2"/>
          <p:cNvSpPr>
            <a:spLocks noChangeArrowheads="1"/>
          </p:cNvSpPr>
          <p:nvPr/>
        </p:nvSpPr>
        <p:spPr bwMode="auto">
          <a:xfrm>
            <a:off x="1979613" y="1773238"/>
            <a:ext cx="4572000" cy="4203700"/>
          </a:xfrm>
          <a:prstGeom prst="ellipse">
            <a:avLst/>
          </a:prstGeom>
          <a:solidFill>
            <a:schemeClr val="hlink"/>
          </a:solidFill>
          <a:ln w="9525">
            <a:solidFill>
              <a:schemeClr val="tx1"/>
            </a:solidFill>
            <a:round/>
            <a:headEnd/>
            <a:tailEnd/>
          </a:ln>
        </p:spPr>
        <p:txBody>
          <a:bodyPr wrap="none" anchor="ctr"/>
          <a:lstStyle/>
          <a:p>
            <a:pPr algn="ctr"/>
            <a:r>
              <a:rPr lang="en-US" sz="4000" dirty="0">
                <a:solidFill>
                  <a:schemeClr val="bg1"/>
                </a:solidFill>
                <a:latin typeface="Times New Roman" pitchFamily="18" charset="0"/>
              </a:rPr>
              <a:t>Total Receipts</a:t>
            </a:r>
          </a:p>
        </p:txBody>
      </p:sp>
      <p:sp>
        <p:nvSpPr>
          <p:cNvPr id="13315" name="Oval 3"/>
          <p:cNvSpPr>
            <a:spLocks noChangeArrowheads="1"/>
          </p:cNvSpPr>
          <p:nvPr/>
        </p:nvSpPr>
        <p:spPr bwMode="auto">
          <a:xfrm>
            <a:off x="395288" y="404813"/>
            <a:ext cx="2089150" cy="1800225"/>
          </a:xfrm>
          <a:prstGeom prst="ellipse">
            <a:avLst/>
          </a:prstGeom>
          <a:solidFill>
            <a:srgbClr val="FFFFCC"/>
          </a:solidFill>
          <a:ln w="9525">
            <a:solidFill>
              <a:schemeClr val="tx1"/>
            </a:solidFill>
            <a:round/>
            <a:headEnd/>
            <a:tailEnd/>
          </a:ln>
        </p:spPr>
        <p:txBody>
          <a:bodyPr wrap="none" anchor="ctr"/>
          <a:lstStyle/>
          <a:p>
            <a:pPr algn="ctr"/>
            <a:r>
              <a:rPr lang="en-US" sz="2400">
                <a:latin typeface="Times New Roman" pitchFamily="18" charset="0"/>
              </a:rPr>
              <a:t>Passengers</a:t>
            </a:r>
          </a:p>
        </p:txBody>
      </p:sp>
      <p:sp>
        <p:nvSpPr>
          <p:cNvPr id="13316" name="Oval 4"/>
          <p:cNvSpPr>
            <a:spLocks noChangeArrowheads="1"/>
          </p:cNvSpPr>
          <p:nvPr/>
        </p:nvSpPr>
        <p:spPr bwMode="auto">
          <a:xfrm>
            <a:off x="6877050" y="3644900"/>
            <a:ext cx="1582738" cy="936625"/>
          </a:xfrm>
          <a:prstGeom prst="ellipse">
            <a:avLst/>
          </a:prstGeom>
          <a:solidFill>
            <a:srgbClr val="FFFFCC"/>
          </a:solidFill>
          <a:ln w="9525">
            <a:solidFill>
              <a:schemeClr val="tx1"/>
            </a:solidFill>
            <a:round/>
            <a:headEnd/>
            <a:tailEnd/>
          </a:ln>
        </p:spPr>
        <p:txBody>
          <a:bodyPr wrap="none" anchor="ctr"/>
          <a:lstStyle/>
          <a:p>
            <a:pPr algn="ctr"/>
            <a:r>
              <a:rPr lang="en-US" sz="2400">
                <a:latin typeface="Times New Roman" pitchFamily="18" charset="0"/>
              </a:rPr>
              <a:t>Other </a:t>
            </a:r>
          </a:p>
          <a:p>
            <a:pPr algn="ctr"/>
            <a:r>
              <a:rPr lang="en-US" sz="2400">
                <a:latin typeface="Times New Roman" pitchFamily="18" charset="0"/>
              </a:rPr>
              <a:t>Coaching</a:t>
            </a:r>
          </a:p>
        </p:txBody>
      </p:sp>
      <p:sp>
        <p:nvSpPr>
          <p:cNvPr id="13317" name="Oval 5"/>
          <p:cNvSpPr>
            <a:spLocks noChangeArrowheads="1"/>
          </p:cNvSpPr>
          <p:nvPr/>
        </p:nvSpPr>
        <p:spPr bwMode="auto">
          <a:xfrm>
            <a:off x="6156325" y="333375"/>
            <a:ext cx="2808288" cy="3001963"/>
          </a:xfrm>
          <a:prstGeom prst="ellipse">
            <a:avLst/>
          </a:prstGeom>
          <a:solidFill>
            <a:srgbClr val="FFFFCC"/>
          </a:solidFill>
          <a:ln w="9525">
            <a:solidFill>
              <a:schemeClr val="tx1"/>
            </a:solidFill>
            <a:round/>
            <a:headEnd/>
            <a:tailEnd/>
          </a:ln>
        </p:spPr>
        <p:txBody>
          <a:bodyPr wrap="none" anchor="ctr"/>
          <a:lstStyle/>
          <a:p>
            <a:pPr algn="ctr"/>
            <a:r>
              <a:rPr lang="en-US" sz="2400">
                <a:latin typeface="Times New Roman" pitchFamily="18" charset="0"/>
              </a:rPr>
              <a:t>Goods</a:t>
            </a:r>
          </a:p>
        </p:txBody>
      </p:sp>
      <p:sp>
        <p:nvSpPr>
          <p:cNvPr id="13318" name="Oval 6"/>
          <p:cNvSpPr>
            <a:spLocks noChangeArrowheads="1"/>
          </p:cNvSpPr>
          <p:nvPr/>
        </p:nvSpPr>
        <p:spPr bwMode="auto">
          <a:xfrm>
            <a:off x="6443663" y="5013325"/>
            <a:ext cx="2016125" cy="1274763"/>
          </a:xfrm>
          <a:prstGeom prst="ellipse">
            <a:avLst/>
          </a:prstGeom>
          <a:solidFill>
            <a:srgbClr val="FFFFCC"/>
          </a:solidFill>
          <a:ln w="9525">
            <a:solidFill>
              <a:schemeClr val="tx1"/>
            </a:solidFill>
            <a:round/>
            <a:headEnd/>
            <a:tailEnd/>
          </a:ln>
        </p:spPr>
        <p:txBody>
          <a:bodyPr wrap="none" anchor="ctr"/>
          <a:lstStyle/>
          <a:p>
            <a:pPr algn="ctr"/>
            <a:r>
              <a:rPr lang="en-US" sz="2400">
                <a:latin typeface="Times New Roman" pitchFamily="18" charset="0"/>
              </a:rPr>
              <a:t>Sundry</a:t>
            </a:r>
          </a:p>
        </p:txBody>
      </p:sp>
      <p:sp>
        <p:nvSpPr>
          <p:cNvPr id="13319" name="Oval 7"/>
          <p:cNvSpPr>
            <a:spLocks noChangeArrowheads="1"/>
          </p:cNvSpPr>
          <p:nvPr/>
        </p:nvSpPr>
        <p:spPr bwMode="auto">
          <a:xfrm>
            <a:off x="468313" y="2492375"/>
            <a:ext cx="1223962" cy="1152525"/>
          </a:xfrm>
          <a:prstGeom prst="ellipse">
            <a:avLst/>
          </a:prstGeom>
          <a:solidFill>
            <a:srgbClr val="FFFFCC"/>
          </a:solidFill>
          <a:ln w="9525">
            <a:solidFill>
              <a:schemeClr val="tx1"/>
            </a:solidFill>
            <a:round/>
            <a:headEnd/>
            <a:tailEnd/>
          </a:ln>
        </p:spPr>
        <p:txBody>
          <a:bodyPr wrap="none" anchor="ctr"/>
          <a:lstStyle/>
          <a:p>
            <a:pPr algn="ctr"/>
            <a:r>
              <a:rPr lang="en-US" sz="2400">
                <a:latin typeface="Times New Roman" pitchFamily="18" charset="0"/>
              </a:rPr>
              <a:t>Misc.</a:t>
            </a:r>
          </a:p>
          <a:p>
            <a:pPr algn="ctr"/>
            <a:r>
              <a:rPr lang="en-US" sz="2400">
                <a:latin typeface="Times New Roman" pitchFamily="18" charset="0"/>
              </a:rPr>
              <a:t>Receipts</a:t>
            </a:r>
          </a:p>
        </p:txBody>
      </p:sp>
      <p:sp>
        <p:nvSpPr>
          <p:cNvPr id="13320" name="Oval 8"/>
          <p:cNvSpPr>
            <a:spLocks noChangeArrowheads="1"/>
          </p:cNvSpPr>
          <p:nvPr/>
        </p:nvSpPr>
        <p:spPr bwMode="auto">
          <a:xfrm>
            <a:off x="468313" y="4292600"/>
            <a:ext cx="1190625" cy="914400"/>
          </a:xfrm>
          <a:prstGeom prst="ellipse">
            <a:avLst/>
          </a:prstGeom>
          <a:solidFill>
            <a:srgbClr val="FFFFCC"/>
          </a:solidFill>
          <a:ln w="9525">
            <a:solidFill>
              <a:schemeClr val="tx1"/>
            </a:solidFill>
            <a:round/>
            <a:headEnd/>
            <a:tailEnd/>
          </a:ln>
        </p:spPr>
        <p:txBody>
          <a:bodyPr wrap="none" anchor="ctr"/>
          <a:lstStyle/>
          <a:p>
            <a:pPr algn="ctr"/>
            <a:r>
              <a:rPr lang="en-US" sz="2400">
                <a:latin typeface="Times New Roman" pitchFamily="18" charset="0"/>
              </a:rPr>
              <a:t>Subsidy</a:t>
            </a:r>
          </a:p>
        </p:txBody>
      </p:sp>
      <p:sp>
        <p:nvSpPr>
          <p:cNvPr id="13321" name="Oval 9"/>
          <p:cNvSpPr>
            <a:spLocks noChangeArrowheads="1"/>
          </p:cNvSpPr>
          <p:nvPr/>
        </p:nvSpPr>
        <p:spPr bwMode="auto">
          <a:xfrm>
            <a:off x="755650" y="5589588"/>
            <a:ext cx="1563688" cy="914400"/>
          </a:xfrm>
          <a:prstGeom prst="ellipse">
            <a:avLst/>
          </a:prstGeom>
          <a:solidFill>
            <a:srgbClr val="FFFFCC"/>
          </a:solidFill>
          <a:ln w="9525">
            <a:solidFill>
              <a:schemeClr val="tx1"/>
            </a:solidFill>
            <a:round/>
            <a:headEnd/>
            <a:tailEnd/>
          </a:ln>
        </p:spPr>
        <p:txBody>
          <a:bodyPr wrap="none" anchor="ctr"/>
          <a:lstStyle/>
          <a:p>
            <a:pPr algn="ctr"/>
            <a:r>
              <a:rPr lang="en-US" sz="2400">
                <a:latin typeface="Times New Roman" pitchFamily="18" charset="0"/>
              </a:rPr>
              <a:t>Safety</a:t>
            </a:r>
          </a:p>
          <a:p>
            <a:pPr algn="ctr"/>
            <a:r>
              <a:rPr lang="en-US" sz="2400">
                <a:latin typeface="Times New Roman" pitchFamily="18" charset="0"/>
              </a:rPr>
              <a:t> Surcharge</a:t>
            </a:r>
          </a:p>
        </p:txBody>
      </p:sp>
      <p:sp>
        <p:nvSpPr>
          <p:cNvPr id="13322" name="Line 10"/>
          <p:cNvSpPr>
            <a:spLocks noChangeShapeType="1"/>
          </p:cNvSpPr>
          <p:nvPr/>
        </p:nvSpPr>
        <p:spPr bwMode="auto">
          <a:xfrm>
            <a:off x="2700338" y="1773238"/>
            <a:ext cx="215900" cy="215900"/>
          </a:xfrm>
          <a:prstGeom prst="line">
            <a:avLst/>
          </a:prstGeom>
          <a:noFill/>
          <a:ln w="9525">
            <a:solidFill>
              <a:schemeClr val="tx1"/>
            </a:solidFill>
            <a:round/>
            <a:headEnd/>
            <a:tailEnd type="triangle" w="med" len="med"/>
          </a:ln>
        </p:spPr>
        <p:txBody>
          <a:bodyPr/>
          <a:lstStyle/>
          <a:p>
            <a:endParaRPr lang="en-IN"/>
          </a:p>
        </p:txBody>
      </p:sp>
      <p:sp>
        <p:nvSpPr>
          <p:cNvPr id="13323" name="Line 11"/>
          <p:cNvSpPr>
            <a:spLocks noChangeShapeType="1"/>
          </p:cNvSpPr>
          <p:nvPr/>
        </p:nvSpPr>
        <p:spPr bwMode="auto">
          <a:xfrm>
            <a:off x="1763713" y="3068638"/>
            <a:ext cx="287337" cy="0"/>
          </a:xfrm>
          <a:prstGeom prst="line">
            <a:avLst/>
          </a:prstGeom>
          <a:noFill/>
          <a:ln w="9525">
            <a:solidFill>
              <a:schemeClr val="tx1"/>
            </a:solidFill>
            <a:round/>
            <a:headEnd/>
            <a:tailEnd type="triangle" w="med" len="med"/>
          </a:ln>
        </p:spPr>
        <p:txBody>
          <a:bodyPr/>
          <a:lstStyle/>
          <a:p>
            <a:endParaRPr lang="en-IN"/>
          </a:p>
        </p:txBody>
      </p:sp>
      <p:sp>
        <p:nvSpPr>
          <p:cNvPr id="13324" name="Line 12"/>
          <p:cNvSpPr>
            <a:spLocks noChangeShapeType="1"/>
          </p:cNvSpPr>
          <p:nvPr/>
        </p:nvSpPr>
        <p:spPr bwMode="auto">
          <a:xfrm flipV="1">
            <a:off x="1692275" y="4437063"/>
            <a:ext cx="287338" cy="144462"/>
          </a:xfrm>
          <a:prstGeom prst="line">
            <a:avLst/>
          </a:prstGeom>
          <a:noFill/>
          <a:ln w="9525">
            <a:solidFill>
              <a:schemeClr val="tx1"/>
            </a:solidFill>
            <a:round/>
            <a:headEnd/>
            <a:tailEnd type="triangle" w="med" len="med"/>
          </a:ln>
        </p:spPr>
        <p:txBody>
          <a:bodyPr/>
          <a:lstStyle/>
          <a:p>
            <a:endParaRPr lang="en-IN"/>
          </a:p>
        </p:txBody>
      </p:sp>
      <p:sp>
        <p:nvSpPr>
          <p:cNvPr id="13325" name="Line 13"/>
          <p:cNvSpPr>
            <a:spLocks noChangeShapeType="1"/>
          </p:cNvSpPr>
          <p:nvPr/>
        </p:nvSpPr>
        <p:spPr bwMode="auto">
          <a:xfrm flipH="1">
            <a:off x="6588125" y="3357563"/>
            <a:ext cx="288925" cy="71437"/>
          </a:xfrm>
          <a:prstGeom prst="line">
            <a:avLst/>
          </a:prstGeom>
          <a:noFill/>
          <a:ln w="9525">
            <a:solidFill>
              <a:schemeClr val="tx1"/>
            </a:solidFill>
            <a:round/>
            <a:headEnd/>
            <a:tailEnd type="triangle" w="med" len="med"/>
          </a:ln>
        </p:spPr>
        <p:txBody>
          <a:bodyPr/>
          <a:lstStyle/>
          <a:p>
            <a:endParaRPr lang="en-IN"/>
          </a:p>
        </p:txBody>
      </p:sp>
      <p:sp>
        <p:nvSpPr>
          <p:cNvPr id="13326" name="Line 14"/>
          <p:cNvSpPr>
            <a:spLocks noChangeShapeType="1"/>
          </p:cNvSpPr>
          <p:nvPr/>
        </p:nvSpPr>
        <p:spPr bwMode="auto">
          <a:xfrm flipH="1">
            <a:off x="5580063" y="1557338"/>
            <a:ext cx="431800" cy="431800"/>
          </a:xfrm>
          <a:prstGeom prst="line">
            <a:avLst/>
          </a:prstGeom>
          <a:noFill/>
          <a:ln w="9525">
            <a:solidFill>
              <a:schemeClr val="tx1"/>
            </a:solidFill>
            <a:round/>
            <a:headEnd/>
            <a:tailEnd type="triangle" w="med" len="med"/>
          </a:ln>
        </p:spPr>
        <p:txBody>
          <a:bodyPr/>
          <a:lstStyle/>
          <a:p>
            <a:endParaRPr lang="en-IN"/>
          </a:p>
        </p:txBody>
      </p:sp>
      <p:sp>
        <p:nvSpPr>
          <p:cNvPr id="13327" name="Line 15"/>
          <p:cNvSpPr>
            <a:spLocks noChangeShapeType="1"/>
          </p:cNvSpPr>
          <p:nvPr/>
        </p:nvSpPr>
        <p:spPr bwMode="auto">
          <a:xfrm flipH="1" flipV="1">
            <a:off x="6227763" y="5300663"/>
            <a:ext cx="288925" cy="215900"/>
          </a:xfrm>
          <a:prstGeom prst="line">
            <a:avLst/>
          </a:prstGeom>
          <a:noFill/>
          <a:ln w="9525">
            <a:solidFill>
              <a:schemeClr val="tx1"/>
            </a:solidFill>
            <a:round/>
            <a:headEnd/>
            <a:tailEnd type="triangle" w="med" len="med"/>
          </a:ln>
        </p:spPr>
        <p:txBody>
          <a:bodyPr/>
          <a:lstStyle/>
          <a:p>
            <a:endParaRPr lang="en-IN"/>
          </a:p>
        </p:txBody>
      </p:sp>
      <p:sp>
        <p:nvSpPr>
          <p:cNvPr id="13328" name="Line 16"/>
          <p:cNvSpPr>
            <a:spLocks noChangeShapeType="1"/>
          </p:cNvSpPr>
          <p:nvPr/>
        </p:nvSpPr>
        <p:spPr bwMode="auto">
          <a:xfrm flipV="1">
            <a:off x="2411413" y="5589588"/>
            <a:ext cx="431800" cy="360362"/>
          </a:xfrm>
          <a:prstGeom prst="line">
            <a:avLst/>
          </a:prstGeom>
          <a:noFill/>
          <a:ln w="9525">
            <a:solidFill>
              <a:schemeClr val="tx1"/>
            </a:solidFill>
            <a:round/>
            <a:headEnd/>
            <a:tailEnd type="triangle" w="med" len="med"/>
          </a:ln>
        </p:spPr>
        <p:txBody>
          <a:bodyPr/>
          <a:lstStyle/>
          <a:p>
            <a:endParaRPr lang="en-IN"/>
          </a:p>
        </p:txBody>
      </p:sp>
      <p:sp>
        <p:nvSpPr>
          <p:cNvPr id="17" name="Rectangle 16"/>
          <p:cNvSpPr>
            <a:spLocks noChangeArrowheads="1"/>
          </p:cNvSpPr>
          <p:nvPr/>
        </p:nvSpPr>
        <p:spPr bwMode="auto">
          <a:xfrm>
            <a:off x="1981200" y="228600"/>
            <a:ext cx="5334000" cy="523220"/>
          </a:xfrm>
          <a:prstGeom prst="rect">
            <a:avLst/>
          </a:prstGeom>
          <a:noFill/>
          <a:ln w="9525">
            <a:noFill/>
            <a:miter lim="800000"/>
            <a:headEnd/>
            <a:tailEnd/>
          </a:ln>
        </p:spPr>
        <p:txBody>
          <a:bodyPr wrap="square">
            <a:spAutoFit/>
          </a:bodyPr>
          <a:lstStyle/>
          <a:p>
            <a:pPr marL="465138" indent="-465138" algn="ctr">
              <a:spcBef>
                <a:spcPct val="50000"/>
              </a:spcBef>
            </a:pPr>
            <a:r>
              <a:rPr lang="en-US" sz="2800" b="1" dirty="0" smtClean="0">
                <a:solidFill>
                  <a:srgbClr val="FF0000"/>
                </a:solidFill>
              </a:rPr>
              <a:t>Earnings of IR </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8229600" cy="6109365"/>
          </a:xfrm>
          <a:prstGeom prst="rect">
            <a:avLst/>
          </a:prstGeom>
        </p:spPr>
        <p:txBody>
          <a:bodyPr wrap="square">
            <a:spAutoFit/>
          </a:bodyPr>
          <a:lstStyle/>
          <a:p>
            <a:pPr algn="ctr">
              <a:defRPr/>
            </a:pPr>
            <a:r>
              <a:rPr lang="en-IN" sz="2800" b="1" dirty="0">
                <a:solidFill>
                  <a:srgbClr val="FF0000"/>
                </a:solidFill>
              </a:rPr>
              <a:t>Changes in Budget</a:t>
            </a:r>
          </a:p>
          <a:p>
            <a:pPr algn="just">
              <a:defRPr/>
            </a:pPr>
            <a:endParaRPr lang="en-IN" dirty="0" smtClean="0"/>
          </a:p>
          <a:p>
            <a:pPr algn="just">
              <a:defRPr/>
            </a:pPr>
            <a:endParaRPr lang="en-IN" dirty="0"/>
          </a:p>
          <a:p>
            <a:pPr algn="just">
              <a:buFont typeface="Wingdings" pitchFamily="2" charset="2"/>
              <a:buChar char="§"/>
              <a:defRPr/>
            </a:pPr>
            <a:r>
              <a:rPr lang="en-IN" b="1" dirty="0">
                <a:solidFill>
                  <a:srgbClr val="FF0000"/>
                </a:solidFill>
              </a:rPr>
              <a:t>Demands for Grants merged into single Demand for Indian Railways. Demand of Ministry of Railways is 80.</a:t>
            </a:r>
          </a:p>
          <a:p>
            <a:pPr algn="just">
              <a:defRPr/>
            </a:pPr>
            <a:endParaRPr lang="en-IN" sz="1050" dirty="0"/>
          </a:p>
          <a:p>
            <a:pPr algn="just">
              <a:buFont typeface="Wingdings" pitchFamily="2" charset="2"/>
              <a:buChar char="§"/>
              <a:defRPr/>
            </a:pPr>
            <a:r>
              <a:rPr lang="en-IN" dirty="0"/>
              <a:t>Advancement of dates for RE/BE to align with the schedule of Ministry of Finance.</a:t>
            </a:r>
          </a:p>
          <a:p>
            <a:pPr algn="just">
              <a:defRPr/>
            </a:pPr>
            <a:endParaRPr lang="en-IN" sz="1050" dirty="0"/>
          </a:p>
          <a:p>
            <a:pPr algn="just">
              <a:buFont typeface="Wingdings" pitchFamily="2" charset="2"/>
              <a:buChar char="§"/>
              <a:defRPr/>
            </a:pPr>
            <a:r>
              <a:rPr lang="en-IN" dirty="0"/>
              <a:t>The erstwhile Demands 3 to 13 are now converted </a:t>
            </a:r>
            <a:r>
              <a:rPr lang="en-IN" b="1" dirty="0">
                <a:solidFill>
                  <a:srgbClr val="FF0000"/>
                </a:solidFill>
              </a:rPr>
              <a:t>as sub-major head 1 to 11.</a:t>
            </a:r>
          </a:p>
          <a:p>
            <a:pPr algn="just">
              <a:defRPr/>
            </a:pPr>
            <a:r>
              <a:rPr lang="en-IN" dirty="0"/>
              <a:t>Earlier Demand 3A is now sub-major head 1.</a:t>
            </a:r>
          </a:p>
          <a:p>
            <a:pPr algn="just">
              <a:defRPr/>
            </a:pPr>
            <a:r>
              <a:rPr lang="en-IN" dirty="0"/>
              <a:t>Earlier Demand 4B is now sub-major head 2</a:t>
            </a:r>
          </a:p>
          <a:p>
            <a:pPr algn="just">
              <a:defRPr/>
            </a:pPr>
            <a:r>
              <a:rPr lang="en-IN" dirty="0"/>
              <a:t>Earlier Demand 5C is now sub-major head 3</a:t>
            </a:r>
          </a:p>
          <a:p>
            <a:pPr algn="just">
              <a:defRPr/>
            </a:pPr>
            <a:r>
              <a:rPr lang="en-IN" dirty="0"/>
              <a:t>Earlier Demand 6D is now sub-major head 4</a:t>
            </a:r>
          </a:p>
          <a:p>
            <a:pPr algn="just">
              <a:defRPr/>
            </a:pPr>
            <a:r>
              <a:rPr lang="en-IN" dirty="0"/>
              <a:t>Earlier Demand 7E is now sub-major head 5</a:t>
            </a:r>
          </a:p>
          <a:p>
            <a:pPr algn="just">
              <a:defRPr/>
            </a:pPr>
            <a:r>
              <a:rPr lang="en-IN" dirty="0"/>
              <a:t>Earlier Demand 8F is now sub-major head 6</a:t>
            </a:r>
          </a:p>
          <a:p>
            <a:pPr algn="just">
              <a:defRPr/>
            </a:pPr>
            <a:r>
              <a:rPr lang="en-IN" dirty="0"/>
              <a:t>Earlier Demand 9G is now sub-major head 7</a:t>
            </a:r>
          </a:p>
          <a:p>
            <a:pPr algn="just">
              <a:defRPr/>
            </a:pPr>
            <a:r>
              <a:rPr lang="en-IN" dirty="0"/>
              <a:t>Earlier Demand 10H is now sub-major head 8</a:t>
            </a:r>
          </a:p>
          <a:p>
            <a:pPr algn="just">
              <a:defRPr/>
            </a:pPr>
            <a:r>
              <a:rPr lang="en-IN" dirty="0"/>
              <a:t>Earlier Demand 11J is now sub-major head 9</a:t>
            </a:r>
          </a:p>
          <a:p>
            <a:pPr algn="just">
              <a:defRPr/>
            </a:pPr>
            <a:r>
              <a:rPr lang="en-IN" dirty="0"/>
              <a:t>Earlier Demand 12K &amp; N is now sub-major head 10</a:t>
            </a:r>
          </a:p>
          <a:p>
            <a:pPr algn="just">
              <a:defRPr/>
            </a:pPr>
            <a:r>
              <a:rPr lang="en-IN" dirty="0"/>
              <a:t>Earlier Demand 13L is now sub-major head 11.</a:t>
            </a:r>
          </a:p>
          <a:p>
            <a:pPr algn="just">
              <a:defRPr/>
            </a:pPr>
            <a:r>
              <a:rPr lang="en-IN" dirty="0"/>
              <a:t>Earlier </a:t>
            </a:r>
            <a:r>
              <a:rPr lang="en-IN" b="1" dirty="0">
                <a:solidFill>
                  <a:srgbClr val="FF0000"/>
                </a:solidFill>
              </a:rPr>
              <a:t>Demand 16 is now called Capital Segment of Demand 80</a:t>
            </a:r>
            <a:r>
              <a:rPr lang="en-IN" b="1" dirty="0" smtClean="0">
                <a:solidFill>
                  <a:srgbClr val="FF0000"/>
                </a:solidFill>
              </a:rPr>
              <a:t>.</a:t>
            </a:r>
          </a:p>
          <a:p>
            <a:pPr algn="just">
              <a:defRPr/>
            </a:pPr>
            <a:endParaRPr lang="en-IN" b="1"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533400" y="152400"/>
            <a:ext cx="8153400" cy="6617196"/>
          </a:xfrm>
          <a:prstGeom prst="rect">
            <a:avLst/>
          </a:prstGeom>
          <a:noFill/>
          <a:ln w="9525">
            <a:noFill/>
            <a:miter lim="800000"/>
            <a:headEnd/>
            <a:tailEnd/>
          </a:ln>
        </p:spPr>
        <p:txBody>
          <a:bodyPr>
            <a:spAutoFit/>
          </a:bodyPr>
          <a:lstStyle/>
          <a:p>
            <a:pPr algn="just"/>
            <a:r>
              <a:rPr lang="en-IN" b="1" dirty="0">
                <a:solidFill>
                  <a:srgbClr val="FF0000"/>
                </a:solidFill>
              </a:rPr>
              <a:t>                                 </a:t>
            </a:r>
            <a:r>
              <a:rPr lang="en-IN" b="1" dirty="0" smtClean="0">
                <a:solidFill>
                  <a:srgbClr val="FF0000"/>
                </a:solidFill>
              </a:rPr>
              <a:t>                   </a:t>
            </a:r>
            <a:r>
              <a:rPr lang="en-IN" sz="2800" b="1" dirty="0" smtClean="0">
                <a:solidFill>
                  <a:srgbClr val="FF0000"/>
                </a:solidFill>
              </a:rPr>
              <a:t>Changes </a:t>
            </a:r>
            <a:r>
              <a:rPr lang="en-IN" sz="2800" b="1" dirty="0">
                <a:solidFill>
                  <a:srgbClr val="FF0000"/>
                </a:solidFill>
              </a:rPr>
              <a:t>in Budget</a:t>
            </a:r>
          </a:p>
          <a:p>
            <a:pPr algn="just"/>
            <a:endParaRPr lang="en-IN" b="1" dirty="0">
              <a:solidFill>
                <a:srgbClr val="FF0000"/>
              </a:solidFill>
            </a:endParaRPr>
          </a:p>
          <a:p>
            <a:pPr algn="just">
              <a:buFont typeface="Arial" charset="0"/>
              <a:buChar char="•"/>
            </a:pPr>
            <a:r>
              <a:rPr lang="en-IN" dirty="0">
                <a:solidFill>
                  <a:srgbClr val="FF0000"/>
                </a:solidFill>
              </a:rPr>
              <a:t>No dividend need be paid </a:t>
            </a:r>
            <a:r>
              <a:rPr lang="en-IN" b="1" dirty="0"/>
              <a:t>on Capital provided as Gross Budgetary Support from General Revenues. No subsidy is available as dividend is withdrawn.</a:t>
            </a:r>
          </a:p>
          <a:p>
            <a:pPr algn="just"/>
            <a:endParaRPr lang="en-IN" b="1" dirty="0"/>
          </a:p>
          <a:p>
            <a:pPr algn="just">
              <a:buFont typeface="Arial" charset="0"/>
              <a:buChar char="•"/>
            </a:pPr>
            <a:r>
              <a:rPr lang="en-IN" b="1" dirty="0"/>
              <a:t>Railway Convention Committee (Parliamentary Committee) has waived the Dividend liability even in respect of 2016-17 (though merger took place </a:t>
            </a:r>
            <a:r>
              <a:rPr lang="en-IN" b="1" dirty="0" err="1"/>
              <a:t>w.e.f</a:t>
            </a:r>
            <a:r>
              <a:rPr lang="en-IN" b="1" dirty="0"/>
              <a:t>. 01.04.2017).</a:t>
            </a:r>
          </a:p>
          <a:p>
            <a:pPr algn="just"/>
            <a:endParaRPr lang="en-IN" b="1" dirty="0"/>
          </a:p>
          <a:p>
            <a:pPr algn="just">
              <a:buFont typeface="Arial" charset="0"/>
              <a:buChar char="•"/>
            </a:pPr>
            <a:r>
              <a:rPr lang="en-IN" b="1" dirty="0">
                <a:solidFill>
                  <a:srgbClr val="FF0000"/>
                </a:solidFill>
              </a:rPr>
              <a:t>Capital at Charge </a:t>
            </a:r>
            <a:r>
              <a:rPr lang="en-IN" b="1" dirty="0"/>
              <a:t>– the Budgetary Support provided to Railways since inception stands </a:t>
            </a:r>
            <a:r>
              <a:rPr lang="en-IN" b="1" dirty="0">
                <a:solidFill>
                  <a:srgbClr val="FF0000"/>
                </a:solidFill>
              </a:rPr>
              <a:t>extinguished</a:t>
            </a:r>
            <a:r>
              <a:rPr lang="en-IN" b="1" dirty="0"/>
              <a:t> due to merger.</a:t>
            </a:r>
          </a:p>
          <a:p>
            <a:pPr algn="just"/>
            <a:endParaRPr lang="en-IN" b="1" dirty="0"/>
          </a:p>
          <a:p>
            <a:pPr algn="just"/>
            <a:endParaRPr lang="en-IN" b="1" dirty="0"/>
          </a:p>
          <a:p>
            <a:pPr algn="just">
              <a:buFont typeface="Arial" charset="0"/>
              <a:buChar char="•"/>
            </a:pPr>
            <a:r>
              <a:rPr lang="en-IN" b="1" dirty="0"/>
              <a:t>Interest on Loan Capital is however worked out just like Dividend by Ministry of Railways but no amount need be paid.</a:t>
            </a:r>
          </a:p>
          <a:p>
            <a:pPr algn="just">
              <a:buFont typeface="Arial" charset="0"/>
              <a:buChar char="•"/>
            </a:pPr>
            <a:endParaRPr lang="en-IN" b="1" dirty="0"/>
          </a:p>
          <a:p>
            <a:pPr algn="just">
              <a:buFont typeface="Arial" charset="0"/>
              <a:buChar char="•"/>
            </a:pPr>
            <a:r>
              <a:rPr lang="en-IN" b="1" dirty="0"/>
              <a:t>No change in details submitted by </a:t>
            </a:r>
            <a:r>
              <a:rPr lang="en-IN" b="1" dirty="0" err="1"/>
              <a:t>Zonal</a:t>
            </a:r>
            <a:r>
              <a:rPr lang="en-IN" b="1" dirty="0"/>
              <a:t> Railways to Board. Budget Speech of Minister for Railways cease to exist</a:t>
            </a:r>
            <a:r>
              <a:rPr lang="en-IN" b="1" dirty="0" smtClean="0"/>
              <a:t>.</a:t>
            </a:r>
          </a:p>
          <a:p>
            <a:pPr algn="just"/>
            <a:endParaRPr lang="en-IN" b="1" dirty="0"/>
          </a:p>
          <a:p>
            <a:pPr algn="just">
              <a:buFont typeface="Arial" charset="0"/>
              <a:buChar char="•"/>
            </a:pPr>
            <a:r>
              <a:rPr lang="en-IN" b="1" dirty="0">
                <a:solidFill>
                  <a:srgbClr val="FF0000"/>
                </a:solidFill>
              </a:rPr>
              <a:t>Capital Fund, DRF, DF, RSF, SRSF, Pension Fund, Debt Service Fund continue</a:t>
            </a:r>
            <a:r>
              <a:rPr lang="en-IN" b="1" dirty="0" smtClean="0">
                <a:solidFill>
                  <a:srgbClr val="FF0000"/>
                </a:solidFill>
              </a:rPr>
              <a:t>.</a:t>
            </a:r>
          </a:p>
          <a:p>
            <a:pPr algn="just">
              <a:buFont typeface="Arial" charset="0"/>
              <a:buChar char="•"/>
            </a:pPr>
            <a:endParaRPr lang="en-IN" b="1" dirty="0" smtClean="0">
              <a:solidFill>
                <a:srgbClr val="FF0000"/>
              </a:solidFill>
            </a:endParaRPr>
          </a:p>
          <a:p>
            <a:pPr algn="just">
              <a:buFont typeface="Arial" charset="0"/>
              <a:buChar char="•"/>
            </a:pPr>
            <a:r>
              <a:rPr lang="en-IN" b="1" dirty="0" smtClean="0">
                <a:solidFill>
                  <a:srgbClr val="FF0000"/>
                </a:solidFill>
              </a:rPr>
              <a:t>Outlay is the budget allotment for the Financial Year.</a:t>
            </a:r>
          </a:p>
          <a:p>
            <a:pPr algn="just">
              <a:buFont typeface="Arial" charset="0"/>
              <a:buChar char="•"/>
            </a:pPr>
            <a:endParaRPr lang="en-IN" b="1" dirty="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304800" y="304800"/>
            <a:ext cx="8305800" cy="6101670"/>
          </a:xfrm>
          <a:prstGeom prst="rect">
            <a:avLst/>
          </a:prstGeom>
          <a:noFill/>
          <a:ln w="9525">
            <a:noFill/>
            <a:miter lim="800000"/>
            <a:headEnd/>
            <a:tailEnd/>
          </a:ln>
        </p:spPr>
        <p:txBody>
          <a:bodyPr>
            <a:spAutoFit/>
          </a:bodyPr>
          <a:lstStyle/>
          <a:p>
            <a:pPr marL="285750" indent="-285750" algn="ctr"/>
            <a:r>
              <a:rPr lang="en-IN" sz="2400" b="1" dirty="0">
                <a:solidFill>
                  <a:srgbClr val="FF0000"/>
                </a:solidFill>
              </a:rPr>
              <a:t>Changes in Budget</a:t>
            </a:r>
          </a:p>
          <a:p>
            <a:pPr marL="285750" indent="-285750" algn="ctr"/>
            <a:endParaRPr lang="en-IN" b="1" dirty="0"/>
          </a:p>
          <a:p>
            <a:pPr marL="285750" indent="-285750" algn="just">
              <a:buFont typeface="Arial" charset="0"/>
              <a:buChar char="•"/>
            </a:pPr>
            <a:r>
              <a:rPr lang="en-IN" b="1" dirty="0"/>
              <a:t>New Source named </a:t>
            </a:r>
            <a:r>
              <a:rPr lang="en-IN" b="1" dirty="0">
                <a:solidFill>
                  <a:srgbClr val="FF0000"/>
                </a:solidFill>
              </a:rPr>
              <a:t>Extra Budgetary Resources – Institutional Finance (EBR-IF for short) has come into being for funding Railway works </a:t>
            </a:r>
            <a:r>
              <a:rPr lang="en-IN" b="1" dirty="0" err="1">
                <a:solidFill>
                  <a:srgbClr val="FF0000"/>
                </a:solidFill>
              </a:rPr>
              <a:t>w.e.f</a:t>
            </a:r>
            <a:r>
              <a:rPr lang="en-IN" b="1" dirty="0">
                <a:solidFill>
                  <a:srgbClr val="FF0000"/>
                </a:solidFill>
              </a:rPr>
              <a:t>. 2015-16. </a:t>
            </a:r>
            <a:r>
              <a:rPr lang="en-IN" b="1" dirty="0"/>
              <a:t>This borrows funds from Institutional sources to finance Railway projects for five year period</a:t>
            </a:r>
            <a:r>
              <a:rPr lang="en-IN" b="1" dirty="0" smtClean="0"/>
              <a:t>. This is outside the Vote of the Parliament.</a:t>
            </a:r>
          </a:p>
          <a:p>
            <a:pPr marL="285750" indent="-285750" algn="just"/>
            <a:endParaRPr lang="en-IN" sz="1050" b="1" dirty="0" smtClean="0"/>
          </a:p>
          <a:p>
            <a:pPr marL="285750" indent="-285750" algn="just">
              <a:buFont typeface="Arial" charset="0"/>
              <a:buChar char="•"/>
            </a:pPr>
            <a:r>
              <a:rPr lang="en-IN" b="1" dirty="0" smtClean="0"/>
              <a:t>MOU </a:t>
            </a:r>
            <a:r>
              <a:rPr lang="en-IN" b="1" dirty="0"/>
              <a:t>signed between Ministry of Railways and LIC on 11.03.2015 to provide Rs.1,50,000 </a:t>
            </a:r>
            <a:r>
              <a:rPr lang="en-IN" b="1" dirty="0" err="1"/>
              <a:t>crores</a:t>
            </a:r>
            <a:r>
              <a:rPr lang="en-IN" b="1" dirty="0"/>
              <a:t> over a 5 year period. This borrowing is through IRFC, which issues Bonds to LIC for amount lent. Indian Railways licence Land to IRFC. </a:t>
            </a:r>
            <a:endParaRPr lang="en-IN" b="1" dirty="0" smtClean="0"/>
          </a:p>
          <a:p>
            <a:pPr marL="285750" indent="-285750" algn="just"/>
            <a:endParaRPr lang="en-IN" sz="1000" b="1" dirty="0"/>
          </a:p>
          <a:p>
            <a:pPr marL="285750" indent="-285750" algn="just">
              <a:buFont typeface="Arial" charset="0"/>
              <a:buChar char="•"/>
            </a:pPr>
            <a:r>
              <a:rPr lang="en-IN" b="1" dirty="0"/>
              <a:t>IRFC will lease the assets created from this finance to Railways for which Railways will pay semi-annual lease rentals every year at pre-determined rate. For first 5 years interest component of lease charges will be capitalised and paid from 6</a:t>
            </a:r>
            <a:r>
              <a:rPr lang="en-IN" b="1" baseline="30000" dirty="0"/>
              <a:t>th</a:t>
            </a:r>
            <a:r>
              <a:rPr lang="en-IN" b="1" dirty="0"/>
              <a:t> year onwards. </a:t>
            </a:r>
            <a:endParaRPr lang="en-IN" b="1" dirty="0" smtClean="0"/>
          </a:p>
          <a:p>
            <a:pPr marL="285750" indent="-285750" algn="just">
              <a:buFont typeface="Arial" charset="0"/>
              <a:buChar char="•"/>
            </a:pPr>
            <a:endParaRPr lang="en-IN" sz="1000" b="1" dirty="0"/>
          </a:p>
          <a:p>
            <a:pPr marL="285750" indent="-285750" algn="just">
              <a:buFont typeface="Arial" charset="0"/>
              <a:buChar char="•"/>
            </a:pPr>
            <a:r>
              <a:rPr lang="en-IN" b="1" dirty="0"/>
              <a:t>The Capital component of lease will be paid from 11</a:t>
            </a:r>
            <a:r>
              <a:rPr lang="en-IN" b="1" baseline="30000" dirty="0"/>
              <a:t>th</a:t>
            </a:r>
            <a:r>
              <a:rPr lang="en-IN" b="1" dirty="0"/>
              <a:t> year onwards till 30</a:t>
            </a:r>
            <a:r>
              <a:rPr lang="en-IN" b="1" baseline="30000" dirty="0"/>
              <a:t>th</a:t>
            </a:r>
            <a:r>
              <a:rPr lang="en-IN" b="1" dirty="0"/>
              <a:t> year. The interest will be charged to erstwhile Demand 9 (now sub-major head 7) and Capital repayment booked to Plan Head 2200 (Leased Assets</a:t>
            </a:r>
            <a:r>
              <a:rPr lang="en-IN" b="1" dirty="0" smtClean="0"/>
              <a:t>).</a:t>
            </a:r>
          </a:p>
          <a:p>
            <a:pPr marL="285750" indent="-285750" algn="just">
              <a:buFont typeface="Arial" charset="0"/>
              <a:buChar char="•"/>
            </a:pPr>
            <a:endParaRPr lang="en-IN" sz="1050" b="1" dirty="0"/>
          </a:p>
          <a:p>
            <a:pPr marL="285750" indent="-285750">
              <a:buFont typeface="Arial" charset="0"/>
              <a:buChar char="•"/>
            </a:pPr>
            <a:r>
              <a:rPr lang="en-IN" b="1" dirty="0"/>
              <a:t>SCR utilised around Rs.900crs during 2015-16 and Rs.623.35crs in 2016-17. This year, Revised Estimates of EBR-IF funds to SCR is Rs.1421.40crs, which includes massive amount of Rs.1200crs under Doubling Plan Head.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8458200" cy="533400"/>
          </a:xfrm>
        </p:spPr>
        <p:txBody>
          <a:bodyPr>
            <a:noAutofit/>
          </a:bodyPr>
          <a:lstStyle/>
          <a:p>
            <a:r>
              <a:rPr lang="en-US" sz="2800" b="1" dirty="0" smtClean="0">
                <a:solidFill>
                  <a:srgbClr val="FF0000"/>
                </a:solidFill>
              </a:rPr>
              <a:t>Accounting Reforms –  Development of Unit Costs</a:t>
            </a:r>
            <a:endParaRPr lang="en-US" sz="2800" b="1" dirty="0">
              <a:solidFill>
                <a:srgbClr val="FF0000"/>
              </a:solidFill>
            </a:endParaRPr>
          </a:p>
        </p:txBody>
      </p:sp>
      <p:sp>
        <p:nvSpPr>
          <p:cNvPr id="3" name="Subtitle 2"/>
          <p:cNvSpPr>
            <a:spLocks noGrp="1"/>
          </p:cNvSpPr>
          <p:nvPr>
            <p:ph type="subTitle" idx="1"/>
          </p:nvPr>
        </p:nvSpPr>
        <p:spPr>
          <a:xfrm>
            <a:off x="457200" y="838200"/>
            <a:ext cx="8305800" cy="5791200"/>
          </a:xfrm>
        </p:spPr>
        <p:txBody>
          <a:bodyPr>
            <a:normAutofit fontScale="92500"/>
          </a:bodyPr>
          <a:lstStyle/>
          <a:p>
            <a:pPr algn="just">
              <a:buFont typeface="Wingdings" pitchFamily="2" charset="2"/>
              <a:buChar char="q"/>
            </a:pPr>
            <a:r>
              <a:rPr lang="en-US" sz="2400" dirty="0" smtClean="0">
                <a:solidFill>
                  <a:schemeClr val="tx1"/>
                </a:solidFill>
              </a:rPr>
              <a:t>In the back drop of Accounting Reforms the Zonal Railways should develop a robust MIS, that would enable </a:t>
            </a:r>
            <a:r>
              <a:rPr lang="en-US" sz="2400" u="sng" dirty="0" smtClean="0">
                <a:solidFill>
                  <a:srgbClr val="FF0000"/>
                </a:solidFill>
              </a:rPr>
              <a:t>to measure actual on board costs, revenues, profitability, performance &amp; Outcomes of each activity/line of business or service viz.</a:t>
            </a:r>
          </a:p>
          <a:p>
            <a:pPr algn="just"/>
            <a:endParaRPr lang="en-US" sz="1200" u="sng" dirty="0" smtClean="0">
              <a:solidFill>
                <a:srgbClr val="FF0000"/>
              </a:solidFill>
            </a:endParaRPr>
          </a:p>
          <a:p>
            <a:pPr algn="just">
              <a:buFont typeface="Wingdings" pitchFamily="2" charset="2"/>
              <a:buChar char="q"/>
            </a:pPr>
            <a:r>
              <a:rPr lang="en-US" sz="2400" dirty="0" smtClean="0">
                <a:solidFill>
                  <a:schemeClr val="tx1"/>
                </a:solidFill>
              </a:rPr>
              <a:t>At present there is </a:t>
            </a:r>
            <a:r>
              <a:rPr lang="en-US" sz="2400" dirty="0" smtClean="0">
                <a:solidFill>
                  <a:srgbClr val="FF0000"/>
                </a:solidFill>
              </a:rPr>
              <a:t>no scientific method </a:t>
            </a:r>
            <a:r>
              <a:rPr lang="en-US" sz="2400" dirty="0" smtClean="0">
                <a:solidFill>
                  <a:schemeClr val="tx1"/>
                </a:solidFill>
              </a:rPr>
              <a:t>of Costing system on the above lines does not exist. </a:t>
            </a:r>
          </a:p>
          <a:p>
            <a:pPr lvl="1" algn="just">
              <a:buFont typeface="Wingdings" pitchFamily="2" charset="2"/>
              <a:buChar char="Ø"/>
            </a:pPr>
            <a:r>
              <a:rPr lang="en-US" sz="2400" dirty="0" smtClean="0">
                <a:solidFill>
                  <a:schemeClr val="tx1"/>
                </a:solidFill>
              </a:rPr>
              <a:t>Passenger and Freight Traffic (class/commodity wise)</a:t>
            </a:r>
          </a:p>
          <a:p>
            <a:pPr lvl="1" algn="just">
              <a:buFont typeface="Wingdings" pitchFamily="2" charset="2"/>
              <a:buChar char="Ø"/>
            </a:pPr>
            <a:r>
              <a:rPr lang="en-US" sz="2400" dirty="0" smtClean="0">
                <a:solidFill>
                  <a:schemeClr val="tx1"/>
                </a:solidFill>
              </a:rPr>
              <a:t>Train, Section, Route wise costs  including Sub-urban, EMUs, </a:t>
            </a:r>
            <a:r>
              <a:rPr lang="en-US" sz="2400" dirty="0" err="1" smtClean="0">
                <a:solidFill>
                  <a:schemeClr val="tx1"/>
                </a:solidFill>
              </a:rPr>
              <a:t>Spl</a:t>
            </a:r>
            <a:r>
              <a:rPr lang="en-US" sz="2400" dirty="0" smtClean="0">
                <a:solidFill>
                  <a:schemeClr val="tx1"/>
                </a:solidFill>
              </a:rPr>
              <a:t> Trains</a:t>
            </a:r>
          </a:p>
          <a:p>
            <a:pPr lvl="1" algn="just">
              <a:buFont typeface="Wingdings" pitchFamily="2" charset="2"/>
              <a:buChar char="Ø"/>
            </a:pPr>
            <a:r>
              <a:rPr lang="en-US" sz="2400" dirty="0" smtClean="0">
                <a:solidFill>
                  <a:schemeClr val="tx1"/>
                </a:solidFill>
              </a:rPr>
              <a:t>Unit Costs against Production Units, Service units, Utilities etc</a:t>
            </a:r>
          </a:p>
          <a:p>
            <a:pPr lvl="1" algn="just">
              <a:buFont typeface="Wingdings" pitchFamily="2" charset="2"/>
              <a:buChar char="Ø"/>
            </a:pPr>
            <a:r>
              <a:rPr lang="en-US" sz="2400" dirty="0" smtClean="0">
                <a:solidFill>
                  <a:schemeClr val="tx1"/>
                </a:solidFill>
              </a:rPr>
              <a:t>Geography, location, Zone, Division, Field Units etc.,</a:t>
            </a:r>
          </a:p>
          <a:p>
            <a:pPr lvl="1" algn="just">
              <a:buFont typeface="Wingdings" pitchFamily="2" charset="2"/>
              <a:buChar char="Ø"/>
            </a:pPr>
            <a:r>
              <a:rPr lang="en-US" sz="2400" dirty="0" smtClean="0">
                <a:solidFill>
                  <a:schemeClr val="tx1"/>
                </a:solidFill>
              </a:rPr>
              <a:t> Locomotive, Coach, Wagon, rake, formation wise etc.,</a:t>
            </a:r>
          </a:p>
          <a:p>
            <a:pPr lvl="1" algn="just">
              <a:buFont typeface="Wingdings" pitchFamily="2" charset="2"/>
              <a:buChar char="Ø"/>
            </a:pPr>
            <a:r>
              <a:rPr lang="en-US" sz="2400" dirty="0" smtClean="0">
                <a:solidFill>
                  <a:schemeClr val="tx1"/>
                </a:solidFill>
              </a:rPr>
              <a:t>Costs of Accidents, and other abnormalities. </a:t>
            </a:r>
          </a:p>
          <a:p>
            <a:pPr lvl="1" algn="just">
              <a:buFont typeface="Wingdings" pitchFamily="2" charset="2"/>
              <a:buChar char="Ø"/>
            </a:pPr>
            <a:r>
              <a:rPr lang="en-US" sz="2400" dirty="0" smtClean="0">
                <a:solidFill>
                  <a:schemeClr val="tx1"/>
                </a:solidFill>
              </a:rPr>
              <a:t>Deposit works of other departments</a:t>
            </a:r>
          </a:p>
          <a:p>
            <a:pPr algn="just"/>
            <a:endParaRPr lang="en-US" sz="2400" dirty="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5800"/>
          </a:xfrm>
        </p:spPr>
        <p:txBody>
          <a:bodyPr>
            <a:normAutofit fontScale="90000"/>
          </a:bodyPr>
          <a:lstStyle/>
          <a:p>
            <a:r>
              <a:rPr lang="en-US" b="1" dirty="0" smtClean="0">
                <a:solidFill>
                  <a:srgbClr val="FF0000"/>
                </a:solidFill>
              </a:rPr>
              <a:t>Performance Costing &amp; IR </a:t>
            </a:r>
            <a:endParaRPr lang="en-US" b="1" dirty="0">
              <a:solidFill>
                <a:srgbClr val="FF0000"/>
              </a:solidFill>
            </a:endParaRPr>
          </a:p>
        </p:txBody>
      </p:sp>
      <p:sp>
        <p:nvSpPr>
          <p:cNvPr id="3" name="Subtitle 2"/>
          <p:cNvSpPr>
            <a:spLocks noGrp="1"/>
          </p:cNvSpPr>
          <p:nvPr>
            <p:ph type="subTitle" idx="1"/>
          </p:nvPr>
        </p:nvSpPr>
        <p:spPr>
          <a:xfrm>
            <a:off x="533400" y="990600"/>
            <a:ext cx="8153400" cy="5638800"/>
          </a:xfrm>
        </p:spPr>
        <p:txBody>
          <a:bodyPr>
            <a:normAutofit/>
          </a:bodyPr>
          <a:lstStyle/>
          <a:p>
            <a:pPr algn="just">
              <a:buFont typeface="Wingdings" pitchFamily="2" charset="2"/>
              <a:buChar char="Ø"/>
            </a:pPr>
            <a:r>
              <a:rPr lang="en-US" sz="2800" b="1" dirty="0" smtClean="0">
                <a:solidFill>
                  <a:schemeClr val="tx1"/>
                </a:solidFill>
              </a:rPr>
              <a:t> A Performance Based Costing system focuses on performance </a:t>
            </a:r>
            <a:r>
              <a:rPr lang="en-US" sz="2800" b="1" u="sng" dirty="0" smtClean="0">
                <a:solidFill>
                  <a:srgbClr val="FF0000"/>
                </a:solidFill>
              </a:rPr>
              <a:t>both financial and non financial instead of activities.</a:t>
            </a:r>
          </a:p>
          <a:p>
            <a:pPr algn="just">
              <a:buFont typeface="Wingdings" pitchFamily="2" charset="2"/>
              <a:buChar char="Ø"/>
            </a:pPr>
            <a:r>
              <a:rPr lang="en-US" sz="2800" b="1" dirty="0" smtClean="0">
                <a:solidFill>
                  <a:schemeClr val="tx1"/>
                </a:solidFill>
              </a:rPr>
              <a:t> It is to support on availability of data for costing the parameters and enabling the management for Budgeting the activities accurately.</a:t>
            </a:r>
          </a:p>
          <a:p>
            <a:pPr algn="just">
              <a:buFont typeface="Wingdings" pitchFamily="2" charset="2"/>
              <a:buChar char="Ø"/>
            </a:pPr>
            <a:r>
              <a:rPr lang="en-US" sz="2800" b="1" dirty="0" smtClean="0">
                <a:solidFill>
                  <a:schemeClr val="tx1"/>
                </a:solidFill>
              </a:rPr>
              <a:t>The basic principle of PBC is to identify </a:t>
            </a:r>
            <a:r>
              <a:rPr lang="en-US" sz="2800" b="1" u="sng" dirty="0" smtClean="0">
                <a:solidFill>
                  <a:srgbClr val="FF0000"/>
                </a:solidFill>
              </a:rPr>
              <a:t>the lines of business or lines of service </a:t>
            </a:r>
            <a:r>
              <a:rPr lang="en-US" sz="2800" b="1" dirty="0" smtClean="0">
                <a:solidFill>
                  <a:schemeClr val="tx1"/>
                </a:solidFill>
              </a:rPr>
              <a:t>that add value to the IR and calculate the related costs for the purpose.</a:t>
            </a:r>
          </a:p>
          <a:p>
            <a:pPr algn="just">
              <a:buFont typeface="Wingdings" pitchFamily="2" charset="2"/>
              <a:buChar char="Ø"/>
            </a:pPr>
            <a:r>
              <a:rPr lang="en-US" sz="2800" b="1" dirty="0" smtClean="0">
                <a:solidFill>
                  <a:schemeClr val="tx1"/>
                </a:solidFill>
              </a:rPr>
              <a:t>The PBC requires identification of Value Creation Areas and Critical Success Factors and linking the costs associated with them.</a:t>
            </a:r>
            <a:endParaRPr lang="en-US" sz="2800" b="1"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TCO\Desktop\TCO PRESENTATION\PCS\img023.jpg"/>
          <p:cNvPicPr>
            <a:picLocks noChangeAspect="1" noChangeArrowheads="1"/>
          </p:cNvPicPr>
          <p:nvPr/>
        </p:nvPicPr>
        <p:blipFill>
          <a:blip r:embed="rId2" cstate="print"/>
          <a:srcRect l="4394" t="30856" r="17233" b="11289"/>
          <a:stretch>
            <a:fillRect/>
          </a:stretch>
        </p:blipFill>
        <p:spPr bwMode="auto">
          <a:xfrm>
            <a:off x="228600" y="838200"/>
            <a:ext cx="8763000" cy="5867401"/>
          </a:xfrm>
          <a:prstGeom prst="rect">
            <a:avLst/>
          </a:prstGeom>
          <a:noFill/>
        </p:spPr>
      </p:pic>
      <p:sp>
        <p:nvSpPr>
          <p:cNvPr id="3" name="Title 1"/>
          <p:cNvSpPr txBox="1">
            <a:spLocks/>
          </p:cNvSpPr>
          <p:nvPr/>
        </p:nvSpPr>
        <p:spPr>
          <a:xfrm>
            <a:off x="228600" y="152400"/>
            <a:ext cx="8686800" cy="6858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mj-lt"/>
                <a:ea typeface="+mj-ea"/>
                <a:cs typeface="+mj-cs"/>
              </a:rPr>
              <a:t>Available </a:t>
            </a:r>
            <a:r>
              <a:rPr kumimoji="0" lang="en-US" sz="3200" b="1" i="0" u="none" strike="noStrike" kern="1200" cap="none" spc="0" normalizeH="0" noProof="0" dirty="0" smtClean="0">
                <a:ln>
                  <a:noFill/>
                </a:ln>
                <a:solidFill>
                  <a:srgbClr val="FF0000"/>
                </a:solidFill>
                <a:effectLst/>
                <a:uLnTx/>
                <a:uFillTx/>
                <a:latin typeface="+mj-lt"/>
                <a:ea typeface="+mj-ea"/>
                <a:cs typeface="+mj-cs"/>
              </a:rPr>
              <a:t>services for creating opportunities</a:t>
            </a:r>
            <a:endParaRPr kumimoji="0" lang="en-US" sz="3200" b="1"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4800" y="304800"/>
            <a:ext cx="8686800" cy="14478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mj-lt"/>
                <a:ea typeface="+mj-ea"/>
                <a:cs typeface="+mj-cs"/>
              </a:rPr>
              <a:t>Approach of Performance Costing</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smtClean="0">
                <a:solidFill>
                  <a:srgbClr val="FF0000"/>
                </a:solidFill>
                <a:latin typeface="+mj-lt"/>
                <a:ea typeface="+mj-ea"/>
                <a:cs typeface="+mj-cs"/>
              </a:rPr>
              <a:t>In Indian Railways</a:t>
            </a:r>
            <a:endParaRPr kumimoji="0" lang="en-US" sz="4400" b="1" i="0" u="none" strike="noStrike" kern="1200" cap="none" spc="0" normalizeH="0" baseline="0" noProof="0" dirty="0">
              <a:ln>
                <a:noFill/>
              </a:ln>
              <a:solidFill>
                <a:srgbClr val="FF0000"/>
              </a:solidFill>
              <a:effectLst/>
              <a:uLnTx/>
              <a:uFillTx/>
              <a:latin typeface="+mj-lt"/>
              <a:ea typeface="+mj-ea"/>
              <a:cs typeface="+mj-cs"/>
            </a:endParaRPr>
          </a:p>
        </p:txBody>
      </p:sp>
      <p:pic>
        <p:nvPicPr>
          <p:cNvPr id="4" name="Picture 2" descr="C:\Users\TCO\Desktop\TCO PRESENTATION\PCS\img007.jpg"/>
          <p:cNvPicPr>
            <a:picLocks noChangeAspect="1" noChangeArrowheads="1"/>
          </p:cNvPicPr>
          <p:nvPr/>
        </p:nvPicPr>
        <p:blipFill>
          <a:blip r:embed="rId2" cstate="print"/>
          <a:srcRect t="41067" r="3636"/>
          <a:stretch>
            <a:fillRect/>
          </a:stretch>
        </p:blipFill>
        <p:spPr bwMode="auto">
          <a:xfrm>
            <a:off x="457200" y="1768475"/>
            <a:ext cx="8077200" cy="478472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IN" b="1" dirty="0" smtClean="0">
                <a:solidFill>
                  <a:srgbClr val="FF0000"/>
                </a:solidFill>
              </a:rPr>
              <a:t>Performance Costing</a:t>
            </a:r>
            <a:endParaRPr lang="en-IN" b="1" dirty="0">
              <a:solidFill>
                <a:srgbClr val="FF0000"/>
              </a:solidFill>
            </a:endParaRPr>
          </a:p>
        </p:txBody>
      </p:sp>
      <p:pic>
        <p:nvPicPr>
          <p:cNvPr id="4" name="Content Placeholder 3"/>
          <p:cNvPicPr>
            <a:picLocks noGrp="1"/>
          </p:cNvPicPr>
          <p:nvPr>
            <p:ph idx="1"/>
          </p:nvPr>
        </p:nvPicPr>
        <p:blipFill>
          <a:blip r:embed="rId2" cstate="print"/>
          <a:srcRect l="18519" t="12963" r="18518" b="4733"/>
          <a:stretch>
            <a:fillRect/>
          </a:stretch>
        </p:blipFill>
        <p:spPr bwMode="auto">
          <a:xfrm>
            <a:off x="533400" y="914400"/>
            <a:ext cx="86106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IN" b="1" dirty="0" smtClean="0">
                <a:solidFill>
                  <a:srgbClr val="FF0000"/>
                </a:solidFill>
              </a:rPr>
              <a:t>Performance Costing - ABUC</a:t>
            </a:r>
            <a:endParaRPr lang="en-IN" b="1" dirty="0">
              <a:solidFill>
                <a:srgbClr val="FF0000"/>
              </a:solidFill>
            </a:endParaRPr>
          </a:p>
        </p:txBody>
      </p:sp>
      <p:pic>
        <p:nvPicPr>
          <p:cNvPr id="4" name="Content Placeholder 3"/>
          <p:cNvPicPr>
            <a:picLocks noGrp="1"/>
          </p:cNvPicPr>
          <p:nvPr>
            <p:ph idx="1"/>
          </p:nvPr>
        </p:nvPicPr>
        <p:blipFill>
          <a:blip r:embed="rId2" cstate="print"/>
          <a:srcRect l="18519" t="36414" r="36111" b="6379"/>
          <a:stretch>
            <a:fillRect/>
          </a:stretch>
        </p:blipFill>
        <p:spPr bwMode="auto">
          <a:xfrm>
            <a:off x="304800" y="762000"/>
            <a:ext cx="85344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715962"/>
          </a:xfrm>
        </p:spPr>
        <p:txBody>
          <a:bodyPr>
            <a:normAutofit/>
          </a:bodyPr>
          <a:lstStyle/>
          <a:p>
            <a:r>
              <a:rPr lang="en-IN" sz="3600" b="1" dirty="0" smtClean="0">
                <a:solidFill>
                  <a:srgbClr val="FF0000"/>
                </a:solidFill>
              </a:rPr>
              <a:t>Performance Costing- Out Come Budgeting</a:t>
            </a:r>
            <a:endParaRPr lang="en-IN" sz="3600" b="1" dirty="0">
              <a:solidFill>
                <a:srgbClr val="FF0000"/>
              </a:solidFill>
            </a:endParaRPr>
          </a:p>
        </p:txBody>
      </p:sp>
      <p:pic>
        <p:nvPicPr>
          <p:cNvPr id="4" name="Content Placeholder 3"/>
          <p:cNvPicPr>
            <a:picLocks noGrp="1"/>
          </p:cNvPicPr>
          <p:nvPr>
            <p:ph idx="1"/>
          </p:nvPr>
        </p:nvPicPr>
        <p:blipFill>
          <a:blip r:embed="rId2" cstate="print"/>
          <a:srcRect l="18519" t="14609" r="30555" b="8025"/>
          <a:stretch>
            <a:fillRect/>
          </a:stretch>
        </p:blipFill>
        <p:spPr bwMode="auto">
          <a:xfrm>
            <a:off x="381000" y="838200"/>
            <a:ext cx="8382000" cy="5715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val 2"/>
          <p:cNvSpPr>
            <a:spLocks noChangeArrowheads="1"/>
          </p:cNvSpPr>
          <p:nvPr/>
        </p:nvSpPr>
        <p:spPr bwMode="auto">
          <a:xfrm>
            <a:off x="2843213" y="1628775"/>
            <a:ext cx="3878262" cy="3178175"/>
          </a:xfrm>
          <a:prstGeom prst="ellipse">
            <a:avLst/>
          </a:prstGeom>
          <a:solidFill>
            <a:schemeClr val="hlink"/>
          </a:solidFill>
          <a:ln w="19050">
            <a:solidFill>
              <a:schemeClr val="hlink"/>
            </a:solidFill>
            <a:round/>
            <a:headEnd/>
            <a:tailEnd/>
          </a:ln>
        </p:spPr>
        <p:txBody>
          <a:bodyPr wrap="none" anchor="ctr"/>
          <a:lstStyle/>
          <a:p>
            <a:pPr algn="ctr"/>
            <a:r>
              <a:rPr lang="en-US" sz="3600" dirty="0">
                <a:solidFill>
                  <a:schemeClr val="bg1"/>
                </a:solidFill>
                <a:latin typeface="Times New Roman" pitchFamily="18" charset="0"/>
              </a:rPr>
              <a:t>Total Outgo</a:t>
            </a:r>
          </a:p>
        </p:txBody>
      </p:sp>
      <p:sp>
        <p:nvSpPr>
          <p:cNvPr id="14339" name="Oval 3"/>
          <p:cNvSpPr>
            <a:spLocks noChangeArrowheads="1"/>
          </p:cNvSpPr>
          <p:nvPr/>
        </p:nvSpPr>
        <p:spPr bwMode="auto">
          <a:xfrm>
            <a:off x="827088" y="692150"/>
            <a:ext cx="1728787" cy="1081088"/>
          </a:xfrm>
          <a:prstGeom prst="ellipse">
            <a:avLst/>
          </a:prstGeom>
          <a:solidFill>
            <a:srgbClr val="FFFFCC"/>
          </a:solidFill>
          <a:ln w="9525">
            <a:solidFill>
              <a:schemeClr val="accent2"/>
            </a:solidFill>
            <a:round/>
            <a:headEnd/>
            <a:tailEnd/>
          </a:ln>
        </p:spPr>
        <p:txBody>
          <a:bodyPr wrap="none" anchor="ctr"/>
          <a:lstStyle/>
          <a:p>
            <a:pPr algn="ctr"/>
            <a:r>
              <a:rPr lang="en-US" sz="2400">
                <a:solidFill>
                  <a:schemeClr val="accent2"/>
                </a:solidFill>
                <a:latin typeface="Times New Roman" pitchFamily="18" charset="0"/>
              </a:rPr>
              <a:t>Operating</a:t>
            </a:r>
          </a:p>
          <a:p>
            <a:pPr algn="ctr"/>
            <a:r>
              <a:rPr lang="en-US" sz="2400">
                <a:solidFill>
                  <a:schemeClr val="accent2"/>
                </a:solidFill>
                <a:latin typeface="Times New Roman" pitchFamily="18" charset="0"/>
              </a:rPr>
              <a:t>Expenses</a:t>
            </a:r>
          </a:p>
        </p:txBody>
      </p:sp>
      <p:sp>
        <p:nvSpPr>
          <p:cNvPr id="14340" name="Oval 4"/>
          <p:cNvSpPr>
            <a:spLocks noChangeArrowheads="1"/>
          </p:cNvSpPr>
          <p:nvPr/>
        </p:nvSpPr>
        <p:spPr bwMode="auto">
          <a:xfrm>
            <a:off x="179388" y="4508500"/>
            <a:ext cx="2232025" cy="935038"/>
          </a:xfrm>
          <a:prstGeom prst="ellipse">
            <a:avLst/>
          </a:prstGeom>
          <a:solidFill>
            <a:srgbClr val="FFFFCC"/>
          </a:solidFill>
          <a:ln w="9525">
            <a:solidFill>
              <a:schemeClr val="accent2"/>
            </a:solidFill>
            <a:round/>
            <a:headEnd/>
            <a:tailEnd/>
          </a:ln>
        </p:spPr>
        <p:txBody>
          <a:bodyPr wrap="none" anchor="ctr"/>
          <a:lstStyle/>
          <a:p>
            <a:pPr algn="ctr"/>
            <a:r>
              <a:rPr lang="en-US" sz="2400">
                <a:solidFill>
                  <a:schemeClr val="accent2"/>
                </a:solidFill>
                <a:latin typeface="Times New Roman" pitchFamily="18" charset="0"/>
              </a:rPr>
              <a:t>Appropriation </a:t>
            </a:r>
          </a:p>
          <a:p>
            <a:pPr algn="ctr"/>
            <a:r>
              <a:rPr lang="en-US" sz="2400">
                <a:solidFill>
                  <a:schemeClr val="accent2"/>
                </a:solidFill>
                <a:latin typeface="Times New Roman" pitchFamily="18" charset="0"/>
              </a:rPr>
              <a:t>to DRF</a:t>
            </a:r>
          </a:p>
        </p:txBody>
      </p:sp>
      <p:sp>
        <p:nvSpPr>
          <p:cNvPr id="14341" name="Oval 5"/>
          <p:cNvSpPr>
            <a:spLocks noChangeArrowheads="1"/>
          </p:cNvSpPr>
          <p:nvPr/>
        </p:nvSpPr>
        <p:spPr bwMode="auto">
          <a:xfrm>
            <a:off x="179388" y="2565400"/>
            <a:ext cx="2089150" cy="1295400"/>
          </a:xfrm>
          <a:prstGeom prst="ellipse">
            <a:avLst/>
          </a:prstGeom>
          <a:solidFill>
            <a:srgbClr val="FFFFCC"/>
          </a:solidFill>
          <a:ln w="9525">
            <a:solidFill>
              <a:schemeClr val="accent2"/>
            </a:solidFill>
            <a:round/>
            <a:headEnd/>
            <a:tailEnd/>
          </a:ln>
        </p:spPr>
        <p:txBody>
          <a:bodyPr wrap="none" anchor="ctr"/>
          <a:lstStyle/>
          <a:p>
            <a:pPr algn="ctr"/>
            <a:r>
              <a:rPr lang="en-US">
                <a:solidFill>
                  <a:schemeClr val="accent2"/>
                </a:solidFill>
              </a:rPr>
              <a:t>Appropriation</a:t>
            </a:r>
            <a:r>
              <a:rPr lang="en-US"/>
              <a:t> </a:t>
            </a:r>
          </a:p>
          <a:p>
            <a:pPr algn="ctr"/>
            <a:r>
              <a:rPr lang="en-US" sz="2400">
                <a:solidFill>
                  <a:schemeClr val="accent2"/>
                </a:solidFill>
                <a:latin typeface="Times New Roman" pitchFamily="18" charset="0"/>
              </a:rPr>
              <a:t>to Pension Fund</a:t>
            </a:r>
          </a:p>
        </p:txBody>
      </p:sp>
      <p:sp>
        <p:nvSpPr>
          <p:cNvPr id="14342" name="Oval 6"/>
          <p:cNvSpPr>
            <a:spLocks noChangeArrowheads="1"/>
          </p:cNvSpPr>
          <p:nvPr/>
        </p:nvSpPr>
        <p:spPr bwMode="auto">
          <a:xfrm>
            <a:off x="2051050" y="5300663"/>
            <a:ext cx="1490663" cy="1081087"/>
          </a:xfrm>
          <a:prstGeom prst="ellipse">
            <a:avLst/>
          </a:prstGeom>
          <a:solidFill>
            <a:srgbClr val="FFFFCC"/>
          </a:solidFill>
          <a:ln w="9525">
            <a:solidFill>
              <a:schemeClr val="accent2"/>
            </a:solidFill>
            <a:round/>
            <a:headEnd/>
            <a:tailEnd/>
          </a:ln>
        </p:spPr>
        <p:txBody>
          <a:bodyPr wrap="none" anchor="ctr"/>
          <a:lstStyle/>
          <a:p>
            <a:pPr algn="ctr"/>
            <a:r>
              <a:rPr lang="en-US" sz="2400">
                <a:solidFill>
                  <a:schemeClr val="accent2"/>
                </a:solidFill>
                <a:latin typeface="Times New Roman" pitchFamily="18" charset="0"/>
              </a:rPr>
              <a:t>Misc Expd</a:t>
            </a:r>
          </a:p>
        </p:txBody>
      </p:sp>
      <p:sp>
        <p:nvSpPr>
          <p:cNvPr id="14343" name="Oval 7"/>
          <p:cNvSpPr>
            <a:spLocks noChangeArrowheads="1"/>
          </p:cNvSpPr>
          <p:nvPr/>
        </p:nvSpPr>
        <p:spPr bwMode="auto">
          <a:xfrm>
            <a:off x="6084888" y="549275"/>
            <a:ext cx="2159000" cy="1081088"/>
          </a:xfrm>
          <a:prstGeom prst="ellipse">
            <a:avLst/>
          </a:prstGeom>
          <a:solidFill>
            <a:srgbClr val="FFFFCC"/>
          </a:solidFill>
          <a:ln w="9525">
            <a:solidFill>
              <a:schemeClr val="accent2"/>
            </a:solidFill>
            <a:round/>
            <a:headEnd/>
            <a:tailEnd/>
          </a:ln>
        </p:spPr>
        <p:txBody>
          <a:bodyPr wrap="none" anchor="ctr"/>
          <a:lstStyle/>
          <a:p>
            <a:pPr algn="ctr"/>
            <a:r>
              <a:rPr lang="en-US">
                <a:solidFill>
                  <a:schemeClr val="accent2"/>
                </a:solidFill>
              </a:rPr>
              <a:t>Appropriation</a:t>
            </a:r>
            <a:r>
              <a:rPr lang="en-US"/>
              <a:t> </a:t>
            </a:r>
            <a:endParaRPr lang="en-US" sz="2400">
              <a:solidFill>
                <a:schemeClr val="accent2"/>
              </a:solidFill>
              <a:latin typeface="Times New Roman" pitchFamily="18" charset="0"/>
            </a:endParaRPr>
          </a:p>
          <a:p>
            <a:pPr algn="ctr"/>
            <a:r>
              <a:rPr lang="en-US" sz="2400">
                <a:solidFill>
                  <a:schemeClr val="accent2"/>
                </a:solidFill>
                <a:latin typeface="Times New Roman" pitchFamily="18" charset="0"/>
              </a:rPr>
              <a:t> to RSF</a:t>
            </a:r>
          </a:p>
        </p:txBody>
      </p:sp>
      <p:sp>
        <p:nvSpPr>
          <p:cNvPr id="14344" name="Oval 8"/>
          <p:cNvSpPr>
            <a:spLocks noChangeArrowheads="1"/>
          </p:cNvSpPr>
          <p:nvPr/>
        </p:nvSpPr>
        <p:spPr bwMode="auto">
          <a:xfrm>
            <a:off x="4211638" y="5516563"/>
            <a:ext cx="1152525" cy="1143000"/>
          </a:xfrm>
          <a:prstGeom prst="ellipse">
            <a:avLst/>
          </a:prstGeom>
          <a:solidFill>
            <a:srgbClr val="FFFFCC"/>
          </a:solidFill>
          <a:ln w="9525">
            <a:solidFill>
              <a:schemeClr val="accent2"/>
            </a:solidFill>
            <a:round/>
            <a:headEnd/>
            <a:tailEnd/>
          </a:ln>
        </p:spPr>
        <p:txBody>
          <a:bodyPr wrap="none" anchor="ctr"/>
          <a:lstStyle/>
          <a:p>
            <a:pPr algn="ctr"/>
            <a:r>
              <a:rPr lang="en-US" sz="2400">
                <a:solidFill>
                  <a:schemeClr val="accent2"/>
                </a:solidFill>
                <a:latin typeface="Times New Roman" pitchFamily="18" charset="0"/>
              </a:rPr>
              <a:t>OLWR</a:t>
            </a:r>
          </a:p>
        </p:txBody>
      </p:sp>
      <p:sp>
        <p:nvSpPr>
          <p:cNvPr id="14345" name="Oval 9"/>
          <p:cNvSpPr>
            <a:spLocks noChangeArrowheads="1"/>
          </p:cNvSpPr>
          <p:nvPr/>
        </p:nvSpPr>
        <p:spPr bwMode="auto">
          <a:xfrm>
            <a:off x="5795963" y="5157788"/>
            <a:ext cx="1273175" cy="1295400"/>
          </a:xfrm>
          <a:prstGeom prst="ellipse">
            <a:avLst/>
          </a:prstGeom>
          <a:solidFill>
            <a:srgbClr val="FFFFCC"/>
          </a:solidFill>
          <a:ln w="9525">
            <a:solidFill>
              <a:schemeClr val="accent2"/>
            </a:solidFill>
            <a:round/>
            <a:headEnd/>
            <a:tailEnd/>
          </a:ln>
        </p:spPr>
        <p:txBody>
          <a:bodyPr wrap="none" anchor="ctr"/>
          <a:lstStyle/>
          <a:p>
            <a:pPr algn="ctr"/>
            <a:r>
              <a:rPr lang="en-US" sz="2400" dirty="0" smtClean="0">
                <a:solidFill>
                  <a:schemeClr val="accent2"/>
                </a:solidFill>
                <a:latin typeface="Times New Roman" pitchFamily="18" charset="0"/>
              </a:rPr>
              <a:t>RRSK</a:t>
            </a:r>
            <a:endParaRPr lang="en-US" sz="2400" dirty="0">
              <a:solidFill>
                <a:schemeClr val="accent2"/>
              </a:solidFill>
              <a:latin typeface="Times New Roman" pitchFamily="18" charset="0"/>
            </a:endParaRPr>
          </a:p>
        </p:txBody>
      </p:sp>
      <p:sp>
        <p:nvSpPr>
          <p:cNvPr id="14346" name="Line 10"/>
          <p:cNvSpPr>
            <a:spLocks noChangeShapeType="1"/>
          </p:cNvSpPr>
          <p:nvPr/>
        </p:nvSpPr>
        <p:spPr bwMode="auto">
          <a:xfrm flipV="1">
            <a:off x="5795963" y="1484313"/>
            <a:ext cx="431800" cy="431800"/>
          </a:xfrm>
          <a:prstGeom prst="line">
            <a:avLst/>
          </a:prstGeom>
          <a:noFill/>
          <a:ln w="9525">
            <a:solidFill>
              <a:schemeClr val="tx1"/>
            </a:solidFill>
            <a:round/>
            <a:headEnd/>
            <a:tailEnd type="triangle" w="med" len="med"/>
          </a:ln>
        </p:spPr>
        <p:txBody>
          <a:bodyPr/>
          <a:lstStyle/>
          <a:p>
            <a:endParaRPr lang="en-IN"/>
          </a:p>
        </p:txBody>
      </p:sp>
      <p:sp>
        <p:nvSpPr>
          <p:cNvPr id="14347" name="Line 11"/>
          <p:cNvSpPr>
            <a:spLocks noChangeShapeType="1"/>
          </p:cNvSpPr>
          <p:nvPr/>
        </p:nvSpPr>
        <p:spPr bwMode="auto">
          <a:xfrm>
            <a:off x="6300788" y="4221163"/>
            <a:ext cx="792162" cy="144462"/>
          </a:xfrm>
          <a:prstGeom prst="line">
            <a:avLst/>
          </a:prstGeom>
          <a:noFill/>
          <a:ln w="9525">
            <a:solidFill>
              <a:schemeClr val="tx1"/>
            </a:solidFill>
            <a:round/>
            <a:headEnd/>
            <a:tailEnd type="triangle" w="med" len="med"/>
          </a:ln>
        </p:spPr>
        <p:txBody>
          <a:bodyPr/>
          <a:lstStyle/>
          <a:p>
            <a:endParaRPr lang="en-IN"/>
          </a:p>
        </p:txBody>
      </p:sp>
      <p:sp>
        <p:nvSpPr>
          <p:cNvPr id="14348" name="Line 12"/>
          <p:cNvSpPr>
            <a:spLocks noChangeShapeType="1"/>
          </p:cNvSpPr>
          <p:nvPr/>
        </p:nvSpPr>
        <p:spPr bwMode="auto">
          <a:xfrm>
            <a:off x="5867400" y="4508500"/>
            <a:ext cx="288925" cy="504825"/>
          </a:xfrm>
          <a:prstGeom prst="line">
            <a:avLst/>
          </a:prstGeom>
          <a:noFill/>
          <a:ln w="9525">
            <a:solidFill>
              <a:schemeClr val="tx1"/>
            </a:solidFill>
            <a:round/>
            <a:headEnd/>
            <a:tailEnd type="triangle" w="med" len="med"/>
          </a:ln>
        </p:spPr>
        <p:txBody>
          <a:bodyPr/>
          <a:lstStyle/>
          <a:p>
            <a:endParaRPr lang="en-IN"/>
          </a:p>
        </p:txBody>
      </p:sp>
      <p:sp>
        <p:nvSpPr>
          <p:cNvPr id="14349" name="Line 13"/>
          <p:cNvSpPr>
            <a:spLocks noChangeShapeType="1"/>
          </p:cNvSpPr>
          <p:nvPr/>
        </p:nvSpPr>
        <p:spPr bwMode="auto">
          <a:xfrm flipH="1" flipV="1">
            <a:off x="2268538" y="3213100"/>
            <a:ext cx="360362" cy="0"/>
          </a:xfrm>
          <a:prstGeom prst="line">
            <a:avLst/>
          </a:prstGeom>
          <a:noFill/>
          <a:ln w="9525">
            <a:solidFill>
              <a:schemeClr val="tx1"/>
            </a:solidFill>
            <a:round/>
            <a:headEnd/>
            <a:tailEnd type="triangle" w="med" len="med"/>
          </a:ln>
        </p:spPr>
        <p:txBody>
          <a:bodyPr/>
          <a:lstStyle/>
          <a:p>
            <a:endParaRPr lang="en-IN"/>
          </a:p>
        </p:txBody>
      </p:sp>
      <p:sp>
        <p:nvSpPr>
          <p:cNvPr id="14350" name="Line 14"/>
          <p:cNvSpPr>
            <a:spLocks noChangeShapeType="1"/>
          </p:cNvSpPr>
          <p:nvPr/>
        </p:nvSpPr>
        <p:spPr bwMode="auto">
          <a:xfrm flipH="1">
            <a:off x="2339975" y="4149725"/>
            <a:ext cx="576263" cy="574675"/>
          </a:xfrm>
          <a:prstGeom prst="line">
            <a:avLst/>
          </a:prstGeom>
          <a:noFill/>
          <a:ln w="9525">
            <a:solidFill>
              <a:schemeClr val="tx1"/>
            </a:solidFill>
            <a:round/>
            <a:headEnd/>
            <a:tailEnd type="triangle" w="med" len="med"/>
          </a:ln>
        </p:spPr>
        <p:txBody>
          <a:bodyPr/>
          <a:lstStyle/>
          <a:p>
            <a:endParaRPr lang="en-IN"/>
          </a:p>
        </p:txBody>
      </p:sp>
      <p:sp>
        <p:nvSpPr>
          <p:cNvPr id="14351" name="Line 15"/>
          <p:cNvSpPr>
            <a:spLocks noChangeShapeType="1"/>
          </p:cNvSpPr>
          <p:nvPr/>
        </p:nvSpPr>
        <p:spPr bwMode="auto">
          <a:xfrm flipH="1" flipV="1">
            <a:off x="2411413" y="1628775"/>
            <a:ext cx="647700" cy="431800"/>
          </a:xfrm>
          <a:prstGeom prst="line">
            <a:avLst/>
          </a:prstGeom>
          <a:noFill/>
          <a:ln w="9525">
            <a:solidFill>
              <a:schemeClr val="tx1"/>
            </a:solidFill>
            <a:round/>
            <a:headEnd/>
            <a:tailEnd type="triangle" w="med" len="med"/>
          </a:ln>
        </p:spPr>
        <p:txBody>
          <a:bodyPr/>
          <a:lstStyle/>
          <a:p>
            <a:endParaRPr lang="en-IN"/>
          </a:p>
        </p:txBody>
      </p:sp>
      <p:sp>
        <p:nvSpPr>
          <p:cNvPr id="14352" name="Line 16"/>
          <p:cNvSpPr>
            <a:spLocks noChangeShapeType="1"/>
          </p:cNvSpPr>
          <p:nvPr/>
        </p:nvSpPr>
        <p:spPr bwMode="auto">
          <a:xfrm>
            <a:off x="4643438" y="5013325"/>
            <a:ext cx="1587" cy="431800"/>
          </a:xfrm>
          <a:prstGeom prst="line">
            <a:avLst/>
          </a:prstGeom>
          <a:noFill/>
          <a:ln w="9525">
            <a:solidFill>
              <a:schemeClr val="tx1"/>
            </a:solidFill>
            <a:round/>
            <a:headEnd/>
            <a:tailEnd type="triangle" w="med" len="med"/>
          </a:ln>
        </p:spPr>
        <p:txBody>
          <a:bodyPr/>
          <a:lstStyle/>
          <a:p>
            <a:endParaRPr lang="en-IN"/>
          </a:p>
        </p:txBody>
      </p:sp>
      <p:sp>
        <p:nvSpPr>
          <p:cNvPr id="14353" name="Line 17"/>
          <p:cNvSpPr>
            <a:spLocks noChangeShapeType="1"/>
          </p:cNvSpPr>
          <p:nvPr/>
        </p:nvSpPr>
        <p:spPr bwMode="auto">
          <a:xfrm flipH="1">
            <a:off x="3203575" y="4797425"/>
            <a:ext cx="287338" cy="433388"/>
          </a:xfrm>
          <a:prstGeom prst="line">
            <a:avLst/>
          </a:prstGeom>
          <a:noFill/>
          <a:ln w="9525">
            <a:solidFill>
              <a:schemeClr val="tx1"/>
            </a:solidFill>
            <a:round/>
            <a:headEnd/>
            <a:tailEnd type="triangle" w="med" len="med"/>
          </a:ln>
        </p:spPr>
        <p:txBody>
          <a:bodyPr/>
          <a:lstStyle/>
          <a:p>
            <a:endParaRPr lang="en-IN"/>
          </a:p>
        </p:txBody>
      </p:sp>
      <p:sp>
        <p:nvSpPr>
          <p:cNvPr id="14354" name="Oval 18"/>
          <p:cNvSpPr>
            <a:spLocks noChangeArrowheads="1"/>
          </p:cNvSpPr>
          <p:nvPr/>
        </p:nvSpPr>
        <p:spPr bwMode="auto">
          <a:xfrm>
            <a:off x="7092950" y="4005263"/>
            <a:ext cx="1655763" cy="1081087"/>
          </a:xfrm>
          <a:prstGeom prst="ellipse">
            <a:avLst/>
          </a:prstGeom>
          <a:solidFill>
            <a:srgbClr val="FFFFCC"/>
          </a:solidFill>
          <a:ln w="9525">
            <a:solidFill>
              <a:schemeClr val="accent2"/>
            </a:solidFill>
            <a:round/>
            <a:headEnd/>
            <a:tailEnd/>
          </a:ln>
        </p:spPr>
        <p:txBody>
          <a:bodyPr wrap="none" anchor="ctr"/>
          <a:lstStyle/>
          <a:p>
            <a:pPr algn="ctr"/>
            <a:r>
              <a:rPr lang="en-US">
                <a:solidFill>
                  <a:schemeClr val="accent2"/>
                </a:solidFill>
              </a:rPr>
              <a:t>Appropriation</a:t>
            </a:r>
          </a:p>
          <a:p>
            <a:pPr algn="ctr"/>
            <a:r>
              <a:rPr lang="en-US" sz="2400">
                <a:solidFill>
                  <a:schemeClr val="accent2"/>
                </a:solidFill>
                <a:latin typeface="Times New Roman" pitchFamily="18" charset="0"/>
              </a:rPr>
              <a:t> to DF</a:t>
            </a:r>
            <a:endParaRPr lang="en-US">
              <a:solidFill>
                <a:schemeClr val="accent2"/>
              </a:solidFill>
            </a:endParaRPr>
          </a:p>
        </p:txBody>
      </p:sp>
      <p:sp>
        <p:nvSpPr>
          <p:cNvPr id="14355" name="Oval 19"/>
          <p:cNvSpPr>
            <a:spLocks noChangeArrowheads="1"/>
          </p:cNvSpPr>
          <p:nvPr/>
        </p:nvSpPr>
        <p:spPr bwMode="auto">
          <a:xfrm>
            <a:off x="6804025" y="1989138"/>
            <a:ext cx="2124075" cy="1081087"/>
          </a:xfrm>
          <a:prstGeom prst="ellipse">
            <a:avLst/>
          </a:prstGeom>
          <a:solidFill>
            <a:srgbClr val="FFFFCC"/>
          </a:solidFill>
          <a:ln w="9525">
            <a:solidFill>
              <a:schemeClr val="accent2"/>
            </a:solidFill>
            <a:round/>
            <a:headEnd/>
            <a:tailEnd/>
          </a:ln>
        </p:spPr>
        <p:txBody>
          <a:bodyPr wrap="none" anchor="ctr"/>
          <a:lstStyle/>
          <a:p>
            <a:pPr algn="ctr"/>
            <a:r>
              <a:rPr lang="en-US">
                <a:solidFill>
                  <a:schemeClr val="accent2"/>
                </a:solidFill>
              </a:rPr>
              <a:t>Appropriation to</a:t>
            </a:r>
          </a:p>
          <a:p>
            <a:pPr algn="ctr"/>
            <a:r>
              <a:rPr lang="en-US" sz="2400">
                <a:solidFill>
                  <a:schemeClr val="accent2"/>
                </a:solidFill>
                <a:latin typeface="Times New Roman" pitchFamily="18" charset="0"/>
              </a:rPr>
              <a:t>Capital Fund</a:t>
            </a:r>
            <a:endParaRPr lang="en-US">
              <a:solidFill>
                <a:schemeClr val="accent2"/>
              </a:solidFill>
            </a:endParaRPr>
          </a:p>
        </p:txBody>
      </p:sp>
      <p:sp>
        <p:nvSpPr>
          <p:cNvPr id="14356" name="Line 20"/>
          <p:cNvSpPr>
            <a:spLocks noChangeShapeType="1"/>
          </p:cNvSpPr>
          <p:nvPr/>
        </p:nvSpPr>
        <p:spPr bwMode="auto">
          <a:xfrm flipV="1">
            <a:off x="6516688" y="2708275"/>
            <a:ext cx="360362" cy="288925"/>
          </a:xfrm>
          <a:prstGeom prst="line">
            <a:avLst/>
          </a:prstGeom>
          <a:noFill/>
          <a:ln w="9525">
            <a:solidFill>
              <a:schemeClr val="tx1"/>
            </a:solidFill>
            <a:round/>
            <a:headEnd/>
            <a:tailEnd type="triangle" w="med" len="med"/>
          </a:ln>
        </p:spPr>
        <p:txBody>
          <a:bodyPr/>
          <a:lstStyle/>
          <a:p>
            <a:endParaRPr lang="en-IN"/>
          </a:p>
        </p:txBody>
      </p:sp>
      <p:sp>
        <p:nvSpPr>
          <p:cNvPr id="21" name="Rectangle 20"/>
          <p:cNvSpPr>
            <a:spLocks noChangeArrowheads="1"/>
          </p:cNvSpPr>
          <p:nvPr/>
        </p:nvSpPr>
        <p:spPr bwMode="auto">
          <a:xfrm>
            <a:off x="1981200" y="228600"/>
            <a:ext cx="5334000" cy="523220"/>
          </a:xfrm>
          <a:prstGeom prst="rect">
            <a:avLst/>
          </a:prstGeom>
          <a:noFill/>
          <a:ln w="9525">
            <a:noFill/>
            <a:miter lim="800000"/>
            <a:headEnd/>
            <a:tailEnd/>
          </a:ln>
        </p:spPr>
        <p:txBody>
          <a:bodyPr wrap="square">
            <a:spAutoFit/>
          </a:bodyPr>
          <a:lstStyle/>
          <a:p>
            <a:pPr marL="465138" indent="-465138" algn="ctr">
              <a:spcBef>
                <a:spcPct val="50000"/>
              </a:spcBef>
            </a:pPr>
            <a:r>
              <a:rPr lang="en-US" sz="2800" b="1" dirty="0" smtClean="0">
                <a:solidFill>
                  <a:srgbClr val="FF0000"/>
                </a:solidFill>
              </a:rPr>
              <a:t>Expenditure of IR </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IN" b="1" dirty="0" smtClean="0">
                <a:solidFill>
                  <a:srgbClr val="FF0000"/>
                </a:solidFill>
              </a:rPr>
              <a:t>Performance Costing - Milestones</a:t>
            </a:r>
            <a:endParaRPr lang="en-IN" b="1" dirty="0">
              <a:solidFill>
                <a:srgbClr val="FF0000"/>
              </a:solidFill>
            </a:endParaRPr>
          </a:p>
        </p:txBody>
      </p:sp>
      <p:pic>
        <p:nvPicPr>
          <p:cNvPr id="4" name="Content Placeholder 3"/>
          <p:cNvPicPr>
            <a:picLocks noGrp="1"/>
          </p:cNvPicPr>
          <p:nvPr>
            <p:ph idx="1"/>
          </p:nvPr>
        </p:nvPicPr>
        <p:blipFill>
          <a:blip r:embed="rId2" cstate="print"/>
          <a:srcRect l="18519" t="15699" r="29629" b="4733"/>
          <a:stretch>
            <a:fillRect/>
          </a:stretch>
        </p:blipFill>
        <p:spPr bwMode="auto">
          <a:xfrm>
            <a:off x="304800" y="914400"/>
            <a:ext cx="8839200" cy="56388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a:bodyPr>
          <a:lstStyle/>
          <a:p>
            <a:r>
              <a:rPr lang="en-US" sz="3600" b="1" dirty="0" smtClean="0">
                <a:solidFill>
                  <a:srgbClr val="FF0000"/>
                </a:solidFill>
              </a:rPr>
              <a:t>Role of CMAs</a:t>
            </a:r>
            <a:br>
              <a:rPr lang="en-US" sz="3600" b="1" dirty="0" smtClean="0">
                <a:solidFill>
                  <a:srgbClr val="FF0000"/>
                </a:solidFill>
              </a:rPr>
            </a:br>
            <a:r>
              <a:rPr lang="en-US" sz="3600" b="1" dirty="0" smtClean="0">
                <a:solidFill>
                  <a:srgbClr val="FF0000"/>
                </a:solidFill>
              </a:rPr>
              <a:t>in Expenditure/Cost Control</a:t>
            </a:r>
            <a:endParaRPr lang="en-US" sz="3600" b="1" dirty="0">
              <a:solidFill>
                <a:srgbClr val="FF0000"/>
              </a:solidFill>
            </a:endParaRPr>
          </a:p>
        </p:txBody>
      </p:sp>
      <p:sp>
        <p:nvSpPr>
          <p:cNvPr id="4" name="Rectangle 3"/>
          <p:cNvSpPr>
            <a:spLocks noGrp="1" noChangeArrowheads="1"/>
          </p:cNvSpPr>
          <p:nvPr>
            <p:ph idx="1"/>
          </p:nvPr>
        </p:nvSpPr>
        <p:spPr>
          <a:xfrm>
            <a:off x="457200" y="1219200"/>
            <a:ext cx="8229600" cy="5410200"/>
          </a:xfrm>
        </p:spPr>
        <p:txBody>
          <a:bodyPr>
            <a:normAutofit/>
          </a:bodyPr>
          <a:lstStyle/>
          <a:p>
            <a:pPr algn="just"/>
            <a:r>
              <a:rPr lang="en-US" dirty="0" smtClean="0"/>
              <a:t>Development of model </a:t>
            </a:r>
            <a:r>
              <a:rPr lang="en-US" b="1" u="sng" dirty="0" smtClean="0">
                <a:solidFill>
                  <a:srgbClr val="FF0000"/>
                </a:solidFill>
              </a:rPr>
              <a:t>Cost Bulletin </a:t>
            </a:r>
            <a:r>
              <a:rPr lang="en-US" dirty="0" smtClean="0"/>
              <a:t>by the institute which is suitable for the POH operations of Rolling Stock i.e. Locos, Carriages and Wagons.</a:t>
            </a:r>
          </a:p>
          <a:p>
            <a:pPr algn="just"/>
            <a:r>
              <a:rPr lang="en-US" dirty="0" smtClean="0"/>
              <a:t>Development of model </a:t>
            </a:r>
            <a:r>
              <a:rPr lang="en-US" b="1" u="sng" dirty="0" smtClean="0">
                <a:solidFill>
                  <a:srgbClr val="FF0000"/>
                </a:solidFill>
              </a:rPr>
              <a:t>‘Bench marks’ </a:t>
            </a:r>
            <a:r>
              <a:rPr lang="en-US" dirty="0" smtClean="0"/>
              <a:t>for model </a:t>
            </a:r>
            <a:r>
              <a:rPr lang="en-US" b="1" u="sng" dirty="0" smtClean="0">
                <a:solidFill>
                  <a:srgbClr val="FF0000"/>
                </a:solidFill>
              </a:rPr>
              <a:t>“Man Power Costing” </a:t>
            </a:r>
            <a:r>
              <a:rPr lang="en-US" dirty="0" smtClean="0"/>
              <a:t>of operations for maintenance schedules of various Assets.</a:t>
            </a:r>
          </a:p>
          <a:p>
            <a:pPr algn="just"/>
            <a:r>
              <a:rPr lang="en-US" dirty="0" smtClean="0"/>
              <a:t>  Preparation of unit Costs for determining the  </a:t>
            </a:r>
            <a:r>
              <a:rPr lang="en-US" dirty="0" smtClean="0">
                <a:solidFill>
                  <a:srgbClr val="FF0000"/>
                </a:solidFill>
              </a:rPr>
              <a:t>“</a:t>
            </a:r>
            <a:r>
              <a:rPr lang="en-US" b="1" dirty="0" smtClean="0">
                <a:solidFill>
                  <a:srgbClr val="FF0000"/>
                </a:solidFill>
              </a:rPr>
              <a:t>Standard Costs of Operations” </a:t>
            </a:r>
            <a:r>
              <a:rPr lang="en-US" dirty="0" smtClean="0"/>
              <a:t>suiting to the </a:t>
            </a:r>
            <a:r>
              <a:rPr lang="en-US" b="1" u="sng" dirty="0" smtClean="0">
                <a:solidFill>
                  <a:srgbClr val="FF0000"/>
                </a:solidFill>
              </a:rPr>
              <a:t>Customer needs.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457200" y="1219200"/>
            <a:ext cx="8229600" cy="5410200"/>
          </a:xfrm>
        </p:spPr>
        <p:txBody>
          <a:bodyPr>
            <a:normAutofit fontScale="85000" lnSpcReduction="20000"/>
          </a:bodyPr>
          <a:lstStyle/>
          <a:p>
            <a:pPr algn="just"/>
            <a:r>
              <a:rPr lang="en-US" dirty="0" smtClean="0"/>
              <a:t>At Present the total expenditure is distributed to the </a:t>
            </a:r>
            <a:r>
              <a:rPr lang="en-US" u="sng" dirty="0" smtClean="0"/>
              <a:t>jobs</a:t>
            </a:r>
            <a:r>
              <a:rPr lang="en-US" dirty="0" smtClean="0"/>
              <a:t> under </a:t>
            </a:r>
            <a:r>
              <a:rPr lang="en-US" b="1" dirty="0" smtClean="0">
                <a:solidFill>
                  <a:srgbClr val="FF0000"/>
                </a:solidFill>
              </a:rPr>
              <a:t>“Fully Distributed Cost” </a:t>
            </a:r>
            <a:r>
              <a:rPr lang="en-US" dirty="0" smtClean="0"/>
              <a:t>method.</a:t>
            </a:r>
          </a:p>
          <a:p>
            <a:pPr algn="just"/>
            <a:r>
              <a:rPr lang="en-US" dirty="0" smtClean="0"/>
              <a:t>The Costing system is concentrated at Zonal level should be extended to Field Activity Centers(Cost Centers)</a:t>
            </a:r>
          </a:p>
          <a:p>
            <a:pPr algn="just"/>
            <a:r>
              <a:rPr lang="en-US" dirty="0" smtClean="0"/>
              <a:t>The parameters like Repairs and maintenance cost of Loco, Coach and Wagon per vehicle, per GTKM, per EKM etc should be aimed at for cost control under performance costing.</a:t>
            </a:r>
          </a:p>
          <a:p>
            <a:pPr algn="just"/>
            <a:r>
              <a:rPr lang="en-US" dirty="0" smtClean="0"/>
              <a:t>This will enable accountability and cost control unlike at present the system which is followed on incremental costs.</a:t>
            </a:r>
          </a:p>
          <a:p>
            <a:pPr algn="just"/>
            <a:r>
              <a:rPr lang="en-US" dirty="0" smtClean="0"/>
              <a:t>The system should enable cost comparison among periods, between the shops/Units  of IR and Trade.     </a:t>
            </a:r>
          </a:p>
          <a:p>
            <a:pPr algn="just" eaLnBrk="1" hangingPunct="1">
              <a:buNone/>
            </a:pPr>
            <a:endParaRPr lang="en-US" dirty="0" smtClean="0"/>
          </a:p>
        </p:txBody>
      </p:sp>
      <p:sp>
        <p:nvSpPr>
          <p:cNvPr id="4" name="Title 1"/>
          <p:cNvSpPr txBox="1">
            <a:spLocks/>
          </p:cNvSpPr>
          <p:nvPr/>
        </p:nvSpPr>
        <p:spPr>
          <a:xfrm>
            <a:off x="0" y="152400"/>
            <a:ext cx="8839200" cy="9144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100" b="1" i="0" u="none" strike="noStrike" kern="1200" cap="none" spc="0" normalizeH="0" baseline="0" noProof="0" dirty="0" smtClean="0">
                <a:ln>
                  <a:noFill/>
                </a:ln>
                <a:solidFill>
                  <a:srgbClr val="FF0000"/>
                </a:solidFill>
                <a:effectLst/>
                <a:uLnTx/>
                <a:uFillTx/>
                <a:latin typeface="+mj-lt"/>
                <a:ea typeface="+mj-ea"/>
                <a:cs typeface="+mj-cs"/>
              </a:rPr>
              <a:t>Performance Costing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100" b="1" i="0" u="none" strike="noStrike" kern="1200" cap="none" spc="0" normalizeH="0" baseline="0" noProof="0" dirty="0" smtClean="0">
                <a:ln>
                  <a:noFill/>
                </a:ln>
                <a:solidFill>
                  <a:srgbClr val="FF0000"/>
                </a:solidFill>
                <a:effectLst/>
                <a:uLnTx/>
                <a:uFillTx/>
                <a:latin typeface="+mj-lt"/>
                <a:ea typeface="+mj-ea"/>
                <a:cs typeface="+mj-cs"/>
              </a:rPr>
              <a:t>Sheds/Workshops &amp; Production</a:t>
            </a:r>
            <a:r>
              <a:rPr kumimoji="0" lang="en-US" sz="3100" b="1" i="0" u="none" strike="noStrike" kern="1200" cap="none" spc="0" normalizeH="0" noProof="0" dirty="0" smtClean="0">
                <a:ln>
                  <a:noFill/>
                </a:ln>
                <a:solidFill>
                  <a:srgbClr val="FF0000"/>
                </a:solidFill>
                <a:effectLst/>
                <a:uLnTx/>
                <a:uFillTx/>
                <a:latin typeface="+mj-lt"/>
                <a:ea typeface="+mj-ea"/>
                <a:cs typeface="+mj-cs"/>
              </a:rPr>
              <a:t> Units.</a:t>
            </a:r>
            <a:r>
              <a:rPr kumimoji="0" lang="en-US" sz="3100" b="1" i="0" u="none" strike="noStrike" kern="1200" cap="none" spc="0" normalizeH="0" baseline="0" noProof="0" dirty="0" smtClean="0">
                <a:ln>
                  <a:noFill/>
                </a:ln>
                <a:solidFill>
                  <a:srgbClr val="FF0000"/>
                </a:solidFill>
                <a:effectLst/>
                <a:uLnTx/>
                <a:uFillTx/>
                <a:latin typeface="+mj-lt"/>
                <a:ea typeface="+mj-ea"/>
                <a:cs typeface="+mj-cs"/>
              </a:rPr>
              <a:t> </a:t>
            </a:r>
            <a:r>
              <a:rPr kumimoji="0" lang="en-US" sz="3200" b="1" i="0" u="none" strike="noStrike" kern="1200" cap="none" spc="0" normalizeH="0" baseline="0" noProof="0" dirty="0" smtClean="0">
                <a:ln>
                  <a:noFill/>
                </a:ln>
                <a:solidFill>
                  <a:srgbClr val="FF0000"/>
                </a:solidFill>
                <a:effectLst/>
                <a:uLnTx/>
                <a:uFillTx/>
                <a:latin typeface="+mj-lt"/>
                <a:ea typeface="+mj-ea"/>
                <a:cs typeface="+mj-cs"/>
              </a:rPr>
              <a:t/>
            </a:r>
            <a:br>
              <a:rPr kumimoji="0" lang="en-US" sz="3200" b="1" i="0" u="none" strike="noStrike" kern="1200" cap="none" spc="0" normalizeH="0" baseline="0" noProof="0" dirty="0" smtClean="0">
                <a:ln>
                  <a:noFill/>
                </a:ln>
                <a:solidFill>
                  <a:srgbClr val="FF0000"/>
                </a:solidFill>
                <a:effectLst/>
                <a:uLnTx/>
                <a:uFillTx/>
                <a:latin typeface="+mj-lt"/>
                <a:ea typeface="+mj-ea"/>
                <a:cs typeface="+mj-cs"/>
              </a:rPr>
            </a:br>
            <a:endParaRPr kumimoji="0" lang="en-IN" sz="3200" b="1"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r>
              <a:rPr lang="en-US" sz="3600" b="1" dirty="0" smtClean="0">
                <a:solidFill>
                  <a:srgbClr val="FF0000"/>
                </a:solidFill>
              </a:rPr>
              <a:t>Development of Unit costs in Field Units</a:t>
            </a:r>
            <a:endParaRPr lang="en-US" sz="3600" b="1" dirty="0">
              <a:solidFill>
                <a:srgbClr val="FF0000"/>
              </a:solidFill>
            </a:endParaRPr>
          </a:p>
        </p:txBody>
      </p:sp>
      <p:sp>
        <p:nvSpPr>
          <p:cNvPr id="3" name="Content Placeholder 2"/>
          <p:cNvSpPr>
            <a:spLocks noGrp="1"/>
          </p:cNvSpPr>
          <p:nvPr>
            <p:ph idx="1"/>
          </p:nvPr>
        </p:nvSpPr>
        <p:spPr>
          <a:xfrm>
            <a:off x="457200" y="990600"/>
            <a:ext cx="8229600" cy="5638800"/>
          </a:xfrm>
        </p:spPr>
        <p:txBody>
          <a:bodyPr>
            <a:normAutofit fontScale="92500" lnSpcReduction="10000"/>
          </a:bodyPr>
          <a:lstStyle/>
          <a:p>
            <a:pPr algn="just"/>
            <a:r>
              <a:rPr lang="en-US" sz="2800" b="1" dirty="0" smtClean="0"/>
              <a:t>It is necessary that Unit Cost of operation of IOH/ROH maintenance of Rolling Stock of IR is aimed at to fix Budgetary Targets under the maintenance expenditure. The Schedule is as under.</a:t>
            </a:r>
          </a:p>
          <a:p>
            <a:pPr algn="just"/>
            <a:r>
              <a:rPr lang="en-US" sz="2800" b="1" dirty="0" smtClean="0"/>
              <a:t>A process of re-engineering among the activities is vital.</a:t>
            </a:r>
          </a:p>
          <a:p>
            <a:pPr algn="just"/>
            <a:endParaRPr lang="en-US" sz="2800" b="1" dirty="0" smtClean="0"/>
          </a:p>
          <a:p>
            <a:pPr algn="just"/>
            <a:endParaRPr lang="en-US" sz="2800" b="1" dirty="0" smtClean="0"/>
          </a:p>
          <a:p>
            <a:pPr algn="just"/>
            <a:endParaRPr lang="en-US" sz="2800" b="1" dirty="0" smtClean="0"/>
          </a:p>
          <a:p>
            <a:pPr algn="just"/>
            <a:endParaRPr lang="en-US" sz="2800" b="1" dirty="0" smtClean="0"/>
          </a:p>
          <a:p>
            <a:pPr algn="just"/>
            <a:endParaRPr lang="en-US" sz="2800" b="1" dirty="0" smtClean="0"/>
          </a:p>
          <a:p>
            <a:pPr algn="just"/>
            <a:endParaRPr lang="en-US" sz="2800" b="1" dirty="0" smtClean="0"/>
          </a:p>
          <a:p>
            <a:pPr algn="just"/>
            <a:endParaRPr lang="en-US" sz="2800" b="1" dirty="0" smtClean="0"/>
          </a:p>
          <a:p>
            <a:pPr algn="just"/>
            <a:r>
              <a:rPr lang="en-US" sz="2800" b="1" dirty="0" smtClean="0">
                <a:solidFill>
                  <a:srgbClr val="FF0000"/>
                </a:solidFill>
              </a:rPr>
              <a:t>Development of Unit Costs on the above activities.</a:t>
            </a:r>
          </a:p>
          <a:p>
            <a:pPr algn="just"/>
            <a:endParaRPr lang="en-US" sz="2800" b="1" dirty="0"/>
          </a:p>
        </p:txBody>
      </p:sp>
      <p:graphicFrame>
        <p:nvGraphicFramePr>
          <p:cNvPr id="4" name="Table 3"/>
          <p:cNvGraphicFramePr>
            <a:graphicFrameLocks noGrp="1"/>
          </p:cNvGraphicFramePr>
          <p:nvPr/>
        </p:nvGraphicFramePr>
        <p:xfrm>
          <a:off x="990600" y="3048000"/>
          <a:ext cx="7086600" cy="2667000"/>
        </p:xfrm>
        <a:graphic>
          <a:graphicData uri="http://schemas.openxmlformats.org/drawingml/2006/table">
            <a:tbl>
              <a:tblPr firstRow="1" bandRow="1">
                <a:tableStyleId>{5C22544A-7EE6-4342-B048-85BDC9FD1C3A}</a:tableStyleId>
              </a:tblPr>
              <a:tblGrid>
                <a:gridCol w="2209800"/>
                <a:gridCol w="2514600"/>
                <a:gridCol w="2362200"/>
              </a:tblGrid>
              <a:tr h="370840">
                <a:tc>
                  <a:txBody>
                    <a:bodyPr/>
                    <a:lstStyle/>
                    <a:p>
                      <a:r>
                        <a:rPr lang="en-US" dirty="0" smtClean="0">
                          <a:solidFill>
                            <a:srgbClr val="C00000"/>
                          </a:solidFill>
                        </a:rPr>
                        <a:t>Type of Rolling Stock       </a:t>
                      </a:r>
                      <a:endParaRPr lang="en-US" dirty="0">
                        <a:solidFill>
                          <a:srgbClr val="C00000"/>
                        </a:solidFill>
                      </a:endParaRPr>
                    </a:p>
                  </a:txBody>
                  <a:tcPr/>
                </a:tc>
                <a:tc>
                  <a:txBody>
                    <a:bodyPr/>
                    <a:lstStyle/>
                    <a:p>
                      <a:r>
                        <a:rPr lang="en-US" dirty="0" smtClean="0">
                          <a:solidFill>
                            <a:srgbClr val="C00000"/>
                          </a:solidFill>
                        </a:rPr>
                        <a:t>Periodical Overhaul</a:t>
                      </a:r>
                      <a:endParaRPr lang="en-US" dirty="0">
                        <a:solidFill>
                          <a:srgbClr val="C00000"/>
                        </a:solidFill>
                      </a:endParaRPr>
                    </a:p>
                  </a:txBody>
                  <a:tcPr/>
                </a:tc>
                <a:tc>
                  <a:txBody>
                    <a:bodyPr/>
                    <a:lstStyle/>
                    <a:p>
                      <a:pPr algn="ctr"/>
                      <a:r>
                        <a:rPr lang="en-US" dirty="0" smtClean="0">
                          <a:solidFill>
                            <a:srgbClr val="C00000"/>
                          </a:solidFill>
                        </a:rPr>
                        <a:t>ROH/IOH</a:t>
                      </a:r>
                      <a:endParaRPr lang="en-US" dirty="0">
                        <a:solidFill>
                          <a:srgbClr val="C00000"/>
                        </a:solidFill>
                      </a:endParaRPr>
                    </a:p>
                  </a:txBody>
                  <a:tcPr/>
                </a:tc>
              </a:tr>
              <a:tr h="370840">
                <a:tc>
                  <a:txBody>
                    <a:bodyPr/>
                    <a:lstStyle/>
                    <a:p>
                      <a:r>
                        <a:rPr lang="en-US" dirty="0" smtClean="0"/>
                        <a:t>Wagons</a:t>
                      </a:r>
                      <a:endParaRPr lang="en-US" dirty="0"/>
                    </a:p>
                  </a:txBody>
                  <a:tcPr/>
                </a:tc>
                <a:tc>
                  <a:txBody>
                    <a:bodyPr/>
                    <a:lstStyle/>
                    <a:p>
                      <a:r>
                        <a:rPr lang="en-US" dirty="0" smtClean="0"/>
                        <a:t>4.5 years to 6 years</a:t>
                      </a:r>
                      <a:endParaRPr lang="en-US" dirty="0"/>
                    </a:p>
                  </a:txBody>
                  <a:tcPr/>
                </a:tc>
                <a:tc>
                  <a:txBody>
                    <a:bodyPr/>
                    <a:lstStyle/>
                    <a:p>
                      <a:r>
                        <a:rPr lang="en-US" dirty="0" smtClean="0"/>
                        <a:t>28 to 24 months</a:t>
                      </a:r>
                      <a:endParaRPr lang="en-US" dirty="0"/>
                    </a:p>
                  </a:txBody>
                  <a:tcPr/>
                </a:tc>
              </a:tr>
              <a:tr h="370840">
                <a:tc>
                  <a:txBody>
                    <a:bodyPr/>
                    <a:lstStyle/>
                    <a:p>
                      <a:r>
                        <a:rPr lang="en-US" dirty="0" smtClean="0"/>
                        <a:t>Diesel Locos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Years or 10 </a:t>
                      </a:r>
                      <a:r>
                        <a:rPr lang="en-US" dirty="0" err="1" smtClean="0"/>
                        <a:t>lakh</a:t>
                      </a:r>
                      <a:r>
                        <a:rPr lang="en-US" dirty="0" smtClean="0"/>
                        <a:t> </a:t>
                      </a:r>
                      <a:r>
                        <a:rPr lang="en-US" dirty="0" err="1" smtClean="0"/>
                        <a:t>kms</a:t>
                      </a:r>
                      <a:r>
                        <a:rPr lang="en-US" dirty="0" smtClean="0"/>
                        <a:t> whichever is earlier </a:t>
                      </a:r>
                      <a:endParaRPr lang="en-US" dirty="0"/>
                    </a:p>
                  </a:txBody>
                  <a:tcPr/>
                </a:tc>
                <a:tc>
                  <a:txBody>
                    <a:bodyPr/>
                    <a:lstStyle/>
                    <a:p>
                      <a:r>
                        <a:rPr lang="en-US" dirty="0" smtClean="0"/>
                        <a:t>4 years</a:t>
                      </a:r>
                      <a:endParaRPr lang="en-US" dirty="0"/>
                    </a:p>
                  </a:txBody>
                  <a:tcPr/>
                </a:tc>
              </a:tr>
              <a:tr h="370840">
                <a:tc>
                  <a:txBody>
                    <a:bodyPr/>
                    <a:lstStyle/>
                    <a:p>
                      <a:r>
                        <a:rPr lang="en-US" dirty="0" smtClean="0"/>
                        <a:t>Electric Locos</a:t>
                      </a:r>
                      <a:endParaRPr lang="en-US" dirty="0"/>
                    </a:p>
                  </a:txBody>
                  <a:tcPr/>
                </a:tc>
                <a:tc>
                  <a:txBody>
                    <a:bodyPr/>
                    <a:lstStyle/>
                    <a:p>
                      <a:r>
                        <a:rPr lang="en-US" dirty="0" smtClean="0"/>
                        <a:t>6 to 12 Years or 8 to 18 </a:t>
                      </a:r>
                      <a:r>
                        <a:rPr lang="en-US" dirty="0" err="1" smtClean="0"/>
                        <a:t>lakh</a:t>
                      </a:r>
                      <a:r>
                        <a:rPr lang="en-US" dirty="0" smtClean="0"/>
                        <a:t> </a:t>
                      </a:r>
                      <a:r>
                        <a:rPr lang="en-US" dirty="0" err="1" smtClean="0"/>
                        <a:t>kms</a:t>
                      </a:r>
                      <a:r>
                        <a:rPr lang="en-US" dirty="0" smtClean="0"/>
                        <a:t> which ever is earlier  </a:t>
                      </a:r>
                      <a:endParaRPr lang="en-US" dirty="0"/>
                    </a:p>
                  </a:txBody>
                  <a:tcPr/>
                </a:tc>
                <a:tc>
                  <a:txBody>
                    <a:bodyPr/>
                    <a:lstStyle/>
                    <a:p>
                      <a:r>
                        <a:rPr lang="en-US" dirty="0" smtClean="0"/>
                        <a:t>3 to 6 Years or 4 to 10 </a:t>
                      </a:r>
                      <a:r>
                        <a:rPr lang="en-US" dirty="0" err="1" smtClean="0"/>
                        <a:t>lakh</a:t>
                      </a:r>
                      <a:r>
                        <a:rPr lang="en-US" dirty="0" smtClean="0"/>
                        <a:t> </a:t>
                      </a:r>
                      <a:r>
                        <a:rPr lang="en-US" dirty="0" err="1" smtClean="0"/>
                        <a:t>kms</a:t>
                      </a:r>
                      <a:r>
                        <a:rPr lang="en-US" dirty="0" smtClean="0"/>
                        <a:t> which ever is earlier </a:t>
                      </a:r>
                      <a:endParaRPr lang="en-US" dirty="0"/>
                    </a:p>
                  </a:txBody>
                  <a:tcPr/>
                </a:tc>
              </a:tr>
              <a:tr h="370840">
                <a:tc>
                  <a:txBody>
                    <a:bodyPr/>
                    <a:lstStyle/>
                    <a:p>
                      <a:r>
                        <a:rPr lang="en-US" dirty="0" smtClean="0"/>
                        <a:t>Coaches</a:t>
                      </a:r>
                      <a:endParaRPr lang="en-US" dirty="0"/>
                    </a:p>
                  </a:txBody>
                  <a:tcPr/>
                </a:tc>
                <a:tc>
                  <a:txBody>
                    <a:bodyPr/>
                    <a:lstStyle/>
                    <a:p>
                      <a:r>
                        <a:rPr lang="en-US" dirty="0" smtClean="0"/>
                        <a:t>12 to 24 Months </a:t>
                      </a:r>
                      <a:endParaRPr lang="en-US" dirty="0"/>
                    </a:p>
                  </a:txBody>
                  <a:tcPr/>
                </a:tc>
                <a:tc>
                  <a:txBody>
                    <a:bodyPr/>
                    <a:lstStyle/>
                    <a:p>
                      <a:r>
                        <a:rPr lang="en-US" dirty="0" smtClean="0"/>
                        <a:t>12 months</a:t>
                      </a:r>
                      <a:endParaRPr lang="en-US" dirty="0"/>
                    </a:p>
                  </a:txBody>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r>
              <a:rPr lang="en-US" sz="3600" b="1" dirty="0" smtClean="0">
                <a:solidFill>
                  <a:srgbClr val="FF0000"/>
                </a:solidFill>
              </a:rPr>
              <a:t>Development of Unit costs in Field Units</a:t>
            </a:r>
            <a:endParaRPr lang="en-US" sz="3600" b="1" dirty="0">
              <a:solidFill>
                <a:srgbClr val="FF0000"/>
              </a:solidFill>
            </a:endParaRPr>
          </a:p>
        </p:txBody>
      </p:sp>
      <p:sp>
        <p:nvSpPr>
          <p:cNvPr id="3" name="Content Placeholder 2"/>
          <p:cNvSpPr>
            <a:spLocks noGrp="1"/>
          </p:cNvSpPr>
          <p:nvPr>
            <p:ph idx="1"/>
          </p:nvPr>
        </p:nvSpPr>
        <p:spPr>
          <a:xfrm>
            <a:off x="457200" y="990600"/>
            <a:ext cx="8229600" cy="5486400"/>
          </a:xfrm>
        </p:spPr>
        <p:txBody>
          <a:bodyPr>
            <a:normAutofit lnSpcReduction="10000"/>
          </a:bodyPr>
          <a:lstStyle/>
          <a:p>
            <a:pPr algn="just"/>
            <a:r>
              <a:rPr lang="en-US" sz="2800" b="1" dirty="0" smtClean="0"/>
              <a:t>The planned/ expenditure under the unit cost of maintenance of Rolling Stock should become the </a:t>
            </a:r>
            <a:r>
              <a:rPr lang="en-US" sz="2800" b="1" dirty="0" smtClean="0">
                <a:solidFill>
                  <a:srgbClr val="FF0000"/>
                </a:solidFill>
              </a:rPr>
              <a:t>Target cost</a:t>
            </a:r>
            <a:r>
              <a:rPr lang="en-US" sz="2800" b="1" dirty="0" smtClean="0"/>
              <a:t> for maintenance schedule and activities in the Loco sheds, Coaching Depots and Wagon depots aim for Cost as well as Expenditure control.</a:t>
            </a:r>
          </a:p>
          <a:p>
            <a:pPr algn="just"/>
            <a:r>
              <a:rPr lang="en-US" sz="2800" b="1" dirty="0" smtClean="0"/>
              <a:t>The forecast of Revenue expenditure under various budgetary stages </a:t>
            </a:r>
            <a:r>
              <a:rPr lang="en-US" sz="2800" b="1" dirty="0" smtClean="0">
                <a:solidFill>
                  <a:srgbClr val="FF0000"/>
                </a:solidFill>
              </a:rPr>
              <a:t>should based on targets </a:t>
            </a:r>
            <a:r>
              <a:rPr lang="en-US" sz="2800" b="1" dirty="0" smtClean="0"/>
              <a:t>instead of </a:t>
            </a:r>
            <a:r>
              <a:rPr lang="en-US" sz="2800" b="1" dirty="0" smtClean="0">
                <a:solidFill>
                  <a:srgbClr val="FF0000"/>
                </a:solidFill>
              </a:rPr>
              <a:t>incremental mode </a:t>
            </a:r>
            <a:r>
              <a:rPr lang="en-US" sz="2800" b="1" dirty="0" smtClean="0"/>
              <a:t>and back work the activities so that </a:t>
            </a:r>
            <a:r>
              <a:rPr lang="en-US" sz="2800" b="1" dirty="0" smtClean="0">
                <a:solidFill>
                  <a:srgbClr val="FF0000"/>
                </a:solidFill>
              </a:rPr>
              <a:t>non performing activities </a:t>
            </a:r>
            <a:r>
              <a:rPr lang="en-US" sz="2800" b="1" dirty="0" smtClean="0"/>
              <a:t>are excluded.</a:t>
            </a:r>
          </a:p>
          <a:p>
            <a:pPr algn="just"/>
            <a:r>
              <a:rPr lang="en-US" sz="2800" b="1" dirty="0" smtClean="0"/>
              <a:t>A cost sheet format has to be developed against the each Minor Head(Activity) linking the Sub Head(Official) based on the Unit cost arrived at for each Cost review and to exercise the control. </a:t>
            </a:r>
          </a:p>
          <a:p>
            <a:pPr algn="just"/>
            <a:endParaRPr lang="en-US" sz="2800" b="1" dirty="0" smtClean="0"/>
          </a:p>
          <a:p>
            <a:pPr algn="just"/>
            <a:endParaRPr lang="en-US" sz="2800"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CO\Desktop\TCO PRESENTATION\PCS\img008.jpg"/>
          <p:cNvPicPr>
            <a:picLocks noChangeAspect="1" noChangeArrowheads="1"/>
          </p:cNvPicPr>
          <p:nvPr/>
        </p:nvPicPr>
        <p:blipFill>
          <a:blip r:embed="rId2" cstate="print"/>
          <a:srcRect l="12389" t="44737" r="6195"/>
          <a:stretch>
            <a:fillRect/>
          </a:stretch>
        </p:blipFill>
        <p:spPr bwMode="auto">
          <a:xfrm>
            <a:off x="685800" y="1219200"/>
            <a:ext cx="7924800" cy="4953000"/>
          </a:xfrm>
          <a:prstGeom prst="rect">
            <a:avLst/>
          </a:prstGeom>
          <a:noFill/>
        </p:spPr>
      </p:pic>
      <p:sp>
        <p:nvSpPr>
          <p:cNvPr id="3" name="Title 1"/>
          <p:cNvSpPr txBox="1">
            <a:spLocks/>
          </p:cNvSpPr>
          <p:nvPr/>
        </p:nvSpPr>
        <p:spPr>
          <a:xfrm>
            <a:off x="457200" y="152400"/>
            <a:ext cx="8229600" cy="1066800"/>
          </a:xfrm>
          <a:prstGeom prst="rect">
            <a:avLst/>
          </a:prstGeom>
        </p:spPr>
        <p:txBody>
          <a:bodyP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mj-lt"/>
                <a:ea typeface="+mj-ea"/>
                <a:cs typeface="+mj-cs"/>
              </a:rPr>
              <a:t>Development of Unit costs in Field Units-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FF0000"/>
                </a:solidFill>
                <a:latin typeface="+mj-lt"/>
                <a:ea typeface="+mj-ea"/>
                <a:cs typeface="+mj-cs"/>
              </a:rPr>
              <a:t>Areas of Operation</a:t>
            </a:r>
            <a:endParaRPr kumimoji="0" lang="en-US" sz="3600" b="1"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77200" cy="762000"/>
          </a:xfrm>
        </p:spPr>
        <p:txBody>
          <a:bodyPr>
            <a:normAutofit/>
          </a:bodyPr>
          <a:lstStyle/>
          <a:p>
            <a:r>
              <a:rPr lang="en-US" sz="3800" b="1" dirty="0" smtClean="0">
                <a:solidFill>
                  <a:srgbClr val="FF0000"/>
                </a:solidFill>
              </a:rPr>
              <a:t>Development of Unit costs- Field Units</a:t>
            </a:r>
            <a:endParaRPr lang="en-US" sz="3800" dirty="0"/>
          </a:p>
        </p:txBody>
      </p:sp>
      <p:sp>
        <p:nvSpPr>
          <p:cNvPr id="3" name="Content Placeholder 2"/>
          <p:cNvSpPr>
            <a:spLocks noGrp="1"/>
          </p:cNvSpPr>
          <p:nvPr>
            <p:ph idx="1"/>
          </p:nvPr>
        </p:nvSpPr>
        <p:spPr>
          <a:xfrm>
            <a:off x="457200" y="1112837"/>
            <a:ext cx="8229600" cy="5287963"/>
          </a:xfrm>
        </p:spPr>
        <p:txBody>
          <a:bodyPr>
            <a:normAutofit lnSpcReduction="10000"/>
          </a:bodyPr>
          <a:lstStyle/>
          <a:p>
            <a:r>
              <a:rPr lang="en-US" dirty="0" smtClean="0"/>
              <a:t>Development of </a:t>
            </a:r>
            <a:r>
              <a:rPr lang="en-US" b="1" dirty="0" smtClean="0">
                <a:solidFill>
                  <a:srgbClr val="FF0000"/>
                </a:solidFill>
              </a:rPr>
              <a:t>Unit Costs </a:t>
            </a:r>
            <a:r>
              <a:rPr lang="en-US" dirty="0" smtClean="0"/>
              <a:t>for recovery of service cost: </a:t>
            </a:r>
          </a:p>
          <a:p>
            <a:pPr lvl="1"/>
            <a:r>
              <a:rPr lang="en-US" dirty="0" smtClean="0"/>
              <a:t>Railway owned Rolling Stock</a:t>
            </a:r>
          </a:p>
          <a:p>
            <a:pPr lvl="1"/>
            <a:r>
              <a:rPr lang="en-US" dirty="0" smtClean="0"/>
              <a:t>Military owned Rolling Stock</a:t>
            </a:r>
          </a:p>
          <a:p>
            <a:pPr lvl="1"/>
            <a:r>
              <a:rPr lang="en-US" dirty="0" smtClean="0"/>
              <a:t>Privately owned Rolling Stock</a:t>
            </a:r>
          </a:p>
          <a:p>
            <a:pPr lvl="1"/>
            <a:r>
              <a:rPr lang="en-US" dirty="0" smtClean="0"/>
              <a:t>Postal Vans owned by </a:t>
            </a:r>
            <a:r>
              <a:rPr lang="en-US" dirty="0" err="1" smtClean="0"/>
              <a:t>Rly</a:t>
            </a:r>
            <a:r>
              <a:rPr lang="en-US" dirty="0" smtClean="0"/>
              <a:t>/by Postal department</a:t>
            </a:r>
          </a:p>
          <a:p>
            <a:pPr lvl="1"/>
            <a:r>
              <a:rPr lang="en-US" dirty="0" smtClean="0"/>
              <a:t>Hiring of Saloons and other departmental vehicles</a:t>
            </a:r>
          </a:p>
          <a:p>
            <a:pPr lvl="1"/>
            <a:r>
              <a:rPr lang="en-US" dirty="0" smtClean="0"/>
              <a:t>Loaning/Hiring of Rolling Stock for use of Private parties/outsiders.</a:t>
            </a:r>
          </a:p>
          <a:p>
            <a:pPr lvl="1"/>
            <a:r>
              <a:rPr lang="en-US" dirty="0" smtClean="0"/>
              <a:t>Hire charges for sparing of M&amp;P</a:t>
            </a:r>
          </a:p>
          <a:p>
            <a:r>
              <a:rPr lang="en-US" b="1" dirty="0" smtClean="0">
                <a:solidFill>
                  <a:srgbClr val="FF0000"/>
                </a:solidFill>
              </a:rPr>
              <a:t>Sale of Rolling Stock- Valuation of cost</a:t>
            </a:r>
            <a:r>
              <a:rPr lang="en-US" dirty="0" smtClean="0"/>
              <a:t>. </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600" b="1" dirty="0" smtClean="0">
                <a:solidFill>
                  <a:srgbClr val="FF0000"/>
                </a:solidFill>
              </a:rPr>
              <a:t>Development of Unit costs - Services</a:t>
            </a:r>
            <a:endParaRPr lang="en-US" sz="3600" b="1" dirty="0">
              <a:solidFill>
                <a:srgbClr val="FF0000"/>
              </a:solidFill>
            </a:endParaRPr>
          </a:p>
        </p:txBody>
      </p:sp>
      <p:sp>
        <p:nvSpPr>
          <p:cNvPr id="3" name="Content Placeholder 2"/>
          <p:cNvSpPr>
            <a:spLocks noGrp="1"/>
          </p:cNvSpPr>
          <p:nvPr>
            <p:ph idx="1"/>
          </p:nvPr>
        </p:nvSpPr>
        <p:spPr>
          <a:xfrm>
            <a:off x="457200" y="914400"/>
            <a:ext cx="8229600" cy="5562600"/>
          </a:xfrm>
        </p:spPr>
        <p:txBody>
          <a:bodyPr>
            <a:normAutofit/>
          </a:bodyPr>
          <a:lstStyle/>
          <a:p>
            <a:pPr algn="just"/>
            <a:r>
              <a:rPr lang="en-US" sz="2800" b="1" dirty="0" smtClean="0"/>
              <a:t>The Standard Format for recovery of Costs:</a:t>
            </a:r>
            <a:endParaRPr lang="en-US" sz="2800" b="1" dirty="0"/>
          </a:p>
        </p:txBody>
      </p:sp>
      <p:graphicFrame>
        <p:nvGraphicFramePr>
          <p:cNvPr id="4" name="Table 3"/>
          <p:cNvGraphicFramePr>
            <a:graphicFrameLocks noGrp="1"/>
          </p:cNvGraphicFramePr>
          <p:nvPr/>
        </p:nvGraphicFramePr>
        <p:xfrm>
          <a:off x="914400" y="1524000"/>
          <a:ext cx="7086600" cy="5135880"/>
        </p:xfrm>
        <a:graphic>
          <a:graphicData uri="http://schemas.openxmlformats.org/drawingml/2006/table">
            <a:tbl>
              <a:tblPr firstRow="1" bandRow="1">
                <a:tableStyleId>{5C22544A-7EE6-4342-B048-85BDC9FD1C3A}</a:tableStyleId>
              </a:tblPr>
              <a:tblGrid>
                <a:gridCol w="631115"/>
                <a:gridCol w="2524461"/>
                <a:gridCol w="1893346"/>
                <a:gridCol w="2037678"/>
              </a:tblGrid>
              <a:tr h="449580">
                <a:tc>
                  <a:txBody>
                    <a:bodyPr/>
                    <a:lstStyle/>
                    <a:p>
                      <a:pPr algn="ctr"/>
                      <a:r>
                        <a:rPr lang="en-US" dirty="0" smtClean="0">
                          <a:solidFill>
                            <a:srgbClr val="C00000"/>
                          </a:solidFill>
                        </a:rPr>
                        <a:t>Sl.</a:t>
                      </a:r>
                    </a:p>
                    <a:p>
                      <a:pPr algn="ctr"/>
                      <a:r>
                        <a:rPr lang="en-US" dirty="0" smtClean="0">
                          <a:solidFill>
                            <a:srgbClr val="C00000"/>
                          </a:solidFill>
                        </a:rPr>
                        <a:t>No</a:t>
                      </a:r>
                      <a:endParaRPr lang="en-US" dirty="0">
                        <a:solidFill>
                          <a:srgbClr val="C00000"/>
                        </a:solidFill>
                      </a:endParaRPr>
                    </a:p>
                  </a:txBody>
                  <a:tcPr/>
                </a:tc>
                <a:tc>
                  <a:txBody>
                    <a:bodyPr/>
                    <a:lstStyle/>
                    <a:p>
                      <a:pPr algn="ctr"/>
                      <a:r>
                        <a:rPr lang="en-US" dirty="0" smtClean="0">
                          <a:solidFill>
                            <a:srgbClr val="C00000"/>
                          </a:solidFill>
                        </a:rPr>
                        <a:t>Cost Elements</a:t>
                      </a:r>
                      <a:endParaRPr lang="en-US" dirty="0">
                        <a:solidFill>
                          <a:srgbClr val="C00000"/>
                        </a:solidFill>
                      </a:endParaRPr>
                    </a:p>
                  </a:txBody>
                  <a:tcPr anchor="ctr"/>
                </a:tc>
                <a:tc>
                  <a:txBody>
                    <a:bodyPr/>
                    <a:lstStyle/>
                    <a:p>
                      <a:pPr algn="ctr"/>
                      <a:r>
                        <a:rPr lang="en-US" dirty="0" smtClean="0">
                          <a:solidFill>
                            <a:srgbClr val="C00000"/>
                          </a:solidFill>
                        </a:rPr>
                        <a:t>Actual Cost of </a:t>
                      </a:r>
                    </a:p>
                    <a:p>
                      <a:pPr algn="ctr"/>
                      <a:r>
                        <a:rPr lang="en-US" dirty="0" smtClean="0">
                          <a:solidFill>
                            <a:srgbClr val="C00000"/>
                          </a:solidFill>
                        </a:rPr>
                        <a:t>Previous year</a:t>
                      </a:r>
                      <a:endParaRPr lang="en-US" dirty="0">
                        <a:solidFill>
                          <a:srgbClr val="C00000"/>
                        </a:solidFill>
                      </a:endParaRPr>
                    </a:p>
                  </a:txBody>
                  <a:tcPr/>
                </a:tc>
                <a:tc>
                  <a:txBody>
                    <a:bodyPr/>
                    <a:lstStyle/>
                    <a:p>
                      <a:pPr algn="ctr"/>
                      <a:r>
                        <a:rPr lang="en-US" dirty="0" smtClean="0">
                          <a:solidFill>
                            <a:srgbClr val="C00000"/>
                          </a:solidFill>
                        </a:rPr>
                        <a:t>Estimated</a:t>
                      </a:r>
                      <a:r>
                        <a:rPr lang="en-US" baseline="0" dirty="0" smtClean="0">
                          <a:solidFill>
                            <a:srgbClr val="C00000"/>
                          </a:solidFill>
                        </a:rPr>
                        <a:t> Cost</a:t>
                      </a:r>
                    </a:p>
                    <a:p>
                      <a:pPr algn="ctr"/>
                      <a:r>
                        <a:rPr lang="en-US" baseline="0" dirty="0" smtClean="0">
                          <a:solidFill>
                            <a:srgbClr val="C00000"/>
                          </a:solidFill>
                        </a:rPr>
                        <a:t>for the current year</a:t>
                      </a:r>
                      <a:endParaRPr lang="en-US" dirty="0">
                        <a:solidFill>
                          <a:srgbClr val="C00000"/>
                        </a:solidFill>
                      </a:endParaRPr>
                    </a:p>
                  </a:txBody>
                  <a:tcPr/>
                </a:tc>
              </a:tr>
              <a:tr h="449580">
                <a:tc>
                  <a:txBody>
                    <a:bodyPr/>
                    <a:lstStyle/>
                    <a:p>
                      <a:r>
                        <a:rPr lang="en-US" dirty="0" smtClean="0"/>
                        <a:t>1</a:t>
                      </a:r>
                      <a:endParaRPr lang="en-US" dirty="0"/>
                    </a:p>
                  </a:txBody>
                  <a:tcPr/>
                </a:tc>
                <a:tc>
                  <a:txBody>
                    <a:bodyPr/>
                    <a:lstStyle/>
                    <a:p>
                      <a:r>
                        <a:rPr lang="en-US" dirty="0" smtClean="0"/>
                        <a:t>Direct </a:t>
                      </a:r>
                      <a:r>
                        <a:rPr lang="en-US" dirty="0" err="1" smtClean="0"/>
                        <a:t>Labour</a:t>
                      </a:r>
                      <a:endParaRPr lang="en-US" dirty="0"/>
                    </a:p>
                  </a:txBody>
                  <a:tcPr/>
                </a:tc>
                <a:tc>
                  <a:txBody>
                    <a:bodyPr/>
                    <a:lstStyle/>
                    <a:p>
                      <a:endParaRPr lang="en-US" dirty="0"/>
                    </a:p>
                  </a:txBody>
                  <a:tcPr/>
                </a:tc>
                <a:tc>
                  <a:txBody>
                    <a:bodyPr/>
                    <a:lstStyle/>
                    <a:p>
                      <a:endParaRPr lang="en-US" dirty="0"/>
                    </a:p>
                  </a:txBody>
                  <a:tcPr/>
                </a:tc>
              </a:tr>
              <a:tr h="449580">
                <a:tc>
                  <a:txBody>
                    <a:bodyPr/>
                    <a:lstStyle/>
                    <a:p>
                      <a:r>
                        <a:rPr lang="en-US" dirty="0" smtClean="0"/>
                        <a:t>2</a:t>
                      </a:r>
                      <a:endParaRPr lang="en-US" dirty="0"/>
                    </a:p>
                  </a:txBody>
                  <a:tcPr/>
                </a:tc>
                <a:tc>
                  <a:txBody>
                    <a:bodyPr/>
                    <a:lstStyle/>
                    <a:p>
                      <a:r>
                        <a:rPr lang="en-US" dirty="0" smtClean="0"/>
                        <a:t>Direct Material</a:t>
                      </a:r>
                      <a:endParaRPr lang="en-US" dirty="0"/>
                    </a:p>
                  </a:txBody>
                  <a:tcPr/>
                </a:tc>
                <a:tc>
                  <a:txBody>
                    <a:bodyPr/>
                    <a:lstStyle/>
                    <a:p>
                      <a:endParaRPr lang="en-US"/>
                    </a:p>
                  </a:txBody>
                  <a:tcPr/>
                </a:tc>
                <a:tc>
                  <a:txBody>
                    <a:bodyPr/>
                    <a:lstStyle/>
                    <a:p>
                      <a:endParaRPr lang="en-US"/>
                    </a:p>
                  </a:txBody>
                  <a:tcPr/>
                </a:tc>
              </a:tr>
              <a:tr h="449580">
                <a:tc>
                  <a:txBody>
                    <a:bodyPr/>
                    <a:lstStyle/>
                    <a:p>
                      <a:r>
                        <a:rPr lang="en-US" dirty="0" smtClean="0"/>
                        <a:t>3</a:t>
                      </a:r>
                      <a:endParaRPr lang="en-US" dirty="0"/>
                    </a:p>
                  </a:txBody>
                  <a:tcPr/>
                </a:tc>
                <a:tc>
                  <a:txBody>
                    <a:bodyPr/>
                    <a:lstStyle/>
                    <a:p>
                      <a:r>
                        <a:rPr lang="en-US" dirty="0" smtClean="0"/>
                        <a:t>Shop &amp; General on Cost</a:t>
                      </a:r>
                      <a:endParaRPr lang="en-US" dirty="0"/>
                    </a:p>
                  </a:txBody>
                  <a:tcPr/>
                </a:tc>
                <a:tc>
                  <a:txBody>
                    <a:bodyPr/>
                    <a:lstStyle/>
                    <a:p>
                      <a:endParaRPr lang="en-US"/>
                    </a:p>
                  </a:txBody>
                  <a:tcPr/>
                </a:tc>
                <a:tc>
                  <a:txBody>
                    <a:bodyPr/>
                    <a:lstStyle/>
                    <a:p>
                      <a:endParaRPr lang="en-US"/>
                    </a:p>
                  </a:txBody>
                  <a:tcPr/>
                </a:tc>
              </a:tr>
              <a:tr h="449580">
                <a:tc>
                  <a:txBody>
                    <a:bodyPr/>
                    <a:lstStyle/>
                    <a:p>
                      <a:r>
                        <a:rPr lang="en-US" dirty="0" smtClean="0"/>
                        <a:t>4</a:t>
                      </a:r>
                      <a:endParaRPr lang="en-US" dirty="0"/>
                    </a:p>
                  </a:txBody>
                  <a:tcPr/>
                </a:tc>
                <a:tc>
                  <a:txBody>
                    <a:bodyPr/>
                    <a:lstStyle/>
                    <a:p>
                      <a:r>
                        <a:rPr lang="en-US" dirty="0" smtClean="0"/>
                        <a:t>Freight</a:t>
                      </a:r>
                      <a:endParaRPr lang="en-US" dirty="0"/>
                    </a:p>
                  </a:txBody>
                  <a:tcPr/>
                </a:tc>
                <a:tc>
                  <a:txBody>
                    <a:bodyPr/>
                    <a:lstStyle/>
                    <a:p>
                      <a:endParaRPr lang="en-US"/>
                    </a:p>
                  </a:txBody>
                  <a:tcPr/>
                </a:tc>
                <a:tc>
                  <a:txBody>
                    <a:bodyPr/>
                    <a:lstStyle/>
                    <a:p>
                      <a:endParaRPr lang="en-US"/>
                    </a:p>
                  </a:txBody>
                  <a:tcPr/>
                </a:tc>
              </a:tr>
              <a:tr h="449580">
                <a:tc>
                  <a:txBody>
                    <a:bodyPr/>
                    <a:lstStyle/>
                    <a:p>
                      <a:r>
                        <a:rPr lang="en-US" dirty="0" smtClean="0"/>
                        <a:t>5</a:t>
                      </a:r>
                      <a:endParaRPr lang="en-US" dirty="0"/>
                    </a:p>
                  </a:txBody>
                  <a:tcPr/>
                </a:tc>
                <a:tc>
                  <a:txBody>
                    <a:bodyPr/>
                    <a:lstStyle/>
                    <a:p>
                      <a:r>
                        <a:rPr lang="en-US" dirty="0" smtClean="0"/>
                        <a:t>Storage &amp; Supervision</a:t>
                      </a:r>
                      <a:endParaRPr lang="en-US" dirty="0"/>
                    </a:p>
                  </a:txBody>
                  <a:tcPr/>
                </a:tc>
                <a:tc>
                  <a:txBody>
                    <a:bodyPr/>
                    <a:lstStyle/>
                    <a:p>
                      <a:endParaRPr lang="en-US"/>
                    </a:p>
                  </a:txBody>
                  <a:tcPr/>
                </a:tc>
                <a:tc>
                  <a:txBody>
                    <a:bodyPr/>
                    <a:lstStyle/>
                    <a:p>
                      <a:endParaRPr lang="en-US"/>
                    </a:p>
                  </a:txBody>
                  <a:tcPr/>
                </a:tc>
              </a:tr>
              <a:tr h="449580">
                <a:tc>
                  <a:txBody>
                    <a:bodyPr/>
                    <a:lstStyle/>
                    <a:p>
                      <a:r>
                        <a:rPr lang="en-US" dirty="0" smtClean="0"/>
                        <a:t>6</a:t>
                      </a:r>
                      <a:endParaRPr lang="en-US" dirty="0"/>
                    </a:p>
                  </a:txBody>
                  <a:tcPr/>
                </a:tc>
                <a:tc>
                  <a:txBody>
                    <a:bodyPr/>
                    <a:lstStyle/>
                    <a:p>
                      <a:r>
                        <a:rPr lang="en-US" dirty="0" smtClean="0"/>
                        <a:t>Pro-forma-on-Cost</a:t>
                      </a:r>
                      <a:endParaRPr lang="en-US" dirty="0"/>
                    </a:p>
                  </a:txBody>
                  <a:tcPr/>
                </a:tc>
                <a:tc>
                  <a:txBody>
                    <a:bodyPr/>
                    <a:lstStyle/>
                    <a:p>
                      <a:endParaRPr lang="en-US"/>
                    </a:p>
                  </a:txBody>
                  <a:tcPr/>
                </a:tc>
                <a:tc>
                  <a:txBody>
                    <a:bodyPr/>
                    <a:lstStyle/>
                    <a:p>
                      <a:endParaRPr lang="en-US"/>
                    </a:p>
                  </a:txBody>
                  <a:tcPr/>
                </a:tc>
              </a:tr>
              <a:tr h="449580">
                <a:tc>
                  <a:txBody>
                    <a:bodyPr/>
                    <a:lstStyle/>
                    <a:p>
                      <a:r>
                        <a:rPr lang="en-US" dirty="0" smtClean="0"/>
                        <a:t>7</a:t>
                      </a:r>
                      <a:endParaRPr lang="en-US" dirty="0"/>
                    </a:p>
                  </a:txBody>
                  <a:tcPr/>
                </a:tc>
                <a:tc>
                  <a:txBody>
                    <a:bodyPr/>
                    <a:lstStyle/>
                    <a:p>
                      <a:r>
                        <a:rPr lang="en-US" dirty="0" smtClean="0"/>
                        <a:t>Repairs &amp; Maintenance</a:t>
                      </a:r>
                      <a:endParaRPr lang="en-US" dirty="0"/>
                    </a:p>
                  </a:txBody>
                  <a:tcPr/>
                </a:tc>
                <a:tc>
                  <a:txBody>
                    <a:bodyPr/>
                    <a:lstStyle/>
                    <a:p>
                      <a:endParaRPr lang="en-US"/>
                    </a:p>
                  </a:txBody>
                  <a:tcPr/>
                </a:tc>
                <a:tc>
                  <a:txBody>
                    <a:bodyPr/>
                    <a:lstStyle/>
                    <a:p>
                      <a:endParaRPr lang="en-US"/>
                    </a:p>
                  </a:txBody>
                  <a:tcPr/>
                </a:tc>
              </a:tr>
              <a:tr h="449580">
                <a:tc>
                  <a:txBody>
                    <a:bodyPr/>
                    <a:lstStyle/>
                    <a:p>
                      <a:r>
                        <a:rPr lang="en-US" dirty="0" smtClean="0"/>
                        <a:t>8</a:t>
                      </a:r>
                      <a:endParaRPr lang="en-US" dirty="0"/>
                    </a:p>
                  </a:txBody>
                  <a:tcPr/>
                </a:tc>
                <a:tc>
                  <a:txBody>
                    <a:bodyPr/>
                    <a:lstStyle/>
                    <a:p>
                      <a:r>
                        <a:rPr lang="en-US" dirty="0" smtClean="0"/>
                        <a:t>Profit</a:t>
                      </a:r>
                      <a:endParaRPr lang="en-US" dirty="0"/>
                    </a:p>
                  </a:txBody>
                  <a:tcPr/>
                </a:tc>
                <a:tc>
                  <a:txBody>
                    <a:bodyPr/>
                    <a:lstStyle/>
                    <a:p>
                      <a:endParaRPr lang="en-US"/>
                    </a:p>
                  </a:txBody>
                  <a:tcPr/>
                </a:tc>
                <a:tc>
                  <a:txBody>
                    <a:bodyPr/>
                    <a:lstStyle/>
                    <a:p>
                      <a:endParaRPr lang="en-US"/>
                    </a:p>
                  </a:txBody>
                  <a:tcPr/>
                </a:tc>
              </a:tr>
              <a:tr h="449580">
                <a:tc>
                  <a:txBody>
                    <a:bodyPr/>
                    <a:lstStyle/>
                    <a:p>
                      <a:r>
                        <a:rPr lang="en-US" dirty="0" smtClean="0"/>
                        <a:t>9</a:t>
                      </a:r>
                      <a:endParaRPr lang="en-US" dirty="0"/>
                    </a:p>
                  </a:txBody>
                  <a:tcPr/>
                </a:tc>
                <a:tc>
                  <a:txBody>
                    <a:bodyPr/>
                    <a:lstStyle/>
                    <a:p>
                      <a:r>
                        <a:rPr lang="en-US" dirty="0" smtClean="0"/>
                        <a:t>Contingencies</a:t>
                      </a:r>
                      <a:endParaRPr lang="en-US" dirty="0"/>
                    </a:p>
                  </a:txBody>
                  <a:tcPr/>
                </a:tc>
                <a:tc>
                  <a:txBody>
                    <a:bodyPr/>
                    <a:lstStyle/>
                    <a:p>
                      <a:endParaRPr lang="en-US" dirty="0"/>
                    </a:p>
                  </a:txBody>
                  <a:tcPr/>
                </a:tc>
                <a:tc>
                  <a:txBody>
                    <a:bodyPr/>
                    <a:lstStyle/>
                    <a:p>
                      <a:endParaRPr lang="en-US" dirty="0"/>
                    </a:p>
                  </a:txBody>
                  <a:tcPr/>
                </a:tc>
              </a:tr>
              <a:tr h="449580">
                <a:tc>
                  <a:txBody>
                    <a:bodyPr/>
                    <a:lstStyle/>
                    <a:p>
                      <a:r>
                        <a:rPr lang="en-US" dirty="0" smtClean="0"/>
                        <a:t>10</a:t>
                      </a:r>
                      <a:endParaRPr lang="en-US" dirty="0"/>
                    </a:p>
                  </a:txBody>
                  <a:tcPr/>
                </a:tc>
                <a:tc>
                  <a:txBody>
                    <a:bodyPr/>
                    <a:lstStyle/>
                    <a:p>
                      <a:r>
                        <a:rPr lang="en-US" dirty="0" smtClean="0"/>
                        <a:t>Taxes</a:t>
                      </a:r>
                      <a:endParaRPr lang="en-US" dirty="0"/>
                    </a:p>
                  </a:txBody>
                  <a:tcPr/>
                </a:tc>
                <a:tc>
                  <a:txBody>
                    <a:bodyPr/>
                    <a:lstStyle/>
                    <a:p>
                      <a:endParaRPr lang="en-US" dirty="0"/>
                    </a:p>
                  </a:txBody>
                  <a:tcPr/>
                </a:tc>
                <a:tc>
                  <a:txBody>
                    <a:bodyPr/>
                    <a:lstStyle/>
                    <a:p>
                      <a:endParaRPr lang="en-US" dirty="0"/>
                    </a:p>
                  </a:txBody>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77200" cy="533400"/>
          </a:xfrm>
        </p:spPr>
        <p:txBody>
          <a:bodyPr>
            <a:normAutofit fontScale="90000"/>
          </a:bodyPr>
          <a:lstStyle/>
          <a:p>
            <a:r>
              <a:rPr lang="en-US" sz="3800" b="1" dirty="0" smtClean="0">
                <a:solidFill>
                  <a:srgbClr val="FF0000"/>
                </a:solidFill>
              </a:rPr>
              <a:t>Standardization of Costing methods</a:t>
            </a:r>
            <a:endParaRPr lang="en-US" sz="3800" b="1" dirty="0">
              <a:solidFill>
                <a:srgbClr val="FF0000"/>
              </a:solidFill>
            </a:endParaRPr>
          </a:p>
        </p:txBody>
      </p:sp>
      <p:sp>
        <p:nvSpPr>
          <p:cNvPr id="3" name="Content Placeholder 2"/>
          <p:cNvSpPr>
            <a:spLocks noGrp="1"/>
          </p:cNvSpPr>
          <p:nvPr>
            <p:ph idx="1"/>
          </p:nvPr>
        </p:nvSpPr>
        <p:spPr>
          <a:xfrm>
            <a:off x="457200" y="914400"/>
            <a:ext cx="8382000" cy="5714999"/>
          </a:xfrm>
        </p:spPr>
        <p:txBody>
          <a:bodyPr>
            <a:normAutofit fontScale="92500" lnSpcReduction="10000"/>
          </a:bodyPr>
          <a:lstStyle/>
          <a:p>
            <a:pPr algn="just"/>
            <a:r>
              <a:rPr lang="en-US" dirty="0" smtClean="0"/>
              <a:t>Development of new techniques in Repairs &amp; Maintenance of Rolling Stock: </a:t>
            </a:r>
          </a:p>
          <a:p>
            <a:pPr algn="just">
              <a:buNone/>
            </a:pPr>
            <a:r>
              <a:rPr lang="en-US" b="1" u="sng" dirty="0" smtClean="0">
                <a:solidFill>
                  <a:srgbClr val="FF0000"/>
                </a:solidFill>
              </a:rPr>
              <a:t>Development of Man Power</a:t>
            </a:r>
            <a:r>
              <a:rPr lang="en-US" b="1" dirty="0" smtClean="0">
                <a:solidFill>
                  <a:srgbClr val="FF0000"/>
                </a:solidFill>
              </a:rPr>
              <a:t>:</a:t>
            </a:r>
          </a:p>
          <a:p>
            <a:pPr algn="just"/>
            <a:r>
              <a:rPr lang="en-US" dirty="0" smtClean="0"/>
              <a:t>In the back ground of change in technology and change in type of Rolling Stock, the matching man power with complete freedom to adopt strategies for deployment of men.</a:t>
            </a:r>
          </a:p>
          <a:p>
            <a:pPr algn="just"/>
            <a:r>
              <a:rPr lang="en-US" dirty="0" smtClean="0"/>
              <a:t>Multi skilling/tasking, movement of staff to the required areas.</a:t>
            </a:r>
          </a:p>
          <a:p>
            <a:pPr algn="just"/>
            <a:r>
              <a:rPr lang="en-US" dirty="0" smtClean="0"/>
              <a:t>Jobs identified for outsourcing outside the shops and outsourcing with in the shops.</a:t>
            </a:r>
          </a:p>
          <a:p>
            <a:pPr algn="just"/>
            <a:r>
              <a:rPr lang="en-US" dirty="0" smtClean="0"/>
              <a:t>Enabling flexibility to meet the changes in outturn. </a:t>
            </a:r>
          </a:p>
          <a:p>
            <a:pPr algn="just"/>
            <a:endParaRPr lang="en-US" dirty="0"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077200" cy="762000"/>
          </a:xfrm>
        </p:spPr>
        <p:txBody>
          <a:bodyPr>
            <a:normAutofit/>
          </a:bodyPr>
          <a:lstStyle/>
          <a:p>
            <a:r>
              <a:rPr lang="en-US" sz="3800" b="1" dirty="0" smtClean="0">
                <a:solidFill>
                  <a:srgbClr val="FF0000"/>
                </a:solidFill>
              </a:rPr>
              <a:t>Standardization of Costing methods..</a:t>
            </a:r>
            <a:endParaRPr lang="en-US" sz="3800" dirty="0"/>
          </a:p>
        </p:txBody>
      </p:sp>
      <p:sp>
        <p:nvSpPr>
          <p:cNvPr id="3" name="Content Placeholder 2"/>
          <p:cNvSpPr>
            <a:spLocks noGrp="1"/>
          </p:cNvSpPr>
          <p:nvPr>
            <p:ph idx="1"/>
          </p:nvPr>
        </p:nvSpPr>
        <p:spPr>
          <a:xfrm>
            <a:off x="457200" y="990599"/>
            <a:ext cx="8229600" cy="5410201"/>
          </a:xfrm>
        </p:spPr>
        <p:txBody>
          <a:bodyPr>
            <a:normAutofit lnSpcReduction="10000"/>
          </a:bodyPr>
          <a:lstStyle/>
          <a:p>
            <a:pPr algn="just"/>
            <a:r>
              <a:rPr lang="en-US" sz="2800" dirty="0" smtClean="0"/>
              <a:t>Development of new techniques in Repairs &amp; Maintenance of Rolling Stock: </a:t>
            </a:r>
          </a:p>
          <a:p>
            <a:pPr algn="just"/>
            <a:r>
              <a:rPr lang="en-US" sz="2800" u="sng" dirty="0" smtClean="0">
                <a:solidFill>
                  <a:srgbClr val="FF0000"/>
                </a:solidFill>
              </a:rPr>
              <a:t>Outsourcing: </a:t>
            </a:r>
            <a:r>
              <a:rPr lang="en-US" sz="2800" dirty="0" smtClean="0"/>
              <a:t>In view of the changed circumstances it has become inescapable to go for outsourcing under various circumstances. Reasons:</a:t>
            </a:r>
          </a:p>
          <a:p>
            <a:pPr lvl="1" algn="just"/>
            <a:r>
              <a:rPr lang="en-US" dirty="0" smtClean="0"/>
              <a:t>Non availability of components/sub-assemblies</a:t>
            </a:r>
          </a:p>
          <a:p>
            <a:pPr lvl="1" algn="just"/>
            <a:r>
              <a:rPr lang="en-US" dirty="0" smtClean="0"/>
              <a:t>Need to optimize the capacity of the unit</a:t>
            </a:r>
          </a:p>
          <a:p>
            <a:pPr lvl="1" algn="just"/>
            <a:r>
              <a:rPr lang="en-US" dirty="0" smtClean="0"/>
              <a:t>Introduction of new materials/technology for which matching man power etc., not available</a:t>
            </a:r>
          </a:p>
          <a:p>
            <a:pPr lvl="1" algn="just"/>
            <a:r>
              <a:rPr lang="en-US" dirty="0" smtClean="0"/>
              <a:t>Use of standard materials resulting lower costs</a:t>
            </a:r>
          </a:p>
          <a:p>
            <a:pPr lvl="1" algn="just"/>
            <a:r>
              <a:rPr lang="en-US" dirty="0" smtClean="0"/>
              <a:t>Need for heavy inputs of infrastructure to reduce the costs.  </a:t>
            </a:r>
          </a:p>
          <a:p>
            <a:pPr lvl="1" algn="just"/>
            <a:endParaRPr lang="en-US"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ph idx="1"/>
          </p:nvPr>
        </p:nvGraphicFramePr>
        <p:xfrm>
          <a:off x="228600" y="175213"/>
          <a:ext cx="8686800" cy="6454187"/>
        </p:xfrm>
        <a:graphic>
          <a:graphicData uri="http://schemas.openxmlformats.org/presentationml/2006/ole">
            <p:oleObj spid="_x0000_s3074" name="Worksheet" r:id="rId3" imgW="4686476" imgH="3952754" progId="Excel.Sheet.8">
              <p:embed/>
            </p:oleObj>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77200" cy="762000"/>
          </a:xfrm>
        </p:spPr>
        <p:txBody>
          <a:bodyPr>
            <a:normAutofit/>
          </a:bodyPr>
          <a:lstStyle/>
          <a:p>
            <a:r>
              <a:rPr lang="en-US" sz="3800" b="1" dirty="0" smtClean="0">
                <a:solidFill>
                  <a:srgbClr val="FF0000"/>
                </a:solidFill>
              </a:rPr>
              <a:t>Standardization of Costing methods…..</a:t>
            </a:r>
            <a:endParaRPr lang="en-US" sz="3800" dirty="0"/>
          </a:p>
        </p:txBody>
      </p:sp>
      <p:sp>
        <p:nvSpPr>
          <p:cNvPr id="3" name="Content Placeholder 2"/>
          <p:cNvSpPr>
            <a:spLocks noGrp="1"/>
          </p:cNvSpPr>
          <p:nvPr>
            <p:ph idx="1"/>
          </p:nvPr>
        </p:nvSpPr>
        <p:spPr>
          <a:xfrm>
            <a:off x="457200" y="990600"/>
            <a:ext cx="8229600" cy="5562599"/>
          </a:xfrm>
        </p:spPr>
        <p:txBody>
          <a:bodyPr>
            <a:normAutofit/>
          </a:bodyPr>
          <a:lstStyle/>
          <a:p>
            <a:pPr algn="just"/>
            <a:r>
              <a:rPr lang="en-US" dirty="0" smtClean="0"/>
              <a:t>Development of new techniques in Repairs &amp; Maintenance of Rolling Stock: </a:t>
            </a:r>
          </a:p>
          <a:p>
            <a:pPr algn="just"/>
            <a:r>
              <a:rPr lang="en-US" u="sng" dirty="0" smtClean="0">
                <a:solidFill>
                  <a:srgbClr val="FF0000"/>
                </a:solidFill>
              </a:rPr>
              <a:t>Outsourcing works within and outside:</a:t>
            </a:r>
          </a:p>
          <a:p>
            <a:pPr lvl="1" algn="just"/>
            <a:r>
              <a:rPr lang="en-US" dirty="0" smtClean="0"/>
              <a:t>To maintain safety standards, and also utilize the capacity of units it is necessary to outsource the activities with in the workshop aiming overall cost control.</a:t>
            </a:r>
          </a:p>
          <a:p>
            <a:pPr lvl="1" algn="just"/>
            <a:r>
              <a:rPr lang="en-US" dirty="0" smtClean="0"/>
              <a:t>Avoiding large scale investment, forming part of service process in the maintenance.</a:t>
            </a:r>
          </a:p>
          <a:p>
            <a:pPr lvl="1" algn="just"/>
            <a:r>
              <a:rPr lang="en-US" dirty="0" smtClean="0"/>
              <a:t>Sharing Machines and Man power</a:t>
            </a:r>
          </a:p>
          <a:p>
            <a:pPr lvl="1" algn="just"/>
            <a:r>
              <a:rPr lang="en-US" dirty="0" smtClean="0"/>
              <a:t>Decision on the supply of components/Materials</a:t>
            </a:r>
          </a:p>
          <a:p>
            <a:pPr lvl="1" algn="just">
              <a:buFont typeface="Wingdings" pitchFamily="2" charset="2"/>
              <a:buChar char="§"/>
            </a:pPr>
            <a:endParaRPr lang="en-US" dirty="0" smtClean="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77200" cy="685800"/>
          </a:xfrm>
        </p:spPr>
        <p:txBody>
          <a:bodyPr>
            <a:normAutofit/>
          </a:bodyPr>
          <a:lstStyle/>
          <a:p>
            <a:r>
              <a:rPr lang="en-US" sz="3800" b="1" dirty="0" smtClean="0">
                <a:solidFill>
                  <a:srgbClr val="FF0000"/>
                </a:solidFill>
              </a:rPr>
              <a:t>Adoption of Standard procedures</a:t>
            </a:r>
            <a:endParaRPr lang="en-US" sz="3800" b="1" dirty="0">
              <a:solidFill>
                <a:srgbClr val="FF0000"/>
              </a:solidFill>
            </a:endParaRPr>
          </a:p>
        </p:txBody>
      </p:sp>
      <p:sp>
        <p:nvSpPr>
          <p:cNvPr id="3" name="Content Placeholder 2"/>
          <p:cNvSpPr>
            <a:spLocks noGrp="1"/>
          </p:cNvSpPr>
          <p:nvPr>
            <p:ph idx="1"/>
          </p:nvPr>
        </p:nvSpPr>
        <p:spPr>
          <a:xfrm>
            <a:off x="457200" y="838201"/>
            <a:ext cx="8229600" cy="5562600"/>
          </a:xfrm>
        </p:spPr>
        <p:txBody>
          <a:bodyPr>
            <a:normAutofit/>
          </a:bodyPr>
          <a:lstStyle/>
          <a:p>
            <a:pPr algn="just"/>
            <a:r>
              <a:rPr lang="en-US" dirty="0" smtClean="0"/>
              <a:t>Development of new techniques in Repairs &amp; Maintenance of Rolling Stock: </a:t>
            </a:r>
          </a:p>
          <a:p>
            <a:pPr algn="just"/>
            <a:r>
              <a:rPr lang="en-US" u="sng" dirty="0" smtClean="0">
                <a:solidFill>
                  <a:srgbClr val="FF0000"/>
                </a:solidFill>
              </a:rPr>
              <a:t>Introduction of ERP based maintenance:</a:t>
            </a:r>
          </a:p>
          <a:p>
            <a:pPr lvl="1" algn="just"/>
            <a:r>
              <a:rPr lang="en-US" dirty="0" smtClean="0"/>
              <a:t>ERP based system for cost optimization</a:t>
            </a:r>
          </a:p>
          <a:p>
            <a:pPr lvl="1" algn="just"/>
            <a:r>
              <a:rPr lang="en-US" dirty="0" smtClean="0"/>
              <a:t>Linking Material management, M&amp;P management and other Assets Management.</a:t>
            </a:r>
          </a:p>
          <a:p>
            <a:pPr lvl="1" algn="just"/>
            <a:r>
              <a:rPr lang="en-US" dirty="0" smtClean="0"/>
              <a:t>Obtaining approvals from authorized inspectors i.e. RDSO for the scheduling</a:t>
            </a:r>
          </a:p>
          <a:p>
            <a:pPr lvl="1" algn="just"/>
            <a:r>
              <a:rPr lang="en-US" dirty="0" smtClean="0"/>
              <a:t>Vendor Development/inspection for select items of components of Coaches, Wagons and Vehicles.</a:t>
            </a:r>
          </a:p>
          <a:p>
            <a:pPr lvl="1" algn="just"/>
            <a:r>
              <a:rPr lang="en-US" dirty="0" smtClean="0"/>
              <a:t>Selection of alternatives and prototypes.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77200" cy="685800"/>
          </a:xfrm>
        </p:spPr>
        <p:txBody>
          <a:bodyPr>
            <a:normAutofit/>
          </a:bodyPr>
          <a:lstStyle/>
          <a:p>
            <a:r>
              <a:rPr lang="en-US" sz="3800" b="1" dirty="0" smtClean="0">
                <a:solidFill>
                  <a:srgbClr val="FF0000"/>
                </a:solidFill>
              </a:rPr>
              <a:t>Bench Marking for elements of Costs</a:t>
            </a:r>
            <a:endParaRPr lang="en-US" sz="3800" b="1" dirty="0">
              <a:solidFill>
                <a:srgbClr val="FF0000"/>
              </a:solidFill>
            </a:endParaRPr>
          </a:p>
        </p:txBody>
      </p:sp>
      <p:sp>
        <p:nvSpPr>
          <p:cNvPr id="3" name="Content Placeholder 2"/>
          <p:cNvSpPr>
            <a:spLocks noGrp="1"/>
          </p:cNvSpPr>
          <p:nvPr>
            <p:ph idx="1"/>
          </p:nvPr>
        </p:nvSpPr>
        <p:spPr>
          <a:xfrm>
            <a:off x="304800" y="1112837"/>
            <a:ext cx="8382000" cy="5287963"/>
          </a:xfrm>
        </p:spPr>
        <p:txBody>
          <a:bodyPr>
            <a:normAutofit fontScale="85000" lnSpcReduction="20000"/>
          </a:bodyPr>
          <a:lstStyle/>
          <a:p>
            <a:pPr algn="just"/>
            <a:r>
              <a:rPr lang="en-US" dirty="0" smtClean="0"/>
              <a:t>Development of Standards &amp; Unit Costs: </a:t>
            </a:r>
          </a:p>
          <a:p>
            <a:pPr algn="just"/>
            <a:r>
              <a:rPr lang="en-US" dirty="0" smtClean="0"/>
              <a:t>Benchmarking is based on dynamic and comparative analysis and thus is a very useful tool to manage efficient deployment of staff and monitor effects of improvement in working practices, use of new technologies and level of out sourcing. </a:t>
            </a:r>
          </a:p>
          <a:p>
            <a:pPr algn="just"/>
            <a:r>
              <a:rPr lang="en-US" b="1" dirty="0" smtClean="0">
                <a:solidFill>
                  <a:srgbClr val="FF0000"/>
                </a:solidFill>
              </a:rPr>
              <a:t>The Institute Central Command may have  meetings with Railway Board/MOR to have direction to all units of IR for the requirements from the respective chapters to associate IR field Units engaging professionals to achieve average of the objective of Development of Unit Costs and Indian Railway Benchmarks. </a:t>
            </a:r>
          </a:p>
          <a:p>
            <a:pPr algn="just"/>
            <a:r>
              <a:rPr lang="en-US" b="1" dirty="0" smtClean="0">
                <a:solidFill>
                  <a:srgbClr val="FF0000"/>
                </a:solidFill>
              </a:rPr>
              <a:t>This is the right time to pursue</a:t>
            </a:r>
            <a:r>
              <a:rPr lang="en-US" dirty="0" smtClean="0"/>
              <a: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a:bodyPr>
          <a:lstStyle/>
          <a:p>
            <a:r>
              <a:rPr lang="en-US" sz="3200" b="1" dirty="0" smtClean="0">
                <a:solidFill>
                  <a:srgbClr val="FF0000"/>
                </a:solidFill>
              </a:rPr>
              <a:t>Role of CMAs in fixing </a:t>
            </a:r>
            <a:br>
              <a:rPr lang="en-US" sz="3200" b="1" dirty="0" smtClean="0">
                <a:solidFill>
                  <a:srgbClr val="FF0000"/>
                </a:solidFill>
              </a:rPr>
            </a:br>
            <a:r>
              <a:rPr lang="en-US" sz="3200" b="1" dirty="0" smtClean="0">
                <a:solidFill>
                  <a:srgbClr val="FF0000"/>
                </a:solidFill>
              </a:rPr>
              <a:t>fares &amp; freight rates for IR.</a:t>
            </a:r>
            <a:endParaRPr lang="en-US" sz="3200" b="1" dirty="0">
              <a:solidFill>
                <a:srgbClr val="FF0000"/>
              </a:solidFill>
            </a:endParaRPr>
          </a:p>
        </p:txBody>
      </p:sp>
      <p:sp>
        <p:nvSpPr>
          <p:cNvPr id="4" name="Rectangle 3"/>
          <p:cNvSpPr>
            <a:spLocks noGrp="1" noChangeArrowheads="1"/>
          </p:cNvSpPr>
          <p:nvPr>
            <p:ph idx="1"/>
          </p:nvPr>
        </p:nvSpPr>
        <p:spPr>
          <a:xfrm>
            <a:off x="457200" y="1219200"/>
            <a:ext cx="8229600" cy="5410200"/>
          </a:xfrm>
        </p:spPr>
        <p:txBody>
          <a:bodyPr>
            <a:normAutofit/>
          </a:bodyPr>
          <a:lstStyle/>
          <a:p>
            <a:pPr algn="just"/>
            <a:r>
              <a:rPr lang="en-US" dirty="0" smtClean="0"/>
              <a:t>Development of model </a:t>
            </a:r>
            <a:r>
              <a:rPr lang="en-US" b="1" dirty="0" smtClean="0">
                <a:solidFill>
                  <a:srgbClr val="FF0000"/>
                </a:solidFill>
              </a:rPr>
              <a:t>BEPs</a:t>
            </a:r>
            <a:r>
              <a:rPr lang="en-US" dirty="0" smtClean="0"/>
              <a:t> for each commodity of the traffic carried in each Zone, Region and to SEZs, by the institute which are recommendatory to RDA(?) for further recommendations for fixing the rates.</a:t>
            </a:r>
          </a:p>
          <a:p>
            <a:pPr algn="just"/>
            <a:r>
              <a:rPr lang="en-US" dirty="0" smtClean="0"/>
              <a:t>Development of model </a:t>
            </a:r>
            <a:r>
              <a:rPr lang="en-US" b="1" u="sng" dirty="0" smtClean="0">
                <a:solidFill>
                  <a:srgbClr val="FF0000"/>
                </a:solidFill>
              </a:rPr>
              <a:t>‘Tariff Structure for each commodity”</a:t>
            </a:r>
            <a:r>
              <a:rPr lang="en-US" i="1" dirty="0" smtClean="0"/>
              <a:t> </a:t>
            </a:r>
            <a:r>
              <a:rPr lang="en-US" dirty="0" smtClean="0"/>
              <a:t>in each Zone.</a:t>
            </a:r>
            <a:endParaRPr lang="en-US" i="1" dirty="0" smtClean="0"/>
          </a:p>
          <a:p>
            <a:pPr algn="just"/>
            <a:r>
              <a:rPr lang="en-US" i="1" dirty="0" smtClean="0"/>
              <a:t> </a:t>
            </a:r>
            <a:r>
              <a:rPr lang="en-US" dirty="0" smtClean="0"/>
              <a:t>Preparation of </a:t>
            </a:r>
            <a:r>
              <a:rPr lang="en-US" b="1" dirty="0" smtClean="0">
                <a:solidFill>
                  <a:srgbClr val="FF0000"/>
                </a:solidFill>
              </a:rPr>
              <a:t>“Annual Bulletin of Cost Benefit analysis”</a:t>
            </a:r>
            <a:r>
              <a:rPr lang="en-US" dirty="0" smtClean="0"/>
              <a:t> of Passenger Services instead of working on Averages.  </a:t>
            </a:r>
            <a:endParaRPr lang="en-US" b="1" i="1" u="sng" dirty="0" smtClean="0">
              <a:solidFill>
                <a:srgbClr val="FF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CO\Desktop\TCO PRESENTATION\PCS\img010.jpg"/>
          <p:cNvPicPr>
            <a:picLocks noChangeAspect="1" noChangeArrowheads="1"/>
          </p:cNvPicPr>
          <p:nvPr/>
        </p:nvPicPr>
        <p:blipFill>
          <a:blip r:embed="rId2" cstate="print"/>
          <a:srcRect t="35721"/>
          <a:stretch>
            <a:fillRect/>
          </a:stretch>
        </p:blipFill>
        <p:spPr bwMode="auto">
          <a:xfrm>
            <a:off x="533399" y="1371600"/>
            <a:ext cx="7924801" cy="5257800"/>
          </a:xfrm>
          <a:prstGeom prst="rect">
            <a:avLst/>
          </a:prstGeom>
          <a:noFill/>
        </p:spPr>
      </p:pic>
      <p:sp>
        <p:nvSpPr>
          <p:cNvPr id="3" name="Title 1"/>
          <p:cNvSpPr txBox="1">
            <a:spLocks/>
          </p:cNvSpPr>
          <p:nvPr/>
        </p:nvSpPr>
        <p:spPr>
          <a:xfrm>
            <a:off x="228600" y="152400"/>
            <a:ext cx="8686800" cy="1066800"/>
          </a:xfrm>
          <a:prstGeom prst="rect">
            <a:avLst/>
          </a:prstGeom>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mj-lt"/>
                <a:ea typeface="+mj-ea"/>
                <a:cs typeface="+mj-cs"/>
              </a:rPr>
              <a:t>A model sketch for apportionment of Electrical Multiple Unit</a:t>
            </a:r>
            <a:r>
              <a:rPr kumimoji="0" lang="en-US" sz="3200" b="1" i="0" u="none" strike="noStrike" kern="1200" cap="none" spc="0" normalizeH="0" noProof="0" dirty="0" smtClean="0">
                <a:ln>
                  <a:noFill/>
                </a:ln>
                <a:solidFill>
                  <a:srgbClr val="FF0000"/>
                </a:solidFill>
                <a:effectLst/>
                <a:uLnTx/>
                <a:uFillTx/>
                <a:latin typeface="+mj-lt"/>
                <a:ea typeface="+mj-ea"/>
                <a:cs typeface="+mj-cs"/>
              </a:rPr>
              <a:t> Services Cost among the other services</a:t>
            </a:r>
            <a:r>
              <a:rPr kumimoji="0" lang="en-US" sz="3200" b="1" i="0" u="none" strike="noStrike" kern="1200" cap="none" spc="0" normalizeH="0" baseline="0" noProof="0" dirty="0" smtClean="0">
                <a:ln>
                  <a:noFill/>
                </a:ln>
                <a:solidFill>
                  <a:srgbClr val="FF0000"/>
                </a:solidFill>
                <a:effectLst/>
                <a:uLnTx/>
                <a:uFillTx/>
                <a:latin typeface="+mj-lt"/>
                <a:ea typeface="+mj-ea"/>
                <a:cs typeface="+mj-cs"/>
              </a:rPr>
              <a:t>.</a:t>
            </a:r>
            <a:endParaRPr kumimoji="0" lang="en-US" sz="3200" b="1"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TCO\Desktop\TCO PRESENTATION\PCS\img011.jpg"/>
          <p:cNvPicPr>
            <a:picLocks noChangeAspect="1" noChangeArrowheads="1"/>
          </p:cNvPicPr>
          <p:nvPr/>
        </p:nvPicPr>
        <p:blipFill>
          <a:blip r:embed="rId2" cstate="print"/>
          <a:srcRect l="-340" t="34211" r="5583" b="6842"/>
          <a:stretch>
            <a:fillRect/>
          </a:stretch>
        </p:blipFill>
        <p:spPr bwMode="auto">
          <a:xfrm>
            <a:off x="381000" y="1524000"/>
            <a:ext cx="8458200" cy="5029200"/>
          </a:xfrm>
          <a:prstGeom prst="rect">
            <a:avLst/>
          </a:prstGeom>
          <a:noFill/>
        </p:spPr>
      </p:pic>
      <p:sp>
        <p:nvSpPr>
          <p:cNvPr id="3" name="Title 1"/>
          <p:cNvSpPr txBox="1">
            <a:spLocks/>
          </p:cNvSpPr>
          <p:nvPr/>
        </p:nvSpPr>
        <p:spPr>
          <a:xfrm>
            <a:off x="228600" y="152400"/>
            <a:ext cx="8686800" cy="10668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mj-lt"/>
                <a:ea typeface="+mj-ea"/>
                <a:cs typeface="+mj-cs"/>
              </a:rPr>
              <a:t>A model sketch for apportionment of Coaching</a:t>
            </a:r>
            <a:r>
              <a:rPr kumimoji="0" lang="en-US" sz="3200" b="1" i="0" u="none" strike="noStrike" kern="1200" cap="none" spc="0" normalizeH="0" noProof="0" dirty="0" smtClean="0">
                <a:ln>
                  <a:noFill/>
                </a:ln>
                <a:solidFill>
                  <a:srgbClr val="FF0000"/>
                </a:solidFill>
                <a:effectLst/>
                <a:uLnTx/>
                <a:uFillTx/>
                <a:latin typeface="+mj-lt"/>
                <a:ea typeface="+mj-ea"/>
                <a:cs typeface="+mj-cs"/>
              </a:rPr>
              <a:t> Services Cost among the other services</a:t>
            </a:r>
            <a:r>
              <a:rPr kumimoji="0" lang="en-US" sz="3200" b="1" i="0" u="none" strike="noStrike" kern="1200" cap="none" spc="0" normalizeH="0" baseline="0" noProof="0" dirty="0" smtClean="0">
                <a:ln>
                  <a:noFill/>
                </a:ln>
                <a:solidFill>
                  <a:srgbClr val="FF0000"/>
                </a:solidFill>
                <a:effectLst/>
                <a:uLnTx/>
                <a:uFillTx/>
                <a:latin typeface="+mj-lt"/>
                <a:ea typeface="+mj-ea"/>
                <a:cs typeface="+mj-cs"/>
              </a:rPr>
              <a:t>.</a:t>
            </a:r>
            <a:endParaRPr kumimoji="0" lang="en-US" sz="3200" b="1"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TCO\Desktop\TCO PRESENTATION\PCS\img012.jpg"/>
          <p:cNvPicPr>
            <a:picLocks noChangeAspect="1" noChangeArrowheads="1"/>
          </p:cNvPicPr>
          <p:nvPr/>
        </p:nvPicPr>
        <p:blipFill>
          <a:blip r:embed="rId2" cstate="print"/>
          <a:srcRect t="33748"/>
          <a:stretch>
            <a:fillRect/>
          </a:stretch>
        </p:blipFill>
        <p:spPr bwMode="auto">
          <a:xfrm>
            <a:off x="228600" y="1752600"/>
            <a:ext cx="8534400" cy="4803775"/>
          </a:xfrm>
          <a:prstGeom prst="rect">
            <a:avLst/>
          </a:prstGeom>
          <a:noFill/>
        </p:spPr>
      </p:pic>
      <p:sp>
        <p:nvSpPr>
          <p:cNvPr id="3" name="Title 1"/>
          <p:cNvSpPr txBox="1">
            <a:spLocks/>
          </p:cNvSpPr>
          <p:nvPr/>
        </p:nvSpPr>
        <p:spPr>
          <a:xfrm>
            <a:off x="228600" y="152400"/>
            <a:ext cx="8686800" cy="10668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mj-lt"/>
                <a:ea typeface="+mj-ea"/>
                <a:cs typeface="+mj-cs"/>
              </a:rPr>
              <a:t>A model sketch for apportionment of Goods</a:t>
            </a:r>
            <a:r>
              <a:rPr kumimoji="0" lang="en-US" sz="3200" b="1" i="0" u="none" strike="noStrike" kern="1200" cap="none" spc="0" normalizeH="0" noProof="0" dirty="0" smtClean="0">
                <a:ln>
                  <a:noFill/>
                </a:ln>
                <a:solidFill>
                  <a:srgbClr val="FF0000"/>
                </a:solidFill>
                <a:effectLst/>
                <a:uLnTx/>
                <a:uFillTx/>
                <a:latin typeface="+mj-lt"/>
                <a:ea typeface="+mj-ea"/>
                <a:cs typeface="+mj-cs"/>
              </a:rPr>
              <a:t> Services Cost among the other services</a:t>
            </a:r>
            <a:r>
              <a:rPr kumimoji="0" lang="en-US" sz="3200" b="1" i="0" u="none" strike="noStrike" kern="1200" cap="none" spc="0" normalizeH="0" baseline="0" noProof="0" dirty="0" smtClean="0">
                <a:ln>
                  <a:noFill/>
                </a:ln>
                <a:solidFill>
                  <a:srgbClr val="FF0000"/>
                </a:solidFill>
                <a:effectLst/>
                <a:uLnTx/>
                <a:uFillTx/>
                <a:latin typeface="+mj-lt"/>
                <a:ea typeface="+mj-ea"/>
                <a:cs typeface="+mj-cs"/>
              </a:rPr>
              <a:t>.</a:t>
            </a:r>
            <a:endParaRPr kumimoji="0" lang="en-US" sz="3200" b="1"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TCO\Desktop\TCO PRESENTATION\PCS\img015.jpg"/>
          <p:cNvPicPr>
            <a:picLocks noChangeAspect="1" noChangeArrowheads="1"/>
          </p:cNvPicPr>
          <p:nvPr/>
        </p:nvPicPr>
        <p:blipFill>
          <a:blip r:embed="rId2" cstate="print"/>
          <a:srcRect l="2950" t="34638" r="6345" b="11830"/>
          <a:stretch>
            <a:fillRect/>
          </a:stretch>
        </p:blipFill>
        <p:spPr bwMode="auto">
          <a:xfrm>
            <a:off x="228600" y="1371600"/>
            <a:ext cx="8610600" cy="3886200"/>
          </a:xfrm>
          <a:prstGeom prst="rect">
            <a:avLst/>
          </a:prstGeom>
          <a:noFill/>
        </p:spPr>
      </p:pic>
      <p:sp>
        <p:nvSpPr>
          <p:cNvPr id="3" name="Title 1"/>
          <p:cNvSpPr txBox="1">
            <a:spLocks/>
          </p:cNvSpPr>
          <p:nvPr/>
        </p:nvSpPr>
        <p:spPr>
          <a:xfrm>
            <a:off x="228600" y="152400"/>
            <a:ext cx="86868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mj-lt"/>
                <a:ea typeface="+mj-ea"/>
                <a:cs typeface="+mj-cs"/>
              </a:rPr>
              <a:t>A CMA can be resource person to the IR at various</a:t>
            </a:r>
            <a:r>
              <a:rPr kumimoji="0" lang="en-US" sz="3200" b="1" i="0" u="none" strike="noStrike" kern="1200" cap="none" spc="0" normalizeH="0" noProof="0" dirty="0" smtClean="0">
                <a:ln>
                  <a:noFill/>
                </a:ln>
                <a:solidFill>
                  <a:srgbClr val="FF0000"/>
                </a:solidFill>
                <a:effectLst/>
                <a:uLnTx/>
                <a:uFillTx/>
                <a:latin typeface="+mj-lt"/>
                <a:ea typeface="+mj-ea"/>
                <a:cs typeface="+mj-cs"/>
              </a:rPr>
              <a:t> levels/Units of Indian Railways </a:t>
            </a:r>
            <a:r>
              <a:rPr kumimoji="0" lang="en-US" sz="3200" b="1" i="0" u="none" strike="noStrike" kern="1200" cap="none" spc="0" normalizeH="0" baseline="0" noProof="0" dirty="0" smtClean="0">
                <a:ln>
                  <a:noFill/>
                </a:ln>
                <a:solidFill>
                  <a:srgbClr val="FF0000"/>
                </a:solidFill>
                <a:effectLst/>
                <a:uLnTx/>
                <a:uFillTx/>
                <a:latin typeface="+mj-lt"/>
                <a:ea typeface="+mj-ea"/>
                <a:cs typeface="+mj-cs"/>
              </a:rPr>
              <a:t>.</a:t>
            </a:r>
            <a:endParaRPr kumimoji="0" lang="en-US" sz="3200" b="1" i="0" u="none" strike="noStrike" kern="1200" cap="none" spc="0" normalizeH="0" baseline="0" noProof="0" dirty="0">
              <a:ln>
                <a:noFill/>
              </a:ln>
              <a:solidFill>
                <a:srgbClr val="FF0000"/>
              </a:solidFill>
              <a:effectLst/>
              <a:uLnTx/>
              <a:uFillTx/>
              <a:latin typeface="+mj-lt"/>
              <a:ea typeface="+mj-ea"/>
              <a:cs typeface="+mj-cs"/>
            </a:endParaRPr>
          </a:p>
        </p:txBody>
      </p:sp>
      <p:sp>
        <p:nvSpPr>
          <p:cNvPr id="4" name="Title 1"/>
          <p:cNvSpPr txBox="1">
            <a:spLocks/>
          </p:cNvSpPr>
          <p:nvPr/>
        </p:nvSpPr>
        <p:spPr>
          <a:xfrm>
            <a:off x="228600" y="5562600"/>
            <a:ext cx="8686800" cy="9906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FF0000"/>
                </a:solidFill>
                <a:effectLst/>
                <a:uLnTx/>
                <a:uFillTx/>
                <a:latin typeface="+mj-lt"/>
                <a:ea typeface="+mj-ea"/>
                <a:cs typeface="+mj-cs"/>
              </a:rPr>
              <a:t>Who should bell the Cat?</a:t>
            </a:r>
            <a:endParaRPr kumimoji="0" lang="en-US" sz="4800" b="1"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Performance Costing  </a:t>
            </a:r>
            <a:r>
              <a:rPr lang="en-US" b="1" smtClean="0">
                <a:solidFill>
                  <a:srgbClr val="FF0000"/>
                </a:solidFill>
              </a:rPr>
              <a:t>lead to Outcome </a:t>
            </a:r>
            <a:r>
              <a:rPr lang="en-US" b="1" dirty="0" smtClean="0">
                <a:solidFill>
                  <a:srgbClr val="FF0000"/>
                </a:solidFill>
              </a:rPr>
              <a:t>Budget &amp; - A Game changer</a:t>
            </a:r>
            <a:endParaRPr lang="en-US" b="1" dirty="0">
              <a:solidFill>
                <a:srgbClr val="FF0000"/>
              </a:solidFill>
            </a:endParaRPr>
          </a:p>
        </p:txBody>
      </p:sp>
      <p:sp>
        <p:nvSpPr>
          <p:cNvPr id="3" name="Content Placeholder 2"/>
          <p:cNvSpPr>
            <a:spLocks noGrp="1"/>
          </p:cNvSpPr>
          <p:nvPr>
            <p:ph idx="1"/>
          </p:nvPr>
        </p:nvSpPr>
        <p:spPr/>
        <p:txBody>
          <a:bodyPr/>
          <a:lstStyle/>
          <a:p>
            <a:pPr algn="just"/>
            <a:r>
              <a:rPr lang="en-US" dirty="0" smtClean="0"/>
              <a:t>Budget of field units should be connected to activities and outcomes.</a:t>
            </a:r>
          </a:p>
          <a:p>
            <a:pPr algn="just"/>
            <a:r>
              <a:rPr lang="en-US" dirty="0" smtClean="0"/>
              <a:t>Quantitative assessments of estimate of costs and accomplishments is necessary</a:t>
            </a:r>
          </a:p>
          <a:p>
            <a:pPr algn="just"/>
            <a:r>
              <a:rPr lang="en-US" dirty="0" smtClean="0"/>
              <a:t>This will eventually aim to improve effectiveness and efficiency in public expenditure.</a:t>
            </a:r>
          </a:p>
          <a:p>
            <a:pPr algn="just"/>
            <a:r>
              <a:rPr lang="en-US" dirty="0" smtClean="0"/>
              <a:t>Effective cost control mechanism to be set up.</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Examples of Budget proposals and expected outcomes</a:t>
            </a:r>
            <a:endParaRPr lang="en-US" b="1" dirty="0">
              <a:solidFill>
                <a:srgbClr val="FF0000"/>
              </a:solidFill>
            </a:endParaRPr>
          </a:p>
        </p:txBody>
      </p:sp>
      <p:graphicFrame>
        <p:nvGraphicFramePr>
          <p:cNvPr id="4" name="Content Placeholder 3"/>
          <p:cNvGraphicFramePr>
            <a:graphicFrameLocks noGrp="1"/>
          </p:cNvGraphicFramePr>
          <p:nvPr>
            <p:ph idx="1"/>
          </p:nvPr>
        </p:nvGraphicFramePr>
        <p:xfrm>
          <a:off x="457200" y="1600200"/>
          <a:ext cx="8229600" cy="402336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dirty="0" smtClean="0"/>
                        <a:t>S. No </a:t>
                      </a:r>
                      <a:endParaRPr lang="en-US" dirty="0"/>
                    </a:p>
                  </a:txBody>
                  <a:tcPr/>
                </a:tc>
                <a:tc>
                  <a:txBody>
                    <a:bodyPr/>
                    <a:lstStyle/>
                    <a:p>
                      <a:r>
                        <a:rPr lang="en-US" dirty="0" smtClean="0"/>
                        <a:t>Activity for which Budget is asked </a:t>
                      </a:r>
                      <a:endParaRPr lang="en-US" dirty="0"/>
                    </a:p>
                  </a:txBody>
                  <a:tcPr/>
                </a:tc>
                <a:tc>
                  <a:txBody>
                    <a:bodyPr/>
                    <a:lstStyle/>
                    <a:p>
                      <a:r>
                        <a:rPr lang="en-US" dirty="0" smtClean="0"/>
                        <a:t>Estimated Cost  (Rs. in </a:t>
                      </a:r>
                      <a:r>
                        <a:rPr lang="en-US" dirty="0" err="1" smtClean="0"/>
                        <a:t>lacs</a:t>
                      </a:r>
                      <a:r>
                        <a:rPr lang="en-US" dirty="0" smtClean="0"/>
                        <a:t>) </a:t>
                      </a:r>
                    </a:p>
                    <a:p>
                      <a:endParaRPr lang="en-US" dirty="0"/>
                    </a:p>
                  </a:txBody>
                  <a:tcPr/>
                </a:tc>
                <a:tc>
                  <a:txBody>
                    <a:bodyPr/>
                    <a:lstStyle/>
                    <a:p>
                      <a:r>
                        <a:rPr lang="en-US" dirty="0" smtClean="0"/>
                        <a:t>Outcome </a:t>
                      </a:r>
                      <a:endParaRPr lang="en-US" dirty="0"/>
                    </a:p>
                  </a:txBody>
                  <a:tcPr/>
                </a:tc>
              </a:tr>
              <a:tr h="370840">
                <a:tc>
                  <a:txBody>
                    <a:bodyPr/>
                    <a:lstStyle/>
                    <a:p>
                      <a:r>
                        <a:rPr lang="en-US" dirty="0" smtClean="0"/>
                        <a:t>1</a:t>
                      </a:r>
                      <a:endParaRPr lang="en-US" dirty="0"/>
                    </a:p>
                  </a:txBody>
                  <a:tcPr/>
                </a:tc>
                <a:tc>
                  <a:txBody>
                    <a:bodyPr/>
                    <a:lstStyle/>
                    <a:p>
                      <a:r>
                        <a:rPr lang="en-US" dirty="0" err="1" smtClean="0"/>
                        <a:t>Earthing</a:t>
                      </a:r>
                      <a:r>
                        <a:rPr lang="en-US" dirty="0" smtClean="0"/>
                        <a:t> of signals to reduce the incidences of failure due to frequent lightning (in nos.) </a:t>
                      </a:r>
                    </a:p>
                    <a:p>
                      <a:r>
                        <a:rPr lang="en-US" dirty="0" smtClean="0"/>
                        <a:t>30 </a:t>
                      </a:r>
                      <a:endParaRPr lang="en-US" dirty="0"/>
                    </a:p>
                  </a:txBody>
                  <a:tcPr/>
                </a:tc>
                <a:tc>
                  <a:txBody>
                    <a:bodyPr/>
                    <a:lstStyle/>
                    <a:p>
                      <a:r>
                        <a:rPr lang="en-US" dirty="0" smtClean="0"/>
                        <a:t>300 </a:t>
                      </a:r>
                      <a:r>
                        <a:rPr lang="en-US" dirty="0" err="1" smtClean="0"/>
                        <a:t>lacs</a:t>
                      </a:r>
                      <a:endParaRPr lang="en-US" dirty="0"/>
                    </a:p>
                  </a:txBody>
                  <a:tcPr/>
                </a:tc>
                <a:tc>
                  <a:txBody>
                    <a:bodyPr/>
                    <a:lstStyle/>
                    <a:p>
                      <a:pPr marL="342900" indent="-342900">
                        <a:buAutoNum type="arabicPeriod"/>
                      </a:pPr>
                      <a:r>
                        <a:rPr lang="en-US" baseline="0" dirty="0" smtClean="0"/>
                        <a:t>Reduced signal failures in the sections</a:t>
                      </a:r>
                    </a:p>
                    <a:p>
                      <a:pPr marL="342900" indent="-342900">
                        <a:buAutoNum type="arabicPeriod"/>
                      </a:pPr>
                      <a:r>
                        <a:rPr lang="en-US" dirty="0" smtClean="0"/>
                        <a:t> Enhanced GTKMs/NTKMs for freight</a:t>
                      </a:r>
                      <a:r>
                        <a:rPr lang="en-US" baseline="0" dirty="0" smtClean="0"/>
                        <a:t> trains</a:t>
                      </a:r>
                    </a:p>
                    <a:p>
                      <a:pPr marL="342900" indent="-342900">
                        <a:buAutoNum type="arabicPeriod"/>
                      </a:pPr>
                      <a:r>
                        <a:rPr lang="en-US" baseline="0" dirty="0" smtClean="0"/>
                        <a:t>Increase coach </a:t>
                      </a:r>
                      <a:r>
                        <a:rPr lang="en-US" baseline="0" dirty="0" err="1" smtClean="0"/>
                        <a:t>kilo</a:t>
                      </a:r>
                      <a:r>
                        <a:rPr lang="en-US" dirty="0" err="1" smtClean="0"/>
                        <a:t>metres</a:t>
                      </a:r>
                      <a:r>
                        <a:rPr lang="en-US" dirty="0" smtClean="0"/>
                        <a:t> /PKMs trains</a:t>
                      </a:r>
                    </a:p>
                    <a:p>
                      <a:pPr marL="342900" indent="-342900">
                        <a:buAutoNum type="arabicPeriod"/>
                      </a:pPr>
                      <a:r>
                        <a:rPr lang="en-US" dirty="0" smtClean="0"/>
                        <a:t>Savings per month.</a:t>
                      </a:r>
                    </a:p>
                  </a:txBody>
                  <a:tcPr/>
                </a:tc>
              </a:tr>
            </a:tbl>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ph idx="1"/>
          </p:nvPr>
        </p:nvGraphicFramePr>
        <p:xfrm>
          <a:off x="304800" y="239713"/>
          <a:ext cx="8453438" cy="6694487"/>
        </p:xfrm>
        <a:graphic>
          <a:graphicData uri="http://schemas.openxmlformats.org/presentationml/2006/ole">
            <p:oleObj spid="_x0000_s6146" name="Worksheet" r:id="rId3" imgW="4486319" imgH="3552704" progId="Excel.Sheet.8">
              <p:embed/>
            </p:oleObj>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Autofit/>
          </a:bodyPr>
          <a:lstStyle/>
          <a:p>
            <a:r>
              <a:rPr lang="en-US" sz="2800" b="1" dirty="0" smtClean="0">
                <a:solidFill>
                  <a:srgbClr val="FF0000"/>
                </a:solidFill>
              </a:rPr>
              <a:t>Examples of Budget proposals and expected outcomes</a:t>
            </a:r>
            <a:endParaRPr lang="en-US" sz="2800" b="1" dirty="0">
              <a:solidFill>
                <a:srgbClr val="FF0000"/>
              </a:solidFill>
            </a:endParaRPr>
          </a:p>
        </p:txBody>
      </p:sp>
      <p:graphicFrame>
        <p:nvGraphicFramePr>
          <p:cNvPr id="4" name="Content Placeholder 3"/>
          <p:cNvGraphicFramePr>
            <a:graphicFrameLocks noGrp="1"/>
          </p:cNvGraphicFramePr>
          <p:nvPr>
            <p:ph idx="1"/>
          </p:nvPr>
        </p:nvGraphicFramePr>
        <p:xfrm>
          <a:off x="457200" y="990601"/>
          <a:ext cx="8229600" cy="5638800"/>
        </p:xfrm>
        <a:graphic>
          <a:graphicData uri="http://schemas.openxmlformats.org/drawingml/2006/table">
            <a:tbl>
              <a:tblPr firstRow="1" bandRow="1">
                <a:tableStyleId>{5C22544A-7EE6-4342-B048-85BDC9FD1C3A}</a:tableStyleId>
              </a:tblPr>
              <a:tblGrid>
                <a:gridCol w="2057400"/>
                <a:gridCol w="2057400"/>
                <a:gridCol w="2057400"/>
                <a:gridCol w="2057400"/>
              </a:tblGrid>
              <a:tr h="924393">
                <a:tc>
                  <a:txBody>
                    <a:bodyPr/>
                    <a:lstStyle/>
                    <a:p>
                      <a:r>
                        <a:rPr lang="en-US" dirty="0" smtClean="0"/>
                        <a:t>S. No </a:t>
                      </a:r>
                      <a:endParaRPr lang="en-US" dirty="0"/>
                    </a:p>
                  </a:txBody>
                  <a:tcPr/>
                </a:tc>
                <a:tc>
                  <a:txBody>
                    <a:bodyPr/>
                    <a:lstStyle/>
                    <a:p>
                      <a:r>
                        <a:rPr lang="en-US" dirty="0" smtClean="0"/>
                        <a:t>Activity for which Budget is asked </a:t>
                      </a:r>
                      <a:endParaRPr lang="en-US" dirty="0"/>
                    </a:p>
                  </a:txBody>
                  <a:tcPr/>
                </a:tc>
                <a:tc>
                  <a:txBody>
                    <a:bodyPr/>
                    <a:lstStyle/>
                    <a:p>
                      <a:r>
                        <a:rPr lang="en-US" dirty="0" smtClean="0"/>
                        <a:t>Estimated Cost  (Rs. in </a:t>
                      </a:r>
                      <a:r>
                        <a:rPr lang="en-US" dirty="0" err="1" smtClean="0"/>
                        <a:t>lacs</a:t>
                      </a:r>
                      <a:r>
                        <a:rPr lang="en-US" dirty="0" smtClean="0"/>
                        <a:t>) </a:t>
                      </a:r>
                    </a:p>
                    <a:p>
                      <a:endParaRPr lang="en-US" dirty="0"/>
                    </a:p>
                  </a:txBody>
                  <a:tcPr/>
                </a:tc>
                <a:tc>
                  <a:txBody>
                    <a:bodyPr/>
                    <a:lstStyle/>
                    <a:p>
                      <a:r>
                        <a:rPr lang="en-US" dirty="0" smtClean="0"/>
                        <a:t>Outcome </a:t>
                      </a:r>
                      <a:endParaRPr lang="en-US" dirty="0"/>
                    </a:p>
                  </a:txBody>
                  <a:tcPr/>
                </a:tc>
              </a:tr>
              <a:tr h="1756348">
                <a:tc>
                  <a:txBody>
                    <a:bodyPr/>
                    <a:lstStyle/>
                    <a:p>
                      <a:r>
                        <a:rPr lang="en-US" dirty="0" smtClean="0"/>
                        <a:t>2</a:t>
                      </a:r>
                      <a:endParaRPr lang="en-US" dirty="0"/>
                    </a:p>
                  </a:txBody>
                  <a:tcPr/>
                </a:tc>
                <a:tc>
                  <a:txBody>
                    <a:bodyPr/>
                    <a:lstStyle/>
                    <a:p>
                      <a:r>
                        <a:rPr lang="en-US" dirty="0" smtClean="0"/>
                        <a:t>Fitment of fuel efficiency kit in Diesel Locomotives</a:t>
                      </a:r>
                      <a:endParaRPr lang="en-US" dirty="0"/>
                    </a:p>
                  </a:txBody>
                  <a:tcPr/>
                </a:tc>
                <a:tc>
                  <a:txBody>
                    <a:bodyPr/>
                    <a:lstStyle/>
                    <a:p>
                      <a:r>
                        <a:rPr lang="en-US" dirty="0" smtClean="0"/>
                        <a:t>45 </a:t>
                      </a:r>
                      <a:r>
                        <a:rPr lang="en-US" dirty="0" err="1" smtClean="0"/>
                        <a:t>lacs</a:t>
                      </a:r>
                      <a:r>
                        <a:rPr lang="en-US" dirty="0" smtClean="0"/>
                        <a:t> per kit</a:t>
                      </a:r>
                    </a:p>
                    <a:p>
                      <a:r>
                        <a:rPr lang="en-US" dirty="0" smtClean="0"/>
                        <a:t> </a:t>
                      </a:r>
                    </a:p>
                    <a:p>
                      <a:r>
                        <a:rPr lang="en-US" dirty="0" smtClean="0"/>
                        <a:t>135 </a:t>
                      </a:r>
                      <a:r>
                        <a:rPr lang="en-US" dirty="0" err="1" smtClean="0"/>
                        <a:t>Crores</a:t>
                      </a:r>
                      <a:endParaRPr lang="en-US" dirty="0"/>
                    </a:p>
                  </a:txBody>
                  <a:tcPr/>
                </a:tc>
                <a:tc>
                  <a:txBody>
                    <a:bodyPr/>
                    <a:lstStyle/>
                    <a:p>
                      <a:r>
                        <a:rPr lang="en-US" dirty="0" smtClean="0"/>
                        <a:t>1.Improved SFC</a:t>
                      </a:r>
                    </a:p>
                    <a:p>
                      <a:r>
                        <a:rPr lang="en-US" dirty="0" smtClean="0"/>
                        <a:t>2.</a:t>
                      </a:r>
                      <a:r>
                        <a:rPr lang="en-US" baseline="0" dirty="0" smtClean="0"/>
                        <a:t> Savings of HSD oil in liters per month.</a:t>
                      </a:r>
                    </a:p>
                    <a:p>
                      <a:r>
                        <a:rPr lang="en-US" baseline="0" dirty="0" smtClean="0"/>
                        <a:t>3. Savings in monetary terms in Rs. </a:t>
                      </a:r>
                      <a:r>
                        <a:rPr lang="en-US" baseline="0" dirty="0" err="1" smtClean="0"/>
                        <a:t>Lacs</a:t>
                      </a:r>
                      <a:r>
                        <a:rPr lang="en-US" baseline="0" dirty="0" smtClean="0"/>
                        <a:t> per month</a:t>
                      </a:r>
                      <a:endParaRPr lang="en-US" dirty="0"/>
                    </a:p>
                  </a:txBody>
                  <a:tcPr/>
                </a:tc>
              </a:tr>
              <a:tr h="1756348">
                <a:tc>
                  <a:txBody>
                    <a:bodyPr/>
                    <a:lstStyle/>
                    <a:p>
                      <a:r>
                        <a:rPr lang="en-US" dirty="0" smtClean="0"/>
                        <a:t>3</a:t>
                      </a:r>
                      <a:endParaRPr lang="en-US" dirty="0"/>
                    </a:p>
                  </a:txBody>
                  <a:tcPr/>
                </a:tc>
                <a:tc>
                  <a:txBody>
                    <a:bodyPr/>
                    <a:lstStyle/>
                    <a:p>
                      <a:r>
                        <a:rPr lang="en-US" dirty="0" smtClean="0"/>
                        <a:t>Platform</a:t>
                      </a:r>
                      <a:r>
                        <a:rPr lang="en-US" baseline="0" dirty="0" smtClean="0"/>
                        <a:t> extension</a:t>
                      </a:r>
                      <a:endParaRPr lang="en-US" dirty="0"/>
                    </a:p>
                  </a:txBody>
                  <a:tcPr/>
                </a:tc>
                <a:tc>
                  <a:txBody>
                    <a:bodyPr/>
                    <a:lstStyle/>
                    <a:p>
                      <a:r>
                        <a:rPr lang="en-US" dirty="0" smtClean="0"/>
                        <a:t>42 </a:t>
                      </a:r>
                      <a:r>
                        <a:rPr lang="en-US" dirty="0" err="1" smtClean="0"/>
                        <a:t>lacs</a:t>
                      </a:r>
                      <a:r>
                        <a:rPr lang="en-US" dirty="0" smtClean="0"/>
                        <a:t> each</a:t>
                      </a:r>
                    </a:p>
                    <a:p>
                      <a:endParaRPr lang="en-US" dirty="0" smtClean="0"/>
                    </a:p>
                    <a:p>
                      <a:r>
                        <a:rPr lang="en-US" dirty="0" smtClean="0"/>
                        <a:t>100 </a:t>
                      </a:r>
                      <a:r>
                        <a:rPr lang="en-US" dirty="0" err="1" smtClean="0"/>
                        <a:t>Crores</a:t>
                      </a:r>
                      <a:endParaRPr lang="en-US" dirty="0"/>
                    </a:p>
                  </a:txBody>
                  <a:tcPr/>
                </a:tc>
                <a:tc>
                  <a:txBody>
                    <a:bodyPr/>
                    <a:lstStyle/>
                    <a:p>
                      <a:r>
                        <a:rPr lang="en-US" dirty="0" smtClean="0"/>
                        <a:t>1.Increase</a:t>
                      </a:r>
                      <a:r>
                        <a:rPr lang="en-US" baseline="0" dirty="0" smtClean="0"/>
                        <a:t> in no. of originating passengers.</a:t>
                      </a:r>
                    </a:p>
                    <a:p>
                      <a:r>
                        <a:rPr lang="en-US" baseline="0" dirty="0" smtClean="0"/>
                        <a:t>2. Revenue expected to be increased.</a:t>
                      </a:r>
                      <a:endParaRPr lang="en-US" dirty="0"/>
                    </a:p>
                  </a:txBody>
                  <a:tcPr/>
                </a:tc>
              </a:tr>
              <a:tr h="1201711">
                <a:tc>
                  <a:txBody>
                    <a:bodyPr/>
                    <a:lstStyle/>
                    <a:p>
                      <a:r>
                        <a:rPr lang="en-US" dirty="0" smtClean="0"/>
                        <a:t>4</a:t>
                      </a:r>
                      <a:endParaRPr lang="en-US" dirty="0"/>
                    </a:p>
                  </a:txBody>
                  <a:tcPr/>
                </a:tc>
                <a:tc>
                  <a:txBody>
                    <a:bodyPr/>
                    <a:lstStyle/>
                    <a:p>
                      <a:r>
                        <a:rPr lang="en-US" dirty="0" smtClean="0"/>
                        <a:t>Improved platform lighting</a:t>
                      </a:r>
                      <a:endParaRPr lang="en-US" dirty="0"/>
                    </a:p>
                  </a:txBody>
                  <a:tcPr/>
                </a:tc>
                <a:tc>
                  <a:txBody>
                    <a:bodyPr/>
                    <a:lstStyle/>
                    <a:p>
                      <a:r>
                        <a:rPr lang="en-US" dirty="0" smtClean="0"/>
                        <a:t>35 </a:t>
                      </a:r>
                      <a:r>
                        <a:rPr lang="en-US" dirty="0" err="1" smtClean="0"/>
                        <a:t>lacs</a:t>
                      </a:r>
                      <a:r>
                        <a:rPr lang="en-US" dirty="0" smtClean="0"/>
                        <a:t> at each </a:t>
                      </a:r>
                      <a:r>
                        <a:rPr lang="en-US" dirty="0" err="1" smtClean="0"/>
                        <a:t>stn.</a:t>
                      </a:r>
                      <a:endParaRPr lang="en-US" dirty="0" smtClean="0"/>
                    </a:p>
                    <a:p>
                      <a:r>
                        <a:rPr lang="en-US" dirty="0" smtClean="0"/>
                        <a:t>60 </a:t>
                      </a:r>
                      <a:r>
                        <a:rPr lang="en-US" dirty="0" err="1" smtClean="0"/>
                        <a:t>Crores</a:t>
                      </a:r>
                      <a:endParaRPr lang="en-US" dirty="0" smtClean="0"/>
                    </a:p>
                    <a:p>
                      <a:endParaRPr lang="en-US" dirty="0"/>
                    </a:p>
                  </a:txBody>
                  <a:tcPr/>
                </a:tc>
                <a:tc>
                  <a:txBody>
                    <a:bodyPr/>
                    <a:lstStyle/>
                    <a:p>
                      <a:pPr marL="342900" indent="-342900">
                        <a:buAutoNum type="arabicPeriod"/>
                      </a:pPr>
                      <a:r>
                        <a:rPr lang="en-US" dirty="0" smtClean="0"/>
                        <a:t>Energy savings in units</a:t>
                      </a:r>
                    </a:p>
                    <a:p>
                      <a:pPr marL="342900" indent="-342900">
                        <a:buAutoNum type="arabicPeriod"/>
                      </a:pPr>
                      <a:r>
                        <a:rPr lang="en-US" dirty="0" smtClean="0"/>
                        <a:t>Savings per</a:t>
                      </a:r>
                      <a:r>
                        <a:rPr lang="en-US" baseline="0" dirty="0" smtClean="0"/>
                        <a:t> month</a:t>
                      </a:r>
                      <a:endParaRPr lang="en-US" dirty="0"/>
                    </a:p>
                  </a:txBody>
                  <a:tcPr/>
                </a:tc>
              </a:tr>
            </a:tbl>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PERFORMANCE UNITS OF REVENUE DEMANDS OF IR</a:t>
            </a:r>
            <a:endParaRPr lang="en-US" dirty="0">
              <a:solidFill>
                <a:srgbClr val="FF0000"/>
              </a:solidFill>
            </a:endParaRPr>
          </a:p>
        </p:txBody>
      </p:sp>
      <p:graphicFrame>
        <p:nvGraphicFramePr>
          <p:cNvPr id="5" name="Content Placeholder 4"/>
          <p:cNvGraphicFramePr>
            <a:graphicFrameLocks noGrp="1"/>
          </p:cNvGraphicFramePr>
          <p:nvPr>
            <p:ph idx="1"/>
          </p:nvPr>
        </p:nvGraphicFramePr>
        <p:xfrm>
          <a:off x="457200" y="1600200"/>
          <a:ext cx="8077201" cy="4251960"/>
        </p:xfrm>
        <a:graphic>
          <a:graphicData uri="http://schemas.openxmlformats.org/drawingml/2006/table">
            <a:tbl>
              <a:tblPr firstRow="1" bandRow="1">
                <a:tableStyleId>{5C22544A-7EE6-4342-B048-85BDC9FD1C3A}</a:tableStyleId>
              </a:tblPr>
              <a:tblGrid>
                <a:gridCol w="1598127"/>
                <a:gridCol w="3094805"/>
                <a:gridCol w="3384269"/>
              </a:tblGrid>
              <a:tr h="1039654">
                <a:tc>
                  <a:txBody>
                    <a:bodyPr/>
                    <a:lstStyle/>
                    <a:p>
                      <a:r>
                        <a:rPr lang="en-US" dirty="0" smtClean="0"/>
                        <a:t>DEMAND</a:t>
                      </a:r>
                      <a:endParaRPr lang="en-US" dirty="0"/>
                    </a:p>
                  </a:txBody>
                  <a:tcPr/>
                </a:tc>
                <a:tc>
                  <a:txBody>
                    <a:bodyPr/>
                    <a:lstStyle/>
                    <a:p>
                      <a:r>
                        <a:rPr lang="en-US" dirty="0" smtClean="0"/>
                        <a:t>NAME OF THE DEMAND</a:t>
                      </a:r>
                      <a:endParaRPr lang="en-US" dirty="0"/>
                    </a:p>
                  </a:txBody>
                  <a:tcPr/>
                </a:tc>
                <a:tc>
                  <a:txBody>
                    <a:bodyPr/>
                    <a:lstStyle/>
                    <a:p>
                      <a:r>
                        <a:rPr lang="en-US" dirty="0" smtClean="0"/>
                        <a:t>PERFORMANCE UNITS</a:t>
                      </a:r>
                      <a:endParaRPr lang="en-US" dirty="0"/>
                    </a:p>
                  </a:txBody>
                  <a:tcPr/>
                </a:tc>
              </a:tr>
              <a:tr h="1474946">
                <a:tc>
                  <a:txBody>
                    <a:bodyPr/>
                    <a:lstStyle/>
                    <a:p>
                      <a:r>
                        <a:rPr lang="en-US" dirty="0" smtClean="0"/>
                        <a:t>4</a:t>
                      </a:r>
                      <a:endParaRPr lang="en-US" dirty="0"/>
                    </a:p>
                  </a:txBody>
                  <a:tcPr/>
                </a:tc>
                <a:tc>
                  <a:txBody>
                    <a:bodyPr/>
                    <a:lstStyle/>
                    <a:p>
                      <a:r>
                        <a:rPr lang="en-US" dirty="0" smtClean="0"/>
                        <a:t>Repairs &amp; Maintenance - Permanent  Way</a:t>
                      </a:r>
                      <a:endParaRPr lang="en-US" dirty="0"/>
                    </a:p>
                  </a:txBody>
                  <a:tcPr/>
                </a:tc>
                <a:tc>
                  <a:txBody>
                    <a:bodyPr/>
                    <a:lstStyle/>
                    <a:p>
                      <a:pPr marL="400050" indent="-400050">
                        <a:buAutoNum type="romanLcParenBoth"/>
                      </a:pPr>
                      <a:r>
                        <a:rPr lang="en-US" dirty="0" smtClean="0"/>
                        <a:t>NO. OF</a:t>
                      </a:r>
                      <a:r>
                        <a:rPr lang="en-US" baseline="0" dirty="0" smtClean="0"/>
                        <a:t> DIRECT STAFF</a:t>
                      </a:r>
                    </a:p>
                    <a:p>
                      <a:pPr marL="400050" indent="-400050">
                        <a:buAutoNum type="romanLcParenBoth"/>
                      </a:pPr>
                      <a:r>
                        <a:rPr lang="en-US" baseline="0" dirty="0" smtClean="0"/>
                        <a:t>Equated track </a:t>
                      </a:r>
                      <a:r>
                        <a:rPr lang="en-US" baseline="0" dirty="0" err="1" smtClean="0"/>
                        <a:t>kms</a:t>
                      </a:r>
                      <a:r>
                        <a:rPr lang="en-US" baseline="0" dirty="0" smtClean="0"/>
                        <a:t>.</a:t>
                      </a:r>
                    </a:p>
                    <a:p>
                      <a:pPr marL="400050" indent="-400050">
                        <a:buAutoNum type="romanLcParenBoth"/>
                      </a:pPr>
                      <a:r>
                        <a:rPr lang="en-US" baseline="0" dirty="0" smtClean="0"/>
                        <a:t>Linear  </a:t>
                      </a:r>
                      <a:r>
                        <a:rPr lang="en-US" baseline="0" dirty="0" err="1" smtClean="0"/>
                        <a:t>metres</a:t>
                      </a:r>
                      <a:r>
                        <a:rPr lang="en-US" baseline="0" dirty="0" smtClean="0"/>
                        <a:t> of water way</a:t>
                      </a:r>
                    </a:p>
                    <a:p>
                      <a:pPr marL="400050" indent="-400050">
                        <a:buAutoNum type="romanLcParenBoth"/>
                      </a:pPr>
                      <a:r>
                        <a:rPr lang="en-US" baseline="0" dirty="0" smtClean="0"/>
                        <a:t>10 sq </a:t>
                      </a:r>
                      <a:r>
                        <a:rPr lang="en-US" baseline="0" dirty="0" err="1" smtClean="0"/>
                        <a:t>mts</a:t>
                      </a:r>
                      <a:r>
                        <a:rPr lang="en-US" baseline="0" dirty="0" smtClean="0"/>
                        <a:t>. of plinth area</a:t>
                      </a:r>
                      <a:endParaRPr lang="en-US" dirty="0"/>
                    </a:p>
                  </a:txBody>
                  <a:tcPr/>
                </a:tc>
              </a:tr>
              <a:tr h="1039654">
                <a:tc>
                  <a:txBody>
                    <a:bodyPr/>
                    <a:lstStyle/>
                    <a:p>
                      <a:r>
                        <a:rPr lang="en-US" dirty="0" smtClean="0"/>
                        <a:t>5</a:t>
                      </a:r>
                      <a:endParaRPr lang="en-US" dirty="0"/>
                    </a:p>
                  </a:txBody>
                  <a:tcPr/>
                </a:tc>
                <a:tc>
                  <a:txBody>
                    <a:bodyPr/>
                    <a:lstStyle/>
                    <a:p>
                      <a:r>
                        <a:rPr lang="en-US" dirty="0" smtClean="0"/>
                        <a:t>Repairs &amp; Maintenance </a:t>
                      </a:r>
                      <a:r>
                        <a:rPr lang="en-US" baseline="0" dirty="0" smtClean="0"/>
                        <a:t> -</a:t>
                      </a:r>
                      <a:r>
                        <a:rPr lang="en-US" dirty="0" smtClean="0"/>
                        <a:t> Motive</a:t>
                      </a:r>
                      <a:r>
                        <a:rPr lang="en-US" baseline="0" dirty="0" smtClean="0"/>
                        <a:t> Power</a:t>
                      </a:r>
                      <a:endParaRPr lang="en-US" dirty="0"/>
                    </a:p>
                  </a:txBody>
                  <a:tcPr/>
                </a:tc>
                <a:tc>
                  <a:txBody>
                    <a:bodyPr/>
                    <a:lstStyle/>
                    <a:p>
                      <a:pPr marL="400050" indent="-400050">
                        <a:buAutoNum type="romanLcParenBoth"/>
                      </a:pPr>
                      <a:r>
                        <a:rPr lang="en-US" dirty="0" smtClean="0"/>
                        <a:t>NO.</a:t>
                      </a:r>
                      <a:r>
                        <a:rPr lang="en-US" baseline="0" dirty="0" smtClean="0"/>
                        <a:t> OF DIRECT STAFF</a:t>
                      </a:r>
                    </a:p>
                    <a:p>
                      <a:pPr marL="400050" indent="-400050">
                        <a:buAutoNum type="romanLcParenBoth"/>
                      </a:pPr>
                      <a:r>
                        <a:rPr lang="en-US" baseline="0" dirty="0" smtClean="0"/>
                        <a:t>ENGINE HOLDINGS</a:t>
                      </a:r>
                    </a:p>
                    <a:p>
                      <a:pPr marL="400050" indent="-400050">
                        <a:buAutoNum type="romanLcParenBoth"/>
                      </a:pPr>
                      <a:r>
                        <a:rPr lang="en-US" baseline="0" dirty="0" smtClean="0"/>
                        <a:t>REPAIR UNITS OF POH, RUNNING REPAIRS IOH, SPECILAL REPAIRS AND OTHER REPAIRS.</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B6F15528-21DE-4FAA-801E-634DDDAF4B2B}"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PERFORMANCE UNITS- contd..</a:t>
            </a:r>
            <a:endParaRPr lang="en-US" dirty="0">
              <a:solidFill>
                <a:srgbClr val="FF0000"/>
              </a:solidFill>
            </a:endParaRPr>
          </a:p>
        </p:txBody>
      </p:sp>
      <p:graphicFrame>
        <p:nvGraphicFramePr>
          <p:cNvPr id="5" name="Content Placeholder 4"/>
          <p:cNvGraphicFramePr>
            <a:graphicFrameLocks noGrp="1"/>
          </p:cNvGraphicFramePr>
          <p:nvPr>
            <p:ph idx="1"/>
          </p:nvPr>
        </p:nvGraphicFramePr>
        <p:xfrm>
          <a:off x="457200" y="1600200"/>
          <a:ext cx="8229600" cy="4419600"/>
        </p:xfrm>
        <a:graphic>
          <a:graphicData uri="http://schemas.openxmlformats.org/drawingml/2006/table">
            <a:tbl>
              <a:tblPr firstRow="1" bandRow="1">
                <a:tableStyleId>{5C22544A-7EE6-4342-B048-85BDC9FD1C3A}</a:tableStyleId>
              </a:tblPr>
              <a:tblGrid>
                <a:gridCol w="1371600"/>
                <a:gridCol w="2667000"/>
                <a:gridCol w="4191000"/>
              </a:tblGrid>
              <a:tr h="762000">
                <a:tc>
                  <a:txBody>
                    <a:bodyPr/>
                    <a:lstStyle/>
                    <a:p>
                      <a:r>
                        <a:rPr lang="en-US" dirty="0" smtClean="0"/>
                        <a:t>DEMAND</a:t>
                      </a:r>
                      <a:endParaRPr lang="en-US" dirty="0"/>
                    </a:p>
                  </a:txBody>
                  <a:tcPr/>
                </a:tc>
                <a:tc>
                  <a:txBody>
                    <a:bodyPr/>
                    <a:lstStyle/>
                    <a:p>
                      <a:r>
                        <a:rPr lang="en-US" dirty="0" smtClean="0"/>
                        <a:t>NAME OF THE DEMAND </a:t>
                      </a:r>
                      <a:endParaRPr lang="en-US" dirty="0"/>
                    </a:p>
                  </a:txBody>
                  <a:tcPr/>
                </a:tc>
                <a:tc>
                  <a:txBody>
                    <a:bodyPr/>
                    <a:lstStyle/>
                    <a:p>
                      <a:r>
                        <a:rPr lang="en-US" dirty="0" smtClean="0"/>
                        <a:t>PERFORMANCE UNITS</a:t>
                      </a:r>
                      <a:endParaRPr lang="en-US" dirty="0"/>
                    </a:p>
                  </a:txBody>
                  <a:tcPr/>
                </a:tc>
              </a:tr>
              <a:tr h="2362200">
                <a:tc>
                  <a:txBody>
                    <a:bodyPr/>
                    <a:lstStyle/>
                    <a:p>
                      <a:r>
                        <a:rPr lang="en-US" dirty="0" smtClean="0"/>
                        <a:t>6</a:t>
                      </a:r>
                      <a:endParaRPr lang="en-US" dirty="0"/>
                    </a:p>
                  </a:txBody>
                  <a:tcPr/>
                </a:tc>
                <a:tc>
                  <a:txBody>
                    <a:bodyPr/>
                    <a:lstStyle/>
                    <a:p>
                      <a:r>
                        <a:rPr lang="en-US" dirty="0" smtClean="0"/>
                        <a:t>Repairs &amp; Maintenance </a:t>
                      </a:r>
                      <a:r>
                        <a:rPr lang="en-US" baseline="0" dirty="0" smtClean="0"/>
                        <a:t> – Carriage and Wagons</a:t>
                      </a:r>
                      <a:endParaRPr lang="en-US" dirty="0"/>
                    </a:p>
                  </a:txBody>
                  <a:tcPr/>
                </a:tc>
                <a:tc>
                  <a:txBody>
                    <a:bodyPr/>
                    <a:lstStyle/>
                    <a:p>
                      <a:pPr marL="400050" indent="-400050">
                        <a:buAutoNum type="romanLcParenBoth"/>
                      </a:pPr>
                      <a:r>
                        <a:rPr lang="en-US" dirty="0" smtClean="0"/>
                        <a:t>NO. OF DIRECT STAFF</a:t>
                      </a:r>
                    </a:p>
                    <a:p>
                      <a:pPr marL="400050" indent="-400050">
                        <a:buAutoNum type="romanLcParenBoth"/>
                      </a:pPr>
                      <a:r>
                        <a:rPr lang="en-US" dirty="0" smtClean="0"/>
                        <a:t>RUNNING</a:t>
                      </a:r>
                      <a:r>
                        <a:rPr lang="en-US" baseline="0" dirty="0" smtClean="0"/>
                        <a:t> REPAIRS  FOR VEHICLE UNITS FOR CARRIAGES</a:t>
                      </a:r>
                    </a:p>
                    <a:p>
                      <a:pPr marL="400050" indent="-400050">
                        <a:buAutoNum type="romanLcParenBoth"/>
                      </a:pPr>
                      <a:r>
                        <a:rPr lang="en-US" baseline="0" dirty="0" smtClean="0"/>
                        <a:t>POH, SPECIAL/OTHER REPAIRS IN REPAIR UNITS FOR CARRIAGE UNITS(SUB ITEMS OF WAGONS AND EMUs)</a:t>
                      </a:r>
                      <a:endParaRPr lang="en-US" dirty="0"/>
                    </a:p>
                  </a:txBody>
                  <a:tcPr/>
                </a:tc>
              </a:tr>
              <a:tr h="1295400">
                <a:tc>
                  <a:txBody>
                    <a:bodyPr/>
                    <a:lstStyle/>
                    <a:p>
                      <a:r>
                        <a:rPr lang="en-US" dirty="0" smtClean="0"/>
                        <a:t>7</a:t>
                      </a:r>
                      <a:endParaRPr lang="en-US" dirty="0"/>
                    </a:p>
                  </a:txBody>
                  <a:tcPr/>
                </a:tc>
                <a:tc>
                  <a:txBody>
                    <a:bodyPr/>
                    <a:lstStyle/>
                    <a:p>
                      <a:r>
                        <a:rPr lang="en-US" dirty="0" smtClean="0"/>
                        <a:t>Repairs &amp; Maintenance –</a:t>
                      </a:r>
                      <a:r>
                        <a:rPr lang="en-US" baseline="0" dirty="0" smtClean="0"/>
                        <a:t> Plant and Equipment</a:t>
                      </a:r>
                      <a:endParaRPr lang="en-US" dirty="0"/>
                    </a:p>
                  </a:txBody>
                  <a:tcPr/>
                </a:tc>
                <a:tc>
                  <a:txBody>
                    <a:bodyPr/>
                    <a:lstStyle/>
                    <a:p>
                      <a:pPr marL="400050" indent="-400050">
                        <a:buAutoNum type="romanLcParenBoth"/>
                      </a:pPr>
                      <a:r>
                        <a:rPr lang="en-US" dirty="0" smtClean="0"/>
                        <a:t>NO.</a:t>
                      </a:r>
                      <a:r>
                        <a:rPr lang="en-US" baseline="0" dirty="0" smtClean="0"/>
                        <a:t> OF DIRECT STAFF</a:t>
                      </a:r>
                    </a:p>
                    <a:p>
                      <a:pPr marL="400050" indent="-400050">
                        <a:buAutoNum type="romanLcParenBoth"/>
                      </a:pPr>
                      <a:r>
                        <a:rPr lang="en-US" baseline="0" dirty="0" smtClean="0"/>
                        <a:t>NO. OF MACHINES AND EQUIPMENT</a:t>
                      </a:r>
                    </a:p>
                    <a:p>
                      <a:pPr marL="400050" indent="-400050">
                        <a:buAutoNum type="romanLcParenBoth"/>
                      </a:pPr>
                      <a:r>
                        <a:rPr lang="en-US" baseline="0" dirty="0" smtClean="0"/>
                        <a:t>NO. OF EQUATED SIGNAL UNITS</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B6F15528-21DE-4FAA-801E-634DDDAF4B2B}"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PERFORMANCE UNITS – contd..</a:t>
            </a:r>
            <a:endParaRPr lang="en-US" dirty="0">
              <a:solidFill>
                <a:srgbClr val="FF0000"/>
              </a:solidFill>
            </a:endParaRPr>
          </a:p>
        </p:txBody>
      </p:sp>
      <p:graphicFrame>
        <p:nvGraphicFramePr>
          <p:cNvPr id="5" name="Content Placeholder 4"/>
          <p:cNvGraphicFramePr>
            <a:graphicFrameLocks noGrp="1"/>
          </p:cNvGraphicFramePr>
          <p:nvPr>
            <p:ph idx="1"/>
          </p:nvPr>
        </p:nvGraphicFramePr>
        <p:xfrm>
          <a:off x="457200" y="1600200"/>
          <a:ext cx="8229600" cy="4358640"/>
        </p:xfrm>
        <a:graphic>
          <a:graphicData uri="http://schemas.openxmlformats.org/drawingml/2006/table">
            <a:tbl>
              <a:tblPr firstRow="1" bandRow="1">
                <a:tableStyleId>{5C22544A-7EE6-4342-B048-85BDC9FD1C3A}</a:tableStyleId>
              </a:tblPr>
              <a:tblGrid>
                <a:gridCol w="1143000"/>
                <a:gridCol w="2286000"/>
                <a:gridCol w="4800600"/>
              </a:tblGrid>
              <a:tr h="838200">
                <a:tc>
                  <a:txBody>
                    <a:bodyPr/>
                    <a:lstStyle/>
                    <a:p>
                      <a:r>
                        <a:rPr lang="en-US" dirty="0" smtClean="0"/>
                        <a:t>demand</a:t>
                      </a:r>
                      <a:endParaRPr lang="en-US" dirty="0"/>
                    </a:p>
                  </a:txBody>
                  <a:tcPr/>
                </a:tc>
                <a:tc>
                  <a:txBody>
                    <a:bodyPr/>
                    <a:lstStyle/>
                    <a:p>
                      <a:r>
                        <a:rPr lang="en-US" dirty="0" smtClean="0"/>
                        <a:t>Name of the demand</a:t>
                      </a:r>
                      <a:endParaRPr lang="en-US" dirty="0"/>
                    </a:p>
                  </a:txBody>
                  <a:tcPr/>
                </a:tc>
                <a:tc>
                  <a:txBody>
                    <a:bodyPr/>
                    <a:lstStyle/>
                    <a:p>
                      <a:r>
                        <a:rPr lang="en-US" dirty="0" smtClean="0"/>
                        <a:t>          Performance units</a:t>
                      </a:r>
                      <a:endParaRPr lang="en-US" dirty="0"/>
                    </a:p>
                  </a:txBody>
                  <a:tcPr/>
                </a:tc>
              </a:tr>
              <a:tr h="2057400">
                <a:tc>
                  <a:txBody>
                    <a:bodyPr/>
                    <a:lstStyle/>
                    <a:p>
                      <a:r>
                        <a:rPr lang="en-US" dirty="0" smtClean="0"/>
                        <a:t>8</a:t>
                      </a:r>
                      <a:endParaRPr lang="en-US" dirty="0"/>
                    </a:p>
                  </a:txBody>
                  <a:tcPr/>
                </a:tc>
                <a:tc>
                  <a:txBody>
                    <a:bodyPr/>
                    <a:lstStyle/>
                    <a:p>
                      <a:r>
                        <a:rPr lang="en-US" dirty="0" smtClean="0"/>
                        <a:t>Operating Expenses – Rolling stock and Equipment</a:t>
                      </a:r>
                      <a:endParaRPr lang="en-US" dirty="0"/>
                    </a:p>
                  </a:txBody>
                  <a:tcPr/>
                </a:tc>
                <a:tc>
                  <a:txBody>
                    <a:bodyPr/>
                    <a:lstStyle/>
                    <a:p>
                      <a:pPr marL="400050" indent="-400050">
                        <a:buAutoNum type="romanLcParenBoth"/>
                      </a:pPr>
                      <a:r>
                        <a:rPr lang="en-US" dirty="0" smtClean="0"/>
                        <a:t>RUNNING STAFF ( IN 000s)</a:t>
                      </a:r>
                    </a:p>
                    <a:p>
                      <a:pPr marL="400050" indent="-400050">
                        <a:buAutoNum type="romanLcParenBoth"/>
                      </a:pPr>
                      <a:r>
                        <a:rPr lang="en-US" dirty="0" smtClean="0"/>
                        <a:t>No. of ENGINES</a:t>
                      </a:r>
                    </a:p>
                    <a:p>
                      <a:pPr marL="400050" indent="-400050">
                        <a:buAutoNum type="romanLcParenBoth"/>
                      </a:pPr>
                      <a:r>
                        <a:rPr lang="en-US" dirty="0" smtClean="0"/>
                        <a:t>ENGINE HOURS (IN 000 s)</a:t>
                      </a:r>
                      <a:endParaRPr lang="en-US" dirty="0"/>
                    </a:p>
                  </a:txBody>
                  <a:tcPr/>
                </a:tc>
              </a:tr>
              <a:tr h="1371600">
                <a:tc>
                  <a:txBody>
                    <a:bodyPr/>
                    <a:lstStyle/>
                    <a:p>
                      <a:r>
                        <a:rPr lang="en-US" dirty="0" smtClean="0"/>
                        <a:t>9</a:t>
                      </a:r>
                      <a:endParaRPr lang="en-US" dirty="0"/>
                    </a:p>
                  </a:txBody>
                  <a:tcPr/>
                </a:tc>
                <a:tc>
                  <a:txBody>
                    <a:bodyPr/>
                    <a:lstStyle/>
                    <a:p>
                      <a:r>
                        <a:rPr lang="en-US" dirty="0" smtClean="0"/>
                        <a:t>Operating Expenses - Traffic</a:t>
                      </a:r>
                      <a:endParaRPr lang="en-US" dirty="0"/>
                    </a:p>
                  </a:txBody>
                  <a:tcPr/>
                </a:tc>
                <a:tc>
                  <a:txBody>
                    <a:bodyPr/>
                    <a:lstStyle/>
                    <a:p>
                      <a:pPr marL="400050" indent="-400050">
                        <a:buAutoNum type="romanLcParenBoth"/>
                      </a:pPr>
                      <a:r>
                        <a:rPr lang="en-US" dirty="0" smtClean="0"/>
                        <a:t>TOTAL STAFF</a:t>
                      </a:r>
                    </a:p>
                    <a:p>
                      <a:pPr marL="400050" indent="-400050">
                        <a:buAutoNum type="romanLcParenBoth"/>
                      </a:pPr>
                      <a:r>
                        <a:rPr lang="en-US" dirty="0" smtClean="0"/>
                        <a:t>STATION</a:t>
                      </a:r>
                      <a:r>
                        <a:rPr lang="en-US" baseline="0" dirty="0" smtClean="0"/>
                        <a:t> OPERATIONS- NO. OF TRAINS</a:t>
                      </a:r>
                    </a:p>
                    <a:p>
                      <a:pPr marL="400050" indent="-400050">
                        <a:buAutoNum type="romanLcParenBoth"/>
                      </a:pPr>
                      <a:r>
                        <a:rPr lang="en-US" baseline="0" dirty="0" smtClean="0"/>
                        <a:t>YARD OPERATIONS –NO. OF SHUNTING ENGINE HOURS</a:t>
                      </a:r>
                    </a:p>
                    <a:p>
                      <a:pPr marL="400050" indent="-400050">
                        <a:buAutoNum type="romanLcParenBoth"/>
                      </a:pPr>
                      <a:r>
                        <a:rPr lang="en-US" baseline="0" dirty="0" smtClean="0"/>
                        <a:t>TRAIN OPERATIONS- NO. OF TRAIN KMs</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B6F15528-21DE-4FAA-801E-634DDDAF4B2B}" type="slidenum">
              <a:rPr lang="en-US" smtClean="0"/>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PERFORMANCE UNITS – contd..</a:t>
            </a:r>
            <a:endParaRPr lang="en-US" dirty="0">
              <a:solidFill>
                <a:srgbClr val="FF0000"/>
              </a:solidFill>
            </a:endParaRPr>
          </a:p>
        </p:txBody>
      </p:sp>
      <p:graphicFrame>
        <p:nvGraphicFramePr>
          <p:cNvPr id="5" name="Content Placeholder 4"/>
          <p:cNvGraphicFramePr>
            <a:graphicFrameLocks noGrp="1"/>
          </p:cNvGraphicFramePr>
          <p:nvPr>
            <p:ph idx="1"/>
          </p:nvPr>
        </p:nvGraphicFramePr>
        <p:xfrm>
          <a:off x="685799" y="1506353"/>
          <a:ext cx="8153401" cy="4437247"/>
        </p:xfrm>
        <a:graphic>
          <a:graphicData uri="http://schemas.openxmlformats.org/drawingml/2006/table">
            <a:tbl>
              <a:tblPr firstRow="1" bandRow="1">
                <a:tableStyleId>{5C22544A-7EE6-4342-B048-85BDC9FD1C3A}</a:tableStyleId>
              </a:tblPr>
              <a:tblGrid>
                <a:gridCol w="1132417"/>
                <a:gridCol w="2296584"/>
                <a:gridCol w="4724400"/>
              </a:tblGrid>
              <a:tr h="962527">
                <a:tc>
                  <a:txBody>
                    <a:bodyPr/>
                    <a:lstStyle/>
                    <a:p>
                      <a:r>
                        <a:rPr lang="en-US" dirty="0" smtClean="0"/>
                        <a:t>DEMAND</a:t>
                      </a:r>
                      <a:endParaRPr lang="en-US" dirty="0"/>
                    </a:p>
                  </a:txBody>
                  <a:tcPr/>
                </a:tc>
                <a:tc>
                  <a:txBody>
                    <a:bodyPr/>
                    <a:lstStyle/>
                    <a:p>
                      <a:r>
                        <a:rPr lang="en-US" dirty="0" smtClean="0"/>
                        <a:t>NAME OF THE DEMAND</a:t>
                      </a:r>
                      <a:endParaRPr lang="en-US" dirty="0"/>
                    </a:p>
                  </a:txBody>
                  <a:tcPr/>
                </a:tc>
                <a:tc>
                  <a:txBody>
                    <a:bodyPr/>
                    <a:lstStyle/>
                    <a:p>
                      <a:r>
                        <a:rPr lang="en-US" dirty="0" smtClean="0"/>
                        <a:t>           PERFORMANCE UNITS</a:t>
                      </a:r>
                      <a:endParaRPr lang="en-US" dirty="0"/>
                    </a:p>
                  </a:txBody>
                  <a:tcPr/>
                </a:tc>
              </a:tr>
              <a:tr h="1171073">
                <a:tc>
                  <a:txBody>
                    <a:bodyPr/>
                    <a:lstStyle/>
                    <a:p>
                      <a:r>
                        <a:rPr lang="en-US" dirty="0" smtClean="0"/>
                        <a:t>  10</a:t>
                      </a:r>
                      <a:endParaRPr lang="en-US" dirty="0"/>
                    </a:p>
                  </a:txBody>
                  <a:tcPr/>
                </a:tc>
                <a:tc>
                  <a:txBody>
                    <a:bodyPr/>
                    <a:lstStyle/>
                    <a:p>
                      <a:r>
                        <a:rPr lang="en-US" dirty="0" smtClean="0"/>
                        <a:t>Operating Expenses - Fuel</a:t>
                      </a:r>
                      <a:endParaRPr lang="en-US" dirty="0"/>
                    </a:p>
                  </a:txBody>
                  <a:tcPr/>
                </a:tc>
                <a:tc>
                  <a:txBody>
                    <a:bodyPr/>
                    <a:lstStyle/>
                    <a:p>
                      <a:pPr marL="400050" indent="-400050">
                        <a:buAutoNum type="romanLcParenBoth"/>
                      </a:pPr>
                      <a:r>
                        <a:rPr lang="en-US" dirty="0" smtClean="0"/>
                        <a:t>PASSENGERS AND GOODS</a:t>
                      </a:r>
                    </a:p>
                    <a:p>
                      <a:pPr marL="400050" indent="-400050">
                        <a:buAutoNum type="romanLcParenBoth"/>
                      </a:pPr>
                      <a:r>
                        <a:rPr lang="en-US" dirty="0" smtClean="0"/>
                        <a:t>TRAINS IN MILLIONS GTKMs</a:t>
                      </a:r>
                    </a:p>
                    <a:p>
                      <a:pPr marL="400050" indent="-400050">
                        <a:buAutoNum type="romanLcParenBoth"/>
                      </a:pPr>
                      <a:r>
                        <a:rPr lang="en-US" dirty="0" smtClean="0"/>
                        <a:t>SHUNTING (000 EKMs)</a:t>
                      </a:r>
                    </a:p>
                    <a:p>
                      <a:pPr marL="400050" indent="-400050">
                        <a:buAutoNum type="romanLcParenBoth"/>
                      </a:pPr>
                      <a:r>
                        <a:rPr lang="en-US" dirty="0" smtClean="0"/>
                        <a:t>DEPARTMENT</a:t>
                      </a:r>
                      <a:r>
                        <a:rPr lang="en-US" baseline="0" dirty="0" smtClean="0"/>
                        <a:t> AND MISC.,- OOO EKMs</a:t>
                      </a:r>
                      <a:endParaRPr lang="en-US" dirty="0"/>
                    </a:p>
                  </a:txBody>
                  <a:tcPr/>
                </a:tc>
              </a:tr>
              <a:tr h="2077155">
                <a:tc>
                  <a:txBody>
                    <a:bodyPr/>
                    <a:lstStyle/>
                    <a:p>
                      <a:r>
                        <a:rPr lang="en-US" dirty="0" smtClean="0"/>
                        <a:t>11 </a:t>
                      </a:r>
                    </a:p>
                    <a:p>
                      <a:endParaRPr lang="en-US" dirty="0" smtClean="0"/>
                    </a:p>
                    <a:p>
                      <a:endParaRPr lang="en-US" dirty="0" smtClean="0"/>
                    </a:p>
                    <a:p>
                      <a:endParaRPr lang="en-US" dirty="0" smtClean="0"/>
                    </a:p>
                    <a:p>
                      <a:r>
                        <a:rPr lang="en-US" dirty="0" smtClean="0"/>
                        <a:t>12</a:t>
                      </a:r>
                      <a:endParaRPr lang="en-US" dirty="0"/>
                    </a:p>
                  </a:txBody>
                  <a:tcPr/>
                </a:tc>
                <a:tc>
                  <a:txBody>
                    <a:bodyPr/>
                    <a:lstStyle/>
                    <a:p>
                      <a:r>
                        <a:rPr lang="en-US" dirty="0" smtClean="0"/>
                        <a:t>Staff</a:t>
                      </a:r>
                      <a:r>
                        <a:rPr lang="en-US" baseline="0" dirty="0" smtClean="0"/>
                        <a:t> welfare and Amenities</a:t>
                      </a:r>
                      <a:endParaRPr lang="en-US" dirty="0" smtClean="0"/>
                    </a:p>
                    <a:p>
                      <a:endParaRPr lang="en-US" dirty="0" smtClean="0"/>
                    </a:p>
                    <a:p>
                      <a:endParaRPr lang="en-US" dirty="0" smtClean="0"/>
                    </a:p>
                    <a:p>
                      <a:r>
                        <a:rPr lang="en-US" dirty="0" smtClean="0"/>
                        <a:t>Miscellaneous</a:t>
                      </a:r>
                      <a:r>
                        <a:rPr lang="en-US" baseline="0" dirty="0" smtClean="0"/>
                        <a:t> Working Expenses</a:t>
                      </a:r>
                      <a:endParaRPr lang="en-US" dirty="0"/>
                    </a:p>
                  </a:txBody>
                  <a:tcPr/>
                </a:tc>
                <a:tc>
                  <a:txBody>
                    <a:bodyPr/>
                    <a:lstStyle/>
                    <a:p>
                      <a:pPr marL="400050" indent="-400050">
                        <a:buAutoNum type="romanLcParenBoth"/>
                      </a:pPr>
                      <a:r>
                        <a:rPr lang="en-US" dirty="0" smtClean="0"/>
                        <a:t>NO. OF STUDENTS</a:t>
                      </a:r>
                    </a:p>
                    <a:p>
                      <a:pPr marL="400050" indent="-400050">
                        <a:buAutoNum type="romanLcParenBoth"/>
                      </a:pPr>
                      <a:r>
                        <a:rPr lang="en-US" dirty="0" smtClean="0"/>
                        <a:t>NO.OF EMPLOYEES</a:t>
                      </a:r>
                    </a:p>
                    <a:p>
                      <a:pPr marL="400050" indent="-400050">
                        <a:buAutoNum type="romanLcParenBoth"/>
                      </a:pPr>
                      <a:r>
                        <a:rPr lang="en-US" dirty="0" smtClean="0"/>
                        <a:t>100</a:t>
                      </a:r>
                      <a:r>
                        <a:rPr lang="en-US" baseline="0" dirty="0" smtClean="0"/>
                        <a:t> SQ </a:t>
                      </a:r>
                      <a:r>
                        <a:rPr lang="en-US" baseline="0" dirty="0" err="1" smtClean="0"/>
                        <a:t>mtrs</a:t>
                      </a:r>
                      <a:r>
                        <a:rPr lang="en-US" baseline="0" dirty="0" smtClean="0"/>
                        <a:t>. OF PLINTH AREA</a:t>
                      </a:r>
                    </a:p>
                    <a:p>
                      <a:pPr marL="400050" indent="-400050">
                        <a:buNone/>
                      </a:pPr>
                      <a:endParaRPr lang="en-US" dirty="0" smtClean="0"/>
                    </a:p>
                    <a:p>
                      <a:pPr marL="400050" indent="-400050">
                        <a:buAutoNum type="romanLcParenBoth"/>
                      </a:pPr>
                      <a:r>
                        <a:rPr lang="en-US" baseline="0" dirty="0" smtClean="0"/>
                        <a:t>SECURITY-NO . OF STAFF</a:t>
                      </a:r>
                    </a:p>
                    <a:p>
                      <a:pPr marL="400050" indent="-400050">
                        <a:buAutoNum type="romanLcParenBoth"/>
                      </a:pPr>
                      <a:r>
                        <a:rPr lang="en-US" baseline="0" dirty="0" smtClean="0"/>
                        <a:t>COMPENSATION CLAIMS NTKMs AND NO. OF CLAIMS</a:t>
                      </a:r>
                    </a:p>
                    <a:p>
                      <a:pPr marL="400050" indent="-400050">
                        <a:buAutoNum type="romanLcParenBoth"/>
                      </a:pPr>
                      <a:r>
                        <a:rPr lang="en-US" baseline="0" dirty="0" smtClean="0"/>
                        <a:t>CATERING- PKMs</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B6F15528-21DE-4FAA-801E-634DDDAF4B2B}" type="slidenum">
              <a:rPr lang="en-US" smtClean="0"/>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OUTCOMES FOR PROJECTS </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New Lines – Expansion of network, quantities/KMs as budgeted and as completed will be compared.</a:t>
            </a:r>
          </a:p>
          <a:p>
            <a:r>
              <a:rPr lang="en-US" dirty="0" smtClean="0"/>
              <a:t>Similarly, for Doubling and GC works </a:t>
            </a:r>
          </a:p>
          <a:p>
            <a:r>
              <a:rPr lang="en-US" dirty="0" smtClean="0"/>
              <a:t>Rolling stock – coaches, wagons and locos- to augment carrying capacity</a:t>
            </a:r>
          </a:p>
          <a:p>
            <a:r>
              <a:rPr lang="en-US" dirty="0" smtClean="0"/>
              <a:t>Automatic block signaling-Augment line capacity, safety and reliability.</a:t>
            </a:r>
          </a:p>
          <a:p>
            <a:pPr>
              <a:buNone/>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OUTCOMES FOR EARNING AREA</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Augmentation of Train services- Creating additional carrying capacity by creating additional  berths – leads to optimum utilization of resources and increase in Revenue to IR.</a:t>
            </a:r>
          </a:p>
          <a:p>
            <a:r>
              <a:rPr lang="en-US" dirty="0" smtClean="0"/>
              <a:t>Augmentation of Coaches – Same as above.  During the year 2017, (up to October) 614 coaches added leading to 32812 additional berths in trains.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OUTCOMES FOR EARNING AREA</a:t>
            </a:r>
            <a:endParaRPr lang="en-US" dirty="0">
              <a:solidFill>
                <a:srgbClr val="FF0000"/>
              </a:solidFill>
            </a:endParaRPr>
          </a:p>
        </p:txBody>
      </p:sp>
      <p:sp>
        <p:nvSpPr>
          <p:cNvPr id="3" name="Content Placeholder 2"/>
          <p:cNvSpPr>
            <a:spLocks noGrp="1"/>
          </p:cNvSpPr>
          <p:nvPr>
            <p:ph idx="1"/>
          </p:nvPr>
        </p:nvSpPr>
        <p:spPr/>
        <p:txBody>
          <a:bodyPr>
            <a:normAutofit/>
          </a:bodyPr>
          <a:lstStyle/>
          <a:p>
            <a:pPr algn="ctr">
              <a:buNone/>
            </a:pPr>
            <a:r>
              <a:rPr lang="en-US" u="sng" dirty="0" smtClean="0"/>
              <a:t>VITAL CARGO FLOWS</a:t>
            </a:r>
          </a:p>
          <a:p>
            <a:r>
              <a:rPr lang="en-US" dirty="0" smtClean="0"/>
              <a:t>COAL- Leads to adequate and timely supply of coal to Power house, coal stocks in power houses increased due to better transportation.</a:t>
            </a:r>
          </a:p>
          <a:p>
            <a:r>
              <a:rPr lang="en-US" dirty="0" smtClean="0"/>
              <a:t>Fertilizers – leads to sustaining agricultural production</a:t>
            </a:r>
          </a:p>
          <a:p>
            <a:r>
              <a:rPr lang="en-US" dirty="0" smtClean="0"/>
              <a:t>Cement and Steel – Bulk movement leads to infrastructural development.</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4559"/>
            <a:ext cx="6683765" cy="650898"/>
          </a:xfrm>
        </p:spPr>
        <p:txBody>
          <a:bodyPr>
            <a:normAutofit fontScale="90000"/>
          </a:bodyPr>
          <a:lstStyle/>
          <a:p>
            <a:r>
              <a:rPr lang="en-IN" b="1" dirty="0" smtClean="0">
                <a:solidFill>
                  <a:srgbClr val="FF0000"/>
                </a:solidFill>
              </a:rPr>
              <a:t>WHAT IS ABC?</a:t>
            </a:r>
            <a:endParaRPr lang="en-IN" b="1" dirty="0">
              <a:solidFill>
                <a:srgbClr val="FF0000"/>
              </a:solidFill>
            </a:endParaRPr>
          </a:p>
        </p:txBody>
      </p:sp>
      <p:sp>
        <p:nvSpPr>
          <p:cNvPr id="3" name="Content Placeholder 2"/>
          <p:cNvSpPr>
            <a:spLocks noGrp="1"/>
          </p:cNvSpPr>
          <p:nvPr>
            <p:ph idx="1"/>
          </p:nvPr>
        </p:nvSpPr>
        <p:spPr>
          <a:xfrm>
            <a:off x="533400" y="1174119"/>
            <a:ext cx="8458200" cy="5074281"/>
          </a:xfrm>
        </p:spPr>
        <p:txBody>
          <a:bodyPr>
            <a:noAutofit/>
          </a:bodyPr>
          <a:lstStyle/>
          <a:p>
            <a:pPr algn="just"/>
            <a:r>
              <a:rPr lang="en-IN" sz="2400" b="1" dirty="0" smtClean="0"/>
              <a:t>Activity Based Costing. It assigns indirect costs to appropriate destinations such as products, customers, channels etc.</a:t>
            </a:r>
          </a:p>
          <a:p>
            <a:pPr algn="just"/>
            <a:r>
              <a:rPr lang="en-IN" sz="2400" b="1" dirty="0" smtClean="0"/>
              <a:t>It traces expenses to proper origin.</a:t>
            </a:r>
          </a:p>
          <a:p>
            <a:pPr algn="just"/>
            <a:r>
              <a:rPr lang="en-IN" sz="2400" b="1" dirty="0" smtClean="0"/>
              <a:t>Costing is a method of allocating indirect costs to products/outputs.</a:t>
            </a:r>
          </a:p>
          <a:p>
            <a:pPr algn="just"/>
            <a:r>
              <a:rPr lang="en-IN" sz="2400" b="1" dirty="0" smtClean="0"/>
              <a:t>ABC assigns overhead costs to the products or services based on activities used.</a:t>
            </a:r>
          </a:p>
          <a:p>
            <a:pPr algn="just"/>
            <a:r>
              <a:rPr lang="en-IN" sz="2400" b="1" dirty="0" smtClean="0"/>
              <a:t>ABC is a costly, time-consuming and complicated system. But benefits are many.</a:t>
            </a:r>
          </a:p>
          <a:p>
            <a:pPr algn="just"/>
            <a:r>
              <a:rPr lang="en-IN" sz="2400" b="1" dirty="0" smtClean="0"/>
              <a:t>Since Railways have decided to go for Accrual Accounting and Outcome Budgeting under Accounting Reforms, Performance Costing through ABC has to be included.</a:t>
            </a:r>
            <a:endParaRPr lang="en-IN" sz="2400" b="1" dirty="0"/>
          </a:p>
        </p:txBody>
      </p:sp>
    </p:spTree>
    <p:extLst>
      <p:ext uri="{BB962C8B-B14F-4D97-AF65-F5344CB8AC3E}">
        <p14:creationId xmlns:p14="http://schemas.microsoft.com/office/powerpoint/2010/main" xmlns="" val="32269108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373" y="147592"/>
            <a:ext cx="6683765" cy="509231"/>
          </a:xfrm>
        </p:spPr>
        <p:txBody>
          <a:bodyPr>
            <a:noAutofit/>
          </a:bodyPr>
          <a:lstStyle/>
          <a:p>
            <a:r>
              <a:rPr lang="en-IN" sz="4000" b="1" dirty="0" smtClean="0">
                <a:solidFill>
                  <a:srgbClr val="FF0000"/>
                </a:solidFill>
              </a:rPr>
              <a:t>Why ABC?</a:t>
            </a:r>
            <a:endParaRPr lang="en-IN" sz="4000" b="1" dirty="0">
              <a:solidFill>
                <a:srgbClr val="FF0000"/>
              </a:solidFill>
            </a:endParaRPr>
          </a:p>
        </p:txBody>
      </p:sp>
      <p:sp>
        <p:nvSpPr>
          <p:cNvPr id="3" name="Content Placeholder 2"/>
          <p:cNvSpPr>
            <a:spLocks noGrp="1"/>
          </p:cNvSpPr>
          <p:nvPr>
            <p:ph idx="1"/>
          </p:nvPr>
        </p:nvSpPr>
        <p:spPr>
          <a:xfrm>
            <a:off x="581696" y="838201"/>
            <a:ext cx="8486104" cy="5715000"/>
          </a:xfrm>
        </p:spPr>
        <p:txBody>
          <a:bodyPr>
            <a:noAutofit/>
          </a:bodyPr>
          <a:lstStyle/>
          <a:p>
            <a:r>
              <a:rPr lang="en-IN" sz="3600" dirty="0" smtClean="0"/>
              <a:t>ABC is essential for cost control.</a:t>
            </a:r>
          </a:p>
          <a:p>
            <a:r>
              <a:rPr lang="en-IN" sz="3600" dirty="0" smtClean="0"/>
              <a:t>For Pricing competitively.</a:t>
            </a:r>
          </a:p>
          <a:p>
            <a:r>
              <a:rPr lang="en-IN" sz="3600" dirty="0" smtClean="0"/>
              <a:t>For Budgeting.</a:t>
            </a:r>
          </a:p>
          <a:p>
            <a:r>
              <a:rPr lang="en-IN" sz="3600" dirty="0" smtClean="0"/>
              <a:t>For Improving service levels.</a:t>
            </a:r>
          </a:p>
          <a:p>
            <a:r>
              <a:rPr lang="en-IN" sz="3600" dirty="0" smtClean="0"/>
              <a:t>ABC is pre requisite for improving business processes and re-engineering.</a:t>
            </a:r>
          </a:p>
          <a:p>
            <a:r>
              <a:rPr lang="en-IN" sz="3600" dirty="0" smtClean="0"/>
              <a:t>It helps to decide on discontinuing non-profitable routes/services.</a:t>
            </a:r>
            <a:endParaRPr lang="en-IN" sz="3600" dirty="0"/>
          </a:p>
        </p:txBody>
      </p:sp>
    </p:spTree>
    <p:extLst>
      <p:ext uri="{BB962C8B-B14F-4D97-AF65-F5344CB8AC3E}">
        <p14:creationId xmlns:p14="http://schemas.microsoft.com/office/powerpoint/2010/main" xmlns="" val="517578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 xmlns:p14="http://schemas.microsoft.com/office/powerpoint/2010/main" val="3430808079"/>
              </p:ext>
            </p:extLst>
          </p:nvPr>
        </p:nvGraphicFramePr>
        <p:xfrm>
          <a:off x="869324" y="239669"/>
          <a:ext cx="7756301" cy="5915025"/>
        </p:xfrm>
        <a:graphic>
          <a:graphicData uri="http://schemas.openxmlformats.org/presentationml/2006/ole">
            <p:oleObj spid="_x0000_s11266" name="Worksheet" r:id="rId3" imgW="3057481" imgH="5915025" progId="Excel.Sheet.12">
              <p:embed/>
            </p:oleObj>
          </a:graphicData>
        </a:graphic>
      </p:graphicFrame>
    </p:spTree>
    <p:extLst>
      <p:ext uri="{BB962C8B-B14F-4D97-AF65-F5344CB8AC3E}">
        <p14:creationId xmlns="" xmlns:p14="http://schemas.microsoft.com/office/powerpoint/2010/main" val="17028916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848600" cy="1280890"/>
          </a:xfrm>
        </p:spPr>
        <p:txBody>
          <a:bodyPr>
            <a:normAutofit/>
          </a:bodyPr>
          <a:lstStyle/>
          <a:p>
            <a:r>
              <a:rPr lang="en-IN" dirty="0" smtClean="0">
                <a:solidFill>
                  <a:srgbClr val="FF0000"/>
                </a:solidFill>
              </a:rPr>
              <a:t>ABC train flows like this………….</a:t>
            </a:r>
            <a:endParaRPr lang="en-IN" dirty="0">
              <a:solidFill>
                <a:srgbClr val="FF0000"/>
              </a:solidFill>
            </a:endParaRPr>
          </a:p>
        </p:txBody>
      </p:sp>
      <p:sp>
        <p:nvSpPr>
          <p:cNvPr id="4" name="Rectangle 3"/>
          <p:cNvSpPr/>
          <p:nvPr/>
        </p:nvSpPr>
        <p:spPr>
          <a:xfrm>
            <a:off x="685800" y="1416308"/>
            <a:ext cx="7924800" cy="4832092"/>
          </a:xfrm>
          <a:prstGeom prst="rect">
            <a:avLst/>
          </a:prstGeom>
        </p:spPr>
        <p:txBody>
          <a:bodyPr wrap="square">
            <a:spAutoFit/>
          </a:bodyPr>
          <a:lstStyle/>
          <a:p>
            <a:pPr algn="just"/>
            <a:r>
              <a:rPr lang="en-US" sz="2800" dirty="0" smtClean="0"/>
              <a:t>STEP 1: PUT </a:t>
            </a:r>
            <a:r>
              <a:rPr lang="en-US" sz="2800" dirty="0"/>
              <a:t>ALL THE RESOURCES SUCH AS PEOPLE, FACILITIES, EXPENDITURE</a:t>
            </a:r>
          </a:p>
          <a:p>
            <a:pPr algn="just"/>
            <a:endParaRPr lang="en-US" sz="2800" dirty="0"/>
          </a:p>
          <a:p>
            <a:pPr algn="just"/>
            <a:endParaRPr lang="en-US" sz="2800" dirty="0"/>
          </a:p>
          <a:p>
            <a:pPr algn="just"/>
            <a:r>
              <a:rPr lang="en-US" sz="2800" dirty="0" smtClean="0"/>
              <a:t>STEP 2: TRACE HOW </a:t>
            </a:r>
            <a:r>
              <a:rPr lang="en-US" sz="2800" dirty="0"/>
              <a:t>THESE RESOURCES ARE CONSUMED BY ACTIVITIES</a:t>
            </a:r>
          </a:p>
          <a:p>
            <a:pPr algn="just"/>
            <a:endParaRPr lang="en-US" sz="2800" dirty="0"/>
          </a:p>
          <a:p>
            <a:pPr algn="just"/>
            <a:endParaRPr lang="en-US" sz="2800" dirty="0"/>
          </a:p>
          <a:p>
            <a:pPr algn="just"/>
            <a:r>
              <a:rPr lang="en-US" sz="2800" dirty="0" smtClean="0"/>
              <a:t>STEP 3: LINK HOW </a:t>
            </a:r>
            <a:r>
              <a:rPr lang="en-US" sz="2800" dirty="0"/>
              <a:t>THE ACTIVITIES ARE CONSUMED BY COST OBJECTS (PRODUCTS, CUSTOMERS, CHANNELS (CAPACITIES) ETC)</a:t>
            </a:r>
          </a:p>
        </p:txBody>
      </p:sp>
      <p:sp>
        <p:nvSpPr>
          <p:cNvPr id="5" name="Down Arrow 4"/>
          <p:cNvSpPr/>
          <p:nvPr/>
        </p:nvSpPr>
        <p:spPr>
          <a:xfrm>
            <a:off x="4970526" y="2145792"/>
            <a:ext cx="363474"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Down Arrow 6"/>
          <p:cNvSpPr/>
          <p:nvPr/>
        </p:nvSpPr>
        <p:spPr>
          <a:xfrm>
            <a:off x="4970526" y="3822192"/>
            <a:ext cx="363474"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21634360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619999" cy="1280890"/>
          </a:xfrm>
        </p:spPr>
        <p:txBody>
          <a:bodyPr/>
          <a:lstStyle/>
          <a:p>
            <a:r>
              <a:rPr lang="en-IN" b="1" dirty="0" smtClean="0">
                <a:solidFill>
                  <a:srgbClr val="FF0000"/>
                </a:solidFill>
              </a:rPr>
              <a:t>How ABC is used?</a:t>
            </a:r>
            <a:endParaRPr lang="en-IN" b="1" dirty="0">
              <a:solidFill>
                <a:srgbClr val="FF0000"/>
              </a:solidFill>
            </a:endParaRPr>
          </a:p>
        </p:txBody>
      </p:sp>
      <p:sp>
        <p:nvSpPr>
          <p:cNvPr id="3" name="Content Placeholder 2"/>
          <p:cNvSpPr>
            <a:spLocks noGrp="1"/>
          </p:cNvSpPr>
          <p:nvPr>
            <p:ph idx="1"/>
          </p:nvPr>
        </p:nvSpPr>
        <p:spPr>
          <a:xfrm>
            <a:off x="533400" y="1013138"/>
            <a:ext cx="8610600" cy="5311462"/>
          </a:xfrm>
        </p:spPr>
        <p:txBody>
          <a:bodyPr>
            <a:noAutofit/>
          </a:bodyPr>
          <a:lstStyle/>
          <a:p>
            <a:pPr algn="just"/>
            <a:r>
              <a:rPr lang="en-IN" sz="2800" dirty="0" smtClean="0"/>
              <a:t>ABC is used for product costing.</a:t>
            </a:r>
          </a:p>
          <a:p>
            <a:pPr algn="just"/>
            <a:r>
              <a:rPr lang="en-IN" sz="2800" dirty="0" smtClean="0"/>
              <a:t>Profitability of operations/routes.</a:t>
            </a:r>
          </a:p>
          <a:p>
            <a:pPr algn="just"/>
            <a:r>
              <a:rPr lang="en-IN" sz="2800" dirty="0" smtClean="0"/>
              <a:t>Customer profitability by offering competitive pricing.</a:t>
            </a:r>
          </a:p>
          <a:p>
            <a:pPr algn="just"/>
            <a:r>
              <a:rPr lang="en-IN" sz="2800" dirty="0" smtClean="0"/>
              <a:t>To bring operational improvement</a:t>
            </a:r>
          </a:p>
          <a:p>
            <a:pPr algn="just"/>
            <a:r>
              <a:rPr lang="en-IN" sz="2800" dirty="0" smtClean="0"/>
              <a:t>For resource planning.</a:t>
            </a:r>
          </a:p>
          <a:p>
            <a:pPr algn="just"/>
            <a:r>
              <a:rPr lang="en-IN" sz="2800" dirty="0" smtClean="0"/>
              <a:t>For scientific costing.</a:t>
            </a:r>
          </a:p>
          <a:p>
            <a:pPr algn="just"/>
            <a:r>
              <a:rPr lang="en-IN" sz="2800" dirty="0" smtClean="0"/>
              <a:t>For accurate information on costs and profits – for decision making. Cost reduction, improve profits.</a:t>
            </a:r>
          </a:p>
          <a:p>
            <a:pPr algn="just"/>
            <a:r>
              <a:rPr lang="en-IN" sz="2800" dirty="0" smtClean="0"/>
              <a:t>To identify least and most profitable product, service, customer etc.</a:t>
            </a:r>
            <a:endParaRPr lang="en-IN" sz="2800" dirty="0"/>
          </a:p>
        </p:txBody>
      </p:sp>
    </p:spTree>
    <p:extLst>
      <p:ext uri="{BB962C8B-B14F-4D97-AF65-F5344CB8AC3E}">
        <p14:creationId xmlns:p14="http://schemas.microsoft.com/office/powerpoint/2010/main" xmlns="" val="12178486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48599" cy="1066800"/>
          </a:xfrm>
        </p:spPr>
        <p:txBody>
          <a:bodyPr>
            <a:normAutofit fontScale="90000"/>
          </a:bodyPr>
          <a:lstStyle/>
          <a:p>
            <a:r>
              <a:rPr lang="en-IN" b="1" dirty="0" smtClean="0">
                <a:solidFill>
                  <a:srgbClr val="FF0000"/>
                </a:solidFill>
              </a:rPr>
              <a:t>How ABC is used for decision making</a:t>
            </a:r>
            <a:endParaRPr lang="en-IN" b="1" dirty="0">
              <a:solidFill>
                <a:srgbClr val="FF0000"/>
              </a:solidFill>
            </a:endParaRPr>
          </a:p>
        </p:txBody>
      </p:sp>
      <p:sp>
        <p:nvSpPr>
          <p:cNvPr id="3" name="Content Placeholder 2"/>
          <p:cNvSpPr>
            <a:spLocks noGrp="1"/>
          </p:cNvSpPr>
          <p:nvPr>
            <p:ph idx="1"/>
          </p:nvPr>
        </p:nvSpPr>
        <p:spPr>
          <a:xfrm>
            <a:off x="0" y="1371600"/>
            <a:ext cx="8934718" cy="5029200"/>
          </a:xfrm>
        </p:spPr>
        <p:txBody>
          <a:bodyPr>
            <a:noAutofit/>
          </a:bodyPr>
          <a:lstStyle/>
          <a:p>
            <a:pPr algn="just"/>
            <a:r>
              <a:rPr lang="en-IN" sz="3600" dirty="0" smtClean="0"/>
              <a:t>ABC is arrived, by Root cause or value analysis and is done to find out the drivers of the costs.</a:t>
            </a:r>
          </a:p>
          <a:p>
            <a:pPr algn="just"/>
            <a:r>
              <a:rPr lang="en-IN" sz="3600" dirty="0" smtClean="0"/>
              <a:t>Once drivers are known, action can be taken to improve it.</a:t>
            </a:r>
          </a:p>
          <a:p>
            <a:pPr algn="just"/>
            <a:r>
              <a:rPr lang="en-IN" sz="3600" dirty="0" smtClean="0"/>
              <a:t>ABC is like thermometer which tells the temperature. Then Doctor will analyse the cause of high temperature and prescribe medicines appropriately.</a:t>
            </a:r>
            <a:endParaRPr lang="en-IN" sz="3600" dirty="0"/>
          </a:p>
        </p:txBody>
      </p:sp>
    </p:spTree>
    <p:extLst>
      <p:ext uri="{BB962C8B-B14F-4D97-AF65-F5344CB8AC3E}">
        <p14:creationId xmlns:p14="http://schemas.microsoft.com/office/powerpoint/2010/main" xmlns="" val="540908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622" y="160472"/>
            <a:ext cx="6683765" cy="728171"/>
          </a:xfrm>
        </p:spPr>
        <p:txBody>
          <a:bodyPr>
            <a:normAutofit fontScale="90000"/>
          </a:bodyPr>
          <a:lstStyle/>
          <a:p>
            <a:r>
              <a:rPr lang="en-IN" b="1" dirty="0" smtClean="0">
                <a:solidFill>
                  <a:srgbClr val="FF0000"/>
                </a:solidFill>
              </a:rPr>
              <a:t>For whom is ABC suitable?</a:t>
            </a:r>
            <a:endParaRPr lang="en-IN" b="1" dirty="0">
              <a:solidFill>
                <a:srgbClr val="FF0000"/>
              </a:solidFill>
            </a:endParaRPr>
          </a:p>
        </p:txBody>
      </p:sp>
      <p:sp>
        <p:nvSpPr>
          <p:cNvPr id="3" name="Content Placeholder 2"/>
          <p:cNvSpPr>
            <a:spLocks noGrp="1"/>
          </p:cNvSpPr>
          <p:nvPr>
            <p:ph idx="1"/>
          </p:nvPr>
        </p:nvSpPr>
        <p:spPr>
          <a:xfrm>
            <a:off x="609600" y="1117242"/>
            <a:ext cx="7967729" cy="5359758"/>
          </a:xfrm>
        </p:spPr>
        <p:txBody>
          <a:bodyPr>
            <a:noAutofit/>
          </a:bodyPr>
          <a:lstStyle/>
          <a:p>
            <a:pPr algn="just"/>
            <a:r>
              <a:rPr lang="en-IN" sz="2800" dirty="0" smtClean="0"/>
              <a:t>ABC is suitable for Aviation, Transport, Banking and other Service sectors.</a:t>
            </a:r>
          </a:p>
          <a:p>
            <a:pPr algn="just"/>
            <a:r>
              <a:rPr lang="en-IN" sz="2800" dirty="0" smtClean="0"/>
              <a:t>ABC helps measure costs and profitability for Products, Services, Customers, Processes etc.</a:t>
            </a:r>
          </a:p>
          <a:p>
            <a:pPr algn="just"/>
            <a:r>
              <a:rPr lang="en-IN" sz="2800" dirty="0" smtClean="0"/>
              <a:t>Companies which have implemented ABC in India are TCS, BEML, Bharat Forge to name a few.</a:t>
            </a:r>
          </a:p>
          <a:p>
            <a:pPr algn="just"/>
            <a:r>
              <a:rPr lang="en-IN" sz="2800" dirty="0" smtClean="0"/>
              <a:t>ABC is essential for large and mature companies/organisations.</a:t>
            </a:r>
          </a:p>
          <a:p>
            <a:pPr algn="just"/>
            <a:r>
              <a:rPr lang="en-IN" sz="2800" dirty="0" smtClean="0"/>
              <a:t>ABC provides answers to the questions. What are customer costs, Who are our best customers and who are worst. </a:t>
            </a:r>
            <a:endParaRPr lang="en-IN" sz="2800" dirty="0"/>
          </a:p>
        </p:txBody>
      </p:sp>
    </p:spTree>
    <p:extLst>
      <p:ext uri="{BB962C8B-B14F-4D97-AF65-F5344CB8AC3E}">
        <p14:creationId xmlns:p14="http://schemas.microsoft.com/office/powerpoint/2010/main" xmlns="" val="13441524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
            <a:ext cx="8217795" cy="914399"/>
          </a:xfrm>
        </p:spPr>
        <p:txBody>
          <a:bodyPr>
            <a:normAutofit/>
          </a:bodyPr>
          <a:lstStyle/>
          <a:p>
            <a:r>
              <a:rPr lang="en-IN" sz="3600" b="1" dirty="0" smtClean="0">
                <a:solidFill>
                  <a:srgbClr val="FF0000"/>
                </a:solidFill>
              </a:rPr>
              <a:t>Road map to implement ABC in Railways.</a:t>
            </a:r>
            <a:endParaRPr lang="en-IN" sz="3600" b="1" dirty="0">
              <a:solidFill>
                <a:srgbClr val="FF0000"/>
              </a:solidFill>
            </a:endParaRPr>
          </a:p>
        </p:txBody>
      </p:sp>
      <p:sp>
        <p:nvSpPr>
          <p:cNvPr id="3" name="Content Placeholder 2"/>
          <p:cNvSpPr>
            <a:spLocks noGrp="1"/>
          </p:cNvSpPr>
          <p:nvPr>
            <p:ph idx="1"/>
          </p:nvPr>
        </p:nvSpPr>
        <p:spPr>
          <a:xfrm>
            <a:off x="228600" y="845712"/>
            <a:ext cx="8686800" cy="5707487"/>
          </a:xfrm>
        </p:spPr>
        <p:txBody>
          <a:bodyPr>
            <a:noAutofit/>
          </a:bodyPr>
          <a:lstStyle/>
          <a:p>
            <a:pPr algn="just"/>
            <a:endParaRPr lang="en-IN" sz="2800" dirty="0" smtClean="0"/>
          </a:p>
          <a:p>
            <a:pPr algn="just"/>
            <a:r>
              <a:rPr lang="en-IN" sz="2800" dirty="0" smtClean="0"/>
              <a:t>Identify activity beats as cost centres.</a:t>
            </a:r>
          </a:p>
          <a:p>
            <a:pPr algn="just"/>
            <a:r>
              <a:rPr lang="en-IN" sz="2800" dirty="0" smtClean="0"/>
              <a:t>Identify activities under cost centres.</a:t>
            </a:r>
          </a:p>
          <a:p>
            <a:pPr algn="just"/>
            <a:r>
              <a:rPr lang="en-IN" sz="2800" dirty="0" smtClean="0"/>
              <a:t>Define activity drivers i.e. measurable output/</a:t>
            </a:r>
            <a:r>
              <a:rPr lang="en-IN" sz="2800" dirty="0" err="1" smtClean="0"/>
              <a:t>sevice</a:t>
            </a:r>
            <a:r>
              <a:rPr lang="en-IN" sz="2800" dirty="0" smtClean="0"/>
              <a:t> units provided by the cost centre.</a:t>
            </a:r>
          </a:p>
          <a:p>
            <a:pPr algn="just"/>
            <a:r>
              <a:rPr lang="en-IN" sz="2800" dirty="0" smtClean="0"/>
              <a:t>Identify interface with computerised application for service output.</a:t>
            </a:r>
          </a:p>
          <a:p>
            <a:pPr algn="just"/>
            <a:r>
              <a:rPr lang="en-IN" sz="2800" dirty="0" smtClean="0"/>
              <a:t>Identify direct costs </a:t>
            </a:r>
            <a:r>
              <a:rPr lang="en-IN" sz="2800" dirty="0" err="1" smtClean="0"/>
              <a:t>ie</a:t>
            </a:r>
            <a:r>
              <a:rPr lang="en-IN" sz="2800" dirty="0" smtClean="0"/>
              <a:t>. Direct Labour, Direct materials etc.</a:t>
            </a:r>
          </a:p>
          <a:p>
            <a:pPr algn="just"/>
            <a:r>
              <a:rPr lang="en-IN" sz="2800" dirty="0"/>
              <a:t>Identify indirect costs </a:t>
            </a:r>
            <a:r>
              <a:rPr lang="en-IN" sz="2800" dirty="0" err="1"/>
              <a:t>ie</a:t>
            </a:r>
            <a:r>
              <a:rPr lang="en-IN" sz="2800" dirty="0"/>
              <a:t>., Operational overheads, Office and Administrative overheads, Central Overheads etc.</a:t>
            </a:r>
          </a:p>
          <a:p>
            <a:pPr marL="0" indent="0" algn="just">
              <a:buNone/>
            </a:pPr>
            <a:endParaRPr lang="en-IN" sz="2800" dirty="0" smtClean="0"/>
          </a:p>
        </p:txBody>
      </p:sp>
    </p:spTree>
    <p:extLst>
      <p:ext uri="{BB962C8B-B14F-4D97-AF65-F5344CB8AC3E}">
        <p14:creationId xmlns:p14="http://schemas.microsoft.com/office/powerpoint/2010/main" xmlns="" val="1312186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8499"/>
            <a:ext cx="8458200" cy="669701"/>
          </a:xfrm>
        </p:spPr>
        <p:txBody>
          <a:bodyPr>
            <a:normAutofit/>
          </a:bodyPr>
          <a:lstStyle/>
          <a:p>
            <a:r>
              <a:rPr lang="en-IN" sz="3600" b="1" dirty="0" smtClean="0">
                <a:solidFill>
                  <a:srgbClr val="FF0000"/>
                </a:solidFill>
              </a:rPr>
              <a:t>Road map to implement ABC in Railways.</a:t>
            </a:r>
            <a:endParaRPr lang="en-IN" sz="3600" b="1" dirty="0">
              <a:solidFill>
                <a:srgbClr val="FF0000"/>
              </a:solidFill>
            </a:endParaRPr>
          </a:p>
        </p:txBody>
      </p:sp>
      <p:sp>
        <p:nvSpPr>
          <p:cNvPr id="3" name="Content Placeholder 2"/>
          <p:cNvSpPr>
            <a:spLocks noGrp="1"/>
          </p:cNvSpPr>
          <p:nvPr>
            <p:ph idx="1"/>
          </p:nvPr>
        </p:nvSpPr>
        <p:spPr>
          <a:xfrm>
            <a:off x="304800" y="845712"/>
            <a:ext cx="8446394" cy="5707487"/>
          </a:xfrm>
        </p:spPr>
        <p:txBody>
          <a:bodyPr>
            <a:noAutofit/>
          </a:bodyPr>
          <a:lstStyle/>
          <a:p>
            <a:pPr algn="just"/>
            <a:r>
              <a:rPr lang="en-IN" sz="3200" dirty="0" smtClean="0"/>
              <a:t>Select cost allocation basis such as Kilometre maintained, Square meter of area maintained, GTKM etc.</a:t>
            </a:r>
          </a:p>
          <a:p>
            <a:pPr algn="just"/>
            <a:r>
              <a:rPr lang="en-IN" sz="3200" dirty="0" smtClean="0"/>
              <a:t>Compute total cost and rate per unit of output.</a:t>
            </a:r>
          </a:p>
          <a:p>
            <a:pPr algn="just"/>
            <a:r>
              <a:rPr lang="en-IN" sz="3200" dirty="0" smtClean="0"/>
              <a:t>Compare unit cost and identify high cost activity units.</a:t>
            </a:r>
          </a:p>
          <a:p>
            <a:pPr algn="just"/>
            <a:r>
              <a:rPr lang="en-IN" sz="3200" dirty="0" smtClean="0"/>
              <a:t>Identify cost curtailment target and related outcome.</a:t>
            </a:r>
          </a:p>
          <a:p>
            <a:pPr algn="just"/>
            <a:r>
              <a:rPr lang="en-IN" sz="3200" dirty="0" smtClean="0"/>
              <a:t>Outcome in numerical and quantitative terms  to be included in Budget formulation</a:t>
            </a:r>
            <a:endParaRPr lang="en-IN" sz="3200" dirty="0"/>
          </a:p>
        </p:txBody>
      </p:sp>
    </p:spTree>
    <p:extLst>
      <p:ext uri="{BB962C8B-B14F-4D97-AF65-F5344CB8AC3E}">
        <p14:creationId xmlns:p14="http://schemas.microsoft.com/office/powerpoint/2010/main" xmlns="" val="23171867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559915" cy="386366"/>
          </a:xfrm>
        </p:spPr>
        <p:txBody>
          <a:bodyPr>
            <a:normAutofit fontScale="90000"/>
          </a:bodyPr>
          <a:lstStyle/>
          <a:p>
            <a:r>
              <a:rPr lang="en-IN" sz="2900" b="1" dirty="0" smtClean="0">
                <a:solidFill>
                  <a:srgbClr val="FF0000"/>
                </a:solidFill>
              </a:rPr>
              <a:t>PERFORMANCE UNITS IN REVENUE EXPENDITURE</a:t>
            </a:r>
            <a:endParaRPr lang="en-IN" sz="2900" b="1"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xmlns="" val="3427469225"/>
              </p:ext>
            </p:extLst>
          </p:nvPr>
        </p:nvGraphicFramePr>
        <p:xfrm>
          <a:off x="304800" y="424997"/>
          <a:ext cx="8591283" cy="6349291"/>
        </p:xfrm>
        <a:graphic>
          <a:graphicData uri="http://schemas.openxmlformats.org/drawingml/2006/table">
            <a:tbl>
              <a:tblPr firstRow="1" firstCol="1" bandRow="1">
                <a:tableStyleId>{5C22544A-7EE6-4342-B048-85BDC9FD1C3A}</a:tableStyleId>
              </a:tblPr>
              <a:tblGrid>
                <a:gridCol w="2148046"/>
                <a:gridCol w="2147145"/>
                <a:gridCol w="2148046"/>
                <a:gridCol w="2148046"/>
              </a:tblGrid>
              <a:tr h="297720">
                <a:tc gridSpan="2">
                  <a:txBody>
                    <a:bodyPr/>
                    <a:lstStyle/>
                    <a:p>
                      <a:pPr algn="ctr">
                        <a:lnSpc>
                          <a:spcPct val="115000"/>
                        </a:lnSpc>
                        <a:spcAft>
                          <a:spcPts val="0"/>
                        </a:spcAft>
                      </a:pPr>
                      <a:r>
                        <a:rPr lang="en-IN" sz="1600" dirty="0">
                          <a:effectLst/>
                        </a:rPr>
                        <a:t>DEMAND 4B</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tc>
                <a:tc hMerge="1">
                  <a:txBody>
                    <a:bodyPr/>
                    <a:lstStyle/>
                    <a:p>
                      <a:endParaRPr lang="en-IN"/>
                    </a:p>
                  </a:txBody>
                  <a:tcPr/>
                </a:tc>
                <a:tc gridSpan="2">
                  <a:txBody>
                    <a:bodyPr/>
                    <a:lstStyle/>
                    <a:p>
                      <a:pPr algn="ctr">
                        <a:lnSpc>
                          <a:spcPct val="115000"/>
                        </a:lnSpc>
                        <a:spcAft>
                          <a:spcPts val="0"/>
                        </a:spcAft>
                      </a:pPr>
                      <a:r>
                        <a:rPr lang="en-IN" sz="1600">
                          <a:effectLst/>
                        </a:rPr>
                        <a:t>DEMAND 5C</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tc>
                <a:tc hMerge="1">
                  <a:txBody>
                    <a:bodyPr/>
                    <a:lstStyle/>
                    <a:p>
                      <a:endParaRPr lang="en-IN"/>
                    </a:p>
                  </a:txBody>
                  <a:tcPr/>
                </a:tc>
              </a:tr>
              <a:tr h="297720">
                <a:tc gridSpan="2">
                  <a:txBody>
                    <a:bodyPr/>
                    <a:lstStyle/>
                    <a:p>
                      <a:pPr algn="ctr">
                        <a:lnSpc>
                          <a:spcPct val="115000"/>
                        </a:lnSpc>
                        <a:spcAft>
                          <a:spcPts val="0"/>
                        </a:spcAft>
                      </a:pPr>
                      <a:r>
                        <a:rPr lang="en-IN" sz="1600" dirty="0">
                          <a:effectLst/>
                        </a:rPr>
                        <a:t>Engineering Dept.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tc>
                <a:tc hMerge="1">
                  <a:txBody>
                    <a:bodyPr/>
                    <a:lstStyle/>
                    <a:p>
                      <a:endParaRPr lang="en-IN"/>
                    </a:p>
                  </a:txBody>
                  <a:tcPr/>
                </a:tc>
                <a:tc gridSpan="2">
                  <a:txBody>
                    <a:bodyPr/>
                    <a:lstStyle/>
                    <a:p>
                      <a:pPr algn="ctr">
                        <a:lnSpc>
                          <a:spcPct val="115000"/>
                        </a:lnSpc>
                        <a:spcAft>
                          <a:spcPts val="0"/>
                        </a:spcAft>
                      </a:pPr>
                      <a:r>
                        <a:rPr lang="en-IN" sz="1600">
                          <a:effectLst/>
                        </a:rPr>
                        <a:t>Mechanical &amp; Electrical Departments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tc>
                <a:tc hMerge="1">
                  <a:txBody>
                    <a:bodyPr/>
                    <a:lstStyle/>
                    <a:p>
                      <a:endParaRPr lang="en-IN"/>
                    </a:p>
                  </a:txBody>
                  <a:tcPr/>
                </a:tc>
              </a:tr>
              <a:tr h="595440">
                <a:tc>
                  <a:txBody>
                    <a:bodyPr/>
                    <a:lstStyle/>
                    <a:p>
                      <a:pPr algn="ctr">
                        <a:lnSpc>
                          <a:spcPct val="115000"/>
                        </a:lnSpc>
                        <a:spcAft>
                          <a:spcPts val="0"/>
                        </a:spcAft>
                      </a:pPr>
                      <a:r>
                        <a:rPr lang="en-IN" sz="1600" dirty="0">
                          <a:solidFill>
                            <a:schemeClr val="bg1"/>
                          </a:solidFill>
                          <a:effectLst/>
                        </a:rPr>
                        <a:t>ACTIVITY</a:t>
                      </a:r>
                      <a:endParaRPr lang="en-IN"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tc>
                <a:tc>
                  <a:txBody>
                    <a:bodyPr/>
                    <a:lstStyle/>
                    <a:p>
                      <a:pPr algn="ctr">
                        <a:lnSpc>
                          <a:spcPct val="115000"/>
                        </a:lnSpc>
                        <a:spcAft>
                          <a:spcPts val="0"/>
                        </a:spcAft>
                      </a:pPr>
                      <a:r>
                        <a:rPr lang="en-IN" sz="1600" b="1" dirty="0">
                          <a:solidFill>
                            <a:srgbClr val="FF0000"/>
                          </a:solidFill>
                          <a:effectLst/>
                        </a:rPr>
                        <a:t>UNIT OF PERFORMANCE</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tc>
                <a:tc>
                  <a:txBody>
                    <a:bodyPr/>
                    <a:lstStyle/>
                    <a:p>
                      <a:pPr algn="ctr">
                        <a:lnSpc>
                          <a:spcPct val="115000"/>
                        </a:lnSpc>
                        <a:spcAft>
                          <a:spcPts val="0"/>
                        </a:spcAft>
                      </a:pPr>
                      <a:r>
                        <a:rPr lang="en-IN" sz="1600" b="1" dirty="0" smtClean="0">
                          <a:solidFill>
                            <a:srgbClr val="FF0000"/>
                          </a:solidFill>
                          <a:effectLst/>
                        </a:rPr>
                        <a:t>ACTIVITY</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a:txBody>
                    <a:bodyPr/>
                    <a:lstStyle/>
                    <a:p>
                      <a:pPr algn="ctr">
                        <a:lnSpc>
                          <a:spcPct val="115000"/>
                        </a:lnSpc>
                        <a:spcAft>
                          <a:spcPts val="0"/>
                        </a:spcAft>
                      </a:pPr>
                      <a:r>
                        <a:rPr lang="en-IN" sz="1600" b="1" dirty="0">
                          <a:solidFill>
                            <a:srgbClr val="FF0000"/>
                          </a:solidFill>
                          <a:effectLst/>
                        </a:rPr>
                        <a:t>UNIT OF PERFORMANCE</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tc>
              </a:tr>
              <a:tr h="499893">
                <a:tc>
                  <a:txBody>
                    <a:bodyPr/>
                    <a:lstStyle/>
                    <a:p>
                      <a:pPr>
                        <a:lnSpc>
                          <a:spcPct val="115000"/>
                        </a:lnSpc>
                        <a:spcAft>
                          <a:spcPts val="0"/>
                        </a:spcAft>
                      </a:pPr>
                      <a:r>
                        <a:rPr lang="en-IN" sz="1600" dirty="0">
                          <a:solidFill>
                            <a:schemeClr val="bg1"/>
                          </a:solidFill>
                          <a:effectLst/>
                        </a:rPr>
                        <a:t>Staff</a:t>
                      </a:r>
                      <a:endParaRPr lang="en-IN"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a:txBody>
                    <a:bodyPr/>
                    <a:lstStyle/>
                    <a:p>
                      <a:pPr>
                        <a:lnSpc>
                          <a:spcPct val="115000"/>
                        </a:lnSpc>
                        <a:spcAft>
                          <a:spcPts val="0"/>
                        </a:spcAft>
                      </a:pPr>
                      <a:r>
                        <a:rPr lang="en-IN" sz="1600">
                          <a:effectLst/>
                        </a:rPr>
                        <a:t>Number of direct staff</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a:txBody>
                    <a:bodyPr/>
                    <a:lstStyle/>
                    <a:p>
                      <a:pPr>
                        <a:lnSpc>
                          <a:spcPct val="115000"/>
                        </a:lnSpc>
                        <a:spcAft>
                          <a:spcPts val="0"/>
                        </a:spcAft>
                      </a:pPr>
                      <a:r>
                        <a:rPr lang="en-IN" sz="1600">
                          <a:effectLst/>
                        </a:rPr>
                        <a:t>Staff</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a:txBody>
                    <a:bodyPr/>
                    <a:lstStyle/>
                    <a:p>
                      <a:pPr>
                        <a:lnSpc>
                          <a:spcPct val="115000"/>
                        </a:lnSpc>
                        <a:spcAft>
                          <a:spcPts val="0"/>
                        </a:spcAft>
                      </a:pPr>
                      <a:r>
                        <a:rPr lang="en-IN" sz="1600">
                          <a:effectLst/>
                        </a:rPr>
                        <a:t>Number of direct staff</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r>
              <a:tr h="595440">
                <a:tc>
                  <a:txBody>
                    <a:bodyPr/>
                    <a:lstStyle/>
                    <a:p>
                      <a:pPr>
                        <a:lnSpc>
                          <a:spcPct val="115000"/>
                        </a:lnSpc>
                        <a:spcAft>
                          <a:spcPts val="0"/>
                        </a:spcAft>
                      </a:pPr>
                      <a:r>
                        <a:rPr lang="en-IN" sz="1600" dirty="0">
                          <a:solidFill>
                            <a:schemeClr val="bg1"/>
                          </a:solidFill>
                          <a:effectLst/>
                        </a:rPr>
                        <a:t>Maintenance of </a:t>
                      </a:r>
                      <a:r>
                        <a:rPr lang="en-IN" sz="1600" dirty="0" err="1">
                          <a:solidFill>
                            <a:schemeClr val="bg1"/>
                          </a:solidFill>
                          <a:effectLst/>
                        </a:rPr>
                        <a:t>P.Way</a:t>
                      </a:r>
                      <a:endParaRPr lang="en-IN"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a:txBody>
                    <a:bodyPr/>
                    <a:lstStyle/>
                    <a:p>
                      <a:pPr>
                        <a:lnSpc>
                          <a:spcPct val="115000"/>
                        </a:lnSpc>
                        <a:spcAft>
                          <a:spcPts val="0"/>
                        </a:spcAft>
                      </a:pPr>
                      <a:r>
                        <a:rPr lang="en-IN" sz="1600">
                          <a:effectLst/>
                        </a:rPr>
                        <a:t>ETKMs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a:txBody>
                    <a:bodyPr/>
                    <a:lstStyle/>
                    <a:p>
                      <a:pPr>
                        <a:lnSpc>
                          <a:spcPct val="115000"/>
                        </a:lnSpc>
                        <a:spcAft>
                          <a:spcPts val="0"/>
                        </a:spcAft>
                      </a:pPr>
                      <a:r>
                        <a:rPr lang="en-IN" sz="1600">
                          <a:effectLst/>
                        </a:rPr>
                        <a:t>Diesel Locos – Running repairs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a:txBody>
                    <a:bodyPr/>
                    <a:lstStyle/>
                    <a:p>
                      <a:pPr>
                        <a:lnSpc>
                          <a:spcPct val="115000"/>
                        </a:lnSpc>
                        <a:spcAft>
                          <a:spcPts val="0"/>
                        </a:spcAft>
                      </a:pPr>
                      <a:r>
                        <a:rPr lang="en-IN" sz="1600">
                          <a:effectLst/>
                        </a:rPr>
                        <a:t>Engine Holdings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r>
              <a:tr h="595440">
                <a:tc>
                  <a:txBody>
                    <a:bodyPr/>
                    <a:lstStyle/>
                    <a:p>
                      <a:pPr>
                        <a:lnSpc>
                          <a:spcPct val="115000"/>
                        </a:lnSpc>
                        <a:spcAft>
                          <a:spcPts val="0"/>
                        </a:spcAft>
                      </a:pPr>
                      <a:r>
                        <a:rPr lang="en-IN" sz="1600" dirty="0">
                          <a:solidFill>
                            <a:schemeClr val="bg1"/>
                          </a:solidFill>
                          <a:effectLst/>
                        </a:rPr>
                        <a:t>Maintenance of Bridges </a:t>
                      </a:r>
                      <a:endParaRPr lang="en-IN"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a:txBody>
                    <a:bodyPr/>
                    <a:lstStyle/>
                    <a:p>
                      <a:pPr>
                        <a:lnSpc>
                          <a:spcPct val="115000"/>
                        </a:lnSpc>
                        <a:spcAft>
                          <a:spcPts val="0"/>
                        </a:spcAft>
                      </a:pPr>
                      <a:r>
                        <a:rPr lang="en-IN" sz="1600">
                          <a:effectLst/>
                        </a:rPr>
                        <a:t>Linear meters of waterway  (in 000s)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a:txBody>
                    <a:bodyPr/>
                    <a:lstStyle/>
                    <a:p>
                      <a:pPr>
                        <a:lnSpc>
                          <a:spcPct val="115000"/>
                        </a:lnSpc>
                        <a:spcAft>
                          <a:spcPts val="0"/>
                        </a:spcAft>
                      </a:pPr>
                      <a:r>
                        <a:rPr lang="en-IN" sz="1600">
                          <a:effectLst/>
                        </a:rPr>
                        <a:t>Diesel Locos –POH</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a:txBody>
                    <a:bodyPr/>
                    <a:lstStyle/>
                    <a:p>
                      <a:pPr>
                        <a:lnSpc>
                          <a:spcPct val="115000"/>
                        </a:lnSpc>
                        <a:spcAft>
                          <a:spcPts val="0"/>
                        </a:spcAft>
                      </a:pPr>
                      <a:r>
                        <a:rPr lang="en-IN" sz="1600">
                          <a:effectLst/>
                        </a:rPr>
                        <a:t>Repair unit (Nos)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r>
              <a:tr h="1488599">
                <a:tc>
                  <a:txBody>
                    <a:bodyPr/>
                    <a:lstStyle/>
                    <a:p>
                      <a:pPr>
                        <a:lnSpc>
                          <a:spcPct val="115000"/>
                        </a:lnSpc>
                        <a:spcAft>
                          <a:spcPts val="0"/>
                        </a:spcAft>
                      </a:pPr>
                      <a:r>
                        <a:rPr lang="en-IN" sz="1600" dirty="0">
                          <a:solidFill>
                            <a:schemeClr val="bg1"/>
                          </a:solidFill>
                          <a:effectLst/>
                        </a:rPr>
                        <a:t>Maintenance of Service Buildings (other than staff quarters and welfare buildings)</a:t>
                      </a:r>
                      <a:endParaRPr lang="en-IN"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a:txBody>
                    <a:bodyPr/>
                    <a:lstStyle/>
                    <a:p>
                      <a:pPr>
                        <a:lnSpc>
                          <a:spcPct val="115000"/>
                        </a:lnSpc>
                        <a:spcAft>
                          <a:spcPts val="0"/>
                        </a:spcAft>
                      </a:pPr>
                      <a:r>
                        <a:rPr lang="en-IN" sz="1600">
                          <a:effectLst/>
                        </a:rPr>
                        <a:t>10 Sq. Mtrs of plinth area.</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a:txBody>
                    <a:bodyPr/>
                    <a:lstStyle/>
                    <a:p>
                      <a:pPr>
                        <a:lnSpc>
                          <a:spcPct val="115000"/>
                        </a:lnSpc>
                        <a:spcAft>
                          <a:spcPts val="0"/>
                        </a:spcAft>
                      </a:pPr>
                      <a:r>
                        <a:rPr lang="en-IN" sz="1600">
                          <a:effectLst/>
                        </a:rPr>
                        <a:t>Diesel Locos –IOH, Special &amp; Other Repairs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a:txBody>
                    <a:bodyPr/>
                    <a:lstStyle/>
                    <a:p>
                      <a:pPr>
                        <a:lnSpc>
                          <a:spcPct val="115000"/>
                        </a:lnSpc>
                        <a:spcAft>
                          <a:spcPts val="0"/>
                        </a:spcAft>
                      </a:pPr>
                      <a:r>
                        <a:rPr lang="en-IN" sz="1600">
                          <a:effectLst/>
                        </a:rPr>
                        <a:t>Repair unit (Nos)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r>
              <a:tr h="595440">
                <a:tc rowSpan="3" gridSpan="2">
                  <a:txBody>
                    <a:bodyPr/>
                    <a:lstStyle/>
                    <a:p>
                      <a:pPr>
                        <a:lnSpc>
                          <a:spcPct val="115000"/>
                        </a:lnSpc>
                        <a:spcAft>
                          <a:spcPts val="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rowSpan="3" hMerge="1">
                  <a:txBody>
                    <a:bodyPr/>
                    <a:lstStyle/>
                    <a:p>
                      <a:endParaRPr lang="en-IN"/>
                    </a:p>
                  </a:txBody>
                  <a:tcPr/>
                </a:tc>
                <a:tc>
                  <a:txBody>
                    <a:bodyPr/>
                    <a:lstStyle/>
                    <a:p>
                      <a:pPr>
                        <a:lnSpc>
                          <a:spcPct val="115000"/>
                        </a:lnSpc>
                        <a:spcAft>
                          <a:spcPts val="0"/>
                        </a:spcAft>
                      </a:pPr>
                      <a:r>
                        <a:rPr lang="en-IN" sz="1600" dirty="0">
                          <a:effectLst/>
                        </a:rPr>
                        <a:t>Electric Locos – Running repairs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a:txBody>
                    <a:bodyPr/>
                    <a:lstStyle/>
                    <a:p>
                      <a:pPr>
                        <a:lnSpc>
                          <a:spcPct val="115000"/>
                        </a:lnSpc>
                        <a:spcAft>
                          <a:spcPts val="0"/>
                        </a:spcAft>
                      </a:pPr>
                      <a:r>
                        <a:rPr lang="en-IN" sz="1600" dirty="0">
                          <a:effectLst/>
                        </a:rPr>
                        <a:t>Engine Holdings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r>
              <a:tr h="490440">
                <a:tc gridSpan="2" vMerge="1">
                  <a:txBody>
                    <a:bodyPr/>
                    <a:lstStyle/>
                    <a:p>
                      <a:endParaRPr lang="en-IN"/>
                    </a:p>
                  </a:txBody>
                  <a:tcPr/>
                </a:tc>
                <a:tc hMerge="1" vMerge="1">
                  <a:txBody>
                    <a:bodyPr/>
                    <a:lstStyle/>
                    <a:p>
                      <a:endParaRPr lang="en-IN"/>
                    </a:p>
                  </a:txBody>
                  <a:tcPr/>
                </a:tc>
                <a:tc>
                  <a:txBody>
                    <a:bodyPr/>
                    <a:lstStyle/>
                    <a:p>
                      <a:pPr>
                        <a:lnSpc>
                          <a:spcPct val="115000"/>
                        </a:lnSpc>
                        <a:spcAft>
                          <a:spcPts val="0"/>
                        </a:spcAft>
                      </a:pPr>
                      <a:r>
                        <a:rPr lang="en-IN" sz="1600">
                          <a:effectLst/>
                        </a:rPr>
                        <a:t>Electric  Locos –POH</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a:txBody>
                    <a:bodyPr/>
                    <a:lstStyle/>
                    <a:p>
                      <a:pPr>
                        <a:lnSpc>
                          <a:spcPct val="115000"/>
                        </a:lnSpc>
                        <a:spcAft>
                          <a:spcPts val="0"/>
                        </a:spcAft>
                      </a:pPr>
                      <a:r>
                        <a:rPr lang="en-IN" sz="1600" dirty="0">
                          <a:effectLst/>
                        </a:rPr>
                        <a:t>Repair unit (Nos)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r>
              <a:tr h="893159">
                <a:tc gridSpan="2" vMerge="1">
                  <a:txBody>
                    <a:bodyPr/>
                    <a:lstStyle/>
                    <a:p>
                      <a:endParaRPr lang="en-IN"/>
                    </a:p>
                  </a:txBody>
                  <a:tcPr/>
                </a:tc>
                <a:tc hMerge="1" vMerge="1">
                  <a:txBody>
                    <a:bodyPr/>
                    <a:lstStyle/>
                    <a:p>
                      <a:endParaRPr lang="en-IN"/>
                    </a:p>
                  </a:txBody>
                  <a:tcPr/>
                </a:tc>
                <a:tc>
                  <a:txBody>
                    <a:bodyPr/>
                    <a:lstStyle/>
                    <a:p>
                      <a:pPr>
                        <a:lnSpc>
                          <a:spcPct val="115000"/>
                        </a:lnSpc>
                        <a:spcAft>
                          <a:spcPts val="0"/>
                        </a:spcAft>
                      </a:pPr>
                      <a:r>
                        <a:rPr lang="en-IN" sz="1600" dirty="0">
                          <a:effectLst/>
                        </a:rPr>
                        <a:t>Electric Locos –IOH, Special &amp; Other Repairs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c>
                  <a:txBody>
                    <a:bodyPr/>
                    <a:lstStyle/>
                    <a:p>
                      <a:pPr>
                        <a:lnSpc>
                          <a:spcPct val="115000"/>
                        </a:lnSpc>
                        <a:spcAft>
                          <a:spcPts val="0"/>
                        </a:spcAft>
                      </a:pPr>
                      <a:r>
                        <a:rPr lang="en-IN" sz="1600" dirty="0">
                          <a:effectLst/>
                        </a:rPr>
                        <a:t>Repair unit (Nos)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310" marR="42310" marT="0" marB="0" anchor="ctr"/>
                </a:tc>
              </a:tr>
            </a:tbl>
          </a:graphicData>
        </a:graphic>
      </p:graphicFrame>
    </p:spTree>
    <p:extLst>
      <p:ext uri="{BB962C8B-B14F-4D97-AF65-F5344CB8AC3E}">
        <p14:creationId xmlns:p14="http://schemas.microsoft.com/office/powerpoint/2010/main" xmlns="" val="37944886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725235834"/>
              </p:ext>
            </p:extLst>
          </p:nvPr>
        </p:nvGraphicFramePr>
        <p:xfrm>
          <a:off x="381000" y="228601"/>
          <a:ext cx="8650311" cy="6404512"/>
        </p:xfrm>
        <a:graphic>
          <a:graphicData uri="http://schemas.openxmlformats.org/drawingml/2006/table">
            <a:tbl>
              <a:tblPr firstRow="1" firstCol="1" bandRow="1">
                <a:tableStyleId>{5C22544A-7EE6-4342-B048-85BDC9FD1C3A}</a:tableStyleId>
              </a:tblPr>
              <a:tblGrid>
                <a:gridCol w="2123514"/>
                <a:gridCol w="2148972"/>
                <a:gridCol w="2125269"/>
                <a:gridCol w="2252556"/>
              </a:tblGrid>
              <a:tr h="261003">
                <a:tc gridSpan="2">
                  <a:txBody>
                    <a:bodyPr/>
                    <a:lstStyle/>
                    <a:p>
                      <a:pPr algn="ctr">
                        <a:lnSpc>
                          <a:spcPct val="115000"/>
                        </a:lnSpc>
                        <a:spcAft>
                          <a:spcPts val="0"/>
                        </a:spcAft>
                      </a:pPr>
                      <a:r>
                        <a:rPr lang="en-IN" sz="1600" dirty="0">
                          <a:effectLst/>
                        </a:rPr>
                        <a:t>DEMAND 6D</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tc>
                <a:tc hMerge="1">
                  <a:txBody>
                    <a:bodyPr/>
                    <a:lstStyle/>
                    <a:p>
                      <a:endParaRPr lang="en-IN"/>
                    </a:p>
                  </a:txBody>
                  <a:tcPr/>
                </a:tc>
                <a:tc gridSpan="2">
                  <a:txBody>
                    <a:bodyPr/>
                    <a:lstStyle/>
                    <a:p>
                      <a:pPr algn="ctr">
                        <a:lnSpc>
                          <a:spcPct val="115000"/>
                        </a:lnSpc>
                        <a:spcAft>
                          <a:spcPts val="0"/>
                        </a:spcAft>
                      </a:pPr>
                      <a:r>
                        <a:rPr lang="en-IN" sz="1600" dirty="0">
                          <a:effectLst/>
                        </a:rPr>
                        <a:t>DEMAND 7E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tc>
                <a:tc hMerge="1">
                  <a:txBody>
                    <a:bodyPr/>
                    <a:lstStyle/>
                    <a:p>
                      <a:endParaRPr lang="en-IN"/>
                    </a:p>
                  </a:txBody>
                  <a:tcPr/>
                </a:tc>
              </a:tr>
              <a:tr h="261003">
                <a:tc gridSpan="2">
                  <a:txBody>
                    <a:bodyPr/>
                    <a:lstStyle/>
                    <a:p>
                      <a:pPr algn="ctr">
                        <a:lnSpc>
                          <a:spcPct val="115000"/>
                        </a:lnSpc>
                        <a:spcAft>
                          <a:spcPts val="0"/>
                        </a:spcAft>
                      </a:pPr>
                      <a:r>
                        <a:rPr lang="en-IN" sz="1600" dirty="0">
                          <a:effectLst/>
                        </a:rPr>
                        <a:t>Mech. &amp; Electrical Departments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tc>
                <a:tc hMerge="1">
                  <a:txBody>
                    <a:bodyPr/>
                    <a:lstStyle/>
                    <a:p>
                      <a:endParaRPr lang="en-IN"/>
                    </a:p>
                  </a:txBody>
                  <a:tcPr/>
                </a:tc>
                <a:tc gridSpan="2">
                  <a:txBody>
                    <a:bodyPr/>
                    <a:lstStyle/>
                    <a:p>
                      <a:pPr algn="ctr">
                        <a:lnSpc>
                          <a:spcPct val="115000"/>
                        </a:lnSpc>
                        <a:spcAft>
                          <a:spcPts val="0"/>
                        </a:spcAft>
                      </a:pPr>
                      <a:r>
                        <a:rPr lang="en-IN" sz="1600" dirty="0">
                          <a:effectLst/>
                        </a:rPr>
                        <a:t>All Departments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tc>
                <a:tc hMerge="1">
                  <a:txBody>
                    <a:bodyPr/>
                    <a:lstStyle/>
                    <a:p>
                      <a:endParaRPr lang="en-IN"/>
                    </a:p>
                  </a:txBody>
                  <a:tcPr/>
                </a:tc>
              </a:tr>
              <a:tr h="538304">
                <a:tc>
                  <a:txBody>
                    <a:bodyPr/>
                    <a:lstStyle/>
                    <a:p>
                      <a:pPr algn="ctr">
                        <a:lnSpc>
                          <a:spcPct val="115000"/>
                        </a:lnSpc>
                        <a:spcAft>
                          <a:spcPts val="0"/>
                        </a:spcAft>
                      </a:pPr>
                      <a:r>
                        <a:rPr lang="en-IN" sz="1600" dirty="0">
                          <a:effectLst/>
                        </a:rPr>
                        <a:t>ACTIVITY</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tc>
                <a:tc>
                  <a:txBody>
                    <a:bodyPr/>
                    <a:lstStyle/>
                    <a:p>
                      <a:pPr algn="ctr">
                        <a:lnSpc>
                          <a:spcPct val="115000"/>
                        </a:lnSpc>
                        <a:spcAft>
                          <a:spcPts val="0"/>
                        </a:spcAft>
                      </a:pPr>
                      <a:r>
                        <a:rPr lang="en-IN" sz="1600" b="1" dirty="0">
                          <a:solidFill>
                            <a:srgbClr val="FF0000"/>
                          </a:solidFill>
                          <a:effectLst/>
                        </a:rPr>
                        <a:t>UNIT OF PERFORMANCE</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tc>
                <a:tc>
                  <a:txBody>
                    <a:bodyPr/>
                    <a:lstStyle/>
                    <a:p>
                      <a:pPr algn="ctr">
                        <a:lnSpc>
                          <a:spcPct val="115000"/>
                        </a:lnSpc>
                        <a:spcAft>
                          <a:spcPts val="0"/>
                        </a:spcAft>
                      </a:pPr>
                      <a:r>
                        <a:rPr lang="en-IN" sz="1600" b="1" dirty="0">
                          <a:solidFill>
                            <a:srgbClr val="FF0000"/>
                          </a:solidFill>
                          <a:effectLst/>
                        </a:rPr>
                        <a:t>ACTIVITY</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tc>
                <a:tc>
                  <a:txBody>
                    <a:bodyPr/>
                    <a:lstStyle/>
                    <a:p>
                      <a:pPr algn="ctr">
                        <a:lnSpc>
                          <a:spcPct val="115000"/>
                        </a:lnSpc>
                        <a:spcAft>
                          <a:spcPts val="0"/>
                        </a:spcAft>
                      </a:pPr>
                      <a:r>
                        <a:rPr lang="en-IN" sz="1600" b="1" dirty="0">
                          <a:solidFill>
                            <a:srgbClr val="FF0000"/>
                          </a:solidFill>
                          <a:effectLst/>
                        </a:rPr>
                        <a:t>UNIT OF PERFORMANCE</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tc>
              </a:tr>
              <a:tr h="267156">
                <a:tc>
                  <a:txBody>
                    <a:bodyPr/>
                    <a:lstStyle/>
                    <a:p>
                      <a:pPr>
                        <a:lnSpc>
                          <a:spcPct val="115000"/>
                        </a:lnSpc>
                        <a:spcAft>
                          <a:spcPts val="0"/>
                        </a:spcAft>
                      </a:pPr>
                      <a:r>
                        <a:rPr lang="en-IN" sz="1600">
                          <a:effectLst/>
                        </a:rPr>
                        <a:t>Staff</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a:txBody>
                    <a:bodyPr/>
                    <a:lstStyle/>
                    <a:p>
                      <a:pPr>
                        <a:lnSpc>
                          <a:spcPct val="115000"/>
                        </a:lnSpc>
                        <a:spcAft>
                          <a:spcPts val="0"/>
                        </a:spcAft>
                      </a:pPr>
                      <a:r>
                        <a:rPr lang="en-IN" sz="1600" dirty="0">
                          <a:effectLst/>
                        </a:rPr>
                        <a:t>Number of direct staff</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a:txBody>
                    <a:bodyPr/>
                    <a:lstStyle/>
                    <a:p>
                      <a:pPr>
                        <a:lnSpc>
                          <a:spcPct val="115000"/>
                        </a:lnSpc>
                        <a:spcAft>
                          <a:spcPts val="0"/>
                        </a:spcAft>
                      </a:pPr>
                      <a:r>
                        <a:rPr lang="en-IN" sz="1600">
                          <a:effectLst/>
                        </a:rPr>
                        <a:t>Staff</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a:txBody>
                    <a:bodyPr/>
                    <a:lstStyle/>
                    <a:p>
                      <a:pPr>
                        <a:lnSpc>
                          <a:spcPct val="115000"/>
                        </a:lnSpc>
                        <a:spcAft>
                          <a:spcPts val="0"/>
                        </a:spcAft>
                      </a:pPr>
                      <a:r>
                        <a:rPr lang="en-IN" sz="1600">
                          <a:effectLst/>
                        </a:rPr>
                        <a:t>Number of direct staff</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r>
              <a:tr h="815605">
                <a:tc>
                  <a:txBody>
                    <a:bodyPr/>
                    <a:lstStyle/>
                    <a:p>
                      <a:pPr>
                        <a:lnSpc>
                          <a:spcPct val="115000"/>
                        </a:lnSpc>
                        <a:spcAft>
                          <a:spcPts val="0"/>
                        </a:spcAft>
                      </a:pPr>
                      <a:r>
                        <a:rPr lang="en-IN" sz="1600">
                          <a:effectLst/>
                        </a:rPr>
                        <a:t>Carriages – Running Repairs – Outturn in sick lines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a:txBody>
                    <a:bodyPr/>
                    <a:lstStyle/>
                    <a:p>
                      <a:pPr>
                        <a:lnSpc>
                          <a:spcPct val="115000"/>
                        </a:lnSpc>
                        <a:spcAft>
                          <a:spcPts val="0"/>
                        </a:spcAft>
                      </a:pPr>
                      <a:r>
                        <a:rPr lang="en-IN" sz="1600" dirty="0">
                          <a:effectLst/>
                        </a:rPr>
                        <a:t>Vehicle units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a:txBody>
                    <a:bodyPr/>
                    <a:lstStyle/>
                    <a:p>
                      <a:pPr>
                        <a:lnSpc>
                          <a:spcPct val="115000"/>
                        </a:lnSpc>
                        <a:spcAft>
                          <a:spcPts val="0"/>
                        </a:spcAft>
                      </a:pPr>
                      <a:r>
                        <a:rPr lang="en-IN" sz="1600">
                          <a:effectLst/>
                        </a:rPr>
                        <a:t>Plant &amp; Equipment (Mech)</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a:txBody>
                    <a:bodyPr/>
                    <a:lstStyle/>
                    <a:p>
                      <a:pPr>
                        <a:lnSpc>
                          <a:spcPct val="115000"/>
                        </a:lnSpc>
                        <a:spcAft>
                          <a:spcPts val="0"/>
                        </a:spcAft>
                      </a:pPr>
                      <a:r>
                        <a:rPr lang="en-IN" sz="1600">
                          <a:effectLst/>
                        </a:rPr>
                        <a:t>No. of Machines/Equipment</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r>
              <a:tr h="538304">
                <a:tc>
                  <a:txBody>
                    <a:bodyPr/>
                    <a:lstStyle/>
                    <a:p>
                      <a:pPr>
                        <a:lnSpc>
                          <a:spcPct val="115000"/>
                        </a:lnSpc>
                        <a:spcAft>
                          <a:spcPts val="0"/>
                        </a:spcAft>
                      </a:pPr>
                      <a:r>
                        <a:rPr lang="en-IN" sz="1600">
                          <a:effectLst/>
                        </a:rPr>
                        <a:t>Carriages – POH</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a:txBody>
                    <a:bodyPr/>
                    <a:lstStyle/>
                    <a:p>
                      <a:pPr>
                        <a:lnSpc>
                          <a:spcPct val="115000"/>
                        </a:lnSpc>
                        <a:spcAft>
                          <a:spcPts val="0"/>
                        </a:spcAft>
                      </a:pPr>
                      <a:r>
                        <a:rPr lang="en-IN" sz="1600">
                          <a:effectLst/>
                        </a:rPr>
                        <a:t>Repair unit (Nos)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a:txBody>
                    <a:bodyPr/>
                    <a:lstStyle/>
                    <a:p>
                      <a:pPr>
                        <a:lnSpc>
                          <a:spcPct val="115000"/>
                        </a:lnSpc>
                        <a:spcAft>
                          <a:spcPts val="0"/>
                        </a:spcAft>
                      </a:pPr>
                      <a:r>
                        <a:rPr lang="en-IN" sz="1600">
                          <a:effectLst/>
                        </a:rPr>
                        <a:t>Plant &amp; Equipment (Signalling)</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a:txBody>
                    <a:bodyPr/>
                    <a:lstStyle/>
                    <a:p>
                      <a:pPr>
                        <a:lnSpc>
                          <a:spcPct val="115000"/>
                        </a:lnSpc>
                        <a:spcAft>
                          <a:spcPts val="0"/>
                        </a:spcAft>
                      </a:pPr>
                      <a:r>
                        <a:rPr lang="en-IN" sz="1600">
                          <a:effectLst/>
                        </a:rPr>
                        <a:t>Zonal Equated Signalling Units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r>
              <a:tr h="538304">
                <a:tc>
                  <a:txBody>
                    <a:bodyPr/>
                    <a:lstStyle/>
                    <a:p>
                      <a:pPr>
                        <a:lnSpc>
                          <a:spcPct val="115000"/>
                        </a:lnSpc>
                        <a:spcAft>
                          <a:spcPts val="0"/>
                        </a:spcAft>
                      </a:pPr>
                      <a:r>
                        <a:rPr lang="en-IN" sz="1600" dirty="0">
                          <a:effectLst/>
                        </a:rPr>
                        <a:t>Carriages –Special &amp; Other Repairs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a:txBody>
                    <a:bodyPr/>
                    <a:lstStyle/>
                    <a:p>
                      <a:pPr>
                        <a:lnSpc>
                          <a:spcPct val="115000"/>
                        </a:lnSpc>
                        <a:spcAft>
                          <a:spcPts val="0"/>
                        </a:spcAft>
                      </a:pPr>
                      <a:r>
                        <a:rPr lang="en-IN" sz="1600">
                          <a:effectLst/>
                        </a:rPr>
                        <a:t>Repair unit (Nos)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rowSpan="7" gridSpan="2">
                  <a:txBody>
                    <a:bodyPr/>
                    <a:lstStyle/>
                    <a:p>
                      <a:pPr>
                        <a:lnSpc>
                          <a:spcPct val="115000"/>
                        </a:lnSpc>
                        <a:spcAft>
                          <a:spcPts val="0"/>
                        </a:spcAft>
                      </a:pPr>
                      <a:r>
                        <a:rPr lang="en-IN"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tc>
                <a:tc rowSpan="7" hMerge="1">
                  <a:txBody>
                    <a:bodyPr/>
                    <a:lstStyle/>
                    <a:p>
                      <a:endParaRPr lang="en-IN"/>
                    </a:p>
                  </a:txBody>
                  <a:tcPr/>
                </a:tc>
              </a:tr>
              <a:tr h="815605">
                <a:tc>
                  <a:txBody>
                    <a:bodyPr/>
                    <a:lstStyle/>
                    <a:p>
                      <a:pPr>
                        <a:lnSpc>
                          <a:spcPct val="115000"/>
                        </a:lnSpc>
                        <a:spcAft>
                          <a:spcPts val="0"/>
                        </a:spcAft>
                      </a:pPr>
                      <a:r>
                        <a:rPr lang="en-IN" sz="1600" dirty="0">
                          <a:effectLst/>
                        </a:rPr>
                        <a:t>Wagons – Running Repairs – Outturn in sick lines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a:txBody>
                    <a:bodyPr/>
                    <a:lstStyle/>
                    <a:p>
                      <a:pPr>
                        <a:lnSpc>
                          <a:spcPct val="115000"/>
                        </a:lnSpc>
                        <a:spcAft>
                          <a:spcPts val="0"/>
                        </a:spcAft>
                      </a:pPr>
                      <a:r>
                        <a:rPr lang="en-IN" sz="1600">
                          <a:effectLst/>
                        </a:rPr>
                        <a:t>Vehicle units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gridSpan="2" vMerge="1">
                  <a:txBody>
                    <a:bodyPr/>
                    <a:lstStyle/>
                    <a:p>
                      <a:endParaRPr lang="en-IN"/>
                    </a:p>
                  </a:txBody>
                  <a:tcPr/>
                </a:tc>
                <a:tc hMerge="1" vMerge="1">
                  <a:txBody>
                    <a:bodyPr/>
                    <a:lstStyle/>
                    <a:p>
                      <a:endParaRPr lang="en-IN"/>
                    </a:p>
                  </a:txBody>
                  <a:tcPr/>
                </a:tc>
              </a:tr>
              <a:tr h="261003">
                <a:tc>
                  <a:txBody>
                    <a:bodyPr/>
                    <a:lstStyle/>
                    <a:p>
                      <a:pPr>
                        <a:lnSpc>
                          <a:spcPct val="115000"/>
                        </a:lnSpc>
                        <a:spcAft>
                          <a:spcPts val="0"/>
                        </a:spcAft>
                      </a:pPr>
                      <a:r>
                        <a:rPr lang="en-IN" sz="1600" dirty="0">
                          <a:effectLst/>
                        </a:rPr>
                        <a:t>Wagons </a:t>
                      </a:r>
                      <a:r>
                        <a:rPr lang="en-IN" sz="1600" dirty="0" smtClean="0">
                          <a:effectLst/>
                        </a:rPr>
                        <a:t>– </a:t>
                      </a:r>
                      <a:r>
                        <a:rPr lang="en-IN" sz="1600" dirty="0">
                          <a:effectLst/>
                        </a:rPr>
                        <a:t>POH</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a:txBody>
                    <a:bodyPr/>
                    <a:lstStyle/>
                    <a:p>
                      <a:pPr>
                        <a:lnSpc>
                          <a:spcPct val="115000"/>
                        </a:lnSpc>
                        <a:spcAft>
                          <a:spcPts val="0"/>
                        </a:spcAft>
                      </a:pPr>
                      <a:r>
                        <a:rPr lang="en-IN" sz="1600">
                          <a:effectLst/>
                        </a:rPr>
                        <a:t>Repair unit (Nos)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gridSpan="2" vMerge="1">
                  <a:txBody>
                    <a:bodyPr/>
                    <a:lstStyle/>
                    <a:p>
                      <a:endParaRPr lang="en-IN"/>
                    </a:p>
                  </a:txBody>
                  <a:tcPr/>
                </a:tc>
                <a:tc hMerge="1" vMerge="1">
                  <a:txBody>
                    <a:bodyPr/>
                    <a:lstStyle/>
                    <a:p>
                      <a:endParaRPr lang="en-IN"/>
                    </a:p>
                  </a:txBody>
                  <a:tcPr/>
                </a:tc>
              </a:tr>
              <a:tr h="538304">
                <a:tc>
                  <a:txBody>
                    <a:bodyPr/>
                    <a:lstStyle/>
                    <a:p>
                      <a:pPr>
                        <a:lnSpc>
                          <a:spcPct val="115000"/>
                        </a:lnSpc>
                        <a:spcAft>
                          <a:spcPts val="0"/>
                        </a:spcAft>
                      </a:pPr>
                      <a:r>
                        <a:rPr lang="en-IN" sz="1600" dirty="0">
                          <a:effectLst/>
                        </a:rPr>
                        <a:t>Wagons –Special &amp; Other Repairs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a:txBody>
                    <a:bodyPr/>
                    <a:lstStyle/>
                    <a:p>
                      <a:pPr>
                        <a:lnSpc>
                          <a:spcPct val="115000"/>
                        </a:lnSpc>
                        <a:spcAft>
                          <a:spcPts val="0"/>
                        </a:spcAft>
                      </a:pPr>
                      <a:r>
                        <a:rPr lang="en-IN" sz="1600">
                          <a:effectLst/>
                        </a:rPr>
                        <a:t>Repair unit (Nos)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gridSpan="2" vMerge="1">
                  <a:txBody>
                    <a:bodyPr/>
                    <a:lstStyle/>
                    <a:p>
                      <a:endParaRPr lang="en-IN"/>
                    </a:p>
                  </a:txBody>
                  <a:tcPr/>
                </a:tc>
                <a:tc hMerge="1" vMerge="1">
                  <a:txBody>
                    <a:bodyPr/>
                    <a:lstStyle/>
                    <a:p>
                      <a:endParaRPr lang="en-IN"/>
                    </a:p>
                  </a:txBody>
                  <a:tcPr/>
                </a:tc>
              </a:tr>
              <a:tr h="538304">
                <a:tc>
                  <a:txBody>
                    <a:bodyPr/>
                    <a:lstStyle/>
                    <a:p>
                      <a:pPr>
                        <a:lnSpc>
                          <a:spcPct val="115000"/>
                        </a:lnSpc>
                        <a:spcAft>
                          <a:spcPts val="0"/>
                        </a:spcAft>
                      </a:pPr>
                      <a:r>
                        <a:rPr lang="en-IN" sz="1600" dirty="0">
                          <a:effectLst/>
                        </a:rPr>
                        <a:t>EMU – Running repairs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a:txBody>
                    <a:bodyPr/>
                    <a:lstStyle/>
                    <a:p>
                      <a:pPr>
                        <a:lnSpc>
                          <a:spcPct val="115000"/>
                        </a:lnSpc>
                        <a:spcAft>
                          <a:spcPts val="0"/>
                        </a:spcAft>
                      </a:pPr>
                      <a:r>
                        <a:rPr lang="en-IN" sz="1600">
                          <a:effectLst/>
                        </a:rPr>
                        <a:t>Vehicle units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gridSpan="2" vMerge="1">
                  <a:txBody>
                    <a:bodyPr/>
                    <a:lstStyle/>
                    <a:p>
                      <a:endParaRPr lang="en-IN"/>
                    </a:p>
                  </a:txBody>
                  <a:tcPr/>
                </a:tc>
                <a:tc hMerge="1" vMerge="1">
                  <a:txBody>
                    <a:bodyPr/>
                    <a:lstStyle/>
                    <a:p>
                      <a:endParaRPr lang="en-IN"/>
                    </a:p>
                  </a:txBody>
                  <a:tcPr/>
                </a:tc>
              </a:tr>
              <a:tr h="261003">
                <a:tc>
                  <a:txBody>
                    <a:bodyPr/>
                    <a:lstStyle/>
                    <a:p>
                      <a:pPr>
                        <a:lnSpc>
                          <a:spcPct val="115000"/>
                        </a:lnSpc>
                        <a:spcAft>
                          <a:spcPts val="0"/>
                        </a:spcAft>
                      </a:pPr>
                      <a:r>
                        <a:rPr lang="en-IN" sz="1600" dirty="0">
                          <a:effectLst/>
                        </a:rPr>
                        <a:t>EMU </a:t>
                      </a:r>
                      <a:r>
                        <a:rPr lang="en-IN" sz="1600" dirty="0" smtClean="0">
                          <a:effectLst/>
                        </a:rPr>
                        <a:t>– </a:t>
                      </a:r>
                      <a:r>
                        <a:rPr lang="en-IN" sz="1600" dirty="0">
                          <a:effectLst/>
                        </a:rPr>
                        <a:t>POH</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a:txBody>
                    <a:bodyPr/>
                    <a:lstStyle/>
                    <a:p>
                      <a:pPr>
                        <a:lnSpc>
                          <a:spcPct val="115000"/>
                        </a:lnSpc>
                        <a:spcAft>
                          <a:spcPts val="0"/>
                        </a:spcAft>
                      </a:pPr>
                      <a:r>
                        <a:rPr lang="en-IN" sz="1600">
                          <a:effectLst/>
                        </a:rPr>
                        <a:t>Repair units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gridSpan="2" vMerge="1">
                  <a:txBody>
                    <a:bodyPr/>
                    <a:lstStyle/>
                    <a:p>
                      <a:endParaRPr lang="en-IN"/>
                    </a:p>
                  </a:txBody>
                  <a:tcPr/>
                </a:tc>
                <a:tc hMerge="1" vMerge="1">
                  <a:txBody>
                    <a:bodyPr/>
                    <a:lstStyle/>
                    <a:p>
                      <a:endParaRPr lang="en-IN"/>
                    </a:p>
                  </a:txBody>
                  <a:tcPr/>
                </a:tc>
              </a:tr>
              <a:tr h="538304">
                <a:tc>
                  <a:txBody>
                    <a:bodyPr/>
                    <a:lstStyle/>
                    <a:p>
                      <a:pPr>
                        <a:lnSpc>
                          <a:spcPct val="115000"/>
                        </a:lnSpc>
                        <a:spcAft>
                          <a:spcPts val="0"/>
                        </a:spcAft>
                      </a:pPr>
                      <a:r>
                        <a:rPr lang="en-IN" sz="1600" dirty="0">
                          <a:effectLst/>
                        </a:rPr>
                        <a:t>EMU – IOH, Special &amp; Other Repairs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a:txBody>
                    <a:bodyPr/>
                    <a:lstStyle/>
                    <a:p>
                      <a:pPr>
                        <a:lnSpc>
                          <a:spcPct val="115000"/>
                        </a:lnSpc>
                        <a:spcAft>
                          <a:spcPts val="0"/>
                        </a:spcAft>
                      </a:pPr>
                      <a:r>
                        <a:rPr lang="en-IN" sz="1600" dirty="0">
                          <a:effectLst/>
                        </a:rPr>
                        <a:t>Repair Units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602" marR="39602" marT="0" marB="0" anchor="ctr"/>
                </a:tc>
                <a:tc gridSpan="2" vMerge="1">
                  <a:txBody>
                    <a:bodyPr/>
                    <a:lstStyle/>
                    <a:p>
                      <a:endParaRPr lang="en-IN"/>
                    </a:p>
                  </a:txBody>
                  <a:tcPr/>
                </a:tc>
                <a:tc hMerge="1" vMerge="1">
                  <a:txBody>
                    <a:bodyPr/>
                    <a:lstStyle/>
                    <a:p>
                      <a:endParaRPr lang="en-IN"/>
                    </a:p>
                  </a:txBody>
                  <a:tcPr/>
                </a:tc>
              </a:tr>
            </a:tbl>
          </a:graphicData>
        </a:graphic>
      </p:graphicFrame>
    </p:spTree>
    <p:extLst>
      <p:ext uri="{BB962C8B-B14F-4D97-AF65-F5344CB8AC3E}">
        <p14:creationId xmlns:p14="http://schemas.microsoft.com/office/powerpoint/2010/main" xmlns="" val="26742522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2671776027"/>
              </p:ext>
            </p:extLst>
          </p:nvPr>
        </p:nvGraphicFramePr>
        <p:xfrm>
          <a:off x="381000" y="304799"/>
          <a:ext cx="8763000" cy="5943600"/>
        </p:xfrm>
        <a:graphic>
          <a:graphicData uri="http://schemas.openxmlformats.org/drawingml/2006/table">
            <a:tbl>
              <a:tblPr firstRow="1" firstCol="1" bandRow="1">
                <a:tableStyleId>{5C22544A-7EE6-4342-B048-85BDC9FD1C3A}</a:tableStyleId>
              </a:tblPr>
              <a:tblGrid>
                <a:gridCol w="2190299"/>
                <a:gridCol w="2190299"/>
                <a:gridCol w="2191201"/>
                <a:gridCol w="2191201"/>
              </a:tblGrid>
              <a:tr h="297180">
                <a:tc gridSpan="2">
                  <a:txBody>
                    <a:bodyPr/>
                    <a:lstStyle/>
                    <a:p>
                      <a:pPr algn="ctr">
                        <a:lnSpc>
                          <a:spcPct val="115000"/>
                        </a:lnSpc>
                        <a:spcAft>
                          <a:spcPts val="0"/>
                        </a:spcAft>
                      </a:pPr>
                      <a:r>
                        <a:rPr lang="en-IN" sz="1600" dirty="0">
                          <a:effectLst/>
                        </a:rPr>
                        <a:t>DEMAND 8F</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IN"/>
                    </a:p>
                  </a:txBody>
                  <a:tcPr/>
                </a:tc>
                <a:tc gridSpan="2">
                  <a:txBody>
                    <a:bodyPr/>
                    <a:lstStyle/>
                    <a:p>
                      <a:pPr algn="ctr">
                        <a:lnSpc>
                          <a:spcPct val="115000"/>
                        </a:lnSpc>
                        <a:spcAft>
                          <a:spcPts val="0"/>
                        </a:spcAft>
                      </a:pPr>
                      <a:r>
                        <a:rPr lang="en-IN" sz="1600">
                          <a:effectLst/>
                        </a:rPr>
                        <a:t>DEMAND 9G</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IN"/>
                    </a:p>
                  </a:txBody>
                  <a:tcPr/>
                </a:tc>
              </a:tr>
              <a:tr h="594360">
                <a:tc gridSpan="2">
                  <a:txBody>
                    <a:bodyPr/>
                    <a:lstStyle/>
                    <a:p>
                      <a:pPr algn="ctr">
                        <a:lnSpc>
                          <a:spcPct val="115000"/>
                        </a:lnSpc>
                        <a:spcAft>
                          <a:spcPts val="0"/>
                        </a:spcAft>
                      </a:pPr>
                      <a:r>
                        <a:rPr lang="en-IN" sz="1600" dirty="0">
                          <a:effectLst/>
                        </a:rPr>
                        <a:t>Diesel &amp; Electric</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IN"/>
                    </a:p>
                  </a:txBody>
                  <a:tcPr/>
                </a:tc>
                <a:tc gridSpan="2">
                  <a:txBody>
                    <a:bodyPr/>
                    <a:lstStyle/>
                    <a:p>
                      <a:pPr algn="ctr">
                        <a:lnSpc>
                          <a:spcPct val="115000"/>
                        </a:lnSpc>
                        <a:spcAft>
                          <a:spcPts val="0"/>
                        </a:spcAft>
                      </a:pPr>
                      <a:r>
                        <a:rPr lang="en-IN" sz="1600">
                          <a:effectLst/>
                        </a:rPr>
                        <a:t>Operating, Commercial, Engineering Departments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IN"/>
                    </a:p>
                  </a:txBody>
                  <a:tcPr/>
                </a:tc>
              </a:tr>
              <a:tr h="594360">
                <a:tc>
                  <a:txBody>
                    <a:bodyPr/>
                    <a:lstStyle/>
                    <a:p>
                      <a:pPr algn="ctr">
                        <a:lnSpc>
                          <a:spcPct val="115000"/>
                        </a:lnSpc>
                        <a:spcAft>
                          <a:spcPts val="0"/>
                        </a:spcAft>
                      </a:pPr>
                      <a:r>
                        <a:rPr lang="en-IN" sz="1600">
                          <a:effectLst/>
                        </a:rPr>
                        <a:t>ACTIVITY</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Aft>
                          <a:spcPts val="0"/>
                        </a:spcAft>
                      </a:pPr>
                      <a:r>
                        <a:rPr lang="en-IN" sz="1600" b="1" dirty="0">
                          <a:solidFill>
                            <a:srgbClr val="FF0000"/>
                          </a:solidFill>
                          <a:effectLst/>
                        </a:rPr>
                        <a:t>UNIT OF PERFORMANCE</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Aft>
                          <a:spcPts val="0"/>
                        </a:spcAft>
                      </a:pPr>
                      <a:r>
                        <a:rPr lang="en-IN" sz="1600" b="1" dirty="0">
                          <a:solidFill>
                            <a:srgbClr val="FF0000"/>
                          </a:solidFill>
                          <a:effectLst/>
                        </a:rPr>
                        <a:t>ACTIVITY</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Aft>
                          <a:spcPts val="0"/>
                        </a:spcAft>
                      </a:pPr>
                      <a:r>
                        <a:rPr lang="en-IN" sz="1600" b="1" dirty="0">
                          <a:solidFill>
                            <a:srgbClr val="FF0000"/>
                          </a:solidFill>
                          <a:effectLst/>
                        </a:rPr>
                        <a:t>UNIT OF PERFORMANCE</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594360">
                <a:tc>
                  <a:txBody>
                    <a:bodyPr/>
                    <a:lstStyle/>
                    <a:p>
                      <a:pPr>
                        <a:lnSpc>
                          <a:spcPct val="115000"/>
                        </a:lnSpc>
                        <a:spcAft>
                          <a:spcPts val="0"/>
                        </a:spcAft>
                      </a:pPr>
                      <a:r>
                        <a:rPr lang="en-IN" sz="1600">
                          <a:effectLst/>
                        </a:rPr>
                        <a:t>Running Staff (Diesel &amp; Electric)</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15000"/>
                        </a:lnSpc>
                        <a:spcAft>
                          <a:spcPts val="0"/>
                        </a:spcAft>
                      </a:pPr>
                      <a:r>
                        <a:rPr lang="en-IN" sz="1600">
                          <a:effectLst/>
                        </a:rPr>
                        <a:t>Engine Hours ( in 000s)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15000"/>
                        </a:lnSpc>
                        <a:spcAft>
                          <a:spcPts val="0"/>
                        </a:spcAft>
                      </a:pPr>
                      <a:r>
                        <a:rPr lang="en-IN" sz="1600">
                          <a:effectLst/>
                        </a:rPr>
                        <a:t>Staff</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15000"/>
                        </a:lnSpc>
                        <a:spcAft>
                          <a:spcPts val="0"/>
                        </a:spcAft>
                      </a:pPr>
                      <a:r>
                        <a:rPr lang="en-IN" sz="1600">
                          <a:effectLst/>
                        </a:rPr>
                        <a:t>Total Staff</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r h="891540">
                <a:tc>
                  <a:txBody>
                    <a:bodyPr/>
                    <a:lstStyle/>
                    <a:p>
                      <a:pPr>
                        <a:lnSpc>
                          <a:spcPct val="115000"/>
                        </a:lnSpc>
                        <a:spcAft>
                          <a:spcPts val="0"/>
                        </a:spcAft>
                      </a:pPr>
                      <a:r>
                        <a:rPr lang="en-IN" sz="1600">
                          <a:effectLst/>
                        </a:rPr>
                        <a:t>DSl&amp; Elec.: Shed &amp; Yard Staff (Excl. Fuel Orgn.)</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15000"/>
                        </a:lnSpc>
                        <a:spcAft>
                          <a:spcPts val="0"/>
                        </a:spcAft>
                      </a:pPr>
                      <a:r>
                        <a:rPr lang="en-IN" sz="1600" dirty="0">
                          <a:effectLst/>
                        </a:rPr>
                        <a:t>No. of engines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15000"/>
                        </a:lnSpc>
                        <a:spcAft>
                          <a:spcPts val="0"/>
                        </a:spcAft>
                      </a:pPr>
                      <a:r>
                        <a:rPr lang="en-IN" sz="1600">
                          <a:effectLst/>
                        </a:rPr>
                        <a:t>Traffic &amp; Movement Inspectors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15000"/>
                        </a:lnSpc>
                        <a:spcAft>
                          <a:spcPts val="0"/>
                        </a:spcAft>
                      </a:pPr>
                      <a:r>
                        <a:rPr lang="en-IN" sz="1600">
                          <a:effectLst/>
                        </a:rPr>
                        <a:t>No. of Trains (in 000s)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r h="1783080">
                <a:tc>
                  <a:txBody>
                    <a:bodyPr/>
                    <a:lstStyle/>
                    <a:p>
                      <a:pPr>
                        <a:lnSpc>
                          <a:spcPct val="115000"/>
                        </a:lnSpc>
                        <a:spcAft>
                          <a:spcPts val="0"/>
                        </a:spcAft>
                      </a:pPr>
                      <a:r>
                        <a:rPr lang="en-IN" sz="1600">
                          <a:effectLst/>
                        </a:rPr>
                        <a:t>Dsl &amp; Elec.: Other operating expenses incl. Lubricants &amp; consumable stores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15000"/>
                        </a:lnSpc>
                        <a:spcAft>
                          <a:spcPts val="0"/>
                        </a:spcAft>
                      </a:pPr>
                      <a:r>
                        <a:rPr lang="en-IN" sz="1600">
                          <a:effectLst/>
                        </a:rPr>
                        <a:t>Engine Hours (in 000s)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15000"/>
                        </a:lnSpc>
                        <a:spcAft>
                          <a:spcPts val="0"/>
                        </a:spcAft>
                      </a:pPr>
                      <a:r>
                        <a:rPr lang="en-IN" sz="1600">
                          <a:effectLst/>
                        </a:rPr>
                        <a:t>Yard Operations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15000"/>
                        </a:lnSpc>
                        <a:spcAft>
                          <a:spcPts val="0"/>
                        </a:spcAft>
                      </a:pPr>
                      <a:r>
                        <a:rPr lang="en-IN" sz="1600">
                          <a:effectLst/>
                        </a:rPr>
                        <a:t>Shunting Engine Hours (in 000s)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r h="1188720">
                <a:tc>
                  <a:txBody>
                    <a:bodyPr/>
                    <a:lstStyle/>
                    <a:p>
                      <a:pPr>
                        <a:lnSpc>
                          <a:spcPct val="115000"/>
                        </a:lnSpc>
                        <a:spcAft>
                          <a:spcPts val="0"/>
                        </a:spcAft>
                      </a:pPr>
                      <a:r>
                        <a:rPr lang="en-IN" sz="1600">
                          <a:effectLst/>
                        </a:rPr>
                        <a:t>C&amp;W – Running &amp; Inspection staff</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15000"/>
                        </a:lnSpc>
                        <a:spcAft>
                          <a:spcPts val="0"/>
                        </a:spcAft>
                      </a:pPr>
                      <a:r>
                        <a:rPr lang="en-IN" sz="1600">
                          <a:effectLst/>
                        </a:rPr>
                        <a:t>Train Kilometerage (in 000s)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15000"/>
                        </a:lnSpc>
                        <a:spcAft>
                          <a:spcPts val="0"/>
                        </a:spcAft>
                      </a:pPr>
                      <a:r>
                        <a:rPr lang="en-IN" sz="1600">
                          <a:effectLst/>
                        </a:rPr>
                        <a:t>Train Ticket checking staff (other than squads)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15000"/>
                        </a:lnSpc>
                        <a:spcAft>
                          <a:spcPts val="0"/>
                        </a:spcAft>
                      </a:pPr>
                      <a:r>
                        <a:rPr lang="en-IN" sz="1600" dirty="0">
                          <a:effectLst/>
                        </a:rPr>
                        <a:t>Passenger Train KMs ( in 000s)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r>
            </a:tbl>
          </a:graphicData>
        </a:graphic>
      </p:graphicFrame>
    </p:spTree>
    <p:extLst>
      <p:ext uri="{BB962C8B-B14F-4D97-AF65-F5344CB8AC3E}">
        <p14:creationId xmlns:p14="http://schemas.microsoft.com/office/powerpoint/2010/main" xmlns="" val="13376374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612812248"/>
              </p:ext>
            </p:extLst>
          </p:nvPr>
        </p:nvGraphicFramePr>
        <p:xfrm>
          <a:off x="228599" y="324731"/>
          <a:ext cx="8610602" cy="6253740"/>
        </p:xfrm>
        <a:graphic>
          <a:graphicData uri="http://schemas.openxmlformats.org/drawingml/2006/table">
            <a:tbl>
              <a:tblPr firstRow="1" firstCol="1" bandRow="1">
                <a:tableStyleId>{5C22544A-7EE6-4342-B048-85BDC9FD1C3A}</a:tableStyleId>
              </a:tblPr>
              <a:tblGrid>
                <a:gridCol w="2113766"/>
                <a:gridCol w="2139107"/>
                <a:gridCol w="2178428"/>
                <a:gridCol w="2179301"/>
              </a:tblGrid>
              <a:tr h="305603">
                <a:tc gridSpan="2">
                  <a:txBody>
                    <a:bodyPr/>
                    <a:lstStyle/>
                    <a:p>
                      <a:pPr algn="ctr">
                        <a:lnSpc>
                          <a:spcPct val="115000"/>
                        </a:lnSpc>
                        <a:spcAft>
                          <a:spcPts val="0"/>
                        </a:spcAft>
                      </a:pPr>
                      <a:r>
                        <a:rPr lang="en-IN" sz="1800" dirty="0">
                          <a:effectLst/>
                        </a:rPr>
                        <a:t>DEMAND 10H</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tc>
                <a:tc hMerge="1">
                  <a:txBody>
                    <a:bodyPr/>
                    <a:lstStyle/>
                    <a:p>
                      <a:endParaRPr lang="en-IN"/>
                    </a:p>
                  </a:txBody>
                  <a:tcPr/>
                </a:tc>
                <a:tc gridSpan="2">
                  <a:txBody>
                    <a:bodyPr/>
                    <a:lstStyle/>
                    <a:p>
                      <a:pPr algn="ctr">
                        <a:lnSpc>
                          <a:spcPct val="115000"/>
                        </a:lnSpc>
                        <a:spcAft>
                          <a:spcPts val="0"/>
                        </a:spcAft>
                      </a:pPr>
                      <a:r>
                        <a:rPr lang="en-IN" sz="1800">
                          <a:effectLst/>
                        </a:rPr>
                        <a:t>DEMAND 11J</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tc>
                <a:tc hMerge="1">
                  <a:txBody>
                    <a:bodyPr/>
                    <a:lstStyle/>
                    <a:p>
                      <a:endParaRPr lang="en-IN"/>
                    </a:p>
                  </a:txBody>
                  <a:tcPr/>
                </a:tc>
              </a:tr>
              <a:tr h="305603">
                <a:tc gridSpan="2">
                  <a:txBody>
                    <a:bodyPr/>
                    <a:lstStyle/>
                    <a:p>
                      <a:pPr algn="ctr">
                        <a:lnSpc>
                          <a:spcPct val="115000"/>
                        </a:lnSpc>
                        <a:spcAft>
                          <a:spcPts val="0"/>
                        </a:spcAft>
                      </a:pPr>
                      <a:r>
                        <a:rPr lang="en-IN" sz="1800" dirty="0">
                          <a:effectLst/>
                        </a:rPr>
                        <a:t>Mech. &amp; Electrical Departments</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tc>
                <a:tc hMerge="1">
                  <a:txBody>
                    <a:bodyPr/>
                    <a:lstStyle/>
                    <a:p>
                      <a:endParaRPr lang="en-IN"/>
                    </a:p>
                  </a:txBody>
                  <a:tcPr/>
                </a:tc>
                <a:tc gridSpan="2">
                  <a:txBody>
                    <a:bodyPr/>
                    <a:lstStyle/>
                    <a:p>
                      <a:pPr algn="ctr">
                        <a:lnSpc>
                          <a:spcPct val="115000"/>
                        </a:lnSpc>
                        <a:spcAft>
                          <a:spcPts val="0"/>
                        </a:spcAft>
                      </a:pPr>
                      <a:r>
                        <a:rPr lang="en-IN" sz="1800">
                          <a:effectLst/>
                        </a:rPr>
                        <a:t>All Departments</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tc>
                <a:tc hMerge="1">
                  <a:txBody>
                    <a:bodyPr/>
                    <a:lstStyle/>
                    <a:p>
                      <a:endParaRPr lang="en-IN"/>
                    </a:p>
                  </a:txBody>
                  <a:tcPr/>
                </a:tc>
              </a:tr>
              <a:tr h="611207">
                <a:tc>
                  <a:txBody>
                    <a:bodyPr/>
                    <a:lstStyle/>
                    <a:p>
                      <a:pPr algn="ctr">
                        <a:lnSpc>
                          <a:spcPct val="115000"/>
                        </a:lnSpc>
                        <a:spcAft>
                          <a:spcPts val="0"/>
                        </a:spcAft>
                      </a:pPr>
                      <a:r>
                        <a:rPr lang="en-IN" sz="1800">
                          <a:effectLst/>
                        </a:rPr>
                        <a:t>ACTIVITY</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tc>
                <a:tc>
                  <a:txBody>
                    <a:bodyPr/>
                    <a:lstStyle/>
                    <a:p>
                      <a:pPr algn="ctr">
                        <a:lnSpc>
                          <a:spcPct val="115000"/>
                        </a:lnSpc>
                        <a:spcAft>
                          <a:spcPts val="0"/>
                        </a:spcAft>
                      </a:pPr>
                      <a:r>
                        <a:rPr lang="en-IN" sz="1800" b="1" dirty="0">
                          <a:solidFill>
                            <a:srgbClr val="FF0000"/>
                          </a:solidFill>
                          <a:effectLst/>
                        </a:rPr>
                        <a:t>UNIT OF PERFORMANCE</a:t>
                      </a:r>
                      <a:endParaRPr lang="en-IN"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tc>
                <a:tc>
                  <a:txBody>
                    <a:bodyPr/>
                    <a:lstStyle/>
                    <a:p>
                      <a:pPr algn="ctr">
                        <a:lnSpc>
                          <a:spcPct val="115000"/>
                        </a:lnSpc>
                        <a:spcAft>
                          <a:spcPts val="0"/>
                        </a:spcAft>
                      </a:pPr>
                      <a:r>
                        <a:rPr lang="en-IN" sz="1800" b="1" dirty="0">
                          <a:solidFill>
                            <a:srgbClr val="FF0000"/>
                          </a:solidFill>
                          <a:effectLst/>
                        </a:rPr>
                        <a:t>ACTIVITY</a:t>
                      </a:r>
                      <a:endParaRPr lang="en-IN"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tc>
                <a:tc>
                  <a:txBody>
                    <a:bodyPr/>
                    <a:lstStyle/>
                    <a:p>
                      <a:pPr algn="ctr">
                        <a:lnSpc>
                          <a:spcPct val="115000"/>
                        </a:lnSpc>
                        <a:spcAft>
                          <a:spcPts val="0"/>
                        </a:spcAft>
                      </a:pPr>
                      <a:r>
                        <a:rPr lang="en-IN" sz="1800" b="1" dirty="0">
                          <a:solidFill>
                            <a:srgbClr val="FF0000"/>
                          </a:solidFill>
                          <a:effectLst/>
                        </a:rPr>
                        <a:t>UNIT OF PERFORMANCE</a:t>
                      </a:r>
                      <a:endParaRPr lang="en-IN"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tc>
              </a:tr>
              <a:tr h="1076328">
                <a:tc>
                  <a:txBody>
                    <a:bodyPr/>
                    <a:lstStyle/>
                    <a:p>
                      <a:pPr>
                        <a:lnSpc>
                          <a:spcPct val="115000"/>
                        </a:lnSpc>
                        <a:spcAft>
                          <a:spcPts val="0"/>
                        </a:spcAft>
                      </a:pPr>
                      <a:r>
                        <a:rPr lang="en-IN" sz="1800">
                          <a:effectLst/>
                        </a:rPr>
                        <a:t>Diesel Traction – Passenger &amp; Proportion of mixed</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c>
                  <a:txBody>
                    <a:bodyPr/>
                    <a:lstStyle/>
                    <a:p>
                      <a:pPr>
                        <a:lnSpc>
                          <a:spcPct val="115000"/>
                        </a:lnSpc>
                        <a:spcAft>
                          <a:spcPts val="0"/>
                        </a:spcAft>
                      </a:pPr>
                      <a:r>
                        <a:rPr lang="en-IN" sz="1800">
                          <a:effectLst/>
                        </a:rPr>
                        <a:t>GTKMs ( in millions)</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c>
                  <a:txBody>
                    <a:bodyPr/>
                    <a:lstStyle/>
                    <a:p>
                      <a:pPr>
                        <a:lnSpc>
                          <a:spcPct val="115000"/>
                        </a:lnSpc>
                        <a:spcAft>
                          <a:spcPts val="0"/>
                        </a:spcAft>
                      </a:pPr>
                      <a:r>
                        <a:rPr lang="en-IN" sz="1800">
                          <a:effectLst/>
                        </a:rPr>
                        <a:t>Educational Facilities</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c>
                  <a:txBody>
                    <a:bodyPr/>
                    <a:lstStyle/>
                    <a:p>
                      <a:pPr>
                        <a:lnSpc>
                          <a:spcPct val="115000"/>
                        </a:lnSpc>
                        <a:spcAft>
                          <a:spcPts val="0"/>
                        </a:spcAft>
                      </a:pPr>
                      <a:r>
                        <a:rPr lang="en-IN" sz="1800">
                          <a:effectLst/>
                        </a:rPr>
                        <a:t>No. of students</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r>
              <a:tr h="943579">
                <a:tc>
                  <a:txBody>
                    <a:bodyPr/>
                    <a:lstStyle/>
                    <a:p>
                      <a:pPr>
                        <a:lnSpc>
                          <a:spcPct val="115000"/>
                        </a:lnSpc>
                        <a:spcAft>
                          <a:spcPts val="0"/>
                        </a:spcAft>
                      </a:pPr>
                      <a:r>
                        <a:rPr lang="en-IN" sz="1800" dirty="0">
                          <a:effectLst/>
                        </a:rPr>
                        <a:t>Diesel Traction – Goods &amp; Proportion of mixed</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c>
                  <a:txBody>
                    <a:bodyPr/>
                    <a:lstStyle/>
                    <a:p>
                      <a:pPr>
                        <a:lnSpc>
                          <a:spcPct val="115000"/>
                        </a:lnSpc>
                        <a:spcAft>
                          <a:spcPts val="0"/>
                        </a:spcAft>
                      </a:pPr>
                      <a:r>
                        <a:rPr lang="en-IN" sz="1800">
                          <a:effectLst/>
                        </a:rPr>
                        <a:t>GTKMs ( in millions)</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c>
                  <a:txBody>
                    <a:bodyPr/>
                    <a:lstStyle/>
                    <a:p>
                      <a:pPr>
                        <a:lnSpc>
                          <a:spcPct val="115000"/>
                        </a:lnSpc>
                        <a:spcAft>
                          <a:spcPts val="0"/>
                        </a:spcAft>
                      </a:pPr>
                      <a:r>
                        <a:rPr lang="en-IN" sz="1800">
                          <a:effectLst/>
                        </a:rPr>
                        <a:t>Medical, Health &amp; Welfare services</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c>
                  <a:txBody>
                    <a:bodyPr/>
                    <a:lstStyle/>
                    <a:p>
                      <a:pPr>
                        <a:lnSpc>
                          <a:spcPct val="115000"/>
                        </a:lnSpc>
                        <a:spcAft>
                          <a:spcPts val="0"/>
                        </a:spcAft>
                      </a:pPr>
                      <a:r>
                        <a:rPr lang="en-IN" sz="1800">
                          <a:effectLst/>
                        </a:rPr>
                        <a:t>No. of employees</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r>
              <a:tr h="611207">
                <a:tc>
                  <a:txBody>
                    <a:bodyPr/>
                    <a:lstStyle/>
                    <a:p>
                      <a:pPr>
                        <a:lnSpc>
                          <a:spcPct val="115000"/>
                        </a:lnSpc>
                        <a:spcAft>
                          <a:spcPts val="0"/>
                        </a:spcAft>
                      </a:pPr>
                      <a:r>
                        <a:rPr lang="en-IN" sz="1800">
                          <a:effectLst/>
                        </a:rPr>
                        <a:t>Shunting </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c>
                  <a:txBody>
                    <a:bodyPr/>
                    <a:lstStyle/>
                    <a:p>
                      <a:pPr>
                        <a:lnSpc>
                          <a:spcPct val="115000"/>
                        </a:lnSpc>
                        <a:spcAft>
                          <a:spcPts val="0"/>
                        </a:spcAft>
                      </a:pPr>
                      <a:r>
                        <a:rPr lang="en-IN" sz="1800">
                          <a:effectLst/>
                        </a:rPr>
                        <a:t>Engine KMs (in 000s)</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c>
                  <a:txBody>
                    <a:bodyPr/>
                    <a:lstStyle/>
                    <a:p>
                      <a:pPr>
                        <a:lnSpc>
                          <a:spcPct val="115000"/>
                        </a:lnSpc>
                        <a:spcAft>
                          <a:spcPts val="0"/>
                        </a:spcAft>
                      </a:pPr>
                      <a:r>
                        <a:rPr lang="en-IN" sz="1800">
                          <a:effectLst/>
                        </a:rPr>
                        <a:t>Canteen &amp; Other staff amenities</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c>
                  <a:txBody>
                    <a:bodyPr/>
                    <a:lstStyle/>
                    <a:p>
                      <a:pPr>
                        <a:lnSpc>
                          <a:spcPct val="115000"/>
                        </a:lnSpc>
                        <a:spcAft>
                          <a:spcPts val="0"/>
                        </a:spcAft>
                      </a:pPr>
                      <a:r>
                        <a:rPr lang="en-IN" sz="1800">
                          <a:effectLst/>
                        </a:rPr>
                        <a:t>No. of employees</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r>
              <a:tr h="1222414">
                <a:tc>
                  <a:txBody>
                    <a:bodyPr/>
                    <a:lstStyle/>
                    <a:p>
                      <a:pPr>
                        <a:lnSpc>
                          <a:spcPct val="115000"/>
                        </a:lnSpc>
                        <a:spcAft>
                          <a:spcPts val="0"/>
                        </a:spcAft>
                      </a:pPr>
                      <a:r>
                        <a:rPr lang="en-IN" sz="1800">
                          <a:effectLst/>
                        </a:rPr>
                        <a:t>Departmental &amp; Misc. services</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c>
                  <a:txBody>
                    <a:bodyPr/>
                    <a:lstStyle/>
                    <a:p>
                      <a:pPr>
                        <a:lnSpc>
                          <a:spcPct val="115000"/>
                        </a:lnSpc>
                        <a:spcAft>
                          <a:spcPts val="0"/>
                        </a:spcAft>
                      </a:pPr>
                      <a:r>
                        <a:rPr lang="en-IN" sz="1800">
                          <a:effectLst/>
                        </a:rPr>
                        <a:t>Engine KMs (in 000s)</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c>
                  <a:txBody>
                    <a:bodyPr/>
                    <a:lstStyle/>
                    <a:p>
                      <a:pPr>
                        <a:lnSpc>
                          <a:spcPct val="115000"/>
                        </a:lnSpc>
                        <a:spcAft>
                          <a:spcPts val="0"/>
                        </a:spcAft>
                      </a:pPr>
                      <a:r>
                        <a:rPr lang="en-IN" sz="1800">
                          <a:effectLst/>
                        </a:rPr>
                        <a:t>Repairs &amp; Maintenance of Residential &amp; Welfare Buildings</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c>
                  <a:txBody>
                    <a:bodyPr/>
                    <a:lstStyle/>
                    <a:p>
                      <a:pPr>
                        <a:lnSpc>
                          <a:spcPct val="115000"/>
                        </a:lnSpc>
                        <a:spcAft>
                          <a:spcPts val="0"/>
                        </a:spcAft>
                      </a:pPr>
                      <a:r>
                        <a:rPr lang="en-IN" sz="1800">
                          <a:effectLst/>
                        </a:rPr>
                        <a:t>100 Sq. Mtrs. Of plinth area</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r>
              <a:tr h="1076328">
                <a:tc>
                  <a:txBody>
                    <a:bodyPr/>
                    <a:lstStyle/>
                    <a:p>
                      <a:pPr>
                        <a:lnSpc>
                          <a:spcPct val="115000"/>
                        </a:lnSpc>
                        <a:spcAft>
                          <a:spcPts val="0"/>
                        </a:spcAft>
                      </a:pPr>
                      <a:r>
                        <a:rPr lang="en-IN" sz="1800">
                          <a:effectLst/>
                        </a:rPr>
                        <a:t>Electric Traction – Passenger &amp; Proportion of mixed</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c>
                  <a:txBody>
                    <a:bodyPr/>
                    <a:lstStyle/>
                    <a:p>
                      <a:pPr>
                        <a:lnSpc>
                          <a:spcPct val="115000"/>
                        </a:lnSpc>
                        <a:spcAft>
                          <a:spcPts val="0"/>
                        </a:spcAft>
                      </a:pPr>
                      <a:r>
                        <a:rPr lang="en-IN" sz="1800">
                          <a:effectLst/>
                        </a:rPr>
                        <a:t>GTKMs ( in millions)</a:t>
                      </a:r>
                      <a:endParaRPr lang="en-IN" sz="180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nchor="ctr"/>
                </a:tc>
                <a:tc gridSpan="2">
                  <a:txBody>
                    <a:bodyPr/>
                    <a:lstStyle/>
                    <a:p>
                      <a:pPr>
                        <a:lnSpc>
                          <a:spcPct val="115000"/>
                        </a:lnSpc>
                        <a:spcAft>
                          <a:spcPts val="0"/>
                        </a:spcAft>
                      </a:pPr>
                      <a:r>
                        <a:rPr lang="en-IN" sz="1800" dirty="0">
                          <a:effectLst/>
                        </a:rPr>
                        <a:t>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023" marR="50023" marT="0" marB="0"/>
                </a:tc>
                <a:tc hMerge="1">
                  <a:txBody>
                    <a:bodyPr/>
                    <a:lstStyle/>
                    <a:p>
                      <a:endParaRPr lang="en-IN"/>
                    </a:p>
                  </a:txBody>
                  <a:tcPr/>
                </a:tc>
              </a:tr>
            </a:tbl>
          </a:graphicData>
        </a:graphic>
      </p:graphicFrame>
    </p:spTree>
    <p:extLst>
      <p:ext uri="{BB962C8B-B14F-4D97-AF65-F5344CB8AC3E}">
        <p14:creationId xmlns:p14="http://schemas.microsoft.com/office/powerpoint/2010/main" xmlns="" val="390388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0"/>
            <a:ext cx="8001000" cy="6477000"/>
          </a:xfrm>
        </p:spPr>
        <p:txBody>
          <a:bodyPr/>
          <a:lstStyle/>
          <a:p>
            <a:r>
              <a:rPr lang="en-IN" b="1" dirty="0" smtClean="0">
                <a:solidFill>
                  <a:srgbClr val="FF0000"/>
                </a:solidFill>
              </a:rPr>
              <a:t>Annual Year Book 2016-17</a:t>
            </a:r>
            <a:endParaRPr lang="en-US" b="1" dirty="0" smtClean="0">
              <a:solidFill>
                <a:srgbClr val="FF0000"/>
              </a:solidFill>
            </a:endParaRPr>
          </a:p>
          <a:p>
            <a:endParaRPr lang="en-US" dirty="0"/>
          </a:p>
        </p:txBody>
      </p:sp>
      <p:pic>
        <p:nvPicPr>
          <p:cNvPr id="4" name="Picture 3"/>
          <p:cNvPicPr/>
          <p:nvPr/>
        </p:nvPicPr>
        <p:blipFill>
          <a:blip r:embed="rId2" cstate="print"/>
          <a:srcRect l="29260" t="21233" r="30748" b="14530"/>
          <a:stretch>
            <a:fillRect/>
          </a:stretch>
        </p:blipFill>
        <p:spPr bwMode="auto">
          <a:xfrm>
            <a:off x="152400" y="609600"/>
            <a:ext cx="86868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2004112116"/>
              </p:ext>
            </p:extLst>
          </p:nvPr>
        </p:nvGraphicFramePr>
        <p:xfrm>
          <a:off x="304800" y="381000"/>
          <a:ext cx="8458200" cy="6019800"/>
        </p:xfrm>
        <a:graphic>
          <a:graphicData uri="http://schemas.openxmlformats.org/drawingml/2006/table">
            <a:tbl>
              <a:tblPr firstRow="1" firstCol="1" bandRow="1">
                <a:tableStyleId>{5C22544A-7EE6-4342-B048-85BDC9FD1C3A}</a:tableStyleId>
              </a:tblPr>
              <a:tblGrid>
                <a:gridCol w="4203900"/>
                <a:gridCol w="4254300"/>
              </a:tblGrid>
              <a:tr h="744902">
                <a:tc gridSpan="2">
                  <a:txBody>
                    <a:bodyPr/>
                    <a:lstStyle/>
                    <a:p>
                      <a:pPr algn="ctr">
                        <a:lnSpc>
                          <a:spcPct val="115000"/>
                        </a:lnSpc>
                        <a:spcAft>
                          <a:spcPts val="0"/>
                        </a:spcAft>
                      </a:pPr>
                      <a:r>
                        <a:rPr lang="en-IN" sz="3600" dirty="0">
                          <a:effectLst/>
                        </a:rPr>
                        <a:t>DEMAND 12-K</a:t>
                      </a:r>
                      <a:endParaRPr lang="en-IN"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IN"/>
                    </a:p>
                  </a:txBody>
                  <a:tcPr/>
                </a:tc>
              </a:tr>
              <a:tr h="1489805">
                <a:tc gridSpan="2">
                  <a:txBody>
                    <a:bodyPr/>
                    <a:lstStyle/>
                    <a:p>
                      <a:pPr algn="ctr">
                        <a:lnSpc>
                          <a:spcPct val="115000"/>
                        </a:lnSpc>
                        <a:spcAft>
                          <a:spcPts val="0"/>
                        </a:spcAft>
                      </a:pPr>
                      <a:r>
                        <a:rPr lang="en-IN" sz="3600" dirty="0">
                          <a:effectLst/>
                        </a:rPr>
                        <a:t>Security, Personnel, Commercial Departments</a:t>
                      </a:r>
                      <a:endParaRPr lang="en-IN"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IN"/>
                    </a:p>
                  </a:txBody>
                  <a:tcPr/>
                </a:tc>
              </a:tr>
              <a:tr h="1489805">
                <a:tc>
                  <a:txBody>
                    <a:bodyPr/>
                    <a:lstStyle/>
                    <a:p>
                      <a:pPr>
                        <a:lnSpc>
                          <a:spcPct val="115000"/>
                        </a:lnSpc>
                        <a:spcAft>
                          <a:spcPts val="0"/>
                        </a:spcAft>
                      </a:pPr>
                      <a:r>
                        <a:rPr lang="en-IN" sz="3600" dirty="0">
                          <a:effectLst/>
                        </a:rPr>
                        <a:t>ACTIVITY</a:t>
                      </a:r>
                      <a:endParaRPr lang="en-IN"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IN" sz="3600" dirty="0">
                          <a:solidFill>
                            <a:srgbClr val="FF0000"/>
                          </a:solidFill>
                          <a:effectLst/>
                        </a:rPr>
                        <a:t>UNIT OF PERFORMANCE</a:t>
                      </a:r>
                      <a:endParaRPr lang="en-IN"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744902">
                <a:tc>
                  <a:txBody>
                    <a:bodyPr/>
                    <a:lstStyle/>
                    <a:p>
                      <a:pPr>
                        <a:lnSpc>
                          <a:spcPct val="115000"/>
                        </a:lnSpc>
                        <a:spcAft>
                          <a:spcPts val="0"/>
                        </a:spcAft>
                      </a:pPr>
                      <a:r>
                        <a:rPr lang="en-IN" sz="3600">
                          <a:effectLst/>
                        </a:rPr>
                        <a:t>Security</a:t>
                      </a:r>
                      <a:endParaRPr lang="en-IN" sz="3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IN" sz="3600">
                          <a:effectLst/>
                        </a:rPr>
                        <a:t>No. of Posts</a:t>
                      </a:r>
                      <a:endParaRPr lang="en-IN" sz="3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r h="1550386">
                <a:tc>
                  <a:txBody>
                    <a:bodyPr/>
                    <a:lstStyle/>
                    <a:p>
                      <a:pPr>
                        <a:lnSpc>
                          <a:spcPct val="115000"/>
                        </a:lnSpc>
                        <a:spcAft>
                          <a:spcPts val="0"/>
                        </a:spcAft>
                      </a:pPr>
                      <a:r>
                        <a:rPr lang="en-IN" sz="3600">
                          <a:effectLst/>
                        </a:rPr>
                        <a:t>Compensation Claims</a:t>
                      </a:r>
                      <a:endParaRPr lang="en-IN" sz="3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15000"/>
                        </a:lnSpc>
                        <a:spcAft>
                          <a:spcPts val="0"/>
                        </a:spcAft>
                      </a:pPr>
                      <a:r>
                        <a:rPr lang="en-IN" sz="3600" dirty="0">
                          <a:effectLst/>
                        </a:rPr>
                        <a:t>NTKMs (in millions)</a:t>
                      </a:r>
                      <a:endParaRPr lang="en-IN"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r>
            </a:tbl>
          </a:graphicData>
        </a:graphic>
      </p:graphicFrame>
    </p:spTree>
    <p:extLst>
      <p:ext uri="{BB962C8B-B14F-4D97-AF65-F5344CB8AC3E}">
        <p14:creationId xmlns:p14="http://schemas.microsoft.com/office/powerpoint/2010/main" xmlns="" val="31856733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04800"/>
            <a:ext cx="8001000" cy="6172200"/>
          </a:xfrm>
        </p:spPr>
        <p:txBody>
          <a:bodyPr/>
          <a:lstStyle/>
          <a:p>
            <a:r>
              <a:rPr lang="en-IN" b="1" dirty="0" smtClean="0">
                <a:solidFill>
                  <a:srgbClr val="FF0000"/>
                </a:solidFill>
              </a:rPr>
              <a:t>Annual Year Book 2016-17</a:t>
            </a:r>
            <a:endParaRPr lang="en-US" b="1" dirty="0">
              <a:solidFill>
                <a:srgbClr val="FF0000"/>
              </a:solidFill>
            </a:endParaRPr>
          </a:p>
        </p:txBody>
      </p:sp>
      <p:pic>
        <p:nvPicPr>
          <p:cNvPr id="4" name="Picture 3"/>
          <p:cNvPicPr/>
          <p:nvPr/>
        </p:nvPicPr>
        <p:blipFill>
          <a:blip r:embed="rId2" cstate="print"/>
          <a:srcRect l="29167" t="16809" r="31410" b="29060"/>
          <a:stretch>
            <a:fillRect/>
          </a:stretch>
        </p:blipFill>
        <p:spPr bwMode="auto">
          <a:xfrm>
            <a:off x="609600" y="990600"/>
            <a:ext cx="8000999" cy="548640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52400"/>
            <a:ext cx="8001000" cy="6324600"/>
          </a:xfrm>
        </p:spPr>
        <p:txBody>
          <a:bodyPr/>
          <a:lstStyle/>
          <a:p>
            <a:r>
              <a:rPr lang="en-IN" b="1" dirty="0" smtClean="0">
                <a:solidFill>
                  <a:srgbClr val="FF0000"/>
                </a:solidFill>
              </a:rPr>
              <a:t>Annual Year Book 2016-17</a:t>
            </a:r>
            <a:endParaRPr lang="en-US" b="1" dirty="0">
              <a:solidFill>
                <a:srgbClr val="FF0000"/>
              </a:solidFill>
            </a:endParaRPr>
          </a:p>
        </p:txBody>
      </p:sp>
      <p:pic>
        <p:nvPicPr>
          <p:cNvPr id="4" name="Picture 3"/>
          <p:cNvPicPr/>
          <p:nvPr/>
        </p:nvPicPr>
        <p:blipFill>
          <a:blip r:embed="rId2" cstate="print"/>
          <a:srcRect l="29968" t="39601" r="30609" b="12821"/>
          <a:stretch>
            <a:fillRect/>
          </a:stretch>
        </p:blipFill>
        <p:spPr bwMode="auto">
          <a:xfrm>
            <a:off x="152400" y="914400"/>
            <a:ext cx="8534399" cy="556260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52400"/>
            <a:ext cx="8001000" cy="6324600"/>
          </a:xfrm>
        </p:spPr>
        <p:txBody>
          <a:bodyPr/>
          <a:lstStyle/>
          <a:p>
            <a:r>
              <a:rPr lang="en-IN" b="1" dirty="0" smtClean="0">
                <a:solidFill>
                  <a:srgbClr val="FF0000"/>
                </a:solidFill>
              </a:rPr>
              <a:t>Annual Year Book 2016-17</a:t>
            </a:r>
            <a:endParaRPr lang="en-US" b="1" dirty="0" smtClean="0">
              <a:solidFill>
                <a:srgbClr val="FF0000"/>
              </a:solidFill>
            </a:endParaRPr>
          </a:p>
          <a:p>
            <a:endParaRPr lang="en-US" dirty="0"/>
          </a:p>
        </p:txBody>
      </p:sp>
      <p:pic>
        <p:nvPicPr>
          <p:cNvPr id="4" name="Picture 3"/>
          <p:cNvPicPr/>
          <p:nvPr/>
        </p:nvPicPr>
        <p:blipFill>
          <a:blip r:embed="rId2" cstate="print"/>
          <a:srcRect l="29327" t="37086" r="30449" b="24501"/>
          <a:stretch>
            <a:fillRect/>
          </a:stretch>
        </p:blipFill>
        <p:spPr bwMode="auto">
          <a:xfrm>
            <a:off x="381000" y="838200"/>
            <a:ext cx="8153400" cy="55626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228600"/>
            <a:ext cx="8001000" cy="6248400"/>
          </a:xfrm>
        </p:spPr>
        <p:txBody>
          <a:bodyPr/>
          <a:lstStyle/>
          <a:p>
            <a:r>
              <a:rPr lang="en-IN" b="1" dirty="0" smtClean="0">
                <a:solidFill>
                  <a:srgbClr val="FF0000"/>
                </a:solidFill>
              </a:rPr>
              <a:t>Annual Year Book 2016-17</a:t>
            </a:r>
            <a:endParaRPr lang="en-US" b="1" dirty="0" smtClean="0">
              <a:solidFill>
                <a:srgbClr val="FF0000"/>
              </a:solidFill>
            </a:endParaRPr>
          </a:p>
          <a:p>
            <a:endParaRPr lang="en-US" dirty="0"/>
          </a:p>
        </p:txBody>
      </p:sp>
      <p:pic>
        <p:nvPicPr>
          <p:cNvPr id="4" name="Picture 3"/>
          <p:cNvPicPr/>
          <p:nvPr/>
        </p:nvPicPr>
        <p:blipFill>
          <a:blip r:embed="rId2" cstate="print"/>
          <a:srcRect l="28205" t="22995" r="31571" b="22507"/>
          <a:stretch>
            <a:fillRect/>
          </a:stretch>
        </p:blipFill>
        <p:spPr bwMode="auto">
          <a:xfrm>
            <a:off x="381000" y="1295400"/>
            <a:ext cx="8153400" cy="51054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228600"/>
            <a:ext cx="8001000" cy="6248400"/>
          </a:xfrm>
        </p:spPr>
        <p:txBody>
          <a:bodyPr/>
          <a:lstStyle/>
          <a:p>
            <a:r>
              <a:rPr lang="en-IN" b="1" dirty="0" smtClean="0">
                <a:solidFill>
                  <a:srgbClr val="FF0000"/>
                </a:solidFill>
              </a:rPr>
              <a:t>Annual Year Book 2016-17</a:t>
            </a:r>
            <a:endParaRPr lang="en-US" b="1" dirty="0" smtClean="0">
              <a:solidFill>
                <a:srgbClr val="FF0000"/>
              </a:solidFill>
            </a:endParaRPr>
          </a:p>
          <a:p>
            <a:endParaRPr lang="en-US" dirty="0"/>
          </a:p>
        </p:txBody>
      </p:sp>
      <p:pic>
        <p:nvPicPr>
          <p:cNvPr id="4" name="Picture 3"/>
          <p:cNvPicPr/>
          <p:nvPr/>
        </p:nvPicPr>
        <p:blipFill>
          <a:blip r:embed="rId2" cstate="print"/>
          <a:srcRect l="29647" t="13378" r="31571" b="11111"/>
          <a:stretch>
            <a:fillRect/>
          </a:stretch>
        </p:blipFill>
        <p:spPr bwMode="auto">
          <a:xfrm>
            <a:off x="304800" y="914400"/>
            <a:ext cx="8610600" cy="56388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52400"/>
            <a:ext cx="8001000" cy="6324600"/>
          </a:xfrm>
        </p:spPr>
        <p:txBody>
          <a:bodyPr/>
          <a:lstStyle/>
          <a:p>
            <a:r>
              <a:rPr lang="en-IN" b="1" dirty="0" smtClean="0">
                <a:solidFill>
                  <a:srgbClr val="FF0000"/>
                </a:solidFill>
              </a:rPr>
              <a:t>Annual Year Book 2016-17</a:t>
            </a:r>
            <a:endParaRPr lang="en-US" b="1" dirty="0" smtClean="0">
              <a:solidFill>
                <a:srgbClr val="FF0000"/>
              </a:solidFill>
            </a:endParaRPr>
          </a:p>
          <a:p>
            <a:endParaRPr lang="en-US" dirty="0"/>
          </a:p>
        </p:txBody>
      </p:sp>
      <p:pic>
        <p:nvPicPr>
          <p:cNvPr id="4" name="Picture 3"/>
          <p:cNvPicPr/>
          <p:nvPr/>
        </p:nvPicPr>
        <p:blipFill>
          <a:blip r:embed="rId2" cstate="print"/>
          <a:srcRect l="30128" t="17379" r="31090" b="8547"/>
          <a:stretch>
            <a:fillRect/>
          </a:stretch>
        </p:blipFill>
        <p:spPr bwMode="auto">
          <a:xfrm>
            <a:off x="381000" y="762000"/>
            <a:ext cx="8610600" cy="586740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410575" y="6181531"/>
            <a:ext cx="609600" cy="457200"/>
          </a:xfrm>
          <a:prstGeom prst="rect">
            <a:avLst/>
          </a:prstGeom>
        </p:spPr>
        <p:txBody>
          <a:bodyPr/>
          <a:lstStyle/>
          <a:p>
            <a:fld id="{3EB8EDA3-A932-4406-AD8E-795607E43C0A}" type="slidenum">
              <a:rPr lang="en-US" smtClean="0"/>
              <a:pPr/>
              <a:t>87</a:t>
            </a:fld>
            <a:endParaRPr lang="en-US"/>
          </a:p>
        </p:txBody>
      </p:sp>
      <p:sp>
        <p:nvSpPr>
          <p:cNvPr id="6" name="Rectangle 5"/>
          <p:cNvSpPr/>
          <p:nvPr/>
        </p:nvSpPr>
        <p:spPr>
          <a:xfrm>
            <a:off x="457200" y="5410200"/>
            <a:ext cx="8534400" cy="1923604"/>
          </a:xfrm>
          <a:prstGeom prst="rect">
            <a:avLst/>
          </a:prstGeom>
        </p:spPr>
        <p:txBody>
          <a:bodyPr wrap="square">
            <a:spAutoFit/>
          </a:bodyPr>
          <a:lstStyle/>
          <a:p>
            <a:pPr algn="ctr">
              <a:buNone/>
            </a:pPr>
            <a:r>
              <a:rPr lang="en-US" sz="5400" b="1" dirty="0" smtClean="0">
                <a:solidFill>
                  <a:srgbClr val="00B050"/>
                </a:solidFill>
              </a:rPr>
              <a:t>Thank You</a:t>
            </a:r>
          </a:p>
          <a:p>
            <a:pPr algn="ctr">
              <a:buNone/>
            </a:pPr>
            <a:r>
              <a:rPr lang="en-US" sz="2000" b="1" dirty="0" smtClean="0">
                <a:solidFill>
                  <a:srgbClr val="00B050"/>
                </a:solidFill>
              </a:rPr>
              <a:t>Ph.98660 79807  </a:t>
            </a:r>
            <a:r>
              <a:rPr lang="en-US" sz="2000" b="1" dirty="0" err="1" smtClean="0">
                <a:solidFill>
                  <a:srgbClr val="00B050"/>
                </a:solidFill>
                <a:hlinkClick r:id="rId2"/>
              </a:rPr>
              <a:t>venkataraghava.ponnaluri@gmail</a:t>
            </a:r>
            <a:r>
              <a:rPr lang="en-US" sz="2000" b="1" dirty="0" smtClean="0">
                <a:solidFill>
                  <a:srgbClr val="00B050"/>
                </a:solidFill>
              </a:rPr>
              <a:t> .com  </a:t>
            </a:r>
          </a:p>
          <a:p>
            <a:pPr algn="ctr">
              <a:buNone/>
            </a:pPr>
            <a:endParaRPr lang="en-IN" dirty="0" smtClean="0">
              <a:solidFill>
                <a:srgbClr val="00B050"/>
              </a:solidFill>
            </a:endParaRPr>
          </a:p>
          <a:p>
            <a:pPr>
              <a:spcBef>
                <a:spcPct val="50000"/>
              </a:spcBef>
              <a:buFontTx/>
              <a:buChar char="•"/>
            </a:pPr>
            <a:endParaRPr lang="en-US" dirty="0">
              <a:solidFill>
                <a:srgbClr val="00B050"/>
              </a:solidFill>
              <a:latin typeface="Arial Narrow" pitchFamily="34" charset="0"/>
            </a:endParaRPr>
          </a:p>
        </p:txBody>
      </p:sp>
      <p:pic>
        <p:nvPicPr>
          <p:cNvPr id="9" name="Picture 2" descr="http://sd020.k12.sd.us/about%20me/train_steam_engine_md_wht_3274.gif"/>
          <p:cNvPicPr>
            <a:picLocks noChangeAspect="1" noChangeArrowheads="1" noCrop="1"/>
          </p:cNvPicPr>
          <p:nvPr/>
        </p:nvPicPr>
        <p:blipFill>
          <a:blip r:embed="rId3" cstate="print"/>
          <a:srcRect/>
          <a:stretch>
            <a:fillRect/>
          </a:stretch>
        </p:blipFill>
        <p:spPr bwMode="auto">
          <a:xfrm>
            <a:off x="914400" y="609600"/>
            <a:ext cx="7772400" cy="4800600"/>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0"/>
            <a:ext cx="8001000" cy="6477000"/>
          </a:xfrm>
        </p:spPr>
        <p:txBody>
          <a:bodyPr/>
          <a:lstStyle/>
          <a:p>
            <a:r>
              <a:rPr lang="en-IN" b="1" dirty="0" smtClean="0">
                <a:solidFill>
                  <a:srgbClr val="FF0000"/>
                </a:solidFill>
              </a:rPr>
              <a:t>Annual Year Book 2015-16 &amp; 2016-17</a:t>
            </a:r>
            <a:endParaRPr lang="en-US" b="1" dirty="0">
              <a:solidFill>
                <a:srgbClr val="FF0000"/>
              </a:solidFill>
            </a:endParaRPr>
          </a:p>
        </p:txBody>
      </p:sp>
      <p:pic>
        <p:nvPicPr>
          <p:cNvPr id="4" name="Picture 3"/>
          <p:cNvPicPr/>
          <p:nvPr/>
        </p:nvPicPr>
        <p:blipFill>
          <a:blip r:embed="rId2" cstate="print"/>
          <a:srcRect l="30661" t="67521" r="31659" b="6423"/>
          <a:stretch>
            <a:fillRect/>
          </a:stretch>
        </p:blipFill>
        <p:spPr bwMode="auto">
          <a:xfrm>
            <a:off x="304800" y="685800"/>
            <a:ext cx="86106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TotalTime>
  <Words>4234</Words>
  <Application>Microsoft Office PowerPoint</Application>
  <PresentationFormat>On-screen Show (4:3)</PresentationFormat>
  <Paragraphs>662</Paragraphs>
  <Slides>87</Slides>
  <Notes>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87</vt:i4>
      </vt:variant>
    </vt:vector>
  </HeadingPairs>
  <TitlesOfParts>
    <vt:vector size="90" baseType="lpstr">
      <vt:lpstr>Office Theme</vt:lpstr>
      <vt:lpstr>Worksheet</vt:lpstr>
      <vt:lpstr>Chart</vt:lpstr>
      <vt:lpstr>  WELCOME Accounting Reforms – IR, Performance Costing- Role of CMA  </vt:lpstr>
      <vt:lpstr> Overview of Railway Accounts &amp; Finance </vt:lpstr>
      <vt:lpstr>Slide 3</vt:lpstr>
      <vt:lpstr>Slide 4</vt:lpstr>
      <vt:lpstr>Slide 5</vt:lpstr>
      <vt:lpstr>Slide 6</vt:lpstr>
      <vt:lpstr>Slide 7</vt:lpstr>
      <vt:lpstr>Slide 8</vt:lpstr>
      <vt:lpstr>Slide 9</vt:lpstr>
      <vt:lpstr>Financing Plan Expenditure</vt:lpstr>
      <vt:lpstr>IR maintains its Finance &amp; Accounts under Cash based Government Accounting in the form and format mandated by Controller General of Accounts and Comptroller and Auditor General of India.            IR evolved its own classification of Accounts and is a hybrid system of Accounting by adopting a few aspects of Accrual Accounting.                      Linkages of Accrual Accounting were done by means of Suspense Heads. Traffic Suspense, Stores Suspense, Demands Payable etc. to  capture the accrual impact of revenue and expenditure transactions.                      To this extent, the Accounting system of IR is distinct from that of the Government of India and other Corporate world.</vt:lpstr>
      <vt:lpstr>Accrual Accounting is a new concept, means to achieve an enterprise wide focus on performance and cost parameters  derived from the wealth of data resident in the accounting system.    Accrual Accounting helps to gain a better understanding of managing resources and helps in better evaluation of performance in terms of service costs, efficiency and accomplishments;   Gain clearer insight into how to finance activities; Makes a better evaluation of the ability to finance activities and to meet liabilities and commitments;   Better assessment of performance, financial position and cash flows of the entity; Balanced comparisons between alternative deployment of resources;                 A B C of Accounting Reforms: Accrual Accounting,                 Outcome Budgeting  and Performance Costing </vt:lpstr>
      <vt:lpstr>Back to basics:  Accrual Accounting involves recording financial transactions in the accounting period in which they accrue and arise,  whether or not a receipt or payment occurs.   Cash basis of accounting records revenue and expenditure only when the money is received or paid out.   Main difference between Accrual and Cash basis of Accounting is the timing of the recognition of revenue and expenses.</vt:lpstr>
      <vt:lpstr>Slide 14</vt:lpstr>
      <vt:lpstr>Slide 15</vt:lpstr>
      <vt:lpstr>Slide 16</vt:lpstr>
      <vt:lpstr>Slide 17</vt:lpstr>
      <vt:lpstr>Slide 18</vt:lpstr>
      <vt:lpstr>Slide 19</vt:lpstr>
      <vt:lpstr>03 DEMAND – general superintendence AND services</vt:lpstr>
      <vt:lpstr>04 DEMAND – P.WAY &amp; WORKS</vt:lpstr>
      <vt:lpstr>05 DEMAND – REPAIRS &amp; MAINTAINENCE LOCOS (MOTIVE POWER)</vt:lpstr>
      <vt:lpstr>06 DEMAND – REPAIRS AND MAINTENANCE CARRIAGES &amp; WAGONS</vt:lpstr>
      <vt:lpstr>07 DEMAND – REPAIRS AND MAINTAINENCE PLANT &amp; EQUIPMENT</vt:lpstr>
      <vt:lpstr>08 DEMAND – OPERATING EXPENSES-ROLLING STOCK &amp; equipment</vt:lpstr>
      <vt:lpstr>09 DEMAND – OPERATING EXPENSES - TRAFFIC</vt:lpstr>
      <vt:lpstr>10 DEMAND – OPERATING EXPENSES - FUEL</vt:lpstr>
      <vt:lpstr>11 DEMAND – STAFF WELFARE AND AMENITIES</vt:lpstr>
      <vt:lpstr>12 DEMAND – MISCELLANEOUS WORKING EXPENSES</vt:lpstr>
      <vt:lpstr>Slide 30</vt:lpstr>
      <vt:lpstr>Slide 31</vt:lpstr>
      <vt:lpstr>Slide 32</vt:lpstr>
      <vt:lpstr>Accounting Reforms –  Development of Unit Costs</vt:lpstr>
      <vt:lpstr>Performance Costing &amp; IR </vt:lpstr>
      <vt:lpstr>Slide 35</vt:lpstr>
      <vt:lpstr>Slide 36</vt:lpstr>
      <vt:lpstr>Performance Costing</vt:lpstr>
      <vt:lpstr>Performance Costing - ABUC</vt:lpstr>
      <vt:lpstr>Performance Costing- Out Come Budgeting</vt:lpstr>
      <vt:lpstr>Performance Costing - Milestones</vt:lpstr>
      <vt:lpstr>Role of CMAs in Expenditure/Cost Control</vt:lpstr>
      <vt:lpstr>Slide 42</vt:lpstr>
      <vt:lpstr>Development of Unit costs in Field Units</vt:lpstr>
      <vt:lpstr>Development of Unit costs in Field Units</vt:lpstr>
      <vt:lpstr>Slide 45</vt:lpstr>
      <vt:lpstr>Development of Unit costs- Field Units</vt:lpstr>
      <vt:lpstr>Development of Unit costs - Services</vt:lpstr>
      <vt:lpstr>Standardization of Costing methods</vt:lpstr>
      <vt:lpstr>Standardization of Costing methods..</vt:lpstr>
      <vt:lpstr>Standardization of Costing methods…..</vt:lpstr>
      <vt:lpstr>Adoption of Standard procedures</vt:lpstr>
      <vt:lpstr>Bench Marking for elements of Costs</vt:lpstr>
      <vt:lpstr>Role of CMAs in fixing  fares &amp; freight rates for IR.</vt:lpstr>
      <vt:lpstr>Slide 54</vt:lpstr>
      <vt:lpstr>Slide 55</vt:lpstr>
      <vt:lpstr>Slide 56</vt:lpstr>
      <vt:lpstr>Slide 57</vt:lpstr>
      <vt:lpstr>Performance Costing  lead to Outcome Budget &amp; - A Game changer</vt:lpstr>
      <vt:lpstr>Examples of Budget proposals and expected outcomes</vt:lpstr>
      <vt:lpstr>Examples of Budget proposals and expected outcomes</vt:lpstr>
      <vt:lpstr>PERFORMANCE UNITS OF REVENUE DEMANDS OF IR</vt:lpstr>
      <vt:lpstr>PERFORMANCE UNITS- contd..</vt:lpstr>
      <vt:lpstr>PERFORMANCE UNITS – contd..</vt:lpstr>
      <vt:lpstr>PERFORMANCE UNITS – contd..</vt:lpstr>
      <vt:lpstr>OUTCOMES FOR PROJECTS </vt:lpstr>
      <vt:lpstr>OUTCOMES FOR EARNING AREA</vt:lpstr>
      <vt:lpstr>OUTCOMES FOR EARNING AREA</vt:lpstr>
      <vt:lpstr>WHAT IS ABC?</vt:lpstr>
      <vt:lpstr>Why ABC?</vt:lpstr>
      <vt:lpstr>ABC train flows like this………….</vt:lpstr>
      <vt:lpstr>How ABC is used?</vt:lpstr>
      <vt:lpstr>How ABC is used for decision making</vt:lpstr>
      <vt:lpstr>For whom is ABC suitable?</vt:lpstr>
      <vt:lpstr>Road map to implement ABC in Railways.</vt:lpstr>
      <vt:lpstr>Road map to implement ABC in Railways.</vt:lpstr>
      <vt:lpstr>PERFORMANCE UNITS IN REVENUE EXPENDITURE</vt:lpstr>
      <vt:lpstr>Slide 77</vt:lpstr>
      <vt:lpstr>Slide 78</vt:lpstr>
      <vt:lpstr>Slide 79</vt:lpstr>
      <vt:lpstr>Slide 80</vt:lpstr>
      <vt:lpstr>Slide 81</vt:lpstr>
      <vt:lpstr>Slide 82</vt:lpstr>
      <vt:lpstr>Slide 83</vt:lpstr>
      <vt:lpstr>Slide 84</vt:lpstr>
      <vt:lpstr>Slide 85</vt:lpstr>
      <vt:lpstr>Slide 86</vt:lpstr>
      <vt:lpstr>Slide 87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Railway Accounts &amp; Finance</dc:title>
  <dc:creator>Raghava</dc:creator>
  <cp:lastModifiedBy>Vijay Lohan</cp:lastModifiedBy>
  <cp:revision>83</cp:revision>
  <dcterms:created xsi:type="dcterms:W3CDTF">2006-08-16T00:00:00Z</dcterms:created>
  <dcterms:modified xsi:type="dcterms:W3CDTF">2018-07-03T11:27:35Z</dcterms:modified>
</cp:coreProperties>
</file>