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20"/>
  </p:notes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29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96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23221-FFE0-4B7B-9801-51EE2FBCAF1F}" type="datetimeFigureOut">
              <a:rPr lang="en-US" smtClean="0"/>
              <a:pPr/>
              <a:t>03/05/2018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F5612-AAA3-4546-8967-4FFE15B15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57B2-F471-4796-8472-E768932B0AEA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82B-8ABA-4483-8F42-468F1CCDE814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0D1-C86E-4177-93DC-F6944916E49B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44DF-D9C5-4AF0-BBD9-42462DA3EBE4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57BD-99B1-4312-8127-E1D196E707DE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03B2-B0E7-4B08-A721-F0C42C4875B8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2E9C-BEA4-44B6-87FD-ACF949FA52CA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BFF3-BB4B-4728-B7AD-6CCED2B707B3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0AB-E258-42C7-8E0A-73DE394472C1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72A-EA34-4C9B-8CFC-215296DF8CF5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5C03-0CA6-4F5E-BA05-8B43A79EFBED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D9AA1-C670-4935-8052-02CFD0ACFA9B}" type="datetime1">
              <a:rPr lang="en-US" smtClean="0"/>
              <a:pPr/>
              <a:t>03/05/2018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kumimoji="0" lang="en-US" sz="4800" b="1" i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GST – General Awareness &amp; E-Way bill Processing Systems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0" lang="en-US" sz="27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TANGATUR SUBOSE CHANDRA BOSE</a:t>
            </a:r>
            <a:endParaRPr kumimoji="0" lang="en-US" sz="2700" kern="1200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r>
              <a:rPr kumimoji="0" lang="en-US" sz="27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                                                         FCMA, M.Com.,</a:t>
            </a:r>
            <a:endParaRPr kumimoji="0" lang="en-US" sz="2700" kern="1200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r>
              <a:rPr kumimoji="0" lang="en-US" sz="27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PRACTICING COST ACCOUNTANT </a:t>
            </a:r>
            <a:endParaRPr kumimoji="0" lang="en-US" sz="2700" kern="1200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r>
              <a:rPr kumimoji="0" lang="en-US" sz="27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</a:t>
            </a:r>
            <a:endParaRPr kumimoji="0" lang="en-US" sz="27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u="sng" dirty="0" smtClean="0">
                <a:solidFill>
                  <a:schemeClr val="accent3">
                    <a:lumMod val="75000"/>
                  </a:schemeClr>
                </a:solidFill>
              </a:rPr>
              <a:t>DOCUMENTS TO BE ACCOMPANIED </a:t>
            </a:r>
            <a:br>
              <a:rPr lang="en-US" sz="30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000" b="1" u="sng" dirty="0" smtClean="0">
                <a:solidFill>
                  <a:schemeClr val="accent3">
                    <a:lumMod val="75000"/>
                  </a:schemeClr>
                </a:solidFill>
              </a:rPr>
              <a:t>RULE 138A</a:t>
            </a:r>
            <a:endParaRPr lang="en-US" sz="3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Two copies Invoice / Delivery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challan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and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Two Copies of e-way Bill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b="1" u="sng" dirty="0" smtClean="0">
                <a:solidFill>
                  <a:schemeClr val="accent3">
                    <a:lumMod val="75000"/>
                  </a:schemeClr>
                </a:solidFill>
              </a:rPr>
              <a:t>EXEMPTION TO E-WAY BILL</a:t>
            </a:r>
            <a:br>
              <a:rPr lang="en-US" sz="35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500" b="1" u="sng" dirty="0" smtClean="0">
                <a:solidFill>
                  <a:schemeClr val="accent3">
                    <a:lumMod val="75000"/>
                  </a:schemeClr>
                </a:solidFill>
              </a:rPr>
              <a:t>RULE 138 (14)</a:t>
            </a:r>
            <a:endParaRPr lang="en-US" sz="35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Specified goods.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Transport by Non-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Motorised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conveyance.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Customs clearance area.</a:t>
            </a: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Concerned State declared area.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u="sng" dirty="0" smtClean="0"/>
              <a:t/>
            </a:r>
            <a:br>
              <a:rPr lang="en-US" sz="2200" b="1" u="sng" dirty="0" smtClean="0"/>
            </a:br>
            <a:r>
              <a:rPr lang="en-US" sz="4800" u="sng" dirty="0" smtClean="0"/>
              <a:t/>
            </a:r>
            <a:br>
              <a:rPr lang="en-US" sz="4800" u="sng" dirty="0" smtClean="0"/>
            </a:br>
            <a:r>
              <a:rPr lang="en-US" sz="5400" b="1" u="sng" dirty="0" smtClean="0"/>
              <a:t> </a:t>
            </a:r>
            <a:r>
              <a:rPr lang="en-US" sz="5400" b="1" u="sng" dirty="0" smtClean="0">
                <a:solidFill>
                  <a:schemeClr val="accent3">
                    <a:lumMod val="75000"/>
                  </a:schemeClr>
                </a:solidFill>
              </a:rPr>
              <a:t>Release of Goods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Accepting to Pay Tax and Penalty</a:t>
            </a:r>
            <a:b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Sec. 129 (1) (a)</a:t>
            </a:r>
          </a:p>
          <a:p>
            <a:endParaRPr lang="en-US" sz="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Without Accepting to Pay Tax and Penalty</a:t>
            </a:r>
            <a:b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Sec. 129 (1) (b)</a:t>
            </a:r>
          </a:p>
          <a:p>
            <a:pPr>
              <a:buNone/>
            </a:pPr>
            <a:endParaRPr lang="en-US" sz="9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9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Provisional basis Sec.129(2) R.W.S. 67(6), Rule 140</a:t>
            </a:r>
          </a:p>
          <a:p>
            <a:endParaRPr lang="en-US" sz="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9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 has given provision to penalize in Lieu of confiscation (Sec. 130)</a:t>
            </a:r>
          </a:p>
          <a:p>
            <a:endParaRPr lang="en-US" sz="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9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Time Limit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within 7 days.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 descr="Emblem_of_India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28800"/>
            <a:ext cx="2286000" cy="1981200"/>
          </a:xfrm>
        </p:spPr>
      </p:pic>
      <p:sp>
        <p:nvSpPr>
          <p:cNvPr id="6" name="Rectangle 5"/>
          <p:cNvSpPr/>
          <p:nvPr/>
        </p:nvSpPr>
        <p:spPr>
          <a:xfrm>
            <a:off x="2438400" y="2362200"/>
            <a:ext cx="6705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GST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(GOODS AND SERVICES TAX)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Electronic Way Bill in GST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838200"/>
            <a:ext cx="7391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solidFill>
                  <a:srgbClr val="FF0000"/>
                </a:solidFill>
              </a:rPr>
              <a:t>E-WAY BILL REGISTRATION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267200"/>
            <a:ext cx="9111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b="1" dirty="0" smtClean="0"/>
              <a:t>URL Address : </a:t>
            </a:r>
            <a:r>
              <a:rPr lang="en-US" sz="3600" b="1" u="sng" dirty="0" smtClean="0">
                <a:solidFill>
                  <a:srgbClr val="00B0F0"/>
                </a:solidFill>
              </a:rPr>
              <a:t>http://ewaybill.nic.in</a:t>
            </a:r>
            <a:endParaRPr lang="en-US" sz="3600" b="1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E Way Bill Registration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For Un Regd. Transporter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Requirement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	PAN Card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(ii)	Business Address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(iii)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Aaadhar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Card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(iv)	Address Proof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6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(v)	e-mail address</a:t>
            </a:r>
          </a:p>
          <a:p>
            <a:pPr lvl="0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(vi)	Mobile Number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(vii)	Create user ID, Password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Generating New e-way Bill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Requirement</a:t>
            </a:r>
            <a:r>
              <a:rPr lang="en-US" u="sng" dirty="0" smtClean="0">
                <a:solidFill>
                  <a:srgbClr val="FF0000"/>
                </a:solidFill>
              </a:rPr>
              <a:t> :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sz="800" dirty="0" smtClean="0"/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Invoice / Bill of supply / Delivery Note.</a:t>
            </a:r>
          </a:p>
          <a:p>
            <a:pPr lvl="0"/>
            <a:endParaRPr lang="en-US" sz="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Purchaser’s full Address with pincode.</a:t>
            </a:r>
          </a:p>
          <a:p>
            <a:pPr lvl="0"/>
            <a:endParaRPr lang="en-US" sz="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Product Detail with HSN Code.</a:t>
            </a:r>
          </a:p>
          <a:p>
            <a:pPr lvl="0"/>
            <a:endParaRPr lang="en-US" sz="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Distance between Place of Seller and Purchaser.</a:t>
            </a:r>
          </a:p>
          <a:p>
            <a:pPr lvl="0"/>
            <a:endParaRPr lang="en-US" sz="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Transporter ID.</a:t>
            </a:r>
          </a:p>
          <a:p>
            <a:pPr lvl="0"/>
            <a:endParaRPr lang="en-US" sz="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Vehicle Number.</a:t>
            </a:r>
          </a:p>
          <a:p>
            <a:pPr lvl="0"/>
            <a:endParaRPr lang="en-US" sz="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Trip sheet / Transport Document.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FEATURES OF E-WAY BILL SYSTEM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⇒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Multiple modes for e-way Bill generation.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⇒	Creating Own Masters.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➝	Customers Master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➝	Suppliers Master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➝	Products Master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➝	Transporters Master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⇒	Managing Sub-Users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⇒	</a:t>
            </a:r>
            <a:r>
              <a:rPr lang="en-US" sz="3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Monitoring the e-way Bills generated	against me.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⇒	Generating GSTR 1 from e-way Bill.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Generating Reports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1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 ➝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EWB generated by me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➝	EWB generated by others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➝	Outward supplies  –   thro’ EWB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➝	Inward supplies     –   thro’ EWB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➝	Rejected EWBs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➝	Cancelled EWBs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➝	Verified EWBs  -  checked by Tax Officials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➝	Masters Report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sz="6600" b="1" i="1" kern="1200" dirty="0" smtClean="0">
                <a:solidFill>
                  <a:srgbClr val="0033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Lucida Sans Unicode"/>
                <a:ea typeface="+mj-ea"/>
                <a:cs typeface="+mj-cs"/>
              </a:rPr>
              <a:t>      </a:t>
            </a:r>
            <a:r>
              <a:rPr lang="en-US" sz="6600" b="1" i="1" kern="12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Lucida Sans Unicode"/>
                <a:ea typeface="+mj-ea"/>
                <a:cs typeface="+mj-cs"/>
              </a:rPr>
              <a:t>THANK YOU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algn="ctr">
              <a:buNone/>
            </a:pP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Electronic Way Bill in GST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Content Placeholder 4" descr="e-way bill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73152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u="sng" dirty="0" smtClean="0"/>
              <a:t/>
            </a:r>
            <a:br>
              <a:rPr lang="en-US" sz="5400" u="sng" dirty="0" smtClean="0"/>
            </a:br>
            <a:r>
              <a:rPr lang="en-US" sz="5400" u="sng" dirty="0" smtClean="0"/>
              <a:t/>
            </a:r>
            <a:br>
              <a:rPr lang="en-US" sz="5400" u="sng" dirty="0" smtClean="0"/>
            </a:br>
            <a:r>
              <a:rPr lang="en-US" sz="4800" b="1" u="sng" dirty="0" smtClean="0">
                <a:solidFill>
                  <a:schemeClr val="accent3">
                    <a:lumMod val="75000"/>
                  </a:schemeClr>
                </a:solidFill>
              </a:rPr>
              <a:t>E-way Bill Required </a:t>
            </a:r>
            <a:r>
              <a:rPr lang="en-US" sz="4800" b="1" u="sng" dirty="0" err="1" smtClean="0">
                <a:solidFill>
                  <a:schemeClr val="accent3">
                    <a:lumMod val="75000"/>
                  </a:schemeClr>
                </a:solidFill>
              </a:rPr>
              <a:t>w.e.f</a:t>
            </a:r>
            <a:r>
              <a:rPr lang="en-US" sz="4800" u="sng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 State movement of goods : 01.02.2018</a:t>
            </a:r>
          </a:p>
          <a:p>
            <a:pPr>
              <a:buNone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intra State movement of goods: 01.02.2018</a:t>
            </a:r>
          </a:p>
          <a:p>
            <a:pPr>
              <a:buNone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Due to Administrative reasons  implementation is postponed.</a:t>
            </a:r>
          </a:p>
          <a:p>
            <a:pPr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Few  states yet to notify the implementation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CGST RULES 2017 CHAPTER  XVI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- </a:t>
            </a:r>
            <a:r>
              <a:rPr lang="en-US" sz="5400" b="1" u="sng" dirty="0" smtClean="0">
                <a:solidFill>
                  <a:schemeClr val="accent3">
                    <a:lumMod val="75000"/>
                  </a:schemeClr>
                </a:solidFill>
              </a:rPr>
              <a:t>138 – 138D 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E-WAY BILL - MANDATORY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</a:t>
            </a: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Consignment Value &gt; Rs.50,000/-  If the movement of goods is more than 10 km</a:t>
            </a:r>
          </a:p>
          <a:p>
            <a:pPr lvl="0"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Goods sent to Job worker in other State.</a:t>
            </a:r>
          </a:p>
          <a:p>
            <a:pPr lvl="0"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Transport of Handicraft goods, even if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exempted under GST Act.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u="sng" dirty="0" smtClean="0">
                <a:solidFill>
                  <a:srgbClr val="FF0000"/>
                </a:solidFill>
              </a:rPr>
              <a:t>Optional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Consignment Value &lt; Rs.50,000/-</a:t>
            </a: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Reqd. :   Only Part B of EWB – 01 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⇒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distance is less than 10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k.m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from consigner to transporter  place. [Rule 138(3)]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⇒	If distance is less than 10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k.m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from transporter to consignee place. [Rule 138(5)]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solidFill>
                  <a:schemeClr val="accent3">
                    <a:lumMod val="75000"/>
                  </a:schemeClr>
                </a:solidFill>
              </a:rPr>
              <a:t>To generate E-way bill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89120"/>
          </a:xfrm>
        </p:spPr>
        <p:txBody>
          <a:bodyPr/>
          <a:lstStyle/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	Person who causes movement of goods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⇒Regd./Un Regd. person [Proviso to 138(3)]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(ii)	If Consignor / Consignee not generated, 	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then Transporter shall generate – 138(7)</a:t>
            </a:r>
          </a:p>
          <a:p>
            <a:pPr lvl="0"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Transfer of goods from one vehicle to another vehicle EWB – 01  is to be updated[ 138(5) ] </a:t>
            </a:r>
          </a:p>
          <a:p>
            <a:pPr lvl="0"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b="1" u="sng" dirty="0" smtClean="0">
                <a:solidFill>
                  <a:schemeClr val="accent3">
                    <a:lumMod val="75000"/>
                  </a:schemeClr>
                </a:solidFill>
              </a:rPr>
              <a:t>CONSOLIDATED E-WAY BILL [138(6)]</a:t>
            </a:r>
            <a:endParaRPr lang="en-US" sz="43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Responsibilities: </a:t>
            </a: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⇒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Single Vehicle Multiple consignment .</a:t>
            </a: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⇒	Transporter has to prepare list -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EWB – 02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</a:rPr>
              <a:t>PROCEDURE FOR CANCELLATION OF E-WAY BILL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Conditions: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⇒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Goods are not transported / not transported as detail in e way Bill.</a:t>
            </a:r>
          </a:p>
          <a:p>
            <a:pPr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⇒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 be cancelled within 24 hrs by consigner 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 (If not authenticated  by officer)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b="1" u="sng" dirty="0" smtClean="0">
                <a:solidFill>
                  <a:schemeClr val="accent3">
                    <a:lumMod val="75000"/>
                  </a:schemeClr>
                </a:solidFill>
              </a:rPr>
              <a:t>VALIDITY OF E-WAY BILL RULE 138(10)</a:t>
            </a:r>
            <a:endParaRPr lang="en-US" sz="35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every 100 km -one day is permitted </a:t>
            </a: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validity for e-way Bill and consolidated e-way Bill</a:t>
            </a: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Consignee got empowered to cancel with in 72 Hours rule 138 (11) (12) 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270</Words>
  <Application>Microsoft Office PowerPoint</Application>
  <PresentationFormat>On-screen Show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  GST – General Awareness &amp; E-Way bill Processing Systems </vt:lpstr>
      <vt:lpstr>Slide 2</vt:lpstr>
      <vt:lpstr>  E-way Bill Required w.e.f. </vt:lpstr>
      <vt:lpstr>CGST RULES 2017 CHAPTER  XVI - 138 – 138D </vt:lpstr>
      <vt:lpstr>Slide 5</vt:lpstr>
      <vt:lpstr>To generate E-way bill</vt:lpstr>
      <vt:lpstr>CONSOLIDATED E-WAY BILL [138(6)]</vt:lpstr>
      <vt:lpstr>PROCEDURE FOR CANCELLATION OF E-WAY BILL </vt:lpstr>
      <vt:lpstr>VALIDITY OF E-WAY BILL RULE 138(10)</vt:lpstr>
      <vt:lpstr>DOCUMENTS TO BE ACCOMPANIED  RULE 138A</vt:lpstr>
      <vt:lpstr>EXEMPTION TO E-WAY BILL  RULE 138 (14)</vt:lpstr>
      <vt:lpstr>   Release of Goods </vt:lpstr>
      <vt:lpstr>Slide 13</vt:lpstr>
      <vt:lpstr>E Way Bill Registration</vt:lpstr>
      <vt:lpstr>Generating New e-way Bill </vt:lpstr>
      <vt:lpstr>FEATURES OF E-WAY BILL SYSTEM </vt:lpstr>
      <vt:lpstr>Generating Reports</vt:lpstr>
      <vt:lpstr>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Vijay Lohan</dc:creator>
  <cp:lastModifiedBy>hp</cp:lastModifiedBy>
  <cp:revision>134</cp:revision>
  <dcterms:created xsi:type="dcterms:W3CDTF">2006-08-16T00:00:00Z</dcterms:created>
  <dcterms:modified xsi:type="dcterms:W3CDTF">2018-03-05T15:26:52Z</dcterms:modified>
</cp:coreProperties>
</file>