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1" r:id="rId2"/>
    <p:sldId id="325" r:id="rId3"/>
    <p:sldId id="317" r:id="rId4"/>
    <p:sldId id="318" r:id="rId5"/>
    <p:sldId id="319" r:id="rId6"/>
    <p:sldId id="346" r:id="rId7"/>
    <p:sldId id="321" r:id="rId8"/>
    <p:sldId id="322" r:id="rId9"/>
    <p:sldId id="323" r:id="rId10"/>
    <p:sldId id="324" r:id="rId11"/>
    <p:sldId id="320" r:id="rId12"/>
    <p:sldId id="326" r:id="rId13"/>
    <p:sldId id="343" r:id="rId14"/>
    <p:sldId id="347" r:id="rId15"/>
    <p:sldId id="344" r:id="rId16"/>
    <p:sldId id="256" r:id="rId17"/>
    <p:sldId id="261" r:id="rId18"/>
    <p:sldId id="262" r:id="rId19"/>
    <p:sldId id="348" r:id="rId20"/>
    <p:sldId id="349" r:id="rId21"/>
    <p:sldId id="350" r:id="rId22"/>
    <p:sldId id="351" r:id="rId23"/>
    <p:sldId id="352" r:id="rId24"/>
    <p:sldId id="353" r:id="rId25"/>
    <p:sldId id="354" r:id="rId26"/>
    <p:sldId id="355" r:id="rId27"/>
    <p:sldId id="356" r:id="rId28"/>
    <p:sldId id="357" r:id="rId29"/>
    <p:sldId id="358" r:id="rId30"/>
    <p:sldId id="359" r:id="rId31"/>
    <p:sldId id="360" r:id="rId32"/>
    <p:sldId id="361" r:id="rId33"/>
    <p:sldId id="362" r:id="rId34"/>
    <p:sldId id="363" r:id="rId35"/>
    <p:sldId id="365" r:id="rId36"/>
    <p:sldId id="366" r:id="rId37"/>
    <p:sldId id="264" r:id="rId38"/>
    <p:sldId id="368" r:id="rId39"/>
    <p:sldId id="364" r:id="rId40"/>
    <p:sldId id="367" r:id="rId41"/>
    <p:sldId id="293" r:id="rId42"/>
    <p:sldId id="294" r:id="rId43"/>
    <p:sldId id="295" r:id="rId44"/>
    <p:sldId id="345" r:id="rId45"/>
    <p:sldId id="270" r:id="rId46"/>
    <p:sldId id="273" r:id="rId47"/>
    <p:sldId id="274" r:id="rId48"/>
    <p:sldId id="275" r:id="rId49"/>
    <p:sldId id="316" r:id="rId50"/>
    <p:sldId id="277" r:id="rId51"/>
    <p:sldId id="278" r:id="rId52"/>
    <p:sldId id="279" r:id="rId53"/>
    <p:sldId id="280" r:id="rId54"/>
    <p:sldId id="282" r:id="rId55"/>
    <p:sldId id="283" r:id="rId56"/>
    <p:sldId id="284" r:id="rId57"/>
    <p:sldId id="285" r:id="rId58"/>
    <p:sldId id="286" r:id="rId59"/>
    <p:sldId id="287" r:id="rId60"/>
    <p:sldId id="288"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C3786EE-AF45-4561-A537-27E079D0719D}" type="datetimeFigureOut">
              <a:rPr lang="en-US" smtClean="0"/>
              <a:pPr/>
              <a:t>01/19/2018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B5D744C-9003-487F-AB3F-1F878AEBD6B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3786EE-AF45-4561-A537-27E079D0719D}" type="datetimeFigureOut">
              <a:rPr lang="en-US" smtClean="0"/>
              <a:pPr/>
              <a:t>01/19/2018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5D744C-9003-487F-AB3F-1F878AEBD6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3786EE-AF45-4561-A537-27E079D0719D}" type="datetimeFigureOut">
              <a:rPr lang="en-US" smtClean="0"/>
              <a:pPr/>
              <a:t>01/19/2018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5D744C-9003-487F-AB3F-1F878AEBD6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3786EE-AF45-4561-A537-27E079D0719D}" type="datetimeFigureOut">
              <a:rPr lang="en-US" smtClean="0"/>
              <a:pPr/>
              <a:t>01/19/2018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5D744C-9003-487F-AB3F-1F878AEBD6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C3786EE-AF45-4561-A537-27E079D0719D}" type="datetimeFigureOut">
              <a:rPr lang="en-US" smtClean="0"/>
              <a:pPr/>
              <a:t>01/19/2018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5D744C-9003-487F-AB3F-1F878AEBD6B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3786EE-AF45-4561-A537-27E079D0719D}" type="datetimeFigureOut">
              <a:rPr lang="en-US" smtClean="0"/>
              <a:pPr/>
              <a:t>01/19/2018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5D744C-9003-487F-AB3F-1F878AEBD6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3786EE-AF45-4561-A537-27E079D0719D}" type="datetimeFigureOut">
              <a:rPr lang="en-US" smtClean="0"/>
              <a:pPr/>
              <a:t>01/19/2018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B5D744C-9003-487F-AB3F-1F878AEBD6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C3786EE-AF45-4561-A537-27E079D0719D}" type="datetimeFigureOut">
              <a:rPr lang="en-US" smtClean="0"/>
              <a:pPr/>
              <a:t>01/19/2018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B5D744C-9003-487F-AB3F-1F878AEBD6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C3786EE-AF45-4561-A537-27E079D0719D}" type="datetimeFigureOut">
              <a:rPr lang="en-US" smtClean="0"/>
              <a:pPr/>
              <a:t>01/19/2018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B5D744C-9003-487F-AB3F-1F878AEBD6B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3786EE-AF45-4561-A537-27E079D0719D}" type="datetimeFigureOut">
              <a:rPr lang="en-US" smtClean="0"/>
              <a:pPr/>
              <a:t>01/19/2018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5D744C-9003-487F-AB3F-1F878AEBD6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C3786EE-AF45-4561-A537-27E079D0719D}" type="datetimeFigureOut">
              <a:rPr lang="en-US" smtClean="0"/>
              <a:pPr/>
              <a:t>01/19/2018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5D744C-9003-487F-AB3F-1F878AEBD6B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C3786EE-AF45-4561-A537-27E079D0719D}" type="datetimeFigureOut">
              <a:rPr lang="en-US" smtClean="0"/>
              <a:pPr/>
              <a:t>01/19/2018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B5D744C-9003-487F-AB3F-1F878AEBD6B1}"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43000"/>
            <a:ext cx="7924800" cy="4648200"/>
          </a:xfrm>
        </p:spPr>
        <p:txBody>
          <a:bodyPr>
            <a:noAutofit/>
          </a:bodyPr>
          <a:lstStyle/>
          <a:p>
            <a:pPr algn="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sz="2600" dirty="0" smtClean="0"/>
              <a:t>The Financial Resolution and Deposit Insurance Bill, 2017</a:t>
            </a:r>
            <a:br>
              <a:rPr lang="en-US" sz="2600" dirty="0" smtClean="0"/>
            </a:br>
            <a:r>
              <a:rPr lang="en-US" sz="2600" dirty="0" smtClean="0"/>
              <a:t> </a:t>
            </a:r>
            <a:br>
              <a:rPr lang="en-US" sz="2600" dirty="0" smtClean="0"/>
            </a:br>
            <a:r>
              <a:rPr lang="en-US" sz="2600" dirty="0" smtClean="0"/>
              <a:t>(FRDI BILL, 2017)</a:t>
            </a:r>
            <a:br>
              <a:rPr lang="en-US" sz="2600" dirty="0" smtClean="0"/>
            </a:br>
            <a:r>
              <a:rPr lang="en-US" sz="2600" b="1" dirty="0" smtClean="0"/>
              <a:t/>
            </a:r>
            <a:br>
              <a:rPr lang="en-US" sz="2600" b="1" dirty="0" smtClean="0"/>
            </a:br>
            <a:r>
              <a:rPr lang="en-US" sz="2600" b="1" dirty="0" smtClean="0"/>
              <a:t>CMA (Dr.) P. Siva Rama Prasad</a:t>
            </a:r>
            <a:br>
              <a:rPr lang="en-US" sz="2600" b="1" dirty="0" smtClean="0"/>
            </a:br>
            <a:r>
              <a:rPr lang="en-US" sz="2100" b="1" dirty="0" smtClean="0"/>
              <a:t/>
            </a:r>
            <a:br>
              <a:rPr lang="en-US" sz="2100" b="1" dirty="0" smtClean="0"/>
            </a:br>
            <a:r>
              <a:rPr lang="en-US" sz="2100" b="1" dirty="0" smtClean="0"/>
              <a:t/>
            </a:r>
            <a:br>
              <a:rPr lang="en-US" sz="2100" b="1" dirty="0" smtClean="0"/>
            </a:br>
            <a:r>
              <a:rPr lang="en-US" sz="2100" b="1" dirty="0" smtClean="0"/>
              <a:t/>
            </a:r>
            <a:br>
              <a:rPr lang="en-US" sz="2100" b="1" dirty="0" smtClean="0"/>
            </a:br>
            <a:r>
              <a:rPr lang="en-US" sz="2100" b="1" dirty="0" smtClean="0"/>
              <a:t/>
            </a:r>
            <a:br>
              <a:rPr lang="en-US" sz="2100" b="1" dirty="0" smtClean="0"/>
            </a:br>
            <a:r>
              <a:rPr lang="en-US" sz="2100" b="1" dirty="0" smtClean="0"/>
              <a:t/>
            </a:r>
            <a:br>
              <a:rPr lang="en-US" sz="2100" b="1" dirty="0" smtClean="0"/>
            </a:br>
            <a:endParaRPr lang="en-US" sz="21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pPr algn="ctr"/>
            <a:endParaRPr lang="en-US" b="1" dirty="0" smtClean="0"/>
          </a:p>
          <a:p>
            <a:pPr algn="ctr"/>
            <a:r>
              <a:rPr lang="en-US" b="1" dirty="0" smtClean="0"/>
              <a:t>Important Provisions</a:t>
            </a:r>
          </a:p>
          <a:p>
            <a:pPr algn="ctr"/>
            <a:endParaRPr lang="en-US" b="1" dirty="0" smtClean="0"/>
          </a:p>
          <a:p>
            <a:pPr lvl="0" algn="just"/>
            <a:r>
              <a:rPr lang="en-US" b="1" i="1" dirty="0" smtClean="0"/>
              <a:t>Systemically important financial institutions (SIFIs)</a:t>
            </a:r>
            <a:r>
              <a:rPr lang="en-US" dirty="0" smtClean="0"/>
              <a:t>: The central government may designate a financial firm as a SIFI.  </a:t>
            </a:r>
          </a:p>
          <a:p>
            <a:pPr lvl="0" algn="just"/>
            <a:endParaRPr lang="en-US" dirty="0" smtClean="0"/>
          </a:p>
          <a:p>
            <a:pPr lvl="0" algn="just"/>
            <a:r>
              <a:rPr lang="en-US" dirty="0" smtClean="0"/>
              <a:t>This would include financial firms whose failures may have a </a:t>
            </a:r>
            <a:r>
              <a:rPr lang="en-US" b="1" i="1" dirty="0" smtClean="0"/>
              <a:t>significant impact on the stability of the financial system</a:t>
            </a:r>
            <a:r>
              <a:rPr lang="en-US" dirty="0" smtClean="0"/>
              <a:t>.  </a:t>
            </a:r>
          </a:p>
          <a:p>
            <a:pPr algn="ct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pPr algn="ctr"/>
            <a:endParaRPr lang="en-US" sz="2300" b="1" dirty="0" smtClean="0"/>
          </a:p>
          <a:p>
            <a:pPr algn="ctr"/>
            <a:r>
              <a:rPr lang="en-US" sz="2300" b="1" dirty="0" smtClean="0"/>
              <a:t>Whether all NBFCs shall be governed by the provisions of FRDI Bill?</a:t>
            </a:r>
          </a:p>
          <a:p>
            <a:endParaRPr lang="en-US" dirty="0" smtClean="0"/>
          </a:p>
          <a:p>
            <a:pPr algn="just"/>
            <a:r>
              <a:rPr lang="en-US" dirty="0" smtClean="0"/>
              <a:t>The term “covered service provider” includes an NBFC, whether all NBFCs shall be governed by the provisions of FRDI Bill ?</a:t>
            </a:r>
          </a:p>
          <a:p>
            <a:pPr algn="just"/>
            <a:endParaRPr lang="en-US" dirty="0" smtClean="0"/>
          </a:p>
          <a:p>
            <a:pPr algn="just"/>
            <a:r>
              <a:rPr lang="en-US" dirty="0" smtClean="0"/>
              <a:t>Out of 12,000 odd NBFCs, only 209 are Systemically Important NBFCs. </a:t>
            </a:r>
          </a:p>
          <a:p>
            <a:endParaRPr lang="en-US" dirty="0" smtClean="0"/>
          </a:p>
          <a:p>
            <a:endParaRPr lang="en-US" dirty="0" smtClean="0"/>
          </a:p>
          <a:p>
            <a:pPr lvl="0" algn="just"/>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dirty="0" smtClean="0"/>
          </a:p>
          <a:p>
            <a:pPr lvl="0" algn="just"/>
            <a:endParaRPr lang="en-US" dirty="0" smtClean="0"/>
          </a:p>
          <a:p>
            <a:endParaRPr lang="en-US" dirty="0" smtClean="0"/>
          </a:p>
          <a:p>
            <a:endParaRPr lang="en-US" dirty="0" smtClean="0"/>
          </a:p>
          <a:p>
            <a:pPr algn="ctr"/>
            <a:r>
              <a:rPr lang="en-US" sz="3600" dirty="0" smtClean="0"/>
              <a:t>ABOUT FRDI BILL, 2017</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fontScale="85000" lnSpcReduction="20000"/>
          </a:bodyPr>
          <a:lstStyle/>
          <a:p>
            <a:pPr algn="ctr"/>
            <a:endParaRPr lang="en-US" b="1" dirty="0" smtClean="0"/>
          </a:p>
          <a:p>
            <a:pPr algn="ctr"/>
            <a:r>
              <a:rPr lang="en-US" b="1" dirty="0" smtClean="0"/>
              <a:t>Introduction</a:t>
            </a:r>
            <a:endParaRPr lang="en-US" dirty="0" smtClean="0"/>
          </a:p>
          <a:p>
            <a:r>
              <a:rPr lang="en-US" dirty="0" smtClean="0"/>
              <a:t> </a:t>
            </a:r>
          </a:p>
          <a:p>
            <a:pPr algn="just"/>
            <a:r>
              <a:rPr lang="en-US" i="1" dirty="0" smtClean="0"/>
              <a:t>In Budget Speech 2016 -17, the Finance Minister had announced:  </a:t>
            </a:r>
            <a:endParaRPr lang="en-US" dirty="0" smtClean="0"/>
          </a:p>
          <a:p>
            <a:pPr algn="just"/>
            <a:r>
              <a:rPr lang="en-US" dirty="0" smtClean="0"/>
              <a:t> </a:t>
            </a:r>
          </a:p>
          <a:p>
            <a:pPr algn="just"/>
            <a:r>
              <a:rPr lang="en-US" dirty="0" smtClean="0"/>
              <a:t>“A </a:t>
            </a:r>
            <a:r>
              <a:rPr lang="en-US" b="1" i="1" u="sng" dirty="0" smtClean="0"/>
              <a:t>systemic vacuum</a:t>
            </a:r>
            <a:r>
              <a:rPr lang="en-US" dirty="0" smtClean="0"/>
              <a:t> exists with regard to bankruptcy situations in </a:t>
            </a:r>
            <a:r>
              <a:rPr lang="en-US" b="1" i="1" u="sng" dirty="0" smtClean="0"/>
              <a:t>financial firms</a:t>
            </a:r>
            <a:r>
              <a:rPr lang="en-US" dirty="0" smtClean="0"/>
              <a:t>. </a:t>
            </a:r>
          </a:p>
          <a:p>
            <a:pPr algn="just"/>
            <a:endParaRPr lang="en-US" dirty="0" smtClean="0"/>
          </a:p>
          <a:p>
            <a:pPr algn="just"/>
            <a:r>
              <a:rPr lang="en-US" dirty="0" smtClean="0"/>
              <a:t>A comprehensive Code on Resolution of Financial Firms will be introduced as a Bill in the Parliament during 2016-17. This Code will provide a specialized resolution mechanism to deal with </a:t>
            </a:r>
            <a:r>
              <a:rPr lang="en-US" b="1" i="1" u="sng" dirty="0" smtClean="0"/>
              <a:t>bankruptcy situations</a:t>
            </a:r>
            <a:r>
              <a:rPr lang="en-US" dirty="0" smtClean="0"/>
              <a:t> in Banks, Insurance Companies and Financial Sector Entities. </a:t>
            </a:r>
          </a:p>
          <a:p>
            <a:pPr algn="just"/>
            <a:endParaRPr lang="en-US" dirty="0" smtClean="0"/>
          </a:p>
          <a:p>
            <a:pPr algn="just"/>
            <a:r>
              <a:rPr lang="en-US" dirty="0" smtClean="0"/>
              <a:t>This Code, together with the Insolvency and Bankruptcy Code 2016, when enacted, will provide a </a:t>
            </a:r>
            <a:r>
              <a:rPr lang="en-US" b="1" i="1" u="sng" dirty="0" smtClean="0"/>
              <a:t>comprehensive resolution</a:t>
            </a:r>
            <a:r>
              <a:rPr lang="en-US" dirty="0" smtClean="0"/>
              <a:t> mechanism for our economy.”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fontScale="92500"/>
          </a:bodyPr>
          <a:lstStyle/>
          <a:p>
            <a:endParaRPr lang="en-US" dirty="0" smtClean="0"/>
          </a:p>
          <a:p>
            <a:pPr algn="just"/>
            <a:r>
              <a:rPr lang="en-US" dirty="0" smtClean="0"/>
              <a:t>Financial Resolution and Deposit Insurance (FRDI) Bill, 2017 is </a:t>
            </a:r>
            <a:r>
              <a:rPr lang="en-US" b="1" i="1" u="sng" dirty="0" smtClean="0"/>
              <a:t>similar to</a:t>
            </a:r>
            <a:r>
              <a:rPr lang="en-US" dirty="0" smtClean="0"/>
              <a:t> the Insolvency and Bankruptcy Code, 2016. </a:t>
            </a:r>
          </a:p>
          <a:p>
            <a:pPr algn="just"/>
            <a:endParaRPr lang="en-US" dirty="0" smtClean="0"/>
          </a:p>
          <a:p>
            <a:pPr algn="just"/>
            <a:r>
              <a:rPr lang="en-US" dirty="0" smtClean="0"/>
              <a:t>FRDI deals only with the companies that are in the </a:t>
            </a:r>
            <a:r>
              <a:rPr lang="en-US" b="1" i="1" u="sng" dirty="0" smtClean="0"/>
              <a:t>financial sector entities</a:t>
            </a:r>
            <a:r>
              <a:rPr lang="en-US" dirty="0" smtClean="0"/>
              <a:t> such as Banks and Insurance Companies etc. </a:t>
            </a:r>
          </a:p>
          <a:p>
            <a:pPr algn="just"/>
            <a:endParaRPr lang="en-US" dirty="0" smtClean="0"/>
          </a:p>
          <a:p>
            <a:pPr algn="just"/>
            <a:r>
              <a:rPr lang="en-US" dirty="0" smtClean="0"/>
              <a:t>The insolvency code Act deals with companies in all other sectors (</a:t>
            </a:r>
            <a:r>
              <a:rPr lang="en-US" b="1" i="1" u="sng" dirty="0" smtClean="0"/>
              <a:t>Non-financial institutions</a:t>
            </a:r>
            <a:r>
              <a:rPr lang="en-US" dirty="0" smtClean="0"/>
              <a:t>). </a:t>
            </a:r>
          </a:p>
          <a:p>
            <a:pPr algn="just"/>
            <a:endParaRPr lang="en-US" dirty="0" smtClean="0"/>
          </a:p>
          <a:p>
            <a:pPr algn="just"/>
            <a:r>
              <a:rPr lang="en-US" dirty="0" smtClean="0"/>
              <a:t>Purpose of the Bill is to create a resolution regime for financial institutions </a:t>
            </a:r>
            <a:r>
              <a:rPr lang="en-US" b="1" i="1" u="sng" dirty="0" smtClean="0"/>
              <a:t>when they face crisis</a:t>
            </a:r>
            <a:r>
              <a:rPr lang="en-US" dirty="0" smtClean="0"/>
              <a:t> without creating financial burden for the </a:t>
            </a:r>
            <a:r>
              <a:rPr lang="en-US" b="1" i="1" u="sng" dirty="0" smtClean="0"/>
              <a:t>tax payers</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dirty="0" smtClean="0"/>
          </a:p>
          <a:p>
            <a:endParaRPr lang="en-US" dirty="0" smtClean="0"/>
          </a:p>
          <a:p>
            <a:pPr algn="just"/>
            <a:r>
              <a:rPr lang="en-US" dirty="0" smtClean="0"/>
              <a:t>The Bill was referred to a Joint Committee of Parliament (Chair: Mr. </a:t>
            </a:r>
            <a:r>
              <a:rPr lang="en-US" dirty="0" err="1" smtClean="0"/>
              <a:t>Bhupender</a:t>
            </a:r>
            <a:r>
              <a:rPr lang="en-US" dirty="0" smtClean="0"/>
              <a:t> </a:t>
            </a:r>
            <a:r>
              <a:rPr lang="en-US" dirty="0" err="1" smtClean="0"/>
              <a:t>Yadav</a:t>
            </a:r>
            <a:r>
              <a:rPr lang="en-US" dirty="0" smtClean="0"/>
              <a:t>) on August 10, 2017.</a:t>
            </a:r>
          </a:p>
          <a:p>
            <a:pPr algn="just"/>
            <a:endParaRPr lang="en-US" dirty="0" smtClean="0"/>
          </a:p>
          <a:p>
            <a:pPr algn="just"/>
            <a:r>
              <a:rPr lang="en-US" dirty="0" smtClean="0"/>
              <a:t>The committee consists of members from </a:t>
            </a:r>
            <a:r>
              <a:rPr lang="en-US" b="1" i="1" u="sng" dirty="0" smtClean="0"/>
              <a:t>various regulators</a:t>
            </a:r>
            <a:r>
              <a:rPr lang="en-US" dirty="0" smtClean="0"/>
              <a:t> like RBI, SEBI, IRDA, PFRDA to submit a Bill on resolution of financial firms. </a:t>
            </a:r>
          </a:p>
          <a:p>
            <a:pPr algn="just"/>
            <a:endParaRPr lang="en-US" dirty="0" smtClean="0"/>
          </a:p>
          <a:p>
            <a:pPr algn="just"/>
            <a:r>
              <a:rPr lang="en-US" dirty="0" smtClean="0"/>
              <a:t>The Committee submitted a draft Bill named as “The Financial Resolution and Deposit Insurance (FRDI) Bill”.</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fontScale="92500"/>
          </a:bodyPr>
          <a:lstStyle/>
          <a:p>
            <a:pPr algn="ctr"/>
            <a:endParaRPr lang="en-US" b="1" dirty="0" smtClean="0"/>
          </a:p>
          <a:p>
            <a:pPr algn="ctr"/>
            <a:r>
              <a:rPr lang="en-US" b="1" dirty="0" smtClean="0"/>
              <a:t>Preamble of the Bill</a:t>
            </a:r>
            <a:endParaRPr lang="en-US" dirty="0" smtClean="0"/>
          </a:p>
          <a:p>
            <a:pPr algn="just"/>
            <a:r>
              <a:rPr lang="en-US" i="1" dirty="0" smtClean="0"/>
              <a:t>A BILL to provide for the resolution of certain categories of financial service providers </a:t>
            </a:r>
            <a:r>
              <a:rPr lang="en-US" b="1" i="1" u="sng" dirty="0" smtClean="0"/>
              <a:t>in distress</a:t>
            </a:r>
            <a:r>
              <a:rPr lang="en-US" i="1" dirty="0" smtClean="0"/>
              <a:t>; </a:t>
            </a:r>
          </a:p>
          <a:p>
            <a:pPr algn="just"/>
            <a:endParaRPr lang="en-US" i="1" dirty="0" smtClean="0"/>
          </a:p>
          <a:p>
            <a:pPr algn="just"/>
            <a:r>
              <a:rPr lang="en-US" i="1" dirty="0" smtClean="0"/>
              <a:t>The </a:t>
            </a:r>
            <a:r>
              <a:rPr lang="en-US" b="1" i="1" dirty="0" smtClean="0"/>
              <a:t>deposit insurance</a:t>
            </a:r>
            <a:r>
              <a:rPr lang="en-US" i="1" dirty="0" smtClean="0"/>
              <a:t> to consumers of certain categories of financial services; designation of systemically important financial institutions; and </a:t>
            </a:r>
          </a:p>
          <a:p>
            <a:pPr algn="just"/>
            <a:endParaRPr lang="en-US" i="1" u="sng" dirty="0" smtClean="0"/>
          </a:p>
          <a:p>
            <a:pPr algn="just"/>
            <a:r>
              <a:rPr lang="en-US" b="1" i="1" u="sng" dirty="0" smtClean="0"/>
              <a:t>Establishment of a Resolution Corporation</a:t>
            </a:r>
            <a:r>
              <a:rPr lang="en-US" i="1" dirty="0" smtClean="0"/>
              <a:t> for protection of consumers of specified service providers and of public funds for ensuring the </a:t>
            </a:r>
            <a:r>
              <a:rPr lang="en-US" b="1" i="1" dirty="0" smtClean="0"/>
              <a:t>stability and resilience</a:t>
            </a:r>
            <a:r>
              <a:rPr lang="en-US" i="1" dirty="0" smtClean="0"/>
              <a:t> of the financial system and for matters connected therewith or incidental thereto.</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b="1" dirty="0" smtClean="0"/>
          </a:p>
          <a:p>
            <a:pPr algn="ctr"/>
            <a:r>
              <a:rPr lang="en-US" sz="2300" b="1" u="sng" dirty="0" smtClean="0"/>
              <a:t>Key Objectives and Features of the Bill</a:t>
            </a:r>
            <a:endParaRPr lang="en-US" sz="2300" u="sng" dirty="0" smtClean="0"/>
          </a:p>
          <a:p>
            <a:r>
              <a:rPr lang="en-US" dirty="0" smtClean="0"/>
              <a:t> </a:t>
            </a:r>
          </a:p>
          <a:p>
            <a:pPr lvl="0" algn="just"/>
            <a:r>
              <a:rPr lang="en-US" dirty="0" smtClean="0"/>
              <a:t>The Bill establishes a ‘</a:t>
            </a:r>
            <a:r>
              <a:rPr lang="en-US" b="1" i="1" dirty="0" smtClean="0"/>
              <a:t>Resolution Corporation</a:t>
            </a:r>
            <a:r>
              <a:rPr lang="en-US" dirty="0" smtClean="0"/>
              <a:t>’ to monitor financial firms, anticipate risk of failure, take corrective action, and resolve them in case of such failure. </a:t>
            </a:r>
          </a:p>
          <a:p>
            <a:pPr lvl="0" algn="just"/>
            <a:endParaRPr lang="en-US" dirty="0" smtClean="0"/>
          </a:p>
          <a:p>
            <a:pPr lvl="0" algn="just"/>
            <a:r>
              <a:rPr lang="en-US" dirty="0" smtClean="0"/>
              <a:t> The Corporate will also provide </a:t>
            </a:r>
            <a:r>
              <a:rPr lang="en-US" b="1" i="1" dirty="0" smtClean="0"/>
              <a:t>deposit insurance</a:t>
            </a:r>
            <a:r>
              <a:rPr lang="en-US" dirty="0" smtClean="0"/>
              <a:t> upto a certain limit, in case of bank failure.</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lnSpcReduction="10000"/>
          </a:bodyPr>
          <a:lstStyle/>
          <a:p>
            <a:endParaRPr lang="en-US" dirty="0" smtClean="0"/>
          </a:p>
          <a:p>
            <a:pPr algn="ctr"/>
            <a:r>
              <a:rPr lang="en-US" sz="2300" b="1" dirty="0" smtClean="0"/>
              <a:t>Key Objectives and Features of the Bill</a:t>
            </a:r>
          </a:p>
          <a:p>
            <a:pPr lvl="0"/>
            <a:endParaRPr lang="en-US" sz="2400" dirty="0" smtClean="0"/>
          </a:p>
          <a:p>
            <a:pPr lvl="0" algn="just"/>
            <a:r>
              <a:rPr lang="en-US" sz="2400" dirty="0" smtClean="0"/>
              <a:t>The ‘</a:t>
            </a:r>
            <a:r>
              <a:rPr lang="en-US" sz="2400" b="1" i="1" dirty="0" smtClean="0"/>
              <a:t>Resolution Corporation</a:t>
            </a:r>
            <a:r>
              <a:rPr lang="en-US" sz="2400" dirty="0" smtClean="0"/>
              <a:t>’ or the </a:t>
            </a:r>
            <a:r>
              <a:rPr lang="en-US" sz="2400" b="1" i="1" u="sng" dirty="0" smtClean="0"/>
              <a:t>appropriate</a:t>
            </a:r>
            <a:r>
              <a:rPr lang="en-US" sz="2400" dirty="0" smtClean="0"/>
              <a:t> financial sector regulator may </a:t>
            </a:r>
            <a:r>
              <a:rPr lang="en-US" sz="2400" b="1" i="1" u="sng" dirty="0" smtClean="0"/>
              <a:t>classify financial firms</a:t>
            </a:r>
            <a:r>
              <a:rPr lang="en-US" sz="2400" dirty="0" smtClean="0"/>
              <a:t> under Five Categories, based on their risk of failure.  </a:t>
            </a:r>
          </a:p>
          <a:p>
            <a:pPr lvl="0" algn="just"/>
            <a:endParaRPr lang="en-US" sz="2400" dirty="0" smtClean="0"/>
          </a:p>
          <a:p>
            <a:pPr lvl="0" algn="just"/>
            <a:r>
              <a:rPr lang="en-US" sz="2400" dirty="0" smtClean="0"/>
              <a:t>These categories in the </a:t>
            </a:r>
            <a:r>
              <a:rPr lang="en-US" sz="2400" b="1" i="1" dirty="0" smtClean="0"/>
              <a:t>order of increasing risk</a:t>
            </a:r>
            <a:r>
              <a:rPr lang="en-US" sz="2400" dirty="0" smtClean="0"/>
              <a:t> are:</a:t>
            </a:r>
          </a:p>
          <a:p>
            <a:pPr marL="484632" lvl="0" indent="-457200" algn="just">
              <a:buFont typeface="Arial" pitchFamily="34" charset="0"/>
              <a:buChar char="•"/>
            </a:pPr>
            <a:r>
              <a:rPr lang="en-US" sz="2400" dirty="0" smtClean="0"/>
              <a:t>Low</a:t>
            </a:r>
          </a:p>
          <a:p>
            <a:pPr marL="484632" lvl="0" indent="-457200" algn="just">
              <a:buFont typeface="Arial" pitchFamily="34" charset="0"/>
              <a:buChar char="•"/>
            </a:pPr>
            <a:r>
              <a:rPr lang="en-US" sz="2400" dirty="0" smtClean="0"/>
              <a:t>Moderate</a:t>
            </a:r>
          </a:p>
          <a:p>
            <a:pPr marL="484632" lvl="0" indent="-457200" algn="just">
              <a:buFont typeface="Arial" pitchFamily="34" charset="0"/>
              <a:buChar char="•"/>
            </a:pPr>
            <a:r>
              <a:rPr lang="en-US" sz="2400" dirty="0" smtClean="0"/>
              <a:t>Material</a:t>
            </a:r>
          </a:p>
          <a:p>
            <a:pPr marL="484632" lvl="0" indent="-457200" algn="just">
              <a:buFont typeface="Arial" pitchFamily="34" charset="0"/>
              <a:buChar char="•"/>
            </a:pPr>
            <a:r>
              <a:rPr lang="en-US" sz="2400" dirty="0" smtClean="0"/>
              <a:t>Imminent and</a:t>
            </a:r>
          </a:p>
          <a:p>
            <a:pPr marL="484632" lvl="0" indent="-457200" algn="just">
              <a:buFont typeface="Arial" pitchFamily="34" charset="0"/>
              <a:buChar char="•"/>
            </a:pPr>
            <a:r>
              <a:rPr lang="en-US" sz="2400" dirty="0" smtClean="0"/>
              <a:t>Critical</a:t>
            </a:r>
          </a:p>
          <a:p>
            <a:pPr algn="ctr"/>
            <a:endParaRPr lang="en-US" sz="2300"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dirty="0" smtClean="0"/>
          </a:p>
          <a:p>
            <a:pPr lvl="0" algn="just"/>
            <a:endParaRPr lang="en-US" dirty="0" smtClean="0"/>
          </a:p>
          <a:p>
            <a:endParaRPr lang="en-US" dirty="0" smtClean="0"/>
          </a:p>
          <a:p>
            <a:pPr algn="ctr"/>
            <a:r>
              <a:rPr lang="en-US" sz="3600" dirty="0" smtClean="0"/>
              <a:t>RISK CATEGORISATION OF SERVICE PROVIDERS – FRDI BILL, 2017</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dirty="0" smtClean="0"/>
          </a:p>
          <a:p>
            <a:pPr lvl="0" algn="just"/>
            <a:endParaRPr lang="en-US" dirty="0" smtClean="0"/>
          </a:p>
          <a:p>
            <a:endParaRPr lang="en-US" dirty="0" smtClean="0"/>
          </a:p>
          <a:p>
            <a:endParaRPr lang="en-US" dirty="0" smtClean="0"/>
          </a:p>
          <a:p>
            <a:pPr algn="ctr"/>
            <a:r>
              <a:rPr lang="en-US" sz="3600" dirty="0" smtClean="0"/>
              <a:t>FINANCIAL SYSTEM IN INDIA</a:t>
            </a:r>
            <a:endParaRPr lang="en-US"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a:bodyPr>
          <a:lstStyle/>
          <a:p>
            <a:pPr algn="ctr"/>
            <a:endParaRPr lang="en-US" b="1" dirty="0" smtClean="0"/>
          </a:p>
          <a:p>
            <a:pPr algn="ctr"/>
            <a:r>
              <a:rPr lang="en-US" b="1" dirty="0" smtClean="0"/>
              <a:t>Details of Risk based Classification</a:t>
            </a:r>
            <a:endParaRPr lang="en-US" dirty="0" smtClean="0"/>
          </a:p>
          <a:p>
            <a:pPr algn="just"/>
            <a:endParaRPr lang="en-US" dirty="0" smtClean="0"/>
          </a:p>
          <a:p>
            <a:pPr algn="just"/>
            <a:r>
              <a:rPr lang="en-US" dirty="0" smtClean="0"/>
              <a:t>The Board in consultation with the </a:t>
            </a:r>
            <a:r>
              <a:rPr lang="en-US" b="1" i="1" dirty="0" smtClean="0"/>
              <a:t>Appropriate Regulator</a:t>
            </a:r>
            <a:r>
              <a:rPr lang="en-US" dirty="0" smtClean="0"/>
              <a:t> has been empowered to classify the covered service provider into </a:t>
            </a:r>
            <a:r>
              <a:rPr lang="en-US" b="1" i="1" dirty="0" smtClean="0"/>
              <a:t>five categories</a:t>
            </a:r>
            <a:r>
              <a:rPr lang="en-US" dirty="0" smtClean="0"/>
              <a:t> of risk to viability viz., </a:t>
            </a:r>
            <a:r>
              <a:rPr lang="en-US" b="1" dirty="0" smtClean="0"/>
              <a:t>L</a:t>
            </a:r>
            <a:r>
              <a:rPr lang="en-US" dirty="0" smtClean="0"/>
              <a:t>ow, </a:t>
            </a:r>
            <a:r>
              <a:rPr lang="en-US" b="1" dirty="0" smtClean="0"/>
              <a:t>M</a:t>
            </a:r>
            <a:r>
              <a:rPr lang="en-US" dirty="0" smtClean="0"/>
              <a:t>oderate, </a:t>
            </a:r>
            <a:r>
              <a:rPr lang="en-US" b="1" dirty="0" smtClean="0"/>
              <a:t>M</a:t>
            </a:r>
            <a:r>
              <a:rPr lang="en-US" dirty="0" smtClean="0"/>
              <a:t>aterial, </a:t>
            </a:r>
            <a:r>
              <a:rPr lang="en-US" b="1" dirty="0" smtClean="0"/>
              <a:t>I</a:t>
            </a:r>
            <a:r>
              <a:rPr lang="en-US" dirty="0" smtClean="0"/>
              <a:t>mminent and </a:t>
            </a:r>
            <a:r>
              <a:rPr lang="en-US" b="1" dirty="0" smtClean="0"/>
              <a:t>C</a:t>
            </a:r>
            <a:r>
              <a:rPr lang="en-US" dirty="0" smtClean="0"/>
              <a:t>ritical. </a:t>
            </a:r>
          </a:p>
          <a:p>
            <a:pPr algn="just"/>
            <a:endParaRPr lang="en-US" dirty="0" smtClean="0"/>
          </a:p>
          <a:p>
            <a:pPr algn="just"/>
            <a:endParaRPr lang="en-US" b="1"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a:bodyPr>
          <a:lstStyle/>
          <a:p>
            <a:pPr algn="ctr"/>
            <a:endParaRPr lang="en-US" b="1" dirty="0" smtClean="0"/>
          </a:p>
          <a:p>
            <a:pPr algn="ctr"/>
            <a:r>
              <a:rPr lang="en-US" b="1" dirty="0" smtClean="0"/>
              <a:t>Details of Risk based Classification (Contd ..)</a:t>
            </a:r>
            <a:endParaRPr lang="en-US" dirty="0" smtClean="0"/>
          </a:p>
          <a:p>
            <a:pPr algn="just"/>
            <a:endParaRPr lang="en-US" dirty="0" smtClean="0"/>
          </a:p>
          <a:p>
            <a:pPr algn="just"/>
            <a:r>
              <a:rPr lang="en-US" dirty="0" smtClean="0"/>
              <a:t>Such classification shall be made after taking into consideration the </a:t>
            </a:r>
          </a:p>
          <a:p>
            <a:pPr algn="just"/>
            <a:endParaRPr lang="en-US" dirty="0" smtClean="0"/>
          </a:p>
          <a:p>
            <a:pPr marL="541782" indent="-514350" algn="just">
              <a:buFont typeface="Arial" pitchFamily="34" charset="0"/>
              <a:buChar char="•"/>
            </a:pPr>
            <a:r>
              <a:rPr lang="en-US" dirty="0" smtClean="0"/>
              <a:t>Adequacy of capital</a:t>
            </a:r>
          </a:p>
          <a:p>
            <a:pPr marL="541782" indent="-514350" algn="just">
              <a:buFont typeface="Arial" pitchFamily="34" charset="0"/>
              <a:buChar char="•"/>
            </a:pPr>
            <a:r>
              <a:rPr lang="en-US" dirty="0" smtClean="0"/>
              <a:t>Assets and liability</a:t>
            </a:r>
          </a:p>
          <a:p>
            <a:pPr marL="541782" indent="-514350" algn="just">
              <a:buFont typeface="Arial" pitchFamily="34" charset="0"/>
              <a:buChar char="•"/>
            </a:pPr>
            <a:r>
              <a:rPr lang="en-US" dirty="0" smtClean="0"/>
              <a:t>Asset quality</a:t>
            </a:r>
          </a:p>
          <a:p>
            <a:pPr marL="541782" indent="-514350" algn="just">
              <a:buFont typeface="Arial" pitchFamily="34" charset="0"/>
              <a:buChar char="•"/>
            </a:pPr>
            <a:r>
              <a:rPr lang="en-US" dirty="0" smtClean="0"/>
              <a:t>Capability of management</a:t>
            </a:r>
          </a:p>
          <a:p>
            <a:pPr marL="541782" indent="-514350" algn="just">
              <a:buFont typeface="Arial" pitchFamily="34" charset="0"/>
              <a:buChar char="•"/>
            </a:pPr>
            <a:r>
              <a:rPr lang="en-US" dirty="0" smtClean="0"/>
              <a:t>Earnings sufficiency</a:t>
            </a:r>
          </a:p>
          <a:p>
            <a:pPr algn="just"/>
            <a:endParaRPr lang="en-US" b="1"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fontScale="92500" lnSpcReduction="20000"/>
          </a:bodyPr>
          <a:lstStyle/>
          <a:p>
            <a:pPr algn="ctr"/>
            <a:endParaRPr lang="en-US" b="1" dirty="0" smtClean="0"/>
          </a:p>
          <a:p>
            <a:pPr algn="ctr"/>
            <a:r>
              <a:rPr lang="en-US" b="1" dirty="0" smtClean="0"/>
              <a:t>Details of Risk based Classification (Contd ..)</a:t>
            </a:r>
            <a:endParaRPr lang="en-US" dirty="0" smtClean="0"/>
          </a:p>
          <a:p>
            <a:pPr marL="541782" indent="-514350" algn="just">
              <a:buFont typeface="Arial" pitchFamily="34" charset="0"/>
              <a:buChar char="•"/>
            </a:pPr>
            <a:endParaRPr lang="en-US" dirty="0" smtClean="0"/>
          </a:p>
          <a:p>
            <a:pPr marL="541782" indent="-514350" algn="just">
              <a:buFont typeface="Arial" pitchFamily="34" charset="0"/>
              <a:buChar char="•"/>
            </a:pPr>
            <a:r>
              <a:rPr lang="en-US" dirty="0" smtClean="0"/>
              <a:t>Leverage ratio</a:t>
            </a:r>
          </a:p>
          <a:p>
            <a:pPr marL="541782" indent="-514350" algn="just"/>
            <a:endParaRPr lang="en-US" dirty="0" smtClean="0"/>
          </a:p>
          <a:p>
            <a:pPr marL="541782" indent="-514350" algn="just">
              <a:buFont typeface="Arial" pitchFamily="34" charset="0"/>
              <a:buChar char="•"/>
            </a:pPr>
            <a:r>
              <a:rPr lang="en-US" dirty="0" smtClean="0"/>
              <a:t>Liquidity of the covered service provider</a:t>
            </a:r>
          </a:p>
          <a:p>
            <a:pPr marL="541782" indent="-514350" algn="just"/>
            <a:endParaRPr lang="en-US" dirty="0" smtClean="0"/>
          </a:p>
          <a:p>
            <a:pPr marL="541782" indent="-514350" algn="just">
              <a:buFont typeface="Arial" pitchFamily="34" charset="0"/>
              <a:buChar char="•"/>
            </a:pPr>
            <a:r>
              <a:rPr lang="en-US" dirty="0" smtClean="0"/>
              <a:t>Sensitivity of the covered service provider to adverse market conditions; </a:t>
            </a:r>
          </a:p>
          <a:p>
            <a:pPr marL="541782" indent="-514350" algn="just">
              <a:buFont typeface="Arial" pitchFamily="34" charset="0"/>
              <a:buChar char="•"/>
            </a:pPr>
            <a:endParaRPr lang="en-US" dirty="0" smtClean="0"/>
          </a:p>
          <a:p>
            <a:pPr marL="541782" indent="-514350" algn="just">
              <a:buFont typeface="Arial" pitchFamily="34" charset="0"/>
              <a:buChar char="•"/>
            </a:pPr>
            <a:r>
              <a:rPr lang="en-US" dirty="0" smtClean="0"/>
              <a:t>Compliance with applicable laws; </a:t>
            </a:r>
          </a:p>
          <a:p>
            <a:pPr marL="541782" indent="-514350" algn="just">
              <a:buFont typeface="Arial" pitchFamily="34" charset="0"/>
              <a:buChar char="•"/>
            </a:pPr>
            <a:endParaRPr lang="en-US" dirty="0" smtClean="0"/>
          </a:p>
          <a:p>
            <a:pPr marL="541782" indent="-514350" algn="just">
              <a:buFont typeface="Arial" pitchFamily="34" charset="0"/>
              <a:buChar char="•"/>
            </a:pPr>
            <a:r>
              <a:rPr lang="en-US" dirty="0" smtClean="0"/>
              <a:t>Risk of failure of a holding company of a covered service provider or a connected body corporate in India or abroad.</a:t>
            </a:r>
          </a:p>
          <a:p>
            <a:pPr algn="just"/>
            <a:endParaRPr lang="en-US" b="1"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i="1" dirty="0" smtClean="0"/>
          </a:p>
          <a:p>
            <a:r>
              <a:rPr lang="en-US" i="1" dirty="0" smtClean="0"/>
              <a:t>The </a:t>
            </a:r>
            <a:r>
              <a:rPr lang="en-US" b="1" i="1" dirty="0" smtClean="0"/>
              <a:t>five stages</a:t>
            </a:r>
            <a:r>
              <a:rPr lang="en-US" i="1" dirty="0" smtClean="0"/>
              <a:t> of risk to viability framework:</a:t>
            </a:r>
          </a:p>
          <a:p>
            <a:endParaRPr lang="en-US" b="1" i="1" dirty="0" smtClean="0"/>
          </a:p>
          <a:p>
            <a:r>
              <a:rPr lang="en-US" b="1" i="1" dirty="0" smtClean="0"/>
              <a:t>1</a:t>
            </a:r>
            <a:r>
              <a:rPr lang="en-US" b="1" i="1" baseline="30000" dirty="0" smtClean="0"/>
              <a:t>st</a:t>
            </a:r>
            <a:r>
              <a:rPr lang="en-US" b="1" i="1" dirty="0" smtClean="0"/>
              <a:t> Stage</a:t>
            </a:r>
          </a:p>
          <a:p>
            <a:endParaRPr lang="en-US" b="1" i="1" dirty="0" smtClean="0"/>
          </a:p>
          <a:p>
            <a:pPr lvl="0" algn="just"/>
            <a:r>
              <a:rPr lang="en-US" b="1" i="1" dirty="0" smtClean="0"/>
              <a:t>Low risk to viability</a:t>
            </a:r>
            <a:r>
              <a:rPr lang="en-US" dirty="0" smtClean="0"/>
              <a:t> - The probability of failure of a covered service provider is </a:t>
            </a:r>
            <a:r>
              <a:rPr lang="en-US" i="1" u="sng" dirty="0" smtClean="0"/>
              <a:t>substantially below the acceptable probability of failure</a:t>
            </a:r>
            <a:r>
              <a:rPr lang="en-US" dirty="0" smtClean="0"/>
              <a:t>. </a:t>
            </a:r>
          </a:p>
          <a:p>
            <a:endParaRPr 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a:bodyPr>
          <a:lstStyle/>
          <a:p>
            <a:endParaRPr lang="en-US" i="1" dirty="0" smtClean="0"/>
          </a:p>
          <a:p>
            <a:r>
              <a:rPr lang="en-US" i="1" dirty="0" smtClean="0"/>
              <a:t>The </a:t>
            </a:r>
            <a:r>
              <a:rPr lang="en-US" b="1" i="1" dirty="0" smtClean="0"/>
              <a:t>five stages</a:t>
            </a:r>
            <a:r>
              <a:rPr lang="en-US" i="1" dirty="0" smtClean="0"/>
              <a:t> of risk to viability framework:</a:t>
            </a:r>
          </a:p>
          <a:p>
            <a:endParaRPr lang="en-US" b="1" i="1" dirty="0" smtClean="0"/>
          </a:p>
          <a:p>
            <a:r>
              <a:rPr lang="en-US" b="1" i="1" dirty="0" smtClean="0"/>
              <a:t>2</a:t>
            </a:r>
            <a:r>
              <a:rPr lang="en-US" b="1" i="1" baseline="30000" dirty="0" smtClean="0"/>
              <a:t>nd</a:t>
            </a:r>
            <a:r>
              <a:rPr lang="en-US" b="1" i="1" dirty="0" smtClean="0"/>
              <a:t> Stage</a:t>
            </a:r>
          </a:p>
          <a:p>
            <a:endParaRPr lang="en-US" b="1" i="1" dirty="0" smtClean="0"/>
          </a:p>
          <a:p>
            <a:pPr lvl="0" algn="just"/>
            <a:r>
              <a:rPr lang="en-US" b="1" i="1" dirty="0" smtClean="0"/>
              <a:t>Moderate risk to viability</a:t>
            </a:r>
            <a:r>
              <a:rPr lang="en-US" dirty="0" smtClean="0"/>
              <a:t> - The probability of failure of a covered service provider is </a:t>
            </a:r>
            <a:r>
              <a:rPr lang="en-US" i="1" u="sng" dirty="0" smtClean="0"/>
              <a:t>marginally below or equal to acceptable probability of failure</a:t>
            </a:r>
            <a:r>
              <a:rPr lang="en-US" dirty="0" smtClean="0"/>
              <a:t>. </a:t>
            </a:r>
          </a:p>
          <a:p>
            <a:pPr algn="just"/>
            <a:r>
              <a:rPr lang="en-US" dirty="0" smtClean="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lnSpcReduction="10000"/>
          </a:bodyPr>
          <a:lstStyle/>
          <a:p>
            <a:endParaRPr lang="en-US" i="1" dirty="0" smtClean="0"/>
          </a:p>
          <a:p>
            <a:r>
              <a:rPr lang="en-US" i="1" dirty="0" smtClean="0"/>
              <a:t>The </a:t>
            </a:r>
            <a:r>
              <a:rPr lang="en-US" b="1" i="1" dirty="0" smtClean="0"/>
              <a:t>five stages</a:t>
            </a:r>
            <a:r>
              <a:rPr lang="en-US" i="1" dirty="0" smtClean="0"/>
              <a:t> of risk to viability framework:</a:t>
            </a:r>
          </a:p>
          <a:p>
            <a:pPr algn="just"/>
            <a:endParaRPr lang="en-US" dirty="0" smtClean="0"/>
          </a:p>
          <a:p>
            <a:pPr algn="just"/>
            <a:r>
              <a:rPr lang="en-US" b="1" i="1" dirty="0" smtClean="0"/>
              <a:t>Low and moderate risk to viability</a:t>
            </a:r>
            <a:r>
              <a:rPr lang="en-US" dirty="0" smtClean="0"/>
              <a:t> - Resolution Corporation </a:t>
            </a:r>
            <a:r>
              <a:rPr lang="en-US" b="1" i="1" dirty="0" smtClean="0"/>
              <a:t>shall not have power to investigate</a:t>
            </a:r>
            <a:r>
              <a:rPr lang="en-US" dirty="0" smtClean="0"/>
              <a:t> or enter the premises and call for information / documents unless the covered service provider has been classified as imminent or critical. </a:t>
            </a:r>
          </a:p>
          <a:p>
            <a:pPr algn="just"/>
            <a:endParaRPr lang="en-US" dirty="0" smtClean="0"/>
          </a:p>
          <a:p>
            <a:pPr algn="just"/>
            <a:r>
              <a:rPr lang="en-US" dirty="0" smtClean="0"/>
              <a:t>However, SIFIs are required to submit the ‘Resolution Plan’ and ‘Restoration Plan’ irrespective of the risk of viability.  Also, such companies can be jointly inspected by the Resolution Corporation and the Appropriate Authority (Regulator).</a:t>
            </a:r>
            <a:endParaRPr 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a:bodyPr>
          <a:lstStyle/>
          <a:p>
            <a:endParaRPr lang="en-US" i="1" dirty="0" smtClean="0"/>
          </a:p>
          <a:p>
            <a:r>
              <a:rPr lang="en-US" i="1" dirty="0" smtClean="0"/>
              <a:t>The </a:t>
            </a:r>
            <a:r>
              <a:rPr lang="en-US" b="1" i="1" dirty="0" smtClean="0"/>
              <a:t>five stages</a:t>
            </a:r>
            <a:r>
              <a:rPr lang="en-US" i="1" dirty="0" smtClean="0"/>
              <a:t> of risk to viability framework:</a:t>
            </a:r>
          </a:p>
          <a:p>
            <a:endParaRPr lang="en-US" b="1" i="1" dirty="0" smtClean="0"/>
          </a:p>
          <a:p>
            <a:r>
              <a:rPr lang="en-US" b="1" i="1" dirty="0" smtClean="0"/>
              <a:t>3</a:t>
            </a:r>
            <a:r>
              <a:rPr lang="en-US" b="1" i="1" baseline="30000" dirty="0" smtClean="0"/>
              <a:t>rd</a:t>
            </a:r>
            <a:r>
              <a:rPr lang="en-US" b="1" i="1" dirty="0" smtClean="0"/>
              <a:t> Stage</a:t>
            </a:r>
          </a:p>
          <a:p>
            <a:endParaRPr lang="en-US" b="1" i="1" dirty="0" smtClean="0"/>
          </a:p>
          <a:p>
            <a:pPr lvl="0" algn="just"/>
            <a:r>
              <a:rPr lang="en-US" b="1" i="1" dirty="0" smtClean="0"/>
              <a:t>Material risk to viability</a:t>
            </a:r>
            <a:r>
              <a:rPr lang="en-US" dirty="0" smtClean="0"/>
              <a:t> - The probability of failure of a covered service provider is </a:t>
            </a:r>
            <a:r>
              <a:rPr lang="en-US" i="1" u="sng" dirty="0" smtClean="0"/>
              <a:t>marginally above acceptable probability of failure</a:t>
            </a:r>
            <a:r>
              <a:rPr lang="en-US" dirty="0" smtClean="0"/>
              <a:t>. </a:t>
            </a:r>
          </a:p>
          <a:p>
            <a:pPr algn="just"/>
            <a:r>
              <a:rPr lang="en-US" dirty="0" smtClean="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a:bodyPr>
          <a:lstStyle/>
          <a:p>
            <a:endParaRPr lang="en-US" i="1" dirty="0" smtClean="0"/>
          </a:p>
          <a:p>
            <a:r>
              <a:rPr lang="en-US" i="1" dirty="0" smtClean="0"/>
              <a:t>The </a:t>
            </a:r>
            <a:r>
              <a:rPr lang="en-US" b="1" i="1" dirty="0" smtClean="0"/>
              <a:t>five stages</a:t>
            </a:r>
            <a:r>
              <a:rPr lang="en-US" i="1" dirty="0" smtClean="0"/>
              <a:t> of risk to viability framework:</a:t>
            </a:r>
          </a:p>
          <a:p>
            <a:endParaRPr lang="en-US" b="1" i="1" dirty="0" smtClean="0"/>
          </a:p>
          <a:p>
            <a:r>
              <a:rPr lang="en-US" b="1" i="1" dirty="0" smtClean="0"/>
              <a:t>3</a:t>
            </a:r>
            <a:r>
              <a:rPr lang="en-US" b="1" i="1" baseline="30000" dirty="0" smtClean="0"/>
              <a:t>rd</a:t>
            </a:r>
            <a:r>
              <a:rPr lang="en-US" b="1" i="1" dirty="0" smtClean="0"/>
              <a:t> Stage (Contd..)</a:t>
            </a:r>
          </a:p>
          <a:p>
            <a:endParaRPr lang="en-US" b="1" i="1" dirty="0" smtClean="0"/>
          </a:p>
          <a:p>
            <a:pPr algn="just"/>
            <a:r>
              <a:rPr lang="en-US" dirty="0" smtClean="0"/>
              <a:t>If a covered service provider has been classified as ‘material risk to viability’,  such entity shall submit a ‘resolution plan’ and ‘restoration plan’ </a:t>
            </a:r>
            <a:r>
              <a:rPr lang="en-US" b="1" i="1" dirty="0" smtClean="0"/>
              <a:t>to Resolution Corporation and Appropriate Authority, respectively, within thirty days of such classification</a:t>
            </a:r>
            <a:r>
              <a:rPr lang="en-US" dirty="0" smtClean="0"/>
              <a:t>. </a:t>
            </a:r>
          </a:p>
          <a:p>
            <a:pPr algn="just"/>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a:bodyPr>
          <a:lstStyle/>
          <a:p>
            <a:endParaRPr lang="en-US" i="1" dirty="0" smtClean="0"/>
          </a:p>
          <a:p>
            <a:r>
              <a:rPr lang="en-US" i="1" dirty="0" smtClean="0"/>
              <a:t>The </a:t>
            </a:r>
            <a:r>
              <a:rPr lang="en-US" b="1" i="1" dirty="0" smtClean="0"/>
              <a:t>five stages</a:t>
            </a:r>
            <a:r>
              <a:rPr lang="en-US" i="1" dirty="0" smtClean="0"/>
              <a:t> of risk to viability framework:</a:t>
            </a:r>
          </a:p>
          <a:p>
            <a:endParaRPr lang="en-US" b="1" i="1" dirty="0" smtClean="0"/>
          </a:p>
          <a:p>
            <a:r>
              <a:rPr lang="en-US" b="1" i="1" dirty="0" smtClean="0"/>
              <a:t>3</a:t>
            </a:r>
            <a:r>
              <a:rPr lang="en-US" b="1" i="1" baseline="30000" dirty="0" smtClean="0"/>
              <a:t>rd</a:t>
            </a:r>
            <a:r>
              <a:rPr lang="en-US" b="1" i="1" dirty="0" smtClean="0"/>
              <a:t> Stage (Contd..)</a:t>
            </a:r>
          </a:p>
          <a:p>
            <a:endParaRPr lang="en-US" b="1" i="1" dirty="0" smtClean="0"/>
          </a:p>
          <a:p>
            <a:pPr algn="just"/>
            <a:r>
              <a:rPr lang="en-US" dirty="0" smtClean="0"/>
              <a:t>If the covered service provider has been classified as ‘material risk to viability’ by the Appropriate Regulator, and if the Board has difference in the opinion, then the Board shall record its reason in writing and convey the same to the Appropriate Regulator. Also, the Board may conduct </a:t>
            </a:r>
            <a:r>
              <a:rPr lang="en-US" b="1" i="1" dirty="0" smtClean="0"/>
              <a:t>independent inspection,</a:t>
            </a:r>
            <a:r>
              <a:rPr lang="en-US" dirty="0" smtClean="0"/>
              <a:t> if it continues to hold a different view.</a:t>
            </a:r>
            <a:endParaRPr lang="en-US"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a:bodyPr>
          <a:lstStyle/>
          <a:p>
            <a:endParaRPr lang="en-US" i="1" dirty="0" smtClean="0"/>
          </a:p>
          <a:p>
            <a:r>
              <a:rPr lang="en-US" i="1" dirty="0" smtClean="0"/>
              <a:t>The </a:t>
            </a:r>
            <a:r>
              <a:rPr lang="en-US" b="1" i="1" dirty="0" smtClean="0"/>
              <a:t>five stages</a:t>
            </a:r>
            <a:r>
              <a:rPr lang="en-US" i="1" dirty="0" smtClean="0"/>
              <a:t> of risk to viability framework:</a:t>
            </a:r>
          </a:p>
          <a:p>
            <a:endParaRPr lang="en-US" b="1" i="1" dirty="0" smtClean="0"/>
          </a:p>
          <a:p>
            <a:r>
              <a:rPr lang="en-US" b="1" i="1" dirty="0" smtClean="0"/>
              <a:t>4</a:t>
            </a:r>
            <a:r>
              <a:rPr lang="en-US" b="1" i="1" baseline="30000" dirty="0" smtClean="0"/>
              <a:t>th</a:t>
            </a:r>
            <a:r>
              <a:rPr lang="en-US" b="1" i="1" dirty="0" smtClean="0"/>
              <a:t> Stage</a:t>
            </a:r>
          </a:p>
          <a:p>
            <a:pPr lvl="0"/>
            <a:endParaRPr lang="en-US" b="1" i="1" dirty="0" smtClean="0"/>
          </a:p>
          <a:p>
            <a:pPr lvl="0" algn="just"/>
            <a:r>
              <a:rPr lang="en-US" b="1" i="1" dirty="0" smtClean="0"/>
              <a:t>Imminent risk to viability</a:t>
            </a:r>
            <a:r>
              <a:rPr lang="en-US" dirty="0" smtClean="0"/>
              <a:t> - The probability of failure of a covered service provider is </a:t>
            </a:r>
            <a:r>
              <a:rPr lang="en-US" i="1" u="sng" dirty="0" smtClean="0"/>
              <a:t>substantially above the acceptable probability of failure</a:t>
            </a:r>
            <a:r>
              <a:rPr lang="en-US" dirty="0" smtClean="0"/>
              <a:t>.</a:t>
            </a:r>
          </a:p>
          <a:p>
            <a:pPr algn="just"/>
            <a:r>
              <a:rPr lang="en-US" b="1" dirty="0" smtClean="0"/>
              <a:t> </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a:bodyPr>
          <a:lstStyle/>
          <a:p>
            <a:pPr algn="ctr"/>
            <a:endParaRPr lang="en-US" b="1" dirty="0" smtClean="0"/>
          </a:p>
          <a:p>
            <a:pPr algn="ctr"/>
            <a:r>
              <a:rPr lang="en-US" b="1" dirty="0" smtClean="0"/>
              <a:t>Distribution of Financial Assets in India</a:t>
            </a:r>
          </a:p>
          <a:p>
            <a:pPr algn="ctr"/>
            <a:endParaRPr lang="en-US" b="1" dirty="0" smtClean="0"/>
          </a:p>
          <a:p>
            <a:pPr algn="ctr"/>
            <a:endParaRPr lang="en-US" b="1" dirty="0" smtClean="0"/>
          </a:p>
          <a:p>
            <a:pPr algn="ctr"/>
            <a:endParaRPr lang="en-US" b="1" dirty="0" smtClean="0"/>
          </a:p>
          <a:p>
            <a:pPr algn="ctr"/>
            <a:endParaRPr lang="en-US" b="1" dirty="0" smtClean="0"/>
          </a:p>
          <a:p>
            <a:pPr algn="ctr"/>
            <a:endParaRPr lang="en-US" b="1" dirty="0" smtClean="0"/>
          </a:p>
          <a:p>
            <a:pPr algn="ctr"/>
            <a:endParaRPr lang="en-US" b="1" dirty="0" smtClean="0"/>
          </a:p>
          <a:p>
            <a:pPr algn="ctr"/>
            <a:endParaRPr lang="en-US" b="1" dirty="0" smtClean="0"/>
          </a:p>
          <a:p>
            <a:pPr algn="ctr"/>
            <a:endParaRPr lang="en-US" b="1" dirty="0" smtClean="0"/>
          </a:p>
          <a:p>
            <a:pPr algn="ctr"/>
            <a:endParaRPr lang="en-US" b="1" dirty="0" smtClean="0"/>
          </a:p>
          <a:p>
            <a:pPr algn="r"/>
            <a:r>
              <a:rPr lang="en-US" sz="1500" dirty="0" smtClean="0"/>
              <a:t>(</a:t>
            </a:r>
            <a:r>
              <a:rPr lang="en-US" sz="1500" b="1" i="1" dirty="0" smtClean="0"/>
              <a:t>Source</a:t>
            </a:r>
            <a:r>
              <a:rPr lang="en-US" sz="1500" dirty="0" smtClean="0"/>
              <a:t>: Report of the Working Group on Resolution Regime for Financial Institutions)</a:t>
            </a:r>
            <a:endParaRPr lang="en-US" sz="1500" b="1" dirty="0"/>
          </a:p>
        </p:txBody>
      </p:sp>
      <p:pic>
        <p:nvPicPr>
          <p:cNvPr id="4" name="Picture 3"/>
          <p:cNvPicPr/>
          <p:nvPr/>
        </p:nvPicPr>
        <p:blipFill>
          <a:blip r:embed="rId2" cstate="print"/>
          <a:srcRect/>
          <a:stretch>
            <a:fillRect/>
          </a:stretch>
        </p:blipFill>
        <p:spPr bwMode="auto">
          <a:xfrm>
            <a:off x="2057400" y="2057401"/>
            <a:ext cx="5943600" cy="39086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a:bodyPr>
          <a:lstStyle/>
          <a:p>
            <a:endParaRPr lang="en-US" i="1" dirty="0" smtClean="0"/>
          </a:p>
          <a:p>
            <a:r>
              <a:rPr lang="en-US" i="1" dirty="0" smtClean="0"/>
              <a:t>The </a:t>
            </a:r>
            <a:r>
              <a:rPr lang="en-US" b="1" i="1" dirty="0" smtClean="0"/>
              <a:t>five stages</a:t>
            </a:r>
            <a:r>
              <a:rPr lang="en-US" i="1" dirty="0" smtClean="0"/>
              <a:t> of risk to viability framework:</a:t>
            </a:r>
          </a:p>
          <a:p>
            <a:endParaRPr lang="en-US" b="1" i="1" dirty="0" smtClean="0"/>
          </a:p>
          <a:p>
            <a:r>
              <a:rPr lang="en-US" b="1" i="1" dirty="0" smtClean="0"/>
              <a:t>4</a:t>
            </a:r>
            <a:r>
              <a:rPr lang="en-US" b="1" i="1" baseline="30000" dirty="0" smtClean="0"/>
              <a:t>th</a:t>
            </a:r>
            <a:r>
              <a:rPr lang="en-US" b="1" i="1" dirty="0" smtClean="0"/>
              <a:t> Stage (Contd..)</a:t>
            </a:r>
          </a:p>
          <a:p>
            <a:pPr lvl="0"/>
            <a:endParaRPr lang="en-US" b="1" i="1" dirty="0" smtClean="0"/>
          </a:p>
          <a:p>
            <a:pPr algn="just"/>
            <a:r>
              <a:rPr lang="en-US" dirty="0" smtClean="0"/>
              <a:t>The Resolution Corporation has been vested with the power to classify in the category of ‘imminent’ risk to ability, if the covered service provider </a:t>
            </a:r>
            <a:r>
              <a:rPr lang="en-US" b="1" i="1" u="sng" dirty="0" smtClean="0"/>
              <a:t>fails to submit a Resolution Plan</a:t>
            </a:r>
            <a:r>
              <a:rPr lang="en-US" dirty="0" smtClean="0"/>
              <a:t> to the Corporation after being ordered to so or it is determined that there has been fraud in the business of the covered service provider. </a:t>
            </a:r>
          </a:p>
          <a:p>
            <a:pPr algn="just"/>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a:bodyPr>
          <a:lstStyle/>
          <a:p>
            <a:endParaRPr lang="en-US" i="1" dirty="0" smtClean="0"/>
          </a:p>
          <a:p>
            <a:r>
              <a:rPr lang="en-US" i="1" dirty="0" smtClean="0"/>
              <a:t>The </a:t>
            </a:r>
            <a:r>
              <a:rPr lang="en-US" b="1" i="1" dirty="0" smtClean="0"/>
              <a:t>five stages</a:t>
            </a:r>
            <a:r>
              <a:rPr lang="en-US" i="1" dirty="0" smtClean="0"/>
              <a:t> of risk to viability framework:</a:t>
            </a:r>
          </a:p>
          <a:p>
            <a:endParaRPr lang="en-US" b="1" i="1" dirty="0" smtClean="0"/>
          </a:p>
          <a:p>
            <a:r>
              <a:rPr lang="en-US" b="1" i="1" dirty="0" smtClean="0"/>
              <a:t>4</a:t>
            </a:r>
            <a:r>
              <a:rPr lang="en-US" b="1" i="1" baseline="30000" dirty="0" smtClean="0"/>
              <a:t>th</a:t>
            </a:r>
            <a:r>
              <a:rPr lang="en-US" b="1" i="1" dirty="0" smtClean="0"/>
              <a:t> Stage (Contd..)</a:t>
            </a:r>
          </a:p>
          <a:p>
            <a:pPr algn="just"/>
            <a:endParaRPr lang="en-US" dirty="0" smtClean="0"/>
          </a:p>
          <a:p>
            <a:pPr algn="just"/>
            <a:r>
              <a:rPr lang="en-US" dirty="0" smtClean="0"/>
              <a:t>The Appropriate Authority as well as the Resolution Corporation has power to classify the covered service provider into this category; however, in case of central counterparties, only an </a:t>
            </a:r>
            <a:r>
              <a:rPr lang="en-US" b="1" i="1" u="sng" dirty="0" smtClean="0"/>
              <a:t>Appropriate Authority has been authorized to classify into fourth stage of categories</a:t>
            </a:r>
            <a:r>
              <a:rPr lang="en-US" dirty="0" smtClean="0"/>
              <a:t>.</a:t>
            </a:r>
            <a:endParaRPr lang="en-US"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i="1" dirty="0" smtClean="0"/>
          </a:p>
          <a:p>
            <a:r>
              <a:rPr lang="en-US" i="1" dirty="0" smtClean="0"/>
              <a:t>The </a:t>
            </a:r>
            <a:r>
              <a:rPr lang="en-US" b="1" i="1" dirty="0" smtClean="0"/>
              <a:t>five stages</a:t>
            </a:r>
            <a:r>
              <a:rPr lang="en-US" i="1" dirty="0" smtClean="0"/>
              <a:t> of risk to viability framework:</a:t>
            </a:r>
          </a:p>
          <a:p>
            <a:endParaRPr lang="en-US" b="1" i="1" dirty="0" smtClean="0"/>
          </a:p>
          <a:p>
            <a:r>
              <a:rPr lang="en-US" b="1" i="1" dirty="0" smtClean="0"/>
              <a:t>5</a:t>
            </a:r>
            <a:r>
              <a:rPr lang="en-US" b="1" i="1" baseline="30000" dirty="0" smtClean="0"/>
              <a:t>th</a:t>
            </a:r>
            <a:r>
              <a:rPr lang="en-US" b="1" i="1" dirty="0" smtClean="0"/>
              <a:t> Stage</a:t>
            </a:r>
          </a:p>
          <a:p>
            <a:endParaRPr lang="en-US" b="1" i="1" dirty="0" smtClean="0"/>
          </a:p>
          <a:p>
            <a:pPr lvl="0" algn="just"/>
            <a:r>
              <a:rPr lang="en-US" b="1" i="1" dirty="0" smtClean="0"/>
              <a:t>Critical risk to viability</a:t>
            </a:r>
            <a:r>
              <a:rPr lang="en-US" dirty="0" smtClean="0"/>
              <a:t> - The probability of failure of a covered service provider is substantially above the acceptable probability of failure. </a:t>
            </a:r>
          </a:p>
          <a:p>
            <a:pPr lvl="0" algn="just"/>
            <a:endParaRPr lang="en-US" dirty="0" smtClean="0"/>
          </a:p>
          <a:p>
            <a:endParaRPr lang="en-US"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i="1" dirty="0" smtClean="0"/>
          </a:p>
          <a:p>
            <a:r>
              <a:rPr lang="en-US" i="1" dirty="0" smtClean="0"/>
              <a:t>The </a:t>
            </a:r>
            <a:r>
              <a:rPr lang="en-US" b="1" i="1" dirty="0" smtClean="0"/>
              <a:t>five stages</a:t>
            </a:r>
            <a:r>
              <a:rPr lang="en-US" i="1" dirty="0" smtClean="0"/>
              <a:t> of risk to viability framework:</a:t>
            </a:r>
          </a:p>
          <a:p>
            <a:endParaRPr lang="en-US" b="1" i="1" dirty="0" smtClean="0"/>
          </a:p>
          <a:p>
            <a:r>
              <a:rPr lang="en-US" b="1" i="1" dirty="0" smtClean="0"/>
              <a:t>5</a:t>
            </a:r>
            <a:r>
              <a:rPr lang="en-US" b="1" i="1" baseline="30000" dirty="0" smtClean="0"/>
              <a:t>th</a:t>
            </a:r>
            <a:r>
              <a:rPr lang="en-US" b="1" i="1" dirty="0" smtClean="0"/>
              <a:t> Stage</a:t>
            </a:r>
          </a:p>
          <a:p>
            <a:endParaRPr lang="en-US" b="1" i="1" dirty="0" smtClean="0"/>
          </a:p>
          <a:p>
            <a:pPr lvl="0" algn="just"/>
            <a:r>
              <a:rPr lang="en-US" dirty="0" smtClean="0"/>
              <a:t>On being classified as ‘</a:t>
            </a:r>
            <a:r>
              <a:rPr lang="en-US" b="1" i="1" dirty="0" smtClean="0"/>
              <a:t>Critical</a:t>
            </a:r>
            <a:r>
              <a:rPr lang="en-US" dirty="0" smtClean="0"/>
              <a:t>’ risk to viability, the procedure for resolution shall commence and the Corporation shall be deemed to be a </a:t>
            </a:r>
            <a:r>
              <a:rPr lang="en-US" i="1" u="sng" dirty="0" smtClean="0"/>
              <a:t>receiver of such covered service provider</a:t>
            </a:r>
            <a:r>
              <a:rPr lang="en-US" dirty="0" smtClean="0"/>
              <a:t>.</a:t>
            </a:r>
          </a:p>
          <a:p>
            <a:endParaRPr lang="en-US"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pPr algn="ctr"/>
            <a:endParaRPr lang="en-US" sz="2300" b="1" dirty="0" smtClean="0"/>
          </a:p>
          <a:p>
            <a:pPr algn="ctr"/>
            <a:r>
              <a:rPr lang="en-US" sz="2300" b="1" dirty="0" smtClean="0"/>
              <a:t>Key Objectives and Features of the Bill</a:t>
            </a:r>
          </a:p>
          <a:p>
            <a:pPr algn="ctr"/>
            <a:endParaRPr lang="en-US" sz="2300" b="1" dirty="0" smtClean="0"/>
          </a:p>
          <a:p>
            <a:pPr lvl="0" algn="just"/>
            <a:r>
              <a:rPr lang="en-US" sz="2400" dirty="0" smtClean="0"/>
              <a:t>The Resolution Corporation </a:t>
            </a:r>
            <a:r>
              <a:rPr lang="en-US" sz="2400" b="1" i="1" dirty="0" smtClean="0"/>
              <a:t>will take over the management of a financial firm</a:t>
            </a:r>
            <a:r>
              <a:rPr lang="en-US" sz="2400" dirty="0" smtClean="0"/>
              <a:t> once it is classified as ‘</a:t>
            </a:r>
            <a:r>
              <a:rPr lang="en-US" sz="2400" b="1" i="1" dirty="0" smtClean="0"/>
              <a:t>Critical</a:t>
            </a:r>
            <a:r>
              <a:rPr lang="en-US" sz="2400" dirty="0" smtClean="0"/>
              <a:t>’.  </a:t>
            </a:r>
          </a:p>
          <a:p>
            <a:pPr lvl="0" algn="just"/>
            <a:endParaRPr lang="en-US" sz="2400" dirty="0" smtClean="0"/>
          </a:p>
          <a:p>
            <a:pPr lvl="0" algn="just"/>
            <a:r>
              <a:rPr lang="en-US" sz="2400" dirty="0" smtClean="0"/>
              <a:t>It will resolve the firm within </a:t>
            </a:r>
            <a:r>
              <a:rPr lang="en-US" sz="2400" b="1" i="1" dirty="0" smtClean="0"/>
              <a:t>one year</a:t>
            </a:r>
            <a:r>
              <a:rPr lang="en-US" sz="2400" dirty="0" smtClean="0"/>
              <a:t> (may be extended by </a:t>
            </a:r>
            <a:r>
              <a:rPr lang="en-US" sz="2400" b="1" i="1" dirty="0" smtClean="0"/>
              <a:t>another year</a:t>
            </a:r>
            <a:r>
              <a:rPr lang="en-US" sz="2400" dirty="0" smtClean="0"/>
              <a:t>).</a:t>
            </a:r>
          </a:p>
          <a:p>
            <a:pPr algn="ctr"/>
            <a:endParaRPr lang="en-US" sz="2300"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a:bodyPr>
          <a:lstStyle/>
          <a:p>
            <a:pPr algn="ctr"/>
            <a:endParaRPr lang="en-US" b="1" dirty="0" smtClean="0"/>
          </a:p>
          <a:p>
            <a:pPr algn="ctr"/>
            <a:r>
              <a:rPr lang="en-US" b="1" dirty="0" smtClean="0"/>
              <a:t>Monitoring and Resolution of Financial Firms</a:t>
            </a:r>
            <a:endParaRPr lang="en-US" dirty="0" smtClean="0"/>
          </a:p>
          <a:p>
            <a:r>
              <a:rPr lang="en-US" b="1" dirty="0" smtClean="0"/>
              <a:t> </a:t>
            </a:r>
            <a:endParaRPr lang="en-US" dirty="0" smtClean="0"/>
          </a:p>
          <a:p>
            <a:pPr algn="just"/>
            <a:r>
              <a:rPr lang="en-US" dirty="0" smtClean="0"/>
              <a:t>The Corporation and regulators </a:t>
            </a:r>
            <a:r>
              <a:rPr lang="en-US" i="1" u="sng" dirty="0" smtClean="0"/>
              <a:t>will monitor financial firms</a:t>
            </a:r>
            <a:r>
              <a:rPr lang="en-US" dirty="0" smtClean="0"/>
              <a:t> based on their risk of failure.  As this risk increases above acceptable levels (under ‘material’ or ‘imminent’ categories), the Corporation or the regulator may direct the firm to take certain actions to mitigate risk of failure.  </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lnSpcReduction="10000"/>
          </a:bodyPr>
          <a:lstStyle/>
          <a:p>
            <a:pPr algn="ctr"/>
            <a:r>
              <a:rPr lang="en-US" sz="2300" b="1" dirty="0" smtClean="0"/>
              <a:t>Monitoring and Resolution of Financial Firms</a:t>
            </a:r>
          </a:p>
          <a:p>
            <a:pPr algn="ctr"/>
            <a:endParaRPr lang="en-US" sz="2300" b="1" dirty="0" smtClean="0"/>
          </a:p>
          <a:p>
            <a:pPr algn="ctr"/>
            <a:endParaRPr lang="en-US" sz="2300" b="1" dirty="0" smtClean="0"/>
          </a:p>
          <a:p>
            <a:pPr algn="ctr"/>
            <a:endParaRPr lang="en-US" sz="2300" b="1" dirty="0" smtClean="0"/>
          </a:p>
          <a:p>
            <a:pPr algn="ctr"/>
            <a:endParaRPr lang="en-US" sz="2300" b="1" dirty="0" smtClean="0"/>
          </a:p>
          <a:p>
            <a:pPr algn="ctr"/>
            <a:endParaRPr lang="en-US" sz="2300" b="1" dirty="0" smtClean="0"/>
          </a:p>
          <a:p>
            <a:pPr algn="ctr"/>
            <a:endParaRPr lang="en-US" sz="2300" b="1" dirty="0" smtClean="0"/>
          </a:p>
          <a:p>
            <a:pPr algn="ctr"/>
            <a:endParaRPr lang="en-US" sz="2300" b="1" dirty="0" smtClean="0"/>
          </a:p>
          <a:p>
            <a:pPr algn="ctr"/>
            <a:endParaRPr lang="en-US" sz="2300" b="1" dirty="0" smtClean="0"/>
          </a:p>
          <a:p>
            <a:pPr algn="ctr"/>
            <a:endParaRPr lang="en-US" sz="2300" b="1" dirty="0" smtClean="0"/>
          </a:p>
          <a:p>
            <a:pPr algn="ctr"/>
            <a:endParaRPr lang="en-US" sz="2300" b="1" dirty="0" smtClean="0"/>
          </a:p>
          <a:p>
            <a:pPr algn="ctr"/>
            <a:endParaRPr lang="en-US" sz="2300" b="1" dirty="0" smtClean="0"/>
          </a:p>
          <a:p>
            <a:pPr algn="ctr"/>
            <a:endParaRPr lang="en-US" sz="2300" b="1" dirty="0" smtClean="0"/>
          </a:p>
          <a:p>
            <a:pPr algn="r"/>
            <a:r>
              <a:rPr lang="en-US" sz="1400" b="1" dirty="0" smtClean="0"/>
              <a:t>(Source: </a:t>
            </a:r>
            <a:r>
              <a:rPr lang="en-US" sz="1400" dirty="0" smtClean="0"/>
              <a:t>The Financial Resolution and Deposit Insurance Bill, 2017)</a:t>
            </a:r>
            <a:endParaRPr lang="en-US" sz="1400" dirty="0"/>
          </a:p>
        </p:txBody>
      </p:sp>
      <p:pic>
        <p:nvPicPr>
          <p:cNvPr id="5" name="Picture 4"/>
          <p:cNvPicPr/>
          <p:nvPr/>
        </p:nvPicPr>
        <p:blipFill>
          <a:blip r:embed="rId2" cstate="print"/>
          <a:srcRect/>
          <a:stretch>
            <a:fillRect/>
          </a:stretch>
        </p:blipFill>
        <p:spPr bwMode="auto">
          <a:xfrm>
            <a:off x="1524000" y="1476375"/>
            <a:ext cx="7162800" cy="4619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fontScale="92500"/>
          </a:bodyPr>
          <a:lstStyle/>
          <a:p>
            <a:pPr algn="ctr"/>
            <a:endParaRPr lang="en-US" sz="2300" b="1" dirty="0" smtClean="0"/>
          </a:p>
          <a:p>
            <a:pPr algn="ctr"/>
            <a:r>
              <a:rPr lang="en-US" sz="2300" b="1" dirty="0" smtClean="0"/>
              <a:t>Key Objectives and Features of the Bill</a:t>
            </a:r>
          </a:p>
          <a:p>
            <a:endParaRPr lang="en-US" dirty="0" smtClean="0"/>
          </a:p>
          <a:p>
            <a:pPr lvl="0" algn="just"/>
            <a:r>
              <a:rPr lang="en-US" dirty="0" smtClean="0"/>
              <a:t>Resolution may be undertaken using methods including:</a:t>
            </a:r>
          </a:p>
          <a:p>
            <a:pPr algn="just"/>
            <a:r>
              <a:rPr lang="en-US" dirty="0" smtClean="0"/>
              <a:t> </a:t>
            </a:r>
          </a:p>
          <a:p>
            <a:pPr marL="541782" lvl="0" indent="-514350" algn="just">
              <a:buFont typeface="Arial" pitchFamily="34" charset="0"/>
              <a:buChar char="•"/>
            </a:pPr>
            <a:r>
              <a:rPr lang="en-US" dirty="0" smtClean="0"/>
              <a:t>Merger or Acquisition</a:t>
            </a:r>
          </a:p>
          <a:p>
            <a:pPr marL="541782" lvl="0" indent="-514350" algn="just">
              <a:buFont typeface="Arial" pitchFamily="34" charset="0"/>
              <a:buChar char="•"/>
            </a:pPr>
            <a:r>
              <a:rPr lang="en-US" dirty="0" smtClean="0"/>
              <a:t>Transferring the Assets, Liabilities and Management to a </a:t>
            </a:r>
            <a:r>
              <a:rPr lang="en-US" b="1" i="1" dirty="0" smtClean="0"/>
              <a:t>temporary firm</a:t>
            </a:r>
            <a:r>
              <a:rPr lang="en-US" dirty="0" smtClean="0"/>
              <a:t>, or</a:t>
            </a:r>
          </a:p>
          <a:p>
            <a:pPr marL="541782" lvl="0" indent="-514350" algn="just">
              <a:buFont typeface="Arial" pitchFamily="34" charset="0"/>
              <a:buChar char="•"/>
            </a:pPr>
            <a:r>
              <a:rPr lang="en-US" dirty="0" smtClean="0"/>
              <a:t>Liquidation</a:t>
            </a:r>
          </a:p>
          <a:p>
            <a:pPr algn="just"/>
            <a:r>
              <a:rPr lang="en-US" dirty="0" smtClean="0"/>
              <a:t> </a:t>
            </a:r>
          </a:p>
          <a:p>
            <a:pPr algn="just"/>
            <a:r>
              <a:rPr lang="en-US" dirty="0" smtClean="0"/>
              <a:t>If resolution is not completed with a maximum period of two years, the </a:t>
            </a:r>
            <a:r>
              <a:rPr lang="en-US" b="1" i="1" dirty="0" smtClean="0"/>
              <a:t>firm will be liquidated</a:t>
            </a:r>
            <a:r>
              <a:rPr lang="en-US" dirty="0" smtClean="0"/>
              <a:t>.  The Bill also specifies the order of </a:t>
            </a:r>
            <a:r>
              <a:rPr lang="en-US" b="1" i="1" dirty="0" smtClean="0"/>
              <a:t>distributing liquidation proceeds</a:t>
            </a:r>
            <a:r>
              <a:rPr lang="en-US" dirty="0" smtClean="0"/>
              <a:t>.</a:t>
            </a:r>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a:bodyPr>
          <a:lstStyle/>
          <a:p>
            <a:endParaRPr lang="en-US" b="1" dirty="0" smtClean="0"/>
          </a:p>
          <a:p>
            <a:pPr algn="just"/>
            <a:endParaRPr lang="en-US" dirty="0" smtClean="0"/>
          </a:p>
          <a:p>
            <a:pPr algn="just"/>
            <a:endParaRPr lang="en-US" dirty="0" smtClean="0"/>
          </a:p>
          <a:p>
            <a:pPr algn="just"/>
            <a:r>
              <a:rPr lang="en-US" dirty="0" smtClean="0"/>
              <a:t>"</a:t>
            </a:r>
            <a:r>
              <a:rPr lang="en-US" b="1" dirty="0" smtClean="0"/>
              <a:t>Bridge service provider</a:t>
            </a:r>
            <a:r>
              <a:rPr lang="en-US" dirty="0" smtClean="0"/>
              <a:t>" means a company limited by shares, created by the Corporation under section 50.</a:t>
            </a:r>
          </a:p>
          <a:p>
            <a:endParaRPr lang="en-US" dirty="0" smtClean="0"/>
          </a:p>
          <a:p>
            <a:pPr lvl="0" algn="just"/>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fontScale="92500" lnSpcReduction="20000"/>
          </a:bodyPr>
          <a:lstStyle/>
          <a:p>
            <a:pPr algn="ctr"/>
            <a:endParaRPr lang="en-US" b="1" dirty="0" smtClean="0"/>
          </a:p>
          <a:p>
            <a:pPr algn="ctr"/>
            <a:r>
              <a:rPr lang="en-US" b="1" dirty="0" smtClean="0"/>
              <a:t>Monitoring and Resolution of Financial Firms (Contd..)</a:t>
            </a:r>
            <a:endParaRPr lang="en-US" dirty="0" smtClean="0"/>
          </a:p>
          <a:p>
            <a:r>
              <a:rPr lang="en-US" b="1" dirty="0" smtClean="0"/>
              <a:t> </a:t>
            </a:r>
            <a:endParaRPr lang="en-US" dirty="0" smtClean="0"/>
          </a:p>
          <a:p>
            <a:pPr algn="just"/>
            <a:r>
              <a:rPr lang="en-US" dirty="0" smtClean="0"/>
              <a:t>These include: </a:t>
            </a:r>
          </a:p>
          <a:p>
            <a:pPr algn="just"/>
            <a:r>
              <a:rPr lang="en-US" dirty="0" smtClean="0"/>
              <a:t> </a:t>
            </a:r>
          </a:p>
          <a:p>
            <a:pPr marL="541782" lvl="0" indent="-514350">
              <a:buFont typeface="Arial" pitchFamily="34" charset="0"/>
              <a:buChar char="•"/>
            </a:pPr>
            <a:r>
              <a:rPr lang="en-US" dirty="0" smtClean="0"/>
              <a:t>Preventing the firm </a:t>
            </a:r>
            <a:r>
              <a:rPr lang="en-US" i="1" u="sng" dirty="0" smtClean="0"/>
              <a:t>from accepting deposits</a:t>
            </a:r>
            <a:r>
              <a:rPr lang="en-US" dirty="0" smtClean="0"/>
              <a:t>, </a:t>
            </a:r>
          </a:p>
          <a:p>
            <a:pPr marL="541782" lvl="0" indent="-514350">
              <a:buFont typeface="Arial" pitchFamily="34" charset="0"/>
              <a:buChar char="•"/>
            </a:pPr>
            <a:r>
              <a:rPr lang="en-US" dirty="0" smtClean="0"/>
              <a:t>Prohibiting it from </a:t>
            </a:r>
            <a:r>
              <a:rPr lang="en-US" i="1" u="sng" dirty="0" smtClean="0"/>
              <a:t>acquiring other businesses</a:t>
            </a:r>
            <a:r>
              <a:rPr lang="en-US" dirty="0" smtClean="0"/>
              <a:t>, or </a:t>
            </a:r>
          </a:p>
          <a:p>
            <a:pPr marL="541782" lvl="0" indent="-514350">
              <a:buFont typeface="Arial" pitchFamily="34" charset="0"/>
              <a:buChar char="•"/>
            </a:pPr>
            <a:r>
              <a:rPr lang="en-US" dirty="0" smtClean="0"/>
              <a:t>Increasing its </a:t>
            </a:r>
            <a:r>
              <a:rPr lang="en-US" i="1" u="sng" dirty="0" smtClean="0"/>
              <a:t>capital</a:t>
            </a:r>
            <a:r>
              <a:rPr lang="en-US" dirty="0" smtClean="0"/>
              <a:t>.  </a:t>
            </a:r>
          </a:p>
          <a:p>
            <a:pPr algn="just"/>
            <a:r>
              <a:rPr lang="en-US" dirty="0" smtClean="0"/>
              <a:t> </a:t>
            </a:r>
          </a:p>
          <a:p>
            <a:pPr algn="just"/>
            <a:r>
              <a:rPr lang="en-US" dirty="0" smtClean="0"/>
              <a:t>Further, firms in the ‘material’ and ‘imminent’ categories will </a:t>
            </a:r>
            <a:r>
              <a:rPr lang="en-US" i="1" u="sng" dirty="0" smtClean="0"/>
              <a:t>formulate resolution and restoration plans</a:t>
            </a:r>
            <a:r>
              <a:rPr lang="en-US" dirty="0" smtClean="0"/>
              <a:t>.  The Corporation may </a:t>
            </a:r>
            <a:r>
              <a:rPr lang="en-US" b="1" i="1" dirty="0" smtClean="0"/>
              <a:t>supersede the board of a firm</a:t>
            </a:r>
            <a:r>
              <a:rPr lang="en-US" dirty="0" smtClean="0"/>
              <a:t>, if it is classified under the ‘imminent’ or ‘critical’ categories, for a </a:t>
            </a:r>
            <a:r>
              <a:rPr lang="en-US" b="1" i="1" u="sng" dirty="0" smtClean="0"/>
              <a:t>maximum period two years</a:t>
            </a:r>
            <a:r>
              <a:rPr lang="en-US" dirty="0" smtClean="0"/>
              <a: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fontScale="92500" lnSpcReduction="10000"/>
          </a:bodyPr>
          <a:lstStyle/>
          <a:p>
            <a:pPr algn="just"/>
            <a:r>
              <a:rPr lang="en-US" sz="2300" dirty="0" smtClean="0"/>
              <a:t>High stake in distribution of Financial Assets in India is Banks i.e., 63% and their portfolio of deposits as on 31</a:t>
            </a:r>
            <a:r>
              <a:rPr lang="en-US" sz="2300" baseline="30000" dirty="0" smtClean="0"/>
              <a:t>st</a:t>
            </a:r>
            <a:r>
              <a:rPr lang="en-US" sz="2300" dirty="0" smtClean="0"/>
              <a:t> March, 2016 is as follows:</a:t>
            </a:r>
          </a:p>
          <a:p>
            <a:endParaRPr lang="en-US" dirty="0" smtClean="0"/>
          </a:p>
          <a:p>
            <a:endParaRPr lang="en-US" dirty="0" smtClean="0"/>
          </a:p>
          <a:p>
            <a:pPr algn="just"/>
            <a:endParaRPr lang="en-US" sz="2300" dirty="0" smtClean="0"/>
          </a:p>
          <a:p>
            <a:pPr algn="just"/>
            <a:endParaRPr lang="en-US" sz="2300" dirty="0" smtClean="0"/>
          </a:p>
          <a:p>
            <a:pPr algn="just"/>
            <a:endParaRPr lang="en-US" sz="2300" dirty="0" smtClean="0"/>
          </a:p>
          <a:p>
            <a:pPr algn="just"/>
            <a:endParaRPr lang="en-US" sz="2300" dirty="0" smtClean="0"/>
          </a:p>
          <a:p>
            <a:pPr algn="just"/>
            <a:endParaRPr lang="en-US" sz="2300" dirty="0" smtClean="0"/>
          </a:p>
          <a:p>
            <a:pPr algn="just"/>
            <a:r>
              <a:rPr lang="en-US" sz="2300" dirty="0" smtClean="0"/>
              <a:t>In India out of the term deposits a/</a:t>
            </a:r>
            <a:r>
              <a:rPr lang="en-US" sz="2300" dirty="0" err="1" smtClean="0"/>
              <a:t>cs</a:t>
            </a:r>
            <a:r>
              <a:rPr lang="en-US" sz="2300" dirty="0" smtClean="0"/>
              <a:t>, 67% of the total Term Deposit A/</a:t>
            </a:r>
            <a:r>
              <a:rPr lang="en-US" sz="2300" dirty="0" err="1" smtClean="0"/>
              <a:t>cs</a:t>
            </a:r>
            <a:r>
              <a:rPr lang="en-US" sz="2300" dirty="0" smtClean="0"/>
              <a:t> are of </a:t>
            </a:r>
            <a:r>
              <a:rPr lang="en-US" sz="2300" b="1" i="1" dirty="0" smtClean="0"/>
              <a:t>less than</a:t>
            </a:r>
            <a:r>
              <a:rPr lang="en-US" sz="2300" dirty="0" smtClean="0"/>
              <a:t> Rs.1 </a:t>
            </a:r>
            <a:r>
              <a:rPr lang="en-US" sz="2300" dirty="0" err="1" smtClean="0"/>
              <a:t>lakh</a:t>
            </a:r>
            <a:r>
              <a:rPr lang="en-US" sz="2300" dirty="0" smtClean="0"/>
              <a:t>, who holds only </a:t>
            </a:r>
            <a:r>
              <a:rPr lang="en-US" sz="2300" b="1" i="1" dirty="0" smtClean="0"/>
              <a:t>8.6% of the Term Deposit in terms of value</a:t>
            </a:r>
            <a:r>
              <a:rPr lang="en-US" sz="2300" dirty="0" smtClean="0"/>
              <a:t>.  </a:t>
            </a:r>
          </a:p>
          <a:p>
            <a:pPr algn="just"/>
            <a:endParaRPr lang="en-US" sz="2300" dirty="0" smtClean="0"/>
          </a:p>
          <a:p>
            <a:pPr algn="just"/>
            <a:r>
              <a:rPr lang="en-US" sz="2300" dirty="0" smtClean="0"/>
              <a:t>Thus, even if any banks every hypothetically fail, then it </a:t>
            </a:r>
            <a:r>
              <a:rPr lang="en-US" sz="2300" b="1" i="1" dirty="0" smtClean="0"/>
              <a:t>would not affect the small depositors at all,</a:t>
            </a:r>
            <a:r>
              <a:rPr lang="en-US" sz="2300" dirty="0" smtClean="0"/>
              <a:t>  as it covered through DICGC.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066800" y="2209800"/>
            <a:ext cx="80010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562600"/>
          </a:xfrm>
        </p:spPr>
        <p:txBody>
          <a:bodyPr>
            <a:normAutofit fontScale="77500" lnSpcReduction="20000"/>
          </a:bodyPr>
          <a:lstStyle/>
          <a:p>
            <a:pPr algn="ctr"/>
            <a:endParaRPr lang="en-US" sz="2300" b="1" dirty="0" smtClean="0"/>
          </a:p>
          <a:p>
            <a:pPr algn="ctr"/>
            <a:r>
              <a:rPr lang="en-US" sz="2300" b="1" dirty="0" smtClean="0"/>
              <a:t>Liquidation and Distribution of Assets</a:t>
            </a:r>
            <a:endParaRPr lang="en-US" sz="2300" dirty="0" smtClean="0"/>
          </a:p>
          <a:p>
            <a:pPr algn="just"/>
            <a:r>
              <a:rPr lang="en-US" sz="2300" dirty="0" smtClean="0"/>
              <a:t>The Corporation will require the </a:t>
            </a:r>
            <a:r>
              <a:rPr lang="en-US" sz="2300" b="1" i="1" dirty="0" smtClean="0"/>
              <a:t>approval of the National Company Law Tribunal (NCLT)</a:t>
            </a:r>
            <a:r>
              <a:rPr lang="en-US" sz="2300" dirty="0" smtClean="0"/>
              <a:t> to liquidate the assets of a service provider.  Proceeds from the sale of assets will be distributed in the following priority order.</a:t>
            </a:r>
          </a:p>
          <a:p>
            <a:pPr algn="ctr"/>
            <a:r>
              <a:rPr lang="en-US" sz="2000" b="1" dirty="0" smtClean="0"/>
              <a:t>Order of priority for Distributing Assets</a:t>
            </a:r>
          </a:p>
          <a:p>
            <a:pPr algn="ctr"/>
            <a:endParaRPr lang="en-US" sz="2300" dirty="0" smtClean="0"/>
          </a:p>
          <a:p>
            <a:pPr algn="just"/>
            <a:endParaRPr lang="en-US" sz="2300" dirty="0" smtClean="0"/>
          </a:p>
          <a:p>
            <a:pPr algn="just"/>
            <a:endParaRPr lang="en-US" sz="2300" dirty="0" smtClean="0"/>
          </a:p>
          <a:p>
            <a:pPr algn="just"/>
            <a:endParaRPr lang="en-US" sz="2300" dirty="0" smtClean="0"/>
          </a:p>
          <a:p>
            <a:pPr algn="just"/>
            <a:endParaRPr lang="en-US" sz="2300" dirty="0" smtClean="0"/>
          </a:p>
          <a:p>
            <a:pPr algn="just"/>
            <a:endParaRPr lang="en-US" sz="2300" dirty="0" smtClean="0"/>
          </a:p>
          <a:p>
            <a:pPr algn="just"/>
            <a:endParaRPr lang="en-US" sz="2300" dirty="0" smtClean="0"/>
          </a:p>
          <a:p>
            <a:pPr algn="just"/>
            <a:endParaRPr lang="en-US" sz="2300" dirty="0" smtClean="0"/>
          </a:p>
          <a:p>
            <a:pPr algn="just"/>
            <a:endParaRPr lang="en-US" sz="2300" dirty="0" smtClean="0"/>
          </a:p>
          <a:p>
            <a:pPr algn="just"/>
            <a:endParaRPr lang="en-US" sz="2300" dirty="0" smtClean="0"/>
          </a:p>
          <a:p>
            <a:pPr algn="r"/>
            <a:endParaRPr lang="en-US" sz="1500" dirty="0" smtClean="0"/>
          </a:p>
          <a:p>
            <a:pPr algn="r"/>
            <a:r>
              <a:rPr lang="en-US" sz="1500" dirty="0" smtClean="0"/>
              <a:t>(</a:t>
            </a:r>
            <a:r>
              <a:rPr lang="en-US" sz="1500" b="1" dirty="0" smtClean="0"/>
              <a:t>Source</a:t>
            </a:r>
            <a:r>
              <a:rPr lang="en-US" sz="1500" dirty="0" smtClean="0"/>
              <a:t>: The Financial Resolution and Deposit Insurance Bill, 2017)</a:t>
            </a:r>
          </a:p>
          <a:p>
            <a:pPr algn="just"/>
            <a:endParaRPr lang="en-US" sz="2300" dirty="0" smtClean="0"/>
          </a:p>
          <a:p>
            <a:endParaRPr lang="en-US" dirty="0"/>
          </a:p>
        </p:txBody>
      </p:sp>
      <p:pic>
        <p:nvPicPr>
          <p:cNvPr id="4" name="Picture 3"/>
          <p:cNvPicPr/>
          <p:nvPr/>
        </p:nvPicPr>
        <p:blipFill>
          <a:blip r:embed="rId2" cstate="print"/>
          <a:srcRect/>
          <a:stretch>
            <a:fillRect/>
          </a:stretch>
        </p:blipFill>
        <p:spPr bwMode="auto">
          <a:xfrm>
            <a:off x="1219200" y="2743200"/>
            <a:ext cx="7696200"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pPr algn="ctr"/>
            <a:endParaRPr lang="en-US" b="1" dirty="0" smtClean="0"/>
          </a:p>
          <a:p>
            <a:pPr algn="ctr"/>
            <a:r>
              <a:rPr lang="en-US" b="1" dirty="0" smtClean="0"/>
              <a:t>Important Provisions</a:t>
            </a:r>
          </a:p>
          <a:p>
            <a:pPr algn="ctr"/>
            <a:endParaRPr lang="en-US" b="1" dirty="0" smtClean="0"/>
          </a:p>
          <a:p>
            <a:pPr lvl="0" algn="just"/>
            <a:r>
              <a:rPr lang="en-US" b="1" i="1" dirty="0" smtClean="0"/>
              <a:t>Offences</a:t>
            </a:r>
            <a:r>
              <a:rPr lang="en-US" dirty="0" smtClean="0"/>
              <a:t>: The Bill specifies </a:t>
            </a:r>
            <a:r>
              <a:rPr lang="en-US" b="1" i="1" dirty="0" smtClean="0"/>
              <a:t>penalties for certain offences committed by members of a financial firm</a:t>
            </a:r>
            <a:r>
              <a:rPr lang="en-US" dirty="0" smtClean="0"/>
              <a:t>.  </a:t>
            </a:r>
          </a:p>
          <a:p>
            <a:pPr lvl="0" algn="just"/>
            <a:endParaRPr lang="en-US" dirty="0" smtClean="0"/>
          </a:p>
          <a:p>
            <a:pPr lvl="0" algn="just"/>
            <a:r>
              <a:rPr lang="en-US" dirty="0" smtClean="0"/>
              <a:t>These offences include </a:t>
            </a:r>
            <a:r>
              <a:rPr lang="en-US" b="1" i="1" u="sng" dirty="0" smtClean="0"/>
              <a:t>concealment of property and destruction or falsification of evidence</a:t>
            </a:r>
            <a:r>
              <a:rPr lang="en-US" dirty="0" smtClean="0"/>
              <a:t>.  </a:t>
            </a:r>
          </a:p>
          <a:p>
            <a:pPr lvl="0" algn="just"/>
            <a:endParaRPr lang="en-US" dirty="0" smtClean="0"/>
          </a:p>
          <a:p>
            <a:pPr lvl="0" algn="just"/>
            <a:r>
              <a:rPr lang="en-US" dirty="0" smtClean="0"/>
              <a:t>Penalties will vary based on the nature of the offence, with the </a:t>
            </a:r>
            <a:r>
              <a:rPr lang="en-US" b="1" i="1" u="sng" dirty="0" smtClean="0"/>
              <a:t>maximum penalty being imprisonment for five years, along with a fine</a:t>
            </a:r>
            <a:r>
              <a:rPr lang="en-US" dirty="0" smtClean="0"/>
              <a:t>. </a:t>
            </a:r>
          </a:p>
          <a:p>
            <a:pPr algn="ctr"/>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lnSpcReduction="10000"/>
          </a:bodyPr>
          <a:lstStyle/>
          <a:p>
            <a:pPr algn="ctr"/>
            <a:endParaRPr lang="en-US" b="1" dirty="0" smtClean="0"/>
          </a:p>
          <a:p>
            <a:pPr algn="ctr"/>
            <a:r>
              <a:rPr lang="en-US" b="1" dirty="0" smtClean="0"/>
              <a:t>Important Provisions</a:t>
            </a:r>
          </a:p>
          <a:p>
            <a:pPr algn="ctr"/>
            <a:endParaRPr lang="en-US" b="1" dirty="0" smtClean="0"/>
          </a:p>
          <a:p>
            <a:pPr lvl="0" algn="just"/>
            <a:r>
              <a:rPr lang="en-US" b="1" i="1" dirty="0" smtClean="0"/>
              <a:t>Funds</a:t>
            </a:r>
            <a:r>
              <a:rPr lang="en-US" dirty="0" smtClean="0"/>
              <a:t>: The Corporation will constitute </a:t>
            </a:r>
            <a:r>
              <a:rPr lang="en-US" b="1" i="1" dirty="0" smtClean="0"/>
              <a:t>three Funds</a:t>
            </a:r>
            <a:r>
              <a:rPr lang="en-US" dirty="0" smtClean="0"/>
              <a:t>: </a:t>
            </a:r>
          </a:p>
          <a:p>
            <a:pPr lvl="0" algn="just"/>
            <a:endParaRPr lang="en-US" dirty="0" smtClean="0"/>
          </a:p>
          <a:p>
            <a:pPr marL="598932" lvl="0" indent="-571500" algn="just">
              <a:buAutoNum type="romanLcParenBoth"/>
            </a:pPr>
            <a:r>
              <a:rPr lang="en-US" dirty="0" smtClean="0"/>
              <a:t>Corporation Insurance Fund for deposit insurance.</a:t>
            </a:r>
          </a:p>
          <a:p>
            <a:pPr marL="598932" lvl="0" indent="-571500" algn="just">
              <a:buAutoNum type="romanLcParenBoth"/>
            </a:pPr>
            <a:endParaRPr lang="en-US" dirty="0" smtClean="0"/>
          </a:p>
          <a:p>
            <a:pPr marL="598932" lvl="0" indent="-571500" algn="just">
              <a:buAutoNum type="romanLcParenBoth"/>
            </a:pPr>
            <a:r>
              <a:rPr lang="en-US" dirty="0" smtClean="0"/>
              <a:t>Corporation Resolution Fund for resolution expenses, and </a:t>
            </a:r>
          </a:p>
          <a:p>
            <a:pPr marL="598932" lvl="0" indent="-571500" algn="just">
              <a:buAutoNum type="romanLcParenBoth"/>
            </a:pPr>
            <a:endParaRPr lang="en-US" dirty="0" smtClean="0"/>
          </a:p>
          <a:p>
            <a:pPr marL="598932" lvl="0" indent="-571500" algn="just">
              <a:buAutoNum type="romanLcParenBoth"/>
            </a:pPr>
            <a:r>
              <a:rPr lang="en-US" dirty="0" smtClean="0"/>
              <a:t>Corporation General Fund for all other functions. </a:t>
            </a:r>
          </a:p>
          <a:p>
            <a:r>
              <a:rPr lang="en-US" dirty="0" smtClean="0"/>
              <a:t> </a:t>
            </a:r>
          </a:p>
          <a:p>
            <a:pPr algn="ctr"/>
            <a:endParaRPr lang="en-US" dirty="0" smtClean="0"/>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pPr algn="ctr"/>
            <a:endParaRPr lang="en-US" b="1" dirty="0" smtClean="0"/>
          </a:p>
          <a:p>
            <a:pPr algn="ctr"/>
            <a:r>
              <a:rPr lang="en-US" b="1" dirty="0" smtClean="0"/>
              <a:t>Important Provisions</a:t>
            </a:r>
          </a:p>
          <a:p>
            <a:pPr algn="ctr"/>
            <a:endParaRPr lang="en-US" b="1" dirty="0" smtClean="0"/>
          </a:p>
          <a:p>
            <a:pPr lvl="0" algn="just"/>
            <a:r>
              <a:rPr lang="en-US" b="1" i="1" dirty="0" smtClean="0"/>
              <a:t>Bar on jurisdiction</a:t>
            </a:r>
            <a:r>
              <a:rPr lang="en-US" dirty="0" smtClean="0"/>
              <a:t>: The </a:t>
            </a:r>
            <a:r>
              <a:rPr lang="en-US" b="1" i="1" dirty="0" smtClean="0"/>
              <a:t>Bill prohibits</a:t>
            </a:r>
            <a:r>
              <a:rPr lang="en-US" dirty="0" smtClean="0"/>
              <a:t> any court or tribunal from entertaining matters related to the decisions of the Resolution Corporation or regulators, </a:t>
            </a:r>
            <a:r>
              <a:rPr lang="en-US" b="1" i="1" dirty="0" smtClean="0"/>
              <a:t>unless specified in the Bill</a:t>
            </a:r>
            <a:r>
              <a:rPr lang="en-US" dirty="0" smtClean="0"/>
              <a:t>.   </a:t>
            </a:r>
          </a:p>
          <a:p>
            <a:pPr algn="ctr"/>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dirty="0" smtClean="0"/>
          </a:p>
          <a:p>
            <a:pPr lvl="0" algn="just"/>
            <a:endParaRPr lang="en-US" dirty="0" smtClean="0"/>
          </a:p>
          <a:p>
            <a:endParaRPr lang="en-US" dirty="0" smtClean="0"/>
          </a:p>
          <a:p>
            <a:endParaRPr lang="en-US" dirty="0" smtClean="0"/>
          </a:p>
          <a:p>
            <a:pPr algn="ctr"/>
            <a:r>
              <a:rPr lang="en-US" sz="3600" dirty="0" smtClean="0"/>
              <a:t>BAIL-IN</a:t>
            </a:r>
          </a:p>
          <a:p>
            <a:endParaRPr lang="en-US"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lnSpcReduction="10000"/>
          </a:bodyPr>
          <a:lstStyle/>
          <a:p>
            <a:pPr algn="ctr"/>
            <a:endParaRPr lang="en-US" b="1" dirty="0" smtClean="0"/>
          </a:p>
          <a:p>
            <a:pPr algn="ctr"/>
            <a:r>
              <a:rPr lang="en-US" b="1" dirty="0" smtClean="0"/>
              <a:t>Bail-in</a:t>
            </a:r>
            <a:endParaRPr lang="en-US" dirty="0" smtClean="0"/>
          </a:p>
          <a:p>
            <a:pPr algn="just"/>
            <a:r>
              <a:rPr lang="en-US" dirty="0" smtClean="0"/>
              <a:t>Financial firms include banks, non-banking financial companies, insurance companies, pensions funds, stock exchanges, and depositories.  </a:t>
            </a:r>
          </a:p>
          <a:p>
            <a:pPr algn="just"/>
            <a:endParaRPr lang="en-US" dirty="0" smtClean="0"/>
          </a:p>
          <a:p>
            <a:pPr algn="just"/>
            <a:r>
              <a:rPr lang="en-US" dirty="0" smtClean="0"/>
              <a:t>These firms accept deposits from consumers, invest these funds, and provide loans.  Often these firms borrow from each other.  </a:t>
            </a:r>
          </a:p>
          <a:p>
            <a:pPr algn="just"/>
            <a:endParaRPr lang="en-US" dirty="0" smtClean="0"/>
          </a:p>
          <a:p>
            <a:pPr algn="just"/>
            <a:r>
              <a:rPr lang="en-US" dirty="0" smtClean="0"/>
              <a:t>Failure of a firm may result in </a:t>
            </a:r>
            <a:r>
              <a:rPr lang="en-US" b="1" i="1" dirty="0" smtClean="0"/>
              <a:t>adverse consequences</a:t>
            </a:r>
            <a:r>
              <a:rPr lang="en-US" dirty="0" smtClean="0"/>
              <a:t> for other financial firms, and could trigger off </a:t>
            </a:r>
            <a:r>
              <a:rPr lang="en-US" b="1" i="1" dirty="0" smtClean="0"/>
              <a:t>system-wide financial instability</a:t>
            </a:r>
            <a:r>
              <a:rPr lang="en-US" dirty="0" smtClean="0"/>
              <a:t>.</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pPr algn="ctr"/>
            <a:endParaRPr lang="en-US" b="1" dirty="0" smtClean="0"/>
          </a:p>
          <a:p>
            <a:pPr algn="ctr"/>
            <a:r>
              <a:rPr lang="en-US" b="1" dirty="0" smtClean="0"/>
              <a:t>Bail-in (Contd ..)</a:t>
            </a:r>
            <a:endParaRPr lang="en-US" dirty="0" smtClean="0"/>
          </a:p>
          <a:p>
            <a:endParaRPr lang="en-US" dirty="0" smtClean="0"/>
          </a:p>
          <a:p>
            <a:pPr algn="just"/>
            <a:r>
              <a:rPr lang="en-US" dirty="0" smtClean="0"/>
              <a:t>As per the data mentioned above, the average balance per term deposits a/c is Rs.2.54 </a:t>
            </a:r>
            <a:r>
              <a:rPr lang="en-US" dirty="0" err="1" smtClean="0"/>
              <a:t>lakh</a:t>
            </a:r>
            <a:r>
              <a:rPr lang="en-US" dirty="0" smtClean="0"/>
              <a:t>, while the overall average balance (including Savings Bank, Current Account &amp; Time Deposit is only Rs.58,316). </a:t>
            </a:r>
          </a:p>
          <a:p>
            <a:pPr algn="just"/>
            <a:endParaRPr lang="en-US" dirty="0" smtClean="0"/>
          </a:p>
          <a:p>
            <a:pPr algn="just"/>
            <a:r>
              <a:rPr lang="en-US" dirty="0" smtClean="0"/>
              <a:t>On the other hand, the term depositors of above Rs.15 </a:t>
            </a:r>
            <a:r>
              <a:rPr lang="en-US" dirty="0" err="1" smtClean="0"/>
              <a:t>lakh</a:t>
            </a:r>
            <a:r>
              <a:rPr lang="en-US" dirty="0" smtClean="0"/>
              <a:t> as per RBI, SBI Research is only 1.3%, who holds </a:t>
            </a:r>
            <a:r>
              <a:rPr lang="en-US" b="1" i="1" dirty="0" smtClean="0"/>
              <a:t>55% in terms of amount of the total term deposits of the banking system</a:t>
            </a:r>
            <a:r>
              <a:rPr lang="en-US" dirty="0" smtClean="0"/>
              <a:t>.</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a:bodyPr>
          <a:lstStyle/>
          <a:p>
            <a:pPr algn="ctr"/>
            <a:endParaRPr lang="en-US" b="1" dirty="0" smtClean="0"/>
          </a:p>
          <a:p>
            <a:pPr algn="ctr"/>
            <a:r>
              <a:rPr lang="en-US" b="1" dirty="0" smtClean="0"/>
              <a:t>Bail-in (Contd ..)</a:t>
            </a:r>
          </a:p>
          <a:p>
            <a:pPr algn="just"/>
            <a:endParaRPr lang="en-US" dirty="0" smtClean="0"/>
          </a:p>
          <a:p>
            <a:pPr algn="just"/>
            <a:r>
              <a:rPr lang="en-US" dirty="0" smtClean="0"/>
              <a:t>To be fair to banks, the DICGC should allow the premium payable by the banks to be calculated only on the amount of </a:t>
            </a:r>
            <a:r>
              <a:rPr lang="en-US" b="1" i="1" dirty="0" smtClean="0"/>
              <a:t>cover available and not the entire assessable deposits of customers</a:t>
            </a:r>
            <a:r>
              <a:rPr lang="en-US" dirty="0" smtClean="0"/>
              <a:t>, as is being currently done. </a:t>
            </a:r>
          </a:p>
          <a:p>
            <a:pPr algn="just"/>
            <a:endParaRPr lang="en-US" dirty="0" smtClean="0"/>
          </a:p>
          <a:p>
            <a:pPr algn="just"/>
            <a:r>
              <a:rPr lang="en-US" dirty="0" smtClean="0"/>
              <a:t>This will improve the profitability of the banks.</a:t>
            </a:r>
          </a:p>
          <a:p>
            <a:r>
              <a:rPr lang="en-US" b="1" dirty="0" smtClean="0"/>
              <a:t> </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a:bodyPr>
          <a:lstStyle/>
          <a:p>
            <a:pPr algn="ctr"/>
            <a:endParaRPr lang="en-US" b="1" dirty="0" smtClean="0"/>
          </a:p>
          <a:p>
            <a:pPr algn="ctr"/>
            <a:r>
              <a:rPr lang="en-US" b="1" dirty="0" smtClean="0"/>
              <a:t>Bail-in (Contd..)</a:t>
            </a:r>
            <a:endParaRPr lang="en-US" dirty="0" smtClean="0"/>
          </a:p>
          <a:p>
            <a:pPr algn="just"/>
            <a:endParaRPr lang="en-US" dirty="0" smtClean="0"/>
          </a:p>
          <a:p>
            <a:pPr algn="just"/>
            <a:r>
              <a:rPr lang="en-US" dirty="0" smtClean="0"/>
              <a:t>The resolution methods of FRDI Bill which spread confusion among depositors is the ‘</a:t>
            </a:r>
            <a:r>
              <a:rPr lang="en-US" b="1" i="1" dirty="0" smtClean="0"/>
              <a:t>bail-in</a:t>
            </a:r>
            <a:r>
              <a:rPr lang="en-US" dirty="0" smtClean="0"/>
              <a:t>’ clause, where the financial firms / companies issue securities in lieu of the money deposited.  </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a:bodyPr>
          <a:lstStyle/>
          <a:p>
            <a:pPr algn="ctr"/>
            <a:endParaRPr lang="en-US" b="1" dirty="0" smtClean="0"/>
          </a:p>
          <a:p>
            <a:pPr algn="ctr"/>
            <a:r>
              <a:rPr lang="en-US" b="1" dirty="0" smtClean="0"/>
              <a:t>Bail-in (Contd..)</a:t>
            </a:r>
            <a:endParaRPr lang="en-US" dirty="0" smtClean="0"/>
          </a:p>
          <a:p>
            <a:pPr algn="just"/>
            <a:endParaRPr lang="en-US" dirty="0" smtClean="0"/>
          </a:p>
          <a:p>
            <a:pPr algn="just"/>
            <a:r>
              <a:rPr lang="en-US" dirty="0" smtClean="0"/>
              <a:t>It means, in case the firm’s financial situation deteriorates, deposits could be converted in securities such as shares in the bank.  </a:t>
            </a:r>
          </a:p>
          <a:p>
            <a:pPr algn="just"/>
            <a:endParaRPr lang="en-US" dirty="0" smtClean="0"/>
          </a:p>
          <a:p>
            <a:pPr algn="just"/>
            <a:r>
              <a:rPr lang="en-US" dirty="0" smtClean="0"/>
              <a:t>However, the truth is that the risk is much less in the proposed bill.  Currently, DICGC provides deposit insurance of upto Rs.1 </a:t>
            </a:r>
            <a:r>
              <a:rPr lang="en-US" dirty="0" err="1" smtClean="0"/>
              <a:t>lakh</a:t>
            </a:r>
            <a:r>
              <a:rPr lang="en-US" dirty="0" smtClean="0"/>
              <a:t>. and rest of amount is forfeited in the rare event of the bank failure.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fontScale="92500" lnSpcReduction="10000"/>
          </a:bodyPr>
          <a:lstStyle/>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pPr algn="just"/>
            <a:endParaRPr lang="en-US" sz="1800" dirty="0" smtClean="0"/>
          </a:p>
          <a:p>
            <a:pPr algn="just"/>
            <a:r>
              <a:rPr lang="en-US" sz="1800" dirty="0" smtClean="0"/>
              <a:t>Data on Cross Country Deposit insurance Coverage limit shows that Deposit insurance coverage in India is one of the lowest at Rs.1 </a:t>
            </a:r>
            <a:r>
              <a:rPr lang="en-US" sz="1800" dirty="0" err="1" smtClean="0"/>
              <a:t>lakh</a:t>
            </a:r>
            <a:r>
              <a:rPr lang="en-US" sz="1800" dirty="0" smtClean="0"/>
              <a:t> / $1,508 / 0.9 times India’s per capital income. </a:t>
            </a:r>
          </a:p>
          <a:p>
            <a:pPr algn="just"/>
            <a:r>
              <a:rPr lang="en-US" sz="1800" dirty="0" smtClean="0"/>
              <a:t>In India Bank failure is almost non-existent and till now the claims from DICGC is very few.  Mostly, such claims have been raised only</a:t>
            </a:r>
            <a:r>
              <a:rPr lang="en-US" sz="1800" i="1" u="sng" dirty="0" smtClean="0"/>
              <a:t> due to failure of few Co-operative Banks</a:t>
            </a:r>
            <a:r>
              <a:rPr lang="en-US" sz="1800" dirty="0" smtClean="0"/>
              <a:t>.</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5" name="Picture 2"/>
          <p:cNvPicPr>
            <a:picLocks noChangeAspect="1" noChangeArrowheads="1"/>
          </p:cNvPicPr>
          <p:nvPr/>
        </p:nvPicPr>
        <p:blipFill>
          <a:blip r:embed="rId2" cstate="print"/>
          <a:srcRect/>
          <a:stretch>
            <a:fillRect/>
          </a:stretch>
        </p:blipFill>
        <p:spPr bwMode="auto">
          <a:xfrm>
            <a:off x="1066800" y="1066800"/>
            <a:ext cx="7848600"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dirty="0" smtClean="0"/>
          </a:p>
          <a:p>
            <a:endParaRPr lang="en-US" dirty="0" smtClean="0"/>
          </a:p>
          <a:p>
            <a:endParaRPr lang="en-US" dirty="0" smtClean="0"/>
          </a:p>
          <a:p>
            <a:endParaRPr lang="en-US" dirty="0" smtClean="0"/>
          </a:p>
          <a:p>
            <a:pPr algn="ctr"/>
            <a:r>
              <a:rPr lang="en-US" sz="3600" dirty="0" smtClean="0"/>
              <a:t>CONCLUSION</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dirty="0" smtClean="0"/>
          </a:p>
          <a:p>
            <a:pPr algn="just"/>
            <a:r>
              <a:rPr lang="en-US" dirty="0" smtClean="0"/>
              <a:t>FRDI Bill 2017 </a:t>
            </a:r>
            <a:r>
              <a:rPr lang="en-US" b="1" i="1" dirty="0" smtClean="0"/>
              <a:t>provides</a:t>
            </a:r>
            <a:r>
              <a:rPr lang="en-US" dirty="0" smtClean="0"/>
              <a:t> for specialized resolution mechanism of certain categories of financial service providers and establishment of Resolution Corporation which will contribute to the </a:t>
            </a:r>
            <a:r>
              <a:rPr lang="en-US" b="1" i="1" dirty="0" smtClean="0"/>
              <a:t>stability and resilience</a:t>
            </a:r>
            <a:r>
              <a:rPr lang="en-US" dirty="0" smtClean="0"/>
              <a:t> of the financial system in India. </a:t>
            </a:r>
          </a:p>
          <a:p>
            <a:pPr algn="just"/>
            <a:endParaRPr lang="en-US" dirty="0" smtClean="0"/>
          </a:p>
          <a:p>
            <a:pPr algn="just"/>
            <a:r>
              <a:rPr lang="en-US" dirty="0" smtClean="0"/>
              <a:t>The </a:t>
            </a:r>
            <a:r>
              <a:rPr lang="en-US" b="1" i="1" dirty="0" smtClean="0"/>
              <a:t>advantages of FRDI Bill 2017</a:t>
            </a:r>
            <a:r>
              <a:rPr lang="en-US" dirty="0" smtClean="0"/>
              <a:t> to all stakeholders of various Financial Service Providers in India are:</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dirty="0" smtClean="0"/>
          </a:p>
          <a:p>
            <a:endParaRPr lang="en-US" dirty="0" smtClean="0"/>
          </a:p>
          <a:p>
            <a:pPr lvl="0" algn="just"/>
            <a:r>
              <a:rPr lang="en-US" dirty="0" smtClean="0"/>
              <a:t>It can benefit a </a:t>
            </a:r>
            <a:r>
              <a:rPr lang="en-US" b="1" i="1" dirty="0" smtClean="0"/>
              <a:t>large number of retail depositors</a:t>
            </a:r>
            <a:r>
              <a:rPr lang="en-US" dirty="0" smtClean="0"/>
              <a:t> as it seeks to </a:t>
            </a:r>
            <a:r>
              <a:rPr lang="en-US" i="1" u="sng" dirty="0" smtClean="0"/>
              <a:t>decrease the time and costs</a:t>
            </a:r>
            <a:r>
              <a:rPr lang="en-US" dirty="0" smtClean="0"/>
              <a:t> involved in resolving distressed financial entities.</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dirty="0" smtClean="0"/>
          </a:p>
          <a:p>
            <a:endParaRPr lang="en-US" dirty="0" smtClean="0"/>
          </a:p>
          <a:p>
            <a:pPr lvl="0" algn="just"/>
            <a:r>
              <a:rPr lang="en-US" dirty="0" smtClean="0"/>
              <a:t>Help in </a:t>
            </a:r>
            <a:r>
              <a:rPr lang="en-US" b="1" i="1" dirty="0" smtClean="0"/>
              <a:t>maintaining financial stability</a:t>
            </a:r>
            <a:r>
              <a:rPr lang="en-US" dirty="0" smtClean="0"/>
              <a:t> in the economy by ensuring adequate preventive measures, as well as provide necessary instruments in an event of crisis.</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dirty="0" smtClean="0"/>
          </a:p>
          <a:p>
            <a:endParaRPr lang="en-US" dirty="0" smtClean="0"/>
          </a:p>
          <a:p>
            <a:pPr lvl="0" algn="just"/>
            <a:r>
              <a:rPr lang="en-US" dirty="0" smtClean="0"/>
              <a:t>Once implemented, the Bill together with the Code will provide a </a:t>
            </a:r>
            <a:r>
              <a:rPr lang="en-US" b="1" i="1" u="sng" dirty="0" smtClean="0"/>
              <a:t>comprehensive resolution framework for the economy</a:t>
            </a:r>
            <a:r>
              <a:rPr lang="en-US" dirty="0" smtClean="0"/>
              <a:t>.</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dirty="0" smtClean="0"/>
          </a:p>
          <a:p>
            <a:endParaRPr lang="en-US" dirty="0" smtClean="0"/>
          </a:p>
          <a:p>
            <a:pPr lvl="0" algn="just"/>
            <a:r>
              <a:rPr lang="en-US" dirty="0" smtClean="0"/>
              <a:t>The bill envisages inculcating </a:t>
            </a:r>
            <a:r>
              <a:rPr lang="en-US" b="1" i="1" u="sng" dirty="0" smtClean="0"/>
              <a:t>discipline among financial service providers</a:t>
            </a:r>
            <a:r>
              <a:rPr lang="en-US" dirty="0" smtClean="0"/>
              <a:t> in the event of financial crisis.</a:t>
            </a: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dirty="0" smtClean="0"/>
          </a:p>
          <a:p>
            <a:endParaRPr lang="en-US" dirty="0" smtClean="0"/>
          </a:p>
          <a:p>
            <a:pPr lvl="0"/>
            <a:endParaRPr lang="en-US" dirty="0" smtClean="0"/>
          </a:p>
          <a:p>
            <a:pPr lvl="0" algn="ctr"/>
            <a:r>
              <a:rPr lang="en-US" dirty="0" smtClean="0"/>
              <a:t>It promotes “</a:t>
            </a:r>
            <a:r>
              <a:rPr lang="en-US" b="1" i="1" u="sng" dirty="0" smtClean="0"/>
              <a:t>Ease of Doing Business</a:t>
            </a:r>
            <a:r>
              <a:rPr lang="en-US" dirty="0" smtClean="0"/>
              <a:t>” in the country.</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dirty="0" smtClean="0"/>
          </a:p>
          <a:p>
            <a:pPr lvl="0" algn="just"/>
            <a:endParaRPr lang="en-US" dirty="0" smtClean="0"/>
          </a:p>
          <a:p>
            <a:pPr lvl="0" algn="just"/>
            <a:r>
              <a:rPr lang="en-US" dirty="0" smtClean="0"/>
              <a:t>Improve financial inclusion and </a:t>
            </a:r>
            <a:r>
              <a:rPr lang="en-US" b="1" i="1" dirty="0" smtClean="0"/>
              <a:t>increase access to credit</a:t>
            </a:r>
            <a:r>
              <a:rPr lang="en-US" dirty="0" smtClean="0"/>
              <a:t>, which may lead to the reduction of the </a:t>
            </a:r>
            <a:r>
              <a:rPr lang="en-US" b="1" i="1" u="sng" dirty="0" smtClean="0"/>
              <a:t>cost for obtaining credit</a:t>
            </a:r>
            <a:r>
              <a:rPr lang="en-US" dirty="0" smtClean="0"/>
              <a:t>.</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dirty="0" smtClean="0"/>
          </a:p>
          <a:p>
            <a:endParaRPr lang="en-US" dirty="0" smtClean="0"/>
          </a:p>
          <a:p>
            <a:pPr lvl="0" algn="just"/>
            <a:r>
              <a:rPr lang="en-US" dirty="0" smtClean="0"/>
              <a:t>Increased access to finance enhances enterprise growth, which in turn leads to </a:t>
            </a:r>
            <a:r>
              <a:rPr lang="en-US" b="1" i="1" u="sng" dirty="0" smtClean="0"/>
              <a:t>preserving employment, growth and the creation of new job opportunities</a:t>
            </a:r>
            <a:r>
              <a:rPr lang="en-US" dirty="0" smtClean="0"/>
              <a:t>.</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dirty="0" smtClean="0"/>
          </a:p>
          <a:p>
            <a:pPr lvl="0" algn="just"/>
            <a:endParaRPr lang="en-US" dirty="0" smtClean="0"/>
          </a:p>
          <a:p>
            <a:pPr lvl="0" algn="just"/>
            <a:r>
              <a:rPr lang="en-US" dirty="0" smtClean="0"/>
              <a:t>The FRDI Bill will be a </a:t>
            </a:r>
            <a:r>
              <a:rPr lang="en-US" b="1" i="1" dirty="0" smtClean="0"/>
              <a:t>Win-Win</a:t>
            </a:r>
            <a:r>
              <a:rPr lang="en-US" dirty="0" smtClean="0"/>
              <a:t> for all with all such suggested changes to make it more </a:t>
            </a:r>
            <a:r>
              <a:rPr lang="en-US" b="1" i="1" dirty="0" smtClean="0"/>
              <a:t>depositors friendly</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endParaRPr lang="en-US" dirty="0" smtClean="0"/>
          </a:p>
          <a:p>
            <a:pPr lvl="0" algn="just"/>
            <a:endParaRPr lang="en-US" dirty="0" smtClean="0"/>
          </a:p>
          <a:p>
            <a:endParaRPr lang="en-US" dirty="0" smtClean="0"/>
          </a:p>
          <a:p>
            <a:endParaRPr lang="en-US" dirty="0" smtClean="0"/>
          </a:p>
          <a:p>
            <a:pPr algn="ctr"/>
            <a:r>
              <a:rPr lang="en-US" sz="2800" dirty="0" smtClean="0"/>
              <a:t>SERVICE PROVIDERS COVERED – FRIDI BILL, 2017</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685800"/>
            <a:ext cx="7924800" cy="5486400"/>
          </a:xfrm>
        </p:spPr>
        <p:txBody>
          <a:bodyPr/>
          <a:lstStyle/>
          <a:p>
            <a:endParaRPr lang="en-US" dirty="0" smtClean="0"/>
          </a:p>
          <a:p>
            <a:endParaRPr lang="en-US" dirty="0" smtClean="0"/>
          </a:p>
          <a:p>
            <a:endParaRPr lang="en-US" dirty="0" smtClean="0"/>
          </a:p>
          <a:p>
            <a:endParaRPr lang="en-US" dirty="0" smtClean="0"/>
          </a:p>
          <a:p>
            <a:pPr algn="ctr"/>
            <a:r>
              <a:rPr lang="en-US" sz="5400" i="1" dirty="0" smtClean="0"/>
              <a:t>THANK YOU</a:t>
            </a:r>
            <a:endParaRPr lang="en-US" sz="54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lstStyle/>
          <a:p>
            <a:pPr algn="just"/>
            <a:r>
              <a:rPr lang="en-US" dirty="0" smtClean="0"/>
              <a:t>The Bill will </a:t>
            </a:r>
            <a:r>
              <a:rPr lang="en-US" b="1" i="1" dirty="0" smtClean="0"/>
              <a:t>apply to</a:t>
            </a:r>
            <a:r>
              <a:rPr lang="en-US" dirty="0" smtClean="0"/>
              <a:t> </a:t>
            </a:r>
          </a:p>
          <a:p>
            <a:pPr marL="541782" lvl="0" indent="-514350" algn="just"/>
            <a:endParaRPr lang="en-US" dirty="0" smtClean="0"/>
          </a:p>
          <a:p>
            <a:pPr marL="541782" lvl="0" indent="-514350" algn="just">
              <a:buFont typeface="Wingdings" pitchFamily="2" charset="2"/>
              <a:buChar char="ü"/>
            </a:pPr>
            <a:r>
              <a:rPr lang="en-US" dirty="0" smtClean="0"/>
              <a:t>Banks</a:t>
            </a:r>
          </a:p>
          <a:p>
            <a:pPr marL="541782" lvl="0" indent="-514350" algn="just">
              <a:buFont typeface="Wingdings" pitchFamily="2" charset="2"/>
              <a:buChar char="ü"/>
            </a:pPr>
            <a:r>
              <a:rPr lang="en-US" dirty="0" smtClean="0"/>
              <a:t>Insurance Companies</a:t>
            </a:r>
          </a:p>
          <a:p>
            <a:pPr marL="541782" lvl="0" indent="-514350" algn="just">
              <a:buFont typeface="Wingdings" pitchFamily="2" charset="2"/>
              <a:buChar char="ü"/>
            </a:pPr>
            <a:r>
              <a:rPr lang="en-US" dirty="0" smtClean="0"/>
              <a:t>Stock Exchanges</a:t>
            </a:r>
          </a:p>
          <a:p>
            <a:pPr marL="541782" lvl="0" indent="-514350" algn="just">
              <a:buFont typeface="Wingdings" pitchFamily="2" charset="2"/>
              <a:buChar char="ü"/>
            </a:pPr>
            <a:r>
              <a:rPr lang="en-US" dirty="0" smtClean="0"/>
              <a:t>Depositories</a:t>
            </a:r>
          </a:p>
          <a:p>
            <a:pPr marL="541782" lvl="0" indent="-514350" algn="just">
              <a:buFont typeface="Wingdings" pitchFamily="2" charset="2"/>
              <a:buChar char="ü"/>
            </a:pPr>
            <a:r>
              <a:rPr lang="en-US" dirty="0" smtClean="0"/>
              <a:t>Payment systems</a:t>
            </a:r>
          </a:p>
          <a:p>
            <a:pPr marL="541782" lvl="0" indent="-514350" algn="just">
              <a:buFont typeface="Wingdings" pitchFamily="2" charset="2"/>
              <a:buChar char="ü"/>
            </a:pPr>
            <a:r>
              <a:rPr lang="en-US" dirty="0" smtClean="0"/>
              <a:t>Non-banking financial companies and their parent companies.  </a:t>
            </a:r>
          </a:p>
          <a:p>
            <a:pPr marL="541782" lvl="0" indent="-514350" algn="just">
              <a:buFont typeface="Wingdings" pitchFamily="2" charset="2"/>
              <a:buChar char="ü"/>
            </a:pPr>
            <a:endParaRPr lang="en-US" dirty="0" smtClean="0"/>
          </a:p>
          <a:p>
            <a:pPr algn="just"/>
            <a:r>
              <a:rPr lang="en-US" dirty="0" smtClean="0"/>
              <a:t>The central government </a:t>
            </a:r>
            <a:r>
              <a:rPr lang="en-US" b="1" i="1" dirty="0" smtClean="0"/>
              <a:t>may notify</a:t>
            </a:r>
            <a:r>
              <a:rPr lang="en-US" dirty="0" smtClean="0"/>
              <a:t> any other entities or funds to be covered under the Bill.</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a:bodyPr>
          <a:lstStyle/>
          <a:p>
            <a:pPr algn="ctr"/>
            <a:endParaRPr lang="en-US" b="1" dirty="0" smtClean="0"/>
          </a:p>
          <a:p>
            <a:pPr algn="ctr"/>
            <a:r>
              <a:rPr lang="en-US" b="1" dirty="0" smtClean="0"/>
              <a:t>Definition of Banking</a:t>
            </a:r>
          </a:p>
          <a:p>
            <a:pPr algn="just"/>
            <a:r>
              <a:rPr lang="en-US" dirty="0" smtClean="0"/>
              <a:t>"Banking" means the banking as defined in clause (b) of section 5 of the Banking Regulation Act, 1949;</a:t>
            </a:r>
          </a:p>
          <a:p>
            <a:pPr algn="just"/>
            <a:endParaRPr lang="en-US" dirty="0" smtClean="0"/>
          </a:p>
          <a:p>
            <a:pPr algn="just"/>
            <a:r>
              <a:rPr lang="en-US" dirty="0" smtClean="0"/>
              <a:t>"Banking institution" means a banking company as defined in clause (c) of section 5 of the Banking Regulation Act, 1949 and includes-</a:t>
            </a:r>
          </a:p>
          <a:p>
            <a:pPr marL="598932" indent="-571500" algn="just">
              <a:buAutoNum type="romanLcParenBoth"/>
            </a:pPr>
            <a:r>
              <a:rPr lang="en-US" dirty="0" smtClean="0"/>
              <a:t>A </a:t>
            </a:r>
            <a:r>
              <a:rPr lang="en-US" b="1" dirty="0" smtClean="0"/>
              <a:t>corresponding new bank</a:t>
            </a:r>
            <a:r>
              <a:rPr lang="en-US" dirty="0" smtClean="0"/>
              <a:t> as defined in clause (</a:t>
            </a:r>
            <a:r>
              <a:rPr lang="en-US" dirty="0" err="1" smtClean="0"/>
              <a:t>da</a:t>
            </a:r>
            <a:r>
              <a:rPr lang="en-US" dirty="0" smtClean="0"/>
              <a:t>) of section 5 of the Banking Regulation Act, 1949;</a:t>
            </a:r>
          </a:p>
          <a:p>
            <a:pPr marL="598932" indent="-571500" algn="just">
              <a:buAutoNum type="romanLcParenBoth"/>
            </a:pPr>
            <a:r>
              <a:rPr lang="en-US" dirty="0" smtClean="0"/>
              <a:t>An eligible </a:t>
            </a:r>
            <a:r>
              <a:rPr lang="en-US" b="1" dirty="0" smtClean="0"/>
              <a:t>co-operative bank</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924800" cy="914400"/>
          </a:xfrm>
        </p:spPr>
        <p:txBody>
          <a:bodyPr>
            <a:noAutofit/>
          </a:bodyPr>
          <a:lstStyle/>
          <a:p>
            <a:pPr algn="ctr"/>
            <a:r>
              <a:rPr lang="en-US" sz="2700" b="1" dirty="0" smtClean="0"/>
              <a:t/>
            </a:r>
            <a:br>
              <a:rPr lang="en-US" sz="2700" b="1" dirty="0" smtClean="0"/>
            </a:br>
            <a:r>
              <a:rPr lang="en-US" sz="2700" b="1" dirty="0" smtClean="0"/>
              <a:t/>
            </a:r>
            <a:br>
              <a:rPr lang="en-US" sz="2700" b="1" dirty="0" smtClean="0"/>
            </a:br>
            <a:r>
              <a:rPr lang="en-US" sz="2100" b="1" dirty="0" smtClean="0"/>
              <a:t>The Financial Resolution and Deposit Insurance Bill, 2017 (FRDI BILL, 2017)</a:t>
            </a:r>
            <a:endParaRPr lang="en-US" sz="2100" dirty="0"/>
          </a:p>
        </p:txBody>
      </p:sp>
      <p:sp>
        <p:nvSpPr>
          <p:cNvPr id="3" name="Subtitle 2"/>
          <p:cNvSpPr>
            <a:spLocks noGrp="1"/>
          </p:cNvSpPr>
          <p:nvPr>
            <p:ph type="subTitle" idx="1"/>
          </p:nvPr>
        </p:nvSpPr>
        <p:spPr>
          <a:xfrm>
            <a:off x="1066800" y="1066800"/>
            <a:ext cx="7924800" cy="5486400"/>
          </a:xfrm>
        </p:spPr>
        <p:txBody>
          <a:bodyPr>
            <a:normAutofit fontScale="85000" lnSpcReduction="20000"/>
          </a:bodyPr>
          <a:lstStyle/>
          <a:p>
            <a:endParaRPr lang="en-US" b="1" dirty="0" smtClean="0"/>
          </a:p>
          <a:p>
            <a:pPr algn="ctr"/>
            <a:r>
              <a:rPr lang="en-US" b="1" dirty="0" smtClean="0"/>
              <a:t>Definition of Banking (Contd ..)</a:t>
            </a:r>
          </a:p>
          <a:p>
            <a:endParaRPr lang="en-US" dirty="0" smtClean="0"/>
          </a:p>
          <a:p>
            <a:pPr algn="just"/>
            <a:r>
              <a:rPr lang="en-US" dirty="0" smtClean="0"/>
              <a:t>(iii) A </a:t>
            </a:r>
            <a:r>
              <a:rPr lang="en-US" b="1" dirty="0" smtClean="0"/>
              <a:t>multi-state co-operative bank</a:t>
            </a:r>
            <a:r>
              <a:rPr lang="en-US" dirty="0" smtClean="0"/>
              <a:t> as defined in clause (</a:t>
            </a:r>
            <a:r>
              <a:rPr lang="en-US" dirty="0" err="1" smtClean="0"/>
              <a:t>cciiia</a:t>
            </a:r>
            <a:r>
              <a:rPr lang="en-US" dirty="0" smtClean="0"/>
              <a:t>) of section 56 of the Banking Regulation Act, 1949;</a:t>
            </a:r>
          </a:p>
          <a:p>
            <a:pPr algn="just"/>
            <a:endParaRPr lang="en-US" dirty="0" smtClean="0"/>
          </a:p>
          <a:p>
            <a:pPr algn="just"/>
            <a:r>
              <a:rPr lang="en-US" dirty="0" smtClean="0"/>
              <a:t>(iv) A </a:t>
            </a:r>
            <a:r>
              <a:rPr lang="en-US" b="1" dirty="0" smtClean="0"/>
              <a:t>Regional Rural Bank</a:t>
            </a:r>
            <a:r>
              <a:rPr lang="en-US" dirty="0" smtClean="0"/>
              <a:t> established under sub-section (1) of section 3 of the Regional Rural Banks Act, 1976; and</a:t>
            </a:r>
          </a:p>
          <a:p>
            <a:pPr algn="just"/>
            <a:endParaRPr lang="en-US" dirty="0" smtClean="0"/>
          </a:p>
          <a:p>
            <a:pPr algn="just"/>
            <a:r>
              <a:rPr lang="en-US" dirty="0" smtClean="0"/>
              <a:t>(v) The State Bank of India constituted under sub-section (1) of section 3 of the </a:t>
            </a:r>
            <a:r>
              <a:rPr lang="en-US" b="1" dirty="0" smtClean="0"/>
              <a:t>State Bank of India Act, 1955</a:t>
            </a:r>
            <a:r>
              <a:rPr lang="en-US" dirty="0" smtClean="0"/>
              <a:t> and its </a:t>
            </a:r>
            <a:r>
              <a:rPr lang="en-US" b="1" dirty="0" smtClean="0"/>
              <a:t>subsidiary banks</a:t>
            </a:r>
            <a:r>
              <a:rPr lang="en-US" dirty="0" smtClean="0"/>
              <a:t> as defined in clause (</a:t>
            </a:r>
            <a:r>
              <a:rPr lang="en-US" dirty="0" err="1" smtClean="0"/>
              <a:t>nd</a:t>
            </a:r>
            <a:r>
              <a:rPr lang="en-US" dirty="0" smtClean="0"/>
              <a:t>) of section 5 of the Banking Regulation Act, 1949;</a:t>
            </a:r>
          </a:p>
          <a:p>
            <a:pPr algn="just"/>
            <a:endParaRPr lang="en-US" dirty="0" smtClean="0"/>
          </a:p>
          <a:p>
            <a:pPr algn="just"/>
            <a:r>
              <a:rPr lang="en-US" dirty="0" smtClean="0"/>
              <a:t>"</a:t>
            </a:r>
            <a:r>
              <a:rPr lang="en-US" b="1" dirty="0" smtClean="0"/>
              <a:t>Bridge service provider</a:t>
            </a:r>
            <a:r>
              <a:rPr lang="en-US" dirty="0" smtClean="0"/>
              <a:t>" means a company limited by shares, created by the Corporation under section 50.</a:t>
            </a:r>
          </a:p>
          <a:p>
            <a:endParaRPr lang="en-US" dirty="0" smtClean="0"/>
          </a:p>
          <a:p>
            <a:pPr lvl="0" algn="just"/>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233</TotalTime>
  <Words>2369</Words>
  <Application>Microsoft Office PowerPoint</Application>
  <PresentationFormat>On-screen Show (4:3)</PresentationFormat>
  <Paragraphs>495</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Solstice</vt:lpstr>
      <vt:lpstr>   The Financial Resolution and Deposit Insurance Bill, 2017   (FRDI BILL, 2017)  CMA (Dr.) P. Siva Rama Prasad      </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  The Financial Resolution and Deposit Insurance Bill, 2017 (FRDI BILL, 2017)</vt:lpstr>
      <vt:lpstr>Slide 60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Financial Resolution and Deposit Insurance Bill, 2017 (FRDI BILL, 2017)</dc:title>
  <dc:creator>PSRPRASAD</dc:creator>
  <cp:lastModifiedBy>hp</cp:lastModifiedBy>
  <cp:revision>49</cp:revision>
  <dcterms:created xsi:type="dcterms:W3CDTF">2017-12-25T13:44:51Z</dcterms:created>
  <dcterms:modified xsi:type="dcterms:W3CDTF">2018-01-19T10:22:34Z</dcterms:modified>
</cp:coreProperties>
</file>