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Lst>
  <p:sldIdLst>
    <p:sldId id="320" r:id="rId2"/>
    <p:sldId id="290" r:id="rId3"/>
    <p:sldId id="331" r:id="rId4"/>
    <p:sldId id="330"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346" r:id="rId20"/>
    <p:sldId id="286" r:id="rId21"/>
    <p:sldId id="28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70" d="100"/>
          <a:sy n="70" d="100"/>
        </p:scale>
        <p:origin x="-1386" y="-78"/>
      </p:cViewPr>
      <p:guideLst>
        <p:guide orient="horz" pos="2160"/>
        <p:guide pos="2880"/>
      </p:guideLst>
    </p:cSldViewPr>
  </p:slideViewPr>
  <p:outlineViewPr>
    <p:cViewPr>
      <p:scale>
        <a:sx n="33" d="100"/>
        <a:sy n="33" d="100"/>
      </p:scale>
      <p:origin x="0" y="2185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EF5964-650A-43C0-9818-2338297FC710}"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64DE5AF1-4689-473B-ABF1-89840844C754}">
      <dgm:prSet custT="1"/>
      <dgm:spPr/>
      <dgm:t>
        <a:bodyPr/>
        <a:lstStyle/>
        <a:p>
          <a:pPr algn="ctr" rtl="0"/>
          <a:r>
            <a:rPr lang="en-US" sz="4400" dirty="0" smtClean="0">
              <a:solidFill>
                <a:schemeClr val="accent4">
                  <a:lumMod val="40000"/>
                  <a:lumOff val="60000"/>
                </a:schemeClr>
              </a:solidFill>
              <a:latin typeface="Arial Black" panose="020B0A04020102020204" pitchFamily="34" charset="0"/>
            </a:rPr>
            <a:t>OVERVIEW</a:t>
          </a:r>
          <a:r>
            <a:rPr lang="en-US" sz="4400" dirty="0" smtClean="0">
              <a:latin typeface="Arial Black" panose="020B0A04020102020204" pitchFamily="34" charset="0"/>
            </a:rPr>
            <a:t> – ANTI DUMPING </a:t>
          </a:r>
          <a:r>
            <a:rPr lang="en-US" sz="4400" dirty="0" smtClean="0">
              <a:solidFill>
                <a:srgbClr val="92D050"/>
              </a:solidFill>
              <a:latin typeface="Arial Black" panose="020B0A04020102020204" pitchFamily="34" charset="0"/>
            </a:rPr>
            <a:t>DUTY</a:t>
          </a:r>
        </a:p>
        <a:p>
          <a:pPr algn="ctr" rtl="0"/>
          <a:endParaRPr lang="en-US" sz="6300" dirty="0"/>
        </a:p>
      </dgm:t>
    </dgm:pt>
    <dgm:pt modelId="{A6DB2FC0-2366-471C-8F9A-32AA5D96B2A4}" type="parTrans" cxnId="{02431AC1-CB89-4DDA-AE57-419CA2CC5EDD}">
      <dgm:prSet/>
      <dgm:spPr/>
      <dgm:t>
        <a:bodyPr/>
        <a:lstStyle/>
        <a:p>
          <a:endParaRPr lang="en-US"/>
        </a:p>
      </dgm:t>
    </dgm:pt>
    <dgm:pt modelId="{F64B5853-D742-4037-9DE0-9E42DD5F08A7}" type="sibTrans" cxnId="{02431AC1-CB89-4DDA-AE57-419CA2CC5EDD}">
      <dgm:prSet/>
      <dgm:spPr/>
      <dgm:t>
        <a:bodyPr/>
        <a:lstStyle/>
        <a:p>
          <a:endParaRPr lang="en-US"/>
        </a:p>
      </dgm:t>
    </dgm:pt>
    <dgm:pt modelId="{A3E34945-0055-4603-934B-BFCC9A1ABA6C}" type="pres">
      <dgm:prSet presAssocID="{E2EF5964-650A-43C0-9818-2338297FC710}" presName="Name0" presStyleCnt="0">
        <dgm:presLayoutVars>
          <dgm:chMax val="7"/>
          <dgm:dir/>
          <dgm:animLvl val="lvl"/>
          <dgm:resizeHandles val="exact"/>
        </dgm:presLayoutVars>
      </dgm:prSet>
      <dgm:spPr/>
      <dgm:t>
        <a:bodyPr/>
        <a:lstStyle/>
        <a:p>
          <a:endParaRPr lang="en-US"/>
        </a:p>
      </dgm:t>
    </dgm:pt>
    <dgm:pt modelId="{2EE636B1-CA3C-491F-9C66-71B30168DC99}" type="pres">
      <dgm:prSet presAssocID="{64DE5AF1-4689-473B-ABF1-89840844C754}" presName="circle1" presStyleLbl="node1" presStyleIdx="0" presStyleCnt="1"/>
      <dgm:spPr/>
    </dgm:pt>
    <dgm:pt modelId="{EAEA0CDA-F1D8-4B7A-A043-36953ADDE0CD}" type="pres">
      <dgm:prSet presAssocID="{64DE5AF1-4689-473B-ABF1-89840844C754}" presName="space" presStyleCnt="0"/>
      <dgm:spPr/>
    </dgm:pt>
    <dgm:pt modelId="{83CFD457-61CF-40D6-974F-CA0D5616B5FF}" type="pres">
      <dgm:prSet presAssocID="{64DE5AF1-4689-473B-ABF1-89840844C754}" presName="rect1" presStyleLbl="alignAcc1" presStyleIdx="0" presStyleCnt="1" custScaleX="142857" custScaleY="121312"/>
      <dgm:spPr/>
      <dgm:t>
        <a:bodyPr/>
        <a:lstStyle/>
        <a:p>
          <a:endParaRPr lang="en-US"/>
        </a:p>
      </dgm:t>
    </dgm:pt>
    <dgm:pt modelId="{6B6A647D-BD7A-4CE1-84E9-C1BB85B525D3}" type="pres">
      <dgm:prSet presAssocID="{64DE5AF1-4689-473B-ABF1-89840844C754}" presName="rect1ParTxNoCh" presStyleLbl="alignAcc1" presStyleIdx="0" presStyleCnt="1">
        <dgm:presLayoutVars>
          <dgm:chMax val="1"/>
          <dgm:bulletEnabled val="1"/>
        </dgm:presLayoutVars>
      </dgm:prSet>
      <dgm:spPr/>
      <dgm:t>
        <a:bodyPr/>
        <a:lstStyle/>
        <a:p>
          <a:endParaRPr lang="en-US"/>
        </a:p>
      </dgm:t>
    </dgm:pt>
  </dgm:ptLst>
  <dgm:cxnLst>
    <dgm:cxn modelId="{54C1E555-1924-494E-9A55-B2F3847CE774}" type="presOf" srcId="{64DE5AF1-4689-473B-ABF1-89840844C754}" destId="{83CFD457-61CF-40D6-974F-CA0D5616B5FF}" srcOrd="0" destOrd="0" presId="urn:microsoft.com/office/officeart/2005/8/layout/target3"/>
    <dgm:cxn modelId="{3710FA2C-FA4F-41AD-BF48-540D92553BC5}" type="presOf" srcId="{64DE5AF1-4689-473B-ABF1-89840844C754}" destId="{6B6A647D-BD7A-4CE1-84E9-C1BB85B525D3}" srcOrd="1" destOrd="0" presId="urn:microsoft.com/office/officeart/2005/8/layout/target3"/>
    <dgm:cxn modelId="{1321E743-B092-4585-A91B-4CEF3405D5FE}" type="presOf" srcId="{E2EF5964-650A-43C0-9818-2338297FC710}" destId="{A3E34945-0055-4603-934B-BFCC9A1ABA6C}" srcOrd="0" destOrd="0" presId="urn:microsoft.com/office/officeart/2005/8/layout/target3"/>
    <dgm:cxn modelId="{02431AC1-CB89-4DDA-AE57-419CA2CC5EDD}" srcId="{E2EF5964-650A-43C0-9818-2338297FC710}" destId="{64DE5AF1-4689-473B-ABF1-89840844C754}" srcOrd="0" destOrd="0" parTransId="{A6DB2FC0-2366-471C-8F9A-32AA5D96B2A4}" sibTransId="{F64B5853-D742-4037-9DE0-9E42DD5F08A7}"/>
    <dgm:cxn modelId="{A6E22839-D81C-4313-8F00-13C597F8801A}" type="presParOf" srcId="{A3E34945-0055-4603-934B-BFCC9A1ABA6C}" destId="{2EE636B1-CA3C-491F-9C66-71B30168DC99}" srcOrd="0" destOrd="0" presId="urn:microsoft.com/office/officeart/2005/8/layout/target3"/>
    <dgm:cxn modelId="{C13C5302-DB28-4881-8D76-98FAB4742528}" type="presParOf" srcId="{A3E34945-0055-4603-934B-BFCC9A1ABA6C}" destId="{EAEA0CDA-F1D8-4B7A-A043-36953ADDE0CD}" srcOrd="1" destOrd="0" presId="urn:microsoft.com/office/officeart/2005/8/layout/target3"/>
    <dgm:cxn modelId="{6CEBC59A-7F8C-4F20-8FEA-CA1DBA272D8D}" type="presParOf" srcId="{A3E34945-0055-4603-934B-BFCC9A1ABA6C}" destId="{83CFD457-61CF-40D6-974F-CA0D5616B5FF}" srcOrd="2" destOrd="0" presId="urn:microsoft.com/office/officeart/2005/8/layout/target3"/>
    <dgm:cxn modelId="{8A978D45-94B6-4E9F-83A3-1E16AB97E1FE}" type="presParOf" srcId="{A3E34945-0055-4603-934B-BFCC9A1ABA6C}" destId="{6B6A647D-BD7A-4CE1-84E9-C1BB85B525D3}" srcOrd="3"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4AAD7F-A6B2-4041-BBFD-BF592B278F27}"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DCE02EB8-F198-4C66-8760-34C2FBAE6C62}">
      <dgm:prSet/>
      <dgm:spPr/>
      <dgm:t>
        <a:bodyPr/>
        <a:lstStyle/>
        <a:p>
          <a:pPr rtl="0"/>
          <a:r>
            <a:rPr lang="en-US" i="1" u="sng" dirty="0" smtClean="0"/>
            <a:t>Preface  </a:t>
          </a:r>
          <a:endParaRPr lang="en-US" dirty="0"/>
        </a:p>
      </dgm:t>
    </dgm:pt>
    <dgm:pt modelId="{D0209BCB-3794-4061-8DB8-D3099E28CF01}" type="parTrans" cxnId="{8477F5A6-5002-4D79-A056-7260FF56FCCD}">
      <dgm:prSet/>
      <dgm:spPr/>
      <dgm:t>
        <a:bodyPr/>
        <a:lstStyle/>
        <a:p>
          <a:endParaRPr lang="en-US"/>
        </a:p>
      </dgm:t>
    </dgm:pt>
    <dgm:pt modelId="{E03B59D5-41BA-4845-B926-0B500A63CD2F}" type="sibTrans" cxnId="{8477F5A6-5002-4D79-A056-7260FF56FCCD}">
      <dgm:prSet/>
      <dgm:spPr/>
      <dgm:t>
        <a:bodyPr/>
        <a:lstStyle/>
        <a:p>
          <a:endParaRPr lang="en-US"/>
        </a:p>
      </dgm:t>
    </dgm:pt>
    <dgm:pt modelId="{5CA24888-11A3-4388-A3D6-4B2FECB5A26B}" type="pres">
      <dgm:prSet presAssocID="{324AAD7F-A6B2-4041-BBFD-BF592B278F27}" presName="Name0" presStyleCnt="0">
        <dgm:presLayoutVars>
          <dgm:chMax val="7"/>
          <dgm:dir/>
          <dgm:animLvl val="lvl"/>
          <dgm:resizeHandles val="exact"/>
        </dgm:presLayoutVars>
      </dgm:prSet>
      <dgm:spPr/>
      <dgm:t>
        <a:bodyPr/>
        <a:lstStyle/>
        <a:p>
          <a:endParaRPr lang="en-US"/>
        </a:p>
      </dgm:t>
    </dgm:pt>
    <dgm:pt modelId="{52C81ADB-DA31-4649-B6FE-4EC53D04AFAD}" type="pres">
      <dgm:prSet presAssocID="{DCE02EB8-F198-4C66-8760-34C2FBAE6C62}" presName="circle1" presStyleLbl="node1" presStyleIdx="0" presStyleCnt="1"/>
      <dgm:spPr/>
    </dgm:pt>
    <dgm:pt modelId="{4BF58931-CBE8-434F-BDC2-943C727679BC}" type="pres">
      <dgm:prSet presAssocID="{DCE02EB8-F198-4C66-8760-34C2FBAE6C62}" presName="space" presStyleCnt="0"/>
      <dgm:spPr/>
    </dgm:pt>
    <dgm:pt modelId="{96DB32B4-201D-4ED7-B538-F7789552D73D}" type="pres">
      <dgm:prSet presAssocID="{DCE02EB8-F198-4C66-8760-34C2FBAE6C62}" presName="rect1" presStyleLbl="alignAcc1" presStyleIdx="0" presStyleCnt="1" custLinFactNeighborX="980"/>
      <dgm:spPr/>
      <dgm:t>
        <a:bodyPr/>
        <a:lstStyle/>
        <a:p>
          <a:endParaRPr lang="en-US"/>
        </a:p>
      </dgm:t>
    </dgm:pt>
    <dgm:pt modelId="{2AA7DAB9-98F1-44BE-B7FD-988A22865CD2}" type="pres">
      <dgm:prSet presAssocID="{DCE02EB8-F198-4C66-8760-34C2FBAE6C62}" presName="rect1ParTxNoCh" presStyleLbl="alignAcc1" presStyleIdx="0" presStyleCnt="1">
        <dgm:presLayoutVars>
          <dgm:chMax val="1"/>
          <dgm:bulletEnabled val="1"/>
        </dgm:presLayoutVars>
      </dgm:prSet>
      <dgm:spPr/>
      <dgm:t>
        <a:bodyPr/>
        <a:lstStyle/>
        <a:p>
          <a:endParaRPr lang="en-US"/>
        </a:p>
      </dgm:t>
    </dgm:pt>
  </dgm:ptLst>
  <dgm:cxnLst>
    <dgm:cxn modelId="{8477F5A6-5002-4D79-A056-7260FF56FCCD}" srcId="{324AAD7F-A6B2-4041-BBFD-BF592B278F27}" destId="{DCE02EB8-F198-4C66-8760-34C2FBAE6C62}" srcOrd="0" destOrd="0" parTransId="{D0209BCB-3794-4061-8DB8-D3099E28CF01}" sibTransId="{E03B59D5-41BA-4845-B926-0B500A63CD2F}"/>
    <dgm:cxn modelId="{AB34EEB1-A639-49B6-80D3-97224C538AC2}" type="presOf" srcId="{DCE02EB8-F198-4C66-8760-34C2FBAE6C62}" destId="{96DB32B4-201D-4ED7-B538-F7789552D73D}" srcOrd="0" destOrd="0" presId="urn:microsoft.com/office/officeart/2005/8/layout/target3"/>
    <dgm:cxn modelId="{E9985190-B27C-40E1-8601-02CABF9A83EA}" type="presOf" srcId="{DCE02EB8-F198-4C66-8760-34C2FBAE6C62}" destId="{2AA7DAB9-98F1-44BE-B7FD-988A22865CD2}" srcOrd="1" destOrd="0" presId="urn:microsoft.com/office/officeart/2005/8/layout/target3"/>
    <dgm:cxn modelId="{0EEC80B8-0C89-4173-A65A-02F2A50AF0D2}" type="presOf" srcId="{324AAD7F-A6B2-4041-BBFD-BF592B278F27}" destId="{5CA24888-11A3-4388-A3D6-4B2FECB5A26B}" srcOrd="0" destOrd="0" presId="urn:microsoft.com/office/officeart/2005/8/layout/target3"/>
    <dgm:cxn modelId="{238B1F12-1EE3-4DC9-99A7-85BAEA3A8B63}" type="presParOf" srcId="{5CA24888-11A3-4388-A3D6-4B2FECB5A26B}" destId="{52C81ADB-DA31-4649-B6FE-4EC53D04AFAD}" srcOrd="0" destOrd="0" presId="urn:microsoft.com/office/officeart/2005/8/layout/target3"/>
    <dgm:cxn modelId="{8818F22E-7B89-49DF-A423-18979E6D3F69}" type="presParOf" srcId="{5CA24888-11A3-4388-A3D6-4B2FECB5A26B}" destId="{4BF58931-CBE8-434F-BDC2-943C727679BC}" srcOrd="1" destOrd="0" presId="urn:microsoft.com/office/officeart/2005/8/layout/target3"/>
    <dgm:cxn modelId="{C7FF25FC-BE6A-436D-BB45-E6DBE21C332A}" type="presParOf" srcId="{5CA24888-11A3-4388-A3D6-4B2FECB5A26B}" destId="{96DB32B4-201D-4ED7-B538-F7789552D73D}" srcOrd="2" destOrd="0" presId="urn:microsoft.com/office/officeart/2005/8/layout/target3"/>
    <dgm:cxn modelId="{6F66ED26-5D3C-48FE-83F1-549BBEA8C069}" type="presParOf" srcId="{5CA24888-11A3-4388-A3D6-4B2FECB5A26B}" destId="{2AA7DAB9-98F1-44BE-B7FD-988A22865CD2}" srcOrd="3"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4AAD7F-A6B2-4041-BBFD-BF592B278F27}"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DCE02EB8-F198-4C66-8760-34C2FBAE6C62}">
      <dgm:prSet/>
      <dgm:spPr/>
      <dgm:t>
        <a:bodyPr/>
        <a:lstStyle/>
        <a:p>
          <a:pPr rtl="0"/>
          <a:r>
            <a:rPr lang="en-US" i="1" u="sng" dirty="0" smtClean="0"/>
            <a:t>Preface  -Continue</a:t>
          </a:r>
          <a:endParaRPr lang="en-US" dirty="0"/>
        </a:p>
      </dgm:t>
    </dgm:pt>
    <dgm:pt modelId="{D0209BCB-3794-4061-8DB8-D3099E28CF01}" type="parTrans" cxnId="{8477F5A6-5002-4D79-A056-7260FF56FCCD}">
      <dgm:prSet/>
      <dgm:spPr/>
      <dgm:t>
        <a:bodyPr/>
        <a:lstStyle/>
        <a:p>
          <a:endParaRPr lang="en-US"/>
        </a:p>
      </dgm:t>
    </dgm:pt>
    <dgm:pt modelId="{E03B59D5-41BA-4845-B926-0B500A63CD2F}" type="sibTrans" cxnId="{8477F5A6-5002-4D79-A056-7260FF56FCCD}">
      <dgm:prSet/>
      <dgm:spPr/>
      <dgm:t>
        <a:bodyPr/>
        <a:lstStyle/>
        <a:p>
          <a:endParaRPr lang="en-US"/>
        </a:p>
      </dgm:t>
    </dgm:pt>
    <dgm:pt modelId="{5CA24888-11A3-4388-A3D6-4B2FECB5A26B}" type="pres">
      <dgm:prSet presAssocID="{324AAD7F-A6B2-4041-BBFD-BF592B278F27}" presName="Name0" presStyleCnt="0">
        <dgm:presLayoutVars>
          <dgm:chMax val="7"/>
          <dgm:dir/>
          <dgm:animLvl val="lvl"/>
          <dgm:resizeHandles val="exact"/>
        </dgm:presLayoutVars>
      </dgm:prSet>
      <dgm:spPr/>
      <dgm:t>
        <a:bodyPr/>
        <a:lstStyle/>
        <a:p>
          <a:endParaRPr lang="en-US"/>
        </a:p>
      </dgm:t>
    </dgm:pt>
    <dgm:pt modelId="{52C81ADB-DA31-4649-B6FE-4EC53D04AFAD}" type="pres">
      <dgm:prSet presAssocID="{DCE02EB8-F198-4C66-8760-34C2FBAE6C62}" presName="circle1" presStyleLbl="node1" presStyleIdx="0" presStyleCnt="1"/>
      <dgm:spPr/>
    </dgm:pt>
    <dgm:pt modelId="{4BF58931-CBE8-434F-BDC2-943C727679BC}" type="pres">
      <dgm:prSet presAssocID="{DCE02EB8-F198-4C66-8760-34C2FBAE6C62}" presName="space" presStyleCnt="0"/>
      <dgm:spPr/>
    </dgm:pt>
    <dgm:pt modelId="{96DB32B4-201D-4ED7-B538-F7789552D73D}" type="pres">
      <dgm:prSet presAssocID="{DCE02EB8-F198-4C66-8760-34C2FBAE6C62}" presName="rect1" presStyleLbl="alignAcc1" presStyleIdx="0" presStyleCnt="1" custLinFactNeighborX="980"/>
      <dgm:spPr/>
      <dgm:t>
        <a:bodyPr/>
        <a:lstStyle/>
        <a:p>
          <a:endParaRPr lang="en-US"/>
        </a:p>
      </dgm:t>
    </dgm:pt>
    <dgm:pt modelId="{2AA7DAB9-98F1-44BE-B7FD-988A22865CD2}" type="pres">
      <dgm:prSet presAssocID="{DCE02EB8-F198-4C66-8760-34C2FBAE6C62}" presName="rect1ParTxNoCh" presStyleLbl="alignAcc1" presStyleIdx="0" presStyleCnt="1">
        <dgm:presLayoutVars>
          <dgm:chMax val="1"/>
          <dgm:bulletEnabled val="1"/>
        </dgm:presLayoutVars>
      </dgm:prSet>
      <dgm:spPr/>
      <dgm:t>
        <a:bodyPr/>
        <a:lstStyle/>
        <a:p>
          <a:endParaRPr lang="en-US"/>
        </a:p>
      </dgm:t>
    </dgm:pt>
  </dgm:ptLst>
  <dgm:cxnLst>
    <dgm:cxn modelId="{04D9C4C7-AEA2-4725-8F41-B373982223D1}" type="presOf" srcId="{DCE02EB8-F198-4C66-8760-34C2FBAE6C62}" destId="{96DB32B4-201D-4ED7-B538-F7789552D73D}" srcOrd="0" destOrd="0" presId="urn:microsoft.com/office/officeart/2005/8/layout/target3"/>
    <dgm:cxn modelId="{27C53C37-715C-4B27-81E3-3C810956B849}" type="presOf" srcId="{324AAD7F-A6B2-4041-BBFD-BF592B278F27}" destId="{5CA24888-11A3-4388-A3D6-4B2FECB5A26B}" srcOrd="0" destOrd="0" presId="urn:microsoft.com/office/officeart/2005/8/layout/target3"/>
    <dgm:cxn modelId="{A11894D1-3C95-488C-8B80-3A7E1812B6FD}" type="presOf" srcId="{DCE02EB8-F198-4C66-8760-34C2FBAE6C62}" destId="{2AA7DAB9-98F1-44BE-B7FD-988A22865CD2}" srcOrd="1" destOrd="0" presId="urn:microsoft.com/office/officeart/2005/8/layout/target3"/>
    <dgm:cxn modelId="{8477F5A6-5002-4D79-A056-7260FF56FCCD}" srcId="{324AAD7F-A6B2-4041-BBFD-BF592B278F27}" destId="{DCE02EB8-F198-4C66-8760-34C2FBAE6C62}" srcOrd="0" destOrd="0" parTransId="{D0209BCB-3794-4061-8DB8-D3099E28CF01}" sibTransId="{E03B59D5-41BA-4845-B926-0B500A63CD2F}"/>
    <dgm:cxn modelId="{4C060356-2F40-4FA5-BF15-2136F09B6D25}" type="presParOf" srcId="{5CA24888-11A3-4388-A3D6-4B2FECB5A26B}" destId="{52C81ADB-DA31-4649-B6FE-4EC53D04AFAD}" srcOrd="0" destOrd="0" presId="urn:microsoft.com/office/officeart/2005/8/layout/target3"/>
    <dgm:cxn modelId="{77888151-4A8C-4E43-9AC1-A596FEC17ADB}" type="presParOf" srcId="{5CA24888-11A3-4388-A3D6-4B2FECB5A26B}" destId="{4BF58931-CBE8-434F-BDC2-943C727679BC}" srcOrd="1" destOrd="0" presId="urn:microsoft.com/office/officeart/2005/8/layout/target3"/>
    <dgm:cxn modelId="{F03C683C-4AA9-40A7-8740-3CE0E70559D3}" type="presParOf" srcId="{5CA24888-11A3-4388-A3D6-4B2FECB5A26B}" destId="{96DB32B4-201D-4ED7-B538-F7789552D73D}" srcOrd="2" destOrd="0" presId="urn:microsoft.com/office/officeart/2005/8/layout/target3"/>
    <dgm:cxn modelId="{B0BB3807-6D61-437F-B8B9-85936A5EF46C}" type="presParOf" srcId="{5CA24888-11A3-4388-A3D6-4B2FECB5A26B}" destId="{2AA7DAB9-98F1-44BE-B7FD-988A22865CD2}" srcOrd="3" destOrd="0" presId="urn:microsoft.com/office/officeart/2005/8/layout/targe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E636B1-CA3C-491F-9C66-71B30168DC99}">
      <dsp:nvSpPr>
        <dsp:cNvPr id="0" name=""/>
        <dsp:cNvSpPr/>
      </dsp:nvSpPr>
      <dsp:spPr>
        <a:xfrm>
          <a:off x="-588871" y="502005"/>
          <a:ext cx="4710988" cy="4710988"/>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CFD457-61CF-40D6-974F-CA0D5616B5FF}">
      <dsp:nvSpPr>
        <dsp:cNvPr id="0" name=""/>
        <dsp:cNvSpPr/>
      </dsp:nvSpPr>
      <dsp:spPr>
        <a:xfrm>
          <a:off x="588879" y="2"/>
          <a:ext cx="7851640" cy="571499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en-US" sz="4400" kern="1200" dirty="0" smtClean="0">
              <a:solidFill>
                <a:schemeClr val="accent4">
                  <a:lumMod val="40000"/>
                  <a:lumOff val="60000"/>
                </a:schemeClr>
              </a:solidFill>
              <a:latin typeface="Arial Black" panose="020B0A04020102020204" pitchFamily="34" charset="0"/>
            </a:rPr>
            <a:t>OVERVIEW</a:t>
          </a:r>
          <a:r>
            <a:rPr lang="en-US" sz="4400" kern="1200" dirty="0" smtClean="0">
              <a:latin typeface="Arial Black" panose="020B0A04020102020204" pitchFamily="34" charset="0"/>
            </a:rPr>
            <a:t> – ANTI DUMPING </a:t>
          </a:r>
          <a:r>
            <a:rPr lang="en-US" sz="4400" kern="1200" dirty="0" smtClean="0">
              <a:solidFill>
                <a:srgbClr val="92D050"/>
              </a:solidFill>
              <a:latin typeface="Arial Black" panose="020B0A04020102020204" pitchFamily="34" charset="0"/>
            </a:rPr>
            <a:t>DUTY</a:t>
          </a:r>
        </a:p>
        <a:p>
          <a:pPr lvl="0" algn="ctr" defTabSz="1955800" rtl="0">
            <a:lnSpc>
              <a:spcPct val="90000"/>
            </a:lnSpc>
            <a:spcBef>
              <a:spcPct val="0"/>
            </a:spcBef>
            <a:spcAft>
              <a:spcPct val="35000"/>
            </a:spcAft>
          </a:pPr>
          <a:endParaRPr lang="en-US" sz="6300" kern="1200" dirty="0"/>
        </a:p>
      </dsp:txBody>
      <dsp:txXfrm>
        <a:off x="588879" y="2"/>
        <a:ext cx="7851640" cy="57149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81ADB-DA31-4649-B6FE-4EC53D04AFAD}">
      <dsp:nvSpPr>
        <dsp:cNvPr id="0" name=""/>
        <dsp:cNvSpPr/>
      </dsp:nvSpPr>
      <dsp:spPr>
        <a:xfrm>
          <a:off x="0" y="0"/>
          <a:ext cx="685800" cy="68580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DB32B4-201D-4ED7-B538-F7789552D73D}">
      <dsp:nvSpPr>
        <dsp:cNvPr id="0" name=""/>
        <dsp:cNvSpPr/>
      </dsp:nvSpPr>
      <dsp:spPr>
        <a:xfrm>
          <a:off x="342899" y="0"/>
          <a:ext cx="7886700" cy="685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n-US" sz="3100" i="1" u="sng" kern="1200" dirty="0" smtClean="0"/>
            <a:t>Preface  </a:t>
          </a:r>
          <a:endParaRPr lang="en-US" sz="3100" kern="1200" dirty="0"/>
        </a:p>
      </dsp:txBody>
      <dsp:txXfrm>
        <a:off x="342899" y="0"/>
        <a:ext cx="7886700" cy="685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81ADB-DA31-4649-B6FE-4EC53D04AFAD}">
      <dsp:nvSpPr>
        <dsp:cNvPr id="0" name=""/>
        <dsp:cNvSpPr/>
      </dsp:nvSpPr>
      <dsp:spPr>
        <a:xfrm>
          <a:off x="0" y="0"/>
          <a:ext cx="762000" cy="76200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DB32B4-201D-4ED7-B538-F7789552D73D}">
      <dsp:nvSpPr>
        <dsp:cNvPr id="0" name=""/>
        <dsp:cNvSpPr/>
      </dsp:nvSpPr>
      <dsp:spPr>
        <a:xfrm>
          <a:off x="381000" y="0"/>
          <a:ext cx="7848600" cy="76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en-US" sz="3500" i="1" u="sng" kern="1200" dirty="0" smtClean="0"/>
            <a:t>Preface  -Continue</a:t>
          </a:r>
          <a:endParaRPr lang="en-US" sz="3500" kern="1200" dirty="0"/>
        </a:p>
      </dsp:txBody>
      <dsp:txXfrm>
        <a:off x="381000" y="0"/>
        <a:ext cx="7848600" cy="76200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B880-AB0F-4AF9-816C-4DEF078AA3AB}" type="datetimeFigureOut">
              <a:rPr lang="en-US" smtClean="0"/>
              <a:pPr/>
              <a:t>01/01/2018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A38B7-0A76-4C8A-955E-58D7418786D9}" type="slidenum">
              <a:rPr lang="en-US" smtClean="0"/>
              <a:pPr/>
              <a:t>‹#›</a:t>
            </a:fld>
            <a:endParaRPr lang="en-US"/>
          </a:p>
        </p:txBody>
      </p:sp>
    </p:spTree>
    <p:extLst>
      <p:ext uri="{BB962C8B-B14F-4D97-AF65-F5344CB8AC3E}">
        <p14:creationId xmlns="" xmlns:p14="http://schemas.microsoft.com/office/powerpoint/2010/main" val="346978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B880-AB0F-4AF9-816C-4DEF078AA3AB}" type="datetimeFigureOut">
              <a:rPr lang="en-US" smtClean="0"/>
              <a:pPr/>
              <a:t>01/01/2018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A38B7-0A76-4C8A-955E-58D7418786D9}" type="slidenum">
              <a:rPr lang="en-US" smtClean="0"/>
              <a:pPr/>
              <a:t>‹#›</a:t>
            </a:fld>
            <a:endParaRPr lang="en-US"/>
          </a:p>
        </p:txBody>
      </p:sp>
    </p:spTree>
    <p:extLst>
      <p:ext uri="{BB962C8B-B14F-4D97-AF65-F5344CB8AC3E}">
        <p14:creationId xmlns="" xmlns:p14="http://schemas.microsoft.com/office/powerpoint/2010/main" val="1686952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B880-AB0F-4AF9-816C-4DEF078AA3AB}" type="datetimeFigureOut">
              <a:rPr lang="en-US" smtClean="0"/>
              <a:pPr/>
              <a:t>01/01/2018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A38B7-0A76-4C8A-955E-58D7418786D9}" type="slidenum">
              <a:rPr lang="en-US" smtClean="0"/>
              <a:pPr/>
              <a:t>‹#›</a:t>
            </a:fld>
            <a:endParaRPr lang="en-US"/>
          </a:p>
        </p:txBody>
      </p:sp>
    </p:spTree>
    <p:extLst>
      <p:ext uri="{BB962C8B-B14F-4D97-AF65-F5344CB8AC3E}">
        <p14:creationId xmlns="" xmlns:p14="http://schemas.microsoft.com/office/powerpoint/2010/main" val="3334248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B880-AB0F-4AF9-816C-4DEF078AA3AB}" type="datetimeFigureOut">
              <a:rPr lang="en-US" smtClean="0"/>
              <a:pPr/>
              <a:t>01/01/2018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A38B7-0A76-4C8A-955E-58D7418786D9}" type="slidenum">
              <a:rPr lang="en-US" smtClean="0"/>
              <a:pPr/>
              <a:t>‹#›</a:t>
            </a:fld>
            <a:endParaRPr lang="en-US"/>
          </a:p>
        </p:txBody>
      </p:sp>
    </p:spTree>
    <p:extLst>
      <p:ext uri="{BB962C8B-B14F-4D97-AF65-F5344CB8AC3E}">
        <p14:creationId xmlns="" xmlns:p14="http://schemas.microsoft.com/office/powerpoint/2010/main" val="254123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B880-AB0F-4AF9-816C-4DEF078AA3AB}" type="datetimeFigureOut">
              <a:rPr lang="en-US" smtClean="0"/>
              <a:pPr/>
              <a:t>01/01/2018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A38B7-0A76-4C8A-955E-58D7418786D9}" type="slidenum">
              <a:rPr lang="en-US" smtClean="0"/>
              <a:pPr/>
              <a:t>‹#›</a:t>
            </a:fld>
            <a:endParaRPr lang="en-US"/>
          </a:p>
        </p:txBody>
      </p:sp>
    </p:spTree>
    <p:extLst>
      <p:ext uri="{BB962C8B-B14F-4D97-AF65-F5344CB8AC3E}">
        <p14:creationId xmlns="" xmlns:p14="http://schemas.microsoft.com/office/powerpoint/2010/main" val="2559119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B880-AB0F-4AF9-816C-4DEF078AA3AB}" type="datetimeFigureOut">
              <a:rPr lang="en-US" smtClean="0"/>
              <a:pPr/>
              <a:t>01/01/2018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2A38B7-0A76-4C8A-955E-58D7418786D9}" type="slidenum">
              <a:rPr lang="en-US" smtClean="0"/>
              <a:pPr/>
              <a:t>‹#›</a:t>
            </a:fld>
            <a:endParaRPr lang="en-US"/>
          </a:p>
        </p:txBody>
      </p:sp>
    </p:spTree>
    <p:extLst>
      <p:ext uri="{BB962C8B-B14F-4D97-AF65-F5344CB8AC3E}">
        <p14:creationId xmlns="" xmlns:p14="http://schemas.microsoft.com/office/powerpoint/2010/main" val="138902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B880-AB0F-4AF9-816C-4DEF078AA3AB}" type="datetimeFigureOut">
              <a:rPr lang="en-US" smtClean="0"/>
              <a:pPr/>
              <a:t>01/01/2018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2A38B7-0A76-4C8A-955E-58D7418786D9}" type="slidenum">
              <a:rPr lang="en-US" smtClean="0"/>
              <a:pPr/>
              <a:t>‹#›</a:t>
            </a:fld>
            <a:endParaRPr lang="en-US"/>
          </a:p>
        </p:txBody>
      </p:sp>
    </p:spTree>
    <p:extLst>
      <p:ext uri="{BB962C8B-B14F-4D97-AF65-F5344CB8AC3E}">
        <p14:creationId xmlns="" xmlns:p14="http://schemas.microsoft.com/office/powerpoint/2010/main" val="193159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B880-AB0F-4AF9-816C-4DEF078AA3AB}" type="datetimeFigureOut">
              <a:rPr lang="en-US" smtClean="0"/>
              <a:pPr/>
              <a:t>01/01/2018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2A38B7-0A76-4C8A-955E-58D7418786D9}" type="slidenum">
              <a:rPr lang="en-US" smtClean="0"/>
              <a:pPr/>
              <a:t>‹#›</a:t>
            </a:fld>
            <a:endParaRPr lang="en-US"/>
          </a:p>
        </p:txBody>
      </p:sp>
    </p:spTree>
    <p:extLst>
      <p:ext uri="{BB962C8B-B14F-4D97-AF65-F5344CB8AC3E}">
        <p14:creationId xmlns="" xmlns:p14="http://schemas.microsoft.com/office/powerpoint/2010/main" val="4142840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B880-AB0F-4AF9-816C-4DEF078AA3AB}" type="datetimeFigureOut">
              <a:rPr lang="en-US" smtClean="0"/>
              <a:pPr/>
              <a:t>01/01/2018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2A38B7-0A76-4C8A-955E-58D7418786D9}" type="slidenum">
              <a:rPr lang="en-US" smtClean="0"/>
              <a:pPr/>
              <a:t>‹#›</a:t>
            </a:fld>
            <a:endParaRPr lang="en-US"/>
          </a:p>
        </p:txBody>
      </p:sp>
    </p:spTree>
    <p:extLst>
      <p:ext uri="{BB962C8B-B14F-4D97-AF65-F5344CB8AC3E}">
        <p14:creationId xmlns="" xmlns:p14="http://schemas.microsoft.com/office/powerpoint/2010/main" val="1667408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B880-AB0F-4AF9-816C-4DEF078AA3AB}" type="datetimeFigureOut">
              <a:rPr lang="en-US" smtClean="0"/>
              <a:pPr/>
              <a:t>01/01/2018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2A38B7-0A76-4C8A-955E-58D7418786D9}" type="slidenum">
              <a:rPr lang="en-US" smtClean="0"/>
              <a:pPr/>
              <a:t>‹#›</a:t>
            </a:fld>
            <a:endParaRPr lang="en-US"/>
          </a:p>
        </p:txBody>
      </p:sp>
    </p:spTree>
    <p:extLst>
      <p:ext uri="{BB962C8B-B14F-4D97-AF65-F5344CB8AC3E}">
        <p14:creationId xmlns="" xmlns:p14="http://schemas.microsoft.com/office/powerpoint/2010/main" val="1528322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B880-AB0F-4AF9-816C-4DEF078AA3AB}" type="datetimeFigureOut">
              <a:rPr lang="en-US" smtClean="0"/>
              <a:pPr/>
              <a:t>01/01/2018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2A38B7-0A76-4C8A-955E-58D7418786D9}" type="slidenum">
              <a:rPr lang="en-US" smtClean="0"/>
              <a:pPr/>
              <a:t>‹#›</a:t>
            </a:fld>
            <a:endParaRPr lang="en-US"/>
          </a:p>
        </p:txBody>
      </p:sp>
    </p:spTree>
    <p:extLst>
      <p:ext uri="{BB962C8B-B14F-4D97-AF65-F5344CB8AC3E}">
        <p14:creationId xmlns="" xmlns:p14="http://schemas.microsoft.com/office/powerpoint/2010/main" val="212173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B880-AB0F-4AF9-816C-4DEF078AA3AB}" type="datetimeFigureOut">
              <a:rPr lang="en-US" smtClean="0"/>
              <a:pPr/>
              <a:t>01/01/2018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A38B7-0A76-4C8A-955E-58D7418786D9}" type="slidenum">
              <a:rPr lang="en-US" smtClean="0"/>
              <a:pPr/>
              <a:t>‹#›</a:t>
            </a:fld>
            <a:endParaRPr lang="en-US"/>
          </a:p>
        </p:txBody>
      </p:sp>
    </p:spTree>
    <p:extLst>
      <p:ext uri="{BB962C8B-B14F-4D97-AF65-F5344CB8AC3E}">
        <p14:creationId xmlns="" xmlns:p14="http://schemas.microsoft.com/office/powerpoint/2010/main" val="373525781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 xmlns:p14="http://schemas.microsoft.com/office/powerpoint/2010/main" val="4179291956"/>
              </p:ext>
            </p:extLst>
          </p:nvPr>
        </p:nvGraphicFramePr>
        <p:xfrm>
          <a:off x="533400" y="381000"/>
          <a:ext cx="7851648" cy="5714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533400" y="4724400"/>
            <a:ext cx="7854696" cy="1905000"/>
          </a:xfrm>
          <a:ln>
            <a:solidFill>
              <a:schemeClr val="accent4">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a:normAutofit fontScale="92500" lnSpcReduction="20000"/>
          </a:bodyPr>
          <a:lstStyle/>
          <a:p>
            <a:pPr algn="ctr"/>
            <a:endParaRPr lang="en-US" dirty="0" smtClean="0"/>
          </a:p>
          <a:p>
            <a:pPr algn="ctr"/>
            <a:r>
              <a:rPr lang="en-US" dirty="0" smtClean="0"/>
              <a:t>CMA Kiran Kulkarni </a:t>
            </a:r>
          </a:p>
          <a:p>
            <a:pPr algn="ctr"/>
            <a:r>
              <a:rPr lang="en-US" dirty="0" smtClean="0"/>
              <a:t>27</a:t>
            </a:r>
            <a:r>
              <a:rPr lang="en-US" baseline="30000" dirty="0" smtClean="0"/>
              <a:t>th</a:t>
            </a:r>
            <a:r>
              <a:rPr lang="en-US" dirty="0" smtClean="0"/>
              <a:t>  Dec ’2017</a:t>
            </a:r>
          </a:p>
          <a:p>
            <a:pPr algn="ctr"/>
            <a:r>
              <a:rPr lang="en-US" dirty="0" smtClean="0"/>
              <a:t>CEP Program at Aurangabad</a:t>
            </a:r>
            <a:endParaRPr lang="en-US" dirty="0"/>
          </a:p>
        </p:txBody>
      </p:sp>
    </p:spTree>
    <p:extLst>
      <p:ext uri="{BB962C8B-B14F-4D97-AF65-F5344CB8AC3E}">
        <p14:creationId xmlns="" xmlns:p14="http://schemas.microsoft.com/office/powerpoint/2010/main" val="183359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Normal Value Determination </a:t>
            </a:r>
            <a:endParaRPr lang="en-US" dirty="0"/>
          </a:p>
        </p:txBody>
      </p:sp>
      <p:sp>
        <p:nvSpPr>
          <p:cNvPr id="3" name="Content Placeholder 2"/>
          <p:cNvSpPr>
            <a:spLocks noGrp="1"/>
          </p:cNvSpPr>
          <p:nvPr>
            <p:ph idx="1"/>
          </p:nvPr>
        </p:nvSpPr>
        <p:spPr>
          <a:xfrm>
            <a:off x="304800" y="838200"/>
            <a:ext cx="8686800" cy="5486400"/>
          </a:xfrm>
        </p:spPr>
        <p:txBody>
          <a:bodyPr>
            <a:normAutofit/>
          </a:bodyPr>
          <a:lstStyle/>
          <a:p>
            <a:pPr marL="400050" indent="-400050">
              <a:buFont typeface="+mj-lt"/>
              <a:buAutoNum type="romanUcPeriod"/>
            </a:pPr>
            <a:r>
              <a:rPr lang="en-US" sz="1800" b="1" i="1" u="sng" dirty="0" smtClean="0">
                <a:latin typeface="Arial" panose="020B0604020202020204" pitchFamily="34" charset="0"/>
                <a:cs typeface="Arial" panose="020B0604020202020204" pitchFamily="34" charset="0"/>
              </a:rPr>
              <a:t>Comparable Representative Price</a:t>
            </a:r>
            <a:r>
              <a:rPr lang="en-US" sz="1800" dirty="0" smtClean="0">
                <a:latin typeface="Arial" panose="020B0604020202020204" pitchFamily="34" charset="0"/>
                <a:cs typeface="Arial" panose="020B0604020202020204" pitchFamily="34" charset="0"/>
              </a:rPr>
              <a:t> : Not able to determine NV by domestic price is required to considered price to third country. </a:t>
            </a:r>
          </a:p>
          <a:p>
            <a:pPr marL="400050" indent="-400050">
              <a:buFont typeface="+mj-lt"/>
              <a:buAutoNum type="romanUcPeriod"/>
            </a:pPr>
            <a:r>
              <a:rPr lang="en-US" sz="1800" b="1" i="1" u="sng" dirty="0" smtClean="0">
                <a:latin typeface="Arial" panose="020B0604020202020204" pitchFamily="34" charset="0"/>
                <a:cs typeface="Arial" panose="020B0604020202020204" pitchFamily="34" charset="0"/>
              </a:rPr>
              <a:t>Appropriate third country</a:t>
            </a:r>
            <a:r>
              <a:rPr lang="en-US" sz="1800" u="sng"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Highest export, product type, economic development. Level of development of the country concerned and the product in question can be considered as an appropriate parameter for this purpose</a:t>
            </a:r>
          </a:p>
          <a:p>
            <a:pPr marL="400050" indent="-400050">
              <a:buFont typeface="+mj-lt"/>
              <a:buAutoNum type="romanUcPeriod"/>
            </a:pPr>
            <a:r>
              <a:rPr lang="en-US" sz="1800" b="1" i="1" u="sng" dirty="0" smtClean="0">
                <a:latin typeface="Arial" panose="020B0604020202020204" pitchFamily="34" charset="0"/>
                <a:cs typeface="Arial" panose="020B0604020202020204" pitchFamily="34" charset="0"/>
              </a:rPr>
              <a:t>Cost of production of the said article in the country of origin</a:t>
            </a:r>
            <a:r>
              <a:rPr lang="en-US" sz="1800" dirty="0" smtClean="0">
                <a:latin typeface="Arial" panose="020B0604020202020204" pitchFamily="34" charset="0"/>
                <a:cs typeface="Arial" panose="020B0604020202020204" pitchFamily="34" charset="0"/>
              </a:rPr>
              <a:t> </a:t>
            </a:r>
          </a:p>
          <a:p>
            <a:pPr marL="400050" indent="-400050">
              <a:buFont typeface="+mj-lt"/>
              <a:buAutoNum type="romanUcPeriod"/>
            </a:pPr>
            <a:r>
              <a:rPr lang="en-US" sz="1800" b="1" i="1" u="sng" dirty="0" smtClean="0">
                <a:latin typeface="Arial" panose="020B0604020202020204" pitchFamily="34" charset="0"/>
                <a:cs typeface="Arial" panose="020B0604020202020204" pitchFamily="34" charset="0"/>
              </a:rPr>
              <a:t>Administrative , selling and general costs, and for profits</a:t>
            </a:r>
            <a:endParaRPr lang="en-US" sz="1800" b="1" i="1" u="sng"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AutoNum type="arabicPeriod" startAt="9"/>
            </a:pPr>
            <a:endParaRPr lang="en-US" sz="1800" dirty="0" smtClean="0">
              <a:latin typeface="Arial" panose="020B0604020202020204" pitchFamily="34" charset="0"/>
              <a:cs typeface="Arial" panose="020B0604020202020204" pitchFamily="34" charset="0"/>
            </a:endParaRPr>
          </a:p>
          <a:p>
            <a:pPr>
              <a:buFont typeface="+mj-lt"/>
              <a:buAutoNum type="arabicPeriod"/>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170775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COP</a:t>
            </a:r>
            <a:endParaRPr lang="en-US" dirty="0"/>
          </a:p>
        </p:txBody>
      </p:sp>
      <p:sp>
        <p:nvSpPr>
          <p:cNvPr id="3" name="Content Placeholder 2"/>
          <p:cNvSpPr>
            <a:spLocks noGrp="1"/>
          </p:cNvSpPr>
          <p:nvPr>
            <p:ph idx="1"/>
          </p:nvPr>
        </p:nvSpPr>
        <p:spPr>
          <a:xfrm>
            <a:off x="304800" y="838200"/>
            <a:ext cx="8686800" cy="5486400"/>
          </a:xfrm>
        </p:spPr>
        <p:txBody>
          <a:bodyPr>
            <a:normAutofit/>
          </a:bodyPr>
          <a:lstStyle/>
          <a:p>
            <a:pPr>
              <a:buFont typeface="Wingdings" panose="05000000000000000000" pitchFamily="2" charset="2"/>
              <a:buChar char="q"/>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Cost is divided into two part direct and indirect </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A company that knows how much it will cost to produce goods will have a clear picture of how to price the goods </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Cost of production of manufacturing goods. Raw Material, Utilities , Packing, Factory overhead other than depreciation , Depreciation , </a:t>
            </a:r>
            <a:r>
              <a:rPr lang="en-US" sz="1800" dirty="0" err="1" smtClean="0">
                <a:latin typeface="Arial" panose="020B0604020202020204" pitchFamily="34" charset="0"/>
                <a:cs typeface="Arial" panose="020B0604020202020204" pitchFamily="34" charset="0"/>
              </a:rPr>
              <a:t>Admn</a:t>
            </a:r>
            <a:r>
              <a:rPr lang="en-US" sz="1800" dirty="0" smtClean="0">
                <a:latin typeface="Arial" panose="020B0604020202020204" pitchFamily="34" charset="0"/>
                <a:cs typeface="Arial" panose="020B0604020202020204" pitchFamily="34" charset="0"/>
              </a:rPr>
              <a:t>. Overheads, selling &amp; interest / finance cost , By product generated in the process of main products and  Other Income.</a:t>
            </a:r>
          </a:p>
          <a:p>
            <a:pPr>
              <a:buFont typeface="Wingdings" panose="05000000000000000000" pitchFamily="2" charset="2"/>
              <a:buChar char="q"/>
            </a:pPr>
            <a:r>
              <a:rPr lang="en-US" sz="1800" dirty="0" smtClean="0">
                <a:latin typeface="Arial" panose="020B0604020202020204" pitchFamily="34" charset="0"/>
                <a:cs typeface="Arial" panose="020B0604020202020204" pitchFamily="34" charset="0"/>
              </a:rPr>
              <a:t>Items not considered as a part of cost – Trading purchase &amp; sales, sundry debit/credit w/off, export related expenses, expenditure relating to trading goods, freight outward, product development amortized , donation, preliminary and prior period exp., abnormal exp., profit and loss on sale of FA., Discount off invoice &amp; on invoice, sales commission, excess provision w/off, Unrecoverable </a:t>
            </a:r>
            <a:r>
              <a:rPr lang="en-US" sz="1800" dirty="0" err="1" smtClean="0">
                <a:latin typeface="Arial" panose="020B0604020202020204" pitchFamily="34" charset="0"/>
                <a:cs typeface="Arial" panose="020B0604020202020204" pitchFamily="34" charset="0"/>
              </a:rPr>
              <a:t>cenvat</a:t>
            </a:r>
            <a:r>
              <a:rPr lang="en-US" sz="1800" dirty="0" smtClean="0">
                <a:latin typeface="Arial" panose="020B0604020202020204" pitchFamily="34" charset="0"/>
                <a:cs typeface="Arial" panose="020B0604020202020204" pitchFamily="34" charset="0"/>
              </a:rPr>
              <a:t> on free sample, free sample distribution, interest income on fixed deposit disallowed, sales of export licenses etc.</a:t>
            </a: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mj-lt"/>
              <a:buAutoNum type="arabicPeriod"/>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136985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Injury</a:t>
            </a:r>
            <a:endParaRPr lang="en-US" dirty="0"/>
          </a:p>
        </p:txBody>
      </p:sp>
      <p:sp>
        <p:nvSpPr>
          <p:cNvPr id="3" name="Content Placeholder 2"/>
          <p:cNvSpPr>
            <a:spLocks noGrp="1"/>
          </p:cNvSpPr>
          <p:nvPr>
            <p:ph idx="1"/>
          </p:nvPr>
        </p:nvSpPr>
        <p:spPr>
          <a:xfrm>
            <a:off x="304800" y="838200"/>
            <a:ext cx="8686800" cy="5486400"/>
          </a:xfrm>
        </p:spPr>
        <p:txBody>
          <a:bodyPr>
            <a:normAutofit/>
          </a:bodyPr>
          <a:lstStyle/>
          <a:p>
            <a:pPr>
              <a:buFont typeface="Wingdings" panose="05000000000000000000" pitchFamily="2" charset="2"/>
              <a:buChar char="q"/>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Meaning of injury means ‘ as an evaluation / assessment of effects of the subject imports on the industry concerned </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Three pillars on which investigation are depends i.e. industry, material/serious and third last import should be the cause of injury is may be serious injury or threat of serious injury</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Volume effects – Increase in imports, </a:t>
            </a:r>
            <a:r>
              <a:rPr lang="en-US" sz="1800" dirty="0" smtClean="0">
                <a:latin typeface="Arial" panose="020B0604020202020204" pitchFamily="34" charset="0"/>
                <a:cs typeface="Arial" panose="020B0604020202020204" pitchFamily="34" charset="0"/>
              </a:rPr>
              <a:t>cumulative </a:t>
            </a:r>
            <a:r>
              <a:rPr lang="en-US" sz="1800" dirty="0" smtClean="0">
                <a:latin typeface="Arial" panose="020B0604020202020204" pitchFamily="34" charset="0"/>
                <a:cs typeface="Arial" panose="020B0604020202020204" pitchFamily="34" charset="0"/>
              </a:rPr>
              <a:t>assessment of dumped imports, assessment of demand, volume and market share of imports, price effects, price undercutting, price depression or suppression. </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Other economic factors and indices are :</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 Sales </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Profits</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Output / production </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Market shares</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Productivity </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ROI</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Capacity </a:t>
            </a:r>
            <a:r>
              <a:rPr lang="en-US" sz="1800" dirty="0" err="1" smtClean="0">
                <a:latin typeface="Arial" panose="020B0604020202020204" pitchFamily="34" charset="0"/>
                <a:cs typeface="Arial" panose="020B0604020202020204" pitchFamily="34" charset="0"/>
              </a:rPr>
              <a:t>utilisation</a:t>
            </a:r>
            <a:r>
              <a:rPr lang="en-US" sz="1800" dirty="0" smtClean="0">
                <a:latin typeface="Arial" panose="020B0604020202020204" pitchFamily="34" charset="0"/>
                <a:cs typeface="Arial" panose="020B0604020202020204" pitchFamily="34" charset="0"/>
              </a:rPr>
              <a:t> </a:t>
            </a: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mj-lt"/>
              <a:buAutoNum type="arabicPeriod"/>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325561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Injury</a:t>
            </a:r>
            <a:endParaRPr lang="en-US" dirty="0"/>
          </a:p>
        </p:txBody>
      </p:sp>
      <p:sp>
        <p:nvSpPr>
          <p:cNvPr id="3" name="Content Placeholder 2"/>
          <p:cNvSpPr>
            <a:spLocks noGrp="1"/>
          </p:cNvSpPr>
          <p:nvPr>
            <p:ph idx="1"/>
          </p:nvPr>
        </p:nvSpPr>
        <p:spPr>
          <a:xfrm>
            <a:off x="304800" y="838200"/>
            <a:ext cx="8686800" cy="5486400"/>
          </a:xfrm>
        </p:spPr>
        <p:txBody>
          <a:bodyPr>
            <a:normAutofit/>
          </a:bodyPr>
          <a:lstStyle/>
          <a:p>
            <a:pPr>
              <a:buFont typeface="Wingdings" panose="05000000000000000000" pitchFamily="2" charset="2"/>
              <a:buChar char="q"/>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Factors affecting domestic prices</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The magnitude of the margin of dumping</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Actual and potential negative effect on the </a:t>
            </a:r>
            <a:r>
              <a:rPr lang="en-US" sz="1800" dirty="0" smtClean="0">
                <a:latin typeface="Arial" panose="020B0604020202020204" pitchFamily="34" charset="0"/>
                <a:cs typeface="Arial" panose="020B0604020202020204" pitchFamily="34" charset="0"/>
              </a:rPr>
              <a:t>following </a:t>
            </a: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Cash flows</a:t>
            </a:r>
          </a:p>
          <a:p>
            <a:pPr>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Inventories</a:t>
            </a:r>
          </a:p>
          <a:p>
            <a:pPr>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Employment</a:t>
            </a:r>
          </a:p>
          <a:p>
            <a:pPr>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Wages</a:t>
            </a:r>
          </a:p>
          <a:p>
            <a:pPr>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Growth</a:t>
            </a:r>
          </a:p>
          <a:p>
            <a:pPr>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Ability to raise capital or investments</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No need to prove that all factors should present negative remarks. WTO had presented </a:t>
            </a:r>
            <a:r>
              <a:rPr lang="en-US" sz="1800" dirty="0" smtClean="0">
                <a:latin typeface="Arial" panose="020B0604020202020204" pitchFamily="34" charset="0"/>
                <a:cs typeface="Arial" panose="020B0604020202020204" pitchFamily="34" charset="0"/>
              </a:rPr>
              <a:t>guidance </a:t>
            </a:r>
            <a:r>
              <a:rPr lang="en-US" sz="1800" dirty="0" smtClean="0">
                <a:latin typeface="Arial" panose="020B0604020202020204" pitchFamily="34" charset="0"/>
                <a:cs typeface="Arial" panose="020B0604020202020204" pitchFamily="34" charset="0"/>
              </a:rPr>
              <a:t>in this regards as ‘ We do not consider that a negative trend in every single factor examined is necessary in order to be in a position of significant overall </a:t>
            </a:r>
            <a:r>
              <a:rPr lang="en-US" sz="1800" dirty="0" smtClean="0">
                <a:latin typeface="Arial" panose="020B0604020202020204" pitchFamily="34" charset="0"/>
                <a:cs typeface="Arial" panose="020B0604020202020204" pitchFamily="34" charset="0"/>
              </a:rPr>
              <a:t>impairment. </a:t>
            </a:r>
            <a:r>
              <a:rPr lang="en-US" sz="1800" dirty="0" smtClean="0">
                <a:latin typeface="Arial" panose="020B0604020202020204" pitchFamily="34" charset="0"/>
                <a:cs typeface="Arial" panose="020B0604020202020204" pitchFamily="34" charset="0"/>
              </a:rPr>
              <a:t>Rather , it is the totality of the trends, and their interaction which must be taken into account in a serious injury determination ……… </a:t>
            </a:r>
          </a:p>
          <a:p>
            <a:pPr>
              <a:buFont typeface="Wingdings" panose="05000000000000000000" pitchFamily="2" charset="2"/>
              <a:buChar char="v"/>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mj-lt"/>
              <a:buAutoNum type="arabicPeriod"/>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194970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Key Abbreviated</a:t>
            </a:r>
            <a:endParaRPr lang="en-US" dirty="0"/>
          </a:p>
        </p:txBody>
      </p:sp>
      <p:sp>
        <p:nvSpPr>
          <p:cNvPr id="3" name="Content Placeholder 2"/>
          <p:cNvSpPr>
            <a:spLocks noGrp="1"/>
          </p:cNvSpPr>
          <p:nvPr>
            <p:ph idx="1"/>
          </p:nvPr>
        </p:nvSpPr>
        <p:spPr>
          <a:xfrm>
            <a:off x="304800" y="838200"/>
            <a:ext cx="8686800" cy="5486400"/>
          </a:xfrm>
        </p:spPr>
        <p:txBody>
          <a:bodyPr>
            <a:normAutofit/>
          </a:bodyPr>
          <a:lstStyle/>
          <a:p>
            <a:pPr>
              <a:buFont typeface="Wingdings" panose="05000000000000000000" pitchFamily="2" charset="2"/>
              <a:buChar char="q"/>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ADD – Anti dumping duty</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CVD – Countervailing duty</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DGAD – Director General of Anti – Dumping</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DI – Domestic industry</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EC – European Commission </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EU – European Union </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GATT – General Agreement on Tariff and Trade</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HS Code – Harmonized system Code</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ITC – International Trade Commission </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MTR – Mid – term – review</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NIP – Non injury price</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PCN – Product control number</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POI – Period of investigation</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PUC – Product Under Consideration </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SSR – Sun set review </a:t>
            </a: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mj-lt"/>
              <a:buAutoNum type="arabicPeriod"/>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65404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Key issues- General review</a:t>
            </a:r>
            <a:endParaRPr lang="en-US" dirty="0"/>
          </a:p>
        </p:txBody>
      </p:sp>
      <p:sp>
        <p:nvSpPr>
          <p:cNvPr id="3" name="Content Placeholder 2"/>
          <p:cNvSpPr>
            <a:spLocks noGrp="1"/>
          </p:cNvSpPr>
          <p:nvPr>
            <p:ph idx="1"/>
          </p:nvPr>
        </p:nvSpPr>
        <p:spPr>
          <a:xfrm>
            <a:off x="304800" y="838200"/>
            <a:ext cx="8686800" cy="5486400"/>
          </a:xfrm>
        </p:spPr>
        <p:txBody>
          <a:bodyPr>
            <a:normAutofit/>
          </a:bodyPr>
          <a:lstStyle/>
          <a:p>
            <a:pPr>
              <a:buFont typeface="Wingdings" panose="05000000000000000000" pitchFamily="2" charset="2"/>
              <a:buChar char="q"/>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Dumping of material doesn’t seems to be illegal, but if dumping materially injures or threatens to injure the domestic industry</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There is the difference between Customs duty and Anti dumping duty. Though duty is levied and collected by the Customs authority – comments </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Concern of dumping investigation is started when Export Price is less than Normal than dumping. Normal value is the comparable price of the product under consideration at which it is sold in the home market of the exporting country.</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Major parameters for domestic injury are volume effect and price effect</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Non injury price and injury pricing</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Minimal level of imports i.e. de-</a:t>
            </a:r>
            <a:r>
              <a:rPr lang="en-US" sz="1800" dirty="0" err="1" smtClean="0">
                <a:latin typeface="Arial" panose="020B0604020202020204" pitchFamily="34" charset="0"/>
                <a:cs typeface="Arial" panose="020B0604020202020204" pitchFamily="34" charset="0"/>
              </a:rPr>
              <a:t>minimis</a:t>
            </a:r>
            <a:r>
              <a:rPr lang="en-US" sz="1800" dirty="0" smtClean="0">
                <a:latin typeface="Arial" panose="020B0604020202020204" pitchFamily="34" charset="0"/>
                <a:cs typeface="Arial" panose="020B0604020202020204" pitchFamily="34" charset="0"/>
              </a:rPr>
              <a:t> margins from the country and from an individual exporter for which excluded from the scope of anti dumping margins is 2%. Individual 2% and country as origin are 3% .</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Institutional arrangement in India are </a:t>
            </a:r>
            <a:r>
              <a:rPr lang="en-US" sz="1800" dirty="0" smtClean="0">
                <a:latin typeface="Arial" panose="020B0604020202020204" pitchFamily="34" charset="0"/>
                <a:cs typeface="Arial" panose="020B0604020202020204" pitchFamily="34" charset="0"/>
              </a:rPr>
              <a:t>administration </a:t>
            </a:r>
            <a:r>
              <a:rPr lang="en-US" sz="1800" dirty="0" smtClean="0">
                <a:latin typeface="Arial" panose="020B0604020202020204" pitchFamily="34" charset="0"/>
                <a:cs typeface="Arial" panose="020B0604020202020204" pitchFamily="34" charset="0"/>
              </a:rPr>
              <a:t>is measure by DGAD ( functioning in the Dept. of Commerce in the Ministry of Commerce and Industry and the same is headed by the ‘ Designated Authority ‘</a:t>
            </a: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v"/>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mj-lt"/>
              <a:buAutoNum type="arabicPeriod"/>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122198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Key issues- General review</a:t>
            </a:r>
            <a:endParaRPr lang="en-US" dirty="0"/>
          </a:p>
        </p:txBody>
      </p:sp>
      <p:sp>
        <p:nvSpPr>
          <p:cNvPr id="3" name="Content Placeholder 2"/>
          <p:cNvSpPr>
            <a:spLocks noGrp="1"/>
          </p:cNvSpPr>
          <p:nvPr>
            <p:ph idx="1"/>
          </p:nvPr>
        </p:nvSpPr>
        <p:spPr>
          <a:xfrm>
            <a:off x="304800" y="838200"/>
            <a:ext cx="8686800" cy="5486400"/>
          </a:xfrm>
        </p:spPr>
        <p:txBody>
          <a:bodyPr>
            <a:normAutofit/>
          </a:bodyPr>
          <a:lstStyle/>
          <a:p>
            <a:pPr>
              <a:buFont typeface="Wingdings" panose="05000000000000000000" pitchFamily="2" charset="2"/>
              <a:buChar char="q"/>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Application can be made by the domestic industry to the Designated Authority subject to validation of rules application account for more than </a:t>
            </a:r>
            <a:r>
              <a:rPr lang="en-US" sz="1800" dirty="0" smtClean="0">
                <a:solidFill>
                  <a:srgbClr val="92D050"/>
                </a:solidFill>
                <a:latin typeface="Arial" panose="020B0604020202020204" pitchFamily="34" charset="0"/>
                <a:cs typeface="Arial" panose="020B0604020202020204" pitchFamily="34" charset="0"/>
              </a:rPr>
              <a:t>25%</a:t>
            </a:r>
            <a:r>
              <a:rPr lang="en-US" sz="1800" dirty="0" smtClean="0">
                <a:latin typeface="Arial" panose="020B0604020202020204" pitchFamily="34" charset="0"/>
                <a:cs typeface="Arial" panose="020B0604020202020204" pitchFamily="34" charset="0"/>
              </a:rPr>
              <a:t> of total domestic production of the like article under consideration. Further to have this application is deemed to have been made on behalf of the domestic industry only if domestic producers whose collective output equals to or more than 50% of domestic production.</a:t>
            </a:r>
          </a:p>
          <a:p>
            <a:pPr>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Interested parties to an Anti dumping investigations includes – the domestic industry on whose complaint the proceedings has been initiated, the exporter or the foreign producers of the like articles subject to investigation, the importers of the same article alleged dumped into India, The Government of the exporting country / countries, the trade or business associations of the domestic producers /exporters/importers/user industries/user industries of the dumped product</a:t>
            </a:r>
          </a:p>
          <a:p>
            <a:pPr>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Data required to be provided for POI and last three years</a:t>
            </a:r>
          </a:p>
          <a:p>
            <a:pPr>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The Anti dumping duty shall remain the force for a period of five years from the date of imposition of duty</a:t>
            </a: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49842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Injury information on Domestic Industry</a:t>
            </a:r>
            <a:endParaRPr lang="en-US" dirty="0"/>
          </a:p>
        </p:txBody>
      </p:sp>
      <p:sp>
        <p:nvSpPr>
          <p:cNvPr id="3" name="Content Placeholder 2"/>
          <p:cNvSpPr>
            <a:spLocks noGrp="1"/>
          </p:cNvSpPr>
          <p:nvPr>
            <p:ph idx="1"/>
          </p:nvPr>
        </p:nvSpPr>
        <p:spPr>
          <a:xfrm>
            <a:off x="304800" y="838200"/>
            <a:ext cx="8686800" cy="5715000"/>
          </a:xfrm>
        </p:spPr>
        <p:txBody>
          <a:bodyPr>
            <a:normAutofit/>
          </a:bodyPr>
          <a:lstStyle/>
          <a:p>
            <a:pPr>
              <a:buFont typeface="+mj-lt"/>
              <a:buAutoNum type="arabicPeriod"/>
            </a:pPr>
            <a:r>
              <a:rPr lang="en-US" sz="1800" dirty="0" smtClean="0">
                <a:latin typeface="Arial" panose="020B0604020202020204" pitchFamily="34" charset="0"/>
                <a:cs typeface="Arial" panose="020B0604020202020204" pitchFamily="34" charset="0"/>
              </a:rPr>
              <a:t>Import – from the subject country and Other country</a:t>
            </a:r>
          </a:p>
          <a:p>
            <a:pPr>
              <a:buFont typeface="+mj-lt"/>
              <a:buAutoNum type="arabicPeriod"/>
            </a:pPr>
            <a:r>
              <a:rPr lang="en-US" sz="1800" dirty="0" smtClean="0">
                <a:latin typeface="Arial" panose="020B0604020202020204" pitchFamily="34" charset="0"/>
                <a:cs typeface="Arial" panose="020B0604020202020204" pitchFamily="34" charset="0"/>
              </a:rPr>
              <a:t>Installed capacity\</a:t>
            </a:r>
          </a:p>
          <a:p>
            <a:pPr>
              <a:buFont typeface="+mj-lt"/>
              <a:buAutoNum type="arabicPeriod"/>
            </a:pPr>
            <a:r>
              <a:rPr lang="en-US" sz="1800" dirty="0" smtClean="0">
                <a:latin typeface="Arial" panose="020B0604020202020204" pitchFamily="34" charset="0"/>
                <a:cs typeface="Arial" panose="020B0604020202020204" pitchFamily="34" charset="0"/>
              </a:rPr>
              <a:t>Production </a:t>
            </a:r>
          </a:p>
          <a:p>
            <a:pPr>
              <a:buFont typeface="+mj-lt"/>
              <a:buAutoNum type="arabicPeriod"/>
            </a:pPr>
            <a:r>
              <a:rPr lang="en-US" sz="1800" dirty="0" smtClean="0">
                <a:latin typeface="Arial" panose="020B0604020202020204" pitchFamily="34" charset="0"/>
                <a:cs typeface="Arial" panose="020B0604020202020204" pitchFamily="34" charset="0"/>
              </a:rPr>
              <a:t>Capacity </a:t>
            </a:r>
            <a:r>
              <a:rPr lang="en-US" sz="1800" dirty="0" err="1" smtClean="0">
                <a:latin typeface="Arial" panose="020B0604020202020204" pitchFamily="34" charset="0"/>
                <a:cs typeface="Arial" panose="020B0604020202020204" pitchFamily="34" charset="0"/>
              </a:rPr>
              <a:t>Utilisation</a:t>
            </a:r>
            <a:r>
              <a:rPr lang="en-US" sz="1800" dirty="0" smtClean="0">
                <a:latin typeface="Arial" panose="020B0604020202020204" pitchFamily="34" charset="0"/>
                <a:cs typeface="Arial" panose="020B0604020202020204" pitchFamily="34" charset="0"/>
              </a:rPr>
              <a:t> </a:t>
            </a:r>
          </a:p>
          <a:p>
            <a:pPr>
              <a:buFont typeface="+mj-lt"/>
              <a:buAutoNum type="arabicPeriod"/>
            </a:pPr>
            <a:r>
              <a:rPr lang="en-US" sz="1800" dirty="0" smtClean="0">
                <a:latin typeface="Arial" panose="020B0604020202020204" pitchFamily="34" charset="0"/>
                <a:cs typeface="Arial" panose="020B0604020202020204" pitchFamily="34" charset="0"/>
              </a:rPr>
              <a:t>Captive consumption </a:t>
            </a:r>
          </a:p>
          <a:p>
            <a:pPr>
              <a:buFont typeface="+mj-lt"/>
              <a:buAutoNum type="arabicPeriod"/>
            </a:pPr>
            <a:r>
              <a:rPr lang="en-US" sz="1800" dirty="0" smtClean="0">
                <a:latin typeface="Arial" panose="020B0604020202020204" pitchFamily="34" charset="0"/>
                <a:cs typeface="Arial" panose="020B0604020202020204" pitchFamily="34" charset="0"/>
              </a:rPr>
              <a:t>Indigenous sale</a:t>
            </a:r>
          </a:p>
          <a:p>
            <a:pPr>
              <a:buFont typeface="+mj-lt"/>
              <a:buAutoNum type="arabicPeriod"/>
            </a:pPr>
            <a:r>
              <a:rPr lang="en-US" sz="1800" dirty="0" smtClean="0">
                <a:latin typeface="Arial" panose="020B0604020202020204" pitchFamily="34" charset="0"/>
                <a:cs typeface="Arial" panose="020B0604020202020204" pitchFamily="34" charset="0"/>
              </a:rPr>
              <a:t>Export Sale</a:t>
            </a:r>
          </a:p>
          <a:p>
            <a:pPr>
              <a:buFont typeface="+mj-lt"/>
              <a:buAutoNum type="arabicPeriod"/>
            </a:pPr>
            <a:r>
              <a:rPr lang="en-US" sz="1800" dirty="0" smtClean="0">
                <a:latin typeface="Arial" panose="020B0604020202020204" pitchFamily="34" charset="0"/>
                <a:cs typeface="Arial" panose="020B0604020202020204" pitchFamily="34" charset="0"/>
              </a:rPr>
              <a:t>Opening stock</a:t>
            </a:r>
          </a:p>
          <a:p>
            <a:pPr>
              <a:buFont typeface="+mj-lt"/>
              <a:buAutoNum type="arabicPeriod"/>
            </a:pPr>
            <a:r>
              <a:rPr lang="en-US" sz="1800" dirty="0" smtClean="0">
                <a:latin typeface="Arial" panose="020B0604020202020204" pitchFamily="34" charset="0"/>
                <a:cs typeface="Arial" panose="020B0604020202020204" pitchFamily="34" charset="0"/>
              </a:rPr>
              <a:t>Closing stock</a:t>
            </a:r>
          </a:p>
          <a:p>
            <a:pPr>
              <a:buFont typeface="+mj-lt"/>
              <a:buAutoNum type="arabicPeriod"/>
            </a:pPr>
            <a:r>
              <a:rPr lang="en-US" sz="1800" dirty="0" smtClean="0">
                <a:latin typeface="Arial" panose="020B0604020202020204" pitchFamily="34" charset="0"/>
                <a:cs typeface="Arial" panose="020B0604020202020204" pitchFamily="34" charset="0"/>
              </a:rPr>
              <a:t>Cost of Sales</a:t>
            </a:r>
          </a:p>
          <a:p>
            <a:pPr>
              <a:buFont typeface="+mj-lt"/>
              <a:buAutoNum type="arabicPeriod"/>
            </a:pPr>
            <a:r>
              <a:rPr lang="en-US" sz="1800" dirty="0" smtClean="0">
                <a:latin typeface="Arial" panose="020B0604020202020204" pitchFamily="34" charset="0"/>
                <a:cs typeface="Arial" panose="020B0604020202020204" pitchFamily="34" charset="0"/>
              </a:rPr>
              <a:t>Profit/Loss</a:t>
            </a:r>
          </a:p>
          <a:p>
            <a:pPr>
              <a:buFont typeface="+mj-lt"/>
              <a:buAutoNum type="arabicPeriod"/>
            </a:pPr>
            <a:r>
              <a:rPr lang="en-US" sz="1800" dirty="0" smtClean="0">
                <a:latin typeface="Arial" panose="020B0604020202020204" pitchFamily="34" charset="0"/>
                <a:cs typeface="Arial" panose="020B0604020202020204" pitchFamily="34" charset="0"/>
              </a:rPr>
              <a:t>Investments</a:t>
            </a:r>
          </a:p>
          <a:p>
            <a:pPr>
              <a:buFont typeface="+mj-lt"/>
              <a:buAutoNum type="arabicPeriod"/>
            </a:pPr>
            <a:r>
              <a:rPr lang="en-US" sz="1800" dirty="0" err="1" smtClean="0">
                <a:latin typeface="Arial" panose="020B0604020202020204" pitchFamily="34" charset="0"/>
                <a:cs typeface="Arial" panose="020B0604020202020204" pitchFamily="34" charset="0"/>
              </a:rPr>
              <a:t>Networth</a:t>
            </a:r>
            <a:endParaRPr lang="en-US" sz="1800" dirty="0" smtClean="0">
              <a:latin typeface="Arial" panose="020B0604020202020204" pitchFamily="34" charset="0"/>
              <a:cs typeface="Arial" panose="020B0604020202020204" pitchFamily="34" charset="0"/>
            </a:endParaRPr>
          </a:p>
          <a:p>
            <a:pPr>
              <a:buFont typeface="+mj-lt"/>
              <a:buAutoNum type="arabicPeriod"/>
            </a:pPr>
            <a:r>
              <a:rPr lang="en-US" sz="1800" dirty="0" smtClean="0">
                <a:latin typeface="Arial" panose="020B0604020202020204" pitchFamily="34" charset="0"/>
                <a:cs typeface="Arial" panose="020B0604020202020204" pitchFamily="34" charset="0"/>
              </a:rPr>
              <a:t>Capital Investment for</a:t>
            </a:r>
          </a:p>
          <a:p>
            <a:pPr>
              <a:buFont typeface="+mj-lt"/>
              <a:buAutoNum type="arabicPeriod"/>
            </a:pPr>
            <a:r>
              <a:rPr lang="en-US" sz="1800" dirty="0" smtClean="0">
                <a:latin typeface="Arial" panose="020B0604020202020204" pitchFamily="34" charset="0"/>
                <a:cs typeface="Arial" panose="020B0604020202020204" pitchFamily="34" charset="0"/>
              </a:rPr>
              <a:t>Employment</a:t>
            </a:r>
          </a:p>
          <a:p>
            <a:pPr>
              <a:buFont typeface="+mj-lt"/>
              <a:buAutoNum type="arabicPeriod"/>
            </a:pPr>
            <a:r>
              <a:rPr lang="en-US" sz="1800" dirty="0" smtClean="0">
                <a:latin typeface="Arial" panose="020B0604020202020204" pitchFamily="34" charset="0"/>
                <a:cs typeface="Arial" panose="020B0604020202020204" pitchFamily="34" charset="0"/>
              </a:rPr>
              <a:t>Demand ( 1+5+6) </a:t>
            </a:r>
          </a:p>
          <a:p>
            <a:pPr>
              <a:buFont typeface="+mj-lt"/>
              <a:buAutoNum type="arabicPeriod"/>
            </a:pPr>
            <a:r>
              <a:rPr lang="en-US" sz="1800" dirty="0" smtClean="0">
                <a:latin typeface="Arial" panose="020B0604020202020204" pitchFamily="34" charset="0"/>
                <a:cs typeface="Arial" panose="020B0604020202020204" pitchFamily="34" charset="0"/>
              </a:rPr>
              <a:t>Market Share &amp; any other factor</a:t>
            </a:r>
          </a:p>
          <a:p>
            <a:pPr marL="0" indent="0">
              <a:buNone/>
            </a:pPr>
            <a:endParaRPr lang="en-US" sz="1800" dirty="0" smtClean="0">
              <a:latin typeface="Arial" panose="020B0604020202020204" pitchFamily="34" charset="0"/>
              <a:cs typeface="Arial" panose="020B0604020202020204" pitchFamily="34" charset="0"/>
            </a:endParaRPr>
          </a:p>
          <a:p>
            <a:pPr>
              <a:buFont typeface="+mj-lt"/>
              <a:buAutoNum type="arabicPeriod"/>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293940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Scope of Cost Accountant</a:t>
            </a:r>
            <a:endParaRPr lang="en-US" dirty="0"/>
          </a:p>
        </p:txBody>
      </p:sp>
      <p:sp>
        <p:nvSpPr>
          <p:cNvPr id="3" name="Content Placeholder 2"/>
          <p:cNvSpPr>
            <a:spLocks noGrp="1"/>
          </p:cNvSpPr>
          <p:nvPr>
            <p:ph idx="1"/>
          </p:nvPr>
        </p:nvSpPr>
        <p:spPr>
          <a:xfrm>
            <a:off x="304800" y="838200"/>
            <a:ext cx="8686800" cy="5715000"/>
          </a:xfrm>
        </p:spPr>
        <p:txBody>
          <a:bodyPr>
            <a:normAutofit/>
          </a:bodyPr>
          <a:lstStyle/>
          <a:p>
            <a:pPr marL="0" indent="0">
              <a:buNone/>
            </a:pPr>
            <a:r>
              <a:rPr lang="en-US" sz="1800" dirty="0" smtClean="0">
                <a:latin typeface="Arial" panose="020B0604020202020204" pitchFamily="34" charset="0"/>
                <a:cs typeface="Arial" panose="020B0604020202020204" pitchFamily="34" charset="0"/>
              </a:rPr>
              <a:t>Strategic </a:t>
            </a:r>
            <a:r>
              <a:rPr lang="en-US" sz="1800" dirty="0" smtClean="0">
                <a:latin typeface="Arial" panose="020B0604020202020204" pitchFamily="34" charset="0"/>
                <a:cs typeface="Arial" panose="020B0604020202020204" pitchFamily="34" charset="0"/>
              </a:rPr>
              <a:t>policy decision making and presentation of Cost Input with Govt. authorities. </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Injury proven through divisional profitability is the primary factory in ADD. For which product costing is the back bone.</a:t>
            </a:r>
          </a:p>
          <a:p>
            <a:pPr marL="0" indent="0">
              <a:buNone/>
            </a:pPr>
            <a:endParaRPr lang="en-US" sz="1800" dirty="0" smtClean="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Concerned authority is more concerned with profitability received through costing methodologies</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Financial PNL is the supporting for Cost Inputs</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Special attention is given to Costing Data </a:t>
            </a:r>
          </a:p>
          <a:p>
            <a:pPr marL="0" indent="0">
              <a:buNone/>
            </a:pPr>
            <a:endParaRPr lang="en-US" sz="1800" dirty="0" smtClean="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Financial insight depth analysis with product costing and input/output  ratios for calculation of standard to </a:t>
            </a:r>
            <a:r>
              <a:rPr lang="en-US" sz="1800" dirty="0" smtClean="0">
                <a:latin typeface="Arial" panose="020B0604020202020204" pitchFamily="34" charset="0"/>
                <a:cs typeface="Arial" panose="020B0604020202020204" pitchFamily="34" charset="0"/>
              </a:rPr>
              <a:t>comparer </a:t>
            </a:r>
            <a:r>
              <a:rPr lang="en-US" sz="1800" dirty="0" smtClean="0">
                <a:latin typeface="Arial" panose="020B0604020202020204" pitchFamily="34" charset="0"/>
                <a:cs typeface="Arial" panose="020B0604020202020204" pitchFamily="34" charset="0"/>
              </a:rPr>
              <a:t>with industry standard</a:t>
            </a: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74892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Formats</a:t>
            </a:r>
            <a:endParaRPr lang="en-US" dirty="0"/>
          </a:p>
        </p:txBody>
      </p:sp>
      <p:sp>
        <p:nvSpPr>
          <p:cNvPr id="3" name="Content Placeholder 2"/>
          <p:cNvSpPr>
            <a:spLocks noGrp="1"/>
          </p:cNvSpPr>
          <p:nvPr>
            <p:ph idx="1"/>
          </p:nvPr>
        </p:nvSpPr>
        <p:spPr>
          <a:xfrm>
            <a:off x="304800" y="838200"/>
            <a:ext cx="8686800" cy="5715000"/>
          </a:xfrm>
        </p:spPr>
        <p:txBody>
          <a:bodyPr>
            <a:normAutofit lnSpcReduction="10000"/>
          </a:bodyPr>
          <a:lstStyle/>
          <a:p>
            <a:r>
              <a:rPr lang="en-US" sz="1800" dirty="0" smtClean="0">
                <a:latin typeface="Arial" panose="020B0604020202020204" pitchFamily="34" charset="0"/>
                <a:cs typeface="Arial" panose="020B0604020202020204" pitchFamily="34" charset="0"/>
              </a:rPr>
              <a:t>Format ‘ A ‘ – functions Statement of raw material and packing material consumption and its </a:t>
            </a:r>
            <a:r>
              <a:rPr lang="en-US" sz="1800" dirty="0" smtClean="0">
                <a:latin typeface="Arial" panose="020B0604020202020204" pitchFamily="34" charset="0"/>
                <a:cs typeface="Arial" panose="020B0604020202020204" pitchFamily="34" charset="0"/>
              </a:rPr>
              <a:t>reconciliation </a:t>
            </a:r>
            <a:r>
              <a:rPr lang="en-US" sz="1800" dirty="0" smtClean="0">
                <a:latin typeface="Arial" panose="020B0604020202020204" pitchFamily="34" charset="0"/>
                <a:cs typeface="Arial" panose="020B0604020202020204" pitchFamily="34" charset="0"/>
              </a:rPr>
              <a:t>according to normal rules. i.e. O/Stock+ Purchase – Closing stock = consumption . Applicable Cost accounting </a:t>
            </a:r>
            <a:r>
              <a:rPr lang="en-US" sz="1800" dirty="0" smtClean="0">
                <a:latin typeface="Arial" panose="020B0604020202020204" pitchFamily="34" charset="0"/>
                <a:cs typeface="Arial" panose="020B0604020202020204" pitchFamily="34" charset="0"/>
              </a:rPr>
              <a:t>standard </a:t>
            </a:r>
            <a:r>
              <a:rPr lang="en-US" sz="1800" dirty="0" smtClean="0">
                <a:latin typeface="Arial" panose="020B0604020202020204" pitchFamily="34" charset="0"/>
                <a:cs typeface="Arial" panose="020B0604020202020204" pitchFamily="34" charset="0"/>
              </a:rPr>
              <a:t>– CAS 6 – Material Cost &amp; CAS-9 – Packing Material Cost</a:t>
            </a:r>
          </a:p>
          <a:p>
            <a:pPr marL="0" indent="0">
              <a:buNone/>
            </a:pP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Format ‘B’ – Statement of raw material consumption  In details matter showing major elements </a:t>
            </a:r>
            <a:r>
              <a:rPr lang="en-US" sz="1800" dirty="0" smtClean="0">
                <a:latin typeface="Arial" panose="020B0604020202020204" pitchFamily="34" charset="0"/>
                <a:cs typeface="Arial" panose="020B0604020202020204" pitchFamily="34" charset="0"/>
              </a:rPr>
              <a:t>covered </a:t>
            </a:r>
            <a:r>
              <a:rPr lang="en-US" sz="1800" dirty="0" smtClean="0">
                <a:latin typeface="Arial" panose="020B0604020202020204" pitchFamily="34" charset="0"/>
                <a:cs typeface="Arial" panose="020B0604020202020204" pitchFamily="34" charset="0"/>
              </a:rPr>
              <a:t>under consumption of RM , </a:t>
            </a:r>
            <a:r>
              <a:rPr lang="en-US" sz="1800" dirty="0" err="1" smtClean="0">
                <a:latin typeface="Arial" panose="020B0604020202020204" pitchFamily="34" charset="0"/>
                <a:cs typeface="Arial" panose="020B0604020202020204" pitchFamily="34" charset="0"/>
              </a:rPr>
              <a:t>alongwith</a:t>
            </a:r>
            <a:r>
              <a:rPr lang="en-US" sz="1800" dirty="0" smtClean="0">
                <a:latin typeface="Arial" panose="020B0604020202020204" pitchFamily="34" charset="0"/>
                <a:cs typeface="Arial" panose="020B0604020202020204" pitchFamily="34" charset="0"/>
              </a:rPr>
              <a:t> its norms and cost  Per Unit – CAS 6 – Material Cost </a:t>
            </a:r>
          </a:p>
          <a:p>
            <a:pPr marL="0" indent="0">
              <a:buNone/>
            </a:pP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 Format CI – Statement of Cost of Production – CAS 2- Capacity Determination, CAS 6- Material Cost , CAS 7 – Employee Cost, CAS 8 – Cost of Utilities, CAS 9 – Packing Material Cost, CAS 10 – Direct Expenses, CAS 12 – Repairs &amp; Maintenance</a:t>
            </a:r>
          </a:p>
          <a:p>
            <a:pPr marL="0" indent="0">
              <a:buNone/>
            </a:pP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Format CII – Allocation and Apportionment of Expenditures – CAS 1 – Classification of Cost, CAS 2 – Capacity Determination CAS 3 – Overheads</a:t>
            </a:r>
          </a:p>
          <a:p>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Format D – Statement of consumption of utilities – CAS 8 – Cost of Utilities </a:t>
            </a:r>
          </a:p>
          <a:p>
            <a:endParaRPr lang="en-US" sz="1800" dirty="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Format E – Statement of Sales realization</a:t>
            </a: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294126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 xmlns:p14="http://schemas.microsoft.com/office/powerpoint/2010/main" val="1920060108"/>
              </p:ext>
            </p:extLst>
          </p:nvPr>
        </p:nvGraphicFramePr>
        <p:xfrm>
          <a:off x="381000" y="304800"/>
          <a:ext cx="8229600" cy="68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190500" y="1219200"/>
            <a:ext cx="8801100" cy="4821936"/>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endParaRPr lang="en-US" sz="20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endParaRPr lang="en-US"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en-US" sz="2000" dirty="0" smtClean="0">
                <a:latin typeface="Arial" panose="020B0604020202020204" pitchFamily="34" charset="0"/>
                <a:cs typeface="Arial" panose="020B0604020202020204" pitchFamily="34" charset="0"/>
              </a:rPr>
              <a:t>Open Economy policy – new trade and commerce </a:t>
            </a:r>
          </a:p>
          <a:p>
            <a:pPr marL="342900" indent="-342900">
              <a:buFont typeface="Wingdings" panose="05000000000000000000" pitchFamily="2" charset="2"/>
              <a:buChar char="ü"/>
            </a:pPr>
            <a:r>
              <a:rPr lang="en-US" sz="2000" dirty="0" smtClean="0">
                <a:latin typeface="Arial" panose="020B0604020202020204" pitchFamily="34" charset="0"/>
                <a:cs typeface="Arial" panose="020B0604020202020204" pitchFamily="34" charset="0"/>
              </a:rPr>
              <a:t>Globalization, </a:t>
            </a:r>
            <a:r>
              <a:rPr lang="en-US" sz="2000" dirty="0" smtClean="0">
                <a:solidFill>
                  <a:srgbClr val="92D050"/>
                </a:solidFill>
                <a:latin typeface="Arial" panose="020B0604020202020204" pitchFamily="34" charset="0"/>
                <a:cs typeface="Arial" panose="020B0604020202020204" pitchFamily="34" charset="0"/>
              </a:rPr>
              <a:t>free</a:t>
            </a:r>
            <a:r>
              <a:rPr lang="en-US" sz="2000" dirty="0" smtClean="0">
                <a:latin typeface="Arial" panose="020B0604020202020204" pitchFamily="34" charset="0"/>
                <a:cs typeface="Arial" panose="020B0604020202020204" pitchFamily="34" charset="0"/>
              </a:rPr>
              <a:t> and </a:t>
            </a:r>
            <a:r>
              <a:rPr lang="en-US" sz="2000" dirty="0" smtClean="0">
                <a:solidFill>
                  <a:srgbClr val="00B050"/>
                </a:solidFill>
                <a:latin typeface="Arial" panose="020B0604020202020204" pitchFamily="34" charset="0"/>
                <a:cs typeface="Arial" panose="020B0604020202020204" pitchFamily="34" charset="0"/>
              </a:rPr>
              <a:t>fair</a:t>
            </a:r>
            <a:r>
              <a:rPr lang="en-US" sz="2000" dirty="0" smtClean="0">
                <a:latin typeface="Arial" panose="020B0604020202020204" pitchFamily="34" charset="0"/>
                <a:cs typeface="Arial" panose="020B0604020202020204" pitchFamily="34" charset="0"/>
              </a:rPr>
              <a:t> trade, </a:t>
            </a:r>
            <a:r>
              <a:rPr lang="en-US" sz="2000" dirty="0" smtClean="0">
                <a:solidFill>
                  <a:srgbClr val="00B0F0"/>
                </a:solidFill>
                <a:latin typeface="Arial" panose="020B0604020202020204" pitchFamily="34" charset="0"/>
                <a:cs typeface="Arial" panose="020B0604020202020204" pitchFamily="34" charset="0"/>
              </a:rPr>
              <a:t>WTO</a:t>
            </a:r>
            <a:r>
              <a:rPr lang="en-US" sz="2000" dirty="0" smtClean="0">
                <a:latin typeface="Arial" panose="020B0604020202020204" pitchFamily="34" charset="0"/>
                <a:cs typeface="Arial" panose="020B0604020202020204" pitchFamily="34" charset="0"/>
              </a:rPr>
              <a:t>, </a:t>
            </a:r>
            <a:r>
              <a:rPr lang="en-US" sz="2000" dirty="0" smtClean="0">
                <a:solidFill>
                  <a:schemeClr val="accent3">
                    <a:lumMod val="60000"/>
                    <a:lumOff val="40000"/>
                  </a:schemeClr>
                </a:solidFill>
                <a:latin typeface="Arial" panose="020B0604020202020204" pitchFamily="34" charset="0"/>
                <a:cs typeface="Arial" panose="020B0604020202020204" pitchFamily="34" charset="0"/>
              </a:rPr>
              <a:t>GATT</a:t>
            </a:r>
          </a:p>
          <a:p>
            <a:pPr marL="342900" indent="-342900">
              <a:buFont typeface="Wingdings" panose="05000000000000000000" pitchFamily="2" charset="2"/>
              <a:buChar char="ü"/>
            </a:pPr>
            <a:r>
              <a:rPr lang="en-US" sz="2000" dirty="0" smtClean="0">
                <a:latin typeface="Arial" panose="020B0604020202020204" pitchFamily="34" charset="0"/>
                <a:cs typeface="Arial" panose="020B0604020202020204" pitchFamily="34" charset="0"/>
              </a:rPr>
              <a:t>Anti Dumping, Subsidy &amp; safeguards measures</a:t>
            </a:r>
          </a:p>
          <a:p>
            <a:pPr marL="342900" indent="-342900">
              <a:buFont typeface="Wingdings" panose="05000000000000000000" pitchFamily="2" charset="2"/>
              <a:buChar char="ü"/>
            </a:pPr>
            <a:r>
              <a:rPr lang="en-US" sz="2000" dirty="0" smtClean="0">
                <a:latin typeface="Arial" panose="020B0604020202020204" pitchFamily="34" charset="0"/>
                <a:cs typeface="Arial" panose="020B0604020202020204" pitchFamily="34" charset="0"/>
              </a:rPr>
              <a:t>General issues repeatedly faced by the domestic industries</a:t>
            </a:r>
          </a:p>
          <a:p>
            <a:pPr marL="342900" indent="-342900">
              <a:buFont typeface="Wingdings" panose="05000000000000000000" pitchFamily="2" charset="2"/>
              <a:buChar char="ü"/>
            </a:pPr>
            <a:r>
              <a:rPr lang="en-US" sz="2000" dirty="0" smtClean="0">
                <a:latin typeface="Arial" panose="020B0604020202020204" pitchFamily="34" charset="0"/>
                <a:cs typeface="Arial" panose="020B0604020202020204" pitchFamily="34" charset="0"/>
              </a:rPr>
              <a:t>Trade </a:t>
            </a:r>
            <a:r>
              <a:rPr lang="en-US" sz="2000" dirty="0" err="1" smtClean="0">
                <a:latin typeface="Arial" panose="020B0604020202020204" pitchFamily="34" charset="0"/>
                <a:cs typeface="Arial" panose="020B0604020202020204" pitchFamily="34" charset="0"/>
              </a:rPr>
              <a:t>defence</a:t>
            </a:r>
            <a:r>
              <a:rPr lang="en-US" sz="2000" dirty="0" smtClean="0">
                <a:latin typeface="Arial" panose="020B0604020202020204" pitchFamily="34" charset="0"/>
                <a:cs typeface="Arial" panose="020B0604020202020204" pitchFamily="34" charset="0"/>
              </a:rPr>
              <a:t> , material injury , safeguard measures </a:t>
            </a:r>
          </a:p>
          <a:p>
            <a:pPr marL="342900" indent="-342900">
              <a:buFont typeface="Wingdings" panose="05000000000000000000" pitchFamily="2" charset="2"/>
              <a:buChar char="ü"/>
            </a:pPr>
            <a:r>
              <a:rPr lang="en-US" sz="2000" dirty="0" smtClean="0">
                <a:latin typeface="Arial" panose="020B0604020202020204" pitchFamily="34" charset="0"/>
                <a:cs typeface="Arial" panose="020B0604020202020204" pitchFamily="34" charset="0"/>
              </a:rPr>
              <a:t>ADD measures injury which may be caused by new producer intending to enter into being catered by imports. This form of injury is known as “ material retardation to establishment of an industry </a:t>
            </a:r>
            <a:r>
              <a:rPr lang="en-US" sz="2400" dirty="0" smtClean="0">
                <a:latin typeface="Arial Black" panose="020B0A04020102020204" pitchFamily="34" charset="0"/>
              </a:rPr>
              <a:t>“</a:t>
            </a:r>
          </a:p>
          <a:p>
            <a:pPr marL="342900" indent="-342900">
              <a:buFont typeface="Wingdings" panose="05000000000000000000" pitchFamily="2" charset="2"/>
              <a:buChar char="ü"/>
            </a:pPr>
            <a:endParaRPr lang="en-US" sz="2400" dirty="0" smtClean="0">
              <a:latin typeface="Arial Black" panose="020B0A04020102020204" pitchFamily="34" charset="0"/>
            </a:endParaRPr>
          </a:p>
          <a:p>
            <a:pPr marL="0" indent="0">
              <a:buNone/>
            </a:pPr>
            <a:endParaRPr lang="en-US" sz="2400" dirty="0" smtClean="0">
              <a:latin typeface="Arial Black" panose="020B0A04020102020204" pitchFamily="34" charset="0"/>
            </a:endParaRPr>
          </a:p>
          <a:p>
            <a:pPr>
              <a:buNone/>
            </a:pPr>
            <a:endParaRPr lang="en-US" sz="2400" dirty="0">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1)">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heel(1)">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447801"/>
            <a:ext cx="7772400" cy="914400"/>
          </a:xfrm>
        </p:spPr>
        <p:txBody>
          <a:bodyPr/>
          <a:lstStyle/>
          <a:p>
            <a:r>
              <a:rPr lang="en-US" dirty="0" smtClean="0"/>
              <a:t>QUESTION </a:t>
            </a:r>
            <a:endParaRPr lang="en-US" dirty="0"/>
          </a:p>
        </p:txBody>
      </p:sp>
      <p:sp>
        <p:nvSpPr>
          <p:cNvPr id="3" name="Content Placeholder 2"/>
          <p:cNvSpPr>
            <a:spLocks noGrp="1"/>
          </p:cNvSpPr>
          <p:nvPr>
            <p:ph type="body" idx="1"/>
          </p:nvPr>
        </p:nvSpPr>
        <p:spPr/>
        <p:txBody>
          <a:bodyPr>
            <a:normAutofit/>
          </a:bodyPr>
          <a:lstStyle/>
          <a:p>
            <a:endParaRPr lang="en-US" dirty="0" smtClean="0"/>
          </a:p>
          <a:p>
            <a:r>
              <a:rPr lang="en-US" dirty="0" smtClean="0"/>
              <a:t>				</a:t>
            </a:r>
            <a:r>
              <a:rPr lang="en-US" sz="4300" b="1" dirty="0" smtClean="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latin typeface="+mj-lt"/>
                <a:ea typeface="+mj-ea"/>
                <a:cs typeface="+mj-cs"/>
              </a:rPr>
              <a:t>ANSWER</a:t>
            </a:r>
            <a:endParaRPr lang="en-US" sz="4300" b="1" dirty="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latin typeface="+mj-lt"/>
              <a:ea typeface="+mj-ea"/>
              <a:cs typeface="+mj-cs"/>
            </a:endParaRPr>
          </a:p>
        </p:txBody>
      </p:sp>
      <p:cxnSp>
        <p:nvCxnSpPr>
          <p:cNvPr id="5" name="Elbow Connector 4"/>
          <p:cNvCxnSpPr/>
          <p:nvPr/>
        </p:nvCxnSpPr>
        <p:spPr>
          <a:xfrm rot="16200000" flipH="1">
            <a:off x="3352800" y="2819400"/>
            <a:ext cx="1752600" cy="2286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772400" cy="4525963"/>
          </a:xfrm>
        </p:spPr>
        <p:txBody>
          <a:bodyPr>
            <a:normAutofit/>
          </a:bodyPr>
          <a:lstStyle/>
          <a:p>
            <a:pPr algn="ctr">
              <a:buNone/>
            </a:pPr>
            <a:r>
              <a:rPr lang="en-US" dirty="0" smtClean="0"/>
              <a:t/>
            </a:r>
            <a:br>
              <a:rPr lang="en-US" dirty="0" smtClean="0"/>
            </a:br>
            <a:r>
              <a:rPr lang="en-US" sz="8600" i="1" dirty="0" smtClean="0"/>
              <a:t>Thank you,</a:t>
            </a:r>
          </a:p>
          <a:p>
            <a:pPr algn="ctr">
              <a:buNone/>
            </a:pPr>
            <a:r>
              <a:rPr lang="en-US" dirty="0" smtClean="0"/>
              <a:t>CMA Kiran Kulkarni  </a:t>
            </a:r>
          </a:p>
          <a:p>
            <a:pPr algn="ctr"/>
            <a:endParaRPr lang="en-US" dirty="0" smtClean="0"/>
          </a:p>
          <a:p>
            <a:pPr algn="ctr">
              <a:buNone/>
            </a:pPr>
            <a:r>
              <a:rPr lang="en-US" i="1" dirty="0" smtClean="0">
                <a:latin typeface="Arial Black" pitchFamily="34" charset="0"/>
              </a:rPr>
              <a:t>27/12/2017</a:t>
            </a:r>
            <a:endParaRPr lang="en-US" i="1" dirty="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 xmlns:p14="http://schemas.microsoft.com/office/powerpoint/2010/main" val="1451921599"/>
              </p:ext>
            </p:extLst>
          </p:nvPr>
        </p:nvGraphicFramePr>
        <p:xfrm>
          <a:off x="228600" y="228600"/>
          <a:ext cx="8229600" cy="76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152400" y="1219200"/>
            <a:ext cx="8915400" cy="4821936"/>
          </a:xfrm>
        </p:spPr>
        <p:style>
          <a:lnRef idx="2">
            <a:schemeClr val="accent6"/>
          </a:lnRef>
          <a:fillRef idx="1">
            <a:schemeClr val="lt1"/>
          </a:fillRef>
          <a:effectRef idx="0">
            <a:schemeClr val="accent6"/>
          </a:effectRef>
          <a:fontRef idx="minor">
            <a:schemeClr val="dk1"/>
          </a:fontRef>
        </p:style>
        <p:txBody>
          <a:bodyPr>
            <a:normAutofit lnSpcReduction="10000"/>
          </a:bodyPr>
          <a:lstStyle/>
          <a:p>
            <a:pPr marL="342900" indent="-342900">
              <a:buFont typeface="Wingdings" panose="05000000000000000000" pitchFamily="2" charset="2"/>
              <a:buChar char="ü"/>
            </a:pPr>
            <a:endParaRPr lang="en-US" sz="24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en-US" sz="2000" dirty="0" smtClean="0">
                <a:latin typeface="Arial" panose="020B0604020202020204" pitchFamily="34" charset="0"/>
                <a:cs typeface="Arial" panose="020B0604020202020204" pitchFamily="34" charset="0"/>
              </a:rPr>
              <a:t>Three kinds of trade </a:t>
            </a:r>
            <a:r>
              <a:rPr lang="en-US" sz="2000" dirty="0" smtClean="0">
                <a:latin typeface="Arial" panose="020B0604020202020204" pitchFamily="34" charset="0"/>
                <a:cs typeface="Arial" panose="020B0604020202020204" pitchFamily="34" charset="0"/>
              </a:rPr>
              <a:t>defense </a:t>
            </a:r>
            <a:r>
              <a:rPr lang="en-US" sz="2000" dirty="0" smtClean="0">
                <a:latin typeface="Arial" panose="020B0604020202020204" pitchFamily="34" charset="0"/>
                <a:cs typeface="Arial" panose="020B0604020202020204" pitchFamily="34" charset="0"/>
              </a:rPr>
              <a:t>instruments being widely used by the producers world over against cheaper imports i.e. </a:t>
            </a:r>
          </a:p>
          <a:p>
            <a:pPr marL="0"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 ADD- when foreigner producers resorts to </a:t>
            </a:r>
            <a:r>
              <a:rPr lang="en-US" sz="2000" dirty="0" smtClean="0">
                <a:latin typeface="Arial" panose="020B0604020202020204" pitchFamily="34" charset="0"/>
                <a:cs typeface="Arial" panose="020B0604020202020204" pitchFamily="34" charset="0"/>
              </a:rPr>
              <a:t>discriminatory </a:t>
            </a:r>
            <a:r>
              <a:rPr lang="en-US" sz="2000" dirty="0" smtClean="0">
                <a:latin typeface="Arial" panose="020B0604020202020204" pitchFamily="34" charset="0"/>
                <a:cs typeface="Arial" panose="020B0604020202020204" pitchFamily="34" charset="0"/>
              </a:rPr>
              <a:t>pricing. i.e. charging lower price in it’s own market and exporting at lower price in the foreign price ( importing country ) Means compilation of remedies for faults received from trade and commerce. </a:t>
            </a:r>
          </a:p>
          <a:p>
            <a:pPr marL="0" indent="0">
              <a:buNone/>
            </a:pPr>
            <a:r>
              <a:rPr lang="en-US" sz="2000" dirty="0" smtClean="0">
                <a:latin typeface="Arial" panose="020B0604020202020204" pitchFamily="34" charset="0"/>
                <a:cs typeface="Arial" panose="020B0604020202020204" pitchFamily="34" charset="0"/>
              </a:rPr>
              <a:t>	B) CVD known as subsidy duties – when some benefits are being received on continues basis by the foreigner producer and had being confirmed. To that extent price </a:t>
            </a:r>
            <a:r>
              <a:rPr lang="en-US" sz="2000" dirty="0" smtClean="0">
                <a:latin typeface="Arial" panose="020B0604020202020204" pitchFamily="34" charset="0"/>
                <a:cs typeface="Arial" panose="020B0604020202020204" pitchFamily="34" charset="0"/>
              </a:rPr>
              <a:t>comparison  </a:t>
            </a:r>
            <a:r>
              <a:rPr lang="en-US" sz="2000" dirty="0" smtClean="0">
                <a:latin typeface="Arial" panose="020B0604020202020204" pitchFamily="34" charset="0"/>
                <a:cs typeface="Arial" panose="020B0604020202020204" pitchFamily="34" charset="0"/>
              </a:rPr>
              <a:t>has to be made to cover up interest of  domestic producers. </a:t>
            </a:r>
          </a:p>
          <a:p>
            <a:pPr marL="0" indent="0">
              <a:buNone/>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C) Safeguard measures are applied in the event of sudden increase in the imports short period, comparable to the prices in the exporting country markets. This kind is instruments can be accidently </a:t>
            </a:r>
            <a:r>
              <a:rPr lang="en-US" sz="2000" dirty="0" err="1" smtClean="0">
                <a:latin typeface="Arial" panose="020B0604020202020204" pitchFamily="34" charset="0"/>
                <a:cs typeface="Arial" panose="020B0604020202020204" pitchFamily="34" charset="0"/>
              </a:rPr>
              <a:t>utilised</a:t>
            </a:r>
            <a:r>
              <a:rPr lang="en-US" sz="2000" dirty="0" smtClean="0">
                <a:latin typeface="Arial" panose="020B0604020202020204" pitchFamily="34" charset="0"/>
                <a:cs typeface="Arial" panose="020B0604020202020204" pitchFamily="34" charset="0"/>
              </a:rPr>
              <a:t> for safeguard domestic industries and are being applied for all countries without any barriers of the agreements.</a:t>
            </a:r>
          </a:p>
          <a:p>
            <a:pPr marL="342900" indent="-342900">
              <a:buFont typeface="Wingdings" panose="05000000000000000000" pitchFamily="2" charset="2"/>
              <a:buChar char="ü"/>
            </a:pPr>
            <a:endParaRPr lang="en-US" sz="24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endParaRPr lang="en-US" sz="2400" dirty="0" smtClean="0">
              <a:latin typeface="Arial Black" panose="020B0A04020102020204" pitchFamily="34" charset="0"/>
            </a:endParaRPr>
          </a:p>
          <a:p>
            <a:pPr marL="0" indent="0">
              <a:buNone/>
            </a:pPr>
            <a:endParaRPr lang="en-US" sz="2400" dirty="0" smtClean="0">
              <a:latin typeface="Arial Black" panose="020B0A04020102020204" pitchFamily="34" charset="0"/>
            </a:endParaRPr>
          </a:p>
          <a:p>
            <a:pPr>
              <a:buNone/>
            </a:pPr>
            <a:endParaRPr lang="en-US" sz="2400" dirty="0">
              <a:latin typeface="Arial Black" panose="020B0A04020102020204" pitchFamily="34" charset="0"/>
            </a:endParaRPr>
          </a:p>
        </p:txBody>
      </p:sp>
    </p:spTree>
    <p:extLst>
      <p:ext uri="{BB962C8B-B14F-4D97-AF65-F5344CB8AC3E}">
        <p14:creationId xmlns="" xmlns:p14="http://schemas.microsoft.com/office/powerpoint/2010/main" val="381348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History of trade </a:t>
            </a:r>
            <a:r>
              <a:rPr lang="en-US" dirty="0" err="1" smtClean="0"/>
              <a:t>defence</a:t>
            </a:r>
            <a:r>
              <a:rPr lang="en-US" dirty="0" smtClean="0"/>
              <a:t> laws</a:t>
            </a:r>
            <a:endParaRPr lang="en-US" dirty="0"/>
          </a:p>
        </p:txBody>
      </p:sp>
      <p:sp>
        <p:nvSpPr>
          <p:cNvPr id="3" name="Content Placeholder 2"/>
          <p:cNvSpPr>
            <a:spLocks noGrp="1"/>
          </p:cNvSpPr>
          <p:nvPr>
            <p:ph idx="1"/>
          </p:nvPr>
        </p:nvSpPr>
        <p:spPr>
          <a:xfrm>
            <a:off x="304800" y="838200"/>
            <a:ext cx="8686800" cy="4998720"/>
          </a:xfrm>
        </p:spPr>
        <p:txBody>
          <a:bodyPr>
            <a:normAutofit lnSpcReduction="10000"/>
          </a:bodyPr>
          <a:lstStyle/>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Initially to protect interest of domestic industries for developed countries</a:t>
            </a: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One of the criticism i.e. “ </a:t>
            </a:r>
            <a:r>
              <a:rPr lang="en-US" sz="1800" dirty="0" smtClean="0">
                <a:solidFill>
                  <a:schemeClr val="accent5"/>
                </a:solidFill>
                <a:latin typeface="Arial" panose="020B0604020202020204" pitchFamily="34" charset="0"/>
                <a:cs typeface="Arial" panose="020B0604020202020204" pitchFamily="34" charset="0"/>
              </a:rPr>
              <a:t>Protectionist</a:t>
            </a:r>
            <a:r>
              <a:rPr lang="en-US" sz="1800" dirty="0" smtClean="0">
                <a:latin typeface="Arial" panose="020B0604020202020204" pitchFamily="34" charset="0"/>
                <a:cs typeface="Arial" panose="020B0604020202020204" pitchFamily="34" charset="0"/>
              </a:rPr>
              <a:t> “</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First in Canada in the year of 1904 { Steel rails } , 1905 New Zealand { Farm equipments } ,1906 Australian for generic problems.</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At the end of nineteenth century , global </a:t>
            </a:r>
            <a:r>
              <a:rPr lang="en-US" sz="1800" dirty="0" smtClean="0">
                <a:latin typeface="Arial" panose="020B0604020202020204" pitchFamily="34" charset="0"/>
                <a:cs typeface="Arial" panose="020B0604020202020204" pitchFamily="34" charset="0"/>
              </a:rPr>
              <a:t>industrialization </a:t>
            </a:r>
            <a:r>
              <a:rPr lang="en-US" sz="1800" dirty="0" smtClean="0">
                <a:latin typeface="Arial" panose="020B0604020202020204" pitchFamily="34" charset="0"/>
                <a:cs typeface="Arial" panose="020B0604020202020204" pitchFamily="34" charset="0"/>
              </a:rPr>
              <a:t>led to increased concern for the domestic effects of international trade, and international tariff structures faced problems of application {money } efficiency { </a:t>
            </a:r>
            <a:r>
              <a:rPr lang="en-US" sz="1800" dirty="0" err="1" smtClean="0">
                <a:latin typeface="Arial" panose="020B0604020202020204" pitchFamily="34" charset="0"/>
                <a:cs typeface="Arial" panose="020B0604020202020204" pitchFamily="34" charset="0"/>
              </a:rPr>
              <a:t>Operationalisation</a:t>
            </a:r>
            <a:r>
              <a:rPr lang="en-US" sz="1800" dirty="0" smtClean="0">
                <a:latin typeface="Arial" panose="020B0604020202020204" pitchFamily="34" charset="0"/>
                <a:cs typeface="Arial" panose="020B0604020202020204" pitchFamily="34" charset="0"/>
              </a:rPr>
              <a:t> }</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The GATT resulted into round the table creation of ITO { international trade </a:t>
            </a:r>
            <a:r>
              <a:rPr lang="en-US" sz="1800" dirty="0" err="1" smtClean="0">
                <a:latin typeface="Arial" panose="020B0604020202020204" pitchFamily="34" charset="0"/>
                <a:cs typeface="Arial" panose="020B0604020202020204" pitchFamily="34" charset="0"/>
              </a:rPr>
              <a:t>organisation</a:t>
            </a:r>
            <a:r>
              <a:rPr lang="en-US" sz="1800" dirty="0" smtClean="0">
                <a:latin typeface="Arial" panose="020B0604020202020204" pitchFamily="34" charset="0"/>
                <a:cs typeface="Arial" panose="020B0604020202020204" pitchFamily="34" charset="0"/>
              </a:rPr>
              <a:t> } held in Geneva in 1947, where united states provided basic working documents and charter which contains most of the provisions which are now in Article VI of General Agreement on Tariffs and Trade ( GATT, 1947 ) </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Second World War and great reforms in GATT</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GATT rules are binding on the </a:t>
            </a:r>
            <a:r>
              <a:rPr lang="en-US" sz="1800" dirty="0" smtClean="0">
                <a:solidFill>
                  <a:schemeClr val="accent6"/>
                </a:solidFill>
                <a:latin typeface="Arial" panose="020B0604020202020204" pitchFamily="34" charset="0"/>
                <a:cs typeface="Arial" panose="020B0604020202020204" pitchFamily="34" charset="0"/>
              </a:rPr>
              <a:t>WTO</a:t>
            </a:r>
            <a:r>
              <a:rPr lang="en-US" sz="1800" dirty="0" smtClean="0">
                <a:latin typeface="Arial" panose="020B0604020202020204" pitchFamily="34" charset="0"/>
                <a:cs typeface="Arial" panose="020B0604020202020204" pitchFamily="34" charset="0"/>
              </a:rPr>
              <a:t> members </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India entered in the year of 1994. Mainly in the sectors of Chemical, Plastic, Rubber, Wood, Wood article, yarn and textile </a:t>
            </a:r>
            <a:r>
              <a:rPr lang="en-US" sz="1800" dirty="0" err="1" smtClean="0">
                <a:latin typeface="Arial" panose="020B0604020202020204" pitchFamily="34" charset="0"/>
                <a:cs typeface="Arial" panose="020B0604020202020204" pitchFamily="34" charset="0"/>
              </a:rPr>
              <a:t>etc.that</a:t>
            </a:r>
            <a:r>
              <a:rPr lang="en-US" sz="1800" dirty="0" smtClean="0">
                <a:latin typeface="Arial" panose="020B0604020202020204" pitchFamily="34" charset="0"/>
                <a:cs typeface="Arial" panose="020B0604020202020204" pitchFamily="34" charset="0"/>
              </a:rPr>
              <a:t> threatened the continued viability of these industries.</a:t>
            </a: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75098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Procedural aspect </a:t>
            </a:r>
            <a:endParaRPr lang="en-US" dirty="0"/>
          </a:p>
        </p:txBody>
      </p:sp>
      <p:sp>
        <p:nvSpPr>
          <p:cNvPr id="3" name="Content Placeholder 2"/>
          <p:cNvSpPr>
            <a:spLocks noGrp="1"/>
          </p:cNvSpPr>
          <p:nvPr>
            <p:ph idx="1"/>
          </p:nvPr>
        </p:nvSpPr>
        <p:spPr>
          <a:xfrm>
            <a:off x="304800" y="838200"/>
            <a:ext cx="8686800" cy="5486400"/>
          </a:xfrm>
        </p:spPr>
        <p:txBody>
          <a:bodyPr>
            <a:normAutofit lnSpcReduction="10000"/>
          </a:bodyPr>
          <a:lstStyle/>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Central Govt. has been empowered under respective legislations to frame rules and regulations and investigations procedures for imposition of duties. Fact </a:t>
            </a:r>
            <a:r>
              <a:rPr lang="en-US" sz="1800" dirty="0" smtClean="0">
                <a:latin typeface="Arial" panose="020B0604020202020204" pitchFamily="34" charset="0"/>
                <a:cs typeface="Arial" panose="020B0604020202020204" pitchFamily="34" charset="0"/>
              </a:rPr>
              <a:t>finding </a:t>
            </a:r>
            <a:r>
              <a:rPr lang="en-US" sz="1800" dirty="0" smtClean="0">
                <a:latin typeface="Arial" panose="020B0604020202020204" pitchFamily="34" charset="0"/>
                <a:cs typeface="Arial" panose="020B0604020202020204" pitchFamily="34" charset="0"/>
              </a:rPr>
              <a:t>activities is being started.</a:t>
            </a: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ADD &amp; CVD investigation is being made under Designated authority in the Ministry of Commerce &amp; Industry ( Department of Commerce , while safeguard recommendations are made by Director General of Safeguards under Ministry of Finance . DGA &amp; D office procedures </a:t>
            </a:r>
          </a:p>
          <a:p>
            <a:pPr>
              <a:buFont typeface="Wingdings" panose="05000000000000000000" pitchFamily="2" charset="2"/>
              <a:buChar char="Ø"/>
            </a:pPr>
            <a:r>
              <a:rPr lang="en-US" sz="1800" dirty="0" err="1" smtClean="0">
                <a:latin typeface="Arial" panose="020B0604020202020204" pitchFamily="34" charset="0"/>
                <a:cs typeface="Arial" panose="020B0604020202020204" pitchFamily="34" charset="0"/>
              </a:rPr>
              <a:t>Linewise</a:t>
            </a:r>
            <a:r>
              <a:rPr lang="en-US" sz="1800" dirty="0" smtClean="0">
                <a:latin typeface="Arial" panose="020B0604020202020204" pitchFamily="34" charset="0"/>
                <a:cs typeface="Arial" panose="020B0604020202020204" pitchFamily="34" charset="0"/>
              </a:rPr>
              <a:t> process of initiation of ADD investigations are divided into various phases places for ADD, CVD &amp; Safeguard are categorizes into various forms</a:t>
            </a:r>
          </a:p>
          <a:p>
            <a:pPr>
              <a:buFont typeface="+mj-lt"/>
              <a:buAutoNum type="arabicPeriod"/>
            </a:pPr>
            <a:r>
              <a:rPr lang="en-US" sz="1800" dirty="0" smtClean="0">
                <a:latin typeface="Arial" panose="020B0604020202020204" pitchFamily="34" charset="0"/>
                <a:cs typeface="Arial" panose="020B0604020202020204" pitchFamily="34" charset="0"/>
              </a:rPr>
              <a:t>Filling of Petition</a:t>
            </a:r>
          </a:p>
          <a:p>
            <a:pPr>
              <a:buFont typeface="+mj-lt"/>
              <a:buAutoNum type="arabicPeriod"/>
            </a:pPr>
            <a:r>
              <a:rPr lang="en-US" sz="1800" dirty="0" smtClean="0">
                <a:latin typeface="Arial" panose="020B0604020202020204" pitchFamily="34" charset="0"/>
                <a:cs typeface="Arial" panose="020B0604020202020204" pitchFamily="34" charset="0"/>
              </a:rPr>
              <a:t>Scrutiny </a:t>
            </a:r>
            <a:r>
              <a:rPr lang="en-US" sz="1800" dirty="0" smtClean="0">
                <a:latin typeface="Arial" panose="020B0604020202020204" pitchFamily="34" charset="0"/>
                <a:cs typeface="Arial" panose="020B0604020202020204" pitchFamily="34" charset="0"/>
              </a:rPr>
              <a:t>of petition for prima facie evidence for initiation</a:t>
            </a:r>
          </a:p>
          <a:p>
            <a:pPr>
              <a:buFont typeface="+mj-lt"/>
              <a:buAutoNum type="arabicPeriod"/>
            </a:pPr>
            <a:r>
              <a:rPr lang="en-US" sz="1800" dirty="0" smtClean="0">
                <a:latin typeface="Arial" panose="020B0604020202020204" pitchFamily="34" charset="0"/>
                <a:cs typeface="Arial" panose="020B0604020202020204" pitchFamily="34" charset="0"/>
              </a:rPr>
              <a:t>Verification of information </a:t>
            </a:r>
          </a:p>
          <a:p>
            <a:pPr>
              <a:buFont typeface="+mj-lt"/>
              <a:buAutoNum type="arabicPeriod"/>
            </a:pPr>
            <a:r>
              <a:rPr lang="en-US" sz="1800" dirty="0" smtClean="0">
                <a:latin typeface="Arial" panose="020B0604020202020204" pitchFamily="34" charset="0"/>
                <a:cs typeface="Arial" panose="020B0604020202020204" pitchFamily="34" charset="0"/>
              </a:rPr>
              <a:t>Consultation with exporting countries</a:t>
            </a:r>
          </a:p>
          <a:p>
            <a:pPr>
              <a:buFont typeface="+mj-lt"/>
              <a:buAutoNum type="arabicPeriod"/>
            </a:pPr>
            <a:r>
              <a:rPr lang="en-US" sz="1800" dirty="0" smtClean="0">
                <a:latin typeface="Arial" panose="020B0604020202020204" pitchFamily="34" charset="0"/>
                <a:cs typeface="Arial" panose="020B0604020202020204" pitchFamily="34" charset="0"/>
              </a:rPr>
              <a:t>Notification with exporting country prior to initiation </a:t>
            </a:r>
          </a:p>
          <a:p>
            <a:pPr>
              <a:buFont typeface="+mj-lt"/>
              <a:buAutoNum type="arabicPeriod"/>
            </a:pPr>
            <a:r>
              <a:rPr lang="en-US" sz="1800" dirty="0" smtClean="0">
                <a:latin typeface="Arial" panose="020B0604020202020204" pitchFamily="34" charset="0"/>
                <a:cs typeface="Arial" panose="020B0604020202020204" pitchFamily="34" charset="0"/>
              </a:rPr>
              <a:t>Initiation of investigation and its publication in Gazette of India</a:t>
            </a:r>
          </a:p>
          <a:p>
            <a:pPr>
              <a:buFont typeface="+mj-lt"/>
              <a:buAutoNum type="arabicPeriod"/>
            </a:pPr>
            <a:r>
              <a:rPr lang="en-US" sz="1800" dirty="0" smtClean="0">
                <a:latin typeface="Arial" panose="020B0604020202020204" pitchFamily="34" charset="0"/>
                <a:cs typeface="Arial" panose="020B0604020202020204" pitchFamily="34" charset="0"/>
              </a:rPr>
              <a:t>Sending inquiry to all interested parties</a:t>
            </a:r>
          </a:p>
          <a:p>
            <a:pPr>
              <a:buFont typeface="+mj-lt"/>
              <a:buAutoNum type="arabicPeriod"/>
            </a:pPr>
            <a:r>
              <a:rPr lang="en-US" sz="1800" dirty="0" smtClean="0">
                <a:latin typeface="Arial" panose="020B0604020202020204" pitchFamily="34" charset="0"/>
                <a:cs typeface="Arial" panose="020B0604020202020204" pitchFamily="34" charset="0"/>
              </a:rPr>
              <a:t>Receipt of questionnaire responses from exporters, importers and various interested parties and comments on the petition and proposed measures</a:t>
            </a:r>
          </a:p>
          <a:p>
            <a:pPr>
              <a:buFont typeface="+mj-lt"/>
              <a:buAutoNum type="arabicPeriod"/>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211375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Procedural aspect </a:t>
            </a:r>
            <a:endParaRPr lang="en-US" dirty="0"/>
          </a:p>
        </p:txBody>
      </p:sp>
      <p:sp>
        <p:nvSpPr>
          <p:cNvPr id="3" name="Content Placeholder 2"/>
          <p:cNvSpPr>
            <a:spLocks noGrp="1"/>
          </p:cNvSpPr>
          <p:nvPr>
            <p:ph idx="1"/>
          </p:nvPr>
        </p:nvSpPr>
        <p:spPr>
          <a:xfrm>
            <a:off x="304800" y="838200"/>
            <a:ext cx="8686800" cy="5486400"/>
          </a:xfrm>
        </p:spPr>
        <p:txBody>
          <a:bodyPr>
            <a:normAutofit/>
          </a:bodyPr>
          <a:lstStyle/>
          <a:p>
            <a:pPr>
              <a:buAutoNum type="arabicPeriod" startAt="9"/>
            </a:pPr>
            <a:r>
              <a:rPr lang="en-US" sz="1800" dirty="0" smtClean="0">
                <a:latin typeface="Arial" panose="020B0604020202020204" pitchFamily="34" charset="0"/>
                <a:cs typeface="Arial" panose="020B0604020202020204" pitchFamily="34" charset="0"/>
              </a:rPr>
              <a:t>Holding Public Hearing – If necessary</a:t>
            </a:r>
          </a:p>
          <a:p>
            <a:pPr>
              <a:buAutoNum type="arabicPeriod" startAt="9"/>
            </a:pPr>
            <a:r>
              <a:rPr lang="en-US" sz="1800" dirty="0" smtClean="0">
                <a:latin typeface="Arial" panose="020B0604020202020204" pitchFamily="34" charset="0"/>
                <a:cs typeface="Arial" panose="020B0604020202020204" pitchFamily="34" charset="0"/>
              </a:rPr>
              <a:t>Preliminaries findings / Interim duties and its publications in Gazette of India ( Not mandatory )</a:t>
            </a:r>
          </a:p>
          <a:p>
            <a:pPr>
              <a:buAutoNum type="arabicPeriod" startAt="9"/>
            </a:pPr>
            <a:r>
              <a:rPr lang="en-US" sz="1800" dirty="0" smtClean="0">
                <a:latin typeface="Arial" panose="020B0604020202020204" pitchFamily="34" charset="0"/>
                <a:cs typeface="Arial" panose="020B0604020202020204" pitchFamily="34" charset="0"/>
              </a:rPr>
              <a:t>Allow interested parties to offer comments on the preliminaries findings</a:t>
            </a:r>
          </a:p>
          <a:p>
            <a:pPr>
              <a:buAutoNum type="arabicPeriod" startAt="9"/>
            </a:pPr>
            <a:r>
              <a:rPr lang="en-US" sz="1800" dirty="0" smtClean="0">
                <a:latin typeface="Arial" panose="020B0604020202020204" pitchFamily="34" charset="0"/>
                <a:cs typeface="Arial" panose="020B0604020202020204" pitchFamily="34" charset="0"/>
              </a:rPr>
              <a:t>Disclosure of essential facts </a:t>
            </a:r>
          </a:p>
          <a:p>
            <a:pPr>
              <a:buAutoNum type="arabicPeriod" startAt="9"/>
            </a:pPr>
            <a:r>
              <a:rPr lang="en-US" sz="1800" dirty="0" smtClean="0">
                <a:latin typeface="Arial" panose="020B0604020202020204" pitchFamily="34" charset="0"/>
                <a:cs typeface="Arial" panose="020B0604020202020204" pitchFamily="34" charset="0"/>
              </a:rPr>
              <a:t>Opportunities for comments on disclosure statement</a:t>
            </a:r>
          </a:p>
          <a:p>
            <a:pPr>
              <a:buAutoNum type="arabicPeriod" startAt="9"/>
            </a:pPr>
            <a:r>
              <a:rPr lang="en-US" sz="1800" dirty="0" smtClean="0">
                <a:latin typeface="Arial" panose="020B0604020202020204" pitchFamily="34" charset="0"/>
                <a:cs typeface="Arial" panose="020B0604020202020204" pitchFamily="34" charset="0"/>
              </a:rPr>
              <a:t>Final Findings and its publication in Gazette of India</a:t>
            </a:r>
          </a:p>
          <a:p>
            <a:pPr>
              <a:buAutoNum type="arabicPeriod" startAt="9"/>
            </a:pPr>
            <a:r>
              <a:rPr lang="en-US" sz="1800" dirty="0" smtClean="0">
                <a:latin typeface="Arial" panose="020B0604020202020204" pitchFamily="34" charset="0"/>
                <a:cs typeface="Arial" panose="020B0604020202020204" pitchFamily="34" charset="0"/>
              </a:rPr>
              <a:t>Approval by committee on Safeguards</a:t>
            </a:r>
          </a:p>
          <a:p>
            <a:pPr>
              <a:buAutoNum type="arabicPeriod" startAt="9"/>
            </a:pPr>
            <a:r>
              <a:rPr lang="en-US" sz="1800" dirty="0" smtClean="0">
                <a:latin typeface="Arial" panose="020B0604020202020204" pitchFamily="34" charset="0"/>
                <a:cs typeface="Arial" panose="020B0604020202020204" pitchFamily="34" charset="0"/>
              </a:rPr>
              <a:t>Considerations and if accepted notification by Central Govt. through Ministry of Finance</a:t>
            </a:r>
          </a:p>
          <a:p>
            <a:pPr>
              <a:buAutoNum type="arabicPeriod" startAt="9"/>
            </a:pPr>
            <a:r>
              <a:rPr lang="en-US" sz="1800" dirty="0" smtClean="0">
                <a:latin typeface="Arial" panose="020B0604020202020204" pitchFamily="34" charset="0"/>
                <a:cs typeface="Arial" panose="020B0604020202020204" pitchFamily="34" charset="0"/>
              </a:rPr>
              <a:t>Time Limit for completion of investigation – ADD ( 12 months can extend further </a:t>
            </a:r>
            <a:r>
              <a:rPr lang="en-US" sz="1800" dirty="0" err="1" smtClean="0">
                <a:latin typeface="Arial" panose="020B0604020202020204" pitchFamily="34" charset="0"/>
                <a:cs typeface="Arial" panose="020B0604020202020204" pitchFamily="34" charset="0"/>
              </a:rPr>
              <a:t>upto</a:t>
            </a:r>
            <a:r>
              <a:rPr lang="en-US" sz="1800" dirty="0" smtClean="0">
                <a:latin typeface="Arial" panose="020B0604020202020204" pitchFamily="34" charset="0"/>
                <a:cs typeface="Arial" panose="020B0604020202020204" pitchFamily="34" charset="0"/>
              </a:rPr>
              <a:t> 18 months ), CVD ( 12 months can extend further </a:t>
            </a:r>
            <a:r>
              <a:rPr lang="en-US" sz="1800" dirty="0" err="1" smtClean="0">
                <a:latin typeface="Arial" panose="020B0604020202020204" pitchFamily="34" charset="0"/>
                <a:cs typeface="Arial" panose="020B0604020202020204" pitchFamily="34" charset="0"/>
              </a:rPr>
              <a:t>upto</a:t>
            </a:r>
            <a:r>
              <a:rPr lang="en-US" sz="1800" dirty="0" smtClean="0">
                <a:latin typeface="Arial" panose="020B0604020202020204" pitchFamily="34" charset="0"/>
                <a:cs typeface="Arial" panose="020B0604020202020204" pitchFamily="34" charset="0"/>
              </a:rPr>
              <a:t> 18 months ) Safeguard ( 10 months can be extended further more )</a:t>
            </a:r>
          </a:p>
          <a:p>
            <a:pPr>
              <a:buAutoNum type="arabicPeriod" startAt="9"/>
            </a:pPr>
            <a:r>
              <a:rPr lang="en-US" sz="1800" dirty="0" smtClean="0">
                <a:latin typeface="Arial" panose="020B0604020202020204" pitchFamily="34" charset="0"/>
                <a:cs typeface="Arial" panose="020B0604020202020204" pitchFamily="34" charset="0"/>
              </a:rPr>
              <a:t>Interim reviews </a:t>
            </a:r>
          </a:p>
          <a:p>
            <a:pPr>
              <a:buAutoNum type="arabicPeriod" startAt="9"/>
            </a:pPr>
            <a:r>
              <a:rPr lang="en-US" sz="1800" dirty="0" smtClean="0">
                <a:latin typeface="Arial" panose="020B0604020202020204" pitchFamily="34" charset="0"/>
                <a:cs typeface="Arial" panose="020B0604020202020204" pitchFamily="34" charset="0"/>
              </a:rPr>
              <a:t>Expiry / Sunset review ( for further extension )</a:t>
            </a:r>
          </a:p>
          <a:p>
            <a:pPr>
              <a:buAutoNum type="arabicPeriod" startAt="9"/>
            </a:pPr>
            <a:r>
              <a:rPr lang="en-US" sz="1800" dirty="0" smtClean="0">
                <a:latin typeface="Arial" panose="020B0604020202020204" pitchFamily="34" charset="0"/>
                <a:cs typeface="Arial" panose="020B0604020202020204" pitchFamily="34" charset="0"/>
              </a:rPr>
              <a:t>Fresh investigation after expiry of existing duty</a:t>
            </a: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AutoNum type="arabicPeriod" startAt="9"/>
            </a:pPr>
            <a:endParaRPr lang="en-US" sz="1800" dirty="0" smtClean="0">
              <a:latin typeface="Arial" panose="020B0604020202020204" pitchFamily="34" charset="0"/>
              <a:cs typeface="Arial" panose="020B0604020202020204" pitchFamily="34" charset="0"/>
            </a:endParaRPr>
          </a:p>
          <a:p>
            <a:pPr>
              <a:buFont typeface="+mj-lt"/>
              <a:buAutoNum type="arabicPeriod"/>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234569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Product Under Consideration</a:t>
            </a:r>
            <a:endParaRPr lang="en-US" dirty="0"/>
          </a:p>
        </p:txBody>
      </p:sp>
      <p:sp>
        <p:nvSpPr>
          <p:cNvPr id="3" name="Content Placeholder 2"/>
          <p:cNvSpPr>
            <a:spLocks noGrp="1"/>
          </p:cNvSpPr>
          <p:nvPr>
            <p:ph idx="1"/>
          </p:nvPr>
        </p:nvSpPr>
        <p:spPr>
          <a:xfrm>
            <a:off x="304800" y="838200"/>
            <a:ext cx="8686800" cy="5486400"/>
          </a:xfrm>
        </p:spPr>
        <p:txBody>
          <a:bodyPr>
            <a:normAutofit lnSpcReduction="10000"/>
          </a:bodyPr>
          <a:lstStyle/>
          <a:p>
            <a:pPr marL="0" indent="0">
              <a:buNone/>
            </a:pPr>
            <a:r>
              <a:rPr lang="en-US" sz="1800" dirty="0" smtClean="0">
                <a:latin typeface="Arial" panose="020B0604020202020204" pitchFamily="34" charset="0"/>
                <a:cs typeface="Arial" panose="020B0604020202020204" pitchFamily="34" charset="0"/>
              </a:rPr>
              <a:t>In a smaller abbreviate it is being called as ‘ PUC ‘.</a:t>
            </a:r>
          </a:p>
          <a:p>
            <a:pPr marL="0" indent="0">
              <a:buNone/>
            </a:pPr>
            <a:r>
              <a:rPr lang="en-US" sz="1800" dirty="0" smtClean="0">
                <a:latin typeface="Arial" panose="020B0604020202020204" pitchFamily="34" charset="0"/>
                <a:cs typeface="Arial" panose="020B0604020202020204" pitchFamily="34" charset="0"/>
              </a:rPr>
              <a:t>It is the article for which investigation is conducted and on which anti dumping duties are proposed.</a:t>
            </a:r>
          </a:p>
          <a:p>
            <a:pPr marL="0" indent="0">
              <a:buNone/>
            </a:pPr>
            <a:r>
              <a:rPr lang="en-US" sz="1800" dirty="0" smtClean="0">
                <a:latin typeface="Arial" panose="020B0604020202020204" pitchFamily="34" charset="0"/>
                <a:cs typeface="Arial" panose="020B0604020202020204" pitchFamily="34" charset="0"/>
              </a:rPr>
              <a:t>Size, shape, coverage of product , clear definition , technical aspects etc. needs to be taken carefully as it decide length of working and initiations</a:t>
            </a:r>
          </a:p>
          <a:p>
            <a:pPr marL="0" indent="0">
              <a:buNone/>
            </a:pPr>
            <a:r>
              <a:rPr lang="en-US" sz="1800" dirty="0" smtClean="0">
                <a:latin typeface="Arial" panose="020B0604020202020204" pitchFamily="34" charset="0"/>
                <a:cs typeface="Arial" panose="020B0604020202020204" pitchFamily="34" charset="0"/>
              </a:rPr>
              <a:t>Technical grade </a:t>
            </a:r>
            <a:r>
              <a:rPr lang="en-US" sz="1800" dirty="0" smtClean="0">
                <a:latin typeface="Arial" panose="020B0604020202020204" pitchFamily="34" charset="0"/>
                <a:cs typeface="Arial" panose="020B0604020202020204" pitchFamily="34" charset="0"/>
              </a:rPr>
              <a:t>plays </a:t>
            </a:r>
            <a:r>
              <a:rPr lang="en-US" sz="1800" dirty="0" smtClean="0">
                <a:latin typeface="Arial" panose="020B0604020202020204" pitchFamily="34" charset="0"/>
                <a:cs typeface="Arial" panose="020B0604020202020204" pitchFamily="34" charset="0"/>
              </a:rPr>
              <a:t>important role in deciding PUC. Alternatives needs to be studies in carefully other this activity will go into futile.</a:t>
            </a:r>
          </a:p>
          <a:p>
            <a:pPr marL="0" indent="0">
              <a:buNone/>
            </a:pPr>
            <a:r>
              <a:rPr lang="en-US" sz="1800" dirty="0" smtClean="0">
                <a:latin typeface="Arial" panose="020B0604020202020204" pitchFamily="34" charset="0"/>
                <a:cs typeface="Arial" panose="020B0604020202020204" pitchFamily="34" charset="0"/>
              </a:rPr>
              <a:t>No specific guidelines from Indian Laws or WTO </a:t>
            </a:r>
          </a:p>
          <a:p>
            <a:pPr marL="0" indent="0">
              <a:buNone/>
            </a:pPr>
            <a:r>
              <a:rPr lang="en-US" sz="1800" dirty="0" smtClean="0">
                <a:latin typeface="Arial" panose="020B0604020202020204" pitchFamily="34" charset="0"/>
                <a:cs typeface="Arial" panose="020B0604020202020204" pitchFamily="34" charset="0"/>
              </a:rPr>
              <a:t>According to CTA “ any article “ is exported by an exporter or producer from any country or territory to India at less than its normal value, then, upon the importation of ‘ such article ‘ into India, the Central Government may, by notification in Official </a:t>
            </a:r>
            <a:r>
              <a:rPr lang="en-US" sz="1800" dirty="0" smtClean="0">
                <a:latin typeface="Arial" panose="020B0604020202020204" pitchFamily="34" charset="0"/>
                <a:cs typeface="Arial" panose="020B0604020202020204" pitchFamily="34" charset="0"/>
              </a:rPr>
              <a:t>Gazetteer, </a:t>
            </a:r>
            <a:r>
              <a:rPr lang="en-US" sz="1800" dirty="0" smtClean="0">
                <a:latin typeface="Arial" panose="020B0604020202020204" pitchFamily="34" charset="0"/>
                <a:cs typeface="Arial" panose="020B0604020202020204" pitchFamily="34" charset="0"/>
              </a:rPr>
              <a:t>impose ADD. </a:t>
            </a:r>
          </a:p>
          <a:p>
            <a:pPr marL="0" indent="0">
              <a:buNone/>
            </a:pPr>
            <a:r>
              <a:rPr lang="en-US" sz="1800" dirty="0" smtClean="0">
                <a:latin typeface="Arial" panose="020B0604020202020204" pitchFamily="34" charset="0"/>
                <a:cs typeface="Arial" panose="020B0604020202020204" pitchFamily="34" charset="0"/>
              </a:rPr>
              <a:t>Who decide scope of product under consideration :</a:t>
            </a:r>
          </a:p>
          <a:p>
            <a:pPr marL="0" indent="0">
              <a:buNone/>
            </a:pPr>
            <a:r>
              <a:rPr lang="en-US" sz="1800" dirty="0" smtClean="0">
                <a:latin typeface="Arial" panose="020B0604020202020204" pitchFamily="34" charset="0"/>
                <a:cs typeface="Arial" panose="020B0604020202020204" pitchFamily="34" charset="0"/>
              </a:rPr>
              <a:t>Applicant can decide the scope of product under consideration with the </a:t>
            </a:r>
            <a:r>
              <a:rPr lang="en-US" sz="1800" dirty="0" smtClean="0">
                <a:latin typeface="Arial" panose="020B0604020202020204" pitchFamily="34" charset="0"/>
                <a:cs typeface="Arial" panose="020B0604020202020204" pitchFamily="34" charset="0"/>
              </a:rPr>
              <a:t>circumstances. While </a:t>
            </a:r>
            <a:r>
              <a:rPr lang="en-US" sz="1800" dirty="0" smtClean="0">
                <a:latin typeface="Arial" panose="020B0604020202020204" pitchFamily="34" charset="0"/>
                <a:cs typeface="Arial" panose="020B0604020202020204" pitchFamily="34" charset="0"/>
              </a:rPr>
              <a:t>deciding the scope of product under consideration should be left with the domestic industry and the investigation authority should merely ensure that the scope of the PUC is just fair, appropriate, well defined and </a:t>
            </a:r>
            <a:r>
              <a:rPr lang="en-US" sz="1800" dirty="0" smtClean="0">
                <a:latin typeface="Arial" panose="020B0604020202020204" pitchFamily="34" charset="0"/>
                <a:cs typeface="Arial" panose="020B0604020202020204" pitchFamily="34" charset="0"/>
              </a:rPr>
              <a:t>unambiguous  </a:t>
            </a:r>
            <a:r>
              <a:rPr lang="en-US" sz="1800" dirty="0" smtClean="0">
                <a:latin typeface="Arial" panose="020B0604020202020204" pitchFamily="34" charset="0"/>
                <a:cs typeface="Arial" panose="020B0604020202020204" pitchFamily="34" charset="0"/>
              </a:rPr>
              <a:t>and would serve the intended purpose – neither over protecting the domestic industry nor undermining its need to seek protection.</a:t>
            </a:r>
          </a:p>
          <a:p>
            <a:pPr marL="0" indent="0">
              <a:buNone/>
            </a:pPr>
            <a:r>
              <a:rPr lang="en-US" sz="1800" dirty="0" smtClean="0">
                <a:latin typeface="Arial" panose="020B0604020202020204" pitchFamily="34" charset="0"/>
                <a:cs typeface="Arial" panose="020B0604020202020204" pitchFamily="34" charset="0"/>
              </a:rPr>
              <a:t>According to the Customs classification HS code are relevant and important </a:t>
            </a: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AutoNum type="arabicPeriod" startAt="9"/>
            </a:pPr>
            <a:endParaRPr lang="en-US" sz="1800" dirty="0" smtClean="0">
              <a:latin typeface="Arial" panose="020B0604020202020204" pitchFamily="34" charset="0"/>
              <a:cs typeface="Arial" panose="020B0604020202020204" pitchFamily="34" charset="0"/>
            </a:endParaRPr>
          </a:p>
          <a:p>
            <a:pPr>
              <a:buFont typeface="+mj-lt"/>
              <a:buAutoNum type="arabicPeriod"/>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360529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Normal Value Determination </a:t>
            </a:r>
            <a:endParaRPr lang="en-US" dirty="0"/>
          </a:p>
        </p:txBody>
      </p:sp>
      <p:sp>
        <p:nvSpPr>
          <p:cNvPr id="3" name="Content Placeholder 2"/>
          <p:cNvSpPr>
            <a:spLocks noGrp="1"/>
          </p:cNvSpPr>
          <p:nvPr>
            <p:ph idx="1"/>
          </p:nvPr>
        </p:nvSpPr>
        <p:spPr>
          <a:xfrm>
            <a:off x="304800" y="838200"/>
            <a:ext cx="8686800" cy="5486400"/>
          </a:xfrm>
        </p:spPr>
        <p:txBody>
          <a:bodyPr>
            <a:normAutofit/>
          </a:bodyPr>
          <a:lstStyle/>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Normal value is an essential ingredient in determination of ADD margin</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High or low protection – under stated or overstated</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Can be challenged at any legal forum</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Provision has been made in CTA after taken entry in WTO and NV definition has been made. Means’ comparable price, in the ordinary course of trade, for the like </a:t>
            </a:r>
            <a:r>
              <a:rPr lang="en-US" sz="1800" dirty="0" smtClean="0">
                <a:latin typeface="Arial" panose="020B0604020202020204" pitchFamily="34" charset="0"/>
                <a:cs typeface="Arial" panose="020B0604020202020204" pitchFamily="34" charset="0"/>
              </a:rPr>
              <a:t>article </a:t>
            </a:r>
            <a:r>
              <a:rPr lang="en-US" sz="1800" dirty="0" smtClean="0">
                <a:latin typeface="Arial" panose="020B0604020202020204" pitchFamily="34" charset="0"/>
                <a:cs typeface="Arial" panose="020B0604020202020204" pitchFamily="34" charset="0"/>
              </a:rPr>
              <a:t>when meant for consumption in the exporting country or territory’</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The act recognizes that this definition may not be applicable in all circumstances. i.e. it changes according to the circumstances and PUC.</a:t>
            </a:r>
          </a:p>
          <a:p>
            <a:pPr>
              <a:buFont typeface="Wingdings" panose="05000000000000000000" pitchFamily="2" charset="2"/>
              <a:buChar char="v"/>
            </a:pPr>
            <a:r>
              <a:rPr lang="en-US" sz="1800" dirty="0" smtClean="0">
                <a:latin typeface="Arial" panose="020B0604020202020204" pitchFamily="34" charset="0"/>
                <a:cs typeface="Arial" panose="020B0604020202020204" pitchFamily="34" charset="0"/>
              </a:rPr>
              <a:t>Certain Words are being used for determination of NV in CTA </a:t>
            </a:r>
          </a:p>
          <a:p>
            <a:pPr marL="400050" indent="-400050">
              <a:buFont typeface="+mj-lt"/>
              <a:buAutoNum type="romanUcPeriod"/>
            </a:pPr>
            <a:r>
              <a:rPr lang="en-US" sz="1800" dirty="0" smtClean="0">
                <a:latin typeface="Arial" panose="020B0604020202020204" pitchFamily="34" charset="0"/>
                <a:cs typeface="Arial" panose="020B0604020202020204" pitchFamily="34" charset="0"/>
              </a:rPr>
              <a:t>Comparable Price :  Price which is comparable to export pricing. Normal adjustments are made to make price comparable by the designated authorities</a:t>
            </a:r>
            <a:r>
              <a:rPr lang="en-US" sz="1800" dirty="0" smtClean="0">
                <a:latin typeface="Arial" panose="020B0604020202020204" pitchFamily="34" charset="0"/>
                <a:cs typeface="Arial" panose="020B0604020202020204" pitchFamily="34" charset="0"/>
              </a:rPr>
              <a:t>. Examples </a:t>
            </a:r>
            <a:r>
              <a:rPr lang="en-US" sz="1800" dirty="0" smtClean="0">
                <a:latin typeface="Arial" panose="020B0604020202020204" pitchFamily="34" charset="0"/>
                <a:cs typeface="Arial" panose="020B0604020202020204" pitchFamily="34" charset="0"/>
              </a:rPr>
              <a:t>– Terms of sale, taxation, level of trade, quantities, physical characteristics. Other adjustments are early payment discount, </a:t>
            </a:r>
            <a:r>
              <a:rPr lang="en-US" sz="1800" dirty="0" err="1" smtClean="0">
                <a:latin typeface="Arial" panose="020B0604020202020204" pitchFamily="34" charset="0"/>
                <a:cs typeface="Arial" panose="020B0604020202020204" pitchFamily="34" charset="0"/>
              </a:rPr>
              <a:t>qty.discount</a:t>
            </a:r>
            <a:r>
              <a:rPr lang="en-US" sz="1800" dirty="0" smtClean="0">
                <a:latin typeface="Arial" panose="020B0604020202020204" pitchFamily="34" charset="0"/>
                <a:cs typeface="Arial" panose="020B0604020202020204" pitchFamily="34" charset="0"/>
              </a:rPr>
              <a:t>, other discounts, rebate, inland frt., warehousing exp., inland insurance, commission, credit expenses, late payment fees, advt. exp, </a:t>
            </a:r>
            <a:r>
              <a:rPr lang="en-US" sz="1800" dirty="0" smtClean="0">
                <a:latin typeface="Arial" panose="020B0604020202020204" pitchFamily="34" charset="0"/>
                <a:cs typeface="Arial" panose="020B0604020202020204" pitchFamily="34" charset="0"/>
              </a:rPr>
              <a:t>warranty exp, technical </a:t>
            </a:r>
            <a:r>
              <a:rPr lang="en-US" sz="1800" dirty="0" smtClean="0">
                <a:latin typeface="Arial" panose="020B0604020202020204" pitchFamily="34" charset="0"/>
                <a:cs typeface="Arial" panose="020B0604020202020204" pitchFamily="34" charset="0"/>
              </a:rPr>
              <a:t>service exp, royalties, bank charges, inventory carrying cost, packing cost. Etc. This list is </a:t>
            </a:r>
            <a:r>
              <a:rPr lang="en-US" sz="1800" dirty="0" smtClean="0">
                <a:latin typeface="Arial" panose="020B0604020202020204" pitchFamily="34" charset="0"/>
                <a:cs typeface="Arial" panose="020B0604020202020204" pitchFamily="34" charset="0"/>
              </a:rPr>
              <a:t>illustrative </a:t>
            </a:r>
            <a:r>
              <a:rPr lang="en-US" sz="1800" dirty="0" smtClean="0">
                <a:latin typeface="Arial" panose="020B0604020202020204" pitchFamily="34" charset="0"/>
                <a:cs typeface="Arial" panose="020B0604020202020204" pitchFamily="34" charset="0"/>
              </a:rPr>
              <a:t>may change according to nature of investigations.	</a:t>
            </a: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AutoNum type="arabicPeriod" startAt="9"/>
            </a:pPr>
            <a:endParaRPr lang="en-US" sz="1800" dirty="0" smtClean="0">
              <a:latin typeface="Arial" panose="020B0604020202020204" pitchFamily="34" charset="0"/>
              <a:cs typeface="Arial" panose="020B0604020202020204" pitchFamily="34" charset="0"/>
            </a:endParaRPr>
          </a:p>
          <a:p>
            <a:pPr>
              <a:buFont typeface="+mj-lt"/>
              <a:buAutoNum type="arabicPeriod"/>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381663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533400"/>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en-US" dirty="0" smtClean="0"/>
              <a:t>Normal Value Determination </a:t>
            </a:r>
            <a:endParaRPr lang="en-US" dirty="0"/>
          </a:p>
        </p:txBody>
      </p:sp>
      <p:sp>
        <p:nvSpPr>
          <p:cNvPr id="3" name="Content Placeholder 2"/>
          <p:cNvSpPr>
            <a:spLocks noGrp="1"/>
          </p:cNvSpPr>
          <p:nvPr>
            <p:ph idx="1"/>
          </p:nvPr>
        </p:nvSpPr>
        <p:spPr>
          <a:xfrm>
            <a:off x="304800" y="838200"/>
            <a:ext cx="8686800" cy="5486400"/>
          </a:xfrm>
        </p:spPr>
        <p:txBody>
          <a:bodyPr>
            <a:normAutofit/>
          </a:bodyPr>
          <a:lstStyle/>
          <a:p>
            <a:pPr marL="400050" indent="-400050">
              <a:buFont typeface="+mj-lt"/>
              <a:buAutoNum type="romanUcPeriod"/>
            </a:pPr>
            <a:r>
              <a:rPr lang="en-US" sz="1800" b="1" u="sng" dirty="0" smtClean="0">
                <a:latin typeface="Arial" panose="020B0604020202020204" pitchFamily="34" charset="0"/>
                <a:cs typeface="Arial" panose="020B0604020202020204" pitchFamily="34" charset="0"/>
              </a:rPr>
              <a:t>Ordinary course of trade rests</a:t>
            </a:r>
            <a:r>
              <a:rPr lang="en-US" sz="1800" dirty="0" smtClean="0">
                <a:latin typeface="Arial" panose="020B0604020202020204" pitchFamily="34" charset="0"/>
                <a:cs typeface="Arial" panose="020B0604020202020204" pitchFamily="34" charset="0"/>
              </a:rPr>
              <a:t>  : Prices which are not affected in normal business circumstances other than market forces of demand and supply. Two trade instances which are not considered under ordinary course of trade – where a sale of product is below cost of production and where the price or cost is affected due to any compensatory arrangement or relationship.</a:t>
            </a:r>
          </a:p>
          <a:p>
            <a:pPr marL="400050" indent="-400050">
              <a:buFont typeface="+mj-lt"/>
              <a:buAutoNum type="romanUcPeriod"/>
            </a:pPr>
            <a:r>
              <a:rPr lang="en-US" sz="1800" b="1" i="1" u="sng" dirty="0" smtClean="0">
                <a:latin typeface="Arial" panose="020B0604020202020204" pitchFamily="34" charset="0"/>
                <a:cs typeface="Arial" panose="020B0604020202020204" pitchFamily="34" charset="0"/>
              </a:rPr>
              <a:t> For the like article</a:t>
            </a:r>
            <a:r>
              <a:rPr lang="en-US" sz="1800" dirty="0" smtClean="0">
                <a:latin typeface="Arial" panose="020B0604020202020204" pitchFamily="34" charset="0"/>
                <a:cs typeface="Arial" panose="020B0604020202020204" pitchFamily="34" charset="0"/>
              </a:rPr>
              <a:t> : Rules provides definition of like article clear state that ‘ like article is same as the product exported by the company. No need to adjust any type of cost, discount, </a:t>
            </a:r>
            <a:r>
              <a:rPr lang="en-US" sz="1800" dirty="0" err="1" smtClean="0">
                <a:latin typeface="Arial" panose="020B0604020202020204" pitchFamily="34" charset="0"/>
                <a:cs typeface="Arial" panose="020B0604020202020204" pitchFamily="34" charset="0"/>
              </a:rPr>
              <a:t>frt</a:t>
            </a:r>
            <a:r>
              <a:rPr lang="en-US" sz="1800" dirty="0" smtClean="0">
                <a:latin typeface="Arial" panose="020B0604020202020204" pitchFamily="34" charset="0"/>
                <a:cs typeface="Arial" panose="020B0604020202020204" pitchFamily="34" charset="0"/>
              </a:rPr>
              <a:t> etc. as product comparability is carried with the help of characteristics. The second part of the definition provides closely resemble article .</a:t>
            </a:r>
          </a:p>
          <a:p>
            <a:pPr marL="400050" indent="-400050">
              <a:buFont typeface="+mj-lt"/>
              <a:buAutoNum type="romanUcPeriod"/>
            </a:pPr>
            <a:r>
              <a:rPr lang="en-US" sz="1800" b="1" i="1" u="sng" dirty="0" smtClean="0">
                <a:latin typeface="Arial" panose="020B0604020202020204" pitchFamily="34" charset="0"/>
                <a:cs typeface="Arial" panose="020B0604020202020204" pitchFamily="34" charset="0"/>
              </a:rPr>
              <a:t>When meant for consumption in the exporting country or territory </a:t>
            </a:r>
            <a:r>
              <a:rPr lang="en-US" sz="1800" dirty="0" smtClean="0">
                <a:latin typeface="Arial" panose="020B0604020202020204" pitchFamily="34" charset="0"/>
                <a:cs typeface="Arial" panose="020B0604020202020204" pitchFamily="34" charset="0"/>
              </a:rPr>
              <a:t>-  If the producer has sold the product to a trader for exporting the same to some other country, it should considered that this sale is not meant for consumption in the exporting country and may not be considered for determination of NV. </a:t>
            </a:r>
          </a:p>
          <a:p>
            <a:pPr marL="400050" indent="-400050">
              <a:buFont typeface="+mj-lt"/>
              <a:buAutoNum type="romanUcPeriod"/>
            </a:pPr>
            <a:r>
              <a:rPr lang="en-US" sz="1800" b="1" i="1" u="sng" dirty="0" smtClean="0">
                <a:latin typeface="Arial" panose="020B0604020202020204" pitchFamily="34" charset="0"/>
                <a:cs typeface="Arial" panose="020B0604020202020204" pitchFamily="34" charset="0"/>
              </a:rPr>
              <a:t>Particular market situation </a:t>
            </a:r>
            <a:r>
              <a:rPr lang="en-US" sz="1800" dirty="0" smtClean="0">
                <a:latin typeface="Arial" panose="020B0604020202020204" pitchFamily="34" charset="0"/>
                <a:cs typeface="Arial" panose="020B0604020202020204" pitchFamily="34" charset="0"/>
              </a:rPr>
              <a:t>: Export tax, input supply which is different from other agencies, it could be contended that the prices in domestic market are distorted and are unrepresentative. </a:t>
            </a:r>
          </a:p>
          <a:p>
            <a:pPr marL="400050" indent="-400050">
              <a:buFont typeface="+mj-lt"/>
              <a:buAutoNum type="romanUcPeriod"/>
            </a:pPr>
            <a:r>
              <a:rPr lang="en-US" sz="1800" b="1" i="1" u="sng" dirty="0" smtClean="0">
                <a:latin typeface="Arial" panose="020B0604020202020204" pitchFamily="34" charset="0"/>
                <a:cs typeface="Arial" panose="020B0604020202020204" pitchFamily="34" charset="0"/>
              </a:rPr>
              <a:t>Low volume of the sales</a:t>
            </a: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AutoNum type="arabicPeriod" startAt="9"/>
            </a:pPr>
            <a:endParaRPr lang="en-US" sz="1800" dirty="0" smtClean="0">
              <a:latin typeface="Arial" panose="020B0604020202020204" pitchFamily="34" charset="0"/>
              <a:cs typeface="Arial" panose="020B0604020202020204" pitchFamily="34" charset="0"/>
            </a:endParaRPr>
          </a:p>
          <a:p>
            <a:pPr>
              <a:buFont typeface="+mj-lt"/>
              <a:buAutoNum type="arabicPeriod"/>
            </a:pPr>
            <a:endParaRPr lang="en-US" sz="1800" dirty="0" smtClean="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Black" panose="020B0A04020102020204" pitchFamily="34" charset="0"/>
            </a:endParaRPr>
          </a:p>
        </p:txBody>
      </p:sp>
    </p:spTree>
    <p:extLst>
      <p:ext uri="{BB962C8B-B14F-4D97-AF65-F5344CB8AC3E}">
        <p14:creationId xmlns="" xmlns:p14="http://schemas.microsoft.com/office/powerpoint/2010/main" val="393067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1800</TotalTime>
  <Words>2501</Words>
  <Application>Microsoft Office PowerPoint</Application>
  <PresentationFormat>On-screen Show (4:3)</PresentationFormat>
  <Paragraphs>263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History of trade defence laws</vt:lpstr>
      <vt:lpstr>Procedural aspect </vt:lpstr>
      <vt:lpstr>Procedural aspect </vt:lpstr>
      <vt:lpstr>Product Under Consideration</vt:lpstr>
      <vt:lpstr>Normal Value Determination </vt:lpstr>
      <vt:lpstr>Normal Value Determination </vt:lpstr>
      <vt:lpstr>Normal Value Determination </vt:lpstr>
      <vt:lpstr>COP</vt:lpstr>
      <vt:lpstr>Injury</vt:lpstr>
      <vt:lpstr>Injury</vt:lpstr>
      <vt:lpstr>Key Abbreviated</vt:lpstr>
      <vt:lpstr>Key issues- General review</vt:lpstr>
      <vt:lpstr>Key issues- General review</vt:lpstr>
      <vt:lpstr>Injury information on Domestic Industry</vt:lpstr>
      <vt:lpstr>Scope of Cost Accountant</vt:lpstr>
      <vt:lpstr>Formats</vt:lpstr>
      <vt:lpstr>QUESTION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Audit in SAP Environment</dc:title>
  <dc:creator>pimple sir</dc:creator>
  <cp:lastModifiedBy>hp</cp:lastModifiedBy>
  <cp:revision>290</cp:revision>
  <dcterms:created xsi:type="dcterms:W3CDTF">2016-02-08T11:23:14Z</dcterms:created>
  <dcterms:modified xsi:type="dcterms:W3CDTF">2018-01-01T07:15:15Z</dcterms:modified>
</cp:coreProperties>
</file>