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44"/>
  </p:notesMasterIdLst>
  <p:handoutMasterIdLst>
    <p:handoutMasterId r:id="rId45"/>
  </p:handoutMasterIdLst>
  <p:sldIdLst>
    <p:sldId id="256" r:id="rId2"/>
    <p:sldId id="257" r:id="rId3"/>
    <p:sldId id="260" r:id="rId4"/>
    <p:sldId id="259" r:id="rId5"/>
    <p:sldId id="258" r:id="rId6"/>
    <p:sldId id="261" r:id="rId7"/>
    <p:sldId id="262" r:id="rId8"/>
    <p:sldId id="263" r:id="rId9"/>
    <p:sldId id="264" r:id="rId10"/>
    <p:sldId id="271" r:id="rId11"/>
    <p:sldId id="270" r:id="rId12"/>
    <p:sldId id="292" r:id="rId13"/>
    <p:sldId id="269" r:id="rId14"/>
    <p:sldId id="290" r:id="rId15"/>
    <p:sldId id="280" r:id="rId16"/>
    <p:sldId id="265" r:id="rId17"/>
    <p:sldId id="291" r:id="rId18"/>
    <p:sldId id="266" r:id="rId19"/>
    <p:sldId id="267" r:id="rId20"/>
    <p:sldId id="279" r:id="rId21"/>
    <p:sldId id="268" r:id="rId22"/>
    <p:sldId id="273" r:id="rId23"/>
    <p:sldId id="272" r:id="rId24"/>
    <p:sldId id="274" r:id="rId25"/>
    <p:sldId id="300" r:id="rId26"/>
    <p:sldId id="294" r:id="rId27"/>
    <p:sldId id="301" r:id="rId28"/>
    <p:sldId id="278" r:id="rId29"/>
    <p:sldId id="277" r:id="rId30"/>
    <p:sldId id="276" r:id="rId31"/>
    <p:sldId id="275" r:id="rId32"/>
    <p:sldId id="295" r:id="rId33"/>
    <p:sldId id="296" r:id="rId34"/>
    <p:sldId id="297" r:id="rId35"/>
    <p:sldId id="298" r:id="rId36"/>
    <p:sldId id="281" r:id="rId37"/>
    <p:sldId id="282" r:id="rId38"/>
    <p:sldId id="283" r:id="rId39"/>
    <p:sldId id="284" r:id="rId40"/>
    <p:sldId id="293" r:id="rId41"/>
    <p:sldId id="285" r:id="rId42"/>
    <p:sldId id="29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3" autoAdjust="0"/>
    <p:restoredTop sz="94721" autoAdjust="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3252" y="-11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7AA265-6A75-47E5-AA84-537D740609A1}" type="datetimeFigureOut">
              <a:rPr lang="en-IN" smtClean="0"/>
              <a:pPr/>
              <a:t>06-04-2018</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DE4449B-213B-4D3B-840D-AD145B5F3556}" type="slidenum">
              <a:rPr lang="en-IN" smtClean="0"/>
              <a:pPr/>
              <a:t>‹#›</a:t>
            </a:fld>
            <a:endParaRPr lang="en-IN"/>
          </a:p>
        </p:txBody>
      </p:sp>
    </p:spTree>
    <p:extLst>
      <p:ext uri="{BB962C8B-B14F-4D97-AF65-F5344CB8AC3E}">
        <p14:creationId xmlns="" xmlns:p14="http://schemas.microsoft.com/office/powerpoint/2010/main" val="2723016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C5F0A9-BDE0-4F30-80C0-FF0DB5AA5076}" type="datetimeFigureOut">
              <a:rPr lang="en-IN" smtClean="0"/>
              <a:pPr/>
              <a:t>06-04-2018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B9323D-78A5-4E50-8C81-EDF371F1D6E9}" type="slidenum">
              <a:rPr lang="en-IN" smtClean="0"/>
              <a:pPr/>
              <a:t>‹#›</a:t>
            </a:fld>
            <a:endParaRPr lang="en-IN"/>
          </a:p>
        </p:txBody>
      </p:sp>
    </p:spTree>
    <p:extLst>
      <p:ext uri="{BB962C8B-B14F-4D97-AF65-F5344CB8AC3E}">
        <p14:creationId xmlns="" xmlns:p14="http://schemas.microsoft.com/office/powerpoint/2010/main" val="2226445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6CB9323D-78A5-4E50-8C81-EDF371F1D6E9}" type="slidenum">
              <a:rPr lang="en-IN" smtClean="0"/>
              <a:pPr/>
              <a:t>6</a:t>
            </a:fld>
            <a:endParaRPr lang="en-IN"/>
          </a:p>
        </p:txBody>
      </p:sp>
    </p:spTree>
    <p:extLst>
      <p:ext uri="{BB962C8B-B14F-4D97-AF65-F5344CB8AC3E}">
        <p14:creationId xmlns="" xmlns:p14="http://schemas.microsoft.com/office/powerpoint/2010/main" val="2310072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pPr/>
              <a:t>04/06/2018</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eeiconspng.com/png-images/welcome-png" TargetMode="External"/><Relationship Id="rId2" Type="http://schemas.openxmlformats.org/officeDocument/2006/relationships/hyperlink" Target="mailto:catvijay@yahoo.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427984" y="4365104"/>
            <a:ext cx="4320479" cy="2304255"/>
          </a:xfrm>
        </p:spPr>
        <p:txBody>
          <a:bodyPr>
            <a:normAutofit fontScale="85000" lnSpcReduction="10000"/>
          </a:bodyPr>
          <a:lstStyle/>
          <a:p>
            <a:r>
              <a:rPr lang="en-IN" dirty="0" smtClean="0">
                <a:solidFill>
                  <a:srgbClr val="0070C0"/>
                </a:solidFill>
              </a:rPr>
              <a:t>Presented by:</a:t>
            </a:r>
          </a:p>
          <a:p>
            <a:r>
              <a:rPr lang="en-IN" sz="2800" b="1" dirty="0" smtClean="0">
                <a:solidFill>
                  <a:srgbClr val="0070C0"/>
                </a:solidFill>
              </a:rPr>
              <a:t>CA Vijay Kr </a:t>
            </a:r>
            <a:r>
              <a:rPr lang="en-IN" sz="2800" b="1" dirty="0" err="1" smtClean="0">
                <a:solidFill>
                  <a:srgbClr val="0070C0"/>
                </a:solidFill>
              </a:rPr>
              <a:t>Agrawal</a:t>
            </a:r>
            <a:r>
              <a:rPr lang="en-IN" sz="2800" b="1" dirty="0" smtClean="0">
                <a:solidFill>
                  <a:srgbClr val="0070C0"/>
                </a:solidFill>
              </a:rPr>
              <a:t>, JAIPUR</a:t>
            </a:r>
          </a:p>
          <a:p>
            <a:r>
              <a:rPr lang="en-US" sz="1900" dirty="0">
                <a:solidFill>
                  <a:srgbClr val="0070C0"/>
                </a:solidFill>
              </a:rPr>
              <a:t>MCOM,FCA,DISA,DIRM,LLB,NDDY, CCCA, CCFAFD, DAT</a:t>
            </a:r>
            <a:endParaRPr lang="en-IN" sz="1900" dirty="0">
              <a:solidFill>
                <a:srgbClr val="0070C0"/>
              </a:solidFill>
            </a:endParaRPr>
          </a:p>
          <a:p>
            <a:r>
              <a:rPr lang="en-US" dirty="0">
                <a:solidFill>
                  <a:srgbClr val="0070C0"/>
                </a:solidFill>
              </a:rPr>
              <a:t>Phone: +91 9828149043 </a:t>
            </a:r>
            <a:endParaRPr lang="en-IN" dirty="0">
              <a:solidFill>
                <a:srgbClr val="0070C0"/>
              </a:solidFill>
            </a:endParaRPr>
          </a:p>
          <a:p>
            <a:r>
              <a:rPr lang="en-US" dirty="0">
                <a:solidFill>
                  <a:srgbClr val="0070C0"/>
                </a:solidFill>
              </a:rPr>
              <a:t>Email: </a:t>
            </a:r>
            <a:r>
              <a:rPr lang="en-US" u="sng" dirty="0">
                <a:solidFill>
                  <a:srgbClr val="0070C0"/>
                </a:solidFill>
                <a:hlinkClick r:id="rId2"/>
              </a:rPr>
              <a:t>catvijay@yahoo.com</a:t>
            </a:r>
            <a:endParaRPr lang="en-IN" dirty="0">
              <a:solidFill>
                <a:srgbClr val="0070C0"/>
              </a:solidFill>
            </a:endParaRPr>
          </a:p>
          <a:p>
            <a:endParaRPr lang="en-IN" dirty="0"/>
          </a:p>
        </p:txBody>
      </p:sp>
      <p:sp>
        <p:nvSpPr>
          <p:cNvPr id="3" name="Title 2"/>
          <p:cNvSpPr>
            <a:spLocks noGrp="1"/>
          </p:cNvSpPr>
          <p:nvPr>
            <p:ph type="ctrTitle"/>
          </p:nvPr>
        </p:nvSpPr>
        <p:spPr>
          <a:xfrm>
            <a:off x="817581" y="260648"/>
            <a:ext cx="7175351" cy="3960440"/>
          </a:xfrm>
        </p:spPr>
        <p:txBody>
          <a:bodyPr/>
          <a:lstStyle/>
          <a:p>
            <a:pPr marL="182880" indent="0" algn="ctr">
              <a:buNone/>
            </a:pPr>
            <a:r>
              <a:rPr lang="en-IN" sz="8000" dirty="0" smtClean="0">
                <a:effectLst>
                  <a:reflection blurRad="6350" endPos="0" dir="5400000" sy="-100000" algn="bl" rotWithShape="0"/>
                </a:effectLst>
              </a:rPr>
              <a:t>Cash Transaction</a:t>
            </a:r>
            <a:r>
              <a:rPr lang="en-IN" dirty="0" smtClean="0">
                <a:effectLst>
                  <a:reflection blurRad="6350" endPos="0" dir="5400000" sy="-100000" algn="bl" rotWithShape="0"/>
                </a:effectLst>
              </a:rPr>
              <a:t> </a:t>
            </a:r>
            <a:br>
              <a:rPr lang="en-IN" dirty="0" smtClean="0">
                <a:effectLst>
                  <a:reflection blurRad="6350" endPos="0" dir="5400000" sy="-100000" algn="bl" rotWithShape="0"/>
                </a:effectLst>
              </a:rPr>
            </a:br>
            <a:endParaRPr lang="en-IN" dirty="0">
              <a:effectLst>
                <a:reflection blurRad="6350" endPos="0" dir="5400000" sy="-100000" algn="bl" rotWithShape="0"/>
              </a:effectLst>
            </a:endParaRPr>
          </a:p>
        </p:txBody>
      </p:sp>
      <p:pic>
        <p:nvPicPr>
          <p:cNvPr id="4" name="Picture 2" descr="Image result for WELCOME">
            <a:hlinkClick r:id="rId3"/>
          </p:cNvPr>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107504" y="4221088"/>
            <a:ext cx="4032448" cy="263691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048019811"/>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95536" y="332656"/>
            <a:ext cx="8424936" cy="6192688"/>
          </a:xfrm>
        </p:spPr>
        <p:txBody>
          <a:bodyPr>
            <a:normAutofit/>
          </a:bodyPr>
          <a:lstStyle/>
          <a:p>
            <a:pPr marL="45720" indent="0">
              <a:buNone/>
            </a:pPr>
            <a:r>
              <a:rPr lang="en-IN" sz="3200" b="1" u="sng" dirty="0" smtClean="0">
                <a:solidFill>
                  <a:srgbClr val="FF0000"/>
                </a:solidFill>
              </a:rPr>
              <a:t>Payment for Fixed Assets</a:t>
            </a:r>
          </a:p>
          <a:p>
            <a:pPr marL="45720" indent="0">
              <a:buNone/>
            </a:pPr>
            <a:r>
              <a:rPr lang="en-IN" sz="2800" b="1" u="sng" dirty="0" smtClean="0">
                <a:solidFill>
                  <a:srgbClr val="FF0000"/>
                </a:solidFill>
              </a:rPr>
              <a:t>Proviso 2 to Section 43(1)</a:t>
            </a:r>
          </a:p>
          <a:p>
            <a:pPr marL="45720" indent="0" algn="just">
              <a:buNone/>
            </a:pPr>
            <a:r>
              <a:rPr lang="en-IN" sz="3200" b="1" dirty="0"/>
              <a:t>Provided further </a:t>
            </a:r>
            <a:r>
              <a:rPr lang="en-IN" sz="3200" dirty="0"/>
              <a:t>that where the </a:t>
            </a:r>
            <a:r>
              <a:rPr lang="en-IN" sz="3200" dirty="0" err="1"/>
              <a:t>assessee</a:t>
            </a:r>
            <a:r>
              <a:rPr lang="en-IN" sz="3200" dirty="0"/>
              <a:t> incurs any expenditure for acquisition of any asset or part thereof in respect of which a payment or aggregate of payments made to a person in a day, otherwise than by an account payee </a:t>
            </a:r>
            <a:r>
              <a:rPr lang="en-IN" sz="3200" dirty="0" smtClean="0"/>
              <a:t>Cheque or Draft </a:t>
            </a:r>
            <a:r>
              <a:rPr lang="en-IN" sz="3200" dirty="0"/>
              <a:t>or use of electronic clearing system through a bank account, exceeds ten thousand rupees, such expenditure shall be ignored for the purposes of determination of actual cost</a:t>
            </a:r>
            <a:r>
              <a:rPr lang="en-IN" dirty="0"/>
              <a:t>.</a:t>
            </a:r>
          </a:p>
        </p:txBody>
      </p:sp>
    </p:spTree>
    <p:extLst>
      <p:ext uri="{BB962C8B-B14F-4D97-AF65-F5344CB8AC3E}">
        <p14:creationId xmlns="" xmlns:p14="http://schemas.microsoft.com/office/powerpoint/2010/main" val="3664065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79512" y="188640"/>
            <a:ext cx="8640960" cy="6336704"/>
          </a:xfrm>
        </p:spPr>
        <p:txBody>
          <a:bodyPr>
            <a:normAutofit/>
          </a:bodyPr>
          <a:lstStyle/>
          <a:p>
            <a:pPr marL="45720" indent="0">
              <a:buNone/>
            </a:pPr>
            <a:r>
              <a:rPr lang="en-IN" sz="3600" b="1" u="sng" dirty="0" smtClean="0">
                <a:solidFill>
                  <a:schemeClr val="accent6"/>
                </a:solidFill>
              </a:rPr>
              <a:t>Cash Payment 269T</a:t>
            </a:r>
          </a:p>
          <a:p>
            <a:pPr marL="45720" indent="0" algn="just">
              <a:buNone/>
            </a:pPr>
            <a:r>
              <a:rPr lang="en-IN" sz="3600" dirty="0"/>
              <a:t>No </a:t>
            </a:r>
            <a:r>
              <a:rPr lang="en-IN" sz="3600" dirty="0" smtClean="0"/>
              <a:t>person </a:t>
            </a:r>
            <a:r>
              <a:rPr lang="en-IN" sz="3600" dirty="0"/>
              <a:t>shall </a:t>
            </a:r>
            <a:r>
              <a:rPr lang="en-IN" sz="3600" b="1" u="sng" dirty="0">
                <a:solidFill>
                  <a:srgbClr val="7030A0"/>
                </a:solidFill>
              </a:rPr>
              <a:t>repay</a:t>
            </a:r>
            <a:r>
              <a:rPr lang="en-IN" sz="3600" dirty="0"/>
              <a:t> any loan or </a:t>
            </a:r>
            <a:r>
              <a:rPr lang="en-IN" sz="3600" dirty="0" smtClean="0"/>
              <a:t>deposit or </a:t>
            </a:r>
            <a:r>
              <a:rPr lang="en-IN" sz="3600" dirty="0"/>
              <a:t>any </a:t>
            </a:r>
            <a:r>
              <a:rPr lang="en-IN" sz="3600" i="1" u="sng" dirty="0">
                <a:solidFill>
                  <a:srgbClr val="00B050"/>
                </a:solidFill>
              </a:rPr>
              <a:t>S</a:t>
            </a:r>
            <a:r>
              <a:rPr lang="en-IN" sz="3600" i="1" u="sng" dirty="0" smtClean="0">
                <a:solidFill>
                  <a:srgbClr val="00B050"/>
                </a:solidFill>
              </a:rPr>
              <a:t>pecified Advance </a:t>
            </a:r>
            <a:r>
              <a:rPr lang="en-IN" sz="3600" dirty="0" smtClean="0"/>
              <a:t>otherwise </a:t>
            </a:r>
            <a:r>
              <a:rPr lang="en-IN" sz="3600" dirty="0"/>
              <a:t>than by an account payee cheque </a:t>
            </a:r>
            <a:r>
              <a:rPr lang="en-IN" sz="3600" dirty="0" smtClean="0"/>
              <a:t>or draft or </a:t>
            </a:r>
            <a:r>
              <a:rPr lang="en-IN" sz="3600" dirty="0"/>
              <a:t>by use of electronic clearing system through a bank account </a:t>
            </a:r>
            <a:r>
              <a:rPr lang="en-IN" sz="3600" dirty="0" smtClean="0"/>
              <a:t>if the </a:t>
            </a:r>
            <a:r>
              <a:rPr lang="en-IN" sz="3600" dirty="0"/>
              <a:t>aggregate amount of the </a:t>
            </a:r>
            <a:r>
              <a:rPr lang="en-IN" sz="3600" dirty="0" smtClean="0"/>
              <a:t>loans, deposits or advances </a:t>
            </a:r>
            <a:r>
              <a:rPr lang="en-IN" sz="3600" b="1" i="1" u="sng" dirty="0" err="1" smtClean="0">
                <a:solidFill>
                  <a:srgbClr val="C00000"/>
                </a:solidFill>
              </a:rPr>
              <a:t>alongwith</a:t>
            </a:r>
            <a:r>
              <a:rPr lang="en-IN" sz="3600" b="1" i="1" u="sng" dirty="0" smtClean="0">
                <a:solidFill>
                  <a:srgbClr val="C00000"/>
                </a:solidFill>
              </a:rPr>
              <a:t> interest </a:t>
            </a:r>
            <a:r>
              <a:rPr lang="en-IN" sz="3600" dirty="0" smtClean="0">
                <a:solidFill>
                  <a:schemeClr val="accent1">
                    <a:lumMod val="75000"/>
                  </a:schemeClr>
                </a:solidFill>
              </a:rPr>
              <a:t>is </a:t>
            </a:r>
            <a:r>
              <a:rPr lang="en-IN" sz="3600" dirty="0">
                <a:solidFill>
                  <a:schemeClr val="accent1">
                    <a:lumMod val="75000"/>
                  </a:schemeClr>
                </a:solidFill>
              </a:rPr>
              <a:t>twenty thousand rupees or more</a:t>
            </a:r>
            <a:r>
              <a:rPr lang="en-IN" sz="3600" dirty="0" smtClean="0"/>
              <a:t>:</a:t>
            </a:r>
          </a:p>
          <a:p>
            <a:pPr marL="45720" indent="0" algn="just">
              <a:buNone/>
            </a:pPr>
            <a:endParaRPr lang="en-IN" sz="3600" dirty="0" smtClean="0"/>
          </a:p>
          <a:p>
            <a:pPr marL="45720" indent="0" algn="just">
              <a:buNone/>
            </a:pPr>
            <a:endParaRPr lang="en-IN" sz="3600" b="1" dirty="0"/>
          </a:p>
        </p:txBody>
      </p:sp>
    </p:spTree>
    <p:extLst>
      <p:ext uri="{BB962C8B-B14F-4D97-AF65-F5344CB8AC3E}">
        <p14:creationId xmlns="" xmlns:p14="http://schemas.microsoft.com/office/powerpoint/2010/main" val="354289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1433" y="332656"/>
            <a:ext cx="8424936" cy="4154984"/>
          </a:xfrm>
          <a:prstGeom prst="rect">
            <a:avLst/>
          </a:prstGeom>
        </p:spPr>
        <p:txBody>
          <a:bodyPr wrap="square">
            <a:spAutoFit/>
          </a:bodyPr>
          <a:lstStyle/>
          <a:p>
            <a:pPr algn="just"/>
            <a:r>
              <a:rPr lang="en-IN" sz="4400" dirty="0" smtClean="0">
                <a:solidFill>
                  <a:srgbClr val="00B050"/>
                </a:solidFill>
              </a:rPr>
              <a:t>“Specified Advance</a:t>
            </a:r>
            <a:r>
              <a:rPr lang="en-IN" sz="4400" dirty="0">
                <a:solidFill>
                  <a:srgbClr val="00B050"/>
                </a:solidFill>
              </a:rPr>
              <a:t>" </a:t>
            </a:r>
            <a:r>
              <a:rPr lang="en-IN" sz="4400" dirty="0"/>
              <a:t>means any sum of money </a:t>
            </a:r>
            <a:r>
              <a:rPr lang="en-IN" sz="4400" b="1" u="sng" dirty="0">
                <a:solidFill>
                  <a:srgbClr val="C00000"/>
                </a:solidFill>
              </a:rPr>
              <a:t>in the nature of advance,</a:t>
            </a:r>
            <a:r>
              <a:rPr lang="en-IN" sz="4400" dirty="0"/>
              <a:t> by whatever name called, in relation to transfer of an immovable property, whether or not the transfer takes place</a:t>
            </a:r>
            <a:r>
              <a:rPr lang="en-IN" sz="4400" dirty="0" smtClean="0"/>
              <a:t>.</a:t>
            </a:r>
            <a:endParaRPr lang="en-IN" sz="4400" dirty="0"/>
          </a:p>
        </p:txBody>
      </p:sp>
    </p:spTree>
    <p:extLst>
      <p:ext uri="{BB962C8B-B14F-4D97-AF65-F5344CB8AC3E}">
        <p14:creationId xmlns="" xmlns:p14="http://schemas.microsoft.com/office/powerpoint/2010/main" val="258677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260648"/>
            <a:ext cx="8640960" cy="6336704"/>
          </a:xfrm>
        </p:spPr>
        <p:txBody>
          <a:bodyPr/>
          <a:lstStyle/>
          <a:p>
            <a:pPr marL="45720" indent="0" algn="just">
              <a:buNone/>
            </a:pPr>
            <a:r>
              <a:rPr lang="en-IN" sz="2800" b="1" u="sng" dirty="0" smtClean="0">
                <a:solidFill>
                  <a:srgbClr val="FF0000"/>
                </a:solidFill>
              </a:rPr>
              <a:t>Exception to Section 269T</a:t>
            </a:r>
          </a:p>
          <a:p>
            <a:pPr marL="45720" indent="0" algn="just">
              <a:buNone/>
            </a:pPr>
            <a:r>
              <a:rPr lang="en-IN" sz="3600" b="1" dirty="0" smtClean="0"/>
              <a:t>Provided </a:t>
            </a:r>
            <a:r>
              <a:rPr lang="en-IN" sz="3600" b="1" dirty="0"/>
              <a:t>further</a:t>
            </a:r>
            <a:r>
              <a:rPr lang="en-IN" sz="3600" dirty="0"/>
              <a:t> that nothing contained in this section shall apply to repayment of any loan or deposit or advance taken or accepted from</a:t>
            </a:r>
          </a:p>
          <a:p>
            <a:pPr marL="45720" indent="0" algn="just">
              <a:buNone/>
            </a:pPr>
            <a:r>
              <a:rPr lang="en-IN" sz="3200" dirty="0"/>
              <a:t>Government, any banking company, post office savings bank, co-operative bank, any corporation established by a Central, State or Provincial Act, any Government company.</a:t>
            </a:r>
          </a:p>
        </p:txBody>
      </p:sp>
    </p:spTree>
    <p:extLst>
      <p:ext uri="{BB962C8B-B14F-4D97-AF65-F5344CB8AC3E}">
        <p14:creationId xmlns="" xmlns:p14="http://schemas.microsoft.com/office/powerpoint/2010/main" val="2433741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404664"/>
            <a:ext cx="8280920" cy="3539430"/>
          </a:xfrm>
          <a:prstGeom prst="rect">
            <a:avLst/>
          </a:prstGeom>
        </p:spPr>
        <p:txBody>
          <a:bodyPr wrap="square">
            <a:spAutoFit/>
          </a:bodyPr>
          <a:lstStyle/>
          <a:p>
            <a:pPr marL="45720" indent="0">
              <a:buNone/>
            </a:pPr>
            <a:r>
              <a:rPr lang="en-IN" sz="3200" dirty="0">
                <a:solidFill>
                  <a:schemeClr val="accent6"/>
                </a:solidFill>
              </a:rPr>
              <a:t>Penalty</a:t>
            </a:r>
          </a:p>
          <a:p>
            <a:pPr marL="45720" indent="0" algn="just">
              <a:buNone/>
            </a:pPr>
            <a:r>
              <a:rPr lang="en-IN" sz="3200" b="1" dirty="0" smtClean="0"/>
              <a:t>271E. </a:t>
            </a:r>
            <a:r>
              <a:rPr lang="en-IN" sz="3200" dirty="0" smtClean="0"/>
              <a:t>If </a:t>
            </a:r>
            <a:r>
              <a:rPr lang="en-IN" sz="3200" dirty="0"/>
              <a:t>a person </a:t>
            </a:r>
            <a:r>
              <a:rPr lang="en-IN" sz="3200" dirty="0" smtClean="0"/>
              <a:t>repaid any </a:t>
            </a:r>
            <a:r>
              <a:rPr lang="en-IN" sz="3200" dirty="0"/>
              <a:t>loan or deposit or specified sum in contravention of the provisions of section </a:t>
            </a:r>
            <a:r>
              <a:rPr lang="en-IN" sz="3200" dirty="0" smtClean="0"/>
              <a:t>269T, </a:t>
            </a:r>
            <a:r>
              <a:rPr lang="en-IN" sz="3200" dirty="0"/>
              <a:t>he shall be liable to pay, by way of penalty, a sum equal to the amount of the loan or deposit so </a:t>
            </a:r>
            <a:r>
              <a:rPr lang="en-IN" sz="3200" dirty="0" smtClean="0"/>
              <a:t>repaid.</a:t>
            </a:r>
            <a:endParaRPr lang="en-IN" sz="3200" dirty="0"/>
          </a:p>
        </p:txBody>
      </p:sp>
    </p:spTree>
    <p:extLst>
      <p:ext uri="{BB962C8B-B14F-4D97-AF65-F5344CB8AC3E}">
        <p14:creationId xmlns="" xmlns:p14="http://schemas.microsoft.com/office/powerpoint/2010/main" val="3068603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95536" y="404664"/>
            <a:ext cx="8424936" cy="6120680"/>
          </a:xfrm>
        </p:spPr>
        <p:txBody>
          <a:bodyPr>
            <a:normAutofit/>
          </a:bodyPr>
          <a:lstStyle/>
          <a:p>
            <a:pPr marL="45720" indent="0" algn="just">
              <a:buNone/>
            </a:pPr>
            <a:r>
              <a:rPr lang="en-IN" sz="3600" b="1" u="sng" dirty="0" smtClean="0">
                <a:solidFill>
                  <a:srgbClr val="FF0000"/>
                </a:solidFill>
              </a:rPr>
              <a:t>Section 80G (5D)</a:t>
            </a:r>
          </a:p>
          <a:p>
            <a:pPr marL="45720" indent="0" algn="just">
              <a:buNone/>
            </a:pPr>
            <a:r>
              <a:rPr lang="en-IN" sz="4000" dirty="0" smtClean="0"/>
              <a:t>No </a:t>
            </a:r>
            <a:r>
              <a:rPr lang="en-IN" sz="4000" dirty="0"/>
              <a:t>deduction shall be allowed under this section in respect of donation of any sum exceeding </a:t>
            </a:r>
            <a:r>
              <a:rPr lang="en-IN" sz="4000" dirty="0" smtClean="0"/>
              <a:t>Two </a:t>
            </a:r>
            <a:r>
              <a:rPr lang="en-IN" sz="4000" dirty="0"/>
              <a:t>thousand rupees unless such sum is paid by any mode other than cash.</a:t>
            </a:r>
          </a:p>
        </p:txBody>
      </p:sp>
    </p:spTree>
    <p:extLst>
      <p:ext uri="{BB962C8B-B14F-4D97-AF65-F5344CB8AC3E}">
        <p14:creationId xmlns="" xmlns:p14="http://schemas.microsoft.com/office/powerpoint/2010/main" val="3821513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260648"/>
            <a:ext cx="8568952" cy="6480720"/>
          </a:xfrm>
        </p:spPr>
        <p:txBody>
          <a:bodyPr>
            <a:normAutofit fontScale="25000" lnSpcReduction="20000"/>
          </a:bodyPr>
          <a:lstStyle/>
          <a:p>
            <a:pPr marL="45720" indent="0" algn="ctr">
              <a:buNone/>
            </a:pPr>
            <a:r>
              <a:rPr lang="en-IN" sz="14400" b="1" u="sng" dirty="0" smtClean="0">
                <a:solidFill>
                  <a:schemeClr val="accent1">
                    <a:lumMod val="75000"/>
                  </a:schemeClr>
                </a:solidFill>
              </a:rPr>
              <a:t>Cash Received</a:t>
            </a:r>
          </a:p>
          <a:p>
            <a:pPr marL="45720" indent="0">
              <a:buNone/>
            </a:pPr>
            <a:r>
              <a:rPr lang="en-IN" sz="14400" b="1" u="sng" dirty="0" smtClean="0">
                <a:solidFill>
                  <a:schemeClr val="accent6"/>
                </a:solidFill>
              </a:rPr>
              <a:t>Section 269SS</a:t>
            </a:r>
          </a:p>
          <a:p>
            <a:pPr marL="45720" indent="0" algn="just">
              <a:buNone/>
            </a:pPr>
            <a:r>
              <a:rPr lang="en-IN" sz="10400" dirty="0"/>
              <a:t>No person shall </a:t>
            </a:r>
            <a:r>
              <a:rPr lang="en-IN" sz="10400" dirty="0" smtClean="0"/>
              <a:t>take/ </a:t>
            </a:r>
            <a:r>
              <a:rPr lang="en-IN" sz="10400" dirty="0"/>
              <a:t>accept </a:t>
            </a:r>
            <a:r>
              <a:rPr lang="en-IN" sz="10400" dirty="0" smtClean="0"/>
              <a:t>any loan, </a:t>
            </a:r>
            <a:r>
              <a:rPr lang="en-IN" sz="10400" dirty="0"/>
              <a:t>deposit or any </a:t>
            </a:r>
            <a:r>
              <a:rPr lang="en-IN" sz="12800" i="1" u="sng" dirty="0">
                <a:solidFill>
                  <a:srgbClr val="00B050"/>
                </a:solidFill>
              </a:rPr>
              <a:t>specified sum</a:t>
            </a:r>
            <a:r>
              <a:rPr lang="en-IN" sz="10400" dirty="0"/>
              <a:t>, otherwise than by an account payee </a:t>
            </a:r>
            <a:r>
              <a:rPr lang="en-IN" sz="10400" dirty="0" smtClean="0"/>
              <a:t>cheque, draft </a:t>
            </a:r>
            <a:r>
              <a:rPr lang="en-IN" sz="10400" dirty="0"/>
              <a:t>or use of electronic clearing </a:t>
            </a:r>
            <a:r>
              <a:rPr lang="en-IN" sz="10400" dirty="0" smtClean="0"/>
              <a:t>system, </a:t>
            </a:r>
            <a:r>
              <a:rPr lang="en-IN" sz="10400" dirty="0"/>
              <a:t>if</a:t>
            </a:r>
            <a:r>
              <a:rPr lang="en-IN" sz="10400" dirty="0" smtClean="0"/>
              <a:t>,—</a:t>
            </a:r>
          </a:p>
          <a:p>
            <a:pPr marL="788670" indent="-742950" algn="just">
              <a:buAutoNum type="alphaLcParenBoth"/>
            </a:pPr>
            <a:r>
              <a:rPr lang="en-IN" sz="10400" dirty="0" smtClean="0"/>
              <a:t>the </a:t>
            </a:r>
            <a:r>
              <a:rPr lang="en-IN" sz="10400" dirty="0"/>
              <a:t>amount </a:t>
            </a:r>
            <a:r>
              <a:rPr lang="en-IN" sz="10400" dirty="0" smtClean="0"/>
              <a:t>or </a:t>
            </a:r>
            <a:r>
              <a:rPr lang="en-IN" sz="10400" dirty="0"/>
              <a:t>the aggregate amount of such loan, deposit and specified sum; </a:t>
            </a:r>
            <a:r>
              <a:rPr lang="en-IN" sz="10400" dirty="0" smtClean="0"/>
              <a:t>or</a:t>
            </a:r>
          </a:p>
          <a:p>
            <a:pPr marL="788670" indent="-742950" algn="just">
              <a:buAutoNum type="alphaLcParenBoth"/>
            </a:pPr>
            <a:r>
              <a:rPr lang="en-IN" sz="10400" dirty="0"/>
              <a:t>on the date of </a:t>
            </a:r>
            <a:r>
              <a:rPr lang="en-IN" sz="10400" dirty="0" smtClean="0"/>
              <a:t>taking/ </a:t>
            </a:r>
            <a:r>
              <a:rPr lang="en-IN" sz="10400" dirty="0"/>
              <a:t>accepting such loan or deposit or specified sum, any loan or deposit or specified sum taken or accepted earlier </a:t>
            </a:r>
            <a:r>
              <a:rPr lang="en-IN" sz="10400" dirty="0" smtClean="0"/>
              <a:t>is </a:t>
            </a:r>
            <a:r>
              <a:rPr lang="en-IN" sz="10400" dirty="0"/>
              <a:t>remaining </a:t>
            </a:r>
            <a:r>
              <a:rPr lang="en-IN" sz="10400" dirty="0" smtClean="0"/>
              <a:t>unpaid, </a:t>
            </a:r>
            <a:r>
              <a:rPr lang="en-IN" sz="10400" dirty="0"/>
              <a:t>the amount or the aggregate amount remaining unpaid; </a:t>
            </a:r>
            <a:r>
              <a:rPr lang="en-IN" sz="10400" dirty="0" smtClean="0"/>
              <a:t>or</a:t>
            </a:r>
          </a:p>
          <a:p>
            <a:pPr marL="788670" indent="-742950" algn="just">
              <a:buAutoNum type="alphaLcParenBoth"/>
            </a:pPr>
            <a:r>
              <a:rPr lang="en-IN" sz="10400" dirty="0"/>
              <a:t>the amount or the aggregate amount referred to in clause (</a:t>
            </a:r>
            <a:r>
              <a:rPr lang="en-IN" sz="10400" i="1" dirty="0"/>
              <a:t>a</a:t>
            </a:r>
            <a:r>
              <a:rPr lang="en-IN" sz="10400" dirty="0"/>
              <a:t>) together with the amount </a:t>
            </a:r>
            <a:r>
              <a:rPr lang="en-IN" sz="10400" dirty="0" smtClean="0"/>
              <a:t>referred </a:t>
            </a:r>
            <a:r>
              <a:rPr lang="en-IN" sz="10400" dirty="0"/>
              <a:t>to in clause (</a:t>
            </a:r>
            <a:r>
              <a:rPr lang="en-IN" sz="10400" i="1" dirty="0"/>
              <a:t>b</a:t>
            </a:r>
            <a:r>
              <a:rPr lang="en-IN" sz="10400" dirty="0" smtClean="0"/>
              <a:t>)</a:t>
            </a:r>
            <a:r>
              <a:rPr lang="en-IN" sz="10400" i="1" dirty="0" smtClean="0"/>
              <a:t>,</a:t>
            </a:r>
          </a:p>
          <a:p>
            <a:pPr marL="45720" indent="0" algn="just">
              <a:buNone/>
            </a:pPr>
            <a:r>
              <a:rPr lang="en-IN" sz="11100" b="1" dirty="0"/>
              <a:t>is twenty thousand rupees or more:</a:t>
            </a:r>
            <a:endParaRPr lang="en-IN" sz="11100" b="1" u="sng" dirty="0">
              <a:solidFill>
                <a:schemeClr val="tx1"/>
              </a:solidFill>
            </a:endParaRPr>
          </a:p>
        </p:txBody>
      </p:sp>
    </p:spTree>
    <p:extLst>
      <p:ext uri="{BB962C8B-B14F-4D97-AF65-F5344CB8AC3E}">
        <p14:creationId xmlns="" xmlns:p14="http://schemas.microsoft.com/office/powerpoint/2010/main" val="17593563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404664"/>
            <a:ext cx="8280920" cy="5016758"/>
          </a:xfrm>
          <a:prstGeom prst="rect">
            <a:avLst/>
          </a:prstGeom>
        </p:spPr>
        <p:txBody>
          <a:bodyPr wrap="square">
            <a:spAutoFit/>
          </a:bodyPr>
          <a:lstStyle/>
          <a:p>
            <a:pPr algn="just"/>
            <a:r>
              <a:rPr lang="en-IN" sz="4000" dirty="0" smtClean="0"/>
              <a:t>“</a:t>
            </a:r>
            <a:r>
              <a:rPr lang="en-IN" sz="4000" i="1" u="sng" dirty="0" smtClean="0">
                <a:solidFill>
                  <a:srgbClr val="00B050"/>
                </a:solidFill>
              </a:rPr>
              <a:t>Specified </a:t>
            </a:r>
            <a:r>
              <a:rPr lang="en-IN" sz="4000" i="1" u="sng" dirty="0">
                <a:solidFill>
                  <a:srgbClr val="00B050"/>
                </a:solidFill>
              </a:rPr>
              <a:t>sum</a:t>
            </a:r>
            <a:r>
              <a:rPr lang="en-IN" sz="4000" dirty="0"/>
              <a:t>" means any sum of money receivable, </a:t>
            </a:r>
            <a:r>
              <a:rPr lang="en-IN" sz="4000" b="1" u="sng" dirty="0">
                <a:solidFill>
                  <a:srgbClr val="C00000"/>
                </a:solidFill>
              </a:rPr>
              <a:t>whether as advance or otherwise, </a:t>
            </a:r>
            <a:r>
              <a:rPr lang="en-IN" sz="4000" dirty="0"/>
              <a:t>in relation to transfer of an immovable property, whether or not the transfer takes place</a:t>
            </a:r>
            <a:r>
              <a:rPr lang="en-IN" sz="4000" dirty="0" smtClean="0"/>
              <a:t>.</a:t>
            </a:r>
          </a:p>
          <a:p>
            <a:pPr algn="just"/>
            <a:endParaRPr lang="en-IN" sz="4000" dirty="0"/>
          </a:p>
          <a:p>
            <a:pPr algn="just"/>
            <a:r>
              <a:rPr lang="en-IN" sz="4000" dirty="0" err="1" smtClean="0"/>
              <a:t>w.e.f</a:t>
            </a:r>
            <a:r>
              <a:rPr lang="en-IN" sz="4000" dirty="0" smtClean="0"/>
              <a:t>. 01.06.2015</a:t>
            </a:r>
            <a:endParaRPr lang="en-IN" sz="4000" dirty="0"/>
          </a:p>
        </p:txBody>
      </p:sp>
    </p:spTree>
    <p:extLst>
      <p:ext uri="{BB962C8B-B14F-4D97-AF65-F5344CB8AC3E}">
        <p14:creationId xmlns="" xmlns:p14="http://schemas.microsoft.com/office/powerpoint/2010/main" val="26230277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95536" y="404664"/>
            <a:ext cx="8424936" cy="6192688"/>
          </a:xfrm>
        </p:spPr>
        <p:txBody>
          <a:bodyPr>
            <a:normAutofit lnSpcReduction="10000"/>
          </a:bodyPr>
          <a:lstStyle/>
          <a:p>
            <a:pPr marL="45720" indent="0" algn="just">
              <a:buNone/>
            </a:pPr>
            <a:r>
              <a:rPr lang="en-IN" sz="3200" b="1" u="sng" dirty="0">
                <a:solidFill>
                  <a:srgbClr val="FF0000"/>
                </a:solidFill>
              </a:rPr>
              <a:t>Exception to Section </a:t>
            </a:r>
            <a:r>
              <a:rPr lang="en-IN" sz="3200" b="1" u="sng" dirty="0" smtClean="0">
                <a:solidFill>
                  <a:srgbClr val="FF0000"/>
                </a:solidFill>
              </a:rPr>
              <a:t>269SS</a:t>
            </a:r>
            <a:endParaRPr lang="en-IN" sz="3200" b="1" u="sng" dirty="0">
              <a:solidFill>
                <a:srgbClr val="FF0000"/>
              </a:solidFill>
            </a:endParaRPr>
          </a:p>
          <a:p>
            <a:pPr marL="45720" indent="0" algn="just">
              <a:buNone/>
            </a:pPr>
            <a:r>
              <a:rPr lang="en-IN" sz="3600" b="1" dirty="0"/>
              <a:t>Provided further</a:t>
            </a:r>
            <a:r>
              <a:rPr lang="en-IN" sz="3600" dirty="0"/>
              <a:t> that nothing contained in this section shall apply to </a:t>
            </a:r>
            <a:r>
              <a:rPr lang="en-IN" sz="3600" dirty="0" smtClean="0"/>
              <a:t>Accepting or Taking </a:t>
            </a:r>
            <a:r>
              <a:rPr lang="en-IN" sz="3600" dirty="0"/>
              <a:t>of any loan or deposit or advance taken or accepted </a:t>
            </a:r>
            <a:r>
              <a:rPr lang="en-IN" sz="3600" dirty="0" smtClean="0"/>
              <a:t>by</a:t>
            </a:r>
            <a:endParaRPr lang="en-IN" sz="3600" dirty="0"/>
          </a:p>
          <a:p>
            <a:pPr marL="45720" indent="0" algn="just">
              <a:buNone/>
            </a:pPr>
            <a:r>
              <a:rPr lang="en-IN" sz="3600" dirty="0"/>
              <a:t>Government, any banking company, post office savings bank, co-operative bank, any corporation established by a Central, State or Provincial Act, any Government company.</a:t>
            </a:r>
          </a:p>
        </p:txBody>
      </p:sp>
    </p:spTree>
    <p:extLst>
      <p:ext uri="{BB962C8B-B14F-4D97-AF65-F5344CB8AC3E}">
        <p14:creationId xmlns="" xmlns:p14="http://schemas.microsoft.com/office/powerpoint/2010/main" val="14881835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95536" y="404664"/>
            <a:ext cx="8424936" cy="6192688"/>
          </a:xfrm>
        </p:spPr>
        <p:txBody>
          <a:bodyPr>
            <a:normAutofit/>
          </a:bodyPr>
          <a:lstStyle/>
          <a:p>
            <a:pPr marL="45720" indent="0" algn="just">
              <a:buNone/>
            </a:pPr>
            <a:r>
              <a:rPr lang="en-IN" sz="3200" b="1" dirty="0" smtClean="0"/>
              <a:t>Provided further </a:t>
            </a:r>
            <a:r>
              <a:rPr lang="en-IN" sz="3200" dirty="0" smtClean="0"/>
              <a:t>that the provisions of this section shall not apply to any loan or deposit or specified sum, where the person from whom the loan or deposit or specified sum is taken or accepted and the person by whom the loan or deposit or specified sum is taken or accepted, are </a:t>
            </a:r>
            <a:r>
              <a:rPr lang="en-IN" sz="4000" u="sng" dirty="0" smtClean="0">
                <a:solidFill>
                  <a:schemeClr val="accent3">
                    <a:lumMod val="50000"/>
                  </a:schemeClr>
                </a:solidFill>
              </a:rPr>
              <a:t>both having agricultural income</a:t>
            </a:r>
            <a:r>
              <a:rPr lang="en-IN" sz="3200" dirty="0" smtClean="0"/>
              <a:t> and </a:t>
            </a:r>
            <a:r>
              <a:rPr lang="en-IN" sz="4000" u="sng" dirty="0" smtClean="0">
                <a:solidFill>
                  <a:schemeClr val="accent6"/>
                </a:solidFill>
              </a:rPr>
              <a:t>neither of them has any income chargeable to tax under this Act.</a:t>
            </a:r>
            <a:endParaRPr lang="en-IN" sz="4000" u="sng" dirty="0">
              <a:solidFill>
                <a:schemeClr val="accent6"/>
              </a:solidFill>
            </a:endParaRPr>
          </a:p>
        </p:txBody>
      </p:sp>
    </p:spTree>
    <p:extLst>
      <p:ext uri="{BB962C8B-B14F-4D97-AF65-F5344CB8AC3E}">
        <p14:creationId xmlns="" xmlns:p14="http://schemas.microsoft.com/office/powerpoint/2010/main" val="3858584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79512" y="476672"/>
            <a:ext cx="8712968" cy="5904656"/>
          </a:xfrm>
        </p:spPr>
        <p:txBody>
          <a:bodyPr>
            <a:normAutofit/>
          </a:bodyPr>
          <a:lstStyle/>
          <a:p>
            <a:pPr marL="45720" indent="0">
              <a:buNone/>
            </a:pPr>
            <a:r>
              <a:rPr lang="en-IN" sz="4700" b="1" u="sng" dirty="0" smtClean="0">
                <a:solidFill>
                  <a:srgbClr val="FF0000"/>
                </a:solidFill>
              </a:rPr>
              <a:t>Areas Covered:</a:t>
            </a:r>
          </a:p>
          <a:p>
            <a:pPr>
              <a:lnSpc>
                <a:spcPct val="150000"/>
              </a:lnSpc>
              <a:buFontTx/>
              <a:buChar char="-"/>
            </a:pPr>
            <a:r>
              <a:rPr lang="en-IN" sz="4400" b="1" dirty="0" smtClean="0"/>
              <a:t>Cash Payment </a:t>
            </a:r>
            <a:r>
              <a:rPr lang="en-IN" sz="2000" b="1" dirty="0" smtClean="0"/>
              <a:t>(Section 40A(3),(3A),269ST &amp; 43(1))</a:t>
            </a:r>
          </a:p>
          <a:p>
            <a:pPr>
              <a:lnSpc>
                <a:spcPct val="150000"/>
              </a:lnSpc>
              <a:buFontTx/>
              <a:buChar char="-"/>
            </a:pPr>
            <a:r>
              <a:rPr lang="en-IN" sz="4400" b="1" dirty="0" smtClean="0"/>
              <a:t>Cash Received </a:t>
            </a:r>
            <a:r>
              <a:rPr lang="en-IN" sz="2600" b="1" dirty="0" smtClean="0"/>
              <a:t>(Section 269 SS and ST)</a:t>
            </a:r>
          </a:p>
          <a:p>
            <a:pPr>
              <a:lnSpc>
                <a:spcPct val="150000"/>
              </a:lnSpc>
              <a:buFontTx/>
              <a:buChar char="-"/>
            </a:pPr>
            <a:r>
              <a:rPr lang="en-IN" sz="4400" b="1" dirty="0" smtClean="0"/>
              <a:t>Cash Reporting </a:t>
            </a:r>
            <a:r>
              <a:rPr lang="en-IN" sz="2600" b="1" dirty="0" smtClean="0"/>
              <a:t>(Rule 114E)</a:t>
            </a:r>
          </a:p>
          <a:p>
            <a:pPr>
              <a:lnSpc>
                <a:spcPct val="150000"/>
              </a:lnSpc>
              <a:buFontTx/>
              <a:buChar char="-"/>
            </a:pPr>
            <a:r>
              <a:rPr lang="en-IN" sz="4400" b="1" dirty="0" smtClean="0"/>
              <a:t>Quoting of PAN </a:t>
            </a:r>
            <a:r>
              <a:rPr lang="en-IN" sz="2400" b="1" dirty="0" smtClean="0"/>
              <a:t>(Section 139A &amp; Rule 114B)</a:t>
            </a:r>
          </a:p>
          <a:p>
            <a:pPr marL="45720" indent="0">
              <a:lnSpc>
                <a:spcPct val="150000"/>
              </a:lnSpc>
              <a:buNone/>
            </a:pPr>
            <a:endParaRPr lang="en-IN" sz="4400" dirty="0"/>
          </a:p>
        </p:txBody>
      </p:sp>
    </p:spTree>
    <p:extLst>
      <p:ext uri="{BB962C8B-B14F-4D97-AF65-F5344CB8AC3E}">
        <p14:creationId xmlns="" xmlns:p14="http://schemas.microsoft.com/office/powerpoint/2010/main" val="21585643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260648"/>
            <a:ext cx="8496944" cy="6408712"/>
          </a:xfrm>
        </p:spPr>
        <p:txBody>
          <a:bodyPr/>
          <a:lstStyle/>
          <a:p>
            <a:pPr marL="45720" indent="0">
              <a:buNone/>
            </a:pPr>
            <a:r>
              <a:rPr lang="en-IN" sz="4000" dirty="0" smtClean="0">
                <a:solidFill>
                  <a:schemeClr val="accent6"/>
                </a:solidFill>
              </a:rPr>
              <a:t>Penalty</a:t>
            </a:r>
          </a:p>
          <a:p>
            <a:pPr marL="45720" indent="0" algn="just">
              <a:buNone/>
            </a:pPr>
            <a:r>
              <a:rPr lang="en-IN" sz="3200" b="1" dirty="0" smtClean="0"/>
              <a:t>271D</a:t>
            </a:r>
            <a:r>
              <a:rPr lang="en-IN" sz="3200" b="1" dirty="0"/>
              <a:t>. </a:t>
            </a:r>
            <a:r>
              <a:rPr lang="en-IN" sz="3200" dirty="0" smtClean="0"/>
              <a:t>If </a:t>
            </a:r>
            <a:r>
              <a:rPr lang="en-IN" sz="3200" dirty="0"/>
              <a:t>a person takes or accepts any loan or deposit or specified sum in contravention of the provisions of section 269SS, he shall be liable to pay, by way of penalty, a sum equal to the amount of the loan or deposit </a:t>
            </a:r>
            <a:r>
              <a:rPr lang="en-IN" sz="3200" dirty="0" smtClean="0"/>
              <a:t>so </a:t>
            </a:r>
            <a:r>
              <a:rPr lang="en-IN" sz="3200" dirty="0"/>
              <a:t>taken or accepted</a:t>
            </a:r>
            <a:r>
              <a:rPr lang="en-IN" dirty="0"/>
              <a:t>.</a:t>
            </a:r>
          </a:p>
        </p:txBody>
      </p:sp>
    </p:spTree>
    <p:extLst>
      <p:ext uri="{BB962C8B-B14F-4D97-AF65-F5344CB8AC3E}">
        <p14:creationId xmlns="" xmlns:p14="http://schemas.microsoft.com/office/powerpoint/2010/main" val="35995328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51520" y="260648"/>
            <a:ext cx="8640960" cy="6336704"/>
          </a:xfrm>
        </p:spPr>
        <p:txBody>
          <a:bodyPr>
            <a:normAutofit fontScale="92500"/>
          </a:bodyPr>
          <a:lstStyle/>
          <a:p>
            <a:pPr marL="45720" indent="0" algn="just">
              <a:buNone/>
            </a:pPr>
            <a:r>
              <a:rPr lang="en-IN" sz="3600" b="1" u="sng" dirty="0" smtClean="0">
                <a:solidFill>
                  <a:schemeClr val="accent6"/>
                </a:solidFill>
              </a:rPr>
              <a:t>Section 269ST</a:t>
            </a:r>
          </a:p>
          <a:p>
            <a:pPr marL="45720" indent="0" algn="just">
              <a:buNone/>
            </a:pPr>
            <a:r>
              <a:rPr lang="en-IN" sz="3600" u="sng" dirty="0">
                <a:solidFill>
                  <a:srgbClr val="7030A0"/>
                </a:solidFill>
              </a:rPr>
              <a:t>No person</a:t>
            </a:r>
            <a:r>
              <a:rPr lang="en-IN" sz="3600" dirty="0"/>
              <a:t> shall </a:t>
            </a:r>
            <a:r>
              <a:rPr lang="en-IN" sz="3600" dirty="0">
                <a:solidFill>
                  <a:srgbClr val="7030A0"/>
                </a:solidFill>
              </a:rPr>
              <a:t>receive an amount</a:t>
            </a:r>
            <a:r>
              <a:rPr lang="en-IN" sz="3600" dirty="0"/>
              <a:t> of </a:t>
            </a:r>
            <a:r>
              <a:rPr lang="en-IN" sz="4800" i="1" u="sng" dirty="0">
                <a:solidFill>
                  <a:schemeClr val="accent3">
                    <a:lumMod val="50000"/>
                  </a:schemeClr>
                </a:solidFill>
              </a:rPr>
              <a:t>two lakh rupees or more</a:t>
            </a:r>
            <a:r>
              <a:rPr lang="en-IN" sz="3600" dirty="0"/>
              <a:t>—</a:t>
            </a:r>
          </a:p>
          <a:p>
            <a:pPr marL="45720" indent="0" algn="just">
              <a:buNone/>
            </a:pPr>
            <a:r>
              <a:rPr lang="en-IN" sz="3600" dirty="0" smtClean="0"/>
              <a:t>	</a:t>
            </a:r>
            <a:r>
              <a:rPr lang="en-IN" sz="3600" dirty="0" smtClean="0">
                <a:solidFill>
                  <a:srgbClr val="C00000"/>
                </a:solidFill>
              </a:rPr>
              <a:t>(</a:t>
            </a:r>
            <a:r>
              <a:rPr lang="en-IN" sz="3600" dirty="0">
                <a:solidFill>
                  <a:srgbClr val="C00000"/>
                </a:solidFill>
              </a:rPr>
              <a:t>a) in aggregate from a person in a day; </a:t>
            </a:r>
          </a:p>
          <a:p>
            <a:pPr marL="45720" indent="0" algn="just">
              <a:buNone/>
            </a:pPr>
            <a:r>
              <a:rPr lang="en-IN" sz="3600" dirty="0" smtClean="0">
                <a:solidFill>
                  <a:srgbClr val="C00000"/>
                </a:solidFill>
              </a:rPr>
              <a:t>	(</a:t>
            </a:r>
            <a:r>
              <a:rPr lang="en-IN" sz="3600" dirty="0">
                <a:solidFill>
                  <a:srgbClr val="C00000"/>
                </a:solidFill>
              </a:rPr>
              <a:t>b) in respect of a single transaction; or</a:t>
            </a:r>
          </a:p>
          <a:p>
            <a:pPr marL="45720" indent="0" algn="just">
              <a:buNone/>
            </a:pPr>
            <a:r>
              <a:rPr lang="en-IN" sz="3600" dirty="0" smtClean="0">
                <a:solidFill>
                  <a:srgbClr val="C00000"/>
                </a:solidFill>
              </a:rPr>
              <a:t>	(</a:t>
            </a:r>
            <a:r>
              <a:rPr lang="en-IN" sz="3600" dirty="0">
                <a:solidFill>
                  <a:srgbClr val="C00000"/>
                </a:solidFill>
              </a:rPr>
              <a:t>c) in respect of transactions relating </a:t>
            </a:r>
            <a:r>
              <a:rPr lang="en-IN" sz="3600" dirty="0" smtClean="0">
                <a:solidFill>
                  <a:srgbClr val="C00000"/>
                </a:solidFill>
              </a:rPr>
              <a:t>	to </a:t>
            </a:r>
            <a:r>
              <a:rPr lang="en-IN" sz="3600" dirty="0">
                <a:solidFill>
                  <a:srgbClr val="C00000"/>
                </a:solidFill>
              </a:rPr>
              <a:t>one event or occasion from a person, </a:t>
            </a:r>
            <a:endParaRPr lang="en-IN" sz="3600" dirty="0" smtClean="0">
              <a:solidFill>
                <a:srgbClr val="C00000"/>
              </a:solidFill>
            </a:endParaRPr>
          </a:p>
          <a:p>
            <a:pPr marL="45720" indent="0" algn="just">
              <a:buNone/>
            </a:pPr>
            <a:r>
              <a:rPr lang="en-IN" sz="3600" dirty="0" smtClean="0"/>
              <a:t>otherwise </a:t>
            </a:r>
            <a:r>
              <a:rPr lang="en-IN" sz="3600" dirty="0"/>
              <a:t>than by </a:t>
            </a:r>
            <a:r>
              <a:rPr lang="en-IN" sz="3600" u="sng" dirty="0">
                <a:solidFill>
                  <a:schemeClr val="bg2">
                    <a:lumMod val="50000"/>
                  </a:schemeClr>
                </a:solidFill>
              </a:rPr>
              <a:t>an account payee cheque or </a:t>
            </a:r>
            <a:r>
              <a:rPr lang="en-IN" sz="3600" u="sng" dirty="0" smtClean="0">
                <a:solidFill>
                  <a:schemeClr val="bg2">
                    <a:lumMod val="50000"/>
                  </a:schemeClr>
                </a:solidFill>
              </a:rPr>
              <a:t>Draft </a:t>
            </a:r>
            <a:r>
              <a:rPr lang="en-IN" sz="3600" u="sng" dirty="0">
                <a:solidFill>
                  <a:schemeClr val="bg2">
                    <a:lumMod val="50000"/>
                  </a:schemeClr>
                </a:solidFill>
              </a:rPr>
              <a:t>or use of electronic clearing system through a bank account</a:t>
            </a:r>
            <a:r>
              <a:rPr lang="en-IN" sz="3600" u="sng" dirty="0" smtClean="0"/>
              <a:t>.</a:t>
            </a:r>
            <a:endParaRPr lang="en-IN" sz="3600" u="sng" dirty="0"/>
          </a:p>
        </p:txBody>
      </p:sp>
    </p:spTree>
    <p:extLst>
      <p:ext uri="{BB962C8B-B14F-4D97-AF65-F5344CB8AC3E}">
        <p14:creationId xmlns="" xmlns:p14="http://schemas.microsoft.com/office/powerpoint/2010/main" val="31041504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332656"/>
            <a:ext cx="8496944" cy="6264696"/>
          </a:xfrm>
        </p:spPr>
        <p:txBody>
          <a:bodyPr>
            <a:normAutofit lnSpcReduction="10000"/>
          </a:bodyPr>
          <a:lstStyle/>
          <a:p>
            <a:pPr marL="45720" indent="0">
              <a:buNone/>
            </a:pPr>
            <a:r>
              <a:rPr lang="en-IN" sz="3600" b="1" dirty="0" smtClean="0">
                <a:solidFill>
                  <a:schemeClr val="accent6"/>
                </a:solidFill>
              </a:rPr>
              <a:t>Exception</a:t>
            </a:r>
          </a:p>
          <a:p>
            <a:pPr marL="45720" indent="0">
              <a:buNone/>
            </a:pPr>
            <a:r>
              <a:rPr lang="en-IN" sz="3000" dirty="0" smtClean="0"/>
              <a:t>This section not apply to </a:t>
            </a:r>
          </a:p>
          <a:p>
            <a:pPr marL="45720" indent="0">
              <a:buNone/>
            </a:pPr>
            <a:r>
              <a:rPr lang="en-IN" sz="3000" dirty="0" smtClean="0"/>
              <a:t>	(</a:t>
            </a:r>
            <a:r>
              <a:rPr lang="en-IN" sz="3000" dirty="0"/>
              <a:t>a) Government;</a:t>
            </a:r>
          </a:p>
          <a:p>
            <a:pPr marL="45720" indent="0">
              <a:buNone/>
            </a:pPr>
            <a:r>
              <a:rPr lang="en-IN" sz="3000" dirty="0" smtClean="0"/>
              <a:t>	(</a:t>
            </a:r>
            <a:r>
              <a:rPr lang="en-IN" sz="3000" dirty="0"/>
              <a:t>b) any banking company, post office savings </a:t>
            </a:r>
            <a:r>
              <a:rPr lang="en-IN" sz="3000" dirty="0" smtClean="0"/>
              <a:t>	bank </a:t>
            </a:r>
            <a:r>
              <a:rPr lang="en-IN" sz="3000" dirty="0"/>
              <a:t>or </a:t>
            </a:r>
            <a:r>
              <a:rPr lang="en-IN" sz="3000" dirty="0" smtClean="0"/>
              <a:t>co-	operative </a:t>
            </a:r>
            <a:r>
              <a:rPr lang="en-IN" sz="3000" dirty="0"/>
              <a:t>bank;</a:t>
            </a:r>
          </a:p>
          <a:p>
            <a:pPr marL="45720" indent="0">
              <a:buNone/>
            </a:pPr>
            <a:r>
              <a:rPr lang="en-IN" sz="3000" dirty="0" smtClean="0"/>
              <a:t>	</a:t>
            </a:r>
            <a:r>
              <a:rPr lang="en-IN" sz="3000" dirty="0" smtClean="0">
                <a:solidFill>
                  <a:srgbClr val="00B050"/>
                </a:solidFill>
              </a:rPr>
              <a:t>(</a:t>
            </a:r>
            <a:r>
              <a:rPr lang="en-IN" sz="3000" dirty="0">
                <a:solidFill>
                  <a:srgbClr val="00B050"/>
                </a:solidFill>
              </a:rPr>
              <a:t>c) transactions of the nature referred to in </a:t>
            </a:r>
            <a:r>
              <a:rPr lang="en-IN" sz="3000" dirty="0" smtClean="0">
                <a:solidFill>
                  <a:srgbClr val="00B050"/>
                </a:solidFill>
              </a:rPr>
              <a:t>	section </a:t>
            </a:r>
            <a:r>
              <a:rPr lang="en-IN" sz="3000" dirty="0">
                <a:solidFill>
                  <a:srgbClr val="00B050"/>
                </a:solidFill>
              </a:rPr>
              <a:t>269SS;</a:t>
            </a:r>
            <a:endParaRPr lang="en-IN" dirty="0">
              <a:solidFill>
                <a:srgbClr val="00B050"/>
              </a:solidFill>
            </a:endParaRPr>
          </a:p>
          <a:p>
            <a:pPr marL="45720" indent="0">
              <a:buNone/>
            </a:pPr>
            <a:r>
              <a:rPr lang="en-IN" sz="3600" b="1" dirty="0" smtClean="0">
                <a:solidFill>
                  <a:schemeClr val="accent6"/>
                </a:solidFill>
              </a:rPr>
              <a:t>Penalty</a:t>
            </a:r>
          </a:p>
          <a:p>
            <a:pPr marL="45720" indent="0" algn="just">
              <a:buNone/>
            </a:pPr>
            <a:r>
              <a:rPr lang="en-IN" sz="2800" b="1" dirty="0"/>
              <a:t>271DA. </a:t>
            </a:r>
            <a:r>
              <a:rPr lang="en-IN" sz="2800" b="1" i="1" dirty="0" smtClean="0"/>
              <a:t>I</a:t>
            </a:r>
            <a:r>
              <a:rPr lang="en-IN" sz="2800" i="1" dirty="0" smtClean="0"/>
              <a:t>f </a:t>
            </a:r>
            <a:r>
              <a:rPr lang="en-IN" sz="2800" i="1" dirty="0"/>
              <a:t>a person receives any sum in contravention of the provisions of section 269ST, he shall be liable to pay, by way of penalty, a sum equal to the amount of such receipt</a:t>
            </a:r>
            <a:r>
              <a:rPr lang="en-IN" sz="2800" i="1" dirty="0" smtClean="0"/>
              <a:t>:</a:t>
            </a:r>
            <a:endParaRPr lang="en-IN" sz="2800" dirty="0"/>
          </a:p>
        </p:txBody>
      </p:sp>
    </p:spTree>
    <p:extLst>
      <p:ext uri="{BB962C8B-B14F-4D97-AF65-F5344CB8AC3E}">
        <p14:creationId xmlns="" xmlns:p14="http://schemas.microsoft.com/office/powerpoint/2010/main" val="1208375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404664"/>
            <a:ext cx="8424936" cy="6192688"/>
          </a:xfrm>
        </p:spPr>
        <p:txBody>
          <a:bodyPr>
            <a:normAutofit fontScale="92500"/>
          </a:bodyPr>
          <a:lstStyle/>
          <a:p>
            <a:pPr marL="45720" indent="0" algn="just">
              <a:buNone/>
            </a:pPr>
            <a:r>
              <a:rPr lang="en-IN" sz="3200" b="1" u="sng" dirty="0" smtClean="0">
                <a:solidFill>
                  <a:srgbClr val="FF0000"/>
                </a:solidFill>
              </a:rPr>
              <a:t>Example</a:t>
            </a:r>
          </a:p>
          <a:p>
            <a:pPr marL="502920" indent="-457200" algn="just">
              <a:buAutoNum type="arabicParenR"/>
            </a:pPr>
            <a:r>
              <a:rPr lang="en-IN" dirty="0" smtClean="0"/>
              <a:t>A </a:t>
            </a:r>
            <a:r>
              <a:rPr lang="en-IN" dirty="0"/>
              <a:t>sold goods to </a:t>
            </a:r>
            <a:r>
              <a:rPr lang="en-IN" dirty="0" err="1"/>
              <a:t>Mr.</a:t>
            </a:r>
            <a:r>
              <a:rPr lang="en-IN" dirty="0"/>
              <a:t> B </a:t>
            </a:r>
            <a:r>
              <a:rPr lang="en-IN" dirty="0" smtClean="0"/>
              <a:t>of </a:t>
            </a:r>
            <a:r>
              <a:rPr lang="en-IN" dirty="0"/>
              <a:t>Rs. 10,00,000 dated 01-04-2017. </a:t>
            </a:r>
            <a:r>
              <a:rPr lang="en-IN" dirty="0" err="1"/>
              <a:t>Mr.</a:t>
            </a:r>
            <a:r>
              <a:rPr lang="en-IN" dirty="0"/>
              <a:t> B made the payment as follows: </a:t>
            </a:r>
            <a:endParaRPr lang="en-IN" dirty="0" smtClean="0"/>
          </a:p>
          <a:p>
            <a:pPr marL="45720" indent="0" algn="just">
              <a:buNone/>
            </a:pPr>
            <a:r>
              <a:rPr lang="fr-FR" dirty="0" smtClean="0"/>
              <a:t>	a) </a:t>
            </a:r>
            <a:r>
              <a:rPr lang="fr-FR" dirty="0"/>
              <a:t>2,00,000 vide RTGS on </a:t>
            </a:r>
            <a:r>
              <a:rPr lang="fr-FR" dirty="0" smtClean="0"/>
              <a:t>03-04-2017</a:t>
            </a:r>
          </a:p>
          <a:p>
            <a:pPr marL="45720" indent="0" algn="just">
              <a:buNone/>
            </a:pPr>
            <a:r>
              <a:rPr lang="en-IN" dirty="0" smtClean="0"/>
              <a:t>	b</a:t>
            </a:r>
            <a:r>
              <a:rPr lang="en-IN" dirty="0"/>
              <a:t>) 1,50,000 cash payment on </a:t>
            </a:r>
            <a:r>
              <a:rPr lang="en-IN" dirty="0" smtClean="0"/>
              <a:t>05-04-2017</a:t>
            </a:r>
          </a:p>
          <a:p>
            <a:pPr marL="45720" indent="0" algn="just">
              <a:buNone/>
            </a:pPr>
            <a:r>
              <a:rPr lang="fr-FR" dirty="0" smtClean="0"/>
              <a:t>	c</a:t>
            </a:r>
            <a:r>
              <a:rPr lang="fr-FR" dirty="0"/>
              <a:t>) 1,90,000 vide </a:t>
            </a:r>
            <a:r>
              <a:rPr lang="fr-FR" dirty="0" err="1"/>
              <a:t>bearer</a:t>
            </a:r>
            <a:r>
              <a:rPr lang="fr-FR" dirty="0"/>
              <a:t> cheque on </a:t>
            </a:r>
            <a:r>
              <a:rPr lang="fr-FR" dirty="0" smtClean="0"/>
              <a:t>07-04-2017</a:t>
            </a:r>
          </a:p>
          <a:p>
            <a:pPr marL="45720" indent="0" algn="just">
              <a:buNone/>
            </a:pPr>
            <a:r>
              <a:rPr lang="en-IN" b="1" i="1" dirty="0" smtClean="0"/>
              <a:t>	</a:t>
            </a:r>
            <a:r>
              <a:rPr lang="en-IN" dirty="0"/>
              <a:t>d) 4,60,000 by account payee cheque on </a:t>
            </a:r>
            <a:r>
              <a:rPr lang="en-IN" dirty="0" smtClean="0"/>
              <a:t>11-04-2017</a:t>
            </a:r>
          </a:p>
          <a:p>
            <a:pPr marL="45720" indent="0" algn="just">
              <a:buNone/>
            </a:pPr>
            <a:r>
              <a:rPr lang="en-IN" dirty="0"/>
              <a:t/>
            </a:r>
            <a:br>
              <a:rPr lang="en-IN" dirty="0"/>
            </a:br>
            <a:r>
              <a:rPr lang="en-IN" i="1" dirty="0" err="1"/>
              <a:t>Mr.</a:t>
            </a:r>
            <a:r>
              <a:rPr lang="en-IN" i="1" dirty="0"/>
              <a:t> A has received the payment of </a:t>
            </a:r>
            <a:r>
              <a:rPr lang="en-IN" i="1" dirty="0" err="1"/>
              <a:t>Rs</a:t>
            </a:r>
            <a:r>
              <a:rPr lang="en-IN" i="1" dirty="0"/>
              <a:t>. 3,40,000 (1,50,000 [cash]+1,90,000[bearer cheque</a:t>
            </a:r>
            <a:r>
              <a:rPr lang="en-IN" i="1" dirty="0" smtClean="0"/>
              <a:t>]).</a:t>
            </a:r>
            <a:r>
              <a:rPr lang="en-IN" i="1" dirty="0"/>
              <a:t> </a:t>
            </a:r>
            <a:r>
              <a:rPr lang="en-IN" i="1" dirty="0" smtClean="0"/>
              <a:t>It </a:t>
            </a:r>
            <a:r>
              <a:rPr lang="en-IN" i="1" dirty="0"/>
              <a:t>is covered by section 269ST even if cash payment/bearer cheque payment in a single day is less than </a:t>
            </a:r>
            <a:r>
              <a:rPr lang="en-IN" i="1" dirty="0" err="1"/>
              <a:t>Rs</a:t>
            </a:r>
            <a:r>
              <a:rPr lang="en-IN" i="1" dirty="0"/>
              <a:t>. 2,00,000. The AO can impose the 100% penalty </a:t>
            </a:r>
            <a:r>
              <a:rPr lang="en-IN" i="1" dirty="0" smtClean="0"/>
              <a:t>of </a:t>
            </a:r>
            <a:r>
              <a:rPr lang="en-IN" i="1" dirty="0" err="1" smtClean="0"/>
              <a:t>Rs</a:t>
            </a:r>
            <a:r>
              <a:rPr lang="en-IN" i="1" dirty="0"/>
              <a:t>. 3,40,000 under section 271DA.</a:t>
            </a:r>
            <a:endParaRPr lang="en-IN" dirty="0"/>
          </a:p>
          <a:p>
            <a:pPr marL="45720" indent="0" algn="just">
              <a:buNone/>
            </a:pPr>
            <a:r>
              <a:rPr lang="en-IN" b="1" i="1" dirty="0" err="1"/>
              <a:t>Mr.</a:t>
            </a:r>
            <a:r>
              <a:rPr lang="en-IN" b="1" i="1" dirty="0"/>
              <a:t> A received the payment exceeding </a:t>
            </a:r>
            <a:r>
              <a:rPr lang="en-IN" b="1" i="1" dirty="0" err="1"/>
              <a:t>Rs</a:t>
            </a:r>
            <a:r>
              <a:rPr lang="en-IN" b="1" i="1" dirty="0"/>
              <a:t>. 2,00,000 related to invoice no 1/2017-18, he is required to report this transaction in Form 61A ( Section 285BA), provided </a:t>
            </a:r>
            <a:r>
              <a:rPr lang="en-IN" b="1" i="1" dirty="0" err="1"/>
              <a:t>Mr.</a:t>
            </a:r>
            <a:r>
              <a:rPr lang="en-IN" b="1" i="1" dirty="0"/>
              <a:t> A is subject to tax audit.</a:t>
            </a:r>
            <a:br>
              <a:rPr lang="en-IN" b="1" i="1" dirty="0"/>
            </a:br>
            <a:endParaRPr lang="en-IN" b="1" dirty="0"/>
          </a:p>
        </p:txBody>
      </p:sp>
    </p:spTree>
    <p:extLst>
      <p:ext uri="{BB962C8B-B14F-4D97-AF65-F5344CB8AC3E}">
        <p14:creationId xmlns="" xmlns:p14="http://schemas.microsoft.com/office/powerpoint/2010/main" val="35060180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95536" y="404664"/>
            <a:ext cx="8424936" cy="6336704"/>
          </a:xfrm>
        </p:spPr>
        <p:txBody>
          <a:bodyPr>
            <a:normAutofit/>
          </a:bodyPr>
          <a:lstStyle/>
          <a:p>
            <a:pPr marL="45720" indent="0">
              <a:buNone/>
            </a:pPr>
            <a:r>
              <a:rPr lang="en-IN" sz="3600" b="1" u="sng" dirty="0" smtClean="0">
                <a:solidFill>
                  <a:srgbClr val="FF0000"/>
                </a:solidFill>
              </a:rPr>
              <a:t>AIR Reporting – SFT </a:t>
            </a:r>
            <a:r>
              <a:rPr lang="en-IN" sz="2400" b="1" u="sng" dirty="0" smtClean="0">
                <a:solidFill>
                  <a:srgbClr val="FF0000"/>
                </a:solidFill>
              </a:rPr>
              <a:t>(Section 285BA)</a:t>
            </a:r>
            <a:endParaRPr lang="en-IN" sz="3600" b="1" u="sng" dirty="0" smtClean="0">
              <a:solidFill>
                <a:srgbClr val="FF0000"/>
              </a:solidFill>
            </a:endParaRPr>
          </a:p>
          <a:p>
            <a:pPr marL="45720" indent="0" algn="just">
              <a:buNone/>
            </a:pPr>
            <a:r>
              <a:rPr lang="en-IN" sz="2800" dirty="0" smtClean="0">
                <a:solidFill>
                  <a:schemeClr val="tx1"/>
                </a:solidFill>
              </a:rPr>
              <a:t>Any person who is responsible to registering or maintaining Books of Accounts relating to the </a:t>
            </a:r>
            <a:r>
              <a:rPr lang="en-IN" sz="2800" dirty="0" smtClean="0">
                <a:solidFill>
                  <a:srgbClr val="7030A0"/>
                </a:solidFill>
              </a:rPr>
              <a:t>Specified Financial Transaction</a:t>
            </a:r>
            <a:r>
              <a:rPr lang="en-IN" sz="2800" dirty="0" smtClean="0">
                <a:solidFill>
                  <a:schemeClr val="tx1"/>
                </a:solidFill>
              </a:rPr>
              <a:t> as prescribed in Rule 114E shall report such </a:t>
            </a:r>
            <a:r>
              <a:rPr lang="en-IN" sz="2800" dirty="0" smtClean="0">
                <a:solidFill>
                  <a:srgbClr val="7030A0"/>
                </a:solidFill>
              </a:rPr>
              <a:t>Specified Financial Transaction (SFT) </a:t>
            </a:r>
            <a:r>
              <a:rPr lang="en-IN" sz="2800" dirty="0" smtClean="0">
                <a:solidFill>
                  <a:schemeClr val="tx1"/>
                </a:solidFill>
              </a:rPr>
              <a:t>to the Income Tax Authority as may be prescribed.</a:t>
            </a:r>
          </a:p>
          <a:p>
            <a:pPr marL="45720" indent="0" algn="just">
              <a:buNone/>
            </a:pPr>
            <a:endParaRPr lang="en-IN" sz="2800" dirty="0" smtClean="0">
              <a:solidFill>
                <a:srgbClr val="7030A0"/>
              </a:solidFill>
            </a:endParaRPr>
          </a:p>
          <a:p>
            <a:pPr marL="45720" indent="0" algn="just">
              <a:buNone/>
            </a:pPr>
            <a:r>
              <a:rPr lang="en-IN" sz="2800" dirty="0" smtClean="0">
                <a:solidFill>
                  <a:schemeClr val="tx1"/>
                </a:solidFill>
              </a:rPr>
              <a:t>The Statement referred above shall be furnished for such period, with in such time, form and manner as prescribed.</a:t>
            </a:r>
          </a:p>
          <a:p>
            <a:pPr marL="45720" indent="0" algn="just">
              <a:buNone/>
            </a:pPr>
            <a:endParaRPr lang="en-IN" sz="2800" dirty="0" smtClean="0">
              <a:solidFill>
                <a:schemeClr val="tx1"/>
              </a:solidFill>
            </a:endParaRPr>
          </a:p>
          <a:p>
            <a:pPr marL="45720" indent="0" algn="just">
              <a:buNone/>
            </a:pPr>
            <a:endParaRPr lang="en-IN" sz="2800" dirty="0" smtClean="0">
              <a:solidFill>
                <a:srgbClr val="7030A0"/>
              </a:solidFill>
            </a:endParaRPr>
          </a:p>
          <a:p>
            <a:pPr marL="45720" indent="0" algn="just">
              <a:buNone/>
            </a:pPr>
            <a:endParaRPr lang="en-IN" sz="3300" dirty="0" smtClean="0">
              <a:solidFill>
                <a:srgbClr val="7030A0"/>
              </a:solidFill>
            </a:endParaRPr>
          </a:p>
        </p:txBody>
      </p:sp>
    </p:spTree>
    <p:extLst>
      <p:ext uri="{BB962C8B-B14F-4D97-AF65-F5344CB8AC3E}">
        <p14:creationId xmlns="" xmlns:p14="http://schemas.microsoft.com/office/powerpoint/2010/main" val="42418582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381000"/>
            <a:ext cx="8534400" cy="6172200"/>
          </a:xfrm>
        </p:spPr>
        <p:txBody>
          <a:bodyPr/>
          <a:lstStyle/>
          <a:p>
            <a:pPr algn="just">
              <a:buNone/>
            </a:pPr>
            <a:r>
              <a:rPr lang="en-US" dirty="0" smtClean="0"/>
              <a:t>(5)	Where a person who is required to furnish a statement under sub-section (1) has not furnished the same within the specified time, the prescribed income-tax authority may serve upon such person a notice requiring him to furnish such statement within a period not exceeding thirty days from the date of service of such notice and he shall furnish the statement within the time specified in the notice.</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8534400" cy="6063198"/>
          </a:xfrm>
          <a:prstGeom prst="rect">
            <a:avLst/>
          </a:prstGeom>
        </p:spPr>
        <p:txBody>
          <a:bodyPr wrap="square">
            <a:spAutoFit/>
          </a:bodyPr>
          <a:lstStyle/>
          <a:p>
            <a:pPr marL="45720" indent="0">
              <a:buNone/>
            </a:pPr>
            <a:r>
              <a:rPr lang="en-IN" sz="2400" b="1" u="sng" dirty="0" smtClean="0">
                <a:solidFill>
                  <a:srgbClr val="FF0000"/>
                </a:solidFill>
              </a:rPr>
              <a:t>Rule 114E</a:t>
            </a:r>
          </a:p>
          <a:p>
            <a:pPr marL="45720" indent="0" algn="just">
              <a:buNone/>
            </a:pPr>
            <a:r>
              <a:rPr lang="en-IN" sz="2600" b="1" dirty="0" smtClean="0"/>
              <a:t>114E. </a:t>
            </a:r>
            <a:r>
              <a:rPr lang="en-IN" sz="2600" dirty="0" smtClean="0"/>
              <a:t>The statement of financial transaction (SFT) required to be furnished under sub-section (1) of section 285BA of the Act in respect of a financial year shall be furnished in Form No. 61A and shall be verified in the manner indicated therein.</a:t>
            </a:r>
          </a:p>
          <a:p>
            <a:pPr marL="45720" indent="0" algn="just">
              <a:buNone/>
            </a:pPr>
            <a:endParaRPr lang="en-IN" sz="2600" dirty="0" smtClean="0"/>
          </a:p>
          <a:p>
            <a:pPr marL="45720" indent="0" algn="just">
              <a:buNone/>
            </a:pPr>
            <a:r>
              <a:rPr lang="en-IN" sz="2600" dirty="0" smtClean="0"/>
              <a:t> - The statement referred above shall be furnished by every person mentioned in column (3) in respect of transactions specified in column (2) of the given Table </a:t>
            </a:r>
            <a:r>
              <a:rPr lang="en-IN" sz="2600" dirty="0" err="1" smtClean="0"/>
              <a:t>w.e.f</a:t>
            </a:r>
            <a:r>
              <a:rPr lang="en-IN" sz="2600" dirty="0" smtClean="0"/>
              <a:t>. 01.04.2016.</a:t>
            </a:r>
          </a:p>
          <a:p>
            <a:pPr marL="45720" indent="0" algn="just">
              <a:buNone/>
            </a:pPr>
            <a:endParaRPr lang="en-IN" sz="2600" dirty="0" smtClean="0"/>
          </a:p>
          <a:p>
            <a:pPr marL="45720" indent="0" algn="just">
              <a:buNone/>
            </a:pPr>
            <a:r>
              <a:rPr lang="en-IN" sz="2600" dirty="0" smtClean="0"/>
              <a:t>- The date of Furnishing the Form 61A is 31</a:t>
            </a:r>
            <a:r>
              <a:rPr lang="en-IN" sz="2600" baseline="30000" dirty="0" smtClean="0"/>
              <a:t>st</a:t>
            </a:r>
            <a:r>
              <a:rPr lang="en-IN" sz="2600" dirty="0" smtClean="0"/>
              <a:t> May of the Next Financial Year, (However same has been extended to 30</a:t>
            </a:r>
            <a:r>
              <a:rPr lang="en-IN" sz="2600" baseline="30000" dirty="0" smtClean="0"/>
              <a:t>th</a:t>
            </a:r>
            <a:r>
              <a:rPr lang="en-IN" sz="2600" dirty="0" smtClean="0"/>
              <a:t> June 2017 for the Financial Year 16-17)</a:t>
            </a:r>
            <a:endParaRPr lang="en-IN" sz="2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228600"/>
            <a:ext cx="8229600" cy="6477000"/>
          </a:xfrm>
        </p:spPr>
        <p:txBody>
          <a:bodyPr>
            <a:normAutofit fontScale="85000" lnSpcReduction="20000"/>
          </a:bodyPr>
          <a:lstStyle/>
          <a:p>
            <a:pPr>
              <a:buNone/>
            </a:pPr>
            <a:r>
              <a:rPr lang="en-US" sz="3200" b="1" dirty="0" smtClean="0">
                <a:solidFill>
                  <a:srgbClr val="FF0000"/>
                </a:solidFill>
              </a:rPr>
              <a:t>Penalty 271FA</a:t>
            </a:r>
          </a:p>
          <a:p>
            <a:pPr algn="just">
              <a:buNone/>
            </a:pPr>
            <a:r>
              <a:rPr lang="en-US" sz="3200" b="1" dirty="0" smtClean="0">
                <a:solidFill>
                  <a:srgbClr val="FF0000"/>
                </a:solidFill>
              </a:rPr>
              <a:t>  </a:t>
            </a:r>
            <a:r>
              <a:rPr lang="en-US" sz="3200" dirty="0" smtClean="0">
                <a:solidFill>
                  <a:schemeClr val="tx1"/>
                </a:solidFill>
              </a:rPr>
              <a:t>If a person who is required to file SFT fails to file the same within </a:t>
            </a:r>
            <a:r>
              <a:rPr lang="en-US" sz="3200" dirty="0" err="1" smtClean="0">
                <a:solidFill>
                  <a:schemeClr val="tx1"/>
                </a:solidFill>
              </a:rPr>
              <a:t>perscribed</a:t>
            </a:r>
            <a:r>
              <a:rPr lang="en-US" sz="3200" dirty="0" smtClean="0">
                <a:solidFill>
                  <a:schemeClr val="tx1"/>
                </a:solidFill>
              </a:rPr>
              <a:t> times, the AO may direct that such person shall pay a sum of Rs 100/- per day during which failure continues:</a:t>
            </a:r>
          </a:p>
          <a:p>
            <a:pPr algn="just">
              <a:buNone/>
            </a:pPr>
            <a:endParaRPr lang="en-US" sz="3200" dirty="0" smtClean="0">
              <a:solidFill>
                <a:schemeClr val="tx1"/>
              </a:solidFill>
            </a:endParaRPr>
          </a:p>
          <a:p>
            <a:pPr algn="just">
              <a:buNone/>
            </a:pPr>
            <a:r>
              <a:rPr lang="en-US" sz="3200" dirty="0" smtClean="0">
                <a:solidFill>
                  <a:schemeClr val="tx1"/>
                </a:solidFill>
              </a:rPr>
              <a:t>  Provided further where such person fails to furnish the statement as required in sub section (5) of 285BA, he shall pay by way of penalty, a sum of Rs 500/- Per day during which failure continues:</a:t>
            </a:r>
          </a:p>
          <a:p>
            <a:pPr algn="just">
              <a:buNone/>
            </a:pPr>
            <a:r>
              <a:rPr lang="en-US" sz="3200" b="1" dirty="0" smtClean="0">
                <a:solidFill>
                  <a:srgbClr val="FF0000"/>
                </a:solidFill>
              </a:rPr>
              <a:t>Penalty 271FAA</a:t>
            </a:r>
          </a:p>
          <a:p>
            <a:pPr algn="just">
              <a:buNone/>
            </a:pPr>
            <a:r>
              <a:rPr lang="en-US" sz="3200" b="1" dirty="0" smtClean="0">
                <a:solidFill>
                  <a:srgbClr val="FF0000"/>
                </a:solidFill>
              </a:rPr>
              <a:t>  </a:t>
            </a:r>
            <a:r>
              <a:rPr lang="en-US" sz="3200" dirty="0" smtClean="0">
                <a:solidFill>
                  <a:schemeClr val="tx1"/>
                </a:solidFill>
              </a:rPr>
              <a:t>If a person who is required to file SFT, furnish inaccurate information or does not rectify the mistakes or inform the department regarding inaccuracy, the AO may direct such person shall pay, by way of penalty of Rs 50000/-</a:t>
            </a:r>
            <a:endParaRPr lang="en-US" sz="3200" b="1" dirty="0" smtClean="0">
              <a:solidFill>
                <a:srgbClr val="FF0000"/>
              </a:solidFill>
            </a:endParaRPr>
          </a:p>
          <a:p>
            <a:pPr algn="just">
              <a:buNone/>
            </a:pPr>
            <a:endParaRPr lang="en-US" sz="3200" b="1" dirty="0" smtClean="0">
              <a:solidFill>
                <a:srgbClr val="FF0000"/>
              </a:solidFill>
            </a:endParaRPr>
          </a:p>
          <a:p>
            <a:pPr algn="just">
              <a:buNone/>
            </a:pPr>
            <a:endParaRPr lang="en-US" sz="3200" dirty="0" smtClean="0">
              <a:solidFill>
                <a:schemeClr val="tx1"/>
              </a:solidFill>
            </a:endParaRPr>
          </a:p>
          <a:p>
            <a:pPr algn="just">
              <a:buNone/>
            </a:pPr>
            <a:endParaRPr lang="en-US" sz="3200" dirty="0" smtClean="0">
              <a:solidFill>
                <a:schemeClr val="tx1"/>
              </a:solidFill>
            </a:endParaRPr>
          </a:p>
          <a:p>
            <a:pPr algn="just">
              <a:buNone/>
            </a:pPr>
            <a:endParaRPr lang="en-US" sz="3200" b="1"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3"/>
            <p:extLst>
              <p:ext uri="{D42A27DB-BD31-4B8C-83A1-F6EECF244321}">
                <p14:modId xmlns="" xmlns:p14="http://schemas.microsoft.com/office/powerpoint/2010/main" val="193011235"/>
              </p:ext>
            </p:extLst>
          </p:nvPr>
        </p:nvGraphicFramePr>
        <p:xfrm>
          <a:off x="179512" y="238984"/>
          <a:ext cx="8712968" cy="6530150"/>
        </p:xfrm>
        <a:graphic>
          <a:graphicData uri="http://schemas.openxmlformats.org/drawingml/2006/table">
            <a:tbl>
              <a:tblPr/>
              <a:tblGrid>
                <a:gridCol w="360040"/>
                <a:gridCol w="4432092"/>
                <a:gridCol w="3920836"/>
              </a:tblGrid>
              <a:tr h="381138">
                <a:tc>
                  <a:txBody>
                    <a:bodyPr/>
                    <a:lstStyle/>
                    <a:p>
                      <a:pPr algn="ctr"/>
                      <a:r>
                        <a:rPr lang="en-IN" sz="1100" b="1" dirty="0">
                          <a:effectLst/>
                        </a:rPr>
                        <a:t>Sl. No.</a:t>
                      </a:r>
                    </a:p>
                  </a:txBody>
                  <a:tcPr marL="22726" marR="22726" marT="22726" marB="22726">
                    <a:lnL>
                      <a:noFill/>
                    </a:lnL>
                    <a:lnR>
                      <a:noFill/>
                    </a:lnR>
                    <a:lnT>
                      <a:noFill/>
                    </a:lnT>
                    <a:lnB>
                      <a:noFill/>
                    </a:lnB>
                  </a:tcPr>
                </a:tc>
                <a:tc>
                  <a:txBody>
                    <a:bodyPr/>
                    <a:lstStyle/>
                    <a:p>
                      <a:pPr algn="ctr"/>
                      <a:r>
                        <a:rPr lang="en-IN" sz="1100" b="1" dirty="0">
                          <a:effectLst/>
                        </a:rPr>
                        <a:t>Nature and value of transaction</a:t>
                      </a:r>
                    </a:p>
                  </a:txBody>
                  <a:tcPr marL="22726" marR="22726" marT="22726" marB="22726">
                    <a:lnL>
                      <a:noFill/>
                    </a:lnL>
                    <a:lnR>
                      <a:noFill/>
                    </a:lnR>
                    <a:lnT>
                      <a:noFill/>
                    </a:lnT>
                    <a:lnB>
                      <a:noFill/>
                    </a:lnB>
                  </a:tcPr>
                </a:tc>
                <a:tc>
                  <a:txBody>
                    <a:bodyPr/>
                    <a:lstStyle/>
                    <a:p>
                      <a:pPr algn="ctr"/>
                      <a:r>
                        <a:rPr lang="en-IN" sz="1100" b="1" dirty="0">
                          <a:effectLst/>
                        </a:rPr>
                        <a:t>Class of person (reporting person)</a:t>
                      </a:r>
                    </a:p>
                  </a:txBody>
                  <a:tcPr marL="22726" marR="22726" marT="22726" marB="22726">
                    <a:lnL>
                      <a:noFill/>
                    </a:lnL>
                    <a:lnR>
                      <a:noFill/>
                    </a:lnR>
                    <a:lnT>
                      <a:noFill/>
                    </a:lnT>
                    <a:lnB>
                      <a:noFill/>
                    </a:lnB>
                  </a:tcPr>
                </a:tc>
              </a:tr>
              <a:tr h="213320">
                <a:tc>
                  <a:txBody>
                    <a:bodyPr/>
                    <a:lstStyle/>
                    <a:p>
                      <a:pPr algn="ctr"/>
                      <a:r>
                        <a:rPr lang="en-IN" sz="1100" b="1">
                          <a:effectLst/>
                        </a:rPr>
                        <a:t>(1)</a:t>
                      </a:r>
                    </a:p>
                  </a:txBody>
                  <a:tcPr marL="22726" marR="22726" marT="22726" marB="22726">
                    <a:lnL>
                      <a:noFill/>
                    </a:lnL>
                    <a:lnR>
                      <a:noFill/>
                    </a:lnR>
                    <a:lnT>
                      <a:noFill/>
                    </a:lnT>
                    <a:lnB>
                      <a:noFill/>
                    </a:lnB>
                  </a:tcPr>
                </a:tc>
                <a:tc>
                  <a:txBody>
                    <a:bodyPr/>
                    <a:lstStyle/>
                    <a:p>
                      <a:pPr algn="ctr"/>
                      <a:r>
                        <a:rPr lang="en-IN" sz="1100" b="1" dirty="0">
                          <a:effectLst/>
                        </a:rPr>
                        <a:t>(2)</a:t>
                      </a:r>
                    </a:p>
                  </a:txBody>
                  <a:tcPr marL="22726" marR="22726" marT="22726" marB="22726">
                    <a:lnL>
                      <a:noFill/>
                    </a:lnL>
                    <a:lnR>
                      <a:noFill/>
                    </a:lnR>
                    <a:lnT>
                      <a:noFill/>
                    </a:lnT>
                    <a:lnB>
                      <a:noFill/>
                    </a:lnB>
                  </a:tcPr>
                </a:tc>
                <a:tc>
                  <a:txBody>
                    <a:bodyPr/>
                    <a:lstStyle/>
                    <a:p>
                      <a:pPr algn="ctr"/>
                      <a:r>
                        <a:rPr lang="en-IN" sz="1100" b="1" dirty="0">
                          <a:effectLst/>
                        </a:rPr>
                        <a:t>(3)</a:t>
                      </a:r>
                    </a:p>
                  </a:txBody>
                  <a:tcPr marL="22726" marR="22726" marT="22726" marB="22726">
                    <a:lnL>
                      <a:noFill/>
                    </a:lnL>
                    <a:lnR>
                      <a:noFill/>
                    </a:lnR>
                    <a:lnT>
                      <a:noFill/>
                    </a:lnT>
                    <a:lnB>
                      <a:noFill/>
                    </a:lnB>
                  </a:tcPr>
                </a:tc>
              </a:tr>
              <a:tr h="2493548">
                <a:tc>
                  <a:txBody>
                    <a:bodyPr/>
                    <a:lstStyle/>
                    <a:p>
                      <a:pPr algn="ctr">
                        <a:spcBef>
                          <a:spcPts val="0"/>
                        </a:spcBef>
                        <a:spcAft>
                          <a:spcPts val="400"/>
                        </a:spcAft>
                      </a:pPr>
                      <a:r>
                        <a:rPr lang="en-IN" sz="2100" i="1" dirty="0">
                          <a:effectLst/>
                          <a:latin typeface="Times New Roman"/>
                        </a:rPr>
                        <a:t>1.</a:t>
                      </a:r>
                      <a:r>
                        <a:rPr lang="en-IN" sz="2100" dirty="0">
                          <a:effectLst/>
                          <a:latin typeface="Times New Roman"/>
                        </a:rPr>
                        <a:t> </a:t>
                      </a:r>
                    </a:p>
                  </a:txBody>
                  <a:tcPr marL="22726" marR="22726" marT="22726" marB="22726">
                    <a:lnL>
                      <a:noFill/>
                    </a:lnL>
                    <a:lnR>
                      <a:noFill/>
                    </a:lnR>
                    <a:lnT>
                      <a:noFill/>
                    </a:lnT>
                    <a:lnB>
                      <a:noFill/>
                    </a:lnB>
                  </a:tcPr>
                </a:tc>
                <a:tc>
                  <a:txBody>
                    <a:bodyPr/>
                    <a:lstStyle/>
                    <a:p>
                      <a:pPr marL="38100" marR="38100" algn="l">
                        <a:spcBef>
                          <a:spcPts val="0"/>
                        </a:spcBef>
                        <a:spcAft>
                          <a:spcPts val="400"/>
                        </a:spcAft>
                      </a:pPr>
                      <a:r>
                        <a:rPr lang="en-IN" sz="2100" i="1" dirty="0" smtClean="0">
                          <a:effectLst/>
                          <a:latin typeface="Times New Roman"/>
                        </a:rPr>
                        <a:t>Payment </a:t>
                      </a:r>
                      <a:r>
                        <a:rPr lang="en-IN" sz="2100" i="1" dirty="0">
                          <a:effectLst/>
                          <a:latin typeface="Times New Roman"/>
                        </a:rPr>
                        <a:t>made in cash for purchase of bank drafts or pay orders or banker's cheque of an amount aggregating to ten lakh rupees or more in a financial year.</a:t>
                      </a:r>
                      <a:endParaRPr lang="en-IN" sz="2100" dirty="0">
                        <a:effectLst/>
                        <a:latin typeface="Times New Roman"/>
                      </a:endParaRPr>
                    </a:p>
                    <a:p>
                      <a:pPr marL="38100" marR="38100" algn="l">
                        <a:spcBef>
                          <a:spcPts val="0"/>
                        </a:spcBef>
                        <a:spcAft>
                          <a:spcPts val="400"/>
                        </a:spcAft>
                      </a:pPr>
                      <a:r>
                        <a:rPr lang="en-IN" sz="2100" i="1" dirty="0" smtClean="0">
                          <a:effectLst/>
                          <a:latin typeface="Times New Roman"/>
                        </a:rPr>
                        <a:t>Cash </a:t>
                      </a:r>
                      <a:r>
                        <a:rPr lang="en-IN" sz="2100" i="1" dirty="0">
                          <a:effectLst/>
                          <a:latin typeface="Times New Roman"/>
                        </a:rPr>
                        <a:t>deposits or cash withdrawals </a:t>
                      </a:r>
                      <a:r>
                        <a:rPr lang="en-IN" sz="2100" i="1" dirty="0" smtClean="0">
                          <a:effectLst/>
                          <a:latin typeface="Times New Roman"/>
                        </a:rPr>
                        <a:t>aggregating </a:t>
                      </a:r>
                      <a:r>
                        <a:rPr lang="en-IN" sz="2100" i="1" dirty="0">
                          <a:effectLst/>
                          <a:latin typeface="Times New Roman"/>
                        </a:rPr>
                        <a:t>to fifty lakh rupees or more in a financial year, </a:t>
                      </a:r>
                      <a:r>
                        <a:rPr lang="en-IN" sz="2100" i="1" dirty="0" smtClean="0">
                          <a:effectLst/>
                          <a:latin typeface="Times New Roman"/>
                        </a:rPr>
                        <a:t>from current account.</a:t>
                      </a:r>
                      <a:endParaRPr lang="en-IN" sz="2100" dirty="0">
                        <a:effectLst/>
                        <a:latin typeface="Times New Roman"/>
                      </a:endParaRPr>
                    </a:p>
                  </a:txBody>
                  <a:tcPr marL="22726" marR="22726" marT="22726" marB="22726">
                    <a:lnL>
                      <a:noFill/>
                    </a:lnL>
                    <a:lnR>
                      <a:noFill/>
                    </a:lnR>
                    <a:lnT>
                      <a:noFill/>
                    </a:lnT>
                    <a:lnB>
                      <a:noFill/>
                    </a:lnB>
                  </a:tcPr>
                </a:tc>
                <a:tc>
                  <a:txBody>
                    <a:bodyPr/>
                    <a:lstStyle/>
                    <a:p>
                      <a:pPr marL="38100" marR="38100" algn="l">
                        <a:spcBef>
                          <a:spcPts val="0"/>
                        </a:spcBef>
                        <a:spcAft>
                          <a:spcPts val="400"/>
                        </a:spcAft>
                      </a:pPr>
                      <a:r>
                        <a:rPr lang="en-IN" sz="2100" i="1" dirty="0">
                          <a:solidFill>
                            <a:schemeClr val="accent1"/>
                          </a:solidFill>
                          <a:effectLst/>
                          <a:latin typeface="Times New Roman"/>
                        </a:rPr>
                        <a:t>A banking </a:t>
                      </a:r>
                      <a:r>
                        <a:rPr lang="en-IN" sz="2100" i="1" dirty="0" smtClean="0">
                          <a:solidFill>
                            <a:schemeClr val="accent1"/>
                          </a:solidFill>
                          <a:effectLst/>
                          <a:latin typeface="Times New Roman"/>
                        </a:rPr>
                        <a:t>company, co-operative bank</a:t>
                      </a:r>
                      <a:endParaRPr lang="en-IN" sz="2100" dirty="0">
                        <a:solidFill>
                          <a:schemeClr val="accent1"/>
                        </a:solidFill>
                        <a:effectLst/>
                        <a:latin typeface="Times New Roman"/>
                      </a:endParaRPr>
                    </a:p>
                  </a:txBody>
                  <a:tcPr marL="22726" marR="22726" marT="22726" marB="22726">
                    <a:lnL>
                      <a:noFill/>
                    </a:lnL>
                    <a:lnR>
                      <a:noFill/>
                    </a:lnR>
                    <a:lnT>
                      <a:noFill/>
                    </a:lnT>
                    <a:lnB>
                      <a:noFill/>
                    </a:lnB>
                  </a:tcPr>
                </a:tc>
              </a:tr>
              <a:tr h="1316855">
                <a:tc>
                  <a:txBody>
                    <a:bodyPr/>
                    <a:lstStyle/>
                    <a:p>
                      <a:pPr algn="ctr">
                        <a:spcBef>
                          <a:spcPts val="0"/>
                        </a:spcBef>
                        <a:spcAft>
                          <a:spcPts val="400"/>
                        </a:spcAft>
                      </a:pPr>
                      <a:r>
                        <a:rPr lang="en-IN" sz="2100" i="1">
                          <a:effectLst/>
                          <a:latin typeface="Times New Roman"/>
                        </a:rPr>
                        <a:t>2.</a:t>
                      </a:r>
                      <a:r>
                        <a:rPr lang="en-IN" sz="2100">
                          <a:effectLst/>
                          <a:latin typeface="Times New Roman"/>
                        </a:rPr>
                        <a:t> </a:t>
                      </a:r>
                    </a:p>
                  </a:txBody>
                  <a:tcPr marL="22726" marR="22726" marT="22726" marB="22726">
                    <a:lnL>
                      <a:noFill/>
                    </a:lnL>
                    <a:lnR>
                      <a:noFill/>
                    </a:lnR>
                    <a:lnT>
                      <a:noFill/>
                    </a:lnT>
                    <a:lnB>
                      <a:noFill/>
                    </a:lnB>
                  </a:tcPr>
                </a:tc>
                <a:tc>
                  <a:txBody>
                    <a:bodyPr/>
                    <a:lstStyle/>
                    <a:p>
                      <a:pPr marL="38100" marR="38100" algn="l">
                        <a:spcBef>
                          <a:spcPts val="0"/>
                        </a:spcBef>
                        <a:spcAft>
                          <a:spcPts val="400"/>
                        </a:spcAft>
                      </a:pPr>
                      <a:r>
                        <a:rPr lang="en-IN" sz="2100" i="1" dirty="0">
                          <a:effectLst/>
                          <a:latin typeface="Times New Roman"/>
                        </a:rPr>
                        <a:t>Cash deposits aggregating to ten lakh rupees or more in a financial year, </a:t>
                      </a:r>
                      <a:r>
                        <a:rPr lang="en-IN" sz="2100" i="1" dirty="0" smtClean="0">
                          <a:effectLst/>
                          <a:latin typeface="Times New Roman"/>
                        </a:rPr>
                        <a:t>in other </a:t>
                      </a:r>
                      <a:r>
                        <a:rPr lang="en-IN" sz="2100" i="1" dirty="0">
                          <a:effectLst/>
                          <a:latin typeface="Times New Roman"/>
                        </a:rPr>
                        <a:t>than a current account and time </a:t>
                      </a:r>
                      <a:r>
                        <a:rPr lang="en-IN" sz="2100" i="1" dirty="0" smtClean="0">
                          <a:effectLst/>
                          <a:latin typeface="Times New Roman"/>
                        </a:rPr>
                        <a:t>deposit.</a:t>
                      </a:r>
                      <a:r>
                        <a:rPr lang="en-IN" sz="2100" dirty="0" smtClean="0">
                          <a:effectLst/>
                          <a:latin typeface="Times New Roman"/>
                        </a:rPr>
                        <a:t> </a:t>
                      </a:r>
                      <a:endParaRPr lang="en-IN" sz="2100" dirty="0">
                        <a:effectLst/>
                        <a:latin typeface="Times New Roman"/>
                      </a:endParaRPr>
                    </a:p>
                  </a:txBody>
                  <a:tcPr marL="22726" marR="22726" marT="22726" marB="22726">
                    <a:lnL>
                      <a:noFill/>
                    </a:lnL>
                    <a:lnR>
                      <a:noFill/>
                    </a:lnR>
                    <a:lnT>
                      <a:noFill/>
                    </a:lnT>
                    <a:lnB>
                      <a:noFill/>
                    </a:lnB>
                  </a:tcPr>
                </a:tc>
                <a:tc>
                  <a:txBody>
                    <a:bodyPr/>
                    <a:lstStyle/>
                    <a:p>
                      <a:pPr marL="438150" marR="38100" indent="-400050" algn="l">
                        <a:spcBef>
                          <a:spcPts val="0"/>
                        </a:spcBef>
                        <a:spcAft>
                          <a:spcPts val="400"/>
                        </a:spcAft>
                        <a:buAutoNum type="romanLcParenBoth"/>
                      </a:pPr>
                      <a:r>
                        <a:rPr lang="en-IN" sz="2100" i="1" dirty="0" smtClean="0">
                          <a:solidFill>
                            <a:schemeClr val="accent1"/>
                          </a:solidFill>
                          <a:effectLst/>
                          <a:latin typeface="Times New Roman"/>
                        </a:rPr>
                        <a:t>A </a:t>
                      </a:r>
                      <a:r>
                        <a:rPr lang="en-IN" sz="2100" i="1" dirty="0">
                          <a:solidFill>
                            <a:schemeClr val="accent1"/>
                          </a:solidFill>
                          <a:effectLst/>
                          <a:latin typeface="Times New Roman"/>
                        </a:rPr>
                        <a:t>banking company or a co-operative bank </a:t>
                      </a:r>
                      <a:r>
                        <a:rPr lang="en-IN" sz="2100" i="1" dirty="0" smtClean="0">
                          <a:solidFill>
                            <a:schemeClr val="accent1"/>
                          </a:solidFill>
                          <a:effectLst/>
                          <a:latin typeface="Times New Roman"/>
                        </a:rPr>
                        <a:t> or Post </a:t>
                      </a:r>
                      <a:r>
                        <a:rPr lang="en-IN" sz="2100" i="1" dirty="0">
                          <a:solidFill>
                            <a:schemeClr val="accent1"/>
                          </a:solidFill>
                          <a:effectLst/>
                          <a:latin typeface="Times New Roman"/>
                        </a:rPr>
                        <a:t>Master </a:t>
                      </a:r>
                      <a:r>
                        <a:rPr lang="en-IN" sz="2100" i="1" dirty="0" smtClean="0">
                          <a:solidFill>
                            <a:schemeClr val="accent1"/>
                          </a:solidFill>
                          <a:effectLst/>
                          <a:latin typeface="Times New Roman"/>
                        </a:rPr>
                        <a:t>General as </a:t>
                      </a:r>
                      <a:r>
                        <a:rPr lang="en-IN" sz="2100" i="1" dirty="0">
                          <a:solidFill>
                            <a:schemeClr val="accent1"/>
                          </a:solidFill>
                          <a:effectLst/>
                          <a:latin typeface="Times New Roman"/>
                        </a:rPr>
                        <a:t>referred </a:t>
                      </a:r>
                      <a:r>
                        <a:rPr lang="en-IN" sz="2100" i="1" dirty="0" smtClean="0">
                          <a:solidFill>
                            <a:schemeClr val="accent1"/>
                          </a:solidFill>
                          <a:effectLst/>
                          <a:latin typeface="Times New Roman"/>
                        </a:rPr>
                        <a:t>the </a:t>
                      </a:r>
                      <a:r>
                        <a:rPr lang="en-IN" sz="2100" i="1" dirty="0">
                          <a:solidFill>
                            <a:schemeClr val="accent1"/>
                          </a:solidFill>
                          <a:effectLst/>
                          <a:latin typeface="Times New Roman"/>
                        </a:rPr>
                        <a:t>Indian Post Office Act, </a:t>
                      </a:r>
                      <a:endParaRPr lang="en-IN" sz="2100" dirty="0">
                        <a:solidFill>
                          <a:schemeClr val="accent1"/>
                        </a:solidFill>
                        <a:effectLst/>
                        <a:latin typeface="Times New Roman"/>
                      </a:endParaRPr>
                    </a:p>
                  </a:txBody>
                  <a:tcPr marL="22726" marR="22726" marT="22726" marB="22726">
                    <a:lnL>
                      <a:noFill/>
                    </a:lnL>
                    <a:lnR>
                      <a:noFill/>
                    </a:lnR>
                    <a:lnT>
                      <a:noFill/>
                    </a:lnT>
                    <a:lnB>
                      <a:noFill/>
                    </a:lnB>
                  </a:tcPr>
                </a:tc>
              </a:tr>
              <a:tr h="1953508">
                <a:tc>
                  <a:txBody>
                    <a:bodyPr/>
                    <a:lstStyle/>
                    <a:p>
                      <a:pPr algn="ctr">
                        <a:spcBef>
                          <a:spcPts val="0"/>
                        </a:spcBef>
                        <a:spcAft>
                          <a:spcPts val="400"/>
                        </a:spcAft>
                      </a:pPr>
                      <a:r>
                        <a:rPr lang="en-IN" sz="2100" i="1">
                          <a:effectLst/>
                          <a:latin typeface="Times New Roman"/>
                        </a:rPr>
                        <a:t>3.</a:t>
                      </a:r>
                      <a:r>
                        <a:rPr lang="en-IN" sz="2100">
                          <a:effectLst/>
                          <a:latin typeface="Times New Roman"/>
                        </a:rPr>
                        <a:t> </a:t>
                      </a:r>
                    </a:p>
                  </a:txBody>
                  <a:tcPr marL="22726" marR="22726" marT="22726" marB="22726">
                    <a:lnL>
                      <a:noFill/>
                    </a:lnL>
                    <a:lnR>
                      <a:noFill/>
                    </a:lnR>
                    <a:lnT>
                      <a:noFill/>
                    </a:lnT>
                    <a:lnB>
                      <a:noFill/>
                    </a:lnB>
                  </a:tcPr>
                </a:tc>
                <a:tc>
                  <a:txBody>
                    <a:bodyPr/>
                    <a:lstStyle/>
                    <a:p>
                      <a:pPr marL="38100" marR="38100" algn="l">
                        <a:spcBef>
                          <a:spcPts val="0"/>
                        </a:spcBef>
                        <a:spcAft>
                          <a:spcPts val="400"/>
                        </a:spcAft>
                      </a:pPr>
                      <a:r>
                        <a:rPr lang="en-IN" sz="2100" i="1" dirty="0">
                          <a:effectLst/>
                          <a:latin typeface="Times New Roman"/>
                        </a:rPr>
                        <a:t>One or more time deposits (other than </a:t>
                      </a:r>
                      <a:r>
                        <a:rPr lang="en-IN" sz="2100" i="1" dirty="0" smtClean="0">
                          <a:effectLst/>
                          <a:latin typeface="Times New Roman"/>
                        </a:rPr>
                        <a:t>renewal) </a:t>
                      </a:r>
                      <a:r>
                        <a:rPr lang="en-IN" sz="2100" i="1" dirty="0">
                          <a:effectLst/>
                          <a:latin typeface="Times New Roman"/>
                        </a:rPr>
                        <a:t>of a person aggregating to ten lakh rupees or more in a financial </a:t>
                      </a:r>
                      <a:r>
                        <a:rPr lang="en-IN" sz="2100" i="1" dirty="0" smtClean="0">
                          <a:effectLst/>
                          <a:latin typeface="Times New Roman"/>
                        </a:rPr>
                        <a:t>year. </a:t>
                      </a:r>
                      <a:endParaRPr lang="en-IN" sz="2100" dirty="0">
                        <a:effectLst/>
                        <a:latin typeface="Times New Roman"/>
                      </a:endParaRPr>
                    </a:p>
                  </a:txBody>
                  <a:tcPr marL="22726" marR="22726" marT="22726" marB="22726">
                    <a:lnL>
                      <a:noFill/>
                    </a:lnL>
                    <a:lnR>
                      <a:noFill/>
                    </a:lnR>
                    <a:lnT>
                      <a:noFill/>
                    </a:lnT>
                    <a:lnB>
                      <a:noFill/>
                    </a:lnB>
                  </a:tcPr>
                </a:tc>
                <a:tc>
                  <a:txBody>
                    <a:bodyPr/>
                    <a:lstStyle/>
                    <a:p>
                      <a:pPr marL="438150" marR="38100" indent="-400050" algn="l">
                        <a:spcBef>
                          <a:spcPts val="0"/>
                        </a:spcBef>
                        <a:spcAft>
                          <a:spcPts val="400"/>
                        </a:spcAft>
                        <a:buAutoNum type="romanLcParenBoth"/>
                      </a:pPr>
                      <a:r>
                        <a:rPr lang="en-IN" sz="2100" i="1" dirty="0" smtClean="0">
                          <a:solidFill>
                            <a:schemeClr val="accent1"/>
                          </a:solidFill>
                          <a:effectLst/>
                          <a:latin typeface="Times New Roman"/>
                        </a:rPr>
                        <a:t>A </a:t>
                      </a:r>
                      <a:r>
                        <a:rPr lang="en-IN" sz="2100" i="1" dirty="0">
                          <a:solidFill>
                            <a:schemeClr val="accent1"/>
                          </a:solidFill>
                          <a:effectLst/>
                          <a:latin typeface="Times New Roman"/>
                        </a:rPr>
                        <a:t>banking company or a co-operative </a:t>
                      </a:r>
                      <a:r>
                        <a:rPr lang="en-IN" sz="2100" i="1" dirty="0" smtClean="0">
                          <a:solidFill>
                            <a:schemeClr val="accent1"/>
                          </a:solidFill>
                          <a:effectLst/>
                          <a:latin typeface="Times New Roman"/>
                        </a:rPr>
                        <a:t>or Post </a:t>
                      </a:r>
                      <a:r>
                        <a:rPr lang="en-IN" sz="2100" i="1" dirty="0">
                          <a:solidFill>
                            <a:schemeClr val="accent1"/>
                          </a:solidFill>
                          <a:effectLst/>
                          <a:latin typeface="Times New Roman"/>
                        </a:rPr>
                        <a:t>Master General as referred </a:t>
                      </a:r>
                      <a:r>
                        <a:rPr lang="en-IN" sz="2100" i="1" dirty="0" smtClean="0">
                          <a:solidFill>
                            <a:schemeClr val="accent1"/>
                          </a:solidFill>
                          <a:effectLst/>
                          <a:latin typeface="Times New Roman"/>
                        </a:rPr>
                        <a:t>the </a:t>
                      </a:r>
                      <a:r>
                        <a:rPr lang="en-IN" sz="2100" i="1" dirty="0">
                          <a:solidFill>
                            <a:schemeClr val="accent1"/>
                          </a:solidFill>
                          <a:effectLst/>
                          <a:latin typeface="Times New Roman"/>
                        </a:rPr>
                        <a:t>Indian Post Office Act, </a:t>
                      </a:r>
                      <a:endParaRPr lang="en-IN" sz="2100" i="1" dirty="0" smtClean="0">
                        <a:solidFill>
                          <a:schemeClr val="accent1"/>
                        </a:solidFill>
                        <a:effectLst/>
                        <a:latin typeface="Times New Roman"/>
                      </a:endParaRPr>
                    </a:p>
                    <a:p>
                      <a:pPr marL="438150" marR="38100" indent="-400050" algn="l">
                        <a:spcBef>
                          <a:spcPts val="0"/>
                        </a:spcBef>
                        <a:spcAft>
                          <a:spcPts val="400"/>
                        </a:spcAft>
                        <a:buAutoNum type="romanLcParenBoth"/>
                      </a:pPr>
                      <a:r>
                        <a:rPr lang="en-IN" sz="2100" i="1" dirty="0" err="1" smtClean="0">
                          <a:solidFill>
                            <a:schemeClr val="accent1"/>
                          </a:solidFill>
                          <a:effectLst/>
                          <a:latin typeface="Times New Roman"/>
                        </a:rPr>
                        <a:t>Nidhi</a:t>
                      </a:r>
                      <a:r>
                        <a:rPr lang="en-IN" sz="2100" i="1" dirty="0" smtClean="0">
                          <a:solidFill>
                            <a:schemeClr val="accent1"/>
                          </a:solidFill>
                          <a:effectLst/>
                          <a:latin typeface="Times New Roman"/>
                        </a:rPr>
                        <a:t> Companies, NBFCs</a:t>
                      </a:r>
                      <a:endParaRPr lang="en-IN" sz="2100" dirty="0">
                        <a:solidFill>
                          <a:schemeClr val="accent1"/>
                        </a:solidFill>
                        <a:effectLst/>
                        <a:latin typeface="Times New Roman"/>
                      </a:endParaRPr>
                    </a:p>
                  </a:txBody>
                  <a:tcPr marL="22726" marR="22726" marT="22726" marB="22726">
                    <a:lnL>
                      <a:noFill/>
                    </a:lnL>
                    <a:lnR>
                      <a:noFill/>
                    </a:lnR>
                    <a:lnT>
                      <a:noFill/>
                    </a:lnT>
                    <a:lnB>
                      <a:noFill/>
                    </a:lnB>
                  </a:tcPr>
                </a:tc>
              </a:tr>
            </a:tbl>
          </a:graphicData>
        </a:graphic>
      </p:graphicFrame>
    </p:spTree>
    <p:extLst>
      <p:ext uri="{BB962C8B-B14F-4D97-AF65-F5344CB8AC3E}">
        <p14:creationId xmlns="" xmlns:p14="http://schemas.microsoft.com/office/powerpoint/2010/main" val="3180024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3"/>
            <p:extLst>
              <p:ext uri="{D42A27DB-BD31-4B8C-83A1-F6EECF244321}">
                <p14:modId xmlns="" xmlns:p14="http://schemas.microsoft.com/office/powerpoint/2010/main" val="27156921"/>
              </p:ext>
            </p:extLst>
          </p:nvPr>
        </p:nvGraphicFramePr>
        <p:xfrm>
          <a:off x="251521" y="260646"/>
          <a:ext cx="8784975" cy="6480721"/>
        </p:xfrm>
        <a:graphic>
          <a:graphicData uri="http://schemas.openxmlformats.org/drawingml/2006/table">
            <a:tbl>
              <a:tblPr/>
              <a:tblGrid>
                <a:gridCol w="432047"/>
                <a:gridCol w="4061009"/>
                <a:gridCol w="4291919"/>
              </a:tblGrid>
              <a:tr h="390933">
                <a:tc>
                  <a:txBody>
                    <a:bodyPr/>
                    <a:lstStyle/>
                    <a:p>
                      <a:pPr algn="ctr"/>
                      <a:r>
                        <a:rPr lang="en-IN" sz="1100" b="1" dirty="0">
                          <a:effectLst/>
                        </a:rPr>
                        <a:t>Sl. No.</a:t>
                      </a:r>
                    </a:p>
                  </a:txBody>
                  <a:tcPr marL="12040" marR="12040" marT="12040" marB="12040">
                    <a:lnL>
                      <a:noFill/>
                    </a:lnL>
                    <a:lnR>
                      <a:noFill/>
                    </a:lnR>
                    <a:lnT>
                      <a:noFill/>
                    </a:lnT>
                    <a:lnB>
                      <a:noFill/>
                    </a:lnB>
                  </a:tcPr>
                </a:tc>
                <a:tc>
                  <a:txBody>
                    <a:bodyPr/>
                    <a:lstStyle/>
                    <a:p>
                      <a:pPr algn="ctr"/>
                      <a:r>
                        <a:rPr lang="en-IN" sz="1100" b="1" dirty="0">
                          <a:effectLst/>
                        </a:rPr>
                        <a:t>Nature and value of transaction</a:t>
                      </a:r>
                    </a:p>
                  </a:txBody>
                  <a:tcPr marL="12040" marR="12040" marT="12040" marB="12040">
                    <a:lnL>
                      <a:noFill/>
                    </a:lnL>
                    <a:lnR>
                      <a:noFill/>
                    </a:lnR>
                    <a:lnT>
                      <a:noFill/>
                    </a:lnT>
                    <a:lnB>
                      <a:noFill/>
                    </a:lnB>
                  </a:tcPr>
                </a:tc>
                <a:tc>
                  <a:txBody>
                    <a:bodyPr/>
                    <a:lstStyle/>
                    <a:p>
                      <a:pPr algn="ctr"/>
                      <a:r>
                        <a:rPr lang="en-IN" sz="1100" b="1" dirty="0">
                          <a:effectLst/>
                        </a:rPr>
                        <a:t>Class of person (reporting person)</a:t>
                      </a:r>
                    </a:p>
                  </a:txBody>
                  <a:tcPr marL="12040" marR="12040" marT="12040" marB="12040">
                    <a:lnL>
                      <a:noFill/>
                    </a:lnL>
                    <a:lnR>
                      <a:noFill/>
                    </a:lnR>
                    <a:lnT>
                      <a:noFill/>
                    </a:lnT>
                    <a:lnB>
                      <a:noFill/>
                    </a:lnB>
                  </a:tcPr>
                </a:tc>
              </a:tr>
              <a:tr h="208564">
                <a:tc>
                  <a:txBody>
                    <a:bodyPr/>
                    <a:lstStyle/>
                    <a:p>
                      <a:pPr algn="ctr"/>
                      <a:r>
                        <a:rPr lang="en-IN" sz="1100" b="1" dirty="0">
                          <a:effectLst/>
                        </a:rPr>
                        <a:t>(1)</a:t>
                      </a:r>
                    </a:p>
                  </a:txBody>
                  <a:tcPr marL="12040" marR="12040" marT="12040" marB="12040">
                    <a:lnL>
                      <a:noFill/>
                    </a:lnL>
                    <a:lnR>
                      <a:noFill/>
                    </a:lnR>
                    <a:lnT>
                      <a:noFill/>
                    </a:lnT>
                    <a:lnB>
                      <a:noFill/>
                    </a:lnB>
                  </a:tcPr>
                </a:tc>
                <a:tc>
                  <a:txBody>
                    <a:bodyPr/>
                    <a:lstStyle/>
                    <a:p>
                      <a:pPr algn="ctr"/>
                      <a:r>
                        <a:rPr lang="en-IN" sz="1100" b="1" dirty="0">
                          <a:effectLst/>
                        </a:rPr>
                        <a:t>(2)</a:t>
                      </a:r>
                    </a:p>
                  </a:txBody>
                  <a:tcPr marL="12040" marR="12040" marT="12040" marB="12040">
                    <a:lnL>
                      <a:noFill/>
                    </a:lnL>
                    <a:lnR>
                      <a:noFill/>
                    </a:lnR>
                    <a:lnT>
                      <a:noFill/>
                    </a:lnT>
                    <a:lnB>
                      <a:noFill/>
                    </a:lnB>
                  </a:tcPr>
                </a:tc>
                <a:tc>
                  <a:txBody>
                    <a:bodyPr/>
                    <a:lstStyle/>
                    <a:p>
                      <a:pPr algn="ctr"/>
                      <a:r>
                        <a:rPr lang="en-IN" sz="1100" b="1" dirty="0">
                          <a:effectLst/>
                        </a:rPr>
                        <a:t>(3)</a:t>
                      </a:r>
                    </a:p>
                  </a:txBody>
                  <a:tcPr marL="12040" marR="12040" marT="12040" marB="12040">
                    <a:lnL>
                      <a:noFill/>
                    </a:lnL>
                    <a:lnR>
                      <a:noFill/>
                    </a:lnR>
                    <a:lnT>
                      <a:noFill/>
                    </a:lnT>
                    <a:lnB>
                      <a:noFill/>
                    </a:lnB>
                  </a:tcPr>
                </a:tc>
              </a:tr>
              <a:tr h="2513040">
                <a:tc>
                  <a:txBody>
                    <a:bodyPr/>
                    <a:lstStyle/>
                    <a:p>
                      <a:pPr algn="ctr">
                        <a:spcBef>
                          <a:spcPts val="0"/>
                        </a:spcBef>
                        <a:spcAft>
                          <a:spcPts val="400"/>
                        </a:spcAft>
                      </a:pPr>
                      <a:r>
                        <a:rPr lang="en-IN" sz="2000" i="1" dirty="0">
                          <a:effectLst/>
                          <a:latin typeface="Times New Roman"/>
                        </a:rPr>
                        <a:t>4.</a:t>
                      </a:r>
                      <a:r>
                        <a:rPr lang="en-IN" sz="2000" dirty="0">
                          <a:effectLst/>
                          <a:latin typeface="Times New Roman"/>
                        </a:rPr>
                        <a:t> </a:t>
                      </a:r>
                    </a:p>
                  </a:txBody>
                  <a:tcPr marL="12040" marR="12040" marT="12040" marB="12040">
                    <a:lnL>
                      <a:noFill/>
                    </a:lnL>
                    <a:lnR>
                      <a:noFill/>
                    </a:lnR>
                    <a:lnT>
                      <a:noFill/>
                    </a:lnT>
                    <a:lnB>
                      <a:noFill/>
                    </a:lnB>
                  </a:tcPr>
                </a:tc>
                <a:tc>
                  <a:txBody>
                    <a:bodyPr/>
                    <a:lstStyle/>
                    <a:p>
                      <a:pPr marL="38100" marR="38100" algn="l">
                        <a:spcBef>
                          <a:spcPts val="0"/>
                        </a:spcBef>
                        <a:spcAft>
                          <a:spcPts val="400"/>
                        </a:spcAft>
                      </a:pPr>
                      <a:r>
                        <a:rPr lang="en-IN" sz="2000" i="1" dirty="0">
                          <a:effectLst/>
                          <a:latin typeface="Times New Roman"/>
                        </a:rPr>
                        <a:t>Payments made by any person of an amount aggregating to—</a:t>
                      </a:r>
                      <a:r>
                        <a:rPr lang="en-IN" sz="2000" dirty="0">
                          <a:effectLst/>
                          <a:latin typeface="Times New Roman"/>
                        </a:rPr>
                        <a:t> </a:t>
                      </a:r>
                    </a:p>
                    <a:p>
                      <a:pPr marL="38100" marR="38100" algn="l">
                        <a:spcBef>
                          <a:spcPts val="0"/>
                        </a:spcBef>
                        <a:spcAft>
                          <a:spcPts val="400"/>
                        </a:spcAft>
                      </a:pPr>
                      <a:r>
                        <a:rPr lang="en-IN" sz="2000" i="1" dirty="0">
                          <a:effectLst/>
                          <a:latin typeface="Times New Roman"/>
                        </a:rPr>
                        <a:t>(</a:t>
                      </a:r>
                      <a:r>
                        <a:rPr lang="en-IN" sz="2000" dirty="0" err="1">
                          <a:effectLst/>
                          <a:latin typeface="Times New Roman"/>
                        </a:rPr>
                        <a:t>i</a:t>
                      </a:r>
                      <a:r>
                        <a:rPr lang="en-IN" sz="2000" i="1" dirty="0">
                          <a:effectLst/>
                          <a:latin typeface="Times New Roman"/>
                        </a:rPr>
                        <a:t>) one lakh rupees or more in cash; or</a:t>
                      </a:r>
                      <a:endParaRPr lang="en-IN" sz="2000" dirty="0">
                        <a:effectLst/>
                        <a:latin typeface="Times New Roman"/>
                      </a:endParaRPr>
                    </a:p>
                    <a:p>
                      <a:pPr marL="38100" marR="38100" algn="l">
                        <a:spcBef>
                          <a:spcPts val="0"/>
                        </a:spcBef>
                        <a:spcAft>
                          <a:spcPts val="400"/>
                        </a:spcAft>
                      </a:pPr>
                      <a:r>
                        <a:rPr lang="en-IN" sz="2000" i="1" dirty="0">
                          <a:effectLst/>
                          <a:latin typeface="Times New Roman"/>
                        </a:rPr>
                        <a:t>(</a:t>
                      </a:r>
                      <a:r>
                        <a:rPr lang="en-IN" sz="2000" dirty="0">
                          <a:effectLst/>
                          <a:latin typeface="Times New Roman"/>
                        </a:rPr>
                        <a:t>ii</a:t>
                      </a:r>
                      <a:r>
                        <a:rPr lang="en-IN" sz="2000" i="1" dirty="0">
                          <a:effectLst/>
                          <a:latin typeface="Times New Roman"/>
                        </a:rPr>
                        <a:t>) ten lakh rupees or more by any other mode, </a:t>
                      </a:r>
                      <a:endParaRPr lang="en-IN" sz="2000" i="1" dirty="0" smtClean="0">
                        <a:effectLst/>
                        <a:latin typeface="Times New Roman"/>
                      </a:endParaRPr>
                    </a:p>
                    <a:p>
                      <a:pPr marL="38100" marR="38100" algn="l">
                        <a:spcBef>
                          <a:spcPts val="0"/>
                        </a:spcBef>
                        <a:spcAft>
                          <a:spcPts val="400"/>
                        </a:spcAft>
                      </a:pPr>
                      <a:r>
                        <a:rPr lang="en-IN" sz="2000" i="1" dirty="0" smtClean="0">
                          <a:effectLst/>
                          <a:latin typeface="Times New Roman"/>
                        </a:rPr>
                        <a:t>Against credit cards in </a:t>
                      </a:r>
                      <a:r>
                        <a:rPr lang="en-IN" sz="2000" i="1" dirty="0">
                          <a:effectLst/>
                          <a:latin typeface="Times New Roman"/>
                        </a:rPr>
                        <a:t>a financial year.</a:t>
                      </a:r>
                      <a:endParaRPr lang="en-IN" sz="2000" dirty="0">
                        <a:effectLst/>
                        <a:latin typeface="Times New Roman"/>
                      </a:endParaRPr>
                    </a:p>
                  </a:txBody>
                  <a:tcPr marL="12040" marR="12040" marT="12040" marB="12040">
                    <a:lnL>
                      <a:noFill/>
                    </a:lnL>
                    <a:lnR>
                      <a:noFill/>
                    </a:lnR>
                    <a:lnT>
                      <a:noFill/>
                    </a:lnT>
                    <a:lnB>
                      <a:noFill/>
                    </a:lnB>
                  </a:tcPr>
                </a:tc>
                <a:tc>
                  <a:txBody>
                    <a:bodyPr/>
                    <a:lstStyle/>
                    <a:p>
                      <a:pPr marL="38100" marR="38100" algn="l">
                        <a:spcBef>
                          <a:spcPts val="0"/>
                        </a:spcBef>
                        <a:spcAft>
                          <a:spcPts val="400"/>
                        </a:spcAft>
                      </a:pPr>
                      <a:r>
                        <a:rPr lang="en-IN" sz="2000" i="1" dirty="0">
                          <a:solidFill>
                            <a:schemeClr val="accent1"/>
                          </a:solidFill>
                          <a:effectLst/>
                          <a:latin typeface="Times New Roman"/>
                        </a:rPr>
                        <a:t>A banking company or a co-operative </a:t>
                      </a:r>
                      <a:r>
                        <a:rPr lang="en-IN" sz="2000" i="1" dirty="0" smtClean="0">
                          <a:solidFill>
                            <a:schemeClr val="accent1"/>
                          </a:solidFill>
                          <a:effectLst/>
                          <a:latin typeface="Times New Roman"/>
                        </a:rPr>
                        <a:t>or </a:t>
                      </a:r>
                      <a:r>
                        <a:rPr lang="en-IN" sz="2000" i="1" dirty="0">
                          <a:solidFill>
                            <a:schemeClr val="accent1"/>
                          </a:solidFill>
                          <a:effectLst/>
                          <a:latin typeface="Times New Roman"/>
                        </a:rPr>
                        <a:t>any other company or institution issuing credit card.</a:t>
                      </a:r>
                      <a:r>
                        <a:rPr lang="en-IN" sz="2000" dirty="0">
                          <a:solidFill>
                            <a:schemeClr val="accent1"/>
                          </a:solidFill>
                          <a:effectLst/>
                          <a:latin typeface="Times New Roman"/>
                        </a:rPr>
                        <a:t> </a:t>
                      </a:r>
                    </a:p>
                  </a:txBody>
                  <a:tcPr marL="12040" marR="12040" marT="12040" marB="12040">
                    <a:lnL>
                      <a:noFill/>
                    </a:lnL>
                    <a:lnR>
                      <a:noFill/>
                    </a:lnR>
                    <a:lnT>
                      <a:noFill/>
                    </a:lnT>
                    <a:lnB>
                      <a:noFill/>
                    </a:lnB>
                  </a:tcPr>
                </a:tc>
              </a:tr>
              <a:tr h="1684092">
                <a:tc>
                  <a:txBody>
                    <a:bodyPr/>
                    <a:lstStyle/>
                    <a:p>
                      <a:pPr algn="ctr">
                        <a:spcBef>
                          <a:spcPts val="0"/>
                        </a:spcBef>
                        <a:spcAft>
                          <a:spcPts val="400"/>
                        </a:spcAft>
                      </a:pPr>
                      <a:r>
                        <a:rPr lang="en-IN" sz="2000" i="1">
                          <a:effectLst/>
                          <a:latin typeface="Times New Roman"/>
                        </a:rPr>
                        <a:t>5.</a:t>
                      </a:r>
                      <a:r>
                        <a:rPr lang="en-IN" sz="2000">
                          <a:effectLst/>
                          <a:latin typeface="Times New Roman"/>
                        </a:rPr>
                        <a:t> </a:t>
                      </a:r>
                    </a:p>
                  </a:txBody>
                  <a:tcPr marL="12040" marR="12040" marT="12040" marB="12040">
                    <a:lnL>
                      <a:noFill/>
                    </a:lnL>
                    <a:lnR>
                      <a:noFill/>
                    </a:lnR>
                    <a:lnT>
                      <a:noFill/>
                    </a:lnT>
                    <a:lnB>
                      <a:noFill/>
                    </a:lnB>
                  </a:tcPr>
                </a:tc>
                <a:tc>
                  <a:txBody>
                    <a:bodyPr/>
                    <a:lstStyle/>
                    <a:p>
                      <a:pPr marL="38100" marR="38100" algn="l">
                        <a:spcBef>
                          <a:spcPts val="0"/>
                        </a:spcBef>
                        <a:spcAft>
                          <a:spcPts val="400"/>
                        </a:spcAft>
                      </a:pPr>
                      <a:r>
                        <a:rPr lang="en-IN" sz="2000" i="1" dirty="0">
                          <a:effectLst/>
                          <a:latin typeface="Times New Roman"/>
                        </a:rPr>
                        <a:t>Receipt </a:t>
                      </a:r>
                      <a:r>
                        <a:rPr lang="en-IN" sz="2000" i="1" dirty="0" smtClean="0">
                          <a:effectLst/>
                          <a:latin typeface="Times New Roman"/>
                        </a:rPr>
                        <a:t>of </a:t>
                      </a:r>
                      <a:r>
                        <a:rPr lang="en-IN" sz="2000" i="1" dirty="0">
                          <a:effectLst/>
                          <a:latin typeface="Times New Roman"/>
                        </a:rPr>
                        <a:t>an amount aggregating to ten lakh rupees or more in a financial year for acquiring bonds or debentures issued by the company or </a:t>
                      </a:r>
                      <a:r>
                        <a:rPr lang="en-IN" sz="2000" i="1" dirty="0" smtClean="0">
                          <a:effectLst/>
                          <a:latin typeface="Times New Roman"/>
                        </a:rPr>
                        <a:t>institution</a:t>
                      </a:r>
                      <a:endParaRPr lang="en-IN" sz="2000" dirty="0">
                        <a:effectLst/>
                        <a:latin typeface="Times New Roman"/>
                      </a:endParaRPr>
                    </a:p>
                  </a:txBody>
                  <a:tcPr marL="12040" marR="12040" marT="12040" marB="12040">
                    <a:lnL>
                      <a:noFill/>
                    </a:lnL>
                    <a:lnR>
                      <a:noFill/>
                    </a:lnR>
                    <a:lnT>
                      <a:noFill/>
                    </a:lnT>
                    <a:lnB>
                      <a:noFill/>
                    </a:lnB>
                  </a:tcPr>
                </a:tc>
                <a:tc>
                  <a:txBody>
                    <a:bodyPr/>
                    <a:lstStyle/>
                    <a:p>
                      <a:pPr marL="38100" marR="38100" algn="l">
                        <a:spcBef>
                          <a:spcPts val="0"/>
                        </a:spcBef>
                        <a:spcAft>
                          <a:spcPts val="400"/>
                        </a:spcAft>
                      </a:pPr>
                      <a:r>
                        <a:rPr lang="en-IN" sz="2000" i="1" dirty="0">
                          <a:solidFill>
                            <a:schemeClr val="accent1"/>
                          </a:solidFill>
                          <a:effectLst/>
                          <a:latin typeface="Times New Roman"/>
                        </a:rPr>
                        <a:t>A company or institution issuing bonds or debentures.</a:t>
                      </a:r>
                      <a:r>
                        <a:rPr lang="en-IN" sz="2000" dirty="0">
                          <a:solidFill>
                            <a:schemeClr val="accent1"/>
                          </a:solidFill>
                          <a:effectLst/>
                          <a:latin typeface="Times New Roman"/>
                        </a:rPr>
                        <a:t> </a:t>
                      </a:r>
                    </a:p>
                  </a:txBody>
                  <a:tcPr marL="12040" marR="12040" marT="12040" marB="12040">
                    <a:lnL>
                      <a:noFill/>
                    </a:lnL>
                    <a:lnR>
                      <a:noFill/>
                    </a:lnR>
                    <a:lnT>
                      <a:noFill/>
                    </a:lnT>
                    <a:lnB>
                      <a:noFill/>
                    </a:lnB>
                  </a:tcPr>
                </a:tc>
              </a:tr>
              <a:tr h="1684092">
                <a:tc>
                  <a:txBody>
                    <a:bodyPr/>
                    <a:lstStyle/>
                    <a:p>
                      <a:pPr algn="ctr">
                        <a:spcBef>
                          <a:spcPts val="0"/>
                        </a:spcBef>
                        <a:spcAft>
                          <a:spcPts val="400"/>
                        </a:spcAft>
                      </a:pPr>
                      <a:r>
                        <a:rPr lang="en-IN" sz="2000" i="1">
                          <a:effectLst/>
                          <a:latin typeface="Times New Roman"/>
                        </a:rPr>
                        <a:t>6.</a:t>
                      </a:r>
                      <a:r>
                        <a:rPr lang="en-IN" sz="2000">
                          <a:effectLst/>
                          <a:latin typeface="Times New Roman"/>
                        </a:rPr>
                        <a:t> </a:t>
                      </a:r>
                    </a:p>
                  </a:txBody>
                  <a:tcPr marL="12040" marR="12040" marT="12040" marB="12040">
                    <a:lnL>
                      <a:noFill/>
                    </a:lnL>
                    <a:lnR>
                      <a:noFill/>
                    </a:lnR>
                    <a:lnT>
                      <a:noFill/>
                    </a:lnT>
                    <a:lnB>
                      <a:noFill/>
                    </a:lnB>
                  </a:tcPr>
                </a:tc>
                <a:tc>
                  <a:txBody>
                    <a:bodyPr/>
                    <a:lstStyle/>
                    <a:p>
                      <a:pPr marL="38100" marR="38100" algn="l">
                        <a:spcBef>
                          <a:spcPts val="0"/>
                        </a:spcBef>
                        <a:spcAft>
                          <a:spcPts val="400"/>
                        </a:spcAft>
                      </a:pPr>
                      <a:r>
                        <a:rPr lang="en-IN" sz="2000" i="1" dirty="0">
                          <a:effectLst/>
                          <a:latin typeface="Times New Roman"/>
                        </a:rPr>
                        <a:t>Receipt </a:t>
                      </a:r>
                      <a:r>
                        <a:rPr lang="en-IN" sz="2000" i="1" dirty="0" smtClean="0">
                          <a:effectLst/>
                          <a:latin typeface="Times New Roman"/>
                        </a:rPr>
                        <a:t>of </a:t>
                      </a:r>
                      <a:r>
                        <a:rPr lang="en-IN" sz="2000" i="1" dirty="0">
                          <a:effectLst/>
                          <a:latin typeface="Times New Roman"/>
                        </a:rPr>
                        <a:t>an amount aggregating to ten lakh rupees or more in a financial year for acquiring shares (including share application money) issued by the company.</a:t>
                      </a:r>
                      <a:r>
                        <a:rPr lang="en-IN" sz="2000" dirty="0">
                          <a:effectLst/>
                          <a:latin typeface="Times New Roman"/>
                        </a:rPr>
                        <a:t> </a:t>
                      </a:r>
                    </a:p>
                  </a:txBody>
                  <a:tcPr marL="12040" marR="12040" marT="12040" marB="12040">
                    <a:lnL>
                      <a:noFill/>
                    </a:lnL>
                    <a:lnR>
                      <a:noFill/>
                    </a:lnR>
                    <a:lnT>
                      <a:noFill/>
                    </a:lnT>
                    <a:lnB>
                      <a:noFill/>
                    </a:lnB>
                  </a:tcPr>
                </a:tc>
                <a:tc>
                  <a:txBody>
                    <a:bodyPr/>
                    <a:lstStyle/>
                    <a:p>
                      <a:pPr marL="38100" marR="38100" algn="l">
                        <a:spcBef>
                          <a:spcPts val="0"/>
                        </a:spcBef>
                        <a:spcAft>
                          <a:spcPts val="400"/>
                        </a:spcAft>
                      </a:pPr>
                      <a:r>
                        <a:rPr lang="en-IN" sz="2000" i="1" dirty="0">
                          <a:solidFill>
                            <a:schemeClr val="accent1"/>
                          </a:solidFill>
                          <a:effectLst/>
                          <a:latin typeface="Times New Roman"/>
                        </a:rPr>
                        <a:t>A company issuing shares.</a:t>
                      </a:r>
                      <a:r>
                        <a:rPr lang="en-IN" sz="2000" dirty="0">
                          <a:solidFill>
                            <a:schemeClr val="accent1"/>
                          </a:solidFill>
                          <a:effectLst/>
                          <a:latin typeface="Times New Roman"/>
                        </a:rPr>
                        <a:t> </a:t>
                      </a:r>
                    </a:p>
                  </a:txBody>
                  <a:tcPr marL="12040" marR="12040" marT="12040" marB="12040">
                    <a:lnL>
                      <a:noFill/>
                    </a:lnL>
                    <a:lnR>
                      <a:noFill/>
                    </a:lnR>
                    <a:lnT>
                      <a:noFill/>
                    </a:lnT>
                    <a:lnB>
                      <a:noFill/>
                    </a:lnB>
                  </a:tcPr>
                </a:tc>
              </a:tr>
            </a:tbl>
          </a:graphicData>
        </a:graphic>
      </p:graphicFrame>
    </p:spTree>
    <p:extLst>
      <p:ext uri="{BB962C8B-B14F-4D97-AF65-F5344CB8AC3E}">
        <p14:creationId xmlns="" xmlns:p14="http://schemas.microsoft.com/office/powerpoint/2010/main" val="3128785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55576" y="404664"/>
            <a:ext cx="7776864" cy="5904656"/>
          </a:xfrm>
        </p:spPr>
        <p:txBody>
          <a:bodyPr>
            <a:normAutofit fontScale="92500"/>
          </a:bodyPr>
          <a:lstStyle/>
          <a:p>
            <a:pPr marL="45720" indent="0">
              <a:buNone/>
            </a:pPr>
            <a:r>
              <a:rPr lang="en-IN" sz="4300" b="1" u="sng" dirty="0" smtClean="0">
                <a:solidFill>
                  <a:schemeClr val="accent1">
                    <a:lumMod val="75000"/>
                  </a:schemeClr>
                </a:solidFill>
              </a:rPr>
              <a:t>Cash Payment </a:t>
            </a:r>
          </a:p>
          <a:p>
            <a:pPr marL="45720" indent="0">
              <a:buNone/>
            </a:pPr>
            <a:r>
              <a:rPr lang="en-IN" sz="3900" b="1" u="sng" dirty="0" smtClean="0">
                <a:solidFill>
                  <a:srgbClr val="FF0000"/>
                </a:solidFill>
              </a:rPr>
              <a:t>(Section 40A(3))</a:t>
            </a:r>
          </a:p>
          <a:p>
            <a:pPr algn="just">
              <a:buFontTx/>
              <a:buChar char="-"/>
            </a:pPr>
            <a:r>
              <a:rPr lang="en-IN" sz="3600" dirty="0" smtClean="0"/>
              <a:t>Where </a:t>
            </a:r>
            <a:r>
              <a:rPr lang="en-IN" sz="3600" dirty="0"/>
              <a:t>the </a:t>
            </a:r>
            <a:r>
              <a:rPr lang="en-IN" sz="3600" dirty="0" err="1"/>
              <a:t>assessee</a:t>
            </a:r>
            <a:r>
              <a:rPr lang="en-IN" sz="3600" dirty="0"/>
              <a:t> incurs any </a:t>
            </a:r>
            <a:r>
              <a:rPr lang="en-IN" sz="3600" b="1" u="sng" dirty="0">
                <a:solidFill>
                  <a:srgbClr val="FF0000"/>
                </a:solidFill>
              </a:rPr>
              <a:t>expenditure</a:t>
            </a:r>
            <a:r>
              <a:rPr lang="en-IN" sz="3600" dirty="0"/>
              <a:t> in respect of which a </a:t>
            </a:r>
            <a:r>
              <a:rPr lang="en-IN" sz="3600" b="1" u="sng" dirty="0">
                <a:solidFill>
                  <a:srgbClr val="FF0000"/>
                </a:solidFill>
              </a:rPr>
              <a:t>payment or aggregate of payments </a:t>
            </a:r>
            <a:r>
              <a:rPr lang="en-IN" sz="3600" dirty="0"/>
              <a:t>made to a person </a:t>
            </a:r>
            <a:r>
              <a:rPr lang="en-IN" sz="3600" b="1" u="sng" dirty="0">
                <a:solidFill>
                  <a:srgbClr val="FF0000"/>
                </a:solidFill>
              </a:rPr>
              <a:t>in a day</a:t>
            </a:r>
            <a:r>
              <a:rPr lang="en-IN" sz="3600" dirty="0"/>
              <a:t>, otherwise than by an account payee </a:t>
            </a:r>
            <a:r>
              <a:rPr lang="en-IN" sz="3600" dirty="0" smtClean="0"/>
              <a:t>cheque/ Draft</a:t>
            </a:r>
            <a:r>
              <a:rPr lang="en-IN" sz="3600" dirty="0"/>
              <a:t>, </a:t>
            </a:r>
            <a:r>
              <a:rPr lang="en-IN" sz="3600" b="1" u="sng" dirty="0" smtClean="0">
                <a:solidFill>
                  <a:srgbClr val="FF0000"/>
                </a:solidFill>
              </a:rPr>
              <a:t>exceeds Ten </a:t>
            </a:r>
            <a:r>
              <a:rPr lang="en-IN" sz="3600" b="1" u="sng" dirty="0">
                <a:solidFill>
                  <a:srgbClr val="FF0000"/>
                </a:solidFill>
              </a:rPr>
              <a:t>thousand rupees</a:t>
            </a:r>
            <a:r>
              <a:rPr lang="en-IN" sz="3600" b="1" u="sng" dirty="0" smtClean="0">
                <a:solidFill>
                  <a:srgbClr val="FF0000"/>
                </a:solidFill>
              </a:rPr>
              <a:t>,</a:t>
            </a:r>
            <a:r>
              <a:rPr lang="en-IN" sz="3600" dirty="0" smtClean="0"/>
              <a:t> </a:t>
            </a:r>
            <a:r>
              <a:rPr lang="en-IN" sz="3600" dirty="0" smtClean="0">
                <a:solidFill>
                  <a:schemeClr val="accent4">
                    <a:lumMod val="50000"/>
                  </a:schemeClr>
                </a:solidFill>
              </a:rPr>
              <a:t>No </a:t>
            </a:r>
            <a:r>
              <a:rPr lang="en-IN" sz="3600" dirty="0">
                <a:solidFill>
                  <a:schemeClr val="accent4">
                    <a:lumMod val="50000"/>
                  </a:schemeClr>
                </a:solidFill>
              </a:rPr>
              <a:t>deduction shall be allowed in respect of such expenditure</a:t>
            </a:r>
            <a:r>
              <a:rPr lang="en-IN" sz="3600" dirty="0" smtClean="0"/>
              <a:t>.</a:t>
            </a:r>
            <a:endParaRPr lang="en-IN" sz="3600" dirty="0"/>
          </a:p>
          <a:p>
            <a:pPr algn="just">
              <a:buFontTx/>
              <a:buChar char="-"/>
            </a:pPr>
            <a:endParaRPr lang="en-IN" sz="3600" dirty="0"/>
          </a:p>
        </p:txBody>
      </p:sp>
    </p:spTree>
    <p:extLst>
      <p:ext uri="{BB962C8B-B14F-4D97-AF65-F5344CB8AC3E}">
        <p14:creationId xmlns="" xmlns:p14="http://schemas.microsoft.com/office/powerpoint/2010/main" val="12236169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27158234"/>
              </p:ext>
            </p:extLst>
          </p:nvPr>
        </p:nvGraphicFramePr>
        <p:xfrm>
          <a:off x="107504" y="116632"/>
          <a:ext cx="8928991" cy="6552728"/>
        </p:xfrm>
        <a:graphic>
          <a:graphicData uri="http://schemas.openxmlformats.org/drawingml/2006/table">
            <a:tbl>
              <a:tblPr/>
              <a:tblGrid>
                <a:gridCol w="295173"/>
                <a:gridCol w="4280013"/>
                <a:gridCol w="4353805"/>
              </a:tblGrid>
              <a:tr h="475081">
                <a:tc>
                  <a:txBody>
                    <a:bodyPr/>
                    <a:lstStyle/>
                    <a:p>
                      <a:pPr algn="ctr"/>
                      <a:r>
                        <a:rPr lang="en-IN" sz="1100" b="1" dirty="0">
                          <a:effectLst/>
                        </a:rPr>
                        <a:t>Sl. No.</a:t>
                      </a:r>
                    </a:p>
                  </a:txBody>
                  <a:tcPr marL="5315" marR="5315" marT="5315" marB="5315">
                    <a:lnL>
                      <a:noFill/>
                    </a:lnL>
                    <a:lnR>
                      <a:noFill/>
                    </a:lnR>
                    <a:lnT>
                      <a:noFill/>
                    </a:lnT>
                    <a:lnB>
                      <a:noFill/>
                    </a:lnB>
                  </a:tcPr>
                </a:tc>
                <a:tc>
                  <a:txBody>
                    <a:bodyPr/>
                    <a:lstStyle/>
                    <a:p>
                      <a:pPr algn="ctr"/>
                      <a:r>
                        <a:rPr lang="en-IN" sz="1100" b="1" dirty="0">
                          <a:effectLst/>
                        </a:rPr>
                        <a:t>Nature and value of transaction</a:t>
                      </a:r>
                    </a:p>
                  </a:txBody>
                  <a:tcPr marL="5315" marR="5315" marT="5315" marB="5315">
                    <a:lnL>
                      <a:noFill/>
                    </a:lnL>
                    <a:lnR>
                      <a:noFill/>
                    </a:lnR>
                    <a:lnT>
                      <a:noFill/>
                    </a:lnT>
                    <a:lnB>
                      <a:noFill/>
                    </a:lnB>
                  </a:tcPr>
                </a:tc>
                <a:tc>
                  <a:txBody>
                    <a:bodyPr/>
                    <a:lstStyle/>
                    <a:p>
                      <a:pPr algn="ctr"/>
                      <a:r>
                        <a:rPr lang="en-IN" sz="1100" b="1" dirty="0">
                          <a:effectLst/>
                        </a:rPr>
                        <a:t>Class of person (reporting person)</a:t>
                      </a:r>
                    </a:p>
                  </a:txBody>
                  <a:tcPr marL="5315" marR="5315" marT="5315" marB="5315">
                    <a:lnL>
                      <a:noFill/>
                    </a:lnL>
                    <a:lnR>
                      <a:noFill/>
                    </a:lnR>
                    <a:lnT>
                      <a:noFill/>
                    </a:lnT>
                    <a:lnB>
                      <a:noFill/>
                    </a:lnB>
                  </a:tcPr>
                </a:tc>
              </a:tr>
              <a:tr h="316721">
                <a:tc>
                  <a:txBody>
                    <a:bodyPr/>
                    <a:lstStyle/>
                    <a:p>
                      <a:pPr algn="ctr"/>
                      <a:r>
                        <a:rPr lang="en-IN" sz="1100" b="1" dirty="0">
                          <a:effectLst/>
                        </a:rPr>
                        <a:t>(1)</a:t>
                      </a:r>
                    </a:p>
                  </a:txBody>
                  <a:tcPr marL="5315" marR="5315" marT="5315" marB="5315">
                    <a:lnL>
                      <a:noFill/>
                    </a:lnL>
                    <a:lnR>
                      <a:noFill/>
                    </a:lnR>
                    <a:lnT>
                      <a:noFill/>
                    </a:lnT>
                    <a:lnB>
                      <a:noFill/>
                    </a:lnB>
                  </a:tcPr>
                </a:tc>
                <a:tc>
                  <a:txBody>
                    <a:bodyPr/>
                    <a:lstStyle/>
                    <a:p>
                      <a:pPr algn="ctr"/>
                      <a:r>
                        <a:rPr lang="en-IN" sz="1100" b="1" dirty="0">
                          <a:effectLst/>
                        </a:rPr>
                        <a:t>(2)</a:t>
                      </a:r>
                    </a:p>
                  </a:txBody>
                  <a:tcPr marL="5315" marR="5315" marT="5315" marB="5315">
                    <a:lnL>
                      <a:noFill/>
                    </a:lnL>
                    <a:lnR>
                      <a:noFill/>
                    </a:lnR>
                    <a:lnT>
                      <a:noFill/>
                    </a:lnT>
                    <a:lnB>
                      <a:noFill/>
                    </a:lnB>
                  </a:tcPr>
                </a:tc>
                <a:tc>
                  <a:txBody>
                    <a:bodyPr/>
                    <a:lstStyle/>
                    <a:p>
                      <a:pPr algn="ctr"/>
                      <a:r>
                        <a:rPr lang="en-IN" sz="1100" b="1" dirty="0">
                          <a:effectLst/>
                        </a:rPr>
                        <a:t>(3)</a:t>
                      </a:r>
                    </a:p>
                  </a:txBody>
                  <a:tcPr marL="5315" marR="5315" marT="5315" marB="5315">
                    <a:lnL>
                      <a:noFill/>
                    </a:lnL>
                    <a:lnR>
                      <a:noFill/>
                    </a:lnR>
                    <a:lnT>
                      <a:noFill/>
                    </a:lnT>
                    <a:lnB>
                      <a:noFill/>
                    </a:lnB>
                  </a:tcPr>
                </a:tc>
              </a:tr>
              <a:tr h="1108523">
                <a:tc>
                  <a:txBody>
                    <a:bodyPr/>
                    <a:lstStyle/>
                    <a:p>
                      <a:pPr algn="ctr">
                        <a:spcBef>
                          <a:spcPts val="0"/>
                        </a:spcBef>
                        <a:spcAft>
                          <a:spcPts val="400"/>
                        </a:spcAft>
                      </a:pPr>
                      <a:r>
                        <a:rPr lang="en-IN" sz="2000" i="1" dirty="0">
                          <a:effectLst/>
                          <a:latin typeface="Times New Roman"/>
                        </a:rPr>
                        <a:t>7.</a:t>
                      </a:r>
                      <a:r>
                        <a:rPr lang="en-IN" sz="2000" dirty="0">
                          <a:effectLst/>
                          <a:latin typeface="Times New Roman"/>
                        </a:rPr>
                        <a:t> </a:t>
                      </a:r>
                    </a:p>
                  </a:txBody>
                  <a:tcPr marL="5315" marR="5315" marT="5315" marB="5315">
                    <a:lnL>
                      <a:noFill/>
                    </a:lnL>
                    <a:lnR>
                      <a:noFill/>
                    </a:lnR>
                    <a:lnT>
                      <a:noFill/>
                    </a:lnT>
                    <a:lnB>
                      <a:noFill/>
                    </a:lnB>
                  </a:tcPr>
                </a:tc>
                <a:tc>
                  <a:txBody>
                    <a:bodyPr/>
                    <a:lstStyle/>
                    <a:p>
                      <a:pPr marL="38100" marR="38100" algn="l">
                        <a:spcBef>
                          <a:spcPts val="0"/>
                        </a:spcBef>
                        <a:spcAft>
                          <a:spcPts val="400"/>
                        </a:spcAft>
                      </a:pPr>
                      <a:r>
                        <a:rPr lang="en-IN" sz="2000" i="1" dirty="0">
                          <a:effectLst/>
                          <a:latin typeface="Times New Roman"/>
                        </a:rPr>
                        <a:t>Buy back of shares </a:t>
                      </a:r>
                      <a:r>
                        <a:rPr lang="en-IN" sz="2000" i="1" dirty="0" smtClean="0">
                          <a:effectLst/>
                          <a:latin typeface="Times New Roman"/>
                        </a:rPr>
                        <a:t>for </a:t>
                      </a:r>
                      <a:r>
                        <a:rPr lang="en-IN" sz="2000" i="1" dirty="0">
                          <a:effectLst/>
                          <a:latin typeface="Times New Roman"/>
                        </a:rPr>
                        <a:t>an amount </a:t>
                      </a:r>
                      <a:r>
                        <a:rPr lang="en-IN" sz="2000" i="1" dirty="0" smtClean="0">
                          <a:effectLst/>
                          <a:latin typeface="Times New Roman"/>
                        </a:rPr>
                        <a:t>aggregating </a:t>
                      </a:r>
                      <a:r>
                        <a:rPr lang="en-IN" sz="2000" i="1" dirty="0">
                          <a:effectLst/>
                          <a:latin typeface="Times New Roman"/>
                        </a:rPr>
                        <a:t>to ten lakh rupees or more in a financial year.</a:t>
                      </a:r>
                      <a:r>
                        <a:rPr lang="en-IN" sz="2000" dirty="0">
                          <a:effectLst/>
                          <a:latin typeface="Times New Roman"/>
                        </a:rPr>
                        <a:t> </a:t>
                      </a:r>
                    </a:p>
                  </a:txBody>
                  <a:tcPr marL="5315" marR="5315" marT="5315" marB="5315">
                    <a:lnL>
                      <a:noFill/>
                    </a:lnL>
                    <a:lnR>
                      <a:noFill/>
                    </a:lnR>
                    <a:lnT>
                      <a:noFill/>
                    </a:lnT>
                    <a:lnB>
                      <a:noFill/>
                    </a:lnB>
                  </a:tcPr>
                </a:tc>
                <a:tc>
                  <a:txBody>
                    <a:bodyPr/>
                    <a:lstStyle/>
                    <a:p>
                      <a:pPr marL="38100" marR="38100" algn="l">
                        <a:spcBef>
                          <a:spcPts val="0"/>
                        </a:spcBef>
                        <a:spcAft>
                          <a:spcPts val="400"/>
                        </a:spcAft>
                      </a:pPr>
                      <a:r>
                        <a:rPr lang="en-IN" sz="2000" i="1" spc="20" baseline="0" dirty="0">
                          <a:solidFill>
                            <a:schemeClr val="accent1"/>
                          </a:solidFill>
                          <a:effectLst/>
                          <a:latin typeface="Times New Roman"/>
                        </a:rPr>
                        <a:t>A company listed on a recognised stock </a:t>
                      </a:r>
                      <a:r>
                        <a:rPr lang="en-IN" sz="2000" i="1" spc="20" baseline="0" dirty="0" smtClean="0">
                          <a:solidFill>
                            <a:schemeClr val="accent1"/>
                          </a:solidFill>
                          <a:effectLst/>
                          <a:latin typeface="Times New Roman"/>
                        </a:rPr>
                        <a:t>exchange.</a:t>
                      </a:r>
                      <a:endParaRPr lang="en-IN" sz="2000" spc="20" baseline="0" dirty="0">
                        <a:solidFill>
                          <a:schemeClr val="accent1"/>
                        </a:solidFill>
                        <a:effectLst/>
                        <a:latin typeface="Times New Roman"/>
                      </a:endParaRPr>
                    </a:p>
                  </a:txBody>
                  <a:tcPr marL="5315" marR="5315" marT="5315" marB="5315">
                    <a:lnL>
                      <a:noFill/>
                    </a:lnL>
                    <a:lnR>
                      <a:noFill/>
                    </a:lnR>
                    <a:lnT>
                      <a:noFill/>
                    </a:lnT>
                    <a:lnB>
                      <a:noFill/>
                    </a:lnB>
                  </a:tcPr>
                </a:tc>
              </a:tr>
              <a:tr h="1352324">
                <a:tc>
                  <a:txBody>
                    <a:bodyPr/>
                    <a:lstStyle/>
                    <a:p>
                      <a:pPr algn="ctr">
                        <a:spcBef>
                          <a:spcPts val="0"/>
                        </a:spcBef>
                        <a:spcAft>
                          <a:spcPts val="400"/>
                        </a:spcAft>
                      </a:pPr>
                      <a:r>
                        <a:rPr lang="en-IN" sz="2000" i="1">
                          <a:effectLst/>
                          <a:latin typeface="Times New Roman"/>
                        </a:rPr>
                        <a:t>8.</a:t>
                      </a:r>
                      <a:r>
                        <a:rPr lang="en-IN" sz="2000">
                          <a:effectLst/>
                          <a:latin typeface="Times New Roman"/>
                        </a:rPr>
                        <a:t> </a:t>
                      </a:r>
                    </a:p>
                  </a:txBody>
                  <a:tcPr marL="5315" marR="5315" marT="5315" marB="5315">
                    <a:lnL>
                      <a:noFill/>
                    </a:lnL>
                    <a:lnR>
                      <a:noFill/>
                    </a:lnR>
                    <a:lnT>
                      <a:noFill/>
                    </a:lnT>
                    <a:lnB>
                      <a:noFill/>
                    </a:lnB>
                  </a:tcPr>
                </a:tc>
                <a:tc>
                  <a:txBody>
                    <a:bodyPr/>
                    <a:lstStyle/>
                    <a:p>
                      <a:pPr marL="38100" marR="38100" algn="l">
                        <a:spcBef>
                          <a:spcPts val="0"/>
                        </a:spcBef>
                        <a:spcAft>
                          <a:spcPts val="400"/>
                        </a:spcAft>
                      </a:pPr>
                      <a:r>
                        <a:rPr lang="en-IN" sz="2000" i="1" dirty="0">
                          <a:effectLst/>
                          <a:latin typeface="Times New Roman"/>
                        </a:rPr>
                        <a:t>Receipt </a:t>
                      </a:r>
                      <a:r>
                        <a:rPr lang="en-IN" sz="2000" i="1" dirty="0" smtClean="0">
                          <a:effectLst/>
                          <a:latin typeface="Times New Roman"/>
                        </a:rPr>
                        <a:t>of </a:t>
                      </a:r>
                      <a:r>
                        <a:rPr lang="en-IN" sz="2000" i="1" dirty="0">
                          <a:effectLst/>
                          <a:latin typeface="Times New Roman"/>
                        </a:rPr>
                        <a:t>an amount aggregating to ten lakh rupees or more in a financial year for </a:t>
                      </a:r>
                      <a:r>
                        <a:rPr lang="en-IN" sz="2000" i="1" dirty="0" smtClean="0">
                          <a:effectLst/>
                          <a:latin typeface="Times New Roman"/>
                        </a:rPr>
                        <a:t>Mutual </a:t>
                      </a:r>
                      <a:r>
                        <a:rPr lang="en-IN" sz="2000" i="1" dirty="0">
                          <a:effectLst/>
                          <a:latin typeface="Times New Roman"/>
                        </a:rPr>
                        <a:t>Fund (other than </a:t>
                      </a:r>
                      <a:r>
                        <a:rPr lang="en-IN" sz="2000" i="1" dirty="0" smtClean="0">
                          <a:effectLst/>
                          <a:latin typeface="Times New Roman"/>
                        </a:rPr>
                        <a:t>Switch Over).</a:t>
                      </a:r>
                      <a:r>
                        <a:rPr lang="en-IN" sz="2000" dirty="0" smtClean="0">
                          <a:effectLst/>
                          <a:latin typeface="Times New Roman"/>
                        </a:rPr>
                        <a:t> </a:t>
                      </a:r>
                      <a:endParaRPr lang="en-IN" sz="2000" dirty="0">
                        <a:effectLst/>
                        <a:latin typeface="Times New Roman"/>
                      </a:endParaRPr>
                    </a:p>
                  </a:txBody>
                  <a:tcPr marL="5315" marR="5315" marT="5315" marB="5315">
                    <a:lnL>
                      <a:noFill/>
                    </a:lnL>
                    <a:lnR>
                      <a:noFill/>
                    </a:lnR>
                    <a:lnT>
                      <a:noFill/>
                    </a:lnT>
                    <a:lnB>
                      <a:noFill/>
                    </a:lnB>
                  </a:tcPr>
                </a:tc>
                <a:tc>
                  <a:txBody>
                    <a:bodyPr/>
                    <a:lstStyle/>
                    <a:p>
                      <a:pPr marL="38100" marR="38100" algn="l">
                        <a:spcBef>
                          <a:spcPts val="0"/>
                        </a:spcBef>
                        <a:spcAft>
                          <a:spcPts val="400"/>
                        </a:spcAft>
                      </a:pPr>
                      <a:r>
                        <a:rPr lang="en-IN" sz="2000" i="1" spc="20" baseline="0" dirty="0">
                          <a:solidFill>
                            <a:schemeClr val="accent1"/>
                          </a:solidFill>
                          <a:effectLst/>
                          <a:latin typeface="Times New Roman"/>
                        </a:rPr>
                        <a:t>A trustee of a Mutual Fund or such other person managing the affairs of the Mutual </a:t>
                      </a:r>
                      <a:r>
                        <a:rPr lang="en-IN" sz="2000" i="1" spc="20" baseline="0" dirty="0" smtClean="0">
                          <a:solidFill>
                            <a:schemeClr val="accent1"/>
                          </a:solidFill>
                          <a:effectLst/>
                          <a:latin typeface="Times New Roman"/>
                        </a:rPr>
                        <a:t>Fund.</a:t>
                      </a:r>
                      <a:endParaRPr lang="en-IN" sz="2000" spc="20" baseline="0" dirty="0">
                        <a:solidFill>
                          <a:schemeClr val="accent1"/>
                        </a:solidFill>
                        <a:effectLst/>
                        <a:latin typeface="Times New Roman"/>
                      </a:endParaRPr>
                    </a:p>
                  </a:txBody>
                  <a:tcPr marL="5315" marR="5315" marT="5315" marB="5315">
                    <a:lnL>
                      <a:noFill/>
                    </a:lnL>
                    <a:lnR>
                      <a:noFill/>
                    </a:lnR>
                    <a:lnT>
                      <a:noFill/>
                    </a:lnT>
                    <a:lnB>
                      <a:noFill/>
                    </a:lnB>
                  </a:tcPr>
                </a:tc>
              </a:tr>
              <a:tr h="2022642">
                <a:tc>
                  <a:txBody>
                    <a:bodyPr/>
                    <a:lstStyle/>
                    <a:p>
                      <a:pPr algn="ctr">
                        <a:spcBef>
                          <a:spcPts val="0"/>
                        </a:spcBef>
                        <a:spcAft>
                          <a:spcPts val="400"/>
                        </a:spcAft>
                      </a:pPr>
                      <a:r>
                        <a:rPr lang="en-IN" sz="2000" i="1">
                          <a:effectLst/>
                          <a:latin typeface="Times New Roman"/>
                        </a:rPr>
                        <a:t>9.</a:t>
                      </a:r>
                      <a:r>
                        <a:rPr lang="en-IN" sz="2000">
                          <a:effectLst/>
                          <a:latin typeface="Times New Roman"/>
                        </a:rPr>
                        <a:t> </a:t>
                      </a:r>
                    </a:p>
                  </a:txBody>
                  <a:tcPr marL="5315" marR="5315" marT="5315" marB="5315">
                    <a:lnL>
                      <a:noFill/>
                    </a:lnL>
                    <a:lnR>
                      <a:noFill/>
                    </a:lnR>
                    <a:lnT>
                      <a:noFill/>
                    </a:lnT>
                    <a:lnB>
                      <a:noFill/>
                    </a:lnB>
                  </a:tcPr>
                </a:tc>
                <a:tc>
                  <a:txBody>
                    <a:bodyPr/>
                    <a:lstStyle/>
                    <a:p>
                      <a:pPr marL="38100" marR="38100" algn="l">
                        <a:spcBef>
                          <a:spcPts val="0"/>
                        </a:spcBef>
                        <a:spcAft>
                          <a:spcPts val="400"/>
                        </a:spcAft>
                      </a:pPr>
                      <a:r>
                        <a:rPr lang="en-IN" sz="2000" i="1" dirty="0">
                          <a:effectLst/>
                          <a:latin typeface="Times New Roman"/>
                        </a:rPr>
                        <a:t>Receipt from any person for sale of foreign currency including </a:t>
                      </a:r>
                      <a:r>
                        <a:rPr lang="en-IN" sz="2000" i="1" dirty="0" smtClean="0">
                          <a:effectLst/>
                          <a:latin typeface="Times New Roman"/>
                        </a:rPr>
                        <a:t>foreign </a:t>
                      </a:r>
                      <a:r>
                        <a:rPr lang="en-IN" sz="2000" i="1" dirty="0">
                          <a:effectLst/>
                          <a:latin typeface="Times New Roman"/>
                        </a:rPr>
                        <a:t>exchange </a:t>
                      </a:r>
                      <a:r>
                        <a:rPr lang="en-IN" sz="2000" i="1" dirty="0" smtClean="0">
                          <a:effectLst/>
                          <a:latin typeface="Times New Roman"/>
                        </a:rPr>
                        <a:t>debit </a:t>
                      </a:r>
                      <a:r>
                        <a:rPr lang="en-IN" sz="2000" i="1" dirty="0">
                          <a:effectLst/>
                          <a:latin typeface="Times New Roman"/>
                        </a:rPr>
                        <a:t>or credit card or </a:t>
                      </a:r>
                      <a:r>
                        <a:rPr lang="en-IN" sz="2000" i="1" dirty="0" smtClean="0">
                          <a:effectLst/>
                          <a:latin typeface="Times New Roman"/>
                        </a:rPr>
                        <a:t>travellers </a:t>
                      </a:r>
                      <a:r>
                        <a:rPr lang="en-IN" sz="2000" i="1" dirty="0">
                          <a:effectLst/>
                          <a:latin typeface="Times New Roman"/>
                        </a:rPr>
                        <a:t>cheque or draft </a:t>
                      </a:r>
                      <a:r>
                        <a:rPr lang="en-IN" sz="2000" i="1" dirty="0" smtClean="0">
                          <a:effectLst/>
                          <a:latin typeface="Times New Roman"/>
                        </a:rPr>
                        <a:t>of </a:t>
                      </a:r>
                      <a:r>
                        <a:rPr lang="en-IN" sz="2000" i="1" dirty="0">
                          <a:effectLst/>
                          <a:latin typeface="Times New Roman"/>
                        </a:rPr>
                        <a:t>an amount aggregating to ten lakh rupees or more during a financial year.</a:t>
                      </a:r>
                      <a:r>
                        <a:rPr lang="en-IN" sz="2000" dirty="0">
                          <a:effectLst/>
                          <a:latin typeface="Times New Roman"/>
                        </a:rPr>
                        <a:t> </a:t>
                      </a:r>
                    </a:p>
                  </a:txBody>
                  <a:tcPr marL="5315" marR="5315" marT="5315" marB="5315">
                    <a:lnL>
                      <a:noFill/>
                    </a:lnL>
                    <a:lnR>
                      <a:noFill/>
                    </a:lnR>
                    <a:lnT>
                      <a:noFill/>
                    </a:lnT>
                    <a:lnB>
                      <a:noFill/>
                    </a:lnB>
                  </a:tcPr>
                </a:tc>
                <a:tc>
                  <a:txBody>
                    <a:bodyPr/>
                    <a:lstStyle/>
                    <a:p>
                      <a:pPr marL="38100" marR="38100" algn="l">
                        <a:spcBef>
                          <a:spcPts val="0"/>
                        </a:spcBef>
                        <a:spcAft>
                          <a:spcPts val="400"/>
                        </a:spcAft>
                      </a:pPr>
                      <a:r>
                        <a:rPr lang="en-IN" sz="2000" i="1" spc="20" baseline="0" dirty="0">
                          <a:solidFill>
                            <a:schemeClr val="accent1"/>
                          </a:solidFill>
                          <a:effectLst/>
                          <a:latin typeface="Times New Roman"/>
                        </a:rPr>
                        <a:t>Authorised person</a:t>
                      </a:r>
                      <a:r>
                        <a:rPr lang="en-IN" sz="2000" spc="20" baseline="0" dirty="0">
                          <a:solidFill>
                            <a:schemeClr val="accent1"/>
                          </a:solidFill>
                          <a:effectLst/>
                          <a:latin typeface="Times New Roman"/>
                        </a:rPr>
                        <a:t> </a:t>
                      </a:r>
                      <a:r>
                        <a:rPr lang="en-IN" sz="2000" spc="20" baseline="0" dirty="0" smtClean="0">
                          <a:solidFill>
                            <a:schemeClr val="accent1"/>
                          </a:solidFill>
                          <a:effectLst/>
                          <a:latin typeface="Times New Roman"/>
                        </a:rPr>
                        <a:t>a</a:t>
                      </a:r>
                      <a:r>
                        <a:rPr lang="en-IN" sz="2000" i="1" spc="20" baseline="0" dirty="0" smtClean="0">
                          <a:solidFill>
                            <a:schemeClr val="accent1"/>
                          </a:solidFill>
                          <a:effectLst/>
                          <a:latin typeface="Times New Roman"/>
                        </a:rPr>
                        <a:t>s </a:t>
                      </a:r>
                      <a:r>
                        <a:rPr lang="en-IN" sz="2000" i="1" spc="20" baseline="0" dirty="0">
                          <a:solidFill>
                            <a:schemeClr val="accent1"/>
                          </a:solidFill>
                          <a:effectLst/>
                          <a:latin typeface="Times New Roman"/>
                        </a:rPr>
                        <a:t>referred </a:t>
                      </a:r>
                      <a:r>
                        <a:rPr lang="en-IN" sz="2000" i="1" spc="20" baseline="0" dirty="0" smtClean="0">
                          <a:solidFill>
                            <a:schemeClr val="accent1"/>
                          </a:solidFill>
                          <a:effectLst/>
                          <a:latin typeface="Times New Roman"/>
                        </a:rPr>
                        <a:t>in Foreign </a:t>
                      </a:r>
                      <a:r>
                        <a:rPr lang="en-IN" sz="2000" i="1" spc="20" baseline="0" dirty="0">
                          <a:solidFill>
                            <a:schemeClr val="accent1"/>
                          </a:solidFill>
                          <a:effectLst/>
                          <a:latin typeface="Times New Roman"/>
                        </a:rPr>
                        <a:t>Exchange Management Act, </a:t>
                      </a:r>
                      <a:endParaRPr lang="en-IN" sz="2000" spc="20" baseline="0" dirty="0">
                        <a:solidFill>
                          <a:schemeClr val="accent1"/>
                        </a:solidFill>
                        <a:effectLst/>
                        <a:latin typeface="Times New Roman"/>
                      </a:endParaRPr>
                    </a:p>
                  </a:txBody>
                  <a:tcPr marL="5315" marR="5315" marT="5315" marB="5315">
                    <a:lnL>
                      <a:noFill/>
                    </a:lnL>
                    <a:lnR>
                      <a:noFill/>
                    </a:lnR>
                    <a:lnT>
                      <a:noFill/>
                    </a:lnT>
                    <a:lnB>
                      <a:noFill/>
                    </a:lnB>
                  </a:tcPr>
                </a:tc>
              </a:tr>
              <a:tr h="1277437">
                <a:tc>
                  <a:txBody>
                    <a:bodyPr/>
                    <a:lstStyle/>
                    <a:p>
                      <a:pPr algn="ctr">
                        <a:spcBef>
                          <a:spcPts val="0"/>
                        </a:spcBef>
                        <a:spcAft>
                          <a:spcPts val="400"/>
                        </a:spcAft>
                      </a:pPr>
                      <a:r>
                        <a:rPr lang="en-IN" sz="2000" i="1">
                          <a:effectLst/>
                          <a:latin typeface="Times New Roman"/>
                        </a:rPr>
                        <a:t>10.</a:t>
                      </a:r>
                      <a:r>
                        <a:rPr lang="en-IN" sz="2000">
                          <a:effectLst/>
                          <a:latin typeface="Times New Roman"/>
                        </a:rPr>
                        <a:t> </a:t>
                      </a:r>
                    </a:p>
                  </a:txBody>
                  <a:tcPr marL="5315" marR="5315" marT="5315" marB="5315">
                    <a:lnL>
                      <a:noFill/>
                    </a:lnL>
                    <a:lnR>
                      <a:noFill/>
                    </a:lnR>
                    <a:lnT>
                      <a:noFill/>
                    </a:lnT>
                    <a:lnB>
                      <a:noFill/>
                    </a:lnB>
                  </a:tcPr>
                </a:tc>
                <a:tc>
                  <a:txBody>
                    <a:bodyPr/>
                    <a:lstStyle/>
                    <a:p>
                      <a:pPr marL="38100" marR="38100" algn="l">
                        <a:spcBef>
                          <a:spcPts val="0"/>
                        </a:spcBef>
                        <a:spcAft>
                          <a:spcPts val="400"/>
                        </a:spcAft>
                      </a:pPr>
                      <a:r>
                        <a:rPr lang="en-IN" sz="2000" i="1" dirty="0">
                          <a:effectLst/>
                          <a:latin typeface="Times New Roman"/>
                        </a:rPr>
                        <a:t>Purchase or sale by any person of immovable property for an amount of thirty lakh rupees or </a:t>
                      </a:r>
                      <a:r>
                        <a:rPr lang="en-IN" sz="2000" i="1" dirty="0" smtClean="0">
                          <a:effectLst/>
                          <a:latin typeface="Times New Roman"/>
                        </a:rPr>
                        <a:t>more.</a:t>
                      </a:r>
                      <a:endParaRPr lang="en-IN" sz="2000" dirty="0">
                        <a:effectLst/>
                        <a:latin typeface="Times New Roman"/>
                      </a:endParaRPr>
                    </a:p>
                  </a:txBody>
                  <a:tcPr marL="5315" marR="5315" marT="5315" marB="5315">
                    <a:lnL>
                      <a:noFill/>
                    </a:lnL>
                    <a:lnR>
                      <a:noFill/>
                    </a:lnR>
                    <a:lnT>
                      <a:noFill/>
                    </a:lnT>
                    <a:lnB>
                      <a:noFill/>
                    </a:lnB>
                  </a:tcPr>
                </a:tc>
                <a:tc>
                  <a:txBody>
                    <a:bodyPr/>
                    <a:lstStyle/>
                    <a:p>
                      <a:pPr marL="38100" marR="38100" algn="l">
                        <a:spcBef>
                          <a:spcPts val="0"/>
                        </a:spcBef>
                        <a:spcAft>
                          <a:spcPts val="400"/>
                        </a:spcAft>
                      </a:pPr>
                      <a:r>
                        <a:rPr lang="en-IN" sz="2000" i="1" spc="20" baseline="0" dirty="0" smtClean="0">
                          <a:solidFill>
                            <a:schemeClr val="accent1"/>
                          </a:solidFill>
                          <a:effectLst/>
                          <a:latin typeface="Times New Roman"/>
                        </a:rPr>
                        <a:t>Registrar </a:t>
                      </a:r>
                      <a:r>
                        <a:rPr lang="en-IN" sz="2000" i="1" spc="20" baseline="0" dirty="0">
                          <a:solidFill>
                            <a:schemeClr val="accent1"/>
                          </a:solidFill>
                          <a:effectLst/>
                          <a:latin typeface="Times New Roman"/>
                        </a:rPr>
                        <a:t>or </a:t>
                      </a:r>
                      <a:r>
                        <a:rPr lang="en-IN" sz="2000" i="1" spc="20" baseline="0" dirty="0" smtClean="0">
                          <a:solidFill>
                            <a:schemeClr val="accent1"/>
                          </a:solidFill>
                          <a:effectLst/>
                          <a:latin typeface="Times New Roman"/>
                        </a:rPr>
                        <a:t>Sub-Registrar.</a:t>
                      </a:r>
                      <a:endParaRPr lang="en-IN" sz="2000" spc="20" baseline="0" dirty="0">
                        <a:solidFill>
                          <a:schemeClr val="accent1"/>
                        </a:solidFill>
                        <a:effectLst/>
                        <a:latin typeface="Times New Roman"/>
                      </a:endParaRPr>
                    </a:p>
                  </a:txBody>
                  <a:tcPr marL="5315" marR="5315" marT="5315" marB="5315">
                    <a:lnL>
                      <a:noFill/>
                    </a:lnL>
                    <a:lnR>
                      <a:noFill/>
                    </a:lnR>
                    <a:lnT>
                      <a:noFill/>
                    </a:lnT>
                    <a:lnB>
                      <a:noFill/>
                    </a:lnB>
                  </a:tcPr>
                </a:tc>
              </a:tr>
            </a:tbl>
          </a:graphicData>
        </a:graphic>
      </p:graphicFrame>
    </p:spTree>
    <p:extLst>
      <p:ext uri="{BB962C8B-B14F-4D97-AF65-F5344CB8AC3E}">
        <p14:creationId xmlns="" xmlns:p14="http://schemas.microsoft.com/office/powerpoint/2010/main" val="23882832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3"/>
            <p:extLst>
              <p:ext uri="{D42A27DB-BD31-4B8C-83A1-F6EECF244321}">
                <p14:modId xmlns="" xmlns:p14="http://schemas.microsoft.com/office/powerpoint/2010/main" val="3680697152"/>
              </p:ext>
            </p:extLst>
          </p:nvPr>
        </p:nvGraphicFramePr>
        <p:xfrm>
          <a:off x="107502" y="260650"/>
          <a:ext cx="8856985" cy="6402782"/>
        </p:xfrm>
        <a:graphic>
          <a:graphicData uri="http://schemas.openxmlformats.org/drawingml/2006/table">
            <a:tbl>
              <a:tblPr/>
              <a:tblGrid>
                <a:gridCol w="360042"/>
                <a:gridCol w="4104456"/>
                <a:gridCol w="4392487"/>
              </a:tblGrid>
              <a:tr h="416855">
                <a:tc>
                  <a:txBody>
                    <a:bodyPr/>
                    <a:lstStyle/>
                    <a:p>
                      <a:pPr algn="ctr"/>
                      <a:r>
                        <a:rPr lang="en-IN" sz="1100" b="1" dirty="0">
                          <a:effectLst/>
                        </a:rPr>
                        <a:t>Sl. No.</a:t>
                      </a:r>
                    </a:p>
                  </a:txBody>
                  <a:tcPr marL="6682" marR="6682" marT="6682" marB="6682">
                    <a:lnL>
                      <a:noFill/>
                    </a:lnL>
                    <a:lnR>
                      <a:noFill/>
                    </a:lnR>
                    <a:lnT>
                      <a:noFill/>
                    </a:lnT>
                    <a:lnB>
                      <a:noFill/>
                    </a:lnB>
                  </a:tcPr>
                </a:tc>
                <a:tc>
                  <a:txBody>
                    <a:bodyPr/>
                    <a:lstStyle/>
                    <a:p>
                      <a:pPr algn="ctr"/>
                      <a:r>
                        <a:rPr lang="en-IN" sz="1100" b="1" dirty="0">
                          <a:effectLst/>
                        </a:rPr>
                        <a:t>Nature and value of transaction</a:t>
                      </a:r>
                    </a:p>
                  </a:txBody>
                  <a:tcPr marL="6682" marR="6682" marT="6682" marB="6682">
                    <a:lnL>
                      <a:noFill/>
                    </a:lnL>
                    <a:lnR>
                      <a:noFill/>
                    </a:lnR>
                    <a:lnT>
                      <a:noFill/>
                    </a:lnT>
                    <a:lnB>
                      <a:noFill/>
                    </a:lnB>
                  </a:tcPr>
                </a:tc>
                <a:tc>
                  <a:txBody>
                    <a:bodyPr/>
                    <a:lstStyle/>
                    <a:p>
                      <a:pPr algn="ctr"/>
                      <a:r>
                        <a:rPr lang="en-IN" sz="1100" b="1">
                          <a:effectLst/>
                        </a:rPr>
                        <a:t>Class of person (reporting person)</a:t>
                      </a:r>
                    </a:p>
                  </a:txBody>
                  <a:tcPr marL="6682" marR="6682" marT="6682" marB="6682">
                    <a:lnL>
                      <a:noFill/>
                    </a:lnL>
                    <a:lnR>
                      <a:noFill/>
                    </a:lnR>
                    <a:lnT>
                      <a:noFill/>
                    </a:lnT>
                    <a:lnB>
                      <a:noFill/>
                    </a:lnB>
                  </a:tcPr>
                </a:tc>
              </a:tr>
              <a:tr h="265946">
                <a:tc>
                  <a:txBody>
                    <a:bodyPr/>
                    <a:lstStyle/>
                    <a:p>
                      <a:pPr algn="ctr"/>
                      <a:r>
                        <a:rPr lang="en-IN" sz="1100" b="1">
                          <a:effectLst/>
                        </a:rPr>
                        <a:t>(1)</a:t>
                      </a:r>
                    </a:p>
                  </a:txBody>
                  <a:tcPr marL="6682" marR="6682" marT="6682" marB="6682">
                    <a:lnL>
                      <a:noFill/>
                    </a:lnL>
                    <a:lnR>
                      <a:noFill/>
                    </a:lnR>
                    <a:lnT>
                      <a:noFill/>
                    </a:lnT>
                    <a:lnB>
                      <a:noFill/>
                    </a:lnB>
                  </a:tcPr>
                </a:tc>
                <a:tc>
                  <a:txBody>
                    <a:bodyPr/>
                    <a:lstStyle/>
                    <a:p>
                      <a:pPr algn="ctr"/>
                      <a:r>
                        <a:rPr lang="en-IN" sz="1100" b="1" dirty="0">
                          <a:effectLst/>
                        </a:rPr>
                        <a:t>(2)</a:t>
                      </a:r>
                    </a:p>
                  </a:txBody>
                  <a:tcPr marL="6682" marR="6682" marT="6682" marB="6682">
                    <a:lnL>
                      <a:noFill/>
                    </a:lnL>
                    <a:lnR>
                      <a:noFill/>
                    </a:lnR>
                    <a:lnT>
                      <a:noFill/>
                    </a:lnT>
                    <a:lnB>
                      <a:noFill/>
                    </a:lnB>
                  </a:tcPr>
                </a:tc>
                <a:tc>
                  <a:txBody>
                    <a:bodyPr/>
                    <a:lstStyle/>
                    <a:p>
                      <a:pPr algn="ctr"/>
                      <a:r>
                        <a:rPr lang="en-IN" sz="1100" b="1" dirty="0">
                          <a:effectLst/>
                        </a:rPr>
                        <a:t>(3)</a:t>
                      </a:r>
                    </a:p>
                  </a:txBody>
                  <a:tcPr marL="6682" marR="6682" marT="6682" marB="6682">
                    <a:lnL>
                      <a:noFill/>
                    </a:lnL>
                    <a:lnR>
                      <a:noFill/>
                    </a:lnR>
                    <a:lnT>
                      <a:noFill/>
                    </a:lnT>
                    <a:lnB>
                      <a:noFill/>
                    </a:lnB>
                  </a:tcPr>
                </a:tc>
              </a:tr>
              <a:tr h="1838516">
                <a:tc>
                  <a:txBody>
                    <a:bodyPr/>
                    <a:lstStyle/>
                    <a:p>
                      <a:pPr algn="ctr">
                        <a:spcBef>
                          <a:spcPts val="0"/>
                        </a:spcBef>
                        <a:spcAft>
                          <a:spcPts val="400"/>
                        </a:spcAft>
                      </a:pPr>
                      <a:r>
                        <a:rPr lang="en-IN" sz="1400" b="0" i="1" dirty="0">
                          <a:solidFill>
                            <a:srgbClr val="FF0000"/>
                          </a:solidFill>
                          <a:effectLst/>
                          <a:latin typeface="Verdana" pitchFamily="34" charset="0"/>
                          <a:ea typeface="Verdana" pitchFamily="34" charset="0"/>
                          <a:cs typeface="Verdana" pitchFamily="34" charset="0"/>
                        </a:rPr>
                        <a:t>11.</a:t>
                      </a:r>
                      <a:r>
                        <a:rPr lang="en-IN" sz="1400" b="0" dirty="0">
                          <a:solidFill>
                            <a:srgbClr val="FF0000"/>
                          </a:solidFill>
                          <a:effectLst/>
                          <a:latin typeface="Verdana" pitchFamily="34" charset="0"/>
                          <a:ea typeface="Verdana" pitchFamily="34" charset="0"/>
                          <a:cs typeface="Verdana" pitchFamily="34" charset="0"/>
                        </a:rPr>
                        <a:t> </a:t>
                      </a:r>
                    </a:p>
                  </a:txBody>
                  <a:tcPr marL="6682" marR="6682" marT="6682" marB="6682">
                    <a:lnL>
                      <a:noFill/>
                    </a:lnL>
                    <a:lnR>
                      <a:noFill/>
                    </a:lnR>
                    <a:lnT>
                      <a:noFill/>
                    </a:lnT>
                    <a:lnB>
                      <a:noFill/>
                    </a:lnB>
                  </a:tcPr>
                </a:tc>
                <a:tc>
                  <a:txBody>
                    <a:bodyPr/>
                    <a:lstStyle/>
                    <a:p>
                      <a:pPr marL="38100" marR="38100" algn="l">
                        <a:spcBef>
                          <a:spcPts val="0"/>
                        </a:spcBef>
                        <a:spcAft>
                          <a:spcPts val="400"/>
                        </a:spcAft>
                      </a:pPr>
                      <a:r>
                        <a:rPr lang="en-IN" sz="2600" b="0" i="1" dirty="0">
                          <a:solidFill>
                            <a:srgbClr val="FF0000"/>
                          </a:solidFill>
                          <a:effectLst/>
                          <a:latin typeface="Verdana" pitchFamily="34" charset="0"/>
                          <a:ea typeface="Verdana" pitchFamily="34" charset="0"/>
                          <a:cs typeface="Verdana" pitchFamily="34" charset="0"/>
                        </a:rPr>
                        <a:t>Receipt of cash payment exceeding two lakh rupees for sale</a:t>
                      </a:r>
                      <a:r>
                        <a:rPr lang="en-IN" sz="2600" b="0" i="1" dirty="0" smtClean="0">
                          <a:solidFill>
                            <a:srgbClr val="FF0000"/>
                          </a:solidFill>
                          <a:effectLst/>
                          <a:latin typeface="Verdana" pitchFamily="34" charset="0"/>
                          <a:ea typeface="Verdana" pitchFamily="34" charset="0"/>
                          <a:cs typeface="Verdana" pitchFamily="34" charset="0"/>
                        </a:rPr>
                        <a:t>, </a:t>
                      </a:r>
                      <a:r>
                        <a:rPr lang="en-IN" sz="2600" b="0" i="1" dirty="0">
                          <a:solidFill>
                            <a:srgbClr val="FF0000"/>
                          </a:solidFill>
                          <a:effectLst/>
                          <a:latin typeface="Verdana" pitchFamily="34" charset="0"/>
                          <a:ea typeface="Verdana" pitchFamily="34" charset="0"/>
                          <a:cs typeface="Verdana" pitchFamily="34" charset="0"/>
                        </a:rPr>
                        <a:t>of goods or services of any </a:t>
                      </a:r>
                      <a:r>
                        <a:rPr lang="en-IN" sz="2600" b="0" i="1" dirty="0" smtClean="0">
                          <a:solidFill>
                            <a:srgbClr val="FF0000"/>
                          </a:solidFill>
                          <a:effectLst/>
                          <a:latin typeface="Verdana" pitchFamily="34" charset="0"/>
                          <a:ea typeface="Verdana" pitchFamily="34" charset="0"/>
                          <a:cs typeface="Verdana" pitchFamily="34" charset="0"/>
                        </a:rPr>
                        <a:t>nature by any person</a:t>
                      </a:r>
                      <a:endParaRPr lang="en-IN" sz="2600" b="0" dirty="0">
                        <a:solidFill>
                          <a:srgbClr val="FF0000"/>
                        </a:solidFill>
                        <a:effectLst/>
                        <a:latin typeface="Verdana" pitchFamily="34" charset="0"/>
                        <a:ea typeface="Verdana" pitchFamily="34" charset="0"/>
                        <a:cs typeface="Verdana" pitchFamily="34" charset="0"/>
                      </a:endParaRPr>
                    </a:p>
                  </a:txBody>
                  <a:tcPr marL="6682" marR="6682" marT="6682" marB="6682">
                    <a:lnL>
                      <a:noFill/>
                    </a:lnL>
                    <a:lnR>
                      <a:noFill/>
                    </a:lnR>
                    <a:lnT>
                      <a:noFill/>
                    </a:lnT>
                    <a:lnB>
                      <a:noFill/>
                    </a:lnB>
                  </a:tcPr>
                </a:tc>
                <a:tc>
                  <a:txBody>
                    <a:bodyPr/>
                    <a:lstStyle/>
                    <a:p>
                      <a:pPr marL="38100" marR="38100" algn="l">
                        <a:spcBef>
                          <a:spcPts val="0"/>
                        </a:spcBef>
                        <a:spcAft>
                          <a:spcPts val="400"/>
                        </a:spcAft>
                      </a:pPr>
                      <a:r>
                        <a:rPr lang="en-IN" sz="2600" b="0" i="1" dirty="0">
                          <a:solidFill>
                            <a:srgbClr val="FF0000"/>
                          </a:solidFill>
                          <a:effectLst/>
                          <a:latin typeface="Verdana" pitchFamily="34" charset="0"/>
                          <a:ea typeface="Verdana" pitchFamily="34" charset="0"/>
                          <a:cs typeface="Verdana" pitchFamily="34" charset="0"/>
                        </a:rPr>
                        <a:t>Any person who is liable for audit under section 44AB of the Act.</a:t>
                      </a:r>
                      <a:r>
                        <a:rPr lang="en-IN" sz="2600" b="0" dirty="0">
                          <a:solidFill>
                            <a:srgbClr val="FF0000"/>
                          </a:solidFill>
                          <a:effectLst/>
                          <a:latin typeface="Verdana" pitchFamily="34" charset="0"/>
                          <a:ea typeface="Verdana" pitchFamily="34" charset="0"/>
                          <a:cs typeface="Verdana" pitchFamily="34" charset="0"/>
                        </a:rPr>
                        <a:t> </a:t>
                      </a:r>
                    </a:p>
                  </a:txBody>
                  <a:tcPr marL="6682" marR="6682" marT="6682" marB="6682">
                    <a:lnL>
                      <a:noFill/>
                    </a:lnL>
                    <a:lnR>
                      <a:noFill/>
                    </a:lnR>
                    <a:lnT>
                      <a:noFill/>
                    </a:lnT>
                    <a:lnB>
                      <a:noFill/>
                    </a:lnB>
                  </a:tcPr>
                </a:tc>
              </a:tr>
              <a:tr h="1771145">
                <a:tc>
                  <a:txBody>
                    <a:bodyPr/>
                    <a:lstStyle/>
                    <a:p>
                      <a:pPr algn="ctr">
                        <a:spcBef>
                          <a:spcPts val="0"/>
                        </a:spcBef>
                        <a:spcAft>
                          <a:spcPts val="400"/>
                        </a:spcAft>
                      </a:pPr>
                      <a:r>
                        <a:rPr lang="en-IN" sz="1400" i="1" dirty="0" smtClean="0">
                          <a:effectLst/>
                          <a:latin typeface="Times New Roman"/>
                        </a:rPr>
                        <a:t>12</a:t>
                      </a:r>
                      <a:r>
                        <a:rPr lang="en-IN" sz="1400" i="1" dirty="0">
                          <a:effectLst/>
                          <a:latin typeface="Times New Roman"/>
                        </a:rPr>
                        <a:t>.</a:t>
                      </a:r>
                      <a:r>
                        <a:rPr lang="en-IN" sz="1400" dirty="0">
                          <a:effectLst/>
                          <a:latin typeface="Times New Roman"/>
                        </a:rPr>
                        <a:t> </a:t>
                      </a:r>
                    </a:p>
                  </a:txBody>
                  <a:tcPr marL="6682" marR="6682" marT="6682" marB="6682">
                    <a:lnL>
                      <a:noFill/>
                    </a:lnL>
                    <a:lnR>
                      <a:noFill/>
                    </a:lnR>
                    <a:lnT>
                      <a:noFill/>
                    </a:lnT>
                    <a:lnB>
                      <a:noFill/>
                    </a:lnB>
                  </a:tcPr>
                </a:tc>
                <a:tc>
                  <a:txBody>
                    <a:bodyPr/>
                    <a:lstStyle/>
                    <a:p>
                      <a:pPr marL="38100" marR="38100" algn="l">
                        <a:spcBef>
                          <a:spcPts val="0"/>
                        </a:spcBef>
                        <a:spcAft>
                          <a:spcPts val="400"/>
                        </a:spcAft>
                      </a:pPr>
                      <a:r>
                        <a:rPr lang="en-IN" sz="2200" i="1" dirty="0">
                          <a:effectLst/>
                          <a:latin typeface="Times New Roman"/>
                        </a:rPr>
                        <a:t>Cash deposits during the period 09</a:t>
                      </a:r>
                      <a:r>
                        <a:rPr lang="en-IN" sz="2200" i="1" baseline="30000" dirty="0">
                          <a:effectLst/>
                          <a:latin typeface="Times New Roman"/>
                        </a:rPr>
                        <a:t>th</a:t>
                      </a:r>
                      <a:r>
                        <a:rPr lang="en-IN" sz="2200" i="1" dirty="0">
                          <a:effectLst/>
                          <a:latin typeface="Times New Roman"/>
                        </a:rPr>
                        <a:t> November, 2016 to 30</a:t>
                      </a:r>
                      <a:r>
                        <a:rPr lang="en-IN" sz="2200" i="1" baseline="30000" dirty="0">
                          <a:effectLst/>
                          <a:latin typeface="Times New Roman"/>
                        </a:rPr>
                        <a:t>th</a:t>
                      </a:r>
                      <a:r>
                        <a:rPr lang="en-IN" sz="2200" i="1" dirty="0">
                          <a:effectLst/>
                          <a:latin typeface="Times New Roman"/>
                        </a:rPr>
                        <a:t> December, 2016 aggregating </a:t>
                      </a:r>
                      <a:r>
                        <a:rPr lang="en-IN" sz="2200" i="1" dirty="0" smtClean="0">
                          <a:effectLst/>
                          <a:latin typeface="Times New Roman"/>
                        </a:rPr>
                        <a:t>to twelve lakh fifty thousand rupees or more.</a:t>
                      </a:r>
                      <a:endParaRPr lang="en-IN" sz="2200" dirty="0">
                        <a:effectLst/>
                        <a:latin typeface="Times New Roman"/>
                      </a:endParaRPr>
                    </a:p>
                  </a:txBody>
                  <a:tcPr marL="6682" marR="6682" marT="6682" marB="6682">
                    <a:lnL>
                      <a:noFill/>
                    </a:lnL>
                    <a:lnR>
                      <a:noFill/>
                    </a:lnR>
                    <a:lnT>
                      <a:noFill/>
                    </a:lnT>
                    <a:lnB>
                      <a:noFill/>
                    </a:lnB>
                  </a:tcPr>
                </a:tc>
                <a:tc>
                  <a:txBody>
                    <a:bodyPr/>
                    <a:lstStyle/>
                    <a:p>
                      <a:pPr algn="l"/>
                      <a:r>
                        <a:rPr lang="en-IN" sz="2200" i="1" dirty="0">
                          <a:solidFill>
                            <a:schemeClr val="accent1"/>
                          </a:solidFill>
                          <a:effectLst/>
                          <a:latin typeface="Times New Roman"/>
                        </a:rPr>
                        <a:t>A banking company or a co-operative </a:t>
                      </a:r>
                      <a:r>
                        <a:rPr lang="en-IN" sz="2200" i="1" dirty="0" smtClean="0">
                          <a:solidFill>
                            <a:schemeClr val="accent1"/>
                          </a:solidFill>
                          <a:effectLst/>
                          <a:latin typeface="Times New Roman"/>
                        </a:rPr>
                        <a:t>bank or Post Master General as referred in Indian Post Office Act, </a:t>
                      </a:r>
                      <a:endParaRPr lang="en-IN" sz="2200" dirty="0">
                        <a:solidFill>
                          <a:schemeClr val="accent1"/>
                        </a:solidFill>
                        <a:effectLst/>
                        <a:latin typeface="Times New Roman"/>
                      </a:endParaRPr>
                    </a:p>
                  </a:txBody>
                  <a:tcPr marL="6682" marR="6682" marT="6682" marB="6682">
                    <a:lnL>
                      <a:noFill/>
                    </a:lnL>
                    <a:lnT>
                      <a:noFill/>
                    </a:lnT>
                  </a:tcPr>
                </a:tc>
              </a:tr>
              <a:tr h="1558032">
                <a:tc>
                  <a:txBody>
                    <a:bodyPr/>
                    <a:lstStyle/>
                    <a:p>
                      <a:pPr algn="ctr">
                        <a:spcBef>
                          <a:spcPts val="0"/>
                        </a:spcBef>
                        <a:spcAft>
                          <a:spcPts val="400"/>
                        </a:spcAft>
                      </a:pPr>
                      <a:r>
                        <a:rPr lang="en-IN" sz="1400" i="1" dirty="0" smtClean="0">
                          <a:effectLst/>
                          <a:latin typeface="Times New Roman"/>
                        </a:rPr>
                        <a:t>13</a:t>
                      </a:r>
                      <a:r>
                        <a:rPr lang="en-IN" sz="1400" i="1" dirty="0">
                          <a:effectLst/>
                          <a:latin typeface="Times New Roman"/>
                        </a:rPr>
                        <a:t>.</a:t>
                      </a:r>
                      <a:r>
                        <a:rPr lang="en-IN" sz="1400" dirty="0">
                          <a:effectLst/>
                          <a:latin typeface="Times New Roman"/>
                        </a:rPr>
                        <a:t> </a:t>
                      </a:r>
                    </a:p>
                  </a:txBody>
                  <a:tcPr marL="6682" marR="6682" marT="6682" marB="6682">
                    <a:lnL>
                      <a:noFill/>
                    </a:lnL>
                    <a:lnR>
                      <a:noFill/>
                    </a:lnR>
                    <a:lnT>
                      <a:noFill/>
                    </a:lnT>
                    <a:lnB>
                      <a:noFill/>
                    </a:lnB>
                  </a:tcPr>
                </a:tc>
                <a:tc>
                  <a:txBody>
                    <a:bodyPr/>
                    <a:lstStyle/>
                    <a:p>
                      <a:pPr marL="38100" marR="38100" algn="l">
                        <a:spcBef>
                          <a:spcPts val="0"/>
                        </a:spcBef>
                        <a:spcAft>
                          <a:spcPts val="400"/>
                        </a:spcAft>
                      </a:pPr>
                      <a:r>
                        <a:rPr lang="en-IN" sz="2200" i="1" dirty="0">
                          <a:effectLst/>
                          <a:latin typeface="Times New Roman"/>
                        </a:rPr>
                        <a:t>Cash deposits during the period 1</a:t>
                      </a:r>
                      <a:r>
                        <a:rPr lang="en-IN" sz="2200" i="1" baseline="30000" dirty="0">
                          <a:effectLst/>
                          <a:latin typeface="Times New Roman"/>
                        </a:rPr>
                        <a:t>st</a:t>
                      </a:r>
                      <a:r>
                        <a:rPr lang="en-IN" sz="2200" i="1" dirty="0">
                          <a:effectLst/>
                          <a:latin typeface="Times New Roman"/>
                        </a:rPr>
                        <a:t> of April, 2016 to 9</a:t>
                      </a:r>
                      <a:r>
                        <a:rPr lang="en-IN" sz="2200" i="1" baseline="30000" dirty="0">
                          <a:effectLst/>
                          <a:latin typeface="Times New Roman"/>
                        </a:rPr>
                        <a:t>th</a:t>
                      </a:r>
                      <a:r>
                        <a:rPr lang="en-IN" sz="2200" i="1" dirty="0">
                          <a:effectLst/>
                          <a:latin typeface="Times New Roman"/>
                        </a:rPr>
                        <a:t> November, 2016 in respect of accounts that are reportable under Sl.No.12.</a:t>
                      </a:r>
                      <a:r>
                        <a:rPr lang="en-IN" sz="2200" dirty="0">
                          <a:effectLst/>
                          <a:latin typeface="Times New Roman"/>
                        </a:rPr>
                        <a:t> </a:t>
                      </a:r>
                    </a:p>
                  </a:txBody>
                  <a:tcPr marL="6682" marR="6682" marT="6682" marB="6682">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200" i="1" dirty="0" smtClean="0">
                          <a:solidFill>
                            <a:schemeClr val="accent1"/>
                          </a:solidFill>
                          <a:effectLst/>
                          <a:latin typeface="Times New Roman"/>
                        </a:rPr>
                        <a:t>A banking company or a co-operative bank or Post Master General as referred in Indian Post Office Act, </a:t>
                      </a:r>
                      <a:endParaRPr lang="en-IN" sz="2200" dirty="0" smtClean="0">
                        <a:solidFill>
                          <a:schemeClr val="accent1"/>
                        </a:solidFill>
                        <a:effectLst/>
                        <a:latin typeface="Times New Roman"/>
                      </a:endParaRPr>
                    </a:p>
                    <a:p>
                      <a:pPr algn="l"/>
                      <a:endParaRPr lang="en-IN" sz="2200" dirty="0">
                        <a:solidFill>
                          <a:schemeClr val="accent1"/>
                        </a:solidFill>
                      </a:endParaRPr>
                    </a:p>
                  </a:txBody>
                  <a:tcPr marL="6682" marR="6682" marT="6682" marB="6682">
                    <a:lnL>
                      <a:noFill/>
                    </a:lnL>
                    <a:lnR>
                      <a:noFill/>
                    </a:lnR>
                    <a:lnB>
                      <a:noFill/>
                    </a:lnB>
                  </a:tcPr>
                </a:tc>
              </a:tr>
            </a:tbl>
          </a:graphicData>
        </a:graphic>
      </p:graphicFrame>
    </p:spTree>
    <p:extLst>
      <p:ext uri="{BB962C8B-B14F-4D97-AF65-F5344CB8AC3E}">
        <p14:creationId xmlns="" xmlns:p14="http://schemas.microsoft.com/office/powerpoint/2010/main" val="20724479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457200"/>
            <a:ext cx="8458200" cy="6096000"/>
          </a:xfrm>
        </p:spPr>
        <p:txBody>
          <a:bodyPr>
            <a:normAutofit fontScale="92500"/>
          </a:bodyPr>
          <a:lstStyle/>
          <a:p>
            <a:pPr>
              <a:buNone/>
            </a:pPr>
            <a:r>
              <a:rPr lang="en-US" dirty="0" smtClean="0">
                <a:solidFill>
                  <a:srgbClr val="C00000"/>
                </a:solidFill>
              </a:rPr>
              <a:t>Rule 114 (3)</a:t>
            </a:r>
          </a:p>
          <a:p>
            <a:pPr algn="just">
              <a:buNone/>
            </a:pPr>
            <a:r>
              <a:rPr lang="en-US" sz="3600" dirty="0" smtClean="0"/>
              <a:t>The reporting person mentioned in column no.3 (other that the person mentioned in serial no. 10 and 11) shall, while aggregating the amount for determining the threshold amount for reporting shall</a:t>
            </a:r>
          </a:p>
          <a:p>
            <a:pPr algn="just">
              <a:buNone/>
            </a:pPr>
            <a:endParaRPr lang="en-US" sz="3600" dirty="0" smtClean="0"/>
          </a:p>
          <a:p>
            <a:pPr algn="just">
              <a:buNone/>
            </a:pPr>
            <a:r>
              <a:rPr lang="en-US" sz="3600" dirty="0" smtClean="0"/>
              <a:t>Take into account all the accounts of the same nature as specified in the said table of that person during the financial year.</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228600"/>
            <a:ext cx="8458200" cy="6400800"/>
          </a:xfrm>
        </p:spPr>
        <p:txBody>
          <a:bodyPr>
            <a:normAutofit/>
          </a:bodyPr>
          <a:lstStyle/>
          <a:p>
            <a:pPr algn="ctr">
              <a:buNone/>
            </a:pPr>
            <a:r>
              <a:rPr lang="en-US" sz="2800" dirty="0" smtClean="0">
                <a:solidFill>
                  <a:srgbClr val="FF0000"/>
                </a:solidFill>
              </a:rPr>
              <a:t>Press Release</a:t>
            </a:r>
          </a:p>
          <a:p>
            <a:pPr algn="ctr">
              <a:buNone/>
            </a:pPr>
            <a:r>
              <a:rPr lang="en-US" dirty="0" smtClean="0"/>
              <a:t>Press Information Bureau </a:t>
            </a:r>
          </a:p>
          <a:p>
            <a:pPr algn="ctr">
              <a:buNone/>
            </a:pPr>
            <a:r>
              <a:rPr lang="en-US" dirty="0" smtClean="0"/>
              <a:t>Government of India</a:t>
            </a:r>
          </a:p>
          <a:p>
            <a:pPr algn="ctr">
              <a:buNone/>
            </a:pPr>
            <a:r>
              <a:rPr lang="en-US" dirty="0" smtClean="0"/>
              <a:t>Ministry of Finance</a:t>
            </a:r>
          </a:p>
          <a:p>
            <a:pPr algn="ctr">
              <a:buNone/>
            </a:pPr>
            <a:r>
              <a:rPr lang="en-US" dirty="0" smtClean="0"/>
              <a:t>26-May-2017 12:21 IST</a:t>
            </a:r>
          </a:p>
          <a:p>
            <a:pPr algn="just">
              <a:buNone/>
            </a:pPr>
            <a:r>
              <a:rPr lang="en-US" dirty="0" smtClean="0"/>
              <a:t>	Central Board of Direct Taxes (CBDT) Issues Clarification on furnishing Statement of Financial Transaction (SFT) &amp; SFT Preliminary Response </a:t>
            </a:r>
          </a:p>
          <a:p>
            <a:pPr algn="just">
              <a:buNone/>
            </a:pPr>
            <a:r>
              <a:rPr lang="en-US" dirty="0" smtClean="0"/>
              <a:t>	Section 285BA of the Income-tax Act, 1961 requires furnishing of a Statement of Financial Transaction (SFT) for transactions prescribed under Rule 114E of the Income-tax Rules, 1962. The due date for filing such SFT in Form 61A is 31st May 2017.</a:t>
            </a:r>
          </a:p>
          <a:p>
            <a:pPr algn="just">
              <a:buNone/>
            </a:pPr>
            <a:r>
              <a:rPr lang="en-US" dirty="0" smtClean="0"/>
              <a:t>	In case there are reportable transactions for the year, the reporting person/entity is required to register with the Income Tax Department and generate Income Tax Department Reporting Entity Identification Number (ITDREIN).</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228600"/>
            <a:ext cx="8382000" cy="6324600"/>
          </a:xfrm>
        </p:spPr>
        <p:txBody>
          <a:bodyPr>
            <a:normAutofit lnSpcReduction="10000"/>
          </a:bodyPr>
          <a:lstStyle/>
          <a:p>
            <a:pPr algn="just"/>
            <a:r>
              <a:rPr lang="en-US" dirty="0" smtClean="0"/>
              <a:t>The same can be generated by logging-in to the e-filing website (https://incometaxindiaefiling.gov.in/) with the login ID used for the purpose of filing the Income Tax Return of the reporting person / entity. Entity having PAN can take only PAN based ITDREIN. Entity having TAN can generate an ITDREIN only when such TAN's </a:t>
            </a:r>
            <a:r>
              <a:rPr lang="en-US" dirty="0" err="1" smtClean="0"/>
              <a:t>Organisational</a:t>
            </a:r>
            <a:r>
              <a:rPr lang="en-US" dirty="0" smtClean="0"/>
              <a:t> PAN is not available.</a:t>
            </a:r>
          </a:p>
          <a:p>
            <a:pPr algn="just"/>
            <a:r>
              <a:rPr lang="en-US" sz="3200" dirty="0" smtClean="0">
                <a:solidFill>
                  <a:srgbClr val="FF0000"/>
                </a:solidFill>
              </a:rPr>
              <a:t>The registration of reporting person (ITDREIN registration) is mandatory only when at least one of the Transaction Type is reportable. A functionality "SFT Preliminary Response" has been provided on the e-Filing portal for the reporting persons to indicate that a specified transaction type is not reportable for the year.</a:t>
            </a: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304800"/>
            <a:ext cx="8610600" cy="6248400"/>
          </a:xfrm>
        </p:spPr>
        <p:txBody>
          <a:bodyPr>
            <a:normAutofit/>
          </a:bodyPr>
          <a:lstStyle/>
          <a:p>
            <a:pPr algn="just">
              <a:buNone/>
            </a:pPr>
            <a:r>
              <a:rPr lang="en-US" dirty="0" smtClean="0"/>
              <a:t>	</a:t>
            </a:r>
            <a:r>
              <a:rPr lang="en-US" sz="2800" dirty="0" smtClean="0"/>
              <a:t>Detailed procedure of ITDREIN registration and upload of Form 61A is available under the “Help” section and Form 61A utility and Schema are available under the download section of http://www.incometaxindiaefiling.gov.in and https://www.cleanmoney.gov.in. Online filing of form 61A requires a valid class 2 or 3 digital signature certificate of person responsible for filing the same. Please refer “DSC Management Utility” manual under help section on how to generate the signature file, attaching the XML with signature and uploading of XML with signature file in e-Filing portal.</a:t>
            </a:r>
          </a:p>
          <a:p>
            <a:pPr>
              <a:buNone/>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51520" y="260648"/>
            <a:ext cx="8640960" cy="6408712"/>
          </a:xfrm>
        </p:spPr>
        <p:txBody>
          <a:bodyPr>
            <a:normAutofit fontScale="92500"/>
          </a:bodyPr>
          <a:lstStyle/>
          <a:p>
            <a:pPr marL="45720" indent="0" algn="just">
              <a:buNone/>
            </a:pPr>
            <a:r>
              <a:rPr lang="en-IN" sz="3200" b="1" u="sng" dirty="0" smtClean="0">
                <a:solidFill>
                  <a:srgbClr val="FF0000"/>
                </a:solidFill>
              </a:rPr>
              <a:t>Quoting of PAN No. (Rule 114B)</a:t>
            </a:r>
          </a:p>
          <a:p>
            <a:pPr marL="45720" indent="0" algn="just">
              <a:buNone/>
            </a:pPr>
            <a:r>
              <a:rPr lang="en-IN" b="1" dirty="0" smtClean="0"/>
              <a:t>114B</a:t>
            </a:r>
            <a:r>
              <a:rPr lang="en-IN" b="1" dirty="0"/>
              <a:t>. </a:t>
            </a:r>
            <a:r>
              <a:rPr lang="en-IN" i="1" dirty="0"/>
              <a:t>Every person shall quote his permanent account number in all documents pertaining to the transactions specified in the Table below, </a:t>
            </a:r>
            <a:r>
              <a:rPr lang="en-IN" i="1" dirty="0" smtClean="0"/>
              <a:t>namely</a:t>
            </a:r>
          </a:p>
          <a:p>
            <a:pPr marL="45720" indent="0" algn="just">
              <a:buNone/>
            </a:pPr>
            <a:endParaRPr lang="en-IN" i="1" dirty="0" smtClean="0"/>
          </a:p>
          <a:p>
            <a:pPr marL="45720" indent="0" algn="just">
              <a:buNone/>
            </a:pPr>
            <a:r>
              <a:rPr lang="en-IN" b="1" dirty="0" smtClean="0"/>
              <a:t>Provided </a:t>
            </a:r>
            <a:r>
              <a:rPr lang="en-IN" i="1" dirty="0"/>
              <a:t>that where a person, </a:t>
            </a:r>
            <a:r>
              <a:rPr lang="en-IN" i="1" dirty="0" smtClean="0"/>
              <a:t>is </a:t>
            </a:r>
            <a:r>
              <a:rPr lang="en-IN" i="1" dirty="0"/>
              <a:t>a minor </a:t>
            </a:r>
            <a:r>
              <a:rPr lang="en-IN" i="1" dirty="0" smtClean="0"/>
              <a:t>he </a:t>
            </a:r>
            <a:r>
              <a:rPr lang="en-IN" i="1" dirty="0"/>
              <a:t>shall quote the permanent account number of his father or mother or guardian, </a:t>
            </a:r>
            <a:endParaRPr lang="en-IN" i="1" dirty="0" smtClean="0"/>
          </a:p>
          <a:p>
            <a:pPr marL="45720" indent="0" algn="just">
              <a:buNone/>
            </a:pPr>
            <a:endParaRPr lang="en-IN" i="1" dirty="0" smtClean="0"/>
          </a:p>
          <a:p>
            <a:pPr marL="45720" indent="0" algn="just">
              <a:buNone/>
            </a:pPr>
            <a:r>
              <a:rPr lang="en-IN" b="1" dirty="0" smtClean="0"/>
              <a:t>Provided </a:t>
            </a:r>
            <a:r>
              <a:rPr lang="en-IN" b="1" dirty="0"/>
              <a:t>further </a:t>
            </a:r>
            <a:r>
              <a:rPr lang="en-IN" i="1" dirty="0"/>
              <a:t>that any person who does not have a permanent account </a:t>
            </a:r>
            <a:r>
              <a:rPr lang="en-IN" i="1" dirty="0" smtClean="0"/>
              <a:t>number, he </a:t>
            </a:r>
            <a:r>
              <a:rPr lang="en-IN" i="1" dirty="0"/>
              <a:t>shall make a declaration in Form No.60 giving therein the particulars </a:t>
            </a:r>
            <a:r>
              <a:rPr lang="en-IN" i="1" dirty="0" smtClean="0"/>
              <a:t>of such transaction.</a:t>
            </a:r>
          </a:p>
          <a:p>
            <a:pPr marL="45720" indent="0" algn="just">
              <a:buNone/>
            </a:pPr>
            <a:endParaRPr lang="en-IN" i="1" dirty="0" smtClean="0"/>
          </a:p>
          <a:p>
            <a:pPr marL="45720" indent="0" algn="just">
              <a:buNone/>
            </a:pPr>
            <a:r>
              <a:rPr lang="en-IN" b="1" dirty="0"/>
              <a:t>Provided also </a:t>
            </a:r>
            <a:r>
              <a:rPr lang="en-IN" i="1" dirty="0"/>
              <a:t>that the provisions of this rule shall not apply to the Central Government, the State Governments and the Consular </a:t>
            </a:r>
            <a:r>
              <a:rPr lang="en-IN" i="1" dirty="0" smtClean="0"/>
              <a:t>Offices</a:t>
            </a:r>
          </a:p>
          <a:p>
            <a:pPr marL="45720" indent="0" algn="just">
              <a:buNone/>
            </a:pPr>
            <a:r>
              <a:rPr lang="en-IN" i="1" dirty="0" smtClean="0"/>
              <a:t>Or </a:t>
            </a:r>
          </a:p>
          <a:p>
            <a:pPr marL="45720" indent="0" algn="just">
              <a:buNone/>
            </a:pPr>
            <a:r>
              <a:rPr lang="en-IN" i="1" dirty="0"/>
              <a:t>the non-residents </a:t>
            </a:r>
            <a:r>
              <a:rPr lang="en-IN" i="1" dirty="0" smtClean="0"/>
              <a:t>referred </a:t>
            </a:r>
            <a:r>
              <a:rPr lang="en-IN" i="1" dirty="0"/>
              <a:t>other than a transaction referred to at Sl. No. </a:t>
            </a:r>
            <a:r>
              <a:rPr lang="en-IN" i="1" dirty="0" smtClean="0"/>
              <a:t>1,2,4,7,8,10,12,14,15,16,17 of </a:t>
            </a:r>
            <a:r>
              <a:rPr lang="en-IN" i="1" dirty="0"/>
              <a:t>the Table:</a:t>
            </a:r>
            <a:r>
              <a:rPr lang="en-IN" dirty="0"/>
              <a:t> </a:t>
            </a:r>
          </a:p>
        </p:txBody>
      </p:sp>
    </p:spTree>
    <p:extLst>
      <p:ext uri="{BB962C8B-B14F-4D97-AF65-F5344CB8AC3E}">
        <p14:creationId xmlns="" xmlns:p14="http://schemas.microsoft.com/office/powerpoint/2010/main" val="42572160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601562902"/>
              </p:ext>
            </p:extLst>
          </p:nvPr>
        </p:nvGraphicFramePr>
        <p:xfrm>
          <a:off x="179511" y="188640"/>
          <a:ext cx="8856984" cy="6634465"/>
        </p:xfrm>
        <a:graphic>
          <a:graphicData uri="http://schemas.openxmlformats.org/drawingml/2006/table">
            <a:tbl>
              <a:tblPr/>
              <a:tblGrid>
                <a:gridCol w="360041"/>
                <a:gridCol w="5184576"/>
                <a:gridCol w="3312367"/>
              </a:tblGrid>
              <a:tr h="216024">
                <a:tc>
                  <a:txBody>
                    <a:bodyPr/>
                    <a:lstStyle/>
                    <a:p>
                      <a:pPr algn="ctr"/>
                      <a:r>
                        <a:rPr lang="en-IN" sz="1100" b="1" i="1" dirty="0" err="1">
                          <a:solidFill>
                            <a:srgbClr val="FF0000"/>
                          </a:solidFill>
                          <a:effectLst/>
                        </a:rPr>
                        <a:t>Sl.No</a:t>
                      </a:r>
                      <a:r>
                        <a:rPr lang="en-IN" sz="1100" b="1" i="1" dirty="0">
                          <a:solidFill>
                            <a:srgbClr val="FF0000"/>
                          </a:solidFill>
                          <a:effectLst/>
                        </a:rPr>
                        <a:t>. </a:t>
                      </a:r>
                      <a:endParaRPr lang="en-IN" sz="1100" dirty="0">
                        <a:solidFill>
                          <a:srgbClr val="FF0000"/>
                        </a:solidFill>
                        <a:effectLst/>
                      </a:endParaRPr>
                    </a:p>
                  </a:txBody>
                  <a:tcPr marL="13596" marR="13596" marT="13596" marB="13596">
                    <a:lnL>
                      <a:noFill/>
                    </a:lnL>
                    <a:lnR>
                      <a:noFill/>
                    </a:lnR>
                    <a:lnT>
                      <a:noFill/>
                    </a:lnT>
                    <a:lnB>
                      <a:noFill/>
                    </a:lnB>
                  </a:tcPr>
                </a:tc>
                <a:tc>
                  <a:txBody>
                    <a:bodyPr/>
                    <a:lstStyle/>
                    <a:p>
                      <a:pPr algn="ctr"/>
                      <a:r>
                        <a:rPr lang="en-IN" sz="1100" b="1" i="1" dirty="0">
                          <a:solidFill>
                            <a:srgbClr val="FF0000"/>
                          </a:solidFill>
                          <a:effectLst/>
                        </a:rPr>
                        <a:t>Nature of transaction </a:t>
                      </a:r>
                      <a:endParaRPr lang="en-IN" sz="1100" dirty="0">
                        <a:solidFill>
                          <a:srgbClr val="FF0000"/>
                        </a:solidFill>
                        <a:effectLst/>
                      </a:endParaRPr>
                    </a:p>
                  </a:txBody>
                  <a:tcPr marL="13596" marR="13596" marT="13596" marB="13596">
                    <a:lnL>
                      <a:noFill/>
                    </a:lnL>
                    <a:lnR>
                      <a:noFill/>
                    </a:lnR>
                    <a:lnT>
                      <a:noFill/>
                    </a:lnT>
                    <a:lnB>
                      <a:noFill/>
                    </a:lnB>
                  </a:tcPr>
                </a:tc>
                <a:tc>
                  <a:txBody>
                    <a:bodyPr/>
                    <a:lstStyle/>
                    <a:p>
                      <a:pPr algn="ctr"/>
                      <a:r>
                        <a:rPr lang="en-IN" sz="1100" b="1" i="1" dirty="0">
                          <a:solidFill>
                            <a:srgbClr val="FF0000"/>
                          </a:solidFill>
                          <a:effectLst/>
                        </a:rPr>
                        <a:t>Value of transaction </a:t>
                      </a:r>
                      <a:endParaRPr lang="en-IN" sz="1100" dirty="0">
                        <a:solidFill>
                          <a:srgbClr val="FF0000"/>
                        </a:solidFill>
                        <a:effectLst/>
                      </a:endParaRPr>
                    </a:p>
                  </a:txBody>
                  <a:tcPr marL="13596" marR="13596" marT="13596" marB="13596">
                    <a:lnL>
                      <a:noFill/>
                    </a:lnL>
                    <a:lnR>
                      <a:noFill/>
                    </a:lnR>
                    <a:lnT>
                      <a:noFill/>
                    </a:lnT>
                    <a:lnB>
                      <a:noFill/>
                    </a:lnB>
                  </a:tcPr>
                </a:tc>
              </a:tr>
              <a:tr h="213592">
                <a:tc>
                  <a:txBody>
                    <a:bodyPr/>
                    <a:lstStyle/>
                    <a:p>
                      <a:pPr algn="ctr"/>
                      <a:r>
                        <a:rPr lang="en-IN" sz="1100" b="1" i="1">
                          <a:solidFill>
                            <a:srgbClr val="FF0000"/>
                          </a:solidFill>
                          <a:effectLst/>
                        </a:rPr>
                        <a:t>(1) </a:t>
                      </a:r>
                      <a:endParaRPr lang="en-IN" sz="1100">
                        <a:solidFill>
                          <a:srgbClr val="FF0000"/>
                        </a:solidFill>
                        <a:effectLst/>
                      </a:endParaRPr>
                    </a:p>
                  </a:txBody>
                  <a:tcPr marL="13596" marR="13596" marT="13596" marB="13596">
                    <a:lnL>
                      <a:noFill/>
                    </a:lnL>
                    <a:lnR>
                      <a:noFill/>
                    </a:lnR>
                    <a:lnT>
                      <a:noFill/>
                    </a:lnT>
                    <a:lnB>
                      <a:noFill/>
                    </a:lnB>
                  </a:tcPr>
                </a:tc>
                <a:tc>
                  <a:txBody>
                    <a:bodyPr/>
                    <a:lstStyle/>
                    <a:p>
                      <a:pPr algn="ctr"/>
                      <a:r>
                        <a:rPr lang="en-IN" sz="1100" b="1" i="1">
                          <a:solidFill>
                            <a:srgbClr val="FF0000"/>
                          </a:solidFill>
                          <a:effectLst/>
                        </a:rPr>
                        <a:t>(2) </a:t>
                      </a:r>
                      <a:endParaRPr lang="en-IN" sz="1100">
                        <a:solidFill>
                          <a:srgbClr val="FF0000"/>
                        </a:solidFill>
                        <a:effectLst/>
                      </a:endParaRPr>
                    </a:p>
                  </a:txBody>
                  <a:tcPr marL="13596" marR="13596" marT="13596" marB="13596">
                    <a:lnL>
                      <a:noFill/>
                    </a:lnL>
                    <a:lnR>
                      <a:noFill/>
                    </a:lnR>
                    <a:lnT>
                      <a:noFill/>
                    </a:lnT>
                    <a:lnB>
                      <a:noFill/>
                    </a:lnB>
                  </a:tcPr>
                </a:tc>
                <a:tc>
                  <a:txBody>
                    <a:bodyPr/>
                    <a:lstStyle/>
                    <a:p>
                      <a:pPr algn="ctr"/>
                      <a:r>
                        <a:rPr lang="en-IN" sz="1100" b="1" i="1" dirty="0">
                          <a:solidFill>
                            <a:srgbClr val="FF0000"/>
                          </a:solidFill>
                          <a:effectLst/>
                        </a:rPr>
                        <a:t>(3) </a:t>
                      </a:r>
                      <a:endParaRPr lang="en-IN" sz="1100" dirty="0">
                        <a:solidFill>
                          <a:srgbClr val="FF0000"/>
                        </a:solidFill>
                        <a:effectLst/>
                      </a:endParaRPr>
                    </a:p>
                  </a:txBody>
                  <a:tcPr marL="13596" marR="13596" marT="13596" marB="13596">
                    <a:lnL>
                      <a:noFill/>
                    </a:lnL>
                    <a:lnR>
                      <a:noFill/>
                    </a:lnR>
                    <a:lnT>
                      <a:noFill/>
                    </a:lnT>
                    <a:lnB>
                      <a:noFill/>
                    </a:lnB>
                  </a:tcPr>
                </a:tc>
              </a:tr>
              <a:tr h="442922">
                <a:tc>
                  <a:txBody>
                    <a:bodyPr/>
                    <a:lstStyle/>
                    <a:p>
                      <a:pPr algn="just"/>
                      <a:r>
                        <a:rPr lang="en-IN" sz="2200" i="1" dirty="0">
                          <a:effectLst/>
                        </a:rPr>
                        <a:t>1. </a:t>
                      </a:r>
                      <a:endParaRPr lang="en-IN" sz="2200" dirty="0">
                        <a:effectLst/>
                      </a:endParaRPr>
                    </a:p>
                  </a:txBody>
                  <a:tcPr marL="13596" marR="13596" marT="13596" marB="13596">
                    <a:lnL>
                      <a:noFill/>
                    </a:lnL>
                    <a:lnR>
                      <a:noFill/>
                    </a:lnR>
                    <a:lnT>
                      <a:noFill/>
                    </a:lnT>
                    <a:lnB>
                      <a:noFill/>
                    </a:lnB>
                  </a:tcPr>
                </a:tc>
                <a:tc>
                  <a:txBody>
                    <a:bodyPr/>
                    <a:lstStyle/>
                    <a:p>
                      <a:pPr algn="l"/>
                      <a:r>
                        <a:rPr lang="en-IN" sz="2200" i="1" dirty="0">
                          <a:effectLst/>
                          <a:latin typeface="Times New Roman"/>
                        </a:rPr>
                        <a:t>Sale or purchase of a motor </a:t>
                      </a:r>
                      <a:r>
                        <a:rPr lang="en-IN" sz="2200" i="1" dirty="0" smtClean="0">
                          <a:effectLst/>
                          <a:latin typeface="Times New Roman"/>
                        </a:rPr>
                        <a:t>vehicle</a:t>
                      </a:r>
                      <a:endParaRPr lang="en-IN" sz="2200" dirty="0">
                        <a:effectLst/>
                        <a:latin typeface="Times New Roman"/>
                      </a:endParaRPr>
                    </a:p>
                  </a:txBody>
                  <a:tcPr marL="13596" marR="13596" marT="13596" marB="13596">
                    <a:lnL>
                      <a:noFill/>
                    </a:lnL>
                    <a:lnR>
                      <a:noFill/>
                    </a:lnR>
                    <a:lnT>
                      <a:noFill/>
                    </a:lnT>
                    <a:lnB>
                      <a:noFill/>
                    </a:lnB>
                  </a:tcPr>
                </a:tc>
                <a:tc>
                  <a:txBody>
                    <a:bodyPr/>
                    <a:lstStyle/>
                    <a:p>
                      <a:pPr algn="l"/>
                      <a:r>
                        <a:rPr lang="en-IN" sz="2200" i="1" dirty="0">
                          <a:solidFill>
                            <a:schemeClr val="accent1"/>
                          </a:solidFill>
                          <a:effectLst/>
                          <a:latin typeface="Times New Roman"/>
                        </a:rPr>
                        <a:t>All such transactions. </a:t>
                      </a:r>
                      <a:endParaRPr lang="en-IN" sz="2200" dirty="0">
                        <a:solidFill>
                          <a:schemeClr val="accent1"/>
                        </a:solidFill>
                        <a:effectLst/>
                        <a:latin typeface="Times New Roman"/>
                      </a:endParaRPr>
                    </a:p>
                  </a:txBody>
                  <a:tcPr marL="13596" marR="13596" marT="13596" marB="13596">
                    <a:lnL>
                      <a:noFill/>
                    </a:lnL>
                    <a:lnR>
                      <a:noFill/>
                    </a:lnR>
                    <a:lnT>
                      <a:noFill/>
                    </a:lnT>
                    <a:lnB>
                      <a:noFill/>
                    </a:lnB>
                  </a:tcPr>
                </a:tc>
              </a:tr>
              <a:tr h="888350">
                <a:tc>
                  <a:txBody>
                    <a:bodyPr/>
                    <a:lstStyle/>
                    <a:p>
                      <a:pPr algn="just"/>
                      <a:r>
                        <a:rPr lang="en-IN" sz="2200" i="1">
                          <a:effectLst/>
                        </a:rPr>
                        <a:t>2. </a:t>
                      </a:r>
                      <a:endParaRPr lang="en-IN" sz="2200">
                        <a:effectLst/>
                      </a:endParaRPr>
                    </a:p>
                  </a:txBody>
                  <a:tcPr marL="13596" marR="13596" marT="13596" marB="13596">
                    <a:lnL>
                      <a:noFill/>
                    </a:lnL>
                    <a:lnR>
                      <a:noFill/>
                    </a:lnR>
                    <a:lnT>
                      <a:noFill/>
                    </a:lnT>
                    <a:lnB>
                      <a:noFill/>
                    </a:lnB>
                  </a:tcPr>
                </a:tc>
                <a:tc>
                  <a:txBody>
                    <a:bodyPr/>
                    <a:lstStyle/>
                    <a:p>
                      <a:pPr algn="l"/>
                      <a:r>
                        <a:rPr lang="en-IN" sz="2200" i="1" dirty="0">
                          <a:effectLst/>
                          <a:latin typeface="Times New Roman"/>
                        </a:rPr>
                        <a:t>Opening an account [other than a </a:t>
                      </a:r>
                      <a:r>
                        <a:rPr lang="en-IN" sz="2200" i="1" dirty="0" smtClean="0">
                          <a:effectLst/>
                          <a:latin typeface="Times New Roman"/>
                        </a:rPr>
                        <a:t>FD and SB] </a:t>
                      </a:r>
                      <a:r>
                        <a:rPr lang="en-IN" sz="2200" i="1" dirty="0">
                          <a:effectLst/>
                          <a:latin typeface="Times New Roman"/>
                        </a:rPr>
                        <a:t>with a banking company or a co-operative </a:t>
                      </a:r>
                      <a:r>
                        <a:rPr lang="en-IN" sz="2200" i="1" dirty="0" smtClean="0">
                          <a:effectLst/>
                          <a:latin typeface="Times New Roman"/>
                        </a:rPr>
                        <a:t>bank</a:t>
                      </a:r>
                      <a:endParaRPr lang="en-IN" sz="2200" dirty="0">
                        <a:effectLst/>
                        <a:latin typeface="Times New Roman"/>
                      </a:endParaRPr>
                    </a:p>
                  </a:txBody>
                  <a:tcPr marL="13596" marR="13596" marT="13596" marB="13596">
                    <a:lnL>
                      <a:noFill/>
                    </a:lnL>
                    <a:lnR>
                      <a:noFill/>
                    </a:lnR>
                    <a:lnT>
                      <a:noFill/>
                    </a:lnT>
                    <a:lnB>
                      <a:noFill/>
                    </a:lnB>
                  </a:tcPr>
                </a:tc>
                <a:tc>
                  <a:txBody>
                    <a:bodyPr/>
                    <a:lstStyle/>
                    <a:p>
                      <a:pPr algn="l"/>
                      <a:r>
                        <a:rPr lang="en-IN" sz="2200" i="1" dirty="0">
                          <a:solidFill>
                            <a:schemeClr val="accent1"/>
                          </a:solidFill>
                          <a:effectLst/>
                          <a:latin typeface="Times New Roman"/>
                        </a:rPr>
                        <a:t>All such transactions. </a:t>
                      </a:r>
                      <a:endParaRPr lang="en-IN" sz="2200" dirty="0">
                        <a:solidFill>
                          <a:schemeClr val="accent1"/>
                        </a:solidFill>
                        <a:effectLst/>
                        <a:latin typeface="Times New Roman"/>
                      </a:endParaRPr>
                    </a:p>
                  </a:txBody>
                  <a:tcPr marL="13596" marR="13596" marT="13596" marB="13596">
                    <a:lnL>
                      <a:noFill/>
                    </a:lnL>
                    <a:lnR>
                      <a:noFill/>
                    </a:lnR>
                    <a:lnT>
                      <a:noFill/>
                    </a:lnT>
                    <a:lnB>
                      <a:noFill/>
                    </a:lnB>
                  </a:tcPr>
                </a:tc>
              </a:tr>
              <a:tr h="1161625">
                <a:tc>
                  <a:txBody>
                    <a:bodyPr/>
                    <a:lstStyle/>
                    <a:p>
                      <a:pPr algn="just"/>
                      <a:r>
                        <a:rPr lang="en-IN" sz="2200" i="1">
                          <a:effectLst/>
                        </a:rPr>
                        <a:t>3. </a:t>
                      </a:r>
                      <a:endParaRPr lang="en-IN" sz="2200">
                        <a:effectLst/>
                      </a:endParaRPr>
                    </a:p>
                  </a:txBody>
                  <a:tcPr marL="13596" marR="13596" marT="13596" marB="13596">
                    <a:lnL>
                      <a:noFill/>
                    </a:lnL>
                    <a:lnR>
                      <a:noFill/>
                    </a:lnR>
                    <a:lnT>
                      <a:noFill/>
                    </a:lnT>
                    <a:lnB>
                      <a:noFill/>
                    </a:lnB>
                  </a:tcPr>
                </a:tc>
                <a:tc>
                  <a:txBody>
                    <a:bodyPr/>
                    <a:lstStyle/>
                    <a:p>
                      <a:pPr algn="l"/>
                      <a:r>
                        <a:rPr lang="en-IN" sz="2200" i="1" dirty="0">
                          <a:effectLst/>
                          <a:latin typeface="Times New Roman"/>
                        </a:rPr>
                        <a:t>Making an application to any banking company or a co-operative bank </a:t>
                      </a:r>
                      <a:r>
                        <a:rPr lang="en-IN" sz="2200" i="1" dirty="0" smtClean="0">
                          <a:effectLst/>
                          <a:latin typeface="Times New Roman"/>
                        </a:rPr>
                        <a:t>or </a:t>
                      </a:r>
                      <a:r>
                        <a:rPr lang="en-IN" sz="2200" i="1" dirty="0">
                          <a:effectLst/>
                          <a:latin typeface="Times New Roman"/>
                        </a:rPr>
                        <a:t>to any other company or institution, for issue of a credit or debit card.</a:t>
                      </a:r>
                      <a:r>
                        <a:rPr lang="en-IN" sz="2200" dirty="0">
                          <a:effectLst/>
                          <a:latin typeface="Times New Roman"/>
                        </a:rPr>
                        <a:t> </a:t>
                      </a:r>
                    </a:p>
                  </a:txBody>
                  <a:tcPr marL="13596" marR="13596" marT="13596" marB="13596">
                    <a:lnL>
                      <a:noFill/>
                    </a:lnL>
                    <a:lnR>
                      <a:noFill/>
                    </a:lnR>
                    <a:lnT>
                      <a:noFill/>
                    </a:lnT>
                    <a:lnB>
                      <a:noFill/>
                    </a:lnB>
                  </a:tcPr>
                </a:tc>
                <a:tc>
                  <a:txBody>
                    <a:bodyPr/>
                    <a:lstStyle/>
                    <a:p>
                      <a:pPr algn="l"/>
                      <a:r>
                        <a:rPr lang="en-IN" sz="2200" i="1" dirty="0">
                          <a:solidFill>
                            <a:schemeClr val="accent1"/>
                          </a:solidFill>
                          <a:effectLst/>
                          <a:latin typeface="Times New Roman"/>
                        </a:rPr>
                        <a:t>All such transactions. </a:t>
                      </a:r>
                      <a:endParaRPr lang="en-IN" sz="2200" dirty="0">
                        <a:solidFill>
                          <a:schemeClr val="accent1"/>
                        </a:solidFill>
                        <a:effectLst/>
                        <a:latin typeface="Times New Roman"/>
                      </a:endParaRPr>
                    </a:p>
                  </a:txBody>
                  <a:tcPr marL="13596" marR="13596" marT="13596" marB="13596">
                    <a:lnL>
                      <a:noFill/>
                    </a:lnL>
                    <a:lnR>
                      <a:noFill/>
                    </a:lnR>
                    <a:lnT>
                      <a:noFill/>
                    </a:lnT>
                    <a:lnB>
                      <a:noFill/>
                    </a:lnB>
                  </a:tcPr>
                </a:tc>
              </a:tr>
              <a:tr h="324086">
                <a:tc>
                  <a:txBody>
                    <a:bodyPr/>
                    <a:lstStyle/>
                    <a:p>
                      <a:pPr algn="just"/>
                      <a:r>
                        <a:rPr lang="en-IN" sz="2200" i="1">
                          <a:effectLst/>
                        </a:rPr>
                        <a:t>4. </a:t>
                      </a:r>
                      <a:endParaRPr lang="en-IN" sz="2200">
                        <a:effectLst/>
                      </a:endParaRPr>
                    </a:p>
                  </a:txBody>
                  <a:tcPr marL="13596" marR="13596" marT="13596" marB="13596">
                    <a:lnL>
                      <a:noFill/>
                    </a:lnL>
                    <a:lnR>
                      <a:noFill/>
                    </a:lnR>
                    <a:lnT>
                      <a:noFill/>
                    </a:lnT>
                    <a:lnB>
                      <a:noFill/>
                    </a:lnB>
                  </a:tcPr>
                </a:tc>
                <a:tc>
                  <a:txBody>
                    <a:bodyPr/>
                    <a:lstStyle/>
                    <a:p>
                      <a:pPr algn="l"/>
                      <a:r>
                        <a:rPr lang="en-IN" sz="2200" i="1" dirty="0">
                          <a:effectLst/>
                          <a:latin typeface="Times New Roman"/>
                        </a:rPr>
                        <a:t>Opening of a </a:t>
                      </a:r>
                      <a:r>
                        <a:rPr lang="en-IN" sz="2200" i="1" dirty="0" err="1">
                          <a:effectLst/>
                          <a:latin typeface="Times New Roman"/>
                        </a:rPr>
                        <a:t>demat</a:t>
                      </a:r>
                      <a:r>
                        <a:rPr lang="en-IN" sz="2200" i="1" dirty="0">
                          <a:effectLst/>
                          <a:latin typeface="Times New Roman"/>
                        </a:rPr>
                        <a:t> </a:t>
                      </a:r>
                      <a:r>
                        <a:rPr lang="en-IN" sz="2200" i="1" dirty="0" smtClean="0">
                          <a:effectLst/>
                          <a:latin typeface="Times New Roman"/>
                        </a:rPr>
                        <a:t>account</a:t>
                      </a:r>
                      <a:endParaRPr lang="en-IN" sz="2200" dirty="0">
                        <a:effectLst/>
                        <a:latin typeface="Times New Roman"/>
                      </a:endParaRPr>
                    </a:p>
                  </a:txBody>
                  <a:tcPr marL="13596" marR="13596" marT="13596" marB="13596">
                    <a:lnL>
                      <a:noFill/>
                    </a:lnL>
                    <a:lnR>
                      <a:noFill/>
                    </a:lnR>
                    <a:lnT>
                      <a:noFill/>
                    </a:lnT>
                    <a:lnB>
                      <a:noFill/>
                    </a:lnB>
                  </a:tcPr>
                </a:tc>
                <a:tc>
                  <a:txBody>
                    <a:bodyPr/>
                    <a:lstStyle/>
                    <a:p>
                      <a:pPr algn="l"/>
                      <a:r>
                        <a:rPr lang="en-IN" sz="2200" i="1" dirty="0">
                          <a:solidFill>
                            <a:schemeClr val="accent1"/>
                          </a:solidFill>
                          <a:effectLst/>
                          <a:latin typeface="Times New Roman"/>
                        </a:rPr>
                        <a:t>All such transactions. </a:t>
                      </a:r>
                      <a:endParaRPr lang="en-IN" sz="2200" dirty="0">
                        <a:solidFill>
                          <a:schemeClr val="accent1"/>
                        </a:solidFill>
                        <a:effectLst/>
                        <a:latin typeface="Times New Roman"/>
                      </a:endParaRPr>
                    </a:p>
                  </a:txBody>
                  <a:tcPr marL="13596" marR="13596" marT="13596" marB="13596">
                    <a:lnL>
                      <a:noFill/>
                    </a:lnL>
                    <a:lnR>
                      <a:noFill/>
                    </a:lnR>
                    <a:lnT>
                      <a:noFill/>
                    </a:lnT>
                    <a:lnB>
                      <a:noFill/>
                    </a:lnB>
                  </a:tcPr>
                </a:tc>
              </a:tr>
              <a:tr h="753702">
                <a:tc>
                  <a:txBody>
                    <a:bodyPr/>
                    <a:lstStyle/>
                    <a:p>
                      <a:pPr algn="just"/>
                      <a:r>
                        <a:rPr lang="en-IN" sz="2200" i="1">
                          <a:effectLst/>
                        </a:rPr>
                        <a:t>5. </a:t>
                      </a:r>
                      <a:endParaRPr lang="en-IN" sz="2200">
                        <a:effectLst/>
                      </a:endParaRPr>
                    </a:p>
                  </a:txBody>
                  <a:tcPr marL="13596" marR="13596" marT="13596" marB="13596">
                    <a:lnL>
                      <a:noFill/>
                    </a:lnL>
                    <a:lnR>
                      <a:noFill/>
                    </a:lnR>
                    <a:lnT>
                      <a:noFill/>
                    </a:lnT>
                    <a:lnB>
                      <a:noFill/>
                    </a:lnB>
                  </a:tcPr>
                </a:tc>
                <a:tc>
                  <a:txBody>
                    <a:bodyPr/>
                    <a:lstStyle/>
                    <a:p>
                      <a:pPr algn="l"/>
                      <a:r>
                        <a:rPr lang="en-IN" sz="2200" i="1" dirty="0">
                          <a:effectLst/>
                          <a:latin typeface="Times New Roman"/>
                        </a:rPr>
                        <a:t>Payment to a hotel or restaurant against a bill or bills at any one time. </a:t>
                      </a:r>
                      <a:endParaRPr lang="en-IN" sz="2200" dirty="0">
                        <a:effectLst/>
                        <a:latin typeface="Times New Roman"/>
                      </a:endParaRPr>
                    </a:p>
                  </a:txBody>
                  <a:tcPr marL="13596" marR="13596" marT="13596" marB="13596">
                    <a:lnL>
                      <a:noFill/>
                    </a:lnL>
                    <a:lnR>
                      <a:noFill/>
                    </a:lnR>
                    <a:lnT>
                      <a:noFill/>
                    </a:lnT>
                    <a:lnB>
                      <a:noFill/>
                    </a:lnB>
                  </a:tcPr>
                </a:tc>
                <a:tc>
                  <a:txBody>
                    <a:bodyPr/>
                    <a:lstStyle/>
                    <a:p>
                      <a:pPr algn="l"/>
                      <a:r>
                        <a:rPr lang="en-IN" sz="2200" i="1" dirty="0">
                          <a:solidFill>
                            <a:srgbClr val="FF0000"/>
                          </a:solidFill>
                          <a:effectLst/>
                          <a:latin typeface="Times New Roman"/>
                        </a:rPr>
                        <a:t>Payment in cash of an amount exceeding fifty thousand rupees. </a:t>
                      </a:r>
                      <a:endParaRPr lang="en-IN" sz="2200" dirty="0">
                        <a:solidFill>
                          <a:srgbClr val="FF0000"/>
                        </a:solidFill>
                        <a:effectLst/>
                        <a:latin typeface="Times New Roman"/>
                      </a:endParaRPr>
                    </a:p>
                  </a:txBody>
                  <a:tcPr marL="13596" marR="13596" marT="13596" marB="13596">
                    <a:lnL>
                      <a:noFill/>
                    </a:lnL>
                    <a:lnR>
                      <a:noFill/>
                    </a:lnR>
                    <a:lnT>
                      <a:noFill/>
                    </a:lnT>
                    <a:lnB>
                      <a:noFill/>
                    </a:lnB>
                  </a:tcPr>
                </a:tc>
              </a:tr>
              <a:tr h="1016814">
                <a:tc>
                  <a:txBody>
                    <a:bodyPr/>
                    <a:lstStyle/>
                    <a:p>
                      <a:pPr algn="just"/>
                      <a:r>
                        <a:rPr lang="en-IN" sz="2200" i="1">
                          <a:effectLst/>
                        </a:rPr>
                        <a:t>6. </a:t>
                      </a:r>
                      <a:endParaRPr lang="en-IN" sz="2200">
                        <a:effectLst/>
                      </a:endParaRPr>
                    </a:p>
                  </a:txBody>
                  <a:tcPr marL="13596" marR="13596" marT="13596" marB="13596">
                    <a:lnL>
                      <a:noFill/>
                    </a:lnL>
                    <a:lnR>
                      <a:noFill/>
                    </a:lnR>
                    <a:lnT>
                      <a:noFill/>
                    </a:lnT>
                    <a:lnB>
                      <a:noFill/>
                    </a:lnB>
                  </a:tcPr>
                </a:tc>
                <a:tc>
                  <a:txBody>
                    <a:bodyPr/>
                    <a:lstStyle/>
                    <a:p>
                      <a:pPr algn="l"/>
                      <a:r>
                        <a:rPr lang="en-IN" sz="2200" i="1" dirty="0">
                          <a:effectLst/>
                          <a:latin typeface="Times New Roman"/>
                        </a:rPr>
                        <a:t>Payment </a:t>
                      </a:r>
                      <a:r>
                        <a:rPr lang="en-IN" sz="2200" i="1" dirty="0" smtClean="0">
                          <a:effectLst/>
                          <a:latin typeface="Times New Roman"/>
                        </a:rPr>
                        <a:t>for travel </a:t>
                      </a:r>
                      <a:r>
                        <a:rPr lang="en-IN" sz="2200" i="1" dirty="0">
                          <a:effectLst/>
                          <a:latin typeface="Times New Roman"/>
                        </a:rPr>
                        <a:t>to any foreign country or payment for purchase of any foreign currency at any one time. </a:t>
                      </a:r>
                      <a:endParaRPr lang="en-IN" sz="2200" dirty="0">
                        <a:effectLst/>
                        <a:latin typeface="Times New Roman"/>
                      </a:endParaRPr>
                    </a:p>
                  </a:txBody>
                  <a:tcPr marL="13596" marR="13596" marT="13596" marB="13596">
                    <a:lnL>
                      <a:noFill/>
                    </a:lnL>
                    <a:lnR>
                      <a:noFill/>
                    </a:lnR>
                    <a:lnT>
                      <a:noFill/>
                    </a:lnT>
                    <a:lnB>
                      <a:noFill/>
                    </a:lnB>
                  </a:tcPr>
                </a:tc>
                <a:tc>
                  <a:txBody>
                    <a:bodyPr/>
                    <a:lstStyle/>
                    <a:p>
                      <a:pPr algn="l"/>
                      <a:r>
                        <a:rPr lang="en-IN" sz="2200" i="1" dirty="0">
                          <a:solidFill>
                            <a:srgbClr val="FF0000"/>
                          </a:solidFill>
                          <a:effectLst/>
                          <a:latin typeface="Times New Roman"/>
                        </a:rPr>
                        <a:t>Payment in cash of an amount exceeding fifty thousand rupees. </a:t>
                      </a:r>
                      <a:endParaRPr lang="en-IN" sz="2200" dirty="0">
                        <a:solidFill>
                          <a:srgbClr val="FF0000"/>
                        </a:solidFill>
                        <a:effectLst/>
                        <a:latin typeface="Times New Roman"/>
                      </a:endParaRPr>
                    </a:p>
                  </a:txBody>
                  <a:tcPr marL="13596" marR="13596" marT="13596" marB="13596">
                    <a:lnL>
                      <a:noFill/>
                    </a:lnL>
                    <a:lnR>
                      <a:noFill/>
                    </a:lnR>
                    <a:lnT>
                      <a:noFill/>
                    </a:lnT>
                    <a:lnB>
                      <a:noFill/>
                    </a:lnB>
                  </a:tcPr>
                </a:tc>
              </a:tr>
              <a:tr h="785599">
                <a:tc>
                  <a:txBody>
                    <a:bodyPr/>
                    <a:lstStyle/>
                    <a:p>
                      <a:pPr algn="just"/>
                      <a:r>
                        <a:rPr lang="en-IN" sz="2200" i="1">
                          <a:effectLst/>
                        </a:rPr>
                        <a:t>7. </a:t>
                      </a:r>
                      <a:endParaRPr lang="en-IN" sz="2200">
                        <a:effectLst/>
                      </a:endParaRPr>
                    </a:p>
                  </a:txBody>
                  <a:tcPr marL="13596" marR="13596" marT="13596" marB="13596">
                    <a:lnL>
                      <a:noFill/>
                    </a:lnL>
                    <a:lnR>
                      <a:noFill/>
                    </a:lnR>
                    <a:lnT>
                      <a:noFill/>
                    </a:lnT>
                    <a:lnB>
                      <a:noFill/>
                    </a:lnB>
                  </a:tcPr>
                </a:tc>
                <a:tc>
                  <a:txBody>
                    <a:bodyPr/>
                    <a:lstStyle/>
                    <a:p>
                      <a:pPr algn="l"/>
                      <a:r>
                        <a:rPr lang="en-IN" sz="2200" i="1" dirty="0">
                          <a:effectLst/>
                          <a:latin typeface="Times New Roman"/>
                        </a:rPr>
                        <a:t>Payment </a:t>
                      </a:r>
                      <a:r>
                        <a:rPr lang="en-IN" sz="2200" i="1" dirty="0" smtClean="0">
                          <a:effectLst/>
                          <a:latin typeface="Times New Roman"/>
                        </a:rPr>
                        <a:t>for </a:t>
                      </a:r>
                      <a:r>
                        <a:rPr lang="en-IN" sz="2200" i="1" dirty="0">
                          <a:effectLst/>
                          <a:latin typeface="Times New Roman"/>
                        </a:rPr>
                        <a:t>Mutual Fund </a:t>
                      </a:r>
                      <a:r>
                        <a:rPr lang="en-IN" sz="2200" i="1" dirty="0" smtClean="0">
                          <a:effectLst/>
                          <a:latin typeface="Times New Roman"/>
                        </a:rPr>
                        <a:t>units</a:t>
                      </a:r>
                      <a:r>
                        <a:rPr lang="en-IN" sz="2200" i="1" dirty="0">
                          <a:effectLst/>
                          <a:latin typeface="Times New Roman"/>
                        </a:rPr>
                        <a:t>. </a:t>
                      </a:r>
                      <a:endParaRPr lang="en-IN" sz="2200" dirty="0">
                        <a:effectLst/>
                        <a:latin typeface="Times New Roman"/>
                      </a:endParaRPr>
                    </a:p>
                  </a:txBody>
                  <a:tcPr marL="13596" marR="13596" marT="13596" marB="13596">
                    <a:lnL>
                      <a:noFill/>
                    </a:lnL>
                    <a:lnR>
                      <a:noFill/>
                    </a:lnR>
                    <a:lnT>
                      <a:noFill/>
                    </a:lnT>
                    <a:lnB>
                      <a:noFill/>
                    </a:lnB>
                  </a:tcPr>
                </a:tc>
                <a:tc>
                  <a:txBody>
                    <a:bodyPr/>
                    <a:lstStyle/>
                    <a:p>
                      <a:pPr algn="l"/>
                      <a:r>
                        <a:rPr lang="en-IN" sz="2200" i="1" dirty="0">
                          <a:solidFill>
                            <a:schemeClr val="accent1"/>
                          </a:solidFill>
                          <a:effectLst/>
                          <a:latin typeface="Times New Roman"/>
                        </a:rPr>
                        <a:t>Amount exceeding fifty thousand rupees. </a:t>
                      </a:r>
                      <a:endParaRPr lang="en-IN" sz="2200" dirty="0">
                        <a:solidFill>
                          <a:schemeClr val="accent1"/>
                        </a:solidFill>
                        <a:effectLst/>
                        <a:latin typeface="Times New Roman"/>
                      </a:endParaRPr>
                    </a:p>
                  </a:txBody>
                  <a:tcPr marL="13596" marR="13596" marT="13596" marB="13596">
                    <a:lnL>
                      <a:noFill/>
                    </a:lnL>
                    <a:lnR>
                      <a:noFill/>
                    </a:lnR>
                    <a:lnT>
                      <a:noFill/>
                    </a:lnT>
                    <a:lnB>
                      <a:noFill/>
                    </a:lnB>
                  </a:tcPr>
                </a:tc>
              </a:tr>
            </a:tbl>
          </a:graphicData>
        </a:graphic>
      </p:graphicFrame>
    </p:spTree>
    <p:extLst>
      <p:ext uri="{BB962C8B-B14F-4D97-AF65-F5344CB8AC3E}">
        <p14:creationId xmlns="" xmlns:p14="http://schemas.microsoft.com/office/powerpoint/2010/main" val="22771917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2960246547"/>
              </p:ext>
            </p:extLst>
          </p:nvPr>
        </p:nvGraphicFramePr>
        <p:xfrm>
          <a:off x="179512" y="260647"/>
          <a:ext cx="8856984" cy="6636613"/>
        </p:xfrm>
        <a:graphic>
          <a:graphicData uri="http://schemas.openxmlformats.org/drawingml/2006/table">
            <a:tbl>
              <a:tblPr/>
              <a:tblGrid>
                <a:gridCol w="619465"/>
                <a:gridCol w="3773023"/>
                <a:gridCol w="4464496"/>
              </a:tblGrid>
              <a:tr h="229990">
                <a:tc>
                  <a:txBody>
                    <a:bodyPr/>
                    <a:lstStyle/>
                    <a:p>
                      <a:pPr algn="ctr"/>
                      <a:r>
                        <a:rPr lang="en-IN" sz="1200" b="1" i="0" dirty="0" err="1">
                          <a:effectLst/>
                        </a:rPr>
                        <a:t>Sl.No</a:t>
                      </a:r>
                      <a:r>
                        <a:rPr lang="en-IN" sz="1200" b="1" i="0" dirty="0">
                          <a:effectLst/>
                        </a:rPr>
                        <a:t>. </a:t>
                      </a:r>
                      <a:endParaRPr lang="en-IN" sz="1200" i="0" dirty="0">
                        <a:effectLst/>
                      </a:endParaRPr>
                    </a:p>
                  </a:txBody>
                  <a:tcPr marL="4407" marR="4407" marT="4407" marB="4407">
                    <a:lnL>
                      <a:noFill/>
                    </a:lnL>
                    <a:lnR>
                      <a:noFill/>
                    </a:lnR>
                    <a:lnT>
                      <a:noFill/>
                    </a:lnT>
                    <a:lnB>
                      <a:noFill/>
                    </a:lnB>
                  </a:tcPr>
                </a:tc>
                <a:tc>
                  <a:txBody>
                    <a:bodyPr/>
                    <a:lstStyle/>
                    <a:p>
                      <a:pPr algn="ctr"/>
                      <a:r>
                        <a:rPr lang="en-IN" sz="1200" b="1" i="0" dirty="0">
                          <a:effectLst/>
                        </a:rPr>
                        <a:t>Nature of transaction </a:t>
                      </a:r>
                      <a:endParaRPr lang="en-IN" sz="1200" i="0" dirty="0">
                        <a:effectLst/>
                      </a:endParaRPr>
                    </a:p>
                  </a:txBody>
                  <a:tcPr marL="4407" marR="4407" marT="4407" marB="4407">
                    <a:lnL>
                      <a:noFill/>
                    </a:lnL>
                    <a:lnR>
                      <a:noFill/>
                    </a:lnR>
                    <a:lnT>
                      <a:noFill/>
                    </a:lnT>
                    <a:lnB>
                      <a:noFill/>
                    </a:lnB>
                  </a:tcPr>
                </a:tc>
                <a:tc>
                  <a:txBody>
                    <a:bodyPr/>
                    <a:lstStyle/>
                    <a:p>
                      <a:pPr algn="ctr"/>
                      <a:r>
                        <a:rPr lang="en-IN" sz="1200" b="1" i="0">
                          <a:effectLst/>
                        </a:rPr>
                        <a:t>Value of transaction </a:t>
                      </a:r>
                      <a:endParaRPr lang="en-IN" sz="1200" i="0">
                        <a:effectLst/>
                      </a:endParaRPr>
                    </a:p>
                  </a:txBody>
                  <a:tcPr marL="4407" marR="4407" marT="4407" marB="4407">
                    <a:lnL>
                      <a:noFill/>
                    </a:lnL>
                    <a:lnR>
                      <a:noFill/>
                    </a:lnR>
                    <a:lnT>
                      <a:noFill/>
                    </a:lnT>
                    <a:lnB>
                      <a:noFill/>
                    </a:lnB>
                  </a:tcPr>
                </a:tc>
              </a:tr>
              <a:tr h="229990">
                <a:tc>
                  <a:txBody>
                    <a:bodyPr/>
                    <a:lstStyle/>
                    <a:p>
                      <a:pPr algn="ctr"/>
                      <a:r>
                        <a:rPr lang="en-IN" sz="1200" b="1" i="0" dirty="0">
                          <a:effectLst/>
                        </a:rPr>
                        <a:t>(1) </a:t>
                      </a:r>
                      <a:endParaRPr lang="en-IN" sz="1200" i="0" dirty="0">
                        <a:effectLst/>
                      </a:endParaRPr>
                    </a:p>
                  </a:txBody>
                  <a:tcPr marL="4407" marR="4407" marT="4407" marB="4407">
                    <a:lnL>
                      <a:noFill/>
                    </a:lnL>
                    <a:lnR>
                      <a:noFill/>
                    </a:lnR>
                    <a:lnT>
                      <a:noFill/>
                    </a:lnT>
                    <a:lnB>
                      <a:noFill/>
                    </a:lnB>
                  </a:tcPr>
                </a:tc>
                <a:tc>
                  <a:txBody>
                    <a:bodyPr/>
                    <a:lstStyle/>
                    <a:p>
                      <a:pPr algn="ctr"/>
                      <a:r>
                        <a:rPr lang="en-IN" sz="1200" b="1" i="0" dirty="0">
                          <a:effectLst/>
                        </a:rPr>
                        <a:t>(2) </a:t>
                      </a:r>
                      <a:endParaRPr lang="en-IN" sz="1200" i="0" dirty="0">
                        <a:effectLst/>
                      </a:endParaRPr>
                    </a:p>
                  </a:txBody>
                  <a:tcPr marL="4407" marR="4407" marT="4407" marB="4407">
                    <a:lnL>
                      <a:noFill/>
                    </a:lnL>
                    <a:lnR>
                      <a:noFill/>
                    </a:lnR>
                    <a:lnT>
                      <a:noFill/>
                    </a:lnT>
                    <a:lnB>
                      <a:noFill/>
                    </a:lnB>
                  </a:tcPr>
                </a:tc>
                <a:tc>
                  <a:txBody>
                    <a:bodyPr/>
                    <a:lstStyle/>
                    <a:p>
                      <a:pPr algn="ctr"/>
                      <a:r>
                        <a:rPr lang="en-IN" sz="1200" b="1" i="0" dirty="0">
                          <a:effectLst/>
                        </a:rPr>
                        <a:t>(3) </a:t>
                      </a:r>
                      <a:endParaRPr lang="en-IN" sz="1200" i="0" dirty="0">
                        <a:effectLst/>
                      </a:endParaRPr>
                    </a:p>
                  </a:txBody>
                  <a:tcPr marL="4407" marR="4407" marT="4407" marB="4407">
                    <a:lnL>
                      <a:noFill/>
                    </a:lnL>
                    <a:lnR>
                      <a:noFill/>
                    </a:lnR>
                    <a:lnT>
                      <a:noFill/>
                    </a:lnT>
                    <a:lnB>
                      <a:noFill/>
                    </a:lnB>
                  </a:tcPr>
                </a:tc>
              </a:tr>
              <a:tr h="1107649">
                <a:tc>
                  <a:txBody>
                    <a:bodyPr/>
                    <a:lstStyle/>
                    <a:p>
                      <a:pPr algn="ctr"/>
                      <a:r>
                        <a:rPr lang="en-IN" sz="2200" i="1" dirty="0">
                          <a:effectLst/>
                        </a:rPr>
                        <a:t>8. </a:t>
                      </a:r>
                      <a:endParaRPr lang="en-IN" sz="2200" dirty="0">
                        <a:effectLst/>
                      </a:endParaRPr>
                    </a:p>
                  </a:txBody>
                  <a:tcPr marL="4407" marR="4407" marT="4407" marB="4407">
                    <a:lnL>
                      <a:noFill/>
                    </a:lnL>
                    <a:lnR>
                      <a:noFill/>
                    </a:lnR>
                    <a:lnT>
                      <a:noFill/>
                    </a:lnT>
                    <a:lnB>
                      <a:noFill/>
                    </a:lnB>
                  </a:tcPr>
                </a:tc>
                <a:tc>
                  <a:txBody>
                    <a:bodyPr/>
                    <a:lstStyle/>
                    <a:p>
                      <a:r>
                        <a:rPr lang="en-IN" sz="2200" i="1" dirty="0">
                          <a:effectLst/>
                          <a:latin typeface="Times New Roman"/>
                        </a:rPr>
                        <a:t>Payment to a company or an institution for acquiring debentures or </a:t>
                      </a:r>
                      <a:r>
                        <a:rPr lang="en-IN" sz="2200" i="1" dirty="0" smtClean="0">
                          <a:effectLst/>
                          <a:latin typeface="Times New Roman"/>
                        </a:rPr>
                        <a:t>bonds</a:t>
                      </a:r>
                      <a:endParaRPr lang="en-IN" sz="2200" dirty="0">
                        <a:effectLst/>
                        <a:latin typeface="Times New Roman"/>
                      </a:endParaRPr>
                    </a:p>
                  </a:txBody>
                  <a:tcPr marL="4407" marR="4407" marT="4407" marB="4407">
                    <a:lnL>
                      <a:noFill/>
                    </a:lnL>
                    <a:lnR>
                      <a:noFill/>
                    </a:lnR>
                    <a:lnT>
                      <a:noFill/>
                    </a:lnT>
                    <a:lnB>
                      <a:noFill/>
                    </a:lnB>
                  </a:tcPr>
                </a:tc>
                <a:tc>
                  <a:txBody>
                    <a:bodyPr/>
                    <a:lstStyle/>
                    <a:p>
                      <a:r>
                        <a:rPr lang="en-IN" sz="2200" i="1" dirty="0">
                          <a:solidFill>
                            <a:schemeClr val="accent1"/>
                          </a:solidFill>
                          <a:effectLst/>
                          <a:latin typeface="Times New Roman"/>
                        </a:rPr>
                        <a:t>Amount exceeding fifty thousand rupees. </a:t>
                      </a:r>
                      <a:endParaRPr lang="en-IN" sz="2200" dirty="0">
                        <a:solidFill>
                          <a:schemeClr val="accent1"/>
                        </a:solidFill>
                        <a:effectLst/>
                        <a:latin typeface="Times New Roman"/>
                      </a:endParaRPr>
                    </a:p>
                  </a:txBody>
                  <a:tcPr marL="4407" marR="4407" marT="4407" marB="4407">
                    <a:lnL>
                      <a:noFill/>
                    </a:lnL>
                    <a:lnR>
                      <a:noFill/>
                    </a:lnR>
                    <a:lnT>
                      <a:noFill/>
                    </a:lnT>
                    <a:lnB>
                      <a:noFill/>
                    </a:lnB>
                  </a:tcPr>
                </a:tc>
              </a:tr>
              <a:tr h="741958">
                <a:tc>
                  <a:txBody>
                    <a:bodyPr/>
                    <a:lstStyle/>
                    <a:p>
                      <a:pPr algn="ctr"/>
                      <a:r>
                        <a:rPr lang="en-IN" sz="2200" i="1">
                          <a:effectLst/>
                        </a:rPr>
                        <a:t>9. </a:t>
                      </a:r>
                      <a:endParaRPr lang="en-IN" sz="2200">
                        <a:effectLst/>
                      </a:endParaRPr>
                    </a:p>
                  </a:txBody>
                  <a:tcPr marL="4407" marR="4407" marT="4407" marB="4407">
                    <a:lnL>
                      <a:noFill/>
                    </a:lnL>
                    <a:lnR>
                      <a:noFill/>
                    </a:lnR>
                    <a:lnT>
                      <a:noFill/>
                    </a:lnT>
                    <a:lnB>
                      <a:noFill/>
                    </a:lnB>
                  </a:tcPr>
                </a:tc>
                <a:tc>
                  <a:txBody>
                    <a:bodyPr/>
                    <a:lstStyle/>
                    <a:p>
                      <a:r>
                        <a:rPr lang="en-IN" sz="2200" i="1" dirty="0">
                          <a:effectLst/>
                          <a:latin typeface="Times New Roman"/>
                        </a:rPr>
                        <a:t>Payment to the Reserve Bank of India, </a:t>
                      </a:r>
                      <a:r>
                        <a:rPr lang="en-IN" sz="2200" i="1" dirty="0" smtClean="0">
                          <a:effectLst/>
                          <a:latin typeface="Times New Roman"/>
                        </a:rPr>
                        <a:t>for </a:t>
                      </a:r>
                      <a:r>
                        <a:rPr lang="en-IN" sz="2200" i="1" dirty="0">
                          <a:effectLst/>
                          <a:latin typeface="Times New Roman"/>
                        </a:rPr>
                        <a:t>acquiring </a:t>
                      </a:r>
                      <a:r>
                        <a:rPr lang="en-IN" sz="2200" i="1" dirty="0" smtClean="0">
                          <a:effectLst/>
                          <a:latin typeface="Times New Roman"/>
                        </a:rPr>
                        <a:t>bonds</a:t>
                      </a:r>
                      <a:endParaRPr lang="en-IN" sz="2200" dirty="0">
                        <a:effectLst/>
                        <a:latin typeface="Times New Roman"/>
                      </a:endParaRPr>
                    </a:p>
                  </a:txBody>
                  <a:tcPr marL="4407" marR="4407" marT="4407" marB="4407">
                    <a:lnL>
                      <a:noFill/>
                    </a:lnL>
                    <a:lnR>
                      <a:noFill/>
                    </a:lnR>
                    <a:lnT>
                      <a:noFill/>
                    </a:lnT>
                    <a:lnB>
                      <a:noFill/>
                    </a:lnB>
                  </a:tcPr>
                </a:tc>
                <a:tc>
                  <a:txBody>
                    <a:bodyPr/>
                    <a:lstStyle/>
                    <a:p>
                      <a:r>
                        <a:rPr lang="en-IN" sz="2200" i="1" dirty="0">
                          <a:solidFill>
                            <a:schemeClr val="accent1"/>
                          </a:solidFill>
                          <a:effectLst/>
                          <a:latin typeface="Times New Roman"/>
                        </a:rPr>
                        <a:t>Amount exceeding fifty thousand rupees. </a:t>
                      </a:r>
                      <a:endParaRPr lang="en-IN" sz="2200" dirty="0">
                        <a:solidFill>
                          <a:schemeClr val="accent1"/>
                        </a:solidFill>
                        <a:effectLst/>
                        <a:latin typeface="Times New Roman"/>
                      </a:endParaRPr>
                    </a:p>
                  </a:txBody>
                  <a:tcPr marL="4407" marR="4407" marT="4407" marB="4407">
                    <a:lnL>
                      <a:noFill/>
                    </a:lnL>
                    <a:lnR>
                      <a:noFill/>
                    </a:lnR>
                    <a:lnT>
                      <a:noFill/>
                    </a:lnT>
                    <a:lnB>
                      <a:noFill/>
                    </a:lnB>
                  </a:tcPr>
                </a:tc>
              </a:tr>
              <a:tr h="1473340">
                <a:tc>
                  <a:txBody>
                    <a:bodyPr/>
                    <a:lstStyle/>
                    <a:p>
                      <a:pPr algn="ctr"/>
                      <a:r>
                        <a:rPr lang="en-IN" sz="2200" dirty="0" smtClean="0">
                          <a:effectLst/>
                          <a:latin typeface="Times New Roman"/>
                        </a:rPr>
                        <a:t>10.</a:t>
                      </a:r>
                      <a:endParaRPr lang="en-IN" sz="2200" dirty="0">
                        <a:effectLst/>
                        <a:latin typeface="Times New Roman"/>
                      </a:endParaRPr>
                    </a:p>
                  </a:txBody>
                  <a:tcPr marL="4407" marR="4407" marT="4407" marB="4407">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200" i="1" dirty="0" smtClean="0">
                          <a:effectLst/>
                          <a:latin typeface="Times New Roman"/>
                        </a:rPr>
                        <a:t>Deposit With banking company or a co-operative bank including any bank or banking institution or Post Office</a:t>
                      </a:r>
                      <a:endParaRPr lang="en-IN" sz="2200" dirty="0">
                        <a:effectLst/>
                        <a:latin typeface="Times New Roman"/>
                      </a:endParaRPr>
                    </a:p>
                  </a:txBody>
                  <a:tcPr marL="4407" marR="4407" marT="4407" marB="4407">
                    <a:lnL>
                      <a:noFill/>
                    </a:lnL>
                    <a:lnR>
                      <a:noFill/>
                    </a:lnR>
                    <a:lnT>
                      <a:noFill/>
                    </a:lnT>
                    <a:lnB>
                      <a:noFill/>
                    </a:lnB>
                  </a:tcPr>
                </a:tc>
                <a:tc>
                  <a:txBody>
                    <a:bodyPr/>
                    <a:lstStyle/>
                    <a:p>
                      <a:pPr algn="just"/>
                      <a:r>
                        <a:rPr lang="en-IN" sz="2200" i="1" dirty="0" smtClean="0">
                          <a:solidFill>
                            <a:schemeClr val="accent1"/>
                          </a:solidFill>
                          <a:effectLst/>
                          <a:latin typeface="Times New Roman"/>
                        </a:rPr>
                        <a:t>Amount exceeding fifty thousand rupees during any one day; or </a:t>
                      </a:r>
                      <a:endParaRPr lang="en-IN" sz="2200" dirty="0">
                        <a:solidFill>
                          <a:schemeClr val="accent1"/>
                        </a:solidFill>
                        <a:effectLst/>
                        <a:latin typeface="Times New Roman"/>
                      </a:endParaRPr>
                    </a:p>
                  </a:txBody>
                  <a:tcPr marL="4407" marR="4407" marT="4407" marB="4407">
                    <a:lnL>
                      <a:noFill/>
                    </a:lnL>
                    <a:lnR>
                      <a:noFill/>
                    </a:lnR>
                    <a:lnT w="12700" cmpd="sng">
                      <a:noFill/>
                      <a:prstDash val="solid"/>
                    </a:lnT>
                    <a:lnB>
                      <a:noFill/>
                    </a:lnB>
                  </a:tcPr>
                </a:tc>
              </a:tr>
              <a:tr h="786753">
                <a:tc>
                  <a:txBody>
                    <a:bodyPr/>
                    <a:lstStyle/>
                    <a:p>
                      <a:pPr algn="ctr"/>
                      <a:r>
                        <a:rPr lang="en-IN" sz="2200" i="1" dirty="0">
                          <a:effectLst/>
                        </a:rPr>
                        <a:t>11. </a:t>
                      </a:r>
                      <a:endParaRPr lang="en-IN" sz="2200" dirty="0">
                        <a:effectLst/>
                      </a:endParaRPr>
                    </a:p>
                  </a:txBody>
                  <a:tcPr marL="4407" marR="4407" marT="4407" marB="4407">
                    <a:lnL>
                      <a:noFill/>
                    </a:lnL>
                    <a:lnR>
                      <a:noFill/>
                    </a:lnR>
                    <a:lnT>
                      <a:noFill/>
                    </a:lnT>
                    <a:lnB>
                      <a:noFill/>
                    </a:lnB>
                  </a:tcPr>
                </a:tc>
                <a:tc>
                  <a:txBody>
                    <a:bodyPr/>
                    <a:lstStyle/>
                    <a:p>
                      <a:r>
                        <a:rPr lang="en-IN" sz="2200" i="1" dirty="0">
                          <a:effectLst/>
                          <a:latin typeface="Times New Roman"/>
                        </a:rPr>
                        <a:t>Purchase of bank drafts or pay orders or banker's </a:t>
                      </a:r>
                      <a:r>
                        <a:rPr lang="en-IN" sz="2200" i="1" dirty="0" smtClean="0">
                          <a:effectLst/>
                          <a:latin typeface="Times New Roman"/>
                        </a:rPr>
                        <a:t>cheques</a:t>
                      </a:r>
                      <a:endParaRPr lang="en-IN" sz="2200" dirty="0">
                        <a:effectLst/>
                        <a:latin typeface="Times New Roman"/>
                      </a:endParaRPr>
                    </a:p>
                  </a:txBody>
                  <a:tcPr marL="4407" marR="4407" marT="4407" marB="4407">
                    <a:lnL>
                      <a:noFill/>
                    </a:lnL>
                    <a:lnR>
                      <a:noFill/>
                    </a:lnR>
                    <a:lnT>
                      <a:noFill/>
                    </a:lnT>
                    <a:lnB>
                      <a:noFill/>
                    </a:lnB>
                  </a:tcPr>
                </a:tc>
                <a:tc>
                  <a:txBody>
                    <a:bodyPr/>
                    <a:lstStyle/>
                    <a:p>
                      <a:r>
                        <a:rPr lang="en-IN" sz="2200" i="1" dirty="0">
                          <a:solidFill>
                            <a:srgbClr val="FF0000"/>
                          </a:solidFill>
                          <a:effectLst/>
                          <a:latin typeface="Times New Roman"/>
                        </a:rPr>
                        <a:t>Payment in cash for an amount exceeding fifty thousand rupees during any one day. </a:t>
                      </a:r>
                      <a:endParaRPr lang="en-IN" sz="2200" dirty="0">
                        <a:solidFill>
                          <a:srgbClr val="FF0000"/>
                        </a:solidFill>
                        <a:effectLst/>
                        <a:latin typeface="Times New Roman"/>
                      </a:endParaRPr>
                    </a:p>
                  </a:txBody>
                  <a:tcPr marL="4407" marR="4407" marT="4407" marB="4407">
                    <a:lnL>
                      <a:noFill/>
                    </a:lnL>
                    <a:lnR>
                      <a:noFill/>
                    </a:lnR>
                    <a:lnT>
                      <a:noFill/>
                    </a:lnT>
                    <a:lnB>
                      <a:noFill/>
                    </a:lnB>
                  </a:tcPr>
                </a:tc>
              </a:tr>
              <a:tr h="1839032">
                <a:tc>
                  <a:txBody>
                    <a:bodyPr/>
                    <a:lstStyle/>
                    <a:p>
                      <a:pPr algn="ctr">
                        <a:spcBef>
                          <a:spcPts val="0"/>
                        </a:spcBef>
                        <a:spcAft>
                          <a:spcPts val="400"/>
                        </a:spcAft>
                      </a:pPr>
                      <a:r>
                        <a:rPr lang="en-IN" sz="2200" i="1">
                          <a:effectLst/>
                          <a:latin typeface="Times New Roman"/>
                        </a:rPr>
                        <a:t>12.</a:t>
                      </a:r>
                      <a:r>
                        <a:rPr lang="en-IN" sz="2200">
                          <a:effectLst/>
                          <a:latin typeface="Times New Roman"/>
                        </a:rPr>
                        <a:t> </a:t>
                      </a:r>
                    </a:p>
                  </a:txBody>
                  <a:tcPr marL="4407" marR="4407" marT="4407" marB="4407">
                    <a:lnL>
                      <a:noFill/>
                    </a:lnL>
                    <a:lnR>
                      <a:noFill/>
                    </a:lnR>
                    <a:lnT>
                      <a:noFill/>
                    </a:lnT>
                    <a:lnB>
                      <a:noFill/>
                    </a:lnB>
                  </a:tcPr>
                </a:tc>
                <a:tc>
                  <a:txBody>
                    <a:bodyPr/>
                    <a:lstStyle/>
                    <a:p>
                      <a:pPr marL="38100" marR="38100" algn="just">
                        <a:spcBef>
                          <a:spcPts val="0"/>
                        </a:spcBef>
                        <a:spcAft>
                          <a:spcPts val="400"/>
                        </a:spcAft>
                      </a:pPr>
                      <a:r>
                        <a:rPr lang="en-IN" sz="2200" i="1" dirty="0">
                          <a:effectLst/>
                          <a:latin typeface="Times New Roman"/>
                        </a:rPr>
                        <a:t>A time deposit </a:t>
                      </a:r>
                      <a:r>
                        <a:rPr lang="en-IN" sz="2200" i="1" dirty="0" smtClean="0">
                          <a:effectLst/>
                          <a:latin typeface="Times New Roman"/>
                        </a:rPr>
                        <a:t>with </a:t>
                      </a:r>
                      <a:r>
                        <a:rPr lang="en-IN" sz="2200" i="1" dirty="0">
                          <a:effectLst/>
                          <a:latin typeface="Times New Roman"/>
                        </a:rPr>
                        <a:t>a banking company or a co-operative bank </a:t>
                      </a:r>
                      <a:r>
                        <a:rPr lang="en-IN" sz="2200" i="1" dirty="0" smtClean="0">
                          <a:effectLst/>
                          <a:latin typeface="Times New Roman"/>
                        </a:rPr>
                        <a:t>including </a:t>
                      </a:r>
                      <a:r>
                        <a:rPr lang="en-IN" sz="2200" i="1" dirty="0">
                          <a:effectLst/>
                          <a:latin typeface="Times New Roman"/>
                        </a:rPr>
                        <a:t>any bank or banking </a:t>
                      </a:r>
                      <a:r>
                        <a:rPr lang="en-IN" sz="2200" i="1" dirty="0" smtClean="0">
                          <a:effectLst/>
                          <a:latin typeface="Times New Roman"/>
                        </a:rPr>
                        <a:t>institution, or  </a:t>
                      </a:r>
                      <a:r>
                        <a:rPr lang="en-IN" sz="2200" i="1" dirty="0">
                          <a:effectLst/>
                          <a:latin typeface="Times New Roman"/>
                        </a:rPr>
                        <a:t>a Post </a:t>
                      </a:r>
                      <a:r>
                        <a:rPr lang="en-IN" sz="2200" i="1" dirty="0" smtClean="0">
                          <a:effectLst/>
                          <a:latin typeface="Times New Roman"/>
                        </a:rPr>
                        <a:t>Office</a:t>
                      </a:r>
                      <a:r>
                        <a:rPr lang="en-IN" sz="2200" i="1" baseline="0" dirty="0" smtClean="0">
                          <a:effectLst/>
                          <a:latin typeface="Times New Roman"/>
                        </a:rPr>
                        <a:t> or  </a:t>
                      </a:r>
                      <a:r>
                        <a:rPr lang="en-IN" sz="2200" i="1" dirty="0" err="1" smtClean="0">
                          <a:effectLst/>
                          <a:latin typeface="Times New Roman"/>
                        </a:rPr>
                        <a:t>Nidhie</a:t>
                      </a:r>
                      <a:r>
                        <a:rPr lang="en-IN" sz="2200" i="1" dirty="0" smtClean="0">
                          <a:effectLst/>
                          <a:latin typeface="Times New Roman"/>
                        </a:rPr>
                        <a:t> Companies or NBFCs</a:t>
                      </a:r>
                      <a:endParaRPr lang="en-IN" sz="2200" dirty="0">
                        <a:effectLst/>
                        <a:latin typeface="Times New Roman"/>
                      </a:endParaRPr>
                    </a:p>
                  </a:txBody>
                  <a:tcPr marL="4407" marR="4407" marT="4407" marB="4407">
                    <a:lnL>
                      <a:noFill/>
                    </a:lnL>
                    <a:lnR>
                      <a:noFill/>
                    </a:lnR>
                    <a:lnT>
                      <a:noFill/>
                    </a:lnT>
                    <a:lnB>
                      <a:noFill/>
                    </a:lnB>
                  </a:tcPr>
                </a:tc>
                <a:tc>
                  <a:txBody>
                    <a:bodyPr/>
                    <a:lstStyle/>
                    <a:p>
                      <a:pPr marL="38100" marR="38100" algn="just">
                        <a:spcBef>
                          <a:spcPts val="0"/>
                        </a:spcBef>
                        <a:spcAft>
                          <a:spcPts val="400"/>
                        </a:spcAft>
                      </a:pPr>
                      <a:r>
                        <a:rPr lang="en-IN" sz="2200" i="1" dirty="0">
                          <a:solidFill>
                            <a:schemeClr val="accent1"/>
                          </a:solidFill>
                          <a:effectLst/>
                          <a:latin typeface="Times New Roman"/>
                        </a:rPr>
                        <a:t>Amount exceeding fifty thousand rupees or aggregating to more than five lakh rupees during a financial year.</a:t>
                      </a:r>
                      <a:r>
                        <a:rPr lang="en-IN" sz="2200" dirty="0">
                          <a:solidFill>
                            <a:schemeClr val="accent1"/>
                          </a:solidFill>
                          <a:effectLst/>
                          <a:latin typeface="Times New Roman"/>
                        </a:rPr>
                        <a:t> </a:t>
                      </a:r>
                    </a:p>
                  </a:txBody>
                  <a:tcPr marL="4407" marR="4407" marT="4407" marB="4407">
                    <a:lnL>
                      <a:noFill/>
                    </a:lnL>
                    <a:lnR>
                      <a:noFill/>
                    </a:lnR>
                    <a:lnT>
                      <a:noFill/>
                    </a:lnT>
                    <a:lnB>
                      <a:noFill/>
                    </a:lnB>
                  </a:tcPr>
                </a:tc>
              </a:tr>
            </a:tbl>
          </a:graphicData>
        </a:graphic>
      </p:graphicFrame>
    </p:spTree>
    <p:extLst>
      <p:ext uri="{BB962C8B-B14F-4D97-AF65-F5344CB8AC3E}">
        <p14:creationId xmlns="" xmlns:p14="http://schemas.microsoft.com/office/powerpoint/2010/main" val="21139416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3432347614"/>
              </p:ext>
            </p:extLst>
          </p:nvPr>
        </p:nvGraphicFramePr>
        <p:xfrm>
          <a:off x="179512" y="260645"/>
          <a:ext cx="8784976" cy="6517670"/>
        </p:xfrm>
        <a:graphic>
          <a:graphicData uri="http://schemas.openxmlformats.org/drawingml/2006/table">
            <a:tbl>
              <a:tblPr/>
              <a:tblGrid>
                <a:gridCol w="504056"/>
                <a:gridCol w="4333683"/>
                <a:gridCol w="3947237"/>
              </a:tblGrid>
              <a:tr h="216027">
                <a:tc>
                  <a:txBody>
                    <a:bodyPr/>
                    <a:lstStyle/>
                    <a:p>
                      <a:pPr algn="ctr"/>
                      <a:r>
                        <a:rPr lang="en-IN" sz="1100" b="1" i="1" dirty="0" err="1">
                          <a:effectLst/>
                        </a:rPr>
                        <a:t>Sl.No</a:t>
                      </a:r>
                      <a:r>
                        <a:rPr lang="en-IN" sz="1100" b="1" i="1" dirty="0">
                          <a:effectLst/>
                        </a:rPr>
                        <a:t>. </a:t>
                      </a:r>
                      <a:endParaRPr lang="en-IN" sz="1100" dirty="0">
                        <a:effectLst/>
                      </a:endParaRPr>
                    </a:p>
                  </a:txBody>
                  <a:tcPr marL="4407" marR="4407" marT="4407" marB="4407">
                    <a:lnL>
                      <a:noFill/>
                    </a:lnL>
                    <a:lnR>
                      <a:noFill/>
                    </a:lnR>
                    <a:lnT>
                      <a:noFill/>
                    </a:lnT>
                    <a:lnB>
                      <a:noFill/>
                    </a:lnB>
                  </a:tcPr>
                </a:tc>
                <a:tc>
                  <a:txBody>
                    <a:bodyPr/>
                    <a:lstStyle/>
                    <a:p>
                      <a:pPr algn="ctr"/>
                      <a:r>
                        <a:rPr lang="en-IN" sz="1100" b="1" i="1">
                          <a:effectLst/>
                        </a:rPr>
                        <a:t>Nature of transaction </a:t>
                      </a:r>
                      <a:endParaRPr lang="en-IN" sz="1100">
                        <a:effectLst/>
                      </a:endParaRPr>
                    </a:p>
                  </a:txBody>
                  <a:tcPr marL="4407" marR="4407" marT="4407" marB="4407">
                    <a:lnL>
                      <a:noFill/>
                    </a:lnL>
                    <a:lnR>
                      <a:noFill/>
                    </a:lnR>
                    <a:lnT>
                      <a:noFill/>
                    </a:lnT>
                    <a:lnB>
                      <a:noFill/>
                    </a:lnB>
                  </a:tcPr>
                </a:tc>
                <a:tc>
                  <a:txBody>
                    <a:bodyPr/>
                    <a:lstStyle/>
                    <a:p>
                      <a:pPr algn="ctr"/>
                      <a:r>
                        <a:rPr lang="en-IN" sz="1100" b="1" i="1">
                          <a:effectLst/>
                        </a:rPr>
                        <a:t>Value of transaction </a:t>
                      </a:r>
                      <a:endParaRPr lang="en-IN" sz="1100">
                        <a:effectLst/>
                      </a:endParaRPr>
                    </a:p>
                  </a:txBody>
                  <a:tcPr marL="4407" marR="4407" marT="4407" marB="4407">
                    <a:lnL>
                      <a:noFill/>
                    </a:lnL>
                    <a:lnR>
                      <a:noFill/>
                    </a:lnR>
                    <a:lnT>
                      <a:noFill/>
                    </a:lnT>
                    <a:lnB>
                      <a:noFill/>
                    </a:lnB>
                  </a:tcPr>
                </a:tc>
              </a:tr>
              <a:tr h="216024">
                <a:tc>
                  <a:txBody>
                    <a:bodyPr/>
                    <a:lstStyle/>
                    <a:p>
                      <a:pPr algn="ctr"/>
                      <a:r>
                        <a:rPr lang="en-IN" sz="1100" b="1" i="1">
                          <a:effectLst/>
                        </a:rPr>
                        <a:t>(1) </a:t>
                      </a:r>
                      <a:endParaRPr lang="en-IN" sz="1100">
                        <a:effectLst/>
                      </a:endParaRPr>
                    </a:p>
                  </a:txBody>
                  <a:tcPr marL="4407" marR="4407" marT="4407" marB="4407">
                    <a:lnL>
                      <a:noFill/>
                    </a:lnL>
                    <a:lnR>
                      <a:noFill/>
                    </a:lnR>
                    <a:lnT>
                      <a:noFill/>
                    </a:lnT>
                    <a:lnB>
                      <a:noFill/>
                    </a:lnB>
                  </a:tcPr>
                </a:tc>
                <a:tc>
                  <a:txBody>
                    <a:bodyPr/>
                    <a:lstStyle/>
                    <a:p>
                      <a:pPr algn="ctr"/>
                      <a:r>
                        <a:rPr lang="en-IN" sz="1100" b="1" i="1">
                          <a:effectLst/>
                        </a:rPr>
                        <a:t>(2) </a:t>
                      </a:r>
                      <a:endParaRPr lang="en-IN" sz="1100">
                        <a:effectLst/>
                      </a:endParaRPr>
                    </a:p>
                  </a:txBody>
                  <a:tcPr marL="4407" marR="4407" marT="4407" marB="4407">
                    <a:lnL>
                      <a:noFill/>
                    </a:lnL>
                    <a:lnR>
                      <a:noFill/>
                    </a:lnR>
                    <a:lnT>
                      <a:noFill/>
                    </a:lnT>
                    <a:lnB>
                      <a:noFill/>
                    </a:lnB>
                  </a:tcPr>
                </a:tc>
                <a:tc>
                  <a:txBody>
                    <a:bodyPr/>
                    <a:lstStyle/>
                    <a:p>
                      <a:pPr algn="ctr"/>
                      <a:r>
                        <a:rPr lang="en-IN" sz="1100" b="1" i="1">
                          <a:effectLst/>
                        </a:rPr>
                        <a:t>(3) </a:t>
                      </a:r>
                      <a:endParaRPr lang="en-IN" sz="1100">
                        <a:effectLst/>
                      </a:endParaRPr>
                    </a:p>
                  </a:txBody>
                  <a:tcPr marL="4407" marR="4407" marT="4407" marB="4407">
                    <a:lnL>
                      <a:noFill/>
                    </a:lnL>
                    <a:lnR>
                      <a:noFill/>
                    </a:lnR>
                    <a:lnT>
                      <a:noFill/>
                    </a:lnT>
                    <a:lnB>
                      <a:noFill/>
                    </a:lnB>
                  </a:tcPr>
                </a:tc>
              </a:tr>
              <a:tr h="1369291">
                <a:tc>
                  <a:txBody>
                    <a:bodyPr/>
                    <a:lstStyle/>
                    <a:p>
                      <a:pPr algn="ctr"/>
                      <a:r>
                        <a:rPr lang="en-IN" sz="2200" i="1" dirty="0">
                          <a:effectLst/>
                        </a:rPr>
                        <a:t>13. </a:t>
                      </a:r>
                      <a:endParaRPr lang="en-IN" sz="2200" dirty="0">
                        <a:effectLst/>
                      </a:endParaRPr>
                    </a:p>
                  </a:txBody>
                  <a:tcPr marL="4407" marR="4407" marT="4407" marB="4407">
                    <a:lnL>
                      <a:noFill/>
                    </a:lnL>
                    <a:lnR>
                      <a:noFill/>
                    </a:lnR>
                    <a:lnT>
                      <a:noFill/>
                    </a:lnT>
                    <a:lnB>
                      <a:noFill/>
                    </a:lnB>
                  </a:tcPr>
                </a:tc>
                <a:tc>
                  <a:txBody>
                    <a:bodyPr/>
                    <a:lstStyle/>
                    <a:p>
                      <a:r>
                        <a:rPr lang="en-IN" sz="2200" i="1" dirty="0">
                          <a:effectLst/>
                          <a:latin typeface="Times New Roman"/>
                        </a:rPr>
                        <a:t>Payment for one or more pre-paid payment instruments</a:t>
                      </a:r>
                      <a:r>
                        <a:rPr lang="en-IN" sz="2200" i="1" dirty="0" smtClean="0">
                          <a:effectLst/>
                          <a:latin typeface="Times New Roman"/>
                        </a:rPr>
                        <a:t>, to </a:t>
                      </a:r>
                      <a:r>
                        <a:rPr lang="en-IN" sz="2200" i="1" dirty="0">
                          <a:effectLst/>
                          <a:latin typeface="Times New Roman"/>
                        </a:rPr>
                        <a:t>a banking company or a </a:t>
                      </a:r>
                      <a:r>
                        <a:rPr lang="en-IN" sz="2200" i="1" dirty="0" smtClean="0">
                          <a:effectLst/>
                          <a:latin typeface="Times New Roman"/>
                        </a:rPr>
                        <a:t>co-operative</a:t>
                      </a:r>
                      <a:endParaRPr lang="en-IN" sz="2200" dirty="0">
                        <a:effectLst/>
                        <a:latin typeface="Times New Roman"/>
                      </a:endParaRPr>
                    </a:p>
                  </a:txBody>
                  <a:tcPr marL="4407" marR="4407" marT="4407" marB="4407">
                    <a:lnL>
                      <a:noFill/>
                    </a:lnL>
                    <a:lnR>
                      <a:noFill/>
                    </a:lnR>
                    <a:lnT>
                      <a:noFill/>
                    </a:lnT>
                    <a:lnB>
                      <a:noFill/>
                    </a:lnB>
                  </a:tcPr>
                </a:tc>
                <a:tc>
                  <a:txBody>
                    <a:bodyPr/>
                    <a:lstStyle/>
                    <a:p>
                      <a:r>
                        <a:rPr lang="en-IN" sz="2200" i="1" dirty="0">
                          <a:solidFill>
                            <a:srgbClr val="FF0000"/>
                          </a:solidFill>
                          <a:effectLst/>
                          <a:latin typeface="Times New Roman"/>
                        </a:rPr>
                        <a:t>Payment in cash or </a:t>
                      </a:r>
                      <a:r>
                        <a:rPr lang="en-IN" sz="2200" i="1" dirty="0" smtClean="0">
                          <a:solidFill>
                            <a:srgbClr val="FF0000"/>
                          </a:solidFill>
                          <a:effectLst/>
                          <a:latin typeface="Times New Roman"/>
                        </a:rPr>
                        <a:t>bank </a:t>
                      </a:r>
                      <a:r>
                        <a:rPr lang="en-IN" sz="2200" i="1" dirty="0">
                          <a:solidFill>
                            <a:srgbClr val="FF0000"/>
                          </a:solidFill>
                          <a:effectLst/>
                          <a:latin typeface="Times New Roman"/>
                        </a:rPr>
                        <a:t>draft </a:t>
                      </a:r>
                      <a:r>
                        <a:rPr lang="en-IN" sz="2200" i="1" dirty="0" smtClean="0">
                          <a:solidFill>
                            <a:srgbClr val="FF0000"/>
                          </a:solidFill>
                          <a:effectLst/>
                          <a:latin typeface="Times New Roman"/>
                        </a:rPr>
                        <a:t>of </a:t>
                      </a:r>
                      <a:r>
                        <a:rPr lang="en-IN" sz="2200" i="1" dirty="0">
                          <a:solidFill>
                            <a:srgbClr val="FF0000"/>
                          </a:solidFill>
                          <a:effectLst/>
                          <a:latin typeface="Times New Roman"/>
                        </a:rPr>
                        <a:t>an amount aggregating to more than fifty thousand rupees in a financial year. </a:t>
                      </a:r>
                      <a:endParaRPr lang="en-IN" sz="2200" dirty="0">
                        <a:solidFill>
                          <a:srgbClr val="FF0000"/>
                        </a:solidFill>
                        <a:effectLst/>
                        <a:latin typeface="Times New Roman"/>
                      </a:endParaRPr>
                    </a:p>
                  </a:txBody>
                  <a:tcPr marL="4407" marR="4407" marT="4407" marB="4407">
                    <a:lnL>
                      <a:noFill/>
                    </a:lnL>
                    <a:lnR>
                      <a:noFill/>
                    </a:lnR>
                    <a:lnT>
                      <a:noFill/>
                    </a:lnT>
                    <a:lnB>
                      <a:noFill/>
                    </a:lnB>
                  </a:tcPr>
                </a:tc>
              </a:tr>
              <a:tr h="801272">
                <a:tc>
                  <a:txBody>
                    <a:bodyPr/>
                    <a:lstStyle/>
                    <a:p>
                      <a:pPr algn="ctr"/>
                      <a:r>
                        <a:rPr lang="en-IN" sz="2200" i="1">
                          <a:effectLst/>
                        </a:rPr>
                        <a:t>14. </a:t>
                      </a:r>
                      <a:endParaRPr lang="en-IN" sz="2200">
                        <a:effectLst/>
                      </a:endParaRPr>
                    </a:p>
                  </a:txBody>
                  <a:tcPr marL="4407" marR="4407" marT="4407" marB="4407">
                    <a:lnL>
                      <a:noFill/>
                    </a:lnL>
                    <a:lnR>
                      <a:noFill/>
                    </a:lnR>
                    <a:lnT>
                      <a:noFill/>
                    </a:lnT>
                    <a:lnB>
                      <a:noFill/>
                    </a:lnB>
                  </a:tcPr>
                </a:tc>
                <a:tc>
                  <a:txBody>
                    <a:bodyPr/>
                    <a:lstStyle/>
                    <a:p>
                      <a:r>
                        <a:rPr lang="en-IN" sz="2200" i="1" dirty="0">
                          <a:effectLst/>
                          <a:latin typeface="Times New Roman"/>
                        </a:rPr>
                        <a:t>Payment as life insurance </a:t>
                      </a:r>
                      <a:r>
                        <a:rPr lang="en-IN" sz="2200" i="1" dirty="0" smtClean="0">
                          <a:effectLst/>
                          <a:latin typeface="Times New Roman"/>
                        </a:rPr>
                        <a:t>premium</a:t>
                      </a:r>
                      <a:endParaRPr lang="en-IN" sz="2200" dirty="0">
                        <a:effectLst/>
                        <a:latin typeface="Times New Roman"/>
                      </a:endParaRPr>
                    </a:p>
                  </a:txBody>
                  <a:tcPr marL="4407" marR="4407" marT="4407" marB="4407">
                    <a:lnL>
                      <a:noFill/>
                    </a:lnL>
                    <a:lnR>
                      <a:noFill/>
                    </a:lnR>
                    <a:lnT>
                      <a:noFill/>
                    </a:lnT>
                    <a:lnB>
                      <a:noFill/>
                    </a:lnB>
                  </a:tcPr>
                </a:tc>
                <a:tc>
                  <a:txBody>
                    <a:bodyPr/>
                    <a:lstStyle/>
                    <a:p>
                      <a:r>
                        <a:rPr lang="en-IN" sz="2200" i="1" dirty="0">
                          <a:solidFill>
                            <a:schemeClr val="accent1"/>
                          </a:solidFill>
                          <a:effectLst/>
                          <a:latin typeface="Times New Roman"/>
                        </a:rPr>
                        <a:t>Amount aggregating to more than fifty thousand rupees in a financial year. </a:t>
                      </a:r>
                      <a:endParaRPr lang="en-IN" sz="2200" dirty="0">
                        <a:solidFill>
                          <a:schemeClr val="accent1"/>
                        </a:solidFill>
                        <a:effectLst/>
                        <a:latin typeface="Times New Roman"/>
                      </a:endParaRPr>
                    </a:p>
                  </a:txBody>
                  <a:tcPr marL="4407" marR="4407" marT="4407" marB="4407">
                    <a:lnL>
                      <a:noFill/>
                    </a:lnL>
                    <a:lnR>
                      <a:noFill/>
                    </a:lnR>
                    <a:lnT>
                      <a:noFill/>
                    </a:lnT>
                    <a:lnB>
                      <a:noFill/>
                    </a:lnB>
                  </a:tcPr>
                </a:tc>
              </a:tr>
              <a:tr h="400636">
                <a:tc>
                  <a:txBody>
                    <a:bodyPr/>
                    <a:lstStyle/>
                    <a:p>
                      <a:pPr algn="ctr"/>
                      <a:r>
                        <a:rPr lang="en-IN" sz="2200" i="1">
                          <a:effectLst/>
                        </a:rPr>
                        <a:t>15. </a:t>
                      </a:r>
                      <a:endParaRPr lang="en-IN" sz="2200">
                        <a:effectLst/>
                      </a:endParaRPr>
                    </a:p>
                  </a:txBody>
                  <a:tcPr marL="4407" marR="4407" marT="4407" marB="4407">
                    <a:lnL>
                      <a:noFill/>
                    </a:lnL>
                    <a:lnR>
                      <a:noFill/>
                    </a:lnR>
                    <a:lnT>
                      <a:noFill/>
                    </a:lnT>
                    <a:lnB>
                      <a:noFill/>
                    </a:lnB>
                  </a:tcPr>
                </a:tc>
                <a:tc>
                  <a:txBody>
                    <a:bodyPr/>
                    <a:lstStyle/>
                    <a:p>
                      <a:r>
                        <a:rPr lang="en-IN" sz="2200" i="1" dirty="0">
                          <a:effectLst/>
                          <a:latin typeface="Times New Roman"/>
                        </a:rPr>
                        <a:t>A contract for sale or purchase of securities (other than shares</a:t>
                      </a:r>
                      <a:r>
                        <a:rPr lang="en-IN" sz="2200" i="1" dirty="0" smtClean="0">
                          <a:effectLst/>
                          <a:latin typeface="Times New Roman"/>
                        </a:rPr>
                        <a:t>)</a:t>
                      </a:r>
                      <a:endParaRPr lang="en-IN" sz="2200" dirty="0">
                        <a:effectLst/>
                        <a:latin typeface="Times New Roman"/>
                      </a:endParaRPr>
                    </a:p>
                  </a:txBody>
                  <a:tcPr marL="4407" marR="4407" marT="4407" marB="4407">
                    <a:lnL>
                      <a:noFill/>
                    </a:lnL>
                    <a:lnR>
                      <a:noFill/>
                    </a:lnR>
                    <a:lnT>
                      <a:noFill/>
                    </a:lnT>
                    <a:lnB>
                      <a:noFill/>
                    </a:lnB>
                  </a:tcPr>
                </a:tc>
                <a:tc>
                  <a:txBody>
                    <a:bodyPr/>
                    <a:lstStyle/>
                    <a:p>
                      <a:r>
                        <a:rPr lang="en-IN" sz="2200" i="1" dirty="0">
                          <a:solidFill>
                            <a:schemeClr val="accent1"/>
                          </a:solidFill>
                          <a:effectLst/>
                          <a:latin typeface="Times New Roman"/>
                        </a:rPr>
                        <a:t>Amount exceeding one lakh rupees per transaction. </a:t>
                      </a:r>
                      <a:endParaRPr lang="en-IN" sz="2200" dirty="0">
                        <a:solidFill>
                          <a:schemeClr val="accent1"/>
                        </a:solidFill>
                        <a:effectLst/>
                        <a:latin typeface="Times New Roman"/>
                      </a:endParaRPr>
                    </a:p>
                  </a:txBody>
                  <a:tcPr marL="4407" marR="4407" marT="4407" marB="4407">
                    <a:lnL>
                      <a:noFill/>
                    </a:lnL>
                    <a:lnR>
                      <a:noFill/>
                    </a:lnR>
                    <a:lnT>
                      <a:noFill/>
                    </a:lnT>
                    <a:lnB>
                      <a:noFill/>
                    </a:lnB>
                  </a:tcPr>
                </a:tc>
              </a:tr>
              <a:tr h="638154">
                <a:tc>
                  <a:txBody>
                    <a:bodyPr/>
                    <a:lstStyle/>
                    <a:p>
                      <a:pPr algn="ctr"/>
                      <a:r>
                        <a:rPr lang="en-IN" sz="2200" i="1" dirty="0">
                          <a:effectLst/>
                        </a:rPr>
                        <a:t>16. </a:t>
                      </a:r>
                      <a:endParaRPr lang="en-IN" sz="2200" dirty="0">
                        <a:effectLst/>
                      </a:endParaRPr>
                    </a:p>
                  </a:txBody>
                  <a:tcPr marL="4407" marR="4407" marT="4407" marB="4407">
                    <a:lnL>
                      <a:noFill/>
                    </a:lnL>
                    <a:lnR>
                      <a:noFill/>
                    </a:lnR>
                    <a:lnT>
                      <a:noFill/>
                    </a:lnT>
                    <a:lnB>
                      <a:noFill/>
                    </a:lnB>
                  </a:tcPr>
                </a:tc>
                <a:tc>
                  <a:txBody>
                    <a:bodyPr/>
                    <a:lstStyle/>
                    <a:p>
                      <a:r>
                        <a:rPr lang="en-IN" sz="2200" i="1" dirty="0">
                          <a:effectLst/>
                          <a:latin typeface="Times New Roman"/>
                        </a:rPr>
                        <a:t>Sale or purchase, by any person, of shares of a company not listed in a recognised stock exchange. </a:t>
                      </a:r>
                      <a:endParaRPr lang="en-IN" sz="2200" dirty="0">
                        <a:effectLst/>
                        <a:latin typeface="Times New Roman"/>
                      </a:endParaRPr>
                    </a:p>
                  </a:txBody>
                  <a:tcPr marL="4407" marR="4407" marT="4407" marB="4407">
                    <a:lnL>
                      <a:noFill/>
                    </a:lnL>
                    <a:lnR>
                      <a:noFill/>
                    </a:lnR>
                    <a:lnT>
                      <a:noFill/>
                    </a:lnT>
                    <a:lnB>
                      <a:noFill/>
                    </a:lnB>
                  </a:tcPr>
                </a:tc>
                <a:tc>
                  <a:txBody>
                    <a:bodyPr/>
                    <a:lstStyle/>
                    <a:p>
                      <a:r>
                        <a:rPr lang="en-IN" sz="2200" i="1" dirty="0">
                          <a:solidFill>
                            <a:schemeClr val="accent1"/>
                          </a:solidFill>
                          <a:effectLst/>
                          <a:latin typeface="Times New Roman"/>
                        </a:rPr>
                        <a:t>Amount exceeding one lakh rupees per transaction. </a:t>
                      </a:r>
                      <a:endParaRPr lang="en-IN" sz="2200" dirty="0">
                        <a:solidFill>
                          <a:schemeClr val="accent1"/>
                        </a:solidFill>
                        <a:effectLst/>
                        <a:latin typeface="Times New Roman"/>
                      </a:endParaRPr>
                    </a:p>
                  </a:txBody>
                  <a:tcPr marL="4407" marR="4407" marT="4407" marB="4407">
                    <a:lnL>
                      <a:noFill/>
                    </a:lnL>
                    <a:lnR>
                      <a:noFill/>
                    </a:lnR>
                    <a:lnT>
                      <a:noFill/>
                    </a:lnT>
                    <a:lnB>
                      <a:noFill/>
                    </a:lnB>
                  </a:tcPr>
                </a:tc>
              </a:tr>
              <a:tr h="718672">
                <a:tc>
                  <a:txBody>
                    <a:bodyPr/>
                    <a:lstStyle/>
                    <a:p>
                      <a:pPr algn="ctr"/>
                      <a:r>
                        <a:rPr lang="en-IN" sz="2200" i="1">
                          <a:effectLst/>
                        </a:rPr>
                        <a:t>17. </a:t>
                      </a:r>
                      <a:endParaRPr lang="en-IN" sz="2200">
                        <a:effectLst/>
                      </a:endParaRPr>
                    </a:p>
                  </a:txBody>
                  <a:tcPr marL="4407" marR="4407" marT="4407" marB="4407">
                    <a:lnL>
                      <a:noFill/>
                    </a:lnL>
                    <a:lnR>
                      <a:noFill/>
                    </a:lnR>
                    <a:lnT>
                      <a:noFill/>
                    </a:lnT>
                    <a:lnB>
                      <a:noFill/>
                    </a:lnB>
                  </a:tcPr>
                </a:tc>
                <a:tc>
                  <a:txBody>
                    <a:bodyPr/>
                    <a:lstStyle/>
                    <a:p>
                      <a:r>
                        <a:rPr lang="en-IN" sz="2200" i="1">
                          <a:effectLst/>
                          <a:latin typeface="Times New Roman"/>
                        </a:rPr>
                        <a:t>Sale or purchase of any immovable property. </a:t>
                      </a:r>
                      <a:endParaRPr lang="en-IN" sz="2200">
                        <a:effectLst/>
                        <a:latin typeface="Times New Roman"/>
                      </a:endParaRPr>
                    </a:p>
                  </a:txBody>
                  <a:tcPr marL="4407" marR="4407" marT="4407" marB="4407">
                    <a:lnL>
                      <a:noFill/>
                    </a:lnL>
                    <a:lnR>
                      <a:noFill/>
                    </a:lnR>
                    <a:lnT>
                      <a:noFill/>
                    </a:lnT>
                    <a:lnB>
                      <a:noFill/>
                    </a:lnB>
                  </a:tcPr>
                </a:tc>
                <a:tc>
                  <a:txBody>
                    <a:bodyPr/>
                    <a:lstStyle/>
                    <a:p>
                      <a:r>
                        <a:rPr lang="en-IN" sz="2200" i="1" dirty="0">
                          <a:solidFill>
                            <a:schemeClr val="accent1"/>
                          </a:solidFill>
                          <a:effectLst/>
                          <a:latin typeface="Times New Roman"/>
                        </a:rPr>
                        <a:t>Amount exceeding ten lakh rupees or </a:t>
                      </a:r>
                      <a:r>
                        <a:rPr lang="en-IN" sz="2200" i="1" dirty="0" smtClean="0">
                          <a:solidFill>
                            <a:schemeClr val="accent1"/>
                          </a:solidFill>
                          <a:effectLst/>
                          <a:latin typeface="Times New Roman"/>
                        </a:rPr>
                        <a:t>More</a:t>
                      </a:r>
                      <a:endParaRPr lang="en-IN" sz="2200" dirty="0">
                        <a:solidFill>
                          <a:schemeClr val="accent1"/>
                        </a:solidFill>
                        <a:effectLst/>
                        <a:latin typeface="Times New Roman"/>
                      </a:endParaRPr>
                    </a:p>
                  </a:txBody>
                  <a:tcPr marL="4407" marR="4407" marT="4407" marB="4407">
                    <a:lnL>
                      <a:noFill/>
                    </a:lnL>
                    <a:lnR>
                      <a:noFill/>
                    </a:lnR>
                    <a:lnT>
                      <a:noFill/>
                    </a:lnT>
                    <a:lnB>
                      <a:noFill/>
                    </a:lnB>
                  </a:tcPr>
                </a:tc>
              </a:tr>
              <a:tr h="1138902">
                <a:tc>
                  <a:txBody>
                    <a:bodyPr/>
                    <a:lstStyle/>
                    <a:p>
                      <a:pPr algn="ctr"/>
                      <a:r>
                        <a:rPr lang="en-IN" sz="2200" i="1" u="sng" dirty="0">
                          <a:solidFill>
                            <a:srgbClr val="C00000"/>
                          </a:solidFill>
                          <a:effectLst/>
                        </a:rPr>
                        <a:t>18. </a:t>
                      </a:r>
                      <a:endParaRPr lang="en-IN" sz="2200" u="sng" dirty="0">
                        <a:solidFill>
                          <a:srgbClr val="C00000"/>
                        </a:solidFill>
                        <a:effectLst/>
                      </a:endParaRPr>
                    </a:p>
                  </a:txBody>
                  <a:tcPr marL="4407" marR="4407" marT="4407" marB="4407">
                    <a:lnL>
                      <a:noFill/>
                    </a:lnL>
                    <a:lnR>
                      <a:noFill/>
                    </a:lnR>
                    <a:lnT>
                      <a:noFill/>
                    </a:lnT>
                    <a:lnB>
                      <a:noFill/>
                    </a:lnB>
                  </a:tcPr>
                </a:tc>
                <a:tc>
                  <a:txBody>
                    <a:bodyPr/>
                    <a:lstStyle/>
                    <a:p>
                      <a:r>
                        <a:rPr lang="en-IN" sz="2800" i="1" u="sng" dirty="0">
                          <a:solidFill>
                            <a:srgbClr val="C00000"/>
                          </a:solidFill>
                          <a:effectLst/>
                          <a:latin typeface="Times New Roman"/>
                        </a:rPr>
                        <a:t>Sale or purchase, by any person, of goods or services of any nature other </a:t>
                      </a:r>
                      <a:r>
                        <a:rPr lang="en-IN" sz="2800" i="1" u="sng" dirty="0" smtClean="0">
                          <a:solidFill>
                            <a:srgbClr val="C00000"/>
                          </a:solidFill>
                          <a:effectLst/>
                          <a:latin typeface="Times New Roman"/>
                        </a:rPr>
                        <a:t>1 </a:t>
                      </a:r>
                      <a:r>
                        <a:rPr lang="en-IN" sz="2800" i="1" u="sng" dirty="0">
                          <a:solidFill>
                            <a:srgbClr val="C00000"/>
                          </a:solidFill>
                          <a:effectLst/>
                          <a:latin typeface="Times New Roman"/>
                        </a:rPr>
                        <a:t>to </a:t>
                      </a:r>
                      <a:r>
                        <a:rPr lang="en-IN" sz="2800" i="1" u="sng" dirty="0" smtClean="0">
                          <a:solidFill>
                            <a:srgbClr val="C00000"/>
                          </a:solidFill>
                          <a:effectLst/>
                          <a:latin typeface="Times New Roman"/>
                        </a:rPr>
                        <a:t>17</a:t>
                      </a:r>
                      <a:endParaRPr lang="en-IN" sz="2800" u="sng" dirty="0">
                        <a:solidFill>
                          <a:srgbClr val="C00000"/>
                        </a:solidFill>
                        <a:effectLst/>
                        <a:latin typeface="Times New Roman"/>
                      </a:endParaRPr>
                    </a:p>
                  </a:txBody>
                  <a:tcPr marL="4407" marR="4407" marT="4407" marB="4407">
                    <a:lnL>
                      <a:noFill/>
                    </a:lnL>
                    <a:lnR>
                      <a:noFill/>
                    </a:lnR>
                    <a:lnT>
                      <a:noFill/>
                    </a:lnT>
                    <a:lnB>
                      <a:noFill/>
                    </a:lnB>
                  </a:tcPr>
                </a:tc>
                <a:tc>
                  <a:txBody>
                    <a:bodyPr/>
                    <a:lstStyle/>
                    <a:p>
                      <a:r>
                        <a:rPr lang="en-IN" sz="2800" i="1" u="sng" dirty="0">
                          <a:solidFill>
                            <a:srgbClr val="C00000"/>
                          </a:solidFill>
                          <a:effectLst/>
                          <a:latin typeface="Times New Roman"/>
                        </a:rPr>
                        <a:t>Amount exceeding two lakh rupees per transaction: </a:t>
                      </a:r>
                      <a:endParaRPr lang="en-IN" sz="2800" u="sng" dirty="0">
                        <a:solidFill>
                          <a:srgbClr val="C00000"/>
                        </a:solidFill>
                        <a:effectLst/>
                        <a:latin typeface="Times New Roman"/>
                      </a:endParaRPr>
                    </a:p>
                  </a:txBody>
                  <a:tcPr marL="4407" marR="4407" marT="4407" marB="4407">
                    <a:lnL>
                      <a:noFill/>
                    </a:lnL>
                    <a:lnR>
                      <a:noFill/>
                    </a:lnR>
                    <a:lnT>
                      <a:noFill/>
                    </a:lnT>
                    <a:lnB>
                      <a:noFill/>
                    </a:lnB>
                  </a:tcPr>
                </a:tc>
              </a:tr>
            </a:tbl>
          </a:graphicData>
        </a:graphic>
      </p:graphicFrame>
    </p:spTree>
    <p:extLst>
      <p:ext uri="{BB962C8B-B14F-4D97-AF65-F5344CB8AC3E}">
        <p14:creationId xmlns="" xmlns:p14="http://schemas.microsoft.com/office/powerpoint/2010/main" val="2411850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260648"/>
            <a:ext cx="8424936" cy="6408712"/>
          </a:xfrm>
        </p:spPr>
        <p:txBody>
          <a:bodyPr>
            <a:normAutofit fontScale="32500" lnSpcReduction="20000"/>
          </a:bodyPr>
          <a:lstStyle/>
          <a:p>
            <a:pPr marL="45720" indent="0">
              <a:buNone/>
            </a:pPr>
            <a:r>
              <a:rPr lang="en-IN" sz="10000" b="1" u="sng" dirty="0" smtClean="0">
                <a:solidFill>
                  <a:schemeClr val="accent6"/>
                </a:solidFill>
              </a:rPr>
              <a:t>(Section 40A(3A))</a:t>
            </a:r>
          </a:p>
          <a:p>
            <a:pPr marL="45720" indent="0" algn="just">
              <a:buNone/>
            </a:pPr>
            <a:r>
              <a:rPr lang="en-IN" sz="11100" dirty="0" smtClean="0"/>
              <a:t>Where </a:t>
            </a:r>
            <a:r>
              <a:rPr lang="en-IN" sz="11100" dirty="0"/>
              <a:t>an </a:t>
            </a:r>
            <a:r>
              <a:rPr lang="en-IN" sz="11100" b="1" u="sng" dirty="0">
                <a:solidFill>
                  <a:srgbClr val="FF0000"/>
                </a:solidFill>
              </a:rPr>
              <a:t>allowance</a:t>
            </a:r>
            <a:r>
              <a:rPr lang="en-IN" sz="11100" dirty="0"/>
              <a:t> has been made </a:t>
            </a:r>
            <a:r>
              <a:rPr lang="en-IN" sz="11100" dirty="0" smtClean="0"/>
              <a:t>for any </a:t>
            </a:r>
            <a:r>
              <a:rPr lang="en-IN" sz="11100" dirty="0"/>
              <a:t>liability incurred </a:t>
            </a:r>
            <a:r>
              <a:rPr lang="en-IN" sz="11100" dirty="0" smtClean="0"/>
              <a:t>for </a:t>
            </a:r>
            <a:r>
              <a:rPr lang="en-IN" sz="11100" b="1" u="sng" dirty="0">
                <a:solidFill>
                  <a:srgbClr val="FF0000"/>
                </a:solidFill>
              </a:rPr>
              <a:t>any expenditure</a:t>
            </a:r>
            <a:r>
              <a:rPr lang="en-IN" sz="11100" dirty="0"/>
              <a:t> </a:t>
            </a:r>
            <a:r>
              <a:rPr lang="en-IN" sz="11100" dirty="0" smtClean="0"/>
              <a:t>in any assessment year </a:t>
            </a:r>
            <a:r>
              <a:rPr lang="en-IN" sz="11100" b="1" u="sng" dirty="0" smtClean="0">
                <a:solidFill>
                  <a:srgbClr val="FF0000"/>
                </a:solidFill>
              </a:rPr>
              <a:t>and</a:t>
            </a:r>
            <a:r>
              <a:rPr lang="en-IN" sz="11100" dirty="0" smtClean="0"/>
              <a:t> </a:t>
            </a:r>
            <a:r>
              <a:rPr lang="en-IN" sz="11100" dirty="0"/>
              <a:t>subsequently during any </a:t>
            </a:r>
            <a:r>
              <a:rPr lang="en-IN" sz="11100" dirty="0" smtClean="0"/>
              <a:t>year </a:t>
            </a:r>
            <a:r>
              <a:rPr lang="en-IN" sz="11100" dirty="0"/>
              <a:t>the </a:t>
            </a:r>
            <a:r>
              <a:rPr lang="en-IN" sz="11100" dirty="0" err="1"/>
              <a:t>assessee</a:t>
            </a:r>
            <a:r>
              <a:rPr lang="en-IN" sz="11100" dirty="0"/>
              <a:t> makes payment in respect thereof, otherwise than by an account payee </a:t>
            </a:r>
            <a:r>
              <a:rPr lang="en-IN" sz="11100" dirty="0" smtClean="0"/>
              <a:t>cheque/draft or </a:t>
            </a:r>
            <a:r>
              <a:rPr lang="en-IN" sz="11100" dirty="0">
                <a:solidFill>
                  <a:schemeClr val="accent4">
                    <a:lumMod val="50000"/>
                  </a:schemeClr>
                </a:solidFill>
              </a:rPr>
              <a:t>use of electronic clearing </a:t>
            </a:r>
            <a:r>
              <a:rPr lang="en-IN" sz="11100" dirty="0" smtClean="0">
                <a:solidFill>
                  <a:schemeClr val="accent4">
                    <a:lumMod val="50000"/>
                  </a:schemeClr>
                </a:solidFill>
              </a:rPr>
              <a:t>system,</a:t>
            </a:r>
            <a:r>
              <a:rPr lang="en-IN" sz="11100" dirty="0" smtClean="0"/>
              <a:t> the </a:t>
            </a:r>
            <a:r>
              <a:rPr lang="en-IN" sz="11100" dirty="0"/>
              <a:t>payment so made shall be deemed to be the profits and gains of business or </a:t>
            </a:r>
            <a:r>
              <a:rPr lang="en-IN" sz="11100" dirty="0" smtClean="0"/>
              <a:t>profession, if </a:t>
            </a:r>
            <a:r>
              <a:rPr lang="en-IN" sz="11100" dirty="0"/>
              <a:t>the payment or aggregate of payments made to a person in a day, exceeds </a:t>
            </a:r>
            <a:r>
              <a:rPr lang="en-IN" sz="11100" dirty="0" smtClean="0"/>
              <a:t>Ten </a:t>
            </a:r>
            <a:r>
              <a:rPr lang="en-IN" sz="11100" dirty="0"/>
              <a:t>thousand </a:t>
            </a:r>
            <a:r>
              <a:rPr lang="en-IN" sz="11100" dirty="0" smtClean="0"/>
              <a:t>rupees.</a:t>
            </a:r>
            <a:endParaRPr lang="en-IN" sz="11100" dirty="0"/>
          </a:p>
        </p:txBody>
      </p:sp>
    </p:spTree>
    <p:extLst>
      <p:ext uri="{BB962C8B-B14F-4D97-AF65-F5344CB8AC3E}">
        <p14:creationId xmlns="" xmlns:p14="http://schemas.microsoft.com/office/powerpoint/2010/main" val="4955633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28600"/>
            <a:ext cx="8534400" cy="2739211"/>
          </a:xfrm>
          <a:prstGeom prst="rect">
            <a:avLst/>
          </a:prstGeom>
        </p:spPr>
        <p:txBody>
          <a:bodyPr wrap="square">
            <a:spAutoFit/>
          </a:bodyPr>
          <a:lstStyle/>
          <a:p>
            <a:pPr marL="45720" indent="0">
              <a:buNone/>
            </a:pPr>
            <a:r>
              <a:rPr lang="en-IN" sz="3200" dirty="0" smtClean="0">
                <a:solidFill>
                  <a:schemeClr val="accent6"/>
                </a:solidFill>
              </a:rPr>
              <a:t>Penalty</a:t>
            </a:r>
          </a:p>
          <a:p>
            <a:pPr marL="45720" indent="0" algn="just">
              <a:buNone/>
            </a:pPr>
            <a:r>
              <a:rPr lang="en-IN" sz="2800" b="1" dirty="0" smtClean="0"/>
              <a:t>272B. </a:t>
            </a:r>
            <a:r>
              <a:rPr lang="en-IN" sz="2800" dirty="0" smtClean="0"/>
              <a:t>If a person fails to comply the provisions of section 139A or a person fails to give his PAN No. Or gives false PAN No., than the AO may direct that such person shall be liable to pay, by way of penalty, a sum of Rs 10000/-</a:t>
            </a:r>
            <a:endParaRPr lang="en-IN"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280920" cy="4524315"/>
          </a:xfrm>
          <a:prstGeom prst="rect">
            <a:avLst/>
          </a:prstGeom>
        </p:spPr>
        <p:txBody>
          <a:bodyPr wrap="square">
            <a:spAutoFit/>
          </a:bodyPr>
          <a:lstStyle/>
          <a:p>
            <a:pPr algn="just"/>
            <a:r>
              <a:rPr lang="en-IN" sz="3600" dirty="0"/>
              <a:t>206</a:t>
            </a:r>
            <a:r>
              <a:rPr lang="en-IN" sz="3600" dirty="0" smtClean="0"/>
              <a:t>(1F</a:t>
            </a:r>
            <a:r>
              <a:rPr lang="en-IN" sz="3600" dirty="0"/>
              <a:t>) Every person, being a seller, who receives any amount as consideration for sale of a motor vehicle of the value exceeding ten lakh rupees, shall, at the time of receipt of such amount, collect from the buyer, a sum equal to one per cent of the sale consideration as income-tax.]</a:t>
            </a:r>
          </a:p>
        </p:txBody>
      </p:sp>
    </p:spTree>
    <p:extLst>
      <p:ext uri="{BB962C8B-B14F-4D97-AF65-F5344CB8AC3E}">
        <p14:creationId xmlns="" xmlns:p14="http://schemas.microsoft.com/office/powerpoint/2010/main" val="39465018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6" name="Rectangle 5"/>
          <p:cNvSpPr/>
          <p:nvPr/>
        </p:nvSpPr>
        <p:spPr>
          <a:xfrm>
            <a:off x="685800" y="1676400"/>
            <a:ext cx="7696200" cy="3385542"/>
          </a:xfrm>
          <a:prstGeom prst="rect">
            <a:avLst/>
          </a:prstGeom>
        </p:spPr>
        <p:txBody>
          <a:bodyPr wrap="square">
            <a:spAutoFit/>
          </a:bodyPr>
          <a:lstStyle/>
          <a:p>
            <a:pPr algn="ctr"/>
            <a:r>
              <a:rPr lang="en-US" sz="8000" b="1" dirty="0" smtClean="0">
                <a:solidFill>
                  <a:schemeClr val="bg2">
                    <a:lumMod val="25000"/>
                  </a:schemeClr>
                </a:solidFill>
                <a:latin typeface="Algerian" pitchFamily="82" charset="0"/>
              </a:rPr>
              <a:t>Thank You</a:t>
            </a:r>
          </a:p>
          <a:p>
            <a:pPr algn="ctr"/>
            <a:r>
              <a:rPr lang="en-US" sz="5400" b="1" dirty="0" smtClean="0">
                <a:solidFill>
                  <a:srgbClr val="7030A0"/>
                </a:solidFill>
                <a:latin typeface="Algerian" pitchFamily="82" charset="0"/>
              </a:rPr>
              <a:t>for your </a:t>
            </a:r>
          </a:p>
          <a:p>
            <a:pPr algn="ctr"/>
            <a:r>
              <a:rPr lang="en-US" sz="8000" b="1" dirty="0" smtClean="0">
                <a:solidFill>
                  <a:schemeClr val="accent3">
                    <a:lumMod val="50000"/>
                  </a:schemeClr>
                </a:solidFill>
                <a:latin typeface="Algerian" pitchFamily="82" charset="0"/>
              </a:rPr>
              <a:t>Attention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228600"/>
            <a:ext cx="8151440" cy="6152728"/>
          </a:xfrm>
        </p:spPr>
        <p:txBody>
          <a:bodyPr>
            <a:normAutofit/>
          </a:bodyPr>
          <a:lstStyle/>
          <a:p>
            <a:pPr marL="45720" indent="0" algn="just">
              <a:buNone/>
            </a:pPr>
            <a:r>
              <a:rPr lang="en-IN" sz="4000" dirty="0" smtClean="0"/>
              <a:t>- Provided </a:t>
            </a:r>
            <a:r>
              <a:rPr lang="en-IN" sz="4000" dirty="0"/>
              <a:t>further that in the case of payment made for </a:t>
            </a:r>
            <a:r>
              <a:rPr lang="en-IN" sz="4000" b="1" u="sng" dirty="0">
                <a:solidFill>
                  <a:srgbClr val="FF0000"/>
                </a:solidFill>
              </a:rPr>
              <a:t>plying, hiring or leasing goods carriages</a:t>
            </a:r>
            <a:r>
              <a:rPr lang="en-IN" sz="4000" dirty="0"/>
              <a:t>, the provisions of sub-sections (3) and (3A) shall </a:t>
            </a:r>
            <a:r>
              <a:rPr lang="en-IN" sz="4000" dirty="0" smtClean="0"/>
              <a:t>be effective if payment exceeds "</a:t>
            </a:r>
            <a:r>
              <a:rPr lang="en-IN" sz="4000" dirty="0"/>
              <a:t>thirty-five thousand </a:t>
            </a:r>
            <a:r>
              <a:rPr lang="en-IN" sz="4000" dirty="0" smtClean="0"/>
              <a:t>rupees“.</a:t>
            </a:r>
            <a:endParaRPr lang="en-IN" sz="4000" dirty="0"/>
          </a:p>
        </p:txBody>
      </p:sp>
    </p:spTree>
    <p:extLst>
      <p:ext uri="{BB962C8B-B14F-4D97-AF65-F5344CB8AC3E}">
        <p14:creationId xmlns="" xmlns:p14="http://schemas.microsoft.com/office/powerpoint/2010/main" val="360392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260648"/>
            <a:ext cx="8712968" cy="6408712"/>
          </a:xfrm>
        </p:spPr>
        <p:txBody>
          <a:bodyPr/>
          <a:lstStyle/>
          <a:p>
            <a:pPr marL="45720" indent="0">
              <a:buNone/>
            </a:pPr>
            <a:r>
              <a:rPr lang="en-IN" sz="3600" b="1" dirty="0" smtClean="0">
                <a:solidFill>
                  <a:srgbClr val="FF0000"/>
                </a:solidFill>
              </a:rPr>
              <a:t>Exception 40A(3) and (3A) – Rule 6DD</a:t>
            </a:r>
          </a:p>
          <a:p>
            <a:pPr marL="45720" indent="0">
              <a:buNone/>
            </a:pPr>
            <a:r>
              <a:rPr lang="en-IN" sz="2400" dirty="0" smtClean="0"/>
              <a:t>No </a:t>
            </a:r>
            <a:r>
              <a:rPr lang="en-IN" sz="2400" dirty="0"/>
              <a:t>disallowance under </a:t>
            </a:r>
            <a:r>
              <a:rPr lang="en-IN" sz="2400" dirty="0" smtClean="0"/>
              <a:t>40A (3) and (3A) </a:t>
            </a:r>
            <a:r>
              <a:rPr lang="en-IN" sz="2400" dirty="0"/>
              <a:t>shall be made </a:t>
            </a:r>
            <a:r>
              <a:rPr lang="en-IN" sz="2400" dirty="0" smtClean="0"/>
              <a:t>in </a:t>
            </a:r>
            <a:r>
              <a:rPr lang="en-IN" sz="2400" dirty="0"/>
              <a:t>the </a:t>
            </a:r>
            <a:r>
              <a:rPr lang="en-IN" sz="2400" dirty="0" smtClean="0"/>
              <a:t>following circumstances, </a:t>
            </a:r>
          </a:p>
          <a:p>
            <a:pPr marL="45720" indent="0" algn="just">
              <a:buNone/>
            </a:pPr>
            <a:r>
              <a:rPr lang="en-IN" sz="2400" dirty="0"/>
              <a:t>(</a:t>
            </a:r>
            <a:r>
              <a:rPr lang="en-IN" sz="2400" i="1" dirty="0"/>
              <a:t>a</a:t>
            </a:r>
            <a:r>
              <a:rPr lang="en-IN" sz="2400" dirty="0"/>
              <a:t>) where the payment is made </a:t>
            </a:r>
            <a:r>
              <a:rPr lang="en-IN" sz="2400" dirty="0" smtClean="0"/>
              <a:t>to RBI, any </a:t>
            </a:r>
            <a:r>
              <a:rPr lang="en-IN" sz="2400" dirty="0"/>
              <a:t>banking </a:t>
            </a:r>
            <a:r>
              <a:rPr lang="en-IN" sz="2400" dirty="0" smtClean="0"/>
              <a:t>company, State </a:t>
            </a:r>
            <a:r>
              <a:rPr lang="en-IN" sz="2400" dirty="0"/>
              <a:t>Bank of India </a:t>
            </a:r>
            <a:r>
              <a:rPr lang="en-IN" sz="2400" dirty="0" smtClean="0"/>
              <a:t>or any subsidiary bank, any </a:t>
            </a:r>
            <a:r>
              <a:rPr lang="en-IN" sz="2400" dirty="0"/>
              <a:t>co-operative bank or land mortgage </a:t>
            </a:r>
            <a:r>
              <a:rPr lang="en-IN" sz="2400" dirty="0" smtClean="0"/>
              <a:t>bank,</a:t>
            </a:r>
            <a:r>
              <a:rPr lang="en-IN" sz="2400" dirty="0"/>
              <a:t> any primary agricultural credit society or any primary credit </a:t>
            </a:r>
            <a:r>
              <a:rPr lang="en-IN" sz="2400" dirty="0" smtClean="0"/>
              <a:t>society, </a:t>
            </a:r>
            <a:r>
              <a:rPr lang="en-IN" sz="2400" dirty="0"/>
              <a:t>the Life Insurance Corporation of </a:t>
            </a:r>
            <a:r>
              <a:rPr lang="en-IN" sz="2400" dirty="0" smtClean="0"/>
              <a:t>India.</a:t>
            </a:r>
          </a:p>
          <a:p>
            <a:pPr marL="45720" indent="0" algn="just">
              <a:buNone/>
            </a:pPr>
            <a:r>
              <a:rPr lang="en-IN" sz="2400" i="1" dirty="0" smtClean="0"/>
              <a:t>(b</a:t>
            </a:r>
            <a:r>
              <a:rPr lang="en-IN" sz="2400" dirty="0"/>
              <a:t>) where the payment is made to </a:t>
            </a:r>
            <a:r>
              <a:rPr lang="en-IN" sz="2400" dirty="0" smtClean="0"/>
              <a:t>the Government.</a:t>
            </a:r>
          </a:p>
          <a:p>
            <a:pPr marL="45720" indent="0" algn="just">
              <a:buNone/>
            </a:pPr>
            <a:r>
              <a:rPr lang="en-IN" sz="2400" dirty="0" smtClean="0"/>
              <a:t>(</a:t>
            </a:r>
            <a:r>
              <a:rPr lang="en-IN" sz="2400" i="1" dirty="0" smtClean="0"/>
              <a:t>c</a:t>
            </a:r>
            <a:r>
              <a:rPr lang="en-IN" sz="2400" dirty="0" smtClean="0"/>
              <a:t>) where the payment is made by any LC, RTGS, NEFT, ECS, Bills of Exchange, Credit Card or Debit Card.</a:t>
            </a:r>
          </a:p>
          <a:p>
            <a:pPr marL="45720" indent="0" algn="just">
              <a:buNone/>
            </a:pPr>
            <a:r>
              <a:rPr lang="en-IN" sz="2400" dirty="0"/>
              <a:t>(</a:t>
            </a:r>
            <a:r>
              <a:rPr lang="en-IN" sz="2400" i="1" dirty="0"/>
              <a:t>d</a:t>
            </a:r>
            <a:r>
              <a:rPr lang="en-IN" sz="2400" dirty="0"/>
              <a:t>) where the payment is made by way of adjustment against the amount of any liability incurred by the payee for any goods supplied or services rendered by the </a:t>
            </a:r>
            <a:r>
              <a:rPr lang="en-IN" sz="2400" dirty="0" err="1"/>
              <a:t>assessee</a:t>
            </a:r>
            <a:r>
              <a:rPr lang="en-IN" sz="2400" dirty="0"/>
              <a:t> to such </a:t>
            </a:r>
            <a:r>
              <a:rPr lang="en-IN" sz="2400" dirty="0" smtClean="0"/>
              <a:t>payee</a:t>
            </a:r>
            <a:r>
              <a:rPr lang="en-IN" sz="2400" dirty="0"/>
              <a:t>.</a:t>
            </a:r>
          </a:p>
        </p:txBody>
      </p:sp>
    </p:spTree>
    <p:extLst>
      <p:ext uri="{BB962C8B-B14F-4D97-AF65-F5344CB8AC3E}">
        <p14:creationId xmlns="" xmlns:p14="http://schemas.microsoft.com/office/powerpoint/2010/main" val="3236843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404664"/>
            <a:ext cx="8568952" cy="5832648"/>
          </a:xfrm>
        </p:spPr>
        <p:txBody>
          <a:bodyPr>
            <a:noAutofit/>
          </a:bodyPr>
          <a:lstStyle/>
          <a:p>
            <a:pPr marL="45720" indent="0" algn="just">
              <a:buNone/>
            </a:pPr>
            <a:r>
              <a:rPr lang="en-IN" sz="2400" dirty="0"/>
              <a:t>(</a:t>
            </a:r>
            <a:r>
              <a:rPr lang="en-IN" sz="2400" i="1" dirty="0"/>
              <a:t>e</a:t>
            </a:r>
            <a:r>
              <a:rPr lang="en-IN" sz="2400" dirty="0"/>
              <a:t>) where the payment is made for the purchase </a:t>
            </a:r>
            <a:r>
              <a:rPr lang="en-IN" sz="2400" dirty="0" smtClean="0"/>
              <a:t>of</a:t>
            </a:r>
            <a:r>
              <a:rPr lang="en-IN" sz="2400" dirty="0"/>
              <a:t> </a:t>
            </a:r>
            <a:r>
              <a:rPr lang="en-IN" sz="2400" dirty="0" smtClean="0"/>
              <a:t>agricultural, </a:t>
            </a:r>
            <a:r>
              <a:rPr lang="en-IN" sz="2400" dirty="0"/>
              <a:t>forest </a:t>
            </a:r>
            <a:r>
              <a:rPr lang="en-IN" sz="2400" dirty="0" smtClean="0"/>
              <a:t>produce, Produce </a:t>
            </a:r>
            <a:r>
              <a:rPr lang="en-IN" sz="2400" dirty="0"/>
              <a:t>of animal husbandry (including livestock, meat, hides and skins) or dairy or poultry </a:t>
            </a:r>
            <a:r>
              <a:rPr lang="en-IN" sz="2400" dirty="0" smtClean="0"/>
              <a:t>farming or fish </a:t>
            </a:r>
            <a:r>
              <a:rPr lang="en-IN" sz="2400" dirty="0"/>
              <a:t>or fish </a:t>
            </a:r>
            <a:r>
              <a:rPr lang="en-IN" sz="2400" dirty="0" smtClean="0"/>
              <a:t>products or the </a:t>
            </a:r>
            <a:r>
              <a:rPr lang="en-IN" sz="2400" dirty="0"/>
              <a:t>products of horticulture or </a:t>
            </a:r>
            <a:r>
              <a:rPr lang="en-IN" sz="2400" dirty="0" smtClean="0"/>
              <a:t>apiculture to </a:t>
            </a:r>
            <a:r>
              <a:rPr lang="en-IN" sz="2400" dirty="0"/>
              <a:t>the cultivator, grower or producer of such </a:t>
            </a:r>
            <a:r>
              <a:rPr lang="en-IN" sz="2400" dirty="0" smtClean="0"/>
              <a:t>articles.</a:t>
            </a:r>
          </a:p>
          <a:p>
            <a:pPr marL="45720" indent="0" algn="just">
              <a:buNone/>
            </a:pPr>
            <a:r>
              <a:rPr lang="en-IN" sz="2400" dirty="0"/>
              <a:t>(</a:t>
            </a:r>
            <a:r>
              <a:rPr lang="en-IN" sz="2400" i="1" dirty="0"/>
              <a:t>f</a:t>
            </a:r>
            <a:r>
              <a:rPr lang="en-IN" sz="2400" dirty="0"/>
              <a:t>) where the payment is made for the purchase of the products manufactured or processed without the aid of power in a cottage industry, to the producer of such products</a:t>
            </a:r>
            <a:r>
              <a:rPr lang="en-IN" sz="2400" dirty="0" smtClean="0"/>
              <a:t>;</a:t>
            </a:r>
          </a:p>
          <a:p>
            <a:pPr marL="45720" indent="0" algn="just">
              <a:buNone/>
            </a:pPr>
            <a:r>
              <a:rPr lang="en-IN" sz="2400" dirty="0"/>
              <a:t>(</a:t>
            </a:r>
            <a:r>
              <a:rPr lang="en-IN" sz="2400" i="1" dirty="0"/>
              <a:t>g</a:t>
            </a:r>
            <a:r>
              <a:rPr lang="en-IN" sz="2400" dirty="0"/>
              <a:t>) where the payment is made in a village or town, which on the date of such payment is not served by any bank, to any person who ordinarily resides, or is carrying on any business, profession </a:t>
            </a:r>
            <a:r>
              <a:rPr lang="en-IN" sz="2400" dirty="0" smtClean="0"/>
              <a:t>in </a:t>
            </a:r>
            <a:r>
              <a:rPr lang="en-IN" sz="2400" dirty="0"/>
              <a:t>any such village or town</a:t>
            </a:r>
            <a:r>
              <a:rPr lang="en-IN" sz="2400" dirty="0" smtClean="0"/>
              <a:t>;</a:t>
            </a:r>
          </a:p>
          <a:p>
            <a:pPr marL="45720" indent="0" algn="just">
              <a:buNone/>
            </a:pPr>
            <a:endParaRPr lang="en-IN" sz="2400" dirty="0"/>
          </a:p>
        </p:txBody>
      </p:sp>
    </p:spTree>
    <p:extLst>
      <p:ext uri="{BB962C8B-B14F-4D97-AF65-F5344CB8AC3E}">
        <p14:creationId xmlns="" xmlns:p14="http://schemas.microsoft.com/office/powerpoint/2010/main" val="3933458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7544" y="332656"/>
            <a:ext cx="8280920" cy="6192688"/>
          </a:xfrm>
        </p:spPr>
        <p:txBody>
          <a:bodyPr>
            <a:noAutofit/>
          </a:bodyPr>
          <a:lstStyle/>
          <a:p>
            <a:pPr marL="45720" indent="0" algn="just">
              <a:buNone/>
            </a:pPr>
            <a:r>
              <a:rPr lang="en-IN" sz="2500" dirty="0"/>
              <a:t>(</a:t>
            </a:r>
            <a:r>
              <a:rPr lang="en-IN" sz="2500" i="1" dirty="0"/>
              <a:t>h</a:t>
            </a:r>
            <a:r>
              <a:rPr lang="en-IN" sz="2500" dirty="0"/>
              <a:t>) </a:t>
            </a:r>
            <a:r>
              <a:rPr lang="en-IN" sz="2500" dirty="0" smtClean="0"/>
              <a:t>Payment made </a:t>
            </a:r>
            <a:r>
              <a:rPr lang="en-IN" sz="2500" dirty="0"/>
              <a:t>to an employee </a:t>
            </a:r>
            <a:r>
              <a:rPr lang="en-IN" sz="2500" dirty="0" smtClean="0"/>
              <a:t>or the legal heir </a:t>
            </a:r>
            <a:r>
              <a:rPr lang="en-IN" sz="2500" dirty="0"/>
              <a:t>of any such </a:t>
            </a:r>
            <a:r>
              <a:rPr lang="en-IN" sz="2500" dirty="0" smtClean="0"/>
              <a:t>employee on retirement</a:t>
            </a:r>
            <a:r>
              <a:rPr lang="en-IN" sz="2500" dirty="0"/>
              <a:t>, retrenchment, resignation, discharge or death of such employee, on account of gratuity, retrenchment compensation or similar terminal benefit and the aggregate of such sums payable to the employee or his heir does not exceed </a:t>
            </a:r>
            <a:r>
              <a:rPr lang="en-IN" sz="2500" b="1" dirty="0">
                <a:solidFill>
                  <a:srgbClr val="FF0000"/>
                </a:solidFill>
              </a:rPr>
              <a:t>fifty thousand </a:t>
            </a:r>
            <a:r>
              <a:rPr lang="en-IN" sz="2500" b="1" dirty="0" smtClean="0">
                <a:solidFill>
                  <a:srgbClr val="FF0000"/>
                </a:solidFill>
              </a:rPr>
              <a:t>rupees.</a:t>
            </a:r>
          </a:p>
          <a:p>
            <a:pPr marL="45720" indent="0" algn="just">
              <a:buNone/>
            </a:pPr>
            <a:r>
              <a:rPr lang="en-IN" sz="2500" dirty="0"/>
              <a:t>(</a:t>
            </a:r>
            <a:r>
              <a:rPr lang="en-IN" sz="2500" i="1" dirty="0" err="1"/>
              <a:t>i</a:t>
            </a:r>
            <a:r>
              <a:rPr lang="en-IN" sz="2500" dirty="0"/>
              <a:t>) </a:t>
            </a:r>
            <a:r>
              <a:rPr lang="en-IN" sz="2500" dirty="0" smtClean="0"/>
              <a:t>Salary </a:t>
            </a:r>
            <a:r>
              <a:rPr lang="en-IN" sz="2500" dirty="0"/>
              <a:t>to </a:t>
            </a:r>
            <a:r>
              <a:rPr lang="en-IN" sz="2500" dirty="0" smtClean="0"/>
              <a:t>employee </a:t>
            </a:r>
            <a:r>
              <a:rPr lang="en-IN" sz="2500" dirty="0"/>
              <a:t>after deducting </a:t>
            </a:r>
            <a:r>
              <a:rPr lang="en-IN" sz="2500" dirty="0" smtClean="0"/>
              <a:t>TDS </a:t>
            </a:r>
            <a:r>
              <a:rPr lang="en-IN" sz="2500" dirty="0"/>
              <a:t>and when such </a:t>
            </a:r>
            <a:r>
              <a:rPr lang="en-IN" sz="2500" dirty="0" smtClean="0"/>
              <a:t>employee</a:t>
            </a:r>
            <a:r>
              <a:rPr lang="en-IN" sz="2500" dirty="0"/>
              <a:t> is temporarily posted for a continuous period of fifteen days or more in a place other than his normal place of duty or on a </a:t>
            </a:r>
            <a:r>
              <a:rPr lang="en-IN" sz="2500" dirty="0" smtClean="0"/>
              <a:t>ship and</a:t>
            </a:r>
            <a:r>
              <a:rPr lang="en-IN" sz="2500" dirty="0"/>
              <a:t> does not maintain any account in any bank at such place or </a:t>
            </a:r>
            <a:r>
              <a:rPr lang="en-IN" sz="2500" dirty="0" smtClean="0"/>
              <a:t>ship</a:t>
            </a:r>
            <a:r>
              <a:rPr lang="en-IN" sz="2500" dirty="0"/>
              <a:t>.</a:t>
            </a:r>
            <a:endParaRPr lang="en-IN" sz="2500" dirty="0" smtClean="0"/>
          </a:p>
          <a:p>
            <a:pPr marL="45720" indent="0" algn="just">
              <a:buNone/>
            </a:pPr>
            <a:r>
              <a:rPr lang="en-IN" sz="2500" dirty="0"/>
              <a:t>(</a:t>
            </a:r>
            <a:r>
              <a:rPr lang="en-IN" sz="2500" i="1" dirty="0"/>
              <a:t>j</a:t>
            </a:r>
            <a:r>
              <a:rPr lang="en-IN" sz="2500" dirty="0"/>
              <a:t>) where the payment was required to be made on a day on which the banks were closed either on account of holiday or </a:t>
            </a:r>
            <a:r>
              <a:rPr lang="en-IN" sz="2500" dirty="0" smtClean="0"/>
              <a:t>strike.</a:t>
            </a:r>
            <a:endParaRPr lang="en-IN" sz="2500" dirty="0"/>
          </a:p>
        </p:txBody>
      </p:sp>
    </p:spTree>
    <p:extLst>
      <p:ext uri="{BB962C8B-B14F-4D97-AF65-F5344CB8AC3E}">
        <p14:creationId xmlns="" xmlns:p14="http://schemas.microsoft.com/office/powerpoint/2010/main" val="3833170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260648"/>
            <a:ext cx="8424936" cy="6264696"/>
          </a:xfrm>
        </p:spPr>
        <p:txBody>
          <a:bodyPr>
            <a:normAutofit/>
          </a:bodyPr>
          <a:lstStyle/>
          <a:p>
            <a:pPr marL="45720" indent="0" algn="just">
              <a:buNone/>
            </a:pPr>
            <a:r>
              <a:rPr lang="en-IN" sz="2800" dirty="0"/>
              <a:t>(</a:t>
            </a:r>
            <a:r>
              <a:rPr lang="en-IN" sz="2800" i="1" dirty="0"/>
              <a:t>k</a:t>
            </a:r>
            <a:r>
              <a:rPr lang="en-IN" sz="2800" dirty="0"/>
              <a:t>) where the payment is made by any person to his </a:t>
            </a:r>
            <a:r>
              <a:rPr lang="en-IN" sz="2800" dirty="0" smtClean="0"/>
              <a:t>agent </a:t>
            </a:r>
            <a:r>
              <a:rPr lang="en-IN" sz="2800" dirty="0"/>
              <a:t>who is required to make payment in cash for goods or services on behalf of such </a:t>
            </a:r>
            <a:r>
              <a:rPr lang="en-IN" sz="2800" dirty="0" smtClean="0"/>
              <a:t>person.</a:t>
            </a:r>
          </a:p>
          <a:p>
            <a:pPr marL="45720" indent="0" algn="just">
              <a:buNone/>
            </a:pPr>
            <a:r>
              <a:rPr lang="en-IN" sz="2800" dirty="0"/>
              <a:t>(</a:t>
            </a:r>
            <a:r>
              <a:rPr lang="en-IN" sz="2800" i="1" dirty="0"/>
              <a:t>l</a:t>
            </a:r>
            <a:r>
              <a:rPr lang="en-IN" sz="2800" dirty="0"/>
              <a:t>) where the payment is made by an authorised dealer or a money changer against purchase of foreign currency or travellers cheques in the normal course of his business.</a:t>
            </a:r>
          </a:p>
        </p:txBody>
      </p:sp>
    </p:spTree>
    <p:extLst>
      <p:ext uri="{BB962C8B-B14F-4D97-AF65-F5344CB8AC3E}">
        <p14:creationId xmlns="" xmlns:p14="http://schemas.microsoft.com/office/powerpoint/2010/main" val="1021111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740</TotalTime>
  <Words>2936</Words>
  <Application>Microsoft Office PowerPoint</Application>
  <PresentationFormat>On-screen Show (4:3)</PresentationFormat>
  <Paragraphs>273</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Slipstream</vt:lpstr>
      <vt:lpstr>Cash Transaction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Cash Transaction  17th June 2017 at Sikar</dc:title>
  <dc:creator>Vijay Agrawal</dc:creator>
  <cp:lastModifiedBy>hp</cp:lastModifiedBy>
  <cp:revision>59</cp:revision>
  <dcterms:created xsi:type="dcterms:W3CDTF">2017-06-05T06:47:06Z</dcterms:created>
  <dcterms:modified xsi:type="dcterms:W3CDTF">2018-04-06T09:43:33Z</dcterms:modified>
</cp:coreProperties>
</file>