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62" r:id="rId26"/>
    <p:sldId id="295" r:id="rId27"/>
    <p:sldId id="294" r:id="rId28"/>
    <p:sldId id="289" r:id="rId29"/>
    <p:sldId id="288" r:id="rId30"/>
    <p:sldId id="291" r:id="rId31"/>
    <p:sldId id="290" r:id="rId32"/>
    <p:sldId id="284" r:id="rId33"/>
    <p:sldId id="285" r:id="rId34"/>
    <p:sldId id="282" r:id="rId35"/>
    <p:sldId id="283" r:id="rId36"/>
    <p:sldId id="287" r:id="rId37"/>
    <p:sldId id="286"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70" d="100"/>
          <a:sy n="70" d="100"/>
        </p:scale>
        <p:origin x="-74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02/16/2018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20993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0035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02/16/2018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9152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02/16/2018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19695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02/16/2018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61949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48055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6207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753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02/16/2018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3867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4310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02/16/2018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81661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9801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4147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50284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6025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4706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3825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02/16/2018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194890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waybillgst.gov.in/" TargetMode="External"/><Relationship Id="rId2" Type="http://schemas.openxmlformats.org/officeDocument/2006/relationships/hyperlink" Target="http://www.ewaybill.nic.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waybillgst.gov.in/" TargetMode="External"/><Relationship Id="rId2" Type="http://schemas.openxmlformats.org/officeDocument/2006/relationships/hyperlink" Target="http://www.ewaybill.nic.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948B2-E7BE-4A78-9916-0EB65CE3AB75}"/>
              </a:ext>
            </a:extLst>
          </p:cNvPr>
          <p:cNvSpPr>
            <a:spLocks noGrp="1"/>
          </p:cNvSpPr>
          <p:nvPr>
            <p:ph type="ctrTitle"/>
          </p:nvPr>
        </p:nvSpPr>
        <p:spPr>
          <a:xfrm>
            <a:off x="327991" y="1057970"/>
            <a:ext cx="11519452" cy="1825096"/>
          </a:xfrm>
        </p:spPr>
        <p:txBody>
          <a:bodyPr>
            <a:normAutofit fontScale="90000"/>
          </a:bodyPr>
          <a:lstStyle/>
          <a:p>
            <a:pPr algn="ctr"/>
            <a:r>
              <a:rPr lang="en-IN" sz="6600" b="1" dirty="0" err="1">
                <a:effectLst>
                  <a:outerShdw blurRad="38100" dist="38100" dir="2700000" algn="tl">
                    <a:srgbClr val="000000">
                      <a:alpha val="43137"/>
                    </a:srgbClr>
                  </a:outerShdw>
                </a:effectLst>
              </a:rPr>
              <a:t>Idt</a:t>
            </a:r>
            <a:r>
              <a:rPr lang="en-IN" sz="6600" b="1" dirty="0">
                <a:effectLst>
                  <a:outerShdw blurRad="38100" dist="38100" dir="2700000" algn="tl">
                    <a:srgbClr val="000000">
                      <a:alpha val="43137"/>
                    </a:srgbClr>
                  </a:outerShdw>
                </a:effectLst>
              </a:rPr>
              <a:t> proposals in budget &amp; RECENT TWEAKS IN GST</a:t>
            </a:r>
          </a:p>
        </p:txBody>
      </p:sp>
      <p:sp>
        <p:nvSpPr>
          <p:cNvPr id="3" name="Subtitle 2">
            <a:extLst>
              <a:ext uri="{FF2B5EF4-FFF2-40B4-BE49-F238E27FC236}">
                <a16:creationId xmlns:a16="http://schemas.microsoft.com/office/drawing/2014/main" xmlns="" id="{25D03023-BC97-46BA-8729-3D982DE45DA5}"/>
              </a:ext>
            </a:extLst>
          </p:cNvPr>
          <p:cNvSpPr>
            <a:spLocks noGrp="1"/>
          </p:cNvSpPr>
          <p:nvPr>
            <p:ph type="subTitle" idx="1"/>
          </p:nvPr>
        </p:nvSpPr>
        <p:spPr>
          <a:xfrm>
            <a:off x="327991" y="3478694"/>
            <a:ext cx="11519452" cy="1411355"/>
          </a:xfrm>
        </p:spPr>
        <p:txBody>
          <a:bodyPr>
            <a:normAutofit/>
          </a:bodyPr>
          <a:lstStyle/>
          <a:p>
            <a:pPr algn="ctr">
              <a:defRPr/>
            </a:pPr>
            <a:r>
              <a:rPr lang="en-IN" altLang="en-US" sz="4800" b="1" dirty="0">
                <a:solidFill>
                  <a:schemeClr val="accent4">
                    <a:lumMod val="75000"/>
                  </a:schemeClr>
                </a:solidFill>
                <a:effectLst>
                  <a:outerShdw blurRad="38100" dist="38100" dir="2700000" algn="tl">
                    <a:srgbClr val="000000">
                      <a:alpha val="43137"/>
                    </a:srgbClr>
                  </a:outerShdw>
                </a:effectLst>
              </a:rPr>
              <a:t>AYUSH GUPTA</a:t>
            </a:r>
          </a:p>
          <a:p>
            <a:pPr algn="ctr">
              <a:defRPr/>
            </a:pPr>
            <a:r>
              <a:rPr lang="en-IN" sz="2400" dirty="0">
                <a:solidFill>
                  <a:schemeClr val="accent4">
                    <a:lumMod val="75000"/>
                  </a:schemeClr>
                </a:solidFill>
                <a:effectLst>
                  <a:outerShdw blurRad="38100" dist="38100" dir="2700000" algn="tl">
                    <a:srgbClr val="000000">
                      <a:alpha val="43137"/>
                    </a:srgbClr>
                  </a:outerShdw>
                </a:effectLst>
              </a:rPr>
              <a:t>ACA, ACMA, CS, B.COM, DISA(ICAI), DIRM (ICAI), CCFAFD(ICAI)</a:t>
            </a:r>
          </a:p>
          <a:p>
            <a:endParaRPr lang="en-IN" sz="2400" dirty="0">
              <a:solidFill>
                <a:schemeClr val="accent4">
                  <a:lumMod val="75000"/>
                </a:schemeClr>
              </a:solidFill>
            </a:endParaRPr>
          </a:p>
        </p:txBody>
      </p:sp>
    </p:spTree>
    <p:extLst>
      <p:ext uri="{BB962C8B-B14F-4D97-AF65-F5344CB8AC3E}">
        <p14:creationId xmlns:p14="http://schemas.microsoft.com/office/powerpoint/2010/main" xmlns="" val="222294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lnSpcReduction="10000"/>
          </a:bodyPr>
          <a:lstStyle/>
          <a:p>
            <a:pPr marL="0" indent="0" algn="just">
              <a:buNone/>
            </a:pPr>
            <a:r>
              <a:rPr lang="en-IN" dirty="0">
                <a:latin typeface="Arial" panose="020B0604020202020204" pitchFamily="34" charset="0"/>
                <a:cs typeface="Arial" panose="020B0604020202020204" pitchFamily="34" charset="0"/>
              </a:rPr>
              <a:t>(1) Every registered person who causes movement of goods of consignment value exceeding fifty thousand rupees—</a:t>
            </a:r>
          </a:p>
          <a:p>
            <a:pPr marL="0" indent="0" algn="just">
              <a:buNone/>
            </a:pPr>
            <a:r>
              <a:rPr lang="en-IN" dirty="0">
                <a:latin typeface="Arial" panose="020B0604020202020204" pitchFamily="34" charset="0"/>
                <a:cs typeface="Arial" panose="020B0604020202020204" pitchFamily="34" charset="0"/>
              </a:rPr>
              <a:t>(</a:t>
            </a:r>
            <a:r>
              <a:rPr lang="en-IN" dirty="0" err="1">
                <a:latin typeface="Arial" panose="020B0604020202020204" pitchFamily="34" charset="0"/>
                <a:cs typeface="Arial" panose="020B0604020202020204" pitchFamily="34" charset="0"/>
              </a:rPr>
              <a:t>i</a:t>
            </a:r>
            <a:r>
              <a:rPr lang="en-IN" dirty="0">
                <a:latin typeface="Arial" panose="020B0604020202020204" pitchFamily="34" charset="0"/>
                <a:cs typeface="Arial" panose="020B0604020202020204" pitchFamily="34" charset="0"/>
              </a:rPr>
              <a:t>) in relation to a supply; or</a:t>
            </a:r>
          </a:p>
          <a:p>
            <a:pPr marL="0" indent="0" algn="just">
              <a:buNone/>
            </a:pPr>
            <a:r>
              <a:rPr lang="en-IN" dirty="0">
                <a:latin typeface="Arial" panose="020B0604020202020204" pitchFamily="34" charset="0"/>
                <a:cs typeface="Arial" panose="020B0604020202020204" pitchFamily="34" charset="0"/>
              </a:rPr>
              <a:t>(ii) for reasons other than supply; or</a:t>
            </a:r>
          </a:p>
          <a:p>
            <a:pPr marL="0" indent="0" algn="just">
              <a:buNone/>
            </a:pPr>
            <a:r>
              <a:rPr lang="en-IN" dirty="0">
                <a:latin typeface="Arial" panose="020B0604020202020204" pitchFamily="34" charset="0"/>
                <a:cs typeface="Arial" panose="020B0604020202020204" pitchFamily="34" charset="0"/>
              </a:rPr>
              <a:t>(iii) due to inward supply from an unregistered person,</a:t>
            </a:r>
          </a:p>
          <a:p>
            <a:pPr marL="0" indent="0" algn="just">
              <a:buNone/>
            </a:pPr>
            <a:r>
              <a:rPr lang="en-IN" dirty="0">
                <a:latin typeface="Arial" panose="020B0604020202020204" pitchFamily="34" charset="0"/>
                <a:cs typeface="Arial" panose="020B0604020202020204" pitchFamily="34" charset="0"/>
              </a:rPr>
              <a:t>shall, before commencement of such movement, furnish information relating to the said goods as specified in Part A of FORM GST EWB-01, electronically, on the common portal along with such other information as may be required at the common portal and a unique number will be generated on the said portal:</a:t>
            </a:r>
          </a:p>
          <a:p>
            <a:pPr marL="0" indent="0" algn="just">
              <a:buNone/>
            </a:pPr>
            <a:r>
              <a:rPr lang="en-IN" dirty="0">
                <a:latin typeface="Arial" panose="020B0604020202020204" pitchFamily="34" charset="0"/>
                <a:cs typeface="Arial" panose="020B0604020202020204" pitchFamily="34" charset="0"/>
              </a:rPr>
              <a:t>Provided that where goods are sent by a principal located in one State to a job worker located in any other State, the e-way bill shall be generated by the principal irrespective of the value of the consignment:</a:t>
            </a:r>
          </a:p>
          <a:p>
            <a:pPr marL="0" indent="0" algn="just">
              <a:buNone/>
            </a:pPr>
            <a:r>
              <a:rPr lang="en-IN" dirty="0">
                <a:latin typeface="Arial" panose="020B0604020202020204" pitchFamily="34" charset="0"/>
                <a:cs typeface="Arial" panose="020B0604020202020204" pitchFamily="34" charset="0"/>
              </a:rPr>
              <a:t>Provided further that where handicraft goods are transported from one State to another by a person who has been exempted from the requirement of obtaining registration under clauses (</a:t>
            </a:r>
            <a:r>
              <a:rPr lang="en-IN" dirty="0" err="1">
                <a:latin typeface="Arial" panose="020B0604020202020204" pitchFamily="34" charset="0"/>
                <a:cs typeface="Arial" panose="020B0604020202020204" pitchFamily="34" charset="0"/>
              </a:rPr>
              <a:t>i</a:t>
            </a:r>
            <a:r>
              <a:rPr lang="en-IN" dirty="0">
                <a:latin typeface="Arial" panose="020B0604020202020204" pitchFamily="34" charset="0"/>
                <a:cs typeface="Arial" panose="020B0604020202020204" pitchFamily="34" charset="0"/>
              </a:rPr>
              <a:t>) and (ii) of section 24, the e-way bill shall be generated by the said person irrespective of the value of the consignment.</a:t>
            </a:r>
          </a:p>
        </p:txBody>
      </p:sp>
    </p:spTree>
    <p:extLst>
      <p:ext uri="{BB962C8B-B14F-4D97-AF65-F5344CB8AC3E}">
        <p14:creationId xmlns:p14="http://schemas.microsoft.com/office/powerpoint/2010/main" xmlns="" val="149780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a:bodyPr>
          <a:lstStyle/>
          <a:p>
            <a:pPr marL="0" indent="0" algn="just">
              <a:buNone/>
            </a:pPr>
            <a:r>
              <a:rPr lang="en-IN" dirty="0">
                <a:latin typeface="Arial" panose="020B0604020202020204" pitchFamily="34" charset="0"/>
                <a:cs typeface="Arial" panose="020B0604020202020204" pitchFamily="34" charset="0"/>
              </a:rPr>
              <a:t>Explanation 1. – For the purposes of this rule, the expression “handicraft goods” has the meaning as assigned to it in the Government of India, Ministry of Finance, notification No.32/2017-Central Tax dated the 15th September, 2017 published in the Gazette of India, Extraordinary, Part II, Section 3, Sub-section (</a:t>
            </a:r>
            <a:r>
              <a:rPr lang="en-IN" dirty="0" err="1">
                <a:latin typeface="Arial" panose="020B0604020202020204" pitchFamily="34" charset="0"/>
                <a:cs typeface="Arial" panose="020B0604020202020204" pitchFamily="34" charset="0"/>
              </a:rPr>
              <a:t>i</a:t>
            </a:r>
            <a:r>
              <a:rPr lang="en-IN" dirty="0">
                <a:latin typeface="Arial" panose="020B0604020202020204" pitchFamily="34" charset="0"/>
                <a:cs typeface="Arial" panose="020B0604020202020204" pitchFamily="34" charset="0"/>
              </a:rPr>
              <a:t>), vide number G.S.R 1158 (E) dated the 15th September, 2017 as amended from time to time.</a:t>
            </a:r>
          </a:p>
          <a:p>
            <a:pPr marL="0" indent="0" algn="just">
              <a:buNone/>
            </a:pPr>
            <a:endParaRPr lang="en-IN" dirty="0">
              <a:latin typeface="Arial" panose="020B0604020202020204" pitchFamily="34" charset="0"/>
              <a:cs typeface="Arial" panose="020B0604020202020204" pitchFamily="34" charset="0"/>
            </a:endParaRPr>
          </a:p>
          <a:p>
            <a:pPr marL="0" indent="0" algn="just">
              <a:buNone/>
            </a:pPr>
            <a:endParaRPr lang="en-IN" dirty="0">
              <a:latin typeface="Arial" panose="020B0604020202020204" pitchFamily="34" charset="0"/>
              <a:cs typeface="Arial" panose="020B0604020202020204" pitchFamily="34" charset="0"/>
            </a:endParaRPr>
          </a:p>
          <a:p>
            <a:pPr marL="0" indent="0" algn="just">
              <a:buNone/>
            </a:pPr>
            <a:r>
              <a:rPr lang="en-IN" b="1" dirty="0">
                <a:latin typeface="Arial" panose="020B0604020202020204" pitchFamily="34" charset="0"/>
                <a:cs typeface="Arial" panose="020B0604020202020204" pitchFamily="34" charset="0"/>
              </a:rPr>
              <a:t>Explanation 2.- For the purposes of this rule, the consignment value of goods shall be the value, determined in accordance with the provisions of section 15, declared in an invoice, a bill of supply or a delivery challan, as the case may be, issued in respect of the said consignment and also includes the central tax, State or Union territory tax, integrated tax and cess charged, if any, in the document.</a:t>
            </a:r>
          </a:p>
        </p:txBody>
      </p:sp>
    </p:spTree>
    <p:extLst>
      <p:ext uri="{BB962C8B-B14F-4D97-AF65-F5344CB8AC3E}">
        <p14:creationId xmlns:p14="http://schemas.microsoft.com/office/powerpoint/2010/main" xmlns="" val="83896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a:bodyPr>
          <a:lstStyle/>
          <a:p>
            <a:pPr marL="0" indent="0" algn="just">
              <a:buNone/>
            </a:pPr>
            <a:r>
              <a:rPr lang="en-IN" dirty="0">
                <a:latin typeface="Arial" panose="020B0604020202020204" pitchFamily="34" charset="0"/>
                <a:cs typeface="Arial" panose="020B0604020202020204" pitchFamily="34" charset="0"/>
              </a:rPr>
              <a:t>(2) Where the goods are transported by the registered person as a consignor or the recipient of supply as the consignee, whether in his own conveyance or a hired one or by railways or by air or by vessel, the said person or the recipient may generate the e-way bill in FORM GST EWB-01 electronically on the common portal after furnishing information in Part B of FORM GST EWB-01:</a:t>
            </a:r>
          </a:p>
          <a:p>
            <a:pPr marL="0" indent="0" algn="just">
              <a:buNone/>
            </a:pPr>
            <a:r>
              <a:rPr lang="en-IN" dirty="0">
                <a:latin typeface="Arial" panose="020B0604020202020204" pitchFamily="34" charset="0"/>
                <a:cs typeface="Arial" panose="020B0604020202020204" pitchFamily="34" charset="0"/>
              </a:rPr>
              <a:t>Provided that where the goods are transported by railways or by air or vessel, the e-way bill shall be generated by the registered person, being the supplier or the recipient, who shall furnish, on the common portal, the-</a:t>
            </a:r>
          </a:p>
          <a:p>
            <a:pPr marL="0" indent="0" algn="just">
              <a:buNone/>
            </a:pPr>
            <a:r>
              <a:rPr lang="en-IN" dirty="0">
                <a:latin typeface="Arial" panose="020B0604020202020204" pitchFamily="34" charset="0"/>
                <a:cs typeface="Arial" panose="020B0604020202020204" pitchFamily="34" charset="0"/>
              </a:rPr>
              <a:t>(a) information in Part B of FORM GST EWB-01; and</a:t>
            </a:r>
          </a:p>
          <a:p>
            <a:pPr marL="0" indent="0" algn="just">
              <a:buNone/>
            </a:pPr>
            <a:r>
              <a:rPr lang="en-IN" dirty="0">
                <a:latin typeface="Arial" panose="020B0604020202020204" pitchFamily="34" charset="0"/>
                <a:cs typeface="Arial" panose="020B0604020202020204" pitchFamily="34" charset="0"/>
              </a:rPr>
              <a:t>(b) the serial number and date of the Railway Receipt or the Air Consignment Note or Bill of Lading, as the case may be.</a:t>
            </a:r>
          </a:p>
        </p:txBody>
      </p:sp>
    </p:spTree>
    <p:extLst>
      <p:ext uri="{BB962C8B-B14F-4D97-AF65-F5344CB8AC3E}">
        <p14:creationId xmlns:p14="http://schemas.microsoft.com/office/powerpoint/2010/main" xmlns="" val="294057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lnSpcReduction="10000"/>
          </a:bodyPr>
          <a:lstStyle/>
          <a:p>
            <a:pPr marL="0" indent="0" algn="just">
              <a:buNone/>
            </a:pPr>
            <a:r>
              <a:rPr lang="en-IN" dirty="0">
                <a:latin typeface="Arial" panose="020B0604020202020204" pitchFamily="34" charset="0"/>
                <a:cs typeface="Arial" panose="020B0604020202020204" pitchFamily="34" charset="0"/>
              </a:rPr>
              <a:t>(3) Where the e-way bill is not generated under sub-rule (2) and the goods are handed over to a transporter for transportation by road, the registered person shall furnish the information relating to the transporter on the common portal and the e-way bill shall be generated by the transporter on the said portal on the basis of the information furnished by the registered person in Part A of FORM GST EWB-01:</a:t>
            </a:r>
          </a:p>
          <a:p>
            <a:pPr marL="0" indent="0" algn="just">
              <a:buNone/>
            </a:pPr>
            <a:r>
              <a:rPr lang="en-IN" dirty="0">
                <a:latin typeface="Arial" panose="020B0604020202020204" pitchFamily="34" charset="0"/>
                <a:cs typeface="Arial" panose="020B0604020202020204" pitchFamily="34" charset="0"/>
              </a:rPr>
              <a:t>Provided that the registered person or, the transporter, as the case may be may, at his option, generate and carry the e-way bill even if the value of the consignment is less than fifty thousand rupees:</a:t>
            </a:r>
          </a:p>
          <a:p>
            <a:pPr marL="0" indent="0" algn="just">
              <a:buNone/>
            </a:pPr>
            <a:r>
              <a:rPr lang="en-IN" b="1" dirty="0">
                <a:latin typeface="Arial" panose="020B0604020202020204" pitchFamily="34" charset="0"/>
                <a:cs typeface="Arial" panose="020B0604020202020204" pitchFamily="34" charset="0"/>
              </a:rPr>
              <a:t>Provided further that where the movement is caused by an unregistered person either in his own conveyance or a hired one or through a transporter, he or the transporter may, at their option, generate the e-way bill in FORM GST EWB-01 on the common portal in the manner specified in this rule:</a:t>
            </a:r>
          </a:p>
          <a:p>
            <a:pPr marL="0" indent="0" algn="just">
              <a:buNone/>
            </a:pPr>
            <a:r>
              <a:rPr lang="en-IN" b="1" dirty="0">
                <a:latin typeface="Arial" panose="020B0604020202020204" pitchFamily="34" charset="0"/>
                <a:cs typeface="Arial" panose="020B0604020202020204" pitchFamily="34" charset="0"/>
              </a:rPr>
              <a:t>Provided also that where the goods are transported for a distance of less than ten </a:t>
            </a:r>
            <a:r>
              <a:rPr lang="en-IN" b="1" dirty="0" err="1">
                <a:latin typeface="Arial" panose="020B0604020202020204" pitchFamily="34" charset="0"/>
                <a:cs typeface="Arial" panose="020B0604020202020204" pitchFamily="34" charset="0"/>
              </a:rPr>
              <a:t>kilometers</a:t>
            </a:r>
            <a:r>
              <a:rPr lang="en-IN" b="1" dirty="0">
                <a:latin typeface="Arial" panose="020B0604020202020204" pitchFamily="34" charset="0"/>
                <a:cs typeface="Arial" panose="020B0604020202020204" pitchFamily="34" charset="0"/>
              </a:rPr>
              <a:t> within the State or Union territory from the place of business of the consignor to the place of business of the transporter for further transportation, the supplier or the recipient, or as the case maybe, the transporter may not furnish the details of conveyance in Part B of FORM GST EWB-01.</a:t>
            </a:r>
          </a:p>
        </p:txBody>
      </p:sp>
    </p:spTree>
    <p:extLst>
      <p:ext uri="{BB962C8B-B14F-4D97-AF65-F5344CB8AC3E}">
        <p14:creationId xmlns:p14="http://schemas.microsoft.com/office/powerpoint/2010/main" xmlns="" val="319196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a:bodyPr>
          <a:lstStyle/>
          <a:p>
            <a:pPr marL="0" indent="0" algn="just">
              <a:buNone/>
            </a:pPr>
            <a:r>
              <a:rPr lang="en-IN" dirty="0">
                <a:latin typeface="Arial" panose="020B0604020202020204" pitchFamily="34" charset="0"/>
                <a:cs typeface="Arial" panose="020B0604020202020204" pitchFamily="34" charset="0"/>
              </a:rPr>
              <a:t>Explanation 1.– For the purposes of this sub-rule, where the goods are supplied by an unregistered supplier to a recipient who is registered, the movement shall be said to be caused by such recipient if the recipient is known at the time of commencement of the movement of goods.</a:t>
            </a:r>
          </a:p>
          <a:p>
            <a:pPr marL="0" indent="0" algn="just">
              <a:buNone/>
            </a:pPr>
            <a:endParaRPr lang="en-IN" dirty="0">
              <a:latin typeface="Arial" panose="020B0604020202020204" pitchFamily="34" charset="0"/>
              <a:cs typeface="Arial" panose="020B0604020202020204" pitchFamily="34" charset="0"/>
            </a:endParaRPr>
          </a:p>
          <a:p>
            <a:pPr marL="0" indent="0" algn="just">
              <a:buNone/>
            </a:pPr>
            <a:endParaRPr lang="en-IN" dirty="0">
              <a:latin typeface="Arial" panose="020B0604020202020204" pitchFamily="34" charset="0"/>
              <a:cs typeface="Arial" panose="020B0604020202020204" pitchFamily="34" charset="0"/>
            </a:endParaRPr>
          </a:p>
          <a:p>
            <a:pPr marL="0" indent="0" algn="just">
              <a:buNone/>
            </a:pPr>
            <a:r>
              <a:rPr lang="en-IN" dirty="0">
                <a:latin typeface="Arial" panose="020B0604020202020204" pitchFamily="34" charset="0"/>
                <a:cs typeface="Arial" panose="020B0604020202020204" pitchFamily="34" charset="0"/>
              </a:rPr>
              <a:t>Explanation 2.- The e-way bill shall not be valid for movement of goods by road unless the information in Part-B of FORM GST EWB-01 has been furnished except in the case of movements covered under the third proviso to sub-rule (3) and the proviso to sub-rule (5).</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051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a:bodyPr>
          <a:lstStyle/>
          <a:p>
            <a:pPr marL="0" indent="0" algn="just">
              <a:buNone/>
            </a:pPr>
            <a:r>
              <a:rPr lang="en-IN" dirty="0">
                <a:latin typeface="Arial" panose="020B0604020202020204" pitchFamily="34" charset="0"/>
                <a:cs typeface="Arial" panose="020B0604020202020204" pitchFamily="34" charset="0"/>
              </a:rPr>
              <a:t>(4) Upon generation of the e-way bill on the common portal, a unique e-way bill number (EBN) shall be made available to the supplier, the recipient and the transporter on the common portal.</a:t>
            </a:r>
          </a:p>
          <a:p>
            <a:pPr marL="0" indent="0" algn="just">
              <a:buNone/>
            </a:pPr>
            <a:r>
              <a:rPr lang="en-IN" dirty="0">
                <a:latin typeface="Arial" panose="020B0604020202020204" pitchFamily="34" charset="0"/>
                <a:cs typeface="Arial" panose="020B0604020202020204" pitchFamily="34" charset="0"/>
              </a:rPr>
              <a:t>(5) Where the goods are transferred from one conveyance to another, the consigner or the recipient, who has provided information in Part- A of the FORM GST EWB-01, or the transporter shall, before such transfer and further movement of goods, update the details of conveyance in the e-way bill on the common portal in FORM GST EWB-01:</a:t>
            </a:r>
          </a:p>
          <a:p>
            <a:pPr marL="0" indent="0" algn="just">
              <a:buNone/>
            </a:pPr>
            <a:r>
              <a:rPr lang="en-IN" b="1" dirty="0">
                <a:latin typeface="Arial" panose="020B0604020202020204" pitchFamily="34" charset="0"/>
                <a:cs typeface="Arial" panose="020B0604020202020204" pitchFamily="34" charset="0"/>
              </a:rPr>
              <a:t>Provided that where the goods are transported for a distance of less than ten </a:t>
            </a:r>
            <a:r>
              <a:rPr lang="en-IN" b="1" dirty="0" err="1">
                <a:latin typeface="Arial" panose="020B0604020202020204" pitchFamily="34" charset="0"/>
                <a:cs typeface="Arial" panose="020B0604020202020204" pitchFamily="34" charset="0"/>
              </a:rPr>
              <a:t>kilometers</a:t>
            </a:r>
            <a:r>
              <a:rPr lang="en-IN" b="1" dirty="0">
                <a:latin typeface="Arial" panose="020B0604020202020204" pitchFamily="34" charset="0"/>
                <a:cs typeface="Arial" panose="020B0604020202020204" pitchFamily="34" charset="0"/>
              </a:rPr>
              <a:t> within the State or Union territory from the place of business of the transporter finally to the place of business of the consignee, the details of conveyance may not be updated in the e-way bill.</a:t>
            </a:r>
          </a:p>
        </p:txBody>
      </p:sp>
    </p:spTree>
    <p:extLst>
      <p:ext uri="{BB962C8B-B14F-4D97-AF65-F5344CB8AC3E}">
        <p14:creationId xmlns:p14="http://schemas.microsoft.com/office/powerpoint/2010/main" xmlns="" val="128478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a:bodyPr>
          <a:lstStyle/>
          <a:p>
            <a:pPr marL="0" indent="0" algn="just">
              <a:buNone/>
            </a:pPr>
            <a:r>
              <a:rPr lang="en-IN" dirty="0">
                <a:latin typeface="Arial" panose="020B0604020202020204" pitchFamily="34" charset="0"/>
                <a:cs typeface="Arial" panose="020B0604020202020204" pitchFamily="34" charset="0"/>
              </a:rPr>
              <a:t>(5A) The consignor or the recipient, who has furnished the information in Part-A of FORM GST EWB-01, or the transporter, may assign the e-way bill number to another registered or enrolled transporter for updating the information in Part-B of FORM GST EWB-01 for further movement of consignment:</a:t>
            </a:r>
          </a:p>
          <a:p>
            <a:pPr marL="0" indent="0" algn="just">
              <a:buNone/>
            </a:pPr>
            <a:r>
              <a:rPr lang="en-IN" dirty="0">
                <a:latin typeface="Arial" panose="020B0604020202020204" pitchFamily="34" charset="0"/>
                <a:cs typeface="Arial" panose="020B0604020202020204" pitchFamily="34" charset="0"/>
              </a:rPr>
              <a:t>Provided that once the details of the conveyance have been updated by the transporter in Part B of FORM GST EWB-01, the consignor or recipient, as the case maybe, who has furnished the information in Part-A of FORM GST EWB-01 shall not be allowed to assign the e-way bill number to another transporter.</a:t>
            </a:r>
          </a:p>
          <a:p>
            <a:pPr marL="0" indent="0" algn="just">
              <a:buNone/>
            </a:pPr>
            <a:r>
              <a:rPr lang="en-IN" dirty="0">
                <a:latin typeface="Arial" panose="020B0604020202020204" pitchFamily="34" charset="0"/>
                <a:cs typeface="Arial" panose="020B0604020202020204" pitchFamily="34" charset="0"/>
              </a:rPr>
              <a:t>(6) After e-way bill has been generated in accordance with the provisions of sub-rule (1), where multiple consignments are intended to be transported in one conveyance, the transporter may indicate the serial number of e-way bills generated in respect of each such consignment electronically on the common portal and a </a:t>
            </a:r>
            <a:r>
              <a:rPr lang="en-IN" b="1" dirty="0">
                <a:latin typeface="Arial" panose="020B0604020202020204" pitchFamily="34" charset="0"/>
                <a:cs typeface="Arial" panose="020B0604020202020204" pitchFamily="34" charset="0"/>
              </a:rPr>
              <a:t>consolidated e-way bill in FORM GST EWB-02</a:t>
            </a:r>
            <a:r>
              <a:rPr lang="en-IN" dirty="0">
                <a:latin typeface="Arial" panose="020B0604020202020204" pitchFamily="34" charset="0"/>
                <a:cs typeface="Arial" panose="020B0604020202020204" pitchFamily="34" charset="0"/>
              </a:rPr>
              <a:t> maybe generated by him on the said common portal prior to the movement of goods.</a:t>
            </a:r>
          </a:p>
        </p:txBody>
      </p:sp>
    </p:spTree>
    <p:extLst>
      <p:ext uri="{BB962C8B-B14F-4D97-AF65-F5344CB8AC3E}">
        <p14:creationId xmlns:p14="http://schemas.microsoft.com/office/powerpoint/2010/main" xmlns="" val="63059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a:bodyPr>
          <a:lstStyle/>
          <a:p>
            <a:pPr marL="0" indent="0" algn="just">
              <a:buNone/>
            </a:pPr>
            <a:r>
              <a:rPr lang="en-IN" dirty="0">
                <a:latin typeface="Arial" panose="020B0604020202020204" pitchFamily="34" charset="0"/>
                <a:cs typeface="Arial" panose="020B0604020202020204" pitchFamily="34" charset="0"/>
              </a:rPr>
              <a:t>(7) Where the consignor or the consignee has not generated FORM GST EWB-01 in accordance with the provisions of sub-rule (1) and the value of goods carried in the conveyance is more than fifty thousand rupees, the transporter shall generate FORM GST EWB-01 on the basis of invoice or bill of supply or delivery challan, as the case maybe, and may also generate a consolidated e-way bill in FORM GST EWB-02 on the common portal prior to the movement of goods:</a:t>
            </a:r>
          </a:p>
          <a:p>
            <a:pPr marL="0" indent="0" algn="just">
              <a:buNone/>
            </a:pPr>
            <a:r>
              <a:rPr lang="en-IN" dirty="0">
                <a:latin typeface="Arial" panose="020B0604020202020204" pitchFamily="34" charset="0"/>
                <a:cs typeface="Arial" panose="020B0604020202020204" pitchFamily="34" charset="0"/>
              </a:rPr>
              <a:t>Provided that where the goods to be transported are supplied through an e-commerce operator, the information in Part A of FORM GST EWB-01 may be furnished by such e-commerce operator.</a:t>
            </a:r>
          </a:p>
          <a:p>
            <a:pPr marL="0" indent="0" algn="just">
              <a:buNone/>
            </a:pPr>
            <a:r>
              <a:rPr lang="en-IN" dirty="0">
                <a:latin typeface="Arial" panose="020B0604020202020204" pitchFamily="34" charset="0"/>
                <a:cs typeface="Arial" panose="020B0604020202020204" pitchFamily="34" charset="0"/>
              </a:rPr>
              <a:t>(8) The information furnished in Part A of FORM GST EWB-01 shall be made available to the registered supplier on the common portal who may utilize the same for furnishing details in FORM GSTR-1:</a:t>
            </a:r>
          </a:p>
          <a:p>
            <a:pPr marL="0" indent="0" algn="just">
              <a:buNone/>
            </a:pPr>
            <a:r>
              <a:rPr lang="en-IN" dirty="0">
                <a:latin typeface="Arial" panose="020B0604020202020204" pitchFamily="34" charset="0"/>
                <a:cs typeface="Arial" panose="020B0604020202020204" pitchFamily="34" charset="0"/>
              </a:rPr>
              <a:t>Provided that when the information has been furnished by an unregistered supplier or an unregistered recipient in FORM GST EWB-01, he shall be informed electronically, if the mobile number or the e-mail is available.</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4849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fontScale="92500"/>
          </a:bodyPr>
          <a:lstStyle/>
          <a:p>
            <a:pPr marL="0" indent="0" algn="just">
              <a:buNone/>
            </a:pPr>
            <a:r>
              <a:rPr lang="en-IN" dirty="0">
                <a:latin typeface="Arial" panose="020B0604020202020204" pitchFamily="34" charset="0"/>
                <a:cs typeface="Arial" panose="020B0604020202020204" pitchFamily="34" charset="0"/>
              </a:rPr>
              <a:t>(9) Where an e-way bill has been generated under this rule, but goods are either not transported or are not transported as per the details furnished in the e-way bill, the e-way bill may be cancelled electronically on the common portal within 24 hours of generation of the e-way bill:</a:t>
            </a:r>
          </a:p>
          <a:p>
            <a:pPr marL="0" indent="0" algn="just">
              <a:buNone/>
            </a:pPr>
            <a:r>
              <a:rPr lang="en-IN" dirty="0">
                <a:latin typeface="Arial" panose="020B0604020202020204" pitchFamily="34" charset="0"/>
                <a:cs typeface="Arial" panose="020B0604020202020204" pitchFamily="34" charset="0"/>
              </a:rPr>
              <a:t>Provided that an e-way bill cannot be cancelled if it has been verified in transit in accordance with the provisions of rule 138B:</a:t>
            </a:r>
          </a:p>
          <a:p>
            <a:pPr marL="0" indent="0" algn="just">
              <a:buNone/>
            </a:pPr>
            <a:r>
              <a:rPr lang="en-IN" dirty="0">
                <a:latin typeface="Arial" panose="020B0604020202020204" pitchFamily="34" charset="0"/>
                <a:cs typeface="Arial" panose="020B0604020202020204" pitchFamily="34" charset="0"/>
              </a:rPr>
              <a:t>Provided further the unique number generated under sub-rule (1) shall be valid for 72 hours for </a:t>
            </a:r>
            <a:r>
              <a:rPr lang="en-IN" dirty="0" err="1">
                <a:latin typeface="Arial" panose="020B0604020202020204" pitchFamily="34" charset="0"/>
                <a:cs typeface="Arial" panose="020B0604020202020204" pitchFamily="34" charset="0"/>
              </a:rPr>
              <a:t>updation</a:t>
            </a:r>
            <a:r>
              <a:rPr lang="en-IN" dirty="0">
                <a:latin typeface="Arial" panose="020B0604020202020204" pitchFamily="34" charset="0"/>
                <a:cs typeface="Arial" panose="020B0604020202020204" pitchFamily="34" charset="0"/>
              </a:rPr>
              <a:t> of Part B of FORM GST EWB-01.</a:t>
            </a:r>
          </a:p>
          <a:p>
            <a:pPr marL="0" indent="0" algn="just">
              <a:buNone/>
            </a:pPr>
            <a:r>
              <a:rPr lang="en-IN" dirty="0">
                <a:latin typeface="Arial" panose="020B0604020202020204" pitchFamily="34" charset="0"/>
                <a:cs typeface="Arial" panose="020B0604020202020204" pitchFamily="34" charset="0"/>
              </a:rPr>
              <a:t>(10) An e-way bill or a consolidated e-way bill generated under this rule shall be valid for the period as mentioned in column (3) of the Table below from the relevant date, for the distance, within the country, the goods have to be transported, as mentioned in column (2) of the said Table:-</a:t>
            </a:r>
          </a:p>
          <a:p>
            <a:pPr marL="0" indent="0">
              <a:buNone/>
            </a:pPr>
            <a:r>
              <a:rPr lang="en-IN" b="1" dirty="0"/>
              <a:t>Sl. No.	 </a:t>
            </a:r>
            <a:r>
              <a:rPr lang="en-IN" dirty="0"/>
              <a:t>	</a:t>
            </a:r>
            <a:r>
              <a:rPr lang="en-IN" b="1" dirty="0"/>
              <a:t>Distance </a:t>
            </a:r>
            <a:r>
              <a:rPr lang="en-IN" dirty="0"/>
              <a:t>						</a:t>
            </a:r>
            <a:r>
              <a:rPr lang="en-IN" b="1" dirty="0"/>
              <a:t>Validity period </a:t>
            </a:r>
            <a:r>
              <a:rPr lang="en-IN" dirty="0"/>
              <a:t>		</a:t>
            </a:r>
          </a:p>
          <a:p>
            <a:pPr marL="0" indent="0">
              <a:buNone/>
            </a:pPr>
            <a:r>
              <a:rPr lang="en-IN" dirty="0"/>
              <a:t>1. 		</a:t>
            </a:r>
            <a:r>
              <a:rPr lang="en-IN" dirty="0" err="1"/>
              <a:t>Upto</a:t>
            </a:r>
            <a:r>
              <a:rPr lang="en-IN" dirty="0"/>
              <a:t> 100 km. 						One day 	</a:t>
            </a:r>
          </a:p>
          <a:p>
            <a:pPr marL="0" indent="0">
              <a:buNone/>
            </a:pPr>
            <a:r>
              <a:rPr lang="en-IN" dirty="0"/>
              <a:t>2. 		For every 100 km. or part thereof thereafter 		One additional day: 	</a:t>
            </a:r>
          </a:p>
          <a:p>
            <a:pPr marL="0" indent="0" algn="just">
              <a:buNone/>
            </a:pP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7589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fontScale="85000" lnSpcReduction="20000"/>
          </a:bodyPr>
          <a:lstStyle/>
          <a:p>
            <a:pPr marL="0" indent="0" algn="just">
              <a:buNone/>
            </a:pPr>
            <a:r>
              <a:rPr lang="en-IN" dirty="0">
                <a:latin typeface="Arial" panose="020B0604020202020204" pitchFamily="34" charset="0"/>
                <a:cs typeface="Arial" panose="020B0604020202020204" pitchFamily="34" charset="0"/>
              </a:rPr>
              <a:t>Provided that the Commissioner may, by notification, extend the validity period of e-way bill for certain categories of goods as may be specified therein:</a:t>
            </a:r>
          </a:p>
          <a:p>
            <a:pPr marL="0" indent="0" algn="just">
              <a:buNone/>
            </a:pPr>
            <a:r>
              <a:rPr lang="en-IN" dirty="0">
                <a:latin typeface="Arial" panose="020B0604020202020204" pitchFamily="34" charset="0"/>
                <a:cs typeface="Arial" panose="020B0604020202020204" pitchFamily="34" charset="0"/>
              </a:rPr>
              <a:t>Provided further that where, under circumstances of an exceptional nature, the goods cannot be transported within the validity period of the e-way bill, the transporter may generate another e-way bill after updating the details in Part B of FORM GST EWB-01.</a:t>
            </a:r>
          </a:p>
          <a:p>
            <a:pPr marL="0" indent="0" algn="just">
              <a:buNone/>
            </a:pPr>
            <a:r>
              <a:rPr lang="en-IN" dirty="0">
                <a:latin typeface="Arial" panose="020B0604020202020204" pitchFamily="34" charset="0"/>
                <a:cs typeface="Arial" panose="020B0604020202020204" pitchFamily="34" charset="0"/>
              </a:rPr>
              <a:t>Explanation.—For the purposes of this rule, the “relevant date” shall mean the date on which the e-way bill has been generated and the period of validity shall be counted from the time at which the e-way bill has been generated and each day shall be counted as twenty-four hours.</a:t>
            </a:r>
          </a:p>
          <a:p>
            <a:pPr marL="0" indent="0" algn="just">
              <a:buNone/>
            </a:pPr>
            <a:r>
              <a:rPr lang="en-IN" dirty="0">
                <a:latin typeface="Arial" panose="020B0604020202020204" pitchFamily="34" charset="0"/>
                <a:cs typeface="Arial" panose="020B0604020202020204" pitchFamily="34" charset="0"/>
              </a:rPr>
              <a:t>(11) The details of e-way bill generated under sub-rule (1) shall be made available to the-</a:t>
            </a:r>
          </a:p>
          <a:p>
            <a:pPr marL="0" indent="0" algn="just">
              <a:buNone/>
            </a:pPr>
            <a:r>
              <a:rPr lang="en-IN" dirty="0">
                <a:latin typeface="Arial" panose="020B0604020202020204" pitchFamily="34" charset="0"/>
                <a:cs typeface="Arial" panose="020B0604020202020204" pitchFamily="34" charset="0"/>
              </a:rPr>
              <a:t>(a) supplier, if registered, where the information in Part A of FORM GST EWB-01 has been furnished by the recipient or the transporter; or</a:t>
            </a:r>
          </a:p>
          <a:p>
            <a:pPr marL="0" indent="0" algn="just">
              <a:buNone/>
            </a:pPr>
            <a:r>
              <a:rPr lang="en-IN" dirty="0">
                <a:latin typeface="Arial" panose="020B0604020202020204" pitchFamily="34" charset="0"/>
                <a:cs typeface="Arial" panose="020B0604020202020204" pitchFamily="34" charset="0"/>
              </a:rPr>
              <a:t>(b) recipient, if registered, where the information in Part A of FORM GST EWB-01 has been furnished by the supplier or the transporter,</a:t>
            </a:r>
          </a:p>
          <a:p>
            <a:pPr marL="0" indent="0" algn="just">
              <a:buNone/>
            </a:pPr>
            <a:r>
              <a:rPr lang="en-IN" dirty="0">
                <a:latin typeface="Arial" panose="020B0604020202020204" pitchFamily="34" charset="0"/>
                <a:cs typeface="Arial" panose="020B0604020202020204" pitchFamily="34" charset="0"/>
              </a:rPr>
              <a:t>on the common portal, and the supplier or the recipient, as the case maybe, shall communicate his acceptance or rejection of the consignment covered by the e-way bill.</a:t>
            </a:r>
          </a:p>
          <a:p>
            <a:pPr marL="0" indent="0" algn="just">
              <a:buNone/>
            </a:pPr>
            <a:r>
              <a:rPr lang="en-IN" dirty="0">
                <a:latin typeface="Arial" panose="020B0604020202020204" pitchFamily="34" charset="0"/>
                <a:cs typeface="Arial" panose="020B0604020202020204" pitchFamily="34" charset="0"/>
              </a:rPr>
              <a:t>(12) Where the person to whom the information specified in sub-rule (11) has been made available does not communicate his acceptance or rejection within seventy two hours of the details being made available to him on the common portal, it shall be deemed that he has accepted the said details.</a:t>
            </a:r>
          </a:p>
          <a:p>
            <a:pPr marL="0" indent="0" algn="just">
              <a:buNone/>
            </a:pPr>
            <a:r>
              <a:rPr lang="en-IN" dirty="0">
                <a:latin typeface="Arial" panose="020B0604020202020204" pitchFamily="34" charset="0"/>
                <a:cs typeface="Arial" panose="020B0604020202020204" pitchFamily="34" charset="0"/>
              </a:rPr>
              <a:t>(13) The e-way bill generated under this rule or under rule 138 of the Goods and Services Tax Rules of any State shall be valid in every State and Union territory.</a:t>
            </a:r>
          </a:p>
        </p:txBody>
      </p:sp>
    </p:spTree>
    <p:extLst>
      <p:ext uri="{BB962C8B-B14F-4D97-AF65-F5344CB8AC3E}">
        <p14:creationId xmlns:p14="http://schemas.microsoft.com/office/powerpoint/2010/main" xmlns="" val="419796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764373"/>
            <a:ext cx="8610600" cy="1293028"/>
          </a:xfrm>
        </p:spPr>
        <p:txBody>
          <a:bodyPr/>
          <a:lstStyle/>
          <a:p>
            <a:r>
              <a:rPr lang="en-IN" b="1" u="sng" dirty="0" err="1"/>
              <a:t>Idt</a:t>
            </a:r>
            <a:r>
              <a:rPr lang="en-IN" b="1" u="sng" dirty="0"/>
              <a:t> changes in budget</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967948"/>
            <a:ext cx="11529392" cy="4581939"/>
          </a:xfrm>
        </p:spPr>
        <p:txBody>
          <a:bodyPr>
            <a:normAutofit/>
          </a:bodyPr>
          <a:lstStyle/>
          <a:p>
            <a:pPr algn="just"/>
            <a:r>
              <a:rPr lang="en-IN" dirty="0">
                <a:latin typeface="Arial" panose="020B0604020202020204" pitchFamily="34" charset="0"/>
                <a:cs typeface="Arial" panose="020B0604020202020204" pitchFamily="34" charset="0"/>
              </a:rPr>
              <a:t>Amendments made in Customs Act, 1962 from the perspective of ease of doing business and trade facilitation like revised guidelines for Advance Rulings, electronic ledger, customs automated system for clearances and dispute resolution</a:t>
            </a:r>
          </a:p>
          <a:p>
            <a:pPr algn="just"/>
            <a:r>
              <a:rPr lang="en-IN" dirty="0">
                <a:latin typeface="Arial" panose="020B0604020202020204" pitchFamily="34" charset="0"/>
                <a:cs typeface="Arial" panose="020B0604020202020204" pitchFamily="34" charset="0"/>
              </a:rPr>
              <a:t>Rates of Basic Customs Duty increased for various goods such as radial tyres; buses, cars, truck and motorcycles in CKD condition; mobile phones; and smart watches</a:t>
            </a:r>
          </a:p>
          <a:p>
            <a:pPr algn="just"/>
            <a:r>
              <a:rPr lang="en-IN" dirty="0">
                <a:latin typeface="Arial" panose="020B0604020202020204" pitchFamily="34" charset="0"/>
                <a:cs typeface="Arial" panose="020B0604020202020204" pitchFamily="34" charset="0"/>
              </a:rPr>
              <a:t>Rates of Basic Customs Duty decreased for few goods such as inputs or parts for manufacture of PCBA/ moulded plastics of charger/ adapter of cellular mobile phones</a:t>
            </a:r>
          </a:p>
          <a:p>
            <a:pPr algn="just"/>
            <a:r>
              <a:rPr lang="en-IN" dirty="0">
                <a:latin typeface="Arial" panose="020B0604020202020204" pitchFamily="34" charset="0"/>
                <a:cs typeface="Arial" panose="020B0604020202020204" pitchFamily="34" charset="0"/>
              </a:rPr>
              <a:t>Education Cess and Secondary and Higher Education Cess replaced with Social Welfare Surcharge to be levied on aggregate of duties of Customs except IGST and GST Compensation cess in addition to other duties</a:t>
            </a:r>
          </a:p>
          <a:p>
            <a:pPr algn="just"/>
            <a:r>
              <a:rPr lang="en-IN" dirty="0">
                <a:latin typeface="Arial" panose="020B0604020202020204" pitchFamily="34" charset="0"/>
                <a:cs typeface="Arial" panose="020B0604020202020204" pitchFamily="34" charset="0"/>
              </a:rPr>
              <a:t>Amendments made in the taxation structure of petrol and high speed diesel by introducing Road and Infrastructure Cess without any change in effective rate of duty</a:t>
            </a:r>
          </a:p>
        </p:txBody>
      </p:sp>
    </p:spTree>
    <p:extLst>
      <p:ext uri="{BB962C8B-B14F-4D97-AF65-F5344CB8AC3E}">
        <p14:creationId xmlns:p14="http://schemas.microsoft.com/office/powerpoint/2010/main" xmlns="" val="211938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500809"/>
            <a:ext cx="11529392" cy="5357191"/>
          </a:xfrm>
        </p:spPr>
        <p:txBody>
          <a:bodyPr>
            <a:normAutofit fontScale="92500"/>
          </a:bodyPr>
          <a:lstStyle/>
          <a:p>
            <a:pPr marL="0" indent="0" algn="just">
              <a:buNone/>
            </a:pPr>
            <a:r>
              <a:rPr lang="en-IN" dirty="0">
                <a:latin typeface="Arial" panose="020B0604020202020204" pitchFamily="34" charset="0"/>
                <a:cs typeface="Arial" panose="020B0604020202020204" pitchFamily="34" charset="0"/>
              </a:rPr>
              <a:t>(14) Notwithstanding anything contained in this rule, no e-way bill is required to be generated—</a:t>
            </a:r>
          </a:p>
          <a:p>
            <a:pPr marL="0" indent="0" algn="just">
              <a:buNone/>
            </a:pPr>
            <a:r>
              <a:rPr lang="en-IN" dirty="0">
                <a:latin typeface="Arial" panose="020B0604020202020204" pitchFamily="34" charset="0"/>
                <a:cs typeface="Arial" panose="020B0604020202020204" pitchFamily="34" charset="0"/>
              </a:rPr>
              <a:t>(a) where the goods being transported are specified in Annexure;</a:t>
            </a:r>
          </a:p>
          <a:p>
            <a:pPr marL="0" indent="0" algn="just">
              <a:buNone/>
            </a:pPr>
            <a:r>
              <a:rPr lang="en-IN" dirty="0">
                <a:latin typeface="Arial" panose="020B0604020202020204" pitchFamily="34" charset="0"/>
                <a:cs typeface="Arial" panose="020B0604020202020204" pitchFamily="34" charset="0"/>
              </a:rPr>
              <a:t>(b) where the goods are being transported by a non-motorised conveyance;</a:t>
            </a:r>
          </a:p>
          <a:p>
            <a:pPr marL="0" indent="0" algn="just">
              <a:buNone/>
            </a:pPr>
            <a:r>
              <a:rPr lang="en-IN" dirty="0">
                <a:latin typeface="Arial" panose="020B0604020202020204" pitchFamily="34" charset="0"/>
                <a:cs typeface="Arial" panose="020B0604020202020204" pitchFamily="34" charset="0"/>
              </a:rPr>
              <a:t>(c) where the goods are being transported from the port, airport, air cargo complex and land customs station to an inland container depot or a container freight station for clearance by Customs;</a:t>
            </a:r>
          </a:p>
          <a:p>
            <a:pPr marL="0" indent="0" algn="just">
              <a:buNone/>
            </a:pPr>
            <a:r>
              <a:rPr lang="en-IN" dirty="0">
                <a:latin typeface="Arial" panose="020B0604020202020204" pitchFamily="34" charset="0"/>
                <a:cs typeface="Arial" panose="020B0604020202020204" pitchFamily="34" charset="0"/>
              </a:rPr>
              <a:t>(d) in respect of movement of goods within such areas as are notified under clause (d) of sub-rule (14) of rule 138 of the Goods and Services Tax Rules of the concerned State;</a:t>
            </a:r>
          </a:p>
          <a:p>
            <a:pPr marL="0" indent="0" algn="just">
              <a:buNone/>
            </a:pPr>
            <a:r>
              <a:rPr lang="en-IN" dirty="0">
                <a:latin typeface="Arial" panose="020B0604020202020204" pitchFamily="34" charset="0"/>
                <a:cs typeface="Arial" panose="020B0604020202020204" pitchFamily="34" charset="0"/>
              </a:rPr>
              <a:t>(e) where the goods, other than de-oiled cake, being transported are specified in the Schedule appended to notification No. 2/2017- Central tax (Rate) dated the 28th June, 2017 published in the Gazette of India, Extraordinary, Part II, Section 3, Sub-section (</a:t>
            </a:r>
            <a:r>
              <a:rPr lang="en-IN" dirty="0" err="1">
                <a:latin typeface="Arial" panose="020B0604020202020204" pitchFamily="34" charset="0"/>
                <a:cs typeface="Arial" panose="020B0604020202020204" pitchFamily="34" charset="0"/>
              </a:rPr>
              <a:t>i</a:t>
            </a:r>
            <a:r>
              <a:rPr lang="en-IN" dirty="0">
                <a:latin typeface="Arial" panose="020B0604020202020204" pitchFamily="34" charset="0"/>
                <a:cs typeface="Arial" panose="020B0604020202020204" pitchFamily="34" charset="0"/>
              </a:rPr>
              <a:t>), vide number G.S.R 674 (E) dated the 28th June, 2017 as amended from time to time;</a:t>
            </a:r>
          </a:p>
          <a:p>
            <a:pPr marL="0" indent="0" algn="just">
              <a:buNone/>
            </a:pPr>
            <a:r>
              <a:rPr lang="en-IN" dirty="0">
                <a:latin typeface="Arial" panose="020B0604020202020204" pitchFamily="34" charset="0"/>
                <a:cs typeface="Arial" panose="020B0604020202020204" pitchFamily="34" charset="0"/>
              </a:rPr>
              <a:t>(f) where the goods being transported are alcoholic liquor for human consumption, petroleum crude, high speed diesel, motor spirit (commonly known as petrol), natural gas or aviation turbine fuel; and</a:t>
            </a:r>
          </a:p>
          <a:p>
            <a:pPr marL="0" indent="0" algn="just">
              <a:buNone/>
            </a:pPr>
            <a:r>
              <a:rPr lang="en-IN" dirty="0">
                <a:latin typeface="Arial" panose="020B0604020202020204" pitchFamily="34" charset="0"/>
                <a:cs typeface="Arial" panose="020B0604020202020204" pitchFamily="34" charset="0"/>
              </a:rPr>
              <a:t>(g) where the goods being transported are treated as no supply under Schedule III of the Act.</a:t>
            </a:r>
          </a:p>
        </p:txBody>
      </p:sp>
    </p:spTree>
    <p:extLst>
      <p:ext uri="{BB962C8B-B14F-4D97-AF65-F5344CB8AC3E}">
        <p14:creationId xmlns:p14="http://schemas.microsoft.com/office/powerpoint/2010/main" xmlns="" val="26766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Rule 138:	</a:t>
            </a:r>
            <a:r>
              <a:rPr lang="en-IN" b="1" u="sng" dirty="0" err="1"/>
              <a:t>eway</a:t>
            </a:r>
            <a:r>
              <a:rPr lang="en-IN" b="1" u="sng" dirty="0"/>
              <a:t> bill</a:t>
            </a:r>
          </a:p>
        </p:txBody>
      </p:sp>
      <p:graphicFrame>
        <p:nvGraphicFramePr>
          <p:cNvPr id="4" name="Table 3">
            <a:extLst>
              <a:ext uri="{FF2B5EF4-FFF2-40B4-BE49-F238E27FC236}">
                <a16:creationId xmlns:a16="http://schemas.microsoft.com/office/drawing/2014/main" xmlns="" id="{4684918D-79A0-435F-AD49-23E721EC1F43}"/>
              </a:ext>
            </a:extLst>
          </p:cNvPr>
          <p:cNvGraphicFramePr>
            <a:graphicFrameLocks noGrp="1"/>
          </p:cNvGraphicFramePr>
          <p:nvPr>
            <p:extLst>
              <p:ext uri="{D42A27DB-BD31-4B8C-83A1-F6EECF244321}">
                <p14:modId xmlns:p14="http://schemas.microsoft.com/office/powerpoint/2010/main" xmlns="" val="2951230433"/>
              </p:ext>
            </p:extLst>
          </p:nvPr>
        </p:nvGraphicFramePr>
        <p:xfrm>
          <a:off x="337930" y="1649901"/>
          <a:ext cx="11529392" cy="4933278"/>
        </p:xfrm>
        <a:graphic>
          <a:graphicData uri="http://schemas.openxmlformats.org/drawingml/2006/table">
            <a:tbl>
              <a:tblPr>
                <a:tableStyleId>{5C22544A-7EE6-4342-B048-85BDC9FD1C3A}</a:tableStyleId>
              </a:tblPr>
              <a:tblGrid>
                <a:gridCol w="844827">
                  <a:extLst>
                    <a:ext uri="{9D8B030D-6E8A-4147-A177-3AD203B41FA5}">
                      <a16:colId xmlns:a16="http://schemas.microsoft.com/office/drawing/2014/main" xmlns="" val="2473584495"/>
                    </a:ext>
                  </a:extLst>
                </a:gridCol>
                <a:gridCol w="10684565">
                  <a:extLst>
                    <a:ext uri="{9D8B030D-6E8A-4147-A177-3AD203B41FA5}">
                      <a16:colId xmlns:a16="http://schemas.microsoft.com/office/drawing/2014/main" xmlns="" val="674670829"/>
                    </a:ext>
                  </a:extLst>
                </a:gridCol>
              </a:tblGrid>
              <a:tr h="589922">
                <a:tc>
                  <a:txBody>
                    <a:bodyPr/>
                    <a:lstStyle/>
                    <a:p>
                      <a:pPr algn="ctr">
                        <a:lnSpc>
                          <a:spcPct val="107000"/>
                        </a:lnSpc>
                        <a:spcAft>
                          <a:spcPts val="0"/>
                        </a:spcAft>
                      </a:pPr>
                      <a:r>
                        <a:rPr lang="en-IN" sz="1800" b="1" dirty="0">
                          <a:effectLst/>
                          <a:latin typeface="Arial" panose="020B0604020202020204" pitchFamily="34" charset="0"/>
                          <a:cs typeface="Arial" panose="020B0604020202020204" pitchFamily="34" charset="0"/>
                        </a:rPr>
                        <a:t>S. No. </a:t>
                      </a:r>
                      <a:endParaRPr lang="en-I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IN" sz="1800" b="1" dirty="0">
                          <a:effectLst/>
                          <a:latin typeface="Arial" panose="020B0604020202020204" pitchFamily="34" charset="0"/>
                          <a:cs typeface="Arial" panose="020B0604020202020204" pitchFamily="34" charset="0"/>
                        </a:rPr>
                        <a:t>Description of Goods </a:t>
                      </a:r>
                      <a:endParaRPr lang="en-I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8393473"/>
                  </a:ext>
                </a:extLst>
              </a:tr>
              <a:tr h="504941">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1. </a:t>
                      </a:r>
                      <a:endParaRPr lang="en-IN"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Liquefied petroleum gas for supply to household and non domestic exempted category (NDEC) customers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2142610741"/>
                  </a:ext>
                </a:extLst>
              </a:tr>
              <a:tr h="504941">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2. </a:t>
                      </a:r>
                      <a:endParaRPr lang="en-IN"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Kerosene oil sold under PDS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3217687035"/>
                  </a:ext>
                </a:extLst>
              </a:tr>
              <a:tr h="504941">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3.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Postal baggage transported by Department of Posts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2506098868"/>
                  </a:ext>
                </a:extLst>
              </a:tr>
              <a:tr h="726716">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4. </a:t>
                      </a:r>
                      <a:endParaRPr lang="en-IN"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Natural or cultured pearls and precious or semi-precious stones; precious metals and metals clad with precious metal (Chapter 71)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856275917"/>
                  </a:ext>
                </a:extLst>
              </a:tr>
              <a:tr h="504941">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5. </a:t>
                      </a:r>
                      <a:endParaRPr lang="en-IN"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Jewellery, goldsmiths’ and silversmiths’ wares and other articles (Chapter 71)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2621568390"/>
                  </a:ext>
                </a:extLst>
              </a:tr>
              <a:tr h="504941">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6. </a:t>
                      </a:r>
                      <a:endParaRPr lang="en-IN"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Currency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741430182"/>
                  </a:ext>
                </a:extLst>
              </a:tr>
              <a:tr h="504941">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7. </a:t>
                      </a:r>
                      <a:endParaRPr lang="en-IN"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Used personal and household effects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672113439"/>
                  </a:ext>
                </a:extLst>
              </a:tr>
              <a:tr h="504941">
                <a:tc>
                  <a:txBody>
                    <a:bodyPr/>
                    <a:lstStyle/>
                    <a:p>
                      <a:pPr>
                        <a:lnSpc>
                          <a:spcPct val="107000"/>
                        </a:lnSpc>
                        <a:spcAft>
                          <a:spcPts val="0"/>
                        </a:spcAft>
                      </a:pPr>
                      <a:r>
                        <a:rPr lang="en-IN" sz="1800">
                          <a:effectLst/>
                          <a:latin typeface="Arial" panose="020B0604020202020204" pitchFamily="34" charset="0"/>
                          <a:cs typeface="Arial" panose="020B0604020202020204" pitchFamily="34" charset="0"/>
                        </a:rPr>
                        <a:t>8. </a:t>
                      </a:r>
                      <a:endParaRPr lang="en-IN"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Coral, unworked (0508) and worked coral (9601)”; </a:t>
                      </a:r>
                      <a:endParaRPr lang="en-I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2990413860"/>
                  </a:ext>
                </a:extLst>
              </a:tr>
            </a:tbl>
          </a:graphicData>
        </a:graphic>
      </p:graphicFrame>
    </p:spTree>
    <p:extLst>
      <p:ext uri="{BB962C8B-B14F-4D97-AF65-F5344CB8AC3E}">
        <p14:creationId xmlns:p14="http://schemas.microsoft.com/office/powerpoint/2010/main" xmlns="" val="347787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err="1"/>
              <a:t>Rfd</a:t>
            </a:r>
            <a:r>
              <a:rPr lang="en-IN" b="1" u="sng" dirty="0"/>
              <a:t> -01A amended</a:t>
            </a:r>
          </a:p>
        </p:txBody>
      </p:sp>
      <p:pic>
        <p:nvPicPr>
          <p:cNvPr id="6" name="Picture 5">
            <a:extLst>
              <a:ext uri="{FF2B5EF4-FFF2-40B4-BE49-F238E27FC236}">
                <a16:creationId xmlns:a16="http://schemas.microsoft.com/office/drawing/2014/main" xmlns="" id="{9B1BDA61-3706-4173-B4B7-06AA0D95C9EF}"/>
              </a:ext>
            </a:extLst>
          </p:cNvPr>
          <p:cNvPicPr/>
          <p:nvPr/>
        </p:nvPicPr>
        <p:blipFill rotWithShape="1">
          <a:blip r:embed="rId2"/>
          <a:srcRect l="2549" t="17530" r="21227" b="5712"/>
          <a:stretch/>
        </p:blipFill>
        <p:spPr bwMode="auto">
          <a:xfrm>
            <a:off x="367747" y="1580322"/>
            <a:ext cx="11489635" cy="499938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51206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err="1"/>
              <a:t>Rfd</a:t>
            </a:r>
            <a:r>
              <a:rPr lang="en-IN" b="1" u="sng" dirty="0"/>
              <a:t> -01A amended</a:t>
            </a:r>
          </a:p>
        </p:txBody>
      </p:sp>
      <p:pic>
        <p:nvPicPr>
          <p:cNvPr id="4" name="Picture 3">
            <a:extLst>
              <a:ext uri="{FF2B5EF4-FFF2-40B4-BE49-F238E27FC236}">
                <a16:creationId xmlns:a16="http://schemas.microsoft.com/office/drawing/2014/main" xmlns="" id="{FA1E075F-DC2E-4A0A-AE23-86699BCF5379}"/>
              </a:ext>
            </a:extLst>
          </p:cNvPr>
          <p:cNvPicPr/>
          <p:nvPr/>
        </p:nvPicPr>
        <p:blipFill rotWithShape="1">
          <a:blip r:embed="rId2"/>
          <a:srcRect l="9750" t="29546" r="28762" b="15698"/>
          <a:stretch/>
        </p:blipFill>
        <p:spPr bwMode="auto">
          <a:xfrm>
            <a:off x="327991" y="1729409"/>
            <a:ext cx="11519452" cy="512859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00340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err="1"/>
              <a:t>Rfd</a:t>
            </a:r>
            <a:r>
              <a:rPr lang="en-IN" b="1" u="sng" dirty="0"/>
              <a:t> -01A amended</a:t>
            </a:r>
          </a:p>
        </p:txBody>
      </p:sp>
      <p:pic>
        <p:nvPicPr>
          <p:cNvPr id="5" name="Picture 4">
            <a:extLst>
              <a:ext uri="{FF2B5EF4-FFF2-40B4-BE49-F238E27FC236}">
                <a16:creationId xmlns:a16="http://schemas.microsoft.com/office/drawing/2014/main" xmlns="" id="{835524FA-CC29-44DB-BAC9-314F7CC2A87B}"/>
              </a:ext>
            </a:extLst>
          </p:cNvPr>
          <p:cNvPicPr/>
          <p:nvPr/>
        </p:nvPicPr>
        <p:blipFill rotWithShape="1">
          <a:blip r:embed="rId2"/>
          <a:srcRect l="8863" t="17924" r="27875" b="10577"/>
          <a:stretch/>
        </p:blipFill>
        <p:spPr bwMode="auto">
          <a:xfrm>
            <a:off x="308113" y="1649901"/>
            <a:ext cx="11549270" cy="505901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44971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7643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967948"/>
            <a:ext cx="11529392" cy="4581939"/>
          </a:xfrm>
        </p:spPr>
        <p:txBody>
          <a:bodyPr>
            <a:normAutofit/>
          </a:bodyPr>
          <a:lstStyle/>
          <a:p>
            <a:pPr algn="just"/>
            <a:r>
              <a:rPr lang="en-IN" u="sng" dirty="0">
                <a:latin typeface="Arial" panose="020B0604020202020204" pitchFamily="34" charset="0"/>
                <a:cs typeface="Arial" panose="020B0604020202020204" pitchFamily="34" charset="0"/>
              </a:rPr>
              <a:t>Notification No. 4/2018, 5/2018, 6/2018, 7/2018 &amp; 8/2018 of Central Tax:</a:t>
            </a:r>
          </a:p>
          <a:p>
            <a:pPr marL="268288" indent="0" algn="just">
              <a:buNone/>
            </a:pPr>
            <a:r>
              <a:rPr lang="en-IN" dirty="0">
                <a:latin typeface="Arial" panose="020B0604020202020204" pitchFamily="34" charset="0"/>
                <a:cs typeface="Arial" panose="020B0604020202020204" pitchFamily="34" charset="0"/>
              </a:rPr>
              <a:t>Late fee reduction forGSTR-1, GSTR-5, GSTR-5A  and GSTR-6 the late fees is reduced to </a:t>
            </a:r>
            <a:r>
              <a:rPr lang="en-IN" dirty="0" err="1">
                <a:latin typeface="Arial" panose="020B0604020202020204" pitchFamily="34" charset="0"/>
                <a:cs typeface="Arial" panose="020B0604020202020204" pitchFamily="34" charset="0"/>
              </a:rPr>
              <a:t>Rs</a:t>
            </a:r>
            <a:r>
              <a:rPr lang="en-IN" dirty="0">
                <a:latin typeface="Arial" panose="020B0604020202020204" pitchFamily="34" charset="0"/>
                <a:cs typeface="Arial" panose="020B0604020202020204" pitchFamily="34" charset="0"/>
              </a:rPr>
              <a:t>. 50 per day</a:t>
            </a:r>
          </a:p>
          <a:p>
            <a:pPr marL="268288" indent="0" algn="just">
              <a:buNone/>
            </a:pPr>
            <a:r>
              <a:rPr lang="en-IN" dirty="0">
                <a:latin typeface="Arial" panose="020B0604020202020204" pitchFamily="34" charset="0"/>
                <a:cs typeface="Arial" panose="020B0604020202020204" pitchFamily="34" charset="0"/>
              </a:rPr>
              <a:t>In case of Nil return filed for GSTR-1, GSTR-5, GSTR-5A late fee is reduced to </a:t>
            </a:r>
            <a:r>
              <a:rPr lang="en-IN" dirty="0" err="1">
                <a:latin typeface="Arial" panose="020B0604020202020204" pitchFamily="34" charset="0"/>
                <a:cs typeface="Arial" panose="020B0604020202020204" pitchFamily="34" charset="0"/>
              </a:rPr>
              <a:t>Rs</a:t>
            </a:r>
            <a:r>
              <a:rPr lang="en-IN" dirty="0">
                <a:latin typeface="Arial" panose="020B0604020202020204" pitchFamily="34" charset="0"/>
                <a:cs typeface="Arial" panose="020B0604020202020204" pitchFamily="34" charset="0"/>
              </a:rPr>
              <a:t>. 20 per day</a:t>
            </a:r>
          </a:p>
        </p:txBody>
      </p:sp>
    </p:spTree>
    <p:extLst>
      <p:ext uri="{BB962C8B-B14F-4D97-AF65-F5344CB8AC3E}">
        <p14:creationId xmlns:p14="http://schemas.microsoft.com/office/powerpoint/2010/main" xmlns="" val="246645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B3DD3-CE1F-48DB-A5D3-00FD5F00201F}"/>
              </a:ext>
            </a:extLst>
          </p:cNvPr>
          <p:cNvSpPr>
            <a:spLocks noGrp="1"/>
          </p:cNvSpPr>
          <p:nvPr>
            <p:ph type="title"/>
          </p:nvPr>
        </p:nvSpPr>
        <p:spPr>
          <a:xfrm>
            <a:off x="337929" y="1996824"/>
            <a:ext cx="11509513" cy="2883289"/>
          </a:xfrm>
        </p:spPr>
        <p:txBody>
          <a:bodyPr>
            <a:normAutofit fontScale="90000"/>
          </a:bodyPr>
          <a:lstStyle/>
          <a:p>
            <a:pPr algn="ctr"/>
            <a:r>
              <a:rPr lang="en-IN" sz="5400" b="1" dirty="0"/>
              <a:t>Background</a:t>
            </a:r>
            <a:br>
              <a:rPr lang="en-IN" sz="5400" b="1" dirty="0"/>
            </a:br>
            <a:r>
              <a:rPr lang="en-IN" sz="5400" b="1" dirty="0"/>
              <a:t>for</a:t>
            </a:r>
            <a:br>
              <a:rPr lang="en-IN" sz="5400" b="1" dirty="0"/>
            </a:br>
            <a:r>
              <a:rPr lang="en-IN" sz="5400" b="1" dirty="0"/>
              <a:t>central tax rate notifications</a:t>
            </a:r>
          </a:p>
        </p:txBody>
      </p:sp>
    </p:spTree>
    <p:extLst>
      <p:ext uri="{BB962C8B-B14F-4D97-AF65-F5344CB8AC3E}">
        <p14:creationId xmlns:p14="http://schemas.microsoft.com/office/powerpoint/2010/main" xmlns="" val="55028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5D8F97-C63D-4F1A-BCE2-0FE72C1E01B9}"/>
              </a:ext>
            </a:extLst>
          </p:cNvPr>
          <p:cNvSpPr>
            <a:spLocks noGrp="1"/>
          </p:cNvSpPr>
          <p:nvPr>
            <p:ph type="title"/>
          </p:nvPr>
        </p:nvSpPr>
        <p:spPr>
          <a:xfrm>
            <a:off x="2285999" y="764373"/>
            <a:ext cx="9591261" cy="1293028"/>
          </a:xfrm>
        </p:spPr>
        <p:txBody>
          <a:bodyPr>
            <a:normAutofit fontScale="90000"/>
          </a:bodyPr>
          <a:lstStyle/>
          <a:p>
            <a:r>
              <a:rPr lang="en-IN" b="1" dirty="0"/>
              <a:t>Change in rate of tax in respect of supply of goods or services – Sec 14</a:t>
            </a:r>
            <a:endParaRPr lang="en-IN" dirty="0"/>
          </a:p>
        </p:txBody>
      </p:sp>
      <p:graphicFrame>
        <p:nvGraphicFramePr>
          <p:cNvPr id="4" name="Table 3">
            <a:extLst>
              <a:ext uri="{FF2B5EF4-FFF2-40B4-BE49-F238E27FC236}">
                <a16:creationId xmlns:a16="http://schemas.microsoft.com/office/drawing/2014/main" xmlns="" id="{4AE75F45-A45F-44C1-8AE8-4DFC25353A3C}"/>
              </a:ext>
            </a:extLst>
          </p:cNvPr>
          <p:cNvGraphicFramePr>
            <a:graphicFrameLocks noGrp="1"/>
          </p:cNvGraphicFramePr>
          <p:nvPr>
            <p:extLst>
              <p:ext uri="{D42A27DB-BD31-4B8C-83A1-F6EECF244321}">
                <p14:modId xmlns:p14="http://schemas.microsoft.com/office/powerpoint/2010/main" xmlns="" val="2590306526"/>
              </p:ext>
            </p:extLst>
          </p:nvPr>
        </p:nvGraphicFramePr>
        <p:xfrm>
          <a:off x="347870" y="2015023"/>
          <a:ext cx="11529390" cy="3716408"/>
        </p:xfrm>
        <a:graphic>
          <a:graphicData uri="http://schemas.openxmlformats.org/drawingml/2006/table">
            <a:tbl>
              <a:tblPr>
                <a:tableStyleId>{35758FB7-9AC5-4552-8A53-C91805E547FA}</a:tableStyleId>
              </a:tblPr>
              <a:tblGrid>
                <a:gridCol w="2674784">
                  <a:extLst>
                    <a:ext uri="{9D8B030D-6E8A-4147-A177-3AD203B41FA5}">
                      <a16:colId xmlns:a16="http://schemas.microsoft.com/office/drawing/2014/main" xmlns="" val="833185166"/>
                    </a:ext>
                  </a:extLst>
                </a:gridCol>
                <a:gridCol w="1516011">
                  <a:extLst>
                    <a:ext uri="{9D8B030D-6E8A-4147-A177-3AD203B41FA5}">
                      <a16:colId xmlns:a16="http://schemas.microsoft.com/office/drawing/2014/main" xmlns="" val="121265418"/>
                    </a:ext>
                  </a:extLst>
                </a:gridCol>
                <a:gridCol w="1758636">
                  <a:extLst>
                    <a:ext uri="{9D8B030D-6E8A-4147-A177-3AD203B41FA5}">
                      <a16:colId xmlns:a16="http://schemas.microsoft.com/office/drawing/2014/main" xmlns="" val="1807613241"/>
                    </a:ext>
                  </a:extLst>
                </a:gridCol>
                <a:gridCol w="3476817">
                  <a:extLst>
                    <a:ext uri="{9D8B030D-6E8A-4147-A177-3AD203B41FA5}">
                      <a16:colId xmlns:a16="http://schemas.microsoft.com/office/drawing/2014/main" xmlns="" val="711735196"/>
                    </a:ext>
                  </a:extLst>
                </a:gridCol>
                <a:gridCol w="2103142">
                  <a:extLst>
                    <a:ext uri="{9D8B030D-6E8A-4147-A177-3AD203B41FA5}">
                      <a16:colId xmlns:a16="http://schemas.microsoft.com/office/drawing/2014/main" xmlns="" val="1573177630"/>
                    </a:ext>
                  </a:extLst>
                </a:gridCol>
              </a:tblGrid>
              <a:tr h="576072">
                <a:tc>
                  <a:txBody>
                    <a:bodyPr/>
                    <a:lstStyle/>
                    <a:p>
                      <a:pPr algn="ctr" rtl="0" fontAlgn="t">
                        <a:spcBef>
                          <a:spcPts val="0"/>
                        </a:spcBef>
                        <a:spcAft>
                          <a:spcPts val="0"/>
                        </a:spcAft>
                      </a:pPr>
                      <a:r>
                        <a:rPr lang="en-IN" sz="2000" b="1" u="none" strike="noStrike" dirty="0">
                          <a:solidFill>
                            <a:schemeClr val="bg1"/>
                          </a:solidFill>
                          <a:effectLst/>
                          <a:latin typeface="Arial" panose="020B0604020202020204" pitchFamily="34" charset="0"/>
                          <a:cs typeface="Arial" panose="020B0604020202020204" pitchFamily="34" charset="0"/>
                        </a:rPr>
                        <a:t>Date of supply of goods or services</a:t>
                      </a:r>
                      <a:endParaRPr lang="en-IN" sz="2000" b="1" dirty="0">
                        <a:solidFill>
                          <a:schemeClr val="bg1"/>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IN" sz="2000" b="1" u="none" strike="noStrike" dirty="0">
                          <a:solidFill>
                            <a:schemeClr val="bg1"/>
                          </a:solidFill>
                          <a:effectLst/>
                          <a:latin typeface="Arial" panose="020B0604020202020204" pitchFamily="34" charset="0"/>
                          <a:cs typeface="Arial" panose="020B0604020202020204" pitchFamily="34" charset="0"/>
                        </a:rPr>
                        <a:t>Date of invoice</a:t>
                      </a:r>
                      <a:endParaRPr lang="en-IN" sz="2000" b="1" dirty="0">
                        <a:solidFill>
                          <a:schemeClr val="bg1"/>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IN" sz="2000" b="1" u="none" strike="noStrike" dirty="0">
                          <a:solidFill>
                            <a:schemeClr val="bg1"/>
                          </a:solidFill>
                          <a:effectLst/>
                          <a:latin typeface="Arial" panose="020B0604020202020204" pitchFamily="34" charset="0"/>
                          <a:cs typeface="Arial" panose="020B0604020202020204" pitchFamily="34" charset="0"/>
                        </a:rPr>
                        <a:t>Date of receipt of payment</a:t>
                      </a:r>
                      <a:endParaRPr lang="en-IN" sz="2000" b="1" dirty="0">
                        <a:solidFill>
                          <a:schemeClr val="bg1"/>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IN" sz="2000" b="1" u="none" strike="noStrike" dirty="0">
                          <a:solidFill>
                            <a:schemeClr val="bg1"/>
                          </a:solidFill>
                          <a:effectLst/>
                          <a:latin typeface="Arial" panose="020B0604020202020204" pitchFamily="34" charset="0"/>
                          <a:cs typeface="Arial" panose="020B0604020202020204" pitchFamily="34" charset="0"/>
                        </a:rPr>
                        <a:t>Time of supply</a:t>
                      </a:r>
                      <a:endParaRPr lang="en-IN" sz="2000" b="1" dirty="0">
                        <a:solidFill>
                          <a:schemeClr val="bg1"/>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spcBef>
                          <a:spcPts val="0"/>
                        </a:spcBef>
                        <a:spcAft>
                          <a:spcPts val="0"/>
                        </a:spcAft>
                      </a:pPr>
                      <a:r>
                        <a:rPr lang="en-IN" sz="2000" b="1" u="none" strike="noStrike" dirty="0">
                          <a:solidFill>
                            <a:schemeClr val="bg1"/>
                          </a:solidFill>
                          <a:effectLst/>
                          <a:latin typeface="Arial" panose="020B0604020202020204" pitchFamily="34" charset="0"/>
                          <a:cs typeface="Arial" panose="020B0604020202020204" pitchFamily="34" charset="0"/>
                        </a:rPr>
                        <a:t>Rate of tax</a:t>
                      </a:r>
                      <a:endParaRPr lang="en-IN" sz="2000" b="1" dirty="0">
                        <a:solidFill>
                          <a:schemeClr val="bg1"/>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811131731"/>
                  </a:ext>
                </a:extLst>
              </a:tr>
              <a:tr h="252088">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(1)</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(2)</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(3)</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(4)</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solidFill>
                            <a:srgbClr val="FF0000"/>
                          </a:solidFill>
                          <a:effectLst/>
                          <a:latin typeface="Arial" panose="020B0604020202020204" pitchFamily="34" charset="0"/>
                          <a:cs typeface="Arial" panose="020B0604020202020204" pitchFamily="34" charset="0"/>
                        </a:rPr>
                        <a:t>(5)</a:t>
                      </a:r>
                      <a:endParaRPr lang="en-IN" sz="2000" dirty="0">
                        <a:solidFill>
                          <a:srgbClr val="FF0000"/>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32979240"/>
                  </a:ext>
                </a:extLst>
              </a:tr>
              <a:tr h="339584">
                <a:tc>
                  <a:txBody>
                    <a:bodyPr/>
                    <a:lstStyle/>
                    <a:p>
                      <a:pPr algn="ctr" rtl="0" fontAlgn="t">
                        <a:spcBef>
                          <a:spcPts val="0"/>
                        </a:spcBef>
                        <a:spcAft>
                          <a:spcPts val="0"/>
                        </a:spcAft>
                      </a:pPr>
                      <a:r>
                        <a:rPr lang="en-IN" sz="2000" b="1" u="none" strike="noStrike" dirty="0">
                          <a:effectLst/>
                          <a:latin typeface="Arial" panose="020B0604020202020204" pitchFamily="34" charset="0"/>
                          <a:cs typeface="Arial" panose="020B0604020202020204" pitchFamily="34" charset="0"/>
                        </a:rPr>
                        <a:t>Before</a:t>
                      </a:r>
                      <a:endParaRPr lang="en-IN" sz="2000" b="1"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After</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After</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Earlier of (2) and (3)</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solidFill>
                            <a:srgbClr val="FF0000"/>
                          </a:solidFill>
                          <a:effectLst/>
                          <a:latin typeface="Arial" panose="020B0604020202020204" pitchFamily="34" charset="0"/>
                          <a:cs typeface="Arial" panose="020B0604020202020204" pitchFamily="34" charset="0"/>
                        </a:rPr>
                        <a:t>New</a:t>
                      </a:r>
                      <a:endParaRPr lang="en-IN" sz="2000" dirty="0">
                        <a:solidFill>
                          <a:srgbClr val="FF0000"/>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4226919"/>
                  </a:ext>
                </a:extLst>
              </a:tr>
              <a:tr h="216768">
                <a:tc>
                  <a:txBody>
                    <a:bodyPr/>
                    <a:lstStyle/>
                    <a:p>
                      <a:pPr algn="ctr" rtl="0" fontAlgn="t">
                        <a:spcBef>
                          <a:spcPts val="0"/>
                        </a:spcBef>
                        <a:spcAft>
                          <a:spcPts val="0"/>
                        </a:spcAft>
                      </a:pPr>
                      <a:r>
                        <a:rPr lang="en-IN" sz="2000" b="1" u="none" strike="noStrike" dirty="0">
                          <a:effectLst/>
                          <a:latin typeface="Arial" panose="020B0604020202020204" pitchFamily="34" charset="0"/>
                          <a:cs typeface="Arial" panose="020B0604020202020204" pitchFamily="34" charset="0"/>
                        </a:rPr>
                        <a:t>Before</a:t>
                      </a:r>
                      <a:endParaRPr lang="en-IN" sz="2000" b="1"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Before</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After</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(2)</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solidFill>
                            <a:srgbClr val="FF0000"/>
                          </a:solidFill>
                          <a:effectLst/>
                          <a:latin typeface="Arial" panose="020B0604020202020204" pitchFamily="34" charset="0"/>
                          <a:cs typeface="Arial" panose="020B0604020202020204" pitchFamily="34" charset="0"/>
                        </a:rPr>
                        <a:t>Old</a:t>
                      </a:r>
                      <a:endParaRPr lang="en-IN" sz="2000" dirty="0">
                        <a:solidFill>
                          <a:srgbClr val="FF0000"/>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770228"/>
                  </a:ext>
                </a:extLst>
              </a:tr>
              <a:tr h="112240">
                <a:tc>
                  <a:txBody>
                    <a:bodyPr/>
                    <a:lstStyle/>
                    <a:p>
                      <a:pPr algn="ctr" rtl="0" fontAlgn="t">
                        <a:spcBef>
                          <a:spcPts val="0"/>
                        </a:spcBef>
                        <a:spcAft>
                          <a:spcPts val="0"/>
                        </a:spcAft>
                      </a:pPr>
                      <a:r>
                        <a:rPr lang="en-IN" sz="2000" b="1" u="none" strike="noStrike" dirty="0">
                          <a:effectLst/>
                          <a:latin typeface="Arial" panose="020B0604020202020204" pitchFamily="34" charset="0"/>
                          <a:cs typeface="Arial" panose="020B0604020202020204" pitchFamily="34" charset="0"/>
                        </a:rPr>
                        <a:t>Before</a:t>
                      </a:r>
                      <a:endParaRPr lang="en-IN" sz="2000" b="1"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After</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Before</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(3)</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solidFill>
                            <a:srgbClr val="FF0000"/>
                          </a:solidFill>
                          <a:effectLst/>
                          <a:latin typeface="Arial" panose="020B0604020202020204" pitchFamily="34" charset="0"/>
                          <a:cs typeface="Arial" panose="020B0604020202020204" pitchFamily="34" charset="0"/>
                        </a:rPr>
                        <a:t>Old</a:t>
                      </a:r>
                      <a:endParaRPr lang="en-IN" sz="2000" dirty="0">
                        <a:solidFill>
                          <a:srgbClr val="FF0000"/>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880966413"/>
                  </a:ext>
                </a:extLst>
              </a:tr>
              <a:tr h="0">
                <a:tc>
                  <a:txBody>
                    <a:bodyPr/>
                    <a:lstStyle/>
                    <a:p>
                      <a:pPr algn="ctr" rtl="0" fontAlgn="t">
                        <a:spcBef>
                          <a:spcPts val="0"/>
                        </a:spcBef>
                        <a:spcAft>
                          <a:spcPts val="0"/>
                        </a:spcAft>
                      </a:pPr>
                      <a:r>
                        <a:rPr lang="en-IN" sz="2000" b="1" u="none" strike="noStrike" dirty="0">
                          <a:effectLst/>
                          <a:latin typeface="Arial" panose="020B0604020202020204" pitchFamily="34" charset="0"/>
                          <a:cs typeface="Arial" panose="020B0604020202020204" pitchFamily="34" charset="0"/>
                        </a:rPr>
                        <a:t>After</a:t>
                      </a:r>
                      <a:endParaRPr lang="en-IN" sz="2000" b="1"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a:effectLst/>
                          <a:latin typeface="Arial" panose="020B0604020202020204" pitchFamily="34" charset="0"/>
                          <a:cs typeface="Arial" panose="020B0604020202020204" pitchFamily="34" charset="0"/>
                        </a:rPr>
                        <a:t>Before</a:t>
                      </a:r>
                      <a:endParaRPr lang="en-IN" sz="200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After</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(3)</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solidFill>
                            <a:srgbClr val="FF0000"/>
                          </a:solidFill>
                          <a:effectLst/>
                          <a:latin typeface="Arial" panose="020B0604020202020204" pitchFamily="34" charset="0"/>
                          <a:cs typeface="Arial" panose="020B0604020202020204" pitchFamily="34" charset="0"/>
                        </a:rPr>
                        <a:t>New</a:t>
                      </a:r>
                      <a:endParaRPr lang="en-IN" sz="2000" dirty="0">
                        <a:solidFill>
                          <a:srgbClr val="FF0000"/>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046543"/>
                  </a:ext>
                </a:extLst>
              </a:tr>
              <a:tr h="433536">
                <a:tc>
                  <a:txBody>
                    <a:bodyPr/>
                    <a:lstStyle/>
                    <a:p>
                      <a:pPr algn="ctr" rtl="0" fontAlgn="t">
                        <a:spcBef>
                          <a:spcPts val="0"/>
                        </a:spcBef>
                        <a:spcAft>
                          <a:spcPts val="0"/>
                        </a:spcAft>
                      </a:pPr>
                      <a:r>
                        <a:rPr lang="en-IN" sz="2000" b="1" u="none" strike="noStrike" dirty="0">
                          <a:effectLst/>
                          <a:latin typeface="Arial" panose="020B0604020202020204" pitchFamily="34" charset="0"/>
                          <a:cs typeface="Arial" panose="020B0604020202020204" pitchFamily="34" charset="0"/>
                        </a:rPr>
                        <a:t>After</a:t>
                      </a:r>
                      <a:endParaRPr lang="en-IN" sz="2000" b="1"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a:effectLst/>
                          <a:latin typeface="Arial" panose="020B0604020202020204" pitchFamily="34" charset="0"/>
                          <a:cs typeface="Arial" panose="020B0604020202020204" pitchFamily="34" charset="0"/>
                        </a:rPr>
                        <a:t>Before</a:t>
                      </a:r>
                      <a:endParaRPr lang="en-IN" sz="200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Before</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Earlier of (2) and (3)</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solidFill>
                            <a:srgbClr val="FF0000"/>
                          </a:solidFill>
                          <a:effectLst/>
                          <a:latin typeface="Arial" panose="020B0604020202020204" pitchFamily="34" charset="0"/>
                          <a:cs typeface="Arial" panose="020B0604020202020204" pitchFamily="34" charset="0"/>
                        </a:rPr>
                        <a:t>Old</a:t>
                      </a:r>
                      <a:endParaRPr lang="en-IN" sz="2000" dirty="0">
                        <a:solidFill>
                          <a:srgbClr val="FF0000"/>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33969289"/>
                  </a:ext>
                </a:extLst>
              </a:tr>
              <a:tr h="155272">
                <a:tc>
                  <a:txBody>
                    <a:bodyPr/>
                    <a:lstStyle/>
                    <a:p>
                      <a:pPr algn="ctr" rtl="0" fontAlgn="t">
                        <a:spcBef>
                          <a:spcPts val="0"/>
                        </a:spcBef>
                        <a:spcAft>
                          <a:spcPts val="0"/>
                        </a:spcAft>
                      </a:pPr>
                      <a:r>
                        <a:rPr lang="en-IN" sz="2000" b="1" u="none" strike="noStrike" dirty="0">
                          <a:effectLst/>
                          <a:latin typeface="Arial" panose="020B0604020202020204" pitchFamily="34" charset="0"/>
                          <a:cs typeface="Arial" panose="020B0604020202020204" pitchFamily="34" charset="0"/>
                        </a:rPr>
                        <a:t>After</a:t>
                      </a:r>
                      <a:endParaRPr lang="en-IN" sz="2000" b="1"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a:effectLst/>
                          <a:latin typeface="Arial" panose="020B0604020202020204" pitchFamily="34" charset="0"/>
                          <a:cs typeface="Arial" panose="020B0604020202020204" pitchFamily="34" charset="0"/>
                        </a:rPr>
                        <a:t>After</a:t>
                      </a:r>
                      <a:endParaRPr lang="en-IN" sz="200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a:effectLst/>
                          <a:latin typeface="Arial" panose="020B0604020202020204" pitchFamily="34" charset="0"/>
                          <a:cs typeface="Arial" panose="020B0604020202020204" pitchFamily="34" charset="0"/>
                        </a:rPr>
                        <a:t>Before</a:t>
                      </a:r>
                      <a:endParaRPr lang="en-IN" sz="200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effectLst/>
                          <a:latin typeface="Arial" panose="020B0604020202020204" pitchFamily="34" charset="0"/>
                          <a:cs typeface="Arial" panose="020B0604020202020204" pitchFamily="34" charset="0"/>
                        </a:rPr>
                        <a:t>(2)</a:t>
                      </a:r>
                      <a:endParaRPr lang="en-IN" sz="2000" dirty="0">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spcBef>
                          <a:spcPts val="0"/>
                        </a:spcBef>
                        <a:spcAft>
                          <a:spcPts val="0"/>
                        </a:spcAft>
                      </a:pPr>
                      <a:r>
                        <a:rPr lang="en-IN" sz="2000" u="none" strike="noStrike" dirty="0">
                          <a:solidFill>
                            <a:srgbClr val="FF0000"/>
                          </a:solidFill>
                          <a:effectLst/>
                          <a:latin typeface="Arial" panose="020B0604020202020204" pitchFamily="34" charset="0"/>
                          <a:cs typeface="Arial" panose="020B0604020202020204" pitchFamily="34" charset="0"/>
                        </a:rPr>
                        <a:t>New</a:t>
                      </a:r>
                      <a:endParaRPr lang="en-IN" sz="2000" dirty="0">
                        <a:solidFill>
                          <a:srgbClr val="FF0000"/>
                        </a:solidFill>
                        <a:effectLst/>
                        <a:latin typeface="Arial" panose="020B0604020202020204" pitchFamily="34" charset="0"/>
                        <a:cs typeface="Arial" panose="020B0604020202020204" pitchFamily="34" charset="0"/>
                      </a:endParaRP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04037070"/>
                  </a:ext>
                </a:extLst>
              </a:tr>
            </a:tbl>
          </a:graphicData>
        </a:graphic>
      </p:graphicFrame>
      <p:sp>
        <p:nvSpPr>
          <p:cNvPr id="5" name="TextBox 4">
            <a:extLst>
              <a:ext uri="{FF2B5EF4-FFF2-40B4-BE49-F238E27FC236}">
                <a16:creationId xmlns:a16="http://schemas.microsoft.com/office/drawing/2014/main" xmlns="" id="{03E688E2-F376-4FB4-A947-AE1BE9B21D8B}"/>
              </a:ext>
            </a:extLst>
          </p:cNvPr>
          <p:cNvSpPr txBox="1"/>
          <p:nvPr/>
        </p:nvSpPr>
        <p:spPr>
          <a:xfrm>
            <a:off x="347870" y="5724945"/>
            <a:ext cx="11529390" cy="1200329"/>
          </a:xfrm>
          <a:prstGeom prst="rect">
            <a:avLst/>
          </a:prstGeom>
          <a:noFill/>
        </p:spPr>
        <p:txBody>
          <a:bodyPr wrap="square" rtlCol="0">
            <a:spAutoFit/>
          </a:bodyPr>
          <a:lstStyle/>
          <a:p>
            <a:pPr algn="just"/>
            <a:r>
              <a:rPr lang="en-IN" dirty="0">
                <a:latin typeface="Arial" panose="020B0604020202020204" pitchFamily="34" charset="0"/>
                <a:cs typeface="Arial" panose="020B0604020202020204" pitchFamily="34" charset="0"/>
              </a:rPr>
              <a:t>Note:	1)	Date of Receipt of Payment shall be the earlier of date on which payment entered in books  				or date on which payment is credited in bank account.</a:t>
            </a:r>
          </a:p>
          <a:p>
            <a:pPr algn="just"/>
            <a:r>
              <a:rPr lang="en-IN" dirty="0">
                <a:latin typeface="Arial" panose="020B0604020202020204" pitchFamily="34" charset="0"/>
                <a:cs typeface="Arial" panose="020B0604020202020204" pitchFamily="34" charset="0"/>
              </a:rPr>
              <a:t>		2)	Date of Receipt of payment will be date of  credit in bank if it gets credited after four 						working days from the date of change in rate of tax</a:t>
            </a:r>
            <a:r>
              <a:rPr lang="en-IN" dirty="0"/>
              <a:t>.</a:t>
            </a:r>
          </a:p>
        </p:txBody>
      </p:sp>
    </p:spTree>
    <p:extLst>
      <p:ext uri="{BB962C8B-B14F-4D97-AF65-F5344CB8AC3E}">
        <p14:creationId xmlns:p14="http://schemas.microsoft.com/office/powerpoint/2010/main" xmlns="" val="478612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fontScale="77500" lnSpcReduction="20000"/>
          </a:bodyPr>
          <a:lstStyle/>
          <a:p>
            <a:pPr algn="just"/>
            <a:r>
              <a:rPr lang="en-IN" u="sng" dirty="0">
                <a:latin typeface="Arial" panose="020B0604020202020204" pitchFamily="34" charset="0"/>
                <a:cs typeface="Arial" panose="020B0604020202020204" pitchFamily="34" charset="0"/>
              </a:rPr>
              <a:t>Notification No. 1/2018 &amp; 2/2018 of Central Tax (Rate)</a:t>
            </a:r>
          </a:p>
          <a:p>
            <a:pPr marL="0" indent="0" algn="just">
              <a:buNone/>
            </a:pPr>
            <a:r>
              <a:rPr lang="en-IN" b="1" dirty="0">
                <a:latin typeface="Arial" panose="020B0604020202020204" pitchFamily="34" charset="0"/>
                <a:cs typeface="Arial" panose="020B0604020202020204" pitchFamily="34" charset="0"/>
              </a:rPr>
              <a:t>GST newly applicable on following:</a:t>
            </a:r>
            <a:endParaRPr lang="en-IN"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IN" dirty="0">
                <a:latin typeface="Arial" panose="020B0604020202020204" pitchFamily="34" charset="0"/>
                <a:cs typeface="Arial" panose="020B0604020202020204" pitchFamily="34" charset="0"/>
              </a:rPr>
              <a:t>GST Rate at 5%  on small housekeeping service providers, notified under section 9 (5) of GST Act, who provide housekeeping service through ECO,  without availing ITC</a:t>
            </a:r>
          </a:p>
          <a:p>
            <a:pPr algn="just">
              <a:buFont typeface="Wingdings" panose="05000000000000000000" pitchFamily="2" charset="2"/>
              <a:buChar char="v"/>
            </a:pPr>
            <a:r>
              <a:rPr lang="en-IN" dirty="0">
                <a:latin typeface="Arial" panose="020B0604020202020204" pitchFamily="34" charset="0"/>
                <a:cs typeface="Arial" panose="020B0604020202020204" pitchFamily="34" charset="0"/>
              </a:rPr>
              <a:t>GST Rate at 28% on actionable claim in the form of chance to win in betting and gambling including horse racing</a:t>
            </a:r>
          </a:p>
          <a:p>
            <a:pPr marL="0" indent="0" algn="just">
              <a:buNone/>
            </a:pPr>
            <a:r>
              <a:rPr lang="en-IN" b="1" dirty="0">
                <a:latin typeface="Arial" panose="020B0604020202020204" pitchFamily="34" charset="0"/>
                <a:cs typeface="Arial" panose="020B0604020202020204" pitchFamily="34" charset="0"/>
              </a:rPr>
              <a:t>Rate reduced from 28% to 18%</a:t>
            </a:r>
            <a:endParaRPr lang="en-IN"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IN" dirty="0">
                <a:latin typeface="Arial" panose="020B0604020202020204" pitchFamily="34" charset="0"/>
                <a:cs typeface="Arial" panose="020B0604020202020204" pitchFamily="34" charset="0"/>
              </a:rPr>
              <a:t>Services by way of admission to theme parks, water parks, joy rides, merry-go-rounds, go-karting and ballet</a:t>
            </a:r>
          </a:p>
          <a:p>
            <a:pPr marL="0" indent="0" algn="just">
              <a:buNone/>
            </a:pPr>
            <a:r>
              <a:rPr lang="en-IN" b="1" dirty="0">
                <a:latin typeface="Arial" panose="020B0604020202020204" pitchFamily="34" charset="0"/>
                <a:cs typeface="Arial" panose="020B0604020202020204" pitchFamily="34" charset="0"/>
              </a:rPr>
              <a:t>Rate reduced from 18% to 12%</a:t>
            </a:r>
            <a:endParaRPr lang="en-IN" dirty="0">
              <a:latin typeface="Arial" panose="020B0604020202020204" pitchFamily="34" charset="0"/>
              <a:cs typeface="Arial" panose="020B0604020202020204" pitchFamily="34" charset="0"/>
            </a:endParaRPr>
          </a:p>
          <a:p>
            <a:pPr marL="0" indent="0" algn="just">
              <a:buNone/>
            </a:pPr>
            <a:r>
              <a:rPr lang="en-IN" dirty="0">
                <a:latin typeface="Arial" panose="020B0604020202020204" pitchFamily="34" charset="0"/>
                <a:cs typeface="Arial" panose="020B0604020202020204" pitchFamily="34" charset="0"/>
              </a:rPr>
              <a:t>1. Transportation of petroleum crude and petroleum products with ITC Credit.</a:t>
            </a:r>
          </a:p>
          <a:p>
            <a:pPr marL="0" indent="0" algn="just">
              <a:buNone/>
            </a:pPr>
            <a:r>
              <a:rPr lang="en-IN" dirty="0">
                <a:latin typeface="Arial" panose="020B0604020202020204" pitchFamily="34" charset="0"/>
                <a:cs typeface="Arial" panose="020B0604020202020204" pitchFamily="34" charset="0"/>
              </a:rPr>
              <a:t>2. Metro and monorail projects (construction, erection, commissioning or installation of original works)</a:t>
            </a:r>
          </a:p>
          <a:p>
            <a:pPr marL="0" indent="0" algn="just">
              <a:buNone/>
            </a:pPr>
            <a:r>
              <a:rPr lang="en-IN" dirty="0">
                <a:latin typeface="Arial" panose="020B0604020202020204" pitchFamily="34" charset="0"/>
                <a:cs typeface="Arial" panose="020B0604020202020204" pitchFamily="34" charset="0"/>
              </a:rPr>
              <a:t>3. Works Contract Services by Sub-contractor to the Main contractor under the following scenario:</a:t>
            </a:r>
          </a:p>
          <a:p>
            <a:pPr marL="0" indent="0" algn="just">
              <a:buNone/>
            </a:pPr>
            <a:r>
              <a:rPr lang="en-IN" dirty="0">
                <a:latin typeface="Arial" panose="020B0604020202020204" pitchFamily="34" charset="0"/>
                <a:cs typeface="Arial" panose="020B0604020202020204" pitchFamily="34" charset="0"/>
              </a:rPr>
              <a:t>Where the main contractor provides WCS to Central Government, State Government, Union territory, a local authority, a Governmental Authority or a Government Entity at the rate of 12%</a:t>
            </a:r>
          </a:p>
          <a:p>
            <a:pPr marL="0" indent="0" algn="just">
              <a:buNone/>
            </a:pPr>
            <a:r>
              <a:rPr lang="en-IN" b="1" dirty="0">
                <a:latin typeface="Arial" panose="020B0604020202020204" pitchFamily="34" charset="0"/>
                <a:cs typeface="Arial" panose="020B0604020202020204" pitchFamily="34" charset="0"/>
              </a:rPr>
              <a:t>Note</a:t>
            </a:r>
            <a:r>
              <a:rPr lang="en-IN" dirty="0">
                <a:latin typeface="Arial" panose="020B0604020202020204" pitchFamily="34" charset="0"/>
                <a:cs typeface="Arial" panose="020B0604020202020204" pitchFamily="34" charset="0"/>
              </a:rPr>
              <a:t>: Similarly, GST Rate for Sub-contract services to the main contractor shall attract 5% where the Main contractor is providing services to Central Government, State Government, Union territory, a local authority, a Governmental Authority or a Government Entity at the rate of 5%</a:t>
            </a:r>
          </a:p>
          <a:p>
            <a:pPr marL="0" indent="0" algn="just">
              <a:buNone/>
            </a:pPr>
            <a:r>
              <a:rPr lang="en-IN" dirty="0">
                <a:latin typeface="Arial" panose="020B0604020202020204" pitchFamily="34" charset="0"/>
                <a:cs typeface="Arial" panose="020B0604020202020204" pitchFamily="34" charset="0"/>
              </a:rPr>
              <a:t>4. Common Effluent Treatment Plants services for treatment of effluents</a:t>
            </a:r>
          </a:p>
          <a:p>
            <a:pPr marL="0" indent="0" algn="just">
              <a:buNone/>
            </a:pPr>
            <a:r>
              <a:rPr lang="en-IN" dirty="0">
                <a:latin typeface="Arial" panose="020B0604020202020204" pitchFamily="34" charset="0"/>
                <a:cs typeface="Arial" panose="020B0604020202020204" pitchFamily="34" charset="0"/>
              </a:rPr>
              <a:t>5. Mining or exploration services of petroleum crude and natural gas and for drilling services in respect of the said goods</a:t>
            </a:r>
            <a:r>
              <a:rPr lang="en-IN" dirty="0"/>
              <a:t>.</a:t>
            </a:r>
          </a:p>
        </p:txBody>
      </p:sp>
    </p:spTree>
    <p:extLst>
      <p:ext uri="{BB962C8B-B14F-4D97-AF65-F5344CB8AC3E}">
        <p14:creationId xmlns:p14="http://schemas.microsoft.com/office/powerpoint/2010/main" xmlns="" val="328736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fontScale="77500" lnSpcReduction="20000"/>
          </a:bodyPr>
          <a:lstStyle/>
          <a:p>
            <a:r>
              <a:rPr lang="en-IN" b="1" dirty="0">
                <a:latin typeface="Arial" panose="020B0604020202020204" pitchFamily="34" charset="0"/>
                <a:cs typeface="Arial" panose="020B0604020202020204" pitchFamily="34" charset="0"/>
              </a:rPr>
              <a:t>Rate reduced from 18% to 5%</a:t>
            </a:r>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Tailoring Services</a:t>
            </a:r>
          </a:p>
          <a:p>
            <a:r>
              <a:rPr lang="en-IN" dirty="0">
                <a:latin typeface="Arial" panose="020B0604020202020204" pitchFamily="34" charset="0"/>
                <a:cs typeface="Arial" panose="020B0604020202020204" pitchFamily="34" charset="0"/>
              </a:rPr>
              <a:t>Transportation of petroleum crude and petroleum products without ITC Credit.</a:t>
            </a:r>
          </a:p>
          <a:p>
            <a:r>
              <a:rPr lang="en-IN" dirty="0">
                <a:latin typeface="Arial" panose="020B0604020202020204" pitchFamily="34" charset="0"/>
                <a:cs typeface="Arial" panose="020B0604020202020204" pitchFamily="34" charset="0"/>
              </a:rPr>
              <a:t> Job-work services for manufacture of leather goods(Chapter 42) and footwear (Chapter 64)</a:t>
            </a:r>
          </a:p>
          <a:p>
            <a:r>
              <a:rPr lang="en-IN" b="1" u="sng" dirty="0">
                <a:latin typeface="Arial" panose="020B0604020202020204" pitchFamily="34" charset="0"/>
                <a:cs typeface="Arial" panose="020B0604020202020204" pitchFamily="34" charset="0"/>
              </a:rPr>
              <a:t>Changes in Exemption limits in the following cases:</a:t>
            </a:r>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The exemption limit of </a:t>
            </a:r>
            <a:r>
              <a:rPr lang="en-IN" dirty="0" err="1">
                <a:latin typeface="Arial" panose="020B0604020202020204" pitchFamily="34" charset="0"/>
                <a:cs typeface="Arial" panose="020B0604020202020204" pitchFamily="34" charset="0"/>
              </a:rPr>
              <a:t>Rs</a:t>
            </a:r>
            <a:r>
              <a:rPr lang="en-IN" dirty="0">
                <a:latin typeface="Arial" panose="020B0604020202020204" pitchFamily="34" charset="0"/>
                <a:cs typeface="Arial" panose="020B0604020202020204" pitchFamily="34" charset="0"/>
              </a:rPr>
              <a:t> 5,000 per month per member in respect of services provided by Resident Welfare Association (unincorporated or </a:t>
            </a:r>
            <a:r>
              <a:rPr lang="en-IN" dirty="0" err="1">
                <a:latin typeface="Arial" panose="020B0604020202020204" pitchFamily="34" charset="0"/>
                <a:cs typeface="Arial" panose="020B0604020202020204" pitchFamily="34" charset="0"/>
              </a:rPr>
              <a:t>nonprofit</a:t>
            </a:r>
            <a:r>
              <a:rPr lang="en-IN" dirty="0">
                <a:latin typeface="Arial" panose="020B0604020202020204" pitchFamily="34" charset="0"/>
                <a:cs typeface="Arial" panose="020B0604020202020204" pitchFamily="34" charset="0"/>
              </a:rPr>
              <a:t> entity) to its members against their individual contribution is enhanced to </a:t>
            </a:r>
            <a:r>
              <a:rPr lang="en-IN" dirty="0" err="1">
                <a:latin typeface="Arial" panose="020B0604020202020204" pitchFamily="34" charset="0"/>
                <a:cs typeface="Arial" panose="020B0604020202020204" pitchFamily="34" charset="0"/>
              </a:rPr>
              <a:t>Rs</a:t>
            </a:r>
            <a:r>
              <a:rPr lang="en-IN" dirty="0">
                <a:latin typeface="Arial" panose="020B0604020202020204" pitchFamily="34" charset="0"/>
                <a:cs typeface="Arial" panose="020B0604020202020204" pitchFamily="34" charset="0"/>
              </a:rPr>
              <a:t> 7500/-.</a:t>
            </a:r>
          </a:p>
          <a:p>
            <a:r>
              <a:rPr lang="en-IN" dirty="0">
                <a:latin typeface="Arial" panose="020B0604020202020204" pitchFamily="34" charset="0"/>
                <a:cs typeface="Arial" panose="020B0604020202020204" pitchFamily="34" charset="0"/>
              </a:rPr>
              <a:t>The exemption limit of the amount of cover of </a:t>
            </a:r>
            <a:r>
              <a:rPr lang="en-IN" dirty="0" err="1">
                <a:latin typeface="Arial" panose="020B0604020202020204" pitchFamily="34" charset="0"/>
                <a:cs typeface="Arial" panose="020B0604020202020204" pitchFamily="34" charset="0"/>
              </a:rPr>
              <a:t>Rs</a:t>
            </a:r>
            <a:r>
              <a:rPr lang="en-IN" dirty="0">
                <a:latin typeface="Arial" panose="020B0604020202020204" pitchFamily="34" charset="0"/>
                <a:cs typeface="Arial" panose="020B0604020202020204" pitchFamily="34" charset="0"/>
              </a:rPr>
              <a:t>. 50,000 enhanced to </a:t>
            </a:r>
            <a:r>
              <a:rPr lang="en-IN" dirty="0" err="1">
                <a:latin typeface="Arial" panose="020B0604020202020204" pitchFamily="34" charset="0"/>
                <a:cs typeface="Arial" panose="020B0604020202020204" pitchFamily="34" charset="0"/>
              </a:rPr>
              <a:t>Rs</a:t>
            </a:r>
            <a:r>
              <a:rPr lang="en-IN" dirty="0">
                <a:latin typeface="Arial" panose="020B0604020202020204" pitchFamily="34" charset="0"/>
                <a:cs typeface="Arial" panose="020B0604020202020204" pitchFamily="34" charset="0"/>
              </a:rPr>
              <a:t>. 2 lakhs in respect of services of life insurance business provided under life microinsurance product approved by IRDAI</a:t>
            </a:r>
          </a:p>
          <a:p>
            <a:r>
              <a:rPr lang="en-IN" dirty="0">
                <a:latin typeface="Arial" panose="020B0604020202020204" pitchFamily="34" charset="0"/>
                <a:cs typeface="Arial" panose="020B0604020202020204" pitchFamily="34" charset="0"/>
              </a:rPr>
              <a:t>The exemption limit of Rs.250 for services with respect to all the theatrical performances like Music, Dance, Drama, Orchestra, Folk or Classical Arts and all other such activities  in any Indian language in theatre increased 500 per person</a:t>
            </a:r>
          </a:p>
          <a:p>
            <a:r>
              <a:rPr lang="en-IN" b="1" u="sng" dirty="0">
                <a:latin typeface="Arial" panose="020B0604020202020204" pitchFamily="34" charset="0"/>
                <a:cs typeface="Arial" panose="020B0604020202020204" pitchFamily="34" charset="0"/>
              </a:rPr>
              <a:t>Others Recommendations to Note:</a:t>
            </a:r>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To allow ITC of input services in the same line of business at the GST rate of 5% in case of tour operator service</a:t>
            </a:r>
          </a:p>
          <a:p>
            <a:r>
              <a:rPr lang="en-IN" dirty="0">
                <a:latin typeface="Arial" panose="020B0604020202020204" pitchFamily="34" charset="0"/>
                <a:cs typeface="Arial" panose="020B0604020202020204" pitchFamily="34" charset="0"/>
              </a:rPr>
              <a:t>To extend the period of Viability Gap Funding (VGF) with respect to the construction of RCS Airports from 1 to 3 years from the date of commencement of RCS </a:t>
            </a:r>
            <a:r>
              <a:rPr lang="en-IN" dirty="0" err="1">
                <a:latin typeface="Arial" panose="020B0604020202020204" pitchFamily="34" charset="0"/>
                <a:cs typeface="Arial" panose="020B0604020202020204" pitchFamily="34" charset="0"/>
              </a:rPr>
              <a:t>Udan</a:t>
            </a:r>
            <a:r>
              <a:rPr lang="en-IN" dirty="0">
                <a:latin typeface="Arial" panose="020B0604020202020204" pitchFamily="34" charset="0"/>
                <a:cs typeface="Arial" panose="020B0604020202020204" pitchFamily="34" charset="0"/>
              </a:rPr>
              <a:t> Airport.</a:t>
            </a:r>
          </a:p>
          <a:p>
            <a:r>
              <a:rPr lang="en-IN" dirty="0">
                <a:latin typeface="Arial" panose="020B0604020202020204" pitchFamily="34" charset="0"/>
                <a:cs typeface="Arial" panose="020B0604020202020204" pitchFamily="34" charset="0"/>
              </a:rPr>
              <a:t>Proposal to not to include the Value of deposits, loans or advances on which interest or discount is earned in the Value of exempt supply under sub-section (2) of section 17 (Not applicable to Banking company, Financial Institutions, NBFC extending deposits, loans or advances)</a:t>
            </a:r>
          </a:p>
          <a:p>
            <a:endParaRPr lang="en-IN" dirty="0"/>
          </a:p>
        </p:txBody>
      </p:sp>
    </p:spTree>
    <p:extLst>
      <p:ext uri="{BB962C8B-B14F-4D97-AF65-F5344CB8AC3E}">
        <p14:creationId xmlns:p14="http://schemas.microsoft.com/office/powerpoint/2010/main" xmlns="" val="37596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7643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967948"/>
            <a:ext cx="11529392" cy="4581939"/>
          </a:xfrm>
        </p:spPr>
        <p:txBody>
          <a:bodyPr>
            <a:normAutofit/>
          </a:bodyPr>
          <a:lstStyle/>
          <a:p>
            <a:pPr algn="just"/>
            <a:r>
              <a:rPr lang="en-IN" u="sng" dirty="0">
                <a:latin typeface="Arial" panose="020B0604020202020204" pitchFamily="34" charset="0"/>
                <a:cs typeface="Arial" panose="020B0604020202020204" pitchFamily="34" charset="0"/>
              </a:rPr>
              <a:t>Notification No. 1/2018 of Central Tax:</a:t>
            </a:r>
          </a:p>
          <a:p>
            <a:pPr marL="268288" indent="0" algn="just">
              <a:buNone/>
            </a:pPr>
            <a:r>
              <a:rPr lang="en-IN" dirty="0">
                <a:latin typeface="Arial" panose="020B0604020202020204" pitchFamily="34" charset="0"/>
                <a:cs typeface="Arial" panose="020B0604020202020204" pitchFamily="34" charset="0"/>
              </a:rPr>
              <a:t>Effective Rate of Tax under Composition Scheme </a:t>
            </a:r>
            <a:r>
              <a:rPr lang="en-IN" dirty="0" err="1">
                <a:latin typeface="Arial" panose="020B0604020202020204" pitchFamily="34" charset="0"/>
                <a:cs typeface="Arial" panose="020B0604020202020204" pitchFamily="34" charset="0"/>
              </a:rPr>
              <a:t>w.e.f</a:t>
            </a:r>
            <a:r>
              <a:rPr lang="en-IN" dirty="0">
                <a:latin typeface="Arial" panose="020B0604020202020204" pitchFamily="34" charset="0"/>
                <a:cs typeface="Arial" panose="020B0604020202020204" pitchFamily="34" charset="0"/>
              </a:rPr>
              <a:t>. 01, </a:t>
            </a:r>
            <a:r>
              <a:rPr lang="en-IN" dirty="0" err="1">
                <a:latin typeface="Arial" panose="020B0604020202020204" pitchFamily="34" charset="0"/>
                <a:cs typeface="Arial" panose="020B0604020202020204" pitchFamily="34" charset="0"/>
              </a:rPr>
              <a:t>Janauary</a:t>
            </a:r>
            <a:r>
              <a:rPr lang="en-IN" dirty="0">
                <a:latin typeface="Arial" panose="020B0604020202020204" pitchFamily="34" charset="0"/>
                <a:cs typeface="Arial" panose="020B0604020202020204" pitchFamily="34" charset="0"/>
              </a:rPr>
              <a:t>, 2018</a:t>
            </a:r>
          </a:p>
          <a:p>
            <a:pPr marL="268288" indent="0" algn="just">
              <a:buNone/>
            </a:pPr>
            <a:endParaRPr lang="en-IN" dirty="0">
              <a:latin typeface="Arial" panose="020B0604020202020204" pitchFamily="34" charset="0"/>
              <a:cs typeface="Arial" panose="020B0604020202020204" pitchFamily="34" charset="0"/>
            </a:endParaRPr>
          </a:p>
          <a:p>
            <a:pPr marL="268288" indent="0" algn="just">
              <a:buNone/>
            </a:pPr>
            <a:endParaRPr lang="en-IN" dirty="0">
              <a:latin typeface="Arial" panose="020B0604020202020204" pitchFamily="34" charset="0"/>
              <a:cs typeface="Arial" panose="020B0604020202020204" pitchFamily="34" charset="0"/>
            </a:endParaRPr>
          </a:p>
          <a:p>
            <a:pPr algn="just"/>
            <a:endParaRPr lang="en-IN" u="sng" dirty="0">
              <a:latin typeface="Arial" panose="020B0604020202020204" pitchFamily="34" charset="0"/>
              <a:cs typeface="Arial" panose="020B0604020202020204" pitchFamily="34" charset="0"/>
            </a:endParaRPr>
          </a:p>
          <a:p>
            <a:pPr algn="just"/>
            <a:endParaRPr lang="en-IN" u="sng" dirty="0">
              <a:latin typeface="Arial" panose="020B0604020202020204" pitchFamily="34" charset="0"/>
              <a:cs typeface="Arial" panose="020B0604020202020204" pitchFamily="34" charset="0"/>
            </a:endParaRPr>
          </a:p>
          <a:p>
            <a:pPr algn="just"/>
            <a:endParaRPr lang="en-IN" u="sng" dirty="0">
              <a:latin typeface="Arial" panose="020B0604020202020204" pitchFamily="34" charset="0"/>
              <a:cs typeface="Arial" panose="020B0604020202020204" pitchFamily="34" charset="0"/>
            </a:endParaRPr>
          </a:p>
          <a:p>
            <a:pPr algn="just"/>
            <a:endParaRPr lang="en-IN" u="sng" dirty="0">
              <a:latin typeface="Arial" panose="020B0604020202020204" pitchFamily="34" charset="0"/>
              <a:cs typeface="Arial" panose="020B0604020202020204" pitchFamily="34" charset="0"/>
            </a:endParaRPr>
          </a:p>
          <a:p>
            <a:pPr algn="just"/>
            <a:r>
              <a:rPr lang="en-IN" u="sng" dirty="0">
                <a:latin typeface="Arial" panose="020B0604020202020204" pitchFamily="34" charset="0"/>
                <a:cs typeface="Arial" panose="020B0604020202020204" pitchFamily="34" charset="0"/>
              </a:rPr>
              <a:t>Notification No. 2/2018, of Central Tax:</a:t>
            </a:r>
          </a:p>
          <a:p>
            <a:pPr marL="268288" indent="0" algn="just">
              <a:buNone/>
            </a:pPr>
            <a:r>
              <a:rPr lang="en-IN" dirty="0">
                <a:latin typeface="Arial" panose="020B0604020202020204" pitchFamily="34" charset="0"/>
                <a:cs typeface="Arial" panose="020B0604020202020204" pitchFamily="34" charset="0"/>
              </a:rPr>
              <a:t>Last date for filing of FORM GSTR-3B for December, 2017 extended to 22.01.2018</a:t>
            </a:r>
          </a:p>
        </p:txBody>
      </p:sp>
      <p:graphicFrame>
        <p:nvGraphicFramePr>
          <p:cNvPr id="4" name="Table 3">
            <a:extLst>
              <a:ext uri="{FF2B5EF4-FFF2-40B4-BE49-F238E27FC236}">
                <a16:creationId xmlns:a16="http://schemas.microsoft.com/office/drawing/2014/main" xmlns="" id="{406D0F10-9D28-4393-B115-7B2E7DF038DA}"/>
              </a:ext>
            </a:extLst>
          </p:cNvPr>
          <p:cNvGraphicFramePr>
            <a:graphicFrameLocks noGrp="1"/>
          </p:cNvGraphicFramePr>
          <p:nvPr>
            <p:extLst>
              <p:ext uri="{D42A27DB-BD31-4B8C-83A1-F6EECF244321}">
                <p14:modId xmlns:p14="http://schemas.microsoft.com/office/powerpoint/2010/main" xmlns="" val="2240939270"/>
              </p:ext>
            </p:extLst>
          </p:nvPr>
        </p:nvGraphicFramePr>
        <p:xfrm>
          <a:off x="1053547" y="3112221"/>
          <a:ext cx="10078280" cy="1651000"/>
        </p:xfrm>
        <a:graphic>
          <a:graphicData uri="http://schemas.openxmlformats.org/drawingml/2006/table">
            <a:tbl>
              <a:tblPr firstRow="1" bandRow="1">
                <a:tableStyleId>{5940675A-B579-460E-94D1-54222C63F5DA}</a:tableStyleId>
              </a:tblPr>
              <a:tblGrid>
                <a:gridCol w="5039140">
                  <a:extLst>
                    <a:ext uri="{9D8B030D-6E8A-4147-A177-3AD203B41FA5}">
                      <a16:colId xmlns:a16="http://schemas.microsoft.com/office/drawing/2014/main" xmlns="" val="511863090"/>
                    </a:ext>
                  </a:extLst>
                </a:gridCol>
                <a:gridCol w="5039140">
                  <a:extLst>
                    <a:ext uri="{9D8B030D-6E8A-4147-A177-3AD203B41FA5}">
                      <a16:colId xmlns:a16="http://schemas.microsoft.com/office/drawing/2014/main" xmlns="" val="4177491203"/>
                    </a:ext>
                  </a:extLst>
                </a:gridCol>
              </a:tblGrid>
              <a:tr h="370840">
                <a:tc>
                  <a:txBody>
                    <a:bodyPr/>
                    <a:lstStyle/>
                    <a:p>
                      <a:r>
                        <a:rPr lang="en-IN" b="1" dirty="0"/>
                        <a:t>Manufacturers</a:t>
                      </a:r>
                    </a:p>
                  </a:txBody>
                  <a:tcPr/>
                </a:tc>
                <a:tc>
                  <a:txBody>
                    <a:bodyPr/>
                    <a:lstStyle/>
                    <a:p>
                      <a:r>
                        <a:rPr lang="en-IN" b="1" dirty="0"/>
                        <a:t>1% of the turnover</a:t>
                      </a:r>
                    </a:p>
                  </a:txBody>
                  <a:tcPr/>
                </a:tc>
                <a:extLst>
                  <a:ext uri="{0D108BD9-81ED-4DB2-BD59-A6C34878D82A}">
                    <a16:rowId xmlns:a16="http://schemas.microsoft.com/office/drawing/2014/main" xmlns="" val="2851926910"/>
                  </a:ext>
                </a:extLst>
              </a:tr>
              <a:tr h="370840">
                <a:tc>
                  <a:txBody>
                    <a:bodyPr/>
                    <a:lstStyle/>
                    <a:p>
                      <a:r>
                        <a:rPr lang="en-IN" b="1" dirty="0"/>
                        <a:t>Clause (b) of Para 6 of Schedule II</a:t>
                      </a:r>
                    </a:p>
                    <a:p>
                      <a:r>
                        <a:rPr lang="en-IN" b="1" dirty="0"/>
                        <a:t>(Restaurants)</a:t>
                      </a:r>
                    </a:p>
                  </a:txBody>
                  <a:tcPr/>
                </a:tc>
                <a:tc>
                  <a:txBody>
                    <a:bodyPr/>
                    <a:lstStyle/>
                    <a:p>
                      <a:r>
                        <a:rPr lang="en-IN" b="1" dirty="0"/>
                        <a:t>5% of the turnover</a:t>
                      </a:r>
                    </a:p>
                  </a:txBody>
                  <a:tcPr/>
                </a:tc>
                <a:extLst>
                  <a:ext uri="{0D108BD9-81ED-4DB2-BD59-A6C34878D82A}">
                    <a16:rowId xmlns:a16="http://schemas.microsoft.com/office/drawing/2014/main" xmlns="" val="2565815033"/>
                  </a:ext>
                </a:extLst>
              </a:tr>
              <a:tr h="370840">
                <a:tc>
                  <a:txBody>
                    <a:bodyPr/>
                    <a:lstStyle/>
                    <a:p>
                      <a:r>
                        <a:rPr lang="en-IN" b="1" dirty="0"/>
                        <a:t>Others</a:t>
                      </a:r>
                    </a:p>
                    <a:p>
                      <a:r>
                        <a:rPr lang="en-IN" b="1" dirty="0"/>
                        <a:t>(Traders)</a:t>
                      </a:r>
                    </a:p>
                  </a:txBody>
                  <a:tcPr/>
                </a:tc>
                <a:tc>
                  <a:txBody>
                    <a:bodyPr/>
                    <a:lstStyle/>
                    <a:p>
                      <a:r>
                        <a:rPr lang="en-IN" b="1" dirty="0"/>
                        <a:t>1% of taxable supplies of goods</a:t>
                      </a:r>
                    </a:p>
                  </a:txBody>
                  <a:tcPr/>
                </a:tc>
                <a:extLst>
                  <a:ext uri="{0D108BD9-81ED-4DB2-BD59-A6C34878D82A}">
                    <a16:rowId xmlns:a16="http://schemas.microsoft.com/office/drawing/2014/main" xmlns="" val="3433840786"/>
                  </a:ext>
                </a:extLst>
              </a:tr>
            </a:tbl>
          </a:graphicData>
        </a:graphic>
      </p:graphicFrame>
    </p:spTree>
    <p:extLst>
      <p:ext uri="{BB962C8B-B14F-4D97-AF65-F5344CB8AC3E}">
        <p14:creationId xmlns:p14="http://schemas.microsoft.com/office/powerpoint/2010/main" xmlns="" val="2210781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fontScale="85000" lnSpcReduction="20000"/>
          </a:bodyPr>
          <a:lstStyle/>
          <a:p>
            <a:pPr>
              <a:lnSpc>
                <a:spcPct val="120000"/>
              </a:lnSpc>
            </a:pPr>
            <a:r>
              <a:rPr lang="en-IN" b="1" u="sng" dirty="0">
                <a:latin typeface="Arial" panose="020B0604020202020204" pitchFamily="34" charset="0"/>
                <a:cs typeface="Arial" panose="020B0604020202020204" pitchFamily="34" charset="0"/>
              </a:rPr>
              <a:t>Following Services are exempted :</a:t>
            </a:r>
            <a:endParaRPr lang="en-IN" dirty="0">
              <a:latin typeface="Arial" panose="020B0604020202020204" pitchFamily="34" charset="0"/>
              <a:cs typeface="Arial" panose="020B0604020202020204" pitchFamily="34" charset="0"/>
            </a:endParaRPr>
          </a:p>
          <a:p>
            <a:pPr>
              <a:lnSpc>
                <a:spcPct val="120000"/>
              </a:lnSpc>
            </a:pPr>
            <a:r>
              <a:rPr lang="en-IN" dirty="0">
                <a:latin typeface="Arial" panose="020B0604020202020204" pitchFamily="34" charset="0"/>
                <a:cs typeface="Arial" panose="020B0604020202020204" pitchFamily="34" charset="0"/>
              </a:rPr>
              <a:t>Providing information under RTI Act, 2005 from GST.</a:t>
            </a:r>
          </a:p>
          <a:p>
            <a:pPr>
              <a:lnSpc>
                <a:spcPct val="120000"/>
              </a:lnSpc>
            </a:pPr>
            <a:r>
              <a:rPr lang="en-IN" dirty="0">
                <a:latin typeface="Arial" panose="020B0604020202020204" pitchFamily="34" charset="0"/>
                <a:cs typeface="Arial" panose="020B0604020202020204" pitchFamily="34" charset="0"/>
              </a:rPr>
              <a:t>Legal services provided to Government, Local Authority, Governmental Authority and Government Entity.</a:t>
            </a:r>
          </a:p>
          <a:p>
            <a:pPr>
              <a:lnSpc>
                <a:spcPct val="120000"/>
              </a:lnSpc>
            </a:pPr>
            <a:r>
              <a:rPr lang="en-IN" dirty="0">
                <a:latin typeface="Arial" panose="020B0604020202020204" pitchFamily="34" charset="0"/>
                <a:cs typeface="Arial" panose="020B0604020202020204" pitchFamily="34" charset="0"/>
              </a:rPr>
              <a:t>Transportation of goods from India to a place outside India by air or sea until  30th September 2018:</a:t>
            </a:r>
          </a:p>
          <a:p>
            <a:pPr>
              <a:lnSpc>
                <a:spcPct val="120000"/>
              </a:lnSpc>
            </a:pPr>
            <a:r>
              <a:rPr lang="en-IN" dirty="0">
                <a:latin typeface="Arial" panose="020B0604020202020204" pitchFamily="34" charset="0"/>
                <a:cs typeface="Arial" panose="020B0604020202020204" pitchFamily="34" charset="0"/>
              </a:rPr>
              <a:t>Life Insurance to personnel of Coast Guard (under the Group Insurance Scheme of the Central Government) by the Naval Insurance Group Fund, retrospectively </a:t>
            </a:r>
            <a:r>
              <a:rPr lang="en-IN" dirty="0" err="1">
                <a:latin typeface="Arial" panose="020B0604020202020204" pitchFamily="34" charset="0"/>
                <a:cs typeface="Arial" panose="020B0604020202020204" pitchFamily="34" charset="0"/>
              </a:rPr>
              <a:t>w.e.f</a:t>
            </a:r>
            <a:r>
              <a:rPr lang="en-IN" dirty="0">
                <a:latin typeface="Arial" panose="020B0604020202020204" pitchFamily="34" charset="0"/>
                <a:cs typeface="Arial" panose="020B0604020202020204" pitchFamily="34" charset="0"/>
              </a:rPr>
              <a:t>. 1.7.2017</a:t>
            </a:r>
          </a:p>
          <a:p>
            <a:pPr>
              <a:lnSpc>
                <a:spcPct val="120000"/>
              </a:lnSpc>
            </a:pPr>
            <a:r>
              <a:rPr lang="en-IN" dirty="0">
                <a:latin typeface="Arial" panose="020B0604020202020204" pitchFamily="34" charset="0"/>
                <a:cs typeface="Arial" panose="020B0604020202020204" pitchFamily="34" charset="0"/>
              </a:rPr>
              <a:t>Dollar-denominated services provided by financial intermediaries located in IFSC SEZ, which have been deemed to be outside India under the various regulations by RBI, IRDAI, SEBI or any financial regulatory authority, to a person outside India</a:t>
            </a:r>
          </a:p>
          <a:p>
            <a:pPr>
              <a:lnSpc>
                <a:spcPct val="120000"/>
              </a:lnSpc>
            </a:pPr>
            <a:r>
              <a:rPr lang="en-IN" dirty="0">
                <a:latin typeface="Arial" panose="020B0604020202020204" pitchFamily="34" charset="0"/>
                <a:cs typeface="Arial" panose="020B0604020202020204" pitchFamily="34" charset="0"/>
              </a:rPr>
              <a:t>Pure services provided to Government entity by a Panchayat/ Municipality. Composite supply involving predominantly supply of services (i.e. up to 25% of the supply of goods) is also exempted.</a:t>
            </a:r>
          </a:p>
          <a:p>
            <a:pPr>
              <a:lnSpc>
                <a:spcPct val="120000"/>
              </a:lnSpc>
            </a:pPr>
            <a:r>
              <a:rPr lang="en-IN" dirty="0">
                <a:latin typeface="Arial" panose="020B0604020202020204" pitchFamily="34" charset="0"/>
                <a:cs typeface="Arial" panose="020B0604020202020204" pitchFamily="34" charset="0"/>
              </a:rPr>
              <a:t>Lease of land:</a:t>
            </a:r>
          </a:p>
          <a:p>
            <a:pPr>
              <a:lnSpc>
                <a:spcPct val="120000"/>
              </a:lnSpc>
            </a:pPr>
            <a:r>
              <a:rPr lang="en-IN" dirty="0">
                <a:latin typeface="Arial" panose="020B0604020202020204" pitchFamily="34" charset="0"/>
                <a:cs typeface="Arial" panose="020B0604020202020204" pitchFamily="34" charset="0"/>
              </a:rPr>
              <a:t>By government or local authority to governmental authority or government entity</a:t>
            </a:r>
          </a:p>
        </p:txBody>
      </p:sp>
    </p:spTree>
    <p:extLst>
      <p:ext uri="{BB962C8B-B14F-4D97-AF65-F5344CB8AC3E}">
        <p14:creationId xmlns:p14="http://schemas.microsoft.com/office/powerpoint/2010/main" xmlns="" val="3287864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fontScale="77500" lnSpcReduction="20000"/>
          </a:bodyPr>
          <a:lstStyle/>
          <a:p>
            <a:pPr>
              <a:lnSpc>
                <a:spcPct val="120000"/>
              </a:lnSpc>
            </a:pPr>
            <a:r>
              <a:rPr lang="en-IN" dirty="0">
                <a:latin typeface="Arial" panose="020B0604020202020204" pitchFamily="34" charset="0"/>
                <a:cs typeface="Arial" panose="020B0604020202020204" pitchFamily="34" charset="0"/>
              </a:rPr>
              <a:t>Supply as a part of specified composite supply of construction of flats, etc</a:t>
            </a:r>
          </a:p>
          <a:p>
            <a:pPr>
              <a:lnSpc>
                <a:spcPct val="120000"/>
              </a:lnSpc>
            </a:pPr>
            <a:r>
              <a:rPr lang="en-IN" dirty="0">
                <a:latin typeface="Arial" panose="020B0604020202020204" pitchFamily="34" charset="0"/>
                <a:cs typeface="Arial" panose="020B0604020202020204" pitchFamily="34" charset="0"/>
              </a:rPr>
              <a:t>Admission to, or conduct of examination provided to all educational institutions including any service of conducting entrance examinations  on collection of entrance fees</a:t>
            </a:r>
          </a:p>
          <a:p>
            <a:pPr>
              <a:lnSpc>
                <a:spcPct val="120000"/>
              </a:lnSpc>
            </a:pPr>
            <a:r>
              <a:rPr lang="en-IN" dirty="0">
                <a:latin typeface="Arial" panose="020B0604020202020204" pitchFamily="34" charset="0"/>
                <a:cs typeface="Arial" panose="020B0604020202020204" pitchFamily="34" charset="0"/>
              </a:rPr>
              <a:t>Reinsurance services in respect of following insurance schemes :</a:t>
            </a:r>
          </a:p>
          <a:p>
            <a:pPr lvl="1">
              <a:lnSpc>
                <a:spcPct val="120000"/>
              </a:lnSpc>
            </a:pPr>
            <a:r>
              <a:rPr lang="en-IN" dirty="0">
                <a:latin typeface="Arial" panose="020B0604020202020204" pitchFamily="34" charset="0"/>
                <a:cs typeface="Arial" panose="020B0604020202020204" pitchFamily="34" charset="0"/>
              </a:rPr>
              <a:t>General insurance business provided under schemes such as  Pradhan Mantri Suraksha </a:t>
            </a:r>
            <a:r>
              <a:rPr lang="en-IN" dirty="0" err="1">
                <a:latin typeface="Arial" panose="020B0604020202020204" pitchFamily="34" charset="0"/>
                <a:cs typeface="Arial" panose="020B0604020202020204" pitchFamily="34" charset="0"/>
              </a:rPr>
              <a:t>Bima</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Yojna</a:t>
            </a:r>
            <a:r>
              <a:rPr lang="en-IN" dirty="0">
                <a:latin typeface="Arial" panose="020B0604020202020204" pitchFamily="34" charset="0"/>
                <a:cs typeface="Arial" panose="020B0604020202020204" pitchFamily="34" charset="0"/>
              </a:rPr>
              <a:t> and others listed in Notification 12/2017-CGST Rate</a:t>
            </a:r>
          </a:p>
          <a:p>
            <a:pPr lvl="1">
              <a:lnSpc>
                <a:spcPct val="120000"/>
              </a:lnSpc>
            </a:pPr>
            <a:r>
              <a:rPr lang="en-IN" dirty="0">
                <a:latin typeface="Arial" panose="020B0604020202020204" pitchFamily="34" charset="0"/>
                <a:cs typeface="Arial" panose="020B0604020202020204" pitchFamily="34" charset="0"/>
              </a:rPr>
              <a:t>Life insurance business provided under schemes such as Pradhan Mantri Jan </a:t>
            </a:r>
            <a:r>
              <a:rPr lang="en-IN" dirty="0" err="1">
                <a:latin typeface="Arial" panose="020B0604020202020204" pitchFamily="34" charset="0"/>
                <a:cs typeface="Arial" panose="020B0604020202020204" pitchFamily="34" charset="0"/>
              </a:rPr>
              <a:t>Dhan</a:t>
            </a:r>
            <a:r>
              <a:rPr lang="en-IN" dirty="0">
                <a:latin typeface="Arial" panose="020B0604020202020204" pitchFamily="34" charset="0"/>
                <a:cs typeface="Arial" panose="020B0604020202020204" pitchFamily="34" charset="0"/>
              </a:rPr>
              <a:t> Yojana and others listed in Notification 12/2017-CGST Rate</a:t>
            </a:r>
          </a:p>
          <a:p>
            <a:pPr>
              <a:lnSpc>
                <a:spcPct val="120000"/>
              </a:lnSpc>
            </a:pPr>
            <a:r>
              <a:rPr lang="en-IN" dirty="0">
                <a:latin typeface="Arial" panose="020B0604020202020204" pitchFamily="34" charset="0"/>
                <a:cs typeface="Arial" panose="020B0604020202020204" pitchFamily="34" charset="0"/>
              </a:rPr>
              <a:t>Services by way of fumigation in a warehouse of agricultural produce</a:t>
            </a:r>
          </a:p>
          <a:p>
            <a:pPr>
              <a:lnSpc>
                <a:spcPct val="120000"/>
              </a:lnSpc>
            </a:pPr>
            <a:r>
              <a:rPr lang="en-IN" dirty="0">
                <a:latin typeface="Arial" panose="020B0604020202020204" pitchFamily="34" charset="0"/>
                <a:cs typeface="Arial" panose="020B0604020202020204" pitchFamily="34" charset="0"/>
              </a:rPr>
              <a:t>Services of admission to planetarium where consideration charged is below Rs.500</a:t>
            </a:r>
          </a:p>
          <a:p>
            <a:pPr>
              <a:lnSpc>
                <a:spcPct val="120000"/>
              </a:lnSpc>
            </a:pPr>
            <a:r>
              <a:rPr lang="en-IN" dirty="0">
                <a:latin typeface="Arial" panose="020B0604020202020204" pitchFamily="34" charset="0"/>
                <a:cs typeface="Arial" panose="020B0604020202020204" pitchFamily="34" charset="0"/>
              </a:rPr>
              <a:t>Subscription of online educational journals/periodicals by educational institutions who provide degree recognized by any law</a:t>
            </a:r>
          </a:p>
          <a:p>
            <a:pPr>
              <a:lnSpc>
                <a:spcPct val="120000"/>
              </a:lnSpc>
            </a:pPr>
            <a:r>
              <a:rPr lang="en-IN" dirty="0">
                <a:latin typeface="Arial" panose="020B0604020202020204" pitchFamily="34" charset="0"/>
                <a:cs typeface="Arial" panose="020B0604020202020204" pitchFamily="34" charset="0"/>
              </a:rPr>
              <a:t>Renting of transport vehicles to a person providing services of transportation to an educational institution (students, faculty, and staff) providing education </a:t>
            </a:r>
            <a:r>
              <a:rPr lang="en-IN" dirty="0" err="1">
                <a:latin typeface="Arial" panose="020B0604020202020204" pitchFamily="34" charset="0"/>
                <a:cs typeface="Arial" panose="020B0604020202020204" pitchFamily="34" charset="0"/>
              </a:rPr>
              <a:t>upto</a:t>
            </a:r>
            <a:r>
              <a:rPr lang="en-IN" dirty="0">
                <a:latin typeface="Arial" panose="020B0604020202020204" pitchFamily="34" charset="0"/>
                <a:cs typeface="Arial" panose="020B0604020202020204" pitchFamily="34" charset="0"/>
              </a:rPr>
              <a:t> higher secondary or equivalent.</a:t>
            </a:r>
          </a:p>
          <a:p>
            <a:pPr>
              <a:lnSpc>
                <a:spcPct val="120000"/>
              </a:lnSpc>
            </a:pPr>
            <a:r>
              <a:rPr lang="en-IN" dirty="0">
                <a:latin typeface="Arial" panose="020B0604020202020204" pitchFamily="34" charset="0"/>
                <a:cs typeface="Arial" panose="020B0604020202020204" pitchFamily="34" charset="0"/>
              </a:rPr>
              <a:t>Services provided by and to Fédération Internationale de Football Association (FIFA) and its subsidiaries directly or indirectly related to any of the events under FIFA U-20 World Cup in case the said event is hosted by India.</a:t>
            </a:r>
          </a:p>
        </p:txBody>
      </p:sp>
    </p:spTree>
    <p:extLst>
      <p:ext uri="{BB962C8B-B14F-4D97-AF65-F5344CB8AC3E}">
        <p14:creationId xmlns:p14="http://schemas.microsoft.com/office/powerpoint/2010/main" xmlns="" val="33552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a:bodyPr>
          <a:lstStyle/>
          <a:p>
            <a:pPr algn="just"/>
            <a:r>
              <a:rPr lang="en-IN" u="sng" dirty="0">
                <a:latin typeface="Arial" panose="020B0604020202020204" pitchFamily="34" charset="0"/>
                <a:cs typeface="Arial" panose="020B0604020202020204" pitchFamily="34" charset="0"/>
              </a:rPr>
              <a:t>Notification No. 3/2018 of Central Tax (Rate)</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It inserts entry in notification No. 13/2017 of Central Tax (Rate) (Compulsory RCM):-</a:t>
            </a:r>
          </a:p>
          <a:p>
            <a:pPr marL="0" indent="0" algn="just">
              <a:buNone/>
            </a:pPr>
            <a:endParaRPr lang="en-IN" dirty="0">
              <a:latin typeface="Arial" panose="020B0604020202020204" pitchFamily="34" charset="0"/>
              <a:cs typeface="Arial" panose="020B0604020202020204" pitchFamily="34" charset="0"/>
            </a:endParaRPr>
          </a:p>
          <a:p>
            <a:pPr marL="0" indent="0" algn="just">
              <a:buNone/>
            </a:pPr>
            <a:r>
              <a:rPr lang="en-IN" i="1" dirty="0">
                <a:latin typeface="Arial" panose="020B0604020202020204" pitchFamily="34" charset="0"/>
                <a:cs typeface="Arial" panose="020B0604020202020204" pitchFamily="34" charset="0"/>
              </a:rPr>
              <a:t>“Services supplied by the Central Government, State Government, Union territory or local authority by way of renting of immovable property to a person registered under the Central Goods and Services Tax Act, 2017 (12 of 2017).”</a:t>
            </a:r>
          </a:p>
          <a:p>
            <a:pPr marL="0" indent="0" algn="just">
              <a:buNone/>
            </a:pPr>
            <a:endParaRPr lang="en-IN"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“insurance agent” shall have the same meaning as assigned to it in clause (10) of section 2 of the Insurance Act, 1938 (4 of 1938)</a:t>
            </a:r>
          </a:p>
        </p:txBody>
      </p:sp>
    </p:spTree>
    <p:extLst>
      <p:ext uri="{BB962C8B-B14F-4D97-AF65-F5344CB8AC3E}">
        <p14:creationId xmlns:p14="http://schemas.microsoft.com/office/powerpoint/2010/main" xmlns="" val="3710310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a:bodyPr>
          <a:lstStyle/>
          <a:p>
            <a:pPr algn="just"/>
            <a:r>
              <a:rPr lang="en-IN" u="sng" dirty="0">
                <a:latin typeface="Arial" panose="020B0604020202020204" pitchFamily="34" charset="0"/>
                <a:cs typeface="Arial" panose="020B0604020202020204" pitchFamily="34" charset="0"/>
              </a:rPr>
              <a:t>Notification No. 3/2018 of Central Tax (Rate)</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It inserts entry in notification No. 13/2017 of Central Tax (Rate) (Compulsory RCM):-</a:t>
            </a:r>
          </a:p>
          <a:p>
            <a:pPr marL="0" indent="0" algn="just">
              <a:buNone/>
            </a:pPr>
            <a:endParaRPr lang="en-IN" dirty="0">
              <a:latin typeface="Arial" panose="020B0604020202020204" pitchFamily="34" charset="0"/>
              <a:cs typeface="Arial" panose="020B0604020202020204" pitchFamily="34" charset="0"/>
            </a:endParaRPr>
          </a:p>
          <a:p>
            <a:pPr marL="0" indent="0" algn="just">
              <a:buNone/>
            </a:pPr>
            <a:r>
              <a:rPr lang="en-IN" i="1" dirty="0">
                <a:latin typeface="Arial" panose="020B0604020202020204" pitchFamily="34" charset="0"/>
                <a:cs typeface="Arial" panose="020B0604020202020204" pitchFamily="34" charset="0"/>
              </a:rPr>
              <a:t>“Services supplied by the Central Government, State Government, Union territory or local authority by way of renting of immovable property to a person registered under the Central Goods and Services Tax Act, 2017 (12 of 2017).”</a:t>
            </a:r>
          </a:p>
          <a:p>
            <a:pPr marL="0" indent="0" algn="just">
              <a:buNone/>
            </a:pPr>
            <a:endParaRPr lang="en-IN"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“insurance agent” shall have the same meaning as assigned to it in clause (10) of section 2 of the Insurance Act, 1938 (4 of 1938)</a:t>
            </a:r>
          </a:p>
        </p:txBody>
      </p:sp>
    </p:spTree>
    <p:extLst>
      <p:ext uri="{BB962C8B-B14F-4D97-AF65-F5344CB8AC3E}">
        <p14:creationId xmlns:p14="http://schemas.microsoft.com/office/powerpoint/2010/main" xmlns="" val="253841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a:bodyPr>
          <a:lstStyle/>
          <a:p>
            <a:pPr algn="just"/>
            <a:r>
              <a:rPr lang="en-IN" u="sng" dirty="0">
                <a:latin typeface="Arial" panose="020B0604020202020204" pitchFamily="34" charset="0"/>
                <a:cs typeface="Arial" panose="020B0604020202020204" pitchFamily="34" charset="0"/>
              </a:rPr>
              <a:t>Notification No. 4/2018 of Central Tax (Rate)</a:t>
            </a:r>
          </a:p>
          <a:p>
            <a:pPr marL="0" indent="0" algn="just">
              <a:buNone/>
            </a:pPr>
            <a:r>
              <a:rPr lang="en-IN" dirty="0">
                <a:latin typeface="Arial" panose="020B0604020202020204" pitchFamily="34" charset="0"/>
                <a:cs typeface="Arial" panose="020B0604020202020204" pitchFamily="34" charset="0"/>
              </a:rPr>
              <a:t>The government has notified the following classes of registered persons, namely :-</a:t>
            </a:r>
          </a:p>
          <a:p>
            <a:pPr marL="457200" indent="-457200" algn="just">
              <a:buAutoNum type="alphaLcParenBoth"/>
            </a:pPr>
            <a:r>
              <a:rPr lang="en-IN" dirty="0">
                <a:latin typeface="Arial" panose="020B0604020202020204" pitchFamily="34" charset="0"/>
                <a:cs typeface="Arial" panose="020B0604020202020204" pitchFamily="34" charset="0"/>
              </a:rPr>
              <a:t>registered persons </a:t>
            </a:r>
            <a:r>
              <a:rPr lang="en-IN" b="1" dirty="0">
                <a:latin typeface="Arial" panose="020B0604020202020204" pitchFamily="34" charset="0"/>
                <a:cs typeface="Arial" panose="020B0604020202020204" pitchFamily="34" charset="0"/>
              </a:rPr>
              <a:t>who supply development rights </a:t>
            </a:r>
            <a:r>
              <a:rPr lang="en-IN" dirty="0">
                <a:latin typeface="Arial" panose="020B0604020202020204" pitchFamily="34" charset="0"/>
                <a:cs typeface="Arial" panose="020B0604020202020204" pitchFamily="34" charset="0"/>
              </a:rPr>
              <a:t>to a developer, builder, construction company or any other registered person against consideration, wholly or partly, in the form of construction service of complex, building or civil structure; and </a:t>
            </a:r>
          </a:p>
          <a:p>
            <a:pPr marL="457200" indent="-457200" algn="just">
              <a:buAutoNum type="alphaLcParenBoth"/>
            </a:pPr>
            <a:r>
              <a:rPr lang="en-IN" dirty="0">
                <a:latin typeface="Arial" panose="020B0604020202020204" pitchFamily="34" charset="0"/>
                <a:cs typeface="Arial" panose="020B0604020202020204" pitchFamily="34" charset="0"/>
              </a:rPr>
              <a:t>registered persons </a:t>
            </a:r>
            <a:r>
              <a:rPr lang="en-IN" b="1" dirty="0">
                <a:latin typeface="Arial" panose="020B0604020202020204" pitchFamily="34" charset="0"/>
                <a:cs typeface="Arial" panose="020B0604020202020204" pitchFamily="34" charset="0"/>
              </a:rPr>
              <a:t>who supply construction service</a:t>
            </a:r>
            <a:r>
              <a:rPr lang="en-IN" dirty="0">
                <a:latin typeface="Arial" panose="020B0604020202020204" pitchFamily="34" charset="0"/>
                <a:cs typeface="Arial" panose="020B0604020202020204" pitchFamily="34" charset="0"/>
              </a:rPr>
              <a:t> of complex, building or civil structure to supplier of development rights against consideration, wholly or partly, in the form of transfer of development rights,</a:t>
            </a:r>
          </a:p>
          <a:p>
            <a:pPr marL="0" indent="0" algn="just">
              <a:buNone/>
            </a:pPr>
            <a:r>
              <a:rPr lang="en-IN" dirty="0">
                <a:latin typeface="Arial" panose="020B0604020202020204" pitchFamily="34" charset="0"/>
                <a:cs typeface="Arial" panose="020B0604020202020204" pitchFamily="34" charset="0"/>
              </a:rPr>
              <a:t>as the registered persons in whose case the liability to pay central tax on supply of the said services, on the consideration received in the form of construction service referred to in clause (a) above and in the form of development rights referred to in clause (b) above, shall arise at the time when the said developer, builder, construction company or any other registered person, as the case may be, transfers possession or the right in the constructed complex, building or civil structure, to the person supplying the development rights by entering into a conveyance deed or similar instrument (for example allotment letter).</a:t>
            </a:r>
          </a:p>
        </p:txBody>
      </p:sp>
    </p:spTree>
    <p:extLst>
      <p:ext uri="{BB962C8B-B14F-4D97-AF65-F5344CB8AC3E}">
        <p14:creationId xmlns:p14="http://schemas.microsoft.com/office/powerpoint/2010/main" xmlns="" val="356188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a:bodyPr>
          <a:lstStyle/>
          <a:p>
            <a:pPr algn="just"/>
            <a:r>
              <a:rPr lang="en-IN" u="sng" dirty="0">
                <a:latin typeface="Arial" panose="020B0604020202020204" pitchFamily="34" charset="0"/>
                <a:cs typeface="Arial" panose="020B0604020202020204" pitchFamily="34" charset="0"/>
              </a:rPr>
              <a:t>Notification No. 6/2018, 7/2018 &amp; 8/2018 of Central Tax (Rate)</a:t>
            </a:r>
          </a:p>
          <a:p>
            <a:pPr marL="0" indent="0">
              <a:buNone/>
            </a:pPr>
            <a:r>
              <a:rPr lang="en-IN" b="1" dirty="0"/>
              <a:t>Nil Rated Goods:</a:t>
            </a:r>
            <a:endParaRPr lang="en-IN" dirty="0"/>
          </a:p>
          <a:p>
            <a:pPr lvl="0">
              <a:buFont typeface="Wingdings" panose="05000000000000000000" pitchFamily="2" charset="2"/>
              <a:buChar char="v"/>
            </a:pPr>
            <a:r>
              <a:rPr lang="en-IN" dirty="0" err="1"/>
              <a:t>Vibhuti</a:t>
            </a:r>
            <a:endParaRPr lang="en-IN" dirty="0"/>
          </a:p>
          <a:p>
            <a:pPr lvl="0">
              <a:buFont typeface="Wingdings" panose="05000000000000000000" pitchFamily="2" charset="2"/>
              <a:buChar char="v"/>
            </a:pPr>
            <a:r>
              <a:rPr lang="en-IN" dirty="0"/>
              <a:t>Parts and accessories for the manufacture of hearing aids.</a:t>
            </a:r>
          </a:p>
          <a:p>
            <a:pPr lvl="0">
              <a:buFont typeface="Wingdings" panose="05000000000000000000" pitchFamily="2" charset="2"/>
              <a:buChar char="v"/>
            </a:pPr>
            <a:r>
              <a:rPr lang="en-IN" dirty="0"/>
              <a:t>De-oiled rice bran</a:t>
            </a:r>
          </a:p>
          <a:p>
            <a:pPr marL="0" indent="0">
              <a:buNone/>
            </a:pPr>
            <a:r>
              <a:rPr lang="en-IN" b="1" dirty="0"/>
              <a:t>Rates reduced from 28% to 18%</a:t>
            </a:r>
            <a:endParaRPr lang="en-IN" dirty="0"/>
          </a:p>
          <a:p>
            <a:pPr lvl="0">
              <a:buFont typeface="Wingdings" panose="05000000000000000000" pitchFamily="2" charset="2"/>
              <a:buChar char="v"/>
            </a:pPr>
            <a:r>
              <a:rPr lang="en-IN" dirty="0"/>
              <a:t>Old and used motor vehicles [medium and large cars and SUVs] with a condition that No ITC is availed</a:t>
            </a:r>
          </a:p>
          <a:p>
            <a:pPr lvl="0">
              <a:buFont typeface="Wingdings" panose="05000000000000000000" pitchFamily="2" charset="2"/>
              <a:buChar char="v"/>
            </a:pPr>
            <a:r>
              <a:rPr lang="en-IN" dirty="0"/>
              <a:t>Public transport Buses that run on Biofuel</a:t>
            </a:r>
          </a:p>
          <a:p>
            <a:pPr marL="0" indent="0">
              <a:buNone/>
            </a:pPr>
            <a:r>
              <a:rPr lang="en-IN" b="1" dirty="0"/>
              <a:t>Rates reduced from 28% to 12%</a:t>
            </a:r>
            <a:endParaRPr lang="en-IN" dirty="0"/>
          </a:p>
          <a:p>
            <a:pPr>
              <a:buFont typeface="Wingdings" panose="05000000000000000000" pitchFamily="2" charset="2"/>
              <a:buChar char="v"/>
            </a:pPr>
            <a:r>
              <a:rPr lang="en-IN" dirty="0"/>
              <a:t>For Old and used motor vehicles [other than medium and large cars and SUVs] with a condition that No ITC is availed</a:t>
            </a:r>
          </a:p>
          <a:p>
            <a:endParaRPr lang="en-IN" dirty="0"/>
          </a:p>
        </p:txBody>
      </p:sp>
    </p:spTree>
    <p:extLst>
      <p:ext uri="{BB962C8B-B14F-4D97-AF65-F5344CB8AC3E}">
        <p14:creationId xmlns:p14="http://schemas.microsoft.com/office/powerpoint/2010/main" xmlns="" val="3747911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fontScale="85000" lnSpcReduction="20000"/>
          </a:bodyPr>
          <a:lstStyle/>
          <a:p>
            <a:pPr algn="just"/>
            <a:r>
              <a:rPr lang="en-IN" u="sng" dirty="0">
                <a:latin typeface="Arial" panose="020B0604020202020204" pitchFamily="34" charset="0"/>
                <a:cs typeface="Arial" panose="020B0604020202020204" pitchFamily="34" charset="0"/>
              </a:rPr>
              <a:t>Notification No. 6/2018, 7/2018 &amp; 8/2018 of Central Tax (Rate)</a:t>
            </a:r>
          </a:p>
          <a:p>
            <a:pPr marL="0" indent="0">
              <a:buNone/>
            </a:pPr>
            <a:r>
              <a:rPr lang="en-IN" b="1" dirty="0"/>
              <a:t>Rates reduced from 18% to 12%</a:t>
            </a:r>
          </a:p>
          <a:p>
            <a:pPr lvl="0">
              <a:buFont typeface="Wingdings" panose="05000000000000000000" pitchFamily="2" charset="2"/>
              <a:buChar char="v"/>
            </a:pPr>
            <a:r>
              <a:rPr lang="en-IN" dirty="0"/>
              <a:t>Sugar boiled Confectionery</a:t>
            </a:r>
          </a:p>
          <a:p>
            <a:pPr lvl="0">
              <a:buFont typeface="Wingdings" panose="05000000000000000000" pitchFamily="2" charset="2"/>
              <a:buChar char="v"/>
            </a:pPr>
            <a:r>
              <a:rPr lang="en-IN" dirty="0"/>
              <a:t>Drinking water packed in 20 litres bottles</a:t>
            </a:r>
          </a:p>
          <a:p>
            <a:pPr lvl="0">
              <a:buFont typeface="Wingdings" panose="05000000000000000000" pitchFamily="2" charset="2"/>
              <a:buChar char="v"/>
            </a:pPr>
            <a:r>
              <a:rPr lang="en-IN" dirty="0"/>
              <a:t>Biodiesel</a:t>
            </a:r>
          </a:p>
          <a:p>
            <a:pPr lvl="0">
              <a:buFont typeface="Wingdings" panose="05000000000000000000" pitchFamily="2" charset="2"/>
              <a:buChar char="v"/>
            </a:pPr>
            <a:r>
              <a:rPr lang="en-IN" dirty="0"/>
              <a:t>Drip irrigation system including laterals, sprinklers</a:t>
            </a:r>
          </a:p>
          <a:p>
            <a:pPr lvl="0">
              <a:buFont typeface="Wingdings" panose="05000000000000000000" pitchFamily="2" charset="2"/>
              <a:buChar char="v"/>
            </a:pPr>
            <a:r>
              <a:rPr lang="en-IN" dirty="0"/>
              <a:t>Mechanical Sprayer</a:t>
            </a:r>
          </a:p>
          <a:p>
            <a:pPr lvl="0">
              <a:buFont typeface="Wingdings" panose="05000000000000000000" pitchFamily="2" charset="2"/>
              <a:buChar char="v"/>
            </a:pPr>
            <a:r>
              <a:rPr lang="en-IN" dirty="0"/>
              <a:t>Certain listed Bio-pesticides (12 in </a:t>
            </a:r>
            <a:r>
              <a:rPr lang="en-IN" dirty="0" err="1"/>
              <a:t>nos</a:t>
            </a:r>
            <a:r>
              <a:rPr lang="en-IN" dirty="0"/>
              <a:t>)</a:t>
            </a:r>
          </a:p>
          <a:p>
            <a:pPr lvl="0">
              <a:buFont typeface="Wingdings" panose="05000000000000000000" pitchFamily="2" charset="2"/>
              <a:buChar char="v"/>
            </a:pPr>
            <a:r>
              <a:rPr lang="en-IN" dirty="0"/>
              <a:t>Fertilizer grade Phosphoric acid</a:t>
            </a:r>
          </a:p>
          <a:p>
            <a:pPr lvl="0">
              <a:buFont typeface="Wingdings" panose="05000000000000000000" pitchFamily="2" charset="2"/>
              <a:buChar char="v"/>
            </a:pPr>
            <a:r>
              <a:rPr lang="en-IN" dirty="0"/>
              <a:t>Bamboo wood building joinery</a:t>
            </a:r>
          </a:p>
          <a:p>
            <a:pPr marL="0" indent="0">
              <a:buNone/>
            </a:pPr>
            <a:r>
              <a:rPr lang="en-IN" b="1" dirty="0"/>
              <a:t>Rate reduced from 18% to 5%</a:t>
            </a:r>
            <a:endParaRPr lang="en-IN" dirty="0"/>
          </a:p>
          <a:p>
            <a:pPr lvl="0">
              <a:buFont typeface="Wingdings" panose="05000000000000000000" pitchFamily="2" charset="2"/>
              <a:buChar char="v"/>
            </a:pPr>
            <a:r>
              <a:rPr lang="en-IN" dirty="0"/>
              <a:t>LPG supplied to  Household Domestic Consumers</a:t>
            </a:r>
          </a:p>
          <a:p>
            <a:pPr lvl="0">
              <a:buFont typeface="Wingdings" panose="05000000000000000000" pitchFamily="2" charset="2"/>
              <a:buChar char="v"/>
            </a:pPr>
            <a:r>
              <a:rPr lang="en-IN" dirty="0"/>
              <a:t>Raw materials and Consumables needed for Launch vehicles, Satellites and Payloads (Both CGST and IGST Rates)</a:t>
            </a:r>
          </a:p>
          <a:p>
            <a:pPr lvl="0">
              <a:buFont typeface="Wingdings" panose="05000000000000000000" pitchFamily="2" charset="2"/>
              <a:buChar char="v"/>
            </a:pPr>
            <a:r>
              <a:rPr lang="en-IN" dirty="0"/>
              <a:t>Tamarind Kernel Powder</a:t>
            </a:r>
          </a:p>
          <a:p>
            <a:pPr lvl="0">
              <a:buFont typeface="Wingdings" panose="05000000000000000000" pitchFamily="2" charset="2"/>
              <a:buChar char="v"/>
            </a:pPr>
            <a:r>
              <a:rPr lang="en-IN" dirty="0" err="1"/>
              <a:t>Mehendi</a:t>
            </a:r>
            <a:r>
              <a:rPr lang="en-IN" dirty="0"/>
              <a:t> paste in cones</a:t>
            </a:r>
          </a:p>
        </p:txBody>
      </p:sp>
    </p:spTree>
    <p:extLst>
      <p:ext uri="{BB962C8B-B14F-4D97-AF65-F5344CB8AC3E}">
        <p14:creationId xmlns:p14="http://schemas.microsoft.com/office/powerpoint/2010/main" xmlns="" val="1616593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fontScale="77500" lnSpcReduction="20000"/>
          </a:bodyPr>
          <a:lstStyle/>
          <a:p>
            <a:pPr algn="just"/>
            <a:r>
              <a:rPr lang="en-IN" u="sng" dirty="0">
                <a:latin typeface="Arial" panose="020B0604020202020204" pitchFamily="34" charset="0"/>
                <a:cs typeface="Arial" panose="020B0604020202020204" pitchFamily="34" charset="0"/>
              </a:rPr>
              <a:t>Notification No. 6/2018, 7/2018 &amp; 8/2018 of Central Tax (Rate)</a:t>
            </a:r>
          </a:p>
          <a:p>
            <a:pPr marL="0" indent="0">
              <a:buNone/>
            </a:pPr>
            <a:r>
              <a:rPr lang="en-IN" b="1" dirty="0"/>
              <a:t>Rates reduced from 12% to 5%</a:t>
            </a:r>
            <a:endParaRPr lang="en-IN" dirty="0"/>
          </a:p>
          <a:p>
            <a:pPr lvl="0">
              <a:buFont typeface="Wingdings" panose="05000000000000000000" pitchFamily="2" charset="2"/>
              <a:buChar char="v"/>
            </a:pPr>
            <a:r>
              <a:rPr lang="en-IN" dirty="0"/>
              <a:t>Articles of straw, of esparto or of other plaiting materials</a:t>
            </a:r>
          </a:p>
          <a:p>
            <a:pPr lvl="0">
              <a:buFont typeface="Wingdings" panose="05000000000000000000" pitchFamily="2" charset="2"/>
              <a:buChar char="v"/>
            </a:pPr>
            <a:r>
              <a:rPr lang="en-IN" dirty="0"/>
              <a:t>Velvet fabric [with a condition that no refund is claimed on ITC]</a:t>
            </a:r>
          </a:p>
          <a:p>
            <a:pPr marL="0" indent="0">
              <a:buNone/>
            </a:pPr>
            <a:r>
              <a:rPr lang="en-IN" b="1" dirty="0"/>
              <a:t>Rates reduced from 3% to 0.25%</a:t>
            </a:r>
            <a:endParaRPr lang="en-IN" dirty="0"/>
          </a:p>
          <a:p>
            <a:pPr>
              <a:buFont typeface="Wingdings" panose="05000000000000000000" pitchFamily="2" charset="2"/>
              <a:buChar char="v"/>
            </a:pPr>
            <a:r>
              <a:rPr lang="en-IN" dirty="0"/>
              <a:t>Diamonds and precious stones</a:t>
            </a:r>
          </a:p>
          <a:p>
            <a:pPr marL="0" indent="0">
              <a:buNone/>
            </a:pPr>
            <a:r>
              <a:rPr lang="en-IN" b="1" dirty="0"/>
              <a:t>GST Rate increased from 12% to 18%</a:t>
            </a:r>
            <a:endParaRPr lang="en-IN" dirty="0"/>
          </a:p>
          <a:p>
            <a:pPr>
              <a:buFont typeface="Wingdings" panose="05000000000000000000" pitchFamily="2" charset="2"/>
              <a:buChar char="v"/>
            </a:pPr>
            <a:r>
              <a:rPr lang="en-IN" dirty="0"/>
              <a:t>Cigarette filter rods</a:t>
            </a:r>
          </a:p>
          <a:p>
            <a:pPr marL="0" indent="0">
              <a:buNone/>
            </a:pPr>
            <a:r>
              <a:rPr lang="en-IN" b="1" dirty="0"/>
              <a:t>Rate increased from 0% to 5%</a:t>
            </a:r>
            <a:endParaRPr lang="en-IN" dirty="0"/>
          </a:p>
          <a:p>
            <a:pPr>
              <a:buFont typeface="Wingdings" panose="05000000000000000000" pitchFamily="2" charset="2"/>
              <a:buChar char="v"/>
            </a:pPr>
            <a:r>
              <a:rPr lang="en-IN" dirty="0"/>
              <a:t>Rice bran (other than de-oiled rice bran)</a:t>
            </a:r>
          </a:p>
          <a:p>
            <a:pPr marL="0" indent="0">
              <a:buNone/>
            </a:pPr>
            <a:r>
              <a:rPr lang="en-IN" b="1" dirty="0"/>
              <a:t>Compensation cess is reduced to 0% for following motor vehicles :</a:t>
            </a:r>
            <a:endParaRPr lang="en-IN" dirty="0"/>
          </a:p>
          <a:p>
            <a:pPr lvl="0">
              <a:buFont typeface="Wingdings" panose="05000000000000000000" pitchFamily="2" charset="2"/>
              <a:buChar char="v"/>
            </a:pPr>
            <a:r>
              <a:rPr lang="en-IN" dirty="0"/>
              <a:t>Old and used motor vehicles [medium and large cars and SUVs]with a condition that No ITC is availed</a:t>
            </a:r>
          </a:p>
          <a:p>
            <a:pPr lvl="0">
              <a:buFont typeface="Wingdings" panose="05000000000000000000" pitchFamily="2" charset="2"/>
              <a:buChar char="v"/>
            </a:pPr>
            <a:r>
              <a:rPr lang="en-IN" dirty="0"/>
              <a:t>Old and used motor vehicles [other than medium and large cars and SUVs] with a condition that No ITC is availed</a:t>
            </a:r>
          </a:p>
          <a:p>
            <a:pPr lvl="0">
              <a:buFont typeface="Wingdings" panose="05000000000000000000" pitchFamily="2" charset="2"/>
              <a:buChar char="v"/>
            </a:pPr>
            <a:r>
              <a:rPr lang="en-IN" dirty="0"/>
              <a:t>Vehicle that is cleared as an ambulance (having all accessories necessary in ambulance)</a:t>
            </a:r>
          </a:p>
          <a:p>
            <a:pPr lvl="0">
              <a:buFont typeface="Wingdings" panose="05000000000000000000" pitchFamily="2" charset="2"/>
              <a:buChar char="v"/>
            </a:pPr>
            <a:r>
              <a:rPr lang="en-IN" dirty="0"/>
              <a:t>10-13 seater Buses and ambulances subject to specified conditions</a:t>
            </a:r>
          </a:p>
        </p:txBody>
      </p:sp>
    </p:spTree>
    <p:extLst>
      <p:ext uri="{BB962C8B-B14F-4D97-AF65-F5344CB8AC3E}">
        <p14:creationId xmlns:p14="http://schemas.microsoft.com/office/powerpoint/2010/main" xmlns="" val="3523021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948B2-E7BE-4A78-9916-0EB65CE3AB75}"/>
              </a:ext>
            </a:extLst>
          </p:cNvPr>
          <p:cNvSpPr>
            <a:spLocks noGrp="1"/>
          </p:cNvSpPr>
          <p:nvPr>
            <p:ph type="ctrTitle"/>
          </p:nvPr>
        </p:nvSpPr>
        <p:spPr>
          <a:xfrm>
            <a:off x="327991" y="342356"/>
            <a:ext cx="11519452" cy="1825096"/>
          </a:xfrm>
        </p:spPr>
        <p:txBody>
          <a:bodyPr>
            <a:normAutofit/>
          </a:bodyPr>
          <a:lstStyle/>
          <a:p>
            <a:pPr algn="ctr"/>
            <a:r>
              <a:rPr lang="en-IN" sz="6600" b="1" dirty="0">
                <a:effectLst>
                  <a:outerShdw blurRad="38100" dist="38100" dir="2700000" algn="tl">
                    <a:srgbClr val="000000">
                      <a:alpha val="43137"/>
                    </a:srgbClr>
                  </a:outerShdw>
                </a:effectLst>
              </a:rPr>
              <a:t>THANK YOU!!</a:t>
            </a:r>
          </a:p>
        </p:txBody>
      </p:sp>
      <p:sp>
        <p:nvSpPr>
          <p:cNvPr id="3" name="Subtitle 2">
            <a:extLst>
              <a:ext uri="{FF2B5EF4-FFF2-40B4-BE49-F238E27FC236}">
                <a16:creationId xmlns:a16="http://schemas.microsoft.com/office/drawing/2014/main" xmlns="" id="{25D03023-BC97-46BA-8729-3D982DE45DA5}"/>
              </a:ext>
            </a:extLst>
          </p:cNvPr>
          <p:cNvSpPr>
            <a:spLocks noGrp="1"/>
          </p:cNvSpPr>
          <p:nvPr>
            <p:ph type="subTitle" idx="1"/>
          </p:nvPr>
        </p:nvSpPr>
        <p:spPr>
          <a:xfrm>
            <a:off x="327991" y="2832650"/>
            <a:ext cx="11519452" cy="2216428"/>
          </a:xfrm>
        </p:spPr>
        <p:txBody>
          <a:bodyPr>
            <a:normAutofit/>
          </a:bodyPr>
          <a:lstStyle/>
          <a:p>
            <a:pPr algn="ctr">
              <a:defRPr/>
            </a:pPr>
            <a:r>
              <a:rPr lang="en-IN" altLang="en-US" sz="4800" b="1" dirty="0">
                <a:solidFill>
                  <a:schemeClr val="accent4">
                    <a:lumMod val="75000"/>
                  </a:schemeClr>
                </a:solidFill>
                <a:effectLst>
                  <a:outerShdw blurRad="38100" dist="38100" dir="2700000" algn="tl">
                    <a:srgbClr val="000000">
                      <a:alpha val="43137"/>
                    </a:srgbClr>
                  </a:outerShdw>
                </a:effectLst>
              </a:rPr>
              <a:t>AYUSH GUPTA</a:t>
            </a:r>
          </a:p>
          <a:p>
            <a:pPr algn="ctr">
              <a:defRPr/>
            </a:pPr>
            <a:r>
              <a:rPr lang="en-IN" sz="2400" dirty="0">
                <a:solidFill>
                  <a:schemeClr val="accent4">
                    <a:lumMod val="75000"/>
                  </a:schemeClr>
                </a:solidFill>
                <a:effectLst>
                  <a:outerShdw blurRad="38100" dist="38100" dir="2700000" algn="tl">
                    <a:srgbClr val="000000">
                      <a:alpha val="43137"/>
                    </a:srgbClr>
                  </a:outerShdw>
                </a:effectLst>
              </a:rPr>
              <a:t>ACA, ACMA, CS, B.COM, DISA(ICAI), DIRM (ICAI), CCFAFD(ICAI)</a:t>
            </a:r>
          </a:p>
          <a:p>
            <a:pPr algn="ctr">
              <a:defRPr/>
            </a:pPr>
            <a:r>
              <a:rPr lang="en-IN" sz="2400" dirty="0">
                <a:solidFill>
                  <a:schemeClr val="accent4">
                    <a:lumMod val="75000"/>
                  </a:schemeClr>
                </a:solidFill>
                <a:effectLst>
                  <a:outerShdw blurRad="38100" dist="38100" dir="2700000" algn="tl">
                    <a:srgbClr val="000000">
                      <a:alpha val="43137"/>
                    </a:srgbClr>
                  </a:outerShdw>
                </a:effectLst>
              </a:rPr>
              <a:t>Contact: +91-7742274087,</a:t>
            </a:r>
          </a:p>
          <a:p>
            <a:pPr algn="ctr">
              <a:defRPr/>
            </a:pPr>
            <a:r>
              <a:rPr lang="en-IN" sz="2400" dirty="0">
                <a:solidFill>
                  <a:schemeClr val="accent4">
                    <a:lumMod val="75000"/>
                  </a:schemeClr>
                </a:solidFill>
                <a:effectLst>
                  <a:outerShdw blurRad="38100" dist="38100" dir="2700000" algn="tl">
                    <a:srgbClr val="000000">
                      <a:alpha val="43137"/>
                    </a:srgbClr>
                  </a:outerShdw>
                </a:effectLst>
              </a:rPr>
              <a:t>E-mail: Gupta.ayush1993@gmail.com</a:t>
            </a:r>
          </a:p>
          <a:p>
            <a:endParaRPr lang="en-IN" sz="2400" dirty="0">
              <a:solidFill>
                <a:schemeClr val="accent4">
                  <a:lumMod val="75000"/>
                </a:schemeClr>
              </a:solidFill>
            </a:endParaRPr>
          </a:p>
        </p:txBody>
      </p:sp>
    </p:spTree>
    <p:extLst>
      <p:ext uri="{BB962C8B-B14F-4D97-AF65-F5344CB8AC3E}">
        <p14:creationId xmlns:p14="http://schemas.microsoft.com/office/powerpoint/2010/main" xmlns="" val="221459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7643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967948"/>
            <a:ext cx="11529392" cy="4581939"/>
          </a:xfrm>
        </p:spPr>
        <p:txBody>
          <a:bodyPr>
            <a:normAutofit/>
          </a:bodyPr>
          <a:lstStyle/>
          <a:p>
            <a:pPr marL="0" indent="0" algn="just">
              <a:buNone/>
            </a:pPr>
            <a:r>
              <a:rPr lang="en-IN" u="sng" dirty="0">
                <a:latin typeface="Arial" panose="020B0604020202020204" pitchFamily="34" charset="0"/>
                <a:cs typeface="Arial" panose="020B0604020202020204" pitchFamily="34" charset="0"/>
              </a:rPr>
              <a:t>SCHEDULE II, PARA 6, CLAUSE (b)</a:t>
            </a:r>
          </a:p>
          <a:p>
            <a:pPr algn="just"/>
            <a:r>
              <a:rPr lang="en-IN" u="sng" dirty="0">
                <a:latin typeface="Arial" panose="020B0604020202020204" pitchFamily="34" charset="0"/>
                <a:cs typeface="Arial" panose="020B0604020202020204" pitchFamily="34" charset="0"/>
              </a:rPr>
              <a:t>Composite supply</a:t>
            </a:r>
          </a:p>
          <a:p>
            <a:pPr marL="0" indent="0" algn="just">
              <a:buNone/>
            </a:pPr>
            <a:r>
              <a:rPr lang="en-IN" dirty="0">
                <a:latin typeface="Arial" panose="020B0604020202020204" pitchFamily="34" charset="0"/>
                <a:cs typeface="Arial" panose="020B0604020202020204" pitchFamily="34" charset="0"/>
              </a:rPr>
              <a:t>The following composite supplies shall be treated as a supply of services, namely:—</a:t>
            </a:r>
          </a:p>
          <a:p>
            <a:pPr marL="0" indent="0" algn="just">
              <a:buNone/>
            </a:pPr>
            <a:r>
              <a:rPr lang="en-IN" dirty="0">
                <a:latin typeface="Arial" panose="020B0604020202020204" pitchFamily="34" charset="0"/>
                <a:cs typeface="Arial" panose="020B0604020202020204" pitchFamily="34" charset="0"/>
              </a:rPr>
              <a:t>(a) works contract as defined in clause (119) of section 2; and</a:t>
            </a:r>
          </a:p>
          <a:p>
            <a:pPr marL="0" indent="0" algn="just">
              <a:buNone/>
            </a:pPr>
            <a:r>
              <a:rPr lang="en-IN" dirty="0">
                <a:latin typeface="Arial" panose="020B0604020202020204" pitchFamily="34" charset="0"/>
                <a:cs typeface="Arial" panose="020B0604020202020204" pitchFamily="34" charset="0"/>
              </a:rPr>
              <a:t>(b) supply, by way of or as part of any service or in any other manner whatsoever, of goods, being food or any other article for human consumption or any drink (other than alcoholic liquor for human consumption), where such supply or service is for cash, deferred payment or other valuable consideration.</a:t>
            </a:r>
          </a:p>
        </p:txBody>
      </p:sp>
    </p:spTree>
    <p:extLst>
      <p:ext uri="{BB962C8B-B14F-4D97-AF65-F5344CB8AC3E}">
        <p14:creationId xmlns:p14="http://schemas.microsoft.com/office/powerpoint/2010/main" xmlns="" val="22793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7643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967948"/>
            <a:ext cx="11529392" cy="4581939"/>
          </a:xfrm>
        </p:spPr>
        <p:txBody>
          <a:bodyPr>
            <a:normAutofit fontScale="92500"/>
          </a:bodyPr>
          <a:lstStyle/>
          <a:p>
            <a:pPr algn="just"/>
            <a:r>
              <a:rPr lang="en-IN" u="sng" dirty="0">
                <a:latin typeface="Arial" panose="020B0604020202020204" pitchFamily="34" charset="0"/>
                <a:cs typeface="Arial" panose="020B0604020202020204" pitchFamily="34" charset="0"/>
              </a:rPr>
              <a:t>Notification No. 3/2018 Central Tax (Changes in CGST Rules)</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Time limit for filing of ITC03 has been extended from 90 days to 180 days for taxpayers opting to pay tax under composition </a:t>
            </a:r>
            <a:r>
              <a:rPr lang="en-IN" dirty="0" err="1">
                <a:latin typeface="Arial" panose="020B0604020202020204" pitchFamily="34" charset="0"/>
                <a:cs typeface="Arial" panose="020B0604020202020204" pitchFamily="34" charset="0"/>
              </a:rPr>
              <a:t>w.e.f</a:t>
            </a:r>
            <a:r>
              <a:rPr lang="en-IN" dirty="0">
                <a:latin typeface="Arial" panose="020B0604020202020204" pitchFamily="34" charset="0"/>
                <a:cs typeface="Arial" panose="020B0604020202020204" pitchFamily="34" charset="0"/>
              </a:rPr>
              <a:t>. 1 October 2017 or later by filing of CMP 02.</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Proviso from Rule 20 omitted i.e., cancellation of registration by voluntary registrants can be applied before expiry of 1 year from the date of registration.</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Rule 24(4) amended which allows cancellation of registration for migrated taxpayers </a:t>
            </a:r>
            <a:r>
              <a:rPr lang="en-IN" dirty="0" err="1">
                <a:latin typeface="Arial" panose="020B0604020202020204" pitchFamily="34" charset="0"/>
                <a:cs typeface="Arial" panose="020B0604020202020204" pitchFamily="34" charset="0"/>
              </a:rPr>
              <a:t>upto</a:t>
            </a:r>
            <a:r>
              <a:rPr lang="en-IN" dirty="0">
                <a:latin typeface="Arial" panose="020B0604020202020204" pitchFamily="34" charset="0"/>
                <a:cs typeface="Arial" panose="020B0604020202020204" pitchFamily="34" charset="0"/>
              </a:rPr>
              <a:t> 31 March, 2018 instead of 31 December, 2017.</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Rule 31A inserted for determining the value of supply in case of lottery, betting, gambling and horse racing. </a:t>
            </a:r>
          </a:p>
          <a:p>
            <a:pPr marL="650875" indent="-342900" algn="just">
              <a:buFont typeface="Wingdings" panose="05000000000000000000" pitchFamily="2" charset="2"/>
              <a:buChar char="v"/>
            </a:pPr>
            <a:r>
              <a:rPr lang="en-IN" dirty="0">
                <a:latin typeface="Arial" panose="020B0604020202020204" pitchFamily="34" charset="0"/>
                <a:cs typeface="Arial" panose="020B0604020202020204" pitchFamily="34" charset="0"/>
              </a:rPr>
              <a:t>For State Run 100/112 of the face value of ticket</a:t>
            </a:r>
          </a:p>
          <a:p>
            <a:pPr marL="650875" indent="-342900" algn="just">
              <a:buFont typeface="Wingdings" panose="05000000000000000000" pitchFamily="2" charset="2"/>
              <a:buChar char="v"/>
            </a:pPr>
            <a:r>
              <a:rPr lang="en-IN" dirty="0">
                <a:latin typeface="Arial" panose="020B0604020202020204" pitchFamily="34" charset="0"/>
                <a:cs typeface="Arial" panose="020B0604020202020204" pitchFamily="34" charset="0"/>
              </a:rPr>
              <a:t>For State Authorized 100/128 of the face value of the ticket</a:t>
            </a:r>
          </a:p>
          <a:p>
            <a:pPr marL="650875" indent="-342900" algn="just">
              <a:buFont typeface="Wingdings" panose="05000000000000000000" pitchFamily="2" charset="2"/>
              <a:buChar char="v"/>
            </a:pPr>
            <a:r>
              <a:rPr lang="en-IN" dirty="0">
                <a:latin typeface="Arial" panose="020B0604020202020204" pitchFamily="34" charset="0"/>
                <a:cs typeface="Arial" panose="020B0604020202020204" pitchFamily="34" charset="0"/>
              </a:rPr>
              <a:t>For actionable claim in the form of chance to win in betting, gambling or horse racing in a race club shall be 100% of the face value of the bet or the amount paid into the totalisator</a:t>
            </a:r>
          </a:p>
          <a:p>
            <a:pPr algn="just"/>
            <a:endParaRPr lang="en-IN" u="sng" dirty="0">
              <a:latin typeface="Arial" panose="020B0604020202020204" pitchFamily="34" charset="0"/>
              <a:cs typeface="Arial" panose="020B0604020202020204" pitchFamily="34" charset="0"/>
            </a:endParaRPr>
          </a:p>
          <a:p>
            <a:pPr algn="just"/>
            <a:endParaRPr lang="en-IN"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0741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4899986"/>
          </a:xfrm>
        </p:spPr>
        <p:txBody>
          <a:bodyPr>
            <a:normAutofit fontScale="92500" lnSpcReduction="10000"/>
          </a:bodyPr>
          <a:lstStyle/>
          <a:p>
            <a:pPr algn="just"/>
            <a:r>
              <a:rPr lang="en-IN" u="sng" dirty="0">
                <a:latin typeface="Arial" panose="020B0604020202020204" pitchFamily="34" charset="0"/>
                <a:cs typeface="Arial" panose="020B0604020202020204" pitchFamily="34" charset="0"/>
              </a:rPr>
              <a:t>Notification No. 3/2018 Central Tax (Changes in CGST Rules)			(Continued….)</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For Rule 42 (Manner of determination of input tax credit in respect of inputs or input services and reversal thereof) and Rule 43 (Manner of determination of input tax credit in respect of capital goods and reversal thereof in certain cases), Explanation shall be substituted:</a:t>
            </a:r>
          </a:p>
          <a:p>
            <a:pPr marL="0" indent="0" algn="just">
              <a:buNone/>
            </a:pPr>
            <a:r>
              <a:rPr lang="en-IN" dirty="0">
                <a:latin typeface="Arial" panose="020B0604020202020204" pitchFamily="34" charset="0"/>
                <a:cs typeface="Arial" panose="020B0604020202020204" pitchFamily="34" charset="0"/>
              </a:rPr>
              <a:t>Explanation:-For the purposes of rule 42 and this rule, it is hereby clarified that the aggregate value of exempt supplies shall exclude:- </a:t>
            </a:r>
          </a:p>
          <a:p>
            <a:pPr marL="457200" indent="-457200" algn="just">
              <a:buAutoNum type="alphaLcParenBoth"/>
            </a:pPr>
            <a:r>
              <a:rPr lang="en-IN" dirty="0">
                <a:latin typeface="Arial" panose="020B0604020202020204" pitchFamily="34" charset="0"/>
                <a:cs typeface="Arial" panose="020B0604020202020204" pitchFamily="34" charset="0"/>
              </a:rPr>
              <a:t>the value of supply of services specified in the notification of the Government of India in the Ministry of Finance, Department of Revenue No. 42/2017-Integrated Tax (Rate), dated the 27th October, 2017;i.e. </a:t>
            </a:r>
            <a:r>
              <a:rPr lang="en-IN" i="1" dirty="0">
                <a:latin typeface="Arial" panose="020B0604020202020204" pitchFamily="34" charset="0"/>
                <a:cs typeface="Arial" panose="020B0604020202020204" pitchFamily="34" charset="0"/>
              </a:rPr>
              <a:t>Supply of services having place of supply in Nepal or Bhutan, against payment in Indian Rupees </a:t>
            </a:r>
          </a:p>
          <a:p>
            <a:pPr marL="457200" indent="-457200" algn="just">
              <a:buAutoNum type="alphaLcParenBoth"/>
            </a:pPr>
            <a:r>
              <a:rPr lang="en-IN" dirty="0">
                <a:latin typeface="Arial" panose="020B0604020202020204" pitchFamily="34" charset="0"/>
                <a:cs typeface="Arial" panose="020B0604020202020204" pitchFamily="34" charset="0"/>
              </a:rPr>
              <a:t>the value of services by way of accepting deposits, extending loans or advances in so far as the consideration is represented by way of interest or discount, except in case of a banking company or a financial institution including a non-banking financial company, engaged in supplying services by way of accepting deposits, extending loans or advances; and </a:t>
            </a:r>
          </a:p>
          <a:p>
            <a:pPr marL="457200" indent="-457200" algn="just">
              <a:buAutoNum type="alphaLcParenBoth"/>
            </a:pPr>
            <a:r>
              <a:rPr lang="en-IN" dirty="0">
                <a:latin typeface="Arial" panose="020B0604020202020204" pitchFamily="34" charset="0"/>
                <a:cs typeface="Arial" panose="020B0604020202020204" pitchFamily="34" charset="0"/>
              </a:rPr>
              <a:t>the value of supply of services by way of transportation of goods by a vessel from the customs station of clearance in India to a place outside India.</a:t>
            </a:r>
            <a:endParaRPr lang="en-IN"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867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fontScale="85000" lnSpcReduction="20000"/>
          </a:bodyPr>
          <a:lstStyle/>
          <a:p>
            <a:pPr algn="just"/>
            <a:r>
              <a:rPr lang="en-IN" u="sng" dirty="0">
                <a:latin typeface="Arial" panose="020B0604020202020204" pitchFamily="34" charset="0"/>
                <a:cs typeface="Arial" panose="020B0604020202020204" pitchFamily="34" charset="0"/>
              </a:rPr>
              <a:t>Notification No. 3/2018 Central Tax (Changes in CGST Rules)			(Continued….)</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Rule 54(1A) will be inserted</a:t>
            </a:r>
          </a:p>
          <a:p>
            <a:pPr marL="0" indent="0" algn="just">
              <a:buNone/>
            </a:pPr>
            <a:r>
              <a:rPr lang="en-IN" dirty="0">
                <a:latin typeface="Arial" panose="020B0604020202020204" pitchFamily="34" charset="0"/>
                <a:cs typeface="Arial" panose="020B0604020202020204" pitchFamily="34" charset="0"/>
              </a:rPr>
              <a:t>(a) A registered person, having the same PAN and State code as an Input Service Distributor, may issue an invoice or, as the case may be, a credit or debit note to transfer the credit of common input services to the Input Service Distributor, which shall contain the following details:-</a:t>
            </a:r>
          </a:p>
          <a:p>
            <a:pPr marL="179388" indent="0" algn="just">
              <a:buNone/>
            </a:pPr>
            <a:r>
              <a:rPr lang="en-IN" dirty="0">
                <a:latin typeface="Arial" panose="020B0604020202020204" pitchFamily="34" charset="0"/>
                <a:cs typeface="Arial" panose="020B0604020202020204" pitchFamily="34" charset="0"/>
              </a:rPr>
              <a:t>(</a:t>
            </a:r>
            <a:r>
              <a:rPr lang="en-IN" dirty="0" err="1">
                <a:latin typeface="Arial" panose="020B0604020202020204" pitchFamily="34" charset="0"/>
                <a:cs typeface="Arial" panose="020B0604020202020204" pitchFamily="34" charset="0"/>
              </a:rPr>
              <a:t>i</a:t>
            </a:r>
            <a:r>
              <a:rPr lang="en-IN" dirty="0">
                <a:latin typeface="Arial" panose="020B0604020202020204" pitchFamily="34" charset="0"/>
                <a:cs typeface="Arial" panose="020B0604020202020204" pitchFamily="34" charset="0"/>
              </a:rPr>
              <a:t>) name, address and Goods and Services Tax Identification Number of the registered person having the same PAN and same State code as the Input Service Distributor;</a:t>
            </a:r>
          </a:p>
          <a:p>
            <a:pPr marL="179388" indent="0" algn="just">
              <a:buNone/>
            </a:pPr>
            <a:r>
              <a:rPr lang="en-IN" dirty="0">
                <a:latin typeface="Arial" panose="020B0604020202020204" pitchFamily="34" charset="0"/>
                <a:cs typeface="Arial" panose="020B0604020202020204" pitchFamily="34" charset="0"/>
              </a:rPr>
              <a:t>(ii) a consecutive serial number not exceeding sixteen characters, in one or multiple series, containing alphabets or numerals or special characters -hyphen or dash and slash symbolised as “-” and “/” respectively, and any combination thereof, unique for a financial year;</a:t>
            </a:r>
          </a:p>
          <a:p>
            <a:pPr marL="179388" indent="0" algn="just">
              <a:buNone/>
            </a:pPr>
            <a:r>
              <a:rPr lang="en-IN" dirty="0">
                <a:latin typeface="Arial" panose="020B0604020202020204" pitchFamily="34" charset="0"/>
                <a:cs typeface="Arial" panose="020B0604020202020204" pitchFamily="34" charset="0"/>
              </a:rPr>
              <a:t>(iii) date of its issue;</a:t>
            </a:r>
          </a:p>
          <a:p>
            <a:pPr marL="179388" indent="0" algn="just">
              <a:buNone/>
            </a:pPr>
            <a:r>
              <a:rPr lang="en-IN" dirty="0">
                <a:latin typeface="Arial" panose="020B0604020202020204" pitchFamily="34" charset="0"/>
                <a:cs typeface="Arial" panose="020B0604020202020204" pitchFamily="34" charset="0"/>
              </a:rPr>
              <a:t>(iv) Goods and Services Tax Identification Number of supplier of common service and original invoice number whose credit is sought to be transferred to the Input Service Distributor;</a:t>
            </a:r>
          </a:p>
          <a:p>
            <a:pPr marL="179388" indent="0" algn="just">
              <a:buNone/>
            </a:pPr>
            <a:r>
              <a:rPr lang="en-IN" dirty="0">
                <a:latin typeface="Arial" panose="020B0604020202020204" pitchFamily="34" charset="0"/>
                <a:cs typeface="Arial" panose="020B0604020202020204" pitchFamily="34" charset="0"/>
              </a:rPr>
              <a:t>(v) name, address and Goods and Services Tax Identification Number of the Input Service Distributor;</a:t>
            </a:r>
          </a:p>
          <a:p>
            <a:pPr marL="179388" indent="0" algn="just">
              <a:buNone/>
            </a:pPr>
            <a:r>
              <a:rPr lang="en-IN" dirty="0">
                <a:latin typeface="Arial" panose="020B0604020202020204" pitchFamily="34" charset="0"/>
                <a:cs typeface="Arial" panose="020B0604020202020204" pitchFamily="34" charset="0"/>
              </a:rPr>
              <a:t>(vi) taxable value, rate and amount of the credit to be transferred; and</a:t>
            </a:r>
          </a:p>
          <a:p>
            <a:pPr marL="179388" indent="0" algn="just">
              <a:buNone/>
            </a:pPr>
            <a:r>
              <a:rPr lang="en-IN" dirty="0">
                <a:latin typeface="Arial" panose="020B0604020202020204" pitchFamily="34" charset="0"/>
                <a:cs typeface="Arial" panose="020B0604020202020204" pitchFamily="34" charset="0"/>
              </a:rPr>
              <a:t>(vii) signature or digital signature of the registered person or his authorised representative.</a:t>
            </a:r>
          </a:p>
          <a:p>
            <a:pPr marL="0" indent="0" algn="just">
              <a:buNone/>
            </a:pPr>
            <a:r>
              <a:rPr lang="en-IN" dirty="0">
                <a:latin typeface="Arial" panose="020B0604020202020204" pitchFamily="34" charset="0"/>
                <a:cs typeface="Arial" panose="020B0604020202020204" pitchFamily="34" charset="0"/>
              </a:rPr>
              <a:t>(b) The taxable value in the invoice issued under clause (a) shall be the same as the value of the common services.</a:t>
            </a:r>
            <a:endParaRPr lang="en-IN"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4978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a:bodyPr>
          <a:lstStyle/>
          <a:p>
            <a:pPr algn="just"/>
            <a:r>
              <a:rPr lang="en-IN" u="sng" dirty="0">
                <a:latin typeface="Arial" panose="020B0604020202020204" pitchFamily="34" charset="0"/>
                <a:cs typeface="Arial" panose="020B0604020202020204" pitchFamily="34" charset="0"/>
              </a:rPr>
              <a:t>Notification No. 3/2018 Central Tax (Changes in CGST Rules)		(Continued….)</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Rule 55A inserted</a:t>
            </a:r>
          </a:p>
          <a:p>
            <a:pPr marL="0" indent="0" algn="just">
              <a:buNone/>
            </a:pPr>
            <a:r>
              <a:rPr lang="en-IN" b="1" dirty="0">
                <a:latin typeface="Arial" panose="020B0604020202020204" pitchFamily="34" charset="0"/>
                <a:cs typeface="Arial" panose="020B0604020202020204" pitchFamily="34" charset="0"/>
              </a:rPr>
              <a:t>Tax Invoice or bill of supply to accompany transport of goods</a:t>
            </a:r>
            <a:r>
              <a:rPr lang="en-IN" dirty="0">
                <a:latin typeface="Arial" panose="020B0604020202020204" pitchFamily="34" charset="0"/>
                <a:cs typeface="Arial" panose="020B0604020202020204" pitchFamily="34" charset="0"/>
              </a:rPr>
              <a:t>.- The person-in-charge of the conveyance shall carry a copy of the tax invoice or the bill of supply issued in accordance with the provisions of rules 46, 46A or 49 in a case where such person is not required to carry an e-way bill under these rules.</a:t>
            </a:r>
          </a:p>
          <a:p>
            <a:pPr marL="0" indent="0" algn="just">
              <a:buNone/>
            </a:pPr>
            <a:endParaRPr lang="en-IN" u="sng"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Rule 138 has been substituted:</a:t>
            </a:r>
          </a:p>
          <a:p>
            <a:pPr marL="0" indent="0" algn="just">
              <a:buNone/>
            </a:pPr>
            <a:r>
              <a:rPr lang="en-IN" b="1" u="sng" dirty="0">
                <a:latin typeface="Arial" panose="020B0604020202020204" pitchFamily="34" charset="0"/>
                <a:cs typeface="Arial" panose="020B0604020202020204" pitchFamily="34" charset="0"/>
              </a:rPr>
              <a:t>Information to be furnished prior to commencement of movement of goods and generation of e-way bill</a:t>
            </a:r>
            <a:endParaRPr lang="en-IN" dirty="0">
              <a:latin typeface="Arial" panose="020B0604020202020204" pitchFamily="34" charset="0"/>
              <a:cs typeface="Arial" panose="020B0604020202020204" pitchFamily="34" charset="0"/>
            </a:endParaRPr>
          </a:p>
          <a:p>
            <a:pPr marL="0" indent="0" algn="just">
              <a:buNone/>
            </a:pPr>
            <a:r>
              <a:rPr lang="en-IN" dirty="0">
                <a:latin typeface="Arial" panose="020B0604020202020204" pitchFamily="34" charset="0"/>
                <a:cs typeface="Arial" panose="020B0604020202020204" pitchFamily="34" charset="0"/>
              </a:rPr>
              <a:t>Current portal </a:t>
            </a:r>
            <a:r>
              <a:rPr lang="en-IN" dirty="0">
                <a:latin typeface="Arial" panose="020B0604020202020204" pitchFamily="34" charset="0"/>
                <a:cs typeface="Arial" panose="020B0604020202020204" pitchFamily="34" charset="0"/>
                <a:hlinkClick r:id="rId2"/>
              </a:rPr>
              <a:t>www.ewaybill.nic.in</a:t>
            </a:r>
            <a:endParaRPr lang="en-IN" dirty="0">
              <a:latin typeface="Arial" panose="020B0604020202020204" pitchFamily="34" charset="0"/>
              <a:cs typeface="Arial" panose="020B0604020202020204" pitchFamily="34" charset="0"/>
            </a:endParaRPr>
          </a:p>
          <a:p>
            <a:pPr marL="0" indent="0" algn="just">
              <a:buNone/>
            </a:pPr>
            <a:r>
              <a:rPr lang="en-IN" dirty="0">
                <a:latin typeface="Arial" panose="020B0604020202020204" pitchFamily="34" charset="0"/>
                <a:cs typeface="Arial" panose="020B0604020202020204" pitchFamily="34" charset="0"/>
              </a:rPr>
              <a:t>To be shifted to </a:t>
            </a:r>
            <a:r>
              <a:rPr lang="en-IN" dirty="0">
                <a:latin typeface="Arial" panose="020B0604020202020204" pitchFamily="34" charset="0"/>
                <a:cs typeface="Arial" panose="020B0604020202020204" pitchFamily="34" charset="0"/>
                <a:hlinkClick r:id="rId3"/>
              </a:rPr>
              <a:t>www.ewaybillgst.gov.in</a:t>
            </a:r>
            <a:endParaRPr lang="en-IN" dirty="0">
              <a:latin typeface="Arial" panose="020B0604020202020204" pitchFamily="34" charset="0"/>
              <a:cs typeface="Arial" panose="020B0604020202020204" pitchFamily="34" charset="0"/>
            </a:endParaRPr>
          </a:p>
          <a:p>
            <a:pPr marL="0" indent="0" algn="just">
              <a:buNone/>
            </a:pP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7181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39C89-4BEE-4B3A-92E8-6EC6DCD99E07}"/>
              </a:ext>
            </a:extLst>
          </p:cNvPr>
          <p:cNvSpPr>
            <a:spLocks noGrp="1"/>
          </p:cNvSpPr>
          <p:nvPr>
            <p:ph type="title"/>
          </p:nvPr>
        </p:nvSpPr>
        <p:spPr>
          <a:xfrm>
            <a:off x="2895600" y="356873"/>
            <a:ext cx="8610600" cy="1293028"/>
          </a:xfrm>
        </p:spPr>
        <p:txBody>
          <a:bodyPr/>
          <a:lstStyle/>
          <a:p>
            <a:r>
              <a:rPr lang="en-IN" b="1" u="sng" dirty="0"/>
              <a:t>Recent tweaks in </a:t>
            </a:r>
            <a:r>
              <a:rPr lang="en-IN" b="1" u="sng" dirty="0" err="1"/>
              <a:t>gst</a:t>
            </a:r>
            <a:endParaRPr lang="en-IN" b="1" u="sng" dirty="0"/>
          </a:p>
        </p:txBody>
      </p:sp>
      <p:sp>
        <p:nvSpPr>
          <p:cNvPr id="3" name="Content Placeholder 2">
            <a:extLst>
              <a:ext uri="{FF2B5EF4-FFF2-40B4-BE49-F238E27FC236}">
                <a16:creationId xmlns:a16="http://schemas.microsoft.com/office/drawing/2014/main" xmlns="" id="{8187047F-0AF1-457D-AA9C-9F3AED8592F0}"/>
              </a:ext>
            </a:extLst>
          </p:cNvPr>
          <p:cNvSpPr>
            <a:spLocks noGrp="1"/>
          </p:cNvSpPr>
          <p:nvPr>
            <p:ph idx="1"/>
          </p:nvPr>
        </p:nvSpPr>
        <p:spPr>
          <a:xfrm>
            <a:off x="327991" y="1649902"/>
            <a:ext cx="11529392" cy="5208098"/>
          </a:xfrm>
        </p:spPr>
        <p:txBody>
          <a:bodyPr>
            <a:normAutofit/>
          </a:bodyPr>
          <a:lstStyle/>
          <a:p>
            <a:pPr algn="just"/>
            <a:r>
              <a:rPr lang="en-IN" u="sng" dirty="0">
                <a:latin typeface="Arial" panose="020B0604020202020204" pitchFamily="34" charset="0"/>
                <a:cs typeface="Arial" panose="020B0604020202020204" pitchFamily="34" charset="0"/>
              </a:rPr>
              <a:t>Notification No. 3/2018 Central Tax (Changes in CGST Rules)		(Continued….)</a:t>
            </a: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Rule 55A inserted</a:t>
            </a:r>
          </a:p>
          <a:p>
            <a:pPr marL="0" indent="0" algn="just">
              <a:buNone/>
            </a:pPr>
            <a:r>
              <a:rPr lang="en-IN" b="1" dirty="0">
                <a:latin typeface="Arial" panose="020B0604020202020204" pitchFamily="34" charset="0"/>
                <a:cs typeface="Arial" panose="020B0604020202020204" pitchFamily="34" charset="0"/>
              </a:rPr>
              <a:t>Tax Invoice or bill of supply to accompany transport of goods</a:t>
            </a:r>
            <a:r>
              <a:rPr lang="en-IN" dirty="0">
                <a:latin typeface="Arial" panose="020B0604020202020204" pitchFamily="34" charset="0"/>
                <a:cs typeface="Arial" panose="020B0604020202020204" pitchFamily="34" charset="0"/>
              </a:rPr>
              <a:t>.- The person-in-charge of the conveyance shall carry a copy of the tax invoice or the bill of supply issued in accordance with the provisions of rules 46, 46A or 49 in a case where such person is not required to carry an e-way bill under these rules.</a:t>
            </a:r>
          </a:p>
          <a:p>
            <a:pPr marL="0" indent="0" algn="just">
              <a:buNone/>
            </a:pPr>
            <a:endParaRPr lang="en-IN" u="sng"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IN" dirty="0">
                <a:latin typeface="Arial" panose="020B0604020202020204" pitchFamily="34" charset="0"/>
                <a:cs typeface="Arial" panose="020B0604020202020204" pitchFamily="34" charset="0"/>
              </a:rPr>
              <a:t>Rule 138 has been substituted:</a:t>
            </a:r>
          </a:p>
          <a:p>
            <a:pPr marL="0" indent="0" algn="just">
              <a:buNone/>
            </a:pPr>
            <a:r>
              <a:rPr lang="en-IN" b="1" u="sng" dirty="0">
                <a:latin typeface="Arial" panose="020B0604020202020204" pitchFamily="34" charset="0"/>
                <a:cs typeface="Arial" panose="020B0604020202020204" pitchFamily="34" charset="0"/>
              </a:rPr>
              <a:t>Information to be furnished prior to commencement of movement of goods and generation of e-way bill</a:t>
            </a:r>
            <a:endParaRPr lang="en-IN" dirty="0">
              <a:latin typeface="Arial" panose="020B0604020202020204" pitchFamily="34" charset="0"/>
              <a:cs typeface="Arial" panose="020B0604020202020204" pitchFamily="34" charset="0"/>
            </a:endParaRPr>
          </a:p>
          <a:p>
            <a:pPr marL="0" indent="0" algn="just">
              <a:buNone/>
            </a:pPr>
            <a:r>
              <a:rPr lang="en-IN" dirty="0">
                <a:latin typeface="Arial" panose="020B0604020202020204" pitchFamily="34" charset="0"/>
                <a:cs typeface="Arial" panose="020B0604020202020204" pitchFamily="34" charset="0"/>
              </a:rPr>
              <a:t>Current portal </a:t>
            </a:r>
            <a:r>
              <a:rPr lang="en-IN" dirty="0">
                <a:latin typeface="Arial" panose="020B0604020202020204" pitchFamily="34" charset="0"/>
                <a:cs typeface="Arial" panose="020B0604020202020204" pitchFamily="34" charset="0"/>
                <a:hlinkClick r:id="rId2"/>
              </a:rPr>
              <a:t>www.ewaybill.nic.in</a:t>
            </a:r>
            <a:endParaRPr lang="en-IN" dirty="0">
              <a:latin typeface="Arial" panose="020B0604020202020204" pitchFamily="34" charset="0"/>
              <a:cs typeface="Arial" panose="020B0604020202020204" pitchFamily="34" charset="0"/>
            </a:endParaRPr>
          </a:p>
          <a:p>
            <a:pPr marL="0" indent="0" algn="just">
              <a:buNone/>
            </a:pPr>
            <a:r>
              <a:rPr lang="en-IN" dirty="0">
                <a:latin typeface="Arial" panose="020B0604020202020204" pitchFamily="34" charset="0"/>
                <a:cs typeface="Arial" panose="020B0604020202020204" pitchFamily="34" charset="0"/>
              </a:rPr>
              <a:t>To be shifted to </a:t>
            </a:r>
            <a:r>
              <a:rPr lang="en-IN" dirty="0">
                <a:latin typeface="Arial" panose="020B0604020202020204" pitchFamily="34" charset="0"/>
                <a:cs typeface="Arial" panose="020B0604020202020204" pitchFamily="34" charset="0"/>
                <a:hlinkClick r:id="rId3"/>
              </a:rPr>
              <a:t>www.ewaybillgst.gov.in</a:t>
            </a:r>
            <a:endParaRPr lang="en-IN" dirty="0">
              <a:latin typeface="Arial" panose="020B0604020202020204" pitchFamily="34" charset="0"/>
              <a:cs typeface="Arial" panose="020B0604020202020204" pitchFamily="34" charset="0"/>
            </a:endParaRPr>
          </a:p>
          <a:p>
            <a:pPr marL="0" indent="0" algn="just">
              <a:buNone/>
            </a:pP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0880437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243</TotalTime>
  <Words>4024</Words>
  <Application>Microsoft Office PowerPoint</Application>
  <PresentationFormat>Custom</PresentationFormat>
  <Paragraphs>335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Vapor Trail</vt:lpstr>
      <vt:lpstr>Idt proposals in budget &amp; RECENT TWEAKS IN GST</vt:lpstr>
      <vt:lpstr>Idt changes in budget</vt:lpstr>
      <vt:lpstr>Recent tweaks in gst</vt:lpstr>
      <vt:lpstr>Recent tweaks in gst</vt:lpstr>
      <vt:lpstr>Recent tweaks in gst</vt:lpstr>
      <vt:lpstr>Recent tweaks in gst</vt:lpstr>
      <vt:lpstr>Recent tweaks in gst</vt:lpstr>
      <vt:lpstr>Recent tweaks in gst</vt:lpstr>
      <vt:lpstr>Recent tweaks in gst</vt:lpstr>
      <vt:lpstr>Rule 138: eway bill</vt:lpstr>
      <vt:lpstr>Rule 138: eway bill</vt:lpstr>
      <vt:lpstr>Rule 138: eway bill</vt:lpstr>
      <vt:lpstr>Rule 138: eway bill</vt:lpstr>
      <vt:lpstr>Rule 138: eway bill</vt:lpstr>
      <vt:lpstr>Rule 138: eway bill</vt:lpstr>
      <vt:lpstr>Rule 138: eway bill</vt:lpstr>
      <vt:lpstr>Rule 138: eway bill</vt:lpstr>
      <vt:lpstr>Rule 138: eway bill</vt:lpstr>
      <vt:lpstr>Rule 138: eway bill</vt:lpstr>
      <vt:lpstr>Rule 138: eway bill</vt:lpstr>
      <vt:lpstr>Rule 138: eway bill</vt:lpstr>
      <vt:lpstr>Rfd -01A amended</vt:lpstr>
      <vt:lpstr>Rfd -01A amended</vt:lpstr>
      <vt:lpstr>Rfd -01A amended</vt:lpstr>
      <vt:lpstr>Recent tweaks in gst</vt:lpstr>
      <vt:lpstr>Background for central tax rate notifications</vt:lpstr>
      <vt:lpstr>Change in rate of tax in respect of supply of goods or services – Sec 14</vt:lpstr>
      <vt:lpstr>Recent tweaks in gst</vt:lpstr>
      <vt:lpstr>Recent tweaks in gst</vt:lpstr>
      <vt:lpstr>Recent tweaks in gst</vt:lpstr>
      <vt:lpstr>Recent tweaks in gst</vt:lpstr>
      <vt:lpstr>Recent tweaks in gst</vt:lpstr>
      <vt:lpstr>Recent tweaks in gst</vt:lpstr>
      <vt:lpstr>Recent tweaks in gst</vt:lpstr>
      <vt:lpstr>Recent tweaks in gst</vt:lpstr>
      <vt:lpstr>Recent tweaks in gst</vt:lpstr>
      <vt:lpstr>Recent tweaks in gst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TWEAKS IN GST</dc:title>
  <dc:creator>Ayush Gupta</dc:creator>
  <cp:lastModifiedBy>hp</cp:lastModifiedBy>
  <cp:revision>34</cp:revision>
  <dcterms:created xsi:type="dcterms:W3CDTF">2018-02-02T18:14:11Z</dcterms:created>
  <dcterms:modified xsi:type="dcterms:W3CDTF">2018-02-16T08:31:18Z</dcterms:modified>
</cp:coreProperties>
</file>