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365" r:id="rId33"/>
    <p:sldId id="289" r:id="rId34"/>
    <p:sldId id="290" r:id="rId35"/>
    <p:sldId id="291" r:id="rId36"/>
    <p:sldId id="366" r:id="rId37"/>
    <p:sldId id="292" r:id="rId38"/>
    <p:sldId id="293" r:id="rId39"/>
    <p:sldId id="294" r:id="rId40"/>
    <p:sldId id="295" r:id="rId41"/>
    <p:sldId id="383" r:id="rId42"/>
    <p:sldId id="384" r:id="rId43"/>
    <p:sldId id="385" r:id="rId44"/>
    <p:sldId id="386" r:id="rId45"/>
    <p:sldId id="387" r:id="rId46"/>
    <p:sldId id="388" r:id="rId47"/>
    <p:sldId id="389" r:id="rId48"/>
    <p:sldId id="296" r:id="rId49"/>
    <p:sldId id="297" r:id="rId50"/>
    <p:sldId id="298" r:id="rId51"/>
    <p:sldId id="299" r:id="rId52"/>
    <p:sldId id="300" r:id="rId53"/>
    <p:sldId id="330" r:id="rId54"/>
    <p:sldId id="395" r:id="rId55"/>
    <p:sldId id="331" r:id="rId56"/>
    <p:sldId id="332" r:id="rId57"/>
    <p:sldId id="333" r:id="rId58"/>
    <p:sldId id="334" r:id="rId59"/>
    <p:sldId id="335" r:id="rId60"/>
    <p:sldId id="336" r:id="rId61"/>
    <p:sldId id="337" r:id="rId62"/>
    <p:sldId id="338" r:id="rId63"/>
    <p:sldId id="339" r:id="rId64"/>
    <p:sldId id="340" r:id="rId65"/>
    <p:sldId id="341" r:id="rId66"/>
    <p:sldId id="342" r:id="rId67"/>
    <p:sldId id="343" r:id="rId68"/>
    <p:sldId id="363"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CE2C38-9576-44A3-9EFE-AD987FBC116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572B09D0-D298-493B-8F77-DBAB6C8E4EB5}">
      <dgm:prSet phldrT="[Text]"/>
      <dgm:spPr/>
      <dgm:t>
        <a:bodyPr/>
        <a:lstStyle/>
        <a:p>
          <a:r>
            <a:rPr lang="en-US" i="1" dirty="0" smtClean="0">
              <a:solidFill>
                <a:srgbClr val="FF0000"/>
              </a:solidFill>
            </a:rPr>
            <a:t>if the invoice is issued within the prescribed period of thirty days </a:t>
          </a:r>
          <a:endParaRPr lang="en-US" dirty="0"/>
        </a:p>
      </dgm:t>
    </dgm:pt>
    <dgm:pt modelId="{83807964-D2A0-43A3-84C6-249F98DE5265}" type="parTrans" cxnId="{07EF12F5-768B-41E9-9E45-E4D7C9C1B0DA}">
      <dgm:prSet/>
      <dgm:spPr/>
      <dgm:t>
        <a:bodyPr/>
        <a:lstStyle/>
        <a:p>
          <a:endParaRPr lang="en-US"/>
        </a:p>
      </dgm:t>
    </dgm:pt>
    <dgm:pt modelId="{1CCF0B40-C5AF-4316-8526-352B4BB30E0B}" type="sibTrans" cxnId="{07EF12F5-768B-41E9-9E45-E4D7C9C1B0DA}">
      <dgm:prSet/>
      <dgm:spPr/>
      <dgm:t>
        <a:bodyPr/>
        <a:lstStyle/>
        <a:p>
          <a:endParaRPr lang="en-US"/>
        </a:p>
      </dgm:t>
    </dgm:pt>
    <dgm:pt modelId="{9D21F19E-E6E6-49B8-8E3F-0258AD1E766D}">
      <dgm:prSet phldrT="[Text]"/>
      <dgm:spPr/>
      <dgm:t>
        <a:bodyPr/>
        <a:lstStyle/>
        <a:p>
          <a:r>
            <a:rPr lang="en-US" i="1" dirty="0" smtClean="0">
              <a:solidFill>
                <a:schemeClr val="tx1"/>
              </a:solidFill>
            </a:rPr>
            <a:t>The date of </a:t>
          </a:r>
          <a:r>
            <a:rPr lang="en-US" b="1" i="1" dirty="0" smtClean="0">
              <a:solidFill>
                <a:schemeClr val="tx1"/>
              </a:solidFill>
            </a:rPr>
            <a:t>issue of </a:t>
          </a:r>
          <a:r>
            <a:rPr lang="en-US" b="1" i="1" smtClean="0">
              <a:solidFill>
                <a:schemeClr val="tx1"/>
              </a:solidFill>
            </a:rPr>
            <a:t>invoice </a:t>
          </a:r>
          <a:r>
            <a:rPr lang="en-US" i="1" smtClean="0">
              <a:solidFill>
                <a:schemeClr val="tx1"/>
              </a:solidFill>
            </a:rPr>
            <a:t>or the date of </a:t>
          </a:r>
          <a:r>
            <a:rPr lang="en-US" b="1" i="1" smtClean="0">
              <a:solidFill>
                <a:schemeClr val="tx1"/>
              </a:solidFill>
            </a:rPr>
            <a:t>receipt of payment</a:t>
          </a:r>
          <a:r>
            <a:rPr lang="en-US" i="1" smtClean="0">
              <a:solidFill>
                <a:schemeClr val="tx1"/>
              </a:solidFill>
            </a:rPr>
            <a:t>, whichever is earlier</a:t>
          </a:r>
          <a:endParaRPr lang="en-US" dirty="0"/>
        </a:p>
      </dgm:t>
    </dgm:pt>
    <dgm:pt modelId="{A8286D04-969D-458D-A49C-A736CCD82A76}" type="parTrans" cxnId="{76B11184-C4FC-4E65-958E-6582DAB237BD}">
      <dgm:prSet/>
      <dgm:spPr/>
      <dgm:t>
        <a:bodyPr/>
        <a:lstStyle/>
        <a:p>
          <a:endParaRPr lang="en-US"/>
        </a:p>
      </dgm:t>
    </dgm:pt>
    <dgm:pt modelId="{5BBAACFE-2F63-45C3-BAFE-BA32F32BC419}" type="sibTrans" cxnId="{76B11184-C4FC-4E65-958E-6582DAB237BD}">
      <dgm:prSet/>
      <dgm:spPr/>
      <dgm:t>
        <a:bodyPr/>
        <a:lstStyle/>
        <a:p>
          <a:endParaRPr lang="en-US"/>
        </a:p>
      </dgm:t>
    </dgm:pt>
    <dgm:pt modelId="{5796B434-B646-49C5-883C-3F16BC7979B1}">
      <dgm:prSet phldrT="[Text]"/>
      <dgm:spPr/>
      <dgm:t>
        <a:bodyPr/>
        <a:lstStyle/>
        <a:p>
          <a:r>
            <a:rPr lang="en-US" i="1" dirty="0" smtClean="0">
              <a:solidFill>
                <a:schemeClr val="tx2">
                  <a:lumMod val="60000"/>
                  <a:lumOff val="40000"/>
                </a:schemeClr>
              </a:solidFill>
            </a:rPr>
            <a:t>, </a:t>
          </a:r>
          <a:r>
            <a:rPr lang="en-US" i="1" dirty="0" smtClean="0">
              <a:solidFill>
                <a:srgbClr val="FF0000"/>
              </a:solidFill>
            </a:rPr>
            <a:t>if the invoice is not issued within the prescribed period of thirty days </a:t>
          </a:r>
          <a:endParaRPr lang="en-US" dirty="0"/>
        </a:p>
      </dgm:t>
    </dgm:pt>
    <dgm:pt modelId="{5B24BAF2-1220-43B0-AD65-BD5274740181}" type="parTrans" cxnId="{5D53B58E-AB06-4C15-956B-46B19FB93A1E}">
      <dgm:prSet/>
      <dgm:spPr/>
      <dgm:t>
        <a:bodyPr/>
        <a:lstStyle/>
        <a:p>
          <a:endParaRPr lang="en-US"/>
        </a:p>
      </dgm:t>
    </dgm:pt>
    <dgm:pt modelId="{E005917B-D141-4615-9FA3-5A439AFF7A30}" type="sibTrans" cxnId="{5D53B58E-AB06-4C15-956B-46B19FB93A1E}">
      <dgm:prSet/>
      <dgm:spPr/>
      <dgm:t>
        <a:bodyPr/>
        <a:lstStyle/>
        <a:p>
          <a:endParaRPr lang="en-US"/>
        </a:p>
      </dgm:t>
    </dgm:pt>
    <dgm:pt modelId="{8370E9BE-41D7-47CE-8D49-AF2938EF7EAF}">
      <dgm:prSet phldrT="[Text]"/>
      <dgm:spPr/>
      <dgm:t>
        <a:bodyPr/>
        <a:lstStyle/>
        <a:p>
          <a:r>
            <a:rPr lang="en-US" i="1" dirty="0" smtClean="0">
              <a:solidFill>
                <a:schemeClr val="tx2">
                  <a:lumMod val="60000"/>
                  <a:lumOff val="40000"/>
                </a:schemeClr>
              </a:solidFill>
            </a:rPr>
            <a:t>The date of </a:t>
          </a:r>
          <a:r>
            <a:rPr lang="en-US" b="1" i="1" dirty="0" smtClean="0">
              <a:solidFill>
                <a:schemeClr val="tx2">
                  <a:lumMod val="60000"/>
                  <a:lumOff val="40000"/>
                </a:schemeClr>
              </a:solidFill>
            </a:rPr>
            <a:t>completion</a:t>
          </a:r>
          <a:r>
            <a:rPr lang="en-US" i="1" dirty="0" smtClean="0">
              <a:solidFill>
                <a:schemeClr val="tx2">
                  <a:lumMod val="60000"/>
                  <a:lumOff val="40000"/>
                </a:schemeClr>
              </a:solidFill>
            </a:rPr>
            <a:t> of the provision of service or the date of </a:t>
          </a:r>
          <a:r>
            <a:rPr lang="en-US" b="1" i="1" dirty="0" smtClean="0">
              <a:solidFill>
                <a:schemeClr val="tx2">
                  <a:lumMod val="60000"/>
                  <a:lumOff val="40000"/>
                </a:schemeClr>
              </a:solidFill>
            </a:rPr>
            <a:t>receipt of payment</a:t>
          </a:r>
          <a:r>
            <a:rPr lang="en-US" i="1" dirty="0" smtClean="0">
              <a:solidFill>
                <a:schemeClr val="tx2">
                  <a:lumMod val="60000"/>
                  <a:lumOff val="40000"/>
                </a:schemeClr>
              </a:solidFill>
            </a:rPr>
            <a:t>, whichever is earlier</a:t>
          </a:r>
          <a:endParaRPr lang="en-US" dirty="0"/>
        </a:p>
      </dgm:t>
    </dgm:pt>
    <dgm:pt modelId="{EA5979E8-2712-4F39-AF25-785AD2C10842}" type="parTrans" cxnId="{464FD5B4-D6D7-4F49-A466-27B705419051}">
      <dgm:prSet/>
      <dgm:spPr/>
      <dgm:t>
        <a:bodyPr/>
        <a:lstStyle/>
        <a:p>
          <a:endParaRPr lang="en-US"/>
        </a:p>
      </dgm:t>
    </dgm:pt>
    <dgm:pt modelId="{014AEACD-5B45-4B30-B83F-1DF44FF2E928}" type="sibTrans" cxnId="{464FD5B4-D6D7-4F49-A466-27B705419051}">
      <dgm:prSet/>
      <dgm:spPr/>
      <dgm:t>
        <a:bodyPr/>
        <a:lstStyle/>
        <a:p>
          <a:endParaRPr lang="en-US"/>
        </a:p>
      </dgm:t>
    </dgm:pt>
    <dgm:pt modelId="{CB53D634-19DA-4564-9A4F-A5B177A4D5DF}">
      <dgm:prSet phldrT="[Text]"/>
      <dgm:spPr/>
      <dgm:t>
        <a:bodyPr/>
        <a:lstStyle/>
        <a:p>
          <a:r>
            <a:rPr lang="en-US" i="1" dirty="0" smtClean="0">
              <a:solidFill>
                <a:schemeClr val="tx1"/>
              </a:solidFill>
            </a:rPr>
            <a:t>where the provisions of (</a:t>
          </a:r>
          <a:r>
            <a:rPr lang="en-US" i="1" dirty="0" err="1" smtClean="0">
              <a:solidFill>
                <a:schemeClr val="tx1"/>
              </a:solidFill>
            </a:rPr>
            <a:t>i</a:t>
          </a:r>
          <a:r>
            <a:rPr lang="en-US" i="1" dirty="0" smtClean="0">
              <a:solidFill>
                <a:schemeClr val="tx1"/>
              </a:solidFill>
            </a:rPr>
            <a:t>) or (ii) do not apply.</a:t>
          </a:r>
          <a:endParaRPr lang="en-US" dirty="0"/>
        </a:p>
      </dgm:t>
    </dgm:pt>
    <dgm:pt modelId="{3E935229-7888-415C-9DC9-1A61D82C9C91}" type="parTrans" cxnId="{8C287209-BD40-4788-97CF-AAF6E2AC80E6}">
      <dgm:prSet/>
      <dgm:spPr/>
      <dgm:t>
        <a:bodyPr/>
        <a:lstStyle/>
        <a:p>
          <a:endParaRPr lang="en-US"/>
        </a:p>
      </dgm:t>
    </dgm:pt>
    <dgm:pt modelId="{9A78E1A9-3EDA-4C09-93F0-4C9747AEAEF3}" type="sibTrans" cxnId="{8C287209-BD40-4788-97CF-AAF6E2AC80E6}">
      <dgm:prSet/>
      <dgm:spPr/>
      <dgm:t>
        <a:bodyPr/>
        <a:lstStyle/>
        <a:p>
          <a:endParaRPr lang="en-US"/>
        </a:p>
      </dgm:t>
    </dgm:pt>
    <dgm:pt modelId="{34D30ABA-37DE-4045-A125-1CE02FF4430D}">
      <dgm:prSet phldrT="[Text]"/>
      <dgm:spPr/>
      <dgm:t>
        <a:bodyPr/>
        <a:lstStyle/>
        <a:p>
          <a:r>
            <a:rPr lang="en-US" i="1" dirty="0" smtClean="0">
              <a:solidFill>
                <a:schemeClr val="tx1"/>
              </a:solidFill>
            </a:rPr>
            <a:t>The date on which the recipient shows the </a:t>
          </a:r>
          <a:r>
            <a:rPr lang="en-US" b="1" i="1" dirty="0" smtClean="0">
              <a:solidFill>
                <a:schemeClr val="tx1"/>
              </a:solidFill>
            </a:rPr>
            <a:t>receipt of services </a:t>
          </a:r>
          <a:r>
            <a:rPr lang="en-US" i="1" dirty="0" smtClean="0">
              <a:solidFill>
                <a:schemeClr val="tx1"/>
              </a:solidFill>
            </a:rPr>
            <a:t>in his books of account</a:t>
          </a:r>
          <a:endParaRPr lang="en-US" dirty="0"/>
        </a:p>
      </dgm:t>
    </dgm:pt>
    <dgm:pt modelId="{CD78A887-E3A6-4E61-B034-F49FD7E10D50}" type="parTrans" cxnId="{7A955389-DDE2-4204-8BBF-C0869B3171AE}">
      <dgm:prSet/>
      <dgm:spPr/>
      <dgm:t>
        <a:bodyPr/>
        <a:lstStyle/>
        <a:p>
          <a:endParaRPr lang="en-US"/>
        </a:p>
      </dgm:t>
    </dgm:pt>
    <dgm:pt modelId="{E12B4BE9-03B3-4998-90DE-A7539C4A4CAC}" type="sibTrans" cxnId="{7A955389-DDE2-4204-8BBF-C0869B3171AE}">
      <dgm:prSet/>
      <dgm:spPr/>
      <dgm:t>
        <a:bodyPr/>
        <a:lstStyle/>
        <a:p>
          <a:endParaRPr lang="en-US"/>
        </a:p>
      </dgm:t>
    </dgm:pt>
    <dgm:pt modelId="{C5BBDC48-AD3F-436C-80BA-D4423F07C351}" type="pres">
      <dgm:prSet presAssocID="{0ECE2C38-9576-44A3-9EFE-AD987FBC1165}" presName="Name0" presStyleCnt="0">
        <dgm:presLayoutVars>
          <dgm:dir/>
          <dgm:animLvl val="lvl"/>
          <dgm:resizeHandles val="exact"/>
        </dgm:presLayoutVars>
      </dgm:prSet>
      <dgm:spPr/>
      <dgm:t>
        <a:bodyPr/>
        <a:lstStyle/>
        <a:p>
          <a:endParaRPr lang="en-US"/>
        </a:p>
      </dgm:t>
    </dgm:pt>
    <dgm:pt modelId="{5189CBC7-1D3C-4C81-8687-2EB2C9D28959}" type="pres">
      <dgm:prSet presAssocID="{572B09D0-D298-493B-8F77-DBAB6C8E4EB5}" presName="composite" presStyleCnt="0"/>
      <dgm:spPr/>
    </dgm:pt>
    <dgm:pt modelId="{BC90E575-CDBE-41A0-A666-76CAD3EC38EF}" type="pres">
      <dgm:prSet presAssocID="{572B09D0-D298-493B-8F77-DBAB6C8E4EB5}" presName="parTx" presStyleLbl="alignNode1" presStyleIdx="0" presStyleCnt="3" custScaleX="113128">
        <dgm:presLayoutVars>
          <dgm:chMax val="0"/>
          <dgm:chPref val="0"/>
          <dgm:bulletEnabled val="1"/>
        </dgm:presLayoutVars>
      </dgm:prSet>
      <dgm:spPr/>
      <dgm:t>
        <a:bodyPr/>
        <a:lstStyle/>
        <a:p>
          <a:endParaRPr lang="en-US"/>
        </a:p>
      </dgm:t>
    </dgm:pt>
    <dgm:pt modelId="{8F0A774E-BC20-4D06-B4DD-D386BB6BF2C6}" type="pres">
      <dgm:prSet presAssocID="{572B09D0-D298-493B-8F77-DBAB6C8E4EB5}" presName="desTx" presStyleLbl="alignAccFollowNode1" presStyleIdx="0" presStyleCnt="3" custScaleX="114222">
        <dgm:presLayoutVars>
          <dgm:bulletEnabled val="1"/>
        </dgm:presLayoutVars>
      </dgm:prSet>
      <dgm:spPr/>
      <dgm:t>
        <a:bodyPr/>
        <a:lstStyle/>
        <a:p>
          <a:endParaRPr lang="en-US"/>
        </a:p>
      </dgm:t>
    </dgm:pt>
    <dgm:pt modelId="{410D0730-EF5C-4905-8A7D-F1EE7B79291E}" type="pres">
      <dgm:prSet presAssocID="{1CCF0B40-C5AF-4316-8526-352B4BB30E0B}" presName="space" presStyleCnt="0"/>
      <dgm:spPr/>
    </dgm:pt>
    <dgm:pt modelId="{8858ABB8-F31C-45F0-8366-06835E76F762}" type="pres">
      <dgm:prSet presAssocID="{5796B434-B646-49C5-883C-3F16BC7979B1}" presName="composite" presStyleCnt="0"/>
      <dgm:spPr/>
    </dgm:pt>
    <dgm:pt modelId="{016F76B4-1A32-46DF-8E6D-366E580A776D}" type="pres">
      <dgm:prSet presAssocID="{5796B434-B646-49C5-883C-3F16BC7979B1}" presName="parTx" presStyleLbl="alignNode1" presStyleIdx="1" presStyleCnt="3" custScaleX="116964">
        <dgm:presLayoutVars>
          <dgm:chMax val="0"/>
          <dgm:chPref val="0"/>
          <dgm:bulletEnabled val="1"/>
        </dgm:presLayoutVars>
      </dgm:prSet>
      <dgm:spPr/>
      <dgm:t>
        <a:bodyPr/>
        <a:lstStyle/>
        <a:p>
          <a:endParaRPr lang="en-US"/>
        </a:p>
      </dgm:t>
    </dgm:pt>
    <dgm:pt modelId="{4BFF9D28-A6F5-4570-91D5-6636F57112BF}" type="pres">
      <dgm:prSet presAssocID="{5796B434-B646-49C5-883C-3F16BC7979B1}" presName="desTx" presStyleLbl="alignAccFollowNode1" presStyleIdx="1" presStyleCnt="3" custScaleX="116023">
        <dgm:presLayoutVars>
          <dgm:bulletEnabled val="1"/>
        </dgm:presLayoutVars>
      </dgm:prSet>
      <dgm:spPr/>
      <dgm:t>
        <a:bodyPr/>
        <a:lstStyle/>
        <a:p>
          <a:endParaRPr lang="en-US"/>
        </a:p>
      </dgm:t>
    </dgm:pt>
    <dgm:pt modelId="{CDAE502D-3F64-4AD5-9CEE-2BC099780E9C}" type="pres">
      <dgm:prSet presAssocID="{E005917B-D141-4615-9FA3-5A439AFF7A30}" presName="space" presStyleCnt="0"/>
      <dgm:spPr/>
    </dgm:pt>
    <dgm:pt modelId="{EDD704A5-5759-4CEA-89FC-27B9BAC3C81B}" type="pres">
      <dgm:prSet presAssocID="{CB53D634-19DA-4564-9A4F-A5B177A4D5DF}" presName="composite" presStyleCnt="0"/>
      <dgm:spPr/>
    </dgm:pt>
    <dgm:pt modelId="{81B9E2F3-3488-4DE8-9B36-9E97B4529058}" type="pres">
      <dgm:prSet presAssocID="{CB53D634-19DA-4564-9A4F-A5B177A4D5DF}" presName="parTx" presStyleLbl="alignNode1" presStyleIdx="2" presStyleCnt="3" custScaleX="115467">
        <dgm:presLayoutVars>
          <dgm:chMax val="0"/>
          <dgm:chPref val="0"/>
          <dgm:bulletEnabled val="1"/>
        </dgm:presLayoutVars>
      </dgm:prSet>
      <dgm:spPr/>
      <dgm:t>
        <a:bodyPr/>
        <a:lstStyle/>
        <a:p>
          <a:endParaRPr lang="en-US"/>
        </a:p>
      </dgm:t>
    </dgm:pt>
    <dgm:pt modelId="{3025D799-1EBC-4D7C-9AD2-6243881B11B2}" type="pres">
      <dgm:prSet presAssocID="{CB53D634-19DA-4564-9A4F-A5B177A4D5DF}" presName="desTx" presStyleLbl="alignAccFollowNode1" presStyleIdx="2" presStyleCnt="3">
        <dgm:presLayoutVars>
          <dgm:bulletEnabled val="1"/>
        </dgm:presLayoutVars>
      </dgm:prSet>
      <dgm:spPr/>
      <dgm:t>
        <a:bodyPr/>
        <a:lstStyle/>
        <a:p>
          <a:endParaRPr lang="en-US"/>
        </a:p>
      </dgm:t>
    </dgm:pt>
  </dgm:ptLst>
  <dgm:cxnLst>
    <dgm:cxn modelId="{CFFAED1E-9056-40F0-968D-803F66A16916}" type="presOf" srcId="{9D21F19E-E6E6-49B8-8E3F-0258AD1E766D}" destId="{8F0A774E-BC20-4D06-B4DD-D386BB6BF2C6}" srcOrd="0" destOrd="0" presId="urn:microsoft.com/office/officeart/2005/8/layout/hList1"/>
    <dgm:cxn modelId="{43B53202-1FBB-40CE-9364-CD12F5E0CA25}" type="presOf" srcId="{572B09D0-D298-493B-8F77-DBAB6C8E4EB5}" destId="{BC90E575-CDBE-41A0-A666-76CAD3EC38EF}" srcOrd="0" destOrd="0" presId="urn:microsoft.com/office/officeart/2005/8/layout/hList1"/>
    <dgm:cxn modelId="{A0B5B1AA-0093-4AF0-8240-266AB9E485B3}" type="presOf" srcId="{34D30ABA-37DE-4045-A125-1CE02FF4430D}" destId="{3025D799-1EBC-4D7C-9AD2-6243881B11B2}" srcOrd="0" destOrd="0" presId="urn:microsoft.com/office/officeart/2005/8/layout/hList1"/>
    <dgm:cxn modelId="{8C287209-BD40-4788-97CF-AAF6E2AC80E6}" srcId="{0ECE2C38-9576-44A3-9EFE-AD987FBC1165}" destId="{CB53D634-19DA-4564-9A4F-A5B177A4D5DF}" srcOrd="2" destOrd="0" parTransId="{3E935229-7888-415C-9DC9-1A61D82C9C91}" sibTransId="{9A78E1A9-3EDA-4C09-93F0-4C9747AEAEF3}"/>
    <dgm:cxn modelId="{7A955389-DDE2-4204-8BBF-C0869B3171AE}" srcId="{CB53D634-19DA-4564-9A4F-A5B177A4D5DF}" destId="{34D30ABA-37DE-4045-A125-1CE02FF4430D}" srcOrd="0" destOrd="0" parTransId="{CD78A887-E3A6-4E61-B034-F49FD7E10D50}" sibTransId="{E12B4BE9-03B3-4998-90DE-A7539C4A4CAC}"/>
    <dgm:cxn modelId="{5D53B58E-AB06-4C15-956B-46B19FB93A1E}" srcId="{0ECE2C38-9576-44A3-9EFE-AD987FBC1165}" destId="{5796B434-B646-49C5-883C-3F16BC7979B1}" srcOrd="1" destOrd="0" parTransId="{5B24BAF2-1220-43B0-AD65-BD5274740181}" sibTransId="{E005917B-D141-4615-9FA3-5A439AFF7A30}"/>
    <dgm:cxn modelId="{464FD5B4-D6D7-4F49-A466-27B705419051}" srcId="{5796B434-B646-49C5-883C-3F16BC7979B1}" destId="{8370E9BE-41D7-47CE-8D49-AF2938EF7EAF}" srcOrd="0" destOrd="0" parTransId="{EA5979E8-2712-4F39-AF25-785AD2C10842}" sibTransId="{014AEACD-5B45-4B30-B83F-1DF44FF2E928}"/>
    <dgm:cxn modelId="{07EF12F5-768B-41E9-9E45-E4D7C9C1B0DA}" srcId="{0ECE2C38-9576-44A3-9EFE-AD987FBC1165}" destId="{572B09D0-D298-493B-8F77-DBAB6C8E4EB5}" srcOrd="0" destOrd="0" parTransId="{83807964-D2A0-43A3-84C6-249F98DE5265}" sibTransId="{1CCF0B40-C5AF-4316-8526-352B4BB30E0B}"/>
    <dgm:cxn modelId="{76B11184-C4FC-4E65-958E-6582DAB237BD}" srcId="{572B09D0-D298-493B-8F77-DBAB6C8E4EB5}" destId="{9D21F19E-E6E6-49B8-8E3F-0258AD1E766D}" srcOrd="0" destOrd="0" parTransId="{A8286D04-969D-458D-A49C-A736CCD82A76}" sibTransId="{5BBAACFE-2F63-45C3-BAFE-BA32F32BC419}"/>
    <dgm:cxn modelId="{4C312638-BEE0-4144-BF7A-A35FE5B1017A}" type="presOf" srcId="{8370E9BE-41D7-47CE-8D49-AF2938EF7EAF}" destId="{4BFF9D28-A6F5-4570-91D5-6636F57112BF}" srcOrd="0" destOrd="0" presId="urn:microsoft.com/office/officeart/2005/8/layout/hList1"/>
    <dgm:cxn modelId="{A33E9067-9CAF-49A0-83B5-1CDC070B6203}" type="presOf" srcId="{CB53D634-19DA-4564-9A4F-A5B177A4D5DF}" destId="{81B9E2F3-3488-4DE8-9B36-9E97B4529058}" srcOrd="0" destOrd="0" presId="urn:microsoft.com/office/officeart/2005/8/layout/hList1"/>
    <dgm:cxn modelId="{E05AF77E-3F65-4F16-B512-B77316B373D7}" type="presOf" srcId="{5796B434-B646-49C5-883C-3F16BC7979B1}" destId="{016F76B4-1A32-46DF-8E6D-366E580A776D}" srcOrd="0" destOrd="0" presId="urn:microsoft.com/office/officeart/2005/8/layout/hList1"/>
    <dgm:cxn modelId="{C5DD8C5A-1574-4DBD-AB68-17E5CB0C3CB9}" type="presOf" srcId="{0ECE2C38-9576-44A3-9EFE-AD987FBC1165}" destId="{C5BBDC48-AD3F-436C-80BA-D4423F07C351}" srcOrd="0" destOrd="0" presId="urn:microsoft.com/office/officeart/2005/8/layout/hList1"/>
    <dgm:cxn modelId="{F9C0317A-0E53-49DC-947C-EA50CA525FDC}" type="presParOf" srcId="{C5BBDC48-AD3F-436C-80BA-D4423F07C351}" destId="{5189CBC7-1D3C-4C81-8687-2EB2C9D28959}" srcOrd="0" destOrd="0" presId="urn:microsoft.com/office/officeart/2005/8/layout/hList1"/>
    <dgm:cxn modelId="{3E6867F4-7AAE-4306-92F6-F0F6628BB373}" type="presParOf" srcId="{5189CBC7-1D3C-4C81-8687-2EB2C9D28959}" destId="{BC90E575-CDBE-41A0-A666-76CAD3EC38EF}" srcOrd="0" destOrd="0" presId="urn:microsoft.com/office/officeart/2005/8/layout/hList1"/>
    <dgm:cxn modelId="{6731E070-AB78-4E74-992A-3C0E05322483}" type="presParOf" srcId="{5189CBC7-1D3C-4C81-8687-2EB2C9D28959}" destId="{8F0A774E-BC20-4D06-B4DD-D386BB6BF2C6}" srcOrd="1" destOrd="0" presId="urn:microsoft.com/office/officeart/2005/8/layout/hList1"/>
    <dgm:cxn modelId="{F1B8A30A-F62A-4072-9DE3-0E344830EF8A}" type="presParOf" srcId="{C5BBDC48-AD3F-436C-80BA-D4423F07C351}" destId="{410D0730-EF5C-4905-8A7D-F1EE7B79291E}" srcOrd="1" destOrd="0" presId="urn:microsoft.com/office/officeart/2005/8/layout/hList1"/>
    <dgm:cxn modelId="{F5BB2ADC-5764-44F4-AA9C-7D597DB50C5E}" type="presParOf" srcId="{C5BBDC48-AD3F-436C-80BA-D4423F07C351}" destId="{8858ABB8-F31C-45F0-8366-06835E76F762}" srcOrd="2" destOrd="0" presId="urn:microsoft.com/office/officeart/2005/8/layout/hList1"/>
    <dgm:cxn modelId="{ACE21B46-6326-44D9-B80D-FEA2ECD203DB}" type="presParOf" srcId="{8858ABB8-F31C-45F0-8366-06835E76F762}" destId="{016F76B4-1A32-46DF-8E6D-366E580A776D}" srcOrd="0" destOrd="0" presId="urn:microsoft.com/office/officeart/2005/8/layout/hList1"/>
    <dgm:cxn modelId="{FA0D35F6-489D-4E95-8546-85EAA1C32E53}" type="presParOf" srcId="{8858ABB8-F31C-45F0-8366-06835E76F762}" destId="{4BFF9D28-A6F5-4570-91D5-6636F57112BF}" srcOrd="1" destOrd="0" presId="urn:microsoft.com/office/officeart/2005/8/layout/hList1"/>
    <dgm:cxn modelId="{63C24E4F-6ABA-4BDE-AAB0-EC3D305588B2}" type="presParOf" srcId="{C5BBDC48-AD3F-436C-80BA-D4423F07C351}" destId="{CDAE502D-3F64-4AD5-9CEE-2BC099780E9C}" srcOrd="3" destOrd="0" presId="urn:microsoft.com/office/officeart/2005/8/layout/hList1"/>
    <dgm:cxn modelId="{7D04CCDB-C676-4C8A-8FA2-E777EEF1E9FC}" type="presParOf" srcId="{C5BBDC48-AD3F-436C-80BA-D4423F07C351}" destId="{EDD704A5-5759-4CEA-89FC-27B9BAC3C81B}" srcOrd="4" destOrd="0" presId="urn:microsoft.com/office/officeart/2005/8/layout/hList1"/>
    <dgm:cxn modelId="{435FF806-B47E-48A2-AF82-34338DBDAC64}" type="presParOf" srcId="{EDD704A5-5759-4CEA-89FC-27B9BAC3C81B}" destId="{81B9E2F3-3488-4DE8-9B36-9E97B4529058}" srcOrd="0" destOrd="0" presId="urn:microsoft.com/office/officeart/2005/8/layout/hList1"/>
    <dgm:cxn modelId="{19BEF334-B4FC-495E-9C79-EBEB0AC234F5}" type="presParOf" srcId="{EDD704A5-5759-4CEA-89FC-27B9BAC3C81B}" destId="{3025D799-1EBC-4D7C-9AD2-6243881B11B2}"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8A0548-29C5-45B3-AC1C-1772C5F54412}"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942BCB95-8613-4283-ACEF-5F267DBAF254}">
      <dgm:prSet phldrT="[Text]"/>
      <dgm:spPr/>
      <dgm:t>
        <a:bodyPr/>
        <a:lstStyle/>
        <a:p>
          <a:r>
            <a:rPr lang="en-US" dirty="0" smtClean="0"/>
            <a:t>IGST</a:t>
          </a:r>
          <a:endParaRPr lang="en-US" dirty="0"/>
        </a:p>
      </dgm:t>
    </dgm:pt>
    <dgm:pt modelId="{D59F2CDF-EC77-44F3-942D-8F3B4BD07EBD}" type="parTrans" cxnId="{A9A08ABD-D4F7-407C-B6F4-255F5C78BF0A}">
      <dgm:prSet/>
      <dgm:spPr/>
      <dgm:t>
        <a:bodyPr/>
        <a:lstStyle/>
        <a:p>
          <a:endParaRPr lang="en-US"/>
        </a:p>
      </dgm:t>
    </dgm:pt>
    <dgm:pt modelId="{3646A0CB-6A12-4337-9591-F76C7EE7E29F}" type="sibTrans" cxnId="{A9A08ABD-D4F7-407C-B6F4-255F5C78BF0A}">
      <dgm:prSet/>
      <dgm:spPr/>
      <dgm:t>
        <a:bodyPr/>
        <a:lstStyle/>
        <a:p>
          <a:endParaRPr lang="en-US"/>
        </a:p>
      </dgm:t>
    </dgm:pt>
    <dgm:pt modelId="{D181DBDE-A5A7-46DF-BD96-29A93BBB0BE8}">
      <dgm:prSet phldrT="[Text]"/>
      <dgm:spPr/>
      <dgm:t>
        <a:bodyPr/>
        <a:lstStyle/>
        <a:p>
          <a:r>
            <a:rPr lang="en-US" dirty="0" smtClean="0"/>
            <a:t>SGST</a:t>
          </a:r>
          <a:endParaRPr lang="en-US" dirty="0"/>
        </a:p>
      </dgm:t>
    </dgm:pt>
    <dgm:pt modelId="{9E1731D9-BE14-4ADC-8CA0-AD69719EA913}" type="parTrans" cxnId="{680F9F52-1ADC-48E5-8226-BFA52BEDB999}">
      <dgm:prSet/>
      <dgm:spPr/>
      <dgm:t>
        <a:bodyPr/>
        <a:lstStyle/>
        <a:p>
          <a:endParaRPr lang="en-US"/>
        </a:p>
      </dgm:t>
    </dgm:pt>
    <dgm:pt modelId="{151939E6-28C6-478E-BAB6-B5C167323E4D}" type="sibTrans" cxnId="{680F9F52-1ADC-48E5-8226-BFA52BEDB999}">
      <dgm:prSet/>
      <dgm:spPr/>
      <dgm:t>
        <a:bodyPr/>
        <a:lstStyle/>
        <a:p>
          <a:endParaRPr lang="en-US"/>
        </a:p>
      </dgm:t>
    </dgm:pt>
    <dgm:pt modelId="{5E7D7932-A72B-44C1-B4DF-0A1BC85CB0B9}">
      <dgm:prSet phldrT="[Text]"/>
      <dgm:spPr/>
      <dgm:t>
        <a:bodyPr/>
        <a:lstStyle/>
        <a:p>
          <a:r>
            <a:rPr lang="en-US" dirty="0" smtClean="0"/>
            <a:t>CGST</a:t>
          </a:r>
          <a:endParaRPr lang="en-US" dirty="0"/>
        </a:p>
      </dgm:t>
    </dgm:pt>
    <dgm:pt modelId="{EF21E888-C881-4BA5-8158-C9636E4C4CB4}" type="sibTrans" cxnId="{AB997C0C-BA13-4A92-90BB-D14798B52A62}">
      <dgm:prSet/>
      <dgm:spPr/>
      <dgm:t>
        <a:bodyPr/>
        <a:lstStyle/>
        <a:p>
          <a:endParaRPr lang="en-US"/>
        </a:p>
      </dgm:t>
    </dgm:pt>
    <dgm:pt modelId="{94FF0706-3CAC-471C-9EB5-D024E766A97F}" type="parTrans" cxnId="{AB997C0C-BA13-4A92-90BB-D14798B52A62}">
      <dgm:prSet/>
      <dgm:spPr/>
      <dgm:t>
        <a:bodyPr/>
        <a:lstStyle/>
        <a:p>
          <a:endParaRPr lang="en-US"/>
        </a:p>
      </dgm:t>
    </dgm:pt>
    <dgm:pt modelId="{D7BDEFFA-6692-4C5E-9825-D563EB8A8C55}" type="pres">
      <dgm:prSet presAssocID="{0E8A0548-29C5-45B3-AC1C-1772C5F54412}" presName="outerComposite" presStyleCnt="0">
        <dgm:presLayoutVars>
          <dgm:chMax val="5"/>
          <dgm:dir/>
          <dgm:resizeHandles val="exact"/>
        </dgm:presLayoutVars>
      </dgm:prSet>
      <dgm:spPr/>
      <dgm:t>
        <a:bodyPr/>
        <a:lstStyle/>
        <a:p>
          <a:endParaRPr lang="en-US"/>
        </a:p>
      </dgm:t>
    </dgm:pt>
    <dgm:pt modelId="{CE553EC9-F798-49B6-9CD1-1D142691ABBB}" type="pres">
      <dgm:prSet presAssocID="{0E8A0548-29C5-45B3-AC1C-1772C5F54412}" presName="dummyMaxCanvas" presStyleCnt="0">
        <dgm:presLayoutVars/>
      </dgm:prSet>
      <dgm:spPr/>
    </dgm:pt>
    <dgm:pt modelId="{C2809684-1EA5-4049-AA0F-20DE8D530C78}" type="pres">
      <dgm:prSet presAssocID="{0E8A0548-29C5-45B3-AC1C-1772C5F54412}" presName="ThreeNodes_1" presStyleLbl="node1" presStyleIdx="0" presStyleCnt="3" custScaleY="74863">
        <dgm:presLayoutVars>
          <dgm:bulletEnabled val="1"/>
        </dgm:presLayoutVars>
      </dgm:prSet>
      <dgm:spPr/>
      <dgm:t>
        <a:bodyPr/>
        <a:lstStyle/>
        <a:p>
          <a:endParaRPr lang="en-US"/>
        </a:p>
      </dgm:t>
    </dgm:pt>
    <dgm:pt modelId="{6172F9FC-90EE-4F6F-9013-82F2F9667EFE}" type="pres">
      <dgm:prSet presAssocID="{0E8A0548-29C5-45B3-AC1C-1772C5F54412}" presName="ThreeNodes_2" presStyleLbl="node1" presStyleIdx="1" presStyleCnt="3" custScaleY="71038" custLinFactNeighborY="-16394">
        <dgm:presLayoutVars>
          <dgm:bulletEnabled val="1"/>
        </dgm:presLayoutVars>
      </dgm:prSet>
      <dgm:spPr/>
      <dgm:t>
        <a:bodyPr/>
        <a:lstStyle/>
        <a:p>
          <a:endParaRPr lang="en-US"/>
        </a:p>
      </dgm:t>
    </dgm:pt>
    <dgm:pt modelId="{B7736963-49E1-4CE1-B088-DA89F3E2271F}" type="pres">
      <dgm:prSet presAssocID="{0E8A0548-29C5-45B3-AC1C-1772C5F54412}" presName="ThreeNodes_3" presStyleLbl="node1" presStyleIdx="2" presStyleCnt="3" custScaleY="78142" custLinFactNeighborX="360" custLinFactNeighborY="-20124">
        <dgm:presLayoutVars>
          <dgm:bulletEnabled val="1"/>
        </dgm:presLayoutVars>
      </dgm:prSet>
      <dgm:spPr/>
      <dgm:t>
        <a:bodyPr/>
        <a:lstStyle/>
        <a:p>
          <a:endParaRPr lang="en-US"/>
        </a:p>
      </dgm:t>
    </dgm:pt>
    <dgm:pt modelId="{BAB04612-3E98-40A7-810C-04461493FDE9}" type="pres">
      <dgm:prSet presAssocID="{0E8A0548-29C5-45B3-AC1C-1772C5F54412}" presName="ThreeConn_1-2" presStyleLbl="fgAccFollowNode1" presStyleIdx="0" presStyleCnt="2" custLinFactNeighborY="-15784">
        <dgm:presLayoutVars>
          <dgm:bulletEnabled val="1"/>
        </dgm:presLayoutVars>
      </dgm:prSet>
      <dgm:spPr/>
      <dgm:t>
        <a:bodyPr/>
        <a:lstStyle/>
        <a:p>
          <a:endParaRPr lang="en-US"/>
        </a:p>
      </dgm:t>
    </dgm:pt>
    <dgm:pt modelId="{22CE615D-6318-4A23-9685-B7AF9F0C5BCF}" type="pres">
      <dgm:prSet presAssocID="{0E8A0548-29C5-45B3-AC1C-1772C5F54412}" presName="ThreeConn_2-3" presStyleLbl="fgAccFollowNode1" presStyleIdx="1" presStyleCnt="2" custLinFactNeighborY="-34514">
        <dgm:presLayoutVars>
          <dgm:bulletEnabled val="1"/>
        </dgm:presLayoutVars>
      </dgm:prSet>
      <dgm:spPr/>
      <dgm:t>
        <a:bodyPr/>
        <a:lstStyle/>
        <a:p>
          <a:endParaRPr lang="en-US"/>
        </a:p>
      </dgm:t>
    </dgm:pt>
    <dgm:pt modelId="{089FBB7B-E43D-4354-807E-C64C234927F6}" type="pres">
      <dgm:prSet presAssocID="{0E8A0548-29C5-45B3-AC1C-1772C5F54412}" presName="ThreeNodes_1_text" presStyleLbl="node1" presStyleIdx="2" presStyleCnt="3">
        <dgm:presLayoutVars>
          <dgm:bulletEnabled val="1"/>
        </dgm:presLayoutVars>
      </dgm:prSet>
      <dgm:spPr/>
      <dgm:t>
        <a:bodyPr/>
        <a:lstStyle/>
        <a:p>
          <a:endParaRPr lang="en-US"/>
        </a:p>
      </dgm:t>
    </dgm:pt>
    <dgm:pt modelId="{08E78C9D-74CB-4BA5-8DF8-B2B66A7A0DB5}" type="pres">
      <dgm:prSet presAssocID="{0E8A0548-29C5-45B3-AC1C-1772C5F54412}" presName="ThreeNodes_2_text" presStyleLbl="node1" presStyleIdx="2" presStyleCnt="3">
        <dgm:presLayoutVars>
          <dgm:bulletEnabled val="1"/>
        </dgm:presLayoutVars>
      </dgm:prSet>
      <dgm:spPr/>
      <dgm:t>
        <a:bodyPr/>
        <a:lstStyle/>
        <a:p>
          <a:endParaRPr lang="en-US"/>
        </a:p>
      </dgm:t>
    </dgm:pt>
    <dgm:pt modelId="{31769EA9-DA67-4B54-A7D2-FE0F39CBE752}" type="pres">
      <dgm:prSet presAssocID="{0E8A0548-29C5-45B3-AC1C-1772C5F54412}" presName="ThreeNodes_3_text" presStyleLbl="node1" presStyleIdx="2" presStyleCnt="3">
        <dgm:presLayoutVars>
          <dgm:bulletEnabled val="1"/>
        </dgm:presLayoutVars>
      </dgm:prSet>
      <dgm:spPr/>
      <dgm:t>
        <a:bodyPr/>
        <a:lstStyle/>
        <a:p>
          <a:endParaRPr lang="en-US"/>
        </a:p>
      </dgm:t>
    </dgm:pt>
  </dgm:ptLst>
  <dgm:cxnLst>
    <dgm:cxn modelId="{A9F78DCA-5116-4E2C-B990-EE607D3BCC12}" type="presOf" srcId="{5E7D7932-A72B-44C1-B4DF-0A1BC85CB0B9}" destId="{6172F9FC-90EE-4F6F-9013-82F2F9667EFE}" srcOrd="0" destOrd="0" presId="urn:microsoft.com/office/officeart/2005/8/layout/vProcess5"/>
    <dgm:cxn modelId="{A9A08ABD-D4F7-407C-B6F4-255F5C78BF0A}" srcId="{0E8A0548-29C5-45B3-AC1C-1772C5F54412}" destId="{942BCB95-8613-4283-ACEF-5F267DBAF254}" srcOrd="0" destOrd="0" parTransId="{D59F2CDF-EC77-44F3-942D-8F3B4BD07EBD}" sibTransId="{3646A0CB-6A12-4337-9591-F76C7EE7E29F}"/>
    <dgm:cxn modelId="{761B7B75-78FA-4E02-A8A1-950CB24F5A72}" type="presOf" srcId="{D181DBDE-A5A7-46DF-BD96-29A93BBB0BE8}" destId="{B7736963-49E1-4CE1-B088-DA89F3E2271F}" srcOrd="0" destOrd="0" presId="urn:microsoft.com/office/officeart/2005/8/layout/vProcess5"/>
    <dgm:cxn modelId="{CE13ADD8-7D0B-4A4A-801B-4C9D11176308}" type="presOf" srcId="{942BCB95-8613-4283-ACEF-5F267DBAF254}" destId="{089FBB7B-E43D-4354-807E-C64C234927F6}" srcOrd="1" destOrd="0" presId="urn:microsoft.com/office/officeart/2005/8/layout/vProcess5"/>
    <dgm:cxn modelId="{680F9F52-1ADC-48E5-8226-BFA52BEDB999}" srcId="{0E8A0548-29C5-45B3-AC1C-1772C5F54412}" destId="{D181DBDE-A5A7-46DF-BD96-29A93BBB0BE8}" srcOrd="2" destOrd="0" parTransId="{9E1731D9-BE14-4ADC-8CA0-AD69719EA913}" sibTransId="{151939E6-28C6-478E-BAB6-B5C167323E4D}"/>
    <dgm:cxn modelId="{AB997C0C-BA13-4A92-90BB-D14798B52A62}" srcId="{0E8A0548-29C5-45B3-AC1C-1772C5F54412}" destId="{5E7D7932-A72B-44C1-B4DF-0A1BC85CB0B9}" srcOrd="1" destOrd="0" parTransId="{94FF0706-3CAC-471C-9EB5-D024E766A97F}" sibTransId="{EF21E888-C881-4BA5-8158-C9636E4C4CB4}"/>
    <dgm:cxn modelId="{1F707C5C-BFF6-4ED6-8DDE-3B677ADE6009}" type="presOf" srcId="{3646A0CB-6A12-4337-9591-F76C7EE7E29F}" destId="{BAB04612-3E98-40A7-810C-04461493FDE9}" srcOrd="0" destOrd="0" presId="urn:microsoft.com/office/officeart/2005/8/layout/vProcess5"/>
    <dgm:cxn modelId="{33446ABD-4E11-4EB0-9E76-6C8323359895}" type="presOf" srcId="{D181DBDE-A5A7-46DF-BD96-29A93BBB0BE8}" destId="{31769EA9-DA67-4B54-A7D2-FE0F39CBE752}" srcOrd="1" destOrd="0" presId="urn:microsoft.com/office/officeart/2005/8/layout/vProcess5"/>
    <dgm:cxn modelId="{A1FB201C-1DF4-44B6-B4F8-9D4492C616AC}" type="presOf" srcId="{0E8A0548-29C5-45B3-AC1C-1772C5F54412}" destId="{D7BDEFFA-6692-4C5E-9825-D563EB8A8C55}" srcOrd="0" destOrd="0" presId="urn:microsoft.com/office/officeart/2005/8/layout/vProcess5"/>
    <dgm:cxn modelId="{F4D6ACA3-EDE4-4249-A3FA-91CE31611290}" type="presOf" srcId="{942BCB95-8613-4283-ACEF-5F267DBAF254}" destId="{C2809684-1EA5-4049-AA0F-20DE8D530C78}" srcOrd="0" destOrd="0" presId="urn:microsoft.com/office/officeart/2005/8/layout/vProcess5"/>
    <dgm:cxn modelId="{7128FB27-884E-44E4-A343-433C8E09C97C}" type="presOf" srcId="{EF21E888-C881-4BA5-8158-C9636E4C4CB4}" destId="{22CE615D-6318-4A23-9685-B7AF9F0C5BCF}" srcOrd="0" destOrd="0" presId="urn:microsoft.com/office/officeart/2005/8/layout/vProcess5"/>
    <dgm:cxn modelId="{F6AB475A-9465-42E6-ADF5-5C27E227FE15}" type="presOf" srcId="{5E7D7932-A72B-44C1-B4DF-0A1BC85CB0B9}" destId="{08E78C9D-74CB-4BA5-8DF8-B2B66A7A0DB5}" srcOrd="1" destOrd="0" presId="urn:microsoft.com/office/officeart/2005/8/layout/vProcess5"/>
    <dgm:cxn modelId="{14790692-A745-4E68-9A51-AD318A76CFED}" type="presParOf" srcId="{D7BDEFFA-6692-4C5E-9825-D563EB8A8C55}" destId="{CE553EC9-F798-49B6-9CD1-1D142691ABBB}" srcOrd="0" destOrd="0" presId="urn:microsoft.com/office/officeart/2005/8/layout/vProcess5"/>
    <dgm:cxn modelId="{4DB74E63-CE0F-4151-A142-07725DECBB85}" type="presParOf" srcId="{D7BDEFFA-6692-4C5E-9825-D563EB8A8C55}" destId="{C2809684-1EA5-4049-AA0F-20DE8D530C78}" srcOrd="1" destOrd="0" presId="urn:microsoft.com/office/officeart/2005/8/layout/vProcess5"/>
    <dgm:cxn modelId="{0FCB7CEF-E1EE-40B8-98B3-00CFABD7B355}" type="presParOf" srcId="{D7BDEFFA-6692-4C5E-9825-D563EB8A8C55}" destId="{6172F9FC-90EE-4F6F-9013-82F2F9667EFE}" srcOrd="2" destOrd="0" presId="urn:microsoft.com/office/officeart/2005/8/layout/vProcess5"/>
    <dgm:cxn modelId="{1084CB96-6AF2-4D3D-8D86-0945CBAE1F2A}" type="presParOf" srcId="{D7BDEFFA-6692-4C5E-9825-D563EB8A8C55}" destId="{B7736963-49E1-4CE1-B088-DA89F3E2271F}" srcOrd="3" destOrd="0" presId="urn:microsoft.com/office/officeart/2005/8/layout/vProcess5"/>
    <dgm:cxn modelId="{628C4814-30CF-478C-A664-0F1C54DF4A7D}" type="presParOf" srcId="{D7BDEFFA-6692-4C5E-9825-D563EB8A8C55}" destId="{BAB04612-3E98-40A7-810C-04461493FDE9}" srcOrd="4" destOrd="0" presId="urn:microsoft.com/office/officeart/2005/8/layout/vProcess5"/>
    <dgm:cxn modelId="{321B1D79-824E-46F7-9F01-A9D990D789E6}" type="presParOf" srcId="{D7BDEFFA-6692-4C5E-9825-D563EB8A8C55}" destId="{22CE615D-6318-4A23-9685-B7AF9F0C5BCF}" srcOrd="5" destOrd="0" presId="urn:microsoft.com/office/officeart/2005/8/layout/vProcess5"/>
    <dgm:cxn modelId="{CB7F49C7-5BF7-43D3-A260-99BA82E45573}" type="presParOf" srcId="{D7BDEFFA-6692-4C5E-9825-D563EB8A8C55}" destId="{089FBB7B-E43D-4354-807E-C64C234927F6}" srcOrd="6" destOrd="0" presId="urn:microsoft.com/office/officeart/2005/8/layout/vProcess5"/>
    <dgm:cxn modelId="{AB45185B-4C0B-460A-AC07-3F467CADCB16}" type="presParOf" srcId="{D7BDEFFA-6692-4C5E-9825-D563EB8A8C55}" destId="{08E78C9D-74CB-4BA5-8DF8-B2B66A7A0DB5}" srcOrd="7" destOrd="0" presId="urn:microsoft.com/office/officeart/2005/8/layout/vProcess5"/>
    <dgm:cxn modelId="{63E288DF-6B8D-4702-AD22-5D33A4AF99D2}" type="presParOf" srcId="{D7BDEFFA-6692-4C5E-9825-D563EB8A8C55}" destId="{31769EA9-DA67-4B54-A7D2-FE0F39CBE752}" srcOrd="8" destOrd="0" presId="urn:microsoft.com/office/officeart/2005/8/layout/v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9B4BE3-25DC-4DA8-9952-03D9C7CD0590}" type="datetimeFigureOut">
              <a:rPr lang="en-US" smtClean="0"/>
              <a:pPr/>
              <a:t>9/16/2016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2BDB5A-F798-4678-B249-1CC0D86B325E}" type="slidenum">
              <a:rPr lang="en-US" smtClean="0"/>
              <a:pPr/>
              <a:t>‹#›</a:t>
            </a:fld>
            <a:endParaRPr lang="en-US"/>
          </a:p>
        </p:txBody>
      </p:sp>
    </p:spTree>
    <p:extLst>
      <p:ext uri="{BB962C8B-B14F-4D97-AF65-F5344CB8AC3E}">
        <p14:creationId xmlns:p14="http://schemas.microsoft.com/office/powerpoint/2010/main" xmlns="" val="1548767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Basic Difference between Existing Tax Structure &amp; GST</a:t>
            </a:r>
            <a:endParaRPr lang="en-US"/>
          </a:p>
        </p:txBody>
      </p:sp>
      <p:sp>
        <p:nvSpPr>
          <p:cNvPr id="5" name="Slide Number Placeholder 4"/>
          <p:cNvSpPr>
            <a:spLocks noGrp="1"/>
          </p:cNvSpPr>
          <p:nvPr>
            <p:ph type="sldNum" sz="quarter" idx="11"/>
          </p:nvPr>
        </p:nvSpPr>
        <p:spPr/>
        <p:txBody>
          <a:bodyPr/>
          <a:lstStyle/>
          <a:p>
            <a:fld id="{29BD0B7E-759A-4574-B95F-8CE26F0767B4}" type="slidenum">
              <a:rPr lang="en-US" smtClean="0"/>
              <a:pPr/>
              <a:t>33</a:t>
            </a:fld>
            <a:endParaRPr lang="en-US"/>
          </a:p>
        </p:txBody>
      </p:sp>
    </p:spTree>
    <p:extLst>
      <p:ext uri="{BB962C8B-B14F-4D97-AF65-F5344CB8AC3E}">
        <p14:creationId xmlns:p14="http://schemas.microsoft.com/office/powerpoint/2010/main" xmlns="" val="2941817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2BDB5A-F798-4678-B249-1CC0D86B325E}" type="slidenum">
              <a:rPr lang="en-US" smtClean="0"/>
              <a:pPr/>
              <a:t>45</a:t>
            </a:fld>
            <a:endParaRPr lang="en-US"/>
          </a:p>
        </p:txBody>
      </p:sp>
    </p:spTree>
    <p:extLst>
      <p:ext uri="{BB962C8B-B14F-4D97-AF65-F5344CB8AC3E}">
        <p14:creationId xmlns:p14="http://schemas.microsoft.com/office/powerpoint/2010/main" xmlns="" val="3583779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Header Placeholder 3"/>
          <p:cNvSpPr>
            <a:spLocks noGrp="1"/>
          </p:cNvSpPr>
          <p:nvPr>
            <p:ph type="hdr" sz="quarter" idx="10"/>
          </p:nvPr>
        </p:nvSpPr>
        <p:spPr/>
        <p:txBody>
          <a:bodyPr/>
          <a:lstStyle/>
          <a:p>
            <a:r>
              <a:rPr lang="en-US" smtClean="0"/>
              <a:t>Basic Difference between Existing Tax Structure &amp; GST</a:t>
            </a:r>
            <a:endParaRPr lang="en-US"/>
          </a:p>
        </p:txBody>
      </p:sp>
      <p:sp>
        <p:nvSpPr>
          <p:cNvPr id="5" name="Slide Number Placeholder 4"/>
          <p:cNvSpPr>
            <a:spLocks noGrp="1"/>
          </p:cNvSpPr>
          <p:nvPr>
            <p:ph type="sldNum" sz="quarter" idx="11"/>
          </p:nvPr>
        </p:nvSpPr>
        <p:spPr/>
        <p:txBody>
          <a:bodyPr/>
          <a:lstStyle/>
          <a:p>
            <a:fld id="{29BD0B7E-759A-4574-B95F-8CE26F0767B4}" type="slidenum">
              <a:rPr lang="en-US" smtClean="0"/>
              <a:pPr/>
              <a:t>58</a:t>
            </a:fld>
            <a:endParaRPr lang="en-US"/>
          </a:p>
        </p:txBody>
      </p:sp>
    </p:spTree>
    <p:extLst>
      <p:ext uri="{BB962C8B-B14F-4D97-AF65-F5344CB8AC3E}">
        <p14:creationId xmlns:p14="http://schemas.microsoft.com/office/powerpoint/2010/main" xmlns="" val="3494543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4D7D7D-5CAA-4743-B71E-4253A88C248A}" type="datetimeFigureOut">
              <a:rPr lang="en-US" smtClean="0"/>
              <a:pPr/>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436E2-574F-4551-8867-91F7D7F1D1A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4D7D7D-5CAA-4743-B71E-4253A88C248A}" type="datetimeFigureOut">
              <a:rPr lang="en-US" smtClean="0"/>
              <a:pPr/>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436E2-574F-4551-8867-91F7D7F1D1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4D7D7D-5CAA-4743-B71E-4253A88C248A}" type="datetimeFigureOut">
              <a:rPr lang="en-US" smtClean="0"/>
              <a:pPr/>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436E2-574F-4551-8867-91F7D7F1D1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4D7D7D-5CAA-4743-B71E-4253A88C248A}" type="datetimeFigureOut">
              <a:rPr lang="en-US" smtClean="0"/>
              <a:pPr/>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436E2-574F-4551-8867-91F7D7F1D1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4D7D7D-5CAA-4743-B71E-4253A88C248A}" type="datetimeFigureOut">
              <a:rPr lang="en-US" smtClean="0"/>
              <a:pPr/>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436E2-574F-4551-8867-91F7D7F1D1A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4D7D7D-5CAA-4743-B71E-4253A88C248A}" type="datetimeFigureOut">
              <a:rPr lang="en-US" smtClean="0"/>
              <a:pPr/>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436E2-574F-4551-8867-91F7D7F1D1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4D7D7D-5CAA-4743-B71E-4253A88C248A}" type="datetimeFigureOut">
              <a:rPr lang="en-US" smtClean="0"/>
              <a:pPr/>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5436E2-574F-4551-8867-91F7D7F1D1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4D7D7D-5CAA-4743-B71E-4253A88C248A}" type="datetimeFigureOut">
              <a:rPr lang="en-US" smtClean="0"/>
              <a:pPr/>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5436E2-574F-4551-8867-91F7D7F1D1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D7D7D-5CAA-4743-B71E-4253A88C248A}" type="datetimeFigureOut">
              <a:rPr lang="en-US" smtClean="0"/>
              <a:pPr/>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5436E2-574F-4551-8867-91F7D7F1D1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4D7D7D-5CAA-4743-B71E-4253A88C248A}" type="datetimeFigureOut">
              <a:rPr lang="en-US" smtClean="0"/>
              <a:pPr/>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436E2-574F-4551-8867-91F7D7F1D1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4D7D7D-5CAA-4743-B71E-4253A88C248A}" type="datetimeFigureOut">
              <a:rPr lang="en-US" smtClean="0"/>
              <a:pPr/>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436E2-574F-4551-8867-91F7D7F1D1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D7D7D-5CAA-4743-B71E-4253A88C248A}" type="datetimeFigureOut">
              <a:rPr lang="en-US" smtClean="0"/>
              <a:pPr/>
              <a:t>9/16/2016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436E2-574F-4551-8867-91F7D7F1D1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mailto:anil_sharma01us@yahoo.com" TargetMode="External"/><Relationship Id="rId2" Type="http://schemas.openxmlformats.org/officeDocument/2006/relationships/hyperlink" Target="mailto:nancybhalla@yahoo.com"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mailto:anil_sharma01us@yahoo.com" TargetMode="External"/><Relationship Id="rId2" Type="http://schemas.openxmlformats.org/officeDocument/2006/relationships/hyperlink" Target="mailto:nancybhalla@yahoo.com"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mailto:anil_sharma01us@yahoo.com" TargetMode="External"/><Relationship Id="rId2" Type="http://schemas.openxmlformats.org/officeDocument/2006/relationships/hyperlink" Target="mailto:nancybhalla@yahoo.com"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hyperlink" Target="mailto:nancybhalla@yahoo.com" TargetMode="Externa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hyperlink" Target="mailto:anil_sharma01us@yahoo.com" TargetMode="External"/></Relationships>
</file>

<file path=ppt/slides/_rels/slide59.xml.rels><?xml version="1.0" encoding="UTF-8" standalone="yes"?>
<Relationships xmlns="http://schemas.openxmlformats.org/package/2006/relationships"><Relationship Id="rId3" Type="http://schemas.openxmlformats.org/officeDocument/2006/relationships/hyperlink" Target="mailto:anil_sharma01us@yahoo.com" TargetMode="External"/><Relationship Id="rId2" Type="http://schemas.openxmlformats.org/officeDocument/2006/relationships/hyperlink" Target="mailto:nancybhalla@yahoo.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mailto:anil_sharma01us@yahoo.com" TargetMode="External"/><Relationship Id="rId2" Type="http://schemas.openxmlformats.org/officeDocument/2006/relationships/hyperlink" Target="mailto:nancybhalla@yahoo.com"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mailto:anil_sharma01us@yahoo.com" TargetMode="External"/><Relationship Id="rId2" Type="http://schemas.openxmlformats.org/officeDocument/2006/relationships/hyperlink" Target="mailto:nancybhalla@yahoo.com"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mailto:anil_sharma01us@yahoo.com" TargetMode="External"/><Relationship Id="rId2" Type="http://schemas.openxmlformats.org/officeDocument/2006/relationships/hyperlink" Target="mailto:nancybhalla@yahoo.com"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mailto:anil_sharma01us@yahoo.com" TargetMode="External"/><Relationship Id="rId2" Type="http://schemas.openxmlformats.org/officeDocument/2006/relationships/hyperlink" Target="mailto:nancybhalla@yahoo.com"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mailto:anil_sharma01us@yahoo.com" TargetMode="External"/><Relationship Id="rId2" Type="http://schemas.openxmlformats.org/officeDocument/2006/relationships/hyperlink" Target="mailto:nancybhalla@yahoo.com"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mailto:anil_sharma01us@yahoo.com" TargetMode="External"/><Relationship Id="rId2" Type="http://schemas.openxmlformats.org/officeDocument/2006/relationships/hyperlink" Target="mailto:nancybhalla@yahoo.com"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mailto:anil_sharma01us@yahoo.com" TargetMode="External"/><Relationship Id="rId2" Type="http://schemas.openxmlformats.org/officeDocument/2006/relationships/hyperlink" Target="mailto:nancybhalla@yahoo.com"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mailto:anil_sharma01us@yahoo.com" TargetMode="External"/><Relationship Id="rId2" Type="http://schemas.openxmlformats.org/officeDocument/2006/relationships/hyperlink" Target="mailto:nancybhalla@yahoo.com" TargetMode="Externa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772400" cy="609600"/>
          </a:xfrm>
        </p:spPr>
        <p:txBody>
          <a:bodyPr>
            <a:normAutofit fontScale="90000"/>
          </a:bodyPr>
          <a:lstStyle/>
          <a:p>
            <a:r>
              <a:rPr lang="en-US" b="1" dirty="0" smtClean="0">
                <a:solidFill>
                  <a:schemeClr val="tx2">
                    <a:lumMod val="60000"/>
                    <a:lumOff val="40000"/>
                  </a:schemeClr>
                </a:solidFill>
                <a:latin typeface="Arial Black" pitchFamily="34" charset="0"/>
              </a:rPr>
              <a:t>Technical Session-II</a:t>
            </a:r>
            <a:endParaRPr lang="en-US" b="1" dirty="0">
              <a:solidFill>
                <a:schemeClr val="tx2">
                  <a:lumMod val="60000"/>
                  <a:lumOff val="40000"/>
                </a:schemeClr>
              </a:solidFill>
              <a:latin typeface="Arial Black" pitchFamily="34" charset="0"/>
            </a:endParaRPr>
          </a:p>
        </p:txBody>
      </p:sp>
      <p:sp>
        <p:nvSpPr>
          <p:cNvPr id="3" name="Subtitle 2"/>
          <p:cNvSpPr>
            <a:spLocks noGrp="1"/>
          </p:cNvSpPr>
          <p:nvPr>
            <p:ph type="subTitle" idx="1"/>
          </p:nvPr>
        </p:nvSpPr>
        <p:spPr>
          <a:xfrm>
            <a:off x="228600" y="2133600"/>
            <a:ext cx="8686800" cy="3124200"/>
          </a:xfrm>
        </p:spPr>
        <p:txBody>
          <a:bodyPr>
            <a:normAutofit/>
          </a:bodyPr>
          <a:lstStyle/>
          <a:p>
            <a:pPr algn="l"/>
            <a:r>
              <a:rPr lang="en-US" sz="3600" dirty="0" smtClean="0">
                <a:solidFill>
                  <a:schemeClr val="tx1"/>
                </a:solidFill>
                <a:latin typeface="Aharoni" panose="02010803020104030203" pitchFamily="2" charset="-79"/>
                <a:cs typeface="Aharoni" panose="02010803020104030203" pitchFamily="2" charset="-79"/>
              </a:rPr>
              <a:t>Agenda</a:t>
            </a:r>
          </a:p>
          <a:p>
            <a:pPr algn="l">
              <a:buFont typeface="Wingdings" pitchFamily="2" charset="2"/>
              <a:buChar char="ü"/>
            </a:pPr>
            <a:r>
              <a:rPr lang="en-US" dirty="0" smtClean="0">
                <a:solidFill>
                  <a:schemeClr val="tx2">
                    <a:lumMod val="60000"/>
                    <a:lumOff val="40000"/>
                  </a:schemeClr>
                </a:solidFill>
              </a:rPr>
              <a:t>Draft Model GST Law</a:t>
            </a:r>
          </a:p>
          <a:p>
            <a:pPr algn="l">
              <a:buFont typeface="Wingdings" pitchFamily="2" charset="2"/>
              <a:buChar char="ü"/>
            </a:pPr>
            <a:r>
              <a:rPr lang="en-US" dirty="0" smtClean="0">
                <a:solidFill>
                  <a:schemeClr val="tx2">
                    <a:lumMod val="60000"/>
                    <a:lumOff val="40000"/>
                  </a:schemeClr>
                </a:solidFill>
              </a:rPr>
              <a:t>Draft IGST Law</a:t>
            </a:r>
          </a:p>
          <a:p>
            <a:pPr algn="l">
              <a:buFont typeface="Wingdings" pitchFamily="2" charset="2"/>
              <a:buChar char="ü"/>
            </a:pPr>
            <a:r>
              <a:rPr lang="en-US" dirty="0" smtClean="0">
                <a:solidFill>
                  <a:schemeClr val="tx2">
                    <a:lumMod val="60000"/>
                    <a:lumOff val="40000"/>
                  </a:schemeClr>
                </a:solidFill>
              </a:rPr>
              <a:t>Draft Reports on GST </a:t>
            </a:r>
            <a:r>
              <a:rPr lang="en-US" sz="1900" dirty="0" smtClean="0">
                <a:solidFill>
                  <a:schemeClr val="tx2">
                    <a:lumMod val="60000"/>
                    <a:lumOff val="40000"/>
                  </a:schemeClr>
                </a:solidFill>
              </a:rPr>
              <a:t>(Registration, Payment, Returns &amp; Refunds)</a:t>
            </a:r>
          </a:p>
          <a:p>
            <a:pPr algn="l">
              <a:buFont typeface="Wingdings" pitchFamily="2" charset="2"/>
              <a:buChar char="ü"/>
            </a:pPr>
            <a:r>
              <a:rPr lang="en-US" dirty="0" smtClean="0">
                <a:solidFill>
                  <a:schemeClr val="tx2">
                    <a:lumMod val="60000"/>
                    <a:lumOff val="40000"/>
                  </a:schemeClr>
                </a:solidFill>
              </a:rPr>
              <a:t>IGST Model Law</a:t>
            </a:r>
          </a:p>
          <a:p>
            <a:pPr algn="l"/>
            <a:endParaRPr lang="en-US" dirty="0" smtClean="0">
              <a:solidFill>
                <a:schemeClr val="tx2">
                  <a:lumMod val="60000"/>
                  <a:lumOff val="40000"/>
                </a:schemeClr>
              </a:solidFill>
            </a:endParaRPr>
          </a:p>
          <a:p>
            <a:endParaRPr lang="en-US" dirty="0" smtClean="0"/>
          </a:p>
          <a:p>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381000"/>
          </a:xfrm>
        </p:spPr>
        <p:txBody>
          <a:bodyPr>
            <a:normAutofit fontScale="90000"/>
          </a:bodyPr>
          <a:lstStyle/>
          <a:p>
            <a:r>
              <a:rPr lang="en-US" b="1" i="1" dirty="0" smtClean="0">
                <a:solidFill>
                  <a:schemeClr val="tx2">
                    <a:lumMod val="60000"/>
                    <a:lumOff val="40000"/>
                  </a:schemeClr>
                </a:solidFill>
              </a:rPr>
              <a:t>Point of taxation</a:t>
            </a:r>
            <a:endParaRPr lang="en-US" dirty="0">
              <a:solidFill>
                <a:schemeClr val="tx2">
                  <a:lumMod val="60000"/>
                  <a:lumOff val="40000"/>
                </a:schemeClr>
              </a:solidFill>
            </a:endParaRPr>
          </a:p>
        </p:txBody>
      </p:sp>
      <p:sp>
        <p:nvSpPr>
          <p:cNvPr id="3" name="Subtitle 2"/>
          <p:cNvSpPr>
            <a:spLocks noGrp="1"/>
          </p:cNvSpPr>
          <p:nvPr>
            <p:ph type="subTitle" idx="1"/>
          </p:nvPr>
        </p:nvSpPr>
        <p:spPr>
          <a:xfrm>
            <a:off x="304800" y="914400"/>
            <a:ext cx="8458200" cy="5638800"/>
          </a:xfrm>
        </p:spPr>
        <p:txBody>
          <a:bodyPr>
            <a:normAutofit/>
          </a:bodyPr>
          <a:lstStyle/>
          <a:p>
            <a:pPr algn="l"/>
            <a:r>
              <a:rPr lang="en-US" i="1" u="sng" dirty="0" smtClean="0">
                <a:solidFill>
                  <a:schemeClr val="tx1"/>
                </a:solidFill>
              </a:rPr>
              <a:t>Time of </a:t>
            </a:r>
            <a:r>
              <a:rPr lang="en-US" b="1" i="1" u="sng" dirty="0" smtClean="0">
                <a:solidFill>
                  <a:schemeClr val="tx1"/>
                </a:solidFill>
              </a:rPr>
              <a:t>supply of goods</a:t>
            </a:r>
            <a:endParaRPr lang="en-US" b="1" dirty="0" smtClean="0">
              <a:solidFill>
                <a:schemeClr val="tx1"/>
              </a:solidFill>
            </a:endParaRPr>
          </a:p>
          <a:p>
            <a:pPr algn="l">
              <a:buFont typeface="Arial" pitchFamily="34" charset="0"/>
              <a:buChar char="•"/>
            </a:pPr>
            <a:r>
              <a:rPr lang="en-US" dirty="0" smtClean="0">
                <a:solidFill>
                  <a:schemeClr val="tx2">
                    <a:lumMod val="60000"/>
                    <a:lumOff val="40000"/>
                  </a:schemeClr>
                </a:solidFill>
              </a:rPr>
              <a:t>Date on which the goods are removed for supply to the recipient </a:t>
            </a:r>
            <a:r>
              <a:rPr lang="en-US" sz="2400" dirty="0" smtClean="0">
                <a:solidFill>
                  <a:schemeClr val="tx2">
                    <a:lumMod val="60000"/>
                    <a:lumOff val="40000"/>
                  </a:schemeClr>
                </a:solidFill>
              </a:rPr>
              <a:t>(movable goods);</a:t>
            </a:r>
            <a:r>
              <a:rPr lang="en-US" dirty="0" smtClean="0">
                <a:solidFill>
                  <a:schemeClr val="tx2">
                    <a:lumMod val="60000"/>
                    <a:lumOff val="40000"/>
                  </a:schemeClr>
                </a:solidFill>
              </a:rPr>
              <a:t> </a:t>
            </a:r>
            <a:r>
              <a:rPr lang="en-US" dirty="0" smtClean="0">
                <a:solidFill>
                  <a:schemeClr val="tx1"/>
                </a:solidFill>
              </a:rPr>
              <a:t>or</a:t>
            </a:r>
          </a:p>
          <a:p>
            <a:pPr algn="l">
              <a:buFont typeface="Arial" pitchFamily="34" charset="0"/>
              <a:buChar char="•"/>
            </a:pPr>
            <a:r>
              <a:rPr lang="en-US" dirty="0" smtClean="0">
                <a:solidFill>
                  <a:schemeClr val="tx1"/>
                </a:solidFill>
              </a:rPr>
              <a:t>Date on which the goods are made available to the recipient </a:t>
            </a:r>
            <a:r>
              <a:rPr lang="en-US" sz="2800" dirty="0" smtClean="0">
                <a:solidFill>
                  <a:schemeClr val="tx1"/>
                </a:solidFill>
              </a:rPr>
              <a:t>(immovable goods</a:t>
            </a:r>
            <a:r>
              <a:rPr lang="en-US" dirty="0" smtClean="0">
                <a:solidFill>
                  <a:schemeClr val="tx1"/>
                </a:solidFill>
              </a:rPr>
              <a:t>); or</a:t>
            </a:r>
          </a:p>
          <a:p>
            <a:pPr algn="l">
              <a:buFont typeface="Arial" pitchFamily="34" charset="0"/>
              <a:buChar char="•"/>
            </a:pPr>
            <a:r>
              <a:rPr lang="en-US" dirty="0" smtClean="0">
                <a:solidFill>
                  <a:schemeClr val="tx2">
                    <a:lumMod val="60000"/>
                    <a:lumOff val="40000"/>
                  </a:schemeClr>
                </a:solidFill>
              </a:rPr>
              <a:t>Date of issuing invoice by supplier</a:t>
            </a:r>
            <a:r>
              <a:rPr lang="en-US" dirty="0" smtClean="0">
                <a:solidFill>
                  <a:schemeClr val="tx1"/>
                </a:solidFill>
              </a:rPr>
              <a:t>; or</a:t>
            </a:r>
          </a:p>
          <a:p>
            <a:pPr algn="l">
              <a:buFont typeface="Arial" pitchFamily="34" charset="0"/>
              <a:buChar char="•"/>
            </a:pPr>
            <a:r>
              <a:rPr lang="en-US" dirty="0" smtClean="0">
                <a:solidFill>
                  <a:schemeClr val="tx1"/>
                </a:solidFill>
              </a:rPr>
              <a:t>Date of receipt of payment by supplier, or</a:t>
            </a:r>
          </a:p>
          <a:p>
            <a:pPr algn="l">
              <a:buFont typeface="Arial" pitchFamily="34" charset="0"/>
              <a:buChar char="•"/>
            </a:pPr>
            <a:r>
              <a:rPr lang="en-US" dirty="0" smtClean="0">
                <a:solidFill>
                  <a:schemeClr val="tx2">
                    <a:lumMod val="60000"/>
                    <a:lumOff val="40000"/>
                  </a:schemeClr>
                </a:solidFill>
              </a:rPr>
              <a:t>Date on which recipient shows the receipt of the goods in his books of account</a:t>
            </a:r>
            <a:r>
              <a:rPr lang="en-US" dirty="0" smtClean="0"/>
              <a:t>.</a:t>
            </a:r>
          </a:p>
          <a:p>
            <a:pPr algn="l"/>
            <a:r>
              <a:rPr lang="en-US" dirty="0" smtClean="0">
                <a:solidFill>
                  <a:srgbClr val="FF0000"/>
                </a:solidFill>
              </a:rPr>
              <a:t>Which ever is earlier</a:t>
            </a:r>
          </a:p>
          <a:p>
            <a:endParaRPr lang="en-US"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533400"/>
          </a:xfrm>
        </p:spPr>
        <p:txBody>
          <a:bodyPr>
            <a:normAutofit fontScale="90000"/>
          </a:bodyPr>
          <a:lstStyle/>
          <a:p>
            <a:r>
              <a:rPr lang="en-US" b="1" i="1" dirty="0" smtClean="0">
                <a:solidFill>
                  <a:schemeClr val="tx2">
                    <a:lumMod val="60000"/>
                    <a:lumOff val="40000"/>
                  </a:schemeClr>
                </a:solidFill>
              </a:rPr>
              <a:t>Point of taxation</a:t>
            </a:r>
            <a:endParaRPr lang="en-US" dirty="0">
              <a:solidFill>
                <a:schemeClr val="tx2">
                  <a:lumMod val="60000"/>
                  <a:lumOff val="40000"/>
                </a:schemeClr>
              </a:solidFill>
            </a:endParaRPr>
          </a:p>
        </p:txBody>
      </p:sp>
      <p:sp>
        <p:nvSpPr>
          <p:cNvPr id="3" name="Subtitle 2"/>
          <p:cNvSpPr>
            <a:spLocks noGrp="1"/>
          </p:cNvSpPr>
          <p:nvPr>
            <p:ph type="subTitle" idx="1"/>
          </p:nvPr>
        </p:nvSpPr>
        <p:spPr>
          <a:xfrm>
            <a:off x="228600" y="1066800"/>
            <a:ext cx="8534400" cy="5562600"/>
          </a:xfrm>
        </p:spPr>
        <p:txBody>
          <a:bodyPr>
            <a:normAutofit fontScale="92500"/>
          </a:bodyPr>
          <a:lstStyle/>
          <a:p>
            <a:pPr algn="l"/>
            <a:r>
              <a:rPr lang="en-US" i="1" u="sng" dirty="0" smtClean="0">
                <a:solidFill>
                  <a:schemeClr val="tx2">
                    <a:lumMod val="60000"/>
                    <a:lumOff val="40000"/>
                  </a:schemeClr>
                </a:solidFill>
              </a:rPr>
              <a:t>Time of supply of services</a:t>
            </a:r>
          </a:p>
          <a:p>
            <a:pPr algn="l"/>
            <a:r>
              <a:rPr lang="en-US" i="1" dirty="0" smtClean="0">
                <a:solidFill>
                  <a:schemeClr val="tx1"/>
                </a:solidFill>
              </a:rPr>
              <a:t>(I) The date of </a:t>
            </a:r>
            <a:r>
              <a:rPr lang="en-US" b="1" i="1" dirty="0" smtClean="0">
                <a:solidFill>
                  <a:schemeClr val="tx1"/>
                </a:solidFill>
              </a:rPr>
              <a:t>issue of invoice </a:t>
            </a:r>
            <a:r>
              <a:rPr lang="en-US" i="1" dirty="0" smtClean="0">
                <a:solidFill>
                  <a:schemeClr val="tx1"/>
                </a:solidFill>
              </a:rPr>
              <a:t>or the date of </a:t>
            </a:r>
            <a:r>
              <a:rPr lang="en-US" b="1" i="1" dirty="0" smtClean="0">
                <a:solidFill>
                  <a:schemeClr val="tx1"/>
                </a:solidFill>
              </a:rPr>
              <a:t>receipt of payment</a:t>
            </a:r>
            <a:r>
              <a:rPr lang="en-US" i="1" dirty="0" smtClean="0">
                <a:solidFill>
                  <a:schemeClr val="tx1"/>
                </a:solidFill>
              </a:rPr>
              <a:t>, whichever is earlier, </a:t>
            </a:r>
            <a:r>
              <a:rPr lang="en-US" i="1" dirty="0" smtClean="0">
                <a:solidFill>
                  <a:srgbClr val="FF0000"/>
                </a:solidFill>
              </a:rPr>
              <a:t>if the invoice is issued within the prescribed period of thirty days </a:t>
            </a:r>
            <a:r>
              <a:rPr lang="en-US" i="1" dirty="0" smtClean="0">
                <a:solidFill>
                  <a:schemeClr val="tx1"/>
                </a:solidFill>
              </a:rPr>
              <a:t>; or</a:t>
            </a:r>
            <a:endParaRPr lang="en-US" dirty="0" smtClean="0">
              <a:solidFill>
                <a:schemeClr val="tx1"/>
              </a:solidFill>
            </a:endParaRPr>
          </a:p>
          <a:p>
            <a:pPr algn="l"/>
            <a:r>
              <a:rPr lang="en-US" i="1" dirty="0" smtClean="0">
                <a:solidFill>
                  <a:schemeClr val="tx1"/>
                </a:solidFill>
              </a:rPr>
              <a:t>(ii) </a:t>
            </a:r>
            <a:r>
              <a:rPr lang="en-US" i="1" dirty="0" smtClean="0">
                <a:solidFill>
                  <a:schemeClr val="tx2">
                    <a:lumMod val="60000"/>
                    <a:lumOff val="40000"/>
                  </a:schemeClr>
                </a:solidFill>
              </a:rPr>
              <a:t>The date of </a:t>
            </a:r>
            <a:r>
              <a:rPr lang="en-US" b="1" i="1" dirty="0" smtClean="0">
                <a:solidFill>
                  <a:schemeClr val="tx2">
                    <a:lumMod val="60000"/>
                    <a:lumOff val="40000"/>
                  </a:schemeClr>
                </a:solidFill>
              </a:rPr>
              <a:t>completion</a:t>
            </a:r>
            <a:r>
              <a:rPr lang="en-US" i="1" dirty="0" smtClean="0">
                <a:solidFill>
                  <a:schemeClr val="tx2">
                    <a:lumMod val="60000"/>
                    <a:lumOff val="40000"/>
                  </a:schemeClr>
                </a:solidFill>
              </a:rPr>
              <a:t> of the provision of service or the date of </a:t>
            </a:r>
            <a:r>
              <a:rPr lang="en-US" b="1" i="1" dirty="0" smtClean="0">
                <a:solidFill>
                  <a:schemeClr val="tx2">
                    <a:lumMod val="60000"/>
                    <a:lumOff val="40000"/>
                  </a:schemeClr>
                </a:solidFill>
              </a:rPr>
              <a:t>receipt of payment</a:t>
            </a:r>
            <a:r>
              <a:rPr lang="en-US" i="1" dirty="0" smtClean="0">
                <a:solidFill>
                  <a:schemeClr val="tx2">
                    <a:lumMod val="60000"/>
                    <a:lumOff val="40000"/>
                  </a:schemeClr>
                </a:solidFill>
              </a:rPr>
              <a:t>, whichever is earlier, </a:t>
            </a:r>
            <a:r>
              <a:rPr lang="en-US" i="1" dirty="0" smtClean="0">
                <a:solidFill>
                  <a:srgbClr val="FF0000"/>
                </a:solidFill>
              </a:rPr>
              <a:t>if the invoice is not issued within the prescribed period of thirty days </a:t>
            </a:r>
            <a:r>
              <a:rPr lang="en-US" i="1" dirty="0" smtClean="0">
                <a:solidFill>
                  <a:schemeClr val="tx1"/>
                </a:solidFill>
              </a:rPr>
              <a:t>; or</a:t>
            </a:r>
            <a:endParaRPr lang="en-US" dirty="0" smtClean="0">
              <a:solidFill>
                <a:schemeClr val="tx1"/>
              </a:solidFill>
            </a:endParaRPr>
          </a:p>
          <a:p>
            <a:pPr algn="l"/>
            <a:r>
              <a:rPr lang="en-US" i="1" dirty="0" smtClean="0">
                <a:solidFill>
                  <a:schemeClr val="tx1"/>
                </a:solidFill>
              </a:rPr>
              <a:t>(iii) The date on which the recipient shows the </a:t>
            </a:r>
            <a:r>
              <a:rPr lang="en-US" b="1" i="1" dirty="0" smtClean="0">
                <a:solidFill>
                  <a:schemeClr val="tx1"/>
                </a:solidFill>
              </a:rPr>
              <a:t>receipt of services </a:t>
            </a:r>
            <a:r>
              <a:rPr lang="en-US" i="1" dirty="0" smtClean="0">
                <a:solidFill>
                  <a:schemeClr val="tx1"/>
                </a:solidFill>
              </a:rPr>
              <a:t>in his books of account, in a case where the provisions of (</a:t>
            </a:r>
            <a:r>
              <a:rPr lang="en-US" i="1" dirty="0" err="1" smtClean="0">
                <a:solidFill>
                  <a:schemeClr val="tx1"/>
                </a:solidFill>
              </a:rPr>
              <a:t>i</a:t>
            </a:r>
            <a:r>
              <a:rPr lang="en-US" i="1" dirty="0" smtClean="0">
                <a:solidFill>
                  <a:schemeClr val="tx1"/>
                </a:solidFill>
              </a:rPr>
              <a:t>) or (ii) do not apply.</a:t>
            </a:r>
            <a:endParaRPr lang="en-US" dirty="0" smtClean="0">
              <a:solidFill>
                <a:schemeClr val="tx1"/>
              </a:solidFill>
            </a:endParaRPr>
          </a:p>
          <a:p>
            <a:pPr algn="l"/>
            <a:endParaRPr lang="en-US" dirty="0"/>
          </a:p>
        </p:txBody>
      </p:sp>
      <p:graphicFrame>
        <p:nvGraphicFramePr>
          <p:cNvPr id="7" name="Diagram 6"/>
          <p:cNvGraphicFramePr/>
          <p:nvPr/>
        </p:nvGraphicFramePr>
        <p:xfrm flipV="1">
          <a:off x="0" y="6857999"/>
          <a:ext cx="9144000" cy="457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381001"/>
          </a:xfrm>
        </p:spPr>
        <p:txBody>
          <a:bodyPr>
            <a:normAutofit fontScale="90000"/>
          </a:bodyPr>
          <a:lstStyle/>
          <a:p>
            <a:r>
              <a:rPr lang="en-US" b="1" dirty="0" smtClean="0">
                <a:solidFill>
                  <a:schemeClr val="tx2">
                    <a:lumMod val="60000"/>
                    <a:lumOff val="40000"/>
                  </a:schemeClr>
                </a:solidFill>
              </a:rPr>
              <a:t>Returns: </a:t>
            </a:r>
            <a:r>
              <a:rPr lang="en-US" b="1" smtClean="0">
                <a:solidFill>
                  <a:schemeClr val="tx2">
                    <a:lumMod val="60000"/>
                    <a:lumOff val="40000"/>
                  </a:schemeClr>
                </a:solidFill>
              </a:rPr>
              <a:t>Sec 25-46</a:t>
            </a:r>
            <a:endParaRPr lang="en-US" b="1" dirty="0">
              <a:solidFill>
                <a:schemeClr val="tx2">
                  <a:lumMod val="60000"/>
                  <a:lumOff val="40000"/>
                </a:schemeClr>
              </a:solidFill>
            </a:endParaRPr>
          </a:p>
        </p:txBody>
      </p:sp>
      <p:sp>
        <p:nvSpPr>
          <p:cNvPr id="3" name="Subtitle 2"/>
          <p:cNvSpPr>
            <a:spLocks noGrp="1"/>
          </p:cNvSpPr>
          <p:nvPr>
            <p:ph type="subTitle" idx="1"/>
          </p:nvPr>
        </p:nvSpPr>
        <p:spPr>
          <a:xfrm>
            <a:off x="0" y="533400"/>
            <a:ext cx="8915400" cy="6172200"/>
          </a:xfrm>
        </p:spPr>
        <p:txBody>
          <a:bodyPr>
            <a:normAutofit fontScale="55000" lnSpcReduction="20000"/>
          </a:bodyPr>
          <a:lstStyle/>
          <a:p>
            <a:pPr lvl="0" algn="l"/>
            <a:r>
              <a:rPr lang="en-US" sz="3600" b="1" i="1" u="sng" dirty="0" smtClean="0">
                <a:solidFill>
                  <a:schemeClr val="tx2">
                    <a:lumMod val="60000"/>
                    <a:lumOff val="40000"/>
                  </a:schemeClr>
                </a:solidFill>
              </a:rPr>
              <a:t>Monthly Return</a:t>
            </a:r>
            <a:r>
              <a:rPr lang="en-US" sz="3600" i="1" dirty="0" smtClean="0">
                <a:solidFill>
                  <a:schemeClr val="tx2">
                    <a:lumMod val="60000"/>
                    <a:lumOff val="40000"/>
                  </a:schemeClr>
                </a:solidFill>
              </a:rPr>
              <a:t>: Every registered taxable person shall have to file a monthly return within </a:t>
            </a:r>
            <a:r>
              <a:rPr lang="en-US" sz="3600" b="1" i="1" dirty="0" smtClean="0">
                <a:solidFill>
                  <a:schemeClr val="tx2">
                    <a:lumMod val="60000"/>
                    <a:lumOff val="40000"/>
                  </a:schemeClr>
                </a:solidFill>
              </a:rPr>
              <a:t>20 days after the end of such month</a:t>
            </a:r>
            <a:r>
              <a:rPr lang="en-US" sz="3600" i="1" dirty="0" smtClean="0">
                <a:solidFill>
                  <a:schemeClr val="tx2">
                    <a:lumMod val="60000"/>
                    <a:lumOff val="40000"/>
                  </a:schemeClr>
                </a:solidFill>
              </a:rPr>
              <a:t>.</a:t>
            </a:r>
            <a:endParaRPr lang="en-US" sz="3600" dirty="0" smtClean="0">
              <a:solidFill>
                <a:schemeClr val="tx2">
                  <a:lumMod val="60000"/>
                  <a:lumOff val="40000"/>
                </a:schemeClr>
              </a:solidFill>
            </a:endParaRPr>
          </a:p>
          <a:p>
            <a:pPr lvl="0" algn="l"/>
            <a:r>
              <a:rPr lang="en-US" sz="3600" b="1" i="1" u="sng" dirty="0" smtClean="0">
                <a:solidFill>
                  <a:schemeClr val="tx1"/>
                </a:solidFill>
              </a:rPr>
              <a:t>Return for Composition Scheme</a:t>
            </a:r>
            <a:r>
              <a:rPr lang="en-US" sz="3600" i="1" dirty="0" smtClean="0">
                <a:solidFill>
                  <a:schemeClr val="tx1"/>
                </a:solidFill>
              </a:rPr>
              <a:t>: A registered taxable person paying tax under composition scheme shall have to furnish a return for each quarter or part thereof, electronically, </a:t>
            </a:r>
            <a:r>
              <a:rPr lang="en-US" sz="3600" i="1" dirty="0" smtClean="0">
                <a:solidFill>
                  <a:srgbClr val="FF0000"/>
                </a:solidFill>
              </a:rPr>
              <a:t>within 18 days </a:t>
            </a:r>
            <a:r>
              <a:rPr lang="en-US" sz="3600" i="1" dirty="0" smtClean="0">
                <a:solidFill>
                  <a:schemeClr val="tx1"/>
                </a:solidFill>
              </a:rPr>
              <a:t>after the end of such quarter.</a:t>
            </a:r>
            <a:endParaRPr lang="en-US" sz="3600" dirty="0" smtClean="0">
              <a:solidFill>
                <a:schemeClr val="tx1"/>
              </a:solidFill>
            </a:endParaRPr>
          </a:p>
          <a:p>
            <a:pPr lvl="0" algn="l"/>
            <a:r>
              <a:rPr lang="en-US" sz="3600" b="1" i="1" u="sng" dirty="0" smtClean="0">
                <a:solidFill>
                  <a:schemeClr val="tx2">
                    <a:lumMod val="60000"/>
                    <a:lumOff val="40000"/>
                  </a:schemeClr>
                </a:solidFill>
              </a:rPr>
              <a:t>TDS Return</a:t>
            </a:r>
            <a:r>
              <a:rPr lang="en-US" sz="3600" i="1" dirty="0" smtClean="0">
                <a:solidFill>
                  <a:schemeClr val="tx2">
                    <a:lumMod val="60000"/>
                    <a:lumOff val="40000"/>
                  </a:schemeClr>
                </a:solidFill>
              </a:rPr>
              <a:t>: Every registered taxable person who is required to deduct tax at source shall furnish a return, electronically, </a:t>
            </a:r>
            <a:r>
              <a:rPr lang="en-US" sz="3600" i="1" dirty="0" smtClean="0">
                <a:solidFill>
                  <a:srgbClr val="FF0000"/>
                </a:solidFill>
              </a:rPr>
              <a:t>within 10 days </a:t>
            </a:r>
            <a:r>
              <a:rPr lang="en-US" sz="3600" i="1" dirty="0" smtClean="0">
                <a:solidFill>
                  <a:schemeClr val="tx2">
                    <a:lumMod val="60000"/>
                    <a:lumOff val="40000"/>
                  </a:schemeClr>
                </a:solidFill>
              </a:rPr>
              <a:t>after the end of month in which deduction is made</a:t>
            </a:r>
            <a:r>
              <a:rPr lang="en-US" sz="3600" i="1" dirty="0" smtClean="0">
                <a:solidFill>
                  <a:schemeClr val="tx1"/>
                </a:solidFill>
              </a:rPr>
              <a:t>.</a:t>
            </a:r>
            <a:endParaRPr lang="en-US" sz="3600" dirty="0" smtClean="0">
              <a:solidFill>
                <a:schemeClr val="tx1"/>
              </a:solidFill>
            </a:endParaRPr>
          </a:p>
          <a:p>
            <a:pPr lvl="0" algn="l"/>
            <a:r>
              <a:rPr lang="en-US" sz="3600" b="1" i="1" u="sng" dirty="0" smtClean="0">
                <a:solidFill>
                  <a:schemeClr val="tx1"/>
                </a:solidFill>
              </a:rPr>
              <a:t>Return for Input Service Distributor</a:t>
            </a:r>
            <a:r>
              <a:rPr lang="en-US" sz="3600" i="1" dirty="0" smtClean="0">
                <a:solidFill>
                  <a:schemeClr val="tx1"/>
                </a:solidFill>
              </a:rPr>
              <a:t>: Every Input Service Distributor shall file return for every calendar month or part thereof, electronically, </a:t>
            </a:r>
            <a:r>
              <a:rPr lang="en-US" sz="3600" i="1" dirty="0" smtClean="0">
                <a:solidFill>
                  <a:srgbClr val="FF0000"/>
                </a:solidFill>
              </a:rPr>
              <a:t>within 13 days </a:t>
            </a:r>
            <a:r>
              <a:rPr lang="en-US" sz="3600" i="1" dirty="0" smtClean="0">
                <a:solidFill>
                  <a:schemeClr val="tx1"/>
                </a:solidFill>
              </a:rPr>
              <a:t>after the end of such month.</a:t>
            </a:r>
            <a:endParaRPr lang="en-US" sz="3600" dirty="0" smtClean="0">
              <a:solidFill>
                <a:schemeClr val="tx1"/>
              </a:solidFill>
            </a:endParaRPr>
          </a:p>
          <a:p>
            <a:pPr lvl="0" algn="l"/>
            <a:r>
              <a:rPr lang="en-US" sz="3600" b="1" i="1" u="sng" dirty="0" smtClean="0">
                <a:solidFill>
                  <a:schemeClr val="tx2">
                    <a:lumMod val="60000"/>
                    <a:lumOff val="40000"/>
                  </a:schemeClr>
                </a:solidFill>
              </a:rPr>
              <a:t>First Return</a:t>
            </a:r>
            <a:r>
              <a:rPr lang="en-US" sz="3600" i="1" dirty="0" smtClean="0">
                <a:solidFill>
                  <a:schemeClr val="tx2">
                    <a:lumMod val="60000"/>
                    <a:lumOff val="40000"/>
                  </a:schemeClr>
                </a:solidFill>
              </a:rPr>
              <a:t>: Every registered taxable person shall have to furnish the first return from the date on which he became liable to registration till the end of the month in which the registration has been granted.</a:t>
            </a:r>
            <a:endParaRPr lang="en-US" sz="3600" dirty="0" smtClean="0">
              <a:solidFill>
                <a:schemeClr val="tx2">
                  <a:lumMod val="60000"/>
                  <a:lumOff val="40000"/>
                </a:schemeClr>
              </a:solidFill>
            </a:endParaRPr>
          </a:p>
          <a:p>
            <a:pPr lvl="0" algn="l"/>
            <a:r>
              <a:rPr lang="en-US" sz="3600" b="1" i="1" u="sng" dirty="0" smtClean="0">
                <a:solidFill>
                  <a:schemeClr val="tx1"/>
                </a:solidFill>
              </a:rPr>
              <a:t>Annual return</a:t>
            </a:r>
            <a:r>
              <a:rPr lang="en-US" sz="3600" i="1" dirty="0" smtClean="0">
                <a:solidFill>
                  <a:schemeClr val="tx1"/>
                </a:solidFill>
              </a:rPr>
              <a:t>: Every registered taxable person except certain specified person shall have to furnish an annual return for every financial year electronically on or before the </a:t>
            </a:r>
            <a:r>
              <a:rPr lang="en-US" sz="3600" b="1" i="1" dirty="0" smtClean="0">
                <a:solidFill>
                  <a:schemeClr val="tx1"/>
                </a:solidFill>
              </a:rPr>
              <a:t>31st day of December </a:t>
            </a:r>
            <a:r>
              <a:rPr lang="en-US" sz="3600" i="1" dirty="0" smtClean="0">
                <a:solidFill>
                  <a:schemeClr val="tx1"/>
                </a:solidFill>
              </a:rPr>
              <a:t>following the end of such financial year.</a:t>
            </a:r>
            <a:endParaRPr lang="en-US" sz="3600" dirty="0" smtClean="0">
              <a:solidFill>
                <a:schemeClr val="tx1"/>
              </a:solidFill>
            </a:endParaRPr>
          </a:p>
          <a:p>
            <a:pPr lvl="0" algn="l"/>
            <a:r>
              <a:rPr lang="en-US" sz="3600" b="1" i="1" u="sng" dirty="0" smtClean="0">
                <a:solidFill>
                  <a:schemeClr val="tx2">
                    <a:lumMod val="60000"/>
                    <a:lumOff val="40000"/>
                  </a:schemeClr>
                </a:solidFill>
              </a:rPr>
              <a:t>Final return</a:t>
            </a:r>
            <a:r>
              <a:rPr lang="en-US" sz="3600" i="1" u="sng" dirty="0" smtClean="0">
                <a:solidFill>
                  <a:schemeClr val="tx2">
                    <a:lumMod val="60000"/>
                    <a:lumOff val="40000"/>
                  </a:schemeClr>
                </a:solidFill>
              </a:rPr>
              <a:t>:</a:t>
            </a:r>
            <a:r>
              <a:rPr lang="en-US" sz="3600" i="1" dirty="0" smtClean="0">
                <a:solidFill>
                  <a:schemeClr val="tx2">
                    <a:lumMod val="60000"/>
                    <a:lumOff val="40000"/>
                  </a:schemeClr>
                </a:solidFill>
              </a:rPr>
              <a:t> Every registered taxable person who applies for </a:t>
            </a:r>
            <a:r>
              <a:rPr lang="en-US" sz="3600" b="1" i="1" dirty="0" smtClean="0">
                <a:solidFill>
                  <a:schemeClr val="tx2">
                    <a:lumMod val="60000"/>
                    <a:lumOff val="40000"/>
                  </a:schemeClr>
                </a:solidFill>
              </a:rPr>
              <a:t>cancellation of registration</a:t>
            </a:r>
            <a:r>
              <a:rPr lang="en-US" sz="3600" i="1" dirty="0" smtClean="0">
                <a:solidFill>
                  <a:schemeClr val="tx2">
                    <a:lumMod val="60000"/>
                    <a:lumOff val="40000"/>
                  </a:schemeClr>
                </a:solidFill>
              </a:rPr>
              <a:t> shall have to furnish a final return </a:t>
            </a:r>
            <a:r>
              <a:rPr lang="en-US" sz="3600" b="1" i="1" dirty="0" smtClean="0">
                <a:solidFill>
                  <a:srgbClr val="FF0000"/>
                </a:solidFill>
              </a:rPr>
              <a:t>within three months </a:t>
            </a:r>
            <a:r>
              <a:rPr lang="en-US" sz="3600" i="1" dirty="0" smtClean="0">
                <a:solidFill>
                  <a:schemeClr val="tx2">
                    <a:lumMod val="60000"/>
                    <a:lumOff val="40000"/>
                  </a:schemeClr>
                </a:solidFill>
              </a:rPr>
              <a:t>of the date of cancellation or date of cancellation order, whichever is later, in a prescribed form</a:t>
            </a:r>
            <a:r>
              <a:rPr lang="en-US" sz="3600" i="1" dirty="0" smtClean="0">
                <a:solidFill>
                  <a:schemeClr val="tx1"/>
                </a:solidFill>
              </a:rPr>
              <a:t>.</a:t>
            </a:r>
            <a:endParaRPr lang="en-US" sz="3600" dirty="0" smtClean="0">
              <a:solidFill>
                <a:schemeClr val="tx1"/>
              </a:solidFill>
            </a:endParaRPr>
          </a:p>
          <a:p>
            <a:endParaRPr lang="en-US" dirty="0" smtClean="0"/>
          </a:p>
          <a:p>
            <a:pPr algn="l"/>
            <a:r>
              <a:rPr lang="en-US" sz="2900" dirty="0" smtClean="0">
                <a:solidFill>
                  <a:srgbClr val="FF0000"/>
                </a:solidFill>
              </a:rPr>
              <a:t>*late fee of rupees </a:t>
            </a:r>
            <a:r>
              <a:rPr lang="en-US" sz="2900" b="1" dirty="0" smtClean="0">
                <a:solidFill>
                  <a:srgbClr val="FF0000"/>
                </a:solidFill>
              </a:rPr>
              <a:t>one hundred for every day</a:t>
            </a:r>
            <a:r>
              <a:rPr lang="en-US" sz="2900" dirty="0" smtClean="0">
                <a:solidFill>
                  <a:srgbClr val="FF0000"/>
                </a:solidFill>
              </a:rPr>
              <a:t> during which such failure continues subject to a maximum of </a:t>
            </a:r>
            <a:r>
              <a:rPr lang="en-US" sz="2900" b="1" dirty="0" smtClean="0">
                <a:solidFill>
                  <a:srgbClr val="FF0000"/>
                </a:solidFill>
              </a:rPr>
              <a:t>rupees five thousand.</a:t>
            </a:r>
            <a:endParaRPr lang="en-US" sz="2900" dirty="0">
              <a:solidFill>
                <a:srgbClr val="FF0000"/>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457200"/>
          </a:xfrm>
        </p:spPr>
        <p:txBody>
          <a:bodyPr>
            <a:normAutofit fontScale="90000"/>
          </a:bodyPr>
          <a:lstStyle/>
          <a:p>
            <a:r>
              <a:rPr lang="en-US" b="1" dirty="0" smtClean="0">
                <a:solidFill>
                  <a:schemeClr val="tx2">
                    <a:lumMod val="60000"/>
                    <a:lumOff val="40000"/>
                  </a:schemeClr>
                </a:solidFill>
              </a:rPr>
              <a:t>Manner of availing ITC</a:t>
            </a:r>
            <a:endParaRPr lang="en-US" b="1" dirty="0">
              <a:solidFill>
                <a:schemeClr val="tx2">
                  <a:lumMod val="60000"/>
                  <a:lumOff val="40000"/>
                </a:schemeClr>
              </a:solidFill>
            </a:endParaRPr>
          </a:p>
        </p:txBody>
      </p:sp>
      <p:sp>
        <p:nvSpPr>
          <p:cNvPr id="3" name="Subtitle 2"/>
          <p:cNvSpPr>
            <a:spLocks noGrp="1"/>
          </p:cNvSpPr>
          <p:nvPr>
            <p:ph type="subTitle" idx="1"/>
          </p:nvPr>
        </p:nvSpPr>
        <p:spPr>
          <a:xfrm>
            <a:off x="0" y="685800"/>
            <a:ext cx="9144000" cy="6172200"/>
          </a:xfrm>
        </p:spPr>
        <p:txBody>
          <a:bodyPr>
            <a:normAutofit fontScale="85000" lnSpcReduction="20000"/>
          </a:bodyPr>
          <a:lstStyle/>
          <a:p>
            <a:pPr algn="l">
              <a:buFont typeface="Wingdings" pitchFamily="2" charset="2"/>
              <a:buChar char="Ø"/>
            </a:pPr>
            <a:r>
              <a:rPr lang="en-US" dirty="0" smtClean="0">
                <a:solidFill>
                  <a:schemeClr val="tx2">
                    <a:lumMod val="60000"/>
                    <a:lumOff val="40000"/>
                  </a:schemeClr>
                </a:solidFill>
              </a:rPr>
              <a:t>Every registered taxable person is entitled to ITC provided he  has filled return</a:t>
            </a:r>
          </a:p>
          <a:p>
            <a:pPr algn="l">
              <a:buFont typeface="Wingdings" pitchFamily="2" charset="2"/>
              <a:buChar char="Ø"/>
            </a:pPr>
            <a:r>
              <a:rPr lang="en-US" dirty="0" smtClean="0">
                <a:solidFill>
                  <a:schemeClr val="tx1"/>
                </a:solidFill>
              </a:rPr>
              <a:t>No Credit is available </a:t>
            </a:r>
            <a:r>
              <a:rPr lang="en-US" b="1" dirty="0" smtClean="0">
                <a:solidFill>
                  <a:schemeClr val="tx1"/>
                </a:solidFill>
              </a:rPr>
              <a:t>after the expiry of one year from the date of issue of tax invoice </a:t>
            </a:r>
            <a:r>
              <a:rPr lang="en-US" dirty="0" smtClean="0">
                <a:solidFill>
                  <a:schemeClr val="tx1"/>
                </a:solidFill>
              </a:rPr>
              <a:t>relating to such supply,</a:t>
            </a:r>
          </a:p>
          <a:p>
            <a:pPr algn="l">
              <a:buFont typeface="Wingdings" pitchFamily="2" charset="2"/>
              <a:buChar char="Ø"/>
            </a:pPr>
            <a:r>
              <a:rPr lang="en-US" dirty="0" smtClean="0">
                <a:solidFill>
                  <a:schemeClr val="tx2">
                    <a:lumMod val="60000"/>
                    <a:lumOff val="40000"/>
                  </a:schemeClr>
                </a:solidFill>
              </a:rPr>
              <a:t>Proportionate ITC is available where supplies are used partially for business </a:t>
            </a:r>
          </a:p>
          <a:p>
            <a:pPr algn="l">
              <a:buFont typeface="Wingdings" pitchFamily="2" charset="2"/>
              <a:buChar char="Ø"/>
            </a:pPr>
            <a:r>
              <a:rPr lang="en-US" dirty="0" smtClean="0">
                <a:solidFill>
                  <a:schemeClr val="tx1"/>
                </a:solidFill>
              </a:rPr>
              <a:t>Proportionate ITC is available where supplies are used for taxable including zero rated and non-taxable supplies </a:t>
            </a:r>
          </a:p>
          <a:p>
            <a:pPr algn="l">
              <a:buFont typeface="Wingdings" pitchFamily="2" charset="2"/>
              <a:buChar char="Ø"/>
            </a:pPr>
            <a:r>
              <a:rPr lang="en-US" dirty="0" smtClean="0">
                <a:solidFill>
                  <a:schemeClr val="tx2">
                    <a:lumMod val="60000"/>
                    <a:lumOff val="40000"/>
                  </a:schemeClr>
                </a:solidFill>
              </a:rPr>
              <a:t>ITC can be transferred to </a:t>
            </a:r>
            <a:r>
              <a:rPr lang="en-US" b="1" dirty="0" smtClean="0">
                <a:solidFill>
                  <a:schemeClr val="tx2">
                    <a:lumMod val="60000"/>
                    <a:lumOff val="40000"/>
                  </a:schemeClr>
                </a:solidFill>
              </a:rPr>
              <a:t>newly constituted business</a:t>
            </a:r>
            <a:r>
              <a:rPr lang="en-US" b="1" dirty="0" smtClean="0">
                <a:solidFill>
                  <a:schemeClr val="tx1"/>
                </a:solidFill>
              </a:rPr>
              <a:t> </a:t>
            </a:r>
          </a:p>
          <a:p>
            <a:pPr algn="l">
              <a:buFont typeface="Wingdings" pitchFamily="2" charset="2"/>
              <a:buChar char="Ø"/>
            </a:pPr>
            <a:r>
              <a:rPr lang="en-US" dirty="0" smtClean="0">
                <a:solidFill>
                  <a:schemeClr val="tx1"/>
                </a:solidFill>
              </a:rPr>
              <a:t>A taxable person shall not be entitled to take input tax credit in respect of any invoice, after the filing of the return under section 27 for the month of September following the end of financial year to which such invoice pertains or filing of the relevant annual return, whichever is earlier.</a:t>
            </a:r>
          </a:p>
          <a:p>
            <a:pPr algn="l">
              <a:buFont typeface="Wingdings" pitchFamily="2" charset="2"/>
              <a:buChar char="Ø"/>
            </a:pPr>
            <a:r>
              <a:rPr lang="en-US" b="1" dirty="0" smtClean="0">
                <a:solidFill>
                  <a:schemeClr val="tx2">
                    <a:lumMod val="60000"/>
                    <a:lumOff val="40000"/>
                  </a:schemeClr>
                </a:solidFill>
              </a:rPr>
              <a:t>Any wrong taken of ITC, shall be recovered in the manner as may be prescribed in this behalf</a:t>
            </a:r>
            <a:r>
              <a:rPr lang="en-US" dirty="0" smtClean="0">
                <a:solidFill>
                  <a:schemeClr val="tx2">
                    <a:lumMod val="60000"/>
                    <a:lumOff val="40000"/>
                  </a:schemeClr>
                </a:solidFill>
              </a:rPr>
              <a:t>.</a:t>
            </a:r>
          </a:p>
          <a:p>
            <a:pPr algn="l">
              <a:buFont typeface="Arial" pitchFamily="34" charset="0"/>
              <a:buChar char="•"/>
            </a:pPr>
            <a:endParaRPr lang="en-US"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
            <a:ext cx="7772400" cy="685800"/>
          </a:xfrm>
        </p:spPr>
        <p:txBody>
          <a:bodyPr>
            <a:normAutofit fontScale="90000"/>
          </a:bodyPr>
          <a:lstStyle/>
          <a:p>
            <a:r>
              <a:rPr lang="en-US" b="1" dirty="0" smtClean="0">
                <a:solidFill>
                  <a:schemeClr val="tx2">
                    <a:lumMod val="60000"/>
                    <a:lumOff val="40000"/>
                  </a:schemeClr>
                </a:solidFill>
              </a:rPr>
              <a:t>Material sent for Job work Sec-43A</a:t>
            </a:r>
            <a:endParaRPr lang="en-US" b="1" dirty="0">
              <a:solidFill>
                <a:schemeClr val="tx2">
                  <a:lumMod val="60000"/>
                  <a:lumOff val="40000"/>
                </a:schemeClr>
              </a:solidFill>
            </a:endParaRPr>
          </a:p>
        </p:txBody>
      </p:sp>
      <p:sp>
        <p:nvSpPr>
          <p:cNvPr id="3" name="Subtitle 2"/>
          <p:cNvSpPr>
            <a:spLocks noGrp="1"/>
          </p:cNvSpPr>
          <p:nvPr>
            <p:ph type="subTitle" idx="1"/>
          </p:nvPr>
        </p:nvSpPr>
        <p:spPr>
          <a:xfrm>
            <a:off x="152400" y="762000"/>
            <a:ext cx="8763000" cy="5867400"/>
          </a:xfrm>
        </p:spPr>
        <p:txBody>
          <a:bodyPr/>
          <a:lstStyle/>
          <a:p>
            <a:pPr algn="l">
              <a:buFont typeface="Wingdings" pitchFamily="2" charset="2"/>
              <a:buChar char="Ø"/>
            </a:pPr>
            <a:r>
              <a:rPr lang="en-US" dirty="0" smtClean="0">
                <a:solidFill>
                  <a:schemeClr val="tx2">
                    <a:lumMod val="60000"/>
                    <a:lumOff val="40000"/>
                  </a:schemeClr>
                </a:solidFill>
              </a:rPr>
              <a:t>Registered person is entitled to take credit of input tax on inputs sent to a job-worker for job-work if the said </a:t>
            </a:r>
            <a:r>
              <a:rPr lang="en-US" b="1" dirty="0" smtClean="0">
                <a:solidFill>
                  <a:schemeClr val="tx2">
                    <a:lumMod val="60000"/>
                    <a:lumOff val="40000"/>
                  </a:schemeClr>
                </a:solidFill>
              </a:rPr>
              <a:t>inputs</a:t>
            </a:r>
            <a:r>
              <a:rPr lang="en-US" dirty="0" smtClean="0">
                <a:solidFill>
                  <a:schemeClr val="tx2">
                    <a:lumMod val="60000"/>
                    <a:lumOff val="40000"/>
                  </a:schemeClr>
                </a:solidFill>
              </a:rPr>
              <a:t>, after completion of job-work, are received back by him </a:t>
            </a:r>
            <a:r>
              <a:rPr lang="en-US" b="1" dirty="0" smtClean="0">
                <a:solidFill>
                  <a:srgbClr val="FF0000"/>
                </a:solidFill>
              </a:rPr>
              <a:t>within one hundred and eighty days </a:t>
            </a:r>
            <a:r>
              <a:rPr lang="en-US" dirty="0" smtClean="0">
                <a:solidFill>
                  <a:schemeClr val="tx2">
                    <a:lumMod val="60000"/>
                    <a:lumOff val="40000"/>
                  </a:schemeClr>
                </a:solidFill>
              </a:rPr>
              <a:t>of their being sent out</a:t>
            </a:r>
          </a:p>
          <a:p>
            <a:pPr algn="l">
              <a:buFont typeface="Wingdings" pitchFamily="2" charset="2"/>
              <a:buChar char="Ø"/>
            </a:pPr>
            <a:r>
              <a:rPr lang="en-US" dirty="0" smtClean="0">
                <a:solidFill>
                  <a:schemeClr val="tx1"/>
                </a:solidFill>
              </a:rPr>
              <a:t>Registered person entitled to take credit of input tax on capital goods sent to a job-worker for job-work if the said </a:t>
            </a:r>
            <a:r>
              <a:rPr lang="en-US" b="1" dirty="0" smtClean="0">
                <a:solidFill>
                  <a:srgbClr val="FF0000"/>
                </a:solidFill>
              </a:rPr>
              <a:t>capital goods</a:t>
            </a:r>
            <a:r>
              <a:rPr lang="en-US" dirty="0" smtClean="0">
                <a:solidFill>
                  <a:schemeClr val="tx1"/>
                </a:solidFill>
              </a:rPr>
              <a:t>, after completion of job-work, are received back by him </a:t>
            </a:r>
            <a:r>
              <a:rPr lang="en-US" b="1" dirty="0" smtClean="0">
                <a:solidFill>
                  <a:srgbClr val="FF0000"/>
                </a:solidFill>
              </a:rPr>
              <a:t>within two years</a:t>
            </a:r>
            <a:r>
              <a:rPr lang="en-US" dirty="0" smtClean="0">
                <a:solidFill>
                  <a:srgbClr val="FF0000"/>
                </a:solidFill>
              </a:rPr>
              <a:t> </a:t>
            </a:r>
            <a:r>
              <a:rPr lang="en-US" dirty="0" smtClean="0">
                <a:solidFill>
                  <a:schemeClr val="tx1"/>
                </a:solidFill>
              </a:rPr>
              <a:t>of their being sent out</a:t>
            </a:r>
            <a:endParaRPr lang="en-US" dirty="0">
              <a:solidFill>
                <a:schemeClr val="tx1"/>
              </a:solidFill>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09600"/>
          </a:xfrm>
        </p:spPr>
        <p:txBody>
          <a:bodyPr>
            <a:normAutofit/>
          </a:bodyPr>
          <a:lstStyle/>
          <a:p>
            <a:r>
              <a:rPr lang="en-US" sz="2800" dirty="0" smtClean="0">
                <a:solidFill>
                  <a:schemeClr val="tx2">
                    <a:lumMod val="60000"/>
                    <a:lumOff val="40000"/>
                  </a:schemeClr>
                </a:solidFill>
              </a:rPr>
              <a:t>Valuation of Supply (Sec.-15)</a:t>
            </a:r>
            <a:endParaRPr lang="en-US" sz="2800" dirty="0">
              <a:solidFill>
                <a:schemeClr val="tx2">
                  <a:lumMod val="60000"/>
                  <a:lumOff val="40000"/>
                </a:schemeClr>
              </a:solidFill>
            </a:endParaRPr>
          </a:p>
        </p:txBody>
      </p:sp>
      <p:sp>
        <p:nvSpPr>
          <p:cNvPr id="3" name="Subtitle 2"/>
          <p:cNvSpPr>
            <a:spLocks noGrp="1"/>
          </p:cNvSpPr>
          <p:nvPr>
            <p:ph type="subTitle" idx="1"/>
          </p:nvPr>
        </p:nvSpPr>
        <p:spPr>
          <a:xfrm>
            <a:off x="228600" y="685800"/>
            <a:ext cx="8610600" cy="5943600"/>
          </a:xfrm>
        </p:spPr>
        <p:txBody>
          <a:bodyPr>
            <a:normAutofit/>
          </a:bodyPr>
          <a:lstStyle/>
          <a:p>
            <a:pPr algn="l"/>
            <a:r>
              <a:rPr lang="en-US" sz="2000" b="1" i="1" dirty="0" smtClean="0">
                <a:solidFill>
                  <a:schemeClr val="tx2">
                    <a:lumMod val="60000"/>
                    <a:lumOff val="40000"/>
                  </a:schemeClr>
                </a:solidFill>
              </a:rPr>
              <a:t>a) </a:t>
            </a:r>
            <a:r>
              <a:rPr lang="en-US" sz="2000" b="1" i="1" u="sng" dirty="0" smtClean="0">
                <a:solidFill>
                  <a:srgbClr val="FF0000"/>
                </a:solidFill>
              </a:rPr>
              <a:t>Transaction Value Method</a:t>
            </a:r>
            <a:r>
              <a:rPr lang="en-US" sz="2000" b="1" i="1" dirty="0" smtClean="0">
                <a:solidFill>
                  <a:schemeClr val="tx2">
                    <a:lumMod val="60000"/>
                    <a:lumOff val="40000"/>
                  </a:schemeClr>
                </a:solidFill>
              </a:rPr>
              <a:t>: The value of goods and/or services shall be the transaction value </a:t>
            </a:r>
            <a:r>
              <a:rPr lang="en-US" sz="2000" b="1" i="1" dirty="0" err="1" smtClean="0">
                <a:solidFill>
                  <a:schemeClr val="tx2">
                    <a:lumMod val="60000"/>
                    <a:lumOff val="40000"/>
                  </a:schemeClr>
                </a:solidFill>
              </a:rPr>
              <a:t>i.e.the</a:t>
            </a:r>
            <a:r>
              <a:rPr lang="en-US" sz="2000" b="1" i="1" dirty="0" smtClean="0">
                <a:solidFill>
                  <a:schemeClr val="tx2">
                    <a:lumMod val="60000"/>
                    <a:lumOff val="40000"/>
                  </a:schemeClr>
                </a:solidFill>
              </a:rPr>
              <a:t> value determined in monetary terms</a:t>
            </a:r>
            <a:r>
              <a:rPr lang="en-US" sz="2000" b="1" i="1" dirty="0" smtClean="0">
                <a:solidFill>
                  <a:schemeClr val="tx1"/>
                </a:solidFill>
              </a:rPr>
              <a:t>.</a:t>
            </a:r>
            <a:endParaRPr lang="en-US" sz="2000" b="1" dirty="0" smtClean="0">
              <a:solidFill>
                <a:schemeClr val="tx1"/>
              </a:solidFill>
            </a:endParaRPr>
          </a:p>
          <a:p>
            <a:pPr algn="l"/>
            <a:r>
              <a:rPr lang="en-US" sz="2000" b="1" i="1" dirty="0" smtClean="0">
                <a:solidFill>
                  <a:schemeClr val="tx1"/>
                </a:solidFill>
              </a:rPr>
              <a:t>b) </a:t>
            </a:r>
            <a:r>
              <a:rPr lang="en-US" sz="2000" b="1" i="1" u="sng" dirty="0" smtClean="0">
                <a:solidFill>
                  <a:srgbClr val="FF0000"/>
                </a:solidFill>
              </a:rPr>
              <a:t>Comparison Method</a:t>
            </a:r>
            <a:r>
              <a:rPr lang="en-US" sz="2000" b="1" i="1" dirty="0" smtClean="0">
                <a:solidFill>
                  <a:schemeClr val="tx1"/>
                </a:solidFill>
              </a:rPr>
              <a:t>: Where value of supply cannot be determined under the Transaction Value Method, the value shall be determined on the basis of transaction value of goods and/or services of like kind and quality supplied at or about the same time to customers.</a:t>
            </a:r>
            <a:endParaRPr lang="en-US" sz="2000" b="1" dirty="0" smtClean="0">
              <a:solidFill>
                <a:schemeClr val="tx1"/>
              </a:solidFill>
            </a:endParaRPr>
          </a:p>
          <a:p>
            <a:pPr algn="l"/>
            <a:r>
              <a:rPr lang="en-US" sz="2000" b="1" i="1" dirty="0" smtClean="0">
                <a:solidFill>
                  <a:schemeClr val="tx1"/>
                </a:solidFill>
              </a:rPr>
              <a:t>c) </a:t>
            </a:r>
            <a:r>
              <a:rPr lang="en-US" sz="2000" b="1" i="1" u="sng" dirty="0" smtClean="0">
                <a:solidFill>
                  <a:srgbClr val="FF0000"/>
                </a:solidFill>
              </a:rPr>
              <a:t>Computed Value Method</a:t>
            </a:r>
            <a:r>
              <a:rPr lang="en-US" sz="2000" b="1" i="1" dirty="0" smtClean="0">
                <a:solidFill>
                  <a:schemeClr val="tx2">
                    <a:lumMod val="60000"/>
                    <a:lumOff val="40000"/>
                  </a:schemeClr>
                </a:solidFill>
              </a:rPr>
              <a:t>: Where value cannot be determined under the Comparison method, it shall be based on a computed value which shall include cost of production, manufacture or processing of the goods or, the cost of the provision of services, the charges, if any, for design &amp; brand and amount towards profit &amp; general expenses equal to that usually reflected in supply of goods and/or services of the same class or kind as the goods and/or services being valued which are made by other suppliers.</a:t>
            </a:r>
            <a:endParaRPr lang="en-US" sz="2000" b="1" dirty="0" smtClean="0">
              <a:solidFill>
                <a:schemeClr val="tx2">
                  <a:lumMod val="60000"/>
                  <a:lumOff val="40000"/>
                </a:schemeClr>
              </a:solidFill>
            </a:endParaRPr>
          </a:p>
          <a:p>
            <a:pPr algn="l"/>
            <a:r>
              <a:rPr lang="en-US" sz="2000" b="1" i="1" dirty="0" smtClean="0">
                <a:solidFill>
                  <a:schemeClr val="tx1"/>
                </a:solidFill>
              </a:rPr>
              <a:t>d) </a:t>
            </a:r>
            <a:r>
              <a:rPr lang="en-US" sz="2000" b="1" i="1" u="sng" dirty="0" smtClean="0">
                <a:solidFill>
                  <a:srgbClr val="FF0000"/>
                </a:solidFill>
              </a:rPr>
              <a:t>Residual Method</a:t>
            </a:r>
            <a:r>
              <a:rPr lang="en-US" sz="2000" b="1" i="1" dirty="0" smtClean="0">
                <a:solidFill>
                  <a:schemeClr val="tx1"/>
                </a:solidFill>
              </a:rPr>
              <a:t>: Where the value cannot be determined under the Computed Value method, the value shall be determined using reasonable means consistent with the principles and general provisions of the Valuation Rules</a:t>
            </a:r>
            <a:r>
              <a:rPr lang="en-US" sz="2000" i="1" dirty="0" smtClean="0"/>
              <a:t>.</a:t>
            </a:r>
            <a:endParaRPr lang="en-US" sz="2000"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52401"/>
            <a:ext cx="7772400" cy="457200"/>
          </a:xfrm>
        </p:spPr>
        <p:txBody>
          <a:bodyPr>
            <a:normAutofit fontScale="90000"/>
          </a:bodyPr>
          <a:lstStyle/>
          <a:p>
            <a:r>
              <a:rPr lang="en-US" b="1" dirty="0" smtClean="0">
                <a:solidFill>
                  <a:schemeClr val="tx2">
                    <a:lumMod val="60000"/>
                    <a:lumOff val="40000"/>
                  </a:schemeClr>
                </a:solidFill>
              </a:rPr>
              <a:t>Accounts : Sec 42</a:t>
            </a:r>
            <a:endParaRPr lang="en-US" b="1" dirty="0">
              <a:solidFill>
                <a:schemeClr val="tx2">
                  <a:lumMod val="60000"/>
                  <a:lumOff val="40000"/>
                </a:schemeClr>
              </a:solidFill>
            </a:endParaRPr>
          </a:p>
        </p:txBody>
      </p:sp>
      <p:sp>
        <p:nvSpPr>
          <p:cNvPr id="3" name="Subtitle 2"/>
          <p:cNvSpPr>
            <a:spLocks noGrp="1"/>
          </p:cNvSpPr>
          <p:nvPr>
            <p:ph type="subTitle" idx="1"/>
          </p:nvPr>
        </p:nvSpPr>
        <p:spPr>
          <a:xfrm>
            <a:off x="152400" y="838200"/>
            <a:ext cx="8991600" cy="5791200"/>
          </a:xfrm>
        </p:spPr>
        <p:txBody>
          <a:bodyPr/>
          <a:lstStyle/>
          <a:p>
            <a:pPr algn="l">
              <a:buFont typeface="Wingdings" pitchFamily="2" charset="2"/>
              <a:buChar char="Ø"/>
            </a:pPr>
            <a:r>
              <a:rPr lang="en-US" dirty="0" smtClean="0">
                <a:solidFill>
                  <a:schemeClr val="tx2">
                    <a:lumMod val="60000"/>
                    <a:lumOff val="40000"/>
                  </a:schemeClr>
                </a:solidFill>
              </a:rPr>
              <a:t>Every registered person </a:t>
            </a:r>
            <a:r>
              <a:rPr lang="en-US" b="1" dirty="0" smtClean="0">
                <a:solidFill>
                  <a:schemeClr val="tx2">
                    <a:lumMod val="60000"/>
                    <a:lumOff val="40000"/>
                  </a:schemeClr>
                </a:solidFill>
              </a:rPr>
              <a:t>shall keep and maintain, at his </a:t>
            </a:r>
            <a:r>
              <a:rPr lang="en-US" b="1" dirty="0" smtClean="0">
                <a:solidFill>
                  <a:srgbClr val="FF0000"/>
                </a:solidFill>
              </a:rPr>
              <a:t>principal place of business</a:t>
            </a:r>
            <a:r>
              <a:rPr lang="en-US" b="1" dirty="0" smtClean="0">
                <a:solidFill>
                  <a:schemeClr val="tx2">
                    <a:lumMod val="60000"/>
                    <a:lumOff val="40000"/>
                  </a:schemeClr>
                </a:solidFill>
              </a:rPr>
              <a:t>, as mentioned in the certificate of registration</a:t>
            </a:r>
            <a:r>
              <a:rPr lang="en-US" b="1" dirty="0" smtClean="0">
                <a:solidFill>
                  <a:schemeClr val="tx1"/>
                </a:solidFill>
              </a:rPr>
              <a:t>, </a:t>
            </a:r>
          </a:p>
          <a:p>
            <a:pPr algn="l">
              <a:buFont typeface="Wingdings" pitchFamily="2" charset="2"/>
              <a:buChar char="Ø"/>
            </a:pPr>
            <a:r>
              <a:rPr lang="en-US" dirty="0" smtClean="0">
                <a:solidFill>
                  <a:schemeClr val="tx1"/>
                </a:solidFill>
              </a:rPr>
              <a:t>Every registered taxable person whose turnover during a financial year exceeds the prescribed limit shall get his accounts </a:t>
            </a:r>
            <a:r>
              <a:rPr lang="en-US" dirty="0" smtClean="0">
                <a:solidFill>
                  <a:srgbClr val="FF0000"/>
                </a:solidFill>
              </a:rPr>
              <a:t>audited by a chartered accountant or a cost accountant</a:t>
            </a:r>
          </a:p>
          <a:p>
            <a:pPr algn="l">
              <a:buFont typeface="Wingdings" pitchFamily="2" charset="2"/>
              <a:buChar char="Ø"/>
            </a:pPr>
            <a:r>
              <a:rPr lang="en-US" dirty="0" smtClean="0">
                <a:solidFill>
                  <a:schemeClr val="tx2">
                    <a:lumMod val="60000"/>
                    <a:lumOff val="40000"/>
                  </a:schemeClr>
                </a:solidFill>
              </a:rPr>
              <a:t>Every registered person shall retain them until the expiry of </a:t>
            </a:r>
            <a:r>
              <a:rPr lang="en-US" b="1" dirty="0" smtClean="0">
                <a:solidFill>
                  <a:srgbClr val="FF0000"/>
                </a:solidFill>
              </a:rPr>
              <a:t>sixty months from the last date of filing of Annual Return</a:t>
            </a:r>
            <a:r>
              <a:rPr lang="en-US" b="1" dirty="0" smtClean="0">
                <a:solidFill>
                  <a:schemeClr val="tx2">
                    <a:lumMod val="60000"/>
                    <a:lumOff val="40000"/>
                  </a:schemeClr>
                </a:solidFill>
              </a:rPr>
              <a:t> for the year pertaining to such </a:t>
            </a:r>
            <a:r>
              <a:rPr lang="en-US" dirty="0" smtClean="0">
                <a:solidFill>
                  <a:schemeClr val="tx2">
                    <a:lumMod val="60000"/>
                    <a:lumOff val="40000"/>
                  </a:schemeClr>
                </a:solidFill>
              </a:rPr>
              <a:t>accounts and records</a:t>
            </a:r>
            <a:endParaRPr lang="en-US" dirty="0">
              <a:solidFill>
                <a:schemeClr val="tx2">
                  <a:lumMod val="60000"/>
                  <a:lumOff val="40000"/>
                </a:schemeClr>
              </a:solidFill>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457200"/>
          </a:xfrm>
        </p:spPr>
        <p:txBody>
          <a:bodyPr>
            <a:normAutofit fontScale="90000"/>
          </a:bodyPr>
          <a:lstStyle/>
          <a:p>
            <a:r>
              <a:rPr lang="en-US" b="1" dirty="0" smtClean="0"/>
              <a:t/>
            </a:r>
            <a:br>
              <a:rPr lang="en-US" b="1" dirty="0" smtClean="0"/>
            </a:br>
            <a:r>
              <a:rPr lang="en-US" b="1" dirty="0" smtClean="0">
                <a:solidFill>
                  <a:schemeClr val="tx2">
                    <a:lumMod val="60000"/>
                    <a:lumOff val="40000"/>
                  </a:schemeClr>
                </a:solidFill>
              </a:rPr>
              <a:t>ASSESSMENT- </a:t>
            </a:r>
            <a:r>
              <a:rPr lang="en-US" sz="3600" b="1" dirty="0" smtClean="0">
                <a:solidFill>
                  <a:schemeClr val="tx2">
                    <a:lumMod val="60000"/>
                    <a:lumOff val="40000"/>
                  </a:schemeClr>
                </a:solidFill>
              </a:rPr>
              <a:t>Sec. 44-48</a:t>
            </a:r>
            <a:r>
              <a:rPr lang="en-US" dirty="0" smtClean="0">
                <a:solidFill>
                  <a:schemeClr val="tx2">
                    <a:lumMod val="60000"/>
                    <a:lumOff val="40000"/>
                  </a:schemeClr>
                </a:solidFill>
              </a:rPr>
              <a:t/>
            </a:r>
            <a:br>
              <a:rPr lang="en-US" dirty="0" smtClean="0">
                <a:solidFill>
                  <a:schemeClr val="tx2">
                    <a:lumMod val="60000"/>
                    <a:lumOff val="40000"/>
                  </a:schemeClr>
                </a:solidFill>
              </a:rPr>
            </a:br>
            <a:endParaRPr lang="en-US" dirty="0">
              <a:solidFill>
                <a:schemeClr val="tx2">
                  <a:lumMod val="60000"/>
                  <a:lumOff val="40000"/>
                </a:schemeClr>
              </a:solidFill>
            </a:endParaRPr>
          </a:p>
        </p:txBody>
      </p:sp>
      <p:sp>
        <p:nvSpPr>
          <p:cNvPr id="3" name="Subtitle 2"/>
          <p:cNvSpPr>
            <a:spLocks noGrp="1"/>
          </p:cNvSpPr>
          <p:nvPr>
            <p:ph type="subTitle" idx="1"/>
          </p:nvPr>
        </p:nvSpPr>
        <p:spPr>
          <a:xfrm>
            <a:off x="304800" y="1219200"/>
            <a:ext cx="8610600" cy="4953000"/>
          </a:xfrm>
        </p:spPr>
        <p:txBody>
          <a:bodyPr>
            <a:normAutofit/>
          </a:bodyPr>
          <a:lstStyle/>
          <a:p>
            <a:pPr algn="l"/>
            <a:r>
              <a:rPr lang="en-US" sz="2800" b="1" dirty="0" smtClean="0">
                <a:solidFill>
                  <a:schemeClr val="tx1"/>
                </a:solidFill>
              </a:rPr>
              <a:t>Self-Assessment –sec 44</a:t>
            </a:r>
          </a:p>
          <a:p>
            <a:pPr algn="l"/>
            <a:r>
              <a:rPr lang="en-US" sz="2800" b="1" dirty="0" smtClean="0">
                <a:solidFill>
                  <a:schemeClr val="tx2">
                    <a:lumMod val="60000"/>
                    <a:lumOff val="40000"/>
                  </a:schemeClr>
                </a:solidFill>
              </a:rPr>
              <a:t>Provisional Assessment- sec 44A</a:t>
            </a:r>
          </a:p>
          <a:p>
            <a:pPr algn="l"/>
            <a:r>
              <a:rPr lang="en-US" sz="2800" b="1" dirty="0" smtClean="0">
                <a:solidFill>
                  <a:schemeClr val="tx1"/>
                </a:solidFill>
              </a:rPr>
              <a:t>Scrutiny of returns- sec 45 :</a:t>
            </a:r>
          </a:p>
          <a:p>
            <a:pPr algn="l"/>
            <a:r>
              <a:rPr lang="en-US" sz="2800" b="1" dirty="0" smtClean="0">
                <a:solidFill>
                  <a:schemeClr val="tx2">
                    <a:lumMod val="60000"/>
                    <a:lumOff val="40000"/>
                  </a:schemeClr>
                </a:solidFill>
              </a:rPr>
              <a:t>Assessment of non-filers of returns: sec 46</a:t>
            </a:r>
          </a:p>
          <a:p>
            <a:pPr algn="l"/>
            <a:r>
              <a:rPr lang="en-US" sz="2800" b="1" dirty="0" smtClean="0">
                <a:solidFill>
                  <a:schemeClr val="tx1"/>
                </a:solidFill>
              </a:rPr>
              <a:t>Assessment of unregistered persons: sec 47</a:t>
            </a:r>
          </a:p>
          <a:p>
            <a:pPr algn="l"/>
            <a:r>
              <a:rPr lang="en-US" sz="2800" b="1" dirty="0" smtClean="0">
                <a:solidFill>
                  <a:schemeClr val="tx2">
                    <a:lumMod val="60000"/>
                    <a:lumOff val="40000"/>
                  </a:schemeClr>
                </a:solidFill>
              </a:rPr>
              <a:t>Summary assessment in certain special cases: sec 48</a:t>
            </a:r>
            <a:endParaRPr lang="en-US" sz="2800" dirty="0">
              <a:solidFill>
                <a:schemeClr val="tx2">
                  <a:lumMod val="60000"/>
                  <a:lumOff val="40000"/>
                </a:schemeClr>
              </a:solidFill>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533400"/>
          </a:xfrm>
        </p:spPr>
        <p:txBody>
          <a:bodyPr>
            <a:normAutofit fontScale="90000"/>
          </a:bodyPr>
          <a:lstStyle/>
          <a:p>
            <a:r>
              <a:rPr lang="en-US" b="1" dirty="0" smtClean="0">
                <a:solidFill>
                  <a:schemeClr val="tx2">
                    <a:lumMod val="60000"/>
                    <a:lumOff val="40000"/>
                  </a:schemeClr>
                </a:solidFill>
              </a:rPr>
              <a:t>Audit:Sec.49</a:t>
            </a:r>
            <a:endParaRPr lang="en-US" b="1" dirty="0">
              <a:solidFill>
                <a:schemeClr val="tx2">
                  <a:lumMod val="60000"/>
                  <a:lumOff val="40000"/>
                </a:schemeClr>
              </a:solidFill>
            </a:endParaRPr>
          </a:p>
        </p:txBody>
      </p:sp>
      <p:sp>
        <p:nvSpPr>
          <p:cNvPr id="3" name="Subtitle 2"/>
          <p:cNvSpPr>
            <a:spLocks noGrp="1"/>
          </p:cNvSpPr>
          <p:nvPr>
            <p:ph type="subTitle" idx="1"/>
          </p:nvPr>
        </p:nvSpPr>
        <p:spPr>
          <a:xfrm>
            <a:off x="152400" y="990600"/>
            <a:ext cx="8839200" cy="5715000"/>
          </a:xfrm>
        </p:spPr>
        <p:txBody>
          <a:bodyPr>
            <a:normAutofit lnSpcReduction="10000"/>
          </a:bodyPr>
          <a:lstStyle/>
          <a:p>
            <a:pPr algn="l"/>
            <a:r>
              <a:rPr lang="en-US" b="1" dirty="0" smtClean="0">
                <a:solidFill>
                  <a:schemeClr val="tx2">
                    <a:lumMod val="60000"/>
                    <a:lumOff val="40000"/>
                  </a:schemeClr>
                </a:solidFill>
              </a:rPr>
              <a:t>Audit by tax authorities: </a:t>
            </a:r>
            <a:r>
              <a:rPr lang="en-US" dirty="0" smtClean="0">
                <a:solidFill>
                  <a:schemeClr val="tx2">
                    <a:lumMod val="60000"/>
                    <a:lumOff val="40000"/>
                  </a:schemeClr>
                </a:solidFill>
              </a:rPr>
              <a:t>may undertake audit of the business transactions of any taxable person for such period, at such frequency and in such manner as may be prescribed.</a:t>
            </a:r>
          </a:p>
          <a:p>
            <a:pPr algn="l"/>
            <a:endParaRPr lang="en-US" dirty="0" smtClean="0">
              <a:solidFill>
                <a:schemeClr val="tx2">
                  <a:lumMod val="60000"/>
                  <a:lumOff val="40000"/>
                </a:schemeClr>
              </a:solidFill>
            </a:endParaRPr>
          </a:p>
          <a:p>
            <a:pPr algn="l"/>
            <a:r>
              <a:rPr lang="en-US" b="1" dirty="0" smtClean="0">
                <a:solidFill>
                  <a:schemeClr val="tx1"/>
                </a:solidFill>
              </a:rPr>
              <a:t>Special audit: </a:t>
            </a:r>
            <a:r>
              <a:rPr lang="en-US" dirty="0" smtClean="0">
                <a:solidFill>
                  <a:schemeClr val="tx1"/>
                </a:solidFill>
              </a:rPr>
              <a:t>Authorities may direct such taxable person by notice in writing to get his records including books of account examined and audited by a </a:t>
            </a:r>
            <a:r>
              <a:rPr lang="en-US" b="1" dirty="0" smtClean="0">
                <a:solidFill>
                  <a:srgbClr val="FF0000"/>
                </a:solidFill>
              </a:rPr>
              <a:t>chartered accountant or a cost accountant </a:t>
            </a:r>
            <a:r>
              <a:rPr lang="en-US" dirty="0" smtClean="0">
                <a:solidFill>
                  <a:schemeClr val="tx1"/>
                </a:solidFill>
              </a:rPr>
              <a:t>as may be nominated by the [Commissioner] in this behalf . </a:t>
            </a:r>
          </a:p>
          <a:p>
            <a:pPr algn="l"/>
            <a:r>
              <a:rPr lang="en-US" dirty="0" smtClean="0"/>
              <a:t>.</a:t>
            </a:r>
          </a:p>
          <a:p>
            <a:pPr algn="l"/>
            <a:endParaRPr lang="en-US" dirty="0" smtClean="0"/>
          </a:p>
          <a:p>
            <a:pPr algn="l"/>
            <a:endParaRPr lang="en-US" dirty="0" smtClean="0"/>
          </a:p>
          <a:p>
            <a:pPr algn="l"/>
            <a:endParaRPr lang="en-US"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0"/>
            <a:ext cx="8839200" cy="533400"/>
          </a:xfrm>
        </p:spPr>
        <p:txBody>
          <a:bodyPr>
            <a:normAutofit fontScale="90000"/>
          </a:bodyPr>
          <a:lstStyle/>
          <a:p>
            <a:r>
              <a:rPr lang="en-US" sz="3100" b="1" dirty="0" smtClean="0"/>
              <a:t/>
            </a:r>
            <a:br>
              <a:rPr lang="en-US" sz="3100" b="1" dirty="0" smtClean="0"/>
            </a:br>
            <a:r>
              <a:rPr lang="en-US" sz="3100" b="1" dirty="0" smtClean="0">
                <a:solidFill>
                  <a:schemeClr val="tx2">
                    <a:lumMod val="60000"/>
                    <a:lumOff val="40000"/>
                  </a:schemeClr>
                </a:solidFill>
              </a:rPr>
              <a:t>Demand and Recovery: Sec 51-53</a:t>
            </a:r>
            <a:r>
              <a:rPr lang="en-US" dirty="0" smtClean="0"/>
              <a:t/>
            </a:r>
            <a:br>
              <a:rPr lang="en-US" dirty="0" smtClean="0"/>
            </a:br>
            <a:endParaRPr lang="en-US" dirty="0"/>
          </a:p>
        </p:txBody>
      </p:sp>
      <p:sp>
        <p:nvSpPr>
          <p:cNvPr id="3" name="Subtitle 2"/>
          <p:cNvSpPr>
            <a:spLocks noGrp="1"/>
          </p:cNvSpPr>
          <p:nvPr>
            <p:ph type="subTitle" idx="1"/>
          </p:nvPr>
        </p:nvSpPr>
        <p:spPr>
          <a:xfrm>
            <a:off x="228600" y="1066800"/>
            <a:ext cx="8763000" cy="5486400"/>
          </a:xfrm>
        </p:spPr>
        <p:txBody>
          <a:bodyPr>
            <a:normAutofit/>
          </a:bodyPr>
          <a:lstStyle/>
          <a:p>
            <a:pPr algn="l"/>
            <a:r>
              <a:rPr lang="en-US" sz="2400" b="1" dirty="0" smtClean="0">
                <a:solidFill>
                  <a:schemeClr val="tx1"/>
                </a:solidFill>
              </a:rPr>
              <a:t>Determination of tax not paid or short paid or erroneously refunded :Sec 51</a:t>
            </a:r>
            <a:endParaRPr lang="en-US" sz="2400" b="1" i="1" dirty="0" smtClean="0">
              <a:solidFill>
                <a:schemeClr val="tx1"/>
              </a:solidFill>
            </a:endParaRPr>
          </a:p>
          <a:p>
            <a:pPr marL="457200" indent="-457200" algn="l">
              <a:buAutoNum type="alphaUcPeriod"/>
            </a:pPr>
            <a:r>
              <a:rPr lang="en-US" sz="2400" b="1" i="1" dirty="0" smtClean="0">
                <a:solidFill>
                  <a:schemeClr val="tx2">
                    <a:lumMod val="60000"/>
                    <a:lumOff val="40000"/>
                  </a:schemeClr>
                </a:solidFill>
              </a:rPr>
              <a:t>Determination of tax not paid or short paid or erroneously refunded or input tax credit wrongly availed or utilized for any reason </a:t>
            </a:r>
            <a:r>
              <a:rPr lang="en-US" sz="2400" b="1" i="1" dirty="0" smtClean="0">
                <a:solidFill>
                  <a:srgbClr val="FF0000"/>
                </a:solidFill>
              </a:rPr>
              <a:t>other than fraud or any willful misstatement or suppression of facts:  </a:t>
            </a:r>
            <a:r>
              <a:rPr lang="en-US" sz="2400" b="1" dirty="0" smtClean="0">
                <a:solidFill>
                  <a:schemeClr val="tx2">
                    <a:lumMod val="60000"/>
                    <a:lumOff val="40000"/>
                  </a:schemeClr>
                </a:solidFill>
              </a:rPr>
              <a:t>interest and a penalty</a:t>
            </a:r>
            <a:r>
              <a:rPr lang="en-US" sz="2400" b="1" dirty="0" smtClean="0">
                <a:solidFill>
                  <a:schemeClr val="tx1"/>
                </a:solidFill>
              </a:rPr>
              <a:t> </a:t>
            </a:r>
            <a:r>
              <a:rPr lang="en-US" sz="2400" dirty="0" smtClean="0">
                <a:solidFill>
                  <a:srgbClr val="FF0000"/>
                </a:solidFill>
              </a:rPr>
              <a:t>not </a:t>
            </a:r>
            <a:r>
              <a:rPr lang="en-US" sz="2400" i="1" dirty="0" smtClean="0">
                <a:solidFill>
                  <a:srgbClr val="FF0000"/>
                </a:solidFill>
              </a:rPr>
              <a:t>exceeding </a:t>
            </a:r>
            <a:r>
              <a:rPr lang="en-US" sz="2400" b="1" i="1" dirty="0" smtClean="0">
                <a:solidFill>
                  <a:schemeClr val="tx2">
                    <a:lumMod val="60000"/>
                    <a:lumOff val="40000"/>
                  </a:schemeClr>
                </a:solidFill>
              </a:rPr>
              <a:t>ten percent </a:t>
            </a:r>
            <a:r>
              <a:rPr lang="en-US" sz="2400" i="1" dirty="0" smtClean="0">
                <a:solidFill>
                  <a:schemeClr val="tx2">
                    <a:lumMod val="60000"/>
                    <a:lumOff val="40000"/>
                  </a:schemeClr>
                </a:solidFill>
              </a:rPr>
              <a:t>of tax</a:t>
            </a:r>
            <a:r>
              <a:rPr lang="en-US" sz="2400" i="1" dirty="0" smtClean="0">
                <a:solidFill>
                  <a:srgbClr val="FF0000"/>
                </a:solidFill>
              </a:rPr>
              <a:t> or </a:t>
            </a:r>
            <a:r>
              <a:rPr lang="en-US" sz="2400" i="1" dirty="0" smtClean="0">
                <a:solidFill>
                  <a:schemeClr val="tx2">
                    <a:lumMod val="60000"/>
                    <a:lumOff val="40000"/>
                  </a:schemeClr>
                </a:solidFill>
              </a:rPr>
              <a:t>ten thousand rupees</a:t>
            </a:r>
            <a:r>
              <a:rPr lang="en-US" sz="2400" dirty="0" smtClean="0">
                <a:solidFill>
                  <a:srgbClr val="FF0000"/>
                </a:solidFill>
              </a:rPr>
              <a:t>, whichever is higher</a:t>
            </a:r>
          </a:p>
          <a:p>
            <a:pPr marL="457200" indent="-457200" algn="l">
              <a:buAutoNum type="alphaUcPeriod"/>
            </a:pPr>
            <a:r>
              <a:rPr lang="en-US" sz="2400" b="1" i="1" dirty="0" smtClean="0">
                <a:solidFill>
                  <a:schemeClr val="tx1"/>
                </a:solidFill>
              </a:rPr>
              <a:t>B. Determination of tax not paid or short paid or erroneously refunded or input tax credit wrongly availed or utilized </a:t>
            </a:r>
            <a:r>
              <a:rPr lang="en-US" sz="2400" b="1" i="1" dirty="0" smtClean="0">
                <a:solidFill>
                  <a:srgbClr val="FF0000"/>
                </a:solidFill>
              </a:rPr>
              <a:t>by reason of fraud or any willful-misstatement or suppression of facts: </a:t>
            </a:r>
            <a:r>
              <a:rPr lang="en-US" sz="2400" b="1" dirty="0" smtClean="0">
                <a:solidFill>
                  <a:schemeClr val="tx2">
                    <a:lumMod val="60000"/>
                    <a:lumOff val="40000"/>
                  </a:schemeClr>
                </a:solidFill>
              </a:rPr>
              <a:t>interest payable thereon under section 36 </a:t>
            </a:r>
            <a:r>
              <a:rPr lang="en-US" sz="2400" b="1" dirty="0" smtClean="0">
                <a:solidFill>
                  <a:schemeClr val="tx1"/>
                </a:solidFill>
              </a:rPr>
              <a:t>and a </a:t>
            </a:r>
            <a:r>
              <a:rPr lang="en-US" sz="2400" b="1" dirty="0" smtClean="0">
                <a:solidFill>
                  <a:schemeClr val="tx2">
                    <a:lumMod val="60000"/>
                    <a:lumOff val="40000"/>
                  </a:schemeClr>
                </a:solidFill>
              </a:rPr>
              <a:t>penalty equivalent to the tax specified </a:t>
            </a:r>
            <a:r>
              <a:rPr lang="en-US" sz="2400" b="1" dirty="0" smtClean="0">
                <a:solidFill>
                  <a:srgbClr val="FF0000"/>
                </a:solidFill>
              </a:rPr>
              <a:t>in the notice.  </a:t>
            </a:r>
          </a:p>
          <a:p>
            <a:pPr algn="l"/>
            <a:r>
              <a:rPr lang="en-US" sz="2400" b="1" i="1" dirty="0" smtClean="0">
                <a:solidFill>
                  <a:schemeClr val="tx2">
                    <a:lumMod val="60000"/>
                    <a:lumOff val="40000"/>
                  </a:schemeClr>
                </a:solidFill>
              </a:rPr>
              <a:t>C.  General provisions relating to demand of tax</a:t>
            </a:r>
            <a:endParaRPr lang="en-US" sz="2400" b="1" dirty="0" smtClean="0">
              <a:solidFill>
                <a:schemeClr val="tx2">
                  <a:lumMod val="60000"/>
                  <a:lumOff val="40000"/>
                </a:schemeClr>
              </a:solidFill>
            </a:endParaRPr>
          </a:p>
          <a:p>
            <a:pPr algn="l"/>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pPr algn="ctr">
              <a:buNone/>
            </a:pPr>
            <a:endParaRPr lang="en-US" sz="4000" dirty="0" smtClean="0">
              <a:solidFill>
                <a:schemeClr val="tx2">
                  <a:lumMod val="75000"/>
                </a:schemeClr>
              </a:solidFill>
            </a:endParaRPr>
          </a:p>
          <a:p>
            <a:pPr algn="ctr">
              <a:buNone/>
            </a:pPr>
            <a:endParaRPr lang="en-US" sz="2000" dirty="0" smtClean="0">
              <a:solidFill>
                <a:schemeClr val="tx2">
                  <a:lumMod val="75000"/>
                </a:schemeClr>
              </a:solidFill>
            </a:endParaRPr>
          </a:p>
          <a:p>
            <a:pPr algn="ctr">
              <a:buNone/>
            </a:pPr>
            <a:r>
              <a:rPr lang="en-US" sz="4400" b="1" dirty="0" smtClean="0">
                <a:solidFill>
                  <a:schemeClr val="tx2">
                    <a:lumMod val="60000"/>
                    <a:lumOff val="40000"/>
                  </a:schemeClr>
                </a:solidFill>
              </a:rPr>
              <a:t>Draft Model GST Law</a:t>
            </a:r>
          </a:p>
          <a:p>
            <a:pPr algn="ctr">
              <a:buNone/>
            </a:pPr>
            <a:r>
              <a:rPr lang="en-US" sz="2000" b="1" dirty="0" smtClean="0">
                <a:solidFill>
                  <a:schemeClr val="tx2">
                    <a:lumMod val="75000"/>
                  </a:schemeClr>
                </a:solidFill>
              </a:rPr>
              <a:t>as released by EC of State Finance Ministers</a:t>
            </a:r>
          </a:p>
          <a:p>
            <a:pPr algn="ctr">
              <a:buNone/>
            </a:pPr>
            <a:r>
              <a:rPr lang="en-US" sz="2000" b="1" dirty="0" smtClean="0">
                <a:solidFill>
                  <a:schemeClr val="tx2">
                    <a:lumMod val="75000"/>
                  </a:schemeClr>
                </a:solidFill>
              </a:rPr>
              <a:t>on 14</a:t>
            </a:r>
            <a:r>
              <a:rPr lang="en-US" sz="2000" b="1" baseline="30000" dirty="0" smtClean="0">
                <a:solidFill>
                  <a:schemeClr val="tx2">
                    <a:lumMod val="75000"/>
                  </a:schemeClr>
                </a:solidFill>
              </a:rPr>
              <a:t>th</a:t>
            </a:r>
            <a:r>
              <a:rPr lang="en-US" sz="2000" b="1" dirty="0" smtClean="0">
                <a:solidFill>
                  <a:schemeClr val="tx2">
                    <a:lumMod val="75000"/>
                  </a:schemeClr>
                </a:solidFill>
              </a:rPr>
              <a:t> June 2016</a:t>
            </a:r>
            <a:endParaRPr lang="en-US" sz="2000" b="1" dirty="0">
              <a:solidFill>
                <a:schemeClr val="tx2">
                  <a:lumMod val="75000"/>
                </a:schemeClr>
              </a:solidFill>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10600" cy="609600"/>
          </a:xfrm>
        </p:spPr>
        <p:txBody>
          <a:bodyPr>
            <a:noAutofit/>
          </a:bodyPr>
          <a:lstStyle/>
          <a:p>
            <a:pPr algn="r"/>
            <a:r>
              <a:rPr lang="en-US" sz="2800" b="1" dirty="0" smtClean="0">
                <a:solidFill>
                  <a:schemeClr val="tx2">
                    <a:lumMod val="60000"/>
                    <a:lumOff val="40000"/>
                  </a:schemeClr>
                </a:solidFill>
              </a:rPr>
              <a:t>Demand and Recovery</a:t>
            </a:r>
            <a:r>
              <a:rPr lang="en-US" sz="2800" dirty="0" smtClean="0">
                <a:solidFill>
                  <a:schemeClr val="tx2">
                    <a:lumMod val="60000"/>
                    <a:lumOff val="40000"/>
                  </a:schemeClr>
                </a:solidFill>
              </a:rPr>
              <a:t> </a:t>
            </a:r>
            <a:endParaRPr lang="en-US" sz="2800" dirty="0">
              <a:solidFill>
                <a:schemeClr val="tx2">
                  <a:lumMod val="60000"/>
                  <a:lumOff val="40000"/>
                </a:schemeClr>
              </a:solidFill>
            </a:endParaRPr>
          </a:p>
        </p:txBody>
      </p:sp>
      <p:sp>
        <p:nvSpPr>
          <p:cNvPr id="3" name="Subtitle 2"/>
          <p:cNvSpPr>
            <a:spLocks noGrp="1"/>
          </p:cNvSpPr>
          <p:nvPr>
            <p:ph type="subTitle" idx="1"/>
          </p:nvPr>
        </p:nvSpPr>
        <p:spPr>
          <a:xfrm>
            <a:off x="228600" y="990600"/>
            <a:ext cx="8534400" cy="5638800"/>
          </a:xfrm>
        </p:spPr>
        <p:txBody>
          <a:bodyPr>
            <a:normAutofit/>
          </a:bodyPr>
          <a:lstStyle/>
          <a:p>
            <a:pPr algn="l"/>
            <a:r>
              <a:rPr lang="en-US" sz="2800" b="1" dirty="0" smtClean="0">
                <a:solidFill>
                  <a:schemeClr val="tx2">
                    <a:lumMod val="60000"/>
                    <a:lumOff val="40000"/>
                  </a:schemeClr>
                </a:solidFill>
              </a:rPr>
              <a:t>Tax collected but not deposited with the Central/State Government: sec 52</a:t>
            </a:r>
          </a:p>
          <a:p>
            <a:pPr lvl="1" algn="l">
              <a:buFont typeface="Arial" pitchFamily="34" charset="0"/>
              <a:buChar char="•"/>
            </a:pPr>
            <a:endParaRPr lang="en-US" sz="2400" b="1" dirty="0" smtClean="0">
              <a:solidFill>
                <a:schemeClr val="tx1"/>
              </a:solidFill>
            </a:endParaRPr>
          </a:p>
          <a:p>
            <a:pPr lvl="1" algn="l">
              <a:buFont typeface="Arial" pitchFamily="34" charset="0"/>
              <a:buChar char="•"/>
            </a:pPr>
            <a:r>
              <a:rPr lang="en-US" sz="2400" b="1" dirty="0" smtClean="0">
                <a:solidFill>
                  <a:schemeClr val="tx1"/>
                </a:solidFill>
              </a:rPr>
              <a:t>regardless of whether the supplies in respect of which such amount was collected are taxable or not</a:t>
            </a:r>
          </a:p>
          <a:p>
            <a:pPr lvl="1" algn="l">
              <a:buFont typeface="Arial" pitchFamily="34" charset="0"/>
              <a:buChar char="•"/>
            </a:pPr>
            <a:r>
              <a:rPr lang="en-US" sz="2400" b="1" dirty="0" smtClean="0">
                <a:solidFill>
                  <a:schemeClr val="tx2">
                    <a:lumMod val="60000"/>
                    <a:lumOff val="40000"/>
                  </a:schemeClr>
                </a:solidFill>
              </a:rPr>
              <a:t>penalty equivalent to the amount specified in the notice should not be imposed on him under the provisions of this Act</a:t>
            </a:r>
          </a:p>
          <a:p>
            <a:pPr lvl="1" algn="l">
              <a:buFont typeface="Arial" pitchFamily="34" charset="0"/>
              <a:buChar char="•"/>
            </a:pPr>
            <a:r>
              <a:rPr lang="en-US" sz="2400" b="1" dirty="0" smtClean="0">
                <a:solidFill>
                  <a:schemeClr val="tx1"/>
                </a:solidFill>
              </a:rPr>
              <a:t>The proper officer shall issue an order within one year from the date of issue of the notice</a:t>
            </a:r>
            <a:endParaRPr lang="en-US" sz="2400" b="1" dirty="0">
              <a:solidFill>
                <a:schemeClr val="tx1"/>
              </a:solidFill>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smtClean="0">
                <a:solidFill>
                  <a:schemeClr val="tx2">
                    <a:lumMod val="60000"/>
                    <a:lumOff val="40000"/>
                  </a:schemeClr>
                </a:solidFill>
              </a:rPr>
              <a:t>Other Provisions</a:t>
            </a:r>
            <a:endParaRPr lang="en-US" b="1" dirty="0">
              <a:solidFill>
                <a:schemeClr val="tx2">
                  <a:lumMod val="60000"/>
                  <a:lumOff val="40000"/>
                </a:schemeClr>
              </a:solidFill>
            </a:endParaRPr>
          </a:p>
        </p:txBody>
      </p:sp>
      <p:sp>
        <p:nvSpPr>
          <p:cNvPr id="3" name="Content Placeholder 2"/>
          <p:cNvSpPr>
            <a:spLocks noGrp="1"/>
          </p:cNvSpPr>
          <p:nvPr>
            <p:ph idx="1"/>
          </p:nvPr>
        </p:nvSpPr>
        <p:spPr>
          <a:xfrm>
            <a:off x="228600" y="1219200"/>
            <a:ext cx="8915400" cy="5410200"/>
          </a:xfrm>
        </p:spPr>
        <p:txBody>
          <a:bodyPr>
            <a:normAutofit/>
          </a:bodyPr>
          <a:lstStyle/>
          <a:p>
            <a:r>
              <a:rPr lang="en-US" sz="2400" b="1" dirty="0" smtClean="0"/>
              <a:t>Tax wrongfully collected and deposited with the Central or a State Government: sec 53</a:t>
            </a:r>
          </a:p>
          <a:p>
            <a:r>
              <a:rPr lang="en-US" sz="2400" b="1" dirty="0" smtClean="0">
                <a:solidFill>
                  <a:schemeClr val="tx2">
                    <a:lumMod val="60000"/>
                    <a:lumOff val="40000"/>
                  </a:schemeClr>
                </a:solidFill>
              </a:rPr>
              <a:t>Recovery of tax: sec 54 – any amt recoverable under the act</a:t>
            </a:r>
          </a:p>
          <a:p>
            <a:r>
              <a:rPr lang="en-US" sz="2400" b="1" dirty="0" smtClean="0"/>
              <a:t>Payment of tax and other amount in installments: sec 55</a:t>
            </a:r>
          </a:p>
          <a:p>
            <a:r>
              <a:rPr lang="en-US" sz="2400" b="1" dirty="0" smtClean="0">
                <a:solidFill>
                  <a:schemeClr val="tx2">
                    <a:lumMod val="60000"/>
                    <a:lumOff val="40000"/>
                  </a:schemeClr>
                </a:solidFill>
              </a:rPr>
              <a:t>Transfer of property to be void in certain cases: sec 56</a:t>
            </a:r>
          </a:p>
          <a:p>
            <a:r>
              <a:rPr lang="en-US" sz="2400" b="1" dirty="0" smtClean="0"/>
              <a:t>Tax to be first charge on property: sec 57</a:t>
            </a:r>
          </a:p>
          <a:p>
            <a:r>
              <a:rPr lang="en-US" sz="2400" b="1" dirty="0" smtClean="0">
                <a:solidFill>
                  <a:schemeClr val="tx2">
                    <a:lumMod val="60000"/>
                    <a:lumOff val="40000"/>
                  </a:schemeClr>
                </a:solidFill>
              </a:rPr>
              <a:t>Provisional attachment to protect revenue in certain cases</a:t>
            </a:r>
            <a:r>
              <a:rPr lang="en-US" sz="2400" dirty="0" smtClean="0">
                <a:solidFill>
                  <a:schemeClr val="tx2">
                    <a:lumMod val="60000"/>
                    <a:lumOff val="40000"/>
                  </a:schemeClr>
                </a:solidFill>
              </a:rPr>
              <a:t>: sec 58</a:t>
            </a:r>
          </a:p>
          <a:p>
            <a:r>
              <a:rPr lang="en-US" sz="2400" b="1" dirty="0" smtClean="0"/>
              <a:t>Continuation of certain recovery proceedings: sec 59</a:t>
            </a:r>
            <a:endParaRPr lang="en-US" sz="2400" dirty="0" smtClean="0"/>
          </a:p>
          <a:p>
            <a:pPr>
              <a:buNone/>
            </a:pPr>
            <a:endParaRPr lang="en-US"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600" b="1" dirty="0" smtClean="0">
                <a:solidFill>
                  <a:schemeClr val="tx2">
                    <a:lumMod val="60000"/>
                    <a:lumOff val="40000"/>
                  </a:schemeClr>
                </a:solidFill>
              </a:rPr>
              <a:t>INSPECTION, SEARCH, SEIZURE AND ARREST</a:t>
            </a:r>
            <a:endParaRPr lang="en-US" sz="3600" dirty="0">
              <a:solidFill>
                <a:schemeClr val="tx2">
                  <a:lumMod val="60000"/>
                  <a:lumOff val="40000"/>
                </a:schemeClr>
              </a:solidFill>
            </a:endParaRPr>
          </a:p>
        </p:txBody>
      </p:sp>
      <p:sp>
        <p:nvSpPr>
          <p:cNvPr id="3" name="Content Placeholder 2"/>
          <p:cNvSpPr>
            <a:spLocks noGrp="1"/>
          </p:cNvSpPr>
          <p:nvPr>
            <p:ph idx="1"/>
          </p:nvPr>
        </p:nvSpPr>
        <p:spPr>
          <a:xfrm>
            <a:off x="304800" y="1219200"/>
            <a:ext cx="8382000" cy="5334000"/>
          </a:xfrm>
        </p:spPr>
        <p:txBody>
          <a:bodyPr/>
          <a:lstStyle/>
          <a:p>
            <a:pPr marL="514350" indent="-514350">
              <a:buFont typeface="Wingdings" pitchFamily="2" charset="2"/>
              <a:buChar char="Ø"/>
            </a:pPr>
            <a:r>
              <a:rPr lang="en-US" b="1" dirty="0" smtClean="0"/>
              <a:t>Power of inspection, search and seizure: 60</a:t>
            </a:r>
          </a:p>
          <a:p>
            <a:pPr marL="514350" indent="-514350">
              <a:buFont typeface="Wingdings" pitchFamily="2" charset="2"/>
              <a:buChar char="Ø"/>
            </a:pPr>
            <a:r>
              <a:rPr lang="en-US" b="1" dirty="0" smtClean="0">
                <a:solidFill>
                  <a:schemeClr val="tx2">
                    <a:lumMod val="60000"/>
                    <a:lumOff val="40000"/>
                  </a:schemeClr>
                </a:solidFill>
              </a:rPr>
              <a:t>Inspection of goods in movement:61</a:t>
            </a:r>
          </a:p>
          <a:p>
            <a:pPr marL="514350" indent="-514350">
              <a:buFont typeface="Wingdings" pitchFamily="2" charset="2"/>
              <a:buChar char="Ø"/>
            </a:pPr>
            <a:r>
              <a:rPr lang="en-US" b="1" dirty="0" smtClean="0"/>
              <a:t>Power to arrest:62</a:t>
            </a:r>
          </a:p>
          <a:p>
            <a:pPr marL="514350" indent="-514350">
              <a:buFont typeface="Wingdings" pitchFamily="2" charset="2"/>
              <a:buChar char="Ø"/>
            </a:pPr>
            <a:r>
              <a:rPr lang="en-US" b="1" dirty="0" smtClean="0">
                <a:solidFill>
                  <a:schemeClr val="tx2">
                    <a:lumMod val="60000"/>
                    <a:lumOff val="40000"/>
                  </a:schemeClr>
                </a:solidFill>
              </a:rPr>
              <a:t>Power to summon persons to give evidence and</a:t>
            </a:r>
          </a:p>
          <a:p>
            <a:pPr marL="514350" indent="-514350">
              <a:buFont typeface="Wingdings" pitchFamily="2" charset="2"/>
              <a:buChar char="Ø"/>
            </a:pPr>
            <a:r>
              <a:rPr lang="en-US" b="1" dirty="0" smtClean="0">
                <a:solidFill>
                  <a:schemeClr val="tx2">
                    <a:lumMod val="60000"/>
                    <a:lumOff val="40000"/>
                  </a:schemeClr>
                </a:solidFill>
              </a:rPr>
              <a:t>produce documents:63</a:t>
            </a:r>
            <a:endParaRPr lang="en-US" dirty="0" smtClean="0">
              <a:solidFill>
                <a:schemeClr val="tx2">
                  <a:lumMod val="60000"/>
                  <a:lumOff val="40000"/>
                </a:schemeClr>
              </a:solidFill>
            </a:endParaRPr>
          </a:p>
          <a:p>
            <a:pPr marL="514350" indent="-514350">
              <a:buFont typeface="Wingdings" pitchFamily="2" charset="2"/>
              <a:buChar char="Ø"/>
            </a:pPr>
            <a:r>
              <a:rPr lang="en-US" b="1" dirty="0" smtClean="0"/>
              <a:t>Access to business premises:64</a:t>
            </a:r>
          </a:p>
          <a:p>
            <a:pPr marL="514350" indent="-514350">
              <a:buFont typeface="Wingdings" pitchFamily="2" charset="2"/>
              <a:buChar char="Ø"/>
            </a:pPr>
            <a:r>
              <a:rPr lang="en-US" b="1" dirty="0" smtClean="0">
                <a:solidFill>
                  <a:schemeClr val="tx2">
                    <a:lumMod val="60000"/>
                    <a:lumOff val="40000"/>
                  </a:schemeClr>
                </a:solidFill>
              </a:rPr>
              <a:t>Officers required to assist CGST/SGST officers:65 </a:t>
            </a:r>
            <a:endParaRPr lang="en-US" dirty="0">
              <a:solidFill>
                <a:schemeClr val="tx2">
                  <a:lumMod val="60000"/>
                  <a:lumOff val="40000"/>
                </a:schemeClr>
              </a:solidFill>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
            </a:r>
            <a:br>
              <a:rPr lang="en-US" b="1" dirty="0" smtClean="0"/>
            </a:br>
            <a:r>
              <a:rPr lang="en-US" b="1" dirty="0" smtClean="0">
                <a:solidFill>
                  <a:schemeClr val="tx2">
                    <a:lumMod val="60000"/>
                    <a:lumOff val="40000"/>
                  </a:schemeClr>
                </a:solidFill>
              </a:rPr>
              <a:t>OFFENCES AND PENALTIES</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486400"/>
          </a:xfrm>
        </p:spPr>
        <p:txBody>
          <a:bodyPr>
            <a:normAutofit/>
          </a:bodyPr>
          <a:lstStyle/>
          <a:p>
            <a:r>
              <a:rPr lang="en-US" sz="2400" dirty="0" smtClean="0"/>
              <a:t>Any </a:t>
            </a:r>
            <a:r>
              <a:rPr lang="en-US" sz="2400" b="1" dirty="0" smtClean="0"/>
              <a:t>Registered Person </a:t>
            </a:r>
            <a:r>
              <a:rPr lang="en-US" sz="2400" dirty="0" smtClean="0"/>
              <a:t>shall be liable to a </a:t>
            </a:r>
            <a:r>
              <a:rPr lang="en-US" sz="2400" dirty="0" smtClean="0">
                <a:solidFill>
                  <a:srgbClr val="FF0000"/>
                </a:solidFill>
              </a:rPr>
              <a:t>penalty of rupees ten thousand or an amount equivalent to the tax </a:t>
            </a:r>
            <a:r>
              <a:rPr lang="en-US" sz="2400" dirty="0" smtClean="0"/>
              <a:t>evaded or the tax not deducted or short deducted or deducted but not paid to the Government or input tax credit availed of or passed on or distributed irregularly, or the refund claimed fraudulently, as the case may be, whichever is higher</a:t>
            </a:r>
            <a:r>
              <a:rPr lang="en-US" dirty="0" smtClean="0"/>
              <a:t>.</a:t>
            </a:r>
          </a:p>
          <a:p>
            <a:r>
              <a:rPr lang="en-US" sz="2400" dirty="0" smtClean="0"/>
              <a:t>Any </a:t>
            </a:r>
            <a:r>
              <a:rPr lang="en-US" sz="2400" b="1" dirty="0" smtClean="0"/>
              <a:t>registered person </a:t>
            </a:r>
            <a:r>
              <a:rPr lang="en-US" sz="2400" dirty="0" smtClean="0">
                <a:solidFill>
                  <a:srgbClr val="FF0000"/>
                </a:solidFill>
              </a:rPr>
              <a:t>who repeatedly </a:t>
            </a:r>
            <a:r>
              <a:rPr lang="en-US" sz="2400" dirty="0" smtClean="0"/>
              <a:t>makes short payment of tax shall be liable to a penalty of </a:t>
            </a:r>
            <a:r>
              <a:rPr lang="en-US" sz="2400" dirty="0" smtClean="0">
                <a:solidFill>
                  <a:srgbClr val="FF0000"/>
                </a:solidFill>
              </a:rPr>
              <a:t>rupees ten thousand or ten percent of the tax short paid</a:t>
            </a:r>
            <a:r>
              <a:rPr lang="en-US" sz="2400" dirty="0" smtClean="0"/>
              <a:t>, whichever is higher</a:t>
            </a:r>
          </a:p>
          <a:p>
            <a:r>
              <a:rPr lang="en-US" dirty="0" smtClean="0"/>
              <a:t>Any person : shall be liable to a penalty which may extend to rupees </a:t>
            </a:r>
            <a:r>
              <a:rPr lang="en-US" dirty="0" smtClean="0">
                <a:solidFill>
                  <a:srgbClr val="FF0000"/>
                </a:solidFill>
              </a:rPr>
              <a:t>twenty five thousand</a:t>
            </a:r>
            <a:endParaRPr lang="en-US" dirty="0">
              <a:solidFill>
                <a:srgbClr val="FF0000"/>
              </a:solidFill>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639762"/>
          </a:xfrm>
        </p:spPr>
        <p:txBody>
          <a:bodyPr>
            <a:normAutofit fontScale="90000"/>
          </a:bodyPr>
          <a:lstStyle/>
          <a:p>
            <a:r>
              <a:rPr lang="en-US" sz="3100" b="1" dirty="0" smtClean="0">
                <a:solidFill>
                  <a:schemeClr val="tx2">
                    <a:lumMod val="60000"/>
                    <a:lumOff val="40000"/>
                  </a:schemeClr>
                </a:solidFill>
              </a:rPr>
              <a:t/>
            </a:r>
            <a:br>
              <a:rPr lang="en-US" sz="3100" b="1" dirty="0" smtClean="0">
                <a:solidFill>
                  <a:schemeClr val="tx2">
                    <a:lumMod val="60000"/>
                    <a:lumOff val="40000"/>
                  </a:schemeClr>
                </a:solidFill>
              </a:rPr>
            </a:br>
            <a:r>
              <a:rPr lang="en-US" sz="3100" b="1" dirty="0" smtClean="0">
                <a:solidFill>
                  <a:schemeClr val="tx2">
                    <a:lumMod val="60000"/>
                    <a:lumOff val="40000"/>
                  </a:schemeClr>
                </a:solidFill>
              </a:rPr>
              <a:t>PROSECUTION AND COMPOUNDING OF OFFENCES</a:t>
            </a:r>
            <a:r>
              <a:rPr lang="en-US" dirty="0" smtClean="0"/>
              <a:t/>
            </a:r>
            <a:br>
              <a:rPr lang="en-US" dirty="0" smtClean="0"/>
            </a:br>
            <a:endParaRPr lang="en-US" dirty="0"/>
          </a:p>
        </p:txBody>
      </p:sp>
      <p:sp>
        <p:nvSpPr>
          <p:cNvPr id="3" name="Content Placeholder 2"/>
          <p:cNvSpPr>
            <a:spLocks noGrp="1"/>
          </p:cNvSpPr>
          <p:nvPr>
            <p:ph idx="1"/>
          </p:nvPr>
        </p:nvSpPr>
        <p:spPr>
          <a:xfrm>
            <a:off x="228600" y="990600"/>
            <a:ext cx="8686800" cy="5638800"/>
          </a:xfrm>
        </p:spPr>
        <p:txBody>
          <a:bodyPr>
            <a:normAutofit/>
          </a:bodyPr>
          <a:lstStyle/>
          <a:p>
            <a:pPr algn="ctr">
              <a:buNone/>
            </a:pPr>
            <a:r>
              <a:rPr lang="en-US" b="1" dirty="0" smtClean="0"/>
              <a:t>Prosecution: in case of evasion of tax:</a:t>
            </a:r>
          </a:p>
          <a:p>
            <a:endParaRPr lang="en-US" dirty="0" smtClean="0"/>
          </a:p>
          <a:p>
            <a:pPr>
              <a:buNone/>
            </a:pPr>
            <a:endParaRPr lang="en-US" dirty="0" smtClean="0"/>
          </a:p>
          <a:p>
            <a:endParaRPr lang="en-US" dirty="0" smtClean="0"/>
          </a:p>
          <a:p>
            <a:pPr>
              <a:buNone/>
            </a:pPr>
            <a:endParaRPr lang="en-US" dirty="0" smtClean="0"/>
          </a:p>
          <a:p>
            <a:endParaRPr lang="en-US" dirty="0"/>
          </a:p>
        </p:txBody>
      </p:sp>
      <p:graphicFrame>
        <p:nvGraphicFramePr>
          <p:cNvPr id="4" name="Table 3"/>
          <p:cNvGraphicFramePr>
            <a:graphicFrameLocks noGrp="1"/>
          </p:cNvGraphicFramePr>
          <p:nvPr/>
        </p:nvGraphicFramePr>
        <p:xfrm>
          <a:off x="457200" y="1981200"/>
          <a:ext cx="8382000" cy="990600"/>
        </p:xfrm>
        <a:graphic>
          <a:graphicData uri="http://schemas.openxmlformats.org/drawingml/2006/table">
            <a:tbl>
              <a:tblPr firstRow="1" bandRow="1">
                <a:tableStyleId>{5C22544A-7EE6-4342-B048-85BDC9FD1C3A}</a:tableStyleId>
              </a:tblPr>
              <a:tblGrid>
                <a:gridCol w="3505200"/>
                <a:gridCol w="4876800"/>
              </a:tblGrid>
              <a:tr h="990600">
                <a:tc>
                  <a:txBody>
                    <a:bodyPr/>
                    <a:lstStyle/>
                    <a:p>
                      <a:r>
                        <a:rPr lang="en-US" sz="2800" dirty="0" smtClean="0"/>
                        <a:t>1.  &gt;</a:t>
                      </a:r>
                      <a:r>
                        <a:rPr lang="en-US" sz="2800" baseline="0" dirty="0" smtClean="0"/>
                        <a:t> 250.00 </a:t>
                      </a:r>
                      <a:r>
                        <a:rPr lang="en-US" sz="2800" baseline="0" dirty="0" err="1" smtClean="0"/>
                        <a:t>lakh</a:t>
                      </a:r>
                      <a:endParaRPr lang="en-US" sz="2800" dirty="0"/>
                    </a:p>
                  </a:txBody>
                  <a:tcPr/>
                </a:tc>
                <a:tc>
                  <a:txBody>
                    <a:bodyPr/>
                    <a:lstStyle/>
                    <a:p>
                      <a:r>
                        <a:rPr lang="en-US" sz="2800" dirty="0" smtClean="0"/>
                        <a:t>Imprisonment</a:t>
                      </a:r>
                      <a:r>
                        <a:rPr lang="en-US" sz="2800" baseline="0" dirty="0" smtClean="0"/>
                        <a:t> up to five yrs</a:t>
                      </a:r>
                      <a:endParaRPr lang="en-US" sz="2800" dirty="0"/>
                    </a:p>
                  </a:txBody>
                  <a:tcPr/>
                </a:tc>
              </a:tr>
            </a:tbl>
          </a:graphicData>
        </a:graphic>
      </p:graphicFrame>
      <p:graphicFrame>
        <p:nvGraphicFramePr>
          <p:cNvPr id="5" name="Table 4"/>
          <p:cNvGraphicFramePr>
            <a:graphicFrameLocks noGrp="1"/>
          </p:cNvGraphicFramePr>
          <p:nvPr/>
        </p:nvGraphicFramePr>
        <p:xfrm>
          <a:off x="457200" y="3276600"/>
          <a:ext cx="8382000" cy="914400"/>
        </p:xfrm>
        <a:graphic>
          <a:graphicData uri="http://schemas.openxmlformats.org/drawingml/2006/table">
            <a:tbl>
              <a:tblPr firstRow="1" bandRow="1">
                <a:tableStyleId>{5C22544A-7EE6-4342-B048-85BDC9FD1C3A}</a:tableStyleId>
              </a:tblPr>
              <a:tblGrid>
                <a:gridCol w="3505200"/>
                <a:gridCol w="4876800"/>
              </a:tblGrid>
              <a:tr h="914400">
                <a:tc>
                  <a:txBody>
                    <a:bodyPr/>
                    <a:lstStyle/>
                    <a:p>
                      <a:r>
                        <a:rPr lang="en-US" sz="2800" dirty="0" smtClean="0"/>
                        <a:t>2.  &gt; 50 &lt;</a:t>
                      </a:r>
                      <a:r>
                        <a:rPr lang="en-US" sz="2800" baseline="0" dirty="0" smtClean="0"/>
                        <a:t> 250 </a:t>
                      </a:r>
                      <a:r>
                        <a:rPr lang="en-US" sz="2800" baseline="0" dirty="0" err="1" smtClean="0"/>
                        <a:t>lakh</a:t>
                      </a:r>
                      <a:endParaRPr lang="en-US" sz="2800" dirty="0"/>
                    </a:p>
                  </a:txBody>
                  <a:tcPr/>
                </a:tc>
                <a:tc>
                  <a:txBody>
                    <a:bodyPr/>
                    <a:lstStyle/>
                    <a:p>
                      <a:r>
                        <a:rPr lang="en-US" sz="2800" dirty="0" smtClean="0"/>
                        <a:t>Imprisonment up to three yrs</a:t>
                      </a:r>
                      <a:endParaRPr lang="en-US" sz="2800" dirty="0"/>
                    </a:p>
                  </a:txBody>
                  <a:tcPr/>
                </a:tc>
              </a:tr>
            </a:tbl>
          </a:graphicData>
        </a:graphic>
      </p:graphicFrame>
      <p:graphicFrame>
        <p:nvGraphicFramePr>
          <p:cNvPr id="6" name="Table 5"/>
          <p:cNvGraphicFramePr>
            <a:graphicFrameLocks noGrp="1"/>
          </p:cNvGraphicFramePr>
          <p:nvPr/>
        </p:nvGraphicFramePr>
        <p:xfrm>
          <a:off x="457200" y="4572000"/>
          <a:ext cx="8458200" cy="838200"/>
        </p:xfrm>
        <a:graphic>
          <a:graphicData uri="http://schemas.openxmlformats.org/drawingml/2006/table">
            <a:tbl>
              <a:tblPr firstRow="1" bandRow="1">
                <a:tableStyleId>{5C22544A-7EE6-4342-B048-85BDC9FD1C3A}</a:tableStyleId>
              </a:tblPr>
              <a:tblGrid>
                <a:gridCol w="3505200"/>
                <a:gridCol w="4953000"/>
              </a:tblGrid>
              <a:tr h="838200">
                <a:tc>
                  <a:txBody>
                    <a:bodyPr/>
                    <a:lstStyle/>
                    <a:p>
                      <a:r>
                        <a:rPr lang="en-US" sz="2800" dirty="0" smtClean="0"/>
                        <a:t>3. &gt; 25 &lt;</a:t>
                      </a:r>
                      <a:r>
                        <a:rPr lang="en-US" sz="2800" baseline="0" dirty="0" smtClean="0"/>
                        <a:t>  50 </a:t>
                      </a:r>
                      <a:r>
                        <a:rPr lang="en-US" sz="2800" baseline="0" dirty="0" err="1" smtClean="0"/>
                        <a:t>lakh</a:t>
                      </a:r>
                      <a:endParaRPr lang="en-US" sz="2800" dirty="0"/>
                    </a:p>
                  </a:txBody>
                  <a:tcPr/>
                </a:tc>
                <a:tc>
                  <a:txBody>
                    <a:bodyPr/>
                    <a:lstStyle/>
                    <a:p>
                      <a:r>
                        <a:rPr lang="en-US" sz="2800" dirty="0" smtClean="0"/>
                        <a:t>Imprisonment up to one yr.</a:t>
                      </a:r>
                      <a:endParaRPr lang="en-US" sz="2800" dirty="0"/>
                    </a:p>
                  </a:txBody>
                  <a:tcPr/>
                </a:tc>
              </a:tr>
            </a:tbl>
          </a:graphicData>
        </a:graphic>
      </p:graphicFrame>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63562"/>
          </a:xfrm>
        </p:spPr>
        <p:txBody>
          <a:bodyPr>
            <a:normAutofit fontScale="90000"/>
          </a:bodyPr>
          <a:lstStyle/>
          <a:p>
            <a:r>
              <a:rPr lang="en-US" b="1" dirty="0" smtClean="0"/>
              <a:t/>
            </a:r>
            <a:br>
              <a:rPr lang="en-US" b="1" dirty="0" smtClean="0"/>
            </a:br>
            <a:r>
              <a:rPr lang="en-US" b="1" dirty="0" smtClean="0">
                <a:solidFill>
                  <a:schemeClr val="tx2">
                    <a:lumMod val="60000"/>
                    <a:lumOff val="40000"/>
                  </a:schemeClr>
                </a:solidFill>
              </a:rPr>
              <a:t>APPEALS</a:t>
            </a:r>
            <a:r>
              <a:rPr lang="en-US" dirty="0" smtClean="0">
                <a:solidFill>
                  <a:schemeClr val="tx2">
                    <a:lumMod val="60000"/>
                    <a:lumOff val="40000"/>
                  </a:schemeClr>
                </a:solidFill>
              </a:rPr>
              <a:t/>
            </a:r>
            <a:br>
              <a:rPr lang="en-US" dirty="0" smtClean="0">
                <a:solidFill>
                  <a:schemeClr val="tx2">
                    <a:lumMod val="60000"/>
                    <a:lumOff val="40000"/>
                  </a:schemeClr>
                </a:solidFill>
              </a:rPr>
            </a:br>
            <a:endParaRPr lang="en-US" dirty="0">
              <a:solidFill>
                <a:schemeClr val="tx2">
                  <a:lumMod val="60000"/>
                  <a:lumOff val="40000"/>
                </a:schemeClr>
              </a:solidFill>
            </a:endParaRPr>
          </a:p>
        </p:txBody>
      </p:sp>
      <p:sp>
        <p:nvSpPr>
          <p:cNvPr id="3" name="Content Placeholder 2"/>
          <p:cNvSpPr>
            <a:spLocks noGrp="1"/>
          </p:cNvSpPr>
          <p:nvPr>
            <p:ph idx="1"/>
          </p:nvPr>
        </p:nvSpPr>
        <p:spPr>
          <a:xfrm>
            <a:off x="228600" y="1371600"/>
            <a:ext cx="8686800" cy="5181600"/>
          </a:xfrm>
        </p:spPr>
        <p:txBody>
          <a:bodyPr>
            <a:normAutofit/>
          </a:bodyPr>
          <a:lstStyle/>
          <a:p>
            <a:pPr algn="ctr">
              <a:buNone/>
            </a:pPr>
            <a:r>
              <a:rPr lang="en-US" b="1" dirty="0" smtClean="0"/>
              <a:t>Appeals to First Appellate Authority :sec 79</a:t>
            </a:r>
          </a:p>
          <a:p>
            <a:pPr>
              <a:buNone/>
            </a:pPr>
            <a:endParaRPr lang="en-US" b="1" dirty="0" smtClean="0"/>
          </a:p>
          <a:p>
            <a:r>
              <a:rPr lang="en-US" sz="2400" dirty="0" smtClean="0"/>
              <a:t>Appeal Can’t be filed within </a:t>
            </a:r>
            <a:r>
              <a:rPr lang="en-US" sz="2400" dirty="0" smtClean="0">
                <a:solidFill>
                  <a:srgbClr val="FF0000"/>
                </a:solidFill>
              </a:rPr>
              <a:t>three months </a:t>
            </a:r>
            <a:r>
              <a:rPr lang="en-US" sz="2400" dirty="0" smtClean="0"/>
              <a:t>unless the appellant has deposited a sum equal to </a:t>
            </a:r>
            <a:r>
              <a:rPr lang="en-US" sz="2400" b="1" dirty="0" smtClean="0"/>
              <a:t>ten percent of the amount in dispute</a:t>
            </a:r>
          </a:p>
          <a:p>
            <a:endParaRPr lang="en-US" sz="2400" b="1" dirty="0" smtClean="0"/>
          </a:p>
          <a:p>
            <a:r>
              <a:rPr lang="en-US" sz="2400" dirty="0" smtClean="0">
                <a:solidFill>
                  <a:schemeClr val="tx2">
                    <a:lumMod val="60000"/>
                    <a:lumOff val="40000"/>
                  </a:schemeClr>
                </a:solidFill>
              </a:rPr>
              <a:t>Adjudicating Authority hear and decide every appeal within a period of </a:t>
            </a:r>
            <a:r>
              <a:rPr lang="en-US" sz="2400" dirty="0" smtClean="0">
                <a:solidFill>
                  <a:srgbClr val="FF0000"/>
                </a:solidFill>
              </a:rPr>
              <a:t>one year </a:t>
            </a:r>
            <a:r>
              <a:rPr lang="en-US" sz="2400" dirty="0" smtClean="0">
                <a:solidFill>
                  <a:schemeClr val="tx2">
                    <a:lumMod val="60000"/>
                    <a:lumOff val="40000"/>
                  </a:schemeClr>
                </a:solidFill>
              </a:rPr>
              <a:t>from the date on which it is filed</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3600" b="1" dirty="0" smtClean="0">
                <a:solidFill>
                  <a:schemeClr val="tx2">
                    <a:lumMod val="60000"/>
                    <a:lumOff val="40000"/>
                  </a:schemeClr>
                </a:solidFill>
              </a:rPr>
              <a:t/>
            </a:r>
            <a:br>
              <a:rPr lang="en-US" sz="3600" b="1" dirty="0" smtClean="0">
                <a:solidFill>
                  <a:schemeClr val="tx2">
                    <a:lumMod val="60000"/>
                    <a:lumOff val="40000"/>
                  </a:schemeClr>
                </a:solidFill>
              </a:rPr>
            </a:br>
            <a:r>
              <a:rPr lang="en-US" sz="3600" b="1" dirty="0" smtClean="0">
                <a:solidFill>
                  <a:schemeClr val="tx2">
                    <a:lumMod val="60000"/>
                    <a:lumOff val="40000"/>
                  </a:schemeClr>
                </a:solidFill>
              </a:rPr>
              <a:t>Constitution of the National Appellate Tribunal</a:t>
            </a:r>
            <a:r>
              <a:rPr lang="en-US" b="1" dirty="0" smtClean="0">
                <a:solidFill>
                  <a:schemeClr val="tx2">
                    <a:lumMod val="60000"/>
                    <a:lumOff val="40000"/>
                  </a:schemeClr>
                </a:solidFill>
              </a:rPr>
              <a:t/>
            </a:r>
            <a:br>
              <a:rPr lang="en-US" b="1" dirty="0" smtClean="0">
                <a:solidFill>
                  <a:schemeClr val="tx2">
                    <a:lumMod val="60000"/>
                    <a:lumOff val="40000"/>
                  </a:schemeClr>
                </a:solidFill>
              </a:rPr>
            </a:br>
            <a:endParaRPr lang="en-US" dirty="0">
              <a:solidFill>
                <a:schemeClr val="tx2">
                  <a:lumMod val="60000"/>
                  <a:lumOff val="40000"/>
                </a:schemeClr>
              </a:solidFill>
            </a:endParaRPr>
          </a:p>
        </p:txBody>
      </p:sp>
      <p:sp>
        <p:nvSpPr>
          <p:cNvPr id="3" name="Content Placeholder 2"/>
          <p:cNvSpPr>
            <a:spLocks noGrp="1"/>
          </p:cNvSpPr>
          <p:nvPr>
            <p:ph idx="1"/>
          </p:nvPr>
        </p:nvSpPr>
        <p:spPr>
          <a:xfrm>
            <a:off x="228600" y="990600"/>
            <a:ext cx="8763000" cy="5638800"/>
          </a:xfrm>
        </p:spPr>
        <p:txBody>
          <a:bodyPr>
            <a:normAutofit fontScale="77500" lnSpcReduction="20000"/>
          </a:bodyPr>
          <a:lstStyle/>
          <a:p>
            <a:r>
              <a:rPr lang="en-US" dirty="0" smtClean="0"/>
              <a:t>Central Government on the recommendation of GST Council</a:t>
            </a:r>
          </a:p>
          <a:p>
            <a:r>
              <a:rPr lang="en-US" dirty="0" smtClean="0"/>
              <a:t>Headed by National President</a:t>
            </a:r>
          </a:p>
          <a:p>
            <a:r>
              <a:rPr lang="en-US" dirty="0" smtClean="0"/>
              <a:t>Every State GST Tribunal will be headed by a State President.</a:t>
            </a:r>
          </a:p>
          <a:p>
            <a:r>
              <a:rPr lang="en-US" dirty="0" smtClean="0"/>
              <a:t>Every State GST Tribunal shall consist of as many  Members (Judicial), Members (Technical - CGST) and Members (Technical - SGST) as may be prescribed</a:t>
            </a:r>
          </a:p>
          <a:p>
            <a:pPr>
              <a:buNone/>
            </a:pPr>
            <a:endParaRPr lang="en-US" b="1" dirty="0" smtClean="0"/>
          </a:p>
          <a:p>
            <a:pPr>
              <a:buNone/>
            </a:pPr>
            <a:r>
              <a:rPr lang="en-US" b="1" dirty="0" smtClean="0">
                <a:solidFill>
                  <a:schemeClr val="tx2">
                    <a:lumMod val="60000"/>
                    <a:lumOff val="40000"/>
                  </a:schemeClr>
                </a:solidFill>
              </a:rPr>
              <a:t>     Appeals to the Appellate Tribunal</a:t>
            </a:r>
          </a:p>
          <a:p>
            <a:r>
              <a:rPr lang="en-US" dirty="0" smtClean="0"/>
              <a:t>No appeal can be filed if amount not </a:t>
            </a:r>
            <a:r>
              <a:rPr lang="en-US" dirty="0" smtClean="0">
                <a:solidFill>
                  <a:srgbClr val="FF0000"/>
                </a:solidFill>
              </a:rPr>
              <a:t>exceed one </a:t>
            </a:r>
            <a:r>
              <a:rPr lang="en-US" dirty="0" err="1" smtClean="0">
                <a:solidFill>
                  <a:srgbClr val="FF0000"/>
                </a:solidFill>
              </a:rPr>
              <a:t>lakh</a:t>
            </a:r>
            <a:r>
              <a:rPr lang="en-US" dirty="0" smtClean="0">
                <a:solidFill>
                  <a:srgbClr val="FF0000"/>
                </a:solidFill>
              </a:rPr>
              <a:t> </a:t>
            </a:r>
            <a:r>
              <a:rPr lang="en-US" dirty="0" smtClean="0"/>
              <a:t>rupees</a:t>
            </a:r>
          </a:p>
          <a:p>
            <a:r>
              <a:rPr lang="en-US" dirty="0" smtClean="0"/>
              <a:t>Appeal shall be filed within </a:t>
            </a:r>
            <a:r>
              <a:rPr lang="en-US" dirty="0" smtClean="0">
                <a:solidFill>
                  <a:srgbClr val="FF0000"/>
                </a:solidFill>
              </a:rPr>
              <a:t>three months </a:t>
            </a:r>
          </a:p>
          <a:p>
            <a:r>
              <a:rPr lang="en-US" dirty="0" smtClean="0"/>
              <a:t>No appeal shall be filed unless the appellant has deposited a</a:t>
            </a:r>
          </a:p>
          <a:p>
            <a:pPr>
              <a:buNone/>
            </a:pPr>
            <a:r>
              <a:rPr lang="en-US" dirty="0" smtClean="0"/>
              <a:t>     sum equal </a:t>
            </a:r>
            <a:r>
              <a:rPr lang="en-US" b="1" dirty="0" smtClean="0">
                <a:solidFill>
                  <a:srgbClr val="FF0000"/>
                </a:solidFill>
              </a:rPr>
              <a:t>to ten percent of the amount in dispute</a:t>
            </a:r>
            <a:r>
              <a:rPr lang="en-US" b="1" dirty="0" smtClean="0"/>
              <a:t> </a:t>
            </a:r>
          </a:p>
          <a:p>
            <a:r>
              <a:rPr lang="en-US" dirty="0" smtClean="0"/>
              <a:t>Tribunal shall hear and decide every appeal within a period of </a:t>
            </a:r>
            <a:r>
              <a:rPr lang="en-US" dirty="0" smtClean="0">
                <a:solidFill>
                  <a:srgbClr val="FF0000"/>
                </a:solidFill>
              </a:rPr>
              <a:t>one year</a:t>
            </a:r>
            <a:endParaRPr lang="en-US" b="1" dirty="0" smtClean="0">
              <a:solidFill>
                <a:srgbClr val="FF0000"/>
              </a:solidFill>
            </a:endParaRPr>
          </a:p>
          <a:p>
            <a:endParaRPr lang="en-US"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3200" b="1" dirty="0" smtClean="0">
                <a:solidFill>
                  <a:schemeClr val="tx2">
                    <a:lumMod val="60000"/>
                    <a:lumOff val="40000"/>
                  </a:schemeClr>
                </a:solidFill>
              </a:rPr>
              <a:t>Appearance by </a:t>
            </a:r>
            <a:r>
              <a:rPr lang="en-US" sz="3200" b="1" dirty="0" err="1" smtClean="0">
                <a:solidFill>
                  <a:schemeClr val="tx2">
                    <a:lumMod val="60000"/>
                    <a:lumOff val="40000"/>
                  </a:schemeClr>
                </a:solidFill>
              </a:rPr>
              <a:t>authorised</a:t>
            </a:r>
            <a:r>
              <a:rPr lang="en-US" sz="3200" b="1" dirty="0" smtClean="0">
                <a:solidFill>
                  <a:schemeClr val="tx2">
                    <a:lumMod val="60000"/>
                    <a:lumOff val="40000"/>
                  </a:schemeClr>
                </a:solidFill>
              </a:rPr>
              <a:t> representative: Sec 86 </a:t>
            </a:r>
            <a:endParaRPr lang="en-US" sz="3200" dirty="0">
              <a:solidFill>
                <a:schemeClr val="tx2">
                  <a:lumMod val="60000"/>
                  <a:lumOff val="40000"/>
                </a:schemeClr>
              </a:solidFill>
            </a:endParaRPr>
          </a:p>
        </p:txBody>
      </p:sp>
      <p:sp>
        <p:nvSpPr>
          <p:cNvPr id="3" name="Content Placeholder 2"/>
          <p:cNvSpPr>
            <a:spLocks noGrp="1"/>
          </p:cNvSpPr>
          <p:nvPr>
            <p:ph idx="1"/>
          </p:nvPr>
        </p:nvSpPr>
        <p:spPr>
          <a:xfrm>
            <a:off x="457200" y="1143000"/>
            <a:ext cx="8229600" cy="5410200"/>
          </a:xfrm>
        </p:spPr>
        <p:txBody>
          <a:bodyPr>
            <a:normAutofit fontScale="92500" lnSpcReduction="10000"/>
          </a:bodyPr>
          <a:lstStyle/>
          <a:p>
            <a:pPr>
              <a:buNone/>
            </a:pPr>
            <a:r>
              <a:rPr lang="en-US" dirty="0" smtClean="0"/>
              <a:t>(a) his relative or regular employee; or</a:t>
            </a:r>
          </a:p>
          <a:p>
            <a:pPr>
              <a:buNone/>
            </a:pPr>
            <a:r>
              <a:rPr lang="en-US" dirty="0" smtClean="0"/>
              <a:t>(b) </a:t>
            </a:r>
            <a:r>
              <a:rPr lang="en-US" dirty="0" smtClean="0">
                <a:solidFill>
                  <a:schemeClr val="tx2">
                    <a:lumMod val="60000"/>
                    <a:lumOff val="40000"/>
                  </a:schemeClr>
                </a:solidFill>
              </a:rPr>
              <a:t>an advocate who is entitled to practice in any court in India, and who has not been debarred from practicing before any court in India; or</a:t>
            </a:r>
          </a:p>
          <a:p>
            <a:pPr>
              <a:buNone/>
            </a:pPr>
            <a:r>
              <a:rPr lang="en-US" dirty="0" smtClean="0"/>
              <a:t>(c) any chartered accountant, </a:t>
            </a:r>
            <a:r>
              <a:rPr lang="en-US" dirty="0" smtClean="0">
                <a:solidFill>
                  <a:srgbClr val="FF0000"/>
                </a:solidFill>
              </a:rPr>
              <a:t>a cost accountant </a:t>
            </a:r>
            <a:r>
              <a:rPr lang="en-US" dirty="0" smtClean="0"/>
              <a:t>or a company secretary, who holds a valid certificate of practice and who has not been debarred from practice; or</a:t>
            </a:r>
          </a:p>
          <a:p>
            <a:pPr>
              <a:buNone/>
            </a:pPr>
            <a:r>
              <a:rPr lang="en-US" dirty="0" smtClean="0"/>
              <a:t>(d) </a:t>
            </a:r>
            <a:r>
              <a:rPr lang="en-US" dirty="0" smtClean="0">
                <a:solidFill>
                  <a:schemeClr val="tx2">
                    <a:lumMod val="60000"/>
                    <a:lumOff val="40000"/>
                  </a:schemeClr>
                </a:solidFill>
              </a:rPr>
              <a:t>any person who has acquired such qualifications as the Central Government (or the State Government) may, on the recommendation of the Council, prescribe for this purpose.</a:t>
            </a:r>
          </a:p>
          <a:p>
            <a:endParaRPr lang="en-US"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chemeClr val="tx2">
                    <a:lumMod val="60000"/>
                    <a:lumOff val="40000"/>
                  </a:schemeClr>
                </a:solidFill>
              </a:rPr>
              <a:t>Appeal to the High Court</a:t>
            </a:r>
            <a:endParaRPr lang="en-US" dirty="0">
              <a:solidFill>
                <a:schemeClr val="tx2">
                  <a:lumMod val="60000"/>
                  <a:lumOff val="40000"/>
                </a:schemeClr>
              </a:solidFill>
            </a:endParaRPr>
          </a:p>
        </p:txBody>
      </p:sp>
      <p:sp>
        <p:nvSpPr>
          <p:cNvPr id="3" name="Content Placeholder 2"/>
          <p:cNvSpPr>
            <a:spLocks noGrp="1"/>
          </p:cNvSpPr>
          <p:nvPr>
            <p:ph idx="1"/>
          </p:nvPr>
        </p:nvSpPr>
        <p:spPr>
          <a:xfrm>
            <a:off x="228600" y="1219200"/>
            <a:ext cx="8686800" cy="5257800"/>
          </a:xfrm>
        </p:spPr>
        <p:txBody>
          <a:bodyPr/>
          <a:lstStyle/>
          <a:p>
            <a:pPr>
              <a:buNone/>
            </a:pPr>
            <a:r>
              <a:rPr lang="en-US" dirty="0" smtClean="0"/>
              <a:t>a) filed </a:t>
            </a:r>
            <a:r>
              <a:rPr lang="en-US" dirty="0" smtClean="0">
                <a:solidFill>
                  <a:srgbClr val="FF0000"/>
                </a:solidFill>
              </a:rPr>
              <a:t>within one hundred and eighty </a:t>
            </a:r>
            <a:r>
              <a:rPr lang="en-US" dirty="0" smtClean="0"/>
              <a:t>days from the date on which the order appealed against is received by the Commissioner of GST or the other party;</a:t>
            </a:r>
          </a:p>
          <a:p>
            <a:pPr>
              <a:buNone/>
            </a:pPr>
            <a:r>
              <a:rPr lang="en-US" dirty="0" smtClean="0"/>
              <a:t>b)</a:t>
            </a:r>
            <a:r>
              <a:rPr lang="en-US" dirty="0" smtClean="0">
                <a:solidFill>
                  <a:schemeClr val="tx2">
                    <a:lumMod val="60000"/>
                    <a:lumOff val="40000"/>
                  </a:schemeClr>
                </a:solidFill>
              </a:rPr>
              <a:t> accompanied by a prescribed fee ;</a:t>
            </a:r>
          </a:p>
          <a:p>
            <a:pPr>
              <a:buNone/>
            </a:pPr>
            <a:r>
              <a:rPr lang="en-US" dirty="0" smtClean="0"/>
              <a:t>c) in the form of a memorandum of appeal precisely stating therein the substantial question of law involved.</a:t>
            </a:r>
          </a:p>
          <a:p>
            <a:endParaRPr lang="en-US"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lumMod val="60000"/>
                    <a:lumOff val="40000"/>
                  </a:schemeClr>
                </a:solidFill>
              </a:rPr>
              <a:t>Appeal to the Supreme Court: Sec 88</a:t>
            </a:r>
            <a:endParaRPr lang="en-US" dirty="0">
              <a:solidFill>
                <a:schemeClr val="tx2">
                  <a:lumMod val="60000"/>
                  <a:lumOff val="40000"/>
                </a:schemeClr>
              </a:solidFill>
            </a:endParaRPr>
          </a:p>
        </p:txBody>
      </p:sp>
      <p:sp>
        <p:nvSpPr>
          <p:cNvPr id="3" name="Content Placeholder 2"/>
          <p:cNvSpPr>
            <a:spLocks noGrp="1"/>
          </p:cNvSpPr>
          <p:nvPr>
            <p:ph idx="1"/>
          </p:nvPr>
        </p:nvSpPr>
        <p:spPr/>
        <p:txBody>
          <a:bodyPr/>
          <a:lstStyle/>
          <a:p>
            <a:r>
              <a:rPr lang="en-US" dirty="0" smtClean="0"/>
              <a:t>Any aggrieved party can file an appeal to </a:t>
            </a:r>
            <a:r>
              <a:rPr lang="en-US" dirty="0" err="1" smtClean="0"/>
              <a:t>Hon’ble</a:t>
            </a:r>
            <a:r>
              <a:rPr lang="en-US" dirty="0" smtClean="0"/>
              <a:t>  Supreme Court</a:t>
            </a:r>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60000"/>
                    <a:lumOff val="40000"/>
                  </a:schemeClr>
                </a:solidFill>
                <a:latin typeface="Monotype Corsiva" pitchFamily="66" charset="0"/>
                <a:cs typeface="Arial" pitchFamily="34" charset="0"/>
              </a:rPr>
              <a:t>Salient features</a:t>
            </a:r>
            <a:endParaRPr lang="en-US" b="1" dirty="0">
              <a:solidFill>
                <a:schemeClr val="tx2">
                  <a:lumMod val="60000"/>
                  <a:lumOff val="40000"/>
                </a:schemeClr>
              </a:solidFill>
              <a:latin typeface="Monotype Corsiva" pitchFamily="66" charset="0"/>
              <a:cs typeface="Arial" pitchFamily="34" charset="0"/>
            </a:endParaRPr>
          </a:p>
        </p:txBody>
      </p:sp>
      <p:sp>
        <p:nvSpPr>
          <p:cNvPr id="3" name="Content Placeholder 2"/>
          <p:cNvSpPr>
            <a:spLocks noGrp="1"/>
          </p:cNvSpPr>
          <p:nvPr>
            <p:ph idx="1"/>
          </p:nvPr>
        </p:nvSpPr>
        <p:spPr/>
        <p:txBody>
          <a:bodyPr>
            <a:normAutofit fontScale="92500"/>
          </a:bodyPr>
          <a:lstStyle/>
          <a:p>
            <a:r>
              <a:rPr lang="en-US" dirty="0" smtClean="0"/>
              <a:t>The Draft Model GST Law consists of 162 clauses </a:t>
            </a:r>
          </a:p>
          <a:p>
            <a:r>
              <a:rPr lang="en-US" dirty="0" smtClean="0">
                <a:solidFill>
                  <a:schemeClr val="tx2">
                    <a:lumMod val="60000"/>
                    <a:lumOff val="40000"/>
                  </a:schemeClr>
                </a:solidFill>
              </a:rPr>
              <a:t>25 Chapters along with 4 schedules </a:t>
            </a:r>
            <a:endParaRPr lang="en-US" dirty="0" smtClean="0">
              <a:solidFill>
                <a:schemeClr val="tx2">
                  <a:lumMod val="60000"/>
                  <a:lumOff val="40000"/>
                </a:schemeClr>
              </a:solidFill>
            </a:endParaRPr>
          </a:p>
          <a:p>
            <a:r>
              <a:rPr lang="en-US" dirty="0" smtClean="0">
                <a:solidFill>
                  <a:schemeClr val="tx2">
                    <a:lumMod val="60000"/>
                    <a:lumOff val="40000"/>
                  </a:schemeClr>
                </a:solidFill>
              </a:rPr>
              <a:t>109 definitions</a:t>
            </a:r>
            <a:endParaRPr lang="en-US" dirty="0" smtClean="0">
              <a:solidFill>
                <a:schemeClr val="tx2">
                  <a:lumMod val="60000"/>
                  <a:lumOff val="40000"/>
                </a:schemeClr>
              </a:solidFill>
            </a:endParaRPr>
          </a:p>
          <a:p>
            <a:r>
              <a:rPr lang="en-US" dirty="0" smtClean="0"/>
              <a:t>Valuation Rules 2016 under GST. </a:t>
            </a:r>
          </a:p>
          <a:p>
            <a:r>
              <a:rPr lang="en-US" dirty="0" smtClean="0">
                <a:solidFill>
                  <a:schemeClr val="tx2">
                    <a:lumMod val="60000"/>
                    <a:lumOff val="40000"/>
                  </a:schemeClr>
                </a:solidFill>
              </a:rPr>
              <a:t>Draft IGST Act, 2016 consists of 33 clauses divided into 11 Chapters</a:t>
            </a:r>
          </a:p>
          <a:p>
            <a:r>
              <a:rPr lang="en-US" dirty="0" smtClean="0">
                <a:solidFill>
                  <a:srgbClr val="FF0000"/>
                </a:solidFill>
              </a:rPr>
              <a:t>different dates may be appointed for different </a:t>
            </a:r>
            <a:r>
              <a:rPr lang="en-US" dirty="0" smtClean="0"/>
              <a:t>provisions of this Act</a:t>
            </a:r>
            <a:endParaRPr lang="en-US" dirty="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457199"/>
          </a:xfrm>
        </p:spPr>
        <p:txBody>
          <a:bodyPr>
            <a:noAutofit/>
          </a:bodyPr>
          <a:lstStyle/>
          <a:p>
            <a:r>
              <a:rPr lang="en-US" sz="2800" b="1" dirty="0" smtClean="0"/>
              <a:t/>
            </a:r>
            <a:br>
              <a:rPr lang="en-US" sz="2800" b="1" dirty="0" smtClean="0"/>
            </a:br>
            <a:r>
              <a:rPr lang="en-US" sz="2800" b="1" dirty="0" smtClean="0">
                <a:solidFill>
                  <a:schemeClr val="tx2">
                    <a:lumMod val="60000"/>
                    <a:lumOff val="40000"/>
                  </a:schemeClr>
                </a:solidFill>
              </a:rPr>
              <a:t>Transitional  Provisions</a:t>
            </a:r>
            <a:r>
              <a:rPr lang="en-US" sz="2800" dirty="0" smtClean="0"/>
              <a:t/>
            </a:r>
            <a:br>
              <a:rPr lang="en-US" sz="2800" dirty="0" smtClean="0"/>
            </a:br>
            <a:endParaRPr lang="en-US" sz="2800" dirty="0"/>
          </a:p>
        </p:txBody>
      </p:sp>
      <p:sp>
        <p:nvSpPr>
          <p:cNvPr id="3" name="Subtitle 2"/>
          <p:cNvSpPr>
            <a:spLocks noGrp="1"/>
          </p:cNvSpPr>
          <p:nvPr>
            <p:ph type="subTitle" idx="1"/>
          </p:nvPr>
        </p:nvSpPr>
        <p:spPr>
          <a:xfrm>
            <a:off x="152400" y="762000"/>
            <a:ext cx="8763000" cy="5943600"/>
          </a:xfrm>
        </p:spPr>
        <p:txBody>
          <a:bodyPr>
            <a:normAutofit fontScale="85000" lnSpcReduction="20000"/>
          </a:bodyPr>
          <a:lstStyle/>
          <a:p>
            <a:pPr algn="l">
              <a:buFont typeface="Wingdings" pitchFamily="2" charset="2"/>
              <a:buChar char="Ø"/>
            </a:pPr>
            <a:r>
              <a:rPr lang="en-US" b="1" dirty="0" smtClean="0">
                <a:solidFill>
                  <a:schemeClr val="tx2">
                    <a:lumMod val="60000"/>
                    <a:lumOff val="40000"/>
                  </a:schemeClr>
                </a:solidFill>
              </a:rPr>
              <a:t>Migration of existing taxpayers to GST</a:t>
            </a:r>
          </a:p>
          <a:p>
            <a:pPr algn="l">
              <a:buFont typeface="Wingdings" pitchFamily="2" charset="2"/>
              <a:buChar char="Ø"/>
            </a:pPr>
            <a:r>
              <a:rPr lang="en-US" b="1" dirty="0" smtClean="0">
                <a:solidFill>
                  <a:schemeClr val="tx1"/>
                </a:solidFill>
              </a:rPr>
              <a:t>Amount of CENVAT credit carried forward in a return to be allowed as input tax credit</a:t>
            </a:r>
          </a:p>
          <a:p>
            <a:pPr algn="l">
              <a:buFont typeface="Wingdings" pitchFamily="2" charset="2"/>
              <a:buChar char="Ø"/>
            </a:pPr>
            <a:r>
              <a:rPr lang="en-US" b="1" dirty="0" smtClean="0">
                <a:solidFill>
                  <a:schemeClr val="tx2">
                    <a:lumMod val="60000"/>
                    <a:lumOff val="40000"/>
                  </a:schemeClr>
                </a:solidFill>
              </a:rPr>
              <a:t>Exempted goods returned to the place of business on or after the appointed day</a:t>
            </a:r>
          </a:p>
          <a:p>
            <a:pPr algn="l">
              <a:buFont typeface="Wingdings" pitchFamily="2" charset="2"/>
              <a:buChar char="Ø"/>
            </a:pPr>
            <a:r>
              <a:rPr lang="en-US" b="1" dirty="0" smtClean="0">
                <a:solidFill>
                  <a:schemeClr val="tx1"/>
                </a:solidFill>
              </a:rPr>
              <a:t>Duty paid goods returned to the place of business on or after the appointed day</a:t>
            </a:r>
          </a:p>
          <a:p>
            <a:pPr algn="l">
              <a:buFont typeface="Wingdings" pitchFamily="2" charset="2"/>
              <a:buChar char="Ø"/>
            </a:pPr>
            <a:r>
              <a:rPr lang="en-US" b="1" dirty="0" smtClean="0">
                <a:solidFill>
                  <a:schemeClr val="tx2">
                    <a:lumMod val="60000"/>
                    <a:lumOff val="40000"/>
                  </a:schemeClr>
                </a:solidFill>
              </a:rPr>
              <a:t>Inputs removed for job work and returned on or after the appointed day</a:t>
            </a:r>
          </a:p>
          <a:p>
            <a:pPr algn="l">
              <a:buFont typeface="Wingdings" pitchFamily="2" charset="2"/>
              <a:buChar char="Ø"/>
            </a:pPr>
            <a:r>
              <a:rPr lang="en-US" b="1" dirty="0" smtClean="0">
                <a:solidFill>
                  <a:schemeClr val="tx1"/>
                </a:solidFill>
              </a:rPr>
              <a:t>Pending refund claims to be disposed of under earlier law</a:t>
            </a:r>
          </a:p>
          <a:p>
            <a:pPr algn="l">
              <a:buFont typeface="Wingdings" pitchFamily="2" charset="2"/>
              <a:buChar char="Ø"/>
            </a:pPr>
            <a:r>
              <a:rPr lang="en-US" b="1" dirty="0" smtClean="0">
                <a:solidFill>
                  <a:schemeClr val="tx2">
                    <a:lumMod val="60000"/>
                    <a:lumOff val="40000"/>
                  </a:schemeClr>
                </a:solidFill>
              </a:rPr>
              <a:t>Claim of </a:t>
            </a:r>
            <a:r>
              <a:rPr lang="en-US" b="1" dirty="0" err="1" smtClean="0">
                <a:solidFill>
                  <a:schemeClr val="tx2">
                    <a:lumMod val="60000"/>
                    <a:lumOff val="40000"/>
                  </a:schemeClr>
                </a:solidFill>
              </a:rPr>
              <a:t>cenvat</a:t>
            </a:r>
            <a:r>
              <a:rPr lang="en-US" b="1" dirty="0" smtClean="0">
                <a:solidFill>
                  <a:schemeClr val="tx2">
                    <a:lumMod val="60000"/>
                    <a:lumOff val="40000"/>
                  </a:schemeClr>
                </a:solidFill>
              </a:rPr>
              <a:t> credit to be disposed of under the earlier law	</a:t>
            </a:r>
            <a:endParaRPr lang="en-US" dirty="0" smtClean="0">
              <a:solidFill>
                <a:schemeClr val="tx2">
                  <a:lumMod val="60000"/>
                  <a:lumOff val="40000"/>
                </a:schemeClr>
              </a:solidFill>
            </a:endParaRPr>
          </a:p>
          <a:p>
            <a:pPr algn="l">
              <a:buFont typeface="Wingdings" pitchFamily="2" charset="2"/>
              <a:buChar char="Ø"/>
            </a:pPr>
            <a:r>
              <a:rPr lang="en-US" b="1" dirty="0" smtClean="0">
                <a:solidFill>
                  <a:schemeClr val="tx1"/>
                </a:solidFill>
              </a:rPr>
              <a:t>Goods sent on approval basis returned on or after the appointed day</a:t>
            </a:r>
          </a:p>
          <a:p>
            <a:pPr algn="l">
              <a:buFont typeface="Wingdings" pitchFamily="2" charset="2"/>
              <a:buChar char="Ø"/>
            </a:pPr>
            <a:r>
              <a:rPr lang="en-US" b="1" dirty="0" smtClean="0">
                <a:solidFill>
                  <a:schemeClr val="tx1"/>
                </a:solidFill>
              </a:rPr>
              <a:t> </a:t>
            </a:r>
            <a:r>
              <a:rPr lang="en-US" b="1" dirty="0" smtClean="0">
                <a:solidFill>
                  <a:schemeClr val="tx2">
                    <a:lumMod val="60000"/>
                    <a:lumOff val="40000"/>
                  </a:schemeClr>
                </a:solidFill>
              </a:rPr>
              <a:t>Treatment of long term construction / works contracts</a:t>
            </a:r>
          </a:p>
          <a:p>
            <a:pPr algn="l">
              <a:buFont typeface="Wingdings" pitchFamily="2" charset="2"/>
              <a:buChar char="Ø"/>
            </a:pPr>
            <a:endParaRPr lang="en-US" dirty="0">
              <a:solidFill>
                <a:schemeClr val="tx1"/>
              </a:solidFill>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t>
            </a:r>
            <a:endParaRPr lang="en-US" dirty="0"/>
          </a:p>
        </p:txBody>
      </p:sp>
      <p:sp>
        <p:nvSpPr>
          <p:cNvPr id="3" name="Subtitle 2"/>
          <p:cNvSpPr>
            <a:spLocks noGrp="1"/>
          </p:cNvSpPr>
          <p:nvPr>
            <p:ph type="subTitle" idx="1"/>
          </p:nvPr>
        </p:nvSpPr>
        <p:spPr>
          <a:xfrm>
            <a:off x="914400" y="2130425"/>
            <a:ext cx="7543800" cy="1755775"/>
          </a:xfrm>
        </p:spPr>
        <p:txBody>
          <a:bodyPr>
            <a:normAutofit fontScale="62500" lnSpcReduction="20000"/>
          </a:bodyPr>
          <a:lstStyle/>
          <a:p>
            <a:r>
              <a:rPr lang="en-US" sz="9600" b="1" dirty="0" smtClean="0">
                <a:solidFill>
                  <a:schemeClr val="tx2">
                    <a:lumMod val="60000"/>
                    <a:lumOff val="40000"/>
                  </a:schemeClr>
                </a:solidFill>
              </a:rPr>
              <a:t>GST Business Process</a:t>
            </a:r>
          </a:p>
          <a:p>
            <a:r>
              <a:rPr lang="en-US" sz="5400" b="1" dirty="0" smtClean="0">
                <a:solidFill>
                  <a:schemeClr val="tx2">
                    <a:lumMod val="60000"/>
                    <a:lumOff val="40000"/>
                  </a:schemeClr>
                </a:solidFill>
              </a:rPr>
              <a:t>(Draft Reports on Registration)</a:t>
            </a:r>
          </a:p>
          <a:p>
            <a:endParaRPr lang="en-US" dirty="0"/>
          </a:p>
        </p:txBody>
      </p:sp>
    </p:spTree>
    <p:extLst>
      <p:ext uri="{BB962C8B-B14F-4D97-AF65-F5344CB8AC3E}">
        <p14:creationId xmlns:p14="http://schemas.microsoft.com/office/powerpoint/2010/main" xmlns="" val="507876318"/>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60000"/>
                    <a:lumOff val="40000"/>
                  </a:schemeClr>
                </a:solidFill>
              </a:rPr>
              <a:t>Advantages to the business</a:t>
            </a:r>
            <a:endParaRPr lang="en-US" b="1" dirty="0">
              <a:solidFill>
                <a:schemeClr val="tx2">
                  <a:lumMod val="60000"/>
                  <a:lumOff val="40000"/>
                </a:schemeClr>
              </a:solidFill>
            </a:endParaRPr>
          </a:p>
        </p:txBody>
      </p:sp>
      <p:sp>
        <p:nvSpPr>
          <p:cNvPr id="3" name="Content Placeholder 2"/>
          <p:cNvSpPr>
            <a:spLocks noGrp="1"/>
          </p:cNvSpPr>
          <p:nvPr>
            <p:ph idx="1"/>
          </p:nvPr>
        </p:nvSpPr>
        <p:spPr/>
        <p:txBody>
          <a:bodyPr>
            <a:normAutofit/>
          </a:bodyPr>
          <a:lstStyle/>
          <a:p>
            <a:pPr lvl="1" hangingPunct="0"/>
            <a:r>
              <a:rPr lang="en-US" b="1" dirty="0" smtClean="0"/>
              <a:t>Legally recognized </a:t>
            </a:r>
            <a:r>
              <a:rPr lang="en-US" dirty="0" smtClean="0"/>
              <a:t>as supplier of goods or services. </a:t>
            </a:r>
            <a:endParaRPr lang="en-US" sz="2400" dirty="0" smtClean="0"/>
          </a:p>
          <a:p>
            <a:endParaRPr lang="en-US" sz="1400" dirty="0" smtClean="0"/>
          </a:p>
          <a:p>
            <a:pPr lvl="1" hangingPunct="0"/>
            <a:r>
              <a:rPr lang="en-US" b="1" dirty="0" smtClean="0">
                <a:solidFill>
                  <a:schemeClr val="tx2">
                    <a:lumMod val="60000"/>
                    <a:lumOff val="40000"/>
                  </a:schemeClr>
                </a:solidFill>
              </a:rPr>
              <a:t>Proper accounting of taxes </a:t>
            </a:r>
            <a:r>
              <a:rPr lang="en-US" dirty="0" smtClean="0">
                <a:solidFill>
                  <a:schemeClr val="tx2">
                    <a:lumMod val="60000"/>
                    <a:lumOff val="40000"/>
                  </a:schemeClr>
                </a:solidFill>
              </a:rPr>
              <a:t>paid on the input goods or services which can be utilized for payment of GST due on supply of goods or services or both by the business. </a:t>
            </a:r>
            <a:endParaRPr lang="en-US" sz="2400" dirty="0" smtClean="0">
              <a:solidFill>
                <a:schemeClr val="tx2">
                  <a:lumMod val="60000"/>
                  <a:lumOff val="40000"/>
                </a:schemeClr>
              </a:solidFill>
            </a:endParaRPr>
          </a:p>
          <a:p>
            <a:endParaRPr lang="en-US" sz="1400" dirty="0" smtClean="0"/>
          </a:p>
          <a:p>
            <a:pPr lvl="1" hangingPunct="0"/>
            <a:r>
              <a:rPr lang="en-US" dirty="0" smtClean="0"/>
              <a:t>Pass on the credit of the taxes paid on the goods or services supplied to purchasers or recipients. </a:t>
            </a:r>
            <a:endParaRPr lang="en-US" sz="2400" dirty="0" smtClean="0"/>
          </a:p>
          <a:p>
            <a:endParaRPr lang="en-US" sz="1400"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Autofit/>
          </a:bodyPr>
          <a:lstStyle/>
          <a:p>
            <a:r>
              <a:rPr lang="en-US" sz="2800" b="1" dirty="0" smtClean="0">
                <a:solidFill>
                  <a:schemeClr val="accent1">
                    <a:lumMod val="75000"/>
                  </a:schemeClr>
                </a:solidFill>
              </a:rPr>
              <a:t>Draft Report on Registration Model- assumptions</a:t>
            </a:r>
            <a:endParaRPr lang="en-US" sz="2800" b="1" dirty="0">
              <a:solidFill>
                <a:schemeClr val="accent1">
                  <a:lumMod val="75000"/>
                </a:schemeClr>
              </a:solidFill>
            </a:endParaRPr>
          </a:p>
        </p:txBody>
      </p:sp>
      <p:sp>
        <p:nvSpPr>
          <p:cNvPr id="3" name="Content Placeholder 2"/>
          <p:cNvSpPr>
            <a:spLocks noGrp="1"/>
          </p:cNvSpPr>
          <p:nvPr>
            <p:ph idx="1"/>
          </p:nvPr>
        </p:nvSpPr>
        <p:spPr>
          <a:xfrm>
            <a:off x="152400" y="838200"/>
            <a:ext cx="8763000" cy="5791200"/>
          </a:xfrm>
        </p:spPr>
        <p:txBody>
          <a:bodyPr>
            <a:normAutofit fontScale="40000" lnSpcReduction="20000"/>
          </a:bodyPr>
          <a:lstStyle/>
          <a:p>
            <a:pPr marL="0" indent="0">
              <a:buNone/>
            </a:pPr>
            <a:endParaRPr lang="en-US" sz="1600" b="1" dirty="0" smtClean="0"/>
          </a:p>
          <a:p>
            <a:pPr marL="0" indent="0">
              <a:buNone/>
            </a:pPr>
            <a:r>
              <a:rPr lang="en-US" sz="4500" b="1" dirty="0" smtClean="0"/>
              <a:t>Assumptions </a:t>
            </a:r>
            <a:r>
              <a:rPr lang="en-US" sz="4500" b="1" dirty="0"/>
              <a:t>of Registration Business </a:t>
            </a:r>
            <a:r>
              <a:rPr lang="en-US" sz="4500" b="1" dirty="0" smtClean="0"/>
              <a:t>Process</a:t>
            </a:r>
          </a:p>
          <a:p>
            <a:pPr marL="0" indent="0">
              <a:buNone/>
            </a:pPr>
            <a:endParaRPr lang="en-US" sz="4500" dirty="0"/>
          </a:p>
          <a:p>
            <a:r>
              <a:rPr lang="en-US" sz="4500" b="1" dirty="0">
                <a:solidFill>
                  <a:schemeClr val="tx2">
                    <a:lumMod val="60000"/>
                    <a:lumOff val="40000"/>
                  </a:schemeClr>
                </a:solidFill>
              </a:rPr>
              <a:t>A legal person without GST registration can neither collect GST </a:t>
            </a:r>
            <a:r>
              <a:rPr lang="en-US" sz="4500" b="1" dirty="0" smtClean="0">
                <a:solidFill>
                  <a:schemeClr val="tx2">
                    <a:lumMod val="60000"/>
                    <a:lumOff val="40000"/>
                  </a:schemeClr>
                </a:solidFill>
              </a:rPr>
              <a:t> nor </a:t>
            </a:r>
            <a:r>
              <a:rPr lang="en-US" sz="4500" b="1" dirty="0">
                <a:solidFill>
                  <a:schemeClr val="tx2">
                    <a:lumMod val="60000"/>
                    <a:lumOff val="40000"/>
                  </a:schemeClr>
                </a:solidFill>
              </a:rPr>
              <a:t>claim any input tax credit </a:t>
            </a:r>
            <a:r>
              <a:rPr lang="en-US" sz="4500" b="1" dirty="0" smtClean="0">
                <a:solidFill>
                  <a:schemeClr val="tx2">
                    <a:lumMod val="60000"/>
                    <a:lumOff val="40000"/>
                  </a:schemeClr>
                </a:solidFill>
              </a:rPr>
              <a:t>(ITC)</a:t>
            </a:r>
          </a:p>
          <a:p>
            <a:endParaRPr lang="en-US" sz="4500" dirty="0">
              <a:solidFill>
                <a:schemeClr val="tx2">
                  <a:lumMod val="60000"/>
                  <a:lumOff val="40000"/>
                </a:schemeClr>
              </a:solidFill>
            </a:endParaRPr>
          </a:p>
          <a:p>
            <a:r>
              <a:rPr lang="en-US" sz="4500" b="1" dirty="0" smtClean="0"/>
              <a:t>There </a:t>
            </a:r>
            <a:r>
              <a:rPr lang="en-US" sz="4500" b="1" dirty="0"/>
              <a:t>will be a threshold of Gross Annual Turnover </a:t>
            </a:r>
            <a:r>
              <a:rPr lang="en-US" sz="4500" b="1" i="1" dirty="0"/>
              <a:t>including exports and exempted supplies </a:t>
            </a:r>
            <a:r>
              <a:rPr lang="en-US" sz="4500" b="1" dirty="0" smtClean="0"/>
              <a:t>on all India basis</a:t>
            </a:r>
          </a:p>
          <a:p>
            <a:endParaRPr lang="en-US" sz="4500" dirty="0" smtClean="0"/>
          </a:p>
          <a:p>
            <a:r>
              <a:rPr lang="en-US" sz="4500" b="1" dirty="0">
                <a:solidFill>
                  <a:schemeClr val="tx2">
                    <a:lumMod val="60000"/>
                    <a:lumOff val="40000"/>
                  </a:schemeClr>
                </a:solidFill>
              </a:rPr>
              <a:t>Once a dealer crosses the required threshold or </a:t>
            </a:r>
            <a:r>
              <a:rPr lang="en-US" sz="4500" b="1" dirty="0">
                <a:solidFill>
                  <a:srgbClr val="FF0000"/>
                </a:solidFill>
              </a:rPr>
              <a:t>he starts a new business</a:t>
            </a:r>
            <a:r>
              <a:rPr lang="en-US" sz="4500" b="1" dirty="0">
                <a:solidFill>
                  <a:schemeClr val="tx2">
                    <a:lumMod val="60000"/>
                    <a:lumOff val="40000"/>
                  </a:schemeClr>
                </a:solidFill>
              </a:rPr>
              <a:t>, registration application must be filed within 30 </a:t>
            </a:r>
            <a:r>
              <a:rPr lang="en-US" sz="4500" b="1" dirty="0" smtClean="0">
                <a:solidFill>
                  <a:schemeClr val="tx2">
                    <a:lumMod val="60000"/>
                    <a:lumOff val="40000"/>
                  </a:schemeClr>
                </a:solidFill>
              </a:rPr>
              <a:t>days. Voluntary </a:t>
            </a:r>
            <a:r>
              <a:rPr lang="en-US" sz="4500" b="1" dirty="0" err="1" smtClean="0">
                <a:solidFill>
                  <a:schemeClr val="tx2">
                    <a:lumMod val="60000"/>
                    <a:lumOff val="40000"/>
                  </a:schemeClr>
                </a:solidFill>
              </a:rPr>
              <a:t>regd</a:t>
            </a:r>
            <a:r>
              <a:rPr lang="en-US" sz="4500" b="1" dirty="0" smtClean="0">
                <a:solidFill>
                  <a:schemeClr val="tx2">
                    <a:lumMod val="60000"/>
                    <a:lumOff val="40000"/>
                  </a:schemeClr>
                </a:solidFill>
              </a:rPr>
              <a:t> is also allowed.</a:t>
            </a:r>
          </a:p>
          <a:p>
            <a:endParaRPr lang="en-US" sz="4500" dirty="0">
              <a:solidFill>
                <a:schemeClr val="tx2">
                  <a:lumMod val="60000"/>
                  <a:lumOff val="40000"/>
                </a:schemeClr>
              </a:solidFill>
            </a:endParaRPr>
          </a:p>
          <a:p>
            <a:r>
              <a:rPr lang="en-US" sz="4500" b="1" dirty="0">
                <a:solidFill>
                  <a:srgbClr val="FF0000"/>
                </a:solidFill>
              </a:rPr>
              <a:t>Effective date of registration would be the date of application in all cases i.e. whether the application has been filed within prescribed time limit of 30 days </a:t>
            </a:r>
            <a:r>
              <a:rPr lang="en-US" sz="4500" b="1" dirty="0" smtClean="0">
                <a:solidFill>
                  <a:srgbClr val="FF0000"/>
                </a:solidFill>
              </a:rPr>
              <a:t>or otherwise</a:t>
            </a:r>
          </a:p>
          <a:p>
            <a:endParaRPr lang="en-US" sz="4500" b="1" dirty="0" smtClean="0">
              <a:solidFill>
                <a:srgbClr val="FF0000"/>
              </a:solidFill>
            </a:endParaRPr>
          </a:p>
          <a:p>
            <a:r>
              <a:rPr lang="en-US" sz="4500" b="1" dirty="0" smtClean="0"/>
              <a:t> No threshold limit for a dealer doing transactions in inter-state trade or commerce </a:t>
            </a:r>
          </a:p>
          <a:p>
            <a:endParaRPr lang="en-US" sz="4500" b="1" dirty="0" smtClean="0"/>
          </a:p>
          <a:p>
            <a:r>
              <a:rPr lang="en-US" sz="4500" b="1" dirty="0">
                <a:solidFill>
                  <a:schemeClr val="tx2">
                    <a:lumMod val="60000"/>
                    <a:lumOff val="40000"/>
                  </a:schemeClr>
                </a:solidFill>
              </a:rPr>
              <a:t>Compounding turnover up to which the registered person can opt to pay tax at a specified percentage of the </a:t>
            </a:r>
            <a:r>
              <a:rPr lang="en-US" sz="4500" b="1" dirty="0" smtClean="0">
                <a:solidFill>
                  <a:schemeClr val="tx2">
                    <a:lumMod val="60000"/>
                    <a:lumOff val="40000"/>
                  </a:schemeClr>
                </a:solidFill>
              </a:rPr>
              <a:t>turnover</a:t>
            </a:r>
          </a:p>
          <a:p>
            <a:endParaRPr lang="en-US" sz="1600" b="1" dirty="0">
              <a:solidFill>
                <a:schemeClr val="tx2">
                  <a:lumMod val="60000"/>
                  <a:lumOff val="40000"/>
                </a:schemeClr>
              </a:solidFill>
            </a:endParaRPr>
          </a:p>
          <a:p>
            <a:endParaRPr lang="en-US" sz="2400" b="1" dirty="0"/>
          </a:p>
          <a:p>
            <a:endParaRPr lang="en-US" sz="2400" b="1" dirty="0" smtClean="0">
              <a:solidFill>
                <a:srgbClr val="FF0000"/>
              </a:solidFill>
            </a:endParaRPr>
          </a:p>
          <a:p>
            <a:endParaRPr lang="en-US" sz="2400" dirty="0"/>
          </a:p>
          <a:p>
            <a:pPr marL="0" indent="0" algn="r">
              <a:buNone/>
            </a:pPr>
            <a:r>
              <a:rPr lang="en-US" sz="2400" dirty="0" smtClean="0"/>
              <a:t>                                                                                                                                                                                           </a:t>
            </a:r>
            <a:r>
              <a:rPr lang="en-US" sz="2400" dirty="0" err="1" smtClean="0"/>
              <a:t>cont</a:t>
            </a:r>
            <a:r>
              <a:rPr lang="en-US" sz="2400" dirty="0" smtClean="0"/>
              <a:t>…2</a:t>
            </a:r>
            <a:endParaRPr lang="en-US" sz="2400" dirty="0"/>
          </a:p>
          <a:p>
            <a:endParaRPr lang="en-US" sz="2300" dirty="0" smtClean="0"/>
          </a:p>
          <a:p>
            <a:endParaRPr lang="en-US" dirty="0"/>
          </a:p>
        </p:txBody>
      </p:sp>
    </p:spTree>
    <p:extLst>
      <p:ext uri="{BB962C8B-B14F-4D97-AF65-F5344CB8AC3E}">
        <p14:creationId xmlns:p14="http://schemas.microsoft.com/office/powerpoint/2010/main" xmlns="" val="2697863269"/>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87362"/>
          </a:xfrm>
        </p:spPr>
        <p:txBody>
          <a:bodyPr>
            <a:normAutofit/>
          </a:bodyPr>
          <a:lstStyle/>
          <a:p>
            <a:pPr algn="r"/>
            <a:r>
              <a:rPr lang="en-US" sz="1800" b="1" dirty="0">
                <a:solidFill>
                  <a:schemeClr val="tx2">
                    <a:lumMod val="60000"/>
                    <a:lumOff val="40000"/>
                  </a:schemeClr>
                </a:solidFill>
              </a:rPr>
              <a:t>Registration </a:t>
            </a:r>
            <a:r>
              <a:rPr lang="en-US" sz="1800" b="1" dirty="0" smtClean="0">
                <a:solidFill>
                  <a:schemeClr val="tx2">
                    <a:lumMod val="60000"/>
                    <a:lumOff val="40000"/>
                  </a:schemeClr>
                </a:solidFill>
              </a:rPr>
              <a:t>Model- assumptions</a:t>
            </a:r>
            <a:endParaRPr lang="en-US" sz="1800" dirty="0">
              <a:solidFill>
                <a:schemeClr val="tx2">
                  <a:lumMod val="60000"/>
                  <a:lumOff val="40000"/>
                </a:schemeClr>
              </a:solidFill>
            </a:endParaRPr>
          </a:p>
        </p:txBody>
      </p:sp>
      <p:sp>
        <p:nvSpPr>
          <p:cNvPr id="3" name="Content Placeholder 2"/>
          <p:cNvSpPr>
            <a:spLocks noGrp="1"/>
          </p:cNvSpPr>
          <p:nvPr>
            <p:ph idx="1"/>
          </p:nvPr>
        </p:nvSpPr>
        <p:spPr>
          <a:xfrm>
            <a:off x="152400" y="838200"/>
            <a:ext cx="8839200" cy="5867400"/>
          </a:xfrm>
        </p:spPr>
        <p:txBody>
          <a:bodyPr>
            <a:normAutofit fontScale="77500" lnSpcReduction="20000"/>
          </a:bodyPr>
          <a:lstStyle/>
          <a:p>
            <a:r>
              <a:rPr lang="en-US" dirty="0">
                <a:solidFill>
                  <a:schemeClr val="tx2">
                    <a:lumMod val="60000"/>
                    <a:lumOff val="40000"/>
                  </a:schemeClr>
                </a:solidFill>
              </a:rPr>
              <a:t>All UN bodies seeking to claim refund of taxes paid by them would be required to obtain a unique identification number (ID</a:t>
            </a:r>
            <a:r>
              <a:rPr lang="en-US" dirty="0" smtClean="0">
                <a:solidFill>
                  <a:schemeClr val="tx2">
                    <a:lumMod val="60000"/>
                    <a:lumOff val="40000"/>
                  </a:schemeClr>
                </a:solidFill>
              </a:rPr>
              <a:t>)</a:t>
            </a:r>
          </a:p>
          <a:p>
            <a:pPr lvl="0" hangingPunct="0"/>
            <a:r>
              <a:rPr lang="en-US" dirty="0" smtClean="0"/>
              <a:t>A unique  identification  number (ID) would  be  given by the  respective  state  tax  to Government authorities / PSUs </a:t>
            </a:r>
            <a:r>
              <a:rPr lang="en-US" b="1" dirty="0" smtClean="0"/>
              <a:t>not making outwards supplies.</a:t>
            </a:r>
          </a:p>
          <a:p>
            <a:pPr lvl="0" hangingPunct="0"/>
            <a:r>
              <a:rPr lang="en-US" b="1" dirty="0" smtClean="0">
                <a:solidFill>
                  <a:schemeClr val="tx2">
                    <a:lumMod val="60000"/>
                    <a:lumOff val="40000"/>
                  </a:schemeClr>
                </a:solidFill>
              </a:rPr>
              <a:t>The </a:t>
            </a:r>
            <a:r>
              <a:rPr lang="en-US" b="1" dirty="0">
                <a:solidFill>
                  <a:schemeClr val="tx2">
                    <a:lumMod val="60000"/>
                    <a:lumOff val="40000"/>
                  </a:schemeClr>
                </a:solidFill>
              </a:rPr>
              <a:t>concept of Input Service Distributor (ISD) is available in GST also</a:t>
            </a:r>
          </a:p>
          <a:p>
            <a:r>
              <a:rPr lang="en-US" b="1" dirty="0"/>
              <a:t>Existing dealer will get registration automatically</a:t>
            </a:r>
          </a:p>
          <a:p>
            <a:r>
              <a:rPr lang="en-US" b="1" dirty="0">
                <a:solidFill>
                  <a:schemeClr val="tx2">
                    <a:lumMod val="60000"/>
                    <a:lumOff val="40000"/>
                  </a:schemeClr>
                </a:solidFill>
              </a:rPr>
              <a:t>Tax authorities, in case of enforcement cases, may grant </a:t>
            </a:r>
            <a:r>
              <a:rPr lang="en-US" b="1" dirty="0" smtClean="0">
                <a:solidFill>
                  <a:schemeClr val="tx2">
                    <a:lumMod val="60000"/>
                    <a:lumOff val="40000"/>
                  </a:schemeClr>
                </a:solidFill>
              </a:rPr>
              <a:t>sue-</a:t>
            </a:r>
            <a:r>
              <a:rPr lang="en-US" b="1" dirty="0" err="1" smtClean="0">
                <a:solidFill>
                  <a:schemeClr val="tx2">
                    <a:lumMod val="60000"/>
                    <a:lumOff val="40000"/>
                  </a:schemeClr>
                </a:solidFill>
              </a:rPr>
              <a:t>moto</a:t>
            </a:r>
            <a:r>
              <a:rPr lang="en-US" b="1" dirty="0" smtClean="0">
                <a:solidFill>
                  <a:schemeClr val="tx2">
                    <a:lumMod val="60000"/>
                    <a:lumOff val="40000"/>
                  </a:schemeClr>
                </a:solidFill>
              </a:rPr>
              <a:t> </a:t>
            </a:r>
            <a:r>
              <a:rPr lang="en-US" b="1" dirty="0">
                <a:solidFill>
                  <a:schemeClr val="tx2">
                    <a:lumMod val="60000"/>
                    <a:lumOff val="40000"/>
                  </a:schemeClr>
                </a:solidFill>
              </a:rPr>
              <a:t>registration </a:t>
            </a:r>
          </a:p>
          <a:p>
            <a:r>
              <a:rPr lang="en-US" b="1" dirty="0" smtClean="0"/>
              <a:t>State wise </a:t>
            </a:r>
            <a:r>
              <a:rPr lang="en-US" b="1" dirty="0"/>
              <a:t>separate registration</a:t>
            </a:r>
          </a:p>
          <a:p>
            <a:r>
              <a:rPr lang="en-US" sz="2800" b="1" dirty="0">
                <a:solidFill>
                  <a:schemeClr val="tx2">
                    <a:lumMod val="60000"/>
                    <a:lumOff val="40000"/>
                  </a:schemeClr>
                </a:solidFill>
              </a:rPr>
              <a:t>Multiple registrations within one State to business verticals is allowed</a:t>
            </a:r>
          </a:p>
          <a:p>
            <a:r>
              <a:rPr lang="en-US" sz="2800" b="1" dirty="0"/>
              <a:t>Casual Dealers are allowed to do business and claim </a:t>
            </a:r>
            <a:r>
              <a:rPr lang="en-US" sz="2800" b="1" dirty="0" smtClean="0"/>
              <a:t>ITC</a:t>
            </a:r>
          </a:p>
          <a:p>
            <a:r>
              <a:rPr lang="en-US" sz="2800" b="1" dirty="0">
                <a:solidFill>
                  <a:schemeClr val="tx2">
                    <a:lumMod val="60000"/>
                    <a:lumOff val="40000"/>
                  </a:schemeClr>
                </a:solidFill>
              </a:rPr>
              <a:t>State wise PAN-based 15-digit Goods and Services Taxpayer </a:t>
            </a:r>
            <a:r>
              <a:rPr lang="en-US" sz="2800" dirty="0">
                <a:solidFill>
                  <a:schemeClr val="tx2">
                    <a:lumMod val="60000"/>
                    <a:lumOff val="40000"/>
                  </a:schemeClr>
                </a:solidFill>
              </a:rPr>
              <a:t>Identification Number (GSTIN</a:t>
            </a:r>
            <a:r>
              <a:rPr lang="en-US" sz="2800" dirty="0" smtClean="0">
                <a:solidFill>
                  <a:schemeClr val="tx2">
                    <a:lumMod val="60000"/>
                    <a:lumOff val="40000"/>
                  </a:schemeClr>
                </a:solidFill>
              </a:rPr>
              <a:t>).</a:t>
            </a:r>
          </a:p>
          <a:p>
            <a:r>
              <a:rPr lang="en-US" sz="2800" b="1" dirty="0" smtClean="0"/>
              <a:t>Monthly Returns</a:t>
            </a:r>
          </a:p>
          <a:p>
            <a:pPr>
              <a:buNone/>
            </a:pPr>
            <a:endParaRPr lang="en-US" sz="2800" dirty="0"/>
          </a:p>
          <a:p>
            <a:endParaRPr lang="en-US" sz="2800" dirty="0"/>
          </a:p>
          <a:p>
            <a:endParaRPr lang="en-US" dirty="0"/>
          </a:p>
        </p:txBody>
      </p:sp>
    </p:spTree>
    <p:extLst>
      <p:ext uri="{BB962C8B-B14F-4D97-AF65-F5344CB8AC3E}">
        <p14:creationId xmlns:p14="http://schemas.microsoft.com/office/powerpoint/2010/main" xmlns="" val="798680711"/>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063" y="152400"/>
            <a:ext cx="8229600" cy="563562"/>
          </a:xfrm>
        </p:spPr>
        <p:txBody>
          <a:bodyPr>
            <a:normAutofit fontScale="90000"/>
          </a:bodyPr>
          <a:lstStyle/>
          <a:p>
            <a:r>
              <a:rPr lang="en-US" b="1" dirty="0" smtClean="0">
                <a:solidFill>
                  <a:schemeClr val="accent1">
                    <a:lumMod val="75000"/>
                  </a:schemeClr>
                </a:solidFill>
              </a:rPr>
              <a:t>Cancelation/Surrender of registration</a:t>
            </a:r>
            <a:endParaRPr lang="en-US" b="1" dirty="0">
              <a:solidFill>
                <a:schemeClr val="accent1">
                  <a:lumMod val="75000"/>
                </a:schemeClr>
              </a:solidFill>
            </a:endParaRPr>
          </a:p>
        </p:txBody>
      </p:sp>
      <p:sp>
        <p:nvSpPr>
          <p:cNvPr id="3" name="Content Placeholder 2"/>
          <p:cNvSpPr>
            <a:spLocks noGrp="1"/>
          </p:cNvSpPr>
          <p:nvPr>
            <p:ph idx="1"/>
          </p:nvPr>
        </p:nvSpPr>
        <p:spPr>
          <a:xfrm>
            <a:off x="457200" y="838200"/>
            <a:ext cx="8229600" cy="5867400"/>
          </a:xfrm>
        </p:spPr>
        <p:txBody>
          <a:bodyPr>
            <a:normAutofit fontScale="92500" lnSpcReduction="10000"/>
          </a:bodyPr>
          <a:lstStyle/>
          <a:p>
            <a:r>
              <a:rPr lang="en-US" dirty="0" smtClean="0"/>
              <a:t>Closure </a:t>
            </a:r>
            <a:r>
              <a:rPr lang="en-US" dirty="0"/>
              <a:t>of business of tax payer; </a:t>
            </a:r>
          </a:p>
          <a:p>
            <a:r>
              <a:rPr lang="en-US" dirty="0" smtClean="0">
                <a:solidFill>
                  <a:schemeClr val="accent1">
                    <a:lumMod val="75000"/>
                  </a:schemeClr>
                </a:solidFill>
              </a:rPr>
              <a:t>Gross </a:t>
            </a:r>
            <a:r>
              <a:rPr lang="en-US" dirty="0">
                <a:solidFill>
                  <a:schemeClr val="accent1">
                    <a:lumMod val="75000"/>
                  </a:schemeClr>
                </a:solidFill>
              </a:rPr>
              <a:t>Annual Turnover including exports and exempted supplies (to be calculated on all-India basis) </a:t>
            </a:r>
            <a:r>
              <a:rPr lang="en-US" b="1" i="1" dirty="0">
                <a:solidFill>
                  <a:schemeClr val="accent1">
                    <a:lumMod val="75000"/>
                  </a:schemeClr>
                </a:solidFill>
              </a:rPr>
              <a:t>falling below threshold for registration</a:t>
            </a:r>
            <a:r>
              <a:rPr lang="en-US" b="1" dirty="0"/>
              <a:t>; </a:t>
            </a:r>
          </a:p>
          <a:p>
            <a:r>
              <a:rPr lang="en-US" b="1" dirty="0" smtClean="0"/>
              <a:t>Transfer </a:t>
            </a:r>
            <a:r>
              <a:rPr lang="en-US" b="1" dirty="0"/>
              <a:t>of business </a:t>
            </a:r>
            <a:r>
              <a:rPr lang="en-US" dirty="0"/>
              <a:t>for any reason including due to death of the proprietor of a proprietorship firm; </a:t>
            </a:r>
          </a:p>
          <a:p>
            <a:r>
              <a:rPr lang="en-US" b="1" dirty="0" smtClean="0">
                <a:solidFill>
                  <a:schemeClr val="accent1">
                    <a:lumMod val="75000"/>
                  </a:schemeClr>
                </a:solidFill>
              </a:rPr>
              <a:t>Amalgamation</a:t>
            </a:r>
            <a:r>
              <a:rPr lang="en-US" dirty="0" smtClean="0">
                <a:solidFill>
                  <a:schemeClr val="accent1">
                    <a:lumMod val="75000"/>
                  </a:schemeClr>
                </a:solidFill>
              </a:rPr>
              <a:t> </a:t>
            </a:r>
            <a:r>
              <a:rPr lang="en-US" dirty="0">
                <a:solidFill>
                  <a:schemeClr val="accent1">
                    <a:lumMod val="75000"/>
                  </a:schemeClr>
                </a:solidFill>
              </a:rPr>
              <a:t>of taxable person with other legal entities or de-merger</a:t>
            </a:r>
            <a:r>
              <a:rPr lang="en-US" dirty="0"/>
              <a:t>; </a:t>
            </a:r>
          </a:p>
          <a:p>
            <a:r>
              <a:rPr lang="en-US" b="1" dirty="0" smtClean="0"/>
              <a:t>Non </a:t>
            </a:r>
            <a:r>
              <a:rPr lang="en-US" b="1" dirty="0"/>
              <a:t>commencement of business </a:t>
            </a:r>
            <a:r>
              <a:rPr lang="en-US" dirty="0"/>
              <a:t>by the tax payer within the stipulated time </a:t>
            </a:r>
            <a:r>
              <a:rPr lang="en-US" dirty="0" smtClean="0"/>
              <a:t>period of six months </a:t>
            </a:r>
            <a:r>
              <a:rPr lang="en-US" dirty="0"/>
              <a:t>prescribed under the GST laws </a:t>
            </a:r>
            <a:r>
              <a:rPr lang="en-US" b="1" dirty="0"/>
              <a:t>(Suitable provision to be made in the GST law). </a:t>
            </a:r>
            <a:endParaRPr lang="en-US" dirty="0"/>
          </a:p>
          <a:p>
            <a:endParaRPr lang="en-US" dirty="0"/>
          </a:p>
        </p:txBody>
      </p:sp>
    </p:spTree>
    <p:extLst>
      <p:ext uri="{BB962C8B-B14F-4D97-AF65-F5344CB8AC3E}">
        <p14:creationId xmlns:p14="http://schemas.microsoft.com/office/powerpoint/2010/main" xmlns="" val="506080874"/>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lvl="0"/>
            <a:r>
              <a:rPr lang="en-US" b="1" dirty="0" smtClean="0">
                <a:solidFill>
                  <a:schemeClr val="tx2">
                    <a:lumMod val="60000"/>
                    <a:lumOff val="40000"/>
                  </a:schemeClr>
                </a:solidFill>
              </a:rPr>
              <a:t/>
            </a:r>
            <a:br>
              <a:rPr lang="en-US" b="1" dirty="0" smtClean="0">
                <a:solidFill>
                  <a:schemeClr val="tx2">
                    <a:lumMod val="60000"/>
                    <a:lumOff val="40000"/>
                  </a:schemeClr>
                </a:solidFill>
              </a:rPr>
            </a:br>
            <a:r>
              <a:rPr lang="en-US" b="1" dirty="0" smtClean="0">
                <a:solidFill>
                  <a:schemeClr val="tx2">
                    <a:lumMod val="60000"/>
                    <a:lumOff val="40000"/>
                  </a:schemeClr>
                </a:solidFill>
              </a:rPr>
              <a:t>Procedure for obtaining Registration </a:t>
            </a:r>
            <a:r>
              <a:rPr lang="en-US" dirty="0" smtClean="0"/>
              <a:t/>
            </a:r>
            <a:br>
              <a:rPr lang="en-US" dirty="0" smtClean="0"/>
            </a:br>
            <a:endParaRPr lang="en-US" dirty="0"/>
          </a:p>
        </p:txBody>
      </p:sp>
      <p:sp>
        <p:nvSpPr>
          <p:cNvPr id="3" name="Content Placeholder 2"/>
          <p:cNvSpPr>
            <a:spLocks noGrp="1"/>
          </p:cNvSpPr>
          <p:nvPr>
            <p:ph idx="1"/>
          </p:nvPr>
        </p:nvSpPr>
        <p:spPr>
          <a:xfrm>
            <a:off x="304800" y="1676400"/>
            <a:ext cx="8610600" cy="4953000"/>
          </a:xfrm>
        </p:spPr>
        <p:txBody>
          <a:bodyPr>
            <a:normAutofit lnSpcReduction="10000"/>
          </a:bodyPr>
          <a:lstStyle/>
          <a:p>
            <a:r>
              <a:rPr lang="en-US" dirty="0" smtClean="0"/>
              <a:t>Any one wants registration can file application on line</a:t>
            </a:r>
          </a:p>
          <a:p>
            <a:r>
              <a:rPr lang="en-US" dirty="0" smtClean="0">
                <a:solidFill>
                  <a:schemeClr val="tx2">
                    <a:lumMod val="60000"/>
                    <a:lumOff val="40000"/>
                  </a:schemeClr>
                </a:solidFill>
              </a:rPr>
              <a:t>Any one who want registration can file application through Facilitation Centers/TRP</a:t>
            </a:r>
          </a:p>
          <a:p>
            <a:r>
              <a:rPr lang="en-US" dirty="0" smtClean="0"/>
              <a:t>New Applicant: registration with in 30 days</a:t>
            </a:r>
          </a:p>
          <a:p>
            <a:r>
              <a:rPr lang="en-US" dirty="0" smtClean="0">
                <a:solidFill>
                  <a:schemeClr val="tx2">
                    <a:lumMod val="60000"/>
                    <a:lumOff val="40000"/>
                  </a:schemeClr>
                </a:solidFill>
              </a:rPr>
              <a:t>Existing Dealers: will be converted automatically subject to certain conditions.</a:t>
            </a:r>
          </a:p>
          <a:p>
            <a:pPr>
              <a:buNone/>
            </a:pPr>
            <a:r>
              <a:rPr lang="en-US" dirty="0" smtClean="0"/>
              <a:t>	</a:t>
            </a:r>
            <a:r>
              <a:rPr lang="en-US" dirty="0" smtClean="0">
                <a:solidFill>
                  <a:srgbClr val="FF0000"/>
                </a:solidFill>
              </a:rPr>
              <a:t>*</a:t>
            </a:r>
            <a:r>
              <a:rPr lang="en-US" sz="2200" dirty="0" smtClean="0">
                <a:solidFill>
                  <a:srgbClr val="FF0000"/>
                </a:solidFill>
              </a:rPr>
              <a:t>Multiple applications can be filed at one go where a taxable person seeks registration in more than one State or for more than one business vertical located in a single / multiple State(s).</a:t>
            </a:r>
          </a:p>
          <a:p>
            <a:endParaRPr lang="en-US" dirty="0">
              <a:solidFill>
                <a:schemeClr val="tx2">
                  <a:lumMod val="60000"/>
                  <a:lumOff val="40000"/>
                </a:schemeClr>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3733800"/>
          </a:xfrm>
        </p:spPr>
        <p:txBody>
          <a:bodyPr>
            <a:normAutofit/>
          </a:bodyPr>
          <a:lstStyle/>
          <a:p>
            <a:r>
              <a:rPr lang="en-US" b="1" dirty="0">
                <a:solidFill>
                  <a:schemeClr val="accent1">
                    <a:lumMod val="75000"/>
                  </a:schemeClr>
                </a:solidFill>
              </a:rPr>
              <a:t>Draft </a:t>
            </a:r>
            <a:r>
              <a:rPr lang="en-US" b="1" dirty="0" smtClean="0">
                <a:solidFill>
                  <a:schemeClr val="accent1">
                    <a:lumMod val="75000"/>
                  </a:schemeClr>
                </a:solidFill>
              </a:rPr>
              <a:t>report on Payment </a:t>
            </a:r>
            <a:r>
              <a:rPr lang="en-US" b="1" dirty="0">
                <a:solidFill>
                  <a:schemeClr val="accent1">
                    <a:lumMod val="75000"/>
                  </a:schemeClr>
                </a:solidFill>
              </a:rPr>
              <a:t>of </a:t>
            </a:r>
            <a:r>
              <a:rPr lang="en-US" b="1" dirty="0" smtClean="0">
                <a:solidFill>
                  <a:schemeClr val="accent1">
                    <a:lumMod val="75000"/>
                  </a:schemeClr>
                </a:solidFill>
              </a:rPr>
              <a:t>GST</a:t>
            </a:r>
            <a:r>
              <a:rPr lang="en-US" b="1" dirty="0" smtClean="0"/>
              <a:t/>
            </a:r>
            <a:br>
              <a:rPr lang="en-US" b="1" dirty="0" smtClean="0"/>
            </a:br>
            <a:r>
              <a:rPr lang="en-US" sz="2000" b="1" dirty="0">
                <a:solidFill>
                  <a:schemeClr val="accent1">
                    <a:lumMod val="75000"/>
                  </a:schemeClr>
                </a:solidFill>
              </a:rPr>
              <a:t>through e-banking/Credit/Debit </a:t>
            </a:r>
            <a:r>
              <a:rPr lang="en-US" sz="2000" b="1" dirty="0" smtClean="0">
                <a:solidFill>
                  <a:schemeClr val="accent1">
                    <a:lumMod val="75000"/>
                  </a:schemeClr>
                </a:solidFill>
              </a:rPr>
              <a:t>Cards/Cash. </a:t>
            </a:r>
            <a:br>
              <a:rPr lang="en-US" sz="2000" b="1" dirty="0" smtClean="0">
                <a:solidFill>
                  <a:schemeClr val="accent1">
                    <a:lumMod val="75000"/>
                  </a:schemeClr>
                </a:solidFill>
              </a:rPr>
            </a:br>
            <a:r>
              <a:rPr lang="en-US" sz="2000" b="1" dirty="0"/>
              <a:t/>
            </a:r>
            <a:br>
              <a:rPr lang="en-US" sz="2000" b="1" dirty="0"/>
            </a:br>
            <a:endParaRPr lang="en-US" sz="2000" b="1" dirty="0"/>
          </a:p>
        </p:txBody>
      </p:sp>
      <p:sp>
        <p:nvSpPr>
          <p:cNvPr id="3" name="Subtitle 2"/>
          <p:cNvSpPr>
            <a:spLocks noGrp="1"/>
          </p:cNvSpPr>
          <p:nvPr>
            <p:ph type="subTitle" idx="1"/>
          </p:nvPr>
        </p:nvSpPr>
        <p:spPr/>
        <p:txBody>
          <a:bodyPr>
            <a:normAutofit/>
          </a:bodyPr>
          <a:lstStyle/>
          <a:p>
            <a:r>
              <a:rPr lang="en-US" dirty="0"/>
              <a:t/>
            </a:r>
            <a:br>
              <a:rPr lang="en-US" dirty="0"/>
            </a:br>
            <a:r>
              <a:rPr lang="en-US" dirty="0" smtClean="0"/>
              <a:t>  </a:t>
            </a:r>
            <a:endParaRPr lang="en-US" dirty="0"/>
          </a:p>
        </p:txBody>
      </p:sp>
    </p:spTree>
    <p:extLst>
      <p:ext uri="{BB962C8B-B14F-4D97-AF65-F5344CB8AC3E}">
        <p14:creationId xmlns:p14="http://schemas.microsoft.com/office/powerpoint/2010/main" xmlns="" val="3061883263"/>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solidFill>
                  <a:schemeClr val="accent1">
                    <a:lumMod val="75000"/>
                  </a:schemeClr>
                </a:solidFill>
              </a:rPr>
              <a:t>Salient features of payment of GST</a:t>
            </a:r>
            <a:endParaRPr lang="en-US" b="1" dirty="0">
              <a:solidFill>
                <a:schemeClr val="accent1">
                  <a:lumMod val="75000"/>
                </a:schemeClr>
              </a:solidFill>
            </a:endParaRPr>
          </a:p>
        </p:txBody>
      </p:sp>
      <p:sp>
        <p:nvSpPr>
          <p:cNvPr id="3" name="Content Placeholder 2"/>
          <p:cNvSpPr>
            <a:spLocks noGrp="1"/>
          </p:cNvSpPr>
          <p:nvPr>
            <p:ph idx="1"/>
          </p:nvPr>
        </p:nvSpPr>
        <p:spPr>
          <a:xfrm>
            <a:off x="457200" y="1219200"/>
            <a:ext cx="8229600" cy="5410200"/>
          </a:xfrm>
        </p:spPr>
        <p:txBody>
          <a:bodyPr>
            <a:normAutofit fontScale="85000" lnSpcReduction="20000"/>
          </a:bodyPr>
          <a:lstStyle/>
          <a:p>
            <a:r>
              <a:rPr lang="en-US" b="1" dirty="0" smtClean="0"/>
              <a:t>Electronically </a:t>
            </a:r>
            <a:r>
              <a:rPr lang="en-US" b="1" dirty="0"/>
              <a:t>generated </a:t>
            </a:r>
            <a:r>
              <a:rPr lang="en-US" b="1" dirty="0" err="1"/>
              <a:t>challan</a:t>
            </a:r>
            <a:r>
              <a:rPr lang="en-US" b="1" dirty="0"/>
              <a:t> from GSTN Common Portal</a:t>
            </a:r>
            <a:r>
              <a:rPr lang="en-US" dirty="0"/>
              <a:t> </a:t>
            </a:r>
            <a:r>
              <a:rPr lang="en-US" dirty="0" smtClean="0"/>
              <a:t> ; </a:t>
            </a:r>
            <a:endParaRPr lang="en-US" dirty="0"/>
          </a:p>
          <a:p>
            <a:r>
              <a:rPr lang="en-US" b="1" dirty="0" smtClean="0">
                <a:solidFill>
                  <a:schemeClr val="accent1">
                    <a:lumMod val="75000"/>
                  </a:schemeClr>
                </a:solidFill>
              </a:rPr>
              <a:t>hassle </a:t>
            </a:r>
            <a:r>
              <a:rPr lang="en-US" b="1" dirty="0">
                <a:solidFill>
                  <a:schemeClr val="accent1">
                    <a:lumMod val="75000"/>
                  </a:schemeClr>
                </a:solidFill>
              </a:rPr>
              <a:t>free, anytime, anywhere mode of payment of tax</a:t>
            </a:r>
            <a:r>
              <a:rPr lang="en-US" dirty="0">
                <a:solidFill>
                  <a:schemeClr val="accent1">
                    <a:lumMod val="75000"/>
                  </a:schemeClr>
                </a:solidFill>
              </a:rPr>
              <a:t>; </a:t>
            </a:r>
          </a:p>
          <a:p>
            <a:r>
              <a:rPr lang="en-US" dirty="0" smtClean="0"/>
              <a:t>Convenience </a:t>
            </a:r>
            <a:r>
              <a:rPr lang="en-US" dirty="0"/>
              <a:t>of making payment online;</a:t>
            </a:r>
          </a:p>
          <a:p>
            <a:r>
              <a:rPr lang="en-US" dirty="0" smtClean="0">
                <a:solidFill>
                  <a:schemeClr val="accent1">
                    <a:lumMod val="75000"/>
                  </a:schemeClr>
                </a:solidFill>
              </a:rPr>
              <a:t>Logical </a:t>
            </a:r>
            <a:r>
              <a:rPr lang="en-US" dirty="0">
                <a:solidFill>
                  <a:schemeClr val="accent1">
                    <a:lumMod val="75000"/>
                  </a:schemeClr>
                </a:solidFill>
              </a:rPr>
              <a:t>tax collection data in electronic format</a:t>
            </a:r>
            <a:r>
              <a:rPr lang="en-US" dirty="0"/>
              <a:t>; </a:t>
            </a:r>
          </a:p>
          <a:p>
            <a:r>
              <a:rPr lang="en-US" b="1" dirty="0" smtClean="0"/>
              <a:t>Faster </a:t>
            </a:r>
            <a:r>
              <a:rPr lang="en-US" b="1" dirty="0"/>
              <a:t>remittance of tax revenue</a:t>
            </a:r>
            <a:r>
              <a:rPr lang="en-US" dirty="0"/>
              <a:t> to the Government Account;</a:t>
            </a:r>
          </a:p>
          <a:p>
            <a:r>
              <a:rPr lang="en-US" dirty="0" smtClean="0">
                <a:solidFill>
                  <a:schemeClr val="accent1">
                    <a:lumMod val="75000"/>
                  </a:schemeClr>
                </a:solidFill>
              </a:rPr>
              <a:t>Paperless </a:t>
            </a:r>
            <a:r>
              <a:rPr lang="en-US" dirty="0">
                <a:solidFill>
                  <a:schemeClr val="accent1">
                    <a:lumMod val="75000"/>
                  </a:schemeClr>
                </a:solidFill>
              </a:rPr>
              <a:t>transactions</a:t>
            </a:r>
            <a:r>
              <a:rPr lang="en-US" dirty="0"/>
              <a:t>; </a:t>
            </a:r>
          </a:p>
          <a:p>
            <a:r>
              <a:rPr lang="en-US" dirty="0" smtClean="0"/>
              <a:t>Speedy </a:t>
            </a:r>
            <a:r>
              <a:rPr lang="en-US" dirty="0"/>
              <a:t>Accounting and reporting; </a:t>
            </a:r>
          </a:p>
          <a:p>
            <a:r>
              <a:rPr lang="en-US" dirty="0" smtClean="0">
                <a:solidFill>
                  <a:schemeClr val="accent1">
                    <a:lumMod val="75000"/>
                  </a:schemeClr>
                </a:solidFill>
              </a:rPr>
              <a:t>Electronic </a:t>
            </a:r>
            <a:r>
              <a:rPr lang="en-US" b="1" dirty="0">
                <a:solidFill>
                  <a:schemeClr val="accent1">
                    <a:lumMod val="75000"/>
                  </a:schemeClr>
                </a:solidFill>
              </a:rPr>
              <a:t>reconciliation</a:t>
            </a:r>
            <a:r>
              <a:rPr lang="en-US" dirty="0">
                <a:solidFill>
                  <a:schemeClr val="accent1">
                    <a:lumMod val="75000"/>
                  </a:schemeClr>
                </a:solidFill>
              </a:rPr>
              <a:t> of all receipts</a:t>
            </a:r>
            <a:r>
              <a:rPr lang="en-US" dirty="0"/>
              <a:t>; </a:t>
            </a:r>
          </a:p>
          <a:p>
            <a:r>
              <a:rPr lang="en-US" dirty="0" smtClean="0"/>
              <a:t>Simplified </a:t>
            </a:r>
            <a:r>
              <a:rPr lang="en-US" dirty="0"/>
              <a:t>procedure for banks; </a:t>
            </a:r>
          </a:p>
          <a:p>
            <a:r>
              <a:rPr lang="en-US" dirty="0" smtClean="0">
                <a:solidFill>
                  <a:schemeClr val="accent1">
                    <a:lumMod val="75000"/>
                  </a:schemeClr>
                </a:solidFill>
              </a:rPr>
              <a:t>Warehousing </a:t>
            </a:r>
            <a:r>
              <a:rPr lang="en-US" dirty="0">
                <a:solidFill>
                  <a:schemeClr val="accent1">
                    <a:lumMod val="75000"/>
                  </a:schemeClr>
                </a:solidFill>
              </a:rPr>
              <a:t>of Digital </a:t>
            </a:r>
            <a:r>
              <a:rPr lang="en-US" dirty="0" err="1">
                <a:solidFill>
                  <a:schemeClr val="accent1">
                    <a:lumMod val="75000"/>
                  </a:schemeClr>
                </a:solidFill>
              </a:rPr>
              <a:t>Challan</a:t>
            </a:r>
            <a:endParaRPr lang="en-US" dirty="0">
              <a:solidFill>
                <a:schemeClr val="accent1">
                  <a:lumMod val="75000"/>
                </a:schemeClr>
              </a:solidFill>
            </a:endParaRPr>
          </a:p>
          <a:p>
            <a:endParaRPr lang="en-US" dirty="0"/>
          </a:p>
        </p:txBody>
      </p:sp>
    </p:spTree>
    <p:extLst>
      <p:ext uri="{BB962C8B-B14F-4D97-AF65-F5344CB8AC3E}">
        <p14:creationId xmlns:p14="http://schemas.microsoft.com/office/powerpoint/2010/main" xmlns="" val="3697631848"/>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Mode of payments</a:t>
            </a:r>
            <a:endParaRPr lang="en-US" b="1" dirty="0">
              <a:solidFill>
                <a:schemeClr val="accent1">
                  <a:lumMod val="75000"/>
                </a:schemeClr>
              </a:solidFill>
            </a:endParaRPr>
          </a:p>
        </p:txBody>
      </p:sp>
      <p:sp>
        <p:nvSpPr>
          <p:cNvPr id="3" name="Content Placeholder 2"/>
          <p:cNvSpPr>
            <a:spLocks noGrp="1"/>
          </p:cNvSpPr>
          <p:nvPr>
            <p:ph idx="1"/>
          </p:nvPr>
        </p:nvSpPr>
        <p:spPr>
          <a:xfrm>
            <a:off x="152400" y="1600200"/>
            <a:ext cx="8839200" cy="4525963"/>
          </a:xfrm>
        </p:spPr>
        <p:txBody>
          <a:bodyPr/>
          <a:lstStyle/>
          <a:p>
            <a:pPr lvl="0"/>
            <a:r>
              <a:rPr lang="en-US" dirty="0"/>
              <a:t>Net Banking by assesse or through Debit/Credit cards</a:t>
            </a:r>
          </a:p>
          <a:p>
            <a:pPr lvl="0"/>
            <a:r>
              <a:rPr lang="en-US" dirty="0">
                <a:solidFill>
                  <a:schemeClr val="accent1">
                    <a:lumMod val="75000"/>
                  </a:schemeClr>
                </a:solidFill>
              </a:rPr>
              <a:t>Over the Counter payment (OTC) through authorized banks up to </a:t>
            </a:r>
            <a:r>
              <a:rPr lang="en-US" dirty="0" err="1">
                <a:solidFill>
                  <a:schemeClr val="accent1">
                    <a:lumMod val="75000"/>
                  </a:schemeClr>
                </a:solidFill>
              </a:rPr>
              <a:t>Rs</a:t>
            </a:r>
            <a:r>
              <a:rPr lang="en-US" dirty="0">
                <a:solidFill>
                  <a:schemeClr val="accent1">
                    <a:lumMod val="75000"/>
                  </a:schemeClr>
                </a:solidFill>
              </a:rPr>
              <a:t> 10000/- only</a:t>
            </a:r>
          </a:p>
          <a:p>
            <a:pPr lvl="0"/>
            <a:r>
              <a:rPr lang="en-US" dirty="0"/>
              <a:t>Payment through NEFT/RTGS from any bank</a:t>
            </a:r>
          </a:p>
          <a:p>
            <a:r>
              <a:rPr lang="en-US" dirty="0" smtClean="0">
                <a:solidFill>
                  <a:srgbClr val="FF0000"/>
                </a:solidFill>
              </a:rPr>
              <a:t>No counter payments in departments</a:t>
            </a:r>
            <a:endParaRPr lang="en-US" dirty="0">
              <a:solidFill>
                <a:srgbClr val="FF0000"/>
              </a:solidFill>
            </a:endParaRPr>
          </a:p>
        </p:txBody>
      </p:sp>
    </p:spTree>
    <p:extLst>
      <p:ext uri="{BB962C8B-B14F-4D97-AF65-F5344CB8AC3E}">
        <p14:creationId xmlns:p14="http://schemas.microsoft.com/office/powerpoint/2010/main" xmlns="" val="251578676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411162"/>
          </a:xfrm>
        </p:spPr>
        <p:txBody>
          <a:bodyPr>
            <a:normAutofit fontScale="90000"/>
          </a:bodyPr>
          <a:lstStyle/>
          <a:p>
            <a:r>
              <a:rPr lang="en-US" dirty="0" smtClean="0"/>
              <a:t/>
            </a:r>
            <a:br>
              <a:rPr lang="en-US" dirty="0" smtClean="0"/>
            </a:br>
            <a:r>
              <a:rPr lang="en-US" sz="3600" b="1" dirty="0" smtClean="0">
                <a:solidFill>
                  <a:schemeClr val="tx2">
                    <a:lumMod val="60000"/>
                    <a:lumOff val="40000"/>
                  </a:schemeClr>
                </a:solidFill>
              </a:rPr>
              <a:t>new Definitions (Sec. 2)</a:t>
            </a:r>
            <a:r>
              <a:rPr lang="en-US" sz="3600" dirty="0" smtClean="0">
                <a:solidFill>
                  <a:schemeClr val="tx2">
                    <a:lumMod val="60000"/>
                    <a:lumOff val="40000"/>
                  </a:schemeClr>
                </a:solidFill>
              </a:rPr>
              <a:t/>
            </a:r>
            <a:br>
              <a:rPr lang="en-US" sz="3600" dirty="0" smtClean="0">
                <a:solidFill>
                  <a:schemeClr val="tx2">
                    <a:lumMod val="60000"/>
                    <a:lumOff val="40000"/>
                  </a:schemeClr>
                </a:solidFill>
              </a:rPr>
            </a:br>
            <a:endParaRPr lang="en-US" sz="3600" dirty="0">
              <a:solidFill>
                <a:schemeClr val="tx2">
                  <a:lumMod val="60000"/>
                  <a:lumOff val="40000"/>
                </a:schemeClr>
              </a:solidFill>
            </a:endParaRPr>
          </a:p>
        </p:txBody>
      </p:sp>
      <p:sp>
        <p:nvSpPr>
          <p:cNvPr id="3" name="Content Placeholder 2"/>
          <p:cNvSpPr>
            <a:spLocks noGrp="1"/>
          </p:cNvSpPr>
          <p:nvPr>
            <p:ph idx="1"/>
          </p:nvPr>
        </p:nvSpPr>
        <p:spPr>
          <a:xfrm>
            <a:off x="152400" y="914400"/>
            <a:ext cx="8839200" cy="5638800"/>
          </a:xfrm>
        </p:spPr>
        <p:txBody>
          <a:bodyPr>
            <a:normAutofit/>
          </a:bodyPr>
          <a:lstStyle/>
          <a:p>
            <a:pPr>
              <a:buNone/>
            </a:pPr>
            <a:r>
              <a:rPr lang="en-US" sz="2400" dirty="0" smtClean="0"/>
              <a:t>(2) </a:t>
            </a:r>
            <a:r>
              <a:rPr lang="en-US" sz="2400" b="1" dirty="0" smtClean="0"/>
              <a:t>“address of delivery” </a:t>
            </a:r>
            <a:r>
              <a:rPr lang="en-US" sz="2400" dirty="0" smtClean="0"/>
              <a:t>means the </a:t>
            </a:r>
            <a:r>
              <a:rPr lang="en-US" sz="2400" b="1" dirty="0" smtClean="0"/>
              <a:t>address of the recipient of goods</a:t>
            </a:r>
          </a:p>
          <a:p>
            <a:pPr>
              <a:buNone/>
            </a:pPr>
            <a:r>
              <a:rPr lang="en-US" sz="2400" dirty="0" smtClean="0"/>
              <a:t>(3) </a:t>
            </a:r>
            <a:r>
              <a:rPr lang="en-US" sz="2400" dirty="0" smtClean="0">
                <a:solidFill>
                  <a:schemeClr val="tx2">
                    <a:lumMod val="60000"/>
                    <a:lumOff val="40000"/>
                  </a:schemeClr>
                </a:solidFill>
              </a:rPr>
              <a:t>“</a:t>
            </a:r>
            <a:r>
              <a:rPr lang="en-US" sz="2400" b="1" dirty="0" smtClean="0">
                <a:solidFill>
                  <a:schemeClr val="tx2">
                    <a:lumMod val="60000"/>
                    <a:lumOff val="40000"/>
                  </a:schemeClr>
                </a:solidFill>
              </a:rPr>
              <a:t>address on record</a:t>
            </a:r>
            <a:r>
              <a:rPr lang="en-US" sz="2400" dirty="0" smtClean="0">
                <a:solidFill>
                  <a:schemeClr val="tx2">
                    <a:lumMod val="60000"/>
                    <a:lumOff val="40000"/>
                  </a:schemeClr>
                </a:solidFill>
              </a:rPr>
              <a:t>” means the address of the recipient as available in the records of the supplier;</a:t>
            </a:r>
          </a:p>
          <a:p>
            <a:pPr>
              <a:buNone/>
            </a:pPr>
            <a:r>
              <a:rPr lang="en-US" sz="2400" dirty="0" smtClean="0"/>
              <a:t>(6) “</a:t>
            </a:r>
            <a:r>
              <a:rPr lang="en-US" sz="2400" b="1" dirty="0" smtClean="0"/>
              <a:t>aggregate turnover</a:t>
            </a:r>
            <a:r>
              <a:rPr lang="en-US" sz="2400" dirty="0" smtClean="0"/>
              <a:t>” means the </a:t>
            </a:r>
            <a:r>
              <a:rPr lang="en-US" sz="2400" i="1" dirty="0" smtClean="0"/>
              <a:t>aggregate value of all taxable and non-taxable supplies, exempt supplies and exports of goods and/or services of a person having the same PAN</a:t>
            </a:r>
            <a:r>
              <a:rPr lang="en-US" sz="2400" dirty="0" smtClean="0"/>
              <a:t>, to be computed </a:t>
            </a:r>
            <a:r>
              <a:rPr lang="en-US" sz="2400" i="1" dirty="0" smtClean="0"/>
              <a:t>on all India basis </a:t>
            </a:r>
            <a:r>
              <a:rPr lang="en-US" sz="2400" dirty="0" smtClean="0"/>
              <a:t>and excludes taxes, if any, charged under the CGST Act, SGST Act and the IGST Act and </a:t>
            </a:r>
            <a:r>
              <a:rPr lang="en-US" sz="2400" i="1" dirty="0" smtClean="0"/>
              <a:t>value of goods/services charged under </a:t>
            </a:r>
            <a:r>
              <a:rPr lang="en-US" sz="2400" b="1" i="1" dirty="0" smtClean="0"/>
              <a:t>reverse charge</a:t>
            </a:r>
            <a:r>
              <a:rPr lang="en-US" sz="2400" b="1" dirty="0" smtClean="0"/>
              <a:t>,</a:t>
            </a:r>
            <a:r>
              <a:rPr lang="en-US" sz="2400" dirty="0" smtClean="0"/>
              <a:t> as the case may be</a:t>
            </a:r>
          </a:p>
          <a:p>
            <a:pPr>
              <a:buNone/>
            </a:pPr>
            <a:r>
              <a:rPr lang="en-US" sz="2400" dirty="0" smtClean="0"/>
              <a:t>(9) </a:t>
            </a:r>
            <a:r>
              <a:rPr lang="en-US" sz="2400" dirty="0" smtClean="0">
                <a:solidFill>
                  <a:schemeClr val="tx2">
                    <a:lumMod val="60000"/>
                    <a:lumOff val="40000"/>
                  </a:schemeClr>
                </a:solidFill>
              </a:rPr>
              <a:t>"</a:t>
            </a:r>
            <a:r>
              <a:rPr lang="en-US" sz="2400" b="1" dirty="0" smtClean="0">
                <a:solidFill>
                  <a:schemeClr val="tx2">
                    <a:lumMod val="60000"/>
                    <a:lumOff val="40000"/>
                  </a:schemeClr>
                </a:solidFill>
              </a:rPr>
              <a:t>Appellate Tribunal</a:t>
            </a:r>
            <a:r>
              <a:rPr lang="en-US" sz="2400" dirty="0" smtClean="0">
                <a:solidFill>
                  <a:schemeClr val="tx2">
                    <a:lumMod val="60000"/>
                    <a:lumOff val="40000"/>
                  </a:schemeClr>
                </a:solidFill>
              </a:rPr>
              <a:t>" means the National Goods and Services Tax Appellate Tribunal constituted under section 81</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7772400" cy="765175"/>
          </a:xfrm>
        </p:spPr>
        <p:txBody>
          <a:bodyPr/>
          <a:lstStyle/>
          <a:p>
            <a:r>
              <a:rPr lang="en-US" b="1" dirty="0" smtClean="0">
                <a:solidFill>
                  <a:schemeClr val="accent1">
                    <a:lumMod val="75000"/>
                  </a:schemeClr>
                </a:solidFill>
              </a:rPr>
              <a:t>Stake holders in payment</a:t>
            </a:r>
            <a:endParaRPr lang="en-US" b="1" dirty="0">
              <a:solidFill>
                <a:schemeClr val="accent1">
                  <a:lumMod val="75000"/>
                </a:schemeClr>
              </a:solidFill>
            </a:endParaRPr>
          </a:p>
        </p:txBody>
      </p:sp>
      <p:sp>
        <p:nvSpPr>
          <p:cNvPr id="3" name="Subtitle 2"/>
          <p:cNvSpPr>
            <a:spLocks noGrp="1"/>
          </p:cNvSpPr>
          <p:nvPr>
            <p:ph type="subTitle" idx="1"/>
          </p:nvPr>
        </p:nvSpPr>
        <p:spPr>
          <a:xfrm>
            <a:off x="457200" y="1146175"/>
            <a:ext cx="8305800" cy="5330825"/>
          </a:xfrm>
        </p:spPr>
        <p:txBody>
          <a:bodyPr>
            <a:normAutofit fontScale="92500"/>
          </a:bodyPr>
          <a:lstStyle/>
          <a:p>
            <a:pPr marL="514350" lvl="0" indent="-514350" algn="l">
              <a:buFont typeface="+mj-lt"/>
              <a:buAutoNum type="arabicPeriod"/>
            </a:pPr>
            <a:r>
              <a:rPr lang="en-US" dirty="0">
                <a:solidFill>
                  <a:schemeClr val="tx1"/>
                </a:solidFill>
              </a:rPr>
              <a:t>GSTN (Goods and Service Tax Network); </a:t>
            </a:r>
          </a:p>
          <a:p>
            <a:pPr marL="514350" lvl="0" indent="-514350" algn="l">
              <a:buFont typeface="+mj-lt"/>
              <a:buAutoNum type="arabicPeriod"/>
            </a:pPr>
            <a:r>
              <a:rPr lang="en-US" dirty="0" smtClean="0">
                <a:solidFill>
                  <a:schemeClr val="accent1">
                    <a:lumMod val="75000"/>
                  </a:schemeClr>
                </a:solidFill>
              </a:rPr>
              <a:t>e- </a:t>
            </a:r>
            <a:r>
              <a:rPr lang="en-US" dirty="0">
                <a:solidFill>
                  <a:schemeClr val="accent1">
                    <a:lumMod val="75000"/>
                  </a:schemeClr>
                </a:solidFill>
              </a:rPr>
              <a:t>FPBs (Electronic Focal Point Branches) of authorized banks; </a:t>
            </a:r>
          </a:p>
          <a:p>
            <a:pPr marL="514350" lvl="0" indent="-514350" algn="l">
              <a:buFont typeface="+mj-lt"/>
              <a:buAutoNum type="arabicPeriod"/>
            </a:pPr>
            <a:r>
              <a:rPr lang="en-US" dirty="0" smtClean="0">
                <a:solidFill>
                  <a:schemeClr val="tx1"/>
                </a:solidFill>
              </a:rPr>
              <a:t>e-</a:t>
            </a:r>
            <a:r>
              <a:rPr lang="en-US" dirty="0" err="1" smtClean="0">
                <a:solidFill>
                  <a:schemeClr val="tx1"/>
                </a:solidFill>
              </a:rPr>
              <a:t>Kuber</a:t>
            </a:r>
            <a:r>
              <a:rPr lang="en-US" dirty="0" smtClean="0">
                <a:solidFill>
                  <a:schemeClr val="tx1"/>
                </a:solidFill>
              </a:rPr>
              <a:t> </a:t>
            </a:r>
            <a:r>
              <a:rPr lang="en-US" dirty="0">
                <a:solidFill>
                  <a:schemeClr val="tx1"/>
                </a:solidFill>
              </a:rPr>
              <a:t>of RBI; </a:t>
            </a:r>
          </a:p>
          <a:p>
            <a:pPr marL="514350" lvl="0" indent="-514350" algn="l">
              <a:buFont typeface="+mj-lt"/>
              <a:buAutoNum type="arabicPeriod"/>
            </a:pPr>
            <a:r>
              <a:rPr lang="en-US" dirty="0" smtClean="0">
                <a:solidFill>
                  <a:schemeClr val="accent1">
                    <a:lumMod val="75000"/>
                  </a:schemeClr>
                </a:solidFill>
              </a:rPr>
              <a:t>Central </a:t>
            </a:r>
            <a:r>
              <a:rPr lang="en-US" dirty="0">
                <a:solidFill>
                  <a:schemeClr val="accent1">
                    <a:lumMod val="75000"/>
                  </a:schemeClr>
                </a:solidFill>
              </a:rPr>
              <a:t>Accounts Section (CAS) of RBI, Nagpur; </a:t>
            </a:r>
          </a:p>
          <a:p>
            <a:pPr marL="514350" lvl="0" indent="-514350" algn="l">
              <a:buFont typeface="+mj-lt"/>
              <a:buAutoNum type="arabicPeriod"/>
            </a:pPr>
            <a:r>
              <a:rPr lang="en-US" dirty="0" smtClean="0">
                <a:solidFill>
                  <a:schemeClr val="tx1"/>
                </a:solidFill>
              </a:rPr>
              <a:t>e-PAOs </a:t>
            </a:r>
            <a:r>
              <a:rPr lang="en-US" dirty="0">
                <a:solidFill>
                  <a:schemeClr val="tx1"/>
                </a:solidFill>
              </a:rPr>
              <a:t>(Electronic Pay and account Offices) / e-Treasuries of State Governments; </a:t>
            </a:r>
          </a:p>
          <a:p>
            <a:pPr marL="514350" lvl="0" indent="-514350" algn="l">
              <a:buFont typeface="+mj-lt"/>
              <a:buAutoNum type="arabicPeriod"/>
            </a:pPr>
            <a:r>
              <a:rPr lang="en-US" dirty="0" smtClean="0">
                <a:solidFill>
                  <a:schemeClr val="accent1">
                    <a:lumMod val="75000"/>
                  </a:schemeClr>
                </a:solidFill>
              </a:rPr>
              <a:t>Pr</a:t>
            </a:r>
            <a:r>
              <a:rPr lang="en-US" dirty="0">
                <a:solidFill>
                  <a:schemeClr val="accent1">
                    <a:lumMod val="75000"/>
                  </a:schemeClr>
                </a:solidFill>
              </a:rPr>
              <a:t>. CCA, CBEC (Principal Chief Controller of Accounts) / Accountant General of the States; </a:t>
            </a:r>
          </a:p>
          <a:p>
            <a:pPr marL="514350" lvl="0" indent="-514350" algn="l">
              <a:buFont typeface="+mj-lt"/>
              <a:buAutoNum type="arabicPeriod"/>
            </a:pPr>
            <a:r>
              <a:rPr lang="en-US" dirty="0" smtClean="0">
                <a:solidFill>
                  <a:schemeClr val="tx1"/>
                </a:solidFill>
              </a:rPr>
              <a:t>Tax </a:t>
            </a:r>
            <a:r>
              <a:rPr lang="en-US" dirty="0">
                <a:solidFill>
                  <a:schemeClr val="tx1"/>
                </a:solidFill>
              </a:rPr>
              <a:t>authorities of Centre and States </a:t>
            </a:r>
          </a:p>
          <a:p>
            <a:endParaRPr lang="en-US" dirty="0"/>
          </a:p>
        </p:txBody>
      </p:sp>
    </p:spTree>
    <p:extLst>
      <p:ext uri="{BB962C8B-B14F-4D97-AF65-F5344CB8AC3E}">
        <p14:creationId xmlns:p14="http://schemas.microsoft.com/office/powerpoint/2010/main" xmlns="" val="3712686441"/>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90800"/>
            <a:ext cx="8229600" cy="1143000"/>
          </a:xfrm>
        </p:spPr>
        <p:txBody>
          <a:bodyPr>
            <a:normAutofit fontScale="90000"/>
          </a:bodyPr>
          <a:lstStyle/>
          <a:p>
            <a:r>
              <a:rPr lang="en-US" sz="4000" b="1" dirty="0" smtClean="0">
                <a:solidFill>
                  <a:schemeClr val="tx2">
                    <a:lumMod val="60000"/>
                    <a:lumOff val="40000"/>
                  </a:schemeClr>
                </a:solidFill>
              </a:rPr>
              <a:t>Business Process</a:t>
            </a:r>
            <a:br>
              <a:rPr lang="en-US" sz="4000" b="1" dirty="0" smtClean="0">
                <a:solidFill>
                  <a:schemeClr val="tx2">
                    <a:lumMod val="60000"/>
                    <a:lumOff val="40000"/>
                  </a:schemeClr>
                </a:solidFill>
              </a:rPr>
            </a:br>
            <a:r>
              <a:rPr lang="en-US" sz="4900" b="1" dirty="0" smtClean="0">
                <a:solidFill>
                  <a:schemeClr val="tx2">
                    <a:lumMod val="60000"/>
                    <a:lumOff val="40000"/>
                  </a:schemeClr>
                </a:solidFill>
              </a:rPr>
              <a:t>-Returns</a:t>
            </a:r>
            <a:endParaRPr lang="en-US" sz="4900" b="1" dirty="0">
              <a:solidFill>
                <a:schemeClr val="tx2">
                  <a:lumMod val="60000"/>
                  <a:lumOff val="40000"/>
                </a:schemeClr>
              </a:solidFill>
            </a:endParaRPr>
          </a:p>
        </p:txBody>
      </p:sp>
      <p:sp>
        <p:nvSpPr>
          <p:cNvPr id="3" name="Content Placeholder 2"/>
          <p:cNvSpPr>
            <a:spLocks noGrp="1"/>
          </p:cNvSpPr>
          <p:nvPr>
            <p:ph idx="1"/>
          </p:nvPr>
        </p:nvSpPr>
        <p:spPr>
          <a:xfrm>
            <a:off x="381000" y="381000"/>
            <a:ext cx="8229600" cy="1371600"/>
          </a:xfrm>
        </p:spPr>
        <p:txBody>
          <a:bodyPr/>
          <a:lstStyle/>
          <a:p>
            <a:pPr>
              <a:buNone/>
            </a:pPr>
            <a:r>
              <a:rPr lang="en-US" dirty="0" smtClean="0"/>
              <a:t>    </a:t>
            </a:r>
            <a:endParaRPr lang="en-US" dirty="0"/>
          </a:p>
        </p:txBody>
      </p:sp>
      <p:sp>
        <p:nvSpPr>
          <p:cNvPr id="4" name="Date Placeholder 3"/>
          <p:cNvSpPr>
            <a:spLocks noGrp="1"/>
          </p:cNvSpPr>
          <p:nvPr>
            <p:ph type="dt" sz="half" idx="10"/>
          </p:nvPr>
        </p:nvSpPr>
        <p:spPr/>
        <p:txBody>
          <a:bodyPr/>
          <a:lstStyle/>
          <a:p>
            <a:fld id="{D1CFA607-7039-4FE8-BC40-E911C4B1962E}" type="datetime1">
              <a:rPr lang="en-US" smtClean="0"/>
              <a:pPr/>
              <a:t>9/16/2016</a:t>
            </a:fld>
            <a:endParaRPr lang="en-US"/>
          </a:p>
        </p:txBody>
      </p:sp>
      <p:sp>
        <p:nvSpPr>
          <p:cNvPr id="5" name="Slide Number Placeholder 4"/>
          <p:cNvSpPr>
            <a:spLocks noGrp="1"/>
          </p:cNvSpPr>
          <p:nvPr>
            <p:ph type="sldNum" sz="quarter" idx="12"/>
          </p:nvPr>
        </p:nvSpPr>
        <p:spPr/>
        <p:txBody>
          <a:bodyPr/>
          <a:lstStyle/>
          <a:p>
            <a:fld id="{306C9965-79DE-453B-A1AD-700B68F30654}" type="slidenum">
              <a:rPr lang="en-US" smtClean="0"/>
              <a:pPr/>
              <a:t>41</a:t>
            </a:fld>
            <a:endParaRPr lang="en-US"/>
          </a:p>
        </p:txBody>
      </p:sp>
      <p:sp>
        <p:nvSpPr>
          <p:cNvPr id="6" name="Footer Placeholder 5"/>
          <p:cNvSpPr>
            <a:spLocks noGrp="1"/>
          </p:cNvSpPr>
          <p:nvPr>
            <p:ph type="ftr" sz="quarter" idx="11"/>
          </p:nvPr>
        </p:nvSpPr>
        <p:spPr/>
        <p:txBody>
          <a:bodyPr/>
          <a:lstStyle/>
          <a:p>
            <a:r>
              <a:rPr lang="en-US" smtClean="0"/>
              <a:t>CMA Rakesh Bhalla                                               CMA Anil Sharma</a:t>
            </a:r>
            <a:endParaRPr lang="en-US"/>
          </a:p>
        </p:txBody>
      </p:sp>
    </p:spTree>
    <p:extLst>
      <p:ext uri="{BB962C8B-B14F-4D97-AF65-F5344CB8AC3E}">
        <p14:creationId xmlns:p14="http://schemas.microsoft.com/office/powerpoint/2010/main" xmlns="" val="27249000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solidFill>
                  <a:schemeClr val="tx2">
                    <a:lumMod val="60000"/>
                    <a:lumOff val="40000"/>
                  </a:schemeClr>
                </a:solidFill>
              </a:rPr>
              <a:t>What is Return?</a:t>
            </a:r>
            <a:endParaRPr lang="en-US" b="1" dirty="0">
              <a:solidFill>
                <a:schemeClr val="tx2">
                  <a:lumMod val="60000"/>
                  <a:lumOff val="40000"/>
                </a:schemeClr>
              </a:solidFill>
            </a:endParaRPr>
          </a:p>
        </p:txBody>
      </p:sp>
      <p:sp>
        <p:nvSpPr>
          <p:cNvPr id="3" name="Content Placeholder 2"/>
          <p:cNvSpPr>
            <a:spLocks noGrp="1"/>
          </p:cNvSpPr>
          <p:nvPr>
            <p:ph idx="1"/>
          </p:nvPr>
        </p:nvSpPr>
        <p:spPr>
          <a:xfrm>
            <a:off x="228600" y="1295400"/>
            <a:ext cx="8610600" cy="5181600"/>
          </a:xfrm>
        </p:spPr>
        <p:txBody>
          <a:bodyPr>
            <a:normAutofit fontScale="92500" lnSpcReduction="10000"/>
          </a:bodyPr>
          <a:lstStyle/>
          <a:p>
            <a:pPr lvl="0" hangingPunct="0">
              <a:buNone/>
            </a:pPr>
            <a:r>
              <a:rPr lang="en-US" dirty="0" smtClean="0"/>
              <a:t>	</a:t>
            </a:r>
            <a:r>
              <a:rPr lang="en-US" sz="2600" dirty="0" smtClean="0">
                <a:solidFill>
                  <a:schemeClr val="tx2">
                    <a:lumMod val="60000"/>
                    <a:lumOff val="40000"/>
                  </a:schemeClr>
                </a:solidFill>
                <a:latin typeface="Comic Sans MS" pitchFamily="66" charset="0"/>
              </a:rPr>
              <a:t>A return is a statement of specified particulars relating to business activity undertaken by the taxable person during a prescribed period</a:t>
            </a:r>
            <a:r>
              <a:rPr lang="en-US" sz="2600" dirty="0" smtClean="0">
                <a:solidFill>
                  <a:schemeClr val="tx2">
                    <a:lumMod val="60000"/>
                    <a:lumOff val="40000"/>
                  </a:schemeClr>
                </a:solidFill>
              </a:rPr>
              <a:t>. </a:t>
            </a:r>
          </a:p>
          <a:p>
            <a:pPr lvl="0" hangingPunct="0">
              <a:buNone/>
            </a:pPr>
            <a:r>
              <a:rPr lang="en-US" dirty="0" smtClean="0"/>
              <a:t>	</a:t>
            </a:r>
          </a:p>
          <a:p>
            <a:pPr lvl="0" hangingPunct="0">
              <a:buNone/>
            </a:pPr>
            <a:r>
              <a:rPr lang="en-US" dirty="0" smtClean="0"/>
              <a:t>	</a:t>
            </a:r>
            <a:r>
              <a:rPr lang="en-US" b="1" dirty="0" smtClean="0"/>
              <a:t>A taxable person has a legal obligation</a:t>
            </a:r>
            <a:r>
              <a:rPr lang="en-US" dirty="0" smtClean="0"/>
              <a:t>: </a:t>
            </a:r>
            <a:endParaRPr lang="en-US" sz="2800" dirty="0" smtClean="0"/>
          </a:p>
          <a:p>
            <a:pPr>
              <a:buNone/>
            </a:pPr>
            <a:endParaRPr lang="en-US" sz="2800" dirty="0" smtClean="0"/>
          </a:p>
          <a:p>
            <a:pPr lvl="1" hangingPunct="0"/>
            <a:r>
              <a:rPr lang="en-US" dirty="0" smtClean="0"/>
              <a:t>To declare his tax liability for a given period in the return;  </a:t>
            </a:r>
            <a:endParaRPr lang="en-US" sz="2800" dirty="0" smtClean="0"/>
          </a:p>
          <a:p>
            <a:pPr lvl="1" hangingPunct="0"/>
            <a:r>
              <a:rPr lang="en-US" dirty="0" smtClean="0">
                <a:solidFill>
                  <a:schemeClr val="tx2">
                    <a:lumMod val="60000"/>
                    <a:lumOff val="40000"/>
                  </a:schemeClr>
                </a:solidFill>
              </a:rPr>
              <a:t>Furnish details about the taxes paid in accordance with that return; and </a:t>
            </a:r>
            <a:endParaRPr lang="en-US" sz="2400" dirty="0" smtClean="0">
              <a:solidFill>
                <a:schemeClr val="tx2">
                  <a:lumMod val="60000"/>
                  <a:lumOff val="40000"/>
                </a:schemeClr>
              </a:solidFill>
            </a:endParaRPr>
          </a:p>
          <a:p>
            <a:pPr lvl="1" hangingPunct="0"/>
            <a:r>
              <a:rPr lang="en-US" dirty="0" smtClean="0"/>
              <a:t>File correct and complete return within stipulated time frame.  </a:t>
            </a:r>
            <a:endParaRPr lang="en-US" sz="2800" dirty="0" smtClean="0"/>
          </a:p>
          <a:p>
            <a:endParaRPr lang="en-US" dirty="0"/>
          </a:p>
        </p:txBody>
      </p:sp>
      <p:sp>
        <p:nvSpPr>
          <p:cNvPr id="4" name="Date Placeholder 3"/>
          <p:cNvSpPr>
            <a:spLocks noGrp="1"/>
          </p:cNvSpPr>
          <p:nvPr>
            <p:ph type="dt" sz="half" idx="10"/>
          </p:nvPr>
        </p:nvSpPr>
        <p:spPr/>
        <p:txBody>
          <a:bodyPr/>
          <a:lstStyle/>
          <a:p>
            <a:fld id="{3302C82B-5E22-4F44-887A-8526CF296963}" type="datetime1">
              <a:rPr lang="en-US" smtClean="0"/>
              <a:pPr/>
              <a:t>9/16/2016</a:t>
            </a:fld>
            <a:endParaRPr lang="en-US"/>
          </a:p>
        </p:txBody>
      </p:sp>
      <p:sp>
        <p:nvSpPr>
          <p:cNvPr id="5" name="Slide Number Placeholder 4"/>
          <p:cNvSpPr>
            <a:spLocks noGrp="1"/>
          </p:cNvSpPr>
          <p:nvPr>
            <p:ph type="sldNum" sz="quarter" idx="12"/>
          </p:nvPr>
        </p:nvSpPr>
        <p:spPr/>
        <p:txBody>
          <a:bodyPr/>
          <a:lstStyle/>
          <a:p>
            <a:fld id="{306C9965-79DE-453B-A1AD-700B68F30654}" type="slidenum">
              <a:rPr lang="en-US" smtClean="0"/>
              <a:pPr/>
              <a:t>42</a:t>
            </a:fld>
            <a:endParaRPr lang="en-US"/>
          </a:p>
        </p:txBody>
      </p:sp>
      <p:sp>
        <p:nvSpPr>
          <p:cNvPr id="6" name="Footer Placeholder 5"/>
          <p:cNvSpPr>
            <a:spLocks noGrp="1"/>
          </p:cNvSpPr>
          <p:nvPr>
            <p:ph type="ftr" sz="quarter" idx="11"/>
          </p:nvPr>
        </p:nvSpPr>
        <p:spPr/>
        <p:txBody>
          <a:bodyPr/>
          <a:lstStyle/>
          <a:p>
            <a:r>
              <a:rPr lang="en-US" smtClean="0"/>
              <a:t>CMA Rakesh Bhalla                                               CMA Anil Sharma</a:t>
            </a:r>
            <a:endParaRPr lang="en-US"/>
          </a:p>
        </p:txBody>
      </p:sp>
    </p:spTree>
    <p:extLst>
      <p:ext uri="{BB962C8B-B14F-4D97-AF65-F5344CB8AC3E}">
        <p14:creationId xmlns:p14="http://schemas.microsoft.com/office/powerpoint/2010/main" xmlns="" val="20564516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457200"/>
          </a:xfrm>
        </p:spPr>
        <p:txBody>
          <a:bodyPr>
            <a:normAutofit fontScale="90000"/>
          </a:bodyPr>
          <a:lstStyle/>
          <a:p>
            <a:r>
              <a:rPr lang="en-US" dirty="0" smtClean="0">
                <a:solidFill>
                  <a:schemeClr val="tx2">
                    <a:lumMod val="75000"/>
                  </a:schemeClr>
                </a:solidFill>
              </a:rPr>
              <a:t>Returns under GST</a:t>
            </a:r>
            <a:endParaRPr lang="en-US" dirty="0">
              <a:solidFill>
                <a:schemeClr val="tx2">
                  <a:lumMod val="75000"/>
                </a:schemeClr>
              </a:solidFill>
            </a:endParaRPr>
          </a:p>
        </p:txBody>
      </p:sp>
      <p:sp>
        <p:nvSpPr>
          <p:cNvPr id="3" name="Subtitle 2"/>
          <p:cNvSpPr>
            <a:spLocks noGrp="1"/>
          </p:cNvSpPr>
          <p:nvPr>
            <p:ph type="subTitle" idx="1"/>
          </p:nvPr>
        </p:nvSpPr>
        <p:spPr>
          <a:xfrm>
            <a:off x="152400" y="914400"/>
            <a:ext cx="8839200" cy="5562600"/>
          </a:xfrm>
        </p:spPr>
        <p:txBody>
          <a:bodyPr>
            <a:normAutofit fontScale="92500" lnSpcReduction="10000"/>
          </a:bodyPr>
          <a:lstStyle/>
          <a:p>
            <a:pPr algn="l">
              <a:buFont typeface="Arial" pitchFamily="34" charset="0"/>
              <a:buChar char="•"/>
            </a:pPr>
            <a:r>
              <a:rPr lang="en-US" sz="2400" b="1" dirty="0" smtClean="0">
                <a:solidFill>
                  <a:schemeClr val="tx1"/>
                </a:solidFill>
              </a:rPr>
              <a:t>GST Return for Outward Supplies made by the Taxpayer (GSTR-1)</a:t>
            </a:r>
          </a:p>
          <a:p>
            <a:pPr algn="l"/>
            <a:endParaRPr lang="en-US" sz="1300" b="1" dirty="0" smtClean="0">
              <a:solidFill>
                <a:schemeClr val="tx1"/>
              </a:solidFill>
            </a:endParaRPr>
          </a:p>
          <a:p>
            <a:pPr algn="l">
              <a:buFont typeface="Arial" pitchFamily="34" charset="0"/>
              <a:buChar char="•"/>
            </a:pPr>
            <a:r>
              <a:rPr lang="en-US" sz="2400" b="1" dirty="0" smtClean="0">
                <a:solidFill>
                  <a:schemeClr val="tx2">
                    <a:lumMod val="75000"/>
                  </a:schemeClr>
                </a:solidFill>
              </a:rPr>
              <a:t>GST Return for Inward Supplies received by the Taxpayer (GSTR-2)</a:t>
            </a:r>
          </a:p>
          <a:p>
            <a:pPr algn="l"/>
            <a:endParaRPr lang="en-US" sz="1200" b="1" dirty="0" smtClean="0">
              <a:solidFill>
                <a:schemeClr val="tx2">
                  <a:lumMod val="75000"/>
                </a:schemeClr>
              </a:solidFill>
            </a:endParaRPr>
          </a:p>
          <a:p>
            <a:pPr algn="l">
              <a:buFont typeface="Arial" pitchFamily="34" charset="0"/>
              <a:buChar char="•"/>
            </a:pPr>
            <a:r>
              <a:rPr lang="en-US" sz="2400" b="1" dirty="0" smtClean="0">
                <a:solidFill>
                  <a:schemeClr val="tx1"/>
                </a:solidFill>
              </a:rPr>
              <a:t>GST Return (GSTR-3)</a:t>
            </a:r>
          </a:p>
          <a:p>
            <a:pPr algn="l"/>
            <a:endParaRPr lang="en-US" sz="1200" b="1" dirty="0" smtClean="0">
              <a:solidFill>
                <a:schemeClr val="tx1"/>
              </a:solidFill>
            </a:endParaRPr>
          </a:p>
          <a:p>
            <a:pPr algn="l">
              <a:buFont typeface="Arial" pitchFamily="34" charset="0"/>
              <a:buChar char="•"/>
            </a:pPr>
            <a:r>
              <a:rPr lang="en-US" sz="2400" b="1" dirty="0" smtClean="0">
                <a:solidFill>
                  <a:schemeClr val="tx2">
                    <a:lumMod val="75000"/>
                  </a:schemeClr>
                </a:solidFill>
              </a:rPr>
              <a:t>Quarterly Return for Compounding Taxpayers (GSTR-4)</a:t>
            </a:r>
          </a:p>
          <a:p>
            <a:pPr algn="l"/>
            <a:endParaRPr lang="en-US" sz="1200" b="1" dirty="0" smtClean="0">
              <a:solidFill>
                <a:schemeClr val="tx2">
                  <a:lumMod val="75000"/>
                </a:schemeClr>
              </a:solidFill>
            </a:endParaRPr>
          </a:p>
          <a:p>
            <a:pPr algn="l">
              <a:buFont typeface="Arial" pitchFamily="34" charset="0"/>
              <a:buChar char="•"/>
            </a:pPr>
            <a:r>
              <a:rPr lang="en-US" sz="2400" b="1" dirty="0" smtClean="0">
                <a:solidFill>
                  <a:schemeClr val="tx1"/>
                </a:solidFill>
              </a:rPr>
              <a:t>Non-Resident Foreign Taxpayers (GSTR-5)</a:t>
            </a:r>
          </a:p>
          <a:p>
            <a:pPr algn="l"/>
            <a:endParaRPr lang="en-US" sz="1200" b="1" dirty="0" smtClean="0">
              <a:solidFill>
                <a:schemeClr val="tx1"/>
              </a:solidFill>
            </a:endParaRPr>
          </a:p>
          <a:p>
            <a:pPr algn="l">
              <a:buFont typeface="Arial" pitchFamily="34" charset="0"/>
              <a:buChar char="•"/>
            </a:pPr>
            <a:r>
              <a:rPr lang="en-US" sz="2400" b="1" dirty="0" smtClean="0">
                <a:solidFill>
                  <a:schemeClr val="tx2">
                    <a:lumMod val="75000"/>
                  </a:schemeClr>
                </a:solidFill>
              </a:rPr>
              <a:t>ISD Return (GSTR-6)</a:t>
            </a:r>
          </a:p>
          <a:p>
            <a:pPr algn="l"/>
            <a:endParaRPr lang="en-US" sz="1200" b="1" dirty="0" smtClean="0">
              <a:solidFill>
                <a:schemeClr val="tx2">
                  <a:lumMod val="75000"/>
                </a:schemeClr>
              </a:solidFill>
            </a:endParaRPr>
          </a:p>
          <a:p>
            <a:pPr algn="l">
              <a:buFont typeface="Arial" pitchFamily="34" charset="0"/>
              <a:buChar char="•"/>
            </a:pPr>
            <a:r>
              <a:rPr lang="en-US" sz="2400" b="1" dirty="0" smtClean="0">
                <a:solidFill>
                  <a:schemeClr val="tx1"/>
                </a:solidFill>
              </a:rPr>
              <a:t>TDS Return (GSTR-7)</a:t>
            </a:r>
          </a:p>
          <a:p>
            <a:pPr algn="l"/>
            <a:endParaRPr lang="en-US" sz="1100" b="1" dirty="0" smtClean="0">
              <a:solidFill>
                <a:schemeClr val="tx1"/>
              </a:solidFill>
            </a:endParaRPr>
          </a:p>
          <a:p>
            <a:pPr algn="l">
              <a:buFont typeface="Arial" pitchFamily="34" charset="0"/>
              <a:buChar char="•"/>
            </a:pPr>
            <a:r>
              <a:rPr lang="en-US" sz="2400" b="1" dirty="0" smtClean="0">
                <a:solidFill>
                  <a:schemeClr val="tx2">
                    <a:lumMod val="75000"/>
                  </a:schemeClr>
                </a:solidFill>
              </a:rPr>
              <a:t>Annual Return (GSTR-8)</a:t>
            </a:r>
          </a:p>
          <a:p>
            <a:pPr algn="l">
              <a:buFont typeface="Arial" pitchFamily="34" charset="0"/>
              <a:buChar char="•"/>
            </a:pPr>
            <a:r>
              <a:rPr lang="en-US" sz="2400" b="1" i="1" u="sng" dirty="0">
                <a:solidFill>
                  <a:schemeClr val="tx2">
                    <a:lumMod val="60000"/>
                    <a:lumOff val="40000"/>
                  </a:schemeClr>
                </a:solidFill>
              </a:rPr>
              <a:t>Final return</a:t>
            </a:r>
            <a:r>
              <a:rPr lang="en-US" sz="2400" i="1" u="sng" dirty="0">
                <a:solidFill>
                  <a:schemeClr val="tx2">
                    <a:lumMod val="60000"/>
                    <a:lumOff val="40000"/>
                  </a:schemeClr>
                </a:solidFill>
              </a:rPr>
              <a:t>:</a:t>
            </a:r>
            <a:r>
              <a:rPr lang="en-US" sz="2400" i="1" dirty="0">
                <a:solidFill>
                  <a:schemeClr val="tx2">
                    <a:lumMod val="60000"/>
                    <a:lumOff val="40000"/>
                  </a:schemeClr>
                </a:solidFill>
              </a:rPr>
              <a:t> Every registered taxable person who applies for </a:t>
            </a:r>
            <a:r>
              <a:rPr lang="en-US" sz="2400" b="1" i="1" dirty="0">
                <a:solidFill>
                  <a:schemeClr val="tx2">
                    <a:lumMod val="60000"/>
                    <a:lumOff val="40000"/>
                  </a:schemeClr>
                </a:solidFill>
              </a:rPr>
              <a:t>cancellation of registration</a:t>
            </a:r>
            <a:r>
              <a:rPr lang="en-US" sz="2400" i="1" dirty="0">
                <a:solidFill>
                  <a:schemeClr val="tx2">
                    <a:lumMod val="60000"/>
                    <a:lumOff val="40000"/>
                  </a:schemeClr>
                </a:solidFill>
              </a:rPr>
              <a:t> shall have to furnish a final return </a:t>
            </a:r>
            <a:r>
              <a:rPr lang="en-US" sz="2400" b="1" i="1" dirty="0">
                <a:solidFill>
                  <a:srgbClr val="FF0000"/>
                </a:solidFill>
              </a:rPr>
              <a:t>within three months </a:t>
            </a:r>
            <a:r>
              <a:rPr lang="en-US" sz="2400" i="1" dirty="0">
                <a:solidFill>
                  <a:schemeClr val="tx2">
                    <a:lumMod val="60000"/>
                    <a:lumOff val="40000"/>
                  </a:schemeClr>
                </a:solidFill>
              </a:rPr>
              <a:t>of the date of cancellation or date of cancellation order, whichever is later, in a prescribed form</a:t>
            </a:r>
            <a:endParaRPr lang="en-US" sz="2400" b="1" dirty="0">
              <a:solidFill>
                <a:schemeClr val="tx2">
                  <a:lumMod val="75000"/>
                </a:schemeClr>
              </a:solidFill>
            </a:endParaRPr>
          </a:p>
        </p:txBody>
      </p:sp>
    </p:spTree>
    <p:extLst>
      <p:ext uri="{BB962C8B-B14F-4D97-AF65-F5344CB8AC3E}">
        <p14:creationId xmlns:p14="http://schemas.microsoft.com/office/powerpoint/2010/main" xmlns="" val="24120699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2700" i="1" u="sng" dirty="0" smtClean="0"/>
              <a:t/>
            </a:r>
            <a:br>
              <a:rPr lang="en-US" sz="2700" i="1" u="sng" dirty="0" smtClean="0"/>
            </a:br>
            <a:r>
              <a:rPr lang="en-US" sz="3100" b="1" i="1" dirty="0" smtClean="0">
                <a:solidFill>
                  <a:schemeClr val="accent1">
                    <a:lumMod val="75000"/>
                  </a:schemeClr>
                </a:solidFill>
              </a:rPr>
              <a:t>Who needs to file Return in GST regime?</a:t>
            </a:r>
            <a:r>
              <a:rPr lang="en-US" sz="3100" b="1" dirty="0" smtClean="0">
                <a:solidFill>
                  <a:schemeClr val="accent1">
                    <a:lumMod val="75000"/>
                  </a:schemeClr>
                </a:solidFill>
              </a:rPr>
              <a:t/>
            </a:r>
            <a:br>
              <a:rPr lang="en-US" sz="3100" b="1" dirty="0" smtClean="0">
                <a:solidFill>
                  <a:schemeClr val="accent1">
                    <a:lumMod val="75000"/>
                  </a:schemeClr>
                </a:solidFill>
              </a:rPr>
            </a:br>
            <a:endParaRPr lang="en-US" sz="3100" b="1" dirty="0">
              <a:solidFill>
                <a:schemeClr val="accent1">
                  <a:lumMod val="75000"/>
                </a:schemeClr>
              </a:solidFill>
            </a:endParaRPr>
          </a:p>
        </p:txBody>
      </p:sp>
      <p:sp>
        <p:nvSpPr>
          <p:cNvPr id="3" name="Content Placeholder 2"/>
          <p:cNvSpPr>
            <a:spLocks noGrp="1"/>
          </p:cNvSpPr>
          <p:nvPr>
            <p:ph idx="1"/>
          </p:nvPr>
        </p:nvSpPr>
        <p:spPr>
          <a:xfrm>
            <a:off x="457200" y="1066800"/>
            <a:ext cx="8229600" cy="5059363"/>
          </a:xfrm>
        </p:spPr>
        <p:txBody>
          <a:bodyPr/>
          <a:lstStyle/>
          <a:p>
            <a:endParaRPr lang="en-US" dirty="0" smtClean="0"/>
          </a:p>
          <a:p>
            <a:r>
              <a:rPr lang="en-US" dirty="0" smtClean="0"/>
              <a:t>Every registered person</a:t>
            </a:r>
          </a:p>
          <a:p>
            <a:r>
              <a:rPr lang="en-US" dirty="0" smtClean="0"/>
              <a:t>UN agencies –need based</a:t>
            </a:r>
          </a:p>
          <a:p>
            <a:pPr>
              <a:buNone/>
            </a:pPr>
            <a:endParaRPr lang="en-US" dirty="0" smtClean="0"/>
          </a:p>
          <a:p>
            <a:pPr algn="just">
              <a:buNone/>
            </a:pPr>
            <a:r>
              <a:rPr lang="en-US" sz="2400" i="1" dirty="0" smtClean="0">
                <a:solidFill>
                  <a:srgbClr val="FF0000"/>
                </a:solidFill>
              </a:rPr>
              <a:t>* Government entities / PSUs –not dealing with supplies or persons dealing with NIL rate goods/services or Exempted goods/services or non-GST goods/Services need not to file returns</a:t>
            </a:r>
          </a:p>
          <a:p>
            <a:pPr>
              <a:buNone/>
            </a:pPr>
            <a:endParaRPr lang="en-US" dirty="0"/>
          </a:p>
        </p:txBody>
      </p:sp>
      <p:sp>
        <p:nvSpPr>
          <p:cNvPr id="4" name="Date Placeholder 3"/>
          <p:cNvSpPr>
            <a:spLocks noGrp="1"/>
          </p:cNvSpPr>
          <p:nvPr>
            <p:ph type="dt" sz="half" idx="10"/>
          </p:nvPr>
        </p:nvSpPr>
        <p:spPr/>
        <p:txBody>
          <a:bodyPr/>
          <a:lstStyle/>
          <a:p>
            <a:fld id="{5AC6D204-0006-4F4D-8A73-94B0C7719988}" type="datetime1">
              <a:rPr lang="en-US" smtClean="0"/>
              <a:pPr/>
              <a:t>9/16/2016</a:t>
            </a:fld>
            <a:endParaRPr lang="en-US"/>
          </a:p>
        </p:txBody>
      </p:sp>
      <p:sp>
        <p:nvSpPr>
          <p:cNvPr id="5" name="Slide Number Placeholder 4"/>
          <p:cNvSpPr>
            <a:spLocks noGrp="1"/>
          </p:cNvSpPr>
          <p:nvPr>
            <p:ph type="sldNum" sz="quarter" idx="12"/>
          </p:nvPr>
        </p:nvSpPr>
        <p:spPr/>
        <p:txBody>
          <a:bodyPr/>
          <a:lstStyle/>
          <a:p>
            <a:fld id="{306C9965-79DE-453B-A1AD-700B68F30654}" type="slidenum">
              <a:rPr lang="en-US" smtClean="0"/>
              <a:pPr/>
              <a:t>44</a:t>
            </a:fld>
            <a:endParaRPr lang="en-US"/>
          </a:p>
        </p:txBody>
      </p:sp>
      <p:sp>
        <p:nvSpPr>
          <p:cNvPr id="6" name="Footer Placeholder 5"/>
          <p:cNvSpPr>
            <a:spLocks noGrp="1"/>
          </p:cNvSpPr>
          <p:nvPr>
            <p:ph type="ftr" sz="quarter" idx="11"/>
          </p:nvPr>
        </p:nvSpPr>
        <p:spPr/>
        <p:txBody>
          <a:bodyPr/>
          <a:lstStyle/>
          <a:p>
            <a:r>
              <a:rPr lang="en-US" smtClean="0"/>
              <a:t>CMA Rakesh Bhalla                                               CMA Anil Sharma</a:t>
            </a:r>
            <a:endParaRPr lang="en-US"/>
          </a:p>
        </p:txBody>
      </p:sp>
    </p:spTree>
    <p:extLst>
      <p:ext uri="{BB962C8B-B14F-4D97-AF65-F5344CB8AC3E}">
        <p14:creationId xmlns:p14="http://schemas.microsoft.com/office/powerpoint/2010/main" xmlns="" val="28545506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8686800" cy="762001"/>
          </a:xfrm>
        </p:spPr>
        <p:txBody>
          <a:bodyPr>
            <a:normAutofit/>
          </a:bodyPr>
          <a:lstStyle/>
          <a:p>
            <a:r>
              <a:rPr lang="en-US" b="1" dirty="0" smtClean="0">
                <a:solidFill>
                  <a:schemeClr val="tx2">
                    <a:lumMod val="60000"/>
                    <a:lumOff val="40000"/>
                  </a:schemeClr>
                </a:solidFill>
              </a:rPr>
              <a:t>Periodicity of Returns</a:t>
            </a:r>
            <a:endParaRPr lang="en-US" b="1" dirty="0">
              <a:solidFill>
                <a:schemeClr val="tx2">
                  <a:lumMod val="60000"/>
                  <a:lumOff val="40000"/>
                </a:schemeClr>
              </a:solidFill>
            </a:endParaRPr>
          </a:p>
        </p:txBody>
      </p:sp>
      <p:sp>
        <p:nvSpPr>
          <p:cNvPr id="3" name="Subtitle 2"/>
          <p:cNvSpPr>
            <a:spLocks noGrp="1"/>
          </p:cNvSpPr>
          <p:nvPr>
            <p:ph type="subTitle" idx="1"/>
          </p:nvPr>
        </p:nvSpPr>
        <p:spPr>
          <a:xfrm>
            <a:off x="152400" y="1295400"/>
            <a:ext cx="8839200" cy="5257800"/>
          </a:xfrm>
        </p:spPr>
        <p:txBody>
          <a:bodyPr/>
          <a:lstStyle/>
          <a:p>
            <a:endParaRPr lang="en-US" dirty="0"/>
          </a:p>
        </p:txBody>
      </p:sp>
      <p:graphicFrame>
        <p:nvGraphicFramePr>
          <p:cNvPr id="4" name="Table 3"/>
          <p:cNvGraphicFramePr>
            <a:graphicFrameLocks noGrp="1"/>
          </p:cNvGraphicFramePr>
          <p:nvPr/>
        </p:nvGraphicFramePr>
        <p:xfrm>
          <a:off x="152400" y="914400"/>
          <a:ext cx="8839200" cy="5795640"/>
        </p:xfrm>
        <a:graphic>
          <a:graphicData uri="http://schemas.openxmlformats.org/drawingml/2006/table">
            <a:tbl>
              <a:tblPr firstRow="1" bandRow="1">
                <a:tableStyleId>{5C22544A-7EE6-4342-B048-85BDC9FD1C3A}</a:tableStyleId>
              </a:tblPr>
              <a:tblGrid>
                <a:gridCol w="2362200"/>
                <a:gridCol w="6477000"/>
              </a:tblGrid>
              <a:tr h="720000">
                <a:tc>
                  <a:txBody>
                    <a:bodyPr/>
                    <a:lstStyle/>
                    <a:p>
                      <a:r>
                        <a:rPr lang="en-US" sz="2400" dirty="0" smtClean="0"/>
                        <a:t>GSTR-1 </a:t>
                      </a:r>
                    </a:p>
                    <a:p>
                      <a:r>
                        <a:rPr lang="en-US" sz="1800" dirty="0" smtClean="0"/>
                        <a:t>(outward supplies)</a:t>
                      </a:r>
                      <a:endParaRPr lang="en-US" sz="1800" dirty="0"/>
                    </a:p>
                  </a:txBody>
                  <a:tcPr/>
                </a:tc>
                <a:tc>
                  <a:txBody>
                    <a:bodyPr/>
                    <a:lstStyle/>
                    <a:p>
                      <a:r>
                        <a:rPr lang="en-US" sz="2000" b="1" kern="1200" dirty="0" smtClean="0">
                          <a:solidFill>
                            <a:schemeClr val="lt1"/>
                          </a:solidFill>
                          <a:latin typeface="+mn-lt"/>
                          <a:ea typeface="+mn-ea"/>
                          <a:cs typeface="+mn-cs"/>
                        </a:rPr>
                        <a:t>10</a:t>
                      </a:r>
                      <a:r>
                        <a:rPr lang="en-US" sz="2000" b="1" kern="1200" baseline="30000" dirty="0" smtClean="0">
                          <a:solidFill>
                            <a:schemeClr val="lt1"/>
                          </a:solidFill>
                          <a:latin typeface="+mn-lt"/>
                          <a:ea typeface="+mn-ea"/>
                          <a:cs typeface="+mn-cs"/>
                        </a:rPr>
                        <a:t>th</a:t>
                      </a:r>
                      <a:r>
                        <a:rPr lang="en-US" sz="2000" b="1" kern="1200" dirty="0" smtClean="0">
                          <a:solidFill>
                            <a:schemeClr val="lt1"/>
                          </a:solidFill>
                          <a:latin typeface="+mn-lt"/>
                          <a:ea typeface="+mn-ea"/>
                          <a:cs typeface="+mn-cs"/>
                        </a:rPr>
                        <a:t> of the next month</a:t>
                      </a:r>
                      <a:endParaRPr lang="en-US" sz="2000" b="1" dirty="0"/>
                    </a:p>
                  </a:txBody>
                  <a:tcPr/>
                </a:tc>
              </a:tr>
              <a:tr h="720000">
                <a:tc>
                  <a:txBody>
                    <a:bodyPr/>
                    <a:lstStyle/>
                    <a:p>
                      <a:r>
                        <a:rPr lang="en-US" sz="2400" dirty="0" smtClean="0"/>
                        <a:t>GSTR-2</a:t>
                      </a:r>
                    </a:p>
                    <a:p>
                      <a:r>
                        <a:rPr lang="en-US" sz="1800" dirty="0" smtClean="0"/>
                        <a:t>(inward</a:t>
                      </a:r>
                      <a:r>
                        <a:rPr lang="en-US" sz="1800" baseline="0" dirty="0" smtClean="0"/>
                        <a:t> supplies)</a:t>
                      </a:r>
                      <a:endParaRPr lang="en-US" sz="1800" dirty="0"/>
                    </a:p>
                  </a:txBody>
                  <a:tcPr/>
                </a:tc>
                <a:tc>
                  <a:txBody>
                    <a:bodyPr/>
                    <a:lstStyle/>
                    <a:p>
                      <a:r>
                        <a:rPr lang="en-US" sz="2000" b="1" kern="1200" dirty="0" smtClean="0">
                          <a:solidFill>
                            <a:schemeClr val="dk1"/>
                          </a:solidFill>
                          <a:latin typeface="+mn-lt"/>
                          <a:ea typeface="+mn-ea"/>
                          <a:cs typeface="+mn-cs"/>
                        </a:rPr>
                        <a:t>15</a:t>
                      </a:r>
                      <a:r>
                        <a:rPr lang="en-US" sz="2000" b="1" kern="1200" baseline="30000" dirty="0" smtClean="0">
                          <a:solidFill>
                            <a:schemeClr val="dk1"/>
                          </a:solidFill>
                          <a:latin typeface="+mn-lt"/>
                          <a:ea typeface="+mn-ea"/>
                          <a:cs typeface="+mn-cs"/>
                        </a:rPr>
                        <a:t>th</a:t>
                      </a:r>
                      <a:r>
                        <a:rPr lang="en-US" sz="2000" b="1" kern="1200" dirty="0" smtClean="0">
                          <a:solidFill>
                            <a:schemeClr val="dk1"/>
                          </a:solidFill>
                          <a:latin typeface="+mn-lt"/>
                          <a:ea typeface="+mn-ea"/>
                          <a:cs typeface="+mn-cs"/>
                        </a:rPr>
                        <a:t>of the next month</a:t>
                      </a:r>
                      <a:endParaRPr lang="en-US" sz="2000" b="1" dirty="0"/>
                    </a:p>
                  </a:txBody>
                  <a:tcPr/>
                </a:tc>
              </a:tr>
              <a:tr h="675000">
                <a:tc>
                  <a:txBody>
                    <a:bodyPr/>
                    <a:lstStyle/>
                    <a:p>
                      <a:r>
                        <a:rPr lang="en-US" sz="2400" dirty="0" smtClean="0"/>
                        <a:t>GSTR-3</a:t>
                      </a:r>
                      <a:endParaRPr lang="en-US" sz="2400" dirty="0"/>
                    </a:p>
                  </a:txBody>
                  <a:tcPr/>
                </a:tc>
                <a:tc>
                  <a:txBody>
                    <a:bodyPr/>
                    <a:lstStyle/>
                    <a:p>
                      <a:r>
                        <a:rPr lang="en-US" sz="2000" b="1" kern="1200" dirty="0" smtClean="0">
                          <a:solidFill>
                            <a:schemeClr val="dk1"/>
                          </a:solidFill>
                          <a:latin typeface="+mn-lt"/>
                          <a:ea typeface="+mn-ea"/>
                          <a:cs typeface="+mn-cs"/>
                        </a:rPr>
                        <a:t>20</a:t>
                      </a:r>
                      <a:r>
                        <a:rPr lang="en-US" sz="2000" b="1" kern="1200" baseline="30000" dirty="0" smtClean="0">
                          <a:solidFill>
                            <a:schemeClr val="dk1"/>
                          </a:solidFill>
                          <a:latin typeface="+mn-lt"/>
                          <a:ea typeface="+mn-ea"/>
                          <a:cs typeface="+mn-cs"/>
                        </a:rPr>
                        <a:t>th</a:t>
                      </a:r>
                      <a:r>
                        <a:rPr lang="en-US" sz="2000" b="1" kern="1200" dirty="0" smtClean="0">
                          <a:solidFill>
                            <a:schemeClr val="dk1"/>
                          </a:solidFill>
                          <a:latin typeface="+mn-lt"/>
                          <a:ea typeface="+mn-ea"/>
                          <a:cs typeface="+mn-cs"/>
                        </a:rPr>
                        <a:t>of the next month</a:t>
                      </a:r>
                      <a:endParaRPr lang="en-US" sz="2000" b="1" dirty="0"/>
                    </a:p>
                  </a:txBody>
                  <a:tcPr/>
                </a:tc>
              </a:tr>
              <a:tr h="720000">
                <a:tc>
                  <a:txBody>
                    <a:bodyPr/>
                    <a:lstStyle/>
                    <a:p>
                      <a:r>
                        <a:rPr lang="en-US" sz="2400" dirty="0" smtClean="0"/>
                        <a:t>GSTR-4</a:t>
                      </a:r>
                    </a:p>
                    <a:p>
                      <a:r>
                        <a:rPr lang="en-US" sz="1800" dirty="0" smtClean="0"/>
                        <a:t>(compounded)</a:t>
                      </a:r>
                      <a:endParaRPr lang="en-US" sz="1800" dirty="0"/>
                    </a:p>
                  </a:txBody>
                  <a:tcPr/>
                </a:tc>
                <a:tc>
                  <a:txBody>
                    <a:bodyPr/>
                    <a:lstStyle/>
                    <a:p>
                      <a:r>
                        <a:rPr lang="en-US" sz="2000" b="1" kern="1200" dirty="0" smtClean="0">
                          <a:solidFill>
                            <a:schemeClr val="dk1"/>
                          </a:solidFill>
                          <a:latin typeface="+mn-lt"/>
                          <a:ea typeface="+mn-ea"/>
                          <a:cs typeface="+mn-cs"/>
                        </a:rPr>
                        <a:t>18</a:t>
                      </a:r>
                      <a:r>
                        <a:rPr lang="en-US" sz="2000" b="1" kern="1200" baseline="30000" dirty="0" smtClean="0">
                          <a:solidFill>
                            <a:schemeClr val="dk1"/>
                          </a:solidFill>
                          <a:latin typeface="+mn-lt"/>
                          <a:ea typeface="+mn-ea"/>
                          <a:cs typeface="+mn-cs"/>
                        </a:rPr>
                        <a:t>th</a:t>
                      </a:r>
                      <a:r>
                        <a:rPr lang="en-US" sz="2000" b="1" kern="1200" dirty="0" smtClean="0">
                          <a:solidFill>
                            <a:schemeClr val="dk1"/>
                          </a:solidFill>
                          <a:latin typeface="+mn-lt"/>
                          <a:ea typeface="+mn-ea"/>
                          <a:cs typeface="+mn-cs"/>
                        </a:rPr>
                        <a:t>of the month next Quarter</a:t>
                      </a:r>
                      <a:endParaRPr lang="en-US" sz="2000" b="1" dirty="0"/>
                    </a:p>
                  </a:txBody>
                  <a:tcPr/>
                </a:tc>
              </a:tr>
              <a:tr h="720000">
                <a:tc>
                  <a:txBody>
                    <a:bodyPr/>
                    <a:lstStyle/>
                    <a:p>
                      <a:r>
                        <a:rPr lang="en-US" sz="2400" dirty="0" smtClean="0"/>
                        <a:t>GSTR-5</a:t>
                      </a:r>
                    </a:p>
                    <a:p>
                      <a:r>
                        <a:rPr lang="en-US" sz="1800" dirty="0" smtClean="0"/>
                        <a:t>(non-resident)</a:t>
                      </a:r>
                      <a:endParaRPr lang="en-US" sz="1800" dirty="0"/>
                    </a:p>
                  </a:txBody>
                  <a:tcPr/>
                </a:tc>
                <a:tc>
                  <a:txBody>
                    <a:bodyPr/>
                    <a:lstStyle/>
                    <a:p>
                      <a:r>
                        <a:rPr lang="en-US" sz="2000" b="1" kern="1200" dirty="0" smtClean="0">
                          <a:solidFill>
                            <a:schemeClr val="dk1"/>
                          </a:solidFill>
                          <a:latin typeface="+mn-lt"/>
                          <a:ea typeface="+mn-ea"/>
                          <a:cs typeface="+mn-cs"/>
                        </a:rPr>
                        <a:t>within a period of seven days after the date of expiry of registration</a:t>
                      </a:r>
                      <a:endParaRPr lang="en-US" sz="2000" b="1" dirty="0"/>
                    </a:p>
                  </a:txBody>
                  <a:tcPr/>
                </a:tc>
              </a:tr>
              <a:tr h="720000">
                <a:tc>
                  <a:txBody>
                    <a:bodyPr/>
                    <a:lstStyle/>
                    <a:p>
                      <a:r>
                        <a:rPr lang="en-US" sz="2400" dirty="0" smtClean="0"/>
                        <a:t>GSTR-6</a:t>
                      </a:r>
                    </a:p>
                    <a:p>
                      <a:r>
                        <a:rPr lang="en-US" sz="1800" dirty="0" smtClean="0"/>
                        <a:t>(ISD Return)</a:t>
                      </a:r>
                      <a:endParaRPr lang="en-US" sz="1800" dirty="0"/>
                    </a:p>
                  </a:txBody>
                  <a:tcPr/>
                </a:tc>
                <a:tc>
                  <a:txBody>
                    <a:bodyPr/>
                    <a:lstStyle/>
                    <a:p>
                      <a:r>
                        <a:rPr lang="en-US" sz="2000" b="1" kern="1200" dirty="0" smtClean="0">
                          <a:solidFill>
                            <a:schemeClr val="dk1"/>
                          </a:solidFill>
                          <a:latin typeface="+mn-lt"/>
                          <a:ea typeface="+mn-ea"/>
                          <a:cs typeface="+mn-cs"/>
                        </a:rPr>
                        <a:t>15</a:t>
                      </a:r>
                      <a:r>
                        <a:rPr lang="en-US" sz="2000" b="1" kern="1200" baseline="30000" dirty="0" smtClean="0">
                          <a:solidFill>
                            <a:schemeClr val="dk1"/>
                          </a:solidFill>
                          <a:latin typeface="+mn-lt"/>
                          <a:ea typeface="+mn-ea"/>
                          <a:cs typeface="+mn-cs"/>
                        </a:rPr>
                        <a:t>th</a:t>
                      </a:r>
                      <a:r>
                        <a:rPr lang="en-US" sz="2000" b="1" kern="1200" dirty="0" smtClean="0">
                          <a:solidFill>
                            <a:schemeClr val="dk1"/>
                          </a:solidFill>
                          <a:latin typeface="+mn-lt"/>
                          <a:ea typeface="+mn-ea"/>
                          <a:cs typeface="+mn-cs"/>
                        </a:rPr>
                        <a:t> of the next month</a:t>
                      </a:r>
                      <a:endParaRPr lang="en-US" sz="2000" b="1" dirty="0"/>
                    </a:p>
                  </a:txBody>
                  <a:tcPr/>
                </a:tc>
              </a:tr>
              <a:tr h="720000">
                <a:tc>
                  <a:txBody>
                    <a:bodyPr/>
                    <a:lstStyle/>
                    <a:p>
                      <a:r>
                        <a:rPr lang="en-US" sz="2400" dirty="0" smtClean="0"/>
                        <a:t>GSTR-7</a:t>
                      </a:r>
                    </a:p>
                    <a:p>
                      <a:r>
                        <a:rPr lang="en-US" sz="1800" dirty="0" smtClean="0"/>
                        <a:t>(TDS Return)</a:t>
                      </a:r>
                      <a:endParaRPr lang="en-US" sz="1800" dirty="0"/>
                    </a:p>
                  </a:txBody>
                  <a:tcPr/>
                </a:tc>
                <a:tc>
                  <a:txBody>
                    <a:bodyPr/>
                    <a:lstStyle/>
                    <a:p>
                      <a:r>
                        <a:rPr lang="en-US" sz="2000" b="1" kern="1200" dirty="0" smtClean="0">
                          <a:solidFill>
                            <a:schemeClr val="dk1"/>
                          </a:solidFill>
                          <a:latin typeface="+mn-lt"/>
                          <a:ea typeface="+mn-ea"/>
                          <a:cs typeface="+mn-cs"/>
                        </a:rPr>
                        <a:t>10</a:t>
                      </a:r>
                      <a:r>
                        <a:rPr lang="en-US" sz="2000" b="1" kern="1200" baseline="30000" dirty="0" smtClean="0">
                          <a:solidFill>
                            <a:schemeClr val="dk1"/>
                          </a:solidFill>
                          <a:latin typeface="+mn-lt"/>
                          <a:ea typeface="+mn-ea"/>
                          <a:cs typeface="+mn-cs"/>
                        </a:rPr>
                        <a:t>th</a:t>
                      </a:r>
                      <a:r>
                        <a:rPr lang="en-US" sz="2000" b="1" kern="1200" dirty="0" smtClean="0">
                          <a:solidFill>
                            <a:schemeClr val="dk1"/>
                          </a:solidFill>
                          <a:latin typeface="+mn-lt"/>
                          <a:ea typeface="+mn-ea"/>
                          <a:cs typeface="+mn-cs"/>
                        </a:rPr>
                        <a:t> of the next month</a:t>
                      </a:r>
                      <a:endParaRPr lang="en-US" sz="2000" b="1" dirty="0"/>
                    </a:p>
                  </a:txBody>
                  <a:tcPr/>
                </a:tc>
              </a:tr>
              <a:tr h="720000">
                <a:tc>
                  <a:txBody>
                    <a:bodyPr/>
                    <a:lstStyle/>
                    <a:p>
                      <a:r>
                        <a:rPr lang="en-US" sz="2400" dirty="0" smtClean="0"/>
                        <a:t>GSTR-8</a:t>
                      </a:r>
                    </a:p>
                    <a:p>
                      <a:r>
                        <a:rPr lang="en-US" sz="1800" dirty="0" smtClean="0"/>
                        <a:t>(Annual Return)</a:t>
                      </a:r>
                      <a:endParaRPr lang="en-US" sz="1800" dirty="0"/>
                    </a:p>
                  </a:txBody>
                  <a:tcPr/>
                </a:tc>
                <a:tc>
                  <a:txBody>
                    <a:bodyPr/>
                    <a:lstStyle/>
                    <a:p>
                      <a:r>
                        <a:rPr lang="en-US" sz="2000" b="1" kern="1200" dirty="0" smtClean="0">
                          <a:solidFill>
                            <a:schemeClr val="dk1"/>
                          </a:solidFill>
                          <a:latin typeface="+mn-lt"/>
                          <a:ea typeface="+mn-ea"/>
                          <a:cs typeface="+mn-cs"/>
                        </a:rPr>
                        <a:t>By  31</a:t>
                      </a:r>
                      <a:r>
                        <a:rPr lang="en-US" sz="2000" b="1" kern="1200" baseline="30000" dirty="0" smtClean="0">
                          <a:solidFill>
                            <a:schemeClr val="dk1"/>
                          </a:solidFill>
                          <a:latin typeface="+mn-lt"/>
                          <a:ea typeface="+mn-ea"/>
                          <a:cs typeface="+mn-cs"/>
                        </a:rPr>
                        <a:t>st</a:t>
                      </a:r>
                      <a:r>
                        <a:rPr lang="en-US" sz="2000" b="1" kern="1200" dirty="0" smtClean="0">
                          <a:solidFill>
                            <a:schemeClr val="dk1"/>
                          </a:solidFill>
                          <a:latin typeface="+mn-lt"/>
                          <a:ea typeface="+mn-ea"/>
                          <a:cs typeface="+mn-cs"/>
                        </a:rPr>
                        <a:t>  December  of next F/Y</a:t>
                      </a:r>
                      <a:endParaRPr lang="en-US" sz="2000" b="1" dirty="0"/>
                    </a:p>
                  </a:txBody>
                  <a:tcPr/>
                </a:tc>
              </a:tr>
            </a:tbl>
          </a:graphicData>
        </a:graphic>
      </p:graphicFrame>
    </p:spTree>
    <p:extLst>
      <p:ext uri="{BB962C8B-B14F-4D97-AF65-F5344CB8AC3E}">
        <p14:creationId xmlns:p14="http://schemas.microsoft.com/office/powerpoint/2010/main" xmlns="" val="16425337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762000"/>
          </a:xfrm>
        </p:spPr>
        <p:txBody>
          <a:bodyPr>
            <a:normAutofit/>
          </a:bodyPr>
          <a:lstStyle/>
          <a:p>
            <a:r>
              <a:rPr lang="en-US" sz="3600" b="1" dirty="0" smtClean="0">
                <a:solidFill>
                  <a:schemeClr val="tx2">
                    <a:lumMod val="60000"/>
                    <a:lumOff val="40000"/>
                  </a:schemeClr>
                </a:solidFill>
              </a:rPr>
              <a:t>Where to file Return</a:t>
            </a:r>
            <a:endParaRPr lang="en-US" sz="3600" b="1" dirty="0">
              <a:solidFill>
                <a:schemeClr val="tx2">
                  <a:lumMod val="60000"/>
                  <a:lumOff val="40000"/>
                </a:schemeClr>
              </a:solidFill>
            </a:endParaRPr>
          </a:p>
        </p:txBody>
      </p:sp>
      <p:sp>
        <p:nvSpPr>
          <p:cNvPr id="3" name="Subtitle 2"/>
          <p:cNvSpPr>
            <a:spLocks noGrp="1"/>
          </p:cNvSpPr>
          <p:nvPr>
            <p:ph type="subTitle" idx="1"/>
          </p:nvPr>
        </p:nvSpPr>
        <p:spPr>
          <a:xfrm>
            <a:off x="228600" y="1066800"/>
            <a:ext cx="8458200" cy="5638800"/>
          </a:xfrm>
        </p:spPr>
        <p:txBody>
          <a:bodyPr>
            <a:normAutofit/>
          </a:bodyPr>
          <a:lstStyle/>
          <a:p>
            <a:pPr algn="l"/>
            <a:r>
              <a:rPr lang="en-US" dirty="0" smtClean="0">
                <a:solidFill>
                  <a:schemeClr val="tx1"/>
                </a:solidFill>
              </a:rPr>
              <a:t>A registered Tax Payer  shall file GST Return at GST Common Portal either: </a:t>
            </a:r>
          </a:p>
          <a:p>
            <a:pPr algn="l"/>
            <a:endParaRPr lang="en-US" dirty="0" smtClean="0">
              <a:solidFill>
                <a:schemeClr val="tx1"/>
              </a:solidFill>
            </a:endParaRPr>
          </a:p>
          <a:p>
            <a:pPr algn="l">
              <a:buFont typeface="Arial" pitchFamily="34" charset="0"/>
              <a:buChar char="•"/>
            </a:pPr>
            <a:r>
              <a:rPr lang="en-US" dirty="0" smtClean="0">
                <a:solidFill>
                  <a:schemeClr val="tx2">
                    <a:lumMod val="60000"/>
                    <a:lumOff val="40000"/>
                  </a:schemeClr>
                </a:solidFill>
              </a:rPr>
              <a:t>by himself logging on to the GST Common Portal using his own user ID and password;  or</a:t>
            </a:r>
            <a:endParaRPr lang="en-US" sz="2400" dirty="0" smtClean="0">
              <a:solidFill>
                <a:schemeClr val="tx2">
                  <a:lumMod val="60000"/>
                  <a:lumOff val="40000"/>
                </a:schemeClr>
              </a:solidFill>
            </a:endParaRPr>
          </a:p>
          <a:p>
            <a:pPr algn="l">
              <a:buFont typeface="Arial" pitchFamily="34" charset="0"/>
              <a:buChar char="•"/>
            </a:pPr>
            <a:endParaRPr lang="en-US" dirty="0" smtClean="0">
              <a:solidFill>
                <a:schemeClr val="tx1"/>
              </a:solidFill>
            </a:endParaRPr>
          </a:p>
          <a:p>
            <a:pPr algn="l">
              <a:buFont typeface="Arial" pitchFamily="34" charset="0"/>
              <a:buChar char="•"/>
            </a:pPr>
            <a:r>
              <a:rPr lang="en-US" dirty="0" smtClean="0">
                <a:solidFill>
                  <a:schemeClr val="tx1"/>
                </a:solidFill>
              </a:rPr>
              <a:t> through his authorized representative  </a:t>
            </a:r>
            <a:endParaRPr lang="en-US" sz="2800" dirty="0" smtClean="0">
              <a:solidFill>
                <a:schemeClr val="tx1"/>
              </a:solidFill>
            </a:endParaRPr>
          </a:p>
          <a:p>
            <a:pPr algn="l"/>
            <a:endParaRPr lang="en-US" dirty="0"/>
          </a:p>
        </p:txBody>
      </p:sp>
    </p:spTree>
    <p:extLst>
      <p:ext uri="{BB962C8B-B14F-4D97-AF65-F5344CB8AC3E}">
        <p14:creationId xmlns:p14="http://schemas.microsoft.com/office/powerpoint/2010/main" xmlns="" val="27417809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chemeClr val="tx2">
                    <a:lumMod val="60000"/>
                    <a:lumOff val="40000"/>
                  </a:schemeClr>
                </a:solidFill>
              </a:rPr>
              <a:t>Other Provisions</a:t>
            </a:r>
            <a:endParaRPr lang="en-US" b="1" dirty="0">
              <a:solidFill>
                <a:schemeClr val="tx2">
                  <a:lumMod val="60000"/>
                  <a:lumOff val="40000"/>
                </a:schemeClr>
              </a:solidFill>
            </a:endParaRPr>
          </a:p>
        </p:txBody>
      </p:sp>
      <p:sp>
        <p:nvSpPr>
          <p:cNvPr id="3" name="Content Placeholder 2"/>
          <p:cNvSpPr>
            <a:spLocks noGrp="1"/>
          </p:cNvSpPr>
          <p:nvPr>
            <p:ph idx="1"/>
          </p:nvPr>
        </p:nvSpPr>
        <p:spPr>
          <a:xfrm>
            <a:off x="228600" y="1676400"/>
            <a:ext cx="8763000" cy="4343400"/>
          </a:xfrm>
        </p:spPr>
        <p:txBody>
          <a:bodyPr>
            <a:normAutofit/>
          </a:bodyPr>
          <a:lstStyle/>
          <a:p>
            <a:r>
              <a:rPr lang="en-US" dirty="0" smtClean="0"/>
              <a:t>No Revision of Returns</a:t>
            </a:r>
          </a:p>
          <a:p>
            <a:r>
              <a:rPr lang="en-US" dirty="0" smtClean="0">
                <a:solidFill>
                  <a:schemeClr val="tx2">
                    <a:lumMod val="60000"/>
                    <a:lumOff val="40000"/>
                  </a:schemeClr>
                </a:solidFill>
              </a:rPr>
              <a:t>Debit/Credit Notes</a:t>
            </a:r>
          </a:p>
          <a:p>
            <a:r>
              <a:rPr lang="en-US" dirty="0" smtClean="0"/>
              <a:t>Non-filing, late-filing and short-filing of return</a:t>
            </a:r>
          </a:p>
          <a:p>
            <a:endParaRPr lang="en-US" dirty="0"/>
          </a:p>
          <a:p>
            <a:pPr marL="0" indent="0">
              <a:buNone/>
            </a:pPr>
            <a:r>
              <a:rPr lang="en-US" sz="2400" i="1" dirty="0">
                <a:solidFill>
                  <a:srgbClr val="FF0000"/>
                </a:solidFill>
              </a:rPr>
              <a:t>*late fee of rupees </a:t>
            </a:r>
            <a:r>
              <a:rPr lang="en-US" sz="2400" b="1" i="1" dirty="0">
                <a:solidFill>
                  <a:srgbClr val="FF0000"/>
                </a:solidFill>
              </a:rPr>
              <a:t>one hundred for every day</a:t>
            </a:r>
            <a:r>
              <a:rPr lang="en-US" sz="2400" i="1" dirty="0">
                <a:solidFill>
                  <a:srgbClr val="FF0000"/>
                </a:solidFill>
              </a:rPr>
              <a:t> during which such failure continues subject to a maximum of </a:t>
            </a:r>
            <a:r>
              <a:rPr lang="en-US" sz="2400" b="1" i="1" dirty="0">
                <a:solidFill>
                  <a:srgbClr val="FF0000"/>
                </a:solidFill>
              </a:rPr>
              <a:t>rupees five thousand</a:t>
            </a:r>
            <a:endParaRPr lang="en-US" sz="2400" i="1" dirty="0"/>
          </a:p>
        </p:txBody>
      </p:sp>
      <p:sp>
        <p:nvSpPr>
          <p:cNvPr id="4" name="Date Placeholder 3"/>
          <p:cNvSpPr>
            <a:spLocks noGrp="1"/>
          </p:cNvSpPr>
          <p:nvPr>
            <p:ph type="dt" sz="half" idx="10"/>
          </p:nvPr>
        </p:nvSpPr>
        <p:spPr/>
        <p:txBody>
          <a:bodyPr/>
          <a:lstStyle/>
          <a:p>
            <a:fld id="{B70E4779-FD94-4EC2-873E-01D8159F90B9}" type="datetime1">
              <a:rPr lang="en-US" smtClean="0"/>
              <a:pPr/>
              <a:t>9/16/2016</a:t>
            </a:fld>
            <a:endParaRPr lang="en-US"/>
          </a:p>
        </p:txBody>
      </p:sp>
      <p:sp>
        <p:nvSpPr>
          <p:cNvPr id="5" name="Slide Number Placeholder 4"/>
          <p:cNvSpPr>
            <a:spLocks noGrp="1"/>
          </p:cNvSpPr>
          <p:nvPr>
            <p:ph type="sldNum" sz="quarter" idx="12"/>
          </p:nvPr>
        </p:nvSpPr>
        <p:spPr/>
        <p:txBody>
          <a:bodyPr/>
          <a:lstStyle/>
          <a:p>
            <a:fld id="{306C9965-79DE-453B-A1AD-700B68F30654}" type="slidenum">
              <a:rPr lang="en-US" smtClean="0"/>
              <a:pPr/>
              <a:t>47</a:t>
            </a:fld>
            <a:endParaRPr lang="en-US"/>
          </a:p>
        </p:txBody>
      </p:sp>
      <p:sp>
        <p:nvSpPr>
          <p:cNvPr id="6" name="Footer Placeholder 5"/>
          <p:cNvSpPr>
            <a:spLocks noGrp="1"/>
          </p:cNvSpPr>
          <p:nvPr>
            <p:ph type="ftr" sz="quarter" idx="11"/>
          </p:nvPr>
        </p:nvSpPr>
        <p:spPr/>
        <p:txBody>
          <a:bodyPr/>
          <a:lstStyle/>
          <a:p>
            <a:r>
              <a:rPr lang="en-US" smtClean="0"/>
              <a:t>CMA Rakesh Bhalla                                               CMA Anil Sharma</a:t>
            </a:r>
            <a:endParaRPr lang="en-US"/>
          </a:p>
        </p:txBody>
      </p:sp>
    </p:spTree>
    <p:extLst>
      <p:ext uri="{BB962C8B-B14F-4D97-AF65-F5344CB8AC3E}">
        <p14:creationId xmlns:p14="http://schemas.microsoft.com/office/powerpoint/2010/main" xmlns="" val="40719836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dirty="0"/>
              <a:t> </a:t>
            </a:r>
            <a:r>
              <a:rPr lang="en-US" dirty="0" smtClean="0"/>
              <a:t> </a:t>
            </a:r>
            <a:br>
              <a:rPr lang="en-US" dirty="0" smtClean="0"/>
            </a:br>
            <a:endParaRPr lang="en-US" dirty="0"/>
          </a:p>
        </p:txBody>
      </p:sp>
      <p:sp>
        <p:nvSpPr>
          <p:cNvPr id="3" name="Content Placeholder 2"/>
          <p:cNvSpPr>
            <a:spLocks noGrp="1"/>
          </p:cNvSpPr>
          <p:nvPr>
            <p:ph idx="1"/>
          </p:nvPr>
        </p:nvSpPr>
        <p:spPr>
          <a:xfrm>
            <a:off x="457200" y="2057400"/>
            <a:ext cx="8229600" cy="1371600"/>
          </a:xfrm>
        </p:spPr>
        <p:txBody>
          <a:bodyPr>
            <a:normAutofit fontScale="77500" lnSpcReduction="20000"/>
          </a:bodyPr>
          <a:lstStyle/>
          <a:p>
            <a:pPr marL="0" indent="0" algn="ctr">
              <a:buNone/>
            </a:pPr>
            <a:r>
              <a:rPr lang="en-US" sz="6600" dirty="0" smtClean="0">
                <a:solidFill>
                  <a:schemeClr val="accent1">
                    <a:lumMod val="75000"/>
                  </a:schemeClr>
                </a:solidFill>
                <a:latin typeface="Arial Black" panose="020B0A04020102020204" pitchFamily="34" charset="0"/>
              </a:rPr>
              <a:t>Draft Report on Refunds</a:t>
            </a:r>
            <a:endParaRPr lang="en-US" sz="6600" dirty="0">
              <a:solidFill>
                <a:schemeClr val="accent1">
                  <a:lumMod val="75000"/>
                </a:schemeClr>
              </a:solidFill>
              <a:latin typeface="Arial Black" panose="020B0A04020102020204" pitchFamily="34" charset="0"/>
            </a:endParaRPr>
          </a:p>
        </p:txBody>
      </p:sp>
    </p:spTree>
    <p:extLst>
      <p:ext uri="{BB962C8B-B14F-4D97-AF65-F5344CB8AC3E}">
        <p14:creationId xmlns:p14="http://schemas.microsoft.com/office/powerpoint/2010/main" xmlns="" val="2265002821"/>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91070"/>
            <a:ext cx="7772400" cy="609600"/>
          </a:xfrm>
        </p:spPr>
        <p:txBody>
          <a:bodyPr>
            <a:normAutofit fontScale="90000"/>
          </a:bodyPr>
          <a:lstStyle/>
          <a:p>
            <a:r>
              <a:rPr lang="en-US" b="1" dirty="0" smtClean="0"/>
              <a:t/>
            </a:r>
            <a:br>
              <a:rPr lang="en-US" b="1" dirty="0" smtClean="0"/>
            </a:br>
            <a:r>
              <a:rPr lang="en-US" b="1" dirty="0" smtClean="0">
                <a:solidFill>
                  <a:schemeClr val="accent1">
                    <a:lumMod val="75000"/>
                  </a:schemeClr>
                </a:solidFill>
              </a:rPr>
              <a:t>Draft Report on </a:t>
            </a:r>
            <a:r>
              <a:rPr lang="en-US" b="1" dirty="0">
                <a:solidFill>
                  <a:schemeClr val="accent1">
                    <a:lumMod val="75000"/>
                  </a:schemeClr>
                </a:solidFill>
              </a:rPr>
              <a:t>Refund</a:t>
            </a:r>
            <a:br>
              <a:rPr lang="en-US" b="1" dirty="0">
                <a:solidFill>
                  <a:schemeClr val="accent1">
                    <a:lumMod val="75000"/>
                  </a:schemeClr>
                </a:solidFill>
              </a:rPr>
            </a:br>
            <a:endParaRPr lang="en-US" dirty="0">
              <a:solidFill>
                <a:schemeClr val="accent1">
                  <a:lumMod val="75000"/>
                </a:schemeClr>
              </a:solidFill>
            </a:endParaRPr>
          </a:p>
        </p:txBody>
      </p:sp>
      <p:sp>
        <p:nvSpPr>
          <p:cNvPr id="3" name="Subtitle 2"/>
          <p:cNvSpPr>
            <a:spLocks noGrp="1"/>
          </p:cNvSpPr>
          <p:nvPr>
            <p:ph type="subTitle" idx="1"/>
          </p:nvPr>
        </p:nvSpPr>
        <p:spPr>
          <a:xfrm>
            <a:off x="304800" y="838200"/>
            <a:ext cx="8686800" cy="5943599"/>
          </a:xfrm>
        </p:spPr>
        <p:txBody>
          <a:bodyPr>
            <a:normAutofit fontScale="92500" lnSpcReduction="10000"/>
          </a:bodyPr>
          <a:lstStyle/>
          <a:p>
            <a:pPr lvl="1" algn="l"/>
            <a:r>
              <a:rPr lang="en-US" sz="2500" b="1" dirty="0" smtClean="0">
                <a:solidFill>
                  <a:schemeClr val="tx1"/>
                </a:solidFill>
              </a:rPr>
              <a:t>Situations where refund arises:</a:t>
            </a:r>
          </a:p>
          <a:p>
            <a:pPr marL="800100" lvl="1" indent="-342900" algn="l">
              <a:buFont typeface="Arial" panose="020B0604020202020204" pitchFamily="34" charset="0"/>
              <a:buChar char="•"/>
            </a:pPr>
            <a:r>
              <a:rPr lang="en-US" sz="2500" b="1" dirty="0" smtClean="0">
                <a:solidFill>
                  <a:schemeClr val="accent1">
                    <a:lumMod val="75000"/>
                  </a:schemeClr>
                </a:solidFill>
              </a:rPr>
              <a:t>Excess </a:t>
            </a:r>
            <a:r>
              <a:rPr lang="en-US" sz="2500" b="1" dirty="0">
                <a:solidFill>
                  <a:schemeClr val="accent1">
                    <a:lumMod val="75000"/>
                  </a:schemeClr>
                </a:solidFill>
              </a:rPr>
              <a:t>Payment of Tax due to mistake or inadvertence </a:t>
            </a:r>
          </a:p>
          <a:p>
            <a:pPr marL="800100" lvl="1" indent="-342900" algn="l">
              <a:buFont typeface="Arial" panose="020B0604020202020204" pitchFamily="34" charset="0"/>
              <a:buChar char="•"/>
            </a:pPr>
            <a:r>
              <a:rPr lang="en-US" sz="2500" b="1" dirty="0">
                <a:solidFill>
                  <a:schemeClr val="tx1"/>
                </a:solidFill>
              </a:rPr>
              <a:t>Export (including deemed export)  </a:t>
            </a:r>
          </a:p>
          <a:p>
            <a:pPr marL="800100" lvl="1" indent="-342900" algn="l">
              <a:buFont typeface="Arial" panose="020B0604020202020204" pitchFamily="34" charset="0"/>
              <a:buChar char="•"/>
            </a:pPr>
            <a:r>
              <a:rPr lang="en-US" sz="2500" b="1" dirty="0">
                <a:solidFill>
                  <a:schemeClr val="accent1">
                    <a:lumMod val="75000"/>
                  </a:schemeClr>
                </a:solidFill>
              </a:rPr>
              <a:t>Finalization of Provisional Assessment </a:t>
            </a:r>
          </a:p>
          <a:p>
            <a:pPr marL="800100" lvl="1" indent="-342900" algn="l">
              <a:buFont typeface="Arial" panose="020B0604020202020204" pitchFamily="34" charset="0"/>
              <a:buChar char="•"/>
            </a:pPr>
            <a:r>
              <a:rPr lang="en-US" sz="2500" b="1" dirty="0">
                <a:solidFill>
                  <a:schemeClr val="tx1"/>
                </a:solidFill>
              </a:rPr>
              <a:t>Refund of Pre-deposit for filing appeal including refund arising in pursuance of an appellate authority’s order</a:t>
            </a:r>
          </a:p>
          <a:p>
            <a:pPr marL="800100" lvl="1" indent="-342900" algn="l">
              <a:buFont typeface="Arial" panose="020B0604020202020204" pitchFamily="34" charset="0"/>
              <a:buChar char="•"/>
            </a:pPr>
            <a:r>
              <a:rPr lang="en-US" sz="2500" b="1" dirty="0">
                <a:solidFill>
                  <a:schemeClr val="accent1">
                    <a:lumMod val="75000"/>
                  </a:schemeClr>
                </a:solidFill>
              </a:rPr>
              <a:t>Payment of Duty/Tax during investigation, but no/less liability arises at the time of finalization of investigation/ adjudication </a:t>
            </a:r>
          </a:p>
          <a:p>
            <a:pPr marL="800100" lvl="1" indent="-342900" algn="l">
              <a:buFont typeface="Arial" panose="020B0604020202020204" pitchFamily="34" charset="0"/>
              <a:buChar char="•"/>
            </a:pPr>
            <a:r>
              <a:rPr lang="en-US" sz="2500" b="1" dirty="0">
                <a:solidFill>
                  <a:schemeClr val="tx1"/>
                </a:solidFill>
              </a:rPr>
              <a:t>Refund for Tax payment on Purchase by UN bodies, Supplies to CSD Canteens, Para-military forces canteens, etc.</a:t>
            </a:r>
          </a:p>
          <a:p>
            <a:pPr marL="800100" lvl="1" indent="-342900" algn="l">
              <a:buFont typeface="Arial" panose="020B0604020202020204" pitchFamily="34" charset="0"/>
              <a:buChar char="•"/>
            </a:pPr>
            <a:r>
              <a:rPr lang="en-US" sz="2500" b="1" dirty="0">
                <a:solidFill>
                  <a:schemeClr val="accent1">
                    <a:lumMod val="75000"/>
                  </a:schemeClr>
                </a:solidFill>
              </a:rPr>
              <a:t>Refund from Manufacturing / Generation/ Production/ Creation of Tax- free supplies or Non-GST Supplies </a:t>
            </a:r>
          </a:p>
          <a:p>
            <a:pPr marL="800100" lvl="1" indent="-342900" algn="l">
              <a:buFont typeface="Arial" panose="020B0604020202020204" pitchFamily="34" charset="0"/>
              <a:buChar char="•"/>
            </a:pPr>
            <a:r>
              <a:rPr lang="en-US" sz="2500" b="1" dirty="0">
                <a:solidFill>
                  <a:schemeClr val="tx1"/>
                </a:solidFill>
              </a:rPr>
              <a:t>Refund of Carry Forward Input Tax Credit </a:t>
            </a:r>
          </a:p>
          <a:p>
            <a:pPr marL="800100" lvl="1" indent="-342900" algn="l">
              <a:buFont typeface="Arial" panose="020B0604020202020204" pitchFamily="34" charset="0"/>
              <a:buChar char="•"/>
            </a:pPr>
            <a:r>
              <a:rPr lang="en-US" sz="2500" b="1" dirty="0">
                <a:solidFill>
                  <a:schemeClr val="accent1">
                    <a:lumMod val="75000"/>
                  </a:schemeClr>
                </a:solidFill>
              </a:rPr>
              <a:t>Refund on account of year-end or volume based incentives provided by the supplier through credit notes </a:t>
            </a:r>
          </a:p>
          <a:p>
            <a:pPr marL="800100" lvl="1" indent="-342900" algn="l">
              <a:buFont typeface="Arial" panose="020B0604020202020204" pitchFamily="34" charset="0"/>
              <a:buChar char="•"/>
            </a:pPr>
            <a:r>
              <a:rPr lang="en-US" sz="2500" b="1" dirty="0">
                <a:solidFill>
                  <a:schemeClr val="tx1"/>
                </a:solidFill>
              </a:rPr>
              <a:t>Tax Refund for International Tourists  </a:t>
            </a:r>
          </a:p>
          <a:p>
            <a:endParaRPr lang="en-US" dirty="0"/>
          </a:p>
        </p:txBody>
      </p:sp>
    </p:spTree>
    <p:extLst>
      <p:ext uri="{BB962C8B-B14F-4D97-AF65-F5344CB8AC3E}">
        <p14:creationId xmlns:p14="http://schemas.microsoft.com/office/powerpoint/2010/main" xmlns="" val="386051313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258762"/>
          </a:xfrm>
        </p:spPr>
        <p:txBody>
          <a:bodyPr>
            <a:normAutofit fontScale="90000"/>
          </a:bodyPr>
          <a:lstStyle/>
          <a:p>
            <a:pPr algn="r"/>
            <a:r>
              <a:rPr lang="en-US" sz="1600" b="1" dirty="0" smtClean="0">
                <a:solidFill>
                  <a:schemeClr val="tx2">
                    <a:lumMod val="60000"/>
                    <a:lumOff val="40000"/>
                  </a:schemeClr>
                </a:solidFill>
              </a:rPr>
              <a:t>new Definitions (Sec. 2)</a:t>
            </a:r>
            <a:endParaRPr lang="en-US" sz="1600" dirty="0">
              <a:solidFill>
                <a:schemeClr val="tx2">
                  <a:lumMod val="60000"/>
                  <a:lumOff val="40000"/>
                </a:schemeClr>
              </a:solidFill>
            </a:endParaRPr>
          </a:p>
        </p:txBody>
      </p:sp>
      <p:sp>
        <p:nvSpPr>
          <p:cNvPr id="3" name="Content Placeholder 2"/>
          <p:cNvSpPr>
            <a:spLocks noGrp="1"/>
          </p:cNvSpPr>
          <p:nvPr>
            <p:ph idx="1"/>
          </p:nvPr>
        </p:nvSpPr>
        <p:spPr>
          <a:xfrm>
            <a:off x="228600" y="762000"/>
            <a:ext cx="8686800" cy="5867400"/>
          </a:xfrm>
        </p:spPr>
        <p:txBody>
          <a:bodyPr>
            <a:normAutofit lnSpcReduction="10000"/>
          </a:bodyPr>
          <a:lstStyle/>
          <a:p>
            <a:pPr>
              <a:buNone/>
            </a:pPr>
            <a:endParaRPr lang="en-US" sz="2000" dirty="0" smtClean="0"/>
          </a:p>
          <a:p>
            <a:pPr>
              <a:buNone/>
            </a:pPr>
            <a:r>
              <a:rPr lang="en-US" sz="2000" dirty="0"/>
              <a:t>(11) “</a:t>
            </a:r>
            <a:r>
              <a:rPr lang="en-US" sz="2000" b="1" dirty="0"/>
              <a:t>appropriate Government</a:t>
            </a:r>
            <a:r>
              <a:rPr lang="en-US" sz="2000" dirty="0"/>
              <a:t>” means the Central Government in case of the IGST and the CGST, and the State Government in case of the SGST</a:t>
            </a:r>
          </a:p>
          <a:p>
            <a:pPr>
              <a:buNone/>
            </a:pPr>
            <a:endParaRPr lang="en-US" sz="2000" dirty="0" smtClean="0"/>
          </a:p>
          <a:p>
            <a:pPr>
              <a:buNone/>
            </a:pPr>
            <a:r>
              <a:rPr lang="en-US" sz="2000" dirty="0" smtClean="0"/>
              <a:t>(40) </a:t>
            </a:r>
            <a:r>
              <a:rPr lang="en-US" sz="2000" dirty="0" smtClean="0">
                <a:solidFill>
                  <a:schemeClr val="tx2">
                    <a:lumMod val="60000"/>
                    <a:lumOff val="40000"/>
                  </a:schemeClr>
                </a:solidFill>
              </a:rPr>
              <a:t>“</a:t>
            </a:r>
            <a:r>
              <a:rPr lang="en-US" sz="2000" b="1" dirty="0" smtClean="0">
                <a:solidFill>
                  <a:schemeClr val="tx2">
                    <a:lumMod val="60000"/>
                    <a:lumOff val="40000"/>
                  </a:schemeClr>
                </a:solidFill>
              </a:rPr>
              <a:t>electronic cash ledger</a:t>
            </a:r>
            <a:r>
              <a:rPr lang="en-US" sz="2000" dirty="0" smtClean="0">
                <a:solidFill>
                  <a:schemeClr val="tx2">
                    <a:lumMod val="60000"/>
                    <a:lumOff val="40000"/>
                  </a:schemeClr>
                </a:solidFill>
              </a:rPr>
              <a:t>” means the cash ledger in electronic form maintained at the common portal for each registered taxable person in the manner as may be prescribed in this behalf</a:t>
            </a:r>
            <a:r>
              <a:rPr lang="en-US" sz="2000" dirty="0" smtClean="0"/>
              <a:t>; </a:t>
            </a:r>
          </a:p>
          <a:p>
            <a:pPr>
              <a:buNone/>
            </a:pPr>
            <a:endParaRPr lang="en-US" sz="2000" dirty="0" smtClean="0"/>
          </a:p>
          <a:p>
            <a:pPr>
              <a:buNone/>
            </a:pPr>
            <a:r>
              <a:rPr lang="en-US" sz="2000" dirty="0" smtClean="0"/>
              <a:t>(41</a:t>
            </a:r>
            <a:r>
              <a:rPr lang="en-US" sz="2000" b="1" dirty="0" smtClean="0"/>
              <a:t>) “electronic credit ledger” means the input tax credit ledger in electronic form maintained at the common portal for each registered taxable person in the manner as may be prescribed in this behalf</a:t>
            </a:r>
          </a:p>
          <a:p>
            <a:pPr>
              <a:buNone/>
            </a:pPr>
            <a:endParaRPr lang="en-US" sz="2000" dirty="0" smtClean="0"/>
          </a:p>
          <a:p>
            <a:pPr>
              <a:buNone/>
            </a:pPr>
            <a:r>
              <a:rPr lang="en-US" sz="2000" dirty="0" smtClean="0"/>
              <a:t>(46</a:t>
            </a:r>
            <a:r>
              <a:rPr lang="en-US" sz="2000" dirty="0" smtClean="0">
                <a:solidFill>
                  <a:schemeClr val="tx2">
                    <a:lumMod val="60000"/>
                    <a:lumOff val="40000"/>
                  </a:schemeClr>
                </a:solidFill>
              </a:rPr>
              <a:t>) “</a:t>
            </a:r>
            <a:r>
              <a:rPr lang="en-US" sz="2000" b="1" dirty="0" smtClean="0">
                <a:solidFill>
                  <a:schemeClr val="tx2">
                    <a:lumMod val="60000"/>
                    <a:lumOff val="40000"/>
                  </a:schemeClr>
                </a:solidFill>
              </a:rPr>
              <a:t>fixed establishment</a:t>
            </a:r>
            <a:r>
              <a:rPr lang="en-US" sz="2000" dirty="0" smtClean="0">
                <a:solidFill>
                  <a:schemeClr val="tx2">
                    <a:lumMod val="60000"/>
                    <a:lumOff val="40000"/>
                  </a:schemeClr>
                </a:solidFill>
              </a:rPr>
              <a:t>” means a place (other than the place of business) which is characterized by a sufficient degree of permanence and suitable structure in terms of human and technical resources to supply services, or to receive and use services for its own needs;</a:t>
            </a:r>
          </a:p>
          <a:p>
            <a:pPr>
              <a:buNone/>
            </a:pPr>
            <a:endParaRPr lang="en-US" sz="2000" dirty="0" smtClean="0"/>
          </a:p>
          <a:p>
            <a:pPr>
              <a:buNone/>
            </a:pPr>
            <a:r>
              <a:rPr lang="en-US" sz="2000" dirty="0" smtClean="0"/>
              <a:t>(47) </a:t>
            </a:r>
            <a:r>
              <a:rPr lang="en-US" sz="2000" b="1" dirty="0" smtClean="0"/>
              <a:t>“fund” means the Consumer Welfare Fund established under section 40</a:t>
            </a:r>
            <a:r>
              <a:rPr lang="en-US" sz="2000" dirty="0" smtClean="0"/>
              <a:t>;</a:t>
            </a:r>
          </a:p>
          <a:p>
            <a:pPr>
              <a:buNone/>
            </a:pPr>
            <a:endParaRPr lang="en-US" sz="2000" dirty="0" smtClean="0"/>
          </a:p>
          <a:p>
            <a:pPr>
              <a:buNone/>
            </a:pPr>
            <a:endParaRPr lang="en-US" sz="2000" dirty="0"/>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533400"/>
          </a:xfrm>
        </p:spPr>
        <p:txBody>
          <a:bodyPr>
            <a:normAutofit fontScale="90000"/>
          </a:bodyPr>
          <a:lstStyle/>
          <a:p>
            <a:r>
              <a:rPr lang="en-US" dirty="0" smtClean="0">
                <a:solidFill>
                  <a:schemeClr val="tx2">
                    <a:lumMod val="75000"/>
                  </a:schemeClr>
                </a:solidFill>
              </a:rPr>
              <a:t>Relevant Dates for Refunds</a:t>
            </a:r>
            <a:endParaRPr lang="en-US" dirty="0">
              <a:solidFill>
                <a:schemeClr val="tx2">
                  <a:lumMod val="75000"/>
                </a:schemeClr>
              </a:solidFill>
            </a:endParaRPr>
          </a:p>
        </p:txBody>
      </p:sp>
      <p:sp>
        <p:nvSpPr>
          <p:cNvPr id="3" name="Subtitle 2"/>
          <p:cNvSpPr>
            <a:spLocks noGrp="1"/>
          </p:cNvSpPr>
          <p:nvPr>
            <p:ph type="subTitle" idx="1"/>
          </p:nvPr>
        </p:nvSpPr>
        <p:spPr>
          <a:xfrm>
            <a:off x="92122" y="1066800"/>
            <a:ext cx="8899478" cy="5562600"/>
          </a:xfrm>
        </p:spPr>
        <p:txBody>
          <a:bodyPr/>
          <a:lstStyle/>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3364459717"/>
              </p:ext>
            </p:extLst>
          </p:nvPr>
        </p:nvGraphicFramePr>
        <p:xfrm>
          <a:off x="92122" y="838200"/>
          <a:ext cx="8956344" cy="5752805"/>
        </p:xfrm>
        <a:graphic>
          <a:graphicData uri="http://schemas.openxmlformats.org/drawingml/2006/table">
            <a:tbl>
              <a:tblPr firstRow="1" bandRow="1">
                <a:tableStyleId>{5C22544A-7EE6-4342-B048-85BDC9FD1C3A}</a:tableStyleId>
              </a:tblPr>
              <a:tblGrid>
                <a:gridCol w="5373807"/>
                <a:gridCol w="3582537"/>
              </a:tblGrid>
              <a:tr h="498342">
                <a:tc>
                  <a:txBody>
                    <a:bodyPr/>
                    <a:lstStyle/>
                    <a:p>
                      <a:pPr algn="ctr"/>
                      <a:r>
                        <a:rPr lang="en-US" sz="2400" dirty="0" smtClean="0"/>
                        <a:t>Event</a:t>
                      </a:r>
                      <a:endParaRPr lang="en-US" sz="2400" dirty="0"/>
                    </a:p>
                  </a:txBody>
                  <a:tcPr/>
                </a:tc>
                <a:tc>
                  <a:txBody>
                    <a:bodyPr/>
                    <a:lstStyle/>
                    <a:p>
                      <a:pPr algn="ctr"/>
                      <a:r>
                        <a:rPr lang="en-US" sz="2400" dirty="0" smtClean="0"/>
                        <a:t>Date (with in one year)</a:t>
                      </a:r>
                      <a:endParaRPr lang="en-US" sz="2400" dirty="0"/>
                    </a:p>
                  </a:txBody>
                  <a:tcPr/>
                </a:tc>
              </a:tr>
              <a:tr h="952239">
                <a:tc>
                  <a:txBody>
                    <a:bodyPr/>
                    <a:lstStyle/>
                    <a:p>
                      <a:r>
                        <a:rPr lang="en-US" sz="1800" b="0" i="0" u="none" strike="noStrike" kern="1200" baseline="0" dirty="0" smtClean="0">
                          <a:solidFill>
                            <a:schemeClr val="dk1"/>
                          </a:solidFill>
                          <a:latin typeface="+mn-lt"/>
                          <a:ea typeface="+mn-ea"/>
                          <a:cs typeface="+mn-cs"/>
                        </a:rPr>
                        <a:t>refund arises on account of </a:t>
                      </a:r>
                      <a:r>
                        <a:rPr lang="en-US" sz="1800" b="0" i="0" u="none" strike="noStrike" kern="1200" baseline="0" dirty="0" smtClean="0">
                          <a:solidFill>
                            <a:srgbClr val="FF0000"/>
                          </a:solidFill>
                          <a:latin typeface="+mn-lt"/>
                          <a:ea typeface="+mn-ea"/>
                          <a:cs typeface="+mn-cs"/>
                        </a:rPr>
                        <a:t>excess payment of GST </a:t>
                      </a:r>
                      <a:r>
                        <a:rPr lang="en-US" sz="1800" b="0" i="0" u="none" strike="noStrike" kern="1200" baseline="0" dirty="0" smtClean="0">
                          <a:solidFill>
                            <a:schemeClr val="dk1"/>
                          </a:solidFill>
                          <a:latin typeface="+mn-lt"/>
                          <a:ea typeface="+mn-ea"/>
                          <a:cs typeface="+mn-cs"/>
                        </a:rPr>
                        <a:t>due to mistake or inadvertence </a:t>
                      </a:r>
                    </a:p>
                    <a:p>
                      <a:endParaRPr lang="en-US" dirty="0"/>
                    </a:p>
                  </a:txBody>
                  <a:tcPr/>
                </a:tc>
                <a:tc>
                  <a:txBody>
                    <a:bodyPr/>
                    <a:lstStyle/>
                    <a:p>
                      <a:r>
                        <a:rPr lang="en-US" dirty="0" smtClean="0"/>
                        <a:t>Date of payment of GST</a:t>
                      </a:r>
                      <a:endParaRPr lang="en-US" dirty="0"/>
                    </a:p>
                  </a:txBody>
                  <a:tcPr/>
                </a:tc>
              </a:tr>
              <a:tr h="1523583">
                <a:tc>
                  <a:txBody>
                    <a:bodyPr/>
                    <a:lstStyle/>
                    <a:p>
                      <a:r>
                        <a:rPr lang="en-US" sz="1800" b="0" i="0" u="none" strike="noStrike" kern="1200" baseline="0" dirty="0" smtClean="0">
                          <a:solidFill>
                            <a:srgbClr val="FF0000"/>
                          </a:solidFill>
                          <a:latin typeface="+mn-lt"/>
                          <a:ea typeface="+mn-ea"/>
                          <a:cs typeface="+mn-cs"/>
                        </a:rPr>
                        <a:t>export of goods </a:t>
                      </a:r>
                      <a:r>
                        <a:rPr lang="en-US" sz="1800" b="0" i="0" u="none" strike="noStrike" kern="1200" baseline="0" dirty="0" smtClean="0">
                          <a:solidFill>
                            <a:schemeClr val="dk1"/>
                          </a:solidFill>
                          <a:latin typeface="+mn-lt"/>
                          <a:ea typeface="+mn-ea"/>
                          <a:cs typeface="+mn-cs"/>
                        </a:rPr>
                        <a:t>under claim of rebate of GST paid on exported goods or refund of accumulated input credit of GST when goods are exported. </a:t>
                      </a:r>
                    </a:p>
                    <a:p>
                      <a:endParaRPr lang="en-US" dirty="0"/>
                    </a:p>
                  </a:txBody>
                  <a:tcPr/>
                </a:tc>
                <a:tc>
                  <a:txBody>
                    <a:bodyPr/>
                    <a:lstStyle/>
                    <a:p>
                      <a:r>
                        <a:rPr lang="en-US" sz="1800" b="0" i="0" u="none" strike="noStrike" kern="1200" baseline="0" dirty="0" smtClean="0">
                          <a:solidFill>
                            <a:schemeClr val="dk1"/>
                          </a:solidFill>
                          <a:latin typeface="+mn-lt"/>
                          <a:ea typeface="+mn-ea"/>
                          <a:cs typeface="+mn-cs"/>
                        </a:rPr>
                        <a:t>Date on </a:t>
                      </a:r>
                      <a:r>
                        <a:rPr lang="en-US" sz="1800" b="1" i="0" u="none" strike="noStrike" kern="1200" baseline="0" dirty="0" smtClean="0">
                          <a:solidFill>
                            <a:schemeClr val="dk1"/>
                          </a:solidFill>
                          <a:latin typeface="+mn-lt"/>
                          <a:ea typeface="+mn-ea"/>
                          <a:cs typeface="+mn-cs"/>
                        </a:rPr>
                        <a:t>which proper officer </a:t>
                      </a:r>
                      <a:r>
                        <a:rPr lang="en-US" sz="1800" b="0" i="0" u="none" strike="noStrike" kern="1200" baseline="0" dirty="0" smtClean="0">
                          <a:solidFill>
                            <a:schemeClr val="dk1"/>
                          </a:solidFill>
                          <a:latin typeface="+mn-lt"/>
                          <a:ea typeface="+mn-ea"/>
                          <a:cs typeface="+mn-cs"/>
                        </a:rPr>
                        <a:t>under the Custom Act gives an order for export known as “LET EXPORT ORDER ” </a:t>
                      </a:r>
                    </a:p>
                    <a:p>
                      <a:endParaRPr lang="en-US" dirty="0"/>
                    </a:p>
                  </a:txBody>
                  <a:tcPr/>
                </a:tc>
              </a:tr>
              <a:tr h="1523583">
                <a:tc>
                  <a:txBody>
                    <a:bodyPr/>
                    <a:lstStyle/>
                    <a:p>
                      <a:r>
                        <a:rPr lang="en-US" sz="1800" b="0" i="0" u="none" strike="noStrike" kern="1200" baseline="0" dirty="0" smtClean="0">
                          <a:solidFill>
                            <a:srgbClr val="FF0000"/>
                          </a:solidFill>
                          <a:latin typeface="+mn-lt"/>
                          <a:ea typeface="+mn-ea"/>
                          <a:cs typeface="+mn-cs"/>
                        </a:rPr>
                        <a:t>export of services </a:t>
                      </a:r>
                      <a:r>
                        <a:rPr lang="en-US" sz="1800" b="0" i="0" u="none" strike="noStrike" kern="1200" baseline="0" dirty="0" smtClean="0">
                          <a:solidFill>
                            <a:schemeClr val="dk1"/>
                          </a:solidFill>
                          <a:latin typeface="+mn-lt"/>
                          <a:ea typeface="+mn-ea"/>
                          <a:cs typeface="+mn-cs"/>
                        </a:rPr>
                        <a:t>under claim of rebate of GST paid on exported services or refund of accumulated input credit of GST when services are exported </a:t>
                      </a:r>
                    </a:p>
                    <a:p>
                      <a:endParaRPr lang="en-US" dirty="0"/>
                    </a:p>
                  </a:txBody>
                  <a:tcPr/>
                </a:tc>
                <a:tc>
                  <a:txBody>
                    <a:bodyPr/>
                    <a:lstStyle/>
                    <a:p>
                      <a:r>
                        <a:rPr lang="en-US" dirty="0" smtClean="0"/>
                        <a:t>Date</a:t>
                      </a:r>
                      <a:r>
                        <a:rPr lang="en-US" baseline="0" dirty="0" smtClean="0"/>
                        <a:t> of </a:t>
                      </a:r>
                      <a:r>
                        <a:rPr lang="en-US" b="1" baseline="0" dirty="0" smtClean="0"/>
                        <a:t>Bank </a:t>
                      </a:r>
                      <a:r>
                        <a:rPr lang="en-US" b="1" baseline="0" dirty="0" err="1" smtClean="0"/>
                        <a:t>Realisation</a:t>
                      </a:r>
                      <a:r>
                        <a:rPr lang="en-US" b="1" baseline="0" dirty="0" smtClean="0"/>
                        <a:t> Certificate </a:t>
                      </a:r>
                      <a:r>
                        <a:rPr lang="en-US" baseline="0" dirty="0" smtClean="0"/>
                        <a:t>(BRC)</a:t>
                      </a:r>
                      <a:endParaRPr lang="en-US" dirty="0"/>
                    </a:p>
                  </a:txBody>
                  <a:tcPr/>
                </a:tc>
              </a:tr>
              <a:tr h="1255058">
                <a:tc>
                  <a:txBody>
                    <a:bodyPr/>
                    <a:lstStyle/>
                    <a:p>
                      <a:r>
                        <a:rPr lang="en-US" sz="1800" b="0" i="0" u="none" strike="noStrike" kern="1200" baseline="0" dirty="0" smtClean="0">
                          <a:solidFill>
                            <a:schemeClr val="dk1"/>
                          </a:solidFill>
                          <a:latin typeface="+mn-lt"/>
                          <a:ea typeface="+mn-ea"/>
                          <a:cs typeface="+mn-cs"/>
                        </a:rPr>
                        <a:t>refund arises on account of </a:t>
                      </a:r>
                      <a:r>
                        <a:rPr lang="en-US" sz="1800" b="0" i="0" u="none" strike="noStrike" kern="1200" baseline="0" dirty="0" smtClean="0">
                          <a:solidFill>
                            <a:srgbClr val="FF0000"/>
                          </a:solidFill>
                          <a:latin typeface="+mn-lt"/>
                          <a:ea typeface="+mn-ea"/>
                          <a:cs typeface="+mn-cs"/>
                        </a:rPr>
                        <a:t>finalization of provisional assessment. </a:t>
                      </a:r>
                    </a:p>
                    <a:p>
                      <a:endParaRPr lang="en-US" dirty="0"/>
                    </a:p>
                  </a:txBody>
                  <a:tcPr/>
                </a:tc>
                <a:tc>
                  <a:txBody>
                    <a:bodyPr/>
                    <a:lstStyle/>
                    <a:p>
                      <a:r>
                        <a:rPr lang="en-US" sz="1800" b="0" i="0" u="none" strike="noStrike" kern="1200" baseline="0" dirty="0" smtClean="0">
                          <a:solidFill>
                            <a:schemeClr val="dk1"/>
                          </a:solidFill>
                          <a:latin typeface="+mn-lt"/>
                          <a:ea typeface="+mn-ea"/>
                          <a:cs typeface="+mn-cs"/>
                        </a:rPr>
                        <a:t>Date of the finalization order </a:t>
                      </a:r>
                    </a:p>
                    <a:p>
                      <a:endParaRPr lang="en-US" dirty="0"/>
                    </a:p>
                  </a:txBody>
                  <a:tcPr/>
                </a:tc>
              </a:tr>
            </a:tbl>
          </a:graphicData>
        </a:graphic>
      </p:graphicFrame>
    </p:spTree>
    <p:extLst>
      <p:ext uri="{BB962C8B-B14F-4D97-AF65-F5344CB8AC3E}">
        <p14:creationId xmlns:p14="http://schemas.microsoft.com/office/powerpoint/2010/main" xmlns="" val="79685673"/>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43800" y="76200"/>
            <a:ext cx="1524000" cy="228600"/>
          </a:xfrm>
        </p:spPr>
        <p:txBody>
          <a:bodyPr>
            <a:noAutofit/>
          </a:bodyPr>
          <a:lstStyle/>
          <a:p>
            <a:pPr algn="r"/>
            <a:r>
              <a:rPr lang="en-US" sz="2800" dirty="0" smtClean="0">
                <a:solidFill>
                  <a:schemeClr val="tx2">
                    <a:lumMod val="75000"/>
                  </a:schemeClr>
                </a:solidFill>
              </a:rPr>
              <a:t>Refund</a:t>
            </a:r>
            <a:endParaRPr lang="en-US" sz="2800" dirty="0">
              <a:solidFill>
                <a:schemeClr val="tx2">
                  <a:lumMod val="75000"/>
                </a:schemeClr>
              </a:solidFill>
            </a:endParaRPr>
          </a:p>
        </p:txBody>
      </p:sp>
      <p:sp>
        <p:nvSpPr>
          <p:cNvPr id="3" name="Subtitle 2"/>
          <p:cNvSpPr>
            <a:spLocks noGrp="1"/>
          </p:cNvSpPr>
          <p:nvPr>
            <p:ph type="subTitle" idx="1"/>
          </p:nvPr>
        </p:nvSpPr>
        <p:spPr>
          <a:xfrm>
            <a:off x="0" y="457200"/>
            <a:ext cx="9067800" cy="6400800"/>
          </a:xfrm>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528017760"/>
              </p:ext>
            </p:extLst>
          </p:nvPr>
        </p:nvGraphicFramePr>
        <p:xfrm>
          <a:off x="152400" y="457201"/>
          <a:ext cx="8763000" cy="6236203"/>
        </p:xfrm>
        <a:graphic>
          <a:graphicData uri="http://schemas.openxmlformats.org/drawingml/2006/table">
            <a:tbl>
              <a:tblPr firstRow="1" bandRow="1">
                <a:tableStyleId>{5C22544A-7EE6-4342-B048-85BDC9FD1C3A}</a:tableStyleId>
              </a:tblPr>
              <a:tblGrid>
                <a:gridCol w="5562600"/>
                <a:gridCol w="3200400"/>
              </a:tblGrid>
              <a:tr h="978009">
                <a:tc>
                  <a:txBody>
                    <a:bodyPr/>
                    <a:lstStyle/>
                    <a:p>
                      <a:r>
                        <a:rPr lang="en-US" sz="1800" b="0" i="0" u="none" strike="noStrike" kern="1200" baseline="0" dirty="0" smtClean="0">
                          <a:solidFill>
                            <a:schemeClr val="lt1"/>
                          </a:solidFill>
                          <a:latin typeface="+mn-lt"/>
                          <a:ea typeface="+mn-ea"/>
                          <a:cs typeface="+mn-cs"/>
                        </a:rPr>
                        <a:t>refund arises in pursuance of an </a:t>
                      </a:r>
                      <a:r>
                        <a:rPr lang="en-US" sz="1800" b="0" i="0" u="none" strike="noStrike" kern="1200" baseline="0" dirty="0" smtClean="0">
                          <a:solidFill>
                            <a:srgbClr val="FF0000"/>
                          </a:solidFill>
                          <a:latin typeface="+mn-lt"/>
                          <a:ea typeface="+mn-ea"/>
                          <a:cs typeface="+mn-cs"/>
                        </a:rPr>
                        <a:t>appellate authority’s order</a:t>
                      </a:r>
                      <a:r>
                        <a:rPr lang="en-US" sz="1800" b="0" i="0" u="none" strike="noStrike" kern="1200" baseline="0" dirty="0" smtClean="0">
                          <a:solidFill>
                            <a:schemeClr val="lt1"/>
                          </a:solidFill>
                          <a:latin typeface="+mn-lt"/>
                          <a:ea typeface="+mn-ea"/>
                          <a:cs typeface="+mn-cs"/>
                        </a:rPr>
                        <a:t> in favor of the taxpayer. </a:t>
                      </a:r>
                      <a:endParaRPr lang="en-US" dirty="0"/>
                    </a:p>
                  </a:txBody>
                  <a:tcPr/>
                </a:tc>
                <a:tc>
                  <a:txBody>
                    <a:bodyPr/>
                    <a:lstStyle/>
                    <a:p>
                      <a:r>
                        <a:rPr lang="en-US" sz="1800" b="0" i="0" u="none" strike="noStrike" kern="1200" baseline="0" dirty="0" smtClean="0">
                          <a:solidFill>
                            <a:schemeClr val="lt1"/>
                          </a:solidFill>
                          <a:latin typeface="+mn-lt"/>
                          <a:ea typeface="+mn-ea"/>
                          <a:cs typeface="+mn-cs"/>
                        </a:rPr>
                        <a:t>Date of  appellate authority’s order </a:t>
                      </a:r>
                    </a:p>
                    <a:p>
                      <a:endParaRPr lang="en-US" dirty="0"/>
                    </a:p>
                  </a:txBody>
                  <a:tcPr/>
                </a:tc>
              </a:tr>
              <a:tr h="1215526">
                <a:tc>
                  <a:txBody>
                    <a:bodyPr/>
                    <a:lstStyle/>
                    <a:p>
                      <a:r>
                        <a:rPr lang="en-US" sz="1800" b="0" i="0" u="none" strike="noStrike" kern="1200" baseline="0" dirty="0" smtClean="0">
                          <a:solidFill>
                            <a:schemeClr val="dk1"/>
                          </a:solidFill>
                          <a:latin typeface="+mn-lt"/>
                          <a:ea typeface="+mn-ea"/>
                          <a:cs typeface="+mn-cs"/>
                        </a:rPr>
                        <a:t>refund arises on account of </a:t>
                      </a:r>
                      <a:r>
                        <a:rPr lang="en-US" sz="1800" b="0" i="0" u="none" strike="noStrike" kern="1200" baseline="0" dirty="0" smtClean="0">
                          <a:solidFill>
                            <a:srgbClr val="FF0000"/>
                          </a:solidFill>
                          <a:latin typeface="+mn-lt"/>
                          <a:ea typeface="+mn-ea"/>
                          <a:cs typeface="+mn-cs"/>
                        </a:rPr>
                        <a:t>payment of GST during investigation, etc. </a:t>
                      </a:r>
                      <a:r>
                        <a:rPr lang="en-US" sz="1800" b="0" i="0" u="none" strike="noStrike" kern="1200" baseline="0" dirty="0" smtClean="0">
                          <a:solidFill>
                            <a:schemeClr val="dk1"/>
                          </a:solidFill>
                          <a:latin typeface="+mn-lt"/>
                          <a:ea typeface="+mn-ea"/>
                          <a:cs typeface="+mn-cs"/>
                        </a:rPr>
                        <a:t>when no/less liability arose at the time of finalization of investigation proceedings or issuance of adjudication order. </a:t>
                      </a:r>
                      <a:endParaRPr lang="en-US" dirty="0"/>
                    </a:p>
                  </a:txBody>
                  <a:tcPr/>
                </a:tc>
                <a:tc>
                  <a:txBody>
                    <a:bodyPr/>
                    <a:lstStyle/>
                    <a:p>
                      <a:r>
                        <a:rPr lang="en-US" sz="1800" b="0" i="0" u="none" strike="noStrike" kern="1200" baseline="0" dirty="0" smtClean="0">
                          <a:solidFill>
                            <a:schemeClr val="dk1"/>
                          </a:solidFill>
                          <a:latin typeface="+mn-lt"/>
                          <a:ea typeface="+mn-ea"/>
                          <a:cs typeface="+mn-cs"/>
                        </a:rPr>
                        <a:t>Date of  adjudication order </a:t>
                      </a:r>
                    </a:p>
                    <a:p>
                      <a:endParaRPr lang="en-US" dirty="0"/>
                    </a:p>
                  </a:txBody>
                  <a:tcPr/>
                </a:tc>
              </a:tr>
              <a:tr h="950066">
                <a:tc>
                  <a:txBody>
                    <a:bodyPr/>
                    <a:lstStyle/>
                    <a:p>
                      <a:r>
                        <a:rPr lang="en-US" sz="1800" b="0" i="0" u="none" strike="noStrike" kern="1200" baseline="0" dirty="0" smtClean="0">
                          <a:solidFill>
                            <a:schemeClr val="dk1"/>
                          </a:solidFill>
                          <a:latin typeface="+mn-lt"/>
                          <a:ea typeface="+mn-ea"/>
                          <a:cs typeface="+mn-cs"/>
                        </a:rPr>
                        <a:t>refund arises on account of accumulated credit of GST in case of a liability to </a:t>
                      </a:r>
                      <a:r>
                        <a:rPr lang="en-US" sz="1800" b="0" i="0" u="none" strike="noStrike" kern="1200" baseline="0" dirty="0" smtClean="0">
                          <a:solidFill>
                            <a:srgbClr val="FF0000"/>
                          </a:solidFill>
                          <a:latin typeface="+mn-lt"/>
                          <a:ea typeface="+mn-ea"/>
                          <a:cs typeface="+mn-cs"/>
                        </a:rPr>
                        <a:t>pay service tax in partial reverse charge cases. </a:t>
                      </a:r>
                      <a:endParaRPr lang="en-US" dirty="0">
                        <a:solidFill>
                          <a:srgbClr val="FF0000"/>
                        </a:solidFill>
                      </a:endParaRPr>
                    </a:p>
                  </a:txBody>
                  <a:tcPr/>
                </a:tc>
                <a:tc>
                  <a:txBody>
                    <a:bodyPr/>
                    <a:lstStyle/>
                    <a:p>
                      <a:r>
                        <a:rPr lang="en-US" sz="1800" b="0" i="0" u="none" strike="noStrike" kern="1200" baseline="0" dirty="0" smtClean="0">
                          <a:solidFill>
                            <a:schemeClr val="dk1"/>
                          </a:solidFill>
                          <a:latin typeface="+mn-lt"/>
                          <a:ea typeface="+mn-ea"/>
                          <a:cs typeface="+mn-cs"/>
                        </a:rPr>
                        <a:t>Date of providing of service </a:t>
                      </a:r>
                    </a:p>
                    <a:p>
                      <a:endParaRPr lang="en-US" dirty="0"/>
                    </a:p>
                  </a:txBody>
                  <a:tcPr/>
                </a:tc>
              </a:tr>
              <a:tr h="1355242">
                <a:tc>
                  <a:txBody>
                    <a:bodyPr/>
                    <a:lstStyle/>
                    <a:p>
                      <a:r>
                        <a:rPr lang="en-US" sz="1800" b="0" i="0" u="none" strike="noStrike" kern="1200" baseline="0" dirty="0" smtClean="0">
                          <a:solidFill>
                            <a:schemeClr val="dk1"/>
                          </a:solidFill>
                          <a:latin typeface="+mn-lt"/>
                          <a:ea typeface="+mn-ea"/>
                          <a:cs typeface="+mn-cs"/>
                        </a:rPr>
                        <a:t>refund arising out of payment of GST on petroleum products, etc. to Embassies or UN bodies or to CSD canteens, etc. on the basis of applications filed by such persons </a:t>
                      </a:r>
                      <a:endParaRPr lang="en-US" dirty="0"/>
                    </a:p>
                  </a:txBody>
                  <a:tcPr/>
                </a:tc>
                <a:tc>
                  <a:txBody>
                    <a:bodyPr/>
                    <a:lstStyle/>
                    <a:p>
                      <a:r>
                        <a:rPr lang="en-US" sz="1800" b="0" i="0" u="none" strike="noStrike" kern="1200" baseline="0" dirty="0" smtClean="0">
                          <a:solidFill>
                            <a:schemeClr val="dk1"/>
                          </a:solidFill>
                          <a:latin typeface="+mn-lt"/>
                          <a:ea typeface="+mn-ea"/>
                          <a:cs typeface="+mn-cs"/>
                        </a:rPr>
                        <a:t>Date of payment of GST </a:t>
                      </a:r>
                    </a:p>
                    <a:p>
                      <a:endParaRPr lang="en-US" dirty="0"/>
                    </a:p>
                  </a:txBody>
                  <a:tcPr/>
                </a:tc>
              </a:tr>
              <a:tr h="1673356">
                <a:tc>
                  <a:txBody>
                    <a:bodyPr/>
                    <a:lstStyle/>
                    <a:p>
                      <a:r>
                        <a:rPr lang="en-US" sz="1800" b="0" i="0" u="none" strike="noStrike" kern="1200" baseline="0" dirty="0" smtClean="0">
                          <a:solidFill>
                            <a:schemeClr val="dk1"/>
                          </a:solidFill>
                          <a:latin typeface="+mn-lt"/>
                          <a:ea typeface="+mn-ea"/>
                          <a:cs typeface="+mn-cs"/>
                        </a:rPr>
                        <a:t>refund of accumulated ITC on account of </a:t>
                      </a:r>
                      <a:r>
                        <a:rPr lang="en-US" sz="1800" b="0" i="0" u="none" strike="noStrike" kern="1200" baseline="0" dirty="0" smtClean="0">
                          <a:solidFill>
                            <a:srgbClr val="FF0000"/>
                          </a:solidFill>
                          <a:latin typeface="+mn-lt"/>
                          <a:ea typeface="+mn-ea"/>
                          <a:cs typeface="+mn-cs"/>
                        </a:rPr>
                        <a:t>inverted duty structure </a:t>
                      </a:r>
                      <a:r>
                        <a:rPr lang="en-US" sz="1800" b="0" i="0" u="none" strike="noStrike" kern="1200" baseline="0" dirty="0" smtClean="0">
                          <a:solidFill>
                            <a:schemeClr val="tx1"/>
                          </a:solidFill>
                          <a:latin typeface="+mn-lt"/>
                          <a:ea typeface="+mn-ea"/>
                          <a:cs typeface="+mn-cs"/>
                        </a:rPr>
                        <a:t>i</a:t>
                      </a:r>
                      <a:r>
                        <a:rPr lang="en-US" sz="1800" b="0" i="0" u="none" strike="noStrike" kern="1200" baseline="0" dirty="0" smtClean="0">
                          <a:solidFill>
                            <a:schemeClr val="dk1"/>
                          </a:solidFill>
                          <a:latin typeface="+mn-lt"/>
                          <a:ea typeface="+mn-ea"/>
                          <a:cs typeface="+mn-cs"/>
                        </a:rPr>
                        <a:t>.e. due to tax rate differential between output and inputs. </a:t>
                      </a:r>
                    </a:p>
                    <a:p>
                      <a:endParaRPr lang="en-US" sz="1800" b="0" i="0" u="none" strike="noStrike" kern="1200" baseline="0" dirty="0" smtClean="0">
                        <a:solidFill>
                          <a:schemeClr val="dk1"/>
                        </a:solidFill>
                        <a:latin typeface="+mn-lt"/>
                        <a:ea typeface="+mn-ea"/>
                        <a:cs typeface="+mn-cs"/>
                      </a:endParaRPr>
                    </a:p>
                    <a:p>
                      <a:endParaRPr lang="en-US" sz="1800" b="0" i="0" u="none" strike="noStrike" kern="1200" baseline="0" dirty="0" smtClean="0">
                        <a:solidFill>
                          <a:schemeClr val="dk1"/>
                        </a:solidFill>
                        <a:latin typeface="+mn-lt"/>
                        <a:ea typeface="+mn-ea"/>
                        <a:cs typeface="+mn-cs"/>
                      </a:endParaRPr>
                    </a:p>
                    <a:p>
                      <a:endParaRPr lang="en-US" dirty="0">
                        <a:solidFill>
                          <a:srgbClr val="FF0000"/>
                        </a:solidFill>
                      </a:endParaRPr>
                    </a:p>
                  </a:txBody>
                  <a:tcPr/>
                </a:tc>
                <a:tc>
                  <a:txBody>
                    <a:bodyPr/>
                    <a:lstStyle/>
                    <a:p>
                      <a:r>
                        <a:rPr lang="en-US" sz="1800" b="0" i="0" u="none" strike="noStrike" kern="1200" baseline="0" dirty="0" smtClean="0">
                          <a:solidFill>
                            <a:schemeClr val="dk1"/>
                          </a:solidFill>
                          <a:latin typeface="+mn-lt"/>
                          <a:ea typeface="+mn-ea"/>
                          <a:cs typeface="+mn-cs"/>
                        </a:rPr>
                        <a:t>Last day of the financial year </a:t>
                      </a:r>
                    </a:p>
                    <a:p>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1808308338"/>
              </p:ext>
            </p:extLst>
          </p:nvPr>
        </p:nvGraphicFramePr>
        <p:xfrm>
          <a:off x="152400" y="6019800"/>
          <a:ext cx="8763000" cy="640080"/>
        </p:xfrm>
        <a:graphic>
          <a:graphicData uri="http://schemas.openxmlformats.org/drawingml/2006/table">
            <a:tbl>
              <a:tblPr firstRow="1" bandRow="1">
                <a:tableStyleId>{5C22544A-7EE6-4342-B048-85BDC9FD1C3A}</a:tableStyleId>
              </a:tblPr>
              <a:tblGrid>
                <a:gridCol w="5562600"/>
                <a:gridCol w="3200400"/>
              </a:tblGrid>
              <a:tr h="609600">
                <a:tc>
                  <a:txBody>
                    <a:bodyPr/>
                    <a:lstStyle/>
                    <a:p>
                      <a:r>
                        <a:rPr lang="en-US" dirty="0" smtClean="0"/>
                        <a:t>Refund to International Tourist </a:t>
                      </a:r>
                      <a:endParaRPr lang="en-US" dirty="0"/>
                    </a:p>
                  </a:txBody>
                  <a:tcPr/>
                </a:tc>
                <a:tc>
                  <a:txBody>
                    <a:bodyPr/>
                    <a:lstStyle/>
                    <a:p>
                      <a:r>
                        <a:rPr lang="en-US" dirty="0" smtClean="0"/>
                        <a:t>On their return, At Designated Airports/ports</a:t>
                      </a:r>
                      <a:endParaRPr lang="en-US" dirty="0"/>
                    </a:p>
                  </a:txBody>
                  <a:tcPr/>
                </a:tc>
              </a:tr>
            </a:tbl>
          </a:graphicData>
        </a:graphic>
      </p:graphicFrame>
    </p:spTree>
    <p:extLst>
      <p:ext uri="{BB962C8B-B14F-4D97-AF65-F5344CB8AC3E}">
        <p14:creationId xmlns:p14="http://schemas.microsoft.com/office/powerpoint/2010/main" xmlns="" val="1519951864"/>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536575"/>
          </a:xfrm>
        </p:spPr>
        <p:txBody>
          <a:bodyPr>
            <a:normAutofit fontScale="90000"/>
          </a:bodyPr>
          <a:lstStyle/>
          <a:p>
            <a:r>
              <a:rPr lang="en-US" dirty="0" smtClean="0">
                <a:solidFill>
                  <a:schemeClr val="accent1">
                    <a:lumMod val="75000"/>
                  </a:schemeClr>
                </a:solidFill>
              </a:rPr>
              <a:t>Documents required for refunds</a:t>
            </a:r>
            <a:endParaRPr lang="en-US" dirty="0">
              <a:solidFill>
                <a:schemeClr val="accent1">
                  <a:lumMod val="75000"/>
                </a:schemeClr>
              </a:solidFill>
            </a:endParaRPr>
          </a:p>
        </p:txBody>
      </p:sp>
      <p:sp>
        <p:nvSpPr>
          <p:cNvPr id="3" name="Subtitle 2"/>
          <p:cNvSpPr>
            <a:spLocks noGrp="1"/>
          </p:cNvSpPr>
          <p:nvPr>
            <p:ph type="subTitle" idx="1"/>
          </p:nvPr>
        </p:nvSpPr>
        <p:spPr>
          <a:xfrm>
            <a:off x="228600" y="838200"/>
            <a:ext cx="8763000" cy="5867400"/>
          </a:xfrm>
        </p:spPr>
        <p:txBody>
          <a:bodyPr>
            <a:normAutofit/>
          </a:bodyPr>
          <a:lstStyle/>
          <a:p>
            <a:pPr marL="457200" lvl="0" indent="-457200" algn="l">
              <a:buFont typeface="Arial" panose="020B0604020202020204" pitchFamily="34" charset="0"/>
              <a:buChar char="•"/>
            </a:pPr>
            <a:r>
              <a:rPr lang="en-US" sz="3000" dirty="0" smtClean="0">
                <a:solidFill>
                  <a:srgbClr val="FF0000"/>
                </a:solidFill>
              </a:rPr>
              <a:t>Copy </a:t>
            </a:r>
            <a:r>
              <a:rPr lang="en-US" sz="3000" dirty="0">
                <a:solidFill>
                  <a:srgbClr val="FF0000"/>
                </a:solidFill>
              </a:rPr>
              <a:t>of TR-6 </a:t>
            </a:r>
            <a:r>
              <a:rPr lang="en-US" sz="3000" dirty="0">
                <a:solidFill>
                  <a:schemeClr val="tx1"/>
                </a:solidFill>
              </a:rPr>
              <a:t>/ GAR-7/ PLA / copy of return evidencing payment of duty.</a:t>
            </a:r>
          </a:p>
          <a:p>
            <a:pPr marL="457200" lvl="0" indent="-457200" algn="l">
              <a:buFont typeface="Arial" panose="020B0604020202020204" pitchFamily="34" charset="0"/>
              <a:buChar char="•"/>
            </a:pPr>
            <a:r>
              <a:rPr lang="en-US" sz="3000" dirty="0">
                <a:solidFill>
                  <a:srgbClr val="FF0000"/>
                </a:solidFill>
              </a:rPr>
              <a:t>Copy of invoices </a:t>
            </a:r>
            <a:r>
              <a:rPr lang="en-US" sz="3000" dirty="0">
                <a:solidFill>
                  <a:schemeClr val="accent1">
                    <a:lumMod val="75000"/>
                  </a:schemeClr>
                </a:solidFill>
              </a:rPr>
              <a:t>(in original) </a:t>
            </a:r>
            <a:r>
              <a:rPr lang="en-US" sz="1600" dirty="0">
                <a:solidFill>
                  <a:schemeClr val="accent1">
                    <a:lumMod val="75000"/>
                  </a:schemeClr>
                </a:solidFill>
              </a:rPr>
              <a:t>(for the purpose of evidencing the supply of goods and the fact that duty is not reflected in the same).</a:t>
            </a:r>
          </a:p>
          <a:p>
            <a:pPr marL="457200" lvl="0" indent="-457200" algn="l">
              <a:buFont typeface="Arial" panose="020B0604020202020204" pitchFamily="34" charset="0"/>
              <a:buChar char="•"/>
            </a:pPr>
            <a:r>
              <a:rPr lang="en-US" sz="3000" dirty="0">
                <a:solidFill>
                  <a:srgbClr val="FF0000"/>
                </a:solidFill>
              </a:rPr>
              <a:t>Documents evidencing that the tax burden has not been passed on to the buyer</a:t>
            </a:r>
            <a:r>
              <a:rPr lang="en-US" sz="3000" dirty="0">
                <a:solidFill>
                  <a:schemeClr val="tx1"/>
                </a:solidFill>
              </a:rPr>
              <a:t>.</a:t>
            </a:r>
          </a:p>
          <a:p>
            <a:pPr marL="457200" indent="-457200" algn="l">
              <a:buFont typeface="Arial" panose="020B0604020202020204" pitchFamily="34" charset="0"/>
              <a:buChar char="•"/>
            </a:pPr>
            <a:r>
              <a:rPr lang="en-US" sz="3000" dirty="0" smtClean="0">
                <a:solidFill>
                  <a:schemeClr val="accent1">
                    <a:lumMod val="75000"/>
                  </a:schemeClr>
                </a:solidFill>
              </a:rPr>
              <a:t>Any </a:t>
            </a:r>
            <a:r>
              <a:rPr lang="en-US" sz="3000" dirty="0">
                <a:solidFill>
                  <a:schemeClr val="accent1">
                    <a:lumMod val="75000"/>
                  </a:schemeClr>
                </a:solidFill>
              </a:rPr>
              <a:t>other document as prescribed by the refund sanctioning </a:t>
            </a:r>
            <a:r>
              <a:rPr lang="en-US" sz="3000" dirty="0" smtClean="0">
                <a:solidFill>
                  <a:schemeClr val="accent1">
                    <a:lumMod val="75000"/>
                  </a:schemeClr>
                </a:solidFill>
              </a:rPr>
              <a:t>authority </a:t>
            </a:r>
            <a:r>
              <a:rPr lang="en-US" sz="3000" dirty="0" err="1" smtClean="0">
                <a:solidFill>
                  <a:schemeClr val="accent1">
                    <a:lumMod val="75000"/>
                  </a:schemeClr>
                </a:solidFill>
              </a:rPr>
              <a:t>i.e</a:t>
            </a:r>
            <a:r>
              <a:rPr lang="en-US" sz="3000" dirty="0" smtClean="0">
                <a:solidFill>
                  <a:schemeClr val="accent1">
                    <a:lumMod val="75000"/>
                  </a:schemeClr>
                </a:solidFill>
              </a:rPr>
              <a:t> </a:t>
            </a:r>
            <a:endParaRPr lang="en-US" sz="3000" dirty="0"/>
          </a:p>
          <a:p>
            <a:pPr marL="742950" lvl="1" indent="-285750" algn="l">
              <a:buFont typeface="Arial" panose="020B0604020202020204" pitchFamily="34" charset="0"/>
              <a:buChar char="•"/>
            </a:pPr>
            <a:r>
              <a:rPr lang="en-US" sz="1500" b="1" dirty="0">
                <a:solidFill>
                  <a:schemeClr val="tx1"/>
                </a:solidFill>
              </a:rPr>
              <a:t>Shipping Bill (Export Promotion copy); </a:t>
            </a:r>
          </a:p>
          <a:p>
            <a:pPr marL="742950" lvl="1" indent="-285750" algn="l">
              <a:buFont typeface="Arial" panose="020B0604020202020204" pitchFamily="34" charset="0"/>
              <a:buChar char="•"/>
            </a:pPr>
            <a:r>
              <a:rPr lang="en-US" sz="1500" b="1" dirty="0" smtClean="0">
                <a:solidFill>
                  <a:schemeClr val="tx1"/>
                </a:solidFill>
              </a:rPr>
              <a:t>Mate’s </a:t>
            </a:r>
            <a:r>
              <a:rPr lang="en-US" sz="1500" b="1" dirty="0">
                <a:solidFill>
                  <a:schemeClr val="tx1"/>
                </a:solidFill>
              </a:rPr>
              <a:t>Receipt / Transporter’s </a:t>
            </a:r>
            <a:r>
              <a:rPr lang="en-US" sz="1500" b="1" dirty="0" err="1">
                <a:solidFill>
                  <a:schemeClr val="tx1"/>
                </a:solidFill>
              </a:rPr>
              <a:t>Challan</a:t>
            </a:r>
            <a:r>
              <a:rPr lang="en-US" sz="1500" b="1" dirty="0">
                <a:solidFill>
                  <a:schemeClr val="tx1"/>
                </a:solidFill>
              </a:rPr>
              <a:t> (in case of export by road); </a:t>
            </a:r>
          </a:p>
          <a:p>
            <a:pPr marL="742950" lvl="1" indent="-285750" algn="l">
              <a:buFont typeface="Arial" panose="020B0604020202020204" pitchFamily="34" charset="0"/>
              <a:buChar char="•"/>
            </a:pPr>
            <a:r>
              <a:rPr lang="en-US" sz="1500" b="1" dirty="0" smtClean="0">
                <a:solidFill>
                  <a:schemeClr val="tx1"/>
                </a:solidFill>
              </a:rPr>
              <a:t>Export </a:t>
            </a:r>
            <a:r>
              <a:rPr lang="en-US" sz="1500" b="1" dirty="0">
                <a:solidFill>
                  <a:schemeClr val="tx1"/>
                </a:solidFill>
              </a:rPr>
              <a:t>invoice; </a:t>
            </a:r>
          </a:p>
          <a:p>
            <a:pPr marL="742950" lvl="1" indent="-285750" algn="l">
              <a:buFont typeface="Arial" panose="020B0604020202020204" pitchFamily="34" charset="0"/>
              <a:buChar char="•"/>
            </a:pPr>
            <a:r>
              <a:rPr lang="en-US" sz="1500" b="1" dirty="0" smtClean="0">
                <a:solidFill>
                  <a:schemeClr val="tx1"/>
                </a:solidFill>
              </a:rPr>
              <a:t>Packing </a:t>
            </a:r>
            <a:r>
              <a:rPr lang="en-US" sz="1500" b="1" dirty="0">
                <a:solidFill>
                  <a:schemeClr val="tx1"/>
                </a:solidFill>
              </a:rPr>
              <a:t>list; </a:t>
            </a:r>
          </a:p>
          <a:p>
            <a:pPr marL="742950" lvl="1" indent="-285750" algn="l">
              <a:buFont typeface="Arial" panose="020B0604020202020204" pitchFamily="34" charset="0"/>
              <a:buChar char="•"/>
            </a:pPr>
            <a:r>
              <a:rPr lang="en-US" sz="1500" b="1" dirty="0" smtClean="0">
                <a:solidFill>
                  <a:schemeClr val="tx1"/>
                </a:solidFill>
              </a:rPr>
              <a:t>Bill </a:t>
            </a:r>
            <a:r>
              <a:rPr lang="en-US" sz="1500" b="1" dirty="0">
                <a:solidFill>
                  <a:schemeClr val="tx1"/>
                </a:solidFill>
              </a:rPr>
              <a:t>of Lading/ Airway Bill; </a:t>
            </a:r>
          </a:p>
          <a:p>
            <a:pPr marL="742950" lvl="1" indent="-285750" algn="l">
              <a:buFont typeface="Arial" panose="020B0604020202020204" pitchFamily="34" charset="0"/>
              <a:buChar char="•"/>
            </a:pPr>
            <a:r>
              <a:rPr lang="en-US" sz="1500" b="1" dirty="0" smtClean="0">
                <a:solidFill>
                  <a:schemeClr val="tx1"/>
                </a:solidFill>
              </a:rPr>
              <a:t>Bank </a:t>
            </a:r>
            <a:r>
              <a:rPr lang="en-US" sz="1500" b="1" dirty="0">
                <a:solidFill>
                  <a:schemeClr val="tx1"/>
                </a:solidFill>
              </a:rPr>
              <a:t>Realization Certificate (BRC). </a:t>
            </a:r>
            <a:endParaRPr lang="en-US" sz="1500" b="1" dirty="0" smtClean="0">
              <a:solidFill>
                <a:schemeClr val="tx1"/>
              </a:solidFill>
            </a:endParaRPr>
          </a:p>
          <a:p>
            <a:pPr marL="742950" lvl="1" indent="-285750" algn="l">
              <a:buFont typeface="Arial" panose="020B0604020202020204" pitchFamily="34" charset="0"/>
              <a:buChar char="•"/>
            </a:pPr>
            <a:r>
              <a:rPr lang="en-US" sz="1500" b="1" dirty="0" smtClean="0">
                <a:solidFill>
                  <a:schemeClr val="tx1"/>
                </a:solidFill>
              </a:rPr>
              <a:t>Refund can  be claimed with in two yrs from the date.</a:t>
            </a:r>
            <a:endParaRPr lang="en-US" sz="1500" b="1" dirty="0">
              <a:solidFill>
                <a:schemeClr val="tx1"/>
              </a:solidFill>
            </a:endParaRPr>
          </a:p>
          <a:p>
            <a:pPr marL="457200" lvl="0" indent="-457200" algn="l">
              <a:buFont typeface="Arial" panose="020B0604020202020204" pitchFamily="34" charset="0"/>
              <a:buChar char="•"/>
            </a:pPr>
            <a:endParaRPr lang="en-US" dirty="0">
              <a:solidFill>
                <a:schemeClr val="accent1">
                  <a:lumMod val="75000"/>
                </a:schemeClr>
              </a:solidFill>
            </a:endParaRPr>
          </a:p>
          <a:p>
            <a:endParaRPr lang="en-US" dirty="0"/>
          </a:p>
        </p:txBody>
      </p:sp>
    </p:spTree>
    <p:extLst>
      <p:ext uri="{BB962C8B-B14F-4D97-AF65-F5344CB8AC3E}">
        <p14:creationId xmlns:p14="http://schemas.microsoft.com/office/powerpoint/2010/main" xmlns="" val="2436928634"/>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37408" y="1981200"/>
            <a:ext cx="8229600" cy="1752600"/>
          </a:xfrm>
        </p:spPr>
        <p:txBody>
          <a:bodyPr/>
          <a:lstStyle/>
          <a:p>
            <a:pPr algn="ctr">
              <a:buNone/>
            </a:pPr>
            <a:r>
              <a:rPr lang="en-US" b="1" dirty="0" smtClean="0">
                <a:solidFill>
                  <a:schemeClr val="tx2">
                    <a:lumMod val="75000"/>
                  </a:schemeClr>
                </a:solidFill>
                <a:latin typeface="Algerian" pitchFamily="82" charset="0"/>
              </a:rPr>
              <a:t>PART-II</a:t>
            </a:r>
          </a:p>
          <a:p>
            <a:pPr algn="ctr">
              <a:buNone/>
            </a:pPr>
            <a:r>
              <a:rPr lang="en-US" b="1" dirty="0" smtClean="0">
                <a:solidFill>
                  <a:schemeClr val="tx2">
                    <a:lumMod val="75000"/>
                  </a:schemeClr>
                </a:solidFill>
                <a:latin typeface="Algerian" pitchFamily="82" charset="0"/>
              </a:rPr>
              <a:t>Inter  State GST </a:t>
            </a:r>
          </a:p>
          <a:p>
            <a:pPr algn="ctr">
              <a:buNone/>
            </a:pPr>
            <a:r>
              <a:rPr lang="en-US" b="1" dirty="0" smtClean="0">
                <a:solidFill>
                  <a:schemeClr val="tx2">
                    <a:lumMod val="75000"/>
                  </a:schemeClr>
                </a:solidFill>
                <a:latin typeface="Algerian" pitchFamily="82" charset="0"/>
              </a:rPr>
              <a:t>(IGST)</a:t>
            </a:r>
            <a:endParaRPr lang="en-US" b="1" dirty="0">
              <a:solidFill>
                <a:schemeClr val="tx2">
                  <a:lumMod val="75000"/>
                </a:schemeClr>
              </a:solidFill>
              <a:latin typeface="Algerian" pitchFamily="82" charset="0"/>
            </a:endParaRP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noAutofit/>
          </a:bodyPr>
          <a:lstStyle/>
          <a:p>
            <a:r>
              <a:rPr lang="en-US" sz="4000" b="1" dirty="0" smtClean="0">
                <a:solidFill>
                  <a:schemeClr val="tx2">
                    <a:lumMod val="60000"/>
                    <a:lumOff val="40000"/>
                  </a:schemeClr>
                </a:solidFill>
              </a:rPr>
              <a:t>Features of IGST Act, 2016</a:t>
            </a:r>
            <a:endParaRPr lang="en-US" sz="4000" b="1" dirty="0">
              <a:solidFill>
                <a:schemeClr val="tx2">
                  <a:lumMod val="60000"/>
                  <a:lumOff val="40000"/>
                </a:schemeClr>
              </a:solidFill>
            </a:endParaRPr>
          </a:p>
        </p:txBody>
      </p:sp>
      <p:sp>
        <p:nvSpPr>
          <p:cNvPr id="3" name="Content Placeholder 2"/>
          <p:cNvSpPr>
            <a:spLocks noGrp="1"/>
          </p:cNvSpPr>
          <p:nvPr>
            <p:ph idx="1"/>
          </p:nvPr>
        </p:nvSpPr>
        <p:spPr>
          <a:xfrm>
            <a:off x="457200" y="1981201"/>
            <a:ext cx="8229600" cy="2362200"/>
          </a:xfrm>
        </p:spPr>
        <p:txBody>
          <a:bodyPr/>
          <a:lstStyle/>
          <a:p>
            <a:r>
              <a:rPr lang="en-US" b="1" dirty="0" smtClean="0"/>
              <a:t>The Draft Model GST Law consists of 33 clauses </a:t>
            </a:r>
          </a:p>
          <a:p>
            <a:r>
              <a:rPr lang="en-US" b="1" dirty="0" smtClean="0">
                <a:solidFill>
                  <a:schemeClr val="tx2">
                    <a:lumMod val="60000"/>
                    <a:lumOff val="40000"/>
                  </a:schemeClr>
                </a:solidFill>
              </a:rPr>
              <a:t>11 Chapters  </a:t>
            </a:r>
          </a:p>
          <a:p>
            <a:endParaRPr lang="en-US" dirty="0" smtClean="0">
              <a:solidFill>
                <a:schemeClr val="tx2">
                  <a:lumMod val="60000"/>
                  <a:lumOff val="40000"/>
                </a:schemeClr>
              </a:solidFill>
            </a:endParaRPr>
          </a:p>
          <a:p>
            <a:endParaRPr lang="en-US" dirty="0"/>
          </a:p>
        </p:txBody>
      </p:sp>
    </p:spTree>
    <p:extLst>
      <p:ext uri="{BB962C8B-B14F-4D97-AF65-F5344CB8AC3E}">
        <p14:creationId xmlns:p14="http://schemas.microsoft.com/office/powerpoint/2010/main" xmlns="" val="243242152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1387"/>
            <a:ext cx="9037318" cy="609600"/>
          </a:xfrm>
          <a:solidFill>
            <a:schemeClr val="accent1">
              <a:lumMod val="50000"/>
            </a:schemeClr>
          </a:solidFill>
        </p:spPr>
        <p:txBody>
          <a:bodyPr>
            <a:normAutofit/>
          </a:bodyPr>
          <a:lstStyle/>
          <a:p>
            <a:r>
              <a:rPr lang="en-US" sz="2800" b="1" dirty="0" smtClean="0">
                <a:solidFill>
                  <a:schemeClr val="bg1"/>
                </a:solidFill>
              </a:rPr>
              <a:t>Inter-State Transactions of Goods and Services</a:t>
            </a:r>
            <a:endParaRPr lang="en-US" sz="2800" dirty="0">
              <a:solidFill>
                <a:schemeClr val="bg1"/>
              </a:solidFill>
            </a:endParaRPr>
          </a:p>
        </p:txBody>
      </p:sp>
      <p:sp>
        <p:nvSpPr>
          <p:cNvPr id="3" name="Content Placeholder 2"/>
          <p:cNvSpPr>
            <a:spLocks noGrp="1"/>
          </p:cNvSpPr>
          <p:nvPr>
            <p:ph idx="1"/>
          </p:nvPr>
        </p:nvSpPr>
        <p:spPr>
          <a:xfrm>
            <a:off x="-1" y="914400"/>
            <a:ext cx="9143999" cy="5181600"/>
          </a:xfrm>
        </p:spPr>
        <p:txBody>
          <a:bodyPr>
            <a:normAutofit lnSpcReduction="10000"/>
          </a:bodyPr>
          <a:lstStyle/>
          <a:p>
            <a:r>
              <a:rPr lang="en-US" sz="2400" dirty="0" smtClean="0"/>
              <a:t>Centre would levy IGST which would be </a:t>
            </a:r>
            <a:r>
              <a:rPr lang="en-US" sz="2400" b="1" dirty="0" smtClean="0">
                <a:solidFill>
                  <a:srgbClr val="FF0000"/>
                </a:solidFill>
              </a:rPr>
              <a:t>CGST plus SGST</a:t>
            </a:r>
            <a:r>
              <a:rPr lang="en-US" sz="2400" dirty="0" smtClean="0"/>
              <a:t> on all Inter State transactions,</a:t>
            </a:r>
          </a:p>
          <a:p>
            <a:r>
              <a:rPr lang="en-US" sz="2400" dirty="0" smtClean="0">
                <a:solidFill>
                  <a:schemeClr val="tx2"/>
                </a:solidFill>
              </a:rPr>
              <a:t>The inter-State seller will charge &amp; pay IGST in his state on value additions after adjusting available credit of </a:t>
            </a:r>
            <a:r>
              <a:rPr lang="en-US" sz="2400" dirty="0" smtClean="0">
                <a:solidFill>
                  <a:srgbClr val="FF0000"/>
                </a:solidFill>
              </a:rPr>
              <a:t>IGST, CGST, and SGST</a:t>
            </a:r>
            <a:r>
              <a:rPr lang="en-US" sz="2400" dirty="0" smtClean="0">
                <a:solidFill>
                  <a:schemeClr val="tx2"/>
                </a:solidFill>
              </a:rPr>
              <a:t> on his purchases,</a:t>
            </a:r>
          </a:p>
          <a:p>
            <a:r>
              <a:rPr lang="en-US" sz="2400" dirty="0" smtClean="0"/>
              <a:t>The Exporting State will </a:t>
            </a:r>
            <a:r>
              <a:rPr lang="en-US" sz="2400" dirty="0" smtClean="0">
                <a:solidFill>
                  <a:srgbClr val="FF0000"/>
                </a:solidFill>
              </a:rPr>
              <a:t>transfer</a:t>
            </a:r>
            <a:r>
              <a:rPr lang="en-US" sz="2400" dirty="0" smtClean="0"/>
              <a:t> to the Centre </a:t>
            </a:r>
            <a:r>
              <a:rPr lang="en-US" sz="2400" dirty="0" smtClean="0">
                <a:solidFill>
                  <a:srgbClr val="FF0000"/>
                </a:solidFill>
              </a:rPr>
              <a:t>the credit of SGST</a:t>
            </a:r>
            <a:r>
              <a:rPr lang="en-US" sz="2400" dirty="0" smtClean="0"/>
              <a:t> used in payment of IGST, </a:t>
            </a:r>
          </a:p>
          <a:p>
            <a:r>
              <a:rPr lang="en-US" sz="2400" dirty="0" smtClean="0">
                <a:solidFill>
                  <a:schemeClr val="tx2"/>
                </a:solidFill>
              </a:rPr>
              <a:t>The Importing dealer will claim credit of IGST while discharging his output tax liability in his own State,</a:t>
            </a:r>
          </a:p>
          <a:p>
            <a:r>
              <a:rPr lang="en-US" sz="2400" dirty="0" smtClean="0"/>
              <a:t>The Centre will </a:t>
            </a:r>
            <a:r>
              <a:rPr lang="en-US" sz="2400" b="1" dirty="0" smtClean="0">
                <a:solidFill>
                  <a:srgbClr val="FF0000"/>
                </a:solidFill>
              </a:rPr>
              <a:t>transfer</a:t>
            </a:r>
            <a:r>
              <a:rPr lang="en-US" sz="2400" dirty="0" smtClean="0"/>
              <a:t> to the importing State the </a:t>
            </a:r>
            <a:r>
              <a:rPr lang="en-US" sz="2400" b="1" dirty="0" smtClean="0">
                <a:solidFill>
                  <a:srgbClr val="FF0000"/>
                </a:solidFill>
              </a:rPr>
              <a:t>credit of IGST</a:t>
            </a:r>
            <a:r>
              <a:rPr lang="en-US" sz="2400" dirty="0" smtClean="0"/>
              <a:t> used in payment of SGST,</a:t>
            </a:r>
          </a:p>
          <a:p>
            <a:r>
              <a:rPr lang="en-US" sz="2400" dirty="0" smtClean="0">
                <a:solidFill>
                  <a:schemeClr val="tx2"/>
                </a:solidFill>
              </a:rPr>
              <a:t>The relevant information will also be submitted to the Central Agency which will act as a </a:t>
            </a:r>
            <a:r>
              <a:rPr lang="en-US" sz="2400" b="1" i="1" dirty="0" smtClean="0">
                <a:solidFill>
                  <a:schemeClr val="tx2"/>
                </a:solidFill>
              </a:rPr>
              <a:t>clearing house mechanism.</a:t>
            </a:r>
            <a:endParaRPr lang="en-US" sz="2400" b="1" i="1" dirty="0">
              <a:solidFill>
                <a:schemeClr val="tx2"/>
              </a:solidFill>
            </a:endParaRPr>
          </a:p>
        </p:txBody>
      </p:sp>
      <p:sp>
        <p:nvSpPr>
          <p:cNvPr id="6" name="Rectangle 5"/>
          <p:cNvSpPr/>
          <p:nvPr/>
        </p:nvSpPr>
        <p:spPr>
          <a:xfrm flipH="1">
            <a:off x="152399" y="6675118"/>
            <a:ext cx="45719" cy="182882"/>
          </a:xfrm>
          <a:prstGeom prst="rect">
            <a:avLst/>
          </a:prstGeom>
          <a:solidFill>
            <a:srgbClr val="FFC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7" name="Rectangle 6"/>
          <p:cNvSpPr/>
          <p:nvPr/>
        </p:nvSpPr>
        <p:spPr>
          <a:xfrm flipH="1">
            <a:off x="8991599" y="0"/>
            <a:ext cx="45719" cy="152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flipH="1">
            <a:off x="9143999" y="6705600"/>
            <a:ext cx="45719" cy="152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flipV="1">
            <a:off x="9037318" y="6629399"/>
            <a:ext cx="106682" cy="45719"/>
          </a:xfrm>
          <a:prstGeom prst="rect">
            <a:avLst/>
          </a:prstGeom>
          <a:solidFill>
            <a:srgbClr val="FFC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10" name="Rectangle 9"/>
          <p:cNvSpPr/>
          <p:nvPr/>
        </p:nvSpPr>
        <p:spPr>
          <a:xfrm>
            <a:off x="0" y="6019800"/>
            <a:ext cx="9144000" cy="646331"/>
          </a:xfrm>
          <a:prstGeom prst="rect">
            <a:avLst/>
          </a:prstGeom>
        </p:spPr>
        <p:txBody>
          <a:bodyPr wrap="square">
            <a:spAutoFit/>
          </a:bodyPr>
          <a:lstStyle/>
          <a:p>
            <a:r>
              <a:rPr lang="en-US" dirty="0" smtClean="0"/>
              <a:t>	Rakesh Bhalla                                    	                                                   Anil Sharma</a:t>
            </a:r>
          </a:p>
          <a:p>
            <a:r>
              <a:rPr lang="en-US" dirty="0" smtClean="0"/>
              <a:t>	</a:t>
            </a:r>
            <a:r>
              <a:rPr lang="en-US" dirty="0" smtClean="0">
                <a:hlinkClick r:id="rId2"/>
              </a:rPr>
              <a:t>nancybhalla@yahoo.com</a:t>
            </a:r>
            <a:r>
              <a:rPr lang="en-US" dirty="0" smtClean="0"/>
              <a:t>     			 </a:t>
            </a:r>
            <a:r>
              <a:rPr lang="en-US" dirty="0" smtClean="0">
                <a:solidFill>
                  <a:schemeClr val="accent1"/>
                </a:solidFill>
                <a:hlinkClick r:id="rId3"/>
              </a:rPr>
              <a:t>anil_sharma01us@yahoo.com</a:t>
            </a:r>
            <a:r>
              <a:rPr lang="en-US" dirty="0" smtClean="0">
                <a:solidFill>
                  <a:schemeClr val="accent1"/>
                </a:solidFill>
              </a:rPr>
              <a:t> </a:t>
            </a: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3999" cy="715962"/>
          </a:xfrm>
          <a:solidFill>
            <a:schemeClr val="accent1">
              <a:lumMod val="50000"/>
            </a:schemeClr>
          </a:solidFill>
        </p:spPr>
        <p:txBody>
          <a:bodyPr>
            <a:normAutofit fontScale="90000"/>
          </a:bodyPr>
          <a:lstStyle/>
          <a:p>
            <a:r>
              <a:rPr lang="en-US" b="1" dirty="0" smtClean="0">
                <a:solidFill>
                  <a:schemeClr val="bg1"/>
                </a:solidFill>
              </a:rPr>
              <a:t>Features of IGST </a:t>
            </a:r>
            <a:endParaRPr lang="en-US" b="1" dirty="0">
              <a:solidFill>
                <a:schemeClr val="bg1"/>
              </a:solidFill>
            </a:endParaRPr>
          </a:p>
        </p:txBody>
      </p:sp>
      <p:sp>
        <p:nvSpPr>
          <p:cNvPr id="3" name="Content Placeholder 2"/>
          <p:cNvSpPr>
            <a:spLocks noGrp="1"/>
          </p:cNvSpPr>
          <p:nvPr>
            <p:ph idx="1"/>
          </p:nvPr>
        </p:nvSpPr>
        <p:spPr>
          <a:xfrm>
            <a:off x="-1" y="868361"/>
            <a:ext cx="9143999" cy="5303839"/>
          </a:xfrm>
        </p:spPr>
        <p:txBody>
          <a:bodyPr>
            <a:normAutofit fontScale="62500" lnSpcReduction="20000"/>
          </a:bodyPr>
          <a:lstStyle/>
          <a:p>
            <a:pPr>
              <a:buNone/>
            </a:pPr>
            <a:r>
              <a:rPr lang="en-US" dirty="0" smtClean="0"/>
              <a:t> </a:t>
            </a:r>
            <a:r>
              <a:rPr lang="en-US" b="1" dirty="0" smtClean="0"/>
              <a:t>a)</a:t>
            </a:r>
            <a:r>
              <a:rPr lang="en-US" dirty="0" smtClean="0"/>
              <a:t>  </a:t>
            </a:r>
            <a:r>
              <a:rPr lang="en-US" b="1" dirty="0" smtClean="0"/>
              <a:t> Maintenance of uninterrupted ITC chain on inter- State transactions.</a:t>
            </a:r>
          </a:p>
          <a:p>
            <a:pPr>
              <a:buNone/>
            </a:pPr>
            <a:endParaRPr lang="en-US" b="1" dirty="0" smtClean="0"/>
          </a:p>
          <a:p>
            <a:pPr>
              <a:buNone/>
            </a:pPr>
            <a:r>
              <a:rPr lang="en-US" b="1" dirty="0" smtClean="0"/>
              <a:t>b)  </a:t>
            </a:r>
            <a:r>
              <a:rPr lang="en-US" b="1" dirty="0" smtClean="0">
                <a:solidFill>
                  <a:schemeClr val="tx2"/>
                </a:solidFill>
              </a:rPr>
              <a:t> No upfront payment of tax or substantial blockage of funds for the inter- State seller or buyer.</a:t>
            </a:r>
          </a:p>
          <a:p>
            <a:pPr>
              <a:buNone/>
            </a:pPr>
            <a:endParaRPr lang="en-US" b="1" dirty="0" smtClean="0"/>
          </a:p>
          <a:p>
            <a:pPr>
              <a:buNone/>
            </a:pPr>
            <a:r>
              <a:rPr lang="en-US" b="1" dirty="0" smtClean="0"/>
              <a:t>c)   No refund claim in exporting State, as ITC is used  while paying the IGST.</a:t>
            </a:r>
          </a:p>
          <a:p>
            <a:pPr>
              <a:buNone/>
            </a:pPr>
            <a:endParaRPr lang="en-US" b="1" dirty="0" smtClean="0"/>
          </a:p>
          <a:p>
            <a:pPr>
              <a:buNone/>
            </a:pPr>
            <a:r>
              <a:rPr lang="en-US" b="1" dirty="0" smtClean="0"/>
              <a:t>d)  </a:t>
            </a:r>
            <a:r>
              <a:rPr lang="en-US" b="1" dirty="0" smtClean="0">
                <a:solidFill>
                  <a:schemeClr val="tx2"/>
                </a:solidFill>
              </a:rPr>
              <a:t> Self monitoring model.</a:t>
            </a:r>
          </a:p>
          <a:p>
            <a:pPr>
              <a:buNone/>
            </a:pPr>
            <a:endParaRPr lang="en-US" b="1" dirty="0" smtClean="0"/>
          </a:p>
          <a:p>
            <a:pPr>
              <a:buNone/>
            </a:pPr>
            <a:r>
              <a:rPr lang="en-US" b="1" dirty="0" smtClean="0"/>
              <a:t>e)   Level of computerization is limited to inter-State dealers and Central and State Governments should be able to computerize their processes expeditiously.</a:t>
            </a:r>
          </a:p>
          <a:p>
            <a:pPr>
              <a:buNone/>
            </a:pPr>
            <a:endParaRPr lang="en-US" b="1" dirty="0" smtClean="0"/>
          </a:p>
          <a:p>
            <a:pPr>
              <a:buNone/>
            </a:pPr>
            <a:r>
              <a:rPr lang="en-US" b="1" dirty="0" smtClean="0"/>
              <a:t>f)   </a:t>
            </a:r>
            <a:r>
              <a:rPr lang="en-US" b="1" dirty="0" smtClean="0">
                <a:solidFill>
                  <a:schemeClr val="tx2"/>
                </a:solidFill>
              </a:rPr>
              <a:t>As all inter-State dealers will be e-registered and correspondence with them will be by e-mail, the compliance level will improve substantially.</a:t>
            </a:r>
          </a:p>
          <a:p>
            <a:pPr>
              <a:buNone/>
            </a:pPr>
            <a:endParaRPr lang="en-US" b="1" dirty="0" smtClean="0"/>
          </a:p>
          <a:p>
            <a:pPr>
              <a:buNone/>
            </a:pPr>
            <a:r>
              <a:rPr lang="en-US" b="1" dirty="0" smtClean="0"/>
              <a:t>g)  Model can take ‘Business to Business’ as well as ‘Business to Consumer’ transactions into account.</a:t>
            </a:r>
          </a:p>
          <a:p>
            <a:endParaRPr lang="en-US" dirty="0"/>
          </a:p>
        </p:txBody>
      </p:sp>
      <p:sp>
        <p:nvSpPr>
          <p:cNvPr id="6" name="Rectangle 5"/>
          <p:cNvSpPr/>
          <p:nvPr/>
        </p:nvSpPr>
        <p:spPr>
          <a:xfrm flipH="1">
            <a:off x="152399" y="6742330"/>
            <a:ext cx="45719" cy="115669"/>
          </a:xfrm>
          <a:prstGeom prst="rect">
            <a:avLst/>
          </a:prstGeom>
          <a:solidFill>
            <a:srgbClr val="FFC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7" name="Rectangle 6"/>
          <p:cNvSpPr/>
          <p:nvPr/>
        </p:nvSpPr>
        <p:spPr>
          <a:xfrm>
            <a:off x="8915400" y="0"/>
            <a:ext cx="76200" cy="152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6705600"/>
            <a:ext cx="45719" cy="152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 name="Rectangle 8"/>
          <p:cNvSpPr/>
          <p:nvPr/>
        </p:nvSpPr>
        <p:spPr>
          <a:xfrm flipH="1">
            <a:off x="9143999" y="6553200"/>
            <a:ext cx="45719" cy="76200"/>
          </a:xfrm>
          <a:prstGeom prst="rect">
            <a:avLst/>
          </a:prstGeom>
          <a:solidFill>
            <a:srgbClr val="FFC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10" name="Rectangle 9"/>
          <p:cNvSpPr/>
          <p:nvPr/>
        </p:nvSpPr>
        <p:spPr>
          <a:xfrm>
            <a:off x="-228600" y="6019800"/>
            <a:ext cx="9144000" cy="646331"/>
          </a:xfrm>
          <a:prstGeom prst="rect">
            <a:avLst/>
          </a:prstGeom>
        </p:spPr>
        <p:txBody>
          <a:bodyPr wrap="square">
            <a:spAutoFit/>
          </a:bodyPr>
          <a:lstStyle/>
          <a:p>
            <a:r>
              <a:rPr lang="en-US" dirty="0" smtClean="0"/>
              <a:t>	Rakesh Bhalla                                    	                                                   Anil Sharma</a:t>
            </a:r>
          </a:p>
          <a:p>
            <a:r>
              <a:rPr lang="en-US" dirty="0" smtClean="0"/>
              <a:t>	</a:t>
            </a:r>
            <a:r>
              <a:rPr lang="en-US" dirty="0" smtClean="0">
                <a:hlinkClick r:id="rId2"/>
              </a:rPr>
              <a:t>nancybhalla@yahoo.com</a:t>
            </a:r>
            <a:r>
              <a:rPr lang="en-US" dirty="0" smtClean="0"/>
              <a:t>     			 </a:t>
            </a:r>
            <a:r>
              <a:rPr lang="en-US" dirty="0" smtClean="0">
                <a:solidFill>
                  <a:schemeClr val="accent1"/>
                </a:solidFill>
                <a:hlinkClick r:id="rId3"/>
              </a:rPr>
              <a:t>anil_sharma01us@yahoo.com</a:t>
            </a:r>
            <a:r>
              <a:rPr lang="en-US" dirty="0" smtClean="0">
                <a:solidFill>
                  <a:schemeClr val="accent1"/>
                </a:solidFill>
              </a:rPr>
              <a:t> </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49252"/>
            <a:ext cx="9143999" cy="789805"/>
          </a:xfrm>
          <a:solidFill>
            <a:schemeClr val="accent1">
              <a:lumMod val="50000"/>
            </a:schemeClr>
          </a:solidFill>
        </p:spPr>
        <p:txBody>
          <a:bodyPr/>
          <a:lstStyle/>
          <a:p>
            <a:r>
              <a:rPr lang="en-US" dirty="0" smtClean="0">
                <a:solidFill>
                  <a:schemeClr val="bg1"/>
                </a:solidFill>
              </a:rPr>
              <a:t>Proposed Flow of ITC Credit</a:t>
            </a:r>
            <a:endParaRPr lang="en-US" dirty="0">
              <a:solidFill>
                <a:schemeClr val="bg1"/>
              </a:solidFill>
            </a:endParaRPr>
          </a:p>
        </p:txBody>
      </p:sp>
      <p:sp>
        <p:nvSpPr>
          <p:cNvPr id="3" name="Content Placeholder 2"/>
          <p:cNvSpPr>
            <a:spLocks noGrp="1"/>
          </p:cNvSpPr>
          <p:nvPr>
            <p:ph idx="1"/>
          </p:nvPr>
        </p:nvSpPr>
        <p:spPr>
          <a:xfrm>
            <a:off x="-1" y="1106268"/>
            <a:ext cx="9143999" cy="4913532"/>
          </a:xfrm>
        </p:spPr>
        <p:txBody>
          <a:bodyPr>
            <a:normAutofit/>
          </a:bodyPr>
          <a:lstStyle/>
          <a:p>
            <a:pPr>
              <a:buNone/>
            </a:pPr>
            <a:endParaRPr lang="en-US" dirty="0" smtClean="0"/>
          </a:p>
          <a:p>
            <a:pPr>
              <a:buNone/>
            </a:pPr>
            <a:r>
              <a:rPr lang="en-US" dirty="0" smtClean="0"/>
              <a:t>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lgn="ctr">
              <a:buNone/>
            </a:pPr>
            <a:endParaRPr lang="en-US" sz="2000" b="1" dirty="0" smtClean="0">
              <a:solidFill>
                <a:srgbClr val="FF0000"/>
              </a:solidFill>
            </a:endParaRPr>
          </a:p>
          <a:p>
            <a:pPr algn="ctr">
              <a:buNone/>
            </a:pPr>
            <a:r>
              <a:rPr lang="en-US" sz="2000" b="1" dirty="0" smtClean="0">
                <a:solidFill>
                  <a:srgbClr val="FF0000"/>
                </a:solidFill>
              </a:rPr>
              <a:t>ITC credit of SGST is not available for CGST or vice-a-versa</a:t>
            </a:r>
            <a:endParaRPr lang="en-US" sz="2000" b="1" dirty="0">
              <a:solidFill>
                <a:srgbClr val="FF0000"/>
              </a:solidFill>
            </a:endParaRPr>
          </a:p>
        </p:txBody>
      </p:sp>
      <p:sp>
        <p:nvSpPr>
          <p:cNvPr id="4" name="Rounded Rectangle 3"/>
          <p:cNvSpPr/>
          <p:nvPr/>
        </p:nvSpPr>
        <p:spPr>
          <a:xfrm>
            <a:off x="1447800" y="1544589"/>
            <a:ext cx="1371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IGST Input</a:t>
            </a:r>
            <a:endParaRPr lang="en-US" dirty="0"/>
          </a:p>
        </p:txBody>
      </p:sp>
      <p:sp>
        <p:nvSpPr>
          <p:cNvPr id="5" name="Rounded Rectangle 4"/>
          <p:cNvSpPr/>
          <p:nvPr/>
        </p:nvSpPr>
        <p:spPr>
          <a:xfrm>
            <a:off x="6096000" y="1544589"/>
            <a:ext cx="1447800" cy="914400"/>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IGST </a:t>
            </a:r>
          </a:p>
          <a:p>
            <a:pPr algn="ctr"/>
            <a:r>
              <a:rPr lang="en-US" dirty="0" smtClean="0"/>
              <a:t>Output</a:t>
            </a:r>
            <a:endParaRPr lang="en-US" dirty="0"/>
          </a:p>
        </p:txBody>
      </p:sp>
      <p:sp>
        <p:nvSpPr>
          <p:cNvPr id="6" name="Rounded Rectangle 5"/>
          <p:cNvSpPr/>
          <p:nvPr/>
        </p:nvSpPr>
        <p:spPr>
          <a:xfrm>
            <a:off x="1524000" y="3068589"/>
            <a:ext cx="1295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SGST Input</a:t>
            </a:r>
            <a:endParaRPr lang="en-US" dirty="0"/>
          </a:p>
        </p:txBody>
      </p:sp>
      <p:sp>
        <p:nvSpPr>
          <p:cNvPr id="7" name="Rounded Rectangle 6"/>
          <p:cNvSpPr/>
          <p:nvPr/>
        </p:nvSpPr>
        <p:spPr>
          <a:xfrm>
            <a:off x="1524000" y="4592589"/>
            <a:ext cx="1371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CGST Input</a:t>
            </a:r>
            <a:endParaRPr lang="en-US" dirty="0"/>
          </a:p>
        </p:txBody>
      </p:sp>
      <p:sp>
        <p:nvSpPr>
          <p:cNvPr id="8" name="Rounded Rectangle 7"/>
          <p:cNvSpPr/>
          <p:nvPr/>
        </p:nvSpPr>
        <p:spPr>
          <a:xfrm>
            <a:off x="6096000" y="3144789"/>
            <a:ext cx="1447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SGST </a:t>
            </a:r>
          </a:p>
          <a:p>
            <a:pPr algn="ctr"/>
            <a:r>
              <a:rPr lang="en-US" dirty="0" smtClean="0"/>
              <a:t>Out put</a:t>
            </a:r>
            <a:endParaRPr lang="en-US" dirty="0"/>
          </a:p>
        </p:txBody>
      </p:sp>
      <p:sp>
        <p:nvSpPr>
          <p:cNvPr id="9" name="Rounded Rectangle 8"/>
          <p:cNvSpPr/>
          <p:nvPr/>
        </p:nvSpPr>
        <p:spPr>
          <a:xfrm>
            <a:off x="6172200" y="4592589"/>
            <a:ext cx="13716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CGST</a:t>
            </a:r>
          </a:p>
          <a:p>
            <a:pPr algn="ctr"/>
            <a:r>
              <a:rPr lang="en-US" dirty="0" smtClean="0"/>
              <a:t>Out put</a:t>
            </a:r>
            <a:endParaRPr lang="en-US" dirty="0"/>
          </a:p>
        </p:txBody>
      </p:sp>
      <p:cxnSp>
        <p:nvCxnSpPr>
          <p:cNvPr id="11" name="Straight Arrow Connector 10"/>
          <p:cNvCxnSpPr>
            <a:stCxn id="6" idx="3"/>
          </p:cNvCxnSpPr>
          <p:nvPr/>
        </p:nvCxnSpPr>
        <p:spPr>
          <a:xfrm>
            <a:off x="2819400" y="3525789"/>
            <a:ext cx="3200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7" idx="3"/>
          </p:cNvCxnSpPr>
          <p:nvPr/>
        </p:nvCxnSpPr>
        <p:spPr>
          <a:xfrm>
            <a:off x="2895600" y="5049789"/>
            <a:ext cx="3200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4" idx="3"/>
          </p:cNvCxnSpPr>
          <p:nvPr/>
        </p:nvCxnSpPr>
        <p:spPr>
          <a:xfrm>
            <a:off x="2819400" y="2001789"/>
            <a:ext cx="32766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4" idx="3"/>
          </p:cNvCxnSpPr>
          <p:nvPr/>
        </p:nvCxnSpPr>
        <p:spPr>
          <a:xfrm>
            <a:off x="2819400" y="2001789"/>
            <a:ext cx="3429000" cy="2590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2819400" y="2423505"/>
            <a:ext cx="32766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4" idx="3"/>
            <a:endCxn id="5" idx="1"/>
          </p:cNvCxnSpPr>
          <p:nvPr/>
        </p:nvCxnSpPr>
        <p:spPr>
          <a:xfrm>
            <a:off x="2819400" y="2001789"/>
            <a:ext cx="3276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7" idx="3"/>
          </p:cNvCxnSpPr>
          <p:nvPr/>
        </p:nvCxnSpPr>
        <p:spPr>
          <a:xfrm flipV="1">
            <a:off x="2895600" y="2458989"/>
            <a:ext cx="3276600" cy="2590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flipH="1">
            <a:off x="152400" y="6772811"/>
            <a:ext cx="76200" cy="85189"/>
          </a:xfrm>
          <a:prstGeom prst="rect">
            <a:avLst/>
          </a:prstGeom>
          <a:solidFill>
            <a:srgbClr val="FFC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21" name="Rectangle 20"/>
          <p:cNvSpPr/>
          <p:nvPr/>
        </p:nvSpPr>
        <p:spPr>
          <a:xfrm flipH="1" flipV="1">
            <a:off x="8991599" y="152399"/>
            <a:ext cx="45719" cy="4571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flipV="1">
            <a:off x="8991600" y="6659881"/>
            <a:ext cx="152400" cy="4571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8991600" y="6666130"/>
            <a:ext cx="152400" cy="45719"/>
          </a:xfrm>
          <a:prstGeom prst="rect">
            <a:avLst/>
          </a:prstGeom>
          <a:solidFill>
            <a:srgbClr val="FFC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26" name="Rectangle 25"/>
          <p:cNvSpPr/>
          <p:nvPr/>
        </p:nvSpPr>
        <p:spPr>
          <a:xfrm>
            <a:off x="0" y="6059269"/>
            <a:ext cx="9144000" cy="646331"/>
          </a:xfrm>
          <a:prstGeom prst="rect">
            <a:avLst/>
          </a:prstGeom>
        </p:spPr>
        <p:txBody>
          <a:bodyPr wrap="square">
            <a:spAutoFit/>
          </a:bodyPr>
          <a:lstStyle/>
          <a:p>
            <a:r>
              <a:rPr lang="en-US" dirty="0" smtClean="0"/>
              <a:t>	Rakesh Bhalla                                    	                                                   Anil Sharma</a:t>
            </a:r>
          </a:p>
          <a:p>
            <a:r>
              <a:rPr lang="en-US" dirty="0" smtClean="0"/>
              <a:t>	</a:t>
            </a:r>
            <a:r>
              <a:rPr lang="en-US" dirty="0" smtClean="0">
                <a:hlinkClick r:id="rId2"/>
              </a:rPr>
              <a:t>nancybhalla@yahoo.com</a:t>
            </a:r>
            <a:r>
              <a:rPr lang="en-US" dirty="0" smtClean="0"/>
              <a:t>     			 </a:t>
            </a:r>
            <a:r>
              <a:rPr lang="en-US" dirty="0" smtClean="0">
                <a:solidFill>
                  <a:schemeClr val="accent1"/>
                </a:solidFill>
                <a:hlinkClick r:id="rId3"/>
              </a:rPr>
              <a:t>anil_sharma01us@yahoo.com</a:t>
            </a:r>
            <a:r>
              <a:rPr lang="en-US" dirty="0" smtClean="0">
                <a:solidFill>
                  <a:schemeClr val="accent1"/>
                </a:solidFill>
              </a:rPr>
              <a:t> </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
            <a:ext cx="9143998" cy="868362"/>
          </a:xfrm>
          <a:solidFill>
            <a:schemeClr val="accent1">
              <a:lumMod val="50000"/>
            </a:schemeClr>
          </a:solidFill>
        </p:spPr>
        <p:txBody>
          <a:bodyPr/>
          <a:lstStyle/>
          <a:p>
            <a:r>
              <a:rPr lang="en-US" b="1" dirty="0" smtClean="0">
                <a:solidFill>
                  <a:schemeClr val="bg1"/>
                </a:solidFill>
              </a:rPr>
              <a:t>Sequence of use of IGST</a:t>
            </a:r>
            <a:endParaRPr lang="en-US"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035191006"/>
              </p:ext>
            </p:extLst>
          </p:nvPr>
        </p:nvGraphicFramePr>
        <p:xfrm>
          <a:off x="152398" y="1295400"/>
          <a:ext cx="888492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p:cNvSpPr/>
          <p:nvPr/>
        </p:nvSpPr>
        <p:spPr>
          <a:xfrm flipH="1">
            <a:off x="152398" y="6705600"/>
            <a:ext cx="76201" cy="45719"/>
          </a:xfrm>
          <a:prstGeom prst="rect">
            <a:avLst/>
          </a:prstGeom>
          <a:solidFill>
            <a:srgbClr val="FFC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8" name="Rectangle 7"/>
          <p:cNvSpPr/>
          <p:nvPr/>
        </p:nvSpPr>
        <p:spPr>
          <a:xfrm flipH="1" flipV="1">
            <a:off x="8991599" y="152399"/>
            <a:ext cx="45719" cy="4571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098279" y="6705600"/>
            <a:ext cx="45719" cy="4571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991600" y="6666131"/>
            <a:ext cx="152400" cy="45719"/>
          </a:xfrm>
          <a:prstGeom prst="rect">
            <a:avLst/>
          </a:prstGeom>
          <a:solidFill>
            <a:srgbClr val="FFC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11" name="Rectangle 10"/>
          <p:cNvSpPr/>
          <p:nvPr/>
        </p:nvSpPr>
        <p:spPr>
          <a:xfrm>
            <a:off x="-152400" y="6019800"/>
            <a:ext cx="9144000" cy="646331"/>
          </a:xfrm>
          <a:prstGeom prst="rect">
            <a:avLst/>
          </a:prstGeom>
        </p:spPr>
        <p:txBody>
          <a:bodyPr wrap="square">
            <a:spAutoFit/>
          </a:bodyPr>
          <a:lstStyle/>
          <a:p>
            <a:r>
              <a:rPr lang="en-US" dirty="0" smtClean="0"/>
              <a:t>	Rakesh Bhalla                                    	                                                   Anil Sharma</a:t>
            </a:r>
          </a:p>
          <a:p>
            <a:r>
              <a:rPr lang="en-US" dirty="0" smtClean="0"/>
              <a:t>	</a:t>
            </a:r>
            <a:r>
              <a:rPr lang="en-US" dirty="0" smtClean="0">
                <a:hlinkClick r:id="rId8"/>
              </a:rPr>
              <a:t>nancybhalla@yahoo.com</a:t>
            </a:r>
            <a:r>
              <a:rPr lang="en-US" dirty="0" smtClean="0"/>
              <a:t>     			 </a:t>
            </a:r>
            <a:r>
              <a:rPr lang="en-US" dirty="0" smtClean="0">
                <a:solidFill>
                  <a:schemeClr val="accent1"/>
                </a:solidFill>
                <a:hlinkClick r:id="rId9"/>
              </a:rPr>
              <a:t>anil_sharma01us@yahoo.com</a:t>
            </a:r>
            <a:r>
              <a:rPr lang="en-US" dirty="0" smtClean="0">
                <a:solidFill>
                  <a:schemeClr val="accent1"/>
                </a:solidFill>
              </a:rPr>
              <a:t> </a:t>
            </a: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1" y="85507"/>
            <a:ext cx="9067798" cy="715962"/>
          </a:xfrm>
          <a:solidFill>
            <a:schemeClr val="accent1">
              <a:lumMod val="50000"/>
            </a:schemeClr>
          </a:solidFill>
        </p:spPr>
        <p:txBody>
          <a:bodyPr>
            <a:normAutofit fontScale="90000"/>
          </a:bodyPr>
          <a:lstStyle/>
          <a:p>
            <a:r>
              <a:rPr lang="en-US" b="1" dirty="0" smtClean="0">
                <a:solidFill>
                  <a:schemeClr val="bg1"/>
                </a:solidFill>
              </a:rPr>
              <a:t>Sale In Local Market</a:t>
            </a:r>
            <a:endParaRPr lang="en-US" b="1" dirty="0">
              <a:solidFill>
                <a:schemeClr val="bg1"/>
              </a:solidFill>
            </a:endParaRPr>
          </a:p>
        </p:txBody>
      </p:sp>
      <p:sp>
        <p:nvSpPr>
          <p:cNvPr id="3" name="Content Placeholder 2"/>
          <p:cNvSpPr>
            <a:spLocks noGrp="1"/>
          </p:cNvSpPr>
          <p:nvPr>
            <p:ph idx="1"/>
          </p:nvPr>
        </p:nvSpPr>
        <p:spPr>
          <a:xfrm>
            <a:off x="76201" y="990600"/>
            <a:ext cx="9067798" cy="5105400"/>
          </a:xfrm>
        </p:spPr>
        <p:txBody>
          <a:bodyPr>
            <a:normAutofit/>
          </a:bodyPr>
          <a:lstStyle/>
          <a:p>
            <a:pPr>
              <a:buNone/>
            </a:pPr>
            <a:r>
              <a:rPr lang="en-US" sz="1900" b="1" dirty="0" smtClean="0"/>
              <a:t>   </a:t>
            </a:r>
            <a:r>
              <a:rPr lang="en-US" sz="1900" b="1" dirty="0" smtClean="0">
                <a:solidFill>
                  <a:srgbClr val="0070C0"/>
                </a:solidFill>
              </a:rPr>
              <a:t>Purchase		           Amt.	SGST	CGST	IGST	Landed</a:t>
            </a:r>
            <a:endParaRPr lang="en-US" sz="1900" dirty="0" smtClean="0">
              <a:solidFill>
                <a:srgbClr val="0070C0"/>
              </a:solidFill>
            </a:endParaRPr>
          </a:p>
          <a:p>
            <a:pPr>
              <a:buNone/>
            </a:pPr>
            <a:r>
              <a:rPr lang="en-US" sz="1900" b="1" dirty="0" smtClean="0">
                <a:solidFill>
                  <a:srgbClr val="0070C0"/>
                </a:solidFill>
              </a:rPr>
              <a:t>						(10%) 	(10%)	(20%)       Cost</a:t>
            </a:r>
          </a:p>
          <a:p>
            <a:pPr>
              <a:buNone/>
            </a:pPr>
            <a:r>
              <a:rPr lang="en-US" sz="1900" b="1" dirty="0" smtClean="0">
                <a:solidFill>
                  <a:srgbClr val="0070C0"/>
                </a:solidFill>
              </a:rPr>
              <a:t>-----------------------------------      ------------              --------      --------      ---------     ----------</a:t>
            </a:r>
          </a:p>
          <a:p>
            <a:pPr>
              <a:buNone/>
            </a:pPr>
            <a:r>
              <a:rPr lang="en-US" sz="1900" dirty="0" smtClean="0"/>
              <a:t>Raw Material-‘A’	                   Rs. 100.00	10.00	10.00      	    -	120.00 </a:t>
            </a:r>
          </a:p>
          <a:p>
            <a:pPr>
              <a:buNone/>
            </a:pPr>
            <a:r>
              <a:rPr lang="en-US" sz="1900" dirty="0" smtClean="0"/>
              <a:t>“        “             -‘B’ (Imp.)	  “    100.00	-	-	   20.00	120.00</a:t>
            </a:r>
          </a:p>
          <a:p>
            <a:pPr>
              <a:buNone/>
            </a:pPr>
            <a:r>
              <a:rPr lang="en-US" sz="1900" dirty="0" smtClean="0"/>
              <a:t>        </a:t>
            </a:r>
            <a:r>
              <a:rPr lang="en-US" sz="1900" dirty="0" smtClean="0">
                <a:solidFill>
                  <a:srgbClr val="0070C0"/>
                </a:solidFill>
              </a:rPr>
              <a:t>                                             ________             _____      _____       ______   ______</a:t>
            </a:r>
          </a:p>
          <a:p>
            <a:pPr>
              <a:buNone/>
            </a:pPr>
            <a:r>
              <a:rPr lang="en-US" sz="1900" b="1" dirty="0" smtClean="0">
                <a:solidFill>
                  <a:srgbClr val="0070C0"/>
                </a:solidFill>
              </a:rPr>
              <a:t>TOTAL</a:t>
            </a:r>
            <a:r>
              <a:rPr lang="en-US" sz="1900" dirty="0" smtClean="0">
                <a:solidFill>
                  <a:srgbClr val="0070C0"/>
                </a:solidFill>
              </a:rPr>
              <a:t>	                 	  “   </a:t>
            </a:r>
            <a:r>
              <a:rPr lang="en-US" sz="1900" b="1" dirty="0" smtClean="0">
                <a:solidFill>
                  <a:srgbClr val="0070C0"/>
                </a:solidFill>
              </a:rPr>
              <a:t> 200.00	10.00	10.00	   20.00	240.00</a:t>
            </a:r>
          </a:p>
          <a:p>
            <a:pPr>
              <a:buNone/>
            </a:pPr>
            <a:r>
              <a:rPr lang="en-US" sz="1900" b="1" dirty="0" smtClean="0">
                <a:solidFill>
                  <a:srgbClr val="0070C0"/>
                </a:solidFill>
              </a:rPr>
              <a:t>                                                     ========             =====      =====       ======   ======</a:t>
            </a:r>
          </a:p>
          <a:p>
            <a:pPr>
              <a:buNone/>
            </a:pPr>
            <a:r>
              <a:rPr lang="en-US" sz="1800" dirty="0" smtClean="0"/>
              <a:t>Value Addition	                    “    100.00				100.00</a:t>
            </a:r>
          </a:p>
          <a:p>
            <a:pPr>
              <a:buNone/>
            </a:pPr>
            <a:r>
              <a:rPr lang="en-US" sz="1800" b="1" dirty="0" smtClean="0"/>
              <a:t> Sales Price							300.00</a:t>
            </a:r>
          </a:p>
          <a:p>
            <a:pPr>
              <a:buNone/>
            </a:pPr>
            <a:r>
              <a:rPr lang="en-US" sz="1800" dirty="0" smtClean="0"/>
              <a:t> Output Tax Liability	  “    300.00	</a:t>
            </a:r>
            <a:r>
              <a:rPr lang="en-US" sz="1800" b="1" dirty="0" smtClean="0">
                <a:solidFill>
                  <a:schemeClr val="accent1"/>
                </a:solidFill>
              </a:rPr>
              <a:t>30.00	30.00</a:t>
            </a:r>
            <a:r>
              <a:rPr lang="en-US" sz="1800" dirty="0" smtClean="0"/>
              <a:t>	       -	360.00</a:t>
            </a:r>
          </a:p>
          <a:p>
            <a:pPr>
              <a:buNone/>
            </a:pPr>
            <a:r>
              <a:rPr lang="en-US" sz="1800" dirty="0" smtClean="0"/>
              <a:t>  ITC ADJ.		                                   	</a:t>
            </a:r>
            <a:r>
              <a:rPr lang="en-US" sz="1800" b="1" dirty="0" smtClean="0">
                <a:solidFill>
                  <a:srgbClr val="FF0000"/>
                </a:solidFill>
              </a:rPr>
              <a:t>10.00	30.00 (IGST+CGST)</a:t>
            </a:r>
            <a:r>
              <a:rPr lang="en-US" sz="1800" b="1" dirty="0" smtClean="0"/>
              <a:t>	</a:t>
            </a:r>
            <a:r>
              <a:rPr lang="en-US" sz="1800" dirty="0" smtClean="0"/>
              <a:t>	</a:t>
            </a:r>
          </a:p>
          <a:p>
            <a:pPr>
              <a:buNone/>
            </a:pPr>
            <a:r>
              <a:rPr lang="en-US" sz="1800" dirty="0" smtClean="0"/>
              <a:t> </a:t>
            </a:r>
            <a:r>
              <a:rPr lang="en-US" sz="1800" b="1" dirty="0" smtClean="0">
                <a:solidFill>
                  <a:schemeClr val="accent1"/>
                </a:solidFill>
              </a:rPr>
              <a:t> TAX PAYABLE</a:t>
            </a:r>
            <a:r>
              <a:rPr lang="en-US" sz="1800" dirty="0" smtClean="0"/>
              <a:t>/(REFUND)		                  </a:t>
            </a:r>
            <a:r>
              <a:rPr lang="en-US" sz="1800" b="1" dirty="0" smtClean="0">
                <a:solidFill>
                  <a:schemeClr val="tx2">
                    <a:lumMod val="60000"/>
                    <a:lumOff val="40000"/>
                  </a:schemeClr>
                </a:solidFill>
              </a:rPr>
              <a:t>2</a:t>
            </a:r>
            <a:r>
              <a:rPr lang="en-US" sz="1800" b="1" dirty="0" smtClean="0">
                <a:solidFill>
                  <a:schemeClr val="accent1"/>
                </a:solidFill>
              </a:rPr>
              <a:t>0.00</a:t>
            </a:r>
            <a:r>
              <a:rPr lang="en-US" sz="1800" dirty="0" smtClean="0"/>
              <a:t>	    - 	       -</a:t>
            </a:r>
            <a:endParaRPr lang="en-US" sz="1800" b="1" dirty="0" smtClean="0">
              <a:solidFill>
                <a:schemeClr val="accent3"/>
              </a:solidFill>
            </a:endParaRPr>
          </a:p>
          <a:p>
            <a:pPr>
              <a:buNone/>
            </a:pPr>
            <a:endParaRPr lang="en-US" sz="3100" dirty="0"/>
          </a:p>
        </p:txBody>
      </p:sp>
      <p:sp>
        <p:nvSpPr>
          <p:cNvPr id="6" name="Rectangle 5"/>
          <p:cNvSpPr/>
          <p:nvPr/>
        </p:nvSpPr>
        <p:spPr>
          <a:xfrm>
            <a:off x="76200" y="6812279"/>
            <a:ext cx="106680" cy="45719"/>
          </a:xfrm>
          <a:prstGeom prst="rect">
            <a:avLst/>
          </a:prstGeom>
          <a:solidFill>
            <a:srgbClr val="FFC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7" name="Rectangle 6"/>
          <p:cNvSpPr/>
          <p:nvPr/>
        </p:nvSpPr>
        <p:spPr>
          <a:xfrm flipH="1">
            <a:off x="8991599" y="0"/>
            <a:ext cx="45719" cy="76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991598" y="6705600"/>
            <a:ext cx="152401" cy="15239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037318" y="6666130"/>
            <a:ext cx="106682" cy="191869"/>
          </a:xfrm>
          <a:prstGeom prst="rect">
            <a:avLst/>
          </a:prstGeom>
          <a:solidFill>
            <a:srgbClr val="FFC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10" name="Rectangle 9"/>
          <p:cNvSpPr/>
          <p:nvPr/>
        </p:nvSpPr>
        <p:spPr>
          <a:xfrm>
            <a:off x="182879" y="6087010"/>
            <a:ext cx="8808720" cy="646331"/>
          </a:xfrm>
          <a:prstGeom prst="rect">
            <a:avLst/>
          </a:prstGeom>
        </p:spPr>
        <p:txBody>
          <a:bodyPr wrap="square">
            <a:spAutoFit/>
          </a:bodyPr>
          <a:lstStyle/>
          <a:p>
            <a:r>
              <a:rPr lang="en-US" dirty="0" smtClean="0"/>
              <a:t>	Rakesh Bhalla                                    	                                                   Anil Sharma</a:t>
            </a:r>
          </a:p>
          <a:p>
            <a:r>
              <a:rPr lang="en-US" dirty="0" smtClean="0"/>
              <a:t>	</a:t>
            </a:r>
            <a:r>
              <a:rPr lang="en-US" dirty="0" smtClean="0">
                <a:hlinkClick r:id="rId2"/>
              </a:rPr>
              <a:t>nancybhalla@yahoo.com</a:t>
            </a:r>
            <a:r>
              <a:rPr lang="en-US" dirty="0" smtClean="0"/>
              <a:t>     			 </a:t>
            </a:r>
            <a:r>
              <a:rPr lang="en-US" dirty="0" smtClean="0">
                <a:solidFill>
                  <a:schemeClr val="accent1"/>
                </a:solidFill>
                <a:hlinkClick r:id="rId3"/>
              </a:rPr>
              <a:t>anil_sharma01us@yahoo.com</a:t>
            </a:r>
            <a:r>
              <a:rPr lang="en-US" dirty="0" smtClean="0">
                <a:solidFill>
                  <a:schemeClr val="accent1"/>
                </a:solidFill>
              </a:rPr>
              <a:t>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a:bodyPr>
          <a:lstStyle/>
          <a:p>
            <a:pPr algn="r"/>
            <a:r>
              <a:rPr lang="en-US" sz="2000" b="1" dirty="0" smtClean="0">
                <a:solidFill>
                  <a:schemeClr val="tx2">
                    <a:lumMod val="60000"/>
                    <a:lumOff val="40000"/>
                  </a:schemeClr>
                </a:solidFill>
              </a:rPr>
              <a:t>new Definitions (Sec. 2)</a:t>
            </a:r>
            <a:endParaRPr lang="en-US" sz="2000" dirty="0">
              <a:solidFill>
                <a:schemeClr val="tx2">
                  <a:lumMod val="60000"/>
                  <a:lumOff val="40000"/>
                </a:schemeClr>
              </a:solidFill>
            </a:endParaRPr>
          </a:p>
        </p:txBody>
      </p:sp>
      <p:sp>
        <p:nvSpPr>
          <p:cNvPr id="3" name="Content Placeholder 2"/>
          <p:cNvSpPr>
            <a:spLocks noGrp="1"/>
          </p:cNvSpPr>
          <p:nvPr>
            <p:ph idx="1"/>
          </p:nvPr>
        </p:nvSpPr>
        <p:spPr>
          <a:xfrm>
            <a:off x="152400" y="838200"/>
            <a:ext cx="8839200" cy="5867400"/>
          </a:xfrm>
        </p:spPr>
        <p:txBody>
          <a:bodyPr>
            <a:normAutofit fontScale="92500" lnSpcReduction="10000"/>
          </a:bodyPr>
          <a:lstStyle/>
          <a:p>
            <a:pPr>
              <a:buNone/>
            </a:pPr>
            <a:r>
              <a:rPr lang="en-US" sz="2400" dirty="0"/>
              <a:t>(75) </a:t>
            </a:r>
            <a:r>
              <a:rPr lang="en-US" sz="2400" dirty="0">
                <a:solidFill>
                  <a:schemeClr val="tx2">
                    <a:lumMod val="60000"/>
                    <a:lumOff val="40000"/>
                  </a:schemeClr>
                </a:solidFill>
              </a:rPr>
              <a:t>“</a:t>
            </a:r>
            <a:r>
              <a:rPr lang="en-US" sz="2400" b="1" dirty="0">
                <a:solidFill>
                  <a:schemeClr val="tx2">
                    <a:lumMod val="60000"/>
                    <a:lumOff val="40000"/>
                  </a:schemeClr>
                </a:solidFill>
              </a:rPr>
              <a:t>place of business</a:t>
            </a:r>
            <a:r>
              <a:rPr lang="en-US" sz="2400" dirty="0">
                <a:solidFill>
                  <a:schemeClr val="tx2">
                    <a:lumMod val="60000"/>
                    <a:lumOff val="40000"/>
                  </a:schemeClr>
                </a:solidFill>
              </a:rPr>
              <a:t>” includes</a:t>
            </a:r>
          </a:p>
          <a:p>
            <a:pPr>
              <a:buNone/>
            </a:pPr>
            <a:r>
              <a:rPr lang="en-US" sz="2400" dirty="0">
                <a:solidFill>
                  <a:schemeClr val="tx2">
                    <a:lumMod val="60000"/>
                    <a:lumOff val="40000"/>
                  </a:schemeClr>
                </a:solidFill>
              </a:rPr>
              <a:t>(a) a place from where the business is ordinarily carried on, and includes a warehouse, a </a:t>
            </a:r>
            <a:r>
              <a:rPr lang="en-US" sz="2400" dirty="0" err="1">
                <a:solidFill>
                  <a:schemeClr val="tx2">
                    <a:lumMod val="60000"/>
                    <a:lumOff val="40000"/>
                  </a:schemeClr>
                </a:solidFill>
              </a:rPr>
              <a:t>godown</a:t>
            </a:r>
            <a:r>
              <a:rPr lang="en-US" sz="2400" dirty="0">
                <a:solidFill>
                  <a:schemeClr val="tx2">
                    <a:lumMod val="60000"/>
                    <a:lumOff val="40000"/>
                  </a:schemeClr>
                </a:solidFill>
              </a:rPr>
              <a:t> or any other place where a taxable person stores his goods, provides or receives goods and/or services; or</a:t>
            </a:r>
          </a:p>
          <a:p>
            <a:pPr>
              <a:buNone/>
            </a:pPr>
            <a:r>
              <a:rPr lang="en-US" sz="2400" dirty="0">
                <a:solidFill>
                  <a:schemeClr val="tx2">
                    <a:lumMod val="60000"/>
                    <a:lumOff val="40000"/>
                  </a:schemeClr>
                </a:solidFill>
              </a:rPr>
              <a:t>(b) a place where a taxable person maintains his books of account; or </a:t>
            </a:r>
          </a:p>
          <a:p>
            <a:pPr>
              <a:buNone/>
            </a:pPr>
            <a:r>
              <a:rPr lang="en-US" sz="2400" dirty="0">
                <a:solidFill>
                  <a:schemeClr val="tx2">
                    <a:lumMod val="60000"/>
                    <a:lumOff val="40000"/>
                  </a:schemeClr>
                </a:solidFill>
              </a:rPr>
              <a:t>(c) a place where a taxable person is engaged in business through an agent, by whatever name called;</a:t>
            </a:r>
          </a:p>
          <a:p>
            <a:pPr>
              <a:buNone/>
            </a:pPr>
            <a:endParaRPr lang="en-US" sz="2400" dirty="0" smtClean="0"/>
          </a:p>
          <a:p>
            <a:pPr>
              <a:buNone/>
            </a:pPr>
            <a:r>
              <a:rPr lang="en-US" sz="2400" dirty="0" smtClean="0"/>
              <a:t>(78)</a:t>
            </a:r>
            <a:r>
              <a:rPr lang="en-US" sz="2400" dirty="0" smtClean="0">
                <a:solidFill>
                  <a:schemeClr val="tx2">
                    <a:lumMod val="60000"/>
                    <a:lumOff val="40000"/>
                  </a:schemeClr>
                </a:solidFill>
              </a:rPr>
              <a:t> “</a:t>
            </a:r>
            <a:r>
              <a:rPr lang="en-US" sz="2400" b="1" dirty="0" smtClean="0">
                <a:solidFill>
                  <a:schemeClr val="tx2">
                    <a:lumMod val="60000"/>
                    <a:lumOff val="40000"/>
                  </a:schemeClr>
                </a:solidFill>
              </a:rPr>
              <a:t>principal place of business</a:t>
            </a:r>
            <a:r>
              <a:rPr lang="en-US" sz="2400" dirty="0" smtClean="0">
                <a:solidFill>
                  <a:schemeClr val="tx2">
                    <a:lumMod val="60000"/>
                    <a:lumOff val="40000"/>
                  </a:schemeClr>
                </a:solidFill>
              </a:rPr>
              <a:t>” means the place of business specified as the principal place of business in the</a:t>
            </a:r>
            <a:r>
              <a:rPr lang="en-US" sz="2400" dirty="0" smtClean="0">
                <a:solidFill>
                  <a:srgbClr val="FF0000"/>
                </a:solidFill>
              </a:rPr>
              <a:t> certificate of registration where the taxable person keeps and maintains the accounts and records as specified under section 42</a:t>
            </a:r>
            <a:r>
              <a:rPr lang="en-US" sz="2400" dirty="0" smtClean="0">
                <a:solidFill>
                  <a:schemeClr val="tx2">
                    <a:lumMod val="60000"/>
                    <a:lumOff val="40000"/>
                  </a:schemeClr>
                </a:solidFill>
              </a:rPr>
              <a:t> ;</a:t>
            </a:r>
          </a:p>
          <a:p>
            <a:pPr>
              <a:buNone/>
            </a:pPr>
            <a:endParaRPr lang="en-US" sz="2400" dirty="0" smtClean="0">
              <a:solidFill>
                <a:schemeClr val="tx2">
                  <a:lumMod val="60000"/>
                  <a:lumOff val="40000"/>
                </a:schemeClr>
              </a:solidFill>
            </a:endParaRPr>
          </a:p>
          <a:p>
            <a:pPr>
              <a:buNone/>
            </a:pPr>
            <a:r>
              <a:rPr lang="en-US" sz="2400" dirty="0" smtClean="0"/>
              <a:t>(105) “</a:t>
            </a:r>
            <a:r>
              <a:rPr lang="en-US" sz="2400" b="1" dirty="0" smtClean="0"/>
              <a:t>usual place of residence</a:t>
            </a:r>
            <a:r>
              <a:rPr lang="en-US" sz="2400" dirty="0" smtClean="0"/>
              <a:t>” means</a:t>
            </a:r>
          </a:p>
          <a:p>
            <a:pPr>
              <a:buNone/>
            </a:pPr>
            <a:r>
              <a:rPr lang="en-US" sz="2400" dirty="0" smtClean="0"/>
              <a:t>(a) in case of an individual, the place where he ordinarily resides;</a:t>
            </a:r>
          </a:p>
          <a:p>
            <a:pPr>
              <a:buNone/>
            </a:pPr>
            <a:r>
              <a:rPr lang="en-US" sz="2400" dirty="0" smtClean="0"/>
              <a:t>(b) in other cases, the place where the person, as defined in sub-section (74), is incorporated or otherwise legally constituted;</a:t>
            </a:r>
          </a:p>
          <a:p>
            <a:pPr>
              <a:buNone/>
            </a:pPr>
            <a:endParaRPr lang="en-US" sz="2400" dirty="0" smtClean="0"/>
          </a:p>
          <a:p>
            <a:endParaRPr lang="en-US" dirty="0"/>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1" y="87236"/>
            <a:ext cx="9073030" cy="563562"/>
          </a:xfrm>
          <a:solidFill>
            <a:schemeClr val="accent1">
              <a:lumMod val="50000"/>
            </a:schemeClr>
          </a:solidFill>
        </p:spPr>
        <p:txBody>
          <a:bodyPr>
            <a:normAutofit fontScale="90000"/>
          </a:bodyPr>
          <a:lstStyle/>
          <a:p>
            <a:r>
              <a:rPr lang="en-US" b="1" dirty="0" smtClean="0">
                <a:solidFill>
                  <a:schemeClr val="bg1"/>
                </a:solidFill>
              </a:rPr>
              <a:t>IGST SALE (Inter state sale)</a:t>
            </a:r>
            <a:endParaRPr lang="en-US" b="1" dirty="0">
              <a:solidFill>
                <a:schemeClr val="bg1"/>
              </a:solidFill>
            </a:endParaRPr>
          </a:p>
        </p:txBody>
      </p:sp>
      <p:sp>
        <p:nvSpPr>
          <p:cNvPr id="3" name="Content Placeholder 2"/>
          <p:cNvSpPr>
            <a:spLocks noGrp="1"/>
          </p:cNvSpPr>
          <p:nvPr>
            <p:ph idx="1"/>
          </p:nvPr>
        </p:nvSpPr>
        <p:spPr>
          <a:xfrm>
            <a:off x="76200" y="951725"/>
            <a:ext cx="8961118" cy="5184880"/>
          </a:xfrm>
        </p:spPr>
        <p:txBody>
          <a:bodyPr>
            <a:normAutofit fontScale="25000" lnSpcReduction="20000"/>
          </a:bodyPr>
          <a:lstStyle/>
          <a:p>
            <a:pPr>
              <a:buNone/>
            </a:pPr>
            <a:r>
              <a:rPr lang="en-US" sz="4500" b="1" dirty="0" smtClean="0">
                <a:solidFill>
                  <a:schemeClr val="tx2">
                    <a:lumMod val="60000"/>
                    <a:lumOff val="40000"/>
                  </a:schemeClr>
                </a:solidFill>
              </a:rPr>
              <a:t>       </a:t>
            </a:r>
            <a:r>
              <a:rPr lang="en-US" sz="5500" b="1" dirty="0" smtClean="0">
                <a:solidFill>
                  <a:schemeClr val="tx2">
                    <a:lumMod val="60000"/>
                    <a:lumOff val="40000"/>
                  </a:schemeClr>
                </a:solidFill>
              </a:rPr>
              <a:t> </a:t>
            </a:r>
            <a:r>
              <a:rPr lang="en-US" sz="7200" b="1" dirty="0" smtClean="0">
                <a:solidFill>
                  <a:schemeClr val="tx2">
                    <a:lumMod val="60000"/>
                    <a:lumOff val="40000"/>
                  </a:schemeClr>
                </a:solidFill>
              </a:rPr>
              <a:t>Purchase		Amt.		SGST	CGST	IGST	Landed</a:t>
            </a:r>
          </a:p>
          <a:p>
            <a:pPr>
              <a:buNone/>
            </a:pPr>
            <a:r>
              <a:rPr lang="en-US" sz="7200" b="1" dirty="0" smtClean="0">
                <a:solidFill>
                  <a:schemeClr val="tx2">
                    <a:lumMod val="60000"/>
                    <a:lumOff val="40000"/>
                  </a:schemeClr>
                </a:solidFill>
              </a:rPr>
              <a:t>						(10%) 	(10%)	(20%)        Cost</a:t>
            </a:r>
          </a:p>
          <a:p>
            <a:pPr>
              <a:buNone/>
            </a:pPr>
            <a:r>
              <a:rPr lang="en-US" sz="7200" b="1" dirty="0" smtClean="0">
                <a:solidFill>
                  <a:schemeClr val="tx2">
                    <a:lumMod val="60000"/>
                    <a:lumOff val="40000"/>
                  </a:schemeClr>
                </a:solidFill>
              </a:rPr>
              <a:t>     </a:t>
            </a:r>
            <a:r>
              <a:rPr lang="en-US" sz="7200" dirty="0" smtClean="0">
                <a:solidFill>
                  <a:schemeClr val="tx2">
                    <a:lumMod val="60000"/>
                    <a:lumOff val="40000"/>
                  </a:schemeClr>
                </a:solidFill>
              </a:rPr>
              <a:t>------------------                       -------------               ----------      --------       --------        ----------</a:t>
            </a:r>
          </a:p>
          <a:p>
            <a:pPr>
              <a:buNone/>
            </a:pPr>
            <a:endParaRPr lang="en-US" sz="7200" dirty="0" smtClean="0">
              <a:solidFill>
                <a:schemeClr val="tx2">
                  <a:lumMod val="60000"/>
                  <a:lumOff val="40000"/>
                </a:schemeClr>
              </a:solidFill>
            </a:endParaRPr>
          </a:p>
          <a:p>
            <a:pPr>
              <a:buNone/>
            </a:pPr>
            <a:r>
              <a:rPr lang="en-US" sz="7200" dirty="0" smtClean="0"/>
              <a:t>     Raw Material-‘A’	                Rs. 100.00		10.00	10.00    	 -	120.00 </a:t>
            </a:r>
          </a:p>
          <a:p>
            <a:pPr>
              <a:buNone/>
            </a:pPr>
            <a:r>
              <a:rPr lang="en-US" sz="7200" dirty="0" smtClean="0"/>
              <a:t>         “        “       - ‘B’(Imp.)	“   100.00   	   -	    -	20.00	120.00</a:t>
            </a:r>
          </a:p>
          <a:p>
            <a:pPr>
              <a:buNone/>
            </a:pPr>
            <a:r>
              <a:rPr lang="en-US" sz="7200" dirty="0" smtClean="0"/>
              <a:t>                                                    </a:t>
            </a:r>
            <a:r>
              <a:rPr lang="en-US" sz="7200" dirty="0" smtClean="0">
                <a:solidFill>
                  <a:schemeClr val="tx2">
                    <a:lumMod val="60000"/>
                    <a:lumOff val="40000"/>
                  </a:schemeClr>
                </a:solidFill>
              </a:rPr>
              <a:t>-------------                ----------      ---------    ----------      ----------</a:t>
            </a:r>
          </a:p>
          <a:p>
            <a:pPr>
              <a:buNone/>
            </a:pPr>
            <a:r>
              <a:rPr lang="en-US" sz="7200" b="1" dirty="0" smtClean="0">
                <a:solidFill>
                  <a:schemeClr val="tx2">
                    <a:lumMod val="60000"/>
                    <a:lumOff val="40000"/>
                  </a:schemeClr>
                </a:solidFill>
              </a:rPr>
              <a:t>     TOTAL		                 “    200.00	10.00	10.00	20.00	240.00</a:t>
            </a:r>
          </a:p>
          <a:p>
            <a:pPr>
              <a:buNone/>
            </a:pPr>
            <a:r>
              <a:rPr lang="en-US" sz="7200" b="1" dirty="0" smtClean="0">
                <a:solidFill>
                  <a:schemeClr val="tx2">
                    <a:lumMod val="60000"/>
                    <a:lumOff val="40000"/>
                  </a:schemeClr>
                </a:solidFill>
              </a:rPr>
              <a:t>                                                   =========               ======      ======    ======    ======</a:t>
            </a:r>
          </a:p>
          <a:p>
            <a:pPr>
              <a:buNone/>
            </a:pPr>
            <a:r>
              <a:rPr lang="en-US" sz="7200" dirty="0" smtClean="0"/>
              <a:t>     Value Addition	                 “    100.00				100.00</a:t>
            </a:r>
          </a:p>
          <a:p>
            <a:pPr>
              <a:buNone/>
            </a:pPr>
            <a:r>
              <a:rPr lang="en-US" sz="7200" dirty="0" smtClean="0"/>
              <a:t>     </a:t>
            </a:r>
            <a:r>
              <a:rPr lang="en-US" sz="7200" b="1" dirty="0" smtClean="0"/>
              <a:t>Sales Price							300.00</a:t>
            </a:r>
          </a:p>
          <a:p>
            <a:pPr>
              <a:buNone/>
            </a:pPr>
            <a:endParaRPr lang="en-US" sz="7200" dirty="0" smtClean="0"/>
          </a:p>
          <a:p>
            <a:pPr>
              <a:buNone/>
            </a:pPr>
            <a:r>
              <a:rPr lang="en-US" sz="7200" dirty="0" smtClean="0"/>
              <a:t>     Output Tax		“   300.00		-	-	</a:t>
            </a:r>
            <a:r>
              <a:rPr lang="en-US" sz="7200" b="1" dirty="0" smtClean="0">
                <a:solidFill>
                  <a:srgbClr val="FF0000"/>
                </a:solidFill>
              </a:rPr>
              <a:t>60.00</a:t>
            </a:r>
            <a:r>
              <a:rPr lang="en-US" sz="7200" dirty="0" smtClean="0"/>
              <a:t>	360.00</a:t>
            </a:r>
          </a:p>
          <a:p>
            <a:pPr>
              <a:buNone/>
            </a:pPr>
            <a:r>
              <a:rPr lang="en-US" sz="7200" dirty="0" smtClean="0">
                <a:solidFill>
                  <a:srgbClr val="FF0000"/>
                </a:solidFill>
              </a:rPr>
              <a:t>      ITC ADJ.				10.00	10.00	20.00		</a:t>
            </a:r>
            <a:r>
              <a:rPr lang="en-US" sz="7200" dirty="0" smtClean="0"/>
              <a:t>	</a:t>
            </a:r>
          </a:p>
          <a:p>
            <a:pPr>
              <a:buNone/>
            </a:pPr>
            <a:r>
              <a:rPr lang="en-US" sz="7200" dirty="0" smtClean="0"/>
              <a:t>     </a:t>
            </a:r>
            <a:r>
              <a:rPr lang="en-US" sz="7200" b="1" dirty="0" smtClean="0">
                <a:solidFill>
                  <a:schemeClr val="accent1"/>
                </a:solidFill>
              </a:rPr>
              <a:t>TAX PAYABLE</a:t>
            </a:r>
            <a:r>
              <a:rPr lang="en-US" sz="7200" dirty="0" smtClean="0"/>
              <a:t>/(REFUND)			00.00	00.00 	</a:t>
            </a:r>
            <a:r>
              <a:rPr lang="en-US" sz="7200" b="1" dirty="0" smtClean="0">
                <a:solidFill>
                  <a:schemeClr val="accent1"/>
                </a:solidFill>
              </a:rPr>
              <a:t>20.00</a:t>
            </a:r>
          </a:p>
          <a:p>
            <a:pPr>
              <a:buNone/>
            </a:pPr>
            <a:r>
              <a:rPr lang="en-US" sz="7200" dirty="0" smtClean="0"/>
              <a:t>    </a:t>
            </a:r>
            <a:r>
              <a:rPr lang="en-US" sz="7200" dirty="0" smtClean="0">
                <a:solidFill>
                  <a:srgbClr val="CC0099"/>
                </a:solidFill>
              </a:rPr>
              <a:t> </a:t>
            </a:r>
            <a:r>
              <a:rPr lang="en-US" sz="7200" b="1" dirty="0" smtClean="0">
                <a:solidFill>
                  <a:srgbClr val="CC0099"/>
                </a:solidFill>
              </a:rPr>
              <a:t>ADJ. AT STATE/CENTRE LEVEL	</a:t>
            </a:r>
            <a:r>
              <a:rPr lang="en-US" sz="7200" dirty="0" smtClean="0">
                <a:solidFill>
                  <a:srgbClr val="CC0099"/>
                </a:solidFill>
              </a:rPr>
              <a:t>	</a:t>
            </a:r>
            <a:r>
              <a:rPr lang="en-US" sz="7200" b="1" dirty="0" smtClean="0">
                <a:solidFill>
                  <a:srgbClr val="CC0099"/>
                </a:solidFill>
              </a:rPr>
              <a:t>10.00</a:t>
            </a:r>
            <a:r>
              <a:rPr lang="en-US" sz="7200" dirty="0" smtClean="0">
                <a:solidFill>
                  <a:srgbClr val="CC0099"/>
                </a:solidFill>
              </a:rPr>
              <a:t>	-	-		</a:t>
            </a:r>
            <a:r>
              <a:rPr lang="en-US" sz="5500" b="1" dirty="0" smtClean="0"/>
              <a:t>		</a:t>
            </a:r>
            <a:endParaRPr lang="en-US" sz="5500" dirty="0"/>
          </a:p>
        </p:txBody>
      </p:sp>
      <p:sp>
        <p:nvSpPr>
          <p:cNvPr id="6" name="Rectangle 5"/>
          <p:cNvSpPr/>
          <p:nvPr/>
        </p:nvSpPr>
        <p:spPr>
          <a:xfrm>
            <a:off x="0" y="6751319"/>
            <a:ext cx="76200" cy="106680"/>
          </a:xfrm>
          <a:prstGeom prst="rect">
            <a:avLst/>
          </a:prstGeom>
          <a:solidFill>
            <a:srgbClr val="FFC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7" name="Rectangle 6"/>
          <p:cNvSpPr/>
          <p:nvPr/>
        </p:nvSpPr>
        <p:spPr>
          <a:xfrm>
            <a:off x="8915400" y="0"/>
            <a:ext cx="76200" cy="76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37318" y="6705600"/>
            <a:ext cx="106681" cy="4571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991600" y="6477000"/>
            <a:ext cx="45719" cy="189131"/>
          </a:xfrm>
          <a:prstGeom prst="rect">
            <a:avLst/>
          </a:prstGeom>
          <a:solidFill>
            <a:srgbClr val="FFC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10" name="Rectangle 9"/>
          <p:cNvSpPr/>
          <p:nvPr/>
        </p:nvSpPr>
        <p:spPr>
          <a:xfrm>
            <a:off x="38100" y="6176074"/>
            <a:ext cx="9144000" cy="646331"/>
          </a:xfrm>
          <a:prstGeom prst="rect">
            <a:avLst/>
          </a:prstGeom>
        </p:spPr>
        <p:txBody>
          <a:bodyPr wrap="square">
            <a:spAutoFit/>
          </a:bodyPr>
          <a:lstStyle/>
          <a:p>
            <a:r>
              <a:rPr lang="en-US" dirty="0" smtClean="0"/>
              <a:t>	Rakesh Bhalla                                    	                                                   Anil Sharma</a:t>
            </a:r>
          </a:p>
          <a:p>
            <a:r>
              <a:rPr lang="en-US" dirty="0" smtClean="0"/>
              <a:t>	</a:t>
            </a:r>
            <a:r>
              <a:rPr lang="en-US" dirty="0" smtClean="0">
                <a:hlinkClick r:id="rId2"/>
              </a:rPr>
              <a:t>nancybhalla@yahoo.com</a:t>
            </a:r>
            <a:r>
              <a:rPr lang="en-US" dirty="0" smtClean="0"/>
              <a:t>     			 </a:t>
            </a:r>
            <a:r>
              <a:rPr lang="en-US" dirty="0" smtClean="0">
                <a:solidFill>
                  <a:schemeClr val="accent1"/>
                </a:solidFill>
                <a:hlinkClick r:id="rId3"/>
              </a:rPr>
              <a:t>anil_sharma01us@yahoo.com</a:t>
            </a:r>
            <a:r>
              <a:rPr lang="en-US" dirty="0" smtClean="0">
                <a:solidFill>
                  <a:schemeClr val="accent1"/>
                </a:solidFill>
              </a:rPr>
              <a:t> </a:t>
            </a: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61118" cy="715962"/>
          </a:xfrm>
        </p:spPr>
        <p:txBody>
          <a:bodyPr>
            <a:normAutofit fontScale="90000"/>
          </a:bodyPr>
          <a:lstStyle/>
          <a:p>
            <a:r>
              <a:rPr lang="en-US" b="1" dirty="0" smtClean="0">
                <a:solidFill>
                  <a:schemeClr val="tx2">
                    <a:lumMod val="60000"/>
                    <a:lumOff val="40000"/>
                  </a:schemeClr>
                </a:solidFill>
              </a:rPr>
              <a:t>Model-1: </a:t>
            </a:r>
            <a:r>
              <a:rPr lang="en-US" sz="3600" b="1" dirty="0" smtClean="0">
                <a:solidFill>
                  <a:schemeClr val="tx2">
                    <a:lumMod val="60000"/>
                    <a:lumOff val="40000"/>
                  </a:schemeClr>
                </a:solidFill>
              </a:rPr>
              <a:t>for Inter-State Supplies</a:t>
            </a:r>
            <a:endParaRPr lang="en-US" sz="3600" b="1" dirty="0">
              <a:solidFill>
                <a:schemeClr val="tx2">
                  <a:lumMod val="60000"/>
                  <a:lumOff val="40000"/>
                </a:schemeClr>
              </a:solidFill>
            </a:endParaRPr>
          </a:p>
        </p:txBody>
      </p:sp>
      <p:sp>
        <p:nvSpPr>
          <p:cNvPr id="3" name="Content Placeholder 2"/>
          <p:cNvSpPr>
            <a:spLocks noGrp="1"/>
          </p:cNvSpPr>
          <p:nvPr>
            <p:ph idx="1"/>
          </p:nvPr>
        </p:nvSpPr>
        <p:spPr>
          <a:xfrm>
            <a:off x="76200" y="914400"/>
            <a:ext cx="8961118" cy="5105400"/>
          </a:xfrm>
        </p:spPr>
        <p:txBody>
          <a:bodyPr>
            <a:normAutofit fontScale="85000" lnSpcReduction="20000"/>
          </a:bodyPr>
          <a:lstStyle/>
          <a:p>
            <a:pPr algn="ctr">
              <a:buNone/>
            </a:pPr>
            <a:r>
              <a:rPr lang="en-US" b="1" dirty="0" smtClean="0">
                <a:solidFill>
                  <a:schemeClr val="tx2">
                    <a:lumMod val="60000"/>
                    <a:lumOff val="40000"/>
                  </a:schemeClr>
                </a:solidFill>
              </a:rPr>
              <a:t>     </a:t>
            </a:r>
            <a:r>
              <a:rPr lang="en-US" b="1" dirty="0" smtClean="0"/>
              <a:t>Tax Paid by the</a:t>
            </a:r>
            <a:r>
              <a:rPr lang="en-US" b="1" dirty="0" smtClean="0">
                <a:solidFill>
                  <a:schemeClr val="tx2">
                    <a:lumMod val="60000"/>
                    <a:lumOff val="40000"/>
                  </a:schemeClr>
                </a:solidFill>
              </a:rPr>
              <a:t> </a:t>
            </a:r>
            <a:r>
              <a:rPr lang="en-US" b="1" dirty="0" smtClean="0">
                <a:solidFill>
                  <a:srgbClr val="FF0000"/>
                </a:solidFill>
              </a:rPr>
              <a:t>Seller</a:t>
            </a:r>
            <a:r>
              <a:rPr lang="en-US" b="1" dirty="0" smtClean="0">
                <a:solidFill>
                  <a:schemeClr val="tx2">
                    <a:lumMod val="60000"/>
                    <a:lumOff val="40000"/>
                  </a:schemeClr>
                </a:solidFill>
              </a:rPr>
              <a:t> </a:t>
            </a:r>
            <a:r>
              <a:rPr lang="en-US" b="1" dirty="0" smtClean="0"/>
              <a:t>to the Authorities.</a:t>
            </a:r>
          </a:p>
          <a:p>
            <a:pPr>
              <a:buNone/>
            </a:pPr>
            <a:r>
              <a:rPr lang="en-US" dirty="0" smtClean="0"/>
              <a:t>                                  </a:t>
            </a:r>
          </a:p>
          <a:p>
            <a:pPr>
              <a:buNone/>
            </a:pPr>
            <a:r>
              <a:rPr lang="en-US" dirty="0" smtClean="0"/>
              <a:t>                                          </a:t>
            </a:r>
            <a:r>
              <a:rPr lang="en-US" sz="1600" dirty="0" smtClean="0"/>
              <a:t>Seller collects the tax from buyer</a:t>
            </a:r>
          </a:p>
          <a:p>
            <a:pPr>
              <a:buNone/>
            </a:pPr>
            <a:r>
              <a:rPr lang="en-US" sz="1600" smtClean="0"/>
              <a:t>                                                                                   along </a:t>
            </a:r>
            <a:r>
              <a:rPr lang="en-US" sz="1600" dirty="0" smtClean="0"/>
              <a:t>with purchase value</a:t>
            </a:r>
          </a:p>
          <a:p>
            <a:pPr>
              <a:buNone/>
            </a:pPr>
            <a:endParaRPr lang="en-US" sz="1600" dirty="0" smtClean="0"/>
          </a:p>
          <a:p>
            <a:pPr>
              <a:buNone/>
            </a:pPr>
            <a:r>
              <a:rPr lang="en-US" sz="1600" dirty="0" smtClean="0"/>
              <a:t>                              </a:t>
            </a:r>
          </a:p>
          <a:p>
            <a:pPr>
              <a:buNone/>
            </a:pPr>
            <a:endParaRPr lang="en-US" sz="1600" dirty="0" smtClean="0"/>
          </a:p>
          <a:p>
            <a:pPr>
              <a:buNone/>
            </a:pPr>
            <a:r>
              <a:rPr lang="en-US" sz="1600" dirty="0" smtClean="0"/>
              <a:t>                                  </a:t>
            </a:r>
          </a:p>
          <a:p>
            <a:pPr>
              <a:buNone/>
            </a:pPr>
            <a:r>
              <a:rPr lang="en-US" sz="1600" dirty="0" smtClean="0"/>
              <a:t>                                  After collection, will</a:t>
            </a:r>
          </a:p>
          <a:p>
            <a:pPr>
              <a:buNone/>
            </a:pPr>
            <a:r>
              <a:rPr lang="en-US" sz="1600" dirty="0" smtClean="0"/>
              <a:t>                                  deposit GST in Bank                                               Bank will send challan to the buyer &amp;</a:t>
            </a:r>
          </a:p>
          <a:p>
            <a:pPr>
              <a:buNone/>
            </a:pPr>
            <a:r>
              <a:rPr lang="en-US" sz="1600" dirty="0" smtClean="0"/>
              <a:t>                                  to the credit of importing                                transfer the funds to importing state.</a:t>
            </a:r>
          </a:p>
          <a:p>
            <a:pPr>
              <a:buNone/>
            </a:pPr>
            <a:r>
              <a:rPr lang="en-US" sz="1600" dirty="0" smtClean="0"/>
              <a:t>                                   state</a:t>
            </a:r>
          </a:p>
          <a:p>
            <a:pPr>
              <a:buNone/>
            </a:pPr>
            <a:r>
              <a:rPr lang="en-US" sz="1600" dirty="0" smtClean="0"/>
              <a:t>                                                                      </a:t>
            </a:r>
          </a:p>
          <a:p>
            <a:pPr>
              <a:buNone/>
            </a:pPr>
            <a:r>
              <a:rPr lang="en-US" sz="1600" dirty="0" smtClean="0"/>
              <a:t>                                                               </a:t>
            </a:r>
          </a:p>
          <a:p>
            <a:pPr>
              <a:buNone/>
            </a:pPr>
            <a:endParaRPr lang="en-US" sz="1600" dirty="0" smtClean="0"/>
          </a:p>
          <a:p>
            <a:pPr>
              <a:buNone/>
            </a:pPr>
            <a:endParaRPr lang="en-US" sz="1600" dirty="0" smtClean="0"/>
          </a:p>
          <a:p>
            <a:pPr>
              <a:buNone/>
            </a:pPr>
            <a:r>
              <a:rPr lang="en-US" sz="1600" dirty="0" smtClean="0"/>
              <a:t>                                                                                   Bank upload the details to </a:t>
            </a:r>
          </a:p>
          <a:p>
            <a:pPr>
              <a:buNone/>
            </a:pPr>
            <a:r>
              <a:rPr lang="en-US" sz="1600" dirty="0" smtClean="0"/>
              <a:t>                                                                                   GST Portal</a:t>
            </a:r>
          </a:p>
          <a:p>
            <a:pPr>
              <a:buNone/>
            </a:pPr>
            <a:endParaRPr lang="en-US" sz="1600" dirty="0" smtClean="0"/>
          </a:p>
          <a:p>
            <a:pPr algn="ctr">
              <a:buNone/>
            </a:pPr>
            <a:endParaRPr lang="en-US" sz="1600" b="1" dirty="0" smtClean="0">
              <a:solidFill>
                <a:srgbClr val="FF0000"/>
              </a:solidFill>
            </a:endParaRPr>
          </a:p>
          <a:p>
            <a:pPr algn="ctr">
              <a:buNone/>
            </a:pPr>
            <a:r>
              <a:rPr lang="en-US" sz="1600" b="1" dirty="0" smtClean="0">
                <a:solidFill>
                  <a:srgbClr val="FF0000"/>
                </a:solidFill>
              </a:rPr>
              <a:t>* Credit is available only after payment of GST</a:t>
            </a:r>
            <a:endParaRPr lang="en-US" b="1" dirty="0">
              <a:solidFill>
                <a:srgbClr val="FF0000"/>
              </a:solidFill>
            </a:endParaRPr>
          </a:p>
        </p:txBody>
      </p:sp>
      <p:sp>
        <p:nvSpPr>
          <p:cNvPr id="4" name="Rectangle 3"/>
          <p:cNvSpPr/>
          <p:nvPr/>
        </p:nvSpPr>
        <p:spPr>
          <a:xfrm>
            <a:off x="2438400" y="22098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Seller</a:t>
            </a:r>
            <a:endParaRPr lang="en-US" dirty="0"/>
          </a:p>
        </p:txBody>
      </p:sp>
      <p:sp>
        <p:nvSpPr>
          <p:cNvPr id="5" name="Rectangle 4"/>
          <p:cNvSpPr/>
          <p:nvPr/>
        </p:nvSpPr>
        <p:spPr>
          <a:xfrm>
            <a:off x="2438400" y="4648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Bank</a:t>
            </a:r>
            <a:endParaRPr lang="en-US" dirty="0"/>
          </a:p>
        </p:txBody>
      </p:sp>
      <p:sp>
        <p:nvSpPr>
          <p:cNvPr id="6" name="Rectangle 5"/>
          <p:cNvSpPr/>
          <p:nvPr/>
        </p:nvSpPr>
        <p:spPr>
          <a:xfrm>
            <a:off x="6248400" y="22098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Buyer</a:t>
            </a:r>
            <a:endParaRPr lang="en-US" dirty="0"/>
          </a:p>
        </p:txBody>
      </p:sp>
      <p:cxnSp>
        <p:nvCxnSpPr>
          <p:cNvPr id="8" name="Straight Arrow Connector 7"/>
          <p:cNvCxnSpPr/>
          <p:nvPr/>
        </p:nvCxnSpPr>
        <p:spPr>
          <a:xfrm rot="10800000">
            <a:off x="3429000" y="2743200"/>
            <a:ext cx="2362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2362200" y="3886200"/>
            <a:ext cx="1219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248400" y="4648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GST Portal</a:t>
            </a:r>
            <a:endParaRPr lang="en-US" dirty="0"/>
          </a:p>
        </p:txBody>
      </p:sp>
      <p:cxnSp>
        <p:nvCxnSpPr>
          <p:cNvPr id="16" name="Straight Arrow Connector 15"/>
          <p:cNvCxnSpPr/>
          <p:nvPr/>
        </p:nvCxnSpPr>
        <p:spPr>
          <a:xfrm>
            <a:off x="3581400" y="5105400"/>
            <a:ext cx="2590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3505200" y="3124200"/>
            <a:ext cx="2667000" cy="1752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76199" y="6019800"/>
            <a:ext cx="9014459" cy="646331"/>
          </a:xfrm>
          <a:prstGeom prst="rect">
            <a:avLst/>
          </a:prstGeom>
        </p:spPr>
        <p:txBody>
          <a:bodyPr wrap="square">
            <a:spAutoFit/>
          </a:bodyPr>
          <a:lstStyle/>
          <a:p>
            <a:r>
              <a:rPr lang="en-US" dirty="0" smtClean="0"/>
              <a:t>	Rakesh Bhalla                                    	                                                   Anil Sharma</a:t>
            </a:r>
          </a:p>
          <a:p>
            <a:r>
              <a:rPr lang="en-US" dirty="0" smtClean="0"/>
              <a:t>	</a:t>
            </a:r>
            <a:r>
              <a:rPr lang="en-US" dirty="0" smtClean="0">
                <a:hlinkClick r:id="rId2"/>
              </a:rPr>
              <a:t>nancybhalla@yahoo.com</a:t>
            </a:r>
            <a:r>
              <a:rPr lang="en-US" dirty="0" smtClean="0"/>
              <a:t>     			 </a:t>
            </a:r>
            <a:r>
              <a:rPr lang="en-US" dirty="0" smtClean="0">
                <a:solidFill>
                  <a:schemeClr val="accent1"/>
                </a:solidFill>
                <a:hlinkClick r:id="rId3"/>
              </a:rPr>
              <a:t>anil_sharma01us@yahoo.com</a:t>
            </a:r>
            <a:r>
              <a:rPr lang="en-US" dirty="0" smtClean="0">
                <a:solidFill>
                  <a:schemeClr val="accent1"/>
                </a:solidFill>
              </a:rPr>
              <a:t> </a:t>
            </a:r>
          </a:p>
        </p:txBody>
      </p:sp>
      <p:sp>
        <p:nvSpPr>
          <p:cNvPr id="17" name="Rectangle 16"/>
          <p:cNvSpPr/>
          <p:nvPr/>
        </p:nvSpPr>
        <p:spPr>
          <a:xfrm flipV="1">
            <a:off x="76200" y="6781799"/>
            <a:ext cx="76200" cy="45719"/>
          </a:xfrm>
          <a:prstGeom prst="rect">
            <a:avLst/>
          </a:prstGeom>
          <a:solidFill>
            <a:srgbClr val="FFC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18" name="Rectangle 17"/>
          <p:cNvSpPr/>
          <p:nvPr/>
        </p:nvSpPr>
        <p:spPr>
          <a:xfrm>
            <a:off x="9037318" y="6666130"/>
            <a:ext cx="106682" cy="191869"/>
          </a:xfrm>
          <a:prstGeom prst="rect">
            <a:avLst/>
          </a:prstGeom>
          <a:solidFill>
            <a:srgbClr val="FFC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20" name="Rectangle 19"/>
          <p:cNvSpPr/>
          <p:nvPr/>
        </p:nvSpPr>
        <p:spPr>
          <a:xfrm flipH="1">
            <a:off x="8991599" y="0"/>
            <a:ext cx="45719" cy="4571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9037318" y="6781800"/>
            <a:ext cx="106682" cy="76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1606"/>
            <a:ext cx="9143999" cy="686596"/>
          </a:xfrm>
        </p:spPr>
        <p:txBody>
          <a:bodyPr>
            <a:normAutofit fontScale="90000"/>
          </a:bodyPr>
          <a:lstStyle/>
          <a:p>
            <a:r>
              <a:rPr lang="en-US" b="1" dirty="0" smtClean="0">
                <a:solidFill>
                  <a:schemeClr val="tx2">
                    <a:lumMod val="60000"/>
                    <a:lumOff val="40000"/>
                  </a:schemeClr>
                </a:solidFill>
              </a:rPr>
              <a:t>Model-2: </a:t>
            </a:r>
            <a:r>
              <a:rPr lang="en-US" sz="3600" b="1" dirty="0" smtClean="0">
                <a:solidFill>
                  <a:schemeClr val="tx2">
                    <a:lumMod val="60000"/>
                    <a:lumOff val="40000"/>
                  </a:schemeClr>
                </a:solidFill>
              </a:rPr>
              <a:t>for Inter-State Supplies</a:t>
            </a:r>
            <a:endParaRPr lang="en-US" sz="3600" b="1" dirty="0">
              <a:solidFill>
                <a:schemeClr val="tx2">
                  <a:lumMod val="60000"/>
                  <a:lumOff val="40000"/>
                </a:schemeClr>
              </a:solidFill>
            </a:endParaRPr>
          </a:p>
        </p:txBody>
      </p:sp>
      <p:sp>
        <p:nvSpPr>
          <p:cNvPr id="3" name="Content Placeholder 2"/>
          <p:cNvSpPr>
            <a:spLocks noGrp="1"/>
          </p:cNvSpPr>
          <p:nvPr>
            <p:ph idx="1"/>
          </p:nvPr>
        </p:nvSpPr>
        <p:spPr>
          <a:xfrm>
            <a:off x="1" y="1219200"/>
            <a:ext cx="9143998" cy="4800600"/>
          </a:xfrm>
        </p:spPr>
        <p:txBody>
          <a:bodyPr>
            <a:normAutofit fontScale="92500" lnSpcReduction="10000"/>
          </a:bodyPr>
          <a:lstStyle/>
          <a:p>
            <a:pPr algn="ctr">
              <a:buNone/>
            </a:pPr>
            <a:r>
              <a:rPr lang="en-US" b="1" dirty="0" smtClean="0"/>
              <a:t>Tax paid by</a:t>
            </a:r>
            <a:r>
              <a:rPr lang="en-US" b="1" dirty="0" smtClean="0">
                <a:solidFill>
                  <a:schemeClr val="tx2">
                    <a:lumMod val="60000"/>
                    <a:lumOff val="40000"/>
                  </a:schemeClr>
                </a:solidFill>
              </a:rPr>
              <a:t> </a:t>
            </a:r>
            <a:r>
              <a:rPr lang="en-US" b="1" dirty="0" smtClean="0">
                <a:solidFill>
                  <a:srgbClr val="FF0000"/>
                </a:solidFill>
              </a:rPr>
              <a:t>Buyer</a:t>
            </a:r>
            <a:r>
              <a:rPr lang="en-US" b="1" dirty="0" smtClean="0">
                <a:solidFill>
                  <a:schemeClr val="tx2">
                    <a:lumMod val="60000"/>
                    <a:lumOff val="40000"/>
                  </a:schemeClr>
                </a:solidFill>
              </a:rPr>
              <a:t> </a:t>
            </a:r>
            <a:r>
              <a:rPr lang="en-US" b="1" dirty="0" smtClean="0"/>
              <a:t>to Authorities.</a:t>
            </a:r>
          </a:p>
          <a:p>
            <a:pPr>
              <a:buNone/>
            </a:pPr>
            <a:r>
              <a:rPr lang="en-US" dirty="0" smtClean="0"/>
              <a:t>                   </a:t>
            </a:r>
          </a:p>
          <a:p>
            <a:pPr>
              <a:buNone/>
            </a:pPr>
            <a:r>
              <a:rPr lang="en-US" dirty="0" smtClean="0"/>
              <a:t>                              </a:t>
            </a:r>
            <a:r>
              <a:rPr lang="en-US" sz="1600" dirty="0" smtClean="0"/>
              <a:t>Buyer pays purchase value only</a:t>
            </a:r>
          </a:p>
          <a:p>
            <a:pPr>
              <a:buNone/>
            </a:pPr>
            <a:r>
              <a:rPr lang="en-US" sz="1600" dirty="0" smtClean="0"/>
              <a:t>                                             and will</a:t>
            </a:r>
            <a:r>
              <a:rPr lang="en-US" sz="1600" b="1" dirty="0" smtClean="0"/>
              <a:t> NOT PAY  GST</a:t>
            </a:r>
            <a:r>
              <a:rPr lang="en-US" sz="1600" dirty="0" smtClean="0"/>
              <a:t> to seller</a:t>
            </a:r>
          </a:p>
          <a:p>
            <a:pPr>
              <a:buNone/>
            </a:pPr>
            <a:endParaRPr lang="en-US" sz="1600" dirty="0" smtClean="0"/>
          </a:p>
          <a:p>
            <a:pPr>
              <a:buNone/>
            </a:pPr>
            <a:r>
              <a:rPr lang="en-US" sz="1600" dirty="0" smtClean="0"/>
              <a:t>                                                    </a:t>
            </a:r>
          </a:p>
          <a:p>
            <a:pPr>
              <a:buNone/>
            </a:pPr>
            <a:r>
              <a:rPr lang="en-US" sz="1600" dirty="0" smtClean="0"/>
              <a:t>                                                              Importing State Bank                           Buyer will deposit GST</a:t>
            </a:r>
          </a:p>
          <a:p>
            <a:pPr>
              <a:buNone/>
            </a:pPr>
            <a:r>
              <a:rPr lang="en-US" sz="1600" dirty="0" smtClean="0"/>
              <a:t>                                                              will give details to Seller                      in his own state </a:t>
            </a:r>
          </a:p>
          <a:p>
            <a:pPr>
              <a:buNone/>
            </a:pPr>
            <a:r>
              <a:rPr lang="en-US" sz="1600" dirty="0" smtClean="0"/>
              <a:t> </a:t>
            </a:r>
          </a:p>
          <a:p>
            <a:pPr>
              <a:buNone/>
            </a:pPr>
            <a:r>
              <a:rPr lang="en-US" sz="1600" dirty="0" smtClean="0"/>
              <a:t>                                            </a:t>
            </a:r>
          </a:p>
          <a:p>
            <a:pPr>
              <a:buNone/>
            </a:pPr>
            <a:r>
              <a:rPr lang="en-US" sz="1600" dirty="0" smtClean="0"/>
              <a:t>                                      </a:t>
            </a:r>
          </a:p>
          <a:p>
            <a:pPr>
              <a:buNone/>
            </a:pPr>
            <a:r>
              <a:rPr lang="en-US" sz="1600" dirty="0" smtClean="0"/>
              <a:t>                                                            Bank will upload the information</a:t>
            </a:r>
          </a:p>
          <a:p>
            <a:pPr>
              <a:buNone/>
            </a:pPr>
            <a:r>
              <a:rPr lang="en-US" sz="1600" dirty="0" smtClean="0"/>
              <a:t>                                                             to GST portal.</a:t>
            </a:r>
          </a:p>
          <a:p>
            <a:pPr>
              <a:buNone/>
            </a:pPr>
            <a:endParaRPr lang="en-US" sz="1600" dirty="0" smtClean="0"/>
          </a:p>
          <a:p>
            <a:pPr>
              <a:buNone/>
            </a:pPr>
            <a:endParaRPr lang="en-US" sz="1600" dirty="0" smtClean="0"/>
          </a:p>
          <a:p>
            <a:pPr algn="ctr">
              <a:buNone/>
            </a:pPr>
            <a:r>
              <a:rPr lang="en-US" sz="1600" b="1" dirty="0" smtClean="0">
                <a:solidFill>
                  <a:srgbClr val="FF0000"/>
                </a:solidFill>
              </a:rPr>
              <a:t>* There would be no funds transfer from seller state to buyer state</a:t>
            </a:r>
            <a:endParaRPr lang="en-US" b="1" dirty="0">
              <a:solidFill>
                <a:srgbClr val="FF0000"/>
              </a:solidFill>
            </a:endParaRPr>
          </a:p>
        </p:txBody>
      </p:sp>
      <p:sp>
        <p:nvSpPr>
          <p:cNvPr id="4" name="Rectangle 3"/>
          <p:cNvSpPr/>
          <p:nvPr/>
        </p:nvSpPr>
        <p:spPr>
          <a:xfrm>
            <a:off x="1676400" y="2514600"/>
            <a:ext cx="914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Seller</a:t>
            </a:r>
            <a:endParaRPr lang="en-US" dirty="0"/>
          </a:p>
        </p:txBody>
      </p:sp>
      <p:sp>
        <p:nvSpPr>
          <p:cNvPr id="5" name="Rectangle 4"/>
          <p:cNvSpPr/>
          <p:nvPr/>
        </p:nvSpPr>
        <p:spPr>
          <a:xfrm>
            <a:off x="1600200" y="4419600"/>
            <a:ext cx="9906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GST Portal</a:t>
            </a:r>
            <a:endParaRPr lang="en-US" dirty="0"/>
          </a:p>
        </p:txBody>
      </p:sp>
      <p:sp>
        <p:nvSpPr>
          <p:cNvPr id="6" name="Rectangle 5"/>
          <p:cNvSpPr/>
          <p:nvPr/>
        </p:nvSpPr>
        <p:spPr>
          <a:xfrm>
            <a:off x="5943600" y="4495800"/>
            <a:ext cx="9906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Bank</a:t>
            </a:r>
          </a:p>
          <a:p>
            <a:pPr algn="ctr"/>
            <a:r>
              <a:rPr lang="en-US" sz="1050" dirty="0" smtClean="0"/>
              <a:t>(in importing st)</a:t>
            </a:r>
            <a:endParaRPr lang="en-US" sz="1050" dirty="0"/>
          </a:p>
        </p:txBody>
      </p:sp>
      <p:sp>
        <p:nvSpPr>
          <p:cNvPr id="7" name="Rectangle 6"/>
          <p:cNvSpPr/>
          <p:nvPr/>
        </p:nvSpPr>
        <p:spPr>
          <a:xfrm>
            <a:off x="6019800" y="2514600"/>
            <a:ext cx="990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Buyer</a:t>
            </a:r>
            <a:endParaRPr lang="en-US" dirty="0"/>
          </a:p>
        </p:txBody>
      </p:sp>
      <p:cxnSp>
        <p:nvCxnSpPr>
          <p:cNvPr id="9" name="Straight Arrow Connector 8"/>
          <p:cNvCxnSpPr/>
          <p:nvPr/>
        </p:nvCxnSpPr>
        <p:spPr>
          <a:xfrm>
            <a:off x="2667000" y="2895600"/>
            <a:ext cx="3276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6200000" flipH="1">
            <a:off x="5962650" y="3943350"/>
            <a:ext cx="914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a:off x="2743200" y="3505200"/>
            <a:ext cx="30480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10800000">
            <a:off x="2743200" y="4876800"/>
            <a:ext cx="3124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 y="6019800"/>
            <a:ext cx="9067800" cy="646331"/>
          </a:xfrm>
          <a:prstGeom prst="rect">
            <a:avLst/>
          </a:prstGeom>
        </p:spPr>
        <p:txBody>
          <a:bodyPr wrap="square">
            <a:spAutoFit/>
          </a:bodyPr>
          <a:lstStyle/>
          <a:p>
            <a:r>
              <a:rPr lang="en-US" dirty="0" smtClean="0"/>
              <a:t>	Rakesh Bhalla                                    	                                                   Anil Sharma</a:t>
            </a:r>
          </a:p>
          <a:p>
            <a:r>
              <a:rPr lang="en-US" dirty="0" smtClean="0"/>
              <a:t>	</a:t>
            </a:r>
            <a:r>
              <a:rPr lang="en-US" dirty="0" smtClean="0">
                <a:hlinkClick r:id="rId2"/>
              </a:rPr>
              <a:t>nancybhalla@yahoo.com</a:t>
            </a:r>
            <a:r>
              <a:rPr lang="en-US" dirty="0" smtClean="0"/>
              <a:t>     			 </a:t>
            </a:r>
            <a:r>
              <a:rPr lang="en-US" dirty="0" smtClean="0">
                <a:solidFill>
                  <a:schemeClr val="accent1"/>
                </a:solidFill>
                <a:hlinkClick r:id="rId3"/>
              </a:rPr>
              <a:t>anil_sharma01us@yahoo.com</a:t>
            </a:r>
            <a:r>
              <a:rPr lang="en-US" dirty="0" smtClean="0">
                <a:solidFill>
                  <a:schemeClr val="accent1"/>
                </a:solidFill>
              </a:rPr>
              <a:t> </a:t>
            </a:r>
          </a:p>
        </p:txBody>
      </p:sp>
      <p:cxnSp>
        <p:nvCxnSpPr>
          <p:cNvPr id="16" name="Straight Arrow Connector 15"/>
          <p:cNvCxnSpPr/>
          <p:nvPr/>
        </p:nvCxnSpPr>
        <p:spPr>
          <a:xfrm rot="5400000">
            <a:off x="1752600" y="3962400"/>
            <a:ext cx="762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9037318" y="6705600"/>
            <a:ext cx="106682" cy="152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76200" y="6705599"/>
            <a:ext cx="76200" cy="152398"/>
          </a:xfrm>
          <a:prstGeom prst="rect">
            <a:avLst/>
          </a:prstGeom>
          <a:solidFill>
            <a:srgbClr val="FFC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18" name="Rectangle 17"/>
          <p:cNvSpPr/>
          <p:nvPr/>
        </p:nvSpPr>
        <p:spPr>
          <a:xfrm flipH="1">
            <a:off x="9143999" y="6659880"/>
            <a:ext cx="45719" cy="45719"/>
          </a:xfrm>
          <a:prstGeom prst="rect">
            <a:avLst/>
          </a:prstGeom>
          <a:solidFill>
            <a:srgbClr val="FFC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19" name="Rectangle 18"/>
          <p:cNvSpPr/>
          <p:nvPr/>
        </p:nvSpPr>
        <p:spPr>
          <a:xfrm flipH="1">
            <a:off x="8991599" y="0"/>
            <a:ext cx="45719" cy="76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5406"/>
            <a:ext cx="8610600" cy="533400"/>
          </a:xfrm>
        </p:spPr>
        <p:txBody>
          <a:bodyPr>
            <a:noAutofit/>
          </a:bodyPr>
          <a:lstStyle/>
          <a:p>
            <a:r>
              <a:rPr lang="en-US" sz="3200" b="1" dirty="0" smtClean="0">
                <a:solidFill>
                  <a:schemeClr val="tx2">
                    <a:lumMod val="60000"/>
                    <a:lumOff val="40000"/>
                  </a:schemeClr>
                </a:solidFill>
              </a:rPr>
              <a:t>IGST Model: Tax Paid/Collection Mechanism(EC)</a:t>
            </a:r>
            <a:endParaRPr lang="en-US" sz="3200" b="1" dirty="0">
              <a:solidFill>
                <a:schemeClr val="tx2">
                  <a:lumMod val="60000"/>
                  <a:lumOff val="40000"/>
                </a:schemeClr>
              </a:solidFill>
            </a:endParaRPr>
          </a:p>
        </p:txBody>
      </p:sp>
      <p:sp>
        <p:nvSpPr>
          <p:cNvPr id="3" name="Content Placeholder 2"/>
          <p:cNvSpPr>
            <a:spLocks noGrp="1"/>
          </p:cNvSpPr>
          <p:nvPr>
            <p:ph idx="1"/>
          </p:nvPr>
        </p:nvSpPr>
        <p:spPr>
          <a:xfrm>
            <a:off x="457200" y="838200"/>
            <a:ext cx="8382000" cy="5181600"/>
          </a:xfrm>
        </p:spPr>
        <p:txBody>
          <a:bodyPr>
            <a:normAutofit lnSpcReduction="10000"/>
          </a:bodyPr>
          <a:lstStyle/>
          <a:p>
            <a:pPr>
              <a:buNone/>
            </a:pPr>
            <a:r>
              <a:rPr lang="en-US" dirty="0" smtClean="0"/>
              <a:t>          </a:t>
            </a:r>
            <a:r>
              <a:rPr lang="en-US" sz="2000" dirty="0" smtClean="0"/>
              <a:t>“</a:t>
            </a:r>
            <a:r>
              <a:rPr lang="en-US" sz="1800" dirty="0" smtClean="0"/>
              <a:t>A” State</a:t>
            </a:r>
            <a:r>
              <a:rPr lang="en-US" dirty="0" smtClean="0"/>
              <a:t>                    </a:t>
            </a:r>
            <a:r>
              <a:rPr lang="en-US" sz="2000" dirty="0" smtClean="0"/>
              <a:t>“B” State            </a:t>
            </a:r>
          </a:p>
          <a:p>
            <a:pPr>
              <a:buNone/>
            </a:pPr>
            <a:r>
              <a:rPr lang="en-US" sz="2000" dirty="0" smtClean="0"/>
              <a:t>                                  </a:t>
            </a:r>
            <a:r>
              <a:rPr lang="en-US" sz="1400" dirty="0" smtClean="0"/>
              <a:t>Seller Sells goods                                                       Can’t avail ITC</a:t>
            </a:r>
          </a:p>
          <a:p>
            <a:pPr>
              <a:buNone/>
            </a:pPr>
            <a:r>
              <a:rPr lang="en-US" sz="1400" dirty="0" smtClean="0"/>
              <a:t>                                                and collects IGST</a:t>
            </a:r>
          </a:p>
          <a:p>
            <a:pPr>
              <a:buNone/>
            </a:pPr>
            <a:endParaRPr lang="en-US" sz="1400" dirty="0" smtClean="0"/>
          </a:p>
          <a:p>
            <a:pPr>
              <a:buNone/>
            </a:pPr>
            <a:r>
              <a:rPr lang="en-US" sz="1400" dirty="0" smtClean="0"/>
              <a:t>                                                                                                                       </a:t>
            </a:r>
          </a:p>
          <a:p>
            <a:pPr>
              <a:buNone/>
            </a:pPr>
            <a:r>
              <a:rPr lang="en-US" sz="1400" dirty="0" smtClean="0"/>
              <a:t>Seller deposits the IGST in            Bank send digital                                             Importing st. grant ITC on the basis of </a:t>
            </a:r>
          </a:p>
          <a:p>
            <a:pPr>
              <a:buNone/>
            </a:pPr>
            <a:r>
              <a:rPr lang="en-US" sz="1400" dirty="0" smtClean="0"/>
              <a:t>Bank to the credit of                      </a:t>
            </a:r>
            <a:r>
              <a:rPr lang="en-US" sz="1400" dirty="0" err="1" smtClean="0"/>
              <a:t>challan</a:t>
            </a:r>
            <a:r>
              <a:rPr lang="en-US" sz="1400" dirty="0" smtClean="0"/>
              <a:t> to buyer  &amp; trf.                                           credit received from bank of  Ex.                                           </a:t>
            </a:r>
          </a:p>
          <a:p>
            <a:pPr>
              <a:buNone/>
            </a:pPr>
            <a:r>
              <a:rPr lang="en-US" sz="1400" dirty="0" smtClean="0"/>
              <a:t> State “B” &amp;                                      funds to importing state.</a:t>
            </a:r>
          </a:p>
          <a:p>
            <a:pPr>
              <a:buNone/>
            </a:pPr>
            <a:r>
              <a:rPr lang="en-US" sz="1400" dirty="0" smtClean="0"/>
              <a:t>Also give other details</a:t>
            </a:r>
          </a:p>
          <a:p>
            <a:pPr>
              <a:buNone/>
            </a:pPr>
            <a:endParaRPr lang="en-US" sz="1400" dirty="0" smtClean="0"/>
          </a:p>
          <a:p>
            <a:pPr>
              <a:buNone/>
            </a:pPr>
            <a:endParaRPr lang="en-US" sz="1400" dirty="0" smtClean="0"/>
          </a:p>
          <a:p>
            <a:pPr>
              <a:buNone/>
            </a:pPr>
            <a:r>
              <a:rPr lang="en-US" sz="1400" dirty="0" smtClean="0"/>
              <a:t>                                             </a:t>
            </a:r>
          </a:p>
          <a:p>
            <a:pPr>
              <a:buNone/>
            </a:pPr>
            <a:endParaRPr lang="en-US" sz="1400" dirty="0" smtClean="0"/>
          </a:p>
          <a:p>
            <a:pPr>
              <a:buNone/>
            </a:pPr>
            <a:r>
              <a:rPr lang="en-US" sz="1400" dirty="0" smtClean="0"/>
              <a:t>                                                          </a:t>
            </a:r>
          </a:p>
          <a:p>
            <a:pPr>
              <a:buNone/>
            </a:pPr>
            <a:endParaRPr lang="en-US" sz="1400" dirty="0" smtClean="0"/>
          </a:p>
          <a:p>
            <a:pPr>
              <a:buNone/>
            </a:pPr>
            <a:endParaRPr lang="en-US" sz="1400" dirty="0" smtClean="0"/>
          </a:p>
          <a:p>
            <a:pPr>
              <a:buNone/>
            </a:pPr>
            <a:r>
              <a:rPr lang="en-US" sz="1400" dirty="0" smtClean="0"/>
              <a:t>                        Bank uploads information</a:t>
            </a:r>
          </a:p>
          <a:p>
            <a:pPr>
              <a:buNone/>
            </a:pPr>
            <a:r>
              <a:rPr lang="en-US" sz="1400" dirty="0" smtClean="0"/>
              <a:t>                        on GST portal &amp; information</a:t>
            </a:r>
          </a:p>
          <a:p>
            <a:pPr>
              <a:buNone/>
            </a:pPr>
            <a:r>
              <a:rPr lang="en-US" sz="1400" dirty="0" smtClean="0"/>
              <a:t>                        become online. </a:t>
            </a:r>
          </a:p>
          <a:p>
            <a:pPr>
              <a:buNone/>
            </a:pPr>
            <a:r>
              <a:rPr lang="en-US" sz="1400" dirty="0" smtClean="0"/>
              <a:t>                                                        </a:t>
            </a:r>
            <a:endParaRPr lang="en-US" sz="1400" dirty="0"/>
          </a:p>
        </p:txBody>
      </p:sp>
      <p:sp>
        <p:nvSpPr>
          <p:cNvPr id="4" name="Rectangle 3"/>
          <p:cNvSpPr/>
          <p:nvPr/>
        </p:nvSpPr>
        <p:spPr>
          <a:xfrm>
            <a:off x="1219200" y="1371600"/>
            <a:ext cx="1143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Exporting State</a:t>
            </a:r>
            <a:endParaRPr lang="en-US" dirty="0"/>
          </a:p>
        </p:txBody>
      </p:sp>
      <p:cxnSp>
        <p:nvCxnSpPr>
          <p:cNvPr id="6" name="Straight Arrow Connector 5"/>
          <p:cNvCxnSpPr/>
          <p:nvPr/>
        </p:nvCxnSpPr>
        <p:spPr>
          <a:xfrm>
            <a:off x="1828800" y="1752600"/>
            <a:ext cx="2133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4038600" y="1371600"/>
            <a:ext cx="12192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Importing State</a:t>
            </a:r>
            <a:endParaRPr lang="en-US" dirty="0"/>
          </a:p>
        </p:txBody>
      </p:sp>
      <p:sp>
        <p:nvSpPr>
          <p:cNvPr id="11" name="Snip Same Side Corner Rectangle 10"/>
          <p:cNvSpPr/>
          <p:nvPr/>
        </p:nvSpPr>
        <p:spPr>
          <a:xfrm>
            <a:off x="1219200" y="3429000"/>
            <a:ext cx="1066800" cy="914400"/>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Bank in  Exp. St.</a:t>
            </a:r>
            <a:endParaRPr lang="en-US" dirty="0"/>
          </a:p>
        </p:txBody>
      </p:sp>
      <p:cxnSp>
        <p:nvCxnSpPr>
          <p:cNvPr id="13" name="Straight Arrow Connector 12"/>
          <p:cNvCxnSpPr/>
          <p:nvPr/>
        </p:nvCxnSpPr>
        <p:spPr>
          <a:xfrm rot="5400000">
            <a:off x="1181894" y="2780506"/>
            <a:ext cx="1143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2362200" y="38862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2362200" y="4419600"/>
            <a:ext cx="17526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Round Diagonal Corner Rectangle 37"/>
          <p:cNvSpPr/>
          <p:nvPr/>
        </p:nvSpPr>
        <p:spPr>
          <a:xfrm>
            <a:off x="4191000" y="5257800"/>
            <a:ext cx="914400" cy="7620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GST Portal</a:t>
            </a:r>
            <a:endParaRPr lang="en-US" dirty="0"/>
          </a:p>
        </p:txBody>
      </p:sp>
      <p:cxnSp>
        <p:nvCxnSpPr>
          <p:cNvPr id="40" name="Straight Arrow Connector 39"/>
          <p:cNvCxnSpPr>
            <a:endCxn id="43" idx="3"/>
          </p:cNvCxnSpPr>
          <p:nvPr/>
        </p:nvCxnSpPr>
        <p:spPr>
          <a:xfrm>
            <a:off x="5334000" y="1752600"/>
            <a:ext cx="1752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Hexagon 42"/>
          <p:cNvSpPr/>
          <p:nvPr/>
        </p:nvSpPr>
        <p:spPr>
          <a:xfrm>
            <a:off x="7086600" y="1371600"/>
            <a:ext cx="1143000" cy="7620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Non-Regd.</a:t>
            </a:r>
            <a:r>
              <a:rPr lang="en-US" dirty="0" smtClean="0"/>
              <a:t> </a:t>
            </a:r>
            <a:r>
              <a:rPr lang="en-US" sz="1400" dirty="0" smtClean="0"/>
              <a:t>Dealer</a:t>
            </a:r>
            <a:endParaRPr lang="en-US" sz="1400" dirty="0"/>
          </a:p>
        </p:txBody>
      </p:sp>
      <p:sp>
        <p:nvSpPr>
          <p:cNvPr id="45" name="Flowchart: Alternate Process 44"/>
          <p:cNvSpPr/>
          <p:nvPr/>
        </p:nvSpPr>
        <p:spPr>
          <a:xfrm>
            <a:off x="7239000" y="3505200"/>
            <a:ext cx="914400" cy="914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Dealer</a:t>
            </a:r>
            <a:endParaRPr lang="en-US" dirty="0"/>
          </a:p>
        </p:txBody>
      </p:sp>
      <p:cxnSp>
        <p:nvCxnSpPr>
          <p:cNvPr id="47" name="Straight Arrow Connector 46"/>
          <p:cNvCxnSpPr/>
          <p:nvPr/>
        </p:nvCxnSpPr>
        <p:spPr>
          <a:xfrm>
            <a:off x="5257800" y="2133600"/>
            <a:ext cx="19812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304800" y="6019800"/>
            <a:ext cx="8686800" cy="646331"/>
          </a:xfrm>
          <a:prstGeom prst="rect">
            <a:avLst/>
          </a:prstGeom>
        </p:spPr>
        <p:txBody>
          <a:bodyPr wrap="square">
            <a:spAutoFit/>
          </a:bodyPr>
          <a:lstStyle/>
          <a:p>
            <a:r>
              <a:rPr lang="en-US" dirty="0" smtClean="0"/>
              <a:t>	Rakesh Bhalla                                    	                                                   Anil Sharma</a:t>
            </a:r>
          </a:p>
          <a:p>
            <a:r>
              <a:rPr lang="en-US" dirty="0" smtClean="0"/>
              <a:t>	</a:t>
            </a:r>
            <a:r>
              <a:rPr lang="en-US" dirty="0" smtClean="0">
                <a:hlinkClick r:id="rId2"/>
              </a:rPr>
              <a:t>nancybhalla@yahoo.com</a:t>
            </a:r>
            <a:r>
              <a:rPr lang="en-US" dirty="0" smtClean="0"/>
              <a:t>     			 </a:t>
            </a:r>
            <a:r>
              <a:rPr lang="en-US" dirty="0" smtClean="0">
                <a:solidFill>
                  <a:schemeClr val="accent1"/>
                </a:solidFill>
                <a:hlinkClick r:id="rId3"/>
              </a:rPr>
              <a:t>anil_sharma01us@yahoo.com</a:t>
            </a:r>
            <a:r>
              <a:rPr lang="en-US" dirty="0" smtClean="0">
                <a:solidFill>
                  <a:schemeClr val="accent1"/>
                </a:solidFill>
              </a:rPr>
              <a:t> </a:t>
            </a:r>
          </a:p>
        </p:txBody>
      </p:sp>
      <p:sp>
        <p:nvSpPr>
          <p:cNvPr id="20" name="Oval 19"/>
          <p:cNvSpPr/>
          <p:nvPr/>
        </p:nvSpPr>
        <p:spPr>
          <a:xfrm>
            <a:off x="3962400" y="3429000"/>
            <a:ext cx="13716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Central Clearing House</a:t>
            </a:r>
            <a:endParaRPr lang="en-US" dirty="0"/>
          </a:p>
        </p:txBody>
      </p:sp>
      <p:cxnSp>
        <p:nvCxnSpPr>
          <p:cNvPr id="26" name="Straight Arrow Connector 25"/>
          <p:cNvCxnSpPr/>
          <p:nvPr/>
        </p:nvCxnSpPr>
        <p:spPr>
          <a:xfrm flipV="1">
            <a:off x="2133600" y="3505200"/>
            <a:ext cx="153988"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9" idx="2"/>
          </p:cNvCxnSpPr>
          <p:nvPr/>
        </p:nvCxnSpPr>
        <p:spPr>
          <a:xfrm rot="5400000">
            <a:off x="4000500" y="2781300"/>
            <a:ext cx="12954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0" idx="4"/>
          </p:cNvCxnSpPr>
          <p:nvPr/>
        </p:nvCxnSpPr>
        <p:spPr>
          <a:xfrm rot="5400000">
            <a:off x="4228306" y="4762500"/>
            <a:ext cx="838994" cy="79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2362200" y="2133600"/>
            <a:ext cx="1752600" cy="14478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5410200" y="3886200"/>
            <a:ext cx="1752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76200" y="6705600"/>
            <a:ext cx="76200" cy="152400"/>
          </a:xfrm>
          <a:prstGeom prst="rect">
            <a:avLst/>
          </a:prstGeom>
          <a:solidFill>
            <a:srgbClr val="FFC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25" name="Rectangle 24"/>
          <p:cNvSpPr/>
          <p:nvPr/>
        </p:nvSpPr>
        <p:spPr>
          <a:xfrm>
            <a:off x="8991600" y="6666131"/>
            <a:ext cx="152400" cy="45719"/>
          </a:xfrm>
          <a:prstGeom prst="rect">
            <a:avLst/>
          </a:prstGeom>
          <a:solidFill>
            <a:srgbClr val="FFC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27" name="Rectangle 26"/>
          <p:cNvSpPr/>
          <p:nvPr/>
        </p:nvSpPr>
        <p:spPr>
          <a:xfrm>
            <a:off x="8915400" y="0"/>
            <a:ext cx="76200" cy="76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991600" y="6705600"/>
            <a:ext cx="152400" cy="4571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533400"/>
          </a:xfrm>
        </p:spPr>
        <p:txBody>
          <a:bodyPr>
            <a:noAutofit/>
          </a:bodyPr>
          <a:lstStyle/>
          <a:p>
            <a:r>
              <a:rPr lang="en-US" sz="3200" b="1" dirty="0" smtClean="0">
                <a:solidFill>
                  <a:schemeClr val="tx2">
                    <a:lumMod val="60000"/>
                    <a:lumOff val="40000"/>
                  </a:schemeClr>
                </a:solidFill>
              </a:rPr>
              <a:t>IGST Model: Tax Paid/Collection Mechanism (TF)</a:t>
            </a:r>
            <a:endParaRPr lang="en-US" sz="3200" b="1" dirty="0">
              <a:solidFill>
                <a:schemeClr val="tx2">
                  <a:lumMod val="60000"/>
                  <a:lumOff val="40000"/>
                </a:schemeClr>
              </a:solidFill>
            </a:endParaRPr>
          </a:p>
        </p:txBody>
      </p:sp>
      <p:sp>
        <p:nvSpPr>
          <p:cNvPr id="3" name="Content Placeholder 2"/>
          <p:cNvSpPr>
            <a:spLocks noGrp="1"/>
          </p:cNvSpPr>
          <p:nvPr>
            <p:ph idx="1"/>
          </p:nvPr>
        </p:nvSpPr>
        <p:spPr>
          <a:xfrm>
            <a:off x="198118" y="838200"/>
            <a:ext cx="8641082" cy="5181600"/>
          </a:xfrm>
        </p:spPr>
        <p:txBody>
          <a:bodyPr/>
          <a:lstStyle/>
          <a:p>
            <a:pPr>
              <a:buNone/>
            </a:pPr>
            <a:r>
              <a:rPr lang="en-US" dirty="0" smtClean="0"/>
              <a:t>          </a:t>
            </a:r>
            <a:r>
              <a:rPr lang="en-US" sz="2000" dirty="0" smtClean="0"/>
              <a:t>“</a:t>
            </a:r>
            <a:r>
              <a:rPr lang="en-US" sz="1800" dirty="0" smtClean="0"/>
              <a:t>A” State</a:t>
            </a:r>
            <a:r>
              <a:rPr lang="en-US" dirty="0" smtClean="0"/>
              <a:t>                     </a:t>
            </a:r>
            <a:r>
              <a:rPr lang="en-US" sz="2000" dirty="0" smtClean="0"/>
              <a:t>“B” State              </a:t>
            </a:r>
          </a:p>
          <a:p>
            <a:pPr>
              <a:buNone/>
            </a:pPr>
            <a:r>
              <a:rPr lang="en-US" sz="2000" dirty="0" smtClean="0"/>
              <a:t>                                      </a:t>
            </a:r>
            <a:r>
              <a:rPr lang="en-US" sz="1400" dirty="0" smtClean="0"/>
              <a:t>Seller Sells goods                                                       Can’t avail ITC</a:t>
            </a:r>
          </a:p>
          <a:p>
            <a:pPr>
              <a:buNone/>
            </a:pPr>
            <a:r>
              <a:rPr lang="en-US" sz="1400" dirty="0" smtClean="0"/>
              <a:t>                                                     and collects IGST</a:t>
            </a:r>
          </a:p>
          <a:p>
            <a:pPr>
              <a:buNone/>
            </a:pPr>
            <a:endParaRPr lang="en-US" sz="1400" dirty="0" smtClean="0"/>
          </a:p>
          <a:p>
            <a:pPr>
              <a:buNone/>
            </a:pPr>
            <a:r>
              <a:rPr lang="en-US" sz="1400" dirty="0" smtClean="0"/>
              <a:t>                                                                                                                       </a:t>
            </a:r>
          </a:p>
          <a:p>
            <a:pPr>
              <a:buNone/>
            </a:pPr>
            <a:r>
              <a:rPr lang="en-US" sz="1400" dirty="0" smtClean="0"/>
              <a:t>Seller deposits the IGST in                           Bank send digital                              Importing st. grant ITC on the basis of </a:t>
            </a:r>
          </a:p>
          <a:p>
            <a:pPr>
              <a:buNone/>
            </a:pPr>
            <a:r>
              <a:rPr lang="en-US" sz="1400" dirty="0" smtClean="0"/>
              <a:t>Bank to the credit of                           challan to buyer  &amp; trf.                                       credit received from bank of  Ex.                                           </a:t>
            </a:r>
          </a:p>
          <a:p>
            <a:pPr>
              <a:buNone/>
            </a:pPr>
            <a:r>
              <a:rPr lang="en-US" sz="1400" dirty="0" smtClean="0"/>
              <a:t> State B &amp;                                       Funds to importing state.</a:t>
            </a:r>
          </a:p>
          <a:p>
            <a:pPr>
              <a:buNone/>
            </a:pPr>
            <a:r>
              <a:rPr lang="en-US" sz="1400" dirty="0" smtClean="0"/>
              <a:t>Also give other details</a:t>
            </a:r>
          </a:p>
          <a:p>
            <a:pPr>
              <a:buNone/>
            </a:pPr>
            <a:endParaRPr lang="en-US" sz="1400" dirty="0" smtClean="0"/>
          </a:p>
          <a:p>
            <a:pPr>
              <a:buNone/>
            </a:pPr>
            <a:endParaRPr lang="en-US" sz="1400" dirty="0" smtClean="0"/>
          </a:p>
          <a:p>
            <a:pPr>
              <a:buNone/>
            </a:pPr>
            <a:r>
              <a:rPr lang="en-US" sz="1400" dirty="0" smtClean="0"/>
              <a:t>                                                       Bank uploads information</a:t>
            </a:r>
          </a:p>
          <a:p>
            <a:pPr>
              <a:buNone/>
            </a:pPr>
            <a:r>
              <a:rPr lang="en-US" sz="1400" dirty="0" smtClean="0"/>
              <a:t>                                                          on GST portal &amp; information</a:t>
            </a:r>
          </a:p>
          <a:p>
            <a:pPr>
              <a:buNone/>
            </a:pPr>
            <a:r>
              <a:rPr lang="en-US" sz="1400" dirty="0" smtClean="0"/>
              <a:t>                                                                       become online. </a:t>
            </a:r>
          </a:p>
          <a:p>
            <a:pPr>
              <a:buNone/>
            </a:pPr>
            <a:r>
              <a:rPr lang="en-US" sz="1400" dirty="0" smtClean="0"/>
              <a:t>                                                        </a:t>
            </a:r>
            <a:endParaRPr lang="en-US" sz="1400" dirty="0"/>
          </a:p>
        </p:txBody>
      </p:sp>
      <p:sp>
        <p:nvSpPr>
          <p:cNvPr id="4" name="Rectangle 3"/>
          <p:cNvSpPr/>
          <p:nvPr/>
        </p:nvSpPr>
        <p:spPr>
          <a:xfrm>
            <a:off x="1219200" y="1371600"/>
            <a:ext cx="1143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Exporting State</a:t>
            </a:r>
            <a:endParaRPr lang="en-US" dirty="0"/>
          </a:p>
        </p:txBody>
      </p:sp>
      <p:cxnSp>
        <p:nvCxnSpPr>
          <p:cNvPr id="6" name="Straight Arrow Connector 5"/>
          <p:cNvCxnSpPr/>
          <p:nvPr/>
        </p:nvCxnSpPr>
        <p:spPr>
          <a:xfrm>
            <a:off x="1828800" y="1752600"/>
            <a:ext cx="2133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4038600" y="1371600"/>
            <a:ext cx="12192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Importing State</a:t>
            </a:r>
            <a:endParaRPr lang="en-US" dirty="0"/>
          </a:p>
        </p:txBody>
      </p:sp>
      <p:sp>
        <p:nvSpPr>
          <p:cNvPr id="11" name="Snip Same Side Corner Rectangle 10"/>
          <p:cNvSpPr/>
          <p:nvPr/>
        </p:nvSpPr>
        <p:spPr>
          <a:xfrm>
            <a:off x="1219200" y="3581400"/>
            <a:ext cx="1066800" cy="914400"/>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Bank in  Exp. St.</a:t>
            </a:r>
            <a:endParaRPr lang="en-US" dirty="0"/>
          </a:p>
        </p:txBody>
      </p:sp>
      <p:cxnSp>
        <p:nvCxnSpPr>
          <p:cNvPr id="13" name="Straight Arrow Connector 12"/>
          <p:cNvCxnSpPr/>
          <p:nvPr/>
        </p:nvCxnSpPr>
        <p:spPr>
          <a:xfrm rot="5400000">
            <a:off x="1067594" y="2894806"/>
            <a:ext cx="1371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2133600" y="2133600"/>
            <a:ext cx="19050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2209800" y="4572000"/>
            <a:ext cx="19050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Round Diagonal Corner Rectangle 37"/>
          <p:cNvSpPr/>
          <p:nvPr/>
        </p:nvSpPr>
        <p:spPr>
          <a:xfrm>
            <a:off x="4191000" y="4800600"/>
            <a:ext cx="914400" cy="9144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GST Portal</a:t>
            </a:r>
            <a:endParaRPr lang="en-US" dirty="0"/>
          </a:p>
        </p:txBody>
      </p:sp>
      <p:cxnSp>
        <p:nvCxnSpPr>
          <p:cNvPr id="40" name="Straight Arrow Connector 39"/>
          <p:cNvCxnSpPr>
            <a:endCxn id="43" idx="3"/>
          </p:cNvCxnSpPr>
          <p:nvPr/>
        </p:nvCxnSpPr>
        <p:spPr>
          <a:xfrm>
            <a:off x="5257800" y="1600200"/>
            <a:ext cx="1828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Hexagon 42"/>
          <p:cNvSpPr/>
          <p:nvPr/>
        </p:nvSpPr>
        <p:spPr>
          <a:xfrm>
            <a:off x="7086600" y="1447800"/>
            <a:ext cx="1143000" cy="7620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Non-Regd.</a:t>
            </a:r>
            <a:r>
              <a:rPr lang="en-US" dirty="0" smtClean="0"/>
              <a:t> </a:t>
            </a:r>
            <a:r>
              <a:rPr lang="en-US" sz="1400" dirty="0" smtClean="0"/>
              <a:t>Dealer</a:t>
            </a:r>
            <a:endParaRPr lang="en-US" sz="1400" dirty="0"/>
          </a:p>
        </p:txBody>
      </p:sp>
      <p:sp>
        <p:nvSpPr>
          <p:cNvPr id="45" name="Flowchart: Alternate Process 44"/>
          <p:cNvSpPr/>
          <p:nvPr/>
        </p:nvSpPr>
        <p:spPr>
          <a:xfrm>
            <a:off x="6477000" y="3048000"/>
            <a:ext cx="914400" cy="914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Dealer</a:t>
            </a:r>
            <a:endParaRPr lang="en-US" dirty="0"/>
          </a:p>
        </p:txBody>
      </p:sp>
      <p:cxnSp>
        <p:nvCxnSpPr>
          <p:cNvPr id="47" name="Straight Arrow Connector 46"/>
          <p:cNvCxnSpPr/>
          <p:nvPr/>
        </p:nvCxnSpPr>
        <p:spPr>
          <a:xfrm>
            <a:off x="5105400" y="2209800"/>
            <a:ext cx="12954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152398" y="6172200"/>
            <a:ext cx="8884920" cy="646331"/>
          </a:xfrm>
          <a:prstGeom prst="rect">
            <a:avLst/>
          </a:prstGeom>
        </p:spPr>
        <p:txBody>
          <a:bodyPr wrap="square">
            <a:spAutoFit/>
          </a:bodyPr>
          <a:lstStyle/>
          <a:p>
            <a:r>
              <a:rPr lang="en-US" dirty="0" smtClean="0"/>
              <a:t>	Rakesh Bhalla                                    	                                                   Anil Sharma</a:t>
            </a:r>
          </a:p>
          <a:p>
            <a:r>
              <a:rPr lang="en-US" dirty="0" smtClean="0"/>
              <a:t>	</a:t>
            </a:r>
            <a:r>
              <a:rPr lang="en-US" dirty="0" smtClean="0">
                <a:hlinkClick r:id="rId2"/>
              </a:rPr>
              <a:t>nancybhalla@yahoo.com</a:t>
            </a:r>
            <a:r>
              <a:rPr lang="en-US" dirty="0" smtClean="0"/>
              <a:t>     			 </a:t>
            </a:r>
            <a:r>
              <a:rPr lang="en-US" dirty="0" smtClean="0">
                <a:solidFill>
                  <a:schemeClr val="accent1"/>
                </a:solidFill>
                <a:hlinkClick r:id="rId3"/>
              </a:rPr>
              <a:t>anil_sharma01us@yahoo.com</a:t>
            </a:r>
            <a:r>
              <a:rPr lang="en-US" dirty="0" smtClean="0">
                <a:solidFill>
                  <a:schemeClr val="accent1"/>
                </a:solidFill>
              </a:rPr>
              <a:t> </a:t>
            </a:r>
          </a:p>
        </p:txBody>
      </p:sp>
      <p:sp>
        <p:nvSpPr>
          <p:cNvPr id="18" name="Rectangle 17"/>
          <p:cNvSpPr/>
          <p:nvPr/>
        </p:nvSpPr>
        <p:spPr>
          <a:xfrm flipH="1">
            <a:off x="152399" y="6742330"/>
            <a:ext cx="45719" cy="115669"/>
          </a:xfrm>
          <a:prstGeom prst="rect">
            <a:avLst/>
          </a:prstGeom>
          <a:solidFill>
            <a:srgbClr val="FFC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19" name="Rectangle 18"/>
          <p:cNvSpPr/>
          <p:nvPr/>
        </p:nvSpPr>
        <p:spPr>
          <a:xfrm>
            <a:off x="9098280" y="6705600"/>
            <a:ext cx="45719" cy="1129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flipH="1">
            <a:off x="9143998" y="6629400"/>
            <a:ext cx="45719" cy="76200"/>
          </a:xfrm>
          <a:prstGeom prst="rect">
            <a:avLst/>
          </a:prstGeom>
          <a:solidFill>
            <a:srgbClr val="FFC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21" name="Rectangle 20"/>
          <p:cNvSpPr/>
          <p:nvPr/>
        </p:nvSpPr>
        <p:spPr>
          <a:xfrm flipH="1">
            <a:off x="8991599" y="0"/>
            <a:ext cx="45719" cy="76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
            <a:ext cx="9113518" cy="868362"/>
          </a:xfrm>
          <a:solidFill>
            <a:schemeClr val="accent1">
              <a:lumMod val="50000"/>
            </a:schemeClr>
          </a:solidFill>
        </p:spPr>
        <p:txBody>
          <a:bodyPr/>
          <a:lstStyle/>
          <a:p>
            <a:r>
              <a:rPr lang="en-US" b="1" dirty="0" smtClean="0">
                <a:solidFill>
                  <a:schemeClr val="bg1"/>
                </a:solidFill>
              </a:rPr>
              <a:t>GST on Imports</a:t>
            </a:r>
            <a:endParaRPr lang="en-US" dirty="0">
              <a:solidFill>
                <a:schemeClr val="bg1"/>
              </a:solidFill>
            </a:endParaRPr>
          </a:p>
        </p:txBody>
      </p:sp>
      <p:sp>
        <p:nvSpPr>
          <p:cNvPr id="3" name="Content Placeholder 2"/>
          <p:cNvSpPr>
            <a:spLocks noGrp="1"/>
          </p:cNvSpPr>
          <p:nvPr>
            <p:ph idx="1"/>
          </p:nvPr>
        </p:nvSpPr>
        <p:spPr>
          <a:xfrm>
            <a:off x="0" y="1020762"/>
            <a:ext cx="9037318" cy="4999039"/>
          </a:xfrm>
        </p:spPr>
        <p:txBody>
          <a:bodyPr>
            <a:normAutofit fontScale="92500" lnSpcReduction="10000"/>
          </a:bodyPr>
          <a:lstStyle/>
          <a:p>
            <a:r>
              <a:rPr lang="en-US" dirty="0" smtClean="0"/>
              <a:t>GST will be levied on imports with necessary Constitutional Amendment. ?</a:t>
            </a:r>
          </a:p>
          <a:p>
            <a:r>
              <a:rPr lang="en-US" b="1" dirty="0" smtClean="0">
                <a:solidFill>
                  <a:schemeClr val="tx2"/>
                </a:solidFill>
              </a:rPr>
              <a:t>Both CGST and SGST will be levied on import of goods and services via </a:t>
            </a:r>
            <a:r>
              <a:rPr lang="en-US" b="1" dirty="0" smtClean="0">
                <a:solidFill>
                  <a:srgbClr val="FF0000"/>
                </a:solidFill>
              </a:rPr>
              <a:t>IGST may be levied</a:t>
            </a:r>
            <a:r>
              <a:rPr lang="en-US" b="1" dirty="0" smtClean="0">
                <a:solidFill>
                  <a:schemeClr val="tx2"/>
                </a:solidFill>
              </a:rPr>
              <a:t>.</a:t>
            </a:r>
          </a:p>
          <a:p>
            <a:r>
              <a:rPr lang="en-US" dirty="0" smtClean="0"/>
              <a:t>The incidence of tax will follow the destination principle </a:t>
            </a:r>
          </a:p>
          <a:p>
            <a:r>
              <a:rPr lang="en-US" b="1" dirty="0" smtClean="0">
                <a:solidFill>
                  <a:schemeClr val="tx2"/>
                </a:solidFill>
              </a:rPr>
              <a:t>The tax revenue in case of SGST will accrue to the State where the imported goods and services are consumed. </a:t>
            </a:r>
          </a:p>
          <a:p>
            <a:r>
              <a:rPr lang="en-US" dirty="0" smtClean="0"/>
              <a:t>Full and complete set-off will be available on the GST paid on import on goods and services</a:t>
            </a:r>
            <a:endParaRPr lang="en-US" dirty="0"/>
          </a:p>
        </p:txBody>
      </p:sp>
      <p:sp>
        <p:nvSpPr>
          <p:cNvPr id="6" name="Rectangle 5"/>
          <p:cNvSpPr/>
          <p:nvPr/>
        </p:nvSpPr>
        <p:spPr>
          <a:xfrm>
            <a:off x="106681" y="6666130"/>
            <a:ext cx="45719" cy="45719"/>
          </a:xfrm>
          <a:prstGeom prst="rect">
            <a:avLst/>
          </a:prstGeom>
          <a:solidFill>
            <a:srgbClr val="FFC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7" name="Rectangle 6"/>
          <p:cNvSpPr/>
          <p:nvPr/>
        </p:nvSpPr>
        <p:spPr>
          <a:xfrm flipH="1">
            <a:off x="8991599" y="0"/>
            <a:ext cx="45719" cy="76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67800" y="6705600"/>
            <a:ext cx="76200" cy="152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flipV="1">
            <a:off x="9067800" y="6705600"/>
            <a:ext cx="45719" cy="152400"/>
          </a:xfrm>
          <a:prstGeom prst="rect">
            <a:avLst/>
          </a:prstGeom>
          <a:solidFill>
            <a:srgbClr val="FFC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10" name="Rectangle 9"/>
          <p:cNvSpPr/>
          <p:nvPr/>
        </p:nvSpPr>
        <p:spPr>
          <a:xfrm>
            <a:off x="106680" y="6096001"/>
            <a:ext cx="8961119" cy="646331"/>
          </a:xfrm>
          <a:prstGeom prst="rect">
            <a:avLst/>
          </a:prstGeom>
        </p:spPr>
        <p:txBody>
          <a:bodyPr wrap="square">
            <a:spAutoFit/>
          </a:bodyPr>
          <a:lstStyle/>
          <a:p>
            <a:r>
              <a:rPr lang="en-US" dirty="0" smtClean="0"/>
              <a:t>	Rakesh Bhalla                                    	                                                   Anil Sharma</a:t>
            </a:r>
          </a:p>
          <a:p>
            <a:r>
              <a:rPr lang="en-US" dirty="0" smtClean="0"/>
              <a:t>	</a:t>
            </a:r>
            <a:r>
              <a:rPr lang="en-US" dirty="0" smtClean="0">
                <a:hlinkClick r:id="rId2"/>
              </a:rPr>
              <a:t>nancybhalla@yahoo.com</a:t>
            </a:r>
            <a:r>
              <a:rPr lang="en-US" dirty="0" smtClean="0"/>
              <a:t>     			 </a:t>
            </a:r>
            <a:r>
              <a:rPr lang="en-US" dirty="0" smtClean="0">
                <a:solidFill>
                  <a:schemeClr val="accent1"/>
                </a:solidFill>
                <a:hlinkClick r:id="rId3"/>
              </a:rPr>
              <a:t>anil_sharma01us@yahoo.com</a:t>
            </a:r>
            <a:r>
              <a:rPr lang="en-US" dirty="0" smtClean="0">
                <a:solidFill>
                  <a:schemeClr val="accent1"/>
                </a:solidFill>
              </a:rPr>
              <a:t> </a:t>
            </a: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101"/>
            <a:ext cx="9143998" cy="914400"/>
          </a:xfrm>
          <a:solidFill>
            <a:schemeClr val="accent1">
              <a:lumMod val="50000"/>
            </a:schemeClr>
          </a:solidFill>
        </p:spPr>
        <p:txBody>
          <a:bodyPr>
            <a:normAutofit/>
          </a:bodyPr>
          <a:lstStyle/>
          <a:p>
            <a:r>
              <a:rPr lang="en-US" b="1" dirty="0" smtClean="0">
                <a:solidFill>
                  <a:schemeClr val="bg1"/>
                </a:solidFill>
              </a:rPr>
              <a:t>Zero Rating of Exports</a:t>
            </a:r>
            <a:endParaRPr lang="en-US" dirty="0">
              <a:solidFill>
                <a:schemeClr val="bg1"/>
              </a:solidFill>
            </a:endParaRPr>
          </a:p>
        </p:txBody>
      </p:sp>
      <p:sp>
        <p:nvSpPr>
          <p:cNvPr id="3" name="Content Placeholder 2"/>
          <p:cNvSpPr>
            <a:spLocks noGrp="1"/>
          </p:cNvSpPr>
          <p:nvPr>
            <p:ph idx="1"/>
          </p:nvPr>
        </p:nvSpPr>
        <p:spPr>
          <a:xfrm>
            <a:off x="-1" y="1295399"/>
            <a:ext cx="9143999" cy="4504899"/>
          </a:xfrm>
        </p:spPr>
        <p:txBody>
          <a:bodyPr>
            <a:normAutofit/>
          </a:bodyPr>
          <a:lstStyle/>
          <a:p>
            <a:r>
              <a:rPr lang="en-US" dirty="0" smtClean="0"/>
              <a:t>Exports would be </a:t>
            </a:r>
            <a:r>
              <a:rPr lang="en-US" dirty="0" smtClean="0">
                <a:solidFill>
                  <a:srgbClr val="FF0000"/>
                </a:solidFill>
              </a:rPr>
              <a:t>zero-rated</a:t>
            </a:r>
            <a:r>
              <a:rPr lang="en-US" dirty="0" smtClean="0"/>
              <a:t>. </a:t>
            </a:r>
          </a:p>
          <a:p>
            <a:pPr>
              <a:buNone/>
            </a:pPr>
            <a:endParaRPr lang="en-US" sz="1050" dirty="0" smtClean="0"/>
          </a:p>
          <a:p>
            <a:r>
              <a:rPr lang="en-US" dirty="0" smtClean="0"/>
              <a:t>Similar benefits may be given to</a:t>
            </a:r>
            <a:r>
              <a:rPr lang="en-US" dirty="0" smtClean="0">
                <a:solidFill>
                  <a:srgbClr val="FF0000"/>
                </a:solidFill>
              </a:rPr>
              <a:t> Special Economic Zones </a:t>
            </a:r>
            <a:r>
              <a:rPr lang="en-US" dirty="0" smtClean="0"/>
              <a:t>(in processing zones only)</a:t>
            </a:r>
          </a:p>
          <a:p>
            <a:pPr>
              <a:buNone/>
            </a:pPr>
            <a:endParaRPr lang="en-US" sz="1050" dirty="0" smtClean="0"/>
          </a:p>
          <a:p>
            <a:r>
              <a:rPr lang="en-US" dirty="0" smtClean="0"/>
              <a:t>No benefit to the sales from an SEZ to     Domestic Tariff Area (DTA)  </a:t>
            </a:r>
          </a:p>
          <a:p>
            <a:endParaRPr lang="en-US" sz="1050" dirty="0"/>
          </a:p>
        </p:txBody>
      </p:sp>
      <p:sp>
        <p:nvSpPr>
          <p:cNvPr id="6" name="Rectangle 5"/>
          <p:cNvSpPr/>
          <p:nvPr/>
        </p:nvSpPr>
        <p:spPr>
          <a:xfrm>
            <a:off x="8991598" y="6705600"/>
            <a:ext cx="152401" cy="152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8991599" y="6705600"/>
            <a:ext cx="45719" cy="137614"/>
          </a:xfrm>
          <a:prstGeom prst="rect">
            <a:avLst/>
          </a:prstGeom>
          <a:solidFill>
            <a:srgbClr val="FFC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8" name="Rectangle 7"/>
          <p:cNvSpPr/>
          <p:nvPr/>
        </p:nvSpPr>
        <p:spPr>
          <a:xfrm>
            <a:off x="152400" y="6705599"/>
            <a:ext cx="76200" cy="137615"/>
          </a:xfrm>
          <a:prstGeom prst="rect">
            <a:avLst/>
          </a:prstGeom>
          <a:solidFill>
            <a:srgbClr val="FFC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9" name="Rectangle 8"/>
          <p:cNvSpPr/>
          <p:nvPr/>
        </p:nvSpPr>
        <p:spPr>
          <a:xfrm flipH="1">
            <a:off x="8991599" y="0"/>
            <a:ext cx="45719" cy="76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52400" y="5943600"/>
            <a:ext cx="8839200" cy="646331"/>
          </a:xfrm>
          <a:prstGeom prst="rect">
            <a:avLst/>
          </a:prstGeom>
        </p:spPr>
        <p:txBody>
          <a:bodyPr wrap="square">
            <a:spAutoFit/>
          </a:bodyPr>
          <a:lstStyle/>
          <a:p>
            <a:r>
              <a:rPr lang="en-US" dirty="0" smtClean="0"/>
              <a:t>	Rakesh Bhalla                                    	                                                   Anil Sharma</a:t>
            </a:r>
          </a:p>
          <a:p>
            <a:r>
              <a:rPr lang="en-US" dirty="0" smtClean="0"/>
              <a:t>	</a:t>
            </a:r>
            <a:r>
              <a:rPr lang="en-US" dirty="0" smtClean="0">
                <a:hlinkClick r:id="rId2"/>
              </a:rPr>
              <a:t>nancybhalla@yahoo.com</a:t>
            </a:r>
            <a:r>
              <a:rPr lang="en-US" dirty="0" smtClean="0"/>
              <a:t>     			 </a:t>
            </a:r>
            <a:r>
              <a:rPr lang="en-US" dirty="0" smtClean="0">
                <a:solidFill>
                  <a:schemeClr val="accent1"/>
                </a:solidFill>
                <a:hlinkClick r:id="rId3"/>
              </a:rPr>
              <a:t>anil_sharma01us@yahoo.com</a:t>
            </a:r>
            <a:r>
              <a:rPr lang="en-US" dirty="0" smtClean="0">
                <a:solidFill>
                  <a:schemeClr val="accent1"/>
                </a:solidFill>
              </a:rPr>
              <a:t> </a:t>
            </a: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102358"/>
            <a:ext cx="9143998" cy="685799"/>
          </a:xfrm>
          <a:solidFill>
            <a:schemeClr val="accent1">
              <a:lumMod val="50000"/>
            </a:schemeClr>
          </a:solidFill>
        </p:spPr>
        <p:txBody>
          <a:bodyPr>
            <a:normAutofit fontScale="90000"/>
          </a:bodyPr>
          <a:lstStyle/>
          <a:p>
            <a:r>
              <a:rPr lang="en-US" b="1" dirty="0" smtClean="0">
                <a:solidFill>
                  <a:schemeClr val="bg1"/>
                </a:solidFill>
              </a:rPr>
              <a:t>Special Industrial Area Scheme</a:t>
            </a:r>
            <a:endParaRPr lang="en-US" dirty="0">
              <a:solidFill>
                <a:schemeClr val="bg1"/>
              </a:solidFill>
            </a:endParaRPr>
          </a:p>
        </p:txBody>
      </p:sp>
      <p:sp>
        <p:nvSpPr>
          <p:cNvPr id="3" name="Subtitle 2"/>
          <p:cNvSpPr>
            <a:spLocks noGrp="1"/>
          </p:cNvSpPr>
          <p:nvPr>
            <p:ph type="subTitle" idx="1"/>
          </p:nvPr>
        </p:nvSpPr>
        <p:spPr>
          <a:xfrm>
            <a:off x="1" y="980025"/>
            <a:ext cx="9143998" cy="5039775"/>
          </a:xfrm>
        </p:spPr>
        <p:txBody>
          <a:bodyPr>
            <a:normAutofit/>
          </a:bodyPr>
          <a:lstStyle/>
          <a:p>
            <a:pPr algn="l">
              <a:buFont typeface="Arial" pitchFamily="34" charset="0"/>
              <a:buChar char="•"/>
            </a:pPr>
            <a:r>
              <a:rPr lang="en-US" dirty="0" smtClean="0">
                <a:solidFill>
                  <a:schemeClr val="tx1"/>
                </a:solidFill>
              </a:rPr>
              <a:t>No exemption, remission etc. would be allowed,</a:t>
            </a:r>
          </a:p>
          <a:p>
            <a:pPr algn="l">
              <a:buFont typeface="Arial" pitchFamily="34" charset="0"/>
              <a:buChar char="•"/>
            </a:pPr>
            <a:r>
              <a:rPr lang="en-US" b="1" dirty="0" smtClean="0">
                <a:solidFill>
                  <a:schemeClr val="tx2"/>
                </a:solidFill>
              </a:rPr>
              <a:t>The existing exemptions ,remissions etc. should   </a:t>
            </a:r>
          </a:p>
          <a:p>
            <a:pPr algn="l"/>
            <a:r>
              <a:rPr lang="en-US" b="1" dirty="0" smtClean="0">
                <a:solidFill>
                  <a:schemeClr val="tx2"/>
                </a:solidFill>
              </a:rPr>
              <a:t>  be converted, if at all needed, into cash refund  </a:t>
            </a:r>
          </a:p>
          <a:p>
            <a:pPr algn="l"/>
            <a:r>
              <a:rPr lang="en-US" b="1" dirty="0" smtClean="0">
                <a:solidFill>
                  <a:schemeClr val="tx2"/>
                </a:solidFill>
              </a:rPr>
              <a:t>  schemes after collection of tax,</a:t>
            </a:r>
          </a:p>
          <a:p>
            <a:pPr algn="l">
              <a:buFont typeface="Arial" pitchFamily="34" charset="0"/>
              <a:buChar char="•"/>
            </a:pPr>
            <a:r>
              <a:rPr lang="en-US" dirty="0" smtClean="0">
                <a:solidFill>
                  <a:schemeClr val="tx1"/>
                </a:solidFill>
              </a:rPr>
              <a:t>Special Industrial Area Schemes would continue  </a:t>
            </a:r>
          </a:p>
          <a:p>
            <a:pPr algn="l"/>
            <a:r>
              <a:rPr lang="en-US" dirty="0" smtClean="0">
                <a:solidFill>
                  <a:schemeClr val="tx1"/>
                </a:solidFill>
              </a:rPr>
              <a:t>  up to legitimate expiry of time</a:t>
            </a:r>
          </a:p>
          <a:p>
            <a:pPr algn="l"/>
            <a:r>
              <a:rPr lang="en-US" dirty="0" smtClean="0">
                <a:solidFill>
                  <a:schemeClr val="tx1"/>
                </a:solidFill>
              </a:rPr>
              <a:t> </a:t>
            </a:r>
            <a:r>
              <a:rPr lang="en-US" sz="2800" i="1" dirty="0" smtClean="0">
                <a:solidFill>
                  <a:schemeClr val="tx1"/>
                </a:solidFill>
              </a:rPr>
              <a:t>(both for the Centre and the States).</a:t>
            </a:r>
            <a:endParaRPr lang="en-US" sz="2800" i="1" dirty="0">
              <a:solidFill>
                <a:schemeClr val="tx1"/>
              </a:solidFill>
            </a:endParaRPr>
          </a:p>
        </p:txBody>
      </p:sp>
      <p:sp>
        <p:nvSpPr>
          <p:cNvPr id="6" name="Rectangle 5"/>
          <p:cNvSpPr/>
          <p:nvPr/>
        </p:nvSpPr>
        <p:spPr>
          <a:xfrm flipH="1">
            <a:off x="9143999" y="6705600"/>
            <a:ext cx="45719" cy="152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9098280" y="6705600"/>
            <a:ext cx="45719" cy="152400"/>
          </a:xfrm>
          <a:prstGeom prst="rect">
            <a:avLst/>
          </a:prstGeom>
          <a:solidFill>
            <a:srgbClr val="FFC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8" name="Rectangle 7"/>
          <p:cNvSpPr/>
          <p:nvPr/>
        </p:nvSpPr>
        <p:spPr>
          <a:xfrm flipV="1">
            <a:off x="0" y="6857999"/>
            <a:ext cx="152400" cy="45719"/>
          </a:xfrm>
          <a:prstGeom prst="rect">
            <a:avLst/>
          </a:prstGeom>
          <a:solidFill>
            <a:srgbClr val="FFC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9" name="Rectangle 8"/>
          <p:cNvSpPr/>
          <p:nvPr/>
        </p:nvSpPr>
        <p:spPr>
          <a:xfrm>
            <a:off x="8915400" y="0"/>
            <a:ext cx="76200" cy="76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52400" y="6019800"/>
            <a:ext cx="9144000" cy="646331"/>
          </a:xfrm>
          <a:prstGeom prst="rect">
            <a:avLst/>
          </a:prstGeom>
        </p:spPr>
        <p:txBody>
          <a:bodyPr wrap="square">
            <a:spAutoFit/>
          </a:bodyPr>
          <a:lstStyle/>
          <a:p>
            <a:r>
              <a:rPr lang="en-US" dirty="0" smtClean="0"/>
              <a:t>	Rakesh Bhalla                                    	                                                   Anil Sharma</a:t>
            </a:r>
          </a:p>
          <a:p>
            <a:r>
              <a:rPr lang="en-US" dirty="0" smtClean="0"/>
              <a:t>	</a:t>
            </a:r>
            <a:r>
              <a:rPr lang="en-US" dirty="0" smtClean="0">
                <a:hlinkClick r:id="rId2"/>
              </a:rPr>
              <a:t>nancybhalla@yahoo.com</a:t>
            </a:r>
            <a:r>
              <a:rPr lang="en-US" dirty="0" smtClean="0"/>
              <a:t>     			 </a:t>
            </a:r>
            <a:r>
              <a:rPr lang="en-US" dirty="0" smtClean="0">
                <a:solidFill>
                  <a:schemeClr val="accent1"/>
                </a:solidFill>
                <a:hlinkClick r:id="rId3"/>
              </a:rPr>
              <a:t>anil_sharma01us@yahoo.com</a:t>
            </a:r>
            <a:r>
              <a:rPr lang="en-US" dirty="0" smtClean="0">
                <a:solidFill>
                  <a:schemeClr val="accent1"/>
                </a:solidFill>
              </a:rPr>
              <a:t> </a:t>
            </a:r>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2590800"/>
            <a:ext cx="8229600" cy="1981200"/>
          </a:xfrm>
        </p:spPr>
        <p:txBody>
          <a:bodyPr/>
          <a:lstStyle/>
          <a:p>
            <a:pPr algn="ctr">
              <a:buNone/>
            </a:pPr>
            <a:r>
              <a:rPr lang="en-US" sz="9600" b="1" dirty="0" smtClean="0">
                <a:solidFill>
                  <a:schemeClr val="tx2">
                    <a:lumMod val="60000"/>
                    <a:lumOff val="40000"/>
                  </a:schemeClr>
                </a:solidFill>
                <a:latin typeface="Monotype Corsiva" pitchFamily="66" charset="0"/>
              </a:rPr>
              <a:t>Thank You</a:t>
            </a:r>
            <a:endParaRPr lang="en-US" sz="9600" b="1" dirty="0">
              <a:solidFill>
                <a:schemeClr val="tx2">
                  <a:lumMod val="60000"/>
                  <a:lumOff val="40000"/>
                </a:schemeClr>
              </a:solidFill>
              <a:latin typeface="Monotype Corsiva" pitchFamily="66" charset="0"/>
            </a:endParaRPr>
          </a:p>
        </p:txBody>
      </p:sp>
      <p:sp>
        <p:nvSpPr>
          <p:cNvPr id="4" name="Rectangle 3"/>
          <p:cNvSpPr/>
          <p:nvPr/>
        </p:nvSpPr>
        <p:spPr>
          <a:xfrm flipH="1" flipV="1">
            <a:off x="8879231" y="6614162"/>
            <a:ext cx="45719" cy="4571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flipH="1">
            <a:off x="9143999" y="6659881"/>
            <a:ext cx="45719" cy="45719"/>
          </a:xfrm>
          <a:prstGeom prst="rect">
            <a:avLst/>
          </a:prstGeom>
          <a:solidFill>
            <a:srgbClr val="FFC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6" name="Rectangle 5"/>
          <p:cNvSpPr/>
          <p:nvPr/>
        </p:nvSpPr>
        <p:spPr>
          <a:xfrm>
            <a:off x="76200" y="6705600"/>
            <a:ext cx="45719" cy="152398"/>
          </a:xfrm>
          <a:prstGeom prst="rect">
            <a:avLst/>
          </a:prstGeom>
          <a:solidFill>
            <a:srgbClr val="FFC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7" name="Rectangle 6"/>
          <p:cNvSpPr/>
          <p:nvPr/>
        </p:nvSpPr>
        <p:spPr>
          <a:xfrm flipH="1" flipV="1">
            <a:off x="8991597" y="457199"/>
            <a:ext cx="45719" cy="4571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flipV="1">
            <a:off x="8839200" y="6236731"/>
            <a:ext cx="152400" cy="1754326"/>
          </a:xfrm>
          <a:prstGeom prst="rect">
            <a:avLst/>
          </a:prstGeom>
        </p:spPr>
        <p:txBody>
          <a:bodyPr wrap="square">
            <a:spAutoFit/>
          </a:bodyPr>
          <a:lstStyle/>
          <a:p>
            <a:r>
              <a:rPr lang="en-US" dirty="0" smtClean="0"/>
              <a:t> 	                                         			 </a:t>
            </a:r>
            <a:r>
              <a:rPr lang="en-US" dirty="0" smtClean="0">
                <a:solidFill>
                  <a:schemeClr val="accent1"/>
                </a:solidFill>
              </a:rPr>
              <a:t>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fontScale="90000"/>
          </a:bodyPr>
          <a:lstStyle/>
          <a:p>
            <a:r>
              <a:rPr lang="en-US" b="1" dirty="0" smtClean="0">
                <a:solidFill>
                  <a:schemeClr val="tx2">
                    <a:lumMod val="60000"/>
                    <a:lumOff val="40000"/>
                  </a:schemeClr>
                </a:solidFill>
              </a:rPr>
              <a:t>Meaning of Supply (Sec.-3)</a:t>
            </a:r>
            <a:endParaRPr lang="en-US" b="1" dirty="0">
              <a:solidFill>
                <a:schemeClr val="tx2">
                  <a:lumMod val="60000"/>
                  <a:lumOff val="40000"/>
                </a:schemeClr>
              </a:solidFill>
            </a:endParaRPr>
          </a:p>
        </p:txBody>
      </p:sp>
      <p:sp>
        <p:nvSpPr>
          <p:cNvPr id="3" name="Content Placeholder 2"/>
          <p:cNvSpPr>
            <a:spLocks noGrp="1"/>
          </p:cNvSpPr>
          <p:nvPr>
            <p:ph idx="1"/>
          </p:nvPr>
        </p:nvSpPr>
        <p:spPr>
          <a:xfrm>
            <a:off x="152400" y="914400"/>
            <a:ext cx="8839200" cy="5715000"/>
          </a:xfrm>
        </p:spPr>
        <p:txBody>
          <a:bodyPr>
            <a:normAutofit fontScale="55000" lnSpcReduction="20000"/>
          </a:bodyPr>
          <a:lstStyle/>
          <a:p>
            <a:pPr>
              <a:buNone/>
            </a:pPr>
            <a:r>
              <a:rPr lang="en-US" dirty="0" smtClean="0">
                <a:solidFill>
                  <a:schemeClr val="tx2">
                    <a:lumMod val="60000"/>
                    <a:lumOff val="40000"/>
                  </a:schemeClr>
                </a:solidFill>
              </a:rPr>
              <a:t>(1) Supply includes</a:t>
            </a:r>
            <a:endParaRPr lang="en-US" dirty="0" smtClean="0"/>
          </a:p>
          <a:p>
            <a:pPr>
              <a:buNone/>
            </a:pPr>
            <a:r>
              <a:rPr lang="en-US" dirty="0" smtClean="0">
                <a:solidFill>
                  <a:schemeClr val="tx2">
                    <a:lumMod val="60000"/>
                    <a:lumOff val="40000"/>
                  </a:schemeClr>
                </a:solidFill>
              </a:rPr>
              <a:t>(a) all forms of supply of goods and/or services such as </a:t>
            </a:r>
            <a:r>
              <a:rPr lang="en-US" b="1" dirty="0" smtClean="0">
                <a:solidFill>
                  <a:srgbClr val="FF0000"/>
                </a:solidFill>
              </a:rPr>
              <a:t>sale, transfer, barter, exchange, license, rental, lease or disposal made or agreed to be made</a:t>
            </a:r>
            <a:r>
              <a:rPr lang="en-US" dirty="0" smtClean="0">
                <a:solidFill>
                  <a:srgbClr val="FF0000"/>
                </a:solidFill>
              </a:rPr>
              <a:t> </a:t>
            </a:r>
            <a:r>
              <a:rPr lang="en-US" dirty="0" smtClean="0">
                <a:solidFill>
                  <a:schemeClr val="tx2">
                    <a:lumMod val="60000"/>
                    <a:lumOff val="40000"/>
                  </a:schemeClr>
                </a:solidFill>
              </a:rPr>
              <a:t>for a consideration by a person in the course or furtherance of business,</a:t>
            </a:r>
          </a:p>
          <a:p>
            <a:pPr>
              <a:buNone/>
            </a:pPr>
            <a:r>
              <a:rPr lang="en-US" dirty="0" smtClean="0"/>
              <a:t>(b) </a:t>
            </a:r>
            <a:r>
              <a:rPr lang="en-US" b="1" dirty="0" smtClean="0">
                <a:solidFill>
                  <a:srgbClr val="FF0000"/>
                </a:solidFill>
              </a:rPr>
              <a:t>importation of service</a:t>
            </a:r>
            <a:r>
              <a:rPr lang="en-US" dirty="0" smtClean="0"/>
              <a:t>, whether or not for a consideration and </a:t>
            </a:r>
            <a:r>
              <a:rPr lang="en-US" b="1" dirty="0" smtClean="0"/>
              <a:t>whether or not </a:t>
            </a:r>
            <a:r>
              <a:rPr lang="en-US" dirty="0" smtClean="0"/>
              <a:t>in the  course or furtherance of business, and</a:t>
            </a:r>
          </a:p>
          <a:p>
            <a:pPr>
              <a:buNone/>
            </a:pPr>
            <a:r>
              <a:rPr lang="en-US" dirty="0" smtClean="0">
                <a:solidFill>
                  <a:schemeClr val="tx2">
                    <a:lumMod val="60000"/>
                    <a:lumOff val="40000"/>
                  </a:schemeClr>
                </a:solidFill>
              </a:rPr>
              <a:t>(c) a supply specified in </a:t>
            </a:r>
            <a:r>
              <a:rPr lang="en-US" b="1" dirty="0" smtClean="0">
                <a:solidFill>
                  <a:schemeClr val="tx2">
                    <a:lumMod val="60000"/>
                    <a:lumOff val="40000"/>
                  </a:schemeClr>
                </a:solidFill>
              </a:rPr>
              <a:t>Schedule I,</a:t>
            </a:r>
            <a:r>
              <a:rPr lang="en-US" dirty="0" smtClean="0">
                <a:solidFill>
                  <a:schemeClr val="tx2">
                    <a:lumMod val="60000"/>
                    <a:lumOff val="40000"/>
                  </a:schemeClr>
                </a:solidFill>
              </a:rPr>
              <a:t> made or agreed to be made </a:t>
            </a:r>
            <a:r>
              <a:rPr lang="en-US" dirty="0" smtClean="0">
                <a:solidFill>
                  <a:srgbClr val="FF0000"/>
                </a:solidFill>
              </a:rPr>
              <a:t>without a consideration</a:t>
            </a:r>
            <a:r>
              <a:rPr lang="en-US" dirty="0" smtClean="0">
                <a:solidFill>
                  <a:schemeClr val="tx2">
                    <a:lumMod val="60000"/>
                    <a:lumOff val="40000"/>
                  </a:schemeClr>
                </a:solidFill>
              </a:rPr>
              <a:t>.</a:t>
            </a:r>
          </a:p>
          <a:p>
            <a:pPr>
              <a:buNone/>
            </a:pPr>
            <a:endParaRPr lang="en-US" dirty="0" smtClean="0"/>
          </a:p>
          <a:p>
            <a:pPr>
              <a:buNone/>
            </a:pPr>
            <a:r>
              <a:rPr lang="en-US" dirty="0" smtClean="0"/>
              <a:t>(2) </a:t>
            </a:r>
            <a:r>
              <a:rPr lang="en-US" b="1" dirty="0" smtClean="0"/>
              <a:t>Schedule II</a:t>
            </a:r>
            <a:r>
              <a:rPr lang="en-US" dirty="0" smtClean="0"/>
              <a:t>, in respect of matters mentioned therein, shall </a:t>
            </a:r>
            <a:r>
              <a:rPr lang="en-US" b="1" dirty="0" smtClean="0"/>
              <a:t>apply for determining </a:t>
            </a:r>
            <a:r>
              <a:rPr lang="en-US" dirty="0" smtClean="0"/>
              <a:t>what is, or is to be treated as a supply of goods or a supply of services.</a:t>
            </a:r>
          </a:p>
          <a:p>
            <a:pPr>
              <a:buNone/>
            </a:pPr>
            <a:r>
              <a:rPr lang="en-US" dirty="0" smtClean="0">
                <a:solidFill>
                  <a:schemeClr val="tx2">
                    <a:lumMod val="60000"/>
                    <a:lumOff val="40000"/>
                  </a:schemeClr>
                </a:solidFill>
              </a:rPr>
              <a:t>(2A) Where a person acting as an agent who, for an agreed commission or brokerage, either supplies or receives any goods and/or services on behalf of any principal, the </a:t>
            </a:r>
            <a:r>
              <a:rPr lang="en-US" b="1" dirty="0" smtClean="0">
                <a:solidFill>
                  <a:srgbClr val="FF0000"/>
                </a:solidFill>
              </a:rPr>
              <a:t>transaction between such principal and agent shall be deemed to be a supply</a:t>
            </a:r>
            <a:r>
              <a:rPr lang="en-US" dirty="0" smtClean="0">
                <a:solidFill>
                  <a:srgbClr val="FF0000"/>
                </a:solidFill>
              </a:rPr>
              <a:t>.</a:t>
            </a:r>
          </a:p>
          <a:p>
            <a:pPr>
              <a:buNone/>
            </a:pPr>
            <a:endParaRPr lang="en-US" dirty="0" smtClean="0"/>
          </a:p>
          <a:p>
            <a:pPr>
              <a:buNone/>
            </a:pPr>
            <a:r>
              <a:rPr lang="en-US" dirty="0" smtClean="0"/>
              <a:t>(3) Subject to sub-section (2), the Central or a State Government may, upon recommendation of the Council, specify, by notification, the transactions that are to be treated as—</a:t>
            </a:r>
          </a:p>
          <a:p>
            <a:pPr>
              <a:buNone/>
            </a:pPr>
            <a:r>
              <a:rPr lang="en-US" dirty="0" smtClean="0"/>
              <a:t>	(</a:t>
            </a:r>
            <a:r>
              <a:rPr lang="en-US" dirty="0" err="1" smtClean="0"/>
              <a:t>i</a:t>
            </a:r>
            <a:r>
              <a:rPr lang="en-US" dirty="0" smtClean="0"/>
              <a:t>) a supply of goods and not as a supply of services; or</a:t>
            </a:r>
          </a:p>
          <a:p>
            <a:pPr>
              <a:buNone/>
            </a:pPr>
            <a:r>
              <a:rPr lang="en-US" dirty="0" smtClean="0"/>
              <a:t>	(ii) a supply of services and not as a supply of goods; or</a:t>
            </a:r>
          </a:p>
          <a:p>
            <a:pPr>
              <a:buNone/>
            </a:pPr>
            <a:r>
              <a:rPr lang="en-US" dirty="0" smtClean="0"/>
              <a:t>	(iii) neither a supply of goods nor a supply of services.</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pPr algn="r"/>
            <a:r>
              <a:rPr lang="en-US" sz="1600" b="1" dirty="0" smtClean="0">
                <a:solidFill>
                  <a:schemeClr val="tx2">
                    <a:lumMod val="60000"/>
                    <a:lumOff val="40000"/>
                  </a:schemeClr>
                </a:solidFill>
              </a:rPr>
              <a:t>Meaning of Supply (Sec.-3</a:t>
            </a:r>
            <a:r>
              <a:rPr lang="en-US" sz="1600" dirty="0" smtClean="0">
                <a:solidFill>
                  <a:schemeClr val="tx2">
                    <a:lumMod val="60000"/>
                    <a:lumOff val="40000"/>
                  </a:schemeClr>
                </a:solidFill>
              </a:rPr>
              <a:t>)</a:t>
            </a:r>
            <a:endParaRPr lang="en-US" sz="1600" dirty="0">
              <a:solidFill>
                <a:schemeClr val="tx2">
                  <a:lumMod val="60000"/>
                  <a:lumOff val="40000"/>
                </a:schemeClr>
              </a:solidFill>
            </a:endParaRPr>
          </a:p>
        </p:txBody>
      </p:sp>
      <p:sp>
        <p:nvSpPr>
          <p:cNvPr id="3" name="Content Placeholder 2"/>
          <p:cNvSpPr>
            <a:spLocks noGrp="1"/>
          </p:cNvSpPr>
          <p:nvPr>
            <p:ph idx="1"/>
          </p:nvPr>
        </p:nvSpPr>
        <p:spPr>
          <a:xfrm>
            <a:off x="152400" y="762000"/>
            <a:ext cx="8991600" cy="5867400"/>
          </a:xfrm>
        </p:spPr>
        <p:txBody>
          <a:bodyPr>
            <a:normAutofit/>
          </a:bodyPr>
          <a:lstStyle/>
          <a:p>
            <a:pPr>
              <a:buNone/>
            </a:pPr>
            <a:r>
              <a:rPr lang="en-US" sz="2800" b="1" dirty="0" smtClean="0">
                <a:solidFill>
                  <a:schemeClr val="tx2">
                    <a:lumMod val="60000"/>
                    <a:lumOff val="40000"/>
                  </a:schemeClr>
                </a:solidFill>
              </a:rPr>
              <a:t>SCHEDULE I </a:t>
            </a:r>
            <a:endParaRPr lang="en-US" sz="2800" dirty="0" smtClean="0">
              <a:solidFill>
                <a:schemeClr val="tx2">
                  <a:lumMod val="60000"/>
                  <a:lumOff val="40000"/>
                </a:schemeClr>
              </a:solidFill>
            </a:endParaRPr>
          </a:p>
          <a:p>
            <a:pPr>
              <a:buNone/>
            </a:pPr>
            <a:r>
              <a:rPr lang="en-US" sz="2400" b="1" dirty="0" smtClean="0"/>
              <a:t>MATTERS TO BE TREATED AS SUPPLY </a:t>
            </a:r>
            <a:r>
              <a:rPr lang="en-US" sz="2400" b="1" dirty="0" smtClean="0">
                <a:solidFill>
                  <a:srgbClr val="FF0000"/>
                </a:solidFill>
              </a:rPr>
              <a:t>WITHOUT CONSIDERATION</a:t>
            </a:r>
            <a:endParaRPr lang="en-US" sz="2400" dirty="0" smtClean="0">
              <a:solidFill>
                <a:srgbClr val="FF0000"/>
              </a:solidFill>
            </a:endParaRPr>
          </a:p>
          <a:p>
            <a:pPr>
              <a:buNone/>
            </a:pPr>
            <a:r>
              <a:rPr lang="en-US" dirty="0" smtClean="0"/>
              <a:t>1. </a:t>
            </a:r>
            <a:r>
              <a:rPr lang="en-US" sz="2800" dirty="0" smtClean="0">
                <a:solidFill>
                  <a:schemeClr val="tx2">
                    <a:lumMod val="60000"/>
                    <a:lumOff val="40000"/>
                  </a:schemeClr>
                </a:solidFill>
              </a:rPr>
              <a:t>Permanent transfer/disposal of business assets.</a:t>
            </a:r>
          </a:p>
          <a:p>
            <a:pPr>
              <a:buNone/>
            </a:pPr>
            <a:r>
              <a:rPr lang="en-US" sz="2800" dirty="0" smtClean="0"/>
              <a:t>2. </a:t>
            </a:r>
            <a:r>
              <a:rPr lang="en-US" sz="2800" b="1" dirty="0" smtClean="0"/>
              <a:t>Temporary application </a:t>
            </a:r>
            <a:r>
              <a:rPr lang="en-US" sz="2800" dirty="0" smtClean="0"/>
              <a:t>of business assets to a private or non-business use.</a:t>
            </a:r>
          </a:p>
          <a:p>
            <a:pPr>
              <a:buNone/>
            </a:pPr>
            <a:r>
              <a:rPr lang="en-US" sz="2800" dirty="0" smtClean="0"/>
              <a:t>3. </a:t>
            </a:r>
            <a:r>
              <a:rPr lang="en-US" sz="2800" dirty="0" smtClean="0">
                <a:solidFill>
                  <a:schemeClr val="tx2">
                    <a:lumMod val="60000"/>
                    <a:lumOff val="40000"/>
                  </a:schemeClr>
                </a:solidFill>
              </a:rPr>
              <a:t>Services put to a private or non-business use.</a:t>
            </a:r>
          </a:p>
          <a:p>
            <a:pPr>
              <a:buNone/>
            </a:pPr>
            <a:r>
              <a:rPr lang="en-US" sz="2800" dirty="0" smtClean="0"/>
              <a:t>4. Assets retained after de-registration.</a:t>
            </a:r>
          </a:p>
          <a:p>
            <a:pPr>
              <a:buNone/>
            </a:pPr>
            <a:r>
              <a:rPr lang="en-US" sz="2800" dirty="0" smtClean="0"/>
              <a:t>5. </a:t>
            </a:r>
            <a:r>
              <a:rPr lang="en-US" sz="2800" dirty="0" smtClean="0">
                <a:solidFill>
                  <a:schemeClr val="tx2">
                    <a:lumMod val="60000"/>
                    <a:lumOff val="40000"/>
                  </a:schemeClr>
                </a:solidFill>
              </a:rPr>
              <a:t>Supply of goods and / or services by a taxable person to another taxable or nontaxable person in the course or furtherance of business</a:t>
            </a:r>
          </a:p>
          <a:p>
            <a:pPr>
              <a:buNone/>
            </a:pPr>
            <a:r>
              <a:rPr lang="en-US" sz="1800" dirty="0" smtClean="0"/>
              <a:t>      </a:t>
            </a:r>
            <a:r>
              <a:rPr lang="en-US" sz="1800" dirty="0" smtClean="0">
                <a:solidFill>
                  <a:srgbClr val="FF0000"/>
                </a:solidFill>
              </a:rPr>
              <a:t>Provided that the supply of goods by a registered taxable person to a job-worker in terms of section 43A shall not be treated as supply of goods</a:t>
            </a:r>
            <a:endParaRPr lang="en-US" sz="1800" dirty="0">
              <a:solidFill>
                <a:srgbClr val="FF0000"/>
              </a:solidFill>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762000"/>
          </a:xfrm>
        </p:spPr>
        <p:txBody>
          <a:bodyPr>
            <a:normAutofit fontScale="90000"/>
          </a:bodyPr>
          <a:lstStyle/>
          <a:p>
            <a:r>
              <a:rPr lang="en-US" sz="2400" b="1" i="1" dirty="0" smtClean="0"/>
              <a:t/>
            </a:r>
            <a:br>
              <a:rPr lang="en-US" sz="2400" b="1" i="1" dirty="0" smtClean="0"/>
            </a:br>
            <a:r>
              <a:rPr lang="en-US" sz="3100" b="1" i="1" dirty="0" smtClean="0">
                <a:solidFill>
                  <a:schemeClr val="tx2">
                    <a:lumMod val="60000"/>
                    <a:lumOff val="40000"/>
                  </a:schemeClr>
                </a:solidFill>
              </a:rPr>
              <a:t>Registration: Sec. 19</a:t>
            </a:r>
            <a:r>
              <a:rPr lang="en-US" sz="3100" b="1" dirty="0" smtClean="0">
                <a:solidFill>
                  <a:schemeClr val="tx2">
                    <a:lumMod val="60000"/>
                    <a:lumOff val="40000"/>
                  </a:schemeClr>
                </a:solidFill>
              </a:rPr>
              <a:t/>
            </a:r>
            <a:br>
              <a:rPr lang="en-US" sz="3100" b="1" dirty="0" smtClean="0">
                <a:solidFill>
                  <a:schemeClr val="tx2">
                    <a:lumMod val="60000"/>
                    <a:lumOff val="40000"/>
                  </a:schemeClr>
                </a:solidFill>
              </a:rPr>
            </a:br>
            <a:endParaRPr lang="en-US" sz="3100" b="1" dirty="0">
              <a:solidFill>
                <a:schemeClr val="tx2">
                  <a:lumMod val="60000"/>
                  <a:lumOff val="40000"/>
                </a:schemeClr>
              </a:solidFill>
            </a:endParaRPr>
          </a:p>
        </p:txBody>
      </p:sp>
      <p:sp>
        <p:nvSpPr>
          <p:cNvPr id="3" name="Subtitle 2"/>
          <p:cNvSpPr>
            <a:spLocks noGrp="1"/>
          </p:cNvSpPr>
          <p:nvPr>
            <p:ph type="subTitle" idx="1"/>
          </p:nvPr>
        </p:nvSpPr>
        <p:spPr>
          <a:xfrm>
            <a:off x="381000" y="762000"/>
            <a:ext cx="8305800" cy="5867400"/>
          </a:xfrm>
        </p:spPr>
        <p:txBody>
          <a:bodyPr>
            <a:normAutofit/>
          </a:bodyPr>
          <a:lstStyle/>
          <a:p>
            <a:r>
              <a:rPr lang="en-US" i="1" u="sng" dirty="0" smtClean="0"/>
              <a:t> </a:t>
            </a:r>
            <a:endParaRPr lang="en-US" dirty="0" smtClean="0"/>
          </a:p>
          <a:p>
            <a:pPr algn="l"/>
            <a:r>
              <a:rPr lang="en-US" i="1" dirty="0" smtClean="0">
                <a:solidFill>
                  <a:schemeClr val="tx2">
                    <a:lumMod val="60000"/>
                    <a:lumOff val="40000"/>
                  </a:schemeClr>
                </a:solidFill>
              </a:rPr>
              <a:t>A </a:t>
            </a:r>
            <a:r>
              <a:rPr lang="en-US" b="1" i="1" dirty="0" smtClean="0">
                <a:solidFill>
                  <a:schemeClr val="tx2">
                    <a:lumMod val="60000"/>
                    <a:lumOff val="40000"/>
                  </a:schemeClr>
                </a:solidFill>
              </a:rPr>
              <a:t>supplier</a:t>
            </a:r>
            <a:r>
              <a:rPr lang="en-US" i="1" dirty="0" smtClean="0">
                <a:solidFill>
                  <a:schemeClr val="tx2">
                    <a:lumMod val="60000"/>
                    <a:lumOff val="40000"/>
                  </a:schemeClr>
                </a:solidFill>
              </a:rPr>
              <a:t> is required to get registered under the GST if his aggregate turnover in a Financial Year exceeds </a:t>
            </a:r>
            <a:r>
              <a:rPr lang="en-US" b="1" i="1" dirty="0" smtClean="0">
                <a:solidFill>
                  <a:schemeClr val="tx2">
                    <a:lumMod val="60000"/>
                    <a:lumOff val="40000"/>
                  </a:schemeClr>
                </a:solidFill>
              </a:rPr>
              <a:t>Rs. 9 </a:t>
            </a:r>
            <a:r>
              <a:rPr lang="en-US" b="1" i="1" dirty="0" err="1" smtClean="0">
                <a:solidFill>
                  <a:schemeClr val="tx2">
                    <a:lumMod val="60000"/>
                    <a:lumOff val="40000"/>
                  </a:schemeClr>
                </a:solidFill>
              </a:rPr>
              <a:t>lakhs</a:t>
            </a:r>
            <a:r>
              <a:rPr lang="en-US" i="1" dirty="0" smtClean="0">
                <a:solidFill>
                  <a:schemeClr val="tx2">
                    <a:lumMod val="60000"/>
                    <a:lumOff val="40000"/>
                  </a:schemeClr>
                </a:solidFill>
              </a:rPr>
              <a:t>  </a:t>
            </a:r>
            <a:endParaRPr lang="en-US" dirty="0" smtClean="0">
              <a:solidFill>
                <a:schemeClr val="tx2">
                  <a:lumMod val="60000"/>
                  <a:lumOff val="40000"/>
                </a:schemeClr>
              </a:solidFill>
            </a:endParaRPr>
          </a:p>
          <a:p>
            <a:pPr algn="l"/>
            <a:endParaRPr lang="en-US" i="1" dirty="0" smtClean="0">
              <a:solidFill>
                <a:schemeClr val="tx1"/>
              </a:solidFill>
            </a:endParaRPr>
          </a:p>
          <a:p>
            <a:pPr algn="l"/>
            <a:r>
              <a:rPr lang="en-US" i="1" dirty="0" smtClean="0">
                <a:solidFill>
                  <a:schemeClr val="tx1"/>
                </a:solidFill>
              </a:rPr>
              <a:t>No threshold exemption for persons making </a:t>
            </a:r>
            <a:r>
              <a:rPr lang="en-US" b="1" i="1" dirty="0" smtClean="0">
                <a:solidFill>
                  <a:schemeClr val="tx1"/>
                </a:solidFill>
              </a:rPr>
              <a:t>Inter-State supply </a:t>
            </a:r>
            <a:r>
              <a:rPr lang="en-US" i="1" dirty="0" smtClean="0">
                <a:solidFill>
                  <a:schemeClr val="tx1"/>
                </a:solidFill>
              </a:rPr>
              <a:t>and those who are required to pay GST under reverse charge mechanism.</a:t>
            </a:r>
            <a:endParaRPr lang="en-US" dirty="0" smtClean="0">
              <a:solidFill>
                <a:schemeClr val="tx1"/>
              </a:solidFill>
            </a:endParaRPr>
          </a:p>
          <a:p>
            <a:endParaRPr lang="en-US" dirty="0"/>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TotalTime>
  <Words>5287</Words>
  <Application>Microsoft Office PowerPoint</Application>
  <PresentationFormat>On-screen Show (4:3)</PresentationFormat>
  <Paragraphs>663</Paragraphs>
  <Slides>68</Slides>
  <Notes>3</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Office Theme</vt:lpstr>
      <vt:lpstr>Technical Session-II</vt:lpstr>
      <vt:lpstr>  </vt:lpstr>
      <vt:lpstr>Salient features</vt:lpstr>
      <vt:lpstr> new Definitions (Sec. 2) </vt:lpstr>
      <vt:lpstr>new Definitions (Sec. 2)</vt:lpstr>
      <vt:lpstr>new Definitions (Sec. 2)</vt:lpstr>
      <vt:lpstr>Meaning of Supply (Sec.-3)</vt:lpstr>
      <vt:lpstr>Meaning of Supply (Sec.-3)</vt:lpstr>
      <vt:lpstr> Registration: Sec. 19 </vt:lpstr>
      <vt:lpstr>Point of taxation</vt:lpstr>
      <vt:lpstr>Point of taxation</vt:lpstr>
      <vt:lpstr>Returns: Sec 25-46</vt:lpstr>
      <vt:lpstr>Manner of availing ITC</vt:lpstr>
      <vt:lpstr>Material sent for Job work Sec-43A</vt:lpstr>
      <vt:lpstr>Valuation of Supply (Sec.-15)</vt:lpstr>
      <vt:lpstr>Accounts : Sec 42</vt:lpstr>
      <vt:lpstr> ASSESSMENT- Sec. 44-48 </vt:lpstr>
      <vt:lpstr>Audit:Sec.49</vt:lpstr>
      <vt:lpstr> Demand and Recovery: Sec 51-53 </vt:lpstr>
      <vt:lpstr>Demand and Recovery </vt:lpstr>
      <vt:lpstr>Other Provisions</vt:lpstr>
      <vt:lpstr>INSPECTION, SEARCH, SEIZURE AND ARREST</vt:lpstr>
      <vt:lpstr> OFFENCES AND PENALTIES </vt:lpstr>
      <vt:lpstr> PROSECUTION AND COMPOUNDING OF OFFENCES </vt:lpstr>
      <vt:lpstr> APPEALS </vt:lpstr>
      <vt:lpstr> Constitution of the National Appellate Tribunal </vt:lpstr>
      <vt:lpstr>Appearance by authorised representative: Sec 86 </vt:lpstr>
      <vt:lpstr>Appeal to the High Court</vt:lpstr>
      <vt:lpstr>Appeal to the Supreme Court: Sec 88</vt:lpstr>
      <vt:lpstr> Transitional  Provisions </vt:lpstr>
      <vt:lpstr>   </vt:lpstr>
      <vt:lpstr>Advantages to the business</vt:lpstr>
      <vt:lpstr>Draft Report on Registration Model- assumptions</vt:lpstr>
      <vt:lpstr>Registration Model- assumptions</vt:lpstr>
      <vt:lpstr>Cancelation/Surrender of registration</vt:lpstr>
      <vt:lpstr> Procedure for obtaining Registration  </vt:lpstr>
      <vt:lpstr>Draft report on Payment of GST through e-banking/Credit/Debit Cards/Cash.   </vt:lpstr>
      <vt:lpstr>Salient features of payment of GST</vt:lpstr>
      <vt:lpstr>Mode of payments</vt:lpstr>
      <vt:lpstr>Stake holders in payment</vt:lpstr>
      <vt:lpstr>Business Process -Returns</vt:lpstr>
      <vt:lpstr>What is Return?</vt:lpstr>
      <vt:lpstr>Returns under GST</vt:lpstr>
      <vt:lpstr> Who needs to file Return in GST regime? </vt:lpstr>
      <vt:lpstr>Periodicity of Returns</vt:lpstr>
      <vt:lpstr>Where to file Return</vt:lpstr>
      <vt:lpstr>Other Provisions</vt:lpstr>
      <vt:lpstr>     </vt:lpstr>
      <vt:lpstr> Draft Report on Refund </vt:lpstr>
      <vt:lpstr>Relevant Dates for Refunds</vt:lpstr>
      <vt:lpstr>Refund</vt:lpstr>
      <vt:lpstr>Documents required for refunds</vt:lpstr>
      <vt:lpstr>     </vt:lpstr>
      <vt:lpstr>Features of IGST Act, 2016</vt:lpstr>
      <vt:lpstr>Inter-State Transactions of Goods and Services</vt:lpstr>
      <vt:lpstr>Features of IGST </vt:lpstr>
      <vt:lpstr>Proposed Flow of ITC Credit</vt:lpstr>
      <vt:lpstr>Sequence of use of IGST</vt:lpstr>
      <vt:lpstr>Sale In Local Market</vt:lpstr>
      <vt:lpstr>IGST SALE (Inter state sale)</vt:lpstr>
      <vt:lpstr>Model-1: for Inter-State Supplies</vt:lpstr>
      <vt:lpstr>Model-2: for Inter-State Supplies</vt:lpstr>
      <vt:lpstr>IGST Model: Tax Paid/Collection Mechanism(EC)</vt:lpstr>
      <vt:lpstr>IGST Model: Tax Paid/Collection Mechanism (TF)</vt:lpstr>
      <vt:lpstr>GST on Imports</vt:lpstr>
      <vt:lpstr>Zero Rating of Exports</vt:lpstr>
      <vt:lpstr>Special Industrial Area Scheme</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towards  Central &amp; State Goods &amp; Service Tax</dc:title>
  <dc:creator>manu joshi</dc:creator>
  <cp:lastModifiedBy>manu joshi</cp:lastModifiedBy>
  <cp:revision>82</cp:revision>
  <dcterms:created xsi:type="dcterms:W3CDTF">2016-07-02T03:44:05Z</dcterms:created>
  <dcterms:modified xsi:type="dcterms:W3CDTF">2016-09-16T06:41:38Z</dcterms:modified>
</cp:coreProperties>
</file>