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Default Extension="wdp" ContentType="image/vnd.ms-photo"/>
  <Override PartName="/ppt/commentAuthors.xml" ContentType="application/vnd.openxmlformats-officedocument.presentationml.commentAuth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7" r:id="rId2"/>
    <p:sldId id="455" r:id="rId3"/>
    <p:sldId id="470" r:id="rId4"/>
    <p:sldId id="471" r:id="rId5"/>
    <p:sldId id="457" r:id="rId6"/>
    <p:sldId id="458" r:id="rId7"/>
    <p:sldId id="459" r:id="rId8"/>
    <p:sldId id="468" r:id="rId9"/>
    <p:sldId id="469" r:id="rId10"/>
    <p:sldId id="472" r:id="rId11"/>
    <p:sldId id="473" r:id="rId12"/>
    <p:sldId id="474" r:id="rId13"/>
    <p:sldId id="475" r:id="rId14"/>
    <p:sldId id="476" r:id="rId15"/>
    <p:sldId id="477" r:id="rId16"/>
    <p:sldId id="478" r:id="rId17"/>
    <p:sldId id="479" r:id="rId18"/>
    <p:sldId id="480" r:id="rId19"/>
    <p:sldId id="262" r:id="rId20"/>
  </p:sldIdLst>
  <p:sldSz cx="9144000" cy="5715000" type="screen16x1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avi" initials="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66"/>
    <a:srgbClr val="0037A4"/>
    <a:srgbClr val="F0B584"/>
    <a:srgbClr val="F25867"/>
    <a:srgbClr val="4972F5"/>
    <a:srgbClr val="CDDEFF"/>
    <a:srgbClr val="003366"/>
    <a:srgbClr val="000099"/>
    <a:srgbClr val="3333CC"/>
    <a:srgbClr val="004FE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962" autoAdjust="0"/>
    <p:restoredTop sz="94624" autoAdjust="0"/>
  </p:normalViewPr>
  <p:slideViewPr>
    <p:cSldViewPr>
      <p:cViewPr varScale="1">
        <p:scale>
          <a:sx n="78" d="100"/>
          <a:sy n="78" d="100"/>
        </p:scale>
        <p:origin x="-1002" y="-96"/>
      </p:cViewPr>
      <p:guideLst>
        <p:guide orient="horz" pos="180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5D8011-704B-4208-BB26-B65DED79BDA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DC5D65FF-5F66-45F0-843D-770B4C300827}" type="pres">
      <dgm:prSet presAssocID="{D65D8011-704B-4208-BB26-B65DED79BDA9}" presName="linear" presStyleCnt="0">
        <dgm:presLayoutVars>
          <dgm:dir/>
          <dgm:animLvl val="lvl"/>
          <dgm:resizeHandles val="exact"/>
        </dgm:presLayoutVars>
      </dgm:prSet>
      <dgm:spPr/>
      <dgm:t>
        <a:bodyPr/>
        <a:lstStyle/>
        <a:p>
          <a:endParaRPr lang="en-US"/>
        </a:p>
      </dgm:t>
    </dgm:pt>
  </dgm:ptLst>
  <dgm:cxnLst>
    <dgm:cxn modelId="{37DB937C-5525-4225-BFD0-F06805334763}" type="presOf" srcId="{D65D8011-704B-4208-BB26-B65DED79BDA9}" destId="{DC5D65FF-5F66-45F0-843D-770B4C300827}" srcOrd="0" destOrd="0" presId="urn:microsoft.com/office/officeart/2005/8/layout/list1"/>
  </dgm:cxnLst>
  <dgm:bg/>
  <dgm:whole/>
</dgm:dataModel>
</file>

<file path=ppt/diagrams/data2.xml><?xml version="1.0" encoding="utf-8"?>
<dgm:dataModel xmlns:dgm="http://schemas.openxmlformats.org/drawingml/2006/diagram" xmlns:a="http://schemas.openxmlformats.org/drawingml/2006/main">
  <dgm:ptLst>
    <dgm:pt modelId="{D65D8011-704B-4208-BB26-B65DED79BDA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DC5D65FF-5F66-45F0-843D-770B4C300827}" type="pres">
      <dgm:prSet presAssocID="{D65D8011-704B-4208-BB26-B65DED79BDA9}" presName="linear" presStyleCnt="0">
        <dgm:presLayoutVars>
          <dgm:dir/>
          <dgm:animLvl val="lvl"/>
          <dgm:resizeHandles val="exact"/>
        </dgm:presLayoutVars>
      </dgm:prSet>
      <dgm:spPr/>
      <dgm:t>
        <a:bodyPr/>
        <a:lstStyle/>
        <a:p>
          <a:endParaRPr lang="en-US"/>
        </a:p>
      </dgm:t>
    </dgm:pt>
  </dgm:ptLst>
  <dgm:cxnLst>
    <dgm:cxn modelId="{3D9CAF8F-7F39-4155-A637-ADDEDD3AA0DA}" type="presOf" srcId="{D65D8011-704B-4208-BB26-B65DED79BDA9}" destId="{DC5D65FF-5F66-45F0-843D-770B4C300827}" srcOrd="0" destOrd="0" presId="urn:microsoft.com/office/officeart/2005/8/layout/list1"/>
  </dgm:cxnLst>
  <dgm:bg/>
  <dgm:whole/>
</dgm:dataModel>
</file>

<file path=ppt/diagrams/data3.xml><?xml version="1.0" encoding="utf-8"?>
<dgm:dataModel xmlns:dgm="http://schemas.openxmlformats.org/drawingml/2006/diagram" xmlns:a="http://schemas.openxmlformats.org/drawingml/2006/main">
  <dgm:ptLst>
    <dgm:pt modelId="{5CBE5C66-13A1-42F7-A0CC-B8B04BEFFD90}"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5DF01C15-F6BC-4794-BDFF-1107F3741B1F}" type="pres">
      <dgm:prSet presAssocID="{5CBE5C66-13A1-42F7-A0CC-B8B04BEFFD90}" presName="cycle" presStyleCnt="0">
        <dgm:presLayoutVars>
          <dgm:chMax val="1"/>
          <dgm:dir/>
          <dgm:animLvl val="ctr"/>
          <dgm:resizeHandles val="exact"/>
        </dgm:presLayoutVars>
      </dgm:prSet>
      <dgm:spPr/>
      <dgm:t>
        <a:bodyPr/>
        <a:lstStyle/>
        <a:p>
          <a:endParaRPr lang="en-US"/>
        </a:p>
      </dgm:t>
    </dgm:pt>
  </dgm:ptLst>
  <dgm:cxnLst>
    <dgm:cxn modelId="{375F8CE4-30E9-41F1-8E8B-FB160DB08898}" type="presOf" srcId="{5CBE5C66-13A1-42F7-A0CC-B8B04BEFFD90}" destId="{5DF01C15-F6BC-4794-BDFF-1107F3741B1F}" srcOrd="0" destOrd="0" presId="urn:microsoft.com/office/officeart/2005/8/layout/radial4"/>
  </dgm:cxnLst>
  <dgm:bg/>
  <dgm:whole/>
</dgm:dataModel>
</file>

<file path=ppt/diagrams/data4.xml><?xml version="1.0" encoding="utf-8"?>
<dgm:dataModel xmlns:dgm="http://schemas.openxmlformats.org/drawingml/2006/diagram" xmlns:a="http://schemas.openxmlformats.org/drawingml/2006/main">
  <dgm:ptLst>
    <dgm:pt modelId="{2A54F34D-D181-45B1-BA49-68FD0A4B5FC2}"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A342A163-377D-4F31-8AA9-A8B7AF6313B1}" type="pres">
      <dgm:prSet presAssocID="{2A54F34D-D181-45B1-BA49-68FD0A4B5FC2}" presName="Name0" presStyleCnt="0">
        <dgm:presLayoutVars>
          <dgm:dir/>
          <dgm:animLvl val="lvl"/>
          <dgm:resizeHandles val="exact"/>
        </dgm:presLayoutVars>
      </dgm:prSet>
      <dgm:spPr/>
      <dgm:t>
        <a:bodyPr/>
        <a:lstStyle/>
        <a:p>
          <a:endParaRPr lang="en-US"/>
        </a:p>
      </dgm:t>
    </dgm:pt>
  </dgm:ptLst>
  <dgm:cxnLst>
    <dgm:cxn modelId="{34B932F3-62E1-45A7-B629-A7F421C338A6}" type="presOf" srcId="{2A54F34D-D181-45B1-BA49-68FD0A4B5FC2}" destId="{A342A163-377D-4F31-8AA9-A8B7AF6313B1}" srcOrd="0" destOrd="0" presId="urn:microsoft.com/office/officeart/2005/8/layout/process4"/>
  </dgm:cxnLst>
  <dgm:bg/>
  <dgm:whole/>
</dgm:dataModel>
</file>

<file path=ppt/diagrams/data5.xml><?xml version="1.0" encoding="utf-8"?>
<dgm:dataModel xmlns:dgm="http://schemas.openxmlformats.org/drawingml/2006/diagram" xmlns:a="http://schemas.openxmlformats.org/drawingml/2006/main">
  <dgm:ptLst>
    <dgm:pt modelId="{48D632A5-C15F-4ED2-BAEA-A714B2C308FC}" type="doc">
      <dgm:prSet loTypeId="urn:microsoft.com/office/officeart/2005/8/layout/list1" loCatId="list" qsTypeId="urn:microsoft.com/office/officeart/2005/8/quickstyle/simple1" qsCatId="simple" csTypeId="urn:microsoft.com/office/officeart/2005/8/colors/accent5_4" csCatId="accent5" phldr="1"/>
      <dgm:spPr/>
      <dgm:t>
        <a:bodyPr/>
        <a:lstStyle/>
        <a:p>
          <a:endParaRPr lang="en-US"/>
        </a:p>
      </dgm:t>
    </dgm:pt>
    <dgm:pt modelId="{24957389-C1CB-4D5B-88FE-3B4C81506F8F}">
      <dgm:prSet phldrT="[Text]"/>
      <dgm:spPr/>
      <dgm:t>
        <a:bodyPr/>
        <a:lstStyle/>
        <a:p>
          <a:r>
            <a:rPr lang="en-US" dirty="0" smtClean="0"/>
            <a:t>Every Claim for Refund</a:t>
          </a:r>
          <a:endParaRPr lang="en-US" dirty="0"/>
        </a:p>
      </dgm:t>
    </dgm:pt>
    <dgm:pt modelId="{74F30E81-7523-4174-9FA1-7AC1C51BB68F}" type="parTrans" cxnId="{02395B41-CC65-43D1-BBEE-B732CC1FAEF8}">
      <dgm:prSet/>
      <dgm:spPr/>
      <dgm:t>
        <a:bodyPr/>
        <a:lstStyle/>
        <a:p>
          <a:endParaRPr lang="en-US"/>
        </a:p>
      </dgm:t>
    </dgm:pt>
    <dgm:pt modelId="{1B1F0FD3-1AC9-4948-82B8-007DB560AACD}" type="sibTrans" cxnId="{02395B41-CC65-43D1-BBEE-B732CC1FAEF8}">
      <dgm:prSet/>
      <dgm:spPr/>
      <dgm:t>
        <a:bodyPr/>
        <a:lstStyle/>
        <a:p>
          <a:endParaRPr lang="en-US"/>
        </a:p>
      </dgm:t>
    </dgm:pt>
    <dgm:pt modelId="{90110B30-B6FD-4EB6-8408-EB31319E8AAA}">
      <dgm:prSet phldrT="[Text]"/>
      <dgm:spPr/>
      <dgm:t>
        <a:bodyPr/>
        <a:lstStyle/>
        <a:p>
          <a:r>
            <a:rPr lang="en-US" dirty="0"/>
            <a:t>Of any duty/tax &amp; Interest</a:t>
          </a:r>
          <a:r>
            <a:rPr lang="en-US" dirty="0" smtClean="0"/>
            <a:t>, any </a:t>
          </a:r>
          <a:r>
            <a:rPr lang="en-US" dirty="0"/>
            <a:t>amount</a:t>
          </a:r>
        </a:p>
      </dgm:t>
    </dgm:pt>
    <dgm:pt modelId="{11560C20-9C37-49F2-B06F-1223132D5116}" type="parTrans" cxnId="{8017E087-77E1-406E-AA4A-50CB4DEB5247}">
      <dgm:prSet/>
      <dgm:spPr/>
      <dgm:t>
        <a:bodyPr/>
        <a:lstStyle/>
        <a:p>
          <a:endParaRPr lang="en-US"/>
        </a:p>
      </dgm:t>
    </dgm:pt>
    <dgm:pt modelId="{2203B275-F40F-48CC-8A0C-5FA695DBC541}" type="sibTrans" cxnId="{8017E087-77E1-406E-AA4A-50CB4DEB5247}">
      <dgm:prSet/>
      <dgm:spPr/>
      <dgm:t>
        <a:bodyPr/>
        <a:lstStyle/>
        <a:p>
          <a:endParaRPr lang="en-US"/>
        </a:p>
      </dgm:t>
    </dgm:pt>
    <dgm:pt modelId="{36267ABF-2020-46AA-B7BC-B8D6D4647129}">
      <dgm:prSet phldrT="[Text]"/>
      <dgm:spPr/>
      <dgm:t>
        <a:bodyPr/>
        <a:lstStyle/>
        <a:p>
          <a:r>
            <a:rPr lang="en-US" dirty="0"/>
            <a:t>Filed by any </a:t>
          </a:r>
          <a:r>
            <a:rPr lang="en-US" dirty="0" smtClean="0"/>
            <a:t>person </a:t>
          </a:r>
          <a:r>
            <a:rPr lang="en-US" dirty="0"/>
            <a:t>before the appointed day</a:t>
          </a:r>
        </a:p>
      </dgm:t>
    </dgm:pt>
    <dgm:pt modelId="{B14BB3BD-D64E-407A-B260-F8E2B5DE4A55}" type="parTrans" cxnId="{68A5F026-920D-4072-9FD9-AE41FC743525}">
      <dgm:prSet/>
      <dgm:spPr/>
      <dgm:t>
        <a:bodyPr/>
        <a:lstStyle/>
        <a:p>
          <a:endParaRPr lang="en-US"/>
        </a:p>
      </dgm:t>
    </dgm:pt>
    <dgm:pt modelId="{70854625-A4B6-4333-8DCA-2AE355E4BBFE}" type="sibTrans" cxnId="{68A5F026-920D-4072-9FD9-AE41FC743525}">
      <dgm:prSet/>
      <dgm:spPr/>
      <dgm:t>
        <a:bodyPr/>
        <a:lstStyle/>
        <a:p>
          <a:endParaRPr lang="en-US"/>
        </a:p>
      </dgm:t>
    </dgm:pt>
    <dgm:pt modelId="{AEBBEB21-3592-4135-87FE-BD1B23AF9DE0}">
      <dgm:prSet phldrT="[Text]"/>
      <dgm:spPr/>
      <dgm:t>
        <a:bodyPr/>
        <a:lstStyle/>
        <a:p>
          <a:r>
            <a:rPr lang="en-US" dirty="0"/>
            <a:t>Disposed off in accordance with earlier Law</a:t>
          </a:r>
        </a:p>
      </dgm:t>
    </dgm:pt>
    <dgm:pt modelId="{DA28C545-DEF9-44D9-BE35-FB511C004F6F}" type="parTrans" cxnId="{7E76910F-8F39-4365-A92E-62E71A30B80A}">
      <dgm:prSet/>
      <dgm:spPr/>
      <dgm:t>
        <a:bodyPr/>
        <a:lstStyle/>
        <a:p>
          <a:endParaRPr lang="en-US"/>
        </a:p>
      </dgm:t>
    </dgm:pt>
    <dgm:pt modelId="{C646AE90-02E2-459B-9797-106B204959A7}" type="sibTrans" cxnId="{7E76910F-8F39-4365-A92E-62E71A30B80A}">
      <dgm:prSet/>
      <dgm:spPr/>
      <dgm:t>
        <a:bodyPr/>
        <a:lstStyle/>
        <a:p>
          <a:endParaRPr lang="en-US"/>
        </a:p>
      </dgm:t>
    </dgm:pt>
    <dgm:pt modelId="{61B9C611-3429-40DC-91A0-6B4FDC6B0FAE}" type="pres">
      <dgm:prSet presAssocID="{48D632A5-C15F-4ED2-BAEA-A714B2C308FC}" presName="linear" presStyleCnt="0">
        <dgm:presLayoutVars>
          <dgm:dir/>
          <dgm:animLvl val="lvl"/>
          <dgm:resizeHandles val="exact"/>
        </dgm:presLayoutVars>
      </dgm:prSet>
      <dgm:spPr/>
      <dgm:t>
        <a:bodyPr/>
        <a:lstStyle/>
        <a:p>
          <a:endParaRPr lang="en-US"/>
        </a:p>
      </dgm:t>
    </dgm:pt>
    <dgm:pt modelId="{5355965B-EA1A-423E-8548-A5ABE8D98563}" type="pres">
      <dgm:prSet presAssocID="{24957389-C1CB-4D5B-88FE-3B4C81506F8F}" presName="parentLin" presStyleCnt="0"/>
      <dgm:spPr/>
      <dgm:t>
        <a:bodyPr/>
        <a:lstStyle/>
        <a:p>
          <a:endParaRPr lang="en-US"/>
        </a:p>
      </dgm:t>
    </dgm:pt>
    <dgm:pt modelId="{4E1A5D5E-4E75-440B-8F2B-1664731145D9}" type="pres">
      <dgm:prSet presAssocID="{24957389-C1CB-4D5B-88FE-3B4C81506F8F}" presName="parentLeftMargin" presStyleLbl="node1" presStyleIdx="0" presStyleCnt="4"/>
      <dgm:spPr/>
      <dgm:t>
        <a:bodyPr/>
        <a:lstStyle/>
        <a:p>
          <a:endParaRPr lang="en-US"/>
        </a:p>
      </dgm:t>
    </dgm:pt>
    <dgm:pt modelId="{92008340-BB61-471B-A801-140EA2409FB9}" type="pres">
      <dgm:prSet presAssocID="{24957389-C1CB-4D5B-88FE-3B4C81506F8F}" presName="parentText" presStyleLbl="node1" presStyleIdx="0" presStyleCnt="4">
        <dgm:presLayoutVars>
          <dgm:chMax val="0"/>
          <dgm:bulletEnabled val="1"/>
        </dgm:presLayoutVars>
      </dgm:prSet>
      <dgm:spPr/>
      <dgm:t>
        <a:bodyPr/>
        <a:lstStyle/>
        <a:p>
          <a:endParaRPr lang="en-US"/>
        </a:p>
      </dgm:t>
    </dgm:pt>
    <dgm:pt modelId="{106F6C9E-4F94-46FD-9DC3-2C60F9183291}" type="pres">
      <dgm:prSet presAssocID="{24957389-C1CB-4D5B-88FE-3B4C81506F8F}" presName="negativeSpace" presStyleCnt="0"/>
      <dgm:spPr/>
      <dgm:t>
        <a:bodyPr/>
        <a:lstStyle/>
        <a:p>
          <a:endParaRPr lang="en-US"/>
        </a:p>
      </dgm:t>
    </dgm:pt>
    <dgm:pt modelId="{0BDC2EAD-A8F0-44E7-AC44-9B7BC19E93E1}" type="pres">
      <dgm:prSet presAssocID="{24957389-C1CB-4D5B-88FE-3B4C81506F8F}" presName="childText" presStyleLbl="conFgAcc1" presStyleIdx="0" presStyleCnt="4">
        <dgm:presLayoutVars>
          <dgm:bulletEnabled val="1"/>
        </dgm:presLayoutVars>
      </dgm:prSet>
      <dgm:spPr/>
      <dgm:t>
        <a:bodyPr/>
        <a:lstStyle/>
        <a:p>
          <a:endParaRPr lang="en-US"/>
        </a:p>
      </dgm:t>
    </dgm:pt>
    <dgm:pt modelId="{7B07250D-7C12-4E45-A950-41D60A7B254B}" type="pres">
      <dgm:prSet presAssocID="{1B1F0FD3-1AC9-4948-82B8-007DB560AACD}" presName="spaceBetweenRectangles" presStyleCnt="0"/>
      <dgm:spPr/>
      <dgm:t>
        <a:bodyPr/>
        <a:lstStyle/>
        <a:p>
          <a:endParaRPr lang="en-US"/>
        </a:p>
      </dgm:t>
    </dgm:pt>
    <dgm:pt modelId="{CFD63CBF-4565-44A1-BEF7-9DC753D57441}" type="pres">
      <dgm:prSet presAssocID="{90110B30-B6FD-4EB6-8408-EB31319E8AAA}" presName="parentLin" presStyleCnt="0"/>
      <dgm:spPr/>
      <dgm:t>
        <a:bodyPr/>
        <a:lstStyle/>
        <a:p>
          <a:endParaRPr lang="en-US"/>
        </a:p>
      </dgm:t>
    </dgm:pt>
    <dgm:pt modelId="{CE3C11B2-4279-4CA2-B32A-81922030C0B7}" type="pres">
      <dgm:prSet presAssocID="{90110B30-B6FD-4EB6-8408-EB31319E8AAA}" presName="parentLeftMargin" presStyleLbl="node1" presStyleIdx="0" presStyleCnt="4"/>
      <dgm:spPr/>
      <dgm:t>
        <a:bodyPr/>
        <a:lstStyle/>
        <a:p>
          <a:endParaRPr lang="en-US"/>
        </a:p>
      </dgm:t>
    </dgm:pt>
    <dgm:pt modelId="{2FAC979E-6A54-4122-BBFD-F1BCB270975C}" type="pres">
      <dgm:prSet presAssocID="{90110B30-B6FD-4EB6-8408-EB31319E8AAA}" presName="parentText" presStyleLbl="node1" presStyleIdx="1" presStyleCnt="4">
        <dgm:presLayoutVars>
          <dgm:chMax val="0"/>
          <dgm:bulletEnabled val="1"/>
        </dgm:presLayoutVars>
      </dgm:prSet>
      <dgm:spPr/>
      <dgm:t>
        <a:bodyPr/>
        <a:lstStyle/>
        <a:p>
          <a:endParaRPr lang="en-US"/>
        </a:p>
      </dgm:t>
    </dgm:pt>
    <dgm:pt modelId="{4EE038CD-786C-45D0-AC2C-58B026E68CEA}" type="pres">
      <dgm:prSet presAssocID="{90110B30-B6FD-4EB6-8408-EB31319E8AAA}" presName="negativeSpace" presStyleCnt="0"/>
      <dgm:spPr/>
      <dgm:t>
        <a:bodyPr/>
        <a:lstStyle/>
        <a:p>
          <a:endParaRPr lang="en-US"/>
        </a:p>
      </dgm:t>
    </dgm:pt>
    <dgm:pt modelId="{C1F9D30E-E4FB-4234-ACA1-0B8CD9C9C85D}" type="pres">
      <dgm:prSet presAssocID="{90110B30-B6FD-4EB6-8408-EB31319E8AAA}" presName="childText" presStyleLbl="conFgAcc1" presStyleIdx="1" presStyleCnt="4">
        <dgm:presLayoutVars>
          <dgm:bulletEnabled val="1"/>
        </dgm:presLayoutVars>
      </dgm:prSet>
      <dgm:spPr/>
      <dgm:t>
        <a:bodyPr/>
        <a:lstStyle/>
        <a:p>
          <a:endParaRPr lang="en-US"/>
        </a:p>
      </dgm:t>
    </dgm:pt>
    <dgm:pt modelId="{2F313B2D-E7A0-458A-8F95-5233F4E4DA59}" type="pres">
      <dgm:prSet presAssocID="{2203B275-F40F-48CC-8A0C-5FA695DBC541}" presName="spaceBetweenRectangles" presStyleCnt="0"/>
      <dgm:spPr/>
      <dgm:t>
        <a:bodyPr/>
        <a:lstStyle/>
        <a:p>
          <a:endParaRPr lang="en-US"/>
        </a:p>
      </dgm:t>
    </dgm:pt>
    <dgm:pt modelId="{DE15A447-994F-4E34-B5FD-77052A473EB2}" type="pres">
      <dgm:prSet presAssocID="{36267ABF-2020-46AA-B7BC-B8D6D4647129}" presName="parentLin" presStyleCnt="0"/>
      <dgm:spPr/>
      <dgm:t>
        <a:bodyPr/>
        <a:lstStyle/>
        <a:p>
          <a:endParaRPr lang="en-US"/>
        </a:p>
      </dgm:t>
    </dgm:pt>
    <dgm:pt modelId="{5C892D44-FCE6-4DB3-B526-D58CB1A76969}" type="pres">
      <dgm:prSet presAssocID="{36267ABF-2020-46AA-B7BC-B8D6D4647129}" presName="parentLeftMargin" presStyleLbl="node1" presStyleIdx="1" presStyleCnt="4"/>
      <dgm:spPr/>
      <dgm:t>
        <a:bodyPr/>
        <a:lstStyle/>
        <a:p>
          <a:endParaRPr lang="en-US"/>
        </a:p>
      </dgm:t>
    </dgm:pt>
    <dgm:pt modelId="{C65E4511-9C92-4579-B9C2-16511B62DB66}" type="pres">
      <dgm:prSet presAssocID="{36267ABF-2020-46AA-B7BC-B8D6D4647129}" presName="parentText" presStyleLbl="node1" presStyleIdx="2" presStyleCnt="4">
        <dgm:presLayoutVars>
          <dgm:chMax val="0"/>
          <dgm:bulletEnabled val="1"/>
        </dgm:presLayoutVars>
      </dgm:prSet>
      <dgm:spPr/>
      <dgm:t>
        <a:bodyPr/>
        <a:lstStyle/>
        <a:p>
          <a:endParaRPr lang="en-US"/>
        </a:p>
      </dgm:t>
    </dgm:pt>
    <dgm:pt modelId="{38935907-32A7-476E-96CF-75C6B2AF67CC}" type="pres">
      <dgm:prSet presAssocID="{36267ABF-2020-46AA-B7BC-B8D6D4647129}" presName="negativeSpace" presStyleCnt="0"/>
      <dgm:spPr/>
      <dgm:t>
        <a:bodyPr/>
        <a:lstStyle/>
        <a:p>
          <a:endParaRPr lang="en-US"/>
        </a:p>
      </dgm:t>
    </dgm:pt>
    <dgm:pt modelId="{43E0273D-1A21-4B90-8A82-E17870F50E58}" type="pres">
      <dgm:prSet presAssocID="{36267ABF-2020-46AA-B7BC-B8D6D4647129}" presName="childText" presStyleLbl="conFgAcc1" presStyleIdx="2" presStyleCnt="4">
        <dgm:presLayoutVars>
          <dgm:bulletEnabled val="1"/>
        </dgm:presLayoutVars>
      </dgm:prSet>
      <dgm:spPr/>
      <dgm:t>
        <a:bodyPr/>
        <a:lstStyle/>
        <a:p>
          <a:endParaRPr lang="en-US"/>
        </a:p>
      </dgm:t>
    </dgm:pt>
    <dgm:pt modelId="{09D31F34-33DF-4DFA-A5C5-F319A46FD921}" type="pres">
      <dgm:prSet presAssocID="{70854625-A4B6-4333-8DCA-2AE355E4BBFE}" presName="spaceBetweenRectangles" presStyleCnt="0"/>
      <dgm:spPr/>
      <dgm:t>
        <a:bodyPr/>
        <a:lstStyle/>
        <a:p>
          <a:endParaRPr lang="en-US"/>
        </a:p>
      </dgm:t>
    </dgm:pt>
    <dgm:pt modelId="{10835EE8-B6E2-45AC-9615-3052150191AC}" type="pres">
      <dgm:prSet presAssocID="{AEBBEB21-3592-4135-87FE-BD1B23AF9DE0}" presName="parentLin" presStyleCnt="0"/>
      <dgm:spPr/>
      <dgm:t>
        <a:bodyPr/>
        <a:lstStyle/>
        <a:p>
          <a:endParaRPr lang="en-US"/>
        </a:p>
      </dgm:t>
    </dgm:pt>
    <dgm:pt modelId="{AAA80916-CA11-4122-8A63-C277862FB283}" type="pres">
      <dgm:prSet presAssocID="{AEBBEB21-3592-4135-87FE-BD1B23AF9DE0}" presName="parentLeftMargin" presStyleLbl="node1" presStyleIdx="2" presStyleCnt="4"/>
      <dgm:spPr/>
      <dgm:t>
        <a:bodyPr/>
        <a:lstStyle/>
        <a:p>
          <a:endParaRPr lang="en-US"/>
        </a:p>
      </dgm:t>
    </dgm:pt>
    <dgm:pt modelId="{45762935-6A8B-4049-892B-3B2864D5A9CF}" type="pres">
      <dgm:prSet presAssocID="{AEBBEB21-3592-4135-87FE-BD1B23AF9DE0}" presName="parentText" presStyleLbl="node1" presStyleIdx="3" presStyleCnt="4">
        <dgm:presLayoutVars>
          <dgm:chMax val="0"/>
          <dgm:bulletEnabled val="1"/>
        </dgm:presLayoutVars>
      </dgm:prSet>
      <dgm:spPr/>
      <dgm:t>
        <a:bodyPr/>
        <a:lstStyle/>
        <a:p>
          <a:endParaRPr lang="en-US"/>
        </a:p>
      </dgm:t>
    </dgm:pt>
    <dgm:pt modelId="{DA9B309E-B467-4520-AB72-FBC3083D0013}" type="pres">
      <dgm:prSet presAssocID="{AEBBEB21-3592-4135-87FE-BD1B23AF9DE0}" presName="negativeSpace" presStyleCnt="0"/>
      <dgm:spPr/>
      <dgm:t>
        <a:bodyPr/>
        <a:lstStyle/>
        <a:p>
          <a:endParaRPr lang="en-US"/>
        </a:p>
      </dgm:t>
    </dgm:pt>
    <dgm:pt modelId="{FFDA63A0-9138-48E2-A31B-AEDC624357C9}" type="pres">
      <dgm:prSet presAssocID="{AEBBEB21-3592-4135-87FE-BD1B23AF9DE0}" presName="childText" presStyleLbl="conFgAcc1" presStyleIdx="3" presStyleCnt="4">
        <dgm:presLayoutVars>
          <dgm:bulletEnabled val="1"/>
        </dgm:presLayoutVars>
      </dgm:prSet>
      <dgm:spPr/>
      <dgm:t>
        <a:bodyPr/>
        <a:lstStyle/>
        <a:p>
          <a:endParaRPr lang="en-US"/>
        </a:p>
      </dgm:t>
    </dgm:pt>
  </dgm:ptLst>
  <dgm:cxnLst>
    <dgm:cxn modelId="{2C5D273E-118B-46E5-9198-3C35431B8D9F}" type="presOf" srcId="{36267ABF-2020-46AA-B7BC-B8D6D4647129}" destId="{C65E4511-9C92-4579-B9C2-16511B62DB66}" srcOrd="1" destOrd="0" presId="urn:microsoft.com/office/officeart/2005/8/layout/list1"/>
    <dgm:cxn modelId="{5155248B-9EB9-4B5A-A399-A6C242BF81B6}" type="presOf" srcId="{90110B30-B6FD-4EB6-8408-EB31319E8AAA}" destId="{CE3C11B2-4279-4CA2-B32A-81922030C0B7}" srcOrd="0" destOrd="0" presId="urn:microsoft.com/office/officeart/2005/8/layout/list1"/>
    <dgm:cxn modelId="{B48C666E-21B3-4400-9712-0F391C7A5018}" type="presOf" srcId="{AEBBEB21-3592-4135-87FE-BD1B23AF9DE0}" destId="{AAA80916-CA11-4122-8A63-C277862FB283}" srcOrd="0" destOrd="0" presId="urn:microsoft.com/office/officeart/2005/8/layout/list1"/>
    <dgm:cxn modelId="{68A5F026-920D-4072-9FD9-AE41FC743525}" srcId="{48D632A5-C15F-4ED2-BAEA-A714B2C308FC}" destId="{36267ABF-2020-46AA-B7BC-B8D6D4647129}" srcOrd="2" destOrd="0" parTransId="{B14BB3BD-D64E-407A-B260-F8E2B5DE4A55}" sibTransId="{70854625-A4B6-4333-8DCA-2AE355E4BBFE}"/>
    <dgm:cxn modelId="{02395B41-CC65-43D1-BBEE-B732CC1FAEF8}" srcId="{48D632A5-C15F-4ED2-BAEA-A714B2C308FC}" destId="{24957389-C1CB-4D5B-88FE-3B4C81506F8F}" srcOrd="0" destOrd="0" parTransId="{74F30E81-7523-4174-9FA1-7AC1C51BB68F}" sibTransId="{1B1F0FD3-1AC9-4948-82B8-007DB560AACD}"/>
    <dgm:cxn modelId="{1D7A743E-A82B-466A-98AE-287618B4365B}" type="presOf" srcId="{24957389-C1CB-4D5B-88FE-3B4C81506F8F}" destId="{4E1A5D5E-4E75-440B-8F2B-1664731145D9}" srcOrd="0" destOrd="0" presId="urn:microsoft.com/office/officeart/2005/8/layout/list1"/>
    <dgm:cxn modelId="{7E76910F-8F39-4365-A92E-62E71A30B80A}" srcId="{48D632A5-C15F-4ED2-BAEA-A714B2C308FC}" destId="{AEBBEB21-3592-4135-87FE-BD1B23AF9DE0}" srcOrd="3" destOrd="0" parTransId="{DA28C545-DEF9-44D9-BE35-FB511C004F6F}" sibTransId="{C646AE90-02E2-459B-9797-106B204959A7}"/>
    <dgm:cxn modelId="{9DDA2599-F056-4E50-AE1C-E12D422A543D}" type="presOf" srcId="{48D632A5-C15F-4ED2-BAEA-A714B2C308FC}" destId="{61B9C611-3429-40DC-91A0-6B4FDC6B0FAE}" srcOrd="0" destOrd="0" presId="urn:microsoft.com/office/officeart/2005/8/layout/list1"/>
    <dgm:cxn modelId="{0E237376-E9A8-4491-9635-6742D3C8D56A}" type="presOf" srcId="{90110B30-B6FD-4EB6-8408-EB31319E8AAA}" destId="{2FAC979E-6A54-4122-BBFD-F1BCB270975C}" srcOrd="1" destOrd="0" presId="urn:microsoft.com/office/officeart/2005/8/layout/list1"/>
    <dgm:cxn modelId="{103C0085-ED28-4A33-BA00-AC18F2790F6A}" type="presOf" srcId="{24957389-C1CB-4D5B-88FE-3B4C81506F8F}" destId="{92008340-BB61-471B-A801-140EA2409FB9}" srcOrd="1" destOrd="0" presId="urn:microsoft.com/office/officeart/2005/8/layout/list1"/>
    <dgm:cxn modelId="{2661D91A-C244-45EB-B86D-B4970BC561FC}" type="presOf" srcId="{36267ABF-2020-46AA-B7BC-B8D6D4647129}" destId="{5C892D44-FCE6-4DB3-B526-D58CB1A76969}" srcOrd="0" destOrd="0" presId="urn:microsoft.com/office/officeart/2005/8/layout/list1"/>
    <dgm:cxn modelId="{86D9234D-EF8A-4BB2-9568-DB17C27BED72}" type="presOf" srcId="{AEBBEB21-3592-4135-87FE-BD1B23AF9DE0}" destId="{45762935-6A8B-4049-892B-3B2864D5A9CF}" srcOrd="1" destOrd="0" presId="urn:microsoft.com/office/officeart/2005/8/layout/list1"/>
    <dgm:cxn modelId="{8017E087-77E1-406E-AA4A-50CB4DEB5247}" srcId="{48D632A5-C15F-4ED2-BAEA-A714B2C308FC}" destId="{90110B30-B6FD-4EB6-8408-EB31319E8AAA}" srcOrd="1" destOrd="0" parTransId="{11560C20-9C37-49F2-B06F-1223132D5116}" sibTransId="{2203B275-F40F-48CC-8A0C-5FA695DBC541}"/>
    <dgm:cxn modelId="{055FEA86-801B-4B9E-BC16-F748529B1184}" type="presParOf" srcId="{61B9C611-3429-40DC-91A0-6B4FDC6B0FAE}" destId="{5355965B-EA1A-423E-8548-A5ABE8D98563}" srcOrd="0" destOrd="0" presId="urn:microsoft.com/office/officeart/2005/8/layout/list1"/>
    <dgm:cxn modelId="{D6450F81-1D52-4577-8FAA-A800BB07840B}" type="presParOf" srcId="{5355965B-EA1A-423E-8548-A5ABE8D98563}" destId="{4E1A5D5E-4E75-440B-8F2B-1664731145D9}" srcOrd="0" destOrd="0" presId="urn:microsoft.com/office/officeart/2005/8/layout/list1"/>
    <dgm:cxn modelId="{E91B917F-DB5D-4691-A133-0B773DE9D2D6}" type="presParOf" srcId="{5355965B-EA1A-423E-8548-A5ABE8D98563}" destId="{92008340-BB61-471B-A801-140EA2409FB9}" srcOrd="1" destOrd="0" presId="urn:microsoft.com/office/officeart/2005/8/layout/list1"/>
    <dgm:cxn modelId="{44E28645-A19C-46A9-A20B-B0D577B179FC}" type="presParOf" srcId="{61B9C611-3429-40DC-91A0-6B4FDC6B0FAE}" destId="{106F6C9E-4F94-46FD-9DC3-2C60F9183291}" srcOrd="1" destOrd="0" presId="urn:microsoft.com/office/officeart/2005/8/layout/list1"/>
    <dgm:cxn modelId="{715B5DBD-E47E-4982-8C78-0877E0BCDD43}" type="presParOf" srcId="{61B9C611-3429-40DC-91A0-6B4FDC6B0FAE}" destId="{0BDC2EAD-A8F0-44E7-AC44-9B7BC19E93E1}" srcOrd="2" destOrd="0" presId="urn:microsoft.com/office/officeart/2005/8/layout/list1"/>
    <dgm:cxn modelId="{9D4E7930-3C0C-4840-AFC4-FD4223249EB1}" type="presParOf" srcId="{61B9C611-3429-40DC-91A0-6B4FDC6B0FAE}" destId="{7B07250D-7C12-4E45-A950-41D60A7B254B}" srcOrd="3" destOrd="0" presId="urn:microsoft.com/office/officeart/2005/8/layout/list1"/>
    <dgm:cxn modelId="{26746B01-1FCE-454B-A495-9DC153E5994C}" type="presParOf" srcId="{61B9C611-3429-40DC-91A0-6B4FDC6B0FAE}" destId="{CFD63CBF-4565-44A1-BEF7-9DC753D57441}" srcOrd="4" destOrd="0" presId="urn:microsoft.com/office/officeart/2005/8/layout/list1"/>
    <dgm:cxn modelId="{DC9621E6-4D97-4C72-9C58-01661E1784B1}" type="presParOf" srcId="{CFD63CBF-4565-44A1-BEF7-9DC753D57441}" destId="{CE3C11B2-4279-4CA2-B32A-81922030C0B7}" srcOrd="0" destOrd="0" presId="urn:microsoft.com/office/officeart/2005/8/layout/list1"/>
    <dgm:cxn modelId="{1A4832C7-184B-45FD-B8DF-09A4C1B651C8}" type="presParOf" srcId="{CFD63CBF-4565-44A1-BEF7-9DC753D57441}" destId="{2FAC979E-6A54-4122-BBFD-F1BCB270975C}" srcOrd="1" destOrd="0" presId="urn:microsoft.com/office/officeart/2005/8/layout/list1"/>
    <dgm:cxn modelId="{0D6D7BC1-0211-4B6B-AD42-F54B3A5E283E}" type="presParOf" srcId="{61B9C611-3429-40DC-91A0-6B4FDC6B0FAE}" destId="{4EE038CD-786C-45D0-AC2C-58B026E68CEA}" srcOrd="5" destOrd="0" presId="urn:microsoft.com/office/officeart/2005/8/layout/list1"/>
    <dgm:cxn modelId="{968023DD-322A-461E-BA54-B83F900EABC7}" type="presParOf" srcId="{61B9C611-3429-40DC-91A0-6B4FDC6B0FAE}" destId="{C1F9D30E-E4FB-4234-ACA1-0B8CD9C9C85D}" srcOrd="6" destOrd="0" presId="urn:microsoft.com/office/officeart/2005/8/layout/list1"/>
    <dgm:cxn modelId="{5B3F8E66-4220-4BF3-81DE-1B8D4B86A543}" type="presParOf" srcId="{61B9C611-3429-40DC-91A0-6B4FDC6B0FAE}" destId="{2F313B2D-E7A0-458A-8F95-5233F4E4DA59}" srcOrd="7" destOrd="0" presId="urn:microsoft.com/office/officeart/2005/8/layout/list1"/>
    <dgm:cxn modelId="{A6A35460-3A29-4868-A44F-61630B88FF19}" type="presParOf" srcId="{61B9C611-3429-40DC-91A0-6B4FDC6B0FAE}" destId="{DE15A447-994F-4E34-B5FD-77052A473EB2}" srcOrd="8" destOrd="0" presId="urn:microsoft.com/office/officeart/2005/8/layout/list1"/>
    <dgm:cxn modelId="{B8223E26-5F5C-426F-B4D4-059F631CD4FF}" type="presParOf" srcId="{DE15A447-994F-4E34-B5FD-77052A473EB2}" destId="{5C892D44-FCE6-4DB3-B526-D58CB1A76969}" srcOrd="0" destOrd="0" presId="urn:microsoft.com/office/officeart/2005/8/layout/list1"/>
    <dgm:cxn modelId="{73B4C17B-A701-4CFB-9739-60804B977A4E}" type="presParOf" srcId="{DE15A447-994F-4E34-B5FD-77052A473EB2}" destId="{C65E4511-9C92-4579-B9C2-16511B62DB66}" srcOrd="1" destOrd="0" presId="urn:microsoft.com/office/officeart/2005/8/layout/list1"/>
    <dgm:cxn modelId="{A6E301D8-E01E-4F52-A32B-E46BD8B53A08}" type="presParOf" srcId="{61B9C611-3429-40DC-91A0-6B4FDC6B0FAE}" destId="{38935907-32A7-476E-96CF-75C6B2AF67CC}" srcOrd="9" destOrd="0" presId="urn:microsoft.com/office/officeart/2005/8/layout/list1"/>
    <dgm:cxn modelId="{97F6FA6B-240C-439E-8BC1-995651688808}" type="presParOf" srcId="{61B9C611-3429-40DC-91A0-6B4FDC6B0FAE}" destId="{43E0273D-1A21-4B90-8A82-E17870F50E58}" srcOrd="10" destOrd="0" presId="urn:microsoft.com/office/officeart/2005/8/layout/list1"/>
    <dgm:cxn modelId="{4658A6A5-6CAB-4047-8CA7-477443735E71}" type="presParOf" srcId="{61B9C611-3429-40DC-91A0-6B4FDC6B0FAE}" destId="{09D31F34-33DF-4DFA-A5C5-F319A46FD921}" srcOrd="11" destOrd="0" presId="urn:microsoft.com/office/officeart/2005/8/layout/list1"/>
    <dgm:cxn modelId="{477F1E3F-CA1B-430F-A8D9-F024ACB85004}" type="presParOf" srcId="{61B9C611-3429-40DC-91A0-6B4FDC6B0FAE}" destId="{10835EE8-B6E2-45AC-9615-3052150191AC}" srcOrd="12" destOrd="0" presId="urn:microsoft.com/office/officeart/2005/8/layout/list1"/>
    <dgm:cxn modelId="{7D478CF7-C6B6-4A95-BFD4-7B8BF95388AA}" type="presParOf" srcId="{10835EE8-B6E2-45AC-9615-3052150191AC}" destId="{AAA80916-CA11-4122-8A63-C277862FB283}" srcOrd="0" destOrd="0" presId="urn:microsoft.com/office/officeart/2005/8/layout/list1"/>
    <dgm:cxn modelId="{133BEAA0-C76C-4E5C-81EC-C972DD245AC9}" type="presParOf" srcId="{10835EE8-B6E2-45AC-9615-3052150191AC}" destId="{45762935-6A8B-4049-892B-3B2864D5A9CF}" srcOrd="1" destOrd="0" presId="urn:microsoft.com/office/officeart/2005/8/layout/list1"/>
    <dgm:cxn modelId="{1974700C-C34A-4599-BE7E-804C846E85F5}" type="presParOf" srcId="{61B9C611-3429-40DC-91A0-6B4FDC6B0FAE}" destId="{DA9B309E-B467-4520-AB72-FBC3083D0013}" srcOrd="13" destOrd="0" presId="urn:microsoft.com/office/officeart/2005/8/layout/list1"/>
    <dgm:cxn modelId="{BAA323F2-CF4B-4EDB-BCDA-8345DBBC2F75}" type="presParOf" srcId="{61B9C611-3429-40DC-91A0-6B4FDC6B0FAE}" destId="{FFDA63A0-9138-48E2-A31B-AEDC624357C9}" srcOrd="14" destOrd="0" presId="urn:microsoft.com/office/officeart/2005/8/layout/list1"/>
  </dgm:cxnLst>
  <dgm:bg/>
  <dgm:whole/>
</dgm:dataModel>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09FA521B-1B76-4454-B5C3-366285B974E2}" type="datetimeFigureOut">
              <a:rPr lang="en-US" smtClean="0"/>
              <a:pPr/>
              <a:t>5/13/2017</a:t>
            </a:fld>
            <a:endParaRPr lang="en-US" dirty="0"/>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55C18A15-99DC-44AD-B6AA-ACCD7269B644}"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B7E98DA6-91B6-48C6-AB96-46A018865CB2}" type="datetimeFigureOut">
              <a:rPr lang="en-US" smtClean="0"/>
              <a:pPr/>
              <a:t>5/13/2017</a:t>
            </a:fld>
            <a:endParaRPr lang="en-US" dirty="0"/>
          </a:p>
        </p:txBody>
      </p:sp>
      <p:sp>
        <p:nvSpPr>
          <p:cNvPr id="4" name="Slide Image Placeholder 3"/>
          <p:cNvSpPr>
            <a:spLocks noGrp="1" noRot="1" noChangeAspect="1"/>
          </p:cNvSpPr>
          <p:nvPr>
            <p:ph type="sldImg" idx="2"/>
          </p:nvPr>
        </p:nvSpPr>
        <p:spPr>
          <a:xfrm>
            <a:off x="777875" y="720725"/>
            <a:ext cx="575945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FFEF8259-9DD9-4C03-A5C5-6EE44D99BB35}" type="slidenum">
              <a:rPr lang="en-US" smtClean="0"/>
              <a:pPr/>
              <a:t>‹#›</a:t>
            </a:fld>
            <a:endParaRPr lang="en-US" dirty="0"/>
          </a:p>
        </p:txBody>
      </p:sp>
    </p:spTree>
    <p:extLst>
      <p:ext uri="{BB962C8B-B14F-4D97-AF65-F5344CB8AC3E}">
        <p14:creationId xmlns:p14="http://schemas.microsoft.com/office/powerpoint/2010/main" xmlns="" val="3363851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720725"/>
            <a:ext cx="5759450" cy="3600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4B6CA2-7BEC-40B4-AAA4-0D39C29E190D}" type="slidenum">
              <a:rPr lang="en-GB" smtClean="0"/>
              <a:pPr/>
              <a:t>1</a:t>
            </a:fld>
            <a:endParaRPr lang="en-GB" dirty="0"/>
          </a:p>
        </p:txBody>
      </p:sp>
    </p:spTree>
    <p:extLst>
      <p:ext uri="{BB962C8B-B14F-4D97-AF65-F5344CB8AC3E}">
        <p14:creationId xmlns:p14="http://schemas.microsoft.com/office/powerpoint/2010/main" xmlns="" val="1929980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FEF8259-9DD9-4C03-A5C5-6EE44D99BB35}" type="slidenum">
              <a:rPr lang="en-US" smtClean="0"/>
              <a:pPr/>
              <a:t>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35001"/>
            <a:ext cx="6856214" cy="4445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635001"/>
            <a:ext cx="2193989" cy="4445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082040"/>
            <a:ext cx="5486400" cy="2712720"/>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11" y="3891872"/>
            <a:ext cx="5486400" cy="7620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4412523-056A-4ED6-B9A8-A48BA9EA2174}" type="datetimeFigureOut">
              <a:rPr lang="en-US" smtClean="0"/>
              <a:pPr/>
              <a:t>5/13/2017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FEA8B7-D6D0-43A5-A714-730A8E3F172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4412523-056A-4ED6-B9A8-A48BA9EA2174}" type="datetimeFigureOut">
              <a:rPr lang="en-US" smtClean="0"/>
              <a:pPr/>
              <a:t>5/13/2017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9FEA8B7-D6D0-43A5-A714-730A8E3F172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825500"/>
            <a:ext cx="2114550" cy="41275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00934" y="723900"/>
            <a:ext cx="5486400" cy="42672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4412523-056A-4ED6-B9A8-A48BA9EA2174}" type="datetimeFigureOut">
              <a:rPr lang="en-US" smtClean="0"/>
              <a:pPr/>
              <a:t>5/13/2017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9FEA8B7-D6D0-43A5-A714-730A8E3F172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412523-056A-4ED6-B9A8-A48BA9EA2174}" type="datetimeFigureOut">
              <a:rPr lang="en-US" smtClean="0"/>
              <a:pPr/>
              <a:t>5/13/2017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FEA8B7-D6D0-43A5-A714-730A8E3F172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00934" y="1082040"/>
            <a:ext cx="5486400" cy="2712720"/>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914650" y="3893820"/>
            <a:ext cx="5486400" cy="7620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412523-056A-4ED6-B9A8-A48BA9EA2174}" type="datetimeFigureOut">
              <a:rPr lang="en-US" smtClean="0"/>
              <a:pPr/>
              <a:t>5/13/2017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9FEA8B7-D6D0-43A5-A714-730A8E3F172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00934" y="723900"/>
            <a:ext cx="2606040" cy="42672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63590" y="723900"/>
            <a:ext cx="2606040" cy="42672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B4412523-056A-4ED6-B9A8-A48BA9EA2174}" type="datetimeFigureOut">
              <a:rPr lang="en-US" smtClean="0"/>
              <a:pPr/>
              <a:t>5/13/2017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29FEA8B7-D6D0-43A5-A714-730A8E3F172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00934" y="852989"/>
            <a:ext cx="2606040" cy="67310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900934" y="1609113"/>
            <a:ext cx="2606040" cy="33528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63847" y="852990"/>
            <a:ext cx="2606040" cy="677642"/>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63847" y="1609113"/>
            <a:ext cx="2606040" cy="33528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B4412523-056A-4ED6-B9A8-A48BA9EA2174}" type="datetimeFigureOut">
              <a:rPr lang="en-US" smtClean="0"/>
              <a:pPr/>
              <a:t>5/13/2017</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29FEA8B7-D6D0-43A5-A714-730A8E3F172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B4412523-056A-4ED6-B9A8-A48BA9EA2174}" type="datetimeFigureOut">
              <a:rPr lang="en-US" smtClean="0"/>
              <a:pPr/>
              <a:t>5/13/2017</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29FEA8B7-D6D0-43A5-A714-730A8E3F172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412523-056A-4ED6-B9A8-A48BA9EA2174}" type="datetimeFigureOut">
              <a:rPr lang="en-US" smtClean="0"/>
              <a:pPr/>
              <a:t>5/13/2017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9FEA8B7-D6D0-43A5-A714-730A8E3F172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952500"/>
            <a:ext cx="2125980" cy="198120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2900934" y="723900"/>
            <a:ext cx="5486400" cy="42672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2024" y="2911814"/>
            <a:ext cx="2125980" cy="1934992"/>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4412523-056A-4ED6-B9A8-A48BA9EA2174}" type="datetimeFigureOut">
              <a:rPr lang="en-US" smtClean="0"/>
              <a:pPr/>
              <a:t>5/13/2017</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29FEA8B7-D6D0-43A5-A714-730A8E3F172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952500"/>
            <a:ext cx="2125980" cy="198120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677985" y="639516"/>
            <a:ext cx="6086423" cy="4442460"/>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92024" y="2910840"/>
            <a:ext cx="2125980" cy="193548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4412523-056A-4ED6-B9A8-A48BA9EA2174}" type="datetimeFigureOut">
              <a:rPr lang="en-US" smtClean="0"/>
              <a:pPr/>
              <a:t>5/13/2017</a:t>
            </a:fld>
            <a:endParaRPr lang="en-US" dirty="0"/>
          </a:p>
        </p:txBody>
      </p:sp>
      <p:sp>
        <p:nvSpPr>
          <p:cNvPr id="9" name="Footer Placeholder 8"/>
          <p:cNvSpPr>
            <a:spLocks noGrp="1"/>
          </p:cNvSpPr>
          <p:nvPr>
            <p:ph type="ftr" sz="quarter" idx="11"/>
          </p:nvPr>
        </p:nvSpPr>
        <p:spPr>
          <a:xfrm>
            <a:off x="2624326" y="5296960"/>
            <a:ext cx="4433638" cy="304271"/>
          </a:xfrm>
        </p:spPr>
        <p:txBody>
          <a:bodyPr/>
          <a:lstStyle/>
          <a:p>
            <a:endParaRPr lang="en-US" dirty="0"/>
          </a:p>
        </p:txBody>
      </p:sp>
      <p:sp>
        <p:nvSpPr>
          <p:cNvPr id="10" name="Slide Number Placeholder 9"/>
          <p:cNvSpPr>
            <a:spLocks noGrp="1"/>
          </p:cNvSpPr>
          <p:nvPr>
            <p:ph type="sldNum" sz="quarter" idx="12"/>
          </p:nvPr>
        </p:nvSpPr>
        <p:spPr/>
        <p:txBody>
          <a:bodyPr/>
          <a:lstStyle/>
          <a:p>
            <a:fld id="{29FEA8B7-D6D0-43A5-A714-730A8E3F172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 y="632460"/>
            <a:ext cx="2582693" cy="44424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936533"/>
            <a:ext cx="2210612" cy="383431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8861898" y="632460"/>
            <a:ext cx="288036" cy="4442460"/>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720090"/>
            <a:ext cx="5486400" cy="426720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96849" y="5296960"/>
            <a:ext cx="2057400" cy="304271"/>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B4412523-056A-4ED6-B9A8-A48BA9EA2174}" type="datetimeFigureOut">
              <a:rPr lang="en-US" smtClean="0"/>
              <a:pPr/>
              <a:t>5/13/2017</a:t>
            </a:fld>
            <a:endParaRPr lang="en-US" dirty="0"/>
          </a:p>
        </p:txBody>
      </p:sp>
      <p:sp>
        <p:nvSpPr>
          <p:cNvPr id="5" name="Footer Placeholder 4"/>
          <p:cNvSpPr>
            <a:spLocks noGrp="1"/>
          </p:cNvSpPr>
          <p:nvPr>
            <p:ph type="ftr" sz="quarter" idx="3"/>
          </p:nvPr>
        </p:nvSpPr>
        <p:spPr>
          <a:xfrm>
            <a:off x="2901951" y="5296960"/>
            <a:ext cx="4433638" cy="304271"/>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7975604" y="5296960"/>
            <a:ext cx="1148195" cy="304271"/>
          </a:xfrm>
          <a:prstGeom prst="rect">
            <a:avLst/>
          </a:prstGeom>
        </p:spPr>
        <p:txBody>
          <a:bodyPr vert="horz" lIns="91440" tIns="45720" rIns="91440" bIns="45720" rtlCol="0" anchor="ctr"/>
          <a:lstStyle>
            <a:lvl1pPr algn="r">
              <a:defRPr sz="1200" b="1">
                <a:solidFill>
                  <a:schemeClr val="accent1"/>
                </a:solidFill>
              </a:defRPr>
            </a:lvl1pPr>
          </a:lstStyle>
          <a:p>
            <a:fld id="{29FEA8B7-D6D0-43A5-A714-730A8E3F172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hyperlink" Target="mailto:sudhir@hiregange.com"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openxmlformats.org/officeDocument/2006/relationships/image" Target="../media/image2.jpeg"/><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14295"/>
            <a:ext cx="8820472" cy="500066"/>
          </a:xfrm>
          <a:noFill/>
          <a:ln>
            <a:noFill/>
          </a:ln>
        </p:spPr>
        <p:style>
          <a:lnRef idx="1">
            <a:schemeClr val="accent6"/>
          </a:lnRef>
          <a:fillRef idx="2">
            <a:schemeClr val="accent6"/>
          </a:fillRef>
          <a:effectRef idx="1">
            <a:schemeClr val="accent6"/>
          </a:effectRef>
          <a:fontRef idx="minor">
            <a:schemeClr val="dk1"/>
          </a:fontRef>
        </p:style>
        <p:txBody>
          <a:bodyPr>
            <a:noAutofit/>
          </a:bodyPr>
          <a:lstStyle/>
          <a:p>
            <a:pPr algn="ctr"/>
            <a:r>
              <a:rPr lang="en-GB" sz="3600" b="1" dirty="0" smtClean="0">
                <a:solidFill>
                  <a:srgbClr val="003366"/>
                </a:solidFill>
                <a:latin typeface="Cambria" pitchFamily="18" charset="0"/>
                <a:cs typeface="Arial" pitchFamily="34" charset="0"/>
              </a:rPr>
              <a:t>Assessment under GST</a:t>
            </a:r>
            <a:endParaRPr lang="en-GB" sz="3600" b="1" dirty="0">
              <a:solidFill>
                <a:srgbClr val="003366"/>
              </a:solidFill>
              <a:latin typeface="Cambria" pitchFamily="18" charset="0"/>
              <a:cs typeface="Arial" pitchFamily="34" charset="0"/>
            </a:endParaRPr>
          </a:p>
        </p:txBody>
      </p:sp>
      <p:sp>
        <p:nvSpPr>
          <p:cNvPr id="8" name="Subtitle 7"/>
          <p:cNvSpPr>
            <a:spLocks noGrp="1"/>
          </p:cNvSpPr>
          <p:nvPr>
            <p:ph type="subTitle" idx="1"/>
          </p:nvPr>
        </p:nvSpPr>
        <p:spPr>
          <a:xfrm>
            <a:off x="2214546" y="4572012"/>
            <a:ext cx="6400800" cy="630887"/>
          </a:xfrm>
        </p:spPr>
        <p:txBody>
          <a:bodyPr>
            <a:normAutofit/>
          </a:bodyPr>
          <a:lstStyle/>
          <a:p>
            <a:pPr algn="r">
              <a:buFontTx/>
              <a:buChar char="-"/>
            </a:pPr>
            <a:r>
              <a:rPr lang="en-US" b="1" dirty="0" smtClean="0">
                <a:solidFill>
                  <a:srgbClr val="003366"/>
                </a:solidFill>
                <a:latin typeface="Cambria" pitchFamily="18" charset="0"/>
              </a:rPr>
              <a:t>  CA </a:t>
            </a:r>
            <a:r>
              <a:rPr lang="en-US" b="1" dirty="0" err="1" smtClean="0">
                <a:solidFill>
                  <a:srgbClr val="003366"/>
                </a:solidFill>
                <a:latin typeface="Cambria" pitchFamily="18" charset="0"/>
              </a:rPr>
              <a:t>Sudhir</a:t>
            </a:r>
            <a:r>
              <a:rPr lang="en-US" b="1" dirty="0" smtClean="0">
                <a:solidFill>
                  <a:srgbClr val="003366"/>
                </a:solidFill>
                <a:latin typeface="Cambria" pitchFamily="18" charset="0"/>
              </a:rPr>
              <a:t> V S</a:t>
            </a:r>
          </a:p>
          <a:p>
            <a:pPr algn="r">
              <a:buFontTx/>
              <a:buChar char="-"/>
            </a:pPr>
            <a:endParaRPr lang="en-US" b="1" dirty="0">
              <a:solidFill>
                <a:srgbClr val="003366"/>
              </a:solidFill>
              <a:latin typeface="Cambria" pitchFamily="18" charset="0"/>
            </a:endParaRPr>
          </a:p>
          <a:p>
            <a:pPr algn="r"/>
            <a:endParaRPr lang="en-US" b="1" dirty="0">
              <a:solidFill>
                <a:schemeClr val="bg1"/>
              </a:solidFill>
              <a:latin typeface="Cambria" pitchFamily="18" charset="0"/>
            </a:endParaRPr>
          </a:p>
        </p:txBody>
      </p:sp>
      <p:sp>
        <p:nvSpPr>
          <p:cNvPr id="4" name="AutoShape 2" descr="data:image/jpeg;base64,/9j/4AAQSkZJRgABAQAAAQABAAD/2wCEAAkGBxQTEhUUEhQVFhQXFBQUFBUVFhUUFxQUFBQWFhUUFBUYHCggGBolHBQUITEhJSkrLi4uFx8zODMsNygtLisBCgoKDg0OGhAQGyweHBwsLCwsLCwsLCwsLCwsLCwsLCwsLCwsLCwsLCwsLCwsLCwsLCwsLCwsNywrNyw3KysrK//AABEIAMgA/AMBIgACEQEDEQH/xAAcAAAABwEBAAAAAAAAAAAAAAACAwQFBgcIAAH/xABQEAABAwIBBgcLCAgFAgcAAAABAAIDBBEFBhIhMUFRBxNSYXGBkRQVIjJCcpKhsbLRCBYzVHN0s8EjJTQ1Q2KTolNjgoPCJOEXZKPS4vDx/8QAGQEAAwEBAQAAAAAAAAAAAAAAAAECAwQF/8QAJxEAAgICAgICAgIDAQAAAAAAAAECEQMSITETUSJBBGGh8DJCcRT/2gAMAwEAAhEDEQA/ALTpKZmYzwG+K3yW8kcyNNOzkM9FvwTXBD4DbyO8Ruo/yhFy0rNrnnrXHL8prpfyarFY68XFtEfot+CKeYP8v0W/BR+eFn856ym+ZrP5upc0vzZLpfyaLAiVuqKYbWei34It1bS8pnotUMkjbsjkPU5EupCdVPKe1Z/+zI+kivDH2TKSoo3a+JPSxqRT0GHu1iLqsFE34ZIdVLIgHApzqpbec6ynyzl3EtY4+yQz5PYedT2DoISCXJmk8moaOxNvzcqP8GNvS4rvm9UDZCOslDi3/qNUvsW94WjxKqPrARsNHVM0xyRP9FNL8InHlQdhRLqSZvlw9RcElCS6E6ZKocoamL6ala9u9rW/kE7UWVlG82ewRu3OYPzCgcFZUM/iM6A5x9qG/F5SLPZG/ptftW8c2SP7IeOLLXgZDILx8W8cwb7LIRp2chvoj4Ko4cSzDnMa+M/yuuOxSjBsujobMQRvOgrph+UnxJUYyxNdEz7nZyG+i34L3uZnIb6Lfguoa2OVt43A81wlRXUmn0ZNUJO5W8hvot+C7uNnIb6Lfgld12cqpAJe428hvoj4Lu4mchvot+CUFy7P50rAT9ws5DfRb8F6KNnIb6Lfgji5eZyLAK7jZyGei34Lu5Y+Qz0W/BGXK80o2AB3NHyG+i34LziGchnot+CEb86D2qdx0zzudnIZ6LfgvDTs5DPRb8F6XIOep3FR6YGchvot+CY8ZjaHizQPBGoAbSnsyBMWNv8ADHmj3nI3HQ70sHgM8xvuhGdzDaEbRjwGeY33QjUnhh6GpsS9zN5IXrado8lvYEsHQipqmNvjOaOtS8cEPZsKLOroC4sO9IKrKWnZtv6kw1vCFG3QxtzuGkqHquivkSswnnRb6TR8VBpcrKyX6KLNHKeQB2a0lqGTv01FS63JZ4I7UuAJjXTU8eiSVo67lMlTjVOfFzn9ANu1Rxz4GahnO36ST03SWbGgNQHN/wDiTih2x+krg7VH1lJ3sztbQmA187/FaT1ZvrKTVNS5ovLNHHzOdc9gQoBbJA+iiPjZvaizhVOf+xURkxiDbUFx3MYTftRZxWPZxjukgJ6JDVsmIwen2SPb0OXOwFh8Wo9KxChD8XtqicekobMRkOpjRf8AmKTihqMidUmF1cJzqeVptpsHa+axUowfLZwIjrYzG46M/Yekqn/nA+mkAlzs212lpN79COr+EeSRpa6Nrm6he17KowkuYkurpmiWS3AIIcDqI2heSzho8NzW9JsqIydy+mc0QcbxDDozrZ1lJZMBa+zp6mee+nwdAPrTc5riidETmtyspY/GlBO4KP1vCXA3Qxl/X7E0xYVA36Oke7ne72owRTD6Oihb0kXU/N9sKS6C5uEuZ30cLvQckz8uK53ixSdTbe1Li/ENjIGdaJfFiR8qAI0/6OxC7KrED5Mw7EW7KOvA/jepLnU+J8uAosw4mNlOetLRf1j2YjGU9dypey6G3K6tHlv62FGnviNcER6HkIJqK0eNSNPRIl4l/WPYNZlrWDaD0tIShmX1QPGjYR0pB3ZN5VG/0mlBNaPKp5G9QP5JeP8AYWvQ9xcItvHpz1FJ8Ry7gc4HMePBta3OU090QnWx46WlIa7iS4WOzkneVSjL2FxLVOU0Ecbbm/gt1eaE0VmXth+jZ1lQ8Ur3AAEONm6QOZKocB2yOPRe3qSucu2DUUH1mWkz9TtexgJPakgFVNpJzWna7SexOIbFCPBaB2NHrTdWY+xugvv/ACxAuKpQQtg8YEwC8z3P6TYIXdUMeiNo6QEz93Sv0x0z3DY6V2aOsFAdR1jvGlhgG6Nuc4dZV8C5HabEpDpAzRz6PWUwV+NxN+knaTyWnPd1WXkmBQ65p5pjuL7N7AlFPHTx/RQRg77XPrS2j7HTGk4wZDaGmml53eC3pRnF1jvJhg6s5yeo6qTSG2b0Ip9G5xuXdN9ql5UukPRjW/Cb346plcdwOa3sCLZBTw6QwOftLruv1lLajDk3T0KzeZlrGNuJWdIXRgAG3MkzY3k6Qlz4iNehEVFSG6b6FUZNgx3wvBJH23KTYfkuLi4HtTBg+ISxM42TwYrAgHW7oT5QcJUA8EwEgeVcaehFuQNNEe4SMm5I3NkDSWW0EAkDpUFcFdsXClQOaWTQSFp0Frm5w6lEsabgs1308k8DzpzHMuw9C6MbcVTM5xciD0R02Oo6juOxWpkHlW0s7mndmPb9G46M4btKrmhn7nmz2NbIAdAcPBPOQnvG8sDVMDH0cDHN8WSIZrglP5PgpRpUy2pMRYNb0S7FI+X6lSEtbO43LidwuUZFW1A15461GshaxLmOKRcv1Lu+cXLCp/vpKNr13f2QeUesBFMKj7Lg7vj5YQhUMNvDHaqfblJICDnaOgJdS5YAX4w36kay9CaiumWpxreUvC/+ZVvHlrDfSNHWjW5YwHbZNxfom0WDn8684071AW5Ww8r1o350Q7HjTzqaYyc5+8BNOJ5ucPBHi/mVHxlCw6pR2oipxtpIPGDVvG8ppMVj8co7Na2GG2hov1JLVSVT/KIG0AfmpBT3zG+C0CzdQ5kGR9udc7nI21SI5Hhmjwy5xPKJKV0URj8RgvvsAnZmedQQ+53bUtmPgbCyU83WvBhjneO5PDaRKI8NcdhSsOBkZhUY1i6E+iHktAUmgwV25OdPk/vRGMn0LdEIiw4nWljMLG66nkOCRjWEtipGN1ALVYZPtkvIkVy3AZX6mIyPICR/jODQe1WU2wXuctF+PH7I8r+ikMt8h20zM8SkncdZUFwbDzJUMY/VcEg8yuLLyEOqWl7m2GwnoUUxKGKJ3HRvaSNbQdPUufyONqJ0JXTZHMuJM6ZrB4jRYN1DQmSkpLnTsTxjMrKg5zDm7w7YU1U7nB2bntA3q8bfjottDrFE29nC6W96Izqso/LOQ7xgecJRFizm7Qp0l9Mmx5OBM2WRXeJqQDH3cyF38dzJqExWK+8HQhnCSkTsoS3WBbmR0WU7TrFkaTJ2QacFO71pPJk6Ds9aNiymYXZurnOpCOUbLkesbUKM10HxEb8mm7j2oAycA1BLhlE2+oo5uNNOwpt5RVEaXYBfYkzsnOcp/wC+jUHvow6dVkLJkDWJHjgAG31Ip+Cj/wChSPvgw6b6N6Jkro94VKeQWsSOHB+dEy4bY61IHzxnaEjqHMvr2LSM5sThE0xTUrCxl2jxW+6ELvfHyB2I2k+jZ5rfdCOCvRGOwkGHR8lccOZyUtARjWIUEGzG9tAweSj2wAbEx43wgYdSuLZqhpeNbIwZHA7jm3CQ0XCthUhtx5Yf8yN7B22srWNIVslwYh2QaSeOVgkie17HaWuYQ5p6CEc1ulOhBdl7mqOT8IeGMc5jquMOa4tcLO0FpsRq3hA/8SMK+uR9jvgjUCThl1XuXmXbo39y0djKdDn6w3sTtVcImHOYWQ1cZkf4LAA65c42A1c6h+GYFFDx9VUP0AlznnTmtva56yFnkvpGmNLtjGcEMpzpnvfIdek2unCkyDadJeR1p6ospMIbpNVHf/V8FLqKKKdjJYXB8bxnMcNRGwjdqKy8T+y3l9FduyAAvmyXB3pHJwatPlqaTZX4WxzmOqmBzXFrhZ2hzSQQdG8JdgmJ0dYXClmbIWAF+aHeCHEgXuNtiq8bXRPkZW7+DY7JEmlyCzdZJ6FY2I5SYdBI6KapayRhs9pDrg2B3biETBlZhb3NY2qjLnODWiztLnGzRq3kJ6SDdFb/ADPaNF3daKdkYOU5XFisFNTxulqHBkbS0FxGgFxsBoG9MQyswj61H2O+CWsg3RXbMibbSUOPIQ86tbC56SrY59LIJGtIa4tBADiL20jcg4tX0dJmCqmbGXgludfwg3QbWB2lGs/YbIq4ZAvOpGR5BSt1ZpU8OWOFfW2djvgj6DKPDp5GxRVLHSPOa1ozvCJ2aQnpIN0V7PkRM6xs0AImoyLqzqzANQCtvEmQU8bpp35kbbXcb2GcQBoG8kJjOV+FfW2dj/glrIN0Vm/Iuu2BvTpQo8j6oa2B3WrI+d+F/W2dj/gu+d+F/W2djvgq1kDlZVtVkdVnVGANwKKbkdVDXHfrV0MfDNAJqeTPjJIDhcAlpsbX50hLypc2uBpWVC/JapH8I9STT4BUA2MZ1K43EpqxNxzh5v5lJZJA0WnSeIzzW+6EcuoY7xs8xvuhKRAt6MQhg0qp+HfLOSDMoad5Y57M+dwuHZhNmMB2XsSbcwVwsissv8N1SX4xUA+QImDo4prva4qkgIVTwue5rGAlziGtaNZcdAA60vx/J+pontjqonRPc3PaCWm7SbXu0kbNSOyIH6wpPvEXvhWP8pH9qpfsH/iFUBEeDLLGWgq4wHnueR7WTRk+DZxtngbHC4N1qho0rEsb7EHcQexbVwx+dFG7lRsPa0FAGOspf2yp+8TfiOTanLKb9sqfvE34jlMOAqJrsVYHNDhxU2ggEXzdxQBDsn/2qn+2i98K9MqzfDKz7N3vBWdNhMRaRxUYOwhjdHqUBy2wl0WGV5O2In+5qlq2UujNZWgeAfFuMonQE3MEptp08XJ4TdHnB6z8VYfAbi/EYmyNx8GoYYbbM+4fGem7bf6lTJIdlKf+sqfvE34jlZ/yd/HrfMg96RVhlQP+tqvvM/4rlafyb23krfMg96RD6AjHDbSZmKPOySKJ/wDbmn1tUNwafMqIXnU2WN3ovB/JWt8oyhLZ6WW2h0b2E87XAgHqcqejdYg7iD2JIDRPDlUAYW4f4k8QHVd/sCzqFe3DpWh2GURH8VzJR0cTfT6QVEhNcAaF4EKbNwzO/wASeQ9TbN/IqFcPtTeshi2Mpw7rke647GN7VbPBZhuZhNILWzmGQ69cjy6/rCo/hnqM/FpwDfMEcfRmsFx2kpfYEGunfJKsMNbTScmaM9RcAfUSjcCwjjqatksCYIo3jmzpWtJHVdMifYGlOGLRhVT0xfisWa1sOhtNTxSZoc18Ub7OFx4TQdIOhRPheoGNwiocI2AjitIY0EXkbqIF1KdAZnuvQvLq/wDgIomPw6QljHHul4u5rXHxI9pHSqsAXBiP1LF9pP8AiFL3BTKagu3NDQBuAsOwaEjdgfMuecNnZpF1wRZwTRiZ8Ieb+ZUwxDDc3Yojiuh4838ysnFpmllu4b9GzzG+wJakeGfRs81vsCWLsRznLKPDL++avzovwI1q5ZR4Zf3zWedF+BGmAzZD/vCk+8Re+FoXhH4N++k0Uhn4ri2FlszOvd2dfWLLPWQ/7wpPvEXvhaI4ReEhuFSxRupzLxjC8ESBlrOtaxaUAQ0/J/H10/0v/krooIMyNjL3zGNbfVfNaBf1Kmz8oBn1J39Yf+xXLQz8ZGx9rZ7Gute9s4A2vt1oAxvlN+2VP3if8RyNyWyhmoZxUU+bxga5oz25ws4WOi+tFZT/ALZU/eJ/xHJwyCyZ741YphJxecx7s/Nz/EF7WuEAWPkLwr19VX09PKYeLkfmvzY7G2aToOdo1KzuFMfqmt+xPtChuSfAy6jrIanusP4p+dm8UW53gkWvnaNamXCn+6a37E+0IAyQUpwysdDNHK3xo5GSN6WODh7EmOtPWNYTxUFHM3xZ4XuOv6SOZ7H+rMQAhxiq42eaW1uMlkktuz3F1vWrc+TT9LW/Zwe9IqWV0/Jp+lrfs4PekQA+fKPo70dPJtZOW9T2H82hZ7C1Pw1UfGYRUfycXJ6L239qywAgC0+FfExLh2DgbabPP+ljI/aCqsUuyxxAS0uGNGuOkc09PHOH/FR7BKUS1MMZ1PmjYehzwD7UAbDyepTFSwRnWyGNptvDBdZLy3rDLiFXIdtRL2B5aPYFrrEZhHDI8mwZG9xO4NaTf1LFtRJnPc4m5c4knfc3ugCyuDXDc/CsXeBdxhawdDQXlViVdvBLWU8eD1ccs8Mckzp81r5GhxBhDGktPPdUmUAay4KKzjsKpXZ2cRHxbuYxuLbeoJJw1D9T1P8AtfisTT8nyrzsNLNH6OeQdTgHae0p34a/3PU/7X4rEAZVWjvk7fu6T7y/3GLOK0d8nX93SfeX+4xAFp5oXhaEJcUARTKjEI4x4RtrVW4tlFAZPpBq/Mq7a/CoZR+kYHdKheOZIUQkH/Tt0tBPaVjKFs0UkTjDD+jZ5rfYEsumqgmtGzzG+wJUKlaJozFZKy9w50oZi8xH8SOGTrzAz/gtMMmuqY4bMnn1JbUQtzpImlkjBpc6O9w5o2kadG4p2h0VTkP+8KT7zF74VjfKR/aqX7B/4hVQNJa64uHNPOCCPYbpXieJzVDw+eV8rwA3OkcXENGoXOzSUxCWnZnOa3eQO02W16CMNjY0eSxrexoCzXwU5CSVdRHUTMLKWNwfnOBHGuabtYy+sXtc6lo1lWC6yTdAY+yn/bKn7xP+I5SngVxCKDE2STyMiYIpQXyODG3LdAuTZRXKT9rqfvE34jk3JgbDblrhxNhXUpJ0ACeI3OwAZyRcKR/VNZ9gfaFlCg+lj89nvBap4Tpb4TWfYH3moAyeVbONYTxuS1HM0eFBK9x1/RySyMd/dmHqKqZaQyBoRUZONpz/ABIalg5nF8maR12QBm8q6Pk0/S1v2cPvSKmpmFpLToIJBG4g2KuH5OL7SVp/y4PeegC48tKMTUFVHa+dTygD+bMJb6wFjhbNjqs+7N4I7dCx5ilPxc0rORI9nouI/JJOwCZKhzg0E3DRZo3C97dpKk/BVTcZi1G21/0ucehjHPPqaoorF4CKYOxVrj/CgmkHS5oi9kpTAvjhEqzFhlY8axBIB/rGb/yWQlpbhxxENwqRt7GSWJgtt8LOI6LNKzUNaAFUOHyvGcyKRw3tY5w7QLJM8aedaV4EX5mERc8kzv7yPyWecpG2q6kbqiYf+o5KwLf+TbW6ayH7KUf3NP5KccNR/U9T/tfisVOcBuJ8TiBbfRLC9vW0hw9hVocLlbnYTUD7P1SNRfI6M0rR3ydj+rpPvL/cjWclffAhXiLDJD/5mT3I/iiTpWwSsuW69uomMo27XDtXfOhmoG5WXniV42SeQqN499IPMHvOS6mrXuF83Wm7G757b8ge85NTT6JqhRSvOYzzW+6Ec15XlLH4DPMb7oRoiUasdnjZiFG8tKeVo7op251tL2jXzlScRoTW6/ZsPSimNOitsHxHC8Q8Gpp4DPYhxcwMfo/mFinSlyfweF1xT0+cDcZ/6SxG7OJTpX5C0M0nGGLMedbmHN9iST8HdOfFe8dNyk5T+iqgxykxqOwDHMA2AEAAcwGoIulxAA+MO0JjlyCYNAlPrRb8gTa7Z/asHm55NFjQ6yYPhznFzqOlLiSSTEwkkm5JNtd0HvFhv1Kk/ox/BM/zCmOqoR9PkPK0WdKXHfdWszJeNDm3AsOBuKGluNIIhj0HeNCdqqpjkY6OVjXscLOY4AtcNGgjaNAUPxPJmrjZeJ1xtOdpCiPfuSNxbLM9pGy2tPzMSx2WR838O+o0v9GP4Jyo5o4WiOGNscYvZjAGtFzc2A59KqR2Vtxonc07rE3QabLa9w+ci2qzSbprI2HjLMkwTD3EudRUxJJJJhYSSTckm29H0MFNT53c1PFCXgBxjY1mcBqvbXrKrqHK9jtAqH9OYUCTKaRtzxr3DZZiTyh4iyoKwsddIKjDMPc4ufRU7nOJc5xiYS4k3JJtpKrk5byjxi70US/L59wPWWoU5fQaFiuwzDfqNL/RZ8EbQvpICXU9NFE8jNLo42sJG4kDVoVXVmWlS2xDmOB5rFJvn5Ufy9n/AGVXNhqi3KqugnYGVMTJWg5wbI0PAdqvY7UkGHYb9Rpf6LPgqtZl3UE2OYOq6EcuJ762dNk/mLVFx0uJxRMEcMbWMbqYwBrQNZsBoGnSo7j9JRXM3ccMhcSXkxNJudZOjSoB885j5bB/pRjMsJdN5W84zdCl7lKKJJS4rQxOz4aaJjxqcyNrXDoIR1RldDIwsnja5hIu14DgbavBKr2pxMG7s4X3NFkjhxIt0iLPfsL9XYpSm32U9UWCK/Dj4tDCf9hoHaQh4jj8EMXFxiKnaTnFkTRcnRpIbt0BV9UzVU1uMcWjYBZosgwUAbrtfeTpVtcfJkr9D984HuP6JpI5TrpXSVMrnBz5LW2DUmaJh2OFkriIGt3qXLNc8G1lnYVj0wYBniw3rzFMakLhcjxRu3lQKLGYW65CiqzKOEkeE7Vu5ytIbdGclEv+kHgM81vuhG2RdH4jPMb7oRy7aOYDZdZCAXpCKADmrrIa5FANdc0g3QY3XCcaiMEaUzvfxZN9S4M0NXZ0QlYYySxRvdBSBsoJ0HWjpToWKkaOIrbMDoUSyuyVZOC5oGdvT82TSlRkFlTlYlwUnNkcQbPKHTZPtGgNGjWSrQxWgBBIUbmpi0WHWobk/s1VP6Iy6jsbWFtthpTjTUDnCzNW6yU01JxkmnxVMKOmZGzOIFgFKj+xtkNdk7mNL5XANGk3Ubq5IXaIIS4Dyzq6inHKbFnVlRxYObCzWBoziNhQA0AAN0NAtZbJUS2RqWkfp/RjmSXuGXkBSx4Sd61WRogjRw+TkhBFC/cFIiEAsR5ZCpDGMPO4JRRUhY/OdZzdrbJyzF1kt5MVCLFKdkpBYzi7arbelJ30hOs6Rt1JzLUFzFSnIKQ39zna4lc+mB1paWLzNSth0I2RZosF4YzayV5q8LE7YrG90A3IieLT1J0LEmqG6epWpMTNOUfiM8xvuhHJPRnwGeY33Qj7rqOcFdeoAXt0ACXIIKEgAqVNtZBnNKcpgkh3Li/IVm2N0QDGIZYznRuI5kTQ5WvHgyjmupPiUQziDqKiGMYPmm41FebkuLtHdCmqY+UGUMb3WLrJ/bKDq1bwqkmgANxcc6WUWNTRajnN3FEcnsJY/RZ0kui102VMAcw8yZaDKaN/jnNKc4K5uoOBB29K0UyNaCcPhA2IGWVdxVM4A20JRG7NdY69m4pl4SNNP1fBWnyBC8CH6O+839ac3WTHgc44sDcnIyc66JdmKDHuCKcEEvCLe8JUMNXEhJnSIsylFCsVEheXCS8avOOTSEKXSIsvRBmQOOVUAoL0DjEndKizKnQhQZEHPRBlQHSp0Ae56Szu09S8MqTTP0q4xFZqWk8Rnmt90I5J6Q/o2ea33QjbroMKDLr26KBQroCgd12cgLgUrBIGkNVoKW5yQ4idCwz8xLh2IcUgz23GsJjJEjCCNI3qQZ1xYdaaK8cS++w6158lZ1xZDq+mF9CROh5lJMUY3xhax3JmkeFytUzdPgaJob6wkxMjPo3HzTqKezGDtSOWIX/NXF0Njlk7XyT3ZnDjQNDDoJ6E64jE6enfG9pbINQI18wUMmgIOc1xa8aQQpnk5lKJ2iKosJW6Gu5Q51oql0ZPgqaJ5p5HNdoBOnmTkMQB2hWHlNkjBVeFpjfvbpv0qtcYyNqafW0vZsLLk2XfBxn/AJcMxkmugx2It3hEuxNu8JmNJJq4tw864PWuFBJuC18UF9mO0vQ6uxJu9FnEQkQwuXmRrcJedoT1x+wuQccSHOvBXX1XKD3mdyuxDZhBbqcedF4wSkANcOdcasb0cMNFtZXhwxt9N0bQHTCHVnOinVqcm0UY2dqEIY9jWpeSIasam1u+68NRzFOjmN3DsQCy+r2I8iDVjaZjsaUXI9/JKdSwc/Sipzp1nVuVeRCcTStLVMzG+G3xW+UOSEaKpnLb6Q+K9XLQzO7qZy2+kPihd1M5bfSHxXq5SwPO6mctvpD4ru6mctvpD4r1ckB53Uzlt9IfFJq+oZm+O30gvVyjIviVF8jfHWNuGtc0nb4TfimjLTKWljDY3Pa54GkNsfWuXLlUVRunyQGqyq0eBHo2XTc/KB51x2Xi5CxR+ynNid2OS+S0LnYrORcALlypYoeid2eCsmcNP5IIbLe4JzhqIsFy5LWKfQ9mOkeL19gM/RquC2/alYxKrI0yDRvLbrlyrVCtiSaWZ+l5Z03bf2ovuQ7XNPWFy5LUWxz6Pc8BeigG12lcuT1DZg4qIDb7F6+gB1+1cuRqhWF96hv9a44Rzj0gvVypRHYDvMN7fSHxXd5udvaPiuXJ0I6PCBym9o+KUDC22txjeohcuSoAPetv+IO0JFV4W2+h+zm3lcuVRQrP/9k="/>
          <p:cNvSpPr>
            <a:spLocks noChangeAspect="1" noChangeArrowheads="1"/>
          </p:cNvSpPr>
          <p:nvPr/>
        </p:nvSpPr>
        <p:spPr bwMode="auto">
          <a:xfrm>
            <a:off x="155575" y="-120385"/>
            <a:ext cx="304800" cy="2540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5" name="AutoShape 4" descr="data:image/jpeg;base64,/9j/4AAQSkZJRgABAQAAAQABAAD/2wCEAAkGBxQTEhUUEhQVFhQXFBQUFBUVFhUUFxQUFBQWFhUUFBUYHCggGBolHBQUITEhJSkrLi4uFx8zODMsNygtLisBCgoKDg0OGhAQGyweHBwsLCwsLCwsLCwsLCwsLCwsLCwsLCwsLCwsLCwsLCwsLCwsLCwsLCwsNywrNyw3KysrK//AABEIAMgA/AMBIgACEQEDEQH/xAAcAAAABwEBAAAAAAAAAAAAAAACAwQFBgcIAAH/xABQEAABAwIBBgcLCAgFAgcAAAABAAIDBBEFBhIhMUFRBxNSYXGBkRQVIjJCcpKhsbLRCBYzVHN0s8EjJTQ1Q2KTolNjgoPCJOEXZKPS4vDx/8QAGQEAAwEBAQAAAAAAAAAAAAAAAAECAwQF/8QAJxEAAgICAgICAgIDAQAAAAAAAAECEQMSITETUSJBBGGh8DJCcRT/2gAMAwEAAhEDEQA/ALTpKZmYzwG+K3yW8kcyNNOzkM9FvwTXBD4DbyO8Ruo/yhFy0rNrnnrXHL8prpfyarFY68XFtEfot+CKeYP8v0W/BR+eFn856ym+ZrP5upc0vzZLpfyaLAiVuqKYbWei34It1bS8pnotUMkjbsjkPU5EupCdVPKe1Z/+zI+kivDH2TKSoo3a+JPSxqRT0GHu1iLqsFE34ZIdVLIgHApzqpbec6ynyzl3EtY4+yQz5PYedT2DoISCXJmk8moaOxNvzcqP8GNvS4rvm9UDZCOslDi3/qNUvsW94WjxKqPrARsNHVM0xyRP9FNL8InHlQdhRLqSZvlw9RcElCS6E6ZKocoamL6ala9u9rW/kE7UWVlG82ewRu3OYPzCgcFZUM/iM6A5x9qG/F5SLPZG/ptftW8c2SP7IeOLLXgZDILx8W8cwb7LIRp2chvoj4Ko4cSzDnMa+M/yuuOxSjBsujobMQRvOgrph+UnxJUYyxNdEz7nZyG+i34L3uZnIb6Lfguoa2OVt43A81wlRXUmn0ZNUJO5W8hvot+C7uNnIb6Lfgld12cqpAJe428hvoj4Lu4mchvot+CUFy7P50rAT9ws5DfRb8F6KNnIb6Lfgji5eZyLAK7jZyGei34Lu5Y+Qz0W/BGXK80o2AB3NHyG+i34LziGchnot+CEb86D2qdx0zzudnIZ6LfgvDTs5DPRb8F6XIOep3FR6YGchvot+CY8ZjaHizQPBGoAbSnsyBMWNv8ADHmj3nI3HQ70sHgM8xvuhGdzDaEbRjwGeY33QjUnhh6GpsS9zN5IXrado8lvYEsHQipqmNvjOaOtS8cEPZsKLOroC4sO9IKrKWnZtv6kw1vCFG3QxtzuGkqHquivkSswnnRb6TR8VBpcrKyX6KLNHKeQB2a0lqGTv01FS63JZ4I7UuAJjXTU8eiSVo67lMlTjVOfFzn9ANu1Rxz4GahnO36ST03SWbGgNQHN/wDiTih2x+krg7VH1lJ3sztbQmA187/FaT1ZvrKTVNS5ovLNHHzOdc9gQoBbJA+iiPjZvaizhVOf+xURkxiDbUFx3MYTftRZxWPZxjukgJ6JDVsmIwen2SPb0OXOwFh8Wo9KxChD8XtqicekobMRkOpjRf8AmKTihqMidUmF1cJzqeVptpsHa+axUowfLZwIjrYzG46M/Yekqn/nA+mkAlzs212lpN79COr+EeSRpa6Nrm6he17KowkuYkurpmiWS3AIIcDqI2heSzho8NzW9JsqIydy+mc0QcbxDDozrZ1lJZMBa+zp6mee+nwdAPrTc5riidETmtyspY/GlBO4KP1vCXA3Qxl/X7E0xYVA36Oke7ne72owRTD6Oihb0kXU/N9sKS6C5uEuZ30cLvQckz8uK53ixSdTbe1Li/ENjIGdaJfFiR8qAI0/6OxC7KrED5Mw7EW7KOvA/jepLnU+J8uAosw4mNlOetLRf1j2YjGU9dypey6G3K6tHlv62FGnviNcER6HkIJqK0eNSNPRIl4l/WPYNZlrWDaD0tIShmX1QPGjYR0pB3ZN5VG/0mlBNaPKp5G9QP5JeP8AYWvQ9xcItvHpz1FJ8Ry7gc4HMePBta3OU090QnWx46WlIa7iS4WOzkneVSjL2FxLVOU0Ecbbm/gt1eaE0VmXth+jZ1lQ8Ur3AAEONm6QOZKocB2yOPRe3qSucu2DUUH1mWkz9TtexgJPakgFVNpJzWna7SexOIbFCPBaB2NHrTdWY+xugvv/ACxAuKpQQtg8YEwC8z3P6TYIXdUMeiNo6QEz93Sv0x0z3DY6V2aOsFAdR1jvGlhgG6Nuc4dZV8C5HabEpDpAzRz6PWUwV+NxN+knaTyWnPd1WXkmBQ65p5pjuL7N7AlFPHTx/RQRg77XPrS2j7HTGk4wZDaGmml53eC3pRnF1jvJhg6s5yeo6qTSG2b0Ip9G5xuXdN9ql5UukPRjW/Cb346plcdwOa3sCLZBTw6QwOftLruv1lLajDk3T0KzeZlrGNuJWdIXRgAG3MkzY3k6Qlz4iNehEVFSG6b6FUZNgx3wvBJH23KTYfkuLi4HtTBg+ISxM42TwYrAgHW7oT5QcJUA8EwEgeVcaehFuQNNEe4SMm5I3NkDSWW0EAkDpUFcFdsXClQOaWTQSFp0Frm5w6lEsabgs1308k8DzpzHMuw9C6MbcVTM5xciD0R02Oo6juOxWpkHlW0s7mndmPb9G46M4btKrmhn7nmz2NbIAdAcPBPOQnvG8sDVMDH0cDHN8WSIZrglP5PgpRpUy2pMRYNb0S7FI+X6lSEtbO43LidwuUZFW1A15461GshaxLmOKRcv1Lu+cXLCp/vpKNr13f2QeUesBFMKj7Lg7vj5YQhUMNvDHaqfblJICDnaOgJdS5YAX4w36kay9CaiumWpxreUvC/+ZVvHlrDfSNHWjW5YwHbZNxfom0WDn8684071AW5Ww8r1o350Q7HjTzqaYyc5+8BNOJ5ucPBHi/mVHxlCw6pR2oipxtpIPGDVvG8ppMVj8co7Na2GG2hov1JLVSVT/KIG0AfmpBT3zG+C0CzdQ5kGR9udc7nI21SI5Hhmjwy5xPKJKV0URj8RgvvsAnZmedQQ+53bUtmPgbCyU83WvBhjneO5PDaRKI8NcdhSsOBkZhUY1i6E+iHktAUmgwV25OdPk/vRGMn0LdEIiw4nWljMLG66nkOCRjWEtipGN1ALVYZPtkvIkVy3AZX6mIyPICR/jODQe1WU2wXuctF+PH7I8r+ikMt8h20zM8SkncdZUFwbDzJUMY/VcEg8yuLLyEOqWl7m2GwnoUUxKGKJ3HRvaSNbQdPUufyONqJ0JXTZHMuJM6ZrB4jRYN1DQmSkpLnTsTxjMrKg5zDm7w7YU1U7nB2bntA3q8bfjottDrFE29nC6W96Izqso/LOQ7xgecJRFizm7Qp0l9Mmx5OBM2WRXeJqQDH3cyF38dzJqExWK+8HQhnCSkTsoS3WBbmR0WU7TrFkaTJ2QacFO71pPJk6Ds9aNiymYXZurnOpCOUbLkesbUKM10HxEb8mm7j2oAycA1BLhlE2+oo5uNNOwpt5RVEaXYBfYkzsnOcp/wC+jUHvow6dVkLJkDWJHjgAG31Ip+Cj/wChSPvgw6b6N6Jkro94VKeQWsSOHB+dEy4bY61IHzxnaEjqHMvr2LSM5sThE0xTUrCxl2jxW+6ELvfHyB2I2k+jZ5rfdCOCvRGOwkGHR8lccOZyUtARjWIUEGzG9tAweSj2wAbEx43wgYdSuLZqhpeNbIwZHA7jm3CQ0XCthUhtx5Yf8yN7B22srWNIVslwYh2QaSeOVgkie17HaWuYQ5p6CEc1ulOhBdl7mqOT8IeGMc5jquMOa4tcLO0FpsRq3hA/8SMK+uR9jvgjUCThl1XuXmXbo39y0djKdDn6w3sTtVcImHOYWQ1cZkf4LAA65c42A1c6h+GYFFDx9VUP0AlznnTmtva56yFnkvpGmNLtjGcEMpzpnvfIdek2unCkyDadJeR1p6ospMIbpNVHf/V8FLqKKKdjJYXB8bxnMcNRGwjdqKy8T+y3l9FduyAAvmyXB3pHJwatPlqaTZX4WxzmOqmBzXFrhZ2hzSQQdG8JdgmJ0dYXClmbIWAF+aHeCHEgXuNtiq8bXRPkZW7+DY7JEmlyCzdZJ6FY2I5SYdBI6KapayRhs9pDrg2B3biETBlZhb3NY2qjLnODWiztLnGzRq3kJ6SDdFb/ADPaNF3daKdkYOU5XFisFNTxulqHBkbS0FxGgFxsBoG9MQyswj61H2O+CWsg3RXbMibbSUOPIQ86tbC56SrY59LIJGtIa4tBADiL20jcg4tX0dJmCqmbGXgludfwg3QbWB2lGs/YbIq4ZAvOpGR5BSt1ZpU8OWOFfW2djvgj6DKPDp5GxRVLHSPOa1ozvCJ2aQnpIN0V7PkRM6xs0AImoyLqzqzANQCtvEmQU8bpp35kbbXcb2GcQBoG8kJjOV+FfW2dj/glrIN0Vm/Iuu2BvTpQo8j6oa2B3WrI+d+F/W2dj/gu+d+F/W2djvgq1kDlZVtVkdVnVGANwKKbkdVDXHfrV0MfDNAJqeTPjJIDhcAlpsbX50hLypc2uBpWVC/JapH8I9STT4BUA2MZ1K43EpqxNxzh5v5lJZJA0WnSeIzzW+6EcuoY7xs8xvuhKRAt6MQhg0qp+HfLOSDMoad5Y57M+dwuHZhNmMB2XsSbcwVwsissv8N1SX4xUA+QImDo4prva4qkgIVTwue5rGAlziGtaNZcdAA60vx/J+pontjqonRPc3PaCWm7SbXu0kbNSOyIH6wpPvEXvhWP8pH9qpfsH/iFUBEeDLLGWgq4wHnueR7WTRk+DZxtngbHC4N1qho0rEsb7EHcQexbVwx+dFG7lRsPa0FAGOspf2yp+8TfiOTanLKb9sqfvE34jlMOAqJrsVYHNDhxU2ggEXzdxQBDsn/2qn+2i98K9MqzfDKz7N3vBWdNhMRaRxUYOwhjdHqUBy2wl0WGV5O2In+5qlq2UujNZWgeAfFuMonQE3MEptp08XJ4TdHnB6z8VYfAbi/EYmyNx8GoYYbbM+4fGem7bf6lTJIdlKf+sqfvE34jlZ/yd/HrfMg96RVhlQP+tqvvM/4rlafyb23krfMg96RD6AjHDbSZmKPOySKJ/wDbmn1tUNwafMqIXnU2WN3ovB/JWt8oyhLZ6WW2h0b2E87XAgHqcqejdYg7iD2JIDRPDlUAYW4f4k8QHVd/sCzqFe3DpWh2GURH8VzJR0cTfT6QVEhNcAaF4EKbNwzO/wASeQ9TbN/IqFcPtTeshi2Mpw7rke647GN7VbPBZhuZhNILWzmGQ69cjy6/rCo/hnqM/FpwDfMEcfRmsFx2kpfYEGunfJKsMNbTScmaM9RcAfUSjcCwjjqatksCYIo3jmzpWtJHVdMifYGlOGLRhVT0xfisWa1sOhtNTxSZoc18Ub7OFx4TQdIOhRPheoGNwiocI2AjitIY0EXkbqIF1KdAZnuvQvLq/wDgIomPw6QljHHul4u5rXHxI9pHSqsAXBiP1LF9pP8AiFL3BTKagu3NDQBuAsOwaEjdgfMuecNnZpF1wRZwTRiZ8Ieb+ZUwxDDc3Yojiuh4838ysnFpmllu4b9GzzG+wJakeGfRs81vsCWLsRznLKPDL++avzovwI1q5ZR4Zf3zWedF+BGmAzZD/vCk+8Re+FoXhH4N++k0Uhn4ri2FlszOvd2dfWLLPWQ/7wpPvEXvhaI4ReEhuFSxRupzLxjC8ESBlrOtaxaUAQ0/J/H10/0v/krooIMyNjL3zGNbfVfNaBf1Kmz8oBn1J39Yf+xXLQz8ZGx9rZ7Gute9s4A2vt1oAxvlN+2VP3if8RyNyWyhmoZxUU+bxga5oz25ws4WOi+tFZT/ALZU/eJ/xHJwyCyZ741YphJxecx7s/Nz/EF7WuEAWPkLwr19VX09PKYeLkfmvzY7G2aToOdo1KzuFMfqmt+xPtChuSfAy6jrIanusP4p+dm8UW53gkWvnaNamXCn+6a37E+0IAyQUpwysdDNHK3xo5GSN6WODh7EmOtPWNYTxUFHM3xZ4XuOv6SOZ7H+rMQAhxiq42eaW1uMlkktuz3F1vWrc+TT9LW/Zwe9IqWV0/Jp+lrfs4PekQA+fKPo70dPJtZOW9T2H82hZ7C1Pw1UfGYRUfycXJ6L239qywAgC0+FfExLh2DgbabPP+ljI/aCqsUuyxxAS0uGNGuOkc09PHOH/FR7BKUS1MMZ1PmjYehzwD7UAbDyepTFSwRnWyGNptvDBdZLy3rDLiFXIdtRL2B5aPYFrrEZhHDI8mwZG9xO4NaTf1LFtRJnPc4m5c4knfc3ugCyuDXDc/CsXeBdxhawdDQXlViVdvBLWU8eD1ccs8Mckzp81r5GhxBhDGktPPdUmUAay4KKzjsKpXZ2cRHxbuYxuLbeoJJw1D9T1P8AtfisTT8nyrzsNLNH6OeQdTgHae0p34a/3PU/7X4rEAZVWjvk7fu6T7y/3GLOK0d8nX93SfeX+4xAFp5oXhaEJcUARTKjEI4x4RtrVW4tlFAZPpBq/Mq7a/CoZR+kYHdKheOZIUQkH/Tt0tBPaVjKFs0UkTjDD+jZ5rfYEsumqgmtGzzG+wJUKlaJozFZKy9w50oZi8xH8SOGTrzAz/gtMMmuqY4bMnn1JbUQtzpImlkjBpc6O9w5o2kadG4p2h0VTkP+8KT7zF74VjfKR/aqX7B/4hVQNJa64uHNPOCCPYbpXieJzVDw+eV8rwA3OkcXENGoXOzSUxCWnZnOa3eQO02W16CMNjY0eSxrexoCzXwU5CSVdRHUTMLKWNwfnOBHGuabtYy+sXtc6lo1lWC6yTdAY+yn/bKn7xP+I5SngVxCKDE2STyMiYIpQXyODG3LdAuTZRXKT9rqfvE34jk3JgbDblrhxNhXUpJ0ACeI3OwAZyRcKR/VNZ9gfaFlCg+lj89nvBap4Tpb4TWfYH3moAyeVbONYTxuS1HM0eFBK9x1/RySyMd/dmHqKqZaQyBoRUZONpz/ABIalg5nF8maR12QBm8q6Pk0/S1v2cPvSKmpmFpLToIJBG4g2KuH5OL7SVp/y4PeegC48tKMTUFVHa+dTygD+bMJb6wFjhbNjqs+7N4I7dCx5ilPxc0rORI9nouI/JJOwCZKhzg0E3DRZo3C97dpKk/BVTcZi1G21/0ucehjHPPqaoorF4CKYOxVrj/CgmkHS5oi9kpTAvjhEqzFhlY8axBIB/rGb/yWQlpbhxxENwqRt7GSWJgtt8LOI6LNKzUNaAFUOHyvGcyKRw3tY5w7QLJM8aedaV4EX5mERc8kzv7yPyWecpG2q6kbqiYf+o5KwLf+TbW6ayH7KUf3NP5KccNR/U9T/tfisVOcBuJ8TiBbfRLC9vW0hw9hVocLlbnYTUD7P1SNRfI6M0rR3ydj+rpPvL/cjWclffAhXiLDJD/5mT3I/iiTpWwSsuW69uomMo27XDtXfOhmoG5WXniV42SeQqN499IPMHvOS6mrXuF83Wm7G757b8ge85NTT6JqhRSvOYzzW+6Ec15XlLH4DPMb7oRoiUasdnjZiFG8tKeVo7op251tL2jXzlScRoTW6/ZsPSimNOitsHxHC8Q8Gpp4DPYhxcwMfo/mFinSlyfweF1xT0+cDcZ/6SxG7OJTpX5C0M0nGGLMedbmHN9iST8HdOfFe8dNyk5T+iqgxykxqOwDHMA2AEAAcwGoIulxAA+MO0JjlyCYNAlPrRb8gTa7Z/asHm55NFjQ6yYPhznFzqOlLiSSTEwkkm5JNtd0HvFhv1Kk/ox/BM/zCmOqoR9PkPK0WdKXHfdWszJeNDm3AsOBuKGluNIIhj0HeNCdqqpjkY6OVjXscLOY4AtcNGgjaNAUPxPJmrjZeJ1xtOdpCiPfuSNxbLM9pGy2tPzMSx2WR838O+o0v9GP4Jyo5o4WiOGNscYvZjAGtFzc2A59KqR2Vtxonc07rE3QabLa9w+ci2qzSbprI2HjLMkwTD3EudRUxJJJJhYSSTckm29H0MFNT53c1PFCXgBxjY1mcBqvbXrKrqHK9jtAqH9OYUCTKaRtzxr3DZZiTyh4iyoKwsddIKjDMPc4ufRU7nOJc5xiYS4k3JJtpKrk5byjxi70US/L59wPWWoU5fQaFiuwzDfqNL/RZ8EbQvpICXU9NFE8jNLo42sJG4kDVoVXVmWlS2xDmOB5rFJvn5Ufy9n/AGVXNhqi3KqugnYGVMTJWg5wbI0PAdqvY7UkGHYb9Rpf6LPgqtZl3UE2OYOq6EcuJ762dNk/mLVFx0uJxRMEcMbWMbqYwBrQNZsBoGnSo7j9JRXM3ccMhcSXkxNJudZOjSoB885j5bB/pRjMsJdN5W84zdCl7lKKJJS4rQxOz4aaJjxqcyNrXDoIR1RldDIwsnja5hIu14DgbavBKr2pxMG7s4X3NFkjhxIt0iLPfsL9XYpSm32U9UWCK/Dj4tDCf9hoHaQh4jj8EMXFxiKnaTnFkTRcnRpIbt0BV9UzVU1uMcWjYBZosgwUAbrtfeTpVtcfJkr9D984HuP6JpI5TrpXSVMrnBz5LW2DUmaJh2OFkriIGt3qXLNc8G1lnYVj0wYBniw3rzFMakLhcjxRu3lQKLGYW65CiqzKOEkeE7Vu5ytIbdGclEv+kHgM81vuhG2RdH4jPMb7oRy7aOYDZdZCAXpCKADmrrIa5FANdc0g3QY3XCcaiMEaUzvfxZN9S4M0NXZ0QlYYySxRvdBSBsoJ0HWjpToWKkaOIrbMDoUSyuyVZOC5oGdvT82TSlRkFlTlYlwUnNkcQbPKHTZPtGgNGjWSrQxWgBBIUbmpi0WHWobk/s1VP6Iy6jsbWFtthpTjTUDnCzNW6yU01JxkmnxVMKOmZGzOIFgFKj+xtkNdk7mNL5XANGk3Ubq5IXaIIS4Dyzq6inHKbFnVlRxYObCzWBoziNhQA0AAN0NAtZbJUS2RqWkfp/RjmSXuGXkBSx4Sd61WRogjRw+TkhBFC/cFIiEAsR5ZCpDGMPO4JRRUhY/OdZzdrbJyzF1kt5MVCLFKdkpBYzi7arbelJ30hOs6Rt1JzLUFzFSnIKQ39zna4lc+mB1paWLzNSth0I2RZosF4YzayV5q8LE7YrG90A3IieLT1J0LEmqG6epWpMTNOUfiM8xvuhHJPRnwGeY33Qj7rqOcFdeoAXt0ACXIIKEgAqVNtZBnNKcpgkh3Li/IVm2N0QDGIZYznRuI5kTQ5WvHgyjmupPiUQziDqKiGMYPmm41FebkuLtHdCmqY+UGUMb3WLrJ/bKDq1bwqkmgANxcc6WUWNTRajnN3FEcnsJY/RZ0kui102VMAcw8yZaDKaN/jnNKc4K5uoOBB29K0UyNaCcPhA2IGWVdxVM4A20JRG7NdY69m4pl4SNNP1fBWnyBC8CH6O+839ac3WTHgc44sDcnIyc66JdmKDHuCKcEEvCLe8JUMNXEhJnSIsylFCsVEheXCS8avOOTSEKXSIsvRBmQOOVUAoL0DjEndKizKnQhQZEHPRBlQHSp0Ae56Szu09S8MqTTP0q4xFZqWk8Rnmt90I5J6Q/o2ea33QjbroMKDLr26KBQroCgd12cgLgUrBIGkNVoKW5yQ4idCwz8xLh2IcUgz23GsJjJEjCCNI3qQZ1xYdaaK8cS++w6158lZ1xZDq+mF9CROh5lJMUY3xhax3JmkeFytUzdPgaJob6wkxMjPo3HzTqKezGDtSOWIX/NXF0Njlk7XyT3ZnDjQNDDoJ6E64jE6enfG9pbINQI18wUMmgIOc1xa8aQQpnk5lKJ2iKosJW6Gu5Q51oql0ZPgqaJ5p5HNdoBOnmTkMQB2hWHlNkjBVeFpjfvbpv0qtcYyNqafW0vZsLLk2XfBxn/AJcMxkmugx2It3hEuxNu8JmNJJq4tw864PWuFBJuC18UF9mO0vQ6uxJu9FnEQkQwuXmRrcJedoT1x+wuQccSHOvBXX1XKD3mdyuxDZhBbqcedF4wSkANcOdcasb0cMNFtZXhwxt9N0bQHTCHVnOinVqcm0UY2dqEIY9jWpeSIasam1u+68NRzFOjmN3DsQCy+r2I8iDVjaZjsaUXI9/JKdSwc/Sipzp1nVuVeRCcTStLVMzG+G3xW+UOSEaKpnLb6Q+K9XLQzO7qZy2+kPihd1M5bfSHxXq5SwPO6mctvpD4ru6mctvpD4r1ckB53Uzlt9IfFJq+oZm+O30gvVyjIviVF8jfHWNuGtc0nb4TfimjLTKWljDY3Pa54GkNsfWuXLlUVRunyQGqyq0eBHo2XTc/KB51x2Xi5CxR+ynNid2OS+S0LnYrORcALlypYoeid2eCsmcNP5IIbLe4JzhqIsFy5LWKfQ9mOkeL19gM/RquC2/alYxKrI0yDRvLbrlyrVCtiSaWZ+l5Z03bf2ovuQ7XNPWFy5LUWxz6Pc8BeigG12lcuT1DZg4qIDb7F6+gB1+1cuRqhWF96hv9a44Rzj0gvVypRHYDvMN7fSHxXd5udvaPiuXJ0I6PCBym9o+KUDC22txjeohcuSoAPetv+IO0JFV4W2+h+zm3lcuVRQrP/9k="/>
          <p:cNvSpPr>
            <a:spLocks noChangeAspect="1" noChangeArrowheads="1"/>
          </p:cNvSpPr>
          <p:nvPr/>
        </p:nvSpPr>
        <p:spPr bwMode="auto">
          <a:xfrm>
            <a:off x="307975" y="6615"/>
            <a:ext cx="304800" cy="2540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6" name="AutoShape 6" descr="data:image/jpeg;base64,/9j/4AAQSkZJRgABAQAAAQABAAD/2wCEAAkGBxQTEhUUEhQVFhQXFBQUFBUVFhUUFxQUFBQWFhUUFBUYHCggGBolHBQUITEhJSkrLi4uFx8zODMsNygtLisBCgoKDg0OGhAQGyweHBwsLCwsLCwsLCwsLCwsLCwsLCwsLCwsLCwsLCwsLCwsLCwsLCwsLCwsNywrNyw3KysrK//AABEIAMgA/AMBIgACEQEDEQH/xAAcAAAABwEBAAAAAAAAAAAAAAACAwQFBgcIAAH/xABQEAABAwIBBgcLCAgFAgcAAAABAAIDBBEFBhIhMUFRBxNSYXGBkRQVIjJCcpKhsbLRCBYzVHN0s8EjJTQ1Q2KTolNjgoPCJOEXZKPS4vDx/8QAGQEAAwEBAQAAAAAAAAAAAAAAAAECAwQF/8QAJxEAAgICAgICAgIDAQAAAAAAAAECEQMSITETUSJBBGGh8DJCcRT/2gAMAwEAAhEDEQA/ALTpKZmYzwG+K3yW8kcyNNOzkM9FvwTXBD4DbyO8Ruo/yhFy0rNrnnrXHL8prpfyarFY68XFtEfot+CKeYP8v0W/BR+eFn856ym+ZrP5upc0vzZLpfyaLAiVuqKYbWei34It1bS8pnotUMkjbsjkPU5EupCdVPKe1Z/+zI+kivDH2TKSoo3a+JPSxqRT0GHu1iLqsFE34ZIdVLIgHApzqpbec6ynyzl3EtY4+yQz5PYedT2DoISCXJmk8moaOxNvzcqP8GNvS4rvm9UDZCOslDi3/qNUvsW94WjxKqPrARsNHVM0xyRP9FNL8InHlQdhRLqSZvlw9RcElCS6E6ZKocoamL6ala9u9rW/kE7UWVlG82ewRu3OYPzCgcFZUM/iM6A5x9qG/F5SLPZG/ptftW8c2SP7IeOLLXgZDILx8W8cwb7LIRp2chvoj4Ko4cSzDnMa+M/yuuOxSjBsujobMQRvOgrph+UnxJUYyxNdEz7nZyG+i34L3uZnIb6Lfguoa2OVt43A81wlRXUmn0ZNUJO5W8hvot+C7uNnIb6Lfgld12cqpAJe428hvoj4Lu4mchvot+CUFy7P50rAT9ws5DfRb8F6KNnIb6Lfgji5eZyLAK7jZyGei34Lu5Y+Qz0W/BGXK80o2AB3NHyG+i34LziGchnot+CEb86D2qdx0zzudnIZ6LfgvDTs5DPRb8F6XIOep3FR6YGchvot+CY8ZjaHizQPBGoAbSnsyBMWNv8ADHmj3nI3HQ70sHgM8xvuhGdzDaEbRjwGeY33QjUnhh6GpsS9zN5IXrado8lvYEsHQipqmNvjOaOtS8cEPZsKLOroC4sO9IKrKWnZtv6kw1vCFG3QxtzuGkqHquivkSswnnRb6TR8VBpcrKyX6KLNHKeQB2a0lqGTv01FS63JZ4I7UuAJjXTU8eiSVo67lMlTjVOfFzn9ANu1Rxz4GahnO36ST03SWbGgNQHN/wDiTih2x+krg7VH1lJ3sztbQmA187/FaT1ZvrKTVNS5ovLNHHzOdc9gQoBbJA+iiPjZvaizhVOf+xURkxiDbUFx3MYTftRZxWPZxjukgJ6JDVsmIwen2SPb0OXOwFh8Wo9KxChD8XtqicekobMRkOpjRf8AmKTihqMidUmF1cJzqeVptpsHa+axUowfLZwIjrYzG46M/Yekqn/nA+mkAlzs212lpN79COr+EeSRpa6Nrm6he17KowkuYkurpmiWS3AIIcDqI2heSzho8NzW9JsqIydy+mc0QcbxDDozrZ1lJZMBa+zp6mee+nwdAPrTc5riidETmtyspY/GlBO4KP1vCXA3Qxl/X7E0xYVA36Oke7ne72owRTD6Oihb0kXU/N9sKS6C5uEuZ30cLvQckz8uK53ixSdTbe1Li/ENjIGdaJfFiR8qAI0/6OxC7KrED5Mw7EW7KOvA/jepLnU+J8uAosw4mNlOetLRf1j2YjGU9dypey6G3K6tHlv62FGnviNcER6HkIJqK0eNSNPRIl4l/WPYNZlrWDaD0tIShmX1QPGjYR0pB3ZN5VG/0mlBNaPKp5G9QP5JeP8AYWvQ9xcItvHpz1FJ8Ry7gc4HMePBta3OU090QnWx46WlIa7iS4WOzkneVSjL2FxLVOU0Ecbbm/gt1eaE0VmXth+jZ1lQ8Ur3AAEONm6QOZKocB2yOPRe3qSucu2DUUH1mWkz9TtexgJPakgFVNpJzWna7SexOIbFCPBaB2NHrTdWY+xugvv/ACxAuKpQQtg8YEwC8z3P6TYIXdUMeiNo6QEz93Sv0x0z3DY6V2aOsFAdR1jvGlhgG6Nuc4dZV8C5HabEpDpAzRz6PWUwV+NxN+knaTyWnPd1WXkmBQ65p5pjuL7N7AlFPHTx/RQRg77XPrS2j7HTGk4wZDaGmml53eC3pRnF1jvJhg6s5yeo6qTSG2b0Ip9G5xuXdN9ql5UukPRjW/Cb346plcdwOa3sCLZBTw6QwOftLruv1lLajDk3T0KzeZlrGNuJWdIXRgAG3MkzY3k6Qlz4iNehEVFSG6b6FUZNgx3wvBJH23KTYfkuLi4HtTBg+ISxM42TwYrAgHW7oT5QcJUA8EwEgeVcaehFuQNNEe4SMm5I3NkDSWW0EAkDpUFcFdsXClQOaWTQSFp0Frm5w6lEsabgs1308k8DzpzHMuw9C6MbcVTM5xciD0R02Oo6juOxWpkHlW0s7mndmPb9G46M4btKrmhn7nmz2NbIAdAcPBPOQnvG8sDVMDH0cDHN8WSIZrglP5PgpRpUy2pMRYNb0S7FI+X6lSEtbO43LidwuUZFW1A15461GshaxLmOKRcv1Lu+cXLCp/vpKNr13f2QeUesBFMKj7Lg7vj5YQhUMNvDHaqfblJICDnaOgJdS5YAX4w36kay9CaiumWpxreUvC/+ZVvHlrDfSNHWjW5YwHbZNxfom0WDn8684071AW5Ww8r1o350Q7HjTzqaYyc5+8BNOJ5ucPBHi/mVHxlCw6pR2oipxtpIPGDVvG8ppMVj8co7Na2GG2hov1JLVSVT/KIG0AfmpBT3zG+C0CzdQ5kGR9udc7nI21SI5Hhmjwy5xPKJKV0URj8RgvvsAnZmedQQ+53bUtmPgbCyU83WvBhjneO5PDaRKI8NcdhSsOBkZhUY1i6E+iHktAUmgwV25OdPk/vRGMn0LdEIiw4nWljMLG66nkOCRjWEtipGN1ALVYZPtkvIkVy3AZX6mIyPICR/jODQe1WU2wXuctF+PH7I8r+ikMt8h20zM8SkncdZUFwbDzJUMY/VcEg8yuLLyEOqWl7m2GwnoUUxKGKJ3HRvaSNbQdPUufyONqJ0JXTZHMuJM6ZrB4jRYN1DQmSkpLnTsTxjMrKg5zDm7w7YU1U7nB2bntA3q8bfjottDrFE29nC6W96Izqso/LOQ7xgecJRFizm7Qp0l9Mmx5OBM2WRXeJqQDH3cyF38dzJqExWK+8HQhnCSkTsoS3WBbmR0WU7TrFkaTJ2QacFO71pPJk6Ds9aNiymYXZurnOpCOUbLkesbUKM10HxEb8mm7j2oAycA1BLhlE2+oo5uNNOwpt5RVEaXYBfYkzsnOcp/wC+jUHvow6dVkLJkDWJHjgAG31Ip+Cj/wChSPvgw6b6N6Jkro94VKeQWsSOHB+dEy4bY61IHzxnaEjqHMvr2LSM5sThE0xTUrCxl2jxW+6ELvfHyB2I2k+jZ5rfdCOCvRGOwkGHR8lccOZyUtARjWIUEGzG9tAweSj2wAbEx43wgYdSuLZqhpeNbIwZHA7jm3CQ0XCthUhtx5Yf8yN7B22srWNIVslwYh2QaSeOVgkie17HaWuYQ5p6CEc1ulOhBdl7mqOT8IeGMc5jquMOa4tcLO0FpsRq3hA/8SMK+uR9jvgjUCThl1XuXmXbo39y0djKdDn6w3sTtVcImHOYWQ1cZkf4LAA65c42A1c6h+GYFFDx9VUP0AlznnTmtva56yFnkvpGmNLtjGcEMpzpnvfIdek2unCkyDadJeR1p6ospMIbpNVHf/V8FLqKKKdjJYXB8bxnMcNRGwjdqKy8T+y3l9FduyAAvmyXB3pHJwatPlqaTZX4WxzmOqmBzXFrhZ2hzSQQdG8JdgmJ0dYXClmbIWAF+aHeCHEgXuNtiq8bXRPkZW7+DY7JEmlyCzdZJ6FY2I5SYdBI6KapayRhs9pDrg2B3biETBlZhb3NY2qjLnODWiztLnGzRq3kJ6SDdFb/ADPaNF3daKdkYOU5XFisFNTxulqHBkbS0FxGgFxsBoG9MQyswj61H2O+CWsg3RXbMibbSUOPIQ86tbC56SrY59LIJGtIa4tBADiL20jcg4tX0dJmCqmbGXgludfwg3QbWB2lGs/YbIq4ZAvOpGR5BSt1ZpU8OWOFfW2djvgj6DKPDp5GxRVLHSPOa1ozvCJ2aQnpIN0V7PkRM6xs0AImoyLqzqzANQCtvEmQU8bpp35kbbXcb2GcQBoG8kJjOV+FfW2dj/glrIN0Vm/Iuu2BvTpQo8j6oa2B3WrI+d+F/W2dj/gu+d+F/W2djvgq1kDlZVtVkdVnVGANwKKbkdVDXHfrV0MfDNAJqeTPjJIDhcAlpsbX50hLypc2uBpWVC/JapH8I9STT4BUA2MZ1K43EpqxNxzh5v5lJZJA0WnSeIzzW+6EcuoY7xs8xvuhKRAt6MQhg0qp+HfLOSDMoad5Y57M+dwuHZhNmMB2XsSbcwVwsissv8N1SX4xUA+QImDo4prva4qkgIVTwue5rGAlziGtaNZcdAA60vx/J+pontjqonRPc3PaCWm7SbXu0kbNSOyIH6wpPvEXvhWP8pH9qpfsH/iFUBEeDLLGWgq4wHnueR7WTRk+DZxtngbHC4N1qho0rEsb7EHcQexbVwx+dFG7lRsPa0FAGOspf2yp+8TfiOTanLKb9sqfvE34jlMOAqJrsVYHNDhxU2ggEXzdxQBDsn/2qn+2i98K9MqzfDKz7N3vBWdNhMRaRxUYOwhjdHqUBy2wl0WGV5O2In+5qlq2UujNZWgeAfFuMonQE3MEptp08XJ4TdHnB6z8VYfAbi/EYmyNx8GoYYbbM+4fGem7bf6lTJIdlKf+sqfvE34jlZ/yd/HrfMg96RVhlQP+tqvvM/4rlafyb23krfMg96RD6AjHDbSZmKPOySKJ/wDbmn1tUNwafMqIXnU2WN3ovB/JWt8oyhLZ6WW2h0b2E87XAgHqcqejdYg7iD2JIDRPDlUAYW4f4k8QHVd/sCzqFe3DpWh2GURH8VzJR0cTfT6QVEhNcAaF4EKbNwzO/wASeQ9TbN/IqFcPtTeshi2Mpw7rke647GN7VbPBZhuZhNILWzmGQ69cjy6/rCo/hnqM/FpwDfMEcfRmsFx2kpfYEGunfJKsMNbTScmaM9RcAfUSjcCwjjqatksCYIo3jmzpWtJHVdMifYGlOGLRhVT0xfisWa1sOhtNTxSZoc18Ub7OFx4TQdIOhRPheoGNwiocI2AjitIY0EXkbqIF1KdAZnuvQvLq/wDgIomPw6QljHHul4u5rXHxI9pHSqsAXBiP1LF9pP8AiFL3BTKagu3NDQBuAsOwaEjdgfMuecNnZpF1wRZwTRiZ8Ieb+ZUwxDDc3Yojiuh4838ysnFpmllu4b9GzzG+wJakeGfRs81vsCWLsRznLKPDL++avzovwI1q5ZR4Zf3zWedF+BGmAzZD/vCk+8Re+FoXhH4N++k0Uhn4ri2FlszOvd2dfWLLPWQ/7wpPvEXvhaI4ReEhuFSxRupzLxjC8ESBlrOtaxaUAQ0/J/H10/0v/krooIMyNjL3zGNbfVfNaBf1Kmz8oBn1J39Yf+xXLQz8ZGx9rZ7Gute9s4A2vt1oAxvlN+2VP3if8RyNyWyhmoZxUU+bxga5oz25ws4WOi+tFZT/ALZU/eJ/xHJwyCyZ741YphJxecx7s/Nz/EF7WuEAWPkLwr19VX09PKYeLkfmvzY7G2aToOdo1KzuFMfqmt+xPtChuSfAy6jrIanusP4p+dm8UW53gkWvnaNamXCn+6a37E+0IAyQUpwysdDNHK3xo5GSN6WODh7EmOtPWNYTxUFHM3xZ4XuOv6SOZ7H+rMQAhxiq42eaW1uMlkktuz3F1vWrc+TT9LW/Zwe9IqWV0/Jp+lrfs4PekQA+fKPo70dPJtZOW9T2H82hZ7C1Pw1UfGYRUfycXJ6L239qywAgC0+FfExLh2DgbabPP+ljI/aCqsUuyxxAS0uGNGuOkc09PHOH/FR7BKUS1MMZ1PmjYehzwD7UAbDyepTFSwRnWyGNptvDBdZLy3rDLiFXIdtRL2B5aPYFrrEZhHDI8mwZG9xO4NaTf1LFtRJnPc4m5c4knfc3ugCyuDXDc/CsXeBdxhawdDQXlViVdvBLWU8eD1ccs8Mckzp81r5GhxBhDGktPPdUmUAay4KKzjsKpXZ2cRHxbuYxuLbeoJJw1D9T1P8AtfisTT8nyrzsNLNH6OeQdTgHae0p34a/3PU/7X4rEAZVWjvk7fu6T7y/3GLOK0d8nX93SfeX+4xAFp5oXhaEJcUARTKjEI4x4RtrVW4tlFAZPpBq/Mq7a/CoZR+kYHdKheOZIUQkH/Tt0tBPaVjKFs0UkTjDD+jZ5rfYEsumqgmtGzzG+wJUKlaJozFZKy9w50oZi8xH8SOGTrzAz/gtMMmuqY4bMnn1JbUQtzpImlkjBpc6O9w5o2kadG4p2h0VTkP+8KT7zF74VjfKR/aqX7B/4hVQNJa64uHNPOCCPYbpXieJzVDw+eV8rwA3OkcXENGoXOzSUxCWnZnOa3eQO02W16CMNjY0eSxrexoCzXwU5CSVdRHUTMLKWNwfnOBHGuabtYy+sXtc6lo1lWC6yTdAY+yn/bKn7xP+I5SngVxCKDE2STyMiYIpQXyODG3LdAuTZRXKT9rqfvE34jk3JgbDblrhxNhXUpJ0ACeI3OwAZyRcKR/VNZ9gfaFlCg+lj89nvBap4Tpb4TWfYH3moAyeVbONYTxuS1HM0eFBK9x1/RySyMd/dmHqKqZaQyBoRUZONpz/ABIalg5nF8maR12QBm8q6Pk0/S1v2cPvSKmpmFpLToIJBG4g2KuH5OL7SVp/y4PeegC48tKMTUFVHa+dTygD+bMJb6wFjhbNjqs+7N4I7dCx5ilPxc0rORI9nouI/JJOwCZKhzg0E3DRZo3C97dpKk/BVTcZi1G21/0ucehjHPPqaoorF4CKYOxVrj/CgmkHS5oi9kpTAvjhEqzFhlY8axBIB/rGb/yWQlpbhxxENwqRt7GSWJgtt8LOI6LNKzUNaAFUOHyvGcyKRw3tY5w7QLJM8aedaV4EX5mERc8kzv7yPyWecpG2q6kbqiYf+o5KwLf+TbW6ayH7KUf3NP5KccNR/U9T/tfisVOcBuJ8TiBbfRLC9vW0hw9hVocLlbnYTUD7P1SNRfI6M0rR3ydj+rpPvL/cjWclffAhXiLDJD/5mT3I/iiTpWwSsuW69uomMo27XDtXfOhmoG5WXniV42SeQqN499IPMHvOS6mrXuF83Wm7G757b8ge85NTT6JqhRSvOYzzW+6Ec15XlLH4DPMb7oRoiUasdnjZiFG8tKeVo7op251tL2jXzlScRoTW6/ZsPSimNOitsHxHC8Q8Gpp4DPYhxcwMfo/mFinSlyfweF1xT0+cDcZ/6SxG7OJTpX5C0M0nGGLMedbmHN9iST8HdOfFe8dNyk5T+iqgxykxqOwDHMA2AEAAcwGoIulxAA+MO0JjlyCYNAlPrRb8gTa7Z/asHm55NFjQ6yYPhznFzqOlLiSSTEwkkm5JNtd0HvFhv1Kk/ox/BM/zCmOqoR9PkPK0WdKXHfdWszJeNDm3AsOBuKGluNIIhj0HeNCdqqpjkY6OVjXscLOY4AtcNGgjaNAUPxPJmrjZeJ1xtOdpCiPfuSNxbLM9pGy2tPzMSx2WR838O+o0v9GP4Jyo5o4WiOGNscYvZjAGtFzc2A59KqR2Vtxonc07rE3QabLa9w+ci2qzSbprI2HjLMkwTD3EudRUxJJJJhYSSTckm29H0MFNT53c1PFCXgBxjY1mcBqvbXrKrqHK9jtAqH9OYUCTKaRtzxr3DZZiTyh4iyoKwsddIKjDMPc4ufRU7nOJc5xiYS4k3JJtpKrk5byjxi70US/L59wPWWoU5fQaFiuwzDfqNL/RZ8EbQvpICXU9NFE8jNLo42sJG4kDVoVXVmWlS2xDmOB5rFJvn5Ufy9n/AGVXNhqi3KqugnYGVMTJWg5wbI0PAdqvY7UkGHYb9Rpf6LPgqtZl3UE2OYOq6EcuJ762dNk/mLVFx0uJxRMEcMbWMbqYwBrQNZsBoGnSo7j9JRXM3ccMhcSXkxNJudZOjSoB885j5bB/pRjMsJdN5W84zdCl7lKKJJS4rQxOz4aaJjxqcyNrXDoIR1RldDIwsnja5hIu14DgbavBKr2pxMG7s4X3NFkjhxIt0iLPfsL9XYpSm32U9UWCK/Dj4tDCf9hoHaQh4jj8EMXFxiKnaTnFkTRcnRpIbt0BV9UzVU1uMcWjYBZosgwUAbrtfeTpVtcfJkr9D984HuP6JpI5TrpXSVMrnBz5LW2DUmaJh2OFkriIGt3qXLNc8G1lnYVj0wYBniw3rzFMakLhcjxRu3lQKLGYW65CiqzKOEkeE7Vu5ytIbdGclEv+kHgM81vuhG2RdH4jPMb7oRy7aOYDZdZCAXpCKADmrrIa5FANdc0g3QY3XCcaiMEaUzvfxZN9S4M0NXZ0QlYYySxRvdBSBsoJ0HWjpToWKkaOIrbMDoUSyuyVZOC5oGdvT82TSlRkFlTlYlwUnNkcQbPKHTZPtGgNGjWSrQxWgBBIUbmpi0WHWobk/s1VP6Iy6jsbWFtthpTjTUDnCzNW6yU01JxkmnxVMKOmZGzOIFgFKj+xtkNdk7mNL5XANGk3Ubq5IXaIIS4Dyzq6inHKbFnVlRxYObCzWBoziNhQA0AAN0NAtZbJUS2RqWkfp/RjmSXuGXkBSx4Sd61WRogjRw+TkhBFC/cFIiEAsR5ZCpDGMPO4JRRUhY/OdZzdrbJyzF1kt5MVCLFKdkpBYzi7arbelJ30hOs6Rt1JzLUFzFSnIKQ39zna4lc+mB1paWLzNSth0I2RZosF4YzayV5q8LE7YrG90A3IieLT1J0LEmqG6epWpMTNOUfiM8xvuhHJPRnwGeY33Qj7rqOcFdeoAXt0ACXIIKEgAqVNtZBnNKcpgkh3Li/IVm2N0QDGIZYznRuI5kTQ5WvHgyjmupPiUQziDqKiGMYPmm41FebkuLtHdCmqY+UGUMb3WLrJ/bKDq1bwqkmgANxcc6WUWNTRajnN3FEcnsJY/RZ0kui102VMAcw8yZaDKaN/jnNKc4K5uoOBB29K0UyNaCcPhA2IGWVdxVM4A20JRG7NdY69m4pl4SNNP1fBWnyBC8CH6O+839ac3WTHgc44sDcnIyc66JdmKDHuCKcEEvCLe8JUMNXEhJnSIsylFCsVEheXCS8avOOTSEKXSIsvRBmQOOVUAoL0DjEndKizKnQhQZEHPRBlQHSp0Ae56Szu09S8MqTTP0q4xFZqWk8Rnmt90I5J6Q/o2ea33QjbroMKDLr26KBQroCgd12cgLgUrBIGkNVoKW5yQ4idCwz8xLh2IcUgz23GsJjJEjCCNI3qQZ1xYdaaK8cS++w6158lZ1xZDq+mF9CROh5lJMUY3xhax3JmkeFytUzdPgaJob6wkxMjPo3HzTqKezGDtSOWIX/NXF0Njlk7XyT3ZnDjQNDDoJ6E64jE6enfG9pbINQI18wUMmgIOc1xa8aQQpnk5lKJ2iKosJW6Gu5Q51oql0ZPgqaJ5p5HNdoBOnmTkMQB2hWHlNkjBVeFpjfvbpv0qtcYyNqafW0vZsLLk2XfBxn/AJcMxkmugx2It3hEuxNu8JmNJJq4tw864PWuFBJuC18UF9mO0vQ6uxJu9FnEQkQwuXmRrcJedoT1x+wuQccSHOvBXX1XKD3mdyuxDZhBbqcedF4wSkANcOdcasb0cMNFtZXhwxt9N0bQHTCHVnOinVqcm0UY2dqEIY9jWpeSIasam1u+68NRzFOjmN3DsQCy+r2I8iDVjaZjsaUXI9/JKdSwc/Sipzp1nVuVeRCcTStLVMzG+G3xW+UOSEaKpnLb6Q+K9XLQzO7qZy2+kPihd1M5bfSHxXq5SwPO6mctvpD4ru6mctvpD4r1ckB53Uzlt9IfFJq+oZm+O30gvVyjIviVF8jfHWNuGtc0nb4TfimjLTKWljDY3Pa54GkNsfWuXLlUVRunyQGqyq0eBHo2XTc/KB51x2Xi5CxR+ynNid2OS+S0LnYrORcALlypYoeid2eCsmcNP5IIbLe4JzhqIsFy5LWKfQ9mOkeL19gM/RquC2/alYxKrI0yDRvLbrlyrVCtiSaWZ+l5Z03bf2ovuQ7XNPWFy5LUWxz6Pc8BeigG12lcuT1DZg4qIDb7F6+gB1+1cuRqhWF96hv9a44Rzj0gvVypRHYDvMN7fSHxXd5udvaPiuXJ0I6PCBym9o+KUDC22txjeohcuSoAPetv+IO0JFV4W2+h+zm3lcuVRQrP/9k="/>
          <p:cNvSpPr>
            <a:spLocks noChangeAspect="1" noChangeArrowheads="1"/>
          </p:cNvSpPr>
          <p:nvPr/>
        </p:nvSpPr>
        <p:spPr bwMode="auto">
          <a:xfrm>
            <a:off x="460375" y="133615"/>
            <a:ext cx="304800" cy="2540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7" name="AutoShape 8" descr="data:image/jpeg;base64,/9j/4AAQSkZJRgABAQAAAQABAAD/2wCEAAkGBxQTEhUUEhQVFhQXFBQUFBUVFhUUFxQUFBQWFhUUFBUYHCggGBolHBQUITEhJSkrLi4uFx8zODMsNygtLisBCgoKDg0OGhAQGyweHBwsLCwsLCwsLCwsLCwsLCwsLCwsLCwsLCwsLCwsLCwsLCwsLCwsLCwsNywrNyw3KysrK//AABEIAMgA/AMBIgACEQEDEQH/xAAcAAAABwEBAAAAAAAAAAAAAAACAwQFBgcIAAH/xABQEAABAwIBBgcLCAgFAgcAAAABAAIDBBEFBhIhMUFRBxNSYXGBkRQVIjJCcpKhsbLRCBYzVHN0s8EjJTQ1Q2KTolNjgoPCJOEXZKPS4vDx/8QAGQEAAwEBAQAAAAAAAAAAAAAAAAECAwQF/8QAJxEAAgICAgICAgIDAQAAAAAAAAECEQMSITETUSJBBGGh8DJCcRT/2gAMAwEAAhEDEQA/ALTpKZmYzwG+K3yW8kcyNNOzkM9FvwTXBD4DbyO8Ruo/yhFy0rNrnnrXHL8prpfyarFY68XFtEfot+CKeYP8v0W/BR+eFn856ym+ZrP5upc0vzZLpfyaLAiVuqKYbWei34It1bS8pnotUMkjbsjkPU5EupCdVPKe1Z/+zI+kivDH2TKSoo3a+JPSxqRT0GHu1iLqsFE34ZIdVLIgHApzqpbec6ynyzl3EtY4+yQz5PYedT2DoISCXJmk8moaOxNvzcqP8GNvS4rvm9UDZCOslDi3/qNUvsW94WjxKqPrARsNHVM0xyRP9FNL8InHlQdhRLqSZvlw9RcElCS6E6ZKocoamL6ala9u9rW/kE7UWVlG82ewRu3OYPzCgcFZUM/iM6A5x9qG/F5SLPZG/ptftW8c2SP7IeOLLXgZDILx8W8cwb7LIRp2chvoj4Ko4cSzDnMa+M/yuuOxSjBsujobMQRvOgrph+UnxJUYyxNdEz7nZyG+i34L3uZnIb6Lfguoa2OVt43A81wlRXUmn0ZNUJO5W8hvot+C7uNnIb6Lfgld12cqpAJe428hvoj4Lu4mchvot+CUFy7P50rAT9ws5DfRb8F6KNnIb6Lfgji5eZyLAK7jZyGei34Lu5Y+Qz0W/BGXK80o2AB3NHyG+i34LziGchnot+CEb86D2qdx0zzudnIZ6LfgvDTs5DPRb8F6XIOep3FR6YGchvot+CY8ZjaHizQPBGoAbSnsyBMWNv8ADHmj3nI3HQ70sHgM8xvuhGdzDaEbRjwGeY33QjUnhh6GpsS9zN5IXrado8lvYEsHQipqmNvjOaOtS8cEPZsKLOroC4sO9IKrKWnZtv6kw1vCFG3QxtzuGkqHquivkSswnnRb6TR8VBpcrKyX6KLNHKeQB2a0lqGTv01FS63JZ4I7UuAJjXTU8eiSVo67lMlTjVOfFzn9ANu1Rxz4GahnO36ST03SWbGgNQHN/wDiTih2x+krg7VH1lJ3sztbQmA187/FaT1ZvrKTVNS5ovLNHHzOdc9gQoBbJA+iiPjZvaizhVOf+xURkxiDbUFx3MYTftRZxWPZxjukgJ6JDVsmIwen2SPb0OXOwFh8Wo9KxChD8XtqicekobMRkOpjRf8AmKTihqMidUmF1cJzqeVptpsHa+axUowfLZwIjrYzG46M/Yekqn/nA+mkAlzs212lpN79COr+EeSRpa6Nrm6he17KowkuYkurpmiWS3AIIcDqI2heSzho8NzW9JsqIydy+mc0QcbxDDozrZ1lJZMBa+zp6mee+nwdAPrTc5riidETmtyspY/GlBO4KP1vCXA3Qxl/X7E0xYVA36Oke7ne72owRTD6Oihb0kXU/N9sKS6C5uEuZ30cLvQckz8uK53ixSdTbe1Li/ENjIGdaJfFiR8qAI0/6OxC7KrED5Mw7EW7KOvA/jepLnU+J8uAosw4mNlOetLRf1j2YjGU9dypey6G3K6tHlv62FGnviNcER6HkIJqK0eNSNPRIl4l/WPYNZlrWDaD0tIShmX1QPGjYR0pB3ZN5VG/0mlBNaPKp5G9QP5JeP8AYWvQ9xcItvHpz1FJ8Ry7gc4HMePBta3OU090QnWx46WlIa7iS4WOzkneVSjL2FxLVOU0Ecbbm/gt1eaE0VmXth+jZ1lQ8Ur3AAEONm6QOZKocB2yOPRe3qSucu2DUUH1mWkz9TtexgJPakgFVNpJzWna7SexOIbFCPBaB2NHrTdWY+xugvv/ACxAuKpQQtg8YEwC8z3P6TYIXdUMeiNo6QEz93Sv0x0z3DY6V2aOsFAdR1jvGlhgG6Nuc4dZV8C5HabEpDpAzRz6PWUwV+NxN+knaTyWnPd1WXkmBQ65p5pjuL7N7AlFPHTx/RQRg77XPrS2j7HTGk4wZDaGmml53eC3pRnF1jvJhg6s5yeo6qTSG2b0Ip9G5xuXdN9ql5UukPRjW/Cb346plcdwOa3sCLZBTw6QwOftLruv1lLajDk3T0KzeZlrGNuJWdIXRgAG3MkzY3k6Qlz4iNehEVFSG6b6FUZNgx3wvBJH23KTYfkuLi4HtTBg+ISxM42TwYrAgHW7oT5QcJUA8EwEgeVcaehFuQNNEe4SMm5I3NkDSWW0EAkDpUFcFdsXClQOaWTQSFp0Frm5w6lEsabgs1308k8DzpzHMuw9C6MbcVTM5xciD0R02Oo6juOxWpkHlW0s7mndmPb9G46M4btKrmhn7nmz2NbIAdAcPBPOQnvG8sDVMDH0cDHN8WSIZrglP5PgpRpUy2pMRYNb0S7FI+X6lSEtbO43LidwuUZFW1A15461GshaxLmOKRcv1Lu+cXLCp/vpKNr13f2QeUesBFMKj7Lg7vj5YQhUMNvDHaqfblJICDnaOgJdS5YAX4w36kay9CaiumWpxreUvC/+ZVvHlrDfSNHWjW5YwHbZNxfom0WDn8684071AW5Ww8r1o350Q7HjTzqaYyc5+8BNOJ5ucPBHi/mVHxlCw6pR2oipxtpIPGDVvG8ppMVj8co7Na2GG2hov1JLVSVT/KIG0AfmpBT3zG+C0CzdQ5kGR9udc7nI21SI5Hhmjwy5xPKJKV0URj8RgvvsAnZmedQQ+53bUtmPgbCyU83WvBhjneO5PDaRKI8NcdhSsOBkZhUY1i6E+iHktAUmgwV25OdPk/vRGMn0LdEIiw4nWljMLG66nkOCRjWEtipGN1ALVYZPtkvIkVy3AZX6mIyPICR/jODQe1WU2wXuctF+PH7I8r+ikMt8h20zM8SkncdZUFwbDzJUMY/VcEg8yuLLyEOqWl7m2GwnoUUxKGKJ3HRvaSNbQdPUufyONqJ0JXTZHMuJM6ZrB4jRYN1DQmSkpLnTsTxjMrKg5zDm7w7YU1U7nB2bntA3q8bfjottDrFE29nC6W96Izqso/LOQ7xgecJRFizm7Qp0l9Mmx5OBM2WRXeJqQDH3cyF38dzJqExWK+8HQhnCSkTsoS3WBbmR0WU7TrFkaTJ2QacFO71pPJk6Ds9aNiymYXZurnOpCOUbLkesbUKM10HxEb8mm7j2oAycA1BLhlE2+oo5uNNOwpt5RVEaXYBfYkzsnOcp/wC+jUHvow6dVkLJkDWJHjgAG31Ip+Cj/wChSPvgw6b6N6Jkro94VKeQWsSOHB+dEy4bY61IHzxnaEjqHMvr2LSM5sThE0xTUrCxl2jxW+6ELvfHyB2I2k+jZ5rfdCOCvRGOwkGHR8lccOZyUtARjWIUEGzG9tAweSj2wAbEx43wgYdSuLZqhpeNbIwZHA7jm3CQ0XCthUhtx5Yf8yN7B22srWNIVslwYh2QaSeOVgkie17HaWuYQ5p6CEc1ulOhBdl7mqOT8IeGMc5jquMOa4tcLO0FpsRq3hA/8SMK+uR9jvgjUCThl1XuXmXbo39y0djKdDn6w3sTtVcImHOYWQ1cZkf4LAA65c42A1c6h+GYFFDx9VUP0AlznnTmtva56yFnkvpGmNLtjGcEMpzpnvfIdek2unCkyDadJeR1p6ospMIbpNVHf/V8FLqKKKdjJYXB8bxnMcNRGwjdqKy8T+y3l9FduyAAvmyXB3pHJwatPlqaTZX4WxzmOqmBzXFrhZ2hzSQQdG8JdgmJ0dYXClmbIWAF+aHeCHEgXuNtiq8bXRPkZW7+DY7JEmlyCzdZJ6FY2I5SYdBI6KapayRhs9pDrg2B3biETBlZhb3NY2qjLnODWiztLnGzRq3kJ6SDdFb/ADPaNF3daKdkYOU5XFisFNTxulqHBkbS0FxGgFxsBoG9MQyswj61H2O+CWsg3RXbMibbSUOPIQ86tbC56SrY59LIJGtIa4tBADiL20jcg4tX0dJmCqmbGXgludfwg3QbWB2lGs/YbIq4ZAvOpGR5BSt1ZpU8OWOFfW2djvgj6DKPDp5GxRVLHSPOa1ozvCJ2aQnpIN0V7PkRM6xs0AImoyLqzqzANQCtvEmQU8bpp35kbbXcb2GcQBoG8kJjOV+FfW2dj/glrIN0Vm/Iuu2BvTpQo8j6oa2B3WrI+d+F/W2dj/gu+d+F/W2djvgq1kDlZVtVkdVnVGANwKKbkdVDXHfrV0MfDNAJqeTPjJIDhcAlpsbX50hLypc2uBpWVC/JapH8I9STT4BUA2MZ1K43EpqxNxzh5v5lJZJA0WnSeIzzW+6EcuoY7xs8xvuhKRAt6MQhg0qp+HfLOSDMoad5Y57M+dwuHZhNmMB2XsSbcwVwsissv8N1SX4xUA+QImDo4prva4qkgIVTwue5rGAlziGtaNZcdAA60vx/J+pontjqonRPc3PaCWm7SbXu0kbNSOyIH6wpPvEXvhWP8pH9qpfsH/iFUBEeDLLGWgq4wHnueR7WTRk+DZxtngbHC4N1qho0rEsb7EHcQexbVwx+dFG7lRsPa0FAGOspf2yp+8TfiOTanLKb9sqfvE34jlMOAqJrsVYHNDhxU2ggEXzdxQBDsn/2qn+2i98K9MqzfDKz7N3vBWdNhMRaRxUYOwhjdHqUBy2wl0WGV5O2In+5qlq2UujNZWgeAfFuMonQE3MEptp08XJ4TdHnB6z8VYfAbi/EYmyNx8GoYYbbM+4fGem7bf6lTJIdlKf+sqfvE34jlZ/yd/HrfMg96RVhlQP+tqvvM/4rlafyb23krfMg96RD6AjHDbSZmKPOySKJ/wDbmn1tUNwafMqIXnU2WN3ovB/JWt8oyhLZ6WW2h0b2E87XAgHqcqejdYg7iD2JIDRPDlUAYW4f4k8QHVd/sCzqFe3DpWh2GURH8VzJR0cTfT6QVEhNcAaF4EKbNwzO/wASeQ9TbN/IqFcPtTeshi2Mpw7rke647GN7VbPBZhuZhNILWzmGQ69cjy6/rCo/hnqM/FpwDfMEcfRmsFx2kpfYEGunfJKsMNbTScmaM9RcAfUSjcCwjjqatksCYIo3jmzpWtJHVdMifYGlOGLRhVT0xfisWa1sOhtNTxSZoc18Ub7OFx4TQdIOhRPheoGNwiocI2AjitIY0EXkbqIF1KdAZnuvQvLq/wDgIomPw6QljHHul4u5rXHxI9pHSqsAXBiP1LF9pP8AiFL3BTKagu3NDQBuAsOwaEjdgfMuecNnZpF1wRZwTRiZ8Ieb+ZUwxDDc3Yojiuh4838ysnFpmllu4b9GzzG+wJakeGfRs81vsCWLsRznLKPDL++avzovwI1q5ZR4Zf3zWedF+BGmAzZD/vCk+8Re+FoXhH4N++k0Uhn4ri2FlszOvd2dfWLLPWQ/7wpPvEXvhaI4ReEhuFSxRupzLxjC8ESBlrOtaxaUAQ0/J/H10/0v/krooIMyNjL3zGNbfVfNaBf1Kmz8oBn1J39Yf+xXLQz8ZGx9rZ7Gute9s4A2vt1oAxvlN+2VP3if8RyNyWyhmoZxUU+bxga5oz25ws4WOi+tFZT/ALZU/eJ/xHJwyCyZ741YphJxecx7s/Nz/EF7WuEAWPkLwr19VX09PKYeLkfmvzY7G2aToOdo1KzuFMfqmt+xPtChuSfAy6jrIanusP4p+dm8UW53gkWvnaNamXCn+6a37E+0IAyQUpwysdDNHK3xo5GSN6WODh7EmOtPWNYTxUFHM3xZ4XuOv6SOZ7H+rMQAhxiq42eaW1uMlkktuz3F1vWrc+TT9LW/Zwe9IqWV0/Jp+lrfs4PekQA+fKPo70dPJtZOW9T2H82hZ7C1Pw1UfGYRUfycXJ6L239qywAgC0+FfExLh2DgbabPP+ljI/aCqsUuyxxAS0uGNGuOkc09PHOH/FR7BKUS1MMZ1PmjYehzwD7UAbDyepTFSwRnWyGNptvDBdZLy3rDLiFXIdtRL2B5aPYFrrEZhHDI8mwZG9xO4NaTf1LFtRJnPc4m5c4knfc3ugCyuDXDc/CsXeBdxhawdDQXlViVdvBLWU8eD1ccs8Mckzp81r5GhxBhDGktPPdUmUAay4KKzjsKpXZ2cRHxbuYxuLbeoJJw1D9T1P8AtfisTT8nyrzsNLNH6OeQdTgHae0p34a/3PU/7X4rEAZVWjvk7fu6T7y/3GLOK0d8nX93SfeX+4xAFp5oXhaEJcUARTKjEI4x4RtrVW4tlFAZPpBq/Mq7a/CoZR+kYHdKheOZIUQkH/Tt0tBPaVjKFs0UkTjDD+jZ5rfYEsumqgmtGzzG+wJUKlaJozFZKy9w50oZi8xH8SOGTrzAz/gtMMmuqY4bMnn1JbUQtzpImlkjBpc6O9w5o2kadG4p2h0VTkP+8KT7zF74VjfKR/aqX7B/4hVQNJa64uHNPOCCPYbpXieJzVDw+eV8rwA3OkcXENGoXOzSUxCWnZnOa3eQO02W16CMNjY0eSxrexoCzXwU5CSVdRHUTMLKWNwfnOBHGuabtYy+sXtc6lo1lWC6yTdAY+yn/bKn7xP+I5SngVxCKDE2STyMiYIpQXyODG3LdAuTZRXKT9rqfvE34jk3JgbDblrhxNhXUpJ0ACeI3OwAZyRcKR/VNZ9gfaFlCg+lj89nvBap4Tpb4TWfYH3moAyeVbONYTxuS1HM0eFBK9x1/RySyMd/dmHqKqZaQyBoRUZONpz/ABIalg5nF8maR12QBm8q6Pk0/S1v2cPvSKmpmFpLToIJBG4g2KuH5OL7SVp/y4PeegC48tKMTUFVHa+dTygD+bMJb6wFjhbNjqs+7N4I7dCx5ilPxc0rORI9nouI/JJOwCZKhzg0E3DRZo3C97dpKk/BVTcZi1G21/0ucehjHPPqaoorF4CKYOxVrj/CgmkHS5oi9kpTAvjhEqzFhlY8axBIB/rGb/yWQlpbhxxENwqRt7GSWJgtt8LOI6LNKzUNaAFUOHyvGcyKRw3tY5w7QLJM8aedaV4EX5mERc8kzv7yPyWecpG2q6kbqiYf+o5KwLf+TbW6ayH7KUf3NP5KccNR/U9T/tfisVOcBuJ8TiBbfRLC9vW0hw9hVocLlbnYTUD7P1SNRfI6M0rR3ydj+rpPvL/cjWclffAhXiLDJD/5mT3I/iiTpWwSsuW69uomMo27XDtXfOhmoG5WXniV42SeQqN499IPMHvOS6mrXuF83Wm7G757b8ge85NTT6JqhRSvOYzzW+6Ec15XlLH4DPMb7oRoiUasdnjZiFG8tKeVo7op251tL2jXzlScRoTW6/ZsPSimNOitsHxHC8Q8Gpp4DPYhxcwMfo/mFinSlyfweF1xT0+cDcZ/6SxG7OJTpX5C0M0nGGLMedbmHN9iST8HdOfFe8dNyk5T+iqgxykxqOwDHMA2AEAAcwGoIulxAA+MO0JjlyCYNAlPrRb8gTa7Z/asHm55NFjQ6yYPhznFzqOlLiSSTEwkkm5JNtd0HvFhv1Kk/ox/BM/zCmOqoR9PkPK0WdKXHfdWszJeNDm3AsOBuKGluNIIhj0HeNCdqqpjkY6OVjXscLOY4AtcNGgjaNAUPxPJmrjZeJ1xtOdpCiPfuSNxbLM9pGy2tPzMSx2WR838O+o0v9GP4Jyo5o4WiOGNscYvZjAGtFzc2A59KqR2Vtxonc07rE3QabLa9w+ci2qzSbprI2HjLMkwTD3EudRUxJJJJhYSSTckm29H0MFNT53c1PFCXgBxjY1mcBqvbXrKrqHK9jtAqH9OYUCTKaRtzxr3DZZiTyh4iyoKwsddIKjDMPc4ufRU7nOJc5xiYS4k3JJtpKrk5byjxi70US/L59wPWWoU5fQaFiuwzDfqNL/RZ8EbQvpICXU9NFE8jNLo42sJG4kDVoVXVmWlS2xDmOB5rFJvn5Ufy9n/AGVXNhqi3KqugnYGVMTJWg5wbI0PAdqvY7UkGHYb9Rpf6LPgqtZl3UE2OYOq6EcuJ762dNk/mLVFx0uJxRMEcMbWMbqYwBrQNZsBoGnSo7j9JRXM3ccMhcSXkxNJudZOjSoB885j5bB/pRjMsJdN5W84zdCl7lKKJJS4rQxOz4aaJjxqcyNrXDoIR1RldDIwsnja5hIu14DgbavBKr2pxMG7s4X3NFkjhxIt0iLPfsL9XYpSm32U9UWCK/Dj4tDCf9hoHaQh4jj8EMXFxiKnaTnFkTRcnRpIbt0BV9UzVU1uMcWjYBZosgwUAbrtfeTpVtcfJkr9D984HuP6JpI5TrpXSVMrnBz5LW2DUmaJh2OFkriIGt3qXLNc8G1lnYVj0wYBniw3rzFMakLhcjxRu3lQKLGYW65CiqzKOEkeE7Vu5ytIbdGclEv+kHgM81vuhG2RdH4jPMb7oRy7aOYDZdZCAXpCKADmrrIa5FANdc0g3QY3XCcaiMEaUzvfxZN9S4M0NXZ0QlYYySxRvdBSBsoJ0HWjpToWKkaOIrbMDoUSyuyVZOC5oGdvT82TSlRkFlTlYlwUnNkcQbPKHTZPtGgNGjWSrQxWgBBIUbmpi0WHWobk/s1VP6Iy6jsbWFtthpTjTUDnCzNW6yU01JxkmnxVMKOmZGzOIFgFKj+xtkNdk7mNL5XANGk3Ubq5IXaIIS4Dyzq6inHKbFnVlRxYObCzWBoziNhQA0AAN0NAtZbJUS2RqWkfp/RjmSXuGXkBSx4Sd61WRogjRw+TkhBFC/cFIiEAsR5ZCpDGMPO4JRRUhY/OdZzdrbJyzF1kt5MVCLFKdkpBYzi7arbelJ30hOs6Rt1JzLUFzFSnIKQ39zna4lc+mB1paWLzNSth0I2RZosF4YzayV5q8LE7YrG90A3IieLT1J0LEmqG6epWpMTNOUfiM8xvuhHJPRnwGeY33Qj7rqOcFdeoAXt0ACXIIKEgAqVNtZBnNKcpgkh3Li/IVm2N0QDGIZYznRuI5kTQ5WvHgyjmupPiUQziDqKiGMYPmm41FebkuLtHdCmqY+UGUMb3WLrJ/bKDq1bwqkmgANxcc6WUWNTRajnN3FEcnsJY/RZ0kui102VMAcw8yZaDKaN/jnNKc4K5uoOBB29K0UyNaCcPhA2IGWVdxVM4A20JRG7NdY69m4pl4SNNP1fBWnyBC8CH6O+839ac3WTHgc44sDcnIyc66JdmKDHuCKcEEvCLe8JUMNXEhJnSIsylFCsVEheXCS8avOOTSEKXSIsvRBmQOOVUAoL0DjEndKizKnQhQZEHPRBlQHSp0Ae56Szu09S8MqTTP0q4xFZqWk8Rnmt90I5J6Q/o2ea33QjbroMKDLr26KBQroCgd12cgLgUrBIGkNVoKW5yQ4idCwz8xLh2IcUgz23GsJjJEjCCNI3qQZ1xYdaaK8cS++w6158lZ1xZDq+mF9CROh5lJMUY3xhax3JmkeFytUzdPgaJob6wkxMjPo3HzTqKezGDtSOWIX/NXF0Njlk7XyT3ZnDjQNDDoJ6E64jE6enfG9pbINQI18wUMmgIOc1xa8aQQpnk5lKJ2iKosJW6Gu5Q51oql0ZPgqaJ5p5HNdoBOnmTkMQB2hWHlNkjBVeFpjfvbpv0qtcYyNqafW0vZsLLk2XfBxn/AJcMxkmugx2It3hEuxNu8JmNJJq4tw864PWuFBJuC18UF9mO0vQ6uxJu9FnEQkQwuXmRrcJedoT1x+wuQccSHOvBXX1XKD3mdyuxDZhBbqcedF4wSkANcOdcasb0cMNFtZXhwxt9N0bQHTCHVnOinVqcm0UY2dqEIY9jWpeSIasam1u+68NRzFOjmN3DsQCy+r2I8iDVjaZjsaUXI9/JKdSwc/Sipzp1nVuVeRCcTStLVMzG+G3xW+UOSEaKpnLb6Q+K9XLQzO7qZy2+kPihd1M5bfSHxXq5SwPO6mctvpD4ru6mctvpD4r1ckB53Uzlt9IfFJq+oZm+O30gvVyjIviVF8jfHWNuGtc0nb4TfimjLTKWljDY3Pa54GkNsfWuXLlUVRunyQGqyq0eBHo2XTc/KB51x2Xi5CxR+ynNid2OS+S0LnYrORcALlypYoeid2eCsmcNP5IIbLe4JzhqIsFy5LWKfQ9mOkeL19gM/RquC2/alYxKrI0yDRvLbrlyrVCtiSaWZ+l5Z03bf2ovuQ7XNPWFy5LUWxz6Pc8BeigG12lcuT1DZg4qIDb7F6+gB1+1cuRqhWF96hv9a44Rzj0gvVypRHYDvMN7fSHxXd5udvaPiuXJ0I6PCBym9o+KUDC22txjeohcuSoAPetv+IO0JFV4W2+h+zm3lcuVRQrP/9k="/>
          <p:cNvSpPr>
            <a:spLocks noChangeAspect="1" noChangeArrowheads="1"/>
          </p:cNvSpPr>
          <p:nvPr/>
        </p:nvSpPr>
        <p:spPr bwMode="auto">
          <a:xfrm>
            <a:off x="612775" y="260615"/>
            <a:ext cx="304800" cy="2540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pic>
        <p:nvPicPr>
          <p:cNvPr id="20481" name="Picture 1" descr="C:\Users\hiregange\Desktop\download.jpg"/>
          <p:cNvPicPr>
            <a:picLocks noChangeAspect="1" noChangeArrowheads="1"/>
          </p:cNvPicPr>
          <p:nvPr/>
        </p:nvPicPr>
        <p:blipFill>
          <a:blip r:embed="rId3"/>
          <a:srcRect/>
          <a:stretch>
            <a:fillRect/>
          </a:stretch>
        </p:blipFill>
        <p:spPr bwMode="auto">
          <a:xfrm>
            <a:off x="2071670" y="1285864"/>
            <a:ext cx="5485417" cy="3071834"/>
          </a:xfrm>
          <a:prstGeom prst="rect">
            <a:avLst/>
          </a:prstGeom>
          <a:noFill/>
        </p:spPr>
      </p:pic>
    </p:spTree>
    <p:extLst>
      <p:ext uri="{BB962C8B-B14F-4D97-AF65-F5344CB8AC3E}">
        <p14:creationId xmlns:p14="http://schemas.microsoft.com/office/powerpoint/2010/main" xmlns="" val="31811759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4638"/>
            <a:ext cx="8229600" cy="1143000"/>
          </a:xfrm>
          <a:prstGeom prst="rect">
            <a:avLst/>
          </a:prstGeom>
          <a:noFill/>
        </p:spPr>
        <p:txBody>
          <a:bodyPr>
            <a:normAutofit fontScale="97500"/>
          </a:bodyPr>
          <a:lstStyle/>
          <a:p>
            <a:pPr marL="0" marR="0" lvl="0" indent="0" algn="just" defTabSz="914400" rtl="0" eaLnBrk="1" fontAlgn="auto" latinLnBrk="0" hangingPunct="1">
              <a:lnSpc>
                <a:spcPct val="90000"/>
              </a:lnSpc>
              <a:spcBef>
                <a:spcPct val="0"/>
              </a:spcBef>
              <a:spcAft>
                <a:spcPts val="0"/>
              </a:spcAft>
              <a:buClrTx/>
              <a:buSzTx/>
              <a:buFontTx/>
              <a:buNone/>
              <a:tabLst/>
              <a:defRPr/>
            </a:pPr>
            <a:r>
              <a:rPr lang="en-IN" sz="3600" b="1" dirty="0" smtClean="0">
                <a:solidFill>
                  <a:schemeClr val="bg1"/>
                </a:solidFill>
                <a:latin typeface="+mj-lt"/>
              </a:rPr>
              <a:t>Summary assessment in certain special cases</a:t>
            </a:r>
            <a:endParaRPr lang="en-IN" sz="3600" b="1" dirty="0">
              <a:solidFill>
                <a:schemeClr val="bg1"/>
              </a:solidFill>
              <a:latin typeface="+mj-lt"/>
            </a:endParaRPr>
          </a:p>
        </p:txBody>
      </p:sp>
      <p:sp>
        <p:nvSpPr>
          <p:cNvPr id="4" name="TextBox 3"/>
          <p:cNvSpPr txBox="1"/>
          <p:nvPr/>
        </p:nvSpPr>
        <p:spPr>
          <a:xfrm>
            <a:off x="0" y="276999"/>
            <a:ext cx="9144000" cy="646331"/>
          </a:xfrm>
          <a:prstGeom prst="rect">
            <a:avLst/>
          </a:prstGeom>
          <a:solidFill>
            <a:schemeClr val="accent1"/>
          </a:solidFill>
        </p:spPr>
        <p:txBody>
          <a:bodyPr wrap="square" rtlCol="0" anchor="ctr">
            <a:spAutoFit/>
          </a:bodyPr>
          <a:lstStyle/>
          <a:p>
            <a:pPr algn="ctr" fontAlgn="base">
              <a:spcBef>
                <a:spcPct val="0"/>
              </a:spcBef>
              <a:spcAft>
                <a:spcPct val="0"/>
              </a:spcAft>
              <a:defRPr/>
            </a:pPr>
            <a:r>
              <a:rPr lang="en-US" sz="3600" b="1" dirty="0" smtClean="0">
                <a:solidFill>
                  <a:schemeClr val="bg1"/>
                </a:solidFill>
                <a:latin typeface="+mj-lt"/>
              </a:rPr>
              <a:t>Summary </a:t>
            </a:r>
            <a:r>
              <a:rPr lang="en-US" sz="3600" b="1" dirty="0" smtClean="0">
                <a:solidFill>
                  <a:schemeClr val="bg1"/>
                </a:solidFill>
                <a:latin typeface="+mj-lt"/>
              </a:rPr>
              <a:t>assessment in certain special cases</a:t>
            </a:r>
          </a:p>
        </p:txBody>
      </p:sp>
      <p:sp>
        <p:nvSpPr>
          <p:cNvPr id="5" name="Content Placeholder 2"/>
          <p:cNvSpPr txBox="1">
            <a:spLocks/>
          </p:cNvSpPr>
          <p:nvPr/>
        </p:nvSpPr>
        <p:spPr>
          <a:xfrm>
            <a:off x="357158" y="857236"/>
            <a:ext cx="8229600" cy="4525963"/>
          </a:xfrm>
          <a:prstGeom prst="rect">
            <a:avLst/>
          </a:prstGeom>
        </p:spPr>
        <p:txBody>
          <a:bodyPr vert="horz" lIns="91440" tIns="45720" rIns="91440" bIns="45720" rtlCol="0" anchor="ctr">
            <a:normAutofit/>
          </a:bodyPr>
          <a:lstStyle/>
          <a:p>
            <a:pPr marL="733425" marR="0" lvl="0" indent="-504825" fontAlgn="auto">
              <a:lnSpc>
                <a:spcPct val="150000"/>
              </a:lnSpc>
              <a:spcBef>
                <a:spcPts val="1200"/>
              </a:spcBef>
              <a:spcAft>
                <a:spcPts val="0"/>
              </a:spcAft>
              <a:buClr>
                <a:schemeClr val="accent1"/>
              </a:buClr>
              <a:buSzTx/>
              <a:buFont typeface="Wingdings" pitchFamily="2" charset="2"/>
              <a:buChar char="ü"/>
              <a:tabLst/>
              <a:defRPr/>
            </a:pPr>
            <a:r>
              <a:rPr lang="en-IN" dirty="0" smtClean="0">
                <a:latin typeface="Cambria" pitchFamily="18" charset="0"/>
              </a:rPr>
              <a:t>If the taxable person is unable to ascertain the tax and such liability pertains to supply of goods </a:t>
            </a:r>
          </a:p>
          <a:p>
            <a:pPr marL="733425" marR="0" lvl="0" indent="-504825" fontAlgn="auto">
              <a:lnSpc>
                <a:spcPct val="150000"/>
              </a:lnSpc>
              <a:spcBef>
                <a:spcPts val="1200"/>
              </a:spcBef>
              <a:spcAft>
                <a:spcPts val="0"/>
              </a:spcAft>
              <a:buClr>
                <a:schemeClr val="accent1"/>
              </a:buClr>
              <a:buSzTx/>
              <a:buFont typeface="Wingdings" pitchFamily="2" charset="2"/>
              <a:buChar char="ü"/>
              <a:tabLst/>
              <a:defRPr/>
            </a:pPr>
            <a:r>
              <a:rPr lang="en-IN" dirty="0" smtClean="0">
                <a:latin typeface="Cambria" pitchFamily="18" charset="0"/>
              </a:rPr>
              <a:t>then the person in charge of such goods is deemed to be the taxable person liable to pay tax </a:t>
            </a:r>
          </a:p>
          <a:p>
            <a:pPr marL="733425" marR="0" lvl="0" indent="-504825" fontAlgn="auto">
              <a:lnSpc>
                <a:spcPct val="150000"/>
              </a:lnSpc>
              <a:spcBef>
                <a:spcPts val="1200"/>
              </a:spcBef>
              <a:spcAft>
                <a:spcPts val="0"/>
              </a:spcAft>
              <a:buClr>
                <a:schemeClr val="accent1"/>
              </a:buClr>
              <a:buSzTx/>
              <a:buFont typeface="Wingdings" pitchFamily="2" charset="2"/>
              <a:buChar char="ü"/>
              <a:tabLst/>
              <a:defRPr/>
            </a:pPr>
            <a:r>
              <a:rPr lang="en-IN" dirty="0" smtClean="0">
                <a:latin typeface="Cambria" pitchFamily="18" charset="0"/>
              </a:rPr>
              <a:t>Order can be withdrawn if found erroneous – </a:t>
            </a:r>
          </a:p>
          <a:p>
            <a:pPr marL="1028700" marR="0" lvl="1" indent="-285750" fontAlgn="auto">
              <a:lnSpc>
                <a:spcPct val="150000"/>
              </a:lnSpc>
              <a:spcBef>
                <a:spcPts val="1200"/>
              </a:spcBef>
              <a:spcAft>
                <a:spcPts val="250"/>
              </a:spcAft>
              <a:buClr>
                <a:schemeClr val="accent1"/>
              </a:buClr>
              <a:buSzTx/>
              <a:buFont typeface="Wingdings" pitchFamily="2" charset="2"/>
              <a:buChar char="§"/>
              <a:tabLst>
                <a:tab pos="1028700" algn="l"/>
              </a:tabLst>
              <a:defRPr/>
            </a:pPr>
            <a:r>
              <a:rPr lang="en-IN" dirty="0" smtClean="0">
                <a:latin typeface="Cambria" pitchFamily="18" charset="0"/>
              </a:rPr>
              <a:t>By an application made by taxable person within 30 days from the date of order passed or</a:t>
            </a:r>
          </a:p>
          <a:p>
            <a:pPr marL="1028700" lvl="1" indent="-285750">
              <a:lnSpc>
                <a:spcPct val="160000"/>
              </a:lnSpc>
              <a:spcBef>
                <a:spcPts val="1200"/>
              </a:spcBef>
              <a:spcAft>
                <a:spcPts val="250"/>
              </a:spcAft>
              <a:buClr>
                <a:schemeClr val="accent1"/>
              </a:buClr>
              <a:buFont typeface="Wingdings" pitchFamily="2" charset="2"/>
              <a:buChar char="§"/>
              <a:tabLst>
                <a:tab pos="1028700" algn="l"/>
              </a:tabLst>
            </a:pPr>
            <a:r>
              <a:rPr lang="en-IN" dirty="0" smtClean="0">
                <a:latin typeface="Cambria" pitchFamily="18" charset="0"/>
              </a:rPr>
              <a:t>By JC/AC , on his own motion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1000100" y="714360"/>
            <a:ext cx="7046913" cy="771525"/>
          </a:xfrm>
        </p:spPr>
        <p:txBody>
          <a:bodyPr>
            <a:noAutofit/>
          </a:bodyPr>
          <a:lstStyle/>
          <a:p>
            <a:pPr algn="ctr">
              <a:buFont typeface="Arial" charset="0"/>
              <a:buNone/>
              <a:defRPr/>
            </a:pPr>
            <a:r>
              <a:rPr lang="en-US" sz="5400" b="1" spc="-60" dirty="0" smtClean="0">
                <a:solidFill>
                  <a:srgbClr val="0D7583"/>
                </a:solidFill>
                <a:latin typeface="Cambria" pitchFamily="18" charset="0"/>
                <a:ea typeface="+mj-ea"/>
                <a:cs typeface="Aharoni" pitchFamily="2" charset="-79"/>
              </a:rPr>
              <a:t>REFUND UNDER GST</a:t>
            </a:r>
          </a:p>
        </p:txBody>
      </p:sp>
      <p:pic>
        <p:nvPicPr>
          <p:cNvPr id="8" name="Picture 7" descr="C:\Users\Admin\Desktop\refund.jpg"/>
          <p:cNvPicPr>
            <a:picLocks noChangeAspect="1" noChangeArrowheads="1"/>
          </p:cNvPicPr>
          <p:nvPr/>
        </p:nvPicPr>
        <p:blipFill>
          <a:blip r:embed="rId2"/>
          <a:srcRect/>
          <a:stretch>
            <a:fillRect/>
          </a:stretch>
        </p:blipFill>
        <p:spPr bwMode="auto">
          <a:xfrm>
            <a:off x="4286248" y="1714492"/>
            <a:ext cx="4179888" cy="2319338"/>
          </a:xfrm>
          <a:prstGeom prst="rect">
            <a:avLst/>
          </a:prstGeom>
          <a:noFill/>
          <a:ln w="9525">
            <a:noFill/>
            <a:miter lim="800000"/>
            <a:headEnd/>
            <a:tailEnd/>
          </a:ln>
        </p:spPr>
      </p:pic>
      <p:pic>
        <p:nvPicPr>
          <p:cNvPr id="1026" name="Picture 2" descr="Image result for refund policy"/>
          <p:cNvPicPr>
            <a:picLocks noChangeAspect="1" noChangeArrowheads="1"/>
          </p:cNvPicPr>
          <p:nvPr/>
        </p:nvPicPr>
        <p:blipFill>
          <a:blip r:embed="rId3"/>
          <a:srcRect/>
          <a:stretch>
            <a:fillRect/>
          </a:stretch>
        </p:blipFill>
        <p:spPr bwMode="auto">
          <a:xfrm>
            <a:off x="214282" y="1857368"/>
            <a:ext cx="4572032" cy="2500330"/>
          </a:xfrm>
          <a:prstGeom prst="rect">
            <a:avLst/>
          </a:prstGeom>
          <a:noFill/>
        </p:spPr>
      </p:pic>
    </p:spTree>
    <p:extLst>
      <p:ext uri="{BB962C8B-B14F-4D97-AF65-F5344CB8AC3E}">
        <p14:creationId xmlns:p14="http://schemas.microsoft.com/office/powerpoint/2010/main" xmlns="" val="5213087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76999"/>
            <a:ext cx="9144000" cy="646331"/>
          </a:xfrm>
          <a:prstGeom prst="rect">
            <a:avLst/>
          </a:prstGeom>
          <a:solidFill>
            <a:schemeClr val="accent1"/>
          </a:solidFill>
        </p:spPr>
        <p:txBody>
          <a:bodyPr wrap="square" rtlCol="0" anchor="ctr">
            <a:spAutoFit/>
          </a:bodyPr>
          <a:lstStyle/>
          <a:p>
            <a:pPr algn="ctr" fontAlgn="base">
              <a:spcBef>
                <a:spcPct val="0"/>
              </a:spcBef>
              <a:spcAft>
                <a:spcPct val="0"/>
              </a:spcAft>
              <a:defRPr/>
            </a:pPr>
            <a:r>
              <a:rPr lang="en-IN" sz="3600" b="1" dirty="0" smtClean="0">
                <a:solidFill>
                  <a:schemeClr val="bg1"/>
                </a:solidFill>
                <a:latin typeface="+mj-lt"/>
              </a:rPr>
              <a:t>Various Refund scenarios</a:t>
            </a:r>
            <a:endParaRPr lang="en-US" sz="3600" b="1" dirty="0" smtClean="0">
              <a:solidFill>
                <a:schemeClr val="bg1"/>
              </a:solidFill>
              <a:latin typeface="+mj-lt"/>
            </a:endParaRPr>
          </a:p>
        </p:txBody>
      </p:sp>
      <p:sp>
        <p:nvSpPr>
          <p:cNvPr id="5" name="Content Placeholder 2"/>
          <p:cNvSpPr>
            <a:spLocks noGrp="1"/>
          </p:cNvSpPr>
          <p:nvPr>
            <p:ph idx="1"/>
          </p:nvPr>
        </p:nvSpPr>
        <p:spPr>
          <a:xfrm>
            <a:off x="357158" y="642922"/>
            <a:ext cx="7488238" cy="4570420"/>
          </a:xfrm>
        </p:spPr>
        <p:txBody>
          <a:bodyPr>
            <a:normAutofit/>
          </a:bodyPr>
          <a:lstStyle/>
          <a:p>
            <a:pPr marL="733425" indent="-504825">
              <a:lnSpc>
                <a:spcPct val="150000"/>
              </a:lnSpc>
              <a:buFont typeface="Wingdings" pitchFamily="2" charset="2"/>
              <a:buChar char="ü"/>
            </a:pPr>
            <a:r>
              <a:rPr lang="en-US" sz="1800" dirty="0" smtClean="0">
                <a:solidFill>
                  <a:schemeClr val="tx1"/>
                </a:solidFill>
              </a:rPr>
              <a:t>Exports and Deemed Exports</a:t>
            </a:r>
          </a:p>
          <a:p>
            <a:pPr marL="733425" indent="-504825">
              <a:lnSpc>
                <a:spcPct val="150000"/>
              </a:lnSpc>
              <a:buFont typeface="Wingdings" pitchFamily="2" charset="2"/>
              <a:buChar char="ü"/>
            </a:pPr>
            <a:r>
              <a:rPr lang="en-US" sz="1800" dirty="0" smtClean="0">
                <a:solidFill>
                  <a:schemeClr val="tx1"/>
                </a:solidFill>
              </a:rPr>
              <a:t>Wrong payment of tax</a:t>
            </a:r>
          </a:p>
          <a:p>
            <a:pPr marL="733425" indent="-504825">
              <a:lnSpc>
                <a:spcPct val="150000"/>
              </a:lnSpc>
              <a:buFont typeface="Wingdings" pitchFamily="2" charset="2"/>
              <a:buChar char="ü"/>
            </a:pPr>
            <a:r>
              <a:rPr lang="en-US" sz="1800" dirty="0" smtClean="0">
                <a:solidFill>
                  <a:schemeClr val="tx1"/>
                </a:solidFill>
              </a:rPr>
              <a:t>Refund of Pre-deposit</a:t>
            </a:r>
          </a:p>
          <a:p>
            <a:pPr marL="733425" indent="-504825">
              <a:lnSpc>
                <a:spcPct val="150000"/>
              </a:lnSpc>
              <a:buFont typeface="Wingdings" pitchFamily="2" charset="2"/>
              <a:buChar char="ü"/>
            </a:pPr>
            <a:r>
              <a:rPr lang="en-US" sz="1800" dirty="0" smtClean="0">
                <a:solidFill>
                  <a:schemeClr val="tx1"/>
                </a:solidFill>
              </a:rPr>
              <a:t>Provisional Assessment</a:t>
            </a:r>
          </a:p>
          <a:p>
            <a:pPr marL="733425" indent="-504825">
              <a:lnSpc>
                <a:spcPct val="150000"/>
              </a:lnSpc>
              <a:buFont typeface="Wingdings" pitchFamily="2" charset="2"/>
              <a:buChar char="ü"/>
            </a:pPr>
            <a:r>
              <a:rPr lang="en-US" sz="1800" dirty="0" smtClean="0">
                <a:solidFill>
                  <a:schemeClr val="tx1"/>
                </a:solidFill>
              </a:rPr>
              <a:t>Un utilized ITC</a:t>
            </a:r>
          </a:p>
          <a:p>
            <a:pPr marL="733425" indent="-504825">
              <a:lnSpc>
                <a:spcPct val="150000"/>
              </a:lnSpc>
              <a:buFont typeface="Wingdings" pitchFamily="2" charset="2"/>
              <a:buChar char="ü"/>
            </a:pPr>
            <a:r>
              <a:rPr lang="en-US" sz="1800" dirty="0" smtClean="0">
                <a:solidFill>
                  <a:schemeClr val="tx1"/>
                </a:solidFill>
              </a:rPr>
              <a:t>Specialized Agency –UNO/ Consulate or Embassy of Foreign countries such other notified person</a:t>
            </a:r>
          </a:p>
        </p:txBody>
      </p:sp>
    </p:spTree>
    <p:extLst>
      <p:ext uri="{BB962C8B-B14F-4D97-AF65-F5344CB8AC3E}">
        <p14:creationId xmlns:p14="http://schemas.microsoft.com/office/powerpoint/2010/main" xmlns="" val="5213087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85732"/>
            <a:ext cx="9144000" cy="646331"/>
          </a:xfrm>
          <a:prstGeom prst="rect">
            <a:avLst/>
          </a:prstGeom>
          <a:solidFill>
            <a:schemeClr val="accent1"/>
          </a:solidFill>
        </p:spPr>
        <p:txBody>
          <a:bodyPr wrap="square" rtlCol="0" anchor="ctr">
            <a:spAutoFit/>
          </a:bodyPr>
          <a:lstStyle/>
          <a:p>
            <a:pPr algn="ctr" fontAlgn="base">
              <a:spcBef>
                <a:spcPct val="0"/>
              </a:spcBef>
              <a:spcAft>
                <a:spcPct val="0"/>
              </a:spcAft>
              <a:defRPr/>
            </a:pPr>
            <a:r>
              <a:rPr lang="en-US" sz="3600" b="1" dirty="0" smtClean="0">
                <a:solidFill>
                  <a:schemeClr val="bg1"/>
                </a:solidFill>
                <a:latin typeface="+mj-lt"/>
              </a:rPr>
              <a:t>No refund in following instances</a:t>
            </a:r>
          </a:p>
        </p:txBody>
      </p:sp>
      <p:sp>
        <p:nvSpPr>
          <p:cNvPr id="8" name="Content Placeholder 2"/>
          <p:cNvSpPr>
            <a:spLocks noGrp="1"/>
          </p:cNvSpPr>
          <p:nvPr>
            <p:ph idx="1"/>
          </p:nvPr>
        </p:nvSpPr>
        <p:spPr>
          <a:xfrm>
            <a:off x="571472" y="1071550"/>
            <a:ext cx="7488238" cy="3713164"/>
          </a:xfrm>
        </p:spPr>
        <p:txBody>
          <a:bodyPr/>
          <a:lstStyle/>
          <a:p>
            <a:pPr marL="631825" indent="-457200">
              <a:lnSpc>
                <a:spcPct val="150000"/>
              </a:lnSpc>
              <a:buFont typeface="Wingdings" pitchFamily="2" charset="2"/>
              <a:buChar char="ü"/>
            </a:pPr>
            <a:r>
              <a:rPr lang="en-US" sz="1800" dirty="0" smtClean="0">
                <a:solidFill>
                  <a:schemeClr val="tx1"/>
                </a:solidFill>
              </a:rPr>
              <a:t>No Refund on transactions subjected to  Export duty</a:t>
            </a:r>
          </a:p>
          <a:p>
            <a:pPr marL="631825" indent="-457200">
              <a:lnSpc>
                <a:spcPct val="150000"/>
              </a:lnSpc>
              <a:buFont typeface="Wingdings" pitchFamily="2" charset="2"/>
              <a:buChar char="ü"/>
            </a:pPr>
            <a:r>
              <a:rPr lang="en-US" sz="1800" dirty="0" smtClean="0">
                <a:solidFill>
                  <a:schemeClr val="tx1"/>
                </a:solidFill>
              </a:rPr>
              <a:t>Withholding refund if returns not filed or taxes, interest penalty defaulted.</a:t>
            </a:r>
          </a:p>
          <a:p>
            <a:pPr marL="631825" indent="-457200">
              <a:lnSpc>
                <a:spcPct val="150000"/>
              </a:lnSpc>
              <a:buFont typeface="Wingdings" pitchFamily="2" charset="2"/>
              <a:buChar char="ü"/>
            </a:pPr>
            <a:r>
              <a:rPr lang="en-US" sz="1800" dirty="0" smtClean="0">
                <a:solidFill>
                  <a:schemeClr val="tx1"/>
                </a:solidFill>
              </a:rPr>
              <a:t>No refund on input tax credit and refund on output tax simultaneously</a:t>
            </a:r>
          </a:p>
          <a:p>
            <a:pPr marL="631825" indent="-457200">
              <a:lnSpc>
                <a:spcPct val="150000"/>
              </a:lnSpc>
              <a:buFont typeface="Wingdings" pitchFamily="2" charset="2"/>
              <a:buChar char="ü"/>
            </a:pPr>
            <a:r>
              <a:rPr lang="en-IN" sz="1800" dirty="0" smtClean="0">
                <a:solidFill>
                  <a:schemeClr val="tx1"/>
                </a:solidFill>
              </a:rPr>
              <a:t>No refund if amount is less than Rs 1,000/-</a:t>
            </a:r>
          </a:p>
          <a:p>
            <a:pPr marL="631825" indent="-457200">
              <a:lnSpc>
                <a:spcPct val="150000"/>
              </a:lnSpc>
              <a:buFont typeface="Wingdings" pitchFamily="2" charset="2"/>
              <a:buChar char="ü"/>
            </a:pPr>
            <a:endParaRPr lang="en-US" sz="2800" dirty="0" smtClean="0">
              <a:latin typeface="Cambria" pitchFamily="18" charset="0"/>
            </a:endParaRPr>
          </a:p>
        </p:txBody>
      </p:sp>
    </p:spTree>
    <p:extLst>
      <p:ext uri="{BB962C8B-B14F-4D97-AF65-F5344CB8AC3E}">
        <p14:creationId xmlns:p14="http://schemas.microsoft.com/office/powerpoint/2010/main" xmlns="" val="5213087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85732"/>
            <a:ext cx="9144000" cy="646331"/>
          </a:xfrm>
          <a:prstGeom prst="rect">
            <a:avLst/>
          </a:prstGeom>
          <a:solidFill>
            <a:schemeClr val="accent1"/>
          </a:solidFill>
        </p:spPr>
        <p:txBody>
          <a:bodyPr wrap="square" rtlCol="0" anchor="ctr">
            <a:spAutoFit/>
          </a:bodyPr>
          <a:lstStyle/>
          <a:p>
            <a:pPr algn="ctr" fontAlgn="base">
              <a:spcBef>
                <a:spcPct val="0"/>
              </a:spcBef>
              <a:spcAft>
                <a:spcPct val="0"/>
              </a:spcAft>
              <a:defRPr/>
            </a:pPr>
            <a:r>
              <a:rPr lang="en-IN" sz="3600" b="1" dirty="0" smtClean="0">
                <a:solidFill>
                  <a:schemeClr val="bg1"/>
                </a:solidFill>
                <a:latin typeface="+mj-lt"/>
              </a:rPr>
              <a:t>Time Limits for refund</a:t>
            </a:r>
            <a:endParaRPr lang="en-US" sz="3600" b="1" dirty="0" smtClean="0">
              <a:solidFill>
                <a:schemeClr val="bg1"/>
              </a:solidFill>
              <a:latin typeface="+mj-lt"/>
            </a:endParaRPr>
          </a:p>
        </p:txBody>
      </p:sp>
      <p:pic>
        <p:nvPicPr>
          <p:cNvPr id="5" name="Picture 12" descr="C:\Users\Admin\Desktop\download (2).jpg"/>
          <p:cNvPicPr>
            <a:picLocks noChangeAspect="1" noChangeArrowheads="1"/>
          </p:cNvPicPr>
          <p:nvPr/>
        </p:nvPicPr>
        <p:blipFill>
          <a:blip r:embed="rId2"/>
          <a:srcRect/>
          <a:stretch>
            <a:fillRect/>
          </a:stretch>
        </p:blipFill>
        <p:spPr bwMode="auto">
          <a:xfrm>
            <a:off x="7143768" y="0"/>
            <a:ext cx="1752600" cy="1284288"/>
          </a:xfrm>
          <a:prstGeom prst="rect">
            <a:avLst/>
          </a:prstGeom>
          <a:noFill/>
          <a:ln w="9525">
            <a:noFill/>
            <a:miter lim="800000"/>
            <a:headEnd/>
            <a:tailEnd/>
          </a:ln>
        </p:spPr>
      </p:pic>
      <p:graphicFrame>
        <p:nvGraphicFramePr>
          <p:cNvPr id="7" name="Content Placeholder 4"/>
          <p:cNvGraphicFramePr>
            <a:graphicFrameLocks/>
          </p:cNvGraphicFramePr>
          <p:nvPr/>
        </p:nvGraphicFramePr>
        <p:xfrm>
          <a:off x="214282" y="1000112"/>
          <a:ext cx="7772400" cy="4484969"/>
        </p:xfrm>
        <a:graphic>
          <a:graphicData uri="http://schemas.openxmlformats.org/drawingml/2006/table">
            <a:tbl>
              <a:tblPr firstRow="1" bandRow="1">
                <a:tableStyleId>{FABFCF23-3B69-468F-B69F-88F6DE6A72F2}</a:tableStyleId>
              </a:tblPr>
              <a:tblGrid>
                <a:gridCol w="2786082"/>
                <a:gridCol w="2395518"/>
                <a:gridCol w="2590800"/>
              </a:tblGrid>
              <a:tr h="337548">
                <a:tc>
                  <a:txBody>
                    <a:bodyPr/>
                    <a:lstStyle/>
                    <a:p>
                      <a:r>
                        <a:rPr lang="en-IN" sz="1800" kern="1200" dirty="0" smtClean="0"/>
                        <a:t>Persons	</a:t>
                      </a:r>
                      <a:endParaRPr lang="en-IN" sz="1800" b="1" kern="1200" dirty="0" smtClean="0">
                        <a:solidFill>
                          <a:schemeClr val="bg1"/>
                        </a:solidFill>
                        <a:latin typeface="+mj-lt"/>
                        <a:ea typeface="+mn-ea"/>
                        <a:cs typeface="+mn-cs"/>
                      </a:endParaRPr>
                    </a:p>
                  </a:txBody>
                  <a:tcPr/>
                </a:tc>
                <a:tc>
                  <a:txBody>
                    <a:bodyPr/>
                    <a:lstStyle/>
                    <a:p>
                      <a:r>
                        <a:rPr lang="en-IN" sz="1800" kern="1200" dirty="0" smtClean="0"/>
                        <a:t>Refund of	</a:t>
                      </a:r>
                      <a:endParaRPr lang="en-IN" sz="1800" b="1" kern="1200" dirty="0" smtClean="0">
                        <a:solidFill>
                          <a:schemeClr val="bg1"/>
                        </a:solidFill>
                        <a:latin typeface="+mj-lt"/>
                        <a:ea typeface="+mn-ea"/>
                        <a:cs typeface="+mn-cs"/>
                      </a:endParaRPr>
                    </a:p>
                  </a:txBody>
                  <a:tcPr/>
                </a:tc>
                <a:tc>
                  <a:txBody>
                    <a:bodyPr/>
                    <a:lstStyle/>
                    <a:p>
                      <a:r>
                        <a:rPr lang="en-IN" sz="1800" kern="1200" dirty="0" smtClean="0"/>
                        <a:t>Time limit	</a:t>
                      </a:r>
                      <a:endParaRPr lang="en-IN" sz="1800" b="1" kern="1200" dirty="0" smtClean="0">
                        <a:solidFill>
                          <a:schemeClr val="bg1"/>
                        </a:solidFill>
                        <a:latin typeface="+mj-lt"/>
                        <a:ea typeface="+mn-ea"/>
                        <a:cs typeface="+mn-cs"/>
                      </a:endParaRPr>
                    </a:p>
                  </a:txBody>
                  <a:tcPr/>
                </a:tc>
              </a:tr>
              <a:tr h="478193">
                <a:tc>
                  <a:txBody>
                    <a:bodyPr/>
                    <a:lstStyle/>
                    <a:p>
                      <a:r>
                        <a:rPr lang="en-IN" sz="1400" kern="1200" dirty="0" smtClean="0"/>
                        <a:t>Any Person (Including exporters)	</a:t>
                      </a:r>
                      <a:endParaRPr lang="en-IN" sz="1400" kern="1200" dirty="0" smtClean="0">
                        <a:solidFill>
                          <a:schemeClr val="tx1"/>
                        </a:solidFill>
                        <a:latin typeface="+mn-lt"/>
                        <a:ea typeface="+mn-ea"/>
                        <a:cs typeface="+mn-cs"/>
                      </a:endParaRPr>
                    </a:p>
                  </a:txBody>
                  <a:tcPr/>
                </a:tc>
                <a:tc>
                  <a:txBody>
                    <a:bodyPr/>
                    <a:lstStyle/>
                    <a:p>
                      <a:r>
                        <a:rPr lang="en-IN" sz="1400" kern="1200" dirty="0" smtClean="0"/>
                        <a:t>Refund of any tax and interest	</a:t>
                      </a:r>
                      <a:endParaRPr lang="en-IN" sz="1400" kern="1200" dirty="0" smtClean="0">
                        <a:solidFill>
                          <a:schemeClr val="tx1"/>
                        </a:solidFill>
                        <a:latin typeface="+mn-lt"/>
                        <a:ea typeface="+mn-ea"/>
                        <a:cs typeface="+mn-cs"/>
                      </a:endParaRPr>
                    </a:p>
                  </a:txBody>
                  <a:tcPr/>
                </a:tc>
                <a:tc>
                  <a:txBody>
                    <a:bodyPr/>
                    <a:lstStyle/>
                    <a:p>
                      <a:r>
                        <a:rPr lang="en-IN" sz="1400" kern="1200" dirty="0" smtClean="0"/>
                        <a:t>Within 2 years from relevant date	</a:t>
                      </a:r>
                      <a:endParaRPr lang="en-IN" sz="1400" kern="1200" dirty="0" smtClean="0">
                        <a:solidFill>
                          <a:schemeClr val="tx1"/>
                        </a:solidFill>
                        <a:latin typeface="+mn-lt"/>
                        <a:ea typeface="+mn-ea"/>
                        <a:cs typeface="+mn-cs"/>
                      </a:endParaRPr>
                    </a:p>
                  </a:txBody>
                  <a:tcPr/>
                </a:tc>
              </a:tr>
              <a:tr h="460498">
                <a:tc>
                  <a:txBody>
                    <a:bodyPr/>
                    <a:lstStyle/>
                    <a:p>
                      <a:r>
                        <a:rPr lang="en-IN" sz="1400" kern="1200" dirty="0" smtClean="0"/>
                        <a:t>Taxable person</a:t>
                      </a:r>
                      <a:endParaRPr lang="en-IN" sz="1400" kern="1200" dirty="0" smtClean="0">
                        <a:solidFill>
                          <a:schemeClr val="tx1"/>
                        </a:solidFill>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400" kern="1200" dirty="0" smtClean="0"/>
                        <a:t>Refund of any tax and interest paid by him</a:t>
                      </a:r>
                      <a:endParaRPr lang="en-IN" sz="1400" kern="1200" dirty="0" smtClean="0">
                        <a:solidFill>
                          <a:schemeClr val="tx1"/>
                        </a:solidFill>
                        <a:latin typeface="+mn-lt"/>
                        <a:ea typeface="+mn-ea"/>
                        <a:cs typeface="+mn-cs"/>
                      </a:endParaRPr>
                    </a:p>
                  </a:txBody>
                  <a:tcPr/>
                </a:tc>
                <a:tc>
                  <a:txBody>
                    <a:bodyPr/>
                    <a:lstStyle/>
                    <a:p>
                      <a:r>
                        <a:rPr lang="en-IN" sz="1400" kern="1200" dirty="0" smtClean="0"/>
                        <a:t>At the end of any tax period</a:t>
                      </a:r>
                      <a:endParaRPr lang="en-IN" sz="1400" kern="1200" dirty="0" smtClean="0">
                        <a:solidFill>
                          <a:schemeClr val="tx1"/>
                        </a:solidFill>
                        <a:latin typeface="+mn-lt"/>
                        <a:ea typeface="+mn-ea"/>
                        <a:cs typeface="+mn-cs"/>
                      </a:endParaRPr>
                    </a:p>
                  </a:txBody>
                  <a:tcPr/>
                </a:tc>
              </a:tr>
              <a:tr h="370966">
                <a:tc>
                  <a:txBody>
                    <a:bodyPr/>
                    <a:lstStyle/>
                    <a:p>
                      <a:r>
                        <a:rPr lang="en-IN" sz="1400" kern="1200" dirty="0" smtClean="0"/>
                        <a:t>A specialized agency of the UNO 	</a:t>
                      </a:r>
                      <a:endParaRPr lang="en-IN" sz="1400" kern="1200" dirty="0" smtClean="0">
                        <a:solidFill>
                          <a:schemeClr val="tx1"/>
                        </a:solidFill>
                        <a:latin typeface="+mn-lt"/>
                        <a:ea typeface="+mn-ea"/>
                        <a:cs typeface="+mn-cs"/>
                      </a:endParaRPr>
                    </a:p>
                  </a:txBody>
                  <a:tcPr/>
                </a:tc>
                <a:tc rowSpan="5">
                  <a:txBody>
                    <a:bodyPr/>
                    <a:lstStyle/>
                    <a:p>
                      <a:endParaRPr lang="en-IN" sz="1400" kern="1200" dirty="0" smtClean="0"/>
                    </a:p>
                    <a:p>
                      <a:endParaRPr lang="en-IN" sz="1400" kern="1200" dirty="0" smtClean="0"/>
                    </a:p>
                    <a:p>
                      <a:endParaRPr lang="en-IN" sz="1400" kern="1200" dirty="0" smtClean="0"/>
                    </a:p>
                    <a:p>
                      <a:endParaRPr lang="en-IN" sz="1400" kern="1200" dirty="0" smtClean="0"/>
                    </a:p>
                    <a:p>
                      <a:endParaRPr lang="en-IN" sz="1400" kern="1200" dirty="0" smtClean="0"/>
                    </a:p>
                    <a:p>
                      <a:r>
                        <a:rPr lang="en-IN" sz="1400" kern="1200" dirty="0" smtClean="0"/>
                        <a:t>Refund of IGST/CGST/SGST paid inward supplies of G/S 	</a:t>
                      </a:r>
                      <a:endParaRPr lang="en-IN" sz="1400" kern="1200" dirty="0" smtClean="0">
                        <a:solidFill>
                          <a:schemeClr val="tx1"/>
                        </a:solidFill>
                        <a:latin typeface="+mn-lt"/>
                        <a:ea typeface="+mn-ea"/>
                        <a:cs typeface="+mn-cs"/>
                      </a:endParaRPr>
                    </a:p>
                  </a:txBody>
                  <a:tcPr/>
                </a:tc>
                <a:tc rowSpan="5">
                  <a:txBody>
                    <a:bodyPr/>
                    <a:lstStyle/>
                    <a:p>
                      <a:endParaRPr lang="en-IN" sz="1400" kern="1200" dirty="0" smtClean="0"/>
                    </a:p>
                    <a:p>
                      <a:endParaRPr lang="en-IN" sz="1400" kern="1200" dirty="0" smtClean="0"/>
                    </a:p>
                    <a:p>
                      <a:endParaRPr lang="en-IN" sz="1400" kern="1200" dirty="0" smtClean="0"/>
                    </a:p>
                    <a:p>
                      <a:endParaRPr lang="en-IN" sz="1400" kern="1200" dirty="0" smtClean="0"/>
                    </a:p>
                    <a:p>
                      <a:endParaRPr lang="en-IN" sz="1400" kern="1200" dirty="0" smtClean="0"/>
                    </a:p>
                    <a:p>
                      <a:r>
                        <a:rPr lang="en-IN" sz="1400" kern="1200" dirty="0" smtClean="0"/>
                        <a:t>Within 6 months from last day of month in which such supply was received	</a:t>
                      </a:r>
                      <a:endParaRPr lang="en-IN" sz="1400" kern="1200" dirty="0" smtClean="0">
                        <a:solidFill>
                          <a:schemeClr val="tx1"/>
                        </a:solidFill>
                        <a:latin typeface="+mn-lt"/>
                        <a:ea typeface="+mn-ea"/>
                        <a:cs typeface="+mn-cs"/>
                      </a:endParaRPr>
                    </a:p>
                  </a:txBody>
                  <a:tcPr/>
                </a:tc>
              </a:tr>
              <a:tr h="1071858">
                <a:tc>
                  <a:txBody>
                    <a:bodyPr/>
                    <a:lstStyle/>
                    <a:p>
                      <a:r>
                        <a:rPr lang="en-IN" sz="1400" kern="1200" dirty="0" smtClean="0"/>
                        <a:t>Any Multilateral Financial Institution &amp;Organization notified -UN (Privileges &amp; Immunities) Act, 1947</a:t>
                      </a:r>
                      <a:endParaRPr lang="en-IN" sz="1400" kern="1200" dirty="0" smtClean="0">
                        <a:solidFill>
                          <a:schemeClr val="tx1"/>
                        </a:solidFill>
                        <a:latin typeface="+mn-lt"/>
                        <a:ea typeface="+mn-ea"/>
                        <a:cs typeface="+mn-cs"/>
                      </a:endParaRPr>
                    </a:p>
                  </a:txBody>
                  <a:tcPr/>
                </a:tc>
                <a:tc vMerge="1">
                  <a:txBody>
                    <a:bodyPr/>
                    <a:lstStyle/>
                    <a:p>
                      <a:endParaRPr lang="en-IN" dirty="0"/>
                    </a:p>
                  </a:txBody>
                  <a:tcPr/>
                </a:tc>
                <a:tc vMerge="1">
                  <a:txBody>
                    <a:bodyPr/>
                    <a:lstStyle/>
                    <a:p>
                      <a:endParaRPr lang="en-IN" dirty="0"/>
                    </a:p>
                  </a:txBody>
                  <a:tcPr/>
                </a:tc>
              </a:tr>
              <a:tr h="281290">
                <a:tc>
                  <a:txBody>
                    <a:bodyPr/>
                    <a:lstStyle/>
                    <a:p>
                      <a:pPr marL="0" algn="l" defTabSz="914400" rtl="0" eaLnBrk="1" latinLnBrk="0" hangingPunct="1"/>
                      <a:r>
                        <a:rPr lang="en-IN" sz="1400" kern="1200" dirty="0" smtClean="0"/>
                        <a:t>Consulate 	</a:t>
                      </a:r>
                      <a:endParaRPr lang="en-IN" sz="1400" kern="1200" dirty="0" smtClean="0">
                        <a:solidFill>
                          <a:schemeClr val="tx1"/>
                        </a:solidFill>
                        <a:latin typeface="+mn-lt"/>
                        <a:ea typeface="+mn-ea"/>
                        <a:cs typeface="+mn-cs"/>
                      </a:endParaRPr>
                    </a:p>
                  </a:txBody>
                  <a:tcPr/>
                </a:tc>
                <a:tc vMerge="1">
                  <a:txBody>
                    <a:bodyPr/>
                    <a:lstStyle/>
                    <a:p>
                      <a:endParaRPr lang="en-IN" dirty="0"/>
                    </a:p>
                  </a:txBody>
                  <a:tcPr/>
                </a:tc>
                <a:tc vMerge="1">
                  <a:txBody>
                    <a:bodyPr/>
                    <a:lstStyle/>
                    <a:p>
                      <a:endParaRPr lang="en-IN" dirty="0"/>
                    </a:p>
                  </a:txBody>
                  <a:tcPr/>
                </a:tc>
              </a:tr>
              <a:tr h="478193">
                <a:tc>
                  <a:txBody>
                    <a:bodyPr/>
                    <a:lstStyle/>
                    <a:p>
                      <a:pPr marL="0" algn="l" defTabSz="914400" rtl="0" eaLnBrk="1" latinLnBrk="0" hangingPunct="1"/>
                      <a:r>
                        <a:rPr lang="en-IN" sz="1400" kern="1200" dirty="0" smtClean="0"/>
                        <a:t>Embassy of foreign countries 	</a:t>
                      </a:r>
                      <a:endParaRPr lang="en-IN" sz="1400" kern="1200" dirty="0" smtClean="0">
                        <a:solidFill>
                          <a:schemeClr val="tx1"/>
                        </a:solidFill>
                        <a:latin typeface="+mn-lt"/>
                        <a:ea typeface="+mn-ea"/>
                        <a:cs typeface="+mn-cs"/>
                      </a:endParaRPr>
                    </a:p>
                  </a:txBody>
                  <a:tcPr/>
                </a:tc>
                <a:tc vMerge="1">
                  <a:txBody>
                    <a:bodyPr/>
                    <a:lstStyle/>
                    <a:p>
                      <a:endParaRPr lang="en-IN" dirty="0"/>
                    </a:p>
                  </a:txBody>
                  <a:tcPr/>
                </a:tc>
                <a:tc vMerge="1">
                  <a:txBody>
                    <a:bodyPr/>
                    <a:lstStyle/>
                    <a:p>
                      <a:endParaRPr lang="en-IN" dirty="0"/>
                    </a:p>
                  </a:txBody>
                  <a:tcPr/>
                </a:tc>
              </a:tr>
              <a:tr h="669911">
                <a:tc>
                  <a:txBody>
                    <a:bodyPr/>
                    <a:lstStyle/>
                    <a:p>
                      <a:pPr marL="0" algn="l" defTabSz="914400" rtl="0" eaLnBrk="1" latinLnBrk="0" hangingPunct="1"/>
                      <a:r>
                        <a:rPr lang="en-IN" sz="1400" kern="1200" dirty="0" smtClean="0"/>
                        <a:t>Any other person or class of persons as notified</a:t>
                      </a:r>
                      <a:endParaRPr lang="en-IN" sz="1400" kern="1200" dirty="0">
                        <a:solidFill>
                          <a:schemeClr val="tx1"/>
                        </a:solidFill>
                        <a:latin typeface="+mn-lt"/>
                        <a:ea typeface="+mn-ea"/>
                        <a:cs typeface="+mn-cs"/>
                      </a:endParaRPr>
                    </a:p>
                  </a:txBody>
                  <a:tcPr/>
                </a:tc>
                <a:tc vMerge="1">
                  <a:txBody>
                    <a:bodyPr/>
                    <a:lstStyle/>
                    <a:p>
                      <a:endParaRPr lang="en-IN" dirty="0"/>
                    </a:p>
                  </a:txBody>
                  <a:tcPr/>
                </a:tc>
                <a:tc vMerge="1">
                  <a:txBody>
                    <a:bodyPr/>
                    <a:lstStyle/>
                    <a:p>
                      <a:endParaRPr lang="en-IN" dirty="0"/>
                    </a:p>
                  </a:txBody>
                  <a:tcPr/>
                </a:tc>
              </a:tr>
            </a:tbl>
          </a:graphicData>
        </a:graphic>
      </p:graphicFrame>
    </p:spTree>
    <p:extLst>
      <p:ext uri="{BB962C8B-B14F-4D97-AF65-F5344CB8AC3E}">
        <p14:creationId xmlns:p14="http://schemas.microsoft.com/office/powerpoint/2010/main" xmlns="" val="5213087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85732"/>
            <a:ext cx="9144000" cy="646331"/>
          </a:xfrm>
          <a:prstGeom prst="rect">
            <a:avLst/>
          </a:prstGeom>
          <a:solidFill>
            <a:schemeClr val="accent1"/>
          </a:solidFill>
        </p:spPr>
        <p:txBody>
          <a:bodyPr wrap="square" rtlCol="0" anchor="ctr">
            <a:spAutoFit/>
          </a:bodyPr>
          <a:lstStyle/>
          <a:p>
            <a:pPr algn="ctr" fontAlgn="base">
              <a:spcBef>
                <a:spcPct val="0"/>
              </a:spcBef>
              <a:spcAft>
                <a:spcPct val="0"/>
              </a:spcAft>
              <a:defRPr/>
            </a:pPr>
            <a:r>
              <a:rPr lang="en-IN" sz="3600" b="1" dirty="0" smtClean="0">
                <a:solidFill>
                  <a:schemeClr val="bg1"/>
                </a:solidFill>
                <a:latin typeface="+mj-lt"/>
              </a:rPr>
              <a:t>Grant of provisional refund</a:t>
            </a:r>
            <a:endParaRPr lang="en-US" sz="3600" b="1" dirty="0" smtClean="0">
              <a:solidFill>
                <a:schemeClr val="bg1"/>
              </a:solidFill>
              <a:latin typeface="+mj-lt"/>
            </a:endParaRPr>
          </a:p>
        </p:txBody>
      </p:sp>
      <p:sp>
        <p:nvSpPr>
          <p:cNvPr id="6" name="Content Placeholder 2"/>
          <p:cNvSpPr>
            <a:spLocks noGrp="1"/>
          </p:cNvSpPr>
          <p:nvPr>
            <p:ph idx="1"/>
          </p:nvPr>
        </p:nvSpPr>
        <p:spPr>
          <a:xfrm>
            <a:off x="500034" y="1071550"/>
            <a:ext cx="7929618" cy="3429024"/>
          </a:xfrm>
        </p:spPr>
        <p:txBody>
          <a:bodyPr/>
          <a:lstStyle/>
          <a:p>
            <a:pPr marL="403225" indent="-403225">
              <a:lnSpc>
                <a:spcPct val="150000"/>
              </a:lnSpc>
              <a:spcBef>
                <a:spcPts val="600"/>
              </a:spcBef>
              <a:buFont typeface="Wingdings" pitchFamily="2" charset="2"/>
              <a:buChar char="ü"/>
              <a:defRPr/>
            </a:pPr>
            <a:r>
              <a:rPr lang="en-IN" sz="1800" dirty="0" smtClean="0">
                <a:solidFill>
                  <a:schemeClr val="tx1"/>
                </a:solidFill>
              </a:rPr>
              <a:t>Sanction the amount of refund due to exporters on a provisional basis (90%)</a:t>
            </a:r>
          </a:p>
          <a:p>
            <a:pPr marL="403225" indent="-403225">
              <a:lnSpc>
                <a:spcPct val="150000"/>
              </a:lnSpc>
              <a:spcBef>
                <a:spcPts val="600"/>
              </a:spcBef>
              <a:buFont typeface="Wingdings" pitchFamily="2" charset="2"/>
              <a:buChar char="ü"/>
              <a:defRPr/>
            </a:pPr>
            <a:r>
              <a:rPr lang="en-IN" sz="1800" dirty="0" smtClean="0">
                <a:solidFill>
                  <a:schemeClr val="tx1"/>
                </a:solidFill>
              </a:rPr>
              <a:t>Within a period not exceeding 7 days from date of acknowledgement</a:t>
            </a:r>
          </a:p>
          <a:p>
            <a:pPr marL="403225" lvl="1" indent="-403225">
              <a:lnSpc>
                <a:spcPct val="150000"/>
              </a:lnSpc>
              <a:spcBef>
                <a:spcPts val="600"/>
              </a:spcBef>
              <a:buFont typeface="Wingdings" pitchFamily="2" charset="2"/>
              <a:buChar char="ü"/>
              <a:defRPr/>
            </a:pPr>
            <a:r>
              <a:rPr lang="en-IN" dirty="0" smtClean="0">
                <a:solidFill>
                  <a:schemeClr val="tx1"/>
                </a:solidFill>
              </a:rPr>
              <a:t>Balance shall be refunded within 60 days.</a:t>
            </a:r>
          </a:p>
          <a:p>
            <a:pPr marL="403225" indent="-403225">
              <a:lnSpc>
                <a:spcPct val="150000"/>
              </a:lnSpc>
              <a:spcBef>
                <a:spcPts val="600"/>
              </a:spcBef>
              <a:buFont typeface="Wingdings" pitchFamily="2" charset="2"/>
              <a:buChar char="ü"/>
              <a:defRPr/>
            </a:pPr>
            <a:r>
              <a:rPr lang="en-IN" sz="1800" dirty="0" smtClean="0">
                <a:solidFill>
                  <a:schemeClr val="tx1"/>
                </a:solidFill>
              </a:rPr>
              <a:t>On Proper officer being satisfied, he shall make an order in FORM GST RFD-4</a:t>
            </a:r>
          </a:p>
          <a:p>
            <a:pPr marL="403225" indent="-403225">
              <a:lnSpc>
                <a:spcPct val="150000"/>
              </a:lnSpc>
              <a:spcBef>
                <a:spcPts val="600"/>
              </a:spcBef>
              <a:buFont typeface="Wingdings" pitchFamily="2" charset="2"/>
              <a:buChar char="ü"/>
              <a:defRPr/>
            </a:pPr>
            <a:r>
              <a:rPr lang="en-IN" sz="1800" dirty="0" smtClean="0">
                <a:solidFill>
                  <a:schemeClr val="tx1"/>
                </a:solidFill>
              </a:rPr>
              <a:t>Order will be issued within 60 days from date of refund application</a:t>
            </a:r>
          </a:p>
          <a:p>
            <a:pPr>
              <a:buFont typeface="Arial" charset="0"/>
              <a:buNone/>
              <a:defRPr/>
            </a:pPr>
            <a:endParaRPr lang="en-US" sz="2000" dirty="0" smtClean="0">
              <a:latin typeface="Cambria" pitchFamily="18" charset="0"/>
            </a:endParaRPr>
          </a:p>
        </p:txBody>
      </p:sp>
    </p:spTree>
    <p:extLst>
      <p:ext uri="{BB962C8B-B14F-4D97-AF65-F5344CB8AC3E}">
        <p14:creationId xmlns:p14="http://schemas.microsoft.com/office/powerpoint/2010/main" xmlns="" val="5213087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85732"/>
            <a:ext cx="9144000" cy="646331"/>
          </a:xfrm>
          <a:prstGeom prst="rect">
            <a:avLst/>
          </a:prstGeom>
          <a:solidFill>
            <a:schemeClr val="accent1"/>
          </a:solidFill>
        </p:spPr>
        <p:txBody>
          <a:bodyPr wrap="square" rtlCol="0" anchor="ctr">
            <a:spAutoFit/>
          </a:bodyPr>
          <a:lstStyle/>
          <a:p>
            <a:pPr algn="ctr" fontAlgn="base">
              <a:spcBef>
                <a:spcPct val="0"/>
              </a:spcBef>
              <a:spcAft>
                <a:spcPct val="0"/>
              </a:spcAft>
              <a:defRPr/>
            </a:pPr>
            <a:r>
              <a:rPr lang="en-IN" sz="3600" b="1" dirty="0" smtClean="0">
                <a:solidFill>
                  <a:schemeClr val="bg1"/>
                </a:solidFill>
                <a:latin typeface="+mj-lt"/>
              </a:rPr>
              <a:t>Interest on delayed refunds</a:t>
            </a:r>
            <a:endParaRPr lang="en-US" sz="3600" b="1" dirty="0" smtClean="0">
              <a:solidFill>
                <a:schemeClr val="bg1"/>
              </a:solidFill>
              <a:latin typeface="+mj-lt"/>
            </a:endParaRPr>
          </a:p>
        </p:txBody>
      </p:sp>
      <p:sp>
        <p:nvSpPr>
          <p:cNvPr id="7" name="Content Placeholder 2"/>
          <p:cNvSpPr>
            <a:spLocks noGrp="1"/>
          </p:cNvSpPr>
          <p:nvPr>
            <p:ph idx="1"/>
          </p:nvPr>
        </p:nvSpPr>
        <p:spPr>
          <a:xfrm>
            <a:off x="500034" y="1142988"/>
            <a:ext cx="7488238" cy="2427280"/>
          </a:xfrm>
        </p:spPr>
        <p:txBody>
          <a:bodyPr>
            <a:normAutofit/>
          </a:bodyPr>
          <a:lstStyle/>
          <a:p>
            <a:pPr marL="631825" indent="-457200">
              <a:lnSpc>
                <a:spcPct val="150000"/>
              </a:lnSpc>
              <a:buFont typeface="Wingdings" pitchFamily="2" charset="2"/>
              <a:buChar char="ü"/>
            </a:pPr>
            <a:r>
              <a:rPr lang="en-IN" sz="1800" dirty="0" smtClean="0">
                <a:solidFill>
                  <a:schemeClr val="tx1"/>
                </a:solidFill>
              </a:rPr>
              <a:t>Interest at notified rates would be paid if refund not paid within 60 days.</a:t>
            </a:r>
          </a:p>
          <a:p>
            <a:pPr marL="631825" indent="-457200">
              <a:lnSpc>
                <a:spcPct val="150000"/>
              </a:lnSpc>
              <a:buFont typeface="Wingdings" pitchFamily="2" charset="2"/>
              <a:buChar char="ü"/>
            </a:pPr>
            <a:r>
              <a:rPr lang="en-IN" sz="1800" dirty="0" smtClean="0">
                <a:solidFill>
                  <a:schemeClr val="tx1"/>
                </a:solidFill>
              </a:rPr>
              <a:t>Interest reckoned from the end of such 60th day till the date of refund</a:t>
            </a:r>
            <a:endParaRPr lang="en-US" sz="1800" dirty="0" smtClean="0">
              <a:solidFill>
                <a:schemeClr val="tx1"/>
              </a:solidFill>
            </a:endParaRPr>
          </a:p>
        </p:txBody>
      </p:sp>
    </p:spTree>
    <p:extLst>
      <p:ext uri="{BB962C8B-B14F-4D97-AF65-F5344CB8AC3E}">
        <p14:creationId xmlns:p14="http://schemas.microsoft.com/office/powerpoint/2010/main" xmlns="" val="5213087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85732"/>
            <a:ext cx="9144000" cy="1200329"/>
          </a:xfrm>
          <a:prstGeom prst="rect">
            <a:avLst/>
          </a:prstGeom>
          <a:solidFill>
            <a:schemeClr val="accent1"/>
          </a:solidFill>
        </p:spPr>
        <p:txBody>
          <a:bodyPr wrap="square" rtlCol="0" anchor="ctr">
            <a:spAutoFit/>
          </a:bodyPr>
          <a:lstStyle/>
          <a:p>
            <a:pPr algn="ctr" fontAlgn="base">
              <a:spcBef>
                <a:spcPct val="0"/>
              </a:spcBef>
              <a:spcAft>
                <a:spcPct val="0"/>
              </a:spcAft>
              <a:defRPr/>
            </a:pPr>
            <a:r>
              <a:rPr lang="en-IN" sz="3600" b="1" dirty="0" smtClean="0">
                <a:solidFill>
                  <a:schemeClr val="bg1"/>
                </a:solidFill>
                <a:latin typeface="+mj-lt"/>
              </a:rPr>
              <a:t>Transitional Provisions                                                                              </a:t>
            </a:r>
            <a:br>
              <a:rPr lang="en-IN" sz="3600" b="1" dirty="0" smtClean="0">
                <a:solidFill>
                  <a:schemeClr val="bg1"/>
                </a:solidFill>
                <a:latin typeface="+mj-lt"/>
              </a:rPr>
            </a:br>
            <a:r>
              <a:rPr lang="en-IN" sz="3600" b="1" dirty="0" smtClean="0">
                <a:solidFill>
                  <a:schemeClr val="bg1"/>
                </a:solidFill>
                <a:latin typeface="+mj-lt"/>
              </a:rPr>
              <a:t>            Pending Refund claims</a:t>
            </a:r>
            <a:endParaRPr lang="en-US" sz="3600" b="1" dirty="0" smtClean="0">
              <a:solidFill>
                <a:schemeClr val="bg1"/>
              </a:solidFill>
              <a:latin typeface="+mj-lt"/>
            </a:endParaRPr>
          </a:p>
        </p:txBody>
      </p:sp>
      <p:grpSp>
        <p:nvGrpSpPr>
          <p:cNvPr id="2" name="Group 15"/>
          <p:cNvGrpSpPr/>
          <p:nvPr/>
        </p:nvGrpSpPr>
        <p:grpSpPr>
          <a:xfrm>
            <a:off x="1500166" y="4643450"/>
            <a:ext cx="5718175" cy="230188"/>
            <a:chOff x="2360613" y="4724400"/>
            <a:chExt cx="5718175" cy="230188"/>
          </a:xfrm>
        </p:grpSpPr>
        <p:cxnSp>
          <p:nvCxnSpPr>
            <p:cNvPr id="11" name="Straight Connector 10"/>
            <p:cNvCxnSpPr/>
            <p:nvPr/>
          </p:nvCxnSpPr>
          <p:spPr>
            <a:xfrm>
              <a:off x="2362200" y="4724400"/>
              <a:ext cx="5715000" cy="1588"/>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a:off x="2286001" y="4800600"/>
              <a:ext cx="152400" cy="3175"/>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7962901" y="4838700"/>
              <a:ext cx="228600" cy="3175"/>
            </a:xfrm>
            <a:prstGeom prst="straightConnector1">
              <a:avLst/>
            </a:prstGeom>
            <a:ln w="19050">
              <a:solidFill>
                <a:srgbClr val="0070C0"/>
              </a:solidFill>
              <a:tailEnd type="arrow"/>
            </a:ln>
          </p:spPr>
          <p:style>
            <a:lnRef idx="1">
              <a:schemeClr val="accent1"/>
            </a:lnRef>
            <a:fillRef idx="0">
              <a:schemeClr val="accent1"/>
            </a:fillRef>
            <a:effectRef idx="0">
              <a:schemeClr val="accent1"/>
            </a:effectRef>
            <a:fontRef idx="minor">
              <a:schemeClr val="tx1"/>
            </a:fontRef>
          </p:style>
        </p:cxnSp>
      </p:grpSp>
      <p:graphicFrame>
        <p:nvGraphicFramePr>
          <p:cNvPr id="15" name="Content Placeholder 8"/>
          <p:cNvGraphicFramePr>
            <a:graphicFrameLocks noGrp="1"/>
          </p:cNvGraphicFramePr>
          <p:nvPr>
            <p:ph idx="1"/>
          </p:nvPr>
        </p:nvGraphicFramePr>
        <p:xfrm>
          <a:off x="1214414" y="1571616"/>
          <a:ext cx="6715171" cy="29241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30" name="Straight Arrow Connector 29"/>
          <p:cNvCxnSpPr/>
          <p:nvPr/>
        </p:nvCxnSpPr>
        <p:spPr>
          <a:xfrm rot="5400000">
            <a:off x="4000496" y="4643450"/>
            <a:ext cx="428628" cy="1588"/>
          </a:xfrm>
          <a:prstGeom prst="straightConnector1">
            <a:avLst/>
          </a:prstGeom>
          <a:ln w="19050">
            <a:solidFill>
              <a:schemeClr val="accent1">
                <a:lumMod val="50000"/>
                <a:lumOff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31" name="TextBox 11"/>
          <p:cNvSpPr txBox="1">
            <a:spLocks noChangeArrowheads="1"/>
          </p:cNvSpPr>
          <p:nvPr/>
        </p:nvSpPr>
        <p:spPr bwMode="auto">
          <a:xfrm>
            <a:off x="642910" y="4786326"/>
            <a:ext cx="2590800" cy="1107996"/>
          </a:xfrm>
          <a:prstGeom prst="rect">
            <a:avLst/>
          </a:prstGeom>
          <a:noFill/>
          <a:ln w="9525">
            <a:noFill/>
            <a:miter lim="800000"/>
            <a:headEnd/>
            <a:tailEnd/>
          </a:ln>
        </p:spPr>
        <p:txBody>
          <a:bodyPr>
            <a:spAutoFit/>
          </a:bodyPr>
          <a:lstStyle/>
          <a:p>
            <a:r>
              <a:rPr lang="en-US" sz="1600" dirty="0" smtClean="0"/>
              <a:t>Amt Actually accruing-</a:t>
            </a:r>
          </a:p>
          <a:p>
            <a:r>
              <a:rPr lang="en-US" sz="1600" dirty="0" smtClean="0"/>
              <a:t>CGST-Paid in cash</a:t>
            </a:r>
          </a:p>
          <a:p>
            <a:r>
              <a:rPr lang="en-US" sz="1600" dirty="0" smtClean="0"/>
              <a:t>SGST-As per earlier law</a:t>
            </a:r>
          </a:p>
          <a:p>
            <a:endParaRPr lang="en-US" dirty="0">
              <a:latin typeface="Cambria" pitchFamily="18" charset="0"/>
            </a:endParaRPr>
          </a:p>
        </p:txBody>
      </p:sp>
      <p:sp>
        <p:nvSpPr>
          <p:cNvPr id="32" name="TextBox 14"/>
          <p:cNvSpPr txBox="1">
            <a:spLocks noChangeArrowheads="1"/>
          </p:cNvSpPr>
          <p:nvPr/>
        </p:nvSpPr>
        <p:spPr bwMode="auto">
          <a:xfrm>
            <a:off x="3286116" y="4884003"/>
            <a:ext cx="2514600" cy="830997"/>
          </a:xfrm>
          <a:prstGeom prst="rect">
            <a:avLst/>
          </a:prstGeom>
          <a:noFill/>
          <a:ln w="9525">
            <a:noFill/>
            <a:miter lim="800000"/>
            <a:headEnd/>
            <a:tailEnd/>
          </a:ln>
        </p:spPr>
        <p:txBody>
          <a:bodyPr>
            <a:spAutoFit/>
          </a:bodyPr>
          <a:lstStyle/>
          <a:p>
            <a:r>
              <a:rPr lang="en-US" sz="1600" dirty="0" smtClean="0"/>
              <a:t>Not withstanding anything in contrary to Sec.11B(2)</a:t>
            </a:r>
          </a:p>
        </p:txBody>
      </p:sp>
      <p:sp>
        <p:nvSpPr>
          <p:cNvPr id="33" name="TextBox 15"/>
          <p:cNvSpPr txBox="1">
            <a:spLocks noChangeArrowheads="1"/>
          </p:cNvSpPr>
          <p:nvPr/>
        </p:nvSpPr>
        <p:spPr bwMode="auto">
          <a:xfrm>
            <a:off x="6572264" y="4884003"/>
            <a:ext cx="2362200" cy="830997"/>
          </a:xfrm>
          <a:prstGeom prst="rect">
            <a:avLst/>
          </a:prstGeom>
          <a:noFill/>
          <a:ln w="9525">
            <a:noFill/>
            <a:miter lim="800000"/>
            <a:headEnd/>
            <a:tailEnd/>
          </a:ln>
        </p:spPr>
        <p:txBody>
          <a:bodyPr>
            <a:spAutoFit/>
          </a:bodyPr>
          <a:lstStyle/>
          <a:p>
            <a:r>
              <a:rPr lang="en-US" sz="1600" dirty="0" smtClean="0"/>
              <a:t>Claim for refund is fully or partially rejected-amt shall lapse.</a:t>
            </a:r>
          </a:p>
        </p:txBody>
      </p:sp>
    </p:spTree>
    <p:extLst>
      <p:ext uri="{BB962C8B-B14F-4D97-AF65-F5344CB8AC3E}">
        <p14:creationId xmlns:p14="http://schemas.microsoft.com/office/powerpoint/2010/main" xmlns="" val="5213087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85732"/>
            <a:ext cx="9144000" cy="646331"/>
          </a:xfrm>
          <a:prstGeom prst="rect">
            <a:avLst/>
          </a:prstGeom>
          <a:solidFill>
            <a:schemeClr val="accent1"/>
          </a:solidFill>
        </p:spPr>
        <p:txBody>
          <a:bodyPr wrap="square" rtlCol="0" anchor="ctr">
            <a:spAutoFit/>
          </a:bodyPr>
          <a:lstStyle/>
          <a:p>
            <a:pPr algn="ctr" fontAlgn="base">
              <a:spcBef>
                <a:spcPct val="0"/>
              </a:spcBef>
              <a:spcAft>
                <a:spcPct val="0"/>
              </a:spcAft>
              <a:defRPr/>
            </a:pPr>
            <a:r>
              <a:rPr lang="en-US" sz="3600" b="1" dirty="0" smtClean="0">
                <a:solidFill>
                  <a:schemeClr val="bg1"/>
                </a:solidFill>
                <a:latin typeface="+mj-lt"/>
              </a:rPr>
              <a:t>Refund claims filed after the appointed day</a:t>
            </a:r>
          </a:p>
        </p:txBody>
      </p:sp>
      <p:sp>
        <p:nvSpPr>
          <p:cNvPr id="16" name="Content Placeholder 2"/>
          <p:cNvSpPr>
            <a:spLocks noGrp="1"/>
          </p:cNvSpPr>
          <p:nvPr>
            <p:ph idx="1"/>
          </p:nvPr>
        </p:nvSpPr>
        <p:spPr>
          <a:xfrm>
            <a:off x="500034" y="1142988"/>
            <a:ext cx="7488238" cy="3571900"/>
          </a:xfrm>
        </p:spPr>
        <p:txBody>
          <a:bodyPr>
            <a:normAutofit/>
          </a:bodyPr>
          <a:lstStyle/>
          <a:p>
            <a:pPr marL="631825" indent="-457200" algn="just">
              <a:lnSpc>
                <a:spcPct val="150000"/>
              </a:lnSpc>
              <a:buFont typeface="Wingdings" pitchFamily="2" charset="2"/>
              <a:buChar char="ü"/>
            </a:pPr>
            <a:r>
              <a:rPr lang="en-US" sz="1800" dirty="0" smtClean="0">
                <a:solidFill>
                  <a:schemeClr val="tx1"/>
                </a:solidFill>
                <a:latin typeface="Cambria" pitchFamily="18" charset="0"/>
              </a:rPr>
              <a:t>Refund claims filed after the appointed day for goods cleared or services provided before the appointed day and exported before or after the appointed day to be disposed of under earlier law</a:t>
            </a:r>
          </a:p>
          <a:p>
            <a:pPr marL="631825" indent="-457200" algn="just">
              <a:lnSpc>
                <a:spcPct val="150000"/>
              </a:lnSpc>
              <a:buFont typeface="Arial" charset="0"/>
              <a:buNone/>
            </a:pPr>
            <a:endParaRPr lang="en-US" sz="1800" dirty="0" smtClean="0">
              <a:solidFill>
                <a:schemeClr val="tx1"/>
              </a:solidFill>
              <a:latin typeface="Cambria" pitchFamily="18" charset="0"/>
            </a:endParaRPr>
          </a:p>
          <a:p>
            <a:pPr marL="631825" indent="-457200" algn="just">
              <a:lnSpc>
                <a:spcPct val="150000"/>
              </a:lnSpc>
              <a:buFont typeface="Wingdings" pitchFamily="2" charset="2"/>
              <a:buChar char="ü"/>
            </a:pPr>
            <a:r>
              <a:rPr lang="en-US" sz="1800" dirty="0" smtClean="0">
                <a:solidFill>
                  <a:schemeClr val="tx1"/>
                </a:solidFill>
                <a:latin typeface="Cambria" pitchFamily="18" charset="0"/>
              </a:rPr>
              <a:t>Refund claims filed after the appointed day for payments received and tax deposited before the appointed day in respect of services not provided</a:t>
            </a:r>
          </a:p>
        </p:txBody>
      </p:sp>
    </p:spTree>
    <p:extLst>
      <p:ext uri="{BB962C8B-B14F-4D97-AF65-F5344CB8AC3E}">
        <p14:creationId xmlns:p14="http://schemas.microsoft.com/office/powerpoint/2010/main" xmlns="" val="5213087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171" name="Picture 3" descr="C:\My data\CA Prakash N\Audit &amp; Assistance\NL PPT Website updation Articles\PPT &amp; Material\11. PPT Visag\download (1).jpeg"/>
          <p:cNvPicPr>
            <a:picLocks noChangeAspect="1" noChangeArrowheads="1"/>
          </p:cNvPicPr>
          <p:nvPr/>
        </p:nvPicPr>
        <p:blipFill>
          <a:blip r:embed="rId2" cstate="print">
            <a:extLst>
              <a:ext uri="{BEBA8EAE-BF5A-486C-A8C5-ECC9F3942E4B}">
                <a14:imgProps xmlns:a14="http://schemas.microsoft.com/office/drawing/2010/main" xmlns="">
                  <a14:imgLayer r:embed="rId3">
                    <a14:imgEffect>
                      <a14:brightnessContrast contrast="20000"/>
                    </a14:imgEffect>
                  </a14:imgLayer>
                </a14:imgProps>
              </a:ext>
              <a:ext uri="{28A0092B-C50C-407E-A947-70E740481C1C}">
                <a14:useLocalDpi xmlns:a14="http://schemas.microsoft.com/office/drawing/2010/main" xmlns="" val="0"/>
              </a:ext>
            </a:extLst>
          </a:blip>
          <a:srcRect/>
          <a:stretch>
            <a:fillRect/>
          </a:stretch>
        </p:blipFill>
        <p:spPr bwMode="auto">
          <a:xfrm>
            <a:off x="17823" y="1689671"/>
            <a:ext cx="2200275" cy="1730376"/>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p:cNvSpPr txBox="1"/>
          <p:nvPr/>
        </p:nvSpPr>
        <p:spPr>
          <a:xfrm>
            <a:off x="2634411" y="3464980"/>
            <a:ext cx="6141388" cy="1471172"/>
          </a:xfrm>
          <a:prstGeom prst="rect">
            <a:avLst/>
          </a:prstGeom>
          <a:noFill/>
        </p:spPr>
        <p:txBody>
          <a:bodyPr wrap="square" rtlCol="0">
            <a:spAutoFit/>
          </a:bodyPr>
          <a:lstStyle/>
          <a:p>
            <a:pPr algn="ctr">
              <a:lnSpc>
                <a:spcPct val="80000"/>
              </a:lnSpc>
            </a:pPr>
            <a:r>
              <a:rPr lang="en-US" altLang="en-US" sz="2400" b="1" i="1" dirty="0"/>
              <a:t>For any </a:t>
            </a:r>
            <a:r>
              <a:rPr lang="en-US" altLang="en-US" sz="2400" b="1" i="1" dirty="0" smtClean="0"/>
              <a:t>clarification</a:t>
            </a:r>
          </a:p>
          <a:p>
            <a:pPr algn="ctr">
              <a:lnSpc>
                <a:spcPct val="80000"/>
              </a:lnSpc>
            </a:pPr>
            <a:endParaRPr lang="en-US" altLang="en-US" sz="2400" b="1" i="1" dirty="0"/>
          </a:p>
          <a:p>
            <a:pPr algn="ctr">
              <a:lnSpc>
                <a:spcPct val="80000"/>
              </a:lnSpc>
            </a:pPr>
            <a:r>
              <a:rPr lang="en-US" sz="3200" b="1" i="1" dirty="0" smtClean="0">
                <a:hlinkClick r:id="rId4"/>
              </a:rPr>
              <a:t>sudhir@hiregange.com</a:t>
            </a:r>
            <a:r>
              <a:rPr lang="en-US" sz="3200" b="1" i="1" dirty="0" smtClean="0"/>
              <a:t> </a:t>
            </a:r>
            <a:endParaRPr lang="en-US" sz="3200" b="1" i="1" dirty="0"/>
          </a:p>
          <a:p>
            <a:pPr algn="ctr">
              <a:lnSpc>
                <a:spcPct val="80000"/>
              </a:lnSpc>
            </a:pPr>
            <a:endParaRPr lang="en-US" sz="3200" b="1" i="1" dirty="0"/>
          </a:p>
        </p:txBody>
      </p:sp>
      <p:sp>
        <p:nvSpPr>
          <p:cNvPr id="2" name="Rectangle 1"/>
          <p:cNvSpPr/>
          <p:nvPr/>
        </p:nvSpPr>
        <p:spPr>
          <a:xfrm>
            <a:off x="-252536" y="397227"/>
            <a:ext cx="9396536" cy="1569660"/>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96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Algerian" pitchFamily="82" charset="0"/>
              </a:rPr>
              <a:t>Thank you</a:t>
            </a:r>
          </a:p>
        </p:txBody>
      </p:sp>
      <p:sp>
        <p:nvSpPr>
          <p:cNvPr id="3" name="Slide Number Placeholder 2"/>
          <p:cNvSpPr>
            <a:spLocks noGrp="1"/>
          </p:cNvSpPr>
          <p:nvPr>
            <p:ph type="sldNum" sz="quarter" idx="12"/>
          </p:nvPr>
        </p:nvSpPr>
        <p:spPr/>
        <p:txBody>
          <a:bodyPr/>
          <a:lstStyle/>
          <a:p>
            <a:fld id="{9D1B65A2-273C-4D07-9B05-E1CAFA81AE00}" type="slidenum">
              <a:rPr lang="en-IN" smtClean="0"/>
              <a:pPr/>
              <a:t>19</a:t>
            </a:fld>
            <a:endParaRPr lang="en-IN" dirty="0"/>
          </a:p>
        </p:txBody>
      </p:sp>
    </p:spTree>
    <p:extLst>
      <p:ext uri="{BB962C8B-B14F-4D97-AF65-F5344CB8AC3E}">
        <p14:creationId xmlns:p14="http://schemas.microsoft.com/office/powerpoint/2010/main" xmlns="" val="366429854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76999"/>
            <a:ext cx="9144000" cy="646331"/>
          </a:xfrm>
          <a:prstGeom prst="rect">
            <a:avLst/>
          </a:prstGeom>
          <a:solidFill>
            <a:schemeClr val="accent1"/>
          </a:solidFill>
        </p:spPr>
        <p:txBody>
          <a:bodyPr wrap="square" rtlCol="0" anchor="ctr">
            <a:spAutoFit/>
          </a:bodyPr>
          <a:lstStyle/>
          <a:p>
            <a:pPr algn="ctr" fontAlgn="base">
              <a:spcBef>
                <a:spcPct val="0"/>
              </a:spcBef>
              <a:spcAft>
                <a:spcPct val="0"/>
              </a:spcAft>
              <a:defRPr/>
            </a:pPr>
            <a:r>
              <a:rPr lang="en-IN" sz="3600" b="1" dirty="0" smtClean="0">
                <a:solidFill>
                  <a:schemeClr val="bg1"/>
                </a:solidFill>
                <a:latin typeface="+mj-lt"/>
              </a:rPr>
              <a:t>What is Assessment???</a:t>
            </a:r>
            <a:endParaRPr lang="en-US" sz="3600" b="1" dirty="0" smtClean="0">
              <a:solidFill>
                <a:schemeClr val="bg1"/>
              </a:solidFill>
              <a:latin typeface="+mj-lt"/>
            </a:endParaRPr>
          </a:p>
        </p:txBody>
      </p:sp>
      <p:sp>
        <p:nvSpPr>
          <p:cNvPr id="5" name="Content Placeholder 2"/>
          <p:cNvSpPr txBox="1">
            <a:spLocks/>
          </p:cNvSpPr>
          <p:nvPr/>
        </p:nvSpPr>
        <p:spPr>
          <a:xfrm>
            <a:off x="571472" y="928674"/>
            <a:ext cx="8001056" cy="1143008"/>
          </a:xfrm>
          <a:prstGeom prst="rect">
            <a:avLst/>
          </a:prstGeom>
        </p:spPr>
        <p:txBody>
          <a:bodyPr vert="horz" lIns="91440" tIns="45720" rIns="91440" bIns="45720" rtlCol="0" anchor="t">
            <a:normAutofit/>
          </a:bodyPr>
          <a:lstStyle/>
          <a:p>
            <a:pPr marL="182880" marR="0" lvl="0" indent="-182880" algn="just" defTabSz="914400" rtl="0" eaLnBrk="1" fontAlgn="auto" latinLnBrk="0" hangingPunct="1">
              <a:lnSpc>
                <a:spcPct val="150000"/>
              </a:lnSpc>
              <a:spcBef>
                <a:spcPts val="1200"/>
              </a:spcBef>
              <a:spcAft>
                <a:spcPts val="0"/>
              </a:spcAft>
              <a:buClr>
                <a:schemeClr val="accent1"/>
              </a:buClr>
              <a:buSzTx/>
              <a:tabLst/>
              <a:defRPr/>
            </a:pPr>
            <a:endParaRPr lang="en-US" sz="1600" dirty="0" smtClean="0"/>
          </a:p>
        </p:txBody>
      </p:sp>
      <p:graphicFrame>
        <p:nvGraphicFramePr>
          <p:cNvPr id="8" name="Diagram 7"/>
          <p:cNvGraphicFramePr/>
          <p:nvPr/>
        </p:nvGraphicFramePr>
        <p:xfrm>
          <a:off x="500034" y="3714756"/>
          <a:ext cx="7929618" cy="29289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ontent Placeholder 2"/>
          <p:cNvSpPr>
            <a:spLocks noGrp="1"/>
          </p:cNvSpPr>
          <p:nvPr>
            <p:ph idx="1"/>
          </p:nvPr>
        </p:nvSpPr>
        <p:spPr>
          <a:xfrm>
            <a:off x="428596" y="1071550"/>
            <a:ext cx="5500726" cy="4525963"/>
          </a:xfrm>
        </p:spPr>
        <p:txBody>
          <a:bodyPr>
            <a:noAutofit/>
          </a:bodyPr>
          <a:lstStyle/>
          <a:p>
            <a:pPr marL="177800" indent="-177800">
              <a:lnSpc>
                <a:spcPct val="150000"/>
              </a:lnSpc>
              <a:buNone/>
              <a:defRPr/>
            </a:pPr>
            <a:r>
              <a:rPr lang="en-IN" dirty="0" smtClean="0">
                <a:solidFill>
                  <a:schemeClr val="tx1"/>
                </a:solidFill>
                <a:latin typeface="Cambria" pitchFamily="18" charset="0"/>
              </a:rPr>
              <a:t>Assessment means – </a:t>
            </a:r>
          </a:p>
          <a:p>
            <a:pPr marL="680720" lvl="1" indent="-177800">
              <a:lnSpc>
                <a:spcPct val="150000"/>
              </a:lnSpc>
              <a:buFont typeface="Wingdings" pitchFamily="2" charset="2"/>
              <a:buChar char="Ø"/>
              <a:defRPr/>
            </a:pPr>
            <a:r>
              <a:rPr lang="en-IN" sz="2000" dirty="0" smtClean="0">
                <a:solidFill>
                  <a:schemeClr val="tx1"/>
                </a:solidFill>
                <a:latin typeface="Cambria" pitchFamily="18" charset="0"/>
              </a:rPr>
              <a:t>Determination of tax liability</a:t>
            </a:r>
          </a:p>
          <a:p>
            <a:pPr marL="680720" lvl="1" indent="-177800">
              <a:lnSpc>
                <a:spcPct val="150000"/>
              </a:lnSpc>
              <a:buFont typeface="Wingdings" pitchFamily="2" charset="2"/>
              <a:buChar char="Ø"/>
              <a:defRPr/>
            </a:pPr>
            <a:r>
              <a:rPr lang="en-IN" sz="2000" dirty="0" smtClean="0">
                <a:solidFill>
                  <a:schemeClr val="tx1"/>
                </a:solidFill>
                <a:latin typeface="Cambria" pitchFamily="18" charset="0"/>
              </a:rPr>
              <a:t>And </a:t>
            </a:r>
            <a:r>
              <a:rPr lang="en-IN" sz="2000" b="1" dirty="0" smtClean="0">
                <a:solidFill>
                  <a:schemeClr val="tx1"/>
                </a:solidFill>
                <a:latin typeface="Cambria" pitchFamily="18" charset="0"/>
              </a:rPr>
              <a:t>Includes </a:t>
            </a:r>
          </a:p>
          <a:p>
            <a:pPr marL="1137920" lvl="2" indent="-177800">
              <a:lnSpc>
                <a:spcPct val="150000"/>
              </a:lnSpc>
              <a:buFont typeface="Wingdings" pitchFamily="2" charset="2"/>
              <a:buChar char="§"/>
              <a:defRPr/>
            </a:pPr>
            <a:r>
              <a:rPr lang="en-IN" sz="2000" dirty="0" smtClean="0">
                <a:solidFill>
                  <a:schemeClr val="tx1"/>
                </a:solidFill>
                <a:latin typeface="Cambria" pitchFamily="18" charset="0"/>
              </a:rPr>
              <a:t>Self Assessment</a:t>
            </a:r>
          </a:p>
          <a:p>
            <a:pPr marL="1137920" lvl="2" indent="-177800">
              <a:lnSpc>
                <a:spcPct val="150000"/>
              </a:lnSpc>
              <a:buFont typeface="Wingdings" pitchFamily="2" charset="2"/>
              <a:buChar char="§"/>
              <a:defRPr/>
            </a:pPr>
            <a:r>
              <a:rPr lang="en-IN" sz="2000" dirty="0" smtClean="0">
                <a:solidFill>
                  <a:schemeClr val="tx1"/>
                </a:solidFill>
                <a:latin typeface="Cambria" pitchFamily="18" charset="0"/>
              </a:rPr>
              <a:t>Re – Assessment</a:t>
            </a:r>
          </a:p>
          <a:p>
            <a:pPr marL="1137920" lvl="2" indent="-177800">
              <a:lnSpc>
                <a:spcPct val="150000"/>
              </a:lnSpc>
              <a:buFont typeface="Wingdings" pitchFamily="2" charset="2"/>
              <a:buChar char="§"/>
              <a:defRPr/>
            </a:pPr>
            <a:r>
              <a:rPr lang="en-IN" sz="2000" dirty="0" smtClean="0">
                <a:solidFill>
                  <a:schemeClr val="tx1"/>
                </a:solidFill>
                <a:latin typeface="Cambria" pitchFamily="18" charset="0"/>
              </a:rPr>
              <a:t>Provisional Assessment</a:t>
            </a:r>
          </a:p>
          <a:p>
            <a:pPr marL="1137920" lvl="2" indent="-177800">
              <a:lnSpc>
                <a:spcPct val="150000"/>
              </a:lnSpc>
              <a:buFont typeface="Wingdings" pitchFamily="2" charset="2"/>
              <a:buChar char="§"/>
              <a:defRPr/>
            </a:pPr>
            <a:r>
              <a:rPr lang="en-IN" sz="2000" dirty="0" smtClean="0">
                <a:solidFill>
                  <a:schemeClr val="tx1"/>
                </a:solidFill>
                <a:latin typeface="Cambria" pitchFamily="18" charset="0"/>
              </a:rPr>
              <a:t>Summary Assessment</a:t>
            </a:r>
            <a:r>
              <a:rPr lang="en-IN" sz="2000" dirty="0">
                <a:solidFill>
                  <a:schemeClr val="tx1"/>
                </a:solidFill>
                <a:latin typeface="Cambria" pitchFamily="18" charset="0"/>
              </a:rPr>
              <a:t> </a:t>
            </a:r>
            <a:r>
              <a:rPr lang="en-IN" sz="2000" dirty="0" smtClean="0">
                <a:solidFill>
                  <a:schemeClr val="tx1"/>
                </a:solidFill>
                <a:latin typeface="Cambria" pitchFamily="18" charset="0"/>
              </a:rPr>
              <a:t>and </a:t>
            </a:r>
          </a:p>
          <a:p>
            <a:pPr marL="1137920" lvl="2" indent="-177800">
              <a:lnSpc>
                <a:spcPct val="150000"/>
              </a:lnSpc>
              <a:buFont typeface="Wingdings" pitchFamily="2" charset="2"/>
              <a:buChar char="§"/>
              <a:defRPr/>
            </a:pPr>
            <a:r>
              <a:rPr lang="en-IN" sz="2000" dirty="0" smtClean="0">
                <a:solidFill>
                  <a:schemeClr val="tx1"/>
                </a:solidFill>
                <a:latin typeface="Cambria" pitchFamily="18" charset="0"/>
              </a:rPr>
              <a:t>Best Judgement Assessment</a:t>
            </a:r>
          </a:p>
        </p:txBody>
      </p:sp>
      <p:pic>
        <p:nvPicPr>
          <p:cNvPr id="7" name="Picture 6" descr="question.jpg"/>
          <p:cNvPicPr>
            <a:picLocks noChangeAspect="1"/>
          </p:cNvPicPr>
          <p:nvPr/>
        </p:nvPicPr>
        <p:blipFill>
          <a:blip r:embed="rId6"/>
          <a:stretch>
            <a:fillRect/>
          </a:stretch>
        </p:blipFill>
        <p:spPr>
          <a:xfrm>
            <a:off x="6512783" y="1643054"/>
            <a:ext cx="2631217" cy="3185332"/>
          </a:xfrm>
          <a:prstGeom prst="rect">
            <a:avLst/>
          </a:prstGeom>
        </p:spPr>
      </p:pic>
    </p:spTree>
    <p:extLst>
      <p:ext uri="{BB962C8B-B14F-4D97-AF65-F5344CB8AC3E}">
        <p14:creationId xmlns="" xmlns:p14="http://schemas.microsoft.com/office/powerpoint/2010/main" val="5213087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76999"/>
            <a:ext cx="9144000" cy="707886"/>
          </a:xfrm>
          <a:prstGeom prst="rect">
            <a:avLst/>
          </a:prstGeom>
          <a:solidFill>
            <a:schemeClr val="accent1"/>
          </a:solidFill>
        </p:spPr>
        <p:txBody>
          <a:bodyPr wrap="square" rtlCol="0" anchor="ctr">
            <a:spAutoFit/>
          </a:bodyPr>
          <a:lstStyle/>
          <a:p>
            <a:pPr algn="ctr" fontAlgn="base">
              <a:spcBef>
                <a:spcPct val="0"/>
              </a:spcBef>
              <a:spcAft>
                <a:spcPct val="0"/>
              </a:spcAft>
              <a:defRPr/>
            </a:pPr>
            <a:r>
              <a:rPr lang="en-IN" sz="4000" b="1" dirty="0" smtClean="0">
                <a:solidFill>
                  <a:schemeClr val="bg1"/>
                </a:solidFill>
                <a:latin typeface="+mj-lt"/>
              </a:rPr>
              <a:t>Self Assessment</a:t>
            </a:r>
            <a:endParaRPr lang="en-US" sz="4000" b="1" dirty="0" smtClean="0">
              <a:solidFill>
                <a:schemeClr val="bg1"/>
              </a:solidFill>
              <a:latin typeface="+mj-lt"/>
            </a:endParaRPr>
          </a:p>
        </p:txBody>
      </p:sp>
      <p:sp>
        <p:nvSpPr>
          <p:cNvPr id="5" name="Content Placeholder 2"/>
          <p:cNvSpPr txBox="1">
            <a:spLocks/>
          </p:cNvSpPr>
          <p:nvPr/>
        </p:nvSpPr>
        <p:spPr>
          <a:xfrm>
            <a:off x="571472" y="928674"/>
            <a:ext cx="8001056" cy="1143008"/>
          </a:xfrm>
          <a:prstGeom prst="rect">
            <a:avLst/>
          </a:prstGeom>
        </p:spPr>
        <p:txBody>
          <a:bodyPr vert="horz" lIns="91440" tIns="45720" rIns="91440" bIns="45720" rtlCol="0" anchor="t">
            <a:normAutofit/>
          </a:bodyPr>
          <a:lstStyle/>
          <a:p>
            <a:pPr marL="182880" marR="0" lvl="0" indent="-182880" algn="just" defTabSz="914400" rtl="0" eaLnBrk="1" fontAlgn="auto" latinLnBrk="0" hangingPunct="1">
              <a:lnSpc>
                <a:spcPct val="150000"/>
              </a:lnSpc>
              <a:spcBef>
                <a:spcPts val="1200"/>
              </a:spcBef>
              <a:spcAft>
                <a:spcPts val="0"/>
              </a:spcAft>
              <a:buClr>
                <a:schemeClr val="accent1"/>
              </a:buClr>
              <a:buSzTx/>
              <a:tabLst/>
              <a:defRPr/>
            </a:pPr>
            <a:endParaRPr lang="en-US" sz="1600" dirty="0" smtClean="0"/>
          </a:p>
        </p:txBody>
      </p:sp>
      <p:sp>
        <p:nvSpPr>
          <p:cNvPr id="6" name="Content Placeholder 2"/>
          <p:cNvSpPr>
            <a:spLocks noGrp="1"/>
          </p:cNvSpPr>
          <p:nvPr>
            <p:ph idx="1"/>
          </p:nvPr>
        </p:nvSpPr>
        <p:spPr>
          <a:xfrm>
            <a:off x="285720" y="1571616"/>
            <a:ext cx="5143536" cy="3382955"/>
          </a:xfrm>
        </p:spPr>
        <p:txBody>
          <a:bodyPr>
            <a:noAutofit/>
          </a:bodyPr>
          <a:lstStyle/>
          <a:p>
            <a:pPr marL="177800" indent="-177800" algn="just">
              <a:lnSpc>
                <a:spcPct val="100000"/>
              </a:lnSpc>
              <a:buFont typeface="Wingdings" pitchFamily="2" charset="2"/>
              <a:buChar char="Ø"/>
              <a:defRPr/>
            </a:pPr>
            <a:r>
              <a:rPr lang="en-IN" sz="2400" dirty="0" smtClean="0">
                <a:solidFill>
                  <a:schemeClr val="tx1"/>
                </a:solidFill>
                <a:latin typeface="Cambria" pitchFamily="18" charset="0"/>
              </a:rPr>
              <a:t>Every registered taxable person</a:t>
            </a:r>
          </a:p>
          <a:p>
            <a:pPr marL="177800" indent="-177800" algn="just">
              <a:lnSpc>
                <a:spcPct val="100000"/>
              </a:lnSpc>
              <a:buFont typeface="Wingdings" pitchFamily="2" charset="2"/>
              <a:buChar char="Ø"/>
              <a:defRPr/>
            </a:pPr>
            <a:r>
              <a:rPr lang="en-IN" sz="2400" dirty="0" smtClean="0">
                <a:solidFill>
                  <a:schemeClr val="tx1"/>
                </a:solidFill>
                <a:latin typeface="Cambria" pitchFamily="18" charset="0"/>
              </a:rPr>
              <a:t>Taxable person – Person who is registered or liable to be registered u/s 22 or 24</a:t>
            </a:r>
          </a:p>
          <a:p>
            <a:pPr marL="177800" indent="-177800" algn="just">
              <a:lnSpc>
                <a:spcPct val="100000"/>
              </a:lnSpc>
              <a:buFont typeface="Wingdings" pitchFamily="2" charset="2"/>
              <a:buChar char="Ø"/>
              <a:defRPr/>
            </a:pPr>
            <a:r>
              <a:rPr lang="en-IN" sz="2400" dirty="0" smtClean="0">
                <a:solidFill>
                  <a:schemeClr val="tx1"/>
                </a:solidFill>
                <a:latin typeface="Cambria" pitchFamily="18" charset="0"/>
              </a:rPr>
              <a:t>Shall himself assess the tax payable</a:t>
            </a:r>
          </a:p>
          <a:p>
            <a:pPr marL="177800" indent="-177800" algn="just">
              <a:lnSpc>
                <a:spcPct val="100000"/>
              </a:lnSpc>
              <a:buFont typeface="Wingdings" pitchFamily="2" charset="2"/>
              <a:buChar char="Ø"/>
              <a:defRPr/>
            </a:pPr>
            <a:r>
              <a:rPr lang="en-IN" sz="2400" dirty="0" smtClean="0">
                <a:solidFill>
                  <a:schemeClr val="tx1"/>
                </a:solidFill>
                <a:latin typeface="Cambria" pitchFamily="18" charset="0"/>
              </a:rPr>
              <a:t>furnishes a return for such tax period u/s 39</a:t>
            </a:r>
          </a:p>
        </p:txBody>
      </p:sp>
      <p:pic>
        <p:nvPicPr>
          <p:cNvPr id="2050" name="Picture 2" descr="Image result for self assessment"/>
          <p:cNvPicPr>
            <a:picLocks noChangeAspect="1" noChangeArrowheads="1"/>
          </p:cNvPicPr>
          <p:nvPr/>
        </p:nvPicPr>
        <p:blipFill>
          <a:blip r:embed="rId2"/>
          <a:srcRect/>
          <a:stretch>
            <a:fillRect/>
          </a:stretch>
        </p:blipFill>
        <p:spPr bwMode="auto">
          <a:xfrm>
            <a:off x="5500694" y="1357302"/>
            <a:ext cx="3286148" cy="3571900"/>
          </a:xfrm>
          <a:prstGeom prst="rect">
            <a:avLst/>
          </a:prstGeom>
          <a:noFill/>
        </p:spPr>
      </p:pic>
    </p:spTree>
    <p:extLst>
      <p:ext uri="{BB962C8B-B14F-4D97-AF65-F5344CB8AC3E}">
        <p14:creationId xmlns="" xmlns:p14="http://schemas.microsoft.com/office/powerpoint/2010/main" val="5213087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76999"/>
            <a:ext cx="9144000" cy="646331"/>
          </a:xfrm>
          <a:prstGeom prst="rect">
            <a:avLst/>
          </a:prstGeom>
          <a:solidFill>
            <a:schemeClr val="accent1"/>
          </a:solidFill>
        </p:spPr>
        <p:txBody>
          <a:bodyPr wrap="square" rtlCol="0" anchor="ctr">
            <a:spAutoFit/>
          </a:bodyPr>
          <a:lstStyle/>
          <a:p>
            <a:pPr algn="ctr" fontAlgn="base">
              <a:spcBef>
                <a:spcPct val="0"/>
              </a:spcBef>
              <a:spcAft>
                <a:spcPct val="0"/>
              </a:spcAft>
              <a:defRPr/>
            </a:pPr>
            <a:r>
              <a:rPr lang="en-IN" sz="3600" b="1" dirty="0" smtClean="0">
                <a:solidFill>
                  <a:schemeClr val="bg1"/>
                </a:solidFill>
                <a:latin typeface="+mj-lt"/>
              </a:rPr>
              <a:t>Provisional Assessment</a:t>
            </a:r>
            <a:endParaRPr lang="en-US" sz="3600" b="1" dirty="0" smtClean="0">
              <a:solidFill>
                <a:schemeClr val="bg1"/>
              </a:solidFill>
              <a:latin typeface="+mj-lt"/>
            </a:endParaRPr>
          </a:p>
        </p:txBody>
      </p:sp>
      <p:sp>
        <p:nvSpPr>
          <p:cNvPr id="5" name="Content Placeholder 2"/>
          <p:cNvSpPr txBox="1">
            <a:spLocks/>
          </p:cNvSpPr>
          <p:nvPr/>
        </p:nvSpPr>
        <p:spPr>
          <a:xfrm>
            <a:off x="571472" y="928674"/>
            <a:ext cx="8001056" cy="1143008"/>
          </a:xfrm>
          <a:prstGeom prst="rect">
            <a:avLst/>
          </a:prstGeom>
        </p:spPr>
        <p:txBody>
          <a:bodyPr vert="horz" lIns="91440" tIns="45720" rIns="91440" bIns="45720" rtlCol="0" anchor="t">
            <a:normAutofit/>
          </a:bodyPr>
          <a:lstStyle/>
          <a:p>
            <a:pPr marL="182880" marR="0" lvl="0" indent="-182880" algn="just" defTabSz="914400" rtl="0" eaLnBrk="1" fontAlgn="auto" latinLnBrk="0" hangingPunct="1">
              <a:lnSpc>
                <a:spcPct val="150000"/>
              </a:lnSpc>
              <a:spcBef>
                <a:spcPts val="1200"/>
              </a:spcBef>
              <a:spcAft>
                <a:spcPts val="0"/>
              </a:spcAft>
              <a:buClr>
                <a:schemeClr val="accent1"/>
              </a:buClr>
              <a:buSzTx/>
              <a:tabLst/>
              <a:defRPr/>
            </a:pPr>
            <a:endParaRPr lang="en-US" sz="1600" dirty="0" smtClean="0"/>
          </a:p>
        </p:txBody>
      </p:sp>
      <p:graphicFrame>
        <p:nvGraphicFramePr>
          <p:cNvPr id="8" name="Diagram 7"/>
          <p:cNvGraphicFramePr/>
          <p:nvPr/>
        </p:nvGraphicFramePr>
        <p:xfrm>
          <a:off x="500034" y="3714756"/>
          <a:ext cx="7929618" cy="29289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Content Placeholder 2"/>
          <p:cNvSpPr>
            <a:spLocks noGrp="1"/>
          </p:cNvSpPr>
          <p:nvPr>
            <p:ph idx="1"/>
          </p:nvPr>
        </p:nvSpPr>
        <p:spPr>
          <a:xfrm>
            <a:off x="214282" y="928674"/>
            <a:ext cx="8229600" cy="4525963"/>
          </a:xfrm>
        </p:spPr>
        <p:txBody>
          <a:bodyPr>
            <a:noAutofit/>
          </a:bodyPr>
          <a:lstStyle/>
          <a:p>
            <a:pPr marL="177800" indent="-177800" algn="just">
              <a:lnSpc>
                <a:spcPct val="100000"/>
              </a:lnSpc>
              <a:buFont typeface="Wingdings" pitchFamily="2" charset="2"/>
              <a:buChar char="Ø"/>
              <a:defRPr/>
            </a:pPr>
            <a:r>
              <a:rPr lang="en-IN" sz="1600" dirty="0" smtClean="0">
                <a:solidFill>
                  <a:schemeClr val="tx1"/>
                </a:solidFill>
                <a:latin typeface="Cambria" pitchFamily="18" charset="0"/>
              </a:rPr>
              <a:t>Provisional Assessment – </a:t>
            </a:r>
          </a:p>
          <a:p>
            <a:pPr marL="457200" lvl="1" indent="-285750" algn="just">
              <a:lnSpc>
                <a:spcPct val="100000"/>
              </a:lnSpc>
              <a:spcBef>
                <a:spcPts val="1200"/>
              </a:spcBef>
              <a:buFont typeface="Wingdings" pitchFamily="2" charset="2"/>
              <a:buChar char="§"/>
              <a:defRPr/>
            </a:pPr>
            <a:r>
              <a:rPr lang="en-IN" sz="1600" dirty="0" smtClean="0">
                <a:solidFill>
                  <a:schemeClr val="tx1"/>
                </a:solidFill>
                <a:latin typeface="Cambria" pitchFamily="18" charset="0"/>
              </a:rPr>
              <a:t>Unable to determine the value of goods and/or services or </a:t>
            </a:r>
          </a:p>
          <a:p>
            <a:pPr marL="457200" lvl="1" indent="-285750" algn="just">
              <a:lnSpc>
                <a:spcPct val="100000"/>
              </a:lnSpc>
              <a:spcBef>
                <a:spcPts val="1200"/>
              </a:spcBef>
              <a:buFont typeface="Wingdings" pitchFamily="2" charset="2"/>
              <a:buChar char="§"/>
              <a:defRPr/>
            </a:pPr>
            <a:r>
              <a:rPr lang="en-IN" sz="1600" dirty="0" smtClean="0">
                <a:solidFill>
                  <a:schemeClr val="tx1"/>
                </a:solidFill>
                <a:latin typeface="Cambria" pitchFamily="18" charset="0"/>
              </a:rPr>
              <a:t>determine the rate of tax applicable thereto,</a:t>
            </a:r>
          </a:p>
          <a:p>
            <a:pPr marL="177800" indent="-177800" algn="just">
              <a:lnSpc>
                <a:spcPct val="100000"/>
              </a:lnSpc>
              <a:buFont typeface="Wingdings" pitchFamily="2" charset="2"/>
              <a:buChar char="Ø"/>
              <a:defRPr/>
            </a:pPr>
            <a:r>
              <a:rPr lang="en-IN" sz="1600" dirty="0" smtClean="0">
                <a:solidFill>
                  <a:schemeClr val="tx1"/>
                </a:solidFill>
                <a:latin typeface="Cambria" pitchFamily="18" charset="0"/>
              </a:rPr>
              <a:t>Approaches the proper officer for Provisional Assessment,</a:t>
            </a:r>
          </a:p>
          <a:p>
            <a:pPr marL="177800" indent="-177800" algn="just">
              <a:lnSpc>
                <a:spcPct val="100000"/>
              </a:lnSpc>
              <a:buFont typeface="Wingdings" pitchFamily="2" charset="2"/>
              <a:buChar char="Ø"/>
              <a:defRPr/>
            </a:pPr>
            <a:r>
              <a:rPr lang="en-IN" sz="1600" dirty="0" smtClean="0">
                <a:solidFill>
                  <a:schemeClr val="tx1"/>
                </a:solidFill>
                <a:latin typeface="Cambria" pitchFamily="18" charset="0"/>
              </a:rPr>
              <a:t>Officer to pass order allowing payment of tax on provisional basis within 90 days from the date of receipt of such request.</a:t>
            </a:r>
          </a:p>
          <a:p>
            <a:pPr marL="177800" indent="-177800" algn="just">
              <a:lnSpc>
                <a:spcPct val="100000"/>
              </a:lnSpc>
              <a:buFont typeface="Wingdings" pitchFamily="2" charset="2"/>
              <a:buChar char="Ø"/>
              <a:defRPr/>
            </a:pPr>
            <a:r>
              <a:rPr lang="en-IN" sz="1600" dirty="0" smtClean="0">
                <a:solidFill>
                  <a:schemeClr val="tx1"/>
                </a:solidFill>
                <a:latin typeface="Cambria" pitchFamily="18" charset="0"/>
              </a:rPr>
              <a:t>Bond has to be executed with such surety or security as the proper officer deems fit.</a:t>
            </a:r>
          </a:p>
          <a:p>
            <a:pPr marL="177800" indent="-177800" algn="just">
              <a:lnSpc>
                <a:spcPct val="100000"/>
              </a:lnSpc>
              <a:buFont typeface="Wingdings" pitchFamily="2" charset="2"/>
              <a:buChar char="Ø"/>
              <a:defRPr/>
            </a:pPr>
            <a:r>
              <a:rPr lang="en-IN" sz="1600" dirty="0" smtClean="0">
                <a:solidFill>
                  <a:schemeClr val="tx1"/>
                </a:solidFill>
                <a:latin typeface="Cambria" pitchFamily="18" charset="0"/>
              </a:rPr>
              <a:t>Provisional Asst is valid for a period of 6 months i.e final order is to passed within such period</a:t>
            </a:r>
          </a:p>
          <a:p>
            <a:pPr marL="177800" indent="-177800" algn="just">
              <a:lnSpc>
                <a:spcPct val="100000"/>
              </a:lnSpc>
              <a:buFont typeface="Wingdings" pitchFamily="2" charset="2"/>
              <a:buChar char="Ø"/>
              <a:defRPr/>
            </a:pPr>
            <a:r>
              <a:rPr lang="en-IN" sz="1600" dirty="0" smtClean="0">
                <a:solidFill>
                  <a:schemeClr val="tx1"/>
                </a:solidFill>
                <a:latin typeface="Cambria" pitchFamily="18" charset="0"/>
              </a:rPr>
              <a:t>Such period can be extended to a period not exceeding 6 months by JC/AC </a:t>
            </a:r>
          </a:p>
          <a:p>
            <a:pPr marL="177800" indent="-177800" algn="just">
              <a:lnSpc>
                <a:spcPct val="100000"/>
              </a:lnSpc>
              <a:buFont typeface="Wingdings" pitchFamily="2" charset="2"/>
              <a:buChar char="Ø"/>
              <a:defRPr/>
            </a:pPr>
            <a:r>
              <a:rPr lang="en-IN" sz="1600" dirty="0" smtClean="0">
                <a:solidFill>
                  <a:schemeClr val="tx1"/>
                </a:solidFill>
                <a:latin typeface="Cambria" pitchFamily="18" charset="0"/>
              </a:rPr>
              <a:t>Commissioner can further extend the period not exceeding four years.</a:t>
            </a:r>
          </a:p>
        </p:txBody>
      </p:sp>
    </p:spTree>
    <p:extLst>
      <p:ext uri="{BB962C8B-B14F-4D97-AF65-F5344CB8AC3E}">
        <p14:creationId xmlns="" xmlns:p14="http://schemas.microsoft.com/office/powerpoint/2010/main" val="5213087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2856"/>
            <a:ext cx="9144000" cy="646331"/>
          </a:xfrm>
          <a:prstGeom prst="rect">
            <a:avLst/>
          </a:prstGeom>
          <a:solidFill>
            <a:schemeClr val="accent1"/>
          </a:solidFill>
        </p:spPr>
        <p:txBody>
          <a:bodyPr wrap="square" rtlCol="0" anchor="ctr">
            <a:spAutoFit/>
          </a:bodyPr>
          <a:lstStyle/>
          <a:p>
            <a:pPr algn="ctr" fontAlgn="base">
              <a:spcBef>
                <a:spcPct val="0"/>
              </a:spcBef>
              <a:spcAft>
                <a:spcPct val="0"/>
              </a:spcAft>
              <a:defRPr/>
            </a:pPr>
            <a:r>
              <a:rPr lang="en-IN" sz="3600" b="1" dirty="0" smtClean="0">
                <a:solidFill>
                  <a:schemeClr val="bg1"/>
                </a:solidFill>
                <a:latin typeface="+mj-lt"/>
              </a:rPr>
              <a:t>Provisional Assessment</a:t>
            </a:r>
            <a:endParaRPr lang="en-US" sz="3600" b="1" dirty="0" smtClean="0">
              <a:solidFill>
                <a:schemeClr val="bg1"/>
              </a:solidFill>
              <a:latin typeface="+mj-lt"/>
            </a:endParaRPr>
          </a:p>
        </p:txBody>
      </p:sp>
      <p:sp>
        <p:nvSpPr>
          <p:cNvPr id="11" name="TextBox 10"/>
          <p:cNvSpPr txBox="1"/>
          <p:nvPr/>
        </p:nvSpPr>
        <p:spPr>
          <a:xfrm>
            <a:off x="928662" y="1500178"/>
            <a:ext cx="4572032" cy="369332"/>
          </a:xfrm>
          <a:prstGeom prst="rect">
            <a:avLst/>
          </a:prstGeom>
          <a:noFill/>
        </p:spPr>
        <p:txBody>
          <a:bodyPr wrap="square" rtlCol="0">
            <a:spAutoFit/>
          </a:bodyPr>
          <a:lstStyle/>
          <a:p>
            <a:pPr algn="ctr"/>
            <a:endParaRPr lang="en-US" dirty="0"/>
          </a:p>
        </p:txBody>
      </p:sp>
      <p:graphicFrame>
        <p:nvGraphicFramePr>
          <p:cNvPr id="8" name="Diagram 7"/>
          <p:cNvGraphicFramePr/>
          <p:nvPr/>
        </p:nvGraphicFramePr>
        <p:xfrm>
          <a:off x="5214942" y="1142988"/>
          <a:ext cx="2666976" cy="20717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Content Placeholder 2"/>
          <p:cNvSpPr>
            <a:spLocks noGrp="1"/>
          </p:cNvSpPr>
          <p:nvPr>
            <p:ph idx="1"/>
          </p:nvPr>
        </p:nvSpPr>
        <p:spPr>
          <a:xfrm>
            <a:off x="571472" y="928674"/>
            <a:ext cx="8229600" cy="4525963"/>
          </a:xfrm>
        </p:spPr>
        <p:txBody>
          <a:bodyPr vert="horz" lIns="91440" tIns="45720" rIns="91440" bIns="45720" rtlCol="0" anchor="ctr">
            <a:noAutofit/>
          </a:bodyPr>
          <a:lstStyle/>
          <a:p>
            <a:pPr algn="just">
              <a:lnSpc>
                <a:spcPct val="100000"/>
              </a:lnSpc>
              <a:defRPr/>
            </a:pPr>
            <a:r>
              <a:rPr lang="en-IN" sz="1700" dirty="0" smtClean="0">
                <a:solidFill>
                  <a:schemeClr val="tx1"/>
                </a:solidFill>
                <a:latin typeface="Cambria" pitchFamily="18" charset="0"/>
              </a:rPr>
              <a:t>Provisional Tax Paid &gt; Final Tax liability – Interest not exceeding 6% </a:t>
            </a:r>
          </a:p>
          <a:p>
            <a:pPr lvl="1" algn="just">
              <a:lnSpc>
                <a:spcPct val="100000"/>
              </a:lnSpc>
              <a:spcBef>
                <a:spcPts val="1200"/>
              </a:spcBef>
              <a:buFont typeface="Wingdings" pitchFamily="2" charset="2"/>
              <a:buChar char="Ø"/>
              <a:defRPr/>
            </a:pPr>
            <a:r>
              <a:rPr lang="en-IN" sz="1700" dirty="0" smtClean="0">
                <a:solidFill>
                  <a:schemeClr val="tx1"/>
                </a:solidFill>
                <a:latin typeface="Cambria" pitchFamily="18" charset="0"/>
              </a:rPr>
              <a:t>From</a:t>
            </a:r>
          </a:p>
          <a:p>
            <a:pPr lvl="2" algn="just">
              <a:lnSpc>
                <a:spcPct val="100000"/>
              </a:lnSpc>
              <a:spcBef>
                <a:spcPts val="1200"/>
              </a:spcBef>
              <a:buFont typeface="Wingdings" pitchFamily="2" charset="2"/>
              <a:buChar char="ü"/>
              <a:defRPr/>
            </a:pPr>
            <a:r>
              <a:rPr lang="en-IN" sz="1700" dirty="0" smtClean="0">
                <a:solidFill>
                  <a:schemeClr val="tx1"/>
                </a:solidFill>
                <a:latin typeface="Cambria" pitchFamily="18" charset="0"/>
              </a:rPr>
              <a:t>Date of provisional tax payment?</a:t>
            </a:r>
          </a:p>
          <a:p>
            <a:pPr lvl="2" algn="just">
              <a:lnSpc>
                <a:spcPct val="100000"/>
              </a:lnSpc>
              <a:spcBef>
                <a:spcPts val="1200"/>
              </a:spcBef>
              <a:buFont typeface="Wingdings" pitchFamily="2" charset="2"/>
              <a:buChar char="ü"/>
              <a:defRPr/>
            </a:pPr>
            <a:r>
              <a:rPr lang="en-IN" sz="1700" dirty="0" smtClean="0">
                <a:solidFill>
                  <a:schemeClr val="tx1"/>
                </a:solidFill>
                <a:latin typeface="Cambria" pitchFamily="18" charset="0"/>
              </a:rPr>
              <a:t>Date of final assessment order </a:t>
            </a:r>
          </a:p>
          <a:p>
            <a:pPr lvl="2" algn="just">
              <a:lnSpc>
                <a:spcPct val="100000"/>
              </a:lnSpc>
              <a:spcBef>
                <a:spcPts val="1200"/>
              </a:spcBef>
              <a:buFont typeface="Wingdings" pitchFamily="2" charset="2"/>
              <a:buChar char="ü"/>
              <a:defRPr/>
            </a:pPr>
            <a:r>
              <a:rPr lang="en-IN" sz="1700" dirty="0" smtClean="0">
                <a:solidFill>
                  <a:schemeClr val="tx1"/>
                </a:solidFill>
                <a:latin typeface="Cambria" pitchFamily="18" charset="0"/>
              </a:rPr>
              <a:t>60 days from the claim of refund?</a:t>
            </a:r>
          </a:p>
          <a:p>
            <a:pPr algn="just">
              <a:lnSpc>
                <a:spcPct val="100000"/>
              </a:lnSpc>
              <a:buFont typeface="Arial" pitchFamily="34" charset="0"/>
              <a:buChar char="•"/>
              <a:defRPr/>
            </a:pPr>
            <a:r>
              <a:rPr lang="en-IN" sz="1700" dirty="0" smtClean="0">
                <a:solidFill>
                  <a:schemeClr val="tx1"/>
                </a:solidFill>
                <a:latin typeface="Cambria" pitchFamily="18" charset="0"/>
              </a:rPr>
              <a:t>Final Tax liability &gt; Provisional Tax Paid – Interest?</a:t>
            </a:r>
          </a:p>
          <a:p>
            <a:pPr lvl="1" algn="just">
              <a:lnSpc>
                <a:spcPct val="100000"/>
              </a:lnSpc>
              <a:spcBef>
                <a:spcPts val="1200"/>
              </a:spcBef>
              <a:buFont typeface="Wingdings" pitchFamily="2" charset="2"/>
              <a:buChar char="Ø"/>
              <a:defRPr/>
            </a:pPr>
            <a:r>
              <a:rPr lang="en-IN" sz="1700" dirty="0" smtClean="0">
                <a:solidFill>
                  <a:schemeClr val="tx1"/>
                </a:solidFill>
                <a:latin typeface="Cambria" pitchFamily="18" charset="0"/>
              </a:rPr>
              <a:t>And Interest from which dates?</a:t>
            </a:r>
          </a:p>
          <a:p>
            <a:pPr lvl="2" algn="just">
              <a:lnSpc>
                <a:spcPct val="100000"/>
              </a:lnSpc>
              <a:spcBef>
                <a:spcPts val="1200"/>
              </a:spcBef>
              <a:buFont typeface="Wingdings" pitchFamily="2" charset="2"/>
              <a:buChar char="ü"/>
              <a:defRPr/>
            </a:pPr>
            <a:r>
              <a:rPr lang="en-IN" sz="1700" dirty="0" smtClean="0">
                <a:solidFill>
                  <a:schemeClr val="tx1"/>
                </a:solidFill>
                <a:latin typeface="Cambria" pitchFamily="18" charset="0"/>
              </a:rPr>
              <a:t>Date of provisional tax payment?</a:t>
            </a:r>
          </a:p>
          <a:p>
            <a:pPr lvl="2" algn="just">
              <a:lnSpc>
                <a:spcPct val="100000"/>
              </a:lnSpc>
              <a:spcBef>
                <a:spcPts val="1200"/>
              </a:spcBef>
              <a:buFont typeface="Wingdings" pitchFamily="2" charset="2"/>
              <a:buChar char="ü"/>
              <a:defRPr/>
            </a:pPr>
            <a:r>
              <a:rPr lang="en-IN" sz="1700" dirty="0" smtClean="0">
                <a:solidFill>
                  <a:schemeClr val="tx1"/>
                </a:solidFill>
                <a:latin typeface="Cambria" pitchFamily="18" charset="0"/>
              </a:rPr>
              <a:t>Date of final assessment order?</a:t>
            </a:r>
          </a:p>
        </p:txBody>
      </p:sp>
    </p:spTree>
    <p:extLst>
      <p:ext uri="{BB962C8B-B14F-4D97-AF65-F5344CB8AC3E}">
        <p14:creationId xmlns="" xmlns:p14="http://schemas.microsoft.com/office/powerpoint/2010/main" val="5213087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85732"/>
            <a:ext cx="9144000" cy="646331"/>
          </a:xfrm>
          <a:prstGeom prst="rect">
            <a:avLst/>
          </a:prstGeom>
          <a:solidFill>
            <a:schemeClr val="accent1"/>
          </a:solidFill>
        </p:spPr>
        <p:txBody>
          <a:bodyPr wrap="square" rtlCol="0" anchor="ctr">
            <a:spAutoFit/>
          </a:bodyPr>
          <a:lstStyle/>
          <a:p>
            <a:pPr algn="ctr" fontAlgn="base">
              <a:spcBef>
                <a:spcPct val="0"/>
              </a:spcBef>
              <a:spcAft>
                <a:spcPct val="0"/>
              </a:spcAft>
              <a:defRPr/>
            </a:pPr>
            <a:r>
              <a:rPr lang="en-IN" sz="3600" b="1" dirty="0" smtClean="0">
                <a:solidFill>
                  <a:schemeClr val="bg1"/>
                </a:solidFill>
                <a:latin typeface="+mj-lt"/>
              </a:rPr>
              <a:t>Scrutiny of returns</a:t>
            </a:r>
            <a:endParaRPr lang="en-US" sz="3600" b="1" dirty="0" smtClean="0">
              <a:solidFill>
                <a:schemeClr val="bg1"/>
              </a:solidFill>
              <a:latin typeface="+mj-lt"/>
            </a:endParaRPr>
          </a:p>
        </p:txBody>
      </p:sp>
      <p:sp>
        <p:nvSpPr>
          <p:cNvPr id="8" name="Content Placeholder 2"/>
          <p:cNvSpPr txBox="1">
            <a:spLocks/>
          </p:cNvSpPr>
          <p:nvPr/>
        </p:nvSpPr>
        <p:spPr>
          <a:xfrm>
            <a:off x="428596" y="857236"/>
            <a:ext cx="8229600" cy="5091330"/>
          </a:xfrm>
          <a:prstGeom prst="rect">
            <a:avLst/>
          </a:prstGeom>
          <a:noFill/>
        </p:spPr>
        <p:txBody>
          <a:bodyPr wrap="square" rtlCol="0">
            <a:spAutoFit/>
          </a:bodyPr>
          <a:lstStyle/>
          <a:p>
            <a:pPr marL="182880" marR="0" lvl="0" indent="-182880" algn="just" fontAlgn="auto">
              <a:lnSpc>
                <a:spcPct val="150000"/>
              </a:lnSpc>
              <a:spcBef>
                <a:spcPts val="1200"/>
              </a:spcBef>
              <a:spcAft>
                <a:spcPts val="0"/>
              </a:spcAft>
              <a:buClr>
                <a:schemeClr val="accent1"/>
              </a:buClr>
              <a:buSzTx/>
              <a:buFont typeface="Wingdings 2" pitchFamily="18" charset="2"/>
              <a:buChar char=""/>
              <a:tabLst/>
              <a:defRPr/>
            </a:pPr>
            <a:r>
              <a:rPr lang="en-IN" sz="1700" dirty="0" smtClean="0">
                <a:latin typeface="Cambria" pitchFamily="18" charset="0"/>
              </a:rPr>
              <a:t>Officer may scrutinize the returns filed</a:t>
            </a:r>
          </a:p>
          <a:p>
            <a:pPr marL="182880" marR="0" lvl="0" indent="-182880" algn="just" fontAlgn="auto">
              <a:lnSpc>
                <a:spcPct val="150000"/>
              </a:lnSpc>
              <a:spcBef>
                <a:spcPts val="1200"/>
              </a:spcBef>
              <a:spcAft>
                <a:spcPts val="0"/>
              </a:spcAft>
              <a:buClr>
                <a:schemeClr val="accent1"/>
              </a:buClr>
              <a:buSzTx/>
              <a:buFont typeface="Wingdings 2" pitchFamily="18" charset="2"/>
              <a:buChar char=""/>
              <a:tabLst/>
              <a:defRPr/>
            </a:pPr>
            <a:r>
              <a:rPr lang="en-IN" sz="1700" dirty="0" smtClean="0">
                <a:latin typeface="Cambria" pitchFamily="18" charset="0"/>
              </a:rPr>
              <a:t>To verify the correctness of the return and related particulars furnished</a:t>
            </a:r>
          </a:p>
          <a:p>
            <a:pPr marL="182880" marR="0" lvl="0" indent="-182880" algn="just" fontAlgn="auto">
              <a:lnSpc>
                <a:spcPct val="150000"/>
              </a:lnSpc>
              <a:spcBef>
                <a:spcPts val="1200"/>
              </a:spcBef>
              <a:spcAft>
                <a:spcPts val="0"/>
              </a:spcAft>
              <a:buClr>
                <a:schemeClr val="accent1"/>
              </a:buClr>
              <a:buSzTx/>
              <a:buFont typeface="Wingdings 2" pitchFamily="18" charset="2"/>
              <a:buChar char=""/>
              <a:tabLst/>
              <a:defRPr/>
            </a:pPr>
            <a:r>
              <a:rPr lang="en-IN" sz="1700" dirty="0" smtClean="0">
                <a:latin typeface="Cambria" pitchFamily="18" charset="0"/>
              </a:rPr>
              <a:t>In case of any discrepancies found he can seek explanations for the same form the </a:t>
            </a:r>
            <a:r>
              <a:rPr lang="en-IN" sz="1700" dirty="0" err="1" smtClean="0">
                <a:latin typeface="Cambria" pitchFamily="18" charset="0"/>
              </a:rPr>
              <a:t>assessees</a:t>
            </a:r>
            <a:endParaRPr lang="en-IN" sz="1700" dirty="0" smtClean="0">
              <a:latin typeface="Cambria" pitchFamily="18" charset="0"/>
            </a:endParaRPr>
          </a:p>
          <a:p>
            <a:pPr marL="182880" marR="0" lvl="0" indent="-182880" algn="just" fontAlgn="auto">
              <a:lnSpc>
                <a:spcPct val="150000"/>
              </a:lnSpc>
              <a:spcBef>
                <a:spcPts val="1200"/>
              </a:spcBef>
              <a:spcAft>
                <a:spcPts val="0"/>
              </a:spcAft>
              <a:buClr>
                <a:schemeClr val="accent1"/>
              </a:buClr>
              <a:buSzTx/>
              <a:buFont typeface="Wingdings 2" pitchFamily="18" charset="2"/>
              <a:buChar char=""/>
              <a:tabLst/>
              <a:defRPr/>
            </a:pPr>
            <a:r>
              <a:rPr lang="en-IN" sz="1700" dirty="0" smtClean="0">
                <a:latin typeface="Cambria" pitchFamily="18" charset="0"/>
              </a:rPr>
              <a:t>If explanations are </a:t>
            </a:r>
          </a:p>
          <a:p>
            <a:pPr marL="685800" marR="0" lvl="1" indent="-182880" algn="just" fontAlgn="auto">
              <a:lnSpc>
                <a:spcPct val="150000"/>
              </a:lnSpc>
              <a:spcBef>
                <a:spcPts val="250"/>
              </a:spcBef>
              <a:spcAft>
                <a:spcPts val="250"/>
              </a:spcAft>
              <a:buClr>
                <a:schemeClr val="accent1"/>
              </a:buClr>
              <a:buSzTx/>
              <a:buFont typeface="Wingdings" pitchFamily="2" charset="2"/>
              <a:buChar char="Ø"/>
              <a:tabLst/>
              <a:defRPr/>
            </a:pPr>
            <a:r>
              <a:rPr lang="en-IN" sz="1700" dirty="0" smtClean="0">
                <a:latin typeface="Cambria" pitchFamily="18" charset="0"/>
              </a:rPr>
              <a:t>Satisfactory – Inform accordingly to taxable person</a:t>
            </a:r>
          </a:p>
          <a:p>
            <a:pPr marL="685800" marR="0" lvl="1" indent="-182880" algn="just" fontAlgn="auto">
              <a:lnSpc>
                <a:spcPct val="150000"/>
              </a:lnSpc>
              <a:spcBef>
                <a:spcPts val="250"/>
              </a:spcBef>
              <a:spcAft>
                <a:spcPts val="250"/>
              </a:spcAft>
              <a:buClr>
                <a:schemeClr val="accent1"/>
              </a:buClr>
              <a:buSzTx/>
              <a:buFont typeface="Wingdings" pitchFamily="2" charset="2"/>
              <a:buChar char="Ø"/>
              <a:tabLst/>
              <a:defRPr/>
            </a:pPr>
            <a:r>
              <a:rPr lang="en-IN" sz="1700" dirty="0" smtClean="0">
                <a:latin typeface="Cambria" pitchFamily="18" charset="0"/>
              </a:rPr>
              <a:t>Not Satisfactory or no explanation provided within 30 days or extended period – </a:t>
            </a:r>
          </a:p>
          <a:p>
            <a:pPr marL="1143000" marR="0" lvl="2" indent="-182880" algn="just" fontAlgn="auto">
              <a:lnSpc>
                <a:spcPct val="150000"/>
              </a:lnSpc>
              <a:spcBef>
                <a:spcPts val="250"/>
              </a:spcBef>
              <a:spcAft>
                <a:spcPts val="250"/>
              </a:spcAft>
              <a:buClr>
                <a:schemeClr val="accent1"/>
              </a:buClr>
              <a:buSzTx/>
              <a:buFont typeface="Wingdings" pitchFamily="2" charset="2"/>
              <a:buChar char="ü"/>
              <a:tabLst/>
              <a:defRPr/>
            </a:pPr>
            <a:r>
              <a:rPr lang="en-IN" sz="1700" dirty="0" smtClean="0">
                <a:latin typeface="Cambria" pitchFamily="18" charset="0"/>
              </a:rPr>
              <a:t>Proper officer can initiate Audit, Special Audit, Inspect, search or seize , can determine tax and demand payment.</a:t>
            </a:r>
          </a:p>
          <a:p>
            <a:pPr marL="1143000" marR="0" lvl="2" indent="-182880" algn="just" fontAlgn="auto">
              <a:lnSpc>
                <a:spcPct val="150000"/>
              </a:lnSpc>
              <a:spcBef>
                <a:spcPts val="250"/>
              </a:spcBef>
              <a:spcAft>
                <a:spcPts val="250"/>
              </a:spcAft>
              <a:buClr>
                <a:schemeClr val="accent1"/>
              </a:buClr>
              <a:buSzTx/>
              <a:buFont typeface="Wingdings 2" pitchFamily="18" charset="2"/>
              <a:buChar char=""/>
              <a:tabLst/>
              <a:defRPr/>
            </a:pPr>
            <a:endParaRPr lang="en-IN" sz="1700" dirty="0">
              <a:latin typeface="Cambria" pitchFamily="18" charset="0"/>
            </a:endParaRPr>
          </a:p>
        </p:txBody>
      </p:sp>
    </p:spTree>
    <p:extLst>
      <p:ext uri="{BB962C8B-B14F-4D97-AF65-F5344CB8AC3E}">
        <p14:creationId xmlns="" xmlns:p14="http://schemas.microsoft.com/office/powerpoint/2010/main" val="5213087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76999"/>
            <a:ext cx="9144000" cy="646331"/>
          </a:xfrm>
          <a:prstGeom prst="rect">
            <a:avLst/>
          </a:prstGeom>
          <a:solidFill>
            <a:schemeClr val="accent1"/>
          </a:solidFill>
        </p:spPr>
        <p:txBody>
          <a:bodyPr wrap="square" rtlCol="0" anchor="ctr">
            <a:spAutoFit/>
          </a:bodyPr>
          <a:lstStyle/>
          <a:p>
            <a:pPr algn="ctr" fontAlgn="base">
              <a:spcBef>
                <a:spcPct val="0"/>
              </a:spcBef>
              <a:spcAft>
                <a:spcPct val="0"/>
              </a:spcAft>
              <a:defRPr/>
            </a:pPr>
            <a:r>
              <a:rPr lang="en-IN" sz="3600" b="1" dirty="0" smtClean="0">
                <a:solidFill>
                  <a:schemeClr val="bg1"/>
                </a:solidFill>
                <a:latin typeface="+mj-lt"/>
              </a:rPr>
              <a:t>Assessment of </a:t>
            </a:r>
            <a:r>
              <a:rPr lang="en-IN" sz="3600" b="1" dirty="0" smtClean="0">
                <a:solidFill>
                  <a:schemeClr val="bg1"/>
                </a:solidFill>
                <a:latin typeface="+mj-lt"/>
              </a:rPr>
              <a:t>Non-Filers </a:t>
            </a:r>
            <a:r>
              <a:rPr lang="en-IN" sz="3600" b="1" dirty="0" smtClean="0">
                <a:solidFill>
                  <a:schemeClr val="bg1"/>
                </a:solidFill>
                <a:latin typeface="+mj-lt"/>
              </a:rPr>
              <a:t>of returns</a:t>
            </a:r>
            <a:endParaRPr lang="en-US" sz="3600" b="1" dirty="0" smtClean="0">
              <a:solidFill>
                <a:schemeClr val="bg1"/>
              </a:solidFill>
              <a:latin typeface="+mj-lt"/>
            </a:endParaRPr>
          </a:p>
        </p:txBody>
      </p:sp>
      <p:sp>
        <p:nvSpPr>
          <p:cNvPr id="7" name="Content Placeholder 2"/>
          <p:cNvSpPr>
            <a:spLocks noGrp="1"/>
          </p:cNvSpPr>
          <p:nvPr>
            <p:ph idx="1"/>
          </p:nvPr>
        </p:nvSpPr>
        <p:spPr>
          <a:xfrm>
            <a:off x="357158" y="1216140"/>
            <a:ext cx="8229600" cy="5119287"/>
          </a:xfrm>
          <a:noFill/>
        </p:spPr>
        <p:txBody>
          <a:bodyPr wrap="square" rtlCol="0">
            <a:spAutoFit/>
          </a:bodyPr>
          <a:lstStyle/>
          <a:p>
            <a:pPr algn="just">
              <a:lnSpc>
                <a:spcPct val="150000"/>
              </a:lnSpc>
            </a:pPr>
            <a:r>
              <a:rPr lang="en-IN" sz="1800" dirty="0" smtClean="0">
                <a:solidFill>
                  <a:schemeClr val="tx1"/>
                </a:solidFill>
                <a:latin typeface="Cambria" pitchFamily="18" charset="0"/>
              </a:rPr>
              <a:t>For </a:t>
            </a:r>
            <a:r>
              <a:rPr lang="en-IN" sz="1800" dirty="0" err="1" smtClean="0">
                <a:solidFill>
                  <a:schemeClr val="tx1"/>
                </a:solidFill>
                <a:latin typeface="Cambria" pitchFamily="18" charset="0"/>
              </a:rPr>
              <a:t>assessees</a:t>
            </a:r>
            <a:r>
              <a:rPr lang="en-IN" sz="1800" dirty="0" smtClean="0">
                <a:solidFill>
                  <a:schemeClr val="tx1"/>
                </a:solidFill>
                <a:latin typeface="Cambria" pitchFamily="18" charset="0"/>
              </a:rPr>
              <a:t> who does not file return even after serving notice</a:t>
            </a:r>
          </a:p>
          <a:p>
            <a:pPr algn="just">
              <a:lnSpc>
                <a:spcPct val="150000"/>
              </a:lnSpc>
            </a:pPr>
            <a:r>
              <a:rPr lang="en-IN" sz="1800" dirty="0" smtClean="0">
                <a:solidFill>
                  <a:schemeClr val="tx1"/>
                </a:solidFill>
                <a:latin typeface="Cambria" pitchFamily="18" charset="0"/>
              </a:rPr>
              <a:t> The proper officer may proceed to assess the tax under Best Judgment Assessment</a:t>
            </a:r>
          </a:p>
          <a:p>
            <a:pPr algn="just">
              <a:lnSpc>
                <a:spcPct val="150000"/>
              </a:lnSpc>
            </a:pPr>
            <a:r>
              <a:rPr lang="en-IN" sz="1800" dirty="0" smtClean="0">
                <a:solidFill>
                  <a:schemeClr val="tx1"/>
                </a:solidFill>
                <a:latin typeface="Cambria" pitchFamily="18" charset="0"/>
              </a:rPr>
              <a:t>And issues an assessment order within 5 years from due date of furnishing the annual return</a:t>
            </a:r>
          </a:p>
          <a:p>
            <a:pPr algn="just">
              <a:lnSpc>
                <a:spcPct val="150000"/>
              </a:lnSpc>
            </a:pPr>
            <a:r>
              <a:rPr lang="en-IN" sz="1800" dirty="0" smtClean="0">
                <a:solidFill>
                  <a:schemeClr val="tx1"/>
                </a:solidFill>
                <a:latin typeface="Cambria" pitchFamily="18" charset="0"/>
              </a:rPr>
              <a:t>If taxable person furnishes a valid return within thirty days of the service of the assessment order, assessment order shall be deemed to have been withdrawn.</a:t>
            </a:r>
          </a:p>
          <a:p>
            <a:pPr algn="just">
              <a:lnSpc>
                <a:spcPct val="150000"/>
              </a:lnSpc>
            </a:pPr>
            <a:r>
              <a:rPr lang="en-IN" sz="1800" dirty="0" smtClean="0">
                <a:solidFill>
                  <a:schemeClr val="tx1"/>
                </a:solidFill>
                <a:latin typeface="Cambria" pitchFamily="18" charset="0"/>
              </a:rPr>
              <a:t>But the payment of interest or late filing fee shall continue.</a:t>
            </a:r>
          </a:p>
          <a:p>
            <a:pPr algn="just">
              <a:lnSpc>
                <a:spcPct val="150000"/>
              </a:lnSpc>
            </a:pPr>
            <a:endParaRPr lang="en-IN" sz="1800" dirty="0" smtClean="0">
              <a:solidFill>
                <a:schemeClr val="tx1"/>
              </a:solidFill>
              <a:latin typeface="Cambria" pitchFamily="18" charset="0"/>
            </a:endParaRPr>
          </a:p>
          <a:p>
            <a:pPr algn="just">
              <a:lnSpc>
                <a:spcPct val="150000"/>
              </a:lnSpc>
            </a:pPr>
            <a:endParaRPr lang="en-IN" sz="1800" dirty="0">
              <a:solidFill>
                <a:schemeClr val="tx1"/>
              </a:solidFill>
              <a:latin typeface="Cambria" pitchFamily="18" charset="0"/>
            </a:endParaRPr>
          </a:p>
        </p:txBody>
      </p:sp>
    </p:spTree>
    <p:extLst>
      <p:ext uri="{BB962C8B-B14F-4D97-AF65-F5344CB8AC3E}">
        <p14:creationId xmlns="" xmlns:p14="http://schemas.microsoft.com/office/powerpoint/2010/main" val="5213087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57170"/>
            <a:ext cx="9144000" cy="646331"/>
          </a:xfrm>
          <a:prstGeom prst="rect">
            <a:avLst/>
          </a:prstGeom>
          <a:solidFill>
            <a:schemeClr val="accent1"/>
          </a:solidFill>
        </p:spPr>
        <p:txBody>
          <a:bodyPr wrap="square" rtlCol="0" anchor="ctr">
            <a:spAutoFit/>
          </a:bodyPr>
          <a:lstStyle/>
          <a:p>
            <a:pPr algn="ctr" fontAlgn="base">
              <a:spcBef>
                <a:spcPct val="0"/>
              </a:spcBef>
              <a:spcAft>
                <a:spcPct val="0"/>
              </a:spcAft>
              <a:defRPr/>
            </a:pPr>
            <a:endParaRPr lang="en-US" sz="3600" b="1" dirty="0" smtClean="0">
              <a:solidFill>
                <a:schemeClr val="bg1"/>
              </a:solidFill>
              <a:latin typeface="+mj-lt"/>
            </a:endParaRPr>
          </a:p>
        </p:txBody>
      </p:sp>
      <p:sp>
        <p:nvSpPr>
          <p:cNvPr id="6" name="Title 1"/>
          <p:cNvSpPr txBox="1">
            <a:spLocks/>
          </p:cNvSpPr>
          <p:nvPr/>
        </p:nvSpPr>
        <p:spPr>
          <a:xfrm>
            <a:off x="428596" y="428608"/>
            <a:ext cx="8229600" cy="1143000"/>
          </a:xfrm>
          <a:prstGeom prst="rect">
            <a:avLst/>
          </a:prstGeom>
        </p:spPr>
        <p:txBody>
          <a:bodyPr>
            <a:normAutofit fontScale="97500"/>
          </a:bodyPr>
          <a:lstStyle/>
          <a:p>
            <a:pPr marR="0" lvl="0" indent="0" algn="ctr" fontAlgn="base">
              <a:lnSpc>
                <a:spcPct val="90000"/>
              </a:lnSpc>
              <a:spcBef>
                <a:spcPct val="0"/>
              </a:spcBef>
              <a:spcAft>
                <a:spcPct val="0"/>
              </a:spcAft>
              <a:buClrTx/>
              <a:buSzTx/>
              <a:buFontTx/>
              <a:buNone/>
              <a:tabLst/>
              <a:defRPr/>
            </a:pPr>
            <a:r>
              <a:rPr lang="en-IN" sz="3600" b="1" dirty="0" smtClean="0">
                <a:solidFill>
                  <a:schemeClr val="bg1"/>
                </a:solidFill>
                <a:latin typeface="+mj-lt"/>
              </a:rPr>
              <a:t>Assessment of unregistered persons</a:t>
            </a:r>
            <a:endParaRPr lang="en-IN" sz="3600" b="1" dirty="0">
              <a:solidFill>
                <a:schemeClr val="bg1"/>
              </a:solidFill>
              <a:latin typeface="+mj-lt"/>
            </a:endParaRPr>
          </a:p>
        </p:txBody>
      </p:sp>
      <p:sp>
        <p:nvSpPr>
          <p:cNvPr id="7" name="Content Placeholder 2"/>
          <p:cNvSpPr txBox="1">
            <a:spLocks/>
          </p:cNvSpPr>
          <p:nvPr/>
        </p:nvSpPr>
        <p:spPr>
          <a:xfrm>
            <a:off x="500034" y="1357302"/>
            <a:ext cx="8229600" cy="3354765"/>
          </a:xfrm>
          <a:prstGeom prst="rect">
            <a:avLst/>
          </a:prstGeom>
          <a:noFill/>
        </p:spPr>
        <p:txBody>
          <a:bodyPr vert="horz" wrap="square" lIns="91440" tIns="45720" rIns="91440" bIns="45720" rtlCol="0" anchor="ctr">
            <a:spAutoFit/>
          </a:bodyPr>
          <a:lstStyle/>
          <a:p>
            <a:pPr marL="182880" marR="0" lvl="0" indent="-182880" algn="just" fontAlgn="auto">
              <a:lnSpc>
                <a:spcPct val="150000"/>
              </a:lnSpc>
              <a:spcBef>
                <a:spcPts val="1200"/>
              </a:spcBef>
              <a:spcAft>
                <a:spcPts val="0"/>
              </a:spcAft>
              <a:buClr>
                <a:schemeClr val="accent1"/>
              </a:buClr>
              <a:buSzTx/>
              <a:buFont typeface="Wingdings 2" pitchFamily="18" charset="2"/>
              <a:buChar char=""/>
              <a:tabLst/>
              <a:defRPr/>
            </a:pPr>
            <a:r>
              <a:rPr lang="en-IN" dirty="0" smtClean="0">
                <a:latin typeface="Cambria" pitchFamily="18" charset="0"/>
              </a:rPr>
              <a:t>A taxable person fails to obtain registration even though liable to do so</a:t>
            </a:r>
          </a:p>
          <a:p>
            <a:pPr marL="182880" marR="0" lvl="0" indent="-182880" algn="just" fontAlgn="auto">
              <a:lnSpc>
                <a:spcPct val="150000"/>
              </a:lnSpc>
              <a:spcBef>
                <a:spcPts val="1200"/>
              </a:spcBef>
              <a:spcAft>
                <a:spcPts val="0"/>
              </a:spcAft>
              <a:buClr>
                <a:schemeClr val="accent1"/>
              </a:buClr>
              <a:buSzTx/>
              <a:buFont typeface="Wingdings 2" pitchFamily="18" charset="2"/>
              <a:buChar char=""/>
              <a:tabLst/>
              <a:defRPr/>
            </a:pPr>
            <a:r>
              <a:rPr lang="en-IN" dirty="0" smtClean="0">
                <a:latin typeface="Cambria" pitchFamily="18" charset="0"/>
              </a:rPr>
              <a:t>Or such registration was cancelled u/s  29(2) but was liable to pay tax</a:t>
            </a:r>
          </a:p>
          <a:p>
            <a:pPr marL="182880" marR="0" lvl="0" indent="-182880" algn="just" fontAlgn="auto">
              <a:lnSpc>
                <a:spcPct val="150000"/>
              </a:lnSpc>
              <a:spcBef>
                <a:spcPts val="1200"/>
              </a:spcBef>
              <a:spcAft>
                <a:spcPts val="0"/>
              </a:spcAft>
              <a:buClr>
                <a:schemeClr val="accent1"/>
              </a:buClr>
              <a:buSzTx/>
              <a:buFont typeface="Wingdings 2" pitchFamily="18" charset="2"/>
              <a:buChar char=""/>
              <a:tabLst/>
              <a:defRPr/>
            </a:pPr>
            <a:r>
              <a:rPr lang="en-IN" dirty="0" smtClean="0">
                <a:latin typeface="Cambria" pitchFamily="18" charset="0"/>
              </a:rPr>
              <a:t>The proper officer  may proceed to assess the tax liability </a:t>
            </a:r>
          </a:p>
          <a:p>
            <a:pPr marL="182880" marR="0" lvl="0" indent="-182880" algn="just" fontAlgn="auto">
              <a:lnSpc>
                <a:spcPct val="150000"/>
              </a:lnSpc>
              <a:spcBef>
                <a:spcPts val="1200"/>
              </a:spcBef>
              <a:spcAft>
                <a:spcPts val="0"/>
              </a:spcAft>
              <a:buClr>
                <a:schemeClr val="accent1"/>
              </a:buClr>
              <a:buSzTx/>
              <a:buFont typeface="Wingdings 2" pitchFamily="18" charset="2"/>
              <a:buChar char=""/>
              <a:tabLst/>
              <a:defRPr/>
            </a:pPr>
            <a:r>
              <a:rPr lang="en-IN" dirty="0" smtClean="0">
                <a:latin typeface="Cambria" pitchFamily="18" charset="0"/>
              </a:rPr>
              <a:t>On the best of his judgement and can issue an assessment order </a:t>
            </a:r>
          </a:p>
          <a:p>
            <a:pPr marL="182880" marR="0" lvl="0" indent="-182880" algn="just" fontAlgn="auto">
              <a:lnSpc>
                <a:spcPct val="150000"/>
              </a:lnSpc>
              <a:spcBef>
                <a:spcPts val="1200"/>
              </a:spcBef>
              <a:spcAft>
                <a:spcPts val="0"/>
              </a:spcAft>
              <a:buClr>
                <a:schemeClr val="accent1"/>
              </a:buClr>
              <a:buSzTx/>
              <a:buFont typeface="Wingdings 2" pitchFamily="18" charset="2"/>
              <a:buChar char=""/>
              <a:tabLst/>
              <a:defRPr/>
            </a:pPr>
            <a:r>
              <a:rPr lang="en-IN" dirty="0" smtClean="0">
                <a:latin typeface="Cambria" pitchFamily="18" charset="0"/>
              </a:rPr>
              <a:t>Within a period of </a:t>
            </a:r>
            <a:r>
              <a:rPr lang="en-IN" dirty="0" smtClean="0">
                <a:latin typeface="Cambria" pitchFamily="18" charset="0"/>
              </a:rPr>
              <a:t>5 yrs from </a:t>
            </a:r>
            <a:r>
              <a:rPr lang="en-IN" dirty="0" smtClean="0">
                <a:latin typeface="Cambria" pitchFamily="18" charset="0"/>
              </a:rPr>
              <a:t>the due date for filing of the annual return </a:t>
            </a:r>
          </a:p>
          <a:p>
            <a:pPr marL="182880" marR="0" lvl="0" indent="-182880" algn="just" fontAlgn="auto">
              <a:lnSpc>
                <a:spcPct val="150000"/>
              </a:lnSpc>
              <a:spcBef>
                <a:spcPts val="1200"/>
              </a:spcBef>
              <a:spcAft>
                <a:spcPts val="0"/>
              </a:spcAft>
              <a:buClr>
                <a:schemeClr val="accent1"/>
              </a:buClr>
              <a:buSzTx/>
              <a:buFont typeface="Wingdings 2" pitchFamily="18" charset="2"/>
              <a:buChar char=""/>
              <a:tabLst/>
              <a:defRPr/>
            </a:pPr>
            <a:r>
              <a:rPr lang="en-IN" dirty="0" smtClean="0">
                <a:latin typeface="Cambria" pitchFamily="18" charset="0"/>
              </a:rPr>
              <a:t>Opportunity of being heard before passing any order in this regard.</a:t>
            </a:r>
            <a:endParaRPr lang="en-IN" dirty="0">
              <a:latin typeface="Cambria"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85732"/>
            <a:ext cx="9144000" cy="646331"/>
          </a:xfrm>
          <a:prstGeom prst="rect">
            <a:avLst/>
          </a:prstGeom>
          <a:solidFill>
            <a:schemeClr val="accent1"/>
          </a:solidFill>
        </p:spPr>
        <p:txBody>
          <a:bodyPr wrap="square" rtlCol="0" anchor="ctr">
            <a:spAutoFit/>
          </a:bodyPr>
          <a:lstStyle/>
          <a:p>
            <a:pPr algn="ctr" fontAlgn="base">
              <a:spcBef>
                <a:spcPct val="0"/>
              </a:spcBef>
              <a:spcAft>
                <a:spcPct val="0"/>
              </a:spcAft>
              <a:defRPr/>
            </a:pPr>
            <a:endParaRPr lang="en-US" sz="3600" b="1" dirty="0" smtClean="0">
              <a:solidFill>
                <a:schemeClr val="bg1"/>
              </a:solidFill>
              <a:latin typeface="+mj-lt"/>
            </a:endParaRPr>
          </a:p>
        </p:txBody>
      </p:sp>
      <p:graphicFrame>
        <p:nvGraphicFramePr>
          <p:cNvPr id="6" name="Diagram 5"/>
          <p:cNvGraphicFramePr/>
          <p:nvPr/>
        </p:nvGraphicFramePr>
        <p:xfrm>
          <a:off x="1857356" y="1000112"/>
          <a:ext cx="4976826" cy="43894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1"/>
          <p:cNvSpPr txBox="1">
            <a:spLocks/>
          </p:cNvSpPr>
          <p:nvPr/>
        </p:nvSpPr>
        <p:spPr>
          <a:xfrm>
            <a:off x="914400" y="357170"/>
            <a:ext cx="8229600" cy="1143000"/>
          </a:xfrm>
          <a:prstGeom prst="rect">
            <a:avLst/>
          </a:prstGeom>
          <a:noFill/>
        </p:spPr>
        <p:txBody>
          <a:bodyPr>
            <a:normAutofit fontScale="97500"/>
          </a:bodyPr>
          <a:lstStyle/>
          <a:p>
            <a:pPr marL="0" marR="0" lvl="0" indent="0" algn="just" defTabSz="914400" rtl="0" eaLnBrk="1" fontAlgn="auto" latinLnBrk="0" hangingPunct="1">
              <a:lnSpc>
                <a:spcPct val="90000"/>
              </a:lnSpc>
              <a:spcBef>
                <a:spcPct val="0"/>
              </a:spcBef>
              <a:spcAft>
                <a:spcPts val="0"/>
              </a:spcAft>
              <a:buClrTx/>
              <a:buSzTx/>
              <a:buFontTx/>
              <a:buNone/>
              <a:tabLst/>
              <a:defRPr/>
            </a:pPr>
            <a:r>
              <a:rPr lang="en-IN" sz="3600" b="1" dirty="0" smtClean="0">
                <a:solidFill>
                  <a:schemeClr val="bg1"/>
                </a:solidFill>
                <a:latin typeface="+mj-lt"/>
              </a:rPr>
              <a:t>Summary assessment in certain special cases</a:t>
            </a:r>
            <a:endParaRPr lang="en-IN" sz="3600" b="1" dirty="0">
              <a:solidFill>
                <a:schemeClr val="bg1"/>
              </a:solidFill>
              <a:latin typeface="+mj-lt"/>
            </a:endParaRPr>
          </a:p>
        </p:txBody>
      </p:sp>
      <p:sp>
        <p:nvSpPr>
          <p:cNvPr id="5" name="Content Placeholder 2"/>
          <p:cNvSpPr txBox="1">
            <a:spLocks/>
          </p:cNvSpPr>
          <p:nvPr/>
        </p:nvSpPr>
        <p:spPr>
          <a:xfrm>
            <a:off x="428596" y="642922"/>
            <a:ext cx="8229600" cy="4525963"/>
          </a:xfrm>
          <a:prstGeom prst="rect">
            <a:avLst/>
          </a:prstGeom>
        </p:spPr>
        <p:txBody>
          <a:bodyPr vert="horz" lIns="91440" tIns="45720" rIns="91440" bIns="45720" rtlCol="0" anchor="ctr">
            <a:normAutofit/>
          </a:bodyPr>
          <a:lstStyle/>
          <a:p>
            <a:pPr marL="733425" marR="0" lvl="0" indent="-504825" fontAlgn="auto">
              <a:lnSpc>
                <a:spcPct val="150000"/>
              </a:lnSpc>
              <a:spcBef>
                <a:spcPts val="1200"/>
              </a:spcBef>
              <a:spcAft>
                <a:spcPts val="0"/>
              </a:spcAft>
              <a:buClr>
                <a:schemeClr val="accent1"/>
              </a:buClr>
              <a:buSzTx/>
              <a:buFont typeface="Wingdings" pitchFamily="2" charset="2"/>
              <a:buChar char="ü"/>
              <a:tabLst/>
              <a:defRPr/>
            </a:pPr>
            <a:r>
              <a:rPr lang="en-IN" dirty="0" smtClean="0">
                <a:latin typeface="Cambria" pitchFamily="18" charset="0"/>
              </a:rPr>
              <a:t>The Proper officer may go for summary assessment, on any evidence showing a tax liability of a person coming to his notice</a:t>
            </a:r>
          </a:p>
          <a:p>
            <a:pPr marL="733425" indent="-504825">
              <a:lnSpc>
                <a:spcPct val="150000"/>
              </a:lnSpc>
              <a:spcBef>
                <a:spcPts val="1200"/>
              </a:spcBef>
              <a:buClr>
                <a:schemeClr val="accent1"/>
              </a:buClr>
              <a:buFont typeface="Wingdings" pitchFamily="2" charset="2"/>
              <a:buChar char="ü"/>
              <a:defRPr/>
            </a:pPr>
            <a:r>
              <a:rPr lang="en-IN" dirty="0" smtClean="0">
                <a:latin typeface="Cambria" pitchFamily="18" charset="0"/>
              </a:rPr>
              <a:t>Assess the tax liability of such person on sufficient grounds to protect the interest of revenue  </a:t>
            </a:r>
          </a:p>
          <a:p>
            <a:pPr marL="733425" marR="0" lvl="0" indent="-504825" fontAlgn="auto">
              <a:lnSpc>
                <a:spcPct val="150000"/>
              </a:lnSpc>
              <a:spcBef>
                <a:spcPts val="1200"/>
              </a:spcBef>
              <a:spcAft>
                <a:spcPts val="0"/>
              </a:spcAft>
              <a:buClr>
                <a:schemeClr val="accent1"/>
              </a:buClr>
              <a:buSzTx/>
              <a:buFont typeface="Wingdings" pitchFamily="2" charset="2"/>
              <a:buChar char="ü"/>
              <a:tabLst/>
              <a:defRPr/>
            </a:pPr>
            <a:r>
              <a:rPr lang="en-IN" dirty="0" smtClean="0">
                <a:latin typeface="Cambria" pitchFamily="18" charset="0"/>
              </a:rPr>
              <a:t>Issues an assessment order within such period as may be prescribed</a:t>
            </a:r>
          </a:p>
          <a:p>
            <a:pPr marL="733425" marR="0" lvl="0" indent="-504825" fontAlgn="auto">
              <a:lnSpc>
                <a:spcPct val="150000"/>
              </a:lnSpc>
              <a:spcBef>
                <a:spcPts val="1200"/>
              </a:spcBef>
              <a:spcAft>
                <a:spcPts val="0"/>
              </a:spcAft>
              <a:buClr>
                <a:schemeClr val="accent1"/>
              </a:buClr>
              <a:buSzTx/>
              <a:buFont typeface="Wingdings" pitchFamily="2" charset="2"/>
              <a:buChar char="ü"/>
              <a:tabLst/>
              <a:defRPr/>
            </a:pPr>
            <a:r>
              <a:rPr lang="en-IN" dirty="0" smtClean="0">
                <a:latin typeface="Cambria" pitchFamily="18" charset="0"/>
              </a:rPr>
              <a:t>Only if delay is adversely affects the interest of revenue</a:t>
            </a:r>
          </a:p>
          <a:p>
            <a:pPr marL="733425" marR="0" lvl="0" indent="-504825" fontAlgn="auto">
              <a:lnSpc>
                <a:spcPct val="150000"/>
              </a:lnSpc>
              <a:spcBef>
                <a:spcPts val="1200"/>
              </a:spcBef>
              <a:spcAft>
                <a:spcPts val="0"/>
              </a:spcAft>
              <a:buClr>
                <a:schemeClr val="accent1"/>
              </a:buClr>
              <a:buSzTx/>
              <a:buFont typeface="Wingdings" pitchFamily="2" charset="2"/>
              <a:buChar char="ü"/>
              <a:tabLst/>
              <a:defRPr/>
            </a:pPr>
            <a:r>
              <a:rPr lang="en-IN" dirty="0" smtClean="0">
                <a:latin typeface="Cambria" pitchFamily="18" charset="0"/>
              </a:rPr>
              <a:t>This can be done only with the previous permission of AC/JC</a:t>
            </a:r>
          </a:p>
        </p:txBody>
      </p:sp>
    </p:spTree>
  </p:cSld>
  <p:clrMapOvr>
    <a:masterClrMapping/>
  </p:clrMapOvr>
</p:sld>
</file>

<file path=ppt/theme/theme1.xml><?xml version="1.0" encoding="utf-8"?>
<a:theme xmlns:a="http://schemas.openxmlformats.org/drawingml/2006/main" name="Theme1">
  <a:themeElements>
    <a:clrScheme name="Custom 15">
      <a:dk1>
        <a:srgbClr val="000000"/>
      </a:dk1>
      <a:lt1>
        <a:srgbClr val="FFFFFF"/>
      </a:lt1>
      <a:dk2>
        <a:srgbClr val="FFFFFF"/>
      </a:dk2>
      <a:lt2>
        <a:srgbClr val="FFFFFF"/>
      </a:lt2>
      <a:accent1>
        <a:srgbClr val="002060"/>
      </a:accent1>
      <a:accent2>
        <a:srgbClr val="FAB900"/>
      </a:accent2>
      <a:accent3>
        <a:srgbClr val="90BB23"/>
      </a:accent3>
      <a:accent4>
        <a:srgbClr val="EE7008"/>
      </a:accent4>
      <a:accent5>
        <a:srgbClr val="1AB39F"/>
      </a:accent5>
      <a:accent6>
        <a:srgbClr val="D5393D"/>
      </a:accent6>
      <a:hlink>
        <a:srgbClr val="0070C0"/>
      </a:hlink>
      <a:folHlink>
        <a:srgbClr val="EE7008"/>
      </a:folHlink>
    </a:clrScheme>
    <a:fontScheme name="Custom 2">
      <a:majorFont>
        <a:latin typeface="Agency FB"/>
        <a:ea typeface=""/>
        <a:cs typeface=""/>
      </a:majorFont>
      <a:minorFont>
        <a:latin typeface="Georgia"/>
        <a:ea typeface=""/>
        <a:cs typeface=""/>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Template>
  <TotalTime>5116</TotalTime>
  <Words>1071</Words>
  <Application>Microsoft Office PowerPoint</Application>
  <PresentationFormat>On-screen Show (16:10)</PresentationFormat>
  <Paragraphs>140</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Theme1</vt:lpstr>
      <vt:lpstr>Assessment under GST</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Transitional Provisions</dc:title>
  <dc:creator>win7</dc:creator>
  <cp:lastModifiedBy>Admin</cp:lastModifiedBy>
  <cp:revision>699</cp:revision>
  <dcterms:created xsi:type="dcterms:W3CDTF">2016-08-10T06:59:38Z</dcterms:created>
  <dcterms:modified xsi:type="dcterms:W3CDTF">2017-05-13T18:36:16Z</dcterms:modified>
</cp:coreProperties>
</file>