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329" r:id="rId5"/>
    <p:sldId id="330" r:id="rId6"/>
    <p:sldId id="310" r:id="rId7"/>
    <p:sldId id="288" r:id="rId8"/>
    <p:sldId id="311" r:id="rId9"/>
    <p:sldId id="307" r:id="rId10"/>
    <p:sldId id="328" r:id="rId11"/>
    <p:sldId id="312" r:id="rId12"/>
    <p:sldId id="326" r:id="rId13"/>
    <p:sldId id="313" r:id="rId14"/>
    <p:sldId id="314" r:id="rId15"/>
    <p:sldId id="327" r:id="rId16"/>
    <p:sldId id="317" r:id="rId17"/>
    <p:sldId id="318" r:id="rId18"/>
    <p:sldId id="319" r:id="rId19"/>
    <p:sldId id="320" r:id="rId20"/>
    <p:sldId id="315" r:id="rId21"/>
    <p:sldId id="316" r:id="rId22"/>
    <p:sldId id="321" r:id="rId23"/>
    <p:sldId id="322" r:id="rId24"/>
    <p:sldId id="323" r:id="rId25"/>
    <p:sldId id="324" r:id="rId26"/>
    <p:sldId id="325" r:id="rId27"/>
    <p:sldId id="275" r:id="rId28"/>
  </p:sldIdLst>
  <p:sldSz cx="1080135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344" y="-258"/>
      </p:cViewPr>
      <p:guideLst>
        <p:guide orient="horz" pos="2160"/>
        <p:guide pos="340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09606C-2121-4C3C-951A-349A668A7127}" type="doc">
      <dgm:prSet loTypeId="urn:microsoft.com/office/officeart/2005/8/layout/vProcess5" loCatId="process" qsTypeId="urn:microsoft.com/office/officeart/2005/8/quickstyle/simple1" qsCatId="simple" csTypeId="urn:microsoft.com/office/officeart/2005/8/colors/colorful4" csCatId="colorful" phldr="1"/>
      <dgm:spPr/>
      <dgm:t>
        <a:bodyPr/>
        <a:lstStyle/>
        <a:p>
          <a:endParaRPr lang="en-IN"/>
        </a:p>
      </dgm:t>
    </dgm:pt>
    <dgm:pt modelId="{0D70E049-9339-4085-9968-EB8F87EFC0C6}">
      <dgm:prSet phldrT="[Text]" custT="1"/>
      <dgm:spPr/>
      <dgm:t>
        <a:bodyPr/>
        <a:lstStyle/>
        <a:p>
          <a:r>
            <a:rPr lang="en-IN" sz="2300" dirty="0" smtClean="0">
              <a:latin typeface="Trebuchet MS" pitchFamily="34" charset="0"/>
            </a:rPr>
            <a:t>Price actually paid or payable</a:t>
          </a:r>
          <a:endParaRPr lang="en-IN" sz="2300" dirty="0">
            <a:latin typeface="Trebuchet MS" pitchFamily="34" charset="0"/>
          </a:endParaRPr>
        </a:p>
      </dgm:t>
    </dgm:pt>
    <dgm:pt modelId="{7F60D76F-16D2-411B-9D12-17AFEE0C0AA8}" type="parTrans" cxnId="{B6D1C40E-1DBE-4272-989B-7F670EE287CE}">
      <dgm:prSet/>
      <dgm:spPr/>
      <dgm:t>
        <a:bodyPr/>
        <a:lstStyle/>
        <a:p>
          <a:endParaRPr lang="en-IN" sz="2300">
            <a:latin typeface="Trebuchet MS" pitchFamily="34" charset="0"/>
          </a:endParaRPr>
        </a:p>
      </dgm:t>
    </dgm:pt>
    <dgm:pt modelId="{D1EAF09C-42FF-433D-8C4C-440B523DFA06}" type="sibTrans" cxnId="{B6D1C40E-1DBE-4272-989B-7F670EE287CE}">
      <dgm:prSet custT="1"/>
      <dgm:spPr/>
      <dgm:t>
        <a:bodyPr/>
        <a:lstStyle/>
        <a:p>
          <a:endParaRPr lang="en-IN" sz="2300">
            <a:latin typeface="Trebuchet MS" pitchFamily="34" charset="0"/>
          </a:endParaRPr>
        </a:p>
      </dgm:t>
    </dgm:pt>
    <dgm:pt modelId="{38F25B7D-B34C-4F02-AFF7-712EF37C1FE9}">
      <dgm:prSet phldrT="[Text]" custT="1"/>
      <dgm:spPr/>
      <dgm:t>
        <a:bodyPr/>
        <a:lstStyle/>
        <a:p>
          <a:pPr algn="l">
            <a:spcAft>
              <a:spcPts val="0"/>
            </a:spcAft>
          </a:pPr>
          <a:r>
            <a:rPr lang="en-IN" sz="2300" dirty="0" smtClean="0">
              <a:latin typeface="Trebuchet MS" pitchFamily="34" charset="0"/>
            </a:rPr>
            <a:t>Supplier and the recipient of the supply are not related</a:t>
          </a:r>
          <a:endParaRPr lang="en-IN" sz="2300" dirty="0">
            <a:latin typeface="Trebuchet MS" pitchFamily="34" charset="0"/>
          </a:endParaRPr>
        </a:p>
      </dgm:t>
    </dgm:pt>
    <dgm:pt modelId="{FD72730B-09BA-454C-A39A-799C36B26E8C}" type="parTrans" cxnId="{2E63DE39-DEA0-433E-BE90-BF29B7C624C8}">
      <dgm:prSet/>
      <dgm:spPr/>
      <dgm:t>
        <a:bodyPr/>
        <a:lstStyle/>
        <a:p>
          <a:endParaRPr lang="en-IN" sz="2300">
            <a:latin typeface="Trebuchet MS" pitchFamily="34" charset="0"/>
          </a:endParaRPr>
        </a:p>
      </dgm:t>
    </dgm:pt>
    <dgm:pt modelId="{026D73AE-83F8-4F8E-9686-C9C6071D044C}" type="sibTrans" cxnId="{2E63DE39-DEA0-433E-BE90-BF29B7C624C8}">
      <dgm:prSet custT="1"/>
      <dgm:spPr/>
      <dgm:t>
        <a:bodyPr/>
        <a:lstStyle/>
        <a:p>
          <a:endParaRPr lang="en-IN" sz="2300">
            <a:latin typeface="Trebuchet MS" pitchFamily="34" charset="0"/>
          </a:endParaRPr>
        </a:p>
      </dgm:t>
    </dgm:pt>
    <dgm:pt modelId="{A7BDA9DF-A376-4EC2-8829-6155257E091D}">
      <dgm:prSet phldrT="[Text]" custT="1"/>
      <dgm:spPr/>
      <dgm:t>
        <a:bodyPr/>
        <a:lstStyle/>
        <a:p>
          <a:r>
            <a:rPr lang="en-IN" sz="2300" dirty="0" smtClean="0">
              <a:latin typeface="Trebuchet MS" pitchFamily="34" charset="0"/>
            </a:rPr>
            <a:t>Price is the sole consideration</a:t>
          </a:r>
          <a:endParaRPr lang="en-IN" sz="2300" dirty="0">
            <a:latin typeface="Trebuchet MS" pitchFamily="34" charset="0"/>
          </a:endParaRPr>
        </a:p>
      </dgm:t>
    </dgm:pt>
    <dgm:pt modelId="{693ED197-4357-4ED8-830E-3CEF35383730}" type="parTrans" cxnId="{651A21BC-C7EA-48F3-832F-1E7D82947492}">
      <dgm:prSet/>
      <dgm:spPr/>
      <dgm:t>
        <a:bodyPr/>
        <a:lstStyle/>
        <a:p>
          <a:endParaRPr lang="en-IN" sz="2300">
            <a:latin typeface="Trebuchet MS" pitchFamily="34" charset="0"/>
          </a:endParaRPr>
        </a:p>
      </dgm:t>
    </dgm:pt>
    <dgm:pt modelId="{528A364A-9027-42A3-832B-4B6E0BB1FCD5}" type="sibTrans" cxnId="{651A21BC-C7EA-48F3-832F-1E7D82947492}">
      <dgm:prSet/>
      <dgm:spPr/>
      <dgm:t>
        <a:bodyPr/>
        <a:lstStyle/>
        <a:p>
          <a:endParaRPr lang="en-IN" sz="2300">
            <a:latin typeface="Trebuchet MS" pitchFamily="34" charset="0"/>
          </a:endParaRPr>
        </a:p>
      </dgm:t>
    </dgm:pt>
    <dgm:pt modelId="{13EA83FF-0C25-4B0E-AA7C-B7AF4750A76D}" type="pres">
      <dgm:prSet presAssocID="{DA09606C-2121-4C3C-951A-349A668A7127}" presName="outerComposite" presStyleCnt="0">
        <dgm:presLayoutVars>
          <dgm:chMax val="5"/>
          <dgm:dir/>
          <dgm:resizeHandles val="exact"/>
        </dgm:presLayoutVars>
      </dgm:prSet>
      <dgm:spPr/>
      <dgm:t>
        <a:bodyPr/>
        <a:lstStyle/>
        <a:p>
          <a:endParaRPr lang="en-IN"/>
        </a:p>
      </dgm:t>
    </dgm:pt>
    <dgm:pt modelId="{8110CA2B-A2AC-4411-8845-8B3EE3A96FAD}" type="pres">
      <dgm:prSet presAssocID="{DA09606C-2121-4C3C-951A-349A668A7127}" presName="dummyMaxCanvas" presStyleCnt="0">
        <dgm:presLayoutVars/>
      </dgm:prSet>
      <dgm:spPr/>
    </dgm:pt>
    <dgm:pt modelId="{0A0EE60B-8C8E-43C8-979B-31040D03BD69}" type="pres">
      <dgm:prSet presAssocID="{DA09606C-2121-4C3C-951A-349A668A7127}" presName="ThreeNodes_1" presStyleLbl="node1" presStyleIdx="0" presStyleCnt="3">
        <dgm:presLayoutVars>
          <dgm:bulletEnabled val="1"/>
        </dgm:presLayoutVars>
      </dgm:prSet>
      <dgm:spPr/>
      <dgm:t>
        <a:bodyPr/>
        <a:lstStyle/>
        <a:p>
          <a:endParaRPr lang="en-IN"/>
        </a:p>
      </dgm:t>
    </dgm:pt>
    <dgm:pt modelId="{0D717882-156F-42C7-82C1-E9485E21772B}" type="pres">
      <dgm:prSet presAssocID="{DA09606C-2121-4C3C-951A-349A668A7127}" presName="ThreeNodes_2" presStyleLbl="node1" presStyleIdx="1" presStyleCnt="3">
        <dgm:presLayoutVars>
          <dgm:bulletEnabled val="1"/>
        </dgm:presLayoutVars>
      </dgm:prSet>
      <dgm:spPr/>
      <dgm:t>
        <a:bodyPr/>
        <a:lstStyle/>
        <a:p>
          <a:endParaRPr lang="en-IN"/>
        </a:p>
      </dgm:t>
    </dgm:pt>
    <dgm:pt modelId="{114AE5F2-CFDC-44CB-A855-5F3EEC1845D7}" type="pres">
      <dgm:prSet presAssocID="{DA09606C-2121-4C3C-951A-349A668A7127}" presName="ThreeNodes_3" presStyleLbl="node1" presStyleIdx="2" presStyleCnt="3">
        <dgm:presLayoutVars>
          <dgm:bulletEnabled val="1"/>
        </dgm:presLayoutVars>
      </dgm:prSet>
      <dgm:spPr/>
      <dgm:t>
        <a:bodyPr/>
        <a:lstStyle/>
        <a:p>
          <a:endParaRPr lang="en-IN"/>
        </a:p>
      </dgm:t>
    </dgm:pt>
    <dgm:pt modelId="{5DDEAD2D-61C4-4D48-9558-6B6A749122B2}" type="pres">
      <dgm:prSet presAssocID="{DA09606C-2121-4C3C-951A-349A668A7127}" presName="ThreeConn_1-2" presStyleLbl="fgAccFollowNode1" presStyleIdx="0" presStyleCnt="2">
        <dgm:presLayoutVars>
          <dgm:bulletEnabled val="1"/>
        </dgm:presLayoutVars>
      </dgm:prSet>
      <dgm:spPr/>
      <dgm:t>
        <a:bodyPr/>
        <a:lstStyle/>
        <a:p>
          <a:endParaRPr lang="en-IN"/>
        </a:p>
      </dgm:t>
    </dgm:pt>
    <dgm:pt modelId="{6D76DD6D-45EC-4FCC-B78F-0832BB512A61}" type="pres">
      <dgm:prSet presAssocID="{DA09606C-2121-4C3C-951A-349A668A7127}" presName="ThreeConn_2-3" presStyleLbl="fgAccFollowNode1" presStyleIdx="1" presStyleCnt="2">
        <dgm:presLayoutVars>
          <dgm:bulletEnabled val="1"/>
        </dgm:presLayoutVars>
      </dgm:prSet>
      <dgm:spPr/>
      <dgm:t>
        <a:bodyPr/>
        <a:lstStyle/>
        <a:p>
          <a:endParaRPr lang="en-IN"/>
        </a:p>
      </dgm:t>
    </dgm:pt>
    <dgm:pt modelId="{5D61E823-8699-49D5-94DA-BE0DA0F0ECE8}" type="pres">
      <dgm:prSet presAssocID="{DA09606C-2121-4C3C-951A-349A668A7127}" presName="ThreeNodes_1_text" presStyleLbl="node1" presStyleIdx="2" presStyleCnt="3">
        <dgm:presLayoutVars>
          <dgm:bulletEnabled val="1"/>
        </dgm:presLayoutVars>
      </dgm:prSet>
      <dgm:spPr/>
      <dgm:t>
        <a:bodyPr/>
        <a:lstStyle/>
        <a:p>
          <a:endParaRPr lang="en-IN"/>
        </a:p>
      </dgm:t>
    </dgm:pt>
    <dgm:pt modelId="{CBEA89BA-C899-4DD1-9401-B59B1FE29C71}" type="pres">
      <dgm:prSet presAssocID="{DA09606C-2121-4C3C-951A-349A668A7127}" presName="ThreeNodes_2_text" presStyleLbl="node1" presStyleIdx="2" presStyleCnt="3">
        <dgm:presLayoutVars>
          <dgm:bulletEnabled val="1"/>
        </dgm:presLayoutVars>
      </dgm:prSet>
      <dgm:spPr/>
      <dgm:t>
        <a:bodyPr/>
        <a:lstStyle/>
        <a:p>
          <a:endParaRPr lang="en-IN"/>
        </a:p>
      </dgm:t>
    </dgm:pt>
    <dgm:pt modelId="{F5DA70B2-FA80-4849-BA34-15A822EFD3DC}" type="pres">
      <dgm:prSet presAssocID="{DA09606C-2121-4C3C-951A-349A668A7127}" presName="ThreeNodes_3_text" presStyleLbl="node1" presStyleIdx="2" presStyleCnt="3">
        <dgm:presLayoutVars>
          <dgm:bulletEnabled val="1"/>
        </dgm:presLayoutVars>
      </dgm:prSet>
      <dgm:spPr/>
      <dgm:t>
        <a:bodyPr/>
        <a:lstStyle/>
        <a:p>
          <a:endParaRPr lang="en-IN"/>
        </a:p>
      </dgm:t>
    </dgm:pt>
  </dgm:ptLst>
  <dgm:cxnLst>
    <dgm:cxn modelId="{EEDB6D6E-DF08-4387-8672-DDFEE0061C2D}" type="presOf" srcId="{DA09606C-2121-4C3C-951A-349A668A7127}" destId="{13EA83FF-0C25-4B0E-AA7C-B7AF4750A76D}" srcOrd="0" destOrd="0" presId="urn:microsoft.com/office/officeart/2005/8/layout/vProcess5"/>
    <dgm:cxn modelId="{2E63DE39-DEA0-433E-BE90-BF29B7C624C8}" srcId="{DA09606C-2121-4C3C-951A-349A668A7127}" destId="{38F25B7D-B34C-4F02-AFF7-712EF37C1FE9}" srcOrd="1" destOrd="0" parTransId="{FD72730B-09BA-454C-A39A-799C36B26E8C}" sibTransId="{026D73AE-83F8-4F8E-9686-C9C6071D044C}"/>
    <dgm:cxn modelId="{2BE48199-371A-48EE-8D2D-3B1122907C8C}" type="presOf" srcId="{38F25B7D-B34C-4F02-AFF7-712EF37C1FE9}" destId="{0D717882-156F-42C7-82C1-E9485E21772B}" srcOrd="0" destOrd="0" presId="urn:microsoft.com/office/officeart/2005/8/layout/vProcess5"/>
    <dgm:cxn modelId="{651A21BC-C7EA-48F3-832F-1E7D82947492}" srcId="{DA09606C-2121-4C3C-951A-349A668A7127}" destId="{A7BDA9DF-A376-4EC2-8829-6155257E091D}" srcOrd="2" destOrd="0" parTransId="{693ED197-4357-4ED8-830E-3CEF35383730}" sibTransId="{528A364A-9027-42A3-832B-4B6E0BB1FCD5}"/>
    <dgm:cxn modelId="{8F504AAB-D61E-482A-8E53-5CF2A86BCAC9}" type="presOf" srcId="{A7BDA9DF-A376-4EC2-8829-6155257E091D}" destId="{F5DA70B2-FA80-4849-BA34-15A822EFD3DC}" srcOrd="1" destOrd="0" presId="urn:microsoft.com/office/officeart/2005/8/layout/vProcess5"/>
    <dgm:cxn modelId="{803CFE3C-09CF-4061-AF00-8E5AA706B6BD}" type="presOf" srcId="{0D70E049-9339-4085-9968-EB8F87EFC0C6}" destId="{5D61E823-8699-49D5-94DA-BE0DA0F0ECE8}" srcOrd="1" destOrd="0" presId="urn:microsoft.com/office/officeart/2005/8/layout/vProcess5"/>
    <dgm:cxn modelId="{077F62FA-EFF7-458A-B948-8D12A1E2AEF6}" type="presOf" srcId="{38F25B7D-B34C-4F02-AFF7-712EF37C1FE9}" destId="{CBEA89BA-C899-4DD1-9401-B59B1FE29C71}" srcOrd="1" destOrd="0" presId="urn:microsoft.com/office/officeart/2005/8/layout/vProcess5"/>
    <dgm:cxn modelId="{B6D1C40E-1DBE-4272-989B-7F670EE287CE}" srcId="{DA09606C-2121-4C3C-951A-349A668A7127}" destId="{0D70E049-9339-4085-9968-EB8F87EFC0C6}" srcOrd="0" destOrd="0" parTransId="{7F60D76F-16D2-411B-9D12-17AFEE0C0AA8}" sibTransId="{D1EAF09C-42FF-433D-8C4C-440B523DFA06}"/>
    <dgm:cxn modelId="{E61399A7-DB48-4662-B073-71FFC9AF791C}" type="presOf" srcId="{A7BDA9DF-A376-4EC2-8829-6155257E091D}" destId="{114AE5F2-CFDC-44CB-A855-5F3EEC1845D7}" srcOrd="0" destOrd="0" presId="urn:microsoft.com/office/officeart/2005/8/layout/vProcess5"/>
    <dgm:cxn modelId="{80C3008E-A83A-4D75-AD4E-CA72F929334C}" type="presOf" srcId="{D1EAF09C-42FF-433D-8C4C-440B523DFA06}" destId="{5DDEAD2D-61C4-4D48-9558-6B6A749122B2}" srcOrd="0" destOrd="0" presId="urn:microsoft.com/office/officeart/2005/8/layout/vProcess5"/>
    <dgm:cxn modelId="{D085F428-8C1A-4475-9778-6DA730E47C80}" type="presOf" srcId="{0D70E049-9339-4085-9968-EB8F87EFC0C6}" destId="{0A0EE60B-8C8E-43C8-979B-31040D03BD69}" srcOrd="0" destOrd="0" presId="urn:microsoft.com/office/officeart/2005/8/layout/vProcess5"/>
    <dgm:cxn modelId="{C2A02879-9724-4C26-8F55-240F39D6FCFE}" type="presOf" srcId="{026D73AE-83F8-4F8E-9686-C9C6071D044C}" destId="{6D76DD6D-45EC-4FCC-B78F-0832BB512A61}" srcOrd="0" destOrd="0" presId="urn:microsoft.com/office/officeart/2005/8/layout/vProcess5"/>
    <dgm:cxn modelId="{B4A7CCA7-5915-4ADF-85CE-2F4FD6B5231F}" type="presParOf" srcId="{13EA83FF-0C25-4B0E-AA7C-B7AF4750A76D}" destId="{8110CA2B-A2AC-4411-8845-8B3EE3A96FAD}" srcOrd="0" destOrd="0" presId="urn:microsoft.com/office/officeart/2005/8/layout/vProcess5"/>
    <dgm:cxn modelId="{F0461B88-FA77-4812-987C-878F12A90042}" type="presParOf" srcId="{13EA83FF-0C25-4B0E-AA7C-B7AF4750A76D}" destId="{0A0EE60B-8C8E-43C8-979B-31040D03BD69}" srcOrd="1" destOrd="0" presId="urn:microsoft.com/office/officeart/2005/8/layout/vProcess5"/>
    <dgm:cxn modelId="{734DDE5F-0289-4493-BCF3-DE22687E5B2D}" type="presParOf" srcId="{13EA83FF-0C25-4B0E-AA7C-B7AF4750A76D}" destId="{0D717882-156F-42C7-82C1-E9485E21772B}" srcOrd="2" destOrd="0" presId="urn:microsoft.com/office/officeart/2005/8/layout/vProcess5"/>
    <dgm:cxn modelId="{07C9F7CB-1875-473D-B53F-2AAB6920B505}" type="presParOf" srcId="{13EA83FF-0C25-4B0E-AA7C-B7AF4750A76D}" destId="{114AE5F2-CFDC-44CB-A855-5F3EEC1845D7}" srcOrd="3" destOrd="0" presId="urn:microsoft.com/office/officeart/2005/8/layout/vProcess5"/>
    <dgm:cxn modelId="{88968B43-F8CA-4E45-9257-55B655585767}" type="presParOf" srcId="{13EA83FF-0C25-4B0E-AA7C-B7AF4750A76D}" destId="{5DDEAD2D-61C4-4D48-9558-6B6A749122B2}" srcOrd="4" destOrd="0" presId="urn:microsoft.com/office/officeart/2005/8/layout/vProcess5"/>
    <dgm:cxn modelId="{7724CA17-EDF4-448F-B87F-73A1DAD21E32}" type="presParOf" srcId="{13EA83FF-0C25-4B0E-AA7C-B7AF4750A76D}" destId="{6D76DD6D-45EC-4FCC-B78F-0832BB512A61}" srcOrd="5" destOrd="0" presId="urn:microsoft.com/office/officeart/2005/8/layout/vProcess5"/>
    <dgm:cxn modelId="{E6E93E9E-ACD5-41E5-A110-8FB1FD70A04B}" type="presParOf" srcId="{13EA83FF-0C25-4B0E-AA7C-B7AF4750A76D}" destId="{5D61E823-8699-49D5-94DA-BE0DA0F0ECE8}" srcOrd="6" destOrd="0" presId="urn:microsoft.com/office/officeart/2005/8/layout/vProcess5"/>
    <dgm:cxn modelId="{3E65579E-665E-4C60-8FA1-26DC68670DAD}" type="presParOf" srcId="{13EA83FF-0C25-4B0E-AA7C-B7AF4750A76D}" destId="{CBEA89BA-C899-4DD1-9401-B59B1FE29C71}" srcOrd="7" destOrd="0" presId="urn:microsoft.com/office/officeart/2005/8/layout/vProcess5"/>
    <dgm:cxn modelId="{22A44187-B82D-4C0F-B818-FCD2BCF03F57}" type="presParOf" srcId="{13EA83FF-0C25-4B0E-AA7C-B7AF4750A76D}" destId="{F5DA70B2-FA80-4849-BA34-15A822EFD3DC}" srcOrd="8" destOrd="0" presId="urn:microsoft.com/office/officeart/2005/8/layout/vProcess5"/>
  </dgm:cxnLst>
  <dgm:bg/>
  <dgm:whole/>
</dgm:dataModel>
</file>

<file path=ppt/diagrams/data2.xml><?xml version="1.0" encoding="utf-8"?>
<dgm:dataModel xmlns:dgm="http://schemas.openxmlformats.org/drawingml/2006/diagram" xmlns:a="http://schemas.openxmlformats.org/drawingml/2006/main">
  <dgm:ptLst>
    <dgm:pt modelId="{91E02B25-2334-4E47-BA65-314F8B54D717}" type="doc">
      <dgm:prSet loTypeId="urn:microsoft.com/office/officeart/2005/8/layout/lProcess1" loCatId="process" qsTypeId="urn:microsoft.com/office/officeart/2005/8/quickstyle/simple1" qsCatId="simple" csTypeId="urn:microsoft.com/office/officeart/2005/8/colors/colorful5" csCatId="colorful" phldr="1"/>
      <dgm:spPr/>
      <dgm:t>
        <a:bodyPr/>
        <a:lstStyle/>
        <a:p>
          <a:endParaRPr lang="en-IN"/>
        </a:p>
      </dgm:t>
    </dgm:pt>
    <dgm:pt modelId="{0A54D1B7-3F69-465D-AD1E-5CA415CA268B}">
      <dgm:prSet phldrT="[Text]" custT="1"/>
      <dgm:spPr/>
      <dgm:t>
        <a:bodyPr/>
        <a:lstStyle/>
        <a:p>
          <a:r>
            <a:rPr lang="en-IN" sz="2000" dirty="0" smtClean="0">
              <a:latin typeface="Trebuchet MS" pitchFamily="34" charset="0"/>
            </a:rPr>
            <a:t>INCLUSIONS</a:t>
          </a:r>
          <a:endParaRPr lang="en-IN" sz="2000" dirty="0">
            <a:latin typeface="Trebuchet MS" pitchFamily="34" charset="0"/>
          </a:endParaRPr>
        </a:p>
      </dgm:t>
    </dgm:pt>
    <dgm:pt modelId="{56ACB733-1DF0-463C-8070-A9D20F15925E}" type="parTrans" cxnId="{D63C3244-6ACE-4647-8521-9EF00733FCDD}">
      <dgm:prSet/>
      <dgm:spPr/>
      <dgm:t>
        <a:bodyPr/>
        <a:lstStyle/>
        <a:p>
          <a:endParaRPr lang="en-IN" sz="2000">
            <a:latin typeface="Trebuchet MS" pitchFamily="34" charset="0"/>
          </a:endParaRPr>
        </a:p>
      </dgm:t>
    </dgm:pt>
    <dgm:pt modelId="{94F3D1CB-37C5-4E93-A3A8-BFA5D2B97C06}" type="sibTrans" cxnId="{D63C3244-6ACE-4647-8521-9EF00733FCDD}">
      <dgm:prSet/>
      <dgm:spPr/>
      <dgm:t>
        <a:bodyPr/>
        <a:lstStyle/>
        <a:p>
          <a:endParaRPr lang="en-IN" sz="2000">
            <a:latin typeface="Trebuchet MS" pitchFamily="34" charset="0"/>
          </a:endParaRPr>
        </a:p>
      </dgm:t>
    </dgm:pt>
    <dgm:pt modelId="{D1538E83-9C7B-4DCB-8AC3-55F90964B760}">
      <dgm:prSet phldrT="[Text]" custT="1"/>
      <dgm:spPr/>
      <dgm:t>
        <a:bodyPr/>
        <a:lstStyle/>
        <a:p>
          <a:r>
            <a:rPr lang="en-IN" sz="2000" dirty="0" smtClean="0">
              <a:latin typeface="Trebuchet MS" pitchFamily="34" charset="0"/>
            </a:rPr>
            <a:t>Any taxes, duties, cesses, fees and charges levied under any law except CGST/SGST/IGST</a:t>
          </a:r>
          <a:endParaRPr lang="en-IN" sz="2000" dirty="0">
            <a:latin typeface="Trebuchet MS" pitchFamily="34" charset="0"/>
          </a:endParaRPr>
        </a:p>
      </dgm:t>
    </dgm:pt>
    <dgm:pt modelId="{784F7936-F332-46DA-B5BC-FADDFE555702}" type="parTrans" cxnId="{FDAB5844-0F63-4826-9CC3-1F04D1032D01}">
      <dgm:prSet/>
      <dgm:spPr/>
      <dgm:t>
        <a:bodyPr/>
        <a:lstStyle/>
        <a:p>
          <a:endParaRPr lang="en-IN" sz="2000">
            <a:latin typeface="Trebuchet MS" pitchFamily="34" charset="0"/>
          </a:endParaRPr>
        </a:p>
      </dgm:t>
    </dgm:pt>
    <dgm:pt modelId="{C2F60ED5-0F9A-40C2-AE7C-EE0D53D12084}" type="sibTrans" cxnId="{FDAB5844-0F63-4826-9CC3-1F04D1032D01}">
      <dgm:prSet/>
      <dgm:spPr/>
      <dgm:t>
        <a:bodyPr/>
        <a:lstStyle/>
        <a:p>
          <a:endParaRPr lang="en-IN" sz="2000">
            <a:latin typeface="Trebuchet MS" pitchFamily="34" charset="0"/>
          </a:endParaRPr>
        </a:p>
      </dgm:t>
    </dgm:pt>
    <dgm:pt modelId="{B4DD30B3-74E9-4315-A016-9D13645DBCBB}">
      <dgm:prSet phldrT="[Text]" custT="1"/>
      <dgm:spPr/>
      <dgm:t>
        <a:bodyPr/>
        <a:lstStyle/>
        <a:p>
          <a:r>
            <a:rPr lang="en-IN" sz="2000" dirty="0" smtClean="0">
              <a:latin typeface="Trebuchet MS" pitchFamily="34" charset="0"/>
            </a:rPr>
            <a:t>Any amount paid by recipient on behalf of supplier and not included in the price actually paid or payable</a:t>
          </a:r>
          <a:endParaRPr lang="en-IN" sz="2000" dirty="0">
            <a:latin typeface="Trebuchet MS" pitchFamily="34" charset="0"/>
          </a:endParaRPr>
        </a:p>
      </dgm:t>
    </dgm:pt>
    <dgm:pt modelId="{FA905CC4-B0F4-4687-9980-CFE79C04277D}" type="parTrans" cxnId="{BF6DABE6-5D1F-4814-8519-207676BDBD6E}">
      <dgm:prSet/>
      <dgm:spPr/>
      <dgm:t>
        <a:bodyPr/>
        <a:lstStyle/>
        <a:p>
          <a:endParaRPr lang="en-IN" sz="2000">
            <a:latin typeface="Trebuchet MS" pitchFamily="34" charset="0"/>
          </a:endParaRPr>
        </a:p>
      </dgm:t>
    </dgm:pt>
    <dgm:pt modelId="{75FE4039-DAD2-4560-A848-F4E9D22BB25A}" type="sibTrans" cxnId="{BF6DABE6-5D1F-4814-8519-207676BDBD6E}">
      <dgm:prSet/>
      <dgm:spPr/>
      <dgm:t>
        <a:bodyPr/>
        <a:lstStyle/>
        <a:p>
          <a:endParaRPr lang="en-IN" sz="2000">
            <a:latin typeface="Trebuchet MS" pitchFamily="34" charset="0"/>
          </a:endParaRPr>
        </a:p>
      </dgm:t>
    </dgm:pt>
    <dgm:pt modelId="{E0814BDE-D82E-4641-B292-8E84EF2C1B8F}">
      <dgm:prSet phldrT="[Text]" custT="1"/>
      <dgm:spPr/>
      <dgm:t>
        <a:bodyPr/>
        <a:lstStyle/>
        <a:p>
          <a:r>
            <a:rPr lang="en-IN" sz="2000" dirty="0" smtClean="0">
              <a:latin typeface="Trebuchet MS" pitchFamily="34" charset="0"/>
            </a:rPr>
            <a:t>INCLUSIONS</a:t>
          </a:r>
          <a:endParaRPr lang="en-IN" sz="2000" dirty="0">
            <a:latin typeface="Trebuchet MS" pitchFamily="34" charset="0"/>
          </a:endParaRPr>
        </a:p>
      </dgm:t>
    </dgm:pt>
    <dgm:pt modelId="{A7C8DBAF-1CA2-43C7-B312-B9B78F5DA977}" type="parTrans" cxnId="{071748CD-2100-4215-BF1F-52E21715F863}">
      <dgm:prSet/>
      <dgm:spPr/>
      <dgm:t>
        <a:bodyPr/>
        <a:lstStyle/>
        <a:p>
          <a:endParaRPr lang="en-IN" sz="2000">
            <a:latin typeface="Trebuchet MS" pitchFamily="34" charset="0"/>
          </a:endParaRPr>
        </a:p>
      </dgm:t>
    </dgm:pt>
    <dgm:pt modelId="{3A45F848-58EE-44E4-9926-9A08D6CB2657}" type="sibTrans" cxnId="{071748CD-2100-4215-BF1F-52E21715F863}">
      <dgm:prSet/>
      <dgm:spPr/>
      <dgm:t>
        <a:bodyPr/>
        <a:lstStyle/>
        <a:p>
          <a:endParaRPr lang="en-IN" sz="2000">
            <a:latin typeface="Trebuchet MS" pitchFamily="34" charset="0"/>
          </a:endParaRPr>
        </a:p>
      </dgm:t>
    </dgm:pt>
    <dgm:pt modelId="{CC0115D2-9B1E-4F1F-95DC-32CC3B2DE04C}">
      <dgm:prSet phldrT="[Text]" custT="1"/>
      <dgm:spPr/>
      <dgm:t>
        <a:bodyPr/>
        <a:lstStyle/>
        <a:p>
          <a:r>
            <a:rPr lang="en-IN" sz="2000" dirty="0" smtClean="0">
              <a:latin typeface="Trebuchet MS" pitchFamily="34" charset="0"/>
            </a:rPr>
            <a:t>incidental expenses including commission and packing</a:t>
          </a:r>
          <a:endParaRPr lang="en-IN" sz="2000" dirty="0">
            <a:latin typeface="Trebuchet MS" pitchFamily="34" charset="0"/>
          </a:endParaRPr>
        </a:p>
      </dgm:t>
    </dgm:pt>
    <dgm:pt modelId="{15D96BB4-C152-4D00-AC58-3916A20D1CFC}" type="parTrans" cxnId="{4880B407-BF55-423D-81A7-446EDF7DB469}">
      <dgm:prSet/>
      <dgm:spPr/>
      <dgm:t>
        <a:bodyPr/>
        <a:lstStyle/>
        <a:p>
          <a:endParaRPr lang="en-IN" sz="2000">
            <a:latin typeface="Trebuchet MS" pitchFamily="34" charset="0"/>
          </a:endParaRPr>
        </a:p>
      </dgm:t>
    </dgm:pt>
    <dgm:pt modelId="{A1F70E9F-7B48-41AD-A414-50B5B65F7D8B}" type="sibTrans" cxnId="{4880B407-BF55-423D-81A7-446EDF7DB469}">
      <dgm:prSet/>
      <dgm:spPr/>
      <dgm:t>
        <a:bodyPr/>
        <a:lstStyle/>
        <a:p>
          <a:endParaRPr lang="en-IN" sz="2000">
            <a:latin typeface="Trebuchet MS" pitchFamily="34" charset="0"/>
          </a:endParaRPr>
        </a:p>
      </dgm:t>
    </dgm:pt>
    <dgm:pt modelId="{FB42A45A-87F8-4F53-A9F7-036A07C9F7DA}">
      <dgm:prSet phldrT="[Text]" custT="1"/>
      <dgm:spPr/>
      <dgm:t>
        <a:bodyPr/>
        <a:lstStyle/>
        <a:p>
          <a:r>
            <a:rPr lang="en-IN" sz="2000" smtClean="0">
              <a:latin typeface="Trebuchet MS" pitchFamily="34" charset="0"/>
            </a:rPr>
            <a:t>Interest or late fee or penalty for delayed payment of any consideration</a:t>
          </a:r>
          <a:endParaRPr lang="en-IN" sz="2000" dirty="0">
            <a:latin typeface="Trebuchet MS" pitchFamily="34" charset="0"/>
          </a:endParaRPr>
        </a:p>
      </dgm:t>
    </dgm:pt>
    <dgm:pt modelId="{035C1D48-24F3-4109-B89D-2E790FB9A3D8}" type="parTrans" cxnId="{51C839EA-BC06-4D90-ADDD-361197B1F94E}">
      <dgm:prSet/>
      <dgm:spPr/>
      <dgm:t>
        <a:bodyPr/>
        <a:lstStyle/>
        <a:p>
          <a:endParaRPr lang="en-IN" sz="2000">
            <a:latin typeface="Trebuchet MS" pitchFamily="34" charset="0"/>
          </a:endParaRPr>
        </a:p>
      </dgm:t>
    </dgm:pt>
    <dgm:pt modelId="{9902C87B-BD45-408C-A7EA-95291E4E8B2A}" type="sibTrans" cxnId="{51C839EA-BC06-4D90-ADDD-361197B1F94E}">
      <dgm:prSet/>
      <dgm:spPr/>
      <dgm:t>
        <a:bodyPr/>
        <a:lstStyle/>
        <a:p>
          <a:endParaRPr lang="en-IN" sz="2000">
            <a:latin typeface="Trebuchet MS" pitchFamily="34" charset="0"/>
          </a:endParaRPr>
        </a:p>
      </dgm:t>
    </dgm:pt>
    <dgm:pt modelId="{7B6C34E0-910E-43CF-8EB9-0F6B77D7B557}">
      <dgm:prSet phldrT="[Text]" custT="1"/>
      <dgm:spPr/>
      <dgm:t>
        <a:bodyPr/>
        <a:lstStyle/>
        <a:p>
          <a:r>
            <a:rPr lang="en-IN" sz="2000" dirty="0" smtClean="0">
              <a:latin typeface="Trebuchet MS" pitchFamily="34" charset="0"/>
            </a:rPr>
            <a:t>subsidies directly linked to the price excluding subsidies provided by the</a:t>
          </a:r>
        </a:p>
        <a:p>
          <a:r>
            <a:rPr lang="en-IN" sz="2000" dirty="0" smtClean="0">
              <a:latin typeface="Trebuchet MS" pitchFamily="34" charset="0"/>
            </a:rPr>
            <a:t>CG/SG</a:t>
          </a:r>
        </a:p>
      </dgm:t>
    </dgm:pt>
    <dgm:pt modelId="{B7019C46-7984-4710-A5E8-833CCB9E77BE}" type="parTrans" cxnId="{0196151B-7127-4439-97B3-C90B21D7F6D8}">
      <dgm:prSet/>
      <dgm:spPr/>
      <dgm:t>
        <a:bodyPr/>
        <a:lstStyle/>
        <a:p>
          <a:endParaRPr lang="en-IN" sz="2000">
            <a:latin typeface="Trebuchet MS" pitchFamily="34" charset="0"/>
          </a:endParaRPr>
        </a:p>
      </dgm:t>
    </dgm:pt>
    <dgm:pt modelId="{5D2AF7A3-EF9D-448B-92C1-13DC4B167B04}" type="sibTrans" cxnId="{0196151B-7127-4439-97B3-C90B21D7F6D8}">
      <dgm:prSet/>
      <dgm:spPr/>
      <dgm:t>
        <a:bodyPr/>
        <a:lstStyle/>
        <a:p>
          <a:endParaRPr lang="en-IN" sz="2000">
            <a:latin typeface="Trebuchet MS" pitchFamily="34" charset="0"/>
          </a:endParaRPr>
        </a:p>
      </dgm:t>
    </dgm:pt>
    <dgm:pt modelId="{A45ECCF0-64FF-4294-87E2-EA6F883BE60B}" type="pres">
      <dgm:prSet presAssocID="{91E02B25-2334-4E47-BA65-314F8B54D717}" presName="Name0" presStyleCnt="0">
        <dgm:presLayoutVars>
          <dgm:dir/>
          <dgm:animLvl val="lvl"/>
          <dgm:resizeHandles val="exact"/>
        </dgm:presLayoutVars>
      </dgm:prSet>
      <dgm:spPr/>
      <dgm:t>
        <a:bodyPr/>
        <a:lstStyle/>
        <a:p>
          <a:endParaRPr lang="en-IN"/>
        </a:p>
      </dgm:t>
    </dgm:pt>
    <dgm:pt modelId="{0403F24E-17EF-4050-B011-4E8D9E8DB597}" type="pres">
      <dgm:prSet presAssocID="{0A54D1B7-3F69-465D-AD1E-5CA415CA268B}" presName="vertFlow" presStyleCnt="0"/>
      <dgm:spPr/>
    </dgm:pt>
    <dgm:pt modelId="{A25A9274-4FC3-4870-ACF1-21B55B71A045}" type="pres">
      <dgm:prSet presAssocID="{0A54D1B7-3F69-465D-AD1E-5CA415CA268B}" presName="header" presStyleLbl="node1" presStyleIdx="0" presStyleCnt="2"/>
      <dgm:spPr/>
      <dgm:t>
        <a:bodyPr/>
        <a:lstStyle/>
        <a:p>
          <a:endParaRPr lang="en-IN"/>
        </a:p>
      </dgm:t>
    </dgm:pt>
    <dgm:pt modelId="{E562FBAB-C5FB-423B-B1D0-AC5176FDC944}" type="pres">
      <dgm:prSet presAssocID="{784F7936-F332-46DA-B5BC-FADDFE555702}" presName="parTrans" presStyleLbl="sibTrans2D1" presStyleIdx="0" presStyleCnt="5"/>
      <dgm:spPr/>
      <dgm:t>
        <a:bodyPr/>
        <a:lstStyle/>
        <a:p>
          <a:endParaRPr lang="en-IN"/>
        </a:p>
      </dgm:t>
    </dgm:pt>
    <dgm:pt modelId="{3E46D18C-8A40-4F17-B2CC-C94409A8DD15}" type="pres">
      <dgm:prSet presAssocID="{D1538E83-9C7B-4DCB-8AC3-55F90964B760}" presName="child" presStyleLbl="alignAccFollowNode1" presStyleIdx="0" presStyleCnt="5">
        <dgm:presLayoutVars>
          <dgm:chMax val="0"/>
          <dgm:bulletEnabled val="1"/>
        </dgm:presLayoutVars>
      </dgm:prSet>
      <dgm:spPr/>
      <dgm:t>
        <a:bodyPr/>
        <a:lstStyle/>
        <a:p>
          <a:endParaRPr lang="en-IN"/>
        </a:p>
      </dgm:t>
    </dgm:pt>
    <dgm:pt modelId="{3E623F2C-58A2-4B05-B208-D7CECEC12E78}" type="pres">
      <dgm:prSet presAssocID="{C2F60ED5-0F9A-40C2-AE7C-EE0D53D12084}" presName="sibTrans" presStyleLbl="sibTrans2D1" presStyleIdx="1" presStyleCnt="5"/>
      <dgm:spPr/>
      <dgm:t>
        <a:bodyPr/>
        <a:lstStyle/>
        <a:p>
          <a:endParaRPr lang="en-IN"/>
        </a:p>
      </dgm:t>
    </dgm:pt>
    <dgm:pt modelId="{EE99261B-7A5E-42A3-BA4E-BDD0B8316387}" type="pres">
      <dgm:prSet presAssocID="{B4DD30B3-74E9-4315-A016-9D13645DBCBB}" presName="child" presStyleLbl="alignAccFollowNode1" presStyleIdx="1" presStyleCnt="5" custScaleY="132318">
        <dgm:presLayoutVars>
          <dgm:chMax val="0"/>
          <dgm:bulletEnabled val="1"/>
        </dgm:presLayoutVars>
      </dgm:prSet>
      <dgm:spPr/>
      <dgm:t>
        <a:bodyPr/>
        <a:lstStyle/>
        <a:p>
          <a:endParaRPr lang="en-IN"/>
        </a:p>
      </dgm:t>
    </dgm:pt>
    <dgm:pt modelId="{4FDA7F1C-E952-4418-8A5C-61311290CF4E}" type="pres">
      <dgm:prSet presAssocID="{75FE4039-DAD2-4560-A848-F4E9D22BB25A}" presName="sibTrans" presStyleLbl="sibTrans2D1" presStyleIdx="2" presStyleCnt="5"/>
      <dgm:spPr/>
      <dgm:t>
        <a:bodyPr/>
        <a:lstStyle/>
        <a:p>
          <a:endParaRPr lang="en-IN"/>
        </a:p>
      </dgm:t>
    </dgm:pt>
    <dgm:pt modelId="{3F05EFFB-61E4-472B-AC47-368EA55FAE18}" type="pres">
      <dgm:prSet presAssocID="{7B6C34E0-910E-43CF-8EB9-0F6B77D7B557}" presName="child" presStyleLbl="alignAccFollowNode1" presStyleIdx="2" presStyleCnt="5" custScaleY="126670">
        <dgm:presLayoutVars>
          <dgm:chMax val="0"/>
          <dgm:bulletEnabled val="1"/>
        </dgm:presLayoutVars>
      </dgm:prSet>
      <dgm:spPr/>
      <dgm:t>
        <a:bodyPr/>
        <a:lstStyle/>
        <a:p>
          <a:endParaRPr lang="en-IN"/>
        </a:p>
      </dgm:t>
    </dgm:pt>
    <dgm:pt modelId="{8819E2B0-4B75-47A0-BE17-373526185969}" type="pres">
      <dgm:prSet presAssocID="{0A54D1B7-3F69-465D-AD1E-5CA415CA268B}" presName="hSp" presStyleCnt="0"/>
      <dgm:spPr/>
    </dgm:pt>
    <dgm:pt modelId="{B33A455B-1AA7-4D78-9366-4B6EBFC73EBA}" type="pres">
      <dgm:prSet presAssocID="{E0814BDE-D82E-4641-B292-8E84EF2C1B8F}" presName="vertFlow" presStyleCnt="0"/>
      <dgm:spPr/>
    </dgm:pt>
    <dgm:pt modelId="{CEF9AD3C-5A5A-4721-80F3-B66EF92D7184}" type="pres">
      <dgm:prSet presAssocID="{E0814BDE-D82E-4641-B292-8E84EF2C1B8F}" presName="header" presStyleLbl="node1" presStyleIdx="1" presStyleCnt="2"/>
      <dgm:spPr/>
      <dgm:t>
        <a:bodyPr/>
        <a:lstStyle/>
        <a:p>
          <a:endParaRPr lang="en-IN"/>
        </a:p>
      </dgm:t>
    </dgm:pt>
    <dgm:pt modelId="{B66BE924-1309-48E1-8D00-12489D18BF27}" type="pres">
      <dgm:prSet presAssocID="{15D96BB4-C152-4D00-AC58-3916A20D1CFC}" presName="parTrans" presStyleLbl="sibTrans2D1" presStyleIdx="3" presStyleCnt="5"/>
      <dgm:spPr/>
      <dgm:t>
        <a:bodyPr/>
        <a:lstStyle/>
        <a:p>
          <a:endParaRPr lang="en-IN"/>
        </a:p>
      </dgm:t>
    </dgm:pt>
    <dgm:pt modelId="{3C52D9BD-1E2F-416F-BF03-8D077CBEC8B3}" type="pres">
      <dgm:prSet presAssocID="{CC0115D2-9B1E-4F1F-95DC-32CC3B2DE04C}" presName="child" presStyleLbl="alignAccFollowNode1" presStyleIdx="3" presStyleCnt="5">
        <dgm:presLayoutVars>
          <dgm:chMax val="0"/>
          <dgm:bulletEnabled val="1"/>
        </dgm:presLayoutVars>
      </dgm:prSet>
      <dgm:spPr/>
      <dgm:t>
        <a:bodyPr/>
        <a:lstStyle/>
        <a:p>
          <a:endParaRPr lang="en-IN"/>
        </a:p>
      </dgm:t>
    </dgm:pt>
    <dgm:pt modelId="{61B7D125-6916-4F80-BB86-ECED6A3A152A}" type="pres">
      <dgm:prSet presAssocID="{A1F70E9F-7B48-41AD-A414-50B5B65F7D8B}" presName="sibTrans" presStyleLbl="sibTrans2D1" presStyleIdx="4" presStyleCnt="5"/>
      <dgm:spPr/>
      <dgm:t>
        <a:bodyPr/>
        <a:lstStyle/>
        <a:p>
          <a:endParaRPr lang="en-IN"/>
        </a:p>
      </dgm:t>
    </dgm:pt>
    <dgm:pt modelId="{273CAEA3-1F6A-4210-87D3-DE61A426865A}" type="pres">
      <dgm:prSet presAssocID="{FB42A45A-87F8-4F53-A9F7-036A07C9F7DA}" presName="child" presStyleLbl="alignAccFollowNode1" presStyleIdx="4" presStyleCnt="5">
        <dgm:presLayoutVars>
          <dgm:chMax val="0"/>
          <dgm:bulletEnabled val="1"/>
        </dgm:presLayoutVars>
      </dgm:prSet>
      <dgm:spPr/>
      <dgm:t>
        <a:bodyPr/>
        <a:lstStyle/>
        <a:p>
          <a:endParaRPr lang="en-IN"/>
        </a:p>
      </dgm:t>
    </dgm:pt>
  </dgm:ptLst>
  <dgm:cxnLst>
    <dgm:cxn modelId="{93575479-1B82-4C45-A0FB-13C888755906}" type="presOf" srcId="{D1538E83-9C7B-4DCB-8AC3-55F90964B760}" destId="{3E46D18C-8A40-4F17-B2CC-C94409A8DD15}" srcOrd="0" destOrd="0" presId="urn:microsoft.com/office/officeart/2005/8/layout/lProcess1"/>
    <dgm:cxn modelId="{D54E9B9E-EDE3-4766-856F-88D1C8F159FF}" type="presOf" srcId="{C2F60ED5-0F9A-40C2-AE7C-EE0D53D12084}" destId="{3E623F2C-58A2-4B05-B208-D7CECEC12E78}" srcOrd="0" destOrd="0" presId="urn:microsoft.com/office/officeart/2005/8/layout/lProcess1"/>
    <dgm:cxn modelId="{51C839EA-BC06-4D90-ADDD-361197B1F94E}" srcId="{E0814BDE-D82E-4641-B292-8E84EF2C1B8F}" destId="{FB42A45A-87F8-4F53-A9F7-036A07C9F7DA}" srcOrd="1" destOrd="0" parTransId="{035C1D48-24F3-4109-B89D-2E790FB9A3D8}" sibTransId="{9902C87B-BD45-408C-A7EA-95291E4E8B2A}"/>
    <dgm:cxn modelId="{0196151B-7127-4439-97B3-C90B21D7F6D8}" srcId="{0A54D1B7-3F69-465D-AD1E-5CA415CA268B}" destId="{7B6C34E0-910E-43CF-8EB9-0F6B77D7B557}" srcOrd="2" destOrd="0" parTransId="{B7019C46-7984-4710-A5E8-833CCB9E77BE}" sibTransId="{5D2AF7A3-EF9D-448B-92C1-13DC4B167B04}"/>
    <dgm:cxn modelId="{45B9147D-B66A-4AF2-B72B-DF9E3EE6FC79}" type="presOf" srcId="{75FE4039-DAD2-4560-A848-F4E9D22BB25A}" destId="{4FDA7F1C-E952-4418-8A5C-61311290CF4E}" srcOrd="0" destOrd="0" presId="urn:microsoft.com/office/officeart/2005/8/layout/lProcess1"/>
    <dgm:cxn modelId="{5B3789A5-6157-4F67-B116-5BAC9A0C1E3F}" type="presOf" srcId="{E0814BDE-D82E-4641-B292-8E84EF2C1B8F}" destId="{CEF9AD3C-5A5A-4721-80F3-B66EF92D7184}" srcOrd="0" destOrd="0" presId="urn:microsoft.com/office/officeart/2005/8/layout/lProcess1"/>
    <dgm:cxn modelId="{B055DD87-6596-49B1-AC92-C0A71F50E624}" type="presOf" srcId="{CC0115D2-9B1E-4F1F-95DC-32CC3B2DE04C}" destId="{3C52D9BD-1E2F-416F-BF03-8D077CBEC8B3}" srcOrd="0" destOrd="0" presId="urn:microsoft.com/office/officeart/2005/8/layout/lProcess1"/>
    <dgm:cxn modelId="{CBA8E7A4-9088-4C8D-AA84-C93979EEDA00}" type="presOf" srcId="{FB42A45A-87F8-4F53-A9F7-036A07C9F7DA}" destId="{273CAEA3-1F6A-4210-87D3-DE61A426865A}" srcOrd="0" destOrd="0" presId="urn:microsoft.com/office/officeart/2005/8/layout/lProcess1"/>
    <dgm:cxn modelId="{4880B407-BF55-423D-81A7-446EDF7DB469}" srcId="{E0814BDE-D82E-4641-B292-8E84EF2C1B8F}" destId="{CC0115D2-9B1E-4F1F-95DC-32CC3B2DE04C}" srcOrd="0" destOrd="0" parTransId="{15D96BB4-C152-4D00-AC58-3916A20D1CFC}" sibTransId="{A1F70E9F-7B48-41AD-A414-50B5B65F7D8B}"/>
    <dgm:cxn modelId="{03F5B685-EF67-4CC2-BFAC-50604BB7CE60}" type="presOf" srcId="{A1F70E9F-7B48-41AD-A414-50B5B65F7D8B}" destId="{61B7D125-6916-4F80-BB86-ECED6A3A152A}" srcOrd="0" destOrd="0" presId="urn:microsoft.com/office/officeart/2005/8/layout/lProcess1"/>
    <dgm:cxn modelId="{071748CD-2100-4215-BF1F-52E21715F863}" srcId="{91E02B25-2334-4E47-BA65-314F8B54D717}" destId="{E0814BDE-D82E-4641-B292-8E84EF2C1B8F}" srcOrd="1" destOrd="0" parTransId="{A7C8DBAF-1CA2-43C7-B312-B9B78F5DA977}" sibTransId="{3A45F848-58EE-44E4-9926-9A08D6CB2657}"/>
    <dgm:cxn modelId="{DBD85379-C5F7-42CE-B3C4-AF2F8E4F1300}" type="presOf" srcId="{7B6C34E0-910E-43CF-8EB9-0F6B77D7B557}" destId="{3F05EFFB-61E4-472B-AC47-368EA55FAE18}" srcOrd="0" destOrd="0" presId="urn:microsoft.com/office/officeart/2005/8/layout/lProcess1"/>
    <dgm:cxn modelId="{E54550B4-7853-40A9-AA53-09DE9B290CAD}" type="presOf" srcId="{784F7936-F332-46DA-B5BC-FADDFE555702}" destId="{E562FBAB-C5FB-423B-B1D0-AC5176FDC944}" srcOrd="0" destOrd="0" presId="urn:microsoft.com/office/officeart/2005/8/layout/lProcess1"/>
    <dgm:cxn modelId="{C4B03577-62FE-42C5-8B0E-9DEF1431F103}" type="presOf" srcId="{B4DD30B3-74E9-4315-A016-9D13645DBCBB}" destId="{EE99261B-7A5E-42A3-BA4E-BDD0B8316387}" srcOrd="0" destOrd="0" presId="urn:microsoft.com/office/officeart/2005/8/layout/lProcess1"/>
    <dgm:cxn modelId="{AF619776-49C3-474C-B9B1-2A46BAAA6AAF}" type="presOf" srcId="{91E02B25-2334-4E47-BA65-314F8B54D717}" destId="{A45ECCF0-64FF-4294-87E2-EA6F883BE60B}" srcOrd="0" destOrd="0" presId="urn:microsoft.com/office/officeart/2005/8/layout/lProcess1"/>
    <dgm:cxn modelId="{66E42DC5-934D-4C6B-A911-96CED7D2CC8C}" type="presOf" srcId="{0A54D1B7-3F69-465D-AD1E-5CA415CA268B}" destId="{A25A9274-4FC3-4870-ACF1-21B55B71A045}" srcOrd="0" destOrd="0" presId="urn:microsoft.com/office/officeart/2005/8/layout/lProcess1"/>
    <dgm:cxn modelId="{D63C3244-6ACE-4647-8521-9EF00733FCDD}" srcId="{91E02B25-2334-4E47-BA65-314F8B54D717}" destId="{0A54D1B7-3F69-465D-AD1E-5CA415CA268B}" srcOrd="0" destOrd="0" parTransId="{56ACB733-1DF0-463C-8070-A9D20F15925E}" sibTransId="{94F3D1CB-37C5-4E93-A3A8-BFA5D2B97C06}"/>
    <dgm:cxn modelId="{BF6DABE6-5D1F-4814-8519-207676BDBD6E}" srcId="{0A54D1B7-3F69-465D-AD1E-5CA415CA268B}" destId="{B4DD30B3-74E9-4315-A016-9D13645DBCBB}" srcOrd="1" destOrd="0" parTransId="{FA905CC4-B0F4-4687-9980-CFE79C04277D}" sibTransId="{75FE4039-DAD2-4560-A848-F4E9D22BB25A}"/>
    <dgm:cxn modelId="{FDAB5844-0F63-4826-9CC3-1F04D1032D01}" srcId="{0A54D1B7-3F69-465D-AD1E-5CA415CA268B}" destId="{D1538E83-9C7B-4DCB-8AC3-55F90964B760}" srcOrd="0" destOrd="0" parTransId="{784F7936-F332-46DA-B5BC-FADDFE555702}" sibTransId="{C2F60ED5-0F9A-40C2-AE7C-EE0D53D12084}"/>
    <dgm:cxn modelId="{E9327048-1D2B-4C15-BEC2-6363C85B3082}" type="presOf" srcId="{15D96BB4-C152-4D00-AC58-3916A20D1CFC}" destId="{B66BE924-1309-48E1-8D00-12489D18BF27}" srcOrd="0" destOrd="0" presId="urn:microsoft.com/office/officeart/2005/8/layout/lProcess1"/>
    <dgm:cxn modelId="{B5714A42-E8B2-4A52-B2DD-D81632BC20A2}" type="presParOf" srcId="{A45ECCF0-64FF-4294-87E2-EA6F883BE60B}" destId="{0403F24E-17EF-4050-B011-4E8D9E8DB597}" srcOrd="0" destOrd="0" presId="urn:microsoft.com/office/officeart/2005/8/layout/lProcess1"/>
    <dgm:cxn modelId="{36C355AF-20E3-4407-815F-571E57E133D2}" type="presParOf" srcId="{0403F24E-17EF-4050-B011-4E8D9E8DB597}" destId="{A25A9274-4FC3-4870-ACF1-21B55B71A045}" srcOrd="0" destOrd="0" presId="urn:microsoft.com/office/officeart/2005/8/layout/lProcess1"/>
    <dgm:cxn modelId="{237EA69F-4AF0-46E1-863D-BAB05B2F7810}" type="presParOf" srcId="{0403F24E-17EF-4050-B011-4E8D9E8DB597}" destId="{E562FBAB-C5FB-423B-B1D0-AC5176FDC944}" srcOrd="1" destOrd="0" presId="urn:microsoft.com/office/officeart/2005/8/layout/lProcess1"/>
    <dgm:cxn modelId="{5FAF0013-4DEC-435C-B46C-ADE2D43063D1}" type="presParOf" srcId="{0403F24E-17EF-4050-B011-4E8D9E8DB597}" destId="{3E46D18C-8A40-4F17-B2CC-C94409A8DD15}" srcOrd="2" destOrd="0" presId="urn:microsoft.com/office/officeart/2005/8/layout/lProcess1"/>
    <dgm:cxn modelId="{9ED70740-0D71-4985-B44B-D6C1C2DB7523}" type="presParOf" srcId="{0403F24E-17EF-4050-B011-4E8D9E8DB597}" destId="{3E623F2C-58A2-4B05-B208-D7CECEC12E78}" srcOrd="3" destOrd="0" presId="urn:microsoft.com/office/officeart/2005/8/layout/lProcess1"/>
    <dgm:cxn modelId="{78E900A6-0095-43C0-AF25-78D0EA25D82A}" type="presParOf" srcId="{0403F24E-17EF-4050-B011-4E8D9E8DB597}" destId="{EE99261B-7A5E-42A3-BA4E-BDD0B8316387}" srcOrd="4" destOrd="0" presId="urn:microsoft.com/office/officeart/2005/8/layout/lProcess1"/>
    <dgm:cxn modelId="{3481CC62-3514-4691-9CBB-FDD7639BD9A2}" type="presParOf" srcId="{0403F24E-17EF-4050-B011-4E8D9E8DB597}" destId="{4FDA7F1C-E952-4418-8A5C-61311290CF4E}" srcOrd="5" destOrd="0" presId="urn:microsoft.com/office/officeart/2005/8/layout/lProcess1"/>
    <dgm:cxn modelId="{897EB2DA-586E-4CD8-84F5-49101E86008B}" type="presParOf" srcId="{0403F24E-17EF-4050-B011-4E8D9E8DB597}" destId="{3F05EFFB-61E4-472B-AC47-368EA55FAE18}" srcOrd="6" destOrd="0" presId="urn:microsoft.com/office/officeart/2005/8/layout/lProcess1"/>
    <dgm:cxn modelId="{689E2F4B-61B2-4A1A-9595-5B3ED4A9EDEB}" type="presParOf" srcId="{A45ECCF0-64FF-4294-87E2-EA6F883BE60B}" destId="{8819E2B0-4B75-47A0-BE17-373526185969}" srcOrd="1" destOrd="0" presId="urn:microsoft.com/office/officeart/2005/8/layout/lProcess1"/>
    <dgm:cxn modelId="{F7DE121C-33CA-4BF4-98C7-2A3F44EF9A22}" type="presParOf" srcId="{A45ECCF0-64FF-4294-87E2-EA6F883BE60B}" destId="{B33A455B-1AA7-4D78-9366-4B6EBFC73EBA}" srcOrd="2" destOrd="0" presId="urn:microsoft.com/office/officeart/2005/8/layout/lProcess1"/>
    <dgm:cxn modelId="{5E89B4FA-BE02-43E3-A4A9-77D15D7CFAB8}" type="presParOf" srcId="{B33A455B-1AA7-4D78-9366-4B6EBFC73EBA}" destId="{CEF9AD3C-5A5A-4721-80F3-B66EF92D7184}" srcOrd="0" destOrd="0" presId="urn:microsoft.com/office/officeart/2005/8/layout/lProcess1"/>
    <dgm:cxn modelId="{FF37E2AD-752A-451D-9AF8-2AB2B8BE30A5}" type="presParOf" srcId="{B33A455B-1AA7-4D78-9366-4B6EBFC73EBA}" destId="{B66BE924-1309-48E1-8D00-12489D18BF27}" srcOrd="1" destOrd="0" presId="urn:microsoft.com/office/officeart/2005/8/layout/lProcess1"/>
    <dgm:cxn modelId="{4BFC5D9D-B7F1-42A1-AE4A-747425D04FA9}" type="presParOf" srcId="{B33A455B-1AA7-4D78-9366-4B6EBFC73EBA}" destId="{3C52D9BD-1E2F-416F-BF03-8D077CBEC8B3}" srcOrd="2" destOrd="0" presId="urn:microsoft.com/office/officeart/2005/8/layout/lProcess1"/>
    <dgm:cxn modelId="{949ED9B6-1355-4162-A44E-5E8687F7A65E}" type="presParOf" srcId="{B33A455B-1AA7-4D78-9366-4B6EBFC73EBA}" destId="{61B7D125-6916-4F80-BB86-ECED6A3A152A}" srcOrd="3" destOrd="0" presId="urn:microsoft.com/office/officeart/2005/8/layout/lProcess1"/>
    <dgm:cxn modelId="{10EB66BB-00F0-4C81-8708-00E110814473}" type="presParOf" srcId="{B33A455B-1AA7-4D78-9366-4B6EBFC73EBA}" destId="{273CAEA3-1F6A-4210-87D3-DE61A426865A}" srcOrd="4" destOrd="0" presId="urn:microsoft.com/office/officeart/2005/8/layout/lProcess1"/>
  </dgm:cxnLst>
  <dgm:bg/>
  <dgm:whole/>
</dgm:dataModel>
</file>

<file path=ppt/diagrams/data3.xml><?xml version="1.0" encoding="utf-8"?>
<dgm:dataModel xmlns:dgm="http://schemas.openxmlformats.org/drawingml/2006/diagram" xmlns:a="http://schemas.openxmlformats.org/drawingml/2006/main">
  <dgm:ptLst>
    <dgm:pt modelId="{91E02B25-2334-4E47-BA65-314F8B54D717}" type="doc">
      <dgm:prSet loTypeId="urn:microsoft.com/office/officeart/2005/8/layout/lProcess1" loCatId="process" qsTypeId="urn:microsoft.com/office/officeart/2005/8/quickstyle/simple1" qsCatId="simple" csTypeId="urn:microsoft.com/office/officeart/2005/8/colors/accent3_5" csCatId="accent3" phldr="1"/>
      <dgm:spPr/>
      <dgm:t>
        <a:bodyPr/>
        <a:lstStyle/>
        <a:p>
          <a:endParaRPr lang="en-IN"/>
        </a:p>
      </dgm:t>
    </dgm:pt>
    <dgm:pt modelId="{E0814BDE-D82E-4641-B292-8E84EF2C1B8F}">
      <dgm:prSet phldrT="[Text]" custT="1"/>
      <dgm:spPr/>
      <dgm:t>
        <a:bodyPr/>
        <a:lstStyle/>
        <a:p>
          <a:r>
            <a:rPr lang="en-IN" sz="2300" dirty="0" smtClean="0">
              <a:latin typeface="Trebuchet MS" pitchFamily="34" charset="0"/>
            </a:rPr>
            <a:t>EXCLUSIONS</a:t>
          </a:r>
          <a:endParaRPr lang="en-IN" sz="2300" dirty="0">
            <a:latin typeface="Trebuchet MS" pitchFamily="34" charset="0"/>
          </a:endParaRPr>
        </a:p>
      </dgm:t>
    </dgm:pt>
    <dgm:pt modelId="{A7C8DBAF-1CA2-43C7-B312-B9B78F5DA977}" type="parTrans" cxnId="{071748CD-2100-4215-BF1F-52E21715F863}">
      <dgm:prSet/>
      <dgm:spPr/>
      <dgm:t>
        <a:bodyPr/>
        <a:lstStyle/>
        <a:p>
          <a:endParaRPr lang="en-IN" sz="2300">
            <a:latin typeface="Trebuchet MS" pitchFamily="34" charset="0"/>
          </a:endParaRPr>
        </a:p>
      </dgm:t>
    </dgm:pt>
    <dgm:pt modelId="{3A45F848-58EE-44E4-9926-9A08D6CB2657}" type="sibTrans" cxnId="{071748CD-2100-4215-BF1F-52E21715F863}">
      <dgm:prSet/>
      <dgm:spPr/>
      <dgm:t>
        <a:bodyPr/>
        <a:lstStyle/>
        <a:p>
          <a:endParaRPr lang="en-IN" sz="2300">
            <a:latin typeface="Trebuchet MS" pitchFamily="34" charset="0"/>
          </a:endParaRPr>
        </a:p>
      </dgm:t>
    </dgm:pt>
    <dgm:pt modelId="{CC0115D2-9B1E-4F1F-95DC-32CC3B2DE04C}">
      <dgm:prSet phldrT="[Text]" custT="1"/>
      <dgm:spPr/>
      <dgm:t>
        <a:bodyPr/>
        <a:lstStyle/>
        <a:p>
          <a:r>
            <a:rPr lang="en-IN" sz="2300" dirty="0" smtClean="0">
              <a:latin typeface="Trebuchet MS" pitchFamily="34" charset="0"/>
            </a:rPr>
            <a:t>Any discount which is given before or at the time of supply if such discount has been duly recorded in the invoice</a:t>
          </a:r>
          <a:endParaRPr lang="en-IN" sz="2300" dirty="0">
            <a:latin typeface="Trebuchet MS" pitchFamily="34" charset="0"/>
          </a:endParaRPr>
        </a:p>
      </dgm:t>
    </dgm:pt>
    <dgm:pt modelId="{15D96BB4-C152-4D00-AC58-3916A20D1CFC}" type="parTrans" cxnId="{4880B407-BF55-423D-81A7-446EDF7DB469}">
      <dgm:prSet/>
      <dgm:spPr/>
      <dgm:t>
        <a:bodyPr/>
        <a:lstStyle/>
        <a:p>
          <a:endParaRPr lang="en-IN" sz="2300">
            <a:latin typeface="Trebuchet MS" pitchFamily="34" charset="0"/>
          </a:endParaRPr>
        </a:p>
      </dgm:t>
    </dgm:pt>
    <dgm:pt modelId="{A1F70E9F-7B48-41AD-A414-50B5B65F7D8B}" type="sibTrans" cxnId="{4880B407-BF55-423D-81A7-446EDF7DB469}">
      <dgm:prSet/>
      <dgm:spPr/>
      <dgm:t>
        <a:bodyPr/>
        <a:lstStyle/>
        <a:p>
          <a:endParaRPr lang="en-IN" sz="2300">
            <a:latin typeface="Trebuchet MS" pitchFamily="34" charset="0"/>
          </a:endParaRPr>
        </a:p>
      </dgm:t>
    </dgm:pt>
    <dgm:pt modelId="{FB42A45A-87F8-4F53-A9F7-036A07C9F7DA}">
      <dgm:prSet phldrT="[Text]" custT="1"/>
      <dgm:spPr/>
      <dgm:t>
        <a:bodyPr/>
        <a:lstStyle/>
        <a:p>
          <a:r>
            <a:rPr lang="en-IN" sz="2300" dirty="0" smtClean="0">
              <a:latin typeface="Trebuchet MS" pitchFamily="34" charset="0"/>
            </a:rPr>
            <a:t>Any discount which is given after the supply, if such discount is as per the terms of agreement and input tax credit has been reversed</a:t>
          </a:r>
          <a:endParaRPr lang="en-IN" sz="2300" dirty="0">
            <a:latin typeface="Trebuchet MS" pitchFamily="34" charset="0"/>
          </a:endParaRPr>
        </a:p>
      </dgm:t>
    </dgm:pt>
    <dgm:pt modelId="{035C1D48-24F3-4109-B89D-2E790FB9A3D8}" type="parTrans" cxnId="{51C839EA-BC06-4D90-ADDD-361197B1F94E}">
      <dgm:prSet/>
      <dgm:spPr/>
      <dgm:t>
        <a:bodyPr/>
        <a:lstStyle/>
        <a:p>
          <a:endParaRPr lang="en-IN" sz="2300">
            <a:latin typeface="Trebuchet MS" pitchFamily="34" charset="0"/>
          </a:endParaRPr>
        </a:p>
      </dgm:t>
    </dgm:pt>
    <dgm:pt modelId="{9902C87B-BD45-408C-A7EA-95291E4E8B2A}" type="sibTrans" cxnId="{51C839EA-BC06-4D90-ADDD-361197B1F94E}">
      <dgm:prSet/>
      <dgm:spPr/>
      <dgm:t>
        <a:bodyPr/>
        <a:lstStyle/>
        <a:p>
          <a:endParaRPr lang="en-IN" sz="2300">
            <a:latin typeface="Trebuchet MS" pitchFamily="34" charset="0"/>
          </a:endParaRPr>
        </a:p>
      </dgm:t>
    </dgm:pt>
    <dgm:pt modelId="{A45ECCF0-64FF-4294-87E2-EA6F883BE60B}" type="pres">
      <dgm:prSet presAssocID="{91E02B25-2334-4E47-BA65-314F8B54D717}" presName="Name0" presStyleCnt="0">
        <dgm:presLayoutVars>
          <dgm:dir/>
          <dgm:animLvl val="lvl"/>
          <dgm:resizeHandles val="exact"/>
        </dgm:presLayoutVars>
      </dgm:prSet>
      <dgm:spPr/>
      <dgm:t>
        <a:bodyPr/>
        <a:lstStyle/>
        <a:p>
          <a:endParaRPr lang="en-IN"/>
        </a:p>
      </dgm:t>
    </dgm:pt>
    <dgm:pt modelId="{B33A455B-1AA7-4D78-9366-4B6EBFC73EBA}" type="pres">
      <dgm:prSet presAssocID="{E0814BDE-D82E-4641-B292-8E84EF2C1B8F}" presName="vertFlow" presStyleCnt="0"/>
      <dgm:spPr/>
      <dgm:t>
        <a:bodyPr/>
        <a:lstStyle/>
        <a:p>
          <a:endParaRPr lang="en-IN"/>
        </a:p>
      </dgm:t>
    </dgm:pt>
    <dgm:pt modelId="{CEF9AD3C-5A5A-4721-80F3-B66EF92D7184}" type="pres">
      <dgm:prSet presAssocID="{E0814BDE-D82E-4641-B292-8E84EF2C1B8F}" presName="header" presStyleLbl="node1" presStyleIdx="0" presStyleCnt="1"/>
      <dgm:spPr/>
      <dgm:t>
        <a:bodyPr/>
        <a:lstStyle/>
        <a:p>
          <a:endParaRPr lang="en-IN"/>
        </a:p>
      </dgm:t>
    </dgm:pt>
    <dgm:pt modelId="{B66BE924-1309-48E1-8D00-12489D18BF27}" type="pres">
      <dgm:prSet presAssocID="{15D96BB4-C152-4D00-AC58-3916A20D1CFC}" presName="parTrans" presStyleLbl="sibTrans2D1" presStyleIdx="0" presStyleCnt="2"/>
      <dgm:spPr/>
      <dgm:t>
        <a:bodyPr/>
        <a:lstStyle/>
        <a:p>
          <a:endParaRPr lang="en-IN"/>
        </a:p>
      </dgm:t>
    </dgm:pt>
    <dgm:pt modelId="{3C52D9BD-1E2F-416F-BF03-8D077CBEC8B3}" type="pres">
      <dgm:prSet presAssocID="{CC0115D2-9B1E-4F1F-95DC-32CC3B2DE04C}" presName="child" presStyleLbl="alignAccFollowNode1" presStyleIdx="0" presStyleCnt="2">
        <dgm:presLayoutVars>
          <dgm:chMax val="0"/>
          <dgm:bulletEnabled val="1"/>
        </dgm:presLayoutVars>
      </dgm:prSet>
      <dgm:spPr/>
      <dgm:t>
        <a:bodyPr/>
        <a:lstStyle/>
        <a:p>
          <a:endParaRPr lang="en-IN"/>
        </a:p>
      </dgm:t>
    </dgm:pt>
    <dgm:pt modelId="{61B7D125-6916-4F80-BB86-ECED6A3A152A}" type="pres">
      <dgm:prSet presAssocID="{A1F70E9F-7B48-41AD-A414-50B5B65F7D8B}" presName="sibTrans" presStyleLbl="sibTrans2D1" presStyleIdx="1" presStyleCnt="2"/>
      <dgm:spPr/>
      <dgm:t>
        <a:bodyPr/>
        <a:lstStyle/>
        <a:p>
          <a:endParaRPr lang="en-IN"/>
        </a:p>
      </dgm:t>
    </dgm:pt>
    <dgm:pt modelId="{273CAEA3-1F6A-4210-87D3-DE61A426865A}" type="pres">
      <dgm:prSet presAssocID="{FB42A45A-87F8-4F53-A9F7-036A07C9F7DA}" presName="child" presStyleLbl="alignAccFollowNode1" presStyleIdx="1" presStyleCnt="2">
        <dgm:presLayoutVars>
          <dgm:chMax val="0"/>
          <dgm:bulletEnabled val="1"/>
        </dgm:presLayoutVars>
      </dgm:prSet>
      <dgm:spPr/>
      <dgm:t>
        <a:bodyPr/>
        <a:lstStyle/>
        <a:p>
          <a:endParaRPr lang="en-IN"/>
        </a:p>
      </dgm:t>
    </dgm:pt>
  </dgm:ptLst>
  <dgm:cxnLst>
    <dgm:cxn modelId="{C7AF2D08-BB6F-4850-90C3-ADBF49448882}" type="presOf" srcId="{E0814BDE-D82E-4641-B292-8E84EF2C1B8F}" destId="{CEF9AD3C-5A5A-4721-80F3-B66EF92D7184}" srcOrd="0" destOrd="0" presId="urn:microsoft.com/office/officeart/2005/8/layout/lProcess1"/>
    <dgm:cxn modelId="{2D97045A-8AA8-4430-B37A-83BC5BE07E30}" type="presOf" srcId="{91E02B25-2334-4E47-BA65-314F8B54D717}" destId="{A45ECCF0-64FF-4294-87E2-EA6F883BE60B}" srcOrd="0" destOrd="0" presId="urn:microsoft.com/office/officeart/2005/8/layout/lProcess1"/>
    <dgm:cxn modelId="{4880B407-BF55-423D-81A7-446EDF7DB469}" srcId="{E0814BDE-D82E-4641-B292-8E84EF2C1B8F}" destId="{CC0115D2-9B1E-4F1F-95DC-32CC3B2DE04C}" srcOrd="0" destOrd="0" parTransId="{15D96BB4-C152-4D00-AC58-3916A20D1CFC}" sibTransId="{A1F70E9F-7B48-41AD-A414-50B5B65F7D8B}"/>
    <dgm:cxn modelId="{071748CD-2100-4215-BF1F-52E21715F863}" srcId="{91E02B25-2334-4E47-BA65-314F8B54D717}" destId="{E0814BDE-D82E-4641-B292-8E84EF2C1B8F}" srcOrd="0" destOrd="0" parTransId="{A7C8DBAF-1CA2-43C7-B312-B9B78F5DA977}" sibTransId="{3A45F848-58EE-44E4-9926-9A08D6CB2657}"/>
    <dgm:cxn modelId="{6689E8FB-F305-43F1-87ED-B96F28C5977E}" type="presOf" srcId="{FB42A45A-87F8-4F53-A9F7-036A07C9F7DA}" destId="{273CAEA3-1F6A-4210-87D3-DE61A426865A}" srcOrd="0" destOrd="0" presId="urn:microsoft.com/office/officeart/2005/8/layout/lProcess1"/>
    <dgm:cxn modelId="{356ECFC5-D2AB-4AD8-91E3-53813B44B3E8}" type="presOf" srcId="{CC0115D2-9B1E-4F1F-95DC-32CC3B2DE04C}" destId="{3C52D9BD-1E2F-416F-BF03-8D077CBEC8B3}" srcOrd="0" destOrd="0" presId="urn:microsoft.com/office/officeart/2005/8/layout/lProcess1"/>
    <dgm:cxn modelId="{08838EB1-18E7-4582-8A04-4CB4785ABCA5}" type="presOf" srcId="{15D96BB4-C152-4D00-AC58-3916A20D1CFC}" destId="{B66BE924-1309-48E1-8D00-12489D18BF27}" srcOrd="0" destOrd="0" presId="urn:microsoft.com/office/officeart/2005/8/layout/lProcess1"/>
    <dgm:cxn modelId="{BC5442C8-CC2E-4FE1-BF3F-39414B18E0FB}" type="presOf" srcId="{A1F70E9F-7B48-41AD-A414-50B5B65F7D8B}" destId="{61B7D125-6916-4F80-BB86-ECED6A3A152A}" srcOrd="0" destOrd="0" presId="urn:microsoft.com/office/officeart/2005/8/layout/lProcess1"/>
    <dgm:cxn modelId="{51C839EA-BC06-4D90-ADDD-361197B1F94E}" srcId="{E0814BDE-D82E-4641-B292-8E84EF2C1B8F}" destId="{FB42A45A-87F8-4F53-A9F7-036A07C9F7DA}" srcOrd="1" destOrd="0" parTransId="{035C1D48-24F3-4109-B89D-2E790FB9A3D8}" sibTransId="{9902C87B-BD45-408C-A7EA-95291E4E8B2A}"/>
    <dgm:cxn modelId="{92C20E96-1FF6-48A7-B078-3DBA70D86E89}" type="presParOf" srcId="{A45ECCF0-64FF-4294-87E2-EA6F883BE60B}" destId="{B33A455B-1AA7-4D78-9366-4B6EBFC73EBA}" srcOrd="0" destOrd="0" presId="urn:microsoft.com/office/officeart/2005/8/layout/lProcess1"/>
    <dgm:cxn modelId="{DAECD20E-04FA-4AFD-B379-1ED6AAC5C9FF}" type="presParOf" srcId="{B33A455B-1AA7-4D78-9366-4B6EBFC73EBA}" destId="{CEF9AD3C-5A5A-4721-80F3-B66EF92D7184}" srcOrd="0" destOrd="0" presId="urn:microsoft.com/office/officeart/2005/8/layout/lProcess1"/>
    <dgm:cxn modelId="{B31BDE59-C016-4934-A02D-A7719BCC075D}" type="presParOf" srcId="{B33A455B-1AA7-4D78-9366-4B6EBFC73EBA}" destId="{B66BE924-1309-48E1-8D00-12489D18BF27}" srcOrd="1" destOrd="0" presId="urn:microsoft.com/office/officeart/2005/8/layout/lProcess1"/>
    <dgm:cxn modelId="{F167125D-0822-4116-AAD4-54C247D83472}" type="presParOf" srcId="{B33A455B-1AA7-4D78-9366-4B6EBFC73EBA}" destId="{3C52D9BD-1E2F-416F-BF03-8D077CBEC8B3}" srcOrd="2" destOrd="0" presId="urn:microsoft.com/office/officeart/2005/8/layout/lProcess1"/>
    <dgm:cxn modelId="{2761336B-8044-426D-8B97-9498EE2FCF9E}" type="presParOf" srcId="{B33A455B-1AA7-4D78-9366-4B6EBFC73EBA}" destId="{61B7D125-6916-4F80-BB86-ECED6A3A152A}" srcOrd="3" destOrd="0" presId="urn:microsoft.com/office/officeart/2005/8/layout/lProcess1"/>
    <dgm:cxn modelId="{127E768F-E21A-451E-996C-67EB9866EFF8}" type="presParOf" srcId="{B33A455B-1AA7-4D78-9366-4B6EBFC73EBA}" destId="{273CAEA3-1F6A-4210-87D3-DE61A426865A}" srcOrd="4" destOrd="0" presId="urn:microsoft.com/office/officeart/2005/8/layout/lProcess1"/>
  </dgm:cxnLst>
  <dgm:bg/>
  <dgm:whole/>
</dgm:dataModel>
</file>

<file path=ppt/diagrams/data4.xml><?xml version="1.0" encoding="utf-8"?>
<dgm:dataModel xmlns:dgm="http://schemas.openxmlformats.org/drawingml/2006/diagram" xmlns:a="http://schemas.openxmlformats.org/drawingml/2006/main">
  <dgm:ptLst>
    <dgm:pt modelId="{DA09606C-2121-4C3C-951A-349A668A7127}"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IN"/>
        </a:p>
      </dgm:t>
    </dgm:pt>
    <dgm:pt modelId="{0D70E049-9339-4085-9968-EB8F87EFC0C6}">
      <dgm:prSet phldrT="[Text]" custT="1"/>
      <dgm:spPr/>
      <dgm:t>
        <a:bodyPr/>
        <a:lstStyle/>
        <a:p>
          <a:r>
            <a:rPr lang="en-IN" sz="2000" dirty="0" smtClean="0">
              <a:latin typeface="Trebuchet MS" pitchFamily="34" charset="0"/>
            </a:rPr>
            <a:t>Open market value of supply</a:t>
          </a:r>
          <a:endParaRPr lang="en-IN" sz="2000" dirty="0">
            <a:latin typeface="Trebuchet MS" pitchFamily="34" charset="0"/>
          </a:endParaRPr>
        </a:p>
      </dgm:t>
    </dgm:pt>
    <dgm:pt modelId="{7F60D76F-16D2-411B-9D12-17AFEE0C0AA8}" type="parTrans" cxnId="{B6D1C40E-1DBE-4272-989B-7F670EE287CE}">
      <dgm:prSet/>
      <dgm:spPr/>
      <dgm:t>
        <a:bodyPr/>
        <a:lstStyle/>
        <a:p>
          <a:endParaRPr lang="en-IN" sz="2000">
            <a:latin typeface="Trebuchet MS" pitchFamily="34" charset="0"/>
          </a:endParaRPr>
        </a:p>
      </dgm:t>
    </dgm:pt>
    <dgm:pt modelId="{D1EAF09C-42FF-433D-8C4C-440B523DFA06}" type="sibTrans" cxnId="{B6D1C40E-1DBE-4272-989B-7F670EE287CE}">
      <dgm:prSet custT="1"/>
      <dgm:spPr/>
      <dgm:t>
        <a:bodyPr/>
        <a:lstStyle/>
        <a:p>
          <a:r>
            <a:rPr lang="en-IN" sz="1000" dirty="0" smtClean="0">
              <a:latin typeface="Trebuchet MS" pitchFamily="34" charset="0"/>
            </a:rPr>
            <a:t>If not</a:t>
          </a:r>
          <a:endParaRPr lang="en-IN" sz="1000" dirty="0">
            <a:latin typeface="Trebuchet MS" pitchFamily="34" charset="0"/>
          </a:endParaRPr>
        </a:p>
      </dgm:t>
    </dgm:pt>
    <dgm:pt modelId="{38F25B7D-B34C-4F02-AFF7-712EF37C1FE9}">
      <dgm:prSet phldrT="[Text]" custT="1"/>
      <dgm:spPr/>
      <dgm:t>
        <a:bodyPr/>
        <a:lstStyle/>
        <a:p>
          <a:r>
            <a:rPr lang="en-IN" sz="2000" dirty="0" smtClean="0">
              <a:latin typeface="Trebuchet MS" pitchFamily="34" charset="0"/>
            </a:rPr>
            <a:t>Sum total of consideration in money + further amount in money equivalent  to the consideration not in money</a:t>
          </a:r>
          <a:endParaRPr lang="en-IN" sz="2000" dirty="0">
            <a:latin typeface="Trebuchet MS" pitchFamily="34" charset="0"/>
          </a:endParaRPr>
        </a:p>
      </dgm:t>
    </dgm:pt>
    <dgm:pt modelId="{FD72730B-09BA-454C-A39A-799C36B26E8C}" type="parTrans" cxnId="{2E63DE39-DEA0-433E-BE90-BF29B7C624C8}">
      <dgm:prSet/>
      <dgm:spPr/>
      <dgm:t>
        <a:bodyPr/>
        <a:lstStyle/>
        <a:p>
          <a:endParaRPr lang="en-IN" sz="2000">
            <a:latin typeface="Trebuchet MS" pitchFamily="34" charset="0"/>
          </a:endParaRPr>
        </a:p>
      </dgm:t>
    </dgm:pt>
    <dgm:pt modelId="{026D73AE-83F8-4F8E-9686-C9C6071D044C}" type="sibTrans" cxnId="{2E63DE39-DEA0-433E-BE90-BF29B7C624C8}">
      <dgm:prSet custT="1"/>
      <dgm:spPr/>
      <dgm:t>
        <a:bodyPr/>
        <a:lstStyle/>
        <a:p>
          <a:r>
            <a:rPr lang="en-IN" sz="1000" dirty="0" smtClean="0">
              <a:latin typeface="Trebuchet MS" pitchFamily="34" charset="0"/>
            </a:rPr>
            <a:t>If not</a:t>
          </a:r>
          <a:endParaRPr lang="en-IN" sz="1000" dirty="0">
            <a:latin typeface="Trebuchet MS" pitchFamily="34" charset="0"/>
          </a:endParaRPr>
        </a:p>
      </dgm:t>
    </dgm:pt>
    <dgm:pt modelId="{A7BDA9DF-A376-4EC2-8829-6155257E091D}">
      <dgm:prSet phldrT="[Text]" custT="1"/>
      <dgm:spPr/>
      <dgm:t>
        <a:bodyPr/>
        <a:lstStyle/>
        <a:p>
          <a:r>
            <a:rPr lang="en-IN" sz="2000" dirty="0" smtClean="0">
              <a:latin typeface="Trebuchet MS" pitchFamily="34" charset="0"/>
            </a:rPr>
            <a:t>Value of supply of goods or services or both of like kind and quality</a:t>
          </a:r>
          <a:endParaRPr lang="en-IN" sz="2000" dirty="0">
            <a:latin typeface="Trebuchet MS" pitchFamily="34" charset="0"/>
          </a:endParaRPr>
        </a:p>
      </dgm:t>
    </dgm:pt>
    <dgm:pt modelId="{693ED197-4357-4ED8-830E-3CEF35383730}" type="parTrans" cxnId="{651A21BC-C7EA-48F3-832F-1E7D82947492}">
      <dgm:prSet/>
      <dgm:spPr/>
      <dgm:t>
        <a:bodyPr/>
        <a:lstStyle/>
        <a:p>
          <a:endParaRPr lang="en-IN" sz="2000">
            <a:latin typeface="Trebuchet MS" pitchFamily="34" charset="0"/>
          </a:endParaRPr>
        </a:p>
      </dgm:t>
    </dgm:pt>
    <dgm:pt modelId="{528A364A-9027-42A3-832B-4B6E0BB1FCD5}" type="sibTrans" cxnId="{651A21BC-C7EA-48F3-832F-1E7D82947492}">
      <dgm:prSet custT="1"/>
      <dgm:spPr/>
      <dgm:t>
        <a:bodyPr/>
        <a:lstStyle/>
        <a:p>
          <a:r>
            <a:rPr lang="en-IN" sz="1000" dirty="0" smtClean="0">
              <a:latin typeface="Trebuchet MS" pitchFamily="34" charset="0"/>
            </a:rPr>
            <a:t>If not</a:t>
          </a:r>
          <a:endParaRPr lang="en-IN" sz="1000" dirty="0">
            <a:latin typeface="Trebuchet MS" pitchFamily="34" charset="0"/>
          </a:endParaRPr>
        </a:p>
      </dgm:t>
    </dgm:pt>
    <dgm:pt modelId="{E2A46E96-9E22-4342-92C9-94B9647388F2}">
      <dgm:prSet phldrT="[Text]" custT="1"/>
      <dgm:spPr/>
      <dgm:t>
        <a:bodyPr/>
        <a:lstStyle/>
        <a:p>
          <a:r>
            <a:rPr lang="en-IN" sz="2000" dirty="0" smtClean="0">
              <a:latin typeface="Trebuchet MS" pitchFamily="34" charset="0"/>
            </a:rPr>
            <a:t>110% of the cost of production/manufacture/acquisition</a:t>
          </a:r>
          <a:endParaRPr lang="en-IN" sz="2000" dirty="0">
            <a:latin typeface="Trebuchet MS" pitchFamily="34" charset="0"/>
          </a:endParaRPr>
        </a:p>
      </dgm:t>
    </dgm:pt>
    <dgm:pt modelId="{68C56BAF-B1A0-479D-97E4-DAFB06794153}" type="parTrans" cxnId="{2BF0B231-8EEC-410F-90E9-CD199148B5D7}">
      <dgm:prSet/>
      <dgm:spPr/>
      <dgm:t>
        <a:bodyPr/>
        <a:lstStyle/>
        <a:p>
          <a:endParaRPr lang="en-IN" sz="2000">
            <a:latin typeface="Trebuchet MS" pitchFamily="34" charset="0"/>
          </a:endParaRPr>
        </a:p>
      </dgm:t>
    </dgm:pt>
    <dgm:pt modelId="{B2447E56-B017-4A86-915A-43AD153AC46C}" type="sibTrans" cxnId="{2BF0B231-8EEC-410F-90E9-CD199148B5D7}">
      <dgm:prSet custT="1"/>
      <dgm:spPr/>
      <dgm:t>
        <a:bodyPr/>
        <a:lstStyle/>
        <a:p>
          <a:r>
            <a:rPr lang="en-IN" sz="1000" dirty="0" smtClean="0">
              <a:latin typeface="Trebuchet MS" pitchFamily="34" charset="0"/>
            </a:rPr>
            <a:t>If not</a:t>
          </a:r>
          <a:endParaRPr lang="en-IN" sz="1000" dirty="0">
            <a:latin typeface="Trebuchet MS" pitchFamily="34" charset="0"/>
          </a:endParaRPr>
        </a:p>
      </dgm:t>
    </dgm:pt>
    <dgm:pt modelId="{F8299683-AF5E-4C52-850F-CCF519714AC4}">
      <dgm:prSet phldrT="[Text]" custT="1"/>
      <dgm:spPr/>
      <dgm:t>
        <a:bodyPr/>
        <a:lstStyle/>
        <a:p>
          <a:r>
            <a:rPr lang="en-IN" sz="2000" dirty="0" smtClean="0">
              <a:latin typeface="Trebuchet MS" pitchFamily="34" charset="0"/>
            </a:rPr>
            <a:t>Determined using reasonable means consistent with the principles and general provisions u/s 15 and rules</a:t>
          </a:r>
          <a:endParaRPr lang="en-IN" sz="2000" dirty="0">
            <a:latin typeface="Trebuchet MS" pitchFamily="34" charset="0"/>
          </a:endParaRPr>
        </a:p>
      </dgm:t>
    </dgm:pt>
    <dgm:pt modelId="{F691A4F2-EBEF-4596-8F46-80DE7FF5AD87}" type="parTrans" cxnId="{18CFD88C-AE59-48FF-85BE-902C783FE376}">
      <dgm:prSet/>
      <dgm:spPr/>
      <dgm:t>
        <a:bodyPr/>
        <a:lstStyle/>
        <a:p>
          <a:endParaRPr lang="en-IN" sz="2000">
            <a:latin typeface="Trebuchet MS" pitchFamily="34" charset="0"/>
          </a:endParaRPr>
        </a:p>
      </dgm:t>
    </dgm:pt>
    <dgm:pt modelId="{FD0619B5-98FC-4EFD-BDAB-5FFAEF7FF67D}" type="sibTrans" cxnId="{18CFD88C-AE59-48FF-85BE-902C783FE376}">
      <dgm:prSet/>
      <dgm:spPr/>
      <dgm:t>
        <a:bodyPr/>
        <a:lstStyle/>
        <a:p>
          <a:endParaRPr lang="en-IN" sz="2000">
            <a:latin typeface="Trebuchet MS" pitchFamily="34" charset="0"/>
          </a:endParaRPr>
        </a:p>
      </dgm:t>
    </dgm:pt>
    <dgm:pt modelId="{13EA83FF-0C25-4B0E-AA7C-B7AF4750A76D}" type="pres">
      <dgm:prSet presAssocID="{DA09606C-2121-4C3C-951A-349A668A7127}" presName="outerComposite" presStyleCnt="0">
        <dgm:presLayoutVars>
          <dgm:chMax val="5"/>
          <dgm:dir/>
          <dgm:resizeHandles val="exact"/>
        </dgm:presLayoutVars>
      </dgm:prSet>
      <dgm:spPr/>
      <dgm:t>
        <a:bodyPr/>
        <a:lstStyle/>
        <a:p>
          <a:endParaRPr lang="en-IN"/>
        </a:p>
      </dgm:t>
    </dgm:pt>
    <dgm:pt modelId="{8110CA2B-A2AC-4411-8845-8B3EE3A96FAD}" type="pres">
      <dgm:prSet presAssocID="{DA09606C-2121-4C3C-951A-349A668A7127}" presName="dummyMaxCanvas" presStyleCnt="0">
        <dgm:presLayoutVars/>
      </dgm:prSet>
      <dgm:spPr/>
      <dgm:t>
        <a:bodyPr/>
        <a:lstStyle/>
        <a:p>
          <a:endParaRPr lang="en-IN"/>
        </a:p>
      </dgm:t>
    </dgm:pt>
    <dgm:pt modelId="{A1F7AFA9-B282-4311-9298-E4BB6E63C0C5}" type="pres">
      <dgm:prSet presAssocID="{DA09606C-2121-4C3C-951A-349A668A7127}" presName="FiveNodes_1" presStyleLbl="node1" presStyleIdx="0" presStyleCnt="5">
        <dgm:presLayoutVars>
          <dgm:bulletEnabled val="1"/>
        </dgm:presLayoutVars>
      </dgm:prSet>
      <dgm:spPr/>
      <dgm:t>
        <a:bodyPr/>
        <a:lstStyle/>
        <a:p>
          <a:endParaRPr lang="en-IN"/>
        </a:p>
      </dgm:t>
    </dgm:pt>
    <dgm:pt modelId="{CC4DC78C-DAA0-4970-9F2D-45A48B46A1F4}" type="pres">
      <dgm:prSet presAssocID="{DA09606C-2121-4C3C-951A-349A668A7127}" presName="FiveNodes_2" presStyleLbl="node1" presStyleIdx="1" presStyleCnt="5">
        <dgm:presLayoutVars>
          <dgm:bulletEnabled val="1"/>
        </dgm:presLayoutVars>
      </dgm:prSet>
      <dgm:spPr/>
      <dgm:t>
        <a:bodyPr/>
        <a:lstStyle/>
        <a:p>
          <a:endParaRPr lang="en-IN"/>
        </a:p>
      </dgm:t>
    </dgm:pt>
    <dgm:pt modelId="{1A7F225A-9157-4A88-A4C1-F19F910FDE90}" type="pres">
      <dgm:prSet presAssocID="{DA09606C-2121-4C3C-951A-349A668A7127}" presName="FiveNodes_3" presStyleLbl="node1" presStyleIdx="2" presStyleCnt="5">
        <dgm:presLayoutVars>
          <dgm:bulletEnabled val="1"/>
        </dgm:presLayoutVars>
      </dgm:prSet>
      <dgm:spPr/>
      <dgm:t>
        <a:bodyPr/>
        <a:lstStyle/>
        <a:p>
          <a:endParaRPr lang="en-IN"/>
        </a:p>
      </dgm:t>
    </dgm:pt>
    <dgm:pt modelId="{3BB2042E-5C6D-4F78-A8BA-027399EC32C5}" type="pres">
      <dgm:prSet presAssocID="{DA09606C-2121-4C3C-951A-349A668A7127}" presName="FiveNodes_4" presStyleLbl="node1" presStyleIdx="3" presStyleCnt="5">
        <dgm:presLayoutVars>
          <dgm:bulletEnabled val="1"/>
        </dgm:presLayoutVars>
      </dgm:prSet>
      <dgm:spPr/>
      <dgm:t>
        <a:bodyPr/>
        <a:lstStyle/>
        <a:p>
          <a:endParaRPr lang="en-IN"/>
        </a:p>
      </dgm:t>
    </dgm:pt>
    <dgm:pt modelId="{38A49543-2A52-4E6F-854D-E14EBC6E2F41}" type="pres">
      <dgm:prSet presAssocID="{DA09606C-2121-4C3C-951A-349A668A7127}" presName="FiveNodes_5" presStyleLbl="node1" presStyleIdx="4" presStyleCnt="5">
        <dgm:presLayoutVars>
          <dgm:bulletEnabled val="1"/>
        </dgm:presLayoutVars>
      </dgm:prSet>
      <dgm:spPr/>
      <dgm:t>
        <a:bodyPr/>
        <a:lstStyle/>
        <a:p>
          <a:endParaRPr lang="en-IN"/>
        </a:p>
      </dgm:t>
    </dgm:pt>
    <dgm:pt modelId="{AD673E61-5A92-485A-BA43-01C8FE662A80}" type="pres">
      <dgm:prSet presAssocID="{DA09606C-2121-4C3C-951A-349A668A7127}" presName="FiveConn_1-2" presStyleLbl="fgAccFollowNode1" presStyleIdx="0" presStyleCnt="4">
        <dgm:presLayoutVars>
          <dgm:bulletEnabled val="1"/>
        </dgm:presLayoutVars>
      </dgm:prSet>
      <dgm:spPr/>
      <dgm:t>
        <a:bodyPr/>
        <a:lstStyle/>
        <a:p>
          <a:endParaRPr lang="en-IN"/>
        </a:p>
      </dgm:t>
    </dgm:pt>
    <dgm:pt modelId="{31625B41-E8E6-4C1F-B420-9A07A1A40306}" type="pres">
      <dgm:prSet presAssocID="{DA09606C-2121-4C3C-951A-349A668A7127}" presName="FiveConn_2-3" presStyleLbl="fgAccFollowNode1" presStyleIdx="1" presStyleCnt="4">
        <dgm:presLayoutVars>
          <dgm:bulletEnabled val="1"/>
        </dgm:presLayoutVars>
      </dgm:prSet>
      <dgm:spPr/>
      <dgm:t>
        <a:bodyPr/>
        <a:lstStyle/>
        <a:p>
          <a:endParaRPr lang="en-IN"/>
        </a:p>
      </dgm:t>
    </dgm:pt>
    <dgm:pt modelId="{9BD1A6DE-8C85-4321-BDA9-FB33861FDA7F}" type="pres">
      <dgm:prSet presAssocID="{DA09606C-2121-4C3C-951A-349A668A7127}" presName="FiveConn_3-4" presStyleLbl="fgAccFollowNode1" presStyleIdx="2" presStyleCnt="4">
        <dgm:presLayoutVars>
          <dgm:bulletEnabled val="1"/>
        </dgm:presLayoutVars>
      </dgm:prSet>
      <dgm:spPr/>
      <dgm:t>
        <a:bodyPr/>
        <a:lstStyle/>
        <a:p>
          <a:endParaRPr lang="en-IN"/>
        </a:p>
      </dgm:t>
    </dgm:pt>
    <dgm:pt modelId="{E94AFB93-2FD1-4CE3-8C20-EF1552613AA9}" type="pres">
      <dgm:prSet presAssocID="{DA09606C-2121-4C3C-951A-349A668A7127}" presName="FiveConn_4-5" presStyleLbl="fgAccFollowNode1" presStyleIdx="3" presStyleCnt="4">
        <dgm:presLayoutVars>
          <dgm:bulletEnabled val="1"/>
        </dgm:presLayoutVars>
      </dgm:prSet>
      <dgm:spPr/>
      <dgm:t>
        <a:bodyPr/>
        <a:lstStyle/>
        <a:p>
          <a:endParaRPr lang="en-IN"/>
        </a:p>
      </dgm:t>
    </dgm:pt>
    <dgm:pt modelId="{E80D677A-C9E3-48BE-8ABA-30FF8654C343}" type="pres">
      <dgm:prSet presAssocID="{DA09606C-2121-4C3C-951A-349A668A7127}" presName="FiveNodes_1_text" presStyleLbl="node1" presStyleIdx="4" presStyleCnt="5">
        <dgm:presLayoutVars>
          <dgm:bulletEnabled val="1"/>
        </dgm:presLayoutVars>
      </dgm:prSet>
      <dgm:spPr/>
      <dgm:t>
        <a:bodyPr/>
        <a:lstStyle/>
        <a:p>
          <a:endParaRPr lang="en-IN"/>
        </a:p>
      </dgm:t>
    </dgm:pt>
    <dgm:pt modelId="{B7044AD3-0FF3-428F-BC2D-9C69FD3350A2}" type="pres">
      <dgm:prSet presAssocID="{DA09606C-2121-4C3C-951A-349A668A7127}" presName="FiveNodes_2_text" presStyleLbl="node1" presStyleIdx="4" presStyleCnt="5">
        <dgm:presLayoutVars>
          <dgm:bulletEnabled val="1"/>
        </dgm:presLayoutVars>
      </dgm:prSet>
      <dgm:spPr/>
      <dgm:t>
        <a:bodyPr/>
        <a:lstStyle/>
        <a:p>
          <a:endParaRPr lang="en-IN"/>
        </a:p>
      </dgm:t>
    </dgm:pt>
    <dgm:pt modelId="{D406F962-8993-4A87-91F0-31DD981A3424}" type="pres">
      <dgm:prSet presAssocID="{DA09606C-2121-4C3C-951A-349A668A7127}" presName="FiveNodes_3_text" presStyleLbl="node1" presStyleIdx="4" presStyleCnt="5">
        <dgm:presLayoutVars>
          <dgm:bulletEnabled val="1"/>
        </dgm:presLayoutVars>
      </dgm:prSet>
      <dgm:spPr/>
      <dgm:t>
        <a:bodyPr/>
        <a:lstStyle/>
        <a:p>
          <a:endParaRPr lang="en-IN"/>
        </a:p>
      </dgm:t>
    </dgm:pt>
    <dgm:pt modelId="{A19C8B8C-10E5-40F2-BCD3-1346EB43FB5B}" type="pres">
      <dgm:prSet presAssocID="{DA09606C-2121-4C3C-951A-349A668A7127}" presName="FiveNodes_4_text" presStyleLbl="node1" presStyleIdx="4" presStyleCnt="5">
        <dgm:presLayoutVars>
          <dgm:bulletEnabled val="1"/>
        </dgm:presLayoutVars>
      </dgm:prSet>
      <dgm:spPr/>
      <dgm:t>
        <a:bodyPr/>
        <a:lstStyle/>
        <a:p>
          <a:endParaRPr lang="en-IN"/>
        </a:p>
      </dgm:t>
    </dgm:pt>
    <dgm:pt modelId="{37AF8FA3-FA96-4BF7-9F2F-408DA726FC16}" type="pres">
      <dgm:prSet presAssocID="{DA09606C-2121-4C3C-951A-349A668A7127}" presName="FiveNodes_5_text" presStyleLbl="node1" presStyleIdx="4" presStyleCnt="5">
        <dgm:presLayoutVars>
          <dgm:bulletEnabled val="1"/>
        </dgm:presLayoutVars>
      </dgm:prSet>
      <dgm:spPr/>
      <dgm:t>
        <a:bodyPr/>
        <a:lstStyle/>
        <a:p>
          <a:endParaRPr lang="en-IN"/>
        </a:p>
      </dgm:t>
    </dgm:pt>
  </dgm:ptLst>
  <dgm:cxnLst>
    <dgm:cxn modelId="{3A764667-9822-409A-BA4E-E672105F2EE5}" type="presOf" srcId="{A7BDA9DF-A376-4EC2-8829-6155257E091D}" destId="{D406F962-8993-4A87-91F0-31DD981A3424}" srcOrd="1" destOrd="0" presId="urn:microsoft.com/office/officeart/2005/8/layout/vProcess5"/>
    <dgm:cxn modelId="{042ABC11-21B4-484A-9883-0CA4988C1F2E}" type="presOf" srcId="{F8299683-AF5E-4C52-850F-CCF519714AC4}" destId="{37AF8FA3-FA96-4BF7-9F2F-408DA726FC16}" srcOrd="1" destOrd="0" presId="urn:microsoft.com/office/officeart/2005/8/layout/vProcess5"/>
    <dgm:cxn modelId="{18CFD88C-AE59-48FF-85BE-902C783FE376}" srcId="{DA09606C-2121-4C3C-951A-349A668A7127}" destId="{F8299683-AF5E-4C52-850F-CCF519714AC4}" srcOrd="4" destOrd="0" parTransId="{F691A4F2-EBEF-4596-8F46-80DE7FF5AD87}" sibTransId="{FD0619B5-98FC-4EFD-BDAB-5FFAEF7FF67D}"/>
    <dgm:cxn modelId="{0F50D515-4ADC-42EC-BF22-2238402E9AFC}" type="presOf" srcId="{E2A46E96-9E22-4342-92C9-94B9647388F2}" destId="{3BB2042E-5C6D-4F78-A8BA-027399EC32C5}" srcOrd="0" destOrd="0" presId="urn:microsoft.com/office/officeart/2005/8/layout/vProcess5"/>
    <dgm:cxn modelId="{651A21BC-C7EA-48F3-832F-1E7D82947492}" srcId="{DA09606C-2121-4C3C-951A-349A668A7127}" destId="{A7BDA9DF-A376-4EC2-8829-6155257E091D}" srcOrd="2" destOrd="0" parTransId="{693ED197-4357-4ED8-830E-3CEF35383730}" sibTransId="{528A364A-9027-42A3-832B-4B6E0BB1FCD5}"/>
    <dgm:cxn modelId="{0F856543-B9C9-4ED8-84D4-001FD1351E13}" type="presOf" srcId="{DA09606C-2121-4C3C-951A-349A668A7127}" destId="{13EA83FF-0C25-4B0E-AA7C-B7AF4750A76D}" srcOrd="0" destOrd="0" presId="urn:microsoft.com/office/officeart/2005/8/layout/vProcess5"/>
    <dgm:cxn modelId="{DF7AFC3D-0FE6-4CFD-8ADF-CDECBFEBE519}" type="presOf" srcId="{F8299683-AF5E-4C52-850F-CCF519714AC4}" destId="{38A49543-2A52-4E6F-854D-E14EBC6E2F41}" srcOrd="0" destOrd="0" presId="urn:microsoft.com/office/officeart/2005/8/layout/vProcess5"/>
    <dgm:cxn modelId="{BCA50191-25D0-41AE-BA5D-1FE9F176BE73}" type="presOf" srcId="{E2A46E96-9E22-4342-92C9-94B9647388F2}" destId="{A19C8B8C-10E5-40F2-BCD3-1346EB43FB5B}" srcOrd="1" destOrd="0" presId="urn:microsoft.com/office/officeart/2005/8/layout/vProcess5"/>
    <dgm:cxn modelId="{82D51ACF-568D-46E4-8ABF-43F76B5A99EA}" type="presOf" srcId="{38F25B7D-B34C-4F02-AFF7-712EF37C1FE9}" destId="{B7044AD3-0FF3-428F-BC2D-9C69FD3350A2}" srcOrd="1" destOrd="0" presId="urn:microsoft.com/office/officeart/2005/8/layout/vProcess5"/>
    <dgm:cxn modelId="{1729FEEA-E674-4929-B421-2FC859527627}" type="presOf" srcId="{026D73AE-83F8-4F8E-9686-C9C6071D044C}" destId="{31625B41-E8E6-4C1F-B420-9A07A1A40306}" srcOrd="0" destOrd="0" presId="urn:microsoft.com/office/officeart/2005/8/layout/vProcess5"/>
    <dgm:cxn modelId="{B1AB8839-4EFC-4F1B-AF20-E5984AF3DE4D}" type="presOf" srcId="{B2447E56-B017-4A86-915A-43AD153AC46C}" destId="{E94AFB93-2FD1-4CE3-8C20-EF1552613AA9}" srcOrd="0" destOrd="0" presId="urn:microsoft.com/office/officeart/2005/8/layout/vProcess5"/>
    <dgm:cxn modelId="{2BF0B231-8EEC-410F-90E9-CD199148B5D7}" srcId="{DA09606C-2121-4C3C-951A-349A668A7127}" destId="{E2A46E96-9E22-4342-92C9-94B9647388F2}" srcOrd="3" destOrd="0" parTransId="{68C56BAF-B1A0-479D-97E4-DAFB06794153}" sibTransId="{B2447E56-B017-4A86-915A-43AD153AC46C}"/>
    <dgm:cxn modelId="{EED6DD55-C654-426C-B510-8BCA12C32226}" type="presOf" srcId="{0D70E049-9339-4085-9968-EB8F87EFC0C6}" destId="{A1F7AFA9-B282-4311-9298-E4BB6E63C0C5}" srcOrd="0" destOrd="0" presId="urn:microsoft.com/office/officeart/2005/8/layout/vProcess5"/>
    <dgm:cxn modelId="{E8DA323A-2E53-4DE2-ACC2-6543EBCF174D}" type="presOf" srcId="{38F25B7D-B34C-4F02-AFF7-712EF37C1FE9}" destId="{CC4DC78C-DAA0-4970-9F2D-45A48B46A1F4}" srcOrd="0" destOrd="0" presId="urn:microsoft.com/office/officeart/2005/8/layout/vProcess5"/>
    <dgm:cxn modelId="{73B426EA-7554-4416-B7AD-FE58734E96FC}" type="presOf" srcId="{528A364A-9027-42A3-832B-4B6E0BB1FCD5}" destId="{9BD1A6DE-8C85-4321-BDA9-FB33861FDA7F}" srcOrd="0" destOrd="0" presId="urn:microsoft.com/office/officeart/2005/8/layout/vProcess5"/>
    <dgm:cxn modelId="{7F483453-A844-456A-B85E-04FCB20141DF}" type="presOf" srcId="{0D70E049-9339-4085-9968-EB8F87EFC0C6}" destId="{E80D677A-C9E3-48BE-8ABA-30FF8654C343}" srcOrd="1" destOrd="0" presId="urn:microsoft.com/office/officeart/2005/8/layout/vProcess5"/>
    <dgm:cxn modelId="{3A7E818F-A0FF-4479-A7B6-53D5EFF30C67}" type="presOf" srcId="{D1EAF09C-42FF-433D-8C4C-440B523DFA06}" destId="{AD673E61-5A92-485A-BA43-01C8FE662A80}" srcOrd="0" destOrd="0" presId="urn:microsoft.com/office/officeart/2005/8/layout/vProcess5"/>
    <dgm:cxn modelId="{06D5C009-C0B9-4A9A-A8BD-3071BEE7B08B}" type="presOf" srcId="{A7BDA9DF-A376-4EC2-8829-6155257E091D}" destId="{1A7F225A-9157-4A88-A4C1-F19F910FDE90}" srcOrd="0" destOrd="0" presId="urn:microsoft.com/office/officeart/2005/8/layout/vProcess5"/>
    <dgm:cxn modelId="{B6D1C40E-1DBE-4272-989B-7F670EE287CE}" srcId="{DA09606C-2121-4C3C-951A-349A668A7127}" destId="{0D70E049-9339-4085-9968-EB8F87EFC0C6}" srcOrd="0" destOrd="0" parTransId="{7F60D76F-16D2-411B-9D12-17AFEE0C0AA8}" sibTransId="{D1EAF09C-42FF-433D-8C4C-440B523DFA06}"/>
    <dgm:cxn modelId="{2E63DE39-DEA0-433E-BE90-BF29B7C624C8}" srcId="{DA09606C-2121-4C3C-951A-349A668A7127}" destId="{38F25B7D-B34C-4F02-AFF7-712EF37C1FE9}" srcOrd="1" destOrd="0" parTransId="{FD72730B-09BA-454C-A39A-799C36B26E8C}" sibTransId="{026D73AE-83F8-4F8E-9686-C9C6071D044C}"/>
    <dgm:cxn modelId="{5BCE2DC8-7454-4391-B870-96D780DB0BD3}" type="presParOf" srcId="{13EA83FF-0C25-4B0E-AA7C-B7AF4750A76D}" destId="{8110CA2B-A2AC-4411-8845-8B3EE3A96FAD}" srcOrd="0" destOrd="0" presId="urn:microsoft.com/office/officeart/2005/8/layout/vProcess5"/>
    <dgm:cxn modelId="{3C20B0F4-AA1F-49F1-9722-7BC2A6EC1431}" type="presParOf" srcId="{13EA83FF-0C25-4B0E-AA7C-B7AF4750A76D}" destId="{A1F7AFA9-B282-4311-9298-E4BB6E63C0C5}" srcOrd="1" destOrd="0" presId="urn:microsoft.com/office/officeart/2005/8/layout/vProcess5"/>
    <dgm:cxn modelId="{9ADA5479-5B9C-482F-B0F5-C06944963B38}" type="presParOf" srcId="{13EA83FF-0C25-4B0E-AA7C-B7AF4750A76D}" destId="{CC4DC78C-DAA0-4970-9F2D-45A48B46A1F4}" srcOrd="2" destOrd="0" presId="urn:microsoft.com/office/officeart/2005/8/layout/vProcess5"/>
    <dgm:cxn modelId="{2BE5FE16-CF3A-49F1-BC06-0DAF98429F59}" type="presParOf" srcId="{13EA83FF-0C25-4B0E-AA7C-B7AF4750A76D}" destId="{1A7F225A-9157-4A88-A4C1-F19F910FDE90}" srcOrd="3" destOrd="0" presId="urn:microsoft.com/office/officeart/2005/8/layout/vProcess5"/>
    <dgm:cxn modelId="{0BF0BE73-8934-47AF-A9A0-DAAE5358B3FB}" type="presParOf" srcId="{13EA83FF-0C25-4B0E-AA7C-B7AF4750A76D}" destId="{3BB2042E-5C6D-4F78-A8BA-027399EC32C5}" srcOrd="4" destOrd="0" presId="urn:microsoft.com/office/officeart/2005/8/layout/vProcess5"/>
    <dgm:cxn modelId="{568C7107-6C20-4821-8469-00A7334C63A2}" type="presParOf" srcId="{13EA83FF-0C25-4B0E-AA7C-B7AF4750A76D}" destId="{38A49543-2A52-4E6F-854D-E14EBC6E2F41}" srcOrd="5" destOrd="0" presId="urn:microsoft.com/office/officeart/2005/8/layout/vProcess5"/>
    <dgm:cxn modelId="{8F0FAFBD-DABD-4FC5-B0A2-89AA6EAF898F}" type="presParOf" srcId="{13EA83FF-0C25-4B0E-AA7C-B7AF4750A76D}" destId="{AD673E61-5A92-485A-BA43-01C8FE662A80}" srcOrd="6" destOrd="0" presId="urn:microsoft.com/office/officeart/2005/8/layout/vProcess5"/>
    <dgm:cxn modelId="{11102556-E95A-4A1E-A389-93B1CEFD6ACA}" type="presParOf" srcId="{13EA83FF-0C25-4B0E-AA7C-B7AF4750A76D}" destId="{31625B41-E8E6-4C1F-B420-9A07A1A40306}" srcOrd="7" destOrd="0" presId="urn:microsoft.com/office/officeart/2005/8/layout/vProcess5"/>
    <dgm:cxn modelId="{4D684021-F7C8-4917-8274-B2399813B7DC}" type="presParOf" srcId="{13EA83FF-0C25-4B0E-AA7C-B7AF4750A76D}" destId="{9BD1A6DE-8C85-4321-BDA9-FB33861FDA7F}" srcOrd="8" destOrd="0" presId="urn:microsoft.com/office/officeart/2005/8/layout/vProcess5"/>
    <dgm:cxn modelId="{69026532-FFA0-4F46-B10D-C5AC72BDFCB7}" type="presParOf" srcId="{13EA83FF-0C25-4B0E-AA7C-B7AF4750A76D}" destId="{E94AFB93-2FD1-4CE3-8C20-EF1552613AA9}" srcOrd="9" destOrd="0" presId="urn:microsoft.com/office/officeart/2005/8/layout/vProcess5"/>
    <dgm:cxn modelId="{940B24F0-8F2C-4B2D-A614-269DB80A86FE}" type="presParOf" srcId="{13EA83FF-0C25-4B0E-AA7C-B7AF4750A76D}" destId="{E80D677A-C9E3-48BE-8ABA-30FF8654C343}" srcOrd="10" destOrd="0" presId="urn:microsoft.com/office/officeart/2005/8/layout/vProcess5"/>
    <dgm:cxn modelId="{74DEFDC8-8784-49BB-BC96-1A0F98E9EC3E}" type="presParOf" srcId="{13EA83FF-0C25-4B0E-AA7C-B7AF4750A76D}" destId="{B7044AD3-0FF3-428F-BC2D-9C69FD3350A2}" srcOrd="11" destOrd="0" presId="urn:microsoft.com/office/officeart/2005/8/layout/vProcess5"/>
    <dgm:cxn modelId="{CF492E6A-9DEA-4E09-BFE3-D1279E5B1B76}" type="presParOf" srcId="{13EA83FF-0C25-4B0E-AA7C-B7AF4750A76D}" destId="{D406F962-8993-4A87-91F0-31DD981A3424}" srcOrd="12" destOrd="0" presId="urn:microsoft.com/office/officeart/2005/8/layout/vProcess5"/>
    <dgm:cxn modelId="{E84BF9B4-8C06-4957-8BE3-C972A271AA18}" type="presParOf" srcId="{13EA83FF-0C25-4B0E-AA7C-B7AF4750A76D}" destId="{A19C8B8C-10E5-40F2-BCD3-1346EB43FB5B}" srcOrd="13" destOrd="0" presId="urn:microsoft.com/office/officeart/2005/8/layout/vProcess5"/>
    <dgm:cxn modelId="{D85E5116-E0C0-4F1A-847D-DDD1F55786C4}" type="presParOf" srcId="{13EA83FF-0C25-4B0E-AA7C-B7AF4750A76D}" destId="{37AF8FA3-FA96-4BF7-9F2F-408DA726FC16}" srcOrd="14" destOrd="0" presId="urn:microsoft.com/office/officeart/2005/8/layout/vProcess5"/>
  </dgm:cxnLst>
  <dgm:bg/>
  <dgm:whole/>
</dgm:dataModel>
</file>

<file path=ppt/diagrams/data5.xml><?xml version="1.0" encoding="utf-8"?>
<dgm:dataModel xmlns:dgm="http://schemas.openxmlformats.org/drawingml/2006/diagram" xmlns:a="http://schemas.openxmlformats.org/drawingml/2006/main">
  <dgm:ptLst>
    <dgm:pt modelId="{DA09606C-2121-4C3C-951A-349A668A7127}"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n-IN"/>
        </a:p>
      </dgm:t>
    </dgm:pt>
    <dgm:pt modelId="{0D70E049-9339-4085-9968-EB8F87EFC0C6}">
      <dgm:prSet phldrT="[Text]" custT="1"/>
      <dgm:spPr/>
      <dgm:t>
        <a:bodyPr/>
        <a:lstStyle/>
        <a:p>
          <a:r>
            <a:rPr lang="en-IN" sz="2000" dirty="0" smtClean="0">
              <a:latin typeface="Trebuchet MS" pitchFamily="34" charset="0"/>
            </a:rPr>
            <a:t>Open market value of supply</a:t>
          </a:r>
          <a:endParaRPr lang="en-IN" sz="2000" dirty="0">
            <a:latin typeface="Trebuchet MS" pitchFamily="34" charset="0"/>
          </a:endParaRPr>
        </a:p>
      </dgm:t>
    </dgm:pt>
    <dgm:pt modelId="{7F60D76F-16D2-411B-9D12-17AFEE0C0AA8}" type="parTrans" cxnId="{B6D1C40E-1DBE-4272-989B-7F670EE287CE}">
      <dgm:prSet/>
      <dgm:spPr/>
      <dgm:t>
        <a:bodyPr/>
        <a:lstStyle/>
        <a:p>
          <a:endParaRPr lang="en-IN" sz="2000">
            <a:latin typeface="Trebuchet MS" pitchFamily="34" charset="0"/>
          </a:endParaRPr>
        </a:p>
      </dgm:t>
    </dgm:pt>
    <dgm:pt modelId="{D1EAF09C-42FF-433D-8C4C-440B523DFA06}" type="sibTrans" cxnId="{B6D1C40E-1DBE-4272-989B-7F670EE287CE}">
      <dgm:prSet custT="1"/>
      <dgm:spPr/>
      <dgm:t>
        <a:bodyPr/>
        <a:lstStyle/>
        <a:p>
          <a:r>
            <a:rPr lang="en-IN" sz="1000" dirty="0" smtClean="0">
              <a:latin typeface="Trebuchet MS" pitchFamily="34" charset="0"/>
            </a:rPr>
            <a:t>If not</a:t>
          </a:r>
          <a:endParaRPr lang="en-IN" sz="1000" dirty="0">
            <a:latin typeface="Trebuchet MS" pitchFamily="34" charset="0"/>
          </a:endParaRPr>
        </a:p>
      </dgm:t>
    </dgm:pt>
    <dgm:pt modelId="{38F25B7D-B34C-4F02-AFF7-712EF37C1FE9}">
      <dgm:prSet phldrT="[Text]" custT="1"/>
      <dgm:spPr/>
      <dgm:t>
        <a:bodyPr/>
        <a:lstStyle/>
        <a:p>
          <a:r>
            <a:rPr lang="en-IN" sz="2000" dirty="0" smtClean="0">
              <a:latin typeface="Trebuchet MS" pitchFamily="34" charset="0"/>
            </a:rPr>
            <a:t>value of supply of goods or services or both of like kind and quality</a:t>
          </a:r>
          <a:endParaRPr lang="en-IN" sz="2000" dirty="0">
            <a:latin typeface="Trebuchet MS" pitchFamily="34" charset="0"/>
          </a:endParaRPr>
        </a:p>
      </dgm:t>
    </dgm:pt>
    <dgm:pt modelId="{FD72730B-09BA-454C-A39A-799C36B26E8C}" type="parTrans" cxnId="{2E63DE39-DEA0-433E-BE90-BF29B7C624C8}">
      <dgm:prSet/>
      <dgm:spPr/>
      <dgm:t>
        <a:bodyPr/>
        <a:lstStyle/>
        <a:p>
          <a:endParaRPr lang="en-IN" sz="2000">
            <a:latin typeface="Trebuchet MS" pitchFamily="34" charset="0"/>
          </a:endParaRPr>
        </a:p>
      </dgm:t>
    </dgm:pt>
    <dgm:pt modelId="{026D73AE-83F8-4F8E-9686-C9C6071D044C}" type="sibTrans" cxnId="{2E63DE39-DEA0-433E-BE90-BF29B7C624C8}">
      <dgm:prSet custT="1"/>
      <dgm:spPr/>
      <dgm:t>
        <a:bodyPr/>
        <a:lstStyle/>
        <a:p>
          <a:r>
            <a:rPr lang="en-IN" sz="1000" dirty="0" smtClean="0">
              <a:latin typeface="Trebuchet MS" pitchFamily="34" charset="0"/>
            </a:rPr>
            <a:t>If not</a:t>
          </a:r>
          <a:endParaRPr lang="en-IN" sz="1000" dirty="0">
            <a:latin typeface="Trebuchet MS" pitchFamily="34" charset="0"/>
          </a:endParaRPr>
        </a:p>
      </dgm:t>
    </dgm:pt>
    <dgm:pt modelId="{A7BDA9DF-A376-4EC2-8829-6155257E091D}">
      <dgm:prSet phldrT="[Text]" custT="1"/>
      <dgm:spPr/>
      <dgm:t>
        <a:bodyPr/>
        <a:lstStyle/>
        <a:p>
          <a:r>
            <a:rPr lang="en-IN" sz="2000" dirty="0" smtClean="0">
              <a:latin typeface="Trebuchet MS" pitchFamily="34" charset="0"/>
            </a:rPr>
            <a:t>110% of the cost of production/manufacture/acquisition</a:t>
          </a:r>
          <a:endParaRPr lang="en-IN" sz="2000" dirty="0">
            <a:latin typeface="Trebuchet MS" pitchFamily="34" charset="0"/>
          </a:endParaRPr>
        </a:p>
      </dgm:t>
    </dgm:pt>
    <dgm:pt modelId="{693ED197-4357-4ED8-830E-3CEF35383730}" type="parTrans" cxnId="{651A21BC-C7EA-48F3-832F-1E7D82947492}">
      <dgm:prSet/>
      <dgm:spPr/>
      <dgm:t>
        <a:bodyPr/>
        <a:lstStyle/>
        <a:p>
          <a:endParaRPr lang="en-IN" sz="2000">
            <a:latin typeface="Trebuchet MS" pitchFamily="34" charset="0"/>
          </a:endParaRPr>
        </a:p>
      </dgm:t>
    </dgm:pt>
    <dgm:pt modelId="{528A364A-9027-42A3-832B-4B6E0BB1FCD5}" type="sibTrans" cxnId="{651A21BC-C7EA-48F3-832F-1E7D82947492}">
      <dgm:prSet custT="1"/>
      <dgm:spPr/>
      <dgm:t>
        <a:bodyPr/>
        <a:lstStyle/>
        <a:p>
          <a:r>
            <a:rPr lang="en-IN" sz="1000" dirty="0" smtClean="0">
              <a:latin typeface="Trebuchet MS" pitchFamily="34" charset="0"/>
            </a:rPr>
            <a:t>If not</a:t>
          </a:r>
          <a:endParaRPr lang="en-IN" sz="1000" dirty="0">
            <a:latin typeface="Trebuchet MS" pitchFamily="34" charset="0"/>
          </a:endParaRPr>
        </a:p>
      </dgm:t>
    </dgm:pt>
    <dgm:pt modelId="{C200E681-21A2-4EF3-8735-EF5996D3793F}">
      <dgm:prSet phldrT="[Text]" custT="1"/>
      <dgm:spPr/>
      <dgm:t>
        <a:bodyPr/>
        <a:lstStyle/>
        <a:p>
          <a:r>
            <a:rPr lang="en-IN" sz="2000" dirty="0" smtClean="0">
              <a:latin typeface="Trebuchet MS" pitchFamily="34" charset="0"/>
            </a:rPr>
            <a:t>Determined using reasonable means consistent with the principles and general provisions u/s 15 and rules</a:t>
          </a:r>
          <a:endParaRPr lang="en-IN" sz="2000" dirty="0">
            <a:latin typeface="Trebuchet MS" pitchFamily="34" charset="0"/>
          </a:endParaRPr>
        </a:p>
      </dgm:t>
    </dgm:pt>
    <dgm:pt modelId="{03B364D7-A28B-4143-A69C-327994010A7D}" type="parTrans" cxnId="{73CC3634-2B4F-4FCE-8F83-53CBA0D7CD76}">
      <dgm:prSet/>
      <dgm:spPr/>
      <dgm:t>
        <a:bodyPr/>
        <a:lstStyle/>
        <a:p>
          <a:endParaRPr lang="en-IN" sz="2000">
            <a:latin typeface="Trebuchet MS" pitchFamily="34" charset="0"/>
          </a:endParaRPr>
        </a:p>
      </dgm:t>
    </dgm:pt>
    <dgm:pt modelId="{8501133F-9BDA-443A-B3A6-275BF24CDC83}" type="sibTrans" cxnId="{73CC3634-2B4F-4FCE-8F83-53CBA0D7CD76}">
      <dgm:prSet/>
      <dgm:spPr/>
      <dgm:t>
        <a:bodyPr/>
        <a:lstStyle/>
        <a:p>
          <a:endParaRPr lang="en-IN" sz="2000">
            <a:latin typeface="Trebuchet MS" pitchFamily="34" charset="0"/>
          </a:endParaRPr>
        </a:p>
      </dgm:t>
    </dgm:pt>
    <dgm:pt modelId="{13EA83FF-0C25-4B0E-AA7C-B7AF4750A76D}" type="pres">
      <dgm:prSet presAssocID="{DA09606C-2121-4C3C-951A-349A668A7127}" presName="outerComposite" presStyleCnt="0">
        <dgm:presLayoutVars>
          <dgm:chMax val="5"/>
          <dgm:dir/>
          <dgm:resizeHandles val="exact"/>
        </dgm:presLayoutVars>
      </dgm:prSet>
      <dgm:spPr/>
      <dgm:t>
        <a:bodyPr/>
        <a:lstStyle/>
        <a:p>
          <a:endParaRPr lang="en-IN"/>
        </a:p>
      </dgm:t>
    </dgm:pt>
    <dgm:pt modelId="{8110CA2B-A2AC-4411-8845-8B3EE3A96FAD}" type="pres">
      <dgm:prSet presAssocID="{DA09606C-2121-4C3C-951A-349A668A7127}" presName="dummyMaxCanvas" presStyleCnt="0">
        <dgm:presLayoutVars/>
      </dgm:prSet>
      <dgm:spPr/>
      <dgm:t>
        <a:bodyPr/>
        <a:lstStyle/>
        <a:p>
          <a:endParaRPr lang="en-IN"/>
        </a:p>
      </dgm:t>
    </dgm:pt>
    <dgm:pt modelId="{BC48C1CA-19A4-4A7C-8525-0E165891915F}" type="pres">
      <dgm:prSet presAssocID="{DA09606C-2121-4C3C-951A-349A668A7127}" presName="FourNodes_1" presStyleLbl="node1" presStyleIdx="0" presStyleCnt="4">
        <dgm:presLayoutVars>
          <dgm:bulletEnabled val="1"/>
        </dgm:presLayoutVars>
      </dgm:prSet>
      <dgm:spPr/>
      <dgm:t>
        <a:bodyPr/>
        <a:lstStyle/>
        <a:p>
          <a:endParaRPr lang="en-IN"/>
        </a:p>
      </dgm:t>
    </dgm:pt>
    <dgm:pt modelId="{F837E0CB-DC1F-446F-8C11-77FC559CFBE4}" type="pres">
      <dgm:prSet presAssocID="{DA09606C-2121-4C3C-951A-349A668A7127}" presName="FourNodes_2" presStyleLbl="node1" presStyleIdx="1" presStyleCnt="4">
        <dgm:presLayoutVars>
          <dgm:bulletEnabled val="1"/>
        </dgm:presLayoutVars>
      </dgm:prSet>
      <dgm:spPr/>
      <dgm:t>
        <a:bodyPr/>
        <a:lstStyle/>
        <a:p>
          <a:endParaRPr lang="en-IN"/>
        </a:p>
      </dgm:t>
    </dgm:pt>
    <dgm:pt modelId="{D0DFF5E7-3466-4BE7-9BFF-20A9C7F156D2}" type="pres">
      <dgm:prSet presAssocID="{DA09606C-2121-4C3C-951A-349A668A7127}" presName="FourNodes_3" presStyleLbl="node1" presStyleIdx="2" presStyleCnt="4">
        <dgm:presLayoutVars>
          <dgm:bulletEnabled val="1"/>
        </dgm:presLayoutVars>
      </dgm:prSet>
      <dgm:spPr/>
      <dgm:t>
        <a:bodyPr/>
        <a:lstStyle/>
        <a:p>
          <a:endParaRPr lang="en-IN"/>
        </a:p>
      </dgm:t>
    </dgm:pt>
    <dgm:pt modelId="{4DB5687A-7845-47AC-A588-A65E7794D481}" type="pres">
      <dgm:prSet presAssocID="{DA09606C-2121-4C3C-951A-349A668A7127}" presName="FourNodes_4" presStyleLbl="node1" presStyleIdx="3" presStyleCnt="4">
        <dgm:presLayoutVars>
          <dgm:bulletEnabled val="1"/>
        </dgm:presLayoutVars>
      </dgm:prSet>
      <dgm:spPr/>
      <dgm:t>
        <a:bodyPr/>
        <a:lstStyle/>
        <a:p>
          <a:endParaRPr lang="en-IN"/>
        </a:p>
      </dgm:t>
    </dgm:pt>
    <dgm:pt modelId="{1EA5349E-457A-4E7D-8183-9AC0D8A85E42}" type="pres">
      <dgm:prSet presAssocID="{DA09606C-2121-4C3C-951A-349A668A7127}" presName="FourConn_1-2" presStyleLbl="fgAccFollowNode1" presStyleIdx="0" presStyleCnt="3">
        <dgm:presLayoutVars>
          <dgm:bulletEnabled val="1"/>
        </dgm:presLayoutVars>
      </dgm:prSet>
      <dgm:spPr/>
      <dgm:t>
        <a:bodyPr/>
        <a:lstStyle/>
        <a:p>
          <a:endParaRPr lang="en-IN"/>
        </a:p>
      </dgm:t>
    </dgm:pt>
    <dgm:pt modelId="{9B1D59ED-2589-4117-AB57-04A0FADB9E7C}" type="pres">
      <dgm:prSet presAssocID="{DA09606C-2121-4C3C-951A-349A668A7127}" presName="FourConn_2-3" presStyleLbl="fgAccFollowNode1" presStyleIdx="1" presStyleCnt="3">
        <dgm:presLayoutVars>
          <dgm:bulletEnabled val="1"/>
        </dgm:presLayoutVars>
      </dgm:prSet>
      <dgm:spPr/>
      <dgm:t>
        <a:bodyPr/>
        <a:lstStyle/>
        <a:p>
          <a:endParaRPr lang="en-IN"/>
        </a:p>
      </dgm:t>
    </dgm:pt>
    <dgm:pt modelId="{1F5FD90F-E075-472D-A31B-FBE3B1639CD7}" type="pres">
      <dgm:prSet presAssocID="{DA09606C-2121-4C3C-951A-349A668A7127}" presName="FourConn_3-4" presStyleLbl="fgAccFollowNode1" presStyleIdx="2" presStyleCnt="3">
        <dgm:presLayoutVars>
          <dgm:bulletEnabled val="1"/>
        </dgm:presLayoutVars>
      </dgm:prSet>
      <dgm:spPr/>
      <dgm:t>
        <a:bodyPr/>
        <a:lstStyle/>
        <a:p>
          <a:endParaRPr lang="en-IN"/>
        </a:p>
      </dgm:t>
    </dgm:pt>
    <dgm:pt modelId="{BEA5184B-510F-4D7C-94A2-A184EB17E2D4}" type="pres">
      <dgm:prSet presAssocID="{DA09606C-2121-4C3C-951A-349A668A7127}" presName="FourNodes_1_text" presStyleLbl="node1" presStyleIdx="3" presStyleCnt="4">
        <dgm:presLayoutVars>
          <dgm:bulletEnabled val="1"/>
        </dgm:presLayoutVars>
      </dgm:prSet>
      <dgm:spPr/>
      <dgm:t>
        <a:bodyPr/>
        <a:lstStyle/>
        <a:p>
          <a:endParaRPr lang="en-IN"/>
        </a:p>
      </dgm:t>
    </dgm:pt>
    <dgm:pt modelId="{E1492D82-AC44-434C-994C-42FDD2A2E0C3}" type="pres">
      <dgm:prSet presAssocID="{DA09606C-2121-4C3C-951A-349A668A7127}" presName="FourNodes_2_text" presStyleLbl="node1" presStyleIdx="3" presStyleCnt="4">
        <dgm:presLayoutVars>
          <dgm:bulletEnabled val="1"/>
        </dgm:presLayoutVars>
      </dgm:prSet>
      <dgm:spPr/>
      <dgm:t>
        <a:bodyPr/>
        <a:lstStyle/>
        <a:p>
          <a:endParaRPr lang="en-IN"/>
        </a:p>
      </dgm:t>
    </dgm:pt>
    <dgm:pt modelId="{468AD50E-5518-47BA-9898-8DD2EE8429EC}" type="pres">
      <dgm:prSet presAssocID="{DA09606C-2121-4C3C-951A-349A668A7127}" presName="FourNodes_3_text" presStyleLbl="node1" presStyleIdx="3" presStyleCnt="4">
        <dgm:presLayoutVars>
          <dgm:bulletEnabled val="1"/>
        </dgm:presLayoutVars>
      </dgm:prSet>
      <dgm:spPr/>
      <dgm:t>
        <a:bodyPr/>
        <a:lstStyle/>
        <a:p>
          <a:endParaRPr lang="en-IN"/>
        </a:p>
      </dgm:t>
    </dgm:pt>
    <dgm:pt modelId="{FF68FAF3-75E3-4A02-986A-4984BCEAD3B7}" type="pres">
      <dgm:prSet presAssocID="{DA09606C-2121-4C3C-951A-349A668A7127}" presName="FourNodes_4_text" presStyleLbl="node1" presStyleIdx="3" presStyleCnt="4">
        <dgm:presLayoutVars>
          <dgm:bulletEnabled val="1"/>
        </dgm:presLayoutVars>
      </dgm:prSet>
      <dgm:spPr/>
      <dgm:t>
        <a:bodyPr/>
        <a:lstStyle/>
        <a:p>
          <a:endParaRPr lang="en-IN"/>
        </a:p>
      </dgm:t>
    </dgm:pt>
  </dgm:ptLst>
  <dgm:cxnLst>
    <dgm:cxn modelId="{7CB6D1EC-0D4E-46F6-8A60-653AF0EA5E31}" type="presOf" srcId="{C200E681-21A2-4EF3-8735-EF5996D3793F}" destId="{4DB5687A-7845-47AC-A588-A65E7794D481}" srcOrd="0" destOrd="0" presId="urn:microsoft.com/office/officeart/2005/8/layout/vProcess5"/>
    <dgm:cxn modelId="{D505F817-2F75-448D-AF8C-4FE1EBC05A8E}" type="presOf" srcId="{0D70E049-9339-4085-9968-EB8F87EFC0C6}" destId="{BEA5184B-510F-4D7C-94A2-A184EB17E2D4}" srcOrd="1" destOrd="0" presId="urn:microsoft.com/office/officeart/2005/8/layout/vProcess5"/>
    <dgm:cxn modelId="{F92FB096-07FE-47CB-8A5F-5F380ACA639F}" type="presOf" srcId="{D1EAF09C-42FF-433D-8C4C-440B523DFA06}" destId="{1EA5349E-457A-4E7D-8183-9AC0D8A85E42}" srcOrd="0" destOrd="0" presId="urn:microsoft.com/office/officeart/2005/8/layout/vProcess5"/>
    <dgm:cxn modelId="{B8D07599-1491-4F23-AB24-D70668837EC7}" type="presOf" srcId="{DA09606C-2121-4C3C-951A-349A668A7127}" destId="{13EA83FF-0C25-4B0E-AA7C-B7AF4750A76D}" srcOrd="0" destOrd="0" presId="urn:microsoft.com/office/officeart/2005/8/layout/vProcess5"/>
    <dgm:cxn modelId="{FACF7B51-B765-4276-B382-71A0DC9F04D7}" type="presOf" srcId="{C200E681-21A2-4EF3-8735-EF5996D3793F}" destId="{FF68FAF3-75E3-4A02-986A-4984BCEAD3B7}" srcOrd="1" destOrd="0" presId="urn:microsoft.com/office/officeart/2005/8/layout/vProcess5"/>
    <dgm:cxn modelId="{651A21BC-C7EA-48F3-832F-1E7D82947492}" srcId="{DA09606C-2121-4C3C-951A-349A668A7127}" destId="{A7BDA9DF-A376-4EC2-8829-6155257E091D}" srcOrd="2" destOrd="0" parTransId="{693ED197-4357-4ED8-830E-3CEF35383730}" sibTransId="{528A364A-9027-42A3-832B-4B6E0BB1FCD5}"/>
    <dgm:cxn modelId="{9274DB2F-EFE9-4C33-9433-D08C85701B76}" type="presOf" srcId="{38F25B7D-B34C-4F02-AFF7-712EF37C1FE9}" destId="{F837E0CB-DC1F-446F-8C11-77FC559CFBE4}" srcOrd="0" destOrd="0" presId="urn:microsoft.com/office/officeart/2005/8/layout/vProcess5"/>
    <dgm:cxn modelId="{67F78B27-0ECB-435D-8854-0437FCC6E757}" type="presOf" srcId="{026D73AE-83F8-4F8E-9686-C9C6071D044C}" destId="{9B1D59ED-2589-4117-AB57-04A0FADB9E7C}" srcOrd="0" destOrd="0" presId="urn:microsoft.com/office/officeart/2005/8/layout/vProcess5"/>
    <dgm:cxn modelId="{21C35AF9-B1E5-4E8A-BE7B-57F7FFA0E613}" type="presOf" srcId="{38F25B7D-B34C-4F02-AFF7-712EF37C1FE9}" destId="{E1492D82-AC44-434C-994C-42FDD2A2E0C3}" srcOrd="1" destOrd="0" presId="urn:microsoft.com/office/officeart/2005/8/layout/vProcess5"/>
    <dgm:cxn modelId="{E73ADAC7-26F0-498C-BE93-A008CDC2A079}" type="presOf" srcId="{528A364A-9027-42A3-832B-4B6E0BB1FCD5}" destId="{1F5FD90F-E075-472D-A31B-FBE3B1639CD7}" srcOrd="0" destOrd="0" presId="urn:microsoft.com/office/officeart/2005/8/layout/vProcess5"/>
    <dgm:cxn modelId="{E46E2042-875B-4931-A138-9A4EEEBCF198}" type="presOf" srcId="{A7BDA9DF-A376-4EC2-8829-6155257E091D}" destId="{468AD50E-5518-47BA-9898-8DD2EE8429EC}" srcOrd="1" destOrd="0" presId="urn:microsoft.com/office/officeart/2005/8/layout/vProcess5"/>
    <dgm:cxn modelId="{DEA639DF-9771-46DF-938D-4F310849A75E}" type="presOf" srcId="{0D70E049-9339-4085-9968-EB8F87EFC0C6}" destId="{BC48C1CA-19A4-4A7C-8525-0E165891915F}" srcOrd="0" destOrd="0" presId="urn:microsoft.com/office/officeart/2005/8/layout/vProcess5"/>
    <dgm:cxn modelId="{73CC3634-2B4F-4FCE-8F83-53CBA0D7CD76}" srcId="{DA09606C-2121-4C3C-951A-349A668A7127}" destId="{C200E681-21A2-4EF3-8735-EF5996D3793F}" srcOrd="3" destOrd="0" parTransId="{03B364D7-A28B-4143-A69C-327994010A7D}" sibTransId="{8501133F-9BDA-443A-B3A6-275BF24CDC83}"/>
    <dgm:cxn modelId="{B6D1C40E-1DBE-4272-989B-7F670EE287CE}" srcId="{DA09606C-2121-4C3C-951A-349A668A7127}" destId="{0D70E049-9339-4085-9968-EB8F87EFC0C6}" srcOrd="0" destOrd="0" parTransId="{7F60D76F-16D2-411B-9D12-17AFEE0C0AA8}" sibTransId="{D1EAF09C-42FF-433D-8C4C-440B523DFA06}"/>
    <dgm:cxn modelId="{3CF8AC1D-145D-4DF5-8838-7A85B7C19906}" type="presOf" srcId="{A7BDA9DF-A376-4EC2-8829-6155257E091D}" destId="{D0DFF5E7-3466-4BE7-9BFF-20A9C7F156D2}" srcOrd="0" destOrd="0" presId="urn:microsoft.com/office/officeart/2005/8/layout/vProcess5"/>
    <dgm:cxn modelId="{2E63DE39-DEA0-433E-BE90-BF29B7C624C8}" srcId="{DA09606C-2121-4C3C-951A-349A668A7127}" destId="{38F25B7D-B34C-4F02-AFF7-712EF37C1FE9}" srcOrd="1" destOrd="0" parTransId="{FD72730B-09BA-454C-A39A-799C36B26E8C}" sibTransId="{026D73AE-83F8-4F8E-9686-C9C6071D044C}"/>
    <dgm:cxn modelId="{035D8E10-1493-449F-BF6F-E77D41DC2D7D}" type="presParOf" srcId="{13EA83FF-0C25-4B0E-AA7C-B7AF4750A76D}" destId="{8110CA2B-A2AC-4411-8845-8B3EE3A96FAD}" srcOrd="0" destOrd="0" presId="urn:microsoft.com/office/officeart/2005/8/layout/vProcess5"/>
    <dgm:cxn modelId="{880DC364-A5B8-4C24-9863-FC3717A76958}" type="presParOf" srcId="{13EA83FF-0C25-4B0E-AA7C-B7AF4750A76D}" destId="{BC48C1CA-19A4-4A7C-8525-0E165891915F}" srcOrd="1" destOrd="0" presId="urn:microsoft.com/office/officeart/2005/8/layout/vProcess5"/>
    <dgm:cxn modelId="{50E443F7-5889-4232-9D85-978B9D9C5F02}" type="presParOf" srcId="{13EA83FF-0C25-4B0E-AA7C-B7AF4750A76D}" destId="{F837E0CB-DC1F-446F-8C11-77FC559CFBE4}" srcOrd="2" destOrd="0" presId="urn:microsoft.com/office/officeart/2005/8/layout/vProcess5"/>
    <dgm:cxn modelId="{9A1BDD98-557F-4481-B3CB-30F6B9168AD8}" type="presParOf" srcId="{13EA83FF-0C25-4B0E-AA7C-B7AF4750A76D}" destId="{D0DFF5E7-3466-4BE7-9BFF-20A9C7F156D2}" srcOrd="3" destOrd="0" presId="urn:microsoft.com/office/officeart/2005/8/layout/vProcess5"/>
    <dgm:cxn modelId="{C1C4250D-B4AC-4D06-93EF-5DB6319679C9}" type="presParOf" srcId="{13EA83FF-0C25-4B0E-AA7C-B7AF4750A76D}" destId="{4DB5687A-7845-47AC-A588-A65E7794D481}" srcOrd="4" destOrd="0" presId="urn:microsoft.com/office/officeart/2005/8/layout/vProcess5"/>
    <dgm:cxn modelId="{925BB773-BDF8-4A39-869B-B871E406A889}" type="presParOf" srcId="{13EA83FF-0C25-4B0E-AA7C-B7AF4750A76D}" destId="{1EA5349E-457A-4E7D-8183-9AC0D8A85E42}" srcOrd="5" destOrd="0" presId="urn:microsoft.com/office/officeart/2005/8/layout/vProcess5"/>
    <dgm:cxn modelId="{EF1F2927-8394-4801-AFF5-F36D92ED01F1}" type="presParOf" srcId="{13EA83FF-0C25-4B0E-AA7C-B7AF4750A76D}" destId="{9B1D59ED-2589-4117-AB57-04A0FADB9E7C}" srcOrd="6" destOrd="0" presId="urn:microsoft.com/office/officeart/2005/8/layout/vProcess5"/>
    <dgm:cxn modelId="{62CD110A-1896-491E-A86D-D57B2AE85BEC}" type="presParOf" srcId="{13EA83FF-0C25-4B0E-AA7C-B7AF4750A76D}" destId="{1F5FD90F-E075-472D-A31B-FBE3B1639CD7}" srcOrd="7" destOrd="0" presId="urn:microsoft.com/office/officeart/2005/8/layout/vProcess5"/>
    <dgm:cxn modelId="{B46E9A90-F43A-45F9-8B15-72F08EA17608}" type="presParOf" srcId="{13EA83FF-0C25-4B0E-AA7C-B7AF4750A76D}" destId="{BEA5184B-510F-4D7C-94A2-A184EB17E2D4}" srcOrd="8" destOrd="0" presId="urn:microsoft.com/office/officeart/2005/8/layout/vProcess5"/>
    <dgm:cxn modelId="{EDC9F1D3-5717-47AC-9853-C14856308934}" type="presParOf" srcId="{13EA83FF-0C25-4B0E-AA7C-B7AF4750A76D}" destId="{E1492D82-AC44-434C-994C-42FDD2A2E0C3}" srcOrd="9" destOrd="0" presId="urn:microsoft.com/office/officeart/2005/8/layout/vProcess5"/>
    <dgm:cxn modelId="{5B537035-313B-4422-880D-6701A7DA01A5}" type="presParOf" srcId="{13EA83FF-0C25-4B0E-AA7C-B7AF4750A76D}" destId="{468AD50E-5518-47BA-9898-8DD2EE8429EC}" srcOrd="10" destOrd="0" presId="urn:microsoft.com/office/officeart/2005/8/layout/vProcess5"/>
    <dgm:cxn modelId="{F0B4C810-9152-4EA0-81B9-E327ADFD3475}" type="presParOf" srcId="{13EA83FF-0C25-4B0E-AA7C-B7AF4750A76D}" destId="{FF68FAF3-75E3-4A02-986A-4984BCEAD3B7}" srcOrd="11" destOrd="0" presId="urn:microsoft.com/office/officeart/2005/8/layout/vProcess5"/>
  </dgm:cxnLst>
  <dgm:bg/>
  <dgm:whole/>
</dgm:dataModel>
</file>

<file path=ppt/diagrams/data6.xml><?xml version="1.0" encoding="utf-8"?>
<dgm:dataModel xmlns:dgm="http://schemas.openxmlformats.org/drawingml/2006/diagram" xmlns:a="http://schemas.openxmlformats.org/drawingml/2006/main">
  <dgm:ptLst>
    <dgm:pt modelId="{DA09606C-2121-4C3C-951A-349A668A7127}" type="doc">
      <dgm:prSet loTypeId="urn:microsoft.com/office/officeart/2005/8/layout/vProcess5" loCatId="process" qsTypeId="urn:microsoft.com/office/officeart/2005/8/quickstyle/simple1" qsCatId="simple" csTypeId="urn:microsoft.com/office/officeart/2005/8/colors/colorful4" csCatId="colorful" phldr="1"/>
      <dgm:spPr/>
      <dgm:t>
        <a:bodyPr/>
        <a:lstStyle/>
        <a:p>
          <a:endParaRPr lang="en-IN"/>
        </a:p>
      </dgm:t>
    </dgm:pt>
    <dgm:pt modelId="{0D70E049-9339-4085-9968-EB8F87EFC0C6}">
      <dgm:prSet phldrT="[Text]" custT="1"/>
      <dgm:spPr/>
      <dgm:t>
        <a:bodyPr/>
        <a:lstStyle/>
        <a:p>
          <a:r>
            <a:rPr lang="en-IN" sz="2300" dirty="0" smtClean="0">
              <a:latin typeface="Trebuchet MS" pitchFamily="34" charset="0"/>
            </a:rPr>
            <a:t>Open market value of supply</a:t>
          </a:r>
          <a:endParaRPr lang="en-IN" sz="2300" dirty="0">
            <a:latin typeface="Trebuchet MS" pitchFamily="34" charset="0"/>
          </a:endParaRPr>
        </a:p>
      </dgm:t>
    </dgm:pt>
    <dgm:pt modelId="{7F60D76F-16D2-411B-9D12-17AFEE0C0AA8}" type="parTrans" cxnId="{B6D1C40E-1DBE-4272-989B-7F670EE287CE}">
      <dgm:prSet/>
      <dgm:spPr/>
      <dgm:t>
        <a:bodyPr/>
        <a:lstStyle/>
        <a:p>
          <a:endParaRPr lang="en-IN" sz="1900">
            <a:latin typeface="Trebuchet MS" pitchFamily="34" charset="0"/>
          </a:endParaRPr>
        </a:p>
      </dgm:t>
    </dgm:pt>
    <dgm:pt modelId="{D1EAF09C-42FF-433D-8C4C-440B523DFA06}" type="sibTrans" cxnId="{B6D1C40E-1DBE-4272-989B-7F670EE287CE}">
      <dgm:prSet custT="1"/>
      <dgm:spPr/>
      <dgm:t>
        <a:bodyPr/>
        <a:lstStyle/>
        <a:p>
          <a:r>
            <a:rPr lang="en-IN" sz="1000" dirty="0" smtClean="0">
              <a:latin typeface="Trebuchet MS" pitchFamily="34" charset="0"/>
            </a:rPr>
            <a:t>or</a:t>
          </a:r>
          <a:endParaRPr lang="en-IN" sz="1000" dirty="0">
            <a:latin typeface="Trebuchet MS" pitchFamily="34" charset="0"/>
          </a:endParaRPr>
        </a:p>
      </dgm:t>
    </dgm:pt>
    <dgm:pt modelId="{38F25B7D-B34C-4F02-AFF7-712EF37C1FE9}">
      <dgm:prSet phldrT="[Text]" custT="1"/>
      <dgm:spPr/>
      <dgm:t>
        <a:bodyPr/>
        <a:lstStyle/>
        <a:p>
          <a:pPr algn="just"/>
          <a:r>
            <a:rPr lang="en-IN" sz="1900" dirty="0" smtClean="0">
              <a:latin typeface="Trebuchet MS" pitchFamily="34" charset="0"/>
            </a:rPr>
            <a:t>At the option of the supplier, be ninety percent of the price charged for the supply of goods of like kind and quality by the recipient to his customer not being a related person</a:t>
          </a:r>
          <a:endParaRPr lang="en-IN" sz="1900" dirty="0">
            <a:latin typeface="Trebuchet MS" pitchFamily="34" charset="0"/>
          </a:endParaRPr>
        </a:p>
      </dgm:t>
    </dgm:pt>
    <dgm:pt modelId="{FD72730B-09BA-454C-A39A-799C36B26E8C}" type="parTrans" cxnId="{2E63DE39-DEA0-433E-BE90-BF29B7C624C8}">
      <dgm:prSet/>
      <dgm:spPr/>
      <dgm:t>
        <a:bodyPr/>
        <a:lstStyle/>
        <a:p>
          <a:endParaRPr lang="en-IN" sz="1900">
            <a:latin typeface="Trebuchet MS" pitchFamily="34" charset="0"/>
          </a:endParaRPr>
        </a:p>
      </dgm:t>
    </dgm:pt>
    <dgm:pt modelId="{026D73AE-83F8-4F8E-9686-C9C6071D044C}" type="sibTrans" cxnId="{2E63DE39-DEA0-433E-BE90-BF29B7C624C8}">
      <dgm:prSet custT="1"/>
      <dgm:spPr/>
      <dgm:t>
        <a:bodyPr/>
        <a:lstStyle/>
        <a:p>
          <a:r>
            <a:rPr lang="en-IN" sz="1000" dirty="0" smtClean="0">
              <a:latin typeface="Trebuchet MS" pitchFamily="34" charset="0"/>
            </a:rPr>
            <a:t>If not</a:t>
          </a:r>
          <a:endParaRPr lang="en-IN" sz="1000" dirty="0">
            <a:latin typeface="Trebuchet MS" pitchFamily="34" charset="0"/>
          </a:endParaRPr>
        </a:p>
      </dgm:t>
    </dgm:pt>
    <dgm:pt modelId="{A7BDA9DF-A376-4EC2-8829-6155257E091D}">
      <dgm:prSet phldrT="[Text]" custT="1"/>
      <dgm:spPr/>
      <dgm:t>
        <a:bodyPr/>
        <a:lstStyle/>
        <a:p>
          <a:r>
            <a:rPr lang="en-IN" sz="2300" dirty="0" smtClean="0">
              <a:latin typeface="Trebuchet MS" pitchFamily="34" charset="0"/>
            </a:rPr>
            <a:t>110% of the cost of production/manufacture/acquisition</a:t>
          </a:r>
          <a:endParaRPr lang="en-IN" sz="2300" dirty="0">
            <a:latin typeface="Trebuchet MS" pitchFamily="34" charset="0"/>
          </a:endParaRPr>
        </a:p>
      </dgm:t>
    </dgm:pt>
    <dgm:pt modelId="{693ED197-4357-4ED8-830E-3CEF35383730}" type="parTrans" cxnId="{651A21BC-C7EA-48F3-832F-1E7D82947492}">
      <dgm:prSet/>
      <dgm:spPr/>
      <dgm:t>
        <a:bodyPr/>
        <a:lstStyle/>
        <a:p>
          <a:endParaRPr lang="en-IN" sz="1900">
            <a:latin typeface="Trebuchet MS" pitchFamily="34" charset="0"/>
          </a:endParaRPr>
        </a:p>
      </dgm:t>
    </dgm:pt>
    <dgm:pt modelId="{528A364A-9027-42A3-832B-4B6E0BB1FCD5}" type="sibTrans" cxnId="{651A21BC-C7EA-48F3-832F-1E7D82947492}">
      <dgm:prSet custT="1"/>
      <dgm:spPr/>
      <dgm:t>
        <a:bodyPr/>
        <a:lstStyle/>
        <a:p>
          <a:endParaRPr lang="en-IN" sz="1000" dirty="0" smtClean="0">
            <a:latin typeface="Trebuchet MS" pitchFamily="34" charset="0"/>
          </a:endParaRPr>
        </a:p>
        <a:p>
          <a:r>
            <a:rPr lang="en-IN" sz="1000" dirty="0" smtClean="0">
              <a:latin typeface="Trebuchet MS" pitchFamily="34" charset="0"/>
            </a:rPr>
            <a:t>If not</a:t>
          </a:r>
          <a:endParaRPr lang="en-IN" sz="1000" dirty="0">
            <a:latin typeface="Trebuchet MS" pitchFamily="34" charset="0"/>
          </a:endParaRPr>
        </a:p>
      </dgm:t>
    </dgm:pt>
    <dgm:pt modelId="{AC20D876-46DD-42BA-BED0-C48F08CA2DF9}">
      <dgm:prSet phldrT="[Text]" custT="1"/>
      <dgm:spPr/>
      <dgm:t>
        <a:bodyPr/>
        <a:lstStyle/>
        <a:p>
          <a:pPr algn="just"/>
          <a:r>
            <a:rPr lang="en-IN" sz="2300" dirty="0" smtClean="0">
              <a:latin typeface="Trebuchet MS" pitchFamily="34" charset="0"/>
            </a:rPr>
            <a:t>Determined using reasonable means consistent with the principles and general provisions u/s 15 and rules</a:t>
          </a:r>
          <a:endParaRPr lang="en-IN" sz="2300" dirty="0">
            <a:latin typeface="Trebuchet MS" pitchFamily="34" charset="0"/>
          </a:endParaRPr>
        </a:p>
      </dgm:t>
    </dgm:pt>
    <dgm:pt modelId="{168E6EEB-E12E-4150-92EE-3436956D2E7E}" type="parTrans" cxnId="{00FB41D5-5591-4BBA-BEF4-E4208F1C955F}">
      <dgm:prSet/>
      <dgm:spPr/>
      <dgm:t>
        <a:bodyPr/>
        <a:lstStyle/>
        <a:p>
          <a:endParaRPr lang="en-IN" sz="1900">
            <a:latin typeface="Trebuchet MS" pitchFamily="34" charset="0"/>
          </a:endParaRPr>
        </a:p>
      </dgm:t>
    </dgm:pt>
    <dgm:pt modelId="{FBDCD726-9DA5-426F-BA34-A812A9EB80B7}" type="sibTrans" cxnId="{00FB41D5-5591-4BBA-BEF4-E4208F1C955F}">
      <dgm:prSet/>
      <dgm:spPr/>
      <dgm:t>
        <a:bodyPr/>
        <a:lstStyle/>
        <a:p>
          <a:endParaRPr lang="en-IN" sz="1900">
            <a:latin typeface="Trebuchet MS" pitchFamily="34" charset="0"/>
          </a:endParaRPr>
        </a:p>
      </dgm:t>
    </dgm:pt>
    <dgm:pt modelId="{13EA83FF-0C25-4B0E-AA7C-B7AF4750A76D}" type="pres">
      <dgm:prSet presAssocID="{DA09606C-2121-4C3C-951A-349A668A7127}" presName="outerComposite" presStyleCnt="0">
        <dgm:presLayoutVars>
          <dgm:chMax val="5"/>
          <dgm:dir/>
          <dgm:resizeHandles val="exact"/>
        </dgm:presLayoutVars>
      </dgm:prSet>
      <dgm:spPr/>
      <dgm:t>
        <a:bodyPr/>
        <a:lstStyle/>
        <a:p>
          <a:endParaRPr lang="en-IN"/>
        </a:p>
      </dgm:t>
    </dgm:pt>
    <dgm:pt modelId="{8110CA2B-A2AC-4411-8845-8B3EE3A96FAD}" type="pres">
      <dgm:prSet presAssocID="{DA09606C-2121-4C3C-951A-349A668A7127}" presName="dummyMaxCanvas" presStyleCnt="0">
        <dgm:presLayoutVars/>
      </dgm:prSet>
      <dgm:spPr/>
      <dgm:t>
        <a:bodyPr/>
        <a:lstStyle/>
        <a:p>
          <a:endParaRPr lang="en-IN"/>
        </a:p>
      </dgm:t>
    </dgm:pt>
    <dgm:pt modelId="{38D0080E-040E-400E-ADD3-419FAB880579}" type="pres">
      <dgm:prSet presAssocID="{DA09606C-2121-4C3C-951A-349A668A7127}" presName="FourNodes_1" presStyleLbl="node1" presStyleIdx="0" presStyleCnt="4">
        <dgm:presLayoutVars>
          <dgm:bulletEnabled val="1"/>
        </dgm:presLayoutVars>
      </dgm:prSet>
      <dgm:spPr/>
      <dgm:t>
        <a:bodyPr/>
        <a:lstStyle/>
        <a:p>
          <a:endParaRPr lang="en-IN"/>
        </a:p>
      </dgm:t>
    </dgm:pt>
    <dgm:pt modelId="{F12012DC-EFCD-449C-8C68-1F8A2B691E77}" type="pres">
      <dgm:prSet presAssocID="{DA09606C-2121-4C3C-951A-349A668A7127}" presName="FourNodes_2" presStyleLbl="node1" presStyleIdx="1" presStyleCnt="4">
        <dgm:presLayoutVars>
          <dgm:bulletEnabled val="1"/>
        </dgm:presLayoutVars>
      </dgm:prSet>
      <dgm:spPr/>
      <dgm:t>
        <a:bodyPr/>
        <a:lstStyle/>
        <a:p>
          <a:endParaRPr lang="en-IN"/>
        </a:p>
      </dgm:t>
    </dgm:pt>
    <dgm:pt modelId="{70461CBF-C9DA-4091-AB81-E1E18DFF54A7}" type="pres">
      <dgm:prSet presAssocID="{DA09606C-2121-4C3C-951A-349A668A7127}" presName="FourNodes_3" presStyleLbl="node1" presStyleIdx="2" presStyleCnt="4">
        <dgm:presLayoutVars>
          <dgm:bulletEnabled val="1"/>
        </dgm:presLayoutVars>
      </dgm:prSet>
      <dgm:spPr/>
      <dgm:t>
        <a:bodyPr/>
        <a:lstStyle/>
        <a:p>
          <a:endParaRPr lang="en-IN"/>
        </a:p>
      </dgm:t>
    </dgm:pt>
    <dgm:pt modelId="{A9312A72-C922-4740-AB35-4E48297C34F1}" type="pres">
      <dgm:prSet presAssocID="{DA09606C-2121-4C3C-951A-349A668A7127}" presName="FourNodes_4" presStyleLbl="node1" presStyleIdx="3" presStyleCnt="4">
        <dgm:presLayoutVars>
          <dgm:bulletEnabled val="1"/>
        </dgm:presLayoutVars>
      </dgm:prSet>
      <dgm:spPr/>
      <dgm:t>
        <a:bodyPr/>
        <a:lstStyle/>
        <a:p>
          <a:endParaRPr lang="en-IN"/>
        </a:p>
      </dgm:t>
    </dgm:pt>
    <dgm:pt modelId="{E7F7F19E-4C0E-434A-A8D9-B12C9D7352AC}" type="pres">
      <dgm:prSet presAssocID="{DA09606C-2121-4C3C-951A-349A668A7127}" presName="FourConn_1-2" presStyleLbl="fgAccFollowNode1" presStyleIdx="0" presStyleCnt="3">
        <dgm:presLayoutVars>
          <dgm:bulletEnabled val="1"/>
        </dgm:presLayoutVars>
      </dgm:prSet>
      <dgm:spPr/>
      <dgm:t>
        <a:bodyPr/>
        <a:lstStyle/>
        <a:p>
          <a:endParaRPr lang="en-IN"/>
        </a:p>
      </dgm:t>
    </dgm:pt>
    <dgm:pt modelId="{50B2A36D-B884-4A49-A564-AC3ED9BF291E}" type="pres">
      <dgm:prSet presAssocID="{DA09606C-2121-4C3C-951A-349A668A7127}" presName="FourConn_2-3" presStyleLbl="fgAccFollowNode1" presStyleIdx="1" presStyleCnt="3">
        <dgm:presLayoutVars>
          <dgm:bulletEnabled val="1"/>
        </dgm:presLayoutVars>
      </dgm:prSet>
      <dgm:spPr/>
      <dgm:t>
        <a:bodyPr/>
        <a:lstStyle/>
        <a:p>
          <a:endParaRPr lang="en-IN"/>
        </a:p>
      </dgm:t>
    </dgm:pt>
    <dgm:pt modelId="{D1A59ADF-B8E5-4322-8DB4-542621155A4E}" type="pres">
      <dgm:prSet presAssocID="{DA09606C-2121-4C3C-951A-349A668A7127}" presName="FourConn_3-4" presStyleLbl="fgAccFollowNode1" presStyleIdx="2" presStyleCnt="3">
        <dgm:presLayoutVars>
          <dgm:bulletEnabled val="1"/>
        </dgm:presLayoutVars>
      </dgm:prSet>
      <dgm:spPr/>
      <dgm:t>
        <a:bodyPr/>
        <a:lstStyle/>
        <a:p>
          <a:endParaRPr lang="en-IN"/>
        </a:p>
      </dgm:t>
    </dgm:pt>
    <dgm:pt modelId="{704434A5-0FFE-4E49-BBFE-F787BE7D0987}" type="pres">
      <dgm:prSet presAssocID="{DA09606C-2121-4C3C-951A-349A668A7127}" presName="FourNodes_1_text" presStyleLbl="node1" presStyleIdx="3" presStyleCnt="4">
        <dgm:presLayoutVars>
          <dgm:bulletEnabled val="1"/>
        </dgm:presLayoutVars>
      </dgm:prSet>
      <dgm:spPr/>
      <dgm:t>
        <a:bodyPr/>
        <a:lstStyle/>
        <a:p>
          <a:endParaRPr lang="en-IN"/>
        </a:p>
      </dgm:t>
    </dgm:pt>
    <dgm:pt modelId="{8BA79A2A-ECE5-46D3-9564-4A71D5FC869E}" type="pres">
      <dgm:prSet presAssocID="{DA09606C-2121-4C3C-951A-349A668A7127}" presName="FourNodes_2_text" presStyleLbl="node1" presStyleIdx="3" presStyleCnt="4">
        <dgm:presLayoutVars>
          <dgm:bulletEnabled val="1"/>
        </dgm:presLayoutVars>
      </dgm:prSet>
      <dgm:spPr/>
      <dgm:t>
        <a:bodyPr/>
        <a:lstStyle/>
        <a:p>
          <a:endParaRPr lang="en-IN"/>
        </a:p>
      </dgm:t>
    </dgm:pt>
    <dgm:pt modelId="{C6172863-50CC-46FF-BF12-4FD702178ED9}" type="pres">
      <dgm:prSet presAssocID="{DA09606C-2121-4C3C-951A-349A668A7127}" presName="FourNodes_3_text" presStyleLbl="node1" presStyleIdx="3" presStyleCnt="4">
        <dgm:presLayoutVars>
          <dgm:bulletEnabled val="1"/>
        </dgm:presLayoutVars>
      </dgm:prSet>
      <dgm:spPr/>
      <dgm:t>
        <a:bodyPr/>
        <a:lstStyle/>
        <a:p>
          <a:endParaRPr lang="en-IN"/>
        </a:p>
      </dgm:t>
    </dgm:pt>
    <dgm:pt modelId="{4C3B0664-2D86-4789-BD18-D9234D6F6A73}" type="pres">
      <dgm:prSet presAssocID="{DA09606C-2121-4C3C-951A-349A668A7127}" presName="FourNodes_4_text" presStyleLbl="node1" presStyleIdx="3" presStyleCnt="4">
        <dgm:presLayoutVars>
          <dgm:bulletEnabled val="1"/>
        </dgm:presLayoutVars>
      </dgm:prSet>
      <dgm:spPr/>
      <dgm:t>
        <a:bodyPr/>
        <a:lstStyle/>
        <a:p>
          <a:endParaRPr lang="en-IN"/>
        </a:p>
      </dgm:t>
    </dgm:pt>
  </dgm:ptLst>
  <dgm:cxnLst>
    <dgm:cxn modelId="{34417DEC-7DE8-47AA-83AA-B5C3A9A65F4B}" type="presOf" srcId="{0D70E049-9339-4085-9968-EB8F87EFC0C6}" destId="{704434A5-0FFE-4E49-BBFE-F787BE7D0987}" srcOrd="1" destOrd="0" presId="urn:microsoft.com/office/officeart/2005/8/layout/vProcess5"/>
    <dgm:cxn modelId="{B78AE131-DCD9-4E47-973D-B6BBF0B51A63}" type="presOf" srcId="{A7BDA9DF-A376-4EC2-8829-6155257E091D}" destId="{70461CBF-C9DA-4091-AB81-E1E18DFF54A7}" srcOrd="0" destOrd="0" presId="urn:microsoft.com/office/officeart/2005/8/layout/vProcess5"/>
    <dgm:cxn modelId="{4130CEDE-6427-40BE-9C1F-1F5C12A8592B}" type="presOf" srcId="{A7BDA9DF-A376-4EC2-8829-6155257E091D}" destId="{C6172863-50CC-46FF-BF12-4FD702178ED9}" srcOrd="1" destOrd="0" presId="urn:microsoft.com/office/officeart/2005/8/layout/vProcess5"/>
    <dgm:cxn modelId="{AEA10AFB-1D39-4844-81D4-252AB866C709}" type="presOf" srcId="{38F25B7D-B34C-4F02-AFF7-712EF37C1FE9}" destId="{8BA79A2A-ECE5-46D3-9564-4A71D5FC869E}" srcOrd="1" destOrd="0" presId="urn:microsoft.com/office/officeart/2005/8/layout/vProcess5"/>
    <dgm:cxn modelId="{3E5D96E5-38B8-4681-B72F-ED711ECA1384}" type="presOf" srcId="{026D73AE-83F8-4F8E-9686-C9C6071D044C}" destId="{50B2A36D-B884-4A49-A564-AC3ED9BF291E}" srcOrd="0" destOrd="0" presId="urn:microsoft.com/office/officeart/2005/8/layout/vProcess5"/>
    <dgm:cxn modelId="{00FB41D5-5591-4BBA-BEF4-E4208F1C955F}" srcId="{DA09606C-2121-4C3C-951A-349A668A7127}" destId="{AC20D876-46DD-42BA-BED0-C48F08CA2DF9}" srcOrd="3" destOrd="0" parTransId="{168E6EEB-E12E-4150-92EE-3436956D2E7E}" sibTransId="{FBDCD726-9DA5-426F-BA34-A812A9EB80B7}"/>
    <dgm:cxn modelId="{CDF8BD89-1793-4CE8-8808-068CFBA1B385}" type="presOf" srcId="{528A364A-9027-42A3-832B-4B6E0BB1FCD5}" destId="{D1A59ADF-B8E5-4322-8DB4-542621155A4E}" srcOrd="0" destOrd="0" presId="urn:microsoft.com/office/officeart/2005/8/layout/vProcess5"/>
    <dgm:cxn modelId="{651A21BC-C7EA-48F3-832F-1E7D82947492}" srcId="{DA09606C-2121-4C3C-951A-349A668A7127}" destId="{A7BDA9DF-A376-4EC2-8829-6155257E091D}" srcOrd="2" destOrd="0" parTransId="{693ED197-4357-4ED8-830E-3CEF35383730}" sibTransId="{528A364A-9027-42A3-832B-4B6E0BB1FCD5}"/>
    <dgm:cxn modelId="{1397EDF4-24A3-4EE5-9C6A-676A233E1FDE}" type="presOf" srcId="{0D70E049-9339-4085-9968-EB8F87EFC0C6}" destId="{38D0080E-040E-400E-ADD3-419FAB880579}" srcOrd="0" destOrd="0" presId="urn:microsoft.com/office/officeart/2005/8/layout/vProcess5"/>
    <dgm:cxn modelId="{7A7919E9-D282-4FFF-96BF-F488F2760945}" type="presOf" srcId="{DA09606C-2121-4C3C-951A-349A668A7127}" destId="{13EA83FF-0C25-4B0E-AA7C-B7AF4750A76D}" srcOrd="0" destOrd="0" presId="urn:microsoft.com/office/officeart/2005/8/layout/vProcess5"/>
    <dgm:cxn modelId="{488DEAC1-0B8F-47EB-A470-E872EC9597B9}" type="presOf" srcId="{AC20D876-46DD-42BA-BED0-C48F08CA2DF9}" destId="{4C3B0664-2D86-4789-BD18-D9234D6F6A73}" srcOrd="1" destOrd="0" presId="urn:microsoft.com/office/officeart/2005/8/layout/vProcess5"/>
    <dgm:cxn modelId="{714435F3-79DE-4C15-A76B-2D8D92CD0FA3}" type="presOf" srcId="{AC20D876-46DD-42BA-BED0-C48F08CA2DF9}" destId="{A9312A72-C922-4740-AB35-4E48297C34F1}" srcOrd="0" destOrd="0" presId="urn:microsoft.com/office/officeart/2005/8/layout/vProcess5"/>
    <dgm:cxn modelId="{B6D1C40E-1DBE-4272-989B-7F670EE287CE}" srcId="{DA09606C-2121-4C3C-951A-349A668A7127}" destId="{0D70E049-9339-4085-9968-EB8F87EFC0C6}" srcOrd="0" destOrd="0" parTransId="{7F60D76F-16D2-411B-9D12-17AFEE0C0AA8}" sibTransId="{D1EAF09C-42FF-433D-8C4C-440B523DFA06}"/>
    <dgm:cxn modelId="{5CAAEA89-623B-4073-903E-6172AE3836A8}" type="presOf" srcId="{D1EAF09C-42FF-433D-8C4C-440B523DFA06}" destId="{E7F7F19E-4C0E-434A-A8D9-B12C9D7352AC}" srcOrd="0" destOrd="0" presId="urn:microsoft.com/office/officeart/2005/8/layout/vProcess5"/>
    <dgm:cxn modelId="{2E63DE39-DEA0-433E-BE90-BF29B7C624C8}" srcId="{DA09606C-2121-4C3C-951A-349A668A7127}" destId="{38F25B7D-B34C-4F02-AFF7-712EF37C1FE9}" srcOrd="1" destOrd="0" parTransId="{FD72730B-09BA-454C-A39A-799C36B26E8C}" sibTransId="{026D73AE-83F8-4F8E-9686-C9C6071D044C}"/>
    <dgm:cxn modelId="{9ECDF020-5E78-45DF-89C7-D92E8FF29704}" type="presOf" srcId="{38F25B7D-B34C-4F02-AFF7-712EF37C1FE9}" destId="{F12012DC-EFCD-449C-8C68-1F8A2B691E77}" srcOrd="0" destOrd="0" presId="urn:microsoft.com/office/officeart/2005/8/layout/vProcess5"/>
    <dgm:cxn modelId="{A63DAF6B-C123-403B-A590-F2052492CC63}" type="presParOf" srcId="{13EA83FF-0C25-4B0E-AA7C-B7AF4750A76D}" destId="{8110CA2B-A2AC-4411-8845-8B3EE3A96FAD}" srcOrd="0" destOrd="0" presId="urn:microsoft.com/office/officeart/2005/8/layout/vProcess5"/>
    <dgm:cxn modelId="{77AC11F2-5497-46ED-89C9-844E8A7BABDC}" type="presParOf" srcId="{13EA83FF-0C25-4B0E-AA7C-B7AF4750A76D}" destId="{38D0080E-040E-400E-ADD3-419FAB880579}" srcOrd="1" destOrd="0" presId="urn:microsoft.com/office/officeart/2005/8/layout/vProcess5"/>
    <dgm:cxn modelId="{FFEF4600-3C0E-4EDA-8C48-227C5B61B762}" type="presParOf" srcId="{13EA83FF-0C25-4B0E-AA7C-B7AF4750A76D}" destId="{F12012DC-EFCD-449C-8C68-1F8A2B691E77}" srcOrd="2" destOrd="0" presId="urn:microsoft.com/office/officeart/2005/8/layout/vProcess5"/>
    <dgm:cxn modelId="{503CC850-6C04-427E-8D4E-17A6D60DED7A}" type="presParOf" srcId="{13EA83FF-0C25-4B0E-AA7C-B7AF4750A76D}" destId="{70461CBF-C9DA-4091-AB81-E1E18DFF54A7}" srcOrd="3" destOrd="0" presId="urn:microsoft.com/office/officeart/2005/8/layout/vProcess5"/>
    <dgm:cxn modelId="{33990F43-D3B2-4912-AB46-E1271B3BBDAC}" type="presParOf" srcId="{13EA83FF-0C25-4B0E-AA7C-B7AF4750A76D}" destId="{A9312A72-C922-4740-AB35-4E48297C34F1}" srcOrd="4" destOrd="0" presId="urn:microsoft.com/office/officeart/2005/8/layout/vProcess5"/>
    <dgm:cxn modelId="{EB42EC40-D491-480C-9184-77D393F63C37}" type="presParOf" srcId="{13EA83FF-0C25-4B0E-AA7C-B7AF4750A76D}" destId="{E7F7F19E-4C0E-434A-A8D9-B12C9D7352AC}" srcOrd="5" destOrd="0" presId="urn:microsoft.com/office/officeart/2005/8/layout/vProcess5"/>
    <dgm:cxn modelId="{484CFEE2-A61C-4470-869C-271A935EB78B}" type="presParOf" srcId="{13EA83FF-0C25-4B0E-AA7C-B7AF4750A76D}" destId="{50B2A36D-B884-4A49-A564-AC3ED9BF291E}" srcOrd="6" destOrd="0" presId="urn:microsoft.com/office/officeart/2005/8/layout/vProcess5"/>
    <dgm:cxn modelId="{37B51185-8F3A-46B6-9097-887757D52AA8}" type="presParOf" srcId="{13EA83FF-0C25-4B0E-AA7C-B7AF4750A76D}" destId="{D1A59ADF-B8E5-4322-8DB4-542621155A4E}" srcOrd="7" destOrd="0" presId="urn:microsoft.com/office/officeart/2005/8/layout/vProcess5"/>
    <dgm:cxn modelId="{A9408A2D-0967-421F-9C63-0800D848A705}" type="presParOf" srcId="{13EA83FF-0C25-4B0E-AA7C-B7AF4750A76D}" destId="{704434A5-0FFE-4E49-BBFE-F787BE7D0987}" srcOrd="8" destOrd="0" presId="urn:microsoft.com/office/officeart/2005/8/layout/vProcess5"/>
    <dgm:cxn modelId="{ED038929-B841-42B5-BBB2-796C95EA9F62}" type="presParOf" srcId="{13EA83FF-0C25-4B0E-AA7C-B7AF4750A76D}" destId="{8BA79A2A-ECE5-46D3-9564-4A71D5FC869E}" srcOrd="9" destOrd="0" presId="urn:microsoft.com/office/officeart/2005/8/layout/vProcess5"/>
    <dgm:cxn modelId="{6C6570B2-13BD-4F68-A93C-D26F0AEF3BDC}" type="presParOf" srcId="{13EA83FF-0C25-4B0E-AA7C-B7AF4750A76D}" destId="{C6172863-50CC-46FF-BF12-4FD702178ED9}" srcOrd="10" destOrd="0" presId="urn:microsoft.com/office/officeart/2005/8/layout/vProcess5"/>
    <dgm:cxn modelId="{EF040C7B-1AA0-4634-9781-CBF80DFD7DCE}" type="presParOf" srcId="{13EA83FF-0C25-4B0E-AA7C-B7AF4750A76D}" destId="{4C3B0664-2D86-4789-BD18-D9234D6F6A73}" srcOrd="11" destOrd="0" presId="urn:microsoft.com/office/officeart/2005/8/layout/vProcess5"/>
  </dgm:cxnLst>
  <dgm:bg/>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85848-BA7E-4642-8386-4070BC0454A8}" type="datetimeFigureOut">
              <a:rPr lang="en-US" smtClean="0"/>
              <a:pPr/>
              <a:t>08/09/2017</a:t>
            </a:fld>
            <a:endParaRPr lang="en-IN"/>
          </a:p>
        </p:txBody>
      </p:sp>
      <p:sp>
        <p:nvSpPr>
          <p:cNvPr id="4" name="Slide Image Placeholder 3"/>
          <p:cNvSpPr>
            <a:spLocks noGrp="1" noRot="1" noChangeAspect="1"/>
          </p:cNvSpPr>
          <p:nvPr>
            <p:ph type="sldImg" idx="2"/>
          </p:nvPr>
        </p:nvSpPr>
        <p:spPr>
          <a:xfrm>
            <a:off x="728663" y="685800"/>
            <a:ext cx="5400675"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B1ABAD-A006-4EB8-A874-34CEAD79613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0101" y="2130426"/>
            <a:ext cx="9181148"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620203" y="3886200"/>
            <a:ext cx="756094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7CFA2B-FE27-4EAA-8A01-1CAD77E325B7}" type="datetime1">
              <a:rPr lang="en-US" smtClean="0"/>
              <a:pPr/>
              <a:t>08/09/2017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740BC8-9E73-473B-8D7C-28E5DEE4C481}" type="datetime1">
              <a:rPr lang="en-US" smtClean="0"/>
              <a:pPr/>
              <a:t>08/09/2017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30979" y="274639"/>
            <a:ext cx="2430304"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0067" y="274639"/>
            <a:ext cx="7110889"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5CFE10-A159-4236-87E5-2A8CC74F3392}" type="datetime1">
              <a:rPr lang="en-US" smtClean="0"/>
              <a:pPr/>
              <a:t>08/09/2017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615878-E19B-4187-A484-8E0A11749309}" type="datetime1">
              <a:rPr lang="en-US" smtClean="0"/>
              <a:pPr/>
              <a:t>08/09/2017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3232" y="4406901"/>
            <a:ext cx="9181148"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53232" y="2906713"/>
            <a:ext cx="9181148"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7C78F-6C22-43EA-A767-029A3D189A28}" type="datetime1">
              <a:rPr lang="en-US" smtClean="0"/>
              <a:pPr/>
              <a:t>08/09/2017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0068" y="1600201"/>
            <a:ext cx="477059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90686" y="1600201"/>
            <a:ext cx="477059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936633-9C8F-4ADD-B757-76CAB7F16615}" type="datetime1">
              <a:rPr lang="en-US" smtClean="0"/>
              <a:pPr/>
              <a:t>08/09/2017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0068" y="1535113"/>
            <a:ext cx="47724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0068" y="2174875"/>
            <a:ext cx="47724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86936" y="1535113"/>
            <a:ext cx="477434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86936" y="2174875"/>
            <a:ext cx="477434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A5845A-93F4-4E7F-854E-C7430AD2B274}" type="datetime1">
              <a:rPr lang="en-US" smtClean="0"/>
              <a:pPr/>
              <a:t>08/09/2017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1D79F8-FBA7-46EA-A458-6FCF09B1C1AD}" type="datetime1">
              <a:rPr lang="en-US" smtClean="0"/>
              <a:pPr/>
              <a:t>08/09/2017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DBFB0-617F-4934-876D-95ED3D8D0405}" type="datetime1">
              <a:rPr lang="en-US" smtClean="0"/>
              <a:pPr/>
              <a:t>08/09/2017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68" y="273050"/>
            <a:ext cx="355357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23028" y="273051"/>
            <a:ext cx="603825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0068" y="1435101"/>
            <a:ext cx="355357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421D1E-4FBC-4828-BA55-3EFE746D6F95}" type="datetime1">
              <a:rPr lang="en-US" smtClean="0"/>
              <a:pPr/>
              <a:t>08/09/2017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17140" y="4800600"/>
            <a:ext cx="648081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17140" y="612775"/>
            <a:ext cx="648081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117140" y="5367338"/>
            <a:ext cx="64808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46DFE-2CB0-4850-B7A2-6318FC1C3710}" type="datetime1">
              <a:rPr lang="en-US" smtClean="0"/>
              <a:pPr/>
              <a:t>08/09/2017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68" y="274638"/>
            <a:ext cx="9721215"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40068" y="1600201"/>
            <a:ext cx="9721215"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40068" y="6356351"/>
            <a:ext cx="2520315"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2103F-BDBD-4AC8-B94A-626937378540}" type="datetime1">
              <a:rPr lang="en-US" smtClean="0"/>
              <a:pPr/>
              <a:t>08/09/2017</a:t>
            </a:fld>
            <a:endParaRPr lang="en-US"/>
          </a:p>
        </p:txBody>
      </p:sp>
      <p:sp>
        <p:nvSpPr>
          <p:cNvPr id="5" name="Footer Placeholder 4"/>
          <p:cNvSpPr>
            <a:spLocks noGrp="1"/>
          </p:cNvSpPr>
          <p:nvPr>
            <p:ph type="ftr" sz="quarter" idx="3"/>
          </p:nvPr>
        </p:nvSpPr>
        <p:spPr>
          <a:xfrm>
            <a:off x="3690461" y="6356351"/>
            <a:ext cx="34204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40968" y="6356351"/>
            <a:ext cx="252031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
            <a:ext cx="10801350" cy="2862322"/>
          </a:xfrm>
          <a:prstGeom prst="rect">
            <a:avLst/>
          </a:prstGeom>
          <a:solidFill>
            <a:schemeClr val="bg1">
              <a:lumMod val="95000"/>
            </a:schemeClr>
          </a:solidFill>
        </p:spPr>
        <p:txBody>
          <a:bodyPr wrap="square" rtlCol="0">
            <a:spAutoFit/>
          </a:bodyPr>
          <a:lstStyle/>
          <a:p>
            <a:pPr marL="180000"/>
            <a:endParaRPr lang="en-IN" sz="4500" b="1" dirty="0" smtClean="0">
              <a:solidFill>
                <a:schemeClr val="bg1"/>
              </a:solidFill>
              <a:latin typeface="Trebuchet MS" pitchFamily="34" charset="0"/>
            </a:endParaRPr>
          </a:p>
          <a:p>
            <a:pPr marL="180000"/>
            <a:endParaRPr lang="en-IN" sz="4500" b="1" dirty="0" smtClean="0">
              <a:solidFill>
                <a:schemeClr val="bg1"/>
              </a:solidFill>
              <a:latin typeface="Trebuchet MS" pitchFamily="34" charset="0"/>
            </a:endParaRPr>
          </a:p>
          <a:p>
            <a:pPr marL="180000"/>
            <a:endParaRPr lang="en-IN" sz="4500" b="1" dirty="0" smtClean="0">
              <a:solidFill>
                <a:schemeClr val="bg1"/>
              </a:solidFill>
              <a:latin typeface="Trebuchet MS" pitchFamily="34" charset="0"/>
            </a:endParaRPr>
          </a:p>
          <a:p>
            <a:pPr marL="180000"/>
            <a:r>
              <a:rPr lang="en-IN" sz="4500" b="1" dirty="0" smtClean="0">
                <a:solidFill>
                  <a:srgbClr val="0070C0"/>
                </a:solidFill>
                <a:latin typeface="Trebuchet MS" pitchFamily="34" charset="0"/>
              </a:rPr>
              <a:t>GOODS AND SERVICE TAX</a:t>
            </a:r>
            <a:endParaRPr lang="en-IN" sz="5000" dirty="0" smtClean="0">
              <a:solidFill>
                <a:srgbClr val="0070C0"/>
              </a:solidFill>
              <a:latin typeface="Trebuchet MS" pitchFamily="34" charset="0"/>
            </a:endParaRPr>
          </a:p>
        </p:txBody>
      </p:sp>
      <p:sp>
        <p:nvSpPr>
          <p:cNvPr id="5" name="TextBox 4"/>
          <p:cNvSpPr txBox="1"/>
          <p:nvPr/>
        </p:nvSpPr>
        <p:spPr>
          <a:xfrm>
            <a:off x="7110889" y="5001162"/>
            <a:ext cx="3510439" cy="1323439"/>
          </a:xfrm>
          <a:prstGeom prst="rect">
            <a:avLst/>
          </a:prstGeom>
          <a:noFill/>
        </p:spPr>
        <p:txBody>
          <a:bodyPr wrap="square" rtlCol="0">
            <a:spAutoFit/>
          </a:bodyPr>
          <a:lstStyle/>
          <a:p>
            <a:pPr algn="r"/>
            <a:r>
              <a:rPr lang="en-IN" sz="2000" b="1" dirty="0" smtClean="0">
                <a:solidFill>
                  <a:schemeClr val="bg1">
                    <a:lumMod val="50000"/>
                  </a:schemeClr>
                </a:solidFill>
                <a:latin typeface="Trebuchet MS" pitchFamily="34" charset="0"/>
              </a:rPr>
              <a:t>22-07-17</a:t>
            </a:r>
          </a:p>
          <a:p>
            <a:pPr algn="r"/>
            <a:r>
              <a:rPr lang="en-IN" sz="2000" b="1" dirty="0" err="1" smtClean="0">
                <a:solidFill>
                  <a:schemeClr val="bg1">
                    <a:lumMod val="50000"/>
                  </a:schemeClr>
                </a:solidFill>
                <a:latin typeface="Trebuchet MS" pitchFamily="34" charset="0"/>
              </a:rPr>
              <a:t>Mohd</a:t>
            </a:r>
            <a:r>
              <a:rPr lang="en-IN" sz="2000" b="1" dirty="0" smtClean="0">
                <a:solidFill>
                  <a:schemeClr val="bg1">
                    <a:lumMod val="50000"/>
                  </a:schemeClr>
                </a:solidFill>
                <a:latin typeface="Trebuchet MS" pitchFamily="34" charset="0"/>
              </a:rPr>
              <a:t>. </a:t>
            </a:r>
            <a:r>
              <a:rPr lang="en-IN" sz="2000" b="1" dirty="0" err="1" smtClean="0">
                <a:solidFill>
                  <a:schemeClr val="bg1">
                    <a:lumMod val="50000"/>
                  </a:schemeClr>
                </a:solidFill>
                <a:latin typeface="Trebuchet MS" pitchFamily="34" charset="0"/>
              </a:rPr>
              <a:t>Irshad</a:t>
            </a:r>
            <a:r>
              <a:rPr lang="en-IN" sz="2000" b="1" dirty="0" smtClean="0">
                <a:solidFill>
                  <a:schemeClr val="bg1">
                    <a:lumMod val="50000"/>
                  </a:schemeClr>
                </a:solidFill>
                <a:latin typeface="Trebuchet MS" pitchFamily="34" charset="0"/>
              </a:rPr>
              <a:t> Ahmed</a:t>
            </a:r>
          </a:p>
          <a:p>
            <a:pPr algn="r"/>
            <a:r>
              <a:rPr lang="en-IN" sz="2000" b="1" dirty="0" smtClean="0">
                <a:solidFill>
                  <a:schemeClr val="bg1">
                    <a:lumMod val="50000"/>
                  </a:schemeClr>
                </a:solidFill>
                <a:latin typeface="Trebuchet MS" pitchFamily="34" charset="0"/>
              </a:rPr>
              <a:t>Chartered Accountant</a:t>
            </a:r>
          </a:p>
          <a:p>
            <a:pPr algn="r"/>
            <a:r>
              <a:rPr lang="en-IN" sz="2000" b="1" dirty="0" smtClean="0">
                <a:solidFill>
                  <a:schemeClr val="bg1">
                    <a:lumMod val="50000"/>
                  </a:schemeClr>
                </a:solidFill>
                <a:latin typeface="Trebuchet MS" pitchFamily="34" charset="0"/>
              </a:rPr>
              <a:t>Hyderabad</a:t>
            </a:r>
            <a:endParaRPr lang="en-IN" sz="2000" b="1" dirty="0">
              <a:solidFill>
                <a:schemeClr val="bg1">
                  <a:lumMod val="50000"/>
                </a:schemeClr>
              </a:solidFill>
              <a:latin typeface="Trebuchet MS"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latin typeface="Trebuchet MS" pitchFamily="34" charset="0"/>
              </a:rPr>
              <a:pPr/>
              <a:t>1</a:t>
            </a:fld>
            <a:endParaRPr lang="en-US">
              <a:latin typeface="Trebuchet MS" pitchFamily="34" charset="0"/>
            </a:endParaRPr>
          </a:p>
        </p:txBody>
      </p:sp>
      <p:sp>
        <p:nvSpPr>
          <p:cNvPr id="7" name="TextBox 6"/>
          <p:cNvSpPr txBox="1"/>
          <p:nvPr/>
        </p:nvSpPr>
        <p:spPr>
          <a:xfrm>
            <a:off x="0" y="2798803"/>
            <a:ext cx="10621328" cy="830997"/>
          </a:xfrm>
          <a:prstGeom prst="rect">
            <a:avLst/>
          </a:prstGeom>
          <a:noFill/>
        </p:spPr>
        <p:txBody>
          <a:bodyPr wrap="square" rtlCol="0">
            <a:spAutoFit/>
          </a:bodyPr>
          <a:lstStyle/>
          <a:p>
            <a:pPr marL="180000"/>
            <a:r>
              <a:rPr lang="en-IN" sz="4800" b="1" dirty="0" smtClean="0">
                <a:solidFill>
                  <a:schemeClr val="bg1">
                    <a:lumMod val="50000"/>
                  </a:schemeClr>
                </a:solidFill>
                <a:latin typeface="Trebuchet MS" pitchFamily="34" charset="0"/>
              </a:rPr>
              <a:t>Valuation</a:t>
            </a:r>
            <a:endParaRPr lang="en-IN" sz="4800" b="1" dirty="0">
              <a:solidFill>
                <a:schemeClr val="bg1">
                  <a:lumMod val="50000"/>
                </a:schemeClr>
              </a:solidFill>
              <a:latin typeface="Trebuchet MS"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3" name="Content Placeholder 2"/>
          <p:cNvSpPr>
            <a:spLocks noGrp="1"/>
          </p:cNvSpPr>
          <p:nvPr>
            <p:ph idx="1"/>
          </p:nvPr>
        </p:nvSpPr>
        <p:spPr>
          <a:xfrm>
            <a:off x="270034" y="1143000"/>
            <a:ext cx="9901238" cy="4876800"/>
          </a:xfrm>
        </p:spPr>
        <p:txBody>
          <a:bodyPr>
            <a:noAutofit/>
          </a:bodyPr>
          <a:lstStyle/>
          <a:p>
            <a:pPr marL="0" indent="0" algn="just">
              <a:spcBef>
                <a:spcPts val="0"/>
              </a:spcBef>
              <a:buNone/>
            </a:pPr>
            <a:r>
              <a:rPr lang="en-IN" sz="2300" dirty="0" smtClean="0">
                <a:latin typeface="Trebuchet MS" pitchFamily="34" charset="0"/>
              </a:rPr>
              <a:t>A sells textile goods to B for a price of Rs. 1,000 and GST paid on such supply is 10% i.e. Rs. 100. Subsequently, A offers discount of 10% i.e. 100 to B. </a:t>
            </a:r>
          </a:p>
          <a:p>
            <a:pPr marL="0" indent="0" algn="just">
              <a:spcBef>
                <a:spcPts val="0"/>
              </a:spcBef>
              <a:buNone/>
            </a:pPr>
            <a:r>
              <a:rPr lang="en-IN" sz="2300" dirty="0" smtClean="0">
                <a:latin typeface="Trebuchet MS" pitchFamily="34" charset="0"/>
              </a:rPr>
              <a:t>Determine the value under Section 15, assuming such discount is allowed u/s 15</a:t>
            </a:r>
          </a:p>
          <a:p>
            <a:pPr marL="0" indent="0" algn="just">
              <a:spcBef>
                <a:spcPts val="0"/>
              </a:spcBef>
              <a:buNone/>
            </a:pPr>
            <a:endParaRPr lang="en-IN" sz="2300" dirty="0" smtClean="0">
              <a:latin typeface="Trebuchet MS" pitchFamily="34" charset="0"/>
            </a:endParaRPr>
          </a:p>
          <a:p>
            <a:pPr marL="0" indent="0" algn="just">
              <a:spcBef>
                <a:spcPts val="0"/>
              </a:spcBef>
              <a:buNone/>
            </a:pPr>
            <a:endParaRPr lang="en-IN" sz="2300" dirty="0" smtClean="0">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10</a:t>
            </a:fld>
            <a:endParaRPr lang="en-US">
              <a:latin typeface="Trebuchet MS" pitchFamily="34" charset="0"/>
            </a:endParaRPr>
          </a:p>
        </p:txBody>
      </p:sp>
      <p:sp>
        <p:nvSpPr>
          <p:cNvPr id="6" name="Content Placeholder 2"/>
          <p:cNvSpPr txBox="1">
            <a:spLocks/>
          </p:cNvSpPr>
          <p:nvPr/>
        </p:nvSpPr>
        <p:spPr>
          <a:xfrm>
            <a:off x="270034" y="6096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kumimoji="0" lang="en-IN" sz="2500" b="0" u="none" strike="noStrike" kern="1200" cap="none" spc="0" normalizeH="0" baseline="0" noProof="0" dirty="0" smtClean="0">
                <a:ln>
                  <a:noFill/>
                </a:ln>
                <a:solidFill>
                  <a:srgbClr val="FF0000"/>
                </a:solidFill>
                <a:effectLst/>
                <a:uLnTx/>
                <a:uFillTx/>
                <a:latin typeface="Trebuchet MS" pitchFamily="34" charset="0"/>
                <a:ea typeface="+mn-ea"/>
                <a:cs typeface="+mn-cs"/>
              </a:rPr>
              <a:t>Example - Discount</a:t>
            </a:r>
          </a:p>
        </p:txBody>
      </p:sp>
      <p:graphicFrame>
        <p:nvGraphicFramePr>
          <p:cNvPr id="7" name="Table 6"/>
          <p:cNvGraphicFramePr>
            <a:graphicFrameLocks noGrp="1"/>
          </p:cNvGraphicFramePr>
          <p:nvPr/>
        </p:nvGraphicFramePr>
        <p:xfrm>
          <a:off x="540067" y="3048001"/>
          <a:ext cx="5310664" cy="2921619"/>
        </p:xfrm>
        <a:graphic>
          <a:graphicData uri="http://schemas.openxmlformats.org/drawingml/2006/table">
            <a:tbl>
              <a:tblPr/>
              <a:tblGrid>
                <a:gridCol w="2430304"/>
                <a:gridCol w="1431996"/>
                <a:gridCol w="1448364"/>
              </a:tblGrid>
              <a:tr h="789924">
                <a:tc>
                  <a:txBody>
                    <a:bodyPr/>
                    <a:lstStyle/>
                    <a:p>
                      <a:pPr marL="72000" algn="ctr" fontAlgn="b"/>
                      <a:r>
                        <a:rPr lang="en-IN" sz="2300" b="1" i="0" u="none" strike="noStrike" dirty="0">
                          <a:solidFill>
                            <a:srgbClr val="000000"/>
                          </a:solidFill>
                          <a:latin typeface="Trebuchet MS" pitchFamily="34" charset="0"/>
                        </a:rPr>
                        <a:t>Supplier</a:t>
                      </a:r>
                    </a:p>
                  </a:txBody>
                  <a:tcPr marL="11251" marR="11251"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ctr" fontAlgn="b"/>
                      <a:r>
                        <a:rPr lang="en-IN" sz="2300" b="1" i="0" u="none" strike="noStrike" dirty="0">
                          <a:solidFill>
                            <a:srgbClr val="000000"/>
                          </a:solidFill>
                          <a:latin typeface="Trebuchet MS" pitchFamily="34" charset="0"/>
                        </a:rPr>
                        <a:t>Value</a:t>
                      </a:r>
                    </a:p>
                  </a:txBody>
                  <a:tcPr marL="11251" marR="11251"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ctr" fontAlgn="b"/>
                      <a:r>
                        <a:rPr lang="en-IN" sz="2300" b="1" i="0" u="none" strike="noStrike" dirty="0">
                          <a:solidFill>
                            <a:srgbClr val="000000"/>
                          </a:solidFill>
                          <a:latin typeface="Trebuchet MS" pitchFamily="34" charset="0"/>
                        </a:rPr>
                        <a:t>Output liability</a:t>
                      </a:r>
                    </a:p>
                  </a:txBody>
                  <a:tcPr marL="11251" marR="11251"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6437">
                <a:tc>
                  <a:txBody>
                    <a:bodyPr/>
                    <a:lstStyle/>
                    <a:p>
                      <a:pPr marL="72000" algn="l" fontAlgn="b"/>
                      <a:r>
                        <a:rPr lang="en-IN" sz="2300" b="0" i="0" u="none" strike="noStrike">
                          <a:solidFill>
                            <a:srgbClr val="000000"/>
                          </a:solidFill>
                          <a:latin typeface="Trebuchet MS" pitchFamily="34" charset="0"/>
                        </a:rPr>
                        <a:t>Value of supply</a:t>
                      </a:r>
                    </a:p>
                  </a:txBody>
                  <a:tcPr marL="11251" marR="11251"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r" fontAlgn="b"/>
                      <a:r>
                        <a:rPr lang="en-IN" sz="2300" b="0" i="0" u="none" strike="noStrike" dirty="0">
                          <a:solidFill>
                            <a:srgbClr val="000000"/>
                          </a:solidFill>
                          <a:latin typeface="Trebuchet MS" pitchFamily="34" charset="0"/>
                        </a:rPr>
                        <a:t>        1,000 </a:t>
                      </a:r>
                    </a:p>
                  </a:txBody>
                  <a:tcPr marL="11251" marR="11251"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r" fontAlgn="b"/>
                      <a:r>
                        <a:rPr lang="en-IN" sz="2300" b="0" i="0" u="none" strike="noStrike">
                          <a:solidFill>
                            <a:srgbClr val="000000"/>
                          </a:solidFill>
                          <a:latin typeface="Trebuchet MS" pitchFamily="34" charset="0"/>
                        </a:rPr>
                        <a:t>              100 </a:t>
                      </a:r>
                    </a:p>
                  </a:txBody>
                  <a:tcPr marL="11251" marR="11251"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6437">
                <a:tc>
                  <a:txBody>
                    <a:bodyPr/>
                    <a:lstStyle/>
                    <a:p>
                      <a:pPr marL="72000" algn="l" fontAlgn="b"/>
                      <a:r>
                        <a:rPr lang="en-IN" sz="2300" b="0" i="0" u="none" strike="noStrike" dirty="0">
                          <a:solidFill>
                            <a:srgbClr val="000000"/>
                          </a:solidFill>
                          <a:latin typeface="Trebuchet MS" pitchFamily="34" charset="0"/>
                        </a:rPr>
                        <a:t>Less: Discount</a:t>
                      </a:r>
                    </a:p>
                  </a:txBody>
                  <a:tcPr marL="11251" marR="11251"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r" fontAlgn="b"/>
                      <a:r>
                        <a:rPr lang="en-IN" sz="2300" b="0" i="0" u="none" strike="noStrike" dirty="0">
                          <a:solidFill>
                            <a:srgbClr val="000000"/>
                          </a:solidFill>
                          <a:latin typeface="Trebuchet MS" pitchFamily="34" charset="0"/>
                        </a:rPr>
                        <a:t>          </a:t>
                      </a:r>
                      <a:r>
                        <a:rPr lang="en-IN" sz="2300" b="0" i="0" u="none" strike="noStrike" dirty="0" smtClean="0">
                          <a:solidFill>
                            <a:srgbClr val="000000"/>
                          </a:solidFill>
                          <a:latin typeface="Trebuchet MS" pitchFamily="34" charset="0"/>
                        </a:rPr>
                        <a:t>(100) </a:t>
                      </a:r>
                      <a:endParaRPr lang="en-IN" sz="2300" b="0" i="0" u="none" strike="noStrike" dirty="0">
                        <a:solidFill>
                          <a:srgbClr val="000000"/>
                        </a:solidFill>
                        <a:latin typeface="Trebuchet MS" pitchFamily="34" charset="0"/>
                      </a:endParaRPr>
                    </a:p>
                  </a:txBody>
                  <a:tcPr marL="11251" marR="11251"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r" fontAlgn="b"/>
                      <a:r>
                        <a:rPr lang="en-IN" sz="2300" b="0" i="0" u="none" strike="noStrike" dirty="0">
                          <a:solidFill>
                            <a:srgbClr val="000000"/>
                          </a:solidFill>
                          <a:latin typeface="Trebuchet MS" pitchFamily="34" charset="0"/>
                        </a:rPr>
                        <a:t>              </a:t>
                      </a:r>
                      <a:r>
                        <a:rPr lang="en-IN" sz="2300" b="0" i="0" u="none" strike="noStrike" dirty="0" smtClean="0">
                          <a:solidFill>
                            <a:srgbClr val="000000"/>
                          </a:solidFill>
                          <a:latin typeface="Trebuchet MS" pitchFamily="34" charset="0"/>
                        </a:rPr>
                        <a:t>(10) </a:t>
                      </a:r>
                      <a:endParaRPr lang="en-IN" sz="2300" b="0" i="0" u="none" strike="noStrike" dirty="0">
                        <a:solidFill>
                          <a:srgbClr val="000000"/>
                        </a:solidFill>
                        <a:latin typeface="Trebuchet MS" pitchFamily="34" charset="0"/>
                      </a:endParaRPr>
                    </a:p>
                  </a:txBody>
                  <a:tcPr marL="11251" marR="11251"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6437">
                <a:tc>
                  <a:txBody>
                    <a:bodyPr/>
                    <a:lstStyle/>
                    <a:p>
                      <a:pPr marL="72000" algn="l" fontAlgn="b"/>
                      <a:r>
                        <a:rPr lang="en-IN" sz="2300" b="0" i="0" u="none" strike="noStrike" dirty="0">
                          <a:solidFill>
                            <a:srgbClr val="000000"/>
                          </a:solidFill>
                          <a:latin typeface="Trebuchet MS" pitchFamily="34" charset="0"/>
                        </a:rPr>
                        <a:t>Net receivable</a:t>
                      </a:r>
                    </a:p>
                  </a:txBody>
                  <a:tcPr marL="11251" marR="11251"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r" fontAlgn="b"/>
                      <a:r>
                        <a:rPr lang="en-IN" sz="2300" b="0" i="0" u="none" strike="noStrike" dirty="0">
                          <a:solidFill>
                            <a:srgbClr val="000000"/>
                          </a:solidFill>
                          <a:latin typeface="Trebuchet MS" pitchFamily="34" charset="0"/>
                        </a:rPr>
                        <a:t>        </a:t>
                      </a:r>
                      <a:r>
                        <a:rPr lang="en-IN" sz="2300" b="0" i="0" u="none" strike="noStrike" dirty="0" smtClean="0">
                          <a:solidFill>
                            <a:srgbClr val="000000"/>
                          </a:solidFill>
                          <a:latin typeface="Trebuchet MS" pitchFamily="34" charset="0"/>
                        </a:rPr>
                        <a:t>900 </a:t>
                      </a:r>
                      <a:endParaRPr lang="en-IN" sz="2300" b="0" i="0" u="none" strike="noStrike" dirty="0">
                        <a:solidFill>
                          <a:srgbClr val="000000"/>
                        </a:solidFill>
                        <a:latin typeface="Trebuchet MS" pitchFamily="34" charset="0"/>
                      </a:endParaRPr>
                    </a:p>
                  </a:txBody>
                  <a:tcPr marL="11251" marR="11251"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r" fontAlgn="b"/>
                      <a:r>
                        <a:rPr lang="en-IN" sz="2300" b="0" i="0" u="none" strike="noStrike" dirty="0">
                          <a:solidFill>
                            <a:srgbClr val="000000"/>
                          </a:solidFill>
                          <a:latin typeface="Trebuchet MS" pitchFamily="34" charset="0"/>
                        </a:rPr>
                        <a:t>              </a:t>
                      </a:r>
                      <a:r>
                        <a:rPr lang="en-IN" sz="2300" b="0" i="0" u="none" strike="noStrike" dirty="0" smtClean="0">
                          <a:solidFill>
                            <a:srgbClr val="000000"/>
                          </a:solidFill>
                          <a:latin typeface="Trebuchet MS" pitchFamily="34" charset="0"/>
                        </a:rPr>
                        <a:t>90 </a:t>
                      </a:r>
                      <a:endParaRPr lang="en-IN" sz="2300" b="0" i="0" u="none" strike="noStrike" dirty="0">
                        <a:solidFill>
                          <a:srgbClr val="000000"/>
                        </a:solidFill>
                        <a:latin typeface="Trebuchet MS" pitchFamily="34" charset="0"/>
                      </a:endParaRPr>
                    </a:p>
                  </a:txBody>
                  <a:tcPr marL="11251" marR="11251"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6225778" y="3086101"/>
          <a:ext cx="3855481" cy="2855594"/>
        </p:xfrm>
        <a:graphic>
          <a:graphicData uri="http://schemas.openxmlformats.org/drawingml/2006/table">
            <a:tbl>
              <a:tblPr/>
              <a:tblGrid>
                <a:gridCol w="1642469"/>
                <a:gridCol w="1106506"/>
                <a:gridCol w="1106506"/>
              </a:tblGrid>
              <a:tr h="723899">
                <a:tc>
                  <a:txBody>
                    <a:bodyPr/>
                    <a:lstStyle/>
                    <a:p>
                      <a:pPr marL="72000" algn="ctr" fontAlgn="b"/>
                      <a:r>
                        <a:rPr lang="en-IN" sz="2300" b="1" i="0" u="none" strike="noStrike" dirty="0" smtClean="0">
                          <a:solidFill>
                            <a:srgbClr val="000000"/>
                          </a:solidFill>
                          <a:latin typeface="Trebuchet MS" pitchFamily="34" charset="0"/>
                        </a:rPr>
                        <a:t>Recipient</a:t>
                      </a:r>
                      <a:endParaRPr lang="en-IN" sz="2300" b="1" i="0" u="none" strike="noStrike" dirty="0">
                        <a:solidFill>
                          <a:srgbClr val="000000"/>
                        </a:solidFill>
                        <a:latin typeface="Trebuchet MS" pitchFamily="34" charset="0"/>
                      </a:endParaRPr>
                    </a:p>
                  </a:txBody>
                  <a:tcPr marL="11251" marR="11251"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ctr" fontAlgn="b"/>
                      <a:r>
                        <a:rPr lang="en-IN" sz="2300" b="1" i="0" u="none" strike="noStrike" dirty="0" smtClean="0">
                          <a:solidFill>
                            <a:srgbClr val="000000"/>
                          </a:solidFill>
                          <a:latin typeface="Trebuchet MS" pitchFamily="34" charset="0"/>
                        </a:rPr>
                        <a:t>Value</a:t>
                      </a:r>
                      <a:endParaRPr lang="en-IN" sz="2300" b="1" i="0" u="none" strike="noStrike" dirty="0">
                        <a:solidFill>
                          <a:srgbClr val="000000"/>
                        </a:solidFill>
                        <a:latin typeface="Trebuchet MS" pitchFamily="34" charset="0"/>
                      </a:endParaRPr>
                    </a:p>
                  </a:txBody>
                  <a:tcPr marL="11251" marR="11251"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ctr" fontAlgn="b"/>
                      <a:r>
                        <a:rPr lang="en-IN" sz="2300" b="1" i="0" u="none" strike="noStrike" dirty="0">
                          <a:solidFill>
                            <a:srgbClr val="000000"/>
                          </a:solidFill>
                          <a:latin typeface="Trebuchet MS" pitchFamily="34" charset="0"/>
                        </a:rPr>
                        <a:t>ITC</a:t>
                      </a:r>
                    </a:p>
                  </a:txBody>
                  <a:tcPr marL="11251" marR="11251"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5780">
                <a:tc>
                  <a:txBody>
                    <a:bodyPr/>
                    <a:lstStyle/>
                    <a:p>
                      <a:pPr marL="72000" algn="l" fontAlgn="b"/>
                      <a:r>
                        <a:rPr lang="en-IN" sz="2300" b="0" i="0" u="none" strike="noStrike" dirty="0">
                          <a:solidFill>
                            <a:srgbClr val="000000"/>
                          </a:solidFill>
                          <a:latin typeface="Trebuchet MS" pitchFamily="34" charset="0"/>
                        </a:rPr>
                        <a:t>Inward supply</a:t>
                      </a:r>
                    </a:p>
                  </a:txBody>
                  <a:tcPr marL="11251" marR="11251"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r" fontAlgn="b"/>
                      <a:r>
                        <a:rPr lang="en-IN" sz="2300" b="0" i="0" u="none" strike="noStrike" dirty="0">
                          <a:solidFill>
                            <a:srgbClr val="000000"/>
                          </a:solidFill>
                          <a:latin typeface="Trebuchet MS" pitchFamily="34" charset="0"/>
                        </a:rPr>
                        <a:t>        1,000 </a:t>
                      </a:r>
                    </a:p>
                  </a:txBody>
                  <a:tcPr marL="11251" marR="11251"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r" fontAlgn="b"/>
                      <a:r>
                        <a:rPr lang="en-IN" sz="2300" b="0" i="0" u="none" strike="noStrike">
                          <a:solidFill>
                            <a:srgbClr val="000000"/>
                          </a:solidFill>
                          <a:latin typeface="Trebuchet MS" pitchFamily="34" charset="0"/>
                        </a:rPr>
                        <a:t>           100 </a:t>
                      </a:r>
                    </a:p>
                  </a:txBody>
                  <a:tcPr marL="11251" marR="11251"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5780">
                <a:tc>
                  <a:txBody>
                    <a:bodyPr/>
                    <a:lstStyle/>
                    <a:p>
                      <a:pPr marL="72000" algn="l" fontAlgn="b"/>
                      <a:r>
                        <a:rPr lang="en-IN" sz="2300" b="0" i="0" u="none" strike="noStrike">
                          <a:solidFill>
                            <a:srgbClr val="000000"/>
                          </a:solidFill>
                          <a:latin typeface="Trebuchet MS" pitchFamily="34" charset="0"/>
                        </a:rPr>
                        <a:t>Discount 10%</a:t>
                      </a:r>
                    </a:p>
                  </a:txBody>
                  <a:tcPr marL="11251" marR="11251"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r" fontAlgn="b"/>
                      <a:r>
                        <a:rPr lang="en-IN" sz="2300" b="0" i="0" u="none" strike="noStrike" dirty="0">
                          <a:solidFill>
                            <a:srgbClr val="000000"/>
                          </a:solidFill>
                          <a:latin typeface="Trebuchet MS" pitchFamily="34" charset="0"/>
                        </a:rPr>
                        <a:t>          </a:t>
                      </a:r>
                      <a:r>
                        <a:rPr lang="en-IN" sz="2300" b="0" i="0" u="none" strike="noStrike" dirty="0" smtClean="0">
                          <a:solidFill>
                            <a:srgbClr val="000000"/>
                          </a:solidFill>
                          <a:latin typeface="Trebuchet MS" pitchFamily="34" charset="0"/>
                        </a:rPr>
                        <a:t>(100) </a:t>
                      </a:r>
                      <a:endParaRPr lang="en-IN" sz="2300" b="0" i="0" u="none" strike="noStrike" dirty="0">
                        <a:solidFill>
                          <a:srgbClr val="000000"/>
                        </a:solidFill>
                        <a:latin typeface="Trebuchet MS" pitchFamily="34" charset="0"/>
                      </a:endParaRPr>
                    </a:p>
                  </a:txBody>
                  <a:tcPr marL="11251" marR="11251"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r" fontAlgn="b"/>
                      <a:r>
                        <a:rPr lang="en-IN" sz="2300" b="0" i="0" u="none" strike="noStrike" dirty="0">
                          <a:solidFill>
                            <a:srgbClr val="000000"/>
                          </a:solidFill>
                          <a:latin typeface="Trebuchet MS" pitchFamily="34" charset="0"/>
                        </a:rPr>
                        <a:t>            </a:t>
                      </a:r>
                      <a:r>
                        <a:rPr lang="en-IN" sz="2300" b="0" i="0" u="none" strike="noStrike" dirty="0" smtClean="0">
                          <a:solidFill>
                            <a:srgbClr val="000000"/>
                          </a:solidFill>
                          <a:latin typeface="Trebuchet MS" pitchFamily="34" charset="0"/>
                        </a:rPr>
                        <a:t>(10) </a:t>
                      </a:r>
                      <a:endParaRPr lang="en-IN" sz="2300" b="0" i="0" u="none" strike="noStrike" dirty="0">
                        <a:solidFill>
                          <a:srgbClr val="000000"/>
                        </a:solidFill>
                        <a:latin typeface="Trebuchet MS" pitchFamily="34" charset="0"/>
                      </a:endParaRPr>
                    </a:p>
                  </a:txBody>
                  <a:tcPr marL="11251" marR="11251"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5780">
                <a:tc>
                  <a:txBody>
                    <a:bodyPr/>
                    <a:lstStyle/>
                    <a:p>
                      <a:pPr marL="72000" algn="l" fontAlgn="b"/>
                      <a:r>
                        <a:rPr lang="en-IN" sz="2300" b="0" i="0" u="none" strike="noStrike">
                          <a:solidFill>
                            <a:srgbClr val="000000"/>
                          </a:solidFill>
                          <a:latin typeface="Trebuchet MS" pitchFamily="34" charset="0"/>
                        </a:rPr>
                        <a:t>Net price</a:t>
                      </a:r>
                    </a:p>
                  </a:txBody>
                  <a:tcPr marL="11251" marR="11251"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r" fontAlgn="b"/>
                      <a:r>
                        <a:rPr lang="en-IN" sz="2300" b="0" i="0" u="none" strike="noStrike" dirty="0">
                          <a:solidFill>
                            <a:srgbClr val="000000"/>
                          </a:solidFill>
                          <a:latin typeface="Trebuchet MS" pitchFamily="34" charset="0"/>
                        </a:rPr>
                        <a:t>           900 </a:t>
                      </a:r>
                    </a:p>
                  </a:txBody>
                  <a:tcPr marL="11251" marR="11251"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r" fontAlgn="b"/>
                      <a:r>
                        <a:rPr lang="en-IN" sz="2300" b="0" i="0" u="none" strike="noStrike" dirty="0">
                          <a:solidFill>
                            <a:srgbClr val="000000"/>
                          </a:solidFill>
                          <a:latin typeface="Trebuchet MS" pitchFamily="34" charset="0"/>
                        </a:rPr>
                        <a:t>              90 </a:t>
                      </a:r>
                    </a:p>
                  </a:txBody>
                  <a:tcPr marL="11251" marR="11251"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11</a:t>
            </a:fld>
            <a:endParaRPr lang="en-US">
              <a:latin typeface="Trebuchet MS" pitchFamily="34" charset="0"/>
            </a:endParaRPr>
          </a:p>
        </p:txBody>
      </p:sp>
      <p:graphicFrame>
        <p:nvGraphicFramePr>
          <p:cNvPr id="9" name="Diagram 8"/>
          <p:cNvGraphicFramePr/>
          <p:nvPr/>
        </p:nvGraphicFramePr>
        <p:xfrm>
          <a:off x="450056" y="1295400"/>
          <a:ext cx="981122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270034" y="838200"/>
            <a:ext cx="9541193" cy="477054"/>
          </a:xfrm>
          <a:prstGeom prst="rect">
            <a:avLst/>
          </a:prstGeom>
          <a:noFill/>
        </p:spPr>
        <p:txBody>
          <a:bodyPr wrap="square" rtlCol="0">
            <a:spAutoFit/>
          </a:bodyPr>
          <a:lstStyle/>
          <a:p>
            <a:r>
              <a:rPr lang="en-IN" sz="2500" dirty="0" smtClean="0">
                <a:latin typeface="Trebuchet MS" pitchFamily="34" charset="0"/>
              </a:rPr>
              <a:t>If the consideration is not wholly </a:t>
            </a:r>
            <a:r>
              <a:rPr lang="en-IN" sz="2500" smtClean="0">
                <a:latin typeface="Trebuchet MS" pitchFamily="34" charset="0"/>
              </a:rPr>
              <a:t>in money</a:t>
            </a:r>
            <a:endParaRPr lang="en-IN" sz="2500" dirty="0">
              <a:latin typeface="Trebuchet MS"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3" name="Content Placeholder 2"/>
          <p:cNvSpPr>
            <a:spLocks noGrp="1"/>
          </p:cNvSpPr>
          <p:nvPr>
            <p:ph idx="1"/>
          </p:nvPr>
        </p:nvSpPr>
        <p:spPr>
          <a:xfrm>
            <a:off x="270034" y="1143000"/>
            <a:ext cx="9901238" cy="5410200"/>
          </a:xfrm>
        </p:spPr>
        <p:txBody>
          <a:bodyPr>
            <a:noAutofit/>
          </a:bodyPr>
          <a:lstStyle/>
          <a:p>
            <a:pPr marL="0" indent="0" algn="just">
              <a:lnSpc>
                <a:spcPct val="120000"/>
              </a:lnSpc>
              <a:spcBef>
                <a:spcPts val="0"/>
              </a:spcBef>
              <a:buNone/>
            </a:pPr>
            <a:r>
              <a:rPr lang="en-IN" sz="2100" dirty="0" smtClean="0">
                <a:latin typeface="Trebuchet MS" pitchFamily="34" charset="0"/>
              </a:rPr>
              <a:t>(a) “open market value” of a supply of goods or services or both means the </a:t>
            </a:r>
            <a:r>
              <a:rPr lang="en-IN" sz="2100" dirty="0" smtClean="0">
                <a:solidFill>
                  <a:srgbClr val="0070C0"/>
                </a:solidFill>
                <a:latin typeface="Trebuchet MS" pitchFamily="34" charset="0"/>
              </a:rPr>
              <a:t>full value in money</a:t>
            </a:r>
            <a:r>
              <a:rPr lang="en-IN" sz="2100" dirty="0" smtClean="0">
                <a:latin typeface="Trebuchet MS" pitchFamily="34" charset="0"/>
              </a:rPr>
              <a:t>, excluding the integrated tax, central tax, State tax, Union territory tax and the cess payable by a person in a transaction, where the supplier and the recipient of the supply are not related and price is the sole consideration, to obtain such supply at the same time when the supply being valued is made.</a:t>
            </a:r>
          </a:p>
          <a:p>
            <a:pPr marL="0" indent="0" algn="just">
              <a:lnSpc>
                <a:spcPct val="120000"/>
              </a:lnSpc>
              <a:spcBef>
                <a:spcPts val="0"/>
              </a:spcBef>
              <a:buNone/>
            </a:pPr>
            <a:r>
              <a:rPr lang="en-IN" sz="2100" dirty="0" smtClean="0">
                <a:latin typeface="Trebuchet MS" pitchFamily="34" charset="0"/>
              </a:rPr>
              <a:t>(b) “supply of goods or services or both of like kind and quality” means any other supply of goods or services or both made under similar circumstances that, in respect of the characteristics, quality, quantity, functional components, materials, and reputation of the goods or services or both first mentioned, is the same as, or closely or substantially resembles, that supply of goods or services or both.</a:t>
            </a: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12</a:t>
            </a:fld>
            <a:endParaRPr lang="en-US">
              <a:latin typeface="Trebuchet MS" pitchFamily="34" charset="0"/>
            </a:endParaRPr>
          </a:p>
        </p:txBody>
      </p:sp>
      <p:sp>
        <p:nvSpPr>
          <p:cNvPr id="6" name="Content Placeholder 2"/>
          <p:cNvSpPr txBox="1">
            <a:spLocks/>
          </p:cNvSpPr>
          <p:nvPr/>
        </p:nvSpPr>
        <p:spPr>
          <a:xfrm>
            <a:off x="270034" y="6096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kumimoji="0" lang="en-IN" sz="2500" b="0" u="none" strike="noStrike" kern="1200" cap="none" spc="0" normalizeH="0" baseline="0" noProof="0" dirty="0" smtClean="0">
                <a:ln>
                  <a:noFill/>
                </a:ln>
                <a:solidFill>
                  <a:srgbClr val="FF0000"/>
                </a:solidFill>
                <a:effectLst/>
                <a:uLnTx/>
                <a:uFillTx/>
                <a:latin typeface="Trebuchet MS" pitchFamily="34" charset="0"/>
                <a:ea typeface="+mn-ea"/>
                <a:cs typeface="+mn-cs"/>
              </a:rPr>
              <a:t>DEFINITIONS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3" name="Content Placeholder 2"/>
          <p:cNvSpPr>
            <a:spLocks noGrp="1"/>
          </p:cNvSpPr>
          <p:nvPr>
            <p:ph idx="1"/>
          </p:nvPr>
        </p:nvSpPr>
        <p:spPr>
          <a:xfrm>
            <a:off x="270034" y="1143000"/>
            <a:ext cx="9901238" cy="4267200"/>
          </a:xfrm>
        </p:spPr>
        <p:txBody>
          <a:bodyPr>
            <a:noAutofit/>
          </a:bodyPr>
          <a:lstStyle/>
          <a:p>
            <a:pPr marL="0" indent="0" algn="just">
              <a:lnSpc>
                <a:spcPct val="120000"/>
              </a:lnSpc>
              <a:spcBef>
                <a:spcPts val="0"/>
              </a:spcBef>
              <a:buNone/>
            </a:pPr>
            <a:r>
              <a:rPr lang="en-IN" sz="2300" dirty="0" smtClean="0">
                <a:latin typeface="Trebuchet MS" pitchFamily="34" charset="0"/>
              </a:rPr>
              <a:t>Where a new phone is supplied for Rs.20,000 along with the exchange of an old phone and if the price of the new phone without exchange is Rs.24,000, the open market value of the new phone is Rs 24,000</a:t>
            </a:r>
          </a:p>
          <a:p>
            <a:pPr marL="0" indent="0" algn="just">
              <a:spcBef>
                <a:spcPts val="0"/>
              </a:spcBef>
              <a:buNone/>
            </a:pPr>
            <a:endParaRPr lang="en-IN" sz="2300" dirty="0" smtClean="0">
              <a:latin typeface="Trebuchet MS" pitchFamily="34" charset="0"/>
            </a:endParaRPr>
          </a:p>
          <a:p>
            <a:pPr marL="0" indent="0" algn="just">
              <a:lnSpc>
                <a:spcPct val="120000"/>
              </a:lnSpc>
              <a:spcBef>
                <a:spcPts val="0"/>
              </a:spcBef>
              <a:buNone/>
            </a:pPr>
            <a:r>
              <a:rPr lang="en-IN" sz="2300" dirty="0" smtClean="0">
                <a:latin typeface="Trebuchet MS" pitchFamily="34" charset="0"/>
              </a:rPr>
              <a:t>Where a laptop is supplied for Rs.40,000 along with a barter of printer that is manufactured by the recipient and the value of the printer known at the time of supply is Rs.4,000 but the open market value of the laptop is not known, the value of the supply of laptop is Rs.44,000. </a:t>
            </a: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13</a:t>
            </a:fld>
            <a:endParaRPr lang="en-US">
              <a:latin typeface="Trebuchet MS" pitchFamily="34" charset="0"/>
            </a:endParaRPr>
          </a:p>
        </p:txBody>
      </p:sp>
      <p:sp>
        <p:nvSpPr>
          <p:cNvPr id="6" name="Content Placeholder 2"/>
          <p:cNvSpPr txBox="1">
            <a:spLocks/>
          </p:cNvSpPr>
          <p:nvPr/>
        </p:nvSpPr>
        <p:spPr>
          <a:xfrm>
            <a:off x="270034" y="6096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kumimoji="0" lang="en-IN" sz="2500" b="0" u="none" strike="noStrike" kern="1200" cap="none" spc="0" normalizeH="0" baseline="0" noProof="0" dirty="0" smtClean="0">
                <a:ln>
                  <a:noFill/>
                </a:ln>
                <a:solidFill>
                  <a:srgbClr val="FF0000"/>
                </a:solidFill>
                <a:effectLst/>
                <a:uLnTx/>
                <a:uFillTx/>
                <a:latin typeface="Trebuchet MS" pitchFamily="34" charset="0"/>
                <a:ea typeface="+mn-ea"/>
                <a:cs typeface="+mn-cs"/>
              </a:rPr>
              <a:t>Example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14</a:t>
            </a:fld>
            <a:endParaRPr lang="en-US">
              <a:latin typeface="Trebuchet MS" pitchFamily="34" charset="0"/>
            </a:endParaRPr>
          </a:p>
        </p:txBody>
      </p:sp>
      <p:graphicFrame>
        <p:nvGraphicFramePr>
          <p:cNvPr id="9" name="Diagram 8"/>
          <p:cNvGraphicFramePr/>
          <p:nvPr/>
        </p:nvGraphicFramePr>
        <p:xfrm>
          <a:off x="450056" y="1803400"/>
          <a:ext cx="954119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270034" y="838200"/>
            <a:ext cx="9541193" cy="861774"/>
          </a:xfrm>
          <a:prstGeom prst="rect">
            <a:avLst/>
          </a:prstGeom>
          <a:noFill/>
        </p:spPr>
        <p:txBody>
          <a:bodyPr wrap="square" rtlCol="0">
            <a:spAutoFit/>
          </a:bodyPr>
          <a:lstStyle/>
          <a:p>
            <a:pPr algn="ctr"/>
            <a:r>
              <a:rPr lang="en-IN" sz="2500" dirty="0" smtClean="0">
                <a:latin typeface="Trebuchet MS" pitchFamily="34" charset="0"/>
              </a:rPr>
              <a:t>Transactions between distinct or related persons other than through an agent</a:t>
            </a:r>
            <a:endParaRPr lang="en-IN" sz="2500" dirty="0">
              <a:latin typeface="Trebuchet MS"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3" name="Content Placeholder 2"/>
          <p:cNvSpPr>
            <a:spLocks noGrp="1"/>
          </p:cNvSpPr>
          <p:nvPr>
            <p:ph idx="1"/>
          </p:nvPr>
        </p:nvSpPr>
        <p:spPr>
          <a:xfrm>
            <a:off x="270034" y="1143000"/>
            <a:ext cx="9901238" cy="5410200"/>
          </a:xfrm>
        </p:spPr>
        <p:txBody>
          <a:bodyPr>
            <a:noAutofit/>
          </a:bodyPr>
          <a:lstStyle/>
          <a:p>
            <a:pPr marL="0" indent="0" algn="just">
              <a:lnSpc>
                <a:spcPct val="120000"/>
              </a:lnSpc>
              <a:spcBef>
                <a:spcPts val="0"/>
              </a:spcBef>
              <a:buNone/>
            </a:pPr>
            <a:r>
              <a:rPr lang="en-IN" sz="2100" dirty="0" smtClean="0">
                <a:latin typeface="Trebuchet MS" pitchFamily="34" charset="0"/>
              </a:rPr>
              <a:t>Persons shall be deemed to be “related persons” if––</a:t>
            </a:r>
          </a:p>
          <a:p>
            <a:pPr marL="0" indent="0" algn="just">
              <a:lnSpc>
                <a:spcPct val="120000"/>
              </a:lnSpc>
              <a:spcBef>
                <a:spcPts val="0"/>
              </a:spcBef>
              <a:buNone/>
            </a:pPr>
            <a:endParaRPr lang="en-IN" sz="1500" dirty="0" smtClean="0">
              <a:latin typeface="Trebuchet MS" pitchFamily="34" charset="0"/>
            </a:endParaRPr>
          </a:p>
          <a:p>
            <a:pPr marL="514350" indent="-514350" algn="just">
              <a:lnSpc>
                <a:spcPct val="120000"/>
              </a:lnSpc>
              <a:spcBef>
                <a:spcPts val="0"/>
              </a:spcBef>
              <a:buAutoNum type="romanLcParenBoth"/>
            </a:pPr>
            <a:r>
              <a:rPr lang="en-IN" sz="2100" dirty="0" smtClean="0">
                <a:latin typeface="Trebuchet MS" pitchFamily="34" charset="0"/>
              </a:rPr>
              <a:t>such persons are officers or directors of one another’s businesses;</a:t>
            </a:r>
          </a:p>
          <a:p>
            <a:pPr marL="514350" indent="-514350" algn="just">
              <a:lnSpc>
                <a:spcPct val="120000"/>
              </a:lnSpc>
              <a:spcBef>
                <a:spcPts val="0"/>
              </a:spcBef>
              <a:buAutoNum type="romanLcParenBoth"/>
            </a:pPr>
            <a:r>
              <a:rPr lang="en-IN" sz="2100" dirty="0" smtClean="0">
                <a:latin typeface="Trebuchet MS" pitchFamily="34" charset="0"/>
              </a:rPr>
              <a:t>such persons are legally recognised partners in business;</a:t>
            </a:r>
          </a:p>
          <a:p>
            <a:pPr marL="514350" indent="-514350" algn="just">
              <a:lnSpc>
                <a:spcPct val="120000"/>
              </a:lnSpc>
              <a:spcBef>
                <a:spcPts val="0"/>
              </a:spcBef>
              <a:buAutoNum type="romanLcParenBoth"/>
            </a:pPr>
            <a:r>
              <a:rPr lang="en-IN" sz="2100" dirty="0" smtClean="0">
                <a:latin typeface="Trebuchet MS" pitchFamily="34" charset="0"/>
              </a:rPr>
              <a:t>such persons are employer and employee;</a:t>
            </a:r>
          </a:p>
          <a:p>
            <a:pPr marL="514350" indent="-514350" algn="just">
              <a:lnSpc>
                <a:spcPct val="120000"/>
              </a:lnSpc>
              <a:spcBef>
                <a:spcPts val="0"/>
              </a:spcBef>
              <a:buAutoNum type="romanLcParenBoth"/>
            </a:pPr>
            <a:r>
              <a:rPr lang="en-IN" sz="2100" dirty="0" smtClean="0">
                <a:latin typeface="Trebuchet MS" pitchFamily="34" charset="0"/>
              </a:rPr>
              <a:t>Any person directly or indirectly owns, controls or holds twenty-five per cent or more of the outstanding voting stock or shares of both of them;</a:t>
            </a:r>
          </a:p>
          <a:p>
            <a:pPr marL="514350" indent="-514350" algn="just">
              <a:lnSpc>
                <a:spcPct val="120000"/>
              </a:lnSpc>
              <a:spcBef>
                <a:spcPts val="0"/>
              </a:spcBef>
              <a:buAutoNum type="romanLcParenBoth"/>
            </a:pPr>
            <a:r>
              <a:rPr lang="en-IN" sz="2100" dirty="0" smtClean="0">
                <a:latin typeface="Trebuchet MS" pitchFamily="34" charset="0"/>
              </a:rPr>
              <a:t>one of them directly or indirectly controls the other;</a:t>
            </a:r>
          </a:p>
          <a:p>
            <a:pPr marL="514350" indent="-514350" algn="just">
              <a:lnSpc>
                <a:spcPct val="120000"/>
              </a:lnSpc>
              <a:spcBef>
                <a:spcPts val="0"/>
              </a:spcBef>
              <a:buAutoNum type="romanLcParenBoth"/>
            </a:pPr>
            <a:r>
              <a:rPr lang="en-IN" sz="2100" dirty="0" smtClean="0">
                <a:latin typeface="Trebuchet MS" pitchFamily="34" charset="0"/>
              </a:rPr>
              <a:t>both of them are directly or indirectly controlled by a third person;</a:t>
            </a:r>
          </a:p>
          <a:p>
            <a:pPr marL="514350" indent="-514350" algn="just">
              <a:lnSpc>
                <a:spcPct val="120000"/>
              </a:lnSpc>
              <a:spcBef>
                <a:spcPts val="0"/>
              </a:spcBef>
              <a:buAutoNum type="romanLcParenBoth"/>
            </a:pPr>
            <a:r>
              <a:rPr lang="en-IN" sz="2100" dirty="0" smtClean="0">
                <a:latin typeface="Trebuchet MS" pitchFamily="34" charset="0"/>
              </a:rPr>
              <a:t>together they directly or indirectly control a third person; or</a:t>
            </a:r>
          </a:p>
          <a:p>
            <a:pPr marL="514350" indent="-514350" algn="just">
              <a:lnSpc>
                <a:spcPct val="120000"/>
              </a:lnSpc>
              <a:spcBef>
                <a:spcPts val="0"/>
              </a:spcBef>
              <a:buAutoNum type="romanLcParenBoth"/>
            </a:pPr>
            <a:r>
              <a:rPr lang="en-IN" sz="2100" dirty="0" smtClean="0">
                <a:latin typeface="Trebuchet MS" pitchFamily="34" charset="0"/>
              </a:rPr>
              <a:t>they are members of the same family;</a:t>
            </a: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15</a:t>
            </a:fld>
            <a:endParaRPr lang="en-US">
              <a:latin typeface="Trebuchet MS" pitchFamily="34" charset="0"/>
            </a:endParaRPr>
          </a:p>
        </p:txBody>
      </p:sp>
      <p:sp>
        <p:nvSpPr>
          <p:cNvPr id="6" name="Content Placeholder 2"/>
          <p:cNvSpPr txBox="1">
            <a:spLocks/>
          </p:cNvSpPr>
          <p:nvPr/>
        </p:nvSpPr>
        <p:spPr>
          <a:xfrm>
            <a:off x="270034" y="6096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kumimoji="0" lang="en-IN" sz="2500" b="0" u="none" strike="noStrike" kern="1200" cap="none" spc="0" normalizeH="0" baseline="0" noProof="0" dirty="0" smtClean="0">
                <a:ln>
                  <a:noFill/>
                </a:ln>
                <a:solidFill>
                  <a:srgbClr val="FF0000"/>
                </a:solidFill>
                <a:effectLst/>
                <a:uLnTx/>
                <a:uFillTx/>
                <a:latin typeface="Trebuchet MS" pitchFamily="34" charset="0"/>
                <a:ea typeface="+mn-ea"/>
                <a:cs typeface="+mn-cs"/>
              </a:rPr>
              <a:t>DEFINITIONS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3" name="Content Placeholder 2"/>
          <p:cNvSpPr>
            <a:spLocks noGrp="1"/>
          </p:cNvSpPr>
          <p:nvPr>
            <p:ph idx="1"/>
          </p:nvPr>
        </p:nvSpPr>
        <p:spPr>
          <a:xfrm>
            <a:off x="270034" y="1143000"/>
            <a:ext cx="9901238" cy="4800600"/>
          </a:xfrm>
        </p:spPr>
        <p:txBody>
          <a:bodyPr>
            <a:noAutofit/>
          </a:bodyPr>
          <a:lstStyle/>
          <a:p>
            <a:pPr marL="0" indent="0" algn="just">
              <a:lnSpc>
                <a:spcPct val="120000"/>
              </a:lnSpc>
              <a:spcBef>
                <a:spcPts val="0"/>
              </a:spcBef>
              <a:buNone/>
            </a:pPr>
            <a:r>
              <a:rPr lang="en-IN" sz="2300" dirty="0" smtClean="0">
                <a:latin typeface="Trebuchet MS" pitchFamily="34" charset="0"/>
              </a:rPr>
              <a:t>A, a public limited company based in </a:t>
            </a:r>
            <a:r>
              <a:rPr lang="en-IN" sz="2300" dirty="0" err="1" smtClean="0">
                <a:latin typeface="Trebuchet MS" pitchFamily="34" charset="0"/>
              </a:rPr>
              <a:t>Telangana</a:t>
            </a:r>
            <a:r>
              <a:rPr lang="en-IN" sz="2300" dirty="0" smtClean="0">
                <a:latin typeface="Trebuchet MS" pitchFamily="34" charset="0"/>
              </a:rPr>
              <a:t> is engaged in production and manufacture of tiles. A, has branches in Kerala and Orissa. A, supplies consignment valued at Rs. 5,00,000 to it’s branch ‘B’ located in Kerala. Both A &amp; B are distinct persons within the meaning of Section 25. The cost of manufacture of the said items is Rs. 4,90,000.</a:t>
            </a:r>
          </a:p>
          <a:p>
            <a:pPr marL="0" indent="0" algn="just">
              <a:lnSpc>
                <a:spcPct val="120000"/>
              </a:lnSpc>
              <a:spcBef>
                <a:spcPts val="0"/>
              </a:spcBef>
              <a:buNone/>
            </a:pPr>
            <a:endParaRPr lang="en-IN" sz="2300" dirty="0" smtClean="0">
              <a:latin typeface="Trebuchet MS" pitchFamily="34" charset="0"/>
            </a:endParaRPr>
          </a:p>
          <a:p>
            <a:pPr marL="0" indent="0" algn="just">
              <a:lnSpc>
                <a:spcPct val="120000"/>
              </a:lnSpc>
              <a:spcBef>
                <a:spcPts val="0"/>
              </a:spcBef>
              <a:buNone/>
            </a:pPr>
            <a:r>
              <a:rPr lang="en-IN" sz="2300" dirty="0" smtClean="0">
                <a:latin typeface="Trebuchet MS" pitchFamily="34" charset="0"/>
              </a:rPr>
              <a:t>There is no open value and there is no like kind and quality of goods.</a:t>
            </a:r>
          </a:p>
          <a:p>
            <a:pPr marL="0" indent="0" algn="just">
              <a:lnSpc>
                <a:spcPct val="120000"/>
              </a:lnSpc>
              <a:spcBef>
                <a:spcPts val="0"/>
              </a:spcBef>
              <a:buNone/>
            </a:pPr>
            <a:endParaRPr lang="en-IN" sz="2300" dirty="0" smtClean="0">
              <a:latin typeface="Trebuchet MS" pitchFamily="34" charset="0"/>
            </a:endParaRPr>
          </a:p>
          <a:p>
            <a:pPr marL="0" indent="0" algn="just">
              <a:lnSpc>
                <a:spcPct val="120000"/>
              </a:lnSpc>
              <a:spcBef>
                <a:spcPts val="0"/>
              </a:spcBef>
              <a:buNone/>
            </a:pPr>
            <a:r>
              <a:rPr lang="en-IN" sz="2300" dirty="0" smtClean="0">
                <a:latin typeface="Trebuchet MS" pitchFamily="34" charset="0"/>
              </a:rPr>
              <a:t>Analyse the Valuation of supply under Section 15 of the CGST Act, 2017 and the related rules</a:t>
            </a:r>
          </a:p>
          <a:p>
            <a:pPr marL="0" indent="0" algn="just">
              <a:spcBef>
                <a:spcPts val="0"/>
              </a:spcBef>
              <a:buNone/>
            </a:pPr>
            <a:endParaRPr lang="en-IN" sz="2300" dirty="0" smtClean="0">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16</a:t>
            </a:fld>
            <a:endParaRPr lang="en-US">
              <a:latin typeface="Trebuchet MS" pitchFamily="34" charset="0"/>
            </a:endParaRPr>
          </a:p>
        </p:txBody>
      </p:sp>
      <p:sp>
        <p:nvSpPr>
          <p:cNvPr id="6" name="Content Placeholder 2"/>
          <p:cNvSpPr txBox="1">
            <a:spLocks/>
          </p:cNvSpPr>
          <p:nvPr/>
        </p:nvSpPr>
        <p:spPr>
          <a:xfrm>
            <a:off x="270034" y="6096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kumimoji="0" lang="en-IN" sz="2500" b="0" u="none" strike="noStrike" kern="1200" cap="none" spc="0" normalizeH="0" baseline="0" noProof="0" dirty="0" smtClean="0">
                <a:ln>
                  <a:noFill/>
                </a:ln>
                <a:solidFill>
                  <a:srgbClr val="FF0000"/>
                </a:solidFill>
                <a:effectLst/>
                <a:uLnTx/>
                <a:uFillTx/>
                <a:latin typeface="Trebuchet MS" pitchFamily="34" charset="0"/>
                <a:ea typeface="+mn-ea"/>
                <a:cs typeface="+mn-cs"/>
              </a:rPr>
              <a:t>Example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17</a:t>
            </a:fld>
            <a:endParaRPr lang="en-US">
              <a:latin typeface="Trebuchet MS" pitchFamily="34" charset="0"/>
            </a:endParaRPr>
          </a:p>
        </p:txBody>
      </p:sp>
      <p:sp>
        <p:nvSpPr>
          <p:cNvPr id="6" name="Content Placeholder 2"/>
          <p:cNvSpPr txBox="1">
            <a:spLocks/>
          </p:cNvSpPr>
          <p:nvPr/>
        </p:nvSpPr>
        <p:spPr>
          <a:xfrm>
            <a:off x="270034" y="6096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kumimoji="0" lang="en-IN" sz="2500" b="0" u="none" strike="noStrike" kern="1200" cap="none" spc="0" normalizeH="0" baseline="0" noProof="0" dirty="0" smtClean="0">
                <a:ln>
                  <a:noFill/>
                </a:ln>
                <a:solidFill>
                  <a:srgbClr val="FF0000"/>
                </a:solidFill>
                <a:effectLst/>
                <a:uLnTx/>
                <a:uFillTx/>
                <a:latin typeface="Trebuchet MS" pitchFamily="34" charset="0"/>
                <a:ea typeface="+mn-ea"/>
                <a:cs typeface="+mn-cs"/>
              </a:rPr>
              <a:t>Example</a:t>
            </a:r>
          </a:p>
        </p:txBody>
      </p:sp>
      <p:sp>
        <p:nvSpPr>
          <p:cNvPr id="7" name="Content Placeholder 2"/>
          <p:cNvSpPr txBox="1">
            <a:spLocks/>
          </p:cNvSpPr>
          <p:nvPr/>
        </p:nvSpPr>
        <p:spPr>
          <a:xfrm>
            <a:off x="270034" y="1066800"/>
            <a:ext cx="9901238" cy="5181600"/>
          </a:xfrm>
          <a:prstGeom prst="rect">
            <a:avLst/>
          </a:prstGeom>
          <a:solidFill>
            <a:schemeClr val="tx2">
              <a:lumMod val="20000"/>
              <a:lumOff val="80000"/>
            </a:schemeClr>
          </a:solidFill>
        </p:spPr>
        <p:txBody>
          <a:bodyPr vert="horz" lIns="91440" tIns="45720" rIns="91440" bIns="45720" rtlCol="0">
            <a:noAutofit/>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IN" sz="2300" b="0" i="0" u="none" strike="noStrike" kern="1200" cap="none" spc="0" normalizeH="0" baseline="0" noProof="0" dirty="0" smtClean="0">
                <a:ln>
                  <a:noFill/>
                </a:ln>
                <a:solidFill>
                  <a:schemeClr val="tx1"/>
                </a:solidFill>
                <a:effectLst/>
                <a:uLnTx/>
                <a:uFillTx/>
                <a:latin typeface="Trebuchet MS" pitchFamily="34" charset="0"/>
                <a:ea typeface="+mn-ea"/>
                <a:cs typeface="+mn-cs"/>
              </a:rPr>
              <a:t>As per Rule 28 of</a:t>
            </a:r>
            <a:r>
              <a:rPr kumimoji="0" lang="en-IN" sz="2300" b="0" i="0" u="none" strike="noStrike" kern="1200" cap="none" spc="0" normalizeH="0" noProof="0" dirty="0" smtClean="0">
                <a:ln>
                  <a:noFill/>
                </a:ln>
                <a:solidFill>
                  <a:schemeClr val="tx1"/>
                </a:solidFill>
                <a:effectLst/>
                <a:uLnTx/>
                <a:uFillTx/>
                <a:latin typeface="Trebuchet MS" pitchFamily="34" charset="0"/>
                <a:ea typeface="+mn-ea"/>
                <a:cs typeface="+mn-cs"/>
              </a:rPr>
              <a:t> the valuation rules the value of supply of goods between the distinct persons shall be the open market value or value of like kind and quality of goods, or 110% of cost of manufacture or value within the principles of Section 15.</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en-IN" sz="2300" dirty="0" smtClean="0">
              <a:latin typeface="Trebuchet MS" pitchFamily="34" charset="0"/>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IN" sz="2300" b="0" i="0" u="none" strike="noStrike" kern="1200" cap="none" spc="0" normalizeH="0" noProof="0" dirty="0" smtClean="0">
                <a:ln>
                  <a:noFill/>
                </a:ln>
                <a:solidFill>
                  <a:schemeClr val="tx1"/>
                </a:solidFill>
                <a:effectLst/>
                <a:uLnTx/>
                <a:uFillTx/>
                <a:latin typeface="Trebuchet MS" pitchFamily="34" charset="0"/>
                <a:ea typeface="+mn-ea"/>
                <a:cs typeface="+mn-cs"/>
              </a:rPr>
              <a:t>As stated, there is no open value and nor value of like kind and quality of goods. Hence, the valuation shall be in accordance with Rule 30 &amp; 31. </a:t>
            </a:r>
            <a:r>
              <a:rPr lang="en-IN" sz="2300" dirty="0" smtClean="0">
                <a:latin typeface="Trebuchet MS" pitchFamily="34" charset="0"/>
              </a:rPr>
              <a:t>i.e. 110% of manufacture or value within the principles of Section 15.</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IN" sz="2300" b="0" i="0" u="none" strike="noStrike" kern="1200" cap="none" spc="0" normalizeH="0" noProof="0" dirty="0" smtClean="0">
              <a:ln>
                <a:noFill/>
              </a:ln>
              <a:solidFill>
                <a:schemeClr val="tx1"/>
              </a:solidFill>
              <a:effectLst/>
              <a:uLnTx/>
              <a:uFillTx/>
              <a:latin typeface="Trebuchet MS"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IN" sz="2300" b="0" i="0" u="none" strike="noStrike" kern="1200" cap="none" spc="0" normalizeH="0" noProof="0" dirty="0" smtClean="0">
                <a:ln>
                  <a:noFill/>
                </a:ln>
                <a:solidFill>
                  <a:schemeClr val="tx1"/>
                </a:solidFill>
                <a:effectLst/>
                <a:uLnTx/>
                <a:uFillTx/>
                <a:latin typeface="Trebuchet MS" pitchFamily="34" charset="0"/>
                <a:ea typeface="+mn-ea"/>
                <a:cs typeface="+mn-cs"/>
              </a:rPr>
              <a:t>The cost of manufacture is Rs. 4,90,000. Hence the 110% of the manufacture will be Rs. 5,39,000. Accordingly, the value of supply of tiles will be Rs. 5,39,000 and not Rs. 5,00,000.</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IN" sz="2300" b="0" i="0" u="none" strike="noStrike" kern="1200" cap="none" spc="0" normalizeH="0" noProof="0" dirty="0" smtClean="0">
              <a:ln>
                <a:noFill/>
              </a:ln>
              <a:solidFill>
                <a:schemeClr val="tx1"/>
              </a:solidFill>
              <a:effectLst/>
              <a:uLnTx/>
              <a:uFillTx/>
              <a:latin typeface="Trebuchet MS"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IN" sz="2300" b="0" i="0" u="none" strike="noStrike" kern="1200" cap="none" spc="0" normalizeH="0" noProof="0" dirty="0" smtClean="0">
              <a:ln>
                <a:noFill/>
              </a:ln>
              <a:solidFill>
                <a:schemeClr val="tx1"/>
              </a:solidFill>
              <a:effectLst/>
              <a:uLnTx/>
              <a:uFillTx/>
              <a:latin typeface="Trebuchet MS" pitchFamily="34"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3" name="Content Placeholder 2"/>
          <p:cNvSpPr>
            <a:spLocks noGrp="1"/>
          </p:cNvSpPr>
          <p:nvPr>
            <p:ph idx="1"/>
          </p:nvPr>
        </p:nvSpPr>
        <p:spPr>
          <a:xfrm>
            <a:off x="270034" y="1143000"/>
            <a:ext cx="9901238" cy="4800600"/>
          </a:xfrm>
        </p:spPr>
        <p:txBody>
          <a:bodyPr>
            <a:noAutofit/>
          </a:bodyPr>
          <a:lstStyle/>
          <a:p>
            <a:pPr marL="0" indent="0" algn="just">
              <a:lnSpc>
                <a:spcPct val="120000"/>
              </a:lnSpc>
              <a:spcBef>
                <a:spcPts val="0"/>
              </a:spcBef>
              <a:buNone/>
            </a:pPr>
            <a:r>
              <a:rPr lang="en-IN" sz="2300" dirty="0" smtClean="0">
                <a:latin typeface="Trebuchet MS" pitchFamily="34" charset="0"/>
              </a:rPr>
              <a:t>A, a public limited company based in </a:t>
            </a:r>
            <a:r>
              <a:rPr lang="en-IN" sz="2300" dirty="0" err="1" smtClean="0">
                <a:latin typeface="Trebuchet MS" pitchFamily="34" charset="0"/>
              </a:rPr>
              <a:t>Telangana</a:t>
            </a:r>
            <a:r>
              <a:rPr lang="en-IN" sz="2300" dirty="0" smtClean="0">
                <a:latin typeface="Trebuchet MS" pitchFamily="34" charset="0"/>
              </a:rPr>
              <a:t> is engaged in production and manufacture of tiles. A, has branches in Kerala and Orissa. A, supplies consignment valued at Rs. 5,00,000 to it’s branch ‘B’ located in Kerala. Both A &amp; B are distinct persons within the meaning of Section 25. The cost of manufacture of the said items is Rs. 4,90,000. ‘B’ is eligible to take input tax credit</a:t>
            </a:r>
          </a:p>
          <a:p>
            <a:pPr marL="0" indent="0" algn="just">
              <a:lnSpc>
                <a:spcPct val="120000"/>
              </a:lnSpc>
              <a:spcBef>
                <a:spcPts val="0"/>
              </a:spcBef>
              <a:buNone/>
            </a:pPr>
            <a:endParaRPr lang="en-IN" sz="1000" dirty="0" smtClean="0">
              <a:latin typeface="Trebuchet MS" pitchFamily="34" charset="0"/>
            </a:endParaRPr>
          </a:p>
          <a:p>
            <a:pPr marL="0" indent="0" algn="just">
              <a:lnSpc>
                <a:spcPct val="120000"/>
              </a:lnSpc>
              <a:spcBef>
                <a:spcPts val="0"/>
              </a:spcBef>
              <a:buNone/>
            </a:pPr>
            <a:r>
              <a:rPr lang="en-IN" sz="2300" dirty="0" smtClean="0">
                <a:latin typeface="Trebuchet MS" pitchFamily="34" charset="0"/>
              </a:rPr>
              <a:t>There is no open value and there is no like kind and quality of goods.</a:t>
            </a:r>
          </a:p>
          <a:p>
            <a:pPr marL="0" indent="0" algn="just">
              <a:lnSpc>
                <a:spcPct val="120000"/>
              </a:lnSpc>
              <a:spcBef>
                <a:spcPts val="0"/>
              </a:spcBef>
              <a:buNone/>
            </a:pPr>
            <a:endParaRPr lang="en-IN" sz="1000" dirty="0" smtClean="0">
              <a:latin typeface="Trebuchet MS" pitchFamily="34" charset="0"/>
            </a:endParaRPr>
          </a:p>
          <a:p>
            <a:pPr marL="0" indent="0" algn="just">
              <a:lnSpc>
                <a:spcPct val="120000"/>
              </a:lnSpc>
              <a:spcBef>
                <a:spcPts val="0"/>
              </a:spcBef>
              <a:buNone/>
            </a:pPr>
            <a:r>
              <a:rPr lang="en-IN" sz="2300" dirty="0" smtClean="0">
                <a:latin typeface="Trebuchet MS" pitchFamily="34" charset="0"/>
              </a:rPr>
              <a:t>Analyse the Valuation of supply under Section 15 of the CGST Act, 2017 and the related rules</a:t>
            </a:r>
          </a:p>
          <a:p>
            <a:pPr marL="0" indent="0" algn="just">
              <a:spcBef>
                <a:spcPts val="0"/>
              </a:spcBef>
              <a:buNone/>
            </a:pPr>
            <a:endParaRPr lang="en-IN" sz="2300" dirty="0" smtClean="0">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18</a:t>
            </a:fld>
            <a:endParaRPr lang="en-US">
              <a:latin typeface="Trebuchet MS" pitchFamily="34" charset="0"/>
            </a:endParaRPr>
          </a:p>
        </p:txBody>
      </p:sp>
      <p:sp>
        <p:nvSpPr>
          <p:cNvPr id="6" name="Content Placeholder 2"/>
          <p:cNvSpPr txBox="1">
            <a:spLocks/>
          </p:cNvSpPr>
          <p:nvPr/>
        </p:nvSpPr>
        <p:spPr>
          <a:xfrm>
            <a:off x="270034" y="6096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kumimoji="0" lang="en-IN" sz="2500" b="0" u="none" strike="noStrike" kern="1200" cap="none" spc="0" normalizeH="0" baseline="0" noProof="0" dirty="0" smtClean="0">
                <a:ln>
                  <a:noFill/>
                </a:ln>
                <a:solidFill>
                  <a:srgbClr val="FF0000"/>
                </a:solidFill>
                <a:effectLst/>
                <a:uLnTx/>
                <a:uFillTx/>
                <a:latin typeface="Trebuchet MS" pitchFamily="34" charset="0"/>
                <a:ea typeface="+mn-ea"/>
                <a:cs typeface="+mn-cs"/>
              </a:rPr>
              <a:t>Example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19</a:t>
            </a:fld>
            <a:endParaRPr lang="en-US">
              <a:latin typeface="Trebuchet MS" pitchFamily="34" charset="0"/>
            </a:endParaRPr>
          </a:p>
        </p:txBody>
      </p:sp>
      <p:sp>
        <p:nvSpPr>
          <p:cNvPr id="6" name="Content Placeholder 2"/>
          <p:cNvSpPr txBox="1">
            <a:spLocks/>
          </p:cNvSpPr>
          <p:nvPr/>
        </p:nvSpPr>
        <p:spPr>
          <a:xfrm>
            <a:off x="270034" y="6096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kumimoji="0" lang="en-IN" sz="2500" b="0" u="none" strike="noStrike" kern="1200" cap="none" spc="0" normalizeH="0" baseline="0" noProof="0" dirty="0" smtClean="0">
                <a:ln>
                  <a:noFill/>
                </a:ln>
                <a:solidFill>
                  <a:srgbClr val="FF0000"/>
                </a:solidFill>
                <a:effectLst/>
                <a:uLnTx/>
                <a:uFillTx/>
                <a:latin typeface="Trebuchet MS" pitchFamily="34" charset="0"/>
                <a:ea typeface="+mn-ea"/>
                <a:cs typeface="+mn-cs"/>
              </a:rPr>
              <a:t>Example</a:t>
            </a:r>
          </a:p>
        </p:txBody>
      </p:sp>
      <p:sp>
        <p:nvSpPr>
          <p:cNvPr id="7" name="Content Placeholder 2"/>
          <p:cNvSpPr txBox="1">
            <a:spLocks/>
          </p:cNvSpPr>
          <p:nvPr/>
        </p:nvSpPr>
        <p:spPr>
          <a:xfrm>
            <a:off x="270034" y="1143000"/>
            <a:ext cx="9901238" cy="5181600"/>
          </a:xfrm>
          <a:prstGeom prst="rect">
            <a:avLst/>
          </a:prstGeom>
          <a:solidFill>
            <a:schemeClr val="tx2">
              <a:lumMod val="20000"/>
              <a:lumOff val="80000"/>
            </a:schemeClr>
          </a:solidFill>
        </p:spPr>
        <p:txBody>
          <a:bodyPr vert="horz" lIns="91440" tIns="45720" rIns="91440" bIns="45720" rtlCol="0">
            <a:noAutofit/>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IN" sz="2300" b="0" i="0" u="none" strike="noStrike" kern="1200" cap="none" spc="0" normalizeH="0" baseline="0" noProof="0" dirty="0" smtClean="0">
                <a:ln>
                  <a:noFill/>
                </a:ln>
                <a:solidFill>
                  <a:schemeClr val="tx1"/>
                </a:solidFill>
                <a:effectLst/>
                <a:uLnTx/>
                <a:uFillTx/>
                <a:latin typeface="Trebuchet MS" pitchFamily="34" charset="0"/>
                <a:ea typeface="+mn-ea"/>
                <a:cs typeface="+mn-cs"/>
              </a:rPr>
              <a:t>As per Rule 28 of</a:t>
            </a:r>
            <a:r>
              <a:rPr kumimoji="0" lang="en-IN" sz="2300" b="0" i="0" u="none" strike="noStrike" kern="1200" cap="none" spc="0" normalizeH="0" noProof="0" dirty="0" smtClean="0">
                <a:ln>
                  <a:noFill/>
                </a:ln>
                <a:solidFill>
                  <a:schemeClr val="tx1"/>
                </a:solidFill>
                <a:effectLst/>
                <a:uLnTx/>
                <a:uFillTx/>
                <a:latin typeface="Trebuchet MS" pitchFamily="34" charset="0"/>
                <a:ea typeface="+mn-ea"/>
                <a:cs typeface="+mn-cs"/>
              </a:rPr>
              <a:t> the valuation rules the value of supply of goods between the distinct persons shall be the open market value or value of like kind and quality of goods, or 110% of cost of manufacture or value within the principles of Section 15. Where the recipient is eligible for full input tax credit, the value declared in the invoice shall be deemed to be open market value.</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en-IN" sz="2300" dirty="0" smtClean="0">
              <a:latin typeface="Trebuchet MS" pitchFamily="34" charset="0"/>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IN" sz="2300" b="0" i="0" u="none" strike="noStrike" kern="1200" cap="none" spc="0" normalizeH="0" noProof="0" dirty="0" smtClean="0">
                <a:ln>
                  <a:noFill/>
                </a:ln>
                <a:solidFill>
                  <a:schemeClr val="tx1"/>
                </a:solidFill>
                <a:effectLst/>
                <a:uLnTx/>
                <a:uFillTx/>
                <a:latin typeface="Trebuchet MS" pitchFamily="34" charset="0"/>
                <a:ea typeface="+mn-ea"/>
                <a:cs typeface="+mn-cs"/>
              </a:rPr>
              <a:t>As stated, there is no open value and nor value of like kind and quality of goods. Hence, the valuation can be in accordance with Rule 30 &amp; 31. </a:t>
            </a:r>
            <a:r>
              <a:rPr lang="en-IN" sz="2300" dirty="0" smtClean="0">
                <a:latin typeface="Trebuchet MS" pitchFamily="34" charset="0"/>
              </a:rPr>
              <a:t>i.e. 110% of manufacture or value within the principles of Section 15. However, since ‘B’ is eligible to take full input tax credit, the value declared in invoice i.e. Rs. 5,00,000 shall be deemed to be the value</a:t>
            </a:r>
            <a:endParaRPr kumimoji="0" lang="en-IN" sz="2300" b="0" i="0" u="none" strike="noStrike" kern="1200" cap="none" spc="0" normalizeH="0" noProof="0" dirty="0" smtClean="0">
              <a:ln>
                <a:noFill/>
              </a:ln>
              <a:solidFill>
                <a:schemeClr val="tx1"/>
              </a:solidFill>
              <a:effectLst/>
              <a:uLnTx/>
              <a:uFillTx/>
              <a:latin typeface="Trebuchet MS"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IN" sz="2300" b="0" i="0" u="none" strike="noStrike" kern="1200" cap="none" spc="0" normalizeH="0" noProof="0" dirty="0" smtClean="0">
              <a:ln>
                <a:noFill/>
              </a:ln>
              <a:solidFill>
                <a:schemeClr val="tx1"/>
              </a:solidFill>
              <a:effectLst/>
              <a:uLnTx/>
              <a:uFillTx/>
              <a:latin typeface="Trebuchet MS" pitchFamily="34"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4000"/>
            <a:ext cx="9721215" cy="1440000"/>
          </a:xfrm>
        </p:spPr>
        <p:txBody>
          <a:bodyPr>
            <a:normAutofit/>
          </a:bodyPr>
          <a:lstStyle/>
          <a:p>
            <a:pPr marL="180000" algn="l">
              <a:lnSpc>
                <a:spcPct val="120000"/>
              </a:lnSpc>
            </a:pPr>
            <a:r>
              <a:rPr lang="en-IN" sz="4000" dirty="0" smtClean="0">
                <a:solidFill>
                  <a:srgbClr val="0070C0"/>
                </a:solidFill>
                <a:latin typeface="Trebuchet MS" pitchFamily="34" charset="0"/>
              </a:rPr>
              <a:t>VALUATION</a:t>
            </a:r>
            <a:r>
              <a:rPr lang="en-IN" dirty="0" smtClean="0">
                <a:latin typeface="Trebuchet MS" pitchFamily="34" charset="0"/>
              </a:rPr>
              <a:t/>
            </a:r>
            <a:br>
              <a:rPr lang="en-IN" dirty="0" smtClean="0">
                <a:latin typeface="Trebuchet MS" pitchFamily="34" charset="0"/>
              </a:rPr>
            </a:br>
            <a:r>
              <a:rPr lang="en-IN" sz="2500" b="1" dirty="0" smtClean="0">
                <a:solidFill>
                  <a:schemeClr val="bg2">
                    <a:lumMod val="10000"/>
                  </a:schemeClr>
                </a:solidFill>
                <a:latin typeface="Trebuchet MS" pitchFamily="34" charset="0"/>
              </a:rPr>
              <a:t>Overview</a:t>
            </a:r>
            <a:endParaRPr lang="en-IN" sz="2500" b="1" dirty="0">
              <a:solidFill>
                <a:schemeClr val="bg2">
                  <a:lumMod val="10000"/>
                </a:schemeClr>
              </a:solidFill>
              <a:latin typeface="Trebuchet MS" pitchFamily="34"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latin typeface="Trebuchet MS" pitchFamily="34" charset="0"/>
              </a:rPr>
              <a:pPr/>
              <a:t>2</a:t>
            </a:fld>
            <a:endParaRPr lang="en-US" dirty="0">
              <a:latin typeface="Trebuchet MS" pitchFamily="34" charset="0"/>
            </a:endParaRPr>
          </a:p>
        </p:txBody>
      </p:sp>
      <p:sp>
        <p:nvSpPr>
          <p:cNvPr id="8" name="Content Placeholder 2"/>
          <p:cNvSpPr>
            <a:spLocks noGrp="1"/>
          </p:cNvSpPr>
          <p:nvPr>
            <p:ph idx="1"/>
          </p:nvPr>
        </p:nvSpPr>
        <p:spPr>
          <a:xfrm>
            <a:off x="270034" y="1371600"/>
            <a:ext cx="9780750" cy="3810000"/>
          </a:xfrm>
        </p:spPr>
        <p:txBody>
          <a:bodyPr>
            <a:noAutofit/>
          </a:bodyPr>
          <a:lstStyle/>
          <a:p>
            <a:pPr algn="just">
              <a:lnSpc>
                <a:spcPct val="150000"/>
              </a:lnSpc>
              <a:spcBef>
                <a:spcPts val="1200"/>
              </a:spcBef>
              <a:spcAft>
                <a:spcPts val="1200"/>
              </a:spcAft>
            </a:pPr>
            <a:r>
              <a:rPr lang="en-IN" sz="2500" dirty="0" smtClean="0">
                <a:latin typeface="Trebuchet MS" pitchFamily="34" charset="0"/>
              </a:rPr>
              <a:t>There shall be levied a tax called CGST/SGST/IGST on the value determined under Section 15 - Section 9 (1) (</a:t>
            </a:r>
            <a:r>
              <a:rPr lang="en-IN" sz="2500" i="1" dirty="0" smtClean="0">
                <a:latin typeface="Trebuchet MS" pitchFamily="34" charset="0"/>
              </a:rPr>
              <a:t>levy section)</a:t>
            </a:r>
            <a:endParaRPr lang="en-IN" sz="2500" b="1" dirty="0" smtClean="0">
              <a:latin typeface="Trebuchet MS" pitchFamily="34" charset="0"/>
            </a:endParaRPr>
          </a:p>
          <a:p>
            <a:pPr marL="342000" lvl="1" algn="just">
              <a:lnSpc>
                <a:spcPct val="150000"/>
              </a:lnSpc>
              <a:spcBef>
                <a:spcPts val="1200"/>
              </a:spcBef>
              <a:spcAft>
                <a:spcPts val="1200"/>
              </a:spcAft>
              <a:buFont typeface="Arial" pitchFamily="34" charset="0"/>
              <a:buChar char="•"/>
            </a:pPr>
            <a:r>
              <a:rPr lang="en-IN" sz="2500" dirty="0" smtClean="0">
                <a:latin typeface="Trebuchet MS" pitchFamily="34" charset="0"/>
              </a:rPr>
              <a:t>As per Section 15 – The value shall be the transaction value</a:t>
            </a:r>
          </a:p>
          <a:p>
            <a:pPr marL="342000" lvl="1" algn="just">
              <a:lnSpc>
                <a:spcPct val="150000"/>
              </a:lnSpc>
              <a:spcBef>
                <a:spcPts val="1200"/>
              </a:spcBef>
              <a:spcAft>
                <a:spcPts val="1200"/>
              </a:spcAft>
              <a:buFont typeface="Arial" pitchFamily="34" charset="0"/>
              <a:buChar char="•"/>
            </a:pPr>
            <a:r>
              <a:rPr lang="en-IN" sz="2500" dirty="0" smtClean="0">
                <a:latin typeface="Trebuchet MS" pitchFamily="34" charset="0"/>
              </a:rPr>
              <a:t>Transaction value is the price actually paid or payable for the said supply of goods or services or both</a:t>
            </a:r>
          </a:p>
          <a:p>
            <a:pPr marL="342000" lvl="1" algn="just">
              <a:lnSpc>
                <a:spcPct val="150000"/>
              </a:lnSpc>
              <a:spcBef>
                <a:spcPts val="1200"/>
              </a:spcBef>
              <a:spcAft>
                <a:spcPts val="1200"/>
              </a:spcAft>
              <a:buFont typeface="Arial" pitchFamily="34" charset="0"/>
              <a:buChar char="•"/>
            </a:pPr>
            <a:endParaRPr lang="en-IN" sz="2500" dirty="0" smtClean="0">
              <a:latin typeface="Trebuchet MS" pitchFamily="34" charset="0"/>
            </a:endParaRPr>
          </a:p>
          <a:p>
            <a:pPr marL="342000" lvl="1" algn="just">
              <a:lnSpc>
                <a:spcPct val="150000"/>
              </a:lnSpc>
              <a:spcBef>
                <a:spcPts val="1200"/>
              </a:spcBef>
              <a:spcAft>
                <a:spcPts val="1200"/>
              </a:spcAft>
              <a:buFont typeface="Arial" pitchFamily="34" charset="0"/>
              <a:buChar char="•"/>
            </a:pPr>
            <a:endParaRPr lang="en-IN" sz="2500" dirty="0" smtClean="0">
              <a:latin typeface="Trebuchet MS"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20</a:t>
            </a:fld>
            <a:endParaRPr lang="en-US">
              <a:latin typeface="Trebuchet MS" pitchFamily="34" charset="0"/>
            </a:endParaRPr>
          </a:p>
        </p:txBody>
      </p:sp>
      <p:graphicFrame>
        <p:nvGraphicFramePr>
          <p:cNvPr id="9" name="Diagram 8"/>
          <p:cNvGraphicFramePr/>
          <p:nvPr/>
        </p:nvGraphicFramePr>
        <p:xfrm>
          <a:off x="450056" y="1371600"/>
          <a:ext cx="9541193"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270034" y="838200"/>
            <a:ext cx="10081260" cy="477054"/>
          </a:xfrm>
          <a:prstGeom prst="rect">
            <a:avLst/>
          </a:prstGeom>
          <a:noFill/>
        </p:spPr>
        <p:txBody>
          <a:bodyPr wrap="square" rtlCol="0">
            <a:spAutoFit/>
          </a:bodyPr>
          <a:lstStyle/>
          <a:p>
            <a:r>
              <a:rPr lang="en-IN" sz="2500" dirty="0" smtClean="0">
                <a:latin typeface="Trebuchet MS" pitchFamily="34" charset="0"/>
              </a:rPr>
              <a:t>Value of supply of goods made or received through agent</a:t>
            </a:r>
            <a:endParaRPr lang="en-IN" sz="2500" dirty="0">
              <a:latin typeface="Trebuchet MS"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3" name="Content Placeholder 2"/>
          <p:cNvSpPr>
            <a:spLocks noGrp="1"/>
          </p:cNvSpPr>
          <p:nvPr>
            <p:ph idx="1"/>
          </p:nvPr>
        </p:nvSpPr>
        <p:spPr>
          <a:xfrm>
            <a:off x="270034" y="1143000"/>
            <a:ext cx="9901238" cy="4267200"/>
          </a:xfrm>
        </p:spPr>
        <p:txBody>
          <a:bodyPr>
            <a:noAutofit/>
          </a:bodyPr>
          <a:lstStyle/>
          <a:p>
            <a:pPr marL="0" indent="0" algn="just">
              <a:lnSpc>
                <a:spcPct val="120000"/>
              </a:lnSpc>
              <a:spcBef>
                <a:spcPts val="0"/>
              </a:spcBef>
              <a:buNone/>
            </a:pPr>
            <a:r>
              <a:rPr lang="en-IN" sz="2300" dirty="0" smtClean="0">
                <a:latin typeface="Trebuchet MS" pitchFamily="34" charset="0"/>
              </a:rPr>
              <a:t>Where a principal supplies groundnut to his agent and the agent is supplying groundnuts of the like kind and quality in subsequent supplies at a price of Rs.5,000 per quintal on the day of supply.</a:t>
            </a:r>
          </a:p>
          <a:p>
            <a:pPr marL="0" indent="0" algn="just">
              <a:lnSpc>
                <a:spcPct val="120000"/>
              </a:lnSpc>
              <a:spcBef>
                <a:spcPts val="0"/>
              </a:spcBef>
              <a:buNone/>
            </a:pPr>
            <a:endParaRPr lang="en-IN" sz="2300" dirty="0" smtClean="0">
              <a:latin typeface="Trebuchet MS" pitchFamily="34" charset="0"/>
            </a:endParaRPr>
          </a:p>
          <a:p>
            <a:pPr marL="0" indent="0" algn="just">
              <a:lnSpc>
                <a:spcPct val="120000"/>
              </a:lnSpc>
              <a:spcBef>
                <a:spcPts val="0"/>
              </a:spcBef>
              <a:buNone/>
            </a:pPr>
            <a:r>
              <a:rPr lang="en-IN" sz="2300" dirty="0" smtClean="0">
                <a:latin typeface="Trebuchet MS" pitchFamily="34" charset="0"/>
              </a:rPr>
              <a:t>The open market value of such supply is Rs.4,550 per quintal. The value of the supply made by the principal shall be Rs.4,550 per quintal or where he exercises the option the value shall be 90% of the Rs.5,000 i.e. is Rs.4,500 per quintal.</a:t>
            </a: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21</a:t>
            </a:fld>
            <a:endParaRPr lang="en-US">
              <a:latin typeface="Trebuchet MS" pitchFamily="34" charset="0"/>
            </a:endParaRPr>
          </a:p>
        </p:txBody>
      </p:sp>
      <p:sp>
        <p:nvSpPr>
          <p:cNvPr id="6" name="Content Placeholder 2"/>
          <p:cNvSpPr txBox="1">
            <a:spLocks/>
          </p:cNvSpPr>
          <p:nvPr/>
        </p:nvSpPr>
        <p:spPr>
          <a:xfrm>
            <a:off x="270034" y="6096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kumimoji="0" lang="en-IN" sz="2500" b="0" u="none" strike="noStrike" kern="1200" cap="none" spc="0" normalizeH="0" baseline="0" noProof="0" dirty="0" smtClean="0">
                <a:ln>
                  <a:noFill/>
                </a:ln>
                <a:solidFill>
                  <a:srgbClr val="FF0000"/>
                </a:solidFill>
                <a:effectLst/>
                <a:uLnTx/>
                <a:uFillTx/>
                <a:latin typeface="Trebuchet MS" pitchFamily="34" charset="0"/>
                <a:ea typeface="+mn-ea"/>
                <a:cs typeface="+mn-cs"/>
              </a:rPr>
              <a:t>Example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22</a:t>
            </a:fld>
            <a:endParaRPr lang="en-US">
              <a:latin typeface="Trebuchet MS" pitchFamily="34" charset="0"/>
            </a:endParaRPr>
          </a:p>
        </p:txBody>
      </p:sp>
      <p:sp>
        <p:nvSpPr>
          <p:cNvPr id="6" name="Content Placeholder 2"/>
          <p:cNvSpPr txBox="1">
            <a:spLocks/>
          </p:cNvSpPr>
          <p:nvPr/>
        </p:nvSpPr>
        <p:spPr>
          <a:xfrm>
            <a:off x="270034" y="6096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kumimoji="0" lang="en-IN" sz="2500" b="0" u="none" strike="noStrike" kern="1200" cap="none" spc="0" normalizeH="0" baseline="0" noProof="0" dirty="0" smtClean="0">
                <a:ln>
                  <a:noFill/>
                </a:ln>
                <a:effectLst/>
                <a:uLnTx/>
                <a:uFillTx/>
                <a:latin typeface="Trebuchet MS" pitchFamily="34" charset="0"/>
                <a:ea typeface="+mn-ea"/>
                <a:cs typeface="+mn-cs"/>
              </a:rPr>
              <a:t>Determination of value in certain cases</a:t>
            </a:r>
          </a:p>
        </p:txBody>
      </p:sp>
      <p:graphicFrame>
        <p:nvGraphicFramePr>
          <p:cNvPr id="8" name="Table 7"/>
          <p:cNvGraphicFramePr>
            <a:graphicFrameLocks noGrp="1"/>
          </p:cNvGraphicFramePr>
          <p:nvPr/>
        </p:nvGraphicFramePr>
        <p:xfrm>
          <a:off x="360045" y="1219200"/>
          <a:ext cx="9780752" cy="4130040"/>
        </p:xfrm>
        <a:graphic>
          <a:graphicData uri="http://schemas.openxmlformats.org/drawingml/2006/table">
            <a:tbl>
              <a:tblPr firstRow="1" bandRow="1">
                <a:tableStyleId>{5C22544A-7EE6-4342-B048-85BDC9FD1C3A}</a:tableStyleId>
              </a:tblPr>
              <a:tblGrid>
                <a:gridCol w="2445188"/>
                <a:gridCol w="2445188"/>
                <a:gridCol w="2445188"/>
                <a:gridCol w="2445188"/>
              </a:tblGrid>
              <a:tr h="550588">
                <a:tc>
                  <a:txBody>
                    <a:bodyPr/>
                    <a:lstStyle/>
                    <a:p>
                      <a:pPr algn="ctr"/>
                      <a:r>
                        <a:rPr lang="en-IN" sz="1500" dirty="0" smtClean="0">
                          <a:latin typeface="Trebuchet MS" pitchFamily="34" charset="0"/>
                        </a:rPr>
                        <a:t>Services in relation to</a:t>
                      </a:r>
                      <a:endParaRPr lang="en-IN" sz="1500" dirty="0">
                        <a:latin typeface="Trebuchet MS" pitchFamily="34" charset="0"/>
                      </a:endParaRPr>
                    </a:p>
                  </a:txBody>
                  <a:tcPr marL="108013" marR="108013"/>
                </a:tc>
                <a:tc>
                  <a:txBody>
                    <a:bodyPr/>
                    <a:lstStyle/>
                    <a:p>
                      <a:pPr algn="ctr"/>
                      <a:r>
                        <a:rPr lang="en-IN" sz="1500" dirty="0" smtClean="0">
                          <a:latin typeface="Trebuchet MS" pitchFamily="34" charset="0"/>
                        </a:rPr>
                        <a:t>Value</a:t>
                      </a:r>
                    </a:p>
                    <a:p>
                      <a:pPr algn="ctr"/>
                      <a:r>
                        <a:rPr lang="en-IN" sz="1500" dirty="0" smtClean="0">
                          <a:latin typeface="Trebuchet MS" pitchFamily="34" charset="0"/>
                        </a:rPr>
                        <a:t>Level 1</a:t>
                      </a:r>
                      <a:endParaRPr lang="en-IN" sz="1500" dirty="0">
                        <a:latin typeface="Trebuchet MS" pitchFamily="34" charset="0"/>
                      </a:endParaRPr>
                    </a:p>
                  </a:txBody>
                  <a:tcPr marL="108013" marR="108013"/>
                </a:tc>
                <a:tc>
                  <a:txBody>
                    <a:bodyPr/>
                    <a:lstStyle/>
                    <a:p>
                      <a:pPr algn="ctr"/>
                      <a:r>
                        <a:rPr lang="en-IN" sz="1500" dirty="0" smtClean="0">
                          <a:latin typeface="Trebuchet MS" pitchFamily="34" charset="0"/>
                        </a:rPr>
                        <a:t>Value</a:t>
                      </a:r>
                    </a:p>
                    <a:p>
                      <a:pPr algn="ctr"/>
                      <a:r>
                        <a:rPr lang="en-IN" sz="1500" dirty="0" smtClean="0">
                          <a:latin typeface="Trebuchet MS" pitchFamily="34" charset="0"/>
                        </a:rPr>
                        <a:t>Level 2</a:t>
                      </a:r>
                      <a:endParaRPr lang="en-IN" sz="1500" dirty="0">
                        <a:latin typeface="Trebuchet MS" pitchFamily="34" charset="0"/>
                      </a:endParaRPr>
                    </a:p>
                  </a:txBody>
                  <a:tcPr marL="108013" marR="108013"/>
                </a:tc>
                <a:tc>
                  <a:txBody>
                    <a:bodyPr/>
                    <a:lstStyle/>
                    <a:p>
                      <a:pPr algn="ctr"/>
                      <a:r>
                        <a:rPr lang="en-IN" sz="1500" dirty="0" smtClean="0">
                          <a:latin typeface="Trebuchet MS" pitchFamily="34" charset="0"/>
                        </a:rPr>
                        <a:t>Value</a:t>
                      </a:r>
                    </a:p>
                    <a:p>
                      <a:pPr algn="ctr"/>
                      <a:r>
                        <a:rPr lang="en-IN" sz="1500" dirty="0" smtClean="0">
                          <a:latin typeface="Trebuchet MS" pitchFamily="34" charset="0"/>
                        </a:rPr>
                        <a:t>Level 3</a:t>
                      </a:r>
                      <a:endParaRPr lang="en-IN" sz="1500" dirty="0">
                        <a:latin typeface="Trebuchet MS" pitchFamily="34" charset="0"/>
                      </a:endParaRPr>
                    </a:p>
                  </a:txBody>
                  <a:tcPr marL="108013" marR="108013"/>
                </a:tc>
              </a:tr>
              <a:tr h="550588">
                <a:tc>
                  <a:txBody>
                    <a:bodyPr/>
                    <a:lstStyle/>
                    <a:p>
                      <a:r>
                        <a:rPr lang="en-IN" sz="1500" dirty="0" smtClean="0">
                          <a:latin typeface="Trebuchet MS" pitchFamily="34" charset="0"/>
                        </a:rPr>
                        <a:t>Purchase or sale of foreign currency</a:t>
                      </a:r>
                      <a:endParaRPr lang="en-IN" sz="1500" dirty="0">
                        <a:latin typeface="Trebuchet MS" pitchFamily="34" charset="0"/>
                      </a:endParaRPr>
                    </a:p>
                  </a:txBody>
                  <a:tcPr marL="108013" marR="108013"/>
                </a:tc>
                <a:tc>
                  <a:txBody>
                    <a:bodyPr/>
                    <a:lstStyle/>
                    <a:p>
                      <a:pPr algn="ctr"/>
                      <a:r>
                        <a:rPr lang="en-IN" sz="1500" dirty="0" smtClean="0">
                          <a:latin typeface="Trebuchet MS" pitchFamily="34" charset="0"/>
                        </a:rPr>
                        <a:t>Difference between</a:t>
                      </a:r>
                      <a:r>
                        <a:rPr lang="en-IN" sz="1500" baseline="0" dirty="0" smtClean="0">
                          <a:latin typeface="Trebuchet MS" pitchFamily="34" charset="0"/>
                        </a:rPr>
                        <a:t> the buying or selling rate and the RBI reference rate multiplied by the total units of currency</a:t>
                      </a:r>
                      <a:endParaRPr lang="en-IN" sz="1500" dirty="0">
                        <a:latin typeface="Trebuchet MS" pitchFamily="34" charset="0"/>
                      </a:endParaRPr>
                    </a:p>
                  </a:txBody>
                  <a:tcPr marL="108013" marR="108013"/>
                </a:tc>
                <a:tc>
                  <a:txBody>
                    <a:bodyPr/>
                    <a:lstStyle/>
                    <a:p>
                      <a:pPr algn="ctr"/>
                      <a:r>
                        <a:rPr lang="en-IN" sz="1500" dirty="0" smtClean="0">
                          <a:latin typeface="Trebuchet MS" pitchFamily="34" charset="0"/>
                        </a:rPr>
                        <a:t>If RBI reference is not available, the value</a:t>
                      </a:r>
                      <a:r>
                        <a:rPr lang="en-IN" sz="1500" baseline="0" dirty="0" smtClean="0">
                          <a:latin typeface="Trebuchet MS" pitchFamily="34" charset="0"/>
                        </a:rPr>
                        <a:t> shall be 1% of the gross amount of INR provided or received</a:t>
                      </a:r>
                      <a:endParaRPr lang="en-IN" sz="1500" dirty="0">
                        <a:latin typeface="Trebuchet MS" pitchFamily="34" charset="0"/>
                      </a:endParaRPr>
                    </a:p>
                  </a:txBody>
                  <a:tcPr marL="108013" marR="108013"/>
                </a:tc>
                <a:tc>
                  <a:txBody>
                    <a:bodyPr/>
                    <a:lstStyle/>
                    <a:p>
                      <a:pPr algn="ctr"/>
                      <a:r>
                        <a:rPr lang="en-IN" sz="1500" dirty="0" smtClean="0">
                          <a:latin typeface="Trebuchet MS" pitchFamily="34" charset="0"/>
                        </a:rPr>
                        <a:t>If neither</a:t>
                      </a:r>
                      <a:r>
                        <a:rPr lang="en-IN" sz="1500" baseline="0" dirty="0" smtClean="0">
                          <a:latin typeface="Trebuchet MS" pitchFamily="34" charset="0"/>
                        </a:rPr>
                        <a:t> of the currencies exchanged is INR the value shall be 1% of the converted value of two currencies into INR at the reference rate</a:t>
                      </a:r>
                      <a:endParaRPr lang="en-IN" sz="1500" dirty="0">
                        <a:latin typeface="Trebuchet MS" pitchFamily="34" charset="0"/>
                      </a:endParaRPr>
                    </a:p>
                  </a:txBody>
                  <a:tcPr marL="108013" marR="108013"/>
                </a:tc>
              </a:tr>
              <a:tr h="424772">
                <a:tc gridSpan="4">
                  <a:txBody>
                    <a:bodyPr/>
                    <a:lstStyle/>
                    <a:p>
                      <a:pPr algn="ctr"/>
                      <a:r>
                        <a:rPr lang="en-IN" sz="1500" dirty="0" smtClean="0">
                          <a:solidFill>
                            <a:srgbClr val="FF0000"/>
                          </a:solidFill>
                          <a:latin typeface="Trebuchet MS" pitchFamily="34" charset="0"/>
                        </a:rPr>
                        <a:t>or</a:t>
                      </a:r>
                      <a:r>
                        <a:rPr lang="en-IN" sz="1500" dirty="0" smtClean="0">
                          <a:latin typeface="Trebuchet MS" pitchFamily="34" charset="0"/>
                        </a:rPr>
                        <a:t> at the</a:t>
                      </a:r>
                      <a:r>
                        <a:rPr lang="en-IN" sz="1500" baseline="0" dirty="0" smtClean="0">
                          <a:latin typeface="Trebuchet MS" pitchFamily="34" charset="0"/>
                        </a:rPr>
                        <a:t> option of the supplier of services, the value is deemed to be</a:t>
                      </a:r>
                      <a:endParaRPr lang="en-IN" sz="1500" dirty="0">
                        <a:latin typeface="Trebuchet MS" pitchFamily="34" charset="0"/>
                      </a:endParaRPr>
                    </a:p>
                  </a:txBody>
                  <a:tcPr marL="108013" marR="108013"/>
                </a:tc>
                <a:tc hMerge="1">
                  <a:txBody>
                    <a:bodyPr/>
                    <a:lstStyle/>
                    <a:p>
                      <a:pPr algn="ctr"/>
                      <a:endParaRPr lang="en-IN" sz="1500" dirty="0">
                        <a:latin typeface="Trebuchet MS" pitchFamily="34" charset="0"/>
                      </a:endParaRPr>
                    </a:p>
                  </a:txBody>
                  <a:tcPr/>
                </a:tc>
                <a:tc hMerge="1">
                  <a:txBody>
                    <a:bodyPr/>
                    <a:lstStyle/>
                    <a:p>
                      <a:pPr algn="ctr"/>
                      <a:endParaRPr lang="en-IN" sz="1500" dirty="0">
                        <a:latin typeface="Trebuchet MS" pitchFamily="34" charset="0"/>
                      </a:endParaRPr>
                    </a:p>
                  </a:txBody>
                  <a:tcPr/>
                </a:tc>
                <a:tc hMerge="1">
                  <a:txBody>
                    <a:bodyPr/>
                    <a:lstStyle/>
                    <a:p>
                      <a:endParaRPr lang="en-IN" sz="1500" dirty="0">
                        <a:latin typeface="Trebuchet MS" pitchFamily="34" charset="0"/>
                      </a:endParaRPr>
                    </a:p>
                  </a:txBody>
                  <a:tcPr/>
                </a:tc>
              </a:tr>
              <a:tr h="780000">
                <a:tc>
                  <a:txBody>
                    <a:bodyPr/>
                    <a:lstStyle/>
                    <a:p>
                      <a:pPr algn="ctr"/>
                      <a:r>
                        <a:rPr lang="en-IN" sz="1500" dirty="0" smtClean="0">
                          <a:latin typeface="Trebuchet MS" pitchFamily="34" charset="0"/>
                        </a:rPr>
                        <a:t>1% of the gross amount of the currency</a:t>
                      </a:r>
                      <a:r>
                        <a:rPr lang="en-IN" sz="1500" baseline="0" dirty="0" smtClean="0">
                          <a:latin typeface="Trebuchet MS" pitchFamily="34" charset="0"/>
                        </a:rPr>
                        <a:t> exchanged for an amount </a:t>
                      </a:r>
                      <a:r>
                        <a:rPr lang="en-IN" sz="1500" baseline="0" dirty="0" err="1" smtClean="0">
                          <a:latin typeface="Trebuchet MS" pitchFamily="34" charset="0"/>
                        </a:rPr>
                        <a:t>upto</a:t>
                      </a:r>
                      <a:r>
                        <a:rPr lang="en-IN" sz="1500" baseline="0" dirty="0" smtClean="0">
                          <a:latin typeface="Trebuchet MS" pitchFamily="34" charset="0"/>
                        </a:rPr>
                        <a:t> 1 </a:t>
                      </a:r>
                      <a:r>
                        <a:rPr lang="en-IN" sz="1500" baseline="0" dirty="0" err="1" smtClean="0">
                          <a:latin typeface="Trebuchet MS" pitchFamily="34" charset="0"/>
                        </a:rPr>
                        <a:t>lakh</a:t>
                      </a:r>
                      <a:r>
                        <a:rPr lang="en-IN" sz="1500" baseline="0" dirty="0" smtClean="0">
                          <a:latin typeface="Trebuchet MS" pitchFamily="34" charset="0"/>
                        </a:rPr>
                        <a:t> rupees subject to a minimum of Rs. 250</a:t>
                      </a:r>
                      <a:endParaRPr lang="en-IN" sz="1500" dirty="0">
                        <a:latin typeface="Trebuchet MS" pitchFamily="34" charset="0"/>
                      </a:endParaRPr>
                    </a:p>
                  </a:txBody>
                  <a:tcPr marL="108013" marR="10801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500" dirty="0" smtClean="0">
                          <a:latin typeface="Trebuchet MS" pitchFamily="34" charset="0"/>
                        </a:rPr>
                        <a:t>Rs. 1,000</a:t>
                      </a:r>
                      <a:r>
                        <a:rPr lang="en-IN" sz="1500" baseline="0" dirty="0" smtClean="0">
                          <a:latin typeface="Trebuchet MS" pitchFamily="34" charset="0"/>
                        </a:rPr>
                        <a:t> and half of a </a:t>
                      </a:r>
                      <a:r>
                        <a:rPr lang="en-IN" sz="1500" dirty="0" smtClean="0">
                          <a:latin typeface="Trebuchet MS" pitchFamily="34" charset="0"/>
                        </a:rPr>
                        <a:t>percent of the gross amount of the currency</a:t>
                      </a:r>
                      <a:r>
                        <a:rPr lang="en-IN" sz="1500" baseline="0" dirty="0" smtClean="0">
                          <a:latin typeface="Trebuchet MS" pitchFamily="34" charset="0"/>
                        </a:rPr>
                        <a:t> exchanged for an amount </a:t>
                      </a:r>
                      <a:r>
                        <a:rPr lang="en-IN" sz="1500" baseline="0" dirty="0" err="1" smtClean="0">
                          <a:latin typeface="Trebuchet MS" pitchFamily="34" charset="0"/>
                        </a:rPr>
                        <a:t>upto</a:t>
                      </a:r>
                      <a:r>
                        <a:rPr lang="en-IN" sz="1500" baseline="0" dirty="0" smtClean="0">
                          <a:latin typeface="Trebuchet MS" pitchFamily="34" charset="0"/>
                        </a:rPr>
                        <a:t> 1 </a:t>
                      </a:r>
                      <a:r>
                        <a:rPr lang="en-IN" sz="1500" baseline="0" dirty="0" err="1" smtClean="0">
                          <a:latin typeface="Trebuchet MS" pitchFamily="34" charset="0"/>
                        </a:rPr>
                        <a:t>lakh</a:t>
                      </a:r>
                      <a:r>
                        <a:rPr lang="en-IN" sz="1500" baseline="0" dirty="0" smtClean="0">
                          <a:latin typeface="Trebuchet MS" pitchFamily="34" charset="0"/>
                        </a:rPr>
                        <a:t> rupees and </a:t>
                      </a:r>
                      <a:r>
                        <a:rPr lang="en-IN" sz="1500" baseline="0" dirty="0" err="1" smtClean="0">
                          <a:latin typeface="Trebuchet MS" pitchFamily="34" charset="0"/>
                        </a:rPr>
                        <a:t>upto</a:t>
                      </a:r>
                      <a:r>
                        <a:rPr lang="en-IN" sz="1500" baseline="0" dirty="0" smtClean="0">
                          <a:latin typeface="Trebuchet MS" pitchFamily="34" charset="0"/>
                        </a:rPr>
                        <a:t> Rs. 10 </a:t>
                      </a:r>
                      <a:r>
                        <a:rPr lang="en-IN" sz="1500" baseline="0" dirty="0" err="1" smtClean="0">
                          <a:latin typeface="Trebuchet MS" pitchFamily="34" charset="0"/>
                        </a:rPr>
                        <a:t>lakhs</a:t>
                      </a:r>
                      <a:endParaRPr lang="en-IN" sz="1500" dirty="0" smtClean="0">
                        <a:latin typeface="Trebuchet MS" pitchFamily="34" charset="0"/>
                      </a:endParaRPr>
                    </a:p>
                    <a:p>
                      <a:pPr algn="ctr"/>
                      <a:endParaRPr lang="en-IN" sz="1500" dirty="0">
                        <a:latin typeface="Trebuchet MS" pitchFamily="34" charset="0"/>
                      </a:endParaRPr>
                    </a:p>
                  </a:txBody>
                  <a:tcPr marL="108013" marR="108013"/>
                </a:tc>
                <a:tc>
                  <a:txBody>
                    <a:bodyPr/>
                    <a:lstStyle/>
                    <a:p>
                      <a:pPr algn="ctr"/>
                      <a:r>
                        <a:rPr lang="en-IN" sz="1500" dirty="0" smtClean="0">
                          <a:latin typeface="Trebuchet MS" pitchFamily="34" charset="0"/>
                        </a:rPr>
                        <a:t>Rs. 5,500</a:t>
                      </a:r>
                      <a:r>
                        <a:rPr lang="en-IN" sz="1500" baseline="0" dirty="0" smtClean="0">
                          <a:latin typeface="Trebuchet MS" pitchFamily="34" charset="0"/>
                        </a:rPr>
                        <a:t> and one tenth of a percent </a:t>
                      </a:r>
                      <a:r>
                        <a:rPr lang="en-IN" sz="1500" dirty="0" smtClean="0">
                          <a:latin typeface="Trebuchet MS" pitchFamily="34" charset="0"/>
                        </a:rPr>
                        <a:t>of the gross amount of the currency</a:t>
                      </a:r>
                      <a:r>
                        <a:rPr lang="en-IN" sz="1500" baseline="0" dirty="0" smtClean="0">
                          <a:latin typeface="Trebuchet MS" pitchFamily="34" charset="0"/>
                        </a:rPr>
                        <a:t> exchanged for an amount exceeding Rs. 10 </a:t>
                      </a:r>
                      <a:r>
                        <a:rPr lang="en-IN" sz="1500" baseline="0" dirty="0" err="1" smtClean="0">
                          <a:latin typeface="Trebuchet MS" pitchFamily="34" charset="0"/>
                        </a:rPr>
                        <a:t>lakhs</a:t>
                      </a:r>
                      <a:r>
                        <a:rPr lang="en-IN" sz="1500" baseline="0" dirty="0" smtClean="0">
                          <a:latin typeface="Trebuchet MS" pitchFamily="34" charset="0"/>
                        </a:rPr>
                        <a:t> subject to a maximum of Rs. 60k</a:t>
                      </a:r>
                      <a:endParaRPr lang="en-IN" sz="1500" dirty="0">
                        <a:latin typeface="Trebuchet MS" pitchFamily="34" charset="0"/>
                      </a:endParaRPr>
                    </a:p>
                  </a:txBody>
                  <a:tcPr marL="108013" marR="108013"/>
                </a:tc>
                <a:tc>
                  <a:txBody>
                    <a:bodyPr/>
                    <a:lstStyle/>
                    <a:p>
                      <a:endParaRPr lang="en-IN" sz="1500" dirty="0">
                        <a:latin typeface="Trebuchet MS" pitchFamily="34" charset="0"/>
                      </a:endParaRPr>
                    </a:p>
                  </a:txBody>
                  <a:tcPr marL="108013" marR="108013">
                    <a:solidFill>
                      <a:schemeClr val="bg1"/>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23</a:t>
            </a:fld>
            <a:endParaRPr lang="en-US">
              <a:latin typeface="Trebuchet MS" pitchFamily="34" charset="0"/>
            </a:endParaRPr>
          </a:p>
        </p:txBody>
      </p:sp>
      <p:sp>
        <p:nvSpPr>
          <p:cNvPr id="6" name="Content Placeholder 2"/>
          <p:cNvSpPr txBox="1">
            <a:spLocks/>
          </p:cNvSpPr>
          <p:nvPr/>
        </p:nvSpPr>
        <p:spPr>
          <a:xfrm>
            <a:off x="270034" y="6096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kumimoji="0" lang="en-IN" sz="2500" b="0" u="none" strike="noStrike" kern="1200" cap="none" spc="0" normalizeH="0" baseline="0" noProof="0" dirty="0" smtClean="0">
                <a:ln>
                  <a:noFill/>
                </a:ln>
                <a:effectLst/>
                <a:uLnTx/>
                <a:uFillTx/>
                <a:latin typeface="Trebuchet MS" pitchFamily="34" charset="0"/>
                <a:ea typeface="+mn-ea"/>
                <a:cs typeface="+mn-cs"/>
              </a:rPr>
              <a:t>Determination of value in certain cases</a:t>
            </a:r>
          </a:p>
        </p:txBody>
      </p:sp>
      <p:graphicFrame>
        <p:nvGraphicFramePr>
          <p:cNvPr id="8" name="Table 7"/>
          <p:cNvGraphicFramePr>
            <a:graphicFrameLocks noGrp="1"/>
          </p:cNvGraphicFramePr>
          <p:nvPr/>
        </p:nvGraphicFramePr>
        <p:xfrm>
          <a:off x="360045" y="1219200"/>
          <a:ext cx="9780752" cy="4345348"/>
        </p:xfrm>
        <a:graphic>
          <a:graphicData uri="http://schemas.openxmlformats.org/drawingml/2006/table">
            <a:tbl>
              <a:tblPr firstRow="1" bandRow="1">
                <a:tableStyleId>{5C22544A-7EE6-4342-B048-85BDC9FD1C3A}</a:tableStyleId>
              </a:tblPr>
              <a:tblGrid>
                <a:gridCol w="2445188"/>
                <a:gridCol w="2445188"/>
                <a:gridCol w="2445188"/>
                <a:gridCol w="2445188"/>
              </a:tblGrid>
              <a:tr h="550588">
                <a:tc>
                  <a:txBody>
                    <a:bodyPr/>
                    <a:lstStyle/>
                    <a:p>
                      <a:pPr algn="ctr"/>
                      <a:r>
                        <a:rPr lang="en-IN" sz="1500" dirty="0" smtClean="0">
                          <a:latin typeface="Trebuchet MS" pitchFamily="34" charset="0"/>
                        </a:rPr>
                        <a:t>Services in relation to</a:t>
                      </a:r>
                      <a:endParaRPr lang="en-IN" sz="1500" dirty="0">
                        <a:latin typeface="Trebuchet MS" pitchFamily="34" charset="0"/>
                      </a:endParaRPr>
                    </a:p>
                  </a:txBody>
                  <a:tcPr marL="108013" marR="108013"/>
                </a:tc>
                <a:tc>
                  <a:txBody>
                    <a:bodyPr/>
                    <a:lstStyle/>
                    <a:p>
                      <a:pPr algn="ctr"/>
                      <a:r>
                        <a:rPr lang="en-IN" sz="1500" dirty="0" smtClean="0">
                          <a:latin typeface="Trebuchet MS" pitchFamily="34" charset="0"/>
                        </a:rPr>
                        <a:t>Value</a:t>
                      </a:r>
                    </a:p>
                    <a:p>
                      <a:pPr algn="ctr"/>
                      <a:r>
                        <a:rPr lang="en-IN" sz="1500" dirty="0" smtClean="0">
                          <a:latin typeface="Trebuchet MS" pitchFamily="34" charset="0"/>
                        </a:rPr>
                        <a:t>Level 1</a:t>
                      </a:r>
                      <a:endParaRPr lang="en-IN" sz="1500" dirty="0">
                        <a:latin typeface="Trebuchet MS" pitchFamily="34" charset="0"/>
                      </a:endParaRPr>
                    </a:p>
                  </a:txBody>
                  <a:tcPr marL="108013" marR="108013"/>
                </a:tc>
                <a:tc>
                  <a:txBody>
                    <a:bodyPr/>
                    <a:lstStyle/>
                    <a:p>
                      <a:pPr algn="ctr"/>
                      <a:r>
                        <a:rPr lang="en-IN" sz="1500" dirty="0" smtClean="0">
                          <a:latin typeface="Trebuchet MS" pitchFamily="34" charset="0"/>
                        </a:rPr>
                        <a:t>Value</a:t>
                      </a:r>
                    </a:p>
                    <a:p>
                      <a:pPr algn="ctr"/>
                      <a:r>
                        <a:rPr lang="en-IN" sz="1500" dirty="0" smtClean="0">
                          <a:latin typeface="Trebuchet MS" pitchFamily="34" charset="0"/>
                        </a:rPr>
                        <a:t>Level 2</a:t>
                      </a:r>
                      <a:endParaRPr lang="en-IN" sz="1500" dirty="0">
                        <a:latin typeface="Trebuchet MS" pitchFamily="34" charset="0"/>
                      </a:endParaRPr>
                    </a:p>
                  </a:txBody>
                  <a:tcPr marL="108013" marR="108013"/>
                </a:tc>
                <a:tc>
                  <a:txBody>
                    <a:bodyPr/>
                    <a:lstStyle/>
                    <a:p>
                      <a:pPr algn="ctr"/>
                      <a:r>
                        <a:rPr lang="en-IN" sz="1500" dirty="0" smtClean="0">
                          <a:latin typeface="Trebuchet MS" pitchFamily="34" charset="0"/>
                        </a:rPr>
                        <a:t>Value</a:t>
                      </a:r>
                    </a:p>
                    <a:p>
                      <a:pPr algn="ctr"/>
                      <a:r>
                        <a:rPr lang="en-IN" sz="1500" dirty="0" smtClean="0">
                          <a:latin typeface="Trebuchet MS" pitchFamily="34" charset="0"/>
                        </a:rPr>
                        <a:t>Level 2</a:t>
                      </a:r>
                      <a:endParaRPr lang="en-IN" sz="1500" dirty="0">
                        <a:latin typeface="Trebuchet MS" pitchFamily="34" charset="0"/>
                      </a:endParaRPr>
                    </a:p>
                  </a:txBody>
                  <a:tcPr marL="108013" marR="108013"/>
                </a:tc>
              </a:tr>
              <a:tr h="550588">
                <a:tc>
                  <a:txBody>
                    <a:bodyPr/>
                    <a:lstStyle/>
                    <a:p>
                      <a:r>
                        <a:rPr lang="en-IN" sz="1500" dirty="0" smtClean="0">
                          <a:latin typeface="Trebuchet MS" pitchFamily="34" charset="0"/>
                        </a:rPr>
                        <a:t>Booking of tickets for travel by air provided by an air travel agent</a:t>
                      </a:r>
                      <a:endParaRPr lang="en-IN" sz="1500" dirty="0">
                        <a:latin typeface="Trebuchet MS" pitchFamily="34" charset="0"/>
                      </a:endParaRPr>
                    </a:p>
                  </a:txBody>
                  <a:tcPr marL="108013" marR="108013"/>
                </a:tc>
                <a:tc>
                  <a:txBody>
                    <a:bodyPr/>
                    <a:lstStyle/>
                    <a:p>
                      <a:pPr algn="ctr"/>
                      <a:r>
                        <a:rPr lang="en-IN" sz="1500" dirty="0" smtClean="0">
                          <a:latin typeface="Trebuchet MS" pitchFamily="34" charset="0"/>
                        </a:rPr>
                        <a:t>5% of</a:t>
                      </a:r>
                      <a:r>
                        <a:rPr lang="en-IN" sz="1500" baseline="0" dirty="0" smtClean="0">
                          <a:latin typeface="Trebuchet MS" pitchFamily="34" charset="0"/>
                        </a:rPr>
                        <a:t> basic fare for domestic bookings and 10% of basic fare for international bookings</a:t>
                      </a:r>
                      <a:endParaRPr lang="en-IN" sz="1500" dirty="0">
                        <a:latin typeface="Trebuchet MS" pitchFamily="34" charset="0"/>
                      </a:endParaRPr>
                    </a:p>
                  </a:txBody>
                  <a:tcPr marL="108013" marR="108013"/>
                </a:tc>
                <a:tc>
                  <a:txBody>
                    <a:bodyPr/>
                    <a:lstStyle/>
                    <a:p>
                      <a:pPr algn="ctr"/>
                      <a:r>
                        <a:rPr lang="en-IN" sz="1500" dirty="0" smtClean="0">
                          <a:latin typeface="Trebuchet MS" pitchFamily="34" charset="0"/>
                        </a:rPr>
                        <a:t>NA</a:t>
                      </a:r>
                      <a:endParaRPr lang="en-IN" sz="1500" dirty="0">
                        <a:latin typeface="Trebuchet MS" pitchFamily="34" charset="0"/>
                      </a:endParaRPr>
                    </a:p>
                  </a:txBody>
                  <a:tcPr marL="108013" marR="108013"/>
                </a:tc>
                <a:tc>
                  <a:txBody>
                    <a:bodyPr/>
                    <a:lstStyle/>
                    <a:p>
                      <a:pPr algn="ctr"/>
                      <a:r>
                        <a:rPr lang="en-IN" sz="1500" dirty="0" smtClean="0">
                          <a:latin typeface="Trebuchet MS" pitchFamily="34" charset="0"/>
                        </a:rPr>
                        <a:t>NA</a:t>
                      </a:r>
                      <a:endParaRPr lang="en-IN" sz="1500" dirty="0">
                        <a:latin typeface="Trebuchet MS" pitchFamily="34" charset="0"/>
                      </a:endParaRPr>
                    </a:p>
                  </a:txBody>
                  <a:tcPr marL="108013" marR="108013"/>
                </a:tc>
              </a:tr>
              <a:tr h="550588">
                <a:tc>
                  <a:txBody>
                    <a:bodyPr/>
                    <a:lstStyle/>
                    <a:p>
                      <a:r>
                        <a:rPr lang="en-IN" sz="1500" dirty="0" smtClean="0">
                          <a:latin typeface="Trebuchet MS" pitchFamily="34" charset="0"/>
                        </a:rPr>
                        <a:t>Life insurance business except where the entire premium</a:t>
                      </a:r>
                      <a:r>
                        <a:rPr lang="en-IN" sz="1500" baseline="0" dirty="0" smtClean="0">
                          <a:latin typeface="Trebuchet MS" pitchFamily="34" charset="0"/>
                        </a:rPr>
                        <a:t> paid is towards risk cover in life insurance</a:t>
                      </a:r>
                      <a:endParaRPr lang="en-IN" sz="1500" dirty="0">
                        <a:latin typeface="Trebuchet MS" pitchFamily="34" charset="0"/>
                      </a:endParaRPr>
                    </a:p>
                  </a:txBody>
                  <a:tcPr marL="108013" marR="108013"/>
                </a:tc>
                <a:tc>
                  <a:txBody>
                    <a:bodyPr/>
                    <a:lstStyle/>
                    <a:p>
                      <a:pPr algn="ctr"/>
                      <a:r>
                        <a:rPr lang="en-IN" sz="1500" dirty="0" smtClean="0">
                          <a:latin typeface="Trebuchet MS" pitchFamily="34" charset="0"/>
                        </a:rPr>
                        <a:t>Gross premium charged </a:t>
                      </a:r>
                      <a:r>
                        <a:rPr lang="en-IN" sz="1500" dirty="0" smtClean="0">
                          <a:solidFill>
                            <a:srgbClr val="FF0000"/>
                          </a:solidFill>
                          <a:latin typeface="Trebuchet MS" pitchFamily="34" charset="0"/>
                        </a:rPr>
                        <a:t>less</a:t>
                      </a:r>
                      <a:r>
                        <a:rPr lang="en-IN" sz="1500" baseline="0" dirty="0" smtClean="0">
                          <a:latin typeface="Trebuchet MS" pitchFamily="34" charset="0"/>
                        </a:rPr>
                        <a:t> amount allocated for investment or saving</a:t>
                      </a:r>
                      <a:endParaRPr lang="en-IN" sz="1500" dirty="0">
                        <a:latin typeface="Trebuchet MS" pitchFamily="34" charset="0"/>
                      </a:endParaRPr>
                    </a:p>
                  </a:txBody>
                  <a:tcPr marL="108013" marR="108013"/>
                </a:tc>
                <a:tc>
                  <a:txBody>
                    <a:bodyPr/>
                    <a:lstStyle/>
                    <a:p>
                      <a:pPr algn="ctr"/>
                      <a:r>
                        <a:rPr lang="en-IN" sz="1500" dirty="0" smtClean="0">
                          <a:latin typeface="Trebuchet MS" pitchFamily="34" charset="0"/>
                        </a:rPr>
                        <a:t>Single premium annuity policies,</a:t>
                      </a:r>
                      <a:r>
                        <a:rPr lang="en-IN" sz="1500" baseline="0" dirty="0" smtClean="0">
                          <a:latin typeface="Trebuchet MS" pitchFamily="34" charset="0"/>
                        </a:rPr>
                        <a:t> 10% of the single premium charged from the policy holder</a:t>
                      </a:r>
                      <a:endParaRPr lang="en-IN" sz="1500" dirty="0">
                        <a:latin typeface="Trebuchet MS" pitchFamily="34" charset="0"/>
                      </a:endParaRPr>
                    </a:p>
                  </a:txBody>
                  <a:tcPr marL="108013" marR="108013"/>
                </a:tc>
                <a:tc>
                  <a:txBody>
                    <a:bodyPr/>
                    <a:lstStyle/>
                    <a:p>
                      <a:pPr algn="ctr"/>
                      <a:r>
                        <a:rPr lang="en-IN" sz="1500" dirty="0" smtClean="0">
                          <a:latin typeface="Trebuchet MS" pitchFamily="34" charset="0"/>
                        </a:rPr>
                        <a:t>In all other cases,</a:t>
                      </a:r>
                      <a:r>
                        <a:rPr lang="en-IN" sz="1500" baseline="0" dirty="0" smtClean="0">
                          <a:latin typeface="Trebuchet MS" pitchFamily="34" charset="0"/>
                        </a:rPr>
                        <a:t> 25% of the premium charged in first year and 12.5% premium charged in subsequent years</a:t>
                      </a:r>
                      <a:endParaRPr lang="en-IN" sz="1500" dirty="0">
                        <a:latin typeface="Trebuchet MS" pitchFamily="34" charset="0"/>
                      </a:endParaRPr>
                    </a:p>
                  </a:txBody>
                  <a:tcPr marL="108013" marR="108013"/>
                </a:tc>
              </a:tr>
              <a:tr h="550588">
                <a:tc gridSpan="4">
                  <a:txBody>
                    <a:bodyPr/>
                    <a:lstStyle/>
                    <a:p>
                      <a:r>
                        <a:rPr lang="en-IN" sz="1500" dirty="0" smtClean="0">
                          <a:latin typeface="Trebuchet MS" pitchFamily="34" charset="0"/>
                        </a:rPr>
                        <a:t>Where taxable supply is provided by</a:t>
                      </a:r>
                      <a:r>
                        <a:rPr lang="en-IN" sz="1500" baseline="0" dirty="0" smtClean="0">
                          <a:latin typeface="Trebuchet MS" pitchFamily="34" charset="0"/>
                        </a:rPr>
                        <a:t> a person dealing in buying and selling of second hand goods and </a:t>
                      </a:r>
                      <a:r>
                        <a:rPr lang="en-IN" sz="1500" baseline="0" dirty="0" smtClean="0">
                          <a:solidFill>
                            <a:srgbClr val="FF0000"/>
                          </a:solidFill>
                          <a:latin typeface="Trebuchet MS" pitchFamily="34" charset="0"/>
                        </a:rPr>
                        <a:t>no</a:t>
                      </a:r>
                      <a:r>
                        <a:rPr lang="en-IN" sz="1500" baseline="0" dirty="0" smtClean="0">
                          <a:latin typeface="Trebuchet MS" pitchFamily="34" charset="0"/>
                        </a:rPr>
                        <a:t> ITC has been availed on purchase of such goods, the value shall be difference between the selling price and the purchase price</a:t>
                      </a:r>
                      <a:endParaRPr lang="en-IN" sz="1500" dirty="0">
                        <a:latin typeface="Trebuchet MS" pitchFamily="34" charset="0"/>
                      </a:endParaRPr>
                    </a:p>
                  </a:txBody>
                  <a:tcPr marL="108013" marR="108013"/>
                </a:tc>
                <a:tc hMerge="1">
                  <a:txBody>
                    <a:bodyPr/>
                    <a:lstStyle/>
                    <a:p>
                      <a:pPr algn="ctr"/>
                      <a:endParaRPr lang="en-IN" sz="1500" dirty="0">
                        <a:latin typeface="Trebuchet MS" pitchFamily="34" charset="0"/>
                      </a:endParaRPr>
                    </a:p>
                  </a:txBody>
                  <a:tcPr/>
                </a:tc>
                <a:tc hMerge="1">
                  <a:txBody>
                    <a:bodyPr/>
                    <a:lstStyle/>
                    <a:p>
                      <a:pPr algn="ctr"/>
                      <a:endParaRPr lang="en-IN" sz="1500" dirty="0">
                        <a:latin typeface="Trebuchet MS" pitchFamily="34" charset="0"/>
                      </a:endParaRPr>
                    </a:p>
                  </a:txBody>
                  <a:tcPr/>
                </a:tc>
                <a:tc hMerge="1">
                  <a:txBody>
                    <a:bodyPr/>
                    <a:lstStyle/>
                    <a:p>
                      <a:pPr algn="ctr"/>
                      <a:endParaRPr lang="en-IN" sz="1500" dirty="0">
                        <a:latin typeface="Trebuchet MS" pitchFamily="34" charset="0"/>
                      </a:endParaRPr>
                    </a:p>
                  </a:txBody>
                  <a:tcPr/>
                </a:tc>
              </a:tr>
              <a:tr h="550588">
                <a:tc gridSpan="4">
                  <a:txBody>
                    <a:bodyPr/>
                    <a:lstStyle/>
                    <a:p>
                      <a:pPr algn="just"/>
                      <a:r>
                        <a:rPr lang="en-IN" sz="1500" dirty="0" smtClean="0">
                          <a:latin typeface="Trebuchet MS" pitchFamily="34" charset="0"/>
                        </a:rPr>
                        <a:t>However, in case goods mortgaged</a:t>
                      </a:r>
                      <a:r>
                        <a:rPr lang="en-IN" sz="1500" baseline="0" dirty="0" smtClean="0">
                          <a:latin typeface="Trebuchet MS" pitchFamily="34" charset="0"/>
                        </a:rPr>
                        <a:t> for a loan are repossessed, purchase value for the borrower shall be purchase price reduced by 5% points for every quarter or part thereof, between the date of purchase and the date of disposal by the person making such repossessed.</a:t>
                      </a:r>
                      <a:endParaRPr lang="en-IN" sz="1500" dirty="0">
                        <a:latin typeface="Trebuchet MS" pitchFamily="34" charset="0"/>
                      </a:endParaRPr>
                    </a:p>
                  </a:txBody>
                  <a:tcPr marL="108013" marR="108013"/>
                </a:tc>
                <a:tc hMerge="1">
                  <a:txBody>
                    <a:bodyPr/>
                    <a:lstStyle/>
                    <a:p>
                      <a:pPr algn="ctr"/>
                      <a:endParaRPr lang="en-IN" sz="1500" dirty="0">
                        <a:latin typeface="Trebuchet MS" pitchFamily="34" charset="0"/>
                      </a:endParaRPr>
                    </a:p>
                  </a:txBody>
                  <a:tcPr/>
                </a:tc>
                <a:tc hMerge="1">
                  <a:txBody>
                    <a:bodyPr/>
                    <a:lstStyle/>
                    <a:p>
                      <a:pPr algn="ctr"/>
                      <a:endParaRPr lang="en-IN" sz="1500" dirty="0">
                        <a:latin typeface="Trebuchet MS" pitchFamily="34" charset="0"/>
                      </a:endParaRPr>
                    </a:p>
                  </a:txBody>
                  <a:tcPr/>
                </a:tc>
                <a:tc hMerge="1">
                  <a:txBody>
                    <a:bodyPr/>
                    <a:lstStyle/>
                    <a:p>
                      <a:pPr algn="ctr"/>
                      <a:endParaRPr lang="en-IN" sz="1500" dirty="0">
                        <a:latin typeface="Trebuchet MS"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24</a:t>
            </a:fld>
            <a:endParaRPr lang="en-US">
              <a:latin typeface="Trebuchet MS" pitchFamily="34" charset="0"/>
            </a:endParaRPr>
          </a:p>
        </p:txBody>
      </p:sp>
      <p:sp>
        <p:nvSpPr>
          <p:cNvPr id="6" name="Content Placeholder 2"/>
          <p:cNvSpPr txBox="1">
            <a:spLocks/>
          </p:cNvSpPr>
          <p:nvPr/>
        </p:nvSpPr>
        <p:spPr>
          <a:xfrm>
            <a:off x="270034" y="6096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kumimoji="0" lang="en-IN" sz="2500" b="0" u="none" strike="noStrike" kern="1200" cap="none" spc="0" normalizeH="0" baseline="0" noProof="0" dirty="0" smtClean="0">
                <a:ln>
                  <a:noFill/>
                </a:ln>
                <a:effectLst/>
                <a:uLnTx/>
                <a:uFillTx/>
                <a:latin typeface="Trebuchet MS" pitchFamily="34" charset="0"/>
                <a:ea typeface="+mn-ea"/>
                <a:cs typeface="+mn-cs"/>
              </a:rPr>
              <a:t>Determination of value in certain cases</a:t>
            </a:r>
          </a:p>
        </p:txBody>
      </p:sp>
      <p:graphicFrame>
        <p:nvGraphicFramePr>
          <p:cNvPr id="8" name="Table 7"/>
          <p:cNvGraphicFramePr>
            <a:graphicFrameLocks noGrp="1"/>
          </p:cNvGraphicFramePr>
          <p:nvPr/>
        </p:nvGraphicFramePr>
        <p:xfrm>
          <a:off x="360045" y="1092319"/>
          <a:ext cx="10081260" cy="5120551"/>
        </p:xfrm>
        <a:graphic>
          <a:graphicData uri="http://schemas.openxmlformats.org/drawingml/2006/table">
            <a:tbl>
              <a:tblPr firstRow="1" bandRow="1">
                <a:tableStyleId>{5C22544A-7EE6-4342-B048-85BDC9FD1C3A}</a:tableStyleId>
              </a:tblPr>
              <a:tblGrid>
                <a:gridCol w="2520315"/>
                <a:gridCol w="2520315"/>
                <a:gridCol w="2520315"/>
                <a:gridCol w="2520315"/>
              </a:tblGrid>
              <a:tr h="614561">
                <a:tc>
                  <a:txBody>
                    <a:bodyPr/>
                    <a:lstStyle/>
                    <a:p>
                      <a:pPr algn="ctr"/>
                      <a:r>
                        <a:rPr lang="en-IN" sz="1700" dirty="0" smtClean="0">
                          <a:latin typeface="Trebuchet MS" pitchFamily="34" charset="0"/>
                        </a:rPr>
                        <a:t>Services in relation to</a:t>
                      </a:r>
                      <a:endParaRPr lang="en-IN" sz="1700" dirty="0">
                        <a:latin typeface="Trebuchet MS" pitchFamily="34" charset="0"/>
                      </a:endParaRPr>
                    </a:p>
                  </a:txBody>
                  <a:tcPr marL="108013" marR="108013"/>
                </a:tc>
                <a:tc>
                  <a:txBody>
                    <a:bodyPr/>
                    <a:lstStyle/>
                    <a:p>
                      <a:pPr algn="ctr"/>
                      <a:r>
                        <a:rPr lang="en-IN" sz="1700" dirty="0" smtClean="0">
                          <a:latin typeface="Trebuchet MS" pitchFamily="34" charset="0"/>
                        </a:rPr>
                        <a:t>Value</a:t>
                      </a:r>
                    </a:p>
                    <a:p>
                      <a:pPr algn="ctr"/>
                      <a:r>
                        <a:rPr lang="en-IN" sz="1700" dirty="0" smtClean="0">
                          <a:latin typeface="Trebuchet MS" pitchFamily="34" charset="0"/>
                        </a:rPr>
                        <a:t>Level 1</a:t>
                      </a:r>
                      <a:endParaRPr lang="en-IN" sz="1700" dirty="0">
                        <a:latin typeface="Trebuchet MS" pitchFamily="34" charset="0"/>
                      </a:endParaRPr>
                    </a:p>
                  </a:txBody>
                  <a:tcPr marL="108013" marR="108013"/>
                </a:tc>
                <a:tc>
                  <a:txBody>
                    <a:bodyPr/>
                    <a:lstStyle/>
                    <a:p>
                      <a:pPr algn="ctr"/>
                      <a:r>
                        <a:rPr lang="en-IN" sz="1700" dirty="0" smtClean="0">
                          <a:latin typeface="Trebuchet MS" pitchFamily="34" charset="0"/>
                        </a:rPr>
                        <a:t>Value</a:t>
                      </a:r>
                    </a:p>
                    <a:p>
                      <a:pPr algn="ctr"/>
                      <a:r>
                        <a:rPr lang="en-IN" sz="1700" dirty="0" smtClean="0">
                          <a:latin typeface="Trebuchet MS" pitchFamily="34" charset="0"/>
                        </a:rPr>
                        <a:t>Level 2</a:t>
                      </a:r>
                      <a:endParaRPr lang="en-IN" sz="1700" dirty="0">
                        <a:latin typeface="Trebuchet MS" pitchFamily="34" charset="0"/>
                      </a:endParaRPr>
                    </a:p>
                  </a:txBody>
                  <a:tcPr marL="108013" marR="108013"/>
                </a:tc>
                <a:tc>
                  <a:txBody>
                    <a:bodyPr/>
                    <a:lstStyle/>
                    <a:p>
                      <a:pPr algn="ctr"/>
                      <a:r>
                        <a:rPr lang="en-IN" sz="1700" dirty="0" smtClean="0">
                          <a:latin typeface="Trebuchet MS" pitchFamily="34" charset="0"/>
                        </a:rPr>
                        <a:t>Value</a:t>
                      </a:r>
                    </a:p>
                    <a:p>
                      <a:pPr algn="ctr"/>
                      <a:r>
                        <a:rPr lang="en-IN" sz="1700" dirty="0" smtClean="0">
                          <a:latin typeface="Trebuchet MS" pitchFamily="34" charset="0"/>
                        </a:rPr>
                        <a:t>Level 2</a:t>
                      </a:r>
                      <a:endParaRPr lang="en-IN" sz="1700" dirty="0">
                        <a:latin typeface="Trebuchet MS" pitchFamily="34" charset="0"/>
                      </a:endParaRPr>
                    </a:p>
                  </a:txBody>
                  <a:tcPr marL="108013" marR="108013"/>
                </a:tc>
              </a:tr>
              <a:tr h="867548">
                <a:tc gridSpan="4">
                  <a:txBody>
                    <a:bodyPr/>
                    <a:lstStyle/>
                    <a:p>
                      <a:r>
                        <a:rPr lang="en-IN" sz="1700" dirty="0" smtClean="0">
                          <a:latin typeface="Trebuchet MS" pitchFamily="34" charset="0"/>
                        </a:rPr>
                        <a:t>The</a:t>
                      </a:r>
                      <a:r>
                        <a:rPr lang="en-IN" sz="1700" baseline="0" dirty="0" smtClean="0">
                          <a:latin typeface="Trebuchet MS" pitchFamily="34" charset="0"/>
                        </a:rPr>
                        <a:t> value of a token, a voucher, or a coupon, or a stamp (other than a postage stamp) which is redeemable against a supply of goods or services or both shall be equal to the money value of goods or services or both redeemable against such token, voucher, coupon or stamp.</a:t>
                      </a:r>
                      <a:endParaRPr lang="en-IN" sz="1700" dirty="0">
                        <a:latin typeface="Trebuchet MS" pitchFamily="34" charset="0"/>
                      </a:endParaRPr>
                    </a:p>
                  </a:txBody>
                  <a:tcPr marL="108013" marR="108013"/>
                </a:tc>
                <a:tc hMerge="1">
                  <a:txBody>
                    <a:bodyPr/>
                    <a:lstStyle/>
                    <a:p>
                      <a:pPr algn="ctr"/>
                      <a:endParaRPr lang="en-IN" sz="1500" dirty="0">
                        <a:latin typeface="Trebuchet MS" pitchFamily="34" charset="0"/>
                      </a:endParaRPr>
                    </a:p>
                  </a:txBody>
                  <a:tcPr/>
                </a:tc>
                <a:tc hMerge="1">
                  <a:txBody>
                    <a:bodyPr/>
                    <a:lstStyle/>
                    <a:p>
                      <a:pPr algn="ctr"/>
                      <a:endParaRPr lang="en-IN" sz="1500" dirty="0">
                        <a:latin typeface="Trebuchet MS" pitchFamily="34" charset="0"/>
                      </a:endParaRPr>
                    </a:p>
                  </a:txBody>
                  <a:tcPr/>
                </a:tc>
                <a:tc hMerge="1">
                  <a:txBody>
                    <a:bodyPr/>
                    <a:lstStyle/>
                    <a:p>
                      <a:pPr algn="ctr"/>
                      <a:endParaRPr lang="en-IN" sz="1500" dirty="0">
                        <a:latin typeface="Trebuchet MS" pitchFamily="34" charset="0"/>
                      </a:endParaRPr>
                    </a:p>
                  </a:txBody>
                  <a:tcPr/>
                </a:tc>
              </a:tr>
              <a:tr h="1633032">
                <a:tc>
                  <a:txBody>
                    <a:bodyPr/>
                    <a:lstStyle/>
                    <a:p>
                      <a:r>
                        <a:rPr lang="en-IN" sz="1700" dirty="0" smtClean="0">
                          <a:latin typeface="Trebuchet MS" pitchFamily="34" charset="0"/>
                        </a:rPr>
                        <a:t>Life insurance business except where the entire premium</a:t>
                      </a:r>
                      <a:r>
                        <a:rPr lang="en-IN" sz="1700" baseline="0" dirty="0" smtClean="0">
                          <a:latin typeface="Trebuchet MS" pitchFamily="34" charset="0"/>
                        </a:rPr>
                        <a:t> paid is towards risk cover in life insurance</a:t>
                      </a:r>
                      <a:endParaRPr lang="en-IN" sz="1700" dirty="0">
                        <a:latin typeface="Trebuchet MS" pitchFamily="34" charset="0"/>
                      </a:endParaRPr>
                    </a:p>
                  </a:txBody>
                  <a:tcPr marL="108013" marR="108013"/>
                </a:tc>
                <a:tc>
                  <a:txBody>
                    <a:bodyPr/>
                    <a:lstStyle/>
                    <a:p>
                      <a:pPr algn="ctr"/>
                      <a:r>
                        <a:rPr lang="en-IN" sz="1700" dirty="0" smtClean="0">
                          <a:latin typeface="Trebuchet MS" pitchFamily="34" charset="0"/>
                        </a:rPr>
                        <a:t>Gross premium charged </a:t>
                      </a:r>
                      <a:r>
                        <a:rPr lang="en-IN" sz="1700" dirty="0" smtClean="0">
                          <a:solidFill>
                            <a:srgbClr val="FF0000"/>
                          </a:solidFill>
                          <a:latin typeface="Trebuchet MS" pitchFamily="34" charset="0"/>
                        </a:rPr>
                        <a:t>less</a:t>
                      </a:r>
                      <a:r>
                        <a:rPr lang="en-IN" sz="1700" baseline="0" dirty="0" smtClean="0">
                          <a:latin typeface="Trebuchet MS" pitchFamily="34" charset="0"/>
                        </a:rPr>
                        <a:t> amount allocated for investment or saving</a:t>
                      </a:r>
                      <a:endParaRPr lang="en-IN" sz="1700" dirty="0">
                        <a:latin typeface="Trebuchet MS" pitchFamily="34" charset="0"/>
                      </a:endParaRPr>
                    </a:p>
                  </a:txBody>
                  <a:tcPr marL="108013" marR="108013"/>
                </a:tc>
                <a:tc>
                  <a:txBody>
                    <a:bodyPr/>
                    <a:lstStyle/>
                    <a:p>
                      <a:pPr algn="ctr"/>
                      <a:r>
                        <a:rPr lang="en-IN" sz="1700" dirty="0" smtClean="0">
                          <a:latin typeface="Trebuchet MS" pitchFamily="34" charset="0"/>
                        </a:rPr>
                        <a:t>Single premium annuity policies,</a:t>
                      </a:r>
                      <a:r>
                        <a:rPr lang="en-IN" sz="1700" baseline="0" dirty="0" smtClean="0">
                          <a:latin typeface="Trebuchet MS" pitchFamily="34" charset="0"/>
                        </a:rPr>
                        <a:t> 10% of the single premium charged from the policy holder</a:t>
                      </a:r>
                      <a:endParaRPr lang="en-IN" sz="1700" dirty="0">
                        <a:latin typeface="Trebuchet MS" pitchFamily="34" charset="0"/>
                      </a:endParaRPr>
                    </a:p>
                  </a:txBody>
                  <a:tcPr marL="108013" marR="108013"/>
                </a:tc>
                <a:tc>
                  <a:txBody>
                    <a:bodyPr/>
                    <a:lstStyle/>
                    <a:p>
                      <a:pPr algn="ctr"/>
                      <a:r>
                        <a:rPr lang="en-IN" sz="1700" dirty="0" smtClean="0">
                          <a:latin typeface="Trebuchet MS" pitchFamily="34" charset="0"/>
                        </a:rPr>
                        <a:t>In all other cases,</a:t>
                      </a:r>
                      <a:r>
                        <a:rPr lang="en-IN" sz="1700" baseline="0" dirty="0" smtClean="0">
                          <a:latin typeface="Trebuchet MS" pitchFamily="34" charset="0"/>
                        </a:rPr>
                        <a:t> 25% of the premium charged in first year and 12.5% premium charged in subsequent years</a:t>
                      </a:r>
                      <a:endParaRPr lang="en-IN" sz="1700" dirty="0">
                        <a:latin typeface="Trebuchet MS" pitchFamily="34" charset="0"/>
                      </a:endParaRPr>
                    </a:p>
                  </a:txBody>
                  <a:tcPr marL="108013" marR="108013"/>
                </a:tc>
              </a:tr>
              <a:tr h="867548">
                <a:tc gridSpan="4">
                  <a:txBody>
                    <a:bodyPr/>
                    <a:lstStyle/>
                    <a:p>
                      <a:r>
                        <a:rPr lang="en-IN" sz="1700" dirty="0" smtClean="0">
                          <a:latin typeface="Trebuchet MS" pitchFamily="34" charset="0"/>
                        </a:rPr>
                        <a:t>Where taxable supply is provided by</a:t>
                      </a:r>
                      <a:r>
                        <a:rPr lang="en-IN" sz="1700" baseline="0" dirty="0" smtClean="0">
                          <a:latin typeface="Trebuchet MS" pitchFamily="34" charset="0"/>
                        </a:rPr>
                        <a:t> a person dealing in buying and selling of second hand goods and </a:t>
                      </a:r>
                      <a:r>
                        <a:rPr lang="en-IN" sz="1700" baseline="0" dirty="0" smtClean="0">
                          <a:solidFill>
                            <a:srgbClr val="FF0000"/>
                          </a:solidFill>
                          <a:latin typeface="Trebuchet MS" pitchFamily="34" charset="0"/>
                        </a:rPr>
                        <a:t>no</a:t>
                      </a:r>
                      <a:r>
                        <a:rPr lang="en-IN" sz="1700" baseline="0" dirty="0" smtClean="0">
                          <a:latin typeface="Trebuchet MS" pitchFamily="34" charset="0"/>
                        </a:rPr>
                        <a:t> ITC has been availed on purchase of such goods, the value shall be difference between the selling price and the purchase price</a:t>
                      </a:r>
                      <a:endParaRPr lang="en-IN" sz="1700" dirty="0">
                        <a:latin typeface="Trebuchet MS" pitchFamily="34" charset="0"/>
                      </a:endParaRPr>
                    </a:p>
                  </a:txBody>
                  <a:tcPr marL="108013" marR="108013"/>
                </a:tc>
                <a:tc hMerge="1">
                  <a:txBody>
                    <a:bodyPr/>
                    <a:lstStyle/>
                    <a:p>
                      <a:pPr algn="ctr"/>
                      <a:endParaRPr lang="en-IN" sz="1500" dirty="0">
                        <a:latin typeface="Trebuchet MS" pitchFamily="34" charset="0"/>
                      </a:endParaRPr>
                    </a:p>
                  </a:txBody>
                  <a:tcPr/>
                </a:tc>
                <a:tc hMerge="1">
                  <a:txBody>
                    <a:bodyPr/>
                    <a:lstStyle/>
                    <a:p>
                      <a:pPr algn="ctr"/>
                      <a:endParaRPr lang="en-IN" sz="1500" dirty="0">
                        <a:latin typeface="Trebuchet MS" pitchFamily="34" charset="0"/>
                      </a:endParaRPr>
                    </a:p>
                  </a:txBody>
                  <a:tcPr/>
                </a:tc>
                <a:tc hMerge="1">
                  <a:txBody>
                    <a:bodyPr/>
                    <a:lstStyle/>
                    <a:p>
                      <a:pPr algn="ctr"/>
                      <a:endParaRPr lang="en-IN" sz="1500" dirty="0">
                        <a:latin typeface="Trebuchet MS" pitchFamily="34" charset="0"/>
                      </a:endParaRPr>
                    </a:p>
                  </a:txBody>
                  <a:tcPr/>
                </a:tc>
              </a:tr>
              <a:tr h="1122710">
                <a:tc gridSpan="4">
                  <a:txBody>
                    <a:bodyPr/>
                    <a:lstStyle/>
                    <a:p>
                      <a:pPr algn="just"/>
                      <a:r>
                        <a:rPr lang="en-IN" sz="1700" dirty="0" smtClean="0">
                          <a:latin typeface="Trebuchet MS" pitchFamily="34" charset="0"/>
                        </a:rPr>
                        <a:t>However, in case goods mortgaged</a:t>
                      </a:r>
                      <a:r>
                        <a:rPr lang="en-IN" sz="1700" baseline="0" dirty="0" smtClean="0">
                          <a:latin typeface="Trebuchet MS" pitchFamily="34" charset="0"/>
                        </a:rPr>
                        <a:t> for a loan are repossessed, purchase value for the borrower shall be purchase price reduced by 5% points for every quarter or part thereof, between the date of purchase and the date of disposal by the person making such repossessed.</a:t>
                      </a:r>
                      <a:endParaRPr lang="en-IN" sz="1700" dirty="0">
                        <a:latin typeface="Trebuchet MS" pitchFamily="34" charset="0"/>
                      </a:endParaRPr>
                    </a:p>
                  </a:txBody>
                  <a:tcPr marL="108013" marR="108013"/>
                </a:tc>
                <a:tc hMerge="1">
                  <a:txBody>
                    <a:bodyPr/>
                    <a:lstStyle/>
                    <a:p>
                      <a:pPr algn="ctr"/>
                      <a:endParaRPr lang="en-IN" sz="1500" dirty="0">
                        <a:latin typeface="Trebuchet MS" pitchFamily="34" charset="0"/>
                      </a:endParaRPr>
                    </a:p>
                  </a:txBody>
                  <a:tcPr/>
                </a:tc>
                <a:tc hMerge="1">
                  <a:txBody>
                    <a:bodyPr/>
                    <a:lstStyle/>
                    <a:p>
                      <a:pPr algn="ctr"/>
                      <a:endParaRPr lang="en-IN" sz="1500" dirty="0">
                        <a:latin typeface="Trebuchet MS" pitchFamily="34" charset="0"/>
                      </a:endParaRPr>
                    </a:p>
                  </a:txBody>
                  <a:tcPr/>
                </a:tc>
                <a:tc hMerge="1">
                  <a:txBody>
                    <a:bodyPr/>
                    <a:lstStyle/>
                    <a:p>
                      <a:pPr algn="ctr"/>
                      <a:endParaRPr lang="en-IN" sz="1500" dirty="0">
                        <a:latin typeface="Trebuchet MS"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25</a:t>
            </a:fld>
            <a:endParaRPr lang="en-US">
              <a:latin typeface="Trebuchet MS" pitchFamily="34" charset="0"/>
            </a:endParaRPr>
          </a:p>
        </p:txBody>
      </p:sp>
      <p:sp>
        <p:nvSpPr>
          <p:cNvPr id="6" name="Content Placeholder 2"/>
          <p:cNvSpPr txBox="1">
            <a:spLocks/>
          </p:cNvSpPr>
          <p:nvPr/>
        </p:nvSpPr>
        <p:spPr>
          <a:xfrm>
            <a:off x="270034" y="6096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kumimoji="0" lang="en-IN" sz="2500" b="0" u="none" strike="noStrike" kern="1200" cap="none" spc="0" normalizeH="0" baseline="0" noProof="0" dirty="0" smtClean="0">
                <a:ln>
                  <a:noFill/>
                </a:ln>
                <a:effectLst/>
                <a:uLnTx/>
                <a:uFillTx/>
                <a:latin typeface="Trebuchet MS" pitchFamily="34" charset="0"/>
                <a:ea typeface="+mn-ea"/>
                <a:cs typeface="+mn-cs"/>
              </a:rPr>
              <a:t>Value of supply of services in case of pure agent</a:t>
            </a:r>
          </a:p>
        </p:txBody>
      </p:sp>
      <p:graphicFrame>
        <p:nvGraphicFramePr>
          <p:cNvPr id="8" name="Table 7"/>
          <p:cNvGraphicFramePr>
            <a:graphicFrameLocks noGrp="1"/>
          </p:cNvGraphicFramePr>
          <p:nvPr/>
        </p:nvGraphicFramePr>
        <p:xfrm>
          <a:off x="360045" y="1092320"/>
          <a:ext cx="10081260" cy="4448859"/>
        </p:xfrm>
        <a:graphic>
          <a:graphicData uri="http://schemas.openxmlformats.org/drawingml/2006/table">
            <a:tbl>
              <a:tblPr firstRow="1" bandRow="1">
                <a:tableStyleId>{5C22544A-7EE6-4342-B048-85BDC9FD1C3A}</a:tableStyleId>
              </a:tblPr>
              <a:tblGrid>
                <a:gridCol w="10081260"/>
              </a:tblGrid>
              <a:tr h="614561">
                <a:tc>
                  <a:txBody>
                    <a:bodyPr/>
                    <a:lstStyle/>
                    <a:p>
                      <a:pPr algn="ctr"/>
                      <a:r>
                        <a:rPr lang="en-IN" sz="2500" dirty="0" smtClean="0">
                          <a:latin typeface="Trebuchet MS" pitchFamily="34" charset="0"/>
                        </a:rPr>
                        <a:t>PURE AGENT</a:t>
                      </a:r>
                      <a:endParaRPr lang="en-IN" sz="2500" dirty="0">
                        <a:latin typeface="Trebuchet MS" pitchFamily="34" charset="0"/>
                      </a:endParaRPr>
                    </a:p>
                  </a:txBody>
                  <a:tcPr marL="108013" marR="108013"/>
                </a:tc>
              </a:tr>
              <a:tr h="867548">
                <a:tc>
                  <a:txBody>
                    <a:bodyPr/>
                    <a:lstStyle/>
                    <a:p>
                      <a:pPr algn="just"/>
                      <a:r>
                        <a:rPr lang="en-IN" sz="2300" i="1" dirty="0" smtClean="0">
                          <a:solidFill>
                            <a:schemeClr val="tx1"/>
                          </a:solidFill>
                          <a:latin typeface="Trebuchet MS" pitchFamily="34" charset="0"/>
                        </a:rPr>
                        <a:t>The</a:t>
                      </a:r>
                      <a:r>
                        <a:rPr lang="en-IN" sz="2300" i="1" baseline="0" dirty="0" smtClean="0">
                          <a:solidFill>
                            <a:schemeClr val="tx1"/>
                          </a:solidFill>
                          <a:latin typeface="Trebuchet MS" pitchFamily="34" charset="0"/>
                        </a:rPr>
                        <a:t> expenditure or cost incurred by a supplier as a pure agent of the recipient of supply shall be excluded from the value of supply, if all the following conditions are satisfied:</a:t>
                      </a:r>
                      <a:endParaRPr lang="en-IN" sz="2300" i="1" dirty="0">
                        <a:solidFill>
                          <a:schemeClr val="tx1"/>
                        </a:solidFill>
                        <a:latin typeface="Trebuchet MS" pitchFamily="34" charset="0"/>
                      </a:endParaRPr>
                    </a:p>
                  </a:txBody>
                  <a:tcPr marL="108013" marR="108013"/>
                </a:tc>
              </a:tr>
              <a:tr h="701040">
                <a:tc>
                  <a:txBody>
                    <a:bodyPr/>
                    <a:lstStyle/>
                    <a:p>
                      <a:r>
                        <a:rPr lang="en-IN" sz="2000" dirty="0" smtClean="0">
                          <a:latin typeface="Trebuchet MS" pitchFamily="34" charset="0"/>
                        </a:rPr>
                        <a:t>The supplier acts as</a:t>
                      </a:r>
                      <a:r>
                        <a:rPr lang="en-IN" sz="2000" baseline="0" dirty="0" smtClean="0">
                          <a:latin typeface="Trebuchet MS" pitchFamily="34" charset="0"/>
                        </a:rPr>
                        <a:t> a pure agent of the recipient of supply when he makes payment to the third on authorisation by such recipient.</a:t>
                      </a:r>
                      <a:endParaRPr lang="en-IN" sz="2000" dirty="0">
                        <a:latin typeface="Trebuchet MS" pitchFamily="34" charset="0"/>
                      </a:endParaRPr>
                    </a:p>
                  </a:txBody>
                  <a:tcPr marL="108013" marR="108013" anchor="ctr"/>
                </a:tc>
              </a:tr>
              <a:tr h="867548">
                <a:tc>
                  <a:txBody>
                    <a:bodyPr/>
                    <a:lstStyle/>
                    <a:p>
                      <a:r>
                        <a:rPr lang="en-IN" sz="2000" dirty="0" smtClean="0">
                          <a:latin typeface="Trebuchet MS" pitchFamily="34" charset="0"/>
                        </a:rPr>
                        <a:t>The payment made by the pure agent on</a:t>
                      </a:r>
                      <a:r>
                        <a:rPr lang="en-IN" sz="2000" baseline="0" dirty="0" smtClean="0">
                          <a:latin typeface="Trebuchet MS" pitchFamily="34" charset="0"/>
                        </a:rPr>
                        <a:t> behalf of the recipient has been separately indicated in the invoice of the pure agent</a:t>
                      </a:r>
                      <a:endParaRPr lang="en-IN" sz="2000" dirty="0">
                        <a:latin typeface="Trebuchet MS" pitchFamily="34" charset="0"/>
                      </a:endParaRPr>
                    </a:p>
                  </a:txBody>
                  <a:tcPr marL="108013" marR="108013" anchor="ctr"/>
                </a:tc>
              </a:tr>
              <a:tr h="1122710">
                <a:tc>
                  <a:txBody>
                    <a:bodyPr/>
                    <a:lstStyle/>
                    <a:p>
                      <a:pPr algn="just"/>
                      <a:r>
                        <a:rPr lang="en-IN" sz="2000" dirty="0" smtClean="0">
                          <a:latin typeface="Trebuchet MS" pitchFamily="34" charset="0"/>
                        </a:rPr>
                        <a:t>The supplies procured by the pure</a:t>
                      </a:r>
                      <a:r>
                        <a:rPr lang="en-IN" sz="2000" baseline="0" dirty="0" smtClean="0">
                          <a:latin typeface="Trebuchet MS" pitchFamily="34" charset="0"/>
                        </a:rPr>
                        <a:t> agent from the third party on behalf of the recipient of supply are in addition to the services he supplies on his own account.</a:t>
                      </a:r>
                      <a:endParaRPr lang="en-IN" sz="2000" dirty="0">
                        <a:latin typeface="Trebuchet MS" pitchFamily="34" charset="0"/>
                      </a:endParaRPr>
                    </a:p>
                  </a:txBody>
                  <a:tcPr marL="108013" marR="108013" anchor="ct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3" name="Content Placeholder 2"/>
          <p:cNvSpPr>
            <a:spLocks noGrp="1"/>
          </p:cNvSpPr>
          <p:nvPr>
            <p:ph idx="1"/>
          </p:nvPr>
        </p:nvSpPr>
        <p:spPr>
          <a:xfrm>
            <a:off x="270034" y="1143000"/>
            <a:ext cx="9901238" cy="4267200"/>
          </a:xfrm>
        </p:spPr>
        <p:txBody>
          <a:bodyPr>
            <a:noAutofit/>
          </a:bodyPr>
          <a:lstStyle/>
          <a:p>
            <a:pPr marL="0" indent="0" algn="just">
              <a:lnSpc>
                <a:spcPct val="120000"/>
              </a:lnSpc>
              <a:spcBef>
                <a:spcPts val="0"/>
              </a:spcBef>
              <a:buNone/>
            </a:pPr>
            <a:r>
              <a:rPr lang="en-IN" sz="2300" dirty="0" smtClean="0">
                <a:latin typeface="Trebuchet MS" pitchFamily="34" charset="0"/>
              </a:rPr>
              <a:t>Corporate services firm A is engaged to handle the legal work pertaining to the incorporation of Company B. Other than its service fees, A also recovers from B, registration fee and approval fee for the name of the company paid to Registrar of the Companies. The fees charged by the Registrar of the companies registration and approval of the name are compulsorily levied on B. A is merely acting as a pure agent in the payment of those fees. Therefore, A’s recovery of such expenses is a disbursement and not part of the value of supply made by A to B.</a:t>
            </a: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26</a:t>
            </a:fld>
            <a:endParaRPr lang="en-US">
              <a:latin typeface="Trebuchet MS" pitchFamily="34" charset="0"/>
            </a:endParaRPr>
          </a:p>
        </p:txBody>
      </p:sp>
      <p:sp>
        <p:nvSpPr>
          <p:cNvPr id="6" name="Content Placeholder 2"/>
          <p:cNvSpPr txBox="1">
            <a:spLocks/>
          </p:cNvSpPr>
          <p:nvPr/>
        </p:nvSpPr>
        <p:spPr>
          <a:xfrm>
            <a:off x="270034" y="6096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kumimoji="0" lang="en-IN" sz="2500" b="0" u="none" strike="noStrike" kern="1200" cap="none" spc="0" normalizeH="0" baseline="0" noProof="0" dirty="0" smtClean="0">
                <a:ln>
                  <a:noFill/>
                </a:ln>
                <a:solidFill>
                  <a:srgbClr val="FF0000"/>
                </a:solidFill>
                <a:effectLst/>
                <a:uLnTx/>
                <a:uFillTx/>
                <a:latin typeface="Trebuchet MS" pitchFamily="34" charset="0"/>
                <a:ea typeface="+mn-ea"/>
                <a:cs typeface="+mn-cs"/>
              </a:rPr>
              <a:t>Example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5688" y="1143000"/>
            <a:ext cx="4209975" cy="914400"/>
          </a:xfrm>
        </p:spPr>
        <p:txBody>
          <a:bodyPr>
            <a:normAutofit fontScale="62500" lnSpcReduction="20000"/>
          </a:bodyPr>
          <a:lstStyle/>
          <a:p>
            <a:pPr algn="ctr">
              <a:buNone/>
            </a:pPr>
            <a:r>
              <a:rPr lang="en-IN" sz="4500" dirty="0" smtClean="0">
                <a:solidFill>
                  <a:srgbClr val="002060"/>
                </a:solidFill>
                <a:latin typeface="Trebuchet MS" pitchFamily="34" charset="0"/>
              </a:rPr>
              <a:t>QUESTIONS</a:t>
            </a:r>
          </a:p>
          <a:p>
            <a:pPr algn="ctr">
              <a:buNone/>
            </a:pPr>
            <a:r>
              <a:rPr lang="en-IN" sz="4500" dirty="0" smtClean="0">
                <a:solidFill>
                  <a:srgbClr val="002060"/>
                </a:solidFill>
                <a:latin typeface="Trebuchet MS" pitchFamily="34" charset="0"/>
              </a:rPr>
              <a:t>?</a:t>
            </a:r>
            <a:endParaRPr lang="en-IN" sz="4500" dirty="0">
              <a:solidFill>
                <a:srgbClr val="002060"/>
              </a:solidFill>
              <a:latin typeface="Trebuchet MS"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6" name="TextBox 5"/>
          <p:cNvSpPr txBox="1"/>
          <p:nvPr/>
        </p:nvSpPr>
        <p:spPr>
          <a:xfrm>
            <a:off x="3285411" y="2932332"/>
            <a:ext cx="4230529" cy="646331"/>
          </a:xfrm>
          <a:prstGeom prst="rect">
            <a:avLst/>
          </a:prstGeom>
          <a:noFill/>
        </p:spPr>
        <p:txBody>
          <a:bodyPr wrap="square" rtlCol="0">
            <a:spAutoFit/>
          </a:bodyPr>
          <a:lstStyle/>
          <a:p>
            <a:pPr algn="ctr"/>
            <a:r>
              <a:rPr lang="en-IN" dirty="0" smtClean="0">
                <a:latin typeface="Trebuchet MS" pitchFamily="34" charset="0"/>
              </a:rPr>
              <a:t>Mobile: 9849765400</a:t>
            </a:r>
          </a:p>
          <a:p>
            <a:pPr algn="ctr"/>
            <a:r>
              <a:rPr lang="en-IN" dirty="0" smtClean="0">
                <a:latin typeface="Trebuchet MS" pitchFamily="34" charset="0"/>
              </a:rPr>
              <a:t>Email: ca.irshadam@gmail.com</a:t>
            </a:r>
            <a:endParaRPr lang="en-IN" dirty="0">
              <a:latin typeface="Trebuchet MS" pitchFamily="34" charset="0"/>
            </a:endParaRPr>
          </a:p>
        </p:txBody>
      </p:sp>
      <p:sp>
        <p:nvSpPr>
          <p:cNvPr id="7" name="TextBox 6"/>
          <p:cNvSpPr txBox="1"/>
          <p:nvPr/>
        </p:nvSpPr>
        <p:spPr>
          <a:xfrm>
            <a:off x="3285411" y="2514600"/>
            <a:ext cx="4230529" cy="477054"/>
          </a:xfrm>
          <a:prstGeom prst="rect">
            <a:avLst/>
          </a:prstGeom>
          <a:noFill/>
        </p:spPr>
        <p:txBody>
          <a:bodyPr wrap="square" rtlCol="0">
            <a:spAutoFit/>
          </a:bodyPr>
          <a:lstStyle/>
          <a:p>
            <a:pPr algn="ctr"/>
            <a:r>
              <a:rPr lang="en-IN" sz="2500" dirty="0" smtClean="0">
                <a:solidFill>
                  <a:srgbClr val="C00000"/>
                </a:solidFill>
                <a:latin typeface="Trebuchet MS" pitchFamily="34" charset="0"/>
              </a:rPr>
              <a:t>THANK YOU</a:t>
            </a:r>
            <a:endParaRPr lang="en-IN" sz="2500" dirty="0">
              <a:solidFill>
                <a:srgbClr val="C00000"/>
              </a:solidFill>
              <a:latin typeface="Trebuchet MS"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3</a:t>
            </a:fld>
            <a:endParaRPr lang="en-US">
              <a:latin typeface="Trebuchet MS" pitchFamily="34" charset="0"/>
            </a:endParaRPr>
          </a:p>
        </p:txBody>
      </p:sp>
      <p:graphicFrame>
        <p:nvGraphicFramePr>
          <p:cNvPr id="9" name="Diagram 8"/>
          <p:cNvGraphicFramePr/>
          <p:nvPr/>
        </p:nvGraphicFramePr>
        <p:xfrm>
          <a:off x="450056" y="1524000"/>
          <a:ext cx="954119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270034" y="838200"/>
            <a:ext cx="3690461" cy="477054"/>
          </a:xfrm>
          <a:prstGeom prst="rect">
            <a:avLst/>
          </a:prstGeom>
          <a:noFill/>
        </p:spPr>
        <p:txBody>
          <a:bodyPr wrap="square" rtlCol="0">
            <a:spAutoFit/>
          </a:bodyPr>
          <a:lstStyle/>
          <a:p>
            <a:r>
              <a:rPr lang="en-IN" sz="2500" dirty="0" smtClean="0">
                <a:latin typeface="Trebuchet MS" pitchFamily="34" charset="0"/>
              </a:rPr>
              <a:t>Transaction value</a:t>
            </a:r>
            <a:endParaRPr lang="en-IN" sz="2500" dirty="0">
              <a:latin typeface="Trebuchet MS"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3" name="Content Placeholder 2"/>
          <p:cNvSpPr>
            <a:spLocks noGrp="1"/>
          </p:cNvSpPr>
          <p:nvPr>
            <p:ph idx="1"/>
          </p:nvPr>
        </p:nvSpPr>
        <p:spPr>
          <a:xfrm>
            <a:off x="270034" y="990600"/>
            <a:ext cx="9901238" cy="5410200"/>
          </a:xfrm>
        </p:spPr>
        <p:txBody>
          <a:bodyPr>
            <a:noAutofit/>
          </a:bodyPr>
          <a:lstStyle/>
          <a:p>
            <a:pPr marL="0" indent="0" algn="just">
              <a:lnSpc>
                <a:spcPct val="150000"/>
              </a:lnSpc>
              <a:spcBef>
                <a:spcPts val="0"/>
              </a:spcBef>
              <a:buNone/>
            </a:pPr>
            <a:r>
              <a:rPr lang="en-IN" sz="2100" dirty="0" smtClean="0">
                <a:latin typeface="Trebuchet MS" pitchFamily="34" charset="0"/>
              </a:rPr>
              <a:t>I. Persons shall be deemed to be “related persons” if––</a:t>
            </a:r>
          </a:p>
          <a:p>
            <a:pPr marL="514350" indent="-514350" algn="just">
              <a:lnSpc>
                <a:spcPct val="130000"/>
              </a:lnSpc>
              <a:spcBef>
                <a:spcPts val="0"/>
              </a:spcBef>
              <a:buAutoNum type="romanLcParenBoth"/>
            </a:pPr>
            <a:r>
              <a:rPr lang="en-IN" sz="2100" dirty="0" smtClean="0">
                <a:latin typeface="Trebuchet MS" pitchFamily="34" charset="0"/>
              </a:rPr>
              <a:t>Such persons are officers or directors of one another’s businesses;</a:t>
            </a:r>
          </a:p>
          <a:p>
            <a:pPr marL="514350" indent="-514350" algn="just">
              <a:lnSpc>
                <a:spcPct val="130000"/>
              </a:lnSpc>
              <a:spcBef>
                <a:spcPts val="0"/>
              </a:spcBef>
              <a:buAutoNum type="romanLcParenBoth"/>
            </a:pPr>
            <a:r>
              <a:rPr lang="en-IN" sz="2100" dirty="0" smtClean="0">
                <a:latin typeface="Trebuchet MS" pitchFamily="34" charset="0"/>
              </a:rPr>
              <a:t>Such persons are legally recognised partners in business;</a:t>
            </a:r>
          </a:p>
          <a:p>
            <a:pPr marL="514350" indent="-514350" algn="just">
              <a:lnSpc>
                <a:spcPct val="130000"/>
              </a:lnSpc>
              <a:spcBef>
                <a:spcPts val="0"/>
              </a:spcBef>
              <a:buAutoNum type="romanLcParenBoth"/>
            </a:pPr>
            <a:r>
              <a:rPr lang="en-IN" sz="2100" dirty="0" smtClean="0">
                <a:latin typeface="Trebuchet MS" pitchFamily="34" charset="0"/>
              </a:rPr>
              <a:t>Such persons are employer and employee;</a:t>
            </a:r>
          </a:p>
          <a:p>
            <a:pPr marL="514350" indent="-514350" algn="just">
              <a:lnSpc>
                <a:spcPct val="130000"/>
              </a:lnSpc>
              <a:spcBef>
                <a:spcPts val="0"/>
              </a:spcBef>
              <a:buAutoNum type="romanLcParenBoth"/>
            </a:pPr>
            <a:r>
              <a:rPr lang="en-IN" sz="2100" dirty="0" smtClean="0">
                <a:latin typeface="Trebuchet MS" pitchFamily="34" charset="0"/>
              </a:rPr>
              <a:t>Any person directly or indirectly owns, controls or holds twenty-five per cent or more of the outstanding voting stock or shares of both of them;</a:t>
            </a:r>
          </a:p>
          <a:p>
            <a:pPr marL="514350" indent="-514350" algn="just">
              <a:lnSpc>
                <a:spcPct val="130000"/>
              </a:lnSpc>
              <a:spcBef>
                <a:spcPts val="0"/>
              </a:spcBef>
              <a:buAutoNum type="romanLcParenBoth"/>
            </a:pPr>
            <a:r>
              <a:rPr lang="en-IN" sz="2100" dirty="0" smtClean="0">
                <a:latin typeface="Trebuchet MS" pitchFamily="34" charset="0"/>
              </a:rPr>
              <a:t>One of them directly or indirectly controls the other;</a:t>
            </a:r>
          </a:p>
          <a:p>
            <a:pPr marL="514350" indent="-514350" algn="just">
              <a:lnSpc>
                <a:spcPct val="130000"/>
              </a:lnSpc>
              <a:spcBef>
                <a:spcPts val="0"/>
              </a:spcBef>
              <a:buAutoNum type="romanLcParenBoth"/>
            </a:pPr>
            <a:r>
              <a:rPr lang="en-IN" sz="2100" dirty="0" smtClean="0">
                <a:latin typeface="Trebuchet MS" pitchFamily="34" charset="0"/>
              </a:rPr>
              <a:t>Both of them are directly or indirectly controlled by a third person;</a:t>
            </a:r>
          </a:p>
          <a:p>
            <a:pPr marL="514350" indent="-514350" algn="just">
              <a:lnSpc>
                <a:spcPct val="130000"/>
              </a:lnSpc>
              <a:spcBef>
                <a:spcPts val="0"/>
              </a:spcBef>
              <a:buAutoNum type="romanLcParenBoth"/>
            </a:pPr>
            <a:r>
              <a:rPr lang="en-IN" sz="2100" dirty="0" smtClean="0">
                <a:latin typeface="Trebuchet MS" pitchFamily="34" charset="0"/>
              </a:rPr>
              <a:t>Together they directly or indirectly control a third person; or</a:t>
            </a:r>
          </a:p>
          <a:p>
            <a:pPr marL="514350" indent="-514350" algn="just">
              <a:lnSpc>
                <a:spcPct val="130000"/>
              </a:lnSpc>
              <a:spcBef>
                <a:spcPts val="0"/>
              </a:spcBef>
              <a:buAutoNum type="romanLcParenBoth"/>
            </a:pPr>
            <a:r>
              <a:rPr lang="en-IN" sz="2100" dirty="0" smtClean="0">
                <a:latin typeface="Trebuchet MS" pitchFamily="34" charset="0"/>
              </a:rPr>
              <a:t>They are members of the same family;</a:t>
            </a:r>
          </a:p>
          <a:p>
            <a:pPr marL="514350" indent="-514350" algn="just">
              <a:lnSpc>
                <a:spcPct val="130000"/>
              </a:lnSpc>
              <a:spcBef>
                <a:spcPts val="0"/>
              </a:spcBef>
              <a:buNone/>
            </a:pPr>
            <a:endParaRPr lang="en-IN" sz="800" dirty="0" smtClean="0">
              <a:latin typeface="Trebuchet MS" pitchFamily="34" charset="0"/>
            </a:endParaRPr>
          </a:p>
          <a:p>
            <a:pPr marL="0" indent="0" algn="just">
              <a:lnSpc>
                <a:spcPct val="120000"/>
              </a:lnSpc>
              <a:spcBef>
                <a:spcPts val="0"/>
              </a:spcBef>
              <a:buNone/>
            </a:pPr>
            <a:r>
              <a:rPr lang="en-IN" sz="2100" i="1" dirty="0" smtClean="0">
                <a:solidFill>
                  <a:srgbClr val="7030A0"/>
                </a:solidFill>
                <a:latin typeface="Trebuchet MS" pitchFamily="34" charset="0"/>
              </a:rPr>
              <a:t>II. Persons who are associated in the business of one another in that one is the sole agent or sole distributor or sole concessionaire, howsoever described, of the other, shall be deemed to be related.</a:t>
            </a: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4</a:t>
            </a:fld>
            <a:endParaRPr lang="en-US">
              <a:latin typeface="Trebuchet MS" pitchFamily="34" charset="0"/>
            </a:endParaRPr>
          </a:p>
        </p:txBody>
      </p:sp>
      <p:sp>
        <p:nvSpPr>
          <p:cNvPr id="6" name="Content Placeholder 2"/>
          <p:cNvSpPr txBox="1">
            <a:spLocks/>
          </p:cNvSpPr>
          <p:nvPr/>
        </p:nvSpPr>
        <p:spPr>
          <a:xfrm>
            <a:off x="270034" y="6096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500" dirty="0" smtClean="0">
                <a:latin typeface="Trebuchet MS" pitchFamily="34" charset="0"/>
              </a:rPr>
              <a:t>Related person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3" name="Content Placeholder 2"/>
          <p:cNvSpPr>
            <a:spLocks noGrp="1"/>
          </p:cNvSpPr>
          <p:nvPr>
            <p:ph idx="1"/>
          </p:nvPr>
        </p:nvSpPr>
        <p:spPr>
          <a:xfrm>
            <a:off x="270034" y="1295400"/>
            <a:ext cx="9901238" cy="4343400"/>
          </a:xfrm>
        </p:spPr>
        <p:txBody>
          <a:bodyPr>
            <a:noAutofit/>
          </a:bodyPr>
          <a:lstStyle/>
          <a:p>
            <a:pPr marL="0" indent="0" algn="just">
              <a:lnSpc>
                <a:spcPct val="150000"/>
              </a:lnSpc>
              <a:spcBef>
                <a:spcPts val="1200"/>
              </a:spcBef>
              <a:spcAft>
                <a:spcPts val="1200"/>
              </a:spcAft>
              <a:buNone/>
            </a:pPr>
            <a:r>
              <a:rPr lang="en-IN" sz="2100" dirty="0" smtClean="0">
                <a:latin typeface="Trebuchet MS" pitchFamily="34" charset="0"/>
              </a:rPr>
              <a:t>Examples where price may not be a sole consideration</a:t>
            </a:r>
          </a:p>
          <a:p>
            <a:pPr marL="360000" indent="-360000" algn="just">
              <a:lnSpc>
                <a:spcPct val="130000"/>
              </a:lnSpc>
              <a:spcBef>
                <a:spcPts val="1200"/>
              </a:spcBef>
              <a:spcAft>
                <a:spcPts val="1200"/>
              </a:spcAft>
            </a:pPr>
            <a:r>
              <a:rPr lang="en-IN" sz="2100" dirty="0" smtClean="0">
                <a:latin typeface="Trebuchet MS" pitchFamily="34" charset="0"/>
              </a:rPr>
              <a:t>Manpower supply contract with a contractor. However, scholarship fees paid to the son of the contractor</a:t>
            </a:r>
          </a:p>
          <a:p>
            <a:pPr marL="360000" indent="-360000" algn="just">
              <a:lnSpc>
                <a:spcPct val="130000"/>
              </a:lnSpc>
              <a:spcBef>
                <a:spcPts val="1200"/>
              </a:spcBef>
              <a:spcAft>
                <a:spcPts val="1200"/>
              </a:spcAft>
            </a:pPr>
            <a:r>
              <a:rPr lang="en-IN" sz="2100" dirty="0" smtClean="0">
                <a:latin typeface="Trebuchet MS" pitchFamily="34" charset="0"/>
              </a:rPr>
              <a:t>Technical consultancy contract with a Director. However, rent free accommodation provided to a director</a:t>
            </a:r>
          </a:p>
          <a:p>
            <a:pPr marL="360000" indent="-360000" algn="just">
              <a:lnSpc>
                <a:spcPct val="130000"/>
              </a:lnSpc>
              <a:spcBef>
                <a:spcPts val="1200"/>
              </a:spcBef>
              <a:spcAft>
                <a:spcPts val="1200"/>
              </a:spcAft>
            </a:pPr>
            <a:r>
              <a:rPr lang="en-IN" sz="2100" dirty="0" smtClean="0">
                <a:latin typeface="Trebuchet MS" pitchFamily="34" charset="0"/>
              </a:rPr>
              <a:t>Services provided by an architect to the company, however architect provided similar services to another group company at a differential price</a:t>
            </a: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5</a:t>
            </a:fld>
            <a:endParaRPr lang="en-US">
              <a:latin typeface="Trebuchet MS" pitchFamily="34" charset="0"/>
            </a:endParaRPr>
          </a:p>
        </p:txBody>
      </p:sp>
      <p:sp>
        <p:nvSpPr>
          <p:cNvPr id="6" name="Content Placeholder 2"/>
          <p:cNvSpPr txBox="1">
            <a:spLocks/>
          </p:cNvSpPr>
          <p:nvPr/>
        </p:nvSpPr>
        <p:spPr>
          <a:xfrm>
            <a:off x="268125" y="8382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500" dirty="0" smtClean="0">
                <a:latin typeface="Trebuchet MS" pitchFamily="34" charset="0"/>
              </a:rPr>
              <a:t>Price is the sole consideration for the supply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6</a:t>
            </a:fld>
            <a:endParaRPr lang="en-US">
              <a:latin typeface="Trebuchet MS" pitchFamily="34" charset="0"/>
            </a:endParaRPr>
          </a:p>
        </p:txBody>
      </p:sp>
      <p:sp>
        <p:nvSpPr>
          <p:cNvPr id="6" name="TextBox 5"/>
          <p:cNvSpPr txBox="1"/>
          <p:nvPr/>
        </p:nvSpPr>
        <p:spPr>
          <a:xfrm>
            <a:off x="360045" y="609600"/>
            <a:ext cx="7920990" cy="477054"/>
          </a:xfrm>
          <a:prstGeom prst="rect">
            <a:avLst/>
          </a:prstGeom>
          <a:noFill/>
        </p:spPr>
        <p:txBody>
          <a:bodyPr wrap="square" rtlCol="0">
            <a:spAutoFit/>
          </a:bodyPr>
          <a:lstStyle/>
          <a:p>
            <a:r>
              <a:rPr lang="en-IN" sz="2500" dirty="0" smtClean="0">
                <a:latin typeface="Trebuchet MS" pitchFamily="34" charset="0"/>
              </a:rPr>
              <a:t>Transaction value</a:t>
            </a:r>
          </a:p>
        </p:txBody>
      </p:sp>
      <p:graphicFrame>
        <p:nvGraphicFramePr>
          <p:cNvPr id="8" name="Diagram 7"/>
          <p:cNvGraphicFramePr/>
          <p:nvPr/>
        </p:nvGraphicFramePr>
        <p:xfrm>
          <a:off x="540068" y="1143000"/>
          <a:ext cx="9721215"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7</a:t>
            </a:fld>
            <a:endParaRPr lang="en-US">
              <a:latin typeface="Trebuchet MS" pitchFamily="34" charset="0"/>
            </a:endParaRPr>
          </a:p>
        </p:txBody>
      </p:sp>
      <p:sp>
        <p:nvSpPr>
          <p:cNvPr id="6" name="TextBox 5"/>
          <p:cNvSpPr txBox="1"/>
          <p:nvPr/>
        </p:nvSpPr>
        <p:spPr>
          <a:xfrm>
            <a:off x="360045" y="609600"/>
            <a:ext cx="7920990" cy="477054"/>
          </a:xfrm>
          <a:prstGeom prst="rect">
            <a:avLst/>
          </a:prstGeom>
          <a:noFill/>
        </p:spPr>
        <p:txBody>
          <a:bodyPr wrap="square" rtlCol="0">
            <a:spAutoFit/>
          </a:bodyPr>
          <a:lstStyle/>
          <a:p>
            <a:r>
              <a:rPr lang="en-IN" sz="2500" dirty="0" smtClean="0">
                <a:latin typeface="Trebuchet MS" pitchFamily="34" charset="0"/>
              </a:rPr>
              <a:t>Transaction value</a:t>
            </a:r>
          </a:p>
        </p:txBody>
      </p:sp>
      <p:graphicFrame>
        <p:nvGraphicFramePr>
          <p:cNvPr id="8" name="Diagram 7"/>
          <p:cNvGraphicFramePr/>
          <p:nvPr/>
        </p:nvGraphicFramePr>
        <p:xfrm>
          <a:off x="540067" y="1143000"/>
          <a:ext cx="6750844"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3" name="Content Placeholder 2"/>
          <p:cNvSpPr>
            <a:spLocks noGrp="1"/>
          </p:cNvSpPr>
          <p:nvPr>
            <p:ph idx="1"/>
          </p:nvPr>
        </p:nvSpPr>
        <p:spPr>
          <a:xfrm>
            <a:off x="270034" y="1143000"/>
            <a:ext cx="9901238" cy="4876800"/>
          </a:xfrm>
        </p:spPr>
        <p:txBody>
          <a:bodyPr>
            <a:noAutofit/>
          </a:bodyPr>
          <a:lstStyle/>
          <a:p>
            <a:pPr marL="0" indent="0" algn="just">
              <a:spcBef>
                <a:spcPts val="0"/>
              </a:spcBef>
              <a:buNone/>
            </a:pPr>
            <a:r>
              <a:rPr lang="en-IN" sz="2300" dirty="0" smtClean="0">
                <a:latin typeface="Trebuchet MS" pitchFamily="34" charset="0"/>
              </a:rPr>
              <a:t>A develops a software for B. The total cost of developing the software is Rs. 37 </a:t>
            </a:r>
            <a:r>
              <a:rPr lang="en-IN" sz="2300" dirty="0" err="1" smtClean="0">
                <a:latin typeface="Trebuchet MS" pitchFamily="34" charset="0"/>
              </a:rPr>
              <a:t>lakhs</a:t>
            </a:r>
            <a:r>
              <a:rPr lang="en-IN" sz="2300" dirty="0" smtClean="0">
                <a:latin typeface="Trebuchet MS" pitchFamily="34" charset="0"/>
              </a:rPr>
              <a:t>. A paid profession tax on employee amounting to Rs. 1,20,000. B, deputes an employee for technical support and pays him Rs. 2,50,000 which is not included in Rs. 37 </a:t>
            </a:r>
            <a:r>
              <a:rPr lang="en-IN" sz="2300" dirty="0" err="1" smtClean="0">
                <a:latin typeface="Trebuchet MS" pitchFamily="34" charset="0"/>
              </a:rPr>
              <a:t>lakhs</a:t>
            </a:r>
            <a:r>
              <a:rPr lang="en-IN" sz="2300" dirty="0" smtClean="0">
                <a:latin typeface="Trebuchet MS" pitchFamily="34" charset="0"/>
              </a:rPr>
              <a:t>. A, also incurs certain incidental costs for B towards copyrights amounting to Rs. 50,000. SEZ developer provides subsidy linked to the price amounting to  Rs. 1,00,000 which has been reduced from price.</a:t>
            </a:r>
          </a:p>
          <a:p>
            <a:pPr marL="0" indent="0" algn="just">
              <a:spcBef>
                <a:spcPts val="0"/>
              </a:spcBef>
              <a:buNone/>
            </a:pPr>
            <a:endParaRPr lang="en-IN" sz="2300" dirty="0" smtClean="0">
              <a:latin typeface="Trebuchet MS" pitchFamily="34" charset="0"/>
            </a:endParaRPr>
          </a:p>
          <a:p>
            <a:pPr marL="0" indent="0" algn="just">
              <a:spcBef>
                <a:spcPts val="0"/>
              </a:spcBef>
              <a:buNone/>
            </a:pPr>
            <a:r>
              <a:rPr lang="en-IN" sz="2300" dirty="0" smtClean="0">
                <a:latin typeface="Trebuchet MS" pitchFamily="34" charset="0"/>
              </a:rPr>
              <a:t>A, offers a discount of Rs. 75,000 to B before the issue of invoice. </a:t>
            </a:r>
          </a:p>
          <a:p>
            <a:pPr marL="0" lvl="1" indent="0" algn="just">
              <a:spcBef>
                <a:spcPts val="600"/>
              </a:spcBef>
              <a:buNone/>
            </a:pPr>
            <a:r>
              <a:rPr lang="en-IN" sz="2300" b="1" dirty="0" smtClean="0">
                <a:latin typeface="Trebuchet MS" pitchFamily="34" charset="0"/>
              </a:rPr>
              <a:t>Analyse the value under Section 15 of the CGST Act, 2017</a:t>
            </a: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8</a:t>
            </a:fld>
            <a:endParaRPr lang="en-US">
              <a:latin typeface="Trebuchet MS" pitchFamily="34" charset="0"/>
            </a:endParaRPr>
          </a:p>
        </p:txBody>
      </p:sp>
      <p:sp>
        <p:nvSpPr>
          <p:cNvPr id="6" name="Content Placeholder 2"/>
          <p:cNvSpPr txBox="1">
            <a:spLocks/>
          </p:cNvSpPr>
          <p:nvPr/>
        </p:nvSpPr>
        <p:spPr>
          <a:xfrm>
            <a:off x="270034" y="6096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kumimoji="0" lang="en-IN" sz="2500" b="0" u="none" strike="noStrike" kern="1200" cap="none" spc="0" normalizeH="0" baseline="0" noProof="0" dirty="0" smtClean="0">
                <a:ln>
                  <a:noFill/>
                </a:ln>
                <a:solidFill>
                  <a:srgbClr val="FF0000"/>
                </a:solidFill>
                <a:effectLst/>
                <a:uLnTx/>
                <a:uFillTx/>
                <a:latin typeface="Trebuchet MS" pitchFamily="34" charset="0"/>
                <a:ea typeface="+mn-ea"/>
                <a:cs typeface="+mn-cs"/>
              </a:rPr>
              <a:t>Example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721215" cy="720000"/>
          </a:xfrm>
        </p:spPr>
        <p:txBody>
          <a:bodyPr>
            <a:normAutofit/>
          </a:bodyPr>
          <a:lstStyle/>
          <a:p>
            <a:pPr marL="180000" algn="l"/>
            <a:r>
              <a:rPr lang="en-IN" sz="2500" dirty="0" smtClean="0">
                <a:solidFill>
                  <a:srgbClr val="0070C0"/>
                </a:solidFill>
                <a:latin typeface="Trebuchet MS" pitchFamily="34" charset="0"/>
              </a:rPr>
              <a:t>Valuation </a:t>
            </a:r>
            <a:r>
              <a:rPr lang="en-IN" sz="25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9</a:t>
            </a:fld>
            <a:endParaRPr lang="en-US">
              <a:latin typeface="Trebuchet MS" pitchFamily="34" charset="0"/>
            </a:endParaRPr>
          </a:p>
        </p:txBody>
      </p:sp>
      <p:sp>
        <p:nvSpPr>
          <p:cNvPr id="6" name="Content Placeholder 2"/>
          <p:cNvSpPr txBox="1">
            <a:spLocks/>
          </p:cNvSpPr>
          <p:nvPr/>
        </p:nvSpPr>
        <p:spPr>
          <a:xfrm>
            <a:off x="270034" y="6096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kumimoji="0" lang="en-IN" sz="2500" b="0" u="none" strike="noStrike" kern="1200" cap="none" spc="0" normalizeH="0" baseline="0" noProof="0" dirty="0" smtClean="0">
                <a:ln>
                  <a:noFill/>
                </a:ln>
                <a:solidFill>
                  <a:srgbClr val="FF0000"/>
                </a:solidFill>
                <a:effectLst/>
                <a:uLnTx/>
                <a:uFillTx/>
                <a:latin typeface="Trebuchet MS" pitchFamily="34" charset="0"/>
                <a:ea typeface="+mn-ea"/>
                <a:cs typeface="+mn-cs"/>
              </a:rPr>
              <a:t>Example</a:t>
            </a:r>
          </a:p>
        </p:txBody>
      </p:sp>
      <p:sp>
        <p:nvSpPr>
          <p:cNvPr id="7" name="Content Placeholder 2"/>
          <p:cNvSpPr txBox="1">
            <a:spLocks/>
          </p:cNvSpPr>
          <p:nvPr/>
        </p:nvSpPr>
        <p:spPr>
          <a:xfrm>
            <a:off x="270034" y="1219200"/>
            <a:ext cx="9901238" cy="4114800"/>
          </a:xfrm>
          <a:prstGeom prst="rect">
            <a:avLst/>
          </a:prstGeom>
          <a:solidFill>
            <a:schemeClr val="tx2">
              <a:lumMod val="20000"/>
              <a:lumOff val="80000"/>
            </a:schemeClr>
          </a:solidFill>
        </p:spPr>
        <p:txBody>
          <a:bodyPr vert="horz" lIns="91440" tIns="45720" rIns="91440" bIns="45720" rtlCol="0">
            <a:noAutofit/>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en-IN" sz="2300" b="0" i="0" u="none" strike="noStrike" kern="1200" cap="none" spc="0" normalizeH="0" baseline="0" noProof="0" dirty="0" smtClean="0">
                <a:ln>
                  <a:noFill/>
                </a:ln>
                <a:solidFill>
                  <a:schemeClr val="tx1"/>
                </a:solidFill>
                <a:effectLst/>
                <a:uLnTx/>
                <a:uFillTx/>
                <a:latin typeface="Trebuchet MS" pitchFamily="34" charset="0"/>
                <a:ea typeface="+mn-ea"/>
                <a:cs typeface="+mn-cs"/>
              </a:rPr>
              <a:t>As per Section</a:t>
            </a:r>
            <a:r>
              <a:rPr kumimoji="0" lang="en-IN" sz="2300" b="0" i="0" u="none" strike="noStrike" kern="1200" cap="none" spc="0" normalizeH="0" noProof="0" dirty="0" smtClean="0">
                <a:ln>
                  <a:noFill/>
                </a:ln>
                <a:solidFill>
                  <a:schemeClr val="tx1"/>
                </a:solidFill>
                <a:effectLst/>
                <a:uLnTx/>
                <a:uFillTx/>
                <a:latin typeface="Trebuchet MS" pitchFamily="34" charset="0"/>
                <a:ea typeface="+mn-ea"/>
                <a:cs typeface="+mn-cs"/>
              </a:rPr>
              <a:t> 15, the value of supply shall include:</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n-IN" sz="2300" dirty="0" smtClean="0">
                <a:latin typeface="Trebuchet MS" pitchFamily="34" charset="0"/>
              </a:rPr>
              <a:t>Transaction value				-	37,00,000</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n-IN" sz="2300" dirty="0" smtClean="0">
                <a:latin typeface="Trebuchet MS" pitchFamily="34" charset="0"/>
              </a:rPr>
              <a:t>Any taxes paid				-	1,20,000</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n-IN" sz="2300" dirty="0" smtClean="0">
                <a:latin typeface="Trebuchet MS" pitchFamily="34" charset="0"/>
              </a:rPr>
              <a:t>Amounts paid by recipient			-	2,50,000</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n-IN" sz="2300" dirty="0" smtClean="0">
                <a:latin typeface="Trebuchet MS" pitchFamily="34" charset="0"/>
              </a:rPr>
              <a:t>Any incidental exp				-	50,000</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n-IN" sz="2300" dirty="0" smtClean="0">
                <a:latin typeface="Trebuchet MS" pitchFamily="34" charset="0"/>
              </a:rPr>
              <a:t>SEZ offers subsidy to A			-	1,00,000</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n-IN" sz="2300" dirty="0" smtClean="0">
                <a:latin typeface="Trebuchet MS" pitchFamily="34" charset="0"/>
              </a:rPr>
              <a:t>Less:</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n-IN" sz="2300" dirty="0" smtClean="0">
                <a:latin typeface="Trebuchet MS" pitchFamily="34" charset="0"/>
              </a:rPr>
              <a:t>Discount given before invoice		-	(75,000)</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en-IN" sz="2300" b="0" i="0" u="none" strike="noStrike" kern="1200" cap="none" spc="0" normalizeH="0" baseline="0" noProof="0" dirty="0" smtClean="0">
              <a:ln>
                <a:noFill/>
              </a:ln>
              <a:solidFill>
                <a:schemeClr val="tx1"/>
              </a:solidFill>
              <a:effectLst/>
              <a:uLnTx/>
              <a:uFillTx/>
              <a:latin typeface="Trebuchet MS"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n-IN" sz="2300" dirty="0" smtClean="0">
                <a:latin typeface="Trebuchet MS" pitchFamily="34" charset="0"/>
              </a:rPr>
              <a:t>The value for the purpose of Sec 15 will be Rs. 41,45,000</a:t>
            </a:r>
            <a:endParaRPr kumimoji="0" lang="en-IN" sz="2300" b="0" i="0" u="none" strike="noStrike" kern="1200" cap="none" spc="0" normalizeH="0" baseline="0" noProof="0" dirty="0" smtClean="0">
              <a:ln>
                <a:noFill/>
              </a:ln>
              <a:solidFill>
                <a:schemeClr val="tx1"/>
              </a:solidFill>
              <a:effectLst/>
              <a:uLnTx/>
              <a:uFillTx/>
              <a:latin typeface="Trebuchet MS" pitchFamily="34"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2829</TotalTime>
  <Words>2857</Words>
  <Application>Microsoft Office PowerPoint</Application>
  <PresentationFormat>Custom</PresentationFormat>
  <Paragraphs>274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VALUATION Overview</vt:lpstr>
      <vt:lpstr>Valuation continued...</vt:lpstr>
      <vt:lpstr>Valuation continued...</vt:lpstr>
      <vt:lpstr>Valuation continued...</vt:lpstr>
      <vt:lpstr>Valuation continued...</vt:lpstr>
      <vt:lpstr>Valuation continued...</vt:lpstr>
      <vt:lpstr>Valuation continued...</vt:lpstr>
      <vt:lpstr>Valuation continued...</vt:lpstr>
      <vt:lpstr>Valuation continued...</vt:lpstr>
      <vt:lpstr>Valuation continued...</vt:lpstr>
      <vt:lpstr>Valuation continued...</vt:lpstr>
      <vt:lpstr>Valuation continued...</vt:lpstr>
      <vt:lpstr>Valuation continued...</vt:lpstr>
      <vt:lpstr>Valuation continued...</vt:lpstr>
      <vt:lpstr>Valuation continued...</vt:lpstr>
      <vt:lpstr>Valuation continued...</vt:lpstr>
      <vt:lpstr>Valuation continued...</vt:lpstr>
      <vt:lpstr>Valuation continued...</vt:lpstr>
      <vt:lpstr>Valuation continued...</vt:lpstr>
      <vt:lpstr>Valuation continued...</vt:lpstr>
      <vt:lpstr>Valuation continued...</vt:lpstr>
      <vt:lpstr>Valuation continued...</vt:lpstr>
      <vt:lpstr>Valuation continued...</vt:lpstr>
      <vt:lpstr>Valuation continued...</vt:lpstr>
      <vt:lpstr>Valuation continued...</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 E N O V O</dc:creator>
  <cp:lastModifiedBy>hp</cp:lastModifiedBy>
  <cp:revision>557</cp:revision>
  <dcterms:created xsi:type="dcterms:W3CDTF">2006-08-16T00:00:00Z</dcterms:created>
  <dcterms:modified xsi:type="dcterms:W3CDTF">2017-08-09T12:59:11Z</dcterms:modified>
</cp:coreProperties>
</file>