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7" r:id="rId2"/>
    <p:sldId id="388" r:id="rId3"/>
    <p:sldId id="387" r:id="rId4"/>
    <p:sldId id="405" r:id="rId5"/>
    <p:sldId id="411" r:id="rId6"/>
    <p:sldId id="389" r:id="rId7"/>
    <p:sldId id="412" r:id="rId8"/>
    <p:sldId id="390" r:id="rId9"/>
    <p:sldId id="395" r:id="rId10"/>
    <p:sldId id="398" r:id="rId11"/>
    <p:sldId id="401" r:id="rId12"/>
    <p:sldId id="402" r:id="rId13"/>
    <p:sldId id="407" r:id="rId14"/>
    <p:sldId id="413" r:id="rId15"/>
    <p:sldId id="416" r:id="rId16"/>
    <p:sldId id="408" r:id="rId17"/>
    <p:sldId id="414" r:id="rId18"/>
    <p:sldId id="415" r:id="rId19"/>
    <p:sldId id="393" r:id="rId20"/>
    <p:sldId id="3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95907" autoAdjust="0"/>
  </p:normalViewPr>
  <p:slideViewPr>
    <p:cSldViewPr>
      <p:cViewPr>
        <p:scale>
          <a:sx n="66" d="100"/>
          <a:sy n="66" d="100"/>
        </p:scale>
        <p:origin x="-11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10348012054068E-2"/>
          <c:y val="6.2499861907810983E-2"/>
          <c:w val="0.44726572372897833"/>
          <c:h val="0.813267544005009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30581146106736656"/>
                  <c:y val="0.2091645930743563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586832895888014"/>
                  <c:y val="-0.339546818996712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637880334402643"/>
                  <c:y val="-0.403383855189239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672620783513173"/>
                  <c:y val="0.1102516989758199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807572664528046E-2"/>
                  <c:y val="0.4220274054444115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Returns</c:v>
                </c:pt>
                <c:pt idx="1">
                  <c:v>Stock</c:v>
                </c:pt>
                <c:pt idx="2">
                  <c:v>Capital Goods </c:v>
                </c:pt>
                <c:pt idx="3">
                  <c:v>In - Transit</c:v>
                </c:pt>
                <c:pt idx="4">
                  <c:v>Miscellaneous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0.51852</cdr:x>
      <cdr:y>0.12732</cdr:y>
    </cdr:from>
    <cdr:to>
      <cdr:x>0.96296</cdr:x>
      <cdr:y>0.78394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7200" y="576262"/>
          <a:ext cx="3657600" cy="297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b="1" i="1" u="none" baseline="0" dirty="0" smtClean="0"/>
        </a:p>
        <a:p xmlns:a="http://schemas.openxmlformats.org/drawingml/2006/main">
          <a:pPr algn="ctr"/>
          <a:r>
            <a:rPr lang="en-US" sz="2400" b="1" i="1" u="none" baseline="0" dirty="0" smtClean="0"/>
            <a:t>Form GST TRAN-1</a:t>
          </a:r>
          <a:r>
            <a:rPr lang="en-US" sz="2400" b="0" i="0" u="none" baseline="0" dirty="0" smtClean="0"/>
            <a:t> </a:t>
          </a:r>
        </a:p>
        <a:p xmlns:a="http://schemas.openxmlformats.org/drawingml/2006/main">
          <a:pPr algn="ctr"/>
          <a:r>
            <a:rPr lang="en-US" sz="2400" b="0" i="0" u="none" baseline="0" dirty="0" smtClean="0"/>
            <a:t>(60 days form AD)</a:t>
          </a:r>
        </a:p>
        <a:p xmlns:a="http://schemas.openxmlformats.org/drawingml/2006/main">
          <a:pPr algn="ctr"/>
          <a:r>
            <a:rPr lang="en-US" sz="2400" b="0" i="0" u="none" baseline="0" dirty="0" smtClean="0"/>
            <a:t>+</a:t>
          </a:r>
        </a:p>
        <a:p xmlns:a="http://schemas.openxmlformats.org/drawingml/2006/main">
          <a:pPr algn="ctr"/>
          <a:r>
            <a:rPr lang="en-US" sz="2400" b="0" i="0" u="none" baseline="0" dirty="0" smtClean="0"/>
            <a:t>credited in </a:t>
          </a:r>
        </a:p>
        <a:p xmlns:a="http://schemas.openxmlformats.org/drawingml/2006/main">
          <a:pPr algn="ctr"/>
          <a:r>
            <a:rPr lang="en-US" sz="2400" b="0" i="0" u="none" baseline="0" dirty="0" smtClean="0"/>
            <a:t>electronic credit ledger</a:t>
          </a:r>
        </a:p>
        <a:p xmlns:a="http://schemas.openxmlformats.org/drawingml/2006/main">
          <a:pPr algn="ctr"/>
          <a:r>
            <a:rPr lang="en-US" sz="2400" b="1" i="1" u="none" baseline="0" dirty="0" smtClean="0"/>
            <a:t>Form GST PMT-2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7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E755D-3A3D-4307-8599-5EB1F8298899}" type="datetimeFigureOut">
              <a:rPr lang="en-IN" smtClean="0"/>
              <a:pPr/>
              <a:t>23-09-2017</a:t>
            </a:fld>
            <a:endParaRPr lang="en-IN"/>
          </a:p>
        </p:txBody>
      </p:sp>
      <p:sp>
        <p:nvSpPr>
          <p:cNvPr id="10487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7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7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4EB5-BB31-4A5C-978C-8BA982B8A6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39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4EB5-BB31-4A5C-978C-8BA982B8A6CB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Jain &amp; Mohan, Chartered Accountants</a:t>
            </a:r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Jain &amp; Mohan, Chartered Accountants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94EB5-BB31-4A5C-978C-8BA982B8A6CB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82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8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104858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4858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48589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3145729" name="Straight Connector 11"/>
            <p:cNvCxnSpPr>
              <a:cxnSpLocks/>
            </p:cNvCxnSpPr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4FD37-AAC7-47CF-802C-230DBF5B28C1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59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9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07F2-6E38-4D00-95BF-D858689762F1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02A3-D3B8-4A5F-9E85-2FCA9FE9CD0D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just">
              <a:buNone/>
              <a:defRPr>
                <a:solidFill>
                  <a:srgbClr val="002060"/>
                </a:solidFill>
                <a:latin typeface="Palatino Linotype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fld id="{C0721CA4-C7AA-498D-9192-E64001F62477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8603" name="Title 6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rgbClr val="C00000"/>
                </a:solidFill>
                <a:latin typeface="Palatino Linotype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2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EC21-D956-4083-A777-450E9C292B74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8736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048737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2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57A9-EEAC-4C46-851B-F88DC40B7C18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8730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7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68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6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7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7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E755-CC86-4E60-8CF8-EAA3EAC5BF16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7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F10F-EDDE-45F8-9623-6877643DAC7B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8754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CCA3-E4B1-41D6-A253-C291617FA689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9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20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2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1AB9D65-2738-4F1A-A36C-71BA1463488D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56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487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13ECE5-8277-4251-ADD3-5393CBE73C13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75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7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8760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1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762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763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64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048765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7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78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7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B9CA02A-8C37-4AFE-8EC2-DD76580E6C18}" type="datetime1">
              <a:rPr lang="en-IN" smtClean="0"/>
              <a:pPr/>
              <a:t>23-09-2017</a:t>
            </a:fld>
            <a:endParaRPr lang="en-US" dirty="0"/>
          </a:p>
        </p:txBody>
      </p:sp>
      <p:sp>
        <p:nvSpPr>
          <p:cNvPr id="104858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98D57BF-F480-4E59-8CD9-223971360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raveen.ca88@yahoo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696200" cy="1676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Palatino Linotype" pitchFamily="18" charset="0"/>
              </a:rPr>
              <a:t>TRANSITIONAL PROVISIONS</a:t>
            </a:r>
            <a:endParaRPr lang="en-US" sz="6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4600" y="4724400"/>
            <a:ext cx="6400800" cy="6350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Palatino Linotype" panose="02040502050505030304" pitchFamily="18" charset="0"/>
              </a:rPr>
              <a:t>CA Praveen Kumar K</a:t>
            </a:r>
          </a:p>
        </p:txBody>
      </p:sp>
      <p:pic>
        <p:nvPicPr>
          <p:cNvPr id="7" name="Picture 2" descr="C:\Users\windows8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62400"/>
            <a:ext cx="2847975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776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35862"/>
              </p:ext>
            </p:extLst>
          </p:nvPr>
        </p:nvGraphicFramePr>
        <p:xfrm>
          <a:off x="381000" y="1066800"/>
          <a:ext cx="8382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616200"/>
                <a:gridCol w="27940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Semi-Finished</a:t>
                      </a:r>
                      <a:r>
                        <a:rPr lang="en-US" baseline="0" dirty="0" smtClean="0"/>
                        <a:t> Goods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Finsihed</a:t>
                      </a:r>
                      <a:r>
                        <a:rPr lang="en-US" dirty="0" smtClean="0"/>
                        <a:t> Goods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Removed</a:t>
                      </a:r>
                      <a:r>
                        <a:rPr lang="en-US" b="0" i="0" u="none" baseline="0" dirty="0" smtClean="0"/>
                        <a:t> to a JW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For any purpose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Returned in 6m from AD </a:t>
                      </a:r>
                    </a:p>
                    <a:p>
                      <a:pPr algn="ctr"/>
                      <a:r>
                        <a:rPr lang="en-US" b="0" i="1" u="none" baseline="0" dirty="0" smtClean="0"/>
                        <a:t>(2m extension) </a:t>
                      </a:r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baseline="0" dirty="0" smtClean="0"/>
                        <a:t>=</a:t>
                      </a:r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baseline="0" dirty="0" smtClean="0"/>
                        <a:t>NO TAX PAYABLE</a:t>
                      </a:r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dirty="0" smtClean="0"/>
                        <a:t>(If NOT ITC shall be recovered under GST)</a:t>
                      </a:r>
                      <a:endParaRPr lang="en-US" b="1" i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Removed</a:t>
                      </a:r>
                      <a:r>
                        <a:rPr lang="en-US" b="0" i="0" u="none" baseline="0" dirty="0" smtClean="0"/>
                        <a:t> SFG to any premises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For </a:t>
                      </a:r>
                      <a:r>
                        <a:rPr lang="en-US" b="0" i="0" u="none" baseline="0" dirty="0" err="1" smtClean="0"/>
                        <a:t>Manf</a:t>
                      </a:r>
                      <a:r>
                        <a:rPr lang="en-US" b="0" i="0" u="none" baseline="0" dirty="0" smtClean="0"/>
                        <a:t>. Process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Returned / direct removal in 6m</a:t>
                      </a:r>
                    </a:p>
                    <a:p>
                      <a:pPr algn="ctr"/>
                      <a:r>
                        <a:rPr lang="en-US" b="0" i="1" u="none" baseline="0" dirty="0" smtClean="0"/>
                        <a:t>(2m extension)</a:t>
                      </a:r>
                      <a:r>
                        <a:rPr lang="en-US" b="0" i="0" u="none" baseline="0" dirty="0" smtClean="0"/>
                        <a:t> </a:t>
                      </a:r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baseline="0" dirty="0" smtClean="0"/>
                        <a:t>=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NO TAX PAYABLE</a:t>
                      </a:r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dirty="0" smtClean="0"/>
                        <a:t>(If NOT ITC shall be recovered under GST)</a:t>
                      </a:r>
                      <a:endParaRPr lang="en-US" b="1" i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Removed</a:t>
                      </a:r>
                      <a:r>
                        <a:rPr lang="en-US" b="0" i="0" u="none" baseline="0" dirty="0" smtClean="0"/>
                        <a:t> FG to any premises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For non- </a:t>
                      </a:r>
                      <a:r>
                        <a:rPr lang="en-US" b="0" i="0" u="none" baseline="0" dirty="0" err="1" smtClean="0"/>
                        <a:t>Manf</a:t>
                      </a:r>
                      <a:r>
                        <a:rPr lang="en-US" b="0" i="0" u="none" baseline="0" dirty="0" smtClean="0"/>
                        <a:t>. Process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Returned / direct removal in 6m</a:t>
                      </a:r>
                    </a:p>
                    <a:p>
                      <a:pPr algn="ctr"/>
                      <a:r>
                        <a:rPr lang="en-US" b="0" i="1" u="none" baseline="0" dirty="0" smtClean="0"/>
                        <a:t>(2m extension)</a:t>
                      </a:r>
                      <a:r>
                        <a:rPr lang="en-US" b="0" i="0" u="none" baseline="0" dirty="0" smtClean="0"/>
                        <a:t>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=</a:t>
                      </a:r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baseline="0" dirty="0" smtClean="0"/>
                        <a:t>NO TAX PAYABLE</a:t>
                      </a:r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dirty="0" smtClean="0"/>
                        <a:t>(If NOT ITC shall be recovered under GST)</a:t>
                      </a:r>
                      <a:endParaRPr lang="en-US" b="1" i="0" u="none" baseline="0" dirty="0" smtClean="0"/>
                    </a:p>
                  </a:txBody>
                  <a:tcPr/>
                </a:tc>
              </a:tr>
              <a:tr h="268778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i="1" u="none" baseline="0" dirty="0" smtClean="0"/>
                        <a:t>Declaration of stock on AD to be given by manufacturer &amp; other person </a:t>
                      </a:r>
                      <a:r>
                        <a:rPr lang="en-US" b="1" i="1" u="none" baseline="0" dirty="0" smtClean="0"/>
                        <a:t>(Form GST TRAN-01)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u="none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</a:t>
            </a:r>
            <a:r>
              <a:rPr lang="en-US" sz="3200" dirty="0" smtClean="0"/>
              <a:t>141 </a:t>
            </a:r>
            <a:r>
              <a:rPr lang="en-US" sz="3200" dirty="0"/>
              <a:t>– </a:t>
            </a:r>
            <a:r>
              <a:rPr lang="en-US" sz="3200" dirty="0" smtClean="0"/>
              <a:t>Job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43598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33348"/>
              </p:ext>
            </p:extLst>
          </p:nvPr>
        </p:nvGraphicFramePr>
        <p:xfrm>
          <a:off x="381000" y="1066800"/>
          <a:ext cx="8382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733800"/>
                <a:gridCol w="37338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1</a:t>
                      </a:r>
                      <a:endParaRPr lang="en-US" b="0" i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baseline="0" dirty="0" smtClean="0"/>
                        <a:t>Dutiable</a:t>
                      </a:r>
                      <a:r>
                        <a:rPr lang="en-US" b="0" i="0" u="none" baseline="0" dirty="0" smtClean="0"/>
                        <a:t> </a:t>
                      </a:r>
                      <a:r>
                        <a:rPr lang="en-US" b="0" i="0" u="none" baseline="0" dirty="0" smtClean="0"/>
                        <a:t> Goods </a:t>
                      </a:r>
                      <a:r>
                        <a:rPr lang="en-US" b="0" i="0" u="none" baseline="0" dirty="0" smtClean="0"/>
                        <a:t>cleared 6m before AD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returned in 6m after AD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duty paid under earlier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If returned from URD </a:t>
                      </a:r>
                      <a:r>
                        <a:rPr lang="en-US" b="0" i="0" u="none" baseline="0" dirty="0" smtClean="0">
                          <a:sym typeface="Wingdings" panose="05000000000000000000" pitchFamily="2" charset="2"/>
                        </a:rPr>
                        <a:t> Apply for refund</a:t>
                      </a:r>
                    </a:p>
                    <a:p>
                      <a:pPr algn="ctr"/>
                      <a:endParaRPr lang="en-US" b="0" i="0" u="none" baseline="0" dirty="0" smtClean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b="0" i="0" u="none" baseline="0" dirty="0" smtClean="0">
                          <a:sym typeface="Wingdings" panose="05000000000000000000" pitchFamily="2" charset="2"/>
                        </a:rPr>
                        <a:t>If returned from RD  RD to charge GST </a:t>
                      </a:r>
                      <a:endParaRPr lang="en-US" b="0" i="0" u="none" baseline="0" dirty="0" smtClean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Contract entered prior to AD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Price revision upwards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Debit note under GST within 30 days of revision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Contract entered prior to AD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Price revision downwards</a:t>
                      </a:r>
                    </a:p>
                    <a:p>
                      <a:pPr algn="ctr"/>
                      <a:r>
                        <a:rPr lang="en-US" b="0" i="1" u="none" baseline="0" dirty="0" smtClean="0"/>
                        <a:t>(ex. Deficiency in Service)</a:t>
                      </a:r>
                      <a:r>
                        <a:rPr lang="en-US" b="0" i="0" u="none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baseline="0" dirty="0" smtClean="0"/>
                        <a:t>Credit note under GST within 30 days of revision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baseline="0" dirty="0" smtClean="0"/>
                        <a:t>Reduction in tax liability only if ITC reversed by recipient 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i="0" u="none" baseline="0" dirty="0" smtClean="0"/>
                        <a:t>Refund applied in earlier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To be paid in cash.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If rejected no ITC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b="0" i="1" u="none" baseline="0" dirty="0" smtClean="0">
                          <a:solidFill>
                            <a:srgbClr val="FF0000"/>
                          </a:solidFill>
                        </a:rPr>
                        <a:t>(to be reflected in BS)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Excess amount paid as Service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Refund route, No self adjustment.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</a:t>
            </a:r>
            <a:r>
              <a:rPr lang="en-US" sz="3200" dirty="0" smtClean="0"/>
              <a:t>142 </a:t>
            </a:r>
            <a:r>
              <a:rPr lang="en-US" sz="3200" dirty="0"/>
              <a:t>– </a:t>
            </a:r>
            <a:r>
              <a:rPr lang="en-US" sz="3200" dirty="0" smtClean="0"/>
              <a:t>Misc.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213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470092"/>
              </p:ext>
            </p:extLst>
          </p:nvPr>
        </p:nvGraphicFramePr>
        <p:xfrm>
          <a:off x="381000" y="1143000"/>
          <a:ext cx="838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743200"/>
                <a:gridCol w="48768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6</a:t>
                      </a:r>
                      <a:endParaRPr lang="en-US" b="0" i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i="0" u="none" baseline="0" dirty="0" smtClean="0"/>
                        <a:t>Proceedings/appeals initiated under earlier law for CENVAT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To be paid under earlier law in cash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Recovered under old law / new law. 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i="0" u="none" baseline="0" dirty="0" smtClean="0"/>
                        <a:t>Proceedings/appeals initiated under earlier law for Output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To be paid under earlier law in cash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Recovered under old law / new law. 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i="0" u="none" baseline="0" dirty="0" smtClean="0"/>
                        <a:t>Adjudicating proceedings under earlier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To be paid under earlier law in cash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Recovered under old law / new law. 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Revision of return under earlier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Increase in liability </a:t>
                      </a:r>
                      <a:r>
                        <a:rPr lang="en-US" b="0" i="0" u="none" baseline="0" dirty="0" smtClean="0">
                          <a:sym typeface="Wingdings" panose="05000000000000000000" pitchFamily="2" charset="2"/>
                        </a:rPr>
                        <a:t> recovery under old law / new law + no ITC is admissible</a:t>
                      </a:r>
                    </a:p>
                    <a:p>
                      <a:pPr algn="l"/>
                      <a:endParaRPr lang="en-US" b="0" i="0" u="none" baseline="0" dirty="0" smtClean="0">
                        <a:sym typeface="Wingdings" panose="05000000000000000000" pitchFamily="2" charset="2"/>
                      </a:endParaRPr>
                    </a:p>
                    <a:p>
                      <a:pPr algn="l"/>
                      <a:r>
                        <a:rPr lang="en-US" b="0" i="0" u="none" baseline="0" dirty="0" smtClean="0">
                          <a:sym typeface="Wingdings" panose="05000000000000000000" pitchFamily="2" charset="2"/>
                        </a:rPr>
                        <a:t>Decrease in liability  </a:t>
                      </a:r>
                      <a:r>
                        <a:rPr lang="en-US" b="1" i="1" u="sng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Refund in cash.</a:t>
                      </a:r>
                      <a:r>
                        <a:rPr lang="en-US" b="0" i="0" u="none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i="1" u="none" baseline="0" dirty="0" smtClean="0">
                          <a:sym typeface="Wingdings" panose="05000000000000000000" pitchFamily="2" charset="2"/>
                        </a:rPr>
                        <a:t>(for return revised in time limit)</a:t>
                      </a:r>
                      <a:endParaRPr lang="en-US" b="0" i="1" u="non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</a:t>
            </a:r>
            <a:r>
              <a:rPr lang="en-US" sz="3200" dirty="0" smtClean="0"/>
              <a:t>142 </a:t>
            </a:r>
            <a:r>
              <a:rPr lang="en-US" sz="3200" dirty="0"/>
              <a:t>– </a:t>
            </a:r>
            <a:r>
              <a:rPr lang="en-US" sz="3200" dirty="0" smtClean="0"/>
              <a:t>Misc.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50307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697628"/>
              </p:ext>
            </p:extLst>
          </p:nvPr>
        </p:nvGraphicFramePr>
        <p:xfrm>
          <a:off x="304800" y="1219200"/>
          <a:ext cx="8382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505200"/>
                <a:gridCol w="38100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Supply made after AD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Taxes  under earlier law not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baseline="0" dirty="0" smtClean="0"/>
                        <a:t>Pay GST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11(c)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Supply made after AD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Taxes  under earlier law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Pay GST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Take credit of </a:t>
                      </a:r>
                      <a:r>
                        <a:rPr lang="en-US" b="1" i="0" u="none" baseline="0" dirty="0" smtClean="0"/>
                        <a:t>output tax</a:t>
                      </a:r>
                      <a:r>
                        <a:rPr lang="en-US" b="0" i="0" u="none" baseline="0" dirty="0" smtClean="0"/>
                        <a:t> paid under earlier law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11(a/b)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Supply made prior to AD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Levy of VAT / ST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1" i="1" u="sng" baseline="0" dirty="0" smtClean="0"/>
                        <a:t>Time of Supply as per GST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="0" i="0" u="none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="0" i="0" u="none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u="none" baseline="0" dirty="0" smtClean="0"/>
                        <a:t>GST not payable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</a:t>
            </a:r>
            <a:r>
              <a:rPr lang="en-US" sz="3200" dirty="0" smtClean="0"/>
              <a:t>142 </a:t>
            </a:r>
            <a:r>
              <a:rPr lang="en-US" sz="3200" dirty="0"/>
              <a:t>– </a:t>
            </a:r>
            <a:r>
              <a:rPr lang="en-US" sz="3200" dirty="0" smtClean="0"/>
              <a:t>Overlapping.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5006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674150"/>
              </p:ext>
            </p:extLst>
          </p:nvPr>
        </p:nvGraphicFramePr>
        <p:xfrm>
          <a:off x="304800" y="1219200"/>
          <a:ext cx="8534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505200"/>
                <a:gridCol w="39624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 rowSpan="3">
                  <a:txBody>
                    <a:bodyPr/>
                    <a:lstStyle/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r>
                        <a:rPr lang="en-US" b="0" i="0" u="none" baseline="0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Goods sent on approval basis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6m prior to AD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Returned to Seller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within 6m (+2m) from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No Tax payable</a:t>
                      </a:r>
                    </a:p>
                    <a:p>
                      <a:pPr algn="ctr"/>
                      <a:r>
                        <a:rPr lang="en-US" b="0" i="1" u="none" baseline="0" dirty="0" smtClean="0"/>
                        <a:t>(Declaration–Form GST TRAN-01)</a:t>
                      </a:r>
                    </a:p>
                  </a:txBody>
                  <a:tcPr/>
                </a:tc>
              </a:tr>
              <a:tr h="268778">
                <a:tc vMerge="1">
                  <a:txBody>
                    <a:bodyPr/>
                    <a:lstStyle/>
                    <a:p>
                      <a:pPr algn="ctr"/>
                      <a:endParaRPr lang="en-US" b="0" i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If goods returned after 6m from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Tax payable by person returning goods</a:t>
                      </a:r>
                    </a:p>
                  </a:txBody>
                  <a:tcPr/>
                </a:tc>
              </a:tr>
              <a:tr h="268778">
                <a:tc vMerge="1">
                  <a:txBody>
                    <a:bodyPr/>
                    <a:lstStyle/>
                    <a:p>
                      <a:pPr algn="ctr"/>
                      <a:endParaRPr lang="en-US" b="0" i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If goods not returned</a:t>
                      </a:r>
                      <a:endParaRPr lang="en-US" b="1" i="1" u="sng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u="none" baseline="0" dirty="0" smtClean="0"/>
                        <a:t>Tax payable by person sending the goods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Sale liable for TDS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Invoice raised before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u="none" baseline="0" dirty="0" smtClean="0"/>
                        <a:t>TDS not liable under GST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</a:t>
            </a:r>
            <a:r>
              <a:rPr lang="en-US" sz="3200" dirty="0" smtClean="0"/>
              <a:t>142 </a:t>
            </a:r>
            <a:r>
              <a:rPr lang="en-US" sz="3200" dirty="0"/>
              <a:t>– </a:t>
            </a:r>
            <a:r>
              <a:rPr lang="en-US" sz="3200" dirty="0" smtClean="0"/>
              <a:t>Goods for Approval / TDS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29445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344479"/>
              </p:ext>
            </p:extLst>
          </p:nvPr>
        </p:nvGraphicFramePr>
        <p:xfrm>
          <a:off x="609600" y="838200"/>
          <a:ext cx="7848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9342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Pending litigations to be given thought 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err="1" smtClean="0"/>
                        <a:t>WcT</a:t>
                      </a:r>
                      <a:r>
                        <a:rPr lang="en-US" b="0" i="0" u="none" baseline="0" dirty="0" smtClean="0"/>
                        <a:t> stock credit only for 26/2012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Relook at credits not taken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Dept. audit ex Windmill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Credits taken to the extent required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Credit taken on payment basis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SP don’t take credit thinking they are not registered under ED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Invoices kept in stores pending for some mismatch (</a:t>
                      </a:r>
                      <a:r>
                        <a:rPr lang="en-US" b="0" i="0" u="none" baseline="0" dirty="0" err="1" smtClean="0"/>
                        <a:t>Reco</a:t>
                      </a:r>
                      <a:r>
                        <a:rPr lang="en-US" b="0" i="0" u="none" baseline="0" dirty="0" smtClean="0"/>
                        <a:t> between GRN &amp; CCR)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CHA Bills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Inputs returned after 180 days falling after AD, </a:t>
                      </a:r>
                      <a:r>
                        <a:rPr lang="en-US" b="0" i="0" u="none" baseline="0" dirty="0" err="1" smtClean="0"/>
                        <a:t>recredit</a:t>
                      </a:r>
                      <a:r>
                        <a:rPr lang="en-US" b="0" i="0" u="none" baseline="0" dirty="0" smtClean="0"/>
                        <a:t> not available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Even if Invoices addressed to Sales Office, SP can take credit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Higher reversal of CENVAT for common credits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b="0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0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Food for thought…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20585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080754"/>
              </p:ext>
            </p:extLst>
          </p:nvPr>
        </p:nvGraphicFramePr>
        <p:xfrm>
          <a:off x="609600" y="1219200"/>
          <a:ext cx="7848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9342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Audit for reason for accumulation of credit 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100% taken in CCR, </a:t>
                      </a:r>
                      <a:r>
                        <a:rPr lang="en-US" b="0" i="0" u="none" baseline="0" dirty="0" err="1" smtClean="0"/>
                        <a:t>Dept</a:t>
                      </a:r>
                      <a:r>
                        <a:rPr lang="en-US" b="0" i="0" u="none" baseline="0" dirty="0" smtClean="0"/>
                        <a:t> reversal in Dec 17, re-credit not available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2% Credit taken under Excise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Amortization of tools </a:t>
                      </a:r>
                      <a:r>
                        <a:rPr lang="en-US" b="0" i="0" u="none" baseline="0" dirty="0" err="1" smtClean="0"/>
                        <a:t>etc</a:t>
                      </a:r>
                      <a:r>
                        <a:rPr lang="en-US" b="0" i="0" u="none" baseline="0" dirty="0" smtClean="0"/>
                        <a:t> not done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Overlapping contracts option to pay ST / VAT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Centralized Accounting not possible the same way </a:t>
                      </a:r>
                    </a:p>
                    <a:p>
                      <a:pPr algn="l"/>
                      <a:r>
                        <a:rPr lang="en-US" b="0" i="1" u="none" baseline="0" dirty="0" smtClean="0"/>
                        <a:t>(you can still register in Home branch &amp; supply across India)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Credit of CG not taken, no time limit applies (anti profit clause to be kept in mind)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Procurement from Excise Dealers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Transfer of factory / change in ownership – enter into return before AD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Food for thought…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63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072494"/>
              </p:ext>
            </p:extLst>
          </p:nvPr>
        </p:nvGraphicFramePr>
        <p:xfrm>
          <a:off x="457200" y="9144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3152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Advance received in Pre-GST Era, ST not paid, Supply made in GST era, GST Paid, Dept. may recover ST – revenue neutrality also cannot be claimed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1" u="sng" baseline="0" dirty="0" smtClean="0"/>
                        <a:t>Not covered in Transitional Provisions</a:t>
                      </a:r>
                    </a:p>
                    <a:p>
                      <a:pPr algn="l"/>
                      <a:r>
                        <a:rPr lang="en-US" b="0" i="0" u="none" baseline="0" dirty="0" smtClean="0"/>
                        <a:t>Payment not made in 90d &amp; CCR not reversed </a:t>
                      </a:r>
                      <a:r>
                        <a:rPr lang="en-US" b="0" i="0" u="none" baseline="0" dirty="0" smtClean="0">
                          <a:sym typeface="Wingdings" pitchFamily="2" charset="2"/>
                        </a:rPr>
                        <a:t> recovered by Department, CCR not available when payment is made. </a:t>
                      </a:r>
                      <a:endParaRPr lang="en-US" b="0" i="0" u="none" baseline="0" dirty="0" smtClean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Pay </a:t>
                      </a:r>
                      <a:r>
                        <a:rPr lang="en-US" b="0" i="0" u="none" baseline="0" dirty="0" err="1" smtClean="0"/>
                        <a:t>RcM</a:t>
                      </a:r>
                      <a:r>
                        <a:rPr lang="en-US" b="0" i="0" u="none" baseline="0" dirty="0" smtClean="0"/>
                        <a:t> before AD, despite </a:t>
                      </a:r>
                      <a:r>
                        <a:rPr lang="en-US" b="0" i="0" u="none" baseline="0" dirty="0" err="1" smtClean="0"/>
                        <a:t>PoT</a:t>
                      </a:r>
                      <a:r>
                        <a:rPr lang="en-US" b="0" i="0" u="none" baseline="0" dirty="0" smtClean="0"/>
                        <a:t> being after AD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Tax payment under GST is not for HSN/STC it is for CGST/SGST/IGST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Audit of </a:t>
                      </a:r>
                      <a:r>
                        <a:rPr lang="en-US" b="0" i="0" u="none" baseline="0" dirty="0" err="1" smtClean="0"/>
                        <a:t>Cenvat</a:t>
                      </a:r>
                      <a:r>
                        <a:rPr lang="en-US" b="0" i="0" u="none" baseline="0" dirty="0" smtClean="0"/>
                        <a:t> Credit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Proper accounting of CCR for R-6, reversal in CCR &amp; claim in GST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ITC of tax paid u/s 12 in VAT for June 2017 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Food for thought…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18260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70869"/>
              </p:ext>
            </p:extLst>
          </p:nvPr>
        </p:nvGraphicFramePr>
        <p:xfrm>
          <a:off x="457200" y="9144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3152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Stock Transfer – Partial rebating – Unsold Stock on 30.06.2017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Stock Transfer 110% of Cost – Rule 8 – Short payment to avoid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Goods sent on exhibition / Display – Transitional provision doesn’t cover this scenario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Surrender Registration if not required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Branches of different States to be included in Centralized Registration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Supplementary Invoice post GST may be beneficial </a:t>
                      </a:r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 smtClean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If CA below threshold better to get registered, otherwise client will have to pay under </a:t>
                      </a:r>
                      <a:r>
                        <a:rPr lang="en-US" b="0" i="0" u="none" baseline="0" dirty="0" err="1" smtClean="0"/>
                        <a:t>RcM</a:t>
                      </a:r>
                      <a:endParaRPr lang="en-US" b="0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Food for thought…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00718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18288" algn="ctr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40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ROAD TO GST – </a:t>
            </a:r>
            <a:br>
              <a:rPr lang="en-US" sz="40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0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					MILESTONES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76200" y="6019800"/>
            <a:ext cx="9677400" cy="0"/>
          </a:xfrm>
          <a:prstGeom prst="line">
            <a:avLst/>
          </a:prstGeom>
          <a:ln w="825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5" r="4756"/>
          <a:stretch/>
        </p:blipFill>
        <p:spPr>
          <a:xfrm rot="18718361">
            <a:off x="-885009" y="1596215"/>
            <a:ext cx="5358130" cy="5701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54" y="1571305"/>
            <a:ext cx="4411746" cy="44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362897"/>
              </p:ext>
            </p:extLst>
          </p:nvPr>
        </p:nvGraphicFramePr>
        <p:xfrm>
          <a:off x="914400" y="1219200"/>
          <a:ext cx="7315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952"/>
                <a:gridCol w="5880248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S.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1</a:t>
                      </a:r>
                      <a:endParaRPr lang="en-US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dirty="0" smtClean="0"/>
                        <a:t>Input</a:t>
                      </a:r>
                      <a:r>
                        <a:rPr lang="en-US" b="0" i="0" u="none" baseline="0" dirty="0" smtClean="0"/>
                        <a:t> Tax Credit – S.140</a:t>
                      </a:r>
                      <a:endParaRPr lang="en-US" b="0" i="0" u="none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2</a:t>
                      </a:r>
                      <a:endParaRPr lang="en-US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dirty="0" smtClean="0"/>
                        <a:t>Job Work – S.141</a:t>
                      </a:r>
                      <a:endParaRPr lang="en-US" b="0" i="0" u="none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3</a:t>
                      </a:r>
                      <a:endParaRPr lang="en-US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dirty="0" smtClean="0"/>
                        <a:t>Miscellaneous – S.142</a:t>
                      </a:r>
                      <a:endParaRPr lang="en-US" b="0" i="0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184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36719"/>
              </p:ext>
            </p:extLst>
          </p:nvPr>
        </p:nvGraphicFramePr>
        <p:xfrm>
          <a:off x="1183432" y="4810760"/>
          <a:ext cx="681756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75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CA Praveen Kumar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K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9865121775 </a:t>
                      </a:r>
                      <a:br>
                        <a:rPr lang="en-US" b="1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</a:b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  <a:hlinkClick r:id="rId3"/>
                        </a:rPr>
                        <a:t>praveen.ca88@yahoo.com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838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10" descr="Thank You 3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5657" y="1998883"/>
            <a:ext cx="6781800" cy="16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515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S. 140 – Input Tax Credit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7172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3024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360383"/>
              </p:ext>
            </p:extLst>
          </p:nvPr>
        </p:nvGraphicFramePr>
        <p:xfrm>
          <a:off x="457200" y="990600"/>
          <a:ext cx="8382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648200"/>
              </a:tblGrid>
              <a:tr h="26877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Returns – S. 140 (1)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8778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Registered Taxable Person (NOT</a:t>
                      </a:r>
                      <a:r>
                        <a:rPr lang="en-US" b="0" i="0" u="none" baseline="0" dirty="0" smtClean="0"/>
                        <a:t> being </a:t>
                      </a:r>
                      <a:r>
                        <a:rPr lang="en-US" b="0" i="0" u="none" baseline="0" dirty="0" err="1" smtClean="0"/>
                        <a:t>CoT</a:t>
                      </a:r>
                      <a:r>
                        <a:rPr lang="en-US" b="0" i="0" u="none" baseline="0" dirty="0" smtClean="0"/>
                        <a:t>)</a:t>
                      </a:r>
                      <a:endParaRPr lang="en-US" b="0" i="0" u="none" dirty="0" smtClean="0"/>
                    </a:p>
                    <a:p>
                      <a:pPr algn="ctr"/>
                      <a:r>
                        <a:rPr lang="en-US" b="0" i="0" u="none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dirty="0" smtClean="0"/>
                        <a:t>Credits</a:t>
                      </a:r>
                      <a:r>
                        <a:rPr lang="en-US" b="0" i="0" u="none" baseline="0" dirty="0" smtClean="0"/>
                        <a:t> in earlier returns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l"/>
                      <a:r>
                        <a:rPr lang="en-US" b="0" i="0" u="none" dirty="0" smtClean="0"/>
                        <a:t>Notes: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b="0" i="0" u="none" baseline="0" dirty="0" smtClean="0"/>
                        <a:t>Credits should be eligible under GST Law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i="0" u="none" dirty="0" smtClean="0"/>
                        <a:t>Last 6 Months Returns’ filed in TOTO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i="0" u="none" baseline="0" dirty="0" smtClean="0"/>
                        <a:t>NOT relating to goods manufactured and cleared under Notified 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baseline="0" dirty="0" smtClean="0"/>
                        <a:t>Rules: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u="none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baseline="0" dirty="0" smtClean="0"/>
                        <a:t>value of claims under CST Act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baseline="0" dirty="0" smtClean="0"/>
                        <a:t>value of declarations submitted in support of claims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none" baseline="0" dirty="0" smtClean="0"/>
                        <a:t>(Return -&gt; Return)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S. 140 – Returns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26416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775891"/>
              </p:ext>
            </p:extLst>
          </p:nvPr>
        </p:nvGraphicFramePr>
        <p:xfrm>
          <a:off x="457200" y="762000"/>
          <a:ext cx="8382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114800"/>
              </a:tblGrid>
              <a:tr h="26877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Credit of Stock of Inputs  in RM/ </a:t>
                      </a:r>
                      <a:r>
                        <a:rPr lang="en-US" dirty="0" err="1" smtClean="0"/>
                        <a:t>WiP</a:t>
                      </a:r>
                      <a:r>
                        <a:rPr lang="en-US" dirty="0" smtClean="0"/>
                        <a:t>/ FG– 140 (3)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778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Registered Taxable person</a:t>
                      </a:r>
                    </a:p>
                    <a:p>
                      <a:pPr algn="ctr"/>
                      <a:r>
                        <a:rPr lang="en-US" b="0" i="0" u="none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dirty="0" smtClean="0"/>
                        <a:t>Not liable for registration under</a:t>
                      </a:r>
                      <a:r>
                        <a:rPr lang="en-US" b="0" i="0" u="none" baseline="0" dirty="0" smtClean="0"/>
                        <a:t> earlier law /  manuf. Of exempted goods / pro. of exempted services /  WC + </a:t>
                      </a:r>
                      <a:r>
                        <a:rPr lang="en-US" b="0" i="0" u="none" baseline="0" dirty="0" err="1" smtClean="0"/>
                        <a:t>Abat</a:t>
                      </a:r>
                      <a:r>
                        <a:rPr lang="en-US" b="0" i="0" u="none" baseline="0" dirty="0" smtClean="0"/>
                        <a:t>. /FSD / SSD / RI</a:t>
                      </a:r>
                      <a:endParaRPr lang="en-US" b="0" i="0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l"/>
                      <a:r>
                        <a:rPr lang="en-US" b="1" i="1" u="sng" dirty="0" smtClean="0"/>
                        <a:t>Notes: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b="0" i="0" u="none" dirty="0" smtClean="0"/>
                        <a:t>Such stock</a:t>
                      </a:r>
                      <a:r>
                        <a:rPr lang="en-US" b="0" i="0" u="none" baseline="0" dirty="0" smtClean="0"/>
                        <a:t> intended for making taxable supplies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i="0" u="none" baseline="0" dirty="0" smtClean="0"/>
                        <a:t>Credits should be eligible under GST law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i="0" u="none" baseline="0" dirty="0" smtClean="0"/>
                        <a:t>Possession of Invoice evidencing payment of duty </a:t>
                      </a:r>
                      <a:r>
                        <a:rPr lang="en-US" b="0" i="0" u="none" baseline="0" dirty="0" smtClean="0">
                          <a:solidFill>
                            <a:srgbClr val="FF0000"/>
                          </a:solidFill>
                        </a:rPr>
                        <a:t>(exception for traders – benefit passed on)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i="0" u="none" baseline="0" dirty="0" smtClean="0"/>
                        <a:t>Document not older than 12 months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i="0" u="none" baseline="0" dirty="0" smtClean="0"/>
                        <a:t>Supp. of Sr. is NOT Eligible for </a:t>
                      </a:r>
                      <a:r>
                        <a:rPr lang="en-US" b="0" i="0" u="none" baseline="0" dirty="0" err="1" smtClean="0"/>
                        <a:t>Abat</a:t>
                      </a:r>
                      <a:r>
                        <a:rPr lang="en-US" b="0" i="0" u="none" baseline="0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b="1" i="1" u="sng" baseline="0" dirty="0" smtClean="0"/>
                        <a:t>Rules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Credit available @ 40% of central Tax if goods were not wholly exempt / Nil Rated under Excise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Credit available after payment of Central Tax (i.e. reimbursement)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Scheme applicable for six tax periods from AD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Document for procurement of such goods is available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Statement at the end of each tax period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Stock to be separately identifiable. 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none" baseline="0" dirty="0" smtClean="0"/>
                        <a:t>(Direct credit in GST Return)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S. 140 – Stock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3220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460533"/>
              </p:ext>
            </p:extLst>
          </p:nvPr>
        </p:nvGraphicFramePr>
        <p:xfrm>
          <a:off x="381000" y="1371600"/>
          <a:ext cx="8382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Procedure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Registered Taxable Person </a:t>
                      </a:r>
                    </a:p>
                    <a:p>
                      <a:pPr algn="ctr"/>
                      <a:r>
                        <a:rPr lang="en-US" b="0" i="0" u="none" dirty="0" smtClean="0"/>
                        <a:t>(NOT</a:t>
                      </a:r>
                      <a:r>
                        <a:rPr lang="en-US" b="0" i="0" u="none" baseline="0" dirty="0" smtClean="0"/>
                        <a:t> being </a:t>
                      </a:r>
                      <a:r>
                        <a:rPr lang="en-US" b="0" i="0" u="none" baseline="0" dirty="0" err="1" smtClean="0"/>
                        <a:t>CoT</a:t>
                      </a:r>
                      <a:r>
                        <a:rPr lang="en-US" b="0" i="0" u="none" baseline="0" dirty="0" smtClean="0"/>
                        <a:t>)</a:t>
                      </a:r>
                      <a:endParaRPr lang="en-US" b="0" i="0" u="none" dirty="0" smtClean="0"/>
                    </a:p>
                    <a:p>
                      <a:pPr algn="ctr"/>
                      <a:r>
                        <a:rPr lang="en-US" b="0" i="0" u="none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dirty="0" err="1" smtClean="0"/>
                        <a:t>Unavailed</a:t>
                      </a:r>
                      <a:r>
                        <a:rPr lang="en-US" b="0" i="0" u="none" dirty="0" smtClean="0"/>
                        <a:t> credit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Not carried forward in return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Admissible under both laws</a:t>
                      </a:r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endParaRPr lang="en-US" b="0" i="0" u="none" baseline="0" dirty="0" smtClean="0"/>
                    </a:p>
                    <a:p>
                      <a:pPr algn="ctr"/>
                      <a:endParaRPr lang="en-US" b="0" i="0" u="non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u="none" baseline="0" dirty="0" smtClean="0"/>
                        <a:t>In respect of every item of capital goods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tax availed / utilized under each of earlier law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tax yet to be availed / utilized under each of earlier law</a:t>
                      </a:r>
                      <a:endParaRPr lang="en-US" b="1" i="0" u="none" baseline="0" dirty="0" smtClean="0"/>
                    </a:p>
                  </a:txBody>
                  <a:tcPr/>
                </a:tc>
              </a:tr>
              <a:tr h="2687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none" baseline="0" dirty="0" smtClean="0"/>
                        <a:t>(Direct credit in GST Return)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b="1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140 – Capital </a:t>
            </a:r>
            <a:r>
              <a:rPr lang="en-US" sz="3200" dirty="0" smtClean="0"/>
              <a:t>Goods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00925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800629"/>
              </p:ext>
            </p:extLst>
          </p:nvPr>
        </p:nvGraphicFramePr>
        <p:xfrm>
          <a:off x="381000" y="1371600"/>
          <a:ext cx="8382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Procedure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Registered Taxable Person </a:t>
                      </a:r>
                    </a:p>
                    <a:p>
                      <a:pPr algn="ctr"/>
                      <a:r>
                        <a:rPr lang="en-US" b="0" i="0" u="none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dirty="0" smtClean="0"/>
                        <a:t>I/IS received after appointed day </a:t>
                      </a:r>
                      <a:r>
                        <a:rPr lang="en-US" b="0" i="1" u="none" dirty="0" smtClean="0">
                          <a:solidFill>
                            <a:srgbClr val="FF0000"/>
                          </a:solidFill>
                        </a:rPr>
                        <a:t>(not</a:t>
                      </a:r>
                      <a:r>
                        <a:rPr lang="en-US" b="0" i="1" u="none" baseline="0" dirty="0" smtClean="0">
                          <a:solidFill>
                            <a:srgbClr val="FF0000"/>
                          </a:solidFill>
                        </a:rPr>
                        <a:t> required for CG)</a:t>
                      </a:r>
                      <a:endParaRPr lang="en-US" b="0" i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="0" i="0" u="none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dirty="0" smtClean="0"/>
                        <a:t>Taxes</a:t>
                      </a:r>
                      <a:r>
                        <a:rPr lang="en-US" b="0" i="0" u="none" baseline="0" dirty="0" smtClean="0"/>
                        <a:t> paid before appointed day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Recorded in </a:t>
                      </a:r>
                      <a:r>
                        <a:rPr lang="en-US" b="0" i="0" u="none" baseline="0" dirty="0" err="1" smtClean="0"/>
                        <a:t>BoA</a:t>
                      </a:r>
                      <a:r>
                        <a:rPr lang="en-US" b="0" i="0" u="none" baseline="0" dirty="0" smtClean="0"/>
                        <a:t> in 30 days (+30 days extension) of appointed day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Furnish a Statement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none" baseline="0" dirty="0" smtClean="0"/>
                        <a:t>(Direct credit in GST Return)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Name of Supplier, Serial Number &amp; date of Invoice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b="0" i="0" u="none" baseline="0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Description, Quantity &amp; Value of G/S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b="0" i="0" u="none" baseline="0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Amount of eligible taxes / duties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b="0" i="0" u="none" baseline="0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="0" i="0" u="none" baseline="0" dirty="0" smtClean="0"/>
                        <a:t>Date on which receipt of G/S recorded in </a:t>
                      </a:r>
                      <a:r>
                        <a:rPr lang="en-US" b="0" i="0" u="none" baseline="0" dirty="0" err="1" smtClean="0"/>
                        <a:t>BoA</a:t>
                      </a:r>
                      <a:r>
                        <a:rPr lang="en-US" b="0" i="0" u="none" baseline="0" dirty="0" smtClean="0"/>
                        <a:t> of the recipient </a:t>
                      </a:r>
                      <a:endParaRPr lang="en-US" b="1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140 </a:t>
            </a:r>
            <a:r>
              <a:rPr lang="en-US" sz="3200" dirty="0" smtClean="0"/>
              <a:t>–Transit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6716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55396"/>
              </p:ext>
            </p:extLst>
          </p:nvPr>
        </p:nvGraphicFramePr>
        <p:xfrm>
          <a:off x="533400" y="1371600"/>
          <a:ext cx="8153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S. 140 (6) – Composition to Normal Scheme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endParaRPr lang="en-US" b="0" i="0" u="none" dirty="0" smtClean="0"/>
                    </a:p>
                    <a:p>
                      <a:pPr algn="ctr"/>
                      <a:r>
                        <a:rPr lang="en-US" b="0" i="0" u="none" dirty="0" smtClean="0"/>
                        <a:t>Registered Taxable person</a:t>
                      </a:r>
                    </a:p>
                    <a:p>
                      <a:pPr algn="ctr"/>
                      <a:r>
                        <a:rPr lang="en-US" b="0" i="0" u="none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dirty="0" smtClean="0"/>
                        <a:t>Paying tax under </a:t>
                      </a:r>
                      <a:r>
                        <a:rPr lang="en-US" b="0" i="0" u="none" dirty="0" err="1" smtClean="0"/>
                        <a:t>CoT</a:t>
                      </a:r>
                      <a:r>
                        <a:rPr lang="en-US" b="0" i="0" u="none" dirty="0" smtClean="0"/>
                        <a:t> under</a:t>
                      </a:r>
                      <a:r>
                        <a:rPr lang="en-US" b="0" i="0" u="none" baseline="0" dirty="0" smtClean="0"/>
                        <a:t> earlier laws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Credit of I of stock on hand</a:t>
                      </a:r>
                      <a:r>
                        <a:rPr lang="en-US" b="0" i="1" u="none" baseline="0" dirty="0" smtClean="0">
                          <a:solidFill>
                            <a:srgbClr val="FF0000"/>
                          </a:solidFill>
                        </a:rPr>
                        <a:t>(Not for IS &amp; CG)</a:t>
                      </a:r>
                      <a:endParaRPr lang="en-US" b="0" i="0" u="none" dirty="0" smtClean="0"/>
                    </a:p>
                    <a:p>
                      <a:pPr algn="l"/>
                      <a:endParaRPr lang="en-US" b="0" i="0" u="none" dirty="0" smtClean="0"/>
                    </a:p>
                    <a:p>
                      <a:pPr algn="l"/>
                      <a:r>
                        <a:rPr lang="en-US" b="0" i="0" u="none" dirty="0" smtClean="0"/>
                        <a:t>Notes: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b="0" i="0" u="none" dirty="0" smtClean="0"/>
                        <a:t>Such stock</a:t>
                      </a:r>
                      <a:r>
                        <a:rPr lang="en-US" b="0" i="0" u="none" baseline="0" dirty="0" smtClean="0"/>
                        <a:t> intended for making taxable supplies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b="0" i="0" u="none" baseline="0" dirty="0" smtClean="0"/>
                        <a:t>NOT opting for </a:t>
                      </a:r>
                      <a:r>
                        <a:rPr lang="en-US" b="0" i="0" u="none" baseline="0" dirty="0" err="1" smtClean="0"/>
                        <a:t>CoT</a:t>
                      </a:r>
                      <a:r>
                        <a:rPr lang="en-US" b="0" i="0" u="none" baseline="0" dirty="0" smtClean="0"/>
                        <a:t> under GST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0" i="0" u="none" baseline="0" dirty="0" smtClean="0"/>
                        <a:t>Credits should be eligible under GST law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b="0" i="0" u="none" baseline="0" dirty="0" smtClean="0"/>
                        <a:t>Possession of Invoice evidencing payment of taxes </a:t>
                      </a:r>
                      <a:r>
                        <a:rPr lang="en-US" b="0" i="1" u="none" baseline="0" dirty="0" smtClean="0">
                          <a:solidFill>
                            <a:srgbClr val="FF0000"/>
                          </a:solidFill>
                        </a:rPr>
                        <a:t>(no relaxation)</a:t>
                      </a:r>
                      <a:r>
                        <a:rPr lang="en-US" b="0" i="0" u="none" baseline="0" dirty="0" smtClean="0"/>
                        <a:t>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b="0" i="0" u="none" baseline="0" dirty="0" smtClean="0"/>
                        <a:t>Invoice is not older than 12 months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</a:t>
            </a:r>
            <a:r>
              <a:rPr lang="en-US" sz="3200" dirty="0" smtClean="0"/>
              <a:t>140 – Miscellaneous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25509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27103"/>
              </p:ext>
            </p:extLst>
          </p:nvPr>
        </p:nvGraphicFramePr>
        <p:xfrm>
          <a:off x="381000" y="1371600"/>
          <a:ext cx="8382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Service Distributor S.</a:t>
                      </a:r>
                      <a:r>
                        <a:rPr lang="en-US" baseline="0" dirty="0" smtClean="0"/>
                        <a:t> 140 (7)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Payment of Input</a:t>
                      </a:r>
                      <a:r>
                        <a:rPr lang="en-US" baseline="0" dirty="0" smtClean="0"/>
                        <a:t> Services S. 140 (9)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endParaRPr lang="en-US" b="0" i="0" u="none" dirty="0" smtClean="0"/>
                    </a:p>
                    <a:p>
                      <a:pPr algn="ctr"/>
                      <a:r>
                        <a:rPr lang="en-US" b="0" i="0" u="none" dirty="0" smtClean="0"/>
                        <a:t>Services </a:t>
                      </a:r>
                      <a:r>
                        <a:rPr lang="en-US" b="0" i="0" u="none" dirty="0" smtClean="0"/>
                        <a:t>received prior to AD</a:t>
                      </a:r>
                    </a:p>
                    <a:p>
                      <a:pPr algn="ctr"/>
                      <a:r>
                        <a:rPr lang="en-US" b="0" i="0" u="none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dirty="0" smtClean="0"/>
                        <a:t>Distributed as GST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 smtClean="0"/>
                        <a:t>CCR reversed </a:t>
                      </a:r>
                      <a:r>
                        <a:rPr lang="en-US" b="0" i="0" u="none" baseline="0" dirty="0" smtClean="0"/>
                        <a:t>due to non-payment within 3m of Invoice date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+ 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payment is made in 3m of AD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=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Take ITC in GST Return</a:t>
                      </a:r>
                      <a:endParaRPr lang="en-US" b="1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S. 140 – Miscellaneous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215820"/>
              </p:ext>
            </p:extLst>
          </p:nvPr>
        </p:nvGraphicFramePr>
        <p:xfrm>
          <a:off x="381000" y="3810000"/>
          <a:ext cx="8382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Centralized Registration</a:t>
                      </a:r>
                      <a:r>
                        <a:rPr lang="en-US" baseline="0" dirty="0" smtClean="0"/>
                        <a:t> S. 140 (8)</a:t>
                      </a:r>
                      <a:endParaRPr lang="en-US" dirty="0"/>
                    </a:p>
                  </a:txBody>
                  <a:tcPr/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endParaRPr lang="en-US" b="0" i="0" u="none" dirty="0" smtClean="0"/>
                    </a:p>
                    <a:p>
                      <a:pPr algn="ctr"/>
                      <a:r>
                        <a:rPr lang="en-US" b="0" i="0" u="none" dirty="0" smtClean="0"/>
                        <a:t>CCR c/f in Return</a:t>
                      </a:r>
                      <a:r>
                        <a:rPr lang="en-US" b="0" i="0" u="none" baseline="0" dirty="0" smtClean="0"/>
                        <a:t> filed before AD or 3 months of AD</a:t>
                      </a:r>
                    </a:p>
                    <a:p>
                      <a:pPr algn="ctr"/>
                      <a:r>
                        <a:rPr lang="en-US" b="0" i="0" u="none" baseline="0" dirty="0" smtClean="0"/>
                        <a:t>(Org. Return / Revised Return only if less than Org. Return)</a:t>
                      </a:r>
                      <a:endParaRPr lang="en-US" b="0" i="0" u="none" dirty="0" smtClean="0"/>
                    </a:p>
                    <a:p>
                      <a:pPr algn="ctr"/>
                      <a:r>
                        <a:rPr lang="en-US" b="0" i="0" u="none" dirty="0" smtClean="0"/>
                        <a:t>+</a:t>
                      </a:r>
                    </a:p>
                    <a:p>
                      <a:pPr algn="ctr"/>
                      <a:r>
                        <a:rPr lang="en-US" b="0" i="0" u="none" dirty="0" smtClean="0"/>
                        <a:t>Credit is admissible under GST Law</a:t>
                      </a:r>
                    </a:p>
                    <a:p>
                      <a:pPr algn="ctr"/>
                      <a:endParaRPr lang="en-US" b="0" i="0" u="none" dirty="0" smtClean="0"/>
                    </a:p>
                    <a:p>
                      <a:pPr algn="ctr"/>
                      <a:r>
                        <a:rPr lang="en-US" b="0" i="0" u="none" dirty="0" smtClean="0"/>
                        <a:t>Credit Transfer</a:t>
                      </a:r>
                      <a:r>
                        <a:rPr lang="en-US" b="0" i="0" u="none" baseline="0" dirty="0" smtClean="0"/>
                        <a:t> to Any Regd. Persons (i.e. Branch Office)</a:t>
                      </a:r>
                    </a:p>
                    <a:p>
                      <a:pPr algn="ctr"/>
                      <a:endParaRPr lang="en-US" b="0" i="0" u="non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4083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1643</Words>
  <Application>Microsoft Office PowerPoint</Application>
  <PresentationFormat>On-screen Show (4:3)</PresentationFormat>
  <Paragraphs>353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TRANSITIONAL PROVISIONS</vt:lpstr>
      <vt:lpstr>Coverage</vt:lpstr>
      <vt:lpstr>S. 140 – Input Tax Credit</vt:lpstr>
      <vt:lpstr>S. 140 – Returns</vt:lpstr>
      <vt:lpstr>S. 140 – Stock</vt:lpstr>
      <vt:lpstr>S. 140 – Capital Goods</vt:lpstr>
      <vt:lpstr>S. 140 –Transit</vt:lpstr>
      <vt:lpstr>S. 140 – Miscellaneous</vt:lpstr>
      <vt:lpstr>S. 140 – Miscellaneous</vt:lpstr>
      <vt:lpstr>S. 141 – Job Work</vt:lpstr>
      <vt:lpstr>S. 142 – Misc. </vt:lpstr>
      <vt:lpstr>S. 142 – Misc. </vt:lpstr>
      <vt:lpstr>S. 142 – Overlapping.</vt:lpstr>
      <vt:lpstr>S. 142 – Goods for Approval / TDS</vt:lpstr>
      <vt:lpstr>Food for thought…</vt:lpstr>
      <vt:lpstr>Food for thought…</vt:lpstr>
      <vt:lpstr>Food for thought…</vt:lpstr>
      <vt:lpstr>Food for thought…</vt:lpstr>
      <vt:lpstr>ROAD TO GST –       MILESTONES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Standards</dc:title>
  <dc:creator>a</dc:creator>
  <cp:lastModifiedBy>windows8</cp:lastModifiedBy>
  <cp:revision>345</cp:revision>
  <dcterms:created xsi:type="dcterms:W3CDTF">2009-10-13T16:48:48Z</dcterms:created>
  <dcterms:modified xsi:type="dcterms:W3CDTF">2017-09-23T07:16:04Z</dcterms:modified>
</cp:coreProperties>
</file>